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8.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ags/tag1.xml" ContentType="application/vnd.openxmlformats-officedocument.presentationml.tags+xml"/>
  <Override PartName="/ppt/tags/tag2.xml" ContentType="application/vnd.openxmlformats-officedocument.presentationml.tag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ags/tag3.xml" ContentType="application/vnd.openxmlformats-officedocument.presentationml.tags+xml"/>
  <Override PartName="/ppt/charts/chart14.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3" r:id="rId3"/>
    <p:sldMasterId id="2147483687" r:id="rId4"/>
    <p:sldMasterId id="2147483700" r:id="rId5"/>
    <p:sldMasterId id="2147483713" r:id="rId6"/>
    <p:sldMasterId id="2147483719" r:id="rId7"/>
    <p:sldMasterId id="2147483726" r:id="rId8"/>
    <p:sldMasterId id="2147483733" r:id="rId9"/>
  </p:sldMasterIdLst>
  <p:notesMasterIdLst>
    <p:notesMasterId r:id="rId122"/>
  </p:notesMasterIdLst>
  <p:handoutMasterIdLst>
    <p:handoutMasterId r:id="rId123"/>
  </p:handoutMasterIdLst>
  <p:sldIdLst>
    <p:sldId id="2923" r:id="rId10"/>
    <p:sldId id="2938" r:id="rId11"/>
    <p:sldId id="270" r:id="rId12"/>
    <p:sldId id="3032" r:id="rId13"/>
    <p:sldId id="275" r:id="rId14"/>
    <p:sldId id="617" r:id="rId15"/>
    <p:sldId id="3020" r:id="rId16"/>
    <p:sldId id="263" r:id="rId17"/>
    <p:sldId id="264" r:id="rId18"/>
    <p:sldId id="265" r:id="rId19"/>
    <p:sldId id="266" r:id="rId20"/>
    <p:sldId id="3039" r:id="rId21"/>
    <p:sldId id="268" r:id="rId22"/>
    <p:sldId id="269" r:id="rId23"/>
    <p:sldId id="3030" r:id="rId24"/>
    <p:sldId id="271" r:id="rId25"/>
    <p:sldId id="3048" r:id="rId26"/>
    <p:sldId id="267" r:id="rId27"/>
    <p:sldId id="274" r:id="rId28"/>
    <p:sldId id="3042" r:id="rId29"/>
    <p:sldId id="276" r:id="rId30"/>
    <p:sldId id="277" r:id="rId31"/>
    <p:sldId id="278" r:id="rId32"/>
    <p:sldId id="279" r:id="rId33"/>
    <p:sldId id="3040" r:id="rId34"/>
    <p:sldId id="3045" r:id="rId35"/>
    <p:sldId id="3046" r:id="rId36"/>
    <p:sldId id="3052" r:id="rId37"/>
    <p:sldId id="3047" r:id="rId38"/>
    <p:sldId id="3041" r:id="rId39"/>
    <p:sldId id="3021" r:id="rId40"/>
    <p:sldId id="3024" r:id="rId41"/>
    <p:sldId id="3025" r:id="rId42"/>
    <p:sldId id="2925" r:id="rId43"/>
    <p:sldId id="3033" r:id="rId44"/>
    <p:sldId id="257" r:id="rId45"/>
    <p:sldId id="429" r:id="rId46"/>
    <p:sldId id="432" r:id="rId47"/>
    <p:sldId id="3019" r:id="rId48"/>
    <p:sldId id="449" r:id="rId49"/>
    <p:sldId id="3016" r:id="rId50"/>
    <p:sldId id="3017" r:id="rId51"/>
    <p:sldId id="3018" r:id="rId52"/>
    <p:sldId id="453" r:id="rId53"/>
    <p:sldId id="3034" r:id="rId54"/>
    <p:sldId id="2812" r:id="rId55"/>
    <p:sldId id="2939" r:id="rId56"/>
    <p:sldId id="2947" r:id="rId57"/>
    <p:sldId id="3028" r:id="rId58"/>
    <p:sldId id="3029" r:id="rId59"/>
    <p:sldId id="2901" r:id="rId60"/>
    <p:sldId id="2940" r:id="rId61"/>
    <p:sldId id="2899" r:id="rId62"/>
    <p:sldId id="2943" r:id="rId63"/>
    <p:sldId id="2906" r:id="rId64"/>
    <p:sldId id="2944" r:id="rId65"/>
    <p:sldId id="2945" r:id="rId66"/>
    <p:sldId id="3001" r:id="rId67"/>
    <p:sldId id="3002" r:id="rId68"/>
    <p:sldId id="3031" r:id="rId69"/>
    <p:sldId id="3023" r:id="rId70"/>
    <p:sldId id="3022" r:id="rId71"/>
    <p:sldId id="3035" r:id="rId72"/>
    <p:sldId id="2946" r:id="rId73"/>
    <p:sldId id="3036" r:id="rId74"/>
    <p:sldId id="2926" r:id="rId75"/>
    <p:sldId id="2932" r:id="rId76"/>
    <p:sldId id="2933" r:id="rId77"/>
    <p:sldId id="3015" r:id="rId78"/>
    <p:sldId id="2937" r:id="rId79"/>
    <p:sldId id="2934" r:id="rId80"/>
    <p:sldId id="2930" r:id="rId81"/>
    <p:sldId id="3010" r:id="rId82"/>
    <p:sldId id="3011" r:id="rId83"/>
    <p:sldId id="3037" r:id="rId84"/>
    <p:sldId id="3012" r:id="rId85"/>
    <p:sldId id="2174" r:id="rId86"/>
    <p:sldId id="3004" r:id="rId87"/>
    <p:sldId id="3006" r:id="rId88"/>
    <p:sldId id="2960" r:id="rId89"/>
    <p:sldId id="3013" r:id="rId90"/>
    <p:sldId id="2948" r:id="rId91"/>
    <p:sldId id="2954" r:id="rId92"/>
    <p:sldId id="2962" r:id="rId93"/>
    <p:sldId id="2964" r:id="rId94"/>
    <p:sldId id="2151" r:id="rId95"/>
    <p:sldId id="2949" r:id="rId96"/>
    <p:sldId id="2952" r:id="rId97"/>
    <p:sldId id="2956" r:id="rId98"/>
    <p:sldId id="2965" r:id="rId99"/>
    <p:sldId id="2959" r:id="rId100"/>
    <p:sldId id="3038" r:id="rId101"/>
    <p:sldId id="3009" r:id="rId102"/>
    <p:sldId id="3007" r:id="rId103"/>
    <p:sldId id="3008" r:id="rId104"/>
    <p:sldId id="3014" r:id="rId105"/>
    <p:sldId id="2175" r:id="rId106"/>
    <p:sldId id="2929" r:id="rId107"/>
    <p:sldId id="2936" r:id="rId108"/>
    <p:sldId id="3064" r:id="rId109"/>
    <p:sldId id="3060" r:id="rId110"/>
    <p:sldId id="3061" r:id="rId111"/>
    <p:sldId id="3057" r:id="rId112"/>
    <p:sldId id="3062" r:id="rId113"/>
    <p:sldId id="3063" r:id="rId114"/>
    <p:sldId id="3059" r:id="rId115"/>
    <p:sldId id="2995" r:id="rId116"/>
    <p:sldId id="2996" r:id="rId117"/>
    <p:sldId id="2997" r:id="rId118"/>
    <p:sldId id="2998" r:id="rId119"/>
    <p:sldId id="2999" r:id="rId120"/>
    <p:sldId id="2807" r:id="rId121"/>
  </p:sldIdLst>
  <p:sldSz cx="12192000" cy="6858000"/>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523" userDrawn="1">
          <p15:clr>
            <a:srgbClr val="A4A3A4"/>
          </p15:clr>
        </p15:guide>
        <p15:guide id="2" pos="3704" userDrawn="1">
          <p15:clr>
            <a:srgbClr val="A4A3A4"/>
          </p15:clr>
        </p15:guide>
        <p15:guide id="3" orient="horz" pos="2591">
          <p15:clr>
            <a:srgbClr val="A4A3A4"/>
          </p15:clr>
        </p15:guide>
        <p15:guide id="4" pos="25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1C5"/>
    <a:srgbClr val="DDF0C8"/>
    <a:srgbClr val="F4E9E9"/>
    <a:srgbClr val="E8D0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59" autoAdjust="0"/>
    <p:restoredTop sz="92557"/>
  </p:normalViewPr>
  <p:slideViewPr>
    <p:cSldViewPr snapToGrid="0" showGuides="1">
      <p:cViewPr varScale="1">
        <p:scale>
          <a:sx n="62" d="100"/>
          <a:sy n="62" d="100"/>
        </p:scale>
        <p:origin x="816" y="44"/>
      </p:cViewPr>
      <p:guideLst>
        <p:guide orient="horz" pos="2523"/>
        <p:guide pos="3704"/>
        <p:guide orient="horz" pos="2591"/>
        <p:guide pos="257"/>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117" Type="http://schemas.openxmlformats.org/officeDocument/2006/relationships/slide" Target="slides/slide108.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12" Type="http://schemas.openxmlformats.org/officeDocument/2006/relationships/slide" Target="slides/slide103.xml"/><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slide" Target="slides/slide93.xml"/><Relationship Id="rId123" Type="http://schemas.openxmlformats.org/officeDocument/2006/relationships/handoutMaster" Target="handoutMasters/handoutMaster1.xml"/><Relationship Id="rId5" Type="http://schemas.openxmlformats.org/officeDocument/2006/relationships/slideMaster" Target="slideMasters/slideMaster5.xml"/><Relationship Id="rId90" Type="http://schemas.openxmlformats.org/officeDocument/2006/relationships/slide" Target="slides/slide81.xml"/><Relationship Id="rId95" Type="http://schemas.openxmlformats.org/officeDocument/2006/relationships/slide" Target="slides/slide86.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113" Type="http://schemas.openxmlformats.org/officeDocument/2006/relationships/slide" Target="slides/slide104.xml"/><Relationship Id="rId118" Type="http://schemas.openxmlformats.org/officeDocument/2006/relationships/slide" Target="slides/slide109.xml"/><Relationship Id="rId80" Type="http://schemas.openxmlformats.org/officeDocument/2006/relationships/slide" Target="slides/slide71.xml"/><Relationship Id="rId85" Type="http://schemas.openxmlformats.org/officeDocument/2006/relationships/slide" Target="slides/slide76.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08" Type="http://schemas.openxmlformats.org/officeDocument/2006/relationships/slide" Target="slides/slide99.xml"/><Relationship Id="rId124" Type="http://schemas.openxmlformats.org/officeDocument/2006/relationships/presProps" Target="presProps.xml"/><Relationship Id="rId54" Type="http://schemas.openxmlformats.org/officeDocument/2006/relationships/slide" Target="slides/slide45.xml"/><Relationship Id="rId70" Type="http://schemas.openxmlformats.org/officeDocument/2006/relationships/slide" Target="slides/slide61.xml"/><Relationship Id="rId75" Type="http://schemas.openxmlformats.org/officeDocument/2006/relationships/slide" Target="slides/slide66.xml"/><Relationship Id="rId91" Type="http://schemas.openxmlformats.org/officeDocument/2006/relationships/slide" Target="slides/slide82.xml"/><Relationship Id="rId96" Type="http://schemas.openxmlformats.org/officeDocument/2006/relationships/slide" Target="slides/slide87.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4.xml"/><Relationship Id="rId28" Type="http://schemas.openxmlformats.org/officeDocument/2006/relationships/slide" Target="slides/slide19.xml"/><Relationship Id="rId49" Type="http://schemas.openxmlformats.org/officeDocument/2006/relationships/slide" Target="slides/slide40.xml"/><Relationship Id="rId114" Type="http://schemas.openxmlformats.org/officeDocument/2006/relationships/slide" Target="slides/slide105.xml"/><Relationship Id="rId119" Type="http://schemas.openxmlformats.org/officeDocument/2006/relationships/slide" Target="slides/slide110.xml"/><Relationship Id="rId44" Type="http://schemas.openxmlformats.org/officeDocument/2006/relationships/slide" Target="slides/slide35.xml"/><Relationship Id="rId60" Type="http://schemas.openxmlformats.org/officeDocument/2006/relationships/slide" Target="slides/slide51.xml"/><Relationship Id="rId65" Type="http://schemas.openxmlformats.org/officeDocument/2006/relationships/slide" Target="slides/slide56.xml"/><Relationship Id="rId81" Type="http://schemas.openxmlformats.org/officeDocument/2006/relationships/slide" Target="slides/slide72.xml"/><Relationship Id="rId86" Type="http://schemas.openxmlformats.org/officeDocument/2006/relationships/slide" Target="slides/slide77.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120" Type="http://schemas.openxmlformats.org/officeDocument/2006/relationships/slide" Target="slides/slide111.xml"/><Relationship Id="rId125"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slide" Target="slides/slide106.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2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121" Type="http://schemas.openxmlformats.org/officeDocument/2006/relationships/slide" Target="slides/slide112.xml"/><Relationship Id="rId3" Type="http://schemas.openxmlformats.org/officeDocument/2006/relationships/slideMaster" Target="slideMasters/slideMaster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116" Type="http://schemas.openxmlformats.org/officeDocument/2006/relationships/slide" Target="slides/slide107.xml"/><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slide" Target="slides/slide74.xml"/><Relationship Id="rId88" Type="http://schemas.openxmlformats.org/officeDocument/2006/relationships/slide" Target="slides/slide79.xml"/><Relationship Id="rId111" Type="http://schemas.openxmlformats.org/officeDocument/2006/relationships/slide" Target="slides/slide102.xml"/><Relationship Id="rId15" Type="http://schemas.openxmlformats.org/officeDocument/2006/relationships/slide" Target="slides/slide6.xml"/><Relationship Id="rId36" Type="http://schemas.openxmlformats.org/officeDocument/2006/relationships/slide" Target="slides/slide27.xml"/><Relationship Id="rId57" Type="http://schemas.openxmlformats.org/officeDocument/2006/relationships/slide" Target="slides/slide48.xml"/><Relationship Id="rId106" Type="http://schemas.openxmlformats.org/officeDocument/2006/relationships/slide" Target="slides/slide97.xml"/><Relationship Id="rId127" Type="http://schemas.openxmlformats.org/officeDocument/2006/relationships/tableStyles" Target="tableStyles.xml"/><Relationship Id="rId10" Type="http://schemas.openxmlformats.org/officeDocument/2006/relationships/slide" Target="slides/slide1.xml"/><Relationship Id="rId31" Type="http://schemas.openxmlformats.org/officeDocument/2006/relationships/slide" Target="slides/slide22.xml"/><Relationship Id="rId52" Type="http://schemas.openxmlformats.org/officeDocument/2006/relationships/slide" Target="slides/slide43.xml"/><Relationship Id="rId73" Type="http://schemas.openxmlformats.org/officeDocument/2006/relationships/slide" Target="slides/slide64.xml"/><Relationship Id="rId78" Type="http://schemas.openxmlformats.org/officeDocument/2006/relationships/slide" Target="slides/slide69.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12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hinkpad\Desktop\reits\&#28246;&#21335;&#30465;&#22521;&#35757;\0511\&#26032;&#24314;%20Microsoft%20Excel%20&#24037;&#20316;&#34920;.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liangdan\Desktop\2.3&#33410;&#25968;&#25454;&#22270;.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2" Type="http://schemas.openxmlformats.org/officeDocument/2006/relationships/oleObject" Target="&#24037;&#20316;&#31807;1" TargetMode="External"/><Relationship Id="rId1" Type="http://schemas.openxmlformats.org/officeDocument/2006/relationships/themeOverride" Target="../theme/themeOverride1.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liangdan\Desktop\&#26032;&#24314;&#25991;&#20214;&#22841;\&#25353;&#22522;&#30784;&#36164;&#20135;&#31867;&#22411;&#21010;&#20998;-ABS&#21457;&#34892;&#24773;&#20917;.xls"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oleObject" Target="file:///C:\Users\Thinkpad\Desktop\reits\&#28246;&#21335;&#30465;&#22521;&#35757;\0511\&#20013;&#22269;&#12289;&#28246;&#21335;&#12289;&#28246;&#21271;&#12289;&#22235;&#24029;&#32463;&#27982;&#25968;&#25454;\&#20013;&#22269;&#12289;&#28246;&#21335;&#12289;&#28246;&#21271;&#12289;&#22235;&#24029;&#32463;&#27982;&#25968;&#2545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Thinkpad\Desktop\reits\&#28246;&#21335;&#30465;&#22521;&#35757;\0511\&#26032;&#24314;%20Microsoft%20Excel%20&#24037;&#20316;&#3492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Thinkpad\Desktop\reits\&#28246;&#21335;&#30465;&#22521;&#35757;\0511\&#20013;&#22269;&#12289;&#28246;&#21335;&#12289;&#28246;&#21271;&#12289;&#22235;&#24029;&#32463;&#27982;&#25968;&#25454;\&#20013;&#22269;&#12289;&#28246;&#21335;&#12289;&#28246;&#21271;&#12289;&#22235;&#24029;&#32463;&#27982;&#25968;&#2545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Thinkpad\Desktop\reits\&#28246;&#21335;&#30465;&#22521;&#35757;\0511\&#20013;&#22269;&#12289;&#28246;&#21335;&#12289;&#28246;&#21271;&#12289;&#22235;&#24029;&#32463;&#27982;&#25968;&#25454;\&#20013;&#22269;&#12289;&#28246;&#21335;&#12289;&#28246;&#21271;&#12289;&#22235;&#24029;&#32463;&#27982;&#25968;&#25454;.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Thinkpad\Desktop\reits\&#28246;&#21335;&#30465;&#22521;&#35757;\0511\&#20013;&#22269;&#12289;&#28246;&#21335;&#12289;&#28246;&#21271;&#12289;&#22235;&#24029;&#32463;&#27982;&#25968;&#25454;\&#20013;&#22269;&#12289;&#28246;&#21335;&#12289;&#28246;&#21271;&#12289;&#22235;&#24029;&#32463;&#27982;&#25968;&#25454;.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Thinkpad\Desktop\reits\&#28246;&#21335;&#30465;&#22521;&#35757;\0511\&#26032;&#24314;%20Microsoft%20Excel%20&#24037;&#20316;&#34920;.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lumMod val="60000"/>
                <a:lumOff val="40000"/>
              </a:schemeClr>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8FAE-4980-B9BF-F43C1EEF4896}"/>
              </c:ext>
            </c:extLst>
          </c:dPt>
          <c:dLbls>
            <c:dLbl>
              <c:idx val="0"/>
              <c:tx>
                <c:rich>
                  <a:bodyPr/>
                  <a:lstStyle/>
                  <a:p>
                    <a:r>
                      <a:rPr lang="en-US" altLang="zh-CN" dirty="0"/>
                      <a:t>9.90%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FAE-4980-B9BF-F43C1EEF4896}"/>
                </c:ext>
              </c:extLst>
            </c:dLbl>
            <c:spPr>
              <a:noFill/>
              <a:ln>
                <a:noFill/>
              </a:ln>
              <a:effectLst/>
            </c:spPr>
            <c:txPr>
              <a:bodyPr rot="0" spcFirstLastPara="1" vertOverflow="ellipsis" vert="horz" wrap="square" lIns="38100" tIns="19050" rIns="38100" bIns="19050" anchor="ctr" anchorCtr="1">
                <a:spAutoFit/>
              </a:bodyPr>
              <a:lstStyle/>
              <a:p>
                <a:pPr>
                  <a:defRPr lang="zh-CN" sz="12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湖南省</c:v>
                </c:pt>
                <c:pt idx="1">
                  <c:v>深圳</c:v>
                </c:pt>
                <c:pt idx="2">
                  <c:v>上海</c:v>
                </c:pt>
                <c:pt idx="3">
                  <c:v>北京</c:v>
                </c:pt>
              </c:strCache>
            </c:strRef>
          </c:cat>
          <c:val>
            <c:numRef>
              <c:f>Sheet1!$B$2:$B$5</c:f>
              <c:numCache>
                <c:formatCode>0.00%</c:formatCode>
                <c:ptCount val="4"/>
                <c:pt idx="0" formatCode="0%">
                  <c:v>0.1</c:v>
                </c:pt>
                <c:pt idx="1">
                  <c:v>8.7999999999999995E-2</c:v>
                </c:pt>
                <c:pt idx="2">
                  <c:v>8.5000000000000006E-2</c:v>
                </c:pt>
                <c:pt idx="3">
                  <c:v>5.5E-2</c:v>
                </c:pt>
              </c:numCache>
            </c:numRef>
          </c:val>
          <c:extLst>
            <c:ext xmlns:c16="http://schemas.microsoft.com/office/drawing/2014/chart" uri="{C3380CC4-5D6E-409C-BE32-E72D297353CC}">
              <c16:uniqueId val="{00000002-8FAE-4980-B9BF-F43C1EEF4896}"/>
            </c:ext>
          </c:extLst>
        </c:ser>
        <c:dLbls>
          <c:showLegendKey val="0"/>
          <c:showVal val="0"/>
          <c:showCatName val="0"/>
          <c:showSerName val="0"/>
          <c:showPercent val="0"/>
          <c:showBubbleSize val="0"/>
        </c:dLbls>
        <c:gapWidth val="219"/>
        <c:overlap val="-27"/>
        <c:axId val="501576584"/>
        <c:axId val="501573960"/>
      </c:barChart>
      <c:catAx>
        <c:axId val="501576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endParaRPr lang="zh-CN"/>
          </a:p>
        </c:txPr>
        <c:crossAx val="501573960"/>
        <c:crosses val="autoZero"/>
        <c:auto val="1"/>
        <c:lblAlgn val="ctr"/>
        <c:lblOffset val="100"/>
        <c:noMultiLvlLbl val="0"/>
      </c:catAx>
      <c:valAx>
        <c:axId val="50157396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endParaRPr lang="zh-CN"/>
          </a:p>
        </c:txPr>
        <c:crossAx val="501576584"/>
        <c:crosses val="autoZero"/>
        <c:crossBetween val="between"/>
      </c:valAx>
      <c:spPr>
        <a:noFill/>
        <a:ln>
          <a:noFill/>
        </a:ln>
        <a:effectLst/>
      </c:spPr>
    </c:plotArea>
    <c:plotVisOnly val="1"/>
    <c:dispBlanksAs val="gap"/>
    <c:showDLblsOverMax val="0"/>
  </c:chart>
  <c:spPr>
    <a:solidFill>
      <a:schemeClr val="bg1">
        <a:lumMod val="95000"/>
      </a:schemeClr>
    </a:solidFill>
    <a:ln>
      <a:noFill/>
    </a:ln>
    <a:effectLst/>
  </c:spPr>
  <c:txPr>
    <a:bodyPr/>
    <a:lstStyle/>
    <a:p>
      <a:pPr>
        <a:defRPr lang="zh-CN"/>
      </a:pPr>
      <a:endParaRPr lang="zh-C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zh-CN" sz="12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Sheet2!$A$7</c:f>
              <c:strCache>
                <c:ptCount val="1"/>
                <c:pt idx="0">
                  <c:v>污水处理量（亿吨）</c:v>
                </c:pt>
              </c:strCache>
            </c:strRef>
          </c:tx>
          <c:spPr>
            <a:solidFill>
              <a:schemeClr val="accent1"/>
            </a:solidFill>
            <a:ln>
              <a:noFill/>
            </a:ln>
            <a:effectLst/>
            <a:sp3d/>
          </c:spPr>
          <c:invertIfNegative val="0"/>
          <c:cat>
            <c:strRef>
              <c:f>Sheet2!$B$6:$E$6</c:f>
              <c:strCache>
                <c:ptCount val="4"/>
                <c:pt idx="0">
                  <c:v>2016</c:v>
                </c:pt>
                <c:pt idx="1">
                  <c:v>2017</c:v>
                </c:pt>
                <c:pt idx="2">
                  <c:v>2018</c:v>
                </c:pt>
                <c:pt idx="3">
                  <c:v>2019Q1</c:v>
                </c:pt>
              </c:strCache>
            </c:strRef>
          </c:cat>
          <c:val>
            <c:numRef>
              <c:f>Sheet2!$B$7:$E$7</c:f>
              <c:numCache>
                <c:formatCode>General</c:formatCode>
                <c:ptCount val="4"/>
                <c:pt idx="0">
                  <c:v>2.5099999999999998</c:v>
                </c:pt>
                <c:pt idx="1">
                  <c:v>2.94</c:v>
                </c:pt>
                <c:pt idx="2">
                  <c:v>3.33</c:v>
                </c:pt>
                <c:pt idx="3">
                  <c:v>0.92</c:v>
                </c:pt>
              </c:numCache>
            </c:numRef>
          </c:val>
          <c:extLst>
            <c:ext xmlns:c16="http://schemas.microsoft.com/office/drawing/2014/chart" uri="{C3380CC4-5D6E-409C-BE32-E72D297353CC}">
              <c16:uniqueId val="{00000000-4FE4-4923-872C-11C33615E3BD}"/>
            </c:ext>
          </c:extLst>
        </c:ser>
        <c:dLbls>
          <c:showLegendKey val="0"/>
          <c:showVal val="0"/>
          <c:showCatName val="0"/>
          <c:showSerName val="0"/>
          <c:showPercent val="0"/>
          <c:showBubbleSize val="0"/>
        </c:dLbls>
        <c:gapWidth val="150"/>
        <c:axId val="120949584"/>
        <c:axId val="2068229856"/>
      </c:barChart>
      <c:catAx>
        <c:axId val="1209495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2068229856"/>
        <c:crosses val="autoZero"/>
        <c:auto val="1"/>
        <c:lblAlgn val="ctr"/>
        <c:lblOffset val="100"/>
        <c:noMultiLvlLbl val="0"/>
      </c:catAx>
      <c:valAx>
        <c:axId val="2068229856"/>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12094958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lang="zh-CN"/>
      </a:pPr>
      <a:endParaRPr lang="zh-C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Sheet5!$K$2</c:f>
              <c:strCache>
                <c:ptCount val="1"/>
                <c:pt idx="0">
                  <c:v>收入</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Sheet5!$J$3:$J$10</c:f>
              <c:strCache>
                <c:ptCount val="8"/>
                <c:pt idx="0">
                  <c:v>电力能源</c:v>
                </c:pt>
                <c:pt idx="1">
                  <c:v>天然气</c:v>
                </c:pt>
                <c:pt idx="2">
                  <c:v>酒店旅游</c:v>
                </c:pt>
                <c:pt idx="3">
                  <c:v>金属材料</c:v>
                </c:pt>
                <c:pt idx="4">
                  <c:v>电子信息</c:v>
                </c:pt>
                <c:pt idx="5">
                  <c:v>商贸物流</c:v>
                </c:pt>
                <c:pt idx="6">
                  <c:v>投资与金融</c:v>
                </c:pt>
                <c:pt idx="7">
                  <c:v>其他业务</c:v>
                </c:pt>
              </c:strCache>
            </c:strRef>
          </c:cat>
          <c:val>
            <c:numRef>
              <c:f>Sheet5!$K$3:$K$10</c:f>
              <c:numCache>
                <c:formatCode>General</c:formatCode>
                <c:ptCount val="8"/>
                <c:pt idx="0">
                  <c:v>8.94</c:v>
                </c:pt>
                <c:pt idx="1">
                  <c:v>1.3</c:v>
                </c:pt>
                <c:pt idx="2">
                  <c:v>3.55</c:v>
                </c:pt>
                <c:pt idx="3">
                  <c:v>15.01</c:v>
                </c:pt>
                <c:pt idx="4">
                  <c:v>1.35</c:v>
                </c:pt>
                <c:pt idx="5">
                  <c:v>7.07</c:v>
                </c:pt>
                <c:pt idx="6">
                  <c:v>7.36</c:v>
                </c:pt>
                <c:pt idx="7">
                  <c:v>12</c:v>
                </c:pt>
              </c:numCache>
            </c:numRef>
          </c:val>
          <c:extLst>
            <c:ext xmlns:c16="http://schemas.microsoft.com/office/drawing/2014/chart" uri="{C3380CC4-5D6E-409C-BE32-E72D297353CC}">
              <c16:uniqueId val="{00000000-F8D7-429B-AB1A-A04BDBA766CF}"/>
            </c:ext>
          </c:extLst>
        </c:ser>
        <c:ser>
          <c:idx val="1"/>
          <c:order val="1"/>
          <c:tx>
            <c:strRef>
              <c:f>Sheet5!$L$2</c:f>
              <c:strCache>
                <c:ptCount val="1"/>
                <c:pt idx="0">
                  <c:v>成本</c:v>
                </c:pt>
              </c:strCache>
            </c:strRef>
          </c:tx>
          <c:spPr>
            <a:solidFill>
              <a:schemeClr val="accent2"/>
            </a:solidFill>
            <a:ln>
              <a:noFill/>
            </a:ln>
            <a:effectLst/>
          </c:spPr>
          <c:invertIfNegative val="0"/>
          <c:cat>
            <c:strRef>
              <c:f>Sheet5!$J$3:$J$10</c:f>
              <c:strCache>
                <c:ptCount val="8"/>
                <c:pt idx="0">
                  <c:v>电力能源</c:v>
                </c:pt>
                <c:pt idx="1">
                  <c:v>天然气</c:v>
                </c:pt>
                <c:pt idx="2">
                  <c:v>酒店旅游</c:v>
                </c:pt>
                <c:pt idx="3">
                  <c:v>金属材料</c:v>
                </c:pt>
                <c:pt idx="4">
                  <c:v>电子信息</c:v>
                </c:pt>
                <c:pt idx="5">
                  <c:v>商贸物流</c:v>
                </c:pt>
                <c:pt idx="6">
                  <c:v>投资与金融</c:v>
                </c:pt>
                <c:pt idx="7">
                  <c:v>其他业务</c:v>
                </c:pt>
              </c:strCache>
            </c:strRef>
          </c:cat>
          <c:val>
            <c:numRef>
              <c:f>Sheet5!$L$3:$L$10</c:f>
              <c:numCache>
                <c:formatCode>General</c:formatCode>
                <c:ptCount val="8"/>
                <c:pt idx="0">
                  <c:v>3.62</c:v>
                </c:pt>
                <c:pt idx="1">
                  <c:v>1.43</c:v>
                </c:pt>
                <c:pt idx="2">
                  <c:v>0.64</c:v>
                </c:pt>
                <c:pt idx="3">
                  <c:v>12.43</c:v>
                </c:pt>
                <c:pt idx="4">
                  <c:v>0.98</c:v>
                </c:pt>
                <c:pt idx="5">
                  <c:v>6.45</c:v>
                </c:pt>
                <c:pt idx="6">
                  <c:v>0.24</c:v>
                </c:pt>
                <c:pt idx="7">
                  <c:v>1.87</c:v>
                </c:pt>
              </c:numCache>
            </c:numRef>
          </c:val>
          <c:extLst>
            <c:ext xmlns:c16="http://schemas.microsoft.com/office/drawing/2014/chart" uri="{C3380CC4-5D6E-409C-BE32-E72D297353CC}">
              <c16:uniqueId val="{00000001-F8D7-429B-AB1A-A04BDBA766CF}"/>
            </c:ext>
          </c:extLst>
        </c:ser>
        <c:dLbls>
          <c:showLegendKey val="0"/>
          <c:showVal val="0"/>
          <c:showCatName val="0"/>
          <c:showSerName val="0"/>
          <c:showPercent val="0"/>
          <c:showBubbleSize val="0"/>
        </c:dLbls>
        <c:gapWidth val="219"/>
        <c:overlap val="-27"/>
        <c:axId val="189586560"/>
        <c:axId val="129655936"/>
      </c:barChart>
      <c:lineChart>
        <c:grouping val="standard"/>
        <c:varyColors val="0"/>
        <c:ser>
          <c:idx val="2"/>
          <c:order val="2"/>
          <c:tx>
            <c:strRef>
              <c:f>Sheet5!$M$2</c:f>
              <c:strCache>
                <c:ptCount val="1"/>
                <c:pt idx="0">
                  <c:v>毛利率</c:v>
                </c:pt>
              </c:strCache>
            </c:strRef>
          </c:tx>
          <c:spPr>
            <a:ln w="28575" cap="rnd">
              <a:solidFill>
                <a:schemeClr val="accent2">
                  <a:lumMod val="5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endParaRPr lang="zh-CN"/>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Sheet5!$J$3:$J$10</c:f>
              <c:strCache>
                <c:ptCount val="8"/>
                <c:pt idx="0">
                  <c:v>电力能源</c:v>
                </c:pt>
                <c:pt idx="1">
                  <c:v>天然气</c:v>
                </c:pt>
                <c:pt idx="2">
                  <c:v>酒店旅游</c:v>
                </c:pt>
                <c:pt idx="3">
                  <c:v>金属材料</c:v>
                </c:pt>
                <c:pt idx="4">
                  <c:v>电子信息</c:v>
                </c:pt>
                <c:pt idx="5">
                  <c:v>商贸物流</c:v>
                </c:pt>
                <c:pt idx="6">
                  <c:v>投资与金融</c:v>
                </c:pt>
                <c:pt idx="7">
                  <c:v>其他业务</c:v>
                </c:pt>
              </c:strCache>
            </c:strRef>
          </c:cat>
          <c:val>
            <c:numRef>
              <c:f>Sheet5!$M$3:$M$10</c:f>
              <c:numCache>
                <c:formatCode>General</c:formatCode>
                <c:ptCount val="8"/>
                <c:pt idx="0">
                  <c:v>59.51</c:v>
                </c:pt>
                <c:pt idx="1">
                  <c:v>-10</c:v>
                </c:pt>
                <c:pt idx="2">
                  <c:v>81.97</c:v>
                </c:pt>
                <c:pt idx="3">
                  <c:v>17.190000000000001</c:v>
                </c:pt>
                <c:pt idx="4">
                  <c:v>27.41</c:v>
                </c:pt>
                <c:pt idx="5">
                  <c:v>8.77</c:v>
                </c:pt>
                <c:pt idx="6">
                  <c:v>96.74</c:v>
                </c:pt>
                <c:pt idx="7">
                  <c:v>84.42</c:v>
                </c:pt>
              </c:numCache>
            </c:numRef>
          </c:val>
          <c:smooth val="0"/>
          <c:extLst>
            <c:ext xmlns:c16="http://schemas.microsoft.com/office/drawing/2014/chart" uri="{C3380CC4-5D6E-409C-BE32-E72D297353CC}">
              <c16:uniqueId val="{00000002-F8D7-429B-AB1A-A04BDBA766CF}"/>
            </c:ext>
          </c:extLst>
        </c:ser>
        <c:dLbls>
          <c:showLegendKey val="0"/>
          <c:showVal val="0"/>
          <c:showCatName val="0"/>
          <c:showSerName val="0"/>
          <c:showPercent val="0"/>
          <c:showBubbleSize val="0"/>
        </c:dLbls>
        <c:marker val="1"/>
        <c:smooth val="0"/>
        <c:axId val="197228720"/>
        <c:axId val="2076523296"/>
      </c:lineChart>
      <c:catAx>
        <c:axId val="189586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129655936"/>
        <c:crosses val="autoZero"/>
        <c:auto val="1"/>
        <c:lblAlgn val="ctr"/>
        <c:lblOffset val="100"/>
        <c:noMultiLvlLbl val="0"/>
      </c:catAx>
      <c:valAx>
        <c:axId val="129655936"/>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189586560"/>
        <c:crosses val="autoZero"/>
        <c:crossBetween val="between"/>
      </c:valAx>
      <c:catAx>
        <c:axId val="197228720"/>
        <c:scaling>
          <c:orientation val="minMax"/>
        </c:scaling>
        <c:delete val="1"/>
        <c:axPos val="b"/>
        <c:numFmt formatCode="General" sourceLinked="1"/>
        <c:majorTickMark val="out"/>
        <c:minorTickMark val="none"/>
        <c:tickLblPos val="nextTo"/>
        <c:crossAx val="2076523296"/>
        <c:crosses val="autoZero"/>
        <c:auto val="1"/>
        <c:lblAlgn val="ctr"/>
        <c:lblOffset val="100"/>
        <c:noMultiLvlLbl val="0"/>
      </c:catAx>
      <c:valAx>
        <c:axId val="2076523296"/>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197228720"/>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w="9525" cap="flat" cmpd="sng" algn="ctr">
      <a:noFill/>
      <a:round/>
    </a:ln>
    <a:effectLst/>
  </c:spPr>
  <c:txPr>
    <a:bodyPr/>
    <a:lstStyle/>
    <a:p>
      <a:pPr>
        <a:defRPr lang="zh-CN"/>
      </a:pPr>
      <a:endParaRPr lang="zh-C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Sheet7!$A$2</c:f>
              <c:strCache>
                <c:ptCount val="1"/>
                <c:pt idx="0">
                  <c:v>自来水销售收入（亿元）</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Sheet7!$B$1:$E$1</c:f>
              <c:strCache>
                <c:ptCount val="4"/>
                <c:pt idx="0">
                  <c:v>2016</c:v>
                </c:pt>
                <c:pt idx="1">
                  <c:v>2017</c:v>
                </c:pt>
                <c:pt idx="2">
                  <c:v>2018</c:v>
                </c:pt>
                <c:pt idx="3">
                  <c:v>2019.1~3</c:v>
                </c:pt>
              </c:strCache>
            </c:strRef>
          </c:cat>
          <c:val>
            <c:numRef>
              <c:f>Sheet7!$B$2:$E$2</c:f>
              <c:numCache>
                <c:formatCode>General</c:formatCode>
                <c:ptCount val="4"/>
                <c:pt idx="0">
                  <c:v>2.92</c:v>
                </c:pt>
                <c:pt idx="1">
                  <c:v>3.21</c:v>
                </c:pt>
                <c:pt idx="2">
                  <c:v>3.46</c:v>
                </c:pt>
                <c:pt idx="3">
                  <c:v>0.66</c:v>
                </c:pt>
              </c:numCache>
            </c:numRef>
          </c:val>
          <c:extLst>
            <c:ext xmlns:c16="http://schemas.microsoft.com/office/drawing/2014/chart" uri="{C3380CC4-5D6E-409C-BE32-E72D297353CC}">
              <c16:uniqueId val="{00000000-D5C9-4A03-BACA-94F71E73F17E}"/>
            </c:ext>
          </c:extLst>
        </c:ser>
        <c:ser>
          <c:idx val="1"/>
          <c:order val="1"/>
          <c:tx>
            <c:strRef>
              <c:f>Sheet7!$A$3</c:f>
              <c:strCache>
                <c:ptCount val="1"/>
                <c:pt idx="0">
                  <c:v>污水处理收入（亿元）</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Sheet7!$B$1:$E$1</c:f>
              <c:strCache>
                <c:ptCount val="4"/>
                <c:pt idx="0">
                  <c:v>2016</c:v>
                </c:pt>
                <c:pt idx="1">
                  <c:v>2017</c:v>
                </c:pt>
                <c:pt idx="2">
                  <c:v>2018</c:v>
                </c:pt>
                <c:pt idx="3">
                  <c:v>2019.1~3</c:v>
                </c:pt>
              </c:strCache>
            </c:strRef>
          </c:cat>
          <c:val>
            <c:numRef>
              <c:f>Sheet7!$B$3:$E$3</c:f>
              <c:numCache>
                <c:formatCode>General</c:formatCode>
                <c:ptCount val="4"/>
                <c:pt idx="0">
                  <c:v>2.11</c:v>
                </c:pt>
                <c:pt idx="1">
                  <c:v>1.52</c:v>
                </c:pt>
                <c:pt idx="2">
                  <c:v>1.82</c:v>
                </c:pt>
                <c:pt idx="3">
                  <c:v>0.43</c:v>
                </c:pt>
              </c:numCache>
            </c:numRef>
          </c:val>
          <c:extLst>
            <c:ext xmlns:c16="http://schemas.microsoft.com/office/drawing/2014/chart" uri="{C3380CC4-5D6E-409C-BE32-E72D297353CC}">
              <c16:uniqueId val="{00000001-D5C9-4A03-BACA-94F71E73F17E}"/>
            </c:ext>
          </c:extLst>
        </c:ser>
        <c:dLbls>
          <c:showLegendKey val="0"/>
          <c:showVal val="0"/>
          <c:showCatName val="0"/>
          <c:showSerName val="0"/>
          <c:showPercent val="0"/>
          <c:showBubbleSize val="0"/>
        </c:dLbls>
        <c:gapWidth val="150"/>
        <c:axId val="124386736"/>
        <c:axId val="129649280"/>
      </c:barChart>
      <c:catAx>
        <c:axId val="124386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129649280"/>
        <c:crosses val="autoZero"/>
        <c:auto val="1"/>
        <c:lblAlgn val="ctr"/>
        <c:lblOffset val="100"/>
        <c:noMultiLvlLbl val="0"/>
      </c:catAx>
      <c:valAx>
        <c:axId val="129649280"/>
        <c:scaling>
          <c:orientation val="minMax"/>
        </c:scaling>
        <c:delete val="0"/>
        <c:axPos val="l"/>
        <c:majorGridlines>
          <c:spPr>
            <a:ln w="9525" cap="flat" cmpd="sng" algn="ctr">
              <a:no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124386736"/>
        <c:crosses val="autoZero"/>
        <c:crossBetween val="between"/>
      </c:valAx>
      <c:spPr>
        <a:noFill/>
        <a:ln>
          <a:noFill/>
        </a:ln>
        <a:effectLst/>
      </c:spPr>
    </c:plotArea>
    <c:legend>
      <c:legendPos val="r"/>
      <c:layout>
        <c:manualLayout>
          <c:xMode val="edge"/>
          <c:yMode val="edge"/>
          <c:x val="0.75050252639783699"/>
          <c:y val="0.163866234446954"/>
          <c:w val="0.16795306809123201"/>
          <c:h val="0.57320851377154303"/>
        </c:manualLayout>
      </c:layout>
      <c:overlay val="0"/>
      <c:spPr>
        <a:noFill/>
        <a:ln>
          <a:noFill/>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w="9525" cap="flat" cmpd="sng" algn="ctr">
      <a:noFill/>
      <a:round/>
    </a:ln>
    <a:effectLst/>
  </c:spPr>
  <c:txPr>
    <a:bodyPr/>
    <a:lstStyle/>
    <a:p>
      <a:pPr>
        <a:defRPr lang="zh-CN"/>
      </a:pPr>
      <a:endParaRPr lang="zh-CN"/>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20987654321"/>
          <c:y val="2.8508056316180301E-2"/>
          <c:w val="0.89679012345678999"/>
          <c:h val="0.69532774873779102"/>
        </c:manualLayout>
      </c:layout>
      <c:barChart>
        <c:barDir val="col"/>
        <c:grouping val="stacked"/>
        <c:varyColors val="0"/>
        <c:ser>
          <c:idx val="0"/>
          <c:order val="0"/>
          <c:tx>
            <c:strRef>
              <c:f>Sheet3!$A$8</c:f>
              <c:strCache>
                <c:ptCount val="1"/>
                <c:pt idx="0">
                  <c:v>航空性业务</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200" b="0" i="0" u="none" strike="noStrike" kern="1200" baseline="0">
                    <a:solidFill>
                      <a:schemeClr val="tx1">
                        <a:lumMod val="75000"/>
                        <a:lumOff val="25000"/>
                      </a:schemeClr>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Sheet3!$B$7:$E$7</c:f>
              <c:strCache>
                <c:ptCount val="4"/>
                <c:pt idx="0">
                  <c:v>2015年</c:v>
                </c:pt>
                <c:pt idx="1">
                  <c:v>2016年</c:v>
                </c:pt>
                <c:pt idx="2">
                  <c:v>2017年</c:v>
                </c:pt>
                <c:pt idx="3">
                  <c:v>2018年1～3月</c:v>
                </c:pt>
              </c:strCache>
            </c:strRef>
          </c:cat>
          <c:val>
            <c:numRef>
              <c:f>Sheet3!$B$8:$E$8</c:f>
              <c:numCache>
                <c:formatCode>General</c:formatCode>
                <c:ptCount val="4"/>
                <c:pt idx="0">
                  <c:v>6.27</c:v>
                </c:pt>
                <c:pt idx="1">
                  <c:v>7.26</c:v>
                </c:pt>
                <c:pt idx="2">
                  <c:v>8.6199999999999992</c:v>
                </c:pt>
                <c:pt idx="3">
                  <c:v>2.14</c:v>
                </c:pt>
              </c:numCache>
            </c:numRef>
          </c:val>
          <c:extLst>
            <c:ext xmlns:c16="http://schemas.microsoft.com/office/drawing/2014/chart" uri="{C3380CC4-5D6E-409C-BE32-E72D297353CC}">
              <c16:uniqueId val="{00000000-6409-4F5B-B3B8-C0CEF0E44AB6}"/>
            </c:ext>
          </c:extLst>
        </c:ser>
        <c:ser>
          <c:idx val="1"/>
          <c:order val="1"/>
          <c:tx>
            <c:strRef>
              <c:f>Sheet3!$A$9</c:f>
              <c:strCache>
                <c:ptCount val="1"/>
                <c:pt idx="0">
                  <c:v>其他业务</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200" b="0" i="0" u="none" strike="noStrike" kern="1200" baseline="0">
                    <a:solidFill>
                      <a:schemeClr val="tx1">
                        <a:lumMod val="75000"/>
                        <a:lumOff val="25000"/>
                      </a:schemeClr>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Sheet3!$B$7:$E$7</c:f>
              <c:strCache>
                <c:ptCount val="4"/>
                <c:pt idx="0">
                  <c:v>2015年</c:v>
                </c:pt>
                <c:pt idx="1">
                  <c:v>2016年</c:v>
                </c:pt>
                <c:pt idx="2">
                  <c:v>2017年</c:v>
                </c:pt>
                <c:pt idx="3">
                  <c:v>2018年1～3月</c:v>
                </c:pt>
              </c:strCache>
            </c:strRef>
          </c:cat>
          <c:val>
            <c:numRef>
              <c:f>Sheet3!$B$9:$E$9</c:f>
              <c:numCache>
                <c:formatCode>General</c:formatCode>
                <c:ptCount val="4"/>
                <c:pt idx="0">
                  <c:v>0.7</c:v>
                </c:pt>
                <c:pt idx="1">
                  <c:v>0.75</c:v>
                </c:pt>
                <c:pt idx="2">
                  <c:v>1.32</c:v>
                </c:pt>
                <c:pt idx="3">
                  <c:v>0.88</c:v>
                </c:pt>
              </c:numCache>
            </c:numRef>
          </c:val>
          <c:extLst>
            <c:ext xmlns:c16="http://schemas.microsoft.com/office/drawing/2014/chart" uri="{C3380CC4-5D6E-409C-BE32-E72D297353CC}">
              <c16:uniqueId val="{00000001-6409-4F5B-B3B8-C0CEF0E44AB6}"/>
            </c:ext>
          </c:extLst>
        </c:ser>
        <c:dLbls>
          <c:showLegendKey val="0"/>
          <c:showVal val="0"/>
          <c:showCatName val="0"/>
          <c:showSerName val="0"/>
          <c:showPercent val="0"/>
          <c:showBubbleSize val="0"/>
        </c:dLbls>
        <c:gapWidth val="150"/>
        <c:overlap val="100"/>
        <c:axId val="1997143712"/>
        <c:axId val="2074942208"/>
      </c:barChart>
      <c:catAx>
        <c:axId val="199714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endParaRPr lang="zh-CN"/>
          </a:p>
        </c:txPr>
        <c:crossAx val="2074942208"/>
        <c:crosses val="autoZero"/>
        <c:auto val="1"/>
        <c:lblAlgn val="ctr"/>
        <c:lblOffset val="100"/>
        <c:noMultiLvlLbl val="0"/>
      </c:catAx>
      <c:valAx>
        <c:axId val="2074942208"/>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endParaRPr lang="zh-CN"/>
          </a:p>
        </c:txPr>
        <c:crossAx val="1997143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w="9525" cap="flat" cmpd="sng" algn="ctr">
      <a:noFill/>
      <a:round/>
    </a:ln>
    <a:effectLst/>
  </c:spPr>
  <c:txPr>
    <a:bodyPr/>
    <a:lstStyle/>
    <a:p>
      <a:pPr>
        <a:defRPr lang="zh-CN" sz="1200"/>
      </a:pPr>
      <a:endParaRPr lang="zh-CN"/>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explosion val="7"/>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E06-4494-83A3-C73521F1E27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E06-4494-83A3-C73521F1E279}"/>
              </c:ext>
            </c:extLst>
          </c:dPt>
          <c:cat>
            <c:strRef>
              <c:f>Sheet1!$A$1:$A$2</c:f>
              <c:strCache>
                <c:ptCount val="2"/>
                <c:pt idx="0">
                  <c:v>基础设施类</c:v>
                </c:pt>
                <c:pt idx="1">
                  <c:v>商业不动产</c:v>
                </c:pt>
              </c:strCache>
            </c:strRef>
          </c:cat>
          <c:val>
            <c:numRef>
              <c:f>Sheet1!$B$1:$B$2</c:f>
              <c:numCache>
                <c:formatCode>#,##0.00</c:formatCode>
                <c:ptCount val="2"/>
                <c:pt idx="0" formatCode="General">
                  <c:v>109.9</c:v>
                </c:pt>
                <c:pt idx="1">
                  <c:v>1339.31</c:v>
                </c:pt>
              </c:numCache>
            </c:numRef>
          </c:val>
          <c:extLst>
            <c:ext xmlns:c16="http://schemas.microsoft.com/office/drawing/2014/chart" uri="{C3380CC4-5D6E-409C-BE32-E72D297353CC}">
              <c16:uniqueId val="{00000004-0E06-4494-83A3-C73521F1E27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9.2882904249641698E-2"/>
          <c:y val="0.761130527561935"/>
          <c:w val="0.32004663260924499"/>
          <c:h val="6.3304541690073199E-2"/>
        </c:manualLayout>
      </c:layout>
      <c:overlay val="0"/>
      <c:spPr>
        <a:noFill/>
        <a:ln>
          <a:noFill/>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w="9525" cap="flat" cmpd="sng" algn="ctr">
      <a:noFill/>
      <a:round/>
    </a:ln>
    <a:effectLst/>
  </c:spPr>
  <c:txPr>
    <a:bodyPr/>
    <a:lstStyle/>
    <a:p>
      <a:pPr>
        <a:defRPr lang="zh-CN"/>
      </a:pPr>
      <a:endParaRPr lang="zh-CN"/>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E4F-4AB5-83AE-6DD0172DE4D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E4F-4AB5-83AE-6DD0172DE4D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E4F-4AB5-83AE-6DD0172DE4D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E4F-4AB5-83AE-6DD0172DE4D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E4F-4AB5-83AE-6DD0172DE4D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8E4F-4AB5-83AE-6DD0172DE4D7}"/>
              </c:ext>
            </c:extLst>
          </c:dPt>
          <c:dLbls>
            <c:dLbl>
              <c:idx val="1"/>
              <c:delete val="1"/>
              <c:extLst>
                <c:ext xmlns:c15="http://schemas.microsoft.com/office/drawing/2012/chart" uri="{CE6537A1-D6FC-4f65-9D91-7224C49458BB}"/>
                <c:ext xmlns:c16="http://schemas.microsoft.com/office/drawing/2014/chart" uri="{C3380CC4-5D6E-409C-BE32-E72D297353CC}">
                  <c16:uniqueId val="{00000003-8E4F-4AB5-83AE-6DD0172DE4D7}"/>
                </c:ext>
              </c:extLst>
            </c:dLbl>
            <c:dLbl>
              <c:idx val="2"/>
              <c:delete val="1"/>
              <c:extLst>
                <c:ext xmlns:c15="http://schemas.microsoft.com/office/drawing/2012/chart" uri="{CE6537A1-D6FC-4f65-9D91-7224C49458BB}"/>
                <c:ext xmlns:c16="http://schemas.microsoft.com/office/drawing/2014/chart" uri="{C3380CC4-5D6E-409C-BE32-E72D297353CC}">
                  <c16:uniqueId val="{00000005-8E4F-4AB5-83AE-6DD0172DE4D7}"/>
                </c:ext>
              </c:extLst>
            </c:dLbl>
            <c:dLbl>
              <c:idx val="3"/>
              <c:delete val="1"/>
              <c:extLst>
                <c:ext xmlns:c15="http://schemas.microsoft.com/office/drawing/2012/chart" uri="{CE6537A1-D6FC-4f65-9D91-7224C49458BB}"/>
                <c:ext xmlns:c16="http://schemas.microsoft.com/office/drawing/2014/chart" uri="{C3380CC4-5D6E-409C-BE32-E72D297353CC}">
                  <c16:uniqueId val="{00000007-8E4F-4AB5-83AE-6DD0172DE4D7}"/>
                </c:ext>
              </c:extLst>
            </c:dLbl>
            <c:spPr>
              <a:noFill/>
              <a:ln>
                <a:noFill/>
              </a:ln>
              <a:effectLst/>
            </c:spPr>
            <c:txPr>
              <a:bodyPr rot="0" spcFirstLastPara="1" vertOverflow="ellipsis" vert="horz" wrap="square" lIns="38100" tIns="19050" rIns="38100" bIns="19050" anchor="ctr" anchorCtr="1">
                <a:spAutoFit/>
              </a:bodyPr>
              <a:lstStyle/>
              <a:p>
                <a:pPr>
                  <a:defRPr lang="zh-CN" sz="1200" b="0" i="0" u="none" strike="noStrike" kern="1200" baseline="0">
                    <a:solidFill>
                      <a:schemeClr val="tx1">
                        <a:lumMod val="75000"/>
                        <a:lumOff val="25000"/>
                      </a:schemeClr>
                    </a:solidFill>
                    <a:latin typeface="+mn-lt"/>
                    <a:ea typeface="+mn-ea"/>
                    <a:cs typeface="+mn-cs"/>
                  </a:defRPr>
                </a:pPr>
                <a:endParaRPr lang="zh-CN"/>
              </a:p>
            </c:txPr>
            <c:dLblPos val="bestFit"/>
            <c:showLegendKey val="0"/>
            <c:showVal val="0"/>
            <c:showCatName val="1"/>
            <c:showSerName val="0"/>
            <c:showPercent val="1"/>
            <c:showBubbleSize val="0"/>
            <c:showLeaderLines val="0"/>
            <c:extLst>
              <c:ext xmlns:c15="http://schemas.microsoft.com/office/drawing/2012/chart" uri="{CE6537A1-D6FC-4f65-9D91-7224C49458BB}"/>
            </c:extLst>
          </c:dLbls>
          <c:cat>
            <c:strRef>
              <c:f>汇总!$E$9:$E$14</c:f>
              <c:strCache>
                <c:ptCount val="6"/>
                <c:pt idx="0">
                  <c:v>基础设施</c:v>
                </c:pt>
                <c:pt idx="1">
                  <c:v>景区门票</c:v>
                </c:pt>
                <c:pt idx="2">
                  <c:v>PPP</c:v>
                </c:pt>
                <c:pt idx="3">
                  <c:v>保障房</c:v>
                </c:pt>
                <c:pt idx="4">
                  <c:v>供应链</c:v>
                </c:pt>
                <c:pt idx="5">
                  <c:v>应收账款</c:v>
                </c:pt>
              </c:strCache>
            </c:strRef>
          </c:cat>
          <c:val>
            <c:numRef>
              <c:f>汇总!$F$9:$F$14</c:f>
              <c:numCache>
                <c:formatCode>General</c:formatCode>
                <c:ptCount val="6"/>
                <c:pt idx="0">
                  <c:v>1501.0645</c:v>
                </c:pt>
                <c:pt idx="1">
                  <c:v>113.7811</c:v>
                </c:pt>
                <c:pt idx="2">
                  <c:v>158.88570000000001</c:v>
                </c:pt>
                <c:pt idx="3">
                  <c:v>367.77</c:v>
                </c:pt>
                <c:pt idx="4">
                  <c:v>5031.76</c:v>
                </c:pt>
                <c:pt idx="5">
                  <c:v>6634.82</c:v>
                </c:pt>
              </c:numCache>
            </c:numRef>
          </c:val>
          <c:extLst>
            <c:ext xmlns:c16="http://schemas.microsoft.com/office/drawing/2014/chart" uri="{C3380CC4-5D6E-409C-BE32-E72D297353CC}">
              <c16:uniqueId val="{0000000C-8E4F-4AB5-83AE-6DD0172DE4D7}"/>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w="9525" cap="flat" cmpd="sng" algn="ctr">
      <a:noFill/>
      <a:round/>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湖南!$K$11</c:f>
              <c:strCache>
                <c:ptCount val="1"/>
                <c:pt idx="0">
                  <c:v>固定资产投资占GDP比重</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2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湖南!$J$12:$J$16</c:f>
              <c:strCache>
                <c:ptCount val="5"/>
                <c:pt idx="0">
                  <c:v>2015年</c:v>
                </c:pt>
                <c:pt idx="1">
                  <c:v>2016年</c:v>
                </c:pt>
                <c:pt idx="2">
                  <c:v>2017年</c:v>
                </c:pt>
                <c:pt idx="3">
                  <c:v>2018年</c:v>
                </c:pt>
                <c:pt idx="4">
                  <c:v>2019年</c:v>
                </c:pt>
              </c:strCache>
            </c:strRef>
          </c:cat>
          <c:val>
            <c:numRef>
              <c:f>湖南!$K$12:$K$16</c:f>
              <c:numCache>
                <c:formatCode>0.00%</c:formatCode>
                <c:ptCount val="5"/>
                <c:pt idx="0">
                  <c:v>0.89352157867195503</c:v>
                </c:pt>
                <c:pt idx="1">
                  <c:v>0.88618229651748903</c:v>
                </c:pt>
                <c:pt idx="2">
                  <c:v>0.90568246864755197</c:v>
                </c:pt>
                <c:pt idx="3">
                  <c:v>0.94605773929467596</c:v>
                </c:pt>
                <c:pt idx="4">
                  <c:v>0.95445176254839403</c:v>
                </c:pt>
              </c:numCache>
            </c:numRef>
          </c:val>
          <c:extLst>
            <c:ext xmlns:c16="http://schemas.microsoft.com/office/drawing/2014/chart" uri="{C3380CC4-5D6E-409C-BE32-E72D297353CC}">
              <c16:uniqueId val="{00000000-0858-4DBF-BC77-C8C7F830696C}"/>
            </c:ext>
          </c:extLst>
        </c:ser>
        <c:dLbls>
          <c:showLegendKey val="0"/>
          <c:showVal val="0"/>
          <c:showCatName val="0"/>
          <c:showSerName val="0"/>
          <c:showPercent val="0"/>
          <c:showBubbleSize val="0"/>
        </c:dLbls>
        <c:gapWidth val="219"/>
        <c:overlap val="-27"/>
        <c:axId val="818801432"/>
        <c:axId val="818803728"/>
      </c:barChart>
      <c:catAx>
        <c:axId val="818801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endParaRPr lang="zh-CN"/>
          </a:p>
        </c:txPr>
        <c:crossAx val="818803728"/>
        <c:crosses val="autoZero"/>
        <c:auto val="1"/>
        <c:lblAlgn val="ctr"/>
        <c:lblOffset val="100"/>
        <c:noMultiLvlLbl val="0"/>
      </c:catAx>
      <c:valAx>
        <c:axId val="818803728"/>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endParaRPr lang="zh-CN"/>
          </a:p>
        </c:txPr>
        <c:crossAx val="818801432"/>
        <c:crosses val="autoZero"/>
        <c:crossBetween val="between"/>
      </c:valAx>
      <c:spPr>
        <a:noFill/>
        <a:ln>
          <a:noFill/>
        </a:ln>
        <a:effectLst/>
      </c:spPr>
    </c:plotArea>
    <c:plotVisOnly val="1"/>
    <c:dispBlanksAs val="gap"/>
    <c:showDLblsOverMax val="0"/>
  </c:chart>
  <c:spPr>
    <a:solidFill>
      <a:schemeClr val="bg1">
        <a:lumMod val="95000"/>
      </a:schemeClr>
    </a:solid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rgbClr val="C00000"/>
              </a:solidFill>
              <a:round/>
            </a:ln>
            <a:effectLst/>
          </c:spPr>
          <c:marker>
            <c:symbol val="circle"/>
            <c:size val="5"/>
            <c:spPr>
              <a:solidFill>
                <a:schemeClr val="accent1"/>
              </a:solidFill>
              <a:ln w="9525">
                <a:solidFill>
                  <a:srgbClr val="C0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lang="zh-CN" sz="1200" b="0" i="0" u="none" strike="noStrike" kern="1200" baseline="0">
                    <a:solidFill>
                      <a:schemeClr val="tx1"/>
                    </a:solidFill>
                    <a:latin typeface="+mn-lt"/>
                    <a:ea typeface="+mn-ea"/>
                    <a:cs typeface="+mn-cs"/>
                  </a:defRPr>
                </a:pPr>
                <a:endParaRPr lang="zh-CN"/>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Sheet2!$D$42:$D$47</c:f>
              <c:strCache>
                <c:ptCount val="6"/>
                <c:pt idx="0">
                  <c:v>2015年一季度</c:v>
                </c:pt>
                <c:pt idx="1">
                  <c:v>2016年一季度</c:v>
                </c:pt>
                <c:pt idx="2">
                  <c:v>2017年一季度</c:v>
                </c:pt>
                <c:pt idx="3">
                  <c:v>2018年一季度</c:v>
                </c:pt>
                <c:pt idx="4">
                  <c:v>2019年一季度</c:v>
                </c:pt>
                <c:pt idx="5">
                  <c:v>2020年一季度</c:v>
                </c:pt>
              </c:strCache>
            </c:strRef>
          </c:cat>
          <c:val>
            <c:numRef>
              <c:f>Sheet2!$E$42:$E$47</c:f>
              <c:numCache>
                <c:formatCode>0.00%</c:formatCode>
                <c:ptCount val="6"/>
                <c:pt idx="0">
                  <c:v>0.183</c:v>
                </c:pt>
                <c:pt idx="1">
                  <c:v>0.14499999999999999</c:v>
                </c:pt>
                <c:pt idx="2">
                  <c:v>0.123</c:v>
                </c:pt>
                <c:pt idx="3">
                  <c:v>0.11899999999999999</c:v>
                </c:pt>
                <c:pt idx="4" formatCode="0%">
                  <c:v>0.1</c:v>
                </c:pt>
                <c:pt idx="5" formatCode="0%">
                  <c:v>-0.04</c:v>
                </c:pt>
              </c:numCache>
            </c:numRef>
          </c:val>
          <c:smooth val="0"/>
          <c:extLst>
            <c:ext xmlns:c16="http://schemas.microsoft.com/office/drawing/2014/chart" uri="{C3380CC4-5D6E-409C-BE32-E72D297353CC}">
              <c16:uniqueId val="{00000000-2E41-4C26-A616-C017159FCA2E}"/>
            </c:ext>
          </c:extLst>
        </c:ser>
        <c:dLbls>
          <c:showLegendKey val="0"/>
          <c:showVal val="0"/>
          <c:showCatName val="0"/>
          <c:showSerName val="0"/>
          <c:showPercent val="0"/>
          <c:showBubbleSize val="0"/>
        </c:dLbls>
        <c:marker val="1"/>
        <c:smooth val="0"/>
        <c:axId val="899254848"/>
        <c:axId val="899255504"/>
      </c:lineChart>
      <c:catAx>
        <c:axId val="899254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200" b="0" i="0" u="none" strike="noStrike" kern="1200" baseline="0">
                <a:solidFill>
                  <a:schemeClr val="tx1"/>
                </a:solidFill>
                <a:latin typeface="+mn-ea"/>
                <a:ea typeface="+mn-ea"/>
                <a:cs typeface="+mn-cs"/>
              </a:defRPr>
            </a:pPr>
            <a:endParaRPr lang="zh-CN"/>
          </a:p>
        </c:txPr>
        <c:crossAx val="899255504"/>
        <c:crosses val="autoZero"/>
        <c:auto val="1"/>
        <c:lblAlgn val="ctr"/>
        <c:lblOffset val="100"/>
        <c:noMultiLvlLbl val="0"/>
      </c:catAx>
      <c:valAx>
        <c:axId val="899255504"/>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lang="zh-CN" sz="1200" b="0" i="0" u="none" strike="noStrike" kern="1200" baseline="0">
                <a:solidFill>
                  <a:schemeClr val="tx1"/>
                </a:solidFill>
                <a:latin typeface="+mn-lt"/>
                <a:ea typeface="+mn-ea"/>
                <a:cs typeface="+mn-cs"/>
              </a:defRPr>
            </a:pPr>
            <a:endParaRPr lang="zh-CN"/>
          </a:p>
        </c:txPr>
        <c:crossAx val="899254848"/>
        <c:crosses val="autoZero"/>
        <c:crossBetween val="between"/>
      </c:valAx>
      <c:spPr>
        <a:noFill/>
        <a:ln>
          <a:noFill/>
        </a:ln>
        <a:effectLst/>
      </c:spPr>
    </c:plotArea>
    <c:plotVisOnly val="1"/>
    <c:dispBlanksAs val="gap"/>
    <c:showDLblsOverMax val="0"/>
  </c:chart>
  <c:spPr>
    <a:solidFill>
      <a:schemeClr val="bg1">
        <a:lumMod val="95000"/>
      </a:schemeClr>
    </a:solidFill>
    <a:ln>
      <a:noFill/>
    </a:ln>
    <a:effectLst/>
  </c:spPr>
  <c:txPr>
    <a:bodyPr/>
    <a:lstStyle/>
    <a:p>
      <a:pPr>
        <a:defRPr lang="zh-CN"/>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高速公路通车里程!$A$9</c:f>
              <c:strCache>
                <c:ptCount val="1"/>
                <c:pt idx="0">
                  <c:v>2019</c:v>
                </c:pt>
              </c:strCache>
            </c:strRef>
          </c:tx>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8497-4C2F-8F7E-067CD3CE1F9F}"/>
              </c:ext>
            </c:extLst>
          </c:dPt>
          <c:dLbls>
            <c:spPr>
              <a:noFill/>
              <a:ln>
                <a:noFill/>
              </a:ln>
              <a:effectLst/>
            </c:spPr>
            <c:txPr>
              <a:bodyPr rot="0" spcFirstLastPara="1" vertOverflow="ellipsis" vert="horz" wrap="square" lIns="38100" tIns="19050" rIns="38100" bIns="19050" anchor="ctr" anchorCtr="1">
                <a:spAutoFit/>
              </a:bodyPr>
              <a:lstStyle/>
              <a:p>
                <a:pPr>
                  <a:defRPr lang="zh-CN" sz="12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高速公路通车里程!$B$8:$D$8</c:f>
              <c:strCache>
                <c:ptCount val="3"/>
                <c:pt idx="0">
                  <c:v>湖南</c:v>
                </c:pt>
                <c:pt idx="1">
                  <c:v>湖北</c:v>
                </c:pt>
                <c:pt idx="2">
                  <c:v>四川</c:v>
                </c:pt>
              </c:strCache>
            </c:strRef>
          </c:cat>
          <c:val>
            <c:numRef>
              <c:f>高速公路通车里程!$B$9:$D$9</c:f>
              <c:numCache>
                <c:formatCode>#,##0.00_ </c:formatCode>
                <c:ptCount val="3"/>
                <c:pt idx="0">
                  <c:v>6802</c:v>
                </c:pt>
                <c:pt idx="1">
                  <c:v>6860.32</c:v>
                </c:pt>
                <c:pt idx="2" formatCode="#,##0.00_);[Red]\(#,##0.00\)">
                  <c:v>7520.9</c:v>
                </c:pt>
              </c:numCache>
            </c:numRef>
          </c:val>
          <c:extLst>
            <c:ext xmlns:c16="http://schemas.microsoft.com/office/drawing/2014/chart" uri="{C3380CC4-5D6E-409C-BE32-E72D297353CC}">
              <c16:uniqueId val="{00000002-8497-4C2F-8F7E-067CD3CE1F9F}"/>
            </c:ext>
          </c:extLst>
        </c:ser>
        <c:dLbls>
          <c:showLegendKey val="0"/>
          <c:showVal val="0"/>
          <c:showCatName val="0"/>
          <c:showSerName val="0"/>
          <c:showPercent val="0"/>
          <c:showBubbleSize val="0"/>
        </c:dLbls>
        <c:gapWidth val="219"/>
        <c:overlap val="-27"/>
        <c:axId val="708751432"/>
        <c:axId val="708757992"/>
      </c:barChart>
      <c:catAx>
        <c:axId val="708751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endParaRPr lang="zh-CN"/>
          </a:p>
        </c:txPr>
        <c:crossAx val="708757992"/>
        <c:crosses val="autoZero"/>
        <c:auto val="1"/>
        <c:lblAlgn val="ctr"/>
        <c:lblOffset val="100"/>
        <c:noMultiLvlLbl val="0"/>
      </c:catAx>
      <c:valAx>
        <c:axId val="708757992"/>
        <c:scaling>
          <c:orientation val="minMax"/>
        </c:scaling>
        <c:delete val="0"/>
        <c:axPos val="l"/>
        <c:numFmt formatCode="#,##0.00_ " sourceLinked="1"/>
        <c:majorTickMark val="none"/>
        <c:minorTickMark val="none"/>
        <c:tickLblPos val="nextTo"/>
        <c:spPr>
          <a:noFill/>
          <a:ln>
            <a:noFill/>
          </a:ln>
          <a:effectLst/>
        </c:spPr>
        <c:txPr>
          <a:bodyPr rot="-60000000" spcFirstLastPara="1"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endParaRPr lang="zh-CN"/>
          </a:p>
        </c:txPr>
        <c:crossAx val="708751432"/>
        <c:crosses val="autoZero"/>
        <c:crossBetween val="between"/>
      </c:valAx>
      <c:spPr>
        <a:noFill/>
        <a:ln>
          <a:noFill/>
        </a:ln>
        <a:effectLst/>
      </c:spPr>
    </c:plotArea>
    <c:plotVisOnly val="1"/>
    <c:dispBlanksAs val="gap"/>
    <c:showDLblsOverMax val="0"/>
  </c:chart>
  <c:spPr>
    <a:solidFill>
      <a:schemeClr val="bg1">
        <a:lumMod val="95000"/>
      </a:schemeClr>
    </a:solidFill>
    <a:ln>
      <a:noFill/>
    </a:ln>
    <a:effectLst/>
  </c:spPr>
  <c:txPr>
    <a:bodyPr/>
    <a:lstStyle/>
    <a:p>
      <a:pPr>
        <a:defRPr lang="zh-CN"/>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Sheet2!$B$22</c:f>
              <c:strCache>
                <c:ptCount val="1"/>
                <c:pt idx="0">
                  <c:v>湖南</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Sheet2!$A$23:$A$27</c:f>
              <c:strCache>
                <c:ptCount val="5"/>
                <c:pt idx="0">
                  <c:v>2015年</c:v>
                </c:pt>
                <c:pt idx="1">
                  <c:v>2016年</c:v>
                </c:pt>
                <c:pt idx="2">
                  <c:v>2017年</c:v>
                </c:pt>
                <c:pt idx="3">
                  <c:v>2018年</c:v>
                </c:pt>
                <c:pt idx="4">
                  <c:v>2019年</c:v>
                </c:pt>
              </c:strCache>
            </c:strRef>
          </c:cat>
          <c:val>
            <c:numRef>
              <c:f>Sheet2!$B$23:$B$27</c:f>
              <c:numCache>
                <c:formatCode>#,##0.00_ </c:formatCode>
                <c:ptCount val="5"/>
                <c:pt idx="0">
                  <c:v>132.30000000000001</c:v>
                </c:pt>
                <c:pt idx="1">
                  <c:v>164.7</c:v>
                </c:pt>
                <c:pt idx="2">
                  <c:v>171.1</c:v>
                </c:pt>
                <c:pt idx="3">
                  <c:v>205.3</c:v>
                </c:pt>
                <c:pt idx="4">
                  <c:v>218</c:v>
                </c:pt>
              </c:numCache>
            </c:numRef>
          </c:val>
          <c:extLst>
            <c:ext xmlns:c16="http://schemas.microsoft.com/office/drawing/2014/chart" uri="{C3380CC4-5D6E-409C-BE32-E72D297353CC}">
              <c16:uniqueId val="{00000000-9DE8-4F98-A9BC-374C94F54407}"/>
            </c:ext>
          </c:extLst>
        </c:ser>
        <c:ser>
          <c:idx val="1"/>
          <c:order val="1"/>
          <c:tx>
            <c:strRef>
              <c:f>Sheet2!$C$22</c:f>
              <c:strCache>
                <c:ptCount val="1"/>
                <c:pt idx="0">
                  <c:v>四川</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Sheet2!$A$23:$A$27</c:f>
              <c:strCache>
                <c:ptCount val="5"/>
                <c:pt idx="0">
                  <c:v>2015年</c:v>
                </c:pt>
                <c:pt idx="1">
                  <c:v>2016年</c:v>
                </c:pt>
                <c:pt idx="2">
                  <c:v>2017年</c:v>
                </c:pt>
                <c:pt idx="3">
                  <c:v>2018年</c:v>
                </c:pt>
                <c:pt idx="4">
                  <c:v>2019年</c:v>
                </c:pt>
              </c:strCache>
            </c:strRef>
          </c:cat>
          <c:val>
            <c:numRef>
              <c:f>Sheet2!$C$23:$C$27</c:f>
              <c:numCache>
                <c:formatCode>#,##0.00_);[Red]\(#,##0.00\)</c:formatCode>
                <c:ptCount val="5"/>
                <c:pt idx="0">
                  <c:v>716.6</c:v>
                </c:pt>
                <c:pt idx="1">
                  <c:v>783.7</c:v>
                </c:pt>
                <c:pt idx="2">
                  <c:v>856.3</c:v>
                </c:pt>
                <c:pt idx="3">
                  <c:v>954.7</c:v>
                </c:pt>
                <c:pt idx="4">
                  <c:v>1106.8</c:v>
                </c:pt>
              </c:numCache>
            </c:numRef>
          </c:val>
          <c:extLst>
            <c:ext xmlns:c16="http://schemas.microsoft.com/office/drawing/2014/chart" uri="{C3380CC4-5D6E-409C-BE32-E72D297353CC}">
              <c16:uniqueId val="{00000001-9DE8-4F98-A9BC-374C94F54407}"/>
            </c:ext>
          </c:extLst>
        </c:ser>
        <c:dLbls>
          <c:showLegendKey val="0"/>
          <c:showVal val="0"/>
          <c:showCatName val="0"/>
          <c:showSerName val="0"/>
          <c:showPercent val="0"/>
          <c:showBubbleSize val="0"/>
        </c:dLbls>
        <c:gapWidth val="219"/>
        <c:overlap val="-27"/>
        <c:axId val="916797744"/>
        <c:axId val="916790528"/>
      </c:barChart>
      <c:catAx>
        <c:axId val="916797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916790528"/>
        <c:crosses val="autoZero"/>
        <c:auto val="1"/>
        <c:lblAlgn val="ctr"/>
        <c:lblOffset val="100"/>
        <c:noMultiLvlLbl val="0"/>
      </c:catAx>
      <c:valAx>
        <c:axId val="916790528"/>
        <c:scaling>
          <c:orientation val="minMax"/>
        </c:scaling>
        <c:delete val="0"/>
        <c:axPos val="l"/>
        <c:numFmt formatCode="#,##0.00_ "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916797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solidFill>
      <a:schemeClr val="bg1">
        <a:lumMod val="95000"/>
      </a:schemeClr>
    </a:solidFill>
    <a:ln>
      <a:noFill/>
    </a:ln>
    <a:effectLst/>
  </c:spPr>
  <c:txPr>
    <a:bodyPr/>
    <a:lstStyle/>
    <a:p>
      <a:pPr>
        <a:defRPr lang="zh-CN"/>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Sheet2!$E$44</c:f>
              <c:strCache>
                <c:ptCount val="1"/>
                <c:pt idx="0">
                  <c:v>湖南</c:v>
                </c:pt>
              </c:strCache>
            </c:strRef>
          </c:tx>
          <c:spPr>
            <a:solidFill>
              <a:srgbClr val="C00000"/>
            </a:solidFill>
            <a:ln>
              <a:noFill/>
            </a:ln>
            <a:effectLst/>
          </c:spPr>
          <c:invertIfNegative val="0"/>
          <c:cat>
            <c:strRef>
              <c:f>Sheet2!$D$45:$D$49</c:f>
              <c:strCache>
                <c:ptCount val="5"/>
                <c:pt idx="0">
                  <c:v>2015年</c:v>
                </c:pt>
                <c:pt idx="1">
                  <c:v>2016年</c:v>
                </c:pt>
                <c:pt idx="2">
                  <c:v>2017年</c:v>
                </c:pt>
                <c:pt idx="3">
                  <c:v>2018年</c:v>
                </c:pt>
                <c:pt idx="4">
                  <c:v>2019年</c:v>
                </c:pt>
              </c:strCache>
            </c:strRef>
          </c:cat>
          <c:val>
            <c:numRef>
              <c:f>Sheet2!$E$45:$E$49</c:f>
              <c:numCache>
                <c:formatCode>#,##0.00_ </c:formatCode>
                <c:ptCount val="5"/>
                <c:pt idx="0">
                  <c:v>1768.2</c:v>
                </c:pt>
                <c:pt idx="1">
                  <c:v>1669.3</c:v>
                </c:pt>
                <c:pt idx="2">
                  <c:v>1682.7</c:v>
                </c:pt>
                <c:pt idx="3">
                  <c:v>1668.4</c:v>
                </c:pt>
                <c:pt idx="4">
                  <c:v>1661</c:v>
                </c:pt>
              </c:numCache>
            </c:numRef>
          </c:val>
          <c:extLst>
            <c:ext xmlns:c16="http://schemas.microsoft.com/office/drawing/2014/chart" uri="{C3380CC4-5D6E-409C-BE32-E72D297353CC}">
              <c16:uniqueId val="{00000000-66A4-44B4-B4A1-D2A345B011DD}"/>
            </c:ext>
          </c:extLst>
        </c:ser>
        <c:ser>
          <c:idx val="1"/>
          <c:order val="1"/>
          <c:tx>
            <c:strRef>
              <c:f>Sheet2!$F$44</c:f>
              <c:strCache>
                <c:ptCount val="1"/>
                <c:pt idx="0">
                  <c:v>四川</c:v>
                </c:pt>
              </c:strCache>
            </c:strRef>
          </c:tx>
          <c:spPr>
            <a:solidFill>
              <a:schemeClr val="accent1">
                <a:lumMod val="50000"/>
              </a:schemeClr>
            </a:solidFill>
            <a:ln>
              <a:noFill/>
            </a:ln>
            <a:effectLst/>
          </c:spPr>
          <c:invertIfNegative val="0"/>
          <c:cat>
            <c:strRef>
              <c:f>Sheet2!$D$45:$D$49</c:f>
              <c:strCache>
                <c:ptCount val="5"/>
                <c:pt idx="0">
                  <c:v>2015年</c:v>
                </c:pt>
                <c:pt idx="1">
                  <c:v>2016年</c:v>
                </c:pt>
                <c:pt idx="2">
                  <c:v>2017年</c:v>
                </c:pt>
                <c:pt idx="3">
                  <c:v>2018年</c:v>
                </c:pt>
                <c:pt idx="4">
                  <c:v>2019年</c:v>
                </c:pt>
              </c:strCache>
            </c:strRef>
          </c:cat>
          <c:val>
            <c:numRef>
              <c:f>Sheet2!$F$45:$F$49</c:f>
              <c:numCache>
                <c:formatCode>#,##0.00_);[Red]\(#,##0.00\)</c:formatCode>
                <c:ptCount val="5"/>
                <c:pt idx="0">
                  <c:v>1623.8</c:v>
                </c:pt>
                <c:pt idx="1">
                  <c:v>1686.7</c:v>
                </c:pt>
                <c:pt idx="2">
                  <c:v>1698.3</c:v>
                </c:pt>
                <c:pt idx="3">
                  <c:v>1802.2</c:v>
                </c:pt>
                <c:pt idx="4">
                  <c:v>1949.1</c:v>
                </c:pt>
              </c:numCache>
            </c:numRef>
          </c:val>
          <c:extLst>
            <c:ext xmlns:c16="http://schemas.microsoft.com/office/drawing/2014/chart" uri="{C3380CC4-5D6E-409C-BE32-E72D297353CC}">
              <c16:uniqueId val="{00000001-66A4-44B4-B4A1-D2A345B011DD}"/>
            </c:ext>
          </c:extLst>
        </c:ser>
        <c:dLbls>
          <c:showLegendKey val="0"/>
          <c:showVal val="0"/>
          <c:showCatName val="0"/>
          <c:showSerName val="0"/>
          <c:showPercent val="0"/>
          <c:showBubbleSize val="0"/>
        </c:dLbls>
        <c:gapWidth val="219"/>
        <c:overlap val="-27"/>
        <c:axId val="820708624"/>
        <c:axId val="820707640"/>
      </c:barChart>
      <c:catAx>
        <c:axId val="820708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820707640"/>
        <c:crosses val="autoZero"/>
        <c:auto val="1"/>
        <c:lblAlgn val="ctr"/>
        <c:lblOffset val="100"/>
        <c:noMultiLvlLbl val="0"/>
      </c:catAx>
      <c:valAx>
        <c:axId val="820707640"/>
        <c:scaling>
          <c:orientation val="minMax"/>
        </c:scaling>
        <c:delete val="0"/>
        <c:axPos val="l"/>
        <c:numFmt formatCode="#,##0.00_ "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820708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solidFill>
      <a:schemeClr val="bg1">
        <a:lumMod val="95000"/>
      </a:schemeClr>
    </a:solidFill>
    <a:ln>
      <a:noFill/>
    </a:ln>
    <a:effectLst/>
  </c:spPr>
  <c:txPr>
    <a:bodyPr/>
    <a:lstStyle/>
    <a:p>
      <a:pPr>
        <a:defRPr lang="zh-CN"/>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53632759439399"/>
          <c:y val="7.6423519976669602E-2"/>
          <c:w val="0.83302996500437398"/>
          <c:h val="0.89814814814814803"/>
        </c:manualLayout>
      </c:layout>
      <c:lineChart>
        <c:grouping val="standard"/>
        <c:varyColors val="0"/>
        <c:ser>
          <c:idx val="0"/>
          <c:order val="0"/>
          <c:tx>
            <c:strRef>
              <c:f>Sheet2!$H$19</c:f>
              <c:strCache>
                <c:ptCount val="1"/>
                <c:pt idx="0">
                  <c:v>基础设施投资下降</c:v>
                </c:pt>
              </c:strCache>
            </c:strRef>
          </c:tx>
          <c:spPr>
            <a:ln w="28575" cap="rnd">
              <a:solidFill>
                <a:srgbClr val="C00000"/>
              </a:solidFill>
              <a:round/>
            </a:ln>
            <a:effectLst/>
          </c:spPr>
          <c:marker>
            <c:symbol val="circle"/>
            <c:size val="5"/>
            <c:spPr>
              <a:solidFill>
                <a:schemeClr val="accent1"/>
              </a:solidFill>
              <a:ln w="9525">
                <a:solidFill>
                  <a:srgbClr val="C0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endParaRPr lang="zh-CN"/>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Sheet2!$G$20:$G$24</c:f>
              <c:numCache>
                <c:formatCode>General</c:formatCode>
                <c:ptCount val="5"/>
                <c:pt idx="0">
                  <c:v>2015</c:v>
                </c:pt>
                <c:pt idx="1">
                  <c:v>2016</c:v>
                </c:pt>
                <c:pt idx="2">
                  <c:v>2017</c:v>
                </c:pt>
                <c:pt idx="3">
                  <c:v>2018</c:v>
                </c:pt>
                <c:pt idx="4">
                  <c:v>2019</c:v>
                </c:pt>
              </c:numCache>
            </c:numRef>
          </c:cat>
          <c:val>
            <c:numRef>
              <c:f>Sheet2!$H$20:$H$24</c:f>
              <c:numCache>
                <c:formatCode>0.00%</c:formatCode>
                <c:ptCount val="5"/>
                <c:pt idx="0">
                  <c:v>0.23599999999999999</c:v>
                </c:pt>
                <c:pt idx="1">
                  <c:v>0.26200000000000001</c:v>
                </c:pt>
                <c:pt idx="2">
                  <c:v>0.159</c:v>
                </c:pt>
                <c:pt idx="3">
                  <c:v>-0.10100000000000001</c:v>
                </c:pt>
                <c:pt idx="4">
                  <c:v>-1E-3</c:v>
                </c:pt>
              </c:numCache>
            </c:numRef>
          </c:val>
          <c:smooth val="0"/>
          <c:extLst>
            <c:ext xmlns:c16="http://schemas.microsoft.com/office/drawing/2014/chart" uri="{C3380CC4-5D6E-409C-BE32-E72D297353CC}">
              <c16:uniqueId val="{00000000-7FE1-4B94-B75C-DC3B5E0B60DB}"/>
            </c:ext>
          </c:extLst>
        </c:ser>
        <c:dLbls>
          <c:showLegendKey val="0"/>
          <c:showVal val="0"/>
          <c:showCatName val="0"/>
          <c:showSerName val="0"/>
          <c:showPercent val="0"/>
          <c:showBubbleSize val="0"/>
        </c:dLbls>
        <c:marker val="1"/>
        <c:smooth val="0"/>
        <c:axId val="705841528"/>
        <c:axId val="705841856"/>
      </c:lineChart>
      <c:catAx>
        <c:axId val="705841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705841856"/>
        <c:crosses val="autoZero"/>
        <c:auto val="1"/>
        <c:lblAlgn val="ctr"/>
        <c:lblOffset val="100"/>
        <c:noMultiLvlLbl val="0"/>
      </c:catAx>
      <c:valAx>
        <c:axId val="705841856"/>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705841528"/>
        <c:crosses val="autoZero"/>
        <c:crossBetween val="between"/>
      </c:valAx>
      <c:spPr>
        <a:noFill/>
        <a:ln>
          <a:noFill/>
        </a:ln>
        <a:effectLst/>
      </c:spPr>
    </c:plotArea>
    <c:plotVisOnly val="1"/>
    <c:dispBlanksAs val="gap"/>
    <c:showDLblsOverMax val="0"/>
  </c:chart>
  <c:spPr>
    <a:solidFill>
      <a:schemeClr val="bg1">
        <a:lumMod val="95000"/>
      </a:schemeClr>
    </a:solidFill>
    <a:ln>
      <a:noFill/>
    </a:ln>
    <a:effectLst/>
  </c:spPr>
  <c:txPr>
    <a:bodyPr/>
    <a:lstStyle/>
    <a:p>
      <a:pPr>
        <a:defRPr lang="zh-CN"/>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湖南</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2015年</c:v>
                </c:pt>
                <c:pt idx="1">
                  <c:v>2016年</c:v>
                </c:pt>
                <c:pt idx="2">
                  <c:v>2017年</c:v>
                </c:pt>
                <c:pt idx="3">
                  <c:v>2018年</c:v>
                </c:pt>
              </c:strCache>
            </c:strRef>
          </c:cat>
          <c:val>
            <c:numRef>
              <c:f>Sheet1!$B$2:$E$2</c:f>
              <c:numCache>
                <c:formatCode>0.00%</c:formatCode>
                <c:ptCount val="4"/>
                <c:pt idx="0">
                  <c:v>0.62390000000000001</c:v>
                </c:pt>
                <c:pt idx="1">
                  <c:v>0.63670000000000004</c:v>
                </c:pt>
                <c:pt idx="2">
                  <c:v>0.6099</c:v>
                </c:pt>
                <c:pt idx="3">
                  <c:v>0.59030000000000005</c:v>
                </c:pt>
              </c:numCache>
            </c:numRef>
          </c:val>
          <c:extLst>
            <c:ext xmlns:c16="http://schemas.microsoft.com/office/drawing/2014/chart" uri="{C3380CC4-5D6E-409C-BE32-E72D297353CC}">
              <c16:uniqueId val="{00000000-9A40-498E-BB43-0F14A02ABACA}"/>
            </c:ext>
          </c:extLst>
        </c:ser>
        <c:ser>
          <c:idx val="1"/>
          <c:order val="1"/>
          <c:tx>
            <c:strRef>
              <c:f>Sheet1!$A$3</c:f>
              <c:strCache>
                <c:ptCount val="1"/>
                <c:pt idx="0">
                  <c:v>湖北</c:v>
                </c:pt>
              </c:strCache>
            </c:strRef>
          </c:tx>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2015年</c:v>
                </c:pt>
                <c:pt idx="1">
                  <c:v>2016年</c:v>
                </c:pt>
                <c:pt idx="2">
                  <c:v>2017年</c:v>
                </c:pt>
                <c:pt idx="3">
                  <c:v>2018年</c:v>
                </c:pt>
              </c:strCache>
            </c:strRef>
          </c:cat>
          <c:val>
            <c:numRef>
              <c:f>Sheet1!$B$3:$E$3</c:f>
              <c:numCache>
                <c:formatCode>0.00%</c:formatCode>
                <c:ptCount val="4"/>
                <c:pt idx="0">
                  <c:v>0.59250000000000003</c:v>
                </c:pt>
                <c:pt idx="1">
                  <c:v>0.57130000000000003</c:v>
                </c:pt>
                <c:pt idx="2">
                  <c:v>0.56289999999999996</c:v>
                </c:pt>
                <c:pt idx="3">
                  <c:v>0.55010000000000003</c:v>
                </c:pt>
              </c:numCache>
            </c:numRef>
          </c:val>
          <c:extLst>
            <c:ext xmlns:c16="http://schemas.microsoft.com/office/drawing/2014/chart" uri="{C3380CC4-5D6E-409C-BE32-E72D297353CC}">
              <c16:uniqueId val="{00000001-9A40-498E-BB43-0F14A02ABACA}"/>
            </c:ext>
          </c:extLst>
        </c:ser>
        <c:dLbls>
          <c:showLegendKey val="0"/>
          <c:showVal val="0"/>
          <c:showCatName val="0"/>
          <c:showSerName val="0"/>
          <c:showPercent val="0"/>
          <c:showBubbleSize val="0"/>
        </c:dLbls>
        <c:gapWidth val="219"/>
        <c:overlap val="-27"/>
        <c:axId val="1281448431"/>
        <c:axId val="1312772687"/>
      </c:barChart>
      <c:catAx>
        <c:axId val="1281448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zh-CN"/>
          </a:p>
        </c:txPr>
        <c:crossAx val="1312772687"/>
        <c:crosses val="autoZero"/>
        <c:auto val="1"/>
        <c:lblAlgn val="ctr"/>
        <c:lblOffset val="100"/>
        <c:noMultiLvlLbl val="0"/>
      </c:catAx>
      <c:valAx>
        <c:axId val="1312772687"/>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zh-CN"/>
          </a:p>
        </c:txPr>
        <c:crossAx val="12814484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Sheet1!$K$5</c:f>
              <c:strCache>
                <c:ptCount val="1"/>
                <c:pt idx="0">
                  <c:v>车辆通行费</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Sheet1!$L$4:$O$4</c:f>
              <c:strCache>
                <c:ptCount val="4"/>
                <c:pt idx="0">
                  <c:v>2016</c:v>
                </c:pt>
                <c:pt idx="1">
                  <c:v>2017</c:v>
                </c:pt>
                <c:pt idx="2">
                  <c:v>2018</c:v>
                </c:pt>
                <c:pt idx="3">
                  <c:v>2019.1~9</c:v>
                </c:pt>
              </c:strCache>
            </c:strRef>
          </c:cat>
          <c:val>
            <c:numRef>
              <c:f>Sheet1!$L$5:$O$5</c:f>
              <c:numCache>
                <c:formatCode>General</c:formatCode>
                <c:ptCount val="4"/>
                <c:pt idx="0">
                  <c:v>101.14</c:v>
                </c:pt>
                <c:pt idx="1">
                  <c:v>115.94</c:v>
                </c:pt>
                <c:pt idx="2">
                  <c:v>127.43</c:v>
                </c:pt>
                <c:pt idx="3">
                  <c:v>111.53</c:v>
                </c:pt>
              </c:numCache>
            </c:numRef>
          </c:val>
          <c:extLst>
            <c:ext xmlns:c16="http://schemas.microsoft.com/office/drawing/2014/chart" uri="{C3380CC4-5D6E-409C-BE32-E72D297353CC}">
              <c16:uniqueId val="{00000000-A5E9-438A-BBD7-F4D9FFB25EB9}"/>
            </c:ext>
          </c:extLst>
        </c:ser>
        <c:dLbls>
          <c:showLegendKey val="0"/>
          <c:showVal val="1"/>
          <c:showCatName val="0"/>
          <c:showSerName val="0"/>
          <c:showPercent val="0"/>
          <c:showBubbleSize val="0"/>
        </c:dLbls>
        <c:gapWidth val="150"/>
        <c:overlap val="-25"/>
        <c:axId val="1982833872"/>
        <c:axId val="2072832208"/>
      </c:barChart>
      <c:lineChart>
        <c:grouping val="standard"/>
        <c:varyColors val="0"/>
        <c:ser>
          <c:idx val="1"/>
          <c:order val="1"/>
          <c:tx>
            <c:strRef>
              <c:f>Sheet1!$K$6</c:f>
              <c:strCache>
                <c:ptCount val="1"/>
                <c:pt idx="0">
                  <c:v>占比</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endParaRPr lang="zh-CN"/>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Sheet1!$L$4:$O$4</c:f>
              <c:strCache>
                <c:ptCount val="4"/>
                <c:pt idx="0">
                  <c:v>2016</c:v>
                </c:pt>
                <c:pt idx="1">
                  <c:v>2017</c:v>
                </c:pt>
                <c:pt idx="2">
                  <c:v>2018</c:v>
                </c:pt>
                <c:pt idx="3">
                  <c:v>2019.1~9</c:v>
                </c:pt>
              </c:strCache>
            </c:strRef>
          </c:cat>
          <c:val>
            <c:numRef>
              <c:f>Sheet1!$L$6:$O$6</c:f>
              <c:numCache>
                <c:formatCode>General</c:formatCode>
                <c:ptCount val="4"/>
                <c:pt idx="0">
                  <c:v>82.13</c:v>
                </c:pt>
                <c:pt idx="1">
                  <c:v>84.19</c:v>
                </c:pt>
                <c:pt idx="2">
                  <c:v>90.13</c:v>
                </c:pt>
                <c:pt idx="3">
                  <c:v>92.96</c:v>
                </c:pt>
              </c:numCache>
            </c:numRef>
          </c:val>
          <c:smooth val="0"/>
          <c:extLst>
            <c:ext xmlns:c16="http://schemas.microsoft.com/office/drawing/2014/chart" uri="{C3380CC4-5D6E-409C-BE32-E72D297353CC}">
              <c16:uniqueId val="{00000001-A5E9-438A-BBD7-F4D9FFB25EB9}"/>
            </c:ext>
          </c:extLst>
        </c:ser>
        <c:dLbls>
          <c:showLegendKey val="0"/>
          <c:showVal val="1"/>
          <c:showCatName val="0"/>
          <c:showSerName val="0"/>
          <c:showPercent val="0"/>
          <c:showBubbleSize val="0"/>
        </c:dLbls>
        <c:marker val="1"/>
        <c:smooth val="0"/>
        <c:axId val="1996786992"/>
        <c:axId val="2072833040"/>
      </c:lineChart>
      <c:catAx>
        <c:axId val="198283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2072832208"/>
        <c:crosses val="autoZero"/>
        <c:auto val="1"/>
        <c:lblAlgn val="ctr"/>
        <c:lblOffset val="100"/>
        <c:noMultiLvlLbl val="0"/>
      </c:catAx>
      <c:valAx>
        <c:axId val="2072832208"/>
        <c:scaling>
          <c:orientation val="minMax"/>
        </c:scaling>
        <c:delete val="1"/>
        <c:axPos val="l"/>
        <c:numFmt formatCode="General" sourceLinked="1"/>
        <c:majorTickMark val="out"/>
        <c:minorTickMark val="none"/>
        <c:tickLblPos val="nextTo"/>
        <c:crossAx val="1982833872"/>
        <c:crosses val="autoZero"/>
        <c:crossBetween val="between"/>
      </c:valAx>
      <c:catAx>
        <c:axId val="1996786992"/>
        <c:scaling>
          <c:orientation val="minMax"/>
        </c:scaling>
        <c:delete val="1"/>
        <c:axPos val="b"/>
        <c:numFmt formatCode="General" sourceLinked="1"/>
        <c:majorTickMark val="out"/>
        <c:minorTickMark val="none"/>
        <c:tickLblPos val="nextTo"/>
        <c:crossAx val="2072833040"/>
        <c:crosses val="autoZero"/>
        <c:auto val="1"/>
        <c:lblAlgn val="ctr"/>
        <c:lblOffset val="100"/>
        <c:noMultiLvlLbl val="0"/>
      </c:catAx>
      <c:valAx>
        <c:axId val="2072833040"/>
        <c:scaling>
          <c:orientation val="minMax"/>
        </c:scaling>
        <c:delete val="1"/>
        <c:axPos val="r"/>
        <c:numFmt formatCode="General" sourceLinked="1"/>
        <c:majorTickMark val="out"/>
        <c:minorTickMark val="none"/>
        <c:tickLblPos val="nextTo"/>
        <c:crossAx val="1996786992"/>
        <c:crosses val="max"/>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w="9525" cap="flat" cmpd="sng" algn="ctr">
      <a:noFill/>
      <a:round/>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image" Target="../media/image31.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4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9.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0.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2020/6/16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页眉占位符 1"/>
          <p:cNvSpPr>
            <a:spLocks noGrp="1" noChangeArrowheads="1"/>
          </p:cNvSpPr>
          <p:nvPr>
            <p:ph type="hdr" sz="quarter" idx="4294967295"/>
          </p:nvPr>
        </p:nvSpPr>
        <p:spPr bwMode="auto">
          <a:xfrm>
            <a:off x="0" y="0"/>
            <a:ext cx="2971800" cy="458788"/>
          </a:xfrm>
          <a:prstGeom prst="rect">
            <a:avLst/>
          </a:prstGeom>
          <a:noFill/>
          <a:ln>
            <a:noFill/>
          </a:ln>
        </p:spPr>
        <p:txBody>
          <a:bodyPr vert="horz" wrap="square" lIns="91440" tIns="45720" rIns="91440" bIns="45720" numCol="1" anchor="t" anchorCtr="0" compatLnSpc="1"/>
          <a:lstStyle>
            <a:lvl1pPr eaLnBrk="1" hangingPunct="1">
              <a:buFont typeface="Arial" panose="020B0604020202020204" pitchFamily="34" charset="0"/>
              <a:buNone/>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099" name="日期占位符 2"/>
          <p:cNvSpPr>
            <a:spLocks noGrp="1" noChangeArrowheads="1"/>
          </p:cNvSpPr>
          <p:nvPr>
            <p:ph type="dt" idx="1"/>
          </p:nvPr>
        </p:nvSpPr>
        <p:spPr bwMode="auto">
          <a:xfrm>
            <a:off x="3884613" y="0"/>
            <a:ext cx="2971800" cy="458788"/>
          </a:xfrm>
          <a:prstGeom prst="rect">
            <a:avLst/>
          </a:prstGeom>
          <a:noFill/>
          <a:ln>
            <a:noFill/>
          </a:ln>
        </p:spPr>
        <p:txBody>
          <a:bodyPr vert="horz" wrap="square" lIns="91440" tIns="45720" rIns="91440" bIns="45720" numCol="1" anchor="t" anchorCtr="0" compatLnSpc="1"/>
          <a:lstStyle>
            <a:lvl1pPr algn="r" eaLnBrk="1" hangingPunct="1">
              <a:buFont typeface="Arial" panose="020B0604020202020204" pitchFamily="34" charset="0"/>
              <a:buNone/>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EA34C0D-35E1-4307-93D2-16159CEB8F1A}"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2020/6/16</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412" name="幻灯片图像占位符 3"/>
          <p:cNvSpPr>
            <a:spLocks noGrp="1" noRot="1" noChangeAspect="1"/>
          </p:cNvSpPr>
          <p:nvPr>
            <p:ph type="sldImg"/>
          </p:nvPr>
        </p:nvSpPr>
        <p:spPr>
          <a:xfrm>
            <a:off x="685800" y="1143000"/>
            <a:ext cx="5486400" cy="3086100"/>
          </a:xfrm>
          <a:prstGeom prst="rect">
            <a:avLst/>
          </a:prstGeom>
          <a:noFill/>
          <a:ln w="12700">
            <a:noFill/>
          </a:ln>
        </p:spPr>
      </p:sp>
      <p:sp>
        <p:nvSpPr>
          <p:cNvPr id="4101" name="备注占位符 4"/>
          <p:cNvSpPr>
            <a:spLocks noGrp="1" noRot="1" noChangeAspect="1" noChangeArrowheads="1"/>
          </p:cNvSpPr>
          <p:nvPr/>
        </p:nvSpPr>
        <p:spPr bwMode="auto">
          <a:xfrm>
            <a:off x="685800" y="4400550"/>
            <a:ext cx="5486400" cy="3600450"/>
          </a:xfrm>
          <a:prstGeom prst="rect">
            <a:avLst/>
          </a:prstGeom>
          <a:noFill/>
          <a:ln>
            <a:noFill/>
          </a:ln>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l" defTabSz="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第二级</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第三级</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第四级</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第五级</a:t>
            </a:r>
          </a:p>
        </p:txBody>
      </p:sp>
      <p:sp>
        <p:nvSpPr>
          <p:cNvPr id="4102" name="页脚占位符 5"/>
          <p:cNvSpPr>
            <a:spLocks noGrp="1" noChangeArrowheads="1"/>
          </p:cNvSpPr>
          <p:nvPr>
            <p:ph type="ftr" sz="quarter" idx="4"/>
          </p:nvPr>
        </p:nvSpPr>
        <p:spPr bwMode="auto">
          <a:xfrm>
            <a:off x="0" y="8685213"/>
            <a:ext cx="2971800" cy="458788"/>
          </a:xfrm>
          <a:prstGeom prst="rect">
            <a:avLst/>
          </a:prstGeom>
          <a:noFill/>
          <a:ln>
            <a:noFill/>
          </a:ln>
        </p:spPr>
        <p:txBody>
          <a:bodyPr vert="horz" wrap="square" lIns="91440" tIns="45720" rIns="91440" bIns="45720" numCol="1" anchor="b" anchorCtr="0" compatLnSpc="1"/>
          <a:lstStyle>
            <a:lvl1pPr eaLnBrk="1" hangingPunct="1">
              <a:buFont typeface="Arial" panose="020B0604020202020204" pitchFamily="34" charset="0"/>
              <a:buNone/>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3" name="灯片编号占位符 6"/>
          <p:cNvSpPr>
            <a:spLocks noGrp="1" noChangeArrowheads="1"/>
          </p:cNvSpPr>
          <p:nvPr>
            <p:ph type="sldNum" sz="quarter" idx="5"/>
          </p:nvPr>
        </p:nvSpPr>
        <p:spPr bwMode="auto">
          <a:xfrm>
            <a:off x="3884613" y="8685213"/>
            <a:ext cx="2971800" cy="458788"/>
          </a:xfrm>
          <a:prstGeom prst="rect">
            <a:avLst/>
          </a:prstGeom>
          <a:noFill/>
          <a:ln>
            <a:noFill/>
          </a:ln>
        </p:spPr>
        <p:txBody>
          <a:bodyPr vert="horz" wrap="square" lIns="91440" tIns="45720" rIns="91440" bIns="45720" numCol="1" anchor="b" anchorCtr="0" compatLnSpc="1"/>
          <a:lstStyle/>
          <a:p>
            <a:pPr lvl="0" algn="r" eaLnBrk="1" hangingPunct="1">
              <a:buNone/>
            </a:pPr>
            <a:fld id="{9A0DB2DC-4C9A-4742-B13C-FB6460FD3503}" type="slidenum">
              <a:rPr lang="zh-CN" altLang="en-US" dirty="0"/>
              <a:t>‹#›</a:t>
            </a:fld>
            <a:endParaRPr lang="zh-CN" altLang="en-US" sz="1200" dirty="0"/>
          </a:p>
        </p:txBody>
      </p:sp>
    </p:spTree>
  </p:cSld>
  <p:clrMap bg1="lt1" tx1="dk1" bg2="lt2" tx2="dk2" accent1="accent1" accent2="accent2" accent3="accent3" accent4="accent4" accent5="accent5" accent6="accent6" hlink="hlink" folHlink="folHlink"/>
  <p:hf sldNum="0"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EA34C0D-35E1-4307-93D2-16159CEB8F1A}"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2020/6/16</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817503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幻灯片图像占位符 1"/>
          <p:cNvSpPr>
            <a:spLocks noGrp="1" noRot="1" noChangeAspect="1" noTextEdit="1"/>
          </p:cNvSpPr>
          <p:nvPr>
            <p:ph type="sldImg"/>
          </p:nvPr>
        </p:nvSpPr>
        <p:spPr/>
      </p:sp>
      <p:sp>
        <p:nvSpPr>
          <p:cNvPr id="90115" name="备注占位符 2"/>
          <p:cNvSpPr>
            <a:spLocks noGrp="1"/>
          </p:cNvSpPr>
          <p:nvPr>
            <p:ph type="body" idx="1"/>
          </p:nvPr>
        </p:nvSpPr>
        <p:spPr>
          <a:xfrm>
            <a:off x="685800" y="4400550"/>
            <a:ext cx="5486400" cy="3600450"/>
          </a:xfrm>
          <a:prstGeom prst="rect">
            <a:avLst/>
          </a:prstGeom>
          <a:noFill/>
          <a:ln w="9525">
            <a:noFill/>
          </a:ln>
        </p:spPr>
        <p:txBody>
          <a:bodyPr/>
          <a:lstStyle/>
          <a:p>
            <a:pPr lvl="0"/>
            <a:endParaRPr lang="zh-CN" altLang="en-US" dirty="0"/>
          </a:p>
        </p:txBody>
      </p:sp>
      <p:sp>
        <p:nvSpPr>
          <p:cNvPr id="90116"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buFont typeface="Arial" panose="020B0604020202020204" pitchFamily="34" charset="0"/>
            </a:pPr>
            <a:fld id="{BB962C8B-B14F-4D97-AF65-F5344CB8AC3E}" type="datetime1">
              <a:rPr lang="zh-CN" altLang="en-US" dirty="0"/>
              <a:t>2020/6/16</a:t>
            </a:fld>
            <a:endParaRPr lang="zh-CN" altLang="en-US" sz="1200" dirty="0"/>
          </a:p>
        </p:txBody>
      </p:sp>
      <p:sp>
        <p:nvSpPr>
          <p:cNvPr id="90117" name="灯片编号占位符 4"/>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fld id="{9A0DB2DC-4C9A-4742-B13C-FB6460FD3503}" type="slidenum">
              <a:rPr lang="zh-CN" altLang="en-US" dirty="0"/>
              <a:t>80</a:t>
            </a:fld>
            <a:endParaRPr lang="zh-CN" alt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TextEdit="1"/>
          </p:cNvSpPr>
          <p:nvPr>
            <p:ph type="sldImg"/>
          </p:nvPr>
        </p:nvSpPr>
        <p:spPr/>
      </p:sp>
      <p:sp>
        <p:nvSpPr>
          <p:cNvPr id="92163" name="备注占位符 2"/>
          <p:cNvSpPr>
            <a:spLocks noGrp="1"/>
          </p:cNvSpPr>
          <p:nvPr>
            <p:ph type="body" idx="1"/>
          </p:nvPr>
        </p:nvSpPr>
        <p:spPr>
          <a:xfrm>
            <a:off x="685800" y="4400550"/>
            <a:ext cx="5486400" cy="3600450"/>
          </a:xfrm>
          <a:prstGeom prst="rect">
            <a:avLst/>
          </a:prstGeom>
          <a:noFill/>
          <a:ln w="9525">
            <a:noFill/>
          </a:ln>
        </p:spPr>
        <p:txBody>
          <a:bodyPr/>
          <a:lstStyle/>
          <a:p>
            <a:pPr lvl="0"/>
            <a:endParaRPr lang="zh-CN" altLang="en-US" dirty="0"/>
          </a:p>
        </p:txBody>
      </p:sp>
      <p:sp>
        <p:nvSpPr>
          <p:cNvPr id="92164"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buFont typeface="Arial" panose="020B0604020202020204" pitchFamily="34" charset="0"/>
            </a:pPr>
            <a:fld id="{BB962C8B-B14F-4D97-AF65-F5344CB8AC3E}" type="datetime1">
              <a:rPr lang="zh-CN" altLang="en-US" dirty="0"/>
              <a:t>2020/6/16</a:t>
            </a:fld>
            <a:endParaRPr lang="zh-CN" altLang="en-US" sz="1200" dirty="0"/>
          </a:p>
        </p:txBody>
      </p:sp>
      <p:sp>
        <p:nvSpPr>
          <p:cNvPr id="92165" name="灯片编号占位符 4"/>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fld id="{9A0DB2DC-4C9A-4742-B13C-FB6460FD3503}" type="slidenum">
              <a:rPr lang="zh-CN" altLang="en-US" dirty="0"/>
              <a:t>81</a:t>
            </a:fld>
            <a:endParaRPr lang="zh-CN" alt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幻灯片图像占位符 1"/>
          <p:cNvSpPr>
            <a:spLocks noGrp="1" noRot="1" noChangeAspect="1" noTextEdit="1"/>
          </p:cNvSpPr>
          <p:nvPr>
            <p:ph type="sldImg"/>
          </p:nvPr>
        </p:nvSpPr>
        <p:spPr/>
      </p:sp>
      <p:sp>
        <p:nvSpPr>
          <p:cNvPr id="96259" name="备注占位符 2"/>
          <p:cNvSpPr>
            <a:spLocks noGrp="1"/>
          </p:cNvSpPr>
          <p:nvPr>
            <p:ph type="body" idx="1"/>
          </p:nvPr>
        </p:nvSpPr>
        <p:spPr>
          <a:xfrm>
            <a:off x="685800" y="4400550"/>
            <a:ext cx="5486400" cy="3600450"/>
          </a:xfrm>
          <a:prstGeom prst="rect">
            <a:avLst/>
          </a:prstGeom>
          <a:noFill/>
          <a:ln w="9525">
            <a:noFill/>
          </a:ln>
        </p:spPr>
        <p:txBody>
          <a:bodyPr/>
          <a:lstStyle/>
          <a:p>
            <a:pPr lvl="0"/>
            <a:endParaRPr lang="zh-CN" altLang="en-US" dirty="0"/>
          </a:p>
        </p:txBody>
      </p:sp>
      <p:sp>
        <p:nvSpPr>
          <p:cNvPr id="96260"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buFont typeface="Arial" panose="020B0604020202020204" pitchFamily="34" charset="0"/>
            </a:pPr>
            <a:fld id="{BB962C8B-B14F-4D97-AF65-F5344CB8AC3E}" type="datetime1">
              <a:rPr lang="zh-CN" altLang="en-US" dirty="0"/>
              <a:t>2020/6/16</a:t>
            </a:fld>
            <a:endParaRPr lang="zh-CN" altLang="en-US" sz="1200" dirty="0"/>
          </a:p>
        </p:txBody>
      </p:sp>
      <p:sp>
        <p:nvSpPr>
          <p:cNvPr id="96261" name="灯片编号占位符 4"/>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fld id="{9A0DB2DC-4C9A-4742-B13C-FB6460FD3503}" type="slidenum">
              <a:rPr lang="zh-CN" altLang="en-US" dirty="0"/>
              <a:t>84</a:t>
            </a:fld>
            <a:endParaRPr lang="zh-CN" alt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幻灯片图像占位符 1"/>
          <p:cNvSpPr>
            <a:spLocks noGrp="1" noRot="1" noChangeAspect="1" noTextEdit="1"/>
          </p:cNvSpPr>
          <p:nvPr>
            <p:ph type="sldImg"/>
          </p:nvPr>
        </p:nvSpPr>
        <p:spPr/>
      </p:sp>
      <p:sp>
        <p:nvSpPr>
          <p:cNvPr id="98307" name="备注占位符 2"/>
          <p:cNvSpPr>
            <a:spLocks noGrp="1"/>
          </p:cNvSpPr>
          <p:nvPr>
            <p:ph type="body" idx="1"/>
          </p:nvPr>
        </p:nvSpPr>
        <p:spPr>
          <a:xfrm>
            <a:off x="685800" y="4400550"/>
            <a:ext cx="5486400" cy="3600450"/>
          </a:xfrm>
          <a:prstGeom prst="rect">
            <a:avLst/>
          </a:prstGeom>
          <a:noFill/>
          <a:ln w="9525">
            <a:noFill/>
          </a:ln>
        </p:spPr>
        <p:txBody>
          <a:bodyPr/>
          <a:lstStyle/>
          <a:p>
            <a:pPr lvl="0"/>
            <a:endParaRPr lang="zh-CN" altLang="en-US" dirty="0"/>
          </a:p>
        </p:txBody>
      </p:sp>
      <p:sp>
        <p:nvSpPr>
          <p:cNvPr id="98308"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buFont typeface="Arial" panose="020B0604020202020204" pitchFamily="34" charset="0"/>
            </a:pPr>
            <a:fld id="{BB962C8B-B14F-4D97-AF65-F5344CB8AC3E}" type="datetime1">
              <a:rPr lang="zh-CN" altLang="en-US" dirty="0"/>
              <a:t>2020/6/16</a:t>
            </a:fld>
            <a:endParaRPr lang="zh-CN" altLang="en-US" sz="1200" dirty="0"/>
          </a:p>
        </p:txBody>
      </p:sp>
      <p:sp>
        <p:nvSpPr>
          <p:cNvPr id="98309" name="灯片编号占位符 4"/>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fld id="{9A0DB2DC-4C9A-4742-B13C-FB6460FD3503}" type="slidenum">
              <a:rPr lang="zh-CN" altLang="en-US" dirty="0"/>
              <a:t>85</a:t>
            </a:fld>
            <a:endParaRPr lang="zh-CN" altLang="en-U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幻灯片图像占位符 1"/>
          <p:cNvSpPr>
            <a:spLocks noGrp="1" noRot="1" noChangeAspect="1" noTextEdit="1"/>
          </p:cNvSpPr>
          <p:nvPr>
            <p:ph type="sldImg"/>
          </p:nvPr>
        </p:nvSpPr>
        <p:spPr/>
      </p:sp>
      <p:sp>
        <p:nvSpPr>
          <p:cNvPr id="106499" name="备注占位符 2"/>
          <p:cNvSpPr>
            <a:spLocks noGrp="1"/>
          </p:cNvSpPr>
          <p:nvPr>
            <p:ph type="body" idx="1"/>
          </p:nvPr>
        </p:nvSpPr>
        <p:spPr>
          <a:xfrm>
            <a:off x="685800" y="4400550"/>
            <a:ext cx="5486400" cy="3600450"/>
          </a:xfrm>
          <a:prstGeom prst="rect">
            <a:avLst/>
          </a:prstGeom>
          <a:noFill/>
          <a:ln w="9525">
            <a:noFill/>
          </a:ln>
        </p:spPr>
        <p:txBody>
          <a:bodyPr/>
          <a:lstStyle/>
          <a:p>
            <a:pPr lvl="0"/>
            <a:endParaRPr lang="zh-CN" altLang="en-US" dirty="0"/>
          </a:p>
        </p:txBody>
      </p:sp>
      <p:sp>
        <p:nvSpPr>
          <p:cNvPr id="106500"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buFont typeface="Arial" panose="020B0604020202020204" pitchFamily="34" charset="0"/>
            </a:pPr>
            <a:fld id="{BB962C8B-B14F-4D97-AF65-F5344CB8AC3E}" type="datetime1">
              <a:rPr lang="zh-CN" altLang="en-US" dirty="0"/>
              <a:t>2020/6/16</a:t>
            </a:fld>
            <a:endParaRPr lang="zh-CN" altLang="en-US"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幻灯片图像占位符 1"/>
          <p:cNvSpPr>
            <a:spLocks noGrp="1" noRot="1" noChangeAspect="1" noTextEdit="1"/>
          </p:cNvSpPr>
          <p:nvPr>
            <p:ph type="sldImg"/>
          </p:nvPr>
        </p:nvSpPr>
        <p:spPr/>
      </p:sp>
      <p:sp>
        <p:nvSpPr>
          <p:cNvPr id="108547" name="备注占位符 2"/>
          <p:cNvSpPr>
            <a:spLocks noGrp="1"/>
          </p:cNvSpPr>
          <p:nvPr>
            <p:ph type="body" idx="1"/>
          </p:nvPr>
        </p:nvSpPr>
        <p:spPr>
          <a:xfrm>
            <a:off x="685800" y="4400550"/>
            <a:ext cx="5486400" cy="3600450"/>
          </a:xfrm>
          <a:prstGeom prst="rect">
            <a:avLst/>
          </a:prstGeom>
          <a:noFill/>
          <a:ln w="9525">
            <a:noFill/>
          </a:ln>
        </p:spPr>
        <p:txBody>
          <a:bodyPr/>
          <a:lstStyle/>
          <a:p>
            <a:pPr lvl="0"/>
            <a:endParaRPr lang="zh-CN" altLang="en-US" dirty="0"/>
          </a:p>
        </p:txBody>
      </p:sp>
      <p:sp>
        <p:nvSpPr>
          <p:cNvPr id="108548"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buFont typeface="Arial" panose="020B0604020202020204" pitchFamily="34" charset="0"/>
            </a:pPr>
            <a:fld id="{BB962C8B-B14F-4D97-AF65-F5344CB8AC3E}" type="datetime1">
              <a:rPr lang="zh-CN" altLang="en-US" dirty="0"/>
              <a:t>2020/6/16</a:t>
            </a:fld>
            <a:endParaRPr lang="zh-CN" altLang="en-US"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幻灯片图像占位符 1"/>
          <p:cNvSpPr>
            <a:spLocks noGrp="1" noRot="1" noChangeAspect="1" noTextEdit="1"/>
          </p:cNvSpPr>
          <p:nvPr>
            <p:ph type="sldImg"/>
          </p:nvPr>
        </p:nvSpPr>
        <p:spPr/>
      </p:sp>
      <p:sp>
        <p:nvSpPr>
          <p:cNvPr id="110595" name="备注占位符 2"/>
          <p:cNvSpPr>
            <a:spLocks noGrp="1"/>
          </p:cNvSpPr>
          <p:nvPr>
            <p:ph type="body" idx="1"/>
          </p:nvPr>
        </p:nvSpPr>
        <p:spPr>
          <a:xfrm>
            <a:off x="685800" y="4400550"/>
            <a:ext cx="5486400" cy="3600450"/>
          </a:xfrm>
          <a:prstGeom prst="rect">
            <a:avLst/>
          </a:prstGeom>
          <a:noFill/>
          <a:ln w="9525">
            <a:noFill/>
          </a:ln>
        </p:spPr>
        <p:txBody>
          <a:bodyPr/>
          <a:lstStyle/>
          <a:p>
            <a:pPr lvl="0"/>
            <a:endParaRPr lang="zh-CN" altLang="en-US" dirty="0"/>
          </a:p>
        </p:txBody>
      </p:sp>
      <p:sp>
        <p:nvSpPr>
          <p:cNvPr id="110596"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buFont typeface="Arial" panose="020B0604020202020204" pitchFamily="34" charset="0"/>
            </a:pPr>
            <a:fld id="{BB962C8B-B14F-4D97-AF65-F5344CB8AC3E}" type="datetime1">
              <a:rPr lang="zh-CN" altLang="en-US" dirty="0"/>
              <a:t>2020/6/16</a:t>
            </a:fld>
            <a:endParaRPr lang="zh-CN" altLang="en-US"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幻灯片图像占位符 1"/>
          <p:cNvSpPr>
            <a:spLocks noGrp="1" noRot="1" noChangeAspect="1" noTextEdit="1"/>
          </p:cNvSpPr>
          <p:nvPr>
            <p:ph type="sldImg"/>
          </p:nvPr>
        </p:nvSpPr>
        <p:spPr/>
      </p:sp>
      <p:sp>
        <p:nvSpPr>
          <p:cNvPr id="112643" name="备注占位符 2"/>
          <p:cNvSpPr>
            <a:spLocks noGrp="1"/>
          </p:cNvSpPr>
          <p:nvPr>
            <p:ph type="body" idx="1"/>
          </p:nvPr>
        </p:nvSpPr>
        <p:spPr>
          <a:xfrm>
            <a:off x="685800" y="4400550"/>
            <a:ext cx="5486400" cy="3600450"/>
          </a:xfrm>
          <a:prstGeom prst="rect">
            <a:avLst/>
          </a:prstGeom>
          <a:noFill/>
          <a:ln w="9525">
            <a:noFill/>
          </a:ln>
        </p:spPr>
        <p:txBody>
          <a:bodyPr/>
          <a:lstStyle/>
          <a:p>
            <a:pPr lvl="0"/>
            <a:endParaRPr lang="zh-CN" altLang="en-US" dirty="0"/>
          </a:p>
        </p:txBody>
      </p:sp>
      <p:sp>
        <p:nvSpPr>
          <p:cNvPr id="112644"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buFont typeface="Arial" panose="020B0604020202020204" pitchFamily="34" charset="0"/>
            </a:pPr>
            <a:fld id="{BB962C8B-B14F-4D97-AF65-F5344CB8AC3E}" type="datetime1">
              <a:rPr lang="zh-CN" altLang="en-US" dirty="0"/>
              <a:t>2020/6/16</a:t>
            </a:fld>
            <a:endParaRPr lang="zh-CN" altLang="en-US"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幻灯片图像占位符 1"/>
          <p:cNvSpPr>
            <a:spLocks noGrp="1" noRot="1" noChangeAspect="1" noTextEdit="1"/>
          </p:cNvSpPr>
          <p:nvPr>
            <p:ph type="sldImg"/>
          </p:nvPr>
        </p:nvSpPr>
        <p:spPr/>
      </p:sp>
      <p:sp>
        <p:nvSpPr>
          <p:cNvPr id="116739" name="备注占位符 2"/>
          <p:cNvSpPr>
            <a:spLocks noGrp="1"/>
          </p:cNvSpPr>
          <p:nvPr>
            <p:ph type="body" idx="1"/>
          </p:nvPr>
        </p:nvSpPr>
        <p:spPr>
          <a:xfrm>
            <a:off x="685800" y="4400550"/>
            <a:ext cx="5486400" cy="3600450"/>
          </a:xfrm>
          <a:prstGeom prst="rect">
            <a:avLst/>
          </a:prstGeom>
          <a:noFill/>
          <a:ln w="9525">
            <a:noFill/>
          </a:ln>
        </p:spPr>
        <p:txBody>
          <a:bodyPr/>
          <a:lstStyle/>
          <a:p>
            <a:pPr lvl="0"/>
            <a:endParaRPr lang="zh-CN" altLang="en-US" dirty="0"/>
          </a:p>
        </p:txBody>
      </p:sp>
      <p:sp>
        <p:nvSpPr>
          <p:cNvPr id="116740"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buFont typeface="Arial" panose="020B0604020202020204" pitchFamily="34" charset="0"/>
            </a:pPr>
            <a:fld id="{BB962C8B-B14F-4D97-AF65-F5344CB8AC3E}" type="datetime1">
              <a:rPr lang="zh-CN" altLang="en-US" dirty="0"/>
              <a:t>2020/6/16</a:t>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409E13-FEB6-4753-9680-8C4A7DDAC65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a:extLst>
              <a:ext uri="{FF2B5EF4-FFF2-40B4-BE49-F238E27FC236}">
                <a16:creationId xmlns:a16="http://schemas.microsoft.com/office/drawing/2014/main" id="{5F7FE783-C35E-47B7-B248-97EF58135B3E}"/>
              </a:ext>
            </a:extLst>
          </p:cNvPr>
          <p:cNvSpPr>
            <a:spLocks noGrp="1" noRot="1" noChangeAspect="1" noChangeArrowheads="1" noTextEdit="1"/>
          </p:cNvSpPr>
          <p:nvPr>
            <p:ph type="sldImg" idx="4294967295"/>
          </p:nvPr>
        </p:nvSpPr>
        <p:spPr/>
      </p:sp>
      <p:sp>
        <p:nvSpPr>
          <p:cNvPr id="22531" name="备注占位符 2">
            <a:extLst>
              <a:ext uri="{FF2B5EF4-FFF2-40B4-BE49-F238E27FC236}">
                <a16:creationId xmlns:a16="http://schemas.microsoft.com/office/drawing/2014/main" id="{128A9005-361E-44CB-B828-7F7B74318EF2}"/>
              </a:ext>
            </a:extLst>
          </p:cNvPr>
          <p:cNvSpPr>
            <a:spLocks noGrp="1" noChangeArrowheads="1"/>
          </p:cNvSpPr>
          <p:nvPr>
            <p:ph type="body" idx="4294967295"/>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2532" name="日期占位符 3">
            <a:extLst>
              <a:ext uri="{FF2B5EF4-FFF2-40B4-BE49-F238E27FC236}">
                <a16:creationId xmlns:a16="http://schemas.microsoft.com/office/drawing/2014/main" id="{F6FD3E04-7963-487D-ABF1-460D9B4EEFCC}"/>
              </a:ext>
            </a:extLst>
          </p:cNvPr>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7B1F861-7B90-488F-B723-CDED40DC1753}" type="datetime1">
              <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2020/6/16</a:t>
            </a:fld>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2533" name="灯片编号占位符 4">
            <a:extLst>
              <a:ext uri="{FF2B5EF4-FFF2-40B4-BE49-F238E27FC236}">
                <a16:creationId xmlns:a16="http://schemas.microsoft.com/office/drawing/2014/main" id="{6235BBA0-3E21-44FB-A456-6B43D5266F5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9B458C82-7294-471D-B548-B23F825D6194}" type="slidenum">
              <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6</a:t>
            </a:fld>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a:extLst>
              <a:ext uri="{FF2B5EF4-FFF2-40B4-BE49-F238E27FC236}">
                <a16:creationId xmlns:a16="http://schemas.microsoft.com/office/drawing/2014/main" id="{F3FF841C-6206-45BA-AECD-DDF368A45B89}"/>
              </a:ext>
            </a:extLst>
          </p:cNvPr>
          <p:cNvSpPr>
            <a:spLocks noGrp="1" noRot="1" noChangeAspect="1" noChangeArrowheads="1" noTextEdit="1"/>
          </p:cNvSpPr>
          <p:nvPr>
            <p:ph type="sldImg" idx="4294967295"/>
          </p:nvPr>
        </p:nvSpPr>
        <p:spPr/>
      </p:sp>
      <p:sp>
        <p:nvSpPr>
          <p:cNvPr id="24579" name="备注占位符 2">
            <a:extLst>
              <a:ext uri="{FF2B5EF4-FFF2-40B4-BE49-F238E27FC236}">
                <a16:creationId xmlns:a16="http://schemas.microsoft.com/office/drawing/2014/main" id="{AAF7B780-7785-43BC-BF7B-65EB45D1E292}"/>
              </a:ext>
            </a:extLst>
          </p:cNvPr>
          <p:cNvSpPr>
            <a:spLocks noGrp="1" noChangeArrowheads="1"/>
          </p:cNvSpPr>
          <p:nvPr>
            <p:ph type="body" idx="4294967295"/>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4580" name="日期占位符 3">
            <a:extLst>
              <a:ext uri="{FF2B5EF4-FFF2-40B4-BE49-F238E27FC236}">
                <a16:creationId xmlns:a16="http://schemas.microsoft.com/office/drawing/2014/main" id="{6E617B82-60B8-47E9-B5AD-6EA807D8E235}"/>
              </a:ext>
            </a:extLst>
          </p:cNvPr>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F746588-19D4-42C6-A4C8-A2131C4E48CD}" type="datetime1">
              <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2020/6/16</a:t>
            </a:fld>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4581" name="灯片编号占位符 4">
            <a:extLst>
              <a:ext uri="{FF2B5EF4-FFF2-40B4-BE49-F238E27FC236}">
                <a16:creationId xmlns:a16="http://schemas.microsoft.com/office/drawing/2014/main" id="{A9058F05-915D-4A25-A2ED-456490260CF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E45D75F9-0E76-48CF-86C6-F92FFFDB640B}" type="slidenum">
              <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7</a:t>
            </a:fld>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a:xfrm>
            <a:off x="11504613" y="6492875"/>
            <a:ext cx="647700" cy="365125"/>
          </a:xfrm>
        </p:spPr>
      </p:sp>
      <p:sp>
        <p:nvSpPr>
          <p:cNvPr id="46083" name="备注占位符 2"/>
          <p:cNvSpPr>
            <a:spLocks noGrp="1" noRot="1" noChangeAspect="1"/>
          </p:cNvSpPr>
          <p:nvPr>
            <p:ph type="body"/>
          </p:nvPr>
        </p:nvSpPr>
        <p:spPr>
          <a:xfrm>
            <a:off x="609600" y="1600200"/>
            <a:ext cx="10972800" cy="4524375"/>
          </a:xfrm>
          <a:prstGeom prst="rect">
            <a:avLst/>
          </a:prstGeom>
          <a:noFill/>
          <a:ln w="9525">
            <a:noFill/>
          </a:ln>
        </p:spPr>
        <p:txBody>
          <a:bodyPr/>
          <a:lstStyle/>
          <a:p>
            <a:pPr lvl="0"/>
            <a:r>
              <a:rPr lang="zh-CN" altLang="en-US" dirty="0"/>
              <a:t>早期，湖南依靠农业发展经济，后来，重工业在湖南经济的角色越来越重，著名企业三一重工，中联重科，都是湖南企业。同时，湖南的钢铁，有色，煤炭，造纸，烟花等企业也为经济做出贡献，但其存在污染严重，产能过剩等问题，湖南加快供给侧改革，以壮士断腕般的决心关停散乱、污染严重的过剩产能。</a:t>
            </a:r>
            <a:br>
              <a:rPr lang="zh-CN" altLang="en-US" dirty="0"/>
            </a:br>
            <a:r>
              <a:rPr lang="zh-CN" altLang="en-US" dirty="0"/>
              <a:t>近年来，湖南省加快培育发展新兴产业，移动互联网、电子信息、新能源新材料、自主可控计算机等产业加快成长，湖南快步走在转型路上。</a:t>
            </a:r>
          </a:p>
        </p:txBody>
      </p:sp>
    </p:spTree>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p:sp>
      <p:sp>
        <p:nvSpPr>
          <p:cNvPr id="48131" name="备注占位符 2"/>
          <p:cNvSpPr>
            <a:spLocks noGrp="1"/>
          </p:cNvSpPr>
          <p:nvPr>
            <p:ph type="body" idx="1"/>
          </p:nvPr>
        </p:nvSpPr>
        <p:spPr>
          <a:xfrm>
            <a:off x="2147483022" y="2147483022"/>
            <a:ext cx="0" cy="0"/>
          </a:xfrm>
          <a:prstGeom prst="rect">
            <a:avLst/>
          </a:prstGeom>
          <a:noFill/>
          <a:ln w="9525">
            <a:noFill/>
          </a:ln>
        </p:spPr>
        <p:txBody>
          <a:bodyPr/>
          <a:lstStyle/>
          <a:p>
            <a:pPr lvl="0"/>
            <a:r>
              <a:rPr lang="zh-CN" altLang="en-US" dirty="0"/>
              <a:t>按照预期“跳一跳”可达“十三五”终期指标，但受疫情影响，不确定性增加</a:t>
            </a:r>
          </a:p>
        </p:txBody>
      </p:sp>
      <p:sp>
        <p:nvSpPr>
          <p:cNvPr id="48132"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fld id="{9A0DB2DC-4C9A-4742-B13C-FB6460FD3503}" type="slidenum">
              <a:rPr lang="zh-CN" altLang="en-US" dirty="0"/>
              <a:t>39</a:t>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a:xfrm>
            <a:off x="11504613" y="6492875"/>
            <a:ext cx="647700" cy="365125"/>
          </a:xfrm>
        </p:spPr>
      </p:sp>
      <p:sp>
        <p:nvSpPr>
          <p:cNvPr id="50179" name="备注占位符 2"/>
          <p:cNvSpPr>
            <a:spLocks noGrp="1" noRot="1" noChangeAspect="1"/>
          </p:cNvSpPr>
          <p:nvPr>
            <p:ph type="body"/>
          </p:nvPr>
        </p:nvSpPr>
        <p:spPr>
          <a:xfrm>
            <a:off x="609600" y="1600200"/>
            <a:ext cx="10972800" cy="4524375"/>
          </a:xfrm>
          <a:prstGeom prst="rect">
            <a:avLst/>
          </a:prstGeom>
          <a:noFill/>
          <a:ln w="9525">
            <a:noFill/>
          </a:ln>
        </p:spPr>
        <p:txBody>
          <a:bodyPr/>
          <a:lstStyle/>
          <a:p>
            <a:pPr marL="285750" lvl="0" indent="-285750">
              <a:buChar char="•"/>
            </a:pPr>
            <a:r>
              <a:rPr lang="zh-CN" altLang="en-US" dirty="0"/>
              <a:t>区位：临近、长江经济带</a:t>
            </a:r>
            <a:endParaRPr lang="en-US" altLang="zh-CN" dirty="0"/>
          </a:p>
          <a:p>
            <a:pPr marL="285750" lvl="0" indent="-285750">
              <a:buChar char="•"/>
            </a:pPr>
            <a:r>
              <a:rPr lang="en-US" altLang="zh-CN" dirty="0"/>
              <a:t>GDP</a:t>
            </a:r>
            <a:r>
              <a:rPr lang="zh-CN" altLang="en-US" dirty="0"/>
              <a:t>，</a:t>
            </a:r>
            <a:r>
              <a:rPr lang="en-US" altLang="zh-CN" dirty="0"/>
              <a:t>2019</a:t>
            </a:r>
            <a:r>
              <a:rPr lang="zh-CN" altLang="en-US" dirty="0"/>
              <a:t>年湖南第</a:t>
            </a:r>
            <a:r>
              <a:rPr lang="en-US" altLang="zh-CN" dirty="0"/>
              <a:t>9</a:t>
            </a:r>
            <a:r>
              <a:rPr lang="zh-CN" altLang="en-US" dirty="0"/>
              <a:t>名，四川、湖北分别为</a:t>
            </a:r>
            <a:r>
              <a:rPr lang="en-US" altLang="zh-CN" dirty="0"/>
              <a:t>6/7</a:t>
            </a:r>
            <a:r>
              <a:rPr lang="zh-CN" altLang="en-US" dirty="0"/>
              <a:t>名</a:t>
            </a:r>
          </a:p>
        </p:txBody>
      </p:sp>
    </p:spTree>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1"/>
          <p:cNvSpPr>
            <a:spLocks noGrp="1" noRot="1" noChangeAspect="1" noTextEdit="1"/>
          </p:cNvSpPr>
          <p:nvPr>
            <p:ph type="sldImg"/>
          </p:nvPr>
        </p:nvSpPr>
        <p:spPr/>
      </p:sp>
      <p:sp>
        <p:nvSpPr>
          <p:cNvPr id="82947" name="备注占位符 2"/>
          <p:cNvSpPr>
            <a:spLocks noGrp="1"/>
          </p:cNvSpPr>
          <p:nvPr>
            <p:ph type="body" idx="1"/>
          </p:nvPr>
        </p:nvSpPr>
        <p:spPr>
          <a:xfrm>
            <a:off x="685800" y="4400550"/>
            <a:ext cx="5486400" cy="3600450"/>
          </a:xfrm>
          <a:prstGeom prst="rect">
            <a:avLst/>
          </a:prstGeom>
          <a:noFill/>
          <a:ln w="9525">
            <a:noFill/>
          </a:ln>
        </p:spPr>
        <p:txBody>
          <a:bodyPr/>
          <a:lstStyle/>
          <a:p>
            <a:pPr lvl="0"/>
            <a:endParaRPr lang="zh-CN" altLang="en-US" dirty="0"/>
          </a:p>
        </p:txBody>
      </p:sp>
      <p:sp>
        <p:nvSpPr>
          <p:cNvPr id="82948"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buFont typeface="Arial" panose="020B0604020202020204" pitchFamily="34" charset="0"/>
            </a:pPr>
            <a:fld id="{BB962C8B-B14F-4D97-AF65-F5344CB8AC3E}" type="datetime1">
              <a:rPr lang="zh-CN" altLang="en-US" dirty="0"/>
              <a:t>2020/6/16</a:t>
            </a:fld>
            <a:endParaRPr lang="zh-CN" altLang="en-US" sz="1200" dirty="0"/>
          </a:p>
        </p:txBody>
      </p:sp>
      <p:sp>
        <p:nvSpPr>
          <p:cNvPr id="82949" name="灯片编号占位符 4"/>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fld id="{9A0DB2DC-4C9A-4742-B13C-FB6460FD3503}" type="slidenum">
              <a:rPr lang="zh-CN" altLang="en-US" dirty="0"/>
              <a:t>74</a:t>
            </a:fld>
            <a:endParaRPr lang="zh-CN" alt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1"/>
          <p:cNvSpPr>
            <a:spLocks noGrp="1" noRot="1" noChangeAspect="1" noTextEdit="1"/>
          </p:cNvSpPr>
          <p:nvPr>
            <p:ph type="sldImg"/>
          </p:nvPr>
        </p:nvSpPr>
        <p:spPr/>
      </p:sp>
      <p:sp>
        <p:nvSpPr>
          <p:cNvPr id="84995" name="备注占位符 2"/>
          <p:cNvSpPr>
            <a:spLocks noGrp="1"/>
          </p:cNvSpPr>
          <p:nvPr>
            <p:ph type="body" idx="1"/>
          </p:nvPr>
        </p:nvSpPr>
        <p:spPr>
          <a:xfrm>
            <a:off x="685800" y="4400550"/>
            <a:ext cx="5486400" cy="3600450"/>
          </a:xfrm>
          <a:prstGeom prst="rect">
            <a:avLst/>
          </a:prstGeom>
          <a:noFill/>
          <a:ln w="9525">
            <a:noFill/>
          </a:ln>
        </p:spPr>
        <p:txBody>
          <a:bodyPr/>
          <a:lstStyle/>
          <a:p>
            <a:pPr lvl="0"/>
            <a:endParaRPr lang="zh-CN" altLang="en-US" dirty="0"/>
          </a:p>
        </p:txBody>
      </p:sp>
      <p:sp>
        <p:nvSpPr>
          <p:cNvPr id="84996"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buFont typeface="Arial" panose="020B0604020202020204" pitchFamily="34" charset="0"/>
            </a:pPr>
            <a:fld id="{BB962C8B-B14F-4D97-AF65-F5344CB8AC3E}" type="datetime1">
              <a:rPr lang="zh-CN" altLang="en-US" dirty="0"/>
              <a:t>2020/6/16</a:t>
            </a:fld>
            <a:endParaRPr lang="zh-CN" altLang="en-US" sz="1200" dirty="0"/>
          </a:p>
        </p:txBody>
      </p:sp>
      <p:sp>
        <p:nvSpPr>
          <p:cNvPr id="84997" name="灯片编号占位符 4"/>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fld id="{9A0DB2DC-4C9A-4742-B13C-FB6460FD3503}" type="slidenum">
              <a:rPr lang="zh-CN" altLang="en-US" dirty="0"/>
              <a:t>76</a:t>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noProof="1"/>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noProof="1"/>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609600" y="1600200"/>
            <a:ext cx="5410200" cy="45259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2200" y="1600200"/>
            <a:ext cx="5410200" cy="45259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noProof="1"/>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p>
        </p:txBody>
      </p:sp>
      <p:sp>
        <p:nvSpPr>
          <p:cNvPr id="3" name="图片占位符 2"/>
          <p:cNvSpPr>
            <a:spLocks noGrp="1"/>
          </p:cNvSpPr>
          <p:nvPr>
            <p:ph type="pic" idx="1"/>
          </p:nvPr>
        </p:nvSpPr>
        <p:spPr>
          <a:xfrm>
            <a:off x="5183188" y="987425"/>
            <a:ext cx="6172200" cy="4873625"/>
          </a:xfrm>
        </p:spPr>
        <p:txBody>
          <a:bodyPr vert="horz" wrap="square" lIns="68573" tIns="34289" rIns="68573" bIns="34289"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sym typeface="Arial" panose="020B060402020202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noProof="1"/>
              <a:t>单击此处编辑母版标题样式</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1_仅标题">
    <p:spTree>
      <p:nvGrpSpPr>
        <p:cNvPr id="1" name=""/>
        <p:cNvGrpSpPr/>
        <p:nvPr/>
      </p:nvGrpSpPr>
      <p:grpSpPr>
        <a:xfrm>
          <a:off x="0" y="0"/>
          <a:ext cx="0" cy="0"/>
          <a:chOff x="0" y="0"/>
          <a:chExt cx="0" cy="0"/>
        </a:xfrm>
      </p:grpSpPr>
      <p:grpSp>
        <p:nvGrpSpPr>
          <p:cNvPr id="2" name="组合 3">
            <a:extLst>
              <a:ext uri="{FF2B5EF4-FFF2-40B4-BE49-F238E27FC236}">
                <a16:creationId xmlns:a16="http://schemas.microsoft.com/office/drawing/2014/main" id="{300A57EF-1A6F-4DA9-8ADB-E9A2EAD2C319}"/>
              </a:ext>
            </a:extLst>
          </p:cNvPr>
          <p:cNvGrpSpPr>
            <a:grpSpLocks/>
          </p:cNvGrpSpPr>
          <p:nvPr userDrawn="1"/>
        </p:nvGrpSpPr>
        <p:grpSpPr bwMode="auto">
          <a:xfrm>
            <a:off x="0" y="214313"/>
            <a:ext cx="298450" cy="658812"/>
            <a:chOff x="12254709" y="241059"/>
            <a:chExt cx="577847" cy="659137"/>
          </a:xfrm>
        </p:grpSpPr>
        <p:sp>
          <p:nvSpPr>
            <p:cNvPr id="3" name="矩形 2">
              <a:extLst>
                <a:ext uri="{FF2B5EF4-FFF2-40B4-BE49-F238E27FC236}">
                  <a16:creationId xmlns:a16="http://schemas.microsoft.com/office/drawing/2014/main" id="{71C6A217-9EC1-44D0-903D-EB8390441D8C}"/>
                </a:ext>
              </a:extLst>
            </p:cNvPr>
            <p:cNvSpPr/>
            <p:nvPr/>
          </p:nvSpPr>
          <p:spPr>
            <a:xfrm>
              <a:off x="12254709" y="241059"/>
              <a:ext cx="494859" cy="6591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anose="020B0604020202020204" pitchFamily="34" charset="0"/>
                  <a:ea typeface="PMingLiU" panose="02020500000000000000" pitchFamily="18" charset="-120"/>
                </a:defRPr>
              </a:lvl1pPr>
              <a:lvl2pPr marL="742950" indent="-285750">
                <a:defRPr kumimoji="1">
                  <a:solidFill>
                    <a:schemeClr val="tx1"/>
                  </a:solidFill>
                  <a:latin typeface="Arial" panose="020B0604020202020204" pitchFamily="34" charset="0"/>
                  <a:ea typeface="PMingLiU" panose="02020500000000000000" pitchFamily="18" charset="-120"/>
                </a:defRPr>
              </a:lvl2pPr>
              <a:lvl3pPr marL="1143000" indent="-228600">
                <a:defRPr kumimoji="1">
                  <a:solidFill>
                    <a:schemeClr val="tx1"/>
                  </a:solidFill>
                  <a:latin typeface="Arial" panose="020B0604020202020204" pitchFamily="34" charset="0"/>
                  <a:ea typeface="PMingLiU" panose="02020500000000000000" pitchFamily="18" charset="-120"/>
                </a:defRPr>
              </a:lvl3pPr>
              <a:lvl4pPr marL="1600200" indent="-228600">
                <a:defRPr kumimoji="1">
                  <a:solidFill>
                    <a:schemeClr val="tx1"/>
                  </a:solidFill>
                  <a:latin typeface="Arial" panose="020B0604020202020204" pitchFamily="34" charset="0"/>
                  <a:ea typeface="PMingLiU" panose="02020500000000000000" pitchFamily="18" charset="-120"/>
                </a:defRPr>
              </a:lvl4pPr>
              <a:lvl5pPr marL="2057400" indent="-228600">
                <a:defRPr kumimoji="1">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a:defRPr/>
              </a:pPr>
              <a:endParaRPr kumimoji="0" lang="zh-CN" altLang="en-US" sz="4200">
                <a:solidFill>
                  <a:srgbClr val="FFFFFF"/>
                </a:solidFill>
                <a:latin typeface="Calibri" panose="020F0502020204030204" charset="0"/>
                <a:ea typeface="宋体" panose="02010600030101010101" pitchFamily="2" charset="-122"/>
              </a:endParaRPr>
            </a:p>
          </p:txBody>
        </p:sp>
        <p:sp>
          <p:nvSpPr>
            <p:cNvPr id="4" name="矩形 3">
              <a:extLst>
                <a:ext uri="{FF2B5EF4-FFF2-40B4-BE49-F238E27FC236}">
                  <a16:creationId xmlns:a16="http://schemas.microsoft.com/office/drawing/2014/main" id="{FBE51AA8-2E45-456F-B362-738628DFC031}"/>
                </a:ext>
              </a:extLst>
            </p:cNvPr>
            <p:cNvSpPr/>
            <p:nvPr/>
          </p:nvSpPr>
          <p:spPr>
            <a:xfrm>
              <a:off x="12780305" y="241059"/>
              <a:ext cx="52251" cy="659137"/>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anose="020B0604020202020204" pitchFamily="34" charset="0"/>
                  <a:ea typeface="PMingLiU" panose="02020500000000000000" pitchFamily="18" charset="-120"/>
                </a:defRPr>
              </a:lvl1pPr>
              <a:lvl2pPr marL="742950" indent="-285750">
                <a:defRPr kumimoji="1">
                  <a:solidFill>
                    <a:schemeClr val="tx1"/>
                  </a:solidFill>
                  <a:latin typeface="Arial" panose="020B0604020202020204" pitchFamily="34" charset="0"/>
                  <a:ea typeface="PMingLiU" panose="02020500000000000000" pitchFamily="18" charset="-120"/>
                </a:defRPr>
              </a:lvl2pPr>
              <a:lvl3pPr marL="1143000" indent="-228600">
                <a:defRPr kumimoji="1">
                  <a:solidFill>
                    <a:schemeClr val="tx1"/>
                  </a:solidFill>
                  <a:latin typeface="Arial" panose="020B0604020202020204" pitchFamily="34" charset="0"/>
                  <a:ea typeface="PMingLiU" panose="02020500000000000000" pitchFamily="18" charset="-120"/>
                </a:defRPr>
              </a:lvl3pPr>
              <a:lvl4pPr marL="1600200" indent="-228600">
                <a:defRPr kumimoji="1">
                  <a:solidFill>
                    <a:schemeClr val="tx1"/>
                  </a:solidFill>
                  <a:latin typeface="Arial" panose="020B0604020202020204" pitchFamily="34" charset="0"/>
                  <a:ea typeface="PMingLiU" panose="02020500000000000000" pitchFamily="18" charset="-120"/>
                </a:defRPr>
              </a:lvl4pPr>
              <a:lvl5pPr marL="2057400" indent="-228600">
                <a:defRPr kumimoji="1">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a:defRPr/>
              </a:pPr>
              <a:endParaRPr kumimoji="0" lang="zh-CN" altLang="en-US" sz="4200">
                <a:solidFill>
                  <a:srgbClr val="FFFFFF"/>
                </a:solidFill>
                <a:latin typeface="Calibri" panose="020F0502020204030204" charset="0"/>
                <a:ea typeface="宋体" panose="02010600030101010101" pitchFamily="2" charset="-122"/>
              </a:endParaRPr>
            </a:p>
          </p:txBody>
        </p:sp>
      </p:grpSp>
      <p:sp>
        <p:nvSpPr>
          <p:cNvPr id="5" name="投影片編號版面配置區 8">
            <a:extLst>
              <a:ext uri="{FF2B5EF4-FFF2-40B4-BE49-F238E27FC236}">
                <a16:creationId xmlns:a16="http://schemas.microsoft.com/office/drawing/2014/main" id="{EF1C5E11-C6FC-429C-BCCC-D7FA3F27137F}"/>
              </a:ext>
            </a:extLst>
          </p:cNvPr>
          <p:cNvSpPr>
            <a:spLocks noGrp="1"/>
          </p:cNvSpPr>
          <p:nvPr>
            <p:ph type="sldNum" sz="quarter" idx="10"/>
          </p:nvPr>
        </p:nvSpPr>
        <p:spPr>
          <a:xfrm>
            <a:off x="11536363" y="6492875"/>
            <a:ext cx="585787" cy="365125"/>
          </a:xfrm>
          <a:prstGeom prst="rect">
            <a:avLst/>
          </a:prstGeom>
        </p:spPr>
        <p:txBody>
          <a:bodyPr/>
          <a:lstStyle>
            <a:lvl1pPr>
              <a:defRPr b="1">
                <a:solidFill>
                  <a:srgbClr val="FFFFFF"/>
                </a:solidFill>
              </a:defRPr>
            </a:lvl1pPr>
          </a:lstStyle>
          <a:p>
            <a:pPr>
              <a:defRPr/>
            </a:pPr>
            <a:fld id="{8EA337E1-9C87-4F0B-A69B-40E46FFE77A3}" type="slidenum">
              <a:rPr lang="zh-TW" altLang="en-US"/>
              <a:pPr>
                <a:defRPr/>
              </a:pPr>
              <a:t>‹#›</a:t>
            </a:fld>
            <a:endParaRPr lang="zh-TW" altLang="en-US" dirty="0"/>
          </a:p>
        </p:txBody>
      </p:sp>
    </p:spTree>
    <p:extLst>
      <p:ext uri="{BB962C8B-B14F-4D97-AF65-F5344CB8AC3E}">
        <p14:creationId xmlns:p14="http://schemas.microsoft.com/office/powerpoint/2010/main" val="9933230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a:t>单击此处编辑母版文本样式</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609600" y="1600200"/>
            <a:ext cx="5410200" cy="45259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2200" y="1600200"/>
            <a:ext cx="5410200" cy="45259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noProof="1"/>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a:t>单击此处编辑母版文本样式</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p>
        </p:txBody>
      </p:sp>
      <p:sp>
        <p:nvSpPr>
          <p:cNvPr id="3" name="图片占位符 2"/>
          <p:cNvSpPr>
            <a:spLocks noGrp="1"/>
          </p:cNvSpPr>
          <p:nvPr>
            <p:ph type="pic" idx="1"/>
          </p:nvPr>
        </p:nvSpPr>
        <p:spPr>
          <a:xfrm>
            <a:off x="5183188" y="987425"/>
            <a:ext cx="6172200" cy="4873625"/>
          </a:xfrm>
        </p:spPr>
        <p:txBody>
          <a:bodyPr vert="horz" wrap="square" lIns="68573" tIns="34289" rIns="68573" bIns="34289"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sym typeface="Arial" panose="020B060402020202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noProof="1"/>
              <a:t>单击此处编辑母版标题样式</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1_仅标题">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4098" name="组合 3"/>
          <p:cNvGrpSpPr/>
          <p:nvPr userDrawn="1"/>
        </p:nvGrpSpPr>
        <p:grpSpPr>
          <a:xfrm>
            <a:off x="0" y="214313"/>
            <a:ext cx="298450" cy="658812"/>
            <a:chOff x="12254709" y="241059"/>
            <a:chExt cx="577847" cy="659137"/>
          </a:xfrm>
        </p:grpSpPr>
        <p:sp>
          <p:nvSpPr>
            <p:cNvPr id="5" name="矩形 4"/>
            <p:cNvSpPr/>
            <p:nvPr/>
          </p:nvSpPr>
          <p:spPr>
            <a:xfrm>
              <a:off x="12254709" y="241059"/>
              <a:ext cx="494859" cy="6591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anose="020B0604020202020204" pitchFamily="34" charset="0"/>
                  <a:ea typeface="PMingLiU" panose="02020500000000000000" pitchFamily="18" charset="-120"/>
                </a:defRPr>
              </a:lvl1pPr>
              <a:lvl2pPr marL="742950" indent="-285750">
                <a:defRPr kumimoji="1">
                  <a:solidFill>
                    <a:schemeClr val="tx1"/>
                  </a:solidFill>
                  <a:latin typeface="Arial" panose="020B0604020202020204" pitchFamily="34" charset="0"/>
                  <a:ea typeface="PMingLiU" panose="02020500000000000000" pitchFamily="18" charset="-120"/>
                </a:defRPr>
              </a:lvl2pPr>
              <a:lvl3pPr marL="1143000" indent="-228600">
                <a:defRPr kumimoji="1">
                  <a:solidFill>
                    <a:schemeClr val="tx1"/>
                  </a:solidFill>
                  <a:latin typeface="Arial" panose="020B0604020202020204" pitchFamily="34" charset="0"/>
                  <a:ea typeface="PMingLiU" panose="02020500000000000000" pitchFamily="18" charset="-120"/>
                </a:defRPr>
              </a:lvl3pPr>
              <a:lvl4pPr marL="1600200" indent="-228600">
                <a:defRPr kumimoji="1">
                  <a:solidFill>
                    <a:schemeClr val="tx1"/>
                  </a:solidFill>
                  <a:latin typeface="Arial" panose="020B0604020202020204" pitchFamily="34" charset="0"/>
                  <a:ea typeface="PMingLiU" panose="02020500000000000000" pitchFamily="18" charset="-120"/>
                </a:defRPr>
              </a:lvl4pPr>
              <a:lvl5pPr marL="2057400" indent="-228600">
                <a:defRPr kumimoji="1">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4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6" name="矩形 5"/>
            <p:cNvSpPr/>
            <p:nvPr/>
          </p:nvSpPr>
          <p:spPr>
            <a:xfrm>
              <a:off x="12780305" y="241059"/>
              <a:ext cx="52251" cy="659137"/>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anose="020B0604020202020204" pitchFamily="34" charset="0"/>
                  <a:ea typeface="PMingLiU" panose="02020500000000000000" pitchFamily="18" charset="-120"/>
                </a:defRPr>
              </a:lvl1pPr>
              <a:lvl2pPr marL="742950" indent="-285750">
                <a:defRPr kumimoji="1">
                  <a:solidFill>
                    <a:schemeClr val="tx1"/>
                  </a:solidFill>
                  <a:latin typeface="Arial" panose="020B0604020202020204" pitchFamily="34" charset="0"/>
                  <a:ea typeface="PMingLiU" panose="02020500000000000000" pitchFamily="18" charset="-120"/>
                </a:defRPr>
              </a:lvl2pPr>
              <a:lvl3pPr marL="1143000" indent="-228600">
                <a:defRPr kumimoji="1">
                  <a:solidFill>
                    <a:schemeClr val="tx1"/>
                  </a:solidFill>
                  <a:latin typeface="Arial" panose="020B0604020202020204" pitchFamily="34" charset="0"/>
                  <a:ea typeface="PMingLiU" panose="02020500000000000000" pitchFamily="18" charset="-120"/>
                </a:defRPr>
              </a:lvl3pPr>
              <a:lvl4pPr marL="1600200" indent="-228600">
                <a:defRPr kumimoji="1">
                  <a:solidFill>
                    <a:schemeClr val="tx1"/>
                  </a:solidFill>
                  <a:latin typeface="Arial" panose="020B0604020202020204" pitchFamily="34" charset="0"/>
                  <a:ea typeface="PMingLiU" panose="02020500000000000000" pitchFamily="18" charset="-120"/>
                </a:defRPr>
              </a:lvl4pPr>
              <a:lvl5pPr marL="2057400" indent="-228600">
                <a:defRPr kumimoji="1">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4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grpSp>
      <p:sp>
        <p:nvSpPr>
          <p:cNvPr id="7" name="投影片編號版面配置區 8"/>
          <p:cNvSpPr>
            <a:spLocks noGrp="1"/>
          </p:cNvSpPr>
          <p:nvPr>
            <p:ph type="sldNum" sz="quarter" idx="4"/>
          </p:nvPr>
        </p:nvSpPr>
        <p:spPr>
          <a:xfrm>
            <a:off x="11536363" y="6492875"/>
            <a:ext cx="585788" cy="365125"/>
          </a:xfrm>
          <a:prstGeom prst="rect">
            <a:avLst/>
          </a:prstGeom>
        </p:spPr>
        <p:txBody>
          <a:bodyPr/>
          <a:lstStyle/>
          <a:p>
            <a:pPr lvl="0">
              <a:buNone/>
            </a:pPr>
            <a:fld id="{9A0DB2DC-4C9A-4742-B13C-FB6460FD3503}" type="slidenum">
              <a:rPr lang="zh-TW" altLang="en-US" b="1" dirty="0">
                <a:solidFill>
                  <a:srgbClr val="FFFFFF"/>
                </a:solidFill>
              </a:rPr>
              <a:t>‹#›</a:t>
            </a:fld>
            <a:endParaRPr lang="zh-TW" altLang="en-US" b="1" dirty="0">
              <a:solidFill>
                <a:srgbClr val="FFFFFF"/>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p>
        </p:txBody>
      </p:sp>
      <p:sp>
        <p:nvSpPr>
          <p:cNvPr id="4" name="灯片编号占位符 3"/>
          <p:cNvSpPr>
            <a:spLocks noGrp="1"/>
          </p:cNvSpPr>
          <p:nvPr>
            <p:ph type="sldNum" sz="quarter" idx="10"/>
          </p:nvPr>
        </p:nvSpPr>
        <p:spPr/>
        <p:txBody>
          <a:bodyPr/>
          <a:lstStyle/>
          <a:p>
            <a:pPr lvl="0">
              <a:buNone/>
            </a:pPr>
            <a:fld id="{9A0DB2DC-4C9A-4742-B13C-FB6460FD3503}" type="slidenum">
              <a:rPr lang="zh-TW" altLang="en-US" dirty="0">
                <a:latin typeface="Arial" panose="020B0604020202020204" pitchFamily="34" charset="0"/>
              </a:rPr>
              <a:t>‹#›</a:t>
            </a:fld>
            <a:endParaRPr lang="zh-TW" altLang="en-US" dirty="0">
              <a:latin typeface="Arial" panose="020B0604020202020204" pitchFamily="34" charset="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灯片编号占位符 3"/>
          <p:cNvSpPr>
            <a:spLocks noGrp="1"/>
          </p:cNvSpPr>
          <p:nvPr>
            <p:ph type="sldNum" sz="quarter" idx="10"/>
          </p:nvPr>
        </p:nvSpPr>
        <p:spPr/>
        <p:txBody>
          <a:bodyPr/>
          <a:lstStyle/>
          <a:p>
            <a:pPr lvl="0">
              <a:buNone/>
            </a:pPr>
            <a:fld id="{9A0DB2DC-4C9A-4742-B13C-FB6460FD3503}" type="slidenum">
              <a:rPr lang="zh-TW" altLang="en-US" dirty="0">
                <a:latin typeface="Arial" panose="020B0604020202020204" pitchFamily="34" charset="0"/>
              </a:rPr>
              <a:t>‹#›</a:t>
            </a:fld>
            <a:endParaRPr lang="zh-TW"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noProof="1"/>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a:t>单击此处编辑母版文本样式</a:t>
            </a:r>
          </a:p>
        </p:txBody>
      </p:sp>
      <p:sp>
        <p:nvSpPr>
          <p:cNvPr id="4" name="灯片编号占位符 3"/>
          <p:cNvSpPr>
            <a:spLocks noGrp="1"/>
          </p:cNvSpPr>
          <p:nvPr>
            <p:ph type="sldNum" sz="quarter" idx="10"/>
          </p:nvPr>
        </p:nvSpPr>
        <p:spPr/>
        <p:txBody>
          <a:bodyPr/>
          <a:lstStyle/>
          <a:p>
            <a:pPr lvl="0">
              <a:buNone/>
            </a:pPr>
            <a:fld id="{9A0DB2DC-4C9A-4742-B13C-FB6460FD3503}" type="slidenum">
              <a:rPr lang="zh-TW" altLang="en-US" dirty="0">
                <a:latin typeface="Arial" panose="020B0604020202020204" pitchFamily="34" charset="0"/>
              </a:rPr>
              <a:t>‹#›</a:t>
            </a:fld>
            <a:endParaRPr lang="zh-TW" altLang="en-US" dirty="0">
              <a:latin typeface="Arial" panose="020B0604020202020204" pitchFamily="34"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609600" y="1600200"/>
            <a:ext cx="5410200" cy="45259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2200" y="1600200"/>
            <a:ext cx="5410200" cy="45259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灯片编号占位符 4"/>
          <p:cNvSpPr>
            <a:spLocks noGrp="1"/>
          </p:cNvSpPr>
          <p:nvPr>
            <p:ph type="sldNum" sz="quarter" idx="10"/>
          </p:nvPr>
        </p:nvSpPr>
        <p:spPr/>
        <p:txBody>
          <a:bodyPr/>
          <a:lstStyle/>
          <a:p>
            <a:pPr lvl="0">
              <a:buNone/>
            </a:pPr>
            <a:fld id="{9A0DB2DC-4C9A-4742-B13C-FB6460FD3503}" type="slidenum">
              <a:rPr lang="zh-TW" altLang="en-US" dirty="0">
                <a:latin typeface="Arial" panose="020B0604020202020204" pitchFamily="34" charset="0"/>
              </a:rPr>
              <a:t>‹#›</a:t>
            </a:fld>
            <a:endParaRPr lang="zh-TW" altLang="en-US" dirty="0">
              <a:latin typeface="Arial" panose="020B0604020202020204"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灯片编号占位符 6"/>
          <p:cNvSpPr>
            <a:spLocks noGrp="1"/>
          </p:cNvSpPr>
          <p:nvPr>
            <p:ph type="sldNum" sz="quarter" idx="10"/>
          </p:nvPr>
        </p:nvSpPr>
        <p:spPr/>
        <p:txBody>
          <a:bodyPr/>
          <a:lstStyle/>
          <a:p>
            <a:pPr lvl="0">
              <a:buNone/>
            </a:pPr>
            <a:fld id="{9A0DB2DC-4C9A-4742-B13C-FB6460FD3503}" type="slidenum">
              <a:rPr lang="zh-TW" altLang="en-US" dirty="0">
                <a:latin typeface="Arial" panose="020B0604020202020204" pitchFamily="34" charset="0"/>
              </a:rPr>
              <a:t>‹#›</a:t>
            </a:fld>
            <a:endParaRPr lang="zh-TW" altLang="en-US" dirty="0">
              <a:latin typeface="Arial" panose="020B0604020202020204"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灯片编号占位符 2"/>
          <p:cNvSpPr>
            <a:spLocks noGrp="1"/>
          </p:cNvSpPr>
          <p:nvPr>
            <p:ph type="sldNum" sz="quarter" idx="10"/>
          </p:nvPr>
        </p:nvSpPr>
        <p:spPr/>
        <p:txBody>
          <a:bodyPr/>
          <a:lstStyle/>
          <a:p>
            <a:pPr lvl="0">
              <a:buNone/>
            </a:pPr>
            <a:fld id="{9A0DB2DC-4C9A-4742-B13C-FB6460FD3503}" type="slidenum">
              <a:rPr lang="zh-TW" altLang="en-US" dirty="0">
                <a:latin typeface="Arial" panose="020B0604020202020204" pitchFamily="34" charset="0"/>
              </a:rPr>
              <a:t>‹#›</a:t>
            </a:fld>
            <a:endParaRPr lang="zh-TW" altLang="en-US" dirty="0">
              <a:latin typeface="Arial" panose="020B0604020202020204"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lvl="0">
              <a:buNone/>
            </a:pPr>
            <a:fld id="{9A0DB2DC-4C9A-4742-B13C-FB6460FD3503}" type="slidenum">
              <a:rPr lang="zh-TW" altLang="en-US" dirty="0">
                <a:latin typeface="Arial" panose="020B0604020202020204" pitchFamily="34" charset="0"/>
              </a:rPr>
              <a:t>‹#›</a:t>
            </a:fld>
            <a:endParaRPr lang="zh-TW" altLang="en-US" dirty="0">
              <a:latin typeface="Arial" panose="020B0604020202020204" pitchFamily="34" charset="0"/>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
        <p:nvSpPr>
          <p:cNvPr id="5" name="灯片编号占位符 4"/>
          <p:cNvSpPr>
            <a:spLocks noGrp="1"/>
          </p:cNvSpPr>
          <p:nvPr>
            <p:ph type="sldNum" sz="quarter" idx="10"/>
          </p:nvPr>
        </p:nvSpPr>
        <p:spPr/>
        <p:txBody>
          <a:bodyPr/>
          <a:lstStyle/>
          <a:p>
            <a:pPr lvl="0">
              <a:buNone/>
            </a:pPr>
            <a:fld id="{9A0DB2DC-4C9A-4742-B13C-FB6460FD3503}" type="slidenum">
              <a:rPr lang="zh-TW" altLang="en-US" dirty="0">
                <a:latin typeface="Arial" panose="020B0604020202020204" pitchFamily="34" charset="0"/>
              </a:rPr>
              <a:t>‹#›</a:t>
            </a:fld>
            <a:endParaRPr lang="zh-TW" altLang="en-US" dirty="0">
              <a:latin typeface="Arial" panose="020B0604020202020204" pitchFamily="34" charset="0"/>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p>
        </p:txBody>
      </p:sp>
      <p:sp>
        <p:nvSpPr>
          <p:cNvPr id="3" name="图片占位符 2"/>
          <p:cNvSpPr>
            <a:spLocks noGrp="1"/>
          </p:cNvSpPr>
          <p:nvPr>
            <p:ph type="pic" idx="1"/>
          </p:nvPr>
        </p:nvSpPr>
        <p:spPr>
          <a:xfrm>
            <a:off x="5183188" y="987425"/>
            <a:ext cx="6172200" cy="4873625"/>
          </a:xfrm>
        </p:spPr>
        <p:txBody>
          <a:bodyPr vert="horz" wrap="square" lIns="68573" tIns="34289" rIns="68573" bIns="34289"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sym typeface="Arial" panose="020B060402020202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
        <p:nvSpPr>
          <p:cNvPr id="5" name="灯片编号占位符 4"/>
          <p:cNvSpPr>
            <a:spLocks noGrp="1"/>
          </p:cNvSpPr>
          <p:nvPr>
            <p:ph type="sldNum" sz="quarter" idx="10"/>
          </p:nvPr>
        </p:nvSpPr>
        <p:spPr/>
        <p:txBody>
          <a:bodyPr/>
          <a:lstStyle/>
          <a:p>
            <a:pPr lvl="0">
              <a:buNone/>
            </a:pPr>
            <a:fld id="{9A0DB2DC-4C9A-4742-B13C-FB6460FD3503}" type="slidenum">
              <a:rPr lang="zh-TW" altLang="en-US" dirty="0">
                <a:latin typeface="Arial" panose="020B0604020202020204" pitchFamily="34" charset="0"/>
              </a:rPr>
              <a:t>‹#›</a:t>
            </a:fld>
            <a:endParaRPr lang="zh-TW" altLang="en-US" dirty="0">
              <a:latin typeface="Arial" panose="020B0604020202020204" pitchFamily="34" charset="0"/>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灯片编号占位符 3"/>
          <p:cNvSpPr>
            <a:spLocks noGrp="1"/>
          </p:cNvSpPr>
          <p:nvPr>
            <p:ph type="sldNum" sz="quarter" idx="10"/>
          </p:nvPr>
        </p:nvSpPr>
        <p:spPr/>
        <p:txBody>
          <a:bodyPr/>
          <a:lstStyle/>
          <a:p>
            <a:pPr lvl="0">
              <a:buNone/>
            </a:pPr>
            <a:fld id="{9A0DB2DC-4C9A-4742-B13C-FB6460FD3503}" type="slidenum">
              <a:rPr lang="zh-TW" altLang="en-US" dirty="0">
                <a:latin typeface="Arial" panose="020B0604020202020204" pitchFamily="34" charset="0"/>
              </a:rPr>
              <a:t>‹#›</a:t>
            </a:fld>
            <a:endParaRPr lang="zh-TW" altLang="en-US" dirty="0">
              <a:latin typeface="Arial" panose="020B0604020202020204" pitchFamily="34" charset="0"/>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灯片编号占位符 3"/>
          <p:cNvSpPr>
            <a:spLocks noGrp="1"/>
          </p:cNvSpPr>
          <p:nvPr>
            <p:ph type="sldNum" sz="quarter" idx="10"/>
          </p:nvPr>
        </p:nvSpPr>
        <p:spPr/>
        <p:txBody>
          <a:bodyPr/>
          <a:lstStyle/>
          <a:p>
            <a:pPr lvl="0">
              <a:buNone/>
            </a:pPr>
            <a:fld id="{9A0DB2DC-4C9A-4742-B13C-FB6460FD3503}" type="slidenum">
              <a:rPr lang="zh-TW" altLang="en-US" dirty="0">
                <a:latin typeface="Arial" panose="020B0604020202020204" pitchFamily="34" charset="0"/>
              </a:rPr>
              <a:t>‹#›</a:t>
            </a:fld>
            <a:endParaRPr lang="zh-TW" altLang="en-US" dirty="0">
              <a:latin typeface="Arial" panose="020B0604020202020204" pitchFamily="34" charset="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自定义版式">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noProof="1"/>
              <a:t>单击此处编辑母版标题样式</a:t>
            </a:r>
          </a:p>
        </p:txBody>
      </p:sp>
      <p:sp>
        <p:nvSpPr>
          <p:cNvPr id="3" name="灯片编号占位符 2"/>
          <p:cNvSpPr>
            <a:spLocks noGrp="1"/>
          </p:cNvSpPr>
          <p:nvPr>
            <p:ph type="sldNum" sz="quarter" idx="10"/>
          </p:nvPr>
        </p:nvSpPr>
        <p:spPr/>
        <p:txBody>
          <a:bodyPr/>
          <a:lstStyle/>
          <a:p>
            <a:pPr lvl="0">
              <a:buNone/>
            </a:pPr>
            <a:fld id="{9A0DB2DC-4C9A-4742-B13C-FB6460FD3503}" type="slidenum">
              <a:rPr lang="zh-TW" altLang="en-US" dirty="0">
                <a:latin typeface="Arial" panose="020B0604020202020204" pitchFamily="34" charset="0"/>
              </a:rPr>
              <a:t>‹#›</a:t>
            </a:fld>
            <a:endParaRPr lang="zh-TW"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noProof="1"/>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1833"/>
            <a:ext cx="9144000" cy="2387600"/>
          </a:xfrm>
        </p:spPr>
        <p:txBody>
          <a:bodyPr anchor="b"/>
          <a:lstStyle>
            <a:lvl1pPr algn="ctr">
              <a:defRPr sz="8000"/>
            </a:lvl1pPr>
          </a:lstStyle>
          <a:p>
            <a:r>
              <a:rPr lang="zh-CN" altLang="en-US"/>
              <a:t>单击此处编辑母版标题样式</a:t>
            </a:r>
          </a:p>
        </p:txBody>
      </p:sp>
      <p:sp>
        <p:nvSpPr>
          <p:cNvPr id="3" name="副标题 2"/>
          <p:cNvSpPr>
            <a:spLocks noGrp="1"/>
          </p:cNvSpPr>
          <p:nvPr>
            <p:ph type="subTitle" idx="1"/>
          </p:nvPr>
        </p:nvSpPr>
        <p:spPr>
          <a:xfrm>
            <a:off x="1524000" y="3602568"/>
            <a:ext cx="9144000" cy="1655233"/>
          </a:xfrm>
        </p:spPr>
        <p:txBody>
          <a:bodyPr/>
          <a:lstStyle>
            <a:lvl1pPr marL="0" indent="0" algn="ctr">
              <a:buNone/>
              <a:defRPr sz="3200"/>
            </a:lvl1pPr>
            <a:lvl2pPr marL="609600" indent="0" algn="ctr">
              <a:buNone/>
              <a:defRPr sz="2665"/>
            </a:lvl2pPr>
            <a:lvl3pPr marL="1219200" indent="0" algn="ctr">
              <a:buNone/>
              <a:defRPr sz="2400"/>
            </a:lvl3pPr>
            <a:lvl4pPr marL="1828800" indent="0" algn="ctr">
              <a:buNone/>
              <a:defRPr sz="2135"/>
            </a:lvl4pPr>
            <a:lvl5pPr marL="2438400" indent="0" algn="ctr">
              <a:buNone/>
              <a:defRPr sz="2135"/>
            </a:lvl5pPr>
            <a:lvl6pPr marL="3048000" indent="0" algn="ctr">
              <a:buNone/>
              <a:defRPr sz="2135"/>
            </a:lvl6pPr>
            <a:lvl7pPr marL="3657600" indent="0" algn="ctr">
              <a:buNone/>
              <a:defRPr sz="2135"/>
            </a:lvl7pPr>
            <a:lvl8pPr marL="4267200" indent="0" algn="ctr">
              <a:buNone/>
              <a:defRPr sz="2135"/>
            </a:lvl8pPr>
            <a:lvl9pPr marL="4876800" indent="0" algn="ctr">
              <a:buNone/>
              <a:defRPr sz="2135"/>
            </a:lvl9pPr>
          </a:lstStyle>
          <a:p>
            <a:r>
              <a:rPr lang="zh-CN" altLang="en-US"/>
              <a:t>单击此处编辑母版副标题样式</a:t>
            </a:r>
          </a:p>
        </p:txBody>
      </p:sp>
    </p:spTree>
    <p:extLst>
      <p:ext uri="{BB962C8B-B14F-4D97-AF65-F5344CB8AC3E}">
        <p14:creationId xmlns:p14="http://schemas.microsoft.com/office/powerpoint/2010/main" val="15186719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25658832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10267"/>
            <a:ext cx="10515600" cy="2853267"/>
          </a:xfrm>
        </p:spPr>
        <p:txBody>
          <a:bodyPr anchor="b"/>
          <a:lstStyle>
            <a:lvl1pPr>
              <a:defRPr sz="8000"/>
            </a:lvl1pPr>
          </a:lstStyle>
          <a:p>
            <a:r>
              <a:rPr lang="zh-CN" altLang="en-US"/>
              <a:t>单击此处编辑母版标题样式</a:t>
            </a:r>
          </a:p>
        </p:txBody>
      </p:sp>
      <p:sp>
        <p:nvSpPr>
          <p:cNvPr id="3" name="文本占位符 2"/>
          <p:cNvSpPr>
            <a:spLocks noGrp="1"/>
          </p:cNvSpPr>
          <p:nvPr>
            <p:ph type="body" idx="1"/>
          </p:nvPr>
        </p:nvSpPr>
        <p:spPr>
          <a:xfrm>
            <a:off x="831851" y="4588934"/>
            <a:ext cx="10515600" cy="1500717"/>
          </a:xfrm>
        </p:spPr>
        <p:txBody>
          <a:bodyPr/>
          <a:lstStyle>
            <a:lvl1pPr marL="0" indent="0">
              <a:buNone/>
              <a:defRPr sz="3200"/>
            </a:lvl1pPr>
            <a:lvl2pPr marL="609600" indent="0">
              <a:buNone/>
              <a:defRPr sz="2665"/>
            </a:lvl2pPr>
            <a:lvl3pPr marL="1219200" indent="0">
              <a:buNone/>
              <a:defRPr sz="2400"/>
            </a:lvl3pPr>
            <a:lvl4pPr marL="1828800" indent="0">
              <a:buNone/>
              <a:defRPr sz="2135"/>
            </a:lvl4pPr>
            <a:lvl5pPr marL="2438400" indent="0">
              <a:buNone/>
              <a:defRPr sz="2135"/>
            </a:lvl5pPr>
            <a:lvl6pPr marL="3048000" indent="0">
              <a:buNone/>
              <a:defRPr sz="2135"/>
            </a:lvl6pPr>
            <a:lvl7pPr marL="3657600" indent="0">
              <a:buNone/>
              <a:defRPr sz="2135"/>
            </a:lvl7pPr>
            <a:lvl8pPr marL="4267200" indent="0">
              <a:buNone/>
              <a:defRPr sz="2135"/>
            </a:lvl8pPr>
            <a:lvl9pPr marL="4876800" indent="0">
              <a:buNone/>
              <a:defRPr sz="2135"/>
            </a:lvl9pPr>
          </a:lstStyle>
          <a:p>
            <a:pPr lvl="0"/>
            <a:r>
              <a:rPr lang="zh-CN" altLang="en-US"/>
              <a:t>单击此处编辑母版文本样式</a:t>
            </a:r>
          </a:p>
        </p:txBody>
      </p:sp>
    </p:spTree>
    <p:extLst>
      <p:ext uri="{BB962C8B-B14F-4D97-AF65-F5344CB8AC3E}">
        <p14:creationId xmlns:p14="http://schemas.microsoft.com/office/powerpoint/2010/main" val="18595625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43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97600" y="1600201"/>
            <a:ext cx="5384800" cy="452543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4227354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6185"/>
            <a:ext cx="10515600" cy="1325033"/>
          </a:xfrm>
        </p:spPr>
        <p:txBody>
          <a:bodyPr/>
          <a:lstStyle/>
          <a:p>
            <a:r>
              <a:rPr lang="zh-CN" altLang="en-US"/>
              <a:t>单击此处编辑母版标题样式</a:t>
            </a:r>
          </a:p>
        </p:txBody>
      </p:sp>
      <p:sp>
        <p:nvSpPr>
          <p:cNvPr id="3" name="文本占位符 2"/>
          <p:cNvSpPr>
            <a:spLocks noGrp="1"/>
          </p:cNvSpPr>
          <p:nvPr>
            <p:ph type="body" idx="1"/>
          </p:nvPr>
        </p:nvSpPr>
        <p:spPr>
          <a:xfrm>
            <a:off x="840318" y="1680634"/>
            <a:ext cx="5158316" cy="825500"/>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840318" y="2506133"/>
            <a:ext cx="5158316" cy="36830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0634"/>
            <a:ext cx="5183717" cy="825500"/>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72200" y="2506133"/>
            <a:ext cx="5183717" cy="36830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27445187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8567623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45482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4265"/>
            </a:lvl1pPr>
          </a:lstStyle>
          <a:p>
            <a:r>
              <a:rPr lang="zh-CN" altLang="en-US"/>
              <a:t>单击此处编辑母版标题样式</a:t>
            </a:r>
          </a:p>
        </p:txBody>
      </p:sp>
      <p:sp>
        <p:nvSpPr>
          <p:cNvPr id="3" name="内容占位符 2"/>
          <p:cNvSpPr>
            <a:spLocks noGrp="1"/>
          </p:cNvSpPr>
          <p:nvPr>
            <p:ph idx="1"/>
          </p:nvPr>
        </p:nvSpPr>
        <p:spPr>
          <a:xfrm>
            <a:off x="5183717" y="988485"/>
            <a:ext cx="6172200" cy="4872567"/>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40318" y="2057400"/>
            <a:ext cx="3932767" cy="3812117"/>
          </a:xfrm>
        </p:spPr>
        <p:txBody>
          <a:bodyPr/>
          <a:lstStyle>
            <a:lvl1pPr marL="0" indent="0">
              <a:buNone/>
              <a:defRPr sz="2135"/>
            </a:lvl1pPr>
            <a:lvl2pPr marL="609600" indent="0">
              <a:buNone/>
              <a:defRPr sz="1865"/>
            </a:lvl2pPr>
            <a:lvl3pPr marL="1219200" indent="0">
              <a:buNone/>
              <a:defRPr sz="1600"/>
            </a:lvl3pPr>
            <a:lvl4pPr marL="1828800" indent="0">
              <a:buNone/>
              <a:defRPr sz="1335"/>
            </a:lvl4pPr>
            <a:lvl5pPr marL="2438400" indent="0">
              <a:buNone/>
              <a:defRPr sz="1335"/>
            </a:lvl5pPr>
            <a:lvl6pPr marL="3048000" indent="0">
              <a:buNone/>
              <a:defRPr sz="1335"/>
            </a:lvl6pPr>
            <a:lvl7pPr marL="3657600" indent="0">
              <a:buNone/>
              <a:defRPr sz="1335"/>
            </a:lvl7pPr>
            <a:lvl8pPr marL="4267200" indent="0">
              <a:buNone/>
              <a:defRPr sz="1335"/>
            </a:lvl8pPr>
            <a:lvl9pPr marL="4876800" indent="0">
              <a:buNone/>
              <a:defRPr sz="1335"/>
            </a:lvl9pPr>
          </a:lstStyle>
          <a:p>
            <a:pPr lvl="0"/>
            <a:r>
              <a:rPr lang="zh-CN" altLang="en-US"/>
              <a:t>单击此处编辑母版文本样式</a:t>
            </a:r>
          </a:p>
        </p:txBody>
      </p:sp>
    </p:spTree>
    <p:extLst>
      <p:ext uri="{BB962C8B-B14F-4D97-AF65-F5344CB8AC3E}">
        <p14:creationId xmlns:p14="http://schemas.microsoft.com/office/powerpoint/2010/main" val="5862348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4265"/>
            </a:lvl1pPr>
          </a:lstStyle>
          <a:p>
            <a:r>
              <a:rPr lang="zh-CN" altLang="en-US"/>
              <a:t>单击此处编辑母版标题样式</a:t>
            </a:r>
          </a:p>
        </p:txBody>
      </p:sp>
      <p:sp>
        <p:nvSpPr>
          <p:cNvPr id="3" name="图片占位符 2"/>
          <p:cNvSpPr>
            <a:spLocks noGrp="1"/>
          </p:cNvSpPr>
          <p:nvPr>
            <p:ph type="pic" idx="1"/>
          </p:nvPr>
        </p:nvSpPr>
        <p:spPr>
          <a:xfrm>
            <a:off x="5183717" y="988485"/>
            <a:ext cx="6172200" cy="4872567"/>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lvl="0"/>
            <a:endParaRPr lang="zh-CN" altLang="en-US" noProof="0">
              <a:sym typeface="Calibri" panose="020F0502020204030204" charset="0"/>
            </a:endParaRPr>
          </a:p>
        </p:txBody>
      </p:sp>
      <p:sp>
        <p:nvSpPr>
          <p:cNvPr id="4" name="文本占位符 3"/>
          <p:cNvSpPr>
            <a:spLocks noGrp="1"/>
          </p:cNvSpPr>
          <p:nvPr>
            <p:ph type="body" sz="half" idx="2"/>
          </p:nvPr>
        </p:nvSpPr>
        <p:spPr>
          <a:xfrm>
            <a:off x="840318" y="2057400"/>
            <a:ext cx="3932767" cy="3812117"/>
          </a:xfrm>
        </p:spPr>
        <p:txBody>
          <a:bodyPr/>
          <a:lstStyle>
            <a:lvl1pPr marL="0" indent="0">
              <a:buNone/>
              <a:defRPr sz="2135"/>
            </a:lvl1pPr>
            <a:lvl2pPr marL="609600" indent="0">
              <a:buNone/>
              <a:defRPr sz="1865"/>
            </a:lvl2pPr>
            <a:lvl3pPr marL="1219200" indent="0">
              <a:buNone/>
              <a:defRPr sz="1600"/>
            </a:lvl3pPr>
            <a:lvl4pPr marL="1828800" indent="0">
              <a:buNone/>
              <a:defRPr sz="1335"/>
            </a:lvl4pPr>
            <a:lvl5pPr marL="2438400" indent="0">
              <a:buNone/>
              <a:defRPr sz="1335"/>
            </a:lvl5pPr>
            <a:lvl6pPr marL="3048000" indent="0">
              <a:buNone/>
              <a:defRPr sz="1335"/>
            </a:lvl6pPr>
            <a:lvl7pPr marL="3657600" indent="0">
              <a:buNone/>
              <a:defRPr sz="1335"/>
            </a:lvl7pPr>
            <a:lvl8pPr marL="4267200" indent="0">
              <a:buNone/>
              <a:defRPr sz="1335"/>
            </a:lvl8pPr>
            <a:lvl9pPr marL="4876800" indent="0">
              <a:buNone/>
              <a:defRPr sz="1335"/>
            </a:lvl9pPr>
          </a:lstStyle>
          <a:p>
            <a:pPr lvl="0"/>
            <a:r>
              <a:rPr lang="zh-CN" altLang="en-US"/>
              <a:t>单击此处编辑母版文本样式</a:t>
            </a:r>
          </a:p>
        </p:txBody>
      </p:sp>
    </p:spTree>
    <p:extLst>
      <p:ext uri="{BB962C8B-B14F-4D97-AF65-F5344CB8AC3E}">
        <p14:creationId xmlns:p14="http://schemas.microsoft.com/office/powerpoint/2010/main" val="26525203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本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2303744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noProof="1"/>
              <a:t>单击此处编辑母版标题样式</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5167"/>
            <a:ext cx="2743200" cy="5850467"/>
          </a:xfrm>
        </p:spPr>
        <p:txBody>
          <a:bodyPr vert="eaVert"/>
          <a:lstStyle/>
          <a:p>
            <a:r>
              <a:rPr lang="zh-CN" altLang="en-US"/>
              <a:t>单击此处编辑母版标题样式</a:t>
            </a:r>
          </a:p>
        </p:txBody>
      </p:sp>
      <p:sp>
        <p:nvSpPr>
          <p:cNvPr id="3" name="竖排文本占位符 2"/>
          <p:cNvSpPr>
            <a:spLocks noGrp="1"/>
          </p:cNvSpPr>
          <p:nvPr>
            <p:ph type="body" orient="vert" idx="1"/>
          </p:nvPr>
        </p:nvSpPr>
        <p:spPr>
          <a:xfrm>
            <a:off x="609600" y="275167"/>
            <a:ext cx="8026400" cy="5850467"/>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5251208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43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6724881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1745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cSld name="1_仅标题">
    <p:spTree>
      <p:nvGrpSpPr>
        <p:cNvPr id="1" name=""/>
        <p:cNvGrpSpPr/>
        <p:nvPr/>
      </p:nvGrpSpPr>
      <p:grpSpPr>
        <a:xfrm>
          <a:off x="0" y="0"/>
          <a:ext cx="0" cy="0"/>
          <a:chOff x="0" y="0"/>
          <a:chExt cx="0" cy="0"/>
        </a:xfrm>
      </p:grpSpPr>
      <p:grpSp>
        <p:nvGrpSpPr>
          <p:cNvPr id="3" name="组合 1"/>
          <p:cNvGrpSpPr/>
          <p:nvPr userDrawn="1"/>
        </p:nvGrpSpPr>
        <p:grpSpPr bwMode="auto">
          <a:xfrm>
            <a:off x="0" y="214313"/>
            <a:ext cx="350874" cy="658812"/>
            <a:chOff x="12254709" y="241059"/>
            <a:chExt cx="577847" cy="659137"/>
          </a:xfrm>
        </p:grpSpPr>
        <p:sp>
          <p:nvSpPr>
            <p:cNvPr id="4" name="矩形 3"/>
            <p:cNvSpPr/>
            <p:nvPr/>
          </p:nvSpPr>
          <p:spPr>
            <a:xfrm>
              <a:off x="12254709" y="241059"/>
              <a:ext cx="495297" cy="6591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anose="020B0604020202020204" pitchFamily="34" charset="0"/>
                  <a:ea typeface="PMingLiU" panose="02020500000000000000" pitchFamily="18" charset="-120"/>
                </a:defRPr>
              </a:lvl1pPr>
              <a:lvl2pPr marL="742950" indent="-285750">
                <a:defRPr kumimoji="1">
                  <a:solidFill>
                    <a:schemeClr val="tx1"/>
                  </a:solidFill>
                  <a:latin typeface="Arial" panose="020B0604020202020204" pitchFamily="34" charset="0"/>
                  <a:ea typeface="PMingLiU" panose="02020500000000000000" pitchFamily="18" charset="-120"/>
                </a:defRPr>
              </a:lvl2pPr>
              <a:lvl3pPr marL="1143000" indent="-228600">
                <a:defRPr kumimoji="1">
                  <a:solidFill>
                    <a:schemeClr val="tx1"/>
                  </a:solidFill>
                  <a:latin typeface="Arial" panose="020B0604020202020204" pitchFamily="34" charset="0"/>
                  <a:ea typeface="PMingLiU" panose="02020500000000000000" pitchFamily="18" charset="-120"/>
                </a:defRPr>
              </a:lvl3pPr>
              <a:lvl4pPr marL="1600200" indent="-228600">
                <a:defRPr kumimoji="1">
                  <a:solidFill>
                    <a:schemeClr val="tx1"/>
                  </a:solidFill>
                  <a:latin typeface="Arial" panose="020B0604020202020204" pitchFamily="34" charset="0"/>
                  <a:ea typeface="PMingLiU" panose="02020500000000000000" pitchFamily="18" charset="-120"/>
                </a:defRPr>
              </a:lvl4pPr>
              <a:lvl5pPr marL="2057400" indent="-228600">
                <a:defRPr kumimoji="1">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a:defRPr/>
              </a:pPr>
              <a:endParaRPr kumimoji="0" lang="zh-CN" altLang="en-US" sz="4200">
                <a:solidFill>
                  <a:srgbClr val="FFFFFF"/>
                </a:solidFill>
                <a:latin typeface="Calibri" panose="020F0502020204030204" charset="0"/>
                <a:ea typeface="宋体" panose="02010600030101010101" pitchFamily="2" charset="-122"/>
              </a:endParaRPr>
            </a:p>
          </p:txBody>
        </p:sp>
        <p:sp>
          <p:nvSpPr>
            <p:cNvPr id="5" name="矩形 4"/>
            <p:cNvSpPr/>
            <p:nvPr/>
          </p:nvSpPr>
          <p:spPr>
            <a:xfrm>
              <a:off x="12781756" y="241059"/>
              <a:ext cx="50800" cy="659137"/>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anose="020B0604020202020204" pitchFamily="34" charset="0"/>
                  <a:ea typeface="PMingLiU" panose="02020500000000000000" pitchFamily="18" charset="-120"/>
                </a:defRPr>
              </a:lvl1pPr>
              <a:lvl2pPr marL="742950" indent="-285750">
                <a:defRPr kumimoji="1">
                  <a:solidFill>
                    <a:schemeClr val="tx1"/>
                  </a:solidFill>
                  <a:latin typeface="Arial" panose="020B0604020202020204" pitchFamily="34" charset="0"/>
                  <a:ea typeface="PMingLiU" panose="02020500000000000000" pitchFamily="18" charset="-120"/>
                </a:defRPr>
              </a:lvl2pPr>
              <a:lvl3pPr marL="1143000" indent="-228600">
                <a:defRPr kumimoji="1">
                  <a:solidFill>
                    <a:schemeClr val="tx1"/>
                  </a:solidFill>
                  <a:latin typeface="Arial" panose="020B0604020202020204" pitchFamily="34" charset="0"/>
                  <a:ea typeface="PMingLiU" panose="02020500000000000000" pitchFamily="18" charset="-120"/>
                </a:defRPr>
              </a:lvl3pPr>
              <a:lvl4pPr marL="1600200" indent="-228600">
                <a:defRPr kumimoji="1">
                  <a:solidFill>
                    <a:schemeClr val="tx1"/>
                  </a:solidFill>
                  <a:latin typeface="Arial" panose="020B0604020202020204" pitchFamily="34" charset="0"/>
                  <a:ea typeface="PMingLiU" panose="02020500000000000000" pitchFamily="18" charset="-120"/>
                </a:defRPr>
              </a:lvl4pPr>
              <a:lvl5pPr marL="2057400" indent="-228600">
                <a:defRPr kumimoji="1">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a:defRPr/>
              </a:pPr>
              <a:endParaRPr kumimoji="0" lang="zh-CN" altLang="en-US" sz="4200">
                <a:solidFill>
                  <a:srgbClr val="FFFFFF"/>
                </a:solidFill>
                <a:latin typeface="Calibri" panose="020F0502020204030204" charset="0"/>
                <a:ea typeface="宋体" panose="02010600030101010101" pitchFamily="2" charset="-122"/>
              </a:endParaRPr>
            </a:p>
          </p:txBody>
        </p:sp>
      </p:grpSp>
      <p:sp>
        <p:nvSpPr>
          <p:cNvPr id="9" name="投影片編號版面配置區 8"/>
          <p:cNvSpPr>
            <a:spLocks noGrp="1"/>
          </p:cNvSpPr>
          <p:nvPr>
            <p:ph type="sldNum" sz="quarter" idx="10"/>
          </p:nvPr>
        </p:nvSpPr>
        <p:spPr>
          <a:xfrm>
            <a:off x="11536680" y="6492875"/>
            <a:ext cx="584835" cy="365125"/>
          </a:xfrm>
          <a:prstGeom prst="rect">
            <a:avLst/>
          </a:prstGeom>
        </p:spPr>
        <p:txBody>
          <a:bodyPr/>
          <a:lstStyle>
            <a:lvl1pPr>
              <a:defRPr b="1">
                <a:solidFill>
                  <a:schemeClr val="bg1"/>
                </a:solidFill>
              </a:defRPr>
            </a:lvl1pPr>
          </a:lstStyle>
          <a:p>
            <a:pPr>
              <a:defRPr/>
            </a:pPr>
            <a:fld id="{B8700411-1E0C-4A0F-B8E8-50CBEDACAD0B}" type="slidenum">
              <a:rPr lang="zh-TW" altLang="en-US">
                <a:solidFill>
                  <a:srgbClr val="FFFFFF"/>
                </a:solidFill>
              </a:rPr>
              <a:t>‹#›</a:t>
            </a:fld>
            <a:endParaRPr lang="zh-TW" altLang="en-US" dirty="0">
              <a:solidFill>
                <a:srgbClr val="FFFFFF"/>
              </a:solidFill>
            </a:endParaRPr>
          </a:p>
        </p:txBody>
      </p:sp>
    </p:spTree>
    <p:extLst>
      <p:ext uri="{BB962C8B-B14F-4D97-AF65-F5344CB8AC3E}">
        <p14:creationId xmlns:p14="http://schemas.microsoft.com/office/powerpoint/2010/main" val="17207200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p:spPr>
        <p:txBody>
          <a:bodyPr/>
          <a:lstStyle/>
          <a:p>
            <a:fld id="{E8ECFDEA-6183-4185-AE95-06D0610C3283}" type="datetimeFigureOut">
              <a:rPr lang="zh-CN" altLang="en-US">
                <a:solidFill>
                  <a:srgbClr val="000000"/>
                </a:solidFill>
              </a:rPr>
              <a:t>2020/6/16</a:t>
            </a:fld>
            <a:endParaRPr lang="zh-CN" altLang="en-US">
              <a:solidFill>
                <a:srgbClr val="000000"/>
              </a:solidFill>
            </a:endParaRPr>
          </a:p>
        </p:txBody>
      </p:sp>
      <p:sp>
        <p:nvSpPr>
          <p:cNvPr id="5" name="页脚占位符 4"/>
          <p:cNvSpPr>
            <a:spLocks noGrp="1"/>
          </p:cNvSpPr>
          <p:nvPr>
            <p:ph type="ftr" sz="quarter" idx="11"/>
          </p:nvPr>
        </p:nvSpPr>
        <p:spPr>
          <a:xfrm>
            <a:off x="4038600" y="6356350"/>
            <a:ext cx="4114800" cy="365125"/>
          </a:xfrm>
        </p:spPr>
        <p:txBody>
          <a:bodyPr/>
          <a:lstStyle/>
          <a:p>
            <a:endParaRPr lang="zh-CN" altLang="en-US">
              <a:solidFill>
                <a:srgbClr val="000000"/>
              </a:solidFill>
            </a:endParaRPr>
          </a:p>
        </p:txBody>
      </p:sp>
      <p:sp>
        <p:nvSpPr>
          <p:cNvPr id="6" name="灯片编号占位符 5"/>
          <p:cNvSpPr>
            <a:spLocks noGrp="1"/>
          </p:cNvSpPr>
          <p:nvPr>
            <p:ph type="sldNum" sz="quarter" idx="12"/>
          </p:nvPr>
        </p:nvSpPr>
        <p:spPr>
          <a:xfrm>
            <a:off x="8610600" y="6356350"/>
            <a:ext cx="2743200" cy="365125"/>
          </a:xfrm>
        </p:spPr>
        <p:txBody>
          <a:bodyPr/>
          <a:lstStyle/>
          <a:p>
            <a:fld id="{77937F48-7363-4EA7-B639-F0ECF254B3E9}" type="slidenum">
              <a:rPr lang="zh-CN" altLang="en-US">
                <a:solidFill>
                  <a:srgbClr val="000000"/>
                </a:solidFill>
              </a:rPr>
              <a:t>‹#›</a:t>
            </a:fld>
            <a:endParaRPr lang="zh-CN" altLang="en-US">
              <a:solidFill>
                <a:srgbClr val="000000"/>
              </a:solidFill>
            </a:endParaRPr>
          </a:p>
        </p:txBody>
      </p:sp>
    </p:spTree>
    <p:extLst>
      <p:ext uri="{BB962C8B-B14F-4D97-AF65-F5344CB8AC3E}">
        <p14:creationId xmlns:p14="http://schemas.microsoft.com/office/powerpoint/2010/main" val="2021412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noProof="1"/>
              <a:t>单击此处编辑母版标题样式</a:t>
            </a:r>
          </a:p>
        </p:txBody>
      </p:sp>
    </p:spTree>
    <p:extLst>
      <p:ext uri="{BB962C8B-B14F-4D97-AF65-F5344CB8AC3E}">
        <p14:creationId xmlns:p14="http://schemas.microsoft.com/office/powerpoint/2010/main" val="40698483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160866"/>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43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589600050"/>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51940323"/>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cSld name="1_仅标题">
    <p:spTree>
      <p:nvGrpSpPr>
        <p:cNvPr id="1" name=""/>
        <p:cNvGrpSpPr/>
        <p:nvPr/>
      </p:nvGrpSpPr>
      <p:grpSpPr>
        <a:xfrm>
          <a:off x="0" y="0"/>
          <a:ext cx="0" cy="0"/>
          <a:chOff x="0" y="0"/>
          <a:chExt cx="0" cy="0"/>
        </a:xfrm>
      </p:grpSpPr>
      <p:grpSp>
        <p:nvGrpSpPr>
          <p:cNvPr id="3" name="组合 1"/>
          <p:cNvGrpSpPr/>
          <p:nvPr userDrawn="1"/>
        </p:nvGrpSpPr>
        <p:grpSpPr bwMode="auto">
          <a:xfrm>
            <a:off x="0" y="214313"/>
            <a:ext cx="334963" cy="658812"/>
            <a:chOff x="12254709" y="241059"/>
            <a:chExt cx="577847" cy="659137"/>
          </a:xfrm>
        </p:grpSpPr>
        <p:sp>
          <p:nvSpPr>
            <p:cNvPr id="4" name="矩形 3"/>
            <p:cNvSpPr/>
            <p:nvPr/>
          </p:nvSpPr>
          <p:spPr>
            <a:xfrm>
              <a:off x="12254709" y="241059"/>
              <a:ext cx="495297" cy="6591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anose="020B0604020202020204" pitchFamily="34" charset="0"/>
                  <a:ea typeface="PMingLiU" panose="02020500000000000000" pitchFamily="18" charset="-120"/>
                </a:defRPr>
              </a:lvl1pPr>
              <a:lvl2pPr marL="742950" indent="-285750">
                <a:defRPr kumimoji="1">
                  <a:solidFill>
                    <a:schemeClr val="tx1"/>
                  </a:solidFill>
                  <a:latin typeface="Arial" panose="020B0604020202020204" pitchFamily="34" charset="0"/>
                  <a:ea typeface="PMingLiU" panose="02020500000000000000" pitchFamily="18" charset="-120"/>
                </a:defRPr>
              </a:lvl2pPr>
              <a:lvl3pPr marL="1143000" indent="-228600">
                <a:defRPr kumimoji="1">
                  <a:solidFill>
                    <a:schemeClr val="tx1"/>
                  </a:solidFill>
                  <a:latin typeface="Arial" panose="020B0604020202020204" pitchFamily="34" charset="0"/>
                  <a:ea typeface="PMingLiU" panose="02020500000000000000" pitchFamily="18" charset="-120"/>
                </a:defRPr>
              </a:lvl3pPr>
              <a:lvl4pPr marL="1600200" indent="-228600">
                <a:defRPr kumimoji="1">
                  <a:solidFill>
                    <a:schemeClr val="tx1"/>
                  </a:solidFill>
                  <a:latin typeface="Arial" panose="020B0604020202020204" pitchFamily="34" charset="0"/>
                  <a:ea typeface="PMingLiU" panose="02020500000000000000" pitchFamily="18" charset="-120"/>
                </a:defRPr>
              </a:lvl4pPr>
              <a:lvl5pPr marL="2057400" indent="-228600">
                <a:defRPr kumimoji="1">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a:defRPr/>
              </a:pPr>
              <a:endParaRPr kumimoji="0" lang="zh-CN" altLang="en-US" sz="4200">
                <a:solidFill>
                  <a:srgbClr val="FFFFFF"/>
                </a:solidFill>
                <a:latin typeface="Calibri" panose="020F0502020204030204" charset="0"/>
                <a:ea typeface="宋体" panose="02010600030101010101" pitchFamily="2" charset="-122"/>
              </a:endParaRPr>
            </a:p>
          </p:txBody>
        </p:sp>
        <p:sp>
          <p:nvSpPr>
            <p:cNvPr id="5" name="矩形 4"/>
            <p:cNvSpPr/>
            <p:nvPr/>
          </p:nvSpPr>
          <p:spPr>
            <a:xfrm>
              <a:off x="12781756" y="241059"/>
              <a:ext cx="50800" cy="659137"/>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anose="020B0604020202020204" pitchFamily="34" charset="0"/>
                  <a:ea typeface="PMingLiU" panose="02020500000000000000" pitchFamily="18" charset="-120"/>
                </a:defRPr>
              </a:lvl1pPr>
              <a:lvl2pPr marL="742950" indent="-285750">
                <a:defRPr kumimoji="1">
                  <a:solidFill>
                    <a:schemeClr val="tx1"/>
                  </a:solidFill>
                  <a:latin typeface="Arial" panose="020B0604020202020204" pitchFamily="34" charset="0"/>
                  <a:ea typeface="PMingLiU" panose="02020500000000000000" pitchFamily="18" charset="-120"/>
                </a:defRPr>
              </a:lvl2pPr>
              <a:lvl3pPr marL="1143000" indent="-228600">
                <a:defRPr kumimoji="1">
                  <a:solidFill>
                    <a:schemeClr val="tx1"/>
                  </a:solidFill>
                  <a:latin typeface="Arial" panose="020B0604020202020204" pitchFamily="34" charset="0"/>
                  <a:ea typeface="PMingLiU" panose="02020500000000000000" pitchFamily="18" charset="-120"/>
                </a:defRPr>
              </a:lvl3pPr>
              <a:lvl4pPr marL="1600200" indent="-228600">
                <a:defRPr kumimoji="1">
                  <a:solidFill>
                    <a:schemeClr val="tx1"/>
                  </a:solidFill>
                  <a:latin typeface="Arial" panose="020B0604020202020204" pitchFamily="34" charset="0"/>
                  <a:ea typeface="PMingLiU" panose="02020500000000000000" pitchFamily="18" charset="-120"/>
                </a:defRPr>
              </a:lvl4pPr>
              <a:lvl5pPr marL="2057400" indent="-228600">
                <a:defRPr kumimoji="1">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a:defRPr/>
              </a:pPr>
              <a:endParaRPr kumimoji="0" lang="zh-CN" altLang="en-US" sz="4200">
                <a:solidFill>
                  <a:srgbClr val="FFFFFF"/>
                </a:solidFill>
                <a:latin typeface="Calibri" panose="020F0502020204030204" charset="0"/>
                <a:ea typeface="宋体" panose="02010600030101010101" pitchFamily="2" charset="-122"/>
              </a:endParaRPr>
            </a:p>
          </p:txBody>
        </p:sp>
      </p:grpSp>
      <p:sp>
        <p:nvSpPr>
          <p:cNvPr id="2" name="标题 1"/>
          <p:cNvSpPr>
            <a:spLocks noGrp="1"/>
          </p:cNvSpPr>
          <p:nvPr>
            <p:ph type="title"/>
          </p:nvPr>
        </p:nvSpPr>
        <p:spPr>
          <a:xfrm>
            <a:off x="334963" y="158750"/>
            <a:ext cx="10972800" cy="1143000"/>
          </a:xfrm>
          <a:prstGeom prst="rect">
            <a:avLst/>
          </a:prstGeom>
        </p:spPr>
        <p:txBody>
          <a:bodyPr/>
          <a:lstStyle/>
          <a:p>
            <a:r>
              <a:rPr lang="zh-CN" altLang="en-US"/>
              <a:t>单击此处编辑母版标题样式</a:t>
            </a:r>
          </a:p>
        </p:txBody>
      </p:sp>
      <p:sp>
        <p:nvSpPr>
          <p:cNvPr id="9" name="投影片編號版面配置區 8"/>
          <p:cNvSpPr>
            <a:spLocks noGrp="1"/>
          </p:cNvSpPr>
          <p:nvPr>
            <p:ph type="sldNum" sz="quarter" idx="10"/>
          </p:nvPr>
        </p:nvSpPr>
        <p:spPr>
          <a:xfrm>
            <a:off x="8737600" y="6492875"/>
            <a:ext cx="2844800" cy="365125"/>
          </a:xfrm>
          <a:prstGeom prst="rect">
            <a:avLst/>
          </a:prstGeom>
        </p:spPr>
        <p:txBody>
          <a:bodyPr/>
          <a:lstStyle>
            <a:lvl1pPr>
              <a:defRPr b="1">
                <a:solidFill>
                  <a:schemeClr val="bg1"/>
                </a:solidFill>
              </a:defRPr>
            </a:lvl1pPr>
          </a:lstStyle>
          <a:p>
            <a:pPr>
              <a:defRPr/>
            </a:pPr>
            <a:fld id="{B8700411-1E0C-4A0F-B8E8-50CBEDACAD0B}" type="slidenum">
              <a:rPr lang="zh-TW" altLang="en-US">
                <a:solidFill>
                  <a:srgbClr val="FFFFFF"/>
                </a:solidFill>
              </a:rPr>
              <a:t>‹#›</a:t>
            </a:fld>
            <a:endParaRPr lang="zh-TW" altLang="en-US">
              <a:solidFill>
                <a:srgbClr val="FFFFFF"/>
              </a:solidFill>
            </a:endParaRPr>
          </a:p>
        </p:txBody>
      </p:sp>
    </p:spTree>
    <p:extLst>
      <p:ext uri="{BB962C8B-B14F-4D97-AF65-F5344CB8AC3E}">
        <p14:creationId xmlns:p14="http://schemas.microsoft.com/office/powerpoint/2010/main" val="4225814624"/>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stretch>
            <a:fillRect/>
          </a:stretch>
        </p:blipFill>
        <p:spPr>
          <a:xfrm>
            <a:off x="0" y="175260"/>
            <a:ext cx="318977" cy="711835"/>
          </a:xfrm>
          <a:prstGeom prst="rect">
            <a:avLst/>
          </a:prstGeom>
        </p:spPr>
      </p:pic>
      <p:sp>
        <p:nvSpPr>
          <p:cNvPr id="3" name="标题 2"/>
          <p:cNvSpPr>
            <a:spLocks noGrp="1"/>
          </p:cNvSpPr>
          <p:nvPr>
            <p:ph type="title"/>
          </p:nvPr>
        </p:nvSpPr>
        <p:spPr>
          <a:xfrm>
            <a:off x="614045" y="204746"/>
            <a:ext cx="10972800" cy="1143000"/>
          </a:xfrm>
          <a:prstGeom prst="rect">
            <a:avLst/>
          </a:prstGeom>
        </p:spPr>
        <p:txBody>
          <a:bodyPr/>
          <a:lstStyle>
            <a:lvl1pPr algn="l">
              <a:defRPr sz="2400" b="1">
                <a:latin typeface="仿宋" panose="02010609060101010101" pitchFamily="49" charset="-122"/>
                <a:ea typeface="仿宋" panose="0201060906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90919018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160866"/>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43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798945269"/>
      </p:ext>
    </p:extLst>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9770739"/>
      </p:ext>
    </p:extLst>
  </p:cSld>
  <p:clrMapOvr>
    <a:masterClrMapping/>
  </p:clrMapOvr>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cSld name="1_仅标题">
    <p:spTree>
      <p:nvGrpSpPr>
        <p:cNvPr id="1" name=""/>
        <p:cNvGrpSpPr/>
        <p:nvPr/>
      </p:nvGrpSpPr>
      <p:grpSpPr>
        <a:xfrm>
          <a:off x="0" y="0"/>
          <a:ext cx="0" cy="0"/>
          <a:chOff x="0" y="0"/>
          <a:chExt cx="0" cy="0"/>
        </a:xfrm>
      </p:grpSpPr>
      <p:grpSp>
        <p:nvGrpSpPr>
          <p:cNvPr id="3" name="组合 1"/>
          <p:cNvGrpSpPr/>
          <p:nvPr userDrawn="1"/>
        </p:nvGrpSpPr>
        <p:grpSpPr bwMode="auto">
          <a:xfrm>
            <a:off x="0" y="214313"/>
            <a:ext cx="334963" cy="658812"/>
            <a:chOff x="12254709" y="241059"/>
            <a:chExt cx="577847" cy="659137"/>
          </a:xfrm>
        </p:grpSpPr>
        <p:sp>
          <p:nvSpPr>
            <p:cNvPr id="4" name="矩形 3"/>
            <p:cNvSpPr/>
            <p:nvPr/>
          </p:nvSpPr>
          <p:spPr>
            <a:xfrm>
              <a:off x="12254709" y="241059"/>
              <a:ext cx="495297" cy="6591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anose="020B0604020202020204" pitchFamily="34" charset="0"/>
                  <a:ea typeface="PMingLiU" panose="02020500000000000000" pitchFamily="18" charset="-120"/>
                </a:defRPr>
              </a:lvl1pPr>
              <a:lvl2pPr marL="742950" indent="-285750">
                <a:defRPr kumimoji="1">
                  <a:solidFill>
                    <a:schemeClr val="tx1"/>
                  </a:solidFill>
                  <a:latin typeface="Arial" panose="020B0604020202020204" pitchFamily="34" charset="0"/>
                  <a:ea typeface="PMingLiU" panose="02020500000000000000" pitchFamily="18" charset="-120"/>
                </a:defRPr>
              </a:lvl2pPr>
              <a:lvl3pPr marL="1143000" indent="-228600">
                <a:defRPr kumimoji="1">
                  <a:solidFill>
                    <a:schemeClr val="tx1"/>
                  </a:solidFill>
                  <a:latin typeface="Arial" panose="020B0604020202020204" pitchFamily="34" charset="0"/>
                  <a:ea typeface="PMingLiU" panose="02020500000000000000" pitchFamily="18" charset="-120"/>
                </a:defRPr>
              </a:lvl3pPr>
              <a:lvl4pPr marL="1600200" indent="-228600">
                <a:defRPr kumimoji="1">
                  <a:solidFill>
                    <a:schemeClr val="tx1"/>
                  </a:solidFill>
                  <a:latin typeface="Arial" panose="020B0604020202020204" pitchFamily="34" charset="0"/>
                  <a:ea typeface="PMingLiU" panose="02020500000000000000" pitchFamily="18" charset="-120"/>
                </a:defRPr>
              </a:lvl4pPr>
              <a:lvl5pPr marL="2057400" indent="-228600">
                <a:defRPr kumimoji="1">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a:defRPr/>
              </a:pPr>
              <a:endParaRPr kumimoji="0" lang="zh-CN" altLang="en-US" sz="4200">
                <a:solidFill>
                  <a:srgbClr val="FFFFFF"/>
                </a:solidFill>
                <a:latin typeface="Calibri" panose="020F0502020204030204" charset="0"/>
                <a:ea typeface="宋体" panose="02010600030101010101" pitchFamily="2" charset="-122"/>
              </a:endParaRPr>
            </a:p>
          </p:txBody>
        </p:sp>
        <p:sp>
          <p:nvSpPr>
            <p:cNvPr id="5" name="矩形 4"/>
            <p:cNvSpPr/>
            <p:nvPr/>
          </p:nvSpPr>
          <p:spPr>
            <a:xfrm>
              <a:off x="12781756" y="241059"/>
              <a:ext cx="50800" cy="659137"/>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anose="020B0604020202020204" pitchFamily="34" charset="0"/>
                  <a:ea typeface="PMingLiU" panose="02020500000000000000" pitchFamily="18" charset="-120"/>
                </a:defRPr>
              </a:lvl1pPr>
              <a:lvl2pPr marL="742950" indent="-285750">
                <a:defRPr kumimoji="1">
                  <a:solidFill>
                    <a:schemeClr val="tx1"/>
                  </a:solidFill>
                  <a:latin typeface="Arial" panose="020B0604020202020204" pitchFamily="34" charset="0"/>
                  <a:ea typeface="PMingLiU" panose="02020500000000000000" pitchFamily="18" charset="-120"/>
                </a:defRPr>
              </a:lvl2pPr>
              <a:lvl3pPr marL="1143000" indent="-228600">
                <a:defRPr kumimoji="1">
                  <a:solidFill>
                    <a:schemeClr val="tx1"/>
                  </a:solidFill>
                  <a:latin typeface="Arial" panose="020B0604020202020204" pitchFamily="34" charset="0"/>
                  <a:ea typeface="PMingLiU" panose="02020500000000000000" pitchFamily="18" charset="-120"/>
                </a:defRPr>
              </a:lvl3pPr>
              <a:lvl4pPr marL="1600200" indent="-228600">
                <a:defRPr kumimoji="1">
                  <a:solidFill>
                    <a:schemeClr val="tx1"/>
                  </a:solidFill>
                  <a:latin typeface="Arial" panose="020B0604020202020204" pitchFamily="34" charset="0"/>
                  <a:ea typeface="PMingLiU" panose="02020500000000000000" pitchFamily="18" charset="-120"/>
                </a:defRPr>
              </a:lvl4pPr>
              <a:lvl5pPr marL="2057400" indent="-228600">
                <a:defRPr kumimoji="1">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a:defRPr/>
              </a:pPr>
              <a:endParaRPr kumimoji="0" lang="zh-CN" altLang="en-US" sz="4200">
                <a:solidFill>
                  <a:srgbClr val="FFFFFF"/>
                </a:solidFill>
                <a:latin typeface="Calibri" panose="020F0502020204030204" charset="0"/>
                <a:ea typeface="宋体" panose="02010600030101010101" pitchFamily="2" charset="-122"/>
              </a:endParaRPr>
            </a:p>
          </p:txBody>
        </p:sp>
      </p:grpSp>
      <p:sp>
        <p:nvSpPr>
          <p:cNvPr id="2" name="标题 1"/>
          <p:cNvSpPr>
            <a:spLocks noGrp="1"/>
          </p:cNvSpPr>
          <p:nvPr>
            <p:ph type="title"/>
          </p:nvPr>
        </p:nvSpPr>
        <p:spPr>
          <a:xfrm>
            <a:off x="334963" y="158750"/>
            <a:ext cx="10972800" cy="1143000"/>
          </a:xfrm>
          <a:prstGeom prst="rect">
            <a:avLst/>
          </a:prstGeom>
        </p:spPr>
        <p:txBody>
          <a:bodyPr/>
          <a:lstStyle/>
          <a:p>
            <a:r>
              <a:rPr lang="zh-CN" altLang="en-US"/>
              <a:t>单击此处编辑母版标题样式</a:t>
            </a:r>
          </a:p>
        </p:txBody>
      </p:sp>
      <p:sp>
        <p:nvSpPr>
          <p:cNvPr id="9" name="投影片編號版面配置區 8"/>
          <p:cNvSpPr>
            <a:spLocks noGrp="1"/>
          </p:cNvSpPr>
          <p:nvPr>
            <p:ph type="sldNum" sz="quarter" idx="10"/>
          </p:nvPr>
        </p:nvSpPr>
        <p:spPr>
          <a:xfrm>
            <a:off x="8737600" y="6492875"/>
            <a:ext cx="2844800" cy="365125"/>
          </a:xfrm>
          <a:prstGeom prst="rect">
            <a:avLst/>
          </a:prstGeom>
        </p:spPr>
        <p:txBody>
          <a:bodyPr/>
          <a:lstStyle>
            <a:lvl1pPr>
              <a:defRPr b="1">
                <a:solidFill>
                  <a:schemeClr val="bg1"/>
                </a:solidFill>
              </a:defRPr>
            </a:lvl1pPr>
          </a:lstStyle>
          <a:p>
            <a:pPr>
              <a:defRPr/>
            </a:pPr>
            <a:fld id="{B8700411-1E0C-4A0F-B8E8-50CBEDACAD0B}" type="slidenum">
              <a:rPr lang="zh-TW" altLang="en-US">
                <a:solidFill>
                  <a:srgbClr val="FFFFFF"/>
                </a:solidFill>
              </a:rPr>
              <a:t>‹#›</a:t>
            </a:fld>
            <a:endParaRPr lang="zh-TW" altLang="en-US">
              <a:solidFill>
                <a:srgbClr val="FFFFFF"/>
              </a:solidFill>
            </a:endParaRPr>
          </a:p>
        </p:txBody>
      </p:sp>
    </p:spTree>
    <p:extLst>
      <p:ext uri="{BB962C8B-B14F-4D97-AF65-F5344CB8AC3E}">
        <p14:creationId xmlns:p14="http://schemas.microsoft.com/office/powerpoint/2010/main" val="1736946026"/>
      </p:ext>
    </p:extLst>
  </p:cSld>
  <p:clrMapOvr>
    <a:masterClrMapping/>
  </p:clrMapOvr>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stretch>
            <a:fillRect/>
          </a:stretch>
        </p:blipFill>
        <p:spPr>
          <a:xfrm>
            <a:off x="0" y="175260"/>
            <a:ext cx="318977" cy="711835"/>
          </a:xfrm>
          <a:prstGeom prst="rect">
            <a:avLst/>
          </a:prstGeom>
        </p:spPr>
      </p:pic>
      <p:sp>
        <p:nvSpPr>
          <p:cNvPr id="3" name="标题 2"/>
          <p:cNvSpPr>
            <a:spLocks noGrp="1"/>
          </p:cNvSpPr>
          <p:nvPr>
            <p:ph type="title"/>
          </p:nvPr>
        </p:nvSpPr>
        <p:spPr>
          <a:xfrm>
            <a:off x="614045" y="204746"/>
            <a:ext cx="10972800" cy="1143000"/>
          </a:xfrm>
          <a:prstGeom prst="rect">
            <a:avLst/>
          </a:prstGeom>
        </p:spPr>
        <p:txBody>
          <a:bodyPr/>
          <a:lstStyle>
            <a:lvl1pPr algn="l">
              <a:defRPr sz="2400" b="1">
                <a:latin typeface="仿宋" panose="02010609060101010101" pitchFamily="49" charset="-122"/>
                <a:ea typeface="仿宋" panose="0201060906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365317545"/>
      </p:ext>
    </p:extLst>
  </p:cSld>
  <p:clrMapOvr>
    <a:masterClrMapping/>
  </p:clrMapOvr>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cSld name="2_仅标题">
    <p:spTree>
      <p:nvGrpSpPr>
        <p:cNvPr id="1" name=""/>
        <p:cNvGrpSpPr/>
        <p:nvPr/>
      </p:nvGrpSpPr>
      <p:grpSpPr>
        <a:xfrm>
          <a:off x="0" y="0"/>
          <a:ext cx="0" cy="0"/>
          <a:chOff x="0" y="0"/>
          <a:chExt cx="0" cy="0"/>
        </a:xfrm>
      </p:grpSpPr>
      <p:grpSp>
        <p:nvGrpSpPr>
          <p:cNvPr id="3" name="组合 1"/>
          <p:cNvGrpSpPr/>
          <p:nvPr userDrawn="1"/>
        </p:nvGrpSpPr>
        <p:grpSpPr bwMode="auto">
          <a:xfrm>
            <a:off x="0" y="214313"/>
            <a:ext cx="350874" cy="658812"/>
            <a:chOff x="12254709" y="241059"/>
            <a:chExt cx="577847" cy="659137"/>
          </a:xfrm>
        </p:grpSpPr>
        <p:sp>
          <p:nvSpPr>
            <p:cNvPr id="4" name="矩形 3"/>
            <p:cNvSpPr/>
            <p:nvPr/>
          </p:nvSpPr>
          <p:spPr>
            <a:xfrm>
              <a:off x="12254709" y="241059"/>
              <a:ext cx="495297" cy="6591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anose="020B0604020202020204" pitchFamily="34" charset="0"/>
                  <a:ea typeface="PMingLiU" panose="02020500000000000000" pitchFamily="18" charset="-120"/>
                </a:defRPr>
              </a:lvl1pPr>
              <a:lvl2pPr marL="742950" indent="-285750">
                <a:defRPr kumimoji="1">
                  <a:solidFill>
                    <a:schemeClr val="tx1"/>
                  </a:solidFill>
                  <a:latin typeface="Arial" panose="020B0604020202020204" pitchFamily="34" charset="0"/>
                  <a:ea typeface="PMingLiU" panose="02020500000000000000" pitchFamily="18" charset="-120"/>
                </a:defRPr>
              </a:lvl2pPr>
              <a:lvl3pPr marL="1143000" indent="-228600">
                <a:defRPr kumimoji="1">
                  <a:solidFill>
                    <a:schemeClr val="tx1"/>
                  </a:solidFill>
                  <a:latin typeface="Arial" panose="020B0604020202020204" pitchFamily="34" charset="0"/>
                  <a:ea typeface="PMingLiU" panose="02020500000000000000" pitchFamily="18" charset="-120"/>
                </a:defRPr>
              </a:lvl3pPr>
              <a:lvl4pPr marL="1600200" indent="-228600">
                <a:defRPr kumimoji="1">
                  <a:solidFill>
                    <a:schemeClr val="tx1"/>
                  </a:solidFill>
                  <a:latin typeface="Arial" panose="020B0604020202020204" pitchFamily="34" charset="0"/>
                  <a:ea typeface="PMingLiU" panose="02020500000000000000" pitchFamily="18" charset="-120"/>
                </a:defRPr>
              </a:lvl4pPr>
              <a:lvl5pPr marL="2057400" indent="-228600">
                <a:defRPr kumimoji="1">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a:defRPr/>
              </a:pPr>
              <a:endParaRPr kumimoji="0" lang="zh-CN" altLang="en-US" sz="4200">
                <a:solidFill>
                  <a:srgbClr val="FFFFFF"/>
                </a:solidFill>
                <a:latin typeface="Calibri" panose="020F0502020204030204" charset="0"/>
                <a:ea typeface="宋体" panose="02010600030101010101" pitchFamily="2" charset="-122"/>
              </a:endParaRPr>
            </a:p>
          </p:txBody>
        </p:sp>
        <p:sp>
          <p:nvSpPr>
            <p:cNvPr id="5" name="矩形 4"/>
            <p:cNvSpPr/>
            <p:nvPr/>
          </p:nvSpPr>
          <p:spPr>
            <a:xfrm>
              <a:off x="12781756" y="241059"/>
              <a:ext cx="50800" cy="659137"/>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anose="020B0604020202020204" pitchFamily="34" charset="0"/>
                  <a:ea typeface="PMingLiU" panose="02020500000000000000" pitchFamily="18" charset="-120"/>
                </a:defRPr>
              </a:lvl1pPr>
              <a:lvl2pPr marL="742950" indent="-285750">
                <a:defRPr kumimoji="1">
                  <a:solidFill>
                    <a:schemeClr val="tx1"/>
                  </a:solidFill>
                  <a:latin typeface="Arial" panose="020B0604020202020204" pitchFamily="34" charset="0"/>
                  <a:ea typeface="PMingLiU" panose="02020500000000000000" pitchFamily="18" charset="-120"/>
                </a:defRPr>
              </a:lvl2pPr>
              <a:lvl3pPr marL="1143000" indent="-228600">
                <a:defRPr kumimoji="1">
                  <a:solidFill>
                    <a:schemeClr val="tx1"/>
                  </a:solidFill>
                  <a:latin typeface="Arial" panose="020B0604020202020204" pitchFamily="34" charset="0"/>
                  <a:ea typeface="PMingLiU" panose="02020500000000000000" pitchFamily="18" charset="-120"/>
                </a:defRPr>
              </a:lvl3pPr>
              <a:lvl4pPr marL="1600200" indent="-228600">
                <a:defRPr kumimoji="1">
                  <a:solidFill>
                    <a:schemeClr val="tx1"/>
                  </a:solidFill>
                  <a:latin typeface="Arial" panose="020B0604020202020204" pitchFamily="34" charset="0"/>
                  <a:ea typeface="PMingLiU" panose="02020500000000000000" pitchFamily="18" charset="-120"/>
                </a:defRPr>
              </a:lvl4pPr>
              <a:lvl5pPr marL="2057400" indent="-228600">
                <a:defRPr kumimoji="1">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a:defRPr/>
              </a:pPr>
              <a:endParaRPr kumimoji="0" lang="zh-CN" altLang="en-US" sz="4200">
                <a:solidFill>
                  <a:srgbClr val="FFFFFF"/>
                </a:solidFill>
                <a:latin typeface="Calibri" panose="020F0502020204030204" charset="0"/>
                <a:ea typeface="宋体" panose="02010600030101010101" pitchFamily="2" charset="-122"/>
              </a:endParaRPr>
            </a:p>
          </p:txBody>
        </p:sp>
      </p:grpSp>
      <p:sp>
        <p:nvSpPr>
          <p:cNvPr id="9" name="投影片編號版面配置區 8"/>
          <p:cNvSpPr>
            <a:spLocks noGrp="1"/>
          </p:cNvSpPr>
          <p:nvPr>
            <p:ph type="sldNum" sz="quarter" idx="10"/>
          </p:nvPr>
        </p:nvSpPr>
        <p:spPr>
          <a:xfrm>
            <a:off x="11536680" y="6492875"/>
            <a:ext cx="584835" cy="365125"/>
          </a:xfrm>
          <a:prstGeom prst="rect">
            <a:avLst/>
          </a:prstGeom>
        </p:spPr>
        <p:txBody>
          <a:bodyPr/>
          <a:lstStyle>
            <a:lvl1pPr>
              <a:defRPr b="1">
                <a:solidFill>
                  <a:schemeClr val="bg1"/>
                </a:solidFill>
              </a:defRPr>
            </a:lvl1pPr>
          </a:lstStyle>
          <a:p>
            <a:pPr>
              <a:defRPr/>
            </a:pPr>
            <a:fld id="{B8700411-1E0C-4A0F-B8E8-50CBEDACAD0B}" type="slidenum">
              <a:rPr lang="zh-TW" altLang="en-US">
                <a:solidFill>
                  <a:srgbClr val="FFFFFF"/>
                </a:solidFill>
              </a:rPr>
              <a:t>‹#›</a:t>
            </a:fld>
            <a:endParaRPr lang="zh-TW" altLang="en-US" dirty="0">
              <a:solidFill>
                <a:srgbClr val="FFFFFF"/>
              </a:solidFill>
            </a:endParaRPr>
          </a:p>
        </p:txBody>
      </p:sp>
    </p:spTree>
    <p:extLst>
      <p:ext uri="{BB962C8B-B14F-4D97-AF65-F5344CB8AC3E}">
        <p14:creationId xmlns:p14="http://schemas.microsoft.com/office/powerpoint/2010/main" val="28843253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p>
        </p:txBody>
      </p:sp>
    </p:spTree>
    <p:extLst>
      <p:ext uri="{BB962C8B-B14F-4D97-AF65-F5344CB8AC3E}">
        <p14:creationId xmlns:p14="http://schemas.microsoft.com/office/powerpoint/2010/main" val="28850582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32284561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a:t>单击此处编辑母版文本样式</a:t>
            </a:r>
          </a:p>
        </p:txBody>
      </p:sp>
    </p:spTree>
    <p:extLst>
      <p:ext uri="{BB962C8B-B14F-4D97-AF65-F5344CB8AC3E}">
        <p14:creationId xmlns:p14="http://schemas.microsoft.com/office/powerpoint/2010/main" val="37379691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609600" y="1600200"/>
            <a:ext cx="5410200" cy="45259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2200" y="1600200"/>
            <a:ext cx="5410200" cy="45259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30052916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3096566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noProof="1"/>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Tree>
    <p:extLst>
      <p:ext uri="{BB962C8B-B14F-4D97-AF65-F5344CB8AC3E}">
        <p14:creationId xmlns:p14="http://schemas.microsoft.com/office/powerpoint/2010/main" val="20918254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3660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Tree>
    <p:extLst>
      <p:ext uri="{BB962C8B-B14F-4D97-AF65-F5344CB8AC3E}">
        <p14:creationId xmlns:p14="http://schemas.microsoft.com/office/powerpoint/2010/main" val="30759704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Arial" panose="020B060402020202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Tree>
    <p:extLst>
      <p:ext uri="{BB962C8B-B14F-4D97-AF65-F5344CB8AC3E}">
        <p14:creationId xmlns:p14="http://schemas.microsoft.com/office/powerpoint/2010/main" val="22357274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283164723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2338290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noProof="1"/>
              <a:t>单击此处编辑母版标题样式</a:t>
            </a:r>
          </a:p>
        </p:txBody>
      </p:sp>
    </p:spTree>
    <p:extLst>
      <p:ext uri="{BB962C8B-B14F-4D97-AF65-F5344CB8AC3E}">
        <p14:creationId xmlns:p14="http://schemas.microsoft.com/office/powerpoint/2010/main" val="992856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noProof="1"/>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sym typeface="Arial" panose="020B0604020202020204" pitchFamily="34" charset="0"/>
            </a:endParaRP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1.jpe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3.xml"/><Relationship Id="rId7" Type="http://schemas.openxmlformats.org/officeDocument/2006/relationships/image" Target="../media/image1.jpeg"/><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theme" Target="../theme/theme6.xml"/><Relationship Id="rId5" Type="http://schemas.openxmlformats.org/officeDocument/2006/relationships/slideLayout" Target="../slideLayouts/slideLayout65.xml"/><Relationship Id="rId4"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8.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image" Target="../media/image1.jpeg"/><Relationship Id="rId5" Type="http://schemas.openxmlformats.org/officeDocument/2006/relationships/theme" Target="../theme/theme7.xml"/><Relationship Id="rId4"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2.xml"/><Relationship Id="rId7" Type="http://schemas.openxmlformats.org/officeDocument/2006/relationships/image" Target="../media/image1.jpeg"/><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theme" Target="../theme/theme8.xml"/><Relationship Id="rId5" Type="http://schemas.openxmlformats.org/officeDocument/2006/relationships/slideLayout" Target="../slideLayouts/slideLayout74.xml"/><Relationship Id="rId4" Type="http://schemas.openxmlformats.org/officeDocument/2006/relationships/slideLayout" Target="../slideLayouts/slideLayout7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theme" Target="../theme/theme9.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sym typeface="Arial" panose="020B0604020202020204" pitchFamily="34" charset="0"/>
        </a:defRPr>
      </a:lvl1pPr>
      <a:lvl2pPr algn="ctr" rtl="0" eaLnBrk="0" fontAlgn="base" hangingPunct="0">
        <a:spcBef>
          <a:spcPct val="0"/>
        </a:spcBef>
        <a:spcAft>
          <a:spcPct val="0"/>
        </a:spcAft>
        <a:defRPr sz="4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algn="ctr" rtl="0" eaLnBrk="0" fontAlgn="base" hangingPunct="0">
        <a:spcBef>
          <a:spcPct val="0"/>
        </a:spcBef>
        <a:spcAft>
          <a:spcPct val="0"/>
        </a:spcAft>
        <a:defRPr sz="4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algn="ctr" rtl="0" eaLnBrk="0" fontAlgn="base" hangingPunct="0">
        <a:spcBef>
          <a:spcPct val="0"/>
        </a:spcBef>
        <a:spcAft>
          <a:spcPct val="0"/>
        </a:spcAft>
        <a:defRPr sz="4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algn="ctr" rtl="0" eaLnBrk="0" fontAlgn="base" hangingPunct="0">
        <a:spcBef>
          <a:spcPct val="0"/>
        </a:spcBef>
        <a:spcAft>
          <a:spcPct val="0"/>
        </a:spcAft>
        <a:defRPr sz="4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457200" algn="ctr" rtl="0" eaLnBrk="0" fontAlgn="base" hangingPunct="0">
        <a:spcBef>
          <a:spcPct val="0"/>
        </a:spcBef>
        <a:spcAft>
          <a:spcPct val="0"/>
        </a:spcAft>
        <a:defRPr sz="4400">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914400" algn="ctr" rtl="0" eaLnBrk="0" fontAlgn="base" hangingPunct="0">
        <a:spcBef>
          <a:spcPct val="0"/>
        </a:spcBef>
        <a:spcAft>
          <a:spcPct val="0"/>
        </a:spcAft>
        <a:defRPr sz="4400">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371600" algn="ctr" rtl="0" eaLnBrk="0" fontAlgn="base" hangingPunct="0">
        <a:spcBef>
          <a:spcPct val="0"/>
        </a:spcBef>
        <a:spcAft>
          <a:spcPct val="0"/>
        </a:spcAft>
        <a:defRPr sz="4400">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1828800" algn="ctr" rtl="0" eaLnBrk="0" fontAlgn="base" hangingPunct="0">
        <a:spcBef>
          <a:spcPct val="0"/>
        </a:spcBef>
        <a:spcAft>
          <a:spcPct val="0"/>
        </a:spcAft>
        <a:defRPr sz="4400">
          <a:solidFill>
            <a:schemeClr val="tx1"/>
          </a:solidFill>
          <a:latin typeface="Arial" panose="020B0604020202020204" pitchFamily="34" charset="0"/>
          <a:ea typeface="微软雅黑" panose="020B0503020204020204" pitchFamily="34" charset="-122"/>
          <a:sym typeface="Arial" panose="020B0604020202020204" pitchFamily="34" charset="0"/>
        </a:defRPr>
      </a:lvl9pPr>
    </p:titleStyle>
    <p:body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5"/>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609600" y="274638"/>
            <a:ext cx="10972800" cy="1143000"/>
          </a:xfrm>
          <a:prstGeom prst="rect">
            <a:avLst/>
          </a:prstGeom>
          <a:noFill/>
          <a:ln w="9525">
            <a:noFill/>
          </a:ln>
        </p:spPr>
        <p:txBody>
          <a:bodyPr lIns="68573" tIns="34289" rIns="68573" bIns="34289" anchor="ctr"/>
          <a:lstStyle/>
          <a:p>
            <a:pPr lvl="0"/>
            <a:r>
              <a:rPr lang="zh-CN" altLang="zh-CN" dirty="0"/>
              <a:t>单击此处编辑母版标题样式</a:t>
            </a:r>
          </a:p>
        </p:txBody>
      </p:sp>
      <p:sp>
        <p:nvSpPr>
          <p:cNvPr id="1027" name="文本占位符 2"/>
          <p:cNvSpPr>
            <a:spLocks noGrp="1"/>
          </p:cNvSpPr>
          <p:nvPr>
            <p:ph type="body"/>
          </p:nvPr>
        </p:nvSpPr>
        <p:spPr>
          <a:xfrm>
            <a:off x="609600" y="1600200"/>
            <a:ext cx="10972800" cy="4525963"/>
          </a:xfrm>
          <a:prstGeom prst="rect">
            <a:avLst/>
          </a:prstGeom>
          <a:noFill/>
          <a:ln w="9525">
            <a:noFill/>
          </a:ln>
        </p:spPr>
        <p:txBody>
          <a:bodyPr lIns="68573" tIns="34289" rIns="68573" bIns="34289"/>
          <a:lstStyle/>
          <a:p>
            <a:pPr lvl="0"/>
            <a:r>
              <a:rPr lang="zh-CN" altLang="zh-CN" dirty="0"/>
              <a:t>单击此处编辑母版文本样式</a:t>
            </a:r>
          </a:p>
          <a:p>
            <a:pPr lvl="1"/>
            <a:r>
              <a:rPr lang="zh-CN" altLang="zh-CN" dirty="0"/>
              <a:t>第二级</a:t>
            </a:r>
          </a:p>
          <a:p>
            <a:pPr lvl="2"/>
            <a:r>
              <a:rPr lang="zh-CN" altLang="zh-CN" dirty="0"/>
              <a:t>第三级</a:t>
            </a:r>
          </a:p>
          <a:p>
            <a:pPr lvl="3"/>
            <a:r>
              <a:rPr lang="zh-CN" altLang="zh-CN" dirty="0"/>
              <a:t>第四级</a:t>
            </a:r>
          </a:p>
          <a:p>
            <a:pPr lvl="4"/>
            <a:r>
              <a:rPr lang="zh-CN" altLang="zh-CN" dirty="0"/>
              <a:t>第五级</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48" r:id="rId13"/>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sym typeface="Arial" panose="020B0604020202020204" pitchFamily="34" charset="0"/>
        </a:defRPr>
      </a:lvl1pPr>
      <a:lvl2pPr algn="ctr" rtl="0" eaLnBrk="0" fontAlgn="base" hangingPunct="0">
        <a:spcBef>
          <a:spcPct val="0"/>
        </a:spcBef>
        <a:spcAft>
          <a:spcPct val="0"/>
        </a:spcAft>
        <a:defRPr sz="4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algn="ctr" rtl="0" eaLnBrk="0" fontAlgn="base" hangingPunct="0">
        <a:spcBef>
          <a:spcPct val="0"/>
        </a:spcBef>
        <a:spcAft>
          <a:spcPct val="0"/>
        </a:spcAft>
        <a:defRPr sz="4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algn="ctr" rtl="0" eaLnBrk="0" fontAlgn="base" hangingPunct="0">
        <a:spcBef>
          <a:spcPct val="0"/>
        </a:spcBef>
        <a:spcAft>
          <a:spcPct val="0"/>
        </a:spcAft>
        <a:defRPr sz="4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algn="ctr" rtl="0" eaLnBrk="0" fontAlgn="base" hangingPunct="0">
        <a:spcBef>
          <a:spcPct val="0"/>
        </a:spcBef>
        <a:spcAft>
          <a:spcPct val="0"/>
        </a:spcAft>
        <a:defRPr sz="4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457200" algn="ctr" rtl="0" fontAlgn="base">
        <a:spcBef>
          <a:spcPct val="0"/>
        </a:spcBef>
        <a:spcAft>
          <a:spcPct val="0"/>
        </a:spcAft>
        <a:defRPr sz="4400">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914400" algn="ctr" rtl="0" fontAlgn="base">
        <a:spcBef>
          <a:spcPct val="0"/>
        </a:spcBef>
        <a:spcAft>
          <a:spcPct val="0"/>
        </a:spcAft>
        <a:defRPr sz="4400">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371600" algn="ctr" rtl="0" fontAlgn="base">
        <a:spcBef>
          <a:spcPct val="0"/>
        </a:spcBef>
        <a:spcAft>
          <a:spcPct val="0"/>
        </a:spcAft>
        <a:defRPr sz="4400">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1828800" algn="ctr" rtl="0" fontAlgn="base">
        <a:spcBef>
          <a:spcPct val="0"/>
        </a:spcBef>
        <a:spcAft>
          <a:spcPct val="0"/>
        </a:spcAft>
        <a:defRPr sz="4400">
          <a:solidFill>
            <a:schemeClr val="tx1"/>
          </a:solidFill>
          <a:latin typeface="Arial" panose="020B0604020202020204" pitchFamily="34" charset="0"/>
          <a:ea typeface="微软雅黑" panose="020B0503020204020204" pitchFamily="34" charset="-122"/>
          <a:sym typeface="Arial" panose="020B0604020202020204" pitchFamily="34" charset="0"/>
        </a:defRPr>
      </a:lvl9pPr>
    </p:titleStyle>
    <p:body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5"/>
          <a:stretch>
            <a:fillRect/>
          </a:stretch>
        </a:blip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a:xfrm>
            <a:off x="609600" y="274638"/>
            <a:ext cx="10972800" cy="1143000"/>
          </a:xfrm>
          <a:prstGeom prst="rect">
            <a:avLst/>
          </a:prstGeom>
          <a:noFill/>
          <a:ln w="9525">
            <a:noFill/>
          </a:ln>
        </p:spPr>
        <p:txBody>
          <a:bodyPr lIns="68573" tIns="34289" rIns="68573" bIns="34289" anchor="ctr"/>
          <a:lstStyle/>
          <a:p>
            <a:pPr lvl="0"/>
            <a:r>
              <a:rPr lang="zh-CN" altLang="zh-CN" dirty="0"/>
              <a:t>单击此处编辑母版标题样式</a:t>
            </a:r>
          </a:p>
        </p:txBody>
      </p:sp>
      <p:sp>
        <p:nvSpPr>
          <p:cNvPr id="2051" name="文本占位符 2"/>
          <p:cNvSpPr>
            <a:spLocks noGrp="1"/>
          </p:cNvSpPr>
          <p:nvPr>
            <p:ph type="body"/>
          </p:nvPr>
        </p:nvSpPr>
        <p:spPr>
          <a:xfrm>
            <a:off x="609600" y="1600200"/>
            <a:ext cx="10972800" cy="4525963"/>
          </a:xfrm>
          <a:prstGeom prst="rect">
            <a:avLst/>
          </a:prstGeom>
          <a:noFill/>
          <a:ln w="9525">
            <a:noFill/>
          </a:ln>
        </p:spPr>
        <p:txBody>
          <a:bodyPr lIns="68573" tIns="34289" rIns="68573" bIns="34289"/>
          <a:lstStyle/>
          <a:p>
            <a:pPr lvl="0"/>
            <a:r>
              <a:rPr lang="zh-CN" altLang="zh-CN" dirty="0"/>
              <a:t>单击此处编辑母版文本样式</a:t>
            </a:r>
          </a:p>
          <a:p>
            <a:pPr lvl="1"/>
            <a:r>
              <a:rPr lang="zh-CN" altLang="zh-CN" dirty="0"/>
              <a:t>第二级</a:t>
            </a:r>
          </a:p>
          <a:p>
            <a:pPr lvl="2"/>
            <a:r>
              <a:rPr lang="zh-CN" altLang="zh-CN" dirty="0"/>
              <a:t>第三级</a:t>
            </a:r>
          </a:p>
          <a:p>
            <a:pPr lvl="3"/>
            <a:r>
              <a:rPr lang="zh-CN" altLang="zh-CN" dirty="0"/>
              <a:t>第四级</a:t>
            </a:r>
          </a:p>
          <a:p>
            <a:pPr lvl="4"/>
            <a:r>
              <a:rPr lang="zh-CN" altLang="zh-CN" dirty="0"/>
              <a:t>第五级</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sym typeface="Arial" panose="020B0604020202020204" pitchFamily="34" charset="0"/>
        </a:defRPr>
      </a:lvl1pPr>
      <a:lvl2pPr algn="ctr" rtl="0" eaLnBrk="0" fontAlgn="base" hangingPunct="0">
        <a:spcBef>
          <a:spcPct val="0"/>
        </a:spcBef>
        <a:spcAft>
          <a:spcPct val="0"/>
        </a:spcAft>
        <a:defRPr sz="4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algn="ctr" rtl="0" eaLnBrk="0" fontAlgn="base" hangingPunct="0">
        <a:spcBef>
          <a:spcPct val="0"/>
        </a:spcBef>
        <a:spcAft>
          <a:spcPct val="0"/>
        </a:spcAft>
        <a:defRPr sz="4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algn="ctr" rtl="0" eaLnBrk="0" fontAlgn="base" hangingPunct="0">
        <a:spcBef>
          <a:spcPct val="0"/>
        </a:spcBef>
        <a:spcAft>
          <a:spcPct val="0"/>
        </a:spcAft>
        <a:defRPr sz="4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algn="ctr" rtl="0" eaLnBrk="0" fontAlgn="base" hangingPunct="0">
        <a:spcBef>
          <a:spcPct val="0"/>
        </a:spcBef>
        <a:spcAft>
          <a:spcPct val="0"/>
        </a:spcAft>
        <a:defRPr sz="4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457200" algn="ctr" rtl="0" eaLnBrk="0" fontAlgn="base" hangingPunct="0">
        <a:spcBef>
          <a:spcPct val="0"/>
        </a:spcBef>
        <a:spcAft>
          <a:spcPct val="0"/>
        </a:spcAft>
        <a:defRPr sz="4400">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914400" algn="ctr" rtl="0" eaLnBrk="0" fontAlgn="base" hangingPunct="0">
        <a:spcBef>
          <a:spcPct val="0"/>
        </a:spcBef>
        <a:spcAft>
          <a:spcPct val="0"/>
        </a:spcAft>
        <a:defRPr sz="4400">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371600" algn="ctr" rtl="0" eaLnBrk="0" fontAlgn="base" hangingPunct="0">
        <a:spcBef>
          <a:spcPct val="0"/>
        </a:spcBef>
        <a:spcAft>
          <a:spcPct val="0"/>
        </a:spcAft>
        <a:defRPr sz="4400">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1828800" algn="ctr" rtl="0" eaLnBrk="0" fontAlgn="base" hangingPunct="0">
        <a:spcBef>
          <a:spcPct val="0"/>
        </a:spcBef>
        <a:spcAft>
          <a:spcPct val="0"/>
        </a:spcAft>
        <a:defRPr sz="4400">
          <a:solidFill>
            <a:schemeClr val="tx1"/>
          </a:solidFill>
          <a:latin typeface="Arial" panose="020B0604020202020204" pitchFamily="34" charset="0"/>
          <a:ea typeface="微软雅黑" panose="020B0503020204020204" pitchFamily="34" charset="-122"/>
          <a:sym typeface="Arial" panose="020B0604020202020204" pitchFamily="34" charset="0"/>
        </a:defRPr>
      </a:lvl9pPr>
    </p:titleStyle>
    <p:body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3074" name="标题占位符 1"/>
          <p:cNvSpPr>
            <a:spLocks noGrp="1"/>
          </p:cNvSpPr>
          <p:nvPr>
            <p:ph type="title"/>
          </p:nvPr>
        </p:nvSpPr>
        <p:spPr>
          <a:xfrm>
            <a:off x="609600" y="274638"/>
            <a:ext cx="10972800" cy="1143000"/>
          </a:xfrm>
          <a:prstGeom prst="rect">
            <a:avLst/>
          </a:prstGeom>
          <a:noFill/>
          <a:ln w="9525">
            <a:noFill/>
          </a:ln>
        </p:spPr>
        <p:txBody>
          <a:bodyPr lIns="68573" tIns="34289" rIns="68573" bIns="34289" anchor="ctr"/>
          <a:lstStyle/>
          <a:p>
            <a:pPr lvl="0"/>
            <a:r>
              <a:rPr lang="zh-CN" altLang="zh-CN" dirty="0"/>
              <a:t>单击此处编辑母版标题样式</a:t>
            </a:r>
          </a:p>
        </p:txBody>
      </p:sp>
      <p:sp>
        <p:nvSpPr>
          <p:cNvPr id="3075" name="文本占位符 2"/>
          <p:cNvSpPr>
            <a:spLocks noGrp="1"/>
          </p:cNvSpPr>
          <p:nvPr>
            <p:ph type="body"/>
          </p:nvPr>
        </p:nvSpPr>
        <p:spPr>
          <a:xfrm>
            <a:off x="609600" y="1600200"/>
            <a:ext cx="10972800" cy="4525963"/>
          </a:xfrm>
          <a:prstGeom prst="rect">
            <a:avLst/>
          </a:prstGeom>
          <a:noFill/>
          <a:ln w="9525">
            <a:noFill/>
          </a:ln>
        </p:spPr>
        <p:txBody>
          <a:bodyPr lIns="68573" tIns="34289" rIns="68573" bIns="34289"/>
          <a:lstStyle/>
          <a:p>
            <a:pPr lvl="0"/>
            <a:r>
              <a:rPr lang="zh-CN" altLang="zh-CN" dirty="0"/>
              <a:t>单击此处编辑母版文本样式</a:t>
            </a:r>
          </a:p>
          <a:p>
            <a:pPr lvl="1"/>
            <a:r>
              <a:rPr lang="zh-CN" altLang="zh-CN" dirty="0"/>
              <a:t>第二级</a:t>
            </a:r>
          </a:p>
          <a:p>
            <a:pPr lvl="2"/>
            <a:r>
              <a:rPr lang="zh-CN" altLang="zh-CN" dirty="0"/>
              <a:t>第三级</a:t>
            </a:r>
          </a:p>
          <a:p>
            <a:pPr lvl="3"/>
            <a:r>
              <a:rPr lang="zh-CN" altLang="zh-CN" dirty="0"/>
              <a:t>第四级</a:t>
            </a:r>
          </a:p>
          <a:p>
            <a:pPr lvl="4"/>
            <a:r>
              <a:rPr lang="zh-CN" altLang="zh-CN" dirty="0"/>
              <a:t>第五级</a:t>
            </a:r>
          </a:p>
        </p:txBody>
      </p:sp>
      <p:sp>
        <p:nvSpPr>
          <p:cNvPr id="4" name="投影片編號版面配置區 8"/>
          <p:cNvSpPr>
            <a:spLocks noGrp="1"/>
          </p:cNvSpPr>
          <p:nvPr>
            <p:ph type="sldNum" sz="quarter" idx="4"/>
          </p:nvPr>
        </p:nvSpPr>
        <p:spPr>
          <a:xfrm>
            <a:off x="11536363" y="6492875"/>
            <a:ext cx="585788" cy="365125"/>
          </a:xfrm>
          <a:prstGeom prst="rect">
            <a:avLst/>
          </a:prstGeom>
        </p:spPr>
        <p:txBody>
          <a:bodyPr/>
          <a:lstStyle>
            <a:lvl1pPr>
              <a:defRPr b="1">
                <a:solidFill>
                  <a:srgbClr val="FFFFFF"/>
                </a:solidFill>
              </a:defRPr>
            </a:lvl1pPr>
          </a:lstStyle>
          <a:p>
            <a:pPr lvl="0">
              <a:buNone/>
            </a:pPr>
            <a:fld id="{9A0DB2DC-4C9A-4742-B13C-FB6460FD3503}" type="slidenum">
              <a:rPr lang="zh-TW" altLang="en-US" dirty="0">
                <a:latin typeface="Arial" panose="020B0604020202020204" pitchFamily="34" charset="0"/>
              </a:rPr>
              <a:t>‹#›</a:t>
            </a:fld>
            <a:endParaRPr lang="zh-TW"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sym typeface="Arial" panose="020B0604020202020204" pitchFamily="34" charset="0"/>
        </a:defRPr>
      </a:lvl1pPr>
      <a:lvl2pPr algn="ctr" rtl="0" eaLnBrk="0" fontAlgn="base" hangingPunct="0">
        <a:spcBef>
          <a:spcPct val="0"/>
        </a:spcBef>
        <a:spcAft>
          <a:spcPct val="0"/>
        </a:spcAft>
        <a:defRPr sz="4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algn="ctr" rtl="0" eaLnBrk="0" fontAlgn="base" hangingPunct="0">
        <a:spcBef>
          <a:spcPct val="0"/>
        </a:spcBef>
        <a:spcAft>
          <a:spcPct val="0"/>
        </a:spcAft>
        <a:defRPr sz="4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algn="ctr" rtl="0" eaLnBrk="0" fontAlgn="base" hangingPunct="0">
        <a:spcBef>
          <a:spcPct val="0"/>
        </a:spcBef>
        <a:spcAft>
          <a:spcPct val="0"/>
        </a:spcAft>
        <a:defRPr sz="4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algn="ctr" rtl="0" eaLnBrk="0" fontAlgn="base" hangingPunct="0">
        <a:spcBef>
          <a:spcPct val="0"/>
        </a:spcBef>
        <a:spcAft>
          <a:spcPct val="0"/>
        </a:spcAft>
        <a:defRPr sz="4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457200" algn="ctr" rtl="0" fontAlgn="base">
        <a:spcBef>
          <a:spcPct val="0"/>
        </a:spcBef>
        <a:spcAft>
          <a:spcPct val="0"/>
        </a:spcAft>
        <a:defRPr sz="4400">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914400" algn="ctr" rtl="0" fontAlgn="base">
        <a:spcBef>
          <a:spcPct val="0"/>
        </a:spcBef>
        <a:spcAft>
          <a:spcPct val="0"/>
        </a:spcAft>
        <a:defRPr sz="4400">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371600" algn="ctr" rtl="0" fontAlgn="base">
        <a:spcBef>
          <a:spcPct val="0"/>
        </a:spcBef>
        <a:spcAft>
          <a:spcPct val="0"/>
        </a:spcAft>
        <a:defRPr sz="4400">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1828800" algn="ctr" rtl="0" fontAlgn="base">
        <a:spcBef>
          <a:spcPct val="0"/>
        </a:spcBef>
        <a:spcAft>
          <a:spcPct val="0"/>
        </a:spcAft>
        <a:defRPr sz="4400">
          <a:solidFill>
            <a:schemeClr val="tx1"/>
          </a:solidFill>
          <a:latin typeface="Arial" panose="020B0604020202020204" pitchFamily="34" charset="0"/>
          <a:ea typeface="微软雅黑" panose="020B0503020204020204" pitchFamily="34" charset="-122"/>
          <a:sym typeface="Arial" panose="020B0604020202020204" pitchFamily="34" charset="0"/>
        </a:defRPr>
      </a:lvl9pPr>
    </p:titleStyle>
    <p:body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3" tIns="34289" rIns="68573" bIns="34289" numCol="1" anchor="ctr" anchorCtr="0" compatLnSpc="1"/>
          <a:lstStyle/>
          <a:p>
            <a:pPr lvl="0"/>
            <a:r>
              <a:rPr lang="zh-CN" altLang="zh-CN">
                <a:sym typeface="Calibri" panose="020F0502020204030204" charset="0"/>
              </a:rPr>
              <a:t>单击此处编辑母版标题样式</a:t>
            </a:r>
          </a:p>
        </p:txBody>
      </p:sp>
      <p:sp>
        <p:nvSpPr>
          <p:cNvPr id="1027" name="文本占位符 2"/>
          <p:cNvSpPr>
            <a:spLocks noGrp="1" noChangeArrowheads="1"/>
          </p:cNvSpPr>
          <p:nvPr>
            <p:ph type="body" idx="1"/>
          </p:nvPr>
        </p:nvSpPr>
        <p:spPr bwMode="auto">
          <a:xfrm>
            <a:off x="609600" y="151514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3" tIns="34289" rIns="68573" bIns="34289" numCol="1" anchor="t" anchorCtr="0" compatLnSpc="1"/>
          <a:lstStyle/>
          <a:p>
            <a:pPr lvl="0"/>
            <a:r>
              <a:rPr lang="zh-CN" altLang="zh-CN">
                <a:sym typeface="Calibri" panose="020F0502020204030204" charset="0"/>
              </a:rPr>
              <a:t>单击此处编辑母版文本样式</a:t>
            </a:r>
          </a:p>
          <a:p>
            <a:pPr lvl="1"/>
            <a:r>
              <a:rPr lang="zh-CN" altLang="zh-CN">
                <a:sym typeface="Calibri" panose="020F0502020204030204" charset="0"/>
              </a:rPr>
              <a:t>第二级</a:t>
            </a:r>
          </a:p>
          <a:p>
            <a:pPr lvl="2"/>
            <a:r>
              <a:rPr lang="zh-CN" altLang="zh-CN">
                <a:sym typeface="Calibri" panose="020F0502020204030204" charset="0"/>
              </a:rPr>
              <a:t>第三级</a:t>
            </a:r>
          </a:p>
          <a:p>
            <a:pPr lvl="3"/>
            <a:r>
              <a:rPr lang="zh-CN" altLang="zh-CN">
                <a:sym typeface="Calibri" panose="020F0502020204030204" charset="0"/>
              </a:rPr>
              <a:t>第四级</a:t>
            </a:r>
          </a:p>
          <a:p>
            <a:pPr lvl="4"/>
            <a:r>
              <a:rPr lang="zh-CN" altLang="zh-CN">
                <a:sym typeface="Calibri" panose="020F0502020204030204" charset="0"/>
              </a:rPr>
              <a:t>第五级</a:t>
            </a:r>
          </a:p>
        </p:txBody>
      </p:sp>
    </p:spTree>
    <p:extLst>
      <p:ext uri="{BB962C8B-B14F-4D97-AF65-F5344CB8AC3E}">
        <p14:creationId xmlns:p14="http://schemas.microsoft.com/office/powerpoint/2010/main" val="397131154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sym typeface="Calibri" panose="020F0502020204030204" charset="0"/>
        </a:defRPr>
      </a:lvl1pPr>
      <a:lvl2pPr algn="ctr" rtl="0" eaLnBrk="0" fontAlgn="base" hangingPunct="0">
        <a:spcBef>
          <a:spcPct val="0"/>
        </a:spcBef>
        <a:spcAft>
          <a:spcPct val="0"/>
        </a:spcAft>
        <a:defRPr sz="4400">
          <a:solidFill>
            <a:schemeClr val="tx1"/>
          </a:solidFill>
          <a:latin typeface="Arial" panose="020B0604020202020204" pitchFamily="34" charset="0"/>
          <a:ea typeface="微软雅黑" panose="020B0503020204020204" pitchFamily="34" charset="-122"/>
          <a:sym typeface="Calibri" panose="020F0502020204030204" charset="0"/>
        </a:defRPr>
      </a:lvl2pPr>
      <a:lvl3pPr algn="ctr" rtl="0" eaLnBrk="0" fontAlgn="base" hangingPunct="0">
        <a:spcBef>
          <a:spcPct val="0"/>
        </a:spcBef>
        <a:spcAft>
          <a:spcPct val="0"/>
        </a:spcAft>
        <a:defRPr sz="4400">
          <a:solidFill>
            <a:schemeClr val="tx1"/>
          </a:solidFill>
          <a:latin typeface="Arial" panose="020B0604020202020204" pitchFamily="34" charset="0"/>
          <a:ea typeface="微软雅黑" panose="020B0503020204020204" pitchFamily="34" charset="-122"/>
          <a:sym typeface="Calibri" panose="020F0502020204030204" charset="0"/>
        </a:defRPr>
      </a:lvl3pPr>
      <a:lvl4pPr algn="ctr" rtl="0" eaLnBrk="0" fontAlgn="base" hangingPunct="0">
        <a:spcBef>
          <a:spcPct val="0"/>
        </a:spcBef>
        <a:spcAft>
          <a:spcPct val="0"/>
        </a:spcAft>
        <a:defRPr sz="4400">
          <a:solidFill>
            <a:schemeClr val="tx1"/>
          </a:solidFill>
          <a:latin typeface="Arial" panose="020B0604020202020204" pitchFamily="34" charset="0"/>
          <a:ea typeface="微软雅黑" panose="020B0503020204020204" pitchFamily="34" charset="-122"/>
          <a:sym typeface="Calibri" panose="020F0502020204030204" charset="0"/>
        </a:defRPr>
      </a:lvl4pPr>
      <a:lvl5pPr algn="ctr" rtl="0" eaLnBrk="0" fontAlgn="base" hangingPunct="0">
        <a:spcBef>
          <a:spcPct val="0"/>
        </a:spcBef>
        <a:spcAft>
          <a:spcPct val="0"/>
        </a:spcAft>
        <a:defRPr sz="4400">
          <a:solidFill>
            <a:schemeClr val="tx1"/>
          </a:solidFill>
          <a:latin typeface="Arial" panose="020B0604020202020204" pitchFamily="34" charset="0"/>
          <a:ea typeface="微软雅黑" panose="020B0503020204020204" pitchFamily="34" charset="-122"/>
          <a:sym typeface="Calibri" panose="020F0502020204030204" charset="0"/>
        </a:defRPr>
      </a:lvl5pPr>
      <a:lvl6pPr marL="609600" algn="ctr" rtl="0" eaLnBrk="0" fontAlgn="base" hangingPunct="0">
        <a:spcBef>
          <a:spcPct val="0"/>
        </a:spcBef>
        <a:spcAft>
          <a:spcPct val="0"/>
        </a:spcAft>
        <a:defRPr sz="4400">
          <a:solidFill>
            <a:schemeClr val="tx1"/>
          </a:solidFill>
          <a:latin typeface="Arial" panose="020B0604020202020204" pitchFamily="34" charset="0"/>
          <a:ea typeface="微软雅黑" panose="020B0503020204020204" pitchFamily="34" charset="-122"/>
          <a:sym typeface="Calibri" panose="020F0502020204030204" charset="0"/>
        </a:defRPr>
      </a:lvl6pPr>
      <a:lvl7pPr marL="1219200" algn="ctr" rtl="0" eaLnBrk="0" fontAlgn="base" hangingPunct="0">
        <a:spcBef>
          <a:spcPct val="0"/>
        </a:spcBef>
        <a:spcAft>
          <a:spcPct val="0"/>
        </a:spcAft>
        <a:defRPr sz="4400">
          <a:solidFill>
            <a:schemeClr val="tx1"/>
          </a:solidFill>
          <a:latin typeface="Arial" panose="020B0604020202020204" pitchFamily="34" charset="0"/>
          <a:ea typeface="微软雅黑" panose="020B0503020204020204" pitchFamily="34" charset="-122"/>
          <a:sym typeface="Calibri" panose="020F0502020204030204" charset="0"/>
        </a:defRPr>
      </a:lvl7pPr>
      <a:lvl8pPr marL="1828800" algn="ctr" rtl="0" eaLnBrk="0" fontAlgn="base" hangingPunct="0">
        <a:spcBef>
          <a:spcPct val="0"/>
        </a:spcBef>
        <a:spcAft>
          <a:spcPct val="0"/>
        </a:spcAft>
        <a:defRPr sz="4400">
          <a:solidFill>
            <a:schemeClr val="tx1"/>
          </a:solidFill>
          <a:latin typeface="Arial" panose="020B0604020202020204" pitchFamily="34" charset="0"/>
          <a:ea typeface="微软雅黑" panose="020B0503020204020204" pitchFamily="34" charset="-122"/>
          <a:sym typeface="Calibri" panose="020F0502020204030204" charset="0"/>
        </a:defRPr>
      </a:lvl8pPr>
      <a:lvl9pPr marL="2438400" algn="ctr" rtl="0" eaLnBrk="0" fontAlgn="base" hangingPunct="0">
        <a:spcBef>
          <a:spcPct val="0"/>
        </a:spcBef>
        <a:spcAft>
          <a:spcPct val="0"/>
        </a:spcAft>
        <a:defRPr sz="4400">
          <a:solidFill>
            <a:schemeClr val="tx1"/>
          </a:solidFill>
          <a:latin typeface="Arial" panose="020B0604020202020204" pitchFamily="34" charset="0"/>
          <a:ea typeface="微软雅黑" panose="020B0503020204020204" pitchFamily="34" charset="-122"/>
          <a:sym typeface="Calibri" panose="020F0502020204030204" charset="0"/>
        </a:defRPr>
      </a:lvl9pPr>
    </p:titleStyle>
    <p:body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5pPr>
      <a:lvl6pPr marL="3352800" indent="-304800" algn="l" defTabSz="1219200" rtl="0" eaLnBrk="1" latinLnBrk="0" hangingPunct="1">
        <a:lnSpc>
          <a:spcPct val="90000"/>
        </a:lnSpc>
        <a:spcBef>
          <a:spcPts val="665"/>
        </a:spcBef>
        <a:buFont typeface="Arial" panose="020B0604020202020204"/>
        <a:buChar char="•"/>
        <a:defRPr sz="2400" kern="1200">
          <a:solidFill>
            <a:schemeClr val="tx1"/>
          </a:solidFill>
          <a:latin typeface="+mn-lt"/>
          <a:ea typeface="+mn-ea"/>
          <a:cs typeface="+mn-cs"/>
        </a:defRPr>
      </a:lvl6pPr>
      <a:lvl7pPr marL="3962400" indent="-304800" algn="l" defTabSz="1219200" rtl="0" eaLnBrk="1" latinLnBrk="0" hangingPunct="1">
        <a:lnSpc>
          <a:spcPct val="90000"/>
        </a:lnSpc>
        <a:spcBef>
          <a:spcPts val="665"/>
        </a:spcBef>
        <a:buFont typeface="Arial" panose="020B0604020202020204"/>
        <a:buChar char="•"/>
        <a:defRPr sz="2400" kern="1200">
          <a:solidFill>
            <a:schemeClr val="tx1"/>
          </a:solidFill>
          <a:latin typeface="+mn-lt"/>
          <a:ea typeface="+mn-ea"/>
          <a:cs typeface="+mn-cs"/>
        </a:defRPr>
      </a:lvl7pPr>
      <a:lvl8pPr marL="4572000" indent="-304800" algn="l" defTabSz="1219200" rtl="0" eaLnBrk="1" latinLnBrk="0" hangingPunct="1">
        <a:lnSpc>
          <a:spcPct val="90000"/>
        </a:lnSpc>
        <a:spcBef>
          <a:spcPts val="665"/>
        </a:spcBef>
        <a:buFont typeface="Arial" panose="020B0604020202020204"/>
        <a:buChar char="•"/>
        <a:defRPr sz="2400" kern="1200">
          <a:solidFill>
            <a:schemeClr val="tx1"/>
          </a:solidFill>
          <a:latin typeface="+mn-lt"/>
          <a:ea typeface="+mn-ea"/>
          <a:cs typeface="+mn-cs"/>
        </a:defRPr>
      </a:lvl8pPr>
      <a:lvl9pPr marL="5181600" indent="-304800" algn="l" defTabSz="1219200" rtl="0" eaLnBrk="1" latinLnBrk="0" hangingPunct="1">
        <a:lnSpc>
          <a:spcPct val="90000"/>
        </a:lnSpc>
        <a:spcBef>
          <a:spcPts val="665"/>
        </a:spcBef>
        <a:buFont typeface="Arial" panose="020B0604020202020204"/>
        <a:buChar char="•"/>
        <a:defRPr sz="24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922407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47" r:id="rId5"/>
  </p:sldLayoutIdLst>
  <p:txStyles>
    <p:titleStyle>
      <a:lvl1pPr algn="ctr" rtl="0" eaLnBrk="0" fontAlgn="base" hangingPunct="0">
        <a:spcBef>
          <a:spcPct val="0"/>
        </a:spcBef>
        <a:spcAft>
          <a:spcPct val="0"/>
        </a:spcAft>
        <a:defRPr sz="4400">
          <a:solidFill>
            <a:schemeClr val="tx1"/>
          </a:solidFill>
          <a:latin typeface="+mj-lt"/>
          <a:ea typeface="+mj-ea"/>
          <a:cs typeface="+mj-cs"/>
          <a:sym typeface="Calibri" panose="020F0502020204030204" charset="0"/>
        </a:defRPr>
      </a:lvl1pPr>
      <a:lvl2pPr algn="ctr" rtl="0" eaLnBrk="0" fontAlgn="base" hangingPunct="0">
        <a:spcBef>
          <a:spcPct val="0"/>
        </a:spcBef>
        <a:spcAft>
          <a:spcPct val="0"/>
        </a:spcAft>
        <a:defRPr sz="4400">
          <a:solidFill>
            <a:schemeClr val="tx1"/>
          </a:solidFill>
          <a:latin typeface="Arial" panose="020B0604020202020204" pitchFamily="34" charset="0"/>
          <a:ea typeface="微软雅黑" panose="020B0503020204020204" pitchFamily="34" charset="-122"/>
          <a:sym typeface="Calibri" panose="020F0502020204030204" charset="0"/>
        </a:defRPr>
      </a:lvl2pPr>
      <a:lvl3pPr algn="ctr" rtl="0" eaLnBrk="0" fontAlgn="base" hangingPunct="0">
        <a:spcBef>
          <a:spcPct val="0"/>
        </a:spcBef>
        <a:spcAft>
          <a:spcPct val="0"/>
        </a:spcAft>
        <a:defRPr sz="4400">
          <a:solidFill>
            <a:schemeClr val="tx1"/>
          </a:solidFill>
          <a:latin typeface="Arial" panose="020B0604020202020204" pitchFamily="34" charset="0"/>
          <a:ea typeface="微软雅黑" panose="020B0503020204020204" pitchFamily="34" charset="-122"/>
          <a:sym typeface="Calibri" panose="020F0502020204030204" charset="0"/>
        </a:defRPr>
      </a:lvl3pPr>
      <a:lvl4pPr algn="ctr" rtl="0" eaLnBrk="0" fontAlgn="base" hangingPunct="0">
        <a:spcBef>
          <a:spcPct val="0"/>
        </a:spcBef>
        <a:spcAft>
          <a:spcPct val="0"/>
        </a:spcAft>
        <a:defRPr sz="4400">
          <a:solidFill>
            <a:schemeClr val="tx1"/>
          </a:solidFill>
          <a:latin typeface="Arial" panose="020B0604020202020204" pitchFamily="34" charset="0"/>
          <a:ea typeface="微软雅黑" panose="020B0503020204020204" pitchFamily="34" charset="-122"/>
          <a:sym typeface="Calibri" panose="020F0502020204030204" charset="0"/>
        </a:defRPr>
      </a:lvl4pPr>
      <a:lvl5pPr algn="ctr" rtl="0" eaLnBrk="0" fontAlgn="base" hangingPunct="0">
        <a:spcBef>
          <a:spcPct val="0"/>
        </a:spcBef>
        <a:spcAft>
          <a:spcPct val="0"/>
        </a:spcAft>
        <a:defRPr sz="4400">
          <a:solidFill>
            <a:schemeClr val="tx1"/>
          </a:solidFill>
          <a:latin typeface="Arial" panose="020B0604020202020204" pitchFamily="34" charset="0"/>
          <a:ea typeface="微软雅黑" panose="020B0503020204020204" pitchFamily="34" charset="-122"/>
          <a:sym typeface="Calibri" panose="020F0502020204030204" charset="0"/>
        </a:defRPr>
      </a:lvl5pPr>
      <a:lvl6pPr marL="609600" algn="ctr" rtl="0" eaLnBrk="0" fontAlgn="base" hangingPunct="0">
        <a:spcBef>
          <a:spcPct val="0"/>
        </a:spcBef>
        <a:spcAft>
          <a:spcPct val="0"/>
        </a:spcAft>
        <a:defRPr sz="4400">
          <a:solidFill>
            <a:schemeClr val="tx1"/>
          </a:solidFill>
          <a:latin typeface="Arial" panose="020B0604020202020204" pitchFamily="34" charset="0"/>
          <a:ea typeface="微软雅黑" panose="020B0503020204020204" pitchFamily="34" charset="-122"/>
          <a:sym typeface="Calibri" panose="020F0502020204030204" charset="0"/>
        </a:defRPr>
      </a:lvl6pPr>
      <a:lvl7pPr marL="1219200" algn="ctr" rtl="0" eaLnBrk="0" fontAlgn="base" hangingPunct="0">
        <a:spcBef>
          <a:spcPct val="0"/>
        </a:spcBef>
        <a:spcAft>
          <a:spcPct val="0"/>
        </a:spcAft>
        <a:defRPr sz="4400">
          <a:solidFill>
            <a:schemeClr val="tx1"/>
          </a:solidFill>
          <a:latin typeface="Arial" panose="020B0604020202020204" pitchFamily="34" charset="0"/>
          <a:ea typeface="微软雅黑" panose="020B0503020204020204" pitchFamily="34" charset="-122"/>
          <a:sym typeface="Calibri" panose="020F0502020204030204" charset="0"/>
        </a:defRPr>
      </a:lvl7pPr>
      <a:lvl8pPr marL="1828800" algn="ctr" rtl="0" eaLnBrk="0" fontAlgn="base" hangingPunct="0">
        <a:spcBef>
          <a:spcPct val="0"/>
        </a:spcBef>
        <a:spcAft>
          <a:spcPct val="0"/>
        </a:spcAft>
        <a:defRPr sz="4400">
          <a:solidFill>
            <a:schemeClr val="tx1"/>
          </a:solidFill>
          <a:latin typeface="Arial" panose="020B0604020202020204" pitchFamily="34" charset="0"/>
          <a:ea typeface="微软雅黑" panose="020B0503020204020204" pitchFamily="34" charset="-122"/>
          <a:sym typeface="Calibri" panose="020F0502020204030204" charset="0"/>
        </a:defRPr>
      </a:lvl8pPr>
      <a:lvl9pPr marL="2438400" algn="ctr" rtl="0" eaLnBrk="0" fontAlgn="base" hangingPunct="0">
        <a:spcBef>
          <a:spcPct val="0"/>
        </a:spcBef>
        <a:spcAft>
          <a:spcPct val="0"/>
        </a:spcAft>
        <a:defRPr sz="4400">
          <a:solidFill>
            <a:schemeClr val="tx1"/>
          </a:solidFill>
          <a:latin typeface="Arial" panose="020B0604020202020204" pitchFamily="34" charset="0"/>
          <a:ea typeface="微软雅黑" panose="020B0503020204020204" pitchFamily="34" charset="-122"/>
          <a:sym typeface="Calibri" panose="020F0502020204030204" charset="0"/>
        </a:defRPr>
      </a:lvl9pPr>
    </p:titleStyle>
    <p:bodyStyle>
      <a:lvl1pPr marL="342900" indent="-342900" algn="l" defTabSz="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charset="0"/>
        </a:defRPr>
      </a:lvl2pPr>
      <a:lvl3pPr marL="1143000" indent="-228600" algn="l" defTabSz="0" rtl="0" eaLnBrk="0" fontAlgn="base" hangingPunct="0">
        <a:spcBef>
          <a:spcPct val="20000"/>
        </a:spcBef>
        <a:spcAft>
          <a:spcPct val="0"/>
        </a:spcAft>
        <a:buFont typeface="Arial" panose="020B0604020202020204" pitchFamily="34" charset="0"/>
        <a:buChar char="•"/>
        <a:defRPr>
          <a:solidFill>
            <a:schemeClr val="tx1"/>
          </a:solidFill>
          <a:latin typeface="+mn-lt"/>
          <a:ea typeface="+mn-ea"/>
          <a:sym typeface="Calibri" panose="020F050202020403020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5pPr>
      <a:lvl6pPr marL="26670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6pPr>
      <a:lvl7pPr marL="32766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7pPr>
      <a:lvl8pPr marL="3886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8pPr>
      <a:lvl9pPr marL="44958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249487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3" r:id="rId3"/>
    <p:sldLayoutId id="2147483724" r:id="rId4"/>
  </p:sldLayoutIdLst>
  <p:hf sldNum="0" hdr="0" ftr="0" dt="0"/>
  <p:txStyles>
    <p:titleStyle>
      <a:lvl1pPr algn="ctr" rtl="0" eaLnBrk="0" fontAlgn="base" hangingPunct="0">
        <a:spcBef>
          <a:spcPct val="0"/>
        </a:spcBef>
        <a:spcAft>
          <a:spcPct val="0"/>
        </a:spcAft>
        <a:defRPr sz="4400">
          <a:solidFill>
            <a:schemeClr val="tx1"/>
          </a:solidFill>
          <a:latin typeface="+mj-lt"/>
          <a:ea typeface="+mj-ea"/>
          <a:cs typeface="+mj-cs"/>
          <a:sym typeface="Calibri" panose="020F0502020204030204" charset="0"/>
        </a:defRPr>
      </a:lvl1pPr>
      <a:lvl2pPr algn="ctr" rtl="0" eaLnBrk="0" fontAlgn="base" hangingPunct="0">
        <a:spcBef>
          <a:spcPct val="0"/>
        </a:spcBef>
        <a:spcAft>
          <a:spcPct val="0"/>
        </a:spcAft>
        <a:defRPr sz="4400">
          <a:solidFill>
            <a:schemeClr val="tx1"/>
          </a:solidFill>
          <a:latin typeface="Arial" panose="020B0604020202020204" pitchFamily="34" charset="0"/>
          <a:ea typeface="微软雅黑" panose="020B0503020204020204" pitchFamily="34" charset="-122"/>
          <a:sym typeface="Calibri" panose="020F0502020204030204" charset="0"/>
        </a:defRPr>
      </a:lvl2pPr>
      <a:lvl3pPr algn="ctr" rtl="0" eaLnBrk="0" fontAlgn="base" hangingPunct="0">
        <a:spcBef>
          <a:spcPct val="0"/>
        </a:spcBef>
        <a:spcAft>
          <a:spcPct val="0"/>
        </a:spcAft>
        <a:defRPr sz="4400">
          <a:solidFill>
            <a:schemeClr val="tx1"/>
          </a:solidFill>
          <a:latin typeface="Arial" panose="020B0604020202020204" pitchFamily="34" charset="0"/>
          <a:ea typeface="微软雅黑" panose="020B0503020204020204" pitchFamily="34" charset="-122"/>
          <a:sym typeface="Calibri" panose="020F0502020204030204" charset="0"/>
        </a:defRPr>
      </a:lvl3pPr>
      <a:lvl4pPr algn="ctr" rtl="0" eaLnBrk="0" fontAlgn="base" hangingPunct="0">
        <a:spcBef>
          <a:spcPct val="0"/>
        </a:spcBef>
        <a:spcAft>
          <a:spcPct val="0"/>
        </a:spcAft>
        <a:defRPr sz="4400">
          <a:solidFill>
            <a:schemeClr val="tx1"/>
          </a:solidFill>
          <a:latin typeface="Arial" panose="020B0604020202020204" pitchFamily="34" charset="0"/>
          <a:ea typeface="微软雅黑" panose="020B0503020204020204" pitchFamily="34" charset="-122"/>
          <a:sym typeface="Calibri" panose="020F0502020204030204" charset="0"/>
        </a:defRPr>
      </a:lvl4pPr>
      <a:lvl5pPr algn="ctr" rtl="0" eaLnBrk="0" fontAlgn="base" hangingPunct="0">
        <a:spcBef>
          <a:spcPct val="0"/>
        </a:spcBef>
        <a:spcAft>
          <a:spcPct val="0"/>
        </a:spcAft>
        <a:defRPr sz="4400">
          <a:solidFill>
            <a:schemeClr val="tx1"/>
          </a:solidFill>
          <a:latin typeface="Arial" panose="020B0604020202020204" pitchFamily="34" charset="0"/>
          <a:ea typeface="微软雅黑" panose="020B0503020204020204" pitchFamily="34" charset="-122"/>
          <a:sym typeface="Calibri" panose="020F0502020204030204" charset="0"/>
        </a:defRPr>
      </a:lvl5pPr>
      <a:lvl6pPr marL="609600" algn="ctr" rtl="0" eaLnBrk="0" fontAlgn="base" hangingPunct="0">
        <a:spcBef>
          <a:spcPct val="0"/>
        </a:spcBef>
        <a:spcAft>
          <a:spcPct val="0"/>
        </a:spcAft>
        <a:defRPr sz="4400">
          <a:solidFill>
            <a:schemeClr val="tx1"/>
          </a:solidFill>
          <a:latin typeface="Arial" panose="020B0604020202020204" pitchFamily="34" charset="0"/>
          <a:ea typeface="微软雅黑" panose="020B0503020204020204" pitchFamily="34" charset="-122"/>
          <a:sym typeface="Calibri" panose="020F0502020204030204" charset="0"/>
        </a:defRPr>
      </a:lvl6pPr>
      <a:lvl7pPr marL="1219200" algn="ctr" rtl="0" eaLnBrk="0" fontAlgn="base" hangingPunct="0">
        <a:spcBef>
          <a:spcPct val="0"/>
        </a:spcBef>
        <a:spcAft>
          <a:spcPct val="0"/>
        </a:spcAft>
        <a:defRPr sz="4400">
          <a:solidFill>
            <a:schemeClr val="tx1"/>
          </a:solidFill>
          <a:latin typeface="Arial" panose="020B0604020202020204" pitchFamily="34" charset="0"/>
          <a:ea typeface="微软雅黑" panose="020B0503020204020204" pitchFamily="34" charset="-122"/>
          <a:sym typeface="Calibri" panose="020F0502020204030204" charset="0"/>
        </a:defRPr>
      </a:lvl7pPr>
      <a:lvl8pPr marL="1828800" algn="ctr" rtl="0" eaLnBrk="0" fontAlgn="base" hangingPunct="0">
        <a:spcBef>
          <a:spcPct val="0"/>
        </a:spcBef>
        <a:spcAft>
          <a:spcPct val="0"/>
        </a:spcAft>
        <a:defRPr sz="4400">
          <a:solidFill>
            <a:schemeClr val="tx1"/>
          </a:solidFill>
          <a:latin typeface="Arial" panose="020B0604020202020204" pitchFamily="34" charset="0"/>
          <a:ea typeface="微软雅黑" panose="020B0503020204020204" pitchFamily="34" charset="-122"/>
          <a:sym typeface="Calibri" panose="020F0502020204030204" charset="0"/>
        </a:defRPr>
      </a:lvl8pPr>
      <a:lvl9pPr marL="2438400" algn="ctr" rtl="0" eaLnBrk="0" fontAlgn="base" hangingPunct="0">
        <a:spcBef>
          <a:spcPct val="0"/>
        </a:spcBef>
        <a:spcAft>
          <a:spcPct val="0"/>
        </a:spcAft>
        <a:defRPr sz="4400">
          <a:solidFill>
            <a:schemeClr val="tx1"/>
          </a:solidFill>
          <a:latin typeface="Arial" panose="020B0604020202020204" pitchFamily="34" charset="0"/>
          <a:ea typeface="微软雅黑" panose="020B0503020204020204" pitchFamily="34" charset="-122"/>
          <a:sym typeface="Calibri" panose="020F0502020204030204" charset="0"/>
        </a:defRPr>
      </a:lvl9pPr>
    </p:titleStyle>
    <p:bodyStyle>
      <a:lvl1pPr marL="342900" indent="-342900" algn="l" defTabSz="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charset="0"/>
        </a:defRPr>
      </a:lvl2pPr>
      <a:lvl3pPr marL="1143000" indent="-228600" algn="l" defTabSz="0" rtl="0" eaLnBrk="0" fontAlgn="base" hangingPunct="0">
        <a:spcBef>
          <a:spcPct val="20000"/>
        </a:spcBef>
        <a:spcAft>
          <a:spcPct val="0"/>
        </a:spcAft>
        <a:buFont typeface="Arial" panose="020B0604020202020204" pitchFamily="34" charset="0"/>
        <a:buChar char="•"/>
        <a:defRPr>
          <a:solidFill>
            <a:schemeClr val="tx1"/>
          </a:solidFill>
          <a:latin typeface="+mn-lt"/>
          <a:ea typeface="+mn-ea"/>
          <a:sym typeface="Calibri" panose="020F050202020403020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5pPr>
      <a:lvl6pPr marL="26670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6pPr>
      <a:lvl7pPr marL="32766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7pPr>
      <a:lvl8pPr marL="3886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8pPr>
      <a:lvl9pPr marL="44958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911932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30" r:id="rId3"/>
    <p:sldLayoutId id="2147483731" r:id="rId4"/>
    <p:sldLayoutId id="2147483732" r:id="rId5"/>
  </p:sldLayoutIdLst>
  <p:hf sldNum="0" hdr="0" ftr="0" dt="0"/>
  <p:txStyles>
    <p:titleStyle>
      <a:lvl1pPr algn="ctr" rtl="0" eaLnBrk="0" fontAlgn="base" hangingPunct="0">
        <a:spcBef>
          <a:spcPct val="0"/>
        </a:spcBef>
        <a:spcAft>
          <a:spcPct val="0"/>
        </a:spcAft>
        <a:defRPr sz="4400">
          <a:solidFill>
            <a:schemeClr val="tx1"/>
          </a:solidFill>
          <a:latin typeface="+mj-lt"/>
          <a:ea typeface="+mj-ea"/>
          <a:cs typeface="+mj-cs"/>
          <a:sym typeface="Calibri" panose="020F0502020204030204" charset="0"/>
        </a:defRPr>
      </a:lvl1pPr>
      <a:lvl2pPr algn="ctr" rtl="0" eaLnBrk="0" fontAlgn="base" hangingPunct="0">
        <a:spcBef>
          <a:spcPct val="0"/>
        </a:spcBef>
        <a:spcAft>
          <a:spcPct val="0"/>
        </a:spcAft>
        <a:defRPr sz="4400">
          <a:solidFill>
            <a:schemeClr val="tx1"/>
          </a:solidFill>
          <a:latin typeface="Arial" panose="020B0604020202020204" pitchFamily="34" charset="0"/>
          <a:ea typeface="微软雅黑" panose="020B0503020204020204" pitchFamily="34" charset="-122"/>
          <a:sym typeface="Calibri" panose="020F0502020204030204" charset="0"/>
        </a:defRPr>
      </a:lvl2pPr>
      <a:lvl3pPr algn="ctr" rtl="0" eaLnBrk="0" fontAlgn="base" hangingPunct="0">
        <a:spcBef>
          <a:spcPct val="0"/>
        </a:spcBef>
        <a:spcAft>
          <a:spcPct val="0"/>
        </a:spcAft>
        <a:defRPr sz="4400">
          <a:solidFill>
            <a:schemeClr val="tx1"/>
          </a:solidFill>
          <a:latin typeface="Arial" panose="020B0604020202020204" pitchFamily="34" charset="0"/>
          <a:ea typeface="微软雅黑" panose="020B0503020204020204" pitchFamily="34" charset="-122"/>
          <a:sym typeface="Calibri" panose="020F0502020204030204" charset="0"/>
        </a:defRPr>
      </a:lvl3pPr>
      <a:lvl4pPr algn="ctr" rtl="0" eaLnBrk="0" fontAlgn="base" hangingPunct="0">
        <a:spcBef>
          <a:spcPct val="0"/>
        </a:spcBef>
        <a:spcAft>
          <a:spcPct val="0"/>
        </a:spcAft>
        <a:defRPr sz="4400">
          <a:solidFill>
            <a:schemeClr val="tx1"/>
          </a:solidFill>
          <a:latin typeface="Arial" panose="020B0604020202020204" pitchFamily="34" charset="0"/>
          <a:ea typeface="微软雅黑" panose="020B0503020204020204" pitchFamily="34" charset="-122"/>
          <a:sym typeface="Calibri" panose="020F0502020204030204" charset="0"/>
        </a:defRPr>
      </a:lvl4pPr>
      <a:lvl5pPr algn="ctr" rtl="0" eaLnBrk="0" fontAlgn="base" hangingPunct="0">
        <a:spcBef>
          <a:spcPct val="0"/>
        </a:spcBef>
        <a:spcAft>
          <a:spcPct val="0"/>
        </a:spcAft>
        <a:defRPr sz="4400">
          <a:solidFill>
            <a:schemeClr val="tx1"/>
          </a:solidFill>
          <a:latin typeface="Arial" panose="020B0604020202020204" pitchFamily="34" charset="0"/>
          <a:ea typeface="微软雅黑" panose="020B0503020204020204" pitchFamily="34" charset="-122"/>
          <a:sym typeface="Calibri" panose="020F0502020204030204" charset="0"/>
        </a:defRPr>
      </a:lvl5pPr>
      <a:lvl6pPr marL="609600" algn="ctr" rtl="0" eaLnBrk="0" fontAlgn="base" hangingPunct="0">
        <a:spcBef>
          <a:spcPct val="0"/>
        </a:spcBef>
        <a:spcAft>
          <a:spcPct val="0"/>
        </a:spcAft>
        <a:defRPr sz="4400">
          <a:solidFill>
            <a:schemeClr val="tx1"/>
          </a:solidFill>
          <a:latin typeface="Arial" panose="020B0604020202020204" pitchFamily="34" charset="0"/>
          <a:ea typeface="微软雅黑" panose="020B0503020204020204" pitchFamily="34" charset="-122"/>
          <a:sym typeface="Calibri" panose="020F0502020204030204" charset="0"/>
        </a:defRPr>
      </a:lvl6pPr>
      <a:lvl7pPr marL="1219200" algn="ctr" rtl="0" eaLnBrk="0" fontAlgn="base" hangingPunct="0">
        <a:spcBef>
          <a:spcPct val="0"/>
        </a:spcBef>
        <a:spcAft>
          <a:spcPct val="0"/>
        </a:spcAft>
        <a:defRPr sz="4400">
          <a:solidFill>
            <a:schemeClr val="tx1"/>
          </a:solidFill>
          <a:latin typeface="Arial" panose="020B0604020202020204" pitchFamily="34" charset="0"/>
          <a:ea typeface="微软雅黑" panose="020B0503020204020204" pitchFamily="34" charset="-122"/>
          <a:sym typeface="Calibri" panose="020F0502020204030204" charset="0"/>
        </a:defRPr>
      </a:lvl7pPr>
      <a:lvl8pPr marL="1828800" algn="ctr" rtl="0" eaLnBrk="0" fontAlgn="base" hangingPunct="0">
        <a:spcBef>
          <a:spcPct val="0"/>
        </a:spcBef>
        <a:spcAft>
          <a:spcPct val="0"/>
        </a:spcAft>
        <a:defRPr sz="4400">
          <a:solidFill>
            <a:schemeClr val="tx1"/>
          </a:solidFill>
          <a:latin typeface="Arial" panose="020B0604020202020204" pitchFamily="34" charset="0"/>
          <a:ea typeface="微软雅黑" panose="020B0503020204020204" pitchFamily="34" charset="-122"/>
          <a:sym typeface="Calibri" panose="020F0502020204030204" charset="0"/>
        </a:defRPr>
      </a:lvl8pPr>
      <a:lvl9pPr marL="2438400" algn="ctr" rtl="0" eaLnBrk="0" fontAlgn="base" hangingPunct="0">
        <a:spcBef>
          <a:spcPct val="0"/>
        </a:spcBef>
        <a:spcAft>
          <a:spcPct val="0"/>
        </a:spcAft>
        <a:defRPr sz="4400">
          <a:solidFill>
            <a:schemeClr val="tx1"/>
          </a:solidFill>
          <a:latin typeface="Arial" panose="020B0604020202020204" pitchFamily="34" charset="0"/>
          <a:ea typeface="微软雅黑" panose="020B0503020204020204" pitchFamily="34" charset="-122"/>
          <a:sym typeface="Calibri" panose="020F0502020204030204" charset="0"/>
        </a:defRPr>
      </a:lvl9pPr>
    </p:titleStyle>
    <p:bodyStyle>
      <a:lvl1pPr marL="342900" indent="-342900" algn="l" defTabSz="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charset="0"/>
        </a:defRPr>
      </a:lvl2pPr>
      <a:lvl3pPr marL="1143000" indent="-228600" algn="l" defTabSz="0" rtl="0" eaLnBrk="0" fontAlgn="base" hangingPunct="0">
        <a:spcBef>
          <a:spcPct val="20000"/>
        </a:spcBef>
        <a:spcAft>
          <a:spcPct val="0"/>
        </a:spcAft>
        <a:buFont typeface="Arial" panose="020B0604020202020204" pitchFamily="34" charset="0"/>
        <a:buChar char="•"/>
        <a:defRPr>
          <a:solidFill>
            <a:schemeClr val="tx1"/>
          </a:solidFill>
          <a:latin typeface="+mn-lt"/>
          <a:ea typeface="+mn-ea"/>
          <a:sym typeface="Calibri" panose="020F050202020403020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5pPr>
      <a:lvl6pPr marL="26670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6pPr>
      <a:lvl7pPr marL="32766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7pPr>
      <a:lvl8pPr marL="3886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8pPr>
      <a:lvl9pPr marL="44958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标题占位符 1">
            <a:extLst>
              <a:ext uri="{FF2B5EF4-FFF2-40B4-BE49-F238E27FC236}">
                <a16:creationId xmlns:a16="http://schemas.microsoft.com/office/drawing/2014/main" id="{8F63C221-2E09-44DE-AB27-82871C1D291E}"/>
              </a:ext>
            </a:extLst>
          </p:cNvPr>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3" tIns="34289" rIns="68573" bIns="34289" numCol="1" anchor="ctr" anchorCtr="0" compatLnSpc="1">
            <a:prstTxWarp prst="textNoShape">
              <a:avLst/>
            </a:prstTxWarp>
          </a:bodyPr>
          <a:lstStyle/>
          <a:p>
            <a:pPr lvl="0"/>
            <a:r>
              <a:rPr lang="zh-CN" altLang="zh-CN">
                <a:sym typeface="Arial" panose="020B0604020202020204" pitchFamily="34" charset="0"/>
              </a:rPr>
              <a:t>单击此处编辑母版标题样式</a:t>
            </a:r>
          </a:p>
        </p:txBody>
      </p:sp>
      <p:sp>
        <p:nvSpPr>
          <p:cNvPr id="2051" name="文本占位符 2">
            <a:extLst>
              <a:ext uri="{FF2B5EF4-FFF2-40B4-BE49-F238E27FC236}">
                <a16:creationId xmlns:a16="http://schemas.microsoft.com/office/drawing/2014/main" id="{53605005-D603-4552-9FB4-22D9FFFF0EA3}"/>
              </a:ext>
            </a:extLst>
          </p:cNvPr>
          <p:cNvSpPr>
            <a:spLocks noGrp="1" noChangeArrowheads="1"/>
          </p:cNvSpPr>
          <p:nvPr>
            <p:ph type="body" idx="4294967295"/>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3" tIns="34289" rIns="68573" bIns="34289" numCol="1" anchor="t" anchorCtr="0" compatLnSpc="1">
            <a:prstTxWarp prst="textNoShape">
              <a:avLst/>
            </a:prstTxWarp>
          </a:bodyPr>
          <a:lstStyle/>
          <a:p>
            <a:pPr lvl="0"/>
            <a:r>
              <a:rPr lang="zh-CN" altLang="zh-CN">
                <a:sym typeface="Arial" panose="020B0604020202020204" pitchFamily="34" charset="0"/>
              </a:rPr>
              <a:t>单击此处编辑母版文本样式</a:t>
            </a:r>
          </a:p>
          <a:p>
            <a:pPr lvl="1"/>
            <a:r>
              <a:rPr lang="zh-CN" altLang="zh-CN">
                <a:sym typeface="Arial" panose="020B0604020202020204" pitchFamily="34" charset="0"/>
              </a:rPr>
              <a:t>第二级</a:t>
            </a:r>
          </a:p>
          <a:p>
            <a:pPr lvl="2"/>
            <a:r>
              <a:rPr lang="zh-CN" altLang="zh-CN">
                <a:sym typeface="Arial" panose="020B0604020202020204" pitchFamily="34" charset="0"/>
              </a:rPr>
              <a:t>第三级</a:t>
            </a:r>
          </a:p>
          <a:p>
            <a:pPr lvl="3"/>
            <a:r>
              <a:rPr lang="zh-CN" altLang="zh-CN">
                <a:sym typeface="Arial" panose="020B0604020202020204" pitchFamily="34" charset="0"/>
              </a:rPr>
              <a:t>第四级</a:t>
            </a:r>
          </a:p>
          <a:p>
            <a:pPr lvl="4"/>
            <a:r>
              <a:rPr lang="zh-CN" altLang="zh-CN">
                <a:sym typeface="Arial" panose="020B0604020202020204" pitchFamily="34" charset="0"/>
              </a:rPr>
              <a:t>第五级</a:t>
            </a:r>
          </a:p>
        </p:txBody>
      </p:sp>
    </p:spTree>
    <p:extLst>
      <p:ext uri="{BB962C8B-B14F-4D97-AF65-F5344CB8AC3E}">
        <p14:creationId xmlns:p14="http://schemas.microsoft.com/office/powerpoint/2010/main" val="53952216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sym typeface="Arial" panose="020B0604020202020204" pitchFamily="34" charset="0"/>
        </a:defRPr>
      </a:lvl1pPr>
      <a:lvl2pPr algn="ctr" rtl="0" eaLnBrk="0" fontAlgn="base" hangingPunct="0">
        <a:spcBef>
          <a:spcPct val="0"/>
        </a:spcBef>
        <a:spcAft>
          <a:spcPct val="0"/>
        </a:spcAft>
        <a:defRPr sz="4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algn="ctr" rtl="0" eaLnBrk="0" fontAlgn="base" hangingPunct="0">
        <a:spcBef>
          <a:spcPct val="0"/>
        </a:spcBef>
        <a:spcAft>
          <a:spcPct val="0"/>
        </a:spcAft>
        <a:defRPr sz="4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algn="ctr" rtl="0" eaLnBrk="0" fontAlgn="base" hangingPunct="0">
        <a:spcBef>
          <a:spcPct val="0"/>
        </a:spcBef>
        <a:spcAft>
          <a:spcPct val="0"/>
        </a:spcAft>
        <a:defRPr sz="4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algn="ctr" rtl="0" eaLnBrk="0" fontAlgn="base" hangingPunct="0">
        <a:spcBef>
          <a:spcPct val="0"/>
        </a:spcBef>
        <a:spcAft>
          <a:spcPct val="0"/>
        </a:spcAft>
        <a:defRPr sz="4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457200" algn="ctr" rtl="0" eaLnBrk="0" fontAlgn="base" hangingPunct="0">
        <a:spcBef>
          <a:spcPct val="0"/>
        </a:spcBef>
        <a:spcAft>
          <a:spcPct val="0"/>
        </a:spcAft>
        <a:defRPr sz="4400">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914400" algn="ctr" rtl="0" eaLnBrk="0" fontAlgn="base" hangingPunct="0">
        <a:spcBef>
          <a:spcPct val="0"/>
        </a:spcBef>
        <a:spcAft>
          <a:spcPct val="0"/>
        </a:spcAft>
        <a:defRPr sz="4400">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371600" algn="ctr" rtl="0" eaLnBrk="0" fontAlgn="base" hangingPunct="0">
        <a:spcBef>
          <a:spcPct val="0"/>
        </a:spcBef>
        <a:spcAft>
          <a:spcPct val="0"/>
        </a:spcAft>
        <a:defRPr sz="4400">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1828800" algn="ctr" rtl="0" eaLnBrk="0" fontAlgn="base" hangingPunct="0">
        <a:spcBef>
          <a:spcPct val="0"/>
        </a:spcBef>
        <a:spcAft>
          <a:spcPct val="0"/>
        </a:spcAft>
        <a:defRPr sz="4400">
          <a:solidFill>
            <a:schemeClr val="tx1"/>
          </a:solidFill>
          <a:latin typeface="Arial" panose="020B0604020202020204" pitchFamily="34" charset="0"/>
          <a:ea typeface="微软雅黑" panose="020B0503020204020204" pitchFamily="34" charset="-122"/>
          <a:sym typeface="Arial" panose="020B0604020202020204" pitchFamily="34" charset="0"/>
        </a:defRPr>
      </a:lvl9pPr>
    </p:titleStyle>
    <p:body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6.xml"/></Relationships>
</file>

<file path=ppt/slides/_rels/slide10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1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7.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12.xml"/></Relationships>
</file>

<file path=ppt/slides/_rels/slide108.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13.xml"/></Relationships>
</file>

<file path=ppt/slides/_rels/slide109.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6.xml"/></Relationships>
</file>

<file path=ppt/slides/_rels/slide110.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1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3.xml"/><Relationship Id="rId4" Type="http://schemas.openxmlformats.org/officeDocument/2006/relationships/image" Target="../media/image53.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6.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3" Type="http://schemas.openxmlformats.org/officeDocument/2006/relationships/hyperlink" Target="mailto:tianyj@founderff.com" TargetMode="External"/><Relationship Id="rId2" Type="http://schemas.openxmlformats.org/officeDocument/2006/relationships/hyperlink" Target="mailto:yaoyuanzhi@foundersc.com" TargetMode="External"/><Relationship Id="rId1" Type="http://schemas.openxmlformats.org/officeDocument/2006/relationships/slideLayout" Target="../slideLayouts/slideLayout36.xml"/><Relationship Id="rId4" Type="http://schemas.openxmlformats.org/officeDocument/2006/relationships/hyperlink" Target="mailto:wuzhenyue@foundersc.com"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37.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6.xml"/></Relationships>
</file>

<file path=ppt/slides/_rels/slide4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36.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3.xml"/><Relationship Id="rId1" Type="http://schemas.openxmlformats.org/officeDocument/2006/relationships/tags" Target="../tags/tag1.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3.xml"/><Relationship Id="rId1" Type="http://schemas.openxmlformats.org/officeDocument/2006/relationships/tags" Target="../tags/tag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3.xml"/><Relationship Id="rId4" Type="http://schemas.openxmlformats.org/officeDocument/2006/relationships/chart" Target="../charts/chart11.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slideLayout" Target="../slideLayouts/slideLayout2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1.png"/><Relationship Id="rId4" Type="http://schemas.openxmlformats.org/officeDocument/2006/relationships/oleObject" Target="../embeddings/oleObject1.bin"/></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hart" Target="../charts/chart12.xml"/><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9.xml"/><Relationship Id="rId4" Type="http://schemas.openxmlformats.org/officeDocument/2006/relationships/chart" Target="../charts/chart13.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86.xml"/><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9.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3.xml"/></Relationships>
</file>

<file path=ppt/slides/_rels/slide6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3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6.xml"/><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7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6.xml"/><Relationship Id="rId4" Type="http://schemas.openxmlformats.org/officeDocument/2006/relationships/image" Target="../media/image4.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6.xml"/><Relationship Id="rId1" Type="http://schemas.openxmlformats.org/officeDocument/2006/relationships/tags" Target="../tags/tag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3.xml"/></Relationships>
</file>

<file path=ppt/slides/_rels/slide7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80.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0.xml"/><Relationship Id="rId7" Type="http://schemas.openxmlformats.org/officeDocument/2006/relationships/image" Target="../media/image44.png"/><Relationship Id="rId2" Type="http://schemas.openxmlformats.org/officeDocument/2006/relationships/slideLayout" Target="../slideLayouts/slideLayout36.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43.png"/><Relationship Id="rId4" Type="http://schemas.openxmlformats.org/officeDocument/2006/relationships/oleObject" Target="../embeddings/oleObject3.bin"/><Relationship Id="rId9" Type="http://schemas.openxmlformats.org/officeDocument/2006/relationships/image" Target="../media/image45.pn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6.xml"/><Relationship Id="rId1" Type="http://schemas.openxmlformats.org/officeDocument/2006/relationships/tags" Target="../tags/tag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tags" Target="../tags/tag6.xml"/><Relationship Id="rId1" Type="http://schemas.openxmlformats.org/officeDocument/2006/relationships/vmlDrawing" Target="../drawings/vmlDrawing3.vml"/><Relationship Id="rId5" Type="http://schemas.openxmlformats.org/officeDocument/2006/relationships/image" Target="../media/image46.png"/><Relationship Id="rId4" Type="http://schemas.openxmlformats.org/officeDocument/2006/relationships/oleObject" Target="../embeddings/oleObject6.bin"/></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6.xml"/><Relationship Id="rId1" Type="http://schemas.openxmlformats.org/officeDocument/2006/relationships/vmlDrawing" Target="../drawings/vmlDrawing4.vml"/><Relationship Id="rId5" Type="http://schemas.openxmlformats.org/officeDocument/2006/relationships/image" Target="../media/image47.png"/><Relationship Id="rId4" Type="http://schemas.openxmlformats.org/officeDocument/2006/relationships/oleObject" Target="../embeddings/oleObject7.bin"/></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tags" Target="../tags/tag7.xml"/><Relationship Id="rId1" Type="http://schemas.openxmlformats.org/officeDocument/2006/relationships/vmlDrawing" Target="../drawings/vmlDrawing5.vml"/><Relationship Id="rId6" Type="http://schemas.openxmlformats.org/officeDocument/2006/relationships/image" Target="../media/image48.png"/><Relationship Id="rId5" Type="http://schemas.openxmlformats.org/officeDocument/2006/relationships/oleObject" Target="../embeddings/oleObject8.bin"/><Relationship Id="rId4" Type="http://schemas.openxmlformats.org/officeDocument/2006/relationships/notesSlide" Target="../notesSlides/notesSlide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6.xml"/><Relationship Id="rId1" Type="http://schemas.openxmlformats.org/officeDocument/2006/relationships/vmlDrawing" Target="../drawings/vmlDrawing6.vml"/><Relationship Id="rId4" Type="http://schemas.openxmlformats.org/officeDocument/2006/relationships/image" Target="../media/image49.png"/></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50.png"/><Relationship Id="rId4" Type="http://schemas.openxmlformats.org/officeDocument/2006/relationships/oleObject" Target="../embeddings/oleObject10.bin"/></Relationships>
</file>

<file path=ppt/slides/_rels/slide8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tags" Target="../tags/tag10.xml"/><Relationship Id="rId1" Type="http://schemas.openxmlformats.org/officeDocument/2006/relationships/tags" Target="../tags/tag9.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36.xml"/><Relationship Id="rId1" Type="http://schemas.openxmlformats.org/officeDocument/2006/relationships/vmlDrawing" Target="../drawings/vmlDrawing8.vml"/><Relationship Id="rId4" Type="http://schemas.openxmlformats.org/officeDocument/2006/relationships/image" Target="../media/image52.png"/></Relationships>
</file>

<file path=ppt/slides/_rels/slide9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6.xml"/><Relationship Id="rId4" Type="http://schemas.openxmlformats.org/officeDocument/2006/relationships/image" Target="../media/image4.pn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8434" name="标题 1"/>
          <p:cNvSpPr>
            <a:spLocks noGrp="1"/>
          </p:cNvSpPr>
          <p:nvPr>
            <p:ph type="title"/>
          </p:nvPr>
        </p:nvSpPr>
        <p:spPr>
          <a:xfrm>
            <a:off x="769938" y="2043113"/>
            <a:ext cx="10363200" cy="1819275"/>
          </a:xfrm>
        </p:spPr>
        <p:txBody>
          <a:bodyPr vert="horz" wrap="square" lIns="68573" tIns="34289" rIns="68573" bIns="34289" anchor="ctr"/>
          <a:lstStyle/>
          <a:p>
            <a:pPr eaLnBrk="1" hangingPunct="1">
              <a:lnSpc>
                <a:spcPct val="150000"/>
              </a:lnSpc>
            </a:pPr>
            <a:r>
              <a:rPr lang="zh-CN" altLang="en-US" sz="4800" b="1" dirty="0">
                <a:solidFill>
                  <a:schemeClr val="bg1"/>
                </a:solidFill>
              </a:rPr>
              <a:t>公募</a:t>
            </a:r>
            <a:r>
              <a:rPr lang="en-US" altLang="zh-CN" sz="4800" b="1" dirty="0">
                <a:solidFill>
                  <a:schemeClr val="bg1"/>
                </a:solidFill>
              </a:rPr>
              <a:t>REITs</a:t>
            </a:r>
            <a:r>
              <a:rPr lang="zh-CN" altLang="en-US" sz="4800" b="1" dirty="0">
                <a:solidFill>
                  <a:schemeClr val="bg1"/>
                </a:solidFill>
              </a:rPr>
              <a:t>试点相关政策和业务</a:t>
            </a:r>
            <a:br>
              <a:rPr lang="zh-CN" altLang="en-US" sz="5400" dirty="0">
                <a:solidFill>
                  <a:schemeClr val="bg1"/>
                </a:solidFill>
              </a:rPr>
            </a:br>
            <a:r>
              <a:rPr lang="en-US" altLang="zh-CN" sz="2800" dirty="0">
                <a:solidFill>
                  <a:schemeClr val="bg1"/>
                </a:solidFill>
              </a:rPr>
              <a:t>                          </a:t>
            </a:r>
            <a:r>
              <a:rPr lang="en-US" altLang="zh-CN" sz="2400" b="1" dirty="0">
                <a:solidFill>
                  <a:schemeClr val="bg1"/>
                </a:solidFill>
              </a:rPr>
              <a:t>——</a:t>
            </a:r>
            <a:r>
              <a:rPr lang="zh-CN" altLang="en-US" sz="2400" b="1" dirty="0">
                <a:solidFill>
                  <a:schemeClr val="bg1"/>
                </a:solidFill>
              </a:rPr>
              <a:t>湖南省国有企业地方城投创新融资方式交流</a:t>
            </a:r>
          </a:p>
        </p:txBody>
      </p:sp>
      <p:sp>
        <p:nvSpPr>
          <p:cNvPr id="6147" name="矩形 1"/>
          <p:cNvSpPr>
            <a:spLocks noChangeArrowheads="1"/>
          </p:cNvSpPr>
          <p:nvPr/>
        </p:nvSpPr>
        <p:spPr bwMode="auto">
          <a:xfrm>
            <a:off x="5251450" y="4033838"/>
            <a:ext cx="1209675" cy="785813"/>
          </a:xfrm>
          <a:prstGeom prst="rect">
            <a:avLst/>
          </a:prstGeom>
          <a:noFill/>
          <a:ln>
            <a:noFill/>
          </a:ln>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chemeClr val="bg1"/>
                </a:solidFill>
                <a:effectLst/>
                <a:uLnTx/>
                <a:uFillTx/>
                <a:latin typeface="+mn-ea"/>
                <a:ea typeface="+mn-ea"/>
                <a:cs typeface="+mn-cs"/>
                <a:sym typeface="Arial" panose="020B0604020202020204" pitchFamily="34" charset="0"/>
              </a:rPr>
              <a:t>结构融资部</a:t>
            </a:r>
            <a:endParaRPr kumimoji="0" lang="en-US" altLang="zh-CN" sz="1600" b="0" i="0" u="none" strike="noStrike" kern="1200" cap="none" spc="0" normalizeH="0" baseline="0" noProof="0" dirty="0">
              <a:ln>
                <a:noFill/>
              </a:ln>
              <a:solidFill>
                <a:schemeClr val="bg1"/>
              </a:solidFill>
              <a:effectLst/>
              <a:uLnTx/>
              <a:uFillTx/>
              <a:latin typeface="+mn-ea"/>
              <a:ea typeface="+mn-ea"/>
              <a:cs typeface="+mn-cs"/>
              <a:sym typeface="Arial" panose="020B0604020202020204" pitchFamily="34" charset="0"/>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1600" b="0" i="0" u="none" strike="noStrike" kern="1200" cap="none" spc="0" normalizeH="0" baseline="0" noProof="0" dirty="0">
                <a:ln>
                  <a:noFill/>
                </a:ln>
                <a:solidFill>
                  <a:schemeClr val="bg1"/>
                </a:solidFill>
                <a:effectLst/>
                <a:uLnTx/>
                <a:uFillTx/>
                <a:latin typeface="+mn-ea"/>
                <a:ea typeface="+mn-ea"/>
                <a:cs typeface="+mn-cs"/>
                <a:sym typeface="Arial" panose="020B0604020202020204" pitchFamily="34" charset="0"/>
              </a:rPr>
              <a:t>2020</a:t>
            </a:r>
            <a:r>
              <a:rPr kumimoji="0" lang="zh-CN" altLang="en-US" sz="1600" b="0" i="0" u="none" strike="noStrike" kern="1200" cap="none" spc="0" normalizeH="0" baseline="0" noProof="0" dirty="0">
                <a:ln>
                  <a:noFill/>
                </a:ln>
                <a:solidFill>
                  <a:schemeClr val="bg1"/>
                </a:solidFill>
                <a:effectLst/>
                <a:uLnTx/>
                <a:uFillTx/>
                <a:latin typeface="+mn-ea"/>
                <a:ea typeface="+mn-ea"/>
                <a:cs typeface="+mn-cs"/>
                <a:sym typeface="Arial" panose="020B0604020202020204" pitchFamily="34" charset="0"/>
              </a:rPr>
              <a:t>年</a:t>
            </a:r>
            <a:r>
              <a:rPr kumimoji="0" lang="en-US" altLang="zh-CN" sz="1600" b="0" i="0" u="none" strike="noStrike" kern="1200" cap="none" spc="0" normalizeH="0" baseline="0" noProof="0" dirty="0">
                <a:ln>
                  <a:noFill/>
                </a:ln>
                <a:solidFill>
                  <a:schemeClr val="bg1"/>
                </a:solidFill>
                <a:effectLst/>
                <a:uLnTx/>
                <a:uFillTx/>
                <a:latin typeface="+mn-ea"/>
                <a:ea typeface="+mn-ea"/>
                <a:cs typeface="+mn-cs"/>
                <a:sym typeface="Arial" panose="020B0604020202020204" pitchFamily="34" charset="0"/>
              </a:rPr>
              <a:t>5</a:t>
            </a:r>
            <a:r>
              <a:rPr kumimoji="0" lang="zh-CN" altLang="en-US" sz="1600" b="0" i="0" u="none" strike="noStrike" kern="1200" cap="none" spc="0" normalizeH="0" baseline="0" noProof="0" dirty="0">
                <a:ln>
                  <a:noFill/>
                </a:ln>
                <a:solidFill>
                  <a:schemeClr val="bg1"/>
                </a:solidFill>
                <a:effectLst/>
                <a:uLnTx/>
                <a:uFillTx/>
                <a:latin typeface="+mn-ea"/>
                <a:ea typeface="+mn-ea"/>
                <a:cs typeface="+mn-cs"/>
                <a:sym typeface="Arial" panose="020B0604020202020204" pitchFamily="34" charset="0"/>
              </a:rPr>
              <a:t>月</a:t>
            </a:r>
            <a:endParaRPr kumimoji="0" lang="zh-CN" altLang="en-US" sz="1600" b="0" i="0" u="none" strike="noStrike" kern="1200" cap="none" spc="0" normalizeH="0" baseline="0" noProof="0" dirty="0">
              <a:ln>
                <a:noFill/>
              </a:ln>
              <a:solidFill>
                <a:srgbClr val="000000"/>
              </a:solidFill>
              <a:effectLst/>
              <a:uLnTx/>
              <a:uFillTx/>
              <a:latin typeface="+mn-ea"/>
              <a:ea typeface="+mn-ea"/>
              <a:cs typeface="+mn-cs"/>
              <a:sym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object 8">
            <a:extLst>
              <a:ext uri="{FF2B5EF4-FFF2-40B4-BE49-F238E27FC236}">
                <a16:creationId xmlns:a16="http://schemas.microsoft.com/office/drawing/2014/main" id="{EB85D626-C362-46DB-87C2-607D64528D03}"/>
              </a:ext>
            </a:extLst>
          </p:cNvPr>
          <p:cNvSpPr txBox="1">
            <a:spLocks noChangeArrowheads="1"/>
          </p:cNvSpPr>
          <p:nvPr/>
        </p:nvSpPr>
        <p:spPr bwMode="auto">
          <a:xfrm>
            <a:off x="474663" y="912813"/>
            <a:ext cx="11291887"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970" rIns="0" bIns="0">
            <a:spAutoFit/>
          </a:bodyPr>
          <a:lstStyle>
            <a:lvl1pPr marL="298450" indent="-285750">
              <a:spcBef>
                <a:spcPct val="20000"/>
              </a:spcBef>
              <a:buFont typeface="Arial" panose="020B0604020202020204" pitchFamily="34" charset="0"/>
              <a:buChar char="•"/>
              <a:tabLst>
                <a:tab pos="298450" algn="l"/>
              </a:tabLst>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tabLst>
                <a:tab pos="298450" algn="l"/>
              </a:tabLst>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tabLst>
                <a:tab pos="298450" algn="l"/>
              </a:tabLst>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tabLst>
                <a:tab pos="298450"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tabLst>
                <a:tab pos="298450"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298450"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298450"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298450"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298450"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298450" marR="0" lvl="0" indent="-285750" algn="l" defTabSz="914400" rtl="0" eaLnBrk="0" fontAlgn="base" latinLnBrk="0" hangingPunct="0">
              <a:lnSpc>
                <a:spcPct val="150000"/>
              </a:lnSpc>
              <a:spcBef>
                <a:spcPts val="113"/>
              </a:spcBef>
              <a:spcAft>
                <a:spcPct val="0"/>
              </a:spcAft>
              <a:buClrTx/>
              <a:buSzTx/>
              <a:buFont typeface="Wingdings" panose="05000000000000000000" pitchFamily="2" charset="2"/>
              <a:buChar char=""/>
              <a:tabLst>
                <a:tab pos="298450" algn="l"/>
              </a:tabLst>
              <a:defRPr/>
            </a:pPr>
            <a:r>
              <a:rPr kumimoji="0" lang="zh-CN" altLang="zh-CN" sz="1200" b="0" i="0" u="none" strike="noStrike" kern="1200" cap="none" spc="0" normalizeH="0" baseline="0" noProof="0" dirty="0">
                <a:ln>
                  <a:noFill/>
                </a:ln>
                <a:solidFill>
                  <a:srgbClr val="000000"/>
                </a:solidFill>
                <a:effectLst/>
                <a:uLnTx/>
                <a:uFillTx/>
                <a:latin typeface="+mn-ea"/>
                <a:ea typeface="+mn-ea"/>
                <a:cs typeface="+mn-cs"/>
                <a:sym typeface="Arial" panose="020B0604020202020204" pitchFamily="34" charset="0"/>
              </a:rPr>
              <a:t>全球REITs的发展历程大致分为四个阶段，各个经济体推出REITs的契机往往与自身的经济周期有着密不可分的关联，  绝大多数的经济体在经济危机、经济衰退或经济高速发展动力不足时出台REITs相关的法律法规。REITs市场建设对 于国家的经济发展有着重要的作用，能够帮助国家摆脱低迷、走出危机、为经济发展提供新动能。</a:t>
            </a:r>
          </a:p>
        </p:txBody>
      </p:sp>
      <p:sp>
        <p:nvSpPr>
          <p:cNvPr id="30723" name="object 9">
            <a:extLst>
              <a:ext uri="{FF2B5EF4-FFF2-40B4-BE49-F238E27FC236}">
                <a16:creationId xmlns:a16="http://schemas.microsoft.com/office/drawing/2014/main" id="{1D34A6A7-EEBD-431D-9347-FA6871C40F97}"/>
              </a:ext>
            </a:extLst>
          </p:cNvPr>
          <p:cNvSpPr txBox="1">
            <a:spLocks noChangeArrowheads="1"/>
          </p:cNvSpPr>
          <p:nvPr/>
        </p:nvSpPr>
        <p:spPr bwMode="auto">
          <a:xfrm>
            <a:off x="844550" y="6573838"/>
            <a:ext cx="2665413"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5875" rIns="0" bIns="0">
            <a:spAutoFit/>
          </a:bodyPr>
          <a:lstStyle>
            <a:lvl1pPr marL="12700">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12700" marR="0" lvl="0" indent="0" algn="l" defTabSz="914400" rtl="0" eaLnBrk="0" fontAlgn="base" latinLnBrk="0" hangingPunct="0">
              <a:lnSpc>
                <a:spcPct val="100000"/>
              </a:lnSpc>
              <a:spcBef>
                <a:spcPts val="125"/>
              </a:spcBef>
              <a:spcAft>
                <a:spcPct val="0"/>
              </a:spcAft>
              <a:buClrTx/>
              <a:buSzTx/>
              <a:buFontTx/>
              <a:buNone/>
              <a:tabLst/>
              <a:defRPr/>
            </a:pPr>
            <a:r>
              <a:rPr kumimoji="0" lang="zh-CN" altLang="zh-CN" sz="900" b="0" i="0" u="none" strike="noStrike" kern="1200" cap="none" spc="0" normalizeH="0" baseline="0" noProof="0">
                <a:ln>
                  <a:noFill/>
                </a:ln>
                <a:solidFill>
                  <a:srgbClr val="FFFFFF"/>
                </a:solidFill>
                <a:effectLst/>
                <a:uLnTx/>
                <a:uFillTx/>
                <a:latin typeface="等线" panose="02010600030101010101" pitchFamily="2" charset="-122"/>
                <a:ea typeface="等线" panose="02010600030101010101" pitchFamily="2" charset="-122"/>
                <a:cs typeface="+mn-cs"/>
                <a:sym typeface="Arial" panose="020B0604020202020204" pitchFamily="34" charset="0"/>
              </a:rPr>
              <a:t>数据来源</a:t>
            </a:r>
            <a:r>
              <a:rPr kumimoji="0" lang="zh-CN" altLang="zh-CN" sz="9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Arial" panose="020B0604020202020204" pitchFamily="34" charset="0"/>
              </a:rPr>
              <a:t>:NAREIT</a:t>
            </a:r>
            <a:r>
              <a:rPr kumimoji="0" lang="zh-CN" altLang="zh-CN" sz="900" b="0" i="0" u="none" strike="noStrike" kern="1200" cap="none" spc="0" normalizeH="0" baseline="0" noProof="0">
                <a:ln>
                  <a:noFill/>
                </a:ln>
                <a:solidFill>
                  <a:srgbClr val="FFFFFF"/>
                </a:solidFill>
                <a:effectLst/>
                <a:uLnTx/>
                <a:uFillTx/>
                <a:latin typeface="等线" panose="02010600030101010101" pitchFamily="2" charset="-122"/>
                <a:ea typeface="等线" panose="02010600030101010101" pitchFamily="2" charset="-122"/>
                <a:cs typeface="+mn-cs"/>
                <a:sym typeface="Arial" panose="020B0604020202020204" pitchFamily="34" charset="0"/>
              </a:rPr>
              <a:t>，</a:t>
            </a:r>
            <a:r>
              <a:rPr kumimoji="0" lang="zh-CN" altLang="zh-CN" sz="9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Arial" panose="020B0604020202020204" pitchFamily="34" charset="0"/>
              </a:rPr>
              <a:t>EPRAGLOBALREITSURVEY2017</a:t>
            </a:r>
          </a:p>
        </p:txBody>
      </p:sp>
      <p:sp>
        <p:nvSpPr>
          <p:cNvPr id="30724" name="object 10">
            <a:extLst>
              <a:ext uri="{FF2B5EF4-FFF2-40B4-BE49-F238E27FC236}">
                <a16:creationId xmlns:a16="http://schemas.microsoft.com/office/drawing/2014/main" id="{911714E9-A3C2-44D3-B53B-506B846AA066}"/>
              </a:ext>
            </a:extLst>
          </p:cNvPr>
          <p:cNvSpPr>
            <a:spLocks noChangeArrowheads="1"/>
          </p:cNvSpPr>
          <p:nvPr/>
        </p:nvSpPr>
        <p:spPr bwMode="auto">
          <a:xfrm>
            <a:off x="742950" y="1998663"/>
            <a:ext cx="4799013" cy="4459287"/>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30725" name="object 11">
            <a:extLst>
              <a:ext uri="{FF2B5EF4-FFF2-40B4-BE49-F238E27FC236}">
                <a16:creationId xmlns:a16="http://schemas.microsoft.com/office/drawing/2014/main" id="{13EB6925-9A0D-4578-BE56-B6BB49FEE626}"/>
              </a:ext>
            </a:extLst>
          </p:cNvPr>
          <p:cNvSpPr txBox="1">
            <a:spLocks noChangeArrowheads="1"/>
          </p:cNvSpPr>
          <p:nvPr/>
        </p:nvSpPr>
        <p:spPr bwMode="auto">
          <a:xfrm>
            <a:off x="844550" y="1790700"/>
            <a:ext cx="1876425"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5875" rIns="0" bIns="0">
            <a:spAutoFit/>
          </a:bodyPr>
          <a:lstStyle>
            <a:lvl1pPr marL="12700">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12700" marR="0" lvl="0" indent="0" algn="l" defTabSz="914400" rtl="0" eaLnBrk="0" fontAlgn="base" latinLnBrk="0" hangingPunct="0">
              <a:lnSpc>
                <a:spcPct val="100000"/>
              </a:lnSpc>
              <a:spcBef>
                <a:spcPts val="125"/>
              </a:spcBef>
              <a:spcAft>
                <a:spcPct val="0"/>
              </a:spcAft>
              <a:buClrTx/>
              <a:buSzTx/>
              <a:buFontTx/>
              <a:buNone/>
              <a:tabLst/>
              <a:defRPr/>
            </a:pPr>
            <a:r>
              <a:rPr kumimoji="0" lang="zh-CN" altLang="zh-CN" sz="900" b="1" i="0" u="none" strike="noStrike" kern="1200" cap="none" spc="0" normalizeH="0" baseline="0" noProof="0">
                <a:ln>
                  <a:noFill/>
                </a:ln>
                <a:solidFill>
                  <a:srgbClr val="9F9F9F"/>
                </a:solidFill>
                <a:effectLst/>
                <a:uLnTx/>
                <a:uFillTx/>
                <a:latin typeface="等线" panose="02010600030101010101" pitchFamily="2" charset="-122"/>
                <a:ea typeface="等线" panose="02010600030101010101" pitchFamily="2" charset="-122"/>
                <a:cs typeface="+mn-cs"/>
                <a:sym typeface="Arial" panose="020B0604020202020204" pitchFamily="34" charset="0"/>
              </a:rPr>
              <a:t>各国推出</a:t>
            </a:r>
            <a:r>
              <a:rPr kumimoji="0" lang="zh-CN" altLang="zh-CN" sz="900" b="1" i="0" u="none" strike="noStrike" kern="1200" cap="none" spc="0" normalizeH="0" baseline="0" noProof="0">
                <a:ln>
                  <a:noFill/>
                </a:ln>
                <a:solidFill>
                  <a:srgbClr val="9F9F9F"/>
                </a:solidFill>
                <a:effectLst/>
                <a:uLnTx/>
                <a:uFillTx/>
                <a:latin typeface="宋体" panose="02010600030101010101" pitchFamily="2" charset="-122"/>
                <a:ea typeface="宋体" panose="02010600030101010101" pitchFamily="2" charset="-122"/>
                <a:cs typeface="+mn-cs"/>
                <a:sym typeface="Arial" panose="020B0604020202020204" pitchFamily="34" charset="0"/>
              </a:rPr>
              <a:t>R E I Ts</a:t>
            </a:r>
            <a:r>
              <a:rPr kumimoji="0" lang="zh-CN" altLang="zh-CN" sz="900" b="1" i="0" u="none" strike="noStrike" kern="1200" cap="none" spc="0" normalizeH="0" baseline="0" noProof="0">
                <a:ln>
                  <a:noFill/>
                </a:ln>
                <a:solidFill>
                  <a:srgbClr val="9F9F9F"/>
                </a:solidFill>
                <a:effectLst/>
                <a:uLnTx/>
                <a:uFillTx/>
                <a:latin typeface="等线" panose="02010600030101010101" pitchFamily="2" charset="-122"/>
                <a:ea typeface="等线" panose="02010600030101010101" pitchFamily="2" charset="-122"/>
                <a:cs typeface="+mn-cs"/>
                <a:sym typeface="Arial" panose="020B0604020202020204" pitchFamily="34" charset="0"/>
              </a:rPr>
              <a:t>产品时的经济形势</a:t>
            </a:r>
            <a:endParaRPr kumimoji="0" lang="zh-CN" altLang="zh-CN" sz="900" b="0" i="0" u="none" strike="noStrike" kern="1200" cap="none" spc="0" normalizeH="0" baseline="0" noProof="0">
              <a:ln>
                <a:noFill/>
              </a:ln>
              <a:solidFill>
                <a:srgbClr val="000000"/>
              </a:solidFill>
              <a:effectLst/>
              <a:uLnTx/>
              <a:uFillTx/>
              <a:latin typeface="等线" panose="02010600030101010101" pitchFamily="2" charset="-122"/>
              <a:ea typeface="等线" panose="02010600030101010101" pitchFamily="2" charset="-122"/>
              <a:cs typeface="+mn-cs"/>
              <a:sym typeface="Arial" panose="020B0604020202020204" pitchFamily="34" charset="0"/>
            </a:endParaRPr>
          </a:p>
        </p:txBody>
      </p:sp>
      <p:sp>
        <p:nvSpPr>
          <p:cNvPr id="30726" name="object 12">
            <a:extLst>
              <a:ext uri="{FF2B5EF4-FFF2-40B4-BE49-F238E27FC236}">
                <a16:creationId xmlns:a16="http://schemas.microsoft.com/office/drawing/2014/main" id="{AA167485-41C1-42E9-BD63-E9E4C7F81E52}"/>
              </a:ext>
            </a:extLst>
          </p:cNvPr>
          <p:cNvSpPr txBox="1">
            <a:spLocks noChangeArrowheads="1"/>
          </p:cNvSpPr>
          <p:nvPr/>
        </p:nvSpPr>
        <p:spPr bwMode="auto">
          <a:xfrm>
            <a:off x="5975350" y="1814513"/>
            <a:ext cx="6080125" cy="439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12700">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12700" marR="0" lvl="0" indent="0" algn="just" defTabSz="914400" rtl="0" eaLnBrk="0" fontAlgn="base" latinLnBrk="0" hangingPunct="0">
              <a:lnSpc>
                <a:spcPct val="99000"/>
              </a:lnSpc>
              <a:spcBef>
                <a:spcPts val="100"/>
              </a:spcBef>
              <a:spcAft>
                <a:spcPct val="0"/>
              </a:spcAft>
              <a:buClrTx/>
              <a:buSzTx/>
              <a:buFontTx/>
              <a:buNone/>
              <a:tabLst/>
              <a:defRPr/>
            </a:pPr>
            <a:r>
              <a:rPr kumimoji="0" lang="zh-CN" altLang="zh-CN" sz="1000" b="1" i="0" u="none" strike="noStrike" kern="1200" cap="none" spc="0" normalizeH="0" baseline="0" noProof="0">
                <a:ln>
                  <a:noFill/>
                </a:ln>
                <a:solidFill>
                  <a:srgbClr val="C00000"/>
                </a:solidFill>
                <a:effectLst/>
                <a:uLnTx/>
                <a:uFillTx/>
                <a:latin typeface="+mn-ea"/>
                <a:ea typeface="+mn-ea"/>
                <a:sym typeface="Arial" panose="020B0604020202020204" pitchFamily="34" charset="0"/>
              </a:rPr>
              <a:t>第一阶段从1960年开始到1990年</a:t>
            </a:r>
            <a:r>
              <a:rPr kumimoji="0" lang="zh-CN" altLang="zh-CN" sz="1000" b="0" i="0" u="none" strike="noStrike" kern="1200" cap="none" spc="0" normalizeH="0" baseline="0" noProof="0">
                <a:ln>
                  <a:noFill/>
                </a:ln>
                <a:solidFill>
                  <a:srgbClr val="3B5880"/>
                </a:solidFill>
                <a:effectLst/>
                <a:uLnTx/>
                <a:uFillTx/>
                <a:latin typeface="+mn-ea"/>
                <a:ea typeface="+mn-ea"/>
                <a:sym typeface="Arial" panose="020B0604020202020204" pitchFamily="34" charset="0"/>
              </a:rPr>
              <a:t>，</a:t>
            </a:r>
            <a:r>
              <a:rPr kumimoji="0" lang="zh-CN" altLang="zh-CN" sz="1000" b="0" i="0" u="none" strike="noStrike" kern="1200" cap="none" spc="0" normalizeH="0" baseline="0" noProof="0">
                <a:ln>
                  <a:noFill/>
                </a:ln>
                <a:solidFill>
                  <a:srgbClr val="353535"/>
                </a:solidFill>
                <a:effectLst/>
                <a:uLnTx/>
                <a:uFillTx/>
                <a:latin typeface="+mn-ea"/>
                <a:ea typeface="+mn-ea"/>
                <a:sym typeface="Arial" panose="020B0604020202020204" pitchFamily="34" charset="0"/>
              </a:rPr>
              <a:t>这一阶段只有美国、荷兰、澳大利亚等少数几个国家出台了REITs  相关的法律法规，相关的配套法律法规并不健全，REITs主要被用于不动产行业的被动型投资，没能 发挥其真正的价值，成为不动产投融资的重要工具。截至1990年末，全世界范围内只有58支公开交易 的权益型REITs，总市值约56亿美元。</a:t>
            </a:r>
            <a:endParaRPr kumimoji="0" lang="zh-CN" altLang="zh-CN" sz="1000" b="0" i="0" u="none" strike="noStrike" kern="1200" cap="none" spc="0" normalizeH="0" baseline="0" noProof="0">
              <a:ln>
                <a:noFill/>
              </a:ln>
              <a:solidFill>
                <a:srgbClr val="000000"/>
              </a:solidFill>
              <a:effectLst/>
              <a:uLnTx/>
              <a:uFillTx/>
              <a:latin typeface="+mn-ea"/>
              <a:ea typeface="+mn-ea"/>
              <a:sym typeface="Arial" panose="020B0604020202020204" pitchFamily="34" charset="0"/>
            </a:endParaRPr>
          </a:p>
          <a:p>
            <a:pPr marL="1270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300" b="0" i="0" u="none" strike="noStrike" kern="1200" cap="none" spc="0" normalizeH="0" baseline="0" noProof="0">
              <a:ln>
                <a:noFill/>
              </a:ln>
              <a:solidFill>
                <a:srgbClr val="000000"/>
              </a:solidFill>
              <a:effectLst/>
              <a:uLnTx/>
              <a:uFillTx/>
              <a:latin typeface="+mn-ea"/>
              <a:ea typeface="+mn-ea"/>
              <a:cs typeface="Times New Roman" panose="02020603050405020304" pitchFamily="18" charset="0"/>
              <a:sym typeface="Arial" panose="020B0604020202020204" pitchFamily="34" charset="0"/>
            </a:endParaRPr>
          </a:p>
          <a:p>
            <a:pPr marL="12700" marR="0" lvl="0" indent="0" algn="l" defTabSz="914400" rtl="0" eaLnBrk="0" fontAlgn="base" latinLnBrk="0" hangingPunct="0">
              <a:lnSpc>
                <a:spcPct val="100000"/>
              </a:lnSpc>
              <a:spcBef>
                <a:spcPts val="1000"/>
              </a:spcBef>
              <a:spcAft>
                <a:spcPct val="0"/>
              </a:spcAft>
              <a:buClrTx/>
              <a:buSzTx/>
              <a:buFontTx/>
              <a:buNone/>
              <a:tabLst/>
              <a:defRPr/>
            </a:pPr>
            <a:r>
              <a:rPr kumimoji="0" lang="zh-CN" altLang="zh-CN" sz="1000" b="1" i="0" u="none" strike="noStrike" kern="1200" cap="none" spc="0" normalizeH="0" baseline="0" noProof="0">
                <a:ln>
                  <a:noFill/>
                </a:ln>
                <a:solidFill>
                  <a:srgbClr val="C00000"/>
                </a:solidFill>
                <a:effectLst/>
                <a:uLnTx/>
                <a:uFillTx/>
                <a:latin typeface="+mn-ea"/>
                <a:ea typeface="+mn-ea"/>
                <a:sym typeface="Arial" panose="020B0604020202020204" pitchFamily="34" charset="0"/>
              </a:rPr>
              <a:t>第二个阶段从1991年起始至1998年</a:t>
            </a:r>
            <a:r>
              <a:rPr kumimoji="0" lang="zh-CN" altLang="zh-CN" sz="1000" b="0" i="0" u="none" strike="noStrike" kern="1200" cap="none" spc="0" normalizeH="0" baseline="0" noProof="0">
                <a:ln>
                  <a:noFill/>
                </a:ln>
                <a:solidFill>
                  <a:srgbClr val="3B5880"/>
                </a:solidFill>
                <a:effectLst/>
                <a:uLnTx/>
                <a:uFillTx/>
                <a:latin typeface="+mn-ea"/>
                <a:ea typeface="+mn-ea"/>
                <a:sym typeface="Arial" panose="020B0604020202020204" pitchFamily="34" charset="0"/>
              </a:rPr>
              <a:t>。</a:t>
            </a:r>
            <a:r>
              <a:rPr kumimoji="0" lang="zh-CN" altLang="zh-CN" sz="1000" b="0" i="0" u="none" strike="noStrike" kern="1200" cap="none" spc="0" normalizeH="0" baseline="0" noProof="0">
                <a:ln>
                  <a:noFill/>
                </a:ln>
                <a:solidFill>
                  <a:srgbClr val="353535"/>
                </a:solidFill>
                <a:effectLst/>
                <a:uLnTx/>
                <a:uFillTx/>
                <a:latin typeface="+mn-ea"/>
                <a:ea typeface="+mn-ea"/>
                <a:sym typeface="Arial" panose="020B0604020202020204" pitchFamily="34" charset="0"/>
              </a:rPr>
              <a:t>1986年，美国国会通过了《税收改革法》，一方面放松了对于房 地产投资信托的诸多限制，允许REITs自己经营和管理房地产投资，另一方面给予REITs以税收方面的 优惠，为REITs日后的蓬勃发展提供了坚实的制度保障。但REITs在美国市场从90年代起才开始爆炸式 发展，杠杆率日益增大的房地产企业产生了利用REITs进行融资的需求，提升了风险控制标准的保险、 追求不动产市场收益的共同基金等对于REITs又有着很强的配置意愿，投资者对于REITs产生浓厚的兴 趣，美国REITs市场实现井喷。在美国经验的带动下，全球范围内，比利时、巴西、加拿大、土耳其 等国家相继引入REITs制度，实现REITs在全球范围内的初步发展。</a:t>
            </a:r>
            <a:endParaRPr kumimoji="0" lang="zh-CN" altLang="zh-CN" sz="1000" b="0" i="0" u="none" strike="noStrike" kern="1200" cap="none" spc="0" normalizeH="0" baseline="0" noProof="0">
              <a:ln>
                <a:noFill/>
              </a:ln>
              <a:solidFill>
                <a:srgbClr val="000000"/>
              </a:solidFill>
              <a:effectLst/>
              <a:uLnTx/>
              <a:uFillTx/>
              <a:latin typeface="+mn-ea"/>
              <a:ea typeface="+mn-ea"/>
              <a:sym typeface="Arial" panose="020B0604020202020204" pitchFamily="34" charset="0"/>
            </a:endParaRPr>
          </a:p>
          <a:p>
            <a:pPr marL="1270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300" b="0" i="0" u="none" strike="noStrike" kern="1200" cap="none" spc="0" normalizeH="0" baseline="0" noProof="0">
              <a:ln>
                <a:noFill/>
              </a:ln>
              <a:solidFill>
                <a:srgbClr val="000000"/>
              </a:solidFill>
              <a:effectLst/>
              <a:uLnTx/>
              <a:uFillTx/>
              <a:latin typeface="+mn-ea"/>
              <a:ea typeface="+mn-ea"/>
              <a:sym typeface="Arial" panose="020B0604020202020204" pitchFamily="34" charset="0"/>
            </a:endParaRPr>
          </a:p>
          <a:p>
            <a:pPr marL="12700" marR="0" lvl="0" indent="0" algn="l" defTabSz="914400" rtl="0" eaLnBrk="0" fontAlgn="base" latinLnBrk="0" hangingPunct="0">
              <a:lnSpc>
                <a:spcPct val="100000"/>
              </a:lnSpc>
              <a:spcBef>
                <a:spcPts val="1075"/>
              </a:spcBef>
              <a:spcAft>
                <a:spcPct val="0"/>
              </a:spcAft>
              <a:buClrTx/>
              <a:buSzTx/>
              <a:buFontTx/>
              <a:buNone/>
              <a:tabLst/>
              <a:defRPr/>
            </a:pPr>
            <a:r>
              <a:rPr kumimoji="0" lang="zh-CN" altLang="zh-CN" sz="1000" b="1" i="0" u="none" strike="noStrike" kern="1200" cap="none" spc="0" normalizeH="0" baseline="0" noProof="0">
                <a:ln>
                  <a:noFill/>
                </a:ln>
                <a:solidFill>
                  <a:srgbClr val="C00000"/>
                </a:solidFill>
                <a:effectLst/>
                <a:uLnTx/>
                <a:uFillTx/>
                <a:latin typeface="+mn-ea"/>
                <a:ea typeface="+mn-ea"/>
                <a:sym typeface="Arial" panose="020B0604020202020204" pitchFamily="34" charset="0"/>
              </a:rPr>
              <a:t>1999年至2007年作为REITs发展的第三阶段，先后在亚洲、欧洲实现爆炸式发展。</a:t>
            </a:r>
            <a:r>
              <a:rPr kumimoji="0" lang="zh-CN" altLang="zh-CN" sz="1000" b="0" i="0" u="none" strike="noStrike" kern="1200" cap="none" spc="0" normalizeH="0" baseline="0" noProof="0">
                <a:ln>
                  <a:noFill/>
                </a:ln>
                <a:solidFill>
                  <a:srgbClr val="353535"/>
                </a:solidFill>
                <a:effectLst/>
                <a:uLnTx/>
                <a:uFillTx/>
                <a:latin typeface="+mn-ea"/>
                <a:ea typeface="+mn-ea"/>
                <a:sym typeface="Arial" panose="020B0604020202020204" pitchFamily="34" charset="0"/>
              </a:rPr>
              <a:t>1999年至2003年之间，  伴随着亚洲金融危机的爆发，以及各国家和地区不动产市场的不景气，新加坡、日本、韩国、中国台 湾、中国香港陆续引入REITs制度，REITs在亚太市场蓬勃发展。而21世纪初欧洲经济的低迷推动了欧 洲国家引入REITs制度，法国、英国、德国、意大利在2003至2007年间陆续出台了REITs方面的法律法 规，至此REITs成为被世界主要发达国家普遍采纳的制度，各国的REITs市场建设也愈发成熟。</a:t>
            </a:r>
            <a:endParaRPr kumimoji="0" lang="zh-CN" altLang="zh-CN" sz="1000" b="0" i="0" u="none" strike="noStrike" kern="1200" cap="none" spc="0" normalizeH="0" baseline="0" noProof="0">
              <a:ln>
                <a:noFill/>
              </a:ln>
              <a:solidFill>
                <a:srgbClr val="000000"/>
              </a:solidFill>
              <a:effectLst/>
              <a:uLnTx/>
              <a:uFillTx/>
              <a:latin typeface="+mn-ea"/>
              <a:ea typeface="+mn-ea"/>
              <a:sym typeface="Arial" panose="020B0604020202020204" pitchFamily="34" charset="0"/>
            </a:endParaRPr>
          </a:p>
          <a:p>
            <a:pPr marL="1270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300" b="0" i="0" u="none" strike="noStrike" kern="1200" cap="none" spc="0" normalizeH="0" baseline="0" noProof="0">
              <a:ln>
                <a:noFill/>
              </a:ln>
              <a:solidFill>
                <a:srgbClr val="000000"/>
              </a:solidFill>
              <a:effectLst/>
              <a:uLnTx/>
              <a:uFillTx/>
              <a:latin typeface="+mn-ea"/>
              <a:ea typeface="+mn-ea"/>
              <a:sym typeface="Arial" panose="020B0604020202020204" pitchFamily="34" charset="0"/>
            </a:endParaRPr>
          </a:p>
          <a:p>
            <a:pPr marL="12700" marR="0" lvl="0" indent="0" algn="just" defTabSz="914400" rtl="0" eaLnBrk="0" fontAlgn="base" latinLnBrk="0" hangingPunct="0">
              <a:lnSpc>
                <a:spcPct val="100000"/>
              </a:lnSpc>
              <a:spcBef>
                <a:spcPts val="1000"/>
              </a:spcBef>
              <a:spcAft>
                <a:spcPct val="0"/>
              </a:spcAft>
              <a:buClrTx/>
              <a:buSzTx/>
              <a:buFontTx/>
              <a:buNone/>
              <a:tabLst/>
              <a:defRPr/>
            </a:pPr>
            <a:r>
              <a:rPr kumimoji="0" lang="zh-CN" altLang="zh-CN" sz="1000" b="1" i="0" u="none" strike="noStrike" kern="1200" cap="none" spc="0" normalizeH="0" baseline="0" noProof="0">
                <a:ln>
                  <a:noFill/>
                </a:ln>
                <a:solidFill>
                  <a:srgbClr val="C00000"/>
                </a:solidFill>
                <a:effectLst/>
                <a:uLnTx/>
                <a:uFillTx/>
                <a:latin typeface="+mn-ea"/>
                <a:ea typeface="+mn-ea"/>
                <a:sym typeface="Arial" panose="020B0604020202020204" pitchFamily="34" charset="0"/>
              </a:rPr>
              <a:t>2008年至今是REITs发展的第四阶段，在金融危机爆发之后，REITs的价值在全世界范围内得到认可，  越来越多的国家特别是发展中国家开始推出REITs制度</a:t>
            </a:r>
            <a:r>
              <a:rPr kumimoji="0" lang="zh-CN" altLang="zh-CN" sz="1000" b="0" i="0" u="none" strike="noStrike" kern="1200" cap="none" spc="0" normalizeH="0" baseline="0" noProof="0">
                <a:ln>
                  <a:noFill/>
                </a:ln>
                <a:solidFill>
                  <a:srgbClr val="353535"/>
                </a:solidFill>
                <a:effectLst/>
                <a:uLnTx/>
                <a:uFillTx/>
                <a:latin typeface="+mn-ea"/>
                <a:ea typeface="+mn-ea"/>
                <a:sym typeface="Arial" panose="020B0604020202020204" pitchFamily="34" charset="0"/>
              </a:rPr>
              <a:t>，包括非洲的肯尼亚、南非，西亚的巴林、沙 特阿拉伯，南亚的印度、越南等国家都出台了REITs相关的政策和法规。截至目前，中国、柬埔寨、 加纳、印度尼西亚、马耳他、尼日利亚、波兰、瑞典、坦桑尼亚等国家都在进行REITs相关的政策研 究，考虑早日引入REITs制度。</a:t>
            </a:r>
            <a:endParaRPr kumimoji="0" lang="zh-CN" altLang="zh-CN" sz="1000" b="0" i="0" u="none" strike="noStrike" kern="1200" cap="none" spc="0" normalizeH="0" baseline="0" noProof="0">
              <a:ln>
                <a:noFill/>
              </a:ln>
              <a:solidFill>
                <a:srgbClr val="000000"/>
              </a:solidFill>
              <a:effectLst/>
              <a:uLnTx/>
              <a:uFillTx/>
              <a:latin typeface="+mn-ea"/>
              <a:ea typeface="+mn-ea"/>
              <a:sym typeface="Arial" panose="020B0604020202020204" pitchFamily="34" charset="0"/>
            </a:endParaRPr>
          </a:p>
        </p:txBody>
      </p:sp>
      <p:sp>
        <p:nvSpPr>
          <p:cNvPr id="13" name="文本框 23">
            <a:extLst>
              <a:ext uri="{FF2B5EF4-FFF2-40B4-BE49-F238E27FC236}">
                <a16:creationId xmlns:a16="http://schemas.microsoft.com/office/drawing/2014/main" id="{362A5855-FA3F-4B8D-BC42-EEF02CAF7DB2}"/>
              </a:ext>
            </a:extLst>
          </p:cNvPr>
          <p:cNvSpPr>
            <a:spLocks noChangeArrowheads="1"/>
          </p:cNvSpPr>
          <p:nvPr/>
        </p:nvSpPr>
        <p:spPr bwMode="auto">
          <a:xfrm>
            <a:off x="439738" y="277813"/>
            <a:ext cx="5502275" cy="58420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1.5 </a:t>
            </a:r>
            <a:r>
              <a:rPr kumimoji="0" lang="zh-CN" altLang="en-US"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全球公募</a:t>
            </a:r>
            <a:r>
              <a:rPr kumimoji="0" lang="en-US" altLang="zh-CN"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REITs</a:t>
            </a:r>
            <a:r>
              <a:rPr kumimoji="0" lang="zh-CN" altLang="en-US"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发展历程</a:t>
            </a:r>
            <a:endParaRPr kumimoji="0" lang="en-US" altLang="zh-CN"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endParaRPr>
          </a:p>
        </p:txBody>
      </p:sp>
      <p:grpSp>
        <p:nvGrpSpPr>
          <p:cNvPr id="30728" name="组合 1">
            <a:extLst>
              <a:ext uri="{FF2B5EF4-FFF2-40B4-BE49-F238E27FC236}">
                <a16:creationId xmlns:a16="http://schemas.microsoft.com/office/drawing/2014/main" id="{88F1DCF5-968E-4FCB-8911-4EACB705479A}"/>
              </a:ext>
            </a:extLst>
          </p:cNvPr>
          <p:cNvGrpSpPr>
            <a:grpSpLocks/>
          </p:cNvGrpSpPr>
          <p:nvPr/>
        </p:nvGrpSpPr>
        <p:grpSpPr bwMode="auto">
          <a:xfrm>
            <a:off x="0" y="214313"/>
            <a:ext cx="298450" cy="658812"/>
            <a:chOff x="0" y="0"/>
            <a:chExt cx="577847" cy="659137"/>
          </a:xfrm>
        </p:grpSpPr>
        <p:sp>
          <p:nvSpPr>
            <p:cNvPr id="30730" name="矩形 3">
              <a:extLst>
                <a:ext uri="{FF2B5EF4-FFF2-40B4-BE49-F238E27FC236}">
                  <a16:creationId xmlns:a16="http://schemas.microsoft.com/office/drawing/2014/main" id="{9634990E-3D59-4C0D-BD5C-54C856298BFC}"/>
                </a:ext>
              </a:extLst>
            </p:cNvPr>
            <p:cNvSpPr>
              <a:spLocks noChangeArrowheads="1"/>
            </p:cNvSpPr>
            <p:nvPr/>
          </p:nvSpPr>
          <p:spPr bwMode="auto">
            <a:xfrm>
              <a:off x="0" y="0"/>
              <a:ext cx="495297" cy="659137"/>
            </a:xfrm>
            <a:prstGeom prst="rect">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4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30731" name="矩形 4">
              <a:extLst>
                <a:ext uri="{FF2B5EF4-FFF2-40B4-BE49-F238E27FC236}">
                  <a16:creationId xmlns:a16="http://schemas.microsoft.com/office/drawing/2014/main" id="{F76446F1-3137-410D-9182-B9C25CE2D88B}"/>
                </a:ext>
              </a:extLst>
            </p:cNvPr>
            <p:cNvSpPr>
              <a:spLocks noChangeArrowheads="1"/>
            </p:cNvSpPr>
            <p:nvPr/>
          </p:nvSpPr>
          <p:spPr bwMode="auto">
            <a:xfrm>
              <a:off x="527047" y="0"/>
              <a:ext cx="50800" cy="659137"/>
            </a:xfrm>
            <a:prstGeom prst="rect">
              <a:avLst/>
            </a:prstGeom>
            <a:solidFill>
              <a:srgbClr val="80808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4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grpSp>
      <p:sp>
        <p:nvSpPr>
          <p:cNvPr id="30729" name="灯片编号占位符 27">
            <a:extLst>
              <a:ext uri="{FF2B5EF4-FFF2-40B4-BE49-F238E27FC236}">
                <a16:creationId xmlns:a16="http://schemas.microsoft.com/office/drawing/2014/main" id="{83FA936D-CD07-4075-AC8F-9E427B9414D7}"/>
              </a:ext>
            </a:extLst>
          </p:cNvPr>
          <p:cNvSpPr>
            <a:spLocks noGrp="1" noChangeArrowheads="1"/>
          </p:cNvSpPr>
          <p:nvPr/>
        </p:nvSpPr>
        <p:spPr bwMode="auto">
          <a:xfrm>
            <a:off x="11509375" y="6554788"/>
            <a:ext cx="584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9" rIns="68573" bIns="34289"/>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8E71B147-4F37-4420-8A81-9A9B464ACCC2}" type="slidenum">
              <a:rPr kumimoji="0" lang="zh-CN" altLang="zh-CN" sz="1400" b="1"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sym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10</a:t>
            </a:fld>
            <a:endParaRPr kumimoji="0" lang="zh-CN" altLang="zh-CN" sz="1400" b="1"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矩形 1"/>
          <p:cNvSpPr/>
          <p:nvPr/>
        </p:nvSpPr>
        <p:spPr>
          <a:xfrm>
            <a:off x="9515475" y="307975"/>
            <a:ext cx="2557463" cy="1220788"/>
          </a:xfrm>
          <a:prstGeom prst="rect">
            <a:avLst/>
          </a:prstGeom>
          <a:solidFill>
            <a:schemeClr val="bg1"/>
          </a:solidFill>
          <a:ln w="9525">
            <a:noFill/>
          </a:ln>
        </p:spPr>
        <p:txBody>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endParaRPr lang="zh-CN" altLang="zh-CN" sz="1800" dirty="0">
              <a:solidFill>
                <a:srgbClr val="000000"/>
              </a:solidFill>
              <a:latin typeface="Arial" panose="020B0604020202020204" pitchFamily="34" charset="0"/>
              <a:ea typeface="宋体" panose="02010600030101010101" pitchFamily="2" charset="-122"/>
            </a:endParaRPr>
          </a:p>
        </p:txBody>
      </p:sp>
      <p:pic>
        <p:nvPicPr>
          <p:cNvPr id="73731" name="图片 2"/>
          <p:cNvPicPr>
            <a:picLocks noChangeAspect="1"/>
          </p:cNvPicPr>
          <p:nvPr/>
        </p:nvPicPr>
        <p:blipFill>
          <a:blip r:embed="rId2">
            <a:clrChange>
              <a:clrFrom>
                <a:srgbClr val="EEEFEF"/>
              </a:clrFrom>
              <a:clrTo>
                <a:srgbClr val="EEEFEF">
                  <a:alpha val="0"/>
                </a:srgbClr>
              </a:clrTo>
            </a:clrChange>
          </a:blip>
          <a:stretch>
            <a:fillRect/>
          </a:stretch>
        </p:blipFill>
        <p:spPr>
          <a:xfrm>
            <a:off x="0" y="161925"/>
            <a:ext cx="12188825" cy="6210300"/>
          </a:xfrm>
          <a:prstGeom prst="rect">
            <a:avLst/>
          </a:prstGeom>
          <a:noFill/>
          <a:ln w="9525">
            <a:noFill/>
          </a:ln>
        </p:spPr>
      </p:pic>
      <p:pic>
        <p:nvPicPr>
          <p:cNvPr id="73732" name="图片 3"/>
          <p:cNvPicPr>
            <a:picLocks noChangeAspect="1"/>
          </p:cNvPicPr>
          <p:nvPr/>
        </p:nvPicPr>
        <p:blipFill>
          <a:blip r:embed="rId3"/>
          <a:stretch>
            <a:fillRect/>
          </a:stretch>
        </p:blipFill>
        <p:spPr>
          <a:xfrm>
            <a:off x="-1587" y="5505450"/>
            <a:ext cx="12190412" cy="1352550"/>
          </a:xfrm>
          <a:prstGeom prst="rect">
            <a:avLst/>
          </a:prstGeom>
          <a:noFill/>
          <a:ln w="9525">
            <a:noFill/>
          </a:ln>
        </p:spPr>
      </p:pic>
      <p:pic>
        <p:nvPicPr>
          <p:cNvPr id="73733" name="图片 2"/>
          <p:cNvPicPr>
            <a:picLocks noChangeAspect="1"/>
          </p:cNvPicPr>
          <p:nvPr/>
        </p:nvPicPr>
        <p:blipFill>
          <a:blip r:embed="rId4"/>
          <a:stretch>
            <a:fillRect/>
          </a:stretch>
        </p:blipFill>
        <p:spPr>
          <a:xfrm>
            <a:off x="0" y="0"/>
            <a:ext cx="12226925" cy="6858000"/>
          </a:xfrm>
          <a:prstGeom prst="rect">
            <a:avLst/>
          </a:prstGeom>
          <a:noFill/>
          <a:ln w="9525">
            <a:noFill/>
          </a:ln>
        </p:spPr>
      </p:pic>
      <p:sp>
        <p:nvSpPr>
          <p:cNvPr id="73734" name="文本框 1"/>
          <p:cNvSpPr/>
          <p:nvPr/>
        </p:nvSpPr>
        <p:spPr>
          <a:xfrm>
            <a:off x="3116511" y="1719777"/>
            <a:ext cx="8736013" cy="70802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a:spcAft>
                <a:spcPct val="15000"/>
              </a:spcAft>
              <a:buClr>
                <a:srgbClr val="ED7D31"/>
              </a:buClr>
              <a:buSzPct val="75000"/>
              <a:buFontTx/>
              <a:buNone/>
            </a:pPr>
            <a:r>
              <a:rPr lang="zh-CN" altLang="en-US" sz="4000" b="1" dirty="0">
                <a:solidFill>
                  <a:srgbClr val="FFFFFF"/>
                </a:solidFill>
                <a:latin typeface="微软雅黑" panose="020B0503020204020204" pitchFamily="34" charset="-122"/>
                <a:sym typeface="微软雅黑" panose="020B0503020204020204" pitchFamily="34" charset="-122"/>
              </a:rPr>
              <a:t>第</a:t>
            </a:r>
            <a:r>
              <a:rPr lang="en-US" altLang="zh-CN" sz="4000" b="1" dirty="0">
                <a:solidFill>
                  <a:srgbClr val="FFFFFF"/>
                </a:solidFill>
                <a:latin typeface="微软雅黑" panose="020B0503020204020204" pitchFamily="34" charset="-122"/>
                <a:sym typeface="微软雅黑" panose="020B0503020204020204" pitchFamily="34" charset="-122"/>
              </a:rPr>
              <a:t>4</a:t>
            </a:r>
            <a:r>
              <a:rPr lang="zh-CN" altLang="en-US" sz="4000" b="1" dirty="0">
                <a:solidFill>
                  <a:srgbClr val="FFFFFF"/>
                </a:solidFill>
                <a:latin typeface="微软雅黑" panose="020B0503020204020204" pitchFamily="34" charset="-122"/>
                <a:sym typeface="微软雅黑" panose="020B0503020204020204" pitchFamily="34" charset="-122"/>
              </a:rPr>
              <a:t>章  保障房</a:t>
            </a:r>
            <a:r>
              <a:rPr lang="en-US" altLang="zh-CN" sz="4000" b="1" dirty="0">
                <a:solidFill>
                  <a:srgbClr val="FFFFFF"/>
                </a:solidFill>
                <a:latin typeface="微软雅黑" panose="020B0503020204020204" pitchFamily="34" charset="-122"/>
                <a:sym typeface="微软雅黑" panose="020B0503020204020204" pitchFamily="34" charset="-122"/>
              </a:rPr>
              <a:t>ABS</a:t>
            </a:r>
            <a:r>
              <a:rPr lang="zh-CN" altLang="en-US" sz="4000" b="1" dirty="0">
                <a:solidFill>
                  <a:srgbClr val="FFFFFF"/>
                </a:solidFill>
                <a:latin typeface="微软雅黑" panose="020B0503020204020204" pitchFamily="34" charset="-122"/>
                <a:sym typeface="微软雅黑" panose="020B0503020204020204" pitchFamily="34" charset="-122"/>
              </a:rPr>
              <a:t>介绍</a:t>
            </a:r>
          </a:p>
        </p:txBody>
      </p:sp>
      <p:sp>
        <p:nvSpPr>
          <p:cNvPr id="73735" name="直接连接符 4"/>
          <p:cNvSpPr/>
          <p:nvPr/>
        </p:nvSpPr>
        <p:spPr>
          <a:xfrm>
            <a:off x="5486400" y="2514600"/>
            <a:ext cx="6518275" cy="6350"/>
          </a:xfrm>
          <a:prstGeom prst="line">
            <a:avLst/>
          </a:prstGeom>
          <a:ln w="12700" cap="flat" cmpd="sng">
            <a:solidFill>
              <a:schemeClr val="bg1"/>
            </a:solidFill>
            <a:prstDash val="solid"/>
            <a:bevel/>
            <a:headEnd type="none" w="med" len="med"/>
            <a:tailEnd type="none" w="med" len="med"/>
          </a:ln>
        </p:spPr>
      </p:sp>
    </p:spTree>
    <p:extLst>
      <p:ext uri="{BB962C8B-B14F-4D97-AF65-F5344CB8AC3E}">
        <p14:creationId xmlns:p14="http://schemas.microsoft.com/office/powerpoint/2010/main" val="1770042189"/>
      </p:ext>
    </p:extLst>
  </p:cSld>
  <p:clrMapOvr>
    <a:masterClrMapping/>
  </p:clrMapOvr>
  <p:transition spd="slow">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858" name="组合 1"/>
          <p:cNvGrpSpPr/>
          <p:nvPr/>
        </p:nvGrpSpPr>
        <p:grpSpPr>
          <a:xfrm>
            <a:off x="0" y="214313"/>
            <a:ext cx="577850" cy="658812"/>
            <a:chOff x="0" y="0"/>
            <a:chExt cx="577847" cy="659137"/>
          </a:xfrm>
        </p:grpSpPr>
        <p:sp>
          <p:nvSpPr>
            <p:cNvPr id="121938" name="矩形 3"/>
            <p:cNvSpPr/>
            <p:nvPr/>
          </p:nvSpPr>
          <p:spPr>
            <a:xfrm>
              <a:off x="0" y="0"/>
              <a:ext cx="495297" cy="659137"/>
            </a:xfrm>
            <a:prstGeom prst="rect">
              <a:avLst/>
            </a:prstGeom>
            <a:solidFill>
              <a:srgbClr val="C0000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121939" name="矩形 4"/>
            <p:cNvSpPr/>
            <p:nvPr/>
          </p:nvSpPr>
          <p:spPr>
            <a:xfrm>
              <a:off x="527047" y="0"/>
              <a:ext cx="50800" cy="659137"/>
            </a:xfrm>
            <a:prstGeom prst="rect">
              <a:avLst/>
            </a:prstGeom>
            <a:solidFill>
              <a:srgbClr val="80808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grpSp>
      <p:sp>
        <p:nvSpPr>
          <p:cNvPr id="121859" name="灯片编号占位符 3"/>
          <p:cNvSpPr>
            <a:spLocks noGrp="1"/>
          </p:cNvSpPr>
          <p:nvPr/>
        </p:nvSpPr>
        <p:spPr>
          <a:xfrm>
            <a:off x="11449050" y="6499225"/>
            <a:ext cx="639763" cy="365125"/>
          </a:xfrm>
          <a:prstGeom prst="rect">
            <a:avLst/>
          </a:prstGeom>
          <a:noFill/>
          <a:ln w="9525">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r" defTabSz="914400" eaLnBrk="1" hangingPunct="1">
              <a:spcBef>
                <a:spcPct val="0"/>
              </a:spcBef>
              <a:buFontTx/>
              <a:buNone/>
            </a:pPr>
            <a:fld id="{9A0DB2DC-4C9A-4742-B13C-FB6460FD3503}" type="slidenum">
              <a:rPr lang="zh-CN" altLang="zh-CN" sz="1400" b="1" dirty="0">
                <a:solidFill>
                  <a:srgbClr val="FFFFFF"/>
                </a:solidFill>
                <a:latin typeface="仿宋" panose="02010609060101010101" pitchFamily="49" charset="-122"/>
                <a:ea typeface="仿宋" panose="02010609060101010101" pitchFamily="49" charset="-122"/>
              </a:rPr>
              <a:t>101</a:t>
            </a:fld>
            <a:endParaRPr lang="zh-CN" altLang="zh-CN" sz="1400" b="1" dirty="0">
              <a:solidFill>
                <a:srgbClr val="FFFFFF"/>
              </a:solidFill>
              <a:latin typeface="仿宋" panose="02010609060101010101" pitchFamily="49" charset="-122"/>
              <a:ea typeface="仿宋" panose="02010609060101010101" pitchFamily="49" charset="-122"/>
            </a:endParaRPr>
          </a:p>
        </p:txBody>
      </p:sp>
      <p:sp>
        <p:nvSpPr>
          <p:cNvPr id="121937" name="标题 2"/>
          <p:cNvSpPr>
            <a:spLocks noGrp="1"/>
          </p:cNvSpPr>
          <p:nvPr>
            <p:ph type="title"/>
          </p:nvPr>
        </p:nvSpPr>
        <p:spPr>
          <a:xfrm>
            <a:off x="596900" y="233363"/>
            <a:ext cx="11004550" cy="719137"/>
          </a:xfrm>
        </p:spPr>
        <p:txBody>
          <a:bodyPr vert="horz" wrap="square" lIns="68573" tIns="34289" rIns="68573" bIns="34289" anchor="ctr">
            <a:spAutoFit/>
          </a:bodyPr>
          <a:lstStyle/>
          <a:p>
            <a:pPr algn="l" eaLnBrk="1" hangingPunct="1">
              <a:lnSpc>
                <a:spcPct val="150000"/>
              </a:lnSpc>
            </a:pPr>
            <a:r>
              <a:rPr lang="en-US" altLang="zh-CN" sz="3200" b="1" dirty="0">
                <a:solidFill>
                  <a:srgbClr val="000000"/>
                </a:solidFill>
                <a:latin typeface="+mn-ea"/>
                <a:ea typeface="+mn-ea"/>
                <a:sym typeface="微软雅黑" panose="020B0503020204020204" pitchFamily="34" charset="-122"/>
              </a:rPr>
              <a:t>4.1 </a:t>
            </a:r>
            <a:r>
              <a:rPr lang="zh-CN" altLang="en-US" sz="3200" b="1" dirty="0">
                <a:solidFill>
                  <a:srgbClr val="000000"/>
                </a:solidFill>
                <a:latin typeface="+mn-ea"/>
                <a:ea typeface="+mn-ea"/>
                <a:sym typeface="微软雅黑" panose="020B0503020204020204" pitchFamily="34" charset="-122"/>
              </a:rPr>
              <a:t>保障房概述</a:t>
            </a:r>
            <a:endParaRPr lang="en-US" altLang="zh-CN" sz="3200" b="1" dirty="0">
              <a:solidFill>
                <a:srgbClr val="000000"/>
              </a:solidFill>
              <a:latin typeface="+mn-ea"/>
              <a:ea typeface="+mn-ea"/>
              <a:sym typeface="微软雅黑" panose="020B0503020204020204" pitchFamily="34" charset="-122"/>
            </a:endParaRPr>
          </a:p>
        </p:txBody>
      </p:sp>
      <p:graphicFrame>
        <p:nvGraphicFramePr>
          <p:cNvPr id="4" name="表格 3">
            <a:extLst>
              <a:ext uri="{FF2B5EF4-FFF2-40B4-BE49-F238E27FC236}">
                <a16:creationId xmlns:a16="http://schemas.microsoft.com/office/drawing/2014/main" id="{7E7ECFD6-1019-49F9-8BF9-9E6DFC75245C}"/>
              </a:ext>
            </a:extLst>
          </p:cNvPr>
          <p:cNvGraphicFramePr>
            <a:graphicFrameLocks noGrp="1"/>
          </p:cNvGraphicFramePr>
          <p:nvPr>
            <p:extLst>
              <p:ext uri="{D42A27DB-BD31-4B8C-83A1-F6EECF244321}">
                <p14:modId xmlns:p14="http://schemas.microsoft.com/office/powerpoint/2010/main" val="2071546753"/>
              </p:ext>
            </p:extLst>
          </p:nvPr>
        </p:nvGraphicFramePr>
        <p:xfrm>
          <a:off x="756212" y="2476032"/>
          <a:ext cx="10217764" cy="3326990"/>
        </p:xfrm>
        <a:graphic>
          <a:graphicData uri="http://schemas.openxmlformats.org/drawingml/2006/table">
            <a:tbl>
              <a:tblPr>
                <a:tableStyleId>{5C22544A-7EE6-4342-B048-85BDC9FD1C3A}</a:tableStyleId>
              </a:tblPr>
              <a:tblGrid>
                <a:gridCol w="1641652">
                  <a:extLst>
                    <a:ext uri="{9D8B030D-6E8A-4147-A177-3AD203B41FA5}">
                      <a16:colId xmlns:a16="http://schemas.microsoft.com/office/drawing/2014/main" val="2260246209"/>
                    </a:ext>
                  </a:extLst>
                </a:gridCol>
                <a:gridCol w="2232000">
                  <a:extLst>
                    <a:ext uri="{9D8B030D-6E8A-4147-A177-3AD203B41FA5}">
                      <a16:colId xmlns:a16="http://schemas.microsoft.com/office/drawing/2014/main" val="2078045868"/>
                    </a:ext>
                  </a:extLst>
                </a:gridCol>
                <a:gridCol w="2060112">
                  <a:extLst>
                    <a:ext uri="{9D8B030D-6E8A-4147-A177-3AD203B41FA5}">
                      <a16:colId xmlns:a16="http://schemas.microsoft.com/office/drawing/2014/main" val="989613185"/>
                    </a:ext>
                  </a:extLst>
                </a:gridCol>
                <a:gridCol w="2232000">
                  <a:extLst>
                    <a:ext uri="{9D8B030D-6E8A-4147-A177-3AD203B41FA5}">
                      <a16:colId xmlns:a16="http://schemas.microsoft.com/office/drawing/2014/main" val="2282701073"/>
                    </a:ext>
                  </a:extLst>
                </a:gridCol>
                <a:gridCol w="2052000">
                  <a:extLst>
                    <a:ext uri="{9D8B030D-6E8A-4147-A177-3AD203B41FA5}">
                      <a16:colId xmlns:a16="http://schemas.microsoft.com/office/drawing/2014/main" val="2419270305"/>
                    </a:ext>
                  </a:extLst>
                </a:gridCol>
              </a:tblGrid>
              <a:tr h="396000">
                <a:tc>
                  <a:txBody>
                    <a:bodyPr/>
                    <a:lstStyle/>
                    <a:p>
                      <a:pPr algn="ctr" rtl="0" fontAlgn="ctr"/>
                      <a:r>
                        <a:rPr lang="zh-CN" altLang="en-US" sz="1200" b="1" u="none" strike="noStrike" dirty="0">
                          <a:solidFill>
                            <a:schemeClr val="bg1"/>
                          </a:solidFill>
                          <a:effectLst/>
                        </a:rPr>
                        <a:t>保障房类型</a:t>
                      </a:r>
                      <a:endParaRPr lang="zh-CN" altLang="en-US" sz="1200" b="1" i="0" u="none" strike="noStrike" dirty="0">
                        <a:solidFill>
                          <a:schemeClr val="bg1"/>
                        </a:solidFill>
                        <a:effectLst/>
                        <a:latin typeface="微软雅黑" panose="020B0503020204020204" pitchFamily="34" charset="-122"/>
                        <a:ea typeface="微软雅黑" panose="020B0503020204020204" pitchFamily="34" charset="-122"/>
                      </a:endParaRPr>
                    </a:p>
                  </a:txBody>
                  <a:tcPr marL="6350" marR="6350" marT="6350" marB="0" anchor="ctr">
                    <a:solidFill>
                      <a:srgbClr val="C00000"/>
                    </a:solidFill>
                  </a:tcPr>
                </a:tc>
                <a:tc>
                  <a:txBody>
                    <a:bodyPr/>
                    <a:lstStyle/>
                    <a:p>
                      <a:pPr algn="ctr" rtl="0" fontAlgn="ctr"/>
                      <a:r>
                        <a:rPr lang="zh-CN" altLang="en-US" sz="1200" b="1" u="none" strike="noStrike" dirty="0">
                          <a:solidFill>
                            <a:schemeClr val="bg1"/>
                          </a:solidFill>
                          <a:effectLst/>
                        </a:rPr>
                        <a:t>保障方式</a:t>
                      </a:r>
                      <a:endParaRPr lang="zh-CN" altLang="en-US" sz="1200" b="1" i="0" u="none" strike="noStrike" dirty="0">
                        <a:solidFill>
                          <a:schemeClr val="bg1"/>
                        </a:solidFill>
                        <a:effectLst/>
                        <a:latin typeface="微软雅黑" panose="020B0503020204020204" pitchFamily="34" charset="-122"/>
                        <a:ea typeface="微软雅黑" panose="020B0503020204020204" pitchFamily="34" charset="-122"/>
                      </a:endParaRPr>
                    </a:p>
                  </a:txBody>
                  <a:tcPr marL="6350" marR="6350" marT="6350" marB="0" anchor="ctr">
                    <a:solidFill>
                      <a:srgbClr val="C00000"/>
                    </a:solidFill>
                  </a:tcPr>
                </a:tc>
                <a:tc>
                  <a:txBody>
                    <a:bodyPr/>
                    <a:lstStyle/>
                    <a:p>
                      <a:pPr marL="0" algn="ctr" defTabSz="914400" rtl="0" eaLnBrk="1" fontAlgn="ctr" latinLnBrk="0" hangingPunct="1"/>
                      <a:r>
                        <a:rPr lang="zh-CN" altLang="en-US" sz="1200" b="1" u="none" strike="noStrike" kern="1200" dirty="0">
                          <a:solidFill>
                            <a:schemeClr val="bg1"/>
                          </a:solidFill>
                          <a:effectLst/>
                          <a:latin typeface="+mn-lt"/>
                          <a:ea typeface="+mn-ea"/>
                          <a:cs typeface="+mn-cs"/>
                        </a:rPr>
                        <a:t>销售价格管理</a:t>
                      </a:r>
                    </a:p>
                  </a:txBody>
                  <a:tcPr marL="6350" marR="6350" marT="6350" marB="0" anchor="ctr">
                    <a:solidFill>
                      <a:srgbClr val="C00000"/>
                    </a:solidFill>
                  </a:tcPr>
                </a:tc>
                <a:tc>
                  <a:txBody>
                    <a:bodyPr/>
                    <a:lstStyle/>
                    <a:p>
                      <a:pPr marL="0" algn="ctr" defTabSz="914400" rtl="0" eaLnBrk="1" fontAlgn="ctr" latinLnBrk="0" hangingPunct="1"/>
                      <a:r>
                        <a:rPr lang="zh-CN" altLang="en-US" sz="1200" b="1" u="none" strike="noStrike" kern="1200" dirty="0">
                          <a:solidFill>
                            <a:schemeClr val="bg1"/>
                          </a:solidFill>
                          <a:effectLst/>
                          <a:latin typeface="+mn-lt"/>
                          <a:ea typeface="+mn-ea"/>
                          <a:cs typeface="+mn-cs"/>
                        </a:rPr>
                        <a:t>销售对象</a:t>
                      </a:r>
                    </a:p>
                  </a:txBody>
                  <a:tcPr marL="6350" marR="6350" marT="6350" marB="0" anchor="ctr">
                    <a:solidFill>
                      <a:srgbClr val="C00000"/>
                    </a:solidFill>
                  </a:tcPr>
                </a:tc>
                <a:tc>
                  <a:txBody>
                    <a:bodyPr/>
                    <a:lstStyle/>
                    <a:p>
                      <a:pPr marL="0" algn="ctr" defTabSz="914400" rtl="0" eaLnBrk="1" fontAlgn="ctr" latinLnBrk="0" hangingPunct="1"/>
                      <a:r>
                        <a:rPr lang="zh-CN" altLang="en-US" sz="1200" b="1" u="none" strike="noStrike" kern="1200" dirty="0">
                          <a:solidFill>
                            <a:schemeClr val="bg1"/>
                          </a:solidFill>
                          <a:effectLst/>
                          <a:latin typeface="+mn-lt"/>
                          <a:ea typeface="+mn-ea"/>
                          <a:cs typeface="+mn-cs"/>
                        </a:rPr>
                        <a:t>适合的基础资产分析</a:t>
                      </a:r>
                    </a:p>
                  </a:txBody>
                  <a:tcPr marL="6350" marR="6350" marT="6350" marB="0" anchor="ctr">
                    <a:solidFill>
                      <a:srgbClr val="C00000"/>
                    </a:solidFill>
                  </a:tcPr>
                </a:tc>
                <a:extLst>
                  <a:ext uri="{0D108BD9-81ED-4DB2-BD59-A6C34878D82A}">
                    <a16:rowId xmlns:a16="http://schemas.microsoft.com/office/drawing/2014/main" val="2216266837"/>
                  </a:ext>
                </a:extLst>
              </a:tr>
              <a:tr h="720000">
                <a:tc>
                  <a:txBody>
                    <a:bodyPr/>
                    <a:lstStyle/>
                    <a:p>
                      <a:pPr algn="ctr" rtl="0" fontAlgn="ctr"/>
                      <a:r>
                        <a:rPr lang="zh-CN" altLang="en-US" sz="1200" b="1" u="none" strike="noStrike" dirty="0">
                          <a:solidFill>
                            <a:schemeClr val="bg1"/>
                          </a:solidFill>
                          <a:effectLst/>
                        </a:rPr>
                        <a:t>经济适用房</a:t>
                      </a:r>
                      <a:endParaRPr lang="zh-CN" altLang="en-US" sz="1200" b="1" i="0" u="none" strike="noStrike" dirty="0">
                        <a:solidFill>
                          <a:schemeClr val="bg1"/>
                        </a:solidFill>
                        <a:effectLst/>
                        <a:latin typeface="微软雅黑" panose="020B0503020204020204" pitchFamily="34" charset="-122"/>
                        <a:ea typeface="微软雅黑" panose="020B0503020204020204" pitchFamily="34" charset="-122"/>
                      </a:endParaRPr>
                    </a:p>
                  </a:txBody>
                  <a:tcPr marL="6350" marR="6350" marT="6350" marB="0" anchor="ctr">
                    <a:solidFill>
                      <a:srgbClr val="C00000"/>
                    </a:solidFill>
                  </a:tcPr>
                </a:tc>
                <a:tc>
                  <a:txBody>
                    <a:bodyPr/>
                    <a:lstStyle/>
                    <a:p>
                      <a:pPr marL="36000" lvl="0" algn="l" rtl="0" fontAlgn="ctr"/>
                      <a:r>
                        <a:rPr lang="zh-CN" altLang="en-US" sz="1200" u="none" strike="noStrike" dirty="0">
                          <a:effectLst/>
                        </a:rPr>
                        <a:t>政府划拨土地、免收行政事业性收费和政府基金，实行税收优惠，政府指导价出售</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50" marR="6350" marT="6350" marB="0" anchor="ctr">
                    <a:solidFill>
                      <a:srgbClr val="E8D0D0"/>
                    </a:solidFill>
                  </a:tcPr>
                </a:tc>
                <a:tc>
                  <a:txBody>
                    <a:bodyPr/>
                    <a:lstStyle/>
                    <a:p>
                      <a:pPr marL="36000" algn="l" rtl="0" fontAlgn="ctr"/>
                      <a:r>
                        <a:rPr lang="zh-CN" altLang="en-US" sz="1200" u="none" strike="noStrike" dirty="0">
                          <a:effectLst/>
                        </a:rPr>
                        <a:t>房企利润率不高于</a:t>
                      </a:r>
                      <a:r>
                        <a:rPr lang="en-US" altLang="zh-CN" sz="1200" u="none" strike="noStrike" dirty="0">
                          <a:effectLst/>
                        </a:rPr>
                        <a:t>3%</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50" marR="6350" marT="6350" marB="0" anchor="ctr">
                    <a:solidFill>
                      <a:srgbClr val="E8D0D0"/>
                    </a:solidFill>
                  </a:tcPr>
                </a:tc>
                <a:tc>
                  <a:txBody>
                    <a:bodyPr/>
                    <a:lstStyle/>
                    <a:p>
                      <a:pPr marL="36000" algn="l" rtl="0" fontAlgn="ctr"/>
                      <a:r>
                        <a:rPr lang="zh-CN" altLang="en-US" sz="1200" u="none" strike="noStrike" dirty="0">
                          <a:effectLst/>
                        </a:rPr>
                        <a:t>符合市、县政府规定的户籍 低收入标准及住房困难标准的低收入家庭</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50" marR="6350" marT="6350" marB="0" anchor="ctr">
                    <a:solidFill>
                      <a:srgbClr val="E8D0D0"/>
                    </a:solidFill>
                  </a:tcPr>
                </a:tc>
                <a:tc>
                  <a:txBody>
                    <a:bodyPr/>
                    <a:lstStyle/>
                    <a:p>
                      <a:pPr marL="36000" algn="l" defTabSz="914400" rtl="0" eaLnBrk="1" fontAlgn="ctr" latinLnBrk="0" hangingPunct="1"/>
                      <a:r>
                        <a:rPr lang="zh-CN" altLang="en-US" sz="1200" u="none" strike="noStrike" kern="1200" dirty="0">
                          <a:solidFill>
                            <a:schemeClr val="dk1"/>
                          </a:solidFill>
                          <a:effectLst/>
                          <a:latin typeface="+mn-lt"/>
                          <a:ea typeface="+mn-ea"/>
                          <a:cs typeface="+mn-cs"/>
                        </a:rPr>
                        <a:t>一般存在划拨地问题</a:t>
                      </a:r>
                    </a:p>
                  </a:txBody>
                  <a:tcPr marL="6350" marR="6350" marT="6350" marB="0" anchor="ctr">
                    <a:solidFill>
                      <a:srgbClr val="E8D0D0"/>
                    </a:solidFill>
                  </a:tcPr>
                </a:tc>
                <a:extLst>
                  <a:ext uri="{0D108BD9-81ED-4DB2-BD59-A6C34878D82A}">
                    <a16:rowId xmlns:a16="http://schemas.microsoft.com/office/drawing/2014/main" val="2071117808"/>
                  </a:ext>
                </a:extLst>
              </a:tr>
              <a:tr h="720000">
                <a:tc>
                  <a:txBody>
                    <a:bodyPr/>
                    <a:lstStyle/>
                    <a:p>
                      <a:pPr algn="ctr" rtl="0" fontAlgn="ctr"/>
                      <a:r>
                        <a:rPr lang="zh-CN" altLang="en-US" sz="1200" b="1" u="none" strike="noStrike" dirty="0">
                          <a:solidFill>
                            <a:schemeClr val="bg1"/>
                          </a:solidFill>
                          <a:effectLst/>
                        </a:rPr>
                        <a:t>限价商品住房</a:t>
                      </a:r>
                      <a:endParaRPr lang="zh-CN" altLang="en-US" sz="1200" b="1" i="0" u="none" strike="noStrike" dirty="0">
                        <a:solidFill>
                          <a:schemeClr val="bg1"/>
                        </a:solidFill>
                        <a:effectLst/>
                        <a:latin typeface="微软雅黑" panose="020B0503020204020204" pitchFamily="34" charset="-122"/>
                        <a:ea typeface="微软雅黑" panose="020B0503020204020204" pitchFamily="34" charset="-122"/>
                      </a:endParaRPr>
                    </a:p>
                  </a:txBody>
                  <a:tcPr marL="6350" marR="6350" marT="6350" marB="0" anchor="ctr">
                    <a:solidFill>
                      <a:srgbClr val="C00000"/>
                    </a:solidFill>
                  </a:tcPr>
                </a:tc>
                <a:tc>
                  <a:txBody>
                    <a:bodyPr/>
                    <a:lstStyle/>
                    <a:p>
                      <a:pPr marL="36000" lvl="0" algn="l" rtl="0" fontAlgn="ctr"/>
                      <a:r>
                        <a:rPr lang="zh-CN" altLang="en-US" sz="1200" u="none" strike="noStrike" dirty="0">
                          <a:effectLst/>
                        </a:rPr>
                        <a:t>在限制套型比例、限定销售价格的基础上，以竞地价、竞房价的招标方式确定开发单位</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50" marR="6350" marT="6350" marB="0" anchor="ctr">
                    <a:solidFill>
                      <a:srgbClr val="F4E9E9"/>
                    </a:solidFill>
                  </a:tcPr>
                </a:tc>
                <a:tc>
                  <a:txBody>
                    <a:bodyPr/>
                    <a:lstStyle/>
                    <a:p>
                      <a:pPr marL="36000" algn="l" rtl="0" fontAlgn="ctr"/>
                      <a:r>
                        <a:rPr lang="zh-CN" altLang="en-US" sz="1200" u="none" strike="noStrike" dirty="0">
                          <a:effectLst/>
                        </a:rPr>
                        <a:t>土地挂牌出让时限定房屋价格限定销售均价的上限</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50" marR="6350" marT="6350" marB="0" anchor="ctr">
                    <a:solidFill>
                      <a:srgbClr val="F4E9E9"/>
                    </a:solidFill>
                  </a:tcPr>
                </a:tc>
                <a:tc>
                  <a:txBody>
                    <a:bodyPr/>
                    <a:lstStyle/>
                    <a:p>
                      <a:pPr marL="36000" algn="l" rtl="0" fontAlgn="ctr"/>
                      <a:r>
                        <a:rPr lang="zh-CN" altLang="en-US" sz="1200" u="none" strike="noStrike" dirty="0">
                          <a:effectLst/>
                        </a:rPr>
                        <a:t>符合地方规定收入、户籍，财产条件的中低收入家庭</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50" marR="6350" marT="6350" marB="0" anchor="ctr">
                    <a:solidFill>
                      <a:srgbClr val="F4E9E9"/>
                    </a:solidFill>
                  </a:tcPr>
                </a:tc>
                <a:tc>
                  <a:txBody>
                    <a:bodyPr/>
                    <a:lstStyle/>
                    <a:p>
                      <a:pPr marL="36000" algn="l" defTabSz="914400" rtl="0" eaLnBrk="1" fontAlgn="ctr" latinLnBrk="0" hangingPunct="1"/>
                      <a:r>
                        <a:rPr lang="zh-CN" altLang="en-US" sz="1200" u="none" strike="noStrike" kern="1200" dirty="0">
                          <a:solidFill>
                            <a:schemeClr val="dk1"/>
                          </a:solidFill>
                          <a:effectLst/>
                          <a:latin typeface="+mn-lt"/>
                          <a:ea typeface="+mn-ea"/>
                          <a:cs typeface="+mn-cs"/>
                        </a:rPr>
                        <a:t>限制套型比例、限定销售价格条件下现金流不确定性</a:t>
                      </a:r>
                    </a:p>
                  </a:txBody>
                  <a:tcPr marL="6350" marR="6350" marT="6350" marB="0" anchor="ctr">
                    <a:solidFill>
                      <a:srgbClr val="F4E9E9"/>
                    </a:solidFill>
                  </a:tcPr>
                </a:tc>
                <a:extLst>
                  <a:ext uri="{0D108BD9-81ED-4DB2-BD59-A6C34878D82A}">
                    <a16:rowId xmlns:a16="http://schemas.microsoft.com/office/drawing/2014/main" val="3339357668"/>
                  </a:ext>
                </a:extLst>
              </a:tr>
              <a:tr h="508000">
                <a:tc>
                  <a:txBody>
                    <a:bodyPr/>
                    <a:lstStyle/>
                    <a:p>
                      <a:pPr algn="ctr" rtl="0" fontAlgn="ctr"/>
                      <a:r>
                        <a:rPr lang="zh-CN" altLang="en-US" sz="1200" b="1" u="none" strike="noStrike" dirty="0">
                          <a:solidFill>
                            <a:schemeClr val="bg1"/>
                          </a:solidFill>
                          <a:effectLst/>
                        </a:rPr>
                        <a:t>棚户区改造房</a:t>
                      </a:r>
                      <a:endParaRPr lang="zh-CN" altLang="en-US" sz="1200" b="1" i="0" u="none" strike="noStrike" dirty="0">
                        <a:solidFill>
                          <a:schemeClr val="bg1"/>
                        </a:solidFill>
                        <a:effectLst/>
                        <a:latin typeface="微软雅黑" panose="020B0503020204020204" pitchFamily="34" charset="-122"/>
                        <a:ea typeface="微软雅黑" panose="020B0503020204020204" pitchFamily="34" charset="-122"/>
                      </a:endParaRPr>
                    </a:p>
                  </a:txBody>
                  <a:tcPr marL="6350" marR="6350" marT="6350" marB="0" anchor="ctr">
                    <a:solidFill>
                      <a:srgbClr val="C00000"/>
                    </a:solidFill>
                  </a:tcPr>
                </a:tc>
                <a:tc>
                  <a:txBody>
                    <a:bodyPr/>
                    <a:lstStyle/>
                    <a:p>
                      <a:pPr marL="36000" lvl="0" algn="l" rtl="0" fontAlgn="ctr"/>
                      <a:r>
                        <a:rPr lang="zh-CN" altLang="en-US" sz="1200" u="none" strike="noStrike" dirty="0">
                          <a:effectLst/>
                        </a:rPr>
                        <a:t>政府对被拆迁户进行安置所建的房屋</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50" marR="6350" marT="6350" marB="0" anchor="ctr">
                    <a:solidFill>
                      <a:srgbClr val="E8D0D0"/>
                    </a:solidFill>
                  </a:tcPr>
                </a:tc>
                <a:tc>
                  <a:txBody>
                    <a:bodyPr/>
                    <a:lstStyle/>
                    <a:p>
                      <a:pPr marL="36000" algn="l" rtl="0" fontAlgn="ctr"/>
                      <a:r>
                        <a:rPr lang="zh-CN" altLang="en-US" sz="1200" u="none" strike="noStrike" dirty="0">
                          <a:effectLst/>
                        </a:rPr>
                        <a:t>根据</a:t>
                      </a:r>
                      <a:r>
                        <a:rPr lang="en-US" altLang="zh-CN" sz="1200" u="none" strike="noStrike" dirty="0">
                          <a:effectLst/>
                        </a:rPr>
                        <a:t>《</a:t>
                      </a:r>
                      <a:r>
                        <a:rPr lang="zh-CN" altLang="en-US" sz="1200" u="none" strike="noStrike" dirty="0">
                          <a:effectLst/>
                        </a:rPr>
                        <a:t>拆迁安置补偿协议</a:t>
                      </a:r>
                      <a:r>
                        <a:rPr lang="en-US" altLang="zh-CN" sz="1200" u="none" strike="noStrike" dirty="0">
                          <a:effectLst/>
                        </a:rPr>
                        <a:t>》</a:t>
                      </a:r>
                      <a:r>
                        <a:rPr lang="zh-CN" altLang="en-US" sz="1200" u="none" strike="noStrike" dirty="0">
                          <a:effectLst/>
                        </a:rPr>
                        <a:t>及相关政府部门价格指导文件共同确定</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50" marR="6350" marT="6350" marB="0" anchor="ctr">
                    <a:solidFill>
                      <a:srgbClr val="E8D0D0"/>
                    </a:solidFill>
                  </a:tcPr>
                </a:tc>
                <a:tc>
                  <a:txBody>
                    <a:bodyPr/>
                    <a:lstStyle/>
                    <a:p>
                      <a:pPr marL="36000" algn="l" rtl="0" fontAlgn="ctr"/>
                      <a:r>
                        <a:rPr lang="zh-CN" altLang="en-US" sz="1200" u="none" strike="noStrike" dirty="0">
                          <a:effectLst/>
                        </a:rPr>
                        <a:t>安置对象是选址产权调换的被拆迁户</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50" marR="6350" marT="6350" marB="0" anchor="ctr">
                    <a:solidFill>
                      <a:srgbClr val="E8D0D0"/>
                    </a:solidFill>
                  </a:tcPr>
                </a:tc>
                <a:tc>
                  <a:txBody>
                    <a:bodyPr/>
                    <a:lstStyle/>
                    <a:p>
                      <a:pPr marL="36000" marR="0" lvl="0" indent="0" algn="l" defTabSz="914400" rtl="0" eaLnBrk="1" fontAlgn="ctr" latinLnBrk="0" hangingPunct="1">
                        <a:lnSpc>
                          <a:spcPct val="100000"/>
                        </a:lnSpc>
                        <a:spcBef>
                          <a:spcPts val="0"/>
                        </a:spcBef>
                        <a:spcAft>
                          <a:spcPts val="0"/>
                        </a:spcAft>
                        <a:buClrTx/>
                        <a:buSzTx/>
                        <a:buFontTx/>
                        <a:buNone/>
                        <a:tabLst/>
                        <a:defRPr/>
                      </a:pPr>
                      <a:r>
                        <a:rPr lang="zh-CN" altLang="en-US" sz="1200" u="none" strike="noStrike" kern="1200" dirty="0">
                          <a:solidFill>
                            <a:schemeClr val="dk1"/>
                          </a:solidFill>
                          <a:effectLst/>
                          <a:latin typeface="+mn-lt"/>
                          <a:ea typeface="+mn-ea"/>
                          <a:cs typeface="+mn-cs"/>
                        </a:rPr>
                        <a:t>定向安置房最为适宜的基础资产</a:t>
                      </a:r>
                      <a:endParaRPr lang="en-US" altLang="zh-CN" sz="1200" u="none" strike="noStrike" kern="1200" dirty="0">
                        <a:solidFill>
                          <a:schemeClr val="dk1"/>
                        </a:solidFill>
                        <a:effectLst/>
                        <a:latin typeface="+mn-lt"/>
                        <a:ea typeface="+mn-ea"/>
                        <a:cs typeface="+mn-cs"/>
                      </a:endParaRPr>
                    </a:p>
                  </a:txBody>
                  <a:tcPr marL="6350" marR="6350" marT="6350" marB="0" anchor="ctr">
                    <a:solidFill>
                      <a:srgbClr val="E8D0D0"/>
                    </a:solidFill>
                  </a:tcPr>
                </a:tc>
                <a:extLst>
                  <a:ext uri="{0D108BD9-81ED-4DB2-BD59-A6C34878D82A}">
                    <a16:rowId xmlns:a16="http://schemas.microsoft.com/office/drawing/2014/main" val="1126447595"/>
                  </a:ext>
                </a:extLst>
              </a:tr>
              <a:tr h="936000">
                <a:tc>
                  <a:txBody>
                    <a:bodyPr/>
                    <a:lstStyle/>
                    <a:p>
                      <a:pPr algn="ctr" rtl="0" fontAlgn="ctr"/>
                      <a:r>
                        <a:rPr lang="zh-CN" altLang="en-US" sz="1200" b="1" u="none" strike="noStrike" dirty="0">
                          <a:solidFill>
                            <a:schemeClr val="bg1"/>
                          </a:solidFill>
                          <a:effectLst/>
                        </a:rPr>
                        <a:t>廉租房</a:t>
                      </a:r>
                      <a:r>
                        <a:rPr lang="en-US" altLang="zh-CN" sz="1200" b="1" u="none" strike="noStrike" dirty="0">
                          <a:solidFill>
                            <a:schemeClr val="bg1"/>
                          </a:solidFill>
                          <a:effectLst/>
                        </a:rPr>
                        <a:t>/</a:t>
                      </a:r>
                      <a:r>
                        <a:rPr lang="zh-CN" altLang="en-US" sz="1200" b="1" u="none" strike="noStrike" dirty="0">
                          <a:solidFill>
                            <a:schemeClr val="bg1"/>
                          </a:solidFill>
                          <a:effectLst/>
                        </a:rPr>
                        <a:t>政策性租赁住房</a:t>
                      </a:r>
                      <a:endParaRPr lang="zh-CN" altLang="en-US" sz="1200" b="1" i="0" u="none" strike="noStrike" dirty="0">
                        <a:solidFill>
                          <a:schemeClr val="bg1"/>
                        </a:solidFill>
                        <a:effectLst/>
                        <a:latin typeface="微软雅黑" panose="020B0503020204020204" pitchFamily="34" charset="-122"/>
                        <a:ea typeface="微软雅黑" panose="020B0503020204020204" pitchFamily="34" charset="-122"/>
                      </a:endParaRPr>
                    </a:p>
                  </a:txBody>
                  <a:tcPr marL="6350" marR="6350" marT="6350" marB="0" anchor="ctr">
                    <a:solidFill>
                      <a:srgbClr val="C00000"/>
                    </a:solidFill>
                  </a:tcPr>
                </a:tc>
                <a:tc>
                  <a:txBody>
                    <a:bodyPr/>
                    <a:lstStyle/>
                    <a:p>
                      <a:pPr marL="36000" lvl="0" algn="l" rtl="0" fontAlgn="ctr"/>
                      <a:r>
                        <a:rPr lang="zh-CN" altLang="en-US" sz="1200" u="none" strike="noStrike" dirty="0">
                          <a:effectLst/>
                        </a:rPr>
                        <a:t>政府持有，按低于市场的租价提供的住房。部分地区规定承租人租借一定期满且符合保障对象条件后，可购买全部或部分产权</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50" marR="6350" marT="6350" marB="0" anchor="ctr">
                    <a:solidFill>
                      <a:srgbClr val="F4E9E9"/>
                    </a:solidFill>
                  </a:tcPr>
                </a:tc>
                <a:tc>
                  <a:txBody>
                    <a:bodyPr/>
                    <a:lstStyle/>
                    <a:p>
                      <a:pPr marL="36000" algn="l" rtl="0" fontAlgn="ctr"/>
                      <a:r>
                        <a:rPr lang="zh-CN" altLang="en-US" sz="1200" u="none" strike="noStrike" dirty="0">
                          <a:effectLst/>
                        </a:rPr>
                        <a:t>以综合造价为基准，由住房保障主管部门会同有关部门研讨决定</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50" marR="6350" marT="6350" marB="0" anchor="ctr">
                    <a:solidFill>
                      <a:srgbClr val="F4E9E9"/>
                    </a:solidFill>
                  </a:tcPr>
                </a:tc>
                <a:tc>
                  <a:txBody>
                    <a:bodyPr/>
                    <a:lstStyle/>
                    <a:p>
                      <a:pPr marL="36000" algn="l" rtl="0" fontAlgn="ctr"/>
                      <a:r>
                        <a:rPr lang="zh-CN" altLang="en-US" sz="1200" u="none" strike="noStrike" dirty="0">
                          <a:effectLst/>
                        </a:rPr>
                        <a:t>无房或人均住房面积小于标准、收入低于标准、户籍符合标准的低收入家庭，且承租期符合标准</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50" marR="6350" marT="6350" marB="0" anchor="ctr">
                    <a:solidFill>
                      <a:srgbClr val="F4E9E9"/>
                    </a:solidFill>
                  </a:tcPr>
                </a:tc>
                <a:tc>
                  <a:txBody>
                    <a:bodyPr/>
                    <a:lstStyle/>
                    <a:p>
                      <a:pPr marL="36000" algn="l" defTabSz="914400" rtl="0" eaLnBrk="1" fontAlgn="ctr" latinLnBrk="0" hangingPunct="1"/>
                      <a:r>
                        <a:rPr lang="zh-CN" altLang="en-US" sz="1200" u="none" strike="noStrike" kern="1200" dirty="0">
                          <a:solidFill>
                            <a:schemeClr val="dk1"/>
                          </a:solidFill>
                          <a:effectLst/>
                          <a:latin typeface="+mn-lt"/>
                          <a:ea typeface="+mn-ea"/>
                          <a:cs typeface="+mn-cs"/>
                        </a:rPr>
                        <a:t>代建收入不适合作为基础资产（收入来源不稳定）</a:t>
                      </a:r>
                    </a:p>
                    <a:p>
                      <a:pPr marL="36000" algn="l" defTabSz="914400" rtl="0" eaLnBrk="1" fontAlgn="ctr" latinLnBrk="0" hangingPunct="1"/>
                      <a:r>
                        <a:rPr lang="zh-CN" altLang="en-US" sz="1200" u="none" strike="noStrike" kern="1200" dirty="0">
                          <a:solidFill>
                            <a:schemeClr val="dk1"/>
                          </a:solidFill>
                          <a:effectLst/>
                          <a:latin typeface="+mn-lt"/>
                          <a:ea typeface="+mn-ea"/>
                          <a:cs typeface="+mn-cs"/>
                        </a:rPr>
                        <a:t>监管问答三及收支两条线问题</a:t>
                      </a:r>
                    </a:p>
                  </a:txBody>
                  <a:tcPr marL="6350" marR="6350" marT="6350" marB="0" anchor="ctr">
                    <a:solidFill>
                      <a:srgbClr val="F4E9E9"/>
                    </a:solidFill>
                  </a:tcPr>
                </a:tc>
                <a:extLst>
                  <a:ext uri="{0D108BD9-81ED-4DB2-BD59-A6C34878D82A}">
                    <a16:rowId xmlns:a16="http://schemas.microsoft.com/office/drawing/2014/main" val="1015721141"/>
                  </a:ext>
                </a:extLst>
              </a:tr>
            </a:tbl>
          </a:graphicData>
        </a:graphic>
      </p:graphicFrame>
      <p:sp>
        <p:nvSpPr>
          <p:cNvPr id="5" name="矩形 4">
            <a:extLst>
              <a:ext uri="{FF2B5EF4-FFF2-40B4-BE49-F238E27FC236}">
                <a16:creationId xmlns:a16="http://schemas.microsoft.com/office/drawing/2014/main" id="{8ACC5B99-6489-426A-948F-0038FB6AC507}"/>
              </a:ext>
            </a:extLst>
          </p:cNvPr>
          <p:cNvSpPr/>
          <p:nvPr/>
        </p:nvSpPr>
        <p:spPr>
          <a:xfrm>
            <a:off x="756212" y="1074283"/>
            <a:ext cx="10077692" cy="1279966"/>
          </a:xfrm>
          <a:prstGeom prst="rect">
            <a:avLst/>
          </a:prstGeom>
        </p:spPr>
        <p:txBody>
          <a:bodyPr wrap="square">
            <a:spAutoFit/>
          </a:bodyPr>
          <a:lstStyle/>
          <a:p>
            <a:pPr marL="285750" marR="52705" indent="-285750" algn="just">
              <a:lnSpc>
                <a:spcPct val="150000"/>
              </a:lnSpc>
              <a:spcBef>
                <a:spcPts val="600"/>
              </a:spcBef>
              <a:buFont typeface="Wingdings" panose="05000000000000000000" pitchFamily="2" charset="2"/>
              <a:buChar char="p"/>
              <a:tabLst>
                <a:tab pos="297815" algn="l"/>
              </a:tabLst>
            </a:pPr>
            <a:r>
              <a:rPr lang="zh-CN" altLang="en-US" b="1" dirty="0">
                <a:ea typeface="+mn-ea"/>
                <a:sym typeface="Arial" panose="020B0604020202020204" pitchFamily="34" charset="0"/>
              </a:rPr>
              <a:t>保障房定义及分类</a:t>
            </a:r>
            <a:endParaRPr lang="en-US" altLang="zh-CN" b="1" dirty="0">
              <a:ea typeface="+mn-ea"/>
              <a:sym typeface="Arial" panose="020B0604020202020204" pitchFamily="34" charset="0"/>
            </a:endParaRPr>
          </a:p>
          <a:p>
            <a:pPr marR="52705" eaLnBrk="1" hangingPunct="1">
              <a:lnSpc>
                <a:spcPct val="150000"/>
              </a:lnSpc>
              <a:spcBef>
                <a:spcPts val="600"/>
              </a:spcBef>
              <a:tabLst>
                <a:tab pos="297815" algn="l"/>
              </a:tabLst>
            </a:pPr>
            <a:r>
              <a:rPr lang="zh-CN" altLang="en-US" sz="1600" dirty="0">
                <a:solidFill>
                  <a:srgbClr val="000000"/>
                </a:solidFill>
                <a:latin typeface="微软雅黑" panose="020B0503020204020204" pitchFamily="34" charset="-122"/>
                <a:ea typeface="+mn-ea"/>
              </a:rPr>
              <a:t>保障房是指政府根据国家政策以及法律法规的规定，为中低收入住房困难家庭所提供的限定标准、限定价格或租金的住房，一般由廉租房、政策性租赁住房、经济适用房、限价房以及棚户区改造安置住房构成</a:t>
            </a:r>
          </a:p>
        </p:txBody>
      </p:sp>
      <p:sp>
        <p:nvSpPr>
          <p:cNvPr id="6" name="矩形 5">
            <a:extLst>
              <a:ext uri="{FF2B5EF4-FFF2-40B4-BE49-F238E27FC236}">
                <a16:creationId xmlns:a16="http://schemas.microsoft.com/office/drawing/2014/main" id="{C7DEAC69-9551-41DF-B47D-F359F0659ECC}"/>
              </a:ext>
            </a:extLst>
          </p:cNvPr>
          <p:cNvSpPr/>
          <p:nvPr/>
        </p:nvSpPr>
        <p:spPr>
          <a:xfrm>
            <a:off x="756212" y="5924805"/>
            <a:ext cx="10540679" cy="418191"/>
          </a:xfrm>
          <a:prstGeom prst="rect">
            <a:avLst/>
          </a:prstGeom>
        </p:spPr>
        <p:txBody>
          <a:bodyPr wrap="square">
            <a:spAutoFit/>
          </a:bodyPr>
          <a:lstStyle/>
          <a:p>
            <a:pPr marR="52705" eaLnBrk="1" hangingPunct="1">
              <a:lnSpc>
                <a:spcPct val="150000"/>
              </a:lnSpc>
              <a:tabLst>
                <a:tab pos="297815" algn="l"/>
              </a:tabLst>
            </a:pPr>
            <a:r>
              <a:rPr lang="zh-CN" altLang="en-US" sz="1600" b="1" dirty="0">
                <a:solidFill>
                  <a:srgbClr val="000000"/>
                </a:solidFill>
                <a:latin typeface="微软雅黑" panose="020B0503020204020204" pitchFamily="34" charset="-122"/>
                <a:ea typeface="+mn-ea"/>
              </a:rPr>
              <a:t>从已发行的保障房</a:t>
            </a:r>
            <a:r>
              <a:rPr lang="en-US" altLang="zh-CN" sz="1600" b="1" dirty="0">
                <a:solidFill>
                  <a:srgbClr val="000000"/>
                </a:solidFill>
                <a:latin typeface="微软雅黑" panose="020B0503020204020204" pitchFamily="34" charset="-122"/>
                <a:ea typeface="+mn-ea"/>
              </a:rPr>
              <a:t>ABS</a:t>
            </a:r>
            <a:r>
              <a:rPr lang="zh-CN" altLang="en-US" sz="1600" b="1" dirty="0">
                <a:solidFill>
                  <a:srgbClr val="000000"/>
                </a:solidFill>
                <a:latin typeface="微软雅黑" panose="020B0503020204020204" pitchFamily="34" charset="-122"/>
                <a:ea typeface="+mn-ea"/>
              </a:rPr>
              <a:t>项目来看，以限价商品住房和棚户区改造住房为主</a:t>
            </a:r>
          </a:p>
        </p:txBody>
      </p:sp>
    </p:spTree>
    <p:extLst>
      <p:ext uri="{BB962C8B-B14F-4D97-AF65-F5344CB8AC3E}">
        <p14:creationId xmlns:p14="http://schemas.microsoft.com/office/powerpoint/2010/main" val="211122167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858" name="组合 1"/>
          <p:cNvGrpSpPr/>
          <p:nvPr/>
        </p:nvGrpSpPr>
        <p:grpSpPr>
          <a:xfrm>
            <a:off x="0" y="214313"/>
            <a:ext cx="577850" cy="658812"/>
            <a:chOff x="0" y="0"/>
            <a:chExt cx="577847" cy="659137"/>
          </a:xfrm>
        </p:grpSpPr>
        <p:sp>
          <p:nvSpPr>
            <p:cNvPr id="121938" name="矩形 3"/>
            <p:cNvSpPr/>
            <p:nvPr/>
          </p:nvSpPr>
          <p:spPr>
            <a:xfrm>
              <a:off x="0" y="0"/>
              <a:ext cx="495297" cy="659137"/>
            </a:xfrm>
            <a:prstGeom prst="rect">
              <a:avLst/>
            </a:prstGeom>
            <a:solidFill>
              <a:srgbClr val="C0000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121939" name="矩形 4"/>
            <p:cNvSpPr/>
            <p:nvPr/>
          </p:nvSpPr>
          <p:spPr>
            <a:xfrm>
              <a:off x="527047" y="0"/>
              <a:ext cx="50800" cy="659137"/>
            </a:xfrm>
            <a:prstGeom prst="rect">
              <a:avLst/>
            </a:prstGeom>
            <a:solidFill>
              <a:srgbClr val="80808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grpSp>
      <p:sp>
        <p:nvSpPr>
          <p:cNvPr id="121859" name="灯片编号占位符 3"/>
          <p:cNvSpPr>
            <a:spLocks noGrp="1"/>
          </p:cNvSpPr>
          <p:nvPr/>
        </p:nvSpPr>
        <p:spPr>
          <a:xfrm>
            <a:off x="11449050" y="6499225"/>
            <a:ext cx="639763" cy="365125"/>
          </a:xfrm>
          <a:prstGeom prst="rect">
            <a:avLst/>
          </a:prstGeom>
          <a:noFill/>
          <a:ln w="9525">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r" defTabSz="914400" eaLnBrk="1" hangingPunct="1">
              <a:spcBef>
                <a:spcPct val="0"/>
              </a:spcBef>
              <a:buFontTx/>
              <a:buNone/>
            </a:pPr>
            <a:fld id="{9A0DB2DC-4C9A-4742-B13C-FB6460FD3503}" type="slidenum">
              <a:rPr lang="zh-CN" altLang="zh-CN" sz="1400" b="1" dirty="0">
                <a:solidFill>
                  <a:srgbClr val="FFFFFF"/>
                </a:solidFill>
                <a:latin typeface="仿宋" panose="02010609060101010101" pitchFamily="49" charset="-122"/>
                <a:ea typeface="仿宋" panose="02010609060101010101" pitchFamily="49" charset="-122"/>
              </a:rPr>
              <a:t>102</a:t>
            </a:fld>
            <a:endParaRPr lang="zh-CN" altLang="zh-CN" sz="1400" b="1" dirty="0">
              <a:solidFill>
                <a:srgbClr val="FFFFFF"/>
              </a:solidFill>
              <a:latin typeface="仿宋" panose="02010609060101010101" pitchFamily="49" charset="-122"/>
              <a:ea typeface="仿宋" panose="02010609060101010101" pitchFamily="49" charset="-122"/>
            </a:endParaRPr>
          </a:p>
        </p:txBody>
      </p:sp>
      <p:sp>
        <p:nvSpPr>
          <p:cNvPr id="121937" name="标题 2"/>
          <p:cNvSpPr>
            <a:spLocks noGrp="1"/>
          </p:cNvSpPr>
          <p:nvPr>
            <p:ph type="title"/>
          </p:nvPr>
        </p:nvSpPr>
        <p:spPr>
          <a:xfrm>
            <a:off x="596900" y="233363"/>
            <a:ext cx="11004550" cy="719137"/>
          </a:xfrm>
        </p:spPr>
        <p:txBody>
          <a:bodyPr vert="horz" wrap="square" lIns="68573" tIns="34289" rIns="68573" bIns="34289" anchor="ctr">
            <a:spAutoFit/>
          </a:bodyPr>
          <a:lstStyle/>
          <a:p>
            <a:pPr algn="l" eaLnBrk="1" hangingPunct="1">
              <a:lnSpc>
                <a:spcPct val="150000"/>
              </a:lnSpc>
            </a:pPr>
            <a:r>
              <a:rPr lang="en-US" altLang="zh-CN" sz="32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4.2 </a:t>
            </a:r>
            <a:r>
              <a:rPr lang="zh-CN" altLang="en-US" sz="32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保障房</a:t>
            </a:r>
            <a:r>
              <a:rPr lang="en-US" altLang="zh-CN" sz="32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ABS</a:t>
            </a:r>
            <a:r>
              <a:rPr lang="zh-CN" altLang="en-US" sz="32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项目需关注法律要点</a:t>
            </a:r>
            <a:endParaRPr lang="en-US" altLang="zh-CN" sz="2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矩形 1">
            <a:extLst>
              <a:ext uri="{FF2B5EF4-FFF2-40B4-BE49-F238E27FC236}">
                <a16:creationId xmlns:a16="http://schemas.microsoft.com/office/drawing/2014/main" id="{9E038543-5837-49B0-9A17-416BF17BA770}"/>
              </a:ext>
            </a:extLst>
          </p:cNvPr>
          <p:cNvSpPr/>
          <p:nvPr/>
        </p:nvSpPr>
        <p:spPr>
          <a:xfrm>
            <a:off x="863732" y="984638"/>
            <a:ext cx="10585317" cy="5245282"/>
          </a:xfrm>
          <a:prstGeom prst="rect">
            <a:avLst/>
          </a:prstGeom>
        </p:spPr>
        <p:txBody>
          <a:bodyPr wrap="square">
            <a:spAutoFit/>
          </a:bodyPr>
          <a:lstStyle/>
          <a:p>
            <a:pPr marL="285750" marR="52705" indent="-285750" algn="just">
              <a:lnSpc>
                <a:spcPct val="125000"/>
              </a:lnSpc>
              <a:buFont typeface="Wingdings" panose="05000000000000000000" pitchFamily="2" charset="2"/>
              <a:buChar char="p"/>
              <a:tabLst>
                <a:tab pos="297815" algn="l"/>
              </a:tabLst>
            </a:pPr>
            <a:r>
              <a:rPr lang="zh-CN" altLang="en-US" b="1" dirty="0">
                <a:ea typeface="+mn-ea"/>
                <a:sym typeface="Arial" panose="020B0604020202020204" pitchFamily="34" charset="0"/>
              </a:rPr>
              <a:t>保障房项目开发建设模式</a:t>
            </a:r>
            <a:endParaRPr lang="en-US" altLang="zh-CN" b="1" dirty="0">
              <a:ea typeface="+mn-ea"/>
              <a:sym typeface="Arial" panose="020B0604020202020204" pitchFamily="34" charset="0"/>
            </a:endParaRPr>
          </a:p>
          <a:p>
            <a:pPr marR="52705" eaLnBrk="1" hangingPunct="1">
              <a:lnSpc>
                <a:spcPct val="150000"/>
              </a:lnSpc>
              <a:spcBef>
                <a:spcPts val="600"/>
              </a:spcBef>
              <a:tabLst>
                <a:tab pos="297815" algn="l"/>
              </a:tabLst>
            </a:pPr>
            <a:r>
              <a:rPr lang="zh-CN" altLang="en-US" sz="1500" dirty="0">
                <a:solidFill>
                  <a:srgbClr val="000000"/>
                </a:solidFill>
                <a:latin typeface="微软雅黑" panose="020B0503020204020204" pitchFamily="34" charset="-122"/>
                <a:ea typeface="+mn-ea"/>
                <a:sym typeface="Arial" panose="020B0604020202020204" pitchFamily="34" charset="0"/>
              </a:rPr>
              <a:t>保障房建设主体根据省、市、县的保障性安居工程建设规划和年度计划，可通过直接</a:t>
            </a:r>
            <a:r>
              <a:rPr lang="en-US" altLang="zh-CN" sz="1500" dirty="0">
                <a:solidFill>
                  <a:srgbClr val="000000"/>
                </a:solidFill>
                <a:latin typeface="微软雅黑" panose="020B0503020204020204" pitchFamily="34" charset="-122"/>
                <a:ea typeface="+mn-ea"/>
                <a:sym typeface="Arial" panose="020B0604020202020204" pitchFamily="34" charset="0"/>
              </a:rPr>
              <a:t>/</a:t>
            </a:r>
            <a:r>
              <a:rPr lang="zh-CN" altLang="en-US" sz="1500" dirty="0">
                <a:solidFill>
                  <a:srgbClr val="000000"/>
                </a:solidFill>
                <a:latin typeface="微软雅黑" panose="020B0503020204020204" pitchFamily="34" charset="-122"/>
                <a:ea typeface="+mn-ea"/>
                <a:sym typeface="Arial" panose="020B0604020202020204" pitchFamily="34" charset="0"/>
              </a:rPr>
              <a:t>间接投资、参股、委托代建等多种方式参与保障性安居工程建设，按规定或合同约定的租金标准、销售价格面向政府核定的保障对象出租、出售。具体包括：</a:t>
            </a:r>
          </a:p>
          <a:p>
            <a:pPr marL="342900" marR="52705" indent="-342900" eaLnBrk="1" hangingPunct="1">
              <a:lnSpc>
                <a:spcPct val="150000"/>
              </a:lnSpc>
              <a:spcBef>
                <a:spcPts val="600"/>
              </a:spcBef>
              <a:buFont typeface="+mj-ea"/>
              <a:buAutoNum type="circleNumDbPlain"/>
              <a:tabLst>
                <a:tab pos="297815" algn="l"/>
              </a:tabLst>
            </a:pPr>
            <a:r>
              <a:rPr lang="zh-CN" altLang="en-US" sz="1500" dirty="0">
                <a:solidFill>
                  <a:srgbClr val="000000"/>
                </a:solidFill>
                <a:latin typeface="微软雅黑" panose="020B0503020204020204" pitchFamily="34" charset="-122"/>
                <a:ea typeface="+mn-ea"/>
              </a:rPr>
              <a:t>直接投资或参股建设并持有、运营廉租住房和政策性租赁住房。</a:t>
            </a:r>
          </a:p>
          <a:p>
            <a:pPr marL="342900" marR="52705" indent="-342900" eaLnBrk="1" hangingPunct="1">
              <a:lnSpc>
                <a:spcPct val="150000"/>
              </a:lnSpc>
              <a:spcBef>
                <a:spcPts val="600"/>
              </a:spcBef>
              <a:buFont typeface="+mj-ea"/>
              <a:buAutoNum type="circleNumDbPlain"/>
              <a:tabLst>
                <a:tab pos="297815" algn="l"/>
              </a:tabLst>
            </a:pPr>
            <a:r>
              <a:rPr lang="zh-CN" altLang="en-US" sz="1500" dirty="0">
                <a:solidFill>
                  <a:srgbClr val="000000"/>
                </a:solidFill>
                <a:latin typeface="微软雅黑" panose="020B0503020204020204" pitchFamily="34" charset="-122"/>
                <a:ea typeface="+mn-ea"/>
              </a:rPr>
              <a:t>接受政府委托代建保障性住房项目，建成后由政府按合同约定回购。</a:t>
            </a:r>
          </a:p>
          <a:p>
            <a:pPr marL="342900" marR="52705" indent="-342900" eaLnBrk="1" hangingPunct="1">
              <a:lnSpc>
                <a:spcPct val="150000"/>
              </a:lnSpc>
              <a:spcBef>
                <a:spcPts val="600"/>
              </a:spcBef>
              <a:buFont typeface="+mj-ea"/>
              <a:buAutoNum type="circleNumDbPlain"/>
              <a:tabLst>
                <a:tab pos="297815" algn="l"/>
              </a:tabLst>
            </a:pPr>
            <a:r>
              <a:rPr lang="zh-CN" altLang="en-US" sz="1500" dirty="0">
                <a:solidFill>
                  <a:srgbClr val="000000"/>
                </a:solidFill>
                <a:latin typeface="微软雅黑" panose="020B0503020204020204" pitchFamily="34" charset="-122"/>
                <a:ea typeface="+mn-ea"/>
              </a:rPr>
              <a:t>根据政府授权，投资建设保障性住房项目（包括经济适用住房、限价商品住房、棚户区改造项目等），并向政府核定的保障对象出售。</a:t>
            </a:r>
          </a:p>
          <a:p>
            <a:pPr marL="342900" marR="52705" indent="-342900" eaLnBrk="1" hangingPunct="1">
              <a:lnSpc>
                <a:spcPct val="150000"/>
              </a:lnSpc>
              <a:spcBef>
                <a:spcPts val="600"/>
              </a:spcBef>
              <a:buFont typeface="+mj-ea"/>
              <a:buAutoNum type="circleNumDbPlain"/>
              <a:tabLst>
                <a:tab pos="297815" algn="l"/>
              </a:tabLst>
            </a:pPr>
            <a:r>
              <a:rPr lang="zh-CN" altLang="en-US" sz="1500" dirty="0">
                <a:solidFill>
                  <a:srgbClr val="000000"/>
                </a:solidFill>
                <a:latin typeface="微软雅黑" panose="020B0503020204020204" pitchFamily="34" charset="-122"/>
                <a:ea typeface="+mn-ea"/>
              </a:rPr>
              <a:t>在商品住房项目中配建廉租住房和公共租赁住房，按合同约定无偿移交给政府，或由政府以约定的价格回购。</a:t>
            </a:r>
          </a:p>
          <a:p>
            <a:pPr marL="342900" marR="52705" indent="-342900" eaLnBrk="1" hangingPunct="1">
              <a:lnSpc>
                <a:spcPct val="150000"/>
              </a:lnSpc>
              <a:spcBef>
                <a:spcPts val="600"/>
              </a:spcBef>
              <a:buFont typeface="+mj-ea"/>
              <a:buAutoNum type="circleNumDbPlain"/>
              <a:tabLst>
                <a:tab pos="297815" algn="l"/>
              </a:tabLst>
            </a:pPr>
            <a:r>
              <a:rPr lang="zh-CN" altLang="en-US" sz="1500" dirty="0">
                <a:solidFill>
                  <a:srgbClr val="000000"/>
                </a:solidFill>
                <a:latin typeface="微软雅黑" panose="020B0503020204020204" pitchFamily="34" charset="-122"/>
                <a:ea typeface="+mn-ea"/>
              </a:rPr>
              <a:t>省、市、县政府规定的其他形式。</a:t>
            </a:r>
            <a:endParaRPr lang="en-US" altLang="zh-CN" sz="1500" dirty="0">
              <a:solidFill>
                <a:srgbClr val="000000"/>
              </a:solidFill>
              <a:latin typeface="微软雅黑" panose="020B0503020204020204" pitchFamily="34" charset="-122"/>
              <a:ea typeface="+mn-ea"/>
            </a:endParaRPr>
          </a:p>
          <a:p>
            <a:pPr marL="285750" marR="52705" indent="-285750" algn="just">
              <a:lnSpc>
                <a:spcPct val="125000"/>
              </a:lnSpc>
              <a:spcBef>
                <a:spcPts val="1200"/>
              </a:spcBef>
              <a:buFont typeface="Wingdings" panose="05000000000000000000" pitchFamily="2" charset="2"/>
              <a:buChar char="p"/>
              <a:tabLst>
                <a:tab pos="297815" algn="l"/>
              </a:tabLst>
            </a:pPr>
            <a:r>
              <a:rPr lang="zh-CN" altLang="zh-CN" b="1" dirty="0">
                <a:ea typeface="+mn-ea"/>
              </a:rPr>
              <a:t>建议在筛选拟纳入</a:t>
            </a:r>
            <a:r>
              <a:rPr lang="en-US" altLang="zh-CN" b="1" dirty="0">
                <a:ea typeface="+mn-ea"/>
              </a:rPr>
              <a:t>ABS</a:t>
            </a:r>
            <a:r>
              <a:rPr lang="zh-CN" altLang="zh-CN" b="1" dirty="0">
                <a:ea typeface="+mn-ea"/>
              </a:rPr>
              <a:t>基础资产的保障房项目时，</a:t>
            </a:r>
            <a:r>
              <a:rPr lang="zh-CN" altLang="en-US" b="1" dirty="0">
                <a:ea typeface="+mn-ea"/>
              </a:rPr>
              <a:t>重点关注：</a:t>
            </a:r>
            <a:endParaRPr lang="en-US" altLang="zh-CN" b="1" dirty="0">
              <a:ea typeface="+mn-ea"/>
            </a:endParaRPr>
          </a:p>
          <a:p>
            <a:pPr marR="52705" eaLnBrk="1" hangingPunct="1">
              <a:lnSpc>
                <a:spcPct val="150000"/>
              </a:lnSpc>
              <a:spcBef>
                <a:spcPts val="600"/>
              </a:spcBef>
              <a:tabLst>
                <a:tab pos="297815" algn="l"/>
              </a:tabLst>
            </a:pPr>
            <a:r>
              <a:rPr lang="zh-CN" altLang="zh-CN" sz="1500" dirty="0">
                <a:solidFill>
                  <a:srgbClr val="000000"/>
                </a:solidFill>
                <a:latin typeface="微软雅黑" panose="020B0503020204020204" pitchFamily="34" charset="-122"/>
                <a:ea typeface="+mn-ea"/>
              </a:rPr>
              <a:t>根据入池项目当地的保障房开发建设政策，关注入池项目建设主体的建设开发和业务经营模式（包括自主开发</a:t>
            </a:r>
            <a:r>
              <a:rPr lang="en-US" altLang="zh-CN" sz="1500" dirty="0">
                <a:solidFill>
                  <a:srgbClr val="000000"/>
                </a:solidFill>
                <a:latin typeface="微软雅黑" panose="020B0503020204020204" pitchFamily="34" charset="-122"/>
                <a:ea typeface="+mn-ea"/>
              </a:rPr>
              <a:t>/</a:t>
            </a:r>
            <a:r>
              <a:rPr lang="zh-CN" altLang="zh-CN" sz="1500" dirty="0">
                <a:solidFill>
                  <a:srgbClr val="000000"/>
                </a:solidFill>
                <a:latin typeface="微软雅黑" panose="020B0503020204020204" pitchFamily="34" charset="-122"/>
                <a:ea typeface="+mn-ea"/>
              </a:rPr>
              <a:t>合作开发等），涉及不同业务经营模式的，需要进一步关注业务定位、出资比例、收益分成、业务资质及授权情况、建设收入的分配结构、盈利模式、</a:t>
            </a:r>
            <a:r>
              <a:rPr lang="zh-CN" altLang="en-US" sz="1500" dirty="0">
                <a:solidFill>
                  <a:srgbClr val="000000"/>
                </a:solidFill>
                <a:latin typeface="微软雅黑" panose="020B0503020204020204" pitchFamily="34" charset="-122"/>
                <a:ea typeface="+mn-ea"/>
              </a:rPr>
              <a:t>建设周期、</a:t>
            </a:r>
            <a:r>
              <a:rPr lang="zh-CN" altLang="zh-CN" sz="1500" dirty="0">
                <a:solidFill>
                  <a:srgbClr val="000000"/>
                </a:solidFill>
                <a:latin typeface="微软雅黑" panose="020B0503020204020204" pitchFamily="34" charset="-122"/>
                <a:ea typeface="+mn-ea"/>
              </a:rPr>
              <a:t>相关协议或政府文件、会计处理方式及会计处理依据等</a:t>
            </a:r>
            <a:endParaRPr lang="zh-CN" altLang="en-US" sz="1500" dirty="0">
              <a:solidFill>
                <a:srgbClr val="000000"/>
              </a:solidFill>
              <a:latin typeface="微软雅黑" panose="020B0503020204020204" pitchFamily="34" charset="-122"/>
              <a:ea typeface="+mn-ea"/>
            </a:endParaRPr>
          </a:p>
        </p:txBody>
      </p:sp>
    </p:spTree>
    <p:extLst>
      <p:ext uri="{BB962C8B-B14F-4D97-AF65-F5344CB8AC3E}">
        <p14:creationId xmlns:p14="http://schemas.microsoft.com/office/powerpoint/2010/main" val="131853746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2">
            <a:extLst>
              <a:ext uri="{FF2B5EF4-FFF2-40B4-BE49-F238E27FC236}">
                <a16:creationId xmlns:a16="http://schemas.microsoft.com/office/drawing/2014/main" id="{1270EE62-1D19-4CCF-83B3-37357D477F4B}"/>
              </a:ext>
            </a:extLst>
          </p:cNvPr>
          <p:cNvSpPr txBox="1">
            <a:spLocks/>
          </p:cNvSpPr>
          <p:nvPr/>
        </p:nvSpPr>
        <p:spPr>
          <a:xfrm>
            <a:off x="596900" y="233363"/>
            <a:ext cx="11004550" cy="719137"/>
          </a:xfrm>
          <a:prstGeom prst="rect">
            <a:avLst/>
          </a:prstGeom>
        </p:spPr>
        <p:txBody>
          <a:bodyPr vert="horz" wrap="square" lIns="68573" tIns="34289" rIns="68573" bIns="34289" anchor="ctr">
            <a:spAutoFit/>
          </a:bodyPr>
          <a:lstStyle>
            <a:lvl1pPr algn="ctr" rtl="0" eaLnBrk="0" fontAlgn="base" hangingPunct="0">
              <a:spcBef>
                <a:spcPct val="0"/>
              </a:spcBef>
              <a:spcAft>
                <a:spcPct val="0"/>
              </a:spcAft>
              <a:defRPr sz="4400" kern="1200">
                <a:solidFill>
                  <a:schemeClr val="tx1"/>
                </a:solidFill>
                <a:latin typeface="+mj-lt"/>
                <a:ea typeface="+mj-ea"/>
                <a:cs typeface="+mj-cs"/>
                <a:sym typeface="Arial" panose="020B0604020202020204" pitchFamily="34" charset="0"/>
              </a:defRPr>
            </a:lvl1pPr>
            <a:lvl2pPr algn="ctr" rtl="0" eaLnBrk="0" fontAlgn="base" hangingPunct="0">
              <a:spcBef>
                <a:spcPct val="0"/>
              </a:spcBef>
              <a:spcAft>
                <a:spcPct val="0"/>
              </a:spcAft>
              <a:defRPr sz="4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algn="ctr" rtl="0" eaLnBrk="0" fontAlgn="base" hangingPunct="0">
              <a:spcBef>
                <a:spcPct val="0"/>
              </a:spcBef>
              <a:spcAft>
                <a:spcPct val="0"/>
              </a:spcAft>
              <a:defRPr sz="4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algn="ctr" rtl="0" eaLnBrk="0" fontAlgn="base" hangingPunct="0">
              <a:spcBef>
                <a:spcPct val="0"/>
              </a:spcBef>
              <a:spcAft>
                <a:spcPct val="0"/>
              </a:spcAft>
              <a:defRPr sz="4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algn="ctr" rtl="0" eaLnBrk="0" fontAlgn="base" hangingPunct="0">
              <a:spcBef>
                <a:spcPct val="0"/>
              </a:spcBef>
              <a:spcAft>
                <a:spcPct val="0"/>
              </a:spcAft>
              <a:defRPr sz="4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457200" algn="ctr" rtl="0" eaLnBrk="0" fontAlgn="base" hangingPunct="0">
              <a:spcBef>
                <a:spcPct val="0"/>
              </a:spcBef>
              <a:spcAft>
                <a:spcPct val="0"/>
              </a:spcAft>
              <a:defRPr sz="4400">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914400" algn="ctr" rtl="0" eaLnBrk="0" fontAlgn="base" hangingPunct="0">
              <a:spcBef>
                <a:spcPct val="0"/>
              </a:spcBef>
              <a:spcAft>
                <a:spcPct val="0"/>
              </a:spcAft>
              <a:defRPr sz="4400">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371600" algn="ctr" rtl="0" eaLnBrk="0" fontAlgn="base" hangingPunct="0">
              <a:spcBef>
                <a:spcPct val="0"/>
              </a:spcBef>
              <a:spcAft>
                <a:spcPct val="0"/>
              </a:spcAft>
              <a:defRPr sz="4400">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1828800" algn="ctr" rtl="0" eaLnBrk="0" fontAlgn="base" hangingPunct="0">
              <a:spcBef>
                <a:spcPct val="0"/>
              </a:spcBef>
              <a:spcAft>
                <a:spcPct val="0"/>
              </a:spcAft>
              <a:defRPr sz="4400">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algn="l" eaLnBrk="1" hangingPunct="1">
              <a:lnSpc>
                <a:spcPct val="150000"/>
              </a:lnSpc>
            </a:pPr>
            <a:r>
              <a:rPr lang="en-US" altLang="zh-CN" sz="32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4.2 </a:t>
            </a:r>
            <a:r>
              <a:rPr lang="zh-CN" altLang="en-US" sz="32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保障房</a:t>
            </a:r>
            <a:r>
              <a:rPr lang="en-US" altLang="zh-CN" sz="32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ABS</a:t>
            </a:r>
            <a:r>
              <a:rPr lang="zh-CN" altLang="en-US" sz="32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项目需关注法律要点（续）</a:t>
            </a:r>
            <a:endParaRPr lang="en-US" altLang="zh-CN" sz="2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矩形 2">
            <a:extLst>
              <a:ext uri="{FF2B5EF4-FFF2-40B4-BE49-F238E27FC236}">
                <a16:creationId xmlns:a16="http://schemas.microsoft.com/office/drawing/2014/main" id="{B0B899DA-9540-451C-85E1-72530625F82E}"/>
              </a:ext>
            </a:extLst>
          </p:cNvPr>
          <p:cNvSpPr/>
          <p:nvPr/>
        </p:nvSpPr>
        <p:spPr>
          <a:xfrm>
            <a:off x="871959" y="1108438"/>
            <a:ext cx="10448082" cy="5245282"/>
          </a:xfrm>
          <a:prstGeom prst="rect">
            <a:avLst/>
          </a:prstGeom>
        </p:spPr>
        <p:txBody>
          <a:bodyPr wrap="square">
            <a:spAutoFit/>
          </a:bodyPr>
          <a:lstStyle/>
          <a:p>
            <a:pPr marL="285750" marR="52705" indent="-285750" algn="just">
              <a:lnSpc>
                <a:spcPct val="125000"/>
              </a:lnSpc>
              <a:spcBef>
                <a:spcPts val="1200"/>
              </a:spcBef>
              <a:buFont typeface="Wingdings" panose="05000000000000000000" pitchFamily="2" charset="2"/>
              <a:buChar char="p"/>
              <a:tabLst>
                <a:tab pos="297815" algn="l"/>
              </a:tabLst>
            </a:pPr>
            <a:r>
              <a:rPr lang="zh-CN" altLang="en-US" b="1" dirty="0">
                <a:ea typeface="+mn-ea"/>
              </a:rPr>
              <a:t>入池保障房项目应以市场销售为主要回款方式</a:t>
            </a:r>
            <a:endParaRPr lang="en-US" altLang="zh-CN" b="1" dirty="0">
              <a:ea typeface="+mn-ea"/>
            </a:endParaRPr>
          </a:p>
          <a:p>
            <a:pPr marL="285750" marR="52705" indent="-285750" algn="just">
              <a:lnSpc>
                <a:spcPct val="150000"/>
              </a:lnSpc>
              <a:spcBef>
                <a:spcPts val="600"/>
              </a:spcBef>
              <a:buFont typeface="Wingdings" panose="05000000000000000000" pitchFamily="2" charset="2"/>
              <a:buChar char="l"/>
              <a:tabLst>
                <a:tab pos="297815" algn="l"/>
              </a:tabLst>
            </a:pPr>
            <a:r>
              <a:rPr lang="zh-CN" altLang="zh-CN" sz="1500" dirty="0">
                <a:solidFill>
                  <a:srgbClr val="000000"/>
                </a:solidFill>
                <a:latin typeface="微软雅黑" panose="020B0503020204020204" pitchFamily="34" charset="-122"/>
                <a:ea typeface="+mn-ea"/>
              </a:rPr>
              <a:t>保障房安置</a:t>
            </a:r>
            <a:r>
              <a:rPr lang="zh-CN" altLang="en-US" sz="1500" dirty="0">
                <a:solidFill>
                  <a:srgbClr val="000000"/>
                </a:solidFill>
                <a:latin typeface="微软雅黑" panose="020B0503020204020204" pitchFamily="34" charset="-122"/>
                <a:ea typeface="+mn-ea"/>
              </a:rPr>
              <a:t>一般</a:t>
            </a:r>
            <a:r>
              <a:rPr lang="zh-CN" altLang="zh-CN" sz="1500" dirty="0">
                <a:solidFill>
                  <a:srgbClr val="000000"/>
                </a:solidFill>
                <a:latin typeface="微软雅黑" panose="020B0503020204020204" pitchFamily="34" charset="-122"/>
                <a:ea typeface="+mn-ea"/>
              </a:rPr>
              <a:t>实行实物安置和货币补偿</a:t>
            </a:r>
            <a:r>
              <a:rPr lang="zh-CN" altLang="en-US" sz="1500" dirty="0">
                <a:solidFill>
                  <a:srgbClr val="000000"/>
                </a:solidFill>
                <a:latin typeface="微软雅黑" panose="020B0503020204020204" pitchFamily="34" charset="-122"/>
                <a:ea typeface="+mn-ea"/>
              </a:rPr>
              <a:t>两种方式</a:t>
            </a:r>
            <a:r>
              <a:rPr lang="zh-CN" altLang="zh-CN" sz="1500" dirty="0">
                <a:solidFill>
                  <a:srgbClr val="000000"/>
                </a:solidFill>
                <a:latin typeface="微软雅黑" panose="020B0503020204020204" pitchFamily="34" charset="-122"/>
                <a:ea typeface="+mn-ea"/>
              </a:rPr>
              <a:t>，建议在筛选时，应根据入池项目当地政府的安置政策，优先选取项目拆迁行为合法有效、安置补偿政策完善到位、以市场销售为主要回款方式、能够实现向购房者收款或实质向购房者收款的保障房项目纳入</a:t>
            </a:r>
            <a:r>
              <a:rPr lang="en-US" altLang="zh-CN" sz="1500" dirty="0">
                <a:solidFill>
                  <a:srgbClr val="000000"/>
                </a:solidFill>
                <a:latin typeface="微软雅黑" panose="020B0503020204020204" pitchFamily="34" charset="-122"/>
                <a:ea typeface="+mn-ea"/>
              </a:rPr>
              <a:t>ABS</a:t>
            </a:r>
            <a:r>
              <a:rPr lang="zh-CN" altLang="zh-CN" sz="1500" dirty="0">
                <a:solidFill>
                  <a:srgbClr val="000000"/>
                </a:solidFill>
                <a:latin typeface="微软雅黑" panose="020B0503020204020204" pitchFamily="34" charset="-122"/>
                <a:ea typeface="+mn-ea"/>
              </a:rPr>
              <a:t>基础资产</a:t>
            </a:r>
            <a:endParaRPr lang="en-US" altLang="zh-CN" sz="1500" dirty="0">
              <a:solidFill>
                <a:srgbClr val="000000"/>
              </a:solidFill>
              <a:latin typeface="微软雅黑" panose="020B0503020204020204" pitchFamily="34" charset="-122"/>
              <a:ea typeface="+mn-ea"/>
            </a:endParaRPr>
          </a:p>
          <a:p>
            <a:pPr marL="285750" marR="52705" indent="-285750" algn="just">
              <a:lnSpc>
                <a:spcPct val="150000"/>
              </a:lnSpc>
              <a:spcBef>
                <a:spcPts val="600"/>
              </a:spcBef>
              <a:buFont typeface="Wingdings" panose="05000000000000000000" pitchFamily="2" charset="2"/>
              <a:buChar char="l"/>
              <a:tabLst>
                <a:tab pos="297815" algn="l"/>
              </a:tabLst>
            </a:pPr>
            <a:r>
              <a:rPr lang="zh-CN" altLang="zh-CN" sz="1500" dirty="0">
                <a:solidFill>
                  <a:srgbClr val="000000"/>
                </a:solidFill>
                <a:latin typeface="微软雅黑" panose="020B0503020204020204" pitchFamily="34" charset="-122"/>
                <a:ea typeface="+mn-ea"/>
              </a:rPr>
              <a:t>对于入池保障房项目（包括项目已完工、尚未进行结算的项目），</a:t>
            </a:r>
            <a:r>
              <a:rPr lang="zh-CN" altLang="en-US" sz="1500" dirty="0">
                <a:solidFill>
                  <a:srgbClr val="000000"/>
                </a:solidFill>
                <a:latin typeface="微软雅黑" panose="020B0503020204020204" pitchFamily="34" charset="-122"/>
                <a:ea typeface="+mn-ea"/>
              </a:rPr>
              <a:t>还</a:t>
            </a:r>
            <a:r>
              <a:rPr lang="zh-CN" altLang="zh-CN" sz="1500" dirty="0">
                <a:solidFill>
                  <a:srgbClr val="000000"/>
                </a:solidFill>
                <a:latin typeface="微软雅黑" panose="020B0503020204020204" pitchFamily="34" charset="-122"/>
                <a:ea typeface="+mn-ea"/>
              </a:rPr>
              <a:t>应关注项目安置</a:t>
            </a:r>
            <a:r>
              <a:rPr lang="en-US" altLang="zh-CN" sz="1500" dirty="0">
                <a:solidFill>
                  <a:srgbClr val="000000"/>
                </a:solidFill>
                <a:latin typeface="微软雅黑" panose="020B0503020204020204" pitchFamily="34" charset="-122"/>
                <a:ea typeface="+mn-ea"/>
              </a:rPr>
              <a:t>/</a:t>
            </a:r>
            <a:r>
              <a:rPr lang="zh-CN" altLang="zh-CN" sz="1500" dirty="0">
                <a:solidFill>
                  <a:srgbClr val="000000"/>
                </a:solidFill>
                <a:latin typeface="微软雅黑" panose="020B0503020204020204" pitchFamily="34" charset="-122"/>
                <a:ea typeface="+mn-ea"/>
              </a:rPr>
              <a:t>销售周期、总投资额和已投资额、是否签订安置</a:t>
            </a:r>
            <a:r>
              <a:rPr lang="en-US" altLang="zh-CN" sz="1500" dirty="0">
                <a:solidFill>
                  <a:srgbClr val="000000"/>
                </a:solidFill>
                <a:latin typeface="微软雅黑" panose="020B0503020204020204" pitchFamily="34" charset="-122"/>
                <a:ea typeface="+mn-ea"/>
              </a:rPr>
              <a:t>/</a:t>
            </a:r>
            <a:r>
              <a:rPr lang="zh-CN" altLang="zh-CN" sz="1500" dirty="0">
                <a:solidFill>
                  <a:srgbClr val="000000"/>
                </a:solidFill>
                <a:latin typeface="微软雅黑" panose="020B0503020204020204" pitchFamily="34" charset="-122"/>
                <a:ea typeface="+mn-ea"/>
              </a:rPr>
              <a:t>销售合同或协议、开工</a:t>
            </a:r>
            <a:r>
              <a:rPr lang="en-US" altLang="zh-CN" sz="1500" dirty="0">
                <a:solidFill>
                  <a:srgbClr val="000000"/>
                </a:solidFill>
                <a:latin typeface="微软雅黑" panose="020B0503020204020204" pitchFamily="34" charset="-122"/>
                <a:ea typeface="+mn-ea"/>
              </a:rPr>
              <a:t>/</a:t>
            </a:r>
            <a:r>
              <a:rPr lang="zh-CN" altLang="zh-CN" sz="1500" dirty="0">
                <a:solidFill>
                  <a:srgbClr val="000000"/>
                </a:solidFill>
                <a:latin typeface="微软雅黑" panose="020B0503020204020204" pitchFamily="34" charset="-122"/>
                <a:ea typeface="+mn-ea"/>
              </a:rPr>
              <a:t>竣工</a:t>
            </a:r>
            <a:r>
              <a:rPr lang="en-US" altLang="zh-CN" sz="1500" dirty="0">
                <a:solidFill>
                  <a:srgbClr val="000000"/>
                </a:solidFill>
                <a:latin typeface="微软雅黑" panose="020B0503020204020204" pitchFamily="34" charset="-122"/>
                <a:ea typeface="+mn-ea"/>
              </a:rPr>
              <a:t>/</a:t>
            </a:r>
            <a:r>
              <a:rPr lang="zh-CN" altLang="zh-CN" sz="1500" dirty="0">
                <a:solidFill>
                  <a:srgbClr val="000000"/>
                </a:solidFill>
                <a:latin typeface="微软雅黑" panose="020B0503020204020204" pitchFamily="34" charset="-122"/>
                <a:ea typeface="+mn-ea"/>
              </a:rPr>
              <a:t>销售面积、在售项目的未来三年安置</a:t>
            </a:r>
            <a:r>
              <a:rPr lang="en-US" altLang="zh-CN" sz="1500" dirty="0">
                <a:solidFill>
                  <a:srgbClr val="000000"/>
                </a:solidFill>
                <a:latin typeface="微软雅黑" panose="020B0503020204020204" pitchFamily="34" charset="-122"/>
                <a:ea typeface="+mn-ea"/>
              </a:rPr>
              <a:t>/</a:t>
            </a:r>
            <a:r>
              <a:rPr lang="zh-CN" altLang="zh-CN" sz="1500" dirty="0">
                <a:solidFill>
                  <a:srgbClr val="000000"/>
                </a:solidFill>
                <a:latin typeface="微软雅黑" panose="020B0503020204020204" pitchFamily="34" charset="-122"/>
                <a:ea typeface="+mn-ea"/>
              </a:rPr>
              <a:t>销售计划、已安置</a:t>
            </a:r>
            <a:r>
              <a:rPr lang="en-US" altLang="zh-CN" sz="1500" dirty="0">
                <a:solidFill>
                  <a:srgbClr val="000000"/>
                </a:solidFill>
                <a:latin typeface="微软雅黑" panose="020B0503020204020204" pitchFamily="34" charset="-122"/>
                <a:ea typeface="+mn-ea"/>
              </a:rPr>
              <a:t>/</a:t>
            </a:r>
            <a:r>
              <a:rPr lang="zh-CN" altLang="zh-CN" sz="1500" dirty="0">
                <a:solidFill>
                  <a:srgbClr val="000000"/>
                </a:solidFill>
                <a:latin typeface="微软雅黑" panose="020B0503020204020204" pitchFamily="34" charset="-122"/>
                <a:ea typeface="+mn-ea"/>
              </a:rPr>
              <a:t>销售金额和资金回笼计划情况、是否按照安置</a:t>
            </a:r>
            <a:r>
              <a:rPr lang="en-US" altLang="zh-CN" sz="1500" dirty="0">
                <a:solidFill>
                  <a:srgbClr val="000000"/>
                </a:solidFill>
                <a:latin typeface="微软雅黑" panose="020B0503020204020204" pitchFamily="34" charset="-122"/>
                <a:ea typeface="+mn-ea"/>
              </a:rPr>
              <a:t>/</a:t>
            </a:r>
            <a:r>
              <a:rPr lang="zh-CN" altLang="zh-CN" sz="1500" dirty="0">
                <a:solidFill>
                  <a:srgbClr val="000000"/>
                </a:solidFill>
                <a:latin typeface="微软雅黑" panose="020B0503020204020204" pitchFamily="34" charset="-122"/>
                <a:ea typeface="+mn-ea"/>
              </a:rPr>
              <a:t>销售合同或协议执行回款情况等</a:t>
            </a:r>
            <a:endParaRPr lang="en-US" altLang="zh-CN" sz="1500" dirty="0">
              <a:solidFill>
                <a:srgbClr val="000000"/>
              </a:solidFill>
              <a:latin typeface="微软雅黑" panose="020B0503020204020204" pitchFamily="34" charset="-122"/>
              <a:ea typeface="+mn-ea"/>
            </a:endParaRPr>
          </a:p>
          <a:p>
            <a:pPr marL="285750" marR="52705" indent="-285750" algn="just">
              <a:lnSpc>
                <a:spcPct val="125000"/>
              </a:lnSpc>
              <a:spcBef>
                <a:spcPts val="1200"/>
              </a:spcBef>
              <a:buFont typeface="Wingdings" panose="05000000000000000000" pitchFamily="2" charset="2"/>
              <a:buChar char="p"/>
              <a:tabLst>
                <a:tab pos="297815" algn="l"/>
              </a:tabLst>
            </a:pPr>
            <a:r>
              <a:rPr lang="zh-CN" altLang="en-US" b="1" dirty="0">
                <a:ea typeface="+mn-ea"/>
              </a:rPr>
              <a:t>关注入池</a:t>
            </a:r>
            <a:r>
              <a:rPr lang="zh-CN" altLang="zh-CN" b="1" dirty="0">
                <a:ea typeface="+mn-ea"/>
              </a:rPr>
              <a:t>保障房项目</a:t>
            </a:r>
            <a:r>
              <a:rPr lang="zh-CN" altLang="en-US" b="1" dirty="0">
                <a:ea typeface="+mn-ea"/>
              </a:rPr>
              <a:t>在</a:t>
            </a:r>
            <a:r>
              <a:rPr lang="zh-CN" altLang="zh-CN" b="1" dirty="0">
                <a:ea typeface="+mn-ea"/>
              </a:rPr>
              <a:t>立项、规划、开工、建设、竣工验收等多个环节</a:t>
            </a:r>
            <a:r>
              <a:rPr lang="zh-CN" altLang="en-US" b="1" dirty="0">
                <a:ea typeface="+mn-ea"/>
              </a:rPr>
              <a:t>的批复和证照的齐备</a:t>
            </a:r>
          </a:p>
          <a:p>
            <a:pPr marL="285750" marR="52705" indent="-285750" algn="just">
              <a:lnSpc>
                <a:spcPct val="150000"/>
              </a:lnSpc>
              <a:spcBef>
                <a:spcPts val="600"/>
              </a:spcBef>
              <a:buFont typeface="Wingdings" panose="05000000000000000000" pitchFamily="2" charset="2"/>
              <a:buChar char="l"/>
              <a:tabLst>
                <a:tab pos="297815" algn="l"/>
              </a:tabLst>
            </a:pPr>
            <a:r>
              <a:rPr lang="zh-CN" altLang="en-US" sz="1500" dirty="0">
                <a:solidFill>
                  <a:srgbClr val="000000"/>
                </a:solidFill>
                <a:latin typeface="微软雅黑" panose="020B0503020204020204" pitchFamily="34" charset="-122"/>
                <a:ea typeface="+mn-ea"/>
              </a:rPr>
              <a:t>入池项目需取得发改委立项文件、建设合法合规，四证齐全，且完成环评</a:t>
            </a:r>
            <a:endParaRPr lang="en-US" altLang="zh-CN" sz="1500" dirty="0">
              <a:solidFill>
                <a:srgbClr val="000000"/>
              </a:solidFill>
              <a:latin typeface="微软雅黑" panose="020B0503020204020204" pitchFamily="34" charset="-122"/>
              <a:ea typeface="+mn-ea"/>
            </a:endParaRPr>
          </a:p>
          <a:p>
            <a:pPr marL="285750" marR="52705" indent="-285750" algn="just">
              <a:lnSpc>
                <a:spcPct val="150000"/>
              </a:lnSpc>
              <a:spcBef>
                <a:spcPts val="600"/>
              </a:spcBef>
              <a:buFont typeface="Wingdings" panose="05000000000000000000" pitchFamily="2" charset="2"/>
              <a:buChar char="l"/>
              <a:tabLst>
                <a:tab pos="297815" algn="l"/>
              </a:tabLst>
            </a:pPr>
            <a:r>
              <a:rPr lang="zh-CN" altLang="en-US" sz="1500" dirty="0">
                <a:solidFill>
                  <a:srgbClr val="000000"/>
                </a:solidFill>
                <a:latin typeface="微软雅黑" panose="020B0503020204020204" pitchFamily="34" charset="-122"/>
                <a:ea typeface="+mn-ea"/>
              </a:rPr>
              <a:t>建设主体开发建设资质需具备由省级住建部门出具的文件（或有等同效力的证明文件）</a:t>
            </a:r>
            <a:endParaRPr lang="en-US" altLang="zh-CN" sz="1500" dirty="0">
              <a:solidFill>
                <a:srgbClr val="000000"/>
              </a:solidFill>
              <a:latin typeface="微软雅黑" panose="020B0503020204020204" pitchFamily="34" charset="-122"/>
              <a:ea typeface="+mn-ea"/>
            </a:endParaRPr>
          </a:p>
          <a:p>
            <a:pPr marL="285750" marR="52705" indent="-285750" algn="just">
              <a:lnSpc>
                <a:spcPct val="125000"/>
              </a:lnSpc>
              <a:spcBef>
                <a:spcPts val="1200"/>
              </a:spcBef>
              <a:buFont typeface="Wingdings" panose="05000000000000000000" pitchFamily="2" charset="2"/>
              <a:buChar char="p"/>
              <a:tabLst>
                <a:tab pos="297815" algn="l"/>
              </a:tabLst>
            </a:pPr>
            <a:r>
              <a:rPr lang="zh-CN" altLang="en-US" b="1" dirty="0">
                <a:ea typeface="+mn-ea"/>
              </a:rPr>
              <a:t>关注入池保障房项目是否存在重复融资限制</a:t>
            </a:r>
            <a:endParaRPr lang="en-US" altLang="zh-CN" b="1" dirty="0">
              <a:ea typeface="+mn-ea"/>
            </a:endParaRPr>
          </a:p>
          <a:p>
            <a:pPr marL="285750" marR="52705" indent="-285750" algn="just">
              <a:lnSpc>
                <a:spcPct val="150000"/>
              </a:lnSpc>
              <a:spcBef>
                <a:spcPts val="600"/>
              </a:spcBef>
              <a:buFont typeface="Wingdings" panose="05000000000000000000" pitchFamily="2" charset="2"/>
              <a:buChar char="l"/>
              <a:tabLst>
                <a:tab pos="297815" algn="l"/>
              </a:tabLst>
            </a:pPr>
            <a:r>
              <a:rPr lang="zh-CN" altLang="en-US" sz="1500" dirty="0">
                <a:solidFill>
                  <a:srgbClr val="000000"/>
                </a:solidFill>
                <a:latin typeface="微软雅黑" panose="020B0503020204020204" pitchFamily="34" charset="-122"/>
                <a:ea typeface="+mn-ea"/>
              </a:rPr>
              <a:t>需关注入池保障房项目的未来回款是否作为既有存量贷款、债券等融资产品的还款来源而受到资金监管或使用限制，如有，需解除</a:t>
            </a:r>
          </a:p>
        </p:txBody>
      </p:sp>
      <p:sp>
        <p:nvSpPr>
          <p:cNvPr id="4" name="灯片编号占位符 3">
            <a:extLst>
              <a:ext uri="{FF2B5EF4-FFF2-40B4-BE49-F238E27FC236}">
                <a16:creationId xmlns:a16="http://schemas.microsoft.com/office/drawing/2014/main" id="{A869E013-F949-4114-9695-1C5EC4D06858}"/>
              </a:ext>
            </a:extLst>
          </p:cNvPr>
          <p:cNvSpPr>
            <a:spLocks noGrp="1"/>
          </p:cNvSpPr>
          <p:nvPr/>
        </p:nvSpPr>
        <p:spPr>
          <a:xfrm>
            <a:off x="11449050" y="6499225"/>
            <a:ext cx="639763" cy="365125"/>
          </a:xfrm>
          <a:prstGeom prst="rect">
            <a:avLst/>
          </a:prstGeom>
          <a:noFill/>
          <a:ln w="9525">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r" defTabSz="914400" eaLnBrk="1" hangingPunct="1">
              <a:spcBef>
                <a:spcPct val="0"/>
              </a:spcBef>
              <a:buFontTx/>
              <a:buNone/>
            </a:pPr>
            <a:fld id="{9A0DB2DC-4C9A-4742-B13C-FB6460FD3503}" type="slidenum">
              <a:rPr lang="zh-CN" altLang="zh-CN" sz="1400" b="1" dirty="0">
                <a:solidFill>
                  <a:srgbClr val="FFFFFF"/>
                </a:solidFill>
                <a:latin typeface="仿宋" panose="02010609060101010101" pitchFamily="49" charset="-122"/>
                <a:ea typeface="仿宋" panose="02010609060101010101" pitchFamily="49" charset="-122"/>
              </a:rPr>
              <a:t>103</a:t>
            </a:fld>
            <a:endParaRPr lang="zh-CN" altLang="zh-CN" sz="1400" b="1" dirty="0">
              <a:solidFill>
                <a:srgbClr val="FFFFFF"/>
              </a:solidFill>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225890850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858" name="组合 1"/>
          <p:cNvGrpSpPr/>
          <p:nvPr/>
        </p:nvGrpSpPr>
        <p:grpSpPr>
          <a:xfrm>
            <a:off x="0" y="214313"/>
            <a:ext cx="577850" cy="658812"/>
            <a:chOff x="0" y="0"/>
            <a:chExt cx="577847" cy="659137"/>
          </a:xfrm>
        </p:grpSpPr>
        <p:sp>
          <p:nvSpPr>
            <p:cNvPr id="121938" name="矩形 3"/>
            <p:cNvSpPr/>
            <p:nvPr/>
          </p:nvSpPr>
          <p:spPr>
            <a:xfrm>
              <a:off x="0" y="0"/>
              <a:ext cx="495297" cy="659137"/>
            </a:xfrm>
            <a:prstGeom prst="rect">
              <a:avLst/>
            </a:prstGeom>
            <a:solidFill>
              <a:srgbClr val="C0000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121939" name="矩形 4"/>
            <p:cNvSpPr/>
            <p:nvPr/>
          </p:nvSpPr>
          <p:spPr>
            <a:xfrm>
              <a:off x="527047" y="0"/>
              <a:ext cx="50800" cy="659137"/>
            </a:xfrm>
            <a:prstGeom prst="rect">
              <a:avLst/>
            </a:prstGeom>
            <a:solidFill>
              <a:srgbClr val="80808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grpSp>
      <p:sp>
        <p:nvSpPr>
          <p:cNvPr id="121859" name="灯片编号占位符 3"/>
          <p:cNvSpPr>
            <a:spLocks noGrp="1"/>
          </p:cNvSpPr>
          <p:nvPr/>
        </p:nvSpPr>
        <p:spPr>
          <a:xfrm>
            <a:off x="11449050" y="6499225"/>
            <a:ext cx="639763" cy="365125"/>
          </a:xfrm>
          <a:prstGeom prst="rect">
            <a:avLst/>
          </a:prstGeom>
          <a:noFill/>
          <a:ln w="9525">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r" defTabSz="914400" eaLnBrk="1" hangingPunct="1">
              <a:spcBef>
                <a:spcPct val="0"/>
              </a:spcBef>
              <a:buFontTx/>
              <a:buNone/>
            </a:pPr>
            <a:fld id="{9A0DB2DC-4C9A-4742-B13C-FB6460FD3503}" type="slidenum">
              <a:rPr lang="zh-CN" altLang="zh-CN" sz="1400" b="1" dirty="0">
                <a:solidFill>
                  <a:srgbClr val="FFFFFF"/>
                </a:solidFill>
                <a:latin typeface="仿宋" panose="02010609060101010101" pitchFamily="49" charset="-122"/>
                <a:ea typeface="仿宋" panose="02010609060101010101" pitchFamily="49" charset="-122"/>
              </a:rPr>
              <a:t>104</a:t>
            </a:fld>
            <a:endParaRPr lang="zh-CN" altLang="zh-CN" sz="1400" b="1" dirty="0">
              <a:solidFill>
                <a:srgbClr val="FFFFFF"/>
              </a:solidFill>
              <a:latin typeface="仿宋" panose="02010609060101010101" pitchFamily="49" charset="-122"/>
              <a:ea typeface="仿宋" panose="02010609060101010101" pitchFamily="49" charset="-122"/>
            </a:endParaRPr>
          </a:p>
        </p:txBody>
      </p:sp>
      <p:sp>
        <p:nvSpPr>
          <p:cNvPr id="121937" name="标题 2"/>
          <p:cNvSpPr>
            <a:spLocks noGrp="1"/>
          </p:cNvSpPr>
          <p:nvPr>
            <p:ph type="title"/>
          </p:nvPr>
        </p:nvSpPr>
        <p:spPr>
          <a:xfrm>
            <a:off x="596900" y="233363"/>
            <a:ext cx="11004550" cy="719137"/>
          </a:xfrm>
        </p:spPr>
        <p:txBody>
          <a:bodyPr vert="horz" wrap="square" lIns="68573" tIns="34289" rIns="68573" bIns="34289" anchor="ctr">
            <a:spAutoFit/>
          </a:bodyPr>
          <a:lstStyle/>
          <a:p>
            <a:pPr algn="l" eaLnBrk="1" hangingPunct="1">
              <a:lnSpc>
                <a:spcPct val="150000"/>
              </a:lnSpc>
            </a:pPr>
            <a:r>
              <a:rPr lang="en-US" altLang="zh-CN" sz="32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4.3 </a:t>
            </a:r>
            <a:r>
              <a:rPr lang="zh-CN" altLang="en-US" sz="32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保障房</a:t>
            </a:r>
            <a:r>
              <a:rPr lang="en-US" altLang="zh-CN" sz="32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ABS</a:t>
            </a:r>
            <a:r>
              <a:rPr lang="zh-CN" altLang="en-US" sz="32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项目应满足监管要求</a:t>
            </a:r>
            <a:endParaRPr lang="en-US" altLang="zh-CN" sz="2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矩形 1">
            <a:extLst>
              <a:ext uri="{FF2B5EF4-FFF2-40B4-BE49-F238E27FC236}">
                <a16:creationId xmlns:a16="http://schemas.microsoft.com/office/drawing/2014/main" id="{9E038543-5837-49B0-9A17-416BF17BA770}"/>
              </a:ext>
            </a:extLst>
          </p:cNvPr>
          <p:cNvSpPr/>
          <p:nvPr/>
        </p:nvSpPr>
        <p:spPr>
          <a:xfrm>
            <a:off x="803341" y="940259"/>
            <a:ext cx="10585317" cy="5548057"/>
          </a:xfrm>
          <a:prstGeom prst="rect">
            <a:avLst/>
          </a:prstGeom>
        </p:spPr>
        <p:txBody>
          <a:bodyPr wrap="square">
            <a:spAutoFit/>
          </a:bodyPr>
          <a:lstStyle/>
          <a:p>
            <a:pPr marL="285750" marR="52705" indent="-285750" algn="just">
              <a:lnSpc>
                <a:spcPct val="125000"/>
              </a:lnSpc>
              <a:buFont typeface="Wingdings" panose="05000000000000000000" pitchFamily="2" charset="2"/>
              <a:buChar char="p"/>
              <a:tabLst>
                <a:tab pos="297815" algn="l"/>
              </a:tabLst>
            </a:pPr>
            <a:r>
              <a:rPr lang="zh-CN" altLang="en-US" b="1" dirty="0">
                <a:ea typeface="+mn-ea"/>
              </a:rPr>
              <a:t>满足</a:t>
            </a:r>
            <a:r>
              <a:rPr lang="en-US" altLang="zh-CN" b="1" dirty="0">
                <a:ea typeface="+mn-ea"/>
              </a:rPr>
              <a:t>《</a:t>
            </a:r>
            <a:r>
              <a:rPr lang="zh-CN" altLang="en-US" b="1" dirty="0">
                <a:ea typeface="+mn-ea"/>
              </a:rPr>
              <a:t>资产证券化基础资产负面清单</a:t>
            </a:r>
            <a:r>
              <a:rPr lang="en-US" altLang="zh-CN" b="1" dirty="0">
                <a:ea typeface="+mn-ea"/>
              </a:rPr>
              <a:t>》《</a:t>
            </a:r>
            <a:r>
              <a:rPr lang="zh-CN" altLang="en-US" b="1" dirty="0">
                <a:ea typeface="+mn-ea"/>
              </a:rPr>
              <a:t>深交所资产证券化业务问答</a:t>
            </a:r>
            <a:r>
              <a:rPr lang="en-US" altLang="zh-CN" b="1" dirty="0">
                <a:ea typeface="+mn-ea"/>
              </a:rPr>
              <a:t>》</a:t>
            </a:r>
            <a:r>
              <a:rPr lang="zh-CN" altLang="en-US" b="1" dirty="0">
                <a:ea typeface="+mn-ea"/>
              </a:rPr>
              <a:t>对保障房</a:t>
            </a:r>
            <a:r>
              <a:rPr lang="en-US" altLang="zh-CN" b="1" dirty="0">
                <a:ea typeface="+mn-ea"/>
              </a:rPr>
              <a:t>ABS</a:t>
            </a:r>
            <a:r>
              <a:rPr lang="zh-CN" altLang="en-US" b="1" dirty="0">
                <a:ea typeface="+mn-ea"/>
              </a:rPr>
              <a:t>项目的要求</a:t>
            </a:r>
            <a:endParaRPr lang="en-US" altLang="zh-CN" b="1" dirty="0">
              <a:ea typeface="+mn-ea"/>
            </a:endParaRPr>
          </a:p>
          <a:p>
            <a:pPr marR="52705" eaLnBrk="1" hangingPunct="1">
              <a:lnSpc>
                <a:spcPct val="150000"/>
              </a:lnSpc>
              <a:spcBef>
                <a:spcPts val="600"/>
              </a:spcBef>
              <a:tabLst>
                <a:tab pos="297815" algn="l"/>
              </a:tabLst>
            </a:pPr>
            <a:r>
              <a:rPr lang="en-US" altLang="zh-CN" sz="1500" b="1" dirty="0">
                <a:solidFill>
                  <a:srgbClr val="000000"/>
                </a:solidFill>
                <a:latin typeface="微软雅黑" panose="020B0503020204020204" pitchFamily="34" charset="-122"/>
                <a:ea typeface="+mn-ea"/>
              </a:rPr>
              <a:t>1</a:t>
            </a:r>
            <a:r>
              <a:rPr lang="zh-CN" altLang="zh-CN" sz="1500" b="1" dirty="0">
                <a:solidFill>
                  <a:srgbClr val="000000"/>
                </a:solidFill>
                <a:latin typeface="微软雅黑" panose="020B0503020204020204" pitchFamily="34" charset="-122"/>
                <a:ea typeface="+mn-ea"/>
              </a:rPr>
              <a:t>、</a:t>
            </a:r>
            <a:r>
              <a:rPr lang="zh-CN" altLang="zh-CN" sz="1400" b="1" dirty="0">
                <a:solidFill>
                  <a:srgbClr val="000000"/>
                </a:solidFill>
                <a:latin typeface="微软雅黑" panose="020B0503020204020204" pitchFamily="34" charset="-122"/>
                <a:ea typeface="+mn-ea"/>
              </a:rPr>
              <a:t>保障房项目证照齐全，建议已办理完成部分销售许可证</a:t>
            </a:r>
          </a:p>
          <a:p>
            <a:pPr marL="285750" marR="52705" indent="-285750" eaLnBrk="1" hangingPunct="1">
              <a:lnSpc>
                <a:spcPct val="150000"/>
              </a:lnSpc>
              <a:spcBef>
                <a:spcPts val="600"/>
              </a:spcBef>
              <a:buFont typeface="Wingdings" panose="05000000000000000000" pitchFamily="2" charset="2"/>
              <a:buChar char="l"/>
              <a:tabLst>
                <a:tab pos="297815" algn="l"/>
              </a:tabLst>
            </a:pPr>
            <a:r>
              <a:rPr lang="zh-CN" altLang="zh-CN" sz="1400" dirty="0">
                <a:solidFill>
                  <a:srgbClr val="000000"/>
                </a:solidFill>
                <a:latin typeface="微软雅黑" panose="020B0503020204020204" pitchFamily="34" charset="-122"/>
                <a:ea typeface="+mn-ea"/>
              </a:rPr>
              <a:t>保障房项目四证齐全</a:t>
            </a:r>
            <a:r>
              <a:rPr lang="zh-CN" altLang="en-US" sz="1400" dirty="0">
                <a:solidFill>
                  <a:srgbClr val="000000"/>
                </a:solidFill>
                <a:latin typeface="微软雅黑" panose="020B0503020204020204" pitchFamily="34" charset="-122"/>
                <a:ea typeface="+mn-ea"/>
              </a:rPr>
              <a:t>，</a:t>
            </a:r>
            <a:r>
              <a:rPr lang="zh-CN" altLang="zh-CN" sz="1400" dirty="0">
                <a:solidFill>
                  <a:srgbClr val="000000"/>
                </a:solidFill>
                <a:latin typeface="微软雅黑" panose="020B0503020204020204" pitchFamily="34" charset="-122"/>
                <a:ea typeface="+mn-ea"/>
              </a:rPr>
              <a:t>满足信托放款的</a:t>
            </a:r>
            <a:r>
              <a:rPr lang="en-US" altLang="zh-CN" sz="1400" dirty="0">
                <a:solidFill>
                  <a:srgbClr val="000000"/>
                </a:solidFill>
                <a:latin typeface="微软雅黑" panose="020B0503020204020204" pitchFamily="34" charset="-122"/>
                <a:ea typeface="+mn-ea"/>
              </a:rPr>
              <a:t>432</a:t>
            </a:r>
            <a:r>
              <a:rPr lang="zh-CN" altLang="zh-CN" sz="1400" dirty="0">
                <a:solidFill>
                  <a:srgbClr val="000000"/>
                </a:solidFill>
                <a:latin typeface="微软雅黑" panose="020B0503020204020204" pitchFamily="34" charset="-122"/>
                <a:ea typeface="+mn-ea"/>
              </a:rPr>
              <a:t>要求</a:t>
            </a:r>
            <a:endParaRPr lang="en-US" altLang="zh-CN" sz="1400" dirty="0">
              <a:solidFill>
                <a:srgbClr val="000000"/>
              </a:solidFill>
              <a:latin typeface="微软雅黑" panose="020B0503020204020204" pitchFamily="34" charset="-122"/>
              <a:ea typeface="+mn-ea"/>
            </a:endParaRPr>
          </a:p>
          <a:p>
            <a:pPr marL="285750" marR="52705" indent="-285750" eaLnBrk="1" hangingPunct="1">
              <a:lnSpc>
                <a:spcPct val="150000"/>
              </a:lnSpc>
              <a:spcBef>
                <a:spcPts val="600"/>
              </a:spcBef>
              <a:buFont typeface="Wingdings" panose="05000000000000000000" pitchFamily="2" charset="2"/>
              <a:buChar char="l"/>
              <a:tabLst>
                <a:tab pos="297815" algn="l"/>
              </a:tabLst>
            </a:pPr>
            <a:r>
              <a:rPr lang="zh-CN" altLang="zh-CN" sz="1400" dirty="0">
                <a:solidFill>
                  <a:srgbClr val="000000"/>
                </a:solidFill>
                <a:latin typeface="微软雅黑" panose="020B0503020204020204" pitchFamily="34" charset="-122"/>
                <a:ea typeface="+mn-ea"/>
              </a:rPr>
              <a:t>保障房项目最好在半年或者</a:t>
            </a:r>
            <a:r>
              <a:rPr lang="en-US" altLang="zh-CN" sz="1400" dirty="0">
                <a:solidFill>
                  <a:srgbClr val="000000"/>
                </a:solidFill>
                <a:latin typeface="微软雅黑" panose="020B0503020204020204" pitchFamily="34" charset="-122"/>
                <a:ea typeface="+mn-ea"/>
              </a:rPr>
              <a:t>1</a:t>
            </a:r>
            <a:r>
              <a:rPr lang="zh-CN" altLang="zh-CN" sz="1400" dirty="0">
                <a:solidFill>
                  <a:srgbClr val="000000"/>
                </a:solidFill>
                <a:latin typeface="微软雅黑" panose="020B0503020204020204" pitchFamily="34" charset="-122"/>
                <a:ea typeface="+mn-ea"/>
              </a:rPr>
              <a:t>年内开始销售，</a:t>
            </a:r>
            <a:r>
              <a:rPr lang="zh-CN" altLang="en-US" sz="1400" dirty="0">
                <a:solidFill>
                  <a:srgbClr val="000000"/>
                </a:solidFill>
                <a:latin typeface="微软雅黑" panose="020B0503020204020204" pitchFamily="34" charset="-122"/>
                <a:ea typeface="+mn-ea"/>
              </a:rPr>
              <a:t>保证</a:t>
            </a:r>
            <a:r>
              <a:rPr lang="zh-CN" altLang="zh-CN" sz="1400" dirty="0">
                <a:solidFill>
                  <a:srgbClr val="000000"/>
                </a:solidFill>
                <a:latin typeface="微软雅黑" panose="020B0503020204020204" pitchFamily="34" charset="-122"/>
                <a:ea typeface="+mn-ea"/>
              </a:rPr>
              <a:t>覆盖项目每年付息</a:t>
            </a:r>
            <a:endParaRPr lang="en-US" altLang="zh-CN" sz="1400" dirty="0">
              <a:solidFill>
                <a:srgbClr val="000000"/>
              </a:solidFill>
              <a:latin typeface="微软雅黑" panose="020B0503020204020204" pitchFamily="34" charset="-122"/>
              <a:ea typeface="+mn-ea"/>
            </a:endParaRPr>
          </a:p>
          <a:p>
            <a:pPr marL="285750" marR="52705" indent="-285750" eaLnBrk="1" hangingPunct="1">
              <a:lnSpc>
                <a:spcPct val="150000"/>
              </a:lnSpc>
              <a:spcBef>
                <a:spcPts val="600"/>
              </a:spcBef>
              <a:buFont typeface="Wingdings" panose="05000000000000000000" pitchFamily="2" charset="2"/>
              <a:buChar char="l"/>
              <a:tabLst>
                <a:tab pos="297815" algn="l"/>
              </a:tabLst>
            </a:pPr>
            <a:r>
              <a:rPr lang="zh-CN" altLang="en-US" sz="1400" dirty="0">
                <a:solidFill>
                  <a:srgbClr val="000000"/>
                </a:solidFill>
                <a:latin typeface="微软雅黑" panose="020B0503020204020204" pitchFamily="34" charset="-122"/>
                <a:ea typeface="+mn-ea"/>
              </a:rPr>
              <a:t>销售主体如按照当地法律法规还未办理或无需办理相关预售许可证</a:t>
            </a:r>
            <a:r>
              <a:rPr lang="en-US" altLang="zh-CN" sz="1400" dirty="0">
                <a:solidFill>
                  <a:srgbClr val="000000"/>
                </a:solidFill>
                <a:latin typeface="微软雅黑" panose="020B0503020204020204" pitchFamily="34" charset="-122"/>
                <a:ea typeface="+mn-ea"/>
              </a:rPr>
              <a:t>/</a:t>
            </a:r>
            <a:r>
              <a:rPr lang="zh-CN" altLang="en-US" sz="1400" dirty="0">
                <a:solidFill>
                  <a:srgbClr val="000000"/>
                </a:solidFill>
                <a:latin typeface="微软雅黑" panose="020B0503020204020204" pitchFamily="34" charset="-122"/>
                <a:ea typeface="+mn-ea"/>
              </a:rPr>
              <a:t>现售许可证，应出具相关主管部门说明文件</a:t>
            </a:r>
            <a:endParaRPr lang="zh-CN" altLang="zh-CN" sz="1400" dirty="0">
              <a:solidFill>
                <a:srgbClr val="000000"/>
              </a:solidFill>
              <a:latin typeface="微软雅黑" panose="020B0503020204020204" pitchFamily="34" charset="-122"/>
              <a:ea typeface="+mn-ea"/>
            </a:endParaRPr>
          </a:p>
          <a:p>
            <a:pPr marR="52705" eaLnBrk="1" hangingPunct="1">
              <a:lnSpc>
                <a:spcPct val="150000"/>
              </a:lnSpc>
              <a:spcBef>
                <a:spcPts val="600"/>
              </a:spcBef>
              <a:tabLst>
                <a:tab pos="297815" algn="l"/>
              </a:tabLst>
            </a:pPr>
            <a:r>
              <a:rPr lang="en-US" altLang="zh-CN" sz="1400" b="1" dirty="0">
                <a:solidFill>
                  <a:srgbClr val="000000"/>
                </a:solidFill>
                <a:latin typeface="微软雅黑" panose="020B0503020204020204" pitchFamily="34" charset="-122"/>
                <a:ea typeface="+mn-ea"/>
              </a:rPr>
              <a:t>2</a:t>
            </a:r>
            <a:r>
              <a:rPr lang="zh-CN" altLang="zh-CN" sz="1400" b="1" dirty="0">
                <a:solidFill>
                  <a:srgbClr val="000000"/>
                </a:solidFill>
                <a:latin typeface="微软雅黑" panose="020B0503020204020204" pitchFamily="34" charset="-122"/>
                <a:ea typeface="+mn-ea"/>
              </a:rPr>
              <a:t>、保障房项目需市场化销售</a:t>
            </a:r>
            <a:r>
              <a:rPr lang="zh-CN" altLang="en-US" sz="1400" b="1" dirty="0">
                <a:solidFill>
                  <a:srgbClr val="000000"/>
                </a:solidFill>
                <a:latin typeface="微软雅黑" panose="020B0503020204020204" pitchFamily="34" charset="-122"/>
                <a:ea typeface="+mn-ea"/>
              </a:rPr>
              <a:t>，满足负面清单要求</a:t>
            </a:r>
            <a:endParaRPr lang="zh-CN" altLang="zh-CN" sz="1400" b="1" dirty="0">
              <a:solidFill>
                <a:srgbClr val="000000"/>
              </a:solidFill>
              <a:latin typeface="微软雅黑" panose="020B0503020204020204" pitchFamily="34" charset="-122"/>
              <a:ea typeface="+mn-ea"/>
            </a:endParaRPr>
          </a:p>
          <a:p>
            <a:pPr marL="285750" marR="52705" indent="-285750" eaLnBrk="1" hangingPunct="1">
              <a:lnSpc>
                <a:spcPct val="150000"/>
              </a:lnSpc>
              <a:spcBef>
                <a:spcPts val="600"/>
              </a:spcBef>
              <a:buFont typeface="Wingdings" panose="05000000000000000000" pitchFamily="2" charset="2"/>
              <a:buChar char="l"/>
              <a:tabLst>
                <a:tab pos="297815" algn="l"/>
              </a:tabLst>
            </a:pPr>
            <a:r>
              <a:rPr lang="zh-CN" altLang="zh-CN" sz="1400" dirty="0">
                <a:solidFill>
                  <a:srgbClr val="000000"/>
                </a:solidFill>
                <a:latin typeface="微软雅黑" panose="020B0503020204020204" pitchFamily="34" charset="-122"/>
                <a:ea typeface="+mn-ea"/>
              </a:rPr>
              <a:t>保障房项目需要向购房者收款或实质为向购房者收款，</a:t>
            </a:r>
            <a:endParaRPr lang="en-US" altLang="zh-CN" sz="1400" dirty="0">
              <a:solidFill>
                <a:srgbClr val="000000"/>
              </a:solidFill>
              <a:latin typeface="微软雅黑" panose="020B0503020204020204" pitchFamily="34" charset="-122"/>
              <a:ea typeface="+mn-ea"/>
            </a:endParaRPr>
          </a:p>
          <a:p>
            <a:pPr marL="285750" marR="52705" indent="-285750" eaLnBrk="1" hangingPunct="1">
              <a:lnSpc>
                <a:spcPct val="150000"/>
              </a:lnSpc>
              <a:spcBef>
                <a:spcPts val="600"/>
              </a:spcBef>
              <a:buFont typeface="Wingdings" panose="05000000000000000000" pitchFamily="2" charset="2"/>
              <a:buChar char="l"/>
              <a:tabLst>
                <a:tab pos="297815" algn="l"/>
              </a:tabLst>
            </a:pPr>
            <a:r>
              <a:rPr lang="zh-CN" altLang="zh-CN" sz="1400" dirty="0">
                <a:solidFill>
                  <a:srgbClr val="000000"/>
                </a:solidFill>
                <a:latin typeface="微软雅黑" panose="020B0503020204020204" pitchFamily="34" charset="-122"/>
                <a:ea typeface="+mn-ea"/>
              </a:rPr>
              <a:t>项目不违反负面清单中以地方政府为直接或间接债务人的基础资产或者以地方融资平台公司为债务人的基础资产的要求</a:t>
            </a:r>
          </a:p>
          <a:p>
            <a:pPr marR="52705" eaLnBrk="1" hangingPunct="1">
              <a:lnSpc>
                <a:spcPct val="150000"/>
              </a:lnSpc>
              <a:spcBef>
                <a:spcPts val="600"/>
              </a:spcBef>
              <a:tabLst>
                <a:tab pos="297815" algn="l"/>
              </a:tabLst>
            </a:pPr>
            <a:r>
              <a:rPr lang="en-US" altLang="zh-CN" sz="1400" b="1" dirty="0">
                <a:solidFill>
                  <a:srgbClr val="000000"/>
                </a:solidFill>
                <a:latin typeface="微软雅黑" panose="020B0503020204020204" pitchFamily="34" charset="-122"/>
                <a:ea typeface="+mn-ea"/>
              </a:rPr>
              <a:t>3</a:t>
            </a:r>
            <a:r>
              <a:rPr lang="zh-CN" altLang="zh-CN" sz="1400" b="1" dirty="0">
                <a:solidFill>
                  <a:srgbClr val="000000"/>
                </a:solidFill>
                <a:latin typeface="微软雅黑" panose="020B0503020204020204" pitchFamily="34" charset="-122"/>
                <a:ea typeface="+mn-ea"/>
              </a:rPr>
              <a:t>、保障房项目土地、在建工程、受益权及现金流等未有抵押、质押等权利限制</a:t>
            </a:r>
          </a:p>
          <a:p>
            <a:pPr marR="52705" eaLnBrk="1" hangingPunct="1">
              <a:lnSpc>
                <a:spcPct val="150000"/>
              </a:lnSpc>
              <a:spcBef>
                <a:spcPts val="600"/>
              </a:spcBef>
              <a:tabLst>
                <a:tab pos="297815" algn="l"/>
              </a:tabLst>
            </a:pPr>
            <a:r>
              <a:rPr lang="zh-CN" altLang="zh-CN" sz="1400" dirty="0">
                <a:solidFill>
                  <a:srgbClr val="000000"/>
                </a:solidFill>
                <a:latin typeface="微软雅黑" panose="020B0503020204020204" pitchFamily="34" charset="-122"/>
                <a:ea typeface="+mn-ea"/>
              </a:rPr>
              <a:t>若存在上述情况，可通过专项计划安排，在</a:t>
            </a:r>
            <a:r>
              <a:rPr lang="zh-CN" altLang="en-US" sz="1400" dirty="0">
                <a:solidFill>
                  <a:srgbClr val="000000"/>
                </a:solidFill>
                <a:latin typeface="微软雅黑" panose="020B0503020204020204" pitchFamily="34" charset="-122"/>
                <a:ea typeface="+mn-ea"/>
              </a:rPr>
              <a:t>设立</a:t>
            </a:r>
            <a:r>
              <a:rPr lang="zh-CN" altLang="zh-CN" sz="1400" dirty="0">
                <a:solidFill>
                  <a:srgbClr val="000000"/>
                </a:solidFill>
                <a:latin typeface="微软雅黑" panose="020B0503020204020204" pitchFamily="34" charset="-122"/>
                <a:ea typeface="+mn-ea"/>
              </a:rPr>
              <a:t>时能够解除相关担保负担和其他权利限制</a:t>
            </a:r>
          </a:p>
          <a:p>
            <a:pPr marR="52705" eaLnBrk="1" hangingPunct="1">
              <a:lnSpc>
                <a:spcPct val="150000"/>
              </a:lnSpc>
              <a:spcBef>
                <a:spcPts val="600"/>
              </a:spcBef>
              <a:tabLst>
                <a:tab pos="297815" algn="l"/>
              </a:tabLst>
            </a:pPr>
            <a:r>
              <a:rPr lang="en-US" altLang="zh-CN" sz="1400" b="1" dirty="0">
                <a:solidFill>
                  <a:srgbClr val="000000"/>
                </a:solidFill>
                <a:latin typeface="微软雅黑" panose="020B0503020204020204" pitchFamily="34" charset="-122"/>
                <a:ea typeface="+mn-ea"/>
              </a:rPr>
              <a:t>4</a:t>
            </a:r>
            <a:r>
              <a:rPr lang="zh-CN" altLang="zh-CN" sz="1400" b="1" dirty="0">
                <a:solidFill>
                  <a:srgbClr val="000000"/>
                </a:solidFill>
                <a:latin typeface="微软雅黑" panose="020B0503020204020204" pitchFamily="34" charset="-122"/>
                <a:ea typeface="+mn-ea"/>
              </a:rPr>
              <a:t>、保障房项目以开发或建成比例超过</a:t>
            </a:r>
            <a:r>
              <a:rPr lang="en-US" altLang="zh-CN" sz="1400" b="1" dirty="0">
                <a:solidFill>
                  <a:srgbClr val="000000"/>
                </a:solidFill>
                <a:latin typeface="微软雅黑" panose="020B0503020204020204" pitchFamily="34" charset="-122"/>
                <a:ea typeface="+mn-ea"/>
              </a:rPr>
              <a:t>90%</a:t>
            </a:r>
            <a:r>
              <a:rPr lang="zh-CN" altLang="zh-CN" sz="1400" b="1" dirty="0">
                <a:solidFill>
                  <a:srgbClr val="000000"/>
                </a:solidFill>
                <a:latin typeface="微软雅黑" panose="020B0503020204020204" pitchFamily="34" charset="-122"/>
                <a:ea typeface="+mn-ea"/>
              </a:rPr>
              <a:t>，列入国家保障房计划省级指标的可以豁免</a:t>
            </a:r>
            <a:endParaRPr lang="en-US" altLang="zh-CN" sz="1400" b="1" dirty="0">
              <a:solidFill>
                <a:srgbClr val="000000"/>
              </a:solidFill>
              <a:latin typeface="微软雅黑" panose="020B0503020204020204" pitchFamily="34" charset="-122"/>
              <a:ea typeface="+mn-ea"/>
            </a:endParaRPr>
          </a:p>
          <a:p>
            <a:pPr marL="285750" marR="52705" indent="-285750" eaLnBrk="1" hangingPunct="1">
              <a:lnSpc>
                <a:spcPct val="150000"/>
              </a:lnSpc>
              <a:spcBef>
                <a:spcPts val="600"/>
              </a:spcBef>
              <a:buFont typeface="Wingdings" panose="05000000000000000000" pitchFamily="2" charset="2"/>
              <a:buChar char="l"/>
              <a:tabLst>
                <a:tab pos="297815" algn="l"/>
              </a:tabLst>
            </a:pPr>
            <a:r>
              <a:rPr lang="zh-CN" altLang="en-US" sz="1400" dirty="0">
                <a:solidFill>
                  <a:srgbClr val="000000"/>
                </a:solidFill>
                <a:latin typeface="微软雅黑" panose="020B0503020204020204" pitchFamily="34" charset="-122"/>
                <a:ea typeface="+mn-ea"/>
              </a:rPr>
              <a:t>结构性封顶，尽量在申报前完成竣工备案达到可预售状态</a:t>
            </a:r>
            <a:endParaRPr lang="en-US" altLang="zh-CN" sz="1400" dirty="0">
              <a:solidFill>
                <a:srgbClr val="000000"/>
              </a:solidFill>
              <a:latin typeface="微软雅黑" panose="020B0503020204020204" pitchFamily="34" charset="-122"/>
              <a:ea typeface="+mn-ea"/>
            </a:endParaRPr>
          </a:p>
          <a:p>
            <a:pPr marL="285750" marR="52705" indent="-285750" eaLnBrk="1" hangingPunct="1">
              <a:lnSpc>
                <a:spcPct val="150000"/>
              </a:lnSpc>
              <a:spcBef>
                <a:spcPts val="600"/>
              </a:spcBef>
              <a:buFont typeface="Wingdings" panose="05000000000000000000" pitchFamily="2" charset="2"/>
              <a:buChar char="l"/>
              <a:tabLst>
                <a:tab pos="297815" algn="l"/>
              </a:tabLst>
            </a:pPr>
            <a:r>
              <a:rPr lang="zh-CN" altLang="en-US" sz="1400" dirty="0">
                <a:solidFill>
                  <a:srgbClr val="000000"/>
                </a:solidFill>
                <a:latin typeface="微软雅黑" panose="020B0503020204020204" pitchFamily="34" charset="-122"/>
                <a:ea typeface="+mn-ea"/>
              </a:rPr>
              <a:t>建议选择已纳入特定年度的省级政府与国家保障性安居工程协调小组签订的保障性安居工程目标责任书或任务分解计划的范围内的入池保障房项目；棚户区改造项目应已纳入特定年度的省级棚户区改造规划和改造计划</a:t>
            </a:r>
          </a:p>
        </p:txBody>
      </p:sp>
    </p:spTree>
    <p:extLst>
      <p:ext uri="{BB962C8B-B14F-4D97-AF65-F5344CB8AC3E}">
        <p14:creationId xmlns:p14="http://schemas.microsoft.com/office/powerpoint/2010/main" val="315834145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858" name="组合 1"/>
          <p:cNvGrpSpPr/>
          <p:nvPr/>
        </p:nvGrpSpPr>
        <p:grpSpPr>
          <a:xfrm>
            <a:off x="0" y="214313"/>
            <a:ext cx="577850" cy="658812"/>
            <a:chOff x="0" y="0"/>
            <a:chExt cx="577847" cy="659137"/>
          </a:xfrm>
        </p:grpSpPr>
        <p:sp>
          <p:nvSpPr>
            <p:cNvPr id="121938" name="矩形 3"/>
            <p:cNvSpPr/>
            <p:nvPr/>
          </p:nvSpPr>
          <p:spPr>
            <a:xfrm>
              <a:off x="0" y="0"/>
              <a:ext cx="495297" cy="659137"/>
            </a:xfrm>
            <a:prstGeom prst="rect">
              <a:avLst/>
            </a:prstGeom>
            <a:solidFill>
              <a:srgbClr val="C0000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121939" name="矩形 4"/>
            <p:cNvSpPr/>
            <p:nvPr/>
          </p:nvSpPr>
          <p:spPr>
            <a:xfrm>
              <a:off x="527047" y="0"/>
              <a:ext cx="50800" cy="659137"/>
            </a:xfrm>
            <a:prstGeom prst="rect">
              <a:avLst/>
            </a:prstGeom>
            <a:solidFill>
              <a:srgbClr val="80808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grpSp>
      <p:sp>
        <p:nvSpPr>
          <p:cNvPr id="121859" name="灯片编号占位符 3"/>
          <p:cNvSpPr>
            <a:spLocks noGrp="1"/>
          </p:cNvSpPr>
          <p:nvPr/>
        </p:nvSpPr>
        <p:spPr>
          <a:xfrm>
            <a:off x="11449050" y="6499225"/>
            <a:ext cx="639763" cy="365125"/>
          </a:xfrm>
          <a:prstGeom prst="rect">
            <a:avLst/>
          </a:prstGeom>
          <a:noFill/>
          <a:ln w="9525">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r" defTabSz="914400" eaLnBrk="1" hangingPunct="1">
              <a:spcBef>
                <a:spcPct val="0"/>
              </a:spcBef>
              <a:buFontTx/>
              <a:buNone/>
            </a:pPr>
            <a:fld id="{9A0DB2DC-4C9A-4742-B13C-FB6460FD3503}" type="slidenum">
              <a:rPr lang="zh-CN" altLang="zh-CN" sz="1400" b="1" dirty="0">
                <a:solidFill>
                  <a:srgbClr val="FFFFFF"/>
                </a:solidFill>
                <a:latin typeface="仿宋" panose="02010609060101010101" pitchFamily="49" charset="-122"/>
                <a:ea typeface="仿宋" panose="02010609060101010101" pitchFamily="49" charset="-122"/>
              </a:rPr>
              <a:t>105</a:t>
            </a:fld>
            <a:endParaRPr lang="zh-CN" altLang="zh-CN" sz="1400" b="1" dirty="0">
              <a:solidFill>
                <a:srgbClr val="FFFFFF"/>
              </a:solidFill>
              <a:latin typeface="仿宋" panose="02010609060101010101" pitchFamily="49" charset="-122"/>
              <a:ea typeface="仿宋" panose="02010609060101010101" pitchFamily="49" charset="-122"/>
            </a:endParaRPr>
          </a:p>
        </p:txBody>
      </p:sp>
      <p:sp>
        <p:nvSpPr>
          <p:cNvPr id="121937" name="标题 2"/>
          <p:cNvSpPr>
            <a:spLocks noGrp="1"/>
          </p:cNvSpPr>
          <p:nvPr>
            <p:ph type="title"/>
          </p:nvPr>
        </p:nvSpPr>
        <p:spPr>
          <a:xfrm>
            <a:off x="596900" y="233363"/>
            <a:ext cx="11004550" cy="719137"/>
          </a:xfrm>
        </p:spPr>
        <p:txBody>
          <a:bodyPr vert="horz" wrap="square" lIns="68573" tIns="34289" rIns="68573" bIns="34289" anchor="ctr">
            <a:spAutoFit/>
          </a:bodyPr>
          <a:lstStyle/>
          <a:p>
            <a:pPr algn="l" eaLnBrk="1" hangingPunct="1">
              <a:lnSpc>
                <a:spcPct val="150000"/>
              </a:lnSpc>
            </a:pPr>
            <a:r>
              <a:rPr lang="en-US" altLang="zh-CN" sz="32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4.4 </a:t>
            </a:r>
            <a:r>
              <a:rPr lang="zh-CN" altLang="en-US" sz="32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保障房</a:t>
            </a:r>
            <a:r>
              <a:rPr lang="en-US" altLang="zh-CN" sz="32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ABS</a:t>
            </a:r>
            <a:r>
              <a:rPr lang="zh-CN" altLang="en-US" sz="32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项目交易要素表</a:t>
            </a:r>
            <a:endParaRPr lang="en-US" altLang="zh-CN" sz="2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68" name="表格 67">
            <a:extLst>
              <a:ext uri="{FF2B5EF4-FFF2-40B4-BE49-F238E27FC236}">
                <a16:creationId xmlns:a16="http://schemas.microsoft.com/office/drawing/2014/main" id="{8DD54F72-58E6-45E0-93B9-5506CFAF64E1}"/>
              </a:ext>
            </a:extLst>
          </p:cNvPr>
          <p:cNvGraphicFramePr>
            <a:graphicFrameLocks noGrp="1"/>
          </p:cNvGraphicFramePr>
          <p:nvPr>
            <p:custDataLst>
              <p:tags r:id="rId1"/>
            </p:custDataLst>
          </p:nvPr>
        </p:nvGraphicFramePr>
        <p:xfrm>
          <a:off x="786000" y="1085028"/>
          <a:ext cx="10008000" cy="5313690"/>
        </p:xfrm>
        <a:graphic>
          <a:graphicData uri="http://schemas.openxmlformats.org/drawingml/2006/table">
            <a:tbl>
              <a:tblPr firstRow="1" bandRow="1">
                <a:tableStyleId>{85BE263C-DBD7-4A20-BB59-AAB30ACAA65A}</a:tableStyleId>
              </a:tblPr>
              <a:tblGrid>
                <a:gridCol w="2088000">
                  <a:extLst>
                    <a:ext uri="{9D8B030D-6E8A-4147-A177-3AD203B41FA5}">
                      <a16:colId xmlns:a16="http://schemas.microsoft.com/office/drawing/2014/main" val="20000"/>
                    </a:ext>
                  </a:extLst>
                </a:gridCol>
                <a:gridCol w="1980000">
                  <a:extLst>
                    <a:ext uri="{9D8B030D-6E8A-4147-A177-3AD203B41FA5}">
                      <a16:colId xmlns:a16="http://schemas.microsoft.com/office/drawing/2014/main" val="20001"/>
                    </a:ext>
                  </a:extLst>
                </a:gridCol>
                <a:gridCol w="1980000">
                  <a:extLst>
                    <a:ext uri="{9D8B030D-6E8A-4147-A177-3AD203B41FA5}">
                      <a16:colId xmlns:a16="http://schemas.microsoft.com/office/drawing/2014/main" val="3111961021"/>
                    </a:ext>
                  </a:extLst>
                </a:gridCol>
                <a:gridCol w="1980000">
                  <a:extLst>
                    <a:ext uri="{9D8B030D-6E8A-4147-A177-3AD203B41FA5}">
                      <a16:colId xmlns:a16="http://schemas.microsoft.com/office/drawing/2014/main" val="3333764858"/>
                    </a:ext>
                  </a:extLst>
                </a:gridCol>
                <a:gridCol w="1980000">
                  <a:extLst>
                    <a:ext uri="{9D8B030D-6E8A-4147-A177-3AD203B41FA5}">
                      <a16:colId xmlns:a16="http://schemas.microsoft.com/office/drawing/2014/main" val="3399673794"/>
                    </a:ext>
                  </a:extLst>
                </a:gridCol>
              </a:tblGrid>
              <a:tr h="396000">
                <a:tc>
                  <a:txBody>
                    <a:bodyPr/>
                    <a:lstStyle/>
                    <a:p>
                      <a:pPr algn="ctr"/>
                      <a:r>
                        <a:rPr sz="14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产品名称</a:t>
                      </a:r>
                    </a:p>
                  </a:txBody>
                  <a:tcPr marL="91464" marR="91464" anchor="ctr">
                    <a:lnL>
                      <a:noFill/>
                    </a:lnL>
                    <a:lnR w="12700" cap="flat" cmpd="sng" algn="ctr">
                      <a:solidFill>
                        <a:srgbClr val="FFFFFF"/>
                      </a:solidFill>
                      <a:prstDash val="solid"/>
                      <a:round/>
                      <a:headEnd type="none" w="med" len="med"/>
                      <a:tailEnd type="none" w="med" len="med"/>
                    </a:lnR>
                    <a:lnT w="25400" cmpd="sng">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gridSpan="4">
                  <a:txBody>
                    <a:bodyPr/>
                    <a:lstStyle/>
                    <a:p>
                      <a:pPr algn="ctr"/>
                      <a:r>
                        <a:rPr lang="zh-CN" sz="1400" b="1"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方正证券</a:t>
                      </a:r>
                      <a:r>
                        <a:rPr sz="1400" b="1"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a:t>
                      </a:r>
                      <a:r>
                        <a:rPr lang="zh-CN" altLang="en-US" sz="1400" b="1"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XX保障房</a:t>
                      </a:r>
                      <a:r>
                        <a:rPr sz="1400" b="1" dirty="0" err="1">
                          <a:solidFill>
                            <a:schemeClr val="bg1"/>
                          </a:solidFill>
                          <a:latin typeface="微软雅黑" panose="020B0503020204020204" pitchFamily="34" charset="-122"/>
                          <a:ea typeface="微软雅黑" panose="020B0503020204020204" pitchFamily="34" charset="-122"/>
                          <a:cs typeface="仿宋" panose="02010609060101010101" pitchFamily="49" charset="-122"/>
                        </a:rPr>
                        <a:t>资产支持专项计划</a:t>
                      </a:r>
                      <a:endParaRPr sz="1400" b="1" dirty="0">
                        <a:solidFill>
                          <a:schemeClr val="bg1"/>
                        </a:solidFill>
                        <a:latin typeface="微软雅黑" panose="020B0503020204020204" pitchFamily="34" charset="-122"/>
                        <a:ea typeface="微软雅黑" panose="020B0503020204020204" pitchFamily="34" charset="-122"/>
                        <a:cs typeface="仿宋" panose="02010609060101010101" pitchFamily="49" charset="-122"/>
                      </a:endParaRPr>
                    </a:p>
                  </a:txBody>
                  <a:tcPr marL="91464" marR="91464" anchor="ctr">
                    <a:lnL w="12700" cap="flat" cmpd="sng" algn="ctr">
                      <a:solidFill>
                        <a:srgbClr val="FFFFFF"/>
                      </a:solidFill>
                      <a:prstDash val="solid"/>
                      <a:round/>
                      <a:headEnd type="none" w="med" len="med"/>
                      <a:tailEnd type="none" w="med" len="med"/>
                    </a:lnL>
                    <a:lnR>
                      <a:noFill/>
                    </a:lnR>
                    <a:lnT w="25400" cmpd="sng">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288000">
                <a:tc>
                  <a:txBody>
                    <a:bodyPr/>
                    <a:lstStyle/>
                    <a:p>
                      <a:pPr algn="ctr"/>
                      <a:r>
                        <a:rPr lang="zh-CN" altLang="en-US" sz="1300" b="1"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原始权益人</a:t>
                      </a:r>
                    </a:p>
                  </a:txBody>
                  <a:tcPr marL="91464" marR="91464"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gridSpan="4">
                  <a:txBody>
                    <a:bodyPr/>
                    <a:lstStyle/>
                    <a:p>
                      <a:pPr algn="ctr"/>
                      <a:r>
                        <a:rPr lang="zh-CN" altLang="en-US" sz="1300" dirty="0">
                          <a:latin typeface="微软雅黑" panose="020B0503020204020204" pitchFamily="34" charset="-122"/>
                          <a:ea typeface="微软雅黑" panose="020B0503020204020204" pitchFamily="34" charset="-122"/>
                          <a:cs typeface="Times New Roman" panose="02020603050405020304" pitchFamily="18" charset="0"/>
                        </a:rPr>
                        <a:t>一般由保障房项目建设主体的控股股东（实际融资人）担任</a:t>
                      </a:r>
                      <a:r>
                        <a:rPr lang="en-US" altLang="zh-CN" sz="13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300" dirty="0">
                          <a:latin typeface="微软雅黑" panose="020B0503020204020204" pitchFamily="34" charset="-122"/>
                          <a:ea typeface="微软雅黑" panose="020B0503020204020204" pitchFamily="34" charset="-122"/>
                          <a:cs typeface="Times New Roman" panose="02020603050405020304" pitchFamily="18" charset="0"/>
                        </a:rPr>
                        <a:t>或其他过桥资金方</a:t>
                      </a:r>
                    </a:p>
                  </a:txBody>
                  <a:tcPr marL="91464" marR="91464"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288000">
                <a:tc>
                  <a:txBody>
                    <a:bodyPr/>
                    <a:lstStyle/>
                    <a:p>
                      <a:pPr marL="0" algn="ctr" defTabSz="914400" rtl="0" eaLnBrk="1" latinLnBrk="0" hangingPunct="1"/>
                      <a:r>
                        <a:rPr lang="zh-CN" altLang="en-US" sz="1300" b="1" kern="1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差额支付承诺人</a:t>
                      </a:r>
                    </a:p>
                  </a:txBody>
                  <a:tcPr marL="91464" marR="91464"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300" dirty="0">
                          <a:latin typeface="微软雅黑" panose="020B0503020204020204" pitchFamily="34" charset="-122"/>
                          <a:ea typeface="微软雅黑" panose="020B0503020204020204" pitchFamily="34" charset="-122"/>
                          <a:cs typeface="Times New Roman" panose="02020603050405020304" pitchFamily="18" charset="0"/>
                        </a:rPr>
                        <a:t>一般由保障房项目建设主体的控股股东担任，为信托贷款本息提供差额支付义务</a:t>
                      </a:r>
                      <a:endParaRPr lang="zh-CN" altLang="en-US" sz="1300" dirty="0">
                        <a:latin typeface="微软雅黑" panose="020B0503020204020204" pitchFamily="34" charset="-122"/>
                        <a:ea typeface="微软雅黑" panose="020B0503020204020204" pitchFamily="34" charset="-122"/>
                        <a:cs typeface="微软雅黑" panose="020B0503020204020204" pitchFamily="34" charset="-122"/>
                      </a:endParaRPr>
                    </a:p>
                  </a:txBody>
                  <a:tcPr marL="91464" marR="91464"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4E9E9"/>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540000">
                <a:tc>
                  <a:txBody>
                    <a:bodyPr/>
                    <a:lstStyle/>
                    <a:p>
                      <a:pPr marL="0" algn="ctr" defTabSz="914400" rtl="0" eaLnBrk="1" latinLnBrk="0" hangingPunct="1"/>
                      <a:r>
                        <a:rPr lang="zh-CN" altLang="en-US" sz="1300" b="1" kern="1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项目公司</a:t>
                      </a:r>
                      <a:r>
                        <a:rPr lang="en-US" altLang="zh-CN" sz="1300" b="1" kern="1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300" b="1" kern="1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借款人</a:t>
                      </a:r>
                    </a:p>
                  </a:txBody>
                  <a:tcPr marL="91464" marR="91464"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300" dirty="0">
                          <a:latin typeface="微软雅黑" panose="020B0503020204020204" pitchFamily="34" charset="-122"/>
                          <a:ea typeface="微软雅黑" panose="020B0503020204020204" pitchFamily="34" charset="-122"/>
                          <a:cs typeface="微软雅黑" panose="020B0503020204020204" pitchFamily="34" charset="-122"/>
                        </a:rPr>
                        <a:t>项保障房项目建设主体，如保障房项目在实际融资人名下，无单独的项目公司，则由实际融资人担任借款人，原始权益人可由其关联企业或其他过桥资金方担任</a:t>
                      </a:r>
                    </a:p>
                  </a:txBody>
                  <a:tcPr marL="91464" marR="91464"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721824960"/>
                  </a:ext>
                </a:extLst>
              </a:tr>
              <a:tr h="288000">
                <a:tc>
                  <a:txBody>
                    <a:bodyPr/>
                    <a:lstStyle/>
                    <a:p>
                      <a:pPr marL="0" algn="ctr" defTabSz="914400" rtl="0" eaLnBrk="1" latinLnBrk="0" hangingPunct="1"/>
                      <a:r>
                        <a:rPr lang="zh-CN" altLang="en-US" sz="1300" b="1" kern="1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担保人</a:t>
                      </a:r>
                    </a:p>
                  </a:txBody>
                  <a:tcPr marL="91464" marR="91464"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300" dirty="0">
                          <a:latin typeface="微软雅黑" panose="020B0503020204020204" pitchFamily="34" charset="-122"/>
                          <a:ea typeface="微软雅黑" panose="020B0503020204020204" pitchFamily="34" charset="-122"/>
                          <a:cs typeface="微软雅黑" panose="020B0503020204020204" pitchFamily="34" charset="-122"/>
                        </a:rPr>
                        <a:t>建议由</a:t>
                      </a:r>
                      <a:r>
                        <a:rPr lang="en-US" altLang="zh-CN" sz="1300" dirty="0">
                          <a:latin typeface="微软雅黑" panose="020B0503020204020204" pitchFamily="34" charset="-122"/>
                          <a:ea typeface="微软雅黑" panose="020B0503020204020204" pitchFamily="34" charset="-122"/>
                          <a:cs typeface="微软雅黑" panose="020B0503020204020204" pitchFamily="34" charset="-122"/>
                        </a:rPr>
                        <a:t>AA+</a:t>
                      </a:r>
                      <a:r>
                        <a:rPr lang="zh-CN" altLang="en-US" sz="1300" dirty="0">
                          <a:latin typeface="微软雅黑" panose="020B0503020204020204" pitchFamily="34" charset="-122"/>
                          <a:ea typeface="微软雅黑" panose="020B0503020204020204" pitchFamily="34" charset="-122"/>
                          <a:cs typeface="微软雅黑" panose="020B0503020204020204" pitchFamily="34" charset="-122"/>
                        </a:rPr>
                        <a:t>以上当地国企</a:t>
                      </a:r>
                      <a:r>
                        <a:rPr lang="en-US" altLang="zh-CN" sz="1300" dirty="0">
                          <a:latin typeface="微软雅黑" panose="020B0503020204020204" pitchFamily="34" charset="-122"/>
                          <a:ea typeface="微软雅黑" panose="020B0503020204020204" pitchFamily="34" charset="-122"/>
                          <a:cs typeface="微软雅黑" panose="020B0503020204020204" pitchFamily="34" charset="-122"/>
                        </a:rPr>
                        <a:t>/AAA</a:t>
                      </a:r>
                      <a:r>
                        <a:rPr lang="zh-CN" altLang="en-US" sz="1300" dirty="0">
                          <a:latin typeface="微软雅黑" panose="020B0503020204020204" pitchFamily="34" charset="-122"/>
                          <a:ea typeface="微软雅黑" panose="020B0503020204020204" pitchFamily="34" charset="-122"/>
                          <a:cs typeface="微软雅黑" panose="020B0503020204020204" pitchFamily="34" charset="-122"/>
                        </a:rPr>
                        <a:t>外部担保机构提供担保</a:t>
                      </a:r>
                    </a:p>
                  </a:txBody>
                  <a:tcPr marL="91464" marR="91464"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4E9E9"/>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205607997"/>
                  </a:ext>
                </a:extLst>
              </a:tr>
              <a:tr h="288000">
                <a:tc>
                  <a:txBody>
                    <a:bodyPr/>
                    <a:lstStyle/>
                    <a:p>
                      <a:pPr marL="0" algn="ctr" defTabSz="914400" rtl="0" eaLnBrk="1" latinLnBrk="0" hangingPunct="1"/>
                      <a:r>
                        <a:rPr lang="zh-CN" altLang="en-US" sz="1300" b="1" kern="1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基础资产</a:t>
                      </a:r>
                    </a:p>
                  </a:txBody>
                  <a:tcPr marL="91464" marR="91464"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gridSpan="4">
                  <a:txBody>
                    <a:bodyPr/>
                    <a:lstStyle/>
                    <a:p>
                      <a:pPr marL="0" marR="0" lvl="0" indent="0" algn="ctr" defTabSz="914400" rtl="0" eaLnBrk="1" fontAlgn="auto" latinLnBrk="0" hangingPunct="1">
                        <a:lnSpc>
                          <a:spcPct val="150000"/>
                        </a:lnSpc>
                        <a:spcBef>
                          <a:spcPts val="0"/>
                        </a:spcBef>
                        <a:spcAft>
                          <a:spcPts val="0"/>
                        </a:spcAft>
                        <a:buClrTx/>
                        <a:buSzTx/>
                        <a:buFontTx/>
                        <a:buNone/>
                        <a:defRPr/>
                      </a:pPr>
                      <a:r>
                        <a:rPr lang="zh-CN" altLang="zh-CN" sz="1300" b="0" kern="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原始权益人在专项计划成立之日转让给计划管理人的信托收益权</a:t>
                      </a:r>
                      <a:endParaRPr lang="zh-CN" altLang="en-US" sz="1300" b="0" kern="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91464" marR="91464"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288000">
                <a:tc>
                  <a:txBody>
                    <a:bodyPr/>
                    <a:lstStyle/>
                    <a:p>
                      <a:pPr marL="0" algn="ctr" defTabSz="914400" rtl="0" eaLnBrk="1" latinLnBrk="0" hangingPunct="1"/>
                      <a:r>
                        <a:rPr lang="zh-CN" altLang="en-US" sz="1300" b="1" kern="1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目标资产</a:t>
                      </a:r>
                    </a:p>
                  </a:txBody>
                  <a:tcPr marL="91464" marR="91464"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gridSpan="4">
                  <a:txBody>
                    <a:bodyPr/>
                    <a:lstStyle/>
                    <a:p>
                      <a:pPr marL="0" marR="0" lvl="0" indent="0" algn="ctr" defTabSz="914400" rtl="0" eaLnBrk="1" fontAlgn="auto" latinLnBrk="0" hangingPunct="1">
                        <a:lnSpc>
                          <a:spcPct val="150000"/>
                        </a:lnSpc>
                        <a:spcBef>
                          <a:spcPts val="0"/>
                        </a:spcBef>
                        <a:spcAft>
                          <a:spcPts val="0"/>
                        </a:spcAft>
                        <a:buClrTx/>
                        <a:buSzTx/>
                        <a:buFontTx/>
                        <a:buNone/>
                        <a:defRPr/>
                      </a:pPr>
                      <a:r>
                        <a:rPr lang="zh-CN" altLang="en-US" sz="1300" b="0" kern="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拟入池的目标保障房项目，以目标保障房项目未来销售收入作为信托贷款的第一还款来源</a:t>
                      </a:r>
                    </a:p>
                  </a:txBody>
                  <a:tcPr marL="91464" marR="91464"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4E9E9"/>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08891359"/>
                  </a:ext>
                </a:extLst>
              </a:tr>
              <a:tr h="288000">
                <a:tc>
                  <a:txBody>
                    <a:bodyPr/>
                    <a:lstStyle/>
                    <a:p>
                      <a:pPr algn="ctr"/>
                      <a:r>
                        <a:rPr lang="zh-CN" altLang="en-US" sz="13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产品规模</a:t>
                      </a:r>
                    </a:p>
                  </a:txBody>
                  <a:tcPr marL="91464" marR="91464"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gridSpan="4">
                  <a:txBody>
                    <a:bodyPr/>
                    <a:lstStyle/>
                    <a:p>
                      <a:pPr algn="ctr"/>
                      <a:r>
                        <a:rPr lang="zh-CN" altLang="en-US" sz="1300" dirty="0">
                          <a:latin typeface="微软雅黑" panose="020B0503020204020204" pitchFamily="34" charset="-122"/>
                          <a:ea typeface="微软雅黑" panose="020B0503020204020204" pitchFamily="34" charset="-122"/>
                          <a:cs typeface="仿宋" panose="02010609060101010101" pitchFamily="49" charset="-122"/>
                        </a:rPr>
                        <a:t>根据保障房项目的实际销售收入按一定折扣比例来计算</a:t>
                      </a:r>
                    </a:p>
                  </a:txBody>
                  <a:tcPr marL="91464" marR="91464"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288000">
                <a:tc>
                  <a:txBody>
                    <a:bodyPr/>
                    <a:lstStyle/>
                    <a:p>
                      <a:pPr algn="ctr"/>
                      <a:r>
                        <a:rPr lang="zh-CN" altLang="en-US" sz="13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产品分层</a:t>
                      </a:r>
                    </a:p>
                  </a:txBody>
                  <a:tcPr marL="91464" marR="91464"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a:r>
                        <a:rPr lang="zh-CN" altLang="en-US" sz="1300" kern="1200"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rPr>
                        <a:t>优先</a:t>
                      </a:r>
                      <a:r>
                        <a:rPr lang="en-US" altLang="zh-CN" sz="1300" kern="1200"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rPr>
                        <a:t>01</a:t>
                      </a:r>
                      <a:endParaRPr lang="zh-CN" altLang="en-US" sz="1300" kern="1200"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91464" marR="9146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4E9E9"/>
                    </a:solidFill>
                  </a:tcPr>
                </a:tc>
                <a:tc>
                  <a:txBody>
                    <a:bodyPr/>
                    <a:lstStyle/>
                    <a:p>
                      <a:pPr algn="ctr"/>
                      <a:r>
                        <a:rPr lang="zh-CN" altLang="en-US" sz="1300" kern="1200"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rPr>
                        <a:t>优先</a:t>
                      </a:r>
                      <a:r>
                        <a:rPr lang="en-US" altLang="zh-CN" sz="1300" kern="1200"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rPr>
                        <a:t>02</a:t>
                      </a:r>
                      <a:endParaRPr lang="zh-CN" altLang="en-US" sz="1300" kern="1200"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91464" marR="9146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4E9E9"/>
                    </a:solidFill>
                  </a:tcPr>
                </a:tc>
                <a:tc>
                  <a:txBody>
                    <a:bodyPr/>
                    <a:lstStyle/>
                    <a:p>
                      <a:pPr algn="ctr"/>
                      <a:r>
                        <a:rPr lang="zh-CN" altLang="en-US" sz="1300" kern="1200"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rPr>
                        <a:t>优先</a:t>
                      </a:r>
                      <a:r>
                        <a:rPr lang="en-US" altLang="zh-CN" sz="1300" kern="1200"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rPr>
                        <a:t>03</a:t>
                      </a:r>
                      <a:endParaRPr lang="zh-CN" altLang="en-US" sz="1300" kern="1200"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91464" marR="9146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4E9E9"/>
                    </a:solidFill>
                  </a:tcPr>
                </a:tc>
                <a:tc>
                  <a:txBody>
                    <a:bodyPr/>
                    <a:lstStyle/>
                    <a:p>
                      <a:pPr algn="ctr"/>
                      <a:r>
                        <a:rPr lang="zh-CN" altLang="en-US" sz="1300" kern="1200"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rPr>
                        <a:t>次级</a:t>
                      </a:r>
                    </a:p>
                  </a:txBody>
                  <a:tcPr marL="91464" marR="91464"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4E9E9"/>
                    </a:solidFill>
                  </a:tcPr>
                </a:tc>
                <a:extLst>
                  <a:ext uri="{0D108BD9-81ED-4DB2-BD59-A6C34878D82A}">
                    <a16:rowId xmlns:a16="http://schemas.microsoft.com/office/drawing/2014/main" val="3766730076"/>
                  </a:ext>
                </a:extLst>
              </a:tr>
              <a:tr h="288000">
                <a:tc>
                  <a:txBody>
                    <a:bodyPr/>
                    <a:lstStyle/>
                    <a:p>
                      <a:pPr algn="ctr"/>
                      <a:r>
                        <a:rPr lang="zh-CN" altLang="en-US" sz="13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期限</a:t>
                      </a:r>
                    </a:p>
                  </a:txBody>
                  <a:tcPr marL="91464" marR="91464"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a:r>
                        <a:rPr lang="en-US" altLang="zh-CN" sz="1300" kern="1200"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1300" kern="1200"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rPr>
                        <a:t>年</a:t>
                      </a:r>
                    </a:p>
                  </a:txBody>
                  <a:tcPr marL="91464" marR="9146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tc>
                  <a:txBody>
                    <a:bodyPr/>
                    <a:lstStyle/>
                    <a:p>
                      <a:pPr algn="ctr"/>
                      <a:r>
                        <a:rPr lang="en-US" altLang="zh-CN" sz="1300" kern="1200"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1300" kern="1200"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rPr>
                        <a:t>年</a:t>
                      </a:r>
                    </a:p>
                  </a:txBody>
                  <a:tcPr marL="91464" marR="9146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tc>
                  <a:txBody>
                    <a:bodyPr/>
                    <a:lstStyle/>
                    <a:p>
                      <a:pPr algn="ctr"/>
                      <a:r>
                        <a:rPr lang="en-US" altLang="zh-CN" sz="1300" kern="1200"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1300" kern="1200"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rPr>
                        <a:t>年</a:t>
                      </a:r>
                    </a:p>
                  </a:txBody>
                  <a:tcPr marL="91464" marR="9146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tc>
                  <a:txBody>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lang="en-US" altLang="zh-CN" sz="1300" kern="1200"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1300" kern="1200"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rPr>
                        <a:t>年</a:t>
                      </a:r>
                    </a:p>
                  </a:txBody>
                  <a:tcPr marL="91464" marR="91464"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extLst>
                  <a:ext uri="{0D108BD9-81ED-4DB2-BD59-A6C34878D82A}">
                    <a16:rowId xmlns:a16="http://schemas.microsoft.com/office/drawing/2014/main" val="2348506394"/>
                  </a:ext>
                </a:extLst>
              </a:tr>
              <a:tr h="288000">
                <a:tc>
                  <a:txBody>
                    <a:bodyPr/>
                    <a:lstStyle/>
                    <a:p>
                      <a:pPr algn="ctr"/>
                      <a:r>
                        <a:rPr lang="zh-CN" altLang="en-US" sz="13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评级</a:t>
                      </a:r>
                    </a:p>
                  </a:txBody>
                  <a:tcPr marL="91464" marR="91464"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gridSpan="3">
                  <a:txBody>
                    <a:bodyPr/>
                    <a:lstStyle/>
                    <a:p>
                      <a:pPr algn="ctr"/>
                      <a:r>
                        <a:rPr lang="zh-CN" altLang="en-US" sz="1300" kern="1200"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rPr>
                        <a:t>不低于</a:t>
                      </a:r>
                      <a:r>
                        <a:rPr lang="en-US" altLang="zh-CN" sz="1300" kern="1200"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rPr>
                        <a:t>AA+</a:t>
                      </a:r>
                      <a:endParaRPr lang="zh-CN" altLang="en-US" sz="1300" kern="1200"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91464" marR="9146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4E9E9"/>
                    </a:solidFill>
                  </a:tcPr>
                </a:tc>
                <a:tc hMerge="1">
                  <a:txBody>
                    <a:bodyPr/>
                    <a:lstStyle/>
                    <a:p>
                      <a:pPr algn="ctr"/>
                      <a:endParaRPr lang="zh-CN" altLang="en-US" sz="1400" kern="1200" dirty="0">
                        <a:solidFill>
                          <a:schemeClr val="dk1"/>
                        </a:solidFill>
                        <a:latin typeface="仿宋" panose="02010609060101010101" pitchFamily="49" charset="-122"/>
                        <a:ea typeface="仿宋" panose="02010609060101010101" pitchFamily="49" charset="-122"/>
                        <a:cs typeface="Times New Roman" panose="02020603050405020304" pitchFamily="18" charset="0"/>
                      </a:endParaRPr>
                    </a:p>
                  </a:txBody>
                  <a:tcPr marL="91464" marR="914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CN" altLang="en-US" sz="1400" kern="1200" dirty="0">
                        <a:solidFill>
                          <a:schemeClr val="dk1"/>
                        </a:solidFill>
                        <a:latin typeface="仿宋" panose="02010609060101010101" pitchFamily="49" charset="-122"/>
                        <a:ea typeface="仿宋" panose="02010609060101010101" pitchFamily="49" charset="-122"/>
                        <a:cs typeface="Times New Roman" panose="02020603050405020304" pitchFamily="18" charset="0"/>
                      </a:endParaRPr>
                    </a:p>
                  </a:txBody>
                  <a:tcPr marL="91464" marR="914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300" kern="1200"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rPr>
                        <a:t>无评级</a:t>
                      </a:r>
                    </a:p>
                  </a:txBody>
                  <a:tcPr marL="91464" marR="91464"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4E9E9"/>
                    </a:solidFill>
                  </a:tcPr>
                </a:tc>
                <a:extLst>
                  <a:ext uri="{0D108BD9-81ED-4DB2-BD59-A6C34878D82A}">
                    <a16:rowId xmlns:a16="http://schemas.microsoft.com/office/drawing/2014/main" val="2162696687"/>
                  </a:ext>
                </a:extLst>
              </a:tr>
              <a:tr h="288000">
                <a:tc>
                  <a:txBody>
                    <a:bodyPr/>
                    <a:lstStyle/>
                    <a:p>
                      <a:pPr algn="ctr"/>
                      <a:r>
                        <a:rPr lang="zh-CN" altLang="en-US" sz="13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还本付息方式</a:t>
                      </a:r>
                    </a:p>
                  </a:txBody>
                  <a:tcPr marL="91464" marR="91464"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gridSpan="3">
                  <a:txBody>
                    <a:bodyPr/>
                    <a:lstStyle/>
                    <a:p>
                      <a:pPr algn="ctr"/>
                      <a:r>
                        <a:rPr lang="zh-CN" altLang="en-US" sz="1300" kern="1200"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rPr>
                        <a:t>平层结构，按年还本付息</a:t>
                      </a:r>
                    </a:p>
                  </a:txBody>
                  <a:tcPr marL="91464" marR="9146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tc hMerge="1">
                  <a:txBody>
                    <a:bodyPr/>
                    <a:lstStyle/>
                    <a:p>
                      <a:pPr algn="ctr"/>
                      <a:endParaRPr lang="zh-CN" altLang="en-US" sz="1400" kern="1200" dirty="0">
                        <a:solidFill>
                          <a:schemeClr val="dk1"/>
                        </a:solidFill>
                        <a:latin typeface="仿宋" panose="02010609060101010101" pitchFamily="49" charset="-122"/>
                        <a:ea typeface="仿宋" panose="02010609060101010101" pitchFamily="49" charset="-122"/>
                        <a:cs typeface="Times New Roman" panose="02020603050405020304" pitchFamily="18" charset="0"/>
                      </a:endParaRPr>
                    </a:p>
                  </a:txBody>
                  <a:tcPr marL="91464" marR="914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CN" altLang="en-US" sz="1400" kern="1200" dirty="0">
                        <a:solidFill>
                          <a:schemeClr val="dk1"/>
                        </a:solidFill>
                        <a:latin typeface="仿宋" panose="02010609060101010101" pitchFamily="49" charset="-122"/>
                        <a:ea typeface="仿宋" panose="02010609060101010101" pitchFamily="49" charset="-122"/>
                        <a:cs typeface="Times New Roman" panose="02020603050405020304" pitchFamily="18" charset="0"/>
                      </a:endParaRPr>
                    </a:p>
                  </a:txBody>
                  <a:tcPr marL="91464" marR="914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300" kern="1200"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rPr>
                        <a:t>期间分配剩余收益</a:t>
                      </a:r>
                    </a:p>
                  </a:txBody>
                  <a:tcPr marL="91464" marR="91464"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extLst>
                  <a:ext uri="{0D108BD9-81ED-4DB2-BD59-A6C34878D82A}">
                    <a16:rowId xmlns:a16="http://schemas.microsoft.com/office/drawing/2014/main" val="4000879298"/>
                  </a:ext>
                </a:extLst>
              </a:tr>
              <a:tr h="579120">
                <a:tc>
                  <a:txBody>
                    <a:bodyPr/>
                    <a:lstStyle/>
                    <a:p>
                      <a:pPr algn="ctr"/>
                      <a:r>
                        <a:rPr lang="zh-CN" altLang="en-US" sz="13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增信措施</a:t>
                      </a:r>
                    </a:p>
                  </a:txBody>
                  <a:tcPr marL="91464" marR="91464"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gridSpan="4">
                  <a:txBody>
                    <a:bodyPr/>
                    <a:lstStyle/>
                    <a:p>
                      <a:pPr marL="285750" indent="-285750" algn="l">
                        <a:lnSpc>
                          <a:spcPct val="130000"/>
                        </a:lnSpc>
                        <a:buFont typeface="Wingdings" panose="05000000000000000000" pitchFamily="2" charset="2"/>
                        <a:buChar char="l"/>
                      </a:pPr>
                      <a:r>
                        <a:rPr lang="zh-CN" altLang="en-US" sz="1300" b="0" kern="1200" dirty="0">
                          <a:solidFill>
                            <a:schemeClr val="dk1"/>
                          </a:solidFill>
                          <a:latin typeface="微软雅黑" panose="020B0503020204020204" pitchFamily="34" charset="-122"/>
                          <a:ea typeface="微软雅黑" panose="020B0503020204020204" pitchFamily="34" charset="-122"/>
                          <a:cs typeface="仿宋" panose="02010609060101010101" pitchFamily="49" charset="-122"/>
                        </a:rPr>
                        <a:t>优先</a:t>
                      </a:r>
                      <a:r>
                        <a:rPr lang="en-US" altLang="zh-CN" sz="1300" b="0" kern="1200" dirty="0">
                          <a:solidFill>
                            <a:schemeClr val="dk1"/>
                          </a:solidFill>
                          <a:latin typeface="微软雅黑" panose="020B0503020204020204" pitchFamily="34" charset="-122"/>
                          <a:ea typeface="微软雅黑" panose="020B0503020204020204" pitchFamily="34" charset="-122"/>
                          <a:cs typeface="仿宋" panose="02010609060101010101" pitchFamily="49" charset="-122"/>
                        </a:rPr>
                        <a:t>/</a:t>
                      </a:r>
                      <a:r>
                        <a:rPr lang="zh-CN" altLang="en-US" sz="1300" b="0" kern="1200" dirty="0">
                          <a:solidFill>
                            <a:schemeClr val="dk1"/>
                          </a:solidFill>
                          <a:latin typeface="微软雅黑" panose="020B0503020204020204" pitchFamily="34" charset="-122"/>
                          <a:ea typeface="微软雅黑" panose="020B0503020204020204" pitchFamily="34" charset="-122"/>
                          <a:cs typeface="仿宋" panose="02010609060101010101" pitchFamily="49" charset="-122"/>
                        </a:rPr>
                        <a:t>次级分层</a:t>
                      </a:r>
                      <a:endParaRPr lang="en-US" altLang="zh-CN" sz="1300" b="0" kern="1200" dirty="0">
                        <a:solidFill>
                          <a:schemeClr val="dk1"/>
                        </a:solidFill>
                        <a:latin typeface="微软雅黑" panose="020B0503020204020204" pitchFamily="34" charset="-122"/>
                        <a:ea typeface="微软雅黑" panose="020B0503020204020204" pitchFamily="34" charset="-122"/>
                        <a:cs typeface="仿宋" panose="02010609060101010101" pitchFamily="49" charset="-122"/>
                      </a:endParaRPr>
                    </a:p>
                    <a:p>
                      <a:pPr marL="285750" indent="-285750" algn="l">
                        <a:lnSpc>
                          <a:spcPct val="130000"/>
                        </a:lnSpc>
                        <a:buFont typeface="Wingdings" panose="05000000000000000000" pitchFamily="2" charset="2"/>
                        <a:buChar char="l"/>
                      </a:pPr>
                      <a:r>
                        <a:rPr lang="zh-CN" altLang="en-US" sz="1300" b="0" kern="1200" dirty="0">
                          <a:solidFill>
                            <a:schemeClr val="dk1"/>
                          </a:solidFill>
                          <a:latin typeface="微软雅黑" panose="020B0503020204020204" pitchFamily="34" charset="-122"/>
                          <a:ea typeface="微软雅黑" panose="020B0503020204020204" pitchFamily="34" charset="-122"/>
                          <a:cs typeface="仿宋" panose="02010609060101010101" pitchFamily="49" charset="-122"/>
                        </a:rPr>
                        <a:t>现金流超额覆盖</a:t>
                      </a:r>
                      <a:endParaRPr lang="en-US" altLang="zh-CN" sz="1300" b="0" kern="1200" dirty="0">
                        <a:solidFill>
                          <a:schemeClr val="dk1"/>
                        </a:solidFill>
                        <a:latin typeface="微软雅黑" panose="020B0503020204020204" pitchFamily="34" charset="-122"/>
                        <a:ea typeface="微软雅黑" panose="020B0503020204020204" pitchFamily="34" charset="-122"/>
                        <a:cs typeface="仿宋" panose="02010609060101010101" pitchFamily="49" charset="-122"/>
                      </a:endParaRPr>
                    </a:p>
                    <a:p>
                      <a:pPr marL="285750" indent="-285750" algn="l">
                        <a:lnSpc>
                          <a:spcPct val="130000"/>
                        </a:lnSpc>
                        <a:buFont typeface="Wingdings" panose="05000000000000000000" pitchFamily="2" charset="2"/>
                        <a:buChar char="l"/>
                      </a:pPr>
                      <a:r>
                        <a:rPr lang="zh-CN" altLang="en-US" sz="1300" b="0" kern="1200" dirty="0">
                          <a:solidFill>
                            <a:schemeClr val="dk1"/>
                          </a:solidFill>
                          <a:latin typeface="微软雅黑" panose="020B0503020204020204" pitchFamily="34" charset="-122"/>
                          <a:ea typeface="微软雅黑" panose="020B0503020204020204" pitchFamily="34" charset="-122"/>
                          <a:cs typeface="仿宋" panose="02010609060101010101" pitchFamily="49" charset="-122"/>
                        </a:rPr>
                        <a:t>保障房销售收入应收账款质押</a:t>
                      </a:r>
                      <a:endParaRPr lang="en-US" altLang="zh-CN" sz="1300" b="0" kern="1200" dirty="0">
                        <a:solidFill>
                          <a:schemeClr val="dk1"/>
                        </a:solidFill>
                        <a:latin typeface="微软雅黑" panose="020B0503020204020204" pitchFamily="34" charset="-122"/>
                        <a:ea typeface="微软雅黑" panose="020B0503020204020204" pitchFamily="34" charset="-122"/>
                        <a:cs typeface="仿宋" panose="02010609060101010101" pitchFamily="49" charset="-122"/>
                      </a:endParaRPr>
                    </a:p>
                    <a:p>
                      <a:pPr marL="285750" indent="-285750" algn="l">
                        <a:lnSpc>
                          <a:spcPct val="130000"/>
                        </a:lnSpc>
                        <a:buFont typeface="Wingdings" panose="05000000000000000000" pitchFamily="2" charset="2"/>
                        <a:buChar char="l"/>
                      </a:pPr>
                      <a:r>
                        <a:rPr lang="zh-CN" altLang="en-US" sz="1300" b="0" kern="1200" dirty="0">
                          <a:solidFill>
                            <a:schemeClr val="dk1"/>
                          </a:solidFill>
                          <a:latin typeface="微软雅黑" panose="020B0503020204020204" pitchFamily="34" charset="-122"/>
                          <a:ea typeface="微软雅黑" panose="020B0503020204020204" pitchFamily="34" charset="-122"/>
                          <a:cs typeface="仿宋" panose="02010609060101010101" pitchFamily="49" charset="-122"/>
                        </a:rPr>
                        <a:t>差额支付承诺人提供差额支付义务</a:t>
                      </a:r>
                      <a:endParaRPr lang="en-US" altLang="zh-CN" sz="1300" b="0" kern="1200" dirty="0">
                        <a:solidFill>
                          <a:schemeClr val="dk1"/>
                        </a:solidFill>
                        <a:latin typeface="微软雅黑" panose="020B0503020204020204" pitchFamily="34" charset="-122"/>
                        <a:ea typeface="微软雅黑" panose="020B0503020204020204" pitchFamily="34" charset="-122"/>
                        <a:cs typeface="仿宋" panose="02010609060101010101" pitchFamily="49" charset="-122"/>
                      </a:endParaRPr>
                    </a:p>
                    <a:p>
                      <a:pPr marL="285750" indent="-285750" algn="l">
                        <a:lnSpc>
                          <a:spcPct val="130000"/>
                        </a:lnSpc>
                        <a:buFont typeface="Wingdings" panose="05000000000000000000" pitchFamily="2" charset="2"/>
                        <a:buChar char="l"/>
                      </a:pPr>
                      <a:r>
                        <a:rPr lang="zh-CN" altLang="en-US" sz="1300" b="0" kern="1200" dirty="0">
                          <a:solidFill>
                            <a:schemeClr val="dk1"/>
                          </a:solidFill>
                          <a:latin typeface="微软雅黑" panose="020B0503020204020204" pitchFamily="34" charset="-122"/>
                          <a:ea typeface="微软雅黑" panose="020B0503020204020204" pitchFamily="34" charset="-122"/>
                          <a:cs typeface="仿宋" panose="02010609060101010101" pitchFamily="49" charset="-122"/>
                        </a:rPr>
                        <a:t>担保人提供连带责任担保</a:t>
                      </a:r>
                      <a:endParaRPr lang="en-US" altLang="zh-CN" sz="1300" b="0" kern="1200" dirty="0">
                        <a:solidFill>
                          <a:schemeClr val="dk1"/>
                        </a:solidFill>
                        <a:latin typeface="微软雅黑" panose="020B0503020204020204" pitchFamily="34" charset="-122"/>
                        <a:ea typeface="微软雅黑" panose="020B0503020204020204" pitchFamily="34" charset="-122"/>
                        <a:cs typeface="仿宋" panose="02010609060101010101" pitchFamily="49" charset="-122"/>
                      </a:endParaRPr>
                    </a:p>
                  </a:txBody>
                  <a:tcPr marL="91464" marR="91464"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9E9"/>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7260769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858" name="组合 1"/>
          <p:cNvGrpSpPr/>
          <p:nvPr/>
        </p:nvGrpSpPr>
        <p:grpSpPr>
          <a:xfrm>
            <a:off x="0" y="214313"/>
            <a:ext cx="577850" cy="658812"/>
            <a:chOff x="0" y="0"/>
            <a:chExt cx="577847" cy="659137"/>
          </a:xfrm>
        </p:grpSpPr>
        <p:sp>
          <p:nvSpPr>
            <p:cNvPr id="121938" name="矩形 3"/>
            <p:cNvSpPr/>
            <p:nvPr/>
          </p:nvSpPr>
          <p:spPr>
            <a:xfrm>
              <a:off x="0" y="0"/>
              <a:ext cx="495297" cy="659137"/>
            </a:xfrm>
            <a:prstGeom prst="rect">
              <a:avLst/>
            </a:prstGeom>
            <a:solidFill>
              <a:srgbClr val="C0000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121939" name="矩形 4"/>
            <p:cNvSpPr/>
            <p:nvPr/>
          </p:nvSpPr>
          <p:spPr>
            <a:xfrm>
              <a:off x="527047" y="0"/>
              <a:ext cx="50800" cy="659137"/>
            </a:xfrm>
            <a:prstGeom prst="rect">
              <a:avLst/>
            </a:prstGeom>
            <a:solidFill>
              <a:srgbClr val="80808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grpSp>
      <p:sp>
        <p:nvSpPr>
          <p:cNvPr id="121859" name="灯片编号占位符 3"/>
          <p:cNvSpPr>
            <a:spLocks noGrp="1"/>
          </p:cNvSpPr>
          <p:nvPr/>
        </p:nvSpPr>
        <p:spPr>
          <a:xfrm>
            <a:off x="11449050" y="6499225"/>
            <a:ext cx="639763" cy="365125"/>
          </a:xfrm>
          <a:prstGeom prst="rect">
            <a:avLst/>
          </a:prstGeom>
          <a:noFill/>
          <a:ln w="9525">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r" defTabSz="914400" eaLnBrk="1" hangingPunct="1">
              <a:spcBef>
                <a:spcPct val="0"/>
              </a:spcBef>
              <a:buFontTx/>
              <a:buNone/>
            </a:pPr>
            <a:fld id="{9A0DB2DC-4C9A-4742-B13C-FB6460FD3503}" type="slidenum">
              <a:rPr lang="zh-CN" altLang="zh-CN" sz="1400" b="1" dirty="0">
                <a:solidFill>
                  <a:srgbClr val="FFFFFF"/>
                </a:solidFill>
                <a:latin typeface="仿宋" panose="02010609060101010101" pitchFamily="49" charset="-122"/>
                <a:ea typeface="仿宋" panose="02010609060101010101" pitchFamily="49" charset="-122"/>
              </a:rPr>
              <a:t>106</a:t>
            </a:fld>
            <a:endParaRPr lang="zh-CN" altLang="zh-CN" sz="1400" b="1" dirty="0">
              <a:solidFill>
                <a:srgbClr val="FFFFFF"/>
              </a:solidFill>
              <a:latin typeface="仿宋" panose="02010609060101010101" pitchFamily="49" charset="-122"/>
              <a:ea typeface="仿宋" panose="02010609060101010101" pitchFamily="49" charset="-122"/>
            </a:endParaRPr>
          </a:p>
        </p:txBody>
      </p:sp>
      <p:sp>
        <p:nvSpPr>
          <p:cNvPr id="121937" name="标题 2"/>
          <p:cNvSpPr>
            <a:spLocks noGrp="1"/>
          </p:cNvSpPr>
          <p:nvPr>
            <p:ph type="title"/>
          </p:nvPr>
        </p:nvSpPr>
        <p:spPr>
          <a:xfrm>
            <a:off x="596900" y="233363"/>
            <a:ext cx="11004550" cy="719137"/>
          </a:xfrm>
        </p:spPr>
        <p:txBody>
          <a:bodyPr vert="horz" wrap="square" lIns="68573" tIns="34289" rIns="68573" bIns="34289" anchor="ctr">
            <a:spAutoFit/>
          </a:bodyPr>
          <a:lstStyle/>
          <a:p>
            <a:pPr algn="l" eaLnBrk="1" hangingPunct="1">
              <a:lnSpc>
                <a:spcPct val="150000"/>
              </a:lnSpc>
            </a:pPr>
            <a:r>
              <a:rPr lang="en-US" altLang="zh-CN" sz="32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4.4 </a:t>
            </a:r>
            <a:r>
              <a:rPr lang="zh-CN" altLang="en-US" sz="32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保障房项目交易结构及流程</a:t>
            </a:r>
            <a:endParaRPr lang="en-US" altLang="zh-CN" sz="2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 name="组合 3">
            <a:extLst>
              <a:ext uri="{FF2B5EF4-FFF2-40B4-BE49-F238E27FC236}">
                <a16:creationId xmlns:a16="http://schemas.microsoft.com/office/drawing/2014/main" id="{AC3A8D30-901A-4BD8-961F-88D1EA2F8F2B}"/>
              </a:ext>
            </a:extLst>
          </p:cNvPr>
          <p:cNvGrpSpPr/>
          <p:nvPr/>
        </p:nvGrpSpPr>
        <p:grpSpPr>
          <a:xfrm>
            <a:off x="480481" y="1250854"/>
            <a:ext cx="11097688" cy="3747173"/>
            <a:chOff x="800726" y="1407187"/>
            <a:chExt cx="10800724" cy="3950868"/>
          </a:xfrm>
        </p:grpSpPr>
        <p:grpSp>
          <p:nvGrpSpPr>
            <p:cNvPr id="9" name="组合 44">
              <a:extLst>
                <a:ext uri="{FF2B5EF4-FFF2-40B4-BE49-F238E27FC236}">
                  <a16:creationId xmlns:a16="http://schemas.microsoft.com/office/drawing/2014/main" id="{2E53B1A2-D839-4D23-8C9F-C8B715ECAC2A}"/>
                </a:ext>
              </a:extLst>
            </p:cNvPr>
            <p:cNvGrpSpPr>
              <a:grpSpLocks/>
            </p:cNvGrpSpPr>
            <p:nvPr/>
          </p:nvGrpSpPr>
          <p:grpSpPr bwMode="auto">
            <a:xfrm>
              <a:off x="9986380" y="1535779"/>
              <a:ext cx="1365533" cy="479308"/>
              <a:chOff x="853193" y="-2232963"/>
              <a:chExt cx="1451115" cy="577182"/>
            </a:xfrm>
          </p:grpSpPr>
          <p:sp>
            <p:nvSpPr>
              <p:cNvPr id="63" name="Text Box 44">
                <a:extLst>
                  <a:ext uri="{FF2B5EF4-FFF2-40B4-BE49-F238E27FC236}">
                    <a16:creationId xmlns:a16="http://schemas.microsoft.com/office/drawing/2014/main" id="{44A9EF3E-8114-4AB5-AA17-AE5DF735983B}"/>
                  </a:ext>
                </a:extLst>
              </p:cNvPr>
              <p:cNvSpPr txBox="1">
                <a:spLocks noChangeArrowheads="1"/>
              </p:cNvSpPr>
              <p:nvPr/>
            </p:nvSpPr>
            <p:spPr bwMode="auto">
              <a:xfrm>
                <a:off x="1289896" y="-2232963"/>
                <a:ext cx="1014412" cy="34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5016" tIns="52508" rIns="105016" bIns="52508">
                <a:spAutoFit/>
              </a:bodyPr>
              <a:lstStyle>
                <a:lvl1pPr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1pPr>
                <a:lvl2pPr marL="184150" indent="-182563"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2pPr>
                <a:lvl3pPr marL="354013" indent="-168275"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3pPr>
                <a:lvl4pPr marL="546100" indent="-190500"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4pPr>
                <a:lvl5pPr marL="1725613" indent="-190500" defTabSz="957263" eaLnBrk="0" hangingPunct="0">
                  <a:spcBef>
                    <a:spcPct val="40000"/>
                  </a:spcBef>
                  <a:buChar char="»"/>
                  <a:defRPr sz="1400">
                    <a:solidFill>
                      <a:schemeClr val="tx1"/>
                    </a:solidFill>
                    <a:latin typeface="Arial" panose="020B0604020202020204" pitchFamily="34" charset="0"/>
                    <a:ea typeface="LF_Kai"/>
                    <a:cs typeface="LF_Kai"/>
                  </a:defRPr>
                </a:lvl5pPr>
                <a:lvl6pPr marL="21828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6pPr>
                <a:lvl7pPr marL="26400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7pPr>
                <a:lvl8pPr marL="30972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8pPr>
                <a:lvl9pPr marL="35544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9pPr>
              </a:lstStyle>
              <a:p>
                <a:pPr>
                  <a:spcBef>
                    <a:spcPct val="50000"/>
                  </a:spcBef>
                  <a:buFontTx/>
                  <a:buNone/>
                  <a:defRPr/>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法律关系</a:t>
                </a:r>
              </a:p>
            </p:txBody>
          </p:sp>
          <p:sp>
            <p:nvSpPr>
              <p:cNvPr id="64" name="Text Box 43">
                <a:extLst>
                  <a:ext uri="{FF2B5EF4-FFF2-40B4-BE49-F238E27FC236}">
                    <a16:creationId xmlns:a16="http://schemas.microsoft.com/office/drawing/2014/main" id="{7FE90A12-0FF2-4DBE-A8C7-D59467C5A1D8}"/>
                  </a:ext>
                </a:extLst>
              </p:cNvPr>
              <p:cNvSpPr txBox="1">
                <a:spLocks noChangeArrowheads="1"/>
              </p:cNvSpPr>
              <p:nvPr/>
            </p:nvSpPr>
            <p:spPr bwMode="auto">
              <a:xfrm>
                <a:off x="1307360" y="-2005342"/>
                <a:ext cx="763586" cy="34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5016" tIns="52508" rIns="105016" bIns="52508">
                <a:spAutoFit/>
              </a:bodyPr>
              <a:lstStyle>
                <a:lvl1pPr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1pPr>
                <a:lvl2pPr marL="184150" indent="-182563"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2pPr>
                <a:lvl3pPr marL="354013" indent="-168275"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3pPr>
                <a:lvl4pPr marL="546100" indent="-190500"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4pPr>
                <a:lvl5pPr marL="1725613" indent="-190500" defTabSz="957263" eaLnBrk="0" hangingPunct="0">
                  <a:spcBef>
                    <a:spcPct val="40000"/>
                  </a:spcBef>
                  <a:buChar char="»"/>
                  <a:defRPr sz="1400">
                    <a:solidFill>
                      <a:schemeClr val="tx1"/>
                    </a:solidFill>
                    <a:latin typeface="Arial" panose="020B0604020202020204" pitchFamily="34" charset="0"/>
                    <a:ea typeface="LF_Kai"/>
                    <a:cs typeface="LF_Kai"/>
                  </a:defRPr>
                </a:lvl5pPr>
                <a:lvl6pPr marL="21828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6pPr>
                <a:lvl7pPr marL="26400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7pPr>
                <a:lvl8pPr marL="30972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8pPr>
                <a:lvl9pPr marL="35544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9pPr>
              </a:lstStyle>
              <a:p>
                <a:pPr>
                  <a:spcBef>
                    <a:spcPct val="50000"/>
                  </a:spcBef>
                  <a:buFontTx/>
                  <a:buNone/>
                  <a:defRPr/>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现金流</a:t>
                </a:r>
              </a:p>
            </p:txBody>
          </p:sp>
          <p:sp>
            <p:nvSpPr>
              <p:cNvPr id="65" name="Line 60">
                <a:extLst>
                  <a:ext uri="{FF2B5EF4-FFF2-40B4-BE49-F238E27FC236}">
                    <a16:creationId xmlns:a16="http://schemas.microsoft.com/office/drawing/2014/main" id="{B9F2A13D-2D17-4432-9610-0E3AAB4152C2}"/>
                  </a:ext>
                </a:extLst>
              </p:cNvPr>
              <p:cNvSpPr>
                <a:spLocks noChangeShapeType="1"/>
              </p:cNvSpPr>
              <p:nvPr/>
            </p:nvSpPr>
            <p:spPr bwMode="auto">
              <a:xfrm>
                <a:off x="853193" y="-2087826"/>
                <a:ext cx="508000" cy="0"/>
              </a:xfrm>
              <a:prstGeom prst="line">
                <a:avLst/>
              </a:prstGeom>
              <a:noFill/>
              <a:ln w="9525">
                <a:solidFill>
                  <a:srgbClr val="4774C5"/>
                </a:solidFill>
                <a:round/>
                <a:headEnd/>
                <a:tailEnd/>
              </a:ln>
              <a:extLst>
                <a:ext uri="{909E8E84-426E-40DD-AFC4-6F175D3DCCD1}">
                  <a14:hiddenFill xmlns:a14="http://schemas.microsoft.com/office/drawing/2010/main">
                    <a:noFill/>
                  </a14:hiddenFill>
                </a:ext>
              </a:extLst>
            </p:spPr>
            <p:txBody>
              <a:bodyPr/>
              <a:lstStyle/>
              <a:p>
                <a:pPr eaLnBrk="1" hangingPunct="1">
                  <a:defRPr/>
                </a:pP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6" name="Line 61">
                <a:extLst>
                  <a:ext uri="{FF2B5EF4-FFF2-40B4-BE49-F238E27FC236}">
                    <a16:creationId xmlns:a16="http://schemas.microsoft.com/office/drawing/2014/main" id="{78B7A7AF-13A5-4F5B-A963-50696ADAC6F1}"/>
                  </a:ext>
                </a:extLst>
              </p:cNvPr>
              <p:cNvSpPr>
                <a:spLocks noChangeShapeType="1"/>
              </p:cNvSpPr>
              <p:nvPr/>
            </p:nvSpPr>
            <p:spPr bwMode="auto">
              <a:xfrm>
                <a:off x="853193" y="-1848486"/>
                <a:ext cx="508000" cy="0"/>
              </a:xfrm>
              <a:prstGeom prst="line">
                <a:avLst/>
              </a:prstGeom>
              <a:noFill/>
              <a:ln w="9525">
                <a:solidFill>
                  <a:srgbClr val="4774C5"/>
                </a:solidFill>
                <a:prstDash val="lgDash"/>
                <a:round/>
                <a:headEnd/>
                <a:tailEnd/>
              </a:ln>
              <a:extLst>
                <a:ext uri="{909E8E84-426E-40DD-AFC4-6F175D3DCCD1}">
                  <a14:hiddenFill xmlns:a14="http://schemas.microsoft.com/office/drawing/2010/main">
                    <a:noFill/>
                  </a14:hiddenFill>
                </a:ext>
              </a:extLst>
            </p:spPr>
            <p:txBody>
              <a:bodyPr/>
              <a:lstStyle/>
              <a:p>
                <a:pPr eaLnBrk="1" hangingPunct="1">
                  <a:defRPr/>
                </a:pP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0" name="Line 51">
              <a:extLst>
                <a:ext uri="{FF2B5EF4-FFF2-40B4-BE49-F238E27FC236}">
                  <a16:creationId xmlns:a16="http://schemas.microsoft.com/office/drawing/2014/main" id="{2EC0B2D6-CEBC-4169-8D86-F92D9240EB95}"/>
                </a:ext>
              </a:extLst>
            </p:cNvPr>
            <p:cNvSpPr>
              <a:spLocks noChangeShapeType="1"/>
            </p:cNvSpPr>
            <p:nvPr/>
          </p:nvSpPr>
          <p:spPr bwMode="auto">
            <a:xfrm>
              <a:off x="1007662" y="4557334"/>
              <a:ext cx="10593788" cy="22895"/>
            </a:xfrm>
            <a:prstGeom prst="line">
              <a:avLst/>
            </a:prstGeom>
            <a:noFill/>
            <a:ln w="15875">
              <a:solidFill>
                <a:schemeClr val="tx1"/>
              </a:solidFill>
              <a:prstDash val="lgDash"/>
              <a:round/>
              <a:headEnd/>
              <a:tailEnd/>
            </a:ln>
            <a:extLst>
              <a:ext uri="{909E8E84-426E-40DD-AFC4-6F175D3DCCD1}">
                <a14:hiddenFill xmlns:a14="http://schemas.microsoft.com/office/drawing/2010/main">
                  <a:noFill/>
                </a14:hiddenFill>
              </a:ext>
            </a:extLst>
          </p:spPr>
          <p:txBody>
            <a:bodyPr/>
            <a:lstStyle/>
            <a:p>
              <a:pPr eaLnBrk="1" hangingPunct="1">
                <a:defRPr/>
              </a:pP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Rectangle 44">
              <a:extLst>
                <a:ext uri="{FF2B5EF4-FFF2-40B4-BE49-F238E27FC236}">
                  <a16:creationId xmlns:a16="http://schemas.microsoft.com/office/drawing/2014/main" id="{FBCCC94C-432C-416A-A79A-5CFCF91286D6}"/>
                </a:ext>
              </a:extLst>
            </p:cNvPr>
            <p:cNvSpPr>
              <a:spLocks noChangeArrowheads="1"/>
            </p:cNvSpPr>
            <p:nvPr/>
          </p:nvSpPr>
          <p:spPr bwMode="auto">
            <a:xfrm>
              <a:off x="1816011" y="4905736"/>
              <a:ext cx="1012846" cy="447856"/>
            </a:xfrm>
            <a:prstGeom prst="rect">
              <a:avLst/>
            </a:prstGeom>
            <a:solidFill>
              <a:srgbClr val="F2F2F2"/>
            </a:solidFill>
            <a:ln>
              <a:noFill/>
            </a:ln>
            <a:extLst>
              <a:ext uri="{91240B29-F687-4F45-9708-019B960494DF}">
                <a14:hiddenLine xmlns:a14="http://schemas.microsoft.com/office/drawing/2010/main" w="6350">
                  <a:solidFill>
                    <a:srgbClr val="000000"/>
                  </a:solidFill>
                  <a:miter lim="800000"/>
                  <a:headEnd/>
                  <a:tailEnd/>
                </a14:hiddenLine>
              </a:ext>
            </a:extLst>
          </p:spPr>
          <p:txBody>
            <a:bodyPr lIns="0" tIns="0" rIns="0" bIns="0" anchor="ctr"/>
            <a:lstStyle/>
            <a:p>
              <a:pPr algn="ctr">
                <a:lnSpc>
                  <a:spcPct val="96000"/>
                </a:lnSpc>
                <a:spcBef>
                  <a:spcPct val="40000"/>
                </a:spcBef>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会计师事务所</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Rectangle 44">
              <a:extLst>
                <a:ext uri="{FF2B5EF4-FFF2-40B4-BE49-F238E27FC236}">
                  <a16:creationId xmlns:a16="http://schemas.microsoft.com/office/drawing/2014/main" id="{054D82C4-DDE6-45A1-A6C8-6C48E53F49E1}"/>
                </a:ext>
              </a:extLst>
            </p:cNvPr>
            <p:cNvSpPr>
              <a:spLocks noChangeArrowheads="1"/>
            </p:cNvSpPr>
            <p:nvPr/>
          </p:nvSpPr>
          <p:spPr bwMode="auto">
            <a:xfrm>
              <a:off x="10215368" y="4903189"/>
              <a:ext cx="1011353" cy="447856"/>
            </a:xfrm>
            <a:prstGeom prst="rect">
              <a:avLst/>
            </a:prstGeom>
            <a:solidFill>
              <a:srgbClr val="F2F2F2"/>
            </a:solidFill>
            <a:ln>
              <a:noFill/>
            </a:ln>
            <a:extLst>
              <a:ext uri="{91240B29-F687-4F45-9708-019B960494DF}">
                <a14:hiddenLine xmlns:a14="http://schemas.microsoft.com/office/drawing/2010/main" w="6350">
                  <a:solidFill>
                    <a:srgbClr val="000000"/>
                  </a:solidFill>
                  <a:miter lim="800000"/>
                  <a:headEnd/>
                  <a:tailEnd/>
                </a14:hiddenLine>
              </a:ext>
            </a:extLst>
          </p:spPr>
          <p:txBody>
            <a:bodyPr lIns="0" tIns="0" rIns="0" bIns="0" anchor="ctr"/>
            <a:lstStyle/>
            <a:p>
              <a:pPr algn="ctr">
                <a:lnSpc>
                  <a:spcPct val="130000"/>
                </a:lnSpc>
                <a:spcBef>
                  <a:spcPct val="40000"/>
                </a:spcBef>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评级机构</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Text Box 75">
              <a:extLst>
                <a:ext uri="{FF2B5EF4-FFF2-40B4-BE49-F238E27FC236}">
                  <a16:creationId xmlns:a16="http://schemas.microsoft.com/office/drawing/2014/main" id="{932F7338-B72C-40F9-B05E-8F111B1059C0}"/>
                </a:ext>
              </a:extLst>
            </p:cNvPr>
            <p:cNvSpPr txBox="1">
              <a:spLocks noChangeArrowheads="1"/>
            </p:cNvSpPr>
            <p:nvPr/>
          </p:nvSpPr>
          <p:spPr bwMode="auto">
            <a:xfrm>
              <a:off x="3738970" y="3450922"/>
              <a:ext cx="1553629" cy="29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5016" tIns="52508" rIns="105016" bIns="52508">
              <a:spAutoFit/>
            </a:bodyPr>
            <a:lstStyle>
              <a:lvl1pPr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1pPr>
              <a:lvl2pPr marL="184150" indent="-182563"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2pPr>
              <a:lvl3pPr marL="354013" indent="-168275"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3pPr>
              <a:lvl4pPr marL="546100" indent="-190500"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4pPr>
              <a:lvl5pPr marL="1725613" indent="-190500" defTabSz="957263" eaLnBrk="0" hangingPunct="0">
                <a:spcBef>
                  <a:spcPct val="40000"/>
                </a:spcBef>
                <a:buChar char="»"/>
                <a:defRPr sz="1400">
                  <a:solidFill>
                    <a:schemeClr val="tx1"/>
                  </a:solidFill>
                  <a:latin typeface="Arial" panose="020B0604020202020204" pitchFamily="34" charset="0"/>
                  <a:ea typeface="LF_Kai"/>
                  <a:cs typeface="LF_Kai"/>
                </a:defRPr>
              </a:lvl5pPr>
              <a:lvl6pPr marL="21828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6pPr>
              <a:lvl7pPr marL="26400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7pPr>
              <a:lvl8pPr marL="30972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8pPr>
              <a:lvl9pPr marL="35544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9pPr>
            </a:lstStyle>
            <a:p>
              <a:pPr algn="ctr">
                <a:spcBef>
                  <a:spcPct val="50000"/>
                </a:spcBef>
                <a:buFontTx/>
                <a:buNone/>
                <a:defRPr/>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认购资金</a:t>
              </a:r>
            </a:p>
          </p:txBody>
        </p:sp>
        <p:sp>
          <p:nvSpPr>
            <p:cNvPr id="14" name="Rectangle 44">
              <a:extLst>
                <a:ext uri="{FF2B5EF4-FFF2-40B4-BE49-F238E27FC236}">
                  <a16:creationId xmlns:a16="http://schemas.microsoft.com/office/drawing/2014/main" id="{89187FA9-4711-40B7-AEE4-A1AF3B1B5591}"/>
                </a:ext>
              </a:extLst>
            </p:cNvPr>
            <p:cNvSpPr>
              <a:spLocks noChangeArrowheads="1"/>
            </p:cNvSpPr>
            <p:nvPr/>
          </p:nvSpPr>
          <p:spPr bwMode="auto">
            <a:xfrm>
              <a:off x="4118016" y="3833436"/>
              <a:ext cx="1492380" cy="657295"/>
            </a:xfrm>
            <a:prstGeom prst="rect">
              <a:avLst/>
            </a:prstGeom>
            <a:solidFill>
              <a:srgbClr val="FFF1C5"/>
            </a:solidFill>
            <a:ln w="6350">
              <a:noFill/>
              <a:miter lim="800000"/>
              <a:headEnd/>
              <a:tailEnd/>
            </a:ln>
          </p:spPr>
          <p:txBody>
            <a:bodyPr lIns="0" tIns="0" rIns="0" bIns="0" anchor="ctr"/>
            <a:lstStyle/>
            <a:p>
              <a:pPr algn="ctr">
                <a:lnSpc>
                  <a:spcPct val="130000"/>
                </a:lnSpc>
                <a:spcBef>
                  <a:spcPct val="40000"/>
                </a:spcBef>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资产支持证券</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30000"/>
                </a:lnSpc>
                <a:spcBef>
                  <a:spcPct val="40000"/>
                </a:spcBef>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持有人</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Rectangle 49">
              <a:extLst>
                <a:ext uri="{FF2B5EF4-FFF2-40B4-BE49-F238E27FC236}">
                  <a16:creationId xmlns:a16="http://schemas.microsoft.com/office/drawing/2014/main" id="{51216BC4-D42E-4777-A7FE-2608971B105C}"/>
                </a:ext>
              </a:extLst>
            </p:cNvPr>
            <p:cNvSpPr>
              <a:spLocks noChangeArrowheads="1"/>
            </p:cNvSpPr>
            <p:nvPr/>
          </p:nvSpPr>
          <p:spPr bwMode="auto">
            <a:xfrm>
              <a:off x="1265668" y="3833706"/>
              <a:ext cx="1502122" cy="655977"/>
            </a:xfrm>
            <a:prstGeom prst="rect">
              <a:avLst/>
            </a:prstGeom>
            <a:solidFill>
              <a:srgbClr val="FFF1C5"/>
            </a:solidFill>
            <a:ln w="6350">
              <a:noFill/>
              <a:miter lim="800000"/>
              <a:headEnd/>
              <a:tailEnd/>
            </a:ln>
          </p:spPr>
          <p:txBody>
            <a:bodyPr lIns="0" tIns="0" rIns="0" bIns="0" anchor="ctr"/>
            <a:lstStyle>
              <a:lvl1pPr eaLnBrk="0" hangingPunct="0">
                <a:defRPr sz="1000">
                  <a:solidFill>
                    <a:schemeClr val="tx1"/>
                  </a:solidFill>
                  <a:latin typeface="Arial" panose="020B0604020202020204" pitchFamily="34" charset="0"/>
                  <a:ea typeface="宋体" panose="02010600030101010101" pitchFamily="2" charset="-122"/>
                </a:defRPr>
              </a:lvl1pPr>
              <a:lvl2pPr marL="742950" indent="-285750" eaLnBrk="0" hangingPunct="0">
                <a:defRPr sz="1000">
                  <a:solidFill>
                    <a:schemeClr val="tx1"/>
                  </a:solidFill>
                  <a:latin typeface="Arial" panose="020B0604020202020204" pitchFamily="34" charset="0"/>
                  <a:ea typeface="宋体" panose="02010600030101010101" pitchFamily="2" charset="-122"/>
                </a:defRPr>
              </a:lvl2pPr>
              <a:lvl3pPr marL="1143000" indent="-228600" eaLnBrk="0" hangingPunct="0">
                <a:defRPr sz="1000">
                  <a:solidFill>
                    <a:schemeClr val="tx1"/>
                  </a:solidFill>
                  <a:latin typeface="Arial" panose="020B0604020202020204" pitchFamily="34" charset="0"/>
                  <a:ea typeface="宋体" panose="02010600030101010101" pitchFamily="2" charset="-122"/>
                </a:defRPr>
              </a:lvl3pPr>
              <a:lvl4pPr marL="1600200" indent="-228600" eaLnBrk="0" hangingPunct="0">
                <a:defRPr sz="1000">
                  <a:solidFill>
                    <a:schemeClr val="tx1"/>
                  </a:solidFill>
                  <a:latin typeface="Arial" panose="020B0604020202020204" pitchFamily="34" charset="0"/>
                  <a:ea typeface="宋体" panose="02010600030101010101" pitchFamily="2" charset="-122"/>
                </a:defRPr>
              </a:lvl4pPr>
              <a:lvl5pPr marL="2057400" indent="-228600" eaLnBrk="0" hangingPunct="0">
                <a:defRPr sz="1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宋体" panose="02010600030101010101" pitchFamily="2" charset="-122"/>
                </a:defRPr>
              </a:lvl9pPr>
            </a:lstStyle>
            <a:p>
              <a:pPr algn="ctr">
                <a:lnSpc>
                  <a:spcPct val="130000"/>
                </a:lnSpc>
                <a:defRPr/>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中证登</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ext Box 71">
              <a:extLst>
                <a:ext uri="{FF2B5EF4-FFF2-40B4-BE49-F238E27FC236}">
                  <a16:creationId xmlns:a16="http://schemas.microsoft.com/office/drawing/2014/main" id="{3FA9698F-81E5-4608-BF5E-8EBAD8DB9450}"/>
                </a:ext>
              </a:extLst>
            </p:cNvPr>
            <p:cNvSpPr txBox="1">
              <a:spLocks noChangeArrowheads="1"/>
            </p:cNvSpPr>
            <p:nvPr/>
          </p:nvSpPr>
          <p:spPr bwMode="auto">
            <a:xfrm>
              <a:off x="2766283" y="3865870"/>
              <a:ext cx="1365400" cy="29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5016" tIns="52508" rIns="105016" bIns="52508">
              <a:spAutoFit/>
            </a:bodyPr>
            <a:lstStyle>
              <a:lvl1pPr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1pPr>
              <a:lvl2pPr marL="184150" indent="-182563"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2pPr>
              <a:lvl3pPr marL="354013" indent="-168275"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3pPr>
              <a:lvl4pPr marL="546100" indent="-190500"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4pPr>
              <a:lvl5pPr marL="1725613" indent="-190500" defTabSz="957263" eaLnBrk="0" hangingPunct="0">
                <a:spcBef>
                  <a:spcPct val="40000"/>
                </a:spcBef>
                <a:buChar char="»"/>
                <a:defRPr sz="1400">
                  <a:solidFill>
                    <a:schemeClr val="tx1"/>
                  </a:solidFill>
                  <a:latin typeface="Arial" panose="020B0604020202020204" pitchFamily="34" charset="0"/>
                  <a:ea typeface="LF_Kai"/>
                  <a:cs typeface="LF_Kai"/>
                </a:defRPr>
              </a:lvl5pPr>
              <a:lvl6pPr marL="21828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6pPr>
              <a:lvl7pPr marL="26400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7pPr>
              <a:lvl8pPr marL="30972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8pPr>
              <a:lvl9pPr marL="35544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9pPr>
            </a:lstStyle>
            <a:p>
              <a:pPr algn="ctr">
                <a:spcBef>
                  <a:spcPct val="50000"/>
                </a:spcBef>
                <a:buFontTx/>
                <a:buNone/>
                <a:defRPr/>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兑付 </a:t>
              </a:r>
            </a:p>
          </p:txBody>
        </p:sp>
        <p:sp>
          <p:nvSpPr>
            <p:cNvPr id="17" name="Text Box 73">
              <a:extLst>
                <a:ext uri="{FF2B5EF4-FFF2-40B4-BE49-F238E27FC236}">
                  <a16:creationId xmlns:a16="http://schemas.microsoft.com/office/drawing/2014/main" id="{8EAA4D3D-2436-474B-8AD4-23214BF7D839}"/>
                </a:ext>
              </a:extLst>
            </p:cNvPr>
            <p:cNvSpPr txBox="1">
              <a:spLocks noChangeArrowheads="1"/>
            </p:cNvSpPr>
            <p:nvPr/>
          </p:nvSpPr>
          <p:spPr bwMode="auto">
            <a:xfrm>
              <a:off x="3986936" y="4264782"/>
              <a:ext cx="956079" cy="29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5016" tIns="52508" rIns="105016" bIns="52508">
              <a:spAutoFit/>
            </a:bodyPr>
            <a:lstStyle>
              <a:lvl1pPr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1pPr>
              <a:lvl2pPr marL="184150" indent="-182563"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2pPr>
              <a:lvl3pPr marL="354013" indent="-168275"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3pPr>
              <a:lvl4pPr marL="546100" indent="-190500"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4pPr>
              <a:lvl5pPr marL="1725613" indent="-190500" defTabSz="957263" eaLnBrk="0" hangingPunct="0">
                <a:spcBef>
                  <a:spcPct val="40000"/>
                </a:spcBef>
                <a:buChar char="»"/>
                <a:defRPr sz="1400">
                  <a:solidFill>
                    <a:schemeClr val="tx1"/>
                  </a:solidFill>
                  <a:latin typeface="Arial" panose="020B0604020202020204" pitchFamily="34" charset="0"/>
                  <a:ea typeface="LF_Kai"/>
                  <a:cs typeface="LF_Kai"/>
                </a:defRPr>
              </a:lvl5pPr>
              <a:lvl6pPr marL="21828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6pPr>
              <a:lvl7pPr marL="26400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7pPr>
              <a:lvl8pPr marL="30972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8pPr>
              <a:lvl9pPr marL="35544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9pPr>
            </a:lstStyle>
            <a:p>
              <a:pPr algn="ctr">
                <a:spcBef>
                  <a:spcPct val="50000"/>
                </a:spcBef>
                <a:buFontTx/>
                <a:buNone/>
                <a:defRPr/>
              </a:pP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Oval 79">
              <a:extLst>
                <a:ext uri="{FF2B5EF4-FFF2-40B4-BE49-F238E27FC236}">
                  <a16:creationId xmlns:a16="http://schemas.microsoft.com/office/drawing/2014/main" id="{BAE2C232-7C3F-4FC6-9587-F0091C4E2B99}"/>
                </a:ext>
              </a:extLst>
            </p:cNvPr>
            <p:cNvSpPr>
              <a:spLocks noChangeArrowheads="1"/>
            </p:cNvSpPr>
            <p:nvPr/>
          </p:nvSpPr>
          <p:spPr bwMode="auto">
            <a:xfrm>
              <a:off x="3986936" y="2562924"/>
              <a:ext cx="1771986" cy="810094"/>
            </a:xfrm>
            <a:prstGeom prst="ellipse">
              <a:avLst/>
            </a:prstGeom>
            <a:solidFill>
              <a:srgbClr val="C00000"/>
            </a:solidFill>
            <a:ln w="6350">
              <a:noFill/>
              <a:round/>
              <a:headEnd/>
              <a:tailEnd/>
            </a:ln>
          </p:spPr>
          <p:txBody>
            <a:bodyPr wrap="none" lIns="105016" tIns="52508" rIns="105016" bIns="52508" anchor="ctr"/>
            <a:lstStyle>
              <a:lvl1pPr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1pPr>
              <a:lvl2pPr marL="184150" indent="-182563"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2pPr>
              <a:lvl3pPr marL="354013" indent="-168275"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3pPr>
              <a:lvl4pPr marL="546100" indent="-190500"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4pPr>
              <a:lvl5pPr marL="1725613" indent="-190500" defTabSz="957263" eaLnBrk="0" hangingPunct="0">
                <a:spcBef>
                  <a:spcPct val="40000"/>
                </a:spcBef>
                <a:buChar char="»"/>
                <a:defRPr sz="1400">
                  <a:solidFill>
                    <a:schemeClr val="tx1"/>
                  </a:solidFill>
                  <a:latin typeface="Arial" panose="020B0604020202020204" pitchFamily="34" charset="0"/>
                  <a:ea typeface="LF_Kai"/>
                  <a:cs typeface="LF_Kai"/>
                </a:defRPr>
              </a:lvl5pPr>
              <a:lvl6pPr marL="21828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6pPr>
              <a:lvl7pPr marL="26400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7pPr>
              <a:lvl8pPr marL="30972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8pPr>
              <a:lvl9pPr marL="35544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9pPr>
            </a:lstStyle>
            <a:p>
              <a:pPr algn="ctr">
                <a:lnSpc>
                  <a:spcPts val="1200"/>
                </a:lnSpc>
                <a:buFontTx/>
                <a:buNone/>
                <a:defRPr/>
              </a:pPr>
              <a:r>
                <a:rPr lang="zh-CN" altLang="en-US" b="1" dirty="0">
                  <a:solidFill>
                    <a:schemeClr val="bg1"/>
                  </a:solidFill>
                  <a:latin typeface="微软雅黑" panose="020B0503020204020204" pitchFamily="34" charset="-122"/>
                  <a:ea typeface="微软雅黑" panose="020B0503020204020204" pitchFamily="34" charset="-122"/>
                </a:rPr>
                <a:t>资产支持专项计划</a:t>
              </a:r>
            </a:p>
          </p:txBody>
        </p:sp>
        <p:cxnSp>
          <p:nvCxnSpPr>
            <p:cNvPr id="19" name="Straight Arrow Connector 65">
              <a:extLst>
                <a:ext uri="{FF2B5EF4-FFF2-40B4-BE49-F238E27FC236}">
                  <a16:creationId xmlns:a16="http://schemas.microsoft.com/office/drawing/2014/main" id="{54C75E0E-23A1-4CE4-A9F3-498F7ABB1BED}"/>
                </a:ext>
              </a:extLst>
            </p:cNvPr>
            <p:cNvCxnSpPr>
              <a:cxnSpLocks noChangeShapeType="1"/>
              <a:endCxn id="18" idx="4"/>
            </p:cNvCxnSpPr>
            <p:nvPr/>
          </p:nvCxnSpPr>
          <p:spPr bwMode="auto">
            <a:xfrm flipH="1" flipV="1">
              <a:off x="4872929" y="3373017"/>
              <a:ext cx="46" cy="448063"/>
            </a:xfrm>
            <a:prstGeom prst="straightConnector1">
              <a:avLst/>
            </a:prstGeom>
            <a:noFill/>
            <a:ln w="9525">
              <a:solidFill>
                <a:schemeClr val="tx1"/>
              </a:solidFill>
              <a:prstDash val="dash"/>
              <a:round/>
              <a:headEnd type="none" w="med" len="med"/>
              <a:tailEnd type="triangle" w="med" len="med"/>
            </a:ln>
            <a:extLst>
              <a:ext uri="{909E8E84-426E-40DD-AFC4-6F175D3DCCD1}">
                <a14:hiddenFill xmlns:a14="http://schemas.microsoft.com/office/drawing/2010/main">
                  <a:noFill/>
                </a14:hiddenFill>
              </a:ext>
            </a:extLst>
          </p:spPr>
        </p:cxnSp>
        <p:sp>
          <p:nvSpPr>
            <p:cNvPr id="20" name="Isosceles Triangle 70">
              <a:extLst>
                <a:ext uri="{FF2B5EF4-FFF2-40B4-BE49-F238E27FC236}">
                  <a16:creationId xmlns:a16="http://schemas.microsoft.com/office/drawing/2014/main" id="{DA9934FC-A1D4-491B-B905-99739F62E849}"/>
                </a:ext>
              </a:extLst>
            </p:cNvPr>
            <p:cNvSpPr>
              <a:spLocks noChangeArrowheads="1"/>
            </p:cNvSpPr>
            <p:nvPr/>
          </p:nvSpPr>
          <p:spPr bwMode="auto">
            <a:xfrm>
              <a:off x="1126410" y="4661978"/>
              <a:ext cx="10475040" cy="143242"/>
            </a:xfrm>
            <a:prstGeom prst="triangle">
              <a:avLst>
                <a:gd name="adj" fmla="val 50000"/>
              </a:avLst>
            </a:prstGeom>
            <a:solidFill>
              <a:srgbClr val="7F5B5F"/>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lIns="45720" rIns="45720" anchor="ctr"/>
            <a:lstStyle/>
            <a:p>
              <a:pPr algn="ctr">
                <a:spcBef>
                  <a:spcPct val="50000"/>
                </a:spcBef>
              </a:pPr>
              <a:endParaRPr lang="en-US" altLang="zh-CN" sz="11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Rectangle 44">
              <a:extLst>
                <a:ext uri="{FF2B5EF4-FFF2-40B4-BE49-F238E27FC236}">
                  <a16:creationId xmlns:a16="http://schemas.microsoft.com/office/drawing/2014/main" id="{8103411B-4DC8-4E3C-919E-1762FCAAF7DE}"/>
                </a:ext>
              </a:extLst>
            </p:cNvPr>
            <p:cNvSpPr>
              <a:spLocks noChangeArrowheads="1"/>
            </p:cNvSpPr>
            <p:nvPr/>
          </p:nvSpPr>
          <p:spPr bwMode="auto">
            <a:xfrm>
              <a:off x="7281678" y="2629510"/>
              <a:ext cx="1576465" cy="655977"/>
            </a:xfrm>
            <a:prstGeom prst="rect">
              <a:avLst/>
            </a:prstGeom>
            <a:solidFill>
              <a:srgbClr val="F4E9E9"/>
            </a:solidFill>
            <a:ln w="6350">
              <a:noFill/>
              <a:miter lim="800000"/>
              <a:headEnd/>
              <a:tailEnd/>
            </a:ln>
          </p:spPr>
          <p:txBody>
            <a:bodyPr lIns="0" tIns="0" rIns="0" bIns="0" anchor="ctr"/>
            <a:lstStyle/>
            <a:p>
              <a:pPr algn="ctr">
                <a:spcBef>
                  <a:spcPct val="40000"/>
                </a:spcBef>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单一资金信托</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Text Box 69">
              <a:extLst>
                <a:ext uri="{FF2B5EF4-FFF2-40B4-BE49-F238E27FC236}">
                  <a16:creationId xmlns:a16="http://schemas.microsoft.com/office/drawing/2014/main" id="{26C894D8-FBC4-428B-B0C9-0D30C3740A6B}"/>
                </a:ext>
              </a:extLst>
            </p:cNvPr>
            <p:cNvSpPr txBox="1">
              <a:spLocks noChangeArrowheads="1"/>
            </p:cNvSpPr>
            <p:nvPr/>
          </p:nvSpPr>
          <p:spPr bwMode="auto">
            <a:xfrm>
              <a:off x="5765161" y="2700288"/>
              <a:ext cx="1516281" cy="29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5016" tIns="52508" rIns="105016" bIns="52508">
              <a:spAutoFit/>
            </a:bodyPr>
            <a:lstStyle>
              <a:lvl1pPr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1pPr>
              <a:lvl2pPr marL="184150" indent="-182563"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2pPr>
              <a:lvl3pPr marL="354013" indent="-168275"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3pPr>
              <a:lvl4pPr marL="546100" indent="-190500"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4pPr>
              <a:lvl5pPr marL="1725613" indent="-190500" defTabSz="957263" eaLnBrk="0" hangingPunct="0">
                <a:spcBef>
                  <a:spcPct val="40000"/>
                </a:spcBef>
                <a:buChar char="»"/>
                <a:defRPr sz="1400">
                  <a:solidFill>
                    <a:schemeClr val="tx1"/>
                  </a:solidFill>
                  <a:latin typeface="Arial" panose="020B0604020202020204" pitchFamily="34" charset="0"/>
                  <a:ea typeface="LF_Kai"/>
                  <a:cs typeface="LF_Kai"/>
                </a:defRPr>
              </a:lvl5pPr>
              <a:lvl6pPr marL="21828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6pPr>
              <a:lvl7pPr marL="26400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7pPr>
              <a:lvl8pPr marL="30972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8pPr>
              <a:lvl9pPr marL="35544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9pPr>
            </a:lstStyle>
            <a:p>
              <a:pPr algn="ctr">
                <a:spcBef>
                  <a:spcPct val="50000"/>
                </a:spcBef>
                <a:buFontTx/>
                <a:buNone/>
                <a:defRPr/>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分配信托利益</a:t>
              </a:r>
            </a:p>
          </p:txBody>
        </p:sp>
        <p:cxnSp>
          <p:nvCxnSpPr>
            <p:cNvPr id="23" name="直接箭头连接符 38">
              <a:extLst>
                <a:ext uri="{FF2B5EF4-FFF2-40B4-BE49-F238E27FC236}">
                  <a16:creationId xmlns:a16="http://schemas.microsoft.com/office/drawing/2014/main" id="{1A506479-F6D0-4370-878D-7BF21CCF365A}"/>
                </a:ext>
              </a:extLst>
            </p:cNvPr>
            <p:cNvCxnSpPr>
              <a:cxnSpLocks noChangeShapeType="1"/>
              <a:stCxn id="34" idx="1"/>
              <a:endCxn id="18" idx="7"/>
            </p:cNvCxnSpPr>
            <p:nvPr/>
          </p:nvCxnSpPr>
          <p:spPr bwMode="auto">
            <a:xfrm flipH="1">
              <a:off x="5499421" y="1647019"/>
              <a:ext cx="1743258" cy="1034540"/>
            </a:xfrm>
            <a:prstGeom prst="straightConnector1">
              <a:avLst/>
            </a:prstGeom>
            <a:noFill/>
            <a:ln w="9525">
              <a:solidFill>
                <a:schemeClr val="tx1"/>
              </a:solidFill>
              <a:prstDash val="solid"/>
              <a:round/>
              <a:headEnd type="none" w="med" len="med"/>
              <a:tailEnd type="triangle" w="med" len="med"/>
            </a:ln>
            <a:extLst>
              <a:ext uri="{909E8E84-426E-40DD-AFC4-6F175D3DCCD1}">
                <a14:hiddenFill xmlns:a14="http://schemas.microsoft.com/office/drawing/2010/main">
                  <a:noFill/>
                </a14:hiddenFill>
              </a:ext>
            </a:extLst>
          </p:spPr>
        </p:cxnSp>
        <p:sp>
          <p:nvSpPr>
            <p:cNvPr id="24" name="Rectangle 44">
              <a:extLst>
                <a:ext uri="{FF2B5EF4-FFF2-40B4-BE49-F238E27FC236}">
                  <a16:creationId xmlns:a16="http://schemas.microsoft.com/office/drawing/2014/main" id="{4205A40D-EC88-451E-99A7-E407C15AF827}"/>
                </a:ext>
              </a:extLst>
            </p:cNvPr>
            <p:cNvSpPr>
              <a:spLocks noChangeArrowheads="1"/>
            </p:cNvSpPr>
            <p:nvPr/>
          </p:nvSpPr>
          <p:spPr bwMode="auto">
            <a:xfrm>
              <a:off x="1190703" y="1407187"/>
              <a:ext cx="1567395" cy="459444"/>
            </a:xfrm>
            <a:prstGeom prst="rect">
              <a:avLst/>
            </a:prstGeom>
            <a:solidFill>
              <a:srgbClr val="F4E9E9"/>
            </a:solidFill>
            <a:ln w="9525">
              <a:noFill/>
              <a:miter lim="800000"/>
              <a:headEnd/>
              <a:tailEnd/>
            </a:ln>
          </p:spPr>
          <p:txBody>
            <a:bodyPr lIns="0" tIns="0" rIns="0" bIns="0" anchor="ctr"/>
            <a:lstStyle/>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计划管理人</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承销机构</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Text Box 65">
              <a:extLst>
                <a:ext uri="{FF2B5EF4-FFF2-40B4-BE49-F238E27FC236}">
                  <a16:creationId xmlns:a16="http://schemas.microsoft.com/office/drawing/2014/main" id="{937C4877-410F-47A5-B25A-B39CB470A1C5}"/>
                </a:ext>
              </a:extLst>
            </p:cNvPr>
            <p:cNvSpPr txBox="1">
              <a:spLocks noChangeArrowheads="1"/>
            </p:cNvSpPr>
            <p:nvPr/>
          </p:nvSpPr>
          <p:spPr bwMode="auto">
            <a:xfrm>
              <a:off x="2752964" y="2971497"/>
              <a:ext cx="1200477" cy="29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5016" tIns="52508" rIns="105016" bIns="52508">
              <a:spAutoFit/>
            </a:bodyPr>
            <a:lstStyle>
              <a:lvl1pPr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1pPr>
              <a:lvl2pPr marL="184150" indent="-182563"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2pPr>
              <a:lvl3pPr marL="354013" indent="-168275"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3pPr>
              <a:lvl4pPr marL="546100" indent="-190500"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4pPr>
              <a:lvl5pPr marL="1725613" indent="-190500" defTabSz="957263" eaLnBrk="0" hangingPunct="0">
                <a:spcBef>
                  <a:spcPct val="40000"/>
                </a:spcBef>
                <a:buChar char="»"/>
                <a:defRPr sz="1400">
                  <a:solidFill>
                    <a:schemeClr val="tx1"/>
                  </a:solidFill>
                  <a:latin typeface="Arial" panose="020B0604020202020204" pitchFamily="34" charset="0"/>
                  <a:ea typeface="LF_Kai"/>
                  <a:cs typeface="LF_Kai"/>
                </a:defRPr>
              </a:lvl5pPr>
              <a:lvl6pPr marL="21828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6pPr>
              <a:lvl7pPr marL="26400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7pPr>
              <a:lvl8pPr marL="30972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8pPr>
              <a:lvl9pPr marL="35544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9pPr>
            </a:lstStyle>
            <a:p>
              <a:pPr algn="ctr">
                <a:spcBef>
                  <a:spcPct val="50000"/>
                </a:spcBef>
                <a:buFontTx/>
                <a:buNone/>
                <a:defRPr/>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资金监管、托管</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26" name="直接箭头连接符 25">
              <a:extLst>
                <a:ext uri="{FF2B5EF4-FFF2-40B4-BE49-F238E27FC236}">
                  <a16:creationId xmlns:a16="http://schemas.microsoft.com/office/drawing/2014/main" id="{9EC86C2B-5118-4A01-8C0B-F87A5497ADED}"/>
                </a:ext>
              </a:extLst>
            </p:cNvPr>
            <p:cNvCxnSpPr/>
            <p:nvPr/>
          </p:nvCxnSpPr>
          <p:spPr>
            <a:xfrm flipV="1">
              <a:off x="2754163" y="2939496"/>
              <a:ext cx="1218176" cy="5695"/>
            </a:xfrm>
            <a:prstGeom prst="straightConnector1">
              <a:avLst/>
            </a:prstGeom>
            <a:ln w="9525" cap="flat" cmpd="sng" algn="ctr">
              <a:solidFill>
                <a:schemeClr val="tx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27" name="直接箭头连接符 26">
              <a:extLst>
                <a:ext uri="{FF2B5EF4-FFF2-40B4-BE49-F238E27FC236}">
                  <a16:creationId xmlns:a16="http://schemas.microsoft.com/office/drawing/2014/main" id="{FB67CE9C-1601-49E1-AFAA-F217256B2058}"/>
                </a:ext>
              </a:extLst>
            </p:cNvPr>
            <p:cNvCxnSpPr>
              <a:cxnSpLocks/>
              <a:stCxn id="21" idx="1"/>
              <a:endCxn id="18" idx="6"/>
            </p:cNvCxnSpPr>
            <p:nvPr/>
          </p:nvCxnSpPr>
          <p:spPr>
            <a:xfrm flipH="1">
              <a:off x="5758922" y="2957499"/>
              <a:ext cx="1522756" cy="10471"/>
            </a:xfrm>
            <a:prstGeom prst="straightConnector1">
              <a:avLst/>
            </a:prstGeom>
            <a:ln w="9525" cap="flat" cmpd="sng" algn="ctr">
              <a:solidFill>
                <a:schemeClr val="tx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28" name="Rectangle 44">
              <a:extLst>
                <a:ext uri="{FF2B5EF4-FFF2-40B4-BE49-F238E27FC236}">
                  <a16:creationId xmlns:a16="http://schemas.microsoft.com/office/drawing/2014/main" id="{754118DF-7057-4355-8BEC-58EB02A11FD9}"/>
                </a:ext>
              </a:extLst>
            </p:cNvPr>
            <p:cNvSpPr>
              <a:spLocks noChangeArrowheads="1"/>
            </p:cNvSpPr>
            <p:nvPr/>
          </p:nvSpPr>
          <p:spPr bwMode="auto">
            <a:xfrm>
              <a:off x="1186768" y="2621974"/>
              <a:ext cx="1567395" cy="655977"/>
            </a:xfrm>
            <a:prstGeom prst="rect">
              <a:avLst/>
            </a:prstGeom>
            <a:solidFill>
              <a:srgbClr val="FFF1C5"/>
            </a:solidFill>
            <a:ln w="9525">
              <a:noFill/>
              <a:miter lim="800000"/>
              <a:headEnd/>
              <a:tailEnd/>
            </a:ln>
          </p:spPr>
          <p:txBody>
            <a:bodyPr lIns="0" tIns="0" rIns="0" bIns="0" anchor="ctr"/>
            <a:lstStyle/>
            <a:p>
              <a:pPr algn="ctr">
                <a:spcBef>
                  <a:spcPct val="40000"/>
                </a:spcBef>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监管银行</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托管银行</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Text Box 71">
              <a:extLst>
                <a:ext uri="{FF2B5EF4-FFF2-40B4-BE49-F238E27FC236}">
                  <a16:creationId xmlns:a16="http://schemas.microsoft.com/office/drawing/2014/main" id="{17F84417-A502-4A00-9508-BEC5BF3C135C}"/>
                </a:ext>
              </a:extLst>
            </p:cNvPr>
            <p:cNvSpPr txBox="1">
              <a:spLocks noChangeArrowheads="1"/>
            </p:cNvSpPr>
            <p:nvPr/>
          </p:nvSpPr>
          <p:spPr bwMode="auto">
            <a:xfrm>
              <a:off x="800726" y="3406722"/>
              <a:ext cx="1365400" cy="29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5016" tIns="52508" rIns="105016" bIns="52508">
              <a:spAutoFit/>
            </a:bodyPr>
            <a:lstStyle>
              <a:lvl1pPr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1pPr>
              <a:lvl2pPr marL="184150" indent="-182563"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2pPr>
              <a:lvl3pPr marL="354013" indent="-168275"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3pPr>
              <a:lvl4pPr marL="546100" indent="-190500"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4pPr>
              <a:lvl5pPr marL="1725613" indent="-190500" defTabSz="957263" eaLnBrk="0" hangingPunct="0">
                <a:spcBef>
                  <a:spcPct val="40000"/>
                </a:spcBef>
                <a:buChar char="»"/>
                <a:defRPr sz="1400">
                  <a:solidFill>
                    <a:schemeClr val="tx1"/>
                  </a:solidFill>
                  <a:latin typeface="Arial" panose="020B0604020202020204" pitchFamily="34" charset="0"/>
                  <a:ea typeface="LF_Kai"/>
                  <a:cs typeface="LF_Kai"/>
                </a:defRPr>
              </a:lvl5pPr>
              <a:lvl6pPr marL="21828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6pPr>
              <a:lvl7pPr marL="26400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7pPr>
              <a:lvl8pPr marL="30972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8pPr>
              <a:lvl9pPr marL="35544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9pPr>
            </a:lstStyle>
            <a:p>
              <a:pPr algn="ctr">
                <a:spcBef>
                  <a:spcPct val="50000"/>
                </a:spcBef>
                <a:buFontTx/>
                <a:buNone/>
                <a:defRPr/>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本金及收益</a:t>
              </a:r>
            </a:p>
          </p:txBody>
        </p:sp>
        <p:cxnSp>
          <p:nvCxnSpPr>
            <p:cNvPr id="30" name="直接箭头连接符 29">
              <a:extLst>
                <a:ext uri="{FF2B5EF4-FFF2-40B4-BE49-F238E27FC236}">
                  <a16:creationId xmlns:a16="http://schemas.microsoft.com/office/drawing/2014/main" id="{2B2A5605-F39D-4B7D-902A-209CE2F7457F}"/>
                </a:ext>
              </a:extLst>
            </p:cNvPr>
            <p:cNvCxnSpPr/>
            <p:nvPr/>
          </p:nvCxnSpPr>
          <p:spPr>
            <a:xfrm>
              <a:off x="1943707" y="3303805"/>
              <a:ext cx="4081" cy="513697"/>
            </a:xfrm>
            <a:prstGeom prst="straightConnector1">
              <a:avLst/>
            </a:prstGeom>
            <a:ln w="9525" cap="flat" cmpd="sng" algn="ctr">
              <a:solidFill>
                <a:schemeClr val="tx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31" name="直接箭头连接符 30">
              <a:extLst>
                <a:ext uri="{FF2B5EF4-FFF2-40B4-BE49-F238E27FC236}">
                  <a16:creationId xmlns:a16="http://schemas.microsoft.com/office/drawing/2014/main" id="{CE1BCF75-E71C-4B49-9583-97097CBEFD44}"/>
                </a:ext>
              </a:extLst>
            </p:cNvPr>
            <p:cNvCxnSpPr/>
            <p:nvPr/>
          </p:nvCxnSpPr>
          <p:spPr>
            <a:xfrm flipV="1">
              <a:off x="2793162" y="4134464"/>
              <a:ext cx="1314347" cy="5695"/>
            </a:xfrm>
            <a:prstGeom prst="straightConnector1">
              <a:avLst/>
            </a:prstGeom>
            <a:ln w="9525" cap="flat" cmpd="sng" algn="ctr">
              <a:solidFill>
                <a:schemeClr val="tx1"/>
              </a:solidFill>
              <a:prstDash val="lg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32" name="Straight Arrow Connector 65">
              <a:extLst>
                <a:ext uri="{FF2B5EF4-FFF2-40B4-BE49-F238E27FC236}">
                  <a16:creationId xmlns:a16="http://schemas.microsoft.com/office/drawing/2014/main" id="{AFB47442-B485-4C33-AC6F-6F72D17B0540}"/>
                </a:ext>
              </a:extLst>
            </p:cNvPr>
            <p:cNvCxnSpPr>
              <a:cxnSpLocks noChangeShapeType="1"/>
            </p:cNvCxnSpPr>
            <p:nvPr/>
          </p:nvCxnSpPr>
          <p:spPr bwMode="auto">
            <a:xfrm flipH="1" flipV="1">
              <a:off x="5003828" y="3376813"/>
              <a:ext cx="46" cy="448063"/>
            </a:xfrm>
            <a:prstGeom prst="straightConnector1">
              <a:avLst/>
            </a:prstGeom>
            <a:noFill/>
            <a:ln w="9525">
              <a:solidFill>
                <a:schemeClr val="tx1"/>
              </a:solidFill>
              <a:prstDash val="solid"/>
              <a:round/>
              <a:headEnd type="none" w="med" len="med"/>
              <a:tailEnd type="triangle" w="med" len="med"/>
            </a:ln>
            <a:extLst>
              <a:ext uri="{909E8E84-426E-40DD-AFC4-6F175D3DCCD1}">
                <a14:hiddenFill xmlns:a14="http://schemas.microsoft.com/office/drawing/2010/main">
                  <a:noFill/>
                </a14:hiddenFill>
              </a:ext>
            </a:extLst>
          </p:spPr>
        </p:cxnSp>
        <p:sp>
          <p:nvSpPr>
            <p:cNvPr id="33" name="Text Box 75">
              <a:extLst>
                <a:ext uri="{FF2B5EF4-FFF2-40B4-BE49-F238E27FC236}">
                  <a16:creationId xmlns:a16="http://schemas.microsoft.com/office/drawing/2014/main" id="{CC8D1C6A-E566-4ADB-AE08-02BDB8DB6EE1}"/>
                </a:ext>
              </a:extLst>
            </p:cNvPr>
            <p:cNvSpPr txBox="1">
              <a:spLocks noChangeArrowheads="1"/>
            </p:cNvSpPr>
            <p:nvPr/>
          </p:nvSpPr>
          <p:spPr bwMode="auto">
            <a:xfrm>
              <a:off x="4934224" y="3427777"/>
              <a:ext cx="1492334" cy="29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5016" tIns="52508" rIns="105016" bIns="52508">
              <a:spAutoFit/>
            </a:bodyPr>
            <a:lstStyle>
              <a:lvl1pPr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1pPr>
              <a:lvl2pPr marL="184150" indent="-182563"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2pPr>
              <a:lvl3pPr marL="354013" indent="-168275"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3pPr>
              <a:lvl4pPr marL="546100" indent="-190500"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4pPr>
              <a:lvl5pPr marL="1725613" indent="-190500" defTabSz="957263" eaLnBrk="0" hangingPunct="0">
                <a:spcBef>
                  <a:spcPct val="40000"/>
                </a:spcBef>
                <a:buChar char="»"/>
                <a:defRPr sz="1400">
                  <a:solidFill>
                    <a:schemeClr val="tx1"/>
                  </a:solidFill>
                  <a:latin typeface="Arial" panose="020B0604020202020204" pitchFamily="34" charset="0"/>
                  <a:ea typeface="LF_Kai"/>
                  <a:cs typeface="LF_Kai"/>
                </a:defRPr>
              </a:lvl5pPr>
              <a:lvl6pPr marL="21828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6pPr>
              <a:lvl7pPr marL="26400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7pPr>
              <a:lvl8pPr marL="30972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8pPr>
              <a:lvl9pPr marL="35544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9pPr>
            </a:lstStyle>
            <a:p>
              <a:pPr algn="ctr">
                <a:spcBef>
                  <a:spcPct val="50000"/>
                </a:spcBef>
                <a:buFontTx/>
                <a:buNone/>
                <a:defRPr/>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资产支持证券</a:t>
              </a:r>
            </a:p>
          </p:txBody>
        </p:sp>
        <p:sp>
          <p:nvSpPr>
            <p:cNvPr id="34" name="Rectangle 44">
              <a:extLst>
                <a:ext uri="{FF2B5EF4-FFF2-40B4-BE49-F238E27FC236}">
                  <a16:creationId xmlns:a16="http://schemas.microsoft.com/office/drawing/2014/main" id="{E184CA94-AEFA-4B1A-A1C6-224C2404266B}"/>
                </a:ext>
              </a:extLst>
            </p:cNvPr>
            <p:cNvSpPr>
              <a:spLocks noChangeArrowheads="1"/>
            </p:cNvSpPr>
            <p:nvPr/>
          </p:nvSpPr>
          <p:spPr bwMode="auto">
            <a:xfrm>
              <a:off x="7242679" y="1417296"/>
              <a:ext cx="1567395" cy="459444"/>
            </a:xfrm>
            <a:prstGeom prst="rect">
              <a:avLst/>
            </a:prstGeom>
            <a:solidFill>
              <a:srgbClr val="E8D0D0"/>
            </a:solidFill>
            <a:ln w="9525">
              <a:noFill/>
              <a:miter lim="800000"/>
              <a:headEnd/>
              <a:tailEnd/>
            </a:ln>
          </p:spPr>
          <p:txBody>
            <a:bodyPr lIns="0" tIns="0" rIns="0" bIns="0" anchor="ctr"/>
            <a:lstStyle/>
            <a:p>
              <a:pPr algn="ctr">
                <a:spcBef>
                  <a:spcPts val="0"/>
                </a:spcBef>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原始权益人</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a:t>
              </a:r>
            </a:p>
            <a:p>
              <a:pPr algn="ctr">
                <a:spcBef>
                  <a:spcPts val="0"/>
                </a:spcBef>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差额支付承诺人</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Rectangle 44">
              <a:extLst>
                <a:ext uri="{FF2B5EF4-FFF2-40B4-BE49-F238E27FC236}">
                  <a16:creationId xmlns:a16="http://schemas.microsoft.com/office/drawing/2014/main" id="{BCDB1765-2170-46CB-BCC1-260675EEC16F}"/>
                </a:ext>
              </a:extLst>
            </p:cNvPr>
            <p:cNvSpPr>
              <a:spLocks noChangeArrowheads="1"/>
            </p:cNvSpPr>
            <p:nvPr/>
          </p:nvSpPr>
          <p:spPr bwMode="auto">
            <a:xfrm>
              <a:off x="7289099" y="3821855"/>
              <a:ext cx="1567395" cy="657295"/>
            </a:xfrm>
            <a:prstGeom prst="rect">
              <a:avLst/>
            </a:prstGeom>
            <a:solidFill>
              <a:schemeClr val="accent5">
                <a:lumMod val="20000"/>
                <a:lumOff val="80000"/>
              </a:schemeClr>
            </a:solidFill>
            <a:ln w="6350">
              <a:noFill/>
              <a:miter lim="800000"/>
              <a:headEnd/>
              <a:tailEnd/>
            </a:ln>
          </p:spPr>
          <p:txBody>
            <a:bodyPr lIns="0" tIns="0" rIns="0" bIns="0" anchor="ctr"/>
            <a:lstStyle/>
            <a:p>
              <a:pPr algn="ctr">
                <a:lnSpc>
                  <a:spcPct val="96000"/>
                </a:lnSpc>
                <a:spcBef>
                  <a:spcPct val="40000"/>
                </a:spcBef>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项目公司</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安置房建设主体</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借款人</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Text Box 65">
              <a:extLst>
                <a:ext uri="{FF2B5EF4-FFF2-40B4-BE49-F238E27FC236}">
                  <a16:creationId xmlns:a16="http://schemas.microsoft.com/office/drawing/2014/main" id="{686E7285-8543-45AC-B65D-CCF103CF3F9E}"/>
                </a:ext>
              </a:extLst>
            </p:cNvPr>
            <p:cNvSpPr txBox="1">
              <a:spLocks noChangeArrowheads="1"/>
            </p:cNvSpPr>
            <p:nvPr/>
          </p:nvSpPr>
          <p:spPr bwMode="auto">
            <a:xfrm>
              <a:off x="4830266" y="2095387"/>
              <a:ext cx="541550" cy="29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5016" tIns="52508" rIns="105016" bIns="52508">
              <a:spAutoFit/>
            </a:bodyPr>
            <a:lstStyle>
              <a:lvl1pPr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1pPr>
              <a:lvl2pPr marL="184150" indent="-182563"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2pPr>
              <a:lvl3pPr marL="354013" indent="-168275"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3pPr>
              <a:lvl4pPr marL="546100" indent="-190500"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4pPr>
              <a:lvl5pPr marL="1725613" indent="-190500" defTabSz="957263" eaLnBrk="0" hangingPunct="0">
                <a:spcBef>
                  <a:spcPct val="40000"/>
                </a:spcBef>
                <a:buChar char="»"/>
                <a:defRPr sz="1400">
                  <a:solidFill>
                    <a:schemeClr val="tx1"/>
                  </a:solidFill>
                  <a:latin typeface="Arial" panose="020B0604020202020204" pitchFamily="34" charset="0"/>
                  <a:ea typeface="LF_Kai"/>
                  <a:cs typeface="LF_Kai"/>
                </a:defRPr>
              </a:lvl5pPr>
              <a:lvl6pPr marL="21828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6pPr>
              <a:lvl7pPr marL="26400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7pPr>
              <a:lvl8pPr marL="30972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8pPr>
              <a:lvl9pPr marL="35544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9pPr>
            </a:lstStyle>
            <a:p>
              <a:pPr algn="ctr">
                <a:spcBef>
                  <a:spcPts val="0"/>
                </a:spcBef>
                <a:buFontTx/>
                <a:buNone/>
                <a:defRPr/>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担保</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37" name="直接箭头连接符 36">
              <a:extLst>
                <a:ext uri="{FF2B5EF4-FFF2-40B4-BE49-F238E27FC236}">
                  <a16:creationId xmlns:a16="http://schemas.microsoft.com/office/drawing/2014/main" id="{DC303BCA-99AB-4F8D-B10E-D2AF6CDF569C}"/>
                </a:ext>
              </a:extLst>
            </p:cNvPr>
            <p:cNvCxnSpPr>
              <a:cxnSpLocks/>
              <a:stCxn id="24" idx="3"/>
            </p:cNvCxnSpPr>
            <p:nvPr/>
          </p:nvCxnSpPr>
          <p:spPr>
            <a:xfrm>
              <a:off x="2758098" y="1636910"/>
              <a:ext cx="1483849" cy="1034432"/>
            </a:xfrm>
            <a:prstGeom prst="straightConnector1">
              <a:avLst/>
            </a:prstGeom>
            <a:ln w="9525" cap="flat" cmpd="sng" algn="ctr">
              <a:solidFill>
                <a:schemeClr val="tx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38" name="Text Box 65">
              <a:extLst>
                <a:ext uri="{FF2B5EF4-FFF2-40B4-BE49-F238E27FC236}">
                  <a16:creationId xmlns:a16="http://schemas.microsoft.com/office/drawing/2014/main" id="{2D8B5410-EBE9-4CD0-AFD6-9438E126BAE5}"/>
                </a:ext>
              </a:extLst>
            </p:cNvPr>
            <p:cNvSpPr txBox="1">
              <a:spLocks noChangeArrowheads="1"/>
            </p:cNvSpPr>
            <p:nvPr/>
          </p:nvSpPr>
          <p:spPr bwMode="auto">
            <a:xfrm rot="2185726">
              <a:off x="2992377" y="1869666"/>
              <a:ext cx="1144308" cy="29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5016" tIns="52508" rIns="105016" bIns="52508">
              <a:spAutoFit/>
            </a:bodyPr>
            <a:lstStyle>
              <a:lvl1pPr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1pPr>
              <a:lvl2pPr marL="184150" indent="-182563"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2pPr>
              <a:lvl3pPr marL="354013" indent="-168275"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3pPr>
              <a:lvl4pPr marL="546100" indent="-190500"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4pPr>
              <a:lvl5pPr marL="1725613" indent="-190500" defTabSz="957263" eaLnBrk="0" hangingPunct="0">
                <a:spcBef>
                  <a:spcPct val="40000"/>
                </a:spcBef>
                <a:buChar char="»"/>
                <a:defRPr sz="1400">
                  <a:solidFill>
                    <a:schemeClr val="tx1"/>
                  </a:solidFill>
                  <a:latin typeface="Arial" panose="020B0604020202020204" pitchFamily="34" charset="0"/>
                  <a:ea typeface="LF_Kai"/>
                  <a:cs typeface="LF_Kai"/>
                </a:defRPr>
              </a:lvl5pPr>
              <a:lvl6pPr marL="21828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6pPr>
              <a:lvl7pPr marL="26400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7pPr>
              <a:lvl8pPr marL="30972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8pPr>
              <a:lvl9pPr marL="35544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9pPr>
            </a:lstStyle>
            <a:p>
              <a:pPr algn="ctr">
                <a:spcBef>
                  <a:spcPct val="0"/>
                </a:spcBef>
                <a:buFontTx/>
                <a:buNone/>
                <a:defRPr/>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设立并管理</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39" name="直接箭头连接符 38">
              <a:extLst>
                <a:ext uri="{FF2B5EF4-FFF2-40B4-BE49-F238E27FC236}">
                  <a16:creationId xmlns:a16="http://schemas.microsoft.com/office/drawing/2014/main" id="{4D1C4237-962A-4180-B82F-87AB9648E289}"/>
                </a:ext>
              </a:extLst>
            </p:cNvPr>
            <p:cNvCxnSpPr/>
            <p:nvPr/>
          </p:nvCxnSpPr>
          <p:spPr>
            <a:xfrm>
              <a:off x="7962792" y="3298532"/>
              <a:ext cx="0" cy="523322"/>
            </a:xfrm>
            <a:prstGeom prst="straightConnector1">
              <a:avLst/>
            </a:prstGeom>
            <a:ln w="9525" cap="flat" cmpd="sng" algn="ctr">
              <a:solidFill>
                <a:schemeClr val="tx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40" name="直接箭头连接符 39">
              <a:extLst>
                <a:ext uri="{FF2B5EF4-FFF2-40B4-BE49-F238E27FC236}">
                  <a16:creationId xmlns:a16="http://schemas.microsoft.com/office/drawing/2014/main" id="{54DEDB92-3450-4C0F-89E8-AE6AB2DB94B6}"/>
                </a:ext>
              </a:extLst>
            </p:cNvPr>
            <p:cNvCxnSpPr/>
            <p:nvPr/>
          </p:nvCxnSpPr>
          <p:spPr>
            <a:xfrm>
              <a:off x="8085749" y="1896755"/>
              <a:ext cx="0" cy="725220"/>
            </a:xfrm>
            <a:prstGeom prst="straightConnector1">
              <a:avLst/>
            </a:prstGeom>
            <a:ln w="9525" cap="flat" cmpd="sng" algn="ctr">
              <a:solidFill>
                <a:schemeClr val="tx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41" name="直接箭头连接符 40">
              <a:extLst>
                <a:ext uri="{FF2B5EF4-FFF2-40B4-BE49-F238E27FC236}">
                  <a16:creationId xmlns:a16="http://schemas.microsoft.com/office/drawing/2014/main" id="{53B32047-49E1-4DD1-91DA-ED5609A4F64B}"/>
                </a:ext>
              </a:extLst>
            </p:cNvPr>
            <p:cNvCxnSpPr>
              <a:cxnSpLocks/>
            </p:cNvCxnSpPr>
            <p:nvPr/>
          </p:nvCxnSpPr>
          <p:spPr>
            <a:xfrm>
              <a:off x="7983142" y="1876741"/>
              <a:ext cx="0" cy="749357"/>
            </a:xfrm>
            <a:prstGeom prst="straightConnector1">
              <a:avLst/>
            </a:prstGeom>
            <a:ln w="9525" cap="flat" cmpd="sng" algn="ctr">
              <a:solidFill>
                <a:schemeClr val="tx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42" name="直接箭头连接符 38">
              <a:extLst>
                <a:ext uri="{FF2B5EF4-FFF2-40B4-BE49-F238E27FC236}">
                  <a16:creationId xmlns:a16="http://schemas.microsoft.com/office/drawing/2014/main" id="{345949BA-F5BA-4721-8188-8C286618BD31}"/>
                </a:ext>
              </a:extLst>
            </p:cNvPr>
            <p:cNvCxnSpPr>
              <a:cxnSpLocks noChangeShapeType="1"/>
            </p:cNvCxnSpPr>
            <p:nvPr/>
          </p:nvCxnSpPr>
          <p:spPr bwMode="auto">
            <a:xfrm flipH="1">
              <a:off x="5612695" y="1772592"/>
              <a:ext cx="1628444" cy="977058"/>
            </a:xfrm>
            <a:prstGeom prst="straightConnector1">
              <a:avLst/>
            </a:prstGeom>
            <a:noFill/>
            <a:ln w="9525">
              <a:solidFill>
                <a:schemeClr val="tx1"/>
              </a:solidFill>
              <a:prstDash val="dash"/>
              <a:round/>
              <a:headEnd type="none" w="med" len="med"/>
              <a:tailEnd type="triangle" w="med" len="med"/>
            </a:ln>
            <a:extLst>
              <a:ext uri="{909E8E84-426E-40DD-AFC4-6F175D3DCCD1}">
                <a14:hiddenFill xmlns:a14="http://schemas.microsoft.com/office/drawing/2010/main">
                  <a:noFill/>
                </a14:hiddenFill>
              </a:ext>
            </a:extLst>
          </p:spPr>
        </p:cxnSp>
        <p:sp>
          <p:nvSpPr>
            <p:cNvPr id="43" name="Text Box 65">
              <a:extLst>
                <a:ext uri="{FF2B5EF4-FFF2-40B4-BE49-F238E27FC236}">
                  <a16:creationId xmlns:a16="http://schemas.microsoft.com/office/drawing/2014/main" id="{D1EB4053-380B-452A-9EBC-FE974D7C788E}"/>
                </a:ext>
              </a:extLst>
            </p:cNvPr>
            <p:cNvSpPr txBox="1">
              <a:spLocks noChangeArrowheads="1"/>
            </p:cNvSpPr>
            <p:nvPr/>
          </p:nvSpPr>
          <p:spPr bwMode="auto">
            <a:xfrm>
              <a:off x="6960672" y="3404862"/>
              <a:ext cx="1059484" cy="29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5016" tIns="52508" rIns="105016" bIns="52508">
              <a:spAutoFit/>
            </a:bodyPr>
            <a:lstStyle>
              <a:lvl1pPr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1pPr>
              <a:lvl2pPr marL="184150" indent="-182563"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2pPr>
              <a:lvl3pPr marL="354013" indent="-168275"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3pPr>
              <a:lvl4pPr marL="546100" indent="-190500"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4pPr>
              <a:lvl5pPr marL="1725613" indent="-190500" defTabSz="957263" eaLnBrk="0" hangingPunct="0">
                <a:spcBef>
                  <a:spcPct val="40000"/>
                </a:spcBef>
                <a:buChar char="»"/>
                <a:defRPr sz="1400">
                  <a:solidFill>
                    <a:schemeClr val="tx1"/>
                  </a:solidFill>
                  <a:latin typeface="Arial" panose="020B0604020202020204" pitchFamily="34" charset="0"/>
                  <a:ea typeface="LF_Kai"/>
                  <a:cs typeface="LF_Kai"/>
                </a:defRPr>
              </a:lvl5pPr>
              <a:lvl6pPr marL="21828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6pPr>
              <a:lvl7pPr marL="26400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7pPr>
              <a:lvl8pPr marL="30972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8pPr>
              <a:lvl9pPr marL="35544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9pPr>
            </a:lstStyle>
            <a:p>
              <a:pPr algn="ctr">
                <a:spcBef>
                  <a:spcPct val="0"/>
                </a:spcBef>
                <a:buFontTx/>
                <a:buNone/>
                <a:defRPr/>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偿还贷款</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Text Box 65">
              <a:extLst>
                <a:ext uri="{FF2B5EF4-FFF2-40B4-BE49-F238E27FC236}">
                  <a16:creationId xmlns:a16="http://schemas.microsoft.com/office/drawing/2014/main" id="{2CCEBEF7-065E-486F-BEBA-59F5EA9059A4}"/>
                </a:ext>
              </a:extLst>
            </p:cNvPr>
            <p:cNvSpPr txBox="1">
              <a:spLocks noChangeArrowheads="1"/>
            </p:cNvSpPr>
            <p:nvPr/>
          </p:nvSpPr>
          <p:spPr bwMode="auto">
            <a:xfrm rot="19759916">
              <a:off x="5638544" y="1679588"/>
              <a:ext cx="1251043" cy="468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5016" tIns="52508" rIns="105016" bIns="52508">
              <a:spAutoFit/>
            </a:bodyPr>
            <a:lstStyle>
              <a:lvl1pPr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1pPr>
              <a:lvl2pPr marL="184150" indent="-182563"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2pPr>
              <a:lvl3pPr marL="354013" indent="-168275"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3pPr>
              <a:lvl4pPr marL="546100" indent="-190500"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4pPr>
              <a:lvl5pPr marL="1725613" indent="-190500" defTabSz="957263" eaLnBrk="0" hangingPunct="0">
                <a:spcBef>
                  <a:spcPct val="40000"/>
                </a:spcBef>
                <a:buChar char="»"/>
                <a:defRPr sz="1400">
                  <a:solidFill>
                    <a:schemeClr val="tx1"/>
                  </a:solidFill>
                  <a:latin typeface="Arial" panose="020B0604020202020204" pitchFamily="34" charset="0"/>
                  <a:ea typeface="LF_Kai"/>
                  <a:cs typeface="LF_Kai"/>
                </a:defRPr>
              </a:lvl5pPr>
              <a:lvl6pPr marL="21828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6pPr>
              <a:lvl7pPr marL="26400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7pPr>
              <a:lvl8pPr marL="30972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8pPr>
              <a:lvl9pPr marL="35544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9pPr>
            </a:lstStyle>
            <a:p>
              <a:pPr algn="ctr">
                <a:spcBef>
                  <a:spcPct val="0"/>
                </a:spcBef>
                <a:buFontTx/>
                <a:buNone/>
                <a:defRPr/>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转让信托受益权</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差额补足</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45" name="直接箭头连接符 44">
              <a:extLst>
                <a:ext uri="{FF2B5EF4-FFF2-40B4-BE49-F238E27FC236}">
                  <a16:creationId xmlns:a16="http://schemas.microsoft.com/office/drawing/2014/main" id="{6C568974-5C2C-45F4-B790-7B9F48E6DAE3}"/>
                </a:ext>
              </a:extLst>
            </p:cNvPr>
            <p:cNvCxnSpPr>
              <a:endCxn id="35" idx="0"/>
            </p:cNvCxnSpPr>
            <p:nvPr/>
          </p:nvCxnSpPr>
          <p:spPr>
            <a:xfrm flipH="1">
              <a:off x="8072797" y="3298532"/>
              <a:ext cx="1240" cy="523322"/>
            </a:xfrm>
            <a:prstGeom prst="straightConnector1">
              <a:avLst/>
            </a:prstGeom>
            <a:ln w="9525" cap="flat" cmpd="sng" algn="ctr">
              <a:solidFill>
                <a:schemeClr val="tx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46" name="Text Box 65">
              <a:extLst>
                <a:ext uri="{FF2B5EF4-FFF2-40B4-BE49-F238E27FC236}">
                  <a16:creationId xmlns:a16="http://schemas.microsoft.com/office/drawing/2014/main" id="{B9B68AB3-2C95-4FEF-8BEB-45B60D0CF976}"/>
                </a:ext>
              </a:extLst>
            </p:cNvPr>
            <p:cNvSpPr txBox="1">
              <a:spLocks noChangeArrowheads="1"/>
            </p:cNvSpPr>
            <p:nvPr/>
          </p:nvSpPr>
          <p:spPr bwMode="auto">
            <a:xfrm>
              <a:off x="8077356" y="3291449"/>
              <a:ext cx="856513" cy="468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5016" tIns="52508" rIns="105016" bIns="52508">
              <a:spAutoFit/>
            </a:bodyPr>
            <a:lstStyle>
              <a:lvl1pPr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1pPr>
              <a:lvl2pPr marL="184150" indent="-182563"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2pPr>
              <a:lvl3pPr marL="354013" indent="-168275"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3pPr>
              <a:lvl4pPr marL="546100" indent="-190500"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4pPr>
              <a:lvl5pPr marL="1725613" indent="-190500" defTabSz="957263" eaLnBrk="0" hangingPunct="0">
                <a:spcBef>
                  <a:spcPct val="40000"/>
                </a:spcBef>
                <a:buChar char="»"/>
                <a:defRPr sz="1400">
                  <a:solidFill>
                    <a:schemeClr val="tx1"/>
                  </a:solidFill>
                  <a:latin typeface="Arial" panose="020B0604020202020204" pitchFamily="34" charset="0"/>
                  <a:ea typeface="LF_Kai"/>
                  <a:cs typeface="LF_Kai"/>
                </a:defRPr>
              </a:lvl5pPr>
              <a:lvl6pPr marL="21828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6pPr>
              <a:lvl7pPr marL="26400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7pPr>
              <a:lvl8pPr marL="30972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8pPr>
              <a:lvl9pPr marL="35544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9pPr>
            </a:lstStyle>
            <a:p>
              <a:pPr>
                <a:spcBef>
                  <a:spcPct val="0"/>
                </a:spcBef>
                <a:buFontTx/>
                <a:buNone/>
                <a:defRPr/>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销售收入质押</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Text Box 65">
              <a:extLst>
                <a:ext uri="{FF2B5EF4-FFF2-40B4-BE49-F238E27FC236}">
                  <a16:creationId xmlns:a16="http://schemas.microsoft.com/office/drawing/2014/main" id="{5CEF34FE-1F36-4D51-B642-2C8551C72E2B}"/>
                </a:ext>
              </a:extLst>
            </p:cNvPr>
            <p:cNvSpPr txBox="1">
              <a:spLocks noChangeArrowheads="1"/>
            </p:cNvSpPr>
            <p:nvPr/>
          </p:nvSpPr>
          <p:spPr bwMode="auto">
            <a:xfrm>
              <a:off x="7317296" y="2059856"/>
              <a:ext cx="680236" cy="468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5016" tIns="52508" rIns="105016" bIns="52508">
              <a:spAutoFit/>
            </a:bodyPr>
            <a:lstStyle>
              <a:lvl1pPr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1pPr>
              <a:lvl2pPr marL="184150" indent="-182563"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2pPr>
              <a:lvl3pPr marL="354013" indent="-168275"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3pPr>
              <a:lvl4pPr marL="546100" indent="-190500"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4pPr>
              <a:lvl5pPr marL="1725613" indent="-190500" defTabSz="957263" eaLnBrk="0" hangingPunct="0">
                <a:spcBef>
                  <a:spcPct val="40000"/>
                </a:spcBef>
                <a:buChar char="»"/>
                <a:defRPr sz="1400">
                  <a:solidFill>
                    <a:schemeClr val="tx1"/>
                  </a:solidFill>
                  <a:latin typeface="Arial" panose="020B0604020202020204" pitchFamily="34" charset="0"/>
                  <a:ea typeface="LF_Kai"/>
                  <a:cs typeface="LF_Kai"/>
                </a:defRPr>
              </a:lvl5pPr>
              <a:lvl6pPr marL="21828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6pPr>
              <a:lvl7pPr marL="26400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7pPr>
              <a:lvl8pPr marL="30972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8pPr>
              <a:lvl9pPr marL="35544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9pPr>
            </a:lstStyle>
            <a:p>
              <a:pPr algn="r">
                <a:spcBef>
                  <a:spcPct val="0"/>
                </a:spcBef>
                <a:buFontTx/>
                <a:buNone/>
                <a:defRPr/>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信托受益权</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Text Box 65">
              <a:extLst>
                <a:ext uri="{FF2B5EF4-FFF2-40B4-BE49-F238E27FC236}">
                  <a16:creationId xmlns:a16="http://schemas.microsoft.com/office/drawing/2014/main" id="{67CDFAE9-F63D-4880-BE5E-EDB9B3F741F4}"/>
                </a:ext>
              </a:extLst>
            </p:cNvPr>
            <p:cNvSpPr txBox="1">
              <a:spLocks noChangeArrowheads="1"/>
            </p:cNvSpPr>
            <p:nvPr/>
          </p:nvSpPr>
          <p:spPr bwMode="auto">
            <a:xfrm>
              <a:off x="7844913" y="2145818"/>
              <a:ext cx="1341141" cy="29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5016" tIns="52508" rIns="105016" bIns="52508">
              <a:spAutoFit/>
            </a:bodyPr>
            <a:lstStyle>
              <a:lvl1pPr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1pPr>
              <a:lvl2pPr marL="184150" indent="-182563"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2pPr>
              <a:lvl3pPr marL="354013" indent="-168275"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3pPr>
              <a:lvl4pPr marL="546100" indent="-190500"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4pPr>
              <a:lvl5pPr marL="1725613" indent="-190500" defTabSz="957263" eaLnBrk="0" hangingPunct="0">
                <a:spcBef>
                  <a:spcPct val="40000"/>
                </a:spcBef>
                <a:buChar char="»"/>
                <a:defRPr sz="1400">
                  <a:solidFill>
                    <a:schemeClr val="tx1"/>
                  </a:solidFill>
                  <a:latin typeface="Arial" panose="020B0604020202020204" pitchFamily="34" charset="0"/>
                  <a:ea typeface="LF_Kai"/>
                  <a:cs typeface="LF_Kai"/>
                </a:defRPr>
              </a:lvl5pPr>
              <a:lvl6pPr marL="21828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6pPr>
              <a:lvl7pPr marL="26400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7pPr>
              <a:lvl8pPr marL="30972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8pPr>
              <a:lvl9pPr marL="35544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9pPr>
            </a:lstStyle>
            <a:p>
              <a:pPr algn="ctr">
                <a:spcBef>
                  <a:spcPct val="0"/>
                </a:spcBef>
                <a:buFontTx/>
                <a:buNone/>
                <a:defRPr/>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委托设立</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Rectangle 44">
              <a:extLst>
                <a:ext uri="{FF2B5EF4-FFF2-40B4-BE49-F238E27FC236}">
                  <a16:creationId xmlns:a16="http://schemas.microsoft.com/office/drawing/2014/main" id="{EC6B3F70-1ED2-41BA-A479-742AD64088AA}"/>
                </a:ext>
              </a:extLst>
            </p:cNvPr>
            <p:cNvSpPr>
              <a:spLocks noChangeArrowheads="1"/>
            </p:cNvSpPr>
            <p:nvPr/>
          </p:nvSpPr>
          <p:spPr bwMode="auto">
            <a:xfrm>
              <a:off x="5864625" y="4910199"/>
              <a:ext cx="1012846" cy="447856"/>
            </a:xfrm>
            <a:prstGeom prst="rect">
              <a:avLst/>
            </a:prstGeom>
            <a:solidFill>
              <a:srgbClr val="F2F2F2"/>
            </a:solidFill>
            <a:ln>
              <a:noFill/>
            </a:ln>
            <a:extLst>
              <a:ext uri="{91240B29-F687-4F45-9708-019B960494DF}">
                <a14:hiddenLine xmlns:a14="http://schemas.microsoft.com/office/drawing/2010/main" w="6350">
                  <a:solidFill>
                    <a:srgbClr val="000000"/>
                  </a:solidFill>
                  <a:miter lim="800000"/>
                  <a:headEnd/>
                  <a:tailEnd/>
                </a14:hiddenLine>
              </a:ext>
            </a:extLst>
          </p:spPr>
          <p:txBody>
            <a:bodyPr lIns="0" tIns="0" rIns="0" bIns="0" anchor="ctr"/>
            <a:lstStyle/>
            <a:p>
              <a:pPr algn="ctr">
                <a:lnSpc>
                  <a:spcPct val="130000"/>
                </a:lnSpc>
                <a:spcBef>
                  <a:spcPct val="40000"/>
                </a:spcBef>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律师事务所</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 Box 65">
              <a:extLst>
                <a:ext uri="{FF2B5EF4-FFF2-40B4-BE49-F238E27FC236}">
                  <a16:creationId xmlns:a16="http://schemas.microsoft.com/office/drawing/2014/main" id="{318CB846-3D76-42BB-81BA-8A7AB9722A6B}"/>
                </a:ext>
              </a:extLst>
            </p:cNvPr>
            <p:cNvSpPr txBox="1">
              <a:spLocks noChangeArrowheads="1"/>
            </p:cNvSpPr>
            <p:nvPr/>
          </p:nvSpPr>
          <p:spPr bwMode="auto">
            <a:xfrm rot="19629794">
              <a:off x="6248511" y="2073127"/>
              <a:ext cx="1059484" cy="29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5016" tIns="52508" rIns="105016" bIns="52508">
              <a:spAutoFit/>
            </a:bodyPr>
            <a:lstStyle>
              <a:lvl1pPr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1pPr>
              <a:lvl2pPr marL="184150" indent="-182563"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2pPr>
              <a:lvl3pPr marL="354013" indent="-168275"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3pPr>
              <a:lvl4pPr marL="546100" indent="-190500"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4pPr>
              <a:lvl5pPr marL="1725613" indent="-190500" defTabSz="957263" eaLnBrk="0" hangingPunct="0">
                <a:spcBef>
                  <a:spcPct val="40000"/>
                </a:spcBef>
                <a:buChar char="»"/>
                <a:defRPr sz="1400">
                  <a:solidFill>
                    <a:schemeClr val="tx1"/>
                  </a:solidFill>
                  <a:latin typeface="Arial" panose="020B0604020202020204" pitchFamily="34" charset="0"/>
                  <a:ea typeface="LF_Kai"/>
                  <a:cs typeface="LF_Kai"/>
                </a:defRPr>
              </a:lvl5pPr>
              <a:lvl6pPr marL="21828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6pPr>
              <a:lvl7pPr marL="26400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7pPr>
              <a:lvl8pPr marL="30972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8pPr>
              <a:lvl9pPr marL="35544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9pPr>
            </a:lstStyle>
            <a:p>
              <a:pPr>
                <a:spcBef>
                  <a:spcPct val="0"/>
                </a:spcBef>
                <a:buFontTx/>
                <a:buNone/>
                <a:defRPr/>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转让款</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51" name="直接连接符 50">
              <a:extLst>
                <a:ext uri="{FF2B5EF4-FFF2-40B4-BE49-F238E27FC236}">
                  <a16:creationId xmlns:a16="http://schemas.microsoft.com/office/drawing/2014/main" id="{4DB4F1A5-87F3-405B-A957-E5D2E9D5EA0E}"/>
                </a:ext>
              </a:extLst>
            </p:cNvPr>
            <p:cNvCxnSpPr>
              <a:cxnSpLocks/>
            </p:cNvCxnSpPr>
            <p:nvPr/>
          </p:nvCxnSpPr>
          <p:spPr>
            <a:xfrm flipV="1">
              <a:off x="8869510" y="2995461"/>
              <a:ext cx="288515" cy="8881"/>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2" name="直接连接符 51">
              <a:extLst>
                <a:ext uri="{FF2B5EF4-FFF2-40B4-BE49-F238E27FC236}">
                  <a16:creationId xmlns:a16="http://schemas.microsoft.com/office/drawing/2014/main" id="{DA419550-8DDC-461E-93CF-F49DF3EC3D83}"/>
                </a:ext>
              </a:extLst>
            </p:cNvPr>
            <p:cNvCxnSpPr>
              <a:cxnSpLocks/>
            </p:cNvCxnSpPr>
            <p:nvPr/>
          </p:nvCxnSpPr>
          <p:spPr>
            <a:xfrm>
              <a:off x="9154891" y="2995461"/>
              <a:ext cx="25509" cy="1057612"/>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3" name="直接箭头连接符 52">
              <a:extLst>
                <a:ext uri="{FF2B5EF4-FFF2-40B4-BE49-F238E27FC236}">
                  <a16:creationId xmlns:a16="http://schemas.microsoft.com/office/drawing/2014/main" id="{C509945B-E534-4582-B812-CBEC3871C10F}"/>
                </a:ext>
              </a:extLst>
            </p:cNvPr>
            <p:cNvCxnSpPr>
              <a:cxnSpLocks/>
            </p:cNvCxnSpPr>
            <p:nvPr/>
          </p:nvCxnSpPr>
          <p:spPr>
            <a:xfrm flipH="1">
              <a:off x="8857736" y="4058111"/>
              <a:ext cx="322663" cy="0"/>
            </a:xfrm>
            <a:prstGeom prst="straightConnector1">
              <a:avLst/>
            </a:prstGeom>
            <a:ln w="9525" cap="flat" cmpd="sng" algn="ctr">
              <a:solidFill>
                <a:schemeClr val="tx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54" name="Text Box 65">
              <a:extLst>
                <a:ext uri="{FF2B5EF4-FFF2-40B4-BE49-F238E27FC236}">
                  <a16:creationId xmlns:a16="http://schemas.microsoft.com/office/drawing/2014/main" id="{B312B95B-5C0B-41A3-88D5-671BFC5F6141}"/>
                </a:ext>
              </a:extLst>
            </p:cNvPr>
            <p:cNvSpPr txBox="1">
              <a:spLocks noChangeArrowheads="1"/>
            </p:cNvSpPr>
            <p:nvPr/>
          </p:nvSpPr>
          <p:spPr bwMode="auto">
            <a:xfrm>
              <a:off x="9234467" y="2893734"/>
              <a:ext cx="154425" cy="1182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5016" tIns="52508" rIns="105016" bIns="52508">
              <a:spAutoFit/>
            </a:bodyPr>
            <a:lstStyle>
              <a:lvl1pPr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1pPr>
              <a:lvl2pPr marL="184150" indent="-182563"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2pPr>
              <a:lvl3pPr marL="354013" indent="-168275"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3pPr>
              <a:lvl4pPr marL="546100" indent="-190500"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4pPr>
              <a:lvl5pPr marL="1725613" indent="-190500" defTabSz="957263" eaLnBrk="0" hangingPunct="0">
                <a:spcBef>
                  <a:spcPct val="40000"/>
                </a:spcBef>
                <a:buChar char="»"/>
                <a:defRPr sz="1400">
                  <a:solidFill>
                    <a:schemeClr val="tx1"/>
                  </a:solidFill>
                  <a:latin typeface="Arial" panose="020B0604020202020204" pitchFamily="34" charset="0"/>
                  <a:ea typeface="LF_Kai"/>
                  <a:cs typeface="LF_Kai"/>
                </a:defRPr>
              </a:lvl5pPr>
              <a:lvl6pPr marL="21828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6pPr>
              <a:lvl7pPr marL="26400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7pPr>
              <a:lvl8pPr marL="30972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8pPr>
              <a:lvl9pPr marL="35544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9pPr>
            </a:lstStyle>
            <a:p>
              <a:pPr algn="ctr">
                <a:spcBef>
                  <a:spcPct val="0"/>
                </a:spcBef>
                <a:buFontTx/>
                <a:buNone/>
                <a:defRPr/>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发放信托贷款</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Rectangle 44">
              <a:extLst>
                <a:ext uri="{FF2B5EF4-FFF2-40B4-BE49-F238E27FC236}">
                  <a16:creationId xmlns:a16="http://schemas.microsoft.com/office/drawing/2014/main" id="{403C61FB-6574-4637-B853-53BE8EF82AC8}"/>
                </a:ext>
              </a:extLst>
            </p:cNvPr>
            <p:cNvSpPr>
              <a:spLocks noChangeArrowheads="1"/>
            </p:cNvSpPr>
            <p:nvPr/>
          </p:nvSpPr>
          <p:spPr bwMode="auto">
            <a:xfrm>
              <a:off x="4089231" y="1428151"/>
              <a:ext cx="1567395" cy="440641"/>
            </a:xfrm>
            <a:prstGeom prst="rect">
              <a:avLst/>
            </a:prstGeom>
            <a:solidFill>
              <a:srgbClr val="E8D0D0"/>
            </a:solidFill>
            <a:ln w="9525">
              <a:noFill/>
              <a:miter lim="800000"/>
              <a:headEnd/>
              <a:tailEnd/>
            </a:ln>
          </p:spPr>
          <p:txBody>
            <a:bodyPr lIns="0" tIns="0" rIns="0" bIns="0" anchor="ctr"/>
            <a:lstStyle/>
            <a:p>
              <a:pPr algn="ctr">
                <a:spcBef>
                  <a:spcPct val="40000"/>
                </a:spcBef>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担保人</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56" name="直接箭头连接符 55">
              <a:extLst>
                <a:ext uri="{FF2B5EF4-FFF2-40B4-BE49-F238E27FC236}">
                  <a16:creationId xmlns:a16="http://schemas.microsoft.com/office/drawing/2014/main" id="{B7452760-1824-4B32-804C-A49F48D2F2EB}"/>
                </a:ext>
              </a:extLst>
            </p:cNvPr>
            <p:cNvCxnSpPr>
              <a:stCxn id="55" idx="2"/>
              <a:endCxn id="18" idx="0"/>
            </p:cNvCxnSpPr>
            <p:nvPr/>
          </p:nvCxnSpPr>
          <p:spPr>
            <a:xfrm>
              <a:off x="4872929" y="1868792"/>
              <a:ext cx="1" cy="6941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7" name="Rectangle 44">
              <a:extLst>
                <a:ext uri="{FF2B5EF4-FFF2-40B4-BE49-F238E27FC236}">
                  <a16:creationId xmlns:a16="http://schemas.microsoft.com/office/drawing/2014/main" id="{469A490F-94C2-4B62-B6F5-4F05D202902A}"/>
                </a:ext>
              </a:extLst>
            </p:cNvPr>
            <p:cNvSpPr>
              <a:spLocks noChangeArrowheads="1"/>
            </p:cNvSpPr>
            <p:nvPr/>
          </p:nvSpPr>
          <p:spPr bwMode="auto">
            <a:xfrm>
              <a:off x="9937348" y="3828719"/>
              <a:ext cx="1567395" cy="657295"/>
            </a:xfrm>
            <a:prstGeom prst="rect">
              <a:avLst/>
            </a:prstGeom>
            <a:solidFill>
              <a:schemeClr val="accent5">
                <a:lumMod val="60000"/>
                <a:lumOff val="40000"/>
              </a:schemeClr>
            </a:solidFill>
            <a:ln w="6350">
              <a:noFill/>
              <a:miter lim="800000"/>
              <a:headEnd/>
              <a:tailEnd/>
            </a:ln>
          </p:spPr>
          <p:txBody>
            <a:bodyPr lIns="0" tIns="0" rIns="0" bIns="0" anchor="ctr"/>
            <a:lstStyle/>
            <a:p>
              <a:pPr algn="ctr">
                <a:lnSpc>
                  <a:spcPct val="96000"/>
                </a:lnSpc>
                <a:spcBef>
                  <a:spcPct val="40000"/>
                </a:spcBef>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安置服务公司</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Rectangle 44">
              <a:extLst>
                <a:ext uri="{FF2B5EF4-FFF2-40B4-BE49-F238E27FC236}">
                  <a16:creationId xmlns:a16="http://schemas.microsoft.com/office/drawing/2014/main" id="{2267A454-A068-4319-AFE3-94F41811FC34}"/>
                </a:ext>
              </a:extLst>
            </p:cNvPr>
            <p:cNvSpPr>
              <a:spLocks noChangeArrowheads="1"/>
            </p:cNvSpPr>
            <p:nvPr/>
          </p:nvSpPr>
          <p:spPr bwMode="auto">
            <a:xfrm>
              <a:off x="9937348" y="2629510"/>
              <a:ext cx="1567395" cy="657295"/>
            </a:xfrm>
            <a:prstGeom prst="rect">
              <a:avLst/>
            </a:prstGeom>
            <a:solidFill>
              <a:schemeClr val="accent5">
                <a:lumMod val="20000"/>
                <a:lumOff val="80000"/>
              </a:schemeClr>
            </a:solidFill>
            <a:ln w="6350">
              <a:noFill/>
              <a:miter lim="800000"/>
              <a:headEnd/>
              <a:tailEnd/>
            </a:ln>
          </p:spPr>
          <p:txBody>
            <a:bodyPr lIns="0" tIns="0" rIns="0" bIns="0" anchor="ctr"/>
            <a:lstStyle/>
            <a:p>
              <a:pPr algn="ctr">
                <a:lnSpc>
                  <a:spcPct val="96000"/>
                </a:lnSpc>
                <a:spcBef>
                  <a:spcPct val="40000"/>
                </a:spcBef>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实际购房人</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96000"/>
                </a:lnSpc>
                <a:spcBef>
                  <a:spcPct val="40000"/>
                </a:spcBef>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（被拆迁人）</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59" name="直接箭头连接符 58">
              <a:extLst>
                <a:ext uri="{FF2B5EF4-FFF2-40B4-BE49-F238E27FC236}">
                  <a16:creationId xmlns:a16="http://schemas.microsoft.com/office/drawing/2014/main" id="{FF1F1543-8947-4D37-AFD1-3D844AB63564}"/>
                </a:ext>
              </a:extLst>
            </p:cNvPr>
            <p:cNvCxnSpPr>
              <a:stCxn id="58" idx="2"/>
              <a:endCxn id="57" idx="0"/>
            </p:cNvCxnSpPr>
            <p:nvPr/>
          </p:nvCxnSpPr>
          <p:spPr>
            <a:xfrm>
              <a:off x="10721046" y="3286804"/>
              <a:ext cx="0" cy="541915"/>
            </a:xfrm>
            <a:prstGeom prst="straightConnector1">
              <a:avLst/>
            </a:prstGeom>
            <a:ln>
              <a:prstDash val="lgDash"/>
              <a:tailEnd type="triangle"/>
            </a:ln>
          </p:spPr>
          <p:style>
            <a:lnRef idx="1">
              <a:schemeClr val="dk1"/>
            </a:lnRef>
            <a:fillRef idx="0">
              <a:schemeClr val="dk1"/>
            </a:fillRef>
            <a:effectRef idx="0">
              <a:schemeClr val="dk1"/>
            </a:effectRef>
            <a:fontRef idx="minor">
              <a:schemeClr val="tx1"/>
            </a:fontRef>
          </p:style>
        </p:cxnSp>
        <p:cxnSp>
          <p:nvCxnSpPr>
            <p:cNvPr id="60" name="直接箭头连接符 59">
              <a:extLst>
                <a:ext uri="{FF2B5EF4-FFF2-40B4-BE49-F238E27FC236}">
                  <a16:creationId xmlns:a16="http://schemas.microsoft.com/office/drawing/2014/main" id="{89274578-9CFD-45CB-94F0-F0E4C75ABF86}"/>
                </a:ext>
              </a:extLst>
            </p:cNvPr>
            <p:cNvCxnSpPr>
              <a:cxnSpLocks/>
            </p:cNvCxnSpPr>
            <p:nvPr/>
          </p:nvCxnSpPr>
          <p:spPr>
            <a:xfrm rot="5400000">
              <a:off x="9386902" y="3651228"/>
              <a:ext cx="0" cy="1057889"/>
            </a:xfrm>
            <a:prstGeom prst="straightConnector1">
              <a:avLst/>
            </a:prstGeom>
            <a:ln>
              <a:prstDash val="lgDash"/>
              <a:tailEnd type="triangle"/>
            </a:ln>
          </p:spPr>
          <p:style>
            <a:lnRef idx="1">
              <a:schemeClr val="dk1"/>
            </a:lnRef>
            <a:fillRef idx="0">
              <a:schemeClr val="dk1"/>
            </a:fillRef>
            <a:effectRef idx="0">
              <a:schemeClr val="dk1"/>
            </a:effectRef>
            <a:fontRef idx="minor">
              <a:schemeClr val="tx1"/>
            </a:fontRef>
          </p:style>
        </p:cxnSp>
        <p:sp>
          <p:nvSpPr>
            <p:cNvPr id="61" name="Text Box 65">
              <a:extLst>
                <a:ext uri="{FF2B5EF4-FFF2-40B4-BE49-F238E27FC236}">
                  <a16:creationId xmlns:a16="http://schemas.microsoft.com/office/drawing/2014/main" id="{3BDE41BE-70C7-4140-B5DD-5F450890AAF2}"/>
                </a:ext>
              </a:extLst>
            </p:cNvPr>
            <p:cNvSpPr txBox="1">
              <a:spLocks noChangeArrowheads="1"/>
            </p:cNvSpPr>
            <p:nvPr/>
          </p:nvSpPr>
          <p:spPr bwMode="auto">
            <a:xfrm>
              <a:off x="8896108" y="4211594"/>
              <a:ext cx="1090272" cy="29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5016" tIns="52508" rIns="105016" bIns="52508">
              <a:spAutoFit/>
            </a:bodyPr>
            <a:lstStyle>
              <a:lvl1pPr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1pPr>
              <a:lvl2pPr marL="184150" indent="-182563"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2pPr>
              <a:lvl3pPr marL="354013" indent="-168275"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3pPr>
              <a:lvl4pPr marL="546100" indent="-190500"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4pPr>
              <a:lvl5pPr marL="1725613" indent="-190500" defTabSz="957263" eaLnBrk="0" hangingPunct="0">
                <a:spcBef>
                  <a:spcPct val="40000"/>
                </a:spcBef>
                <a:buChar char="»"/>
                <a:defRPr sz="1400">
                  <a:solidFill>
                    <a:schemeClr val="tx1"/>
                  </a:solidFill>
                  <a:latin typeface="Arial" panose="020B0604020202020204" pitchFamily="34" charset="0"/>
                  <a:ea typeface="LF_Kai"/>
                  <a:cs typeface="LF_Kai"/>
                </a:defRPr>
              </a:lvl5pPr>
              <a:lvl6pPr marL="21828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6pPr>
              <a:lvl7pPr marL="26400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7pPr>
              <a:lvl8pPr marL="30972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8pPr>
              <a:lvl9pPr marL="35544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9pPr>
            </a:lstStyle>
            <a:p>
              <a:pPr>
                <a:spcBef>
                  <a:spcPct val="0"/>
                </a:spcBef>
                <a:buFontTx/>
                <a:buNone/>
                <a:defRPr/>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支付购房款</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Text Box 65">
              <a:extLst>
                <a:ext uri="{FF2B5EF4-FFF2-40B4-BE49-F238E27FC236}">
                  <a16:creationId xmlns:a16="http://schemas.microsoft.com/office/drawing/2014/main" id="{032F97D1-3F3C-48A5-BDE8-062E53457482}"/>
                </a:ext>
              </a:extLst>
            </p:cNvPr>
            <p:cNvSpPr txBox="1">
              <a:spLocks noChangeArrowheads="1"/>
            </p:cNvSpPr>
            <p:nvPr/>
          </p:nvSpPr>
          <p:spPr bwMode="auto">
            <a:xfrm>
              <a:off x="9807331" y="3438187"/>
              <a:ext cx="1090272" cy="29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5016" tIns="52508" rIns="105016" bIns="52508">
              <a:spAutoFit/>
            </a:bodyPr>
            <a:lstStyle>
              <a:lvl1pPr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1pPr>
              <a:lvl2pPr marL="184150" indent="-182563"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2pPr>
              <a:lvl3pPr marL="354013" indent="-168275"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3pPr>
              <a:lvl4pPr marL="546100" indent="-190500" defTabSz="957263" eaLnBrk="0" hangingPunct="0">
                <a:spcBef>
                  <a:spcPct val="40000"/>
                </a:spcBef>
                <a:buChar char="›"/>
                <a:defRPr sz="1200">
                  <a:solidFill>
                    <a:srgbClr val="4D3938"/>
                  </a:solidFill>
                  <a:latin typeface="Arial" panose="020B0604020202020204" pitchFamily="34" charset="0"/>
                  <a:ea typeface="楷体" panose="02010609060101010101" pitchFamily="49" charset="-122"/>
                </a:defRPr>
              </a:lvl4pPr>
              <a:lvl5pPr marL="1725613" indent="-190500" defTabSz="957263" eaLnBrk="0" hangingPunct="0">
                <a:spcBef>
                  <a:spcPct val="40000"/>
                </a:spcBef>
                <a:buChar char="»"/>
                <a:defRPr sz="1400">
                  <a:solidFill>
                    <a:schemeClr val="tx1"/>
                  </a:solidFill>
                  <a:latin typeface="Arial" panose="020B0604020202020204" pitchFamily="34" charset="0"/>
                  <a:ea typeface="LF_Kai"/>
                  <a:cs typeface="LF_Kai"/>
                </a:defRPr>
              </a:lvl5pPr>
              <a:lvl6pPr marL="21828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6pPr>
              <a:lvl7pPr marL="26400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7pPr>
              <a:lvl8pPr marL="30972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8pPr>
              <a:lvl9pPr marL="3554413" indent="-190500" defTabSz="957263" eaLnBrk="0" fontAlgn="base" hangingPunct="0">
                <a:spcBef>
                  <a:spcPct val="40000"/>
                </a:spcBef>
                <a:spcAft>
                  <a:spcPct val="0"/>
                </a:spcAft>
                <a:buChar char="»"/>
                <a:defRPr sz="1400">
                  <a:solidFill>
                    <a:schemeClr val="tx1"/>
                  </a:solidFill>
                  <a:latin typeface="Arial" panose="020B0604020202020204" pitchFamily="34" charset="0"/>
                  <a:ea typeface="LF_Kai"/>
                  <a:cs typeface="LF_Kai"/>
                </a:defRPr>
              </a:lvl9pPr>
            </a:lstStyle>
            <a:p>
              <a:pPr>
                <a:spcBef>
                  <a:spcPct val="0"/>
                </a:spcBef>
                <a:buFontTx/>
                <a:buNone/>
                <a:defRPr/>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支付购房款</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 name="矩形 1">
            <a:extLst>
              <a:ext uri="{FF2B5EF4-FFF2-40B4-BE49-F238E27FC236}">
                <a16:creationId xmlns:a16="http://schemas.microsoft.com/office/drawing/2014/main" id="{957EAE88-FF4D-4586-9038-4FE724B56BDF}"/>
              </a:ext>
            </a:extLst>
          </p:cNvPr>
          <p:cNvSpPr/>
          <p:nvPr/>
        </p:nvSpPr>
        <p:spPr>
          <a:xfrm>
            <a:off x="527050" y="5090566"/>
            <a:ext cx="11004550" cy="1346907"/>
          </a:xfrm>
          <a:prstGeom prst="rect">
            <a:avLst/>
          </a:prstGeom>
        </p:spPr>
        <p:txBody>
          <a:bodyPr wrap="square">
            <a:spAutoFit/>
          </a:bodyPr>
          <a:lstStyle/>
          <a:p>
            <a:pPr marL="285750" marR="52705" indent="-285750" eaLnBrk="1" hangingPunct="1">
              <a:lnSpc>
                <a:spcPct val="150000"/>
              </a:lnSpc>
              <a:spcBef>
                <a:spcPts val="0"/>
              </a:spcBef>
              <a:buFont typeface="Wingdings" panose="05000000000000000000" pitchFamily="2" charset="2"/>
              <a:buChar char="l"/>
              <a:tabLst>
                <a:tab pos="297815" algn="l"/>
              </a:tabLst>
            </a:pPr>
            <a:r>
              <a:rPr lang="zh-CN" altLang="zh-CN" sz="1400" dirty="0">
                <a:solidFill>
                  <a:srgbClr val="000000"/>
                </a:solidFill>
                <a:latin typeface="微软雅黑" panose="020B0503020204020204" pitchFamily="34" charset="-122"/>
                <a:ea typeface="+mn-ea"/>
              </a:rPr>
              <a:t>原始权益人委托信托受托人设立资金信托，从而享有信托收益权</a:t>
            </a:r>
            <a:r>
              <a:rPr lang="zh-CN" altLang="en-US" sz="1400" dirty="0">
                <a:solidFill>
                  <a:srgbClr val="000000"/>
                </a:solidFill>
                <a:latin typeface="微软雅黑" panose="020B0503020204020204" pitchFamily="34" charset="-122"/>
                <a:ea typeface="+mn-ea"/>
              </a:rPr>
              <a:t>，</a:t>
            </a:r>
            <a:r>
              <a:rPr lang="zh-CN" altLang="zh-CN" sz="1400" dirty="0">
                <a:solidFill>
                  <a:srgbClr val="000000"/>
                </a:solidFill>
                <a:latin typeface="微软雅黑" panose="020B0503020204020204" pitchFamily="34" charset="-122"/>
                <a:ea typeface="+mn-ea"/>
              </a:rPr>
              <a:t>信托向借款人发放信托贷款</a:t>
            </a:r>
            <a:endParaRPr lang="en-US" altLang="zh-CN" sz="1400" dirty="0">
              <a:solidFill>
                <a:srgbClr val="000000"/>
              </a:solidFill>
              <a:latin typeface="微软雅黑" panose="020B0503020204020204" pitchFamily="34" charset="-122"/>
              <a:ea typeface="+mn-ea"/>
            </a:endParaRPr>
          </a:p>
          <a:p>
            <a:pPr marL="285750" marR="52705" indent="-285750" eaLnBrk="1" hangingPunct="1">
              <a:lnSpc>
                <a:spcPct val="150000"/>
              </a:lnSpc>
              <a:spcBef>
                <a:spcPts val="0"/>
              </a:spcBef>
              <a:buFont typeface="Wingdings" panose="05000000000000000000" pitchFamily="2" charset="2"/>
              <a:buChar char="l"/>
              <a:tabLst>
                <a:tab pos="297815" algn="l"/>
              </a:tabLst>
            </a:pPr>
            <a:r>
              <a:rPr lang="zh-CN" altLang="zh-CN" sz="1400" dirty="0">
                <a:solidFill>
                  <a:srgbClr val="000000"/>
                </a:solidFill>
                <a:latin typeface="微软雅黑" panose="020B0503020204020204" pitchFamily="34" charset="-122"/>
                <a:ea typeface="+mn-ea"/>
              </a:rPr>
              <a:t>计划管理人设立资产支持专项计划，所募资金用于向原始权益人购买基础资产，其基础资产为原始权益人</a:t>
            </a:r>
            <a:r>
              <a:rPr lang="zh-CN" altLang="en-US" sz="1400" dirty="0">
                <a:solidFill>
                  <a:srgbClr val="000000"/>
                </a:solidFill>
                <a:latin typeface="微软雅黑" panose="020B0503020204020204" pitchFamily="34" charset="-122"/>
                <a:ea typeface="+mn-ea"/>
              </a:rPr>
              <a:t>持有的</a:t>
            </a:r>
            <a:r>
              <a:rPr lang="zh-CN" altLang="zh-CN" sz="1400" dirty="0">
                <a:solidFill>
                  <a:srgbClr val="000000"/>
                </a:solidFill>
                <a:latin typeface="微软雅黑" panose="020B0503020204020204" pitchFamily="34" charset="-122"/>
                <a:ea typeface="+mn-ea"/>
              </a:rPr>
              <a:t>信托收益权</a:t>
            </a:r>
            <a:endParaRPr lang="en-US" altLang="zh-CN" sz="1400" dirty="0">
              <a:solidFill>
                <a:srgbClr val="000000"/>
              </a:solidFill>
              <a:latin typeface="微软雅黑" panose="020B0503020204020204" pitchFamily="34" charset="-122"/>
              <a:ea typeface="+mn-ea"/>
            </a:endParaRPr>
          </a:p>
          <a:p>
            <a:pPr marL="285750" marR="52705" indent="-285750" eaLnBrk="1" hangingPunct="1">
              <a:lnSpc>
                <a:spcPct val="150000"/>
              </a:lnSpc>
              <a:spcBef>
                <a:spcPts val="0"/>
              </a:spcBef>
              <a:buFont typeface="Wingdings" panose="05000000000000000000" pitchFamily="2" charset="2"/>
              <a:buChar char="l"/>
              <a:tabLst>
                <a:tab pos="297815" algn="l"/>
              </a:tabLst>
            </a:pPr>
            <a:r>
              <a:rPr lang="zh-CN" altLang="en-US" sz="1400" dirty="0">
                <a:solidFill>
                  <a:srgbClr val="000000"/>
                </a:solidFill>
                <a:latin typeface="微软雅黑" panose="020B0503020204020204" pitchFamily="34" charset="-122"/>
                <a:ea typeface="+mn-ea"/>
              </a:rPr>
              <a:t>专项计划存续期内，启动安置后，安置服务机构收到购房款后，代表被拆迁人根据实际安置情况按期与借款人结算购房款，借款人以收到安置房销售收入按期向信托偿付贷款本息，安置房销售收入为信托贷款第一还款来源</a:t>
            </a:r>
            <a:endParaRPr lang="zh-CN" altLang="zh-CN" sz="1400" dirty="0">
              <a:solidFill>
                <a:srgbClr val="000000"/>
              </a:solidFill>
              <a:latin typeface="微软雅黑" panose="020B0503020204020204" pitchFamily="34" charset="-122"/>
              <a:ea typeface="+mn-ea"/>
            </a:endParaRPr>
          </a:p>
        </p:txBody>
      </p:sp>
    </p:spTree>
    <p:extLst>
      <p:ext uri="{BB962C8B-B14F-4D97-AF65-F5344CB8AC3E}">
        <p14:creationId xmlns:p14="http://schemas.microsoft.com/office/powerpoint/2010/main" val="392452637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762" name="组合 1"/>
          <p:cNvGrpSpPr/>
          <p:nvPr/>
        </p:nvGrpSpPr>
        <p:grpSpPr>
          <a:xfrm>
            <a:off x="0" y="214313"/>
            <a:ext cx="577850" cy="658812"/>
            <a:chOff x="0" y="0"/>
            <a:chExt cx="577847" cy="659137"/>
          </a:xfrm>
        </p:grpSpPr>
        <p:sp>
          <p:nvSpPr>
            <p:cNvPr id="117871" name="矩形 3"/>
            <p:cNvSpPr/>
            <p:nvPr/>
          </p:nvSpPr>
          <p:spPr>
            <a:xfrm>
              <a:off x="0" y="0"/>
              <a:ext cx="495297" cy="659137"/>
            </a:xfrm>
            <a:prstGeom prst="rect">
              <a:avLst/>
            </a:prstGeom>
            <a:solidFill>
              <a:srgbClr val="C0000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117872" name="矩形 4"/>
            <p:cNvSpPr/>
            <p:nvPr/>
          </p:nvSpPr>
          <p:spPr>
            <a:xfrm>
              <a:off x="527047" y="0"/>
              <a:ext cx="50800" cy="659137"/>
            </a:xfrm>
            <a:prstGeom prst="rect">
              <a:avLst/>
            </a:prstGeom>
            <a:solidFill>
              <a:srgbClr val="80808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grpSp>
      <p:sp>
        <p:nvSpPr>
          <p:cNvPr id="117763" name="灯片编号占位符 3"/>
          <p:cNvSpPr>
            <a:spLocks noGrp="1"/>
          </p:cNvSpPr>
          <p:nvPr/>
        </p:nvSpPr>
        <p:spPr>
          <a:xfrm>
            <a:off x="11449050" y="6499225"/>
            <a:ext cx="639763" cy="365125"/>
          </a:xfrm>
          <a:prstGeom prst="rect">
            <a:avLst/>
          </a:prstGeom>
          <a:noFill/>
          <a:ln w="9525">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r" defTabSz="914400" eaLnBrk="1" hangingPunct="1">
              <a:spcBef>
                <a:spcPct val="0"/>
              </a:spcBef>
              <a:buFontTx/>
              <a:buNone/>
            </a:pPr>
            <a:fld id="{9A0DB2DC-4C9A-4742-B13C-FB6460FD3503}" type="slidenum">
              <a:rPr lang="zh-CN" altLang="zh-CN" sz="1400" b="1" dirty="0">
                <a:solidFill>
                  <a:srgbClr val="FFFFFF"/>
                </a:solidFill>
                <a:latin typeface="仿宋" panose="02010609060101010101" pitchFamily="49" charset="-122"/>
                <a:ea typeface="仿宋" panose="02010609060101010101" pitchFamily="49" charset="-122"/>
              </a:rPr>
              <a:t>107</a:t>
            </a:fld>
            <a:endParaRPr lang="zh-CN" altLang="zh-CN" sz="1400" b="1" dirty="0">
              <a:solidFill>
                <a:srgbClr val="FFFFFF"/>
              </a:solidFill>
              <a:latin typeface="仿宋" panose="02010609060101010101" pitchFamily="49" charset="-122"/>
              <a:ea typeface="仿宋" panose="02010609060101010101" pitchFamily="49" charset="-122"/>
            </a:endParaRPr>
          </a:p>
        </p:txBody>
      </p:sp>
      <p:sp>
        <p:nvSpPr>
          <p:cNvPr id="117764" name="标题 2"/>
          <p:cNvSpPr>
            <a:spLocks noGrp="1"/>
          </p:cNvSpPr>
          <p:nvPr>
            <p:ph type="title"/>
          </p:nvPr>
        </p:nvSpPr>
        <p:spPr>
          <a:xfrm>
            <a:off x="596900" y="233363"/>
            <a:ext cx="11004550" cy="719137"/>
          </a:xfrm>
        </p:spPr>
        <p:txBody>
          <a:bodyPr vert="horz" wrap="square" lIns="68573" tIns="34289" rIns="68573" bIns="34289" anchor="ctr">
            <a:spAutoFit/>
          </a:bodyPr>
          <a:lstStyle/>
          <a:p>
            <a:pPr algn="l" eaLnBrk="1" hangingPunct="1">
              <a:lnSpc>
                <a:spcPct val="150000"/>
              </a:lnSpc>
            </a:pPr>
            <a:r>
              <a:rPr lang="zh-CN" altLang="en-US" sz="3200" b="1" dirty="0">
                <a:solidFill>
                  <a:srgbClr val="000000"/>
                </a:solidFill>
                <a:sym typeface="微软雅黑" panose="020B0503020204020204" pitchFamily="34" charset="-122"/>
              </a:rPr>
              <a:t>附录：</a:t>
            </a:r>
            <a:r>
              <a:rPr lang="en-US" altLang="zh-CN" sz="3200" b="1" dirty="0">
                <a:solidFill>
                  <a:srgbClr val="000000"/>
                </a:solidFill>
                <a:sym typeface="微软雅黑" panose="020B0503020204020204" pitchFamily="34" charset="-122"/>
              </a:rPr>
              <a:t> </a:t>
            </a:r>
            <a:r>
              <a:rPr lang="zh-CN" altLang="en-US" sz="3200" b="1" dirty="0">
                <a:solidFill>
                  <a:srgbClr val="000000"/>
                </a:solidFill>
                <a:sym typeface="微软雅黑" panose="020B0503020204020204" pitchFamily="34" charset="-122"/>
              </a:rPr>
              <a:t>湖南省国企</a:t>
            </a:r>
            <a:r>
              <a:rPr lang="en-US" altLang="zh-CN" sz="3200" b="1" dirty="0">
                <a:solidFill>
                  <a:srgbClr val="000000"/>
                </a:solidFill>
                <a:sym typeface="微软雅黑" panose="020B0503020204020204" pitchFamily="34" charset="-122"/>
              </a:rPr>
              <a:t>&amp;</a:t>
            </a:r>
            <a:r>
              <a:rPr lang="zh-CN" altLang="en-US" sz="3200" b="1" dirty="0">
                <a:solidFill>
                  <a:srgbClr val="000000"/>
                </a:solidFill>
                <a:sym typeface="微软雅黑" panose="020B0503020204020204" pitchFamily="34" charset="-122"/>
              </a:rPr>
              <a:t>城投可发行</a:t>
            </a:r>
            <a:r>
              <a:rPr lang="en-US" altLang="zh-CN" sz="3200" b="1" dirty="0">
                <a:solidFill>
                  <a:srgbClr val="000000"/>
                </a:solidFill>
                <a:latin typeface="微软雅黑" panose="020B0503020204020204" pitchFamily="34" charset="-122"/>
                <a:sym typeface="微软雅黑" panose="020B0503020204020204" pitchFamily="34" charset="-122"/>
              </a:rPr>
              <a:t>ABS</a:t>
            </a:r>
            <a:r>
              <a:rPr lang="zh-CN" altLang="en-US" sz="3200" b="1" dirty="0">
                <a:solidFill>
                  <a:srgbClr val="000000"/>
                </a:solidFill>
                <a:latin typeface="微软雅黑" panose="020B0503020204020204" pitchFamily="34" charset="-122"/>
                <a:sym typeface="微软雅黑" panose="020B0503020204020204" pitchFamily="34" charset="-122"/>
              </a:rPr>
              <a:t>统计</a:t>
            </a:r>
            <a:endParaRPr lang="en-US" altLang="zh-CN" sz="2400" b="1" dirty="0">
              <a:solidFill>
                <a:srgbClr val="000000"/>
              </a:solidFill>
              <a:sym typeface="微软雅黑" panose="020B0503020204020204" pitchFamily="34" charset="-122"/>
            </a:endParaRPr>
          </a:p>
        </p:txBody>
      </p:sp>
      <p:graphicFrame>
        <p:nvGraphicFramePr>
          <p:cNvPr id="3" name="表格 2"/>
          <p:cNvGraphicFramePr>
            <a:graphicFrameLocks noGrp="1"/>
          </p:cNvGraphicFramePr>
          <p:nvPr>
            <p:custDataLst>
              <p:tags r:id="rId1"/>
            </p:custDataLst>
            <p:extLst>
              <p:ext uri="{D42A27DB-BD31-4B8C-83A1-F6EECF244321}">
                <p14:modId xmlns:p14="http://schemas.microsoft.com/office/powerpoint/2010/main" val="3086290594"/>
              </p:ext>
            </p:extLst>
          </p:nvPr>
        </p:nvGraphicFramePr>
        <p:xfrm>
          <a:off x="596900" y="925513"/>
          <a:ext cx="10694988" cy="5405870"/>
        </p:xfrm>
        <a:graphic>
          <a:graphicData uri="http://schemas.openxmlformats.org/drawingml/2006/table">
            <a:tbl>
              <a:tblPr firstRow="1" bandRow="1">
                <a:tableStyleId>{21E4AEA4-8DFA-4A89-87EB-49C32662AFE0}</a:tableStyleId>
              </a:tblPr>
              <a:tblGrid>
                <a:gridCol w="1148080">
                  <a:extLst>
                    <a:ext uri="{9D8B030D-6E8A-4147-A177-3AD203B41FA5}">
                      <a16:colId xmlns:a16="http://schemas.microsoft.com/office/drawing/2014/main" val="20000"/>
                    </a:ext>
                  </a:extLst>
                </a:gridCol>
                <a:gridCol w="4281264">
                  <a:extLst>
                    <a:ext uri="{9D8B030D-6E8A-4147-A177-3AD203B41FA5}">
                      <a16:colId xmlns:a16="http://schemas.microsoft.com/office/drawing/2014/main" val="20001"/>
                    </a:ext>
                  </a:extLst>
                </a:gridCol>
                <a:gridCol w="1575133">
                  <a:extLst>
                    <a:ext uri="{9D8B030D-6E8A-4147-A177-3AD203B41FA5}">
                      <a16:colId xmlns:a16="http://schemas.microsoft.com/office/drawing/2014/main" val="20002"/>
                    </a:ext>
                  </a:extLst>
                </a:gridCol>
                <a:gridCol w="2080808">
                  <a:extLst>
                    <a:ext uri="{9D8B030D-6E8A-4147-A177-3AD203B41FA5}">
                      <a16:colId xmlns:a16="http://schemas.microsoft.com/office/drawing/2014/main" val="20003"/>
                    </a:ext>
                  </a:extLst>
                </a:gridCol>
                <a:gridCol w="1609703">
                  <a:extLst>
                    <a:ext uri="{9D8B030D-6E8A-4147-A177-3AD203B41FA5}">
                      <a16:colId xmlns:a16="http://schemas.microsoft.com/office/drawing/2014/main" val="20004"/>
                    </a:ext>
                  </a:extLst>
                </a:gridCol>
              </a:tblGrid>
              <a:tr h="484646">
                <a:tc>
                  <a:txBody>
                    <a:bodyPr/>
                    <a:lstStyle/>
                    <a:p>
                      <a:pPr algn="ctr" fontAlgn="ctr"/>
                      <a:r>
                        <a:rPr lang="zh-CN" altLang="en-US" sz="1200" u="none" strike="noStrike" dirty="0">
                          <a:effectLst/>
                        </a:rPr>
                        <a:t>类型</a:t>
                      </a:r>
                      <a:endParaRPr lang="zh-CN" altLang="en-US" sz="1200" b="0" i="0" u="none" strike="noStrike" dirty="0">
                        <a:effectLst/>
                        <a:latin typeface="黑体" panose="02010609060101010101" pitchFamily="49" charset="-122"/>
                        <a:ea typeface="黑体" panose="02010609060101010101" pitchFamily="49" charset="-122"/>
                      </a:endParaRPr>
                    </a:p>
                  </a:txBody>
                  <a:tcPr marL="5013" marR="5013" marT="5010" marB="0" anchor="ctr"/>
                </a:tc>
                <a:tc>
                  <a:txBody>
                    <a:bodyPr/>
                    <a:lstStyle/>
                    <a:p>
                      <a:pPr algn="ctr" fontAlgn="ctr"/>
                      <a:r>
                        <a:rPr lang="zh-CN" altLang="en-US" sz="1200" u="none" strike="noStrike">
                          <a:effectLst/>
                        </a:rPr>
                        <a:t>企业名称</a:t>
                      </a:r>
                      <a:endParaRPr lang="zh-CN" altLang="en-US" sz="1200" b="0" i="0" u="none" strike="noStrike">
                        <a:effectLst/>
                        <a:latin typeface="黑体" panose="02010609060101010101" pitchFamily="49" charset="-122"/>
                        <a:ea typeface="黑体" panose="02010609060101010101" pitchFamily="49" charset="-122"/>
                      </a:endParaRPr>
                    </a:p>
                  </a:txBody>
                  <a:tcPr marL="5013" marR="5013" marT="5010" marB="0" anchor="ctr"/>
                </a:tc>
                <a:tc>
                  <a:txBody>
                    <a:bodyPr/>
                    <a:lstStyle/>
                    <a:p>
                      <a:pPr algn="ctr" fontAlgn="ctr"/>
                      <a:r>
                        <a:rPr lang="zh-CN" altLang="en-US" sz="1200" u="none" strike="noStrike">
                          <a:effectLst/>
                        </a:rPr>
                        <a:t>最新评级</a:t>
                      </a:r>
                      <a:endParaRPr lang="zh-CN" altLang="en-US" sz="1200" b="0" i="0" u="none" strike="noStrike">
                        <a:effectLst/>
                        <a:latin typeface="黑体" panose="02010609060101010101" pitchFamily="49" charset="-122"/>
                        <a:ea typeface="黑体" panose="02010609060101010101" pitchFamily="49" charset="-122"/>
                      </a:endParaRPr>
                    </a:p>
                  </a:txBody>
                  <a:tcPr marL="5013" marR="5013" marT="5010" marB="0" anchor="ctr"/>
                </a:tc>
                <a:tc>
                  <a:txBody>
                    <a:bodyPr/>
                    <a:lstStyle/>
                    <a:p>
                      <a:pPr algn="ctr" fontAlgn="ctr"/>
                      <a:r>
                        <a:rPr lang="zh-CN" altLang="en-US" sz="1200" dirty="0">
                          <a:effectLst/>
                          <a:sym typeface="+mn-ea"/>
                        </a:rPr>
                        <a:t>最近一年此资产对应收入</a:t>
                      </a:r>
                      <a:r>
                        <a:rPr lang="en-US" altLang="zh-CN" sz="1200" dirty="0">
                          <a:effectLst/>
                          <a:sym typeface="+mn-ea"/>
                        </a:rPr>
                        <a:t>/</a:t>
                      </a:r>
                      <a:r>
                        <a:rPr lang="zh-CN" altLang="en-US" sz="1200" dirty="0">
                          <a:effectLst/>
                          <a:sym typeface="+mn-ea"/>
                        </a:rPr>
                        <a:t>规模（亿元）</a:t>
                      </a:r>
                    </a:p>
                  </a:txBody>
                  <a:tcPr marL="5013" marR="5013" marT="5010" marB="0" anchor="ctr"/>
                </a:tc>
                <a:tc>
                  <a:txBody>
                    <a:bodyPr/>
                    <a:lstStyle/>
                    <a:p>
                      <a:pPr algn="ctr" fontAlgn="ctr"/>
                      <a:r>
                        <a:rPr lang="zh-CN" altLang="en-US" sz="1200" u="none" strike="noStrike" dirty="0">
                          <a:effectLst/>
                        </a:rPr>
                        <a:t>预计发行规模（亿元）</a:t>
                      </a:r>
                      <a:endParaRPr lang="zh-CN" altLang="en-US" sz="1200" b="0" i="0" u="none" strike="noStrike" dirty="0">
                        <a:solidFill>
                          <a:srgbClr val="000000"/>
                        </a:solidFill>
                        <a:effectLst/>
                        <a:latin typeface="黑体" panose="02010609060101010101" pitchFamily="49" charset="-122"/>
                        <a:ea typeface="黑体" panose="02010609060101010101" pitchFamily="49" charset="-122"/>
                      </a:endParaRPr>
                    </a:p>
                  </a:txBody>
                  <a:tcPr marL="5013" marR="5013" marT="5010" marB="0" anchor="ctr"/>
                </a:tc>
                <a:extLst>
                  <a:ext uri="{0D108BD9-81ED-4DB2-BD59-A6C34878D82A}">
                    <a16:rowId xmlns:a16="http://schemas.microsoft.com/office/drawing/2014/main" val="10000"/>
                  </a:ext>
                </a:extLst>
              </a:tr>
              <a:tr h="391024">
                <a:tc rowSpan="10">
                  <a:txBody>
                    <a:bodyPr/>
                    <a:lstStyle/>
                    <a:p>
                      <a:pPr algn="ctr" fontAlgn="ctr"/>
                      <a:r>
                        <a:rPr lang="zh-CN" altLang="en-US" sz="1200" u="none" strike="noStrike" dirty="0">
                          <a:effectLst/>
                        </a:rPr>
                        <a:t>供水</a:t>
                      </a:r>
                      <a:endParaRPr lang="zh-CN" altLang="en-US" sz="1200" b="0" i="0" u="none" strike="noStrike" dirty="0">
                        <a:effectLst/>
                        <a:latin typeface="宋体" panose="02010600030101010101" pitchFamily="2" charset="-122"/>
                        <a:ea typeface="宋体" panose="02010600030101010101" pitchFamily="2" charset="-122"/>
                      </a:endParaRPr>
                    </a:p>
                  </a:txBody>
                  <a:tcPr marL="5013" marR="5013" marT="5010" marB="0" anchor="ctr"/>
                </a:tc>
                <a:tc>
                  <a:txBody>
                    <a:bodyPr/>
                    <a:lstStyle/>
                    <a:p>
                      <a:pPr algn="ctr" fontAlgn="ctr"/>
                      <a:r>
                        <a:rPr lang="zh-CN" altLang="en-US" sz="1200" u="none" strike="noStrike">
                          <a:effectLst/>
                        </a:rPr>
                        <a:t>长沙市城市建设投资开发集团有限公司</a:t>
                      </a:r>
                      <a:endParaRPr lang="zh-CN" altLang="en-US" sz="1200" b="0" i="0" u="none" strike="noStrike">
                        <a:effectLst/>
                        <a:latin typeface="Calibri" panose="020F0502020204030204" pitchFamily="34" charset="0"/>
                      </a:endParaRPr>
                    </a:p>
                  </a:txBody>
                  <a:tcPr marL="5013" marR="5013" marT="5010" marB="0" anchor="ctr"/>
                </a:tc>
                <a:tc>
                  <a:txBody>
                    <a:bodyPr/>
                    <a:lstStyle/>
                    <a:p>
                      <a:pPr algn="ctr" fontAlgn="ctr"/>
                      <a:r>
                        <a:rPr lang="en-US" sz="1200" u="none" strike="noStrike">
                          <a:effectLst/>
                        </a:rPr>
                        <a:t>AAA</a:t>
                      </a:r>
                      <a:endParaRPr lang="en-US" sz="1200" b="0" i="0" u="none" strike="noStrike">
                        <a:effectLst/>
                        <a:latin typeface="Calibri" panose="020F0502020204030204" pitchFamily="34" charset="0"/>
                      </a:endParaRPr>
                    </a:p>
                  </a:txBody>
                  <a:tcPr marL="5013" marR="5013" marT="5010" marB="0" anchor="ctr"/>
                </a:tc>
                <a:tc>
                  <a:txBody>
                    <a:bodyPr/>
                    <a:lstStyle/>
                    <a:p>
                      <a:pPr algn="ctr" fontAlgn="ctr"/>
                      <a:r>
                        <a:rPr lang="en-US" altLang="zh-CN" sz="1200" u="none" strike="noStrike">
                          <a:effectLst/>
                        </a:rPr>
                        <a:t>2019</a:t>
                      </a:r>
                      <a:r>
                        <a:rPr lang="zh-CN" altLang="en-US" sz="1200" u="none" strike="noStrike">
                          <a:effectLst/>
                        </a:rPr>
                        <a:t>年供水</a:t>
                      </a:r>
                      <a:r>
                        <a:rPr lang="en-US" altLang="zh-CN" sz="1200" u="none" strike="noStrike">
                          <a:effectLst/>
                        </a:rPr>
                        <a:t>+</a:t>
                      </a:r>
                      <a:r>
                        <a:rPr lang="zh-CN" altLang="en-US" sz="1200" u="none" strike="noStrike">
                          <a:effectLst/>
                        </a:rPr>
                        <a:t>污水处理</a:t>
                      </a:r>
                      <a:r>
                        <a:rPr lang="en-US" altLang="zh-CN" sz="1200" u="none" strike="noStrike">
                          <a:effectLst/>
                        </a:rPr>
                        <a:t>20.34</a:t>
                      </a:r>
                      <a:r>
                        <a:rPr lang="zh-CN" altLang="en-US" sz="1200" u="none" strike="noStrike">
                          <a:effectLst/>
                        </a:rPr>
                        <a:t>亿元</a:t>
                      </a:r>
                      <a:endParaRPr lang="zh-CN" altLang="en-US" sz="1200" b="0" i="0" u="none" strike="noStrike">
                        <a:effectLst/>
                        <a:latin typeface="Calibri" panose="020F0502020204030204" pitchFamily="34" charset="0"/>
                      </a:endParaRPr>
                    </a:p>
                  </a:txBody>
                  <a:tcPr marL="5013" marR="5013" marT="5010" marB="0" anchor="ctr"/>
                </a:tc>
                <a:tc>
                  <a:txBody>
                    <a:bodyPr/>
                    <a:lstStyle/>
                    <a:p>
                      <a:pPr algn="ctr" fontAlgn="ctr"/>
                      <a:r>
                        <a:rPr lang="en-US" altLang="zh-CN" sz="1200" u="none" strike="noStrike">
                          <a:effectLst/>
                        </a:rPr>
                        <a:t>100</a:t>
                      </a:r>
                      <a:endParaRPr lang="en-US" altLang="zh-CN" sz="1200" b="0" i="0" u="none" strike="noStrike">
                        <a:effectLst/>
                        <a:latin typeface="Calibri" panose="020F0502020204030204" pitchFamily="34" charset="0"/>
                      </a:endParaRPr>
                    </a:p>
                  </a:txBody>
                  <a:tcPr marL="5013" marR="5013" marT="5010" marB="0" anchor="ctr"/>
                </a:tc>
                <a:extLst>
                  <a:ext uri="{0D108BD9-81ED-4DB2-BD59-A6C34878D82A}">
                    <a16:rowId xmlns:a16="http://schemas.microsoft.com/office/drawing/2014/main" val="10001"/>
                  </a:ext>
                </a:extLst>
              </a:tr>
              <a:tr h="314056">
                <a:tc vMerge="1">
                  <a:txBody>
                    <a:bodyPr/>
                    <a:lstStyle/>
                    <a:p>
                      <a:endParaRPr lang="zh-CN"/>
                    </a:p>
                  </a:txBody>
                  <a:tcPr/>
                </a:tc>
                <a:tc>
                  <a:txBody>
                    <a:bodyPr/>
                    <a:lstStyle/>
                    <a:p>
                      <a:pPr algn="ctr" fontAlgn="ctr"/>
                      <a:r>
                        <a:rPr lang="zh-CN" altLang="en-US" sz="1200" u="none" strike="noStrike">
                          <a:effectLst/>
                        </a:rPr>
                        <a:t>株洲市城市建设发展集团有限公司</a:t>
                      </a:r>
                      <a:endParaRPr lang="zh-CN" altLang="en-US" sz="1200" b="0" i="0" u="none" strike="noStrike">
                        <a:effectLst/>
                        <a:latin typeface="Calibri" panose="020F0502020204030204" pitchFamily="34" charset="0"/>
                      </a:endParaRPr>
                    </a:p>
                  </a:txBody>
                  <a:tcPr marL="5013" marR="5013" marT="5010" marB="0" anchor="ctr"/>
                </a:tc>
                <a:tc>
                  <a:txBody>
                    <a:bodyPr/>
                    <a:lstStyle/>
                    <a:p>
                      <a:pPr algn="ctr" fontAlgn="ctr"/>
                      <a:r>
                        <a:rPr lang="en-US" sz="1200" u="none" strike="noStrike">
                          <a:effectLst/>
                        </a:rPr>
                        <a:t>AA+</a:t>
                      </a:r>
                      <a:endParaRPr lang="en-US" sz="1200" b="0" i="0" u="none" strike="noStrike">
                        <a:effectLst/>
                        <a:latin typeface="Calibri" panose="020F0502020204030204" pitchFamily="34" charset="0"/>
                      </a:endParaRPr>
                    </a:p>
                  </a:txBody>
                  <a:tcPr marL="5013" marR="5013" marT="5010" marB="0" anchor="ctr"/>
                </a:tc>
                <a:tc>
                  <a:txBody>
                    <a:bodyPr/>
                    <a:lstStyle/>
                    <a:p>
                      <a:pPr algn="ctr" fontAlgn="ctr"/>
                      <a:r>
                        <a:rPr lang="en-US" altLang="zh-CN" sz="1200" u="none" strike="noStrike" dirty="0">
                          <a:effectLst/>
                        </a:rPr>
                        <a:t>3.46</a:t>
                      </a:r>
                      <a:endParaRPr lang="zh-CN" altLang="en-US" sz="1200" b="0" i="0" u="none" strike="noStrike" dirty="0">
                        <a:effectLst/>
                        <a:latin typeface="Calibri" panose="020F0502020204030204" pitchFamily="34" charset="0"/>
                      </a:endParaRPr>
                    </a:p>
                  </a:txBody>
                  <a:tcPr marL="5013" marR="5013" marT="5010" marB="0" anchor="ctr"/>
                </a:tc>
                <a:tc>
                  <a:txBody>
                    <a:bodyPr/>
                    <a:lstStyle/>
                    <a:p>
                      <a:pPr algn="ctr" fontAlgn="ctr"/>
                      <a:r>
                        <a:rPr lang="en-US" altLang="zh-CN" sz="1200" u="none" strike="noStrike">
                          <a:effectLst/>
                        </a:rPr>
                        <a:t>24</a:t>
                      </a:r>
                      <a:endParaRPr lang="en-US" altLang="zh-CN" sz="1200" b="0" i="0" u="none" strike="noStrike">
                        <a:effectLst/>
                        <a:latin typeface="宋体" panose="02010600030101010101" pitchFamily="2" charset="-122"/>
                        <a:ea typeface="宋体" panose="02010600030101010101" pitchFamily="2" charset="-122"/>
                      </a:endParaRPr>
                    </a:p>
                  </a:txBody>
                  <a:tcPr marL="5013" marR="5013" marT="5010" marB="0" anchor="ctr"/>
                </a:tc>
                <a:extLst>
                  <a:ext uri="{0D108BD9-81ED-4DB2-BD59-A6C34878D82A}">
                    <a16:rowId xmlns:a16="http://schemas.microsoft.com/office/drawing/2014/main" val="10002"/>
                  </a:ext>
                </a:extLst>
              </a:tr>
              <a:tr h="341522">
                <a:tc vMerge="1">
                  <a:txBody>
                    <a:bodyPr/>
                    <a:lstStyle/>
                    <a:p>
                      <a:endParaRPr lang="zh-CN"/>
                    </a:p>
                  </a:txBody>
                  <a:tcPr/>
                </a:tc>
                <a:tc>
                  <a:txBody>
                    <a:bodyPr/>
                    <a:lstStyle/>
                    <a:p>
                      <a:pPr algn="ctr" fontAlgn="ctr"/>
                      <a:r>
                        <a:rPr lang="zh-CN" altLang="en-US" sz="1200" u="none" strike="noStrike" dirty="0">
                          <a:effectLst/>
                        </a:rPr>
                        <a:t>怀化市水业投资总公司</a:t>
                      </a:r>
                      <a:endParaRPr lang="zh-CN" altLang="en-US" sz="1200" b="0" i="0" u="none" strike="noStrike" dirty="0">
                        <a:effectLst/>
                        <a:latin typeface="宋体" panose="02010600030101010101" pitchFamily="2" charset="-122"/>
                        <a:ea typeface="宋体" panose="02010600030101010101" pitchFamily="2" charset="-122"/>
                      </a:endParaRPr>
                    </a:p>
                  </a:txBody>
                  <a:tcPr marL="5013" marR="5013" marT="5010" marB="0" anchor="ctr"/>
                </a:tc>
                <a:tc>
                  <a:txBody>
                    <a:bodyPr/>
                    <a:lstStyle/>
                    <a:p>
                      <a:pPr algn="ctr" fontAlgn="ctr"/>
                      <a:r>
                        <a:rPr lang="en-US" sz="1200" u="none" strike="noStrike" dirty="0">
                          <a:effectLst/>
                        </a:rPr>
                        <a:t>AA</a:t>
                      </a:r>
                      <a:endParaRPr lang="en-US" sz="1200" b="0" i="0" u="none" strike="noStrike" dirty="0">
                        <a:effectLst/>
                        <a:latin typeface="宋体" panose="02010600030101010101" pitchFamily="2" charset="-122"/>
                        <a:ea typeface="宋体" panose="02010600030101010101" pitchFamily="2" charset="-122"/>
                      </a:endParaRPr>
                    </a:p>
                  </a:txBody>
                  <a:tcPr marL="5013" marR="5013" marT="5010" marB="0" anchor="ctr"/>
                </a:tc>
                <a:tc>
                  <a:txBody>
                    <a:bodyPr/>
                    <a:lstStyle/>
                    <a:p>
                      <a:pPr algn="ctr" fontAlgn="b"/>
                      <a:r>
                        <a:rPr lang="en-US" altLang="zh-CN" sz="1200" u="none" strike="noStrike" dirty="0">
                          <a:effectLst/>
                        </a:rPr>
                        <a:t>1.15</a:t>
                      </a:r>
                      <a:endParaRPr lang="zh-CN" altLang="en-US" sz="1200" b="0" i="0" u="none" strike="noStrike" dirty="0">
                        <a:effectLst/>
                        <a:latin typeface="Calibri" panose="020F0502020204030204" pitchFamily="34" charset="0"/>
                      </a:endParaRPr>
                    </a:p>
                  </a:txBody>
                  <a:tcPr marL="5013" marR="5013" marT="5010" marB="0" anchor="b"/>
                </a:tc>
                <a:tc>
                  <a:txBody>
                    <a:bodyPr/>
                    <a:lstStyle/>
                    <a:p>
                      <a:pPr algn="ctr" fontAlgn="b"/>
                      <a:r>
                        <a:rPr lang="en-US" altLang="zh-CN" sz="1200" u="none" strike="noStrike" dirty="0">
                          <a:effectLst/>
                        </a:rPr>
                        <a:t>8</a:t>
                      </a:r>
                      <a:endParaRPr lang="en-US" altLang="zh-CN" sz="1200" b="0" i="0" u="none" strike="noStrike" dirty="0">
                        <a:effectLst/>
                        <a:latin typeface="Calibri" panose="020F0502020204030204" pitchFamily="34" charset="0"/>
                      </a:endParaRPr>
                    </a:p>
                  </a:txBody>
                  <a:tcPr marL="5013" marR="5013" marT="5010" marB="0" anchor="b"/>
                </a:tc>
                <a:extLst>
                  <a:ext uri="{0D108BD9-81ED-4DB2-BD59-A6C34878D82A}">
                    <a16:rowId xmlns:a16="http://schemas.microsoft.com/office/drawing/2014/main" val="10004"/>
                  </a:ext>
                </a:extLst>
              </a:tr>
              <a:tr h="313507">
                <a:tc vMerge="1">
                  <a:txBody>
                    <a:bodyPr/>
                    <a:lstStyle/>
                    <a:p>
                      <a:endParaRPr lang="zh-CN"/>
                    </a:p>
                  </a:txBody>
                  <a:tcPr/>
                </a:tc>
                <a:tc>
                  <a:txBody>
                    <a:bodyPr/>
                    <a:lstStyle/>
                    <a:p>
                      <a:pPr algn="ctr" fontAlgn="ctr"/>
                      <a:r>
                        <a:rPr lang="zh-CN" altLang="en-US" sz="1200" u="none" strike="noStrike" dirty="0">
                          <a:effectLst/>
                        </a:rPr>
                        <a:t>娄底市城市建设投资集团有限公司</a:t>
                      </a:r>
                      <a:endParaRPr lang="zh-CN" altLang="en-US" sz="1200" b="0" i="0" u="none" strike="noStrike" dirty="0">
                        <a:effectLst/>
                        <a:latin typeface="宋体" panose="02010600030101010101" pitchFamily="2" charset="-122"/>
                        <a:ea typeface="宋体" panose="02010600030101010101" pitchFamily="2" charset="-122"/>
                      </a:endParaRPr>
                    </a:p>
                  </a:txBody>
                  <a:tcPr marL="5013" marR="5013" marT="5010" marB="0" anchor="ctr"/>
                </a:tc>
                <a:tc>
                  <a:txBody>
                    <a:bodyPr/>
                    <a:lstStyle/>
                    <a:p>
                      <a:pPr algn="ctr" fontAlgn="ctr"/>
                      <a:r>
                        <a:rPr lang="en-US" sz="1200" u="none" strike="noStrike" dirty="0">
                          <a:effectLst/>
                        </a:rPr>
                        <a:t>AA</a:t>
                      </a:r>
                      <a:endParaRPr lang="en-US" sz="1200" b="0" i="0" u="none" strike="noStrike" dirty="0">
                        <a:effectLst/>
                        <a:latin typeface="宋体" panose="02010600030101010101" pitchFamily="2" charset="-122"/>
                        <a:ea typeface="宋体" panose="02010600030101010101" pitchFamily="2" charset="-122"/>
                      </a:endParaRPr>
                    </a:p>
                  </a:txBody>
                  <a:tcPr marL="5013" marR="5013" marT="5010" marB="0" anchor="ctr"/>
                </a:tc>
                <a:tc>
                  <a:txBody>
                    <a:bodyPr/>
                    <a:lstStyle/>
                    <a:p>
                      <a:pPr algn="ctr" fontAlgn="ctr"/>
                      <a:r>
                        <a:rPr lang="en-US" altLang="zh-CN" sz="1200" u="none" strike="noStrike" dirty="0">
                          <a:effectLst/>
                        </a:rPr>
                        <a:t>0.92</a:t>
                      </a:r>
                      <a:endParaRPr lang="en-US" altLang="zh-CN" sz="1200" b="0" i="0" u="none" strike="noStrike" dirty="0">
                        <a:effectLst/>
                        <a:latin typeface="Calibri" panose="020F0502020204030204" pitchFamily="34" charset="0"/>
                      </a:endParaRPr>
                    </a:p>
                  </a:txBody>
                  <a:tcPr marL="5013" marR="5013" marT="5010" marB="0" anchor="ctr"/>
                </a:tc>
                <a:tc>
                  <a:txBody>
                    <a:bodyPr/>
                    <a:lstStyle/>
                    <a:p>
                      <a:pPr algn="ctr" fontAlgn="ctr"/>
                      <a:r>
                        <a:rPr lang="en-US" altLang="zh-CN" sz="1200" u="none" strike="noStrike">
                          <a:effectLst/>
                        </a:rPr>
                        <a:t>6</a:t>
                      </a:r>
                      <a:endParaRPr lang="en-US" altLang="zh-CN" sz="1200" b="0" i="0" u="none" strike="noStrike">
                        <a:effectLst/>
                        <a:latin typeface="Calibri" panose="020F0502020204030204" pitchFamily="34" charset="0"/>
                      </a:endParaRPr>
                    </a:p>
                  </a:txBody>
                  <a:tcPr marL="5013" marR="5013" marT="5010" marB="0" anchor="ctr"/>
                </a:tc>
                <a:extLst>
                  <a:ext uri="{0D108BD9-81ED-4DB2-BD59-A6C34878D82A}">
                    <a16:rowId xmlns:a16="http://schemas.microsoft.com/office/drawing/2014/main" val="10005"/>
                  </a:ext>
                </a:extLst>
              </a:tr>
              <a:tr h="303360">
                <a:tc vMerge="1">
                  <a:txBody>
                    <a:bodyPr/>
                    <a:lstStyle/>
                    <a:p>
                      <a:endParaRPr lang="zh-CN"/>
                    </a:p>
                  </a:txBody>
                  <a:tcPr/>
                </a:tc>
                <a:tc>
                  <a:txBody>
                    <a:bodyPr/>
                    <a:lstStyle/>
                    <a:p>
                      <a:pPr algn="ctr" fontAlgn="ctr"/>
                      <a:r>
                        <a:rPr lang="zh-CN" altLang="en-US" sz="1200" u="none" strike="noStrike">
                          <a:effectLst/>
                        </a:rPr>
                        <a:t>永州市零陵城建投资有限公司</a:t>
                      </a:r>
                      <a:endParaRPr lang="zh-CN" altLang="en-US" sz="1200" b="0" i="0" u="none" strike="noStrike">
                        <a:effectLst/>
                        <a:latin typeface="宋体" panose="02010600030101010101" pitchFamily="2" charset="-122"/>
                        <a:ea typeface="宋体" panose="02010600030101010101" pitchFamily="2" charset="-122"/>
                      </a:endParaRPr>
                    </a:p>
                  </a:txBody>
                  <a:tcPr marL="5013" marR="5013" marT="5010" marB="0" anchor="ctr"/>
                </a:tc>
                <a:tc>
                  <a:txBody>
                    <a:bodyPr/>
                    <a:lstStyle/>
                    <a:p>
                      <a:pPr algn="ctr" fontAlgn="ctr"/>
                      <a:r>
                        <a:rPr lang="en-US" sz="1200" u="none" strike="noStrike">
                          <a:effectLst/>
                        </a:rPr>
                        <a:t>AA</a:t>
                      </a:r>
                      <a:endParaRPr lang="en-US" sz="1200" b="0" i="0" u="none" strike="noStrike">
                        <a:effectLst/>
                        <a:latin typeface="宋体" panose="02010600030101010101" pitchFamily="2" charset="-122"/>
                        <a:ea typeface="宋体" panose="02010600030101010101" pitchFamily="2" charset="-122"/>
                      </a:endParaRPr>
                    </a:p>
                  </a:txBody>
                  <a:tcPr marL="5013" marR="5013" marT="5010" marB="0" anchor="ctr"/>
                </a:tc>
                <a:tc>
                  <a:txBody>
                    <a:bodyPr/>
                    <a:lstStyle/>
                    <a:p>
                      <a:pPr algn="ctr" fontAlgn="ctr"/>
                      <a:r>
                        <a:rPr lang="en-US" altLang="zh-CN" sz="1200" u="none" strike="noStrike">
                          <a:effectLst/>
                        </a:rPr>
                        <a:t>0.85</a:t>
                      </a:r>
                      <a:endParaRPr lang="en-US" altLang="zh-CN" sz="1200" b="0" i="0" u="none" strike="noStrike">
                        <a:effectLst/>
                        <a:latin typeface="Calibri" panose="020F0502020204030204" pitchFamily="34" charset="0"/>
                      </a:endParaRPr>
                    </a:p>
                  </a:txBody>
                  <a:tcPr marL="5013" marR="5013" marT="5010" marB="0" anchor="ctr"/>
                </a:tc>
                <a:tc>
                  <a:txBody>
                    <a:bodyPr/>
                    <a:lstStyle/>
                    <a:p>
                      <a:pPr algn="ctr" fontAlgn="ctr"/>
                      <a:r>
                        <a:rPr lang="en-US" altLang="zh-CN" sz="1200" u="none" strike="noStrike">
                          <a:effectLst/>
                        </a:rPr>
                        <a:t>5.5</a:t>
                      </a:r>
                      <a:endParaRPr lang="en-US" altLang="zh-CN" sz="1200" b="0" i="0" u="none" strike="noStrike">
                        <a:effectLst/>
                        <a:latin typeface="宋体" panose="02010600030101010101" pitchFamily="2" charset="-122"/>
                        <a:ea typeface="宋体" panose="02010600030101010101" pitchFamily="2" charset="-122"/>
                      </a:endParaRPr>
                    </a:p>
                  </a:txBody>
                  <a:tcPr marL="5013" marR="5013" marT="5010" marB="0" anchor="ctr"/>
                </a:tc>
                <a:extLst>
                  <a:ext uri="{0D108BD9-81ED-4DB2-BD59-A6C34878D82A}">
                    <a16:rowId xmlns:a16="http://schemas.microsoft.com/office/drawing/2014/main" val="10006"/>
                  </a:ext>
                </a:extLst>
              </a:tr>
              <a:tr h="226999">
                <a:tc vMerge="1">
                  <a:txBody>
                    <a:bodyPr/>
                    <a:lstStyle/>
                    <a:p>
                      <a:endParaRPr lang="zh-CN"/>
                    </a:p>
                  </a:txBody>
                  <a:tcPr/>
                </a:tc>
                <a:tc>
                  <a:txBody>
                    <a:bodyPr/>
                    <a:lstStyle/>
                    <a:p>
                      <a:pPr algn="ctr" fontAlgn="ctr"/>
                      <a:r>
                        <a:rPr lang="zh-CN" altLang="en-US" sz="1200" u="none" strike="noStrike">
                          <a:effectLst/>
                        </a:rPr>
                        <a:t>湖南金阳投资集团有限公司</a:t>
                      </a:r>
                      <a:endParaRPr lang="zh-CN" altLang="en-US" sz="1200" b="0" i="0" u="none" strike="noStrike">
                        <a:effectLst/>
                        <a:latin typeface="宋体" panose="02010600030101010101" pitchFamily="2" charset="-122"/>
                        <a:ea typeface="宋体" panose="02010600030101010101" pitchFamily="2" charset="-122"/>
                      </a:endParaRPr>
                    </a:p>
                  </a:txBody>
                  <a:tcPr marL="5013" marR="5013" marT="5010" marB="0" anchor="ctr"/>
                </a:tc>
                <a:tc>
                  <a:txBody>
                    <a:bodyPr/>
                    <a:lstStyle/>
                    <a:p>
                      <a:pPr algn="ctr" fontAlgn="ctr"/>
                      <a:r>
                        <a:rPr lang="en-US" sz="1200" u="none" strike="noStrike">
                          <a:effectLst/>
                        </a:rPr>
                        <a:t>AA</a:t>
                      </a:r>
                      <a:endParaRPr lang="en-US" sz="1200" b="0" i="0" u="none" strike="noStrike">
                        <a:effectLst/>
                        <a:latin typeface="宋体" panose="02010600030101010101" pitchFamily="2" charset="-122"/>
                        <a:ea typeface="宋体" panose="02010600030101010101" pitchFamily="2" charset="-122"/>
                      </a:endParaRPr>
                    </a:p>
                  </a:txBody>
                  <a:tcPr marL="5013" marR="5013" marT="5010" marB="0" anchor="ctr"/>
                </a:tc>
                <a:tc>
                  <a:txBody>
                    <a:bodyPr/>
                    <a:lstStyle/>
                    <a:p>
                      <a:pPr algn="ctr" fontAlgn="ctr"/>
                      <a:r>
                        <a:rPr lang="en-US" altLang="zh-CN" sz="1200" u="none" strike="noStrike">
                          <a:effectLst/>
                        </a:rPr>
                        <a:t>0.56</a:t>
                      </a:r>
                      <a:endParaRPr lang="en-US" altLang="zh-CN" sz="1200" b="0" i="0" u="none" strike="noStrike">
                        <a:effectLst/>
                        <a:latin typeface="Calibri" panose="020F0502020204030204" pitchFamily="34" charset="0"/>
                      </a:endParaRPr>
                    </a:p>
                  </a:txBody>
                  <a:tcPr marL="5013" marR="5013" marT="5010" marB="0" anchor="ctr"/>
                </a:tc>
                <a:tc>
                  <a:txBody>
                    <a:bodyPr/>
                    <a:lstStyle/>
                    <a:p>
                      <a:pPr algn="ctr" fontAlgn="ctr"/>
                      <a:r>
                        <a:rPr lang="en-US" altLang="zh-CN" sz="1200" u="none" strike="noStrike">
                          <a:effectLst/>
                        </a:rPr>
                        <a:t>3.5</a:t>
                      </a:r>
                      <a:endParaRPr lang="en-US" altLang="zh-CN" sz="1200" b="0" i="0" u="none" strike="noStrike">
                        <a:effectLst/>
                        <a:latin typeface="Calibri" panose="020F0502020204030204" pitchFamily="34" charset="0"/>
                      </a:endParaRPr>
                    </a:p>
                  </a:txBody>
                  <a:tcPr marL="5013" marR="5013" marT="5010" marB="0" anchor="ctr"/>
                </a:tc>
                <a:extLst>
                  <a:ext uri="{0D108BD9-81ED-4DB2-BD59-A6C34878D82A}">
                    <a16:rowId xmlns:a16="http://schemas.microsoft.com/office/drawing/2014/main" val="10007"/>
                  </a:ext>
                </a:extLst>
              </a:tr>
              <a:tr h="303360">
                <a:tc vMerge="1">
                  <a:txBody>
                    <a:bodyPr/>
                    <a:lstStyle/>
                    <a:p>
                      <a:endParaRPr lang="zh-CN"/>
                    </a:p>
                  </a:txBody>
                  <a:tcPr/>
                </a:tc>
                <a:tc>
                  <a:txBody>
                    <a:bodyPr/>
                    <a:lstStyle/>
                    <a:p>
                      <a:pPr algn="ctr" fontAlgn="ctr"/>
                      <a:r>
                        <a:rPr lang="zh-CN" altLang="en-US" sz="1200" u="none" strike="noStrike">
                          <a:effectLst/>
                        </a:rPr>
                        <a:t>浏阳市水利建设投资有限公司</a:t>
                      </a:r>
                      <a:endParaRPr lang="zh-CN" altLang="en-US" sz="1200" b="0" i="0" u="none" strike="noStrike">
                        <a:effectLst/>
                        <a:latin typeface="宋体" panose="02010600030101010101" pitchFamily="2" charset="-122"/>
                        <a:ea typeface="宋体" panose="02010600030101010101" pitchFamily="2" charset="-122"/>
                      </a:endParaRPr>
                    </a:p>
                  </a:txBody>
                  <a:tcPr marL="5013" marR="5013" marT="5010" marB="0" anchor="ctr"/>
                </a:tc>
                <a:tc>
                  <a:txBody>
                    <a:bodyPr/>
                    <a:lstStyle/>
                    <a:p>
                      <a:pPr algn="ctr" fontAlgn="ctr"/>
                      <a:r>
                        <a:rPr lang="en-US" sz="1200" u="none" strike="noStrike">
                          <a:effectLst/>
                        </a:rPr>
                        <a:t>AA</a:t>
                      </a:r>
                      <a:endParaRPr lang="en-US" sz="1200" b="0" i="0" u="none" strike="noStrike">
                        <a:effectLst/>
                        <a:latin typeface="宋体" panose="02010600030101010101" pitchFamily="2" charset="-122"/>
                        <a:ea typeface="宋体" panose="02010600030101010101" pitchFamily="2" charset="-122"/>
                      </a:endParaRPr>
                    </a:p>
                  </a:txBody>
                  <a:tcPr marL="5013" marR="5013" marT="5010" marB="0" anchor="ctr"/>
                </a:tc>
                <a:tc>
                  <a:txBody>
                    <a:bodyPr/>
                    <a:lstStyle/>
                    <a:p>
                      <a:pPr algn="ctr" fontAlgn="ctr"/>
                      <a:r>
                        <a:rPr lang="en-US" altLang="zh-CN" sz="1200" u="none" strike="noStrike">
                          <a:effectLst/>
                        </a:rPr>
                        <a:t>0.49</a:t>
                      </a:r>
                      <a:endParaRPr lang="en-US" altLang="zh-CN" sz="1200" b="0" i="0" u="none" strike="noStrike">
                        <a:effectLst/>
                        <a:latin typeface="Calibri" panose="020F0502020204030204" pitchFamily="34" charset="0"/>
                      </a:endParaRPr>
                    </a:p>
                  </a:txBody>
                  <a:tcPr marL="5013" marR="5013" marT="5010" marB="0" anchor="ctr"/>
                </a:tc>
                <a:tc>
                  <a:txBody>
                    <a:bodyPr/>
                    <a:lstStyle/>
                    <a:p>
                      <a:pPr algn="ctr" fontAlgn="ctr"/>
                      <a:r>
                        <a:rPr lang="en-US" altLang="zh-CN" sz="1200" u="none" strike="noStrike">
                          <a:effectLst/>
                        </a:rPr>
                        <a:t>3</a:t>
                      </a:r>
                      <a:endParaRPr lang="en-US" altLang="zh-CN" sz="1200" b="0" i="0" u="none" strike="noStrike">
                        <a:effectLst/>
                        <a:latin typeface="Calibri" panose="020F0502020204030204" pitchFamily="34" charset="0"/>
                      </a:endParaRPr>
                    </a:p>
                  </a:txBody>
                  <a:tcPr marL="5013" marR="5013" marT="5010" marB="0" anchor="ctr"/>
                </a:tc>
                <a:extLst>
                  <a:ext uri="{0D108BD9-81ED-4DB2-BD59-A6C34878D82A}">
                    <a16:rowId xmlns:a16="http://schemas.microsoft.com/office/drawing/2014/main" val="10008"/>
                  </a:ext>
                </a:extLst>
              </a:tr>
              <a:tr h="303360">
                <a:tc vMerge="1">
                  <a:txBody>
                    <a:bodyPr/>
                    <a:lstStyle/>
                    <a:p>
                      <a:endParaRPr lang="zh-CN"/>
                    </a:p>
                  </a:txBody>
                  <a:tcPr/>
                </a:tc>
                <a:tc>
                  <a:txBody>
                    <a:bodyPr/>
                    <a:lstStyle/>
                    <a:p>
                      <a:pPr algn="ctr" fontAlgn="ctr"/>
                      <a:r>
                        <a:rPr lang="zh-CN" altLang="en-US" sz="1200" u="none" strike="noStrike">
                          <a:effectLst/>
                        </a:rPr>
                        <a:t>邵阳赛双清建设投资经营集团有限公司</a:t>
                      </a:r>
                      <a:endParaRPr lang="zh-CN" altLang="en-US" sz="1200" b="0" i="0" u="none" strike="noStrike">
                        <a:effectLst/>
                        <a:latin typeface="宋体" panose="02010600030101010101" pitchFamily="2" charset="-122"/>
                        <a:ea typeface="宋体" panose="02010600030101010101" pitchFamily="2" charset="-122"/>
                      </a:endParaRPr>
                    </a:p>
                  </a:txBody>
                  <a:tcPr marL="5013" marR="5013" marT="5010" marB="0" anchor="ctr"/>
                </a:tc>
                <a:tc>
                  <a:txBody>
                    <a:bodyPr/>
                    <a:lstStyle/>
                    <a:p>
                      <a:pPr algn="ctr" fontAlgn="ctr"/>
                      <a:r>
                        <a:rPr lang="en-US" sz="1200" u="none" strike="noStrike">
                          <a:effectLst/>
                        </a:rPr>
                        <a:t>AA</a:t>
                      </a:r>
                      <a:endParaRPr lang="en-US" sz="1200" b="0" i="0" u="none" strike="noStrike">
                        <a:effectLst/>
                        <a:latin typeface="宋体" panose="02010600030101010101" pitchFamily="2" charset="-122"/>
                        <a:ea typeface="宋体" panose="02010600030101010101" pitchFamily="2" charset="-122"/>
                      </a:endParaRPr>
                    </a:p>
                  </a:txBody>
                  <a:tcPr marL="5013" marR="5013" marT="5010" marB="0" anchor="ctr"/>
                </a:tc>
                <a:tc>
                  <a:txBody>
                    <a:bodyPr/>
                    <a:lstStyle/>
                    <a:p>
                      <a:pPr algn="ctr" fontAlgn="b"/>
                      <a:r>
                        <a:rPr lang="en-US" altLang="zh-CN" sz="1200" u="none" strike="noStrike" dirty="0">
                          <a:effectLst/>
                        </a:rPr>
                        <a:t>0.21</a:t>
                      </a:r>
                      <a:endParaRPr lang="zh-CN" altLang="en-US" sz="1200" b="0" i="0" u="none" strike="noStrike" dirty="0">
                        <a:effectLst/>
                        <a:latin typeface="Calibri" panose="020F0502020204030204" pitchFamily="34" charset="0"/>
                      </a:endParaRPr>
                    </a:p>
                  </a:txBody>
                  <a:tcPr marL="5013" marR="5013" marT="5010" marB="0" anchor="b"/>
                </a:tc>
                <a:tc>
                  <a:txBody>
                    <a:bodyPr/>
                    <a:lstStyle/>
                    <a:p>
                      <a:pPr algn="ctr" fontAlgn="b"/>
                      <a:r>
                        <a:rPr lang="en-US" altLang="zh-CN" sz="1200" u="none" strike="noStrike">
                          <a:effectLst/>
                        </a:rPr>
                        <a:t>1.47</a:t>
                      </a:r>
                      <a:endParaRPr lang="en-US" altLang="zh-CN" sz="1200" b="0" i="0" u="none" strike="noStrike">
                        <a:effectLst/>
                        <a:latin typeface="Calibri" panose="020F0502020204030204" pitchFamily="34" charset="0"/>
                      </a:endParaRPr>
                    </a:p>
                  </a:txBody>
                  <a:tcPr marL="5013" marR="5013" marT="5010" marB="0" anchor="b"/>
                </a:tc>
                <a:extLst>
                  <a:ext uri="{0D108BD9-81ED-4DB2-BD59-A6C34878D82A}">
                    <a16:rowId xmlns:a16="http://schemas.microsoft.com/office/drawing/2014/main" val="10009"/>
                  </a:ext>
                </a:extLst>
              </a:tr>
              <a:tr h="303360">
                <a:tc vMerge="1">
                  <a:txBody>
                    <a:bodyPr/>
                    <a:lstStyle/>
                    <a:p>
                      <a:endParaRPr lang="zh-CN"/>
                    </a:p>
                  </a:txBody>
                  <a:tcPr/>
                </a:tc>
                <a:tc>
                  <a:txBody>
                    <a:bodyPr/>
                    <a:lstStyle/>
                    <a:p>
                      <a:pPr algn="ctr" fontAlgn="ctr"/>
                      <a:r>
                        <a:rPr lang="zh-CN" altLang="en-US" sz="1200" u="none" strike="noStrike">
                          <a:effectLst/>
                        </a:rPr>
                        <a:t>永兴银都投资发展集团有限公司</a:t>
                      </a:r>
                      <a:endParaRPr lang="zh-CN" altLang="en-US" sz="1200" b="0" i="0" u="none" strike="noStrike">
                        <a:effectLst/>
                        <a:latin typeface="宋体" panose="02010600030101010101" pitchFamily="2" charset="-122"/>
                        <a:ea typeface="宋体" panose="02010600030101010101" pitchFamily="2" charset="-122"/>
                      </a:endParaRPr>
                    </a:p>
                  </a:txBody>
                  <a:tcPr marL="5013" marR="5013" marT="5010" marB="0" anchor="ctr"/>
                </a:tc>
                <a:tc>
                  <a:txBody>
                    <a:bodyPr/>
                    <a:lstStyle/>
                    <a:p>
                      <a:pPr algn="ctr" fontAlgn="ctr"/>
                      <a:r>
                        <a:rPr lang="en-US" sz="1200" u="none" strike="noStrike">
                          <a:effectLst/>
                        </a:rPr>
                        <a:t>AA</a:t>
                      </a:r>
                      <a:endParaRPr lang="en-US" sz="1200" b="0" i="0" u="none" strike="noStrike">
                        <a:effectLst/>
                        <a:latin typeface="宋体" panose="02010600030101010101" pitchFamily="2" charset="-122"/>
                        <a:ea typeface="宋体" panose="02010600030101010101" pitchFamily="2" charset="-122"/>
                      </a:endParaRPr>
                    </a:p>
                  </a:txBody>
                  <a:tcPr marL="5013" marR="5013" marT="5010" marB="0" anchor="ctr"/>
                </a:tc>
                <a:tc>
                  <a:txBody>
                    <a:bodyPr/>
                    <a:lstStyle/>
                    <a:p>
                      <a:pPr algn="ctr" fontAlgn="b"/>
                      <a:r>
                        <a:rPr lang="en-US" altLang="zh-CN" sz="1200" u="none" strike="noStrike" dirty="0">
                          <a:effectLst/>
                        </a:rPr>
                        <a:t>0.18</a:t>
                      </a:r>
                      <a:endParaRPr lang="zh-CN" altLang="en-US" sz="1200" b="0" i="0" u="none" strike="noStrike" dirty="0">
                        <a:effectLst/>
                        <a:latin typeface="Calibri" panose="020F0502020204030204" pitchFamily="34" charset="0"/>
                      </a:endParaRPr>
                    </a:p>
                  </a:txBody>
                  <a:tcPr marL="5013" marR="5013" marT="5010" marB="0" anchor="b"/>
                </a:tc>
                <a:tc>
                  <a:txBody>
                    <a:bodyPr/>
                    <a:lstStyle/>
                    <a:p>
                      <a:pPr algn="ctr" fontAlgn="b"/>
                      <a:r>
                        <a:rPr lang="en-US" altLang="zh-CN" sz="1200" u="none" strike="noStrike">
                          <a:effectLst/>
                        </a:rPr>
                        <a:t>1.27</a:t>
                      </a:r>
                      <a:endParaRPr lang="en-US" altLang="zh-CN" sz="1200" b="0" i="0" u="none" strike="noStrike">
                        <a:effectLst/>
                        <a:latin typeface="Calibri" panose="020F0502020204030204" pitchFamily="34" charset="0"/>
                      </a:endParaRPr>
                    </a:p>
                  </a:txBody>
                  <a:tcPr marL="5013" marR="5013" marT="5010" marB="0" anchor="b"/>
                </a:tc>
                <a:extLst>
                  <a:ext uri="{0D108BD9-81ED-4DB2-BD59-A6C34878D82A}">
                    <a16:rowId xmlns:a16="http://schemas.microsoft.com/office/drawing/2014/main" val="10010"/>
                  </a:ext>
                </a:extLst>
              </a:tr>
              <a:tr h="303360">
                <a:tc vMerge="1">
                  <a:txBody>
                    <a:bodyPr/>
                    <a:lstStyle/>
                    <a:p>
                      <a:endParaRPr lang="zh-CN"/>
                    </a:p>
                  </a:txBody>
                  <a:tcPr/>
                </a:tc>
                <a:tc>
                  <a:txBody>
                    <a:bodyPr/>
                    <a:lstStyle/>
                    <a:p>
                      <a:pPr algn="ctr" fontAlgn="ctr"/>
                      <a:r>
                        <a:rPr lang="zh-CN" altLang="en-US" sz="1200" u="none" strike="noStrike">
                          <a:effectLst/>
                        </a:rPr>
                        <a:t>资兴市城市建设投资有限责任公司</a:t>
                      </a:r>
                      <a:endParaRPr lang="zh-CN" altLang="en-US" sz="1200" b="0" i="0" u="none" strike="noStrike">
                        <a:effectLst/>
                        <a:latin typeface="宋体" panose="02010600030101010101" pitchFamily="2" charset="-122"/>
                        <a:ea typeface="宋体" panose="02010600030101010101" pitchFamily="2" charset="-122"/>
                      </a:endParaRPr>
                    </a:p>
                  </a:txBody>
                  <a:tcPr marL="5013" marR="5013" marT="5010" marB="0" anchor="ctr"/>
                </a:tc>
                <a:tc>
                  <a:txBody>
                    <a:bodyPr/>
                    <a:lstStyle/>
                    <a:p>
                      <a:pPr algn="ctr" fontAlgn="ctr"/>
                      <a:r>
                        <a:rPr lang="en-US" sz="1200" u="none" strike="noStrike">
                          <a:effectLst/>
                        </a:rPr>
                        <a:t>AA</a:t>
                      </a:r>
                      <a:endParaRPr lang="en-US" sz="1200" b="0" i="0" u="none" strike="noStrike">
                        <a:effectLst/>
                        <a:latin typeface="宋体" panose="02010600030101010101" pitchFamily="2" charset="-122"/>
                        <a:ea typeface="宋体" panose="02010600030101010101" pitchFamily="2" charset="-122"/>
                      </a:endParaRPr>
                    </a:p>
                  </a:txBody>
                  <a:tcPr marL="5013" marR="5013" marT="5010" marB="0" anchor="ctr"/>
                </a:tc>
                <a:tc>
                  <a:txBody>
                    <a:bodyPr/>
                    <a:lstStyle/>
                    <a:p>
                      <a:pPr algn="ctr" fontAlgn="b"/>
                      <a:r>
                        <a:rPr lang="en-US" altLang="zh-CN" sz="1200" u="none" strike="noStrike" dirty="0">
                          <a:effectLst/>
                        </a:rPr>
                        <a:t>0.18</a:t>
                      </a:r>
                      <a:endParaRPr lang="zh-CN" altLang="en-US" sz="1200" b="0" i="0" u="none" strike="noStrike" dirty="0">
                        <a:effectLst/>
                        <a:latin typeface="Calibri" panose="020F0502020204030204" pitchFamily="34" charset="0"/>
                      </a:endParaRPr>
                    </a:p>
                  </a:txBody>
                  <a:tcPr marL="5013" marR="5013" marT="5010" marB="0" anchor="b"/>
                </a:tc>
                <a:tc>
                  <a:txBody>
                    <a:bodyPr/>
                    <a:lstStyle/>
                    <a:p>
                      <a:pPr algn="ctr" fontAlgn="b"/>
                      <a:r>
                        <a:rPr lang="en-US" altLang="zh-CN" sz="1200" u="none" strike="noStrike">
                          <a:effectLst/>
                        </a:rPr>
                        <a:t>1.26</a:t>
                      </a:r>
                      <a:endParaRPr lang="en-US" altLang="zh-CN" sz="1200" b="0" i="0" u="none" strike="noStrike">
                        <a:effectLst/>
                        <a:latin typeface="Calibri" panose="020F0502020204030204" pitchFamily="34" charset="0"/>
                      </a:endParaRPr>
                    </a:p>
                  </a:txBody>
                  <a:tcPr marL="5013" marR="5013" marT="5010" marB="0" anchor="b"/>
                </a:tc>
                <a:extLst>
                  <a:ext uri="{0D108BD9-81ED-4DB2-BD59-A6C34878D82A}">
                    <a16:rowId xmlns:a16="http://schemas.microsoft.com/office/drawing/2014/main" val="10011"/>
                  </a:ext>
                </a:extLst>
              </a:tr>
              <a:tr h="303360">
                <a:tc rowSpan="6">
                  <a:txBody>
                    <a:bodyPr/>
                    <a:lstStyle/>
                    <a:p>
                      <a:pPr algn="ctr" fontAlgn="ctr"/>
                      <a:r>
                        <a:rPr lang="zh-CN" altLang="en-US" sz="1200" u="none" strike="noStrike" dirty="0">
                          <a:effectLst/>
                        </a:rPr>
                        <a:t>污水处理</a:t>
                      </a:r>
                      <a:endParaRPr lang="zh-CN" altLang="en-US" sz="1200" b="0" i="0" u="none" strike="noStrike" dirty="0">
                        <a:effectLst/>
                        <a:latin typeface="宋体" panose="02010600030101010101" pitchFamily="2" charset="-122"/>
                        <a:ea typeface="宋体" panose="02010600030101010101" pitchFamily="2" charset="-122"/>
                      </a:endParaRPr>
                    </a:p>
                  </a:txBody>
                  <a:tcPr marL="5013" marR="5013" marT="5010" marB="0" anchor="ctr"/>
                </a:tc>
                <a:tc>
                  <a:txBody>
                    <a:bodyPr/>
                    <a:lstStyle/>
                    <a:p>
                      <a:pPr algn="ctr" fontAlgn="ctr"/>
                      <a:r>
                        <a:rPr lang="zh-CN" altLang="en-US" sz="1200" u="none" strike="noStrike">
                          <a:effectLst/>
                        </a:rPr>
                        <a:t>株洲市城市建设发展集团有限公司</a:t>
                      </a:r>
                      <a:endParaRPr lang="zh-CN" altLang="en-US" sz="1200" b="0" i="0" u="none" strike="noStrike">
                        <a:effectLst/>
                        <a:latin typeface="Calibri" panose="020F0502020204030204" pitchFamily="34" charset="0"/>
                      </a:endParaRPr>
                    </a:p>
                  </a:txBody>
                  <a:tcPr marL="5013" marR="5013" marT="5010" marB="0" anchor="ctr"/>
                </a:tc>
                <a:tc>
                  <a:txBody>
                    <a:bodyPr/>
                    <a:lstStyle/>
                    <a:p>
                      <a:pPr algn="ctr" fontAlgn="ctr"/>
                      <a:r>
                        <a:rPr lang="en-US" sz="1200" u="none" strike="noStrike">
                          <a:effectLst/>
                        </a:rPr>
                        <a:t>AA+</a:t>
                      </a:r>
                      <a:endParaRPr lang="en-US" sz="1200" b="0" i="0" u="none" strike="noStrike">
                        <a:effectLst/>
                        <a:latin typeface="Calibri" panose="020F0502020204030204" pitchFamily="34" charset="0"/>
                      </a:endParaRPr>
                    </a:p>
                  </a:txBody>
                  <a:tcPr marL="5013" marR="5013" marT="5010" marB="0" anchor="ctr"/>
                </a:tc>
                <a:tc>
                  <a:txBody>
                    <a:bodyPr/>
                    <a:lstStyle/>
                    <a:p>
                      <a:pPr algn="ctr" fontAlgn="ctr"/>
                      <a:r>
                        <a:rPr lang="en-US" altLang="zh-CN" sz="1200" u="none" strike="noStrike">
                          <a:effectLst/>
                        </a:rPr>
                        <a:t>1.82</a:t>
                      </a:r>
                      <a:endParaRPr lang="zh-CN" altLang="en-US" sz="1200" b="0" i="0" u="none" strike="noStrike">
                        <a:effectLst/>
                        <a:latin typeface="Calibri" panose="020F0502020204030204" pitchFamily="34" charset="0"/>
                      </a:endParaRPr>
                    </a:p>
                  </a:txBody>
                  <a:tcPr marL="5013" marR="5013" marT="5010" marB="0" anchor="ctr"/>
                </a:tc>
                <a:tc>
                  <a:txBody>
                    <a:bodyPr/>
                    <a:lstStyle/>
                    <a:p>
                      <a:pPr algn="ctr" fontAlgn="ctr"/>
                      <a:r>
                        <a:rPr lang="en-US" altLang="zh-CN" sz="1200" u="none" strike="noStrike">
                          <a:effectLst/>
                        </a:rPr>
                        <a:t>12</a:t>
                      </a:r>
                      <a:endParaRPr lang="en-US" altLang="zh-CN" sz="1200" b="0" i="0" u="none" strike="noStrike">
                        <a:effectLst/>
                        <a:latin typeface="宋体" panose="02010600030101010101" pitchFamily="2" charset="-122"/>
                        <a:ea typeface="宋体" panose="02010600030101010101" pitchFamily="2" charset="-122"/>
                      </a:endParaRPr>
                    </a:p>
                  </a:txBody>
                  <a:tcPr marL="5013" marR="5013" marT="5010" marB="0" anchor="ctr"/>
                </a:tc>
                <a:extLst>
                  <a:ext uri="{0D108BD9-81ED-4DB2-BD59-A6C34878D82A}">
                    <a16:rowId xmlns:a16="http://schemas.microsoft.com/office/drawing/2014/main" val="10012"/>
                  </a:ext>
                </a:extLst>
              </a:tr>
              <a:tr h="303360">
                <a:tc vMerge="1">
                  <a:txBody>
                    <a:bodyPr/>
                    <a:lstStyle/>
                    <a:p>
                      <a:endParaRPr lang="zh-CN"/>
                    </a:p>
                  </a:txBody>
                  <a:tcPr/>
                </a:tc>
                <a:tc>
                  <a:txBody>
                    <a:bodyPr/>
                    <a:lstStyle/>
                    <a:p>
                      <a:pPr algn="ctr" fontAlgn="ctr"/>
                      <a:r>
                        <a:rPr lang="zh-CN" altLang="en-US" sz="1200" u="none" strike="noStrike">
                          <a:effectLst/>
                        </a:rPr>
                        <a:t>湘潭振湘国有资产经营投资有限公司</a:t>
                      </a:r>
                      <a:endParaRPr lang="zh-CN" altLang="en-US" sz="1200" b="0" i="0" u="none" strike="noStrike">
                        <a:effectLst/>
                        <a:latin typeface="宋体" panose="02010600030101010101" pitchFamily="2" charset="-122"/>
                        <a:ea typeface="宋体" panose="02010600030101010101" pitchFamily="2" charset="-122"/>
                      </a:endParaRPr>
                    </a:p>
                  </a:txBody>
                  <a:tcPr marL="5013" marR="5013" marT="5010" marB="0" anchor="ctr"/>
                </a:tc>
                <a:tc>
                  <a:txBody>
                    <a:bodyPr/>
                    <a:lstStyle/>
                    <a:p>
                      <a:pPr algn="ctr" fontAlgn="ctr"/>
                      <a:r>
                        <a:rPr lang="en-US" sz="1200" u="none" strike="noStrike">
                          <a:effectLst/>
                        </a:rPr>
                        <a:t>AA</a:t>
                      </a:r>
                      <a:endParaRPr lang="en-US" sz="1200" b="0" i="0" u="none" strike="noStrike">
                        <a:effectLst/>
                        <a:latin typeface="宋体" panose="02010600030101010101" pitchFamily="2" charset="-122"/>
                        <a:ea typeface="宋体" panose="02010600030101010101" pitchFamily="2" charset="-122"/>
                      </a:endParaRPr>
                    </a:p>
                  </a:txBody>
                  <a:tcPr marL="5013" marR="5013" marT="5010" marB="0" anchor="ctr"/>
                </a:tc>
                <a:tc>
                  <a:txBody>
                    <a:bodyPr/>
                    <a:lstStyle/>
                    <a:p>
                      <a:pPr algn="ctr" fontAlgn="ctr"/>
                      <a:r>
                        <a:rPr lang="en-US" altLang="zh-CN" sz="1200" u="none" strike="noStrike" dirty="0">
                          <a:effectLst/>
                        </a:rPr>
                        <a:t>1.02</a:t>
                      </a:r>
                      <a:endParaRPr lang="zh-CN" altLang="en-US" sz="1200" b="0" i="0" u="none" strike="noStrike" dirty="0">
                        <a:effectLst/>
                        <a:latin typeface="Calibri" panose="020F0502020204030204" pitchFamily="34" charset="0"/>
                      </a:endParaRPr>
                    </a:p>
                  </a:txBody>
                  <a:tcPr marL="5013" marR="5013" marT="5010" marB="0" anchor="ctr"/>
                </a:tc>
                <a:tc>
                  <a:txBody>
                    <a:bodyPr/>
                    <a:lstStyle/>
                    <a:p>
                      <a:pPr algn="ctr" fontAlgn="ctr"/>
                      <a:r>
                        <a:rPr lang="en-US" altLang="zh-CN" sz="1200" u="none" strike="noStrike">
                          <a:effectLst/>
                        </a:rPr>
                        <a:t>7</a:t>
                      </a:r>
                      <a:endParaRPr lang="en-US" altLang="zh-CN" sz="1200" b="0" i="0" u="none" strike="noStrike">
                        <a:effectLst/>
                        <a:latin typeface="Calibri" panose="020F0502020204030204" pitchFamily="34" charset="0"/>
                      </a:endParaRPr>
                    </a:p>
                  </a:txBody>
                  <a:tcPr marL="5013" marR="5013" marT="5010" marB="0" anchor="ctr"/>
                </a:tc>
                <a:extLst>
                  <a:ext uri="{0D108BD9-81ED-4DB2-BD59-A6C34878D82A}">
                    <a16:rowId xmlns:a16="http://schemas.microsoft.com/office/drawing/2014/main" val="10013"/>
                  </a:ext>
                </a:extLst>
              </a:tr>
              <a:tr h="303125">
                <a:tc vMerge="1">
                  <a:txBody>
                    <a:bodyPr/>
                    <a:lstStyle/>
                    <a:p>
                      <a:endParaRPr lang="zh-CN"/>
                    </a:p>
                  </a:txBody>
                  <a:tcPr/>
                </a:tc>
                <a:tc>
                  <a:txBody>
                    <a:bodyPr/>
                    <a:lstStyle/>
                    <a:p>
                      <a:pPr algn="ctr" fontAlgn="ctr"/>
                      <a:r>
                        <a:rPr lang="zh-CN" altLang="en-US" sz="1200" u="none" strike="noStrike" dirty="0">
                          <a:effectLst/>
                        </a:rPr>
                        <a:t>长沙经济技术开发集团有限公司</a:t>
                      </a:r>
                      <a:endParaRPr lang="zh-CN" altLang="en-US" sz="1200" b="0" i="0" u="none" strike="noStrike" dirty="0">
                        <a:effectLst/>
                        <a:latin typeface="Calibri" panose="020F0502020204030204" pitchFamily="34" charset="0"/>
                      </a:endParaRPr>
                    </a:p>
                  </a:txBody>
                  <a:tcPr marL="5013" marR="5013" marT="5010" marB="0" anchor="ctr"/>
                </a:tc>
                <a:tc>
                  <a:txBody>
                    <a:bodyPr/>
                    <a:lstStyle/>
                    <a:p>
                      <a:pPr algn="ctr" fontAlgn="ctr"/>
                      <a:r>
                        <a:rPr lang="en-US" sz="1200" u="none" strike="noStrike">
                          <a:effectLst/>
                        </a:rPr>
                        <a:t>AA+</a:t>
                      </a:r>
                      <a:endParaRPr lang="en-US" sz="1200" b="0" i="0" u="none" strike="noStrike">
                        <a:effectLst/>
                        <a:latin typeface="Calibri" panose="020F0502020204030204" pitchFamily="34" charset="0"/>
                      </a:endParaRPr>
                    </a:p>
                  </a:txBody>
                  <a:tcPr marL="5013" marR="5013" marT="5010" marB="0" anchor="ctr"/>
                </a:tc>
                <a:tc>
                  <a:txBody>
                    <a:bodyPr/>
                    <a:lstStyle/>
                    <a:p>
                      <a:pPr algn="ctr" fontAlgn="ctr"/>
                      <a:r>
                        <a:rPr lang="en-US" altLang="zh-CN" sz="1200" u="none" strike="noStrike">
                          <a:effectLst/>
                        </a:rPr>
                        <a:t>0.61</a:t>
                      </a:r>
                      <a:endParaRPr lang="en-US" altLang="zh-CN" sz="1200" b="0" i="0" u="none" strike="noStrike">
                        <a:effectLst/>
                        <a:latin typeface="Calibri" panose="020F0502020204030204" pitchFamily="34" charset="0"/>
                      </a:endParaRPr>
                    </a:p>
                  </a:txBody>
                  <a:tcPr marL="5013" marR="5013" marT="5010" marB="0" anchor="ctr"/>
                </a:tc>
                <a:tc>
                  <a:txBody>
                    <a:bodyPr/>
                    <a:lstStyle/>
                    <a:p>
                      <a:pPr algn="ctr" fontAlgn="ctr"/>
                      <a:r>
                        <a:rPr lang="en-US" altLang="zh-CN" sz="1200" u="none" strike="noStrike">
                          <a:effectLst/>
                        </a:rPr>
                        <a:t>4</a:t>
                      </a:r>
                      <a:endParaRPr lang="en-US" altLang="zh-CN" sz="1200" b="0" i="0" u="none" strike="noStrike">
                        <a:effectLst/>
                        <a:latin typeface="宋体" panose="02010600030101010101" pitchFamily="2" charset="-122"/>
                        <a:ea typeface="宋体" panose="02010600030101010101" pitchFamily="2" charset="-122"/>
                      </a:endParaRPr>
                    </a:p>
                  </a:txBody>
                  <a:tcPr marL="5013" marR="5013" marT="5010" marB="0" anchor="ctr"/>
                </a:tc>
                <a:extLst>
                  <a:ext uri="{0D108BD9-81ED-4DB2-BD59-A6C34878D82A}">
                    <a16:rowId xmlns:a16="http://schemas.microsoft.com/office/drawing/2014/main" val="10014"/>
                  </a:ext>
                </a:extLst>
              </a:tr>
              <a:tr h="198155">
                <a:tc vMerge="1">
                  <a:txBody>
                    <a:bodyPr/>
                    <a:lstStyle/>
                    <a:p>
                      <a:endParaRPr lang="zh-CN"/>
                    </a:p>
                  </a:txBody>
                  <a:tcPr/>
                </a:tc>
                <a:tc>
                  <a:txBody>
                    <a:bodyPr/>
                    <a:lstStyle/>
                    <a:p>
                      <a:pPr algn="ctr" fontAlgn="ctr"/>
                      <a:r>
                        <a:rPr lang="zh-CN" altLang="en-US" sz="1200" u="none" strike="noStrike" dirty="0">
                          <a:effectLst/>
                        </a:rPr>
                        <a:t>湖南金阳投资集团有限公司</a:t>
                      </a:r>
                      <a:endParaRPr lang="zh-CN" altLang="en-US" sz="1200" b="0" i="0" u="none" strike="noStrike" dirty="0">
                        <a:effectLst/>
                        <a:latin typeface="宋体" panose="02010600030101010101" pitchFamily="2" charset="-122"/>
                        <a:ea typeface="宋体" panose="02010600030101010101" pitchFamily="2" charset="-122"/>
                      </a:endParaRPr>
                    </a:p>
                  </a:txBody>
                  <a:tcPr marL="5013" marR="5013" marT="5010" marB="0" anchor="ctr"/>
                </a:tc>
                <a:tc>
                  <a:txBody>
                    <a:bodyPr/>
                    <a:lstStyle/>
                    <a:p>
                      <a:pPr algn="ctr" fontAlgn="ctr"/>
                      <a:r>
                        <a:rPr lang="en-US" sz="1200" u="none" strike="noStrike">
                          <a:effectLst/>
                        </a:rPr>
                        <a:t>AA</a:t>
                      </a:r>
                      <a:endParaRPr lang="en-US" sz="1200" b="0" i="0" u="none" strike="noStrike">
                        <a:effectLst/>
                        <a:latin typeface="宋体" panose="02010600030101010101" pitchFamily="2" charset="-122"/>
                        <a:ea typeface="宋体" panose="02010600030101010101" pitchFamily="2" charset="-122"/>
                      </a:endParaRPr>
                    </a:p>
                  </a:txBody>
                  <a:tcPr marL="5013" marR="5013" marT="5010" marB="0" anchor="ctr"/>
                </a:tc>
                <a:tc>
                  <a:txBody>
                    <a:bodyPr/>
                    <a:lstStyle/>
                    <a:p>
                      <a:pPr algn="ctr" fontAlgn="ctr"/>
                      <a:r>
                        <a:rPr lang="en-US" altLang="zh-CN" sz="1200" u="none" strike="noStrike">
                          <a:effectLst/>
                        </a:rPr>
                        <a:t>0.45</a:t>
                      </a:r>
                      <a:endParaRPr lang="en-US" altLang="zh-CN" sz="1200" b="0" i="0" u="none" strike="noStrike">
                        <a:effectLst/>
                        <a:latin typeface="Calibri" panose="020F0502020204030204" pitchFamily="34" charset="0"/>
                      </a:endParaRPr>
                    </a:p>
                  </a:txBody>
                  <a:tcPr marL="5013" marR="5013" marT="5010" marB="0" anchor="ctr"/>
                </a:tc>
                <a:tc>
                  <a:txBody>
                    <a:bodyPr/>
                    <a:lstStyle/>
                    <a:p>
                      <a:pPr algn="ctr" fontAlgn="ctr"/>
                      <a:r>
                        <a:rPr lang="en-US" altLang="zh-CN" sz="1200" u="none" strike="noStrike" dirty="0">
                          <a:effectLst/>
                        </a:rPr>
                        <a:t>3</a:t>
                      </a:r>
                      <a:endParaRPr lang="en-US" altLang="zh-CN" sz="1200" b="0" i="0" u="none" strike="noStrike" dirty="0">
                        <a:effectLst/>
                        <a:latin typeface="Calibri" panose="020F0502020204030204" pitchFamily="34" charset="0"/>
                      </a:endParaRPr>
                    </a:p>
                  </a:txBody>
                  <a:tcPr marL="5013" marR="5013" marT="5010" marB="0" anchor="ctr"/>
                </a:tc>
                <a:extLst>
                  <a:ext uri="{0D108BD9-81ED-4DB2-BD59-A6C34878D82A}">
                    <a16:rowId xmlns:a16="http://schemas.microsoft.com/office/drawing/2014/main" val="10015"/>
                  </a:ext>
                </a:extLst>
              </a:tr>
              <a:tr h="305008">
                <a:tc vMerge="1">
                  <a:txBody>
                    <a:bodyPr/>
                    <a:lstStyle/>
                    <a:p>
                      <a:endParaRPr lang="zh-CN"/>
                    </a:p>
                  </a:txBody>
                  <a:tcPr/>
                </a:tc>
                <a:tc>
                  <a:txBody>
                    <a:bodyPr/>
                    <a:lstStyle/>
                    <a:p>
                      <a:pPr algn="ctr" fontAlgn="ctr"/>
                      <a:r>
                        <a:rPr lang="zh-CN" altLang="en-US" sz="1200" u="none" strike="noStrike" dirty="0">
                          <a:effectLst/>
                        </a:rPr>
                        <a:t>怀化市水业投资总公司</a:t>
                      </a:r>
                      <a:endParaRPr lang="zh-CN" altLang="en-US" sz="1200" b="0" i="0" u="none" strike="noStrike" dirty="0">
                        <a:effectLst/>
                        <a:latin typeface="宋体" panose="02010600030101010101" pitchFamily="2" charset="-122"/>
                        <a:ea typeface="宋体" panose="02010600030101010101" pitchFamily="2" charset="-122"/>
                      </a:endParaRPr>
                    </a:p>
                  </a:txBody>
                  <a:tcPr marL="5013" marR="5013" marT="5010" marB="0" anchor="ctr"/>
                </a:tc>
                <a:tc>
                  <a:txBody>
                    <a:bodyPr/>
                    <a:lstStyle/>
                    <a:p>
                      <a:pPr algn="ctr" fontAlgn="ctr"/>
                      <a:r>
                        <a:rPr lang="en-US" sz="1200" u="none" strike="noStrike">
                          <a:effectLst/>
                        </a:rPr>
                        <a:t>AA</a:t>
                      </a:r>
                      <a:endParaRPr lang="en-US" sz="1200" b="0" i="0" u="none" strike="noStrike">
                        <a:effectLst/>
                        <a:latin typeface="宋体" panose="02010600030101010101" pitchFamily="2" charset="-122"/>
                        <a:ea typeface="宋体" panose="02010600030101010101" pitchFamily="2" charset="-122"/>
                      </a:endParaRPr>
                    </a:p>
                  </a:txBody>
                  <a:tcPr marL="5013" marR="5013" marT="5010" marB="0" anchor="ctr"/>
                </a:tc>
                <a:tc>
                  <a:txBody>
                    <a:bodyPr/>
                    <a:lstStyle/>
                    <a:p>
                      <a:pPr algn="ctr" fontAlgn="b"/>
                      <a:r>
                        <a:rPr lang="en-US" altLang="zh-CN" sz="1200" u="none" strike="noStrike" dirty="0">
                          <a:effectLst/>
                        </a:rPr>
                        <a:t>0.34</a:t>
                      </a:r>
                      <a:endParaRPr lang="zh-CN" altLang="en-US" sz="1200" b="0" i="0" u="none" strike="noStrike" dirty="0">
                        <a:effectLst/>
                        <a:latin typeface="Calibri" panose="020F0502020204030204" pitchFamily="34" charset="0"/>
                      </a:endParaRPr>
                    </a:p>
                  </a:txBody>
                  <a:tcPr marL="5013" marR="5013" marT="5010" marB="0" anchor="b"/>
                </a:tc>
                <a:tc>
                  <a:txBody>
                    <a:bodyPr/>
                    <a:lstStyle/>
                    <a:p>
                      <a:pPr algn="ctr" fontAlgn="b"/>
                      <a:r>
                        <a:rPr lang="en-US" altLang="zh-CN" sz="1200" u="none" strike="noStrike" dirty="0">
                          <a:effectLst/>
                        </a:rPr>
                        <a:t>2.4</a:t>
                      </a:r>
                      <a:endParaRPr lang="en-US" altLang="zh-CN" sz="1200" b="0" i="0" u="none" strike="noStrike" dirty="0">
                        <a:effectLst/>
                        <a:latin typeface="Calibri" panose="020F0502020204030204" pitchFamily="34" charset="0"/>
                      </a:endParaRPr>
                    </a:p>
                  </a:txBody>
                  <a:tcPr marL="5013" marR="5013" marT="5010" marB="0" anchor="b"/>
                </a:tc>
                <a:extLst>
                  <a:ext uri="{0D108BD9-81ED-4DB2-BD59-A6C34878D82A}">
                    <a16:rowId xmlns:a16="http://schemas.microsoft.com/office/drawing/2014/main" val="10016"/>
                  </a:ext>
                </a:extLst>
              </a:tr>
              <a:tr h="404308">
                <a:tc vMerge="1">
                  <a:txBody>
                    <a:bodyPr/>
                    <a:lstStyle/>
                    <a:p>
                      <a:pPr algn="ctr" fontAlgn="ctr"/>
                      <a:endParaRPr lang="zh-CN" altLang="en-US" sz="1200" b="0" i="0" u="none" strike="noStrike" dirty="0">
                        <a:effectLst/>
                        <a:latin typeface="宋体" panose="02010600030101010101" pitchFamily="2" charset="-122"/>
                        <a:ea typeface="宋体" panose="02010600030101010101" pitchFamily="2" charset="-122"/>
                      </a:endParaRPr>
                    </a:p>
                  </a:txBody>
                  <a:tcPr marL="5013" marR="5013" marT="5010" marB="0" anchor="ctr"/>
                </a:tc>
                <a:tc>
                  <a:txBody>
                    <a:bodyPr/>
                    <a:lstStyle/>
                    <a:p>
                      <a:pPr algn="ctr" fontAlgn="ctr"/>
                      <a:r>
                        <a:rPr lang="zh-CN" altLang="en-US" sz="1200" u="none" strike="noStrike" dirty="0">
                          <a:effectLst/>
                        </a:rPr>
                        <a:t>邵阳市城市建设投资经营集团有限公司</a:t>
                      </a:r>
                      <a:endParaRPr lang="zh-CN" altLang="en-US" sz="1200" b="0" i="0" u="none" strike="noStrike" dirty="0">
                        <a:effectLst/>
                        <a:latin typeface="宋体" panose="02010600030101010101" pitchFamily="2" charset="-122"/>
                        <a:ea typeface="宋体" panose="02010600030101010101" pitchFamily="2" charset="-122"/>
                      </a:endParaRPr>
                    </a:p>
                  </a:txBody>
                  <a:tcPr marL="5013" marR="5013" marT="5010" marB="0" anchor="ctr"/>
                </a:tc>
                <a:tc>
                  <a:txBody>
                    <a:bodyPr/>
                    <a:lstStyle/>
                    <a:p>
                      <a:pPr algn="ctr" fontAlgn="ctr"/>
                      <a:r>
                        <a:rPr lang="en-US" sz="1200" u="none" strike="noStrike" dirty="0">
                          <a:effectLst/>
                        </a:rPr>
                        <a:t>AA</a:t>
                      </a:r>
                      <a:endParaRPr lang="en-US" sz="1200" b="0" i="0" u="none" strike="noStrike" dirty="0">
                        <a:effectLst/>
                        <a:latin typeface="宋体" panose="02010600030101010101" pitchFamily="2" charset="-122"/>
                        <a:ea typeface="宋体" panose="02010600030101010101" pitchFamily="2" charset="-122"/>
                      </a:endParaRPr>
                    </a:p>
                  </a:txBody>
                  <a:tcPr marL="5013" marR="5013" marT="5010" marB="0" anchor="ctr"/>
                </a:tc>
                <a:tc>
                  <a:txBody>
                    <a:bodyPr/>
                    <a:lstStyle/>
                    <a:p>
                      <a:pPr algn="ctr" fontAlgn="ctr"/>
                      <a:r>
                        <a:rPr lang="en-US" altLang="zh-CN" sz="1200" u="none" strike="noStrike" dirty="0">
                          <a:effectLst/>
                        </a:rPr>
                        <a:t>2</a:t>
                      </a:r>
                      <a:r>
                        <a:rPr lang="zh-CN" altLang="en-US" sz="1200" u="none" strike="noStrike" dirty="0">
                          <a:effectLst/>
                        </a:rPr>
                        <a:t>（污水处理</a:t>
                      </a:r>
                      <a:r>
                        <a:rPr lang="en-US" altLang="zh-CN" sz="1200" u="none" strike="noStrike" dirty="0">
                          <a:effectLst/>
                        </a:rPr>
                        <a:t>+</a:t>
                      </a:r>
                      <a:r>
                        <a:rPr lang="zh-CN" altLang="en-US" sz="1200" u="none" strike="noStrike" dirty="0">
                          <a:effectLst/>
                        </a:rPr>
                        <a:t>燃气）</a:t>
                      </a:r>
                      <a:endParaRPr lang="zh-CN" altLang="en-US" sz="1200" b="0" i="0" u="none" strike="noStrike" dirty="0">
                        <a:effectLst/>
                        <a:latin typeface="宋体" panose="02010600030101010101" pitchFamily="2" charset="-122"/>
                        <a:ea typeface="宋体" panose="02010600030101010101" pitchFamily="2" charset="-122"/>
                      </a:endParaRPr>
                    </a:p>
                  </a:txBody>
                  <a:tcPr marL="5013" marR="5013" marT="5010" marB="0" anchor="ctr"/>
                </a:tc>
                <a:tc>
                  <a:txBody>
                    <a:bodyPr/>
                    <a:lstStyle/>
                    <a:p>
                      <a:pPr algn="ctr" fontAlgn="ctr"/>
                      <a:r>
                        <a:rPr lang="en-US" altLang="zh-CN" sz="1200" u="none" strike="noStrike" dirty="0">
                          <a:effectLst/>
                        </a:rPr>
                        <a:t>14</a:t>
                      </a:r>
                      <a:endParaRPr lang="en-US" altLang="zh-CN" sz="1200" b="0" i="0" u="none" strike="noStrike" dirty="0">
                        <a:effectLst/>
                        <a:latin typeface="Calibri" panose="020F0502020204030204" pitchFamily="34" charset="0"/>
                      </a:endParaRPr>
                    </a:p>
                  </a:txBody>
                  <a:tcPr marL="5013" marR="5013" marT="5010" marB="0" anchor="ctr"/>
                </a:tc>
                <a:extLst>
                  <a:ext uri="{0D108BD9-81ED-4DB2-BD59-A6C34878D82A}">
                    <a16:rowId xmlns:a16="http://schemas.microsoft.com/office/drawing/2014/main" val="1449026930"/>
                  </a:ext>
                </a:extLst>
              </a:tr>
            </a:tbl>
          </a:graphicData>
        </a:graphic>
      </p:graphicFrame>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8786" name="组合 1"/>
          <p:cNvGrpSpPr/>
          <p:nvPr/>
        </p:nvGrpSpPr>
        <p:grpSpPr>
          <a:xfrm>
            <a:off x="0" y="214313"/>
            <a:ext cx="577850" cy="658812"/>
            <a:chOff x="0" y="0"/>
            <a:chExt cx="577847" cy="659137"/>
          </a:xfrm>
        </p:grpSpPr>
        <p:sp>
          <p:nvSpPr>
            <p:cNvPr id="118882" name="矩形 3"/>
            <p:cNvSpPr/>
            <p:nvPr/>
          </p:nvSpPr>
          <p:spPr>
            <a:xfrm>
              <a:off x="0" y="0"/>
              <a:ext cx="495297" cy="659137"/>
            </a:xfrm>
            <a:prstGeom prst="rect">
              <a:avLst/>
            </a:prstGeom>
            <a:solidFill>
              <a:srgbClr val="C0000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118883" name="矩形 4"/>
            <p:cNvSpPr/>
            <p:nvPr/>
          </p:nvSpPr>
          <p:spPr>
            <a:xfrm>
              <a:off x="527047" y="0"/>
              <a:ext cx="50800" cy="659137"/>
            </a:xfrm>
            <a:prstGeom prst="rect">
              <a:avLst/>
            </a:prstGeom>
            <a:solidFill>
              <a:srgbClr val="80808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grpSp>
      <p:sp>
        <p:nvSpPr>
          <p:cNvPr id="118787" name="灯片编号占位符 3"/>
          <p:cNvSpPr>
            <a:spLocks noGrp="1"/>
          </p:cNvSpPr>
          <p:nvPr/>
        </p:nvSpPr>
        <p:spPr>
          <a:xfrm>
            <a:off x="11449050" y="6499225"/>
            <a:ext cx="639763" cy="365125"/>
          </a:xfrm>
          <a:prstGeom prst="rect">
            <a:avLst/>
          </a:prstGeom>
          <a:noFill/>
          <a:ln w="9525">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r" defTabSz="914400" eaLnBrk="1" hangingPunct="1">
              <a:spcBef>
                <a:spcPct val="0"/>
              </a:spcBef>
              <a:buFontTx/>
              <a:buNone/>
            </a:pPr>
            <a:fld id="{9A0DB2DC-4C9A-4742-B13C-FB6460FD3503}" type="slidenum">
              <a:rPr lang="zh-CN" altLang="zh-CN" sz="1400" b="1" dirty="0">
                <a:solidFill>
                  <a:srgbClr val="FFFFFF"/>
                </a:solidFill>
                <a:latin typeface="仿宋" panose="02010609060101010101" pitchFamily="49" charset="-122"/>
                <a:ea typeface="仿宋" panose="02010609060101010101" pitchFamily="49" charset="-122"/>
              </a:rPr>
              <a:t>108</a:t>
            </a:fld>
            <a:endParaRPr lang="zh-CN" altLang="zh-CN" sz="1400" b="1" dirty="0">
              <a:solidFill>
                <a:srgbClr val="FFFFFF"/>
              </a:solidFill>
              <a:latin typeface="仿宋" panose="02010609060101010101" pitchFamily="49" charset="-122"/>
              <a:ea typeface="仿宋" panose="02010609060101010101" pitchFamily="49" charset="-122"/>
            </a:endParaRPr>
          </a:p>
        </p:txBody>
      </p:sp>
      <p:sp>
        <p:nvSpPr>
          <p:cNvPr id="118788" name="标题 2"/>
          <p:cNvSpPr>
            <a:spLocks noGrp="1"/>
          </p:cNvSpPr>
          <p:nvPr>
            <p:ph type="title"/>
          </p:nvPr>
        </p:nvSpPr>
        <p:spPr>
          <a:xfrm>
            <a:off x="596900" y="233363"/>
            <a:ext cx="11004550" cy="719137"/>
          </a:xfrm>
        </p:spPr>
        <p:txBody>
          <a:bodyPr vert="horz" wrap="square" lIns="68573" tIns="34289" rIns="68573" bIns="34289" anchor="ctr">
            <a:spAutoFit/>
          </a:bodyPr>
          <a:lstStyle/>
          <a:p>
            <a:pPr algn="l" eaLnBrk="1" hangingPunct="1">
              <a:lnSpc>
                <a:spcPct val="150000"/>
              </a:lnSpc>
            </a:pPr>
            <a:r>
              <a:rPr lang="zh-CN" altLang="en-US" sz="3200" b="1" dirty="0">
                <a:solidFill>
                  <a:srgbClr val="000000"/>
                </a:solidFill>
                <a:sym typeface="微软雅黑" panose="020B0503020204020204" pitchFamily="34" charset="-122"/>
              </a:rPr>
              <a:t>附录：</a:t>
            </a:r>
            <a:r>
              <a:rPr lang="en-US" altLang="zh-CN" sz="3200" b="1" dirty="0">
                <a:solidFill>
                  <a:srgbClr val="000000"/>
                </a:solidFill>
                <a:sym typeface="微软雅黑" panose="020B0503020204020204" pitchFamily="34" charset="-122"/>
              </a:rPr>
              <a:t> </a:t>
            </a:r>
            <a:r>
              <a:rPr lang="zh-CN" altLang="en-US" sz="3200" b="1" dirty="0">
                <a:solidFill>
                  <a:srgbClr val="000000"/>
                </a:solidFill>
                <a:sym typeface="微软雅黑" panose="020B0503020204020204" pitchFamily="34" charset="-122"/>
              </a:rPr>
              <a:t>湖南省国企</a:t>
            </a:r>
            <a:r>
              <a:rPr lang="en-US" altLang="zh-CN" sz="3200" b="1" dirty="0">
                <a:solidFill>
                  <a:srgbClr val="000000"/>
                </a:solidFill>
                <a:sym typeface="微软雅黑" panose="020B0503020204020204" pitchFamily="34" charset="-122"/>
              </a:rPr>
              <a:t>&amp;</a:t>
            </a:r>
            <a:r>
              <a:rPr lang="zh-CN" altLang="en-US" sz="3200" b="1" dirty="0">
                <a:solidFill>
                  <a:srgbClr val="000000"/>
                </a:solidFill>
                <a:sym typeface="微软雅黑" panose="020B0503020204020204" pitchFamily="34" charset="-122"/>
              </a:rPr>
              <a:t>城投可发行</a:t>
            </a:r>
            <a:r>
              <a:rPr lang="en-US" altLang="zh-CN" sz="3200" b="1" dirty="0">
                <a:solidFill>
                  <a:srgbClr val="000000"/>
                </a:solidFill>
                <a:latin typeface="微软雅黑" panose="020B0503020204020204" pitchFamily="34" charset="-122"/>
                <a:sym typeface="微软雅黑" panose="020B0503020204020204" pitchFamily="34" charset="-122"/>
              </a:rPr>
              <a:t>ABS</a:t>
            </a:r>
            <a:r>
              <a:rPr lang="zh-CN" altLang="en-US" sz="3200" b="1" dirty="0">
                <a:solidFill>
                  <a:srgbClr val="000000"/>
                </a:solidFill>
                <a:latin typeface="微软雅黑" panose="020B0503020204020204" pitchFamily="34" charset="-122"/>
                <a:sym typeface="微软雅黑" panose="020B0503020204020204" pitchFamily="34" charset="-122"/>
              </a:rPr>
              <a:t>统计</a:t>
            </a:r>
            <a:endParaRPr lang="en-US" altLang="zh-CN" sz="2400" b="1" dirty="0">
              <a:solidFill>
                <a:srgbClr val="000000"/>
              </a:solidFill>
              <a:sym typeface="微软雅黑" panose="020B0503020204020204" pitchFamily="34" charset="-122"/>
            </a:endParaRPr>
          </a:p>
        </p:txBody>
      </p:sp>
      <p:graphicFrame>
        <p:nvGraphicFramePr>
          <p:cNvPr id="9" name="表格 8"/>
          <p:cNvGraphicFramePr>
            <a:graphicFrameLocks noGrp="1"/>
          </p:cNvGraphicFramePr>
          <p:nvPr>
            <p:custDataLst>
              <p:tags r:id="rId1"/>
            </p:custDataLst>
          </p:nvPr>
        </p:nvGraphicFramePr>
        <p:xfrm>
          <a:off x="596900" y="1168400"/>
          <a:ext cx="10852151" cy="4265329"/>
        </p:xfrm>
        <a:graphic>
          <a:graphicData uri="http://schemas.openxmlformats.org/drawingml/2006/table">
            <a:tbl>
              <a:tblPr firstRow="1" bandRow="1">
                <a:tableStyleId>{21E4AEA4-8DFA-4A89-87EB-49C32662AFE0}</a:tableStyleId>
              </a:tblPr>
              <a:tblGrid>
                <a:gridCol w="1098492">
                  <a:extLst>
                    <a:ext uri="{9D8B030D-6E8A-4147-A177-3AD203B41FA5}">
                      <a16:colId xmlns:a16="http://schemas.microsoft.com/office/drawing/2014/main" val="20000"/>
                    </a:ext>
                  </a:extLst>
                </a:gridCol>
                <a:gridCol w="4392930">
                  <a:extLst>
                    <a:ext uri="{9D8B030D-6E8A-4147-A177-3AD203B41FA5}">
                      <a16:colId xmlns:a16="http://schemas.microsoft.com/office/drawing/2014/main" val="20001"/>
                    </a:ext>
                  </a:extLst>
                </a:gridCol>
                <a:gridCol w="1849506">
                  <a:extLst>
                    <a:ext uri="{9D8B030D-6E8A-4147-A177-3AD203B41FA5}">
                      <a16:colId xmlns:a16="http://schemas.microsoft.com/office/drawing/2014/main" val="20002"/>
                    </a:ext>
                  </a:extLst>
                </a:gridCol>
                <a:gridCol w="1849259">
                  <a:extLst>
                    <a:ext uri="{9D8B030D-6E8A-4147-A177-3AD203B41FA5}">
                      <a16:colId xmlns:a16="http://schemas.microsoft.com/office/drawing/2014/main" val="20003"/>
                    </a:ext>
                  </a:extLst>
                </a:gridCol>
                <a:gridCol w="1661964">
                  <a:extLst>
                    <a:ext uri="{9D8B030D-6E8A-4147-A177-3AD203B41FA5}">
                      <a16:colId xmlns:a16="http://schemas.microsoft.com/office/drawing/2014/main" val="20004"/>
                    </a:ext>
                  </a:extLst>
                </a:gridCol>
              </a:tblGrid>
              <a:tr h="401124">
                <a:tc>
                  <a:txBody>
                    <a:bodyPr/>
                    <a:lstStyle/>
                    <a:p>
                      <a:pPr algn="ctr" fontAlgn="ctr"/>
                      <a:r>
                        <a:rPr lang="zh-CN" altLang="en-US" sz="1200" u="none" strike="noStrike" dirty="0">
                          <a:effectLst/>
                        </a:rPr>
                        <a:t>类型</a:t>
                      </a:r>
                      <a:endParaRPr lang="zh-CN" altLang="en-US" sz="1200" b="0" i="0" u="none" strike="noStrike" dirty="0">
                        <a:effectLst/>
                        <a:latin typeface="黑体" panose="02010609060101010101" pitchFamily="49" charset="-122"/>
                        <a:ea typeface="黑体" panose="02010609060101010101" pitchFamily="49" charset="-122"/>
                      </a:endParaRPr>
                    </a:p>
                  </a:txBody>
                  <a:tcPr marL="3783" marR="3783" marT="3783" marB="0" anchor="ctr"/>
                </a:tc>
                <a:tc>
                  <a:txBody>
                    <a:bodyPr/>
                    <a:lstStyle/>
                    <a:p>
                      <a:pPr algn="ctr" fontAlgn="ctr"/>
                      <a:r>
                        <a:rPr lang="zh-CN" altLang="en-US" sz="1200" u="none" strike="noStrike">
                          <a:effectLst/>
                        </a:rPr>
                        <a:t>企业名称</a:t>
                      </a:r>
                      <a:endParaRPr lang="zh-CN" altLang="en-US" sz="1200" b="0" i="0" u="none" strike="noStrike">
                        <a:effectLst/>
                        <a:latin typeface="黑体" panose="02010609060101010101" pitchFamily="49" charset="-122"/>
                        <a:ea typeface="黑体" panose="02010609060101010101" pitchFamily="49" charset="-122"/>
                      </a:endParaRPr>
                    </a:p>
                  </a:txBody>
                  <a:tcPr marL="3783" marR="3783" marT="3783" marB="0" anchor="ctr"/>
                </a:tc>
                <a:tc>
                  <a:txBody>
                    <a:bodyPr/>
                    <a:lstStyle/>
                    <a:p>
                      <a:pPr algn="ctr" fontAlgn="ctr"/>
                      <a:r>
                        <a:rPr lang="zh-CN" altLang="en-US" sz="1200" u="none" strike="noStrike">
                          <a:effectLst/>
                        </a:rPr>
                        <a:t>最新评级</a:t>
                      </a:r>
                      <a:endParaRPr lang="zh-CN" altLang="en-US" sz="1200" b="0" i="0" u="none" strike="noStrike">
                        <a:effectLst/>
                        <a:latin typeface="黑体" panose="02010609060101010101" pitchFamily="49" charset="-122"/>
                        <a:ea typeface="黑体" panose="02010609060101010101" pitchFamily="49" charset="-122"/>
                      </a:endParaRPr>
                    </a:p>
                  </a:txBody>
                  <a:tcPr marL="3783" marR="3783" marT="3783" marB="0" anchor="ctr"/>
                </a:tc>
                <a:tc>
                  <a:txBody>
                    <a:bodyPr/>
                    <a:lstStyle/>
                    <a:p>
                      <a:pPr algn="ctr" fontAlgn="ctr"/>
                      <a:r>
                        <a:rPr lang="zh-CN" altLang="en-US" sz="1200">
                          <a:effectLst/>
                          <a:sym typeface="+mn-ea"/>
                        </a:rPr>
                        <a:t>最近一年收入或对应资产规模（亿元）</a:t>
                      </a:r>
                      <a:endParaRPr lang="zh-CN" altLang="en-US" sz="1200" b="0" i="0" u="none" strike="noStrike">
                        <a:solidFill>
                          <a:srgbClr val="000000"/>
                        </a:solidFill>
                        <a:effectLst/>
                        <a:latin typeface="黑体" panose="02010609060101010101" pitchFamily="49" charset="-122"/>
                        <a:ea typeface="黑体" panose="02010609060101010101" pitchFamily="49" charset="-122"/>
                      </a:endParaRPr>
                    </a:p>
                  </a:txBody>
                  <a:tcPr marL="3783" marR="3783" marT="3783" marB="0" anchor="ctr"/>
                </a:tc>
                <a:tc>
                  <a:txBody>
                    <a:bodyPr/>
                    <a:lstStyle/>
                    <a:p>
                      <a:pPr algn="ctr" fontAlgn="ctr"/>
                      <a:r>
                        <a:rPr lang="zh-CN" altLang="en-US" sz="1200" u="none" strike="noStrike" dirty="0">
                          <a:effectLst/>
                        </a:rPr>
                        <a:t>预计发行规模（亿元）</a:t>
                      </a:r>
                      <a:endParaRPr lang="zh-CN" altLang="en-US" sz="1200" b="0" i="0" u="none" strike="noStrike" dirty="0">
                        <a:solidFill>
                          <a:srgbClr val="000000"/>
                        </a:solidFill>
                        <a:effectLst/>
                        <a:latin typeface="黑体" panose="02010609060101010101" pitchFamily="49" charset="-122"/>
                        <a:ea typeface="黑体" panose="02010609060101010101" pitchFamily="49" charset="-122"/>
                      </a:endParaRPr>
                    </a:p>
                  </a:txBody>
                  <a:tcPr marL="3783" marR="3783" marT="3783" marB="0" anchor="ctr"/>
                </a:tc>
                <a:extLst>
                  <a:ext uri="{0D108BD9-81ED-4DB2-BD59-A6C34878D82A}">
                    <a16:rowId xmlns:a16="http://schemas.microsoft.com/office/drawing/2014/main" val="10000"/>
                  </a:ext>
                </a:extLst>
              </a:tr>
              <a:tr h="202616">
                <a:tc rowSpan="5">
                  <a:txBody>
                    <a:bodyPr/>
                    <a:lstStyle/>
                    <a:p>
                      <a:pPr algn="ctr" fontAlgn="ctr"/>
                      <a:r>
                        <a:rPr lang="zh-CN" altLang="en-US" sz="1200" u="none" strike="noStrike">
                          <a:effectLst/>
                        </a:rPr>
                        <a:t>供电</a:t>
                      </a:r>
                      <a:endParaRPr lang="zh-CN" altLang="en-US" sz="1200" b="0" i="0" u="none" strike="noStrike">
                        <a:effectLst/>
                        <a:latin typeface="宋体" panose="02010600030101010101" pitchFamily="2" charset="-122"/>
                        <a:ea typeface="宋体" panose="02010600030101010101" pitchFamily="2" charset="-122"/>
                      </a:endParaRPr>
                    </a:p>
                  </a:txBody>
                  <a:tcPr marL="3783" marR="3783" marT="3783" marB="0" anchor="ctr"/>
                </a:tc>
                <a:tc>
                  <a:txBody>
                    <a:bodyPr/>
                    <a:lstStyle/>
                    <a:p>
                      <a:pPr algn="ctr" fontAlgn="ctr"/>
                      <a:r>
                        <a:rPr lang="zh-CN" altLang="en-US" sz="1200" u="none" strike="noStrike">
                          <a:effectLst/>
                        </a:rPr>
                        <a:t>大唐华银电力股份有限公司</a:t>
                      </a:r>
                      <a:endParaRPr lang="zh-CN" altLang="en-US" sz="1200" b="0" i="0" u="none" strike="noStrike">
                        <a:effectLst/>
                        <a:latin typeface="Calibri" panose="020F0502020204030204" pitchFamily="34" charset="0"/>
                      </a:endParaRPr>
                    </a:p>
                  </a:txBody>
                  <a:tcPr marL="3783" marR="3783" marT="3783" marB="0" anchor="ctr"/>
                </a:tc>
                <a:tc>
                  <a:txBody>
                    <a:bodyPr/>
                    <a:lstStyle/>
                    <a:p>
                      <a:pPr algn="ctr" fontAlgn="ctr"/>
                      <a:r>
                        <a:rPr lang="en-US" sz="1200" u="none" strike="noStrike">
                          <a:effectLst/>
                        </a:rPr>
                        <a:t>AA+</a:t>
                      </a:r>
                      <a:endParaRPr lang="en-US" sz="1200" b="0" i="0" u="none" strike="noStrike">
                        <a:effectLst/>
                        <a:latin typeface="Calibri" panose="020F0502020204030204" pitchFamily="34" charset="0"/>
                      </a:endParaRPr>
                    </a:p>
                  </a:txBody>
                  <a:tcPr marL="3783" marR="3783" marT="3783" marB="0" anchor="ctr"/>
                </a:tc>
                <a:tc>
                  <a:txBody>
                    <a:bodyPr/>
                    <a:lstStyle/>
                    <a:p>
                      <a:pPr algn="ctr" fontAlgn="ctr"/>
                      <a:r>
                        <a:rPr lang="en-US" altLang="zh-CN" sz="1200" u="none" strike="noStrike">
                          <a:effectLst/>
                        </a:rPr>
                        <a:t>87.99</a:t>
                      </a:r>
                      <a:endParaRPr lang="zh-CN" altLang="en-US" sz="1200" b="0" i="0" u="none" strike="noStrike">
                        <a:effectLst/>
                        <a:latin typeface="Calibri" panose="020F0502020204030204" pitchFamily="34" charset="0"/>
                      </a:endParaRPr>
                    </a:p>
                  </a:txBody>
                  <a:tcPr marL="3783" marR="3783" marT="3783" marB="0" anchor="ctr"/>
                </a:tc>
                <a:tc>
                  <a:txBody>
                    <a:bodyPr/>
                    <a:lstStyle/>
                    <a:p>
                      <a:pPr algn="ctr" fontAlgn="ctr"/>
                      <a:r>
                        <a:rPr lang="zh-CN" altLang="en-US" sz="1200" u="none" strike="noStrike">
                          <a:effectLst/>
                        </a:rPr>
                        <a:t>大于</a:t>
                      </a:r>
                      <a:r>
                        <a:rPr lang="en-US" altLang="zh-CN" sz="1200" u="none" strike="noStrike">
                          <a:effectLst/>
                        </a:rPr>
                        <a:t>100</a:t>
                      </a:r>
                      <a:endParaRPr lang="en-US" altLang="zh-CN" sz="1200" b="0" i="0" u="none" strike="noStrike">
                        <a:effectLst/>
                        <a:latin typeface="Calibri" panose="020F0502020204030204" pitchFamily="34" charset="0"/>
                      </a:endParaRPr>
                    </a:p>
                  </a:txBody>
                  <a:tcPr marL="3783" marR="3783" marT="3783" marB="0" anchor="ctr"/>
                </a:tc>
                <a:extLst>
                  <a:ext uri="{0D108BD9-81ED-4DB2-BD59-A6C34878D82A}">
                    <a16:rowId xmlns:a16="http://schemas.microsoft.com/office/drawing/2014/main" val="10001"/>
                  </a:ext>
                </a:extLst>
              </a:tr>
              <a:tr h="202616">
                <a:tc vMerge="1">
                  <a:txBody>
                    <a:bodyPr/>
                    <a:lstStyle/>
                    <a:p>
                      <a:endParaRPr lang="zh-CN"/>
                    </a:p>
                  </a:txBody>
                  <a:tcPr/>
                </a:tc>
                <a:tc>
                  <a:txBody>
                    <a:bodyPr/>
                    <a:lstStyle/>
                    <a:p>
                      <a:pPr algn="ctr" fontAlgn="ctr"/>
                      <a:r>
                        <a:rPr lang="zh-CN" altLang="en-US" sz="1200" u="none" strike="noStrike">
                          <a:effectLst/>
                        </a:rPr>
                        <a:t>湖南湘投控股集团有限公司</a:t>
                      </a:r>
                      <a:endParaRPr lang="zh-CN" altLang="en-US" sz="1200" b="0" i="0" u="none" strike="noStrike">
                        <a:effectLst/>
                        <a:latin typeface="Calibri" panose="020F0502020204030204" pitchFamily="34" charset="0"/>
                      </a:endParaRPr>
                    </a:p>
                  </a:txBody>
                  <a:tcPr marL="3783" marR="3783" marT="3783" marB="0" anchor="ctr"/>
                </a:tc>
                <a:tc>
                  <a:txBody>
                    <a:bodyPr/>
                    <a:lstStyle/>
                    <a:p>
                      <a:pPr algn="ctr" fontAlgn="ctr"/>
                      <a:r>
                        <a:rPr lang="en-US" sz="1200" u="none" strike="noStrike">
                          <a:effectLst/>
                        </a:rPr>
                        <a:t>AA+</a:t>
                      </a:r>
                      <a:endParaRPr lang="en-US" sz="1200" b="0" i="0" u="none" strike="noStrike">
                        <a:effectLst/>
                        <a:latin typeface="Calibri" panose="020F0502020204030204" pitchFamily="34" charset="0"/>
                      </a:endParaRPr>
                    </a:p>
                  </a:txBody>
                  <a:tcPr marL="3783" marR="3783" marT="3783" marB="0" anchor="ctr"/>
                </a:tc>
                <a:tc>
                  <a:txBody>
                    <a:bodyPr/>
                    <a:lstStyle/>
                    <a:p>
                      <a:pPr algn="ctr" fontAlgn="ctr"/>
                      <a:r>
                        <a:rPr lang="en-US" altLang="zh-CN" sz="1200" u="none" strike="noStrike">
                          <a:effectLst/>
                        </a:rPr>
                        <a:t>7.05</a:t>
                      </a:r>
                      <a:endParaRPr lang="zh-CN" altLang="en-US" sz="1200" b="0" i="0" u="none" strike="noStrike">
                        <a:effectLst/>
                        <a:latin typeface="Calibri" panose="020F0502020204030204" pitchFamily="34" charset="0"/>
                      </a:endParaRPr>
                    </a:p>
                  </a:txBody>
                  <a:tcPr marL="3783" marR="3783" marT="3783" marB="0" anchor="ctr"/>
                </a:tc>
                <a:tc>
                  <a:txBody>
                    <a:bodyPr/>
                    <a:lstStyle/>
                    <a:p>
                      <a:pPr algn="ctr" fontAlgn="ctr"/>
                      <a:r>
                        <a:rPr lang="en-US" altLang="zh-CN" sz="1200" u="none" strike="noStrike">
                          <a:effectLst/>
                        </a:rPr>
                        <a:t>50</a:t>
                      </a:r>
                      <a:endParaRPr lang="en-US" altLang="zh-CN" sz="1200" b="0" i="0" u="none" strike="noStrike">
                        <a:effectLst/>
                        <a:latin typeface="宋体" panose="02010600030101010101" pitchFamily="2" charset="-122"/>
                        <a:ea typeface="宋体" panose="02010600030101010101" pitchFamily="2" charset="-122"/>
                      </a:endParaRPr>
                    </a:p>
                  </a:txBody>
                  <a:tcPr marL="3783" marR="3783" marT="3783" marB="0" anchor="ctr"/>
                </a:tc>
                <a:extLst>
                  <a:ext uri="{0D108BD9-81ED-4DB2-BD59-A6C34878D82A}">
                    <a16:rowId xmlns:a16="http://schemas.microsoft.com/office/drawing/2014/main" val="10002"/>
                  </a:ext>
                </a:extLst>
              </a:tr>
              <a:tr h="202616">
                <a:tc vMerge="1">
                  <a:txBody>
                    <a:bodyPr/>
                    <a:lstStyle/>
                    <a:p>
                      <a:endParaRPr lang="zh-CN"/>
                    </a:p>
                  </a:txBody>
                  <a:tcPr/>
                </a:tc>
                <a:tc>
                  <a:txBody>
                    <a:bodyPr/>
                    <a:lstStyle/>
                    <a:p>
                      <a:pPr algn="ctr" fontAlgn="ctr"/>
                      <a:r>
                        <a:rPr lang="zh-CN" altLang="en-US" sz="1200" u="none" strike="noStrike">
                          <a:effectLst/>
                        </a:rPr>
                        <a:t>怀化市水业投资总公司</a:t>
                      </a:r>
                      <a:endParaRPr lang="zh-CN" altLang="en-US" sz="1200" b="0" i="0" u="none" strike="noStrike">
                        <a:effectLst/>
                        <a:latin typeface="宋体" panose="02010600030101010101" pitchFamily="2" charset="-122"/>
                        <a:ea typeface="宋体" panose="02010600030101010101" pitchFamily="2" charset="-122"/>
                      </a:endParaRPr>
                    </a:p>
                  </a:txBody>
                  <a:tcPr marL="3783" marR="3783" marT="3783" marB="0" anchor="ctr"/>
                </a:tc>
                <a:tc>
                  <a:txBody>
                    <a:bodyPr/>
                    <a:lstStyle/>
                    <a:p>
                      <a:pPr algn="ctr" fontAlgn="ctr"/>
                      <a:r>
                        <a:rPr lang="en-US" sz="1200" u="none" strike="noStrike">
                          <a:effectLst/>
                        </a:rPr>
                        <a:t>AA</a:t>
                      </a:r>
                      <a:endParaRPr lang="en-US" sz="1200" b="0" i="0" u="none" strike="noStrike">
                        <a:effectLst/>
                        <a:latin typeface="宋体" panose="02010600030101010101" pitchFamily="2" charset="-122"/>
                        <a:ea typeface="宋体" panose="02010600030101010101" pitchFamily="2" charset="-122"/>
                      </a:endParaRPr>
                    </a:p>
                  </a:txBody>
                  <a:tcPr marL="3783" marR="3783" marT="3783" marB="0" anchor="ctr"/>
                </a:tc>
                <a:tc>
                  <a:txBody>
                    <a:bodyPr/>
                    <a:lstStyle/>
                    <a:p>
                      <a:pPr algn="ctr" fontAlgn="b"/>
                      <a:r>
                        <a:rPr lang="en-US" altLang="zh-CN" sz="1200" u="none" strike="noStrike">
                          <a:effectLst/>
                        </a:rPr>
                        <a:t>5267</a:t>
                      </a:r>
                      <a:r>
                        <a:rPr lang="zh-CN" altLang="en-US" sz="1200" u="none" strike="noStrike">
                          <a:effectLst/>
                        </a:rPr>
                        <a:t>万元</a:t>
                      </a:r>
                      <a:endParaRPr lang="zh-CN" altLang="en-US" sz="1200" b="0" i="0" u="none" strike="noStrike">
                        <a:effectLst/>
                        <a:latin typeface="Calibri" panose="020F0502020204030204" pitchFamily="34" charset="0"/>
                      </a:endParaRPr>
                    </a:p>
                  </a:txBody>
                  <a:tcPr marL="3783" marR="3783" marT="3783" marB="0" anchor="b"/>
                </a:tc>
                <a:tc>
                  <a:txBody>
                    <a:bodyPr/>
                    <a:lstStyle/>
                    <a:p>
                      <a:pPr algn="ctr" fontAlgn="b"/>
                      <a:r>
                        <a:rPr lang="en-US" altLang="zh-CN" sz="1200" u="none" strike="noStrike">
                          <a:effectLst/>
                        </a:rPr>
                        <a:t>3.69</a:t>
                      </a:r>
                      <a:endParaRPr lang="en-US" altLang="zh-CN" sz="1200" b="0" i="0" u="none" strike="noStrike">
                        <a:effectLst/>
                        <a:latin typeface="Calibri" panose="020F0502020204030204" pitchFamily="34" charset="0"/>
                      </a:endParaRPr>
                    </a:p>
                  </a:txBody>
                  <a:tcPr marL="3783" marR="3783" marT="3783" marB="0" anchor="b"/>
                </a:tc>
                <a:extLst>
                  <a:ext uri="{0D108BD9-81ED-4DB2-BD59-A6C34878D82A}">
                    <a16:rowId xmlns:a16="http://schemas.microsoft.com/office/drawing/2014/main" val="10003"/>
                  </a:ext>
                </a:extLst>
              </a:tr>
              <a:tr h="339765">
                <a:tc vMerge="1">
                  <a:txBody>
                    <a:bodyPr/>
                    <a:lstStyle/>
                    <a:p>
                      <a:endParaRPr lang="zh-CN"/>
                    </a:p>
                  </a:txBody>
                  <a:tcPr/>
                </a:tc>
                <a:tc>
                  <a:txBody>
                    <a:bodyPr/>
                    <a:lstStyle/>
                    <a:p>
                      <a:pPr algn="ctr" fontAlgn="ctr"/>
                      <a:r>
                        <a:rPr lang="zh-CN" altLang="en-US" sz="1200" u="none" strike="noStrike" dirty="0">
                          <a:effectLst/>
                        </a:rPr>
                        <a:t>永兴银都投资发展集团有限公司</a:t>
                      </a:r>
                      <a:endParaRPr lang="zh-CN" altLang="en-US" sz="1200" b="0" i="0" u="none" strike="noStrike" dirty="0">
                        <a:effectLst/>
                        <a:latin typeface="宋体" panose="02010600030101010101" pitchFamily="2" charset="-122"/>
                        <a:ea typeface="宋体" panose="02010600030101010101" pitchFamily="2" charset="-122"/>
                      </a:endParaRPr>
                    </a:p>
                  </a:txBody>
                  <a:tcPr marL="3783" marR="3783" marT="3783" marB="0" anchor="ctr"/>
                </a:tc>
                <a:tc>
                  <a:txBody>
                    <a:bodyPr/>
                    <a:lstStyle/>
                    <a:p>
                      <a:pPr algn="ctr" fontAlgn="ctr"/>
                      <a:r>
                        <a:rPr lang="en-US" sz="1200" u="none" strike="noStrike">
                          <a:effectLst/>
                        </a:rPr>
                        <a:t>AA</a:t>
                      </a:r>
                      <a:endParaRPr lang="en-US" sz="1200" b="0" i="0" u="none" strike="noStrike">
                        <a:effectLst/>
                        <a:latin typeface="宋体" panose="02010600030101010101" pitchFamily="2" charset="-122"/>
                        <a:ea typeface="宋体" panose="02010600030101010101" pitchFamily="2" charset="-122"/>
                      </a:endParaRPr>
                    </a:p>
                  </a:txBody>
                  <a:tcPr marL="3783" marR="3783" marT="3783" marB="0" anchor="ctr"/>
                </a:tc>
                <a:tc>
                  <a:txBody>
                    <a:bodyPr/>
                    <a:lstStyle/>
                    <a:p>
                      <a:pPr algn="ctr" fontAlgn="b"/>
                      <a:r>
                        <a:rPr lang="en-US" altLang="zh-CN" sz="1200" u="none" strike="noStrike">
                          <a:effectLst/>
                        </a:rPr>
                        <a:t>2463.93</a:t>
                      </a:r>
                      <a:r>
                        <a:rPr lang="zh-CN" altLang="en-US" sz="1200" u="none" strike="noStrike">
                          <a:effectLst/>
                        </a:rPr>
                        <a:t>万元</a:t>
                      </a:r>
                      <a:endParaRPr lang="zh-CN" altLang="en-US" sz="1200" b="0" i="0" u="none" strike="noStrike">
                        <a:effectLst/>
                        <a:latin typeface="Calibri" panose="020F0502020204030204" pitchFamily="34" charset="0"/>
                      </a:endParaRPr>
                    </a:p>
                  </a:txBody>
                  <a:tcPr marL="3783" marR="3783" marT="3783" marB="0" anchor="b"/>
                </a:tc>
                <a:tc>
                  <a:txBody>
                    <a:bodyPr/>
                    <a:lstStyle/>
                    <a:p>
                      <a:pPr algn="ctr" fontAlgn="b"/>
                      <a:r>
                        <a:rPr lang="en-US" altLang="zh-CN" sz="1200" u="none" strike="noStrike">
                          <a:effectLst/>
                        </a:rPr>
                        <a:t>1.72</a:t>
                      </a:r>
                      <a:endParaRPr lang="en-US" altLang="zh-CN" sz="1200" b="0" i="0" u="none" strike="noStrike">
                        <a:effectLst/>
                        <a:latin typeface="Calibri" panose="020F0502020204030204" pitchFamily="34" charset="0"/>
                      </a:endParaRPr>
                    </a:p>
                  </a:txBody>
                  <a:tcPr marL="3783" marR="3783" marT="3783" marB="0" anchor="b"/>
                </a:tc>
                <a:extLst>
                  <a:ext uri="{0D108BD9-81ED-4DB2-BD59-A6C34878D82A}">
                    <a16:rowId xmlns:a16="http://schemas.microsoft.com/office/drawing/2014/main" val="10004"/>
                  </a:ext>
                </a:extLst>
              </a:tr>
              <a:tr h="339074">
                <a:tc vMerge="1">
                  <a:txBody>
                    <a:bodyPr/>
                    <a:lstStyle/>
                    <a:p>
                      <a:endParaRPr lang="zh-CN"/>
                    </a:p>
                  </a:txBody>
                  <a:tcPr/>
                </a:tc>
                <a:tc>
                  <a:txBody>
                    <a:bodyPr/>
                    <a:lstStyle/>
                    <a:p>
                      <a:pPr algn="ctr" fontAlgn="ctr"/>
                      <a:r>
                        <a:rPr lang="zh-CN" altLang="en-US" sz="1200" u="none" strike="noStrike">
                          <a:effectLst/>
                        </a:rPr>
                        <a:t>邵阳赛双清建设投资经营集团有限公司</a:t>
                      </a:r>
                      <a:endParaRPr lang="zh-CN" altLang="en-US" sz="1200" b="0" i="0" u="none" strike="noStrike">
                        <a:effectLst/>
                        <a:latin typeface="宋体" panose="02010600030101010101" pitchFamily="2" charset="-122"/>
                        <a:ea typeface="宋体" panose="02010600030101010101" pitchFamily="2" charset="-122"/>
                      </a:endParaRPr>
                    </a:p>
                  </a:txBody>
                  <a:tcPr marL="3783" marR="3783" marT="3783" marB="0" anchor="ctr"/>
                </a:tc>
                <a:tc>
                  <a:txBody>
                    <a:bodyPr/>
                    <a:lstStyle/>
                    <a:p>
                      <a:pPr algn="ctr" fontAlgn="ctr"/>
                      <a:r>
                        <a:rPr lang="en-US" sz="1200" u="none" strike="noStrike">
                          <a:effectLst/>
                        </a:rPr>
                        <a:t>AA</a:t>
                      </a:r>
                      <a:endParaRPr lang="en-US" sz="1200" b="0" i="0" u="none" strike="noStrike">
                        <a:effectLst/>
                        <a:latin typeface="宋体" panose="02010600030101010101" pitchFamily="2" charset="-122"/>
                        <a:ea typeface="宋体" panose="02010600030101010101" pitchFamily="2" charset="-122"/>
                      </a:endParaRPr>
                    </a:p>
                  </a:txBody>
                  <a:tcPr marL="3783" marR="3783" marT="3783" marB="0" anchor="ctr"/>
                </a:tc>
                <a:tc>
                  <a:txBody>
                    <a:bodyPr/>
                    <a:lstStyle/>
                    <a:p>
                      <a:pPr algn="ctr" fontAlgn="b"/>
                      <a:r>
                        <a:rPr lang="en-US" altLang="zh-CN" sz="1200" u="none" strike="noStrike">
                          <a:effectLst/>
                        </a:rPr>
                        <a:t>0.04</a:t>
                      </a:r>
                      <a:r>
                        <a:rPr lang="zh-CN" altLang="en-US" sz="1200" u="none" strike="noStrike">
                          <a:effectLst/>
                        </a:rPr>
                        <a:t>亿元</a:t>
                      </a:r>
                      <a:endParaRPr lang="zh-CN" altLang="en-US" sz="1200" b="0" i="0" u="none" strike="noStrike">
                        <a:effectLst/>
                        <a:latin typeface="Calibri" panose="020F0502020204030204" pitchFamily="34" charset="0"/>
                      </a:endParaRPr>
                    </a:p>
                  </a:txBody>
                  <a:tcPr marL="3783" marR="3783" marT="3783" marB="0" anchor="b"/>
                </a:tc>
                <a:tc>
                  <a:txBody>
                    <a:bodyPr/>
                    <a:lstStyle/>
                    <a:p>
                      <a:pPr algn="ctr" fontAlgn="b"/>
                      <a:r>
                        <a:rPr lang="en-US" altLang="zh-CN" sz="1200" u="none" strike="noStrike">
                          <a:effectLst/>
                        </a:rPr>
                        <a:t>0.28</a:t>
                      </a:r>
                      <a:endParaRPr lang="en-US" altLang="zh-CN" sz="1200" b="0" i="0" u="none" strike="noStrike">
                        <a:effectLst/>
                        <a:latin typeface="Calibri" panose="020F0502020204030204" pitchFamily="34" charset="0"/>
                      </a:endParaRPr>
                    </a:p>
                  </a:txBody>
                  <a:tcPr marL="3783" marR="3783" marT="3783" marB="0" anchor="b"/>
                </a:tc>
                <a:extLst>
                  <a:ext uri="{0D108BD9-81ED-4DB2-BD59-A6C34878D82A}">
                    <a16:rowId xmlns:a16="http://schemas.microsoft.com/office/drawing/2014/main" val="10005"/>
                  </a:ext>
                </a:extLst>
              </a:tr>
              <a:tr h="339074">
                <a:tc rowSpan="3">
                  <a:txBody>
                    <a:bodyPr/>
                    <a:lstStyle/>
                    <a:p>
                      <a:pPr algn="ctr" fontAlgn="ctr"/>
                      <a:r>
                        <a:rPr lang="zh-CN" altLang="en-US" sz="1200" u="none" strike="noStrike">
                          <a:effectLst/>
                        </a:rPr>
                        <a:t>供气</a:t>
                      </a:r>
                      <a:endParaRPr lang="zh-CN" altLang="en-US" sz="1200" b="0" i="0" u="none" strike="noStrike">
                        <a:effectLst/>
                        <a:latin typeface="宋体" panose="02010600030101010101" pitchFamily="2" charset="-122"/>
                        <a:ea typeface="宋体" panose="02010600030101010101" pitchFamily="2" charset="-122"/>
                      </a:endParaRPr>
                    </a:p>
                  </a:txBody>
                  <a:tcPr marL="3783" marR="3783" marT="3783" marB="0" anchor="ctr"/>
                </a:tc>
                <a:tc>
                  <a:txBody>
                    <a:bodyPr/>
                    <a:lstStyle/>
                    <a:p>
                      <a:pPr algn="ctr" fontAlgn="ctr"/>
                      <a:r>
                        <a:rPr lang="zh-CN" altLang="en-US" sz="1200" u="none" strike="noStrike" dirty="0">
                          <a:effectLst/>
                        </a:rPr>
                        <a:t>株洲市城市建设发展集团有限公司</a:t>
                      </a:r>
                      <a:endParaRPr lang="zh-CN" altLang="en-US" sz="1200" b="0" i="0" u="none" strike="noStrike" dirty="0">
                        <a:effectLst/>
                        <a:latin typeface="Calibri" panose="020F0502020204030204" pitchFamily="34" charset="0"/>
                      </a:endParaRPr>
                    </a:p>
                  </a:txBody>
                  <a:tcPr marL="3783" marR="3783" marT="3783" marB="0" anchor="ctr"/>
                </a:tc>
                <a:tc>
                  <a:txBody>
                    <a:bodyPr/>
                    <a:lstStyle/>
                    <a:p>
                      <a:pPr algn="ctr" fontAlgn="ctr"/>
                      <a:r>
                        <a:rPr lang="en-US" sz="1200" u="none" strike="noStrike">
                          <a:effectLst/>
                        </a:rPr>
                        <a:t>AA+</a:t>
                      </a:r>
                      <a:endParaRPr lang="en-US" sz="1200" b="0" i="0" u="none" strike="noStrike">
                        <a:effectLst/>
                        <a:latin typeface="Calibri" panose="020F0502020204030204" pitchFamily="34" charset="0"/>
                      </a:endParaRPr>
                    </a:p>
                  </a:txBody>
                  <a:tcPr marL="3783" marR="3783" marT="3783" marB="0" anchor="ctr"/>
                </a:tc>
                <a:tc>
                  <a:txBody>
                    <a:bodyPr/>
                    <a:lstStyle/>
                    <a:p>
                      <a:pPr algn="ctr" fontAlgn="ctr"/>
                      <a:r>
                        <a:rPr lang="en-US" altLang="zh-CN" sz="1200" u="none" strike="noStrike">
                          <a:effectLst/>
                        </a:rPr>
                        <a:t>6.41</a:t>
                      </a:r>
                      <a:endParaRPr lang="zh-CN" altLang="en-US" sz="1200" b="0" i="0" u="none" strike="noStrike">
                        <a:effectLst/>
                        <a:latin typeface="Calibri" panose="020F0502020204030204" pitchFamily="34" charset="0"/>
                      </a:endParaRPr>
                    </a:p>
                  </a:txBody>
                  <a:tcPr marL="3783" marR="3783" marT="3783" marB="0" anchor="ctr"/>
                </a:tc>
                <a:tc>
                  <a:txBody>
                    <a:bodyPr/>
                    <a:lstStyle/>
                    <a:p>
                      <a:pPr algn="ctr" fontAlgn="ctr"/>
                      <a:r>
                        <a:rPr lang="en-US" altLang="zh-CN" sz="1200" u="none" strike="noStrike">
                          <a:effectLst/>
                        </a:rPr>
                        <a:t>40</a:t>
                      </a:r>
                      <a:endParaRPr lang="en-US" altLang="zh-CN" sz="1200" b="0" i="0" u="none" strike="noStrike">
                        <a:effectLst/>
                        <a:latin typeface="宋体" panose="02010600030101010101" pitchFamily="2" charset="-122"/>
                        <a:ea typeface="宋体" panose="02010600030101010101" pitchFamily="2" charset="-122"/>
                      </a:endParaRPr>
                    </a:p>
                  </a:txBody>
                  <a:tcPr marL="3783" marR="3783" marT="3783" marB="0" anchor="ctr"/>
                </a:tc>
                <a:extLst>
                  <a:ext uri="{0D108BD9-81ED-4DB2-BD59-A6C34878D82A}">
                    <a16:rowId xmlns:a16="http://schemas.microsoft.com/office/drawing/2014/main" val="10006"/>
                  </a:ext>
                </a:extLst>
              </a:tr>
              <a:tr h="339765">
                <a:tc vMerge="1">
                  <a:txBody>
                    <a:bodyPr/>
                    <a:lstStyle/>
                    <a:p>
                      <a:endParaRPr lang="zh-CN"/>
                    </a:p>
                  </a:txBody>
                  <a:tcPr/>
                </a:tc>
                <a:tc>
                  <a:txBody>
                    <a:bodyPr/>
                    <a:lstStyle/>
                    <a:p>
                      <a:pPr algn="ctr" fontAlgn="ctr"/>
                      <a:r>
                        <a:rPr lang="zh-CN" altLang="en-US" sz="1200" u="none" strike="noStrike" dirty="0">
                          <a:effectLst/>
                        </a:rPr>
                        <a:t>长沙市城市建设投资开发集团有限公司</a:t>
                      </a:r>
                      <a:endParaRPr lang="zh-CN" altLang="en-US" sz="1200" b="0" i="0" u="none" strike="noStrike" dirty="0">
                        <a:effectLst/>
                        <a:latin typeface="Calibri" panose="020F0502020204030204" pitchFamily="34" charset="0"/>
                      </a:endParaRPr>
                    </a:p>
                  </a:txBody>
                  <a:tcPr marL="3783" marR="3783" marT="3783" marB="0" anchor="ctr"/>
                </a:tc>
                <a:tc>
                  <a:txBody>
                    <a:bodyPr/>
                    <a:lstStyle/>
                    <a:p>
                      <a:pPr algn="ctr" fontAlgn="ctr"/>
                      <a:r>
                        <a:rPr lang="en-US" sz="1200" u="none" strike="noStrike">
                          <a:effectLst/>
                        </a:rPr>
                        <a:t>AAA</a:t>
                      </a:r>
                      <a:endParaRPr lang="en-US" sz="1200" b="0" i="0" u="none" strike="noStrike">
                        <a:effectLst/>
                        <a:latin typeface="Calibri" panose="020F0502020204030204" pitchFamily="34" charset="0"/>
                      </a:endParaRPr>
                    </a:p>
                  </a:txBody>
                  <a:tcPr marL="3783" marR="3783" marT="3783" marB="0" anchor="ctr"/>
                </a:tc>
                <a:tc>
                  <a:txBody>
                    <a:bodyPr/>
                    <a:lstStyle/>
                    <a:p>
                      <a:pPr algn="ctr" fontAlgn="ctr"/>
                      <a:r>
                        <a:rPr lang="en-US" altLang="zh-CN" sz="1200" u="none" strike="noStrike">
                          <a:effectLst/>
                        </a:rPr>
                        <a:t>3.55</a:t>
                      </a:r>
                      <a:endParaRPr lang="zh-CN" altLang="en-US" sz="1200" b="0" i="0" u="none" strike="noStrike">
                        <a:effectLst/>
                        <a:latin typeface="Calibri" panose="020F0502020204030204" pitchFamily="34" charset="0"/>
                      </a:endParaRPr>
                    </a:p>
                  </a:txBody>
                  <a:tcPr marL="3783" marR="3783" marT="3783" marB="0" anchor="ctr"/>
                </a:tc>
                <a:tc>
                  <a:txBody>
                    <a:bodyPr/>
                    <a:lstStyle/>
                    <a:p>
                      <a:pPr algn="ctr" fontAlgn="ctr"/>
                      <a:r>
                        <a:rPr lang="en-US" altLang="zh-CN" sz="1200" u="none" strike="noStrike">
                          <a:effectLst/>
                        </a:rPr>
                        <a:t>24</a:t>
                      </a:r>
                      <a:endParaRPr lang="en-US" altLang="zh-CN" sz="1200" b="0" i="0" u="none" strike="noStrike">
                        <a:effectLst/>
                        <a:latin typeface="Calibri" panose="020F0502020204030204" pitchFamily="34" charset="0"/>
                      </a:endParaRPr>
                    </a:p>
                  </a:txBody>
                  <a:tcPr marL="3783" marR="3783" marT="3783" marB="0" anchor="ctr"/>
                </a:tc>
                <a:extLst>
                  <a:ext uri="{0D108BD9-81ED-4DB2-BD59-A6C34878D82A}">
                    <a16:rowId xmlns:a16="http://schemas.microsoft.com/office/drawing/2014/main" val="10007"/>
                  </a:ext>
                </a:extLst>
              </a:tr>
              <a:tr h="202616">
                <a:tc vMerge="1">
                  <a:txBody>
                    <a:bodyPr/>
                    <a:lstStyle/>
                    <a:p>
                      <a:endParaRPr lang="zh-CN"/>
                    </a:p>
                  </a:txBody>
                  <a:tcPr/>
                </a:tc>
                <a:tc>
                  <a:txBody>
                    <a:bodyPr/>
                    <a:lstStyle/>
                    <a:p>
                      <a:pPr algn="ctr" fontAlgn="ctr"/>
                      <a:r>
                        <a:rPr lang="zh-CN" altLang="en-US" sz="1200" u="none" strike="noStrike">
                          <a:effectLst/>
                        </a:rPr>
                        <a:t>湖南湘投控股集团有限公司</a:t>
                      </a:r>
                      <a:endParaRPr lang="zh-CN" altLang="en-US" sz="1200" b="0" i="0" u="none" strike="noStrike">
                        <a:effectLst/>
                        <a:latin typeface="Calibri" panose="020F0502020204030204" pitchFamily="34" charset="0"/>
                      </a:endParaRPr>
                    </a:p>
                  </a:txBody>
                  <a:tcPr marL="3783" marR="3783" marT="3783" marB="0" anchor="ctr"/>
                </a:tc>
                <a:tc>
                  <a:txBody>
                    <a:bodyPr/>
                    <a:lstStyle/>
                    <a:p>
                      <a:pPr algn="ctr" fontAlgn="ctr"/>
                      <a:r>
                        <a:rPr lang="en-US" sz="1200" u="none" strike="noStrike">
                          <a:effectLst/>
                        </a:rPr>
                        <a:t>AA+</a:t>
                      </a:r>
                      <a:endParaRPr lang="en-US" sz="1200" b="0" i="0" u="none" strike="noStrike">
                        <a:effectLst/>
                        <a:latin typeface="Calibri" panose="020F0502020204030204" pitchFamily="34" charset="0"/>
                      </a:endParaRPr>
                    </a:p>
                  </a:txBody>
                  <a:tcPr marL="3783" marR="3783" marT="3783" marB="0" anchor="ctr"/>
                </a:tc>
                <a:tc>
                  <a:txBody>
                    <a:bodyPr/>
                    <a:lstStyle/>
                    <a:p>
                      <a:pPr algn="ctr" fontAlgn="ctr"/>
                      <a:r>
                        <a:rPr lang="en-US" altLang="zh-CN" sz="1200" u="none" strike="noStrike">
                          <a:effectLst/>
                        </a:rPr>
                        <a:t>0.86</a:t>
                      </a:r>
                      <a:endParaRPr lang="zh-CN" altLang="en-US" sz="1200" b="0" i="0" u="none" strike="noStrike">
                        <a:effectLst/>
                        <a:latin typeface="Calibri" panose="020F0502020204030204" pitchFamily="34" charset="0"/>
                      </a:endParaRPr>
                    </a:p>
                  </a:txBody>
                  <a:tcPr marL="3783" marR="3783" marT="3783" marB="0" anchor="ctr"/>
                </a:tc>
                <a:tc>
                  <a:txBody>
                    <a:bodyPr/>
                    <a:lstStyle/>
                    <a:p>
                      <a:pPr algn="ctr" fontAlgn="ctr"/>
                      <a:r>
                        <a:rPr lang="en-US" altLang="zh-CN" sz="1200" u="none" strike="noStrike">
                          <a:effectLst/>
                        </a:rPr>
                        <a:t>6</a:t>
                      </a:r>
                      <a:endParaRPr lang="en-US" altLang="zh-CN" sz="1200" b="0" i="0" u="none" strike="noStrike">
                        <a:effectLst/>
                        <a:latin typeface="宋体" panose="02010600030101010101" pitchFamily="2" charset="-122"/>
                        <a:ea typeface="宋体" panose="02010600030101010101" pitchFamily="2" charset="-122"/>
                      </a:endParaRPr>
                    </a:p>
                  </a:txBody>
                  <a:tcPr marL="3783" marR="3783" marT="3783" marB="0" anchor="ctr"/>
                </a:tc>
                <a:extLst>
                  <a:ext uri="{0D108BD9-81ED-4DB2-BD59-A6C34878D82A}">
                    <a16:rowId xmlns:a16="http://schemas.microsoft.com/office/drawing/2014/main" val="10008"/>
                  </a:ext>
                </a:extLst>
              </a:tr>
              <a:tr h="339765">
                <a:tc rowSpan="2">
                  <a:txBody>
                    <a:bodyPr/>
                    <a:lstStyle/>
                    <a:p>
                      <a:pPr algn="ctr" fontAlgn="ctr"/>
                      <a:r>
                        <a:rPr lang="zh-CN" altLang="en-US" sz="1200" u="none" strike="noStrike" dirty="0">
                          <a:effectLst/>
                        </a:rPr>
                        <a:t>公交客运</a:t>
                      </a:r>
                      <a:endParaRPr lang="zh-CN" altLang="en-US" sz="1200" b="0" i="0" u="none" strike="noStrike" dirty="0">
                        <a:effectLst/>
                        <a:latin typeface="宋体" panose="02010600030101010101" pitchFamily="2" charset="-122"/>
                        <a:ea typeface="宋体" panose="02010600030101010101" pitchFamily="2" charset="-122"/>
                      </a:endParaRPr>
                    </a:p>
                  </a:txBody>
                  <a:tcPr marL="3783" marR="3783" marT="3783" marB="0" anchor="ctr"/>
                </a:tc>
                <a:tc>
                  <a:txBody>
                    <a:bodyPr/>
                    <a:lstStyle/>
                    <a:p>
                      <a:pPr algn="ctr" fontAlgn="ctr"/>
                      <a:r>
                        <a:rPr lang="zh-CN" altLang="en-US" sz="1200" u="none" strike="noStrike">
                          <a:effectLst/>
                        </a:rPr>
                        <a:t>株洲市城市建设发展集团有限公司</a:t>
                      </a:r>
                      <a:endParaRPr lang="zh-CN" altLang="en-US" sz="1200" b="0" i="0" u="none" strike="noStrike">
                        <a:effectLst/>
                        <a:latin typeface="Calibri" panose="020F0502020204030204" pitchFamily="34" charset="0"/>
                      </a:endParaRPr>
                    </a:p>
                  </a:txBody>
                  <a:tcPr marL="3783" marR="3783" marT="3783" marB="0" anchor="ctr"/>
                </a:tc>
                <a:tc>
                  <a:txBody>
                    <a:bodyPr/>
                    <a:lstStyle/>
                    <a:p>
                      <a:pPr algn="ctr" fontAlgn="ctr"/>
                      <a:r>
                        <a:rPr lang="en-US" sz="1200" u="none" strike="noStrike">
                          <a:effectLst/>
                        </a:rPr>
                        <a:t>AA+</a:t>
                      </a:r>
                      <a:endParaRPr lang="en-US" sz="1200" b="0" i="0" u="none" strike="noStrike">
                        <a:effectLst/>
                        <a:latin typeface="Calibri" panose="020F0502020204030204" pitchFamily="34" charset="0"/>
                      </a:endParaRPr>
                    </a:p>
                  </a:txBody>
                  <a:tcPr marL="3783" marR="3783" marT="3783" marB="0" anchor="ctr"/>
                </a:tc>
                <a:tc>
                  <a:txBody>
                    <a:bodyPr/>
                    <a:lstStyle/>
                    <a:p>
                      <a:pPr algn="ctr" fontAlgn="ctr"/>
                      <a:r>
                        <a:rPr lang="en-US" altLang="zh-CN" sz="1200" u="none" strike="noStrike">
                          <a:effectLst/>
                        </a:rPr>
                        <a:t>1.89</a:t>
                      </a:r>
                      <a:endParaRPr lang="zh-CN" altLang="en-US" sz="1200" b="0" i="0" u="none" strike="noStrike">
                        <a:effectLst/>
                        <a:latin typeface="Calibri" panose="020F0502020204030204" pitchFamily="34" charset="0"/>
                      </a:endParaRPr>
                    </a:p>
                  </a:txBody>
                  <a:tcPr marL="3783" marR="3783" marT="3783" marB="0" anchor="ctr"/>
                </a:tc>
                <a:tc>
                  <a:txBody>
                    <a:bodyPr/>
                    <a:lstStyle/>
                    <a:p>
                      <a:pPr algn="ctr" fontAlgn="ctr"/>
                      <a:r>
                        <a:rPr lang="en-US" altLang="zh-CN" sz="1200" u="none" strike="noStrike">
                          <a:effectLst/>
                        </a:rPr>
                        <a:t>12</a:t>
                      </a:r>
                      <a:endParaRPr lang="en-US" altLang="zh-CN" sz="1200" b="0" i="0" u="none" strike="noStrike">
                        <a:effectLst/>
                        <a:latin typeface="宋体" panose="02010600030101010101" pitchFamily="2" charset="-122"/>
                        <a:ea typeface="宋体" panose="02010600030101010101" pitchFamily="2" charset="-122"/>
                      </a:endParaRPr>
                    </a:p>
                  </a:txBody>
                  <a:tcPr marL="3783" marR="3783" marT="3783" marB="0" anchor="ctr"/>
                </a:tc>
                <a:extLst>
                  <a:ext uri="{0D108BD9-81ED-4DB2-BD59-A6C34878D82A}">
                    <a16:rowId xmlns:a16="http://schemas.microsoft.com/office/drawing/2014/main" val="10009"/>
                  </a:ext>
                </a:extLst>
              </a:tr>
              <a:tr h="339074">
                <a:tc vMerge="1">
                  <a:txBody>
                    <a:bodyPr/>
                    <a:lstStyle/>
                    <a:p>
                      <a:endParaRPr lang="zh-CN"/>
                    </a:p>
                  </a:txBody>
                  <a:tcPr/>
                </a:tc>
                <a:tc>
                  <a:txBody>
                    <a:bodyPr/>
                    <a:lstStyle/>
                    <a:p>
                      <a:pPr algn="ctr" fontAlgn="ctr"/>
                      <a:r>
                        <a:rPr lang="zh-CN" altLang="en-US" sz="1200" u="none" strike="noStrike">
                          <a:effectLst/>
                        </a:rPr>
                        <a:t>娄底市城市建设投资集团有限公司</a:t>
                      </a:r>
                      <a:endParaRPr lang="zh-CN" altLang="en-US" sz="1200" b="0" i="0" u="none" strike="noStrike">
                        <a:effectLst/>
                        <a:latin typeface="宋体" panose="02010600030101010101" pitchFamily="2" charset="-122"/>
                        <a:ea typeface="宋体" panose="02010600030101010101" pitchFamily="2" charset="-122"/>
                      </a:endParaRPr>
                    </a:p>
                  </a:txBody>
                  <a:tcPr marL="3783" marR="3783" marT="3783" marB="0" anchor="ctr"/>
                </a:tc>
                <a:tc>
                  <a:txBody>
                    <a:bodyPr/>
                    <a:lstStyle/>
                    <a:p>
                      <a:pPr algn="ctr" fontAlgn="ctr"/>
                      <a:r>
                        <a:rPr lang="en-US" sz="1200" u="none" strike="noStrike">
                          <a:effectLst/>
                        </a:rPr>
                        <a:t>AA</a:t>
                      </a:r>
                      <a:endParaRPr lang="en-US" sz="1200" b="0" i="0" u="none" strike="noStrike">
                        <a:effectLst/>
                        <a:latin typeface="宋体" panose="02010600030101010101" pitchFamily="2" charset="-122"/>
                        <a:ea typeface="宋体" panose="02010600030101010101" pitchFamily="2" charset="-122"/>
                      </a:endParaRPr>
                    </a:p>
                  </a:txBody>
                  <a:tcPr marL="3783" marR="3783" marT="3783" marB="0" anchor="ctr"/>
                </a:tc>
                <a:tc>
                  <a:txBody>
                    <a:bodyPr/>
                    <a:lstStyle/>
                    <a:p>
                      <a:pPr algn="ctr" fontAlgn="ctr"/>
                      <a:r>
                        <a:rPr lang="en-US" altLang="zh-CN" sz="1200" u="none" strike="noStrike">
                          <a:effectLst/>
                        </a:rPr>
                        <a:t>0.40</a:t>
                      </a:r>
                      <a:endParaRPr lang="en-US" altLang="zh-CN" sz="1200" b="0" i="0" u="none" strike="noStrike">
                        <a:effectLst/>
                        <a:latin typeface="Calibri" panose="020F0502020204030204" pitchFamily="34" charset="0"/>
                      </a:endParaRPr>
                    </a:p>
                  </a:txBody>
                  <a:tcPr marL="3783" marR="3783" marT="3783" marB="0" anchor="ctr"/>
                </a:tc>
                <a:tc>
                  <a:txBody>
                    <a:bodyPr/>
                    <a:lstStyle/>
                    <a:p>
                      <a:pPr algn="ctr" fontAlgn="ctr"/>
                      <a:r>
                        <a:rPr lang="en-US" altLang="zh-CN" sz="1200" u="none" strike="noStrike">
                          <a:effectLst/>
                        </a:rPr>
                        <a:t>2.5</a:t>
                      </a:r>
                      <a:endParaRPr lang="en-US" altLang="zh-CN" sz="1200" b="0" i="0" u="none" strike="noStrike">
                        <a:effectLst/>
                        <a:latin typeface="Calibri" panose="020F0502020204030204" pitchFamily="34" charset="0"/>
                      </a:endParaRPr>
                    </a:p>
                  </a:txBody>
                  <a:tcPr marL="3783" marR="3783" marT="3783" marB="0" anchor="ctr"/>
                </a:tc>
                <a:extLst>
                  <a:ext uri="{0D108BD9-81ED-4DB2-BD59-A6C34878D82A}">
                    <a16:rowId xmlns:a16="http://schemas.microsoft.com/office/drawing/2014/main" val="10010"/>
                  </a:ext>
                </a:extLst>
              </a:tr>
              <a:tr h="338385">
                <a:tc rowSpan="3">
                  <a:txBody>
                    <a:bodyPr/>
                    <a:lstStyle/>
                    <a:p>
                      <a:pPr algn="ctr" fontAlgn="ctr"/>
                      <a:r>
                        <a:rPr lang="zh-CN" altLang="en-US" sz="1200" u="none" strike="noStrike">
                          <a:effectLst/>
                        </a:rPr>
                        <a:t>景区门票</a:t>
                      </a:r>
                      <a:endParaRPr lang="zh-CN" altLang="en-US" sz="1200" b="0" i="0" u="none" strike="noStrike">
                        <a:effectLst/>
                        <a:latin typeface="宋体" panose="02010600030101010101" pitchFamily="2" charset="-122"/>
                        <a:ea typeface="宋体" panose="02010600030101010101" pitchFamily="2" charset="-122"/>
                      </a:endParaRPr>
                    </a:p>
                  </a:txBody>
                  <a:tcPr marL="3783" marR="3783" marT="3783" marB="0" anchor="ctr"/>
                </a:tc>
                <a:tc>
                  <a:txBody>
                    <a:bodyPr/>
                    <a:lstStyle/>
                    <a:p>
                      <a:pPr algn="ctr" fontAlgn="ctr"/>
                      <a:r>
                        <a:rPr lang="zh-CN" altLang="en-US" sz="1200" u="none" strike="noStrike" dirty="0">
                          <a:effectLst/>
                        </a:rPr>
                        <a:t>张家界市经济发展投资集团有限公司</a:t>
                      </a:r>
                      <a:endParaRPr lang="zh-CN" altLang="en-US" sz="1200" b="0" i="0" u="none" strike="noStrike" dirty="0">
                        <a:effectLst/>
                        <a:latin typeface="宋体" panose="02010600030101010101" pitchFamily="2" charset="-122"/>
                        <a:ea typeface="宋体" panose="02010600030101010101" pitchFamily="2" charset="-122"/>
                      </a:endParaRPr>
                    </a:p>
                  </a:txBody>
                  <a:tcPr marL="3783" marR="3783" marT="3783" marB="0" anchor="ctr"/>
                </a:tc>
                <a:tc>
                  <a:txBody>
                    <a:bodyPr/>
                    <a:lstStyle/>
                    <a:p>
                      <a:pPr algn="ctr" fontAlgn="ctr"/>
                      <a:r>
                        <a:rPr lang="en-US" sz="1200" u="none" strike="noStrike">
                          <a:effectLst/>
                        </a:rPr>
                        <a:t>AA</a:t>
                      </a:r>
                      <a:endParaRPr lang="en-US" sz="1200" b="0" i="0" u="none" strike="noStrike">
                        <a:effectLst/>
                        <a:latin typeface="宋体" panose="02010600030101010101" pitchFamily="2" charset="-122"/>
                        <a:ea typeface="宋体" panose="02010600030101010101" pitchFamily="2" charset="-122"/>
                      </a:endParaRPr>
                    </a:p>
                  </a:txBody>
                  <a:tcPr marL="3783" marR="3783" marT="3783" marB="0" anchor="ctr"/>
                </a:tc>
                <a:tc>
                  <a:txBody>
                    <a:bodyPr/>
                    <a:lstStyle/>
                    <a:p>
                      <a:pPr algn="ctr" fontAlgn="ctr"/>
                      <a:r>
                        <a:rPr lang="en-US" altLang="zh-CN" sz="1200" u="none" strike="noStrike">
                          <a:effectLst/>
                        </a:rPr>
                        <a:t>6.45</a:t>
                      </a:r>
                      <a:endParaRPr lang="zh-CN" altLang="en-US" sz="1200" b="0" i="0" u="none" strike="noStrike">
                        <a:effectLst/>
                        <a:latin typeface="Calibri" panose="020F0502020204030204" pitchFamily="34" charset="0"/>
                      </a:endParaRPr>
                    </a:p>
                  </a:txBody>
                  <a:tcPr marL="3783" marR="3783" marT="3783" marB="0" anchor="ctr"/>
                </a:tc>
                <a:tc>
                  <a:txBody>
                    <a:bodyPr/>
                    <a:lstStyle/>
                    <a:p>
                      <a:pPr algn="ctr" fontAlgn="ctr"/>
                      <a:r>
                        <a:rPr lang="en-US" altLang="zh-CN" sz="1200" u="none" strike="noStrike">
                          <a:effectLst/>
                        </a:rPr>
                        <a:t>19</a:t>
                      </a:r>
                      <a:endParaRPr lang="en-US" altLang="zh-CN" sz="1200" b="0" i="0" u="none" strike="noStrike">
                        <a:effectLst/>
                        <a:latin typeface="Calibri" panose="020F0502020204030204" pitchFamily="34" charset="0"/>
                      </a:endParaRPr>
                    </a:p>
                  </a:txBody>
                  <a:tcPr marL="3783" marR="3783" marT="3783" marB="0" anchor="ctr"/>
                </a:tc>
                <a:extLst>
                  <a:ext uri="{0D108BD9-81ED-4DB2-BD59-A6C34878D82A}">
                    <a16:rowId xmlns:a16="http://schemas.microsoft.com/office/drawing/2014/main" val="10011"/>
                  </a:ext>
                </a:extLst>
              </a:tr>
              <a:tr h="339765">
                <a:tc vMerge="1">
                  <a:txBody>
                    <a:bodyPr/>
                    <a:lstStyle/>
                    <a:p>
                      <a:endParaRPr lang="zh-CN"/>
                    </a:p>
                  </a:txBody>
                  <a:tcPr/>
                </a:tc>
                <a:tc>
                  <a:txBody>
                    <a:bodyPr/>
                    <a:lstStyle/>
                    <a:p>
                      <a:pPr algn="ctr" fontAlgn="ctr"/>
                      <a:r>
                        <a:rPr lang="zh-CN" altLang="en-US" sz="1200" u="none" strike="noStrike" dirty="0">
                          <a:effectLst/>
                        </a:rPr>
                        <a:t>吉首华泰国有资产投资管理有限责任公司</a:t>
                      </a:r>
                      <a:endParaRPr lang="zh-CN" altLang="en-US" sz="1200" b="0" i="0" u="none" strike="noStrike" dirty="0">
                        <a:effectLst/>
                        <a:latin typeface="宋体" panose="02010600030101010101" pitchFamily="2" charset="-122"/>
                        <a:ea typeface="宋体" panose="02010600030101010101" pitchFamily="2" charset="-122"/>
                      </a:endParaRPr>
                    </a:p>
                  </a:txBody>
                  <a:tcPr marL="3783" marR="3783" marT="3783" marB="0" anchor="ctr"/>
                </a:tc>
                <a:tc>
                  <a:txBody>
                    <a:bodyPr/>
                    <a:lstStyle/>
                    <a:p>
                      <a:pPr algn="ctr" fontAlgn="ctr"/>
                      <a:r>
                        <a:rPr lang="en-US" sz="1200" u="none" strike="noStrike">
                          <a:effectLst/>
                        </a:rPr>
                        <a:t>AA</a:t>
                      </a:r>
                      <a:endParaRPr lang="en-US" sz="1200" b="0" i="0" u="none" strike="noStrike">
                        <a:effectLst/>
                        <a:latin typeface="宋体" panose="02010600030101010101" pitchFamily="2" charset="-122"/>
                        <a:ea typeface="宋体" panose="02010600030101010101" pitchFamily="2" charset="-122"/>
                      </a:endParaRPr>
                    </a:p>
                  </a:txBody>
                  <a:tcPr marL="3783" marR="3783" marT="3783" marB="0" anchor="ctr"/>
                </a:tc>
                <a:tc>
                  <a:txBody>
                    <a:bodyPr/>
                    <a:lstStyle/>
                    <a:p>
                      <a:pPr algn="ctr" fontAlgn="ctr"/>
                      <a:r>
                        <a:rPr lang="en-US" altLang="zh-CN" sz="1200" u="none" strike="noStrike">
                          <a:effectLst/>
                        </a:rPr>
                        <a:t>0.77</a:t>
                      </a:r>
                      <a:endParaRPr lang="zh-CN" altLang="en-US" sz="1200" b="0" i="0" u="none" strike="noStrike">
                        <a:effectLst/>
                        <a:latin typeface="Calibri" panose="020F0502020204030204" pitchFamily="34" charset="0"/>
                      </a:endParaRPr>
                    </a:p>
                  </a:txBody>
                  <a:tcPr marL="3783" marR="3783" marT="3783" marB="0" anchor="ctr"/>
                </a:tc>
                <a:tc>
                  <a:txBody>
                    <a:bodyPr/>
                    <a:lstStyle/>
                    <a:p>
                      <a:pPr algn="ctr" fontAlgn="ctr"/>
                      <a:r>
                        <a:rPr lang="en-US" altLang="zh-CN" sz="1200" u="none" strike="noStrike">
                          <a:effectLst/>
                        </a:rPr>
                        <a:t>2.3</a:t>
                      </a:r>
                      <a:endParaRPr lang="en-US" altLang="zh-CN" sz="1200" b="0" i="0" u="none" strike="noStrike">
                        <a:effectLst/>
                        <a:latin typeface="Calibri" panose="020F0502020204030204" pitchFamily="34" charset="0"/>
                      </a:endParaRPr>
                    </a:p>
                  </a:txBody>
                  <a:tcPr marL="3783" marR="3783" marT="3783" marB="0" anchor="ctr"/>
                </a:tc>
                <a:extLst>
                  <a:ext uri="{0D108BD9-81ED-4DB2-BD59-A6C34878D82A}">
                    <a16:rowId xmlns:a16="http://schemas.microsoft.com/office/drawing/2014/main" val="10012"/>
                  </a:ext>
                </a:extLst>
              </a:tr>
              <a:tr h="339074">
                <a:tc vMerge="1">
                  <a:txBody>
                    <a:bodyPr/>
                    <a:lstStyle/>
                    <a:p>
                      <a:endParaRPr lang="zh-CN"/>
                    </a:p>
                  </a:txBody>
                  <a:tcPr/>
                </a:tc>
                <a:tc>
                  <a:txBody>
                    <a:bodyPr/>
                    <a:lstStyle/>
                    <a:p>
                      <a:pPr algn="ctr" fontAlgn="ctr"/>
                      <a:r>
                        <a:rPr lang="zh-CN" altLang="en-US" sz="1200" u="none" strike="noStrike" dirty="0">
                          <a:effectLst/>
                        </a:rPr>
                        <a:t>资兴市城市建设投资有限责任公司</a:t>
                      </a:r>
                      <a:endParaRPr lang="zh-CN" altLang="en-US" sz="1200" b="0" i="0" u="none" strike="noStrike" dirty="0">
                        <a:effectLst/>
                        <a:latin typeface="宋体" panose="02010600030101010101" pitchFamily="2" charset="-122"/>
                        <a:ea typeface="宋体" panose="02010600030101010101" pitchFamily="2" charset="-122"/>
                      </a:endParaRPr>
                    </a:p>
                  </a:txBody>
                  <a:tcPr marL="3783" marR="3783" marT="3783" marB="0" anchor="ctr"/>
                </a:tc>
                <a:tc>
                  <a:txBody>
                    <a:bodyPr/>
                    <a:lstStyle/>
                    <a:p>
                      <a:pPr algn="ctr" fontAlgn="ctr"/>
                      <a:r>
                        <a:rPr lang="en-US" sz="1200" u="none" strike="noStrike">
                          <a:effectLst/>
                        </a:rPr>
                        <a:t>AA</a:t>
                      </a:r>
                      <a:endParaRPr lang="en-US" sz="1200" b="0" i="0" u="none" strike="noStrike">
                        <a:effectLst/>
                        <a:latin typeface="宋体" panose="02010600030101010101" pitchFamily="2" charset="-122"/>
                        <a:ea typeface="宋体" panose="02010600030101010101" pitchFamily="2" charset="-122"/>
                      </a:endParaRPr>
                    </a:p>
                  </a:txBody>
                  <a:tcPr marL="3783" marR="3783" marT="3783" marB="0" anchor="ctr"/>
                </a:tc>
                <a:tc>
                  <a:txBody>
                    <a:bodyPr/>
                    <a:lstStyle/>
                    <a:p>
                      <a:pPr algn="ctr" fontAlgn="b"/>
                      <a:r>
                        <a:rPr lang="en-US" altLang="zh-CN" sz="1200" u="none" strike="noStrike">
                          <a:effectLst/>
                        </a:rPr>
                        <a:t>0.42</a:t>
                      </a:r>
                      <a:endParaRPr lang="zh-CN" altLang="en-US" sz="1200" b="0" i="0" u="none" strike="noStrike">
                        <a:effectLst/>
                        <a:latin typeface="Calibri" panose="020F0502020204030204" pitchFamily="34" charset="0"/>
                      </a:endParaRPr>
                    </a:p>
                  </a:txBody>
                  <a:tcPr marL="3783" marR="3783" marT="3783" marB="0" anchor="b"/>
                </a:tc>
                <a:tc>
                  <a:txBody>
                    <a:bodyPr/>
                    <a:lstStyle/>
                    <a:p>
                      <a:pPr algn="ctr" fontAlgn="b"/>
                      <a:r>
                        <a:rPr lang="en-US" altLang="zh-CN" sz="1200" u="none" strike="noStrike" dirty="0">
                          <a:effectLst/>
                        </a:rPr>
                        <a:t>1.2</a:t>
                      </a:r>
                      <a:endParaRPr lang="en-US" altLang="zh-CN" sz="1200" b="0" i="0" u="none" strike="noStrike" dirty="0">
                        <a:effectLst/>
                        <a:latin typeface="Calibri" panose="020F0502020204030204" pitchFamily="34" charset="0"/>
                      </a:endParaRPr>
                    </a:p>
                  </a:txBody>
                  <a:tcPr marL="3783" marR="3783" marT="3783" marB="0" anchor="b"/>
                </a:tc>
                <a:extLst>
                  <a:ext uri="{0D108BD9-81ED-4DB2-BD59-A6C34878D82A}">
                    <a16:rowId xmlns:a16="http://schemas.microsoft.com/office/drawing/2014/main" val="10013"/>
                  </a:ext>
                </a:extLst>
              </a:tr>
            </a:tbl>
          </a:graphicData>
        </a:graphic>
      </p:graphicFrame>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810" name="组合 1"/>
          <p:cNvGrpSpPr/>
          <p:nvPr/>
        </p:nvGrpSpPr>
        <p:grpSpPr>
          <a:xfrm>
            <a:off x="0" y="214313"/>
            <a:ext cx="577850" cy="658812"/>
            <a:chOff x="0" y="0"/>
            <a:chExt cx="577847" cy="659137"/>
          </a:xfrm>
        </p:grpSpPr>
        <p:sp>
          <p:nvSpPr>
            <p:cNvPr id="119945" name="矩形 3"/>
            <p:cNvSpPr/>
            <p:nvPr/>
          </p:nvSpPr>
          <p:spPr>
            <a:xfrm>
              <a:off x="0" y="0"/>
              <a:ext cx="495297" cy="659137"/>
            </a:xfrm>
            <a:prstGeom prst="rect">
              <a:avLst/>
            </a:prstGeom>
            <a:solidFill>
              <a:srgbClr val="C0000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119946" name="矩形 4"/>
            <p:cNvSpPr/>
            <p:nvPr/>
          </p:nvSpPr>
          <p:spPr>
            <a:xfrm>
              <a:off x="527047" y="0"/>
              <a:ext cx="50800" cy="659137"/>
            </a:xfrm>
            <a:prstGeom prst="rect">
              <a:avLst/>
            </a:prstGeom>
            <a:solidFill>
              <a:srgbClr val="80808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grpSp>
      <p:sp>
        <p:nvSpPr>
          <p:cNvPr id="119811" name="灯片编号占位符 3"/>
          <p:cNvSpPr>
            <a:spLocks noGrp="1"/>
          </p:cNvSpPr>
          <p:nvPr/>
        </p:nvSpPr>
        <p:spPr>
          <a:xfrm>
            <a:off x="11449050" y="6499225"/>
            <a:ext cx="639763" cy="365125"/>
          </a:xfrm>
          <a:prstGeom prst="rect">
            <a:avLst/>
          </a:prstGeom>
          <a:noFill/>
          <a:ln w="9525">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r" defTabSz="914400" eaLnBrk="1" hangingPunct="1">
              <a:spcBef>
                <a:spcPct val="0"/>
              </a:spcBef>
              <a:buFontTx/>
              <a:buNone/>
            </a:pPr>
            <a:fld id="{9A0DB2DC-4C9A-4742-B13C-FB6460FD3503}" type="slidenum">
              <a:rPr lang="zh-CN" altLang="zh-CN" sz="1400" b="1" dirty="0">
                <a:solidFill>
                  <a:srgbClr val="FFFFFF"/>
                </a:solidFill>
                <a:latin typeface="仿宋" panose="02010609060101010101" pitchFamily="49" charset="-122"/>
                <a:ea typeface="仿宋" panose="02010609060101010101" pitchFamily="49" charset="-122"/>
              </a:rPr>
              <a:t>109</a:t>
            </a:fld>
            <a:endParaRPr lang="zh-CN" altLang="zh-CN" sz="1400" b="1" dirty="0">
              <a:solidFill>
                <a:srgbClr val="FFFFFF"/>
              </a:solidFill>
              <a:latin typeface="仿宋" panose="02010609060101010101" pitchFamily="49" charset="-122"/>
              <a:ea typeface="仿宋" panose="02010609060101010101" pitchFamily="49" charset="-122"/>
            </a:endParaRPr>
          </a:p>
        </p:txBody>
      </p:sp>
      <p:graphicFrame>
        <p:nvGraphicFramePr>
          <p:cNvPr id="3" name="表格 2"/>
          <p:cNvGraphicFramePr>
            <a:graphicFrameLocks noGrp="1"/>
          </p:cNvGraphicFramePr>
          <p:nvPr>
            <p:custDataLst>
              <p:tags r:id="rId1"/>
            </p:custDataLst>
          </p:nvPr>
        </p:nvGraphicFramePr>
        <p:xfrm>
          <a:off x="571500" y="1106488"/>
          <a:ext cx="10515600" cy="5197369"/>
        </p:xfrm>
        <a:graphic>
          <a:graphicData uri="http://schemas.openxmlformats.org/drawingml/2006/table">
            <a:tbl>
              <a:tblPr firstRow="1" bandRow="1">
                <a:tableStyleId>{21E4AEA4-8DFA-4A89-87EB-49C32662AFE0}</a:tableStyleId>
              </a:tblPr>
              <a:tblGrid>
                <a:gridCol w="1083141">
                  <a:extLst>
                    <a:ext uri="{9D8B030D-6E8A-4147-A177-3AD203B41FA5}">
                      <a16:colId xmlns:a16="http://schemas.microsoft.com/office/drawing/2014/main" val="20000"/>
                    </a:ext>
                  </a:extLst>
                </a:gridCol>
                <a:gridCol w="2922508">
                  <a:extLst>
                    <a:ext uri="{9D8B030D-6E8A-4147-A177-3AD203B41FA5}">
                      <a16:colId xmlns:a16="http://schemas.microsoft.com/office/drawing/2014/main" val="20001"/>
                    </a:ext>
                  </a:extLst>
                </a:gridCol>
                <a:gridCol w="2064087">
                  <a:extLst>
                    <a:ext uri="{9D8B030D-6E8A-4147-A177-3AD203B41FA5}">
                      <a16:colId xmlns:a16="http://schemas.microsoft.com/office/drawing/2014/main" val="20002"/>
                    </a:ext>
                  </a:extLst>
                </a:gridCol>
                <a:gridCol w="3502125">
                  <a:extLst>
                    <a:ext uri="{9D8B030D-6E8A-4147-A177-3AD203B41FA5}">
                      <a16:colId xmlns:a16="http://schemas.microsoft.com/office/drawing/2014/main" val="20003"/>
                    </a:ext>
                  </a:extLst>
                </a:gridCol>
                <a:gridCol w="943739">
                  <a:extLst>
                    <a:ext uri="{9D8B030D-6E8A-4147-A177-3AD203B41FA5}">
                      <a16:colId xmlns:a16="http://schemas.microsoft.com/office/drawing/2014/main" val="20004"/>
                    </a:ext>
                  </a:extLst>
                </a:gridCol>
              </a:tblGrid>
              <a:tr h="473129">
                <a:tc>
                  <a:txBody>
                    <a:bodyPr/>
                    <a:lstStyle/>
                    <a:p>
                      <a:pPr algn="ctr" fontAlgn="ctr"/>
                      <a:r>
                        <a:rPr lang="zh-CN" altLang="en-US" sz="1000" u="none" strike="noStrike" dirty="0">
                          <a:effectLst/>
                        </a:rPr>
                        <a:t>类型</a:t>
                      </a:r>
                      <a:endParaRPr lang="zh-CN" altLang="en-US" sz="1000" b="0" i="0" u="none" strike="noStrike" dirty="0">
                        <a:effectLst/>
                        <a:latin typeface="黑体" panose="02010609060101010101" pitchFamily="49" charset="-122"/>
                        <a:ea typeface="黑体" panose="02010609060101010101" pitchFamily="49" charset="-122"/>
                      </a:endParaRPr>
                    </a:p>
                  </a:txBody>
                  <a:tcPr marL="3783" marR="3783" marT="3778" marB="0" anchor="ctr"/>
                </a:tc>
                <a:tc>
                  <a:txBody>
                    <a:bodyPr/>
                    <a:lstStyle/>
                    <a:p>
                      <a:pPr algn="ctr" fontAlgn="ctr"/>
                      <a:r>
                        <a:rPr lang="zh-CN" altLang="en-US" sz="1000" u="none" strike="noStrike">
                          <a:effectLst/>
                        </a:rPr>
                        <a:t>企业名称</a:t>
                      </a:r>
                      <a:endParaRPr lang="zh-CN" altLang="en-US" sz="1000" b="0" i="0" u="none" strike="noStrike">
                        <a:effectLst/>
                        <a:latin typeface="黑体" panose="02010609060101010101" pitchFamily="49" charset="-122"/>
                        <a:ea typeface="黑体" panose="02010609060101010101" pitchFamily="49" charset="-122"/>
                      </a:endParaRPr>
                    </a:p>
                  </a:txBody>
                  <a:tcPr marL="3783" marR="3783" marT="3778" marB="0" anchor="ctr"/>
                </a:tc>
                <a:tc>
                  <a:txBody>
                    <a:bodyPr/>
                    <a:lstStyle/>
                    <a:p>
                      <a:pPr algn="ctr" fontAlgn="ctr"/>
                      <a:r>
                        <a:rPr lang="zh-CN" altLang="en-US" sz="1000" u="none" strike="noStrike">
                          <a:effectLst/>
                        </a:rPr>
                        <a:t>最新评级</a:t>
                      </a:r>
                      <a:endParaRPr lang="zh-CN" altLang="en-US" sz="1000" b="0" i="0" u="none" strike="noStrike">
                        <a:effectLst/>
                        <a:latin typeface="黑体" panose="02010609060101010101" pitchFamily="49" charset="-122"/>
                        <a:ea typeface="黑体" panose="02010609060101010101" pitchFamily="49" charset="-122"/>
                      </a:endParaRPr>
                    </a:p>
                  </a:txBody>
                  <a:tcPr marL="3783" marR="3783" marT="3778" marB="0" anchor="ctr"/>
                </a:tc>
                <a:tc>
                  <a:txBody>
                    <a:bodyPr/>
                    <a:lstStyle/>
                    <a:p>
                      <a:pPr algn="ctr" fontAlgn="ctr"/>
                      <a:r>
                        <a:rPr lang="zh-CN" altLang="en-US" sz="1000" dirty="0">
                          <a:effectLst/>
                          <a:sym typeface="+mn-ea"/>
                        </a:rPr>
                        <a:t>最近一年此资产对应收入</a:t>
                      </a:r>
                      <a:r>
                        <a:rPr lang="en-US" altLang="zh-CN" sz="1000" dirty="0">
                          <a:effectLst/>
                          <a:sym typeface="+mn-ea"/>
                        </a:rPr>
                        <a:t>/</a:t>
                      </a:r>
                      <a:r>
                        <a:rPr lang="zh-CN" altLang="en-US" sz="1000" dirty="0">
                          <a:effectLst/>
                          <a:sym typeface="+mn-ea"/>
                        </a:rPr>
                        <a:t>规模（亿元）</a:t>
                      </a:r>
                    </a:p>
                  </a:txBody>
                  <a:tcPr marL="3783" marR="3783" marT="3778" marB="0" anchor="ctr"/>
                </a:tc>
                <a:tc>
                  <a:txBody>
                    <a:bodyPr/>
                    <a:lstStyle/>
                    <a:p>
                      <a:pPr algn="ctr" fontAlgn="ctr">
                        <a:buNone/>
                      </a:pPr>
                      <a:r>
                        <a:rPr lang="zh-CN" altLang="en-US" sz="1000" u="none" strike="noStrike">
                          <a:effectLst/>
                        </a:rPr>
                        <a:t>备注</a:t>
                      </a:r>
                      <a:endParaRPr lang="zh-CN" altLang="en-US" sz="1000" b="0" i="0" u="none" strike="noStrike">
                        <a:solidFill>
                          <a:srgbClr val="000000"/>
                        </a:solidFill>
                        <a:effectLst/>
                        <a:latin typeface="黑体" panose="02010609060101010101" pitchFamily="49" charset="-122"/>
                        <a:ea typeface="黑体" panose="02010609060101010101" pitchFamily="49" charset="-122"/>
                      </a:endParaRPr>
                    </a:p>
                  </a:txBody>
                  <a:tcPr marL="3783" marR="3783" marT="3778" marB="0" anchor="ctr"/>
                </a:tc>
                <a:extLst>
                  <a:ext uri="{0D108BD9-81ED-4DB2-BD59-A6C34878D82A}">
                    <a16:rowId xmlns:a16="http://schemas.microsoft.com/office/drawing/2014/main" val="10000"/>
                  </a:ext>
                </a:extLst>
              </a:tr>
              <a:tr h="157689">
                <a:tc rowSpan="28">
                  <a:txBody>
                    <a:bodyPr/>
                    <a:lstStyle/>
                    <a:p>
                      <a:pPr algn="ctr" fontAlgn="ctr"/>
                      <a:r>
                        <a:rPr lang="zh-CN" altLang="en-US" sz="1000" u="none" strike="noStrike" dirty="0">
                          <a:effectLst/>
                        </a:rPr>
                        <a:t>保障房</a:t>
                      </a:r>
                      <a:endParaRPr lang="zh-CN" altLang="en-US" sz="1000" b="0" i="0" u="none" strike="noStrike" dirty="0">
                        <a:effectLst/>
                        <a:latin typeface="宋体" panose="02010600030101010101" pitchFamily="2" charset="-122"/>
                        <a:ea typeface="宋体" panose="02010600030101010101" pitchFamily="2" charset="-122"/>
                      </a:endParaRPr>
                    </a:p>
                  </a:txBody>
                  <a:tcPr marL="4074" marR="4074" marT="4069" marB="0" anchor="ctr"/>
                </a:tc>
                <a:tc>
                  <a:txBody>
                    <a:bodyPr/>
                    <a:lstStyle/>
                    <a:p>
                      <a:pPr algn="ctr" fontAlgn="ctr"/>
                      <a:r>
                        <a:rPr lang="zh-CN" altLang="en-US" sz="1000" u="none" strike="noStrike">
                          <a:effectLst/>
                        </a:rPr>
                        <a:t>长沙市城市建设投资开发集团有限公司</a:t>
                      </a:r>
                      <a:endParaRPr lang="zh-CN" altLang="en-US" sz="1000" b="0" i="0" u="none" strike="noStrike">
                        <a:effectLst/>
                        <a:latin typeface="Calibri" panose="020F0502020204030204" pitchFamily="34" charset="0"/>
                      </a:endParaRPr>
                    </a:p>
                  </a:txBody>
                  <a:tcPr marL="4074" marR="4074" marT="4069" marB="0" anchor="ctr"/>
                </a:tc>
                <a:tc>
                  <a:txBody>
                    <a:bodyPr/>
                    <a:lstStyle/>
                    <a:p>
                      <a:pPr algn="ctr" fontAlgn="ctr"/>
                      <a:r>
                        <a:rPr lang="en-US" sz="1000" u="none" strike="noStrike">
                          <a:effectLst/>
                        </a:rPr>
                        <a:t>AAA</a:t>
                      </a:r>
                      <a:endParaRPr lang="en-US" sz="1000" b="0" i="0" u="none" strike="noStrike">
                        <a:effectLst/>
                        <a:latin typeface="Calibri" panose="020F0502020204030204" pitchFamily="34" charset="0"/>
                      </a:endParaRPr>
                    </a:p>
                  </a:txBody>
                  <a:tcPr marL="4074" marR="4074" marT="4069" marB="0" anchor="ctr"/>
                </a:tc>
                <a:tc>
                  <a:txBody>
                    <a:bodyPr/>
                    <a:lstStyle/>
                    <a:p>
                      <a:pPr algn="ctr" fontAlgn="ctr"/>
                      <a:r>
                        <a:rPr lang="zh-CN" altLang="en-US" sz="1000" u="none" strike="noStrike">
                          <a:effectLst/>
                        </a:rPr>
                        <a:t>棚户区改造项目</a:t>
                      </a:r>
                      <a:endParaRPr lang="zh-CN" altLang="en-US" sz="1000" b="0" i="0" u="none" strike="noStrike">
                        <a:effectLst/>
                        <a:latin typeface="宋体" panose="02010600030101010101" pitchFamily="2" charset="-122"/>
                        <a:ea typeface="宋体" panose="02010600030101010101" pitchFamily="2" charset="-122"/>
                      </a:endParaRPr>
                    </a:p>
                  </a:txBody>
                  <a:tcPr marL="4074" marR="4074" marT="4069" marB="0" anchor="ctr"/>
                </a:tc>
                <a:tc rowSpan="28">
                  <a:txBody>
                    <a:bodyPr/>
                    <a:lstStyle/>
                    <a:p>
                      <a:pPr algn="ctr" fontAlgn="ctr">
                        <a:buNone/>
                      </a:pPr>
                      <a:r>
                        <a:rPr lang="zh-CN" altLang="en-US" sz="1400" u="none" strike="noStrike" dirty="0">
                          <a:effectLst/>
                        </a:rPr>
                        <a:t>需提供进一步资料判断发行规模</a:t>
                      </a:r>
                      <a:endParaRPr lang="zh-CN" altLang="en-US" sz="1400" b="0" i="0" u="none" strike="noStrike" dirty="0">
                        <a:effectLst/>
                        <a:latin typeface="宋体" panose="02010600030101010101" pitchFamily="2" charset="-122"/>
                        <a:ea typeface="宋体" panose="02010600030101010101" pitchFamily="2" charset="-122"/>
                      </a:endParaRPr>
                    </a:p>
                  </a:txBody>
                  <a:tcPr marL="4074" marR="4074" marT="4069" marB="0" anchor="ctr"/>
                </a:tc>
                <a:extLst>
                  <a:ext uri="{0D108BD9-81ED-4DB2-BD59-A6C34878D82A}">
                    <a16:rowId xmlns:a16="http://schemas.microsoft.com/office/drawing/2014/main" val="10001"/>
                  </a:ext>
                </a:extLst>
              </a:tr>
              <a:tr h="157689">
                <a:tc vMerge="1">
                  <a:txBody>
                    <a:bodyPr/>
                    <a:lstStyle/>
                    <a:p>
                      <a:endParaRPr lang="zh-CN"/>
                    </a:p>
                  </a:txBody>
                  <a:tcPr/>
                </a:tc>
                <a:tc>
                  <a:txBody>
                    <a:bodyPr/>
                    <a:lstStyle/>
                    <a:p>
                      <a:pPr algn="ctr" fontAlgn="ctr"/>
                      <a:r>
                        <a:rPr lang="zh-CN" altLang="en-US" sz="1000" u="none" strike="noStrike">
                          <a:effectLst/>
                        </a:rPr>
                        <a:t>长沙市轨道交通集团有限公司</a:t>
                      </a:r>
                      <a:endParaRPr lang="zh-CN" altLang="en-US" sz="1000" b="0" i="0" u="none" strike="noStrike">
                        <a:effectLst/>
                        <a:latin typeface="Calibri" panose="020F0502020204030204" pitchFamily="34" charset="0"/>
                      </a:endParaRPr>
                    </a:p>
                  </a:txBody>
                  <a:tcPr marL="4074" marR="4074" marT="4069" marB="0" anchor="ctr"/>
                </a:tc>
                <a:tc>
                  <a:txBody>
                    <a:bodyPr/>
                    <a:lstStyle/>
                    <a:p>
                      <a:pPr algn="ctr" fontAlgn="ctr"/>
                      <a:r>
                        <a:rPr lang="en-US" sz="1000" u="none" strike="noStrike">
                          <a:effectLst/>
                        </a:rPr>
                        <a:t>AAA</a:t>
                      </a:r>
                      <a:endParaRPr lang="en-US" sz="1000" b="0" i="0" u="none" strike="noStrike">
                        <a:effectLst/>
                        <a:latin typeface="Calibri" panose="020F0502020204030204" pitchFamily="34" charset="0"/>
                      </a:endParaRPr>
                    </a:p>
                  </a:txBody>
                  <a:tcPr marL="4074" marR="4074" marT="4069" marB="0" anchor="ctr"/>
                </a:tc>
                <a:tc>
                  <a:txBody>
                    <a:bodyPr/>
                    <a:lstStyle/>
                    <a:p>
                      <a:pPr algn="ctr" fontAlgn="ctr"/>
                      <a:r>
                        <a:rPr lang="zh-CN" altLang="en-US" sz="1000" u="none" strike="noStrike">
                          <a:effectLst/>
                        </a:rPr>
                        <a:t>棚户区改造</a:t>
                      </a:r>
                      <a:endParaRPr lang="zh-CN" altLang="en-US" sz="1000" b="0" i="0" u="none" strike="noStrike">
                        <a:effectLst/>
                        <a:latin typeface="宋体" panose="02010600030101010101" pitchFamily="2" charset="-122"/>
                        <a:ea typeface="宋体" panose="02010600030101010101" pitchFamily="2" charset="-122"/>
                      </a:endParaRPr>
                    </a:p>
                  </a:txBody>
                  <a:tcPr marL="4074" marR="4074" marT="4069" marB="0" anchor="ctr"/>
                </a:tc>
                <a:tc vMerge="1">
                  <a:txBody>
                    <a:bodyPr/>
                    <a:lstStyle/>
                    <a:p>
                      <a:endParaRPr lang="zh-CN"/>
                    </a:p>
                  </a:txBody>
                  <a:tcPr marL="4074" marR="4074" marT="4074" marB="0" anchor="ctr"/>
                </a:tc>
                <a:extLst>
                  <a:ext uri="{0D108BD9-81ED-4DB2-BD59-A6C34878D82A}">
                    <a16:rowId xmlns:a16="http://schemas.microsoft.com/office/drawing/2014/main" val="10002"/>
                  </a:ext>
                </a:extLst>
              </a:tr>
              <a:tr h="157689">
                <a:tc vMerge="1">
                  <a:txBody>
                    <a:bodyPr/>
                    <a:lstStyle/>
                    <a:p>
                      <a:endParaRPr lang="zh-CN"/>
                    </a:p>
                  </a:txBody>
                  <a:tcPr/>
                </a:tc>
                <a:tc>
                  <a:txBody>
                    <a:bodyPr/>
                    <a:lstStyle/>
                    <a:p>
                      <a:pPr algn="ctr" fontAlgn="ctr"/>
                      <a:r>
                        <a:rPr lang="zh-CN" altLang="en-US" sz="1000" u="none" strike="noStrike">
                          <a:effectLst/>
                        </a:rPr>
                        <a:t>常德市经济建设投资集团有限公司</a:t>
                      </a:r>
                      <a:endParaRPr lang="zh-CN" altLang="en-US" sz="1000" b="0" i="0" u="none" strike="noStrike">
                        <a:effectLst/>
                        <a:latin typeface="Calibri" panose="020F0502020204030204" pitchFamily="34" charset="0"/>
                      </a:endParaRPr>
                    </a:p>
                  </a:txBody>
                  <a:tcPr marL="4074" marR="4074" marT="4069" marB="0" anchor="ctr"/>
                </a:tc>
                <a:tc>
                  <a:txBody>
                    <a:bodyPr/>
                    <a:lstStyle/>
                    <a:p>
                      <a:pPr algn="ctr" fontAlgn="ctr"/>
                      <a:r>
                        <a:rPr lang="en-US" sz="1000" u="none" strike="noStrike">
                          <a:effectLst/>
                        </a:rPr>
                        <a:t>AA+</a:t>
                      </a:r>
                      <a:endParaRPr lang="en-US" sz="1000" b="0" i="0" u="none" strike="noStrike">
                        <a:effectLst/>
                        <a:latin typeface="Calibri" panose="020F0502020204030204" pitchFamily="34" charset="0"/>
                      </a:endParaRPr>
                    </a:p>
                  </a:txBody>
                  <a:tcPr marL="4074" marR="4074" marT="4069" marB="0" anchor="ctr"/>
                </a:tc>
                <a:tc>
                  <a:txBody>
                    <a:bodyPr/>
                    <a:lstStyle/>
                    <a:p>
                      <a:pPr algn="ctr" fontAlgn="ctr"/>
                      <a:r>
                        <a:rPr lang="zh-CN" altLang="en-US" sz="1000" u="none" strike="noStrike">
                          <a:effectLst/>
                        </a:rPr>
                        <a:t>规模未知</a:t>
                      </a:r>
                      <a:endParaRPr lang="zh-CN" altLang="en-US" sz="1000" b="0" i="0" u="none" strike="noStrike">
                        <a:effectLst/>
                        <a:latin typeface="宋体" panose="02010600030101010101" pitchFamily="2" charset="-122"/>
                        <a:ea typeface="宋体" panose="02010600030101010101" pitchFamily="2" charset="-122"/>
                      </a:endParaRPr>
                    </a:p>
                  </a:txBody>
                  <a:tcPr marL="4074" marR="4074" marT="4069" marB="0" anchor="ctr"/>
                </a:tc>
                <a:tc vMerge="1">
                  <a:txBody>
                    <a:bodyPr/>
                    <a:lstStyle/>
                    <a:p>
                      <a:endParaRPr lang="zh-CN"/>
                    </a:p>
                  </a:txBody>
                  <a:tcPr marL="4074" marR="4074" marT="4074" marB="0" anchor="ctr"/>
                </a:tc>
                <a:extLst>
                  <a:ext uri="{0D108BD9-81ED-4DB2-BD59-A6C34878D82A}">
                    <a16:rowId xmlns:a16="http://schemas.microsoft.com/office/drawing/2014/main" val="10003"/>
                  </a:ext>
                </a:extLst>
              </a:tr>
              <a:tr h="157689">
                <a:tc vMerge="1">
                  <a:txBody>
                    <a:bodyPr/>
                    <a:lstStyle/>
                    <a:p>
                      <a:endParaRPr lang="zh-CN"/>
                    </a:p>
                  </a:txBody>
                  <a:tcPr/>
                </a:tc>
                <a:tc>
                  <a:txBody>
                    <a:bodyPr/>
                    <a:lstStyle/>
                    <a:p>
                      <a:pPr algn="ctr" fontAlgn="ctr"/>
                      <a:r>
                        <a:rPr lang="zh-CN" altLang="en-US" sz="1000" u="none" strike="noStrike">
                          <a:effectLst/>
                        </a:rPr>
                        <a:t>长沙高新控股集团有限公司</a:t>
                      </a:r>
                      <a:endParaRPr lang="zh-CN" altLang="en-US" sz="1000" b="0" i="0" u="none" strike="noStrike">
                        <a:effectLst/>
                        <a:latin typeface="Calibri" panose="020F0502020204030204" pitchFamily="34" charset="0"/>
                      </a:endParaRPr>
                    </a:p>
                  </a:txBody>
                  <a:tcPr marL="4074" marR="4074" marT="4069" marB="0" anchor="ctr"/>
                </a:tc>
                <a:tc>
                  <a:txBody>
                    <a:bodyPr/>
                    <a:lstStyle/>
                    <a:p>
                      <a:pPr algn="ctr" fontAlgn="ctr"/>
                      <a:r>
                        <a:rPr lang="en-US" sz="1000" u="none" strike="noStrike">
                          <a:effectLst/>
                        </a:rPr>
                        <a:t>AA+</a:t>
                      </a:r>
                      <a:endParaRPr lang="en-US" sz="1000" b="0" i="0" u="none" strike="noStrike">
                        <a:effectLst/>
                        <a:latin typeface="Calibri" panose="020F0502020204030204" pitchFamily="34" charset="0"/>
                      </a:endParaRPr>
                    </a:p>
                  </a:txBody>
                  <a:tcPr marL="4074" marR="4074" marT="4069" marB="0" anchor="ctr"/>
                </a:tc>
                <a:tc>
                  <a:txBody>
                    <a:bodyPr/>
                    <a:lstStyle/>
                    <a:p>
                      <a:pPr algn="ctr" fontAlgn="ctr"/>
                      <a:r>
                        <a:rPr lang="en-US" altLang="zh-CN" sz="1000" u="none" strike="noStrike">
                          <a:effectLst/>
                        </a:rPr>
                        <a:t>1.2</a:t>
                      </a:r>
                      <a:endParaRPr lang="en-US" altLang="zh-CN" sz="1000" b="0" i="0" u="none" strike="noStrike">
                        <a:effectLst/>
                        <a:latin typeface="Calibri" panose="020F0502020204030204" pitchFamily="34" charset="0"/>
                      </a:endParaRPr>
                    </a:p>
                  </a:txBody>
                  <a:tcPr marL="4074" marR="4074" marT="4069" marB="0" anchor="ctr"/>
                </a:tc>
                <a:tc vMerge="1">
                  <a:txBody>
                    <a:bodyPr/>
                    <a:lstStyle/>
                    <a:p>
                      <a:endParaRPr lang="zh-CN"/>
                    </a:p>
                  </a:txBody>
                  <a:tcPr marL="4074" marR="4074" marT="4074" marB="0" anchor="ctr"/>
                </a:tc>
                <a:extLst>
                  <a:ext uri="{0D108BD9-81ED-4DB2-BD59-A6C34878D82A}">
                    <a16:rowId xmlns:a16="http://schemas.microsoft.com/office/drawing/2014/main" val="10004"/>
                  </a:ext>
                </a:extLst>
              </a:tr>
              <a:tr h="157689">
                <a:tc vMerge="1">
                  <a:txBody>
                    <a:bodyPr/>
                    <a:lstStyle/>
                    <a:p>
                      <a:endParaRPr lang="zh-CN"/>
                    </a:p>
                  </a:txBody>
                  <a:tcPr/>
                </a:tc>
                <a:tc>
                  <a:txBody>
                    <a:bodyPr/>
                    <a:lstStyle/>
                    <a:p>
                      <a:pPr algn="ctr" fontAlgn="ctr"/>
                      <a:r>
                        <a:rPr lang="zh-CN" altLang="en-US" sz="1000" u="none" strike="noStrike">
                          <a:effectLst/>
                        </a:rPr>
                        <a:t>长沙市芙蓉城市建设投资有限责任公司</a:t>
                      </a:r>
                      <a:endParaRPr lang="zh-CN" altLang="en-US" sz="1000" b="0" i="0" u="none" strike="noStrike">
                        <a:effectLst/>
                        <a:latin typeface="Calibri" panose="020F0502020204030204" pitchFamily="34" charset="0"/>
                      </a:endParaRPr>
                    </a:p>
                  </a:txBody>
                  <a:tcPr marL="4074" marR="4074" marT="4069" marB="0" anchor="ctr"/>
                </a:tc>
                <a:tc>
                  <a:txBody>
                    <a:bodyPr/>
                    <a:lstStyle/>
                    <a:p>
                      <a:pPr algn="ctr" fontAlgn="ctr"/>
                      <a:r>
                        <a:rPr lang="en-US" sz="1000" u="none" strike="noStrike">
                          <a:effectLst/>
                        </a:rPr>
                        <a:t>AA+</a:t>
                      </a:r>
                      <a:endParaRPr lang="en-US" sz="1000" b="0" i="0" u="none" strike="noStrike">
                        <a:effectLst/>
                        <a:latin typeface="Calibri" panose="020F0502020204030204" pitchFamily="34" charset="0"/>
                      </a:endParaRPr>
                    </a:p>
                  </a:txBody>
                  <a:tcPr marL="4074" marR="4074" marT="4069" marB="0" anchor="ctr"/>
                </a:tc>
                <a:tc>
                  <a:txBody>
                    <a:bodyPr/>
                    <a:lstStyle/>
                    <a:p>
                      <a:pPr algn="ctr" fontAlgn="ctr"/>
                      <a:r>
                        <a:rPr lang="en-US" altLang="zh-CN" sz="1000" u="none" strike="noStrike">
                          <a:effectLst/>
                        </a:rPr>
                        <a:t>0.14</a:t>
                      </a:r>
                      <a:r>
                        <a:rPr lang="zh-CN" altLang="en-US" sz="1000" u="none" strike="noStrike">
                          <a:effectLst/>
                        </a:rPr>
                        <a:t>亿元</a:t>
                      </a:r>
                      <a:endParaRPr lang="zh-CN" altLang="en-US" sz="1000" b="0" i="0" u="none" strike="noStrike">
                        <a:effectLst/>
                        <a:latin typeface="Calibri" panose="020F0502020204030204" pitchFamily="34" charset="0"/>
                      </a:endParaRPr>
                    </a:p>
                  </a:txBody>
                  <a:tcPr marL="4074" marR="4074" marT="4069" marB="0" anchor="ctr"/>
                </a:tc>
                <a:tc vMerge="1">
                  <a:txBody>
                    <a:bodyPr/>
                    <a:lstStyle/>
                    <a:p>
                      <a:endParaRPr lang="zh-CN"/>
                    </a:p>
                  </a:txBody>
                  <a:tcPr marL="4074" marR="4074" marT="4074" marB="0" anchor="ctr"/>
                </a:tc>
                <a:extLst>
                  <a:ext uri="{0D108BD9-81ED-4DB2-BD59-A6C34878D82A}">
                    <a16:rowId xmlns:a16="http://schemas.microsoft.com/office/drawing/2014/main" val="10005"/>
                  </a:ext>
                </a:extLst>
              </a:tr>
              <a:tr h="157689">
                <a:tc vMerge="1">
                  <a:txBody>
                    <a:bodyPr/>
                    <a:lstStyle/>
                    <a:p>
                      <a:endParaRPr lang="zh-CN"/>
                    </a:p>
                  </a:txBody>
                  <a:tcPr/>
                </a:tc>
                <a:tc>
                  <a:txBody>
                    <a:bodyPr/>
                    <a:lstStyle/>
                    <a:p>
                      <a:pPr algn="ctr" fontAlgn="ctr"/>
                      <a:r>
                        <a:rPr lang="zh-CN" altLang="en-US" sz="1000" u="none" strike="noStrike">
                          <a:effectLst/>
                        </a:rPr>
                        <a:t>湖南湘江新区投资集团有限公司</a:t>
                      </a:r>
                      <a:endParaRPr lang="zh-CN" altLang="en-US" sz="1000" b="0" i="0" u="none" strike="noStrike">
                        <a:effectLst/>
                        <a:latin typeface="Calibri" panose="020F0502020204030204" pitchFamily="34" charset="0"/>
                      </a:endParaRPr>
                    </a:p>
                  </a:txBody>
                  <a:tcPr marL="4074" marR="4074" marT="4069" marB="0" anchor="ctr"/>
                </a:tc>
                <a:tc>
                  <a:txBody>
                    <a:bodyPr/>
                    <a:lstStyle/>
                    <a:p>
                      <a:pPr algn="ctr" fontAlgn="ctr"/>
                      <a:r>
                        <a:rPr lang="en-US" sz="1000" u="none" strike="noStrike">
                          <a:effectLst/>
                        </a:rPr>
                        <a:t>AA+</a:t>
                      </a:r>
                      <a:endParaRPr lang="en-US" sz="1000" b="0" i="0" u="none" strike="noStrike">
                        <a:effectLst/>
                        <a:latin typeface="Calibri" panose="020F0502020204030204" pitchFamily="34" charset="0"/>
                      </a:endParaRPr>
                    </a:p>
                  </a:txBody>
                  <a:tcPr marL="4074" marR="4074" marT="4069" marB="0" anchor="ctr"/>
                </a:tc>
                <a:tc>
                  <a:txBody>
                    <a:bodyPr/>
                    <a:lstStyle/>
                    <a:p>
                      <a:pPr algn="ctr" fontAlgn="ctr"/>
                      <a:r>
                        <a:rPr lang="zh-CN" altLang="en-US" sz="1000" u="none" strike="noStrike">
                          <a:effectLst/>
                        </a:rPr>
                        <a:t>保障房建设项目</a:t>
                      </a:r>
                      <a:endParaRPr lang="zh-CN" altLang="en-US" sz="1000" b="0" i="0" u="none" strike="noStrike">
                        <a:effectLst/>
                        <a:latin typeface="Calibri" panose="020F0502020204030204" pitchFamily="34" charset="0"/>
                      </a:endParaRPr>
                    </a:p>
                  </a:txBody>
                  <a:tcPr marL="4074" marR="4074" marT="4069" marB="0" anchor="ctr"/>
                </a:tc>
                <a:tc vMerge="1">
                  <a:txBody>
                    <a:bodyPr/>
                    <a:lstStyle/>
                    <a:p>
                      <a:endParaRPr lang="zh-CN"/>
                    </a:p>
                  </a:txBody>
                  <a:tcPr marL="4074" marR="4074" marT="4074" marB="0" anchor="ctr"/>
                </a:tc>
                <a:extLst>
                  <a:ext uri="{0D108BD9-81ED-4DB2-BD59-A6C34878D82A}">
                    <a16:rowId xmlns:a16="http://schemas.microsoft.com/office/drawing/2014/main" val="10006"/>
                  </a:ext>
                </a:extLst>
              </a:tr>
              <a:tr h="157689">
                <a:tc vMerge="1">
                  <a:txBody>
                    <a:bodyPr/>
                    <a:lstStyle/>
                    <a:p>
                      <a:endParaRPr lang="zh-CN"/>
                    </a:p>
                  </a:txBody>
                  <a:tcPr/>
                </a:tc>
                <a:tc>
                  <a:txBody>
                    <a:bodyPr/>
                    <a:lstStyle/>
                    <a:p>
                      <a:pPr algn="ctr" fontAlgn="ctr"/>
                      <a:r>
                        <a:rPr lang="zh-CN" altLang="en-US" sz="1000" u="none" strike="noStrike">
                          <a:effectLst/>
                        </a:rPr>
                        <a:t>郴州市百福投资集团有限公司</a:t>
                      </a:r>
                      <a:endParaRPr lang="zh-CN" altLang="en-US" sz="1000" b="0" i="0" u="none" strike="noStrike">
                        <a:effectLst/>
                        <a:latin typeface="宋体" panose="02010600030101010101" pitchFamily="2" charset="-122"/>
                        <a:ea typeface="宋体" panose="02010600030101010101" pitchFamily="2" charset="-122"/>
                      </a:endParaRPr>
                    </a:p>
                  </a:txBody>
                  <a:tcPr marL="4074" marR="4074" marT="4069" marB="0" anchor="ctr"/>
                </a:tc>
                <a:tc>
                  <a:txBody>
                    <a:bodyPr/>
                    <a:lstStyle/>
                    <a:p>
                      <a:pPr algn="ctr" fontAlgn="ctr"/>
                      <a:r>
                        <a:rPr lang="en-US" sz="1000" u="none" strike="noStrike">
                          <a:effectLst/>
                        </a:rPr>
                        <a:t>AA</a:t>
                      </a:r>
                      <a:endParaRPr lang="en-US" sz="1000" b="0" i="0" u="none" strike="noStrike">
                        <a:effectLst/>
                        <a:latin typeface="宋体" panose="02010600030101010101" pitchFamily="2" charset="-122"/>
                        <a:ea typeface="宋体" panose="02010600030101010101" pitchFamily="2" charset="-122"/>
                      </a:endParaRPr>
                    </a:p>
                  </a:txBody>
                  <a:tcPr marL="4074" marR="4074" marT="4069" marB="0" anchor="ctr"/>
                </a:tc>
                <a:tc>
                  <a:txBody>
                    <a:bodyPr/>
                    <a:lstStyle/>
                    <a:p>
                      <a:pPr algn="ctr" fontAlgn="ctr"/>
                      <a:r>
                        <a:rPr lang="zh-CN" altLang="en-US" sz="1000" u="none" strike="noStrike">
                          <a:effectLst/>
                        </a:rPr>
                        <a:t>规模未知</a:t>
                      </a:r>
                      <a:endParaRPr lang="zh-CN" altLang="en-US" sz="1000" b="0" i="0" u="none" strike="noStrike">
                        <a:effectLst/>
                        <a:latin typeface="宋体" panose="02010600030101010101" pitchFamily="2" charset="-122"/>
                        <a:ea typeface="宋体" panose="02010600030101010101" pitchFamily="2" charset="-122"/>
                      </a:endParaRPr>
                    </a:p>
                  </a:txBody>
                  <a:tcPr marL="4074" marR="4074" marT="4069" marB="0" anchor="ctr"/>
                </a:tc>
                <a:tc vMerge="1">
                  <a:txBody>
                    <a:bodyPr/>
                    <a:lstStyle/>
                    <a:p>
                      <a:endParaRPr lang="zh-CN"/>
                    </a:p>
                  </a:txBody>
                  <a:tcPr marL="4074" marR="4074" marT="4074" marB="0" anchor="ctr"/>
                </a:tc>
                <a:extLst>
                  <a:ext uri="{0D108BD9-81ED-4DB2-BD59-A6C34878D82A}">
                    <a16:rowId xmlns:a16="http://schemas.microsoft.com/office/drawing/2014/main" val="10007"/>
                  </a:ext>
                </a:extLst>
              </a:tr>
              <a:tr h="157689">
                <a:tc vMerge="1">
                  <a:txBody>
                    <a:bodyPr/>
                    <a:lstStyle/>
                    <a:p>
                      <a:endParaRPr lang="zh-CN"/>
                    </a:p>
                  </a:txBody>
                  <a:tcPr/>
                </a:tc>
                <a:tc>
                  <a:txBody>
                    <a:bodyPr/>
                    <a:lstStyle/>
                    <a:p>
                      <a:pPr algn="ctr" fontAlgn="ctr"/>
                      <a:r>
                        <a:rPr lang="zh-CN" altLang="en-US" sz="1000" u="none" strike="noStrike">
                          <a:effectLst/>
                        </a:rPr>
                        <a:t>长沙市雨花城市建设投资集团有限公司</a:t>
                      </a:r>
                      <a:endParaRPr lang="zh-CN" altLang="en-US" sz="1000" b="0" i="0" u="none" strike="noStrike">
                        <a:effectLst/>
                        <a:latin typeface="宋体" panose="02010600030101010101" pitchFamily="2" charset="-122"/>
                        <a:ea typeface="宋体" panose="02010600030101010101" pitchFamily="2" charset="-122"/>
                      </a:endParaRPr>
                    </a:p>
                  </a:txBody>
                  <a:tcPr marL="4074" marR="4074" marT="4069" marB="0" anchor="ctr"/>
                </a:tc>
                <a:tc>
                  <a:txBody>
                    <a:bodyPr/>
                    <a:lstStyle/>
                    <a:p>
                      <a:pPr algn="ctr" fontAlgn="ctr"/>
                      <a:r>
                        <a:rPr lang="en-US" sz="1000" u="none" strike="noStrike">
                          <a:effectLst/>
                        </a:rPr>
                        <a:t>AA</a:t>
                      </a:r>
                      <a:endParaRPr lang="en-US" sz="1000" b="0" i="0" u="none" strike="noStrike">
                        <a:effectLst/>
                        <a:latin typeface="宋体" panose="02010600030101010101" pitchFamily="2" charset="-122"/>
                        <a:ea typeface="宋体" panose="02010600030101010101" pitchFamily="2" charset="-122"/>
                      </a:endParaRPr>
                    </a:p>
                  </a:txBody>
                  <a:tcPr marL="4074" marR="4074" marT="4069" marB="0" anchor="ctr"/>
                </a:tc>
                <a:tc>
                  <a:txBody>
                    <a:bodyPr/>
                    <a:lstStyle/>
                    <a:p>
                      <a:pPr algn="ctr" fontAlgn="ctr"/>
                      <a:r>
                        <a:rPr lang="en-US" altLang="zh-CN" sz="1000" u="none" strike="noStrike">
                          <a:effectLst/>
                        </a:rPr>
                        <a:t>1.13</a:t>
                      </a:r>
                      <a:r>
                        <a:rPr lang="zh-CN" altLang="en-US" sz="1000" u="none" strike="noStrike">
                          <a:effectLst/>
                        </a:rPr>
                        <a:t>亿</a:t>
                      </a:r>
                      <a:endParaRPr lang="zh-CN" altLang="en-US" sz="1000" b="0" i="0" u="none" strike="noStrike">
                        <a:effectLst/>
                        <a:latin typeface="Calibri" panose="020F0502020204030204" pitchFamily="34" charset="0"/>
                      </a:endParaRPr>
                    </a:p>
                  </a:txBody>
                  <a:tcPr marL="4074" marR="4074" marT="4069" marB="0" anchor="ctr"/>
                </a:tc>
                <a:tc vMerge="1">
                  <a:txBody>
                    <a:bodyPr/>
                    <a:lstStyle/>
                    <a:p>
                      <a:endParaRPr lang="zh-CN"/>
                    </a:p>
                  </a:txBody>
                  <a:tcPr marL="4074" marR="4074" marT="4074" marB="0" anchor="ctr"/>
                </a:tc>
                <a:extLst>
                  <a:ext uri="{0D108BD9-81ED-4DB2-BD59-A6C34878D82A}">
                    <a16:rowId xmlns:a16="http://schemas.microsoft.com/office/drawing/2014/main" val="10008"/>
                  </a:ext>
                </a:extLst>
              </a:tr>
              <a:tr h="157689">
                <a:tc vMerge="1">
                  <a:txBody>
                    <a:bodyPr/>
                    <a:lstStyle/>
                    <a:p>
                      <a:endParaRPr lang="zh-CN"/>
                    </a:p>
                  </a:txBody>
                  <a:tcPr/>
                </a:tc>
                <a:tc>
                  <a:txBody>
                    <a:bodyPr/>
                    <a:lstStyle/>
                    <a:p>
                      <a:pPr algn="ctr" fontAlgn="ctr"/>
                      <a:r>
                        <a:rPr lang="zh-CN" altLang="en-US" sz="1000" u="none" strike="noStrike">
                          <a:effectLst/>
                        </a:rPr>
                        <a:t>长沙麓山投资控股集团有限公司</a:t>
                      </a:r>
                      <a:endParaRPr lang="zh-CN" altLang="en-US" sz="1000" b="0" i="0" u="none" strike="noStrike">
                        <a:effectLst/>
                        <a:latin typeface="宋体" panose="02010600030101010101" pitchFamily="2" charset="-122"/>
                        <a:ea typeface="宋体" panose="02010600030101010101" pitchFamily="2" charset="-122"/>
                      </a:endParaRPr>
                    </a:p>
                  </a:txBody>
                  <a:tcPr marL="4074" marR="4074" marT="4069" marB="0" anchor="ctr"/>
                </a:tc>
                <a:tc>
                  <a:txBody>
                    <a:bodyPr/>
                    <a:lstStyle/>
                    <a:p>
                      <a:pPr algn="ctr" fontAlgn="ctr"/>
                      <a:r>
                        <a:rPr lang="en-US" sz="1000" u="none" strike="noStrike">
                          <a:effectLst/>
                        </a:rPr>
                        <a:t>AA</a:t>
                      </a:r>
                      <a:endParaRPr lang="en-US" sz="1000" b="0" i="0" u="none" strike="noStrike">
                        <a:effectLst/>
                        <a:latin typeface="宋体" panose="02010600030101010101" pitchFamily="2" charset="-122"/>
                        <a:ea typeface="宋体" panose="02010600030101010101" pitchFamily="2" charset="-122"/>
                      </a:endParaRPr>
                    </a:p>
                  </a:txBody>
                  <a:tcPr marL="4074" marR="4074" marT="4069" marB="0" anchor="ctr"/>
                </a:tc>
                <a:tc>
                  <a:txBody>
                    <a:bodyPr/>
                    <a:lstStyle/>
                    <a:p>
                      <a:pPr algn="ctr" fontAlgn="ctr"/>
                      <a:r>
                        <a:rPr lang="en-US" altLang="zh-CN" sz="1000" u="none" strike="noStrike">
                          <a:effectLst/>
                        </a:rPr>
                        <a:t>3.47</a:t>
                      </a:r>
                      <a:r>
                        <a:rPr lang="zh-CN" altLang="en-US" sz="1000" u="none" strike="noStrike">
                          <a:effectLst/>
                        </a:rPr>
                        <a:t>亿</a:t>
                      </a:r>
                      <a:endParaRPr lang="zh-CN" altLang="en-US" sz="1000" b="0" i="0" u="none" strike="noStrike">
                        <a:effectLst/>
                        <a:latin typeface="Calibri" panose="020F0502020204030204" pitchFamily="34" charset="0"/>
                      </a:endParaRPr>
                    </a:p>
                  </a:txBody>
                  <a:tcPr marL="4074" marR="4074" marT="4069" marB="0" anchor="ctr"/>
                </a:tc>
                <a:tc vMerge="1">
                  <a:txBody>
                    <a:bodyPr/>
                    <a:lstStyle/>
                    <a:p>
                      <a:endParaRPr lang="zh-CN"/>
                    </a:p>
                  </a:txBody>
                  <a:tcPr marL="4074" marR="4074" marT="4074" marB="0" anchor="ctr"/>
                </a:tc>
                <a:extLst>
                  <a:ext uri="{0D108BD9-81ED-4DB2-BD59-A6C34878D82A}">
                    <a16:rowId xmlns:a16="http://schemas.microsoft.com/office/drawing/2014/main" val="10009"/>
                  </a:ext>
                </a:extLst>
              </a:tr>
              <a:tr h="157689">
                <a:tc vMerge="1">
                  <a:txBody>
                    <a:bodyPr/>
                    <a:lstStyle/>
                    <a:p>
                      <a:endParaRPr lang="zh-CN"/>
                    </a:p>
                  </a:txBody>
                  <a:tcPr/>
                </a:tc>
                <a:tc>
                  <a:txBody>
                    <a:bodyPr/>
                    <a:lstStyle/>
                    <a:p>
                      <a:pPr algn="ctr" fontAlgn="ctr"/>
                      <a:r>
                        <a:rPr lang="zh-CN" altLang="en-US" sz="1000" u="none" strike="noStrike">
                          <a:effectLst/>
                        </a:rPr>
                        <a:t>长沙市城北投资有限公司</a:t>
                      </a:r>
                      <a:endParaRPr lang="zh-CN" altLang="en-US" sz="1000" b="0" i="0" u="none" strike="noStrike">
                        <a:effectLst/>
                        <a:latin typeface="宋体" panose="02010600030101010101" pitchFamily="2" charset="-122"/>
                        <a:ea typeface="宋体" panose="02010600030101010101" pitchFamily="2" charset="-122"/>
                      </a:endParaRPr>
                    </a:p>
                  </a:txBody>
                  <a:tcPr marL="4074" marR="4074" marT="4069" marB="0" anchor="ctr"/>
                </a:tc>
                <a:tc>
                  <a:txBody>
                    <a:bodyPr/>
                    <a:lstStyle/>
                    <a:p>
                      <a:pPr algn="ctr" fontAlgn="ctr"/>
                      <a:r>
                        <a:rPr lang="en-US" sz="1000" u="none" strike="noStrike">
                          <a:effectLst/>
                        </a:rPr>
                        <a:t>AA</a:t>
                      </a:r>
                      <a:endParaRPr lang="en-US" sz="1000" b="0" i="0" u="none" strike="noStrike">
                        <a:effectLst/>
                        <a:latin typeface="宋体" panose="02010600030101010101" pitchFamily="2" charset="-122"/>
                        <a:ea typeface="宋体" panose="02010600030101010101" pitchFamily="2" charset="-122"/>
                      </a:endParaRPr>
                    </a:p>
                  </a:txBody>
                  <a:tcPr marL="4074" marR="4074" marT="4069" marB="0" anchor="ctr"/>
                </a:tc>
                <a:tc>
                  <a:txBody>
                    <a:bodyPr/>
                    <a:lstStyle/>
                    <a:p>
                      <a:pPr algn="ctr" fontAlgn="ctr"/>
                      <a:r>
                        <a:rPr lang="en-US" altLang="zh-CN" sz="1000" u="none" strike="noStrike">
                          <a:effectLst/>
                        </a:rPr>
                        <a:t>7.55</a:t>
                      </a:r>
                      <a:endParaRPr lang="en-US" altLang="zh-CN" sz="1000" b="0" i="0" u="none" strike="noStrike">
                        <a:effectLst/>
                        <a:latin typeface="Calibri" panose="020F0502020204030204" pitchFamily="34" charset="0"/>
                      </a:endParaRPr>
                    </a:p>
                  </a:txBody>
                  <a:tcPr marL="4074" marR="4074" marT="4069" marB="0" anchor="ctr"/>
                </a:tc>
                <a:tc vMerge="1">
                  <a:txBody>
                    <a:bodyPr/>
                    <a:lstStyle/>
                    <a:p>
                      <a:endParaRPr lang="zh-CN"/>
                    </a:p>
                  </a:txBody>
                  <a:tcPr marL="4074" marR="4074" marT="4074" marB="0" anchor="ctr"/>
                </a:tc>
                <a:extLst>
                  <a:ext uri="{0D108BD9-81ED-4DB2-BD59-A6C34878D82A}">
                    <a16:rowId xmlns:a16="http://schemas.microsoft.com/office/drawing/2014/main" val="10010"/>
                  </a:ext>
                </a:extLst>
              </a:tr>
              <a:tr h="157689">
                <a:tc vMerge="1">
                  <a:txBody>
                    <a:bodyPr/>
                    <a:lstStyle/>
                    <a:p>
                      <a:endParaRPr lang="zh-CN"/>
                    </a:p>
                  </a:txBody>
                  <a:tcPr/>
                </a:tc>
                <a:tc>
                  <a:txBody>
                    <a:bodyPr/>
                    <a:lstStyle/>
                    <a:p>
                      <a:pPr algn="ctr" fontAlgn="ctr"/>
                      <a:r>
                        <a:rPr lang="zh-CN" altLang="en-US" sz="1000" u="none" strike="noStrike">
                          <a:effectLst/>
                        </a:rPr>
                        <a:t>醴陵市渌江投资控股集团有限公司</a:t>
                      </a:r>
                      <a:endParaRPr lang="zh-CN" altLang="en-US" sz="1000" b="0" i="0" u="none" strike="noStrike">
                        <a:effectLst/>
                        <a:latin typeface="宋体" panose="02010600030101010101" pitchFamily="2" charset="-122"/>
                        <a:ea typeface="宋体" panose="02010600030101010101" pitchFamily="2" charset="-122"/>
                      </a:endParaRPr>
                    </a:p>
                  </a:txBody>
                  <a:tcPr marL="4074" marR="4074" marT="4069" marB="0" anchor="ctr"/>
                </a:tc>
                <a:tc>
                  <a:txBody>
                    <a:bodyPr/>
                    <a:lstStyle/>
                    <a:p>
                      <a:pPr algn="ctr" fontAlgn="ctr"/>
                      <a:r>
                        <a:rPr lang="en-US" sz="1000" u="none" strike="noStrike">
                          <a:effectLst/>
                        </a:rPr>
                        <a:t>AA</a:t>
                      </a:r>
                      <a:endParaRPr lang="en-US" sz="1000" b="0" i="0" u="none" strike="noStrike">
                        <a:effectLst/>
                        <a:latin typeface="宋体" panose="02010600030101010101" pitchFamily="2" charset="-122"/>
                        <a:ea typeface="宋体" panose="02010600030101010101" pitchFamily="2" charset="-122"/>
                      </a:endParaRPr>
                    </a:p>
                  </a:txBody>
                  <a:tcPr marL="4074" marR="4074" marT="4069" marB="0" anchor="ctr"/>
                </a:tc>
                <a:tc>
                  <a:txBody>
                    <a:bodyPr/>
                    <a:lstStyle/>
                    <a:p>
                      <a:pPr algn="ctr" fontAlgn="ctr"/>
                      <a:r>
                        <a:rPr lang="en-US" altLang="zh-CN" sz="1000" u="none" strike="noStrike">
                          <a:effectLst/>
                        </a:rPr>
                        <a:t>2.61</a:t>
                      </a:r>
                      <a:endParaRPr lang="en-US" altLang="zh-CN" sz="1000" b="0" i="0" u="none" strike="noStrike">
                        <a:effectLst/>
                        <a:latin typeface="Calibri" panose="020F0502020204030204" pitchFamily="34" charset="0"/>
                      </a:endParaRPr>
                    </a:p>
                  </a:txBody>
                  <a:tcPr marL="4074" marR="4074" marT="4069" marB="0" anchor="ctr"/>
                </a:tc>
                <a:tc vMerge="1">
                  <a:txBody>
                    <a:bodyPr/>
                    <a:lstStyle/>
                    <a:p>
                      <a:endParaRPr lang="zh-CN"/>
                    </a:p>
                  </a:txBody>
                  <a:tcPr marL="4074" marR="4074" marT="4074" marB="0" anchor="ctr"/>
                </a:tc>
                <a:extLst>
                  <a:ext uri="{0D108BD9-81ED-4DB2-BD59-A6C34878D82A}">
                    <a16:rowId xmlns:a16="http://schemas.microsoft.com/office/drawing/2014/main" val="10011"/>
                  </a:ext>
                </a:extLst>
              </a:tr>
              <a:tr h="157689">
                <a:tc vMerge="1">
                  <a:txBody>
                    <a:bodyPr/>
                    <a:lstStyle/>
                    <a:p>
                      <a:endParaRPr lang="zh-CN"/>
                    </a:p>
                  </a:txBody>
                  <a:tcPr/>
                </a:tc>
                <a:tc>
                  <a:txBody>
                    <a:bodyPr/>
                    <a:lstStyle/>
                    <a:p>
                      <a:pPr algn="ctr" fontAlgn="ctr"/>
                      <a:r>
                        <a:rPr lang="zh-CN" altLang="en-US" sz="1000" u="none" strike="noStrike">
                          <a:effectLst/>
                        </a:rPr>
                        <a:t>衡阳市滨江新区投资有限公司</a:t>
                      </a:r>
                      <a:endParaRPr lang="zh-CN" altLang="en-US" sz="1000" b="0" i="0" u="none" strike="noStrike">
                        <a:effectLst/>
                        <a:latin typeface="宋体" panose="02010600030101010101" pitchFamily="2" charset="-122"/>
                        <a:ea typeface="宋体" panose="02010600030101010101" pitchFamily="2" charset="-122"/>
                      </a:endParaRPr>
                    </a:p>
                  </a:txBody>
                  <a:tcPr marL="4074" marR="4074" marT="4069" marB="0" anchor="ctr"/>
                </a:tc>
                <a:tc>
                  <a:txBody>
                    <a:bodyPr/>
                    <a:lstStyle/>
                    <a:p>
                      <a:pPr algn="ctr" fontAlgn="ctr"/>
                      <a:r>
                        <a:rPr lang="en-US" sz="1000" u="none" strike="noStrike">
                          <a:effectLst/>
                        </a:rPr>
                        <a:t>AA</a:t>
                      </a:r>
                      <a:endParaRPr lang="en-US" sz="1000" b="0" i="0" u="none" strike="noStrike">
                        <a:effectLst/>
                        <a:latin typeface="宋体" panose="02010600030101010101" pitchFamily="2" charset="-122"/>
                        <a:ea typeface="宋体" panose="02010600030101010101" pitchFamily="2" charset="-122"/>
                      </a:endParaRPr>
                    </a:p>
                  </a:txBody>
                  <a:tcPr marL="4074" marR="4074" marT="4069" marB="0" anchor="ctr"/>
                </a:tc>
                <a:tc>
                  <a:txBody>
                    <a:bodyPr/>
                    <a:lstStyle/>
                    <a:p>
                      <a:pPr algn="ctr" fontAlgn="ctr"/>
                      <a:r>
                        <a:rPr lang="en-US" altLang="zh-CN" sz="1000" u="none" strike="noStrike">
                          <a:effectLst/>
                        </a:rPr>
                        <a:t>12.61</a:t>
                      </a:r>
                      <a:endParaRPr lang="en-US" altLang="zh-CN" sz="1000" b="0" i="0" u="none" strike="noStrike">
                        <a:effectLst/>
                        <a:latin typeface="Calibri" panose="020F0502020204030204" pitchFamily="34" charset="0"/>
                      </a:endParaRPr>
                    </a:p>
                  </a:txBody>
                  <a:tcPr marL="4074" marR="4074" marT="4069" marB="0" anchor="ctr"/>
                </a:tc>
                <a:tc vMerge="1">
                  <a:txBody>
                    <a:bodyPr/>
                    <a:lstStyle/>
                    <a:p>
                      <a:endParaRPr lang="zh-CN"/>
                    </a:p>
                  </a:txBody>
                  <a:tcPr marL="4074" marR="4074" marT="4074" marB="0" anchor="ctr"/>
                </a:tc>
                <a:extLst>
                  <a:ext uri="{0D108BD9-81ED-4DB2-BD59-A6C34878D82A}">
                    <a16:rowId xmlns:a16="http://schemas.microsoft.com/office/drawing/2014/main" val="10012"/>
                  </a:ext>
                </a:extLst>
              </a:tr>
              <a:tr h="157689">
                <a:tc vMerge="1">
                  <a:txBody>
                    <a:bodyPr/>
                    <a:lstStyle/>
                    <a:p>
                      <a:endParaRPr lang="zh-CN"/>
                    </a:p>
                  </a:txBody>
                  <a:tcPr/>
                </a:tc>
                <a:tc>
                  <a:txBody>
                    <a:bodyPr/>
                    <a:lstStyle/>
                    <a:p>
                      <a:pPr algn="ctr" fontAlgn="ctr"/>
                      <a:r>
                        <a:rPr lang="zh-CN" altLang="en-US" sz="1000" u="none" strike="noStrike">
                          <a:effectLst/>
                        </a:rPr>
                        <a:t>株洲循环经济投资发展集团有限公司</a:t>
                      </a:r>
                      <a:endParaRPr lang="zh-CN" altLang="en-US" sz="1000" b="0" i="0" u="none" strike="noStrike">
                        <a:effectLst/>
                        <a:latin typeface="宋体" panose="02010600030101010101" pitchFamily="2" charset="-122"/>
                        <a:ea typeface="宋体" panose="02010600030101010101" pitchFamily="2" charset="-122"/>
                      </a:endParaRPr>
                    </a:p>
                  </a:txBody>
                  <a:tcPr marL="4074" marR="4074" marT="4069" marB="0" anchor="ctr"/>
                </a:tc>
                <a:tc>
                  <a:txBody>
                    <a:bodyPr/>
                    <a:lstStyle/>
                    <a:p>
                      <a:pPr algn="ctr" fontAlgn="ctr"/>
                      <a:r>
                        <a:rPr lang="en-US" sz="1000" u="none" strike="noStrike">
                          <a:effectLst/>
                        </a:rPr>
                        <a:t>AA</a:t>
                      </a:r>
                      <a:endParaRPr lang="en-US" sz="1000" b="0" i="0" u="none" strike="noStrike">
                        <a:effectLst/>
                        <a:latin typeface="宋体" panose="02010600030101010101" pitchFamily="2" charset="-122"/>
                        <a:ea typeface="宋体" panose="02010600030101010101" pitchFamily="2" charset="-122"/>
                      </a:endParaRPr>
                    </a:p>
                  </a:txBody>
                  <a:tcPr marL="4074" marR="4074" marT="4069" marB="0" anchor="ctr"/>
                </a:tc>
                <a:tc>
                  <a:txBody>
                    <a:bodyPr/>
                    <a:lstStyle/>
                    <a:p>
                      <a:pPr algn="ctr" fontAlgn="ctr"/>
                      <a:r>
                        <a:rPr lang="en-US" altLang="zh-CN" sz="1000" u="none" strike="noStrike">
                          <a:effectLst/>
                        </a:rPr>
                        <a:t>0.07</a:t>
                      </a:r>
                      <a:endParaRPr lang="en-US" altLang="zh-CN" sz="1000" b="0" i="0" u="none" strike="noStrike">
                        <a:effectLst/>
                        <a:latin typeface="Calibri" panose="020F0502020204030204" pitchFamily="34" charset="0"/>
                      </a:endParaRPr>
                    </a:p>
                  </a:txBody>
                  <a:tcPr marL="4074" marR="4074" marT="4069" marB="0" anchor="ctr"/>
                </a:tc>
                <a:tc vMerge="1">
                  <a:txBody>
                    <a:bodyPr/>
                    <a:lstStyle/>
                    <a:p>
                      <a:endParaRPr lang="zh-CN"/>
                    </a:p>
                  </a:txBody>
                  <a:tcPr marL="4074" marR="4074" marT="4074" marB="0" anchor="ctr"/>
                </a:tc>
                <a:extLst>
                  <a:ext uri="{0D108BD9-81ED-4DB2-BD59-A6C34878D82A}">
                    <a16:rowId xmlns:a16="http://schemas.microsoft.com/office/drawing/2014/main" val="10013"/>
                  </a:ext>
                </a:extLst>
              </a:tr>
              <a:tr h="157689">
                <a:tc vMerge="1">
                  <a:txBody>
                    <a:bodyPr/>
                    <a:lstStyle/>
                    <a:p>
                      <a:endParaRPr lang="zh-CN"/>
                    </a:p>
                  </a:txBody>
                  <a:tcPr/>
                </a:tc>
                <a:tc>
                  <a:txBody>
                    <a:bodyPr/>
                    <a:lstStyle/>
                    <a:p>
                      <a:pPr algn="ctr" fontAlgn="ctr"/>
                      <a:r>
                        <a:rPr lang="zh-CN" altLang="en-US" sz="1000" u="none" strike="noStrike">
                          <a:effectLst/>
                        </a:rPr>
                        <a:t>常德市文化旅游投资开发集团有限公司</a:t>
                      </a:r>
                      <a:endParaRPr lang="zh-CN" altLang="en-US" sz="1000" b="0" i="0" u="none" strike="noStrike">
                        <a:effectLst/>
                        <a:latin typeface="宋体" panose="02010600030101010101" pitchFamily="2" charset="-122"/>
                        <a:ea typeface="宋体" panose="02010600030101010101" pitchFamily="2" charset="-122"/>
                      </a:endParaRPr>
                    </a:p>
                  </a:txBody>
                  <a:tcPr marL="4074" marR="4074" marT="4069" marB="0" anchor="ctr"/>
                </a:tc>
                <a:tc>
                  <a:txBody>
                    <a:bodyPr/>
                    <a:lstStyle/>
                    <a:p>
                      <a:pPr algn="ctr" fontAlgn="ctr"/>
                      <a:r>
                        <a:rPr lang="en-US" sz="1000" u="none" strike="noStrike">
                          <a:effectLst/>
                        </a:rPr>
                        <a:t>AA</a:t>
                      </a:r>
                      <a:endParaRPr lang="en-US" sz="1000" b="0" i="0" u="none" strike="noStrike">
                        <a:effectLst/>
                        <a:latin typeface="宋体" panose="02010600030101010101" pitchFamily="2" charset="-122"/>
                        <a:ea typeface="宋体" panose="02010600030101010101" pitchFamily="2" charset="-122"/>
                      </a:endParaRPr>
                    </a:p>
                  </a:txBody>
                  <a:tcPr marL="4074" marR="4074" marT="4069" marB="0" anchor="ctr"/>
                </a:tc>
                <a:tc>
                  <a:txBody>
                    <a:bodyPr/>
                    <a:lstStyle/>
                    <a:p>
                      <a:pPr algn="ctr" fontAlgn="ctr"/>
                      <a:r>
                        <a:rPr lang="en-US" altLang="zh-CN" sz="1000" u="none" strike="noStrike">
                          <a:effectLst/>
                        </a:rPr>
                        <a:t>19.7</a:t>
                      </a:r>
                      <a:endParaRPr lang="en-US" altLang="zh-CN" sz="1000" b="0" i="0" u="none" strike="noStrike">
                        <a:effectLst/>
                        <a:latin typeface="Calibri" panose="020F0502020204030204" pitchFamily="34" charset="0"/>
                      </a:endParaRPr>
                    </a:p>
                  </a:txBody>
                  <a:tcPr marL="4074" marR="4074" marT="4069" marB="0" anchor="ctr"/>
                </a:tc>
                <a:tc vMerge="1">
                  <a:txBody>
                    <a:bodyPr/>
                    <a:lstStyle/>
                    <a:p>
                      <a:endParaRPr lang="zh-CN"/>
                    </a:p>
                  </a:txBody>
                  <a:tcPr marL="4074" marR="4074" marT="4074" marB="0" anchor="ctr"/>
                </a:tc>
                <a:extLst>
                  <a:ext uri="{0D108BD9-81ED-4DB2-BD59-A6C34878D82A}">
                    <a16:rowId xmlns:a16="http://schemas.microsoft.com/office/drawing/2014/main" val="10014"/>
                  </a:ext>
                </a:extLst>
              </a:tr>
              <a:tr h="157689">
                <a:tc vMerge="1">
                  <a:txBody>
                    <a:bodyPr/>
                    <a:lstStyle/>
                    <a:p>
                      <a:endParaRPr lang="zh-CN"/>
                    </a:p>
                  </a:txBody>
                  <a:tcPr/>
                </a:tc>
                <a:tc>
                  <a:txBody>
                    <a:bodyPr/>
                    <a:lstStyle/>
                    <a:p>
                      <a:pPr algn="ctr" fontAlgn="ctr"/>
                      <a:r>
                        <a:rPr lang="zh-CN" altLang="en-US" sz="1000" u="none" strike="noStrike">
                          <a:effectLst/>
                        </a:rPr>
                        <a:t>湖南城陵矶临港新区开发投资有限公司</a:t>
                      </a:r>
                      <a:endParaRPr lang="zh-CN" altLang="en-US" sz="1000" b="0" i="0" u="none" strike="noStrike">
                        <a:effectLst/>
                        <a:latin typeface="宋体" panose="02010600030101010101" pitchFamily="2" charset="-122"/>
                        <a:ea typeface="宋体" panose="02010600030101010101" pitchFamily="2" charset="-122"/>
                      </a:endParaRPr>
                    </a:p>
                  </a:txBody>
                  <a:tcPr marL="4074" marR="4074" marT="4069" marB="0" anchor="ctr"/>
                </a:tc>
                <a:tc>
                  <a:txBody>
                    <a:bodyPr/>
                    <a:lstStyle/>
                    <a:p>
                      <a:pPr algn="ctr" fontAlgn="ctr"/>
                      <a:r>
                        <a:rPr lang="en-US" sz="1000" u="none" strike="noStrike">
                          <a:effectLst/>
                        </a:rPr>
                        <a:t>AA</a:t>
                      </a:r>
                      <a:endParaRPr lang="en-US" sz="1000" b="0" i="0" u="none" strike="noStrike">
                        <a:effectLst/>
                        <a:latin typeface="宋体" panose="02010600030101010101" pitchFamily="2" charset="-122"/>
                        <a:ea typeface="宋体" panose="02010600030101010101" pitchFamily="2" charset="-122"/>
                      </a:endParaRPr>
                    </a:p>
                  </a:txBody>
                  <a:tcPr marL="4074" marR="4074" marT="4069" marB="0" anchor="ctr"/>
                </a:tc>
                <a:tc>
                  <a:txBody>
                    <a:bodyPr/>
                    <a:lstStyle/>
                    <a:p>
                      <a:pPr algn="ctr" fontAlgn="ctr"/>
                      <a:r>
                        <a:rPr lang="en-US" altLang="zh-CN" sz="1000" u="none" strike="noStrike">
                          <a:effectLst/>
                        </a:rPr>
                        <a:t>0.2</a:t>
                      </a:r>
                      <a:r>
                        <a:rPr lang="zh-CN" altLang="en-US" sz="1000" u="none" strike="noStrike">
                          <a:effectLst/>
                        </a:rPr>
                        <a:t>亿元</a:t>
                      </a:r>
                      <a:endParaRPr lang="zh-CN" altLang="en-US" sz="1000" b="0" i="0" u="none" strike="noStrike">
                        <a:effectLst/>
                        <a:latin typeface="Calibri" panose="020F0502020204030204" pitchFamily="34" charset="0"/>
                      </a:endParaRPr>
                    </a:p>
                  </a:txBody>
                  <a:tcPr marL="4074" marR="4074" marT="4069" marB="0" anchor="ctr"/>
                </a:tc>
                <a:tc vMerge="1">
                  <a:txBody>
                    <a:bodyPr/>
                    <a:lstStyle/>
                    <a:p>
                      <a:endParaRPr lang="zh-CN"/>
                    </a:p>
                  </a:txBody>
                  <a:tcPr marL="4074" marR="4074" marT="4074" marB="0" anchor="ctr"/>
                </a:tc>
                <a:extLst>
                  <a:ext uri="{0D108BD9-81ED-4DB2-BD59-A6C34878D82A}">
                    <a16:rowId xmlns:a16="http://schemas.microsoft.com/office/drawing/2014/main" val="10015"/>
                  </a:ext>
                </a:extLst>
              </a:tr>
              <a:tr h="158115">
                <a:tc vMerge="1">
                  <a:txBody>
                    <a:bodyPr/>
                    <a:lstStyle/>
                    <a:p>
                      <a:endParaRPr lang="zh-CN"/>
                    </a:p>
                  </a:txBody>
                  <a:tcPr/>
                </a:tc>
                <a:tc>
                  <a:txBody>
                    <a:bodyPr/>
                    <a:lstStyle/>
                    <a:p>
                      <a:pPr algn="ctr" fontAlgn="ctr"/>
                      <a:r>
                        <a:rPr lang="zh-CN" altLang="en-US" sz="1000" u="none" strike="noStrike">
                          <a:effectLst/>
                        </a:rPr>
                        <a:t>长沙雨花经开开发建设有限公司</a:t>
                      </a:r>
                      <a:endParaRPr lang="zh-CN" altLang="en-US" sz="1000" b="0" i="0" u="none" strike="noStrike">
                        <a:effectLst/>
                        <a:latin typeface="宋体" panose="02010600030101010101" pitchFamily="2" charset="-122"/>
                        <a:ea typeface="宋体" panose="02010600030101010101" pitchFamily="2" charset="-122"/>
                      </a:endParaRPr>
                    </a:p>
                  </a:txBody>
                  <a:tcPr marL="4074" marR="4074" marT="4069" marB="0" anchor="ctr"/>
                </a:tc>
                <a:tc>
                  <a:txBody>
                    <a:bodyPr/>
                    <a:lstStyle/>
                    <a:p>
                      <a:pPr algn="ctr" fontAlgn="ctr"/>
                      <a:r>
                        <a:rPr lang="en-US" sz="1000" u="none" strike="noStrike">
                          <a:effectLst/>
                        </a:rPr>
                        <a:t>AA</a:t>
                      </a:r>
                      <a:endParaRPr lang="en-US" sz="1000" b="0" i="0" u="none" strike="noStrike">
                        <a:effectLst/>
                        <a:latin typeface="宋体" panose="02010600030101010101" pitchFamily="2" charset="-122"/>
                        <a:ea typeface="宋体" panose="02010600030101010101" pitchFamily="2" charset="-122"/>
                      </a:endParaRPr>
                    </a:p>
                  </a:txBody>
                  <a:tcPr marL="4074" marR="4074" marT="4069" marB="0" anchor="ctr"/>
                </a:tc>
                <a:tc>
                  <a:txBody>
                    <a:bodyPr/>
                    <a:lstStyle/>
                    <a:p>
                      <a:pPr algn="ctr" fontAlgn="ctr"/>
                      <a:r>
                        <a:rPr lang="en-US" altLang="zh-CN" sz="1000" u="none" strike="noStrike">
                          <a:effectLst/>
                        </a:rPr>
                        <a:t>3.4</a:t>
                      </a:r>
                      <a:r>
                        <a:rPr lang="zh-CN" altLang="en-US" sz="1000" u="none" strike="noStrike">
                          <a:effectLst/>
                        </a:rPr>
                        <a:t>亿元</a:t>
                      </a:r>
                      <a:endParaRPr lang="zh-CN" altLang="en-US" sz="1000" b="0" i="0" u="none" strike="noStrike">
                        <a:effectLst/>
                        <a:latin typeface="Calibri" panose="020F0502020204030204" pitchFamily="34" charset="0"/>
                      </a:endParaRPr>
                    </a:p>
                  </a:txBody>
                  <a:tcPr marL="4074" marR="4074" marT="4069" marB="0" anchor="ctr"/>
                </a:tc>
                <a:tc vMerge="1">
                  <a:txBody>
                    <a:bodyPr/>
                    <a:lstStyle/>
                    <a:p>
                      <a:endParaRPr lang="zh-CN"/>
                    </a:p>
                  </a:txBody>
                  <a:tcPr marL="4074" marR="4074" marT="4074" marB="0" anchor="ctr"/>
                </a:tc>
                <a:extLst>
                  <a:ext uri="{0D108BD9-81ED-4DB2-BD59-A6C34878D82A}">
                    <a16:rowId xmlns:a16="http://schemas.microsoft.com/office/drawing/2014/main" val="10016"/>
                  </a:ext>
                </a:extLst>
              </a:tr>
              <a:tr h="157689">
                <a:tc vMerge="1">
                  <a:txBody>
                    <a:bodyPr/>
                    <a:lstStyle/>
                    <a:p>
                      <a:endParaRPr lang="zh-CN"/>
                    </a:p>
                  </a:txBody>
                  <a:tcPr/>
                </a:tc>
                <a:tc>
                  <a:txBody>
                    <a:bodyPr/>
                    <a:lstStyle/>
                    <a:p>
                      <a:pPr algn="ctr" fontAlgn="ctr"/>
                      <a:r>
                        <a:rPr lang="zh-CN" altLang="en-US" sz="1000" u="none" strike="noStrike">
                          <a:effectLst/>
                        </a:rPr>
                        <a:t>常德市鼎城江南新城建设投资开发有限公司</a:t>
                      </a:r>
                      <a:endParaRPr lang="zh-CN" altLang="en-US" sz="1000" b="0" i="0" u="none" strike="noStrike">
                        <a:effectLst/>
                        <a:latin typeface="宋体" panose="02010600030101010101" pitchFamily="2" charset="-122"/>
                        <a:ea typeface="宋体" panose="02010600030101010101" pitchFamily="2" charset="-122"/>
                      </a:endParaRPr>
                    </a:p>
                  </a:txBody>
                  <a:tcPr marL="4074" marR="4074" marT="4069" marB="0" anchor="ctr"/>
                </a:tc>
                <a:tc>
                  <a:txBody>
                    <a:bodyPr/>
                    <a:lstStyle/>
                    <a:p>
                      <a:pPr algn="ctr" fontAlgn="ctr"/>
                      <a:r>
                        <a:rPr lang="en-US" sz="1000" u="none" strike="noStrike">
                          <a:effectLst/>
                        </a:rPr>
                        <a:t>AA</a:t>
                      </a:r>
                      <a:endParaRPr lang="en-US" sz="1000" b="0" i="0" u="none" strike="noStrike">
                        <a:effectLst/>
                        <a:latin typeface="宋体" panose="02010600030101010101" pitchFamily="2" charset="-122"/>
                        <a:ea typeface="宋体" panose="02010600030101010101" pitchFamily="2" charset="-122"/>
                      </a:endParaRPr>
                    </a:p>
                  </a:txBody>
                  <a:tcPr marL="4074" marR="4074" marT="4069" marB="0" anchor="ctr"/>
                </a:tc>
                <a:tc>
                  <a:txBody>
                    <a:bodyPr/>
                    <a:lstStyle/>
                    <a:p>
                      <a:pPr algn="ctr" fontAlgn="b"/>
                      <a:r>
                        <a:rPr lang="en-US" altLang="zh-CN" sz="1000" u="none" strike="noStrike">
                          <a:effectLst/>
                        </a:rPr>
                        <a:t>222.44</a:t>
                      </a:r>
                      <a:r>
                        <a:rPr lang="zh-CN" altLang="en-US" sz="1000" u="none" strike="noStrike">
                          <a:effectLst/>
                        </a:rPr>
                        <a:t>万元</a:t>
                      </a:r>
                      <a:endParaRPr lang="zh-CN" altLang="en-US" sz="1000" b="0" i="0" u="none" strike="noStrike">
                        <a:effectLst/>
                        <a:latin typeface="Calibri" panose="020F0502020204030204" pitchFamily="34" charset="0"/>
                      </a:endParaRPr>
                    </a:p>
                  </a:txBody>
                  <a:tcPr marL="4074" marR="4074" marT="4069" marB="0" anchor="b"/>
                </a:tc>
                <a:tc vMerge="1">
                  <a:txBody>
                    <a:bodyPr/>
                    <a:lstStyle/>
                    <a:p>
                      <a:endParaRPr lang="zh-CN"/>
                    </a:p>
                  </a:txBody>
                  <a:tcPr marL="4074" marR="4074" marT="4074" marB="0" anchor="b"/>
                </a:tc>
                <a:extLst>
                  <a:ext uri="{0D108BD9-81ED-4DB2-BD59-A6C34878D82A}">
                    <a16:rowId xmlns:a16="http://schemas.microsoft.com/office/drawing/2014/main" val="10017"/>
                  </a:ext>
                </a:extLst>
              </a:tr>
              <a:tr h="157689">
                <a:tc vMerge="1">
                  <a:txBody>
                    <a:bodyPr/>
                    <a:lstStyle/>
                    <a:p>
                      <a:endParaRPr lang="zh-CN"/>
                    </a:p>
                  </a:txBody>
                  <a:tcPr/>
                </a:tc>
                <a:tc>
                  <a:txBody>
                    <a:bodyPr/>
                    <a:lstStyle/>
                    <a:p>
                      <a:pPr algn="ctr" fontAlgn="ctr"/>
                      <a:r>
                        <a:rPr lang="zh-CN" altLang="en-US" sz="1000" u="none" strike="noStrike">
                          <a:effectLst/>
                        </a:rPr>
                        <a:t>湘潭高新集团有限公司</a:t>
                      </a:r>
                      <a:endParaRPr lang="zh-CN" altLang="en-US" sz="1000" b="0" i="0" u="none" strike="noStrike">
                        <a:effectLst/>
                        <a:latin typeface="宋体" panose="02010600030101010101" pitchFamily="2" charset="-122"/>
                        <a:ea typeface="宋体" panose="02010600030101010101" pitchFamily="2" charset="-122"/>
                      </a:endParaRPr>
                    </a:p>
                  </a:txBody>
                  <a:tcPr marL="4074" marR="4074" marT="4069" marB="0" anchor="ctr"/>
                </a:tc>
                <a:tc>
                  <a:txBody>
                    <a:bodyPr/>
                    <a:lstStyle/>
                    <a:p>
                      <a:pPr algn="ctr" fontAlgn="ctr"/>
                      <a:r>
                        <a:rPr lang="en-US" sz="1000" u="none" strike="noStrike">
                          <a:effectLst/>
                        </a:rPr>
                        <a:t>AA</a:t>
                      </a:r>
                      <a:endParaRPr lang="en-US" sz="1000" b="0" i="0" u="none" strike="noStrike">
                        <a:effectLst/>
                        <a:latin typeface="宋体" panose="02010600030101010101" pitchFamily="2" charset="-122"/>
                        <a:ea typeface="宋体" panose="02010600030101010101" pitchFamily="2" charset="-122"/>
                      </a:endParaRPr>
                    </a:p>
                  </a:txBody>
                  <a:tcPr marL="4074" marR="4074" marT="4069" marB="0" anchor="ctr"/>
                </a:tc>
                <a:tc>
                  <a:txBody>
                    <a:bodyPr/>
                    <a:lstStyle/>
                    <a:p>
                      <a:pPr algn="ctr" fontAlgn="b"/>
                      <a:r>
                        <a:rPr lang="en-US" altLang="zh-CN" sz="1000" u="none" strike="noStrike">
                          <a:effectLst/>
                        </a:rPr>
                        <a:t>3.32</a:t>
                      </a:r>
                      <a:r>
                        <a:rPr lang="zh-CN" altLang="en-US" sz="1000" u="none" strike="noStrike">
                          <a:effectLst/>
                        </a:rPr>
                        <a:t>亿元</a:t>
                      </a:r>
                      <a:endParaRPr lang="zh-CN" altLang="en-US" sz="1000" b="0" i="0" u="none" strike="noStrike">
                        <a:effectLst/>
                        <a:latin typeface="Calibri" panose="020F0502020204030204" pitchFamily="34" charset="0"/>
                      </a:endParaRPr>
                    </a:p>
                  </a:txBody>
                  <a:tcPr marL="4074" marR="4074" marT="4069" marB="0" anchor="b"/>
                </a:tc>
                <a:tc vMerge="1">
                  <a:txBody>
                    <a:bodyPr/>
                    <a:lstStyle/>
                    <a:p>
                      <a:endParaRPr lang="zh-CN"/>
                    </a:p>
                  </a:txBody>
                  <a:tcPr marL="4074" marR="4074" marT="4074" marB="0" anchor="b"/>
                </a:tc>
                <a:extLst>
                  <a:ext uri="{0D108BD9-81ED-4DB2-BD59-A6C34878D82A}">
                    <a16:rowId xmlns:a16="http://schemas.microsoft.com/office/drawing/2014/main" val="10018"/>
                  </a:ext>
                </a:extLst>
              </a:tr>
              <a:tr h="157689">
                <a:tc vMerge="1">
                  <a:txBody>
                    <a:bodyPr/>
                    <a:lstStyle/>
                    <a:p>
                      <a:endParaRPr lang="zh-CN"/>
                    </a:p>
                  </a:txBody>
                  <a:tcPr/>
                </a:tc>
                <a:tc>
                  <a:txBody>
                    <a:bodyPr/>
                    <a:lstStyle/>
                    <a:p>
                      <a:pPr algn="ctr" fontAlgn="ctr"/>
                      <a:r>
                        <a:rPr lang="zh-CN" altLang="en-US" sz="1000" u="none" strike="noStrike">
                          <a:effectLst/>
                        </a:rPr>
                        <a:t>资兴市城市建设投资有限责任公司</a:t>
                      </a:r>
                      <a:endParaRPr lang="zh-CN" altLang="en-US" sz="1000" b="0" i="0" u="none" strike="noStrike">
                        <a:effectLst/>
                        <a:latin typeface="宋体" panose="02010600030101010101" pitchFamily="2" charset="-122"/>
                        <a:ea typeface="宋体" panose="02010600030101010101" pitchFamily="2" charset="-122"/>
                      </a:endParaRPr>
                    </a:p>
                  </a:txBody>
                  <a:tcPr marL="4074" marR="4074" marT="4069" marB="0" anchor="ctr"/>
                </a:tc>
                <a:tc>
                  <a:txBody>
                    <a:bodyPr/>
                    <a:lstStyle/>
                    <a:p>
                      <a:pPr algn="ctr" fontAlgn="ctr"/>
                      <a:r>
                        <a:rPr lang="en-US" sz="1000" u="none" strike="noStrike">
                          <a:effectLst/>
                        </a:rPr>
                        <a:t>AA</a:t>
                      </a:r>
                      <a:endParaRPr lang="en-US" sz="1000" b="0" i="0" u="none" strike="noStrike">
                        <a:effectLst/>
                        <a:latin typeface="宋体" panose="02010600030101010101" pitchFamily="2" charset="-122"/>
                        <a:ea typeface="宋体" panose="02010600030101010101" pitchFamily="2" charset="-122"/>
                      </a:endParaRPr>
                    </a:p>
                  </a:txBody>
                  <a:tcPr marL="4074" marR="4074" marT="4069" marB="0" anchor="ctr"/>
                </a:tc>
                <a:tc>
                  <a:txBody>
                    <a:bodyPr/>
                    <a:lstStyle/>
                    <a:p>
                      <a:pPr algn="ctr" fontAlgn="b"/>
                      <a:r>
                        <a:rPr lang="zh-CN" altLang="en-US" sz="1000" u="none" strike="noStrike">
                          <a:effectLst/>
                        </a:rPr>
                        <a:t>涉及棚户区改造项目</a:t>
                      </a:r>
                      <a:endParaRPr lang="zh-CN" altLang="en-US" sz="1000" b="0" i="0" u="none" strike="noStrike">
                        <a:effectLst/>
                        <a:latin typeface="Calibri" panose="020F0502020204030204" pitchFamily="34" charset="0"/>
                      </a:endParaRPr>
                    </a:p>
                  </a:txBody>
                  <a:tcPr marL="4074" marR="4074" marT="4069" marB="0" anchor="b"/>
                </a:tc>
                <a:tc vMerge="1">
                  <a:txBody>
                    <a:bodyPr/>
                    <a:lstStyle/>
                    <a:p>
                      <a:endParaRPr lang="zh-CN"/>
                    </a:p>
                  </a:txBody>
                  <a:tcPr marL="4074" marR="4074" marT="4074" marB="0" anchor="b"/>
                </a:tc>
                <a:extLst>
                  <a:ext uri="{0D108BD9-81ED-4DB2-BD59-A6C34878D82A}">
                    <a16:rowId xmlns:a16="http://schemas.microsoft.com/office/drawing/2014/main" val="10019"/>
                  </a:ext>
                </a:extLst>
              </a:tr>
              <a:tr h="157689">
                <a:tc vMerge="1">
                  <a:txBody>
                    <a:bodyPr/>
                    <a:lstStyle/>
                    <a:p>
                      <a:endParaRPr lang="zh-CN"/>
                    </a:p>
                  </a:txBody>
                  <a:tcPr/>
                </a:tc>
                <a:tc>
                  <a:txBody>
                    <a:bodyPr/>
                    <a:lstStyle/>
                    <a:p>
                      <a:pPr algn="ctr" fontAlgn="ctr"/>
                      <a:r>
                        <a:rPr lang="zh-CN" altLang="en-US" sz="1000" u="none" strike="noStrike">
                          <a:effectLst/>
                        </a:rPr>
                        <a:t>湖南德山建设投资股份有限公司</a:t>
                      </a:r>
                      <a:endParaRPr lang="zh-CN" altLang="en-US" sz="1000" b="0" i="0" u="none" strike="noStrike">
                        <a:effectLst/>
                        <a:latin typeface="宋体" panose="02010600030101010101" pitchFamily="2" charset="-122"/>
                        <a:ea typeface="宋体" panose="02010600030101010101" pitchFamily="2" charset="-122"/>
                      </a:endParaRPr>
                    </a:p>
                  </a:txBody>
                  <a:tcPr marL="4074" marR="4074" marT="4069" marB="0" anchor="ctr"/>
                </a:tc>
                <a:tc>
                  <a:txBody>
                    <a:bodyPr/>
                    <a:lstStyle/>
                    <a:p>
                      <a:pPr algn="ctr" fontAlgn="ctr"/>
                      <a:r>
                        <a:rPr lang="en-US" sz="1000" u="none" strike="noStrike">
                          <a:effectLst/>
                        </a:rPr>
                        <a:t>AA</a:t>
                      </a:r>
                      <a:endParaRPr lang="en-US" sz="1000" b="0" i="0" u="none" strike="noStrike">
                        <a:effectLst/>
                        <a:latin typeface="宋体" panose="02010600030101010101" pitchFamily="2" charset="-122"/>
                        <a:ea typeface="宋体" panose="02010600030101010101" pitchFamily="2" charset="-122"/>
                      </a:endParaRPr>
                    </a:p>
                  </a:txBody>
                  <a:tcPr marL="4074" marR="4074" marT="4069" marB="0" anchor="ctr"/>
                </a:tc>
                <a:tc>
                  <a:txBody>
                    <a:bodyPr/>
                    <a:lstStyle/>
                    <a:p>
                      <a:pPr algn="ctr" fontAlgn="b"/>
                      <a:r>
                        <a:rPr lang="zh-CN" altLang="en-US" sz="1000" u="none" strike="noStrike">
                          <a:effectLst/>
                        </a:rPr>
                        <a:t>涉及棚户区改造项目和园区建设</a:t>
                      </a:r>
                      <a:endParaRPr lang="zh-CN" altLang="en-US" sz="1000" b="0" i="0" u="none" strike="noStrike">
                        <a:effectLst/>
                        <a:latin typeface="Calibri" panose="020F0502020204030204" pitchFamily="34" charset="0"/>
                      </a:endParaRPr>
                    </a:p>
                  </a:txBody>
                  <a:tcPr marL="4074" marR="4074" marT="4069" marB="0" anchor="b"/>
                </a:tc>
                <a:tc vMerge="1">
                  <a:txBody>
                    <a:bodyPr/>
                    <a:lstStyle/>
                    <a:p>
                      <a:endParaRPr lang="zh-CN"/>
                    </a:p>
                  </a:txBody>
                  <a:tcPr marL="4074" marR="4074" marT="4074" marB="0" anchor="b"/>
                </a:tc>
                <a:extLst>
                  <a:ext uri="{0D108BD9-81ED-4DB2-BD59-A6C34878D82A}">
                    <a16:rowId xmlns:a16="http://schemas.microsoft.com/office/drawing/2014/main" val="10020"/>
                  </a:ext>
                </a:extLst>
              </a:tr>
              <a:tr h="157689">
                <a:tc vMerge="1">
                  <a:txBody>
                    <a:bodyPr/>
                    <a:lstStyle/>
                    <a:p>
                      <a:endParaRPr lang="zh-CN"/>
                    </a:p>
                  </a:txBody>
                  <a:tcPr/>
                </a:tc>
                <a:tc>
                  <a:txBody>
                    <a:bodyPr/>
                    <a:lstStyle/>
                    <a:p>
                      <a:pPr algn="ctr" fontAlgn="ctr"/>
                      <a:r>
                        <a:rPr lang="zh-CN" altLang="en-US" sz="1000" u="none" strike="noStrike">
                          <a:effectLst/>
                        </a:rPr>
                        <a:t>永兴银都投资发展集团有限公司</a:t>
                      </a:r>
                      <a:endParaRPr lang="zh-CN" altLang="en-US" sz="1000" b="0" i="0" u="none" strike="noStrike">
                        <a:effectLst/>
                        <a:latin typeface="宋体" panose="02010600030101010101" pitchFamily="2" charset="-122"/>
                        <a:ea typeface="宋体" panose="02010600030101010101" pitchFamily="2" charset="-122"/>
                      </a:endParaRPr>
                    </a:p>
                  </a:txBody>
                  <a:tcPr marL="4074" marR="4074" marT="4069" marB="0" anchor="ctr"/>
                </a:tc>
                <a:tc>
                  <a:txBody>
                    <a:bodyPr/>
                    <a:lstStyle/>
                    <a:p>
                      <a:pPr algn="ctr" fontAlgn="ctr"/>
                      <a:r>
                        <a:rPr lang="en-US" sz="1000" u="none" strike="noStrike">
                          <a:effectLst/>
                        </a:rPr>
                        <a:t>AA</a:t>
                      </a:r>
                      <a:endParaRPr lang="en-US" sz="1000" b="0" i="0" u="none" strike="noStrike">
                        <a:effectLst/>
                        <a:latin typeface="宋体" panose="02010600030101010101" pitchFamily="2" charset="-122"/>
                        <a:ea typeface="宋体" panose="02010600030101010101" pitchFamily="2" charset="-122"/>
                      </a:endParaRPr>
                    </a:p>
                  </a:txBody>
                  <a:tcPr marL="4074" marR="4074" marT="4069" marB="0" anchor="ctr"/>
                </a:tc>
                <a:tc>
                  <a:txBody>
                    <a:bodyPr/>
                    <a:lstStyle/>
                    <a:p>
                      <a:pPr algn="ctr" fontAlgn="b"/>
                      <a:r>
                        <a:rPr lang="zh-CN" altLang="en-US" sz="1000" u="none" strike="noStrike">
                          <a:effectLst/>
                        </a:rPr>
                        <a:t>涉及保障房建设和棚户区改造项目</a:t>
                      </a:r>
                      <a:endParaRPr lang="zh-CN" altLang="en-US" sz="1000" b="0" i="0" u="none" strike="noStrike">
                        <a:effectLst/>
                        <a:latin typeface="Calibri" panose="020F0502020204030204" pitchFamily="34" charset="0"/>
                      </a:endParaRPr>
                    </a:p>
                  </a:txBody>
                  <a:tcPr marL="4074" marR="4074" marT="4069" marB="0" anchor="b"/>
                </a:tc>
                <a:tc vMerge="1">
                  <a:txBody>
                    <a:bodyPr/>
                    <a:lstStyle/>
                    <a:p>
                      <a:endParaRPr lang="zh-CN"/>
                    </a:p>
                  </a:txBody>
                  <a:tcPr marL="4074" marR="4074" marT="4074" marB="0" anchor="b"/>
                </a:tc>
                <a:extLst>
                  <a:ext uri="{0D108BD9-81ED-4DB2-BD59-A6C34878D82A}">
                    <a16:rowId xmlns:a16="http://schemas.microsoft.com/office/drawing/2014/main" val="10021"/>
                  </a:ext>
                </a:extLst>
              </a:tr>
              <a:tr h="157689">
                <a:tc vMerge="1">
                  <a:txBody>
                    <a:bodyPr/>
                    <a:lstStyle/>
                    <a:p>
                      <a:endParaRPr lang="zh-CN"/>
                    </a:p>
                  </a:txBody>
                  <a:tcPr/>
                </a:tc>
                <a:tc>
                  <a:txBody>
                    <a:bodyPr/>
                    <a:lstStyle/>
                    <a:p>
                      <a:pPr algn="ctr" fontAlgn="ctr"/>
                      <a:r>
                        <a:rPr lang="zh-CN" altLang="en-US" sz="1000" u="none" strike="noStrike">
                          <a:effectLst/>
                        </a:rPr>
                        <a:t>资兴市成诚投资有限公司</a:t>
                      </a:r>
                      <a:endParaRPr lang="zh-CN" altLang="en-US" sz="1000" b="0" i="0" u="none" strike="noStrike">
                        <a:effectLst/>
                        <a:latin typeface="宋体" panose="02010600030101010101" pitchFamily="2" charset="-122"/>
                        <a:ea typeface="宋体" panose="02010600030101010101" pitchFamily="2" charset="-122"/>
                      </a:endParaRPr>
                    </a:p>
                  </a:txBody>
                  <a:tcPr marL="4074" marR="4074" marT="4069" marB="0" anchor="ctr"/>
                </a:tc>
                <a:tc>
                  <a:txBody>
                    <a:bodyPr/>
                    <a:lstStyle/>
                    <a:p>
                      <a:pPr algn="ctr" fontAlgn="ctr"/>
                      <a:r>
                        <a:rPr lang="en-US" sz="1000" u="none" strike="noStrike">
                          <a:effectLst/>
                        </a:rPr>
                        <a:t>AA</a:t>
                      </a:r>
                      <a:endParaRPr lang="en-US" sz="1000" b="0" i="0" u="none" strike="noStrike">
                        <a:effectLst/>
                        <a:latin typeface="宋体" panose="02010600030101010101" pitchFamily="2" charset="-122"/>
                        <a:ea typeface="宋体" panose="02010600030101010101" pitchFamily="2" charset="-122"/>
                      </a:endParaRPr>
                    </a:p>
                  </a:txBody>
                  <a:tcPr marL="4074" marR="4074" marT="4069" marB="0" anchor="ctr"/>
                </a:tc>
                <a:tc>
                  <a:txBody>
                    <a:bodyPr/>
                    <a:lstStyle/>
                    <a:p>
                      <a:pPr algn="ctr" fontAlgn="b"/>
                      <a:r>
                        <a:rPr lang="zh-CN" altLang="en-US" sz="1000" u="none" strike="noStrike">
                          <a:effectLst/>
                        </a:rPr>
                        <a:t>涉及安置房建设</a:t>
                      </a:r>
                      <a:endParaRPr lang="zh-CN" altLang="en-US" sz="1000" b="0" i="0" u="none" strike="noStrike">
                        <a:effectLst/>
                        <a:latin typeface="Calibri" panose="020F0502020204030204" pitchFamily="34" charset="0"/>
                      </a:endParaRPr>
                    </a:p>
                  </a:txBody>
                  <a:tcPr marL="4074" marR="4074" marT="4069" marB="0" anchor="b"/>
                </a:tc>
                <a:tc vMerge="1">
                  <a:txBody>
                    <a:bodyPr/>
                    <a:lstStyle/>
                    <a:p>
                      <a:endParaRPr lang="zh-CN"/>
                    </a:p>
                  </a:txBody>
                  <a:tcPr marL="4074" marR="4074" marT="4074" marB="0" anchor="b"/>
                </a:tc>
                <a:extLst>
                  <a:ext uri="{0D108BD9-81ED-4DB2-BD59-A6C34878D82A}">
                    <a16:rowId xmlns:a16="http://schemas.microsoft.com/office/drawing/2014/main" val="10022"/>
                  </a:ext>
                </a:extLst>
              </a:tr>
              <a:tr h="157689">
                <a:tc vMerge="1">
                  <a:txBody>
                    <a:bodyPr/>
                    <a:lstStyle/>
                    <a:p>
                      <a:endParaRPr lang="zh-CN"/>
                    </a:p>
                  </a:txBody>
                  <a:tcPr/>
                </a:tc>
                <a:tc>
                  <a:txBody>
                    <a:bodyPr/>
                    <a:lstStyle/>
                    <a:p>
                      <a:pPr algn="ctr" fontAlgn="ctr"/>
                      <a:r>
                        <a:rPr lang="zh-CN" altLang="en-US" sz="1000" u="none" strike="noStrike">
                          <a:effectLst/>
                        </a:rPr>
                        <a:t>岳阳经济开发区开发建设投资有限公司</a:t>
                      </a:r>
                      <a:endParaRPr lang="zh-CN" altLang="en-US" sz="1000" b="0" i="0" u="none" strike="noStrike">
                        <a:effectLst/>
                        <a:latin typeface="宋体" panose="02010600030101010101" pitchFamily="2" charset="-122"/>
                        <a:ea typeface="宋体" panose="02010600030101010101" pitchFamily="2" charset="-122"/>
                      </a:endParaRPr>
                    </a:p>
                  </a:txBody>
                  <a:tcPr marL="4074" marR="4074" marT="4069" marB="0" anchor="ctr"/>
                </a:tc>
                <a:tc>
                  <a:txBody>
                    <a:bodyPr/>
                    <a:lstStyle/>
                    <a:p>
                      <a:pPr algn="ctr" fontAlgn="ctr"/>
                      <a:r>
                        <a:rPr lang="en-US" sz="1000" u="none" strike="noStrike">
                          <a:effectLst/>
                        </a:rPr>
                        <a:t>AA</a:t>
                      </a:r>
                      <a:endParaRPr lang="en-US" sz="1000" b="0" i="0" u="none" strike="noStrike">
                        <a:effectLst/>
                        <a:latin typeface="宋体" panose="02010600030101010101" pitchFamily="2" charset="-122"/>
                        <a:ea typeface="宋体" panose="02010600030101010101" pitchFamily="2" charset="-122"/>
                      </a:endParaRPr>
                    </a:p>
                  </a:txBody>
                  <a:tcPr marL="4074" marR="4074" marT="4069" marB="0" anchor="ctr"/>
                </a:tc>
                <a:tc>
                  <a:txBody>
                    <a:bodyPr/>
                    <a:lstStyle/>
                    <a:p>
                      <a:pPr algn="ctr" fontAlgn="b"/>
                      <a:r>
                        <a:rPr lang="en-US" altLang="zh-CN" sz="1000" u="none" strike="noStrike">
                          <a:effectLst/>
                        </a:rPr>
                        <a:t>5.29</a:t>
                      </a:r>
                      <a:r>
                        <a:rPr lang="zh-CN" altLang="en-US" sz="1000" u="none" strike="noStrike">
                          <a:effectLst/>
                        </a:rPr>
                        <a:t>亿元</a:t>
                      </a:r>
                      <a:endParaRPr lang="zh-CN" altLang="en-US" sz="1000" b="0" i="0" u="none" strike="noStrike">
                        <a:effectLst/>
                        <a:latin typeface="Calibri" panose="020F0502020204030204" pitchFamily="34" charset="0"/>
                      </a:endParaRPr>
                    </a:p>
                  </a:txBody>
                  <a:tcPr marL="4074" marR="4074" marT="4069" marB="0" anchor="b"/>
                </a:tc>
                <a:tc vMerge="1">
                  <a:txBody>
                    <a:bodyPr/>
                    <a:lstStyle/>
                    <a:p>
                      <a:endParaRPr lang="zh-CN"/>
                    </a:p>
                  </a:txBody>
                  <a:tcPr marL="4074" marR="4074" marT="4074" marB="0" anchor="b"/>
                </a:tc>
                <a:extLst>
                  <a:ext uri="{0D108BD9-81ED-4DB2-BD59-A6C34878D82A}">
                    <a16:rowId xmlns:a16="http://schemas.microsoft.com/office/drawing/2014/main" val="10023"/>
                  </a:ext>
                </a:extLst>
              </a:tr>
              <a:tr h="157689">
                <a:tc vMerge="1">
                  <a:txBody>
                    <a:bodyPr/>
                    <a:lstStyle/>
                    <a:p>
                      <a:endParaRPr lang="zh-CN"/>
                    </a:p>
                  </a:txBody>
                  <a:tcPr/>
                </a:tc>
                <a:tc>
                  <a:txBody>
                    <a:bodyPr/>
                    <a:lstStyle/>
                    <a:p>
                      <a:pPr algn="ctr" fontAlgn="ctr"/>
                      <a:r>
                        <a:rPr lang="zh-CN" altLang="en-US" sz="1000" u="none" strike="noStrike">
                          <a:effectLst/>
                        </a:rPr>
                        <a:t>岳阳惠华投资发展有限公司</a:t>
                      </a:r>
                      <a:endParaRPr lang="zh-CN" altLang="en-US" sz="1000" b="0" i="0" u="none" strike="noStrike">
                        <a:effectLst/>
                        <a:latin typeface="宋体" panose="02010600030101010101" pitchFamily="2" charset="-122"/>
                        <a:ea typeface="宋体" panose="02010600030101010101" pitchFamily="2" charset="-122"/>
                      </a:endParaRPr>
                    </a:p>
                  </a:txBody>
                  <a:tcPr marL="4074" marR="4074" marT="4069" marB="0" anchor="ctr"/>
                </a:tc>
                <a:tc>
                  <a:txBody>
                    <a:bodyPr/>
                    <a:lstStyle/>
                    <a:p>
                      <a:pPr algn="ctr" fontAlgn="ctr"/>
                      <a:r>
                        <a:rPr lang="en-US" sz="1000" u="none" strike="noStrike">
                          <a:effectLst/>
                        </a:rPr>
                        <a:t>AA</a:t>
                      </a:r>
                      <a:endParaRPr lang="en-US" sz="1000" b="0" i="0" u="none" strike="noStrike">
                        <a:effectLst/>
                        <a:latin typeface="宋体" panose="02010600030101010101" pitchFamily="2" charset="-122"/>
                        <a:ea typeface="宋体" panose="02010600030101010101" pitchFamily="2" charset="-122"/>
                      </a:endParaRPr>
                    </a:p>
                  </a:txBody>
                  <a:tcPr marL="4074" marR="4074" marT="4069" marB="0" anchor="ctr"/>
                </a:tc>
                <a:tc>
                  <a:txBody>
                    <a:bodyPr/>
                    <a:lstStyle/>
                    <a:p>
                      <a:pPr algn="ctr" fontAlgn="b"/>
                      <a:r>
                        <a:rPr lang="zh-CN" altLang="en-US" sz="1000" u="none" strike="noStrike">
                          <a:effectLst/>
                        </a:rPr>
                        <a:t>涉及安置区建设</a:t>
                      </a:r>
                      <a:endParaRPr lang="zh-CN" altLang="en-US" sz="1000" b="0" i="0" u="none" strike="noStrike">
                        <a:effectLst/>
                        <a:latin typeface="Calibri" panose="020F0502020204030204" pitchFamily="34" charset="0"/>
                      </a:endParaRPr>
                    </a:p>
                  </a:txBody>
                  <a:tcPr marL="4074" marR="4074" marT="4069" marB="0" anchor="b"/>
                </a:tc>
                <a:tc vMerge="1">
                  <a:txBody>
                    <a:bodyPr/>
                    <a:lstStyle/>
                    <a:p>
                      <a:endParaRPr lang="zh-CN"/>
                    </a:p>
                  </a:txBody>
                  <a:tcPr marL="4074" marR="4074" marT="4074" marB="0" anchor="b"/>
                </a:tc>
                <a:extLst>
                  <a:ext uri="{0D108BD9-81ED-4DB2-BD59-A6C34878D82A}">
                    <a16:rowId xmlns:a16="http://schemas.microsoft.com/office/drawing/2014/main" val="10024"/>
                  </a:ext>
                </a:extLst>
              </a:tr>
              <a:tr h="157689">
                <a:tc vMerge="1">
                  <a:txBody>
                    <a:bodyPr/>
                    <a:lstStyle/>
                    <a:p>
                      <a:endParaRPr lang="zh-CN"/>
                    </a:p>
                  </a:txBody>
                  <a:tcPr/>
                </a:tc>
                <a:tc>
                  <a:txBody>
                    <a:bodyPr/>
                    <a:lstStyle/>
                    <a:p>
                      <a:pPr algn="ctr" fontAlgn="ctr"/>
                      <a:r>
                        <a:rPr lang="zh-CN" altLang="en-US" sz="1000" u="none" strike="noStrike">
                          <a:effectLst/>
                        </a:rPr>
                        <a:t>湘潭市万楼新城开发建设投资有限公司</a:t>
                      </a:r>
                      <a:endParaRPr lang="zh-CN" altLang="en-US" sz="1000" b="0" i="0" u="none" strike="noStrike">
                        <a:effectLst/>
                        <a:latin typeface="宋体" panose="02010600030101010101" pitchFamily="2" charset="-122"/>
                        <a:ea typeface="宋体" panose="02010600030101010101" pitchFamily="2" charset="-122"/>
                      </a:endParaRPr>
                    </a:p>
                  </a:txBody>
                  <a:tcPr marL="4074" marR="4074" marT="4069" marB="0" anchor="ctr"/>
                </a:tc>
                <a:tc>
                  <a:txBody>
                    <a:bodyPr/>
                    <a:lstStyle/>
                    <a:p>
                      <a:pPr algn="ctr" fontAlgn="ctr"/>
                      <a:r>
                        <a:rPr lang="en-US" sz="1000" u="none" strike="noStrike">
                          <a:effectLst/>
                        </a:rPr>
                        <a:t>AA</a:t>
                      </a:r>
                      <a:endParaRPr lang="en-US" sz="1000" b="0" i="0" u="none" strike="noStrike">
                        <a:effectLst/>
                        <a:latin typeface="宋体" panose="02010600030101010101" pitchFamily="2" charset="-122"/>
                        <a:ea typeface="宋体" panose="02010600030101010101" pitchFamily="2" charset="-122"/>
                      </a:endParaRPr>
                    </a:p>
                  </a:txBody>
                  <a:tcPr marL="4074" marR="4074" marT="4069" marB="0" anchor="ctr"/>
                </a:tc>
                <a:tc>
                  <a:txBody>
                    <a:bodyPr/>
                    <a:lstStyle/>
                    <a:p>
                      <a:pPr algn="ctr" fontAlgn="b"/>
                      <a:r>
                        <a:rPr lang="zh-CN" altLang="en-US" sz="1000" u="none" strike="noStrike">
                          <a:effectLst/>
                        </a:rPr>
                        <a:t>涉及安置区建设</a:t>
                      </a:r>
                      <a:endParaRPr lang="zh-CN" altLang="en-US" sz="1000" b="0" i="0" u="none" strike="noStrike">
                        <a:effectLst/>
                        <a:latin typeface="Calibri" panose="020F0502020204030204" pitchFamily="34" charset="0"/>
                      </a:endParaRPr>
                    </a:p>
                  </a:txBody>
                  <a:tcPr marL="4074" marR="4074" marT="4069" marB="0" anchor="b"/>
                </a:tc>
                <a:tc vMerge="1">
                  <a:txBody>
                    <a:bodyPr/>
                    <a:lstStyle/>
                    <a:p>
                      <a:endParaRPr lang="zh-CN"/>
                    </a:p>
                  </a:txBody>
                  <a:tcPr marL="4074" marR="4074" marT="4074" marB="0" anchor="b"/>
                </a:tc>
                <a:extLst>
                  <a:ext uri="{0D108BD9-81ED-4DB2-BD59-A6C34878D82A}">
                    <a16:rowId xmlns:a16="http://schemas.microsoft.com/office/drawing/2014/main" val="10025"/>
                  </a:ext>
                </a:extLst>
              </a:tr>
              <a:tr h="311950">
                <a:tc vMerge="1">
                  <a:txBody>
                    <a:bodyPr/>
                    <a:lstStyle/>
                    <a:p>
                      <a:endParaRPr lang="zh-CN"/>
                    </a:p>
                  </a:txBody>
                  <a:tcPr/>
                </a:tc>
                <a:tc>
                  <a:txBody>
                    <a:bodyPr/>
                    <a:lstStyle/>
                    <a:p>
                      <a:pPr algn="ctr" fontAlgn="ctr"/>
                      <a:r>
                        <a:rPr lang="zh-CN" altLang="en-US" sz="1000" u="none" strike="noStrike">
                          <a:effectLst/>
                        </a:rPr>
                        <a:t>长沙开福城市建设投资有限公司</a:t>
                      </a:r>
                      <a:endParaRPr lang="zh-CN" altLang="en-US" sz="1000" b="0" i="0" u="none" strike="noStrike">
                        <a:effectLst/>
                        <a:latin typeface="宋体" panose="02010600030101010101" pitchFamily="2" charset="-122"/>
                        <a:ea typeface="宋体" panose="02010600030101010101" pitchFamily="2" charset="-122"/>
                      </a:endParaRPr>
                    </a:p>
                  </a:txBody>
                  <a:tcPr marL="4074" marR="4074" marT="4069" marB="0" anchor="ctr"/>
                </a:tc>
                <a:tc>
                  <a:txBody>
                    <a:bodyPr/>
                    <a:lstStyle/>
                    <a:p>
                      <a:pPr algn="ctr" fontAlgn="ctr"/>
                      <a:r>
                        <a:rPr lang="en-US" sz="1000" u="none" strike="noStrike">
                          <a:effectLst/>
                        </a:rPr>
                        <a:t>AA</a:t>
                      </a:r>
                      <a:endParaRPr lang="en-US" sz="1000" b="0" i="0" u="none" strike="noStrike">
                        <a:effectLst/>
                        <a:latin typeface="宋体" panose="02010600030101010101" pitchFamily="2" charset="-122"/>
                        <a:ea typeface="宋体" panose="02010600030101010101" pitchFamily="2" charset="-122"/>
                      </a:endParaRPr>
                    </a:p>
                  </a:txBody>
                  <a:tcPr marL="4074" marR="4074" marT="4069" marB="0" anchor="ctr"/>
                </a:tc>
                <a:tc>
                  <a:txBody>
                    <a:bodyPr/>
                    <a:lstStyle/>
                    <a:p>
                      <a:pPr algn="ctr" fontAlgn="ctr"/>
                      <a:r>
                        <a:rPr lang="zh-CN" altLang="en-US" sz="1000" u="none" strike="noStrike">
                          <a:effectLst/>
                        </a:rPr>
                        <a:t>截至 </a:t>
                      </a:r>
                      <a:r>
                        <a:rPr lang="en-US" altLang="zh-CN" sz="1000" u="none" strike="noStrike">
                          <a:effectLst/>
                        </a:rPr>
                        <a:t>2018 </a:t>
                      </a:r>
                      <a:r>
                        <a:rPr lang="zh-CN" altLang="en-US" sz="1000" u="none" strike="noStrike">
                          <a:effectLst/>
                        </a:rPr>
                        <a:t>年末，公司自营安置房项目为福泽园项目和油铺街项目，目前项目皆已完工</a:t>
                      </a:r>
                      <a:endParaRPr lang="zh-CN" altLang="en-US" sz="1000" b="0" i="0" u="none" strike="noStrike">
                        <a:effectLst/>
                        <a:latin typeface="宋体" panose="02010600030101010101" pitchFamily="2" charset="-122"/>
                        <a:ea typeface="宋体" panose="02010600030101010101" pitchFamily="2" charset="-122"/>
                      </a:endParaRPr>
                    </a:p>
                  </a:txBody>
                  <a:tcPr marL="4074" marR="4074" marT="4069" marB="0" anchor="ctr"/>
                </a:tc>
                <a:tc vMerge="1">
                  <a:txBody>
                    <a:bodyPr/>
                    <a:lstStyle/>
                    <a:p>
                      <a:endParaRPr lang="zh-CN"/>
                    </a:p>
                  </a:txBody>
                  <a:tcPr marL="4074" marR="4074" marT="4074" marB="0" anchor="ctr"/>
                </a:tc>
                <a:extLst>
                  <a:ext uri="{0D108BD9-81ED-4DB2-BD59-A6C34878D82A}">
                    <a16:rowId xmlns:a16="http://schemas.microsoft.com/office/drawing/2014/main" val="10026"/>
                  </a:ext>
                </a:extLst>
              </a:tr>
              <a:tr h="311950">
                <a:tc vMerge="1">
                  <a:txBody>
                    <a:bodyPr/>
                    <a:lstStyle/>
                    <a:p>
                      <a:endParaRPr lang="zh-CN"/>
                    </a:p>
                  </a:txBody>
                  <a:tcPr/>
                </a:tc>
                <a:tc>
                  <a:txBody>
                    <a:bodyPr/>
                    <a:lstStyle/>
                    <a:p>
                      <a:pPr algn="ctr" fontAlgn="ctr"/>
                      <a:r>
                        <a:rPr lang="zh-CN" altLang="en-US" sz="1000" u="none" strike="noStrike">
                          <a:effectLst/>
                        </a:rPr>
                        <a:t>娄底锑都投资发展有限公司</a:t>
                      </a:r>
                      <a:endParaRPr lang="zh-CN" altLang="en-US" sz="1000" b="0" i="0" u="none" strike="noStrike">
                        <a:effectLst/>
                        <a:latin typeface="宋体" panose="02010600030101010101" pitchFamily="2" charset="-122"/>
                        <a:ea typeface="宋体" panose="02010600030101010101" pitchFamily="2" charset="-122"/>
                      </a:endParaRPr>
                    </a:p>
                  </a:txBody>
                  <a:tcPr marL="4074" marR="4074" marT="4069" marB="0" anchor="ctr"/>
                </a:tc>
                <a:tc>
                  <a:txBody>
                    <a:bodyPr/>
                    <a:lstStyle/>
                    <a:p>
                      <a:pPr algn="ctr" fontAlgn="ctr"/>
                      <a:r>
                        <a:rPr lang="en-US" sz="1000" u="none" strike="noStrike">
                          <a:effectLst/>
                        </a:rPr>
                        <a:t>AA</a:t>
                      </a:r>
                      <a:endParaRPr lang="en-US" sz="1000" b="0" i="0" u="none" strike="noStrike">
                        <a:effectLst/>
                        <a:latin typeface="宋体" panose="02010600030101010101" pitchFamily="2" charset="-122"/>
                        <a:ea typeface="宋体" panose="02010600030101010101" pitchFamily="2" charset="-122"/>
                      </a:endParaRPr>
                    </a:p>
                  </a:txBody>
                  <a:tcPr marL="4074" marR="4074" marT="4069" marB="0" anchor="ctr"/>
                </a:tc>
                <a:tc>
                  <a:txBody>
                    <a:bodyPr/>
                    <a:lstStyle/>
                    <a:p>
                      <a:pPr algn="ctr" fontAlgn="ctr"/>
                      <a:r>
                        <a:rPr lang="zh-CN" altLang="en-US" sz="1000" u="none" strike="noStrike">
                          <a:effectLst/>
                        </a:rPr>
                        <a:t>冷水江市和盛家园城市棚户区</a:t>
                      </a:r>
                      <a:r>
                        <a:rPr lang="en-US" altLang="zh-CN" sz="1000" u="none" strike="noStrike">
                          <a:effectLst/>
                        </a:rPr>
                        <a:t>(</a:t>
                      </a:r>
                      <a:r>
                        <a:rPr lang="zh-CN" altLang="en-US" sz="1000" u="none" strike="noStrike">
                          <a:effectLst/>
                        </a:rPr>
                        <a:t>城中村</a:t>
                      </a:r>
                      <a:r>
                        <a:rPr lang="en-US" altLang="zh-CN" sz="1000" u="none" strike="noStrike">
                          <a:effectLst/>
                        </a:rPr>
                        <a:t>)</a:t>
                      </a:r>
                      <a:r>
                        <a:rPr lang="zh-CN" altLang="en-US" sz="1000" u="none" strike="noStrike">
                          <a:effectLst/>
                        </a:rPr>
                        <a:t>改造，购买服务合同金额为</a:t>
                      </a:r>
                      <a:r>
                        <a:rPr lang="en-US" altLang="zh-CN" sz="1000" u="none" strike="noStrike">
                          <a:effectLst/>
                        </a:rPr>
                        <a:t>156,600.00</a:t>
                      </a:r>
                      <a:r>
                        <a:rPr lang="zh-CN" altLang="en-US" sz="1000" u="none" strike="noStrike">
                          <a:effectLst/>
                        </a:rPr>
                        <a:t>万元</a:t>
                      </a:r>
                      <a:endParaRPr lang="zh-CN" altLang="en-US" sz="1000" b="0" i="0" u="none" strike="noStrike">
                        <a:effectLst/>
                        <a:latin typeface="Calibri" panose="020F0502020204030204" pitchFamily="34" charset="0"/>
                      </a:endParaRPr>
                    </a:p>
                  </a:txBody>
                  <a:tcPr marL="4074" marR="4074" marT="4069" marB="0" anchor="ctr"/>
                </a:tc>
                <a:tc vMerge="1">
                  <a:txBody>
                    <a:bodyPr/>
                    <a:lstStyle/>
                    <a:p>
                      <a:endParaRPr lang="zh-CN"/>
                    </a:p>
                  </a:txBody>
                  <a:tcPr marL="4074" marR="4074" marT="4074" marB="0" anchor="ctr"/>
                </a:tc>
                <a:extLst>
                  <a:ext uri="{0D108BD9-81ED-4DB2-BD59-A6C34878D82A}">
                    <a16:rowId xmlns:a16="http://schemas.microsoft.com/office/drawing/2014/main" val="10027"/>
                  </a:ext>
                </a:extLst>
              </a:tr>
              <a:tr h="157689">
                <a:tc vMerge="1">
                  <a:txBody>
                    <a:bodyPr/>
                    <a:lstStyle/>
                    <a:p>
                      <a:endParaRPr lang="zh-CN"/>
                    </a:p>
                  </a:txBody>
                  <a:tcPr/>
                </a:tc>
                <a:tc>
                  <a:txBody>
                    <a:bodyPr/>
                    <a:lstStyle/>
                    <a:p>
                      <a:pPr algn="ctr" fontAlgn="ctr"/>
                      <a:r>
                        <a:rPr lang="zh-CN" altLang="en-US" sz="1000" u="none" strike="noStrike">
                          <a:effectLst/>
                        </a:rPr>
                        <a:t>株洲市地产集团有限公司</a:t>
                      </a:r>
                      <a:endParaRPr lang="zh-CN" altLang="en-US" sz="1000" b="0" i="0" u="none" strike="noStrike">
                        <a:effectLst/>
                        <a:latin typeface="宋体" panose="02010600030101010101" pitchFamily="2" charset="-122"/>
                        <a:ea typeface="宋体" panose="02010600030101010101" pitchFamily="2" charset="-122"/>
                      </a:endParaRPr>
                    </a:p>
                  </a:txBody>
                  <a:tcPr marL="4074" marR="4074" marT="4069" marB="0" anchor="ctr"/>
                </a:tc>
                <a:tc>
                  <a:txBody>
                    <a:bodyPr/>
                    <a:lstStyle/>
                    <a:p>
                      <a:pPr algn="ctr" fontAlgn="ctr"/>
                      <a:r>
                        <a:rPr lang="en-US" sz="1000" u="none" strike="noStrike">
                          <a:effectLst/>
                        </a:rPr>
                        <a:t>AA</a:t>
                      </a:r>
                      <a:endParaRPr lang="en-US" sz="1000" b="0" i="0" u="none" strike="noStrike">
                        <a:effectLst/>
                        <a:latin typeface="宋体" panose="02010600030101010101" pitchFamily="2" charset="-122"/>
                        <a:ea typeface="宋体" panose="02010600030101010101" pitchFamily="2" charset="-122"/>
                      </a:endParaRPr>
                    </a:p>
                  </a:txBody>
                  <a:tcPr marL="4074" marR="4074" marT="4069" marB="0" anchor="ctr"/>
                </a:tc>
                <a:tc>
                  <a:txBody>
                    <a:bodyPr/>
                    <a:lstStyle/>
                    <a:p>
                      <a:pPr algn="ctr" fontAlgn="ctr"/>
                      <a:r>
                        <a:rPr lang="zh-CN" altLang="en-US" sz="1000" u="none" strike="noStrike" dirty="0">
                          <a:effectLst/>
                        </a:rPr>
                        <a:t>安置房</a:t>
                      </a:r>
                      <a:endParaRPr lang="zh-CN" altLang="en-US" sz="1000" b="0" i="0" u="none" strike="noStrike" dirty="0">
                        <a:effectLst/>
                        <a:latin typeface="宋体" panose="02010600030101010101" pitchFamily="2" charset="-122"/>
                        <a:ea typeface="宋体" panose="02010600030101010101" pitchFamily="2" charset="-122"/>
                      </a:endParaRPr>
                    </a:p>
                  </a:txBody>
                  <a:tcPr marL="4074" marR="4074" marT="4069" marB="0" anchor="ctr"/>
                </a:tc>
                <a:tc vMerge="1">
                  <a:txBody>
                    <a:bodyPr/>
                    <a:lstStyle/>
                    <a:p>
                      <a:endParaRPr lang="zh-CN"/>
                    </a:p>
                  </a:txBody>
                  <a:tcPr marL="4074" marR="4074" marT="4074" marB="0" anchor="ctr"/>
                </a:tc>
                <a:extLst>
                  <a:ext uri="{0D108BD9-81ED-4DB2-BD59-A6C34878D82A}">
                    <a16:rowId xmlns:a16="http://schemas.microsoft.com/office/drawing/2014/main" val="10028"/>
                  </a:ext>
                </a:extLst>
              </a:tr>
            </a:tbl>
          </a:graphicData>
        </a:graphic>
      </p:graphicFrame>
      <p:sp>
        <p:nvSpPr>
          <p:cNvPr id="119944" name="标题 2"/>
          <p:cNvSpPr txBox="1"/>
          <p:nvPr/>
        </p:nvSpPr>
        <p:spPr>
          <a:xfrm>
            <a:off x="596900" y="233363"/>
            <a:ext cx="11004550" cy="719137"/>
          </a:xfrm>
          <a:prstGeom prst="rect">
            <a:avLst/>
          </a:prstGeom>
          <a:noFill/>
          <a:ln w="9525">
            <a:noFill/>
          </a:ln>
        </p:spPr>
        <p:txBody>
          <a:bodyPr lIns="68573" tIns="34289" rIns="68573" bIns="34289" anchor="ct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lnSpc>
                <a:spcPct val="150000"/>
              </a:lnSpc>
              <a:spcBef>
                <a:spcPct val="0"/>
              </a:spcBef>
              <a:buFontTx/>
              <a:buNone/>
            </a:pPr>
            <a:r>
              <a:rPr lang="zh-CN" altLang="en-US" b="1" dirty="0">
                <a:solidFill>
                  <a:srgbClr val="000000"/>
                </a:solidFill>
                <a:sym typeface="微软雅黑" panose="020B0503020204020204" pitchFamily="34" charset="-122"/>
              </a:rPr>
              <a:t>附录：</a:t>
            </a:r>
            <a:r>
              <a:rPr lang="en-US" altLang="zh-CN" b="1" dirty="0">
                <a:solidFill>
                  <a:srgbClr val="000000"/>
                </a:solidFill>
                <a:sym typeface="微软雅黑" panose="020B0503020204020204" pitchFamily="34" charset="-122"/>
              </a:rPr>
              <a:t> </a:t>
            </a:r>
            <a:r>
              <a:rPr lang="zh-CN" altLang="en-US" b="1" dirty="0">
                <a:solidFill>
                  <a:srgbClr val="000000"/>
                </a:solidFill>
                <a:sym typeface="微软雅黑" panose="020B0503020204020204" pitchFamily="34" charset="-122"/>
              </a:rPr>
              <a:t>湖南省国企</a:t>
            </a:r>
            <a:r>
              <a:rPr lang="en-US" altLang="zh-CN" b="1" dirty="0">
                <a:solidFill>
                  <a:srgbClr val="000000"/>
                </a:solidFill>
                <a:sym typeface="微软雅黑" panose="020B0503020204020204" pitchFamily="34" charset="-122"/>
              </a:rPr>
              <a:t>&amp;</a:t>
            </a:r>
            <a:r>
              <a:rPr lang="zh-CN" altLang="en-US" b="1" dirty="0">
                <a:solidFill>
                  <a:srgbClr val="000000"/>
                </a:solidFill>
                <a:sym typeface="微软雅黑" panose="020B0503020204020204" pitchFamily="34" charset="-122"/>
              </a:rPr>
              <a:t>城投可发行</a:t>
            </a:r>
            <a:r>
              <a:rPr lang="en-US" altLang="zh-CN" b="1" dirty="0">
                <a:solidFill>
                  <a:srgbClr val="000000"/>
                </a:solidFill>
                <a:latin typeface="微软雅黑" panose="020B0503020204020204" pitchFamily="34" charset="-122"/>
                <a:sym typeface="微软雅黑" panose="020B0503020204020204" pitchFamily="34" charset="-122"/>
              </a:rPr>
              <a:t>ABS</a:t>
            </a:r>
            <a:r>
              <a:rPr lang="zh-CN" altLang="en-US" b="1" dirty="0">
                <a:solidFill>
                  <a:srgbClr val="000000"/>
                </a:solidFill>
                <a:latin typeface="微软雅黑" panose="020B0503020204020204" pitchFamily="34" charset="-122"/>
                <a:sym typeface="微软雅黑" panose="020B0503020204020204" pitchFamily="34" charset="-122"/>
              </a:rPr>
              <a:t>统计</a:t>
            </a:r>
            <a:endParaRPr lang="en-US" altLang="zh-CN" sz="2400" b="1" dirty="0">
              <a:solidFill>
                <a:srgbClr val="000000"/>
              </a:solidFill>
              <a:sym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object 7">
            <a:extLst>
              <a:ext uri="{FF2B5EF4-FFF2-40B4-BE49-F238E27FC236}">
                <a16:creationId xmlns:a16="http://schemas.microsoft.com/office/drawing/2014/main" id="{1EA34C1B-DDD5-426E-B3BD-6DAD8E840182}"/>
              </a:ext>
            </a:extLst>
          </p:cNvPr>
          <p:cNvSpPr>
            <a:spLocks noChangeArrowheads="1"/>
          </p:cNvSpPr>
          <p:nvPr/>
        </p:nvSpPr>
        <p:spPr bwMode="auto">
          <a:xfrm>
            <a:off x="803275" y="3435350"/>
            <a:ext cx="5470525" cy="2624138"/>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31747" name="object 8">
            <a:extLst>
              <a:ext uri="{FF2B5EF4-FFF2-40B4-BE49-F238E27FC236}">
                <a16:creationId xmlns:a16="http://schemas.microsoft.com/office/drawing/2014/main" id="{06A8C5BD-2489-4AC4-BD44-748D55813F16}"/>
              </a:ext>
            </a:extLst>
          </p:cNvPr>
          <p:cNvSpPr txBox="1">
            <a:spLocks noChangeArrowheads="1"/>
          </p:cNvSpPr>
          <p:nvPr/>
        </p:nvSpPr>
        <p:spPr bwMode="auto">
          <a:xfrm>
            <a:off x="1077913" y="6113463"/>
            <a:ext cx="2363787"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12700" marR="0" lvl="0" indent="0" algn="l" defTabSz="914400" rtl="0" eaLnBrk="0" fontAlgn="base" latinLnBrk="0" hangingPunct="0">
              <a:lnSpc>
                <a:spcPct val="100000"/>
              </a:lnSpc>
              <a:spcBef>
                <a:spcPts val="100"/>
              </a:spcBef>
              <a:spcAft>
                <a:spcPct val="0"/>
              </a:spcAft>
              <a:buClrTx/>
              <a:buSzTx/>
              <a:buFontTx/>
              <a:buNone/>
              <a:tabLst/>
              <a:defRPr/>
            </a:pPr>
            <a:r>
              <a:rPr kumimoji="0" lang="zh-CN" altLang="zh-CN" sz="1200" b="0" i="0" u="none" strike="noStrike" kern="1200" cap="none" spc="0" normalizeH="0" baseline="0" noProof="0">
                <a:ln>
                  <a:noFill/>
                </a:ln>
                <a:solidFill>
                  <a:srgbClr val="000000"/>
                </a:solidFill>
                <a:effectLst/>
                <a:uLnTx/>
                <a:uFillTx/>
                <a:latin typeface="等线" panose="02010600030101010101" pitchFamily="2" charset="-122"/>
                <a:ea typeface="等线" panose="02010600030101010101" pitchFamily="2" charset="-122"/>
                <a:cs typeface="+mn-cs"/>
                <a:sym typeface="Arial" panose="020B0604020202020204" pitchFamily="34" charset="0"/>
              </a:rPr>
              <a:t>数据来源：BIS，</a:t>
            </a:r>
          </a:p>
        </p:txBody>
      </p:sp>
      <p:sp>
        <p:nvSpPr>
          <p:cNvPr id="31748" name="object 9">
            <a:extLst>
              <a:ext uri="{FF2B5EF4-FFF2-40B4-BE49-F238E27FC236}">
                <a16:creationId xmlns:a16="http://schemas.microsoft.com/office/drawing/2014/main" id="{81D8F601-A58B-4ECB-B6D1-35C616E8B7BF}"/>
              </a:ext>
            </a:extLst>
          </p:cNvPr>
          <p:cNvSpPr>
            <a:spLocks noChangeArrowheads="1"/>
          </p:cNvSpPr>
          <p:nvPr/>
        </p:nvSpPr>
        <p:spPr bwMode="auto">
          <a:xfrm>
            <a:off x="7634288" y="3389313"/>
            <a:ext cx="3292475" cy="274002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31749" name="object 10">
            <a:extLst>
              <a:ext uri="{FF2B5EF4-FFF2-40B4-BE49-F238E27FC236}">
                <a16:creationId xmlns:a16="http://schemas.microsoft.com/office/drawing/2014/main" id="{3911724F-CF76-4BAC-BB7A-10F87E5AD1A2}"/>
              </a:ext>
            </a:extLst>
          </p:cNvPr>
          <p:cNvSpPr txBox="1">
            <a:spLocks noChangeArrowheads="1"/>
          </p:cNvSpPr>
          <p:nvPr/>
        </p:nvSpPr>
        <p:spPr bwMode="auto">
          <a:xfrm>
            <a:off x="638175" y="1138238"/>
            <a:ext cx="1127125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184150" indent="-171450">
              <a:spcBef>
                <a:spcPct val="20000"/>
              </a:spcBef>
              <a:buFont typeface="Arial" panose="020B0604020202020204" pitchFamily="34" charset="0"/>
              <a:buChar char="•"/>
              <a:tabLst>
                <a:tab pos="192088" algn="l"/>
              </a:tabLst>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tabLst>
                <a:tab pos="192088" algn="l"/>
              </a:tabLst>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tabLst>
                <a:tab pos="192088" algn="l"/>
              </a:tabLst>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tabLst>
                <a:tab pos="192088"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tabLst>
                <a:tab pos="192088"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192088"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192088"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192088"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192088"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184150" marR="0" lvl="0" indent="-171450" algn="l" defTabSz="914400" rtl="0" eaLnBrk="0" fontAlgn="base" latinLnBrk="0" hangingPunct="0">
              <a:lnSpc>
                <a:spcPct val="120000"/>
              </a:lnSpc>
              <a:spcBef>
                <a:spcPts val="100"/>
              </a:spcBef>
              <a:spcAft>
                <a:spcPct val="0"/>
              </a:spcAft>
              <a:buClrTx/>
              <a:buSzPct val="94000"/>
              <a:buFont typeface="Wingdings" panose="05000000000000000000" pitchFamily="2" charset="2"/>
              <a:buChar char=""/>
              <a:tabLst>
                <a:tab pos="192088" algn="l"/>
              </a:tabLst>
              <a:defRPr/>
            </a:pPr>
            <a:r>
              <a:rPr kumimoji="0" lang="zh-CN" altLang="zh-CN" sz="1400" b="0" i="0" u="none" strike="noStrike" kern="1200" cap="none" spc="0" normalizeH="0" baseline="0" noProof="0" dirty="0">
                <a:ln>
                  <a:noFill/>
                </a:ln>
                <a:solidFill>
                  <a:srgbClr val="C00000"/>
                </a:solidFill>
                <a:effectLst/>
                <a:uLnTx/>
                <a:uFillTx/>
                <a:latin typeface="微软雅黑" panose="020B0503020204020204" pitchFamily="34" charset="-122"/>
                <a:sym typeface="Arial" panose="020B0604020202020204" pitchFamily="34" charset="0"/>
              </a:rPr>
              <a:t>我国政府杠杆率整体处于国际中等偏高位置根据BIS（国际清算银行）数据，2018年，我国政府杠杆率为49.8%。而在考虑 隐性负债后，我国政府2018年总的债务规模达到73万亿，占GDP的81.5%。该数据排在BIS公布数据的国家地区的第15名处 于中等偏上的水平。</a:t>
            </a:r>
            <a:r>
              <a:rPr kumimoji="0" lang="zh-CN" altLang="zh-CN" sz="1400" b="0" i="0" u="none" strike="noStrike" kern="1200" cap="none" spc="0" normalizeH="0" baseline="0" noProof="0" dirty="0">
                <a:ln>
                  <a:noFill/>
                </a:ln>
                <a:solidFill>
                  <a:srgbClr val="000000"/>
                </a:solidFill>
                <a:effectLst/>
                <a:uLnTx/>
                <a:uFillTx/>
                <a:latin typeface="微软雅黑" panose="020B0503020204020204" pitchFamily="34" charset="-122"/>
                <a:sym typeface="Arial" panose="020B0604020202020204" pitchFamily="34" charset="0"/>
              </a:rPr>
              <a:t>与国外高福利国家往往通过举借过多的政府债务来发放社会福利用于消费不同，我国政府债务大都是 投入到了基础设施建设，这些债务能够切实地形成固定资产，资产变现后可以偿还债务，因此我国政府债务的质量本身比 海外高福利国家更为优良。而REITs等资产证券化手段则可以将基建等固定资产进行变现，盘活存量资产，在需要的时候 可以降低地方政府杠杆率。</a:t>
            </a:r>
          </a:p>
          <a:p>
            <a:pPr marL="184150" marR="0" lvl="0" indent="-171450" algn="l" defTabSz="914400" rtl="0" eaLnBrk="0" fontAlgn="base" latinLnBrk="0" hangingPunct="0">
              <a:lnSpc>
                <a:spcPts val="1500"/>
              </a:lnSpc>
              <a:spcBef>
                <a:spcPct val="0"/>
              </a:spcBef>
              <a:spcAft>
                <a:spcPct val="0"/>
              </a:spcAft>
              <a:buClrTx/>
              <a:buSzTx/>
              <a:buFontTx/>
              <a:buNone/>
              <a:tabLst>
                <a:tab pos="192088" algn="l"/>
              </a:tabLst>
              <a:defRPr/>
            </a:pPr>
            <a:endParaRPr kumimoji="0" lang="zh-CN" altLang="zh-CN" sz="1400" b="0" i="0" u="none" strike="noStrike" kern="1200" cap="none" spc="0" normalizeH="0" baseline="0" noProof="0" dirty="0">
              <a:ln>
                <a:noFill/>
              </a:ln>
              <a:solidFill>
                <a:srgbClr val="000000"/>
              </a:solidFill>
              <a:effectLst/>
              <a:uLnTx/>
              <a:uFillTx/>
              <a:latin typeface="微软雅黑" panose="020B0503020204020204" pitchFamily="34" charset="-122"/>
              <a:sym typeface="Arial" panose="020B0604020202020204" pitchFamily="34" charset="0"/>
            </a:endParaRPr>
          </a:p>
        </p:txBody>
      </p:sp>
      <p:sp>
        <p:nvSpPr>
          <p:cNvPr id="31750" name="object 12">
            <a:extLst>
              <a:ext uri="{FF2B5EF4-FFF2-40B4-BE49-F238E27FC236}">
                <a16:creationId xmlns:a16="http://schemas.microsoft.com/office/drawing/2014/main" id="{6427090E-6E97-4976-8E70-5C43D55E2EA8}"/>
              </a:ext>
            </a:extLst>
          </p:cNvPr>
          <p:cNvSpPr>
            <a:spLocks noGrp="1" noChangeArrowheads="1"/>
          </p:cNvSpPr>
          <p:nvPr>
            <p:ph type="sldNum" sz="quarter" idx="4294967295"/>
          </p:nvPr>
        </p:nvSpPr>
        <p:spPr bwMode="auto">
          <a:xfrm>
            <a:off x="5826125" y="6418263"/>
            <a:ext cx="203200" cy="1857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5400">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25400" marR="0" lvl="0" indent="0" algn="l" defTabSz="914400" rtl="0" eaLnBrk="1" fontAlgn="base" latinLnBrk="0" hangingPunct="1">
              <a:lnSpc>
                <a:spcPts val="1313"/>
              </a:lnSpc>
              <a:spcBef>
                <a:spcPct val="0"/>
              </a:spcBef>
              <a:spcAft>
                <a:spcPct val="0"/>
              </a:spcAft>
              <a:buClrTx/>
              <a:buSzTx/>
              <a:buFontTx/>
              <a:buNone/>
              <a:tabLst/>
              <a:defRPr/>
            </a:pPr>
            <a:fld id="{4DB7284A-84B6-4097-808D-4BB4C4AC72A9}" type="slidenum">
              <a:rPr kumimoji="0" lang="en-US" altLang="zh-CN" sz="1200" b="0" i="0" u="none" strike="noStrike" kern="1200" cap="none" spc="0" normalizeH="0" baseline="0" noProof="0" smtClean="0">
                <a:ln>
                  <a:noFill/>
                </a:ln>
                <a:solidFill>
                  <a:srgbClr val="888888"/>
                </a:solidFill>
                <a:effectLst/>
                <a:uLnTx/>
                <a:uFillTx/>
                <a:latin typeface="等线" panose="02010600030101010101" pitchFamily="2" charset="-122"/>
                <a:ea typeface="等线" panose="02010600030101010101" pitchFamily="2" charset="-122"/>
                <a:cs typeface="+mn-cs"/>
                <a:sym typeface="Arial" panose="020B0604020202020204" pitchFamily="34" charset="0"/>
              </a:rPr>
              <a:pPr marL="25400" marR="0" lvl="0" indent="0" algn="l" defTabSz="914400" rtl="0" eaLnBrk="1" fontAlgn="base" latinLnBrk="0" hangingPunct="1">
                <a:lnSpc>
                  <a:spcPts val="1313"/>
                </a:lnSpc>
                <a:spcBef>
                  <a:spcPct val="0"/>
                </a:spcBef>
                <a:spcAft>
                  <a:spcPct val="0"/>
                </a:spcAft>
                <a:buClrTx/>
                <a:buSzTx/>
                <a:buFontTx/>
                <a:buNone/>
                <a:tabLst/>
                <a:defRPr/>
              </a:pPr>
              <a:t>11</a:t>
            </a:fld>
            <a:endParaRPr kumimoji="0" lang="zh-CN" altLang="zh-CN" sz="1200" b="0" i="0" u="none" strike="noStrike" kern="1200" cap="none" spc="0" normalizeH="0" baseline="0" noProof="0">
              <a:ln>
                <a:noFill/>
              </a:ln>
              <a:solidFill>
                <a:srgbClr val="888888"/>
              </a:solidFill>
              <a:effectLst/>
              <a:uLnTx/>
              <a:uFillTx/>
              <a:latin typeface="等线" panose="02010600030101010101" pitchFamily="2" charset="-122"/>
              <a:ea typeface="等线" panose="02010600030101010101" pitchFamily="2" charset="-122"/>
              <a:cs typeface="+mn-cs"/>
              <a:sym typeface="Arial" panose="020B0604020202020204" pitchFamily="34" charset="0"/>
            </a:endParaRPr>
          </a:p>
        </p:txBody>
      </p:sp>
      <p:sp>
        <p:nvSpPr>
          <p:cNvPr id="31751" name="object 11">
            <a:extLst>
              <a:ext uri="{FF2B5EF4-FFF2-40B4-BE49-F238E27FC236}">
                <a16:creationId xmlns:a16="http://schemas.microsoft.com/office/drawing/2014/main" id="{82FF9001-5317-4816-AC62-B9BAD435056C}"/>
              </a:ext>
            </a:extLst>
          </p:cNvPr>
          <p:cNvSpPr txBox="1">
            <a:spLocks noChangeArrowheads="1"/>
          </p:cNvSpPr>
          <p:nvPr/>
        </p:nvSpPr>
        <p:spPr bwMode="auto">
          <a:xfrm>
            <a:off x="7169150" y="6208713"/>
            <a:ext cx="2478088"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12700" marR="0" lvl="0" indent="0" algn="l" defTabSz="914400" rtl="0" eaLnBrk="0" fontAlgn="base" latinLnBrk="0" hangingPunct="0">
              <a:lnSpc>
                <a:spcPct val="100000"/>
              </a:lnSpc>
              <a:spcBef>
                <a:spcPts val="100"/>
              </a:spcBef>
              <a:spcAft>
                <a:spcPct val="0"/>
              </a:spcAft>
              <a:buClrTx/>
              <a:buSzTx/>
              <a:buFontTx/>
              <a:buNone/>
              <a:tabLst/>
              <a:defRPr/>
            </a:pPr>
            <a:r>
              <a:rPr kumimoji="0" lang="zh-CN" altLang="zh-CN" sz="1200" b="0" i="0" u="none" strike="noStrike" kern="1200" cap="none" spc="0" normalizeH="0" baseline="0" noProof="0">
                <a:ln>
                  <a:noFill/>
                </a:ln>
                <a:solidFill>
                  <a:srgbClr val="000000"/>
                </a:solidFill>
                <a:effectLst/>
                <a:uLnTx/>
                <a:uFillTx/>
                <a:latin typeface="等线" panose="02010600030101010101" pitchFamily="2" charset="-122"/>
                <a:ea typeface="等线" panose="02010600030101010101" pitchFamily="2" charset="-122"/>
                <a:cs typeface="+mn-cs"/>
                <a:sym typeface="Arial" panose="020B0604020202020204" pitchFamily="34" charset="0"/>
              </a:rPr>
              <a:t>数据来源：wind，</a:t>
            </a:r>
          </a:p>
        </p:txBody>
      </p:sp>
      <p:sp>
        <p:nvSpPr>
          <p:cNvPr id="14" name="文本框 23">
            <a:extLst>
              <a:ext uri="{FF2B5EF4-FFF2-40B4-BE49-F238E27FC236}">
                <a16:creationId xmlns:a16="http://schemas.microsoft.com/office/drawing/2014/main" id="{06342F93-B668-46B8-A722-A1B87E18C018}"/>
              </a:ext>
            </a:extLst>
          </p:cNvPr>
          <p:cNvSpPr>
            <a:spLocks noChangeArrowheads="1"/>
          </p:cNvSpPr>
          <p:nvPr/>
        </p:nvSpPr>
        <p:spPr bwMode="auto">
          <a:xfrm>
            <a:off x="439738" y="277813"/>
            <a:ext cx="5834062" cy="58420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1.6 </a:t>
            </a:r>
            <a:r>
              <a:rPr kumimoji="0" lang="zh-CN" altLang="en-US"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我国发展公募</a:t>
            </a:r>
            <a:r>
              <a:rPr kumimoji="0" lang="en-US" altLang="zh-CN"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REITs</a:t>
            </a:r>
            <a:r>
              <a:rPr kumimoji="0" lang="zh-CN" altLang="en-US"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的基因</a:t>
            </a:r>
            <a:endParaRPr kumimoji="0" lang="en-US" altLang="zh-CN"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endParaRPr>
          </a:p>
        </p:txBody>
      </p:sp>
      <p:grpSp>
        <p:nvGrpSpPr>
          <p:cNvPr id="31753" name="组合 1">
            <a:extLst>
              <a:ext uri="{FF2B5EF4-FFF2-40B4-BE49-F238E27FC236}">
                <a16:creationId xmlns:a16="http://schemas.microsoft.com/office/drawing/2014/main" id="{39505A17-73DC-45E8-B34C-DE432E6FD562}"/>
              </a:ext>
            </a:extLst>
          </p:cNvPr>
          <p:cNvGrpSpPr>
            <a:grpSpLocks/>
          </p:cNvGrpSpPr>
          <p:nvPr/>
        </p:nvGrpSpPr>
        <p:grpSpPr bwMode="auto">
          <a:xfrm>
            <a:off x="0" y="214313"/>
            <a:ext cx="298450" cy="658812"/>
            <a:chOff x="0" y="0"/>
            <a:chExt cx="577847" cy="659137"/>
          </a:xfrm>
        </p:grpSpPr>
        <p:sp>
          <p:nvSpPr>
            <p:cNvPr id="31758" name="矩形 3">
              <a:extLst>
                <a:ext uri="{FF2B5EF4-FFF2-40B4-BE49-F238E27FC236}">
                  <a16:creationId xmlns:a16="http://schemas.microsoft.com/office/drawing/2014/main" id="{91444D17-B9EF-4AAF-949F-6084564095DA}"/>
                </a:ext>
              </a:extLst>
            </p:cNvPr>
            <p:cNvSpPr>
              <a:spLocks noChangeArrowheads="1"/>
            </p:cNvSpPr>
            <p:nvPr/>
          </p:nvSpPr>
          <p:spPr bwMode="auto">
            <a:xfrm>
              <a:off x="0" y="0"/>
              <a:ext cx="495297" cy="659137"/>
            </a:xfrm>
            <a:prstGeom prst="rect">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4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31759" name="矩形 4">
              <a:extLst>
                <a:ext uri="{FF2B5EF4-FFF2-40B4-BE49-F238E27FC236}">
                  <a16:creationId xmlns:a16="http://schemas.microsoft.com/office/drawing/2014/main" id="{14D9BB43-A039-4578-A667-FE5F3B389365}"/>
                </a:ext>
              </a:extLst>
            </p:cNvPr>
            <p:cNvSpPr>
              <a:spLocks noChangeArrowheads="1"/>
            </p:cNvSpPr>
            <p:nvPr/>
          </p:nvSpPr>
          <p:spPr bwMode="auto">
            <a:xfrm>
              <a:off x="527047" y="0"/>
              <a:ext cx="50800" cy="659137"/>
            </a:xfrm>
            <a:prstGeom prst="rect">
              <a:avLst/>
            </a:prstGeom>
            <a:solidFill>
              <a:srgbClr val="80808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4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grpSp>
      <p:sp>
        <p:nvSpPr>
          <p:cNvPr id="18" name="矩形 17">
            <a:extLst>
              <a:ext uri="{FF2B5EF4-FFF2-40B4-BE49-F238E27FC236}">
                <a16:creationId xmlns:a16="http://schemas.microsoft.com/office/drawing/2014/main" id="{58A275A0-ED09-4692-AF77-7E386B6AA983}"/>
              </a:ext>
            </a:extLst>
          </p:cNvPr>
          <p:cNvSpPr/>
          <p:nvPr/>
        </p:nvSpPr>
        <p:spPr>
          <a:xfrm>
            <a:off x="1690688" y="2925763"/>
            <a:ext cx="3000375" cy="277812"/>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0" i="0" u="none" strike="noStrike" kern="1200" cap="none" spc="85" normalizeH="0" baseline="0" noProof="0" dirty="0">
                <a:ln>
                  <a:noFill/>
                </a:ln>
                <a:solidFill>
                  <a:srgbClr val="000000"/>
                </a:solidFill>
                <a:effectLst/>
                <a:uLnTx/>
                <a:uFillTx/>
                <a:latin typeface="微软雅黑"/>
                <a:ea typeface="微软雅黑"/>
                <a:cs typeface="宋体"/>
              </a:rPr>
              <a:t>国际</a:t>
            </a:r>
            <a:r>
              <a:rPr kumimoji="0" lang="zh-CN" altLang="en-US" sz="1200" b="0" i="0" u="none" strike="noStrike" kern="1200" cap="none" spc="25" normalizeH="0" baseline="0" noProof="0" dirty="0">
                <a:ln>
                  <a:noFill/>
                </a:ln>
                <a:solidFill>
                  <a:srgbClr val="000000"/>
                </a:solidFill>
                <a:effectLst/>
                <a:uLnTx/>
                <a:uFillTx/>
                <a:latin typeface="微软雅黑"/>
                <a:ea typeface="微软雅黑"/>
                <a:cs typeface="宋体"/>
              </a:rPr>
              <a:t>政府</a:t>
            </a:r>
            <a:r>
              <a:rPr kumimoji="0" lang="zh-CN" altLang="en-US" sz="1200" b="0" i="0" u="none" strike="noStrike" kern="1200" cap="none" spc="-55" normalizeH="0" baseline="0" noProof="0" dirty="0">
                <a:ln>
                  <a:noFill/>
                </a:ln>
                <a:solidFill>
                  <a:srgbClr val="000000"/>
                </a:solidFill>
                <a:effectLst/>
                <a:uLnTx/>
                <a:uFillTx/>
                <a:latin typeface="微软雅黑"/>
                <a:ea typeface="微软雅黑"/>
                <a:cs typeface="宋体"/>
              </a:rPr>
              <a:t>杠</a:t>
            </a:r>
            <a:r>
              <a:rPr kumimoji="0" lang="zh-CN" altLang="en-US" sz="1200" b="0" i="0" u="none" strike="noStrike" kern="1200" cap="none" spc="25" normalizeH="0" baseline="0" noProof="0" dirty="0">
                <a:ln>
                  <a:noFill/>
                </a:ln>
                <a:solidFill>
                  <a:srgbClr val="000000"/>
                </a:solidFill>
                <a:effectLst/>
                <a:uLnTx/>
                <a:uFillTx/>
                <a:latin typeface="微软雅黑"/>
                <a:ea typeface="微软雅黑"/>
                <a:cs typeface="宋体"/>
              </a:rPr>
              <a:t>杆率</a:t>
            </a:r>
            <a:r>
              <a:rPr kumimoji="0" lang="zh-CN" altLang="en-US" sz="1200" b="0" i="0" u="none" strike="noStrike" kern="1200" cap="none" spc="-55" normalizeH="0" baseline="0" noProof="0" dirty="0">
                <a:ln>
                  <a:noFill/>
                </a:ln>
                <a:solidFill>
                  <a:srgbClr val="000000"/>
                </a:solidFill>
                <a:effectLst/>
                <a:uLnTx/>
                <a:uFillTx/>
                <a:latin typeface="微软雅黑"/>
                <a:ea typeface="微软雅黑"/>
                <a:cs typeface="宋体"/>
              </a:rPr>
              <a:t>比</a:t>
            </a:r>
            <a:r>
              <a:rPr kumimoji="0" lang="zh-CN" altLang="en-US" sz="1200" b="0" i="0" u="none" strike="noStrike" kern="1200" cap="none" spc="5" normalizeH="0" baseline="0" noProof="0" dirty="0">
                <a:ln>
                  <a:noFill/>
                </a:ln>
                <a:solidFill>
                  <a:srgbClr val="000000"/>
                </a:solidFill>
                <a:effectLst/>
                <a:uLnTx/>
                <a:uFillTx/>
                <a:latin typeface="微软雅黑"/>
                <a:ea typeface="微软雅黑"/>
                <a:cs typeface="宋体"/>
              </a:rPr>
              <a:t>较</a:t>
            </a:r>
            <a:r>
              <a:rPr kumimoji="0" lang="zh-CN" altLang="en-US" sz="1200" b="0" i="0" u="none" strike="noStrike" kern="1200" cap="none" spc="0" normalizeH="0" baseline="0" noProof="0" dirty="0">
                <a:ln>
                  <a:noFill/>
                </a:ln>
                <a:solidFill>
                  <a:srgbClr val="000000"/>
                </a:solidFill>
                <a:effectLst/>
                <a:uLnTx/>
                <a:uFillTx/>
                <a:latin typeface="微软雅黑"/>
                <a:ea typeface="微软雅黑"/>
                <a:cs typeface="宋体"/>
              </a:rPr>
              <a:t>（单位</a:t>
            </a:r>
            <a:r>
              <a:rPr kumimoji="0" lang="zh-CN" altLang="en-US" sz="1200" b="0" i="0" u="none" strike="noStrike" kern="1200" cap="none" spc="-10" normalizeH="0" baseline="0" noProof="0" dirty="0">
                <a:ln>
                  <a:noFill/>
                </a:ln>
                <a:solidFill>
                  <a:srgbClr val="000000"/>
                </a:solidFill>
                <a:effectLst/>
                <a:uLnTx/>
                <a:uFillTx/>
                <a:latin typeface="微软雅黑"/>
                <a:ea typeface="微软雅黑"/>
                <a:cs typeface="宋体"/>
              </a:rPr>
              <a:t>：</a:t>
            </a:r>
            <a:r>
              <a:rPr kumimoji="0" lang="en-US" altLang="zh-CN" sz="1200" b="0" i="0" u="none" strike="noStrike" kern="1200" cap="none" spc="-10" normalizeH="0" baseline="0" noProof="0" dirty="0">
                <a:ln>
                  <a:noFill/>
                </a:ln>
                <a:solidFill>
                  <a:srgbClr val="000000"/>
                </a:solidFill>
                <a:effectLst/>
                <a:uLnTx/>
                <a:uFillTx/>
                <a:latin typeface="微软雅黑"/>
                <a:ea typeface="微软雅黑"/>
                <a:cs typeface="Tahoma"/>
              </a:rPr>
              <a:t>%</a:t>
            </a:r>
            <a:r>
              <a:rPr kumimoji="0" lang="zh-CN" altLang="en-US" sz="1200" b="0" i="0" u="none" strike="noStrike" kern="1200" cap="none" spc="-10" normalizeH="0" baseline="0" noProof="0" dirty="0">
                <a:ln>
                  <a:noFill/>
                </a:ln>
                <a:solidFill>
                  <a:srgbClr val="000000"/>
                </a:solidFill>
                <a:effectLst/>
                <a:uLnTx/>
                <a:uFillTx/>
                <a:latin typeface="微软雅黑"/>
                <a:ea typeface="微软雅黑"/>
                <a:cs typeface="宋体"/>
              </a:rPr>
              <a:t>，</a:t>
            </a:r>
            <a:r>
              <a:rPr kumimoji="0" lang="en-US" altLang="zh-CN" sz="1200" b="0" i="0" u="none" strike="noStrike" kern="1200" cap="none" spc="-10" normalizeH="0" baseline="0" noProof="0" dirty="0">
                <a:ln>
                  <a:noFill/>
                </a:ln>
                <a:solidFill>
                  <a:srgbClr val="000000"/>
                </a:solidFill>
                <a:effectLst/>
                <a:uLnTx/>
                <a:uFillTx/>
                <a:latin typeface="微软雅黑"/>
                <a:ea typeface="微软雅黑"/>
                <a:cs typeface="Tahoma"/>
              </a:rPr>
              <a:t>2018</a:t>
            </a:r>
            <a:r>
              <a:rPr kumimoji="0" lang="zh-CN" altLang="en-US" sz="1200" b="0" i="0" u="none" strike="noStrike" kern="1200" cap="none" spc="-10" normalizeH="0" baseline="0" noProof="0" dirty="0">
                <a:ln>
                  <a:noFill/>
                </a:ln>
                <a:solidFill>
                  <a:srgbClr val="000000"/>
                </a:solidFill>
                <a:effectLst/>
                <a:uLnTx/>
                <a:uFillTx/>
                <a:latin typeface="微软雅黑"/>
                <a:ea typeface="微软雅黑"/>
                <a:cs typeface="宋体"/>
              </a:rPr>
              <a:t>）</a:t>
            </a:r>
            <a:endParaRPr kumimoji="0" lang="zh-CN" altLang="en-US" sz="1200" b="0" i="0" u="none" strike="noStrike" kern="1200" cap="none" spc="0" normalizeH="0" baseline="0" noProof="0" dirty="0">
              <a:ln>
                <a:noFill/>
              </a:ln>
              <a:solidFill>
                <a:srgbClr val="000000"/>
              </a:solidFill>
              <a:effectLst/>
              <a:uLnTx/>
              <a:uFillTx/>
              <a:latin typeface="微软雅黑"/>
              <a:ea typeface="微软雅黑"/>
              <a:cs typeface="+mn-cs"/>
            </a:endParaRPr>
          </a:p>
        </p:txBody>
      </p:sp>
      <p:sp>
        <p:nvSpPr>
          <p:cNvPr id="19" name="矩形 18">
            <a:extLst>
              <a:ext uri="{FF2B5EF4-FFF2-40B4-BE49-F238E27FC236}">
                <a16:creationId xmlns:a16="http://schemas.microsoft.com/office/drawing/2014/main" id="{FA67C372-8301-41AA-BE1D-06996EB1C599}"/>
              </a:ext>
            </a:extLst>
          </p:cNvPr>
          <p:cNvSpPr/>
          <p:nvPr/>
        </p:nvSpPr>
        <p:spPr>
          <a:xfrm>
            <a:off x="3048000" y="-31750"/>
            <a:ext cx="1011238" cy="279400"/>
          </a:xfrm>
          <a:prstGeom prst="rect">
            <a:avLst/>
          </a:prstGeom>
        </p:spPr>
        <p:txBody>
          <a:bodyPr>
            <a:spAutoFit/>
          </a:bodyPr>
          <a:lstStyle/>
          <a:p>
            <a:pPr marL="6797675" marR="0" lvl="0" indent="0" algn="l" defTabSz="914400" rtl="0" eaLnBrk="0" fontAlgn="base" latinLnBrk="0" hangingPunct="0">
              <a:lnSpc>
                <a:spcPts val="1385"/>
              </a:lnSpc>
              <a:spcBef>
                <a:spcPct val="0"/>
              </a:spcBef>
              <a:spcAft>
                <a:spcPct val="0"/>
              </a:spcAft>
              <a:buClrTx/>
              <a:buSzTx/>
              <a:buFontTx/>
              <a:buNone/>
              <a:tabLst/>
              <a:defRPr/>
            </a:pPr>
            <a:r>
              <a:rPr kumimoji="0" lang="zh-CN" altLang="en-US" sz="1800" b="0" i="0" u="none" strike="noStrike" kern="1200" cap="none" spc="-5" normalizeH="0" baseline="0" noProof="0" dirty="0">
                <a:ln>
                  <a:noFill/>
                </a:ln>
                <a:solidFill>
                  <a:srgbClr val="000000"/>
                </a:solidFill>
                <a:effectLst/>
                <a:uLnTx/>
                <a:uFillTx/>
                <a:latin typeface="微软雅黑"/>
                <a:ea typeface="宋体" panose="02010600030101010101" pitchFamily="2" charset="-122"/>
                <a:cs typeface="宋体"/>
              </a:rPr>
              <a:t>）</a:t>
            </a:r>
            <a:endParaRPr kumimoji="0" lang="zh-CN" altLang="en-US" sz="1800" b="0" i="0" u="none" strike="noStrike" kern="1200" cap="none" spc="0" normalizeH="0" baseline="0" noProof="0" dirty="0">
              <a:ln>
                <a:noFill/>
              </a:ln>
              <a:solidFill>
                <a:srgbClr val="000000"/>
              </a:solidFill>
              <a:effectLst/>
              <a:uLnTx/>
              <a:uFillTx/>
              <a:latin typeface="微软雅黑"/>
              <a:ea typeface="宋体" panose="02010600030101010101" pitchFamily="2" charset="-122"/>
              <a:cs typeface="宋体"/>
            </a:endParaRPr>
          </a:p>
        </p:txBody>
      </p:sp>
      <p:sp>
        <p:nvSpPr>
          <p:cNvPr id="20" name="矩形 19">
            <a:extLst>
              <a:ext uri="{FF2B5EF4-FFF2-40B4-BE49-F238E27FC236}">
                <a16:creationId xmlns:a16="http://schemas.microsoft.com/office/drawing/2014/main" id="{8001E1B3-9080-4E71-81D3-9E325FB2FDAF}"/>
              </a:ext>
            </a:extLst>
          </p:cNvPr>
          <p:cNvSpPr/>
          <p:nvPr/>
        </p:nvSpPr>
        <p:spPr>
          <a:xfrm>
            <a:off x="6751638" y="2805113"/>
            <a:ext cx="5057775" cy="461962"/>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200" b="0" i="0" u="none" strike="noStrike" kern="1200" cap="none" spc="25" normalizeH="0" baseline="0" noProof="0" dirty="0">
                <a:ln>
                  <a:noFill/>
                </a:ln>
                <a:solidFill>
                  <a:srgbClr val="000000"/>
                </a:solidFill>
                <a:effectLst/>
                <a:uLnTx/>
                <a:uFillTx/>
                <a:latin typeface="微软雅黑"/>
                <a:ea typeface="微软雅黑"/>
                <a:cs typeface="宋体"/>
              </a:rPr>
              <a:t>湖</a:t>
            </a:r>
            <a:r>
              <a:rPr kumimoji="0" lang="zh-CN" altLang="en-US" sz="1200" b="0" i="0" u="none" strike="noStrike" kern="1200" cap="none" spc="10" normalizeH="0" baseline="0" noProof="0" dirty="0">
                <a:ln>
                  <a:noFill/>
                </a:ln>
                <a:solidFill>
                  <a:srgbClr val="000000"/>
                </a:solidFill>
                <a:effectLst/>
                <a:uLnTx/>
                <a:uFillTx/>
                <a:latin typeface="微软雅黑"/>
                <a:ea typeface="微软雅黑"/>
                <a:cs typeface="宋体"/>
              </a:rPr>
              <a:t>南</a:t>
            </a:r>
            <a:r>
              <a:rPr kumimoji="0" lang="zh-CN" altLang="en-US" sz="1200" b="0" i="0" u="none" strike="noStrike" kern="1200" cap="none" spc="25" normalizeH="0" baseline="0" noProof="0" dirty="0">
                <a:ln>
                  <a:noFill/>
                </a:ln>
                <a:solidFill>
                  <a:srgbClr val="000000"/>
                </a:solidFill>
                <a:effectLst/>
                <a:uLnTx/>
                <a:uFillTx/>
                <a:latin typeface="微软雅黑"/>
                <a:ea typeface="微软雅黑"/>
                <a:cs typeface="宋体"/>
              </a:rPr>
              <a:t>省</a:t>
            </a:r>
            <a:r>
              <a:rPr kumimoji="0" lang="zh-CN" altLang="en-US" sz="1200" b="0" i="0" u="none" strike="noStrike" kern="1200" cap="none" spc="-55" normalizeH="0" baseline="0" noProof="0" dirty="0">
                <a:ln>
                  <a:noFill/>
                </a:ln>
                <a:solidFill>
                  <a:srgbClr val="000000"/>
                </a:solidFill>
                <a:effectLst/>
                <a:uLnTx/>
                <a:uFillTx/>
                <a:latin typeface="微软雅黑"/>
                <a:ea typeface="微软雅黑"/>
                <a:cs typeface="宋体"/>
              </a:rPr>
              <a:t>广</a:t>
            </a:r>
            <a:r>
              <a:rPr kumimoji="0" lang="zh-CN" altLang="en-US" sz="1200" b="0" i="0" u="none" strike="noStrike" kern="1200" cap="none" spc="25" normalizeH="0" baseline="0" noProof="0" dirty="0">
                <a:ln>
                  <a:noFill/>
                </a:ln>
                <a:solidFill>
                  <a:srgbClr val="000000"/>
                </a:solidFill>
                <a:effectLst/>
                <a:uLnTx/>
                <a:uFillTx/>
                <a:latin typeface="微软雅黑"/>
                <a:ea typeface="微软雅黑"/>
                <a:cs typeface="宋体"/>
              </a:rPr>
              <a:t>义</a:t>
            </a:r>
            <a:r>
              <a:rPr kumimoji="0" lang="zh-CN" altLang="en-US" sz="1200" b="0" i="0" u="none" strike="noStrike" kern="1200" cap="none" spc="10" normalizeH="0" baseline="0" noProof="0" dirty="0">
                <a:ln>
                  <a:noFill/>
                </a:ln>
                <a:solidFill>
                  <a:srgbClr val="000000"/>
                </a:solidFill>
                <a:effectLst/>
                <a:uLnTx/>
                <a:uFillTx/>
                <a:latin typeface="微软雅黑"/>
                <a:ea typeface="微软雅黑"/>
                <a:cs typeface="宋体"/>
              </a:rPr>
              <a:t>债</a:t>
            </a:r>
            <a:r>
              <a:rPr kumimoji="0" lang="zh-CN" altLang="en-US" sz="1200" b="0" i="0" u="none" strike="noStrike" kern="1200" cap="none" spc="-55" normalizeH="0" baseline="0" noProof="0" dirty="0">
                <a:ln>
                  <a:noFill/>
                </a:ln>
                <a:solidFill>
                  <a:srgbClr val="000000"/>
                </a:solidFill>
                <a:effectLst/>
                <a:uLnTx/>
                <a:uFillTx/>
                <a:latin typeface="微软雅黑"/>
                <a:ea typeface="微软雅黑"/>
                <a:cs typeface="宋体"/>
              </a:rPr>
              <a:t>务</a:t>
            </a:r>
            <a:r>
              <a:rPr kumimoji="0" lang="zh-CN" altLang="en-US" sz="1200" b="0" i="0" u="none" strike="noStrike" kern="1200" cap="none" spc="25" normalizeH="0" baseline="0" noProof="0" dirty="0">
                <a:ln>
                  <a:noFill/>
                </a:ln>
                <a:solidFill>
                  <a:srgbClr val="000000"/>
                </a:solidFill>
                <a:effectLst/>
                <a:uLnTx/>
                <a:uFillTx/>
                <a:latin typeface="微软雅黑"/>
                <a:ea typeface="微软雅黑"/>
                <a:cs typeface="宋体"/>
              </a:rPr>
              <a:t>率</a:t>
            </a:r>
            <a:r>
              <a:rPr kumimoji="0" lang="zh-CN" altLang="en-US" sz="1200" b="0" i="0" u="none" strike="noStrike" kern="1200" cap="none" spc="0" normalizeH="0" baseline="0" noProof="0" dirty="0">
                <a:ln>
                  <a:noFill/>
                </a:ln>
                <a:solidFill>
                  <a:srgbClr val="000000"/>
                </a:solidFill>
                <a:effectLst/>
                <a:uLnTx/>
                <a:uFillTx/>
                <a:latin typeface="微软雅黑"/>
                <a:ea typeface="微软雅黑"/>
                <a:cs typeface="宋体"/>
              </a:rPr>
              <a:t>（（政府债</a:t>
            </a:r>
            <a:r>
              <a:rPr kumimoji="0" lang="zh-CN" altLang="en-US" sz="1200" b="0" i="0" u="none" strike="noStrike" kern="1200" cap="none" spc="-10" normalizeH="0" baseline="0" noProof="0" dirty="0">
                <a:ln>
                  <a:noFill/>
                </a:ln>
                <a:solidFill>
                  <a:srgbClr val="000000"/>
                </a:solidFill>
                <a:effectLst/>
                <a:uLnTx/>
                <a:uFillTx/>
                <a:latin typeface="微软雅黑"/>
                <a:ea typeface="微软雅黑"/>
                <a:cs typeface="宋体"/>
              </a:rPr>
              <a:t>务</a:t>
            </a:r>
            <a:r>
              <a:rPr kumimoji="0" lang="en-US" altLang="zh-CN" sz="1200" b="0" i="0" u="none" strike="noStrike" kern="1200" cap="none" spc="-5" normalizeH="0" baseline="0" noProof="0" dirty="0">
                <a:ln>
                  <a:noFill/>
                </a:ln>
                <a:solidFill>
                  <a:srgbClr val="000000"/>
                </a:solidFill>
                <a:effectLst/>
                <a:uLnTx/>
                <a:uFillTx/>
                <a:latin typeface="微软雅黑"/>
                <a:ea typeface="微软雅黑"/>
                <a:cs typeface="宋体"/>
              </a:rPr>
              <a:t>+</a:t>
            </a:r>
            <a:r>
              <a:rPr kumimoji="0" lang="zh-CN" altLang="en-US" sz="1200" b="0" i="0" u="none" strike="noStrike" kern="1200" cap="none" spc="-5" normalizeH="0" baseline="0" noProof="0" dirty="0">
                <a:ln>
                  <a:noFill/>
                </a:ln>
                <a:solidFill>
                  <a:srgbClr val="000000"/>
                </a:solidFill>
                <a:effectLst/>
                <a:uLnTx/>
                <a:uFillTx/>
                <a:latin typeface="微软雅黑"/>
                <a:ea typeface="微软雅黑"/>
                <a:cs typeface="宋体"/>
              </a:rPr>
              <a:t>城投有息）</a:t>
            </a:r>
            <a:r>
              <a:rPr kumimoji="0" lang="en-US" altLang="zh-CN" sz="1200" b="0" i="0" u="none" strike="noStrike" kern="1200" cap="none" spc="-5" normalizeH="0" baseline="0" noProof="0" dirty="0">
                <a:ln>
                  <a:noFill/>
                </a:ln>
                <a:solidFill>
                  <a:srgbClr val="000000"/>
                </a:solidFill>
                <a:effectLst/>
                <a:uLnTx/>
                <a:uFillTx/>
                <a:latin typeface="微软雅黑"/>
                <a:ea typeface="微软雅黑"/>
                <a:cs typeface="宋体"/>
              </a:rPr>
              <a:t>/</a:t>
            </a:r>
            <a:r>
              <a:rPr kumimoji="0" lang="zh-CN" altLang="en-US" sz="1200" b="0" i="0" u="none" strike="noStrike" kern="1200" cap="none" spc="-5" normalizeH="0" baseline="0" noProof="0" dirty="0">
                <a:ln>
                  <a:noFill/>
                </a:ln>
                <a:solidFill>
                  <a:srgbClr val="000000"/>
                </a:solidFill>
                <a:effectLst/>
                <a:uLnTx/>
                <a:uFillTx/>
                <a:latin typeface="微软雅黑"/>
                <a:ea typeface="微软雅黑"/>
                <a:cs typeface="宋体"/>
              </a:rPr>
              <a:t>一般预算收入</a:t>
            </a:r>
            <a:endParaRPr kumimoji="0" lang="en-US" altLang="zh-CN" sz="1200" b="0" i="0" u="none" strike="noStrike" kern="1200" cap="none" spc="-5" normalizeH="0" baseline="0" noProof="0" dirty="0">
              <a:ln>
                <a:noFill/>
              </a:ln>
              <a:solidFill>
                <a:srgbClr val="000000"/>
              </a:solidFill>
              <a:effectLst/>
              <a:uLnTx/>
              <a:uFillTx/>
              <a:latin typeface="微软雅黑"/>
              <a:ea typeface="微软雅黑"/>
              <a:cs typeface="宋体"/>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200" b="0" i="0" u="none" strike="noStrike" kern="1200" cap="none" spc="-5" normalizeH="0" baseline="0" noProof="0" dirty="0">
                <a:ln>
                  <a:noFill/>
                </a:ln>
                <a:solidFill>
                  <a:srgbClr val="000000"/>
                </a:solidFill>
                <a:effectLst/>
                <a:uLnTx/>
                <a:uFillTx/>
                <a:latin typeface="微软雅黑"/>
                <a:ea typeface="微软雅黑"/>
                <a:cs typeface="宋体"/>
              </a:rPr>
              <a:t>单位：</a:t>
            </a:r>
            <a:r>
              <a:rPr kumimoji="0" lang="en-US" altLang="zh-CN" sz="1200" b="0" i="0" u="none" strike="noStrike" kern="1200" cap="none" spc="-5" normalizeH="0" baseline="0" noProof="0" dirty="0">
                <a:ln>
                  <a:noFill/>
                </a:ln>
                <a:solidFill>
                  <a:srgbClr val="000000"/>
                </a:solidFill>
                <a:effectLst/>
                <a:uLnTx/>
                <a:uFillTx/>
                <a:latin typeface="微软雅黑"/>
                <a:ea typeface="微软雅黑"/>
                <a:cs typeface="宋体"/>
              </a:rPr>
              <a:t>%</a:t>
            </a:r>
            <a:r>
              <a:rPr kumimoji="0" lang="zh-CN" altLang="en-US" sz="1200" b="0" i="0" u="none" strike="noStrike" kern="1200" cap="none" spc="-5" normalizeH="0" baseline="0" noProof="0" dirty="0">
                <a:ln>
                  <a:noFill/>
                </a:ln>
                <a:solidFill>
                  <a:srgbClr val="000000"/>
                </a:solidFill>
                <a:effectLst/>
                <a:uLnTx/>
                <a:uFillTx/>
                <a:latin typeface="微软雅黑"/>
                <a:ea typeface="微软雅黑"/>
                <a:cs typeface="宋体"/>
              </a:rPr>
              <a:t>，</a:t>
            </a:r>
            <a:r>
              <a:rPr kumimoji="0" lang="en-US" altLang="zh-CN" sz="1200" b="0" i="0" u="none" strike="noStrike" kern="1200" cap="none" spc="-5" normalizeH="0" baseline="0" noProof="0" dirty="0">
                <a:ln>
                  <a:noFill/>
                </a:ln>
                <a:solidFill>
                  <a:srgbClr val="000000"/>
                </a:solidFill>
                <a:effectLst/>
                <a:uLnTx/>
                <a:uFillTx/>
                <a:latin typeface="微软雅黑"/>
                <a:ea typeface="微软雅黑"/>
                <a:cs typeface="宋体"/>
              </a:rPr>
              <a:t>2018</a:t>
            </a:r>
            <a:endParaRPr kumimoji="0" lang="zh-CN" altLang="en-US" sz="1200" b="0" i="0" u="none" strike="noStrike" kern="1200" cap="none" spc="0" normalizeH="0" baseline="0" noProof="0" dirty="0">
              <a:ln>
                <a:noFill/>
              </a:ln>
              <a:solidFill>
                <a:srgbClr val="000000"/>
              </a:solidFill>
              <a:effectLst/>
              <a:uLnTx/>
              <a:uFillTx/>
              <a:latin typeface="微软雅黑"/>
              <a:ea typeface="微软雅黑"/>
              <a:cs typeface="+mn-cs"/>
            </a:endParaRPr>
          </a:p>
        </p:txBody>
      </p:sp>
      <p:sp>
        <p:nvSpPr>
          <p:cNvPr id="31757" name="灯片编号占位符 27">
            <a:extLst>
              <a:ext uri="{FF2B5EF4-FFF2-40B4-BE49-F238E27FC236}">
                <a16:creationId xmlns:a16="http://schemas.microsoft.com/office/drawing/2014/main" id="{3258EEC7-186E-484D-BB0D-3E42C55522F4}"/>
              </a:ext>
            </a:extLst>
          </p:cNvPr>
          <p:cNvSpPr>
            <a:spLocks noGrp="1" noChangeArrowheads="1"/>
          </p:cNvSpPr>
          <p:nvPr/>
        </p:nvSpPr>
        <p:spPr bwMode="auto">
          <a:xfrm>
            <a:off x="11509375" y="6554788"/>
            <a:ext cx="584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9" rIns="68573" bIns="34289"/>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A0FBEA54-B0D3-4D86-81FB-25705F5D5E9B}" type="slidenum">
              <a:rPr kumimoji="0" lang="zh-CN" altLang="zh-CN" sz="1400" b="1"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sym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11</a:t>
            </a:fld>
            <a:endParaRPr kumimoji="0" lang="zh-CN" altLang="zh-CN" sz="1400" b="1"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834" name="组合 1"/>
          <p:cNvGrpSpPr/>
          <p:nvPr/>
        </p:nvGrpSpPr>
        <p:grpSpPr>
          <a:xfrm>
            <a:off x="0" y="214313"/>
            <a:ext cx="577850" cy="658812"/>
            <a:chOff x="0" y="0"/>
            <a:chExt cx="577847" cy="659137"/>
          </a:xfrm>
        </p:grpSpPr>
        <p:sp>
          <p:nvSpPr>
            <p:cNvPr id="120902" name="矩形 3"/>
            <p:cNvSpPr/>
            <p:nvPr/>
          </p:nvSpPr>
          <p:spPr>
            <a:xfrm>
              <a:off x="0" y="0"/>
              <a:ext cx="495297" cy="659137"/>
            </a:xfrm>
            <a:prstGeom prst="rect">
              <a:avLst/>
            </a:prstGeom>
            <a:solidFill>
              <a:srgbClr val="C0000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120903" name="矩形 4"/>
            <p:cNvSpPr/>
            <p:nvPr/>
          </p:nvSpPr>
          <p:spPr>
            <a:xfrm>
              <a:off x="527047" y="0"/>
              <a:ext cx="50800" cy="659137"/>
            </a:xfrm>
            <a:prstGeom prst="rect">
              <a:avLst/>
            </a:prstGeom>
            <a:solidFill>
              <a:srgbClr val="80808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grpSp>
      <p:sp>
        <p:nvSpPr>
          <p:cNvPr id="120835" name="灯片编号占位符 3"/>
          <p:cNvSpPr>
            <a:spLocks noGrp="1"/>
          </p:cNvSpPr>
          <p:nvPr/>
        </p:nvSpPr>
        <p:spPr>
          <a:xfrm>
            <a:off x="11449050" y="6499225"/>
            <a:ext cx="639763" cy="365125"/>
          </a:xfrm>
          <a:prstGeom prst="rect">
            <a:avLst/>
          </a:prstGeom>
          <a:noFill/>
          <a:ln w="9525">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r" defTabSz="914400" eaLnBrk="1" hangingPunct="1">
              <a:spcBef>
                <a:spcPct val="0"/>
              </a:spcBef>
              <a:buFontTx/>
              <a:buNone/>
            </a:pPr>
            <a:fld id="{9A0DB2DC-4C9A-4742-B13C-FB6460FD3503}" type="slidenum">
              <a:rPr lang="zh-CN" altLang="zh-CN" sz="1400" b="1" dirty="0">
                <a:solidFill>
                  <a:srgbClr val="FFFFFF"/>
                </a:solidFill>
                <a:latin typeface="仿宋" panose="02010609060101010101" pitchFamily="49" charset="-122"/>
                <a:ea typeface="仿宋" panose="02010609060101010101" pitchFamily="49" charset="-122"/>
              </a:rPr>
              <a:t>110</a:t>
            </a:fld>
            <a:endParaRPr lang="zh-CN" altLang="zh-CN" sz="1400" b="1" dirty="0">
              <a:solidFill>
                <a:srgbClr val="FFFFFF"/>
              </a:solidFill>
              <a:latin typeface="仿宋" panose="02010609060101010101" pitchFamily="49" charset="-122"/>
              <a:ea typeface="仿宋" panose="02010609060101010101" pitchFamily="49" charset="-122"/>
            </a:endParaRPr>
          </a:p>
        </p:txBody>
      </p:sp>
      <p:graphicFrame>
        <p:nvGraphicFramePr>
          <p:cNvPr id="2" name="表格 1"/>
          <p:cNvGraphicFramePr>
            <a:graphicFrameLocks noGrp="1"/>
          </p:cNvGraphicFramePr>
          <p:nvPr>
            <p:custDataLst>
              <p:tags r:id="rId1"/>
            </p:custDataLst>
          </p:nvPr>
        </p:nvGraphicFramePr>
        <p:xfrm>
          <a:off x="596900" y="1119188"/>
          <a:ext cx="10750550" cy="5237164"/>
        </p:xfrm>
        <a:graphic>
          <a:graphicData uri="http://schemas.openxmlformats.org/drawingml/2006/table">
            <a:tbl>
              <a:tblPr firstRow="1" bandRow="1">
                <a:tableStyleId>{21E4AEA4-8DFA-4A89-87EB-49C32662AFE0}</a:tableStyleId>
              </a:tblPr>
              <a:tblGrid>
                <a:gridCol w="960418">
                  <a:extLst>
                    <a:ext uri="{9D8B030D-6E8A-4147-A177-3AD203B41FA5}">
                      <a16:colId xmlns:a16="http://schemas.microsoft.com/office/drawing/2014/main" val="20000"/>
                    </a:ext>
                  </a:extLst>
                </a:gridCol>
                <a:gridCol w="2962743">
                  <a:extLst>
                    <a:ext uri="{9D8B030D-6E8A-4147-A177-3AD203B41FA5}">
                      <a16:colId xmlns:a16="http://schemas.microsoft.com/office/drawing/2014/main" val="20001"/>
                    </a:ext>
                  </a:extLst>
                </a:gridCol>
                <a:gridCol w="2310853">
                  <a:extLst>
                    <a:ext uri="{9D8B030D-6E8A-4147-A177-3AD203B41FA5}">
                      <a16:colId xmlns:a16="http://schemas.microsoft.com/office/drawing/2014/main" val="20002"/>
                    </a:ext>
                  </a:extLst>
                </a:gridCol>
                <a:gridCol w="2527866">
                  <a:extLst>
                    <a:ext uri="{9D8B030D-6E8A-4147-A177-3AD203B41FA5}">
                      <a16:colId xmlns:a16="http://schemas.microsoft.com/office/drawing/2014/main" val="20003"/>
                    </a:ext>
                  </a:extLst>
                </a:gridCol>
                <a:gridCol w="1988670">
                  <a:extLst>
                    <a:ext uri="{9D8B030D-6E8A-4147-A177-3AD203B41FA5}">
                      <a16:colId xmlns:a16="http://schemas.microsoft.com/office/drawing/2014/main" val="20004"/>
                    </a:ext>
                  </a:extLst>
                </a:gridCol>
              </a:tblGrid>
              <a:tr h="555560">
                <a:tc>
                  <a:txBody>
                    <a:bodyPr/>
                    <a:lstStyle/>
                    <a:p>
                      <a:pPr algn="ctr" fontAlgn="ctr"/>
                      <a:r>
                        <a:rPr lang="zh-CN" altLang="en-US" sz="1200" u="none" strike="noStrike" dirty="0">
                          <a:effectLst/>
                        </a:rPr>
                        <a:t>类型</a:t>
                      </a:r>
                      <a:endParaRPr lang="zh-CN" altLang="en-US" sz="1200" b="0" i="0" u="none" strike="noStrike" dirty="0">
                        <a:effectLst/>
                        <a:latin typeface="黑体" panose="02010609060101010101" pitchFamily="49" charset="-122"/>
                        <a:ea typeface="黑体" panose="02010609060101010101" pitchFamily="49" charset="-122"/>
                      </a:endParaRPr>
                    </a:p>
                  </a:txBody>
                  <a:tcPr marL="3783" marR="3783" marT="3783" marB="0" anchor="ctr"/>
                </a:tc>
                <a:tc>
                  <a:txBody>
                    <a:bodyPr/>
                    <a:lstStyle/>
                    <a:p>
                      <a:pPr algn="ctr" fontAlgn="ctr"/>
                      <a:r>
                        <a:rPr lang="zh-CN" altLang="en-US" sz="1200" u="none" strike="noStrike">
                          <a:effectLst/>
                        </a:rPr>
                        <a:t>企业名称</a:t>
                      </a:r>
                      <a:endParaRPr lang="zh-CN" altLang="en-US" sz="1200" b="0" i="0" u="none" strike="noStrike">
                        <a:effectLst/>
                        <a:latin typeface="黑体" panose="02010609060101010101" pitchFamily="49" charset="-122"/>
                        <a:ea typeface="黑体" panose="02010609060101010101" pitchFamily="49" charset="-122"/>
                      </a:endParaRPr>
                    </a:p>
                  </a:txBody>
                  <a:tcPr marL="3783" marR="3783" marT="3783" marB="0" anchor="ctr"/>
                </a:tc>
                <a:tc>
                  <a:txBody>
                    <a:bodyPr/>
                    <a:lstStyle/>
                    <a:p>
                      <a:pPr algn="ctr" fontAlgn="ctr"/>
                      <a:r>
                        <a:rPr lang="zh-CN" altLang="en-US" sz="1200" u="none" strike="noStrike">
                          <a:effectLst/>
                        </a:rPr>
                        <a:t>最新评级</a:t>
                      </a:r>
                      <a:endParaRPr lang="zh-CN" altLang="en-US" sz="1200" b="0" i="0" u="none" strike="noStrike">
                        <a:effectLst/>
                        <a:latin typeface="黑体" panose="02010609060101010101" pitchFamily="49" charset="-122"/>
                        <a:ea typeface="黑体" panose="02010609060101010101" pitchFamily="49" charset="-122"/>
                      </a:endParaRPr>
                    </a:p>
                  </a:txBody>
                  <a:tcPr marL="3783" marR="3783" marT="3783" marB="0" anchor="ctr"/>
                </a:tc>
                <a:tc>
                  <a:txBody>
                    <a:bodyPr/>
                    <a:lstStyle/>
                    <a:p>
                      <a:pPr algn="ctr" fontAlgn="ctr"/>
                      <a:r>
                        <a:rPr lang="zh-CN" altLang="en-US" sz="1200" dirty="0">
                          <a:effectLst/>
                          <a:sym typeface="+mn-ea"/>
                        </a:rPr>
                        <a:t>最近一年此资产对应收入</a:t>
                      </a:r>
                      <a:r>
                        <a:rPr lang="en-US" altLang="zh-CN" sz="1200" dirty="0">
                          <a:effectLst/>
                          <a:sym typeface="+mn-ea"/>
                        </a:rPr>
                        <a:t>/</a:t>
                      </a:r>
                      <a:r>
                        <a:rPr lang="zh-CN" altLang="en-US" sz="1200" dirty="0">
                          <a:effectLst/>
                          <a:sym typeface="+mn-ea"/>
                        </a:rPr>
                        <a:t>规模（亿元）</a:t>
                      </a:r>
                    </a:p>
                  </a:txBody>
                  <a:tcPr marL="3783" marR="3783" marT="3783" marB="0" anchor="ctr"/>
                </a:tc>
                <a:tc>
                  <a:txBody>
                    <a:bodyPr/>
                    <a:lstStyle/>
                    <a:p>
                      <a:pPr algn="ctr" fontAlgn="ctr">
                        <a:buNone/>
                      </a:pPr>
                      <a:r>
                        <a:rPr lang="zh-CN" altLang="en-US" sz="1200" u="none" strike="noStrike" dirty="0">
                          <a:effectLst/>
                        </a:rPr>
                        <a:t>备注</a:t>
                      </a:r>
                      <a:endParaRPr lang="zh-CN" altLang="en-US" sz="1200" b="0" i="0" u="none" strike="noStrike" dirty="0">
                        <a:solidFill>
                          <a:srgbClr val="000000"/>
                        </a:solidFill>
                        <a:effectLst/>
                        <a:latin typeface="黑体" panose="02010609060101010101" pitchFamily="49" charset="-122"/>
                        <a:ea typeface="黑体" panose="02010609060101010101" pitchFamily="49" charset="-122"/>
                      </a:endParaRPr>
                    </a:p>
                  </a:txBody>
                  <a:tcPr marL="3783" marR="3783" marT="3783" marB="0" anchor="ctr"/>
                </a:tc>
                <a:extLst>
                  <a:ext uri="{0D108BD9-81ED-4DB2-BD59-A6C34878D82A}">
                    <a16:rowId xmlns:a16="http://schemas.microsoft.com/office/drawing/2014/main" val="10000"/>
                  </a:ext>
                </a:extLst>
              </a:tr>
              <a:tr h="1144509">
                <a:tc rowSpan="9">
                  <a:txBody>
                    <a:bodyPr/>
                    <a:lstStyle/>
                    <a:p>
                      <a:pPr algn="ctr" fontAlgn="ctr"/>
                      <a:r>
                        <a:rPr lang="zh-CN" altLang="en-US" sz="1200" u="none" strike="noStrike" dirty="0">
                          <a:effectLst/>
                        </a:rPr>
                        <a:t>物业租金</a:t>
                      </a:r>
                      <a:endParaRPr lang="zh-CN" altLang="en-US" sz="1200" b="0" i="0" u="none" strike="noStrike" dirty="0">
                        <a:effectLst/>
                        <a:latin typeface="宋体" panose="02010600030101010101" pitchFamily="2" charset="-122"/>
                        <a:ea typeface="宋体" panose="02010600030101010101" pitchFamily="2" charset="-122"/>
                      </a:endParaRPr>
                    </a:p>
                  </a:txBody>
                  <a:tcPr marL="5090" marR="5090" marT="5090" marB="0" anchor="ctr"/>
                </a:tc>
                <a:tc>
                  <a:txBody>
                    <a:bodyPr/>
                    <a:lstStyle/>
                    <a:p>
                      <a:pPr algn="ctr" fontAlgn="ctr"/>
                      <a:r>
                        <a:rPr lang="zh-CN" altLang="en-US" sz="1200" u="none" strike="noStrike" dirty="0">
                          <a:effectLst/>
                        </a:rPr>
                        <a:t>长沙先导投资控股集团有限公司</a:t>
                      </a:r>
                      <a:endParaRPr lang="zh-CN" altLang="en-US" sz="1200" b="0" i="0" u="none" strike="noStrike" dirty="0">
                        <a:effectLst/>
                        <a:latin typeface="Calibri" panose="020F0502020204030204" pitchFamily="34" charset="0"/>
                      </a:endParaRPr>
                    </a:p>
                  </a:txBody>
                  <a:tcPr marL="5090" marR="5090" marT="5090" marB="0" anchor="ctr"/>
                </a:tc>
                <a:tc>
                  <a:txBody>
                    <a:bodyPr/>
                    <a:lstStyle/>
                    <a:p>
                      <a:pPr algn="ctr" fontAlgn="ctr"/>
                      <a:r>
                        <a:rPr lang="en-US" sz="1200" u="none" strike="noStrike">
                          <a:effectLst/>
                        </a:rPr>
                        <a:t>AAA</a:t>
                      </a:r>
                      <a:endParaRPr lang="en-US" sz="1200" b="0" i="0" u="none" strike="noStrike">
                        <a:effectLst/>
                        <a:latin typeface="Calibri" panose="020F0502020204030204" pitchFamily="34" charset="0"/>
                      </a:endParaRPr>
                    </a:p>
                  </a:txBody>
                  <a:tcPr marL="5090" marR="5090" marT="5090" marB="0" anchor="ctr"/>
                </a:tc>
                <a:tc>
                  <a:txBody>
                    <a:bodyPr/>
                    <a:lstStyle/>
                    <a:p>
                      <a:pPr algn="ctr" fontAlgn="ctr"/>
                      <a:r>
                        <a:rPr lang="zh-CN" altLang="en-US" sz="1200" u="none" strike="noStrike" dirty="0">
                          <a:effectLst/>
                        </a:rPr>
                        <a:t>物业运营主要是对湘江新区综合交通枢纽、洋湖湿地公园、月亮岛、 恒伟湘江时代、恒伟西雅韵、滨江国际金融中心、湘江风光带等项目实施物业运营管理并收取管理费用。</a:t>
                      </a:r>
                      <a:endParaRPr lang="zh-CN" altLang="en-US" sz="1200" b="0" i="0" u="none" strike="noStrike" dirty="0">
                        <a:effectLst/>
                        <a:latin typeface="宋体" panose="02010600030101010101" pitchFamily="2" charset="-122"/>
                        <a:ea typeface="宋体" panose="02010600030101010101" pitchFamily="2" charset="-122"/>
                      </a:endParaRPr>
                    </a:p>
                  </a:txBody>
                  <a:tcPr marL="5090" marR="5090" marT="5090" marB="0" anchor="ctr"/>
                </a:tc>
                <a:tc rowSpan="12">
                  <a:txBody>
                    <a:bodyPr/>
                    <a:lstStyle/>
                    <a:p>
                      <a:pPr algn="ctr" fontAlgn="ctr">
                        <a:buNone/>
                      </a:pPr>
                      <a:r>
                        <a:rPr lang="zh-CN" altLang="en-US" sz="1200" u="none" strike="noStrike" dirty="0">
                          <a:effectLst/>
                        </a:rPr>
                        <a:t>需提供进一步资料用于判断发行规模</a:t>
                      </a:r>
                      <a:endParaRPr lang="zh-CN" altLang="en-US" sz="1200" b="0" i="0" u="none" strike="noStrike" dirty="0">
                        <a:effectLst/>
                        <a:latin typeface="宋体" panose="02010600030101010101" pitchFamily="2" charset="-122"/>
                        <a:ea typeface="宋体" panose="02010600030101010101" pitchFamily="2" charset="-122"/>
                      </a:endParaRPr>
                    </a:p>
                  </a:txBody>
                  <a:tcPr marL="5090" marR="5090" marT="5090" marB="0" anchor="ctr"/>
                </a:tc>
                <a:extLst>
                  <a:ext uri="{0D108BD9-81ED-4DB2-BD59-A6C34878D82A}">
                    <a16:rowId xmlns:a16="http://schemas.microsoft.com/office/drawing/2014/main" val="10001"/>
                  </a:ext>
                </a:extLst>
              </a:tr>
              <a:tr h="273901">
                <a:tc vMerge="1">
                  <a:txBody>
                    <a:bodyPr/>
                    <a:lstStyle/>
                    <a:p>
                      <a:endParaRPr lang="zh-CN"/>
                    </a:p>
                  </a:txBody>
                  <a:tcPr/>
                </a:tc>
                <a:tc>
                  <a:txBody>
                    <a:bodyPr/>
                    <a:lstStyle/>
                    <a:p>
                      <a:pPr algn="ctr" fontAlgn="ctr"/>
                      <a:r>
                        <a:rPr lang="zh-CN" altLang="en-US" sz="1200" u="none" strike="noStrike">
                          <a:effectLst/>
                        </a:rPr>
                        <a:t>湖南湘江新区发展集团有限公司</a:t>
                      </a:r>
                      <a:endParaRPr lang="zh-CN" altLang="en-US" sz="1200" b="0" i="0" u="none" strike="noStrike">
                        <a:effectLst/>
                        <a:latin typeface="Calibri" panose="020F0502020204030204" pitchFamily="34" charset="0"/>
                      </a:endParaRPr>
                    </a:p>
                  </a:txBody>
                  <a:tcPr marL="5090" marR="5090" marT="5090" marB="0" anchor="ctr"/>
                </a:tc>
                <a:tc>
                  <a:txBody>
                    <a:bodyPr/>
                    <a:lstStyle/>
                    <a:p>
                      <a:pPr algn="ctr" fontAlgn="ctr"/>
                      <a:r>
                        <a:rPr lang="en-US" sz="1200" u="none" strike="noStrike">
                          <a:effectLst/>
                        </a:rPr>
                        <a:t>AAA</a:t>
                      </a:r>
                      <a:endParaRPr lang="en-US" sz="1200" b="0" i="0" u="none" strike="noStrike">
                        <a:effectLst/>
                        <a:latin typeface="Calibri" panose="020F0502020204030204" pitchFamily="34" charset="0"/>
                      </a:endParaRPr>
                    </a:p>
                  </a:txBody>
                  <a:tcPr marL="5090" marR="5090" marT="5090" marB="0" anchor="ctr"/>
                </a:tc>
                <a:tc>
                  <a:txBody>
                    <a:bodyPr/>
                    <a:lstStyle/>
                    <a:p>
                      <a:pPr algn="ctr" fontAlgn="ctr"/>
                      <a:r>
                        <a:rPr lang="en-US" altLang="zh-CN" sz="1200" u="none" strike="noStrike">
                          <a:effectLst/>
                        </a:rPr>
                        <a:t>2019</a:t>
                      </a:r>
                      <a:r>
                        <a:rPr lang="zh-CN" altLang="en-US" sz="1200" u="none" strike="noStrike">
                          <a:effectLst/>
                        </a:rPr>
                        <a:t>年投资性房地产</a:t>
                      </a:r>
                      <a:r>
                        <a:rPr lang="en-US" altLang="zh-CN" sz="1200" u="none" strike="noStrike">
                          <a:effectLst/>
                        </a:rPr>
                        <a:t>27.72</a:t>
                      </a:r>
                      <a:r>
                        <a:rPr lang="zh-CN" altLang="en-US" sz="1200" u="none" strike="noStrike">
                          <a:effectLst/>
                        </a:rPr>
                        <a:t>亿</a:t>
                      </a:r>
                      <a:endParaRPr lang="zh-CN" altLang="en-US" sz="1200" b="0" i="0" u="none" strike="noStrike">
                        <a:effectLst/>
                        <a:latin typeface="Calibri" panose="020F0502020204030204" pitchFamily="34" charset="0"/>
                      </a:endParaRPr>
                    </a:p>
                  </a:txBody>
                  <a:tcPr marL="5090" marR="5090" marT="5090" marB="0" anchor="ctr"/>
                </a:tc>
                <a:tc vMerge="1">
                  <a:txBody>
                    <a:bodyPr/>
                    <a:lstStyle/>
                    <a:p>
                      <a:endParaRPr lang="zh-CN"/>
                    </a:p>
                  </a:txBody>
                  <a:tcPr marL="5090" marR="5090" marT="5090" marB="0" anchor="ctr"/>
                </a:tc>
                <a:extLst>
                  <a:ext uri="{0D108BD9-81ED-4DB2-BD59-A6C34878D82A}">
                    <a16:rowId xmlns:a16="http://schemas.microsoft.com/office/drawing/2014/main" val="10002"/>
                  </a:ext>
                </a:extLst>
              </a:tr>
              <a:tr h="198763">
                <a:tc vMerge="1">
                  <a:txBody>
                    <a:bodyPr/>
                    <a:lstStyle/>
                    <a:p>
                      <a:endParaRPr lang="zh-CN"/>
                    </a:p>
                  </a:txBody>
                  <a:tcPr/>
                </a:tc>
                <a:tc>
                  <a:txBody>
                    <a:bodyPr/>
                    <a:lstStyle/>
                    <a:p>
                      <a:pPr algn="ctr" fontAlgn="ctr"/>
                      <a:r>
                        <a:rPr lang="zh-CN" altLang="en-US" sz="1200" u="none" strike="noStrike">
                          <a:effectLst/>
                        </a:rPr>
                        <a:t>湖南天易集团有限公司</a:t>
                      </a:r>
                      <a:endParaRPr lang="zh-CN" altLang="en-US" sz="1200" b="0" i="0" u="none" strike="noStrike">
                        <a:effectLst/>
                        <a:latin typeface="Calibri" panose="020F0502020204030204" pitchFamily="34" charset="0"/>
                      </a:endParaRPr>
                    </a:p>
                  </a:txBody>
                  <a:tcPr marL="5090" marR="5090" marT="5090" marB="0" anchor="ctr"/>
                </a:tc>
                <a:tc>
                  <a:txBody>
                    <a:bodyPr/>
                    <a:lstStyle/>
                    <a:p>
                      <a:pPr algn="ctr" fontAlgn="ctr"/>
                      <a:r>
                        <a:rPr lang="en-US" sz="1200" u="none" strike="noStrike">
                          <a:effectLst/>
                        </a:rPr>
                        <a:t>AA+</a:t>
                      </a:r>
                      <a:endParaRPr lang="en-US" sz="1200" b="0" i="0" u="none" strike="noStrike">
                        <a:effectLst/>
                        <a:latin typeface="Calibri" panose="020F0502020204030204" pitchFamily="34" charset="0"/>
                      </a:endParaRPr>
                    </a:p>
                  </a:txBody>
                  <a:tcPr marL="5090" marR="5090" marT="5090" marB="0" anchor="ctr"/>
                </a:tc>
                <a:tc>
                  <a:txBody>
                    <a:bodyPr/>
                    <a:lstStyle/>
                    <a:p>
                      <a:pPr algn="ctr" fontAlgn="ctr"/>
                      <a:r>
                        <a:rPr lang="en-US" altLang="zh-CN" sz="1200" u="none" strike="noStrike">
                          <a:effectLst/>
                        </a:rPr>
                        <a:t>66.21</a:t>
                      </a:r>
                      <a:r>
                        <a:rPr lang="zh-CN" altLang="en-US" sz="1200" u="none" strike="noStrike">
                          <a:effectLst/>
                        </a:rPr>
                        <a:t>亿</a:t>
                      </a:r>
                      <a:endParaRPr lang="zh-CN" altLang="en-US" sz="1200" b="0" i="0" u="none" strike="noStrike">
                        <a:effectLst/>
                        <a:latin typeface="Calibri" panose="020F0502020204030204" pitchFamily="34" charset="0"/>
                      </a:endParaRPr>
                    </a:p>
                  </a:txBody>
                  <a:tcPr marL="5090" marR="5090" marT="5090" marB="0" anchor="ctr"/>
                </a:tc>
                <a:tc vMerge="1">
                  <a:txBody>
                    <a:bodyPr/>
                    <a:lstStyle/>
                    <a:p>
                      <a:endParaRPr lang="zh-CN"/>
                    </a:p>
                  </a:txBody>
                  <a:tcPr marL="5090" marR="5090" marT="5090" marB="0" anchor="ctr"/>
                </a:tc>
                <a:extLst>
                  <a:ext uri="{0D108BD9-81ED-4DB2-BD59-A6C34878D82A}">
                    <a16:rowId xmlns:a16="http://schemas.microsoft.com/office/drawing/2014/main" val="10003"/>
                  </a:ext>
                </a:extLst>
              </a:tr>
              <a:tr h="266187">
                <a:tc vMerge="1">
                  <a:txBody>
                    <a:bodyPr/>
                    <a:lstStyle/>
                    <a:p>
                      <a:endParaRPr lang="zh-CN"/>
                    </a:p>
                  </a:txBody>
                  <a:tcPr/>
                </a:tc>
                <a:tc>
                  <a:txBody>
                    <a:bodyPr/>
                    <a:lstStyle/>
                    <a:p>
                      <a:pPr algn="ctr" fontAlgn="ctr"/>
                      <a:r>
                        <a:rPr lang="zh-CN" altLang="en-US" sz="1200" u="none" strike="noStrike">
                          <a:effectLst/>
                        </a:rPr>
                        <a:t>长沙县星城发展集团有限公司</a:t>
                      </a:r>
                      <a:endParaRPr lang="zh-CN" altLang="en-US" sz="1200" b="0" i="0" u="none" strike="noStrike">
                        <a:effectLst/>
                        <a:latin typeface="Calibri" panose="020F0502020204030204" pitchFamily="34" charset="0"/>
                      </a:endParaRPr>
                    </a:p>
                  </a:txBody>
                  <a:tcPr marL="5090" marR="5090" marT="5090" marB="0" anchor="ctr"/>
                </a:tc>
                <a:tc>
                  <a:txBody>
                    <a:bodyPr/>
                    <a:lstStyle/>
                    <a:p>
                      <a:pPr algn="ctr" fontAlgn="ctr"/>
                      <a:r>
                        <a:rPr lang="en-US" sz="1200" u="none" strike="noStrike">
                          <a:effectLst/>
                        </a:rPr>
                        <a:t>AA+</a:t>
                      </a:r>
                      <a:endParaRPr lang="en-US" sz="1200" b="0" i="0" u="none" strike="noStrike">
                        <a:effectLst/>
                        <a:latin typeface="Calibri" panose="020F0502020204030204" pitchFamily="34" charset="0"/>
                      </a:endParaRPr>
                    </a:p>
                  </a:txBody>
                  <a:tcPr marL="5090" marR="5090" marT="5090" marB="0" anchor="ctr"/>
                </a:tc>
                <a:tc>
                  <a:txBody>
                    <a:bodyPr/>
                    <a:lstStyle/>
                    <a:p>
                      <a:pPr algn="ctr" fontAlgn="ctr"/>
                      <a:r>
                        <a:rPr lang="en-US" altLang="zh-CN" sz="1200" u="none" strike="noStrike">
                          <a:effectLst/>
                        </a:rPr>
                        <a:t>7.21</a:t>
                      </a:r>
                      <a:endParaRPr lang="en-US" altLang="zh-CN" sz="1200" b="0" i="0" u="none" strike="noStrike">
                        <a:effectLst/>
                        <a:latin typeface="Calibri" panose="020F0502020204030204" pitchFamily="34" charset="0"/>
                      </a:endParaRPr>
                    </a:p>
                  </a:txBody>
                  <a:tcPr marL="5090" marR="5090" marT="5090" marB="0" anchor="ctr"/>
                </a:tc>
                <a:tc vMerge="1">
                  <a:txBody>
                    <a:bodyPr/>
                    <a:lstStyle/>
                    <a:p>
                      <a:endParaRPr lang="zh-CN"/>
                    </a:p>
                  </a:txBody>
                  <a:tcPr marL="5090" marR="5090" marT="5090" marB="0" anchor="ctr"/>
                </a:tc>
                <a:extLst>
                  <a:ext uri="{0D108BD9-81ED-4DB2-BD59-A6C34878D82A}">
                    <a16:rowId xmlns:a16="http://schemas.microsoft.com/office/drawing/2014/main" val="10004"/>
                  </a:ext>
                </a:extLst>
              </a:tr>
              <a:tr h="266187">
                <a:tc vMerge="1">
                  <a:txBody>
                    <a:bodyPr/>
                    <a:lstStyle/>
                    <a:p>
                      <a:endParaRPr lang="zh-CN"/>
                    </a:p>
                  </a:txBody>
                  <a:tcPr/>
                </a:tc>
                <a:tc>
                  <a:txBody>
                    <a:bodyPr/>
                    <a:lstStyle/>
                    <a:p>
                      <a:pPr algn="ctr" fontAlgn="ctr"/>
                      <a:r>
                        <a:rPr lang="zh-CN" altLang="en-US" sz="1200" u="none" strike="noStrike">
                          <a:effectLst/>
                        </a:rPr>
                        <a:t>郴州市发展投资集团有限公司</a:t>
                      </a:r>
                      <a:endParaRPr lang="zh-CN" altLang="en-US" sz="1200" b="0" i="0" u="none" strike="noStrike">
                        <a:effectLst/>
                        <a:latin typeface="Calibri" panose="020F0502020204030204" pitchFamily="34" charset="0"/>
                      </a:endParaRPr>
                    </a:p>
                  </a:txBody>
                  <a:tcPr marL="5090" marR="5090" marT="5090" marB="0" anchor="ctr"/>
                </a:tc>
                <a:tc>
                  <a:txBody>
                    <a:bodyPr/>
                    <a:lstStyle/>
                    <a:p>
                      <a:pPr algn="ctr" fontAlgn="ctr"/>
                      <a:r>
                        <a:rPr lang="en-US" sz="1200" u="none" strike="noStrike">
                          <a:effectLst/>
                        </a:rPr>
                        <a:t>AA+</a:t>
                      </a:r>
                      <a:endParaRPr lang="en-US" sz="1200" b="0" i="0" u="none" strike="noStrike">
                        <a:effectLst/>
                        <a:latin typeface="Calibri" panose="020F0502020204030204" pitchFamily="34" charset="0"/>
                      </a:endParaRPr>
                    </a:p>
                  </a:txBody>
                  <a:tcPr marL="5090" marR="5090" marT="5090" marB="0" anchor="ctr"/>
                </a:tc>
                <a:tc>
                  <a:txBody>
                    <a:bodyPr/>
                    <a:lstStyle/>
                    <a:p>
                      <a:pPr algn="ctr" fontAlgn="ctr"/>
                      <a:r>
                        <a:rPr lang="en-US" altLang="zh-CN" sz="1200" u="none" strike="noStrike">
                          <a:effectLst/>
                        </a:rPr>
                        <a:t>7</a:t>
                      </a:r>
                      <a:endParaRPr lang="en-US" altLang="zh-CN" sz="1200" b="0" i="0" u="none" strike="noStrike">
                        <a:effectLst/>
                        <a:latin typeface="Calibri" panose="020F0502020204030204" pitchFamily="34" charset="0"/>
                      </a:endParaRPr>
                    </a:p>
                  </a:txBody>
                  <a:tcPr marL="5090" marR="5090" marT="5090" marB="0" anchor="ctr"/>
                </a:tc>
                <a:tc vMerge="1">
                  <a:txBody>
                    <a:bodyPr/>
                    <a:lstStyle/>
                    <a:p>
                      <a:endParaRPr lang="zh-CN"/>
                    </a:p>
                  </a:txBody>
                  <a:tcPr marL="5090" marR="5090" marT="5090" marB="0" anchor="ctr"/>
                </a:tc>
                <a:extLst>
                  <a:ext uri="{0D108BD9-81ED-4DB2-BD59-A6C34878D82A}">
                    <a16:rowId xmlns:a16="http://schemas.microsoft.com/office/drawing/2014/main" val="10005"/>
                  </a:ext>
                </a:extLst>
              </a:tr>
              <a:tr h="266187">
                <a:tc vMerge="1">
                  <a:txBody>
                    <a:bodyPr/>
                    <a:lstStyle/>
                    <a:p>
                      <a:endParaRPr lang="zh-CN"/>
                    </a:p>
                  </a:txBody>
                  <a:tcPr/>
                </a:tc>
                <a:tc>
                  <a:txBody>
                    <a:bodyPr/>
                    <a:lstStyle/>
                    <a:p>
                      <a:pPr algn="ctr" fontAlgn="ctr"/>
                      <a:r>
                        <a:rPr lang="zh-CN" altLang="en-US" sz="1200" u="none" strike="noStrike">
                          <a:effectLst/>
                        </a:rPr>
                        <a:t>长沙经济技术开发集团有限公司</a:t>
                      </a:r>
                      <a:endParaRPr lang="zh-CN" altLang="en-US" sz="1200" b="0" i="0" u="none" strike="noStrike">
                        <a:effectLst/>
                        <a:latin typeface="Calibri" panose="020F0502020204030204" pitchFamily="34" charset="0"/>
                      </a:endParaRPr>
                    </a:p>
                  </a:txBody>
                  <a:tcPr marL="5090" marR="5090" marT="5090" marB="0" anchor="ctr"/>
                </a:tc>
                <a:tc>
                  <a:txBody>
                    <a:bodyPr/>
                    <a:lstStyle/>
                    <a:p>
                      <a:pPr algn="ctr" fontAlgn="ctr"/>
                      <a:r>
                        <a:rPr lang="en-US" sz="1200" u="none" strike="noStrike">
                          <a:effectLst/>
                        </a:rPr>
                        <a:t>AA+</a:t>
                      </a:r>
                      <a:endParaRPr lang="en-US" sz="1200" b="0" i="0" u="none" strike="noStrike">
                        <a:effectLst/>
                        <a:latin typeface="Calibri" panose="020F0502020204030204" pitchFamily="34" charset="0"/>
                      </a:endParaRPr>
                    </a:p>
                  </a:txBody>
                  <a:tcPr marL="5090" marR="5090" marT="5090" marB="0" anchor="ctr"/>
                </a:tc>
                <a:tc>
                  <a:txBody>
                    <a:bodyPr/>
                    <a:lstStyle/>
                    <a:p>
                      <a:pPr algn="ctr" fontAlgn="ctr"/>
                      <a:r>
                        <a:rPr lang="en-US" altLang="zh-CN" sz="1200" u="none" strike="noStrike">
                          <a:effectLst/>
                        </a:rPr>
                        <a:t>18.14</a:t>
                      </a:r>
                      <a:endParaRPr lang="en-US" altLang="zh-CN" sz="1200" b="0" i="0" u="none" strike="noStrike">
                        <a:effectLst/>
                        <a:latin typeface="Calibri" panose="020F0502020204030204" pitchFamily="34" charset="0"/>
                      </a:endParaRPr>
                    </a:p>
                  </a:txBody>
                  <a:tcPr marL="5090" marR="5090" marT="5090" marB="0" anchor="ctr"/>
                </a:tc>
                <a:tc vMerge="1">
                  <a:txBody>
                    <a:bodyPr/>
                    <a:lstStyle/>
                    <a:p>
                      <a:endParaRPr lang="zh-CN"/>
                    </a:p>
                  </a:txBody>
                  <a:tcPr marL="5090" marR="5090" marT="5090" marB="0" anchor="ctr"/>
                </a:tc>
                <a:extLst>
                  <a:ext uri="{0D108BD9-81ED-4DB2-BD59-A6C34878D82A}">
                    <a16:rowId xmlns:a16="http://schemas.microsoft.com/office/drawing/2014/main" val="10006"/>
                  </a:ext>
                </a:extLst>
              </a:tr>
              <a:tr h="266187">
                <a:tc vMerge="1">
                  <a:txBody>
                    <a:bodyPr/>
                    <a:lstStyle/>
                    <a:p>
                      <a:endParaRPr lang="zh-CN"/>
                    </a:p>
                  </a:txBody>
                  <a:tcPr/>
                </a:tc>
                <a:tc>
                  <a:txBody>
                    <a:bodyPr/>
                    <a:lstStyle/>
                    <a:p>
                      <a:pPr algn="ctr" fontAlgn="ctr"/>
                      <a:r>
                        <a:rPr lang="zh-CN" altLang="en-US" sz="1200" u="none" strike="noStrike">
                          <a:effectLst/>
                        </a:rPr>
                        <a:t>长沙高新控股集团有限公司</a:t>
                      </a:r>
                      <a:endParaRPr lang="zh-CN" altLang="en-US" sz="1200" b="0" i="0" u="none" strike="noStrike">
                        <a:effectLst/>
                        <a:latin typeface="Calibri" panose="020F0502020204030204" pitchFamily="34" charset="0"/>
                      </a:endParaRPr>
                    </a:p>
                  </a:txBody>
                  <a:tcPr marL="5090" marR="5090" marT="5090" marB="0" anchor="ctr"/>
                </a:tc>
                <a:tc>
                  <a:txBody>
                    <a:bodyPr/>
                    <a:lstStyle/>
                    <a:p>
                      <a:pPr algn="ctr" fontAlgn="ctr"/>
                      <a:r>
                        <a:rPr lang="en-US" sz="1200" u="none" strike="noStrike">
                          <a:effectLst/>
                        </a:rPr>
                        <a:t>AA+</a:t>
                      </a:r>
                      <a:endParaRPr lang="en-US" sz="1200" b="0" i="0" u="none" strike="noStrike">
                        <a:effectLst/>
                        <a:latin typeface="Calibri" panose="020F0502020204030204" pitchFamily="34" charset="0"/>
                      </a:endParaRPr>
                    </a:p>
                  </a:txBody>
                  <a:tcPr marL="5090" marR="5090" marT="5090" marB="0" anchor="ctr"/>
                </a:tc>
                <a:tc>
                  <a:txBody>
                    <a:bodyPr/>
                    <a:lstStyle/>
                    <a:p>
                      <a:pPr algn="ctr" fontAlgn="ctr"/>
                      <a:r>
                        <a:rPr lang="en-US" altLang="zh-CN" sz="1200" u="none" strike="noStrike">
                          <a:effectLst/>
                        </a:rPr>
                        <a:t>11.08</a:t>
                      </a:r>
                      <a:endParaRPr lang="en-US" altLang="zh-CN" sz="1200" b="0" i="0" u="none" strike="noStrike">
                        <a:effectLst/>
                        <a:latin typeface="Calibri" panose="020F0502020204030204" pitchFamily="34" charset="0"/>
                      </a:endParaRPr>
                    </a:p>
                  </a:txBody>
                  <a:tcPr marL="5090" marR="5090" marT="5090" marB="0" anchor="ctr"/>
                </a:tc>
                <a:tc vMerge="1">
                  <a:txBody>
                    <a:bodyPr/>
                    <a:lstStyle/>
                    <a:p>
                      <a:endParaRPr lang="zh-CN"/>
                    </a:p>
                  </a:txBody>
                  <a:tcPr marL="5090" marR="5090" marT="5090" marB="0" anchor="ctr"/>
                </a:tc>
                <a:extLst>
                  <a:ext uri="{0D108BD9-81ED-4DB2-BD59-A6C34878D82A}">
                    <a16:rowId xmlns:a16="http://schemas.microsoft.com/office/drawing/2014/main" val="10007"/>
                  </a:ext>
                </a:extLst>
              </a:tr>
              <a:tr h="283991">
                <a:tc vMerge="1">
                  <a:txBody>
                    <a:bodyPr/>
                    <a:lstStyle/>
                    <a:p>
                      <a:endParaRPr lang="zh-CN"/>
                    </a:p>
                  </a:txBody>
                  <a:tcPr/>
                </a:tc>
                <a:tc>
                  <a:txBody>
                    <a:bodyPr/>
                    <a:lstStyle/>
                    <a:p>
                      <a:pPr algn="ctr" fontAlgn="ctr"/>
                      <a:r>
                        <a:rPr lang="zh-CN" altLang="en-US" sz="1200" u="none" strike="noStrike">
                          <a:effectLst/>
                        </a:rPr>
                        <a:t>株洲循环经济投资发展集团有限公司</a:t>
                      </a:r>
                      <a:endParaRPr lang="zh-CN" altLang="en-US" sz="1200" b="0" i="0" u="none" strike="noStrike">
                        <a:effectLst/>
                        <a:latin typeface="宋体" panose="02010600030101010101" pitchFamily="2" charset="-122"/>
                        <a:ea typeface="宋体" panose="02010600030101010101" pitchFamily="2" charset="-122"/>
                      </a:endParaRPr>
                    </a:p>
                  </a:txBody>
                  <a:tcPr marL="5090" marR="5090" marT="5090" marB="0" anchor="ctr"/>
                </a:tc>
                <a:tc>
                  <a:txBody>
                    <a:bodyPr/>
                    <a:lstStyle/>
                    <a:p>
                      <a:pPr algn="ctr" fontAlgn="ctr"/>
                      <a:r>
                        <a:rPr lang="en-US" sz="1200" u="none" strike="noStrike">
                          <a:effectLst/>
                        </a:rPr>
                        <a:t>AA</a:t>
                      </a:r>
                      <a:endParaRPr lang="en-US" sz="1200" b="0" i="0" u="none" strike="noStrike">
                        <a:effectLst/>
                        <a:latin typeface="宋体" panose="02010600030101010101" pitchFamily="2" charset="-122"/>
                        <a:ea typeface="宋体" panose="02010600030101010101" pitchFamily="2" charset="-122"/>
                      </a:endParaRPr>
                    </a:p>
                  </a:txBody>
                  <a:tcPr marL="5090" marR="5090" marT="5090" marB="0" anchor="ctr"/>
                </a:tc>
                <a:tc>
                  <a:txBody>
                    <a:bodyPr/>
                    <a:lstStyle/>
                    <a:p>
                      <a:pPr algn="ctr" fontAlgn="ctr"/>
                      <a:r>
                        <a:rPr lang="zh-CN" altLang="en-US" sz="1200" u="none" strike="noStrike">
                          <a:effectLst/>
                        </a:rPr>
                        <a:t>投资性房地产</a:t>
                      </a:r>
                      <a:r>
                        <a:rPr lang="en-US" altLang="zh-CN" sz="1200" u="none" strike="noStrike">
                          <a:effectLst/>
                        </a:rPr>
                        <a:t>130.5</a:t>
                      </a:r>
                      <a:r>
                        <a:rPr lang="zh-CN" altLang="en-US" sz="1200" u="none" strike="noStrike">
                          <a:effectLst/>
                        </a:rPr>
                        <a:t>亿</a:t>
                      </a:r>
                      <a:endParaRPr lang="zh-CN" altLang="en-US" sz="1200" b="0" i="0" u="none" strike="noStrike">
                        <a:effectLst/>
                        <a:latin typeface="Calibri" panose="020F0502020204030204" pitchFamily="34" charset="0"/>
                      </a:endParaRPr>
                    </a:p>
                  </a:txBody>
                  <a:tcPr marL="5090" marR="5090" marT="5090" marB="0" anchor="ctr"/>
                </a:tc>
                <a:tc vMerge="1">
                  <a:txBody>
                    <a:bodyPr/>
                    <a:lstStyle/>
                    <a:p>
                      <a:endParaRPr lang="zh-CN"/>
                    </a:p>
                  </a:txBody>
                  <a:tcPr marL="5090" marR="5090" marT="5090" marB="0" anchor="ctr"/>
                </a:tc>
                <a:extLst>
                  <a:ext uri="{0D108BD9-81ED-4DB2-BD59-A6C34878D82A}">
                    <a16:rowId xmlns:a16="http://schemas.microsoft.com/office/drawing/2014/main" val="10008"/>
                  </a:ext>
                </a:extLst>
              </a:tr>
              <a:tr h="299711">
                <a:tc vMerge="1">
                  <a:txBody>
                    <a:bodyPr/>
                    <a:lstStyle/>
                    <a:p>
                      <a:endParaRPr lang="zh-CN"/>
                    </a:p>
                  </a:txBody>
                  <a:tcPr/>
                </a:tc>
                <a:tc>
                  <a:txBody>
                    <a:bodyPr/>
                    <a:lstStyle/>
                    <a:p>
                      <a:pPr algn="ctr" fontAlgn="ctr"/>
                      <a:r>
                        <a:rPr lang="zh-CN" altLang="en-US" sz="1200" u="none" strike="noStrike">
                          <a:effectLst/>
                        </a:rPr>
                        <a:t>湖南高速投资发展有限公司</a:t>
                      </a:r>
                      <a:endParaRPr lang="zh-CN" altLang="en-US" sz="1200" b="0" i="0" u="none" strike="noStrike">
                        <a:effectLst/>
                        <a:latin typeface="宋体" panose="02010600030101010101" pitchFamily="2" charset="-122"/>
                        <a:ea typeface="宋体" panose="02010600030101010101" pitchFamily="2" charset="-122"/>
                      </a:endParaRPr>
                    </a:p>
                  </a:txBody>
                  <a:tcPr marL="5090" marR="5090" marT="5090" marB="0" anchor="ctr"/>
                </a:tc>
                <a:tc>
                  <a:txBody>
                    <a:bodyPr/>
                    <a:lstStyle/>
                    <a:p>
                      <a:pPr algn="ctr" fontAlgn="ctr"/>
                      <a:r>
                        <a:rPr lang="en-US" sz="1200" u="none" strike="noStrike">
                          <a:effectLst/>
                        </a:rPr>
                        <a:t>AA</a:t>
                      </a:r>
                      <a:endParaRPr lang="en-US" sz="1200" b="0" i="0" u="none" strike="noStrike">
                        <a:effectLst/>
                        <a:latin typeface="宋体" panose="02010600030101010101" pitchFamily="2" charset="-122"/>
                        <a:ea typeface="宋体" panose="02010600030101010101" pitchFamily="2" charset="-122"/>
                      </a:endParaRPr>
                    </a:p>
                  </a:txBody>
                  <a:tcPr marL="5090" marR="5090" marT="5090" marB="0" anchor="ctr"/>
                </a:tc>
                <a:tc>
                  <a:txBody>
                    <a:bodyPr/>
                    <a:lstStyle/>
                    <a:p>
                      <a:pPr algn="ctr" fontAlgn="ctr"/>
                      <a:r>
                        <a:rPr lang="en-US" altLang="zh-CN" sz="1200" u="none" strike="noStrike">
                          <a:effectLst/>
                        </a:rPr>
                        <a:t>1.45</a:t>
                      </a:r>
                      <a:r>
                        <a:rPr lang="zh-CN" altLang="en-US" sz="1200" u="none" strike="noStrike">
                          <a:effectLst/>
                        </a:rPr>
                        <a:t>亿元</a:t>
                      </a:r>
                      <a:endParaRPr lang="zh-CN" altLang="en-US" sz="1200" b="0" i="0" u="none" strike="noStrike">
                        <a:effectLst/>
                        <a:latin typeface="Calibri" panose="020F0502020204030204" pitchFamily="34" charset="0"/>
                      </a:endParaRPr>
                    </a:p>
                  </a:txBody>
                  <a:tcPr marL="5090" marR="5090" marT="5090" marB="0" anchor="ctr"/>
                </a:tc>
                <a:tc vMerge="1">
                  <a:txBody>
                    <a:bodyPr/>
                    <a:lstStyle/>
                    <a:p>
                      <a:endParaRPr lang="zh-CN"/>
                    </a:p>
                  </a:txBody>
                  <a:tcPr marL="5090" marR="5090" marT="5090" marB="0" anchor="ctr"/>
                </a:tc>
                <a:extLst>
                  <a:ext uri="{0D108BD9-81ED-4DB2-BD59-A6C34878D82A}">
                    <a16:rowId xmlns:a16="http://schemas.microsoft.com/office/drawing/2014/main" val="10009"/>
                  </a:ext>
                </a:extLst>
              </a:tr>
              <a:tr h="764768">
                <a:tc rowSpan="3">
                  <a:txBody>
                    <a:bodyPr/>
                    <a:lstStyle/>
                    <a:p>
                      <a:pPr algn="ctr" fontAlgn="ctr"/>
                      <a:r>
                        <a:rPr lang="en-US" sz="1200" u="none" strike="noStrike">
                          <a:effectLst/>
                        </a:rPr>
                        <a:t>PPP</a:t>
                      </a:r>
                      <a:r>
                        <a:rPr lang="zh-CN" altLang="en-US" sz="1200" u="none" strike="noStrike">
                          <a:effectLst/>
                        </a:rPr>
                        <a:t>项目</a:t>
                      </a:r>
                      <a:endParaRPr lang="zh-CN" altLang="en-US" sz="1200" b="0" i="0" u="none" strike="noStrike">
                        <a:effectLst/>
                        <a:latin typeface="Calibri" panose="020F0502020204030204" pitchFamily="34" charset="0"/>
                      </a:endParaRPr>
                    </a:p>
                  </a:txBody>
                  <a:tcPr marL="5090" marR="5090" marT="5090" marB="0" anchor="ctr"/>
                </a:tc>
                <a:tc>
                  <a:txBody>
                    <a:bodyPr/>
                    <a:lstStyle/>
                    <a:p>
                      <a:pPr algn="ctr" fontAlgn="ctr"/>
                      <a:r>
                        <a:rPr lang="zh-CN" altLang="en-US" sz="1200" u="none" strike="noStrike" dirty="0">
                          <a:effectLst/>
                        </a:rPr>
                        <a:t>中国建筑第五工程局有限公司</a:t>
                      </a:r>
                      <a:endParaRPr lang="zh-CN" altLang="en-US" sz="1200" b="0" i="0" u="none" strike="noStrike" dirty="0">
                        <a:effectLst/>
                        <a:latin typeface="Calibri" panose="020F0502020204030204" pitchFamily="34" charset="0"/>
                      </a:endParaRPr>
                    </a:p>
                  </a:txBody>
                  <a:tcPr marL="5090" marR="5090" marT="5090" marB="0" anchor="ctr"/>
                </a:tc>
                <a:tc>
                  <a:txBody>
                    <a:bodyPr/>
                    <a:lstStyle/>
                    <a:p>
                      <a:pPr algn="ctr" fontAlgn="ctr"/>
                      <a:r>
                        <a:rPr lang="en-US" sz="1200" u="none" strike="noStrike">
                          <a:effectLst/>
                        </a:rPr>
                        <a:t>AAA</a:t>
                      </a:r>
                      <a:endParaRPr lang="en-US" sz="1200" b="0" i="0" u="none" strike="noStrike">
                        <a:effectLst/>
                        <a:latin typeface="Calibri" panose="020F0502020204030204" pitchFamily="34" charset="0"/>
                      </a:endParaRPr>
                    </a:p>
                  </a:txBody>
                  <a:tcPr marL="5090" marR="5090" marT="5090" marB="0" anchor="ctr"/>
                </a:tc>
                <a:tc>
                  <a:txBody>
                    <a:bodyPr/>
                    <a:lstStyle/>
                    <a:p>
                      <a:pPr algn="ctr" fontAlgn="ctr"/>
                      <a:r>
                        <a:rPr lang="en-US" altLang="zh-CN" sz="1200" u="none" strike="noStrike">
                          <a:effectLst/>
                        </a:rPr>
                        <a:t>PPP</a:t>
                      </a:r>
                      <a:r>
                        <a:rPr lang="zh-CN" altLang="en-US" sz="1200" u="none" strike="noStrike">
                          <a:effectLst/>
                        </a:rPr>
                        <a:t>项目，截至</a:t>
                      </a:r>
                      <a:r>
                        <a:rPr lang="en-US" altLang="zh-CN" sz="1200" u="none" strike="noStrike">
                          <a:effectLst/>
                        </a:rPr>
                        <a:t>2019</a:t>
                      </a:r>
                      <a:r>
                        <a:rPr lang="zh-CN" altLang="en-US" sz="1200" u="none" strike="noStrike">
                          <a:effectLst/>
                        </a:rPr>
                        <a:t>年</a:t>
                      </a:r>
                      <a:r>
                        <a:rPr lang="en-US" altLang="zh-CN" sz="1200" u="none" strike="noStrike">
                          <a:effectLst/>
                        </a:rPr>
                        <a:t>3</a:t>
                      </a:r>
                      <a:r>
                        <a:rPr lang="zh-CN" altLang="en-US" sz="1200" u="none" strike="noStrike">
                          <a:effectLst/>
                        </a:rPr>
                        <a:t>月末，公司在手</a:t>
                      </a:r>
                      <a:r>
                        <a:rPr lang="en-US" altLang="zh-CN" sz="1200" u="none" strike="noStrike">
                          <a:effectLst/>
                        </a:rPr>
                        <a:t>PPP</a:t>
                      </a:r>
                      <a:r>
                        <a:rPr lang="zh-CN" altLang="en-US" sz="1200" u="none" strike="noStrike">
                          <a:effectLst/>
                        </a:rPr>
                        <a:t>项目</a:t>
                      </a:r>
                      <a:r>
                        <a:rPr lang="en-US" altLang="zh-CN" sz="1200" u="none" strike="noStrike">
                          <a:effectLst/>
                        </a:rPr>
                        <a:t>41</a:t>
                      </a:r>
                      <a:r>
                        <a:rPr lang="zh-CN" altLang="en-US" sz="1200" u="none" strike="noStrike">
                          <a:effectLst/>
                        </a:rPr>
                        <a:t>个，其中控股项目</a:t>
                      </a:r>
                      <a:r>
                        <a:rPr lang="en-US" altLang="zh-CN" sz="1200" u="none" strike="noStrike">
                          <a:effectLst/>
                        </a:rPr>
                        <a:t>31</a:t>
                      </a:r>
                      <a:r>
                        <a:rPr lang="zh-CN" altLang="en-US" sz="1200" u="none" strike="noStrike">
                          <a:effectLst/>
                        </a:rPr>
                        <a:t>个，预计总投资为</a:t>
                      </a:r>
                      <a:r>
                        <a:rPr lang="en-US" altLang="zh-CN" sz="1200" u="none" strike="noStrike">
                          <a:effectLst/>
                        </a:rPr>
                        <a:t>584.69</a:t>
                      </a:r>
                      <a:r>
                        <a:rPr lang="zh-CN" altLang="en-US" sz="1200" u="none" strike="noStrike">
                          <a:effectLst/>
                        </a:rPr>
                        <a:t>亿元，已完成投资额</a:t>
                      </a:r>
                      <a:r>
                        <a:rPr lang="en-US" altLang="zh-CN" sz="1200" u="none" strike="noStrike">
                          <a:effectLst/>
                        </a:rPr>
                        <a:t>216.13</a:t>
                      </a:r>
                      <a:r>
                        <a:rPr lang="zh-CN" altLang="en-US" sz="1200" u="none" strike="noStrike">
                          <a:effectLst/>
                        </a:rPr>
                        <a:t>亿元</a:t>
                      </a:r>
                      <a:endParaRPr lang="zh-CN" altLang="en-US" sz="1200" b="0" i="0" u="none" strike="noStrike">
                        <a:effectLst/>
                        <a:latin typeface="Calibri" panose="020F0502020204030204" pitchFamily="34" charset="0"/>
                      </a:endParaRPr>
                    </a:p>
                  </a:txBody>
                  <a:tcPr marL="5090" marR="5090" marT="5090" marB="0" anchor="ctr"/>
                </a:tc>
                <a:tc vMerge="1">
                  <a:txBody>
                    <a:bodyPr/>
                    <a:lstStyle/>
                    <a:p>
                      <a:endParaRPr lang="zh-CN"/>
                    </a:p>
                  </a:txBody>
                  <a:tcPr marL="5090" marR="5090" marT="5090" marB="0" anchor="ctr"/>
                </a:tc>
                <a:extLst>
                  <a:ext uri="{0D108BD9-81ED-4DB2-BD59-A6C34878D82A}">
                    <a16:rowId xmlns:a16="http://schemas.microsoft.com/office/drawing/2014/main" val="10010"/>
                  </a:ext>
                </a:extLst>
              </a:tr>
              <a:tr h="266187">
                <a:tc vMerge="1">
                  <a:txBody>
                    <a:bodyPr/>
                    <a:lstStyle/>
                    <a:p>
                      <a:endParaRPr lang="zh-CN"/>
                    </a:p>
                  </a:txBody>
                  <a:tcPr/>
                </a:tc>
                <a:tc>
                  <a:txBody>
                    <a:bodyPr/>
                    <a:lstStyle/>
                    <a:p>
                      <a:pPr algn="ctr" fontAlgn="ctr"/>
                      <a:r>
                        <a:rPr lang="zh-CN" altLang="en-US" sz="1200" u="none" strike="noStrike">
                          <a:effectLst/>
                        </a:rPr>
                        <a:t>中国水利水电第八工程局有限公司</a:t>
                      </a:r>
                      <a:endParaRPr lang="zh-CN" altLang="en-US" sz="1200" b="0" i="0" u="none" strike="noStrike">
                        <a:effectLst/>
                        <a:latin typeface="Calibri" panose="020F0502020204030204" pitchFamily="34" charset="0"/>
                      </a:endParaRPr>
                    </a:p>
                  </a:txBody>
                  <a:tcPr marL="5090" marR="5090" marT="5090" marB="0" anchor="ctr"/>
                </a:tc>
                <a:tc>
                  <a:txBody>
                    <a:bodyPr/>
                    <a:lstStyle/>
                    <a:p>
                      <a:pPr algn="ctr" fontAlgn="ctr"/>
                      <a:r>
                        <a:rPr lang="en-US" sz="1200" u="none" strike="noStrike">
                          <a:effectLst/>
                        </a:rPr>
                        <a:t>AA+</a:t>
                      </a:r>
                      <a:endParaRPr lang="en-US" sz="1200" b="0" i="0" u="none" strike="noStrike">
                        <a:effectLst/>
                        <a:latin typeface="Calibri" panose="020F0502020204030204" pitchFamily="34" charset="0"/>
                      </a:endParaRPr>
                    </a:p>
                  </a:txBody>
                  <a:tcPr marL="5090" marR="5090" marT="5090" marB="0" anchor="ctr"/>
                </a:tc>
                <a:tc>
                  <a:txBody>
                    <a:bodyPr/>
                    <a:lstStyle/>
                    <a:p>
                      <a:pPr algn="ctr" fontAlgn="ctr"/>
                      <a:r>
                        <a:rPr lang="en-US" altLang="zh-CN" sz="1200" u="none" strike="noStrike">
                          <a:effectLst/>
                        </a:rPr>
                        <a:t>PPP</a:t>
                      </a:r>
                      <a:r>
                        <a:rPr lang="zh-CN" altLang="en-US" sz="1200" u="none" strike="noStrike">
                          <a:effectLst/>
                        </a:rPr>
                        <a:t>项目规模未知</a:t>
                      </a:r>
                      <a:endParaRPr lang="zh-CN" altLang="en-US" sz="1200" b="0" i="0" u="none" strike="noStrike">
                        <a:effectLst/>
                        <a:latin typeface="宋体" panose="02010600030101010101" pitchFamily="2" charset="-122"/>
                        <a:ea typeface="宋体" panose="02010600030101010101" pitchFamily="2" charset="-122"/>
                      </a:endParaRPr>
                    </a:p>
                  </a:txBody>
                  <a:tcPr marL="5090" marR="5090" marT="5090" marB="0" anchor="ctr"/>
                </a:tc>
                <a:tc vMerge="1">
                  <a:txBody>
                    <a:bodyPr/>
                    <a:lstStyle/>
                    <a:p>
                      <a:endParaRPr lang="zh-CN"/>
                    </a:p>
                  </a:txBody>
                  <a:tcPr marL="5090" marR="5090" marT="5090" marB="0" anchor="ctr"/>
                </a:tc>
                <a:extLst>
                  <a:ext uri="{0D108BD9-81ED-4DB2-BD59-A6C34878D82A}">
                    <a16:rowId xmlns:a16="http://schemas.microsoft.com/office/drawing/2014/main" val="10011"/>
                  </a:ext>
                </a:extLst>
              </a:tr>
              <a:tr h="385026">
                <a:tc vMerge="1">
                  <a:txBody>
                    <a:bodyPr/>
                    <a:lstStyle/>
                    <a:p>
                      <a:endParaRPr lang="zh-CN"/>
                    </a:p>
                  </a:txBody>
                  <a:tcPr/>
                </a:tc>
                <a:tc>
                  <a:txBody>
                    <a:bodyPr/>
                    <a:lstStyle/>
                    <a:p>
                      <a:pPr algn="ctr" fontAlgn="ctr"/>
                      <a:r>
                        <a:rPr lang="zh-CN" altLang="en-US" sz="1200" u="none" strike="noStrike">
                          <a:effectLst/>
                        </a:rPr>
                        <a:t>中国电建集团中南勘测设计研究院有限公司</a:t>
                      </a:r>
                      <a:endParaRPr lang="zh-CN" altLang="en-US" sz="1200" b="0" i="0" u="none" strike="noStrike">
                        <a:effectLst/>
                        <a:latin typeface="Calibri" panose="020F0502020204030204" pitchFamily="34" charset="0"/>
                      </a:endParaRPr>
                    </a:p>
                  </a:txBody>
                  <a:tcPr marL="5090" marR="5090" marT="5090" marB="0" anchor="ctr"/>
                </a:tc>
                <a:tc>
                  <a:txBody>
                    <a:bodyPr/>
                    <a:lstStyle/>
                    <a:p>
                      <a:pPr algn="ctr" fontAlgn="ctr"/>
                      <a:r>
                        <a:rPr lang="en-US" sz="1200" u="none" strike="noStrike">
                          <a:effectLst/>
                        </a:rPr>
                        <a:t>AA+</a:t>
                      </a:r>
                      <a:endParaRPr lang="en-US" sz="1200" b="0" i="0" u="none" strike="noStrike">
                        <a:effectLst/>
                        <a:latin typeface="Calibri" panose="020F0502020204030204" pitchFamily="34" charset="0"/>
                      </a:endParaRPr>
                    </a:p>
                  </a:txBody>
                  <a:tcPr marL="5090" marR="5090" marT="5090" marB="0" anchor="ctr"/>
                </a:tc>
                <a:tc>
                  <a:txBody>
                    <a:bodyPr/>
                    <a:lstStyle/>
                    <a:p>
                      <a:pPr algn="ctr" fontAlgn="ctr"/>
                      <a:r>
                        <a:rPr lang="en-US" sz="1200" u="none" strike="noStrike" dirty="0">
                          <a:effectLst/>
                        </a:rPr>
                        <a:t>PPP</a:t>
                      </a:r>
                      <a:r>
                        <a:rPr lang="zh-CN" altLang="en-US" sz="1200" u="none" strike="noStrike" dirty="0">
                          <a:effectLst/>
                        </a:rPr>
                        <a:t>项目</a:t>
                      </a:r>
                      <a:endParaRPr lang="zh-CN" altLang="en-US" sz="1200" b="0" i="0" u="none" strike="noStrike" dirty="0">
                        <a:effectLst/>
                        <a:latin typeface="Calibri" panose="020F0502020204030204" pitchFamily="34" charset="0"/>
                      </a:endParaRPr>
                    </a:p>
                  </a:txBody>
                  <a:tcPr marL="5090" marR="5090" marT="5090" marB="0" anchor="ctr"/>
                </a:tc>
                <a:tc vMerge="1">
                  <a:txBody>
                    <a:bodyPr/>
                    <a:lstStyle/>
                    <a:p>
                      <a:endParaRPr lang="zh-CN"/>
                    </a:p>
                  </a:txBody>
                  <a:tcPr marL="5090" marR="5090" marT="5090" marB="0" anchor="ctr"/>
                </a:tc>
                <a:extLst>
                  <a:ext uri="{0D108BD9-81ED-4DB2-BD59-A6C34878D82A}">
                    <a16:rowId xmlns:a16="http://schemas.microsoft.com/office/drawing/2014/main" val="10012"/>
                  </a:ext>
                </a:extLst>
              </a:tr>
            </a:tbl>
          </a:graphicData>
        </a:graphic>
      </p:graphicFrame>
      <p:sp>
        <p:nvSpPr>
          <p:cNvPr id="120901" name="标题 2"/>
          <p:cNvSpPr txBox="1"/>
          <p:nvPr/>
        </p:nvSpPr>
        <p:spPr>
          <a:xfrm>
            <a:off x="609600" y="184150"/>
            <a:ext cx="11004550" cy="719138"/>
          </a:xfrm>
          <a:prstGeom prst="rect">
            <a:avLst/>
          </a:prstGeom>
          <a:noFill/>
          <a:ln w="9525">
            <a:noFill/>
          </a:ln>
        </p:spPr>
        <p:txBody>
          <a:bodyPr lIns="68573" tIns="34289" rIns="68573" bIns="34289" anchor="ct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lnSpc>
                <a:spcPct val="150000"/>
              </a:lnSpc>
              <a:spcBef>
                <a:spcPct val="0"/>
              </a:spcBef>
              <a:buFontTx/>
              <a:buNone/>
            </a:pPr>
            <a:r>
              <a:rPr lang="zh-CN" altLang="en-US" b="1" dirty="0">
                <a:solidFill>
                  <a:srgbClr val="000000"/>
                </a:solidFill>
                <a:sym typeface="微软雅黑" panose="020B0503020204020204" pitchFamily="34" charset="-122"/>
              </a:rPr>
              <a:t>附录：</a:t>
            </a:r>
            <a:r>
              <a:rPr lang="en-US" altLang="zh-CN" b="1" dirty="0">
                <a:solidFill>
                  <a:srgbClr val="000000"/>
                </a:solidFill>
                <a:sym typeface="微软雅黑" panose="020B0503020204020204" pitchFamily="34" charset="-122"/>
              </a:rPr>
              <a:t> </a:t>
            </a:r>
            <a:r>
              <a:rPr lang="zh-CN" altLang="en-US" b="1" dirty="0">
                <a:solidFill>
                  <a:srgbClr val="000000"/>
                </a:solidFill>
                <a:sym typeface="微软雅黑" panose="020B0503020204020204" pitchFamily="34" charset="-122"/>
              </a:rPr>
              <a:t>湖南省国企</a:t>
            </a:r>
            <a:r>
              <a:rPr lang="en-US" altLang="zh-CN" b="1" dirty="0">
                <a:solidFill>
                  <a:srgbClr val="000000"/>
                </a:solidFill>
                <a:sym typeface="微软雅黑" panose="020B0503020204020204" pitchFamily="34" charset="-122"/>
              </a:rPr>
              <a:t>&amp;</a:t>
            </a:r>
            <a:r>
              <a:rPr lang="zh-CN" altLang="en-US" b="1" dirty="0">
                <a:solidFill>
                  <a:srgbClr val="000000"/>
                </a:solidFill>
                <a:sym typeface="微软雅黑" panose="020B0503020204020204" pitchFamily="34" charset="-122"/>
              </a:rPr>
              <a:t>城投可发行</a:t>
            </a:r>
            <a:r>
              <a:rPr lang="en-US" altLang="zh-CN" b="1" dirty="0">
                <a:solidFill>
                  <a:srgbClr val="000000"/>
                </a:solidFill>
                <a:latin typeface="微软雅黑" panose="020B0503020204020204" pitchFamily="34" charset="-122"/>
                <a:sym typeface="微软雅黑" panose="020B0503020204020204" pitchFamily="34" charset="-122"/>
              </a:rPr>
              <a:t>ABS</a:t>
            </a:r>
            <a:r>
              <a:rPr lang="zh-CN" altLang="en-US" b="1" dirty="0">
                <a:solidFill>
                  <a:srgbClr val="000000"/>
                </a:solidFill>
                <a:latin typeface="微软雅黑" panose="020B0503020204020204" pitchFamily="34" charset="-122"/>
                <a:sym typeface="微软雅黑" panose="020B0503020204020204" pitchFamily="34" charset="-122"/>
              </a:rPr>
              <a:t>统计</a:t>
            </a:r>
            <a:endParaRPr lang="en-US" altLang="zh-CN" sz="2400" b="1" dirty="0">
              <a:solidFill>
                <a:srgbClr val="000000"/>
              </a:solidFill>
              <a:sym typeface="微软雅黑" panose="020B0503020204020204" pitchFamily="34" charset="-122"/>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858" name="组合 1"/>
          <p:cNvGrpSpPr/>
          <p:nvPr/>
        </p:nvGrpSpPr>
        <p:grpSpPr>
          <a:xfrm>
            <a:off x="0" y="214313"/>
            <a:ext cx="577850" cy="658812"/>
            <a:chOff x="0" y="0"/>
            <a:chExt cx="577847" cy="659137"/>
          </a:xfrm>
        </p:grpSpPr>
        <p:sp>
          <p:nvSpPr>
            <p:cNvPr id="121938" name="矩形 3"/>
            <p:cNvSpPr/>
            <p:nvPr/>
          </p:nvSpPr>
          <p:spPr>
            <a:xfrm>
              <a:off x="0" y="0"/>
              <a:ext cx="495297" cy="659137"/>
            </a:xfrm>
            <a:prstGeom prst="rect">
              <a:avLst/>
            </a:prstGeom>
            <a:solidFill>
              <a:srgbClr val="C0000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121939" name="矩形 4"/>
            <p:cNvSpPr/>
            <p:nvPr/>
          </p:nvSpPr>
          <p:spPr>
            <a:xfrm>
              <a:off x="527047" y="0"/>
              <a:ext cx="50800" cy="659137"/>
            </a:xfrm>
            <a:prstGeom prst="rect">
              <a:avLst/>
            </a:prstGeom>
            <a:solidFill>
              <a:srgbClr val="80808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grpSp>
      <p:sp>
        <p:nvSpPr>
          <p:cNvPr id="121859" name="灯片编号占位符 3"/>
          <p:cNvSpPr>
            <a:spLocks noGrp="1"/>
          </p:cNvSpPr>
          <p:nvPr/>
        </p:nvSpPr>
        <p:spPr>
          <a:xfrm>
            <a:off x="11449050" y="6499225"/>
            <a:ext cx="639763" cy="365125"/>
          </a:xfrm>
          <a:prstGeom prst="rect">
            <a:avLst/>
          </a:prstGeom>
          <a:noFill/>
          <a:ln w="9525">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r" defTabSz="914400" eaLnBrk="1" hangingPunct="1">
              <a:spcBef>
                <a:spcPct val="0"/>
              </a:spcBef>
              <a:buFontTx/>
              <a:buNone/>
            </a:pPr>
            <a:fld id="{9A0DB2DC-4C9A-4742-B13C-FB6460FD3503}" type="slidenum">
              <a:rPr lang="zh-CN" altLang="zh-CN" sz="1400" b="1" dirty="0">
                <a:solidFill>
                  <a:srgbClr val="FFFFFF"/>
                </a:solidFill>
                <a:latin typeface="仿宋" panose="02010609060101010101" pitchFamily="49" charset="-122"/>
                <a:ea typeface="仿宋" panose="02010609060101010101" pitchFamily="49" charset="-122"/>
              </a:rPr>
              <a:t>111</a:t>
            </a:fld>
            <a:endParaRPr lang="zh-CN" altLang="zh-CN" sz="1400" b="1" dirty="0">
              <a:solidFill>
                <a:srgbClr val="FFFFFF"/>
              </a:solidFill>
              <a:latin typeface="仿宋" panose="02010609060101010101" pitchFamily="49" charset="-122"/>
              <a:ea typeface="仿宋" panose="02010609060101010101" pitchFamily="49" charset="-122"/>
            </a:endParaRPr>
          </a:p>
        </p:txBody>
      </p:sp>
      <p:graphicFrame>
        <p:nvGraphicFramePr>
          <p:cNvPr id="3" name="表格 2"/>
          <p:cNvGraphicFramePr>
            <a:graphicFrameLocks noGrp="1"/>
          </p:cNvGraphicFramePr>
          <p:nvPr/>
        </p:nvGraphicFramePr>
        <p:xfrm>
          <a:off x="839788" y="952500"/>
          <a:ext cx="10045030" cy="5349147"/>
        </p:xfrm>
        <a:graphic>
          <a:graphicData uri="http://schemas.openxmlformats.org/drawingml/2006/table">
            <a:tbl>
              <a:tblPr firstRow="1" bandRow="1">
                <a:tableStyleId>{21E4AEA4-8DFA-4A89-87EB-49C32662AFE0}</a:tableStyleId>
              </a:tblPr>
              <a:tblGrid>
                <a:gridCol w="970362">
                  <a:extLst>
                    <a:ext uri="{9D8B030D-6E8A-4147-A177-3AD203B41FA5}">
                      <a16:colId xmlns:a16="http://schemas.microsoft.com/office/drawing/2014/main" val="20000"/>
                    </a:ext>
                  </a:extLst>
                </a:gridCol>
                <a:gridCol w="3575957">
                  <a:extLst>
                    <a:ext uri="{9D8B030D-6E8A-4147-A177-3AD203B41FA5}">
                      <a16:colId xmlns:a16="http://schemas.microsoft.com/office/drawing/2014/main" val="20001"/>
                    </a:ext>
                  </a:extLst>
                </a:gridCol>
                <a:gridCol w="970362">
                  <a:extLst>
                    <a:ext uri="{9D8B030D-6E8A-4147-A177-3AD203B41FA5}">
                      <a16:colId xmlns:a16="http://schemas.microsoft.com/office/drawing/2014/main" val="20002"/>
                    </a:ext>
                  </a:extLst>
                </a:gridCol>
                <a:gridCol w="2611215">
                  <a:extLst>
                    <a:ext uri="{9D8B030D-6E8A-4147-A177-3AD203B41FA5}">
                      <a16:colId xmlns:a16="http://schemas.microsoft.com/office/drawing/2014/main" val="20003"/>
                    </a:ext>
                  </a:extLst>
                </a:gridCol>
                <a:gridCol w="1917134">
                  <a:extLst>
                    <a:ext uri="{9D8B030D-6E8A-4147-A177-3AD203B41FA5}">
                      <a16:colId xmlns:a16="http://schemas.microsoft.com/office/drawing/2014/main" val="20004"/>
                    </a:ext>
                  </a:extLst>
                </a:gridCol>
              </a:tblGrid>
              <a:tr h="665434">
                <a:tc>
                  <a:txBody>
                    <a:bodyPr/>
                    <a:lstStyle/>
                    <a:p>
                      <a:pPr algn="ctr" fontAlgn="ctr"/>
                      <a:r>
                        <a:rPr lang="zh-CN" altLang="en-US" sz="1000" u="none" strike="noStrike" dirty="0">
                          <a:effectLst/>
                        </a:rPr>
                        <a:t>类型</a:t>
                      </a:r>
                      <a:endParaRPr lang="zh-CN" altLang="en-US" sz="1000" b="0" i="0" u="none" strike="noStrike" dirty="0">
                        <a:effectLst/>
                        <a:latin typeface="+mn-ea"/>
                        <a:ea typeface="+mn-ea"/>
                      </a:endParaRPr>
                    </a:p>
                  </a:txBody>
                  <a:tcPr marL="3783" marR="3783" marT="3782" marB="0" anchor="ctr"/>
                </a:tc>
                <a:tc>
                  <a:txBody>
                    <a:bodyPr/>
                    <a:lstStyle/>
                    <a:p>
                      <a:pPr algn="ctr" fontAlgn="ctr"/>
                      <a:r>
                        <a:rPr lang="zh-CN" altLang="en-US" sz="1000" u="none" strike="noStrike">
                          <a:effectLst/>
                        </a:rPr>
                        <a:t>企业名称</a:t>
                      </a:r>
                      <a:endParaRPr lang="zh-CN" altLang="en-US" sz="1000" b="0" i="0" u="none" strike="noStrike">
                        <a:effectLst/>
                        <a:latin typeface="+mn-ea"/>
                        <a:ea typeface="+mn-ea"/>
                      </a:endParaRPr>
                    </a:p>
                  </a:txBody>
                  <a:tcPr marL="3783" marR="3783" marT="3782" marB="0" anchor="ctr"/>
                </a:tc>
                <a:tc>
                  <a:txBody>
                    <a:bodyPr/>
                    <a:lstStyle/>
                    <a:p>
                      <a:pPr algn="ctr" fontAlgn="ctr"/>
                      <a:r>
                        <a:rPr lang="zh-CN" altLang="en-US" sz="1000" u="none" strike="noStrike">
                          <a:effectLst/>
                        </a:rPr>
                        <a:t>最新评级</a:t>
                      </a:r>
                      <a:endParaRPr lang="zh-CN" altLang="en-US" sz="1000" b="0" i="0" u="none" strike="noStrike">
                        <a:effectLst/>
                        <a:latin typeface="+mn-ea"/>
                        <a:ea typeface="+mn-ea"/>
                      </a:endParaRPr>
                    </a:p>
                  </a:txBody>
                  <a:tcPr marL="3783" marR="3783" marT="3782" marB="0" anchor="ctr"/>
                </a:tc>
                <a:tc>
                  <a:txBody>
                    <a:bodyPr/>
                    <a:lstStyle/>
                    <a:p>
                      <a:pPr algn="ctr" fontAlgn="ctr"/>
                      <a:r>
                        <a:rPr lang="zh-CN" altLang="en-US" sz="1000" u="none" strike="noStrike" dirty="0">
                          <a:effectLst/>
                        </a:rPr>
                        <a:t>最近一年此资产对应收入</a:t>
                      </a:r>
                      <a:r>
                        <a:rPr lang="en-US" altLang="zh-CN" sz="1000" u="none" strike="noStrike" dirty="0">
                          <a:effectLst/>
                        </a:rPr>
                        <a:t>/</a:t>
                      </a:r>
                      <a:r>
                        <a:rPr lang="zh-CN" altLang="en-US" sz="1000" u="none" strike="noStrike" dirty="0">
                          <a:effectLst/>
                        </a:rPr>
                        <a:t>规模（亿元）</a:t>
                      </a:r>
                    </a:p>
                  </a:txBody>
                  <a:tcPr marL="3783" marR="3783" marT="3782" marB="0" anchor="ctr"/>
                </a:tc>
                <a:tc>
                  <a:txBody>
                    <a:bodyPr/>
                    <a:lstStyle/>
                    <a:p>
                      <a:pPr algn="ctr" fontAlgn="ctr"/>
                      <a:r>
                        <a:rPr lang="zh-CN" altLang="en-US" sz="1000" u="none" strike="noStrike" dirty="0">
                          <a:effectLst/>
                        </a:rPr>
                        <a:t>预计发行规模（亿元）</a:t>
                      </a:r>
                      <a:endParaRPr lang="zh-CN" altLang="en-US" sz="1000" b="0" i="0" u="none" strike="noStrike" dirty="0">
                        <a:solidFill>
                          <a:srgbClr val="000000"/>
                        </a:solidFill>
                        <a:effectLst/>
                        <a:latin typeface="+mn-ea"/>
                        <a:ea typeface="+mn-ea"/>
                      </a:endParaRPr>
                    </a:p>
                  </a:txBody>
                  <a:tcPr marL="3783" marR="3783" marT="3782" marB="0" anchor="ctr"/>
                </a:tc>
                <a:extLst>
                  <a:ext uri="{0D108BD9-81ED-4DB2-BD59-A6C34878D82A}">
                    <a16:rowId xmlns:a16="http://schemas.microsoft.com/office/drawing/2014/main" val="10000"/>
                  </a:ext>
                </a:extLst>
              </a:tr>
              <a:tr h="412256">
                <a:tc rowSpan="4">
                  <a:txBody>
                    <a:bodyPr/>
                    <a:lstStyle/>
                    <a:p>
                      <a:pPr algn="ctr" fontAlgn="ctr"/>
                      <a:r>
                        <a:rPr lang="zh-CN" altLang="en-US" sz="1200" u="none" strike="noStrike" dirty="0">
                          <a:effectLst/>
                        </a:rPr>
                        <a:t>通行费</a:t>
                      </a:r>
                      <a:endParaRPr lang="zh-CN" altLang="en-US" sz="1200" b="0" i="0" u="none" strike="noStrike" dirty="0">
                        <a:effectLst/>
                        <a:latin typeface="+mn-ea"/>
                        <a:ea typeface="+mn-ea"/>
                      </a:endParaRPr>
                    </a:p>
                  </a:txBody>
                  <a:tcPr marL="9526" marR="9526" marT="9524" marB="0" anchor="ctr"/>
                </a:tc>
                <a:tc>
                  <a:txBody>
                    <a:bodyPr/>
                    <a:lstStyle/>
                    <a:p>
                      <a:pPr algn="ctr" fontAlgn="ctr"/>
                      <a:r>
                        <a:rPr lang="zh-CN" altLang="en-US" sz="1100" u="none" strike="noStrike" dirty="0">
                          <a:effectLst/>
                        </a:rPr>
                        <a:t>湖南省高速公路集团有限公司</a:t>
                      </a:r>
                      <a:endParaRPr lang="zh-CN" altLang="en-US" sz="1100" b="0" i="0" u="none" strike="noStrike" dirty="0">
                        <a:effectLst/>
                        <a:latin typeface="+mn-ea"/>
                        <a:ea typeface="+mn-ea"/>
                      </a:endParaRPr>
                    </a:p>
                  </a:txBody>
                  <a:tcPr marL="9526" marR="9526" marT="9524" marB="0" anchor="ctr"/>
                </a:tc>
                <a:tc>
                  <a:txBody>
                    <a:bodyPr/>
                    <a:lstStyle/>
                    <a:p>
                      <a:pPr algn="ctr" fontAlgn="ctr"/>
                      <a:r>
                        <a:rPr lang="en-US" sz="1100" u="none" strike="noStrike" dirty="0">
                          <a:effectLst/>
                        </a:rPr>
                        <a:t>AAA</a:t>
                      </a:r>
                      <a:endParaRPr lang="en-US" sz="1100" b="0" i="0" u="none" strike="noStrike" dirty="0">
                        <a:effectLst/>
                        <a:latin typeface="+mn-ea"/>
                        <a:ea typeface="+mn-ea"/>
                      </a:endParaRPr>
                    </a:p>
                  </a:txBody>
                  <a:tcPr marL="9526" marR="9526" marT="9524" marB="0" anchor="ctr"/>
                </a:tc>
                <a:tc>
                  <a:txBody>
                    <a:bodyPr/>
                    <a:lstStyle/>
                    <a:p>
                      <a:pPr algn="ctr" fontAlgn="ctr"/>
                      <a:r>
                        <a:rPr lang="en-US" altLang="zh-CN" sz="1100" u="none" strike="noStrike" dirty="0">
                          <a:effectLst/>
                        </a:rPr>
                        <a:t>127.43</a:t>
                      </a:r>
                      <a:endParaRPr lang="zh-CN" altLang="en-US" sz="1100" b="0" i="0" u="none" strike="noStrike" dirty="0">
                        <a:effectLst/>
                        <a:latin typeface="+mn-ea"/>
                        <a:ea typeface="+mn-ea"/>
                      </a:endParaRPr>
                    </a:p>
                  </a:txBody>
                  <a:tcPr marL="9526" marR="9526" marT="9524" marB="0" anchor="ctr"/>
                </a:tc>
                <a:tc>
                  <a:txBody>
                    <a:bodyPr/>
                    <a:lstStyle/>
                    <a:p>
                      <a:pPr algn="ctr" fontAlgn="ctr"/>
                      <a:r>
                        <a:rPr lang="zh-CN" altLang="en-US" sz="1100" u="none" strike="noStrike" dirty="0">
                          <a:effectLst/>
                        </a:rPr>
                        <a:t>大于</a:t>
                      </a:r>
                      <a:r>
                        <a:rPr lang="en-US" altLang="zh-CN" sz="1100" u="none" strike="noStrike" dirty="0">
                          <a:effectLst/>
                        </a:rPr>
                        <a:t>100</a:t>
                      </a:r>
                      <a:endParaRPr lang="en-US" altLang="zh-CN" sz="1100" b="0" i="0" u="none" strike="noStrike" dirty="0">
                        <a:effectLst/>
                        <a:latin typeface="+mn-ea"/>
                        <a:ea typeface="+mn-ea"/>
                      </a:endParaRPr>
                    </a:p>
                  </a:txBody>
                  <a:tcPr marL="9526" marR="9526" marT="9524" marB="0" anchor="ctr"/>
                </a:tc>
                <a:extLst>
                  <a:ext uri="{0D108BD9-81ED-4DB2-BD59-A6C34878D82A}">
                    <a16:rowId xmlns:a16="http://schemas.microsoft.com/office/drawing/2014/main" val="10001"/>
                  </a:ext>
                </a:extLst>
              </a:tr>
              <a:tr h="455492">
                <a:tc vMerge="1">
                  <a:txBody>
                    <a:bodyPr/>
                    <a:lstStyle/>
                    <a:p>
                      <a:endParaRPr lang="zh-CN"/>
                    </a:p>
                  </a:txBody>
                  <a:tcPr/>
                </a:tc>
                <a:tc>
                  <a:txBody>
                    <a:bodyPr/>
                    <a:lstStyle/>
                    <a:p>
                      <a:pPr algn="ctr" fontAlgn="ctr"/>
                      <a:r>
                        <a:rPr lang="zh-CN" altLang="en-US" sz="1100" b="0" i="0" u="none" strike="noStrike" dirty="0">
                          <a:effectLst/>
                          <a:latin typeface="+mn-ea"/>
                          <a:ea typeface="+mn-ea"/>
                        </a:rPr>
                        <a:t>现代投资股份有限公司</a:t>
                      </a:r>
                    </a:p>
                  </a:txBody>
                  <a:tcPr marL="9526" marR="9526" marT="9524" marB="0" anchor="ctr"/>
                </a:tc>
                <a:tc>
                  <a:txBody>
                    <a:bodyPr/>
                    <a:lstStyle/>
                    <a:p>
                      <a:pPr algn="ctr" fontAlgn="ctr"/>
                      <a:r>
                        <a:rPr lang="en-US" altLang="zh-CN" sz="1100" b="0" i="0" u="none" strike="noStrike" dirty="0">
                          <a:effectLst/>
                          <a:latin typeface="+mn-ea"/>
                          <a:ea typeface="+mn-ea"/>
                        </a:rPr>
                        <a:t>AA+</a:t>
                      </a:r>
                      <a:endParaRPr lang="en-US" sz="1100" b="0" i="0" u="none" strike="noStrike" dirty="0">
                        <a:effectLst/>
                        <a:latin typeface="+mn-ea"/>
                        <a:ea typeface="+mn-ea"/>
                      </a:endParaRPr>
                    </a:p>
                  </a:txBody>
                  <a:tcPr marL="9526" marR="9526" marT="9524" marB="0" anchor="ctr"/>
                </a:tc>
                <a:tc>
                  <a:txBody>
                    <a:bodyPr/>
                    <a:lstStyle/>
                    <a:p>
                      <a:pPr algn="ctr" fontAlgn="ctr"/>
                      <a:r>
                        <a:rPr lang="en-US" altLang="zh-CN" sz="1100" b="0" i="0" u="none" strike="noStrike" dirty="0">
                          <a:effectLst/>
                          <a:latin typeface="+mn-ea"/>
                          <a:ea typeface="+mn-ea"/>
                        </a:rPr>
                        <a:t>25.09</a:t>
                      </a:r>
                      <a:endParaRPr lang="zh-CN" altLang="en-US" sz="1100" b="0" i="0" u="none" strike="noStrike" dirty="0">
                        <a:effectLst/>
                        <a:latin typeface="+mn-ea"/>
                        <a:ea typeface="+mn-ea"/>
                      </a:endParaRPr>
                    </a:p>
                  </a:txBody>
                  <a:tcPr marL="9526" marR="9526" marT="9524" marB="0" anchor="ctr"/>
                </a:tc>
                <a:tc>
                  <a:txBody>
                    <a:bodyPr/>
                    <a:lstStyle/>
                    <a:p>
                      <a:pPr algn="ctr" fontAlgn="ctr"/>
                      <a:r>
                        <a:rPr lang="zh-CN" altLang="en-US" sz="1100" b="0" i="0" u="none" strike="noStrike" dirty="0">
                          <a:effectLst/>
                          <a:latin typeface="+mn-ea"/>
                          <a:ea typeface="+mn-ea"/>
                        </a:rPr>
                        <a:t>大于</a:t>
                      </a:r>
                      <a:r>
                        <a:rPr lang="en-US" altLang="zh-CN" sz="1100" b="0" i="0" u="none" strike="noStrike" dirty="0">
                          <a:effectLst/>
                          <a:latin typeface="+mn-ea"/>
                          <a:ea typeface="+mn-ea"/>
                        </a:rPr>
                        <a:t>100</a:t>
                      </a:r>
                    </a:p>
                  </a:txBody>
                  <a:tcPr marL="9526" marR="9526" marT="9524" marB="0" anchor="ctr"/>
                </a:tc>
                <a:extLst>
                  <a:ext uri="{0D108BD9-81ED-4DB2-BD59-A6C34878D82A}">
                    <a16:rowId xmlns:a16="http://schemas.microsoft.com/office/drawing/2014/main" val="10002"/>
                  </a:ext>
                </a:extLst>
              </a:tr>
              <a:tr h="418561">
                <a:tc vMerge="1">
                  <a:txBody>
                    <a:bodyPr/>
                    <a:lstStyle/>
                    <a:p>
                      <a:endParaRPr lang="zh-CN"/>
                    </a:p>
                  </a:txBody>
                  <a:tcPr/>
                </a:tc>
                <a:tc>
                  <a:txBody>
                    <a:bodyPr/>
                    <a:lstStyle/>
                    <a:p>
                      <a:pPr algn="ctr" fontAlgn="ctr"/>
                      <a:r>
                        <a:rPr lang="zh-CN" altLang="en-US" sz="1100" u="none" strike="noStrike">
                          <a:effectLst/>
                        </a:rPr>
                        <a:t>湖南高速投资发展有限公司</a:t>
                      </a:r>
                      <a:endParaRPr lang="zh-CN" altLang="en-US" sz="1100" b="0" i="0" u="none" strike="noStrike">
                        <a:effectLst/>
                        <a:latin typeface="+mn-ea"/>
                        <a:ea typeface="+mn-ea"/>
                      </a:endParaRPr>
                    </a:p>
                  </a:txBody>
                  <a:tcPr marL="9526" marR="9526" marT="9524" marB="0" anchor="ctr"/>
                </a:tc>
                <a:tc>
                  <a:txBody>
                    <a:bodyPr/>
                    <a:lstStyle/>
                    <a:p>
                      <a:pPr algn="ctr" fontAlgn="ctr"/>
                      <a:r>
                        <a:rPr lang="en-US" sz="1100" u="none" strike="noStrike">
                          <a:effectLst/>
                        </a:rPr>
                        <a:t>AA</a:t>
                      </a:r>
                      <a:endParaRPr lang="en-US" sz="1100" b="0" i="0" u="none" strike="noStrike">
                        <a:effectLst/>
                        <a:latin typeface="+mn-ea"/>
                        <a:ea typeface="+mn-ea"/>
                      </a:endParaRPr>
                    </a:p>
                  </a:txBody>
                  <a:tcPr marL="9526" marR="9526" marT="9524" marB="0" anchor="ctr"/>
                </a:tc>
                <a:tc>
                  <a:txBody>
                    <a:bodyPr/>
                    <a:lstStyle/>
                    <a:p>
                      <a:pPr algn="ctr" fontAlgn="ctr"/>
                      <a:r>
                        <a:rPr lang="en-US" altLang="zh-CN" sz="1200" u="none" strike="noStrike" dirty="0">
                          <a:effectLst/>
                        </a:rPr>
                        <a:t>1.91</a:t>
                      </a:r>
                      <a:endParaRPr lang="zh-CN" altLang="en-US" sz="1200" b="0" i="0" u="none" strike="noStrike" dirty="0">
                        <a:effectLst/>
                        <a:latin typeface="+mn-ea"/>
                        <a:ea typeface="+mn-ea"/>
                      </a:endParaRPr>
                    </a:p>
                  </a:txBody>
                  <a:tcPr marL="9526" marR="9526" marT="9524" marB="0" anchor="ctr"/>
                </a:tc>
                <a:tc>
                  <a:txBody>
                    <a:bodyPr/>
                    <a:lstStyle/>
                    <a:p>
                      <a:pPr algn="ctr" fontAlgn="ctr"/>
                      <a:r>
                        <a:rPr lang="en-US" altLang="zh-CN" sz="1200" u="none" strike="noStrike" dirty="0">
                          <a:effectLst/>
                        </a:rPr>
                        <a:t>14</a:t>
                      </a:r>
                      <a:endParaRPr lang="en-US" altLang="zh-CN" sz="1200" b="0" i="0" u="none" strike="noStrike" dirty="0">
                        <a:effectLst/>
                        <a:latin typeface="+mn-ea"/>
                        <a:ea typeface="+mn-ea"/>
                      </a:endParaRPr>
                    </a:p>
                  </a:txBody>
                  <a:tcPr marL="9526" marR="9526" marT="9524" marB="0" anchor="ctr"/>
                </a:tc>
                <a:extLst>
                  <a:ext uri="{0D108BD9-81ED-4DB2-BD59-A6C34878D82A}">
                    <a16:rowId xmlns:a16="http://schemas.microsoft.com/office/drawing/2014/main" val="10003"/>
                  </a:ext>
                </a:extLst>
              </a:tr>
              <a:tr h="455492">
                <a:tc vMerge="1">
                  <a:txBody>
                    <a:bodyPr/>
                    <a:lstStyle/>
                    <a:p>
                      <a:endParaRPr lang="zh-CN"/>
                    </a:p>
                  </a:txBody>
                  <a:tcPr/>
                </a:tc>
                <a:tc>
                  <a:txBody>
                    <a:bodyPr/>
                    <a:lstStyle/>
                    <a:p>
                      <a:pPr algn="ctr" fontAlgn="ctr"/>
                      <a:r>
                        <a:rPr lang="zh-CN" altLang="en-US" sz="1100" u="none" strike="noStrike">
                          <a:effectLst/>
                        </a:rPr>
                        <a:t>益阳市交通投资运营集团有限公司</a:t>
                      </a:r>
                      <a:endParaRPr lang="zh-CN" altLang="en-US" sz="1100" b="0" i="0" u="none" strike="noStrike">
                        <a:effectLst/>
                        <a:latin typeface="+mn-ea"/>
                        <a:ea typeface="+mn-ea"/>
                      </a:endParaRPr>
                    </a:p>
                  </a:txBody>
                  <a:tcPr marL="9526" marR="9526" marT="9524" marB="0" anchor="ctr"/>
                </a:tc>
                <a:tc>
                  <a:txBody>
                    <a:bodyPr/>
                    <a:lstStyle/>
                    <a:p>
                      <a:pPr algn="ctr" fontAlgn="ctr"/>
                      <a:r>
                        <a:rPr lang="en-US" sz="1100" u="none" strike="noStrike">
                          <a:effectLst/>
                        </a:rPr>
                        <a:t>AA</a:t>
                      </a:r>
                      <a:endParaRPr lang="en-US" sz="1100" b="0" i="0" u="none" strike="noStrike">
                        <a:effectLst/>
                        <a:latin typeface="+mn-ea"/>
                        <a:ea typeface="+mn-ea"/>
                      </a:endParaRPr>
                    </a:p>
                  </a:txBody>
                  <a:tcPr marL="9526" marR="9526" marT="9524" marB="0" anchor="ctr"/>
                </a:tc>
                <a:tc>
                  <a:txBody>
                    <a:bodyPr/>
                    <a:lstStyle/>
                    <a:p>
                      <a:pPr algn="ctr" fontAlgn="ctr"/>
                      <a:r>
                        <a:rPr lang="en-US" altLang="zh-CN" sz="1200" u="none" strike="noStrike">
                          <a:effectLst/>
                        </a:rPr>
                        <a:t>0.48</a:t>
                      </a:r>
                      <a:endParaRPr lang="en-US" altLang="zh-CN" sz="1200" b="0" i="0" u="none" strike="noStrike">
                        <a:effectLst/>
                        <a:latin typeface="+mn-ea"/>
                        <a:ea typeface="+mn-ea"/>
                      </a:endParaRPr>
                    </a:p>
                  </a:txBody>
                  <a:tcPr marL="9526" marR="9526" marT="9524" marB="0" anchor="ctr"/>
                </a:tc>
                <a:tc>
                  <a:txBody>
                    <a:bodyPr/>
                    <a:lstStyle/>
                    <a:p>
                      <a:pPr algn="ctr" fontAlgn="ctr"/>
                      <a:r>
                        <a:rPr lang="en-US" altLang="zh-CN" sz="1200" u="none" strike="noStrike" dirty="0">
                          <a:effectLst/>
                        </a:rPr>
                        <a:t>2.3</a:t>
                      </a:r>
                      <a:endParaRPr lang="en-US" altLang="zh-CN" sz="1200" b="0" i="0" u="none" strike="noStrike" dirty="0">
                        <a:effectLst/>
                        <a:latin typeface="+mn-ea"/>
                        <a:ea typeface="+mn-ea"/>
                      </a:endParaRPr>
                    </a:p>
                  </a:txBody>
                  <a:tcPr marL="9526" marR="9526" marT="9524" marB="0" anchor="ctr"/>
                </a:tc>
                <a:extLst>
                  <a:ext uri="{0D108BD9-81ED-4DB2-BD59-A6C34878D82A}">
                    <a16:rowId xmlns:a16="http://schemas.microsoft.com/office/drawing/2014/main" val="10004"/>
                  </a:ext>
                </a:extLst>
              </a:tr>
              <a:tr h="367739">
                <a:tc rowSpan="5">
                  <a:txBody>
                    <a:bodyPr/>
                    <a:lstStyle/>
                    <a:p>
                      <a:pPr algn="ctr" fontAlgn="ctr"/>
                      <a:r>
                        <a:rPr lang="zh-CN" altLang="en-US" sz="1200" u="none" strike="noStrike">
                          <a:effectLst/>
                        </a:rPr>
                        <a:t>应付账款</a:t>
                      </a:r>
                      <a:endParaRPr lang="zh-CN" altLang="en-US" sz="1200" b="0" i="0" u="none" strike="noStrike">
                        <a:effectLst/>
                        <a:latin typeface="+mn-ea"/>
                        <a:ea typeface="+mn-ea"/>
                      </a:endParaRPr>
                    </a:p>
                  </a:txBody>
                  <a:tcPr marL="9526" marR="9526" marT="9524" marB="0" anchor="ctr"/>
                </a:tc>
                <a:tc>
                  <a:txBody>
                    <a:bodyPr/>
                    <a:lstStyle/>
                    <a:p>
                      <a:pPr algn="ctr" fontAlgn="b"/>
                      <a:r>
                        <a:rPr lang="zh-CN" altLang="en-US" sz="1200" u="none" strike="noStrike">
                          <a:effectLst/>
                        </a:rPr>
                        <a:t>中国建筑第五工程局有限公司</a:t>
                      </a:r>
                      <a:endParaRPr lang="zh-CN" altLang="en-US" sz="1200" b="0" i="0" u="none" strike="noStrike">
                        <a:effectLst/>
                        <a:latin typeface="+mn-ea"/>
                        <a:ea typeface="+mn-ea"/>
                      </a:endParaRPr>
                    </a:p>
                  </a:txBody>
                  <a:tcPr marL="9526" marR="9526" marT="9524" marB="0" anchor="b"/>
                </a:tc>
                <a:tc>
                  <a:txBody>
                    <a:bodyPr/>
                    <a:lstStyle/>
                    <a:p>
                      <a:pPr algn="ctr" fontAlgn="b"/>
                      <a:r>
                        <a:rPr lang="en-US" sz="1200" u="none" strike="noStrike">
                          <a:effectLst/>
                        </a:rPr>
                        <a:t>AAA</a:t>
                      </a:r>
                      <a:endParaRPr lang="en-US" sz="1200" b="0" i="0" u="none" strike="noStrike">
                        <a:effectLst/>
                        <a:latin typeface="+mn-ea"/>
                        <a:ea typeface="+mn-ea"/>
                      </a:endParaRPr>
                    </a:p>
                  </a:txBody>
                  <a:tcPr marL="9526" marR="9526" marT="9524" marB="0" anchor="b"/>
                </a:tc>
                <a:tc>
                  <a:txBody>
                    <a:bodyPr/>
                    <a:lstStyle/>
                    <a:p>
                      <a:pPr algn="ctr" fontAlgn="b"/>
                      <a:r>
                        <a:rPr lang="en-US" altLang="zh-CN" sz="1200" u="none" strike="noStrike">
                          <a:effectLst/>
                        </a:rPr>
                        <a:t>430.34</a:t>
                      </a:r>
                      <a:endParaRPr lang="en-US" altLang="zh-CN" sz="1200" b="0" i="0" u="none" strike="noStrike">
                        <a:effectLst/>
                        <a:latin typeface="+mn-ea"/>
                        <a:ea typeface="+mn-ea"/>
                      </a:endParaRPr>
                    </a:p>
                  </a:txBody>
                  <a:tcPr marL="9526" marR="9526" marT="9524" marB="0" anchor="b"/>
                </a:tc>
                <a:tc>
                  <a:txBody>
                    <a:bodyPr/>
                    <a:lstStyle/>
                    <a:p>
                      <a:pPr algn="ctr" fontAlgn="b"/>
                      <a:r>
                        <a:rPr lang="zh-CN" altLang="en-US" sz="1200" u="none" strike="noStrike">
                          <a:effectLst/>
                        </a:rPr>
                        <a:t>大于</a:t>
                      </a:r>
                      <a:r>
                        <a:rPr lang="en-US" altLang="zh-CN" sz="1200" u="none" strike="noStrike">
                          <a:effectLst/>
                        </a:rPr>
                        <a:t>100</a:t>
                      </a:r>
                      <a:endParaRPr lang="en-US" altLang="zh-CN" sz="1200" b="0" i="0" u="none" strike="noStrike">
                        <a:effectLst/>
                        <a:latin typeface="+mn-ea"/>
                        <a:ea typeface="+mn-ea"/>
                      </a:endParaRPr>
                    </a:p>
                  </a:txBody>
                  <a:tcPr marL="9526" marR="9526" marT="9524" marB="0" anchor="b"/>
                </a:tc>
                <a:extLst>
                  <a:ext uri="{0D108BD9-81ED-4DB2-BD59-A6C34878D82A}">
                    <a16:rowId xmlns:a16="http://schemas.microsoft.com/office/drawing/2014/main" val="10005"/>
                  </a:ext>
                </a:extLst>
              </a:tr>
              <a:tr h="367739">
                <a:tc vMerge="1">
                  <a:txBody>
                    <a:bodyPr/>
                    <a:lstStyle/>
                    <a:p>
                      <a:endParaRPr lang="zh-CN"/>
                    </a:p>
                  </a:txBody>
                  <a:tcPr/>
                </a:tc>
                <a:tc>
                  <a:txBody>
                    <a:bodyPr/>
                    <a:lstStyle/>
                    <a:p>
                      <a:pPr algn="ctr" fontAlgn="b"/>
                      <a:r>
                        <a:rPr lang="zh-CN" altLang="en-US" sz="1200" u="none" strike="noStrike">
                          <a:effectLst/>
                        </a:rPr>
                        <a:t>中联重科股份有限公司</a:t>
                      </a:r>
                      <a:endParaRPr lang="zh-CN" altLang="en-US" sz="1200" b="0" i="0" u="none" strike="noStrike">
                        <a:effectLst/>
                        <a:latin typeface="+mn-ea"/>
                        <a:ea typeface="+mn-ea"/>
                      </a:endParaRPr>
                    </a:p>
                  </a:txBody>
                  <a:tcPr marL="9526" marR="9526" marT="9524" marB="0" anchor="b"/>
                </a:tc>
                <a:tc>
                  <a:txBody>
                    <a:bodyPr/>
                    <a:lstStyle/>
                    <a:p>
                      <a:pPr algn="ctr" fontAlgn="b"/>
                      <a:r>
                        <a:rPr lang="en-US" sz="1200" u="none" strike="noStrike">
                          <a:effectLst/>
                        </a:rPr>
                        <a:t>AAA</a:t>
                      </a:r>
                      <a:endParaRPr lang="en-US" sz="1200" b="0" i="0" u="none" strike="noStrike">
                        <a:effectLst/>
                        <a:latin typeface="+mn-ea"/>
                        <a:ea typeface="+mn-ea"/>
                      </a:endParaRPr>
                    </a:p>
                  </a:txBody>
                  <a:tcPr marL="9526" marR="9526" marT="9524" marB="0" anchor="b"/>
                </a:tc>
                <a:tc>
                  <a:txBody>
                    <a:bodyPr/>
                    <a:lstStyle/>
                    <a:p>
                      <a:pPr algn="ctr" fontAlgn="b"/>
                      <a:r>
                        <a:rPr lang="en-US" altLang="zh-CN" sz="1200" u="none" strike="noStrike">
                          <a:effectLst/>
                        </a:rPr>
                        <a:t>93.01</a:t>
                      </a:r>
                      <a:endParaRPr lang="en-US" altLang="zh-CN" sz="1200" b="0" i="0" u="none" strike="noStrike">
                        <a:effectLst/>
                        <a:latin typeface="+mn-ea"/>
                        <a:ea typeface="+mn-ea"/>
                      </a:endParaRPr>
                    </a:p>
                  </a:txBody>
                  <a:tcPr marL="9526" marR="9526" marT="9524" marB="0" anchor="b"/>
                </a:tc>
                <a:tc>
                  <a:txBody>
                    <a:bodyPr/>
                    <a:lstStyle/>
                    <a:p>
                      <a:pPr algn="ctr" fontAlgn="b"/>
                      <a:r>
                        <a:rPr lang="en-US" altLang="zh-CN" sz="1200" u="none" strike="noStrike">
                          <a:effectLst/>
                        </a:rPr>
                        <a:t>50</a:t>
                      </a:r>
                      <a:endParaRPr lang="en-US" altLang="zh-CN" sz="1200" b="0" i="0" u="none" strike="noStrike">
                        <a:effectLst/>
                        <a:latin typeface="+mn-ea"/>
                        <a:ea typeface="+mn-ea"/>
                      </a:endParaRPr>
                    </a:p>
                  </a:txBody>
                  <a:tcPr marL="9526" marR="9526" marT="9524" marB="0" anchor="b"/>
                </a:tc>
                <a:extLst>
                  <a:ext uri="{0D108BD9-81ED-4DB2-BD59-A6C34878D82A}">
                    <a16:rowId xmlns:a16="http://schemas.microsoft.com/office/drawing/2014/main" val="10006"/>
                  </a:ext>
                </a:extLst>
              </a:tr>
              <a:tr h="367739">
                <a:tc vMerge="1">
                  <a:txBody>
                    <a:bodyPr/>
                    <a:lstStyle/>
                    <a:p>
                      <a:endParaRPr lang="zh-CN"/>
                    </a:p>
                  </a:txBody>
                  <a:tcPr/>
                </a:tc>
                <a:tc>
                  <a:txBody>
                    <a:bodyPr/>
                    <a:lstStyle/>
                    <a:p>
                      <a:pPr algn="ctr" fontAlgn="b"/>
                      <a:r>
                        <a:rPr lang="zh-CN" altLang="en-US" sz="1200" u="none" strike="noStrike">
                          <a:effectLst/>
                        </a:rPr>
                        <a:t>长沙市轨道交通集团有限公司</a:t>
                      </a:r>
                      <a:endParaRPr lang="zh-CN" altLang="en-US" sz="1200" b="0" i="0" u="none" strike="noStrike">
                        <a:effectLst/>
                        <a:latin typeface="+mn-ea"/>
                        <a:ea typeface="+mn-ea"/>
                      </a:endParaRPr>
                    </a:p>
                  </a:txBody>
                  <a:tcPr marL="9526" marR="9526" marT="9524" marB="0" anchor="b"/>
                </a:tc>
                <a:tc>
                  <a:txBody>
                    <a:bodyPr/>
                    <a:lstStyle/>
                    <a:p>
                      <a:pPr algn="ctr" fontAlgn="b"/>
                      <a:r>
                        <a:rPr lang="en-US" sz="1200" u="none" strike="noStrike">
                          <a:effectLst/>
                        </a:rPr>
                        <a:t>AAA</a:t>
                      </a:r>
                      <a:endParaRPr lang="en-US" sz="1200" b="0" i="0" u="none" strike="noStrike">
                        <a:effectLst/>
                        <a:latin typeface="+mn-ea"/>
                        <a:ea typeface="+mn-ea"/>
                      </a:endParaRPr>
                    </a:p>
                  </a:txBody>
                  <a:tcPr marL="9526" marR="9526" marT="9524" marB="0" anchor="b"/>
                </a:tc>
                <a:tc>
                  <a:txBody>
                    <a:bodyPr/>
                    <a:lstStyle/>
                    <a:p>
                      <a:pPr algn="ctr" fontAlgn="b"/>
                      <a:r>
                        <a:rPr lang="en-US" altLang="zh-CN" sz="1200" u="none" strike="noStrike">
                          <a:effectLst/>
                        </a:rPr>
                        <a:t>105.1</a:t>
                      </a:r>
                      <a:endParaRPr lang="en-US" altLang="zh-CN" sz="1200" b="0" i="0" u="none" strike="noStrike">
                        <a:effectLst/>
                        <a:latin typeface="+mn-ea"/>
                        <a:ea typeface="+mn-ea"/>
                      </a:endParaRPr>
                    </a:p>
                  </a:txBody>
                  <a:tcPr marL="9526" marR="9526" marT="9524" marB="0" anchor="b"/>
                </a:tc>
                <a:tc>
                  <a:txBody>
                    <a:bodyPr/>
                    <a:lstStyle/>
                    <a:p>
                      <a:pPr algn="ctr" fontAlgn="b"/>
                      <a:r>
                        <a:rPr lang="en-US" altLang="zh-CN" sz="1200" u="none" strike="noStrike" dirty="0">
                          <a:effectLst/>
                        </a:rPr>
                        <a:t>50</a:t>
                      </a:r>
                      <a:endParaRPr lang="en-US" altLang="zh-CN" sz="1200" b="0" i="0" u="none" strike="noStrike" dirty="0">
                        <a:effectLst/>
                        <a:latin typeface="+mn-ea"/>
                        <a:ea typeface="+mn-ea"/>
                      </a:endParaRPr>
                    </a:p>
                  </a:txBody>
                  <a:tcPr marL="9526" marR="9526" marT="9524" marB="0" anchor="b"/>
                </a:tc>
                <a:extLst>
                  <a:ext uri="{0D108BD9-81ED-4DB2-BD59-A6C34878D82A}">
                    <a16:rowId xmlns:a16="http://schemas.microsoft.com/office/drawing/2014/main" val="10007"/>
                  </a:ext>
                </a:extLst>
              </a:tr>
              <a:tr h="367739">
                <a:tc vMerge="1">
                  <a:txBody>
                    <a:bodyPr/>
                    <a:lstStyle/>
                    <a:p>
                      <a:endParaRPr lang="zh-CN"/>
                    </a:p>
                  </a:txBody>
                  <a:tcPr/>
                </a:tc>
                <a:tc>
                  <a:txBody>
                    <a:bodyPr/>
                    <a:lstStyle/>
                    <a:p>
                      <a:pPr algn="ctr" fontAlgn="b"/>
                      <a:r>
                        <a:rPr lang="zh-CN" altLang="en-US" sz="1200" u="none" strike="noStrike">
                          <a:effectLst/>
                        </a:rPr>
                        <a:t>湖南建工集团有限公司</a:t>
                      </a:r>
                      <a:endParaRPr lang="zh-CN" altLang="en-US" sz="1200" b="0" i="0" u="none" strike="noStrike">
                        <a:effectLst/>
                        <a:latin typeface="+mn-ea"/>
                        <a:ea typeface="+mn-ea"/>
                      </a:endParaRPr>
                    </a:p>
                  </a:txBody>
                  <a:tcPr marL="9526" marR="9526" marT="9524" marB="0" anchor="b"/>
                </a:tc>
                <a:tc>
                  <a:txBody>
                    <a:bodyPr/>
                    <a:lstStyle/>
                    <a:p>
                      <a:pPr algn="ctr" fontAlgn="ctr"/>
                      <a:r>
                        <a:rPr lang="en-US" sz="1100" u="none" strike="noStrike">
                          <a:effectLst/>
                        </a:rPr>
                        <a:t>AA+</a:t>
                      </a:r>
                      <a:endParaRPr lang="en-US" sz="1100" b="0" i="0" u="none" strike="noStrike">
                        <a:effectLst/>
                        <a:latin typeface="+mn-ea"/>
                        <a:ea typeface="+mn-ea"/>
                      </a:endParaRPr>
                    </a:p>
                  </a:txBody>
                  <a:tcPr marL="9526" marR="9526" marT="9524" marB="0" anchor="ctr"/>
                </a:tc>
                <a:tc>
                  <a:txBody>
                    <a:bodyPr/>
                    <a:lstStyle/>
                    <a:p>
                      <a:pPr algn="ctr" fontAlgn="b"/>
                      <a:r>
                        <a:rPr lang="en-US" altLang="zh-CN" sz="1200" u="none" strike="noStrike">
                          <a:effectLst/>
                        </a:rPr>
                        <a:t>86.89</a:t>
                      </a:r>
                      <a:endParaRPr lang="en-US" altLang="zh-CN" sz="1200" b="0" i="0" u="none" strike="noStrike">
                        <a:effectLst/>
                        <a:latin typeface="+mn-ea"/>
                        <a:ea typeface="+mn-ea"/>
                      </a:endParaRPr>
                    </a:p>
                  </a:txBody>
                  <a:tcPr marL="9526" marR="9526" marT="9524" marB="0" anchor="b"/>
                </a:tc>
                <a:tc>
                  <a:txBody>
                    <a:bodyPr/>
                    <a:lstStyle/>
                    <a:p>
                      <a:pPr algn="ctr" fontAlgn="b"/>
                      <a:r>
                        <a:rPr lang="en-US" altLang="zh-CN" sz="1200" u="none" strike="noStrike">
                          <a:effectLst/>
                        </a:rPr>
                        <a:t>40</a:t>
                      </a:r>
                      <a:endParaRPr lang="en-US" altLang="zh-CN" sz="1200" b="0" i="0" u="none" strike="noStrike">
                        <a:effectLst/>
                        <a:latin typeface="+mn-ea"/>
                        <a:ea typeface="+mn-ea"/>
                      </a:endParaRPr>
                    </a:p>
                  </a:txBody>
                  <a:tcPr marL="9526" marR="9526" marT="9524" marB="0" anchor="b"/>
                </a:tc>
                <a:extLst>
                  <a:ext uri="{0D108BD9-81ED-4DB2-BD59-A6C34878D82A}">
                    <a16:rowId xmlns:a16="http://schemas.microsoft.com/office/drawing/2014/main" val="10008"/>
                  </a:ext>
                </a:extLst>
              </a:tr>
              <a:tr h="367739">
                <a:tc vMerge="1">
                  <a:txBody>
                    <a:bodyPr/>
                    <a:lstStyle/>
                    <a:p>
                      <a:endParaRPr lang="zh-CN"/>
                    </a:p>
                  </a:txBody>
                  <a:tcPr/>
                </a:tc>
                <a:tc>
                  <a:txBody>
                    <a:bodyPr/>
                    <a:lstStyle/>
                    <a:p>
                      <a:pPr algn="ctr" fontAlgn="b"/>
                      <a:r>
                        <a:rPr lang="zh-CN" altLang="en-US" sz="1200" u="none" strike="noStrike">
                          <a:effectLst/>
                        </a:rPr>
                        <a:t>株洲时代新材料科技股份有限公司</a:t>
                      </a:r>
                      <a:endParaRPr lang="zh-CN" altLang="en-US" sz="1200" b="0" i="0" u="none" strike="noStrike">
                        <a:effectLst/>
                        <a:latin typeface="+mn-ea"/>
                        <a:ea typeface="+mn-ea"/>
                      </a:endParaRPr>
                    </a:p>
                  </a:txBody>
                  <a:tcPr marL="9526" marR="9526" marT="9524" marB="0" anchor="b"/>
                </a:tc>
                <a:tc>
                  <a:txBody>
                    <a:bodyPr/>
                    <a:lstStyle/>
                    <a:p>
                      <a:pPr algn="ctr" fontAlgn="ctr"/>
                      <a:r>
                        <a:rPr lang="en-US" sz="1100" u="none" strike="noStrike">
                          <a:effectLst/>
                        </a:rPr>
                        <a:t>AA+</a:t>
                      </a:r>
                      <a:endParaRPr lang="en-US" sz="1100" b="0" i="0" u="none" strike="noStrike">
                        <a:effectLst/>
                        <a:latin typeface="+mn-ea"/>
                        <a:ea typeface="+mn-ea"/>
                      </a:endParaRPr>
                    </a:p>
                  </a:txBody>
                  <a:tcPr marL="9526" marR="9526" marT="9524" marB="0" anchor="ctr"/>
                </a:tc>
                <a:tc>
                  <a:txBody>
                    <a:bodyPr/>
                    <a:lstStyle/>
                    <a:p>
                      <a:pPr algn="ctr" fontAlgn="b"/>
                      <a:r>
                        <a:rPr lang="en-US" altLang="zh-CN" sz="1200" u="none" strike="noStrike">
                          <a:effectLst/>
                        </a:rPr>
                        <a:t>24.03</a:t>
                      </a:r>
                      <a:endParaRPr lang="en-US" altLang="zh-CN" sz="1200" b="0" i="0" u="none" strike="noStrike">
                        <a:effectLst/>
                        <a:latin typeface="+mn-ea"/>
                        <a:ea typeface="+mn-ea"/>
                      </a:endParaRPr>
                    </a:p>
                  </a:txBody>
                  <a:tcPr marL="9526" marR="9526" marT="9524" marB="0" anchor="b"/>
                </a:tc>
                <a:tc>
                  <a:txBody>
                    <a:bodyPr/>
                    <a:lstStyle/>
                    <a:p>
                      <a:pPr algn="ctr" fontAlgn="b"/>
                      <a:r>
                        <a:rPr lang="en-US" altLang="zh-CN" sz="1200" u="none" strike="noStrike">
                          <a:effectLst/>
                        </a:rPr>
                        <a:t>20</a:t>
                      </a:r>
                      <a:endParaRPr lang="en-US" altLang="zh-CN" sz="1200" b="0" i="0" u="none" strike="noStrike">
                        <a:effectLst/>
                        <a:latin typeface="+mn-ea"/>
                        <a:ea typeface="+mn-ea"/>
                      </a:endParaRPr>
                    </a:p>
                  </a:txBody>
                  <a:tcPr marL="9526" marR="9526" marT="9524" marB="0" anchor="b"/>
                </a:tc>
                <a:extLst>
                  <a:ext uri="{0D108BD9-81ED-4DB2-BD59-A6C34878D82A}">
                    <a16:rowId xmlns:a16="http://schemas.microsoft.com/office/drawing/2014/main" val="10009"/>
                  </a:ext>
                </a:extLst>
              </a:tr>
              <a:tr h="367739">
                <a:tc rowSpan="3">
                  <a:txBody>
                    <a:bodyPr/>
                    <a:lstStyle/>
                    <a:p>
                      <a:pPr algn="ctr" fontAlgn="ctr"/>
                      <a:r>
                        <a:rPr lang="zh-CN" altLang="en-US" sz="1200" u="none" strike="noStrike">
                          <a:effectLst/>
                        </a:rPr>
                        <a:t>应收账款</a:t>
                      </a:r>
                      <a:endParaRPr lang="zh-CN" altLang="en-US" sz="1200" b="0" i="0" u="none" strike="noStrike">
                        <a:effectLst/>
                        <a:latin typeface="+mn-ea"/>
                        <a:ea typeface="+mn-ea"/>
                      </a:endParaRPr>
                    </a:p>
                  </a:txBody>
                  <a:tcPr marL="9526" marR="9526" marT="9524" marB="0" anchor="ctr"/>
                </a:tc>
                <a:tc>
                  <a:txBody>
                    <a:bodyPr/>
                    <a:lstStyle/>
                    <a:p>
                      <a:pPr algn="ctr" fontAlgn="b"/>
                      <a:r>
                        <a:rPr lang="zh-CN" altLang="en-US" sz="1200" u="none" strike="noStrike">
                          <a:effectLst/>
                        </a:rPr>
                        <a:t>中联重科股份有限公司</a:t>
                      </a:r>
                      <a:endParaRPr lang="zh-CN" altLang="en-US" sz="1200" b="0" i="0" u="none" strike="noStrike">
                        <a:effectLst/>
                        <a:latin typeface="+mn-ea"/>
                        <a:ea typeface="+mn-ea"/>
                      </a:endParaRPr>
                    </a:p>
                  </a:txBody>
                  <a:tcPr marL="9526" marR="9526" marT="9524" marB="0" anchor="b"/>
                </a:tc>
                <a:tc>
                  <a:txBody>
                    <a:bodyPr/>
                    <a:lstStyle/>
                    <a:p>
                      <a:pPr algn="ctr" fontAlgn="b"/>
                      <a:r>
                        <a:rPr lang="en-US" sz="1200" u="none" strike="noStrike">
                          <a:effectLst/>
                        </a:rPr>
                        <a:t>AAA</a:t>
                      </a:r>
                      <a:endParaRPr lang="en-US" sz="1200" b="0" i="0" u="none" strike="noStrike">
                        <a:effectLst/>
                        <a:latin typeface="+mn-ea"/>
                        <a:ea typeface="+mn-ea"/>
                      </a:endParaRPr>
                    </a:p>
                  </a:txBody>
                  <a:tcPr marL="9526" marR="9526" marT="9524" marB="0" anchor="b"/>
                </a:tc>
                <a:tc>
                  <a:txBody>
                    <a:bodyPr/>
                    <a:lstStyle/>
                    <a:p>
                      <a:pPr algn="ctr" fontAlgn="b"/>
                      <a:r>
                        <a:rPr lang="en-US" altLang="zh-CN" sz="1200" u="none" strike="noStrike">
                          <a:effectLst/>
                        </a:rPr>
                        <a:t>254.04</a:t>
                      </a:r>
                      <a:endParaRPr lang="en-US" altLang="zh-CN" sz="1200" b="0" i="0" u="none" strike="noStrike">
                        <a:effectLst/>
                        <a:latin typeface="+mn-ea"/>
                        <a:ea typeface="+mn-ea"/>
                      </a:endParaRPr>
                    </a:p>
                  </a:txBody>
                  <a:tcPr marL="9526" marR="9526" marT="9524" marB="0" anchor="b"/>
                </a:tc>
                <a:tc>
                  <a:txBody>
                    <a:bodyPr/>
                    <a:lstStyle/>
                    <a:p>
                      <a:pPr algn="ctr" fontAlgn="b"/>
                      <a:r>
                        <a:rPr lang="en-US" altLang="zh-CN" sz="1200" u="none" strike="noStrike">
                          <a:effectLst/>
                        </a:rPr>
                        <a:t>50</a:t>
                      </a:r>
                      <a:endParaRPr lang="en-US" altLang="zh-CN" sz="1200" b="0" i="0" u="none" strike="noStrike">
                        <a:effectLst/>
                        <a:latin typeface="+mn-ea"/>
                        <a:ea typeface="+mn-ea"/>
                      </a:endParaRPr>
                    </a:p>
                  </a:txBody>
                  <a:tcPr marL="9526" marR="9526" marT="9524" marB="0" anchor="b"/>
                </a:tc>
                <a:extLst>
                  <a:ext uri="{0D108BD9-81ED-4DB2-BD59-A6C34878D82A}">
                    <a16:rowId xmlns:a16="http://schemas.microsoft.com/office/drawing/2014/main" val="10010"/>
                  </a:ext>
                </a:extLst>
              </a:tr>
              <a:tr h="367739">
                <a:tc vMerge="1">
                  <a:txBody>
                    <a:bodyPr/>
                    <a:lstStyle/>
                    <a:p>
                      <a:endParaRPr lang="zh-CN"/>
                    </a:p>
                  </a:txBody>
                  <a:tcPr/>
                </a:tc>
                <a:tc>
                  <a:txBody>
                    <a:bodyPr/>
                    <a:lstStyle/>
                    <a:p>
                      <a:pPr algn="ctr" fontAlgn="b"/>
                      <a:r>
                        <a:rPr lang="zh-CN" altLang="en-US" sz="1200" u="none" strike="noStrike">
                          <a:effectLst/>
                        </a:rPr>
                        <a:t>中国建筑第五工程局有限公司</a:t>
                      </a:r>
                      <a:endParaRPr lang="zh-CN" altLang="en-US" sz="1200" b="0" i="0" u="none" strike="noStrike">
                        <a:effectLst/>
                        <a:latin typeface="+mn-ea"/>
                        <a:ea typeface="+mn-ea"/>
                      </a:endParaRPr>
                    </a:p>
                  </a:txBody>
                  <a:tcPr marL="9526" marR="9526" marT="9524" marB="0" anchor="b"/>
                </a:tc>
                <a:tc>
                  <a:txBody>
                    <a:bodyPr/>
                    <a:lstStyle/>
                    <a:p>
                      <a:pPr algn="ctr" fontAlgn="b"/>
                      <a:r>
                        <a:rPr lang="en-US" sz="1200" u="none" strike="noStrike">
                          <a:effectLst/>
                        </a:rPr>
                        <a:t>AAA</a:t>
                      </a:r>
                      <a:endParaRPr lang="en-US" sz="1200" b="0" i="0" u="none" strike="noStrike">
                        <a:effectLst/>
                        <a:latin typeface="+mn-ea"/>
                        <a:ea typeface="+mn-ea"/>
                      </a:endParaRPr>
                    </a:p>
                  </a:txBody>
                  <a:tcPr marL="9526" marR="9526" marT="9524" marB="0" anchor="b"/>
                </a:tc>
                <a:tc>
                  <a:txBody>
                    <a:bodyPr/>
                    <a:lstStyle/>
                    <a:p>
                      <a:pPr algn="ctr" fontAlgn="b"/>
                      <a:r>
                        <a:rPr lang="en-US" altLang="zh-CN" sz="1200" u="none" strike="noStrike">
                          <a:effectLst/>
                        </a:rPr>
                        <a:t>168.58</a:t>
                      </a:r>
                      <a:endParaRPr lang="en-US" altLang="zh-CN" sz="1200" b="0" i="0" u="none" strike="noStrike">
                        <a:effectLst/>
                        <a:latin typeface="+mn-ea"/>
                        <a:ea typeface="+mn-ea"/>
                      </a:endParaRPr>
                    </a:p>
                  </a:txBody>
                  <a:tcPr marL="9526" marR="9526" marT="9524" marB="0" anchor="b"/>
                </a:tc>
                <a:tc>
                  <a:txBody>
                    <a:bodyPr/>
                    <a:lstStyle/>
                    <a:p>
                      <a:pPr algn="ctr" fontAlgn="b"/>
                      <a:r>
                        <a:rPr lang="en-US" altLang="zh-CN" sz="1200" u="none" strike="noStrike">
                          <a:effectLst/>
                        </a:rPr>
                        <a:t>50</a:t>
                      </a:r>
                      <a:endParaRPr lang="en-US" altLang="zh-CN" sz="1200" b="0" i="0" u="none" strike="noStrike">
                        <a:effectLst/>
                        <a:latin typeface="+mn-ea"/>
                        <a:ea typeface="+mn-ea"/>
                      </a:endParaRPr>
                    </a:p>
                  </a:txBody>
                  <a:tcPr marL="9526" marR="9526" marT="9524" marB="0" anchor="b"/>
                </a:tc>
                <a:extLst>
                  <a:ext uri="{0D108BD9-81ED-4DB2-BD59-A6C34878D82A}">
                    <a16:rowId xmlns:a16="http://schemas.microsoft.com/office/drawing/2014/main" val="10011"/>
                  </a:ext>
                </a:extLst>
              </a:tr>
              <a:tr h="367739">
                <a:tc vMerge="1">
                  <a:txBody>
                    <a:bodyPr/>
                    <a:lstStyle/>
                    <a:p>
                      <a:endParaRPr lang="zh-CN"/>
                    </a:p>
                  </a:txBody>
                  <a:tcPr/>
                </a:tc>
                <a:tc>
                  <a:txBody>
                    <a:bodyPr/>
                    <a:lstStyle/>
                    <a:p>
                      <a:pPr algn="ctr" fontAlgn="b"/>
                      <a:r>
                        <a:rPr lang="zh-CN" altLang="en-US" sz="1200" u="none" strike="noStrike">
                          <a:effectLst/>
                        </a:rPr>
                        <a:t>湖南建工集团有限公司</a:t>
                      </a:r>
                      <a:endParaRPr lang="zh-CN" altLang="en-US" sz="1200" b="0" i="0" u="none" strike="noStrike">
                        <a:effectLst/>
                        <a:latin typeface="+mn-ea"/>
                        <a:ea typeface="+mn-ea"/>
                      </a:endParaRPr>
                    </a:p>
                  </a:txBody>
                  <a:tcPr marL="9526" marR="9526" marT="9524" marB="0" anchor="b"/>
                </a:tc>
                <a:tc>
                  <a:txBody>
                    <a:bodyPr/>
                    <a:lstStyle/>
                    <a:p>
                      <a:pPr algn="ctr" fontAlgn="ctr"/>
                      <a:r>
                        <a:rPr lang="en-US" sz="1100" u="none" strike="noStrike">
                          <a:effectLst/>
                        </a:rPr>
                        <a:t>AA+</a:t>
                      </a:r>
                      <a:endParaRPr lang="en-US" sz="1100" b="0" i="0" u="none" strike="noStrike">
                        <a:effectLst/>
                        <a:latin typeface="+mn-ea"/>
                        <a:ea typeface="+mn-ea"/>
                      </a:endParaRPr>
                    </a:p>
                  </a:txBody>
                  <a:tcPr marL="9526" marR="9526" marT="9524" marB="0" anchor="ctr"/>
                </a:tc>
                <a:tc>
                  <a:txBody>
                    <a:bodyPr/>
                    <a:lstStyle/>
                    <a:p>
                      <a:pPr algn="ctr" fontAlgn="b"/>
                      <a:r>
                        <a:rPr lang="en-US" altLang="zh-CN" sz="1200" u="none" strike="noStrike">
                          <a:effectLst/>
                        </a:rPr>
                        <a:t>125.05</a:t>
                      </a:r>
                      <a:endParaRPr lang="en-US" altLang="zh-CN" sz="1200" b="0" i="0" u="none" strike="noStrike">
                        <a:effectLst/>
                        <a:latin typeface="+mn-ea"/>
                        <a:ea typeface="+mn-ea"/>
                      </a:endParaRPr>
                    </a:p>
                  </a:txBody>
                  <a:tcPr marL="9526" marR="9526" marT="9524" marB="0" anchor="b"/>
                </a:tc>
                <a:tc>
                  <a:txBody>
                    <a:bodyPr/>
                    <a:lstStyle/>
                    <a:p>
                      <a:pPr algn="ctr" fontAlgn="b"/>
                      <a:r>
                        <a:rPr lang="en-US" altLang="zh-CN" sz="1200" u="none" strike="noStrike" dirty="0">
                          <a:effectLst/>
                        </a:rPr>
                        <a:t>50</a:t>
                      </a:r>
                      <a:endParaRPr lang="en-US" altLang="zh-CN" sz="1200" b="0" i="0" u="none" strike="noStrike" dirty="0">
                        <a:effectLst/>
                        <a:latin typeface="+mn-ea"/>
                        <a:ea typeface="+mn-ea"/>
                      </a:endParaRPr>
                    </a:p>
                  </a:txBody>
                  <a:tcPr marL="9526" marR="9526" marT="9524" marB="0" anchor="b"/>
                </a:tc>
                <a:extLst>
                  <a:ext uri="{0D108BD9-81ED-4DB2-BD59-A6C34878D82A}">
                    <a16:rowId xmlns:a16="http://schemas.microsoft.com/office/drawing/2014/main" val="10012"/>
                  </a:ext>
                </a:extLst>
              </a:tr>
            </a:tbl>
          </a:graphicData>
        </a:graphic>
      </p:graphicFrame>
      <p:sp>
        <p:nvSpPr>
          <p:cNvPr id="121937" name="标题 2"/>
          <p:cNvSpPr>
            <a:spLocks noGrp="1"/>
          </p:cNvSpPr>
          <p:nvPr>
            <p:ph type="title"/>
          </p:nvPr>
        </p:nvSpPr>
        <p:spPr>
          <a:xfrm>
            <a:off x="596900" y="233363"/>
            <a:ext cx="11004550" cy="719137"/>
          </a:xfrm>
        </p:spPr>
        <p:txBody>
          <a:bodyPr vert="horz" wrap="square" lIns="68573" tIns="34289" rIns="68573" bIns="34289" anchor="ctr">
            <a:spAutoFit/>
          </a:bodyPr>
          <a:lstStyle/>
          <a:p>
            <a:pPr algn="l" eaLnBrk="1" hangingPunct="1">
              <a:lnSpc>
                <a:spcPct val="150000"/>
              </a:lnSpc>
            </a:pPr>
            <a:r>
              <a:rPr lang="zh-CN" altLang="en-US" sz="3200" b="1" dirty="0">
                <a:solidFill>
                  <a:srgbClr val="000000"/>
                </a:solidFill>
                <a:sym typeface="微软雅黑" panose="020B0503020204020204" pitchFamily="34" charset="-122"/>
              </a:rPr>
              <a:t>附录：</a:t>
            </a:r>
            <a:r>
              <a:rPr lang="en-US" altLang="zh-CN" sz="3200" b="1" dirty="0">
                <a:solidFill>
                  <a:srgbClr val="000000"/>
                </a:solidFill>
                <a:sym typeface="微软雅黑" panose="020B0503020204020204" pitchFamily="34" charset="-122"/>
              </a:rPr>
              <a:t> </a:t>
            </a:r>
            <a:r>
              <a:rPr lang="zh-CN" altLang="en-US" sz="3200" b="1" dirty="0">
                <a:solidFill>
                  <a:srgbClr val="000000"/>
                </a:solidFill>
                <a:sym typeface="微软雅黑" panose="020B0503020204020204" pitchFamily="34" charset="-122"/>
              </a:rPr>
              <a:t>湖南省国企</a:t>
            </a:r>
            <a:r>
              <a:rPr lang="en-US" altLang="zh-CN" sz="3200" b="1" dirty="0">
                <a:solidFill>
                  <a:srgbClr val="000000"/>
                </a:solidFill>
                <a:sym typeface="微软雅黑" panose="020B0503020204020204" pitchFamily="34" charset="-122"/>
              </a:rPr>
              <a:t>&amp;</a:t>
            </a:r>
            <a:r>
              <a:rPr lang="zh-CN" altLang="en-US" sz="3200" b="1" dirty="0">
                <a:solidFill>
                  <a:srgbClr val="000000"/>
                </a:solidFill>
                <a:sym typeface="微软雅黑" panose="020B0503020204020204" pitchFamily="34" charset="-122"/>
              </a:rPr>
              <a:t>城投可发行</a:t>
            </a:r>
            <a:r>
              <a:rPr lang="en-US" altLang="zh-CN" sz="3200" b="1" dirty="0">
                <a:solidFill>
                  <a:srgbClr val="000000"/>
                </a:solidFill>
                <a:latin typeface="微软雅黑" panose="020B0503020204020204" pitchFamily="34" charset="-122"/>
                <a:sym typeface="微软雅黑" panose="020B0503020204020204" pitchFamily="34" charset="-122"/>
              </a:rPr>
              <a:t>ABS</a:t>
            </a:r>
            <a:r>
              <a:rPr lang="zh-CN" altLang="en-US" sz="3200" b="1" dirty="0">
                <a:solidFill>
                  <a:srgbClr val="000000"/>
                </a:solidFill>
                <a:latin typeface="微软雅黑" panose="020B0503020204020204" pitchFamily="34" charset="-122"/>
                <a:sym typeface="微软雅黑" panose="020B0503020204020204" pitchFamily="34" charset="-122"/>
              </a:rPr>
              <a:t>统计</a:t>
            </a:r>
            <a:endParaRPr lang="en-US" altLang="zh-CN" sz="2400" b="1" dirty="0">
              <a:solidFill>
                <a:srgbClr val="000000"/>
              </a:solidFill>
              <a:sym typeface="微软雅黑" panose="020B0503020204020204" pitchFamily="34" charset="-122"/>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矩形 1"/>
          <p:cNvSpPr/>
          <p:nvPr/>
        </p:nvSpPr>
        <p:spPr>
          <a:xfrm>
            <a:off x="9515475" y="307975"/>
            <a:ext cx="2557463" cy="1220788"/>
          </a:xfrm>
          <a:prstGeom prst="rect">
            <a:avLst/>
          </a:prstGeom>
          <a:solidFill>
            <a:schemeClr val="bg1"/>
          </a:solidFill>
          <a:ln w="9525">
            <a:noFill/>
          </a:ln>
        </p:spPr>
        <p:txBody>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endParaRPr lang="zh-CN" altLang="zh-CN" sz="1800" dirty="0">
              <a:solidFill>
                <a:srgbClr val="000000"/>
              </a:solidFill>
              <a:latin typeface="Arial" panose="020B0604020202020204" pitchFamily="34" charset="0"/>
              <a:ea typeface="宋体" panose="02010600030101010101" pitchFamily="2" charset="-122"/>
            </a:endParaRPr>
          </a:p>
        </p:txBody>
      </p:sp>
      <p:pic>
        <p:nvPicPr>
          <p:cNvPr id="122883" name="图片 2"/>
          <p:cNvPicPr>
            <a:picLocks noChangeAspect="1"/>
          </p:cNvPicPr>
          <p:nvPr/>
        </p:nvPicPr>
        <p:blipFill>
          <a:blip r:embed="rId2">
            <a:clrChange>
              <a:clrFrom>
                <a:srgbClr val="EEEFEF"/>
              </a:clrFrom>
              <a:clrTo>
                <a:srgbClr val="EEEFEF">
                  <a:alpha val="0"/>
                </a:srgbClr>
              </a:clrTo>
            </a:clrChange>
          </a:blip>
          <a:stretch>
            <a:fillRect/>
          </a:stretch>
        </p:blipFill>
        <p:spPr>
          <a:xfrm>
            <a:off x="0" y="161925"/>
            <a:ext cx="12188825" cy="6210300"/>
          </a:xfrm>
          <a:prstGeom prst="rect">
            <a:avLst/>
          </a:prstGeom>
          <a:noFill/>
          <a:ln w="9525">
            <a:noFill/>
          </a:ln>
        </p:spPr>
      </p:pic>
      <p:pic>
        <p:nvPicPr>
          <p:cNvPr id="122884" name="图片 3"/>
          <p:cNvPicPr>
            <a:picLocks noChangeAspect="1"/>
          </p:cNvPicPr>
          <p:nvPr/>
        </p:nvPicPr>
        <p:blipFill>
          <a:blip r:embed="rId3"/>
          <a:stretch>
            <a:fillRect/>
          </a:stretch>
        </p:blipFill>
        <p:spPr>
          <a:xfrm>
            <a:off x="-1587" y="5505450"/>
            <a:ext cx="12190412" cy="1352550"/>
          </a:xfrm>
          <a:prstGeom prst="rect">
            <a:avLst/>
          </a:prstGeom>
          <a:noFill/>
          <a:ln w="9525">
            <a:noFill/>
          </a:ln>
        </p:spPr>
      </p:pic>
      <p:sp>
        <p:nvSpPr>
          <p:cNvPr id="122885" name="矩形 2"/>
          <p:cNvSpPr/>
          <p:nvPr/>
        </p:nvSpPr>
        <p:spPr>
          <a:xfrm>
            <a:off x="0" y="0"/>
            <a:ext cx="12192000" cy="6858000"/>
          </a:xfrm>
          <a:prstGeom prst="rect">
            <a:avLst/>
          </a:prstGeom>
          <a:solidFill>
            <a:srgbClr val="D80C18"/>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1800" dirty="0">
              <a:solidFill>
                <a:srgbClr val="D80C18"/>
              </a:solidFill>
              <a:latin typeface="Arial" panose="020B0604020202020204" pitchFamily="34" charset="0"/>
              <a:ea typeface="宋体" panose="02010600030101010101" pitchFamily="2" charset="-122"/>
            </a:endParaRPr>
          </a:p>
        </p:txBody>
      </p:sp>
      <p:pic>
        <p:nvPicPr>
          <p:cNvPr id="122886" name="图片 3"/>
          <p:cNvPicPr>
            <a:picLocks noChangeAspect="1"/>
          </p:cNvPicPr>
          <p:nvPr/>
        </p:nvPicPr>
        <p:blipFill>
          <a:blip r:embed="rId4"/>
          <a:stretch>
            <a:fillRect/>
          </a:stretch>
        </p:blipFill>
        <p:spPr>
          <a:xfrm>
            <a:off x="4716463" y="2649538"/>
            <a:ext cx="2759075" cy="1081087"/>
          </a:xfrm>
          <a:prstGeom prst="rect">
            <a:avLst/>
          </a:prstGeom>
          <a:noFill/>
          <a:ln w="9525">
            <a:noFill/>
          </a:ln>
        </p:spPr>
      </p:pic>
    </p:spTree>
  </p:cSld>
  <p:clrMapOvr>
    <a:masterClrMapping/>
  </p:clrMapOvr>
  <p:transition spd="slow" advClick="0">
    <p:split dir="in"/>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bject 7">
            <a:extLst>
              <a:ext uri="{FF2B5EF4-FFF2-40B4-BE49-F238E27FC236}">
                <a16:creationId xmlns:a16="http://schemas.microsoft.com/office/drawing/2014/main" id="{6DA958CA-3C17-4279-96D5-3A6C70159D6E}"/>
              </a:ext>
            </a:extLst>
          </p:cNvPr>
          <p:cNvSpPr>
            <a:spLocks noChangeArrowheads="1"/>
          </p:cNvSpPr>
          <p:nvPr/>
        </p:nvSpPr>
        <p:spPr bwMode="auto">
          <a:xfrm>
            <a:off x="965994" y="3732213"/>
            <a:ext cx="4657725" cy="2667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32771" name="object 8">
            <a:extLst>
              <a:ext uri="{FF2B5EF4-FFF2-40B4-BE49-F238E27FC236}">
                <a16:creationId xmlns:a16="http://schemas.microsoft.com/office/drawing/2014/main" id="{403C42AF-0A7B-4C33-8E05-C84AB267F24A}"/>
              </a:ext>
            </a:extLst>
          </p:cNvPr>
          <p:cNvSpPr>
            <a:spLocks noChangeArrowheads="1"/>
          </p:cNvSpPr>
          <p:nvPr/>
        </p:nvSpPr>
        <p:spPr bwMode="auto">
          <a:xfrm>
            <a:off x="6334125" y="3648075"/>
            <a:ext cx="4943475" cy="261937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32772" name="object 9">
            <a:extLst>
              <a:ext uri="{FF2B5EF4-FFF2-40B4-BE49-F238E27FC236}">
                <a16:creationId xmlns:a16="http://schemas.microsoft.com/office/drawing/2014/main" id="{54B079CA-7F4D-4AB1-87B2-031486781D9E}"/>
              </a:ext>
            </a:extLst>
          </p:cNvPr>
          <p:cNvSpPr txBox="1">
            <a:spLocks noChangeArrowheads="1"/>
          </p:cNvSpPr>
          <p:nvPr/>
        </p:nvSpPr>
        <p:spPr bwMode="auto">
          <a:xfrm>
            <a:off x="725488" y="908050"/>
            <a:ext cx="10741025"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84150" indent="-171450">
              <a:spcBef>
                <a:spcPct val="20000"/>
              </a:spcBef>
              <a:buFont typeface="Arial" panose="020B0604020202020204" pitchFamily="34" charset="0"/>
              <a:buChar char="•"/>
              <a:tabLst>
                <a:tab pos="192088" algn="l"/>
              </a:tabLst>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tabLst>
                <a:tab pos="192088" algn="l"/>
              </a:tabLst>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tabLst>
                <a:tab pos="192088" algn="l"/>
              </a:tabLst>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tabLst>
                <a:tab pos="192088"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tabLst>
                <a:tab pos="192088"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192088"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192088"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192088"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192088"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184150" marR="0" lvl="0" indent="-171450" algn="l" defTabSz="914400" rtl="0" eaLnBrk="0" fontAlgn="base" latinLnBrk="0" hangingPunct="0">
              <a:lnSpc>
                <a:spcPct val="121000"/>
              </a:lnSpc>
              <a:spcBef>
                <a:spcPts val="100"/>
              </a:spcBef>
              <a:spcAft>
                <a:spcPct val="0"/>
              </a:spcAft>
              <a:buClrTx/>
              <a:buSzPct val="94000"/>
              <a:buFont typeface="Wingdings" panose="05000000000000000000" pitchFamily="2" charset="2"/>
              <a:buChar char=""/>
              <a:tabLst>
                <a:tab pos="192088" algn="l"/>
              </a:tabLst>
              <a:defRPr/>
            </a:pPr>
            <a:r>
              <a:rPr kumimoji="0" lang="zh-CN" altLang="zh-CN" sz="1400" b="1" i="0" u="none" strike="noStrike" kern="1200" cap="none" spc="0" normalizeH="0" baseline="0" noProof="0" dirty="0">
                <a:ln>
                  <a:noFill/>
                </a:ln>
                <a:solidFill>
                  <a:srgbClr val="C00000"/>
                </a:solidFill>
                <a:effectLst/>
                <a:uLnTx/>
                <a:uFillTx/>
                <a:latin typeface="微软雅黑" panose="020B0503020204020204" pitchFamily="34" charset="-122"/>
                <a:sym typeface="Arial" panose="020B0604020202020204" pitchFamily="34" charset="0"/>
              </a:rPr>
              <a:t>中国基建设施的资本存量约接近50万亿~100万亿：</a:t>
            </a:r>
            <a:r>
              <a:rPr kumimoji="0" lang="zh-CN" altLang="zh-CN" sz="1400" b="0" i="0" u="none" strike="noStrike" kern="1200" cap="none" spc="0" normalizeH="0" baseline="0" noProof="0" dirty="0">
                <a:ln>
                  <a:noFill/>
                </a:ln>
                <a:solidFill>
                  <a:srgbClr val="000000"/>
                </a:solidFill>
                <a:effectLst/>
                <a:uLnTx/>
                <a:uFillTx/>
                <a:latin typeface="微软雅黑" panose="020B0503020204020204" pitchFamily="34" charset="-122"/>
                <a:sym typeface="Arial" panose="020B0604020202020204" pitchFamily="34" charset="0"/>
              </a:rPr>
              <a:t>根据IMF在2019年8月的估算，截至2017年，中国广义政府资本存量为 123.7万亿元。胡李鹏、樊纲、徐建国(2016)曾估算，截至2014年人均基础设施存量接近30000元，即整体基础设施资本存量 约40万亿元，依据中国固定资本存量(以2000年价格计)约142万亿人民币，考虑基建投资占比以及通胀因素，当前中国基建 设施资本存量可能约60万亿元。</a:t>
            </a:r>
          </a:p>
          <a:p>
            <a:pPr marL="184150" marR="0" lvl="0" indent="-171450" algn="l" defTabSz="914400" rtl="0" eaLnBrk="0" fontAlgn="base" latinLnBrk="0" hangingPunct="0">
              <a:lnSpc>
                <a:spcPts val="2250"/>
              </a:lnSpc>
              <a:spcBef>
                <a:spcPts val="63"/>
              </a:spcBef>
              <a:spcAft>
                <a:spcPct val="0"/>
              </a:spcAft>
              <a:buClrTx/>
              <a:buSzPct val="94000"/>
              <a:buFont typeface="Wingdings" panose="05000000000000000000" pitchFamily="2" charset="2"/>
              <a:buChar char=""/>
              <a:tabLst>
                <a:tab pos="192088" algn="l"/>
              </a:tabLst>
              <a:defRPr/>
            </a:pPr>
            <a:r>
              <a:rPr kumimoji="0" lang="zh-CN" altLang="zh-CN" sz="1400" b="1" i="0" u="none" strike="noStrike" kern="1200" cap="none" spc="0" normalizeH="0" baseline="0" noProof="0" dirty="0">
                <a:ln>
                  <a:noFill/>
                </a:ln>
                <a:solidFill>
                  <a:srgbClr val="C00000"/>
                </a:solidFill>
                <a:effectLst/>
                <a:uLnTx/>
                <a:uFillTx/>
                <a:latin typeface="微软雅黑" panose="020B0503020204020204" pitchFamily="34" charset="-122"/>
                <a:sym typeface="Arial" panose="020B0604020202020204" pitchFamily="34" charset="0"/>
              </a:rPr>
              <a:t>中国当前REITs及基建相关资产证券化产品仅约2000亿元，或在基建REITs试点下面临扩容：</a:t>
            </a:r>
            <a:r>
              <a:rPr kumimoji="0" lang="zh-CN" altLang="zh-CN" sz="1400" b="0" i="0" u="none" strike="noStrike" kern="1200" cap="none" spc="0" normalizeH="0" baseline="0" noProof="0" dirty="0">
                <a:ln>
                  <a:noFill/>
                </a:ln>
                <a:solidFill>
                  <a:srgbClr val="000000"/>
                </a:solidFill>
                <a:effectLst/>
                <a:uLnTx/>
                <a:uFillTx/>
                <a:latin typeface="微软雅黑" panose="020B0503020204020204" pitchFamily="34" charset="-122"/>
                <a:sym typeface="Arial" panose="020B0604020202020204" pitchFamily="34" charset="0"/>
              </a:rPr>
              <a:t>自2016年中国经济年报《渐行 渐远的流动性陷阱和资产荒》中所指出的，相比海外金融市场，中国的金融资产频谱并不“完整”。以REITs资产为例，美国  REITs资产存量在GDP 中的比重约5%，而中国则仅为0.1%。中国REITs市场自2014年开始发展，当前REITs以及基建相关的 资产证券化产品规模仅约2000亿元左右，在基建REITs试点的推行下或将面临扩容的机遇。</a:t>
            </a:r>
          </a:p>
        </p:txBody>
      </p:sp>
      <p:sp>
        <p:nvSpPr>
          <p:cNvPr id="10" name="object 10">
            <a:extLst>
              <a:ext uri="{FF2B5EF4-FFF2-40B4-BE49-F238E27FC236}">
                <a16:creationId xmlns:a16="http://schemas.microsoft.com/office/drawing/2014/main" id="{A20B9966-40B7-46EC-9BB0-F5DC335351E3}"/>
              </a:ext>
            </a:extLst>
          </p:cNvPr>
          <p:cNvSpPr txBox="1"/>
          <p:nvPr/>
        </p:nvSpPr>
        <p:spPr>
          <a:xfrm>
            <a:off x="1547813" y="3406775"/>
            <a:ext cx="3718250" cy="228268"/>
          </a:xfrm>
          <a:prstGeom prst="rect">
            <a:avLst/>
          </a:prstGeom>
        </p:spPr>
        <p:txBody>
          <a:bodyPr wrap="square" lIns="0" tIns="12700" rIns="0" bIns="0">
            <a:spAutoFit/>
          </a:bodyPr>
          <a:lstStyle/>
          <a:p>
            <a:pPr marL="12700" marR="0" lvl="0" indent="0" algn="l" defTabSz="914400" rtl="0" eaLnBrk="0" fontAlgn="base" latinLnBrk="0" hangingPunct="0">
              <a:lnSpc>
                <a:spcPct val="100000"/>
              </a:lnSpc>
              <a:spcBef>
                <a:spcPts val="100"/>
              </a:spcBef>
              <a:spcAft>
                <a:spcPct val="0"/>
              </a:spcAft>
              <a:buClrTx/>
              <a:buSzTx/>
              <a:buFontTx/>
              <a:buNone/>
              <a:tabLst/>
              <a:defRPr/>
            </a:pPr>
            <a:r>
              <a:rPr kumimoji="0" sz="1400" b="1" i="0" u="none" strike="noStrike" kern="1200" cap="none" spc="-5" normalizeH="0" baseline="0" noProof="0" dirty="0">
                <a:ln>
                  <a:noFill/>
                </a:ln>
                <a:solidFill>
                  <a:srgbClr val="C00000"/>
                </a:solidFill>
                <a:effectLst/>
                <a:uLnTx/>
                <a:uFillTx/>
                <a:latin typeface="微软雅黑"/>
                <a:ea typeface="微软雅黑"/>
                <a:cs typeface="等线"/>
              </a:rPr>
              <a:t>中</a:t>
            </a:r>
            <a:r>
              <a:rPr kumimoji="0" sz="1400" b="1" i="0" u="none" strike="noStrike" kern="1200" cap="none" spc="-625" normalizeH="0" baseline="0" noProof="0" dirty="0">
                <a:ln>
                  <a:noFill/>
                </a:ln>
                <a:solidFill>
                  <a:srgbClr val="C00000"/>
                </a:solidFill>
                <a:effectLst/>
                <a:uLnTx/>
                <a:uFillTx/>
                <a:latin typeface="微软雅黑"/>
                <a:ea typeface="微软雅黑"/>
                <a:cs typeface="等线"/>
              </a:rPr>
              <a:t>国</a:t>
            </a:r>
            <a:r>
              <a:rPr kumimoji="0" sz="1400" b="0" i="0" u="none" strike="noStrike" kern="1200" cap="none" spc="0" normalizeH="0" baseline="-18518" noProof="0" dirty="0">
                <a:ln>
                  <a:noFill/>
                </a:ln>
                <a:solidFill>
                  <a:srgbClr val="C00000"/>
                </a:solidFill>
                <a:effectLst/>
                <a:uLnTx/>
                <a:uFillTx/>
                <a:latin typeface="微软雅黑"/>
                <a:ea typeface="微软雅黑"/>
                <a:cs typeface="Arial"/>
              </a:rPr>
              <a:t>•</a:t>
            </a:r>
            <a:r>
              <a:rPr kumimoji="0" sz="1400" b="0" i="0" u="none" strike="noStrike" kern="1200" cap="none" spc="37" normalizeH="0" baseline="-18518" noProof="0" dirty="0">
                <a:ln>
                  <a:noFill/>
                </a:ln>
                <a:solidFill>
                  <a:srgbClr val="C00000"/>
                </a:solidFill>
                <a:effectLst/>
                <a:uLnTx/>
                <a:uFillTx/>
                <a:latin typeface="微软雅黑"/>
                <a:ea typeface="微软雅黑"/>
                <a:cs typeface="Arial"/>
              </a:rPr>
              <a:t> </a:t>
            </a:r>
            <a:r>
              <a:rPr kumimoji="0" sz="1400" b="1" i="0" u="none" strike="noStrike" kern="1200" cap="none" spc="-80" normalizeH="0" baseline="0" noProof="0" dirty="0">
                <a:ln>
                  <a:noFill/>
                </a:ln>
                <a:solidFill>
                  <a:srgbClr val="C00000"/>
                </a:solidFill>
                <a:effectLst/>
                <a:uLnTx/>
                <a:uFillTx/>
                <a:latin typeface="微软雅黑"/>
                <a:ea typeface="微软雅黑"/>
                <a:cs typeface="等线"/>
              </a:rPr>
              <a:t>资产证券</a:t>
            </a:r>
            <a:r>
              <a:rPr kumimoji="0" sz="1400" b="1" i="0" u="none" strike="noStrike" kern="1200" cap="none" spc="-75" normalizeH="0" baseline="0" noProof="0" dirty="0">
                <a:ln>
                  <a:noFill/>
                </a:ln>
                <a:solidFill>
                  <a:srgbClr val="C00000"/>
                </a:solidFill>
                <a:effectLst/>
                <a:uLnTx/>
                <a:uFillTx/>
                <a:latin typeface="微软雅黑"/>
                <a:ea typeface="微软雅黑"/>
                <a:cs typeface="等线"/>
              </a:rPr>
              <a:t>化</a:t>
            </a:r>
            <a:r>
              <a:rPr kumimoji="0" sz="1400" b="1" i="0" u="none" strike="noStrike" kern="1200" cap="none" spc="-5" normalizeH="0" baseline="0" noProof="0" dirty="0">
                <a:ln>
                  <a:noFill/>
                </a:ln>
                <a:solidFill>
                  <a:srgbClr val="C00000"/>
                </a:solidFill>
                <a:effectLst/>
                <a:uLnTx/>
                <a:uFillTx/>
                <a:latin typeface="微软雅黑"/>
                <a:ea typeface="微软雅黑"/>
                <a:cs typeface="等线"/>
              </a:rPr>
              <a:t>规模较低</a:t>
            </a:r>
            <a:r>
              <a:rPr kumimoji="0" sz="1400" b="1" i="0" u="none" strike="noStrike" kern="1200" cap="none" spc="0" normalizeH="0" baseline="0" noProof="0" dirty="0">
                <a:ln>
                  <a:noFill/>
                </a:ln>
                <a:solidFill>
                  <a:srgbClr val="C00000"/>
                </a:solidFill>
                <a:effectLst/>
                <a:uLnTx/>
                <a:uFillTx/>
                <a:latin typeface="微软雅黑"/>
                <a:ea typeface="微软雅黑"/>
                <a:cs typeface="等线"/>
              </a:rPr>
              <a:t>，REITs刚开始起步</a:t>
            </a:r>
            <a:endParaRPr kumimoji="0" sz="1400" b="0" i="0" u="none" strike="noStrike" kern="1200" cap="none" spc="0" normalizeH="0" baseline="0" noProof="0" dirty="0">
              <a:ln>
                <a:noFill/>
              </a:ln>
              <a:solidFill>
                <a:srgbClr val="000000"/>
              </a:solidFill>
              <a:effectLst/>
              <a:uLnTx/>
              <a:uFillTx/>
              <a:latin typeface="微软雅黑"/>
              <a:ea typeface="微软雅黑"/>
              <a:cs typeface="等线"/>
            </a:endParaRPr>
          </a:p>
        </p:txBody>
      </p:sp>
      <p:sp>
        <p:nvSpPr>
          <p:cNvPr id="11" name="object 11">
            <a:extLst>
              <a:ext uri="{FF2B5EF4-FFF2-40B4-BE49-F238E27FC236}">
                <a16:creationId xmlns:a16="http://schemas.microsoft.com/office/drawing/2014/main" id="{B916763B-D4FD-4901-BCBD-0345753B0DA3}"/>
              </a:ext>
            </a:extLst>
          </p:cNvPr>
          <p:cNvSpPr txBox="1"/>
          <p:nvPr/>
        </p:nvSpPr>
        <p:spPr>
          <a:xfrm>
            <a:off x="6714436" y="3406775"/>
            <a:ext cx="4802704" cy="228268"/>
          </a:xfrm>
          <a:prstGeom prst="rect">
            <a:avLst/>
          </a:prstGeom>
        </p:spPr>
        <p:txBody>
          <a:bodyPr wrap="square" lIns="0" tIns="12700" rIns="0" bIns="0">
            <a:spAutoFit/>
          </a:bodyPr>
          <a:lstStyle/>
          <a:p>
            <a:pPr marL="12700" marR="0" lvl="0" indent="0" algn="l" defTabSz="914400" rtl="0" eaLnBrk="0" fontAlgn="base" latinLnBrk="0" hangingPunct="0">
              <a:lnSpc>
                <a:spcPct val="100000"/>
              </a:lnSpc>
              <a:spcBef>
                <a:spcPts val="100"/>
              </a:spcBef>
              <a:spcAft>
                <a:spcPct val="0"/>
              </a:spcAft>
              <a:buClrTx/>
              <a:buSzTx/>
              <a:buFontTx/>
              <a:buNone/>
              <a:tabLst/>
              <a:defRPr/>
            </a:pPr>
            <a:r>
              <a:rPr kumimoji="0" sz="1400" b="1" i="0" u="none" strike="noStrike" kern="1200" cap="none" spc="0" normalizeH="0" baseline="0" noProof="0" dirty="0">
                <a:ln>
                  <a:noFill/>
                </a:ln>
                <a:solidFill>
                  <a:srgbClr val="C00000"/>
                </a:solidFill>
                <a:effectLst/>
                <a:uLnTx/>
                <a:uFillTx/>
                <a:latin typeface="微软雅黑"/>
                <a:ea typeface="微软雅黑"/>
                <a:cs typeface="等线"/>
              </a:rPr>
              <a:t>中国当前</a:t>
            </a:r>
            <a:r>
              <a:rPr kumimoji="0" sz="1400" b="1" i="0" u="none" strike="noStrike" kern="1200" cap="none" spc="-70" normalizeH="0" baseline="0" noProof="0" dirty="0">
                <a:ln>
                  <a:noFill/>
                </a:ln>
                <a:solidFill>
                  <a:srgbClr val="C00000"/>
                </a:solidFill>
                <a:effectLst/>
                <a:uLnTx/>
                <a:uFillTx/>
                <a:latin typeface="微软雅黑"/>
                <a:ea typeface="微软雅黑"/>
                <a:cs typeface="等线"/>
              </a:rPr>
              <a:t>REITs</a:t>
            </a:r>
            <a:r>
              <a:rPr kumimoji="0" sz="1400" b="1" i="0" u="none" strike="noStrike" kern="1200" cap="none" spc="0" normalizeH="0" baseline="0" noProof="0" dirty="0">
                <a:ln>
                  <a:noFill/>
                </a:ln>
                <a:solidFill>
                  <a:srgbClr val="C00000"/>
                </a:solidFill>
                <a:effectLst/>
                <a:uLnTx/>
                <a:uFillTx/>
                <a:latin typeface="微软雅黑"/>
                <a:ea typeface="微软雅黑"/>
                <a:cs typeface="等线"/>
              </a:rPr>
              <a:t>及基建相</a:t>
            </a:r>
            <a:r>
              <a:rPr kumimoji="0" sz="1400" b="1" i="0" u="none" strike="noStrike" kern="1200" cap="none" spc="-5" normalizeH="0" baseline="0" noProof="0" dirty="0">
                <a:ln>
                  <a:noFill/>
                </a:ln>
                <a:solidFill>
                  <a:srgbClr val="C00000"/>
                </a:solidFill>
                <a:effectLst/>
                <a:uLnTx/>
                <a:uFillTx/>
                <a:latin typeface="微软雅黑"/>
                <a:ea typeface="微软雅黑"/>
                <a:cs typeface="等线"/>
              </a:rPr>
              <a:t>关</a:t>
            </a:r>
            <a:r>
              <a:rPr kumimoji="0" sz="1400" b="1" i="0" u="none" strike="noStrike" kern="1200" cap="none" spc="0" normalizeH="0" baseline="0" noProof="0" dirty="0">
                <a:ln>
                  <a:noFill/>
                </a:ln>
                <a:solidFill>
                  <a:srgbClr val="C00000"/>
                </a:solidFill>
                <a:effectLst/>
                <a:uLnTx/>
                <a:uFillTx/>
                <a:latin typeface="微软雅黑"/>
                <a:ea typeface="微软雅黑"/>
                <a:cs typeface="等线"/>
              </a:rPr>
              <a:t>资产</a:t>
            </a:r>
            <a:r>
              <a:rPr kumimoji="0" sz="1400" b="1" i="0" u="none" strike="noStrike" kern="1200" cap="none" spc="-5" normalizeH="0" baseline="0" noProof="0" dirty="0">
                <a:ln>
                  <a:noFill/>
                </a:ln>
                <a:solidFill>
                  <a:srgbClr val="C00000"/>
                </a:solidFill>
                <a:effectLst/>
                <a:uLnTx/>
                <a:uFillTx/>
                <a:latin typeface="微软雅黑"/>
                <a:ea typeface="微软雅黑"/>
                <a:cs typeface="等线"/>
              </a:rPr>
              <a:t>证</a:t>
            </a:r>
            <a:r>
              <a:rPr kumimoji="0" sz="1400" b="1" i="0" u="none" strike="noStrike" kern="1200" cap="none" spc="0" normalizeH="0" baseline="0" noProof="0" dirty="0">
                <a:ln>
                  <a:noFill/>
                </a:ln>
                <a:solidFill>
                  <a:srgbClr val="C00000"/>
                </a:solidFill>
                <a:effectLst/>
                <a:uLnTx/>
                <a:uFillTx/>
                <a:latin typeface="微软雅黑"/>
                <a:ea typeface="微软雅黑"/>
                <a:cs typeface="等线"/>
              </a:rPr>
              <a:t>券化产品仅约2000亿元</a:t>
            </a:r>
            <a:endParaRPr kumimoji="0" sz="1400" b="0" i="0" u="none" strike="noStrike" kern="1200" cap="none" spc="0" normalizeH="0" baseline="0" noProof="0" dirty="0">
              <a:ln>
                <a:noFill/>
              </a:ln>
              <a:solidFill>
                <a:srgbClr val="000000"/>
              </a:solidFill>
              <a:effectLst/>
              <a:uLnTx/>
              <a:uFillTx/>
              <a:latin typeface="微软雅黑"/>
              <a:ea typeface="微软雅黑"/>
              <a:cs typeface="等线"/>
            </a:endParaRPr>
          </a:p>
        </p:txBody>
      </p:sp>
      <p:sp>
        <p:nvSpPr>
          <p:cNvPr id="14" name="文本框 23">
            <a:extLst>
              <a:ext uri="{FF2B5EF4-FFF2-40B4-BE49-F238E27FC236}">
                <a16:creationId xmlns:a16="http://schemas.microsoft.com/office/drawing/2014/main" id="{654EB894-CDA4-440F-AA37-5F86E63DF02D}"/>
              </a:ext>
            </a:extLst>
          </p:cNvPr>
          <p:cNvSpPr>
            <a:spLocks noChangeArrowheads="1"/>
          </p:cNvSpPr>
          <p:nvPr/>
        </p:nvSpPr>
        <p:spPr bwMode="auto">
          <a:xfrm>
            <a:off x="439738" y="277813"/>
            <a:ext cx="5894387" cy="58420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1.6 </a:t>
            </a:r>
            <a:r>
              <a:rPr kumimoji="0" lang="zh-CN" altLang="en-US"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我国发展公募</a:t>
            </a:r>
            <a:r>
              <a:rPr kumimoji="0" lang="en-US" altLang="zh-CN"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REITs</a:t>
            </a:r>
            <a:r>
              <a:rPr kumimoji="0" lang="zh-CN" altLang="en-US"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的</a:t>
            </a:r>
            <a:r>
              <a:rPr lang="zh-CN" altLang="en-US" b="1" dirty="0">
                <a:solidFill>
                  <a:srgbClr val="000000"/>
                </a:solidFill>
                <a:latin typeface="微软雅黑"/>
                <a:ea typeface="微软雅黑"/>
                <a:sym typeface="微软雅黑" panose="020B0503020204020204" pitchFamily="34" charset="-122"/>
              </a:rPr>
              <a:t>意义</a:t>
            </a:r>
            <a:endParaRPr kumimoji="0" lang="en-US" altLang="zh-CN"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endParaRPr>
          </a:p>
        </p:txBody>
      </p:sp>
      <p:grpSp>
        <p:nvGrpSpPr>
          <p:cNvPr id="32776" name="组合 1">
            <a:extLst>
              <a:ext uri="{FF2B5EF4-FFF2-40B4-BE49-F238E27FC236}">
                <a16:creationId xmlns:a16="http://schemas.microsoft.com/office/drawing/2014/main" id="{5197A4E0-E1BA-42E5-8BDB-4590AB51567D}"/>
              </a:ext>
            </a:extLst>
          </p:cNvPr>
          <p:cNvGrpSpPr>
            <a:grpSpLocks/>
          </p:cNvGrpSpPr>
          <p:nvPr/>
        </p:nvGrpSpPr>
        <p:grpSpPr bwMode="auto">
          <a:xfrm>
            <a:off x="0" y="214313"/>
            <a:ext cx="298450" cy="658812"/>
            <a:chOff x="0" y="0"/>
            <a:chExt cx="577847" cy="659137"/>
          </a:xfrm>
        </p:grpSpPr>
        <p:sp>
          <p:nvSpPr>
            <p:cNvPr id="32778" name="矩形 3">
              <a:extLst>
                <a:ext uri="{FF2B5EF4-FFF2-40B4-BE49-F238E27FC236}">
                  <a16:creationId xmlns:a16="http://schemas.microsoft.com/office/drawing/2014/main" id="{85F1385E-8612-4952-B56E-2041BD4589E0}"/>
                </a:ext>
              </a:extLst>
            </p:cNvPr>
            <p:cNvSpPr>
              <a:spLocks noChangeArrowheads="1"/>
            </p:cNvSpPr>
            <p:nvPr/>
          </p:nvSpPr>
          <p:spPr bwMode="auto">
            <a:xfrm>
              <a:off x="0" y="0"/>
              <a:ext cx="495297" cy="659137"/>
            </a:xfrm>
            <a:prstGeom prst="rect">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4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32779" name="矩形 4">
              <a:extLst>
                <a:ext uri="{FF2B5EF4-FFF2-40B4-BE49-F238E27FC236}">
                  <a16:creationId xmlns:a16="http://schemas.microsoft.com/office/drawing/2014/main" id="{48EBE49A-3EBC-4E39-8EEA-A446BBC4E2A1}"/>
                </a:ext>
              </a:extLst>
            </p:cNvPr>
            <p:cNvSpPr>
              <a:spLocks noChangeArrowheads="1"/>
            </p:cNvSpPr>
            <p:nvPr/>
          </p:nvSpPr>
          <p:spPr bwMode="auto">
            <a:xfrm>
              <a:off x="527047" y="0"/>
              <a:ext cx="50800" cy="659137"/>
            </a:xfrm>
            <a:prstGeom prst="rect">
              <a:avLst/>
            </a:prstGeom>
            <a:solidFill>
              <a:srgbClr val="80808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4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grpSp>
      <p:sp>
        <p:nvSpPr>
          <p:cNvPr id="32777" name="灯片编号占位符 27">
            <a:extLst>
              <a:ext uri="{FF2B5EF4-FFF2-40B4-BE49-F238E27FC236}">
                <a16:creationId xmlns:a16="http://schemas.microsoft.com/office/drawing/2014/main" id="{FA5F54C3-DB36-4E88-9D53-3BC133337AB0}"/>
              </a:ext>
            </a:extLst>
          </p:cNvPr>
          <p:cNvSpPr>
            <a:spLocks noGrp="1" noChangeArrowheads="1"/>
          </p:cNvSpPr>
          <p:nvPr/>
        </p:nvSpPr>
        <p:spPr bwMode="auto">
          <a:xfrm>
            <a:off x="11509375" y="6554788"/>
            <a:ext cx="584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9" rIns="68573" bIns="34289"/>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B64CE526-7FE1-411F-9CC9-119F0DC90123}" type="slidenum">
              <a:rPr kumimoji="0" lang="zh-CN" altLang="zh-CN" sz="1400" b="1"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sym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a:t>
            </a:fld>
            <a:endParaRPr kumimoji="0" lang="zh-CN" altLang="zh-CN" sz="1400" b="1"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object 7">
            <a:extLst>
              <a:ext uri="{FF2B5EF4-FFF2-40B4-BE49-F238E27FC236}">
                <a16:creationId xmlns:a16="http://schemas.microsoft.com/office/drawing/2014/main" id="{B9597AED-BD32-44FC-A72E-F943860E2361}"/>
              </a:ext>
            </a:extLst>
          </p:cNvPr>
          <p:cNvSpPr txBox="1">
            <a:spLocks noChangeArrowheads="1"/>
          </p:cNvSpPr>
          <p:nvPr/>
        </p:nvSpPr>
        <p:spPr bwMode="auto">
          <a:xfrm>
            <a:off x="515938" y="1065213"/>
            <a:ext cx="1116012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970" rIns="0" bIns="0">
            <a:spAutoFit/>
          </a:bodyPr>
          <a:lstStyle>
            <a:lvl1pPr marL="298450" indent="-285750">
              <a:spcBef>
                <a:spcPct val="20000"/>
              </a:spcBef>
              <a:buFont typeface="Arial" panose="020B0604020202020204" pitchFamily="34" charset="0"/>
              <a:buChar char="•"/>
              <a:tabLst>
                <a:tab pos="298450" algn="l"/>
              </a:tabLst>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tabLst>
                <a:tab pos="298450" algn="l"/>
              </a:tabLst>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tabLst>
                <a:tab pos="298450" algn="l"/>
              </a:tabLst>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tabLst>
                <a:tab pos="298450"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tabLst>
                <a:tab pos="298450"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298450"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298450"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298450"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298450"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298450" marR="0" lvl="0" indent="-285750" algn="just" defTabSz="914400" rtl="0" eaLnBrk="0" fontAlgn="base" latinLnBrk="0" hangingPunct="0">
              <a:lnSpc>
                <a:spcPct val="130000"/>
              </a:lnSpc>
              <a:spcBef>
                <a:spcPts val="113"/>
              </a:spcBef>
              <a:spcAft>
                <a:spcPct val="0"/>
              </a:spcAft>
              <a:buClrTx/>
              <a:buSzTx/>
              <a:buFont typeface="Wingdings" panose="05000000000000000000" pitchFamily="2" charset="2"/>
              <a:buChar char=""/>
              <a:tabLst>
                <a:tab pos="298450" algn="l"/>
              </a:tabLst>
              <a:defRPr/>
            </a:pPr>
            <a:r>
              <a:rPr kumimoji="0" lang="zh-CN" altLang="zh-CN" sz="1400" b="0" i="0" u="none" strike="noStrike" kern="1200" cap="none" spc="0" normalizeH="0" baseline="0" noProof="0" dirty="0">
                <a:ln>
                  <a:noFill/>
                </a:ln>
                <a:solidFill>
                  <a:srgbClr val="000000"/>
                </a:solidFill>
                <a:effectLst/>
                <a:uLnTx/>
                <a:uFillTx/>
                <a:latin typeface="微软雅黑" panose="020B0503020204020204" pitchFamily="34" charset="-122"/>
                <a:sym typeface="Arial" panose="020B0604020202020204" pitchFamily="34" charset="0"/>
              </a:rPr>
              <a:t>中国证监会、国家发改委联合发布《关于推进基础设施领域不动产投资信托基金(REITs)试点相关工作的通知》(即40  号文)，证监会就《公开募集基础设施证券投资基金指引（试行）》征求意见（以下简称为《征求意见稿》），正式 宣布中国公募REITs开始破冰。</a:t>
            </a:r>
          </a:p>
          <a:p>
            <a:pPr marL="298450" marR="0" lvl="0" indent="-285750" algn="l" defTabSz="914400" rtl="0" eaLnBrk="0" fontAlgn="base" latinLnBrk="0" hangingPunct="0">
              <a:lnSpc>
                <a:spcPct val="130000"/>
              </a:lnSpc>
              <a:spcBef>
                <a:spcPct val="0"/>
              </a:spcBef>
              <a:spcAft>
                <a:spcPct val="0"/>
              </a:spcAft>
              <a:buClrTx/>
              <a:buSzTx/>
              <a:buFont typeface="Wingdings" panose="05000000000000000000" pitchFamily="2" charset="2"/>
              <a:buChar char=""/>
              <a:tabLst>
                <a:tab pos="298450" algn="l"/>
              </a:tabLst>
              <a:defRPr/>
            </a:pPr>
            <a:r>
              <a:rPr kumimoji="0" lang="zh-CN" altLang="zh-CN" sz="1400" b="0" i="0" u="none" strike="noStrike" kern="1200" cap="none" spc="0" normalizeH="0" baseline="0" noProof="0" dirty="0">
                <a:ln>
                  <a:noFill/>
                </a:ln>
                <a:solidFill>
                  <a:srgbClr val="000000"/>
                </a:solidFill>
                <a:effectLst/>
                <a:uLnTx/>
                <a:uFillTx/>
                <a:latin typeface="微软雅黑" panose="020B0503020204020204" pitchFamily="34" charset="-122"/>
                <a:sym typeface="Arial" panose="020B0604020202020204" pitchFamily="34" charset="0"/>
              </a:rPr>
              <a:t>与海外成熟市场不同，我国REITs一开始就将房地产（含住宅和商业地产）排除在外，专门服务于实体经济，其中重</a:t>
            </a:r>
          </a:p>
          <a:p>
            <a:pPr marL="298450" marR="0" lvl="0" indent="-285750" algn="l" defTabSz="914400" rtl="0" eaLnBrk="0" fontAlgn="base" latinLnBrk="0" hangingPunct="0">
              <a:lnSpc>
                <a:spcPct val="130000"/>
              </a:lnSpc>
              <a:spcBef>
                <a:spcPct val="0"/>
              </a:spcBef>
              <a:spcAft>
                <a:spcPct val="0"/>
              </a:spcAft>
              <a:buClrTx/>
              <a:buSzTx/>
              <a:buFontTx/>
              <a:buNone/>
              <a:tabLst>
                <a:tab pos="298450" algn="l"/>
              </a:tabLst>
              <a:defRPr/>
            </a:pPr>
            <a:r>
              <a:rPr kumimoji="0" lang="zh-CN" altLang="zh-CN" sz="1400" b="0" i="0" u="none" strike="noStrike" kern="1200" cap="none" spc="0" normalizeH="0" baseline="0" noProof="0" dirty="0">
                <a:ln>
                  <a:noFill/>
                </a:ln>
                <a:solidFill>
                  <a:srgbClr val="000000"/>
                </a:solidFill>
                <a:effectLst/>
                <a:uLnTx/>
                <a:uFillTx/>
                <a:latin typeface="微软雅黑" panose="020B0503020204020204" pitchFamily="34" charset="-122"/>
                <a:sym typeface="Arial" panose="020B0604020202020204" pitchFamily="34" charset="0"/>
              </a:rPr>
              <a:t>点发展：1、6大重点区域:京津冀、长江经济带、雄安新区、粤港澳大湾区、海南、长江三角洲；2、5大园区:国家级 新区、有条件的国家级经济技术开发区、国家战略性新兴产业集群、高科技产业园区、特色产业园区；3、6大重点 行业:仓储物流、收费公路等交通设施,水电气热等市政工程,城镇污水垃圾处理、固废危废处理等污染治理项目;信息网 络等新型基础设施</a:t>
            </a:r>
          </a:p>
        </p:txBody>
      </p:sp>
      <p:sp>
        <p:nvSpPr>
          <p:cNvPr id="33795" name="object 8">
            <a:extLst>
              <a:ext uri="{FF2B5EF4-FFF2-40B4-BE49-F238E27FC236}">
                <a16:creationId xmlns:a16="http://schemas.microsoft.com/office/drawing/2014/main" id="{7508A720-E3BC-4EF2-84C8-43B5B48ED6DB}"/>
              </a:ext>
            </a:extLst>
          </p:cNvPr>
          <p:cNvSpPr>
            <a:spLocks noChangeArrowheads="1"/>
          </p:cNvSpPr>
          <p:nvPr/>
        </p:nvSpPr>
        <p:spPr bwMode="auto">
          <a:xfrm>
            <a:off x="5618163" y="2732088"/>
            <a:ext cx="6173787" cy="3525837"/>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33796" name="object 9">
            <a:extLst>
              <a:ext uri="{FF2B5EF4-FFF2-40B4-BE49-F238E27FC236}">
                <a16:creationId xmlns:a16="http://schemas.microsoft.com/office/drawing/2014/main" id="{28A03D92-4F22-4151-8BAC-0B69F20ED758}"/>
              </a:ext>
            </a:extLst>
          </p:cNvPr>
          <p:cNvSpPr>
            <a:spLocks noChangeArrowheads="1"/>
          </p:cNvSpPr>
          <p:nvPr/>
        </p:nvSpPr>
        <p:spPr bwMode="auto">
          <a:xfrm>
            <a:off x="400050" y="2808288"/>
            <a:ext cx="4437063" cy="307022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grpSp>
        <p:nvGrpSpPr>
          <p:cNvPr id="33797" name="组合 1">
            <a:extLst>
              <a:ext uri="{FF2B5EF4-FFF2-40B4-BE49-F238E27FC236}">
                <a16:creationId xmlns:a16="http://schemas.microsoft.com/office/drawing/2014/main" id="{B4D9519D-E31B-4B57-B76B-8C87FC374C3F}"/>
              </a:ext>
            </a:extLst>
          </p:cNvPr>
          <p:cNvGrpSpPr>
            <a:grpSpLocks/>
          </p:cNvGrpSpPr>
          <p:nvPr/>
        </p:nvGrpSpPr>
        <p:grpSpPr bwMode="auto">
          <a:xfrm>
            <a:off x="0" y="214313"/>
            <a:ext cx="298450" cy="658812"/>
            <a:chOff x="0" y="0"/>
            <a:chExt cx="577847" cy="659137"/>
          </a:xfrm>
        </p:grpSpPr>
        <p:sp>
          <p:nvSpPr>
            <p:cNvPr id="33800" name="矩形 3">
              <a:extLst>
                <a:ext uri="{FF2B5EF4-FFF2-40B4-BE49-F238E27FC236}">
                  <a16:creationId xmlns:a16="http://schemas.microsoft.com/office/drawing/2014/main" id="{115B0B9F-8CA9-480C-8211-970AE206AE24}"/>
                </a:ext>
              </a:extLst>
            </p:cNvPr>
            <p:cNvSpPr>
              <a:spLocks noChangeArrowheads="1"/>
            </p:cNvSpPr>
            <p:nvPr/>
          </p:nvSpPr>
          <p:spPr bwMode="auto">
            <a:xfrm>
              <a:off x="0" y="0"/>
              <a:ext cx="495297" cy="659137"/>
            </a:xfrm>
            <a:prstGeom prst="rect">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4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33801" name="矩形 4">
              <a:extLst>
                <a:ext uri="{FF2B5EF4-FFF2-40B4-BE49-F238E27FC236}">
                  <a16:creationId xmlns:a16="http://schemas.microsoft.com/office/drawing/2014/main" id="{24D31E35-275B-4DA4-8C1A-CAC2CCB518A0}"/>
                </a:ext>
              </a:extLst>
            </p:cNvPr>
            <p:cNvSpPr>
              <a:spLocks noChangeArrowheads="1"/>
            </p:cNvSpPr>
            <p:nvPr/>
          </p:nvSpPr>
          <p:spPr bwMode="auto">
            <a:xfrm>
              <a:off x="527047" y="0"/>
              <a:ext cx="50800" cy="659137"/>
            </a:xfrm>
            <a:prstGeom prst="rect">
              <a:avLst/>
            </a:prstGeom>
            <a:solidFill>
              <a:srgbClr val="80808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4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grpSp>
      <p:sp>
        <p:nvSpPr>
          <p:cNvPr id="16" name="文本框 23">
            <a:extLst>
              <a:ext uri="{FF2B5EF4-FFF2-40B4-BE49-F238E27FC236}">
                <a16:creationId xmlns:a16="http://schemas.microsoft.com/office/drawing/2014/main" id="{DF70B860-1AC3-4156-A9A0-CD15448A534E}"/>
              </a:ext>
            </a:extLst>
          </p:cNvPr>
          <p:cNvSpPr>
            <a:spLocks noChangeArrowheads="1"/>
          </p:cNvSpPr>
          <p:nvPr/>
        </p:nvSpPr>
        <p:spPr bwMode="auto">
          <a:xfrm>
            <a:off x="439738" y="277813"/>
            <a:ext cx="5502275" cy="58420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1.7 </a:t>
            </a:r>
            <a:r>
              <a:rPr kumimoji="0" lang="zh-CN" altLang="en-US"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基础设施公募</a:t>
            </a:r>
            <a:r>
              <a:rPr kumimoji="0" lang="en-US" altLang="zh-CN"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REITs</a:t>
            </a:r>
            <a:r>
              <a:rPr kumimoji="0" lang="zh-CN" altLang="en-US"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介绍</a:t>
            </a:r>
            <a:endParaRPr kumimoji="0" lang="en-US" altLang="zh-CN"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endParaRPr>
          </a:p>
        </p:txBody>
      </p:sp>
      <p:sp>
        <p:nvSpPr>
          <p:cNvPr id="33799" name="灯片编号占位符 27">
            <a:extLst>
              <a:ext uri="{FF2B5EF4-FFF2-40B4-BE49-F238E27FC236}">
                <a16:creationId xmlns:a16="http://schemas.microsoft.com/office/drawing/2014/main" id="{E66DE188-76AB-430D-A7AD-8CBD640DA174}"/>
              </a:ext>
            </a:extLst>
          </p:cNvPr>
          <p:cNvSpPr>
            <a:spLocks noGrp="1" noChangeArrowheads="1"/>
          </p:cNvSpPr>
          <p:nvPr/>
        </p:nvSpPr>
        <p:spPr bwMode="auto">
          <a:xfrm>
            <a:off x="11509375" y="6554788"/>
            <a:ext cx="584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9" rIns="68573" bIns="34289"/>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FC4EB74E-1A94-459D-B403-A6620BC50167}" type="slidenum">
              <a:rPr kumimoji="0" lang="zh-CN" altLang="zh-CN" sz="1400" b="1"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sym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zh-CN" altLang="zh-CN" sz="1400" b="1"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object 40">
            <a:extLst>
              <a:ext uri="{FF2B5EF4-FFF2-40B4-BE49-F238E27FC236}">
                <a16:creationId xmlns:a16="http://schemas.microsoft.com/office/drawing/2014/main" id="{64EF31E5-CA19-46B6-953B-6897E7FBC8CA}"/>
              </a:ext>
            </a:extLst>
          </p:cNvPr>
          <p:cNvSpPr>
            <a:spLocks noChangeArrowheads="1"/>
          </p:cNvSpPr>
          <p:nvPr/>
        </p:nvSpPr>
        <p:spPr bwMode="auto">
          <a:xfrm>
            <a:off x="1250950" y="1639888"/>
            <a:ext cx="1724025" cy="4819650"/>
          </a:xfrm>
          <a:prstGeom prst="roundRect">
            <a:avLst>
              <a:gd name="adj" fmla="val 7722"/>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34819" name="object 40">
            <a:extLst>
              <a:ext uri="{FF2B5EF4-FFF2-40B4-BE49-F238E27FC236}">
                <a16:creationId xmlns:a16="http://schemas.microsoft.com/office/drawing/2014/main" id="{A9E7353B-4012-4CA0-82E9-62A56190BE91}"/>
              </a:ext>
            </a:extLst>
          </p:cNvPr>
          <p:cNvSpPr>
            <a:spLocks noChangeArrowheads="1"/>
          </p:cNvSpPr>
          <p:nvPr/>
        </p:nvSpPr>
        <p:spPr bwMode="auto">
          <a:xfrm>
            <a:off x="3100388" y="1639888"/>
            <a:ext cx="1724025" cy="4819650"/>
          </a:xfrm>
          <a:prstGeom prst="roundRect">
            <a:avLst>
              <a:gd name="adj" fmla="val 7722"/>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34820" name="object 40">
            <a:extLst>
              <a:ext uri="{FF2B5EF4-FFF2-40B4-BE49-F238E27FC236}">
                <a16:creationId xmlns:a16="http://schemas.microsoft.com/office/drawing/2014/main" id="{3620AD68-4FE6-4495-AA87-F6B4FDC9483E}"/>
              </a:ext>
            </a:extLst>
          </p:cNvPr>
          <p:cNvSpPr>
            <a:spLocks noChangeArrowheads="1"/>
          </p:cNvSpPr>
          <p:nvPr/>
        </p:nvSpPr>
        <p:spPr bwMode="auto">
          <a:xfrm>
            <a:off x="4933950" y="1631950"/>
            <a:ext cx="1724025" cy="4819650"/>
          </a:xfrm>
          <a:prstGeom prst="roundRect">
            <a:avLst>
              <a:gd name="adj" fmla="val 7722"/>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7" name="object 7">
            <a:extLst>
              <a:ext uri="{FF2B5EF4-FFF2-40B4-BE49-F238E27FC236}">
                <a16:creationId xmlns:a16="http://schemas.microsoft.com/office/drawing/2014/main" id="{E7AEC6C5-C5D9-4F90-8CB3-E45E779D20A9}"/>
              </a:ext>
            </a:extLst>
          </p:cNvPr>
          <p:cNvSpPr/>
          <p:nvPr/>
        </p:nvSpPr>
        <p:spPr>
          <a:xfrm>
            <a:off x="1219200" y="1246188"/>
            <a:ext cx="1809750" cy="323850"/>
          </a:xfrm>
          <a:custGeom>
            <a:avLst/>
            <a:gdLst/>
            <a:ahLst/>
            <a:cxnLst/>
            <a:rect l="l" t="t" r="r" b="b"/>
            <a:pathLst>
              <a:path w="1809750" h="323850">
                <a:moveTo>
                  <a:pt x="1755775" y="0"/>
                </a:moveTo>
                <a:lnTo>
                  <a:pt x="53975" y="0"/>
                </a:lnTo>
                <a:lnTo>
                  <a:pt x="32966" y="4236"/>
                </a:lnTo>
                <a:lnTo>
                  <a:pt x="15809" y="15795"/>
                </a:lnTo>
                <a:lnTo>
                  <a:pt x="4241" y="32950"/>
                </a:lnTo>
                <a:lnTo>
                  <a:pt x="0" y="53975"/>
                </a:lnTo>
                <a:lnTo>
                  <a:pt x="0" y="269875"/>
                </a:lnTo>
                <a:lnTo>
                  <a:pt x="4241" y="290899"/>
                </a:lnTo>
                <a:lnTo>
                  <a:pt x="15809" y="308054"/>
                </a:lnTo>
                <a:lnTo>
                  <a:pt x="32966" y="319613"/>
                </a:lnTo>
                <a:lnTo>
                  <a:pt x="53975" y="323850"/>
                </a:lnTo>
                <a:lnTo>
                  <a:pt x="1755775" y="323850"/>
                </a:lnTo>
                <a:lnTo>
                  <a:pt x="1776799" y="319613"/>
                </a:lnTo>
                <a:lnTo>
                  <a:pt x="1793954" y="308054"/>
                </a:lnTo>
                <a:lnTo>
                  <a:pt x="1805513" y="290899"/>
                </a:lnTo>
                <a:lnTo>
                  <a:pt x="1809750" y="269875"/>
                </a:lnTo>
                <a:lnTo>
                  <a:pt x="1809750" y="53975"/>
                </a:lnTo>
                <a:lnTo>
                  <a:pt x="1805513" y="32950"/>
                </a:lnTo>
                <a:lnTo>
                  <a:pt x="1793954" y="15795"/>
                </a:lnTo>
                <a:lnTo>
                  <a:pt x="1776799" y="4236"/>
                </a:lnTo>
                <a:lnTo>
                  <a:pt x="1755775" y="0"/>
                </a:lnTo>
                <a:close/>
              </a:path>
            </a:pathLst>
          </a:custGeom>
          <a:noFill/>
          <a:ln>
            <a:solidFill>
              <a:schemeClr val="tx1"/>
            </a:solidFill>
          </a:ln>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微软雅黑"/>
              <a:ea typeface="微软雅黑"/>
              <a:cs typeface="+mn-cs"/>
            </a:endParaRPr>
          </a:p>
        </p:txBody>
      </p:sp>
      <p:sp>
        <p:nvSpPr>
          <p:cNvPr id="8" name="object 8">
            <a:extLst>
              <a:ext uri="{FF2B5EF4-FFF2-40B4-BE49-F238E27FC236}">
                <a16:creationId xmlns:a16="http://schemas.microsoft.com/office/drawing/2014/main" id="{CEDDA24B-938A-4F3D-9C9E-13BC7272265F}"/>
              </a:ext>
            </a:extLst>
          </p:cNvPr>
          <p:cNvSpPr/>
          <p:nvPr/>
        </p:nvSpPr>
        <p:spPr>
          <a:xfrm>
            <a:off x="3100388" y="1238250"/>
            <a:ext cx="1747837" cy="331788"/>
          </a:xfrm>
          <a:custGeom>
            <a:avLst/>
            <a:gdLst/>
            <a:ahLst/>
            <a:cxnLst/>
            <a:rect l="l" t="t" r="r" b="b"/>
            <a:pathLst>
              <a:path w="1809750" h="323850">
                <a:moveTo>
                  <a:pt x="1755775" y="0"/>
                </a:moveTo>
                <a:lnTo>
                  <a:pt x="53975" y="0"/>
                </a:lnTo>
                <a:lnTo>
                  <a:pt x="32950" y="4236"/>
                </a:lnTo>
                <a:lnTo>
                  <a:pt x="15795" y="15795"/>
                </a:lnTo>
                <a:lnTo>
                  <a:pt x="4236" y="32950"/>
                </a:lnTo>
                <a:lnTo>
                  <a:pt x="0" y="53975"/>
                </a:lnTo>
                <a:lnTo>
                  <a:pt x="0" y="269875"/>
                </a:lnTo>
                <a:lnTo>
                  <a:pt x="4236" y="290899"/>
                </a:lnTo>
                <a:lnTo>
                  <a:pt x="15795" y="308054"/>
                </a:lnTo>
                <a:lnTo>
                  <a:pt x="32950" y="319613"/>
                </a:lnTo>
                <a:lnTo>
                  <a:pt x="53975" y="323850"/>
                </a:lnTo>
                <a:lnTo>
                  <a:pt x="1755775" y="323850"/>
                </a:lnTo>
                <a:lnTo>
                  <a:pt x="1776799" y="319613"/>
                </a:lnTo>
                <a:lnTo>
                  <a:pt x="1793954" y="308054"/>
                </a:lnTo>
                <a:lnTo>
                  <a:pt x="1805513" y="290899"/>
                </a:lnTo>
                <a:lnTo>
                  <a:pt x="1809750" y="269875"/>
                </a:lnTo>
                <a:lnTo>
                  <a:pt x="1809750" y="53975"/>
                </a:lnTo>
                <a:lnTo>
                  <a:pt x="1805513" y="32950"/>
                </a:lnTo>
                <a:lnTo>
                  <a:pt x="1793954" y="15795"/>
                </a:lnTo>
                <a:lnTo>
                  <a:pt x="1776799" y="4236"/>
                </a:lnTo>
                <a:lnTo>
                  <a:pt x="1755775" y="0"/>
                </a:lnTo>
                <a:close/>
              </a:path>
            </a:pathLst>
          </a:custGeom>
          <a:noFill/>
          <a:ln>
            <a:solidFill>
              <a:schemeClr val="tx1"/>
            </a:solidFill>
          </a:ln>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微软雅黑"/>
              <a:ea typeface="微软雅黑"/>
              <a:cs typeface="+mn-cs"/>
            </a:endParaRPr>
          </a:p>
        </p:txBody>
      </p:sp>
      <p:sp>
        <p:nvSpPr>
          <p:cNvPr id="9" name="object 9">
            <a:extLst>
              <a:ext uri="{FF2B5EF4-FFF2-40B4-BE49-F238E27FC236}">
                <a16:creationId xmlns:a16="http://schemas.microsoft.com/office/drawing/2014/main" id="{C2403390-FFFC-469B-AF98-FFDE68E3E2B1}"/>
              </a:ext>
            </a:extLst>
          </p:cNvPr>
          <p:cNvSpPr/>
          <p:nvPr/>
        </p:nvSpPr>
        <p:spPr>
          <a:xfrm>
            <a:off x="4933950" y="1238250"/>
            <a:ext cx="1724025" cy="323850"/>
          </a:xfrm>
          <a:custGeom>
            <a:avLst/>
            <a:gdLst/>
            <a:ahLst/>
            <a:cxnLst/>
            <a:rect l="l" t="t" r="r" b="b"/>
            <a:pathLst>
              <a:path w="1809750" h="323850">
                <a:moveTo>
                  <a:pt x="1755775" y="0"/>
                </a:moveTo>
                <a:lnTo>
                  <a:pt x="53975" y="0"/>
                </a:lnTo>
                <a:lnTo>
                  <a:pt x="32950" y="4236"/>
                </a:lnTo>
                <a:lnTo>
                  <a:pt x="15795" y="15795"/>
                </a:lnTo>
                <a:lnTo>
                  <a:pt x="4236" y="32950"/>
                </a:lnTo>
                <a:lnTo>
                  <a:pt x="0" y="53975"/>
                </a:lnTo>
                <a:lnTo>
                  <a:pt x="0" y="269875"/>
                </a:lnTo>
                <a:lnTo>
                  <a:pt x="4236" y="290899"/>
                </a:lnTo>
                <a:lnTo>
                  <a:pt x="15795" y="308054"/>
                </a:lnTo>
                <a:lnTo>
                  <a:pt x="32950" y="319613"/>
                </a:lnTo>
                <a:lnTo>
                  <a:pt x="53975" y="323850"/>
                </a:lnTo>
                <a:lnTo>
                  <a:pt x="1755775" y="323850"/>
                </a:lnTo>
                <a:lnTo>
                  <a:pt x="1776799" y="319613"/>
                </a:lnTo>
                <a:lnTo>
                  <a:pt x="1793954" y="308054"/>
                </a:lnTo>
                <a:lnTo>
                  <a:pt x="1805513" y="290899"/>
                </a:lnTo>
                <a:lnTo>
                  <a:pt x="1809750" y="269875"/>
                </a:lnTo>
                <a:lnTo>
                  <a:pt x="1809750" y="53975"/>
                </a:lnTo>
                <a:lnTo>
                  <a:pt x="1805513" y="32950"/>
                </a:lnTo>
                <a:lnTo>
                  <a:pt x="1793954" y="15795"/>
                </a:lnTo>
                <a:lnTo>
                  <a:pt x="1776799" y="4236"/>
                </a:lnTo>
                <a:lnTo>
                  <a:pt x="1755775" y="0"/>
                </a:lnTo>
                <a:close/>
              </a:path>
            </a:pathLst>
          </a:custGeom>
          <a:noFill/>
          <a:ln>
            <a:solidFill>
              <a:schemeClr val="tx1"/>
            </a:solidFill>
          </a:ln>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微软雅黑"/>
              <a:ea typeface="微软雅黑"/>
              <a:cs typeface="+mn-cs"/>
            </a:endParaRPr>
          </a:p>
        </p:txBody>
      </p:sp>
      <p:sp>
        <p:nvSpPr>
          <p:cNvPr id="10" name="object 10">
            <a:extLst>
              <a:ext uri="{FF2B5EF4-FFF2-40B4-BE49-F238E27FC236}">
                <a16:creationId xmlns:a16="http://schemas.microsoft.com/office/drawing/2014/main" id="{8E16F911-784B-4744-BAD8-0C5F080B0584}"/>
              </a:ext>
            </a:extLst>
          </p:cNvPr>
          <p:cNvSpPr txBox="1"/>
          <p:nvPr/>
        </p:nvSpPr>
        <p:spPr>
          <a:xfrm>
            <a:off x="1228725" y="933450"/>
            <a:ext cx="7239000" cy="284163"/>
          </a:xfrm>
          <a:prstGeom prst="rect">
            <a:avLst/>
          </a:prstGeom>
          <a:solidFill>
            <a:srgbClr val="C00000"/>
          </a:solidFill>
        </p:spPr>
        <p:txBody>
          <a:bodyPr lIns="0" tIns="6985" rIns="0" bIns="0">
            <a:spAutoFit/>
          </a:bodyPr>
          <a:lstStyle/>
          <a:p>
            <a:pPr marL="0" marR="0" lvl="0" indent="0" algn="ctr" defTabSz="914400" rtl="0" eaLnBrk="0" fontAlgn="base" latinLnBrk="0" hangingPunct="0">
              <a:lnSpc>
                <a:spcPct val="100000"/>
              </a:lnSpc>
              <a:spcBef>
                <a:spcPts val="55"/>
              </a:spcBef>
              <a:spcAft>
                <a:spcPct val="0"/>
              </a:spcAft>
              <a:buClrTx/>
              <a:buSzTx/>
              <a:buFontTx/>
              <a:buNone/>
              <a:tabLst/>
              <a:defRPr/>
            </a:pPr>
            <a:r>
              <a:rPr kumimoji="0" sz="1800" b="1" i="0" u="none" strike="noStrike" kern="1200" cap="none" spc="0" normalizeH="0" baseline="0" noProof="0" dirty="0">
                <a:ln>
                  <a:noFill/>
                </a:ln>
                <a:solidFill>
                  <a:srgbClr val="FFFFFF"/>
                </a:solidFill>
                <a:effectLst/>
                <a:uLnTx/>
                <a:uFillTx/>
                <a:latin typeface="微软雅黑"/>
                <a:ea typeface="微软雅黑"/>
                <a:cs typeface="等线"/>
              </a:rPr>
              <a:t>经济基础设施</a:t>
            </a:r>
            <a:endParaRPr kumimoji="0" sz="1800" b="0" i="0" u="none" strike="noStrike" kern="1200" cap="none" spc="0" normalizeH="0" baseline="0" noProof="0">
              <a:ln>
                <a:noFill/>
              </a:ln>
              <a:solidFill>
                <a:srgbClr val="000000"/>
              </a:solidFill>
              <a:effectLst/>
              <a:uLnTx/>
              <a:uFillTx/>
              <a:latin typeface="微软雅黑"/>
              <a:ea typeface="微软雅黑"/>
              <a:cs typeface="等线"/>
            </a:endParaRPr>
          </a:p>
        </p:txBody>
      </p:sp>
      <p:sp>
        <p:nvSpPr>
          <p:cNvPr id="12" name="object 12">
            <a:extLst>
              <a:ext uri="{FF2B5EF4-FFF2-40B4-BE49-F238E27FC236}">
                <a16:creationId xmlns:a16="http://schemas.microsoft.com/office/drawing/2014/main" id="{E076B55A-54CF-475F-8A5B-9302C4B1D04A}"/>
              </a:ext>
            </a:extLst>
          </p:cNvPr>
          <p:cNvSpPr txBox="1"/>
          <p:nvPr/>
        </p:nvSpPr>
        <p:spPr>
          <a:xfrm>
            <a:off x="1395413" y="1703388"/>
            <a:ext cx="825500" cy="254000"/>
          </a:xfrm>
          <a:prstGeom prst="rect">
            <a:avLst/>
          </a:prstGeom>
        </p:spPr>
        <p:txBody>
          <a:bodyPr lIns="0" tIns="15875" rIns="0" bIns="0">
            <a:spAutoFit/>
          </a:bodyPr>
          <a:lstStyle/>
          <a:p>
            <a:pPr marL="12700" marR="0" lvl="0" indent="0" algn="l" defTabSz="914400" rtl="0" eaLnBrk="0" fontAlgn="base" latinLnBrk="0" hangingPunct="0">
              <a:lnSpc>
                <a:spcPct val="100000"/>
              </a:lnSpc>
              <a:spcBef>
                <a:spcPts val="125"/>
              </a:spcBef>
              <a:spcAft>
                <a:spcPct val="0"/>
              </a:spcAft>
              <a:buClrTx/>
              <a:buSzTx/>
              <a:buFontTx/>
              <a:buNone/>
              <a:tabLst/>
              <a:defRPr/>
            </a:pPr>
            <a:r>
              <a:rPr kumimoji="0" sz="1550" b="0" i="0" u="none" strike="noStrike" kern="1200" cap="none" spc="20" normalizeH="0" baseline="0" noProof="0" dirty="0">
                <a:ln>
                  <a:noFill/>
                </a:ln>
                <a:solidFill>
                  <a:srgbClr val="000000"/>
                </a:solidFill>
                <a:effectLst/>
                <a:uLnTx/>
                <a:uFillTx/>
                <a:latin typeface="微软雅黑"/>
                <a:ea typeface="微软雅黑"/>
                <a:cs typeface="等线"/>
              </a:rPr>
              <a:t>陆地运输</a:t>
            </a:r>
            <a:endParaRPr kumimoji="0" sz="1550" b="0" i="0" u="none" strike="noStrike" kern="1200" cap="none" spc="0" normalizeH="0" baseline="0" noProof="0">
              <a:ln>
                <a:noFill/>
              </a:ln>
              <a:solidFill>
                <a:srgbClr val="000000"/>
              </a:solidFill>
              <a:effectLst/>
              <a:uLnTx/>
              <a:uFillTx/>
              <a:latin typeface="微软雅黑"/>
              <a:ea typeface="微软雅黑"/>
              <a:cs typeface="等线"/>
            </a:endParaRPr>
          </a:p>
        </p:txBody>
      </p:sp>
      <p:sp>
        <p:nvSpPr>
          <p:cNvPr id="13" name="object 13">
            <a:extLst>
              <a:ext uri="{FF2B5EF4-FFF2-40B4-BE49-F238E27FC236}">
                <a16:creationId xmlns:a16="http://schemas.microsoft.com/office/drawing/2014/main" id="{F5018F5F-5DD7-4595-9AA0-6F5ED2FA5430}"/>
              </a:ext>
            </a:extLst>
          </p:cNvPr>
          <p:cNvSpPr txBox="1"/>
          <p:nvPr/>
        </p:nvSpPr>
        <p:spPr>
          <a:xfrm>
            <a:off x="1395413" y="1952625"/>
            <a:ext cx="1208087" cy="684213"/>
          </a:xfrm>
          <a:prstGeom prst="rect">
            <a:avLst/>
          </a:prstGeom>
        </p:spPr>
        <p:txBody>
          <a:bodyPr lIns="0" tIns="48895" rIns="0" bIns="0">
            <a:spAutoFit/>
          </a:bodyPr>
          <a:lstStyle/>
          <a:p>
            <a:pPr marL="279400" marR="0" lvl="0" indent="-266700" algn="l" defTabSz="914400" rtl="0" eaLnBrk="0" fontAlgn="base" latinLnBrk="0" hangingPunct="0">
              <a:lnSpc>
                <a:spcPct val="100000"/>
              </a:lnSpc>
              <a:spcBef>
                <a:spcPts val="385"/>
              </a:spcBef>
              <a:spcAft>
                <a:spcPct val="0"/>
              </a:spcAft>
              <a:buClrTx/>
              <a:buSzTx/>
              <a:buFont typeface="Wingdings"/>
              <a:buChar char=""/>
              <a:tabLst>
                <a:tab pos="279400" algn="l"/>
                <a:tab pos="280035" algn="l"/>
              </a:tabLst>
              <a:defRPr/>
            </a:pPr>
            <a:r>
              <a:rPr kumimoji="0" sz="1200" b="0" i="0" u="none" strike="noStrike" kern="1200" cap="none" spc="-5" normalizeH="0" baseline="0" noProof="0" dirty="0">
                <a:ln>
                  <a:noFill/>
                </a:ln>
                <a:solidFill>
                  <a:srgbClr val="000000"/>
                </a:solidFill>
                <a:effectLst/>
                <a:uLnTx/>
                <a:uFillTx/>
                <a:latin typeface="微软雅黑"/>
                <a:ea typeface="微软雅黑"/>
                <a:cs typeface="等线"/>
              </a:rPr>
              <a:t>公路</a:t>
            </a:r>
            <a:endParaRPr kumimoji="0" sz="1200" b="0" i="0" u="none" strike="noStrike" kern="1200" cap="none" spc="0" normalizeH="0" baseline="0" noProof="0">
              <a:ln>
                <a:noFill/>
              </a:ln>
              <a:solidFill>
                <a:srgbClr val="000000"/>
              </a:solidFill>
              <a:effectLst/>
              <a:uLnTx/>
              <a:uFillTx/>
              <a:latin typeface="微软雅黑"/>
              <a:ea typeface="微软雅黑"/>
              <a:cs typeface="等线"/>
            </a:endParaRPr>
          </a:p>
          <a:p>
            <a:pPr marL="279400" marR="0" lvl="0" indent="-266700" algn="l" defTabSz="914400" rtl="0" eaLnBrk="0" fontAlgn="base" latinLnBrk="0" hangingPunct="0">
              <a:lnSpc>
                <a:spcPct val="100000"/>
              </a:lnSpc>
              <a:spcBef>
                <a:spcPts val="285"/>
              </a:spcBef>
              <a:spcAft>
                <a:spcPct val="0"/>
              </a:spcAft>
              <a:buClrTx/>
              <a:buSzTx/>
              <a:buFont typeface="Wingdings"/>
              <a:buChar char=""/>
              <a:tabLst>
                <a:tab pos="279400" algn="l"/>
                <a:tab pos="280035" algn="l"/>
              </a:tabLst>
              <a:defRPr/>
            </a:pPr>
            <a:r>
              <a:rPr kumimoji="0" sz="1200" b="0" i="0" u="none" strike="noStrike" kern="1200" cap="none" spc="-5" normalizeH="0" baseline="0" noProof="0" dirty="0">
                <a:ln>
                  <a:noFill/>
                </a:ln>
                <a:solidFill>
                  <a:srgbClr val="000000"/>
                </a:solidFill>
                <a:effectLst/>
                <a:uLnTx/>
                <a:uFillTx/>
                <a:latin typeface="微软雅黑"/>
                <a:ea typeface="微软雅黑"/>
                <a:cs typeface="等线"/>
              </a:rPr>
              <a:t>铁路运输</a:t>
            </a:r>
            <a:endParaRPr kumimoji="0" sz="1200" b="0" i="0" u="none" strike="noStrike" kern="1200" cap="none" spc="0" normalizeH="0" baseline="0" noProof="0">
              <a:ln>
                <a:noFill/>
              </a:ln>
              <a:solidFill>
                <a:srgbClr val="000000"/>
              </a:solidFill>
              <a:effectLst/>
              <a:uLnTx/>
              <a:uFillTx/>
              <a:latin typeface="微软雅黑"/>
              <a:ea typeface="微软雅黑"/>
              <a:cs typeface="等线"/>
            </a:endParaRPr>
          </a:p>
          <a:p>
            <a:pPr marL="279400" marR="0" lvl="0" indent="-266700" algn="l" defTabSz="914400" rtl="0" eaLnBrk="0" fontAlgn="base" latinLnBrk="0" hangingPunct="0">
              <a:lnSpc>
                <a:spcPct val="100000"/>
              </a:lnSpc>
              <a:spcBef>
                <a:spcPts val="290"/>
              </a:spcBef>
              <a:spcAft>
                <a:spcPct val="0"/>
              </a:spcAft>
              <a:buClrTx/>
              <a:buSzTx/>
              <a:buFont typeface="Wingdings"/>
              <a:buChar char=""/>
              <a:tabLst>
                <a:tab pos="279400" algn="l"/>
                <a:tab pos="280035" algn="l"/>
              </a:tabLst>
              <a:defRPr/>
            </a:pPr>
            <a:r>
              <a:rPr kumimoji="0" sz="1200" b="0" i="0" u="none" strike="noStrike" kern="1200" cap="none" spc="0" normalizeH="0" baseline="0" noProof="0" dirty="0">
                <a:ln>
                  <a:noFill/>
                </a:ln>
                <a:solidFill>
                  <a:srgbClr val="000000"/>
                </a:solidFill>
                <a:effectLst/>
                <a:uLnTx/>
                <a:uFillTx/>
                <a:latin typeface="微软雅黑"/>
                <a:ea typeface="微软雅黑"/>
                <a:cs typeface="等线"/>
              </a:rPr>
              <a:t>本地公共交通</a:t>
            </a:r>
            <a:endParaRPr kumimoji="0" sz="1200" b="0" i="0" u="none" strike="noStrike" kern="1200" cap="none" spc="0" normalizeH="0" baseline="0" noProof="0">
              <a:ln>
                <a:noFill/>
              </a:ln>
              <a:solidFill>
                <a:srgbClr val="000000"/>
              </a:solidFill>
              <a:effectLst/>
              <a:uLnTx/>
              <a:uFillTx/>
              <a:latin typeface="微软雅黑"/>
              <a:ea typeface="微软雅黑"/>
              <a:cs typeface="等线"/>
            </a:endParaRPr>
          </a:p>
        </p:txBody>
      </p:sp>
      <p:sp>
        <p:nvSpPr>
          <p:cNvPr id="14" name="object 14">
            <a:extLst>
              <a:ext uri="{FF2B5EF4-FFF2-40B4-BE49-F238E27FC236}">
                <a16:creationId xmlns:a16="http://schemas.microsoft.com/office/drawing/2014/main" id="{A176B324-C155-4F8A-86A5-8842D41348AE}"/>
              </a:ext>
            </a:extLst>
          </p:cNvPr>
          <p:cNvSpPr txBox="1"/>
          <p:nvPr/>
        </p:nvSpPr>
        <p:spPr>
          <a:xfrm>
            <a:off x="1395413" y="2657475"/>
            <a:ext cx="825500" cy="254000"/>
          </a:xfrm>
          <a:prstGeom prst="rect">
            <a:avLst/>
          </a:prstGeom>
        </p:spPr>
        <p:txBody>
          <a:bodyPr lIns="0" tIns="15875" rIns="0" bIns="0">
            <a:spAutoFit/>
          </a:bodyPr>
          <a:lstStyle/>
          <a:p>
            <a:pPr marL="12700" marR="0" lvl="0" indent="0" algn="l" defTabSz="914400" rtl="0" eaLnBrk="0" fontAlgn="base" latinLnBrk="0" hangingPunct="0">
              <a:lnSpc>
                <a:spcPct val="100000"/>
              </a:lnSpc>
              <a:spcBef>
                <a:spcPts val="125"/>
              </a:spcBef>
              <a:spcAft>
                <a:spcPct val="0"/>
              </a:spcAft>
              <a:buClrTx/>
              <a:buSzTx/>
              <a:buFontTx/>
              <a:buNone/>
              <a:tabLst/>
              <a:defRPr/>
            </a:pPr>
            <a:r>
              <a:rPr kumimoji="0" sz="1550" b="0" i="0" u="none" strike="noStrike" kern="1200" cap="none" spc="20" normalizeH="0" baseline="0" noProof="0" dirty="0">
                <a:ln>
                  <a:noFill/>
                </a:ln>
                <a:solidFill>
                  <a:srgbClr val="000000"/>
                </a:solidFill>
                <a:effectLst/>
                <a:uLnTx/>
                <a:uFillTx/>
                <a:latin typeface="微软雅黑"/>
                <a:ea typeface="微软雅黑"/>
                <a:cs typeface="等线"/>
              </a:rPr>
              <a:t>水路运输</a:t>
            </a:r>
            <a:endParaRPr kumimoji="0" sz="1550" b="0" i="0" u="none" strike="noStrike" kern="1200" cap="none" spc="0" normalizeH="0" baseline="0" noProof="0">
              <a:ln>
                <a:noFill/>
              </a:ln>
              <a:solidFill>
                <a:srgbClr val="000000"/>
              </a:solidFill>
              <a:effectLst/>
              <a:uLnTx/>
              <a:uFillTx/>
              <a:latin typeface="微软雅黑"/>
              <a:ea typeface="微软雅黑"/>
              <a:cs typeface="等线"/>
            </a:endParaRPr>
          </a:p>
        </p:txBody>
      </p:sp>
      <p:sp>
        <p:nvSpPr>
          <p:cNvPr id="15" name="object 15">
            <a:extLst>
              <a:ext uri="{FF2B5EF4-FFF2-40B4-BE49-F238E27FC236}">
                <a16:creationId xmlns:a16="http://schemas.microsoft.com/office/drawing/2014/main" id="{B7384658-E4D1-4B90-B7BF-91BB15FC8C3F}"/>
              </a:ext>
            </a:extLst>
          </p:cNvPr>
          <p:cNvSpPr txBox="1"/>
          <p:nvPr/>
        </p:nvSpPr>
        <p:spPr>
          <a:xfrm>
            <a:off x="1395413" y="2906713"/>
            <a:ext cx="903287" cy="903287"/>
          </a:xfrm>
          <a:prstGeom prst="rect">
            <a:avLst/>
          </a:prstGeom>
        </p:spPr>
        <p:txBody>
          <a:bodyPr lIns="0" tIns="48895" rIns="0" bIns="0">
            <a:spAutoFit/>
          </a:bodyPr>
          <a:lstStyle/>
          <a:p>
            <a:pPr marL="279400" marR="0" lvl="0" indent="-266700" algn="l" defTabSz="914400" rtl="0" eaLnBrk="0" fontAlgn="base" latinLnBrk="0" hangingPunct="0">
              <a:lnSpc>
                <a:spcPct val="100000"/>
              </a:lnSpc>
              <a:spcBef>
                <a:spcPts val="385"/>
              </a:spcBef>
              <a:spcAft>
                <a:spcPct val="0"/>
              </a:spcAft>
              <a:buClrTx/>
              <a:buSzTx/>
              <a:buFont typeface="Wingdings"/>
              <a:buChar char=""/>
              <a:tabLst>
                <a:tab pos="279400" algn="l"/>
                <a:tab pos="280035" algn="l"/>
              </a:tabLst>
              <a:defRPr/>
            </a:pPr>
            <a:r>
              <a:rPr kumimoji="0" sz="1200" b="0" i="0" u="none" strike="noStrike" kern="1200" cap="none" spc="-5" normalizeH="0" baseline="0" noProof="0" dirty="0">
                <a:ln>
                  <a:noFill/>
                </a:ln>
                <a:solidFill>
                  <a:srgbClr val="000000"/>
                </a:solidFill>
                <a:effectLst/>
                <a:uLnTx/>
                <a:uFillTx/>
                <a:latin typeface="微软雅黑"/>
                <a:ea typeface="微软雅黑"/>
                <a:cs typeface="等线"/>
              </a:rPr>
              <a:t>内陆水运</a:t>
            </a:r>
            <a:endParaRPr kumimoji="0" sz="1200" b="0" i="0" u="none" strike="noStrike" kern="1200" cap="none" spc="0" normalizeH="0" baseline="0" noProof="0">
              <a:ln>
                <a:noFill/>
              </a:ln>
              <a:solidFill>
                <a:srgbClr val="000000"/>
              </a:solidFill>
              <a:effectLst/>
              <a:uLnTx/>
              <a:uFillTx/>
              <a:latin typeface="微软雅黑"/>
              <a:ea typeface="微软雅黑"/>
              <a:cs typeface="等线"/>
            </a:endParaRPr>
          </a:p>
          <a:p>
            <a:pPr marL="279400" marR="0" lvl="0" indent="-266700" algn="l" defTabSz="914400" rtl="0" eaLnBrk="0" fontAlgn="base" latinLnBrk="0" hangingPunct="0">
              <a:lnSpc>
                <a:spcPct val="100000"/>
              </a:lnSpc>
              <a:spcBef>
                <a:spcPts val="285"/>
              </a:spcBef>
              <a:spcAft>
                <a:spcPct val="0"/>
              </a:spcAft>
              <a:buClrTx/>
              <a:buSzTx/>
              <a:buFont typeface="Wingdings"/>
              <a:buChar char=""/>
              <a:tabLst>
                <a:tab pos="279400" algn="l"/>
                <a:tab pos="280035" algn="l"/>
              </a:tabLst>
              <a:defRPr/>
            </a:pPr>
            <a:r>
              <a:rPr kumimoji="0" sz="1200" b="0" i="0" u="none" strike="noStrike" kern="1200" cap="none" spc="-5" normalizeH="0" baseline="0" noProof="0" dirty="0">
                <a:ln>
                  <a:noFill/>
                </a:ln>
                <a:solidFill>
                  <a:srgbClr val="000000"/>
                </a:solidFill>
                <a:effectLst/>
                <a:uLnTx/>
                <a:uFillTx/>
                <a:latin typeface="微软雅黑"/>
                <a:ea typeface="微软雅黑"/>
                <a:cs typeface="等线"/>
              </a:rPr>
              <a:t>远洋运输</a:t>
            </a:r>
            <a:endParaRPr kumimoji="0" sz="1200" b="0" i="0" u="none" strike="noStrike" kern="1200" cap="none" spc="0" normalizeH="0" baseline="0" noProof="0">
              <a:ln>
                <a:noFill/>
              </a:ln>
              <a:solidFill>
                <a:srgbClr val="000000"/>
              </a:solidFill>
              <a:effectLst/>
              <a:uLnTx/>
              <a:uFillTx/>
              <a:latin typeface="微软雅黑"/>
              <a:ea typeface="微软雅黑"/>
              <a:cs typeface="等线"/>
            </a:endParaRPr>
          </a:p>
          <a:p>
            <a:pPr marL="279400" marR="0" lvl="0" indent="-266700" algn="l" defTabSz="914400" rtl="0" eaLnBrk="0" fontAlgn="base" latinLnBrk="0" hangingPunct="0">
              <a:lnSpc>
                <a:spcPct val="100000"/>
              </a:lnSpc>
              <a:spcBef>
                <a:spcPts val="290"/>
              </a:spcBef>
              <a:spcAft>
                <a:spcPct val="0"/>
              </a:spcAft>
              <a:buClrTx/>
              <a:buSzTx/>
              <a:buFont typeface="Wingdings"/>
              <a:buChar char=""/>
              <a:tabLst>
                <a:tab pos="279400" algn="l"/>
                <a:tab pos="280035" algn="l"/>
              </a:tabLst>
              <a:defRPr/>
            </a:pPr>
            <a:r>
              <a:rPr kumimoji="0" sz="1200" b="0" i="0" u="none" strike="noStrike" kern="1200" cap="none" spc="-5" normalizeH="0" baseline="0" noProof="0" dirty="0">
                <a:ln>
                  <a:noFill/>
                </a:ln>
                <a:solidFill>
                  <a:srgbClr val="000000"/>
                </a:solidFill>
                <a:effectLst/>
                <a:uLnTx/>
                <a:uFillTx/>
                <a:latin typeface="微软雅黑"/>
                <a:ea typeface="微软雅黑"/>
                <a:cs typeface="等线"/>
              </a:rPr>
              <a:t>运河</a:t>
            </a:r>
            <a:endParaRPr kumimoji="0" sz="1200" b="0" i="0" u="none" strike="noStrike" kern="1200" cap="none" spc="0" normalizeH="0" baseline="0" noProof="0">
              <a:ln>
                <a:noFill/>
              </a:ln>
              <a:solidFill>
                <a:srgbClr val="000000"/>
              </a:solidFill>
              <a:effectLst/>
              <a:uLnTx/>
              <a:uFillTx/>
              <a:latin typeface="微软雅黑"/>
              <a:ea typeface="微软雅黑"/>
              <a:cs typeface="等线"/>
            </a:endParaRPr>
          </a:p>
          <a:p>
            <a:pPr marL="279400" marR="0" lvl="0" indent="-266700" algn="l" defTabSz="914400" rtl="0" eaLnBrk="0" fontAlgn="base" latinLnBrk="0" hangingPunct="0">
              <a:lnSpc>
                <a:spcPct val="100000"/>
              </a:lnSpc>
              <a:spcBef>
                <a:spcPts val="290"/>
              </a:spcBef>
              <a:spcAft>
                <a:spcPct val="0"/>
              </a:spcAft>
              <a:buClrTx/>
              <a:buSzTx/>
              <a:buFont typeface="Wingdings"/>
              <a:buChar char=""/>
              <a:tabLst>
                <a:tab pos="279400" algn="l"/>
                <a:tab pos="280035" algn="l"/>
              </a:tabLst>
              <a:defRPr/>
            </a:pPr>
            <a:r>
              <a:rPr kumimoji="0" sz="1200" b="0" i="0" u="none" strike="noStrike" kern="1200" cap="none" spc="-5" normalizeH="0" baseline="0" noProof="0" dirty="0">
                <a:ln>
                  <a:noFill/>
                </a:ln>
                <a:solidFill>
                  <a:srgbClr val="000000"/>
                </a:solidFill>
                <a:effectLst/>
                <a:uLnTx/>
                <a:uFillTx/>
                <a:latin typeface="微软雅黑"/>
                <a:ea typeface="微软雅黑"/>
                <a:cs typeface="等线"/>
              </a:rPr>
              <a:t>港口</a:t>
            </a:r>
            <a:endParaRPr kumimoji="0" sz="1200" b="0" i="0" u="none" strike="noStrike" kern="1200" cap="none" spc="0" normalizeH="0" baseline="0" noProof="0">
              <a:ln>
                <a:noFill/>
              </a:ln>
              <a:solidFill>
                <a:srgbClr val="000000"/>
              </a:solidFill>
              <a:effectLst/>
              <a:uLnTx/>
              <a:uFillTx/>
              <a:latin typeface="微软雅黑"/>
              <a:ea typeface="微软雅黑"/>
              <a:cs typeface="等线"/>
            </a:endParaRPr>
          </a:p>
        </p:txBody>
      </p:sp>
      <p:sp>
        <p:nvSpPr>
          <p:cNvPr id="16" name="object 16">
            <a:extLst>
              <a:ext uri="{FF2B5EF4-FFF2-40B4-BE49-F238E27FC236}">
                <a16:creationId xmlns:a16="http://schemas.microsoft.com/office/drawing/2014/main" id="{D3B0930D-4552-4043-8068-77F2DCE5FAB0}"/>
              </a:ext>
            </a:extLst>
          </p:cNvPr>
          <p:cNvSpPr txBox="1"/>
          <p:nvPr/>
        </p:nvSpPr>
        <p:spPr>
          <a:xfrm>
            <a:off x="1395413" y="3830638"/>
            <a:ext cx="825500" cy="254000"/>
          </a:xfrm>
          <a:prstGeom prst="rect">
            <a:avLst/>
          </a:prstGeom>
        </p:spPr>
        <p:txBody>
          <a:bodyPr lIns="0" tIns="15875" rIns="0" bIns="0">
            <a:spAutoFit/>
          </a:bodyPr>
          <a:lstStyle/>
          <a:p>
            <a:pPr marL="12700" marR="0" lvl="0" indent="0" algn="l" defTabSz="914400" rtl="0" eaLnBrk="0" fontAlgn="base" latinLnBrk="0" hangingPunct="0">
              <a:lnSpc>
                <a:spcPct val="100000"/>
              </a:lnSpc>
              <a:spcBef>
                <a:spcPts val="125"/>
              </a:spcBef>
              <a:spcAft>
                <a:spcPct val="0"/>
              </a:spcAft>
              <a:buClrTx/>
              <a:buSzTx/>
              <a:buFontTx/>
              <a:buNone/>
              <a:tabLst/>
              <a:defRPr/>
            </a:pPr>
            <a:r>
              <a:rPr kumimoji="0" sz="1550" b="0" i="0" u="none" strike="noStrike" kern="1200" cap="none" spc="20" normalizeH="0" baseline="0" noProof="0" dirty="0">
                <a:ln>
                  <a:noFill/>
                </a:ln>
                <a:solidFill>
                  <a:srgbClr val="000000"/>
                </a:solidFill>
                <a:effectLst/>
                <a:uLnTx/>
                <a:uFillTx/>
                <a:latin typeface="微软雅黑"/>
                <a:ea typeface="微软雅黑"/>
                <a:cs typeface="等线"/>
              </a:rPr>
              <a:t>航空运输</a:t>
            </a:r>
            <a:endParaRPr kumimoji="0" sz="1550" b="0" i="0" u="none" strike="noStrike" kern="1200" cap="none" spc="0" normalizeH="0" baseline="0" noProof="0">
              <a:ln>
                <a:noFill/>
              </a:ln>
              <a:solidFill>
                <a:srgbClr val="000000"/>
              </a:solidFill>
              <a:effectLst/>
              <a:uLnTx/>
              <a:uFillTx/>
              <a:latin typeface="微软雅黑"/>
              <a:ea typeface="微软雅黑"/>
              <a:cs typeface="等线"/>
            </a:endParaRPr>
          </a:p>
        </p:txBody>
      </p:sp>
      <p:sp>
        <p:nvSpPr>
          <p:cNvPr id="17" name="object 17">
            <a:extLst>
              <a:ext uri="{FF2B5EF4-FFF2-40B4-BE49-F238E27FC236}">
                <a16:creationId xmlns:a16="http://schemas.microsoft.com/office/drawing/2014/main" id="{D28A855C-01EB-4F1C-9200-D0345178498A}"/>
              </a:ext>
            </a:extLst>
          </p:cNvPr>
          <p:cNvSpPr txBox="1"/>
          <p:nvPr/>
        </p:nvSpPr>
        <p:spPr>
          <a:xfrm>
            <a:off x="1395413" y="4079875"/>
            <a:ext cx="1208087" cy="684213"/>
          </a:xfrm>
          <a:prstGeom prst="rect">
            <a:avLst/>
          </a:prstGeom>
        </p:spPr>
        <p:txBody>
          <a:bodyPr lIns="0" tIns="48895" rIns="0" bIns="0">
            <a:spAutoFit/>
          </a:bodyPr>
          <a:lstStyle/>
          <a:p>
            <a:pPr marL="279400" marR="0" lvl="0" indent="-266700" algn="l" defTabSz="914400" rtl="0" eaLnBrk="0" fontAlgn="base" latinLnBrk="0" hangingPunct="0">
              <a:lnSpc>
                <a:spcPct val="100000"/>
              </a:lnSpc>
              <a:spcBef>
                <a:spcPts val="385"/>
              </a:spcBef>
              <a:spcAft>
                <a:spcPct val="0"/>
              </a:spcAft>
              <a:buClrTx/>
              <a:buSzTx/>
              <a:buFont typeface="Wingdings"/>
              <a:buChar char=""/>
              <a:tabLst>
                <a:tab pos="279400" algn="l"/>
                <a:tab pos="280035" algn="l"/>
              </a:tabLst>
              <a:defRPr/>
            </a:pPr>
            <a:r>
              <a:rPr kumimoji="0" sz="1200" b="0" i="0" u="none" strike="noStrike" kern="1200" cap="none" spc="-5" normalizeH="0" baseline="0" noProof="0" dirty="0">
                <a:ln>
                  <a:noFill/>
                </a:ln>
                <a:solidFill>
                  <a:srgbClr val="000000"/>
                </a:solidFill>
                <a:effectLst/>
                <a:uLnTx/>
                <a:uFillTx/>
                <a:latin typeface="微软雅黑"/>
                <a:ea typeface="微软雅黑"/>
                <a:cs typeface="等线"/>
              </a:rPr>
              <a:t>机场服务</a:t>
            </a:r>
            <a:endParaRPr kumimoji="0" sz="1200" b="0" i="0" u="none" strike="noStrike" kern="1200" cap="none" spc="0" normalizeH="0" baseline="0" noProof="0">
              <a:ln>
                <a:noFill/>
              </a:ln>
              <a:solidFill>
                <a:srgbClr val="000000"/>
              </a:solidFill>
              <a:effectLst/>
              <a:uLnTx/>
              <a:uFillTx/>
              <a:latin typeface="微软雅黑"/>
              <a:ea typeface="微软雅黑"/>
              <a:cs typeface="等线"/>
            </a:endParaRPr>
          </a:p>
          <a:p>
            <a:pPr marL="279400" marR="0" lvl="0" indent="-266700" algn="l" defTabSz="914400" rtl="0" eaLnBrk="0" fontAlgn="base" latinLnBrk="0" hangingPunct="0">
              <a:lnSpc>
                <a:spcPct val="100000"/>
              </a:lnSpc>
              <a:spcBef>
                <a:spcPts val="290"/>
              </a:spcBef>
              <a:spcAft>
                <a:spcPct val="0"/>
              </a:spcAft>
              <a:buClrTx/>
              <a:buSzTx/>
              <a:buFont typeface="Wingdings"/>
              <a:buChar char=""/>
              <a:tabLst>
                <a:tab pos="279400" algn="l"/>
                <a:tab pos="280035" algn="l"/>
              </a:tabLst>
              <a:defRPr/>
            </a:pPr>
            <a:r>
              <a:rPr kumimoji="0" sz="1200" b="0" i="0" u="none" strike="noStrike" kern="1200" cap="none" spc="-5" normalizeH="0" baseline="0" noProof="0" dirty="0">
                <a:ln>
                  <a:noFill/>
                </a:ln>
                <a:solidFill>
                  <a:srgbClr val="000000"/>
                </a:solidFill>
                <a:effectLst/>
                <a:uLnTx/>
                <a:uFillTx/>
                <a:latin typeface="微软雅黑"/>
                <a:ea typeface="微软雅黑"/>
                <a:cs typeface="等线"/>
              </a:rPr>
              <a:t>航空服务</a:t>
            </a:r>
            <a:endParaRPr kumimoji="0" sz="1200" b="0" i="0" u="none" strike="noStrike" kern="1200" cap="none" spc="0" normalizeH="0" baseline="0" noProof="0">
              <a:ln>
                <a:noFill/>
              </a:ln>
              <a:solidFill>
                <a:srgbClr val="000000"/>
              </a:solidFill>
              <a:effectLst/>
              <a:uLnTx/>
              <a:uFillTx/>
              <a:latin typeface="微软雅黑"/>
              <a:ea typeface="微软雅黑"/>
              <a:cs typeface="等线"/>
            </a:endParaRPr>
          </a:p>
          <a:p>
            <a:pPr marL="279400" marR="0" lvl="0" indent="-266700" algn="l" defTabSz="914400" rtl="0" eaLnBrk="0" fontAlgn="base" latinLnBrk="0" hangingPunct="0">
              <a:lnSpc>
                <a:spcPct val="100000"/>
              </a:lnSpc>
              <a:spcBef>
                <a:spcPts val="285"/>
              </a:spcBef>
              <a:spcAft>
                <a:spcPct val="0"/>
              </a:spcAft>
              <a:buClrTx/>
              <a:buSzTx/>
              <a:buFont typeface="Wingdings"/>
              <a:buChar char=""/>
              <a:tabLst>
                <a:tab pos="279400" algn="l"/>
                <a:tab pos="280035" algn="l"/>
              </a:tabLst>
              <a:defRPr/>
            </a:pPr>
            <a:r>
              <a:rPr kumimoji="0" sz="1200" b="0" i="0" u="none" strike="noStrike" kern="1200" cap="none" spc="-5" normalizeH="0" baseline="0" noProof="0" dirty="0">
                <a:ln>
                  <a:noFill/>
                </a:ln>
                <a:solidFill>
                  <a:srgbClr val="000000"/>
                </a:solidFill>
                <a:effectLst/>
                <a:uLnTx/>
                <a:uFillTx/>
                <a:latin typeface="微软雅黑"/>
                <a:ea typeface="微软雅黑"/>
                <a:cs typeface="等线"/>
              </a:rPr>
              <a:t>控制交通管制</a:t>
            </a:r>
            <a:endParaRPr kumimoji="0" sz="1200" b="0" i="0" u="none" strike="noStrike" kern="1200" cap="none" spc="0" normalizeH="0" baseline="0" noProof="0">
              <a:ln>
                <a:noFill/>
              </a:ln>
              <a:solidFill>
                <a:srgbClr val="000000"/>
              </a:solidFill>
              <a:effectLst/>
              <a:uLnTx/>
              <a:uFillTx/>
              <a:latin typeface="微软雅黑"/>
              <a:ea typeface="微软雅黑"/>
              <a:cs typeface="等线"/>
            </a:endParaRPr>
          </a:p>
        </p:txBody>
      </p:sp>
      <p:sp>
        <p:nvSpPr>
          <p:cNvPr id="18" name="object 18">
            <a:extLst>
              <a:ext uri="{FF2B5EF4-FFF2-40B4-BE49-F238E27FC236}">
                <a16:creationId xmlns:a16="http://schemas.microsoft.com/office/drawing/2014/main" id="{21C44254-42CF-454D-84A8-A1E9C3198293}"/>
              </a:ext>
            </a:extLst>
          </p:cNvPr>
          <p:cNvSpPr txBox="1"/>
          <p:nvPr/>
        </p:nvSpPr>
        <p:spPr>
          <a:xfrm>
            <a:off x="1395413" y="4783138"/>
            <a:ext cx="825500" cy="255587"/>
          </a:xfrm>
          <a:prstGeom prst="rect">
            <a:avLst/>
          </a:prstGeom>
        </p:spPr>
        <p:txBody>
          <a:bodyPr lIns="0" tIns="15875" rIns="0" bIns="0">
            <a:spAutoFit/>
          </a:bodyPr>
          <a:lstStyle/>
          <a:p>
            <a:pPr marL="12700" marR="0" lvl="0" indent="0" algn="l" defTabSz="914400" rtl="0" eaLnBrk="0" fontAlgn="base" latinLnBrk="0" hangingPunct="0">
              <a:lnSpc>
                <a:spcPct val="100000"/>
              </a:lnSpc>
              <a:spcBef>
                <a:spcPts val="125"/>
              </a:spcBef>
              <a:spcAft>
                <a:spcPct val="0"/>
              </a:spcAft>
              <a:buClrTx/>
              <a:buSzTx/>
              <a:buFontTx/>
              <a:buNone/>
              <a:tabLst/>
              <a:defRPr/>
            </a:pPr>
            <a:r>
              <a:rPr kumimoji="0" sz="1550" b="0" i="0" u="none" strike="noStrike" kern="1200" cap="none" spc="20" normalizeH="0" baseline="0" noProof="0" dirty="0">
                <a:ln>
                  <a:noFill/>
                </a:ln>
                <a:solidFill>
                  <a:srgbClr val="000000"/>
                </a:solidFill>
                <a:effectLst/>
                <a:uLnTx/>
                <a:uFillTx/>
                <a:latin typeface="微软雅黑"/>
                <a:ea typeface="微软雅黑"/>
                <a:cs typeface="等线"/>
              </a:rPr>
              <a:t>多式联运</a:t>
            </a:r>
            <a:endParaRPr kumimoji="0" sz="1550" b="0" i="0" u="none" strike="noStrike" kern="1200" cap="none" spc="0" normalizeH="0" baseline="0" noProof="0">
              <a:ln>
                <a:noFill/>
              </a:ln>
              <a:solidFill>
                <a:srgbClr val="000000"/>
              </a:solidFill>
              <a:effectLst/>
              <a:uLnTx/>
              <a:uFillTx/>
              <a:latin typeface="微软雅黑"/>
              <a:ea typeface="微软雅黑"/>
              <a:cs typeface="等线"/>
            </a:endParaRPr>
          </a:p>
        </p:txBody>
      </p:sp>
      <p:sp>
        <p:nvSpPr>
          <p:cNvPr id="19" name="object 19">
            <a:extLst>
              <a:ext uri="{FF2B5EF4-FFF2-40B4-BE49-F238E27FC236}">
                <a16:creationId xmlns:a16="http://schemas.microsoft.com/office/drawing/2014/main" id="{B0F83F4E-58D1-41A9-BD3A-27EB3379AA7A}"/>
              </a:ext>
            </a:extLst>
          </p:cNvPr>
          <p:cNvSpPr txBox="1"/>
          <p:nvPr/>
        </p:nvSpPr>
        <p:spPr>
          <a:xfrm>
            <a:off x="1395413" y="5033963"/>
            <a:ext cx="1512887" cy="465137"/>
          </a:xfrm>
          <a:prstGeom prst="rect">
            <a:avLst/>
          </a:prstGeom>
        </p:spPr>
        <p:txBody>
          <a:bodyPr lIns="0" tIns="48895" rIns="0" bIns="0">
            <a:spAutoFit/>
          </a:bodyPr>
          <a:lstStyle/>
          <a:p>
            <a:pPr marL="279400" marR="0" lvl="0" indent="-266700" algn="l" defTabSz="914400" rtl="0" eaLnBrk="0" fontAlgn="base" latinLnBrk="0" hangingPunct="0">
              <a:lnSpc>
                <a:spcPct val="100000"/>
              </a:lnSpc>
              <a:spcBef>
                <a:spcPts val="385"/>
              </a:spcBef>
              <a:spcAft>
                <a:spcPct val="0"/>
              </a:spcAft>
              <a:buClrTx/>
              <a:buSzTx/>
              <a:buFont typeface="Wingdings"/>
              <a:buChar char=""/>
              <a:tabLst>
                <a:tab pos="279400" algn="l"/>
                <a:tab pos="280035" algn="l"/>
              </a:tabLst>
              <a:defRPr/>
            </a:pPr>
            <a:r>
              <a:rPr kumimoji="0" sz="1200" b="0" i="0" u="none" strike="noStrike" kern="1200" cap="none" spc="-5" normalizeH="0" baseline="0" noProof="0" dirty="0">
                <a:ln>
                  <a:noFill/>
                </a:ln>
                <a:solidFill>
                  <a:srgbClr val="000000"/>
                </a:solidFill>
                <a:effectLst/>
                <a:uLnTx/>
                <a:uFillTx/>
                <a:latin typeface="微软雅黑"/>
                <a:ea typeface="微软雅黑"/>
                <a:cs typeface="等线"/>
              </a:rPr>
              <a:t>内陆（公铁联运）</a:t>
            </a:r>
            <a:endParaRPr kumimoji="0" sz="1200" b="0" i="0" u="none" strike="noStrike" kern="1200" cap="none" spc="0" normalizeH="0" baseline="0" noProof="0">
              <a:ln>
                <a:noFill/>
              </a:ln>
              <a:solidFill>
                <a:srgbClr val="000000"/>
              </a:solidFill>
              <a:effectLst/>
              <a:uLnTx/>
              <a:uFillTx/>
              <a:latin typeface="微软雅黑"/>
              <a:ea typeface="微软雅黑"/>
              <a:cs typeface="等线"/>
            </a:endParaRPr>
          </a:p>
          <a:p>
            <a:pPr marL="279400" marR="0" lvl="0" indent="-266700" algn="l" defTabSz="914400" rtl="0" eaLnBrk="0" fontAlgn="base" latinLnBrk="0" hangingPunct="0">
              <a:lnSpc>
                <a:spcPct val="100000"/>
              </a:lnSpc>
              <a:spcBef>
                <a:spcPts val="290"/>
              </a:spcBef>
              <a:spcAft>
                <a:spcPct val="0"/>
              </a:spcAft>
              <a:buClrTx/>
              <a:buSzTx/>
              <a:buFont typeface="Wingdings"/>
              <a:buChar char=""/>
              <a:tabLst>
                <a:tab pos="279400" algn="l"/>
                <a:tab pos="280035" algn="l"/>
              </a:tabLst>
              <a:defRPr/>
            </a:pPr>
            <a:r>
              <a:rPr kumimoji="0" sz="1200" b="0" i="0" u="none" strike="noStrike" kern="1200" cap="none" spc="-5" normalizeH="0" baseline="0" noProof="0" dirty="0">
                <a:ln>
                  <a:noFill/>
                </a:ln>
                <a:solidFill>
                  <a:srgbClr val="000000"/>
                </a:solidFill>
                <a:effectLst/>
                <a:uLnTx/>
                <a:uFillTx/>
                <a:latin typeface="微软雅黑"/>
                <a:ea typeface="微软雅黑"/>
                <a:cs typeface="等线"/>
              </a:rPr>
              <a:t>海运</a:t>
            </a:r>
            <a:r>
              <a:rPr kumimoji="0" sz="1200" b="0" i="0" u="none" strike="noStrike" kern="1200" cap="none" spc="10" normalizeH="0" baseline="0" noProof="0" dirty="0">
                <a:ln>
                  <a:noFill/>
                </a:ln>
                <a:solidFill>
                  <a:srgbClr val="000000"/>
                </a:solidFill>
                <a:effectLst/>
                <a:uLnTx/>
                <a:uFillTx/>
                <a:latin typeface="微软雅黑"/>
                <a:ea typeface="微软雅黑"/>
                <a:cs typeface="等线"/>
              </a:rPr>
              <a:t>+</a:t>
            </a:r>
            <a:r>
              <a:rPr kumimoji="0" sz="1200" b="0" i="0" u="none" strike="noStrike" kern="1200" cap="none" spc="-5" normalizeH="0" baseline="0" noProof="0" dirty="0">
                <a:ln>
                  <a:noFill/>
                </a:ln>
                <a:solidFill>
                  <a:srgbClr val="000000"/>
                </a:solidFill>
                <a:effectLst/>
                <a:uLnTx/>
                <a:uFillTx/>
                <a:latin typeface="微软雅黑"/>
                <a:ea typeface="微软雅黑"/>
                <a:cs typeface="等线"/>
              </a:rPr>
              <a:t>铁路</a:t>
            </a:r>
            <a:endParaRPr kumimoji="0" sz="1200" b="0" i="0" u="none" strike="noStrike" kern="1200" cap="none" spc="0" normalizeH="0" baseline="0" noProof="0">
              <a:ln>
                <a:noFill/>
              </a:ln>
              <a:solidFill>
                <a:srgbClr val="000000"/>
              </a:solidFill>
              <a:effectLst/>
              <a:uLnTx/>
              <a:uFillTx/>
              <a:latin typeface="微软雅黑"/>
              <a:ea typeface="微软雅黑"/>
              <a:cs typeface="等线"/>
            </a:endParaRPr>
          </a:p>
        </p:txBody>
      </p:sp>
      <p:sp>
        <p:nvSpPr>
          <p:cNvPr id="34833" name="object 20">
            <a:extLst>
              <a:ext uri="{FF2B5EF4-FFF2-40B4-BE49-F238E27FC236}">
                <a16:creationId xmlns:a16="http://schemas.microsoft.com/office/drawing/2014/main" id="{DF9C8C93-8433-4104-806A-32FC3A898A89}"/>
              </a:ext>
            </a:extLst>
          </p:cNvPr>
          <p:cNvSpPr txBox="1">
            <a:spLocks noChangeArrowheads="1"/>
          </p:cNvSpPr>
          <p:nvPr/>
        </p:nvSpPr>
        <p:spPr bwMode="auto">
          <a:xfrm>
            <a:off x="1395413" y="5453063"/>
            <a:ext cx="12271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1430" rIns="0" bIns="0">
            <a:spAutoFit/>
          </a:bodyPr>
          <a:lstStyle>
            <a:lvl1pPr marL="12700">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12700" marR="0" lvl="0" indent="0" algn="l" defTabSz="914400" rtl="0" eaLnBrk="0" fontAlgn="base" latinLnBrk="0" hangingPunct="0">
              <a:lnSpc>
                <a:spcPct val="125000"/>
              </a:lnSpc>
              <a:spcBef>
                <a:spcPts val="88"/>
              </a:spcBef>
              <a:spcAft>
                <a:spcPct val="0"/>
              </a:spcAft>
              <a:buClrTx/>
              <a:buSzTx/>
              <a:buFontTx/>
              <a:buNone/>
              <a:tabLst/>
              <a:defRPr/>
            </a:pPr>
            <a:r>
              <a:rPr kumimoji="0" lang="zh-CN" altLang="zh-CN" sz="1500" b="0" i="0" u="none" strike="noStrike" kern="1200" cap="none" spc="0" normalizeH="0" baseline="0" noProof="0">
                <a:ln>
                  <a:noFill/>
                </a:ln>
                <a:solidFill>
                  <a:srgbClr val="000000"/>
                </a:solidFill>
                <a:effectLst/>
                <a:uLnTx/>
                <a:uFillTx/>
                <a:latin typeface="微软雅黑" panose="020B0503020204020204" pitchFamily="34" charset="-122"/>
                <a:ea typeface="等线" panose="02010600030101010101" pitchFamily="2" charset="-122"/>
                <a:cs typeface="+mn-cs"/>
                <a:sym typeface="Arial" panose="020B0604020202020204" pitchFamily="34" charset="0"/>
              </a:rPr>
              <a:t>智慧交通管理 系统</a:t>
            </a:r>
          </a:p>
        </p:txBody>
      </p:sp>
      <p:sp>
        <p:nvSpPr>
          <p:cNvPr id="21" name="object 21">
            <a:extLst>
              <a:ext uri="{FF2B5EF4-FFF2-40B4-BE49-F238E27FC236}">
                <a16:creationId xmlns:a16="http://schemas.microsoft.com/office/drawing/2014/main" id="{C3878DD1-653F-48A0-9AB6-4302FE9FF65B}"/>
              </a:ext>
            </a:extLst>
          </p:cNvPr>
          <p:cNvSpPr/>
          <p:nvPr/>
        </p:nvSpPr>
        <p:spPr>
          <a:xfrm>
            <a:off x="6743700" y="1238250"/>
            <a:ext cx="1724025" cy="309563"/>
          </a:xfrm>
          <a:custGeom>
            <a:avLst/>
            <a:gdLst/>
            <a:ahLst/>
            <a:cxnLst/>
            <a:rect l="l" t="t" r="r" b="b"/>
            <a:pathLst>
              <a:path w="1809750" h="323850">
                <a:moveTo>
                  <a:pt x="1755775" y="0"/>
                </a:moveTo>
                <a:lnTo>
                  <a:pt x="53975" y="0"/>
                </a:lnTo>
                <a:lnTo>
                  <a:pt x="32950" y="4236"/>
                </a:lnTo>
                <a:lnTo>
                  <a:pt x="15795" y="15795"/>
                </a:lnTo>
                <a:lnTo>
                  <a:pt x="4236" y="32950"/>
                </a:lnTo>
                <a:lnTo>
                  <a:pt x="0" y="53975"/>
                </a:lnTo>
                <a:lnTo>
                  <a:pt x="0" y="269875"/>
                </a:lnTo>
                <a:lnTo>
                  <a:pt x="4236" y="290899"/>
                </a:lnTo>
                <a:lnTo>
                  <a:pt x="15795" y="308054"/>
                </a:lnTo>
                <a:lnTo>
                  <a:pt x="32950" y="319613"/>
                </a:lnTo>
                <a:lnTo>
                  <a:pt x="53975" y="323850"/>
                </a:lnTo>
                <a:lnTo>
                  <a:pt x="1755775" y="323850"/>
                </a:lnTo>
                <a:lnTo>
                  <a:pt x="1776799" y="319613"/>
                </a:lnTo>
                <a:lnTo>
                  <a:pt x="1793954" y="308054"/>
                </a:lnTo>
                <a:lnTo>
                  <a:pt x="1805513" y="290899"/>
                </a:lnTo>
                <a:lnTo>
                  <a:pt x="1809750" y="269875"/>
                </a:lnTo>
                <a:lnTo>
                  <a:pt x="1809750" y="53975"/>
                </a:lnTo>
                <a:lnTo>
                  <a:pt x="1805513" y="32950"/>
                </a:lnTo>
                <a:lnTo>
                  <a:pt x="1793954" y="15795"/>
                </a:lnTo>
                <a:lnTo>
                  <a:pt x="1776799" y="4236"/>
                </a:lnTo>
                <a:lnTo>
                  <a:pt x="1755775" y="0"/>
                </a:lnTo>
                <a:close/>
              </a:path>
            </a:pathLst>
          </a:custGeom>
          <a:noFill/>
          <a:ln>
            <a:solidFill>
              <a:schemeClr val="tx1"/>
            </a:solidFill>
          </a:ln>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微软雅黑"/>
              <a:ea typeface="微软雅黑"/>
              <a:cs typeface="+mn-cs"/>
            </a:endParaRPr>
          </a:p>
        </p:txBody>
      </p:sp>
      <p:sp>
        <p:nvSpPr>
          <p:cNvPr id="22" name="object 22">
            <a:extLst>
              <a:ext uri="{FF2B5EF4-FFF2-40B4-BE49-F238E27FC236}">
                <a16:creationId xmlns:a16="http://schemas.microsoft.com/office/drawing/2014/main" id="{6A371F63-9C57-40F9-86C2-781014032611}"/>
              </a:ext>
            </a:extLst>
          </p:cNvPr>
          <p:cNvSpPr txBox="1"/>
          <p:nvPr/>
        </p:nvSpPr>
        <p:spPr>
          <a:xfrm>
            <a:off x="1808163" y="1270000"/>
            <a:ext cx="6080125" cy="254000"/>
          </a:xfrm>
          <a:prstGeom prst="rect">
            <a:avLst/>
          </a:prstGeom>
        </p:spPr>
        <p:txBody>
          <a:bodyPr lIns="0" tIns="15875" rIns="0" bIns="0">
            <a:spAutoFit/>
          </a:bodyPr>
          <a:lstStyle/>
          <a:p>
            <a:pPr marL="12700" marR="0" lvl="0" indent="0" algn="l" defTabSz="914400" rtl="0" eaLnBrk="0" fontAlgn="base" latinLnBrk="0" hangingPunct="0">
              <a:lnSpc>
                <a:spcPct val="100000"/>
              </a:lnSpc>
              <a:spcBef>
                <a:spcPts val="125"/>
              </a:spcBef>
              <a:spcAft>
                <a:spcPct val="0"/>
              </a:spcAft>
              <a:buClrTx/>
              <a:buSzTx/>
              <a:buFontTx/>
              <a:buNone/>
              <a:tabLst>
                <a:tab pos="1824989" algn="l"/>
                <a:tab pos="3637279" algn="l"/>
                <a:tab pos="5449570" algn="l"/>
              </a:tabLst>
              <a:defRPr/>
            </a:pPr>
            <a:r>
              <a:rPr kumimoji="0" sz="1550" b="0" i="0" u="none" strike="noStrike" kern="1200" cap="none" spc="25" normalizeH="0" baseline="0" noProof="0" dirty="0">
                <a:ln>
                  <a:noFill/>
                </a:ln>
                <a:solidFill>
                  <a:srgbClr val="000000"/>
                </a:solidFill>
                <a:effectLst/>
                <a:uLnTx/>
                <a:uFillTx/>
                <a:latin typeface="微软雅黑"/>
                <a:ea typeface="微软雅黑"/>
                <a:cs typeface="等线"/>
              </a:rPr>
              <a:t>交通	</a:t>
            </a:r>
            <a:r>
              <a:rPr kumimoji="0" sz="1550" b="0" i="0" u="none" strike="noStrike" kern="1200" cap="none" spc="20" normalizeH="0" baseline="0" noProof="0" dirty="0">
                <a:ln>
                  <a:noFill/>
                </a:ln>
                <a:solidFill>
                  <a:srgbClr val="000000"/>
                </a:solidFill>
                <a:effectLst/>
                <a:uLnTx/>
                <a:uFillTx/>
                <a:latin typeface="微软雅黑"/>
                <a:ea typeface="微软雅黑"/>
                <a:cs typeface="等线"/>
              </a:rPr>
              <a:t>能</a:t>
            </a:r>
            <a:r>
              <a:rPr kumimoji="0" sz="1550" b="0" i="0" u="none" strike="noStrike" kern="1200" cap="none" spc="25" normalizeH="0" baseline="0" noProof="0" dirty="0">
                <a:ln>
                  <a:noFill/>
                </a:ln>
                <a:solidFill>
                  <a:srgbClr val="000000"/>
                </a:solidFill>
                <a:effectLst/>
                <a:uLnTx/>
                <a:uFillTx/>
                <a:latin typeface="微软雅黑"/>
                <a:ea typeface="微软雅黑"/>
                <a:cs typeface="等线"/>
              </a:rPr>
              <a:t>源</a:t>
            </a:r>
            <a:r>
              <a:rPr kumimoji="0" sz="1550" b="0" i="0" u="none" strike="noStrike" kern="1200" cap="none" spc="0" normalizeH="0" baseline="0" noProof="0" dirty="0">
                <a:ln>
                  <a:noFill/>
                </a:ln>
                <a:solidFill>
                  <a:srgbClr val="000000"/>
                </a:solidFill>
                <a:effectLst/>
                <a:uLnTx/>
                <a:uFillTx/>
                <a:latin typeface="微软雅黑"/>
                <a:ea typeface="微软雅黑"/>
                <a:cs typeface="等线"/>
              </a:rPr>
              <a:t>	</a:t>
            </a:r>
            <a:r>
              <a:rPr kumimoji="0" sz="1550" b="0" i="0" u="none" strike="noStrike" kern="1200" cap="none" spc="25" normalizeH="0" baseline="0" noProof="0" dirty="0">
                <a:ln>
                  <a:noFill/>
                </a:ln>
                <a:solidFill>
                  <a:srgbClr val="000000"/>
                </a:solidFill>
                <a:effectLst/>
                <a:uLnTx/>
                <a:uFillTx/>
                <a:latin typeface="微软雅黑"/>
                <a:ea typeface="微软雅黑"/>
                <a:cs typeface="等线"/>
              </a:rPr>
              <a:t>水务</a:t>
            </a:r>
            <a:r>
              <a:rPr kumimoji="0" sz="1550" b="0" i="0" u="none" strike="noStrike" kern="1200" cap="none" spc="0" normalizeH="0" baseline="0" noProof="0" dirty="0">
                <a:ln>
                  <a:noFill/>
                </a:ln>
                <a:solidFill>
                  <a:srgbClr val="000000"/>
                </a:solidFill>
                <a:effectLst/>
                <a:uLnTx/>
                <a:uFillTx/>
                <a:latin typeface="微软雅黑"/>
                <a:ea typeface="微软雅黑"/>
                <a:cs typeface="等线"/>
              </a:rPr>
              <a:t>	</a:t>
            </a:r>
            <a:r>
              <a:rPr kumimoji="0" sz="1550" b="0" i="0" u="none" strike="noStrike" kern="1200" cap="none" spc="25" normalizeH="0" baseline="0" noProof="0" dirty="0">
                <a:ln>
                  <a:noFill/>
                </a:ln>
                <a:solidFill>
                  <a:srgbClr val="000000"/>
                </a:solidFill>
                <a:effectLst/>
                <a:uLnTx/>
                <a:uFillTx/>
                <a:latin typeface="微软雅黑"/>
                <a:ea typeface="微软雅黑"/>
                <a:cs typeface="等线"/>
              </a:rPr>
              <a:t>通信</a:t>
            </a:r>
            <a:endParaRPr kumimoji="0" sz="1550" b="0" i="0" u="none" strike="noStrike" kern="1200" cap="none" spc="0" normalizeH="0" baseline="0" noProof="0" dirty="0">
              <a:ln>
                <a:noFill/>
              </a:ln>
              <a:solidFill>
                <a:srgbClr val="000000"/>
              </a:solidFill>
              <a:effectLst/>
              <a:uLnTx/>
              <a:uFillTx/>
              <a:latin typeface="微软雅黑"/>
              <a:ea typeface="微软雅黑"/>
              <a:cs typeface="等线"/>
            </a:endParaRPr>
          </a:p>
        </p:txBody>
      </p:sp>
      <p:sp>
        <p:nvSpPr>
          <p:cNvPr id="25" name="object 25">
            <a:extLst>
              <a:ext uri="{FF2B5EF4-FFF2-40B4-BE49-F238E27FC236}">
                <a16:creationId xmlns:a16="http://schemas.microsoft.com/office/drawing/2014/main" id="{9599D33E-2C69-402D-802F-E8BBF2249094}"/>
              </a:ext>
            </a:extLst>
          </p:cNvPr>
          <p:cNvSpPr txBox="1"/>
          <p:nvPr/>
        </p:nvSpPr>
        <p:spPr>
          <a:xfrm>
            <a:off x="3241675" y="1635125"/>
            <a:ext cx="827088" cy="254000"/>
          </a:xfrm>
          <a:prstGeom prst="rect">
            <a:avLst/>
          </a:prstGeom>
        </p:spPr>
        <p:txBody>
          <a:bodyPr lIns="0" tIns="15875" rIns="0" bIns="0">
            <a:spAutoFit/>
          </a:bodyPr>
          <a:lstStyle/>
          <a:p>
            <a:pPr marL="12700" marR="0" lvl="0" indent="0" algn="l" defTabSz="914400" rtl="0" eaLnBrk="0" fontAlgn="base" latinLnBrk="0" hangingPunct="0">
              <a:lnSpc>
                <a:spcPct val="100000"/>
              </a:lnSpc>
              <a:spcBef>
                <a:spcPts val="125"/>
              </a:spcBef>
              <a:spcAft>
                <a:spcPct val="0"/>
              </a:spcAft>
              <a:buClrTx/>
              <a:buSzTx/>
              <a:buFontTx/>
              <a:buNone/>
              <a:tabLst/>
              <a:defRPr/>
            </a:pPr>
            <a:r>
              <a:rPr kumimoji="0" sz="1550" b="0" i="0" u="none" strike="noStrike" kern="1200" cap="none" spc="25" normalizeH="0" baseline="0" noProof="0" dirty="0">
                <a:ln>
                  <a:noFill/>
                </a:ln>
                <a:solidFill>
                  <a:srgbClr val="000000"/>
                </a:solidFill>
                <a:effectLst/>
                <a:uLnTx/>
                <a:uFillTx/>
                <a:latin typeface="微软雅黑"/>
                <a:ea typeface="微软雅黑"/>
                <a:cs typeface="等线"/>
              </a:rPr>
              <a:t>传统能源</a:t>
            </a:r>
            <a:endParaRPr kumimoji="0" sz="1550" b="0" i="0" u="none" strike="noStrike" kern="1200" cap="none" spc="0" normalizeH="0" baseline="0" noProof="0" dirty="0">
              <a:ln>
                <a:noFill/>
              </a:ln>
              <a:solidFill>
                <a:srgbClr val="000000"/>
              </a:solidFill>
              <a:effectLst/>
              <a:uLnTx/>
              <a:uFillTx/>
              <a:latin typeface="微软雅黑"/>
              <a:ea typeface="微软雅黑"/>
              <a:cs typeface="等线"/>
            </a:endParaRPr>
          </a:p>
        </p:txBody>
      </p:sp>
      <p:sp>
        <p:nvSpPr>
          <p:cNvPr id="26" name="object 26">
            <a:extLst>
              <a:ext uri="{FF2B5EF4-FFF2-40B4-BE49-F238E27FC236}">
                <a16:creationId xmlns:a16="http://schemas.microsoft.com/office/drawing/2014/main" id="{30885B45-2374-47A3-8425-41793DB1C626}"/>
              </a:ext>
            </a:extLst>
          </p:cNvPr>
          <p:cNvSpPr txBox="1"/>
          <p:nvPr/>
        </p:nvSpPr>
        <p:spPr>
          <a:xfrm>
            <a:off x="3241675" y="1884363"/>
            <a:ext cx="598488" cy="684212"/>
          </a:xfrm>
          <a:prstGeom prst="rect">
            <a:avLst/>
          </a:prstGeom>
        </p:spPr>
        <p:txBody>
          <a:bodyPr lIns="0" tIns="48895" rIns="0" bIns="0">
            <a:spAutoFit/>
          </a:bodyPr>
          <a:lstStyle/>
          <a:p>
            <a:pPr marL="279400" marR="0" lvl="0" indent="-266700" algn="l" defTabSz="914400" rtl="0" eaLnBrk="0" fontAlgn="base" latinLnBrk="0" hangingPunct="0">
              <a:lnSpc>
                <a:spcPct val="100000"/>
              </a:lnSpc>
              <a:spcBef>
                <a:spcPts val="385"/>
              </a:spcBef>
              <a:spcAft>
                <a:spcPct val="0"/>
              </a:spcAft>
              <a:buClrTx/>
              <a:buSzTx/>
              <a:buFont typeface="Wingdings"/>
              <a:buChar char=""/>
              <a:tabLst>
                <a:tab pos="279400" algn="l"/>
                <a:tab pos="280035" algn="l"/>
              </a:tabLst>
              <a:defRPr/>
            </a:pPr>
            <a:r>
              <a:rPr kumimoji="0" sz="1200" b="0" i="0" u="none" strike="noStrike" kern="1200" cap="none" spc="0" normalizeH="0" baseline="0" noProof="0" dirty="0">
                <a:ln>
                  <a:noFill/>
                </a:ln>
                <a:solidFill>
                  <a:srgbClr val="000000"/>
                </a:solidFill>
                <a:effectLst/>
                <a:uLnTx/>
                <a:uFillTx/>
                <a:latin typeface="微软雅黑"/>
                <a:ea typeface="微软雅黑"/>
                <a:cs typeface="等线"/>
              </a:rPr>
              <a:t>煤</a:t>
            </a:r>
            <a:endParaRPr kumimoji="0" sz="1200" b="0" i="0" u="none" strike="noStrike" kern="1200" cap="none" spc="0" normalizeH="0" baseline="0" noProof="0">
              <a:ln>
                <a:noFill/>
              </a:ln>
              <a:solidFill>
                <a:srgbClr val="000000"/>
              </a:solidFill>
              <a:effectLst/>
              <a:uLnTx/>
              <a:uFillTx/>
              <a:latin typeface="微软雅黑"/>
              <a:ea typeface="微软雅黑"/>
              <a:cs typeface="等线"/>
            </a:endParaRPr>
          </a:p>
          <a:p>
            <a:pPr marL="279400" marR="0" lvl="0" indent="-266700" algn="l" defTabSz="914400" rtl="0" eaLnBrk="0" fontAlgn="base" latinLnBrk="0" hangingPunct="0">
              <a:lnSpc>
                <a:spcPct val="100000"/>
              </a:lnSpc>
              <a:spcBef>
                <a:spcPts val="290"/>
              </a:spcBef>
              <a:spcAft>
                <a:spcPct val="0"/>
              </a:spcAft>
              <a:buClrTx/>
              <a:buSzTx/>
              <a:buFont typeface="Wingdings"/>
              <a:buChar char=""/>
              <a:tabLst>
                <a:tab pos="279400" algn="l"/>
                <a:tab pos="280035" algn="l"/>
              </a:tabLst>
              <a:defRPr/>
            </a:pPr>
            <a:r>
              <a:rPr kumimoji="0" sz="1200" b="0" i="0" u="none" strike="noStrike" kern="1200" cap="none" spc="-5" normalizeH="0" baseline="0" noProof="0" dirty="0">
                <a:ln>
                  <a:noFill/>
                </a:ln>
                <a:solidFill>
                  <a:srgbClr val="000000"/>
                </a:solidFill>
                <a:effectLst/>
                <a:uLnTx/>
                <a:uFillTx/>
                <a:latin typeface="微软雅黑"/>
                <a:ea typeface="微软雅黑"/>
                <a:cs typeface="等线"/>
              </a:rPr>
              <a:t>油气</a:t>
            </a:r>
            <a:endParaRPr kumimoji="0" sz="1200" b="0" i="0" u="none" strike="noStrike" kern="1200" cap="none" spc="0" normalizeH="0" baseline="0" noProof="0">
              <a:ln>
                <a:noFill/>
              </a:ln>
              <a:solidFill>
                <a:srgbClr val="000000"/>
              </a:solidFill>
              <a:effectLst/>
              <a:uLnTx/>
              <a:uFillTx/>
              <a:latin typeface="微软雅黑"/>
              <a:ea typeface="微软雅黑"/>
              <a:cs typeface="等线"/>
            </a:endParaRPr>
          </a:p>
          <a:p>
            <a:pPr marL="279400" marR="0" lvl="0" indent="-266700" algn="l" defTabSz="914400" rtl="0" eaLnBrk="0" fontAlgn="base" latinLnBrk="0" hangingPunct="0">
              <a:lnSpc>
                <a:spcPct val="100000"/>
              </a:lnSpc>
              <a:spcBef>
                <a:spcPts val="285"/>
              </a:spcBef>
              <a:spcAft>
                <a:spcPct val="0"/>
              </a:spcAft>
              <a:buClrTx/>
              <a:buSzTx/>
              <a:buFont typeface="Wingdings"/>
              <a:buChar char=""/>
              <a:tabLst>
                <a:tab pos="279400" algn="l"/>
                <a:tab pos="280035" algn="l"/>
              </a:tabLst>
              <a:defRPr/>
            </a:pPr>
            <a:r>
              <a:rPr kumimoji="0" sz="1200" b="0" i="0" u="none" strike="noStrike" kern="1200" cap="none" spc="-5" normalizeH="0" baseline="0" noProof="0" dirty="0">
                <a:ln>
                  <a:noFill/>
                </a:ln>
                <a:solidFill>
                  <a:srgbClr val="000000"/>
                </a:solidFill>
                <a:effectLst/>
                <a:uLnTx/>
                <a:uFillTx/>
                <a:latin typeface="微软雅黑"/>
                <a:ea typeface="微软雅黑"/>
                <a:cs typeface="等线"/>
              </a:rPr>
              <a:t>核能</a:t>
            </a:r>
            <a:endParaRPr kumimoji="0" sz="1200" b="0" i="0" u="none" strike="noStrike" kern="1200" cap="none" spc="0" normalizeH="0" baseline="0" noProof="0">
              <a:ln>
                <a:noFill/>
              </a:ln>
              <a:solidFill>
                <a:srgbClr val="000000"/>
              </a:solidFill>
              <a:effectLst/>
              <a:uLnTx/>
              <a:uFillTx/>
              <a:latin typeface="微软雅黑"/>
              <a:ea typeface="微软雅黑"/>
              <a:cs typeface="等线"/>
            </a:endParaRPr>
          </a:p>
        </p:txBody>
      </p:sp>
      <p:sp>
        <p:nvSpPr>
          <p:cNvPr id="27" name="object 27">
            <a:extLst>
              <a:ext uri="{FF2B5EF4-FFF2-40B4-BE49-F238E27FC236}">
                <a16:creationId xmlns:a16="http://schemas.microsoft.com/office/drawing/2014/main" id="{51C9E592-3296-4681-801A-968D2742D497}"/>
              </a:ext>
            </a:extLst>
          </p:cNvPr>
          <p:cNvSpPr txBox="1"/>
          <p:nvPr/>
        </p:nvSpPr>
        <p:spPr>
          <a:xfrm>
            <a:off x="3241675" y="2589213"/>
            <a:ext cx="1027113" cy="254000"/>
          </a:xfrm>
          <a:prstGeom prst="rect">
            <a:avLst/>
          </a:prstGeom>
        </p:spPr>
        <p:txBody>
          <a:bodyPr lIns="0" tIns="15875" rIns="0" bIns="0">
            <a:spAutoFit/>
          </a:bodyPr>
          <a:lstStyle/>
          <a:p>
            <a:pPr marL="12700" marR="0" lvl="0" indent="0" algn="l" defTabSz="914400" rtl="0" eaLnBrk="0" fontAlgn="base" latinLnBrk="0" hangingPunct="0">
              <a:lnSpc>
                <a:spcPct val="100000"/>
              </a:lnSpc>
              <a:spcBef>
                <a:spcPts val="125"/>
              </a:spcBef>
              <a:spcAft>
                <a:spcPct val="0"/>
              </a:spcAft>
              <a:buClrTx/>
              <a:buSzTx/>
              <a:buFontTx/>
              <a:buNone/>
              <a:tabLst/>
              <a:defRPr/>
            </a:pPr>
            <a:r>
              <a:rPr kumimoji="0" sz="1550" b="0" i="0" u="none" strike="noStrike" kern="1200" cap="none" spc="25" normalizeH="0" baseline="0" noProof="0" dirty="0">
                <a:ln>
                  <a:noFill/>
                </a:ln>
                <a:solidFill>
                  <a:srgbClr val="000000"/>
                </a:solidFill>
                <a:effectLst/>
                <a:uLnTx/>
                <a:uFillTx/>
                <a:latin typeface="微软雅黑"/>
                <a:ea typeface="微软雅黑"/>
                <a:cs typeface="等线"/>
              </a:rPr>
              <a:t>可再生能源</a:t>
            </a:r>
            <a:endParaRPr kumimoji="0" sz="1550" b="0" i="0" u="none" strike="noStrike" kern="1200" cap="none" spc="0" normalizeH="0" baseline="0" noProof="0">
              <a:ln>
                <a:noFill/>
              </a:ln>
              <a:solidFill>
                <a:srgbClr val="000000"/>
              </a:solidFill>
              <a:effectLst/>
              <a:uLnTx/>
              <a:uFillTx/>
              <a:latin typeface="微软雅黑"/>
              <a:ea typeface="微软雅黑"/>
              <a:cs typeface="等线"/>
            </a:endParaRPr>
          </a:p>
        </p:txBody>
      </p:sp>
      <p:sp>
        <p:nvSpPr>
          <p:cNvPr id="28" name="object 28">
            <a:extLst>
              <a:ext uri="{FF2B5EF4-FFF2-40B4-BE49-F238E27FC236}">
                <a16:creationId xmlns:a16="http://schemas.microsoft.com/office/drawing/2014/main" id="{4ED93FB7-8905-47D9-9DD4-0D9FE007809A}"/>
              </a:ext>
            </a:extLst>
          </p:cNvPr>
          <p:cNvSpPr txBox="1"/>
          <p:nvPr/>
        </p:nvSpPr>
        <p:spPr>
          <a:xfrm>
            <a:off x="3241675" y="2838450"/>
            <a:ext cx="903288" cy="1122363"/>
          </a:xfrm>
          <a:prstGeom prst="rect">
            <a:avLst/>
          </a:prstGeom>
        </p:spPr>
        <p:txBody>
          <a:bodyPr lIns="0" tIns="48895" rIns="0" bIns="0">
            <a:spAutoFit/>
          </a:bodyPr>
          <a:lstStyle/>
          <a:p>
            <a:pPr marL="279400" marR="0" lvl="0" indent="-266700" algn="l" defTabSz="914400" rtl="0" eaLnBrk="0" fontAlgn="base" latinLnBrk="0" hangingPunct="0">
              <a:lnSpc>
                <a:spcPct val="100000"/>
              </a:lnSpc>
              <a:spcBef>
                <a:spcPts val="385"/>
              </a:spcBef>
              <a:spcAft>
                <a:spcPct val="0"/>
              </a:spcAft>
              <a:buClrTx/>
              <a:buSzTx/>
              <a:buFont typeface="Wingdings"/>
              <a:buChar char=""/>
              <a:tabLst>
                <a:tab pos="279400" algn="l"/>
                <a:tab pos="280035" algn="l"/>
              </a:tabLst>
              <a:defRPr/>
            </a:pPr>
            <a:r>
              <a:rPr kumimoji="0" sz="1200" b="0" i="0" u="none" strike="noStrike" kern="1200" cap="none" spc="-5" normalizeH="0" baseline="0" noProof="0" dirty="0">
                <a:ln>
                  <a:noFill/>
                </a:ln>
                <a:solidFill>
                  <a:srgbClr val="000000"/>
                </a:solidFill>
                <a:effectLst/>
                <a:uLnTx/>
                <a:uFillTx/>
                <a:latin typeface="微软雅黑"/>
                <a:ea typeface="微软雅黑"/>
                <a:cs typeface="等线"/>
              </a:rPr>
              <a:t>太阳能</a:t>
            </a:r>
            <a:endParaRPr kumimoji="0" sz="1200" b="0" i="0" u="none" strike="noStrike" kern="1200" cap="none" spc="0" normalizeH="0" baseline="0" noProof="0">
              <a:ln>
                <a:noFill/>
              </a:ln>
              <a:solidFill>
                <a:srgbClr val="000000"/>
              </a:solidFill>
              <a:effectLst/>
              <a:uLnTx/>
              <a:uFillTx/>
              <a:latin typeface="微软雅黑"/>
              <a:ea typeface="微软雅黑"/>
              <a:cs typeface="等线"/>
            </a:endParaRPr>
          </a:p>
          <a:p>
            <a:pPr marL="279400" marR="0" lvl="0" indent="-266700" algn="l" defTabSz="914400" rtl="0" eaLnBrk="0" fontAlgn="base" latinLnBrk="0" hangingPunct="0">
              <a:lnSpc>
                <a:spcPct val="100000"/>
              </a:lnSpc>
              <a:spcBef>
                <a:spcPts val="290"/>
              </a:spcBef>
              <a:spcAft>
                <a:spcPct val="0"/>
              </a:spcAft>
              <a:buClrTx/>
              <a:buSzTx/>
              <a:buFont typeface="Wingdings"/>
              <a:buChar char=""/>
              <a:tabLst>
                <a:tab pos="279400" algn="l"/>
                <a:tab pos="280035" algn="l"/>
              </a:tabLst>
              <a:defRPr/>
            </a:pPr>
            <a:r>
              <a:rPr kumimoji="0" sz="1200" b="0" i="0" u="none" strike="noStrike" kern="1200" cap="none" spc="-5" normalizeH="0" baseline="0" noProof="0" dirty="0">
                <a:ln>
                  <a:noFill/>
                </a:ln>
                <a:solidFill>
                  <a:srgbClr val="000000"/>
                </a:solidFill>
                <a:effectLst/>
                <a:uLnTx/>
                <a:uFillTx/>
                <a:latin typeface="微软雅黑"/>
                <a:ea typeface="微软雅黑"/>
                <a:cs typeface="等线"/>
              </a:rPr>
              <a:t>风能</a:t>
            </a:r>
            <a:endParaRPr kumimoji="0" sz="1200" b="0" i="0" u="none" strike="noStrike" kern="1200" cap="none" spc="0" normalizeH="0" baseline="0" noProof="0">
              <a:ln>
                <a:noFill/>
              </a:ln>
              <a:solidFill>
                <a:srgbClr val="000000"/>
              </a:solidFill>
              <a:effectLst/>
              <a:uLnTx/>
              <a:uFillTx/>
              <a:latin typeface="微软雅黑"/>
              <a:ea typeface="微软雅黑"/>
              <a:cs typeface="等线"/>
            </a:endParaRPr>
          </a:p>
          <a:p>
            <a:pPr marL="279400" marR="0" lvl="0" indent="-266700" algn="l" defTabSz="914400" rtl="0" eaLnBrk="0" fontAlgn="base" latinLnBrk="0" hangingPunct="0">
              <a:lnSpc>
                <a:spcPct val="100000"/>
              </a:lnSpc>
              <a:spcBef>
                <a:spcPts val="285"/>
              </a:spcBef>
              <a:spcAft>
                <a:spcPct val="0"/>
              </a:spcAft>
              <a:buClrTx/>
              <a:buSzTx/>
              <a:buFont typeface="Wingdings"/>
              <a:buChar char=""/>
              <a:tabLst>
                <a:tab pos="279400" algn="l"/>
                <a:tab pos="280035" algn="l"/>
              </a:tabLst>
              <a:defRPr/>
            </a:pPr>
            <a:r>
              <a:rPr kumimoji="0" sz="1200" b="0" i="0" u="none" strike="noStrike" kern="1200" cap="none" spc="-5" normalizeH="0" baseline="0" noProof="0" dirty="0">
                <a:ln>
                  <a:noFill/>
                </a:ln>
                <a:solidFill>
                  <a:srgbClr val="000000"/>
                </a:solidFill>
                <a:effectLst/>
                <a:uLnTx/>
                <a:uFillTx/>
                <a:latin typeface="微软雅黑"/>
                <a:ea typeface="微软雅黑"/>
                <a:cs typeface="等线"/>
              </a:rPr>
              <a:t>水能</a:t>
            </a:r>
            <a:endParaRPr kumimoji="0" sz="1200" b="0" i="0" u="none" strike="noStrike" kern="1200" cap="none" spc="0" normalizeH="0" baseline="0" noProof="0">
              <a:ln>
                <a:noFill/>
              </a:ln>
              <a:solidFill>
                <a:srgbClr val="000000"/>
              </a:solidFill>
              <a:effectLst/>
              <a:uLnTx/>
              <a:uFillTx/>
              <a:latin typeface="微软雅黑"/>
              <a:ea typeface="微软雅黑"/>
              <a:cs typeface="等线"/>
            </a:endParaRPr>
          </a:p>
          <a:p>
            <a:pPr marL="279400" marR="0" lvl="0" indent="-266700" algn="l" defTabSz="914400" rtl="0" eaLnBrk="0" fontAlgn="base" latinLnBrk="0" hangingPunct="0">
              <a:lnSpc>
                <a:spcPct val="100000"/>
              </a:lnSpc>
              <a:spcBef>
                <a:spcPts val="290"/>
              </a:spcBef>
              <a:spcAft>
                <a:spcPct val="0"/>
              </a:spcAft>
              <a:buClrTx/>
              <a:buSzTx/>
              <a:buFont typeface="Wingdings"/>
              <a:buChar char=""/>
              <a:tabLst>
                <a:tab pos="279400" algn="l"/>
                <a:tab pos="280035" algn="l"/>
              </a:tabLst>
              <a:defRPr/>
            </a:pPr>
            <a:r>
              <a:rPr kumimoji="0" sz="1200" b="0" i="0" u="none" strike="noStrike" kern="1200" cap="none" spc="-5" normalizeH="0" baseline="0" noProof="0" dirty="0">
                <a:ln>
                  <a:noFill/>
                </a:ln>
                <a:solidFill>
                  <a:srgbClr val="000000"/>
                </a:solidFill>
                <a:effectLst/>
                <a:uLnTx/>
                <a:uFillTx/>
                <a:latin typeface="微软雅黑"/>
                <a:ea typeface="微软雅黑"/>
                <a:cs typeface="等线"/>
              </a:rPr>
              <a:t>生物质能</a:t>
            </a:r>
            <a:endParaRPr kumimoji="0" sz="1200" b="0" i="0" u="none" strike="noStrike" kern="1200" cap="none" spc="0" normalizeH="0" baseline="0" noProof="0">
              <a:ln>
                <a:noFill/>
              </a:ln>
              <a:solidFill>
                <a:srgbClr val="000000"/>
              </a:solidFill>
              <a:effectLst/>
              <a:uLnTx/>
              <a:uFillTx/>
              <a:latin typeface="微软雅黑"/>
              <a:ea typeface="微软雅黑"/>
              <a:cs typeface="等线"/>
            </a:endParaRPr>
          </a:p>
          <a:p>
            <a:pPr marL="279400" marR="0" lvl="0" indent="-266700" algn="l" defTabSz="914400" rtl="0" eaLnBrk="0" fontAlgn="base" latinLnBrk="0" hangingPunct="0">
              <a:lnSpc>
                <a:spcPct val="100000"/>
              </a:lnSpc>
              <a:spcBef>
                <a:spcPts val="285"/>
              </a:spcBef>
              <a:spcAft>
                <a:spcPct val="0"/>
              </a:spcAft>
              <a:buClrTx/>
              <a:buSzTx/>
              <a:buFont typeface="Wingdings"/>
              <a:buChar char=""/>
              <a:tabLst>
                <a:tab pos="279400" algn="l"/>
                <a:tab pos="280035" algn="l"/>
              </a:tabLst>
              <a:defRPr/>
            </a:pPr>
            <a:r>
              <a:rPr kumimoji="0" sz="1200" b="0" i="0" u="none" strike="noStrike" kern="1200" cap="none" spc="-5" normalizeH="0" baseline="0" noProof="0" dirty="0">
                <a:ln>
                  <a:noFill/>
                </a:ln>
                <a:solidFill>
                  <a:srgbClr val="000000"/>
                </a:solidFill>
                <a:effectLst/>
                <a:uLnTx/>
                <a:uFillTx/>
                <a:latin typeface="微软雅黑"/>
                <a:ea typeface="微软雅黑"/>
                <a:cs typeface="等线"/>
              </a:rPr>
              <a:t>地热</a:t>
            </a:r>
            <a:endParaRPr kumimoji="0" sz="1200" b="0" i="0" u="none" strike="noStrike" kern="1200" cap="none" spc="0" normalizeH="0" baseline="0" noProof="0">
              <a:ln>
                <a:noFill/>
              </a:ln>
              <a:solidFill>
                <a:srgbClr val="000000"/>
              </a:solidFill>
              <a:effectLst/>
              <a:uLnTx/>
              <a:uFillTx/>
              <a:latin typeface="微软雅黑"/>
              <a:ea typeface="微软雅黑"/>
              <a:cs typeface="等线"/>
            </a:endParaRPr>
          </a:p>
        </p:txBody>
      </p:sp>
      <p:sp>
        <p:nvSpPr>
          <p:cNvPr id="29" name="object 29">
            <a:extLst>
              <a:ext uri="{FF2B5EF4-FFF2-40B4-BE49-F238E27FC236}">
                <a16:creationId xmlns:a16="http://schemas.microsoft.com/office/drawing/2014/main" id="{0FF84AB6-67CB-44D0-A97C-0E9C3FB680AE}"/>
              </a:ext>
            </a:extLst>
          </p:cNvPr>
          <p:cNvSpPr txBox="1"/>
          <p:nvPr/>
        </p:nvSpPr>
        <p:spPr>
          <a:xfrm>
            <a:off x="3241675" y="3981450"/>
            <a:ext cx="1027113" cy="255588"/>
          </a:xfrm>
          <a:prstGeom prst="rect">
            <a:avLst/>
          </a:prstGeom>
        </p:spPr>
        <p:txBody>
          <a:bodyPr lIns="0" tIns="15875" rIns="0" bIns="0">
            <a:spAutoFit/>
          </a:bodyPr>
          <a:lstStyle/>
          <a:p>
            <a:pPr marL="12700" marR="0" lvl="0" indent="0" algn="l" defTabSz="914400" rtl="0" eaLnBrk="0" fontAlgn="base" latinLnBrk="0" hangingPunct="0">
              <a:lnSpc>
                <a:spcPct val="100000"/>
              </a:lnSpc>
              <a:spcBef>
                <a:spcPts val="125"/>
              </a:spcBef>
              <a:spcAft>
                <a:spcPct val="0"/>
              </a:spcAft>
              <a:buClrTx/>
              <a:buSzTx/>
              <a:buFontTx/>
              <a:buNone/>
              <a:tabLst/>
              <a:defRPr/>
            </a:pPr>
            <a:r>
              <a:rPr kumimoji="0" sz="1550" b="0" i="0" u="none" strike="noStrike" kern="1200" cap="none" spc="25" normalizeH="0" baseline="0" noProof="0" dirty="0">
                <a:ln>
                  <a:noFill/>
                </a:ln>
                <a:solidFill>
                  <a:srgbClr val="000000"/>
                </a:solidFill>
                <a:effectLst/>
                <a:uLnTx/>
                <a:uFillTx/>
                <a:latin typeface="微软雅黑"/>
                <a:ea typeface="微软雅黑"/>
                <a:cs typeface="等线"/>
              </a:rPr>
              <a:t>传输与配送</a:t>
            </a:r>
            <a:endParaRPr kumimoji="0" sz="1550" b="0" i="0" u="none" strike="noStrike" kern="1200" cap="none" spc="0" normalizeH="0" baseline="0" noProof="0">
              <a:ln>
                <a:noFill/>
              </a:ln>
              <a:solidFill>
                <a:srgbClr val="000000"/>
              </a:solidFill>
              <a:effectLst/>
              <a:uLnTx/>
              <a:uFillTx/>
              <a:latin typeface="微软雅黑"/>
              <a:ea typeface="微软雅黑"/>
              <a:cs typeface="等线"/>
            </a:endParaRPr>
          </a:p>
        </p:txBody>
      </p:sp>
      <p:sp>
        <p:nvSpPr>
          <p:cNvPr id="30" name="object 30">
            <a:extLst>
              <a:ext uri="{FF2B5EF4-FFF2-40B4-BE49-F238E27FC236}">
                <a16:creationId xmlns:a16="http://schemas.microsoft.com/office/drawing/2014/main" id="{92E5D1B7-73F5-40BF-907F-B6B2E75C676F}"/>
              </a:ext>
            </a:extLst>
          </p:cNvPr>
          <p:cNvSpPr txBox="1"/>
          <p:nvPr/>
        </p:nvSpPr>
        <p:spPr>
          <a:xfrm>
            <a:off x="3241675" y="4232275"/>
            <a:ext cx="903288" cy="682625"/>
          </a:xfrm>
          <a:prstGeom prst="rect">
            <a:avLst/>
          </a:prstGeom>
        </p:spPr>
        <p:txBody>
          <a:bodyPr lIns="0" tIns="48260" rIns="0" bIns="0">
            <a:spAutoFit/>
          </a:bodyPr>
          <a:lstStyle/>
          <a:p>
            <a:pPr marL="279400" marR="0" lvl="0" indent="-266700" algn="l" defTabSz="914400" rtl="0" eaLnBrk="0" fontAlgn="base" latinLnBrk="0" hangingPunct="0">
              <a:lnSpc>
                <a:spcPct val="100000"/>
              </a:lnSpc>
              <a:spcBef>
                <a:spcPts val="380"/>
              </a:spcBef>
              <a:spcAft>
                <a:spcPct val="0"/>
              </a:spcAft>
              <a:buClrTx/>
              <a:buSzTx/>
              <a:buFont typeface="Wingdings"/>
              <a:buChar char=""/>
              <a:tabLst>
                <a:tab pos="279400" algn="l"/>
                <a:tab pos="280035" algn="l"/>
              </a:tabLst>
              <a:defRPr/>
            </a:pPr>
            <a:r>
              <a:rPr kumimoji="0" sz="1200" b="0" i="0" u="none" strike="noStrike" kern="1200" cap="none" spc="0" normalizeH="0" baseline="0" noProof="0" dirty="0">
                <a:ln>
                  <a:noFill/>
                </a:ln>
                <a:solidFill>
                  <a:srgbClr val="000000"/>
                </a:solidFill>
                <a:effectLst/>
                <a:uLnTx/>
                <a:uFillTx/>
                <a:latin typeface="微软雅黑"/>
                <a:ea typeface="微软雅黑"/>
                <a:cs typeface="等线"/>
              </a:rPr>
              <a:t>电力</a:t>
            </a:r>
            <a:endParaRPr kumimoji="0" sz="1200" b="0" i="0" u="none" strike="noStrike" kern="1200" cap="none" spc="0" normalizeH="0" baseline="0" noProof="0">
              <a:ln>
                <a:noFill/>
              </a:ln>
              <a:solidFill>
                <a:srgbClr val="000000"/>
              </a:solidFill>
              <a:effectLst/>
              <a:uLnTx/>
              <a:uFillTx/>
              <a:latin typeface="微软雅黑"/>
              <a:ea typeface="微软雅黑"/>
              <a:cs typeface="等线"/>
            </a:endParaRPr>
          </a:p>
          <a:p>
            <a:pPr marL="279400" marR="0" lvl="0" indent="-266700" algn="l" defTabSz="914400" rtl="0" eaLnBrk="0" fontAlgn="base" latinLnBrk="0" hangingPunct="0">
              <a:lnSpc>
                <a:spcPct val="100000"/>
              </a:lnSpc>
              <a:spcBef>
                <a:spcPts val="285"/>
              </a:spcBef>
              <a:spcAft>
                <a:spcPct val="0"/>
              </a:spcAft>
              <a:buClrTx/>
              <a:buSzTx/>
              <a:buFont typeface="Wingdings"/>
              <a:buChar char=""/>
              <a:tabLst>
                <a:tab pos="279400" algn="l"/>
                <a:tab pos="280035" algn="l"/>
              </a:tabLst>
              <a:defRPr/>
            </a:pPr>
            <a:r>
              <a:rPr kumimoji="0" sz="1200" b="0" i="0" u="none" strike="noStrike" kern="1200" cap="none" spc="0" normalizeH="0" baseline="0" noProof="0" dirty="0">
                <a:ln>
                  <a:noFill/>
                </a:ln>
                <a:solidFill>
                  <a:srgbClr val="000000"/>
                </a:solidFill>
                <a:effectLst/>
                <a:uLnTx/>
                <a:uFillTx/>
                <a:latin typeface="微软雅黑"/>
                <a:ea typeface="微软雅黑"/>
                <a:cs typeface="等线"/>
              </a:rPr>
              <a:t>气</a:t>
            </a:r>
            <a:endParaRPr kumimoji="0" sz="1200" b="0" i="0" u="none" strike="noStrike" kern="1200" cap="none" spc="0" normalizeH="0" baseline="0" noProof="0">
              <a:ln>
                <a:noFill/>
              </a:ln>
              <a:solidFill>
                <a:srgbClr val="000000"/>
              </a:solidFill>
              <a:effectLst/>
              <a:uLnTx/>
              <a:uFillTx/>
              <a:latin typeface="微软雅黑"/>
              <a:ea typeface="微软雅黑"/>
              <a:cs typeface="等线"/>
            </a:endParaRPr>
          </a:p>
          <a:p>
            <a:pPr marL="279400" marR="0" lvl="0" indent="-266700" algn="l" defTabSz="914400" rtl="0" eaLnBrk="0" fontAlgn="base" latinLnBrk="0" hangingPunct="0">
              <a:lnSpc>
                <a:spcPct val="100000"/>
              </a:lnSpc>
              <a:spcBef>
                <a:spcPts val="290"/>
              </a:spcBef>
              <a:spcAft>
                <a:spcPct val="0"/>
              </a:spcAft>
              <a:buClrTx/>
              <a:buSzTx/>
              <a:buFont typeface="Wingdings"/>
              <a:buChar char=""/>
              <a:tabLst>
                <a:tab pos="279400" algn="l"/>
                <a:tab pos="280035" algn="l"/>
              </a:tabLst>
              <a:defRPr/>
            </a:pPr>
            <a:r>
              <a:rPr kumimoji="0" sz="1200" b="0" i="0" u="none" strike="noStrike" kern="1200" cap="none" spc="-5" normalizeH="0" baseline="0" noProof="0" dirty="0">
                <a:ln>
                  <a:noFill/>
                </a:ln>
                <a:solidFill>
                  <a:srgbClr val="000000"/>
                </a:solidFill>
                <a:effectLst/>
                <a:uLnTx/>
                <a:uFillTx/>
                <a:latin typeface="微软雅黑"/>
                <a:ea typeface="微软雅黑"/>
                <a:cs typeface="等线"/>
              </a:rPr>
              <a:t>油、燃料</a:t>
            </a:r>
            <a:endParaRPr kumimoji="0" sz="1200" b="0" i="0" u="none" strike="noStrike" kern="1200" cap="none" spc="0" normalizeH="0" baseline="0" noProof="0">
              <a:ln>
                <a:noFill/>
              </a:ln>
              <a:solidFill>
                <a:srgbClr val="000000"/>
              </a:solidFill>
              <a:effectLst/>
              <a:uLnTx/>
              <a:uFillTx/>
              <a:latin typeface="微软雅黑"/>
              <a:ea typeface="微软雅黑"/>
              <a:cs typeface="等线"/>
            </a:endParaRPr>
          </a:p>
        </p:txBody>
      </p:sp>
      <p:sp>
        <p:nvSpPr>
          <p:cNvPr id="31" name="object 31">
            <a:extLst>
              <a:ext uri="{FF2B5EF4-FFF2-40B4-BE49-F238E27FC236}">
                <a16:creationId xmlns:a16="http://schemas.microsoft.com/office/drawing/2014/main" id="{A01BC4B1-8639-4E31-A455-B7E53DA0F2A0}"/>
              </a:ext>
            </a:extLst>
          </p:cNvPr>
          <p:cNvSpPr txBox="1"/>
          <p:nvPr/>
        </p:nvSpPr>
        <p:spPr>
          <a:xfrm>
            <a:off x="3241675" y="4935538"/>
            <a:ext cx="427038" cy="254000"/>
          </a:xfrm>
          <a:prstGeom prst="rect">
            <a:avLst/>
          </a:prstGeom>
        </p:spPr>
        <p:txBody>
          <a:bodyPr lIns="0" tIns="15875" rIns="0" bIns="0">
            <a:spAutoFit/>
          </a:bodyPr>
          <a:lstStyle/>
          <a:p>
            <a:pPr marL="12700" marR="0" lvl="0" indent="0" algn="l" defTabSz="914400" rtl="0" eaLnBrk="0" fontAlgn="base" latinLnBrk="0" hangingPunct="0">
              <a:lnSpc>
                <a:spcPct val="100000"/>
              </a:lnSpc>
              <a:spcBef>
                <a:spcPts val="125"/>
              </a:spcBef>
              <a:spcAft>
                <a:spcPct val="0"/>
              </a:spcAft>
              <a:buClrTx/>
              <a:buSzTx/>
              <a:buFontTx/>
              <a:buNone/>
              <a:tabLst/>
              <a:defRPr/>
            </a:pPr>
            <a:r>
              <a:rPr kumimoji="0" sz="1550" b="0" i="0" u="none" strike="noStrike" kern="1200" cap="none" spc="25" normalizeH="0" baseline="0" noProof="0" dirty="0">
                <a:ln>
                  <a:noFill/>
                </a:ln>
                <a:solidFill>
                  <a:srgbClr val="000000"/>
                </a:solidFill>
                <a:effectLst/>
                <a:uLnTx/>
                <a:uFillTx/>
                <a:latin typeface="微软雅黑"/>
                <a:ea typeface="微软雅黑"/>
                <a:cs typeface="等线"/>
              </a:rPr>
              <a:t>存储</a:t>
            </a:r>
            <a:endParaRPr kumimoji="0" sz="1550" b="0" i="0" u="none" strike="noStrike" kern="1200" cap="none" spc="0" normalizeH="0" baseline="0" noProof="0">
              <a:ln>
                <a:noFill/>
              </a:ln>
              <a:solidFill>
                <a:srgbClr val="000000"/>
              </a:solidFill>
              <a:effectLst/>
              <a:uLnTx/>
              <a:uFillTx/>
              <a:latin typeface="微软雅黑"/>
              <a:ea typeface="微软雅黑"/>
              <a:cs typeface="等线"/>
            </a:endParaRPr>
          </a:p>
        </p:txBody>
      </p:sp>
      <p:sp>
        <p:nvSpPr>
          <p:cNvPr id="32" name="object 32">
            <a:extLst>
              <a:ext uri="{FF2B5EF4-FFF2-40B4-BE49-F238E27FC236}">
                <a16:creationId xmlns:a16="http://schemas.microsoft.com/office/drawing/2014/main" id="{33C0BAD1-6288-48C9-BC03-3452EC2AA660}"/>
              </a:ext>
            </a:extLst>
          </p:cNvPr>
          <p:cNvSpPr txBox="1"/>
          <p:nvPr/>
        </p:nvSpPr>
        <p:spPr>
          <a:xfrm>
            <a:off x="3241675" y="5184775"/>
            <a:ext cx="903288" cy="684213"/>
          </a:xfrm>
          <a:prstGeom prst="rect">
            <a:avLst/>
          </a:prstGeom>
        </p:spPr>
        <p:txBody>
          <a:bodyPr lIns="0" tIns="48895" rIns="0" bIns="0">
            <a:spAutoFit/>
          </a:bodyPr>
          <a:lstStyle/>
          <a:p>
            <a:pPr marL="279400" marR="0" lvl="0" indent="-266700" algn="l" defTabSz="914400" rtl="0" eaLnBrk="0" fontAlgn="base" latinLnBrk="0" hangingPunct="0">
              <a:lnSpc>
                <a:spcPct val="100000"/>
              </a:lnSpc>
              <a:spcBef>
                <a:spcPts val="385"/>
              </a:spcBef>
              <a:spcAft>
                <a:spcPct val="0"/>
              </a:spcAft>
              <a:buClrTx/>
              <a:buSzTx/>
              <a:buFont typeface="Wingdings"/>
              <a:buChar char=""/>
              <a:tabLst>
                <a:tab pos="279400" algn="l"/>
                <a:tab pos="280035" algn="l"/>
              </a:tabLst>
              <a:defRPr/>
            </a:pPr>
            <a:r>
              <a:rPr kumimoji="0" sz="1200" b="0" i="0" u="none" strike="noStrike" kern="1200" cap="none" spc="0" normalizeH="0" baseline="0" noProof="0" dirty="0">
                <a:ln>
                  <a:noFill/>
                </a:ln>
                <a:solidFill>
                  <a:srgbClr val="000000"/>
                </a:solidFill>
                <a:effectLst/>
                <a:uLnTx/>
                <a:uFillTx/>
                <a:latin typeface="微软雅黑"/>
                <a:ea typeface="微软雅黑"/>
                <a:cs typeface="等线"/>
              </a:rPr>
              <a:t>电力</a:t>
            </a:r>
            <a:endParaRPr kumimoji="0" sz="1200" b="0" i="0" u="none" strike="noStrike" kern="1200" cap="none" spc="0" normalizeH="0" baseline="0" noProof="0">
              <a:ln>
                <a:noFill/>
              </a:ln>
              <a:solidFill>
                <a:srgbClr val="000000"/>
              </a:solidFill>
              <a:effectLst/>
              <a:uLnTx/>
              <a:uFillTx/>
              <a:latin typeface="微软雅黑"/>
              <a:ea typeface="微软雅黑"/>
              <a:cs typeface="等线"/>
            </a:endParaRPr>
          </a:p>
          <a:p>
            <a:pPr marL="279400" marR="0" lvl="0" indent="-266700" algn="l" defTabSz="914400" rtl="0" eaLnBrk="0" fontAlgn="base" latinLnBrk="0" hangingPunct="0">
              <a:lnSpc>
                <a:spcPct val="100000"/>
              </a:lnSpc>
              <a:spcBef>
                <a:spcPts val="290"/>
              </a:spcBef>
              <a:spcAft>
                <a:spcPct val="0"/>
              </a:spcAft>
              <a:buClrTx/>
              <a:buSzTx/>
              <a:buFont typeface="Wingdings"/>
              <a:buChar char=""/>
              <a:tabLst>
                <a:tab pos="279400" algn="l"/>
                <a:tab pos="280035" algn="l"/>
              </a:tabLst>
              <a:defRPr/>
            </a:pPr>
            <a:r>
              <a:rPr kumimoji="0" sz="1200" b="0" i="0" u="none" strike="noStrike" kern="1200" cap="none" spc="0" normalizeH="0" baseline="0" noProof="0" dirty="0">
                <a:ln>
                  <a:noFill/>
                </a:ln>
                <a:solidFill>
                  <a:srgbClr val="000000"/>
                </a:solidFill>
                <a:effectLst/>
                <a:uLnTx/>
                <a:uFillTx/>
                <a:latin typeface="微软雅黑"/>
                <a:ea typeface="微软雅黑"/>
                <a:cs typeface="等线"/>
              </a:rPr>
              <a:t>气</a:t>
            </a:r>
            <a:endParaRPr kumimoji="0" sz="1200" b="0" i="0" u="none" strike="noStrike" kern="1200" cap="none" spc="0" normalizeH="0" baseline="0" noProof="0">
              <a:ln>
                <a:noFill/>
              </a:ln>
              <a:solidFill>
                <a:srgbClr val="000000"/>
              </a:solidFill>
              <a:effectLst/>
              <a:uLnTx/>
              <a:uFillTx/>
              <a:latin typeface="微软雅黑"/>
              <a:ea typeface="微软雅黑"/>
              <a:cs typeface="等线"/>
            </a:endParaRPr>
          </a:p>
          <a:p>
            <a:pPr marL="279400" marR="0" lvl="0" indent="-266700" algn="l" defTabSz="914400" rtl="0" eaLnBrk="0" fontAlgn="base" latinLnBrk="0" hangingPunct="0">
              <a:lnSpc>
                <a:spcPct val="100000"/>
              </a:lnSpc>
              <a:spcBef>
                <a:spcPts val="285"/>
              </a:spcBef>
              <a:spcAft>
                <a:spcPct val="0"/>
              </a:spcAft>
              <a:buClrTx/>
              <a:buSzTx/>
              <a:buFont typeface="Wingdings"/>
              <a:buChar char=""/>
              <a:tabLst>
                <a:tab pos="279400" algn="l"/>
                <a:tab pos="280035" algn="l"/>
              </a:tabLst>
              <a:defRPr/>
            </a:pPr>
            <a:r>
              <a:rPr kumimoji="0" sz="1200" b="0" i="0" u="none" strike="noStrike" kern="1200" cap="none" spc="0" normalizeH="0" baseline="0" noProof="0" dirty="0">
                <a:ln>
                  <a:noFill/>
                </a:ln>
                <a:solidFill>
                  <a:srgbClr val="000000"/>
                </a:solidFill>
                <a:effectLst/>
                <a:uLnTx/>
                <a:uFillTx/>
                <a:latin typeface="微软雅黑"/>
                <a:ea typeface="微软雅黑"/>
                <a:cs typeface="等线"/>
              </a:rPr>
              <a:t>油、燃料</a:t>
            </a:r>
            <a:endParaRPr kumimoji="0" sz="1200" b="0" i="0" u="none" strike="noStrike" kern="1200" cap="none" spc="0" normalizeH="0" baseline="0" noProof="0">
              <a:ln>
                <a:noFill/>
              </a:ln>
              <a:solidFill>
                <a:srgbClr val="000000"/>
              </a:solidFill>
              <a:effectLst/>
              <a:uLnTx/>
              <a:uFillTx/>
              <a:latin typeface="微软雅黑"/>
              <a:ea typeface="微软雅黑"/>
              <a:cs typeface="等线"/>
            </a:endParaRPr>
          </a:p>
        </p:txBody>
      </p:sp>
      <p:sp>
        <p:nvSpPr>
          <p:cNvPr id="33" name="object 33">
            <a:extLst>
              <a:ext uri="{FF2B5EF4-FFF2-40B4-BE49-F238E27FC236}">
                <a16:creationId xmlns:a16="http://schemas.microsoft.com/office/drawing/2014/main" id="{A4AE93F6-9D66-46AB-87DA-AA3321873049}"/>
              </a:ext>
            </a:extLst>
          </p:cNvPr>
          <p:cNvSpPr txBox="1"/>
          <p:nvPr/>
        </p:nvSpPr>
        <p:spPr>
          <a:xfrm>
            <a:off x="3241675" y="5819775"/>
            <a:ext cx="1208088" cy="555625"/>
          </a:xfrm>
          <a:prstGeom prst="rect">
            <a:avLst/>
          </a:prstGeom>
        </p:spPr>
        <p:txBody>
          <a:bodyPr lIns="0" tIns="76200" rIns="0" bIns="0">
            <a:spAutoFit/>
          </a:bodyPr>
          <a:lstStyle/>
          <a:p>
            <a:pPr marL="12700" marR="0" lvl="0" indent="0" algn="l" defTabSz="914400" rtl="0" eaLnBrk="0" fontAlgn="base" latinLnBrk="0" hangingPunct="0">
              <a:lnSpc>
                <a:spcPct val="100000"/>
              </a:lnSpc>
              <a:spcBef>
                <a:spcPts val="600"/>
              </a:spcBef>
              <a:spcAft>
                <a:spcPct val="0"/>
              </a:spcAft>
              <a:buClrTx/>
              <a:buSzTx/>
              <a:buFontTx/>
              <a:buNone/>
              <a:tabLst/>
              <a:defRPr/>
            </a:pPr>
            <a:r>
              <a:rPr kumimoji="0" sz="1550" b="0" i="0" u="none" strike="noStrike" kern="1200" cap="none" spc="25" normalizeH="0" baseline="0" noProof="0" dirty="0">
                <a:ln>
                  <a:noFill/>
                </a:ln>
                <a:solidFill>
                  <a:srgbClr val="000000"/>
                </a:solidFill>
                <a:effectLst/>
                <a:uLnTx/>
                <a:uFillTx/>
                <a:latin typeface="微软雅黑"/>
                <a:ea typeface="微软雅黑"/>
                <a:cs typeface="等线"/>
              </a:rPr>
              <a:t>区域供暖</a:t>
            </a:r>
            <a:endParaRPr kumimoji="0" sz="1550" b="0" i="0" u="none" strike="noStrike" kern="1200" cap="none" spc="0" normalizeH="0" baseline="0" noProof="0">
              <a:ln>
                <a:noFill/>
              </a:ln>
              <a:solidFill>
                <a:srgbClr val="000000"/>
              </a:solidFill>
              <a:effectLst/>
              <a:uLnTx/>
              <a:uFillTx/>
              <a:latin typeface="微软雅黑"/>
              <a:ea typeface="微软雅黑"/>
              <a:cs typeface="等线"/>
            </a:endParaRPr>
          </a:p>
          <a:p>
            <a:pPr marL="279400" marR="0" lvl="0" indent="-266700" algn="l" defTabSz="914400" rtl="0" eaLnBrk="0" fontAlgn="base" latinLnBrk="0" hangingPunct="0">
              <a:lnSpc>
                <a:spcPct val="100000"/>
              </a:lnSpc>
              <a:spcBef>
                <a:spcPts val="370"/>
              </a:spcBef>
              <a:spcAft>
                <a:spcPct val="0"/>
              </a:spcAft>
              <a:buClrTx/>
              <a:buSzTx/>
              <a:buFont typeface="Wingdings"/>
              <a:buChar char=""/>
              <a:tabLst>
                <a:tab pos="279400" algn="l"/>
                <a:tab pos="280035" algn="l"/>
              </a:tabLst>
              <a:defRPr/>
            </a:pPr>
            <a:r>
              <a:rPr kumimoji="0" sz="1200" b="0" i="0" u="none" strike="noStrike" kern="1200" cap="none" spc="0" normalizeH="0" baseline="0" noProof="0" dirty="0">
                <a:ln>
                  <a:noFill/>
                </a:ln>
                <a:solidFill>
                  <a:srgbClr val="000000"/>
                </a:solidFill>
                <a:effectLst/>
                <a:uLnTx/>
                <a:uFillTx/>
                <a:latin typeface="微软雅黑"/>
                <a:ea typeface="微软雅黑"/>
                <a:cs typeface="等线"/>
              </a:rPr>
              <a:t>智慧能源管理</a:t>
            </a:r>
            <a:endParaRPr kumimoji="0" sz="1200" b="0" i="0" u="none" strike="noStrike" kern="1200" cap="none" spc="0" normalizeH="0" baseline="0" noProof="0">
              <a:ln>
                <a:noFill/>
              </a:ln>
              <a:solidFill>
                <a:srgbClr val="000000"/>
              </a:solidFill>
              <a:effectLst/>
              <a:uLnTx/>
              <a:uFillTx/>
              <a:latin typeface="微软雅黑"/>
              <a:ea typeface="微软雅黑"/>
              <a:cs typeface="等线"/>
            </a:endParaRPr>
          </a:p>
        </p:txBody>
      </p:sp>
      <p:sp>
        <p:nvSpPr>
          <p:cNvPr id="35" name="object 35">
            <a:extLst>
              <a:ext uri="{FF2B5EF4-FFF2-40B4-BE49-F238E27FC236}">
                <a16:creationId xmlns:a16="http://schemas.microsoft.com/office/drawing/2014/main" id="{28911B29-2908-49D4-A44B-6B982775B9FE}"/>
              </a:ext>
            </a:extLst>
          </p:cNvPr>
          <p:cNvSpPr txBox="1"/>
          <p:nvPr/>
        </p:nvSpPr>
        <p:spPr>
          <a:xfrm>
            <a:off x="5087938" y="2398713"/>
            <a:ext cx="425450" cy="255587"/>
          </a:xfrm>
          <a:prstGeom prst="rect">
            <a:avLst/>
          </a:prstGeom>
        </p:spPr>
        <p:txBody>
          <a:bodyPr lIns="0" tIns="15875" rIns="0" bIns="0">
            <a:spAutoFit/>
          </a:bodyPr>
          <a:lstStyle/>
          <a:p>
            <a:pPr marL="12700" marR="0" lvl="0" indent="0" algn="l" defTabSz="914400" rtl="0" eaLnBrk="0" fontAlgn="base" latinLnBrk="0" hangingPunct="0">
              <a:lnSpc>
                <a:spcPct val="100000"/>
              </a:lnSpc>
              <a:spcBef>
                <a:spcPts val="125"/>
              </a:spcBef>
              <a:spcAft>
                <a:spcPct val="0"/>
              </a:spcAft>
              <a:buClrTx/>
              <a:buSzTx/>
              <a:buFontTx/>
              <a:buNone/>
              <a:tabLst/>
              <a:defRPr/>
            </a:pPr>
            <a:r>
              <a:rPr kumimoji="0" sz="1550" b="0" i="0" u="none" strike="noStrike" kern="1200" cap="none" spc="20" normalizeH="0" baseline="0" noProof="0" dirty="0">
                <a:ln>
                  <a:noFill/>
                </a:ln>
                <a:solidFill>
                  <a:srgbClr val="000000"/>
                </a:solidFill>
                <a:effectLst/>
                <a:uLnTx/>
                <a:uFillTx/>
                <a:latin typeface="微软雅黑"/>
                <a:ea typeface="微软雅黑"/>
                <a:cs typeface="等线"/>
              </a:rPr>
              <a:t>供水</a:t>
            </a:r>
            <a:endParaRPr kumimoji="0" sz="1550" b="0" i="0" u="none" strike="noStrike" kern="1200" cap="none" spc="0" normalizeH="0" baseline="0" noProof="0">
              <a:ln>
                <a:noFill/>
              </a:ln>
              <a:solidFill>
                <a:srgbClr val="000000"/>
              </a:solidFill>
              <a:effectLst/>
              <a:uLnTx/>
              <a:uFillTx/>
              <a:latin typeface="微软雅黑"/>
              <a:ea typeface="微软雅黑"/>
              <a:cs typeface="等线"/>
            </a:endParaRPr>
          </a:p>
        </p:txBody>
      </p:sp>
      <p:sp>
        <p:nvSpPr>
          <p:cNvPr id="36" name="object 36">
            <a:extLst>
              <a:ext uri="{FF2B5EF4-FFF2-40B4-BE49-F238E27FC236}">
                <a16:creationId xmlns:a16="http://schemas.microsoft.com/office/drawing/2014/main" id="{4ACB894E-5F8D-458D-B260-51AC1B0199B6}"/>
              </a:ext>
            </a:extLst>
          </p:cNvPr>
          <p:cNvSpPr txBox="1"/>
          <p:nvPr/>
        </p:nvSpPr>
        <p:spPr>
          <a:xfrm>
            <a:off x="5087938" y="2649538"/>
            <a:ext cx="903287" cy="1122362"/>
          </a:xfrm>
          <a:prstGeom prst="rect">
            <a:avLst/>
          </a:prstGeom>
        </p:spPr>
        <p:txBody>
          <a:bodyPr lIns="0" tIns="48895" rIns="0" bIns="0">
            <a:spAutoFit/>
          </a:bodyPr>
          <a:lstStyle/>
          <a:p>
            <a:pPr marL="279400" marR="0" lvl="0" indent="-266700" algn="l" defTabSz="914400" rtl="0" eaLnBrk="0" fontAlgn="base" latinLnBrk="0" hangingPunct="0">
              <a:lnSpc>
                <a:spcPct val="100000"/>
              </a:lnSpc>
              <a:spcBef>
                <a:spcPts val="385"/>
              </a:spcBef>
              <a:spcAft>
                <a:spcPct val="0"/>
              </a:spcAft>
              <a:buClrTx/>
              <a:buSzTx/>
              <a:buFont typeface="Wingdings"/>
              <a:buChar char=""/>
              <a:tabLst>
                <a:tab pos="279400" algn="l"/>
                <a:tab pos="280035" algn="l"/>
              </a:tabLst>
              <a:defRPr/>
            </a:pPr>
            <a:r>
              <a:rPr kumimoji="0" sz="1200" b="0" i="0" u="none" strike="noStrike" kern="1200" cap="none" spc="0" normalizeH="0" baseline="0" noProof="0" dirty="0">
                <a:ln>
                  <a:noFill/>
                </a:ln>
                <a:solidFill>
                  <a:srgbClr val="000000"/>
                </a:solidFill>
                <a:effectLst/>
                <a:uLnTx/>
                <a:uFillTx/>
                <a:latin typeface="微软雅黑"/>
                <a:ea typeface="微软雅黑"/>
                <a:cs typeface="等线"/>
              </a:rPr>
              <a:t>家庭用水</a:t>
            </a:r>
          </a:p>
          <a:p>
            <a:pPr marL="279400" marR="0" lvl="0" indent="-266700" algn="l" defTabSz="914400" rtl="0" eaLnBrk="0" fontAlgn="base" latinLnBrk="0" hangingPunct="0">
              <a:lnSpc>
                <a:spcPct val="100000"/>
              </a:lnSpc>
              <a:spcBef>
                <a:spcPts val="290"/>
              </a:spcBef>
              <a:spcAft>
                <a:spcPct val="0"/>
              </a:spcAft>
              <a:buClrTx/>
              <a:buSzTx/>
              <a:buFont typeface="Wingdings"/>
              <a:buChar char=""/>
              <a:tabLst>
                <a:tab pos="279400" algn="l"/>
                <a:tab pos="280035" algn="l"/>
              </a:tabLst>
              <a:defRPr/>
            </a:pPr>
            <a:r>
              <a:rPr kumimoji="0" sz="1200" b="0" i="0" u="none" strike="noStrike" kern="1200" cap="none" spc="0" normalizeH="0" baseline="0" noProof="0" dirty="0">
                <a:ln>
                  <a:noFill/>
                </a:ln>
                <a:solidFill>
                  <a:srgbClr val="000000"/>
                </a:solidFill>
                <a:effectLst/>
                <a:uLnTx/>
                <a:uFillTx/>
                <a:latin typeface="微软雅黑"/>
                <a:ea typeface="微软雅黑"/>
                <a:cs typeface="等线"/>
              </a:rPr>
              <a:t>工业用水</a:t>
            </a:r>
          </a:p>
          <a:p>
            <a:pPr marL="279400" marR="0" lvl="0" indent="-266700" algn="l" defTabSz="914400" rtl="0" eaLnBrk="0" fontAlgn="base" latinLnBrk="0" hangingPunct="0">
              <a:lnSpc>
                <a:spcPct val="100000"/>
              </a:lnSpc>
              <a:spcBef>
                <a:spcPts val="285"/>
              </a:spcBef>
              <a:spcAft>
                <a:spcPct val="0"/>
              </a:spcAft>
              <a:buClrTx/>
              <a:buSzTx/>
              <a:buFont typeface="Wingdings"/>
              <a:buChar char=""/>
              <a:tabLst>
                <a:tab pos="279400" algn="l"/>
                <a:tab pos="280035" algn="l"/>
              </a:tabLst>
              <a:defRPr/>
            </a:pPr>
            <a:r>
              <a:rPr kumimoji="0" sz="1200" b="0" i="0" u="none" strike="noStrike" kern="1200" cap="none" spc="0" normalizeH="0" baseline="0" noProof="0" dirty="0">
                <a:ln>
                  <a:noFill/>
                </a:ln>
                <a:solidFill>
                  <a:srgbClr val="000000"/>
                </a:solidFill>
                <a:effectLst/>
                <a:uLnTx/>
                <a:uFillTx/>
                <a:latin typeface="微软雅黑"/>
                <a:ea typeface="微软雅黑"/>
                <a:cs typeface="等线"/>
              </a:rPr>
              <a:t>排水</a:t>
            </a:r>
          </a:p>
          <a:p>
            <a:pPr marL="279400" marR="0" lvl="0" indent="-266700" algn="l" defTabSz="914400" rtl="0" eaLnBrk="0" fontAlgn="base" latinLnBrk="0" hangingPunct="0">
              <a:lnSpc>
                <a:spcPct val="100000"/>
              </a:lnSpc>
              <a:spcBef>
                <a:spcPts val="290"/>
              </a:spcBef>
              <a:spcAft>
                <a:spcPct val="0"/>
              </a:spcAft>
              <a:buClrTx/>
              <a:buSzTx/>
              <a:buFont typeface="Wingdings"/>
              <a:buChar char=""/>
              <a:tabLst>
                <a:tab pos="279400" algn="l"/>
                <a:tab pos="280035" algn="l"/>
              </a:tabLst>
              <a:defRPr/>
            </a:pPr>
            <a:r>
              <a:rPr kumimoji="0" sz="1200" b="0" i="0" u="none" strike="noStrike" kern="1200" cap="none" spc="0" normalizeH="0" baseline="0" noProof="0" dirty="0">
                <a:ln>
                  <a:noFill/>
                </a:ln>
                <a:solidFill>
                  <a:srgbClr val="000000"/>
                </a:solidFill>
                <a:effectLst/>
                <a:uLnTx/>
                <a:uFillTx/>
                <a:latin typeface="微软雅黑"/>
                <a:ea typeface="微软雅黑"/>
                <a:cs typeface="等线"/>
              </a:rPr>
              <a:t>市政污水</a:t>
            </a:r>
          </a:p>
          <a:p>
            <a:pPr marL="279400" marR="0" lvl="0" indent="-266700" algn="l" defTabSz="914400" rtl="0" eaLnBrk="0" fontAlgn="base" latinLnBrk="0" hangingPunct="0">
              <a:lnSpc>
                <a:spcPct val="100000"/>
              </a:lnSpc>
              <a:spcBef>
                <a:spcPts val="285"/>
              </a:spcBef>
              <a:spcAft>
                <a:spcPct val="0"/>
              </a:spcAft>
              <a:buClrTx/>
              <a:buSzTx/>
              <a:buFont typeface="Wingdings"/>
              <a:buChar char=""/>
              <a:tabLst>
                <a:tab pos="279400" algn="l"/>
                <a:tab pos="280035" algn="l"/>
              </a:tabLst>
              <a:defRPr/>
            </a:pPr>
            <a:r>
              <a:rPr kumimoji="0" sz="1200" b="0" i="0" u="none" strike="noStrike" kern="1200" cap="none" spc="0" normalizeH="0" baseline="0" noProof="0" dirty="0">
                <a:ln>
                  <a:noFill/>
                </a:ln>
                <a:solidFill>
                  <a:srgbClr val="000000"/>
                </a:solidFill>
                <a:effectLst/>
                <a:uLnTx/>
                <a:uFillTx/>
                <a:latin typeface="微软雅黑"/>
                <a:ea typeface="微软雅黑"/>
                <a:cs typeface="等线"/>
              </a:rPr>
              <a:t>工业污水</a:t>
            </a:r>
          </a:p>
        </p:txBody>
      </p:sp>
      <p:sp>
        <p:nvSpPr>
          <p:cNvPr id="37" name="object 37">
            <a:extLst>
              <a:ext uri="{FF2B5EF4-FFF2-40B4-BE49-F238E27FC236}">
                <a16:creationId xmlns:a16="http://schemas.microsoft.com/office/drawing/2014/main" id="{1064EFC6-5227-4A3E-B3ED-5A7973AC6DA4}"/>
              </a:ext>
            </a:extLst>
          </p:cNvPr>
          <p:cNvSpPr txBox="1"/>
          <p:nvPr/>
        </p:nvSpPr>
        <p:spPr>
          <a:xfrm>
            <a:off x="5087938" y="4087813"/>
            <a:ext cx="825500" cy="254000"/>
          </a:xfrm>
          <a:prstGeom prst="rect">
            <a:avLst/>
          </a:prstGeom>
        </p:spPr>
        <p:txBody>
          <a:bodyPr lIns="0" tIns="15875" rIns="0" bIns="0">
            <a:spAutoFit/>
          </a:bodyPr>
          <a:lstStyle/>
          <a:p>
            <a:pPr marL="12700" marR="0" lvl="0" indent="0" algn="l" defTabSz="914400" rtl="0" eaLnBrk="0" fontAlgn="base" latinLnBrk="0" hangingPunct="0">
              <a:lnSpc>
                <a:spcPct val="100000"/>
              </a:lnSpc>
              <a:spcBef>
                <a:spcPts val="125"/>
              </a:spcBef>
              <a:spcAft>
                <a:spcPct val="0"/>
              </a:spcAft>
              <a:buClrTx/>
              <a:buSzTx/>
              <a:buFontTx/>
              <a:buNone/>
              <a:tabLst/>
              <a:defRPr/>
            </a:pPr>
            <a:r>
              <a:rPr kumimoji="0" sz="1550" b="0" i="0" u="none" strike="noStrike" kern="1200" cap="none" spc="20" normalizeH="0" baseline="0" noProof="0" dirty="0">
                <a:ln>
                  <a:noFill/>
                </a:ln>
                <a:solidFill>
                  <a:srgbClr val="000000"/>
                </a:solidFill>
                <a:effectLst/>
                <a:uLnTx/>
                <a:uFillTx/>
                <a:latin typeface="微软雅黑"/>
                <a:ea typeface="微软雅黑"/>
                <a:cs typeface="等线"/>
              </a:rPr>
              <a:t>污水处理</a:t>
            </a:r>
            <a:endParaRPr kumimoji="0" sz="1550" b="0" i="0" u="none" strike="noStrike" kern="1200" cap="none" spc="0" normalizeH="0" baseline="0" noProof="0">
              <a:ln>
                <a:noFill/>
              </a:ln>
              <a:solidFill>
                <a:srgbClr val="000000"/>
              </a:solidFill>
              <a:effectLst/>
              <a:uLnTx/>
              <a:uFillTx/>
              <a:latin typeface="微软雅黑"/>
              <a:ea typeface="微软雅黑"/>
              <a:cs typeface="等线"/>
            </a:endParaRPr>
          </a:p>
        </p:txBody>
      </p:sp>
      <p:sp>
        <p:nvSpPr>
          <p:cNvPr id="38" name="object 38">
            <a:extLst>
              <a:ext uri="{FF2B5EF4-FFF2-40B4-BE49-F238E27FC236}">
                <a16:creationId xmlns:a16="http://schemas.microsoft.com/office/drawing/2014/main" id="{12606C1E-FBFB-4F19-A037-71B1D39321A9}"/>
              </a:ext>
            </a:extLst>
          </p:cNvPr>
          <p:cNvSpPr txBox="1"/>
          <p:nvPr/>
        </p:nvSpPr>
        <p:spPr>
          <a:xfrm>
            <a:off x="5087938" y="4337050"/>
            <a:ext cx="903287" cy="465138"/>
          </a:xfrm>
          <a:prstGeom prst="rect">
            <a:avLst/>
          </a:prstGeom>
        </p:spPr>
        <p:txBody>
          <a:bodyPr lIns="0" tIns="48895" rIns="0" bIns="0">
            <a:spAutoFit/>
          </a:bodyPr>
          <a:lstStyle/>
          <a:p>
            <a:pPr marL="279400" marR="0" lvl="0" indent="-266700" algn="l" defTabSz="914400" rtl="0" eaLnBrk="0" fontAlgn="base" latinLnBrk="0" hangingPunct="0">
              <a:lnSpc>
                <a:spcPct val="100000"/>
              </a:lnSpc>
              <a:spcBef>
                <a:spcPts val="385"/>
              </a:spcBef>
              <a:spcAft>
                <a:spcPct val="0"/>
              </a:spcAft>
              <a:buClrTx/>
              <a:buSzTx/>
              <a:buFont typeface="Wingdings"/>
              <a:buChar char=""/>
              <a:tabLst>
                <a:tab pos="279400" algn="l"/>
                <a:tab pos="280035" algn="l"/>
              </a:tabLst>
              <a:defRPr/>
            </a:pPr>
            <a:r>
              <a:rPr kumimoji="0" sz="1200" b="0" i="0" u="none" strike="noStrike" kern="1200" cap="none" spc="-5" normalizeH="0" baseline="0" noProof="0" dirty="0">
                <a:ln>
                  <a:noFill/>
                </a:ln>
                <a:solidFill>
                  <a:srgbClr val="000000"/>
                </a:solidFill>
                <a:effectLst/>
                <a:uLnTx/>
                <a:uFillTx/>
                <a:latin typeface="微软雅黑"/>
                <a:ea typeface="微软雅黑"/>
                <a:cs typeface="等线"/>
              </a:rPr>
              <a:t>市政污水</a:t>
            </a:r>
            <a:endParaRPr kumimoji="0" sz="1200" b="0" i="0" u="none" strike="noStrike" kern="1200" cap="none" spc="0" normalizeH="0" baseline="0" noProof="0">
              <a:ln>
                <a:noFill/>
              </a:ln>
              <a:solidFill>
                <a:srgbClr val="000000"/>
              </a:solidFill>
              <a:effectLst/>
              <a:uLnTx/>
              <a:uFillTx/>
              <a:latin typeface="微软雅黑"/>
              <a:ea typeface="微软雅黑"/>
              <a:cs typeface="等线"/>
            </a:endParaRPr>
          </a:p>
          <a:p>
            <a:pPr marL="279400" marR="0" lvl="0" indent="-266700" algn="l" defTabSz="914400" rtl="0" eaLnBrk="0" fontAlgn="base" latinLnBrk="0" hangingPunct="0">
              <a:lnSpc>
                <a:spcPct val="100000"/>
              </a:lnSpc>
              <a:spcBef>
                <a:spcPts val="290"/>
              </a:spcBef>
              <a:spcAft>
                <a:spcPct val="0"/>
              </a:spcAft>
              <a:buClrTx/>
              <a:buSzTx/>
              <a:buFont typeface="Wingdings"/>
              <a:buChar char=""/>
              <a:tabLst>
                <a:tab pos="279400" algn="l"/>
                <a:tab pos="280035" algn="l"/>
              </a:tabLst>
              <a:defRPr/>
            </a:pPr>
            <a:r>
              <a:rPr kumimoji="0" sz="1200" b="0" i="0" u="none" strike="noStrike" kern="1200" cap="none" spc="-5" normalizeH="0" baseline="0" noProof="0" dirty="0">
                <a:ln>
                  <a:noFill/>
                </a:ln>
                <a:solidFill>
                  <a:srgbClr val="000000"/>
                </a:solidFill>
                <a:effectLst/>
                <a:uLnTx/>
                <a:uFillTx/>
                <a:latin typeface="微软雅黑"/>
                <a:ea typeface="微软雅黑"/>
                <a:cs typeface="等线"/>
              </a:rPr>
              <a:t>工业污水</a:t>
            </a:r>
            <a:endParaRPr kumimoji="0" sz="1200" b="0" i="0" u="none" strike="noStrike" kern="1200" cap="none" spc="0" normalizeH="0" baseline="0" noProof="0">
              <a:ln>
                <a:noFill/>
              </a:ln>
              <a:solidFill>
                <a:srgbClr val="000000"/>
              </a:solidFill>
              <a:effectLst/>
              <a:uLnTx/>
              <a:uFillTx/>
              <a:latin typeface="微软雅黑"/>
              <a:ea typeface="微软雅黑"/>
              <a:cs typeface="等线"/>
            </a:endParaRPr>
          </a:p>
        </p:txBody>
      </p:sp>
      <p:sp>
        <p:nvSpPr>
          <p:cNvPr id="34849" name="object 39">
            <a:extLst>
              <a:ext uri="{FF2B5EF4-FFF2-40B4-BE49-F238E27FC236}">
                <a16:creationId xmlns:a16="http://schemas.microsoft.com/office/drawing/2014/main" id="{FAD262E9-42CE-4523-B492-357AEEA05642}"/>
              </a:ext>
            </a:extLst>
          </p:cNvPr>
          <p:cNvSpPr txBox="1">
            <a:spLocks noChangeArrowheads="1"/>
          </p:cNvSpPr>
          <p:nvPr/>
        </p:nvSpPr>
        <p:spPr bwMode="auto">
          <a:xfrm>
            <a:off x="5087938" y="4995863"/>
            <a:ext cx="122555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12700">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12700" marR="0" lvl="0" indent="0" algn="l" defTabSz="914400" rtl="0" eaLnBrk="0" fontAlgn="base" latinLnBrk="0" hangingPunct="0">
              <a:lnSpc>
                <a:spcPct val="121000"/>
              </a:lnSpc>
              <a:spcBef>
                <a:spcPts val="100"/>
              </a:spcBef>
              <a:spcAft>
                <a:spcPct val="0"/>
              </a:spcAft>
              <a:buClrTx/>
              <a:buSzTx/>
              <a:buFontTx/>
              <a:buNone/>
              <a:tabLst/>
              <a:defRPr/>
            </a:pPr>
            <a:r>
              <a:rPr kumimoji="0" lang="zh-CN" altLang="zh-CN" sz="1500" b="0" i="0" u="none" strike="noStrike" kern="1200" cap="none" spc="0" normalizeH="0" baseline="0" noProof="0">
                <a:ln>
                  <a:noFill/>
                </a:ln>
                <a:solidFill>
                  <a:srgbClr val="000000"/>
                </a:solidFill>
                <a:effectLst/>
                <a:uLnTx/>
                <a:uFillTx/>
                <a:latin typeface="微软雅黑" panose="020B0503020204020204" pitchFamily="34" charset="-122"/>
                <a:ea typeface="等线" panose="02010600030101010101" pitchFamily="2" charset="-122"/>
                <a:cs typeface="+mn-cs"/>
                <a:sym typeface="Arial" panose="020B0604020202020204" pitchFamily="34" charset="0"/>
              </a:rPr>
              <a:t>智慧水务管理 系统</a:t>
            </a:r>
          </a:p>
        </p:txBody>
      </p:sp>
      <p:sp>
        <p:nvSpPr>
          <p:cNvPr id="34850" name="object 40">
            <a:extLst>
              <a:ext uri="{FF2B5EF4-FFF2-40B4-BE49-F238E27FC236}">
                <a16:creationId xmlns:a16="http://schemas.microsoft.com/office/drawing/2014/main" id="{ACA00668-77F9-4965-8BEB-8608C5019D69}"/>
              </a:ext>
            </a:extLst>
          </p:cNvPr>
          <p:cNvSpPr>
            <a:spLocks noChangeArrowheads="1"/>
          </p:cNvSpPr>
          <p:nvPr/>
        </p:nvSpPr>
        <p:spPr bwMode="auto">
          <a:xfrm>
            <a:off x="6743700" y="1622425"/>
            <a:ext cx="1724025" cy="4819650"/>
          </a:xfrm>
          <a:prstGeom prst="roundRect">
            <a:avLst>
              <a:gd name="adj" fmla="val 7722"/>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41" name="object 41">
            <a:extLst>
              <a:ext uri="{FF2B5EF4-FFF2-40B4-BE49-F238E27FC236}">
                <a16:creationId xmlns:a16="http://schemas.microsoft.com/office/drawing/2014/main" id="{AD15AD53-4A4E-4F71-BE07-705F23615FBC}"/>
              </a:ext>
            </a:extLst>
          </p:cNvPr>
          <p:cNvSpPr txBox="1"/>
          <p:nvPr/>
        </p:nvSpPr>
        <p:spPr>
          <a:xfrm>
            <a:off x="6935788" y="2979738"/>
            <a:ext cx="1331912" cy="254000"/>
          </a:xfrm>
          <a:prstGeom prst="rect">
            <a:avLst/>
          </a:prstGeom>
        </p:spPr>
        <p:txBody>
          <a:bodyPr lIns="0" tIns="15875" rIns="0" bIns="0">
            <a:spAutoFit/>
          </a:bodyPr>
          <a:lstStyle/>
          <a:p>
            <a:pPr marL="12700" marR="0" lvl="0" indent="0" algn="l" defTabSz="914400" rtl="0" eaLnBrk="0" fontAlgn="base" latinLnBrk="0" hangingPunct="0">
              <a:lnSpc>
                <a:spcPct val="100000"/>
              </a:lnSpc>
              <a:spcBef>
                <a:spcPts val="125"/>
              </a:spcBef>
              <a:spcAft>
                <a:spcPct val="0"/>
              </a:spcAft>
              <a:buClrTx/>
              <a:buSzTx/>
              <a:buFontTx/>
              <a:buNone/>
              <a:tabLst/>
              <a:defRPr/>
            </a:pPr>
            <a:r>
              <a:rPr kumimoji="0" sz="1550" b="0" i="0" u="none" strike="noStrike" kern="1200" cap="none" spc="15" normalizeH="0" baseline="0" noProof="0" dirty="0">
                <a:ln>
                  <a:noFill/>
                </a:ln>
                <a:solidFill>
                  <a:srgbClr val="000000"/>
                </a:solidFill>
                <a:effectLst/>
                <a:uLnTx/>
                <a:uFillTx/>
                <a:latin typeface="微软雅黑"/>
                <a:ea typeface="微软雅黑"/>
                <a:cs typeface="等线"/>
              </a:rPr>
              <a:t>长途通</a:t>
            </a:r>
            <a:r>
              <a:rPr kumimoji="0" sz="1550" b="0" i="0" u="none" strike="noStrike" kern="1200" cap="none" spc="25" normalizeH="0" baseline="0" noProof="0" dirty="0">
                <a:ln>
                  <a:noFill/>
                </a:ln>
                <a:solidFill>
                  <a:srgbClr val="000000"/>
                </a:solidFill>
                <a:effectLst/>
                <a:uLnTx/>
                <a:uFillTx/>
                <a:latin typeface="微软雅黑"/>
                <a:ea typeface="微软雅黑"/>
                <a:cs typeface="等线"/>
              </a:rPr>
              <a:t>信</a:t>
            </a:r>
            <a:r>
              <a:rPr kumimoji="0" sz="1550" b="0" i="0" u="none" strike="noStrike" kern="1200" cap="none" spc="35" normalizeH="0" baseline="0" noProof="0" dirty="0">
                <a:ln>
                  <a:noFill/>
                </a:ln>
                <a:solidFill>
                  <a:srgbClr val="000000"/>
                </a:solidFill>
                <a:effectLst/>
                <a:uLnTx/>
                <a:uFillTx/>
                <a:latin typeface="微软雅黑"/>
                <a:ea typeface="微软雅黑"/>
                <a:cs typeface="等线"/>
              </a:rPr>
              <a:t>-</a:t>
            </a:r>
            <a:r>
              <a:rPr kumimoji="0" sz="1550" b="0" i="0" u="none" strike="noStrike" kern="1200" cap="none" spc="15" normalizeH="0" baseline="0" noProof="0" dirty="0">
                <a:ln>
                  <a:noFill/>
                </a:ln>
                <a:solidFill>
                  <a:srgbClr val="000000"/>
                </a:solidFill>
                <a:effectLst/>
                <a:uLnTx/>
                <a:uFillTx/>
                <a:latin typeface="微软雅黑"/>
                <a:ea typeface="微软雅黑"/>
                <a:cs typeface="等线"/>
              </a:rPr>
              <a:t>固网</a:t>
            </a:r>
            <a:endParaRPr kumimoji="0" sz="1550" b="0" i="0" u="none" strike="noStrike" kern="1200" cap="none" spc="0" normalizeH="0" baseline="0" noProof="0">
              <a:ln>
                <a:noFill/>
              </a:ln>
              <a:solidFill>
                <a:srgbClr val="000000"/>
              </a:solidFill>
              <a:effectLst/>
              <a:uLnTx/>
              <a:uFillTx/>
              <a:latin typeface="微软雅黑"/>
              <a:ea typeface="微软雅黑"/>
              <a:cs typeface="等线"/>
            </a:endParaRPr>
          </a:p>
        </p:txBody>
      </p:sp>
      <p:sp>
        <p:nvSpPr>
          <p:cNvPr id="42" name="object 42">
            <a:extLst>
              <a:ext uri="{FF2B5EF4-FFF2-40B4-BE49-F238E27FC236}">
                <a16:creationId xmlns:a16="http://schemas.microsoft.com/office/drawing/2014/main" id="{754CA608-7E00-4608-B0D3-A0FBF7C532F4}"/>
              </a:ext>
            </a:extLst>
          </p:cNvPr>
          <p:cNvSpPr txBox="1"/>
          <p:nvPr/>
        </p:nvSpPr>
        <p:spPr>
          <a:xfrm>
            <a:off x="6935788" y="3230563"/>
            <a:ext cx="1362075" cy="682625"/>
          </a:xfrm>
          <a:prstGeom prst="rect">
            <a:avLst/>
          </a:prstGeom>
        </p:spPr>
        <p:txBody>
          <a:bodyPr lIns="0" tIns="48260" rIns="0" bIns="0">
            <a:spAutoFit/>
          </a:bodyPr>
          <a:lstStyle/>
          <a:p>
            <a:pPr marL="279400" marR="0" lvl="0" indent="-266700" algn="l" defTabSz="914400" rtl="0" eaLnBrk="0" fontAlgn="base" latinLnBrk="0" hangingPunct="0">
              <a:lnSpc>
                <a:spcPct val="100000"/>
              </a:lnSpc>
              <a:spcBef>
                <a:spcPts val="380"/>
              </a:spcBef>
              <a:spcAft>
                <a:spcPct val="0"/>
              </a:spcAft>
              <a:buClrTx/>
              <a:buSzTx/>
              <a:buFont typeface="Wingdings"/>
              <a:buChar char=""/>
              <a:tabLst>
                <a:tab pos="278765" algn="l"/>
                <a:tab pos="279400" algn="l"/>
              </a:tabLst>
              <a:defRPr/>
            </a:pPr>
            <a:r>
              <a:rPr kumimoji="0" sz="1200" b="0" i="0" u="none" strike="noStrike" kern="1200" cap="none" spc="0" normalizeH="0" baseline="0" noProof="0" dirty="0">
                <a:ln>
                  <a:noFill/>
                </a:ln>
                <a:solidFill>
                  <a:srgbClr val="000000"/>
                </a:solidFill>
                <a:effectLst/>
                <a:uLnTx/>
                <a:uFillTx/>
                <a:latin typeface="微软雅黑"/>
                <a:ea typeface="微软雅黑"/>
                <a:cs typeface="等线"/>
              </a:rPr>
              <a:t>移动网络</a:t>
            </a:r>
            <a:endParaRPr kumimoji="0" sz="1200" b="0" i="0" u="none" strike="noStrike" kern="1200" cap="none" spc="0" normalizeH="0" baseline="0" noProof="0">
              <a:ln>
                <a:noFill/>
              </a:ln>
              <a:solidFill>
                <a:srgbClr val="000000"/>
              </a:solidFill>
              <a:effectLst/>
              <a:uLnTx/>
              <a:uFillTx/>
              <a:latin typeface="微软雅黑"/>
              <a:ea typeface="微软雅黑"/>
              <a:cs typeface="等线"/>
            </a:endParaRPr>
          </a:p>
          <a:p>
            <a:pPr marL="279400" marR="0" lvl="0" indent="-266700" algn="l" defTabSz="914400" rtl="0" eaLnBrk="0" fontAlgn="base" latinLnBrk="0" hangingPunct="0">
              <a:lnSpc>
                <a:spcPct val="100000"/>
              </a:lnSpc>
              <a:spcBef>
                <a:spcPts val="285"/>
              </a:spcBef>
              <a:spcAft>
                <a:spcPct val="0"/>
              </a:spcAft>
              <a:buClrTx/>
              <a:buSzTx/>
              <a:buFont typeface="Wingdings"/>
              <a:buChar char=""/>
              <a:tabLst>
                <a:tab pos="278765" algn="l"/>
                <a:tab pos="279400" algn="l"/>
              </a:tabLst>
              <a:defRPr/>
            </a:pPr>
            <a:r>
              <a:rPr kumimoji="0" sz="1200" b="0" i="0" u="none" strike="noStrike" kern="1200" cap="none" spc="0" normalizeH="0" baseline="0" noProof="0" dirty="0">
                <a:ln>
                  <a:noFill/>
                </a:ln>
                <a:solidFill>
                  <a:srgbClr val="000000"/>
                </a:solidFill>
                <a:effectLst/>
                <a:uLnTx/>
                <a:uFillTx/>
                <a:latin typeface="微软雅黑"/>
                <a:ea typeface="微软雅黑"/>
                <a:cs typeface="等线"/>
              </a:rPr>
              <a:t>高速互联网</a:t>
            </a:r>
            <a:endParaRPr kumimoji="0" sz="1200" b="0" i="0" u="none" strike="noStrike" kern="1200" cap="none" spc="0" normalizeH="0" baseline="0" noProof="0">
              <a:ln>
                <a:noFill/>
              </a:ln>
              <a:solidFill>
                <a:srgbClr val="000000"/>
              </a:solidFill>
              <a:effectLst/>
              <a:uLnTx/>
              <a:uFillTx/>
              <a:latin typeface="微软雅黑"/>
              <a:ea typeface="微软雅黑"/>
              <a:cs typeface="等线"/>
            </a:endParaRPr>
          </a:p>
          <a:p>
            <a:pPr marL="279400" marR="0" lvl="0" indent="-266700" algn="l" defTabSz="914400" rtl="0" eaLnBrk="0" fontAlgn="base" latinLnBrk="0" hangingPunct="0">
              <a:lnSpc>
                <a:spcPct val="100000"/>
              </a:lnSpc>
              <a:spcBef>
                <a:spcPts val="290"/>
              </a:spcBef>
              <a:spcAft>
                <a:spcPct val="0"/>
              </a:spcAft>
              <a:buClrTx/>
              <a:buSzTx/>
              <a:buFont typeface="Wingdings"/>
              <a:buChar char=""/>
              <a:tabLst>
                <a:tab pos="278765" algn="l"/>
                <a:tab pos="279400" algn="l"/>
              </a:tabLst>
              <a:defRPr/>
            </a:pPr>
            <a:r>
              <a:rPr kumimoji="0" sz="1200" b="0" i="0" u="none" strike="noStrike" kern="1200" cap="none" spc="0" normalizeH="0" baseline="0" noProof="0" dirty="0">
                <a:ln>
                  <a:noFill/>
                </a:ln>
                <a:solidFill>
                  <a:srgbClr val="000000"/>
                </a:solidFill>
                <a:effectLst/>
                <a:uLnTx/>
                <a:uFillTx/>
                <a:latin typeface="微软雅黑"/>
                <a:ea typeface="微软雅黑"/>
                <a:cs typeface="等线"/>
              </a:rPr>
              <a:t>塔站（移动通讯</a:t>
            </a:r>
            <a:endParaRPr kumimoji="0" sz="1200" b="0" i="0" u="none" strike="noStrike" kern="1200" cap="none" spc="0" normalizeH="0" baseline="0" noProof="0">
              <a:ln>
                <a:noFill/>
              </a:ln>
              <a:solidFill>
                <a:srgbClr val="000000"/>
              </a:solidFill>
              <a:effectLst/>
              <a:uLnTx/>
              <a:uFillTx/>
              <a:latin typeface="微软雅黑"/>
              <a:ea typeface="微软雅黑"/>
              <a:cs typeface="等线"/>
            </a:endParaRPr>
          </a:p>
        </p:txBody>
      </p:sp>
      <p:sp>
        <p:nvSpPr>
          <p:cNvPr id="43" name="object 43">
            <a:extLst>
              <a:ext uri="{FF2B5EF4-FFF2-40B4-BE49-F238E27FC236}">
                <a16:creationId xmlns:a16="http://schemas.microsoft.com/office/drawing/2014/main" id="{D6C48F68-58D3-4B13-A2AF-B842C1481EF7}"/>
              </a:ext>
            </a:extLst>
          </p:cNvPr>
          <p:cNvSpPr txBox="1"/>
          <p:nvPr/>
        </p:nvSpPr>
        <p:spPr>
          <a:xfrm>
            <a:off x="6935788" y="3924300"/>
            <a:ext cx="635000" cy="196850"/>
          </a:xfrm>
          <a:prstGeom prst="rect">
            <a:avLst/>
          </a:prstGeom>
        </p:spPr>
        <p:txBody>
          <a:bodyPr lIns="0" tIns="12700" rIns="0" bIns="0">
            <a:spAutoFit/>
          </a:bodyPr>
          <a:lstStyle/>
          <a:p>
            <a:pPr marL="12700" marR="0" lvl="0" indent="0" algn="l" defTabSz="914400" rtl="0" eaLnBrk="0" fontAlgn="base" latinLnBrk="0" hangingPunct="0">
              <a:lnSpc>
                <a:spcPct val="100000"/>
              </a:lnSpc>
              <a:spcBef>
                <a:spcPts val="100"/>
              </a:spcBef>
              <a:spcAft>
                <a:spcPct val="0"/>
              </a:spcAft>
              <a:buClrTx/>
              <a:buSzTx/>
              <a:buFontTx/>
              <a:buNone/>
              <a:tabLst/>
              <a:defRPr/>
            </a:pPr>
            <a:r>
              <a:rPr kumimoji="0" sz="1200" b="0" i="0" u="none" strike="noStrike" kern="1200" cap="none" spc="-5" normalizeH="0" baseline="0" noProof="0" dirty="0">
                <a:ln>
                  <a:noFill/>
                </a:ln>
                <a:solidFill>
                  <a:srgbClr val="000000"/>
                </a:solidFill>
                <a:effectLst/>
                <a:uLnTx/>
                <a:uFillTx/>
                <a:latin typeface="微软雅黑"/>
                <a:ea typeface="微软雅黑"/>
                <a:cs typeface="等线"/>
              </a:rPr>
              <a:t>或广播）</a:t>
            </a:r>
            <a:endParaRPr kumimoji="0" sz="1200" b="0" i="0" u="none" strike="noStrike" kern="1200" cap="none" spc="0" normalizeH="0" baseline="0" noProof="0">
              <a:ln>
                <a:noFill/>
              </a:ln>
              <a:solidFill>
                <a:srgbClr val="000000"/>
              </a:solidFill>
              <a:effectLst/>
              <a:uLnTx/>
              <a:uFillTx/>
              <a:latin typeface="微软雅黑"/>
              <a:ea typeface="微软雅黑"/>
              <a:cs typeface="等线"/>
            </a:endParaRPr>
          </a:p>
        </p:txBody>
      </p:sp>
      <p:sp>
        <p:nvSpPr>
          <p:cNvPr id="44" name="object 44">
            <a:extLst>
              <a:ext uri="{FF2B5EF4-FFF2-40B4-BE49-F238E27FC236}">
                <a16:creationId xmlns:a16="http://schemas.microsoft.com/office/drawing/2014/main" id="{3B73607B-2806-4811-8966-84B05F414EC2}"/>
              </a:ext>
            </a:extLst>
          </p:cNvPr>
          <p:cNvSpPr txBox="1"/>
          <p:nvPr/>
        </p:nvSpPr>
        <p:spPr>
          <a:xfrm>
            <a:off x="6935788" y="4362450"/>
            <a:ext cx="330200" cy="198438"/>
          </a:xfrm>
          <a:prstGeom prst="rect">
            <a:avLst/>
          </a:prstGeom>
        </p:spPr>
        <p:txBody>
          <a:bodyPr lIns="0" tIns="12700" rIns="0" bIns="0">
            <a:spAutoFit/>
          </a:bodyPr>
          <a:lstStyle/>
          <a:p>
            <a:pPr marL="12700" marR="0" lvl="0" indent="0" algn="l" defTabSz="914400" rtl="0" eaLnBrk="0" fontAlgn="base" latinLnBrk="0" hangingPunct="0">
              <a:lnSpc>
                <a:spcPct val="100000"/>
              </a:lnSpc>
              <a:spcBef>
                <a:spcPts val="100"/>
              </a:spcBef>
              <a:spcAft>
                <a:spcPct val="0"/>
              </a:spcAft>
              <a:buClrTx/>
              <a:buSzTx/>
              <a:buFontTx/>
              <a:buNone/>
              <a:tabLst/>
              <a:defRPr/>
            </a:pPr>
            <a:r>
              <a:rPr kumimoji="0" sz="1200" b="0" i="0" u="none" strike="noStrike" kern="1200" cap="none" spc="-5" normalizeH="0" baseline="0" noProof="0" dirty="0">
                <a:ln>
                  <a:noFill/>
                </a:ln>
                <a:solidFill>
                  <a:srgbClr val="000000"/>
                </a:solidFill>
                <a:effectLst/>
                <a:uLnTx/>
                <a:uFillTx/>
                <a:latin typeface="微软雅黑"/>
                <a:ea typeface="微软雅黑"/>
                <a:cs typeface="等线"/>
              </a:rPr>
              <a:t>空中</a:t>
            </a:r>
            <a:endParaRPr kumimoji="0" sz="1200" b="0" i="0" u="none" strike="noStrike" kern="1200" cap="none" spc="0" normalizeH="0" baseline="0" noProof="0">
              <a:ln>
                <a:noFill/>
              </a:ln>
              <a:solidFill>
                <a:srgbClr val="000000"/>
              </a:solidFill>
              <a:effectLst/>
              <a:uLnTx/>
              <a:uFillTx/>
              <a:latin typeface="微软雅黑"/>
              <a:ea typeface="微软雅黑"/>
              <a:cs typeface="等线"/>
            </a:endParaRPr>
          </a:p>
        </p:txBody>
      </p:sp>
      <p:sp>
        <p:nvSpPr>
          <p:cNvPr id="45" name="object 45">
            <a:extLst>
              <a:ext uri="{FF2B5EF4-FFF2-40B4-BE49-F238E27FC236}">
                <a16:creationId xmlns:a16="http://schemas.microsoft.com/office/drawing/2014/main" id="{A31773B8-AE88-4E71-8B77-0E9001D9C1A4}"/>
              </a:ext>
            </a:extLst>
          </p:cNvPr>
          <p:cNvSpPr txBox="1"/>
          <p:nvPr/>
        </p:nvSpPr>
        <p:spPr>
          <a:xfrm>
            <a:off x="6935788" y="4546600"/>
            <a:ext cx="903287" cy="463550"/>
          </a:xfrm>
          <a:prstGeom prst="rect">
            <a:avLst/>
          </a:prstGeom>
        </p:spPr>
        <p:txBody>
          <a:bodyPr lIns="0" tIns="48895" rIns="0" bIns="0">
            <a:spAutoFit/>
          </a:bodyPr>
          <a:lstStyle/>
          <a:p>
            <a:pPr marL="279400" marR="0" lvl="0" indent="-266700" algn="l" defTabSz="914400" rtl="0" eaLnBrk="0" fontAlgn="base" latinLnBrk="0" hangingPunct="0">
              <a:lnSpc>
                <a:spcPct val="100000"/>
              </a:lnSpc>
              <a:spcBef>
                <a:spcPts val="385"/>
              </a:spcBef>
              <a:spcAft>
                <a:spcPct val="0"/>
              </a:spcAft>
              <a:buClrTx/>
              <a:buSzTx/>
              <a:buFont typeface="Wingdings"/>
              <a:buChar char=""/>
              <a:tabLst>
                <a:tab pos="278765" algn="l"/>
                <a:tab pos="279400" algn="l"/>
              </a:tabLst>
              <a:defRPr/>
            </a:pPr>
            <a:r>
              <a:rPr kumimoji="0" sz="1200" b="0" i="0" u="none" strike="noStrike" kern="1200" cap="none" spc="0" normalizeH="0" baseline="0" noProof="0" dirty="0">
                <a:ln>
                  <a:noFill/>
                </a:ln>
                <a:solidFill>
                  <a:srgbClr val="000000"/>
                </a:solidFill>
                <a:effectLst/>
                <a:uLnTx/>
                <a:uFillTx/>
                <a:latin typeface="微软雅黑"/>
                <a:ea typeface="微软雅黑"/>
                <a:cs typeface="等线"/>
              </a:rPr>
              <a:t>卫星网络</a:t>
            </a:r>
            <a:endParaRPr kumimoji="0" sz="1200" b="0" i="0" u="none" strike="noStrike" kern="1200" cap="none" spc="0" normalizeH="0" baseline="0" noProof="0">
              <a:ln>
                <a:noFill/>
              </a:ln>
              <a:solidFill>
                <a:srgbClr val="000000"/>
              </a:solidFill>
              <a:effectLst/>
              <a:uLnTx/>
              <a:uFillTx/>
              <a:latin typeface="微软雅黑"/>
              <a:ea typeface="微软雅黑"/>
              <a:cs typeface="等线"/>
            </a:endParaRPr>
          </a:p>
          <a:p>
            <a:pPr marL="279400" marR="0" lvl="0" indent="-266700" algn="l" defTabSz="914400" rtl="0" eaLnBrk="0" fontAlgn="base" latinLnBrk="0" hangingPunct="0">
              <a:lnSpc>
                <a:spcPct val="100000"/>
              </a:lnSpc>
              <a:spcBef>
                <a:spcPts val="290"/>
              </a:spcBef>
              <a:spcAft>
                <a:spcPct val="0"/>
              </a:spcAft>
              <a:buClrTx/>
              <a:buSzTx/>
              <a:buFont typeface="Wingdings"/>
              <a:buChar char=""/>
              <a:tabLst>
                <a:tab pos="278765" algn="l"/>
                <a:tab pos="279400" algn="l"/>
              </a:tabLst>
              <a:defRPr/>
            </a:pPr>
            <a:r>
              <a:rPr kumimoji="0" sz="1200" b="0" i="0" u="none" strike="noStrike" kern="1200" cap="none" spc="0" normalizeH="0" baseline="0" noProof="0" dirty="0">
                <a:ln>
                  <a:noFill/>
                </a:ln>
                <a:solidFill>
                  <a:srgbClr val="000000"/>
                </a:solidFill>
                <a:effectLst/>
                <a:uLnTx/>
                <a:uFillTx/>
                <a:latin typeface="微软雅黑"/>
                <a:ea typeface="微软雅黑"/>
                <a:cs typeface="等线"/>
              </a:rPr>
              <a:t>观测站</a:t>
            </a:r>
            <a:endParaRPr kumimoji="0" sz="1200" b="0" i="0" u="none" strike="noStrike" kern="1200" cap="none" spc="0" normalizeH="0" baseline="0" noProof="0">
              <a:ln>
                <a:noFill/>
              </a:ln>
              <a:solidFill>
                <a:srgbClr val="000000"/>
              </a:solidFill>
              <a:effectLst/>
              <a:uLnTx/>
              <a:uFillTx/>
              <a:latin typeface="微软雅黑"/>
              <a:ea typeface="微软雅黑"/>
              <a:cs typeface="等线"/>
            </a:endParaRPr>
          </a:p>
        </p:txBody>
      </p:sp>
      <p:sp>
        <p:nvSpPr>
          <p:cNvPr id="34856" name="object 46">
            <a:extLst>
              <a:ext uri="{FF2B5EF4-FFF2-40B4-BE49-F238E27FC236}">
                <a16:creationId xmlns:a16="http://schemas.microsoft.com/office/drawing/2014/main" id="{8E2A9B1D-3933-4469-BE79-F6E6EB2E7226}"/>
              </a:ext>
            </a:extLst>
          </p:cNvPr>
          <p:cNvSpPr>
            <a:spLocks noChangeArrowheads="1"/>
          </p:cNvSpPr>
          <p:nvPr/>
        </p:nvSpPr>
        <p:spPr bwMode="auto">
          <a:xfrm>
            <a:off x="8553450" y="1624013"/>
            <a:ext cx="1809750" cy="4800600"/>
          </a:xfrm>
          <a:prstGeom prst="roundRect">
            <a:avLst>
              <a:gd name="adj" fmla="val 6319"/>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47" name="object 47">
            <a:extLst>
              <a:ext uri="{FF2B5EF4-FFF2-40B4-BE49-F238E27FC236}">
                <a16:creationId xmlns:a16="http://schemas.microsoft.com/office/drawing/2014/main" id="{E8D08061-0747-4E5C-ADD6-CA9D40170515}"/>
              </a:ext>
            </a:extLst>
          </p:cNvPr>
          <p:cNvSpPr txBox="1"/>
          <p:nvPr/>
        </p:nvSpPr>
        <p:spPr>
          <a:xfrm>
            <a:off x="8697913" y="1873250"/>
            <a:ext cx="425450" cy="254000"/>
          </a:xfrm>
          <a:prstGeom prst="rect">
            <a:avLst/>
          </a:prstGeom>
        </p:spPr>
        <p:txBody>
          <a:bodyPr lIns="0" tIns="15875" rIns="0" bIns="0">
            <a:spAutoFit/>
          </a:bodyPr>
          <a:lstStyle/>
          <a:p>
            <a:pPr marL="12700" marR="0" lvl="0" indent="0" algn="l" defTabSz="914400" rtl="0" eaLnBrk="0" fontAlgn="base" latinLnBrk="0" hangingPunct="0">
              <a:lnSpc>
                <a:spcPct val="100000"/>
              </a:lnSpc>
              <a:spcBef>
                <a:spcPts val="125"/>
              </a:spcBef>
              <a:spcAft>
                <a:spcPct val="0"/>
              </a:spcAft>
              <a:buClrTx/>
              <a:buSzTx/>
              <a:buFontTx/>
              <a:buNone/>
              <a:tabLst/>
              <a:defRPr/>
            </a:pPr>
            <a:r>
              <a:rPr kumimoji="0" sz="1550" b="0" i="0" u="none" strike="noStrike" kern="1200" cap="none" spc="25" normalizeH="0" baseline="0" noProof="0" dirty="0">
                <a:ln>
                  <a:noFill/>
                </a:ln>
                <a:solidFill>
                  <a:srgbClr val="000000"/>
                </a:solidFill>
                <a:effectLst/>
                <a:uLnTx/>
                <a:uFillTx/>
                <a:latin typeface="微软雅黑"/>
                <a:ea typeface="微软雅黑"/>
                <a:cs typeface="等线"/>
              </a:rPr>
              <a:t>医疗</a:t>
            </a:r>
            <a:endParaRPr kumimoji="0" sz="1550" b="0" i="0" u="none" strike="noStrike" kern="1200" cap="none" spc="0" normalizeH="0" baseline="0" noProof="0">
              <a:ln>
                <a:noFill/>
              </a:ln>
              <a:solidFill>
                <a:srgbClr val="000000"/>
              </a:solidFill>
              <a:effectLst/>
              <a:uLnTx/>
              <a:uFillTx/>
              <a:latin typeface="微软雅黑"/>
              <a:ea typeface="微软雅黑"/>
              <a:cs typeface="等线"/>
            </a:endParaRPr>
          </a:p>
        </p:txBody>
      </p:sp>
      <p:sp>
        <p:nvSpPr>
          <p:cNvPr id="48" name="object 48">
            <a:extLst>
              <a:ext uri="{FF2B5EF4-FFF2-40B4-BE49-F238E27FC236}">
                <a16:creationId xmlns:a16="http://schemas.microsoft.com/office/drawing/2014/main" id="{B5964A1E-ACCB-4F89-825D-3AA7D6FE7329}"/>
              </a:ext>
            </a:extLst>
          </p:cNvPr>
          <p:cNvSpPr txBox="1"/>
          <p:nvPr/>
        </p:nvSpPr>
        <p:spPr>
          <a:xfrm>
            <a:off x="8697913" y="2122488"/>
            <a:ext cx="1055687" cy="2243137"/>
          </a:xfrm>
          <a:prstGeom prst="rect">
            <a:avLst/>
          </a:prstGeom>
        </p:spPr>
        <p:txBody>
          <a:bodyPr lIns="0" tIns="48895" rIns="0" bIns="0">
            <a:spAutoFit/>
          </a:bodyPr>
          <a:lstStyle/>
          <a:p>
            <a:pPr marL="279400" marR="0" lvl="0" indent="-266700" algn="l" defTabSz="914400" rtl="0" eaLnBrk="0" fontAlgn="base" latinLnBrk="0" hangingPunct="0">
              <a:lnSpc>
                <a:spcPct val="100000"/>
              </a:lnSpc>
              <a:spcBef>
                <a:spcPts val="385"/>
              </a:spcBef>
              <a:spcAft>
                <a:spcPct val="0"/>
              </a:spcAft>
              <a:buClrTx/>
              <a:buSzTx/>
              <a:buFont typeface="Wingdings"/>
              <a:buChar char=""/>
              <a:tabLst>
                <a:tab pos="279400" algn="l"/>
                <a:tab pos="280035" algn="l"/>
              </a:tabLst>
              <a:defRPr/>
            </a:pPr>
            <a:r>
              <a:rPr kumimoji="0" sz="1200" b="0" i="0" u="none" strike="noStrike" kern="1200" cap="none" spc="0" normalizeH="0" baseline="0" noProof="0" dirty="0">
                <a:ln>
                  <a:noFill/>
                </a:ln>
                <a:solidFill>
                  <a:srgbClr val="000000"/>
                </a:solidFill>
                <a:effectLst/>
                <a:uLnTx/>
                <a:uFillTx/>
                <a:latin typeface="微软雅黑"/>
                <a:ea typeface="微软雅黑"/>
                <a:cs typeface="等线"/>
              </a:rPr>
              <a:t>诊断</a:t>
            </a:r>
          </a:p>
          <a:p>
            <a:pPr marL="279400" marR="0" lvl="0" indent="-266700" algn="l" defTabSz="914400" rtl="0" eaLnBrk="0" fontAlgn="base" latinLnBrk="0" hangingPunct="0">
              <a:lnSpc>
                <a:spcPct val="100000"/>
              </a:lnSpc>
              <a:spcBef>
                <a:spcPts val="290"/>
              </a:spcBef>
              <a:spcAft>
                <a:spcPct val="0"/>
              </a:spcAft>
              <a:buClrTx/>
              <a:buSzTx/>
              <a:buFont typeface="Wingdings"/>
              <a:buChar char=""/>
              <a:tabLst>
                <a:tab pos="279400" algn="l"/>
                <a:tab pos="280035" algn="l"/>
              </a:tabLst>
              <a:defRPr/>
            </a:pPr>
            <a:r>
              <a:rPr kumimoji="0" sz="1200" b="0" i="0" u="none" strike="noStrike" kern="1200" cap="none" spc="0" normalizeH="0" baseline="0" noProof="0" dirty="0">
                <a:ln>
                  <a:noFill/>
                </a:ln>
                <a:solidFill>
                  <a:srgbClr val="000000"/>
                </a:solidFill>
                <a:effectLst/>
                <a:uLnTx/>
                <a:uFillTx/>
                <a:latin typeface="微软雅黑"/>
                <a:ea typeface="微软雅黑"/>
                <a:cs typeface="等线"/>
              </a:rPr>
              <a:t>治疗、手术</a:t>
            </a:r>
          </a:p>
          <a:p>
            <a:pPr marL="279400" marR="0" lvl="0" indent="-266700" algn="l" defTabSz="914400" rtl="0" eaLnBrk="0" fontAlgn="base" latinLnBrk="0" hangingPunct="0">
              <a:lnSpc>
                <a:spcPct val="100000"/>
              </a:lnSpc>
              <a:spcBef>
                <a:spcPts val="285"/>
              </a:spcBef>
              <a:spcAft>
                <a:spcPct val="0"/>
              </a:spcAft>
              <a:buClrTx/>
              <a:buSzTx/>
              <a:buFont typeface="Wingdings"/>
              <a:buChar char=""/>
              <a:tabLst>
                <a:tab pos="279400" algn="l"/>
                <a:tab pos="280035" algn="l"/>
              </a:tabLst>
              <a:defRPr/>
            </a:pPr>
            <a:r>
              <a:rPr kumimoji="0" sz="1200" b="0" i="0" u="none" strike="noStrike" kern="1200" cap="none" spc="0" normalizeH="0" baseline="0" noProof="0" dirty="0">
                <a:ln>
                  <a:noFill/>
                </a:ln>
                <a:solidFill>
                  <a:srgbClr val="000000"/>
                </a:solidFill>
                <a:effectLst/>
                <a:uLnTx/>
                <a:uFillTx/>
                <a:latin typeface="微软雅黑"/>
                <a:ea typeface="微软雅黑"/>
                <a:cs typeface="等线"/>
              </a:rPr>
              <a:t>护理</a:t>
            </a:r>
          </a:p>
          <a:p>
            <a:pPr marL="279400" marR="0" lvl="0" indent="-266700" algn="l" defTabSz="914400" rtl="0" eaLnBrk="0" fontAlgn="base" latinLnBrk="0" hangingPunct="0">
              <a:lnSpc>
                <a:spcPct val="100000"/>
              </a:lnSpc>
              <a:spcBef>
                <a:spcPts val="285"/>
              </a:spcBef>
              <a:spcAft>
                <a:spcPct val="0"/>
              </a:spcAft>
              <a:buClrTx/>
              <a:buSzTx/>
              <a:buFont typeface="Wingdings"/>
              <a:buChar char=""/>
              <a:tabLst>
                <a:tab pos="279400" algn="l"/>
                <a:tab pos="280035" algn="l"/>
              </a:tabLst>
              <a:defRPr/>
            </a:pPr>
            <a:r>
              <a:rPr kumimoji="0" sz="1200" b="0" i="0" u="none" strike="noStrike" kern="1200" cap="none" spc="0" normalizeH="0" baseline="0" noProof="0" dirty="0">
                <a:ln>
                  <a:noFill/>
                </a:ln>
                <a:solidFill>
                  <a:srgbClr val="000000"/>
                </a:solidFill>
                <a:effectLst/>
                <a:uLnTx/>
                <a:uFillTx/>
                <a:latin typeface="微软雅黑"/>
                <a:ea typeface="微软雅黑"/>
                <a:cs typeface="等线"/>
              </a:rPr>
              <a:t>恢复</a:t>
            </a:r>
          </a:p>
          <a:p>
            <a:pPr marL="279400" marR="0" lvl="0" indent="-266700" algn="l" defTabSz="914400" rtl="0" eaLnBrk="0" fontAlgn="base" latinLnBrk="0" hangingPunct="0">
              <a:lnSpc>
                <a:spcPct val="100000"/>
              </a:lnSpc>
              <a:spcBef>
                <a:spcPts val="290"/>
              </a:spcBef>
              <a:spcAft>
                <a:spcPct val="0"/>
              </a:spcAft>
              <a:buClrTx/>
              <a:buSzTx/>
              <a:buFont typeface="Wingdings"/>
              <a:buChar char=""/>
              <a:tabLst>
                <a:tab pos="279400" algn="l"/>
                <a:tab pos="280035" algn="l"/>
              </a:tabLst>
              <a:defRPr/>
            </a:pPr>
            <a:r>
              <a:rPr kumimoji="0" sz="1200" b="0" i="0" u="none" strike="noStrike" kern="1200" cap="none" spc="0" normalizeH="0" baseline="0" noProof="0" dirty="0">
                <a:ln>
                  <a:noFill/>
                </a:ln>
                <a:solidFill>
                  <a:srgbClr val="000000"/>
                </a:solidFill>
                <a:effectLst/>
                <a:uLnTx/>
                <a:uFillTx/>
                <a:latin typeface="微软雅黑"/>
                <a:ea typeface="微软雅黑"/>
                <a:cs typeface="等线"/>
              </a:rPr>
              <a:t>养老院</a:t>
            </a:r>
          </a:p>
          <a:p>
            <a:pPr marL="279400" marR="0" lvl="0" indent="-266700" algn="l" defTabSz="914400" rtl="0" eaLnBrk="0" fontAlgn="base" latinLnBrk="0" hangingPunct="0">
              <a:lnSpc>
                <a:spcPct val="100000"/>
              </a:lnSpc>
              <a:spcBef>
                <a:spcPts val="285"/>
              </a:spcBef>
              <a:spcAft>
                <a:spcPct val="0"/>
              </a:spcAft>
              <a:buClrTx/>
              <a:buSzTx/>
              <a:buFont typeface="Wingdings"/>
              <a:buChar char=""/>
              <a:tabLst>
                <a:tab pos="279400" algn="l"/>
                <a:tab pos="280035" algn="l"/>
              </a:tabLst>
              <a:defRPr/>
            </a:pPr>
            <a:r>
              <a:rPr kumimoji="0" sz="1200" b="0" i="0" u="none" strike="noStrike" kern="1200" cap="none" spc="0" normalizeH="0" baseline="0" noProof="0" dirty="0">
                <a:ln>
                  <a:noFill/>
                </a:ln>
                <a:solidFill>
                  <a:srgbClr val="000000"/>
                </a:solidFill>
                <a:effectLst/>
                <a:uLnTx/>
                <a:uFillTx/>
                <a:latin typeface="微软雅黑"/>
                <a:ea typeface="微软雅黑"/>
                <a:cs typeface="等线"/>
              </a:rPr>
              <a:t>教育、文化</a:t>
            </a:r>
          </a:p>
          <a:p>
            <a:pPr marL="279400" marR="0" lvl="0" indent="-266700" algn="l" defTabSz="914400" rtl="0" eaLnBrk="0" fontAlgn="base" latinLnBrk="0" hangingPunct="0">
              <a:lnSpc>
                <a:spcPct val="100000"/>
              </a:lnSpc>
              <a:spcBef>
                <a:spcPts val="290"/>
              </a:spcBef>
              <a:spcAft>
                <a:spcPct val="0"/>
              </a:spcAft>
              <a:buClrTx/>
              <a:buSzTx/>
              <a:buFont typeface="Wingdings"/>
              <a:buChar char=""/>
              <a:tabLst>
                <a:tab pos="279400" algn="l"/>
                <a:tab pos="280035" algn="l"/>
              </a:tabLst>
              <a:defRPr/>
            </a:pPr>
            <a:r>
              <a:rPr kumimoji="0" sz="1200" b="0" i="0" u="none" strike="noStrike" kern="1200" cap="none" spc="0" normalizeH="0" baseline="0" noProof="0" dirty="0">
                <a:ln>
                  <a:noFill/>
                </a:ln>
                <a:solidFill>
                  <a:srgbClr val="000000"/>
                </a:solidFill>
                <a:effectLst/>
                <a:uLnTx/>
                <a:uFillTx/>
                <a:latin typeface="微软雅黑"/>
                <a:ea typeface="微软雅黑"/>
                <a:cs typeface="等线"/>
              </a:rPr>
              <a:t>学生公寓</a:t>
            </a:r>
          </a:p>
          <a:p>
            <a:pPr marL="279400" marR="0" lvl="0" indent="-266700" algn="l" defTabSz="914400" rtl="0" eaLnBrk="0" fontAlgn="base" latinLnBrk="0" hangingPunct="0">
              <a:lnSpc>
                <a:spcPct val="100000"/>
              </a:lnSpc>
              <a:spcBef>
                <a:spcPts val="285"/>
              </a:spcBef>
              <a:spcAft>
                <a:spcPct val="0"/>
              </a:spcAft>
              <a:buClrTx/>
              <a:buSzTx/>
              <a:buFont typeface="Wingdings"/>
              <a:buChar char=""/>
              <a:tabLst>
                <a:tab pos="279400" algn="l"/>
                <a:tab pos="280035" algn="l"/>
              </a:tabLst>
              <a:defRPr/>
            </a:pPr>
            <a:r>
              <a:rPr kumimoji="0" sz="1200" b="0" i="0" u="none" strike="noStrike" kern="1200" cap="none" spc="0" normalizeH="0" baseline="0" noProof="0" dirty="0">
                <a:ln>
                  <a:noFill/>
                </a:ln>
                <a:solidFill>
                  <a:srgbClr val="000000"/>
                </a:solidFill>
                <a:effectLst/>
                <a:uLnTx/>
                <a:uFillTx/>
                <a:latin typeface="微软雅黑"/>
                <a:ea typeface="微软雅黑"/>
                <a:cs typeface="等线"/>
              </a:rPr>
              <a:t>图书馆</a:t>
            </a:r>
          </a:p>
          <a:p>
            <a:pPr marL="279400" marR="0" lvl="0" indent="-266700" algn="l" defTabSz="914400" rtl="0" eaLnBrk="0" fontAlgn="base" latinLnBrk="0" hangingPunct="0">
              <a:lnSpc>
                <a:spcPct val="100000"/>
              </a:lnSpc>
              <a:spcBef>
                <a:spcPts val="290"/>
              </a:spcBef>
              <a:spcAft>
                <a:spcPct val="0"/>
              </a:spcAft>
              <a:buClrTx/>
              <a:buSzTx/>
              <a:buFont typeface="Wingdings"/>
              <a:buChar char=""/>
              <a:tabLst>
                <a:tab pos="279400" algn="l"/>
                <a:tab pos="280035" algn="l"/>
              </a:tabLst>
              <a:defRPr/>
            </a:pPr>
            <a:r>
              <a:rPr kumimoji="0" sz="1200" b="0" i="0" u="none" strike="noStrike" kern="1200" cap="none" spc="0" normalizeH="0" baseline="0" noProof="0" dirty="0">
                <a:ln>
                  <a:noFill/>
                </a:ln>
                <a:solidFill>
                  <a:srgbClr val="000000"/>
                </a:solidFill>
                <a:effectLst/>
                <a:uLnTx/>
                <a:uFillTx/>
                <a:latin typeface="微软雅黑"/>
                <a:ea typeface="微软雅黑"/>
                <a:cs typeface="等线"/>
              </a:rPr>
              <a:t>剧院</a:t>
            </a:r>
          </a:p>
          <a:p>
            <a:pPr marL="279400" marR="0" lvl="0" indent="-266700" algn="l" defTabSz="914400" rtl="0" eaLnBrk="0" fontAlgn="base" latinLnBrk="0" hangingPunct="0">
              <a:lnSpc>
                <a:spcPct val="100000"/>
              </a:lnSpc>
              <a:spcBef>
                <a:spcPts val="290"/>
              </a:spcBef>
              <a:spcAft>
                <a:spcPct val="0"/>
              </a:spcAft>
              <a:buClrTx/>
              <a:buSzTx/>
              <a:buFont typeface="Wingdings"/>
              <a:buChar char=""/>
              <a:tabLst>
                <a:tab pos="279400" algn="l"/>
                <a:tab pos="280035" algn="l"/>
              </a:tabLst>
              <a:defRPr/>
            </a:pPr>
            <a:r>
              <a:rPr kumimoji="0" sz="1200" b="0" i="0" u="none" strike="noStrike" kern="1200" cap="none" spc="0" normalizeH="0" baseline="0" noProof="0" dirty="0">
                <a:ln>
                  <a:noFill/>
                </a:ln>
                <a:solidFill>
                  <a:srgbClr val="000000"/>
                </a:solidFill>
                <a:effectLst/>
                <a:uLnTx/>
                <a:uFillTx/>
                <a:latin typeface="微软雅黑"/>
                <a:ea typeface="微软雅黑"/>
                <a:cs typeface="等线"/>
              </a:rPr>
              <a:t>博物馆</a:t>
            </a:r>
          </a:p>
        </p:txBody>
      </p:sp>
      <p:sp>
        <p:nvSpPr>
          <p:cNvPr id="49" name="object 49">
            <a:extLst>
              <a:ext uri="{FF2B5EF4-FFF2-40B4-BE49-F238E27FC236}">
                <a16:creationId xmlns:a16="http://schemas.microsoft.com/office/drawing/2014/main" id="{95F22BAB-1E8E-4D0A-9F7D-942A8AA273A2}"/>
              </a:ext>
            </a:extLst>
          </p:cNvPr>
          <p:cNvSpPr txBox="1"/>
          <p:nvPr/>
        </p:nvSpPr>
        <p:spPr>
          <a:xfrm>
            <a:off x="8697913" y="4362450"/>
            <a:ext cx="425450" cy="254000"/>
          </a:xfrm>
          <a:prstGeom prst="rect">
            <a:avLst/>
          </a:prstGeom>
        </p:spPr>
        <p:txBody>
          <a:bodyPr lIns="0" tIns="15875" rIns="0" bIns="0">
            <a:spAutoFit/>
          </a:bodyPr>
          <a:lstStyle/>
          <a:p>
            <a:pPr marL="12700" marR="0" lvl="0" indent="0" algn="l" defTabSz="914400" rtl="0" eaLnBrk="0" fontAlgn="base" latinLnBrk="0" hangingPunct="0">
              <a:lnSpc>
                <a:spcPct val="100000"/>
              </a:lnSpc>
              <a:spcBef>
                <a:spcPts val="125"/>
              </a:spcBef>
              <a:spcAft>
                <a:spcPct val="0"/>
              </a:spcAft>
              <a:buClrTx/>
              <a:buSzTx/>
              <a:buFontTx/>
              <a:buNone/>
              <a:tabLst/>
              <a:defRPr/>
            </a:pPr>
            <a:r>
              <a:rPr kumimoji="0" sz="1550" b="0" i="0" u="none" strike="noStrike" kern="1200" cap="none" spc="20" normalizeH="0" baseline="0" noProof="0" dirty="0">
                <a:ln>
                  <a:noFill/>
                </a:ln>
                <a:solidFill>
                  <a:srgbClr val="000000"/>
                </a:solidFill>
                <a:effectLst/>
                <a:uLnTx/>
                <a:uFillTx/>
                <a:latin typeface="微软雅黑"/>
                <a:ea typeface="微软雅黑"/>
                <a:cs typeface="等线"/>
              </a:rPr>
              <a:t>体育</a:t>
            </a:r>
            <a:endParaRPr kumimoji="0" sz="1550" b="0" i="0" u="none" strike="noStrike" kern="1200" cap="none" spc="0" normalizeH="0" baseline="0" noProof="0">
              <a:ln>
                <a:noFill/>
              </a:ln>
              <a:solidFill>
                <a:srgbClr val="000000"/>
              </a:solidFill>
              <a:effectLst/>
              <a:uLnTx/>
              <a:uFillTx/>
              <a:latin typeface="微软雅黑"/>
              <a:ea typeface="微软雅黑"/>
              <a:cs typeface="等线"/>
            </a:endParaRPr>
          </a:p>
        </p:txBody>
      </p:sp>
      <p:sp>
        <p:nvSpPr>
          <p:cNvPr id="50" name="object 50">
            <a:extLst>
              <a:ext uri="{FF2B5EF4-FFF2-40B4-BE49-F238E27FC236}">
                <a16:creationId xmlns:a16="http://schemas.microsoft.com/office/drawing/2014/main" id="{2E1CAE64-F386-489B-9F3E-FA405A8086E1}"/>
              </a:ext>
            </a:extLst>
          </p:cNvPr>
          <p:cNvSpPr txBox="1"/>
          <p:nvPr/>
        </p:nvSpPr>
        <p:spPr>
          <a:xfrm>
            <a:off x="8697913" y="4611688"/>
            <a:ext cx="903287" cy="465137"/>
          </a:xfrm>
          <a:prstGeom prst="rect">
            <a:avLst/>
          </a:prstGeom>
        </p:spPr>
        <p:txBody>
          <a:bodyPr lIns="0" tIns="48895" rIns="0" bIns="0">
            <a:spAutoFit/>
          </a:bodyPr>
          <a:lstStyle/>
          <a:p>
            <a:pPr marL="279400" marR="0" lvl="0" indent="-266700" algn="l" defTabSz="914400" rtl="0" eaLnBrk="0" fontAlgn="base" latinLnBrk="0" hangingPunct="0">
              <a:lnSpc>
                <a:spcPct val="100000"/>
              </a:lnSpc>
              <a:spcBef>
                <a:spcPts val="385"/>
              </a:spcBef>
              <a:spcAft>
                <a:spcPct val="0"/>
              </a:spcAft>
              <a:buClrTx/>
              <a:buSzTx/>
              <a:buFont typeface="Wingdings"/>
              <a:buChar char=""/>
              <a:tabLst>
                <a:tab pos="279400" algn="l"/>
                <a:tab pos="280035" algn="l"/>
              </a:tabLst>
              <a:defRPr/>
            </a:pPr>
            <a:r>
              <a:rPr kumimoji="0" sz="1200" b="0" i="0" u="none" strike="noStrike" kern="1200" cap="none" spc="0" normalizeH="0" baseline="0" noProof="0" dirty="0">
                <a:ln>
                  <a:noFill/>
                </a:ln>
                <a:solidFill>
                  <a:srgbClr val="000000"/>
                </a:solidFill>
                <a:effectLst/>
                <a:uLnTx/>
                <a:uFillTx/>
                <a:latin typeface="微软雅黑"/>
                <a:ea typeface="微软雅黑"/>
                <a:cs typeface="等线"/>
              </a:rPr>
              <a:t>大众体育</a:t>
            </a:r>
            <a:endParaRPr kumimoji="0" sz="1200" b="0" i="0" u="none" strike="noStrike" kern="1200" cap="none" spc="0" normalizeH="0" baseline="0" noProof="0">
              <a:ln>
                <a:noFill/>
              </a:ln>
              <a:solidFill>
                <a:srgbClr val="000000"/>
              </a:solidFill>
              <a:effectLst/>
              <a:uLnTx/>
              <a:uFillTx/>
              <a:latin typeface="微软雅黑"/>
              <a:ea typeface="微软雅黑"/>
              <a:cs typeface="等线"/>
            </a:endParaRPr>
          </a:p>
          <a:p>
            <a:pPr marL="279400" marR="0" lvl="0" indent="-266700" algn="l" defTabSz="914400" rtl="0" eaLnBrk="0" fontAlgn="base" latinLnBrk="0" hangingPunct="0">
              <a:lnSpc>
                <a:spcPct val="100000"/>
              </a:lnSpc>
              <a:spcBef>
                <a:spcPts val="290"/>
              </a:spcBef>
              <a:spcAft>
                <a:spcPct val="0"/>
              </a:spcAft>
              <a:buClrTx/>
              <a:buSzTx/>
              <a:buFont typeface="Wingdings"/>
              <a:buChar char=""/>
              <a:tabLst>
                <a:tab pos="279400" algn="l"/>
                <a:tab pos="280035" algn="l"/>
              </a:tabLst>
              <a:defRPr/>
            </a:pPr>
            <a:r>
              <a:rPr kumimoji="0" sz="1200" b="0" i="0" u="none" strike="noStrike" kern="1200" cap="none" spc="0" normalizeH="0" baseline="0" noProof="0" dirty="0">
                <a:ln>
                  <a:noFill/>
                </a:ln>
                <a:solidFill>
                  <a:srgbClr val="000000"/>
                </a:solidFill>
                <a:effectLst/>
                <a:uLnTx/>
                <a:uFillTx/>
                <a:latin typeface="微软雅黑"/>
                <a:ea typeface="微软雅黑"/>
                <a:cs typeface="等线"/>
              </a:rPr>
              <a:t>专业运动</a:t>
            </a:r>
            <a:endParaRPr kumimoji="0" sz="1200" b="0" i="0" u="none" strike="noStrike" kern="1200" cap="none" spc="0" normalizeH="0" baseline="0" noProof="0">
              <a:ln>
                <a:noFill/>
              </a:ln>
              <a:solidFill>
                <a:srgbClr val="000000"/>
              </a:solidFill>
              <a:effectLst/>
              <a:uLnTx/>
              <a:uFillTx/>
              <a:latin typeface="微软雅黑"/>
              <a:ea typeface="微软雅黑"/>
              <a:cs typeface="等线"/>
            </a:endParaRPr>
          </a:p>
        </p:txBody>
      </p:sp>
      <p:sp>
        <p:nvSpPr>
          <p:cNvPr id="51" name="object 51">
            <a:extLst>
              <a:ext uri="{FF2B5EF4-FFF2-40B4-BE49-F238E27FC236}">
                <a16:creationId xmlns:a16="http://schemas.microsoft.com/office/drawing/2014/main" id="{AFA9EBD1-7AEB-4D16-9CC9-DA8DD1C8F193}"/>
              </a:ext>
            </a:extLst>
          </p:cNvPr>
          <p:cNvSpPr txBox="1"/>
          <p:nvPr/>
        </p:nvSpPr>
        <p:spPr>
          <a:xfrm>
            <a:off x="8697913" y="5097463"/>
            <a:ext cx="425450" cy="254000"/>
          </a:xfrm>
          <a:prstGeom prst="rect">
            <a:avLst/>
          </a:prstGeom>
        </p:spPr>
        <p:txBody>
          <a:bodyPr lIns="0" tIns="15875" rIns="0" bIns="0">
            <a:spAutoFit/>
          </a:bodyPr>
          <a:lstStyle/>
          <a:p>
            <a:pPr marL="12700" marR="0" lvl="0" indent="0" algn="l" defTabSz="914400" rtl="0" eaLnBrk="0" fontAlgn="base" latinLnBrk="0" hangingPunct="0">
              <a:lnSpc>
                <a:spcPct val="100000"/>
              </a:lnSpc>
              <a:spcBef>
                <a:spcPts val="125"/>
              </a:spcBef>
              <a:spcAft>
                <a:spcPct val="0"/>
              </a:spcAft>
              <a:buClrTx/>
              <a:buSzTx/>
              <a:buFontTx/>
              <a:buNone/>
              <a:tabLst/>
              <a:defRPr/>
            </a:pPr>
            <a:r>
              <a:rPr kumimoji="0" sz="1550" b="0" i="0" u="none" strike="noStrike" kern="1200" cap="none" spc="25" normalizeH="0" baseline="0" noProof="0" dirty="0">
                <a:ln>
                  <a:noFill/>
                </a:ln>
                <a:solidFill>
                  <a:srgbClr val="000000"/>
                </a:solidFill>
                <a:effectLst/>
                <a:uLnTx/>
                <a:uFillTx/>
                <a:latin typeface="微软雅黑"/>
                <a:ea typeface="微软雅黑"/>
                <a:cs typeface="等线"/>
              </a:rPr>
              <a:t>行政</a:t>
            </a:r>
            <a:endParaRPr kumimoji="0" sz="1550" b="0" i="0" u="none" strike="noStrike" kern="1200" cap="none" spc="0" normalizeH="0" baseline="0" noProof="0">
              <a:ln>
                <a:noFill/>
              </a:ln>
              <a:solidFill>
                <a:srgbClr val="000000"/>
              </a:solidFill>
              <a:effectLst/>
              <a:uLnTx/>
              <a:uFillTx/>
              <a:latin typeface="微软雅黑"/>
              <a:ea typeface="微软雅黑"/>
              <a:cs typeface="等线"/>
            </a:endParaRPr>
          </a:p>
        </p:txBody>
      </p:sp>
      <p:sp>
        <p:nvSpPr>
          <p:cNvPr id="52" name="object 52">
            <a:extLst>
              <a:ext uri="{FF2B5EF4-FFF2-40B4-BE49-F238E27FC236}">
                <a16:creationId xmlns:a16="http://schemas.microsoft.com/office/drawing/2014/main" id="{24735855-36B4-4981-97C8-50F421D363AD}"/>
              </a:ext>
            </a:extLst>
          </p:cNvPr>
          <p:cNvSpPr txBox="1"/>
          <p:nvPr/>
        </p:nvSpPr>
        <p:spPr>
          <a:xfrm>
            <a:off x="8697913" y="5346700"/>
            <a:ext cx="903287" cy="463550"/>
          </a:xfrm>
          <a:prstGeom prst="rect">
            <a:avLst/>
          </a:prstGeom>
        </p:spPr>
        <p:txBody>
          <a:bodyPr lIns="0" tIns="48895" rIns="0" bIns="0">
            <a:spAutoFit/>
          </a:bodyPr>
          <a:lstStyle/>
          <a:p>
            <a:pPr marL="279400" marR="0" lvl="0" indent="-266700" algn="l" defTabSz="914400" rtl="0" eaLnBrk="0" fontAlgn="base" latinLnBrk="0" hangingPunct="0">
              <a:lnSpc>
                <a:spcPct val="100000"/>
              </a:lnSpc>
              <a:spcBef>
                <a:spcPts val="385"/>
              </a:spcBef>
              <a:spcAft>
                <a:spcPct val="0"/>
              </a:spcAft>
              <a:buClrTx/>
              <a:buSzTx/>
              <a:buFont typeface="Wingdings"/>
              <a:buChar char=""/>
              <a:tabLst>
                <a:tab pos="279400" algn="l"/>
                <a:tab pos="280035" algn="l"/>
              </a:tabLst>
              <a:defRPr/>
            </a:pPr>
            <a:r>
              <a:rPr kumimoji="0" sz="1200" b="0" i="0" u="none" strike="noStrike" kern="1200" cap="none" spc="0" normalizeH="0" baseline="0" noProof="0" dirty="0">
                <a:ln>
                  <a:noFill/>
                </a:ln>
                <a:solidFill>
                  <a:srgbClr val="000000"/>
                </a:solidFill>
                <a:effectLst/>
                <a:uLnTx/>
                <a:uFillTx/>
                <a:latin typeface="微软雅黑"/>
                <a:ea typeface="微软雅黑"/>
                <a:cs typeface="等线"/>
              </a:rPr>
              <a:t>办公室</a:t>
            </a:r>
            <a:endParaRPr kumimoji="0" sz="1200" b="0" i="0" u="none" strike="noStrike" kern="1200" cap="none" spc="0" normalizeH="0" baseline="0" noProof="0">
              <a:ln>
                <a:noFill/>
              </a:ln>
              <a:solidFill>
                <a:srgbClr val="000000"/>
              </a:solidFill>
              <a:effectLst/>
              <a:uLnTx/>
              <a:uFillTx/>
              <a:latin typeface="微软雅黑"/>
              <a:ea typeface="微软雅黑"/>
              <a:cs typeface="等线"/>
            </a:endParaRPr>
          </a:p>
          <a:p>
            <a:pPr marL="279400" marR="0" lvl="0" indent="-266700" algn="l" defTabSz="914400" rtl="0" eaLnBrk="0" fontAlgn="base" latinLnBrk="0" hangingPunct="0">
              <a:lnSpc>
                <a:spcPct val="100000"/>
              </a:lnSpc>
              <a:spcBef>
                <a:spcPts val="290"/>
              </a:spcBef>
              <a:spcAft>
                <a:spcPct val="0"/>
              </a:spcAft>
              <a:buClrTx/>
              <a:buSzTx/>
              <a:buFont typeface="Wingdings"/>
              <a:buChar char=""/>
              <a:tabLst>
                <a:tab pos="279400" algn="l"/>
                <a:tab pos="280035" algn="l"/>
              </a:tabLst>
              <a:defRPr/>
            </a:pPr>
            <a:r>
              <a:rPr kumimoji="0" sz="1200" b="0" i="0" u="none" strike="noStrike" kern="1200" cap="none" spc="0" normalizeH="0" baseline="0" noProof="0" dirty="0">
                <a:ln>
                  <a:noFill/>
                </a:ln>
                <a:solidFill>
                  <a:srgbClr val="000000"/>
                </a:solidFill>
                <a:effectLst/>
                <a:uLnTx/>
                <a:uFillTx/>
                <a:latin typeface="微软雅黑"/>
                <a:ea typeface="微软雅黑"/>
                <a:cs typeface="等线"/>
              </a:rPr>
              <a:t>电子政务</a:t>
            </a:r>
            <a:endParaRPr kumimoji="0" sz="1200" b="0" i="0" u="none" strike="noStrike" kern="1200" cap="none" spc="0" normalizeH="0" baseline="0" noProof="0">
              <a:ln>
                <a:noFill/>
              </a:ln>
              <a:solidFill>
                <a:srgbClr val="000000"/>
              </a:solidFill>
              <a:effectLst/>
              <a:uLnTx/>
              <a:uFillTx/>
              <a:latin typeface="微软雅黑"/>
              <a:ea typeface="微软雅黑"/>
              <a:cs typeface="等线"/>
            </a:endParaRPr>
          </a:p>
        </p:txBody>
      </p:sp>
      <p:sp>
        <p:nvSpPr>
          <p:cNvPr id="53" name="object 53">
            <a:extLst>
              <a:ext uri="{FF2B5EF4-FFF2-40B4-BE49-F238E27FC236}">
                <a16:creationId xmlns:a16="http://schemas.microsoft.com/office/drawing/2014/main" id="{C8D980F0-B8EE-4F1B-B82E-69B27DDD117D}"/>
              </a:ext>
            </a:extLst>
          </p:cNvPr>
          <p:cNvSpPr txBox="1"/>
          <p:nvPr/>
        </p:nvSpPr>
        <p:spPr>
          <a:xfrm>
            <a:off x="8697913" y="5830888"/>
            <a:ext cx="825500" cy="255587"/>
          </a:xfrm>
          <a:prstGeom prst="rect">
            <a:avLst/>
          </a:prstGeom>
        </p:spPr>
        <p:txBody>
          <a:bodyPr lIns="0" tIns="15875" rIns="0" bIns="0">
            <a:spAutoFit/>
          </a:bodyPr>
          <a:lstStyle/>
          <a:p>
            <a:pPr marL="12700" marR="0" lvl="0" indent="0" algn="l" defTabSz="914400" rtl="0" eaLnBrk="0" fontAlgn="base" latinLnBrk="0" hangingPunct="0">
              <a:lnSpc>
                <a:spcPct val="100000"/>
              </a:lnSpc>
              <a:spcBef>
                <a:spcPts val="125"/>
              </a:spcBef>
              <a:spcAft>
                <a:spcPct val="0"/>
              </a:spcAft>
              <a:buClrTx/>
              <a:buSzTx/>
              <a:buFontTx/>
              <a:buNone/>
              <a:tabLst/>
              <a:defRPr/>
            </a:pPr>
            <a:r>
              <a:rPr kumimoji="0" sz="1550" b="0" i="0" u="none" strike="noStrike" kern="1200" cap="none" spc="20" normalizeH="0" baseline="0" noProof="0" dirty="0">
                <a:ln>
                  <a:noFill/>
                </a:ln>
                <a:solidFill>
                  <a:srgbClr val="000000"/>
                </a:solidFill>
                <a:effectLst/>
                <a:uLnTx/>
                <a:uFillTx/>
                <a:latin typeface="微软雅黑"/>
                <a:ea typeface="微软雅黑"/>
                <a:cs typeface="等线"/>
              </a:rPr>
              <a:t>智慧城市</a:t>
            </a:r>
            <a:endParaRPr kumimoji="0" sz="1550" b="0" i="0" u="none" strike="noStrike" kern="1200" cap="none" spc="0" normalizeH="0" baseline="0" noProof="0">
              <a:ln>
                <a:noFill/>
              </a:ln>
              <a:solidFill>
                <a:srgbClr val="000000"/>
              </a:solidFill>
              <a:effectLst/>
              <a:uLnTx/>
              <a:uFillTx/>
              <a:latin typeface="微软雅黑"/>
              <a:ea typeface="微软雅黑"/>
              <a:cs typeface="等线"/>
            </a:endParaRPr>
          </a:p>
        </p:txBody>
      </p:sp>
      <p:sp>
        <p:nvSpPr>
          <p:cNvPr id="56" name="文本框 23">
            <a:extLst>
              <a:ext uri="{FF2B5EF4-FFF2-40B4-BE49-F238E27FC236}">
                <a16:creationId xmlns:a16="http://schemas.microsoft.com/office/drawing/2014/main" id="{70409D00-4BC7-42A5-9EC6-C62E04E04A0C}"/>
              </a:ext>
            </a:extLst>
          </p:cNvPr>
          <p:cNvSpPr>
            <a:spLocks noChangeArrowheads="1"/>
          </p:cNvSpPr>
          <p:nvPr/>
        </p:nvSpPr>
        <p:spPr bwMode="auto">
          <a:xfrm>
            <a:off x="439738" y="277813"/>
            <a:ext cx="5502275" cy="58420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1.7 </a:t>
            </a:r>
            <a:r>
              <a:rPr kumimoji="0" lang="zh-CN" altLang="en-US"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基础设施公募</a:t>
            </a:r>
            <a:r>
              <a:rPr kumimoji="0" lang="en-US" altLang="zh-CN"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REITs</a:t>
            </a:r>
            <a:r>
              <a:rPr kumimoji="0" lang="zh-CN" altLang="en-US"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介绍</a:t>
            </a:r>
            <a:endParaRPr kumimoji="0" lang="en-US" altLang="zh-CN"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endParaRPr>
          </a:p>
        </p:txBody>
      </p:sp>
      <p:grpSp>
        <p:nvGrpSpPr>
          <p:cNvPr id="34865" name="组合 1">
            <a:extLst>
              <a:ext uri="{FF2B5EF4-FFF2-40B4-BE49-F238E27FC236}">
                <a16:creationId xmlns:a16="http://schemas.microsoft.com/office/drawing/2014/main" id="{76008305-5224-4F61-903C-352E32CF4799}"/>
              </a:ext>
            </a:extLst>
          </p:cNvPr>
          <p:cNvGrpSpPr>
            <a:grpSpLocks/>
          </p:cNvGrpSpPr>
          <p:nvPr/>
        </p:nvGrpSpPr>
        <p:grpSpPr bwMode="auto">
          <a:xfrm>
            <a:off x="0" y="214313"/>
            <a:ext cx="298450" cy="658812"/>
            <a:chOff x="0" y="0"/>
            <a:chExt cx="577847" cy="659137"/>
          </a:xfrm>
        </p:grpSpPr>
        <p:sp>
          <p:nvSpPr>
            <p:cNvPr id="34869" name="矩形 3">
              <a:extLst>
                <a:ext uri="{FF2B5EF4-FFF2-40B4-BE49-F238E27FC236}">
                  <a16:creationId xmlns:a16="http://schemas.microsoft.com/office/drawing/2014/main" id="{A21C4B3D-841D-4C1D-9E4F-D7214E491C7F}"/>
                </a:ext>
              </a:extLst>
            </p:cNvPr>
            <p:cNvSpPr>
              <a:spLocks noChangeArrowheads="1"/>
            </p:cNvSpPr>
            <p:nvPr/>
          </p:nvSpPr>
          <p:spPr bwMode="auto">
            <a:xfrm>
              <a:off x="0" y="0"/>
              <a:ext cx="495297" cy="659137"/>
            </a:xfrm>
            <a:prstGeom prst="rect">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4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34870" name="矩形 4">
              <a:extLst>
                <a:ext uri="{FF2B5EF4-FFF2-40B4-BE49-F238E27FC236}">
                  <a16:creationId xmlns:a16="http://schemas.microsoft.com/office/drawing/2014/main" id="{0B846EBE-6801-457A-A3AA-88C3B1568666}"/>
                </a:ext>
              </a:extLst>
            </p:cNvPr>
            <p:cNvSpPr>
              <a:spLocks noChangeArrowheads="1"/>
            </p:cNvSpPr>
            <p:nvPr/>
          </p:nvSpPr>
          <p:spPr bwMode="auto">
            <a:xfrm>
              <a:off x="527047" y="0"/>
              <a:ext cx="50800" cy="659137"/>
            </a:xfrm>
            <a:prstGeom prst="rect">
              <a:avLst/>
            </a:prstGeom>
            <a:solidFill>
              <a:srgbClr val="80808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4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grpSp>
      <p:sp>
        <p:nvSpPr>
          <p:cNvPr id="34866" name="矩形 62">
            <a:extLst>
              <a:ext uri="{FF2B5EF4-FFF2-40B4-BE49-F238E27FC236}">
                <a16:creationId xmlns:a16="http://schemas.microsoft.com/office/drawing/2014/main" id="{08974C8A-86FC-400D-9CDA-4DE0EAC63685}"/>
              </a:ext>
            </a:extLst>
          </p:cNvPr>
          <p:cNvSpPr>
            <a:spLocks noChangeArrowheads="1"/>
          </p:cNvSpPr>
          <p:nvPr/>
        </p:nvSpPr>
        <p:spPr bwMode="auto">
          <a:xfrm>
            <a:off x="8553450" y="933450"/>
            <a:ext cx="1809750" cy="600075"/>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23" name="object 23">
            <a:extLst>
              <a:ext uri="{FF2B5EF4-FFF2-40B4-BE49-F238E27FC236}">
                <a16:creationId xmlns:a16="http://schemas.microsoft.com/office/drawing/2014/main" id="{3474E488-A193-42E3-89E6-219C6548DDBE}"/>
              </a:ext>
            </a:extLst>
          </p:cNvPr>
          <p:cNvSpPr txBox="1"/>
          <p:nvPr/>
        </p:nvSpPr>
        <p:spPr>
          <a:xfrm>
            <a:off x="8553450" y="946150"/>
            <a:ext cx="1819275" cy="436563"/>
          </a:xfrm>
          <a:prstGeom prst="rect">
            <a:avLst/>
          </a:prstGeom>
          <a:noFill/>
        </p:spPr>
        <p:txBody>
          <a:bodyPr lIns="0" tIns="5715" rIns="0" bIns="0">
            <a:spAutoFit/>
          </a:bodyPr>
          <a:lstStyle/>
          <a:p>
            <a:pPr marL="0" marR="0" lvl="0" indent="0" algn="l" defTabSz="914400" rtl="0" eaLnBrk="0" fontAlgn="base" latinLnBrk="0" hangingPunct="0">
              <a:lnSpc>
                <a:spcPct val="100000"/>
              </a:lnSpc>
              <a:spcBef>
                <a:spcPts val="45"/>
              </a:spcBef>
              <a:spcAft>
                <a:spcPct val="0"/>
              </a:spcAft>
              <a:buClrTx/>
              <a:buSzTx/>
              <a:buFontTx/>
              <a:buNone/>
              <a:tabLst/>
              <a:defRPr/>
            </a:pPr>
            <a:endParaRPr kumimoji="0" sz="1250" b="0" i="0" u="none" strike="noStrike" kern="1200" cap="none" spc="0" normalizeH="0" baseline="0" noProof="0" dirty="0">
              <a:ln>
                <a:noFill/>
              </a:ln>
              <a:solidFill>
                <a:srgbClr val="000000"/>
              </a:solidFill>
              <a:effectLst/>
              <a:uLnTx/>
              <a:uFillTx/>
              <a:latin typeface="微软雅黑"/>
              <a:ea typeface="微软雅黑"/>
              <a:cs typeface="Times New Roman"/>
            </a:endParaRPr>
          </a:p>
          <a:p>
            <a:pPr marL="311785" marR="0" lvl="0" indent="0" algn="l" defTabSz="914400" rtl="0" eaLnBrk="0" fontAlgn="base" latinLnBrk="0" hangingPunct="0">
              <a:lnSpc>
                <a:spcPct val="100000"/>
              </a:lnSpc>
              <a:spcBef>
                <a:spcPts val="5"/>
              </a:spcBef>
              <a:spcAft>
                <a:spcPct val="0"/>
              </a:spcAft>
              <a:buClrTx/>
              <a:buSzTx/>
              <a:buFontTx/>
              <a:buNone/>
              <a:tabLst/>
              <a:defRPr/>
            </a:pPr>
            <a:r>
              <a:rPr kumimoji="0" sz="1550" b="1" i="0" u="none" strike="noStrike" kern="1200" cap="none" spc="15" normalizeH="0" baseline="0" noProof="0" dirty="0">
                <a:ln>
                  <a:noFill/>
                </a:ln>
                <a:solidFill>
                  <a:srgbClr val="FFFFFF"/>
                </a:solidFill>
                <a:effectLst/>
                <a:uLnTx/>
                <a:uFillTx/>
                <a:latin typeface="微软雅黑"/>
                <a:ea typeface="微软雅黑"/>
                <a:cs typeface="等线"/>
              </a:rPr>
              <a:t>社会基础设施</a:t>
            </a:r>
            <a:endParaRPr kumimoji="0" sz="1550" b="0" i="0" u="none" strike="noStrike" kern="1200" cap="none" spc="0" normalizeH="0" baseline="0" noProof="0" dirty="0">
              <a:ln>
                <a:noFill/>
              </a:ln>
              <a:solidFill>
                <a:srgbClr val="000000"/>
              </a:solidFill>
              <a:effectLst/>
              <a:uLnTx/>
              <a:uFillTx/>
              <a:latin typeface="微软雅黑"/>
              <a:ea typeface="微软雅黑"/>
              <a:cs typeface="等线"/>
            </a:endParaRPr>
          </a:p>
        </p:txBody>
      </p:sp>
      <p:sp>
        <p:nvSpPr>
          <p:cNvPr id="34868" name="灯片编号占位符 27">
            <a:extLst>
              <a:ext uri="{FF2B5EF4-FFF2-40B4-BE49-F238E27FC236}">
                <a16:creationId xmlns:a16="http://schemas.microsoft.com/office/drawing/2014/main" id="{1EE80889-3DCE-4149-A521-37710967E8FC}"/>
              </a:ext>
            </a:extLst>
          </p:cNvPr>
          <p:cNvSpPr>
            <a:spLocks noGrp="1" noChangeArrowheads="1"/>
          </p:cNvSpPr>
          <p:nvPr/>
        </p:nvSpPr>
        <p:spPr bwMode="auto">
          <a:xfrm>
            <a:off x="11509375" y="6554788"/>
            <a:ext cx="584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9" rIns="68573" bIns="34289"/>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16B9C4D6-9020-421A-BA75-4EE9C44C48BD}" type="slidenum">
              <a:rPr kumimoji="0" lang="zh-CN" altLang="zh-CN" sz="1400" b="1"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sym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14</a:t>
            </a:fld>
            <a:endParaRPr kumimoji="0" lang="zh-CN" altLang="zh-CN" sz="1400" b="1"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object 8">
            <a:extLst>
              <a:ext uri="{FF2B5EF4-FFF2-40B4-BE49-F238E27FC236}">
                <a16:creationId xmlns:a16="http://schemas.microsoft.com/office/drawing/2014/main" id="{5D05FFBC-0475-4FE1-82CF-59383FCD8E03}"/>
              </a:ext>
            </a:extLst>
          </p:cNvPr>
          <p:cNvSpPr>
            <a:spLocks noChangeArrowheads="1"/>
          </p:cNvSpPr>
          <p:nvPr/>
        </p:nvSpPr>
        <p:spPr bwMode="auto">
          <a:xfrm>
            <a:off x="1390650" y="2409825"/>
            <a:ext cx="2590800" cy="1724025"/>
          </a:xfrm>
          <a:prstGeom prst="roundRect">
            <a:avLst>
              <a:gd name="adj" fmla="val 3889"/>
            </a:avLst>
          </a:prstGeom>
          <a:noFill/>
          <a:ln w="25400">
            <a:solidFill>
              <a:srgbClr val="C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35843" name="object 9">
            <a:extLst>
              <a:ext uri="{FF2B5EF4-FFF2-40B4-BE49-F238E27FC236}">
                <a16:creationId xmlns:a16="http://schemas.microsoft.com/office/drawing/2014/main" id="{22DE05BB-F447-40A4-99B1-78EF0F911830}"/>
              </a:ext>
            </a:extLst>
          </p:cNvPr>
          <p:cNvSpPr txBox="1">
            <a:spLocks noChangeArrowheads="1"/>
          </p:cNvSpPr>
          <p:nvPr/>
        </p:nvSpPr>
        <p:spPr bwMode="auto">
          <a:xfrm>
            <a:off x="1858963" y="2847975"/>
            <a:ext cx="1655762"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12700">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12700" marR="0" lvl="0" indent="0" algn="ctr" defTabSz="914400" rtl="0" eaLnBrk="0" fontAlgn="base" latinLnBrk="0" hangingPunct="0">
              <a:lnSpc>
                <a:spcPct val="121000"/>
              </a:lnSpc>
              <a:spcBef>
                <a:spcPts val="100"/>
              </a:spcBef>
              <a:spcAft>
                <a:spcPct val="0"/>
              </a:spcAft>
              <a:buClrTx/>
              <a:buSzTx/>
              <a:buFontTx/>
              <a:buNone/>
              <a:tabLst/>
              <a:defRPr/>
            </a:pPr>
            <a:r>
              <a:rPr kumimoji="0" lang="zh-CN" altLang="zh-CN" sz="1400" b="1" i="0" u="none" strike="noStrike" kern="1200" cap="none" spc="0" normalizeH="0" baseline="0" noProof="0">
                <a:ln>
                  <a:noFill/>
                </a:ln>
                <a:solidFill>
                  <a:srgbClr val="000000"/>
                </a:solidFill>
                <a:effectLst/>
                <a:uLnTx/>
                <a:uFillTx/>
                <a:latin typeface="等线" panose="02010600030101010101" pitchFamily="2" charset="-122"/>
                <a:ea typeface="等线" panose="02010600030101010101" pitchFamily="2" charset="-122"/>
                <a:cs typeface="+mn-cs"/>
                <a:sym typeface="Arial" panose="020B0604020202020204" pitchFamily="34" charset="0"/>
              </a:rPr>
              <a:t>债务融资：短中期银 行贷款为主，发起人 提供主体增信</a:t>
            </a:r>
            <a:endParaRPr kumimoji="0" lang="zh-CN" altLang="zh-CN" sz="1400" b="0" i="0" u="none" strike="noStrike" kern="1200" cap="none" spc="0" normalizeH="0" baseline="0" noProof="0">
              <a:ln>
                <a:noFill/>
              </a:ln>
              <a:solidFill>
                <a:srgbClr val="000000"/>
              </a:solidFill>
              <a:effectLst/>
              <a:uLnTx/>
              <a:uFillTx/>
              <a:latin typeface="等线" panose="02010600030101010101" pitchFamily="2" charset="-122"/>
              <a:ea typeface="等线" panose="02010600030101010101" pitchFamily="2" charset="-122"/>
              <a:cs typeface="+mn-cs"/>
              <a:sym typeface="Arial" panose="020B0604020202020204" pitchFamily="34" charset="0"/>
            </a:endParaRPr>
          </a:p>
        </p:txBody>
      </p:sp>
      <p:sp>
        <p:nvSpPr>
          <p:cNvPr id="35844" name="object 11">
            <a:extLst>
              <a:ext uri="{FF2B5EF4-FFF2-40B4-BE49-F238E27FC236}">
                <a16:creationId xmlns:a16="http://schemas.microsoft.com/office/drawing/2014/main" id="{4BB76BB4-9AE9-42AF-8DD9-E04266E119C9}"/>
              </a:ext>
            </a:extLst>
          </p:cNvPr>
          <p:cNvSpPr>
            <a:spLocks noChangeArrowheads="1"/>
          </p:cNvSpPr>
          <p:nvPr/>
        </p:nvSpPr>
        <p:spPr bwMode="auto">
          <a:xfrm>
            <a:off x="1390650" y="4171950"/>
            <a:ext cx="2590800" cy="1981200"/>
          </a:xfrm>
          <a:prstGeom prst="roundRect">
            <a:avLst>
              <a:gd name="adj" fmla="val 3319"/>
            </a:avLst>
          </a:prstGeom>
          <a:noFill/>
          <a:ln w="25400">
            <a:solidFill>
              <a:srgbClr val="C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35845" name="object 12">
            <a:extLst>
              <a:ext uri="{FF2B5EF4-FFF2-40B4-BE49-F238E27FC236}">
                <a16:creationId xmlns:a16="http://schemas.microsoft.com/office/drawing/2014/main" id="{CA7957C6-3320-4CA1-83D1-5CD44DDA93FC}"/>
              </a:ext>
            </a:extLst>
          </p:cNvPr>
          <p:cNvSpPr txBox="1">
            <a:spLocks noChangeArrowheads="1"/>
          </p:cNvSpPr>
          <p:nvPr/>
        </p:nvSpPr>
        <p:spPr bwMode="auto">
          <a:xfrm>
            <a:off x="1947863" y="4633913"/>
            <a:ext cx="1473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12700" indent="114300">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12700" marR="0" lvl="0" indent="114300" algn="just" defTabSz="914400" rtl="0" eaLnBrk="0" fontAlgn="base" latinLnBrk="0" hangingPunct="0">
              <a:lnSpc>
                <a:spcPct val="121000"/>
              </a:lnSpc>
              <a:spcBef>
                <a:spcPts val="100"/>
              </a:spcBef>
              <a:spcAft>
                <a:spcPct val="0"/>
              </a:spcAft>
              <a:buClrTx/>
              <a:buSzTx/>
              <a:buFontTx/>
              <a:buNone/>
              <a:tabLst/>
              <a:defRPr/>
            </a:pPr>
            <a:r>
              <a:rPr kumimoji="0" lang="zh-CN" altLang="zh-CN" sz="1400" b="1" i="0" u="none" strike="noStrike" kern="1200" cap="none" spc="0" normalizeH="0" baseline="0" noProof="0">
                <a:ln>
                  <a:noFill/>
                </a:ln>
                <a:solidFill>
                  <a:srgbClr val="000000"/>
                </a:solidFill>
                <a:effectLst/>
                <a:uLnTx/>
                <a:uFillTx/>
                <a:latin typeface="等线" panose="02010600030101010101" pitchFamily="2" charset="-122"/>
                <a:ea typeface="等线" panose="02010600030101010101" pitchFamily="2" charset="-122"/>
                <a:cs typeface="+mn-cs"/>
                <a:sym typeface="Arial" panose="020B0604020202020204" pitchFamily="34" charset="0"/>
              </a:rPr>
              <a:t>股东出资+私募 性质的股权融资 工具（投资基金）</a:t>
            </a:r>
            <a:endParaRPr kumimoji="0" lang="zh-CN" altLang="zh-CN" sz="1400" b="0" i="0" u="none" strike="noStrike" kern="1200" cap="none" spc="0" normalizeH="0" baseline="0" noProof="0">
              <a:ln>
                <a:noFill/>
              </a:ln>
              <a:solidFill>
                <a:srgbClr val="000000"/>
              </a:solidFill>
              <a:effectLst/>
              <a:uLnTx/>
              <a:uFillTx/>
              <a:latin typeface="等线" panose="02010600030101010101" pitchFamily="2" charset="-122"/>
              <a:ea typeface="等线" panose="02010600030101010101" pitchFamily="2" charset="-122"/>
              <a:cs typeface="+mn-cs"/>
              <a:sym typeface="Arial" panose="020B0604020202020204" pitchFamily="34" charset="0"/>
            </a:endParaRPr>
          </a:p>
        </p:txBody>
      </p:sp>
      <p:sp>
        <p:nvSpPr>
          <p:cNvPr id="35846" name="object 14">
            <a:extLst>
              <a:ext uri="{FF2B5EF4-FFF2-40B4-BE49-F238E27FC236}">
                <a16:creationId xmlns:a16="http://schemas.microsoft.com/office/drawing/2014/main" id="{A0DA8688-FA65-42D6-8920-D80AE5EB71FE}"/>
              </a:ext>
            </a:extLst>
          </p:cNvPr>
          <p:cNvSpPr>
            <a:spLocks noChangeArrowheads="1"/>
          </p:cNvSpPr>
          <p:nvPr/>
        </p:nvSpPr>
        <p:spPr bwMode="auto">
          <a:xfrm>
            <a:off x="4781550" y="2381250"/>
            <a:ext cx="2447925" cy="1200150"/>
          </a:xfrm>
          <a:prstGeom prst="roundRect">
            <a:avLst>
              <a:gd name="adj" fmla="val 4736"/>
            </a:avLst>
          </a:prstGeom>
          <a:noFill/>
          <a:ln w="25400">
            <a:solidFill>
              <a:srgbClr val="C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35847" name="object 15">
            <a:extLst>
              <a:ext uri="{FF2B5EF4-FFF2-40B4-BE49-F238E27FC236}">
                <a16:creationId xmlns:a16="http://schemas.microsoft.com/office/drawing/2014/main" id="{1D17D4C8-8021-4E30-BD71-D91B90E00D2D}"/>
              </a:ext>
            </a:extLst>
          </p:cNvPr>
          <p:cNvSpPr txBox="1">
            <a:spLocks noChangeArrowheads="1"/>
          </p:cNvSpPr>
          <p:nvPr/>
        </p:nvSpPr>
        <p:spPr bwMode="auto">
          <a:xfrm>
            <a:off x="5357813" y="2470150"/>
            <a:ext cx="129381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5875" rIns="0" bIns="0">
            <a:spAutoFit/>
          </a:bodyPr>
          <a:lstStyle>
            <a:lvl1pPr marL="12700">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12700" marR="0" lvl="0" indent="0" algn="l" defTabSz="914400" rtl="0" eaLnBrk="0" fontAlgn="base" latinLnBrk="0" hangingPunct="0">
              <a:lnSpc>
                <a:spcPct val="100000"/>
              </a:lnSpc>
              <a:spcBef>
                <a:spcPts val="125"/>
              </a:spcBef>
              <a:spcAft>
                <a:spcPct val="0"/>
              </a:spcAft>
              <a:buClrTx/>
              <a:buSzTx/>
              <a:buFontTx/>
              <a:buNone/>
              <a:tabLst/>
              <a:defRPr/>
            </a:pPr>
            <a:r>
              <a:rPr kumimoji="0" lang="zh-CN" altLang="zh-CN" sz="1400" b="1" i="0" u="none" strike="noStrike" kern="1200" cap="none" spc="0" normalizeH="0" baseline="0" noProof="0">
                <a:ln>
                  <a:noFill/>
                </a:ln>
                <a:solidFill>
                  <a:srgbClr val="000000"/>
                </a:solidFill>
                <a:effectLst/>
                <a:uLnTx/>
                <a:uFillTx/>
                <a:latin typeface="等线" panose="02010600030101010101" pitchFamily="2" charset="-122"/>
                <a:ea typeface="等线" panose="02010600030101010101" pitchFamily="2" charset="-122"/>
                <a:cs typeface="+mn-cs"/>
                <a:sym typeface="Arial" panose="020B0604020202020204" pitchFamily="34" charset="0"/>
              </a:rPr>
              <a:t>公募性质的项目</a:t>
            </a:r>
            <a:endParaRPr kumimoji="0" lang="zh-CN" altLang="zh-CN" sz="1400" b="0" i="0" u="none" strike="noStrike" kern="1200" cap="none" spc="0" normalizeH="0" baseline="0" noProof="0">
              <a:ln>
                <a:noFill/>
              </a:ln>
              <a:solidFill>
                <a:srgbClr val="000000"/>
              </a:solidFill>
              <a:effectLst/>
              <a:uLnTx/>
              <a:uFillTx/>
              <a:latin typeface="等线" panose="02010600030101010101" pitchFamily="2" charset="-122"/>
              <a:ea typeface="等线" panose="02010600030101010101" pitchFamily="2" charset="-122"/>
              <a:cs typeface="+mn-cs"/>
              <a:sym typeface="Arial" panose="020B0604020202020204" pitchFamily="34" charset="0"/>
            </a:endParaRPr>
          </a:p>
        </p:txBody>
      </p:sp>
      <p:sp>
        <p:nvSpPr>
          <p:cNvPr id="35848" name="object 16">
            <a:extLst>
              <a:ext uri="{FF2B5EF4-FFF2-40B4-BE49-F238E27FC236}">
                <a16:creationId xmlns:a16="http://schemas.microsoft.com/office/drawing/2014/main" id="{D0858ECA-C4C5-447A-BF40-D3DA6BF4975D}"/>
              </a:ext>
            </a:extLst>
          </p:cNvPr>
          <p:cNvSpPr txBox="1">
            <a:spLocks noChangeArrowheads="1"/>
          </p:cNvSpPr>
          <p:nvPr/>
        </p:nvSpPr>
        <p:spPr bwMode="auto">
          <a:xfrm>
            <a:off x="5357813" y="2687638"/>
            <a:ext cx="1292225"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12700">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12700" marR="0" lvl="0" indent="0" algn="ctr" defTabSz="914400" rtl="0" eaLnBrk="0" fontAlgn="base" latinLnBrk="0" hangingPunct="0">
              <a:lnSpc>
                <a:spcPct val="121000"/>
              </a:lnSpc>
              <a:spcBef>
                <a:spcPts val="100"/>
              </a:spcBef>
              <a:spcAft>
                <a:spcPct val="0"/>
              </a:spcAft>
              <a:buClrTx/>
              <a:buSzTx/>
              <a:buFontTx/>
              <a:buNone/>
              <a:tabLst/>
              <a:defRPr/>
            </a:pPr>
            <a:r>
              <a:rPr kumimoji="0" lang="zh-CN" altLang="zh-CN" sz="1400" b="1" i="0" u="none" strike="noStrike" kern="1200" cap="none" spc="0" normalizeH="0" baseline="0" noProof="0">
                <a:ln>
                  <a:noFill/>
                </a:ln>
                <a:solidFill>
                  <a:srgbClr val="000000"/>
                </a:solidFill>
                <a:effectLst/>
                <a:uLnTx/>
                <a:uFillTx/>
                <a:latin typeface="等线" panose="02010600030101010101" pitchFamily="2" charset="-122"/>
                <a:ea typeface="等线" panose="02010600030101010101" pitchFamily="2" charset="-122"/>
                <a:cs typeface="+mn-cs"/>
                <a:sym typeface="Arial" panose="020B0604020202020204" pitchFamily="34" charset="0"/>
              </a:rPr>
              <a:t>收益债券有限追 索或无追索的 中长期银行贷款</a:t>
            </a:r>
            <a:endParaRPr kumimoji="0" lang="zh-CN" altLang="zh-CN" sz="1400" b="0" i="0" u="none" strike="noStrike" kern="1200" cap="none" spc="0" normalizeH="0" baseline="0" noProof="0">
              <a:ln>
                <a:noFill/>
              </a:ln>
              <a:solidFill>
                <a:srgbClr val="000000"/>
              </a:solidFill>
              <a:effectLst/>
              <a:uLnTx/>
              <a:uFillTx/>
              <a:latin typeface="等线" panose="02010600030101010101" pitchFamily="2" charset="-122"/>
              <a:ea typeface="等线" panose="02010600030101010101" pitchFamily="2" charset="-122"/>
              <a:cs typeface="+mn-cs"/>
              <a:sym typeface="Arial" panose="020B0604020202020204" pitchFamily="34" charset="0"/>
            </a:endParaRPr>
          </a:p>
        </p:txBody>
      </p:sp>
      <p:sp>
        <p:nvSpPr>
          <p:cNvPr id="35849" name="object 17">
            <a:extLst>
              <a:ext uri="{FF2B5EF4-FFF2-40B4-BE49-F238E27FC236}">
                <a16:creationId xmlns:a16="http://schemas.microsoft.com/office/drawing/2014/main" id="{A9929B48-F0A2-403A-93F3-0131A29BB140}"/>
              </a:ext>
            </a:extLst>
          </p:cNvPr>
          <p:cNvSpPr>
            <a:spLocks noChangeArrowheads="1"/>
          </p:cNvSpPr>
          <p:nvPr/>
        </p:nvSpPr>
        <p:spPr bwMode="auto">
          <a:xfrm>
            <a:off x="4781550" y="3638550"/>
            <a:ext cx="2447925" cy="1200150"/>
          </a:xfrm>
          <a:prstGeom prst="roundRect">
            <a:avLst>
              <a:gd name="adj" fmla="val 4736"/>
            </a:avLst>
          </a:prstGeom>
          <a:noFill/>
          <a:ln w="25400">
            <a:solidFill>
              <a:srgbClr val="C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35850" name="object 18">
            <a:extLst>
              <a:ext uri="{FF2B5EF4-FFF2-40B4-BE49-F238E27FC236}">
                <a16:creationId xmlns:a16="http://schemas.microsoft.com/office/drawing/2014/main" id="{9A78AF75-6B61-4E12-8041-83E322681C53}"/>
              </a:ext>
            </a:extLst>
          </p:cNvPr>
          <p:cNvSpPr txBox="1">
            <a:spLocks noChangeArrowheads="1"/>
          </p:cNvSpPr>
          <p:nvPr/>
        </p:nvSpPr>
        <p:spPr bwMode="auto">
          <a:xfrm>
            <a:off x="5357813" y="3816350"/>
            <a:ext cx="1293812"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1430" rIns="0" bIns="0">
            <a:spAutoFit/>
          </a:bodyPr>
          <a:lstStyle>
            <a:lvl1pPr marL="107950" indent="-95250">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107950" marR="0" lvl="0" indent="-95250" algn="l" defTabSz="914400" rtl="0" eaLnBrk="0" fontAlgn="base" latinLnBrk="0" hangingPunct="0">
              <a:lnSpc>
                <a:spcPct val="121000"/>
              </a:lnSpc>
              <a:spcBef>
                <a:spcPts val="88"/>
              </a:spcBef>
              <a:spcAft>
                <a:spcPct val="0"/>
              </a:spcAft>
              <a:buClrTx/>
              <a:buSzTx/>
              <a:buFontTx/>
              <a:buNone/>
              <a:tabLst/>
              <a:defRPr/>
            </a:pPr>
            <a:r>
              <a:rPr kumimoji="0" lang="zh-CN" altLang="zh-CN" sz="1400" b="1" i="0" u="none" strike="noStrike" kern="1200" cap="none" spc="0" normalizeH="0" baseline="0" noProof="0">
                <a:ln>
                  <a:noFill/>
                </a:ln>
                <a:solidFill>
                  <a:srgbClr val="000000"/>
                </a:solidFill>
                <a:effectLst/>
                <a:uLnTx/>
                <a:uFillTx/>
                <a:latin typeface="等线" panose="02010600030101010101" pitchFamily="2" charset="-122"/>
                <a:ea typeface="等线" panose="02010600030101010101" pitchFamily="2" charset="-122"/>
                <a:cs typeface="+mn-cs"/>
                <a:sym typeface="Arial" panose="020B0604020202020204" pitchFamily="34" charset="0"/>
              </a:rPr>
              <a:t>私募性质的基于 项目现金流的 债务融资工具</a:t>
            </a:r>
            <a:endParaRPr kumimoji="0" lang="zh-CN" altLang="zh-CN" sz="1400" b="0" i="0" u="none" strike="noStrike" kern="1200" cap="none" spc="0" normalizeH="0" baseline="0" noProof="0">
              <a:ln>
                <a:noFill/>
              </a:ln>
              <a:solidFill>
                <a:srgbClr val="000000"/>
              </a:solidFill>
              <a:effectLst/>
              <a:uLnTx/>
              <a:uFillTx/>
              <a:latin typeface="等线" panose="02010600030101010101" pitchFamily="2" charset="-122"/>
              <a:ea typeface="等线" panose="02010600030101010101" pitchFamily="2" charset="-122"/>
              <a:cs typeface="+mn-cs"/>
              <a:sym typeface="Arial" panose="020B0604020202020204" pitchFamily="34" charset="0"/>
            </a:endParaRPr>
          </a:p>
        </p:txBody>
      </p:sp>
      <p:sp>
        <p:nvSpPr>
          <p:cNvPr id="35851" name="object 19">
            <a:extLst>
              <a:ext uri="{FF2B5EF4-FFF2-40B4-BE49-F238E27FC236}">
                <a16:creationId xmlns:a16="http://schemas.microsoft.com/office/drawing/2014/main" id="{74204094-DC17-448A-B3CA-7C39C23EE46F}"/>
              </a:ext>
            </a:extLst>
          </p:cNvPr>
          <p:cNvSpPr>
            <a:spLocks noChangeArrowheads="1"/>
          </p:cNvSpPr>
          <p:nvPr/>
        </p:nvSpPr>
        <p:spPr bwMode="auto">
          <a:xfrm>
            <a:off x="4772025" y="4905375"/>
            <a:ext cx="2457450" cy="1257300"/>
          </a:xfrm>
          <a:prstGeom prst="roundRect">
            <a:avLst>
              <a:gd name="adj" fmla="val 5278"/>
            </a:avLst>
          </a:prstGeom>
          <a:noFill/>
          <a:ln w="25400">
            <a:solidFill>
              <a:srgbClr val="C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35852" name="object 20">
            <a:extLst>
              <a:ext uri="{FF2B5EF4-FFF2-40B4-BE49-F238E27FC236}">
                <a16:creationId xmlns:a16="http://schemas.microsoft.com/office/drawing/2014/main" id="{B3149E84-0487-4931-8EA7-1A45F4BF002E}"/>
              </a:ext>
            </a:extLst>
          </p:cNvPr>
          <p:cNvSpPr txBox="1">
            <a:spLocks noChangeArrowheads="1"/>
          </p:cNvSpPr>
          <p:nvPr/>
        </p:nvSpPr>
        <p:spPr bwMode="auto">
          <a:xfrm>
            <a:off x="5314950" y="5105400"/>
            <a:ext cx="1474788"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12700" indent="114300">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12700" marR="0" lvl="0" indent="114300" algn="just" defTabSz="914400" rtl="0" eaLnBrk="0" fontAlgn="base" latinLnBrk="0" hangingPunct="0">
              <a:lnSpc>
                <a:spcPct val="121000"/>
              </a:lnSpc>
              <a:spcBef>
                <a:spcPts val="100"/>
              </a:spcBef>
              <a:spcAft>
                <a:spcPct val="0"/>
              </a:spcAft>
              <a:buClrTx/>
              <a:buSzTx/>
              <a:buFontTx/>
              <a:buNone/>
              <a:tabLst/>
              <a:defRPr/>
            </a:pPr>
            <a:r>
              <a:rPr kumimoji="0" lang="zh-CN" altLang="zh-CN" sz="1400" b="1" i="0" u="none" strike="noStrike" kern="1200" cap="none" spc="0" normalizeH="0" baseline="0" noProof="0">
                <a:ln>
                  <a:noFill/>
                </a:ln>
                <a:solidFill>
                  <a:srgbClr val="000000"/>
                </a:solidFill>
                <a:effectLst/>
                <a:uLnTx/>
                <a:uFillTx/>
                <a:latin typeface="等线" panose="02010600030101010101" pitchFamily="2" charset="-122"/>
                <a:ea typeface="等线" panose="02010600030101010101" pitchFamily="2" charset="-122"/>
                <a:cs typeface="+mn-cs"/>
                <a:sym typeface="Arial" panose="020B0604020202020204" pitchFamily="34" charset="0"/>
              </a:rPr>
              <a:t>股东出资+私募 性质的股权融资 工具（投资基金）</a:t>
            </a:r>
            <a:endParaRPr kumimoji="0" lang="zh-CN" altLang="zh-CN" sz="1400" b="0" i="0" u="none" strike="noStrike" kern="1200" cap="none" spc="0" normalizeH="0" baseline="0" noProof="0">
              <a:ln>
                <a:noFill/>
              </a:ln>
              <a:solidFill>
                <a:srgbClr val="000000"/>
              </a:solidFill>
              <a:effectLst/>
              <a:uLnTx/>
              <a:uFillTx/>
              <a:latin typeface="等线" panose="02010600030101010101" pitchFamily="2" charset="-122"/>
              <a:ea typeface="等线" panose="02010600030101010101" pitchFamily="2" charset="-122"/>
              <a:cs typeface="+mn-cs"/>
              <a:sym typeface="Arial" panose="020B0604020202020204" pitchFamily="34" charset="0"/>
            </a:endParaRPr>
          </a:p>
        </p:txBody>
      </p:sp>
      <p:sp>
        <p:nvSpPr>
          <p:cNvPr id="35853" name="object 21">
            <a:extLst>
              <a:ext uri="{FF2B5EF4-FFF2-40B4-BE49-F238E27FC236}">
                <a16:creationId xmlns:a16="http://schemas.microsoft.com/office/drawing/2014/main" id="{11BBCA19-5CD7-4541-AC0F-1918015BDBE6}"/>
              </a:ext>
            </a:extLst>
          </p:cNvPr>
          <p:cNvSpPr>
            <a:spLocks noChangeArrowheads="1"/>
          </p:cNvSpPr>
          <p:nvPr/>
        </p:nvSpPr>
        <p:spPr bwMode="auto">
          <a:xfrm>
            <a:off x="8086725" y="2381250"/>
            <a:ext cx="2590800" cy="1200150"/>
          </a:xfrm>
          <a:prstGeom prst="roundRect">
            <a:avLst>
              <a:gd name="adj" fmla="val 6569"/>
            </a:avLst>
          </a:prstGeom>
          <a:noFill/>
          <a:ln w="25400">
            <a:solidFill>
              <a:srgbClr val="C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35854" name="object 22">
            <a:extLst>
              <a:ext uri="{FF2B5EF4-FFF2-40B4-BE49-F238E27FC236}">
                <a16:creationId xmlns:a16="http://schemas.microsoft.com/office/drawing/2014/main" id="{CAAEE376-2B11-4E71-893E-D869B95FA65C}"/>
              </a:ext>
            </a:extLst>
          </p:cNvPr>
          <p:cNvSpPr txBox="1">
            <a:spLocks noChangeArrowheads="1"/>
          </p:cNvSpPr>
          <p:nvPr/>
        </p:nvSpPr>
        <p:spPr bwMode="auto">
          <a:xfrm>
            <a:off x="8793163" y="2854325"/>
            <a:ext cx="105886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5875" rIns="0" bIns="0">
            <a:spAutoFit/>
          </a:bodyPr>
          <a:lstStyle>
            <a:lvl1pPr marL="12700">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12700" marR="0" lvl="0" indent="0" algn="l" defTabSz="914400" rtl="0" eaLnBrk="0" fontAlgn="base" latinLnBrk="0" hangingPunct="0">
              <a:lnSpc>
                <a:spcPct val="100000"/>
              </a:lnSpc>
              <a:spcBef>
                <a:spcPts val="125"/>
              </a:spcBef>
              <a:spcAft>
                <a:spcPct val="0"/>
              </a:spcAft>
              <a:buClrTx/>
              <a:buSzTx/>
              <a:buFontTx/>
              <a:buNone/>
              <a:tabLst/>
              <a:defRPr/>
            </a:pPr>
            <a:r>
              <a:rPr kumimoji="0" lang="zh-CN" altLang="zh-CN" sz="1400" b="1" i="0" u="none" strike="noStrike" kern="1200" cap="none" spc="0" normalizeH="0" baseline="0" noProof="0">
                <a:ln>
                  <a:noFill/>
                </a:ln>
                <a:solidFill>
                  <a:srgbClr val="000000"/>
                </a:solidFill>
                <a:effectLst/>
                <a:uLnTx/>
                <a:uFillTx/>
                <a:latin typeface="等线" panose="02010600030101010101" pitchFamily="2" charset="-122"/>
                <a:ea typeface="等线" panose="02010600030101010101" pitchFamily="2" charset="-122"/>
                <a:cs typeface="+mn-cs"/>
                <a:sym typeface="Arial" panose="020B0604020202020204" pitchFamily="34" charset="0"/>
              </a:rPr>
              <a:t>固收型CMBS</a:t>
            </a:r>
            <a:endParaRPr kumimoji="0" lang="zh-CN" altLang="zh-CN" sz="1400" b="0" i="0" u="none" strike="noStrike" kern="1200" cap="none" spc="0" normalizeH="0" baseline="0" noProof="0">
              <a:ln>
                <a:noFill/>
              </a:ln>
              <a:solidFill>
                <a:srgbClr val="000000"/>
              </a:solidFill>
              <a:effectLst/>
              <a:uLnTx/>
              <a:uFillTx/>
              <a:latin typeface="等线" panose="02010600030101010101" pitchFamily="2" charset="-122"/>
              <a:ea typeface="等线" panose="02010600030101010101" pitchFamily="2" charset="-122"/>
              <a:cs typeface="+mn-cs"/>
              <a:sym typeface="Arial" panose="020B0604020202020204" pitchFamily="34" charset="0"/>
            </a:endParaRPr>
          </a:p>
        </p:txBody>
      </p:sp>
      <p:sp>
        <p:nvSpPr>
          <p:cNvPr id="35855" name="object 23">
            <a:extLst>
              <a:ext uri="{FF2B5EF4-FFF2-40B4-BE49-F238E27FC236}">
                <a16:creationId xmlns:a16="http://schemas.microsoft.com/office/drawing/2014/main" id="{8F4380B0-CBB7-482A-A3EF-282DCA3EF642}"/>
              </a:ext>
            </a:extLst>
          </p:cNvPr>
          <p:cNvSpPr>
            <a:spLocks noChangeArrowheads="1"/>
          </p:cNvSpPr>
          <p:nvPr/>
        </p:nvSpPr>
        <p:spPr bwMode="auto">
          <a:xfrm>
            <a:off x="8086725" y="3629025"/>
            <a:ext cx="2590800" cy="1209675"/>
          </a:xfrm>
          <a:prstGeom prst="roundRect">
            <a:avLst>
              <a:gd name="adj" fmla="val 3005"/>
            </a:avLst>
          </a:prstGeom>
          <a:noFill/>
          <a:ln w="25400">
            <a:solidFill>
              <a:srgbClr val="C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35856" name="object 24">
            <a:extLst>
              <a:ext uri="{FF2B5EF4-FFF2-40B4-BE49-F238E27FC236}">
                <a16:creationId xmlns:a16="http://schemas.microsoft.com/office/drawing/2014/main" id="{FAEEDDB6-9512-4942-9F8E-CF6E91652C6C}"/>
              </a:ext>
            </a:extLst>
          </p:cNvPr>
          <p:cNvSpPr txBox="1">
            <a:spLocks noChangeArrowheads="1"/>
          </p:cNvSpPr>
          <p:nvPr/>
        </p:nvSpPr>
        <p:spPr bwMode="auto">
          <a:xfrm>
            <a:off x="8870950" y="4113213"/>
            <a:ext cx="8953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5875" rIns="0" bIns="0">
            <a:spAutoFit/>
          </a:bodyPr>
          <a:lstStyle>
            <a:lvl1pPr marL="12700">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12700" marR="0" lvl="0" indent="0" algn="l" defTabSz="914400" rtl="0" eaLnBrk="0" fontAlgn="base" latinLnBrk="0" hangingPunct="0">
              <a:lnSpc>
                <a:spcPct val="100000"/>
              </a:lnSpc>
              <a:spcBef>
                <a:spcPts val="125"/>
              </a:spcBef>
              <a:spcAft>
                <a:spcPct val="0"/>
              </a:spcAft>
              <a:buClrTx/>
              <a:buSzTx/>
              <a:buFontTx/>
              <a:buNone/>
              <a:tabLst/>
              <a:defRPr/>
            </a:pPr>
            <a:r>
              <a:rPr kumimoji="0" lang="zh-CN" altLang="zh-CN" sz="1400" b="1" i="0" u="none" strike="noStrike" kern="1200" cap="none" spc="0" normalizeH="0" baseline="0" noProof="0">
                <a:ln>
                  <a:noFill/>
                </a:ln>
                <a:solidFill>
                  <a:srgbClr val="000000"/>
                </a:solidFill>
                <a:effectLst/>
                <a:uLnTx/>
                <a:uFillTx/>
                <a:latin typeface="等线" panose="02010600030101010101" pitchFamily="2" charset="-122"/>
                <a:ea typeface="等线" panose="02010600030101010101" pitchFamily="2" charset="-122"/>
                <a:cs typeface="+mn-cs"/>
                <a:sym typeface="Arial" panose="020B0604020202020204" pitchFamily="34" charset="0"/>
              </a:rPr>
              <a:t>固收型ABS</a:t>
            </a:r>
            <a:endParaRPr kumimoji="0" lang="zh-CN" altLang="zh-CN" sz="1400" b="0" i="0" u="none" strike="noStrike" kern="1200" cap="none" spc="0" normalizeH="0" baseline="0" noProof="0">
              <a:ln>
                <a:noFill/>
              </a:ln>
              <a:solidFill>
                <a:srgbClr val="000000"/>
              </a:solidFill>
              <a:effectLst/>
              <a:uLnTx/>
              <a:uFillTx/>
              <a:latin typeface="等线" panose="02010600030101010101" pitchFamily="2" charset="-122"/>
              <a:ea typeface="等线" panose="02010600030101010101" pitchFamily="2" charset="-122"/>
              <a:cs typeface="+mn-cs"/>
              <a:sym typeface="Arial" panose="020B0604020202020204" pitchFamily="34" charset="0"/>
            </a:endParaRPr>
          </a:p>
        </p:txBody>
      </p:sp>
      <p:sp>
        <p:nvSpPr>
          <p:cNvPr id="35857" name="object 25">
            <a:extLst>
              <a:ext uri="{FF2B5EF4-FFF2-40B4-BE49-F238E27FC236}">
                <a16:creationId xmlns:a16="http://schemas.microsoft.com/office/drawing/2014/main" id="{F39A4A9A-DD37-44C1-9F4A-05500804E711}"/>
              </a:ext>
            </a:extLst>
          </p:cNvPr>
          <p:cNvSpPr>
            <a:spLocks noChangeArrowheads="1"/>
          </p:cNvSpPr>
          <p:nvPr/>
        </p:nvSpPr>
        <p:spPr bwMode="auto">
          <a:xfrm>
            <a:off x="8091488" y="4905375"/>
            <a:ext cx="2586037" cy="1257300"/>
          </a:xfrm>
          <a:prstGeom prst="roundRect">
            <a:avLst>
              <a:gd name="adj" fmla="val 3523"/>
            </a:avLst>
          </a:prstGeom>
          <a:noFill/>
          <a:ln w="25400">
            <a:solidFill>
              <a:srgbClr val="C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35858" name="object 26">
            <a:extLst>
              <a:ext uri="{FF2B5EF4-FFF2-40B4-BE49-F238E27FC236}">
                <a16:creationId xmlns:a16="http://schemas.microsoft.com/office/drawing/2014/main" id="{29153DFE-DA69-4473-9A44-211DC1355DC5}"/>
              </a:ext>
            </a:extLst>
          </p:cNvPr>
          <p:cNvSpPr txBox="1">
            <a:spLocks noChangeArrowheads="1"/>
          </p:cNvSpPr>
          <p:nvPr/>
        </p:nvSpPr>
        <p:spPr bwMode="auto">
          <a:xfrm>
            <a:off x="8856663" y="5402263"/>
            <a:ext cx="100806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5875" rIns="0" bIns="0">
            <a:spAutoFit/>
          </a:bodyPr>
          <a:lstStyle>
            <a:lvl1pPr marL="12700">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12700" marR="0" lvl="0" indent="0" algn="l" defTabSz="914400" rtl="0" eaLnBrk="0" fontAlgn="base" latinLnBrk="0" hangingPunct="0">
              <a:lnSpc>
                <a:spcPct val="100000"/>
              </a:lnSpc>
              <a:spcBef>
                <a:spcPts val="125"/>
              </a:spcBef>
              <a:spcAft>
                <a:spcPct val="0"/>
              </a:spcAft>
              <a:buClrTx/>
              <a:buSzTx/>
              <a:buFontTx/>
              <a:buNone/>
              <a:tabLst/>
              <a:defRPr/>
            </a:pPr>
            <a:r>
              <a:rPr kumimoji="0" lang="zh-CN" altLang="zh-CN" sz="1400" b="1" i="0" u="none" strike="noStrike" kern="1200" cap="none" spc="0" normalizeH="0" baseline="0" noProof="0">
                <a:ln>
                  <a:noFill/>
                </a:ln>
                <a:solidFill>
                  <a:srgbClr val="000000"/>
                </a:solidFill>
                <a:effectLst/>
                <a:uLnTx/>
                <a:uFillTx/>
                <a:latin typeface="等线" panose="02010600030101010101" pitchFamily="2" charset="-122"/>
                <a:ea typeface="等线" panose="02010600030101010101" pitchFamily="2" charset="-122"/>
                <a:cs typeface="+mn-cs"/>
                <a:sym typeface="Arial" panose="020B0604020202020204" pitchFamily="34" charset="0"/>
              </a:rPr>
              <a:t>权益型REITs</a:t>
            </a:r>
            <a:endParaRPr kumimoji="0" lang="zh-CN" altLang="zh-CN" sz="1400" b="0" i="0" u="none" strike="noStrike" kern="1200" cap="none" spc="0" normalizeH="0" baseline="0" noProof="0">
              <a:ln>
                <a:noFill/>
              </a:ln>
              <a:solidFill>
                <a:srgbClr val="000000"/>
              </a:solidFill>
              <a:effectLst/>
              <a:uLnTx/>
              <a:uFillTx/>
              <a:latin typeface="等线" panose="02010600030101010101" pitchFamily="2" charset="-122"/>
              <a:ea typeface="等线" panose="02010600030101010101" pitchFamily="2" charset="-122"/>
              <a:cs typeface="+mn-cs"/>
              <a:sym typeface="Arial" panose="020B0604020202020204" pitchFamily="34" charset="0"/>
            </a:endParaRPr>
          </a:p>
        </p:txBody>
      </p:sp>
      <p:sp>
        <p:nvSpPr>
          <p:cNvPr id="35859" name="object 27">
            <a:extLst>
              <a:ext uri="{FF2B5EF4-FFF2-40B4-BE49-F238E27FC236}">
                <a16:creationId xmlns:a16="http://schemas.microsoft.com/office/drawing/2014/main" id="{AAE04915-11DF-4B3C-8B38-9F0ADB52D3EF}"/>
              </a:ext>
            </a:extLst>
          </p:cNvPr>
          <p:cNvSpPr txBox="1">
            <a:spLocks noChangeArrowheads="1"/>
          </p:cNvSpPr>
          <p:nvPr/>
        </p:nvSpPr>
        <p:spPr bwMode="auto">
          <a:xfrm>
            <a:off x="727113" y="862013"/>
            <a:ext cx="10561600" cy="62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3970" rIns="0" bIns="0">
            <a:spAutoFit/>
          </a:bodyPr>
          <a:lstStyle>
            <a:lvl1pPr marL="298450" indent="-285750">
              <a:spcBef>
                <a:spcPct val="20000"/>
              </a:spcBef>
              <a:buFont typeface="Arial" panose="020B0604020202020204" pitchFamily="34" charset="0"/>
              <a:buChar char="•"/>
              <a:tabLst>
                <a:tab pos="298450" algn="l"/>
              </a:tabLst>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tabLst>
                <a:tab pos="298450" algn="l"/>
              </a:tabLst>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tabLst>
                <a:tab pos="298450" algn="l"/>
              </a:tabLst>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tabLst>
                <a:tab pos="298450"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tabLst>
                <a:tab pos="298450"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298450"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298450"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298450"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298450"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298450" marR="0" lvl="0" indent="-285750" algn="just" defTabSz="914400" rtl="0" eaLnBrk="0" fontAlgn="base" latinLnBrk="0" hangingPunct="0">
              <a:lnSpc>
                <a:spcPct val="130000"/>
              </a:lnSpc>
              <a:spcBef>
                <a:spcPts val="113"/>
              </a:spcBef>
              <a:spcAft>
                <a:spcPct val="0"/>
              </a:spcAft>
              <a:buClrTx/>
              <a:buSzTx/>
              <a:buFont typeface="Wingdings" panose="05000000000000000000" pitchFamily="2" charset="2"/>
              <a:buChar char=""/>
              <a:tabLst>
                <a:tab pos="298450" algn="l"/>
              </a:tabLst>
              <a:defRPr/>
            </a:pPr>
            <a:r>
              <a:rPr kumimoji="0" lang="zh-CN" altLang="zh-CN" sz="1600" b="0" i="0" u="none" strike="noStrike" kern="1200" cap="none" spc="0" normalizeH="0" baseline="0" noProof="0" dirty="0">
                <a:ln>
                  <a:noFill/>
                </a:ln>
                <a:solidFill>
                  <a:srgbClr val="000000"/>
                </a:solidFill>
                <a:effectLst/>
                <a:uLnTx/>
                <a:uFillTx/>
                <a:latin typeface="微软雅黑" panose="020B0503020204020204" pitchFamily="34" charset="-122"/>
                <a:sym typeface="Arial" panose="020B0604020202020204" pitchFamily="34" charset="0"/>
              </a:rPr>
              <a:t>从基建项目运行和融资周期来看，适合发起REITs的资产一定的运营成熟期能产生稳定的可分配净利润和现金流的资产，且资产全部证照齐全，</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sym typeface="Arial" panose="020B0604020202020204" pitchFamily="34" charset="0"/>
              </a:rPr>
              <a:t>产权清晰，有独立运行能力，盈利能力不能依赖于政府或其他主体的补贴。</a:t>
            </a:r>
            <a:endParaRPr kumimoji="0" lang="zh-CN" altLang="zh-CN" sz="1600" b="0" i="0" u="none" strike="noStrike" kern="1200" cap="none" spc="0" normalizeH="0" baseline="0" noProof="0" dirty="0">
              <a:ln>
                <a:noFill/>
              </a:ln>
              <a:solidFill>
                <a:srgbClr val="000000"/>
              </a:solidFill>
              <a:effectLst/>
              <a:uLnTx/>
              <a:uFillTx/>
              <a:latin typeface="微软雅黑" panose="020B0503020204020204" pitchFamily="34" charset="-122"/>
              <a:sym typeface="Arial" panose="020B0604020202020204" pitchFamily="34" charset="0"/>
            </a:endParaRPr>
          </a:p>
        </p:txBody>
      </p:sp>
      <p:sp>
        <p:nvSpPr>
          <p:cNvPr id="35860" name="object 29">
            <a:extLst>
              <a:ext uri="{FF2B5EF4-FFF2-40B4-BE49-F238E27FC236}">
                <a16:creationId xmlns:a16="http://schemas.microsoft.com/office/drawing/2014/main" id="{D2F93F39-FA9B-474D-AC28-802FB55A0759}"/>
              </a:ext>
            </a:extLst>
          </p:cNvPr>
          <p:cNvSpPr>
            <a:spLocks noGrp="1" noChangeArrowheads="1"/>
          </p:cNvSpPr>
          <p:nvPr>
            <p:ph type="sldNum" sz="quarter" idx="4294967295"/>
          </p:nvPr>
        </p:nvSpPr>
        <p:spPr bwMode="auto">
          <a:xfrm>
            <a:off x="5826125" y="6418263"/>
            <a:ext cx="203200" cy="1857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5400">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25400" marR="0" lvl="0" indent="0" algn="l" defTabSz="914400" rtl="0" eaLnBrk="1" fontAlgn="base" latinLnBrk="0" hangingPunct="1">
              <a:lnSpc>
                <a:spcPts val="1313"/>
              </a:lnSpc>
              <a:spcBef>
                <a:spcPct val="0"/>
              </a:spcBef>
              <a:spcAft>
                <a:spcPct val="0"/>
              </a:spcAft>
              <a:buClrTx/>
              <a:buSzTx/>
              <a:buFontTx/>
              <a:buNone/>
              <a:tabLst/>
              <a:defRPr/>
            </a:pPr>
            <a:fld id="{FD780B2E-A15B-4D91-A06F-A524E9B1786B}" type="slidenum">
              <a:rPr kumimoji="0" lang="en-US" altLang="zh-CN" sz="1200" b="0" i="0" u="none" strike="noStrike" kern="1200" cap="none" spc="0" normalizeH="0" baseline="0" noProof="0" smtClean="0">
                <a:ln>
                  <a:noFill/>
                </a:ln>
                <a:solidFill>
                  <a:srgbClr val="888888"/>
                </a:solidFill>
                <a:effectLst/>
                <a:uLnTx/>
                <a:uFillTx/>
                <a:latin typeface="等线" panose="02010600030101010101" pitchFamily="2" charset="-122"/>
                <a:ea typeface="等线" panose="02010600030101010101" pitchFamily="2" charset="-122"/>
                <a:cs typeface="+mn-cs"/>
                <a:sym typeface="Arial" panose="020B0604020202020204" pitchFamily="34" charset="0"/>
              </a:rPr>
              <a:pPr marL="25400" marR="0" lvl="0" indent="0" algn="l" defTabSz="914400" rtl="0" eaLnBrk="1" fontAlgn="base" latinLnBrk="0" hangingPunct="1">
                <a:lnSpc>
                  <a:spcPts val="1313"/>
                </a:lnSpc>
                <a:spcBef>
                  <a:spcPct val="0"/>
                </a:spcBef>
                <a:spcAft>
                  <a:spcPct val="0"/>
                </a:spcAft>
                <a:buClrTx/>
                <a:buSzTx/>
                <a:buFontTx/>
                <a:buNone/>
                <a:tabLst/>
                <a:defRPr/>
              </a:pPr>
              <a:t>15</a:t>
            </a:fld>
            <a:endParaRPr kumimoji="0" lang="zh-CN" altLang="zh-CN" sz="1200" b="0" i="0" u="none" strike="noStrike" kern="1200" cap="none" spc="0" normalizeH="0" baseline="0" noProof="0">
              <a:ln>
                <a:noFill/>
              </a:ln>
              <a:solidFill>
                <a:srgbClr val="888888"/>
              </a:solidFill>
              <a:effectLst/>
              <a:uLnTx/>
              <a:uFillTx/>
              <a:latin typeface="等线" panose="02010600030101010101" pitchFamily="2" charset="-122"/>
              <a:ea typeface="等线" panose="02010600030101010101" pitchFamily="2" charset="-122"/>
              <a:cs typeface="+mn-cs"/>
              <a:sym typeface="Arial" panose="020B0604020202020204" pitchFamily="34" charset="0"/>
            </a:endParaRPr>
          </a:p>
        </p:txBody>
      </p:sp>
      <p:grpSp>
        <p:nvGrpSpPr>
          <p:cNvPr id="35861" name="组合 1">
            <a:extLst>
              <a:ext uri="{FF2B5EF4-FFF2-40B4-BE49-F238E27FC236}">
                <a16:creationId xmlns:a16="http://schemas.microsoft.com/office/drawing/2014/main" id="{40CF7F89-1923-4297-934A-FBDE03BB209E}"/>
              </a:ext>
            </a:extLst>
          </p:cNvPr>
          <p:cNvGrpSpPr>
            <a:grpSpLocks/>
          </p:cNvGrpSpPr>
          <p:nvPr/>
        </p:nvGrpSpPr>
        <p:grpSpPr bwMode="auto">
          <a:xfrm>
            <a:off x="0" y="214313"/>
            <a:ext cx="298450" cy="658812"/>
            <a:chOff x="0" y="0"/>
            <a:chExt cx="577847" cy="659137"/>
          </a:xfrm>
        </p:grpSpPr>
        <p:sp>
          <p:nvSpPr>
            <p:cNvPr id="35867" name="矩形 3">
              <a:extLst>
                <a:ext uri="{FF2B5EF4-FFF2-40B4-BE49-F238E27FC236}">
                  <a16:creationId xmlns:a16="http://schemas.microsoft.com/office/drawing/2014/main" id="{770B3586-AAB0-487E-9C86-D514E877B895}"/>
                </a:ext>
              </a:extLst>
            </p:cNvPr>
            <p:cNvSpPr>
              <a:spLocks noChangeArrowheads="1"/>
            </p:cNvSpPr>
            <p:nvPr/>
          </p:nvSpPr>
          <p:spPr bwMode="auto">
            <a:xfrm>
              <a:off x="0" y="0"/>
              <a:ext cx="495297" cy="659137"/>
            </a:xfrm>
            <a:prstGeom prst="rect">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4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35868" name="矩形 4">
              <a:extLst>
                <a:ext uri="{FF2B5EF4-FFF2-40B4-BE49-F238E27FC236}">
                  <a16:creationId xmlns:a16="http://schemas.microsoft.com/office/drawing/2014/main" id="{C70931EE-66FC-49B4-934D-1A636106EBCA}"/>
                </a:ext>
              </a:extLst>
            </p:cNvPr>
            <p:cNvSpPr>
              <a:spLocks noChangeArrowheads="1"/>
            </p:cNvSpPr>
            <p:nvPr/>
          </p:nvSpPr>
          <p:spPr bwMode="auto">
            <a:xfrm>
              <a:off x="527047" y="0"/>
              <a:ext cx="50800" cy="659137"/>
            </a:xfrm>
            <a:prstGeom prst="rect">
              <a:avLst/>
            </a:prstGeom>
            <a:solidFill>
              <a:srgbClr val="80808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4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grpSp>
      <p:sp>
        <p:nvSpPr>
          <p:cNvPr id="37" name="矩形 36">
            <a:extLst>
              <a:ext uri="{FF2B5EF4-FFF2-40B4-BE49-F238E27FC236}">
                <a16:creationId xmlns:a16="http://schemas.microsoft.com/office/drawing/2014/main" id="{27704506-00D2-492C-A0EB-012395A3B706}"/>
              </a:ext>
            </a:extLst>
          </p:cNvPr>
          <p:cNvSpPr/>
          <p:nvPr/>
        </p:nvSpPr>
        <p:spPr bwMode="auto">
          <a:xfrm>
            <a:off x="1431925" y="1814513"/>
            <a:ext cx="2590800" cy="461962"/>
          </a:xfrm>
          <a:prstGeom prst="rect">
            <a:avLst/>
          </a:prstGeom>
          <a:solidFill>
            <a:srgbClr val="C00000"/>
          </a:solidFill>
          <a:ln w="9525" cap="flat" cmpd="sng" algn="ctr">
            <a:noFill/>
            <a:prstDash val="solid"/>
            <a:round/>
            <a:headEnd type="none" w="med" len="med"/>
            <a:tailEnd type="non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400" b="1" i="0" u="none" strike="noStrike" kern="1200" cap="none" spc="0" normalizeH="0" baseline="0" noProof="0" dirty="0">
                <a:ln>
                  <a:noFill/>
                </a:ln>
                <a:solidFill>
                  <a:srgbClr val="FFFFFF"/>
                </a:solidFill>
                <a:effectLst/>
                <a:uLnTx/>
                <a:uFillTx/>
                <a:latin typeface="微软雅黑"/>
                <a:ea typeface="微软雅黑"/>
                <a:cs typeface="+mn-cs"/>
              </a:rPr>
              <a:t>项目建设初期的初始融资</a:t>
            </a:r>
          </a:p>
        </p:txBody>
      </p:sp>
      <p:sp>
        <p:nvSpPr>
          <p:cNvPr id="38" name="矩形 37">
            <a:extLst>
              <a:ext uri="{FF2B5EF4-FFF2-40B4-BE49-F238E27FC236}">
                <a16:creationId xmlns:a16="http://schemas.microsoft.com/office/drawing/2014/main" id="{E645F9AE-6E56-4BD4-B9C8-6FC17F1896FD}"/>
              </a:ext>
            </a:extLst>
          </p:cNvPr>
          <p:cNvSpPr/>
          <p:nvPr/>
        </p:nvSpPr>
        <p:spPr bwMode="auto">
          <a:xfrm>
            <a:off x="4781550" y="1824038"/>
            <a:ext cx="2457450" cy="461962"/>
          </a:xfrm>
          <a:prstGeom prst="rect">
            <a:avLst/>
          </a:prstGeom>
          <a:solidFill>
            <a:srgbClr val="C00000"/>
          </a:solidFill>
          <a:ln w="9525" cap="flat" cmpd="sng" algn="ctr">
            <a:noFill/>
            <a:prstDash val="solid"/>
            <a:round/>
            <a:headEnd type="none" w="med" len="med"/>
            <a:tailEnd type="non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400" b="1" i="0" u="none" strike="noStrike" kern="1200" cap="none" spc="0" normalizeH="0" baseline="0" noProof="0" dirty="0">
                <a:ln>
                  <a:noFill/>
                </a:ln>
                <a:solidFill>
                  <a:srgbClr val="FFFFFF"/>
                </a:solidFill>
                <a:effectLst/>
                <a:uLnTx/>
                <a:uFillTx/>
                <a:latin typeface="微软雅黑"/>
                <a:ea typeface="微软雅黑"/>
                <a:cs typeface="+mn-cs"/>
              </a:rPr>
              <a:t>资产培育期的再融资</a:t>
            </a:r>
          </a:p>
        </p:txBody>
      </p:sp>
      <p:sp>
        <p:nvSpPr>
          <p:cNvPr id="35864" name="矩形 38">
            <a:extLst>
              <a:ext uri="{FF2B5EF4-FFF2-40B4-BE49-F238E27FC236}">
                <a16:creationId xmlns:a16="http://schemas.microsoft.com/office/drawing/2014/main" id="{5ECEAE66-02E3-4EAF-A301-8CE71DC1A610}"/>
              </a:ext>
            </a:extLst>
          </p:cNvPr>
          <p:cNvSpPr>
            <a:spLocks noChangeArrowheads="1"/>
          </p:cNvSpPr>
          <p:nvPr/>
        </p:nvSpPr>
        <p:spPr bwMode="auto">
          <a:xfrm>
            <a:off x="8086725" y="1833563"/>
            <a:ext cx="2590800" cy="461962"/>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marL="120650">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120650" marR="0" lvl="0" indent="0" algn="ctr" defTabSz="914400" rtl="0" eaLnBrk="0" fontAlgn="base" latinLnBrk="0" hangingPunct="0">
              <a:lnSpc>
                <a:spcPct val="100000"/>
              </a:lnSpc>
              <a:spcBef>
                <a:spcPts val="975"/>
              </a:spcBef>
              <a:spcAft>
                <a:spcPct val="0"/>
              </a:spcAft>
              <a:buClrTx/>
              <a:buSzTx/>
              <a:buFontTx/>
              <a:buNone/>
              <a:tabLst/>
              <a:defRPr/>
            </a:pPr>
            <a:r>
              <a:rPr kumimoji="0" lang="zh-CN" altLang="en-US" sz="1400" b="1" i="0" u="none" strike="noStrike" kern="1200" cap="none" spc="0" normalizeH="0" baseline="0" noProof="0">
                <a:ln>
                  <a:noFill/>
                </a:ln>
                <a:solidFill>
                  <a:srgbClr val="FFFFFF"/>
                </a:solidFill>
                <a:effectLst/>
                <a:uLnTx/>
                <a:uFillTx/>
                <a:latin typeface="微软雅黑" panose="020B0503020204020204" pitchFamily="34" charset="-122"/>
                <a:ea typeface="等线" panose="02010600030101010101" pitchFamily="2" charset="-122"/>
                <a:cs typeface="+mn-cs"/>
                <a:sym typeface="Arial" panose="020B0604020202020204" pitchFamily="34" charset="0"/>
              </a:rPr>
              <a:t>成熟运营期的资产证券化</a:t>
            </a:r>
          </a:p>
        </p:txBody>
      </p:sp>
      <p:sp>
        <p:nvSpPr>
          <p:cNvPr id="40" name="文本框 23">
            <a:extLst>
              <a:ext uri="{FF2B5EF4-FFF2-40B4-BE49-F238E27FC236}">
                <a16:creationId xmlns:a16="http://schemas.microsoft.com/office/drawing/2014/main" id="{8BEF46E0-7E1C-4474-810F-76A2C088CD18}"/>
              </a:ext>
            </a:extLst>
          </p:cNvPr>
          <p:cNvSpPr>
            <a:spLocks noChangeArrowheads="1"/>
          </p:cNvSpPr>
          <p:nvPr/>
        </p:nvSpPr>
        <p:spPr bwMode="auto">
          <a:xfrm>
            <a:off x="439738" y="277813"/>
            <a:ext cx="5502275" cy="58420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1.7 </a:t>
            </a:r>
            <a:r>
              <a:rPr kumimoji="0" lang="zh-CN" altLang="en-US"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基础设施公募</a:t>
            </a:r>
            <a:r>
              <a:rPr kumimoji="0" lang="en-US" altLang="zh-CN"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REITs</a:t>
            </a:r>
            <a:r>
              <a:rPr kumimoji="0" lang="zh-CN" altLang="en-US"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介绍</a:t>
            </a:r>
            <a:endParaRPr kumimoji="0" lang="en-US" altLang="zh-CN"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endParaRPr>
          </a:p>
        </p:txBody>
      </p:sp>
      <p:sp>
        <p:nvSpPr>
          <p:cNvPr id="35866" name="灯片编号占位符 27">
            <a:extLst>
              <a:ext uri="{FF2B5EF4-FFF2-40B4-BE49-F238E27FC236}">
                <a16:creationId xmlns:a16="http://schemas.microsoft.com/office/drawing/2014/main" id="{CCE03A7A-F117-4753-8AB2-92C7CDFFBB4A}"/>
              </a:ext>
            </a:extLst>
          </p:cNvPr>
          <p:cNvSpPr>
            <a:spLocks noGrp="1" noChangeArrowheads="1"/>
          </p:cNvSpPr>
          <p:nvPr/>
        </p:nvSpPr>
        <p:spPr bwMode="auto">
          <a:xfrm>
            <a:off x="11509375" y="6554788"/>
            <a:ext cx="584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9" rIns="68573" bIns="34289"/>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B0C915ED-6334-4F7B-958D-73356E714B04}" type="slidenum">
              <a:rPr kumimoji="0" lang="zh-CN" altLang="zh-CN" sz="1400" b="1"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sym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15</a:t>
            </a:fld>
            <a:endParaRPr kumimoji="0" lang="zh-CN" altLang="zh-CN" sz="1400" b="1"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a:extLst>
              <a:ext uri="{FF2B5EF4-FFF2-40B4-BE49-F238E27FC236}">
                <a16:creationId xmlns:a16="http://schemas.microsoft.com/office/drawing/2014/main" id="{F86DACA7-3AC3-4E94-A6D7-A523EFAAA77D}"/>
              </a:ext>
            </a:extLst>
          </p:cNvPr>
          <p:cNvSpPr txBox="1"/>
          <p:nvPr/>
        </p:nvSpPr>
        <p:spPr>
          <a:xfrm>
            <a:off x="719138" y="996950"/>
            <a:ext cx="10621962" cy="600075"/>
          </a:xfrm>
          <a:prstGeom prst="rect">
            <a:avLst/>
          </a:prstGeom>
        </p:spPr>
        <p:txBody>
          <a:bodyPr lIns="0" tIns="62230" rIns="0" bIns="0">
            <a:spAutoFit/>
          </a:bodyPr>
          <a:lstStyle/>
          <a:p>
            <a:pPr marL="191770" marR="0" lvl="0" indent="-179070" algn="l" defTabSz="914400" rtl="0" eaLnBrk="0" fontAlgn="base" latinLnBrk="0" hangingPunct="0">
              <a:lnSpc>
                <a:spcPct val="100000"/>
              </a:lnSpc>
              <a:spcBef>
                <a:spcPts val="490"/>
              </a:spcBef>
              <a:spcAft>
                <a:spcPct val="0"/>
              </a:spcAft>
              <a:buClrTx/>
              <a:buSzPct val="93548"/>
              <a:buFont typeface="Wingdings"/>
              <a:buChar char=""/>
              <a:tabLst>
                <a:tab pos="192405" algn="l"/>
              </a:tabLst>
              <a:defRPr/>
            </a:pPr>
            <a:r>
              <a:rPr kumimoji="0" sz="1550" b="0" i="0" u="none" strike="noStrike" kern="1200" cap="none" spc="8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宋体"/>
              </a:rPr>
              <a:t>基础</a:t>
            </a:r>
            <a:r>
              <a:rPr kumimoji="0" sz="1550" b="0" i="0" u="none" strike="noStrike" kern="1200" cap="none" spc="2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宋体"/>
              </a:rPr>
              <a:t>设</a:t>
            </a:r>
            <a:r>
              <a:rPr kumimoji="0" sz="1550" b="0" i="0" u="none" strike="noStrike" kern="1200" cap="none" spc="-5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宋体"/>
              </a:rPr>
              <a:t>施</a:t>
            </a:r>
            <a:r>
              <a:rPr kumimoji="0" sz="1550" b="0" i="0" u="none" strike="noStrike" kern="1200" cap="none" spc="-1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宋体"/>
              </a:rPr>
              <a:t>REITs</a:t>
            </a:r>
            <a:r>
              <a:rPr kumimoji="0" sz="1550" b="0" i="0" u="none" strike="noStrike" kern="1200" cap="none" spc="2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宋体"/>
              </a:rPr>
              <a:t>的</a:t>
            </a:r>
            <a:r>
              <a:rPr kumimoji="0" sz="1550" b="0" i="0" u="none" strike="noStrike" kern="1200" cap="none" spc="-5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宋体"/>
              </a:rPr>
              <a:t>推</a:t>
            </a:r>
            <a:r>
              <a:rPr kumimoji="0" sz="1550" b="0" i="0" u="none" strike="noStrike" kern="1200" cap="none" spc="2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宋体"/>
              </a:rPr>
              <a:t>出</a:t>
            </a:r>
            <a:r>
              <a:rPr kumimoji="0" sz="1550" b="0" i="0" u="none" strike="noStrike" kern="1200" cap="none" spc="-5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宋体"/>
              </a:rPr>
              <a:t>，</a:t>
            </a:r>
            <a:r>
              <a:rPr kumimoji="0" sz="1550" b="0" i="0" u="none" strike="noStrike" kern="1200" cap="none" spc="2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宋体"/>
              </a:rPr>
              <a:t>对于</a:t>
            </a:r>
            <a:r>
              <a:rPr kumimoji="0" sz="1550" b="0" i="0" u="none" strike="noStrike" kern="1200" cap="none" spc="-5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宋体"/>
              </a:rPr>
              <a:t>基</a:t>
            </a:r>
            <a:r>
              <a:rPr kumimoji="0" sz="1550" b="0" i="0" u="none" strike="noStrike" kern="1200" cap="none" spc="2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宋体"/>
              </a:rPr>
              <a:t>建</a:t>
            </a:r>
            <a:r>
              <a:rPr kumimoji="0" sz="1550" b="0" i="0" u="none" strike="noStrike" kern="1200" cap="none" spc="-5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宋体"/>
              </a:rPr>
              <a:t>企</a:t>
            </a:r>
            <a:r>
              <a:rPr kumimoji="0" sz="1550" b="0" i="0" u="none" strike="noStrike" kern="1200" cap="none" spc="2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宋体"/>
              </a:rPr>
              <a:t>业实</a:t>
            </a:r>
            <a:r>
              <a:rPr kumimoji="0" sz="1550" b="0" i="0" u="none" strike="noStrike" kern="1200" cap="none" spc="-5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宋体"/>
              </a:rPr>
              <a:t>现</a:t>
            </a:r>
            <a:r>
              <a:rPr kumimoji="0" sz="1550" b="0" i="0" u="none" strike="noStrike" kern="1200" cap="none" spc="2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宋体"/>
              </a:rPr>
              <a:t>完</a:t>
            </a:r>
            <a:r>
              <a:rPr kumimoji="0" sz="1550" b="0" i="0" u="none" strike="noStrike" kern="1200" cap="none" spc="-5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宋体"/>
              </a:rPr>
              <a:t>整</a:t>
            </a:r>
            <a:r>
              <a:rPr kumimoji="0" sz="1550" b="0" i="0" u="none" strike="noStrike" kern="1200" cap="none" spc="2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宋体"/>
              </a:rPr>
              <a:t>的项</a:t>
            </a:r>
            <a:r>
              <a:rPr kumimoji="0" sz="1550" b="0" i="0" u="none" strike="noStrike" kern="1200" cap="none" spc="-5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宋体"/>
              </a:rPr>
              <a:t>目</a:t>
            </a:r>
            <a:r>
              <a:rPr kumimoji="0" sz="1550" b="0" i="0" u="none" strike="noStrike" kern="1200" cap="none" spc="2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宋体"/>
              </a:rPr>
              <a:t>投</a:t>
            </a:r>
            <a:r>
              <a:rPr kumimoji="0" sz="1550" b="0" i="0" u="none" strike="noStrike" kern="1200" cap="none" spc="-5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宋体"/>
              </a:rPr>
              <a:t>资</a:t>
            </a:r>
            <a:r>
              <a:rPr kumimoji="0" sz="1550" b="0" i="0" u="none" strike="noStrike" kern="1200" cap="none" spc="2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宋体"/>
              </a:rPr>
              <a:t>建设</a:t>
            </a:r>
            <a:r>
              <a:rPr kumimoji="0" sz="1550" b="0" i="0" u="none" strike="noStrike" kern="1200" cap="none" spc="-5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宋体"/>
              </a:rPr>
              <a:t>闭</a:t>
            </a:r>
            <a:r>
              <a:rPr kumimoji="0" sz="1550" b="0" i="0" u="none" strike="noStrike" kern="1200" cap="none" spc="2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宋体"/>
              </a:rPr>
              <a:t>环</a:t>
            </a:r>
            <a:r>
              <a:rPr kumimoji="0" sz="1550" b="0" i="0" u="none" strike="noStrike" kern="1200" cap="none" spc="-5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宋体"/>
              </a:rPr>
              <a:t>，</a:t>
            </a:r>
            <a:r>
              <a:rPr kumimoji="0" sz="1550" b="0" i="0" u="none" strike="noStrike" kern="1200" cap="none" spc="2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宋体"/>
              </a:rPr>
              <a:t>真正</a:t>
            </a:r>
            <a:r>
              <a:rPr kumimoji="0" sz="1550" b="0" i="0" u="none" strike="noStrike" kern="1200" cap="none" spc="-5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宋体"/>
              </a:rPr>
              <a:t>可</a:t>
            </a:r>
            <a:r>
              <a:rPr kumimoji="0" sz="1550" b="0" i="0" u="none" strike="noStrike" kern="1200" cap="none" spc="2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宋体"/>
              </a:rPr>
              <a:t>以</a:t>
            </a:r>
            <a:r>
              <a:rPr kumimoji="0" sz="1550" b="0" i="0" u="none" strike="noStrike" kern="1200" cap="none" spc="-5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宋体"/>
              </a:rPr>
              <a:t>实</a:t>
            </a:r>
            <a:r>
              <a:rPr kumimoji="0" sz="1550" b="0" i="0" u="none" strike="noStrike" kern="1200" cap="none" spc="2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宋体"/>
              </a:rPr>
              <a:t>现在</a:t>
            </a:r>
            <a:r>
              <a:rPr kumimoji="0" sz="1550" b="0" i="0" u="none" strike="noStrike" kern="1200" cap="none" spc="-5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宋体"/>
              </a:rPr>
              <a:t>债</a:t>
            </a:r>
            <a:r>
              <a:rPr kumimoji="0" sz="1550" b="0" i="0" u="none" strike="noStrike" kern="1200" cap="none" spc="2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宋体"/>
              </a:rPr>
              <a:t>务</a:t>
            </a:r>
            <a:r>
              <a:rPr kumimoji="0" sz="1550" b="0" i="0" u="none" strike="noStrike" kern="1200" cap="none" spc="-5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宋体"/>
              </a:rPr>
              <a:t>压</a:t>
            </a:r>
            <a:r>
              <a:rPr kumimoji="0" sz="1550" b="0" i="0" u="none" strike="noStrike" kern="1200" cap="none" spc="2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宋体"/>
              </a:rPr>
              <a:t>力不</a:t>
            </a:r>
            <a:r>
              <a:rPr kumimoji="0" sz="1550" b="0" i="0" u="none" strike="noStrike" kern="1200" cap="none" spc="-5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宋体"/>
              </a:rPr>
              <a:t>增</a:t>
            </a:r>
            <a:r>
              <a:rPr kumimoji="0" sz="1550" b="0" i="0" u="none" strike="noStrike" kern="1200" cap="none" spc="2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宋体"/>
              </a:rPr>
              <a:t>加</a:t>
            </a:r>
            <a:r>
              <a:rPr kumimoji="0" sz="1550" b="0" i="0" u="none" strike="noStrike" kern="1200" cap="none" spc="-5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宋体"/>
              </a:rPr>
              <a:t>的</a:t>
            </a:r>
            <a:r>
              <a:rPr kumimoji="0" sz="1550" b="0" i="0" u="none" strike="noStrike" kern="1200" cap="none" spc="2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宋体"/>
              </a:rPr>
              <a:t>情况</a:t>
            </a:r>
            <a:r>
              <a:rPr kumimoji="0" sz="1550" b="0" i="0" u="none" strike="noStrike" kern="1200" cap="none" spc="-5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宋体"/>
              </a:rPr>
              <a:t>下</a:t>
            </a:r>
            <a:r>
              <a:rPr kumimoji="0" sz="1550" b="0" i="0" u="none" strike="noStrike" kern="1200" cap="none" spc="2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宋体"/>
              </a:rPr>
              <a:t>实</a:t>
            </a:r>
            <a:r>
              <a:rPr kumimoji="0" sz="1550" b="0" i="0" u="none" strike="noStrike" kern="1200" cap="none" spc="-5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宋体"/>
              </a:rPr>
              <a:t>现</a:t>
            </a:r>
            <a:r>
              <a:rPr kumimoji="0" sz="1550" b="0" i="0" u="none" strike="noStrike" kern="1200" cap="none" spc="2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宋体"/>
              </a:rPr>
              <a:t>建</a:t>
            </a:r>
            <a:r>
              <a:rPr kumimoji="0" sz="1550" b="0" i="0" u="none" strike="noStrike" kern="1200" cap="none" spc="-2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宋体"/>
              </a:rPr>
              <a:t>设</a:t>
            </a:r>
            <a:r>
              <a:rPr kumimoji="0" sz="155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宋体"/>
              </a:rPr>
              <a:t>-</a:t>
            </a:r>
          </a:p>
          <a:p>
            <a:pPr marL="184150" marR="0" lvl="0" indent="0" algn="l" defTabSz="914400" rtl="0" eaLnBrk="0" fontAlgn="base" latinLnBrk="0" hangingPunct="0">
              <a:lnSpc>
                <a:spcPct val="100000"/>
              </a:lnSpc>
              <a:spcBef>
                <a:spcPts val="395"/>
              </a:spcBef>
              <a:spcAft>
                <a:spcPct val="0"/>
              </a:spcAft>
              <a:buClrTx/>
              <a:buSzTx/>
              <a:buFontTx/>
              <a:buNone/>
              <a:tabLst/>
              <a:defRPr/>
            </a:pPr>
            <a:r>
              <a:rPr kumimoji="0" sz="1550" b="0" i="0" u="none" strike="noStrike" kern="1200" cap="none" spc="9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宋体"/>
              </a:rPr>
              <a:t>运行</a:t>
            </a:r>
            <a:r>
              <a:rPr kumimoji="0" sz="1550" b="0" i="0" u="none" strike="noStrike" kern="1200" cap="none" spc="2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宋体"/>
              </a:rPr>
              <a:t>-</a:t>
            </a:r>
            <a:r>
              <a:rPr kumimoji="0" sz="1550" b="0" i="0" u="none" strike="noStrike" kern="1200" cap="none" spc="-5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宋体"/>
              </a:rPr>
              <a:t>退</a:t>
            </a:r>
            <a:r>
              <a:rPr kumimoji="0" sz="1550" b="0" i="0" u="none" strike="noStrike" kern="1200" cap="none" spc="1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宋体"/>
              </a:rPr>
              <a:t>出</a:t>
            </a:r>
            <a:r>
              <a:rPr kumimoji="0" sz="1550" b="0" i="0" u="none" strike="noStrike" kern="1200" cap="none" spc="-4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宋体"/>
              </a:rPr>
              <a:t>-</a:t>
            </a:r>
            <a:r>
              <a:rPr kumimoji="0" sz="1550" b="0" i="0" u="none" strike="noStrike" kern="1200" cap="none" spc="1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宋体"/>
              </a:rPr>
              <a:t>投</a:t>
            </a:r>
            <a:r>
              <a:rPr kumimoji="0" sz="1550" b="0" i="0" u="none" strike="noStrike" kern="1200" cap="none" spc="-5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宋体"/>
              </a:rPr>
              <a:t>入</a:t>
            </a:r>
            <a:r>
              <a:rPr kumimoji="0" sz="1550" b="0" i="0" u="none" strike="noStrike" kern="1200" cap="none" spc="1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宋体"/>
              </a:rPr>
              <a:t>新建</a:t>
            </a:r>
            <a:r>
              <a:rPr kumimoji="0" sz="1550" b="0" i="0" u="none" strike="noStrike" kern="1200" cap="none" spc="-5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宋体"/>
              </a:rPr>
              <a:t>设</a:t>
            </a:r>
            <a:r>
              <a:rPr kumimoji="0" sz="1550" b="0" i="0" u="none" strike="noStrike" kern="1200" cap="none" spc="1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宋体"/>
              </a:rPr>
              <a:t>的</a:t>
            </a:r>
            <a:r>
              <a:rPr kumimoji="0" sz="1550" b="0" i="0" u="none" strike="noStrike" kern="1200" cap="none" spc="-5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宋体"/>
              </a:rPr>
              <a:t>正</a:t>
            </a:r>
            <a:r>
              <a:rPr kumimoji="0" sz="1550" b="0" i="0" u="none" strike="noStrike" kern="1200" cap="none" spc="1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宋体"/>
              </a:rPr>
              <a:t>向循</a:t>
            </a:r>
            <a:r>
              <a:rPr kumimoji="0" sz="1550" b="0" i="0" u="none" strike="noStrike" kern="1200" cap="none" spc="-5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宋体"/>
              </a:rPr>
              <a:t>环</a:t>
            </a:r>
            <a:r>
              <a:rPr kumimoji="0" sz="1550" b="0" i="0" u="none" strike="noStrike" kern="1200" cap="none" spc="1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宋体"/>
              </a:rPr>
              <a:t>。</a:t>
            </a:r>
            <a:endParaRPr kumimoji="0" sz="155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宋体"/>
            </a:endParaRPr>
          </a:p>
        </p:txBody>
      </p:sp>
      <p:sp>
        <p:nvSpPr>
          <p:cNvPr id="36867" name="object 8">
            <a:extLst>
              <a:ext uri="{FF2B5EF4-FFF2-40B4-BE49-F238E27FC236}">
                <a16:creationId xmlns:a16="http://schemas.microsoft.com/office/drawing/2014/main" id="{4F49111E-E6E9-4671-A264-A681D1B9DA4F}"/>
              </a:ext>
            </a:extLst>
          </p:cNvPr>
          <p:cNvSpPr>
            <a:spLocks/>
          </p:cNvSpPr>
          <p:nvPr/>
        </p:nvSpPr>
        <p:spPr bwMode="auto">
          <a:xfrm>
            <a:off x="1347788" y="2324100"/>
            <a:ext cx="838200" cy="333375"/>
          </a:xfrm>
          <a:custGeom>
            <a:avLst/>
            <a:gdLst>
              <a:gd name="T0" fmla="*/ 671449 w 838200"/>
              <a:gd name="T1" fmla="*/ 0 h 333375"/>
              <a:gd name="T2" fmla="*/ 0 w 838200"/>
              <a:gd name="T3" fmla="*/ 0 h 333375"/>
              <a:gd name="T4" fmla="*/ 166624 w 838200"/>
              <a:gd name="T5" fmla="*/ 166624 h 333375"/>
              <a:gd name="T6" fmla="*/ 0 w 838200"/>
              <a:gd name="T7" fmla="*/ 333375 h 333375"/>
              <a:gd name="T8" fmla="*/ 671449 w 838200"/>
              <a:gd name="T9" fmla="*/ 333375 h 333375"/>
              <a:gd name="T10" fmla="*/ 838200 w 838200"/>
              <a:gd name="T11" fmla="*/ 166624 h 333375"/>
              <a:gd name="T12" fmla="*/ 671449 w 838200"/>
              <a:gd name="T13" fmla="*/ 0 h 3333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8200" h="333375">
                <a:moveTo>
                  <a:pt x="671449" y="0"/>
                </a:moveTo>
                <a:lnTo>
                  <a:pt x="0" y="0"/>
                </a:lnTo>
                <a:lnTo>
                  <a:pt x="166624" y="166624"/>
                </a:lnTo>
                <a:lnTo>
                  <a:pt x="0" y="333375"/>
                </a:lnTo>
                <a:lnTo>
                  <a:pt x="671449" y="333375"/>
                </a:lnTo>
                <a:lnTo>
                  <a:pt x="838200" y="166624"/>
                </a:lnTo>
                <a:lnTo>
                  <a:pt x="671449" y="0"/>
                </a:lnTo>
                <a:close/>
              </a:path>
            </a:pathLst>
          </a:custGeom>
          <a:solidFill>
            <a:srgbClr val="C8230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6868" name="object 9">
            <a:extLst>
              <a:ext uri="{FF2B5EF4-FFF2-40B4-BE49-F238E27FC236}">
                <a16:creationId xmlns:a16="http://schemas.microsoft.com/office/drawing/2014/main" id="{3C11DD96-2830-47B3-BF33-6181C2C5911A}"/>
              </a:ext>
            </a:extLst>
          </p:cNvPr>
          <p:cNvSpPr>
            <a:spLocks/>
          </p:cNvSpPr>
          <p:nvPr/>
        </p:nvSpPr>
        <p:spPr bwMode="auto">
          <a:xfrm>
            <a:off x="2100263" y="2324100"/>
            <a:ext cx="847725" cy="333375"/>
          </a:xfrm>
          <a:custGeom>
            <a:avLst/>
            <a:gdLst>
              <a:gd name="T0" fmla="*/ 680974 w 847725"/>
              <a:gd name="T1" fmla="*/ 0 h 333375"/>
              <a:gd name="T2" fmla="*/ 0 w 847725"/>
              <a:gd name="T3" fmla="*/ 0 h 333375"/>
              <a:gd name="T4" fmla="*/ 166624 w 847725"/>
              <a:gd name="T5" fmla="*/ 166624 h 333375"/>
              <a:gd name="T6" fmla="*/ 0 w 847725"/>
              <a:gd name="T7" fmla="*/ 333375 h 333375"/>
              <a:gd name="T8" fmla="*/ 680974 w 847725"/>
              <a:gd name="T9" fmla="*/ 333375 h 333375"/>
              <a:gd name="T10" fmla="*/ 847725 w 847725"/>
              <a:gd name="T11" fmla="*/ 166624 h 333375"/>
              <a:gd name="T12" fmla="*/ 680974 w 847725"/>
              <a:gd name="T13" fmla="*/ 0 h 3333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7725" h="333375">
                <a:moveTo>
                  <a:pt x="680974" y="0"/>
                </a:moveTo>
                <a:lnTo>
                  <a:pt x="0" y="0"/>
                </a:lnTo>
                <a:lnTo>
                  <a:pt x="166624" y="166624"/>
                </a:lnTo>
                <a:lnTo>
                  <a:pt x="0" y="333375"/>
                </a:lnTo>
                <a:lnTo>
                  <a:pt x="680974" y="333375"/>
                </a:lnTo>
                <a:lnTo>
                  <a:pt x="847725" y="166624"/>
                </a:lnTo>
                <a:lnTo>
                  <a:pt x="680974" y="0"/>
                </a:lnTo>
                <a:close/>
              </a:path>
            </a:pathLst>
          </a:custGeom>
          <a:solidFill>
            <a:srgbClr val="C8230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6869" name="object 10">
            <a:extLst>
              <a:ext uri="{FF2B5EF4-FFF2-40B4-BE49-F238E27FC236}">
                <a16:creationId xmlns:a16="http://schemas.microsoft.com/office/drawing/2014/main" id="{23B82811-649B-438B-BAA2-0524F2D1A29F}"/>
              </a:ext>
            </a:extLst>
          </p:cNvPr>
          <p:cNvSpPr>
            <a:spLocks/>
          </p:cNvSpPr>
          <p:nvPr/>
        </p:nvSpPr>
        <p:spPr bwMode="auto">
          <a:xfrm>
            <a:off x="2100263" y="2324100"/>
            <a:ext cx="847725" cy="333375"/>
          </a:xfrm>
          <a:custGeom>
            <a:avLst/>
            <a:gdLst>
              <a:gd name="T0" fmla="*/ 0 w 847725"/>
              <a:gd name="T1" fmla="*/ 0 h 333375"/>
              <a:gd name="T2" fmla="*/ 680974 w 847725"/>
              <a:gd name="T3" fmla="*/ 0 h 333375"/>
              <a:gd name="T4" fmla="*/ 847725 w 847725"/>
              <a:gd name="T5" fmla="*/ 166624 h 333375"/>
              <a:gd name="T6" fmla="*/ 680974 w 847725"/>
              <a:gd name="T7" fmla="*/ 333375 h 333375"/>
              <a:gd name="T8" fmla="*/ 0 w 847725"/>
              <a:gd name="T9" fmla="*/ 333375 h 333375"/>
              <a:gd name="T10" fmla="*/ 166624 w 847725"/>
              <a:gd name="T11" fmla="*/ 166624 h 333375"/>
              <a:gd name="T12" fmla="*/ 0 w 847725"/>
              <a:gd name="T13" fmla="*/ 0 h 3333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7725" h="333375">
                <a:moveTo>
                  <a:pt x="0" y="0"/>
                </a:moveTo>
                <a:lnTo>
                  <a:pt x="680974" y="0"/>
                </a:lnTo>
                <a:lnTo>
                  <a:pt x="847725" y="166624"/>
                </a:lnTo>
                <a:lnTo>
                  <a:pt x="680974" y="333375"/>
                </a:lnTo>
                <a:lnTo>
                  <a:pt x="0" y="333375"/>
                </a:lnTo>
                <a:lnTo>
                  <a:pt x="166624" y="166624"/>
                </a:lnTo>
                <a:lnTo>
                  <a:pt x="0" y="0"/>
                </a:lnTo>
                <a:close/>
              </a:path>
            </a:pathLst>
          </a:custGeom>
          <a:noFill/>
          <a:ln w="9534">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6870" name="object 11">
            <a:extLst>
              <a:ext uri="{FF2B5EF4-FFF2-40B4-BE49-F238E27FC236}">
                <a16:creationId xmlns:a16="http://schemas.microsoft.com/office/drawing/2014/main" id="{42CE68E9-613D-4A53-B876-D30E31648726}"/>
              </a:ext>
            </a:extLst>
          </p:cNvPr>
          <p:cNvSpPr>
            <a:spLocks/>
          </p:cNvSpPr>
          <p:nvPr/>
        </p:nvSpPr>
        <p:spPr bwMode="auto">
          <a:xfrm>
            <a:off x="2862263" y="2324100"/>
            <a:ext cx="838200" cy="333375"/>
          </a:xfrm>
          <a:custGeom>
            <a:avLst/>
            <a:gdLst>
              <a:gd name="T0" fmla="*/ 671449 w 838200"/>
              <a:gd name="T1" fmla="*/ 0 h 333375"/>
              <a:gd name="T2" fmla="*/ 0 w 838200"/>
              <a:gd name="T3" fmla="*/ 0 h 333375"/>
              <a:gd name="T4" fmla="*/ 166624 w 838200"/>
              <a:gd name="T5" fmla="*/ 166624 h 333375"/>
              <a:gd name="T6" fmla="*/ 0 w 838200"/>
              <a:gd name="T7" fmla="*/ 333375 h 333375"/>
              <a:gd name="T8" fmla="*/ 671449 w 838200"/>
              <a:gd name="T9" fmla="*/ 333375 h 333375"/>
              <a:gd name="T10" fmla="*/ 838200 w 838200"/>
              <a:gd name="T11" fmla="*/ 166624 h 333375"/>
              <a:gd name="T12" fmla="*/ 671449 w 838200"/>
              <a:gd name="T13" fmla="*/ 0 h 3333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8200" h="333375">
                <a:moveTo>
                  <a:pt x="671449" y="0"/>
                </a:moveTo>
                <a:lnTo>
                  <a:pt x="0" y="0"/>
                </a:lnTo>
                <a:lnTo>
                  <a:pt x="166624" y="166624"/>
                </a:lnTo>
                <a:lnTo>
                  <a:pt x="0" y="333375"/>
                </a:lnTo>
                <a:lnTo>
                  <a:pt x="671449" y="333375"/>
                </a:lnTo>
                <a:lnTo>
                  <a:pt x="838200" y="166624"/>
                </a:lnTo>
                <a:lnTo>
                  <a:pt x="671449" y="0"/>
                </a:lnTo>
                <a:close/>
              </a:path>
            </a:pathLst>
          </a:custGeom>
          <a:solidFill>
            <a:srgbClr val="C8230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6871" name="object 12">
            <a:extLst>
              <a:ext uri="{FF2B5EF4-FFF2-40B4-BE49-F238E27FC236}">
                <a16:creationId xmlns:a16="http://schemas.microsoft.com/office/drawing/2014/main" id="{6B927A52-BA78-4003-B949-05FFDA7BDA6C}"/>
              </a:ext>
            </a:extLst>
          </p:cNvPr>
          <p:cNvSpPr>
            <a:spLocks/>
          </p:cNvSpPr>
          <p:nvPr/>
        </p:nvSpPr>
        <p:spPr bwMode="auto">
          <a:xfrm>
            <a:off x="2862263" y="2324100"/>
            <a:ext cx="838200" cy="333375"/>
          </a:xfrm>
          <a:custGeom>
            <a:avLst/>
            <a:gdLst>
              <a:gd name="T0" fmla="*/ 0 w 838200"/>
              <a:gd name="T1" fmla="*/ 0 h 333375"/>
              <a:gd name="T2" fmla="*/ 671449 w 838200"/>
              <a:gd name="T3" fmla="*/ 0 h 333375"/>
              <a:gd name="T4" fmla="*/ 838200 w 838200"/>
              <a:gd name="T5" fmla="*/ 166624 h 333375"/>
              <a:gd name="T6" fmla="*/ 671449 w 838200"/>
              <a:gd name="T7" fmla="*/ 333375 h 333375"/>
              <a:gd name="T8" fmla="*/ 0 w 838200"/>
              <a:gd name="T9" fmla="*/ 333375 h 333375"/>
              <a:gd name="T10" fmla="*/ 166624 w 838200"/>
              <a:gd name="T11" fmla="*/ 166624 h 333375"/>
              <a:gd name="T12" fmla="*/ 0 w 838200"/>
              <a:gd name="T13" fmla="*/ 0 h 3333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8200" h="333375">
                <a:moveTo>
                  <a:pt x="0" y="0"/>
                </a:moveTo>
                <a:lnTo>
                  <a:pt x="671449" y="0"/>
                </a:lnTo>
                <a:lnTo>
                  <a:pt x="838200" y="166624"/>
                </a:lnTo>
                <a:lnTo>
                  <a:pt x="671449" y="333375"/>
                </a:lnTo>
                <a:lnTo>
                  <a:pt x="0" y="333375"/>
                </a:lnTo>
                <a:lnTo>
                  <a:pt x="166624" y="166624"/>
                </a:lnTo>
                <a:lnTo>
                  <a:pt x="0" y="0"/>
                </a:lnTo>
                <a:close/>
              </a:path>
            </a:pathLst>
          </a:custGeom>
          <a:noFill/>
          <a:ln w="9534">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6872" name="object 13">
            <a:extLst>
              <a:ext uri="{FF2B5EF4-FFF2-40B4-BE49-F238E27FC236}">
                <a16:creationId xmlns:a16="http://schemas.microsoft.com/office/drawing/2014/main" id="{CF0F73B3-A332-4127-9017-2E9C9FB39F78}"/>
              </a:ext>
            </a:extLst>
          </p:cNvPr>
          <p:cNvSpPr>
            <a:spLocks/>
          </p:cNvSpPr>
          <p:nvPr/>
        </p:nvSpPr>
        <p:spPr bwMode="auto">
          <a:xfrm>
            <a:off x="3614738" y="2324100"/>
            <a:ext cx="838200" cy="333375"/>
          </a:xfrm>
          <a:custGeom>
            <a:avLst/>
            <a:gdLst>
              <a:gd name="T0" fmla="*/ 671449 w 838200"/>
              <a:gd name="T1" fmla="*/ 0 h 333375"/>
              <a:gd name="T2" fmla="*/ 0 w 838200"/>
              <a:gd name="T3" fmla="*/ 0 h 333375"/>
              <a:gd name="T4" fmla="*/ 166624 w 838200"/>
              <a:gd name="T5" fmla="*/ 166624 h 333375"/>
              <a:gd name="T6" fmla="*/ 0 w 838200"/>
              <a:gd name="T7" fmla="*/ 333375 h 333375"/>
              <a:gd name="T8" fmla="*/ 671449 w 838200"/>
              <a:gd name="T9" fmla="*/ 333375 h 333375"/>
              <a:gd name="T10" fmla="*/ 838200 w 838200"/>
              <a:gd name="T11" fmla="*/ 166624 h 333375"/>
              <a:gd name="T12" fmla="*/ 671449 w 838200"/>
              <a:gd name="T13" fmla="*/ 0 h 3333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8200" h="333375">
                <a:moveTo>
                  <a:pt x="671449" y="0"/>
                </a:moveTo>
                <a:lnTo>
                  <a:pt x="0" y="0"/>
                </a:lnTo>
                <a:lnTo>
                  <a:pt x="166624" y="166624"/>
                </a:lnTo>
                <a:lnTo>
                  <a:pt x="0" y="333375"/>
                </a:lnTo>
                <a:lnTo>
                  <a:pt x="671449" y="333375"/>
                </a:lnTo>
                <a:lnTo>
                  <a:pt x="838200" y="166624"/>
                </a:lnTo>
                <a:lnTo>
                  <a:pt x="671449" y="0"/>
                </a:lnTo>
                <a:close/>
              </a:path>
            </a:pathLst>
          </a:custGeom>
          <a:solidFill>
            <a:srgbClr val="E84B2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6873" name="object 14">
            <a:extLst>
              <a:ext uri="{FF2B5EF4-FFF2-40B4-BE49-F238E27FC236}">
                <a16:creationId xmlns:a16="http://schemas.microsoft.com/office/drawing/2014/main" id="{05579758-EFD2-40CE-91E0-950ED4D9DE12}"/>
              </a:ext>
            </a:extLst>
          </p:cNvPr>
          <p:cNvSpPr>
            <a:spLocks/>
          </p:cNvSpPr>
          <p:nvPr/>
        </p:nvSpPr>
        <p:spPr bwMode="auto">
          <a:xfrm>
            <a:off x="3614738" y="2324100"/>
            <a:ext cx="838200" cy="333375"/>
          </a:xfrm>
          <a:custGeom>
            <a:avLst/>
            <a:gdLst>
              <a:gd name="T0" fmla="*/ 0 w 838200"/>
              <a:gd name="T1" fmla="*/ 0 h 333375"/>
              <a:gd name="T2" fmla="*/ 671449 w 838200"/>
              <a:gd name="T3" fmla="*/ 0 h 333375"/>
              <a:gd name="T4" fmla="*/ 838200 w 838200"/>
              <a:gd name="T5" fmla="*/ 166624 h 333375"/>
              <a:gd name="T6" fmla="*/ 671449 w 838200"/>
              <a:gd name="T7" fmla="*/ 333375 h 333375"/>
              <a:gd name="T8" fmla="*/ 0 w 838200"/>
              <a:gd name="T9" fmla="*/ 333375 h 333375"/>
              <a:gd name="T10" fmla="*/ 166624 w 838200"/>
              <a:gd name="T11" fmla="*/ 166624 h 333375"/>
              <a:gd name="T12" fmla="*/ 0 w 838200"/>
              <a:gd name="T13" fmla="*/ 0 h 3333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8200" h="333375">
                <a:moveTo>
                  <a:pt x="0" y="0"/>
                </a:moveTo>
                <a:lnTo>
                  <a:pt x="671449" y="0"/>
                </a:lnTo>
                <a:lnTo>
                  <a:pt x="838200" y="166624"/>
                </a:lnTo>
                <a:lnTo>
                  <a:pt x="671449" y="333375"/>
                </a:lnTo>
                <a:lnTo>
                  <a:pt x="0" y="333375"/>
                </a:lnTo>
                <a:lnTo>
                  <a:pt x="166624" y="166624"/>
                </a:lnTo>
                <a:lnTo>
                  <a:pt x="0" y="0"/>
                </a:lnTo>
                <a:close/>
              </a:path>
            </a:pathLst>
          </a:custGeom>
          <a:solidFill>
            <a:srgbClr val="C82304"/>
          </a:solidFill>
          <a:ln w="9534">
            <a:solidFill>
              <a:srgbClr val="FFFFFF"/>
            </a:solidFill>
            <a:round/>
            <a:headEnd/>
            <a:tailEnd/>
          </a:ln>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6874" name="object 15">
            <a:extLst>
              <a:ext uri="{FF2B5EF4-FFF2-40B4-BE49-F238E27FC236}">
                <a16:creationId xmlns:a16="http://schemas.microsoft.com/office/drawing/2014/main" id="{B620DF76-FD6E-44B1-BDDB-A9272D896AB5}"/>
              </a:ext>
            </a:extLst>
          </p:cNvPr>
          <p:cNvSpPr>
            <a:spLocks/>
          </p:cNvSpPr>
          <p:nvPr/>
        </p:nvSpPr>
        <p:spPr bwMode="auto">
          <a:xfrm>
            <a:off x="4367213" y="2324100"/>
            <a:ext cx="847725" cy="333375"/>
          </a:xfrm>
          <a:custGeom>
            <a:avLst/>
            <a:gdLst>
              <a:gd name="T0" fmla="*/ 680974 w 847725"/>
              <a:gd name="T1" fmla="*/ 0 h 333375"/>
              <a:gd name="T2" fmla="*/ 0 w 847725"/>
              <a:gd name="T3" fmla="*/ 0 h 333375"/>
              <a:gd name="T4" fmla="*/ 166624 w 847725"/>
              <a:gd name="T5" fmla="*/ 166624 h 333375"/>
              <a:gd name="T6" fmla="*/ 0 w 847725"/>
              <a:gd name="T7" fmla="*/ 333375 h 333375"/>
              <a:gd name="T8" fmla="*/ 680974 w 847725"/>
              <a:gd name="T9" fmla="*/ 333375 h 333375"/>
              <a:gd name="T10" fmla="*/ 847725 w 847725"/>
              <a:gd name="T11" fmla="*/ 166624 h 333375"/>
              <a:gd name="T12" fmla="*/ 680974 w 847725"/>
              <a:gd name="T13" fmla="*/ 0 h 3333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7725" h="333375">
                <a:moveTo>
                  <a:pt x="680974" y="0"/>
                </a:moveTo>
                <a:lnTo>
                  <a:pt x="0" y="0"/>
                </a:lnTo>
                <a:lnTo>
                  <a:pt x="166624" y="166624"/>
                </a:lnTo>
                <a:lnTo>
                  <a:pt x="0" y="333375"/>
                </a:lnTo>
                <a:lnTo>
                  <a:pt x="680974" y="333375"/>
                </a:lnTo>
                <a:lnTo>
                  <a:pt x="847725" y="166624"/>
                </a:lnTo>
                <a:lnTo>
                  <a:pt x="680974" y="0"/>
                </a:lnTo>
                <a:close/>
              </a:path>
            </a:pathLst>
          </a:custGeom>
          <a:solidFill>
            <a:srgbClr val="E84B2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6875" name="object 16">
            <a:extLst>
              <a:ext uri="{FF2B5EF4-FFF2-40B4-BE49-F238E27FC236}">
                <a16:creationId xmlns:a16="http://schemas.microsoft.com/office/drawing/2014/main" id="{3D4C5EA5-E2AB-41D0-B53E-1B3208060EC7}"/>
              </a:ext>
            </a:extLst>
          </p:cNvPr>
          <p:cNvSpPr>
            <a:spLocks/>
          </p:cNvSpPr>
          <p:nvPr/>
        </p:nvSpPr>
        <p:spPr bwMode="auto">
          <a:xfrm>
            <a:off x="4367213" y="2324100"/>
            <a:ext cx="847725" cy="333375"/>
          </a:xfrm>
          <a:custGeom>
            <a:avLst/>
            <a:gdLst>
              <a:gd name="T0" fmla="*/ 0 w 847725"/>
              <a:gd name="T1" fmla="*/ 0 h 333375"/>
              <a:gd name="T2" fmla="*/ 680974 w 847725"/>
              <a:gd name="T3" fmla="*/ 0 h 333375"/>
              <a:gd name="T4" fmla="*/ 847725 w 847725"/>
              <a:gd name="T5" fmla="*/ 166624 h 333375"/>
              <a:gd name="T6" fmla="*/ 680974 w 847725"/>
              <a:gd name="T7" fmla="*/ 333375 h 333375"/>
              <a:gd name="T8" fmla="*/ 0 w 847725"/>
              <a:gd name="T9" fmla="*/ 333375 h 333375"/>
              <a:gd name="T10" fmla="*/ 166624 w 847725"/>
              <a:gd name="T11" fmla="*/ 166624 h 333375"/>
              <a:gd name="T12" fmla="*/ 0 w 847725"/>
              <a:gd name="T13" fmla="*/ 0 h 3333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7725" h="333375">
                <a:moveTo>
                  <a:pt x="0" y="0"/>
                </a:moveTo>
                <a:lnTo>
                  <a:pt x="680974" y="0"/>
                </a:lnTo>
                <a:lnTo>
                  <a:pt x="847725" y="166624"/>
                </a:lnTo>
                <a:lnTo>
                  <a:pt x="680974" y="333375"/>
                </a:lnTo>
                <a:lnTo>
                  <a:pt x="0" y="333375"/>
                </a:lnTo>
                <a:lnTo>
                  <a:pt x="166624" y="166624"/>
                </a:lnTo>
                <a:lnTo>
                  <a:pt x="0" y="0"/>
                </a:lnTo>
                <a:close/>
              </a:path>
            </a:pathLst>
          </a:custGeom>
          <a:solidFill>
            <a:srgbClr val="C82304"/>
          </a:solidFill>
          <a:ln w="9534">
            <a:solidFill>
              <a:srgbClr val="FFFFFF"/>
            </a:solidFill>
            <a:round/>
            <a:headEnd/>
            <a:tailEnd/>
          </a:ln>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7" name="object 17">
            <a:extLst>
              <a:ext uri="{FF2B5EF4-FFF2-40B4-BE49-F238E27FC236}">
                <a16:creationId xmlns:a16="http://schemas.microsoft.com/office/drawing/2014/main" id="{A6BBBE8C-DD82-4F39-8D5D-77939E5047EA}"/>
              </a:ext>
            </a:extLst>
          </p:cNvPr>
          <p:cNvSpPr txBox="1"/>
          <p:nvPr/>
        </p:nvSpPr>
        <p:spPr>
          <a:xfrm>
            <a:off x="3086100" y="2328863"/>
            <a:ext cx="1939925" cy="254000"/>
          </a:xfrm>
          <a:prstGeom prst="rect">
            <a:avLst/>
          </a:prstGeom>
        </p:spPr>
        <p:txBody>
          <a:bodyPr lIns="0" tIns="15875" rIns="0" bIns="0">
            <a:spAutoFit/>
          </a:bodyPr>
          <a:lstStyle/>
          <a:p>
            <a:pPr marL="12700" marR="0" lvl="0" indent="0" algn="l" defTabSz="914400" rtl="0" eaLnBrk="0" fontAlgn="base" latinLnBrk="0" hangingPunct="0">
              <a:lnSpc>
                <a:spcPct val="100000"/>
              </a:lnSpc>
              <a:spcBef>
                <a:spcPts val="125"/>
              </a:spcBef>
              <a:spcAft>
                <a:spcPct val="0"/>
              </a:spcAft>
              <a:buClrTx/>
              <a:buSzTx/>
              <a:buFontTx/>
              <a:buNone/>
              <a:tabLst>
                <a:tab pos="768350" algn="l"/>
                <a:tab pos="1524635" algn="l"/>
              </a:tabLst>
              <a:defRPr/>
            </a:pPr>
            <a:r>
              <a:rPr kumimoji="0" sz="1550" b="0" i="0" u="none" strike="noStrike" kern="1200" cap="none" spc="2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等线"/>
              </a:rPr>
              <a:t>建</a:t>
            </a:r>
            <a:r>
              <a:rPr kumimoji="0" sz="1550" b="0" i="0" u="none" strike="noStrike" kern="1200" cap="none" spc="25"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等线"/>
              </a:rPr>
              <a:t>设</a:t>
            </a:r>
            <a:r>
              <a:rPr kumimoji="0" sz="155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等线"/>
              </a:rPr>
              <a:t>	</a:t>
            </a:r>
            <a:r>
              <a:rPr kumimoji="0" sz="1550" b="0" i="0" u="none" strike="noStrike" kern="1200" cap="none" spc="25"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等线"/>
              </a:rPr>
              <a:t>运营</a:t>
            </a:r>
            <a:r>
              <a:rPr kumimoji="0" sz="155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等线"/>
              </a:rPr>
              <a:t>	</a:t>
            </a:r>
            <a:r>
              <a:rPr kumimoji="0" sz="1550" b="0" i="0" u="none" strike="noStrike" kern="1200" cap="none" spc="25"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等线"/>
              </a:rPr>
              <a:t>偿债</a:t>
            </a:r>
            <a:endParaRPr kumimoji="0" sz="155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等线"/>
            </a:endParaRPr>
          </a:p>
        </p:txBody>
      </p:sp>
      <p:sp>
        <p:nvSpPr>
          <p:cNvPr id="18" name="object 18">
            <a:extLst>
              <a:ext uri="{FF2B5EF4-FFF2-40B4-BE49-F238E27FC236}">
                <a16:creationId xmlns:a16="http://schemas.microsoft.com/office/drawing/2014/main" id="{C3D9829D-2EC2-4C4D-8518-792464F8CCCE}"/>
              </a:ext>
            </a:extLst>
          </p:cNvPr>
          <p:cNvSpPr txBox="1"/>
          <p:nvPr/>
        </p:nvSpPr>
        <p:spPr>
          <a:xfrm>
            <a:off x="1235075" y="1835150"/>
            <a:ext cx="1520825" cy="758825"/>
          </a:xfrm>
          <a:prstGeom prst="rect">
            <a:avLst/>
          </a:prstGeom>
        </p:spPr>
        <p:txBody>
          <a:bodyPr lIns="0" tIns="12700" rIns="0" bIns="0">
            <a:spAutoFit/>
          </a:bodyPr>
          <a:lstStyle/>
          <a:p>
            <a:pPr marL="12700" marR="0" lvl="0" indent="0" algn="l" defTabSz="914400" rtl="0" eaLnBrk="0" fontAlgn="base" latinLnBrk="0" hangingPunct="0">
              <a:lnSpc>
                <a:spcPct val="100000"/>
              </a:lnSpc>
              <a:spcBef>
                <a:spcPts val="100"/>
              </a:spcBef>
              <a:spcAft>
                <a:spcPct val="0"/>
              </a:spcAft>
              <a:buClrTx/>
              <a:buSzTx/>
              <a:buFontTx/>
              <a:buNone/>
              <a:tabLst/>
              <a:defRPr/>
            </a:pPr>
            <a:r>
              <a:rPr kumimoji="0"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等线"/>
              </a:rPr>
              <a:t>传统基建投资</a:t>
            </a:r>
            <a:endParaRPr kumimoji="0"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等线"/>
            </a:endParaRPr>
          </a:p>
          <a:p>
            <a:pPr marL="0" marR="0" lvl="0" indent="0" algn="l" defTabSz="914400" rtl="0" eaLnBrk="0" fontAlgn="base" latinLnBrk="0" hangingPunct="0">
              <a:lnSpc>
                <a:spcPct val="100000"/>
              </a:lnSpc>
              <a:spcBef>
                <a:spcPts val="25"/>
              </a:spcBef>
              <a:spcAft>
                <a:spcPct val="0"/>
              </a:spcAft>
              <a:buClrTx/>
              <a:buSzTx/>
              <a:buFontTx/>
              <a:buNone/>
              <a:tabLst/>
              <a:defRPr/>
            </a:pPr>
            <a:endParaRPr kumimoji="0" sz="15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Times New Roman"/>
            </a:endParaRPr>
          </a:p>
          <a:p>
            <a:pPr marL="351155" marR="0" lvl="0" indent="0" algn="l" defTabSz="914400" rtl="0" eaLnBrk="0" fontAlgn="base" latinLnBrk="0" hangingPunct="0">
              <a:lnSpc>
                <a:spcPct val="100000"/>
              </a:lnSpc>
              <a:spcBef>
                <a:spcPts val="5"/>
              </a:spcBef>
              <a:spcAft>
                <a:spcPct val="0"/>
              </a:spcAft>
              <a:buClrTx/>
              <a:buSzTx/>
              <a:buFontTx/>
              <a:buNone/>
              <a:tabLst>
                <a:tab pos="1107440" algn="l"/>
              </a:tabLst>
              <a:defRPr/>
            </a:pPr>
            <a:r>
              <a:rPr kumimoji="0" sz="1550" b="0" i="0" u="none" strike="noStrike" kern="1200" cap="none" spc="25"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等线"/>
              </a:rPr>
              <a:t>平台	</a:t>
            </a:r>
            <a:r>
              <a:rPr kumimoji="0" sz="1550" b="0" i="0" u="none" strike="noStrike" kern="1200" cap="none" spc="2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等线"/>
              </a:rPr>
              <a:t>投资</a:t>
            </a:r>
            <a:endParaRPr kumimoji="0" sz="155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等线"/>
            </a:endParaRPr>
          </a:p>
        </p:txBody>
      </p:sp>
      <p:sp>
        <p:nvSpPr>
          <p:cNvPr id="36878" name="object 19">
            <a:extLst>
              <a:ext uri="{FF2B5EF4-FFF2-40B4-BE49-F238E27FC236}">
                <a16:creationId xmlns:a16="http://schemas.microsoft.com/office/drawing/2014/main" id="{F9854966-4B03-4907-953B-42950E3DC46B}"/>
              </a:ext>
            </a:extLst>
          </p:cNvPr>
          <p:cNvSpPr>
            <a:spLocks/>
          </p:cNvSpPr>
          <p:nvPr/>
        </p:nvSpPr>
        <p:spPr bwMode="auto">
          <a:xfrm>
            <a:off x="5795963" y="1819275"/>
            <a:ext cx="200025" cy="4248150"/>
          </a:xfrm>
          <a:custGeom>
            <a:avLst/>
            <a:gdLst>
              <a:gd name="T0" fmla="*/ 0 w 200025"/>
              <a:gd name="T1" fmla="*/ 4248150 h 4248150"/>
              <a:gd name="T2" fmla="*/ 200025 w 200025"/>
              <a:gd name="T3" fmla="*/ 4248150 h 4248150"/>
              <a:gd name="T4" fmla="*/ 200025 w 200025"/>
              <a:gd name="T5" fmla="*/ 0 h 4248150"/>
              <a:gd name="T6" fmla="*/ 0 w 200025"/>
              <a:gd name="T7" fmla="*/ 0 h 4248150"/>
              <a:gd name="T8" fmla="*/ 0 w 200025"/>
              <a:gd name="T9" fmla="*/ 4248150 h 4248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025" h="4248150">
                <a:moveTo>
                  <a:pt x="0" y="4248150"/>
                </a:moveTo>
                <a:lnTo>
                  <a:pt x="200025" y="4248150"/>
                </a:lnTo>
                <a:lnTo>
                  <a:pt x="200025" y="0"/>
                </a:lnTo>
                <a:lnTo>
                  <a:pt x="0" y="0"/>
                </a:lnTo>
                <a:lnTo>
                  <a:pt x="0" y="424815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6879" name="object 20">
            <a:extLst>
              <a:ext uri="{FF2B5EF4-FFF2-40B4-BE49-F238E27FC236}">
                <a16:creationId xmlns:a16="http://schemas.microsoft.com/office/drawing/2014/main" id="{E9DFD1F7-434A-4722-89AE-BC96790ED0E6}"/>
              </a:ext>
            </a:extLst>
          </p:cNvPr>
          <p:cNvSpPr>
            <a:spLocks/>
          </p:cNvSpPr>
          <p:nvPr/>
        </p:nvSpPr>
        <p:spPr bwMode="auto">
          <a:xfrm>
            <a:off x="5795963" y="1819275"/>
            <a:ext cx="200025" cy="4248150"/>
          </a:xfrm>
          <a:custGeom>
            <a:avLst/>
            <a:gdLst>
              <a:gd name="T0" fmla="*/ 0 w 200025"/>
              <a:gd name="T1" fmla="*/ 4248150 h 4248150"/>
              <a:gd name="T2" fmla="*/ 200025 w 200025"/>
              <a:gd name="T3" fmla="*/ 4248150 h 4248150"/>
              <a:gd name="T4" fmla="*/ 200025 w 200025"/>
              <a:gd name="T5" fmla="*/ 0 h 4248150"/>
              <a:gd name="T6" fmla="*/ 0 w 200025"/>
              <a:gd name="T7" fmla="*/ 0 h 4248150"/>
              <a:gd name="T8" fmla="*/ 0 w 200025"/>
              <a:gd name="T9" fmla="*/ 4248150 h 4248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025" h="4248150">
                <a:moveTo>
                  <a:pt x="0" y="4248150"/>
                </a:moveTo>
                <a:lnTo>
                  <a:pt x="200025" y="4248150"/>
                </a:lnTo>
                <a:lnTo>
                  <a:pt x="200025" y="0"/>
                </a:lnTo>
                <a:lnTo>
                  <a:pt x="0" y="0"/>
                </a:lnTo>
                <a:lnTo>
                  <a:pt x="0" y="4248150"/>
                </a:lnTo>
                <a:close/>
              </a:path>
            </a:pathLst>
          </a:custGeom>
          <a:noFill/>
          <a:ln w="9534">
            <a:solidFill>
              <a:srgbClr val="AA351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6880" name="object 21">
            <a:extLst>
              <a:ext uri="{FF2B5EF4-FFF2-40B4-BE49-F238E27FC236}">
                <a16:creationId xmlns:a16="http://schemas.microsoft.com/office/drawing/2014/main" id="{69935B57-F5E5-4C34-919E-E364C7A30747}"/>
              </a:ext>
            </a:extLst>
          </p:cNvPr>
          <p:cNvSpPr txBox="1">
            <a:spLocks noChangeArrowheads="1"/>
          </p:cNvSpPr>
          <p:nvPr/>
        </p:nvSpPr>
        <p:spPr bwMode="auto">
          <a:xfrm>
            <a:off x="1235075" y="2943225"/>
            <a:ext cx="4270375"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12700" marR="0" lvl="0" indent="0" algn="l" defTabSz="914400" rtl="0" eaLnBrk="0" fontAlgn="base" latinLnBrk="0" hangingPunct="0">
              <a:lnSpc>
                <a:spcPct val="150000"/>
              </a:lnSpc>
              <a:spcBef>
                <a:spcPts val="100"/>
              </a:spcBef>
              <a:spcAft>
                <a:spcPct val="0"/>
              </a:spcAft>
              <a:buClrTx/>
              <a:buSzTx/>
              <a:buFontTx/>
              <a:buNone/>
              <a:tabLst/>
              <a:defRPr/>
            </a:pPr>
            <a:r>
              <a:rPr kumimoji="0" lang="zh-CN" altLang="zh-CN" sz="1400" b="0" i="0" u="none" strike="noStrike" kern="1200" cap="none" spc="0" normalizeH="0" baseline="0" noProof="0" dirty="0">
                <a:ln>
                  <a:noFill/>
                </a:ln>
                <a:solidFill>
                  <a:srgbClr val="000000"/>
                </a:solidFill>
                <a:effectLst/>
                <a:uLnTx/>
                <a:uFillTx/>
                <a:latin typeface="微软雅黑" panose="020B0503020204020204" pitchFamily="34" charset="-122"/>
                <a:sym typeface="Arial" panose="020B0604020202020204" pitchFamily="34" charset="0"/>
              </a:rPr>
              <a:t>面临的问题：</a:t>
            </a:r>
          </a:p>
          <a:p>
            <a:pPr marL="12700" marR="0" lvl="0" indent="0" algn="l" defTabSz="914400" rtl="0" eaLnBrk="0" fontAlgn="base" latinLnBrk="0" hangingPunct="0">
              <a:lnSpc>
                <a:spcPct val="150000"/>
              </a:lnSpc>
              <a:spcBef>
                <a:spcPts val="25"/>
              </a:spcBef>
              <a:spcAft>
                <a:spcPct val="0"/>
              </a:spcAft>
              <a:buClrTx/>
              <a:buSzTx/>
              <a:buFontTx/>
              <a:buNone/>
              <a:tabLst/>
              <a:defRPr/>
            </a:pPr>
            <a:r>
              <a:rPr kumimoji="0" lang="zh-CN" altLang="zh-CN" sz="1400" b="0" i="0" u="none" strike="noStrike" kern="1200" cap="none" spc="0" normalizeH="0" baseline="0" noProof="0" dirty="0">
                <a:ln>
                  <a:noFill/>
                </a:ln>
                <a:solidFill>
                  <a:srgbClr val="000000"/>
                </a:solidFill>
                <a:effectLst/>
                <a:uLnTx/>
                <a:uFillTx/>
                <a:latin typeface="微软雅黑" panose="020B0503020204020204" pitchFamily="34" charset="-122"/>
                <a:sym typeface="Arial" panose="020B0604020202020204" pitchFamily="34" charset="0"/>
              </a:rPr>
              <a:t>1、资本金不足，扩张面临隐形债务约束</a:t>
            </a:r>
          </a:p>
          <a:p>
            <a:pPr marL="12700" marR="0" lvl="0" indent="0" algn="l" defTabSz="914400" rtl="0" eaLnBrk="0" fontAlgn="base" latinLnBrk="0" hangingPunct="0">
              <a:lnSpc>
                <a:spcPct val="150000"/>
              </a:lnSpc>
              <a:spcBef>
                <a:spcPct val="0"/>
              </a:spcBef>
              <a:spcAft>
                <a:spcPct val="0"/>
              </a:spcAft>
              <a:buClrTx/>
              <a:buSzTx/>
              <a:buFontTx/>
              <a:buNone/>
              <a:tabLst/>
              <a:defRPr/>
            </a:pPr>
            <a:r>
              <a:rPr kumimoji="0" lang="zh-CN" altLang="zh-CN" sz="1400" b="0" i="0" u="none" strike="noStrike" kern="1200" cap="none" spc="0" normalizeH="0" baseline="0" noProof="0" dirty="0">
                <a:ln>
                  <a:noFill/>
                </a:ln>
                <a:solidFill>
                  <a:srgbClr val="000000"/>
                </a:solidFill>
                <a:effectLst/>
                <a:uLnTx/>
                <a:uFillTx/>
                <a:latin typeface="微软雅黑" panose="020B0503020204020204" pitchFamily="34" charset="-122"/>
                <a:sym typeface="Arial" panose="020B0604020202020204" pitchFamily="34" charset="0"/>
              </a:rPr>
              <a:t>2、项目运营收入用于偿还债务，财政一般 还需承担担保、差额补足等责任</a:t>
            </a:r>
          </a:p>
          <a:p>
            <a:pPr marL="12700" marR="0" lvl="0" indent="0" algn="l" defTabSz="914400" rtl="0" eaLnBrk="0" fontAlgn="base" latinLnBrk="0" hangingPunct="0">
              <a:lnSpc>
                <a:spcPct val="150000"/>
              </a:lnSpc>
              <a:spcBef>
                <a:spcPts val="125"/>
              </a:spcBef>
              <a:spcAft>
                <a:spcPct val="0"/>
              </a:spcAft>
              <a:buClrTx/>
              <a:buSzTx/>
              <a:buFontTx/>
              <a:buNone/>
              <a:tabLst/>
              <a:defRPr/>
            </a:pPr>
            <a:r>
              <a:rPr kumimoji="0" lang="zh-CN" altLang="zh-CN" sz="1400" b="0" i="0" u="none" strike="noStrike" kern="1200" cap="none" spc="0" normalizeH="0" baseline="0" noProof="0" dirty="0">
                <a:ln>
                  <a:noFill/>
                </a:ln>
                <a:solidFill>
                  <a:srgbClr val="000000"/>
                </a:solidFill>
                <a:effectLst/>
                <a:uLnTx/>
                <a:uFillTx/>
                <a:latin typeface="微软雅黑" panose="020B0503020204020204" pitchFamily="34" charset="-122"/>
                <a:sym typeface="Arial" panose="020B0604020202020204" pitchFamily="34" charset="0"/>
              </a:rPr>
              <a:t>3、债务周期长，项目投资方完成投资收回 和债务偿还通常需要10-20年</a:t>
            </a:r>
          </a:p>
        </p:txBody>
      </p:sp>
      <p:sp>
        <p:nvSpPr>
          <p:cNvPr id="22" name="object 22">
            <a:extLst>
              <a:ext uri="{FF2B5EF4-FFF2-40B4-BE49-F238E27FC236}">
                <a16:creationId xmlns:a16="http://schemas.microsoft.com/office/drawing/2014/main" id="{E55C405D-7E5D-4947-BA72-A91FD1D44A4B}"/>
              </a:ext>
            </a:extLst>
          </p:cNvPr>
          <p:cNvSpPr txBox="1"/>
          <p:nvPr/>
        </p:nvSpPr>
        <p:spPr>
          <a:xfrm>
            <a:off x="6670675" y="1901825"/>
            <a:ext cx="1274763" cy="288925"/>
          </a:xfrm>
          <a:prstGeom prst="rect">
            <a:avLst/>
          </a:prstGeom>
        </p:spPr>
        <p:txBody>
          <a:bodyPr lIns="0" tIns="12700" rIns="0" bIns="0">
            <a:spAutoFit/>
          </a:bodyPr>
          <a:lstStyle/>
          <a:p>
            <a:pPr marL="12700" marR="0" lvl="0" indent="0" algn="l" defTabSz="914400" rtl="0" eaLnBrk="0" fontAlgn="base" latinLnBrk="0" hangingPunct="0">
              <a:lnSpc>
                <a:spcPct val="100000"/>
              </a:lnSpc>
              <a:spcBef>
                <a:spcPts val="100"/>
              </a:spcBef>
              <a:spcAft>
                <a:spcPct val="0"/>
              </a:spcAft>
              <a:buClrTx/>
              <a:buSzTx/>
              <a:buFontTx/>
              <a:buNone/>
              <a:tabLst/>
              <a:defRPr/>
            </a:pPr>
            <a:r>
              <a:rPr kumimoji="0"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等线"/>
              </a:rPr>
              <a:t>R</a:t>
            </a:r>
            <a:r>
              <a:rPr kumimoji="0" sz="1800" b="1" i="0" u="none" strike="noStrike" kern="1200" cap="none" spc="-3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等线"/>
              </a:rPr>
              <a:t>E</a:t>
            </a:r>
            <a:r>
              <a:rPr kumimoji="0"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等线"/>
              </a:rPr>
              <a:t>I</a:t>
            </a:r>
            <a:r>
              <a:rPr kumimoji="0" sz="1800" b="1" i="0" u="none" strike="noStrike" kern="1200" cap="none" spc="-2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等线"/>
              </a:rPr>
              <a:t>T</a:t>
            </a:r>
            <a:r>
              <a:rPr kumimoji="0"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等线"/>
              </a:rPr>
              <a:t>s</a:t>
            </a:r>
            <a:endParaRPr kumimoji="0"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等线"/>
            </a:endParaRPr>
          </a:p>
        </p:txBody>
      </p:sp>
      <p:sp>
        <p:nvSpPr>
          <p:cNvPr id="36882" name="object 23">
            <a:extLst>
              <a:ext uri="{FF2B5EF4-FFF2-40B4-BE49-F238E27FC236}">
                <a16:creationId xmlns:a16="http://schemas.microsoft.com/office/drawing/2014/main" id="{8394C31F-54A6-4CF5-8D05-C7EF10CE53B0}"/>
              </a:ext>
            </a:extLst>
          </p:cNvPr>
          <p:cNvSpPr>
            <a:spLocks/>
          </p:cNvSpPr>
          <p:nvPr/>
        </p:nvSpPr>
        <p:spPr bwMode="auto">
          <a:xfrm>
            <a:off x="6967538" y="2343150"/>
            <a:ext cx="800100" cy="323850"/>
          </a:xfrm>
          <a:custGeom>
            <a:avLst/>
            <a:gdLst>
              <a:gd name="T0" fmla="*/ 638175 w 800100"/>
              <a:gd name="T1" fmla="*/ 0 h 323850"/>
              <a:gd name="T2" fmla="*/ 0 w 800100"/>
              <a:gd name="T3" fmla="*/ 0 h 323850"/>
              <a:gd name="T4" fmla="*/ 161925 w 800100"/>
              <a:gd name="T5" fmla="*/ 161925 h 323850"/>
              <a:gd name="T6" fmla="*/ 0 w 800100"/>
              <a:gd name="T7" fmla="*/ 323850 h 323850"/>
              <a:gd name="T8" fmla="*/ 638175 w 800100"/>
              <a:gd name="T9" fmla="*/ 323850 h 323850"/>
              <a:gd name="T10" fmla="*/ 800100 w 800100"/>
              <a:gd name="T11" fmla="*/ 161925 h 323850"/>
              <a:gd name="T12" fmla="*/ 638175 w 800100"/>
              <a:gd name="T13" fmla="*/ 0 h 3238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0100" h="323850">
                <a:moveTo>
                  <a:pt x="638175" y="0"/>
                </a:moveTo>
                <a:lnTo>
                  <a:pt x="0" y="0"/>
                </a:lnTo>
                <a:lnTo>
                  <a:pt x="161925" y="161925"/>
                </a:lnTo>
                <a:lnTo>
                  <a:pt x="0" y="323850"/>
                </a:lnTo>
                <a:lnTo>
                  <a:pt x="638175" y="323850"/>
                </a:lnTo>
                <a:lnTo>
                  <a:pt x="800100" y="161925"/>
                </a:lnTo>
                <a:lnTo>
                  <a:pt x="638175"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4" name="object 24">
            <a:extLst>
              <a:ext uri="{FF2B5EF4-FFF2-40B4-BE49-F238E27FC236}">
                <a16:creationId xmlns:a16="http://schemas.microsoft.com/office/drawing/2014/main" id="{166F9DB6-4236-4418-941C-E385E8A5CA89}"/>
              </a:ext>
            </a:extLst>
          </p:cNvPr>
          <p:cNvSpPr txBox="1"/>
          <p:nvPr/>
        </p:nvSpPr>
        <p:spPr>
          <a:xfrm>
            <a:off x="7224713" y="2389188"/>
            <a:ext cx="311150" cy="184150"/>
          </a:xfrm>
          <a:prstGeom prst="rect">
            <a:avLst/>
          </a:prstGeom>
        </p:spPr>
        <p:txBody>
          <a:bodyPr lIns="0" tIns="15875" rIns="0" bIns="0">
            <a:spAutoFit/>
          </a:bodyPr>
          <a:lstStyle/>
          <a:p>
            <a:pPr marL="12700" marR="0" lvl="0" indent="0" algn="l" defTabSz="914400" rtl="0" eaLnBrk="0" fontAlgn="base" latinLnBrk="0" hangingPunct="0">
              <a:lnSpc>
                <a:spcPct val="100000"/>
              </a:lnSpc>
              <a:spcBef>
                <a:spcPts val="125"/>
              </a:spcBef>
              <a:spcAft>
                <a:spcPct val="0"/>
              </a:spcAft>
              <a:buClrTx/>
              <a:buSzTx/>
              <a:buFontTx/>
              <a:buNone/>
              <a:tabLst/>
              <a:defRPr/>
            </a:pPr>
            <a:r>
              <a:rPr kumimoji="0" sz="1100" b="0" i="0" u="none" strike="noStrike" kern="1200" cap="none" spc="25"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等线"/>
              </a:rPr>
              <a:t>投资</a:t>
            </a:r>
            <a:endParaRPr kumimoji="0" sz="11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等线"/>
            </a:endParaRPr>
          </a:p>
        </p:txBody>
      </p:sp>
      <p:sp>
        <p:nvSpPr>
          <p:cNvPr id="36884" name="object 25">
            <a:extLst>
              <a:ext uri="{FF2B5EF4-FFF2-40B4-BE49-F238E27FC236}">
                <a16:creationId xmlns:a16="http://schemas.microsoft.com/office/drawing/2014/main" id="{36C55E44-D396-4774-A12A-DB5199F3CA52}"/>
              </a:ext>
            </a:extLst>
          </p:cNvPr>
          <p:cNvSpPr>
            <a:spLocks/>
          </p:cNvSpPr>
          <p:nvPr/>
        </p:nvSpPr>
        <p:spPr bwMode="auto">
          <a:xfrm>
            <a:off x="7681913" y="2343150"/>
            <a:ext cx="800100" cy="323850"/>
          </a:xfrm>
          <a:custGeom>
            <a:avLst/>
            <a:gdLst>
              <a:gd name="T0" fmla="*/ 638175 w 800100"/>
              <a:gd name="T1" fmla="*/ 0 h 323850"/>
              <a:gd name="T2" fmla="*/ 0 w 800100"/>
              <a:gd name="T3" fmla="*/ 0 h 323850"/>
              <a:gd name="T4" fmla="*/ 161925 w 800100"/>
              <a:gd name="T5" fmla="*/ 161925 h 323850"/>
              <a:gd name="T6" fmla="*/ 0 w 800100"/>
              <a:gd name="T7" fmla="*/ 323850 h 323850"/>
              <a:gd name="T8" fmla="*/ 638175 w 800100"/>
              <a:gd name="T9" fmla="*/ 323850 h 323850"/>
              <a:gd name="T10" fmla="*/ 800100 w 800100"/>
              <a:gd name="T11" fmla="*/ 161925 h 323850"/>
              <a:gd name="T12" fmla="*/ 638175 w 800100"/>
              <a:gd name="T13" fmla="*/ 0 h 3238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0100" h="323850">
                <a:moveTo>
                  <a:pt x="638175" y="0"/>
                </a:moveTo>
                <a:lnTo>
                  <a:pt x="0" y="0"/>
                </a:lnTo>
                <a:lnTo>
                  <a:pt x="161925" y="161925"/>
                </a:lnTo>
                <a:lnTo>
                  <a:pt x="0" y="323850"/>
                </a:lnTo>
                <a:lnTo>
                  <a:pt x="638175" y="323850"/>
                </a:lnTo>
                <a:lnTo>
                  <a:pt x="800100" y="161925"/>
                </a:lnTo>
                <a:lnTo>
                  <a:pt x="638175"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6885" name="object 26">
            <a:extLst>
              <a:ext uri="{FF2B5EF4-FFF2-40B4-BE49-F238E27FC236}">
                <a16:creationId xmlns:a16="http://schemas.microsoft.com/office/drawing/2014/main" id="{EC558A70-C7FE-4F91-969A-98F4282ED391}"/>
              </a:ext>
            </a:extLst>
          </p:cNvPr>
          <p:cNvSpPr>
            <a:spLocks/>
          </p:cNvSpPr>
          <p:nvPr/>
        </p:nvSpPr>
        <p:spPr bwMode="auto">
          <a:xfrm>
            <a:off x="7681913" y="2343150"/>
            <a:ext cx="800100" cy="323850"/>
          </a:xfrm>
          <a:custGeom>
            <a:avLst/>
            <a:gdLst>
              <a:gd name="T0" fmla="*/ 0 w 800100"/>
              <a:gd name="T1" fmla="*/ 0 h 323850"/>
              <a:gd name="T2" fmla="*/ 638175 w 800100"/>
              <a:gd name="T3" fmla="*/ 0 h 323850"/>
              <a:gd name="T4" fmla="*/ 800100 w 800100"/>
              <a:gd name="T5" fmla="*/ 161925 h 323850"/>
              <a:gd name="T6" fmla="*/ 638175 w 800100"/>
              <a:gd name="T7" fmla="*/ 323850 h 323850"/>
              <a:gd name="T8" fmla="*/ 0 w 800100"/>
              <a:gd name="T9" fmla="*/ 323850 h 323850"/>
              <a:gd name="T10" fmla="*/ 161925 w 800100"/>
              <a:gd name="T11" fmla="*/ 161925 h 323850"/>
              <a:gd name="T12" fmla="*/ 0 w 800100"/>
              <a:gd name="T13" fmla="*/ 0 h 3238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0100" h="323850">
                <a:moveTo>
                  <a:pt x="0" y="0"/>
                </a:moveTo>
                <a:lnTo>
                  <a:pt x="638175" y="0"/>
                </a:lnTo>
                <a:lnTo>
                  <a:pt x="800100" y="161925"/>
                </a:lnTo>
                <a:lnTo>
                  <a:pt x="638175" y="323850"/>
                </a:lnTo>
                <a:lnTo>
                  <a:pt x="0" y="323850"/>
                </a:lnTo>
                <a:lnTo>
                  <a:pt x="161925" y="161925"/>
                </a:lnTo>
                <a:lnTo>
                  <a:pt x="0" y="0"/>
                </a:lnTo>
                <a:close/>
              </a:path>
            </a:pathLst>
          </a:custGeom>
          <a:noFill/>
          <a:ln w="9534">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7" name="object 27">
            <a:extLst>
              <a:ext uri="{FF2B5EF4-FFF2-40B4-BE49-F238E27FC236}">
                <a16:creationId xmlns:a16="http://schemas.microsoft.com/office/drawing/2014/main" id="{78692A59-2D20-4A51-AA4F-D8EEDEA58560}"/>
              </a:ext>
            </a:extLst>
          </p:cNvPr>
          <p:cNvSpPr txBox="1"/>
          <p:nvPr/>
        </p:nvSpPr>
        <p:spPr>
          <a:xfrm>
            <a:off x="7945438" y="2389188"/>
            <a:ext cx="311150" cy="184150"/>
          </a:xfrm>
          <a:prstGeom prst="rect">
            <a:avLst/>
          </a:prstGeom>
        </p:spPr>
        <p:txBody>
          <a:bodyPr lIns="0" tIns="15875" rIns="0" bIns="0">
            <a:spAutoFit/>
          </a:bodyPr>
          <a:lstStyle/>
          <a:p>
            <a:pPr marL="12700" marR="0" lvl="0" indent="0" algn="l" defTabSz="914400" rtl="0" eaLnBrk="0" fontAlgn="base" latinLnBrk="0" hangingPunct="0">
              <a:lnSpc>
                <a:spcPct val="100000"/>
              </a:lnSpc>
              <a:spcBef>
                <a:spcPts val="125"/>
              </a:spcBef>
              <a:spcAft>
                <a:spcPct val="0"/>
              </a:spcAft>
              <a:buClrTx/>
              <a:buSzTx/>
              <a:buFontTx/>
              <a:buNone/>
              <a:tabLst/>
              <a:defRPr/>
            </a:pPr>
            <a:r>
              <a:rPr kumimoji="0" sz="1100" b="0" i="0" u="none" strike="noStrike" kern="1200" cap="none" spc="2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等线"/>
              </a:rPr>
              <a:t>建设</a:t>
            </a:r>
            <a:endParaRPr kumimoji="0" sz="11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等线"/>
            </a:endParaRPr>
          </a:p>
        </p:txBody>
      </p:sp>
      <p:sp>
        <p:nvSpPr>
          <p:cNvPr id="36887" name="object 28">
            <a:extLst>
              <a:ext uri="{FF2B5EF4-FFF2-40B4-BE49-F238E27FC236}">
                <a16:creationId xmlns:a16="http://schemas.microsoft.com/office/drawing/2014/main" id="{53EEB681-E4E5-4A48-9F0D-D1BCB0E07B0F}"/>
              </a:ext>
            </a:extLst>
          </p:cNvPr>
          <p:cNvSpPr>
            <a:spLocks/>
          </p:cNvSpPr>
          <p:nvPr/>
        </p:nvSpPr>
        <p:spPr bwMode="auto">
          <a:xfrm>
            <a:off x="8482013" y="3683000"/>
            <a:ext cx="800100" cy="393700"/>
          </a:xfrm>
          <a:custGeom>
            <a:avLst/>
            <a:gdLst>
              <a:gd name="T0" fmla="*/ 642874 w 800100"/>
              <a:gd name="T1" fmla="*/ 0 h 314325"/>
              <a:gd name="T2" fmla="*/ 0 w 800100"/>
              <a:gd name="T3" fmla="*/ 0 h 314325"/>
              <a:gd name="T4" fmla="*/ 157099 w 800100"/>
              <a:gd name="T5" fmla="*/ 157099 h 314325"/>
              <a:gd name="T6" fmla="*/ 0 w 800100"/>
              <a:gd name="T7" fmla="*/ 314325 h 314325"/>
              <a:gd name="T8" fmla="*/ 642874 w 800100"/>
              <a:gd name="T9" fmla="*/ 314325 h 314325"/>
              <a:gd name="T10" fmla="*/ 800100 w 800100"/>
              <a:gd name="T11" fmla="*/ 157099 h 314325"/>
              <a:gd name="T12" fmla="*/ 642874 w 800100"/>
              <a:gd name="T13" fmla="*/ 0 h 314325"/>
            </a:gdLst>
            <a:ahLst/>
            <a:cxnLst>
              <a:cxn ang="0">
                <a:pos x="T0" y="T1"/>
              </a:cxn>
              <a:cxn ang="0">
                <a:pos x="T2" y="T3"/>
              </a:cxn>
              <a:cxn ang="0">
                <a:pos x="T4" y="T5"/>
              </a:cxn>
              <a:cxn ang="0">
                <a:pos x="T6" y="T7"/>
              </a:cxn>
              <a:cxn ang="0">
                <a:pos x="T8" y="T9"/>
              </a:cxn>
              <a:cxn ang="0">
                <a:pos x="T10" y="T11"/>
              </a:cxn>
              <a:cxn ang="0">
                <a:pos x="T12" y="T13"/>
              </a:cxn>
            </a:cxnLst>
            <a:rect l="0" t="0" r="r" b="b"/>
            <a:pathLst>
              <a:path w="800100" h="314325">
                <a:moveTo>
                  <a:pt x="642874" y="0"/>
                </a:moveTo>
                <a:lnTo>
                  <a:pt x="0" y="0"/>
                </a:lnTo>
                <a:lnTo>
                  <a:pt x="157099" y="157099"/>
                </a:lnTo>
                <a:lnTo>
                  <a:pt x="0" y="314325"/>
                </a:lnTo>
                <a:lnTo>
                  <a:pt x="642874" y="314325"/>
                </a:lnTo>
                <a:lnTo>
                  <a:pt x="800100" y="157099"/>
                </a:lnTo>
                <a:lnTo>
                  <a:pt x="642874" y="0"/>
                </a:lnTo>
                <a:close/>
              </a:path>
            </a:pathLst>
          </a:custGeom>
          <a:solidFill>
            <a:srgbClr val="C00000"/>
          </a:solidFill>
          <a:ln>
            <a:noFill/>
          </a:ln>
        </p:spPr>
        <p:txBody>
          <a:bodyPr lIns="0" tIns="0" rIns="0" bIns="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400" b="1" i="0" u="none" strike="noStrike" kern="1200" cap="none" spc="0" normalizeH="0" baseline="0" noProof="0" dirty="0" err="1">
                <a:ln>
                  <a:noFill/>
                </a:ln>
                <a:solidFill>
                  <a:srgbClr val="FFFFFF"/>
                </a:solidFill>
                <a:effectLst/>
                <a:uLnTx/>
                <a:uFillTx/>
                <a:latin typeface="微软雅黑"/>
                <a:ea typeface="微软雅黑"/>
                <a:cs typeface="+mn-cs"/>
              </a:rPr>
              <a:t>reits</a:t>
            </a:r>
            <a:endParaRPr kumimoji="0" lang="zh-CN" altLang="en-US" sz="1400" b="1" i="0" u="none" strike="noStrike" kern="1200" cap="none" spc="0" normalizeH="0" baseline="0" noProof="0" dirty="0">
              <a:ln>
                <a:noFill/>
              </a:ln>
              <a:solidFill>
                <a:srgbClr val="FFFFFF"/>
              </a:solidFill>
              <a:effectLst/>
              <a:uLnTx/>
              <a:uFillTx/>
              <a:latin typeface="微软雅黑"/>
              <a:ea typeface="微软雅黑"/>
              <a:cs typeface="+mn-cs"/>
            </a:endParaRPr>
          </a:p>
        </p:txBody>
      </p:sp>
      <p:sp>
        <p:nvSpPr>
          <p:cNvPr id="36888" name="object 29">
            <a:extLst>
              <a:ext uri="{FF2B5EF4-FFF2-40B4-BE49-F238E27FC236}">
                <a16:creationId xmlns:a16="http://schemas.microsoft.com/office/drawing/2014/main" id="{0A8A9434-9656-4EF7-97EE-922E88EB15D2}"/>
              </a:ext>
            </a:extLst>
          </p:cNvPr>
          <p:cNvSpPr>
            <a:spLocks/>
          </p:cNvSpPr>
          <p:nvPr/>
        </p:nvSpPr>
        <p:spPr bwMode="auto">
          <a:xfrm>
            <a:off x="8424863" y="2343150"/>
            <a:ext cx="952500" cy="323850"/>
          </a:xfrm>
          <a:custGeom>
            <a:avLst/>
            <a:gdLst>
              <a:gd name="T0" fmla="*/ 790575 w 952500"/>
              <a:gd name="T1" fmla="*/ 0 h 323850"/>
              <a:gd name="T2" fmla="*/ 0 w 952500"/>
              <a:gd name="T3" fmla="*/ 0 h 323850"/>
              <a:gd name="T4" fmla="*/ 161925 w 952500"/>
              <a:gd name="T5" fmla="*/ 161925 h 323850"/>
              <a:gd name="T6" fmla="*/ 0 w 952500"/>
              <a:gd name="T7" fmla="*/ 323850 h 323850"/>
              <a:gd name="T8" fmla="*/ 790575 w 952500"/>
              <a:gd name="T9" fmla="*/ 323850 h 323850"/>
              <a:gd name="T10" fmla="*/ 952500 w 952500"/>
              <a:gd name="T11" fmla="*/ 161925 h 323850"/>
              <a:gd name="T12" fmla="*/ 790575 w 952500"/>
              <a:gd name="T13" fmla="*/ 0 h 3238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2500" h="323850">
                <a:moveTo>
                  <a:pt x="790575" y="0"/>
                </a:moveTo>
                <a:lnTo>
                  <a:pt x="0" y="0"/>
                </a:lnTo>
                <a:lnTo>
                  <a:pt x="161925" y="161925"/>
                </a:lnTo>
                <a:lnTo>
                  <a:pt x="0" y="323850"/>
                </a:lnTo>
                <a:lnTo>
                  <a:pt x="790575" y="323850"/>
                </a:lnTo>
                <a:lnTo>
                  <a:pt x="952500" y="161925"/>
                </a:lnTo>
                <a:lnTo>
                  <a:pt x="790575"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6889" name="object 30">
            <a:extLst>
              <a:ext uri="{FF2B5EF4-FFF2-40B4-BE49-F238E27FC236}">
                <a16:creationId xmlns:a16="http://schemas.microsoft.com/office/drawing/2014/main" id="{9F94667C-28D0-4972-9527-CF99401F485A}"/>
              </a:ext>
            </a:extLst>
          </p:cNvPr>
          <p:cNvSpPr>
            <a:spLocks/>
          </p:cNvSpPr>
          <p:nvPr/>
        </p:nvSpPr>
        <p:spPr bwMode="auto">
          <a:xfrm>
            <a:off x="8424863" y="2343150"/>
            <a:ext cx="952500" cy="323850"/>
          </a:xfrm>
          <a:custGeom>
            <a:avLst/>
            <a:gdLst>
              <a:gd name="T0" fmla="*/ 0 w 952500"/>
              <a:gd name="T1" fmla="*/ 0 h 323850"/>
              <a:gd name="T2" fmla="*/ 790575 w 952500"/>
              <a:gd name="T3" fmla="*/ 0 h 323850"/>
              <a:gd name="T4" fmla="*/ 952500 w 952500"/>
              <a:gd name="T5" fmla="*/ 161925 h 323850"/>
              <a:gd name="T6" fmla="*/ 790575 w 952500"/>
              <a:gd name="T7" fmla="*/ 323850 h 323850"/>
              <a:gd name="T8" fmla="*/ 0 w 952500"/>
              <a:gd name="T9" fmla="*/ 323850 h 323850"/>
              <a:gd name="T10" fmla="*/ 161925 w 952500"/>
              <a:gd name="T11" fmla="*/ 161925 h 323850"/>
              <a:gd name="T12" fmla="*/ 0 w 952500"/>
              <a:gd name="T13" fmla="*/ 0 h 3238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2500" h="323850">
                <a:moveTo>
                  <a:pt x="0" y="0"/>
                </a:moveTo>
                <a:lnTo>
                  <a:pt x="790575" y="0"/>
                </a:lnTo>
                <a:lnTo>
                  <a:pt x="952500" y="161925"/>
                </a:lnTo>
                <a:lnTo>
                  <a:pt x="790575" y="323850"/>
                </a:lnTo>
                <a:lnTo>
                  <a:pt x="0" y="323850"/>
                </a:lnTo>
                <a:lnTo>
                  <a:pt x="161925" y="161925"/>
                </a:lnTo>
                <a:lnTo>
                  <a:pt x="0" y="0"/>
                </a:lnTo>
                <a:close/>
              </a:path>
            </a:pathLst>
          </a:custGeom>
          <a:noFill/>
          <a:ln w="9534">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1" name="object 31">
            <a:extLst>
              <a:ext uri="{FF2B5EF4-FFF2-40B4-BE49-F238E27FC236}">
                <a16:creationId xmlns:a16="http://schemas.microsoft.com/office/drawing/2014/main" id="{FE51A5B4-1ADD-4058-B628-0DC5118B16B4}"/>
              </a:ext>
            </a:extLst>
          </p:cNvPr>
          <p:cNvSpPr txBox="1"/>
          <p:nvPr/>
        </p:nvSpPr>
        <p:spPr>
          <a:xfrm>
            <a:off x="8620125" y="2389188"/>
            <a:ext cx="596900" cy="184150"/>
          </a:xfrm>
          <a:prstGeom prst="rect">
            <a:avLst/>
          </a:prstGeom>
        </p:spPr>
        <p:txBody>
          <a:bodyPr lIns="0" tIns="15875" rIns="0" bIns="0">
            <a:spAutoFit/>
          </a:bodyPr>
          <a:lstStyle/>
          <a:p>
            <a:pPr marL="12700" marR="0" lvl="0" indent="0" algn="l" defTabSz="914400" rtl="0" eaLnBrk="0" fontAlgn="base" latinLnBrk="0" hangingPunct="0">
              <a:lnSpc>
                <a:spcPct val="100000"/>
              </a:lnSpc>
              <a:spcBef>
                <a:spcPts val="125"/>
              </a:spcBef>
              <a:spcAft>
                <a:spcPct val="0"/>
              </a:spcAft>
              <a:buClrTx/>
              <a:buSzTx/>
              <a:buFontTx/>
              <a:buNone/>
              <a:tabLst/>
              <a:defRPr/>
            </a:pPr>
            <a:r>
              <a:rPr kumimoji="0" sz="1100" b="0" i="0" u="none" strike="noStrike" kern="1200" cap="none" spc="2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等线"/>
              </a:rPr>
              <a:t>项目公司</a:t>
            </a:r>
            <a:endParaRPr kumimoji="0" sz="11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等线"/>
            </a:endParaRPr>
          </a:p>
        </p:txBody>
      </p:sp>
      <p:sp>
        <p:nvSpPr>
          <p:cNvPr id="36891" name="object 32">
            <a:extLst>
              <a:ext uri="{FF2B5EF4-FFF2-40B4-BE49-F238E27FC236}">
                <a16:creationId xmlns:a16="http://schemas.microsoft.com/office/drawing/2014/main" id="{C8891590-70F5-4EEE-AE12-3F58EFA193A7}"/>
              </a:ext>
            </a:extLst>
          </p:cNvPr>
          <p:cNvSpPr>
            <a:spLocks/>
          </p:cNvSpPr>
          <p:nvPr/>
        </p:nvSpPr>
        <p:spPr bwMode="auto">
          <a:xfrm>
            <a:off x="9386888" y="2343150"/>
            <a:ext cx="800100" cy="323850"/>
          </a:xfrm>
          <a:custGeom>
            <a:avLst/>
            <a:gdLst>
              <a:gd name="T0" fmla="*/ 638175 w 800100"/>
              <a:gd name="T1" fmla="*/ 0 h 323850"/>
              <a:gd name="T2" fmla="*/ 0 w 800100"/>
              <a:gd name="T3" fmla="*/ 0 h 323850"/>
              <a:gd name="T4" fmla="*/ 161925 w 800100"/>
              <a:gd name="T5" fmla="*/ 161925 h 323850"/>
              <a:gd name="T6" fmla="*/ 0 w 800100"/>
              <a:gd name="T7" fmla="*/ 323850 h 323850"/>
              <a:gd name="T8" fmla="*/ 638175 w 800100"/>
              <a:gd name="T9" fmla="*/ 323850 h 323850"/>
              <a:gd name="T10" fmla="*/ 800100 w 800100"/>
              <a:gd name="T11" fmla="*/ 161925 h 323850"/>
              <a:gd name="T12" fmla="*/ 638175 w 800100"/>
              <a:gd name="T13" fmla="*/ 0 h 3238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0100" h="323850">
                <a:moveTo>
                  <a:pt x="638175" y="0"/>
                </a:moveTo>
                <a:lnTo>
                  <a:pt x="0" y="0"/>
                </a:lnTo>
                <a:lnTo>
                  <a:pt x="161925" y="161925"/>
                </a:lnTo>
                <a:lnTo>
                  <a:pt x="0" y="323850"/>
                </a:lnTo>
                <a:lnTo>
                  <a:pt x="638175" y="323850"/>
                </a:lnTo>
                <a:lnTo>
                  <a:pt x="800100" y="161925"/>
                </a:lnTo>
                <a:lnTo>
                  <a:pt x="638175"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6892" name="object 33">
            <a:extLst>
              <a:ext uri="{FF2B5EF4-FFF2-40B4-BE49-F238E27FC236}">
                <a16:creationId xmlns:a16="http://schemas.microsoft.com/office/drawing/2014/main" id="{2056918E-FA8C-4929-908B-486FF0E11FDE}"/>
              </a:ext>
            </a:extLst>
          </p:cNvPr>
          <p:cNvSpPr txBox="1">
            <a:spLocks noChangeArrowheads="1"/>
          </p:cNvSpPr>
          <p:nvPr/>
        </p:nvSpPr>
        <p:spPr bwMode="auto">
          <a:xfrm>
            <a:off x="9664700" y="2303463"/>
            <a:ext cx="25400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12700" marR="0" lvl="0" indent="0" algn="l" defTabSz="914400" rtl="0" eaLnBrk="0" fontAlgn="base" latinLnBrk="0" hangingPunct="0">
              <a:lnSpc>
                <a:spcPct val="100000"/>
              </a:lnSpc>
              <a:spcBef>
                <a:spcPts val="100"/>
              </a:spcBef>
              <a:spcAft>
                <a:spcPct val="0"/>
              </a:spcAft>
              <a:buClrTx/>
              <a:buSzTx/>
              <a:buFontTx/>
              <a:buNone/>
              <a:tabLst/>
              <a:defRPr/>
            </a:pPr>
            <a:r>
              <a:rPr kumimoji="0" lang="zh-CN" altLang="zh-CN" sz="900" b="0" i="0" u="none" strike="noStrike" kern="1200" cap="none" spc="0" normalizeH="0" baseline="0" noProof="0">
                <a:ln>
                  <a:noFill/>
                </a:ln>
                <a:solidFill>
                  <a:srgbClr val="FFFFFF"/>
                </a:solidFill>
                <a:effectLst/>
                <a:uLnTx/>
                <a:uFillTx/>
                <a:latin typeface="微软雅黑" panose="020B0503020204020204" pitchFamily="34" charset="-122"/>
                <a:ea typeface="等线" panose="02010600030101010101" pitchFamily="2" charset="-122"/>
                <a:cs typeface="+mn-cs"/>
                <a:sym typeface="Arial" panose="020B0604020202020204" pitchFamily="34" charset="0"/>
              </a:rPr>
              <a:t>回收</a:t>
            </a:r>
            <a:endParaRPr kumimoji="0" lang="zh-CN" altLang="zh-CN" sz="900" b="0" i="0" u="none" strike="noStrike" kern="1200" cap="none" spc="0" normalizeH="0" baseline="0" noProof="0">
              <a:ln>
                <a:noFill/>
              </a:ln>
              <a:solidFill>
                <a:srgbClr val="000000"/>
              </a:solidFill>
              <a:effectLst/>
              <a:uLnTx/>
              <a:uFillTx/>
              <a:latin typeface="微软雅黑" panose="020B0503020204020204" pitchFamily="34" charset="-122"/>
              <a:ea typeface="等线" panose="02010600030101010101" pitchFamily="2" charset="-122"/>
              <a:cs typeface="+mn-cs"/>
              <a:sym typeface="Arial" panose="020B0604020202020204" pitchFamily="34" charset="0"/>
            </a:endParaRPr>
          </a:p>
        </p:txBody>
      </p:sp>
      <p:sp>
        <p:nvSpPr>
          <p:cNvPr id="34" name="object 34">
            <a:extLst>
              <a:ext uri="{FF2B5EF4-FFF2-40B4-BE49-F238E27FC236}">
                <a16:creationId xmlns:a16="http://schemas.microsoft.com/office/drawing/2014/main" id="{B6B3EED3-01BF-4439-9E3E-4CAD1F908003}"/>
              </a:ext>
            </a:extLst>
          </p:cNvPr>
          <p:cNvSpPr txBox="1"/>
          <p:nvPr/>
        </p:nvSpPr>
        <p:spPr>
          <a:xfrm>
            <a:off x="9674225" y="2503488"/>
            <a:ext cx="234950" cy="150812"/>
          </a:xfrm>
          <a:prstGeom prst="rect">
            <a:avLst/>
          </a:prstGeom>
        </p:spPr>
        <p:txBody>
          <a:bodyPr lIns="0" tIns="12700" rIns="0" bIns="0">
            <a:spAutoFit/>
          </a:bodyPr>
          <a:lstStyle/>
          <a:p>
            <a:pPr marL="12700" marR="0" lvl="0" indent="0" algn="l" defTabSz="914400" rtl="0" eaLnBrk="0" fontAlgn="base" latinLnBrk="0" hangingPunct="0">
              <a:lnSpc>
                <a:spcPct val="100000"/>
              </a:lnSpc>
              <a:spcBef>
                <a:spcPts val="100"/>
              </a:spcBef>
              <a:spcAft>
                <a:spcPct val="0"/>
              </a:spcAft>
              <a:buClrTx/>
              <a:buSzTx/>
              <a:buFontTx/>
              <a:buNone/>
              <a:tabLst/>
              <a:defRPr/>
            </a:pPr>
            <a:r>
              <a:rPr kumimoji="0" sz="900" b="0" i="0" u="none" strike="noStrike" kern="1200" cap="none" spc="-8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等线"/>
              </a:rPr>
              <a:t>资金</a:t>
            </a:r>
            <a:endParaRPr kumimoji="0" sz="9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等线"/>
            </a:endParaRPr>
          </a:p>
        </p:txBody>
      </p:sp>
      <p:sp>
        <p:nvSpPr>
          <p:cNvPr id="36894" name="object 35">
            <a:extLst>
              <a:ext uri="{FF2B5EF4-FFF2-40B4-BE49-F238E27FC236}">
                <a16:creationId xmlns:a16="http://schemas.microsoft.com/office/drawing/2014/main" id="{8AC53E89-9856-4BA3-AC09-BD9A255AF0FD}"/>
              </a:ext>
            </a:extLst>
          </p:cNvPr>
          <p:cNvSpPr>
            <a:spLocks/>
          </p:cNvSpPr>
          <p:nvPr/>
        </p:nvSpPr>
        <p:spPr bwMode="auto">
          <a:xfrm>
            <a:off x="8720138" y="2724150"/>
            <a:ext cx="123825" cy="914400"/>
          </a:xfrm>
          <a:custGeom>
            <a:avLst/>
            <a:gdLst>
              <a:gd name="T0" fmla="*/ 123825 w 123825"/>
              <a:gd name="T1" fmla="*/ 852424 h 914400"/>
              <a:gd name="T2" fmla="*/ 0 w 123825"/>
              <a:gd name="T3" fmla="*/ 852424 h 914400"/>
              <a:gd name="T4" fmla="*/ 61849 w 123825"/>
              <a:gd name="T5" fmla="*/ 914400 h 914400"/>
              <a:gd name="T6" fmla="*/ 123825 w 123825"/>
              <a:gd name="T7" fmla="*/ 852424 h 914400"/>
              <a:gd name="T8" fmla="*/ 92837 w 123825"/>
              <a:gd name="T9" fmla="*/ 0 h 914400"/>
              <a:gd name="T10" fmla="*/ 30860 w 123825"/>
              <a:gd name="T11" fmla="*/ 0 h 914400"/>
              <a:gd name="T12" fmla="*/ 30860 w 123825"/>
              <a:gd name="T13" fmla="*/ 852424 h 914400"/>
              <a:gd name="T14" fmla="*/ 92837 w 123825"/>
              <a:gd name="T15" fmla="*/ 852424 h 914400"/>
              <a:gd name="T16" fmla="*/ 92837 w 123825"/>
              <a:gd name="T17" fmla="*/ 0 h 914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3825" h="914400">
                <a:moveTo>
                  <a:pt x="123825" y="852424"/>
                </a:moveTo>
                <a:lnTo>
                  <a:pt x="0" y="852424"/>
                </a:lnTo>
                <a:lnTo>
                  <a:pt x="61849" y="914400"/>
                </a:lnTo>
                <a:lnTo>
                  <a:pt x="123825" y="852424"/>
                </a:lnTo>
                <a:close/>
              </a:path>
              <a:path w="123825" h="914400">
                <a:moveTo>
                  <a:pt x="92837" y="0"/>
                </a:moveTo>
                <a:lnTo>
                  <a:pt x="30860" y="0"/>
                </a:lnTo>
                <a:lnTo>
                  <a:pt x="30860" y="852424"/>
                </a:lnTo>
                <a:lnTo>
                  <a:pt x="92837" y="852424"/>
                </a:lnTo>
                <a:lnTo>
                  <a:pt x="92837" y="0"/>
                </a:lnTo>
                <a:close/>
              </a:path>
            </a:pathLst>
          </a:custGeom>
          <a:solidFill>
            <a:srgbClr val="E84B2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6895" name="object 36">
            <a:extLst>
              <a:ext uri="{FF2B5EF4-FFF2-40B4-BE49-F238E27FC236}">
                <a16:creationId xmlns:a16="http://schemas.microsoft.com/office/drawing/2014/main" id="{7DC88998-5CD6-48D8-985B-FF1530EA3917}"/>
              </a:ext>
            </a:extLst>
          </p:cNvPr>
          <p:cNvSpPr>
            <a:spLocks/>
          </p:cNvSpPr>
          <p:nvPr/>
        </p:nvSpPr>
        <p:spPr bwMode="auto">
          <a:xfrm>
            <a:off x="8720138" y="2724150"/>
            <a:ext cx="123825" cy="914400"/>
          </a:xfrm>
          <a:custGeom>
            <a:avLst/>
            <a:gdLst>
              <a:gd name="T0" fmla="*/ 0 w 123825"/>
              <a:gd name="T1" fmla="*/ 852424 h 914400"/>
              <a:gd name="T2" fmla="*/ 30860 w 123825"/>
              <a:gd name="T3" fmla="*/ 852424 h 914400"/>
              <a:gd name="T4" fmla="*/ 30860 w 123825"/>
              <a:gd name="T5" fmla="*/ 0 h 914400"/>
              <a:gd name="T6" fmla="*/ 92837 w 123825"/>
              <a:gd name="T7" fmla="*/ 0 h 914400"/>
              <a:gd name="T8" fmla="*/ 92837 w 123825"/>
              <a:gd name="T9" fmla="*/ 852424 h 914400"/>
              <a:gd name="T10" fmla="*/ 123825 w 123825"/>
              <a:gd name="T11" fmla="*/ 852424 h 914400"/>
              <a:gd name="T12" fmla="*/ 61849 w 123825"/>
              <a:gd name="T13" fmla="*/ 914400 h 914400"/>
              <a:gd name="T14" fmla="*/ 0 w 123825"/>
              <a:gd name="T15" fmla="*/ 852424 h 9144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3825" h="914400">
                <a:moveTo>
                  <a:pt x="0" y="852424"/>
                </a:moveTo>
                <a:lnTo>
                  <a:pt x="30860" y="852424"/>
                </a:lnTo>
                <a:lnTo>
                  <a:pt x="30860" y="0"/>
                </a:lnTo>
                <a:lnTo>
                  <a:pt x="92837" y="0"/>
                </a:lnTo>
                <a:lnTo>
                  <a:pt x="92837" y="852424"/>
                </a:lnTo>
                <a:lnTo>
                  <a:pt x="123825" y="852424"/>
                </a:lnTo>
                <a:lnTo>
                  <a:pt x="61849" y="914400"/>
                </a:lnTo>
                <a:lnTo>
                  <a:pt x="0" y="852424"/>
                </a:lnTo>
                <a:close/>
              </a:path>
            </a:pathLst>
          </a:custGeom>
          <a:solidFill>
            <a:srgbClr val="C00000"/>
          </a:solidFill>
          <a:ln>
            <a:noFill/>
          </a:ln>
          <a:extLst>
            <a:ext uri="{91240B29-F687-4F45-9708-019B960494DF}">
              <a14:hiddenLine xmlns:a14="http://schemas.microsoft.com/office/drawing/2010/main" w="9534">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6896" name="object 37">
            <a:extLst>
              <a:ext uri="{FF2B5EF4-FFF2-40B4-BE49-F238E27FC236}">
                <a16:creationId xmlns:a16="http://schemas.microsoft.com/office/drawing/2014/main" id="{CB1AABAC-624A-47D3-B1AD-9E6E71987094}"/>
              </a:ext>
            </a:extLst>
          </p:cNvPr>
          <p:cNvSpPr>
            <a:spLocks/>
          </p:cNvSpPr>
          <p:nvPr/>
        </p:nvSpPr>
        <p:spPr bwMode="auto">
          <a:xfrm>
            <a:off x="8977313" y="2743200"/>
            <a:ext cx="142875" cy="914400"/>
          </a:xfrm>
          <a:custGeom>
            <a:avLst/>
            <a:gdLst>
              <a:gd name="T0" fmla="*/ 107060 w 142875"/>
              <a:gd name="T1" fmla="*/ 71374 h 914400"/>
              <a:gd name="T2" fmla="*/ 35687 w 142875"/>
              <a:gd name="T3" fmla="*/ 71374 h 914400"/>
              <a:gd name="T4" fmla="*/ 35687 w 142875"/>
              <a:gd name="T5" fmla="*/ 914400 h 914400"/>
              <a:gd name="T6" fmla="*/ 107060 w 142875"/>
              <a:gd name="T7" fmla="*/ 914400 h 914400"/>
              <a:gd name="T8" fmla="*/ 107060 w 142875"/>
              <a:gd name="T9" fmla="*/ 71374 h 914400"/>
              <a:gd name="T10" fmla="*/ 71374 w 142875"/>
              <a:gd name="T11" fmla="*/ 0 h 914400"/>
              <a:gd name="T12" fmla="*/ 0 w 142875"/>
              <a:gd name="T13" fmla="*/ 71374 h 914400"/>
              <a:gd name="T14" fmla="*/ 142875 w 142875"/>
              <a:gd name="T15" fmla="*/ 71374 h 914400"/>
              <a:gd name="T16" fmla="*/ 71374 w 142875"/>
              <a:gd name="T17" fmla="*/ 0 h 914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2875" h="914400">
                <a:moveTo>
                  <a:pt x="107060" y="71374"/>
                </a:moveTo>
                <a:lnTo>
                  <a:pt x="35687" y="71374"/>
                </a:lnTo>
                <a:lnTo>
                  <a:pt x="35687" y="914400"/>
                </a:lnTo>
                <a:lnTo>
                  <a:pt x="107060" y="914400"/>
                </a:lnTo>
                <a:lnTo>
                  <a:pt x="107060" y="71374"/>
                </a:lnTo>
                <a:close/>
              </a:path>
              <a:path w="142875" h="914400">
                <a:moveTo>
                  <a:pt x="71374" y="0"/>
                </a:moveTo>
                <a:lnTo>
                  <a:pt x="0" y="71374"/>
                </a:lnTo>
                <a:lnTo>
                  <a:pt x="142875" y="71374"/>
                </a:lnTo>
                <a:lnTo>
                  <a:pt x="71374" y="0"/>
                </a:lnTo>
                <a:close/>
              </a:path>
            </a:pathLst>
          </a:custGeom>
          <a:solidFill>
            <a:srgbClr val="E84B2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6897" name="object 38">
            <a:extLst>
              <a:ext uri="{FF2B5EF4-FFF2-40B4-BE49-F238E27FC236}">
                <a16:creationId xmlns:a16="http://schemas.microsoft.com/office/drawing/2014/main" id="{B61AD1DA-E29A-4511-94EE-538F24030456}"/>
              </a:ext>
            </a:extLst>
          </p:cNvPr>
          <p:cNvSpPr>
            <a:spLocks/>
          </p:cNvSpPr>
          <p:nvPr/>
        </p:nvSpPr>
        <p:spPr bwMode="auto">
          <a:xfrm>
            <a:off x="8977313" y="2743200"/>
            <a:ext cx="142875" cy="914400"/>
          </a:xfrm>
          <a:custGeom>
            <a:avLst/>
            <a:gdLst>
              <a:gd name="T0" fmla="*/ 0 w 142875"/>
              <a:gd name="T1" fmla="*/ 71374 h 914400"/>
              <a:gd name="T2" fmla="*/ 35687 w 142875"/>
              <a:gd name="T3" fmla="*/ 71374 h 914400"/>
              <a:gd name="T4" fmla="*/ 35687 w 142875"/>
              <a:gd name="T5" fmla="*/ 914400 h 914400"/>
              <a:gd name="T6" fmla="*/ 107060 w 142875"/>
              <a:gd name="T7" fmla="*/ 914400 h 914400"/>
              <a:gd name="T8" fmla="*/ 107060 w 142875"/>
              <a:gd name="T9" fmla="*/ 71374 h 914400"/>
              <a:gd name="T10" fmla="*/ 142875 w 142875"/>
              <a:gd name="T11" fmla="*/ 71374 h 914400"/>
              <a:gd name="T12" fmla="*/ 71374 w 142875"/>
              <a:gd name="T13" fmla="*/ 0 h 914400"/>
              <a:gd name="T14" fmla="*/ 0 w 142875"/>
              <a:gd name="T15" fmla="*/ 71374 h 9144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2875" h="914400">
                <a:moveTo>
                  <a:pt x="0" y="71374"/>
                </a:moveTo>
                <a:lnTo>
                  <a:pt x="35687" y="71374"/>
                </a:lnTo>
                <a:lnTo>
                  <a:pt x="35687" y="914400"/>
                </a:lnTo>
                <a:lnTo>
                  <a:pt x="107060" y="914400"/>
                </a:lnTo>
                <a:lnTo>
                  <a:pt x="107060" y="71374"/>
                </a:lnTo>
                <a:lnTo>
                  <a:pt x="142875" y="71374"/>
                </a:lnTo>
                <a:lnTo>
                  <a:pt x="71374" y="0"/>
                </a:lnTo>
                <a:lnTo>
                  <a:pt x="0" y="71374"/>
                </a:lnTo>
                <a:close/>
              </a:path>
            </a:pathLst>
          </a:custGeom>
          <a:solidFill>
            <a:srgbClr val="C00000"/>
          </a:solidFill>
          <a:ln>
            <a:noFill/>
          </a:ln>
          <a:extLst>
            <a:ext uri="{91240B29-F687-4F45-9708-019B960494DF}">
              <a14:hiddenLine xmlns:a14="http://schemas.microsoft.com/office/drawing/2010/main" w="9534">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6898" name="object 39">
            <a:extLst>
              <a:ext uri="{FF2B5EF4-FFF2-40B4-BE49-F238E27FC236}">
                <a16:creationId xmlns:a16="http://schemas.microsoft.com/office/drawing/2014/main" id="{C677A9BB-E8AC-4C57-8DF1-4086B347C6E7}"/>
              </a:ext>
            </a:extLst>
          </p:cNvPr>
          <p:cNvSpPr>
            <a:spLocks/>
          </p:cNvSpPr>
          <p:nvPr/>
        </p:nvSpPr>
        <p:spPr bwMode="auto">
          <a:xfrm>
            <a:off x="10234613" y="2505075"/>
            <a:ext cx="800100" cy="314325"/>
          </a:xfrm>
          <a:custGeom>
            <a:avLst/>
            <a:gdLst>
              <a:gd name="T0" fmla="*/ 642874 w 800100"/>
              <a:gd name="T1" fmla="*/ 0 h 314325"/>
              <a:gd name="T2" fmla="*/ 0 w 800100"/>
              <a:gd name="T3" fmla="*/ 0 h 314325"/>
              <a:gd name="T4" fmla="*/ 157099 w 800100"/>
              <a:gd name="T5" fmla="*/ 157099 h 314325"/>
              <a:gd name="T6" fmla="*/ 0 w 800100"/>
              <a:gd name="T7" fmla="*/ 314325 h 314325"/>
              <a:gd name="T8" fmla="*/ 642874 w 800100"/>
              <a:gd name="T9" fmla="*/ 314325 h 314325"/>
              <a:gd name="T10" fmla="*/ 800100 w 800100"/>
              <a:gd name="T11" fmla="*/ 157099 h 314325"/>
              <a:gd name="T12" fmla="*/ 642874 w 800100"/>
              <a:gd name="T13" fmla="*/ 0 h 3143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0100" h="314325">
                <a:moveTo>
                  <a:pt x="642874" y="0"/>
                </a:moveTo>
                <a:lnTo>
                  <a:pt x="0" y="0"/>
                </a:lnTo>
                <a:lnTo>
                  <a:pt x="157099" y="157099"/>
                </a:lnTo>
                <a:lnTo>
                  <a:pt x="0" y="314325"/>
                </a:lnTo>
                <a:lnTo>
                  <a:pt x="642874" y="314325"/>
                </a:lnTo>
                <a:lnTo>
                  <a:pt x="800100" y="157099"/>
                </a:lnTo>
                <a:lnTo>
                  <a:pt x="642874"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0" name="object 40">
            <a:extLst>
              <a:ext uri="{FF2B5EF4-FFF2-40B4-BE49-F238E27FC236}">
                <a16:creationId xmlns:a16="http://schemas.microsoft.com/office/drawing/2014/main" id="{FA859551-CB0B-4DF3-A68D-254AAE2FE987}"/>
              </a:ext>
            </a:extLst>
          </p:cNvPr>
          <p:cNvSpPr txBox="1"/>
          <p:nvPr/>
        </p:nvSpPr>
        <p:spPr>
          <a:xfrm>
            <a:off x="10426700" y="2546350"/>
            <a:ext cx="455613" cy="184150"/>
          </a:xfrm>
          <a:prstGeom prst="rect">
            <a:avLst/>
          </a:prstGeom>
        </p:spPr>
        <p:txBody>
          <a:bodyPr lIns="0" tIns="15875" rIns="0" bIns="0">
            <a:spAutoFit/>
          </a:bodyPr>
          <a:lstStyle/>
          <a:p>
            <a:pPr marL="12700" marR="0" lvl="0" indent="0" algn="l" defTabSz="914400" rtl="0" eaLnBrk="0" fontAlgn="base" latinLnBrk="0" hangingPunct="0">
              <a:lnSpc>
                <a:spcPct val="100000"/>
              </a:lnSpc>
              <a:spcBef>
                <a:spcPts val="125"/>
              </a:spcBef>
              <a:spcAft>
                <a:spcPct val="0"/>
              </a:spcAft>
              <a:buClrTx/>
              <a:buSzTx/>
              <a:buFontTx/>
              <a:buNone/>
              <a:tabLst/>
              <a:defRPr/>
            </a:pPr>
            <a:r>
              <a:rPr kumimoji="0" sz="1100" b="0" i="0" u="none" strike="noStrike" kern="1200" cap="none" spc="25"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等线"/>
              </a:rPr>
              <a:t>资本金</a:t>
            </a:r>
            <a:endParaRPr kumimoji="0" sz="11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等线"/>
            </a:endParaRPr>
          </a:p>
        </p:txBody>
      </p:sp>
      <p:sp>
        <p:nvSpPr>
          <p:cNvPr id="36900" name="object 41">
            <a:extLst>
              <a:ext uri="{FF2B5EF4-FFF2-40B4-BE49-F238E27FC236}">
                <a16:creationId xmlns:a16="http://schemas.microsoft.com/office/drawing/2014/main" id="{273EC232-CB77-4198-81E7-A093559E8C52}"/>
              </a:ext>
            </a:extLst>
          </p:cNvPr>
          <p:cNvSpPr>
            <a:spLocks/>
          </p:cNvSpPr>
          <p:nvPr/>
        </p:nvSpPr>
        <p:spPr bwMode="auto">
          <a:xfrm>
            <a:off x="11082338" y="2495550"/>
            <a:ext cx="800100" cy="314325"/>
          </a:xfrm>
          <a:custGeom>
            <a:avLst/>
            <a:gdLst>
              <a:gd name="T0" fmla="*/ 642874 w 800100"/>
              <a:gd name="T1" fmla="*/ 0 h 314325"/>
              <a:gd name="T2" fmla="*/ 0 w 800100"/>
              <a:gd name="T3" fmla="*/ 0 h 314325"/>
              <a:gd name="T4" fmla="*/ 157099 w 800100"/>
              <a:gd name="T5" fmla="*/ 157099 h 314325"/>
              <a:gd name="T6" fmla="*/ 0 w 800100"/>
              <a:gd name="T7" fmla="*/ 314325 h 314325"/>
              <a:gd name="T8" fmla="*/ 642874 w 800100"/>
              <a:gd name="T9" fmla="*/ 314325 h 314325"/>
              <a:gd name="T10" fmla="*/ 800100 w 800100"/>
              <a:gd name="T11" fmla="*/ 157099 h 314325"/>
              <a:gd name="T12" fmla="*/ 642874 w 800100"/>
              <a:gd name="T13" fmla="*/ 0 h 3143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0100" h="314325">
                <a:moveTo>
                  <a:pt x="642874" y="0"/>
                </a:moveTo>
                <a:lnTo>
                  <a:pt x="0" y="0"/>
                </a:lnTo>
                <a:lnTo>
                  <a:pt x="157099" y="157099"/>
                </a:lnTo>
                <a:lnTo>
                  <a:pt x="0" y="314325"/>
                </a:lnTo>
                <a:lnTo>
                  <a:pt x="642874" y="314325"/>
                </a:lnTo>
                <a:lnTo>
                  <a:pt x="800100" y="157099"/>
                </a:lnTo>
                <a:lnTo>
                  <a:pt x="642874"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2" name="object 42">
            <a:extLst>
              <a:ext uri="{FF2B5EF4-FFF2-40B4-BE49-F238E27FC236}">
                <a16:creationId xmlns:a16="http://schemas.microsoft.com/office/drawing/2014/main" id="{0FEE8DF8-11DC-4F22-85D9-1833FAFBDE20}"/>
              </a:ext>
            </a:extLst>
          </p:cNvPr>
          <p:cNvSpPr txBox="1"/>
          <p:nvPr/>
        </p:nvSpPr>
        <p:spPr>
          <a:xfrm>
            <a:off x="11279188" y="2536825"/>
            <a:ext cx="455612" cy="185738"/>
          </a:xfrm>
          <a:prstGeom prst="rect">
            <a:avLst/>
          </a:prstGeom>
        </p:spPr>
        <p:txBody>
          <a:bodyPr lIns="0" tIns="15875" rIns="0" bIns="0">
            <a:spAutoFit/>
          </a:bodyPr>
          <a:lstStyle/>
          <a:p>
            <a:pPr marL="12700" marR="0" lvl="0" indent="0" algn="l" defTabSz="914400" rtl="0" eaLnBrk="0" fontAlgn="base" latinLnBrk="0" hangingPunct="0">
              <a:lnSpc>
                <a:spcPct val="100000"/>
              </a:lnSpc>
              <a:spcBef>
                <a:spcPts val="125"/>
              </a:spcBef>
              <a:spcAft>
                <a:spcPct val="0"/>
              </a:spcAft>
              <a:buClrTx/>
              <a:buSzTx/>
              <a:buFontTx/>
              <a:buNone/>
              <a:tabLst/>
              <a:defRPr/>
            </a:pPr>
            <a:r>
              <a:rPr kumimoji="0" sz="1100" b="0" i="0" u="none" strike="noStrike" kern="1200" cap="none" spc="25"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等线"/>
              </a:rPr>
              <a:t>新投资</a:t>
            </a:r>
            <a:endParaRPr kumimoji="0" sz="11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等线"/>
            </a:endParaRPr>
          </a:p>
        </p:txBody>
      </p:sp>
      <p:sp>
        <p:nvSpPr>
          <p:cNvPr id="36902" name="object 43">
            <a:extLst>
              <a:ext uri="{FF2B5EF4-FFF2-40B4-BE49-F238E27FC236}">
                <a16:creationId xmlns:a16="http://schemas.microsoft.com/office/drawing/2014/main" id="{4E28A52A-DD86-4364-93F1-914D0CA88241}"/>
              </a:ext>
            </a:extLst>
          </p:cNvPr>
          <p:cNvSpPr>
            <a:spLocks/>
          </p:cNvSpPr>
          <p:nvPr/>
        </p:nvSpPr>
        <p:spPr bwMode="auto">
          <a:xfrm>
            <a:off x="9282113" y="3670300"/>
            <a:ext cx="800100" cy="406400"/>
          </a:xfrm>
          <a:custGeom>
            <a:avLst/>
            <a:gdLst>
              <a:gd name="T0" fmla="*/ 642874 w 800100"/>
              <a:gd name="T1" fmla="*/ 0 h 314325"/>
              <a:gd name="T2" fmla="*/ 0 w 800100"/>
              <a:gd name="T3" fmla="*/ 0 h 314325"/>
              <a:gd name="T4" fmla="*/ 157099 w 800100"/>
              <a:gd name="T5" fmla="*/ 157099 h 314325"/>
              <a:gd name="T6" fmla="*/ 0 w 800100"/>
              <a:gd name="T7" fmla="*/ 314325 h 314325"/>
              <a:gd name="T8" fmla="*/ 642874 w 800100"/>
              <a:gd name="T9" fmla="*/ 314325 h 314325"/>
              <a:gd name="T10" fmla="*/ 800100 w 800100"/>
              <a:gd name="T11" fmla="*/ 157099 h 314325"/>
              <a:gd name="T12" fmla="*/ 642874 w 800100"/>
              <a:gd name="T13" fmla="*/ 0 h 314325"/>
            </a:gdLst>
            <a:ahLst/>
            <a:cxnLst>
              <a:cxn ang="0">
                <a:pos x="T0" y="T1"/>
              </a:cxn>
              <a:cxn ang="0">
                <a:pos x="T2" y="T3"/>
              </a:cxn>
              <a:cxn ang="0">
                <a:pos x="T4" y="T5"/>
              </a:cxn>
              <a:cxn ang="0">
                <a:pos x="T6" y="T7"/>
              </a:cxn>
              <a:cxn ang="0">
                <a:pos x="T8" y="T9"/>
              </a:cxn>
              <a:cxn ang="0">
                <a:pos x="T10" y="T11"/>
              </a:cxn>
              <a:cxn ang="0">
                <a:pos x="T12" y="T13"/>
              </a:cxn>
            </a:cxnLst>
            <a:rect l="0" t="0" r="r" b="b"/>
            <a:pathLst>
              <a:path w="800100" h="314325">
                <a:moveTo>
                  <a:pt x="642874" y="0"/>
                </a:moveTo>
                <a:lnTo>
                  <a:pt x="0" y="0"/>
                </a:lnTo>
                <a:lnTo>
                  <a:pt x="157099" y="157099"/>
                </a:lnTo>
                <a:lnTo>
                  <a:pt x="0" y="314325"/>
                </a:lnTo>
                <a:lnTo>
                  <a:pt x="642874" y="314325"/>
                </a:lnTo>
                <a:lnTo>
                  <a:pt x="800100" y="157099"/>
                </a:lnTo>
                <a:lnTo>
                  <a:pt x="642874" y="0"/>
                </a:lnTo>
                <a:close/>
              </a:path>
            </a:pathLst>
          </a:custGeom>
          <a:solidFill>
            <a:srgbClr val="C00000"/>
          </a:solidFill>
          <a:ln>
            <a:noFill/>
          </a:ln>
        </p:spPr>
        <p:txBody>
          <a:bodyPr lIns="0" tIns="0" rIns="0" bIns="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400" b="1" i="0" u="none" strike="noStrike" kern="1200" cap="none" spc="0" normalizeH="0" baseline="0" noProof="0" dirty="0">
                <a:ln>
                  <a:noFill/>
                </a:ln>
                <a:solidFill>
                  <a:srgbClr val="FFFFFF"/>
                </a:solidFill>
                <a:effectLst/>
                <a:uLnTx/>
                <a:uFillTx/>
                <a:latin typeface="微软雅黑"/>
                <a:ea typeface="微软雅黑"/>
                <a:cs typeface="+mn-cs"/>
              </a:rPr>
              <a:t>运营</a:t>
            </a:r>
          </a:p>
        </p:txBody>
      </p:sp>
      <p:sp>
        <p:nvSpPr>
          <p:cNvPr id="36904" name="object 45">
            <a:extLst>
              <a:ext uri="{FF2B5EF4-FFF2-40B4-BE49-F238E27FC236}">
                <a16:creationId xmlns:a16="http://schemas.microsoft.com/office/drawing/2014/main" id="{0A93C0C1-8F0E-411B-B173-07F67F74E0F3}"/>
              </a:ext>
            </a:extLst>
          </p:cNvPr>
          <p:cNvSpPr>
            <a:spLocks/>
          </p:cNvSpPr>
          <p:nvPr/>
        </p:nvSpPr>
        <p:spPr bwMode="auto">
          <a:xfrm>
            <a:off x="10110788" y="3683000"/>
            <a:ext cx="800100" cy="360363"/>
          </a:xfrm>
          <a:custGeom>
            <a:avLst/>
            <a:gdLst>
              <a:gd name="T0" fmla="*/ 638175 w 800100"/>
              <a:gd name="T1" fmla="*/ 0 h 323850"/>
              <a:gd name="T2" fmla="*/ 0 w 800100"/>
              <a:gd name="T3" fmla="*/ 0 h 323850"/>
              <a:gd name="T4" fmla="*/ 161925 w 800100"/>
              <a:gd name="T5" fmla="*/ 161925 h 323850"/>
              <a:gd name="T6" fmla="*/ 0 w 800100"/>
              <a:gd name="T7" fmla="*/ 323850 h 323850"/>
              <a:gd name="T8" fmla="*/ 638175 w 800100"/>
              <a:gd name="T9" fmla="*/ 323850 h 323850"/>
              <a:gd name="T10" fmla="*/ 800100 w 800100"/>
              <a:gd name="T11" fmla="*/ 161925 h 323850"/>
              <a:gd name="T12" fmla="*/ 638175 w 800100"/>
              <a:gd name="T13" fmla="*/ 0 h 323850"/>
            </a:gdLst>
            <a:ahLst/>
            <a:cxnLst>
              <a:cxn ang="0">
                <a:pos x="T0" y="T1"/>
              </a:cxn>
              <a:cxn ang="0">
                <a:pos x="T2" y="T3"/>
              </a:cxn>
              <a:cxn ang="0">
                <a:pos x="T4" y="T5"/>
              </a:cxn>
              <a:cxn ang="0">
                <a:pos x="T6" y="T7"/>
              </a:cxn>
              <a:cxn ang="0">
                <a:pos x="T8" y="T9"/>
              </a:cxn>
              <a:cxn ang="0">
                <a:pos x="T10" y="T11"/>
              </a:cxn>
              <a:cxn ang="0">
                <a:pos x="T12" y="T13"/>
              </a:cxn>
            </a:cxnLst>
            <a:rect l="0" t="0" r="r" b="b"/>
            <a:pathLst>
              <a:path w="800100" h="323850">
                <a:moveTo>
                  <a:pt x="638175" y="0"/>
                </a:moveTo>
                <a:lnTo>
                  <a:pt x="0" y="0"/>
                </a:lnTo>
                <a:lnTo>
                  <a:pt x="161925" y="161925"/>
                </a:lnTo>
                <a:lnTo>
                  <a:pt x="0" y="323850"/>
                </a:lnTo>
                <a:lnTo>
                  <a:pt x="638175" y="323850"/>
                </a:lnTo>
                <a:lnTo>
                  <a:pt x="800100" y="161925"/>
                </a:lnTo>
                <a:lnTo>
                  <a:pt x="638175" y="0"/>
                </a:lnTo>
                <a:close/>
              </a:path>
            </a:pathLst>
          </a:custGeom>
          <a:solidFill>
            <a:srgbClr val="C00000"/>
          </a:solidFill>
          <a:ln>
            <a:noFill/>
          </a:ln>
        </p:spPr>
        <p:txBody>
          <a:bodyPr lIns="0" tIns="0" rIns="0" bIns="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400" b="1" i="0" u="none" strike="noStrike" kern="1200" cap="none" spc="0" normalizeH="0" baseline="0" noProof="0" dirty="0">
                <a:ln>
                  <a:noFill/>
                </a:ln>
                <a:solidFill>
                  <a:srgbClr val="FFFFFF"/>
                </a:solidFill>
                <a:effectLst/>
                <a:uLnTx/>
                <a:uFillTx/>
                <a:latin typeface="微软雅黑"/>
                <a:ea typeface="微软雅黑"/>
                <a:cs typeface="+mn-cs"/>
              </a:rPr>
              <a:t>分红</a:t>
            </a:r>
          </a:p>
        </p:txBody>
      </p:sp>
      <p:sp>
        <p:nvSpPr>
          <p:cNvPr id="2" name="object 46">
            <a:extLst>
              <a:ext uri="{FF2B5EF4-FFF2-40B4-BE49-F238E27FC236}">
                <a16:creationId xmlns:a16="http://schemas.microsoft.com/office/drawing/2014/main" id="{8BC291FE-9FD2-41FC-BB99-5DB328EB22C5}"/>
              </a:ext>
            </a:extLst>
          </p:cNvPr>
          <p:cNvSpPr txBox="1">
            <a:spLocks noChangeArrowheads="1"/>
          </p:cNvSpPr>
          <p:nvPr/>
        </p:nvSpPr>
        <p:spPr bwMode="auto">
          <a:xfrm>
            <a:off x="3789363" y="3970338"/>
            <a:ext cx="7940675"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9375" rIns="0" bIns="0">
            <a:spAutoFit/>
          </a:bodyPr>
          <a:lstStyle>
            <a:lvl1pPr marL="2392363">
              <a:spcBef>
                <a:spcPct val="20000"/>
              </a:spcBef>
              <a:buFont typeface="Arial" panose="020B0604020202020204" pitchFamily="34" charset="0"/>
              <a:buChar char="•"/>
              <a:tabLst>
                <a:tab pos="3217863" algn="l"/>
                <a:tab pos="4046538" algn="l"/>
              </a:tabLst>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tabLst>
                <a:tab pos="3217863" algn="l"/>
                <a:tab pos="4046538" algn="l"/>
              </a:tabLst>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tabLst>
                <a:tab pos="3217863" algn="l"/>
                <a:tab pos="4046538" algn="l"/>
              </a:tabLst>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tabLst>
                <a:tab pos="3217863" algn="l"/>
                <a:tab pos="4046538"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tabLst>
                <a:tab pos="3217863" algn="l"/>
                <a:tab pos="4046538"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3217863" algn="l"/>
                <a:tab pos="4046538"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3217863" algn="l"/>
                <a:tab pos="4046538"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3217863" algn="l"/>
                <a:tab pos="4046538"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3217863" algn="l"/>
                <a:tab pos="4046538"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2392363" marR="0" lvl="0" indent="0" algn="l" defTabSz="914400" rtl="0" eaLnBrk="0" fontAlgn="base" latinLnBrk="0" hangingPunct="0">
              <a:lnSpc>
                <a:spcPct val="150000"/>
              </a:lnSpc>
              <a:spcBef>
                <a:spcPts val="800"/>
              </a:spcBef>
              <a:spcAft>
                <a:spcPct val="0"/>
              </a:spcAft>
              <a:buClrTx/>
              <a:buSzTx/>
              <a:buFontTx/>
              <a:buNone/>
              <a:tabLst>
                <a:tab pos="3217863" algn="l"/>
                <a:tab pos="4046538" algn="l"/>
              </a:tabLst>
              <a:defRPr/>
            </a:pPr>
            <a:r>
              <a:rPr kumimoji="0" lang="zh-CN" altLang="zh-CN" sz="1400" b="0" i="0" u="none" strike="noStrike" kern="1200" cap="none" spc="0" normalizeH="0" baseline="0" noProof="0">
                <a:ln>
                  <a:noFill/>
                </a:ln>
                <a:solidFill>
                  <a:srgbClr val="000000"/>
                </a:solidFill>
                <a:effectLst/>
                <a:uLnTx/>
                <a:uFillTx/>
                <a:latin typeface="微软雅黑" panose="020B0503020204020204" pitchFamily="34" charset="-122"/>
                <a:sym typeface="Arial" panose="020B0604020202020204" pitchFamily="34" charset="0"/>
              </a:rPr>
              <a:t>解决的问题：</a:t>
            </a:r>
          </a:p>
          <a:p>
            <a:pPr marL="2392363" marR="0" lvl="0" indent="0" algn="l" defTabSz="914400" rtl="0" eaLnBrk="0" fontAlgn="base" latinLnBrk="0" hangingPunct="0">
              <a:lnSpc>
                <a:spcPct val="150000"/>
              </a:lnSpc>
              <a:spcBef>
                <a:spcPct val="0"/>
              </a:spcBef>
              <a:spcAft>
                <a:spcPct val="0"/>
              </a:spcAft>
              <a:buClrTx/>
              <a:buSzTx/>
              <a:buFontTx/>
              <a:buNone/>
              <a:tabLst>
                <a:tab pos="3217863" algn="l"/>
                <a:tab pos="4046538" algn="l"/>
              </a:tabLst>
              <a:defRPr/>
            </a:pPr>
            <a:r>
              <a:rPr kumimoji="0" lang="zh-CN" altLang="zh-CN" sz="1400" b="0" i="0" u="none" strike="noStrike" kern="1200" cap="none" spc="0" normalizeH="0" baseline="0" noProof="0">
                <a:ln>
                  <a:noFill/>
                </a:ln>
                <a:solidFill>
                  <a:srgbClr val="000000"/>
                </a:solidFill>
                <a:effectLst/>
                <a:uLnTx/>
                <a:uFillTx/>
                <a:latin typeface="微软雅黑" panose="020B0503020204020204" pitchFamily="34" charset="-122"/>
                <a:sym typeface="Arial" panose="020B0604020202020204" pitchFamily="34" charset="0"/>
              </a:rPr>
              <a:t>1、项目运行稳定运行3年即可发起成立REITs实现资产 转让，项目投资周期缩短</a:t>
            </a:r>
          </a:p>
          <a:p>
            <a:pPr marL="2392363" marR="0" lvl="0" indent="0" algn="l" defTabSz="914400" rtl="0" eaLnBrk="0" fontAlgn="base" latinLnBrk="0" hangingPunct="0">
              <a:lnSpc>
                <a:spcPct val="150000"/>
              </a:lnSpc>
              <a:spcBef>
                <a:spcPts val="25"/>
              </a:spcBef>
              <a:spcAft>
                <a:spcPct val="0"/>
              </a:spcAft>
              <a:buClrTx/>
              <a:buSzTx/>
              <a:buFontTx/>
              <a:buNone/>
              <a:tabLst>
                <a:tab pos="3217863" algn="l"/>
                <a:tab pos="4046538" algn="l"/>
              </a:tabLst>
              <a:defRPr/>
            </a:pPr>
            <a:r>
              <a:rPr kumimoji="0" lang="zh-CN" altLang="zh-CN" sz="1400" b="0" i="0" u="none" strike="noStrike" kern="1200" cap="none" spc="0" normalizeH="0" baseline="0" noProof="0">
                <a:ln>
                  <a:noFill/>
                </a:ln>
                <a:solidFill>
                  <a:srgbClr val="000000"/>
                </a:solidFill>
                <a:effectLst/>
                <a:uLnTx/>
                <a:uFillTx/>
                <a:latin typeface="微软雅黑" panose="020B0503020204020204" pitchFamily="34" charset="-122"/>
                <a:sym typeface="Arial" panose="020B0604020202020204" pitchFamily="34" charset="0"/>
              </a:rPr>
              <a:t>2、股权完全转让，政府后期不再承担任何债权债务</a:t>
            </a:r>
          </a:p>
          <a:p>
            <a:pPr marL="2392363" marR="0" lvl="0" indent="0" algn="l" defTabSz="914400" rtl="0" eaLnBrk="0" fontAlgn="base" latinLnBrk="0" hangingPunct="0">
              <a:lnSpc>
                <a:spcPct val="150000"/>
              </a:lnSpc>
              <a:spcBef>
                <a:spcPts val="25"/>
              </a:spcBef>
              <a:spcAft>
                <a:spcPct val="0"/>
              </a:spcAft>
              <a:buClrTx/>
              <a:buSzTx/>
              <a:buFontTx/>
              <a:buNone/>
              <a:tabLst>
                <a:tab pos="3217863" algn="l"/>
                <a:tab pos="4046538" algn="l"/>
              </a:tabLst>
              <a:defRPr/>
            </a:pPr>
            <a:r>
              <a:rPr kumimoji="0" lang="zh-CN" altLang="zh-CN" sz="1400" b="0" i="0" u="none" strike="noStrike" kern="1200" cap="none" spc="0" normalizeH="0" baseline="0" noProof="0">
                <a:ln>
                  <a:noFill/>
                </a:ln>
                <a:solidFill>
                  <a:srgbClr val="000000"/>
                </a:solidFill>
                <a:effectLst/>
                <a:uLnTx/>
                <a:uFillTx/>
                <a:latin typeface="微软雅黑" panose="020B0503020204020204" pitchFamily="34" charset="-122"/>
                <a:sym typeface="Arial" panose="020B0604020202020204" pitchFamily="34" charset="0"/>
              </a:rPr>
              <a:t>3、REITs收益完全由运营收入决定，无需政府增信</a:t>
            </a:r>
          </a:p>
          <a:p>
            <a:pPr marL="2392363" marR="0" lvl="0" indent="0" algn="l" defTabSz="914400" rtl="0" eaLnBrk="0" fontAlgn="base" latinLnBrk="0" hangingPunct="0">
              <a:lnSpc>
                <a:spcPct val="150000"/>
              </a:lnSpc>
              <a:spcBef>
                <a:spcPts val="25"/>
              </a:spcBef>
              <a:spcAft>
                <a:spcPct val="0"/>
              </a:spcAft>
              <a:buClrTx/>
              <a:buSzTx/>
              <a:buFontTx/>
              <a:buNone/>
              <a:tabLst>
                <a:tab pos="3217863" algn="l"/>
                <a:tab pos="4046538" algn="l"/>
              </a:tabLst>
              <a:defRPr/>
            </a:pPr>
            <a:r>
              <a:rPr kumimoji="0" lang="zh-CN" altLang="zh-CN" sz="1400" b="0" i="0" u="none" strike="noStrike" kern="1200" cap="none" spc="0" normalizeH="0" baseline="0" noProof="0">
                <a:ln>
                  <a:noFill/>
                </a:ln>
                <a:solidFill>
                  <a:srgbClr val="000000"/>
                </a:solidFill>
                <a:effectLst/>
                <a:uLnTx/>
                <a:uFillTx/>
                <a:latin typeface="微软雅黑" panose="020B0503020204020204" pitchFamily="34" charset="-122"/>
                <a:sym typeface="Arial" panose="020B0604020202020204" pitchFamily="34" charset="0"/>
              </a:rPr>
              <a:t>4、项目股权转让给REITs后获得的资金鼓励投资于新 的鼓励投资的补短板基础设施项目</a:t>
            </a:r>
          </a:p>
        </p:txBody>
      </p:sp>
      <p:sp>
        <p:nvSpPr>
          <p:cNvPr id="36905" name="object 47">
            <a:extLst>
              <a:ext uri="{FF2B5EF4-FFF2-40B4-BE49-F238E27FC236}">
                <a16:creationId xmlns:a16="http://schemas.microsoft.com/office/drawing/2014/main" id="{4AF501B5-0304-4221-9917-6AD66B07233D}"/>
              </a:ext>
            </a:extLst>
          </p:cNvPr>
          <p:cNvSpPr>
            <a:spLocks/>
          </p:cNvSpPr>
          <p:nvPr/>
        </p:nvSpPr>
        <p:spPr bwMode="auto">
          <a:xfrm>
            <a:off x="6205538" y="2343150"/>
            <a:ext cx="800100" cy="323850"/>
          </a:xfrm>
          <a:custGeom>
            <a:avLst/>
            <a:gdLst>
              <a:gd name="T0" fmla="*/ 638175 w 800100"/>
              <a:gd name="T1" fmla="*/ 0 h 323850"/>
              <a:gd name="T2" fmla="*/ 0 w 800100"/>
              <a:gd name="T3" fmla="*/ 0 h 323850"/>
              <a:gd name="T4" fmla="*/ 161925 w 800100"/>
              <a:gd name="T5" fmla="*/ 161925 h 323850"/>
              <a:gd name="T6" fmla="*/ 0 w 800100"/>
              <a:gd name="T7" fmla="*/ 323850 h 323850"/>
              <a:gd name="T8" fmla="*/ 638175 w 800100"/>
              <a:gd name="T9" fmla="*/ 323850 h 323850"/>
              <a:gd name="T10" fmla="*/ 800100 w 800100"/>
              <a:gd name="T11" fmla="*/ 161925 h 323850"/>
              <a:gd name="T12" fmla="*/ 638175 w 800100"/>
              <a:gd name="T13" fmla="*/ 0 h 3238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0100" h="323850">
                <a:moveTo>
                  <a:pt x="638175" y="0"/>
                </a:moveTo>
                <a:lnTo>
                  <a:pt x="0" y="0"/>
                </a:lnTo>
                <a:lnTo>
                  <a:pt x="161925" y="161925"/>
                </a:lnTo>
                <a:lnTo>
                  <a:pt x="0" y="323850"/>
                </a:lnTo>
                <a:lnTo>
                  <a:pt x="638175" y="323850"/>
                </a:lnTo>
                <a:lnTo>
                  <a:pt x="800100" y="161925"/>
                </a:lnTo>
                <a:lnTo>
                  <a:pt x="638175" y="0"/>
                </a:lnTo>
                <a:close/>
              </a:path>
            </a:pathLst>
          </a:custGeom>
          <a:solidFill>
            <a:srgbClr val="E84B2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6906" name="object 48">
            <a:extLst>
              <a:ext uri="{FF2B5EF4-FFF2-40B4-BE49-F238E27FC236}">
                <a16:creationId xmlns:a16="http://schemas.microsoft.com/office/drawing/2014/main" id="{0786C856-F3A5-4A06-BA2D-E3842634FF65}"/>
              </a:ext>
            </a:extLst>
          </p:cNvPr>
          <p:cNvSpPr>
            <a:spLocks/>
          </p:cNvSpPr>
          <p:nvPr/>
        </p:nvSpPr>
        <p:spPr bwMode="auto">
          <a:xfrm>
            <a:off x="6205538" y="2343150"/>
            <a:ext cx="800100" cy="323850"/>
          </a:xfrm>
          <a:custGeom>
            <a:avLst/>
            <a:gdLst>
              <a:gd name="T0" fmla="*/ 0 w 800100"/>
              <a:gd name="T1" fmla="*/ 0 h 323850"/>
              <a:gd name="T2" fmla="*/ 638175 w 800100"/>
              <a:gd name="T3" fmla="*/ 0 h 323850"/>
              <a:gd name="T4" fmla="*/ 800100 w 800100"/>
              <a:gd name="T5" fmla="*/ 161925 h 323850"/>
              <a:gd name="T6" fmla="*/ 638175 w 800100"/>
              <a:gd name="T7" fmla="*/ 323850 h 323850"/>
              <a:gd name="T8" fmla="*/ 0 w 800100"/>
              <a:gd name="T9" fmla="*/ 323850 h 323850"/>
              <a:gd name="T10" fmla="*/ 161925 w 800100"/>
              <a:gd name="T11" fmla="*/ 161925 h 323850"/>
              <a:gd name="T12" fmla="*/ 0 w 800100"/>
              <a:gd name="T13" fmla="*/ 0 h 3238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0100" h="323850">
                <a:moveTo>
                  <a:pt x="0" y="0"/>
                </a:moveTo>
                <a:lnTo>
                  <a:pt x="638175" y="0"/>
                </a:lnTo>
                <a:lnTo>
                  <a:pt x="800100" y="161925"/>
                </a:lnTo>
                <a:lnTo>
                  <a:pt x="638175" y="323850"/>
                </a:lnTo>
                <a:lnTo>
                  <a:pt x="0" y="323850"/>
                </a:lnTo>
                <a:lnTo>
                  <a:pt x="161925" y="161925"/>
                </a:lnTo>
                <a:lnTo>
                  <a:pt x="0" y="0"/>
                </a:lnTo>
                <a:close/>
              </a:path>
            </a:pathLst>
          </a:custGeom>
          <a:solidFill>
            <a:srgbClr val="C00000"/>
          </a:solidFill>
          <a:ln w="9534">
            <a:solidFill>
              <a:srgbClr val="FFFFFF"/>
            </a:solidFill>
            <a:round/>
            <a:headEnd/>
            <a:tailEnd/>
          </a:ln>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9" name="object 49">
            <a:extLst>
              <a:ext uri="{FF2B5EF4-FFF2-40B4-BE49-F238E27FC236}">
                <a16:creationId xmlns:a16="http://schemas.microsoft.com/office/drawing/2014/main" id="{0E32BE25-1D62-4920-926E-2EE87477603F}"/>
              </a:ext>
            </a:extLst>
          </p:cNvPr>
          <p:cNvSpPr txBox="1"/>
          <p:nvPr/>
        </p:nvSpPr>
        <p:spPr>
          <a:xfrm>
            <a:off x="6467475" y="2389188"/>
            <a:ext cx="311150" cy="185737"/>
          </a:xfrm>
          <a:prstGeom prst="rect">
            <a:avLst/>
          </a:prstGeom>
        </p:spPr>
        <p:txBody>
          <a:bodyPr lIns="0" tIns="15875" rIns="0" bIns="0">
            <a:spAutoFit/>
          </a:bodyPr>
          <a:lstStyle/>
          <a:p>
            <a:pPr marL="12700" marR="0" lvl="0" indent="0" algn="l" defTabSz="914400" rtl="0" eaLnBrk="0" fontAlgn="base" latinLnBrk="0" hangingPunct="0">
              <a:lnSpc>
                <a:spcPct val="100000"/>
              </a:lnSpc>
              <a:spcBef>
                <a:spcPts val="125"/>
              </a:spcBef>
              <a:spcAft>
                <a:spcPct val="0"/>
              </a:spcAft>
              <a:buClrTx/>
              <a:buSzTx/>
              <a:buFontTx/>
              <a:buNone/>
              <a:tabLst/>
              <a:defRPr/>
            </a:pPr>
            <a:r>
              <a:rPr kumimoji="0" sz="1100" b="0" i="0" u="none" strike="noStrike" kern="1200" cap="none" spc="25"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等线"/>
              </a:rPr>
              <a:t>平台</a:t>
            </a:r>
            <a:endParaRPr kumimoji="0" sz="11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等线"/>
            </a:endParaRPr>
          </a:p>
        </p:txBody>
      </p:sp>
      <p:sp>
        <p:nvSpPr>
          <p:cNvPr id="36908" name="object 50">
            <a:extLst>
              <a:ext uri="{FF2B5EF4-FFF2-40B4-BE49-F238E27FC236}">
                <a16:creationId xmlns:a16="http://schemas.microsoft.com/office/drawing/2014/main" id="{A60E8EC9-81AA-44BF-A44D-2D91CB8F755E}"/>
              </a:ext>
            </a:extLst>
          </p:cNvPr>
          <p:cNvSpPr>
            <a:spLocks/>
          </p:cNvSpPr>
          <p:nvPr/>
        </p:nvSpPr>
        <p:spPr bwMode="auto">
          <a:xfrm>
            <a:off x="10234613" y="2057400"/>
            <a:ext cx="800100" cy="323850"/>
          </a:xfrm>
          <a:custGeom>
            <a:avLst/>
            <a:gdLst>
              <a:gd name="T0" fmla="*/ 638175 w 800100"/>
              <a:gd name="T1" fmla="*/ 0 h 323850"/>
              <a:gd name="T2" fmla="*/ 0 w 800100"/>
              <a:gd name="T3" fmla="*/ 0 h 323850"/>
              <a:gd name="T4" fmla="*/ 161925 w 800100"/>
              <a:gd name="T5" fmla="*/ 161925 h 323850"/>
              <a:gd name="T6" fmla="*/ 0 w 800100"/>
              <a:gd name="T7" fmla="*/ 323850 h 323850"/>
              <a:gd name="T8" fmla="*/ 638175 w 800100"/>
              <a:gd name="T9" fmla="*/ 323850 h 323850"/>
              <a:gd name="T10" fmla="*/ 800100 w 800100"/>
              <a:gd name="T11" fmla="*/ 161925 h 323850"/>
              <a:gd name="T12" fmla="*/ 638175 w 800100"/>
              <a:gd name="T13" fmla="*/ 0 h 3238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0100" h="323850">
                <a:moveTo>
                  <a:pt x="638175" y="0"/>
                </a:moveTo>
                <a:lnTo>
                  <a:pt x="0" y="0"/>
                </a:lnTo>
                <a:lnTo>
                  <a:pt x="161925" y="161925"/>
                </a:lnTo>
                <a:lnTo>
                  <a:pt x="0" y="323850"/>
                </a:lnTo>
                <a:lnTo>
                  <a:pt x="638175" y="323850"/>
                </a:lnTo>
                <a:lnTo>
                  <a:pt x="800100" y="161925"/>
                </a:lnTo>
                <a:lnTo>
                  <a:pt x="638175"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1" name="object 51">
            <a:extLst>
              <a:ext uri="{FF2B5EF4-FFF2-40B4-BE49-F238E27FC236}">
                <a16:creationId xmlns:a16="http://schemas.microsoft.com/office/drawing/2014/main" id="{FCCF718F-4BAB-4FEA-A8D0-C7539E47CDA8}"/>
              </a:ext>
            </a:extLst>
          </p:cNvPr>
          <p:cNvSpPr txBox="1"/>
          <p:nvPr/>
        </p:nvSpPr>
        <p:spPr>
          <a:xfrm>
            <a:off x="10493375" y="2105025"/>
            <a:ext cx="312738" cy="184150"/>
          </a:xfrm>
          <a:prstGeom prst="rect">
            <a:avLst/>
          </a:prstGeom>
        </p:spPr>
        <p:txBody>
          <a:bodyPr lIns="0" tIns="15875" rIns="0" bIns="0">
            <a:spAutoFit/>
          </a:bodyPr>
          <a:lstStyle/>
          <a:p>
            <a:pPr marL="12700" marR="0" lvl="0" indent="0" algn="l" defTabSz="914400" rtl="0" eaLnBrk="0" fontAlgn="base" latinLnBrk="0" hangingPunct="0">
              <a:lnSpc>
                <a:spcPct val="100000"/>
              </a:lnSpc>
              <a:spcBef>
                <a:spcPts val="125"/>
              </a:spcBef>
              <a:spcAft>
                <a:spcPct val="0"/>
              </a:spcAft>
              <a:buClrTx/>
              <a:buSzTx/>
              <a:buFontTx/>
              <a:buNone/>
              <a:tabLst/>
              <a:defRPr/>
            </a:pPr>
            <a:r>
              <a:rPr kumimoji="0" sz="1100" b="0" i="0" u="none" strike="noStrike" kern="1200" cap="none" spc="25"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等线"/>
              </a:rPr>
              <a:t>偿债</a:t>
            </a:r>
            <a:endParaRPr kumimoji="0" sz="11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等线"/>
            </a:endParaRPr>
          </a:p>
        </p:txBody>
      </p:sp>
      <p:sp>
        <p:nvSpPr>
          <p:cNvPr id="52" name="object 52">
            <a:extLst>
              <a:ext uri="{FF2B5EF4-FFF2-40B4-BE49-F238E27FC236}">
                <a16:creationId xmlns:a16="http://schemas.microsoft.com/office/drawing/2014/main" id="{0E41B0D4-BF50-4A91-849A-45AEDCA0E90A}"/>
              </a:ext>
            </a:extLst>
          </p:cNvPr>
          <p:cNvSpPr txBox="1"/>
          <p:nvPr/>
        </p:nvSpPr>
        <p:spPr>
          <a:xfrm>
            <a:off x="8296275" y="2979738"/>
            <a:ext cx="303213" cy="368300"/>
          </a:xfrm>
          <a:prstGeom prst="rect">
            <a:avLst/>
          </a:prstGeom>
        </p:spPr>
        <p:txBody>
          <a:bodyPr lIns="0" tIns="38735" rIns="0" bIns="0">
            <a:spAutoFit/>
          </a:bodyPr>
          <a:lstStyle/>
          <a:p>
            <a:pPr marL="12700" marR="0" lvl="0" indent="0" algn="l" defTabSz="914400" rtl="0" eaLnBrk="0" fontAlgn="base" latinLnBrk="0" hangingPunct="0">
              <a:lnSpc>
                <a:spcPct val="100000"/>
              </a:lnSpc>
              <a:spcBef>
                <a:spcPts val="305"/>
              </a:spcBef>
              <a:spcAft>
                <a:spcPct val="0"/>
              </a:spcAft>
              <a:buClrTx/>
              <a:buSzTx/>
              <a:buFontTx/>
              <a:buNone/>
              <a:tabLst/>
              <a:defRPr/>
            </a:pPr>
            <a:r>
              <a:rPr kumimoji="0" sz="950" b="1" i="0" u="none" strike="noStrike" kern="1200" cap="none" spc="2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宋体"/>
              </a:rPr>
              <a:t>转</a:t>
            </a:r>
            <a:r>
              <a:rPr kumimoji="0" sz="950" b="1" i="0" u="none" strike="noStrike" kern="1200" cap="none" spc="-11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宋体"/>
              </a:rPr>
              <a:t> </a:t>
            </a:r>
            <a:r>
              <a:rPr kumimoji="0" sz="950" b="1" i="0" u="none" strike="noStrike" kern="1200" cap="none" spc="1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宋体"/>
              </a:rPr>
              <a:t>股</a:t>
            </a:r>
            <a:endParaRPr kumimoji="0" sz="95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华文宋体"/>
            </a:endParaRPr>
          </a:p>
          <a:p>
            <a:pPr marL="12700" marR="0" lvl="0" indent="0" algn="l" defTabSz="914400" rtl="0" eaLnBrk="0" fontAlgn="base" latinLnBrk="0" hangingPunct="0">
              <a:lnSpc>
                <a:spcPct val="100000"/>
              </a:lnSpc>
              <a:spcBef>
                <a:spcPts val="215"/>
              </a:spcBef>
              <a:spcAft>
                <a:spcPct val="0"/>
              </a:spcAft>
              <a:buClrTx/>
              <a:buSzTx/>
              <a:buFontTx/>
              <a:buNone/>
              <a:tabLst/>
              <a:defRPr/>
            </a:pPr>
            <a:r>
              <a:rPr kumimoji="0" sz="950" b="1" i="0" u="none" strike="noStrike" kern="1200" cap="none" spc="2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宋体"/>
              </a:rPr>
              <a:t>让</a:t>
            </a:r>
            <a:r>
              <a:rPr kumimoji="0" sz="950" b="1" i="0" u="none" strike="noStrike" kern="1200" cap="none" spc="-11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宋体"/>
              </a:rPr>
              <a:t> </a:t>
            </a:r>
            <a:r>
              <a:rPr kumimoji="0" sz="950" b="1" i="0" u="none" strike="noStrike" kern="1200" cap="none" spc="1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宋体"/>
              </a:rPr>
              <a:t>权</a:t>
            </a:r>
            <a:endParaRPr kumimoji="0" sz="95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华文宋体"/>
            </a:endParaRPr>
          </a:p>
        </p:txBody>
      </p:sp>
      <p:sp>
        <p:nvSpPr>
          <p:cNvPr id="53" name="object 53">
            <a:extLst>
              <a:ext uri="{FF2B5EF4-FFF2-40B4-BE49-F238E27FC236}">
                <a16:creationId xmlns:a16="http://schemas.microsoft.com/office/drawing/2014/main" id="{519F2225-81B3-456F-97D0-A80B47503BAD}"/>
              </a:ext>
            </a:extLst>
          </p:cNvPr>
          <p:cNvSpPr txBox="1"/>
          <p:nvPr/>
        </p:nvSpPr>
        <p:spPr>
          <a:xfrm>
            <a:off x="9123363" y="3021013"/>
            <a:ext cx="301625" cy="298450"/>
          </a:xfrm>
          <a:prstGeom prst="rect">
            <a:avLst/>
          </a:prstGeom>
        </p:spPr>
        <p:txBody>
          <a:bodyPr lIns="0" tIns="15875" rIns="0" bIns="0">
            <a:spAutoFit/>
          </a:bodyPr>
          <a:lstStyle/>
          <a:p>
            <a:pPr marL="12700" marR="0" lvl="0" indent="0" algn="l" defTabSz="914400" rtl="0" eaLnBrk="0" fontAlgn="base" latinLnBrk="0" hangingPunct="0">
              <a:lnSpc>
                <a:spcPts val="1055"/>
              </a:lnSpc>
              <a:spcBef>
                <a:spcPts val="125"/>
              </a:spcBef>
              <a:spcAft>
                <a:spcPct val="0"/>
              </a:spcAft>
              <a:buClrTx/>
              <a:buSzTx/>
              <a:buFontTx/>
              <a:buNone/>
              <a:tabLst/>
              <a:defRPr/>
            </a:pPr>
            <a:r>
              <a:rPr kumimoji="0" sz="950" b="1" i="0" u="none" strike="noStrike" kern="1200" cap="none" spc="2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等线"/>
              </a:rPr>
              <a:t>价</a:t>
            </a:r>
            <a:r>
              <a:rPr kumimoji="0" sz="950" b="1" i="0" u="none" strike="noStrike" kern="1200" cap="none" spc="-14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等线"/>
              </a:rPr>
              <a:t> </a:t>
            </a:r>
            <a:r>
              <a:rPr kumimoji="0" sz="950" b="1" i="0" u="none" strike="noStrike" kern="1200" cap="none" spc="2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等线"/>
              </a:rPr>
              <a:t>支</a:t>
            </a:r>
            <a:endParaRPr kumimoji="0" sz="95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等线"/>
            </a:endParaRPr>
          </a:p>
          <a:p>
            <a:pPr marL="12700" marR="0" lvl="0" indent="0" algn="l" defTabSz="914400" rtl="0" eaLnBrk="0" fontAlgn="base" latinLnBrk="0" hangingPunct="0">
              <a:lnSpc>
                <a:spcPts val="1055"/>
              </a:lnSpc>
              <a:spcBef>
                <a:spcPct val="0"/>
              </a:spcBef>
              <a:spcAft>
                <a:spcPct val="0"/>
              </a:spcAft>
              <a:buClrTx/>
              <a:buSzTx/>
              <a:buFontTx/>
              <a:buNone/>
              <a:tabLst/>
              <a:defRPr/>
            </a:pPr>
            <a:r>
              <a:rPr kumimoji="0" sz="950" b="1" i="0" u="none" strike="noStrike" kern="1200" cap="none" spc="2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等线"/>
              </a:rPr>
              <a:t>款</a:t>
            </a:r>
            <a:r>
              <a:rPr kumimoji="0" sz="950" b="1" i="0" u="none" strike="noStrike" kern="1200" cap="none" spc="-14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等线"/>
              </a:rPr>
              <a:t> </a:t>
            </a:r>
            <a:r>
              <a:rPr kumimoji="0" sz="950" b="1" i="0" u="none" strike="noStrike" kern="1200" cap="none" spc="2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等线"/>
              </a:rPr>
              <a:t>付</a:t>
            </a:r>
            <a:endParaRPr kumimoji="0" sz="95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等线"/>
            </a:endParaRPr>
          </a:p>
        </p:txBody>
      </p:sp>
      <p:grpSp>
        <p:nvGrpSpPr>
          <p:cNvPr id="36912" name="组合 1">
            <a:extLst>
              <a:ext uri="{FF2B5EF4-FFF2-40B4-BE49-F238E27FC236}">
                <a16:creationId xmlns:a16="http://schemas.microsoft.com/office/drawing/2014/main" id="{C7C4F3B8-7C74-4A2A-BD55-762207C1FF31}"/>
              </a:ext>
            </a:extLst>
          </p:cNvPr>
          <p:cNvGrpSpPr>
            <a:grpSpLocks/>
          </p:cNvGrpSpPr>
          <p:nvPr/>
        </p:nvGrpSpPr>
        <p:grpSpPr bwMode="auto">
          <a:xfrm>
            <a:off x="0" y="214313"/>
            <a:ext cx="298450" cy="658812"/>
            <a:chOff x="0" y="0"/>
            <a:chExt cx="577847" cy="659137"/>
          </a:xfrm>
        </p:grpSpPr>
        <p:sp>
          <p:nvSpPr>
            <p:cNvPr id="36915" name="矩形 3">
              <a:extLst>
                <a:ext uri="{FF2B5EF4-FFF2-40B4-BE49-F238E27FC236}">
                  <a16:creationId xmlns:a16="http://schemas.microsoft.com/office/drawing/2014/main" id="{C2B9946C-50C4-4AE0-ACE6-085CEC3FC006}"/>
                </a:ext>
              </a:extLst>
            </p:cNvPr>
            <p:cNvSpPr>
              <a:spLocks noChangeArrowheads="1"/>
            </p:cNvSpPr>
            <p:nvPr/>
          </p:nvSpPr>
          <p:spPr bwMode="auto">
            <a:xfrm>
              <a:off x="0" y="0"/>
              <a:ext cx="495297" cy="659137"/>
            </a:xfrm>
            <a:prstGeom prst="rect">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4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36916" name="矩形 4">
              <a:extLst>
                <a:ext uri="{FF2B5EF4-FFF2-40B4-BE49-F238E27FC236}">
                  <a16:creationId xmlns:a16="http://schemas.microsoft.com/office/drawing/2014/main" id="{94B31916-D9D8-40BD-9210-B4F406E5AF98}"/>
                </a:ext>
              </a:extLst>
            </p:cNvPr>
            <p:cNvSpPr>
              <a:spLocks noChangeArrowheads="1"/>
            </p:cNvSpPr>
            <p:nvPr/>
          </p:nvSpPr>
          <p:spPr bwMode="auto">
            <a:xfrm>
              <a:off x="527047" y="0"/>
              <a:ext cx="50800" cy="659137"/>
            </a:xfrm>
            <a:prstGeom prst="rect">
              <a:avLst/>
            </a:prstGeom>
            <a:solidFill>
              <a:srgbClr val="80808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4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grpSp>
      <p:sp>
        <p:nvSpPr>
          <p:cNvPr id="60" name="文本框 23">
            <a:extLst>
              <a:ext uri="{FF2B5EF4-FFF2-40B4-BE49-F238E27FC236}">
                <a16:creationId xmlns:a16="http://schemas.microsoft.com/office/drawing/2014/main" id="{88F58693-8022-435D-B9E0-F87965B96A59}"/>
              </a:ext>
            </a:extLst>
          </p:cNvPr>
          <p:cNvSpPr>
            <a:spLocks noChangeArrowheads="1"/>
          </p:cNvSpPr>
          <p:nvPr/>
        </p:nvSpPr>
        <p:spPr bwMode="auto">
          <a:xfrm>
            <a:off x="414338" y="255588"/>
            <a:ext cx="5502275" cy="585787"/>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1.7 </a:t>
            </a:r>
            <a:r>
              <a:rPr kumimoji="0" lang="zh-CN" altLang="en-US"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基础设施公募</a:t>
            </a:r>
            <a:r>
              <a:rPr kumimoji="0" lang="en-US" altLang="zh-CN"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REITs</a:t>
            </a:r>
            <a:r>
              <a:rPr kumimoji="0" lang="zh-CN" altLang="en-US"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介绍</a:t>
            </a:r>
            <a:endParaRPr kumimoji="0" lang="en-US" altLang="zh-CN"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endParaRPr>
          </a:p>
        </p:txBody>
      </p:sp>
      <p:sp>
        <p:nvSpPr>
          <p:cNvPr id="36914" name="灯片编号占位符 27">
            <a:extLst>
              <a:ext uri="{FF2B5EF4-FFF2-40B4-BE49-F238E27FC236}">
                <a16:creationId xmlns:a16="http://schemas.microsoft.com/office/drawing/2014/main" id="{BCF1D1CC-D6C4-48AA-B82A-F68898B7CA72}"/>
              </a:ext>
            </a:extLst>
          </p:cNvPr>
          <p:cNvSpPr>
            <a:spLocks noGrp="1" noChangeArrowheads="1"/>
          </p:cNvSpPr>
          <p:nvPr/>
        </p:nvSpPr>
        <p:spPr bwMode="auto">
          <a:xfrm>
            <a:off x="11509375" y="6554788"/>
            <a:ext cx="584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9" rIns="68573" bIns="34289"/>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682CC4B5-D3F2-4819-A955-4DECA01B7FDF}" type="slidenum">
              <a:rPr kumimoji="0" lang="zh-CN" altLang="zh-CN" sz="1400" b="1"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sym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16</a:t>
            </a:fld>
            <a:endParaRPr kumimoji="0" lang="zh-CN" altLang="zh-CN" sz="1400" b="1"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object 7">
            <a:extLst>
              <a:ext uri="{FF2B5EF4-FFF2-40B4-BE49-F238E27FC236}">
                <a16:creationId xmlns:a16="http://schemas.microsoft.com/office/drawing/2014/main" id="{B596EFD2-806E-4179-8113-813F12870A09}"/>
              </a:ext>
            </a:extLst>
          </p:cNvPr>
          <p:cNvSpPr txBox="1">
            <a:spLocks noChangeArrowheads="1"/>
          </p:cNvSpPr>
          <p:nvPr/>
        </p:nvSpPr>
        <p:spPr bwMode="auto">
          <a:xfrm>
            <a:off x="298450" y="1195388"/>
            <a:ext cx="11522075" cy="454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6985" rIns="0" bIns="0">
            <a:spAutoFit/>
          </a:bodyPr>
          <a:lstStyle>
            <a:lvl1pPr marL="354013" indent="-341313">
              <a:spcBef>
                <a:spcPct val="20000"/>
              </a:spcBef>
              <a:buFont typeface="Arial" panose="020B0604020202020204" pitchFamily="34" charset="0"/>
              <a:buChar char="•"/>
              <a:tabLst>
                <a:tab pos="355600" algn="l"/>
              </a:tabLst>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tabLst>
                <a:tab pos="355600" algn="l"/>
              </a:tabLst>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tabLst>
                <a:tab pos="355600" algn="l"/>
              </a:tabLst>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tabLst>
                <a:tab pos="355600"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tabLst>
                <a:tab pos="355600"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355600"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355600"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355600"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355600"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354013" marR="0" lvl="0" indent="-341313" algn="l" defTabSz="914400" rtl="0" eaLnBrk="0" fontAlgn="base" latinLnBrk="0" hangingPunct="0">
              <a:lnSpc>
                <a:spcPct val="150000"/>
              </a:lnSpc>
              <a:spcBef>
                <a:spcPts val="50"/>
              </a:spcBef>
              <a:spcAft>
                <a:spcPct val="0"/>
              </a:spcAft>
              <a:buClrTx/>
              <a:buSzTx/>
              <a:buFont typeface="Wingdings" panose="05000000000000000000" pitchFamily="2" charset="2"/>
              <a:buChar char=""/>
              <a:tabLst>
                <a:tab pos="355600" algn="l"/>
              </a:tabLst>
              <a:defRPr/>
            </a:pPr>
            <a:r>
              <a:rPr kumimoji="0" lang="zh-CN" altLang="zh-CN" sz="1800" b="1" i="0" u="none" strike="noStrike" kern="1200" cap="none" spc="0" normalizeH="0" baseline="0" noProof="0" dirty="0">
                <a:ln>
                  <a:noFill/>
                </a:ln>
                <a:solidFill>
                  <a:srgbClr val="000000"/>
                </a:solidFill>
                <a:effectLst/>
                <a:uLnTx/>
                <a:uFillTx/>
                <a:latin typeface="+mn-ea"/>
                <a:ea typeface="+mn-ea"/>
                <a:sym typeface="Arial" panose="020B0604020202020204" pitchFamily="34" charset="0"/>
              </a:rPr>
              <a:t>潜在规模巨大：</a:t>
            </a:r>
            <a:r>
              <a:rPr kumimoji="0" lang="zh-CN" altLang="zh-CN" sz="1800" b="0" i="0" u="none" strike="noStrike" kern="1200" cap="none" spc="0" normalizeH="0" baseline="0" noProof="0" dirty="0">
                <a:ln>
                  <a:noFill/>
                </a:ln>
                <a:solidFill>
                  <a:srgbClr val="000000"/>
                </a:solidFill>
                <a:effectLst/>
                <a:uLnTx/>
                <a:uFillTx/>
                <a:latin typeface="+mn-ea"/>
                <a:ea typeface="+mn-ea"/>
                <a:sym typeface="Arial" panose="020B0604020202020204" pitchFamily="34" charset="0"/>
              </a:rPr>
              <a:t>2019年国内基础设施投资规模接近20万亿。改革开放以来，累积投资总 量在150万亿左右。如果考虑建设成本的提升，按重置成本法估值，存量基础设施估值 估计会到300-400万亿。</a:t>
            </a:r>
          </a:p>
          <a:p>
            <a:pPr marL="354013" marR="0" lvl="0" indent="-341313" algn="l" defTabSz="914400" rtl="0" eaLnBrk="0" fontAlgn="base" latinLnBrk="0" hangingPunct="0">
              <a:lnSpc>
                <a:spcPct val="150000"/>
              </a:lnSpc>
              <a:spcBef>
                <a:spcPct val="0"/>
              </a:spcBef>
              <a:spcAft>
                <a:spcPct val="0"/>
              </a:spcAft>
              <a:buClrTx/>
              <a:buSzTx/>
              <a:buFont typeface="Wingdings" panose="05000000000000000000" pitchFamily="2" charset="2"/>
              <a:buChar char=""/>
              <a:tabLst>
                <a:tab pos="355600" algn="l"/>
              </a:tabLst>
              <a:defRPr/>
            </a:pPr>
            <a:endParaRPr kumimoji="0" lang="zh-CN" altLang="zh-CN" sz="1800" b="0" i="0" u="none" strike="noStrike" kern="1200" cap="none" spc="0" normalizeH="0" baseline="0" noProof="0" dirty="0">
              <a:ln>
                <a:noFill/>
              </a:ln>
              <a:solidFill>
                <a:srgbClr val="000000"/>
              </a:solidFill>
              <a:effectLst/>
              <a:uLnTx/>
              <a:uFillTx/>
              <a:latin typeface="+mn-ea"/>
              <a:ea typeface="+mn-ea"/>
              <a:cs typeface="Times New Roman" panose="02020603050405020304" pitchFamily="18" charset="0"/>
              <a:sym typeface="Arial" panose="020B0604020202020204" pitchFamily="34" charset="0"/>
            </a:endParaRPr>
          </a:p>
          <a:p>
            <a:pPr marL="354013" marR="0" lvl="0" indent="-341313" algn="l" defTabSz="914400" rtl="0" eaLnBrk="0" fontAlgn="base" latinLnBrk="0" hangingPunct="0">
              <a:lnSpc>
                <a:spcPct val="150000"/>
              </a:lnSpc>
              <a:spcBef>
                <a:spcPct val="0"/>
              </a:spcBef>
              <a:spcAft>
                <a:spcPct val="0"/>
              </a:spcAft>
              <a:buClrTx/>
              <a:buSzTx/>
              <a:buFont typeface="Wingdings" panose="05000000000000000000" pitchFamily="2" charset="2"/>
              <a:buChar char=""/>
              <a:tabLst>
                <a:tab pos="355600" algn="l"/>
              </a:tabLst>
              <a:defRPr/>
            </a:pPr>
            <a:r>
              <a:rPr kumimoji="0" lang="zh-CN" altLang="zh-CN" sz="1800" b="1" i="0" u="none" strike="noStrike" kern="1200" cap="none" spc="0" normalizeH="0" baseline="0" noProof="0" dirty="0">
                <a:ln>
                  <a:noFill/>
                </a:ln>
                <a:solidFill>
                  <a:srgbClr val="000000"/>
                </a:solidFill>
                <a:effectLst/>
                <a:uLnTx/>
                <a:uFillTx/>
                <a:latin typeface="+mn-ea"/>
                <a:ea typeface="+mn-ea"/>
                <a:sym typeface="Arial" panose="020B0604020202020204" pitchFamily="34" charset="0"/>
              </a:rPr>
              <a:t>发展思路开阔：国内公募REITs制度尚未完全建立，传统基建是基础，新基建是重要发力点，从国外经验看，本次征求意见稿中提及的仓储物流、园区工业厂房、通信基础设施等REITs项目在国外已有存续产品且收益稳定，特别是目前推动的以高技术为引领、 以技术创新为驱动的信息基础设施、现代物流、智慧工厂等领域，从历史数据看累计收 益率已高过同期标普指数收益率。从这个角度看，税前收益率5%以上的基础设施规模 约40-50万亿。</a:t>
            </a:r>
            <a:endParaRPr kumimoji="0" lang="zh-CN" altLang="zh-CN" sz="1800" b="0" i="0" u="none" strike="noStrike" kern="1200" cap="none" spc="0" normalizeH="0" baseline="0" noProof="0" dirty="0">
              <a:ln>
                <a:noFill/>
              </a:ln>
              <a:solidFill>
                <a:srgbClr val="000000"/>
              </a:solidFill>
              <a:effectLst/>
              <a:uLnTx/>
              <a:uFillTx/>
              <a:latin typeface="+mn-ea"/>
              <a:ea typeface="+mn-ea"/>
              <a:sym typeface="Arial" panose="020B0604020202020204" pitchFamily="34" charset="0"/>
            </a:endParaRPr>
          </a:p>
          <a:p>
            <a:pPr marL="354013" marR="0" lvl="0" indent="-341313" algn="l" defTabSz="914400" rtl="0" eaLnBrk="0" fontAlgn="base" latinLnBrk="0" hangingPunct="0">
              <a:lnSpc>
                <a:spcPct val="150000"/>
              </a:lnSpc>
              <a:spcBef>
                <a:spcPts val="50"/>
              </a:spcBef>
              <a:spcAft>
                <a:spcPct val="0"/>
              </a:spcAft>
              <a:buClrTx/>
              <a:buSzTx/>
              <a:buFont typeface="Wingdings" panose="05000000000000000000" pitchFamily="2" charset="2"/>
              <a:buChar char=""/>
              <a:tabLst>
                <a:tab pos="355600" algn="l"/>
              </a:tabLst>
              <a:defRPr/>
            </a:pPr>
            <a:endParaRPr kumimoji="0" lang="zh-CN" altLang="zh-CN" sz="1800" b="0" i="0" u="none" strike="noStrike" kern="1200" cap="none" spc="0" normalizeH="0" baseline="0" noProof="0" dirty="0">
              <a:ln>
                <a:noFill/>
              </a:ln>
              <a:solidFill>
                <a:srgbClr val="000000"/>
              </a:solidFill>
              <a:effectLst/>
              <a:uLnTx/>
              <a:uFillTx/>
              <a:latin typeface="+mn-ea"/>
              <a:ea typeface="+mn-ea"/>
              <a:cs typeface="Times New Roman" panose="02020603050405020304" pitchFamily="18" charset="0"/>
              <a:sym typeface="Arial" panose="020B0604020202020204" pitchFamily="34" charset="0"/>
            </a:endParaRPr>
          </a:p>
          <a:p>
            <a:pPr marL="354013" marR="0" lvl="0" indent="-341313" algn="l" defTabSz="914400" rtl="0" eaLnBrk="0" fontAlgn="base" latinLnBrk="0" hangingPunct="0">
              <a:lnSpc>
                <a:spcPct val="150000"/>
              </a:lnSpc>
              <a:spcBef>
                <a:spcPct val="0"/>
              </a:spcBef>
              <a:spcAft>
                <a:spcPct val="0"/>
              </a:spcAft>
              <a:buClrTx/>
              <a:buSzTx/>
              <a:buFont typeface="Wingdings" panose="05000000000000000000" pitchFamily="2" charset="2"/>
              <a:buChar char=""/>
              <a:tabLst>
                <a:tab pos="355600" algn="l"/>
              </a:tabLst>
              <a:defRPr/>
            </a:pPr>
            <a:r>
              <a:rPr kumimoji="0" lang="zh-CN" altLang="zh-CN" sz="1800" b="1" i="0" u="none" strike="noStrike" kern="1200" cap="none" spc="0" normalizeH="0" baseline="0" noProof="0" dirty="0">
                <a:ln>
                  <a:noFill/>
                </a:ln>
                <a:solidFill>
                  <a:srgbClr val="000000"/>
                </a:solidFill>
                <a:effectLst/>
                <a:uLnTx/>
                <a:uFillTx/>
                <a:latin typeface="+mn-ea"/>
                <a:ea typeface="+mn-ea"/>
                <a:sym typeface="Arial" panose="020B0604020202020204" pitchFamily="34" charset="0"/>
              </a:rPr>
              <a:t>配套制度关键：</a:t>
            </a:r>
            <a:r>
              <a:rPr kumimoji="0" lang="zh-CN" altLang="zh-CN" sz="1800" b="0" i="0" u="none" strike="noStrike" kern="1200" cap="none" spc="0" normalizeH="0" baseline="0" noProof="0" dirty="0">
                <a:ln>
                  <a:noFill/>
                </a:ln>
                <a:solidFill>
                  <a:srgbClr val="000000"/>
                </a:solidFill>
                <a:effectLst/>
                <a:uLnTx/>
                <a:uFillTx/>
                <a:latin typeface="+mn-ea"/>
                <a:ea typeface="+mn-ea"/>
                <a:sym typeface="Arial" panose="020B0604020202020204" pitchFamily="34" charset="0"/>
              </a:rPr>
              <a:t>基础设施REITs距离大规模推进仍有较长的路要走。此次试点方案是重要起点，但当前的试点政策文件仍需要许多配套条件支持。</a:t>
            </a:r>
          </a:p>
        </p:txBody>
      </p:sp>
      <p:sp>
        <p:nvSpPr>
          <p:cNvPr id="10" name="文本框 23">
            <a:extLst>
              <a:ext uri="{FF2B5EF4-FFF2-40B4-BE49-F238E27FC236}">
                <a16:creationId xmlns:a16="http://schemas.microsoft.com/office/drawing/2014/main" id="{14FD93A0-1FA1-4A0D-8FC5-5E4CB640F5A1}"/>
              </a:ext>
            </a:extLst>
          </p:cNvPr>
          <p:cNvSpPr>
            <a:spLocks noChangeArrowheads="1"/>
          </p:cNvSpPr>
          <p:nvPr/>
        </p:nvSpPr>
        <p:spPr bwMode="auto">
          <a:xfrm>
            <a:off x="439738" y="277813"/>
            <a:ext cx="6613525" cy="58420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1.8 </a:t>
            </a:r>
            <a:r>
              <a:rPr kumimoji="0" lang="zh-CN" altLang="en-US"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我国开展公募</a:t>
            </a:r>
            <a:r>
              <a:rPr kumimoji="0" lang="en-US" altLang="zh-CN"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REITs</a:t>
            </a:r>
            <a:r>
              <a:rPr kumimoji="0" lang="zh-CN" altLang="en-US"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前景与思路</a:t>
            </a:r>
            <a:endParaRPr kumimoji="0" lang="en-US" altLang="zh-CN"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endParaRPr>
          </a:p>
        </p:txBody>
      </p:sp>
      <p:grpSp>
        <p:nvGrpSpPr>
          <p:cNvPr id="37892" name="组合 1">
            <a:extLst>
              <a:ext uri="{FF2B5EF4-FFF2-40B4-BE49-F238E27FC236}">
                <a16:creationId xmlns:a16="http://schemas.microsoft.com/office/drawing/2014/main" id="{E1A542E6-5E62-4E4F-BC2E-7CB151F044ED}"/>
              </a:ext>
            </a:extLst>
          </p:cNvPr>
          <p:cNvGrpSpPr>
            <a:grpSpLocks/>
          </p:cNvGrpSpPr>
          <p:nvPr/>
        </p:nvGrpSpPr>
        <p:grpSpPr bwMode="auto">
          <a:xfrm>
            <a:off x="0" y="214313"/>
            <a:ext cx="298450" cy="658812"/>
            <a:chOff x="0" y="0"/>
            <a:chExt cx="577847" cy="659137"/>
          </a:xfrm>
        </p:grpSpPr>
        <p:sp>
          <p:nvSpPr>
            <p:cNvPr id="37894" name="矩形 3">
              <a:extLst>
                <a:ext uri="{FF2B5EF4-FFF2-40B4-BE49-F238E27FC236}">
                  <a16:creationId xmlns:a16="http://schemas.microsoft.com/office/drawing/2014/main" id="{FD8250A8-BA92-4E97-9E47-46F6D6049CF3}"/>
                </a:ext>
              </a:extLst>
            </p:cNvPr>
            <p:cNvSpPr>
              <a:spLocks noChangeArrowheads="1"/>
            </p:cNvSpPr>
            <p:nvPr/>
          </p:nvSpPr>
          <p:spPr bwMode="auto">
            <a:xfrm>
              <a:off x="0" y="0"/>
              <a:ext cx="495297" cy="659137"/>
            </a:xfrm>
            <a:prstGeom prst="rect">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4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37895" name="矩形 4">
              <a:extLst>
                <a:ext uri="{FF2B5EF4-FFF2-40B4-BE49-F238E27FC236}">
                  <a16:creationId xmlns:a16="http://schemas.microsoft.com/office/drawing/2014/main" id="{D8DF2F03-5D64-44A3-9DF8-D68290854663}"/>
                </a:ext>
              </a:extLst>
            </p:cNvPr>
            <p:cNvSpPr>
              <a:spLocks noChangeArrowheads="1"/>
            </p:cNvSpPr>
            <p:nvPr/>
          </p:nvSpPr>
          <p:spPr bwMode="auto">
            <a:xfrm>
              <a:off x="527047" y="0"/>
              <a:ext cx="50800" cy="659137"/>
            </a:xfrm>
            <a:prstGeom prst="rect">
              <a:avLst/>
            </a:prstGeom>
            <a:solidFill>
              <a:srgbClr val="80808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4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grpSp>
      <p:sp>
        <p:nvSpPr>
          <p:cNvPr id="37893" name="灯片编号占位符 27">
            <a:extLst>
              <a:ext uri="{FF2B5EF4-FFF2-40B4-BE49-F238E27FC236}">
                <a16:creationId xmlns:a16="http://schemas.microsoft.com/office/drawing/2014/main" id="{22EAF167-7E5E-4E2A-BA7B-8C8B7C3DA43E}"/>
              </a:ext>
            </a:extLst>
          </p:cNvPr>
          <p:cNvSpPr>
            <a:spLocks noGrp="1" noChangeArrowheads="1"/>
          </p:cNvSpPr>
          <p:nvPr/>
        </p:nvSpPr>
        <p:spPr bwMode="auto">
          <a:xfrm>
            <a:off x="11509375" y="6554788"/>
            <a:ext cx="584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9" rIns="68573" bIns="34289"/>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A9B75D22-43FC-4640-A830-A13AF9803211}" type="slidenum">
              <a:rPr kumimoji="0" lang="zh-CN" altLang="zh-CN" sz="1400" b="1"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sym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17</a:t>
            </a:fld>
            <a:endParaRPr kumimoji="0" lang="zh-CN" altLang="zh-CN" sz="1400" b="1"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Tree>
    <p:extLst>
      <p:ext uri="{BB962C8B-B14F-4D97-AF65-F5344CB8AC3E}">
        <p14:creationId xmlns:p14="http://schemas.microsoft.com/office/powerpoint/2010/main" val="3422866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47" y="0"/>
            <a:ext cx="12227943" cy="6858000"/>
          </a:xfrm>
          <a:prstGeom prst="rect">
            <a:avLst/>
          </a:prstGeom>
        </p:spPr>
      </p:pic>
      <p:sp>
        <p:nvSpPr>
          <p:cNvPr id="2" name="文本框 1"/>
          <p:cNvSpPr txBox="1"/>
          <p:nvPr/>
        </p:nvSpPr>
        <p:spPr>
          <a:xfrm>
            <a:off x="2554340" y="1472416"/>
            <a:ext cx="11086870" cy="1541145"/>
          </a:xfrm>
          <a:prstGeom prst="rect">
            <a:avLst/>
          </a:prstGeom>
          <a:noFill/>
        </p:spPr>
        <p:txBody>
          <a:bodyPr wrap="square">
            <a:spAutoFit/>
          </a:bodyPr>
          <a:lstStyle/>
          <a:p>
            <a:pPr marL="0" marR="0" lvl="0" indent="0" algn="ctr" defTabSz="914400" rtl="0" eaLnBrk="1" fontAlgn="base" latinLnBrk="0" hangingPunct="0">
              <a:lnSpc>
                <a:spcPct val="100000"/>
              </a:lnSpc>
              <a:spcBef>
                <a:spcPct val="20000"/>
              </a:spcBef>
              <a:spcAft>
                <a:spcPct val="15000"/>
              </a:spcAft>
              <a:buClr>
                <a:srgbClr val="ED7D31"/>
              </a:buClr>
              <a:buSzPct val="75000"/>
              <a:buFontTx/>
              <a:buNone/>
              <a:tabLst/>
              <a:defRPr/>
            </a:pPr>
            <a:r>
              <a:rPr kumimoji="0" lang="zh-CN" altLang="en-US" sz="4000" b="1" i="0" u="none" strike="noStrike" kern="1200" cap="none" spc="200" normalizeH="0" baseline="0" noProof="0" dirty="0">
                <a:ln>
                  <a:noFill/>
                </a:ln>
                <a:solidFill>
                  <a:prstClr val="white"/>
                </a:solidFill>
                <a:effectLst/>
                <a:uLnTx/>
                <a:uFillTx/>
                <a:latin typeface="Arial"/>
                <a:ea typeface="微软雅黑"/>
                <a:cs typeface="+mn-ea"/>
                <a:sym typeface="+mn-lt"/>
              </a:rPr>
              <a:t>第</a:t>
            </a:r>
            <a:r>
              <a:rPr lang="en-US" altLang="zh-CN" sz="4000" b="1" spc="200" dirty="0">
                <a:solidFill>
                  <a:prstClr val="white"/>
                </a:solidFill>
                <a:latin typeface="Arial"/>
                <a:ea typeface="微软雅黑"/>
                <a:cs typeface="+mn-ea"/>
                <a:sym typeface="+mn-lt"/>
              </a:rPr>
              <a:t>2</a:t>
            </a:r>
            <a:r>
              <a:rPr kumimoji="0" lang="zh-CN" altLang="en-US" sz="4000" b="1" i="0" u="none" strike="noStrike" kern="1200" cap="none" spc="200" normalizeH="0" baseline="0" noProof="0" dirty="0">
                <a:ln>
                  <a:noFill/>
                </a:ln>
                <a:solidFill>
                  <a:prstClr val="white"/>
                </a:solidFill>
                <a:effectLst/>
                <a:uLnTx/>
                <a:uFillTx/>
                <a:latin typeface="Arial"/>
                <a:ea typeface="微软雅黑"/>
                <a:cs typeface="+mn-ea"/>
                <a:sym typeface="+mn-lt"/>
              </a:rPr>
              <a:t>章 </a:t>
            </a:r>
            <a:r>
              <a:rPr lang="zh-CN" altLang="en-US" sz="4000" b="1" spc="200" dirty="0">
                <a:solidFill>
                  <a:prstClr val="white"/>
                </a:solidFill>
                <a:latin typeface="Arial"/>
                <a:ea typeface="微软雅黑"/>
                <a:cs typeface="+mn-ea"/>
                <a:sym typeface="+mn-lt"/>
              </a:rPr>
              <a:t>基础设施</a:t>
            </a:r>
            <a:r>
              <a:rPr lang="en-US" altLang="zh-CN" sz="4000" b="1" spc="200" dirty="0">
                <a:solidFill>
                  <a:prstClr val="white"/>
                </a:solidFill>
                <a:latin typeface="Arial"/>
                <a:ea typeface="微软雅黑"/>
                <a:cs typeface="+mn-ea"/>
                <a:sym typeface="+mn-lt"/>
              </a:rPr>
              <a:t>REITs</a:t>
            </a:r>
            <a:r>
              <a:rPr lang="zh-CN" altLang="en-US" sz="4000" b="1" spc="200" dirty="0">
                <a:solidFill>
                  <a:prstClr val="white"/>
                </a:solidFill>
                <a:latin typeface="Arial"/>
                <a:ea typeface="微软雅黑"/>
                <a:cs typeface="+mn-ea"/>
                <a:sym typeface="+mn-lt"/>
              </a:rPr>
              <a:t>操作流程</a:t>
            </a:r>
            <a:endParaRPr kumimoji="0" lang="zh-CN" altLang="en-US" sz="4000" b="1" i="0" u="none" strike="noStrike" kern="1200" cap="none" spc="200" normalizeH="0" baseline="0" noProof="0" dirty="0">
              <a:ln>
                <a:noFill/>
              </a:ln>
              <a:solidFill>
                <a:prstClr val="white"/>
              </a:solidFill>
              <a:effectLst/>
              <a:uLnTx/>
              <a:uFillTx/>
              <a:latin typeface="Arial"/>
              <a:ea typeface="微软雅黑"/>
              <a:cs typeface="+mn-ea"/>
              <a:sym typeface="+mn-lt"/>
            </a:endParaRPr>
          </a:p>
          <a:p>
            <a:pPr marL="0" marR="0" lvl="0" indent="0" algn="ctr" defTabSz="914400" rtl="0" eaLnBrk="1" fontAlgn="base" latinLnBrk="0" hangingPunct="0">
              <a:lnSpc>
                <a:spcPct val="100000"/>
              </a:lnSpc>
              <a:spcBef>
                <a:spcPct val="20000"/>
              </a:spcBef>
              <a:spcAft>
                <a:spcPct val="15000"/>
              </a:spcAft>
              <a:buClr>
                <a:srgbClr val="ED7D31"/>
              </a:buClr>
              <a:buSzPct val="75000"/>
              <a:buFontTx/>
              <a:buNone/>
              <a:tabLst/>
              <a:defRPr/>
            </a:pPr>
            <a:endParaRPr kumimoji="0" lang="zh-CN" altLang="en-US" sz="4000" b="1" i="0" u="none" strike="noStrike" kern="1200" cap="none" spc="200" normalizeH="0" baseline="0" noProof="0" dirty="0">
              <a:ln>
                <a:noFill/>
              </a:ln>
              <a:solidFill>
                <a:prstClr val="white"/>
              </a:solidFill>
              <a:effectLst/>
              <a:uLnTx/>
              <a:uFillTx/>
              <a:latin typeface="Arial"/>
              <a:ea typeface="微软雅黑"/>
              <a:cs typeface="+mn-ea"/>
              <a:sym typeface="+mn-lt"/>
            </a:endParaRPr>
          </a:p>
        </p:txBody>
      </p:sp>
      <p:cxnSp>
        <p:nvCxnSpPr>
          <p:cNvPr id="5" name="直接连接符 4"/>
          <p:cNvCxnSpPr/>
          <p:nvPr/>
        </p:nvCxnSpPr>
        <p:spPr>
          <a:xfrm>
            <a:off x="7088854" y="2121803"/>
            <a:ext cx="5148000" cy="0"/>
          </a:xfrm>
          <a:prstGeom prst="line">
            <a:avLst/>
          </a:prstGeom>
          <a:ln w="3175">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645813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381000" y="2214523"/>
            <a:ext cx="6619875" cy="4029075"/>
          </a:xfrm>
          <a:prstGeom prst="rect">
            <a:avLst/>
          </a:prstGeom>
          <a:blipFill>
            <a:blip r:embed="rId2" cstate="print"/>
            <a:stretch>
              <a:fillRect/>
            </a:stretch>
          </a:blipFill>
        </p:spPr>
        <p:txBody>
          <a:bodyPr wrap="square" lIns="0" tIns="0" rIns="0" bIns="0" rtlCol="0"/>
          <a:lstStyle/>
          <a:p>
            <a:endParaRPr/>
          </a:p>
        </p:txBody>
      </p:sp>
      <p:sp>
        <p:nvSpPr>
          <p:cNvPr id="8" name="object 8"/>
          <p:cNvSpPr txBox="1"/>
          <p:nvPr/>
        </p:nvSpPr>
        <p:spPr>
          <a:xfrm>
            <a:off x="725487" y="908357"/>
            <a:ext cx="10518775" cy="768159"/>
          </a:xfrm>
          <a:prstGeom prst="rect">
            <a:avLst/>
          </a:prstGeom>
        </p:spPr>
        <p:txBody>
          <a:bodyPr vert="horz" wrap="square" lIns="0" tIns="62230" rIns="0" bIns="0" rtlCol="0">
            <a:spAutoFit/>
          </a:bodyPr>
          <a:lstStyle/>
          <a:p>
            <a:pPr marL="12700">
              <a:lnSpc>
                <a:spcPct val="100000"/>
              </a:lnSpc>
              <a:spcBef>
                <a:spcPts val="490"/>
              </a:spcBef>
              <a:buSzPct val="93548"/>
              <a:tabLst>
                <a:tab pos="192405" algn="l"/>
              </a:tabLst>
            </a:pPr>
            <a:r>
              <a:rPr sz="1550" spc="100" dirty="0">
                <a:latin typeface="+mn-ea"/>
                <a:ea typeface="+mn-ea"/>
                <a:cs typeface="华文宋体"/>
              </a:rPr>
              <a:t>“公</a:t>
            </a:r>
            <a:r>
              <a:rPr sz="1550" spc="15" dirty="0">
                <a:latin typeface="+mn-ea"/>
                <a:ea typeface="+mn-ea"/>
                <a:cs typeface="华文宋体"/>
              </a:rPr>
              <a:t>募</a:t>
            </a:r>
            <a:r>
              <a:rPr sz="1550" spc="-10" dirty="0">
                <a:latin typeface="+mn-ea"/>
                <a:ea typeface="+mn-ea"/>
                <a:cs typeface="华文宋体"/>
              </a:rPr>
              <a:t>+ABS+</a:t>
            </a:r>
            <a:r>
              <a:rPr sz="1550" spc="-55" dirty="0">
                <a:latin typeface="+mn-ea"/>
                <a:ea typeface="+mn-ea"/>
                <a:cs typeface="华文宋体"/>
              </a:rPr>
              <a:t>保</a:t>
            </a:r>
            <a:r>
              <a:rPr sz="1550" spc="25" dirty="0">
                <a:latin typeface="+mn-ea"/>
                <a:ea typeface="+mn-ea"/>
                <a:cs typeface="华文宋体"/>
              </a:rPr>
              <a:t>荐”</a:t>
            </a:r>
            <a:r>
              <a:rPr sz="1550" spc="-55" dirty="0">
                <a:latin typeface="+mn-ea"/>
                <a:ea typeface="+mn-ea"/>
                <a:cs typeface="华文宋体"/>
              </a:rPr>
              <a:t>结</a:t>
            </a:r>
            <a:r>
              <a:rPr sz="1550" spc="10" dirty="0">
                <a:latin typeface="+mn-ea"/>
                <a:ea typeface="+mn-ea"/>
                <a:cs typeface="华文宋体"/>
              </a:rPr>
              <a:t>构</a:t>
            </a:r>
            <a:r>
              <a:rPr sz="1550" spc="-50" dirty="0">
                <a:latin typeface="+mn-ea"/>
                <a:ea typeface="+mn-ea"/>
                <a:cs typeface="华文宋体"/>
              </a:rPr>
              <a:t>：</a:t>
            </a:r>
            <a:r>
              <a:rPr sz="1550" spc="15" dirty="0">
                <a:latin typeface="+mn-ea"/>
                <a:ea typeface="+mn-ea"/>
                <a:cs typeface="华文宋体"/>
              </a:rPr>
              <a:t>即</a:t>
            </a:r>
            <a:r>
              <a:rPr sz="1550" spc="25" dirty="0">
                <a:latin typeface="+mn-ea"/>
                <a:ea typeface="+mn-ea"/>
                <a:cs typeface="华文宋体"/>
              </a:rPr>
              <a:t>：</a:t>
            </a:r>
            <a:r>
              <a:rPr sz="1550" spc="-55" dirty="0">
                <a:latin typeface="+mn-ea"/>
                <a:ea typeface="+mn-ea"/>
                <a:cs typeface="华文宋体"/>
              </a:rPr>
              <a:t>有</a:t>
            </a:r>
            <a:r>
              <a:rPr sz="1550" spc="25" dirty="0">
                <a:latin typeface="+mn-ea"/>
                <a:ea typeface="+mn-ea"/>
                <a:cs typeface="华文宋体"/>
              </a:rPr>
              <a:t>公</a:t>
            </a:r>
            <a:r>
              <a:rPr sz="1550" spc="-55" dirty="0">
                <a:latin typeface="+mn-ea"/>
                <a:ea typeface="+mn-ea"/>
                <a:cs typeface="华文宋体"/>
              </a:rPr>
              <a:t>募</a:t>
            </a:r>
            <a:r>
              <a:rPr sz="1550" spc="25" dirty="0">
                <a:latin typeface="+mn-ea"/>
                <a:ea typeface="+mn-ea"/>
                <a:cs typeface="华文宋体"/>
              </a:rPr>
              <a:t>资管</a:t>
            </a:r>
            <a:r>
              <a:rPr sz="1550" spc="-55" dirty="0">
                <a:latin typeface="+mn-ea"/>
                <a:ea typeface="+mn-ea"/>
                <a:cs typeface="华文宋体"/>
              </a:rPr>
              <a:t>的</a:t>
            </a:r>
            <a:r>
              <a:rPr sz="1550" spc="25" dirty="0">
                <a:latin typeface="+mn-ea"/>
                <a:ea typeface="+mn-ea"/>
                <a:cs typeface="华文宋体"/>
              </a:rPr>
              <a:t>券</a:t>
            </a:r>
            <a:r>
              <a:rPr sz="1550" spc="-55" dirty="0">
                <a:latin typeface="+mn-ea"/>
                <a:ea typeface="+mn-ea"/>
                <a:cs typeface="华文宋体"/>
              </a:rPr>
              <a:t>商</a:t>
            </a:r>
            <a:r>
              <a:rPr sz="1550" spc="25" dirty="0">
                <a:latin typeface="+mn-ea"/>
                <a:ea typeface="+mn-ea"/>
                <a:cs typeface="华文宋体"/>
              </a:rPr>
              <a:t>或公</a:t>
            </a:r>
            <a:r>
              <a:rPr sz="1550" spc="-55" dirty="0">
                <a:latin typeface="+mn-ea"/>
                <a:ea typeface="+mn-ea"/>
                <a:cs typeface="华文宋体"/>
              </a:rPr>
              <a:t>募</a:t>
            </a:r>
            <a:r>
              <a:rPr sz="1550" spc="25" dirty="0">
                <a:latin typeface="+mn-ea"/>
                <a:ea typeface="+mn-ea"/>
                <a:cs typeface="华文宋体"/>
              </a:rPr>
              <a:t>基</a:t>
            </a:r>
            <a:r>
              <a:rPr sz="1550" spc="-55" dirty="0">
                <a:latin typeface="+mn-ea"/>
                <a:ea typeface="+mn-ea"/>
                <a:cs typeface="华文宋体"/>
              </a:rPr>
              <a:t>金</a:t>
            </a:r>
            <a:r>
              <a:rPr sz="1550" spc="25" dirty="0">
                <a:latin typeface="+mn-ea"/>
                <a:ea typeface="+mn-ea"/>
                <a:cs typeface="华文宋体"/>
              </a:rPr>
              <a:t>发行</a:t>
            </a:r>
            <a:r>
              <a:rPr sz="1550" spc="-55" dirty="0">
                <a:latin typeface="+mn-ea"/>
                <a:ea typeface="+mn-ea"/>
                <a:cs typeface="华文宋体"/>
              </a:rPr>
              <a:t>公</a:t>
            </a:r>
            <a:r>
              <a:rPr sz="1550" spc="25" dirty="0">
                <a:latin typeface="+mn-ea"/>
                <a:ea typeface="+mn-ea"/>
                <a:cs typeface="华文宋体"/>
              </a:rPr>
              <a:t>募</a:t>
            </a:r>
            <a:r>
              <a:rPr sz="1550" spc="-55" dirty="0">
                <a:latin typeface="+mn-ea"/>
                <a:ea typeface="+mn-ea"/>
                <a:cs typeface="华文宋体"/>
              </a:rPr>
              <a:t>基</a:t>
            </a:r>
            <a:r>
              <a:rPr sz="1550" spc="0" dirty="0">
                <a:latin typeface="+mn-ea"/>
                <a:ea typeface="+mn-ea"/>
                <a:cs typeface="华文宋体"/>
              </a:rPr>
              <a:t>金</a:t>
            </a:r>
            <a:r>
              <a:rPr sz="1550" dirty="0">
                <a:latin typeface="+mn-ea"/>
                <a:ea typeface="+mn-ea"/>
                <a:cs typeface="华文宋体"/>
              </a:rPr>
              <a:t>--&gt;</a:t>
            </a:r>
            <a:r>
              <a:rPr sz="1550" spc="-55" dirty="0">
                <a:latin typeface="+mn-ea"/>
                <a:ea typeface="+mn-ea"/>
                <a:cs typeface="华文宋体"/>
              </a:rPr>
              <a:t>同</a:t>
            </a:r>
            <a:r>
              <a:rPr sz="1550" spc="25" dirty="0">
                <a:latin typeface="+mn-ea"/>
                <a:ea typeface="+mn-ea"/>
                <a:cs typeface="华文宋体"/>
              </a:rPr>
              <a:t>一</a:t>
            </a:r>
            <a:r>
              <a:rPr sz="1550" spc="-60" dirty="0">
                <a:latin typeface="+mn-ea"/>
                <a:ea typeface="+mn-ea"/>
                <a:cs typeface="华文宋体"/>
              </a:rPr>
              <a:t>实</a:t>
            </a:r>
            <a:r>
              <a:rPr sz="1550" spc="25" dirty="0">
                <a:latin typeface="+mn-ea"/>
                <a:ea typeface="+mn-ea"/>
                <a:cs typeface="华文宋体"/>
              </a:rPr>
              <a:t>际</a:t>
            </a:r>
            <a:r>
              <a:rPr sz="1550" spc="15" dirty="0">
                <a:latin typeface="+mn-ea"/>
                <a:ea typeface="+mn-ea"/>
                <a:cs typeface="华文宋体"/>
              </a:rPr>
              <a:t>控</a:t>
            </a:r>
            <a:r>
              <a:rPr sz="1550" spc="-55" dirty="0">
                <a:latin typeface="+mn-ea"/>
                <a:ea typeface="+mn-ea"/>
                <a:cs typeface="华文宋体"/>
              </a:rPr>
              <a:t>制</a:t>
            </a:r>
            <a:r>
              <a:rPr sz="1550" spc="25" dirty="0">
                <a:latin typeface="+mn-ea"/>
                <a:ea typeface="+mn-ea"/>
                <a:cs typeface="华文宋体"/>
              </a:rPr>
              <a:t>人</a:t>
            </a:r>
            <a:r>
              <a:rPr sz="1550" spc="-60" dirty="0">
                <a:latin typeface="+mn-ea"/>
                <a:ea typeface="+mn-ea"/>
                <a:cs typeface="华文宋体"/>
              </a:rPr>
              <a:t>下</a:t>
            </a:r>
            <a:r>
              <a:rPr sz="1550" spc="25" dirty="0">
                <a:latin typeface="+mn-ea"/>
                <a:ea typeface="+mn-ea"/>
                <a:cs typeface="华文宋体"/>
              </a:rPr>
              <a:t>属</a:t>
            </a:r>
            <a:r>
              <a:rPr sz="1550" spc="15" dirty="0">
                <a:latin typeface="+mn-ea"/>
                <a:ea typeface="+mn-ea"/>
                <a:cs typeface="华文宋体"/>
              </a:rPr>
              <a:t>券</a:t>
            </a:r>
            <a:r>
              <a:rPr sz="1550" spc="-55" dirty="0">
                <a:latin typeface="+mn-ea"/>
                <a:ea typeface="+mn-ea"/>
                <a:cs typeface="华文宋体"/>
              </a:rPr>
              <a:t>商</a:t>
            </a:r>
            <a:r>
              <a:rPr sz="1550" spc="25" dirty="0">
                <a:latin typeface="+mn-ea"/>
                <a:ea typeface="+mn-ea"/>
                <a:cs typeface="华文宋体"/>
              </a:rPr>
              <a:t>资</a:t>
            </a:r>
            <a:r>
              <a:rPr sz="1550" spc="-60" dirty="0">
                <a:latin typeface="+mn-ea"/>
                <a:ea typeface="+mn-ea"/>
                <a:cs typeface="华文宋体"/>
              </a:rPr>
              <a:t>管</a:t>
            </a:r>
            <a:r>
              <a:rPr sz="1550" spc="25" dirty="0">
                <a:latin typeface="+mn-ea"/>
                <a:ea typeface="+mn-ea"/>
                <a:cs typeface="华文宋体"/>
              </a:rPr>
              <a:t>或</a:t>
            </a:r>
            <a:r>
              <a:rPr sz="1550" spc="15" dirty="0">
                <a:latin typeface="+mn-ea"/>
                <a:ea typeface="+mn-ea"/>
                <a:cs typeface="华文宋体"/>
              </a:rPr>
              <a:t>者</a:t>
            </a:r>
            <a:r>
              <a:rPr sz="1550" spc="-55" dirty="0">
                <a:latin typeface="+mn-ea"/>
                <a:ea typeface="+mn-ea"/>
                <a:cs typeface="华文宋体"/>
              </a:rPr>
              <a:t>基</a:t>
            </a:r>
            <a:r>
              <a:rPr sz="1550" spc="25" dirty="0">
                <a:latin typeface="+mn-ea"/>
                <a:ea typeface="+mn-ea"/>
                <a:cs typeface="华文宋体"/>
              </a:rPr>
              <a:t>金子</a:t>
            </a:r>
            <a:endParaRPr sz="1550" dirty="0">
              <a:latin typeface="+mn-ea"/>
              <a:ea typeface="+mn-ea"/>
              <a:cs typeface="华文宋体"/>
            </a:endParaRPr>
          </a:p>
          <a:p>
            <a:pPr marL="184150">
              <a:lnSpc>
                <a:spcPct val="100000"/>
              </a:lnSpc>
              <a:spcBef>
                <a:spcPts val="395"/>
              </a:spcBef>
            </a:pPr>
            <a:r>
              <a:rPr sz="1550" spc="15" dirty="0">
                <a:latin typeface="+mn-ea"/>
                <a:ea typeface="+mn-ea"/>
                <a:cs typeface="华文宋体"/>
              </a:rPr>
              <a:t>公</a:t>
            </a:r>
            <a:r>
              <a:rPr sz="1550" spc="-15" dirty="0">
                <a:latin typeface="+mn-ea"/>
                <a:ea typeface="+mn-ea"/>
                <a:cs typeface="华文宋体"/>
              </a:rPr>
              <a:t> </a:t>
            </a:r>
            <a:r>
              <a:rPr sz="1550" spc="80" dirty="0">
                <a:latin typeface="+mn-ea"/>
                <a:ea typeface="+mn-ea"/>
                <a:cs typeface="华文宋体"/>
              </a:rPr>
              <a:t>司</a:t>
            </a:r>
            <a:r>
              <a:rPr sz="1550" spc="15" dirty="0">
                <a:latin typeface="+mn-ea"/>
                <a:ea typeface="+mn-ea"/>
                <a:cs typeface="华文宋体"/>
              </a:rPr>
              <a:t>发行的专</a:t>
            </a:r>
            <a:r>
              <a:rPr sz="1550" spc="-60" dirty="0">
                <a:latin typeface="+mn-ea"/>
                <a:ea typeface="+mn-ea"/>
                <a:cs typeface="华文宋体"/>
              </a:rPr>
              <a:t>项</a:t>
            </a:r>
            <a:r>
              <a:rPr sz="1550" spc="15" dirty="0">
                <a:latin typeface="+mn-ea"/>
                <a:ea typeface="+mn-ea"/>
                <a:cs typeface="华文宋体"/>
              </a:rPr>
              <a:t>计</a:t>
            </a:r>
            <a:r>
              <a:rPr sz="1550" spc="-60" dirty="0">
                <a:latin typeface="+mn-ea"/>
                <a:ea typeface="+mn-ea"/>
                <a:cs typeface="华文宋体"/>
              </a:rPr>
              <a:t>划</a:t>
            </a:r>
            <a:r>
              <a:rPr sz="1550" spc="15" dirty="0">
                <a:latin typeface="+mn-ea"/>
                <a:ea typeface="+mn-ea"/>
                <a:cs typeface="华文宋体"/>
              </a:rPr>
              <a:t>为载</a:t>
            </a:r>
            <a:r>
              <a:rPr sz="1550" spc="-60" dirty="0">
                <a:latin typeface="+mn-ea"/>
                <a:ea typeface="+mn-ea"/>
                <a:cs typeface="华文宋体"/>
              </a:rPr>
              <a:t>体</a:t>
            </a:r>
            <a:r>
              <a:rPr sz="1550" spc="15" dirty="0">
                <a:latin typeface="+mn-ea"/>
                <a:ea typeface="+mn-ea"/>
                <a:cs typeface="华文宋体"/>
              </a:rPr>
              <a:t>的</a:t>
            </a:r>
            <a:r>
              <a:rPr sz="1550" spc="-60" dirty="0">
                <a:latin typeface="+mn-ea"/>
                <a:ea typeface="+mn-ea"/>
                <a:cs typeface="华文宋体"/>
              </a:rPr>
              <a:t>基</a:t>
            </a:r>
            <a:r>
              <a:rPr sz="1550" spc="15" dirty="0">
                <a:latin typeface="+mn-ea"/>
                <a:ea typeface="+mn-ea"/>
                <a:cs typeface="华文宋体"/>
              </a:rPr>
              <a:t>础设</a:t>
            </a:r>
            <a:r>
              <a:rPr sz="1550" spc="-35" dirty="0">
                <a:latin typeface="+mn-ea"/>
                <a:ea typeface="+mn-ea"/>
                <a:cs typeface="华文宋体"/>
              </a:rPr>
              <a:t>施</a:t>
            </a:r>
            <a:r>
              <a:rPr sz="1550" spc="0" dirty="0">
                <a:latin typeface="+mn-ea"/>
                <a:ea typeface="+mn-ea"/>
                <a:cs typeface="华文宋体"/>
              </a:rPr>
              <a:t>ABS</a:t>
            </a:r>
            <a:r>
              <a:rPr sz="1550" spc="-100" dirty="0">
                <a:latin typeface="+mn-ea"/>
                <a:ea typeface="+mn-ea"/>
                <a:cs typeface="华文宋体"/>
              </a:rPr>
              <a:t> </a:t>
            </a:r>
            <a:r>
              <a:rPr sz="1550" dirty="0">
                <a:latin typeface="+mn-ea"/>
                <a:ea typeface="+mn-ea"/>
                <a:cs typeface="华文宋体"/>
              </a:rPr>
              <a:t>--&gt;</a:t>
            </a:r>
            <a:r>
              <a:rPr sz="1550" spc="15" dirty="0">
                <a:latin typeface="+mn-ea"/>
                <a:ea typeface="+mn-ea"/>
                <a:cs typeface="华文宋体"/>
              </a:rPr>
              <a:t>底层</a:t>
            </a:r>
            <a:r>
              <a:rPr sz="1550" spc="-60" dirty="0">
                <a:latin typeface="+mn-ea"/>
                <a:ea typeface="+mn-ea"/>
                <a:cs typeface="华文宋体"/>
              </a:rPr>
              <a:t>基</a:t>
            </a:r>
            <a:r>
              <a:rPr sz="1550" spc="15" dirty="0">
                <a:latin typeface="+mn-ea"/>
                <a:ea typeface="+mn-ea"/>
                <a:cs typeface="华文宋体"/>
              </a:rPr>
              <a:t>础</a:t>
            </a:r>
            <a:r>
              <a:rPr sz="1550" spc="-60" dirty="0">
                <a:latin typeface="+mn-ea"/>
                <a:ea typeface="+mn-ea"/>
                <a:cs typeface="华文宋体"/>
              </a:rPr>
              <a:t>设</a:t>
            </a:r>
            <a:r>
              <a:rPr sz="1550" spc="15" dirty="0">
                <a:latin typeface="+mn-ea"/>
                <a:ea typeface="+mn-ea"/>
                <a:cs typeface="华文宋体"/>
              </a:rPr>
              <a:t>施。</a:t>
            </a:r>
            <a:r>
              <a:rPr sz="1550" spc="-60" dirty="0">
                <a:latin typeface="+mn-ea"/>
                <a:ea typeface="+mn-ea"/>
                <a:cs typeface="华文宋体"/>
              </a:rPr>
              <a:t>关</a:t>
            </a:r>
            <a:r>
              <a:rPr sz="1550" spc="15" dirty="0">
                <a:latin typeface="+mn-ea"/>
                <a:ea typeface="+mn-ea"/>
                <a:cs typeface="华文宋体"/>
              </a:rPr>
              <a:t>键</a:t>
            </a:r>
            <a:r>
              <a:rPr sz="1550" spc="-60" dirty="0">
                <a:latin typeface="+mn-ea"/>
                <a:ea typeface="+mn-ea"/>
                <a:cs typeface="华文宋体"/>
              </a:rPr>
              <a:t>要</a:t>
            </a:r>
            <a:r>
              <a:rPr sz="1550" spc="15" dirty="0">
                <a:latin typeface="+mn-ea"/>
                <a:ea typeface="+mn-ea"/>
                <a:cs typeface="华文宋体"/>
              </a:rPr>
              <a:t>点与</a:t>
            </a:r>
            <a:r>
              <a:rPr sz="1550" spc="-60" dirty="0">
                <a:latin typeface="+mn-ea"/>
                <a:ea typeface="+mn-ea"/>
                <a:cs typeface="华文宋体"/>
              </a:rPr>
              <a:t>流</a:t>
            </a:r>
            <a:r>
              <a:rPr sz="1550" spc="15" dirty="0">
                <a:latin typeface="+mn-ea"/>
                <a:ea typeface="+mn-ea"/>
                <a:cs typeface="华文宋体"/>
              </a:rPr>
              <a:t>程</a:t>
            </a:r>
            <a:r>
              <a:rPr sz="1550" spc="-60" dirty="0">
                <a:latin typeface="+mn-ea"/>
                <a:ea typeface="+mn-ea"/>
                <a:cs typeface="华文宋体"/>
              </a:rPr>
              <a:t>如</a:t>
            </a:r>
            <a:r>
              <a:rPr sz="1550" spc="15" dirty="0">
                <a:latin typeface="+mn-ea"/>
                <a:ea typeface="+mn-ea"/>
                <a:cs typeface="华文宋体"/>
              </a:rPr>
              <a:t>下图</a:t>
            </a:r>
            <a:r>
              <a:rPr sz="1550" spc="-60" dirty="0">
                <a:latin typeface="+mn-ea"/>
                <a:ea typeface="+mn-ea"/>
                <a:cs typeface="华文宋体"/>
              </a:rPr>
              <a:t>所</a:t>
            </a:r>
            <a:r>
              <a:rPr sz="1550" spc="15" dirty="0">
                <a:latin typeface="+mn-ea"/>
                <a:ea typeface="+mn-ea"/>
                <a:cs typeface="华文宋体"/>
              </a:rPr>
              <a:t>示：</a:t>
            </a:r>
            <a:endParaRPr sz="1550" dirty="0">
              <a:latin typeface="+mn-ea"/>
              <a:ea typeface="+mn-ea"/>
              <a:cs typeface="华文宋体"/>
            </a:endParaRPr>
          </a:p>
          <a:p>
            <a:pPr marL="1061085">
              <a:lnSpc>
                <a:spcPct val="100000"/>
              </a:lnSpc>
              <a:spcBef>
                <a:spcPts val="290"/>
              </a:spcBef>
            </a:pPr>
            <a:r>
              <a:rPr sz="900" dirty="0">
                <a:latin typeface="+mn-ea"/>
                <a:ea typeface="+mn-ea"/>
                <a:cs typeface="Arial"/>
              </a:rPr>
              <a:t>•</a:t>
            </a:r>
          </a:p>
        </p:txBody>
      </p:sp>
      <p:sp>
        <p:nvSpPr>
          <p:cNvPr id="9" name="object 9"/>
          <p:cNvSpPr/>
          <p:nvPr/>
        </p:nvSpPr>
        <p:spPr>
          <a:xfrm>
            <a:off x="7429500" y="2436812"/>
            <a:ext cx="4381500" cy="3209925"/>
          </a:xfrm>
          <a:prstGeom prst="rect">
            <a:avLst/>
          </a:prstGeom>
          <a:blipFill>
            <a:blip r:embed="rId3" cstate="print"/>
            <a:stretch>
              <a:fillRect/>
            </a:stretch>
          </a:blipFill>
        </p:spPr>
        <p:txBody>
          <a:bodyPr wrap="square" lIns="0" tIns="0" rIns="0" bIns="0" rtlCol="0"/>
          <a:lstStyle/>
          <a:p>
            <a:endParaRPr/>
          </a:p>
        </p:txBody>
      </p:sp>
      <p:sp>
        <p:nvSpPr>
          <p:cNvPr id="10" name="object 10"/>
          <p:cNvSpPr txBox="1"/>
          <p:nvPr/>
        </p:nvSpPr>
        <p:spPr>
          <a:xfrm>
            <a:off x="2207949" y="1767497"/>
            <a:ext cx="2143125" cy="259045"/>
          </a:xfrm>
          <a:prstGeom prst="rect">
            <a:avLst/>
          </a:prstGeom>
        </p:spPr>
        <p:txBody>
          <a:bodyPr vert="horz" wrap="square" lIns="0" tIns="12700" rIns="0" bIns="0" rtlCol="0">
            <a:spAutoFit/>
          </a:bodyPr>
          <a:lstStyle/>
          <a:p>
            <a:pPr marL="12700">
              <a:lnSpc>
                <a:spcPct val="100000"/>
              </a:lnSpc>
              <a:spcBef>
                <a:spcPts val="100"/>
              </a:spcBef>
            </a:pPr>
            <a:r>
              <a:rPr sz="1600" b="1" spc="-5" dirty="0">
                <a:latin typeface="微软雅黑" panose="020B0503020204020204" pitchFamily="34" charset="-122"/>
                <a:ea typeface="微软雅黑" panose="020B0503020204020204" pitchFamily="34" charset="-122"/>
                <a:cs typeface="等线"/>
              </a:rPr>
              <a:t>REITs</a:t>
            </a:r>
            <a:r>
              <a:rPr sz="1600" b="1" dirty="0">
                <a:latin typeface="微软雅黑" panose="020B0503020204020204" pitchFamily="34" charset="-122"/>
                <a:ea typeface="微软雅黑" panose="020B0503020204020204" pitchFamily="34" charset="-122"/>
                <a:cs typeface="等线"/>
              </a:rPr>
              <a:t>项目操作流程图</a:t>
            </a:r>
          </a:p>
        </p:txBody>
      </p:sp>
      <p:sp>
        <p:nvSpPr>
          <p:cNvPr id="12" name="object 12"/>
          <p:cNvSpPr txBox="1">
            <a:spLocks noGrp="1"/>
          </p:cNvSpPr>
          <p:nvPr>
            <p:ph type="sldNum" sz="quarter" idx="7"/>
          </p:nvPr>
        </p:nvSpPr>
        <p:spPr>
          <a:xfrm>
            <a:off x="5826759" y="6418951"/>
            <a:ext cx="203200" cy="184784"/>
          </a:xfrm>
          <a:prstGeom prst="rect">
            <a:avLst/>
          </a:prstGeom>
        </p:spPr>
        <p:txBody>
          <a:bodyPr vert="horz" wrap="square" lIns="0" tIns="0" rIns="0" bIns="0" rtlCol="0">
            <a:spAutoFit/>
          </a:bodyPr>
          <a:lstStyle>
            <a:defPPr>
              <a:defRPr lang="zh-CN"/>
            </a:defPPr>
            <a:lvl1pPr marL="0" algn="l" defTabSz="914400" rtl="0" eaLnBrk="1" latinLnBrk="0" hangingPunct="1">
              <a:defRPr sz="1200" b="0" i="0" kern="1200">
                <a:solidFill>
                  <a:srgbClr val="888888"/>
                </a:solidFill>
                <a:latin typeface="等线"/>
                <a:ea typeface="+mn-ea"/>
                <a:cs typeface="等线"/>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1310"/>
              </a:lnSpc>
            </a:pPr>
            <a:fld id="{81D60167-4931-47E6-BA6A-407CBD079E47}" type="slidenum">
              <a:rPr lang="en-US" altLang="zh-CN" smtClean="0"/>
              <a:pPr marL="25400">
                <a:lnSpc>
                  <a:spcPts val="1310"/>
                </a:lnSpc>
              </a:pPr>
              <a:t>19</a:t>
            </a:fld>
            <a:endParaRPr dirty="0"/>
          </a:p>
        </p:txBody>
      </p:sp>
      <p:sp>
        <p:nvSpPr>
          <p:cNvPr id="11" name="object 11"/>
          <p:cNvSpPr txBox="1"/>
          <p:nvPr/>
        </p:nvSpPr>
        <p:spPr>
          <a:xfrm>
            <a:off x="8400415" y="1843722"/>
            <a:ext cx="2142490" cy="259045"/>
          </a:xfrm>
          <a:prstGeom prst="rect">
            <a:avLst/>
          </a:prstGeom>
        </p:spPr>
        <p:txBody>
          <a:bodyPr vert="horz" wrap="square" lIns="0" tIns="12700" rIns="0" bIns="0" rtlCol="0">
            <a:spAutoFit/>
          </a:bodyPr>
          <a:lstStyle/>
          <a:p>
            <a:pPr marL="12700">
              <a:lnSpc>
                <a:spcPct val="100000"/>
              </a:lnSpc>
              <a:spcBef>
                <a:spcPts val="100"/>
              </a:spcBef>
            </a:pPr>
            <a:r>
              <a:rPr sz="1600" b="1" spc="-5" dirty="0">
                <a:latin typeface="微软雅黑" panose="020B0503020204020204" pitchFamily="34" charset="-122"/>
                <a:ea typeface="微软雅黑" panose="020B0503020204020204" pitchFamily="34" charset="-122"/>
                <a:cs typeface="等线"/>
              </a:rPr>
              <a:t>REITs</a:t>
            </a:r>
            <a:r>
              <a:rPr sz="1600" b="1" dirty="0">
                <a:latin typeface="微软雅黑" panose="020B0503020204020204" pitchFamily="34" charset="-122"/>
                <a:ea typeface="微软雅黑" panose="020B0503020204020204" pitchFamily="34" charset="-122"/>
                <a:cs typeface="等线"/>
              </a:rPr>
              <a:t>产品投资示意图</a:t>
            </a:r>
          </a:p>
        </p:txBody>
      </p:sp>
      <p:grpSp>
        <p:nvGrpSpPr>
          <p:cNvPr id="13" name="组合 1">
            <a:extLst>
              <a:ext uri="{FF2B5EF4-FFF2-40B4-BE49-F238E27FC236}">
                <a16:creationId xmlns:a16="http://schemas.microsoft.com/office/drawing/2014/main" id="{59DBB6A7-71DE-48D1-B4CB-1553AF63ABF8}"/>
              </a:ext>
            </a:extLst>
          </p:cNvPr>
          <p:cNvGrpSpPr>
            <a:grpSpLocks/>
          </p:cNvGrpSpPr>
          <p:nvPr/>
        </p:nvGrpSpPr>
        <p:grpSpPr bwMode="auto">
          <a:xfrm>
            <a:off x="0" y="214313"/>
            <a:ext cx="298450" cy="658812"/>
            <a:chOff x="0" y="0"/>
            <a:chExt cx="577847" cy="659137"/>
          </a:xfrm>
        </p:grpSpPr>
        <p:sp>
          <p:nvSpPr>
            <p:cNvPr id="14" name="矩形 3">
              <a:extLst>
                <a:ext uri="{FF2B5EF4-FFF2-40B4-BE49-F238E27FC236}">
                  <a16:creationId xmlns:a16="http://schemas.microsoft.com/office/drawing/2014/main" id="{6767563A-3F97-4281-B048-C578708E9CB6}"/>
                </a:ext>
              </a:extLst>
            </p:cNvPr>
            <p:cNvSpPr>
              <a:spLocks noChangeArrowheads="1"/>
            </p:cNvSpPr>
            <p:nvPr/>
          </p:nvSpPr>
          <p:spPr bwMode="auto">
            <a:xfrm>
              <a:off x="0" y="0"/>
              <a:ext cx="495297" cy="659137"/>
            </a:xfrm>
            <a:prstGeom prst="rect">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4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15" name="矩形 4">
              <a:extLst>
                <a:ext uri="{FF2B5EF4-FFF2-40B4-BE49-F238E27FC236}">
                  <a16:creationId xmlns:a16="http://schemas.microsoft.com/office/drawing/2014/main" id="{A77627F7-3D03-4F30-92FB-904630A77F09}"/>
                </a:ext>
              </a:extLst>
            </p:cNvPr>
            <p:cNvSpPr>
              <a:spLocks noChangeArrowheads="1"/>
            </p:cNvSpPr>
            <p:nvPr/>
          </p:nvSpPr>
          <p:spPr bwMode="auto">
            <a:xfrm>
              <a:off x="527047" y="0"/>
              <a:ext cx="50800" cy="659137"/>
            </a:xfrm>
            <a:prstGeom prst="rect">
              <a:avLst/>
            </a:prstGeom>
            <a:solidFill>
              <a:srgbClr val="80808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4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grpSp>
      <p:sp>
        <p:nvSpPr>
          <p:cNvPr id="16" name="矩形 2">
            <a:extLst>
              <a:ext uri="{FF2B5EF4-FFF2-40B4-BE49-F238E27FC236}">
                <a16:creationId xmlns:a16="http://schemas.microsoft.com/office/drawing/2014/main" id="{230D7A2D-992B-4E7A-9C18-76EF71C5E6DE}"/>
              </a:ext>
            </a:extLst>
          </p:cNvPr>
          <p:cNvSpPr>
            <a:spLocks noChangeArrowheads="1"/>
          </p:cNvSpPr>
          <p:nvPr/>
        </p:nvSpPr>
        <p:spPr bwMode="auto">
          <a:xfrm>
            <a:off x="314849" y="294461"/>
            <a:ext cx="6117765" cy="584775"/>
          </a:xfrm>
          <a:prstGeom prst="rect">
            <a:avLst/>
          </a:prstGeom>
          <a:noFill/>
          <a:ln>
            <a:noFill/>
          </a:ln>
        </p:spPr>
        <p:txBody>
          <a:bodyPr wrap="non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lvl="0" eaLnBrk="1" hangingPunct="1">
              <a:spcBef>
                <a:spcPct val="0"/>
              </a:spcBef>
              <a:buNone/>
              <a:defRPr/>
            </a:pPr>
            <a:r>
              <a:rPr lang="en-US" altLang="zh-CN" b="1" dirty="0">
                <a:solidFill>
                  <a:srgbClr val="000000"/>
                </a:solidFill>
                <a:latin typeface="微软雅黑"/>
                <a:ea typeface="微软雅黑"/>
                <a:sym typeface="微软雅黑" panose="020B0503020204020204" pitchFamily="34" charset="-122"/>
              </a:rPr>
              <a:t>2</a:t>
            </a:r>
            <a:r>
              <a:rPr kumimoji="0" lang="en-US" altLang="zh-CN"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.1 </a:t>
            </a:r>
            <a:r>
              <a:rPr lang="zh-CN" altLang="en-US" b="1" dirty="0">
                <a:solidFill>
                  <a:srgbClr val="000000"/>
                </a:solidFill>
                <a:latin typeface="微软雅黑"/>
                <a:ea typeface="微软雅黑"/>
                <a:sym typeface="微软雅黑" panose="020B0503020204020204" pitchFamily="34" charset="-122"/>
              </a:rPr>
              <a:t>基础设施</a:t>
            </a:r>
            <a:r>
              <a:rPr lang="en-US" altLang="zh-CN" b="1" dirty="0">
                <a:solidFill>
                  <a:srgbClr val="000000"/>
                </a:solidFill>
                <a:latin typeface="微软雅黑"/>
                <a:ea typeface="微软雅黑"/>
                <a:sym typeface="微软雅黑" panose="020B0503020204020204" pitchFamily="34" charset="-122"/>
              </a:rPr>
              <a:t>REITs</a:t>
            </a:r>
            <a:r>
              <a:rPr lang="zh-CN" altLang="en-US" b="1" dirty="0">
                <a:solidFill>
                  <a:srgbClr val="000000"/>
                </a:solidFill>
                <a:latin typeface="微软雅黑"/>
                <a:ea typeface="微软雅黑"/>
                <a:sym typeface="微软雅黑" panose="020B0503020204020204" pitchFamily="34" charset="-122"/>
              </a:rPr>
              <a:t>试点运作方案</a:t>
            </a:r>
            <a:endParaRPr kumimoji="0" lang="zh-CN" altLang="en-US"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bject 2"/>
          <p:cNvSpPr/>
          <p:nvPr/>
        </p:nvSpPr>
        <p:spPr>
          <a:xfrm>
            <a:off x="11293475" y="6305550"/>
            <a:ext cx="152400" cy="300038"/>
          </a:xfrm>
          <a:prstGeom prst="rect">
            <a:avLst/>
          </a:prstGeom>
          <a:noFill/>
          <a:ln w="9525">
            <a:noFill/>
          </a:ln>
        </p:spPr>
        <p:txBody>
          <a:bodyPr lIns="0" tIns="12700" rIns="0" bIns="0">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12700" lvl="0" indent="0" defTabSz="914400" eaLnBrk="1" hangingPunct="1">
              <a:spcBef>
                <a:spcPts val="100"/>
              </a:spcBef>
              <a:buFontTx/>
              <a:buNone/>
            </a:pPr>
            <a:r>
              <a:rPr lang="zh-CN" altLang="zh-CN" sz="1800" dirty="0">
                <a:solidFill>
                  <a:srgbClr val="888888"/>
                </a:solidFill>
                <a:latin typeface="Arial" panose="020B0604020202020204" pitchFamily="34" charset="0"/>
                <a:ea typeface="宋体" panose="02010600030101010101" pitchFamily="2" charset="-122"/>
              </a:rPr>
              <a:t>2</a:t>
            </a:r>
            <a:endParaRPr lang="zh-CN" altLang="zh-CN" sz="1800" dirty="0">
              <a:solidFill>
                <a:srgbClr val="000000"/>
              </a:solidFill>
              <a:latin typeface="Arial" panose="020B0604020202020204" pitchFamily="34" charset="0"/>
              <a:ea typeface="宋体" panose="02010600030101010101" pitchFamily="2" charset="-122"/>
            </a:endParaRPr>
          </a:p>
        </p:txBody>
      </p:sp>
      <p:sp>
        <p:nvSpPr>
          <p:cNvPr id="19459" name="object 3"/>
          <p:cNvSpPr/>
          <p:nvPr/>
        </p:nvSpPr>
        <p:spPr>
          <a:xfrm>
            <a:off x="0" y="809625"/>
            <a:ext cx="1741488" cy="544513"/>
          </a:xfrm>
          <a:custGeom>
            <a:avLst/>
            <a:gdLst/>
            <a:ahLst/>
            <a:cxnLst>
              <a:cxn ang="0">
                <a:pos x="0" y="538210"/>
              </a:cxn>
              <a:cxn ang="0">
                <a:pos x="1747031" y="538210"/>
              </a:cxn>
              <a:cxn ang="0">
                <a:pos x="1747031" y="0"/>
              </a:cxn>
              <a:cxn ang="0">
                <a:pos x="0" y="0"/>
              </a:cxn>
              <a:cxn ang="0">
                <a:pos x="0" y="538210"/>
              </a:cxn>
            </a:cxnLst>
            <a:rect l="0" t="0" r="0" b="0"/>
            <a:pathLst>
              <a:path w="1741170" h="544830">
                <a:moveTo>
                  <a:pt x="0" y="544512"/>
                </a:moveTo>
                <a:lnTo>
                  <a:pt x="1740662" y="544512"/>
                </a:lnTo>
                <a:lnTo>
                  <a:pt x="1740662" y="0"/>
                </a:lnTo>
                <a:lnTo>
                  <a:pt x="0" y="0"/>
                </a:lnTo>
                <a:lnTo>
                  <a:pt x="0" y="544512"/>
                </a:lnTo>
                <a:close/>
              </a:path>
            </a:pathLst>
          </a:custGeom>
          <a:solidFill>
            <a:srgbClr val="C00000">
              <a:alpha val="100000"/>
            </a:srgbClr>
          </a:solidFill>
          <a:ln w="9525">
            <a:noFill/>
          </a:ln>
        </p:spPr>
        <p:txBody>
          <a:bodyPr/>
          <a:lstStyle/>
          <a:p>
            <a:endParaRPr lang="zh-CN" altLang="en-US"/>
          </a:p>
        </p:txBody>
      </p:sp>
      <p:sp>
        <p:nvSpPr>
          <p:cNvPr id="19460" name="object 4"/>
          <p:cNvSpPr/>
          <p:nvPr/>
        </p:nvSpPr>
        <p:spPr>
          <a:xfrm>
            <a:off x="1817688" y="809625"/>
            <a:ext cx="1587" cy="544513"/>
          </a:xfrm>
          <a:custGeom>
            <a:avLst/>
            <a:gdLst/>
            <a:ahLst/>
            <a:cxnLst>
              <a:cxn ang="0">
                <a:pos x="0" y="0"/>
              </a:cxn>
              <a:cxn ang="0">
                <a:pos x="0" y="538210"/>
              </a:cxn>
            </a:cxnLst>
            <a:rect l="0" t="0" r="0" b="0"/>
            <a:pathLst>
              <a:path w="635" h="544830">
                <a:moveTo>
                  <a:pt x="0" y="0"/>
                </a:moveTo>
                <a:lnTo>
                  <a:pt x="0" y="544512"/>
                </a:lnTo>
              </a:path>
            </a:pathLst>
          </a:custGeom>
          <a:noFill/>
          <a:ln w="70392" cap="flat" cmpd="sng">
            <a:solidFill>
              <a:srgbClr val="808080">
                <a:alpha val="100000"/>
              </a:srgbClr>
            </a:solidFill>
            <a:prstDash val="solid"/>
            <a:bevel/>
            <a:headEnd type="none" w="med" len="med"/>
            <a:tailEnd type="none" w="med" len="med"/>
          </a:ln>
        </p:spPr>
        <p:txBody>
          <a:bodyPr/>
          <a:lstStyle/>
          <a:p>
            <a:endParaRPr lang="zh-CN" altLang="en-US"/>
          </a:p>
        </p:txBody>
      </p:sp>
      <p:sp>
        <p:nvSpPr>
          <p:cNvPr id="19461" name="object 5"/>
          <p:cNvSpPr>
            <a:spLocks noGrp="1"/>
          </p:cNvSpPr>
          <p:nvPr>
            <p:ph type="title"/>
          </p:nvPr>
        </p:nvSpPr>
        <p:spPr>
          <a:xfrm>
            <a:off x="2138363" y="750888"/>
            <a:ext cx="2540000" cy="635000"/>
          </a:xfrm>
        </p:spPr>
        <p:txBody>
          <a:bodyPr vert="horz" wrap="square" lIns="0" tIns="12065" rIns="0" bIns="0" anchor="ctr">
            <a:spAutoFit/>
          </a:bodyPr>
          <a:lstStyle/>
          <a:p>
            <a:pPr marL="12700" indent="0">
              <a:spcBef>
                <a:spcPts val="100"/>
              </a:spcBef>
            </a:pPr>
            <a:r>
              <a:rPr lang="zh-CN" altLang="zh-CN" sz="4000" b="1" dirty="0">
                <a:latin typeface="微软雅黑" panose="020B0503020204020204" pitchFamily="34" charset="-122"/>
                <a:sym typeface="宋体" panose="02010600030101010101" pitchFamily="2" charset="-122"/>
              </a:rPr>
              <a:t>目录</a:t>
            </a:r>
            <a:r>
              <a:rPr lang="zh-CN" altLang="zh-CN" sz="4000" b="1" dirty="0">
                <a:latin typeface="宋体" panose="02010600030101010101" pitchFamily="2" charset="-122"/>
                <a:sym typeface="宋体" panose="02010600030101010101" pitchFamily="2" charset="-122"/>
              </a:rPr>
              <a:t> </a:t>
            </a:r>
            <a:r>
              <a:rPr lang="zh-CN" altLang="zh-CN" sz="3600" b="1" dirty="0">
                <a:solidFill>
                  <a:srgbClr val="A4A4A4"/>
                </a:solidFill>
                <a:sym typeface="Times New Roman" panose="02020603050405020304" pitchFamily="18" charset="0"/>
              </a:rPr>
              <a:t>C</a:t>
            </a:r>
            <a:r>
              <a:rPr lang="zh-CN" altLang="zh-CN" sz="2800" b="1" dirty="0">
                <a:solidFill>
                  <a:srgbClr val="A4A4A4"/>
                </a:solidFill>
                <a:sym typeface="Times New Roman" panose="02020603050405020304" pitchFamily="18" charset="0"/>
              </a:rPr>
              <a:t>ontents</a:t>
            </a:r>
            <a:endParaRPr lang="zh-CN" altLang="zh-CN" sz="2800" dirty="0">
              <a:sym typeface="Times New Roman" panose="02020603050405020304" pitchFamily="18" charset="0"/>
            </a:endParaRPr>
          </a:p>
        </p:txBody>
      </p:sp>
      <p:sp>
        <p:nvSpPr>
          <p:cNvPr id="19462" name="object 6"/>
          <p:cNvSpPr/>
          <p:nvPr/>
        </p:nvSpPr>
        <p:spPr>
          <a:xfrm>
            <a:off x="2359025" y="4025900"/>
            <a:ext cx="117475" cy="320675"/>
          </a:xfrm>
          <a:custGeom>
            <a:avLst/>
            <a:gdLst/>
            <a:ahLst/>
            <a:cxnLst>
              <a:cxn ang="0">
                <a:pos x="64979" y="0"/>
              </a:cxn>
              <a:cxn ang="0">
                <a:pos x="0" y="0"/>
              </a:cxn>
              <a:cxn ang="0">
                <a:pos x="64979" y="166368"/>
              </a:cxn>
              <a:cxn ang="0">
                <a:pos x="0" y="332606"/>
              </a:cxn>
              <a:cxn ang="0">
                <a:pos x="64979" y="332606"/>
              </a:cxn>
              <a:cxn ang="0">
                <a:pos x="129958" y="166368"/>
              </a:cxn>
              <a:cxn ang="0">
                <a:pos x="64979" y="0"/>
              </a:cxn>
            </a:cxnLst>
            <a:rect l="0" t="0" r="0" b="0"/>
            <a:pathLst>
              <a:path w="116839" h="320039">
                <a:moveTo>
                  <a:pt x="58293" y="0"/>
                </a:moveTo>
                <a:lnTo>
                  <a:pt x="0" y="0"/>
                </a:lnTo>
                <a:lnTo>
                  <a:pt x="58293" y="159892"/>
                </a:lnTo>
                <a:lnTo>
                  <a:pt x="0" y="319658"/>
                </a:lnTo>
                <a:lnTo>
                  <a:pt x="58293" y="319658"/>
                </a:lnTo>
                <a:lnTo>
                  <a:pt x="116586" y="159892"/>
                </a:lnTo>
                <a:lnTo>
                  <a:pt x="58293" y="0"/>
                </a:lnTo>
                <a:close/>
              </a:path>
            </a:pathLst>
          </a:custGeom>
          <a:solidFill>
            <a:srgbClr val="CD1F05">
              <a:alpha val="100000"/>
            </a:srgbClr>
          </a:solidFill>
          <a:ln w="9525">
            <a:noFill/>
          </a:ln>
        </p:spPr>
        <p:txBody>
          <a:bodyPr/>
          <a:lstStyle/>
          <a:p>
            <a:endParaRPr lang="zh-CN" altLang="en-US"/>
          </a:p>
        </p:txBody>
      </p:sp>
      <p:sp>
        <p:nvSpPr>
          <p:cNvPr id="19463" name="object 7"/>
          <p:cNvSpPr/>
          <p:nvPr/>
        </p:nvSpPr>
        <p:spPr>
          <a:xfrm>
            <a:off x="2479675" y="4025900"/>
            <a:ext cx="117475" cy="320675"/>
          </a:xfrm>
          <a:custGeom>
            <a:avLst/>
            <a:gdLst/>
            <a:ahLst/>
            <a:cxnLst>
              <a:cxn ang="0">
                <a:pos x="64979" y="0"/>
              </a:cxn>
              <a:cxn ang="0">
                <a:pos x="0" y="0"/>
              </a:cxn>
              <a:cxn ang="0">
                <a:pos x="64979" y="166368"/>
              </a:cxn>
              <a:cxn ang="0">
                <a:pos x="0" y="332606"/>
              </a:cxn>
              <a:cxn ang="0">
                <a:pos x="64979" y="332606"/>
              </a:cxn>
              <a:cxn ang="0">
                <a:pos x="129958" y="166368"/>
              </a:cxn>
              <a:cxn ang="0">
                <a:pos x="64979" y="0"/>
              </a:cxn>
            </a:cxnLst>
            <a:rect l="0" t="0" r="0" b="0"/>
            <a:pathLst>
              <a:path w="116839" h="320039">
                <a:moveTo>
                  <a:pt x="58293" y="0"/>
                </a:moveTo>
                <a:lnTo>
                  <a:pt x="0" y="0"/>
                </a:lnTo>
                <a:lnTo>
                  <a:pt x="58293" y="159892"/>
                </a:lnTo>
                <a:lnTo>
                  <a:pt x="0" y="319658"/>
                </a:lnTo>
                <a:lnTo>
                  <a:pt x="58293" y="319658"/>
                </a:lnTo>
                <a:lnTo>
                  <a:pt x="116586" y="159892"/>
                </a:lnTo>
                <a:lnTo>
                  <a:pt x="58293" y="0"/>
                </a:lnTo>
                <a:close/>
              </a:path>
            </a:pathLst>
          </a:custGeom>
          <a:solidFill>
            <a:srgbClr val="808080">
              <a:alpha val="100000"/>
            </a:srgbClr>
          </a:solidFill>
          <a:ln w="9525">
            <a:noFill/>
          </a:ln>
        </p:spPr>
        <p:txBody>
          <a:bodyPr/>
          <a:lstStyle/>
          <a:p>
            <a:endParaRPr lang="zh-CN" altLang="en-US"/>
          </a:p>
        </p:txBody>
      </p:sp>
      <p:sp>
        <p:nvSpPr>
          <p:cNvPr id="19464" name="object 8"/>
          <p:cNvSpPr/>
          <p:nvPr/>
        </p:nvSpPr>
        <p:spPr>
          <a:xfrm>
            <a:off x="2359025" y="3390900"/>
            <a:ext cx="117475" cy="320675"/>
          </a:xfrm>
          <a:custGeom>
            <a:avLst/>
            <a:gdLst/>
            <a:ahLst/>
            <a:cxnLst>
              <a:cxn ang="0">
                <a:pos x="64979" y="0"/>
              </a:cxn>
              <a:cxn ang="0">
                <a:pos x="0" y="0"/>
              </a:cxn>
              <a:cxn ang="0">
                <a:pos x="64979" y="166368"/>
              </a:cxn>
              <a:cxn ang="0">
                <a:pos x="0" y="332739"/>
              </a:cxn>
              <a:cxn ang="0">
                <a:pos x="64979" y="332739"/>
              </a:cxn>
              <a:cxn ang="0">
                <a:pos x="129958" y="166368"/>
              </a:cxn>
              <a:cxn ang="0">
                <a:pos x="64979" y="0"/>
              </a:cxn>
            </a:cxnLst>
            <a:rect l="0" t="0" r="0" b="0"/>
            <a:pathLst>
              <a:path w="116839" h="320039">
                <a:moveTo>
                  <a:pt x="58293" y="0"/>
                </a:moveTo>
                <a:lnTo>
                  <a:pt x="0" y="0"/>
                </a:lnTo>
                <a:lnTo>
                  <a:pt x="58293" y="159892"/>
                </a:lnTo>
                <a:lnTo>
                  <a:pt x="0" y="319786"/>
                </a:lnTo>
                <a:lnTo>
                  <a:pt x="58293" y="319786"/>
                </a:lnTo>
                <a:lnTo>
                  <a:pt x="116586" y="159892"/>
                </a:lnTo>
                <a:lnTo>
                  <a:pt x="58293" y="0"/>
                </a:lnTo>
                <a:close/>
              </a:path>
            </a:pathLst>
          </a:custGeom>
          <a:solidFill>
            <a:srgbClr val="CD1F05">
              <a:alpha val="100000"/>
            </a:srgbClr>
          </a:solidFill>
          <a:ln w="9525">
            <a:noFill/>
          </a:ln>
        </p:spPr>
        <p:txBody>
          <a:bodyPr/>
          <a:lstStyle/>
          <a:p>
            <a:endParaRPr lang="zh-CN" altLang="en-US"/>
          </a:p>
        </p:txBody>
      </p:sp>
      <p:sp>
        <p:nvSpPr>
          <p:cNvPr id="19465" name="object 9"/>
          <p:cNvSpPr/>
          <p:nvPr/>
        </p:nvSpPr>
        <p:spPr>
          <a:xfrm>
            <a:off x="2479675" y="3390900"/>
            <a:ext cx="117475" cy="320675"/>
          </a:xfrm>
          <a:custGeom>
            <a:avLst/>
            <a:gdLst/>
            <a:ahLst/>
            <a:cxnLst>
              <a:cxn ang="0">
                <a:pos x="64979" y="0"/>
              </a:cxn>
              <a:cxn ang="0">
                <a:pos x="0" y="0"/>
              </a:cxn>
              <a:cxn ang="0">
                <a:pos x="64979" y="166368"/>
              </a:cxn>
              <a:cxn ang="0">
                <a:pos x="0" y="332739"/>
              </a:cxn>
              <a:cxn ang="0">
                <a:pos x="64979" y="332739"/>
              </a:cxn>
              <a:cxn ang="0">
                <a:pos x="129958" y="166368"/>
              </a:cxn>
              <a:cxn ang="0">
                <a:pos x="64979" y="0"/>
              </a:cxn>
            </a:cxnLst>
            <a:rect l="0" t="0" r="0" b="0"/>
            <a:pathLst>
              <a:path w="116839" h="320039">
                <a:moveTo>
                  <a:pt x="58293" y="0"/>
                </a:moveTo>
                <a:lnTo>
                  <a:pt x="0" y="0"/>
                </a:lnTo>
                <a:lnTo>
                  <a:pt x="58293" y="159892"/>
                </a:lnTo>
                <a:lnTo>
                  <a:pt x="0" y="319786"/>
                </a:lnTo>
                <a:lnTo>
                  <a:pt x="58293" y="319786"/>
                </a:lnTo>
                <a:lnTo>
                  <a:pt x="116586" y="159892"/>
                </a:lnTo>
                <a:lnTo>
                  <a:pt x="58293" y="0"/>
                </a:lnTo>
                <a:close/>
              </a:path>
            </a:pathLst>
          </a:custGeom>
          <a:solidFill>
            <a:srgbClr val="808080">
              <a:alpha val="100000"/>
            </a:srgbClr>
          </a:solidFill>
          <a:ln w="9525">
            <a:noFill/>
          </a:ln>
        </p:spPr>
        <p:txBody>
          <a:bodyPr/>
          <a:lstStyle/>
          <a:p>
            <a:endParaRPr lang="zh-CN" altLang="en-US"/>
          </a:p>
        </p:txBody>
      </p:sp>
      <p:sp>
        <p:nvSpPr>
          <p:cNvPr id="19466" name="object 10"/>
          <p:cNvSpPr/>
          <p:nvPr/>
        </p:nvSpPr>
        <p:spPr>
          <a:xfrm>
            <a:off x="2373313" y="2506663"/>
            <a:ext cx="117475" cy="319087"/>
          </a:xfrm>
          <a:custGeom>
            <a:avLst/>
            <a:gdLst/>
            <a:ahLst/>
            <a:cxnLst>
              <a:cxn ang="0">
                <a:pos x="64979" y="0"/>
              </a:cxn>
              <a:cxn ang="0">
                <a:pos x="0" y="0"/>
              </a:cxn>
              <a:cxn ang="0">
                <a:pos x="64979" y="150644"/>
              </a:cxn>
              <a:cxn ang="0">
                <a:pos x="0" y="301289"/>
              </a:cxn>
              <a:cxn ang="0">
                <a:pos x="64979" y="301289"/>
              </a:cxn>
              <a:cxn ang="0">
                <a:pos x="129957" y="150644"/>
              </a:cxn>
              <a:cxn ang="0">
                <a:pos x="64979" y="0"/>
              </a:cxn>
            </a:cxnLst>
            <a:rect l="0" t="0" r="0" b="0"/>
            <a:pathLst>
              <a:path w="116839" h="320039">
                <a:moveTo>
                  <a:pt x="58293" y="0"/>
                </a:moveTo>
                <a:lnTo>
                  <a:pt x="0" y="0"/>
                </a:lnTo>
                <a:lnTo>
                  <a:pt x="58293" y="159892"/>
                </a:lnTo>
                <a:lnTo>
                  <a:pt x="0" y="319786"/>
                </a:lnTo>
                <a:lnTo>
                  <a:pt x="58293" y="319786"/>
                </a:lnTo>
                <a:lnTo>
                  <a:pt x="116585" y="159892"/>
                </a:lnTo>
                <a:lnTo>
                  <a:pt x="58293" y="0"/>
                </a:lnTo>
                <a:close/>
              </a:path>
            </a:pathLst>
          </a:custGeom>
          <a:solidFill>
            <a:srgbClr val="CD1F05">
              <a:alpha val="100000"/>
            </a:srgbClr>
          </a:solidFill>
          <a:ln w="9525">
            <a:noFill/>
          </a:ln>
        </p:spPr>
        <p:txBody>
          <a:bodyPr/>
          <a:lstStyle/>
          <a:p>
            <a:endParaRPr lang="zh-CN" altLang="en-US"/>
          </a:p>
        </p:txBody>
      </p:sp>
      <p:sp>
        <p:nvSpPr>
          <p:cNvPr id="19467" name="object 11"/>
          <p:cNvSpPr/>
          <p:nvPr/>
        </p:nvSpPr>
        <p:spPr>
          <a:xfrm>
            <a:off x="2493963" y="2506663"/>
            <a:ext cx="117475" cy="319087"/>
          </a:xfrm>
          <a:custGeom>
            <a:avLst/>
            <a:gdLst/>
            <a:ahLst/>
            <a:cxnLst>
              <a:cxn ang="0">
                <a:pos x="64979" y="0"/>
              </a:cxn>
              <a:cxn ang="0">
                <a:pos x="0" y="0"/>
              </a:cxn>
              <a:cxn ang="0">
                <a:pos x="64979" y="150644"/>
              </a:cxn>
              <a:cxn ang="0">
                <a:pos x="0" y="301289"/>
              </a:cxn>
              <a:cxn ang="0">
                <a:pos x="64979" y="301289"/>
              </a:cxn>
              <a:cxn ang="0">
                <a:pos x="130097" y="150644"/>
              </a:cxn>
              <a:cxn ang="0">
                <a:pos x="64979" y="0"/>
              </a:cxn>
            </a:cxnLst>
            <a:rect l="0" t="0" r="0" b="0"/>
            <a:pathLst>
              <a:path w="116839" h="320039">
                <a:moveTo>
                  <a:pt x="58293" y="0"/>
                </a:moveTo>
                <a:lnTo>
                  <a:pt x="0" y="0"/>
                </a:lnTo>
                <a:lnTo>
                  <a:pt x="58293" y="159892"/>
                </a:lnTo>
                <a:lnTo>
                  <a:pt x="0" y="319786"/>
                </a:lnTo>
                <a:lnTo>
                  <a:pt x="58293" y="319786"/>
                </a:lnTo>
                <a:lnTo>
                  <a:pt x="116712" y="159892"/>
                </a:lnTo>
                <a:lnTo>
                  <a:pt x="58293" y="0"/>
                </a:lnTo>
                <a:close/>
              </a:path>
            </a:pathLst>
          </a:custGeom>
          <a:solidFill>
            <a:srgbClr val="808080">
              <a:alpha val="100000"/>
            </a:srgbClr>
          </a:solidFill>
          <a:ln w="9525">
            <a:noFill/>
          </a:ln>
        </p:spPr>
        <p:txBody>
          <a:bodyPr/>
          <a:lstStyle/>
          <a:p>
            <a:endParaRPr lang="zh-CN" altLang="en-US"/>
          </a:p>
        </p:txBody>
      </p:sp>
      <p:sp>
        <p:nvSpPr>
          <p:cNvPr id="19468" name="object 16"/>
          <p:cNvSpPr/>
          <p:nvPr/>
        </p:nvSpPr>
        <p:spPr>
          <a:xfrm>
            <a:off x="3082925" y="2460625"/>
            <a:ext cx="5737225" cy="374650"/>
          </a:xfrm>
          <a:prstGeom prst="rect">
            <a:avLst/>
          </a:prstGeom>
          <a:noFill/>
          <a:ln w="9525">
            <a:noFill/>
          </a:ln>
        </p:spPr>
        <p:txBody>
          <a:bodyPr lIns="0" tIns="13970" rIns="0" bIns="0">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27305" lvl="0" indent="0" defTabSz="914400" eaLnBrk="1" hangingPunct="1">
              <a:spcBef>
                <a:spcPts val="115"/>
              </a:spcBef>
              <a:buFontTx/>
              <a:buNone/>
            </a:pPr>
            <a:r>
              <a:rPr lang="zh-CN" altLang="en-US" sz="2300" b="1" dirty="0">
                <a:solidFill>
                  <a:srgbClr val="000000"/>
                </a:solidFill>
                <a:latin typeface="微软雅黑" panose="020B0503020204020204" pitchFamily="34" charset="-122"/>
                <a:sym typeface="微软雅黑" panose="020B0503020204020204" pitchFamily="34" charset="-122"/>
              </a:rPr>
              <a:t>第一部分 基础设施公募</a:t>
            </a:r>
            <a:r>
              <a:rPr lang="en-US" altLang="zh-CN" sz="2300" b="1" dirty="0">
                <a:solidFill>
                  <a:srgbClr val="000000"/>
                </a:solidFill>
                <a:latin typeface="微软雅黑" panose="020B0503020204020204" pitchFamily="34" charset="-122"/>
                <a:ea typeface="宋体" panose="02010600030101010101" pitchFamily="2" charset="-122"/>
                <a:sym typeface="微软雅黑" panose="020B0503020204020204" pitchFamily="34" charset="-122"/>
              </a:rPr>
              <a:t>REITs</a:t>
            </a:r>
            <a:r>
              <a:rPr lang="zh-CN" altLang="en-US" sz="2300" b="1" dirty="0">
                <a:solidFill>
                  <a:srgbClr val="000000"/>
                </a:solidFill>
                <a:latin typeface="微软雅黑" panose="020B0503020204020204" pitchFamily="34" charset="-122"/>
                <a:sym typeface="微软雅黑" panose="020B0503020204020204" pitchFamily="34" charset="-122"/>
              </a:rPr>
              <a:t>概述</a:t>
            </a:r>
            <a:endParaRPr lang="zh-CN" altLang="en-US" sz="2300" b="1" dirty="0">
              <a:solidFill>
                <a:srgbClr val="000000"/>
              </a:solidFill>
              <a:latin typeface="微软雅黑" panose="020B0503020204020204" pitchFamily="34" charset="-122"/>
            </a:endParaRPr>
          </a:p>
        </p:txBody>
      </p:sp>
      <p:sp>
        <p:nvSpPr>
          <p:cNvPr id="19469" name="object 16"/>
          <p:cNvSpPr/>
          <p:nvPr/>
        </p:nvSpPr>
        <p:spPr>
          <a:xfrm>
            <a:off x="3082925" y="3290888"/>
            <a:ext cx="7886700" cy="376237"/>
          </a:xfrm>
          <a:prstGeom prst="rect">
            <a:avLst/>
          </a:prstGeom>
          <a:noFill/>
          <a:ln w="9525">
            <a:noFill/>
          </a:ln>
        </p:spPr>
        <p:txBody>
          <a:bodyPr lIns="0" tIns="13970" rIns="0" bIns="0">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27305" lvl="0" indent="0" defTabSz="914400" eaLnBrk="1" hangingPunct="1">
              <a:spcBef>
                <a:spcPts val="115"/>
              </a:spcBef>
              <a:buFontTx/>
              <a:buNone/>
            </a:pPr>
            <a:r>
              <a:rPr lang="zh-CN" altLang="en-US" sz="2300" b="1" dirty="0">
                <a:solidFill>
                  <a:srgbClr val="000000"/>
                </a:solidFill>
                <a:latin typeface="微软雅黑" panose="020B0503020204020204" pitchFamily="34" charset="-122"/>
                <a:sym typeface="微软雅黑" panose="020B0503020204020204" pitchFamily="34" charset="-122"/>
              </a:rPr>
              <a:t>第二部分 湖南公募</a:t>
            </a:r>
            <a:r>
              <a:rPr lang="en-US" altLang="zh-CN" sz="2300" b="1" dirty="0">
                <a:solidFill>
                  <a:srgbClr val="000000"/>
                </a:solidFill>
                <a:latin typeface="微软雅黑" panose="020B0503020204020204" pitchFamily="34" charset="-122"/>
                <a:ea typeface="宋体" panose="02010600030101010101" pitchFamily="2" charset="-122"/>
                <a:sym typeface="微软雅黑" panose="020B0503020204020204" pitchFamily="34" charset="-122"/>
              </a:rPr>
              <a:t>REITs</a:t>
            </a:r>
            <a:r>
              <a:rPr lang="zh-CN" altLang="en-US" sz="2300" b="1" dirty="0">
                <a:solidFill>
                  <a:srgbClr val="000000"/>
                </a:solidFill>
                <a:latin typeface="微软雅黑" panose="020B0503020204020204" pitchFamily="34" charset="-122"/>
                <a:sym typeface="微软雅黑" panose="020B0503020204020204" pitchFamily="34" charset="-122"/>
              </a:rPr>
              <a:t>基础资产类型选择及重点企业推荐</a:t>
            </a:r>
            <a:endParaRPr lang="zh-CN" altLang="en-US" sz="1800" dirty="0">
              <a:latin typeface="Arial" panose="020B0604020202020204" pitchFamily="34" charset="0"/>
              <a:ea typeface="宋体" panose="02010600030101010101" pitchFamily="2" charset="-122"/>
            </a:endParaRPr>
          </a:p>
        </p:txBody>
      </p:sp>
      <p:sp>
        <p:nvSpPr>
          <p:cNvPr id="19470" name="object 16"/>
          <p:cNvSpPr/>
          <p:nvPr/>
        </p:nvSpPr>
        <p:spPr>
          <a:xfrm>
            <a:off x="3082925" y="4087813"/>
            <a:ext cx="4613275" cy="376237"/>
          </a:xfrm>
          <a:prstGeom prst="rect">
            <a:avLst/>
          </a:prstGeom>
          <a:noFill/>
          <a:ln w="9525">
            <a:noFill/>
          </a:ln>
        </p:spPr>
        <p:txBody>
          <a:bodyPr lIns="0" tIns="13970" rIns="0" bIns="0">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27305" lvl="0" indent="0" defTabSz="914400" eaLnBrk="1" hangingPunct="1">
              <a:spcBef>
                <a:spcPts val="115"/>
              </a:spcBef>
              <a:buFontTx/>
              <a:buNone/>
            </a:pPr>
            <a:r>
              <a:rPr lang="zh-CN" altLang="en-US" sz="2300" b="1" dirty="0">
                <a:solidFill>
                  <a:srgbClr val="000000"/>
                </a:solidFill>
                <a:latin typeface="微软雅黑" panose="020B0503020204020204" pitchFamily="34" charset="-122"/>
                <a:sym typeface="微软雅黑" panose="020B0503020204020204" pitchFamily="34" charset="-122"/>
              </a:rPr>
              <a:t>第三部分 其他创新融资方式</a:t>
            </a: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a:extLst>
              <a:ext uri="{FF2B5EF4-FFF2-40B4-BE49-F238E27FC236}">
                <a16:creationId xmlns:a16="http://schemas.microsoft.com/office/drawing/2014/main" id="{15DD53E1-CE89-4E79-87C7-6BA1E05CE18E}"/>
              </a:ext>
            </a:extLst>
          </p:cNvPr>
          <p:cNvSpPr/>
          <p:nvPr/>
        </p:nvSpPr>
        <p:spPr bwMode="auto">
          <a:xfrm>
            <a:off x="742945" y="2055465"/>
            <a:ext cx="1553273" cy="483357"/>
          </a:xfrm>
          <a:prstGeom prst="rect">
            <a:avLst/>
          </a:prstGeom>
          <a:solidFill>
            <a:srgbClr val="C0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6" name="矩形 35">
            <a:extLst>
              <a:ext uri="{FF2B5EF4-FFF2-40B4-BE49-F238E27FC236}">
                <a16:creationId xmlns:a16="http://schemas.microsoft.com/office/drawing/2014/main" id="{B8106DA4-2EC6-4CC0-9846-5D6E52BF55FA}"/>
              </a:ext>
            </a:extLst>
          </p:cNvPr>
          <p:cNvSpPr/>
          <p:nvPr/>
        </p:nvSpPr>
        <p:spPr bwMode="auto">
          <a:xfrm>
            <a:off x="2476495" y="2055465"/>
            <a:ext cx="1553273" cy="483357"/>
          </a:xfrm>
          <a:prstGeom prst="rect">
            <a:avLst/>
          </a:prstGeom>
          <a:solidFill>
            <a:srgbClr val="C0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7" name="矩形 36">
            <a:extLst>
              <a:ext uri="{FF2B5EF4-FFF2-40B4-BE49-F238E27FC236}">
                <a16:creationId xmlns:a16="http://schemas.microsoft.com/office/drawing/2014/main" id="{24588A78-6977-40AC-A0FA-B029A55D2B3C}"/>
              </a:ext>
            </a:extLst>
          </p:cNvPr>
          <p:cNvSpPr/>
          <p:nvPr/>
        </p:nvSpPr>
        <p:spPr bwMode="auto">
          <a:xfrm>
            <a:off x="4280047" y="2063861"/>
            <a:ext cx="1553273" cy="483357"/>
          </a:xfrm>
          <a:prstGeom prst="rect">
            <a:avLst/>
          </a:prstGeom>
          <a:solidFill>
            <a:srgbClr val="C0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8" name="矩形 37">
            <a:extLst>
              <a:ext uri="{FF2B5EF4-FFF2-40B4-BE49-F238E27FC236}">
                <a16:creationId xmlns:a16="http://schemas.microsoft.com/office/drawing/2014/main" id="{B0C5E360-88ED-4390-8081-C100D04F2A52}"/>
              </a:ext>
            </a:extLst>
          </p:cNvPr>
          <p:cNvSpPr/>
          <p:nvPr/>
        </p:nvSpPr>
        <p:spPr bwMode="auto">
          <a:xfrm>
            <a:off x="5991252" y="2042251"/>
            <a:ext cx="1553273" cy="483357"/>
          </a:xfrm>
          <a:prstGeom prst="rect">
            <a:avLst/>
          </a:prstGeom>
          <a:solidFill>
            <a:srgbClr val="C0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9" name="矩形 38">
            <a:extLst>
              <a:ext uri="{FF2B5EF4-FFF2-40B4-BE49-F238E27FC236}">
                <a16:creationId xmlns:a16="http://schemas.microsoft.com/office/drawing/2014/main" id="{0FC87735-2943-40CB-BB72-564F69CE88DA}"/>
              </a:ext>
            </a:extLst>
          </p:cNvPr>
          <p:cNvSpPr/>
          <p:nvPr/>
        </p:nvSpPr>
        <p:spPr bwMode="auto">
          <a:xfrm>
            <a:off x="7772459" y="2032488"/>
            <a:ext cx="1553273" cy="483357"/>
          </a:xfrm>
          <a:prstGeom prst="rect">
            <a:avLst/>
          </a:prstGeom>
          <a:solidFill>
            <a:srgbClr val="C0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0" name="矩形 39">
            <a:extLst>
              <a:ext uri="{FF2B5EF4-FFF2-40B4-BE49-F238E27FC236}">
                <a16:creationId xmlns:a16="http://schemas.microsoft.com/office/drawing/2014/main" id="{AD5CF69D-F688-4E68-9353-0891DB3AD392}"/>
              </a:ext>
            </a:extLst>
          </p:cNvPr>
          <p:cNvSpPr/>
          <p:nvPr/>
        </p:nvSpPr>
        <p:spPr bwMode="auto">
          <a:xfrm>
            <a:off x="9506009" y="2032488"/>
            <a:ext cx="1553273" cy="483357"/>
          </a:xfrm>
          <a:prstGeom prst="rect">
            <a:avLst/>
          </a:prstGeom>
          <a:solidFill>
            <a:srgbClr val="C0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8" name="矩形 27">
            <a:extLst>
              <a:ext uri="{FF2B5EF4-FFF2-40B4-BE49-F238E27FC236}">
                <a16:creationId xmlns:a16="http://schemas.microsoft.com/office/drawing/2014/main" id="{4B3ABE8C-92AD-4DC4-B134-345EE8C898F3}"/>
              </a:ext>
            </a:extLst>
          </p:cNvPr>
          <p:cNvSpPr/>
          <p:nvPr/>
        </p:nvSpPr>
        <p:spPr bwMode="auto">
          <a:xfrm>
            <a:off x="742945" y="2628958"/>
            <a:ext cx="1543685" cy="2824391"/>
          </a:xfrm>
          <a:prstGeom prst="rect">
            <a:avLst/>
          </a:prstGeom>
          <a:solidFill>
            <a:schemeClr val="accent2">
              <a:lumMod val="20000"/>
              <a:lumOff val="80000"/>
            </a:schemeClr>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9" name="矩形 28">
            <a:extLst>
              <a:ext uri="{FF2B5EF4-FFF2-40B4-BE49-F238E27FC236}">
                <a16:creationId xmlns:a16="http://schemas.microsoft.com/office/drawing/2014/main" id="{8821C379-F625-473C-A99A-56B5ACF9FE5C}"/>
              </a:ext>
            </a:extLst>
          </p:cNvPr>
          <p:cNvSpPr/>
          <p:nvPr/>
        </p:nvSpPr>
        <p:spPr bwMode="auto">
          <a:xfrm>
            <a:off x="2495608" y="2628957"/>
            <a:ext cx="1543685" cy="2824391"/>
          </a:xfrm>
          <a:prstGeom prst="rect">
            <a:avLst/>
          </a:prstGeom>
          <a:solidFill>
            <a:schemeClr val="accent2">
              <a:lumMod val="20000"/>
              <a:lumOff val="80000"/>
            </a:schemeClr>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0" name="矩形 29">
            <a:extLst>
              <a:ext uri="{FF2B5EF4-FFF2-40B4-BE49-F238E27FC236}">
                <a16:creationId xmlns:a16="http://schemas.microsoft.com/office/drawing/2014/main" id="{C131D242-5962-472C-B872-69B006E55444}"/>
              </a:ext>
            </a:extLst>
          </p:cNvPr>
          <p:cNvSpPr/>
          <p:nvPr/>
        </p:nvSpPr>
        <p:spPr bwMode="auto">
          <a:xfrm>
            <a:off x="4277296" y="2639932"/>
            <a:ext cx="1543685" cy="2824391"/>
          </a:xfrm>
          <a:prstGeom prst="rect">
            <a:avLst/>
          </a:prstGeom>
          <a:solidFill>
            <a:schemeClr val="accent2">
              <a:lumMod val="20000"/>
              <a:lumOff val="80000"/>
            </a:schemeClr>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1" name="矩形 30">
            <a:extLst>
              <a:ext uri="{FF2B5EF4-FFF2-40B4-BE49-F238E27FC236}">
                <a16:creationId xmlns:a16="http://schemas.microsoft.com/office/drawing/2014/main" id="{B3EDDAC3-7096-4089-8DC1-80782E20B1A2}"/>
              </a:ext>
            </a:extLst>
          </p:cNvPr>
          <p:cNvSpPr/>
          <p:nvPr/>
        </p:nvSpPr>
        <p:spPr bwMode="auto">
          <a:xfrm>
            <a:off x="5986112" y="2639931"/>
            <a:ext cx="1553273" cy="2824391"/>
          </a:xfrm>
          <a:prstGeom prst="rect">
            <a:avLst/>
          </a:prstGeom>
          <a:solidFill>
            <a:schemeClr val="accent2">
              <a:lumMod val="20000"/>
              <a:lumOff val="80000"/>
            </a:schemeClr>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3" name="矩形 32">
            <a:extLst>
              <a:ext uri="{FF2B5EF4-FFF2-40B4-BE49-F238E27FC236}">
                <a16:creationId xmlns:a16="http://schemas.microsoft.com/office/drawing/2014/main" id="{5B854F89-6092-46DD-8B03-9EF34A72B9C1}"/>
              </a:ext>
            </a:extLst>
          </p:cNvPr>
          <p:cNvSpPr/>
          <p:nvPr/>
        </p:nvSpPr>
        <p:spPr bwMode="auto">
          <a:xfrm>
            <a:off x="9512814" y="2628955"/>
            <a:ext cx="1543685" cy="2824391"/>
          </a:xfrm>
          <a:prstGeom prst="rect">
            <a:avLst/>
          </a:prstGeom>
          <a:solidFill>
            <a:schemeClr val="accent2">
              <a:lumMod val="20000"/>
              <a:lumOff val="80000"/>
            </a:schemeClr>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4" name="矩形 33">
            <a:extLst>
              <a:ext uri="{FF2B5EF4-FFF2-40B4-BE49-F238E27FC236}">
                <a16:creationId xmlns:a16="http://schemas.microsoft.com/office/drawing/2014/main" id="{7A1CF3E8-A7F3-460D-BA8F-7E817381DF54}"/>
              </a:ext>
            </a:extLst>
          </p:cNvPr>
          <p:cNvSpPr/>
          <p:nvPr/>
        </p:nvSpPr>
        <p:spPr bwMode="auto">
          <a:xfrm>
            <a:off x="7785490" y="2628955"/>
            <a:ext cx="1543685" cy="2824391"/>
          </a:xfrm>
          <a:prstGeom prst="rect">
            <a:avLst/>
          </a:prstGeom>
          <a:solidFill>
            <a:schemeClr val="accent2">
              <a:lumMod val="20000"/>
              <a:lumOff val="80000"/>
            </a:schemeClr>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 name="object 7"/>
          <p:cNvSpPr txBox="1"/>
          <p:nvPr/>
        </p:nvSpPr>
        <p:spPr>
          <a:xfrm>
            <a:off x="742945" y="869340"/>
            <a:ext cx="10287317" cy="1237518"/>
          </a:xfrm>
          <a:prstGeom prst="rect">
            <a:avLst/>
          </a:prstGeom>
        </p:spPr>
        <p:txBody>
          <a:bodyPr vert="horz" wrap="square" lIns="0" tIns="62230" rIns="0" bIns="0" rtlCol="0">
            <a:spAutoFit/>
          </a:bodyPr>
          <a:lstStyle/>
          <a:p>
            <a:pPr marL="12700">
              <a:spcBef>
                <a:spcPts val="490"/>
              </a:spcBef>
              <a:buSzPct val="93548"/>
              <a:tabLst>
                <a:tab pos="192405" algn="l"/>
              </a:tabLst>
            </a:pPr>
            <a:r>
              <a:rPr lang="zh-CN" altLang="en-US" b="1" spc="80" dirty="0">
                <a:latin typeface="微软雅黑" panose="020B0503020204020204" pitchFamily="34" charset="-122"/>
                <a:ea typeface="微软雅黑" panose="020B0503020204020204" pitchFamily="34" charset="-122"/>
                <a:cs typeface="华文宋体"/>
              </a:rPr>
              <a:t>六大核心主体</a:t>
            </a:r>
            <a:endParaRPr lang="en-US" altLang="zh-CN" b="1" spc="80" dirty="0">
              <a:latin typeface="微软雅黑" panose="020B0503020204020204" pitchFamily="34" charset="-122"/>
              <a:ea typeface="微软雅黑" panose="020B0503020204020204" pitchFamily="34" charset="-122"/>
              <a:cs typeface="华文宋体"/>
            </a:endParaRPr>
          </a:p>
          <a:p>
            <a:pPr marL="12700">
              <a:spcBef>
                <a:spcPts val="490"/>
              </a:spcBef>
              <a:buSzPct val="93548"/>
              <a:tabLst>
                <a:tab pos="192405" algn="l"/>
              </a:tabLst>
            </a:pPr>
            <a:r>
              <a:rPr lang="zh-CN" altLang="en-US" sz="1600" spc="80" dirty="0">
                <a:latin typeface="微软雅黑" panose="020B0503020204020204" pitchFamily="34" charset="-122"/>
                <a:ea typeface="微软雅黑" panose="020B0503020204020204" pitchFamily="34" charset="-122"/>
                <a:cs typeface="华文宋体"/>
              </a:rPr>
              <a:t>公募基金在本次试点中承担了基金产品投资管理、项目公司尽调审核、基金产品结构设计、项目公司运营管理等募投管退全流程最重要的责任。</a:t>
            </a:r>
          </a:p>
          <a:p>
            <a:pPr marL="12700">
              <a:spcBef>
                <a:spcPts val="490"/>
              </a:spcBef>
              <a:buSzPct val="93548"/>
              <a:tabLst>
                <a:tab pos="192405" algn="l"/>
              </a:tabLst>
            </a:pPr>
            <a:endParaRPr lang="en-US" altLang="zh-CN" b="1" spc="80" dirty="0">
              <a:latin typeface="微软雅黑" panose="020B0503020204020204" pitchFamily="34" charset="-122"/>
              <a:ea typeface="微软雅黑" panose="020B0503020204020204" pitchFamily="34" charset="-122"/>
              <a:cs typeface="华文宋体"/>
            </a:endParaRPr>
          </a:p>
        </p:txBody>
      </p:sp>
      <p:sp>
        <p:nvSpPr>
          <p:cNvPr id="8" name="object 8"/>
          <p:cNvSpPr txBox="1"/>
          <p:nvPr/>
        </p:nvSpPr>
        <p:spPr>
          <a:xfrm>
            <a:off x="742945" y="2076508"/>
            <a:ext cx="1543685" cy="390492"/>
          </a:xfrm>
          <a:prstGeom prst="rect">
            <a:avLst/>
          </a:prstGeom>
          <a:noFill/>
        </p:spPr>
        <p:txBody>
          <a:bodyPr vert="horz" wrap="square" lIns="0" tIns="104775" rIns="0" bIns="0" rtlCol="0">
            <a:spAutoFit/>
          </a:bodyPr>
          <a:lstStyle/>
          <a:p>
            <a:pPr marL="290830">
              <a:lnSpc>
                <a:spcPct val="100000"/>
              </a:lnSpc>
              <a:spcBef>
                <a:spcPts val="825"/>
              </a:spcBef>
            </a:pPr>
            <a:r>
              <a:rPr b="1" spc="15" dirty="0">
                <a:solidFill>
                  <a:srgbClr val="FFFFFF"/>
                </a:solidFill>
                <a:latin typeface="+mn-ea"/>
                <a:ea typeface="+mn-ea"/>
                <a:cs typeface="等线"/>
              </a:rPr>
              <a:t>公募基金</a:t>
            </a:r>
            <a:endParaRPr b="1" dirty="0">
              <a:latin typeface="+mn-ea"/>
              <a:ea typeface="+mn-ea"/>
              <a:cs typeface="等线"/>
            </a:endParaRPr>
          </a:p>
        </p:txBody>
      </p:sp>
      <p:sp>
        <p:nvSpPr>
          <p:cNvPr id="9" name="object 9"/>
          <p:cNvSpPr txBox="1"/>
          <p:nvPr/>
        </p:nvSpPr>
        <p:spPr>
          <a:xfrm>
            <a:off x="791209" y="2859865"/>
            <a:ext cx="1543685" cy="2362570"/>
          </a:xfrm>
          <a:prstGeom prst="rect">
            <a:avLst/>
          </a:prstGeom>
          <a:noFill/>
        </p:spPr>
        <p:txBody>
          <a:bodyPr vert="horz" wrap="square" lIns="0" tIns="33020" rIns="0" bIns="0" rtlCol="0">
            <a:spAutoFit/>
          </a:bodyPr>
          <a:lstStyle/>
          <a:p>
            <a:pPr marL="192405" marR="180340" indent="-114300">
              <a:lnSpc>
                <a:spcPct val="102800"/>
              </a:lnSpc>
              <a:spcBef>
                <a:spcPts val="260"/>
              </a:spcBef>
              <a:buFont typeface=""/>
              <a:buChar char="•"/>
              <a:tabLst>
                <a:tab pos="193040" algn="l"/>
              </a:tabLst>
            </a:pPr>
            <a:r>
              <a:rPr sz="1400" b="1" spc="15" dirty="0">
                <a:solidFill>
                  <a:srgbClr val="FF0000"/>
                </a:solidFill>
                <a:latin typeface="+mn-ea"/>
                <a:ea typeface="+mn-ea"/>
                <a:cs typeface="等线"/>
              </a:rPr>
              <a:t>RE</a:t>
            </a:r>
            <a:r>
              <a:rPr sz="1400" b="1" spc="30" dirty="0">
                <a:solidFill>
                  <a:srgbClr val="FF0000"/>
                </a:solidFill>
                <a:latin typeface="+mn-ea"/>
                <a:ea typeface="+mn-ea"/>
                <a:cs typeface="等线"/>
              </a:rPr>
              <a:t>I</a:t>
            </a:r>
            <a:r>
              <a:rPr sz="1400" b="1" spc="-25" dirty="0">
                <a:solidFill>
                  <a:srgbClr val="FF0000"/>
                </a:solidFill>
                <a:latin typeface="+mn-ea"/>
                <a:ea typeface="+mn-ea"/>
                <a:cs typeface="等线"/>
              </a:rPr>
              <a:t>T</a:t>
            </a:r>
            <a:r>
              <a:rPr sz="1400" b="1" dirty="0">
                <a:solidFill>
                  <a:srgbClr val="FF0000"/>
                </a:solidFill>
                <a:latin typeface="+mn-ea"/>
                <a:ea typeface="+mn-ea"/>
                <a:cs typeface="等线"/>
              </a:rPr>
              <a:t>s</a:t>
            </a:r>
            <a:r>
              <a:rPr sz="1400" b="1" spc="10" dirty="0">
                <a:solidFill>
                  <a:srgbClr val="FF0000"/>
                </a:solidFill>
                <a:latin typeface="+mn-ea"/>
                <a:ea typeface="+mn-ea"/>
                <a:cs typeface="等线"/>
              </a:rPr>
              <a:t>产品设计 </a:t>
            </a:r>
            <a:r>
              <a:rPr sz="1400" b="1" spc="15" dirty="0">
                <a:solidFill>
                  <a:srgbClr val="FF0000"/>
                </a:solidFill>
                <a:latin typeface="+mn-ea"/>
                <a:ea typeface="+mn-ea"/>
                <a:cs typeface="等线"/>
              </a:rPr>
              <a:t>管理</a:t>
            </a:r>
            <a:endParaRPr sz="1400" dirty="0">
              <a:latin typeface="+mn-ea"/>
              <a:ea typeface="+mn-ea"/>
              <a:cs typeface="等线"/>
            </a:endParaRPr>
          </a:p>
          <a:p>
            <a:pPr marL="192405" marR="257175" indent="-114300">
              <a:lnSpc>
                <a:spcPct val="102899"/>
              </a:lnSpc>
              <a:spcBef>
                <a:spcPts val="220"/>
              </a:spcBef>
              <a:buFont typeface=""/>
              <a:buChar char="•"/>
              <a:tabLst>
                <a:tab pos="193040" algn="l"/>
              </a:tabLst>
            </a:pPr>
            <a:r>
              <a:rPr sz="1400" b="1" spc="10" dirty="0">
                <a:solidFill>
                  <a:srgbClr val="FF0000"/>
                </a:solidFill>
                <a:latin typeface="+mn-ea"/>
                <a:ea typeface="+mn-ea"/>
                <a:cs typeface="等线"/>
              </a:rPr>
              <a:t>项目公司运营 </a:t>
            </a:r>
            <a:r>
              <a:rPr sz="1400" b="1" spc="15" dirty="0">
                <a:solidFill>
                  <a:srgbClr val="FF0000"/>
                </a:solidFill>
                <a:latin typeface="+mn-ea"/>
                <a:ea typeface="+mn-ea"/>
                <a:cs typeface="等线"/>
              </a:rPr>
              <a:t>管理</a:t>
            </a:r>
            <a:endParaRPr sz="1400" dirty="0">
              <a:latin typeface="+mn-ea"/>
              <a:ea typeface="+mn-ea"/>
              <a:cs typeface="等线"/>
            </a:endParaRPr>
          </a:p>
          <a:p>
            <a:pPr marL="192405" indent="-114300">
              <a:lnSpc>
                <a:spcPct val="100000"/>
              </a:lnSpc>
              <a:spcBef>
                <a:spcPts val="350"/>
              </a:spcBef>
              <a:buFont typeface=""/>
              <a:buChar char="•"/>
              <a:tabLst>
                <a:tab pos="193040" algn="l"/>
              </a:tabLst>
            </a:pPr>
            <a:r>
              <a:rPr sz="1400" b="1" spc="0" dirty="0">
                <a:solidFill>
                  <a:srgbClr val="FF0000"/>
                </a:solidFill>
                <a:latin typeface="+mn-ea"/>
                <a:ea typeface="+mn-ea"/>
                <a:cs typeface="等线"/>
              </a:rPr>
              <a:t>REITs</a:t>
            </a:r>
            <a:r>
              <a:rPr sz="1400" b="1" spc="15" dirty="0">
                <a:solidFill>
                  <a:srgbClr val="FF0000"/>
                </a:solidFill>
                <a:latin typeface="+mn-ea"/>
                <a:ea typeface="+mn-ea"/>
                <a:cs typeface="等线"/>
              </a:rPr>
              <a:t>投资管理</a:t>
            </a:r>
            <a:endParaRPr sz="1400" dirty="0">
              <a:latin typeface="+mn-ea"/>
              <a:ea typeface="+mn-ea"/>
              <a:cs typeface="等线"/>
            </a:endParaRPr>
          </a:p>
          <a:p>
            <a:pPr marL="192405" marR="257175" indent="-114300">
              <a:lnSpc>
                <a:spcPct val="102899"/>
              </a:lnSpc>
              <a:spcBef>
                <a:spcPts val="225"/>
              </a:spcBef>
              <a:buChar char="•"/>
              <a:tabLst>
                <a:tab pos="193040" algn="l"/>
              </a:tabLst>
            </a:pPr>
            <a:r>
              <a:rPr sz="1400" spc="10" dirty="0">
                <a:latin typeface="+mn-ea"/>
                <a:ea typeface="+mn-ea"/>
                <a:cs typeface="等线"/>
              </a:rPr>
              <a:t>聘请外部中介 </a:t>
            </a:r>
            <a:r>
              <a:rPr sz="1400" spc="15" dirty="0">
                <a:latin typeface="+mn-ea"/>
                <a:ea typeface="+mn-ea"/>
                <a:cs typeface="等线"/>
              </a:rPr>
              <a:t>服务机构</a:t>
            </a:r>
            <a:endParaRPr sz="1400" dirty="0">
              <a:latin typeface="+mn-ea"/>
              <a:ea typeface="+mn-ea"/>
              <a:cs typeface="等线"/>
            </a:endParaRPr>
          </a:p>
          <a:p>
            <a:pPr marL="192405" marR="257175" indent="-114300" algn="just">
              <a:lnSpc>
                <a:spcPct val="100600"/>
              </a:lnSpc>
              <a:spcBef>
                <a:spcPts val="335"/>
              </a:spcBef>
              <a:buFont typeface=""/>
              <a:buChar char="•"/>
              <a:tabLst>
                <a:tab pos="193040" algn="l"/>
              </a:tabLst>
            </a:pPr>
            <a:r>
              <a:rPr sz="1400" b="1" spc="10" dirty="0">
                <a:solidFill>
                  <a:srgbClr val="FF0000"/>
                </a:solidFill>
                <a:latin typeface="+mn-ea"/>
                <a:ea typeface="+mn-ea"/>
                <a:cs typeface="等线"/>
              </a:rPr>
              <a:t>聘请承销保荐 机构作为财务 </a:t>
            </a:r>
            <a:r>
              <a:rPr sz="1400" b="1" spc="15" dirty="0">
                <a:solidFill>
                  <a:srgbClr val="FF0000"/>
                </a:solidFill>
                <a:latin typeface="+mn-ea"/>
                <a:ea typeface="+mn-ea"/>
                <a:cs typeface="等线"/>
              </a:rPr>
              <a:t>顾问</a:t>
            </a:r>
            <a:endParaRPr sz="1400" dirty="0">
              <a:latin typeface="+mn-ea"/>
              <a:ea typeface="+mn-ea"/>
              <a:cs typeface="等线"/>
            </a:endParaRPr>
          </a:p>
        </p:txBody>
      </p:sp>
      <p:sp>
        <p:nvSpPr>
          <p:cNvPr id="10" name="object 10"/>
          <p:cNvSpPr txBox="1"/>
          <p:nvPr/>
        </p:nvSpPr>
        <p:spPr>
          <a:xfrm>
            <a:off x="2495608" y="2076508"/>
            <a:ext cx="1543685" cy="390492"/>
          </a:xfrm>
          <a:prstGeom prst="rect">
            <a:avLst/>
          </a:prstGeom>
          <a:noFill/>
        </p:spPr>
        <p:txBody>
          <a:bodyPr vert="horz" wrap="square" lIns="0" tIns="104775" rIns="0" bIns="0" rtlCol="0">
            <a:spAutoFit/>
          </a:bodyPr>
          <a:lstStyle/>
          <a:p>
            <a:pPr marL="200660">
              <a:lnSpc>
                <a:spcPct val="100000"/>
              </a:lnSpc>
              <a:spcBef>
                <a:spcPts val="825"/>
              </a:spcBef>
            </a:pPr>
            <a:r>
              <a:rPr b="1" spc="10" dirty="0">
                <a:solidFill>
                  <a:srgbClr val="FFFFFF"/>
                </a:solidFill>
                <a:latin typeface="+mn-ea"/>
                <a:ea typeface="+mn-ea"/>
                <a:cs typeface="等线"/>
              </a:rPr>
              <a:t>ABS</a:t>
            </a:r>
            <a:r>
              <a:rPr b="1" spc="25" dirty="0">
                <a:solidFill>
                  <a:srgbClr val="FFFFFF"/>
                </a:solidFill>
                <a:latin typeface="+mn-ea"/>
                <a:ea typeface="+mn-ea"/>
                <a:cs typeface="等线"/>
              </a:rPr>
              <a:t>管理人</a:t>
            </a:r>
            <a:endParaRPr b="1">
              <a:latin typeface="+mn-ea"/>
              <a:ea typeface="+mn-ea"/>
              <a:cs typeface="等线"/>
            </a:endParaRPr>
          </a:p>
        </p:txBody>
      </p:sp>
      <p:sp>
        <p:nvSpPr>
          <p:cNvPr id="11" name="object 11"/>
          <p:cNvSpPr txBox="1"/>
          <p:nvPr/>
        </p:nvSpPr>
        <p:spPr>
          <a:xfrm>
            <a:off x="2582375" y="3086108"/>
            <a:ext cx="1543685" cy="1644104"/>
          </a:xfrm>
          <a:prstGeom prst="rect">
            <a:avLst/>
          </a:prstGeom>
          <a:noFill/>
        </p:spPr>
        <p:txBody>
          <a:bodyPr vert="horz" wrap="square" lIns="0" tIns="33020" rIns="0" bIns="0" rtlCol="0">
            <a:spAutoFit/>
          </a:bodyPr>
          <a:lstStyle/>
          <a:p>
            <a:pPr marL="187325" marR="259715" indent="-114300" algn="just">
              <a:lnSpc>
                <a:spcPct val="102800"/>
              </a:lnSpc>
              <a:spcBef>
                <a:spcPts val="260"/>
              </a:spcBef>
              <a:buChar char="•"/>
              <a:tabLst>
                <a:tab pos="187960" algn="l"/>
              </a:tabLst>
            </a:pPr>
            <a:r>
              <a:rPr sz="1400" spc="25" dirty="0">
                <a:latin typeface="+mn-ea"/>
                <a:ea typeface="+mn-ea"/>
                <a:cs typeface="等线"/>
              </a:rPr>
              <a:t>资产支持计划 产品设计管理</a:t>
            </a:r>
            <a:endParaRPr sz="1400" dirty="0">
              <a:latin typeface="+mn-ea"/>
              <a:ea typeface="+mn-ea"/>
              <a:cs typeface="等线"/>
            </a:endParaRPr>
          </a:p>
          <a:p>
            <a:pPr marL="187325" marR="259715" indent="-114300" algn="just">
              <a:lnSpc>
                <a:spcPct val="102800"/>
              </a:lnSpc>
              <a:spcBef>
                <a:spcPts val="225"/>
              </a:spcBef>
              <a:buChar char="•"/>
              <a:tabLst>
                <a:tab pos="187960" algn="l"/>
              </a:tabLst>
            </a:pPr>
            <a:r>
              <a:rPr sz="1400" spc="15" dirty="0">
                <a:latin typeface="+mn-ea"/>
                <a:ea typeface="+mn-ea"/>
                <a:cs typeface="等线"/>
              </a:rPr>
              <a:t>项目公司股权 投资及分红管 </a:t>
            </a:r>
            <a:r>
              <a:rPr sz="1400" spc="25" dirty="0">
                <a:latin typeface="+mn-ea"/>
                <a:ea typeface="+mn-ea"/>
                <a:cs typeface="等线"/>
              </a:rPr>
              <a:t>理</a:t>
            </a:r>
            <a:endParaRPr sz="1400" dirty="0">
              <a:latin typeface="+mn-ea"/>
              <a:ea typeface="+mn-ea"/>
              <a:cs typeface="等线"/>
            </a:endParaRPr>
          </a:p>
          <a:p>
            <a:pPr marL="187325" marR="259715" indent="-114300" algn="just">
              <a:lnSpc>
                <a:spcPts val="1650"/>
              </a:lnSpc>
              <a:spcBef>
                <a:spcPts val="425"/>
              </a:spcBef>
              <a:buChar char="•"/>
              <a:tabLst>
                <a:tab pos="187960" algn="l"/>
              </a:tabLst>
            </a:pPr>
            <a:r>
              <a:rPr sz="1400" spc="15" dirty="0">
                <a:latin typeface="+mn-ea"/>
                <a:ea typeface="+mn-ea"/>
                <a:cs typeface="等线"/>
              </a:rPr>
              <a:t>聘请外部中介 </a:t>
            </a:r>
            <a:r>
              <a:rPr sz="1400" spc="25" dirty="0">
                <a:latin typeface="+mn-ea"/>
                <a:ea typeface="+mn-ea"/>
                <a:cs typeface="等线"/>
              </a:rPr>
              <a:t>服务机构</a:t>
            </a:r>
            <a:endParaRPr sz="1400" dirty="0">
              <a:latin typeface="+mn-ea"/>
              <a:ea typeface="+mn-ea"/>
              <a:cs typeface="等线"/>
            </a:endParaRPr>
          </a:p>
        </p:txBody>
      </p:sp>
      <p:sp>
        <p:nvSpPr>
          <p:cNvPr id="12" name="object 12"/>
          <p:cNvSpPr txBox="1"/>
          <p:nvPr/>
        </p:nvSpPr>
        <p:spPr>
          <a:xfrm>
            <a:off x="4333600" y="2046326"/>
            <a:ext cx="1543685" cy="387286"/>
          </a:xfrm>
          <a:prstGeom prst="rect">
            <a:avLst/>
          </a:prstGeom>
          <a:noFill/>
        </p:spPr>
        <p:txBody>
          <a:bodyPr vert="horz" wrap="square" lIns="0" tIns="101600" rIns="0" bIns="0" rtlCol="0">
            <a:spAutoFit/>
          </a:bodyPr>
          <a:lstStyle/>
          <a:p>
            <a:pPr marL="291465">
              <a:lnSpc>
                <a:spcPct val="100000"/>
              </a:lnSpc>
              <a:spcBef>
                <a:spcPts val="800"/>
              </a:spcBef>
            </a:pPr>
            <a:r>
              <a:rPr b="1" spc="15" dirty="0">
                <a:solidFill>
                  <a:srgbClr val="FFFFFF"/>
                </a:solidFill>
                <a:latin typeface="+mn-ea"/>
                <a:ea typeface="+mn-ea"/>
                <a:cs typeface="等线"/>
              </a:rPr>
              <a:t>财务顾问</a:t>
            </a:r>
            <a:endParaRPr b="1">
              <a:latin typeface="+mn-ea"/>
              <a:ea typeface="+mn-ea"/>
              <a:cs typeface="等线"/>
            </a:endParaRPr>
          </a:p>
        </p:txBody>
      </p:sp>
      <p:sp>
        <p:nvSpPr>
          <p:cNvPr id="13" name="object 13"/>
          <p:cNvSpPr txBox="1"/>
          <p:nvPr/>
        </p:nvSpPr>
        <p:spPr>
          <a:xfrm>
            <a:off x="4294986" y="3052573"/>
            <a:ext cx="1543685" cy="2051331"/>
          </a:xfrm>
          <a:prstGeom prst="rect">
            <a:avLst/>
          </a:prstGeom>
          <a:noFill/>
        </p:spPr>
        <p:txBody>
          <a:bodyPr vert="horz" wrap="square" lIns="0" tIns="45085" rIns="0" bIns="0" rtlCol="0">
            <a:spAutoFit/>
          </a:bodyPr>
          <a:lstStyle/>
          <a:p>
            <a:pPr marL="193040" marR="196850" indent="-114300">
              <a:lnSpc>
                <a:spcPct val="101499"/>
              </a:lnSpc>
              <a:spcBef>
                <a:spcPts val="355"/>
              </a:spcBef>
              <a:buChar char="•"/>
              <a:tabLst>
                <a:tab pos="193675" algn="l"/>
              </a:tabLst>
            </a:pPr>
            <a:r>
              <a:rPr sz="1400" spc="100" dirty="0">
                <a:latin typeface="+mn-ea"/>
                <a:ea typeface="+mn-ea"/>
                <a:cs typeface="等线"/>
              </a:rPr>
              <a:t>对基础设</a:t>
            </a:r>
            <a:r>
              <a:rPr sz="1400" spc="85" dirty="0">
                <a:latin typeface="+mn-ea"/>
                <a:ea typeface="+mn-ea"/>
                <a:cs typeface="等线"/>
              </a:rPr>
              <a:t>施</a:t>
            </a:r>
            <a:r>
              <a:rPr sz="1400" spc="10" dirty="0">
                <a:latin typeface="+mn-ea"/>
                <a:ea typeface="+mn-ea"/>
                <a:cs typeface="等线"/>
              </a:rPr>
              <a:t>项 </a:t>
            </a:r>
            <a:r>
              <a:rPr sz="1400" spc="85" dirty="0">
                <a:latin typeface="+mn-ea"/>
                <a:ea typeface="+mn-ea"/>
                <a:cs typeface="等线"/>
              </a:rPr>
              <a:t>目</a:t>
            </a:r>
            <a:r>
              <a:rPr sz="1400" b="1" spc="85" dirty="0">
                <a:solidFill>
                  <a:srgbClr val="FF0000"/>
                </a:solidFill>
                <a:latin typeface="+mn-ea"/>
                <a:ea typeface="+mn-ea"/>
                <a:cs typeface="等线"/>
              </a:rPr>
              <a:t>参照</a:t>
            </a:r>
            <a:r>
              <a:rPr sz="1400" b="1" spc="75" dirty="0">
                <a:solidFill>
                  <a:srgbClr val="FF0000"/>
                </a:solidFill>
                <a:latin typeface="+mn-ea"/>
                <a:ea typeface="+mn-ea"/>
                <a:cs typeface="等线"/>
              </a:rPr>
              <a:t>IPO</a:t>
            </a:r>
            <a:r>
              <a:rPr sz="1400" b="1" spc="25" dirty="0">
                <a:solidFill>
                  <a:srgbClr val="FF0000"/>
                </a:solidFill>
                <a:latin typeface="+mn-ea"/>
                <a:ea typeface="+mn-ea"/>
                <a:cs typeface="等线"/>
              </a:rPr>
              <a:t>标 </a:t>
            </a:r>
            <a:r>
              <a:rPr sz="1400" b="1" spc="90" dirty="0">
                <a:solidFill>
                  <a:srgbClr val="FF0000"/>
                </a:solidFill>
                <a:latin typeface="+mn-ea"/>
                <a:ea typeface="+mn-ea"/>
                <a:cs typeface="等线"/>
              </a:rPr>
              <a:t>准进行尽职调 查</a:t>
            </a:r>
            <a:r>
              <a:rPr sz="1400" b="1" spc="90" dirty="0">
                <a:latin typeface="+mn-ea"/>
                <a:ea typeface="+mn-ea"/>
                <a:cs typeface="等线"/>
              </a:rPr>
              <a:t>，</a:t>
            </a:r>
            <a:r>
              <a:rPr sz="1400" spc="85" dirty="0">
                <a:latin typeface="+mn-ea"/>
                <a:ea typeface="+mn-ea"/>
                <a:cs typeface="等线"/>
              </a:rPr>
              <a:t>充分了解 </a:t>
            </a:r>
            <a:r>
              <a:rPr sz="1400" spc="90" dirty="0">
                <a:latin typeface="+mn-ea"/>
                <a:ea typeface="+mn-ea"/>
                <a:cs typeface="等线"/>
              </a:rPr>
              <a:t>基础设施项目 的经营状况及 面临的风险和 问题，出具财 务</a:t>
            </a:r>
            <a:r>
              <a:rPr sz="1400" spc="25" dirty="0">
                <a:latin typeface="+mn-ea"/>
                <a:ea typeface="+mn-ea"/>
                <a:cs typeface="等线"/>
              </a:rPr>
              <a:t>顾问报告</a:t>
            </a:r>
            <a:r>
              <a:rPr sz="1800" dirty="0">
                <a:latin typeface="+mn-ea"/>
                <a:ea typeface="+mn-ea"/>
                <a:cs typeface="等线"/>
              </a:rPr>
              <a:t>。</a:t>
            </a:r>
          </a:p>
        </p:txBody>
      </p:sp>
      <p:sp>
        <p:nvSpPr>
          <p:cNvPr id="14" name="object 14"/>
          <p:cNvSpPr txBox="1"/>
          <p:nvPr/>
        </p:nvSpPr>
        <p:spPr>
          <a:xfrm>
            <a:off x="5991283" y="2076508"/>
            <a:ext cx="1534160" cy="390492"/>
          </a:xfrm>
          <a:prstGeom prst="rect">
            <a:avLst/>
          </a:prstGeom>
          <a:noFill/>
        </p:spPr>
        <p:txBody>
          <a:bodyPr vert="horz" wrap="square" lIns="0" tIns="104775" rIns="0" bIns="0" rtlCol="0">
            <a:spAutoFit/>
          </a:bodyPr>
          <a:lstStyle/>
          <a:p>
            <a:pPr marL="172720">
              <a:lnSpc>
                <a:spcPct val="100000"/>
              </a:lnSpc>
              <a:spcBef>
                <a:spcPts val="825"/>
              </a:spcBef>
            </a:pPr>
            <a:r>
              <a:rPr b="1" spc="25" dirty="0">
                <a:solidFill>
                  <a:srgbClr val="FFFFFF"/>
                </a:solidFill>
                <a:latin typeface="+mn-ea"/>
                <a:ea typeface="+mn-ea"/>
                <a:cs typeface="等线"/>
              </a:rPr>
              <a:t>原始权益人</a:t>
            </a:r>
            <a:endParaRPr b="1">
              <a:latin typeface="+mn-ea"/>
              <a:ea typeface="+mn-ea"/>
              <a:cs typeface="等线"/>
            </a:endParaRPr>
          </a:p>
        </p:txBody>
      </p:sp>
      <p:sp>
        <p:nvSpPr>
          <p:cNvPr id="15" name="object 15"/>
          <p:cNvSpPr txBox="1"/>
          <p:nvPr/>
        </p:nvSpPr>
        <p:spPr>
          <a:xfrm>
            <a:off x="6067691" y="3086108"/>
            <a:ext cx="1534160" cy="1811265"/>
          </a:xfrm>
          <a:prstGeom prst="rect">
            <a:avLst/>
          </a:prstGeom>
          <a:noFill/>
        </p:spPr>
        <p:txBody>
          <a:bodyPr vert="horz" wrap="square" lIns="0" tIns="33020" rIns="0" bIns="0" rtlCol="0">
            <a:spAutoFit/>
          </a:bodyPr>
          <a:lstStyle/>
          <a:p>
            <a:pPr marL="188595" marR="250825" indent="-114300" algn="just">
              <a:lnSpc>
                <a:spcPct val="102800"/>
              </a:lnSpc>
              <a:spcBef>
                <a:spcPts val="260"/>
              </a:spcBef>
              <a:buChar char="•"/>
              <a:tabLst>
                <a:tab pos="189230" algn="l"/>
              </a:tabLst>
            </a:pPr>
            <a:r>
              <a:rPr sz="1400" spc="10" dirty="0">
                <a:latin typeface="+mn-ea"/>
                <a:ea typeface="+mn-ea"/>
                <a:cs typeface="等线"/>
              </a:rPr>
              <a:t>培育符合条件 的优质项目公 </a:t>
            </a:r>
            <a:r>
              <a:rPr sz="1400" spc="25" dirty="0">
                <a:latin typeface="+mn-ea"/>
                <a:ea typeface="+mn-ea"/>
                <a:cs typeface="等线"/>
              </a:rPr>
              <a:t>司</a:t>
            </a:r>
            <a:endParaRPr sz="1400" dirty="0">
              <a:latin typeface="+mn-ea"/>
              <a:ea typeface="+mn-ea"/>
              <a:cs typeface="等线"/>
            </a:endParaRPr>
          </a:p>
          <a:p>
            <a:pPr marL="188595" marR="250825" indent="-114300" algn="just">
              <a:lnSpc>
                <a:spcPct val="101699"/>
              </a:lnSpc>
              <a:spcBef>
                <a:spcPts val="244"/>
              </a:spcBef>
              <a:buChar char="•"/>
              <a:tabLst>
                <a:tab pos="189230" algn="l"/>
              </a:tabLst>
            </a:pPr>
            <a:r>
              <a:rPr sz="1400" spc="10" dirty="0">
                <a:latin typeface="+mn-ea"/>
                <a:ea typeface="+mn-ea"/>
                <a:cs typeface="等线"/>
              </a:rPr>
              <a:t>在较长时间内 可能被公募基 金聘请为项目 公司运营管理 </a:t>
            </a:r>
            <a:r>
              <a:rPr sz="1400" spc="25" dirty="0">
                <a:latin typeface="+mn-ea"/>
                <a:ea typeface="+mn-ea"/>
                <a:cs typeface="等线"/>
              </a:rPr>
              <a:t>方</a:t>
            </a:r>
            <a:endParaRPr sz="1400" dirty="0">
              <a:latin typeface="+mn-ea"/>
              <a:ea typeface="+mn-ea"/>
              <a:cs typeface="等线"/>
            </a:endParaRPr>
          </a:p>
        </p:txBody>
      </p:sp>
      <p:sp>
        <p:nvSpPr>
          <p:cNvPr id="16" name="object 16"/>
          <p:cNvSpPr txBox="1"/>
          <p:nvPr/>
        </p:nvSpPr>
        <p:spPr>
          <a:xfrm>
            <a:off x="7734358" y="2076508"/>
            <a:ext cx="1543685" cy="390492"/>
          </a:xfrm>
          <a:prstGeom prst="rect">
            <a:avLst/>
          </a:prstGeom>
          <a:noFill/>
        </p:spPr>
        <p:txBody>
          <a:bodyPr vert="horz" wrap="square" lIns="0" tIns="104775" rIns="0" bIns="0" rtlCol="0">
            <a:spAutoFit/>
          </a:bodyPr>
          <a:lstStyle/>
          <a:p>
            <a:pPr marL="292735">
              <a:lnSpc>
                <a:spcPct val="100000"/>
              </a:lnSpc>
              <a:spcBef>
                <a:spcPts val="825"/>
              </a:spcBef>
            </a:pPr>
            <a:r>
              <a:rPr b="1" spc="25" dirty="0">
                <a:solidFill>
                  <a:srgbClr val="FFFFFF"/>
                </a:solidFill>
                <a:latin typeface="+mn-ea"/>
                <a:ea typeface="+mn-ea"/>
                <a:cs typeface="等线"/>
              </a:rPr>
              <a:t>项目公司</a:t>
            </a:r>
            <a:endParaRPr b="1">
              <a:latin typeface="+mn-ea"/>
              <a:ea typeface="+mn-ea"/>
              <a:cs typeface="等线"/>
            </a:endParaRPr>
          </a:p>
        </p:txBody>
      </p:sp>
      <p:sp>
        <p:nvSpPr>
          <p:cNvPr id="17" name="object 17"/>
          <p:cNvSpPr txBox="1"/>
          <p:nvPr/>
        </p:nvSpPr>
        <p:spPr>
          <a:xfrm>
            <a:off x="7811647" y="3086108"/>
            <a:ext cx="1543685" cy="1596399"/>
          </a:xfrm>
          <a:prstGeom prst="rect">
            <a:avLst/>
          </a:prstGeom>
          <a:noFill/>
        </p:spPr>
        <p:txBody>
          <a:bodyPr vert="horz" wrap="square" lIns="0" tIns="33020" rIns="0" bIns="0" rtlCol="0">
            <a:spAutoFit/>
          </a:bodyPr>
          <a:lstStyle/>
          <a:p>
            <a:pPr marL="193675" marR="253365" indent="-114300" algn="just">
              <a:lnSpc>
                <a:spcPct val="102800"/>
              </a:lnSpc>
              <a:spcBef>
                <a:spcPts val="260"/>
              </a:spcBef>
              <a:buChar char="•"/>
              <a:tabLst>
                <a:tab pos="194310" algn="l"/>
              </a:tabLst>
            </a:pPr>
            <a:r>
              <a:rPr sz="1400" spc="15" dirty="0">
                <a:latin typeface="+mn-ea"/>
                <a:ea typeface="+mn-ea"/>
                <a:cs typeface="等线"/>
              </a:rPr>
              <a:t>运营获取稳定 的收入和净利 </a:t>
            </a:r>
            <a:r>
              <a:rPr sz="1400" spc="25" dirty="0">
                <a:latin typeface="+mn-ea"/>
                <a:ea typeface="+mn-ea"/>
                <a:cs typeface="等线"/>
              </a:rPr>
              <a:t>润</a:t>
            </a:r>
            <a:endParaRPr sz="1400" dirty="0">
              <a:latin typeface="+mn-ea"/>
              <a:ea typeface="+mn-ea"/>
              <a:cs typeface="等线"/>
            </a:endParaRPr>
          </a:p>
          <a:p>
            <a:pPr marL="193675" marR="253365" indent="-114300" algn="just">
              <a:lnSpc>
                <a:spcPct val="101299"/>
              </a:lnSpc>
              <a:spcBef>
                <a:spcPts val="250"/>
              </a:spcBef>
              <a:buChar char="•"/>
              <a:tabLst>
                <a:tab pos="194310" algn="l"/>
              </a:tabLst>
            </a:pPr>
            <a:r>
              <a:rPr sz="1400" spc="25" dirty="0">
                <a:latin typeface="+mn-ea"/>
                <a:ea typeface="+mn-ea"/>
                <a:cs typeface="等线"/>
              </a:rPr>
              <a:t>提供提高项目 运营能力、压 缩成本等提高 项目公司收入</a:t>
            </a:r>
            <a:endParaRPr sz="1400" dirty="0">
              <a:latin typeface="+mn-ea"/>
              <a:ea typeface="+mn-ea"/>
              <a:cs typeface="等线"/>
            </a:endParaRPr>
          </a:p>
        </p:txBody>
      </p:sp>
      <p:sp>
        <p:nvSpPr>
          <p:cNvPr id="18" name="object 18"/>
          <p:cNvSpPr txBox="1"/>
          <p:nvPr/>
        </p:nvSpPr>
        <p:spPr>
          <a:xfrm>
            <a:off x="9477433" y="2076508"/>
            <a:ext cx="1543685" cy="390492"/>
          </a:xfrm>
          <a:prstGeom prst="rect">
            <a:avLst/>
          </a:prstGeom>
          <a:noFill/>
        </p:spPr>
        <p:txBody>
          <a:bodyPr vert="horz" wrap="square" lIns="0" tIns="104775" rIns="0" bIns="0" rtlCol="0">
            <a:spAutoFit/>
          </a:bodyPr>
          <a:lstStyle/>
          <a:p>
            <a:pPr marL="421640">
              <a:lnSpc>
                <a:spcPct val="100000"/>
              </a:lnSpc>
              <a:spcBef>
                <a:spcPts val="825"/>
              </a:spcBef>
            </a:pPr>
            <a:r>
              <a:rPr b="1" spc="25" dirty="0">
                <a:solidFill>
                  <a:srgbClr val="FFFFFF"/>
                </a:solidFill>
                <a:latin typeface="+mn-ea"/>
                <a:ea typeface="+mn-ea"/>
                <a:cs typeface="等线"/>
              </a:rPr>
              <a:t>投资人</a:t>
            </a:r>
            <a:endParaRPr b="1">
              <a:latin typeface="+mn-ea"/>
              <a:ea typeface="+mn-ea"/>
              <a:cs typeface="等线"/>
            </a:endParaRPr>
          </a:p>
        </p:txBody>
      </p:sp>
      <p:sp>
        <p:nvSpPr>
          <p:cNvPr id="19" name="object 19"/>
          <p:cNvSpPr txBox="1"/>
          <p:nvPr/>
        </p:nvSpPr>
        <p:spPr>
          <a:xfrm>
            <a:off x="9561078" y="3021392"/>
            <a:ext cx="1543685" cy="2251450"/>
          </a:xfrm>
          <a:prstGeom prst="rect">
            <a:avLst/>
          </a:prstGeom>
          <a:noFill/>
        </p:spPr>
        <p:txBody>
          <a:bodyPr vert="horz" wrap="square" lIns="0" tIns="34290" rIns="0" bIns="0" rtlCol="0">
            <a:spAutoFit/>
          </a:bodyPr>
          <a:lstStyle/>
          <a:p>
            <a:pPr marL="199390" marR="249554" indent="-114300" algn="just">
              <a:lnSpc>
                <a:spcPct val="102099"/>
              </a:lnSpc>
              <a:spcBef>
                <a:spcPts val="270"/>
              </a:spcBef>
              <a:buChar char="•"/>
              <a:tabLst>
                <a:tab pos="200025" algn="l"/>
              </a:tabLst>
            </a:pPr>
            <a:r>
              <a:rPr sz="1400" spc="10" dirty="0">
                <a:latin typeface="+mn-ea"/>
                <a:ea typeface="+mn-ea"/>
                <a:cs typeface="等线"/>
              </a:rPr>
              <a:t>按照基金合同 获得项目公司 每年不得少于 一次分红，分 </a:t>
            </a:r>
            <a:r>
              <a:rPr sz="1400" spc="15" dirty="0">
                <a:latin typeface="+mn-ea"/>
                <a:ea typeface="+mn-ea"/>
                <a:cs typeface="等线"/>
              </a:rPr>
              <a:t>红比例不低于 年度可分配利 </a:t>
            </a:r>
            <a:r>
              <a:rPr sz="1400" spc="25" dirty="0">
                <a:latin typeface="+mn-ea"/>
                <a:ea typeface="+mn-ea"/>
                <a:cs typeface="等线"/>
              </a:rPr>
              <a:t>润的</a:t>
            </a:r>
            <a:r>
              <a:rPr sz="1400" spc="15" dirty="0">
                <a:latin typeface="+mn-ea"/>
                <a:ea typeface="+mn-ea"/>
                <a:cs typeface="等线"/>
              </a:rPr>
              <a:t>90%</a:t>
            </a:r>
            <a:r>
              <a:rPr sz="1400" spc="25" dirty="0">
                <a:latin typeface="+mn-ea"/>
                <a:ea typeface="+mn-ea"/>
                <a:cs typeface="等线"/>
              </a:rPr>
              <a:t>。</a:t>
            </a:r>
            <a:endParaRPr sz="1400" dirty="0">
              <a:latin typeface="+mn-ea"/>
              <a:ea typeface="+mn-ea"/>
              <a:cs typeface="等线"/>
            </a:endParaRPr>
          </a:p>
          <a:p>
            <a:pPr marL="199390" marR="249554" indent="-114300" algn="just">
              <a:lnSpc>
                <a:spcPct val="102800"/>
              </a:lnSpc>
              <a:spcBef>
                <a:spcPts val="225"/>
              </a:spcBef>
              <a:buChar char="•"/>
              <a:tabLst>
                <a:tab pos="200025" algn="l"/>
              </a:tabLst>
            </a:pPr>
            <a:r>
              <a:rPr sz="1400" spc="15" dirty="0">
                <a:latin typeface="+mn-ea"/>
                <a:ea typeface="+mn-ea"/>
                <a:cs typeface="等线"/>
              </a:rPr>
              <a:t>通过二级市场 交易基金份额 获取资本利得</a:t>
            </a:r>
            <a:endParaRPr sz="1400" dirty="0">
              <a:latin typeface="+mn-ea"/>
              <a:ea typeface="+mn-ea"/>
              <a:cs typeface="等线"/>
            </a:endParaRPr>
          </a:p>
        </p:txBody>
      </p:sp>
      <p:sp>
        <p:nvSpPr>
          <p:cNvPr id="20" name="object 20"/>
          <p:cNvSpPr txBox="1"/>
          <p:nvPr/>
        </p:nvSpPr>
        <p:spPr>
          <a:xfrm>
            <a:off x="929193" y="5566716"/>
            <a:ext cx="6507193" cy="636712"/>
          </a:xfrm>
          <a:prstGeom prst="rect">
            <a:avLst/>
          </a:prstGeom>
        </p:spPr>
        <p:txBody>
          <a:bodyPr vert="horz" wrap="square" lIns="0" tIns="61594" rIns="0" bIns="0" rtlCol="0">
            <a:spAutoFit/>
          </a:bodyPr>
          <a:lstStyle/>
          <a:p>
            <a:pPr marL="12700">
              <a:spcBef>
                <a:spcPts val="490"/>
              </a:spcBef>
              <a:buSzPct val="93548"/>
              <a:tabLst>
                <a:tab pos="192405" algn="l"/>
              </a:tabLst>
            </a:pPr>
            <a:r>
              <a:rPr b="1" spc="80" dirty="0">
                <a:latin typeface="微软雅黑" panose="020B0503020204020204" pitchFamily="34" charset="-122"/>
                <a:ea typeface="微软雅黑" panose="020B0503020204020204" pitchFamily="34" charset="-122"/>
              </a:rPr>
              <a:t>其他外部中介</a:t>
            </a:r>
          </a:p>
          <a:p>
            <a:pPr marL="412750">
              <a:lnSpc>
                <a:spcPct val="100000"/>
              </a:lnSpc>
              <a:spcBef>
                <a:spcPts val="390"/>
              </a:spcBef>
            </a:pPr>
            <a:r>
              <a:rPr sz="1600" spc="85" dirty="0">
                <a:latin typeface="+mn-ea"/>
                <a:ea typeface="+mn-ea"/>
                <a:cs typeface="华文宋体"/>
              </a:rPr>
              <a:t>律</a:t>
            </a:r>
            <a:r>
              <a:rPr sz="1600" spc="25" dirty="0">
                <a:latin typeface="+mn-ea"/>
                <a:ea typeface="+mn-ea"/>
                <a:cs typeface="华文宋体"/>
              </a:rPr>
              <a:t>师</a:t>
            </a:r>
            <a:r>
              <a:rPr sz="1600" spc="15" dirty="0">
                <a:latin typeface="+mn-ea"/>
                <a:ea typeface="+mn-ea"/>
                <a:cs typeface="华文宋体"/>
              </a:rPr>
              <a:t>事</a:t>
            </a:r>
            <a:r>
              <a:rPr sz="1600" spc="-55" dirty="0">
                <a:latin typeface="+mn-ea"/>
                <a:ea typeface="+mn-ea"/>
                <a:cs typeface="华文宋体"/>
              </a:rPr>
              <a:t>务</a:t>
            </a:r>
            <a:r>
              <a:rPr sz="1600" spc="25" dirty="0">
                <a:latin typeface="+mn-ea"/>
                <a:ea typeface="+mn-ea"/>
                <a:cs typeface="华文宋体"/>
              </a:rPr>
              <a:t>所</a:t>
            </a:r>
            <a:r>
              <a:rPr sz="1600" spc="-60" dirty="0">
                <a:latin typeface="+mn-ea"/>
                <a:ea typeface="+mn-ea"/>
                <a:cs typeface="华文宋体"/>
              </a:rPr>
              <a:t>、</a:t>
            </a:r>
            <a:r>
              <a:rPr sz="1600" spc="25" dirty="0">
                <a:latin typeface="+mn-ea"/>
                <a:ea typeface="+mn-ea"/>
                <a:cs typeface="华文宋体"/>
              </a:rPr>
              <a:t>会</a:t>
            </a:r>
            <a:r>
              <a:rPr sz="1600" spc="15" dirty="0">
                <a:latin typeface="+mn-ea"/>
                <a:ea typeface="+mn-ea"/>
                <a:cs typeface="华文宋体"/>
              </a:rPr>
              <a:t>计</a:t>
            </a:r>
            <a:r>
              <a:rPr sz="1600" spc="-55" dirty="0">
                <a:latin typeface="+mn-ea"/>
                <a:ea typeface="+mn-ea"/>
                <a:cs typeface="华文宋体"/>
              </a:rPr>
              <a:t>师</a:t>
            </a:r>
            <a:r>
              <a:rPr sz="1600" spc="25" dirty="0">
                <a:latin typeface="+mn-ea"/>
                <a:ea typeface="+mn-ea"/>
                <a:cs typeface="华文宋体"/>
              </a:rPr>
              <a:t>事</a:t>
            </a:r>
            <a:r>
              <a:rPr sz="1600" spc="-60" dirty="0">
                <a:latin typeface="+mn-ea"/>
                <a:ea typeface="+mn-ea"/>
                <a:cs typeface="华文宋体"/>
              </a:rPr>
              <a:t>务</a:t>
            </a:r>
            <a:r>
              <a:rPr sz="1600" spc="25" dirty="0">
                <a:latin typeface="+mn-ea"/>
                <a:ea typeface="+mn-ea"/>
                <a:cs typeface="华文宋体"/>
              </a:rPr>
              <a:t>所</a:t>
            </a:r>
            <a:r>
              <a:rPr sz="1600" spc="15" dirty="0">
                <a:latin typeface="+mn-ea"/>
                <a:ea typeface="+mn-ea"/>
                <a:cs typeface="华文宋体"/>
              </a:rPr>
              <a:t>、</a:t>
            </a:r>
            <a:r>
              <a:rPr sz="1600" spc="-55" dirty="0">
                <a:latin typeface="+mn-ea"/>
                <a:ea typeface="+mn-ea"/>
                <a:cs typeface="华文宋体"/>
              </a:rPr>
              <a:t>资</a:t>
            </a:r>
            <a:r>
              <a:rPr sz="1600" spc="25" dirty="0">
                <a:latin typeface="+mn-ea"/>
                <a:ea typeface="+mn-ea"/>
                <a:cs typeface="华文宋体"/>
              </a:rPr>
              <a:t>产</a:t>
            </a:r>
            <a:r>
              <a:rPr sz="1600" spc="-60" dirty="0">
                <a:latin typeface="+mn-ea"/>
                <a:ea typeface="+mn-ea"/>
                <a:cs typeface="华文宋体"/>
              </a:rPr>
              <a:t>评</a:t>
            </a:r>
            <a:r>
              <a:rPr sz="1600" spc="25" dirty="0">
                <a:latin typeface="+mn-ea"/>
                <a:ea typeface="+mn-ea"/>
                <a:cs typeface="华文宋体"/>
              </a:rPr>
              <a:t>估</a:t>
            </a:r>
            <a:r>
              <a:rPr sz="1600" spc="15" dirty="0">
                <a:latin typeface="+mn-ea"/>
                <a:ea typeface="+mn-ea"/>
                <a:cs typeface="华文宋体"/>
              </a:rPr>
              <a:t>机</a:t>
            </a:r>
            <a:r>
              <a:rPr sz="1600" spc="-55" dirty="0">
                <a:latin typeface="+mn-ea"/>
                <a:ea typeface="+mn-ea"/>
                <a:cs typeface="华文宋体"/>
              </a:rPr>
              <a:t>构</a:t>
            </a:r>
            <a:r>
              <a:rPr sz="1600" spc="25" dirty="0">
                <a:latin typeface="+mn-ea"/>
                <a:ea typeface="+mn-ea"/>
                <a:cs typeface="华文宋体"/>
              </a:rPr>
              <a:t>、</a:t>
            </a:r>
            <a:r>
              <a:rPr sz="1600" spc="-60" dirty="0">
                <a:latin typeface="+mn-ea"/>
                <a:ea typeface="+mn-ea"/>
                <a:cs typeface="华文宋体"/>
              </a:rPr>
              <a:t>信</a:t>
            </a:r>
            <a:r>
              <a:rPr sz="1600" spc="25" dirty="0">
                <a:latin typeface="+mn-ea"/>
                <a:ea typeface="+mn-ea"/>
                <a:cs typeface="华文宋体"/>
              </a:rPr>
              <a:t>用</a:t>
            </a:r>
            <a:r>
              <a:rPr sz="1600" spc="15" dirty="0">
                <a:latin typeface="+mn-ea"/>
                <a:ea typeface="+mn-ea"/>
                <a:cs typeface="华文宋体"/>
              </a:rPr>
              <a:t>评</a:t>
            </a:r>
            <a:r>
              <a:rPr sz="1600" spc="-55" dirty="0">
                <a:latin typeface="+mn-ea"/>
                <a:ea typeface="+mn-ea"/>
                <a:cs typeface="华文宋体"/>
              </a:rPr>
              <a:t>级</a:t>
            </a:r>
            <a:r>
              <a:rPr sz="1600" spc="25" dirty="0">
                <a:latin typeface="+mn-ea"/>
                <a:ea typeface="+mn-ea"/>
                <a:cs typeface="华文宋体"/>
              </a:rPr>
              <a:t>机</a:t>
            </a:r>
            <a:r>
              <a:rPr sz="1600" spc="-60" dirty="0">
                <a:latin typeface="+mn-ea"/>
                <a:ea typeface="+mn-ea"/>
                <a:cs typeface="华文宋体"/>
              </a:rPr>
              <a:t>构</a:t>
            </a:r>
            <a:r>
              <a:rPr sz="1600" spc="25" dirty="0">
                <a:latin typeface="+mn-ea"/>
                <a:ea typeface="+mn-ea"/>
                <a:cs typeface="华文宋体"/>
              </a:rPr>
              <a:t>等</a:t>
            </a:r>
            <a:endParaRPr sz="1600" dirty="0">
              <a:latin typeface="+mn-ea"/>
              <a:ea typeface="+mn-ea"/>
              <a:cs typeface="华文宋体"/>
            </a:endParaRPr>
          </a:p>
        </p:txBody>
      </p:sp>
      <p:grpSp>
        <p:nvGrpSpPr>
          <p:cNvPr id="22" name="组合 1">
            <a:extLst>
              <a:ext uri="{FF2B5EF4-FFF2-40B4-BE49-F238E27FC236}">
                <a16:creationId xmlns:a16="http://schemas.microsoft.com/office/drawing/2014/main" id="{4A94DB07-1524-4F64-9882-E359C183B996}"/>
              </a:ext>
            </a:extLst>
          </p:cNvPr>
          <p:cNvGrpSpPr>
            <a:grpSpLocks/>
          </p:cNvGrpSpPr>
          <p:nvPr/>
        </p:nvGrpSpPr>
        <p:grpSpPr bwMode="auto">
          <a:xfrm>
            <a:off x="0" y="214313"/>
            <a:ext cx="298450" cy="658812"/>
            <a:chOff x="0" y="0"/>
            <a:chExt cx="577847" cy="659137"/>
          </a:xfrm>
        </p:grpSpPr>
        <p:sp>
          <p:nvSpPr>
            <p:cNvPr id="23" name="矩形 3">
              <a:extLst>
                <a:ext uri="{FF2B5EF4-FFF2-40B4-BE49-F238E27FC236}">
                  <a16:creationId xmlns:a16="http://schemas.microsoft.com/office/drawing/2014/main" id="{1DBDD37F-AA3C-4E6D-8912-121D936668B8}"/>
                </a:ext>
              </a:extLst>
            </p:cNvPr>
            <p:cNvSpPr>
              <a:spLocks noChangeArrowheads="1"/>
            </p:cNvSpPr>
            <p:nvPr/>
          </p:nvSpPr>
          <p:spPr bwMode="auto">
            <a:xfrm>
              <a:off x="0" y="0"/>
              <a:ext cx="495297" cy="659137"/>
            </a:xfrm>
            <a:prstGeom prst="rect">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4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24" name="矩形 4">
              <a:extLst>
                <a:ext uri="{FF2B5EF4-FFF2-40B4-BE49-F238E27FC236}">
                  <a16:creationId xmlns:a16="http://schemas.microsoft.com/office/drawing/2014/main" id="{414D219A-FB7E-4B1E-BBA3-39459F7C1DFF}"/>
                </a:ext>
              </a:extLst>
            </p:cNvPr>
            <p:cNvSpPr>
              <a:spLocks noChangeArrowheads="1"/>
            </p:cNvSpPr>
            <p:nvPr/>
          </p:nvSpPr>
          <p:spPr bwMode="auto">
            <a:xfrm>
              <a:off x="527047" y="0"/>
              <a:ext cx="50800" cy="659137"/>
            </a:xfrm>
            <a:prstGeom prst="rect">
              <a:avLst/>
            </a:prstGeom>
            <a:solidFill>
              <a:srgbClr val="80808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4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grpSp>
      <p:sp>
        <p:nvSpPr>
          <p:cNvPr id="25" name="矩形 2">
            <a:extLst>
              <a:ext uri="{FF2B5EF4-FFF2-40B4-BE49-F238E27FC236}">
                <a16:creationId xmlns:a16="http://schemas.microsoft.com/office/drawing/2014/main" id="{22D224FE-96C9-4F33-AE46-1CA86154FCAB}"/>
              </a:ext>
            </a:extLst>
          </p:cNvPr>
          <p:cNvSpPr>
            <a:spLocks noChangeArrowheads="1"/>
          </p:cNvSpPr>
          <p:nvPr/>
        </p:nvSpPr>
        <p:spPr bwMode="auto">
          <a:xfrm>
            <a:off x="314849" y="294461"/>
            <a:ext cx="3392275" cy="584775"/>
          </a:xfrm>
          <a:prstGeom prst="rect">
            <a:avLst/>
          </a:prstGeom>
          <a:noFill/>
          <a:ln>
            <a:noFill/>
          </a:ln>
        </p:spPr>
        <p:txBody>
          <a:bodyPr wrap="non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lvl="0" eaLnBrk="1" hangingPunct="1">
              <a:spcBef>
                <a:spcPct val="0"/>
              </a:spcBef>
              <a:buNone/>
              <a:defRPr/>
            </a:pPr>
            <a:r>
              <a:rPr lang="en-US" altLang="zh-CN" b="1" dirty="0">
                <a:solidFill>
                  <a:srgbClr val="000000"/>
                </a:solidFill>
                <a:latin typeface="微软雅黑"/>
                <a:ea typeface="微软雅黑"/>
                <a:sym typeface="微软雅黑" panose="020B0503020204020204" pitchFamily="34" charset="-122"/>
              </a:rPr>
              <a:t>2</a:t>
            </a:r>
            <a:r>
              <a:rPr kumimoji="0" lang="en-US" altLang="zh-CN"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.2 </a:t>
            </a:r>
            <a:r>
              <a:rPr kumimoji="0" lang="zh-CN" altLang="en-US"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项目参与主体</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453466" y="1153381"/>
            <a:ext cx="11569337" cy="2201885"/>
          </a:xfrm>
          <a:prstGeom prst="rect">
            <a:avLst/>
          </a:prstGeom>
        </p:spPr>
        <p:txBody>
          <a:bodyPr vert="horz" wrap="square" lIns="0" tIns="62230" rIns="0" bIns="0" rtlCol="0">
            <a:spAutoFit/>
          </a:bodyPr>
          <a:lstStyle/>
          <a:p>
            <a:pPr marL="12700">
              <a:spcBef>
                <a:spcPts val="490"/>
              </a:spcBef>
              <a:buSzPct val="93548"/>
              <a:tabLst>
                <a:tab pos="192405" algn="l"/>
              </a:tabLst>
            </a:pPr>
            <a:r>
              <a:rPr lang="zh-CN" altLang="en-US" b="1" spc="80" dirty="0">
                <a:latin typeface="微软雅黑" panose="020B0503020204020204" pitchFamily="34" charset="-122"/>
                <a:ea typeface="微软雅黑" panose="020B0503020204020204" pitchFamily="34" charset="-122"/>
              </a:rPr>
              <a:t>两大监管主体</a:t>
            </a:r>
          </a:p>
          <a:p>
            <a:pPr marL="12700" algn="just">
              <a:spcBef>
                <a:spcPts val="490"/>
              </a:spcBef>
              <a:buSzPct val="93548"/>
              <a:tabLst>
                <a:tab pos="192405" algn="l"/>
              </a:tabLst>
            </a:pPr>
            <a:r>
              <a:rPr lang="zh-CN" altLang="en-US" sz="1600" dirty="0">
                <a:latin typeface="+mn-ea"/>
                <a:ea typeface="+mn-ea"/>
                <a:cs typeface="华文宋体"/>
              </a:rPr>
              <a:t>       各省发改委主要从项目是否符合国家重大战略、宏观调控政策、产业政策、固定资产投资管理法规制度，以及鼓励回收</a:t>
            </a:r>
          </a:p>
          <a:p>
            <a:pPr marL="12700" algn="just">
              <a:spcBef>
                <a:spcPts val="490"/>
              </a:spcBef>
              <a:buSzPct val="93548"/>
              <a:tabLst>
                <a:tab pos="192405" algn="l"/>
              </a:tabLst>
            </a:pPr>
            <a:r>
              <a:rPr lang="zh-CN" altLang="en-US" sz="1600" dirty="0">
                <a:latin typeface="+mn-ea"/>
                <a:ea typeface="+mn-ea"/>
                <a:cs typeface="华文宋体"/>
              </a:rPr>
              <a:t>资金用于基础设施补短板领域等方面出具专项意见报送国家发改委。国家发改委审核后将符合条件项目推荐至证监会。 </a:t>
            </a:r>
          </a:p>
          <a:p>
            <a:pPr marL="12700" algn="just">
              <a:spcBef>
                <a:spcPts val="490"/>
              </a:spcBef>
              <a:buSzPct val="93548"/>
              <a:tabLst>
                <a:tab pos="192405" algn="l"/>
              </a:tabLst>
            </a:pPr>
            <a:r>
              <a:rPr lang="zh-CN" altLang="en-US" sz="1600" dirty="0">
                <a:latin typeface="+mn-ea"/>
                <a:ea typeface="+mn-ea"/>
                <a:cs typeface="华文宋体"/>
              </a:rPr>
              <a:t>       证监会牵头建立受理、审核、备案、信息披露和持续监管的工作机制，参照公开发行证券相关要求强化对基础设施</a:t>
            </a:r>
          </a:p>
          <a:p>
            <a:pPr marL="12700" algn="just">
              <a:spcBef>
                <a:spcPts val="490"/>
              </a:spcBef>
              <a:buSzPct val="93548"/>
              <a:tabLst>
                <a:tab pos="192405" algn="l"/>
              </a:tabLst>
            </a:pPr>
            <a:r>
              <a:rPr lang="en-US" altLang="zh-CN" sz="1600" dirty="0">
                <a:latin typeface="+mn-ea"/>
                <a:ea typeface="+mn-ea"/>
                <a:cs typeface="华文宋体"/>
              </a:rPr>
              <a:t>REITs</a:t>
            </a:r>
            <a:r>
              <a:rPr lang="zh-CN" altLang="en-US" sz="1600" dirty="0">
                <a:latin typeface="+mn-ea"/>
                <a:ea typeface="+mn-ea"/>
                <a:cs typeface="华文宋体"/>
              </a:rPr>
              <a:t>发行等环节相关参与主体的监督管理，落实各项监管要求。公募</a:t>
            </a:r>
            <a:r>
              <a:rPr lang="en-US" altLang="zh-CN" sz="1600" dirty="0">
                <a:latin typeface="+mn-ea"/>
                <a:ea typeface="+mn-ea"/>
                <a:cs typeface="华文宋体"/>
              </a:rPr>
              <a:t>REITs</a:t>
            </a:r>
            <a:r>
              <a:rPr lang="zh-CN" altLang="en-US" sz="1600" dirty="0">
                <a:latin typeface="+mn-ea"/>
                <a:ea typeface="+mn-ea"/>
                <a:cs typeface="华文宋体"/>
              </a:rPr>
              <a:t>产品报证监会获批后，基金管理人即可安排基金</a:t>
            </a:r>
          </a:p>
          <a:p>
            <a:pPr marL="12700" algn="just">
              <a:spcBef>
                <a:spcPts val="490"/>
              </a:spcBef>
              <a:buSzPct val="93548"/>
              <a:tabLst>
                <a:tab pos="192405" algn="l"/>
              </a:tabLst>
            </a:pPr>
            <a:r>
              <a:rPr lang="zh-CN" altLang="en-US" sz="1600" dirty="0">
                <a:latin typeface="+mn-ea"/>
                <a:ea typeface="+mn-ea"/>
                <a:cs typeface="华文宋体"/>
              </a:rPr>
              <a:t>的发行；基金发行成立后，符合上市条件的，可向交易所申请上市。</a:t>
            </a:r>
          </a:p>
          <a:p>
            <a:pPr marL="191770" indent="-179070" algn="just">
              <a:lnSpc>
                <a:spcPct val="100000"/>
              </a:lnSpc>
              <a:spcBef>
                <a:spcPts val="490"/>
              </a:spcBef>
              <a:buSzPct val="93548"/>
              <a:buFont typeface="Wingdings"/>
              <a:buChar char=""/>
              <a:tabLst>
                <a:tab pos="192405" algn="l"/>
              </a:tabLst>
            </a:pPr>
            <a:endParaRPr sz="1600" dirty="0">
              <a:latin typeface="+mn-ea"/>
              <a:ea typeface="+mn-ea"/>
              <a:cs typeface="华文宋体"/>
            </a:endParaRPr>
          </a:p>
        </p:txBody>
      </p:sp>
      <p:sp>
        <p:nvSpPr>
          <p:cNvPr id="19" name="object 19"/>
          <p:cNvSpPr/>
          <p:nvPr/>
        </p:nvSpPr>
        <p:spPr>
          <a:xfrm>
            <a:off x="9341330" y="5300295"/>
            <a:ext cx="419100" cy="352425"/>
          </a:xfrm>
          <a:custGeom>
            <a:avLst/>
            <a:gdLst/>
            <a:ahLst/>
            <a:cxnLst/>
            <a:rect l="l" t="t" r="r" b="b"/>
            <a:pathLst>
              <a:path w="419100" h="352425">
                <a:moveTo>
                  <a:pt x="242824" y="0"/>
                </a:moveTo>
                <a:lnTo>
                  <a:pt x="242824" y="88011"/>
                </a:lnTo>
                <a:lnTo>
                  <a:pt x="0" y="88011"/>
                </a:lnTo>
                <a:lnTo>
                  <a:pt x="0" y="264287"/>
                </a:lnTo>
                <a:lnTo>
                  <a:pt x="242824" y="264287"/>
                </a:lnTo>
                <a:lnTo>
                  <a:pt x="242824" y="352425"/>
                </a:lnTo>
                <a:lnTo>
                  <a:pt x="419100" y="176149"/>
                </a:lnTo>
                <a:lnTo>
                  <a:pt x="242824" y="0"/>
                </a:lnTo>
                <a:close/>
              </a:path>
            </a:pathLst>
          </a:custGeom>
          <a:solidFill>
            <a:srgbClr val="F8F7F3"/>
          </a:solidFill>
        </p:spPr>
        <p:txBody>
          <a:bodyPr wrap="square" lIns="0" tIns="0" rIns="0" bIns="0" rtlCol="0"/>
          <a:lstStyle/>
          <a:p>
            <a:endParaRPr sz="1600">
              <a:latin typeface="+mn-ea"/>
              <a:ea typeface="+mn-ea"/>
            </a:endParaRPr>
          </a:p>
        </p:txBody>
      </p:sp>
      <p:sp>
        <p:nvSpPr>
          <p:cNvPr id="31" name="object 31"/>
          <p:cNvSpPr txBox="1"/>
          <p:nvPr/>
        </p:nvSpPr>
        <p:spPr>
          <a:xfrm>
            <a:off x="411813" y="5454672"/>
            <a:ext cx="8265160" cy="636712"/>
          </a:xfrm>
          <a:prstGeom prst="rect">
            <a:avLst/>
          </a:prstGeom>
        </p:spPr>
        <p:txBody>
          <a:bodyPr vert="horz" wrap="square" lIns="0" tIns="61594" rIns="0" bIns="0" rtlCol="0">
            <a:spAutoFit/>
          </a:bodyPr>
          <a:lstStyle/>
          <a:p>
            <a:pPr marL="12700">
              <a:spcBef>
                <a:spcPts val="490"/>
              </a:spcBef>
              <a:buSzPct val="93548"/>
              <a:tabLst>
                <a:tab pos="192405" algn="l"/>
              </a:tabLst>
            </a:pPr>
            <a:r>
              <a:rPr b="1" spc="80" dirty="0">
                <a:latin typeface="微软雅黑" panose="020B0503020204020204" pitchFamily="34" charset="-122"/>
                <a:ea typeface="微软雅黑" panose="020B0503020204020204" pitchFamily="34" charset="-122"/>
              </a:rPr>
              <a:t>其他重要审批主体</a:t>
            </a:r>
          </a:p>
          <a:p>
            <a:pPr marL="412750">
              <a:spcBef>
                <a:spcPts val="395"/>
              </a:spcBef>
            </a:pPr>
            <a:r>
              <a:rPr lang="zh-CN" altLang="en-US" sz="1600" spc="85" dirty="0">
                <a:latin typeface="+mn-ea"/>
                <a:ea typeface="+mn-ea"/>
                <a:cs typeface="华文宋体"/>
              </a:rPr>
              <a:t>各级地方政府国资、财政、工商、税务、国土等部门、沪深交易所等</a:t>
            </a:r>
          </a:p>
        </p:txBody>
      </p:sp>
      <p:grpSp>
        <p:nvGrpSpPr>
          <p:cNvPr id="35" name="组合 1">
            <a:extLst>
              <a:ext uri="{FF2B5EF4-FFF2-40B4-BE49-F238E27FC236}">
                <a16:creationId xmlns:a16="http://schemas.microsoft.com/office/drawing/2014/main" id="{D892A519-A52D-4CF7-828B-18EB466AE84C}"/>
              </a:ext>
            </a:extLst>
          </p:cNvPr>
          <p:cNvGrpSpPr>
            <a:grpSpLocks/>
          </p:cNvGrpSpPr>
          <p:nvPr/>
        </p:nvGrpSpPr>
        <p:grpSpPr bwMode="auto">
          <a:xfrm>
            <a:off x="0" y="214313"/>
            <a:ext cx="298450" cy="658812"/>
            <a:chOff x="0" y="0"/>
            <a:chExt cx="577847" cy="659137"/>
          </a:xfrm>
        </p:grpSpPr>
        <p:sp>
          <p:nvSpPr>
            <p:cNvPr id="36" name="矩形 3">
              <a:extLst>
                <a:ext uri="{FF2B5EF4-FFF2-40B4-BE49-F238E27FC236}">
                  <a16:creationId xmlns:a16="http://schemas.microsoft.com/office/drawing/2014/main" id="{FD76F5CB-B3FE-4FFC-A209-0ABF05ABFE55}"/>
                </a:ext>
              </a:extLst>
            </p:cNvPr>
            <p:cNvSpPr>
              <a:spLocks noChangeArrowheads="1"/>
            </p:cNvSpPr>
            <p:nvPr/>
          </p:nvSpPr>
          <p:spPr bwMode="auto">
            <a:xfrm>
              <a:off x="0" y="0"/>
              <a:ext cx="495297" cy="659137"/>
            </a:xfrm>
            <a:prstGeom prst="rect">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4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37" name="矩形 4">
              <a:extLst>
                <a:ext uri="{FF2B5EF4-FFF2-40B4-BE49-F238E27FC236}">
                  <a16:creationId xmlns:a16="http://schemas.microsoft.com/office/drawing/2014/main" id="{4F1246C9-D399-4829-A7A1-A78CC3512810}"/>
                </a:ext>
              </a:extLst>
            </p:cNvPr>
            <p:cNvSpPr>
              <a:spLocks noChangeArrowheads="1"/>
            </p:cNvSpPr>
            <p:nvPr/>
          </p:nvSpPr>
          <p:spPr bwMode="auto">
            <a:xfrm>
              <a:off x="527047" y="0"/>
              <a:ext cx="50800" cy="659137"/>
            </a:xfrm>
            <a:prstGeom prst="rect">
              <a:avLst/>
            </a:prstGeom>
            <a:solidFill>
              <a:srgbClr val="80808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4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grpSp>
      <p:sp>
        <p:nvSpPr>
          <p:cNvPr id="38" name="矩形 2">
            <a:extLst>
              <a:ext uri="{FF2B5EF4-FFF2-40B4-BE49-F238E27FC236}">
                <a16:creationId xmlns:a16="http://schemas.microsoft.com/office/drawing/2014/main" id="{A3993C52-095A-4759-8EBE-6A5A9645FAB7}"/>
              </a:ext>
            </a:extLst>
          </p:cNvPr>
          <p:cNvSpPr>
            <a:spLocks noChangeArrowheads="1"/>
          </p:cNvSpPr>
          <p:nvPr/>
        </p:nvSpPr>
        <p:spPr bwMode="auto">
          <a:xfrm>
            <a:off x="314849" y="294461"/>
            <a:ext cx="3392275" cy="584775"/>
          </a:xfrm>
          <a:prstGeom prst="rect">
            <a:avLst/>
          </a:prstGeom>
          <a:noFill/>
          <a:ln>
            <a:noFill/>
          </a:ln>
        </p:spPr>
        <p:txBody>
          <a:bodyPr wrap="non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lvl="0" eaLnBrk="1" hangingPunct="1">
              <a:spcBef>
                <a:spcPct val="0"/>
              </a:spcBef>
              <a:buNone/>
              <a:defRPr/>
            </a:pPr>
            <a:r>
              <a:rPr lang="en-US" altLang="zh-CN" b="1" dirty="0">
                <a:solidFill>
                  <a:srgbClr val="000000"/>
                </a:solidFill>
                <a:latin typeface="微软雅黑"/>
                <a:ea typeface="微软雅黑"/>
                <a:sym typeface="微软雅黑" panose="020B0503020204020204" pitchFamily="34" charset="-122"/>
              </a:rPr>
              <a:t>2</a:t>
            </a:r>
            <a:r>
              <a:rPr kumimoji="0" lang="en-US" altLang="zh-CN"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.3 </a:t>
            </a:r>
            <a:r>
              <a:rPr kumimoji="0" lang="zh-CN" altLang="en-US"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项目审核流程</a:t>
            </a:r>
          </a:p>
        </p:txBody>
      </p:sp>
      <p:sp>
        <p:nvSpPr>
          <p:cNvPr id="58" name="矩形 57">
            <a:extLst>
              <a:ext uri="{FF2B5EF4-FFF2-40B4-BE49-F238E27FC236}">
                <a16:creationId xmlns:a16="http://schemas.microsoft.com/office/drawing/2014/main" id="{7F372E89-6C57-4FFE-AFFD-480A36C6E0BC}"/>
              </a:ext>
            </a:extLst>
          </p:cNvPr>
          <p:cNvSpPr/>
          <p:nvPr/>
        </p:nvSpPr>
        <p:spPr bwMode="auto">
          <a:xfrm>
            <a:off x="10058208" y="4382932"/>
            <a:ext cx="1685581" cy="650885"/>
          </a:xfrm>
          <a:prstGeom prst="rect">
            <a:avLst/>
          </a:prstGeom>
          <a:solidFill>
            <a:schemeClr val="accent2">
              <a:lumMod val="75000"/>
            </a:schemeClr>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2" name="object 22"/>
          <p:cNvSpPr/>
          <p:nvPr/>
        </p:nvSpPr>
        <p:spPr>
          <a:xfrm>
            <a:off x="3219857" y="3701226"/>
            <a:ext cx="428625" cy="352425"/>
          </a:xfrm>
          <a:custGeom>
            <a:avLst/>
            <a:gdLst/>
            <a:ahLst/>
            <a:cxnLst/>
            <a:rect l="l" t="t" r="r" b="b"/>
            <a:pathLst>
              <a:path w="428625" h="352425">
                <a:moveTo>
                  <a:pt x="252349" y="0"/>
                </a:moveTo>
                <a:lnTo>
                  <a:pt x="252349" y="88011"/>
                </a:lnTo>
                <a:lnTo>
                  <a:pt x="0" y="88011"/>
                </a:lnTo>
                <a:lnTo>
                  <a:pt x="0" y="264287"/>
                </a:lnTo>
                <a:lnTo>
                  <a:pt x="252349" y="264287"/>
                </a:lnTo>
                <a:lnTo>
                  <a:pt x="252349" y="352425"/>
                </a:lnTo>
                <a:lnTo>
                  <a:pt x="428625" y="176149"/>
                </a:lnTo>
                <a:lnTo>
                  <a:pt x="252349" y="0"/>
                </a:lnTo>
                <a:close/>
              </a:path>
            </a:pathLst>
          </a:custGeom>
          <a:solidFill>
            <a:schemeClr val="accent2">
              <a:lumMod val="40000"/>
              <a:lumOff val="60000"/>
            </a:schemeClr>
          </a:solidFill>
          <a:ln>
            <a:noFill/>
          </a:ln>
        </p:spPr>
        <p:txBody>
          <a:bodyPr wrap="square" lIns="0" tIns="0" rIns="0" bIns="0" rtlCol="0"/>
          <a:lstStyle/>
          <a:p>
            <a:endParaRPr sz="1600">
              <a:latin typeface="+mn-ea"/>
              <a:ea typeface="+mn-ea"/>
            </a:endParaRPr>
          </a:p>
        </p:txBody>
      </p:sp>
      <p:sp>
        <p:nvSpPr>
          <p:cNvPr id="26" name="object 26"/>
          <p:cNvSpPr/>
          <p:nvPr/>
        </p:nvSpPr>
        <p:spPr>
          <a:xfrm>
            <a:off x="4910545" y="4080831"/>
            <a:ext cx="428625" cy="314325"/>
          </a:xfrm>
          <a:custGeom>
            <a:avLst/>
            <a:gdLst/>
            <a:ahLst/>
            <a:cxnLst/>
            <a:rect l="l" t="t" r="r" b="b"/>
            <a:pathLst>
              <a:path w="428625" h="314325">
                <a:moveTo>
                  <a:pt x="271399" y="0"/>
                </a:moveTo>
                <a:lnTo>
                  <a:pt x="271399" y="78486"/>
                </a:lnTo>
                <a:lnTo>
                  <a:pt x="0" y="78486"/>
                </a:lnTo>
                <a:lnTo>
                  <a:pt x="0" y="235712"/>
                </a:lnTo>
                <a:lnTo>
                  <a:pt x="271399" y="235712"/>
                </a:lnTo>
                <a:lnTo>
                  <a:pt x="271399" y="314325"/>
                </a:lnTo>
                <a:lnTo>
                  <a:pt x="428625" y="157099"/>
                </a:lnTo>
                <a:lnTo>
                  <a:pt x="271399" y="0"/>
                </a:lnTo>
                <a:close/>
              </a:path>
            </a:pathLst>
          </a:custGeom>
          <a:solidFill>
            <a:srgbClr val="F8F7F3"/>
          </a:solidFill>
        </p:spPr>
        <p:txBody>
          <a:bodyPr wrap="square" lIns="0" tIns="0" rIns="0" bIns="0" rtlCol="0"/>
          <a:lstStyle/>
          <a:p>
            <a:endParaRPr sz="1600">
              <a:latin typeface="+mn-ea"/>
              <a:ea typeface="+mn-ea"/>
            </a:endParaRPr>
          </a:p>
        </p:txBody>
      </p:sp>
      <p:sp>
        <p:nvSpPr>
          <p:cNvPr id="27" name="object 27"/>
          <p:cNvSpPr/>
          <p:nvPr/>
        </p:nvSpPr>
        <p:spPr>
          <a:xfrm>
            <a:off x="5357368" y="3706678"/>
            <a:ext cx="428625" cy="314325"/>
          </a:xfrm>
          <a:custGeom>
            <a:avLst/>
            <a:gdLst/>
            <a:ahLst/>
            <a:cxnLst/>
            <a:rect l="l" t="t" r="r" b="b"/>
            <a:pathLst>
              <a:path w="428625" h="314325">
                <a:moveTo>
                  <a:pt x="0" y="78486"/>
                </a:moveTo>
                <a:lnTo>
                  <a:pt x="271399" y="78486"/>
                </a:lnTo>
                <a:lnTo>
                  <a:pt x="271399" y="0"/>
                </a:lnTo>
                <a:lnTo>
                  <a:pt x="428625" y="157099"/>
                </a:lnTo>
                <a:lnTo>
                  <a:pt x="271399" y="314325"/>
                </a:lnTo>
                <a:lnTo>
                  <a:pt x="271399" y="235712"/>
                </a:lnTo>
                <a:lnTo>
                  <a:pt x="0" y="235712"/>
                </a:lnTo>
                <a:lnTo>
                  <a:pt x="0" y="78486"/>
                </a:lnTo>
                <a:close/>
              </a:path>
            </a:pathLst>
          </a:custGeom>
          <a:solidFill>
            <a:schemeClr val="accent2">
              <a:lumMod val="40000"/>
              <a:lumOff val="60000"/>
            </a:schemeClr>
          </a:solidFill>
          <a:ln w="9534">
            <a:noFill/>
          </a:ln>
        </p:spPr>
        <p:txBody>
          <a:bodyPr wrap="square" lIns="0" tIns="0" rIns="0" bIns="0" rtlCol="0"/>
          <a:lstStyle/>
          <a:p>
            <a:endParaRPr sz="1600">
              <a:latin typeface="+mn-ea"/>
              <a:ea typeface="+mn-ea"/>
            </a:endParaRPr>
          </a:p>
        </p:txBody>
      </p:sp>
      <p:sp>
        <p:nvSpPr>
          <p:cNvPr id="28" name="object 28"/>
          <p:cNvSpPr/>
          <p:nvPr/>
        </p:nvSpPr>
        <p:spPr>
          <a:xfrm>
            <a:off x="6834595" y="4080831"/>
            <a:ext cx="428625" cy="314325"/>
          </a:xfrm>
          <a:custGeom>
            <a:avLst/>
            <a:gdLst/>
            <a:ahLst/>
            <a:cxnLst/>
            <a:rect l="l" t="t" r="r" b="b"/>
            <a:pathLst>
              <a:path w="428625" h="314325">
                <a:moveTo>
                  <a:pt x="271399" y="0"/>
                </a:moveTo>
                <a:lnTo>
                  <a:pt x="271399" y="78486"/>
                </a:lnTo>
                <a:lnTo>
                  <a:pt x="0" y="78486"/>
                </a:lnTo>
                <a:lnTo>
                  <a:pt x="0" y="235712"/>
                </a:lnTo>
                <a:lnTo>
                  <a:pt x="271399" y="235712"/>
                </a:lnTo>
                <a:lnTo>
                  <a:pt x="271399" y="314325"/>
                </a:lnTo>
                <a:lnTo>
                  <a:pt x="428625" y="157099"/>
                </a:lnTo>
                <a:lnTo>
                  <a:pt x="271399" y="0"/>
                </a:lnTo>
                <a:close/>
              </a:path>
            </a:pathLst>
          </a:custGeom>
          <a:solidFill>
            <a:srgbClr val="F8F7F3"/>
          </a:solidFill>
        </p:spPr>
        <p:txBody>
          <a:bodyPr wrap="square" lIns="0" tIns="0" rIns="0" bIns="0" rtlCol="0"/>
          <a:lstStyle/>
          <a:p>
            <a:endParaRPr sz="1600">
              <a:latin typeface="+mn-ea"/>
              <a:ea typeface="+mn-ea"/>
            </a:endParaRPr>
          </a:p>
        </p:txBody>
      </p:sp>
      <p:sp>
        <p:nvSpPr>
          <p:cNvPr id="29" name="object 29"/>
          <p:cNvSpPr/>
          <p:nvPr/>
        </p:nvSpPr>
        <p:spPr>
          <a:xfrm>
            <a:off x="7533071" y="3684258"/>
            <a:ext cx="428625" cy="314325"/>
          </a:xfrm>
          <a:custGeom>
            <a:avLst/>
            <a:gdLst/>
            <a:ahLst/>
            <a:cxnLst/>
            <a:rect l="l" t="t" r="r" b="b"/>
            <a:pathLst>
              <a:path w="428625" h="314325">
                <a:moveTo>
                  <a:pt x="0" y="78486"/>
                </a:moveTo>
                <a:lnTo>
                  <a:pt x="271399" y="78486"/>
                </a:lnTo>
                <a:lnTo>
                  <a:pt x="271399" y="0"/>
                </a:lnTo>
                <a:lnTo>
                  <a:pt x="428625" y="157099"/>
                </a:lnTo>
                <a:lnTo>
                  <a:pt x="271399" y="314325"/>
                </a:lnTo>
                <a:lnTo>
                  <a:pt x="271399" y="235712"/>
                </a:lnTo>
                <a:lnTo>
                  <a:pt x="0" y="235712"/>
                </a:lnTo>
                <a:lnTo>
                  <a:pt x="0" y="78486"/>
                </a:lnTo>
                <a:close/>
              </a:path>
            </a:pathLst>
          </a:custGeom>
          <a:solidFill>
            <a:schemeClr val="accent2">
              <a:lumMod val="40000"/>
              <a:lumOff val="60000"/>
            </a:schemeClr>
          </a:solidFill>
          <a:ln w="9534">
            <a:noFill/>
          </a:ln>
        </p:spPr>
        <p:txBody>
          <a:bodyPr wrap="square" lIns="0" tIns="0" rIns="0" bIns="0" rtlCol="0"/>
          <a:lstStyle/>
          <a:p>
            <a:endParaRPr sz="1600">
              <a:latin typeface="+mn-ea"/>
              <a:ea typeface="+mn-ea"/>
            </a:endParaRPr>
          </a:p>
        </p:txBody>
      </p:sp>
      <p:grpSp>
        <p:nvGrpSpPr>
          <p:cNvPr id="43" name="组合 42">
            <a:extLst>
              <a:ext uri="{FF2B5EF4-FFF2-40B4-BE49-F238E27FC236}">
                <a16:creationId xmlns:a16="http://schemas.microsoft.com/office/drawing/2014/main" id="{41B0483F-2661-4B6C-8238-3016D88F94FC}"/>
              </a:ext>
            </a:extLst>
          </p:cNvPr>
          <p:cNvGrpSpPr/>
          <p:nvPr/>
        </p:nvGrpSpPr>
        <p:grpSpPr>
          <a:xfrm>
            <a:off x="1437528" y="3498599"/>
            <a:ext cx="8209749" cy="672113"/>
            <a:chOff x="1244906" y="3007502"/>
            <a:chExt cx="8209749" cy="672113"/>
          </a:xfrm>
        </p:grpSpPr>
        <p:sp>
          <p:nvSpPr>
            <p:cNvPr id="39" name="矩形 38">
              <a:extLst>
                <a:ext uri="{FF2B5EF4-FFF2-40B4-BE49-F238E27FC236}">
                  <a16:creationId xmlns:a16="http://schemas.microsoft.com/office/drawing/2014/main" id="{1DE7E14E-6C94-486A-806E-F9446EFAF78B}"/>
                </a:ext>
              </a:extLst>
            </p:cNvPr>
            <p:cNvSpPr/>
            <p:nvPr/>
          </p:nvSpPr>
          <p:spPr bwMode="auto">
            <a:xfrm>
              <a:off x="1244906" y="3042903"/>
              <a:ext cx="1685581" cy="636712"/>
            </a:xfrm>
            <a:prstGeom prst="rect">
              <a:avLst/>
            </a:prstGeom>
            <a:solidFill>
              <a:schemeClr val="accent2">
                <a:lumMod val="75000"/>
              </a:schemeClr>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0" name="矩形 39">
              <a:extLst>
                <a:ext uri="{FF2B5EF4-FFF2-40B4-BE49-F238E27FC236}">
                  <a16:creationId xmlns:a16="http://schemas.microsoft.com/office/drawing/2014/main" id="{10E86659-2CDF-479D-8345-AD4DC075A6EC}"/>
                </a:ext>
              </a:extLst>
            </p:cNvPr>
            <p:cNvSpPr/>
            <p:nvPr/>
          </p:nvSpPr>
          <p:spPr bwMode="auto">
            <a:xfrm>
              <a:off x="3451396" y="3032988"/>
              <a:ext cx="1685581" cy="636712"/>
            </a:xfrm>
            <a:prstGeom prst="rect">
              <a:avLst/>
            </a:prstGeom>
            <a:solidFill>
              <a:schemeClr val="accent2">
                <a:lumMod val="75000"/>
              </a:schemeClr>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1" name="矩形 40">
              <a:extLst>
                <a:ext uri="{FF2B5EF4-FFF2-40B4-BE49-F238E27FC236}">
                  <a16:creationId xmlns:a16="http://schemas.microsoft.com/office/drawing/2014/main" id="{20567522-9D6B-48C0-9EA5-D9FD173BB26A}"/>
                </a:ext>
              </a:extLst>
            </p:cNvPr>
            <p:cNvSpPr/>
            <p:nvPr/>
          </p:nvSpPr>
          <p:spPr bwMode="auto">
            <a:xfrm>
              <a:off x="5598625" y="3042519"/>
              <a:ext cx="1685581" cy="636712"/>
            </a:xfrm>
            <a:prstGeom prst="rect">
              <a:avLst/>
            </a:prstGeom>
            <a:solidFill>
              <a:schemeClr val="accent2">
                <a:lumMod val="75000"/>
              </a:schemeClr>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2" name="矩形 41">
              <a:extLst>
                <a:ext uri="{FF2B5EF4-FFF2-40B4-BE49-F238E27FC236}">
                  <a16:creationId xmlns:a16="http://schemas.microsoft.com/office/drawing/2014/main" id="{BBBC7521-DA38-4C40-9DEE-C81F65CB1D7E}"/>
                </a:ext>
              </a:extLst>
            </p:cNvPr>
            <p:cNvSpPr/>
            <p:nvPr/>
          </p:nvSpPr>
          <p:spPr bwMode="auto">
            <a:xfrm>
              <a:off x="7769074" y="3021401"/>
              <a:ext cx="1685581" cy="650885"/>
            </a:xfrm>
            <a:prstGeom prst="rect">
              <a:avLst/>
            </a:prstGeom>
            <a:solidFill>
              <a:schemeClr val="accent2">
                <a:lumMod val="75000"/>
              </a:schemeClr>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1" name="object 21"/>
            <p:cNvSpPr txBox="1"/>
            <p:nvPr/>
          </p:nvSpPr>
          <p:spPr>
            <a:xfrm>
              <a:off x="1381362" y="3007502"/>
              <a:ext cx="1476375" cy="464230"/>
            </a:xfrm>
            <a:prstGeom prst="rect">
              <a:avLst/>
            </a:prstGeom>
            <a:noFill/>
            <a:ln w="9534">
              <a:noFill/>
            </a:ln>
          </p:spPr>
          <p:txBody>
            <a:bodyPr vert="horz" wrap="square" lIns="0" tIns="215900" rIns="0" bIns="0" rtlCol="0">
              <a:spAutoFit/>
            </a:bodyPr>
            <a:lstStyle/>
            <a:p>
              <a:pPr marL="224154">
                <a:lnSpc>
                  <a:spcPct val="100000"/>
                </a:lnSpc>
                <a:spcBef>
                  <a:spcPts val="1700"/>
                </a:spcBef>
              </a:pPr>
              <a:r>
                <a:rPr sz="1600" b="1" spc="15" dirty="0">
                  <a:solidFill>
                    <a:schemeClr val="bg1"/>
                  </a:solidFill>
                  <a:latin typeface="+mn-ea"/>
                  <a:ea typeface="+mn-ea"/>
                  <a:cs typeface="宋体"/>
                </a:rPr>
                <a:t>项目遴选</a:t>
              </a:r>
              <a:endParaRPr sz="1600" b="1" dirty="0">
                <a:solidFill>
                  <a:schemeClr val="bg1"/>
                </a:solidFill>
                <a:latin typeface="+mn-ea"/>
                <a:ea typeface="+mn-ea"/>
                <a:cs typeface="宋体"/>
              </a:endParaRPr>
            </a:p>
          </p:txBody>
        </p:sp>
        <p:sp>
          <p:nvSpPr>
            <p:cNvPr id="24" name="object 24"/>
            <p:cNvSpPr txBox="1"/>
            <p:nvPr/>
          </p:nvSpPr>
          <p:spPr>
            <a:xfrm>
              <a:off x="3660602" y="3032988"/>
              <a:ext cx="1476375" cy="552074"/>
            </a:xfrm>
            <a:prstGeom prst="rect">
              <a:avLst/>
            </a:prstGeom>
            <a:noFill/>
            <a:ln w="9534">
              <a:noFill/>
            </a:ln>
          </p:spPr>
          <p:txBody>
            <a:bodyPr vert="horz" wrap="square" lIns="0" tIns="59055" rIns="0" bIns="0" rtlCol="0">
              <a:spAutoFit/>
            </a:bodyPr>
            <a:lstStyle/>
            <a:p>
              <a:pPr marL="226695" marR="212725">
                <a:lnSpc>
                  <a:spcPct val="100000"/>
                </a:lnSpc>
                <a:spcBef>
                  <a:spcPts val="465"/>
                </a:spcBef>
              </a:pPr>
              <a:r>
                <a:rPr sz="1600" b="1" spc="20" dirty="0">
                  <a:solidFill>
                    <a:schemeClr val="bg1"/>
                  </a:solidFill>
                  <a:latin typeface="+mn-ea"/>
                  <a:ea typeface="+mn-ea"/>
                  <a:cs typeface="宋体"/>
                </a:rPr>
                <a:t>省发改委 出具意见</a:t>
              </a:r>
              <a:endParaRPr sz="1600" b="1" dirty="0">
                <a:solidFill>
                  <a:schemeClr val="bg1"/>
                </a:solidFill>
                <a:latin typeface="+mn-ea"/>
                <a:ea typeface="+mn-ea"/>
                <a:cs typeface="宋体"/>
              </a:endParaRPr>
            </a:p>
          </p:txBody>
        </p:sp>
        <p:sp>
          <p:nvSpPr>
            <p:cNvPr id="25" name="object 25"/>
            <p:cNvSpPr txBox="1"/>
            <p:nvPr/>
          </p:nvSpPr>
          <p:spPr>
            <a:xfrm>
              <a:off x="5730636" y="3032988"/>
              <a:ext cx="1553570" cy="552074"/>
            </a:xfrm>
            <a:prstGeom prst="rect">
              <a:avLst/>
            </a:prstGeom>
            <a:noFill/>
            <a:ln w="9534">
              <a:noFill/>
            </a:ln>
          </p:spPr>
          <p:txBody>
            <a:bodyPr vert="horz" wrap="square" lIns="0" tIns="59055" rIns="0" bIns="0" rtlCol="0">
              <a:spAutoFit/>
            </a:bodyPr>
            <a:lstStyle>
              <a:defPPr>
                <a:defRPr lang="zh-CN"/>
              </a:defPPr>
              <a:lvl1pPr marL="226695" marR="212725">
                <a:spcBef>
                  <a:spcPts val="465"/>
                </a:spcBef>
                <a:defRPr sz="1600" b="1" spc="20">
                  <a:solidFill>
                    <a:schemeClr val="bg1"/>
                  </a:solidFill>
                  <a:latin typeface="+mn-ea"/>
                  <a:ea typeface="+mn-ea"/>
                  <a:cs typeface="宋体"/>
                </a:defRPr>
              </a:lvl1pPr>
            </a:lstStyle>
            <a:p>
              <a:r>
                <a:rPr lang="zh-CN" altLang="en-US" dirty="0"/>
                <a:t>国家发改委审核推荐</a:t>
              </a:r>
            </a:p>
          </p:txBody>
        </p:sp>
        <p:sp>
          <p:nvSpPr>
            <p:cNvPr id="30" name="object 30"/>
            <p:cNvSpPr txBox="1"/>
            <p:nvPr/>
          </p:nvSpPr>
          <p:spPr>
            <a:xfrm>
              <a:off x="7978280" y="3024670"/>
              <a:ext cx="1476375" cy="462946"/>
            </a:xfrm>
            <a:prstGeom prst="rect">
              <a:avLst/>
            </a:prstGeom>
            <a:noFill/>
            <a:ln w="9534">
              <a:noFill/>
            </a:ln>
          </p:spPr>
          <p:txBody>
            <a:bodyPr vert="horz" wrap="square" lIns="0" tIns="214629" rIns="0" bIns="0" rtlCol="0">
              <a:spAutoFit/>
            </a:bodyPr>
            <a:lstStyle/>
            <a:p>
              <a:pPr marL="351790">
                <a:lnSpc>
                  <a:spcPct val="100000"/>
                </a:lnSpc>
                <a:spcBef>
                  <a:spcPts val="1689"/>
                </a:spcBef>
              </a:pPr>
              <a:r>
                <a:rPr sz="1600" b="1" spc="25" dirty="0">
                  <a:solidFill>
                    <a:schemeClr val="bg1"/>
                  </a:solidFill>
                  <a:latin typeface="+mn-ea"/>
                  <a:ea typeface="+mn-ea"/>
                  <a:cs typeface="宋体"/>
                </a:rPr>
                <a:t>证监会</a:t>
              </a:r>
              <a:endParaRPr sz="1600" b="1">
                <a:solidFill>
                  <a:schemeClr val="bg1"/>
                </a:solidFill>
                <a:latin typeface="+mn-ea"/>
                <a:ea typeface="+mn-ea"/>
                <a:cs typeface="宋体"/>
              </a:endParaRPr>
            </a:p>
          </p:txBody>
        </p:sp>
      </p:grpSp>
      <p:sp>
        <p:nvSpPr>
          <p:cNvPr id="44" name="object 22">
            <a:extLst>
              <a:ext uri="{FF2B5EF4-FFF2-40B4-BE49-F238E27FC236}">
                <a16:creationId xmlns:a16="http://schemas.microsoft.com/office/drawing/2014/main" id="{9FF958D6-00C6-4AA9-A25C-535CF7363A31}"/>
              </a:ext>
            </a:extLst>
          </p:cNvPr>
          <p:cNvSpPr/>
          <p:nvPr/>
        </p:nvSpPr>
        <p:spPr>
          <a:xfrm>
            <a:off x="3200807" y="4591857"/>
            <a:ext cx="428625" cy="352425"/>
          </a:xfrm>
          <a:custGeom>
            <a:avLst/>
            <a:gdLst/>
            <a:ahLst/>
            <a:cxnLst/>
            <a:rect l="l" t="t" r="r" b="b"/>
            <a:pathLst>
              <a:path w="428625" h="352425">
                <a:moveTo>
                  <a:pt x="252349" y="0"/>
                </a:moveTo>
                <a:lnTo>
                  <a:pt x="252349" y="88011"/>
                </a:lnTo>
                <a:lnTo>
                  <a:pt x="0" y="88011"/>
                </a:lnTo>
                <a:lnTo>
                  <a:pt x="0" y="264287"/>
                </a:lnTo>
                <a:lnTo>
                  <a:pt x="252349" y="264287"/>
                </a:lnTo>
                <a:lnTo>
                  <a:pt x="252349" y="352425"/>
                </a:lnTo>
                <a:lnTo>
                  <a:pt x="428625" y="176149"/>
                </a:lnTo>
                <a:lnTo>
                  <a:pt x="252349" y="0"/>
                </a:lnTo>
                <a:close/>
              </a:path>
            </a:pathLst>
          </a:custGeom>
          <a:solidFill>
            <a:schemeClr val="accent2">
              <a:lumMod val="40000"/>
              <a:lumOff val="60000"/>
            </a:schemeClr>
          </a:solidFill>
          <a:ln>
            <a:noFill/>
          </a:ln>
        </p:spPr>
        <p:txBody>
          <a:bodyPr wrap="square" lIns="0" tIns="0" rIns="0" bIns="0" rtlCol="0"/>
          <a:lstStyle/>
          <a:p>
            <a:endParaRPr sz="1600">
              <a:latin typeface="+mn-ea"/>
              <a:ea typeface="+mn-ea"/>
            </a:endParaRPr>
          </a:p>
        </p:txBody>
      </p:sp>
      <p:sp>
        <p:nvSpPr>
          <p:cNvPr id="45" name="object 26">
            <a:extLst>
              <a:ext uri="{FF2B5EF4-FFF2-40B4-BE49-F238E27FC236}">
                <a16:creationId xmlns:a16="http://schemas.microsoft.com/office/drawing/2014/main" id="{4537CF28-99A0-4C72-9C5A-49C02CD5DB87}"/>
              </a:ext>
            </a:extLst>
          </p:cNvPr>
          <p:cNvSpPr/>
          <p:nvPr/>
        </p:nvSpPr>
        <p:spPr>
          <a:xfrm>
            <a:off x="4891495" y="4971462"/>
            <a:ext cx="428625" cy="314325"/>
          </a:xfrm>
          <a:custGeom>
            <a:avLst/>
            <a:gdLst/>
            <a:ahLst/>
            <a:cxnLst/>
            <a:rect l="l" t="t" r="r" b="b"/>
            <a:pathLst>
              <a:path w="428625" h="314325">
                <a:moveTo>
                  <a:pt x="271399" y="0"/>
                </a:moveTo>
                <a:lnTo>
                  <a:pt x="271399" y="78486"/>
                </a:lnTo>
                <a:lnTo>
                  <a:pt x="0" y="78486"/>
                </a:lnTo>
                <a:lnTo>
                  <a:pt x="0" y="235712"/>
                </a:lnTo>
                <a:lnTo>
                  <a:pt x="271399" y="235712"/>
                </a:lnTo>
                <a:lnTo>
                  <a:pt x="271399" y="314325"/>
                </a:lnTo>
                <a:lnTo>
                  <a:pt x="428625" y="157099"/>
                </a:lnTo>
                <a:lnTo>
                  <a:pt x="271399" y="0"/>
                </a:lnTo>
                <a:close/>
              </a:path>
            </a:pathLst>
          </a:custGeom>
          <a:solidFill>
            <a:srgbClr val="F8F7F3"/>
          </a:solidFill>
        </p:spPr>
        <p:txBody>
          <a:bodyPr wrap="square" lIns="0" tIns="0" rIns="0" bIns="0" rtlCol="0"/>
          <a:lstStyle/>
          <a:p>
            <a:endParaRPr sz="1600">
              <a:latin typeface="+mn-ea"/>
              <a:ea typeface="+mn-ea"/>
            </a:endParaRPr>
          </a:p>
        </p:txBody>
      </p:sp>
      <p:sp>
        <p:nvSpPr>
          <p:cNvPr id="46" name="object 27">
            <a:extLst>
              <a:ext uri="{FF2B5EF4-FFF2-40B4-BE49-F238E27FC236}">
                <a16:creationId xmlns:a16="http://schemas.microsoft.com/office/drawing/2014/main" id="{0BDB5463-F032-4E1E-96A1-80B40E90AAB8}"/>
              </a:ext>
            </a:extLst>
          </p:cNvPr>
          <p:cNvSpPr/>
          <p:nvPr/>
        </p:nvSpPr>
        <p:spPr>
          <a:xfrm>
            <a:off x="5338318" y="4597309"/>
            <a:ext cx="428625" cy="314325"/>
          </a:xfrm>
          <a:custGeom>
            <a:avLst/>
            <a:gdLst/>
            <a:ahLst/>
            <a:cxnLst/>
            <a:rect l="l" t="t" r="r" b="b"/>
            <a:pathLst>
              <a:path w="428625" h="314325">
                <a:moveTo>
                  <a:pt x="0" y="78486"/>
                </a:moveTo>
                <a:lnTo>
                  <a:pt x="271399" y="78486"/>
                </a:lnTo>
                <a:lnTo>
                  <a:pt x="271399" y="0"/>
                </a:lnTo>
                <a:lnTo>
                  <a:pt x="428625" y="157099"/>
                </a:lnTo>
                <a:lnTo>
                  <a:pt x="271399" y="314325"/>
                </a:lnTo>
                <a:lnTo>
                  <a:pt x="271399" y="235712"/>
                </a:lnTo>
                <a:lnTo>
                  <a:pt x="0" y="235712"/>
                </a:lnTo>
                <a:lnTo>
                  <a:pt x="0" y="78486"/>
                </a:lnTo>
                <a:close/>
              </a:path>
            </a:pathLst>
          </a:custGeom>
          <a:solidFill>
            <a:schemeClr val="accent2">
              <a:lumMod val="40000"/>
              <a:lumOff val="60000"/>
            </a:schemeClr>
          </a:solidFill>
          <a:ln w="9534">
            <a:noFill/>
          </a:ln>
        </p:spPr>
        <p:txBody>
          <a:bodyPr wrap="square" lIns="0" tIns="0" rIns="0" bIns="0" rtlCol="0"/>
          <a:lstStyle/>
          <a:p>
            <a:endParaRPr sz="1600">
              <a:latin typeface="+mn-ea"/>
              <a:ea typeface="+mn-ea"/>
            </a:endParaRPr>
          </a:p>
        </p:txBody>
      </p:sp>
      <p:sp>
        <p:nvSpPr>
          <p:cNvPr id="47" name="object 28">
            <a:extLst>
              <a:ext uri="{FF2B5EF4-FFF2-40B4-BE49-F238E27FC236}">
                <a16:creationId xmlns:a16="http://schemas.microsoft.com/office/drawing/2014/main" id="{45895F1D-FD97-4A24-AD9C-5A9039DD65BA}"/>
              </a:ext>
            </a:extLst>
          </p:cNvPr>
          <p:cNvSpPr/>
          <p:nvPr/>
        </p:nvSpPr>
        <p:spPr>
          <a:xfrm>
            <a:off x="6815545" y="4971462"/>
            <a:ext cx="428625" cy="314325"/>
          </a:xfrm>
          <a:custGeom>
            <a:avLst/>
            <a:gdLst/>
            <a:ahLst/>
            <a:cxnLst/>
            <a:rect l="l" t="t" r="r" b="b"/>
            <a:pathLst>
              <a:path w="428625" h="314325">
                <a:moveTo>
                  <a:pt x="271399" y="0"/>
                </a:moveTo>
                <a:lnTo>
                  <a:pt x="271399" y="78486"/>
                </a:lnTo>
                <a:lnTo>
                  <a:pt x="0" y="78486"/>
                </a:lnTo>
                <a:lnTo>
                  <a:pt x="0" y="235712"/>
                </a:lnTo>
                <a:lnTo>
                  <a:pt x="271399" y="235712"/>
                </a:lnTo>
                <a:lnTo>
                  <a:pt x="271399" y="314325"/>
                </a:lnTo>
                <a:lnTo>
                  <a:pt x="428625" y="157099"/>
                </a:lnTo>
                <a:lnTo>
                  <a:pt x="271399" y="0"/>
                </a:lnTo>
                <a:close/>
              </a:path>
            </a:pathLst>
          </a:custGeom>
          <a:solidFill>
            <a:srgbClr val="F8F7F3"/>
          </a:solidFill>
        </p:spPr>
        <p:txBody>
          <a:bodyPr wrap="square" lIns="0" tIns="0" rIns="0" bIns="0" rtlCol="0"/>
          <a:lstStyle/>
          <a:p>
            <a:endParaRPr sz="1600">
              <a:latin typeface="+mn-ea"/>
              <a:ea typeface="+mn-ea"/>
            </a:endParaRPr>
          </a:p>
        </p:txBody>
      </p:sp>
      <p:sp>
        <p:nvSpPr>
          <p:cNvPr id="48" name="object 29">
            <a:extLst>
              <a:ext uri="{FF2B5EF4-FFF2-40B4-BE49-F238E27FC236}">
                <a16:creationId xmlns:a16="http://schemas.microsoft.com/office/drawing/2014/main" id="{AA320F1A-A114-44FC-93B3-0675484AF52A}"/>
              </a:ext>
            </a:extLst>
          </p:cNvPr>
          <p:cNvSpPr/>
          <p:nvPr/>
        </p:nvSpPr>
        <p:spPr>
          <a:xfrm>
            <a:off x="7514021" y="4574889"/>
            <a:ext cx="428625" cy="314325"/>
          </a:xfrm>
          <a:custGeom>
            <a:avLst/>
            <a:gdLst/>
            <a:ahLst/>
            <a:cxnLst/>
            <a:rect l="l" t="t" r="r" b="b"/>
            <a:pathLst>
              <a:path w="428625" h="314325">
                <a:moveTo>
                  <a:pt x="0" y="78486"/>
                </a:moveTo>
                <a:lnTo>
                  <a:pt x="271399" y="78486"/>
                </a:lnTo>
                <a:lnTo>
                  <a:pt x="271399" y="0"/>
                </a:lnTo>
                <a:lnTo>
                  <a:pt x="428625" y="157099"/>
                </a:lnTo>
                <a:lnTo>
                  <a:pt x="271399" y="314325"/>
                </a:lnTo>
                <a:lnTo>
                  <a:pt x="271399" y="235712"/>
                </a:lnTo>
                <a:lnTo>
                  <a:pt x="0" y="235712"/>
                </a:lnTo>
                <a:lnTo>
                  <a:pt x="0" y="78486"/>
                </a:lnTo>
                <a:close/>
              </a:path>
            </a:pathLst>
          </a:custGeom>
          <a:solidFill>
            <a:schemeClr val="accent2">
              <a:lumMod val="40000"/>
              <a:lumOff val="60000"/>
            </a:schemeClr>
          </a:solidFill>
          <a:ln w="9534">
            <a:noFill/>
          </a:ln>
        </p:spPr>
        <p:txBody>
          <a:bodyPr wrap="square" lIns="0" tIns="0" rIns="0" bIns="0" rtlCol="0"/>
          <a:lstStyle/>
          <a:p>
            <a:endParaRPr sz="1600">
              <a:latin typeface="+mn-ea"/>
              <a:ea typeface="+mn-ea"/>
            </a:endParaRPr>
          </a:p>
        </p:txBody>
      </p:sp>
      <p:grpSp>
        <p:nvGrpSpPr>
          <p:cNvPr id="49" name="组合 48">
            <a:extLst>
              <a:ext uri="{FF2B5EF4-FFF2-40B4-BE49-F238E27FC236}">
                <a16:creationId xmlns:a16="http://schemas.microsoft.com/office/drawing/2014/main" id="{4A37A0CF-67C6-4EAF-AE6D-2FA9DF449FD2}"/>
              </a:ext>
            </a:extLst>
          </p:cNvPr>
          <p:cNvGrpSpPr/>
          <p:nvPr/>
        </p:nvGrpSpPr>
        <p:grpSpPr>
          <a:xfrm>
            <a:off x="1418478" y="4403129"/>
            <a:ext cx="8209749" cy="658214"/>
            <a:chOff x="1244906" y="3021401"/>
            <a:chExt cx="8209749" cy="658214"/>
          </a:xfrm>
        </p:grpSpPr>
        <p:sp>
          <p:nvSpPr>
            <p:cNvPr id="50" name="矩形 49">
              <a:extLst>
                <a:ext uri="{FF2B5EF4-FFF2-40B4-BE49-F238E27FC236}">
                  <a16:creationId xmlns:a16="http://schemas.microsoft.com/office/drawing/2014/main" id="{9A26C5D2-13FD-424A-86F8-340B127C135F}"/>
                </a:ext>
              </a:extLst>
            </p:cNvPr>
            <p:cNvSpPr/>
            <p:nvPr/>
          </p:nvSpPr>
          <p:spPr bwMode="auto">
            <a:xfrm>
              <a:off x="1244906" y="3042903"/>
              <a:ext cx="1685581" cy="636712"/>
            </a:xfrm>
            <a:prstGeom prst="rect">
              <a:avLst/>
            </a:prstGeom>
            <a:solidFill>
              <a:schemeClr val="accent2">
                <a:lumMod val="75000"/>
              </a:schemeClr>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1" name="矩形 50">
              <a:extLst>
                <a:ext uri="{FF2B5EF4-FFF2-40B4-BE49-F238E27FC236}">
                  <a16:creationId xmlns:a16="http://schemas.microsoft.com/office/drawing/2014/main" id="{0BB2AB81-88ED-4EBD-AE61-931BC8BC8AC5}"/>
                </a:ext>
              </a:extLst>
            </p:cNvPr>
            <p:cNvSpPr/>
            <p:nvPr/>
          </p:nvSpPr>
          <p:spPr bwMode="auto">
            <a:xfrm>
              <a:off x="3451396" y="3032988"/>
              <a:ext cx="1685581" cy="636712"/>
            </a:xfrm>
            <a:prstGeom prst="rect">
              <a:avLst/>
            </a:prstGeom>
            <a:solidFill>
              <a:schemeClr val="accent2">
                <a:lumMod val="75000"/>
              </a:schemeClr>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2" name="矩形 51">
              <a:extLst>
                <a:ext uri="{FF2B5EF4-FFF2-40B4-BE49-F238E27FC236}">
                  <a16:creationId xmlns:a16="http://schemas.microsoft.com/office/drawing/2014/main" id="{8FC9D18A-79C8-4331-BE5B-9549B57761F6}"/>
                </a:ext>
              </a:extLst>
            </p:cNvPr>
            <p:cNvSpPr/>
            <p:nvPr/>
          </p:nvSpPr>
          <p:spPr bwMode="auto">
            <a:xfrm>
              <a:off x="5598625" y="3042519"/>
              <a:ext cx="1685581" cy="636712"/>
            </a:xfrm>
            <a:prstGeom prst="rect">
              <a:avLst/>
            </a:prstGeom>
            <a:solidFill>
              <a:schemeClr val="accent2">
                <a:lumMod val="75000"/>
              </a:schemeClr>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3" name="矩形 52">
              <a:extLst>
                <a:ext uri="{FF2B5EF4-FFF2-40B4-BE49-F238E27FC236}">
                  <a16:creationId xmlns:a16="http://schemas.microsoft.com/office/drawing/2014/main" id="{AD8D0423-BB92-4F10-B15F-8ADE399EB1DB}"/>
                </a:ext>
              </a:extLst>
            </p:cNvPr>
            <p:cNvSpPr/>
            <p:nvPr/>
          </p:nvSpPr>
          <p:spPr bwMode="auto">
            <a:xfrm>
              <a:off x="7769074" y="3021401"/>
              <a:ext cx="1685581" cy="650885"/>
            </a:xfrm>
            <a:prstGeom prst="rect">
              <a:avLst/>
            </a:prstGeom>
            <a:solidFill>
              <a:schemeClr val="accent2">
                <a:lumMod val="75000"/>
              </a:schemeClr>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8" name="object 8"/>
          <p:cNvSpPr txBox="1"/>
          <p:nvPr/>
        </p:nvSpPr>
        <p:spPr>
          <a:xfrm>
            <a:off x="1624987" y="4583902"/>
            <a:ext cx="1476375" cy="287899"/>
          </a:xfrm>
          <a:prstGeom prst="rect">
            <a:avLst/>
          </a:prstGeom>
          <a:noFill/>
          <a:ln w="9534">
            <a:noFill/>
          </a:ln>
        </p:spPr>
        <p:txBody>
          <a:bodyPr vert="horz" wrap="square" lIns="0" tIns="41275" rIns="0" bIns="0" rtlCol="0">
            <a:spAutoFit/>
          </a:bodyPr>
          <a:lstStyle/>
          <a:p>
            <a:pPr marL="211454">
              <a:lnSpc>
                <a:spcPct val="100000"/>
              </a:lnSpc>
              <a:spcBef>
                <a:spcPts val="325"/>
              </a:spcBef>
            </a:pPr>
            <a:r>
              <a:rPr sz="1600" b="1" spc="75" dirty="0">
                <a:solidFill>
                  <a:schemeClr val="bg1"/>
                </a:solidFill>
                <a:latin typeface="+mn-ea"/>
                <a:ea typeface="+mn-ea"/>
                <a:cs typeface="宋体"/>
              </a:rPr>
              <a:t>项目</a:t>
            </a:r>
            <a:r>
              <a:rPr sz="1600" b="1" spc="10" dirty="0">
                <a:solidFill>
                  <a:schemeClr val="bg1"/>
                </a:solidFill>
                <a:latin typeface="+mn-ea"/>
                <a:ea typeface="+mn-ea"/>
                <a:cs typeface="宋体"/>
              </a:rPr>
              <a:t>尽调</a:t>
            </a:r>
            <a:endParaRPr sz="1600" dirty="0">
              <a:solidFill>
                <a:schemeClr val="bg1"/>
              </a:solidFill>
              <a:latin typeface="+mn-ea"/>
              <a:ea typeface="+mn-ea"/>
              <a:cs typeface="宋体"/>
            </a:endParaRPr>
          </a:p>
        </p:txBody>
      </p:sp>
      <p:sp>
        <p:nvSpPr>
          <p:cNvPr id="11" name="object 11"/>
          <p:cNvSpPr txBox="1"/>
          <p:nvPr/>
        </p:nvSpPr>
        <p:spPr>
          <a:xfrm>
            <a:off x="3832795" y="4444685"/>
            <a:ext cx="1475671" cy="575157"/>
          </a:xfrm>
          <a:prstGeom prst="rect">
            <a:avLst/>
          </a:prstGeom>
          <a:noFill/>
          <a:ln w="9534">
            <a:noFill/>
          </a:ln>
        </p:spPr>
        <p:txBody>
          <a:bodyPr vert="horz" wrap="square" lIns="0" tIns="43815" rIns="0" bIns="0" rtlCol="0">
            <a:spAutoFit/>
          </a:bodyPr>
          <a:lstStyle/>
          <a:p>
            <a:pPr marR="78105" algn="ctr">
              <a:spcBef>
                <a:spcPts val="345"/>
              </a:spcBef>
            </a:pPr>
            <a:r>
              <a:rPr lang="en-US" altLang="zh-CN" sz="1600" b="1" dirty="0">
                <a:solidFill>
                  <a:schemeClr val="bg1"/>
                </a:solidFill>
                <a:latin typeface="+mn-ea"/>
                <a:ea typeface="+mn-ea"/>
                <a:cs typeface="宋体"/>
              </a:rPr>
              <a:t>ABS</a:t>
            </a:r>
            <a:r>
              <a:rPr lang="zh-CN" altLang="en-US" sz="1600" b="1" dirty="0">
                <a:solidFill>
                  <a:schemeClr val="bg1"/>
                </a:solidFill>
                <a:latin typeface="+mn-ea"/>
                <a:ea typeface="+mn-ea"/>
                <a:cs typeface="宋体"/>
              </a:rPr>
              <a:t>计划</a:t>
            </a:r>
            <a:endParaRPr lang="en-US" altLang="zh-CN" sz="1600" b="1" dirty="0">
              <a:solidFill>
                <a:schemeClr val="bg1"/>
              </a:solidFill>
              <a:latin typeface="+mn-ea"/>
              <a:ea typeface="+mn-ea"/>
              <a:cs typeface="宋体"/>
            </a:endParaRPr>
          </a:p>
          <a:p>
            <a:pPr marR="78105" algn="ctr">
              <a:spcBef>
                <a:spcPts val="345"/>
              </a:spcBef>
            </a:pPr>
            <a:r>
              <a:rPr lang="zh-CN" altLang="en-US" sz="1600" b="1" dirty="0">
                <a:solidFill>
                  <a:schemeClr val="bg1"/>
                </a:solidFill>
                <a:latin typeface="+mn-ea"/>
                <a:ea typeface="+mn-ea"/>
                <a:cs typeface="宋体"/>
              </a:rPr>
              <a:t>挂牌备案</a:t>
            </a:r>
          </a:p>
        </p:txBody>
      </p:sp>
      <p:sp>
        <p:nvSpPr>
          <p:cNvPr id="16" name="object 16"/>
          <p:cNvSpPr txBox="1"/>
          <p:nvPr/>
        </p:nvSpPr>
        <p:spPr>
          <a:xfrm>
            <a:off x="5963797" y="4449353"/>
            <a:ext cx="1476375" cy="533479"/>
          </a:xfrm>
          <a:prstGeom prst="rect">
            <a:avLst/>
          </a:prstGeom>
          <a:noFill/>
          <a:ln w="9534">
            <a:noFill/>
          </a:ln>
        </p:spPr>
        <p:txBody>
          <a:bodyPr vert="horz" wrap="square" lIns="0" tIns="40640" rIns="0" bIns="0" rtlCol="0">
            <a:spAutoFit/>
          </a:bodyPr>
          <a:lstStyle/>
          <a:p>
            <a:pPr marL="217170" marR="202565">
              <a:lnSpc>
                <a:spcPct val="100000"/>
              </a:lnSpc>
              <a:spcBef>
                <a:spcPts val="320"/>
              </a:spcBef>
            </a:pPr>
            <a:r>
              <a:rPr sz="1600" b="1" spc="80" dirty="0">
                <a:solidFill>
                  <a:schemeClr val="bg1"/>
                </a:solidFill>
                <a:latin typeface="+mn-ea"/>
                <a:ea typeface="+mn-ea"/>
                <a:cs typeface="宋体"/>
              </a:rPr>
              <a:t>基础</a:t>
            </a:r>
            <a:r>
              <a:rPr sz="1600" b="1" spc="10" dirty="0">
                <a:solidFill>
                  <a:schemeClr val="bg1"/>
                </a:solidFill>
                <a:latin typeface="+mn-ea"/>
                <a:ea typeface="+mn-ea"/>
                <a:cs typeface="宋体"/>
              </a:rPr>
              <a:t>设施 </a:t>
            </a:r>
            <a:r>
              <a:rPr sz="1600" b="1" spc="80" dirty="0">
                <a:solidFill>
                  <a:schemeClr val="bg1"/>
                </a:solidFill>
                <a:latin typeface="+mn-ea"/>
                <a:ea typeface="+mn-ea"/>
                <a:cs typeface="宋体"/>
              </a:rPr>
              <a:t>基金</a:t>
            </a:r>
            <a:r>
              <a:rPr sz="1600" b="1" spc="10" dirty="0">
                <a:solidFill>
                  <a:schemeClr val="bg1"/>
                </a:solidFill>
                <a:latin typeface="+mn-ea"/>
                <a:ea typeface="+mn-ea"/>
                <a:cs typeface="宋体"/>
              </a:rPr>
              <a:t>注册</a:t>
            </a:r>
            <a:endParaRPr sz="1600" dirty="0">
              <a:solidFill>
                <a:schemeClr val="bg1"/>
              </a:solidFill>
              <a:latin typeface="+mn-ea"/>
              <a:ea typeface="+mn-ea"/>
              <a:cs typeface="宋体"/>
            </a:endParaRPr>
          </a:p>
        </p:txBody>
      </p:sp>
      <p:sp>
        <p:nvSpPr>
          <p:cNvPr id="17" name="object 17"/>
          <p:cNvSpPr txBox="1"/>
          <p:nvPr/>
        </p:nvSpPr>
        <p:spPr>
          <a:xfrm>
            <a:off x="8102897" y="4439712"/>
            <a:ext cx="1476375" cy="537327"/>
          </a:xfrm>
          <a:prstGeom prst="rect">
            <a:avLst/>
          </a:prstGeom>
          <a:noFill/>
          <a:ln w="9534">
            <a:noFill/>
          </a:ln>
        </p:spPr>
        <p:txBody>
          <a:bodyPr vert="horz" wrap="square" lIns="0" tIns="44450" rIns="0" bIns="0" rtlCol="0">
            <a:spAutoFit/>
          </a:bodyPr>
          <a:lstStyle/>
          <a:p>
            <a:pPr marL="218440">
              <a:lnSpc>
                <a:spcPct val="100000"/>
              </a:lnSpc>
              <a:spcBef>
                <a:spcPts val="350"/>
              </a:spcBef>
            </a:pPr>
            <a:r>
              <a:rPr sz="1600" b="1" spc="80" dirty="0">
                <a:solidFill>
                  <a:schemeClr val="bg1"/>
                </a:solidFill>
                <a:latin typeface="+mn-ea"/>
                <a:ea typeface="+mn-ea"/>
                <a:cs typeface="宋体"/>
              </a:rPr>
              <a:t>基础</a:t>
            </a:r>
            <a:r>
              <a:rPr sz="1600" b="1" spc="10" dirty="0">
                <a:solidFill>
                  <a:schemeClr val="bg1"/>
                </a:solidFill>
                <a:latin typeface="+mn-ea"/>
                <a:ea typeface="+mn-ea"/>
                <a:cs typeface="宋体"/>
              </a:rPr>
              <a:t>设施</a:t>
            </a:r>
            <a:endParaRPr sz="1600" dirty="0">
              <a:solidFill>
                <a:schemeClr val="bg1"/>
              </a:solidFill>
              <a:latin typeface="+mn-ea"/>
              <a:ea typeface="+mn-ea"/>
              <a:cs typeface="宋体"/>
            </a:endParaRPr>
          </a:p>
          <a:p>
            <a:pPr marL="218440">
              <a:lnSpc>
                <a:spcPct val="100000"/>
              </a:lnSpc>
              <a:spcBef>
                <a:spcPts val="5"/>
              </a:spcBef>
            </a:pPr>
            <a:r>
              <a:rPr sz="1600" b="1" spc="85" dirty="0">
                <a:solidFill>
                  <a:schemeClr val="bg1"/>
                </a:solidFill>
                <a:latin typeface="+mn-ea"/>
                <a:ea typeface="+mn-ea"/>
                <a:cs typeface="宋体"/>
              </a:rPr>
              <a:t>基金</a:t>
            </a:r>
            <a:r>
              <a:rPr sz="1600" b="1" spc="15" dirty="0">
                <a:solidFill>
                  <a:schemeClr val="bg1"/>
                </a:solidFill>
                <a:latin typeface="+mn-ea"/>
                <a:ea typeface="+mn-ea"/>
                <a:cs typeface="宋体"/>
              </a:rPr>
              <a:t>募集</a:t>
            </a:r>
            <a:endParaRPr sz="1600" dirty="0">
              <a:solidFill>
                <a:schemeClr val="bg1"/>
              </a:solidFill>
              <a:latin typeface="+mn-ea"/>
              <a:ea typeface="+mn-ea"/>
              <a:cs typeface="宋体"/>
            </a:endParaRPr>
          </a:p>
        </p:txBody>
      </p:sp>
      <p:sp>
        <p:nvSpPr>
          <p:cNvPr id="18" name="object 18"/>
          <p:cNvSpPr txBox="1"/>
          <p:nvPr/>
        </p:nvSpPr>
        <p:spPr>
          <a:xfrm>
            <a:off x="9977073" y="4353685"/>
            <a:ext cx="1847850" cy="629147"/>
          </a:xfrm>
          <a:prstGeom prst="rect">
            <a:avLst/>
          </a:prstGeom>
          <a:noFill/>
          <a:ln w="9534">
            <a:noFill/>
          </a:ln>
        </p:spPr>
        <p:txBody>
          <a:bodyPr vert="horz" wrap="square" lIns="0" tIns="63500" rIns="0" bIns="0" rtlCol="0">
            <a:spAutoFit/>
          </a:bodyPr>
          <a:lstStyle/>
          <a:p>
            <a:pPr marL="2540" algn="ctr">
              <a:lnSpc>
                <a:spcPts val="2325"/>
              </a:lnSpc>
              <a:spcBef>
                <a:spcPts val="500"/>
              </a:spcBef>
            </a:pPr>
            <a:r>
              <a:rPr sz="1600" b="1" spc="75" dirty="0">
                <a:solidFill>
                  <a:schemeClr val="bg1"/>
                </a:solidFill>
                <a:latin typeface="+mn-ea"/>
                <a:ea typeface="+mn-ea"/>
                <a:cs typeface="宋体"/>
              </a:rPr>
              <a:t>基础</a:t>
            </a:r>
            <a:r>
              <a:rPr sz="1600" b="1" spc="10" dirty="0">
                <a:solidFill>
                  <a:schemeClr val="bg1"/>
                </a:solidFill>
                <a:latin typeface="+mn-ea"/>
                <a:ea typeface="+mn-ea"/>
                <a:cs typeface="宋体"/>
              </a:rPr>
              <a:t>设施基金</a:t>
            </a:r>
            <a:endParaRPr sz="1600" dirty="0">
              <a:solidFill>
                <a:schemeClr val="bg1"/>
              </a:solidFill>
              <a:latin typeface="+mn-ea"/>
              <a:ea typeface="+mn-ea"/>
              <a:cs typeface="宋体"/>
            </a:endParaRPr>
          </a:p>
          <a:p>
            <a:pPr marL="11430" algn="ctr">
              <a:lnSpc>
                <a:spcPts val="2325"/>
              </a:lnSpc>
            </a:pPr>
            <a:r>
              <a:rPr sz="1600" b="1" spc="75" dirty="0">
                <a:solidFill>
                  <a:schemeClr val="bg1"/>
                </a:solidFill>
                <a:latin typeface="+mn-ea"/>
                <a:ea typeface="+mn-ea"/>
                <a:cs typeface="宋体"/>
              </a:rPr>
              <a:t>成立</a:t>
            </a:r>
            <a:r>
              <a:rPr sz="1600" b="1" spc="15" dirty="0">
                <a:solidFill>
                  <a:schemeClr val="bg1"/>
                </a:solidFill>
                <a:latin typeface="+mn-ea"/>
                <a:ea typeface="+mn-ea"/>
                <a:cs typeface="宋体"/>
              </a:rPr>
              <a:t>、</a:t>
            </a:r>
            <a:r>
              <a:rPr sz="1600" b="1" spc="0" dirty="0">
                <a:solidFill>
                  <a:schemeClr val="bg1"/>
                </a:solidFill>
                <a:latin typeface="+mn-ea"/>
                <a:ea typeface="+mn-ea"/>
                <a:cs typeface="宋体"/>
              </a:rPr>
              <a:t>运</a:t>
            </a:r>
            <a:r>
              <a:rPr sz="1600" b="1" spc="15" dirty="0">
                <a:solidFill>
                  <a:schemeClr val="bg1"/>
                </a:solidFill>
                <a:latin typeface="+mn-ea"/>
                <a:ea typeface="+mn-ea"/>
                <a:cs typeface="宋体"/>
              </a:rPr>
              <a:t>作</a:t>
            </a:r>
            <a:endParaRPr sz="1600" dirty="0">
              <a:solidFill>
                <a:schemeClr val="bg1"/>
              </a:solidFill>
              <a:latin typeface="+mn-ea"/>
              <a:ea typeface="+mn-ea"/>
              <a:cs typeface="宋体"/>
            </a:endParaRPr>
          </a:p>
        </p:txBody>
      </p:sp>
      <p:sp>
        <p:nvSpPr>
          <p:cNvPr id="59" name="object 29">
            <a:extLst>
              <a:ext uri="{FF2B5EF4-FFF2-40B4-BE49-F238E27FC236}">
                <a16:creationId xmlns:a16="http://schemas.microsoft.com/office/drawing/2014/main" id="{DA146081-7DA0-420D-A782-EBEE8F89C9EF}"/>
              </a:ext>
            </a:extLst>
          </p:cNvPr>
          <p:cNvSpPr/>
          <p:nvPr/>
        </p:nvSpPr>
        <p:spPr>
          <a:xfrm>
            <a:off x="9673577" y="4570237"/>
            <a:ext cx="335675" cy="318977"/>
          </a:xfrm>
          <a:custGeom>
            <a:avLst/>
            <a:gdLst/>
            <a:ahLst/>
            <a:cxnLst/>
            <a:rect l="l" t="t" r="r" b="b"/>
            <a:pathLst>
              <a:path w="428625" h="314325">
                <a:moveTo>
                  <a:pt x="0" y="78486"/>
                </a:moveTo>
                <a:lnTo>
                  <a:pt x="271399" y="78486"/>
                </a:lnTo>
                <a:lnTo>
                  <a:pt x="271399" y="0"/>
                </a:lnTo>
                <a:lnTo>
                  <a:pt x="428625" y="157099"/>
                </a:lnTo>
                <a:lnTo>
                  <a:pt x="271399" y="314325"/>
                </a:lnTo>
                <a:lnTo>
                  <a:pt x="271399" y="235712"/>
                </a:lnTo>
                <a:lnTo>
                  <a:pt x="0" y="235712"/>
                </a:lnTo>
                <a:lnTo>
                  <a:pt x="0" y="78486"/>
                </a:lnTo>
                <a:close/>
              </a:path>
            </a:pathLst>
          </a:custGeom>
          <a:solidFill>
            <a:schemeClr val="accent2">
              <a:lumMod val="40000"/>
              <a:lumOff val="60000"/>
            </a:schemeClr>
          </a:solidFill>
          <a:ln w="9534">
            <a:noFill/>
          </a:ln>
        </p:spPr>
        <p:txBody>
          <a:bodyPr wrap="square" lIns="0" tIns="0" rIns="0" bIns="0" rtlCol="0"/>
          <a:lstStyle/>
          <a:p>
            <a:endParaRPr sz="1600">
              <a:latin typeface="+mn-ea"/>
              <a:ea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7"/>
          <p:cNvGraphicFramePr>
            <a:graphicFrameLocks noGrp="1"/>
          </p:cNvGraphicFramePr>
          <p:nvPr>
            <p:extLst>
              <p:ext uri="{D42A27DB-BD31-4B8C-83A1-F6EECF244321}">
                <p14:modId xmlns:p14="http://schemas.microsoft.com/office/powerpoint/2010/main" val="3958602669"/>
              </p:ext>
            </p:extLst>
          </p:nvPr>
        </p:nvGraphicFramePr>
        <p:xfrm>
          <a:off x="186326" y="969748"/>
          <a:ext cx="11819347" cy="5673939"/>
        </p:xfrm>
        <a:graphic>
          <a:graphicData uri="http://schemas.openxmlformats.org/drawingml/2006/table">
            <a:tbl>
              <a:tblPr firstRow="1" bandRow="1">
                <a:tableStyleId>{21E4AEA4-8DFA-4A89-87EB-49C32662AFE0}</a:tableStyleId>
              </a:tblPr>
              <a:tblGrid>
                <a:gridCol w="1231601">
                  <a:extLst>
                    <a:ext uri="{9D8B030D-6E8A-4147-A177-3AD203B41FA5}">
                      <a16:colId xmlns:a16="http://schemas.microsoft.com/office/drawing/2014/main" val="20000"/>
                    </a:ext>
                  </a:extLst>
                </a:gridCol>
                <a:gridCol w="2727269">
                  <a:extLst>
                    <a:ext uri="{9D8B030D-6E8A-4147-A177-3AD203B41FA5}">
                      <a16:colId xmlns:a16="http://schemas.microsoft.com/office/drawing/2014/main" val="20001"/>
                    </a:ext>
                  </a:extLst>
                </a:gridCol>
                <a:gridCol w="1863301">
                  <a:extLst>
                    <a:ext uri="{9D8B030D-6E8A-4147-A177-3AD203B41FA5}">
                      <a16:colId xmlns:a16="http://schemas.microsoft.com/office/drawing/2014/main" val="20002"/>
                    </a:ext>
                  </a:extLst>
                </a:gridCol>
                <a:gridCol w="1834347">
                  <a:extLst>
                    <a:ext uri="{9D8B030D-6E8A-4147-A177-3AD203B41FA5}">
                      <a16:colId xmlns:a16="http://schemas.microsoft.com/office/drawing/2014/main" val="20003"/>
                    </a:ext>
                  </a:extLst>
                </a:gridCol>
                <a:gridCol w="2044740">
                  <a:extLst>
                    <a:ext uri="{9D8B030D-6E8A-4147-A177-3AD203B41FA5}">
                      <a16:colId xmlns:a16="http://schemas.microsoft.com/office/drawing/2014/main" val="20004"/>
                    </a:ext>
                  </a:extLst>
                </a:gridCol>
                <a:gridCol w="2118089">
                  <a:extLst>
                    <a:ext uri="{9D8B030D-6E8A-4147-A177-3AD203B41FA5}">
                      <a16:colId xmlns:a16="http://schemas.microsoft.com/office/drawing/2014/main" val="20005"/>
                    </a:ext>
                  </a:extLst>
                </a:gridCol>
              </a:tblGrid>
              <a:tr h="555585">
                <a:tc>
                  <a:txBody>
                    <a:bodyPr/>
                    <a:lstStyle/>
                    <a:p>
                      <a:pPr marR="151130" algn="ctr">
                        <a:lnSpc>
                          <a:spcPct val="100000"/>
                        </a:lnSpc>
                        <a:spcBef>
                          <a:spcPts val="790"/>
                        </a:spcBef>
                      </a:pPr>
                      <a:r>
                        <a:rPr sz="1600" spc="-5" dirty="0">
                          <a:latin typeface="+mn-ea"/>
                          <a:ea typeface="+mn-ea"/>
                        </a:rPr>
                        <a:t>参与机构</a:t>
                      </a:r>
                      <a:endParaRPr sz="1600" dirty="0">
                        <a:latin typeface="+mn-ea"/>
                        <a:ea typeface="+mn-ea"/>
                        <a:cs typeface="等线"/>
                      </a:endParaRPr>
                    </a:p>
                  </a:txBody>
                  <a:tcPr marL="0" marR="0" marT="100330" marB="0"/>
                </a:tc>
                <a:tc>
                  <a:txBody>
                    <a:bodyPr/>
                    <a:lstStyle/>
                    <a:p>
                      <a:pPr marL="9525" algn="ctr">
                        <a:lnSpc>
                          <a:spcPct val="100000"/>
                        </a:lnSpc>
                        <a:spcBef>
                          <a:spcPts val="790"/>
                        </a:spcBef>
                      </a:pPr>
                      <a:r>
                        <a:rPr sz="1600" spc="-5" dirty="0">
                          <a:latin typeface="+mn-ea"/>
                          <a:ea typeface="+mn-ea"/>
                        </a:rPr>
                        <a:t>基金管理人</a:t>
                      </a:r>
                      <a:endParaRPr sz="1600" dirty="0">
                        <a:latin typeface="+mn-ea"/>
                        <a:ea typeface="+mn-ea"/>
                        <a:cs typeface="等线"/>
                      </a:endParaRPr>
                    </a:p>
                  </a:txBody>
                  <a:tcPr marL="0" marR="0" marT="100330" marB="0"/>
                </a:tc>
                <a:tc>
                  <a:txBody>
                    <a:bodyPr/>
                    <a:lstStyle/>
                    <a:p>
                      <a:pPr marL="551815" algn="l">
                        <a:lnSpc>
                          <a:spcPct val="100000"/>
                        </a:lnSpc>
                        <a:spcBef>
                          <a:spcPts val="790"/>
                        </a:spcBef>
                      </a:pPr>
                      <a:r>
                        <a:rPr sz="1600" spc="10" dirty="0">
                          <a:latin typeface="+mn-ea"/>
                          <a:ea typeface="+mn-ea"/>
                        </a:rPr>
                        <a:t>ABS</a:t>
                      </a:r>
                      <a:r>
                        <a:rPr sz="1600" spc="-5" dirty="0">
                          <a:latin typeface="+mn-ea"/>
                          <a:ea typeface="+mn-ea"/>
                        </a:rPr>
                        <a:t>管理人</a:t>
                      </a:r>
                      <a:endParaRPr sz="1600" dirty="0">
                        <a:latin typeface="+mn-ea"/>
                        <a:ea typeface="+mn-ea"/>
                        <a:cs typeface="等线"/>
                      </a:endParaRPr>
                    </a:p>
                  </a:txBody>
                  <a:tcPr marL="0" marR="0" marT="100330" marB="0"/>
                </a:tc>
                <a:tc>
                  <a:txBody>
                    <a:bodyPr/>
                    <a:lstStyle/>
                    <a:p>
                      <a:pPr marL="543560" algn="l">
                        <a:lnSpc>
                          <a:spcPct val="100000"/>
                        </a:lnSpc>
                        <a:spcBef>
                          <a:spcPts val="790"/>
                        </a:spcBef>
                      </a:pPr>
                      <a:r>
                        <a:rPr sz="1600" spc="-5" dirty="0">
                          <a:latin typeface="+mn-ea"/>
                          <a:ea typeface="+mn-ea"/>
                        </a:rPr>
                        <a:t>基金托管人</a:t>
                      </a:r>
                      <a:endParaRPr sz="1600" dirty="0">
                        <a:latin typeface="+mn-ea"/>
                        <a:ea typeface="+mn-ea"/>
                        <a:cs typeface="等线"/>
                      </a:endParaRPr>
                    </a:p>
                  </a:txBody>
                  <a:tcPr marL="0" marR="0" marT="100330" marB="0"/>
                </a:tc>
                <a:tc>
                  <a:txBody>
                    <a:bodyPr/>
                    <a:lstStyle/>
                    <a:p>
                      <a:pPr marL="26034" algn="ctr">
                        <a:lnSpc>
                          <a:spcPct val="100000"/>
                        </a:lnSpc>
                        <a:spcBef>
                          <a:spcPts val="790"/>
                        </a:spcBef>
                      </a:pPr>
                      <a:r>
                        <a:rPr sz="1600" dirty="0">
                          <a:latin typeface="+mn-ea"/>
                          <a:ea typeface="+mn-ea"/>
                        </a:rPr>
                        <a:t>财务顾问</a:t>
                      </a:r>
                      <a:endParaRPr sz="1600" dirty="0">
                        <a:latin typeface="+mn-ea"/>
                        <a:ea typeface="+mn-ea"/>
                        <a:cs typeface="等线"/>
                      </a:endParaRPr>
                    </a:p>
                  </a:txBody>
                  <a:tcPr marL="0" marR="0" marT="100330" marB="0"/>
                </a:tc>
                <a:tc>
                  <a:txBody>
                    <a:bodyPr/>
                    <a:lstStyle/>
                    <a:p>
                      <a:pPr marL="449580" algn="ctr">
                        <a:lnSpc>
                          <a:spcPct val="100000"/>
                        </a:lnSpc>
                        <a:spcBef>
                          <a:spcPts val="790"/>
                        </a:spcBef>
                      </a:pPr>
                      <a:r>
                        <a:rPr sz="1600" spc="-5" dirty="0">
                          <a:latin typeface="+mn-ea"/>
                          <a:ea typeface="+mn-ea"/>
                        </a:rPr>
                        <a:t>其他主要中介机构</a:t>
                      </a:r>
                      <a:endParaRPr sz="1600" dirty="0">
                        <a:latin typeface="+mn-ea"/>
                        <a:ea typeface="+mn-ea"/>
                        <a:cs typeface="等线"/>
                      </a:endParaRPr>
                    </a:p>
                  </a:txBody>
                  <a:tcPr marL="0" marR="0" marT="100330" marB="0"/>
                </a:tc>
                <a:extLst>
                  <a:ext uri="{0D108BD9-81ED-4DB2-BD59-A6C34878D82A}">
                    <a16:rowId xmlns:a16="http://schemas.microsoft.com/office/drawing/2014/main" val="10000"/>
                  </a:ext>
                </a:extLst>
              </a:tr>
              <a:tr h="4325060">
                <a:tc>
                  <a:txBody>
                    <a:bodyPr/>
                    <a:lstStyle/>
                    <a:p>
                      <a:pPr algn="ctr">
                        <a:lnSpc>
                          <a:spcPct val="100000"/>
                        </a:lnSpc>
                      </a:pPr>
                      <a:endParaRPr sz="1200" dirty="0"/>
                    </a:p>
                    <a:p>
                      <a:pPr algn="ctr">
                        <a:lnSpc>
                          <a:spcPct val="100000"/>
                        </a:lnSpc>
                      </a:pPr>
                      <a:endParaRPr sz="1200" dirty="0"/>
                    </a:p>
                    <a:p>
                      <a:pPr algn="ctr">
                        <a:lnSpc>
                          <a:spcPct val="100000"/>
                        </a:lnSpc>
                      </a:pPr>
                      <a:endParaRPr sz="1200" dirty="0"/>
                    </a:p>
                    <a:p>
                      <a:pPr algn="ctr">
                        <a:lnSpc>
                          <a:spcPct val="100000"/>
                        </a:lnSpc>
                      </a:pPr>
                      <a:endParaRPr sz="1200" dirty="0"/>
                    </a:p>
                    <a:p>
                      <a:pPr algn="ctr">
                        <a:lnSpc>
                          <a:spcPct val="100000"/>
                        </a:lnSpc>
                      </a:pPr>
                      <a:endParaRPr sz="1200" dirty="0"/>
                    </a:p>
                    <a:p>
                      <a:pPr algn="ctr">
                        <a:lnSpc>
                          <a:spcPct val="100000"/>
                        </a:lnSpc>
                      </a:pPr>
                      <a:endParaRPr sz="1200" dirty="0"/>
                    </a:p>
                    <a:p>
                      <a:pPr algn="ctr">
                        <a:lnSpc>
                          <a:spcPct val="100000"/>
                        </a:lnSpc>
                      </a:pPr>
                      <a:endParaRPr sz="1200" dirty="0"/>
                    </a:p>
                    <a:p>
                      <a:pPr algn="ctr">
                        <a:lnSpc>
                          <a:spcPct val="100000"/>
                        </a:lnSpc>
                      </a:pPr>
                      <a:endParaRPr sz="1200" dirty="0"/>
                    </a:p>
                    <a:p>
                      <a:pPr algn="ctr">
                        <a:lnSpc>
                          <a:spcPct val="100000"/>
                        </a:lnSpc>
                      </a:pPr>
                      <a:endParaRPr sz="1200" dirty="0"/>
                    </a:p>
                    <a:p>
                      <a:pPr algn="ctr">
                        <a:lnSpc>
                          <a:spcPct val="100000"/>
                        </a:lnSpc>
                      </a:pPr>
                      <a:endParaRPr sz="1200" dirty="0"/>
                    </a:p>
                    <a:p>
                      <a:pPr algn="ctr">
                        <a:lnSpc>
                          <a:spcPct val="100000"/>
                        </a:lnSpc>
                      </a:pPr>
                      <a:endParaRPr sz="1200" dirty="0"/>
                    </a:p>
                    <a:p>
                      <a:pPr marR="151130" algn="ctr">
                        <a:lnSpc>
                          <a:spcPct val="100000"/>
                        </a:lnSpc>
                        <a:spcBef>
                          <a:spcPts val="1065"/>
                        </a:spcBef>
                      </a:pPr>
                      <a:r>
                        <a:rPr sz="1600" b="1" spc="-5" dirty="0">
                          <a:latin typeface="+mn-ea"/>
                          <a:ea typeface="+mn-ea"/>
                        </a:rPr>
                        <a:t>资质要求</a:t>
                      </a:r>
                      <a:endParaRPr sz="1600" b="1" dirty="0">
                        <a:latin typeface="+mn-ea"/>
                        <a:ea typeface="+mn-ea"/>
                        <a:cs typeface="等线"/>
                      </a:endParaRPr>
                    </a:p>
                  </a:txBody>
                  <a:tcPr marL="0" marR="0" marT="0" marB="0"/>
                </a:tc>
                <a:tc>
                  <a:txBody>
                    <a:bodyPr/>
                    <a:lstStyle/>
                    <a:p>
                      <a:pPr marL="273685" marR="10160" indent="-171450" algn="l">
                        <a:lnSpc>
                          <a:spcPct val="119900"/>
                        </a:lnSpc>
                        <a:spcBef>
                          <a:spcPts val="1070"/>
                        </a:spcBef>
                        <a:buSzPct val="91666"/>
                        <a:buFont typeface="Wingdings"/>
                        <a:buChar char=""/>
                        <a:tabLst>
                          <a:tab pos="274320" algn="l"/>
                        </a:tabLst>
                      </a:pPr>
                      <a:r>
                        <a:rPr sz="1200" dirty="0"/>
                        <a:t>公司成立满</a:t>
                      </a:r>
                      <a:r>
                        <a:rPr sz="1200" spc="-30" dirty="0"/>
                        <a:t>3</a:t>
                      </a:r>
                      <a:r>
                        <a:rPr sz="1200" dirty="0"/>
                        <a:t>年，资管经验丰富，公司治 理健全，内控完善；</a:t>
                      </a:r>
                    </a:p>
                    <a:p>
                      <a:pPr marL="273685" indent="-171450" algn="l">
                        <a:lnSpc>
                          <a:spcPct val="100000"/>
                        </a:lnSpc>
                        <a:spcBef>
                          <a:spcPts val="285"/>
                        </a:spcBef>
                        <a:buSzPct val="91666"/>
                        <a:buFont typeface="Wingdings"/>
                        <a:buChar char=""/>
                        <a:tabLst>
                          <a:tab pos="274320" algn="l"/>
                        </a:tabLst>
                      </a:pPr>
                      <a:r>
                        <a:rPr sz="1200" dirty="0"/>
                        <a:t>设置独立的基础设</a:t>
                      </a:r>
                      <a:r>
                        <a:rPr sz="1200" spc="-5" dirty="0"/>
                        <a:t>施</a:t>
                      </a:r>
                      <a:r>
                        <a:rPr sz="1200" dirty="0"/>
                        <a:t>基金投资管理部门</a:t>
                      </a:r>
                    </a:p>
                    <a:p>
                      <a:pPr marL="273685" marR="67310" algn="l">
                        <a:lnSpc>
                          <a:spcPct val="120000"/>
                        </a:lnSpc>
                      </a:pPr>
                      <a:r>
                        <a:rPr sz="1200" dirty="0"/>
                        <a:t>，配备不少于3名具有5年以上基础设 施项目运营或基础设施项目投资管理经 验的主要负责人员，其少至少</a:t>
                      </a:r>
                      <a:r>
                        <a:rPr sz="1200" spc="5" dirty="0"/>
                        <a:t>2</a:t>
                      </a:r>
                      <a:r>
                        <a:rPr sz="1200" dirty="0"/>
                        <a:t>名具备5</a:t>
                      </a:r>
                    </a:p>
                    <a:p>
                      <a:pPr marL="273685" marR="85090" algn="l">
                        <a:lnSpc>
                          <a:spcPct val="119900"/>
                        </a:lnSpc>
                        <a:spcBef>
                          <a:spcPts val="75"/>
                        </a:spcBef>
                      </a:pPr>
                      <a:r>
                        <a:rPr sz="1200" dirty="0"/>
                        <a:t>年以上基础设施项目</a:t>
                      </a:r>
                      <a:r>
                        <a:rPr sz="1200" spc="0" dirty="0"/>
                        <a:t>运</a:t>
                      </a:r>
                      <a:r>
                        <a:rPr sz="1200" dirty="0"/>
                        <a:t>营经验；可以设 立专门的子公司或</a:t>
                      </a:r>
                      <a:r>
                        <a:rPr sz="1200" spc="0" dirty="0"/>
                        <a:t>委</a:t>
                      </a:r>
                      <a:r>
                        <a:rPr sz="1200" dirty="0"/>
                        <a:t>托第三方管理机构 </a:t>
                      </a:r>
                      <a:r>
                        <a:rPr sz="1200" spc="-5" dirty="0"/>
                        <a:t>负责</a:t>
                      </a:r>
                      <a:r>
                        <a:rPr sz="1200" dirty="0"/>
                        <a:t>基</a:t>
                      </a:r>
                      <a:r>
                        <a:rPr sz="1200" spc="-5" dirty="0"/>
                        <a:t>础设</a:t>
                      </a:r>
                      <a:r>
                        <a:rPr sz="1200" dirty="0"/>
                        <a:t>施</a:t>
                      </a:r>
                      <a:r>
                        <a:rPr sz="1200" spc="-5" dirty="0"/>
                        <a:t>日常运营</a:t>
                      </a:r>
                      <a:r>
                        <a:rPr sz="1200" dirty="0"/>
                        <a:t>维</a:t>
                      </a:r>
                      <a:r>
                        <a:rPr sz="1200" spc="-5" dirty="0"/>
                        <a:t>护、档案归</a:t>
                      </a:r>
                      <a:r>
                        <a:rPr sz="1200" dirty="0"/>
                        <a:t>集 </a:t>
                      </a:r>
                      <a:r>
                        <a:rPr sz="1200" spc="-5" dirty="0"/>
                        <a:t>管理</a:t>
                      </a:r>
                      <a:r>
                        <a:rPr sz="1200" dirty="0"/>
                        <a:t>等</a:t>
                      </a:r>
                      <a:r>
                        <a:rPr sz="1200" spc="-5" dirty="0"/>
                        <a:t>，基金管理人依法应当承担的责 任不因委托而免</a:t>
                      </a:r>
                      <a:r>
                        <a:rPr sz="1200" dirty="0"/>
                        <a:t>除；</a:t>
                      </a:r>
                    </a:p>
                    <a:p>
                      <a:pPr marL="273685" marR="86360" indent="-171450" algn="l">
                        <a:lnSpc>
                          <a:spcPct val="119900"/>
                        </a:lnSpc>
                        <a:spcBef>
                          <a:spcPts val="5"/>
                        </a:spcBef>
                        <a:buSzPct val="91666"/>
                        <a:buFont typeface="Wingdings"/>
                        <a:buChar char=""/>
                        <a:tabLst>
                          <a:tab pos="274320" algn="l"/>
                        </a:tabLst>
                      </a:pPr>
                      <a:r>
                        <a:rPr sz="1200" spc="-5" dirty="0"/>
                        <a:t>具有不动产研究</a:t>
                      </a:r>
                      <a:r>
                        <a:rPr sz="1200" spc="0" dirty="0"/>
                        <a:t>经</a:t>
                      </a:r>
                      <a:r>
                        <a:rPr sz="1200" spc="-5" dirty="0"/>
                        <a:t>验，并配备充足的专 业研</a:t>
                      </a:r>
                      <a:r>
                        <a:rPr sz="1200" dirty="0"/>
                        <a:t>究</a:t>
                      </a:r>
                      <a:r>
                        <a:rPr sz="1200" spc="-5" dirty="0"/>
                        <a:t>人员</a:t>
                      </a:r>
                      <a:r>
                        <a:rPr sz="1200" dirty="0"/>
                        <a:t>；</a:t>
                      </a:r>
                    </a:p>
                    <a:p>
                      <a:pPr marL="273685" marR="84455" indent="-171450" algn="l">
                        <a:lnSpc>
                          <a:spcPts val="1730"/>
                        </a:lnSpc>
                        <a:spcBef>
                          <a:spcPts val="100"/>
                        </a:spcBef>
                        <a:buSzPct val="91666"/>
                        <a:buFont typeface="Wingdings"/>
                        <a:buChar char=""/>
                        <a:tabLst>
                          <a:tab pos="274320" algn="l"/>
                        </a:tabLst>
                      </a:pPr>
                      <a:r>
                        <a:rPr sz="1200" spc="-5" dirty="0"/>
                        <a:t>具有同类产</a:t>
                      </a:r>
                      <a:r>
                        <a:rPr sz="1200" dirty="0"/>
                        <a:t>品</a:t>
                      </a:r>
                      <a:r>
                        <a:rPr sz="1200" spc="-5" dirty="0"/>
                        <a:t>或</a:t>
                      </a:r>
                      <a:r>
                        <a:rPr sz="1200" dirty="0"/>
                        <a:t>业务投资</a:t>
                      </a:r>
                      <a:r>
                        <a:rPr sz="1200" spc="-10" dirty="0"/>
                        <a:t>管</a:t>
                      </a:r>
                      <a:r>
                        <a:rPr sz="1200" spc="-5" dirty="0"/>
                        <a:t>理</a:t>
                      </a:r>
                      <a:r>
                        <a:rPr sz="1200" dirty="0"/>
                        <a:t>或运营专 </a:t>
                      </a:r>
                      <a:r>
                        <a:rPr sz="1200" spc="-5" dirty="0"/>
                        <a:t>业经</a:t>
                      </a:r>
                      <a:r>
                        <a:rPr sz="1200" dirty="0"/>
                        <a:t>验</a:t>
                      </a:r>
                      <a:r>
                        <a:rPr sz="1200" spc="-5" dirty="0"/>
                        <a:t>，且同类产</a:t>
                      </a:r>
                      <a:r>
                        <a:rPr sz="1200" dirty="0"/>
                        <a:t>品</a:t>
                      </a:r>
                      <a:r>
                        <a:rPr sz="1200" spc="-5" dirty="0"/>
                        <a:t>或</a:t>
                      </a:r>
                      <a:r>
                        <a:rPr sz="1200" dirty="0"/>
                        <a:t>业</a:t>
                      </a:r>
                      <a:r>
                        <a:rPr sz="1200" spc="-5" dirty="0"/>
                        <a:t>务不存在重大 未决风险事</a:t>
                      </a:r>
                      <a:r>
                        <a:rPr sz="1200" dirty="0"/>
                        <a:t>项；</a:t>
                      </a:r>
                    </a:p>
                    <a:p>
                      <a:pPr marL="273685" indent="-171450" algn="l">
                        <a:lnSpc>
                          <a:spcPct val="100000"/>
                        </a:lnSpc>
                        <a:spcBef>
                          <a:spcPts val="180"/>
                        </a:spcBef>
                        <a:buSzPct val="91666"/>
                        <a:buFont typeface="Wingdings"/>
                        <a:buChar char=""/>
                        <a:tabLst>
                          <a:tab pos="274320" algn="l"/>
                        </a:tabLst>
                      </a:pPr>
                      <a:r>
                        <a:rPr sz="1200" spc="-5" dirty="0"/>
                        <a:t>具备健全有</a:t>
                      </a:r>
                      <a:r>
                        <a:rPr sz="1200" dirty="0"/>
                        <a:t>效</a:t>
                      </a:r>
                      <a:r>
                        <a:rPr sz="1200" spc="-5" dirty="0"/>
                        <a:t>的</a:t>
                      </a:r>
                      <a:r>
                        <a:rPr sz="1200" dirty="0"/>
                        <a:t>基础设施</a:t>
                      </a:r>
                      <a:r>
                        <a:rPr sz="1200" spc="-10" dirty="0"/>
                        <a:t>基</a:t>
                      </a:r>
                      <a:r>
                        <a:rPr sz="1200" spc="-5" dirty="0"/>
                        <a:t>金</a:t>
                      </a:r>
                      <a:r>
                        <a:rPr sz="1200" dirty="0"/>
                        <a:t>投资管</a:t>
                      </a:r>
                    </a:p>
                    <a:p>
                      <a:pPr marL="273685" algn="l">
                        <a:lnSpc>
                          <a:spcPct val="100000"/>
                        </a:lnSpc>
                        <a:spcBef>
                          <a:spcPts val="285"/>
                        </a:spcBef>
                      </a:pPr>
                      <a:r>
                        <a:rPr sz="1200" spc="-5" dirty="0"/>
                        <a:t>理、</a:t>
                      </a:r>
                      <a:r>
                        <a:rPr sz="1200" dirty="0"/>
                        <a:t>项</a:t>
                      </a:r>
                      <a:r>
                        <a:rPr sz="1200" spc="-5" dirty="0"/>
                        <a:t>目运</a:t>
                      </a:r>
                      <a:r>
                        <a:rPr sz="1200" dirty="0"/>
                        <a:t>营</a:t>
                      </a:r>
                      <a:r>
                        <a:rPr sz="1200" spc="-5" dirty="0"/>
                        <a:t>、风险控</a:t>
                      </a:r>
                      <a:r>
                        <a:rPr sz="1200" dirty="0"/>
                        <a:t>制</a:t>
                      </a:r>
                      <a:r>
                        <a:rPr sz="1200" spc="-5" dirty="0"/>
                        <a:t>制</a:t>
                      </a:r>
                      <a:r>
                        <a:rPr sz="1200" dirty="0"/>
                        <a:t>度</a:t>
                      </a:r>
                      <a:r>
                        <a:rPr sz="1200" spc="175" dirty="0"/>
                        <a:t> </a:t>
                      </a:r>
                      <a:r>
                        <a:rPr sz="1200" spc="-5" dirty="0"/>
                        <a:t>和流程</a:t>
                      </a:r>
                      <a:endParaRPr sz="1200" dirty="0"/>
                    </a:p>
                    <a:p>
                      <a:pPr marL="273685" algn="l">
                        <a:lnSpc>
                          <a:spcPct val="100000"/>
                        </a:lnSpc>
                        <a:spcBef>
                          <a:spcPts val="290"/>
                        </a:spcBef>
                      </a:pPr>
                      <a:r>
                        <a:rPr sz="1200" dirty="0"/>
                        <a:t>。</a:t>
                      </a:r>
                      <a:endParaRPr sz="1200" dirty="0">
                        <a:latin typeface="等线"/>
                        <a:cs typeface="等线"/>
                      </a:endParaRPr>
                    </a:p>
                  </a:txBody>
                  <a:tcPr marL="0" marR="0" marT="135890" marB="0" anchor="ctr"/>
                </a:tc>
                <a:tc>
                  <a:txBody>
                    <a:bodyPr/>
                    <a:lstStyle/>
                    <a:p>
                      <a:pPr algn="l">
                        <a:lnSpc>
                          <a:spcPct val="100000"/>
                        </a:lnSpc>
                      </a:pPr>
                      <a:endParaRPr sz="1200" dirty="0"/>
                    </a:p>
                    <a:p>
                      <a:pPr marL="275590" indent="-171450" algn="l">
                        <a:lnSpc>
                          <a:spcPct val="100000"/>
                        </a:lnSpc>
                        <a:buSzPct val="89285"/>
                        <a:buFont typeface="Wingdings"/>
                        <a:buChar char=""/>
                        <a:tabLst>
                          <a:tab pos="276225" algn="l"/>
                        </a:tabLst>
                      </a:pPr>
                      <a:r>
                        <a:rPr sz="1400" spc="15" dirty="0"/>
                        <a:t>基金管理人应当将</a:t>
                      </a:r>
                      <a:endParaRPr sz="1400" dirty="0"/>
                    </a:p>
                    <a:p>
                      <a:pPr marL="275590" marR="106045" algn="l">
                        <a:lnSpc>
                          <a:spcPct val="120300"/>
                        </a:lnSpc>
                        <a:spcBef>
                          <a:spcPts val="5"/>
                        </a:spcBef>
                      </a:pPr>
                      <a:r>
                        <a:rPr sz="1400" spc="15" dirty="0"/>
                        <a:t>80%</a:t>
                      </a:r>
                      <a:r>
                        <a:rPr sz="1400" spc="25" dirty="0"/>
                        <a:t>以上基金资产 </a:t>
                      </a:r>
                      <a:r>
                        <a:rPr sz="1400" spc="-5" dirty="0"/>
                        <a:t>投资</a:t>
                      </a:r>
                      <a:r>
                        <a:rPr sz="1400" dirty="0"/>
                        <a:t>于与其存在实 </a:t>
                      </a:r>
                      <a:r>
                        <a:rPr sz="1400" spc="-5" dirty="0"/>
                        <a:t>际控制关系或受同 一控制人控制的管 </a:t>
                      </a:r>
                      <a:r>
                        <a:rPr sz="1400" dirty="0"/>
                        <a:t>理人设立发行</a:t>
                      </a:r>
                      <a:r>
                        <a:rPr sz="1400" spc="0" dirty="0"/>
                        <a:t>的</a:t>
                      </a:r>
                      <a:r>
                        <a:rPr sz="1400" dirty="0"/>
                        <a:t>单 一基础设施资产支 </a:t>
                      </a:r>
                      <a:r>
                        <a:rPr sz="1400" spc="-5" dirty="0"/>
                        <a:t>持证券全部份额， 并通过特殊目的载 体获得基础设施项 目全部所有权或特 许经营权，拥有基 础设施项目完全的 </a:t>
                      </a:r>
                      <a:r>
                        <a:rPr sz="1400" spc="15" dirty="0"/>
                        <a:t>控制权和处置权</a:t>
                      </a:r>
                      <a:endParaRPr sz="1400" dirty="0">
                        <a:latin typeface="等线"/>
                        <a:cs typeface="等线"/>
                      </a:endParaRPr>
                    </a:p>
                  </a:txBody>
                  <a:tcPr marL="0" marR="0" marT="0" marB="0" anchor="ctr"/>
                </a:tc>
                <a:tc>
                  <a:txBody>
                    <a:bodyPr/>
                    <a:lstStyle/>
                    <a:p>
                      <a:pPr marL="276860" marR="86995" indent="-171450" algn="l">
                        <a:lnSpc>
                          <a:spcPct val="120700"/>
                        </a:lnSpc>
                        <a:spcBef>
                          <a:spcPts val="20"/>
                        </a:spcBef>
                        <a:buFont typeface="Wingdings"/>
                        <a:buChar char=""/>
                        <a:tabLst>
                          <a:tab pos="277495" algn="l"/>
                        </a:tabLst>
                      </a:pPr>
                      <a:r>
                        <a:rPr sz="1400" spc="85" dirty="0"/>
                        <a:t>基础</a:t>
                      </a:r>
                      <a:r>
                        <a:rPr sz="1400" spc="25" dirty="0"/>
                        <a:t>设</a:t>
                      </a:r>
                      <a:r>
                        <a:rPr sz="1400" spc="85" dirty="0"/>
                        <a:t>施</a:t>
                      </a:r>
                      <a:r>
                        <a:rPr sz="1400" spc="25" dirty="0"/>
                        <a:t>基</a:t>
                      </a:r>
                      <a:r>
                        <a:rPr sz="1400" spc="85" dirty="0"/>
                        <a:t>金</a:t>
                      </a:r>
                      <a:r>
                        <a:rPr sz="1400" spc="25" dirty="0"/>
                        <a:t>托 </a:t>
                      </a:r>
                      <a:r>
                        <a:rPr sz="1400" spc="85" dirty="0"/>
                        <a:t>管人</a:t>
                      </a:r>
                      <a:r>
                        <a:rPr sz="1400" spc="25" dirty="0"/>
                        <a:t>与</a:t>
                      </a:r>
                      <a:r>
                        <a:rPr sz="1400" spc="85" dirty="0"/>
                        <a:t>基</a:t>
                      </a:r>
                      <a:r>
                        <a:rPr sz="1400" spc="25" dirty="0"/>
                        <a:t>础</a:t>
                      </a:r>
                      <a:r>
                        <a:rPr sz="1400" spc="80" dirty="0"/>
                        <a:t>设</a:t>
                      </a:r>
                      <a:r>
                        <a:rPr sz="1400" spc="25" dirty="0"/>
                        <a:t>施 </a:t>
                      </a:r>
                      <a:r>
                        <a:rPr sz="1400" spc="100" dirty="0"/>
                        <a:t>资产</a:t>
                      </a:r>
                      <a:r>
                        <a:rPr sz="1400" spc="25" dirty="0"/>
                        <a:t>支</a:t>
                      </a:r>
                      <a:r>
                        <a:rPr sz="1400" spc="100" dirty="0"/>
                        <a:t>持证</a:t>
                      </a:r>
                      <a:r>
                        <a:rPr sz="1400" spc="25" dirty="0"/>
                        <a:t>券托 </a:t>
                      </a:r>
                      <a:r>
                        <a:rPr sz="1400" spc="65" dirty="0"/>
                        <a:t>管</a:t>
                      </a:r>
                      <a:r>
                        <a:rPr sz="1400" dirty="0"/>
                        <a:t>人</a:t>
                      </a:r>
                      <a:r>
                        <a:rPr sz="1400" spc="-10" dirty="0"/>
                        <a:t>应</a:t>
                      </a:r>
                      <a:r>
                        <a:rPr sz="1400" spc="-80" dirty="0"/>
                        <a:t>当</a:t>
                      </a:r>
                      <a:r>
                        <a:rPr sz="1400" dirty="0"/>
                        <a:t>为</a:t>
                      </a:r>
                      <a:r>
                        <a:rPr sz="1400" spc="-10" dirty="0"/>
                        <a:t>同</a:t>
                      </a:r>
                      <a:r>
                        <a:rPr sz="1400" spc="-75" dirty="0"/>
                        <a:t>一</a:t>
                      </a:r>
                      <a:r>
                        <a:rPr sz="1400" dirty="0"/>
                        <a:t>人</a:t>
                      </a:r>
                    </a:p>
                    <a:p>
                      <a:pPr marL="276860" algn="l">
                        <a:lnSpc>
                          <a:spcPct val="100000"/>
                        </a:lnSpc>
                        <a:spcBef>
                          <a:spcPts val="350"/>
                        </a:spcBef>
                      </a:pPr>
                      <a:r>
                        <a:rPr sz="1400" dirty="0"/>
                        <a:t>。</a:t>
                      </a:r>
                      <a:endParaRPr sz="1400" dirty="0">
                        <a:latin typeface="等线"/>
                        <a:cs typeface="等线"/>
                      </a:endParaRPr>
                    </a:p>
                  </a:txBody>
                  <a:tcPr marL="0" marR="0" marT="2540" marB="0" anchor="ctr"/>
                </a:tc>
                <a:tc>
                  <a:txBody>
                    <a:bodyPr/>
                    <a:lstStyle/>
                    <a:p>
                      <a:pPr marL="277495" marR="45720" indent="-171450" algn="l">
                        <a:lnSpc>
                          <a:spcPct val="120100"/>
                        </a:lnSpc>
                        <a:spcBef>
                          <a:spcPts val="30"/>
                        </a:spcBef>
                        <a:buFont typeface="Wingdings"/>
                        <a:buChar char=""/>
                        <a:tabLst>
                          <a:tab pos="278130" algn="l"/>
                        </a:tabLst>
                      </a:pPr>
                      <a:r>
                        <a:rPr sz="1400" spc="65" dirty="0"/>
                        <a:t>财务</a:t>
                      </a:r>
                      <a:r>
                        <a:rPr sz="1400" dirty="0"/>
                        <a:t>顾</a:t>
                      </a:r>
                      <a:r>
                        <a:rPr sz="1400" spc="60" dirty="0"/>
                        <a:t>问</a:t>
                      </a:r>
                      <a:r>
                        <a:rPr sz="1400" dirty="0"/>
                        <a:t>由</a:t>
                      </a:r>
                      <a:r>
                        <a:rPr sz="1400" spc="60" dirty="0"/>
                        <a:t>取</a:t>
                      </a:r>
                      <a:r>
                        <a:rPr sz="1400" spc="0" dirty="0"/>
                        <a:t>得</a:t>
                      </a:r>
                      <a:r>
                        <a:rPr sz="1400" spc="65" dirty="0"/>
                        <a:t>保荐 </a:t>
                      </a:r>
                      <a:r>
                        <a:rPr sz="1400" spc="85" dirty="0"/>
                        <a:t>机构</a:t>
                      </a:r>
                      <a:r>
                        <a:rPr sz="1400" spc="25" dirty="0"/>
                        <a:t>资</a:t>
                      </a:r>
                      <a:r>
                        <a:rPr sz="1400" spc="85" dirty="0"/>
                        <a:t>格</a:t>
                      </a:r>
                      <a:r>
                        <a:rPr sz="1400" spc="25" dirty="0"/>
                        <a:t>的</a:t>
                      </a:r>
                      <a:r>
                        <a:rPr sz="1400" spc="85" dirty="0"/>
                        <a:t>证券</a:t>
                      </a:r>
                      <a:r>
                        <a:rPr sz="1400" spc="25" dirty="0"/>
                        <a:t>公司 </a:t>
                      </a:r>
                      <a:r>
                        <a:rPr sz="1400" spc="75" dirty="0"/>
                        <a:t>担任</a:t>
                      </a:r>
                      <a:r>
                        <a:rPr sz="1400" dirty="0"/>
                        <a:t>，</a:t>
                      </a:r>
                      <a:r>
                        <a:rPr sz="1400" spc="65" dirty="0"/>
                        <a:t>对基</a:t>
                      </a:r>
                      <a:r>
                        <a:rPr sz="1400" dirty="0"/>
                        <a:t>础</a:t>
                      </a:r>
                      <a:r>
                        <a:rPr sz="1400" spc="65" dirty="0"/>
                        <a:t>设</a:t>
                      </a:r>
                      <a:r>
                        <a:rPr sz="1400" spc="0" dirty="0"/>
                        <a:t>施</a:t>
                      </a:r>
                      <a:r>
                        <a:rPr sz="1400" dirty="0"/>
                        <a:t>项 </a:t>
                      </a:r>
                      <a:r>
                        <a:rPr sz="1400" spc="85" dirty="0"/>
                        <a:t>目进</a:t>
                      </a:r>
                      <a:r>
                        <a:rPr sz="1400" spc="25" dirty="0"/>
                        <a:t>行</a:t>
                      </a:r>
                      <a:r>
                        <a:rPr sz="1400" spc="80" dirty="0"/>
                        <a:t>尽</a:t>
                      </a:r>
                      <a:r>
                        <a:rPr sz="1400" spc="25" dirty="0"/>
                        <a:t>职</a:t>
                      </a:r>
                      <a:r>
                        <a:rPr sz="1400" spc="80" dirty="0"/>
                        <a:t>调</a:t>
                      </a:r>
                      <a:r>
                        <a:rPr sz="1400" spc="25" dirty="0"/>
                        <a:t>查</a:t>
                      </a:r>
                      <a:r>
                        <a:rPr sz="1400" spc="85" dirty="0"/>
                        <a:t>，</a:t>
                      </a:r>
                      <a:r>
                        <a:rPr sz="1400" spc="25" dirty="0"/>
                        <a:t>充 </a:t>
                      </a:r>
                      <a:r>
                        <a:rPr sz="1400" spc="85" dirty="0"/>
                        <a:t>分了</a:t>
                      </a:r>
                      <a:r>
                        <a:rPr sz="1400" spc="25" dirty="0"/>
                        <a:t>解</a:t>
                      </a:r>
                      <a:r>
                        <a:rPr sz="1400" spc="80" dirty="0"/>
                        <a:t>基</a:t>
                      </a:r>
                      <a:r>
                        <a:rPr sz="1400" spc="85" dirty="0"/>
                        <a:t>础</a:t>
                      </a:r>
                      <a:r>
                        <a:rPr sz="1400" spc="25" dirty="0"/>
                        <a:t>设</a:t>
                      </a:r>
                      <a:r>
                        <a:rPr sz="1400" spc="80" dirty="0"/>
                        <a:t>施</a:t>
                      </a:r>
                      <a:r>
                        <a:rPr sz="1400" spc="25" dirty="0"/>
                        <a:t>项目 </a:t>
                      </a:r>
                      <a:r>
                        <a:rPr sz="1400" spc="85" dirty="0"/>
                        <a:t>的经</a:t>
                      </a:r>
                      <a:r>
                        <a:rPr sz="1400" spc="25" dirty="0"/>
                        <a:t>营</a:t>
                      </a:r>
                      <a:r>
                        <a:rPr sz="1400" spc="80" dirty="0"/>
                        <a:t>状</a:t>
                      </a:r>
                      <a:r>
                        <a:rPr sz="1400" spc="85" dirty="0"/>
                        <a:t>况</a:t>
                      </a:r>
                      <a:r>
                        <a:rPr sz="1400" spc="25" dirty="0"/>
                        <a:t>及</a:t>
                      </a:r>
                      <a:r>
                        <a:rPr sz="1400" spc="100" dirty="0"/>
                        <a:t>其</a:t>
                      </a:r>
                      <a:r>
                        <a:rPr sz="1400" spc="15" dirty="0"/>
                        <a:t>面临 </a:t>
                      </a:r>
                      <a:r>
                        <a:rPr sz="1400" spc="65" dirty="0"/>
                        <a:t>的风</a:t>
                      </a:r>
                      <a:r>
                        <a:rPr sz="1400" dirty="0"/>
                        <a:t>险</a:t>
                      </a:r>
                      <a:r>
                        <a:rPr sz="1400" spc="60" dirty="0"/>
                        <a:t>和</a:t>
                      </a:r>
                      <a:r>
                        <a:rPr sz="1400" spc="0" dirty="0"/>
                        <a:t>问</a:t>
                      </a:r>
                      <a:r>
                        <a:rPr sz="1400" spc="65" dirty="0"/>
                        <a:t>题</a:t>
                      </a:r>
                      <a:r>
                        <a:rPr sz="1400" spc="-5" dirty="0"/>
                        <a:t>，</a:t>
                      </a:r>
                      <a:r>
                        <a:rPr sz="1400" spc="65" dirty="0"/>
                        <a:t>出具 </a:t>
                      </a:r>
                      <a:r>
                        <a:rPr sz="1400" spc="85" dirty="0"/>
                        <a:t>财务</a:t>
                      </a:r>
                      <a:r>
                        <a:rPr sz="1400" spc="25" dirty="0"/>
                        <a:t>顾问报</a:t>
                      </a:r>
                      <a:r>
                        <a:rPr sz="1400" spc="15" dirty="0"/>
                        <a:t>告</a:t>
                      </a:r>
                      <a:r>
                        <a:rPr sz="1400" spc="25" dirty="0"/>
                        <a:t>。</a:t>
                      </a:r>
                      <a:endParaRPr sz="1400" dirty="0">
                        <a:latin typeface="等线"/>
                        <a:cs typeface="等线"/>
                      </a:endParaRPr>
                    </a:p>
                  </a:txBody>
                  <a:tcPr marL="0" marR="0" marT="3810" marB="0" anchor="ctr"/>
                </a:tc>
                <a:tc>
                  <a:txBody>
                    <a:bodyPr/>
                    <a:lstStyle/>
                    <a:p>
                      <a:pPr marL="277495" marR="155575" indent="-171450" algn="l">
                        <a:lnSpc>
                          <a:spcPct val="120700"/>
                        </a:lnSpc>
                        <a:spcBef>
                          <a:spcPts val="20"/>
                        </a:spcBef>
                        <a:buSzPct val="89285"/>
                        <a:buFont typeface="Wingdings"/>
                        <a:buChar char=""/>
                        <a:tabLst>
                          <a:tab pos="278130" algn="l"/>
                        </a:tabLst>
                      </a:pPr>
                      <a:r>
                        <a:rPr sz="1400" spc="25" dirty="0"/>
                        <a:t>独立</a:t>
                      </a:r>
                      <a:r>
                        <a:rPr sz="1400" spc="-55" dirty="0"/>
                        <a:t>资</a:t>
                      </a:r>
                      <a:r>
                        <a:rPr sz="1400" spc="25" dirty="0"/>
                        <a:t>产评</a:t>
                      </a:r>
                      <a:r>
                        <a:rPr sz="1400" spc="-55" dirty="0"/>
                        <a:t>估</a:t>
                      </a:r>
                      <a:r>
                        <a:rPr sz="1400" spc="10" dirty="0"/>
                        <a:t>机</a:t>
                      </a:r>
                      <a:r>
                        <a:rPr sz="1400" spc="-50" dirty="0"/>
                        <a:t>构</a:t>
                      </a:r>
                      <a:r>
                        <a:rPr sz="1400" spc="25" dirty="0"/>
                        <a:t>：  </a:t>
                      </a:r>
                      <a:r>
                        <a:rPr sz="1400" dirty="0"/>
                        <a:t>对</a:t>
                      </a:r>
                      <a:r>
                        <a:rPr sz="1400" spc="-80" dirty="0"/>
                        <a:t>基</a:t>
                      </a:r>
                      <a:r>
                        <a:rPr sz="1400" spc="65" dirty="0"/>
                        <a:t>础</a:t>
                      </a:r>
                      <a:r>
                        <a:rPr sz="1400" dirty="0"/>
                        <a:t>设</a:t>
                      </a:r>
                      <a:r>
                        <a:rPr sz="1400" spc="65" dirty="0"/>
                        <a:t>施</a:t>
                      </a:r>
                      <a:r>
                        <a:rPr sz="1400" spc="-5" dirty="0"/>
                        <a:t>项</a:t>
                      </a:r>
                      <a:r>
                        <a:rPr sz="1400" dirty="0"/>
                        <a:t>目</a:t>
                      </a:r>
                      <a:r>
                        <a:rPr sz="1400" spc="65" dirty="0"/>
                        <a:t>进</a:t>
                      </a:r>
                      <a:r>
                        <a:rPr sz="1400" dirty="0"/>
                        <a:t>行 </a:t>
                      </a:r>
                      <a:r>
                        <a:rPr sz="1400" spc="75" dirty="0"/>
                        <a:t>评</a:t>
                      </a:r>
                      <a:r>
                        <a:rPr sz="1400" dirty="0"/>
                        <a:t>估</a:t>
                      </a:r>
                      <a:r>
                        <a:rPr sz="1400" spc="75" dirty="0"/>
                        <a:t>，</a:t>
                      </a:r>
                      <a:r>
                        <a:rPr sz="1400" dirty="0"/>
                        <a:t>出</a:t>
                      </a:r>
                      <a:r>
                        <a:rPr sz="1400" spc="75" dirty="0"/>
                        <a:t>具</a:t>
                      </a:r>
                      <a:r>
                        <a:rPr sz="1400" spc="-75" dirty="0"/>
                        <a:t>评</a:t>
                      </a:r>
                      <a:r>
                        <a:rPr sz="1400" dirty="0"/>
                        <a:t>估报告</a:t>
                      </a:r>
                    </a:p>
                    <a:p>
                      <a:pPr marL="277495" marR="145415" algn="l">
                        <a:lnSpc>
                          <a:spcPct val="119200"/>
                        </a:lnSpc>
                        <a:spcBef>
                          <a:spcPts val="25"/>
                        </a:spcBef>
                      </a:pPr>
                      <a:r>
                        <a:rPr sz="1400" spc="75" dirty="0"/>
                        <a:t>；</a:t>
                      </a:r>
                      <a:r>
                        <a:rPr sz="1400" spc="-5" dirty="0"/>
                        <a:t>资</a:t>
                      </a:r>
                      <a:r>
                        <a:rPr sz="1400" dirty="0"/>
                        <a:t>产</a:t>
                      </a:r>
                      <a:r>
                        <a:rPr sz="1400" spc="65" dirty="0"/>
                        <a:t>评</a:t>
                      </a:r>
                      <a:r>
                        <a:rPr sz="1400" dirty="0"/>
                        <a:t>估机</a:t>
                      </a:r>
                      <a:r>
                        <a:rPr sz="1400" spc="65" dirty="0"/>
                        <a:t>构</a:t>
                      </a:r>
                      <a:r>
                        <a:rPr sz="1400" spc="-5" dirty="0"/>
                        <a:t>为</a:t>
                      </a:r>
                      <a:r>
                        <a:rPr sz="1400" dirty="0"/>
                        <a:t>同 </a:t>
                      </a:r>
                      <a:r>
                        <a:rPr sz="1400" spc="25" dirty="0"/>
                        <a:t>一</a:t>
                      </a:r>
                      <a:r>
                        <a:rPr sz="1400" spc="15" dirty="0"/>
                        <a:t>只基</a:t>
                      </a:r>
                      <a:r>
                        <a:rPr sz="1400" spc="85" dirty="0"/>
                        <a:t>础</a:t>
                      </a:r>
                      <a:r>
                        <a:rPr sz="1400" spc="25" dirty="0"/>
                        <a:t>设</a:t>
                      </a:r>
                      <a:r>
                        <a:rPr sz="1400" spc="85" dirty="0"/>
                        <a:t>施</a:t>
                      </a:r>
                      <a:r>
                        <a:rPr sz="1400" spc="15" dirty="0"/>
                        <a:t>基金</a:t>
                      </a:r>
                      <a:r>
                        <a:rPr sz="1400" spc="25" dirty="0"/>
                        <a:t>提 </a:t>
                      </a:r>
                      <a:r>
                        <a:rPr sz="1400" spc="100" dirty="0"/>
                        <a:t>供</a:t>
                      </a:r>
                      <a:r>
                        <a:rPr sz="1400" spc="15" dirty="0"/>
                        <a:t>评</a:t>
                      </a:r>
                      <a:r>
                        <a:rPr sz="1400" spc="25" dirty="0"/>
                        <a:t>估</a:t>
                      </a:r>
                      <a:r>
                        <a:rPr sz="1400" spc="85" dirty="0"/>
                        <a:t>服</a:t>
                      </a:r>
                      <a:r>
                        <a:rPr sz="1400" spc="25" dirty="0"/>
                        <a:t>务</a:t>
                      </a:r>
                      <a:r>
                        <a:rPr sz="1400" spc="-55" dirty="0"/>
                        <a:t>不</a:t>
                      </a:r>
                      <a:r>
                        <a:rPr sz="1400" spc="25" dirty="0"/>
                        <a:t>得连续 超</a:t>
                      </a:r>
                      <a:r>
                        <a:rPr sz="1400" spc="15" dirty="0"/>
                        <a:t>过</a:t>
                      </a:r>
                      <a:r>
                        <a:rPr sz="1400" spc="0" dirty="0"/>
                        <a:t>3</a:t>
                      </a:r>
                      <a:r>
                        <a:rPr sz="1400" spc="15" dirty="0"/>
                        <a:t>年</a:t>
                      </a:r>
                      <a:r>
                        <a:rPr sz="1400" spc="25" dirty="0"/>
                        <a:t>；</a:t>
                      </a:r>
                      <a:endParaRPr sz="1400" dirty="0"/>
                    </a:p>
                    <a:p>
                      <a:pPr marL="277495" marR="50800" indent="-171450" algn="l">
                        <a:lnSpc>
                          <a:spcPct val="120700"/>
                        </a:lnSpc>
                        <a:buSzPct val="89285"/>
                        <a:buFont typeface="Wingdings"/>
                        <a:buChar char=""/>
                        <a:tabLst>
                          <a:tab pos="278130" algn="l"/>
                        </a:tabLst>
                      </a:pPr>
                      <a:r>
                        <a:rPr sz="1400" spc="25" dirty="0"/>
                        <a:t>律师事务所</a:t>
                      </a:r>
                      <a:r>
                        <a:rPr sz="1400" spc="85" dirty="0"/>
                        <a:t> </a:t>
                      </a:r>
                      <a:r>
                        <a:rPr sz="1400" spc="25" dirty="0"/>
                        <a:t>：</a:t>
                      </a:r>
                      <a:r>
                        <a:rPr sz="1400" spc="15" dirty="0"/>
                        <a:t> </a:t>
                      </a:r>
                      <a:r>
                        <a:rPr sz="1400" spc="25" dirty="0"/>
                        <a:t>对基础 设施</a:t>
                      </a:r>
                      <a:r>
                        <a:rPr sz="1400" spc="-125" dirty="0"/>
                        <a:t> </a:t>
                      </a:r>
                      <a:r>
                        <a:rPr sz="1400" spc="250" dirty="0"/>
                        <a:t>项</a:t>
                      </a:r>
                      <a:r>
                        <a:rPr sz="1400" spc="25" dirty="0"/>
                        <a:t>目</a:t>
                      </a:r>
                      <a:r>
                        <a:rPr sz="1400" spc="-125" dirty="0"/>
                        <a:t> </a:t>
                      </a:r>
                      <a:r>
                        <a:rPr sz="1400" spc="25" dirty="0"/>
                        <a:t>目</a:t>
                      </a:r>
                      <a:r>
                        <a:rPr sz="1400" spc="15" dirty="0"/>
                        <a:t>转</a:t>
                      </a:r>
                      <a:r>
                        <a:rPr sz="1400" spc="100" dirty="0"/>
                        <a:t>让</a:t>
                      </a:r>
                      <a:r>
                        <a:rPr sz="1400" spc="15" dirty="0"/>
                        <a:t>行</a:t>
                      </a:r>
                      <a:r>
                        <a:rPr sz="1400" spc="25" dirty="0"/>
                        <a:t>为 </a:t>
                      </a:r>
                      <a:r>
                        <a:rPr sz="1400" spc="100" dirty="0"/>
                        <a:t>合</a:t>
                      </a:r>
                      <a:r>
                        <a:rPr sz="1400" spc="15" dirty="0"/>
                        <a:t>规</a:t>
                      </a:r>
                      <a:r>
                        <a:rPr sz="1400" spc="25" dirty="0"/>
                        <a:t>性</a:t>
                      </a:r>
                      <a:r>
                        <a:rPr sz="1400" spc="85" dirty="0"/>
                        <a:t>等</a:t>
                      </a:r>
                      <a:r>
                        <a:rPr sz="1400" spc="15" dirty="0"/>
                        <a:t>出具</a:t>
                      </a:r>
                      <a:r>
                        <a:rPr sz="1400" spc="100" dirty="0"/>
                        <a:t>专</a:t>
                      </a:r>
                      <a:r>
                        <a:rPr sz="1400" spc="15" dirty="0"/>
                        <a:t>业法 </a:t>
                      </a:r>
                      <a:r>
                        <a:rPr sz="1400" spc="25" dirty="0"/>
                        <a:t>律意见；</a:t>
                      </a:r>
                      <a:endParaRPr sz="1400" dirty="0"/>
                    </a:p>
                    <a:p>
                      <a:pPr marL="277495" indent="-171450" algn="l">
                        <a:lnSpc>
                          <a:spcPct val="120700"/>
                        </a:lnSpc>
                        <a:buSzPct val="89285"/>
                        <a:buFont typeface="Wingdings"/>
                        <a:buChar char=""/>
                        <a:tabLst>
                          <a:tab pos="278130" algn="l"/>
                        </a:tabLst>
                      </a:pPr>
                      <a:r>
                        <a:rPr sz="1400" spc="25" dirty="0"/>
                        <a:t>会计师事</a:t>
                      </a:r>
                      <a:r>
                        <a:rPr sz="1400" spc="15" dirty="0"/>
                        <a:t>务</a:t>
                      </a:r>
                      <a:r>
                        <a:rPr sz="1400" spc="25" dirty="0"/>
                        <a:t>所：对基础 设</a:t>
                      </a:r>
                      <a:r>
                        <a:rPr sz="1400" spc="85" dirty="0"/>
                        <a:t>施项</a:t>
                      </a:r>
                      <a:r>
                        <a:rPr sz="1400" spc="100" dirty="0"/>
                        <a:t>目</a:t>
                      </a:r>
                      <a:r>
                        <a:rPr sz="1400" spc="85" dirty="0"/>
                        <a:t>财</a:t>
                      </a:r>
                      <a:r>
                        <a:rPr sz="1400" spc="15" dirty="0"/>
                        <a:t>务</a:t>
                      </a:r>
                      <a:r>
                        <a:rPr sz="1400" spc="85" dirty="0"/>
                        <a:t>状</a:t>
                      </a:r>
                      <a:r>
                        <a:rPr sz="1400" spc="15" dirty="0"/>
                        <a:t>况</a:t>
                      </a:r>
                      <a:r>
                        <a:rPr sz="1400" spc="25" dirty="0"/>
                        <a:t>进 </a:t>
                      </a:r>
                      <a:r>
                        <a:rPr sz="1400" spc="75" dirty="0"/>
                        <a:t>行</a:t>
                      </a:r>
                      <a:r>
                        <a:rPr sz="1400" spc="65" dirty="0"/>
                        <a:t>审计并</a:t>
                      </a:r>
                      <a:r>
                        <a:rPr sz="1400" spc="75" dirty="0"/>
                        <a:t>出</a:t>
                      </a:r>
                      <a:r>
                        <a:rPr sz="1400" dirty="0"/>
                        <a:t>具</a:t>
                      </a:r>
                      <a:r>
                        <a:rPr sz="1400" spc="-80" dirty="0"/>
                        <a:t>审计报</a:t>
                      </a:r>
                      <a:r>
                        <a:rPr sz="1400" dirty="0"/>
                        <a:t>告</a:t>
                      </a:r>
                    </a:p>
                    <a:p>
                      <a:pPr marL="277495" algn="l">
                        <a:lnSpc>
                          <a:spcPct val="100000"/>
                        </a:lnSpc>
                        <a:spcBef>
                          <a:spcPts val="270"/>
                        </a:spcBef>
                      </a:pPr>
                      <a:r>
                        <a:rPr sz="1400" dirty="0"/>
                        <a:t>。</a:t>
                      </a:r>
                      <a:endParaRPr sz="1400" dirty="0">
                        <a:latin typeface="等线"/>
                        <a:cs typeface="等线"/>
                      </a:endParaRPr>
                    </a:p>
                  </a:txBody>
                  <a:tcPr marL="0" marR="0" marT="2540" marB="0" anchor="ctr"/>
                </a:tc>
                <a:extLst>
                  <a:ext uri="{0D108BD9-81ED-4DB2-BD59-A6C34878D82A}">
                    <a16:rowId xmlns:a16="http://schemas.microsoft.com/office/drawing/2014/main" val="10001"/>
                  </a:ext>
                </a:extLst>
              </a:tr>
            </a:tbl>
          </a:graphicData>
        </a:graphic>
      </p:graphicFrame>
      <p:grpSp>
        <p:nvGrpSpPr>
          <p:cNvPr id="12" name="组合 1">
            <a:extLst>
              <a:ext uri="{FF2B5EF4-FFF2-40B4-BE49-F238E27FC236}">
                <a16:creationId xmlns:a16="http://schemas.microsoft.com/office/drawing/2014/main" id="{44FF783E-98AE-4B77-A96F-42AA6368FA98}"/>
              </a:ext>
            </a:extLst>
          </p:cNvPr>
          <p:cNvGrpSpPr>
            <a:grpSpLocks/>
          </p:cNvGrpSpPr>
          <p:nvPr/>
        </p:nvGrpSpPr>
        <p:grpSpPr bwMode="auto">
          <a:xfrm>
            <a:off x="0" y="214313"/>
            <a:ext cx="298450" cy="658812"/>
            <a:chOff x="0" y="0"/>
            <a:chExt cx="577847" cy="659137"/>
          </a:xfrm>
        </p:grpSpPr>
        <p:sp>
          <p:nvSpPr>
            <p:cNvPr id="13" name="矩形 3">
              <a:extLst>
                <a:ext uri="{FF2B5EF4-FFF2-40B4-BE49-F238E27FC236}">
                  <a16:creationId xmlns:a16="http://schemas.microsoft.com/office/drawing/2014/main" id="{2C510868-30DE-4F4A-9045-E3FE25F327FC}"/>
                </a:ext>
              </a:extLst>
            </p:cNvPr>
            <p:cNvSpPr>
              <a:spLocks noChangeArrowheads="1"/>
            </p:cNvSpPr>
            <p:nvPr/>
          </p:nvSpPr>
          <p:spPr bwMode="auto">
            <a:xfrm>
              <a:off x="0" y="0"/>
              <a:ext cx="495297" cy="659137"/>
            </a:xfrm>
            <a:prstGeom prst="rect">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4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14" name="矩形 4">
              <a:extLst>
                <a:ext uri="{FF2B5EF4-FFF2-40B4-BE49-F238E27FC236}">
                  <a16:creationId xmlns:a16="http://schemas.microsoft.com/office/drawing/2014/main" id="{FA59BDD5-45C3-4C17-8AEE-00DE764CA6D7}"/>
                </a:ext>
              </a:extLst>
            </p:cNvPr>
            <p:cNvSpPr>
              <a:spLocks noChangeArrowheads="1"/>
            </p:cNvSpPr>
            <p:nvPr/>
          </p:nvSpPr>
          <p:spPr bwMode="auto">
            <a:xfrm>
              <a:off x="527047" y="0"/>
              <a:ext cx="50800" cy="659137"/>
            </a:xfrm>
            <a:prstGeom prst="rect">
              <a:avLst/>
            </a:prstGeom>
            <a:solidFill>
              <a:srgbClr val="80808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4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grpSp>
      <p:sp>
        <p:nvSpPr>
          <p:cNvPr id="15" name="矩形 2">
            <a:extLst>
              <a:ext uri="{FF2B5EF4-FFF2-40B4-BE49-F238E27FC236}">
                <a16:creationId xmlns:a16="http://schemas.microsoft.com/office/drawing/2014/main" id="{E8B8BDBD-2C8C-497A-BCD9-5A6CCFF7B07A}"/>
              </a:ext>
            </a:extLst>
          </p:cNvPr>
          <p:cNvSpPr>
            <a:spLocks noChangeArrowheads="1"/>
          </p:cNvSpPr>
          <p:nvPr/>
        </p:nvSpPr>
        <p:spPr bwMode="auto">
          <a:xfrm>
            <a:off x="314849" y="294461"/>
            <a:ext cx="6117765" cy="584775"/>
          </a:xfrm>
          <a:prstGeom prst="rect">
            <a:avLst/>
          </a:prstGeom>
          <a:noFill/>
          <a:ln>
            <a:noFill/>
          </a:ln>
        </p:spPr>
        <p:txBody>
          <a:bodyPr wrap="non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lvl="0" eaLnBrk="1" hangingPunct="1">
              <a:spcBef>
                <a:spcPct val="0"/>
              </a:spcBef>
              <a:buNone/>
              <a:defRPr/>
            </a:pPr>
            <a:r>
              <a:rPr lang="en-US" altLang="zh-CN" b="1" dirty="0">
                <a:solidFill>
                  <a:srgbClr val="000000"/>
                </a:solidFill>
                <a:latin typeface="微软雅黑"/>
                <a:ea typeface="微软雅黑"/>
                <a:sym typeface="微软雅黑" panose="020B0503020204020204" pitchFamily="34" charset="-122"/>
              </a:rPr>
              <a:t>2</a:t>
            </a:r>
            <a:r>
              <a:rPr kumimoji="0" lang="en-US" altLang="zh-CN"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.4 </a:t>
            </a:r>
            <a:r>
              <a:rPr lang="zh-CN" altLang="en-US" b="1" dirty="0">
                <a:solidFill>
                  <a:srgbClr val="000000"/>
                </a:solidFill>
                <a:latin typeface="微软雅黑"/>
                <a:ea typeface="微软雅黑"/>
                <a:sym typeface="微软雅黑" panose="020B0503020204020204" pitchFamily="34" charset="-122"/>
              </a:rPr>
              <a:t>金融机构参与</a:t>
            </a:r>
            <a:r>
              <a:rPr lang="en-US" altLang="zh-CN" b="1" dirty="0">
                <a:solidFill>
                  <a:srgbClr val="000000"/>
                </a:solidFill>
                <a:latin typeface="微软雅黑"/>
                <a:ea typeface="微软雅黑"/>
                <a:sym typeface="微软雅黑" panose="020B0503020204020204" pitchFamily="34" charset="-122"/>
              </a:rPr>
              <a:t>REITs</a:t>
            </a:r>
            <a:r>
              <a:rPr lang="zh-CN" altLang="en-US" b="1" dirty="0">
                <a:solidFill>
                  <a:srgbClr val="000000"/>
                </a:solidFill>
                <a:latin typeface="微软雅黑"/>
                <a:ea typeface="微软雅黑"/>
                <a:sym typeface="微软雅黑" panose="020B0503020204020204" pitchFamily="34" charset="-122"/>
              </a:rPr>
              <a:t>资质要求</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sldNum" sz="quarter" idx="7"/>
          </p:nvPr>
        </p:nvSpPr>
        <p:spPr>
          <a:xfrm>
            <a:off x="5826759" y="6418951"/>
            <a:ext cx="203200" cy="166712"/>
          </a:xfrm>
          <a:prstGeom prst="rect">
            <a:avLst/>
          </a:prstGeom>
        </p:spPr>
        <p:txBody>
          <a:bodyPr vert="horz" wrap="square" lIns="0" tIns="0" rIns="0" bIns="0" rtlCol="0">
            <a:spAutoFit/>
          </a:bodyPr>
          <a:lstStyle>
            <a:defPPr>
              <a:defRPr lang="zh-CN"/>
            </a:defPPr>
            <a:lvl1pPr marL="0" algn="l" defTabSz="914400" rtl="0" eaLnBrk="1" latinLnBrk="0" hangingPunct="1">
              <a:defRPr sz="1200" b="0" i="0" kern="1200">
                <a:solidFill>
                  <a:srgbClr val="888888"/>
                </a:solidFill>
                <a:latin typeface="等线"/>
                <a:ea typeface="+mn-ea"/>
                <a:cs typeface="等线"/>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1310"/>
              </a:lnSpc>
            </a:pPr>
            <a:endParaRPr dirty="0"/>
          </a:p>
        </p:txBody>
      </p:sp>
      <p:grpSp>
        <p:nvGrpSpPr>
          <p:cNvPr id="11" name="组合 1">
            <a:extLst>
              <a:ext uri="{FF2B5EF4-FFF2-40B4-BE49-F238E27FC236}">
                <a16:creationId xmlns:a16="http://schemas.microsoft.com/office/drawing/2014/main" id="{7C136093-A26F-462B-A096-714EF16F2049}"/>
              </a:ext>
            </a:extLst>
          </p:cNvPr>
          <p:cNvGrpSpPr>
            <a:grpSpLocks/>
          </p:cNvGrpSpPr>
          <p:nvPr/>
        </p:nvGrpSpPr>
        <p:grpSpPr bwMode="auto">
          <a:xfrm>
            <a:off x="0" y="214313"/>
            <a:ext cx="298450" cy="658812"/>
            <a:chOff x="0" y="0"/>
            <a:chExt cx="577847" cy="659137"/>
          </a:xfrm>
        </p:grpSpPr>
        <p:sp>
          <p:nvSpPr>
            <p:cNvPr id="12" name="矩形 3">
              <a:extLst>
                <a:ext uri="{FF2B5EF4-FFF2-40B4-BE49-F238E27FC236}">
                  <a16:creationId xmlns:a16="http://schemas.microsoft.com/office/drawing/2014/main" id="{BA4AF6AB-5638-4BD7-B914-697504D13383}"/>
                </a:ext>
              </a:extLst>
            </p:cNvPr>
            <p:cNvSpPr>
              <a:spLocks noChangeArrowheads="1"/>
            </p:cNvSpPr>
            <p:nvPr/>
          </p:nvSpPr>
          <p:spPr bwMode="auto">
            <a:xfrm>
              <a:off x="0" y="0"/>
              <a:ext cx="495297" cy="659137"/>
            </a:xfrm>
            <a:prstGeom prst="rect">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4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13" name="矩形 4">
              <a:extLst>
                <a:ext uri="{FF2B5EF4-FFF2-40B4-BE49-F238E27FC236}">
                  <a16:creationId xmlns:a16="http://schemas.microsoft.com/office/drawing/2014/main" id="{3B992542-8B45-4127-8089-B4A287F6F446}"/>
                </a:ext>
              </a:extLst>
            </p:cNvPr>
            <p:cNvSpPr>
              <a:spLocks noChangeArrowheads="1"/>
            </p:cNvSpPr>
            <p:nvPr/>
          </p:nvSpPr>
          <p:spPr bwMode="auto">
            <a:xfrm>
              <a:off x="527047" y="0"/>
              <a:ext cx="50800" cy="659137"/>
            </a:xfrm>
            <a:prstGeom prst="rect">
              <a:avLst/>
            </a:prstGeom>
            <a:solidFill>
              <a:srgbClr val="80808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4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grpSp>
      <p:sp>
        <p:nvSpPr>
          <p:cNvPr id="14" name="矩形 2">
            <a:extLst>
              <a:ext uri="{FF2B5EF4-FFF2-40B4-BE49-F238E27FC236}">
                <a16:creationId xmlns:a16="http://schemas.microsoft.com/office/drawing/2014/main" id="{2378B28D-D3DF-4B4E-807C-0621020831DB}"/>
              </a:ext>
            </a:extLst>
          </p:cNvPr>
          <p:cNvSpPr>
            <a:spLocks noChangeArrowheads="1"/>
          </p:cNvSpPr>
          <p:nvPr/>
        </p:nvSpPr>
        <p:spPr bwMode="auto">
          <a:xfrm>
            <a:off x="314849" y="294461"/>
            <a:ext cx="6675225" cy="584775"/>
          </a:xfrm>
          <a:prstGeom prst="rect">
            <a:avLst/>
          </a:prstGeom>
          <a:noFill/>
          <a:ln>
            <a:noFill/>
          </a:ln>
        </p:spPr>
        <p:txBody>
          <a:bodyPr wrap="non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lvl="0" eaLnBrk="1" hangingPunct="1">
              <a:spcBef>
                <a:spcPct val="0"/>
              </a:spcBef>
              <a:buNone/>
              <a:defRPr/>
            </a:pPr>
            <a:r>
              <a:rPr lang="en-US" altLang="zh-CN" b="1" dirty="0">
                <a:solidFill>
                  <a:srgbClr val="000000"/>
                </a:solidFill>
                <a:latin typeface="微软雅黑"/>
                <a:ea typeface="微软雅黑"/>
                <a:sym typeface="微软雅黑" panose="020B0503020204020204" pitchFamily="34" charset="-122"/>
              </a:rPr>
              <a:t>2</a:t>
            </a:r>
            <a:r>
              <a:rPr kumimoji="0" lang="en-US" altLang="zh-CN"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.5 </a:t>
            </a:r>
            <a:r>
              <a:rPr kumimoji="0" lang="zh-CN" altLang="en-US"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对</a:t>
            </a:r>
            <a:r>
              <a:rPr lang="zh-CN" altLang="en-US" b="1" dirty="0">
                <a:solidFill>
                  <a:srgbClr val="000000"/>
                </a:solidFill>
                <a:latin typeface="微软雅黑"/>
                <a:ea typeface="微软雅黑"/>
                <a:sym typeface="微软雅黑" panose="020B0503020204020204" pitchFamily="34" charset="-122"/>
              </a:rPr>
              <a:t>原始权益人和项目公司的要求</a:t>
            </a:r>
          </a:p>
        </p:txBody>
      </p:sp>
      <p:grpSp>
        <p:nvGrpSpPr>
          <p:cNvPr id="25" name="组合 24">
            <a:extLst>
              <a:ext uri="{FF2B5EF4-FFF2-40B4-BE49-F238E27FC236}">
                <a16:creationId xmlns:a16="http://schemas.microsoft.com/office/drawing/2014/main" id="{C5DEA266-C5B8-4E0E-97F2-CADEF80EF38F}"/>
              </a:ext>
            </a:extLst>
          </p:cNvPr>
          <p:cNvGrpSpPr/>
          <p:nvPr/>
        </p:nvGrpSpPr>
        <p:grpSpPr>
          <a:xfrm>
            <a:off x="6288068" y="1147942"/>
            <a:ext cx="4667418" cy="5156655"/>
            <a:chOff x="944888" y="1183899"/>
            <a:chExt cx="4667418" cy="5156655"/>
          </a:xfrm>
        </p:grpSpPr>
        <p:sp>
          <p:nvSpPr>
            <p:cNvPr id="20" name="矩形: 圆角 19">
              <a:extLst>
                <a:ext uri="{FF2B5EF4-FFF2-40B4-BE49-F238E27FC236}">
                  <a16:creationId xmlns:a16="http://schemas.microsoft.com/office/drawing/2014/main" id="{21E924B2-BA00-4782-8AC9-1B6D45B622CE}"/>
                </a:ext>
              </a:extLst>
            </p:cNvPr>
            <p:cNvSpPr/>
            <p:nvPr/>
          </p:nvSpPr>
          <p:spPr bwMode="auto">
            <a:xfrm>
              <a:off x="944888" y="1183899"/>
              <a:ext cx="4667418" cy="683046"/>
            </a:xfrm>
            <a:prstGeom prst="roundRect">
              <a:avLst>
                <a:gd name="adj" fmla="val 11828"/>
              </a:avLst>
            </a:prstGeom>
            <a:solidFill>
              <a:srgbClr val="C00000"/>
            </a:solidFill>
            <a:ln w="9525" cap="flat" cmpd="sng" algn="ctr">
              <a:noFill/>
              <a:prstDash val="solid"/>
              <a:round/>
              <a:headEnd type="none" w="med" len="med"/>
              <a:tailEnd type="none" w="med" len="med"/>
            </a:ln>
          </p:spPr>
          <p:txBody>
            <a:bodyPr vert="horz" wrap="square" lIns="91440" tIns="45720" rIns="91440" bIns="45720" numCol="1" rtlCol="0" anchor="ctr" anchorCtr="0" compatLnSpc="1"/>
            <a:lstStyle/>
            <a:p>
              <a:pPr algn="ctr"/>
              <a:r>
                <a:rPr lang="zh-CN" altLang="en-US" b="1" spc="-10">
                  <a:solidFill>
                    <a:schemeClr val="bg1"/>
                  </a:solidFill>
                  <a:latin typeface="微软雅黑"/>
                  <a:ea typeface="微软雅黑"/>
                </a:rPr>
                <a:t>基础设施项目应当符合下列要求：</a:t>
              </a:r>
              <a:endParaRPr lang="en-US" altLang="zh-CN" b="1" spc="-10" dirty="0">
                <a:solidFill>
                  <a:schemeClr val="bg1"/>
                </a:solidFill>
                <a:latin typeface="微软雅黑"/>
                <a:ea typeface="微软雅黑"/>
              </a:endParaRPr>
            </a:p>
          </p:txBody>
        </p:sp>
        <p:sp>
          <p:nvSpPr>
            <p:cNvPr id="18" name="矩形 17">
              <a:extLst>
                <a:ext uri="{FF2B5EF4-FFF2-40B4-BE49-F238E27FC236}">
                  <a16:creationId xmlns:a16="http://schemas.microsoft.com/office/drawing/2014/main" id="{D46FB431-6675-48FD-BF97-C3247804D82F}"/>
                </a:ext>
              </a:extLst>
            </p:cNvPr>
            <p:cNvSpPr/>
            <p:nvPr/>
          </p:nvSpPr>
          <p:spPr>
            <a:xfrm>
              <a:off x="1034302" y="1579150"/>
              <a:ext cx="4385996" cy="4708981"/>
            </a:xfrm>
            <a:prstGeom prst="rect">
              <a:avLst/>
            </a:prstGeom>
          </p:spPr>
          <p:txBody>
            <a:bodyPr wrap="square">
              <a:spAutoFit/>
            </a:bodyPr>
            <a:lstStyle/>
            <a:p>
              <a:pPr algn="just"/>
              <a:endParaRPr lang="en-US" altLang="zh-CN" dirty="0">
                <a:solidFill>
                  <a:srgbClr val="000000"/>
                </a:solidFill>
                <a:latin typeface="微软雅黑"/>
                <a:ea typeface="微软雅黑"/>
                <a:cs typeface="华文宋体"/>
              </a:endParaRPr>
            </a:p>
            <a:p>
              <a:pPr marL="285750" indent="-285750" algn="just">
                <a:lnSpc>
                  <a:spcPct val="150000"/>
                </a:lnSpc>
                <a:buFont typeface="Wingdings" panose="05000000000000000000" pitchFamily="2" charset="2"/>
                <a:buChar char="u"/>
              </a:pPr>
              <a:r>
                <a:rPr lang="zh-CN" altLang="en-US" sz="1600" dirty="0">
                  <a:latin typeface="+mn-ea"/>
                  <a:ea typeface="+mn-ea"/>
                </a:rPr>
                <a:t>原始权益人享有完全所有权或特许经营权</a:t>
              </a:r>
              <a:r>
                <a:rPr lang="en-US" altLang="zh-CN" sz="1600" dirty="0">
                  <a:latin typeface="+mn-ea"/>
                  <a:ea typeface="+mn-ea"/>
                </a:rPr>
                <a:t>, </a:t>
              </a:r>
              <a:r>
                <a:rPr lang="zh-CN" altLang="en-US" sz="1600" dirty="0">
                  <a:latin typeface="+mn-ea"/>
                  <a:ea typeface="+mn-ea"/>
                </a:rPr>
                <a:t>不存在经济或法律纠纷和他项权利设定；</a:t>
              </a:r>
              <a:endParaRPr lang="en-US" altLang="zh-CN" sz="1600" dirty="0">
                <a:latin typeface="+mn-ea"/>
                <a:ea typeface="+mn-ea"/>
              </a:endParaRPr>
            </a:p>
            <a:p>
              <a:pPr marL="285750" indent="-285750" algn="just">
                <a:lnSpc>
                  <a:spcPct val="150000"/>
                </a:lnSpc>
                <a:buFont typeface="Wingdings" panose="05000000000000000000" pitchFamily="2" charset="2"/>
                <a:buChar char="u"/>
              </a:pPr>
              <a:r>
                <a:rPr lang="zh-CN" altLang="en-US" sz="1600" dirty="0">
                  <a:latin typeface="+mn-ea"/>
                  <a:ea typeface="+mn-ea"/>
                </a:rPr>
                <a:t>原始权益人企业信用稳健、内部控制健全</a:t>
              </a:r>
              <a:r>
                <a:rPr lang="en-US" altLang="zh-CN" sz="1600" dirty="0">
                  <a:latin typeface="+mn-ea"/>
                  <a:ea typeface="+mn-ea"/>
                </a:rPr>
                <a:t>, </a:t>
              </a:r>
              <a:r>
                <a:rPr lang="zh-CN" altLang="en-US" sz="1600" dirty="0">
                  <a:latin typeface="+mn-ea"/>
                  <a:ea typeface="+mn-ea"/>
                </a:rPr>
                <a:t>最近</a:t>
              </a:r>
              <a:r>
                <a:rPr lang="en-US" altLang="zh-CN" sz="1600" dirty="0">
                  <a:latin typeface="+mn-ea"/>
                  <a:ea typeface="+mn-ea"/>
                </a:rPr>
                <a:t>3</a:t>
              </a:r>
              <a:r>
                <a:rPr lang="zh-CN" altLang="en-US" sz="1600" dirty="0">
                  <a:latin typeface="+mn-ea"/>
                  <a:ea typeface="+mn-ea"/>
                </a:rPr>
                <a:t>年无重大违法违规行为。</a:t>
              </a:r>
              <a:endParaRPr lang="en-US" altLang="zh-CN" sz="1600" dirty="0">
                <a:latin typeface="+mn-ea"/>
                <a:ea typeface="+mn-ea"/>
              </a:endParaRPr>
            </a:p>
            <a:p>
              <a:pPr marL="285750" indent="-285750" algn="just">
                <a:lnSpc>
                  <a:spcPct val="150000"/>
                </a:lnSpc>
                <a:buFont typeface="Wingdings" panose="05000000000000000000" pitchFamily="2" charset="2"/>
                <a:buChar char="u"/>
              </a:pPr>
              <a:r>
                <a:rPr lang="zh-CN" altLang="en-US" sz="1600" dirty="0">
                  <a:latin typeface="+mn-ea"/>
                  <a:ea typeface="+mn-ea"/>
                </a:rPr>
                <a:t>经营投资回报良好</a:t>
              </a:r>
              <a:r>
                <a:rPr lang="en-US" altLang="zh-CN" sz="1600" dirty="0">
                  <a:latin typeface="+mn-ea"/>
                  <a:ea typeface="+mn-ea"/>
                </a:rPr>
                <a:t>, </a:t>
              </a:r>
              <a:r>
                <a:rPr lang="zh-CN" altLang="en-US" sz="1600" dirty="0">
                  <a:latin typeface="+mn-ea"/>
                  <a:ea typeface="+mn-ea"/>
                </a:rPr>
                <a:t>并具有持续经营能力、较好增长潜力</a:t>
              </a:r>
              <a:r>
                <a:rPr lang="en-US" altLang="zh-CN" sz="1600" dirty="0">
                  <a:latin typeface="+mn-ea"/>
                  <a:ea typeface="+mn-ea"/>
                </a:rPr>
                <a:t>(</a:t>
              </a:r>
              <a:r>
                <a:rPr lang="zh-CN" altLang="en-US" sz="1600" dirty="0">
                  <a:latin typeface="+mn-ea"/>
                  <a:ea typeface="+mn-ea"/>
                </a:rPr>
                <a:t>盘活存量</a:t>
              </a:r>
              <a:r>
                <a:rPr lang="en-US" altLang="zh-CN" sz="1600" dirty="0">
                  <a:latin typeface="+mn-ea"/>
                  <a:ea typeface="+mn-ea"/>
                </a:rPr>
                <a:t>, </a:t>
              </a:r>
              <a:r>
                <a:rPr lang="zh-CN" altLang="en-US" sz="1600" dirty="0">
                  <a:latin typeface="+mn-ea"/>
                  <a:ea typeface="+mn-ea"/>
                </a:rPr>
                <a:t>已完成竣工验收的成熟基础设施项目</a:t>
              </a:r>
              <a:r>
                <a:rPr lang="en-US" altLang="zh-CN" sz="1600" dirty="0">
                  <a:latin typeface="+mn-ea"/>
                  <a:ea typeface="+mn-ea"/>
                </a:rPr>
                <a:t>, </a:t>
              </a:r>
              <a:r>
                <a:rPr lang="zh-CN" altLang="en-US" sz="1600" dirty="0">
                  <a:latin typeface="+mn-ea"/>
                  <a:ea typeface="+mn-ea"/>
                </a:rPr>
                <a:t>不包括仍处于建设期的项目）</a:t>
              </a:r>
              <a:endParaRPr lang="en-US" altLang="zh-CN" sz="1600" dirty="0">
                <a:latin typeface="+mn-ea"/>
                <a:ea typeface="+mn-ea"/>
              </a:endParaRPr>
            </a:p>
            <a:p>
              <a:pPr marL="285750" indent="-285750" algn="just">
                <a:lnSpc>
                  <a:spcPct val="150000"/>
                </a:lnSpc>
                <a:buFont typeface="Wingdings" panose="05000000000000000000" pitchFamily="2" charset="2"/>
                <a:buChar char="u"/>
              </a:pPr>
              <a:r>
                <a:rPr lang="zh-CN" altLang="en-US" sz="1600" dirty="0">
                  <a:latin typeface="+mn-ea"/>
                  <a:ea typeface="+mn-ea"/>
                </a:rPr>
                <a:t>现金流来源具备较高分散度</a:t>
              </a:r>
              <a:r>
                <a:rPr lang="en-US" altLang="zh-CN" sz="1600" dirty="0">
                  <a:latin typeface="+mn-ea"/>
                  <a:ea typeface="+mn-ea"/>
                </a:rPr>
                <a:t>, </a:t>
              </a:r>
              <a:r>
                <a:rPr lang="zh-CN" altLang="en-US" sz="1600" dirty="0">
                  <a:latin typeface="+mn-ea"/>
                  <a:ea typeface="+mn-ea"/>
                </a:rPr>
                <a:t>且主要由市场化运营产生</a:t>
              </a:r>
              <a:r>
                <a:rPr lang="en-US" altLang="zh-CN" sz="1600" dirty="0">
                  <a:latin typeface="+mn-ea"/>
                  <a:ea typeface="+mn-ea"/>
                </a:rPr>
                <a:t>, </a:t>
              </a:r>
              <a:r>
                <a:rPr lang="zh-CN" altLang="en-US" sz="1600" dirty="0">
                  <a:latin typeface="+mn-ea"/>
                  <a:ea typeface="+mn-ea"/>
                </a:rPr>
                <a:t>不依赖第三方补贴等非经常性收入中国证监会规定的其他要求</a:t>
              </a:r>
            </a:p>
            <a:p>
              <a:pPr algn="just"/>
              <a:endParaRPr lang="zh-CN" altLang="en-US" dirty="0"/>
            </a:p>
          </p:txBody>
        </p:sp>
        <p:sp>
          <p:nvSpPr>
            <p:cNvPr id="22" name="矩形: 圆角 21">
              <a:extLst>
                <a:ext uri="{FF2B5EF4-FFF2-40B4-BE49-F238E27FC236}">
                  <a16:creationId xmlns:a16="http://schemas.microsoft.com/office/drawing/2014/main" id="{B17B6398-44E9-4EBC-B294-1F67D27E8319}"/>
                </a:ext>
              </a:extLst>
            </p:cNvPr>
            <p:cNvSpPr/>
            <p:nvPr/>
          </p:nvSpPr>
          <p:spPr bwMode="auto">
            <a:xfrm>
              <a:off x="944888" y="1760795"/>
              <a:ext cx="4667418" cy="4579759"/>
            </a:xfrm>
            <a:prstGeom prst="roundRect">
              <a:avLst>
                <a:gd name="adj" fmla="val 0"/>
              </a:avLst>
            </a:prstGeom>
            <a:noFill/>
            <a:ln w="9525" cap="flat" cmpd="sng" algn="ctr">
              <a:solidFill>
                <a:srgbClr val="C00000"/>
              </a:solidFill>
              <a:prstDash val="solid"/>
              <a:round/>
              <a:headEnd type="none" w="med" len="med"/>
              <a:tailEnd type="none" w="med" len="med"/>
            </a:ln>
          </p:spPr>
          <p:txBody>
            <a:bodyPr vert="horz" wrap="square" lIns="91440" tIns="45720" rIns="91440" bIns="45720" numCol="1" rtlCol="0" anchor="ctr" anchorCtr="0" compatLnSpc="1"/>
            <a:lstStyle/>
            <a:p>
              <a:pPr algn="ctr"/>
              <a:endParaRPr lang="en-US" altLang="zh-CN" b="1" spc="-10" dirty="0">
                <a:solidFill>
                  <a:schemeClr val="bg1"/>
                </a:solidFill>
                <a:latin typeface="微软雅黑"/>
                <a:ea typeface="微软雅黑"/>
              </a:endParaRPr>
            </a:p>
          </p:txBody>
        </p:sp>
      </p:grpSp>
      <p:grpSp>
        <p:nvGrpSpPr>
          <p:cNvPr id="26" name="组合 25">
            <a:extLst>
              <a:ext uri="{FF2B5EF4-FFF2-40B4-BE49-F238E27FC236}">
                <a16:creationId xmlns:a16="http://schemas.microsoft.com/office/drawing/2014/main" id="{0FDB335E-E10A-4A6B-96F3-642F184CE52D}"/>
              </a:ext>
            </a:extLst>
          </p:cNvPr>
          <p:cNvGrpSpPr/>
          <p:nvPr/>
        </p:nvGrpSpPr>
        <p:grpSpPr>
          <a:xfrm>
            <a:off x="407988" y="1147942"/>
            <a:ext cx="5019961" cy="5473564"/>
            <a:chOff x="6029957" y="1183899"/>
            <a:chExt cx="5019961" cy="5473564"/>
          </a:xfrm>
        </p:grpSpPr>
        <p:sp>
          <p:nvSpPr>
            <p:cNvPr id="21" name="矩形: 圆角 20">
              <a:extLst>
                <a:ext uri="{FF2B5EF4-FFF2-40B4-BE49-F238E27FC236}">
                  <a16:creationId xmlns:a16="http://schemas.microsoft.com/office/drawing/2014/main" id="{61B25D75-F3AB-4C86-995D-BE6C6D097C31}"/>
                </a:ext>
              </a:extLst>
            </p:cNvPr>
            <p:cNvSpPr/>
            <p:nvPr/>
          </p:nvSpPr>
          <p:spPr bwMode="auto">
            <a:xfrm>
              <a:off x="6029960" y="1183899"/>
              <a:ext cx="5019958" cy="683046"/>
            </a:xfrm>
            <a:prstGeom prst="roundRect">
              <a:avLst>
                <a:gd name="adj" fmla="val 11828"/>
              </a:avLst>
            </a:prstGeom>
            <a:solidFill>
              <a:srgbClr val="C00000"/>
            </a:solidFill>
            <a:ln w="9525" cap="flat" cmpd="sng" algn="ctr">
              <a:noFill/>
              <a:prstDash val="solid"/>
              <a:round/>
              <a:headEnd type="none" w="med" len="med"/>
              <a:tailEnd type="none" w="med" len="med"/>
            </a:ln>
          </p:spPr>
          <p:txBody>
            <a:bodyPr vert="horz" wrap="square" lIns="91440" tIns="45720" rIns="91440" bIns="45720" numCol="1" rtlCol="0" anchor="ctr" anchorCtr="0" compatLnSpc="1"/>
            <a:lstStyle/>
            <a:p>
              <a:pPr algn="ctr"/>
              <a:r>
                <a:rPr lang="zh-CN" altLang="en-US" b="1" spc="-10" dirty="0">
                  <a:solidFill>
                    <a:schemeClr val="bg1"/>
                  </a:solidFill>
                  <a:latin typeface="微软雅黑"/>
                  <a:ea typeface="微软雅黑"/>
                  <a:cs typeface="华文宋体"/>
                </a:rPr>
                <a:t>原始权益人应当符合下列要求</a:t>
              </a:r>
            </a:p>
          </p:txBody>
        </p:sp>
        <p:sp>
          <p:nvSpPr>
            <p:cNvPr id="19" name="矩形 18">
              <a:extLst>
                <a:ext uri="{FF2B5EF4-FFF2-40B4-BE49-F238E27FC236}">
                  <a16:creationId xmlns:a16="http://schemas.microsoft.com/office/drawing/2014/main" id="{A83ED685-FED2-4FDA-9B19-53025C2A9BCD}"/>
                </a:ext>
              </a:extLst>
            </p:cNvPr>
            <p:cNvSpPr/>
            <p:nvPr/>
          </p:nvSpPr>
          <p:spPr>
            <a:xfrm>
              <a:off x="6074390" y="1579150"/>
              <a:ext cx="4887756" cy="5078313"/>
            </a:xfrm>
            <a:prstGeom prst="rect">
              <a:avLst/>
            </a:prstGeom>
          </p:spPr>
          <p:txBody>
            <a:bodyPr wrap="square">
              <a:spAutoFit/>
            </a:bodyPr>
            <a:lstStyle/>
            <a:p>
              <a:pPr algn="just"/>
              <a:endParaRPr lang="en-US" altLang="zh-CN" dirty="0">
                <a:solidFill>
                  <a:srgbClr val="000000"/>
                </a:solidFill>
                <a:latin typeface="微软雅黑"/>
                <a:ea typeface="微软雅黑"/>
                <a:cs typeface="华文宋体"/>
              </a:endParaRPr>
            </a:p>
            <a:p>
              <a:pPr marL="285750" indent="-285750" algn="just">
                <a:lnSpc>
                  <a:spcPct val="150000"/>
                </a:lnSpc>
                <a:buFont typeface="Wingdings" panose="05000000000000000000" pitchFamily="2" charset="2"/>
                <a:buChar char="u"/>
              </a:pPr>
              <a:r>
                <a:rPr lang="zh-CN" altLang="en-US" sz="1600" dirty="0">
                  <a:latin typeface="+mn-ea"/>
                  <a:ea typeface="+mn-ea"/>
                </a:rPr>
                <a:t>发起人</a:t>
              </a:r>
              <a:r>
                <a:rPr lang="en-US" altLang="zh-CN" sz="1600" dirty="0">
                  <a:latin typeface="+mn-ea"/>
                  <a:ea typeface="+mn-ea"/>
                </a:rPr>
                <a:t>(</a:t>
              </a:r>
              <a:r>
                <a:rPr lang="zh-CN" altLang="en-US" sz="1600" dirty="0">
                  <a:latin typeface="+mn-ea"/>
                  <a:ea typeface="+mn-ea"/>
                </a:rPr>
                <a:t>原始权益人</a:t>
              </a:r>
              <a:r>
                <a:rPr lang="en-US" altLang="zh-CN" sz="1600" dirty="0">
                  <a:latin typeface="+mn-ea"/>
                  <a:ea typeface="+mn-ea"/>
                </a:rPr>
                <a:t>)</a:t>
              </a:r>
              <a:r>
                <a:rPr lang="zh-CN" altLang="en-US" sz="1600" dirty="0">
                  <a:latin typeface="+mn-ea"/>
                  <a:ea typeface="+mn-ea"/>
                </a:rPr>
                <a:t>及基础设施运营企业信用稳健、内部控制制度健全</a:t>
              </a:r>
              <a:r>
                <a:rPr lang="en-US" altLang="zh-CN" sz="1600" dirty="0">
                  <a:latin typeface="+mn-ea"/>
                  <a:ea typeface="+mn-ea"/>
                </a:rPr>
                <a:t>, </a:t>
              </a:r>
              <a:r>
                <a:rPr lang="zh-CN" altLang="en-US" sz="1600" dirty="0">
                  <a:latin typeface="+mn-ea"/>
                  <a:ea typeface="+mn-ea"/>
                </a:rPr>
                <a:t>具有持续经营能力</a:t>
              </a:r>
              <a:r>
                <a:rPr lang="en-US" altLang="zh-CN" sz="1600" dirty="0">
                  <a:latin typeface="+mn-ea"/>
                  <a:ea typeface="+mn-ea"/>
                </a:rPr>
                <a:t>, </a:t>
              </a:r>
              <a:r>
                <a:rPr lang="zh-CN" altLang="en-US" sz="1600" dirty="0">
                  <a:latin typeface="+mn-ea"/>
                  <a:ea typeface="+mn-ea"/>
                </a:rPr>
                <a:t>最近</a:t>
              </a:r>
              <a:r>
                <a:rPr lang="en-US" altLang="zh-CN" sz="1600" dirty="0">
                  <a:latin typeface="+mn-ea"/>
                  <a:ea typeface="+mn-ea"/>
                </a:rPr>
                <a:t>3</a:t>
              </a:r>
              <a:r>
                <a:rPr lang="zh-CN" altLang="en-US" sz="1600" dirty="0">
                  <a:latin typeface="+mn-ea"/>
                  <a:ea typeface="+mn-ea"/>
                </a:rPr>
                <a:t>年无重大违法违规行为</a:t>
              </a:r>
              <a:endParaRPr lang="en-US" altLang="zh-CN" sz="1600" dirty="0">
                <a:latin typeface="+mn-ea"/>
                <a:ea typeface="+mn-ea"/>
              </a:endParaRPr>
            </a:p>
            <a:p>
              <a:pPr marL="285750" indent="-285750" algn="just">
                <a:lnSpc>
                  <a:spcPct val="150000"/>
                </a:lnSpc>
                <a:buFont typeface="Wingdings" panose="05000000000000000000" pitchFamily="2" charset="2"/>
                <a:buChar char="u"/>
              </a:pPr>
              <a:r>
                <a:rPr lang="zh-CN" altLang="en-US" sz="1600" dirty="0">
                  <a:latin typeface="+mn-ea"/>
                  <a:ea typeface="+mn-ea"/>
                </a:rPr>
                <a:t>基础设施运营企业还应当具有丰富的运营管理能力发起人</a:t>
              </a:r>
              <a:r>
                <a:rPr lang="en-US" altLang="zh-CN" sz="1600" dirty="0">
                  <a:latin typeface="+mn-ea"/>
                  <a:ea typeface="+mn-ea"/>
                </a:rPr>
                <a:t>(</a:t>
              </a:r>
              <a:r>
                <a:rPr lang="zh-CN" altLang="en-US" sz="1600" dirty="0">
                  <a:latin typeface="+mn-ea"/>
                  <a:ea typeface="+mn-ea"/>
                </a:rPr>
                <a:t>原始权益人</a:t>
              </a:r>
              <a:r>
                <a:rPr lang="en-US" altLang="zh-CN" sz="1600" dirty="0">
                  <a:latin typeface="+mn-ea"/>
                  <a:ea typeface="+mn-ea"/>
                </a:rPr>
                <a:t>)</a:t>
              </a:r>
              <a:r>
                <a:rPr lang="zh-CN" altLang="en-US" sz="1600" dirty="0">
                  <a:latin typeface="+mn-ea"/>
                  <a:ea typeface="+mn-ea"/>
                </a:rPr>
                <a:t>通过转让基础设施取得资金的用途应符合国 家产业政策</a:t>
              </a:r>
              <a:r>
                <a:rPr lang="en-US" altLang="zh-CN" sz="1600" dirty="0">
                  <a:latin typeface="+mn-ea"/>
                  <a:ea typeface="+mn-ea"/>
                </a:rPr>
                <a:t>, </a:t>
              </a:r>
              <a:r>
                <a:rPr lang="zh-CN" altLang="en-US" sz="1600" dirty="0">
                  <a:latin typeface="+mn-ea"/>
                  <a:ea typeface="+mn-ea"/>
                </a:rPr>
                <a:t>鼓励将回收资金用于新的基础设施和公用事业建设</a:t>
              </a:r>
              <a:r>
                <a:rPr lang="en-US" altLang="zh-CN" sz="1600" dirty="0">
                  <a:latin typeface="+mn-ea"/>
                  <a:ea typeface="+mn-ea"/>
                </a:rPr>
                <a:t>, </a:t>
              </a:r>
              <a:r>
                <a:rPr lang="zh-CN" altLang="en-US" sz="1600" dirty="0">
                  <a:latin typeface="+mn-ea"/>
                  <a:ea typeface="+mn-ea"/>
                </a:rPr>
                <a:t>重点支持补短板项目</a:t>
              </a:r>
              <a:r>
                <a:rPr lang="en-US" altLang="zh-CN" sz="1600" dirty="0">
                  <a:latin typeface="+mn-ea"/>
                  <a:ea typeface="+mn-ea"/>
                </a:rPr>
                <a:t>, </a:t>
              </a:r>
              <a:r>
                <a:rPr lang="zh-CN" altLang="en-US" sz="1600" dirty="0">
                  <a:latin typeface="+mn-ea"/>
                  <a:ea typeface="+mn-ea"/>
                </a:rPr>
                <a:t>形成投资良性循环基础设施项目</a:t>
              </a:r>
            </a:p>
            <a:p>
              <a:pPr marL="285750" indent="-285750" algn="just">
                <a:lnSpc>
                  <a:spcPct val="150000"/>
                </a:lnSpc>
                <a:buFont typeface="Wingdings" panose="05000000000000000000" pitchFamily="2" charset="2"/>
                <a:buChar char="u"/>
              </a:pPr>
              <a:r>
                <a:rPr lang="zh-CN" altLang="en-US" sz="1600" dirty="0">
                  <a:latin typeface="+mn-ea"/>
                  <a:ea typeface="+mn-ea"/>
                </a:rPr>
                <a:t>原始权益人应当参与基础设施基金份额战略配售</a:t>
              </a:r>
              <a:r>
                <a:rPr lang="en-US" altLang="zh-CN" sz="1600" dirty="0">
                  <a:latin typeface="+mn-ea"/>
                  <a:ea typeface="+mn-ea"/>
                </a:rPr>
                <a:t>, </a:t>
              </a:r>
              <a:r>
                <a:rPr lang="zh-CN" altLang="en-US" sz="1600" dirty="0">
                  <a:latin typeface="+mn-ea"/>
                  <a:ea typeface="+mn-ea"/>
                </a:rPr>
                <a:t>战略配售比例不得低于本次基金份额发售数量的</a:t>
              </a:r>
              <a:r>
                <a:rPr lang="en-US" altLang="zh-CN" sz="1600" dirty="0">
                  <a:latin typeface="+mn-ea"/>
                  <a:ea typeface="+mn-ea"/>
                </a:rPr>
                <a:t>20%, </a:t>
              </a:r>
              <a:r>
                <a:rPr lang="zh-CN" altLang="en-US" sz="1600" dirty="0">
                  <a:latin typeface="+mn-ea"/>
                  <a:ea typeface="+mn-ea"/>
                </a:rPr>
                <a:t>且持有基础设施 基金份额期限自上市之日起不少于</a:t>
              </a:r>
              <a:r>
                <a:rPr lang="en-US" altLang="zh-CN" sz="1600" dirty="0">
                  <a:latin typeface="+mn-ea"/>
                  <a:ea typeface="+mn-ea"/>
                </a:rPr>
                <a:t>5</a:t>
              </a:r>
              <a:r>
                <a:rPr lang="zh-CN" altLang="en-US" sz="1600" dirty="0">
                  <a:latin typeface="+mn-ea"/>
                  <a:ea typeface="+mn-ea"/>
                </a:rPr>
                <a:t>年</a:t>
              </a:r>
            </a:p>
            <a:p>
              <a:pPr algn="just"/>
              <a:endParaRPr lang="zh-CN" altLang="en-US" dirty="0"/>
            </a:p>
          </p:txBody>
        </p:sp>
        <p:sp>
          <p:nvSpPr>
            <p:cNvPr id="24" name="矩形: 圆角 23">
              <a:extLst>
                <a:ext uri="{FF2B5EF4-FFF2-40B4-BE49-F238E27FC236}">
                  <a16:creationId xmlns:a16="http://schemas.microsoft.com/office/drawing/2014/main" id="{51D33801-5605-4EEA-B1EF-37F6D428290C}"/>
                </a:ext>
              </a:extLst>
            </p:cNvPr>
            <p:cNvSpPr/>
            <p:nvPr/>
          </p:nvSpPr>
          <p:spPr bwMode="auto">
            <a:xfrm>
              <a:off x="6029957" y="1760795"/>
              <a:ext cx="5019958" cy="4579759"/>
            </a:xfrm>
            <a:prstGeom prst="roundRect">
              <a:avLst>
                <a:gd name="adj" fmla="val 0"/>
              </a:avLst>
            </a:prstGeom>
            <a:noFill/>
            <a:ln w="9525" cap="flat" cmpd="sng" algn="ctr">
              <a:solidFill>
                <a:srgbClr val="C00000"/>
              </a:solidFill>
              <a:prstDash val="solid"/>
              <a:round/>
              <a:headEnd type="none" w="med" len="med"/>
              <a:tailEnd type="none" w="med" len="med"/>
            </a:ln>
          </p:spPr>
          <p:txBody>
            <a:bodyPr vert="horz" wrap="square" lIns="91440" tIns="45720" rIns="91440" bIns="45720" numCol="1" rtlCol="0" anchor="ctr" anchorCtr="0" compatLnSpc="1"/>
            <a:lstStyle/>
            <a:p>
              <a:pPr algn="ctr"/>
              <a:endParaRPr lang="en-US" altLang="zh-CN" b="1" spc="-10" dirty="0">
                <a:solidFill>
                  <a:schemeClr val="bg1"/>
                </a:solidFill>
                <a:latin typeface="微软雅黑"/>
                <a:ea typeface="微软雅黑"/>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637221" y="839152"/>
            <a:ext cx="10785675" cy="5540748"/>
          </a:xfrm>
          <a:prstGeom prst="rect">
            <a:avLst/>
          </a:prstGeom>
        </p:spPr>
        <p:txBody>
          <a:bodyPr vert="horz" wrap="square" lIns="0" tIns="15875" rIns="0" bIns="0" rtlCol="0">
            <a:spAutoFit/>
          </a:bodyPr>
          <a:lstStyle/>
          <a:p>
            <a:pPr>
              <a:lnSpc>
                <a:spcPct val="150000"/>
              </a:lnSpc>
              <a:spcBef>
                <a:spcPts val="45"/>
              </a:spcBef>
              <a:buChar char=""/>
            </a:pPr>
            <a:endParaRPr sz="1600" dirty="0">
              <a:latin typeface="+mn-ea"/>
              <a:ea typeface="+mn-ea"/>
              <a:cs typeface="Times New Roman"/>
            </a:endParaRPr>
          </a:p>
          <a:p>
            <a:pPr marL="298450" marR="107314" indent="-285750">
              <a:lnSpc>
                <a:spcPct val="150000"/>
              </a:lnSpc>
              <a:buFont typeface="Wingdings"/>
              <a:buChar char=""/>
              <a:tabLst>
                <a:tab pos="299085" algn="l"/>
              </a:tabLst>
            </a:pPr>
            <a:r>
              <a:rPr sz="1600" b="1" spc="-5" dirty="0">
                <a:latin typeface="+mn-ea"/>
                <a:ea typeface="+mn-ea"/>
                <a:cs typeface="华文宋体"/>
              </a:rPr>
              <a:t>基金管理人可</a:t>
            </a:r>
            <a:r>
              <a:rPr sz="1600" b="1" dirty="0">
                <a:latin typeface="+mn-ea"/>
                <a:ea typeface="+mn-ea"/>
                <a:cs typeface="华文宋体"/>
              </a:rPr>
              <a:t>以</a:t>
            </a:r>
            <a:r>
              <a:rPr sz="1600" b="1" dirty="0">
                <a:solidFill>
                  <a:srgbClr val="C00000"/>
                </a:solidFill>
                <a:latin typeface="+mn-ea"/>
                <a:ea typeface="+mn-ea"/>
                <a:cs typeface="华文宋体"/>
              </a:rPr>
              <a:t>设立专门的子公</a:t>
            </a:r>
            <a:r>
              <a:rPr sz="1600" b="1" spc="-10" dirty="0">
                <a:solidFill>
                  <a:srgbClr val="C00000"/>
                </a:solidFill>
                <a:latin typeface="+mn-ea"/>
                <a:ea typeface="+mn-ea"/>
                <a:cs typeface="华文宋体"/>
              </a:rPr>
              <a:t>司</a:t>
            </a:r>
            <a:r>
              <a:rPr sz="1600" b="1" spc="-5" dirty="0">
                <a:latin typeface="+mn-ea"/>
                <a:ea typeface="+mn-ea"/>
                <a:cs typeface="华文宋体"/>
              </a:rPr>
              <a:t>或</a:t>
            </a:r>
            <a:r>
              <a:rPr sz="1600" b="1" dirty="0">
                <a:solidFill>
                  <a:srgbClr val="C00000"/>
                </a:solidFill>
                <a:latin typeface="+mn-ea"/>
                <a:ea typeface="+mn-ea"/>
                <a:cs typeface="华文宋体"/>
              </a:rPr>
              <a:t>委托第三方管理机</a:t>
            </a:r>
            <a:r>
              <a:rPr sz="1600" b="1" spc="-15" dirty="0">
                <a:solidFill>
                  <a:srgbClr val="C00000"/>
                </a:solidFill>
                <a:latin typeface="+mn-ea"/>
                <a:ea typeface="+mn-ea"/>
                <a:cs typeface="华文宋体"/>
              </a:rPr>
              <a:t>构</a:t>
            </a:r>
            <a:r>
              <a:rPr sz="1600" dirty="0">
                <a:latin typeface="+mn-ea"/>
                <a:ea typeface="+mn-ea"/>
                <a:cs typeface="华文宋体"/>
              </a:rPr>
              <a:t>负责基础设施日常运营维护、档案归集管理 </a:t>
            </a:r>
            <a:r>
              <a:rPr sz="1600" spc="-5" dirty="0">
                <a:latin typeface="+mn-ea"/>
                <a:ea typeface="+mn-ea"/>
                <a:cs typeface="华文宋体"/>
              </a:rPr>
              <a:t>等</a:t>
            </a:r>
            <a:r>
              <a:rPr sz="1600" dirty="0">
                <a:latin typeface="+mn-ea"/>
                <a:ea typeface="+mn-ea"/>
                <a:cs typeface="华文宋体"/>
              </a:rPr>
              <a:t>,</a:t>
            </a:r>
            <a:r>
              <a:rPr sz="1600" spc="-25" dirty="0">
                <a:latin typeface="+mn-ea"/>
                <a:ea typeface="+mn-ea"/>
                <a:cs typeface="华文宋体"/>
              </a:rPr>
              <a:t> </a:t>
            </a:r>
            <a:r>
              <a:rPr sz="1600" dirty="0">
                <a:latin typeface="+mn-ea"/>
                <a:ea typeface="+mn-ea"/>
                <a:cs typeface="华文宋体"/>
              </a:rPr>
              <a:t>基金管理人依法应当承担的责任不因委托而免除</a:t>
            </a:r>
          </a:p>
          <a:p>
            <a:pPr marL="298450" marR="5080" indent="-285750" algn="just">
              <a:lnSpc>
                <a:spcPct val="150000"/>
              </a:lnSpc>
              <a:spcBef>
                <a:spcPts val="530"/>
              </a:spcBef>
              <a:buFont typeface="Wingdings"/>
              <a:buChar char=""/>
              <a:tabLst>
                <a:tab pos="299085" algn="l"/>
              </a:tabLst>
            </a:pPr>
            <a:r>
              <a:rPr sz="1600" b="1" spc="-5" dirty="0">
                <a:latin typeface="+mn-ea"/>
                <a:ea typeface="+mn-ea"/>
                <a:cs typeface="华文宋体"/>
              </a:rPr>
              <a:t>基金管理人委托第三方管理机构运营管理基础设施项目</a:t>
            </a:r>
            <a:r>
              <a:rPr sz="1600" spc="25" dirty="0">
                <a:latin typeface="+mn-ea"/>
                <a:ea typeface="+mn-ea"/>
                <a:cs typeface="华文宋体"/>
              </a:rPr>
              <a:t>的</a:t>
            </a:r>
            <a:r>
              <a:rPr sz="1600" dirty="0">
                <a:latin typeface="+mn-ea"/>
                <a:ea typeface="+mn-ea"/>
                <a:cs typeface="华文宋体"/>
              </a:rPr>
              <a:t>,</a:t>
            </a:r>
            <a:r>
              <a:rPr sz="1600" spc="-10" dirty="0">
                <a:latin typeface="+mn-ea"/>
                <a:ea typeface="+mn-ea"/>
                <a:cs typeface="华文宋体"/>
              </a:rPr>
              <a:t> </a:t>
            </a:r>
            <a:r>
              <a:rPr sz="1600" spc="-5" dirty="0">
                <a:latin typeface="+mn-ea"/>
                <a:ea typeface="+mn-ea"/>
                <a:cs typeface="华文宋体"/>
              </a:rPr>
              <a:t>应</a:t>
            </a:r>
            <a:r>
              <a:rPr sz="1600" dirty="0">
                <a:latin typeface="+mn-ea"/>
                <a:ea typeface="+mn-ea"/>
                <a:cs typeface="华文宋体"/>
              </a:rPr>
              <a:t>当</a:t>
            </a:r>
            <a:r>
              <a:rPr sz="1600" spc="-5" dirty="0">
                <a:solidFill>
                  <a:srgbClr val="C00000"/>
                </a:solidFill>
                <a:latin typeface="+mn-ea"/>
                <a:ea typeface="+mn-ea"/>
                <a:cs typeface="华文宋体"/>
              </a:rPr>
              <a:t>自行派员负责基础设施项目财务管</a:t>
            </a:r>
            <a:r>
              <a:rPr sz="1600" spc="5" dirty="0">
                <a:solidFill>
                  <a:srgbClr val="C00000"/>
                </a:solidFill>
                <a:latin typeface="+mn-ea"/>
                <a:ea typeface="+mn-ea"/>
                <a:cs typeface="华文宋体"/>
              </a:rPr>
              <a:t>理</a:t>
            </a:r>
            <a:r>
              <a:rPr sz="1600" dirty="0">
                <a:latin typeface="+mn-ea"/>
                <a:ea typeface="+mn-ea"/>
                <a:cs typeface="华文宋体"/>
              </a:rPr>
              <a:t>。 </a:t>
            </a:r>
            <a:r>
              <a:rPr sz="1600" spc="-5" dirty="0">
                <a:latin typeface="+mn-ea"/>
                <a:ea typeface="+mn-ea"/>
                <a:cs typeface="华文宋体"/>
              </a:rPr>
              <a:t>基金管理人与第三方管理机构应当签订基础设施项目运营管理服务协</a:t>
            </a:r>
            <a:r>
              <a:rPr sz="1600" spc="30" dirty="0">
                <a:latin typeface="+mn-ea"/>
                <a:ea typeface="+mn-ea"/>
                <a:cs typeface="华文宋体"/>
              </a:rPr>
              <a:t>议</a:t>
            </a:r>
            <a:r>
              <a:rPr sz="1600" dirty="0">
                <a:latin typeface="+mn-ea"/>
                <a:ea typeface="+mn-ea"/>
                <a:cs typeface="华文宋体"/>
              </a:rPr>
              <a:t>,</a:t>
            </a:r>
            <a:r>
              <a:rPr sz="1600" spc="-10" dirty="0">
                <a:latin typeface="+mn-ea"/>
                <a:ea typeface="+mn-ea"/>
                <a:cs typeface="华文宋体"/>
              </a:rPr>
              <a:t> </a:t>
            </a:r>
            <a:r>
              <a:rPr sz="1600" spc="-5" dirty="0">
                <a:latin typeface="+mn-ea"/>
                <a:ea typeface="+mn-ea"/>
                <a:cs typeface="华文宋体"/>
              </a:rPr>
              <a:t>明确双方的权利义务、费用收 取、协议终止情形和程序等事项</a:t>
            </a:r>
            <a:endParaRPr sz="1600" dirty="0">
              <a:latin typeface="+mn-ea"/>
              <a:ea typeface="+mn-ea"/>
              <a:cs typeface="华文宋体"/>
            </a:endParaRPr>
          </a:p>
          <a:p>
            <a:pPr marL="298450" indent="-285750">
              <a:lnSpc>
                <a:spcPct val="150000"/>
              </a:lnSpc>
              <a:spcBef>
                <a:spcPts val="220"/>
              </a:spcBef>
              <a:buFont typeface="Wingdings"/>
              <a:buChar char=""/>
              <a:tabLst>
                <a:tab pos="299085" algn="l"/>
              </a:tabLst>
            </a:pPr>
            <a:r>
              <a:rPr sz="1600" b="1" spc="-5" dirty="0">
                <a:latin typeface="+mn-ea"/>
                <a:ea typeface="+mn-ea"/>
                <a:cs typeface="华文宋体"/>
              </a:rPr>
              <a:t>第三方管理机构应当持续符合下列要</a:t>
            </a:r>
            <a:r>
              <a:rPr sz="1600" b="1" spc="10" dirty="0">
                <a:latin typeface="+mn-ea"/>
                <a:ea typeface="+mn-ea"/>
                <a:cs typeface="华文宋体"/>
              </a:rPr>
              <a:t>求</a:t>
            </a:r>
            <a:r>
              <a:rPr sz="1600" b="1" dirty="0">
                <a:latin typeface="+mn-ea"/>
                <a:ea typeface="+mn-ea"/>
                <a:cs typeface="华文宋体"/>
              </a:rPr>
              <a:t>:</a:t>
            </a:r>
          </a:p>
          <a:p>
            <a:pPr marL="698500" lvl="1" indent="-228600">
              <a:lnSpc>
                <a:spcPct val="150000"/>
              </a:lnSpc>
              <a:spcBef>
                <a:spcPts val="415"/>
              </a:spcBef>
              <a:buFont typeface="Arial"/>
              <a:buChar char="•"/>
              <a:tabLst>
                <a:tab pos="698500" algn="l"/>
                <a:tab pos="699135" algn="l"/>
              </a:tabLst>
            </a:pPr>
            <a:r>
              <a:rPr sz="1600" spc="25" dirty="0">
                <a:latin typeface="+mn-ea"/>
                <a:ea typeface="+mn-ea"/>
                <a:cs typeface="华文宋体"/>
              </a:rPr>
              <a:t>具有符合国家规定的不动产运营管</a:t>
            </a:r>
            <a:r>
              <a:rPr sz="1600" spc="85" dirty="0">
                <a:latin typeface="+mn-ea"/>
                <a:ea typeface="+mn-ea"/>
                <a:cs typeface="华文宋体"/>
              </a:rPr>
              <a:t>理</a:t>
            </a:r>
            <a:r>
              <a:rPr sz="1600" spc="25" dirty="0">
                <a:latin typeface="+mn-ea"/>
                <a:ea typeface="+mn-ea"/>
                <a:cs typeface="华文宋体"/>
              </a:rPr>
              <a:t>资</a:t>
            </a:r>
            <a:r>
              <a:rPr sz="1600" dirty="0">
                <a:latin typeface="+mn-ea"/>
                <a:ea typeface="+mn-ea"/>
                <a:cs typeface="华文宋体"/>
              </a:rPr>
              <a:t>质</a:t>
            </a:r>
            <a:r>
              <a:rPr sz="1600" spc="-10" dirty="0">
                <a:latin typeface="+mn-ea"/>
                <a:ea typeface="+mn-ea"/>
                <a:cs typeface="华文宋体"/>
              </a:rPr>
              <a:t>(</a:t>
            </a:r>
            <a:r>
              <a:rPr sz="1600" spc="100" dirty="0">
                <a:latin typeface="+mn-ea"/>
                <a:ea typeface="+mn-ea"/>
                <a:cs typeface="华文宋体"/>
              </a:rPr>
              <a:t>如</a:t>
            </a:r>
            <a:r>
              <a:rPr sz="1600" spc="15" dirty="0">
                <a:latin typeface="+mn-ea"/>
                <a:ea typeface="+mn-ea"/>
                <a:cs typeface="华文宋体"/>
              </a:rPr>
              <a:t>有</a:t>
            </a:r>
            <a:r>
              <a:rPr sz="1600" spc="-5" dirty="0">
                <a:latin typeface="+mn-ea"/>
                <a:ea typeface="+mn-ea"/>
                <a:cs typeface="华文宋体"/>
              </a:rPr>
              <a:t>);</a:t>
            </a:r>
            <a:endParaRPr sz="1600" dirty="0">
              <a:latin typeface="+mn-ea"/>
              <a:ea typeface="+mn-ea"/>
              <a:cs typeface="华文宋体"/>
            </a:endParaRPr>
          </a:p>
          <a:p>
            <a:pPr marL="698500" lvl="1" indent="-228600">
              <a:lnSpc>
                <a:spcPct val="150000"/>
              </a:lnSpc>
              <a:spcBef>
                <a:spcPts val="395"/>
              </a:spcBef>
              <a:buFont typeface="Arial"/>
              <a:buChar char="•"/>
              <a:tabLst>
                <a:tab pos="698500" algn="l"/>
                <a:tab pos="699135" algn="l"/>
              </a:tabLst>
            </a:pPr>
            <a:r>
              <a:rPr sz="1600" spc="25" dirty="0">
                <a:latin typeface="+mn-ea"/>
                <a:ea typeface="+mn-ea"/>
                <a:cs typeface="华文宋体"/>
              </a:rPr>
              <a:t>具</a:t>
            </a:r>
            <a:r>
              <a:rPr sz="1600" spc="15" dirty="0">
                <a:latin typeface="+mn-ea"/>
                <a:ea typeface="+mn-ea"/>
                <a:cs typeface="华文宋体"/>
              </a:rPr>
              <a:t>备</a:t>
            </a:r>
            <a:r>
              <a:rPr sz="1600" spc="10" dirty="0">
                <a:solidFill>
                  <a:srgbClr val="C00000"/>
                </a:solidFill>
                <a:latin typeface="+mn-ea"/>
                <a:ea typeface="+mn-ea"/>
                <a:cs typeface="华文宋体"/>
              </a:rPr>
              <a:t>5</a:t>
            </a:r>
            <a:r>
              <a:rPr sz="1600" spc="15" dirty="0">
                <a:solidFill>
                  <a:srgbClr val="C00000"/>
                </a:solidFill>
                <a:latin typeface="+mn-ea"/>
                <a:ea typeface="+mn-ea"/>
                <a:cs typeface="华文宋体"/>
              </a:rPr>
              <a:t>年以上基础设施项目运营管理</a:t>
            </a:r>
            <a:r>
              <a:rPr sz="1600" spc="85" dirty="0">
                <a:solidFill>
                  <a:srgbClr val="C00000"/>
                </a:solidFill>
                <a:latin typeface="+mn-ea"/>
                <a:ea typeface="+mn-ea"/>
                <a:cs typeface="华文宋体"/>
              </a:rPr>
              <a:t>经</a:t>
            </a:r>
            <a:r>
              <a:rPr sz="1600" spc="30" dirty="0">
                <a:solidFill>
                  <a:srgbClr val="C00000"/>
                </a:solidFill>
                <a:latin typeface="+mn-ea"/>
                <a:ea typeface="+mn-ea"/>
                <a:cs typeface="华文宋体"/>
              </a:rPr>
              <a:t>验</a:t>
            </a:r>
            <a:r>
              <a:rPr sz="1600" spc="0" dirty="0">
                <a:latin typeface="+mn-ea"/>
                <a:ea typeface="+mn-ea"/>
                <a:cs typeface="华文宋体"/>
              </a:rPr>
              <a:t>,</a:t>
            </a:r>
            <a:r>
              <a:rPr sz="1600" spc="380" dirty="0">
                <a:latin typeface="+mn-ea"/>
                <a:ea typeface="+mn-ea"/>
                <a:cs typeface="华文宋体"/>
              </a:rPr>
              <a:t> </a:t>
            </a:r>
            <a:r>
              <a:rPr sz="1600" spc="25" dirty="0">
                <a:latin typeface="+mn-ea"/>
                <a:ea typeface="+mn-ea"/>
                <a:cs typeface="华文宋体"/>
              </a:rPr>
              <a:t>配备充足的具有基础设施项目运营经</a:t>
            </a:r>
            <a:r>
              <a:rPr sz="1600" spc="85" dirty="0">
                <a:latin typeface="+mn-ea"/>
                <a:ea typeface="+mn-ea"/>
                <a:cs typeface="华文宋体"/>
              </a:rPr>
              <a:t>验</a:t>
            </a:r>
            <a:r>
              <a:rPr sz="1600" dirty="0">
                <a:latin typeface="+mn-ea"/>
                <a:ea typeface="+mn-ea"/>
                <a:cs typeface="华文宋体"/>
              </a:rPr>
              <a:t>的</a:t>
            </a:r>
            <a:r>
              <a:rPr sz="1600" spc="25" dirty="0">
                <a:solidFill>
                  <a:srgbClr val="C00000"/>
                </a:solidFill>
                <a:latin typeface="+mn-ea"/>
                <a:ea typeface="+mn-ea"/>
                <a:cs typeface="华文宋体"/>
              </a:rPr>
              <a:t>专</a:t>
            </a:r>
            <a:r>
              <a:rPr sz="1600" spc="85" dirty="0">
                <a:solidFill>
                  <a:srgbClr val="C00000"/>
                </a:solidFill>
                <a:latin typeface="+mn-ea"/>
                <a:ea typeface="+mn-ea"/>
                <a:cs typeface="华文宋体"/>
              </a:rPr>
              <a:t>业</a:t>
            </a:r>
            <a:r>
              <a:rPr sz="1600" spc="25" dirty="0">
                <a:solidFill>
                  <a:srgbClr val="C00000"/>
                </a:solidFill>
                <a:latin typeface="+mn-ea"/>
                <a:ea typeface="+mn-ea"/>
                <a:cs typeface="华文宋体"/>
              </a:rPr>
              <a:t>人</a:t>
            </a:r>
            <a:r>
              <a:rPr sz="1600" spc="15" dirty="0">
                <a:solidFill>
                  <a:srgbClr val="C00000"/>
                </a:solidFill>
                <a:latin typeface="+mn-ea"/>
                <a:ea typeface="+mn-ea"/>
                <a:cs typeface="华文宋体"/>
              </a:rPr>
              <a:t>员</a:t>
            </a:r>
            <a:r>
              <a:rPr sz="1600" spc="0" dirty="0">
                <a:latin typeface="+mn-ea"/>
                <a:ea typeface="+mn-ea"/>
                <a:cs typeface="华文宋体"/>
              </a:rPr>
              <a:t>;</a:t>
            </a:r>
            <a:endParaRPr sz="1600" dirty="0">
              <a:latin typeface="+mn-ea"/>
              <a:ea typeface="+mn-ea"/>
              <a:cs typeface="华文宋体"/>
            </a:endParaRPr>
          </a:p>
          <a:p>
            <a:pPr marL="698500" lvl="1" indent="-228600">
              <a:lnSpc>
                <a:spcPct val="150000"/>
              </a:lnSpc>
              <a:spcBef>
                <a:spcPts val="320"/>
              </a:spcBef>
              <a:buFont typeface="Arial"/>
              <a:buChar char="•"/>
              <a:tabLst>
                <a:tab pos="698500" algn="l"/>
                <a:tab pos="699135" algn="l"/>
              </a:tabLst>
            </a:pPr>
            <a:r>
              <a:rPr sz="1600" spc="25" dirty="0">
                <a:latin typeface="+mn-ea"/>
                <a:ea typeface="+mn-ea"/>
                <a:cs typeface="华文宋体"/>
              </a:rPr>
              <a:t>公司治理与财务状况良</a:t>
            </a:r>
            <a:r>
              <a:rPr sz="1600" spc="5" dirty="0">
                <a:latin typeface="+mn-ea"/>
                <a:ea typeface="+mn-ea"/>
                <a:cs typeface="华文宋体"/>
              </a:rPr>
              <a:t>好</a:t>
            </a:r>
            <a:r>
              <a:rPr sz="1600" spc="0" dirty="0">
                <a:latin typeface="+mn-ea"/>
                <a:ea typeface="+mn-ea"/>
                <a:cs typeface="华文宋体"/>
              </a:rPr>
              <a:t>;</a:t>
            </a:r>
            <a:endParaRPr sz="1600" dirty="0">
              <a:latin typeface="+mn-ea"/>
              <a:ea typeface="+mn-ea"/>
              <a:cs typeface="华文宋体"/>
            </a:endParaRPr>
          </a:p>
          <a:p>
            <a:pPr marL="698500" lvl="1" indent="-228600">
              <a:lnSpc>
                <a:spcPct val="150000"/>
              </a:lnSpc>
              <a:spcBef>
                <a:spcPts val="390"/>
              </a:spcBef>
              <a:buFont typeface="Arial"/>
              <a:buChar char="•"/>
              <a:tabLst>
                <a:tab pos="698500" algn="l"/>
                <a:tab pos="699135" algn="l"/>
              </a:tabLst>
            </a:pPr>
            <a:r>
              <a:rPr sz="1600" spc="25" dirty="0">
                <a:latin typeface="+mn-ea"/>
                <a:ea typeface="+mn-ea"/>
                <a:cs typeface="华文宋体"/>
              </a:rPr>
              <a:t>中国证监会规定的其他要求</a:t>
            </a:r>
            <a:endParaRPr sz="1600" dirty="0">
              <a:latin typeface="+mn-ea"/>
              <a:ea typeface="+mn-ea"/>
              <a:cs typeface="华文宋体"/>
            </a:endParaRPr>
          </a:p>
          <a:p>
            <a:pPr marL="698500" marR="169545" lvl="1" indent="-228600">
              <a:lnSpc>
                <a:spcPct val="150000"/>
              </a:lnSpc>
              <a:spcBef>
                <a:spcPts val="560"/>
              </a:spcBef>
              <a:buFont typeface="Arial"/>
              <a:buChar char="•"/>
              <a:tabLst>
                <a:tab pos="698500" algn="l"/>
                <a:tab pos="699135" algn="l"/>
              </a:tabLst>
            </a:pPr>
            <a:r>
              <a:rPr sz="1600" spc="25" dirty="0">
                <a:latin typeface="+mn-ea"/>
                <a:ea typeface="+mn-ea"/>
                <a:cs typeface="华文宋体"/>
              </a:rPr>
              <a:t>第三方管理机构同时向其他机构提</a:t>
            </a:r>
            <a:r>
              <a:rPr sz="1600" spc="85" dirty="0">
                <a:latin typeface="+mn-ea"/>
                <a:ea typeface="+mn-ea"/>
                <a:cs typeface="华文宋体"/>
              </a:rPr>
              <a:t>供</a:t>
            </a:r>
            <a:r>
              <a:rPr sz="1600" spc="25" dirty="0">
                <a:latin typeface="+mn-ea"/>
                <a:ea typeface="+mn-ea"/>
                <a:cs typeface="华文宋体"/>
              </a:rPr>
              <a:t>基础</a:t>
            </a:r>
            <a:r>
              <a:rPr sz="1600" spc="85" dirty="0">
                <a:latin typeface="+mn-ea"/>
                <a:ea typeface="+mn-ea"/>
                <a:cs typeface="华文宋体"/>
              </a:rPr>
              <a:t>设</a:t>
            </a:r>
            <a:r>
              <a:rPr sz="1600" spc="25" dirty="0">
                <a:latin typeface="+mn-ea"/>
                <a:ea typeface="+mn-ea"/>
                <a:cs typeface="华文宋体"/>
              </a:rPr>
              <a:t>施项</a:t>
            </a:r>
            <a:r>
              <a:rPr sz="1600" spc="85" dirty="0">
                <a:latin typeface="+mn-ea"/>
                <a:ea typeface="+mn-ea"/>
                <a:cs typeface="华文宋体"/>
              </a:rPr>
              <a:t>目</a:t>
            </a:r>
            <a:r>
              <a:rPr sz="1600" spc="25" dirty="0">
                <a:latin typeface="+mn-ea"/>
                <a:ea typeface="+mn-ea"/>
                <a:cs typeface="华文宋体"/>
              </a:rPr>
              <a:t>运营</a:t>
            </a:r>
            <a:r>
              <a:rPr sz="1600" spc="85" dirty="0">
                <a:latin typeface="+mn-ea"/>
                <a:ea typeface="+mn-ea"/>
                <a:cs typeface="华文宋体"/>
              </a:rPr>
              <a:t>管</a:t>
            </a:r>
            <a:r>
              <a:rPr sz="1600" spc="25" dirty="0">
                <a:latin typeface="+mn-ea"/>
                <a:ea typeface="+mn-ea"/>
                <a:cs typeface="华文宋体"/>
              </a:rPr>
              <a:t>理服</a:t>
            </a:r>
            <a:r>
              <a:rPr sz="1600" spc="85" dirty="0">
                <a:latin typeface="+mn-ea"/>
                <a:ea typeface="+mn-ea"/>
                <a:cs typeface="华文宋体"/>
              </a:rPr>
              <a:t>务</a:t>
            </a:r>
            <a:r>
              <a:rPr sz="1600" spc="-10" dirty="0">
                <a:latin typeface="+mn-ea"/>
                <a:ea typeface="+mn-ea"/>
                <a:cs typeface="华文宋体"/>
              </a:rPr>
              <a:t>的</a:t>
            </a:r>
            <a:r>
              <a:rPr sz="1600" spc="0" dirty="0">
                <a:latin typeface="+mn-ea"/>
                <a:ea typeface="+mn-ea"/>
                <a:cs typeface="华文宋体"/>
              </a:rPr>
              <a:t>,</a:t>
            </a:r>
            <a:r>
              <a:rPr sz="1600" spc="30" dirty="0">
                <a:latin typeface="+mn-ea"/>
                <a:ea typeface="+mn-ea"/>
                <a:cs typeface="华文宋体"/>
              </a:rPr>
              <a:t> </a:t>
            </a:r>
            <a:r>
              <a:rPr sz="1600" spc="15" dirty="0">
                <a:latin typeface="+mn-ea"/>
                <a:ea typeface="+mn-ea"/>
                <a:cs typeface="华文宋体"/>
              </a:rPr>
              <a:t>应当采取充分、适当的措施避免可能</a:t>
            </a:r>
            <a:r>
              <a:rPr sz="1600" spc="85" dirty="0">
                <a:latin typeface="+mn-ea"/>
                <a:ea typeface="+mn-ea"/>
                <a:cs typeface="华文宋体"/>
              </a:rPr>
              <a:t>出</a:t>
            </a:r>
            <a:r>
              <a:rPr sz="1600" spc="25" dirty="0">
                <a:latin typeface="+mn-ea"/>
                <a:ea typeface="+mn-ea"/>
                <a:cs typeface="华文宋体"/>
              </a:rPr>
              <a:t>现 的利益冲突</a:t>
            </a:r>
            <a:endParaRPr sz="1600" dirty="0">
              <a:latin typeface="+mn-ea"/>
              <a:ea typeface="+mn-ea"/>
              <a:cs typeface="华文宋体"/>
            </a:endParaRPr>
          </a:p>
          <a:p>
            <a:pPr marL="698500" lvl="1" indent="-228600">
              <a:lnSpc>
                <a:spcPct val="150000"/>
              </a:lnSpc>
              <a:spcBef>
                <a:spcPts val="280"/>
              </a:spcBef>
              <a:buFont typeface="Arial"/>
              <a:buChar char="•"/>
              <a:tabLst>
                <a:tab pos="698500" algn="l"/>
                <a:tab pos="699135" algn="l"/>
              </a:tabLst>
            </a:pPr>
            <a:r>
              <a:rPr sz="1600" spc="25" dirty="0">
                <a:solidFill>
                  <a:srgbClr val="C00000"/>
                </a:solidFill>
                <a:latin typeface="+mn-ea"/>
                <a:ea typeface="+mn-ea"/>
                <a:cs typeface="华文宋体"/>
              </a:rPr>
              <a:t>第三方管理机构不得将受委托运营</a:t>
            </a:r>
            <a:r>
              <a:rPr sz="1600" spc="100" dirty="0">
                <a:solidFill>
                  <a:srgbClr val="C00000"/>
                </a:solidFill>
                <a:latin typeface="+mn-ea"/>
                <a:ea typeface="+mn-ea"/>
                <a:cs typeface="华文宋体"/>
              </a:rPr>
              <a:t>管</a:t>
            </a:r>
            <a:r>
              <a:rPr sz="1600" spc="25" dirty="0">
                <a:solidFill>
                  <a:srgbClr val="C00000"/>
                </a:solidFill>
                <a:latin typeface="+mn-ea"/>
                <a:ea typeface="+mn-ea"/>
                <a:cs typeface="华文宋体"/>
              </a:rPr>
              <a:t>理基</a:t>
            </a:r>
            <a:r>
              <a:rPr sz="1600" spc="100" dirty="0">
                <a:solidFill>
                  <a:srgbClr val="C00000"/>
                </a:solidFill>
                <a:latin typeface="+mn-ea"/>
                <a:ea typeface="+mn-ea"/>
                <a:cs typeface="华文宋体"/>
              </a:rPr>
              <a:t>础</a:t>
            </a:r>
            <a:r>
              <a:rPr sz="1600" spc="25" dirty="0">
                <a:solidFill>
                  <a:srgbClr val="C00000"/>
                </a:solidFill>
                <a:latin typeface="+mn-ea"/>
                <a:ea typeface="+mn-ea"/>
                <a:cs typeface="华文宋体"/>
              </a:rPr>
              <a:t>设施</a:t>
            </a:r>
            <a:r>
              <a:rPr sz="1600" spc="100" dirty="0">
                <a:solidFill>
                  <a:srgbClr val="C00000"/>
                </a:solidFill>
                <a:latin typeface="+mn-ea"/>
                <a:ea typeface="+mn-ea"/>
                <a:cs typeface="华文宋体"/>
              </a:rPr>
              <a:t>职</a:t>
            </a:r>
            <a:r>
              <a:rPr sz="1600" spc="25" dirty="0">
                <a:solidFill>
                  <a:srgbClr val="C00000"/>
                </a:solidFill>
                <a:latin typeface="+mn-ea"/>
                <a:ea typeface="+mn-ea"/>
                <a:cs typeface="华文宋体"/>
              </a:rPr>
              <a:t>责转</a:t>
            </a:r>
            <a:r>
              <a:rPr sz="1600" spc="100" dirty="0">
                <a:solidFill>
                  <a:srgbClr val="C00000"/>
                </a:solidFill>
                <a:latin typeface="+mn-ea"/>
                <a:ea typeface="+mn-ea"/>
                <a:cs typeface="华文宋体"/>
              </a:rPr>
              <a:t>委</a:t>
            </a:r>
            <a:r>
              <a:rPr sz="1600" spc="25" dirty="0">
                <a:solidFill>
                  <a:srgbClr val="C00000"/>
                </a:solidFill>
                <a:latin typeface="+mn-ea"/>
                <a:ea typeface="+mn-ea"/>
                <a:cs typeface="华文宋体"/>
              </a:rPr>
              <a:t>托给</a:t>
            </a:r>
            <a:r>
              <a:rPr sz="1600" spc="100" dirty="0">
                <a:solidFill>
                  <a:srgbClr val="C00000"/>
                </a:solidFill>
                <a:latin typeface="+mn-ea"/>
                <a:ea typeface="+mn-ea"/>
                <a:cs typeface="华文宋体"/>
              </a:rPr>
              <a:t>其</a:t>
            </a:r>
            <a:r>
              <a:rPr sz="1600" spc="25" dirty="0">
                <a:solidFill>
                  <a:srgbClr val="C00000"/>
                </a:solidFill>
                <a:latin typeface="+mn-ea"/>
                <a:ea typeface="+mn-ea"/>
                <a:cs typeface="华文宋体"/>
              </a:rPr>
              <a:t>他机构</a:t>
            </a:r>
            <a:endParaRPr sz="1600" dirty="0">
              <a:latin typeface="+mn-ea"/>
              <a:ea typeface="+mn-ea"/>
              <a:cs typeface="华文宋体"/>
            </a:endParaRPr>
          </a:p>
        </p:txBody>
      </p:sp>
      <p:grpSp>
        <p:nvGrpSpPr>
          <p:cNvPr id="11" name="组合 1">
            <a:extLst>
              <a:ext uri="{FF2B5EF4-FFF2-40B4-BE49-F238E27FC236}">
                <a16:creationId xmlns:a16="http://schemas.microsoft.com/office/drawing/2014/main" id="{6791FC0F-E2D1-4096-9A67-E13E2590D87E}"/>
              </a:ext>
            </a:extLst>
          </p:cNvPr>
          <p:cNvGrpSpPr>
            <a:grpSpLocks/>
          </p:cNvGrpSpPr>
          <p:nvPr/>
        </p:nvGrpSpPr>
        <p:grpSpPr bwMode="auto">
          <a:xfrm>
            <a:off x="0" y="214313"/>
            <a:ext cx="298450" cy="658812"/>
            <a:chOff x="0" y="0"/>
            <a:chExt cx="577847" cy="659137"/>
          </a:xfrm>
        </p:grpSpPr>
        <p:sp>
          <p:nvSpPr>
            <p:cNvPr id="12" name="矩形 3">
              <a:extLst>
                <a:ext uri="{FF2B5EF4-FFF2-40B4-BE49-F238E27FC236}">
                  <a16:creationId xmlns:a16="http://schemas.microsoft.com/office/drawing/2014/main" id="{C8596DC6-1355-4237-BED0-ECE713393906}"/>
                </a:ext>
              </a:extLst>
            </p:cNvPr>
            <p:cNvSpPr>
              <a:spLocks noChangeArrowheads="1"/>
            </p:cNvSpPr>
            <p:nvPr/>
          </p:nvSpPr>
          <p:spPr bwMode="auto">
            <a:xfrm>
              <a:off x="0" y="0"/>
              <a:ext cx="495297" cy="659137"/>
            </a:xfrm>
            <a:prstGeom prst="rect">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4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13" name="矩形 4">
              <a:extLst>
                <a:ext uri="{FF2B5EF4-FFF2-40B4-BE49-F238E27FC236}">
                  <a16:creationId xmlns:a16="http://schemas.microsoft.com/office/drawing/2014/main" id="{F861383A-0662-4FB3-B49C-BFCD1E2F4D33}"/>
                </a:ext>
              </a:extLst>
            </p:cNvPr>
            <p:cNvSpPr>
              <a:spLocks noChangeArrowheads="1"/>
            </p:cNvSpPr>
            <p:nvPr/>
          </p:nvSpPr>
          <p:spPr bwMode="auto">
            <a:xfrm>
              <a:off x="527047" y="0"/>
              <a:ext cx="50800" cy="659137"/>
            </a:xfrm>
            <a:prstGeom prst="rect">
              <a:avLst/>
            </a:prstGeom>
            <a:solidFill>
              <a:srgbClr val="80808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4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grpSp>
      <p:sp>
        <p:nvSpPr>
          <p:cNvPr id="14" name="矩形 2">
            <a:extLst>
              <a:ext uri="{FF2B5EF4-FFF2-40B4-BE49-F238E27FC236}">
                <a16:creationId xmlns:a16="http://schemas.microsoft.com/office/drawing/2014/main" id="{9487FD8D-1675-407C-9F47-0364E867A102}"/>
              </a:ext>
            </a:extLst>
          </p:cNvPr>
          <p:cNvSpPr>
            <a:spLocks noChangeArrowheads="1"/>
          </p:cNvSpPr>
          <p:nvPr/>
        </p:nvSpPr>
        <p:spPr bwMode="auto">
          <a:xfrm>
            <a:off x="314849" y="294461"/>
            <a:ext cx="5033750" cy="584775"/>
          </a:xfrm>
          <a:prstGeom prst="rect">
            <a:avLst/>
          </a:prstGeom>
          <a:noFill/>
          <a:ln>
            <a:noFill/>
          </a:ln>
        </p:spPr>
        <p:txBody>
          <a:bodyPr wrap="non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lvl="0" eaLnBrk="1" hangingPunct="1">
              <a:spcBef>
                <a:spcPct val="0"/>
              </a:spcBef>
              <a:buNone/>
              <a:defRPr/>
            </a:pPr>
            <a:r>
              <a:rPr lang="en-US" altLang="zh-CN" b="1" dirty="0">
                <a:solidFill>
                  <a:srgbClr val="000000"/>
                </a:solidFill>
                <a:latin typeface="微软雅黑"/>
                <a:ea typeface="微软雅黑"/>
                <a:sym typeface="微软雅黑" panose="020B0503020204020204" pitchFamily="34" charset="-122"/>
              </a:rPr>
              <a:t>2</a:t>
            </a:r>
            <a:r>
              <a:rPr kumimoji="0" lang="en-US" altLang="zh-CN"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.6 </a:t>
            </a:r>
            <a:r>
              <a:rPr lang="zh-CN" altLang="en-US" b="1" dirty="0">
                <a:solidFill>
                  <a:srgbClr val="000000"/>
                </a:solidFill>
                <a:latin typeface="微软雅黑"/>
                <a:ea typeface="微软雅黑"/>
                <a:sym typeface="微软雅黑" panose="020B0503020204020204" pitchFamily="34" charset="-122"/>
              </a:rPr>
              <a:t>项目运营管理机构要求</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47" y="0"/>
            <a:ext cx="12227943" cy="6858000"/>
          </a:xfrm>
          <a:prstGeom prst="rect">
            <a:avLst/>
          </a:prstGeom>
        </p:spPr>
      </p:pic>
      <p:sp>
        <p:nvSpPr>
          <p:cNvPr id="2" name="文本框 1"/>
          <p:cNvSpPr txBox="1"/>
          <p:nvPr/>
        </p:nvSpPr>
        <p:spPr>
          <a:xfrm>
            <a:off x="2752644" y="1207033"/>
            <a:ext cx="11086870" cy="2369880"/>
          </a:xfrm>
          <a:prstGeom prst="rect">
            <a:avLst/>
          </a:prstGeom>
          <a:noFill/>
        </p:spPr>
        <p:txBody>
          <a:bodyPr wrap="square">
            <a:spAutoFit/>
          </a:bodyPr>
          <a:lstStyle/>
          <a:p>
            <a:pPr lvl="0" algn="ctr" eaLnBrk="1">
              <a:spcBef>
                <a:spcPct val="20000"/>
              </a:spcBef>
              <a:spcAft>
                <a:spcPct val="15000"/>
              </a:spcAft>
              <a:buClr>
                <a:srgbClr val="ED7D31"/>
              </a:buClr>
              <a:buSzPct val="75000"/>
              <a:defRPr/>
            </a:pPr>
            <a:r>
              <a:rPr kumimoji="0" lang="zh-CN" altLang="en-US" sz="4000" b="1" i="0" u="none" strike="noStrike" kern="1200" cap="none" spc="200" normalizeH="0" baseline="0" noProof="0" dirty="0">
                <a:ln>
                  <a:noFill/>
                </a:ln>
                <a:solidFill>
                  <a:prstClr val="white"/>
                </a:solidFill>
                <a:effectLst/>
                <a:uLnTx/>
                <a:uFillTx/>
                <a:latin typeface="Arial"/>
                <a:ea typeface="微软雅黑"/>
                <a:cs typeface="+mn-ea"/>
                <a:sym typeface="+mn-lt"/>
              </a:rPr>
              <a:t>第</a:t>
            </a:r>
            <a:r>
              <a:rPr lang="en-US" altLang="zh-CN" sz="4000" b="1" spc="200" dirty="0">
                <a:solidFill>
                  <a:prstClr val="white"/>
                </a:solidFill>
                <a:latin typeface="Arial"/>
                <a:ea typeface="微软雅黑"/>
                <a:cs typeface="+mn-ea"/>
                <a:sym typeface="+mn-lt"/>
              </a:rPr>
              <a:t>3</a:t>
            </a:r>
            <a:r>
              <a:rPr kumimoji="0" lang="zh-CN" altLang="en-US" sz="4000" b="1" i="0" u="none" strike="noStrike" kern="1200" cap="none" spc="200" normalizeH="0" baseline="0" noProof="0" dirty="0">
                <a:ln>
                  <a:noFill/>
                </a:ln>
                <a:solidFill>
                  <a:prstClr val="white"/>
                </a:solidFill>
                <a:effectLst/>
                <a:uLnTx/>
                <a:uFillTx/>
                <a:latin typeface="Arial"/>
                <a:ea typeface="微软雅黑"/>
                <a:cs typeface="+mn-ea"/>
                <a:sym typeface="+mn-lt"/>
              </a:rPr>
              <a:t>章 发行公募</a:t>
            </a:r>
            <a:r>
              <a:rPr lang="en-US" altLang="zh-CN" sz="4000" b="1" spc="200" dirty="0">
                <a:solidFill>
                  <a:prstClr val="white"/>
                </a:solidFill>
                <a:latin typeface="Arial"/>
                <a:ea typeface="微软雅黑"/>
                <a:cs typeface="+mn-ea"/>
                <a:sym typeface="+mn-lt"/>
              </a:rPr>
              <a:t>REITs</a:t>
            </a:r>
            <a:r>
              <a:rPr lang="zh-CN" altLang="en-US" sz="4000" b="1" spc="200" dirty="0">
                <a:solidFill>
                  <a:prstClr val="white"/>
                </a:solidFill>
                <a:latin typeface="Arial"/>
                <a:ea typeface="微软雅黑"/>
                <a:cs typeface="+mn-ea"/>
                <a:sym typeface="+mn-lt"/>
              </a:rPr>
              <a:t>优势、</a:t>
            </a:r>
            <a:endParaRPr lang="en-US" altLang="zh-CN" sz="4000" b="1" spc="200" dirty="0">
              <a:solidFill>
                <a:prstClr val="white"/>
              </a:solidFill>
              <a:latin typeface="Arial"/>
              <a:ea typeface="微软雅黑"/>
              <a:cs typeface="+mn-ea"/>
              <a:sym typeface="+mn-lt"/>
            </a:endParaRPr>
          </a:p>
          <a:p>
            <a:pPr lvl="0" algn="ctr" eaLnBrk="1">
              <a:spcBef>
                <a:spcPct val="20000"/>
              </a:spcBef>
              <a:spcAft>
                <a:spcPct val="15000"/>
              </a:spcAft>
              <a:buClr>
                <a:srgbClr val="ED7D31"/>
              </a:buClr>
              <a:buSzPct val="75000"/>
              <a:defRPr/>
            </a:pPr>
            <a:r>
              <a:rPr lang="zh-CN" altLang="en-US" sz="4000" b="1" spc="200" dirty="0">
                <a:solidFill>
                  <a:prstClr val="white"/>
                </a:solidFill>
                <a:latin typeface="Arial"/>
                <a:ea typeface="微软雅黑"/>
                <a:cs typeface="+mn-ea"/>
                <a:sym typeface="+mn-lt"/>
              </a:rPr>
              <a:t>意义及问题</a:t>
            </a:r>
            <a:endParaRPr kumimoji="0" lang="zh-CN" altLang="en-US" sz="4000" b="1" i="0" u="none" strike="noStrike" kern="1200" cap="none" spc="200" normalizeH="0" baseline="0" noProof="0" dirty="0">
              <a:ln>
                <a:noFill/>
              </a:ln>
              <a:solidFill>
                <a:prstClr val="white"/>
              </a:solidFill>
              <a:effectLst/>
              <a:uLnTx/>
              <a:uFillTx/>
              <a:latin typeface="Arial"/>
              <a:ea typeface="微软雅黑"/>
              <a:cs typeface="+mn-ea"/>
              <a:sym typeface="+mn-lt"/>
            </a:endParaRPr>
          </a:p>
          <a:p>
            <a:pPr marL="0" marR="0" lvl="0" indent="0" algn="ctr" defTabSz="914400" rtl="0" eaLnBrk="1" fontAlgn="base" latinLnBrk="0" hangingPunct="0">
              <a:lnSpc>
                <a:spcPct val="100000"/>
              </a:lnSpc>
              <a:spcBef>
                <a:spcPct val="20000"/>
              </a:spcBef>
              <a:spcAft>
                <a:spcPct val="15000"/>
              </a:spcAft>
              <a:buClr>
                <a:srgbClr val="ED7D31"/>
              </a:buClr>
              <a:buSzPct val="75000"/>
              <a:buFontTx/>
              <a:buNone/>
              <a:tabLst/>
              <a:defRPr/>
            </a:pPr>
            <a:endParaRPr kumimoji="0" lang="zh-CN" altLang="en-US" sz="4000" b="1" i="0" u="none" strike="noStrike" kern="1200" cap="none" spc="200" normalizeH="0" baseline="0" noProof="0" dirty="0">
              <a:ln>
                <a:noFill/>
              </a:ln>
              <a:solidFill>
                <a:prstClr val="white"/>
              </a:solidFill>
              <a:effectLst/>
              <a:uLnTx/>
              <a:uFillTx/>
              <a:latin typeface="Arial"/>
              <a:ea typeface="微软雅黑"/>
              <a:cs typeface="+mn-ea"/>
              <a:sym typeface="+mn-lt"/>
            </a:endParaRPr>
          </a:p>
        </p:txBody>
      </p:sp>
      <p:cxnSp>
        <p:nvCxnSpPr>
          <p:cNvPr id="5" name="直接连接符 4"/>
          <p:cNvCxnSpPr/>
          <p:nvPr/>
        </p:nvCxnSpPr>
        <p:spPr>
          <a:xfrm>
            <a:off x="7088854" y="2121803"/>
            <a:ext cx="5148000" cy="0"/>
          </a:xfrm>
          <a:prstGeom prst="line">
            <a:avLst/>
          </a:prstGeom>
          <a:ln w="3175">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42880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577506" y="1329909"/>
            <a:ext cx="10785675" cy="769698"/>
          </a:xfrm>
          <a:prstGeom prst="rect">
            <a:avLst/>
          </a:prstGeom>
        </p:spPr>
        <p:txBody>
          <a:bodyPr vert="horz" wrap="square" lIns="0" tIns="15875" rIns="0" bIns="0" rtlCol="0">
            <a:spAutoFit/>
          </a:bodyPr>
          <a:lstStyle/>
          <a:p>
            <a:pPr marL="12700" marR="107314">
              <a:lnSpc>
                <a:spcPct val="120000"/>
              </a:lnSpc>
              <a:tabLst>
                <a:tab pos="299085" algn="l"/>
              </a:tabLst>
            </a:pPr>
            <a:r>
              <a:rPr lang="en-US" altLang="zh-CN" sz="1400" spc="-5" dirty="0">
                <a:latin typeface="+mn-ea"/>
                <a:ea typeface="+mn-ea"/>
                <a:cs typeface="华文宋体"/>
              </a:rPr>
              <a:t>REITs</a:t>
            </a:r>
            <a:r>
              <a:rPr lang="zh-CN" altLang="en-US" sz="1400" spc="-5" dirty="0">
                <a:latin typeface="+mn-ea"/>
                <a:ea typeface="+mn-ea"/>
                <a:cs typeface="华文宋体"/>
              </a:rPr>
              <a:t>可以看做原始权益人一个成熟运行不动产独立进行的</a:t>
            </a:r>
            <a:r>
              <a:rPr lang="en-US" altLang="zh-CN" sz="1400" spc="-5" dirty="0">
                <a:latin typeface="+mn-ea"/>
                <a:ea typeface="+mn-ea"/>
                <a:cs typeface="华文宋体"/>
              </a:rPr>
              <a:t>IPO</a:t>
            </a:r>
            <a:r>
              <a:rPr lang="zh-CN" altLang="en-US" sz="1400" spc="-5" dirty="0">
                <a:latin typeface="+mn-ea"/>
                <a:ea typeface="+mn-ea"/>
                <a:cs typeface="华文宋体"/>
              </a:rPr>
              <a:t>，对于原始权益人而言相比一般公司的</a:t>
            </a:r>
            <a:r>
              <a:rPr lang="en-US" altLang="zh-CN" sz="1400" spc="-5" dirty="0">
                <a:latin typeface="+mn-ea"/>
                <a:ea typeface="+mn-ea"/>
                <a:cs typeface="华文宋体"/>
              </a:rPr>
              <a:t>IPO</a:t>
            </a:r>
            <a:r>
              <a:rPr lang="zh-CN" altLang="en-US" sz="1400" spc="-5" dirty="0">
                <a:latin typeface="+mn-ea"/>
                <a:ea typeface="+mn-ea"/>
                <a:cs typeface="华文宋体"/>
              </a:rPr>
              <a:t>，从尽调、财务、税收、公司治理等安排相对简单，其定价方法也更类似于股权融资，对于投资人而言，</a:t>
            </a:r>
            <a:r>
              <a:rPr lang="en-US" altLang="zh-CN" sz="1400" spc="-5" dirty="0">
                <a:latin typeface="+mn-ea"/>
                <a:ea typeface="+mn-ea"/>
                <a:cs typeface="华文宋体"/>
              </a:rPr>
              <a:t>REITs</a:t>
            </a:r>
            <a:r>
              <a:rPr lang="zh-CN" altLang="en-US" sz="1400" spc="-5" dirty="0">
                <a:latin typeface="+mn-ea"/>
                <a:ea typeface="+mn-ea"/>
                <a:cs typeface="华文宋体"/>
              </a:rPr>
              <a:t>的收益完全依赖于成熟不动产资产自身产生的收入和资产增值，与原始权益人实现破产隔离。拥有优质资产但自身财务条件较弱的原始权益人仍然能发行优质的</a:t>
            </a:r>
            <a:r>
              <a:rPr lang="en-US" altLang="zh-CN" sz="1400" spc="-5" dirty="0">
                <a:latin typeface="+mn-ea"/>
                <a:ea typeface="+mn-ea"/>
                <a:cs typeface="华文宋体"/>
              </a:rPr>
              <a:t>REITs</a:t>
            </a:r>
            <a:r>
              <a:rPr lang="zh-CN" altLang="en-US" sz="1400" spc="-5" dirty="0">
                <a:latin typeface="+mn-ea"/>
                <a:ea typeface="+mn-ea"/>
                <a:cs typeface="华文宋体"/>
              </a:rPr>
              <a:t>产品。</a:t>
            </a:r>
            <a:endParaRPr sz="1400" dirty="0">
              <a:latin typeface="+mn-ea"/>
              <a:ea typeface="+mn-ea"/>
              <a:cs typeface="华文宋体"/>
            </a:endParaRPr>
          </a:p>
        </p:txBody>
      </p:sp>
      <p:grpSp>
        <p:nvGrpSpPr>
          <p:cNvPr id="11" name="组合 1">
            <a:extLst>
              <a:ext uri="{FF2B5EF4-FFF2-40B4-BE49-F238E27FC236}">
                <a16:creationId xmlns:a16="http://schemas.microsoft.com/office/drawing/2014/main" id="{6791FC0F-E2D1-4096-9A67-E13E2590D87E}"/>
              </a:ext>
            </a:extLst>
          </p:cNvPr>
          <p:cNvGrpSpPr>
            <a:grpSpLocks/>
          </p:cNvGrpSpPr>
          <p:nvPr/>
        </p:nvGrpSpPr>
        <p:grpSpPr bwMode="auto">
          <a:xfrm>
            <a:off x="0" y="214313"/>
            <a:ext cx="298450" cy="658812"/>
            <a:chOff x="0" y="0"/>
            <a:chExt cx="577847" cy="659137"/>
          </a:xfrm>
        </p:grpSpPr>
        <p:sp>
          <p:nvSpPr>
            <p:cNvPr id="12" name="矩形 3">
              <a:extLst>
                <a:ext uri="{FF2B5EF4-FFF2-40B4-BE49-F238E27FC236}">
                  <a16:creationId xmlns:a16="http://schemas.microsoft.com/office/drawing/2014/main" id="{C8596DC6-1355-4237-BED0-ECE713393906}"/>
                </a:ext>
              </a:extLst>
            </p:cNvPr>
            <p:cNvSpPr>
              <a:spLocks noChangeArrowheads="1"/>
            </p:cNvSpPr>
            <p:nvPr/>
          </p:nvSpPr>
          <p:spPr bwMode="auto">
            <a:xfrm>
              <a:off x="0" y="0"/>
              <a:ext cx="495297" cy="659137"/>
            </a:xfrm>
            <a:prstGeom prst="rect">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4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13" name="矩形 4">
              <a:extLst>
                <a:ext uri="{FF2B5EF4-FFF2-40B4-BE49-F238E27FC236}">
                  <a16:creationId xmlns:a16="http://schemas.microsoft.com/office/drawing/2014/main" id="{F861383A-0662-4FB3-B49C-BFCD1E2F4D33}"/>
                </a:ext>
              </a:extLst>
            </p:cNvPr>
            <p:cNvSpPr>
              <a:spLocks noChangeArrowheads="1"/>
            </p:cNvSpPr>
            <p:nvPr/>
          </p:nvSpPr>
          <p:spPr bwMode="auto">
            <a:xfrm>
              <a:off x="527047" y="0"/>
              <a:ext cx="50800" cy="659137"/>
            </a:xfrm>
            <a:prstGeom prst="rect">
              <a:avLst/>
            </a:prstGeom>
            <a:solidFill>
              <a:srgbClr val="80808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4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grpSp>
      <p:sp>
        <p:nvSpPr>
          <p:cNvPr id="14" name="矩形 2">
            <a:extLst>
              <a:ext uri="{FF2B5EF4-FFF2-40B4-BE49-F238E27FC236}">
                <a16:creationId xmlns:a16="http://schemas.microsoft.com/office/drawing/2014/main" id="{9487FD8D-1675-407C-9F47-0364E867A102}"/>
              </a:ext>
            </a:extLst>
          </p:cNvPr>
          <p:cNvSpPr>
            <a:spLocks noChangeArrowheads="1"/>
          </p:cNvSpPr>
          <p:nvPr/>
        </p:nvSpPr>
        <p:spPr bwMode="auto">
          <a:xfrm>
            <a:off x="314849" y="294461"/>
            <a:ext cx="4886659" cy="584775"/>
          </a:xfrm>
          <a:prstGeom prst="rect">
            <a:avLst/>
          </a:prstGeom>
          <a:noFill/>
          <a:ln>
            <a:noFill/>
          </a:ln>
        </p:spPr>
        <p:txBody>
          <a:bodyPr wrap="non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lvl="0" eaLnBrk="1" hangingPunct="1">
              <a:spcBef>
                <a:spcPct val="0"/>
              </a:spcBef>
              <a:buNone/>
              <a:defRPr/>
            </a:pPr>
            <a:r>
              <a:rPr lang="en-US" altLang="zh-CN" b="1" dirty="0">
                <a:solidFill>
                  <a:srgbClr val="000000"/>
                </a:solidFill>
                <a:latin typeface="微软雅黑"/>
                <a:ea typeface="微软雅黑"/>
                <a:sym typeface="微软雅黑" panose="020B0503020204020204" pitchFamily="34" charset="-122"/>
              </a:rPr>
              <a:t>3</a:t>
            </a:r>
            <a:r>
              <a:rPr kumimoji="0" lang="en-US" altLang="zh-CN"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.1 </a:t>
            </a:r>
            <a:r>
              <a:rPr kumimoji="0" lang="zh-CN" altLang="en-US"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发行公募</a:t>
            </a:r>
            <a:r>
              <a:rPr lang="en-US" altLang="zh-CN" b="1" dirty="0">
                <a:solidFill>
                  <a:srgbClr val="000000"/>
                </a:solidFill>
                <a:latin typeface="微软雅黑"/>
                <a:ea typeface="微软雅黑"/>
                <a:sym typeface="微软雅黑" panose="020B0503020204020204" pitchFamily="34" charset="-122"/>
              </a:rPr>
              <a:t>REITs</a:t>
            </a:r>
            <a:r>
              <a:rPr lang="zh-CN" altLang="en-US" b="1" dirty="0">
                <a:solidFill>
                  <a:srgbClr val="000000"/>
                </a:solidFill>
                <a:latin typeface="微软雅黑"/>
                <a:ea typeface="微软雅黑"/>
                <a:sym typeface="微软雅黑" panose="020B0503020204020204" pitchFamily="34" charset="-122"/>
              </a:rPr>
              <a:t>的优势</a:t>
            </a:r>
          </a:p>
        </p:txBody>
      </p:sp>
      <p:graphicFrame>
        <p:nvGraphicFramePr>
          <p:cNvPr id="8" name="object 7">
            <a:extLst>
              <a:ext uri="{FF2B5EF4-FFF2-40B4-BE49-F238E27FC236}">
                <a16:creationId xmlns:a16="http://schemas.microsoft.com/office/drawing/2014/main" id="{9E399B33-284E-45DF-83DB-BF7BD465FD71}"/>
              </a:ext>
            </a:extLst>
          </p:cNvPr>
          <p:cNvGraphicFramePr>
            <a:graphicFrameLocks noGrp="1"/>
          </p:cNvGraphicFramePr>
          <p:nvPr>
            <p:extLst>
              <p:ext uri="{D42A27DB-BD31-4B8C-83A1-F6EECF244321}">
                <p14:modId xmlns:p14="http://schemas.microsoft.com/office/powerpoint/2010/main" val="199031305"/>
              </p:ext>
            </p:extLst>
          </p:nvPr>
        </p:nvGraphicFramePr>
        <p:xfrm>
          <a:off x="584482" y="2356845"/>
          <a:ext cx="10905104" cy="4140510"/>
        </p:xfrm>
        <a:graphic>
          <a:graphicData uri="http://schemas.openxmlformats.org/drawingml/2006/table">
            <a:tbl>
              <a:tblPr firstRow="1" bandRow="1">
                <a:tableStyleId>{21E4AEA4-8DFA-4A89-87EB-49C32662AFE0}</a:tableStyleId>
              </a:tblPr>
              <a:tblGrid>
                <a:gridCol w="1260325">
                  <a:extLst>
                    <a:ext uri="{9D8B030D-6E8A-4147-A177-3AD203B41FA5}">
                      <a16:colId xmlns:a16="http://schemas.microsoft.com/office/drawing/2014/main" val="20000"/>
                    </a:ext>
                  </a:extLst>
                </a:gridCol>
                <a:gridCol w="3075979">
                  <a:extLst>
                    <a:ext uri="{9D8B030D-6E8A-4147-A177-3AD203B41FA5}">
                      <a16:colId xmlns:a16="http://schemas.microsoft.com/office/drawing/2014/main" val="20001"/>
                    </a:ext>
                  </a:extLst>
                </a:gridCol>
                <a:gridCol w="3284400">
                  <a:extLst>
                    <a:ext uri="{9D8B030D-6E8A-4147-A177-3AD203B41FA5}">
                      <a16:colId xmlns:a16="http://schemas.microsoft.com/office/drawing/2014/main" val="20002"/>
                    </a:ext>
                  </a:extLst>
                </a:gridCol>
                <a:gridCol w="3284400">
                  <a:extLst>
                    <a:ext uri="{9D8B030D-6E8A-4147-A177-3AD203B41FA5}">
                      <a16:colId xmlns:a16="http://schemas.microsoft.com/office/drawing/2014/main" val="20003"/>
                    </a:ext>
                  </a:extLst>
                </a:gridCol>
              </a:tblGrid>
              <a:tr h="486391">
                <a:tc>
                  <a:txBody>
                    <a:bodyPr/>
                    <a:lstStyle/>
                    <a:p>
                      <a:pPr marL="14604" algn="ctr">
                        <a:lnSpc>
                          <a:spcPct val="100000"/>
                        </a:lnSpc>
                      </a:pPr>
                      <a:r>
                        <a:rPr sz="1300" dirty="0" err="1"/>
                        <a:t>类别</a:t>
                      </a:r>
                      <a:endParaRPr sz="1300" dirty="0">
                        <a:latin typeface="等线"/>
                        <a:cs typeface="等线"/>
                      </a:endParaRPr>
                    </a:p>
                  </a:txBody>
                  <a:tcPr marL="0" marR="0" marT="4445" marB="0" anchor="ctr"/>
                </a:tc>
                <a:tc>
                  <a:txBody>
                    <a:bodyPr/>
                    <a:lstStyle/>
                    <a:p>
                      <a:pPr marL="15875" algn="ctr">
                        <a:lnSpc>
                          <a:spcPct val="100000"/>
                        </a:lnSpc>
                      </a:pPr>
                      <a:r>
                        <a:rPr sz="1300" dirty="0"/>
                        <a:t>REITs</a:t>
                      </a:r>
                      <a:endParaRPr sz="1300" dirty="0">
                        <a:latin typeface="等线"/>
                        <a:cs typeface="等线"/>
                      </a:endParaRPr>
                    </a:p>
                  </a:txBody>
                  <a:tcPr marL="0" marR="0" marT="4445" marB="0" anchor="ctr"/>
                </a:tc>
                <a:tc>
                  <a:txBody>
                    <a:bodyPr/>
                    <a:lstStyle/>
                    <a:p>
                      <a:pPr marL="8255" algn="ctr">
                        <a:lnSpc>
                          <a:spcPct val="100000"/>
                        </a:lnSpc>
                      </a:pPr>
                      <a:r>
                        <a:rPr sz="1300" spc="0" dirty="0"/>
                        <a:t>ABS</a:t>
                      </a:r>
                      <a:endParaRPr sz="1300" dirty="0">
                        <a:latin typeface="等线"/>
                        <a:cs typeface="等线"/>
                      </a:endParaRPr>
                    </a:p>
                  </a:txBody>
                  <a:tcPr marL="0" marR="0" marT="4445" marB="0" anchor="ctr"/>
                </a:tc>
                <a:tc>
                  <a:txBody>
                    <a:bodyPr/>
                    <a:lstStyle/>
                    <a:p>
                      <a:pPr marL="17145" algn="ctr">
                        <a:lnSpc>
                          <a:spcPct val="100000"/>
                        </a:lnSpc>
                      </a:pPr>
                      <a:r>
                        <a:rPr sz="1300" dirty="0"/>
                        <a:t>IPO</a:t>
                      </a:r>
                      <a:endParaRPr sz="1300" dirty="0">
                        <a:latin typeface="等线"/>
                        <a:cs typeface="等线"/>
                      </a:endParaRPr>
                    </a:p>
                  </a:txBody>
                  <a:tcPr marL="0" marR="0" marT="4445" marB="0" anchor="ctr"/>
                </a:tc>
                <a:extLst>
                  <a:ext uri="{0D108BD9-81ED-4DB2-BD59-A6C34878D82A}">
                    <a16:rowId xmlns:a16="http://schemas.microsoft.com/office/drawing/2014/main" val="10000"/>
                  </a:ext>
                </a:extLst>
              </a:tr>
              <a:tr h="789491">
                <a:tc>
                  <a:txBody>
                    <a:bodyPr/>
                    <a:lstStyle/>
                    <a:p>
                      <a:pPr marL="14604" algn="ctr">
                        <a:lnSpc>
                          <a:spcPct val="100000"/>
                        </a:lnSpc>
                        <a:spcBef>
                          <a:spcPts val="919"/>
                        </a:spcBef>
                      </a:pPr>
                      <a:r>
                        <a:rPr sz="1300" spc="25" dirty="0" err="1"/>
                        <a:t>基础资产类别</a:t>
                      </a:r>
                      <a:endParaRPr sz="1300" dirty="0">
                        <a:latin typeface="等线"/>
                        <a:cs typeface="等线"/>
                      </a:endParaRPr>
                    </a:p>
                  </a:txBody>
                  <a:tcPr marL="0" marR="0" marT="0" marB="0" anchor="ctr"/>
                </a:tc>
                <a:tc>
                  <a:txBody>
                    <a:bodyPr/>
                    <a:lstStyle/>
                    <a:p>
                      <a:pPr marL="208279" marR="160655" algn="l">
                        <a:lnSpc>
                          <a:spcPct val="119500"/>
                        </a:lnSpc>
                        <a:spcBef>
                          <a:spcPts val="195"/>
                        </a:spcBef>
                      </a:pPr>
                      <a:r>
                        <a:rPr sz="1300" dirty="0"/>
                        <a:t>具有稳定租金收入的商</a:t>
                      </a:r>
                      <a:r>
                        <a:rPr sz="1300" spc="-80" dirty="0"/>
                        <a:t>场</a:t>
                      </a:r>
                      <a:r>
                        <a:rPr sz="1300" dirty="0"/>
                        <a:t>、写</a:t>
                      </a:r>
                      <a:r>
                        <a:rPr sz="1300" spc="-80" dirty="0"/>
                        <a:t>字</a:t>
                      </a:r>
                      <a:r>
                        <a:rPr sz="1300" dirty="0"/>
                        <a:t>楼、酒 店等成熟物业或者稳定</a:t>
                      </a:r>
                      <a:r>
                        <a:rPr sz="1300" spc="-80" dirty="0"/>
                        <a:t>运</a:t>
                      </a:r>
                      <a:r>
                        <a:rPr sz="1300" dirty="0"/>
                        <a:t>营收</a:t>
                      </a:r>
                      <a:r>
                        <a:rPr sz="1300" spc="-80" dirty="0"/>
                        <a:t>入</a:t>
                      </a:r>
                      <a:r>
                        <a:rPr sz="1300" dirty="0"/>
                        <a:t>的基础 </a:t>
                      </a:r>
                      <a:r>
                        <a:rPr sz="1300" spc="25" dirty="0"/>
                        <a:t>设施资产</a:t>
                      </a:r>
                      <a:endParaRPr sz="1300" dirty="0">
                        <a:latin typeface="等线"/>
                        <a:cs typeface="等线"/>
                      </a:endParaRPr>
                    </a:p>
                  </a:txBody>
                  <a:tcPr marL="0" marR="0" marT="24765" marB="0" anchor="ctr"/>
                </a:tc>
                <a:tc>
                  <a:txBody>
                    <a:bodyPr/>
                    <a:lstStyle/>
                    <a:p>
                      <a:pPr marL="24130" algn="ctr">
                        <a:lnSpc>
                          <a:spcPct val="100000"/>
                        </a:lnSpc>
                        <a:spcBef>
                          <a:spcPts val="919"/>
                        </a:spcBef>
                      </a:pPr>
                      <a:r>
                        <a:rPr lang="zh-CN" altLang="en-US" sz="1300" dirty="0">
                          <a:latin typeface="等线"/>
                          <a:cs typeface="等线"/>
                        </a:rPr>
                        <a:t>具有稳定现金流的债券资产或收益权资产</a:t>
                      </a:r>
                    </a:p>
                  </a:txBody>
                  <a:tcPr marL="0" marR="0" marT="0" marB="0" anchor="ctr"/>
                </a:tc>
                <a:tc>
                  <a:txBody>
                    <a:bodyPr/>
                    <a:lstStyle/>
                    <a:p>
                      <a:pPr marL="249554" marR="64769" indent="-123825">
                        <a:lnSpc>
                          <a:spcPct val="119500"/>
                        </a:lnSpc>
                        <a:spcBef>
                          <a:spcPts val="860"/>
                        </a:spcBef>
                      </a:pPr>
                      <a:r>
                        <a:rPr lang="zh-CN" altLang="en-US" sz="1300" dirty="0">
                          <a:latin typeface="等线"/>
                          <a:cs typeface="等线"/>
                        </a:rPr>
                        <a:t>满足</a:t>
                      </a:r>
                      <a:r>
                        <a:rPr lang="en-US" altLang="zh-CN" sz="1300" dirty="0">
                          <a:latin typeface="等线"/>
                          <a:cs typeface="等线"/>
                        </a:rPr>
                        <a:t>IPO</a:t>
                      </a:r>
                      <a:r>
                        <a:rPr lang="zh-CN" altLang="en-US" sz="1300" dirty="0">
                          <a:latin typeface="等线"/>
                          <a:cs typeface="等线"/>
                        </a:rPr>
                        <a:t>规则关于盈利性、合规性等要求的 开发销售类的、持有运营类的地产公司</a:t>
                      </a:r>
                    </a:p>
                  </a:txBody>
                  <a:tcPr marL="0" marR="0" marT="109220" marB="0" anchor="ctr"/>
                </a:tc>
                <a:extLst>
                  <a:ext uri="{0D108BD9-81ED-4DB2-BD59-A6C34878D82A}">
                    <a16:rowId xmlns:a16="http://schemas.microsoft.com/office/drawing/2014/main" val="10001"/>
                  </a:ext>
                </a:extLst>
              </a:tr>
              <a:tr h="701932">
                <a:tc>
                  <a:txBody>
                    <a:bodyPr/>
                    <a:lstStyle/>
                    <a:p>
                      <a:pPr marL="207010" marR="118110" indent="-104775">
                        <a:lnSpc>
                          <a:spcPct val="119500"/>
                        </a:lnSpc>
                        <a:spcBef>
                          <a:spcPts val="865"/>
                        </a:spcBef>
                      </a:pPr>
                      <a:r>
                        <a:rPr sz="1300" dirty="0"/>
                        <a:t>控</a:t>
                      </a:r>
                      <a:r>
                        <a:rPr sz="1300" spc="-5" dirty="0"/>
                        <a:t>制力</a:t>
                      </a:r>
                      <a:r>
                        <a:rPr sz="1300" spc="-20" dirty="0"/>
                        <a:t>/</a:t>
                      </a:r>
                      <a:r>
                        <a:rPr sz="1300" dirty="0"/>
                        <a:t>融资主 </a:t>
                      </a:r>
                      <a:r>
                        <a:rPr sz="1300" spc="25" dirty="0"/>
                        <a:t>体是否出表</a:t>
                      </a:r>
                      <a:endParaRPr sz="1300">
                        <a:latin typeface="等线"/>
                        <a:cs typeface="等线"/>
                      </a:endParaRPr>
                    </a:p>
                  </a:txBody>
                  <a:tcPr marL="0" marR="0" marT="109855" marB="0" anchor="ctr"/>
                </a:tc>
                <a:tc>
                  <a:txBody>
                    <a:bodyPr/>
                    <a:lstStyle/>
                    <a:p>
                      <a:pPr marL="122555" marR="87630" algn="l">
                        <a:lnSpc>
                          <a:spcPct val="119500"/>
                        </a:lnSpc>
                        <a:spcBef>
                          <a:spcPts val="200"/>
                        </a:spcBef>
                      </a:pPr>
                      <a:r>
                        <a:rPr sz="1300" spc="-5" dirty="0"/>
                        <a:t>上市后股权高度分散，</a:t>
                      </a:r>
                      <a:r>
                        <a:rPr sz="1300" spc="-80" dirty="0"/>
                        <a:t>原</a:t>
                      </a:r>
                      <a:r>
                        <a:rPr sz="1300" spc="-5" dirty="0"/>
                        <a:t>有股</a:t>
                      </a:r>
                      <a:r>
                        <a:rPr sz="1300" spc="-80" dirty="0"/>
                        <a:t>东</a:t>
                      </a:r>
                      <a:r>
                        <a:rPr sz="1300" spc="-5" dirty="0"/>
                        <a:t>通常</a:t>
                      </a:r>
                      <a:r>
                        <a:rPr sz="1300" spc="155" dirty="0"/>
                        <a:t>持</a:t>
                      </a:r>
                      <a:r>
                        <a:rPr sz="1300" dirty="0"/>
                        <a:t>股 </a:t>
                      </a:r>
                      <a:r>
                        <a:rPr sz="1300" spc="15" dirty="0"/>
                        <a:t>比例</a:t>
                      </a:r>
                      <a:r>
                        <a:rPr sz="1300" spc="25" dirty="0"/>
                        <a:t>在</a:t>
                      </a:r>
                      <a:r>
                        <a:rPr sz="1300" spc="10" dirty="0"/>
                        <a:t>20%-30%</a:t>
                      </a:r>
                      <a:r>
                        <a:rPr sz="1300" spc="-55" dirty="0"/>
                        <a:t>左</a:t>
                      </a:r>
                      <a:r>
                        <a:rPr sz="1300" spc="25" dirty="0"/>
                        <a:t>右，</a:t>
                      </a:r>
                      <a:r>
                        <a:rPr sz="1300" spc="-55" dirty="0"/>
                        <a:t>不</a:t>
                      </a:r>
                      <a:r>
                        <a:rPr sz="1300" spc="25" dirty="0"/>
                        <a:t>具备</a:t>
                      </a:r>
                      <a:r>
                        <a:rPr sz="1300" spc="-55" dirty="0"/>
                        <a:t>绝</a:t>
                      </a:r>
                      <a:r>
                        <a:rPr sz="1300" spc="25" dirty="0"/>
                        <a:t>对控</a:t>
                      </a:r>
                      <a:r>
                        <a:rPr sz="1300" spc="-110" dirty="0"/>
                        <a:t> </a:t>
                      </a:r>
                      <a:r>
                        <a:rPr sz="1300" spc="25" dirty="0" err="1"/>
                        <a:t>制权，一般出表</a:t>
                      </a:r>
                      <a:endParaRPr lang="en-US" altLang="zh-CN" sz="1300" spc="25" dirty="0"/>
                    </a:p>
                  </a:txBody>
                  <a:tcPr marL="0" marR="0" marT="25400" marB="0" anchor="ctr"/>
                </a:tc>
                <a:tc>
                  <a:txBody>
                    <a:bodyPr/>
                    <a:lstStyle/>
                    <a:p>
                      <a:pPr marL="876935" marR="674370" indent="-286385">
                        <a:lnSpc>
                          <a:spcPct val="119500"/>
                        </a:lnSpc>
                        <a:spcBef>
                          <a:spcPts val="865"/>
                        </a:spcBef>
                      </a:pPr>
                      <a:r>
                        <a:rPr sz="1300" dirty="0"/>
                        <a:t>控制力强或不强均有可</a:t>
                      </a:r>
                      <a:r>
                        <a:rPr sz="1300" spc="-80" dirty="0"/>
                        <a:t>能</a:t>
                      </a:r>
                      <a:r>
                        <a:rPr sz="1300" dirty="0"/>
                        <a:t>， </a:t>
                      </a:r>
                      <a:r>
                        <a:rPr sz="1300" spc="15" dirty="0"/>
                        <a:t>可以不出表或出表</a:t>
                      </a:r>
                      <a:endParaRPr sz="1300" dirty="0">
                        <a:latin typeface="等线"/>
                        <a:cs typeface="等线"/>
                      </a:endParaRPr>
                    </a:p>
                  </a:txBody>
                  <a:tcPr marL="0" marR="0" marT="109855" marB="0" anchor="ctr"/>
                </a:tc>
                <a:tc>
                  <a:txBody>
                    <a:bodyPr/>
                    <a:lstStyle/>
                    <a:p>
                      <a:pPr marL="735965" marR="111760" indent="-696595">
                        <a:lnSpc>
                          <a:spcPct val="119500"/>
                        </a:lnSpc>
                        <a:spcBef>
                          <a:spcPts val="865"/>
                        </a:spcBef>
                      </a:pPr>
                      <a:r>
                        <a:rPr sz="1300" dirty="0"/>
                        <a:t>上市后原有大股</a:t>
                      </a:r>
                      <a:r>
                        <a:rPr sz="1300" spc="-15" dirty="0"/>
                        <a:t>东</a:t>
                      </a:r>
                      <a:r>
                        <a:rPr sz="1300" dirty="0"/>
                        <a:t>通</a:t>
                      </a:r>
                      <a:r>
                        <a:rPr sz="1300" spc="-80" dirty="0"/>
                        <a:t>常</a:t>
                      </a:r>
                      <a:r>
                        <a:rPr sz="1300" dirty="0"/>
                        <a:t>会</a:t>
                      </a:r>
                      <a:r>
                        <a:rPr sz="1300" spc="-5" dirty="0"/>
                        <a:t>保</a:t>
                      </a:r>
                      <a:r>
                        <a:rPr sz="1300" spc="-80" dirty="0"/>
                        <a:t>留</a:t>
                      </a:r>
                      <a:r>
                        <a:rPr sz="1300" spc="-5" dirty="0"/>
                        <a:t>绝</a:t>
                      </a:r>
                      <a:r>
                        <a:rPr sz="1300" spc="-75" dirty="0"/>
                        <a:t>对</a:t>
                      </a:r>
                      <a:r>
                        <a:rPr sz="1300" dirty="0"/>
                        <a:t>控</a:t>
                      </a:r>
                      <a:r>
                        <a:rPr sz="1300" spc="-5" dirty="0"/>
                        <a:t>制</a:t>
                      </a:r>
                      <a:r>
                        <a:rPr sz="1300" spc="-80" dirty="0"/>
                        <a:t>地</a:t>
                      </a:r>
                      <a:r>
                        <a:rPr sz="1300" dirty="0"/>
                        <a:t>位， </a:t>
                      </a:r>
                      <a:r>
                        <a:rPr sz="1300" spc="15" dirty="0"/>
                        <a:t>持股比例</a:t>
                      </a:r>
                      <a:r>
                        <a:rPr sz="1300" spc="25" dirty="0"/>
                        <a:t>在</a:t>
                      </a:r>
                      <a:r>
                        <a:rPr sz="1300" spc="15" dirty="0"/>
                        <a:t>50%</a:t>
                      </a:r>
                      <a:r>
                        <a:rPr sz="1300" spc="25" dirty="0"/>
                        <a:t>以上</a:t>
                      </a:r>
                      <a:endParaRPr sz="1300">
                        <a:latin typeface="等线"/>
                        <a:cs typeface="等线"/>
                      </a:endParaRPr>
                    </a:p>
                  </a:txBody>
                  <a:tcPr marL="0" marR="0" marT="109855" marB="0" anchor="ctr"/>
                </a:tc>
                <a:extLst>
                  <a:ext uri="{0D108BD9-81ED-4DB2-BD59-A6C34878D82A}">
                    <a16:rowId xmlns:a16="http://schemas.microsoft.com/office/drawing/2014/main" val="10002"/>
                  </a:ext>
                </a:extLst>
              </a:tr>
              <a:tr h="555195">
                <a:tc>
                  <a:txBody>
                    <a:bodyPr/>
                    <a:lstStyle/>
                    <a:p>
                      <a:pPr marL="273685" marR="290830">
                        <a:lnSpc>
                          <a:spcPct val="119500"/>
                        </a:lnSpc>
                        <a:spcBef>
                          <a:spcPts val="705"/>
                        </a:spcBef>
                      </a:pPr>
                      <a:r>
                        <a:rPr sz="1300" dirty="0"/>
                        <a:t>上市后的 估值方式</a:t>
                      </a:r>
                      <a:endParaRPr sz="1300">
                        <a:latin typeface="等线"/>
                        <a:cs typeface="等线"/>
                      </a:endParaRPr>
                    </a:p>
                  </a:txBody>
                  <a:tcPr marL="0" marR="0" marT="89535" marB="0" anchor="ctr"/>
                </a:tc>
                <a:tc>
                  <a:txBody>
                    <a:bodyPr/>
                    <a:lstStyle/>
                    <a:p>
                      <a:pPr marL="713105" marR="224154" indent="-562610" algn="l">
                        <a:lnSpc>
                          <a:spcPct val="119500"/>
                        </a:lnSpc>
                        <a:spcBef>
                          <a:spcPts val="705"/>
                        </a:spcBef>
                      </a:pPr>
                      <a:r>
                        <a:rPr lang="zh-CN" altLang="en-US" sz="1300" dirty="0">
                          <a:latin typeface="等线"/>
                          <a:cs typeface="等线"/>
                        </a:rPr>
                        <a:t>依靠物业运营的净现金流、投资者求 的回报率及资本化率</a:t>
                      </a:r>
                    </a:p>
                  </a:txBody>
                  <a:tcPr marL="0" marR="0" marT="89535" marB="0" anchor="ctr"/>
                </a:tc>
                <a:tc>
                  <a:txBody>
                    <a:bodyPr/>
                    <a:lstStyle/>
                    <a:p>
                      <a:pPr>
                        <a:lnSpc>
                          <a:spcPct val="100000"/>
                        </a:lnSpc>
                      </a:pPr>
                      <a:endParaRPr sz="1300"/>
                    </a:p>
                    <a:p>
                      <a:pPr marL="24130" algn="ctr">
                        <a:lnSpc>
                          <a:spcPct val="100000"/>
                        </a:lnSpc>
                        <a:spcBef>
                          <a:spcPts val="720"/>
                        </a:spcBef>
                      </a:pPr>
                      <a:r>
                        <a:rPr sz="1300" spc="25" dirty="0"/>
                        <a:t>看产品市场利率情况及</a:t>
                      </a:r>
                      <a:r>
                        <a:rPr sz="1300" spc="-55" dirty="0"/>
                        <a:t>投</a:t>
                      </a:r>
                      <a:r>
                        <a:rPr sz="1300" spc="25" dirty="0"/>
                        <a:t>资者</a:t>
                      </a:r>
                      <a:r>
                        <a:rPr sz="1300" spc="-55" dirty="0"/>
                        <a:t>认</a:t>
                      </a:r>
                      <a:r>
                        <a:rPr sz="1300" spc="25" dirty="0"/>
                        <a:t>购情况</a:t>
                      </a:r>
                      <a:endParaRPr sz="1300">
                        <a:latin typeface="等线"/>
                        <a:cs typeface="等线"/>
                      </a:endParaRPr>
                    </a:p>
                  </a:txBody>
                  <a:tcPr marL="0" marR="0" marT="0" marB="0" anchor="ctr"/>
                </a:tc>
                <a:tc>
                  <a:txBody>
                    <a:bodyPr/>
                    <a:lstStyle/>
                    <a:p>
                      <a:pPr marL="678815" marR="722630" indent="-57150">
                        <a:lnSpc>
                          <a:spcPct val="119500"/>
                        </a:lnSpc>
                        <a:spcBef>
                          <a:spcPts val="705"/>
                        </a:spcBef>
                      </a:pPr>
                      <a:r>
                        <a:rPr lang="zh-CN" altLang="en-US" sz="1300" dirty="0">
                          <a:latin typeface="等线"/>
                          <a:cs typeface="等线"/>
                        </a:rPr>
                        <a:t>市盈率（</a:t>
                      </a:r>
                      <a:r>
                        <a:rPr lang="en-US" altLang="zh-CN" sz="1300" dirty="0">
                          <a:latin typeface="等线"/>
                          <a:cs typeface="等线"/>
                        </a:rPr>
                        <a:t>P/E</a:t>
                      </a:r>
                      <a:r>
                        <a:rPr lang="zh-CN" altLang="en-US" sz="1300" dirty="0">
                          <a:latin typeface="等线"/>
                          <a:cs typeface="等线"/>
                        </a:rPr>
                        <a:t>）法估值或者 重估净资产（</a:t>
                      </a:r>
                      <a:r>
                        <a:rPr lang="en-US" altLang="zh-CN" sz="1300" dirty="0">
                          <a:latin typeface="等线"/>
                          <a:cs typeface="等线"/>
                        </a:rPr>
                        <a:t>RNAV</a:t>
                      </a:r>
                      <a:r>
                        <a:rPr lang="zh-CN" altLang="en-US" sz="1300" dirty="0">
                          <a:latin typeface="等线"/>
                          <a:cs typeface="等线"/>
                        </a:rPr>
                        <a:t>）法</a:t>
                      </a:r>
                    </a:p>
                  </a:txBody>
                  <a:tcPr marL="0" marR="0" marT="89535" marB="0" anchor="ctr"/>
                </a:tc>
                <a:extLst>
                  <a:ext uri="{0D108BD9-81ED-4DB2-BD59-A6C34878D82A}">
                    <a16:rowId xmlns:a16="http://schemas.microsoft.com/office/drawing/2014/main" val="10003"/>
                  </a:ext>
                </a:extLst>
              </a:tr>
              <a:tr h="1018881">
                <a:tc>
                  <a:txBody>
                    <a:bodyPr/>
                    <a:lstStyle/>
                    <a:p>
                      <a:pPr>
                        <a:lnSpc>
                          <a:spcPct val="100000"/>
                        </a:lnSpc>
                      </a:pPr>
                      <a:endParaRPr sz="1300"/>
                    </a:p>
                    <a:p>
                      <a:pPr marL="273685" marR="290830">
                        <a:lnSpc>
                          <a:spcPct val="119500"/>
                        </a:lnSpc>
                        <a:spcBef>
                          <a:spcPts val="690"/>
                        </a:spcBef>
                      </a:pPr>
                      <a:r>
                        <a:rPr sz="1300" spc="-5" dirty="0"/>
                        <a:t>上市后的 运营方式</a:t>
                      </a:r>
                      <a:endParaRPr sz="1300">
                        <a:latin typeface="等线"/>
                        <a:cs typeface="等线"/>
                      </a:endParaRPr>
                    </a:p>
                  </a:txBody>
                  <a:tcPr marL="0" marR="0" marT="0" marB="0" anchor="ctr"/>
                </a:tc>
                <a:tc>
                  <a:txBody>
                    <a:bodyPr/>
                    <a:lstStyle/>
                    <a:p>
                      <a:pPr marL="113030" marR="87630" algn="l">
                        <a:lnSpc>
                          <a:spcPct val="119500"/>
                        </a:lnSpc>
                        <a:spcBef>
                          <a:spcPts val="225"/>
                        </a:spcBef>
                      </a:pPr>
                      <a:r>
                        <a:rPr sz="1300" spc="-5" dirty="0"/>
                        <a:t>聘请专业的外部基金管</a:t>
                      </a:r>
                      <a:r>
                        <a:rPr sz="1300" spc="-80" dirty="0"/>
                        <a:t>理</a:t>
                      </a:r>
                      <a:r>
                        <a:rPr sz="1300" spc="-5" dirty="0"/>
                        <a:t>人</a:t>
                      </a:r>
                      <a:r>
                        <a:rPr sz="1300" spc="5" dirty="0"/>
                        <a:t>对</a:t>
                      </a:r>
                      <a:r>
                        <a:rPr sz="1300" spc="-55" dirty="0"/>
                        <a:t>R</a:t>
                      </a:r>
                      <a:r>
                        <a:rPr sz="1300" spc="-45" dirty="0"/>
                        <a:t>E</a:t>
                      </a:r>
                      <a:r>
                        <a:rPr sz="1300" spc="15" dirty="0"/>
                        <a:t>I</a:t>
                      </a:r>
                      <a:r>
                        <a:rPr sz="1300" spc="10" dirty="0"/>
                        <a:t>T</a:t>
                      </a:r>
                      <a:r>
                        <a:rPr sz="1300" spc="-10" dirty="0"/>
                        <a:t>s</a:t>
                      </a:r>
                      <a:r>
                        <a:rPr sz="1300" spc="-80" dirty="0"/>
                        <a:t>基</a:t>
                      </a:r>
                      <a:r>
                        <a:rPr sz="1300" dirty="0"/>
                        <a:t>金进 </a:t>
                      </a:r>
                      <a:r>
                        <a:rPr sz="1300" spc="15" dirty="0"/>
                        <a:t>行全面的管理和日常的</a:t>
                      </a:r>
                      <a:r>
                        <a:rPr sz="1300" spc="-55" dirty="0"/>
                        <a:t>运</a:t>
                      </a:r>
                      <a:r>
                        <a:rPr sz="1300" spc="25" dirty="0"/>
                        <a:t>作</a:t>
                      </a:r>
                      <a:r>
                        <a:rPr sz="1300" spc="15" dirty="0"/>
                        <a:t>。</a:t>
                      </a:r>
                      <a:r>
                        <a:rPr sz="1300" spc="-55" dirty="0"/>
                        <a:t>给</a:t>
                      </a:r>
                      <a:r>
                        <a:rPr sz="1300" spc="25" dirty="0"/>
                        <a:t>股</a:t>
                      </a:r>
                      <a:r>
                        <a:rPr sz="1300" spc="15" dirty="0"/>
                        <a:t>东</a:t>
                      </a:r>
                      <a:r>
                        <a:rPr sz="1300" spc="-55" dirty="0"/>
                        <a:t>提</a:t>
                      </a:r>
                      <a:r>
                        <a:rPr sz="1300" spc="25" dirty="0"/>
                        <a:t>供 </a:t>
                      </a:r>
                      <a:r>
                        <a:rPr sz="1300" spc="15" dirty="0"/>
                        <a:t>稳定的投资回</a:t>
                      </a:r>
                      <a:r>
                        <a:rPr sz="1300" spc="25" dirty="0"/>
                        <a:t>报</a:t>
                      </a:r>
                      <a:r>
                        <a:rPr sz="1300" spc="15" dirty="0"/>
                        <a:t>，</a:t>
                      </a:r>
                      <a:r>
                        <a:rPr sz="1300" spc="25" dirty="0"/>
                        <a:t>对</a:t>
                      </a:r>
                      <a:r>
                        <a:rPr sz="1300" spc="15" dirty="0"/>
                        <a:t>负</a:t>
                      </a:r>
                      <a:r>
                        <a:rPr sz="1300" spc="-55" dirty="0"/>
                        <a:t>债</a:t>
                      </a:r>
                      <a:r>
                        <a:rPr sz="1300" spc="25" dirty="0"/>
                        <a:t>经</a:t>
                      </a:r>
                      <a:r>
                        <a:rPr sz="1300" spc="15" dirty="0"/>
                        <a:t>营</a:t>
                      </a:r>
                      <a:r>
                        <a:rPr sz="1300" spc="-55" dirty="0"/>
                        <a:t>具</a:t>
                      </a:r>
                      <a:r>
                        <a:rPr sz="1300" spc="25" dirty="0"/>
                        <a:t>有</a:t>
                      </a:r>
                      <a:r>
                        <a:rPr sz="1300" spc="15" dirty="0"/>
                        <a:t>严</a:t>
                      </a:r>
                      <a:r>
                        <a:rPr sz="1300" spc="-55" dirty="0"/>
                        <a:t>格</a:t>
                      </a:r>
                      <a:r>
                        <a:rPr sz="1300" spc="25" dirty="0"/>
                        <a:t>的 要求</a:t>
                      </a:r>
                      <a:endParaRPr sz="1300" dirty="0">
                        <a:latin typeface="等线"/>
                        <a:cs typeface="等线"/>
                      </a:endParaRPr>
                    </a:p>
                  </a:txBody>
                  <a:tcPr marL="0" marR="0" marT="28575" marB="0" anchor="ctr"/>
                </a:tc>
                <a:tc>
                  <a:txBody>
                    <a:bodyPr/>
                    <a:lstStyle/>
                    <a:p>
                      <a:pPr marL="24130" algn="ctr">
                        <a:lnSpc>
                          <a:spcPct val="100000"/>
                        </a:lnSpc>
                      </a:pPr>
                      <a:r>
                        <a:rPr sz="1300" spc="25" dirty="0" err="1"/>
                        <a:t>原始权益人或第三方资</a:t>
                      </a:r>
                      <a:r>
                        <a:rPr sz="1300" spc="-50" dirty="0" err="1"/>
                        <a:t>产</a:t>
                      </a:r>
                      <a:r>
                        <a:rPr sz="1300" spc="25" dirty="0" err="1"/>
                        <a:t>服务</a:t>
                      </a:r>
                      <a:r>
                        <a:rPr sz="1300" spc="-50" dirty="0" err="1"/>
                        <a:t>机</a:t>
                      </a:r>
                      <a:r>
                        <a:rPr sz="1300" spc="25" dirty="0" err="1"/>
                        <a:t>构运营</a:t>
                      </a:r>
                      <a:endParaRPr sz="1300" dirty="0">
                        <a:latin typeface="等线"/>
                        <a:cs typeface="等线"/>
                      </a:endParaRPr>
                    </a:p>
                  </a:txBody>
                  <a:tcPr marL="0" marR="0" marT="0" marB="0" anchor="ctr"/>
                </a:tc>
                <a:tc>
                  <a:txBody>
                    <a:bodyPr/>
                    <a:lstStyle/>
                    <a:p>
                      <a:pPr marL="106680" marR="175895" algn="just">
                        <a:lnSpc>
                          <a:spcPct val="119400"/>
                        </a:lnSpc>
                        <a:spcBef>
                          <a:spcPts val="890"/>
                        </a:spcBef>
                      </a:pPr>
                      <a:r>
                        <a:rPr lang="zh-CN" altLang="en-US" sz="1300" dirty="0">
                          <a:latin typeface="等线"/>
                          <a:cs typeface="等线"/>
                        </a:rPr>
                        <a:t>由原有的经营管理层按照上市公司的标准运营。追求股东价值的最大化，尤其地产类公 司，高负债高杠杆经营成为行业的普遍现象</a:t>
                      </a:r>
                    </a:p>
                  </a:txBody>
                  <a:tcPr marL="0" marR="0" marT="113030" marB="0" anchor="ctr"/>
                </a:tc>
                <a:extLst>
                  <a:ext uri="{0D108BD9-81ED-4DB2-BD59-A6C34878D82A}">
                    <a16:rowId xmlns:a16="http://schemas.microsoft.com/office/drawing/2014/main" val="10004"/>
                  </a:ext>
                </a:extLst>
              </a:tr>
              <a:tr h="539824">
                <a:tc>
                  <a:txBody>
                    <a:bodyPr/>
                    <a:lstStyle/>
                    <a:p>
                      <a:pPr marL="340360" marR="213360" indent="-133985">
                        <a:lnSpc>
                          <a:spcPct val="119500"/>
                        </a:lnSpc>
                        <a:spcBef>
                          <a:spcPts val="725"/>
                        </a:spcBef>
                      </a:pPr>
                      <a:r>
                        <a:rPr sz="1300" dirty="0"/>
                        <a:t>对财务报表 </a:t>
                      </a:r>
                      <a:r>
                        <a:rPr sz="1300" spc="25" dirty="0"/>
                        <a:t>的影响</a:t>
                      </a:r>
                      <a:endParaRPr sz="1300">
                        <a:latin typeface="等线"/>
                        <a:cs typeface="等线"/>
                      </a:endParaRPr>
                    </a:p>
                  </a:txBody>
                  <a:tcPr marL="0" marR="0" marT="92075" marB="0" anchor="ctr"/>
                </a:tc>
                <a:tc>
                  <a:txBody>
                    <a:bodyPr/>
                    <a:lstStyle/>
                    <a:p>
                      <a:pPr marL="551180" marR="155575" indent="-467359" algn="l">
                        <a:lnSpc>
                          <a:spcPct val="119500"/>
                        </a:lnSpc>
                        <a:spcBef>
                          <a:spcPts val="725"/>
                        </a:spcBef>
                      </a:pPr>
                      <a:r>
                        <a:rPr lang="zh-CN" altLang="en-US" sz="1300" dirty="0">
                          <a:latin typeface="等线"/>
                          <a:cs typeface="等线"/>
                        </a:rPr>
                        <a:t>固定资产与负债减少，资产负债率降低； 实现资本利得，利润增加</a:t>
                      </a:r>
                    </a:p>
                  </a:txBody>
                  <a:tcPr marL="0" marR="0" marT="92075" marB="0" anchor="ctr"/>
                </a:tc>
                <a:tc>
                  <a:txBody>
                    <a:bodyPr/>
                    <a:lstStyle/>
                    <a:p>
                      <a:pPr marL="19050" algn="ctr">
                        <a:lnSpc>
                          <a:spcPct val="100000"/>
                        </a:lnSpc>
                        <a:spcBef>
                          <a:spcPts val="745"/>
                        </a:spcBef>
                      </a:pPr>
                      <a:r>
                        <a:rPr sz="1300" spc="15" dirty="0" err="1"/>
                        <a:t>不出表和出表两者情况</a:t>
                      </a:r>
                      <a:r>
                        <a:rPr sz="1300" spc="-55" dirty="0" err="1"/>
                        <a:t>差</a:t>
                      </a:r>
                      <a:r>
                        <a:rPr sz="1300" spc="15" dirty="0" err="1"/>
                        <a:t>异很大</a:t>
                      </a:r>
                      <a:endParaRPr sz="1300" dirty="0">
                        <a:latin typeface="等线"/>
                        <a:cs typeface="等线"/>
                      </a:endParaRPr>
                    </a:p>
                  </a:txBody>
                  <a:tcPr marL="0" marR="0" marT="0" marB="0" anchor="ctr"/>
                </a:tc>
                <a:tc>
                  <a:txBody>
                    <a:bodyPr/>
                    <a:lstStyle/>
                    <a:p>
                      <a:pPr marL="23495" algn="ctr">
                        <a:lnSpc>
                          <a:spcPct val="100000"/>
                        </a:lnSpc>
                        <a:spcBef>
                          <a:spcPts val="745"/>
                        </a:spcBef>
                      </a:pPr>
                      <a:r>
                        <a:rPr lang="zh-CN" altLang="en-US" sz="1300" dirty="0">
                          <a:latin typeface="等线"/>
                          <a:cs typeface="等线"/>
                        </a:rPr>
                        <a:t>资本公积增加，资产负债率降低</a:t>
                      </a:r>
                    </a:p>
                  </a:txBody>
                  <a:tcPr marL="0" marR="0" marT="0" marB="0" anchor="ctr"/>
                </a:tc>
                <a:extLst>
                  <a:ext uri="{0D108BD9-81ED-4DB2-BD59-A6C34878D82A}">
                    <a16:rowId xmlns:a16="http://schemas.microsoft.com/office/drawing/2014/main" val="10005"/>
                  </a:ext>
                </a:extLst>
              </a:tr>
            </a:tbl>
          </a:graphicData>
        </a:graphic>
      </p:graphicFrame>
      <p:sp>
        <p:nvSpPr>
          <p:cNvPr id="9" name="object 7">
            <a:extLst>
              <a:ext uri="{FF2B5EF4-FFF2-40B4-BE49-F238E27FC236}">
                <a16:creationId xmlns:a16="http://schemas.microsoft.com/office/drawing/2014/main" id="{D5BFB141-8EA1-41C1-8B5A-62A0E21E81D2}"/>
              </a:ext>
            </a:extLst>
          </p:cNvPr>
          <p:cNvSpPr txBox="1"/>
          <p:nvPr/>
        </p:nvSpPr>
        <p:spPr>
          <a:xfrm>
            <a:off x="577505" y="931070"/>
            <a:ext cx="10785675" cy="286489"/>
          </a:xfrm>
          <a:prstGeom prst="rect">
            <a:avLst/>
          </a:prstGeom>
        </p:spPr>
        <p:txBody>
          <a:bodyPr vert="horz" wrap="square" lIns="0" tIns="15875" rIns="0" bIns="0" rtlCol="0">
            <a:spAutoFit/>
          </a:bodyPr>
          <a:lstStyle/>
          <a:p>
            <a:pPr marL="298450" marR="107314" indent="-285750">
              <a:lnSpc>
                <a:spcPct val="120000"/>
              </a:lnSpc>
              <a:buFont typeface="Wingdings" panose="05000000000000000000" pitchFamily="2" charset="2"/>
              <a:buChar char="u"/>
              <a:tabLst>
                <a:tab pos="299085" algn="l"/>
              </a:tabLst>
            </a:pPr>
            <a:r>
              <a:rPr lang="zh-CN" altLang="en-US" sz="1600" b="1" dirty="0">
                <a:solidFill>
                  <a:srgbClr val="C00000"/>
                </a:solidFill>
                <a:latin typeface="+mn-ea"/>
                <a:ea typeface="+mn-ea"/>
                <a:cs typeface="华文宋体"/>
              </a:rPr>
              <a:t>增加原始权益人融资渠道，财务条件弱但拥有优质资产的原始权益人仍可发行</a:t>
            </a:r>
            <a:r>
              <a:rPr lang="en-US" altLang="zh-CN" sz="1600" b="1" dirty="0">
                <a:solidFill>
                  <a:srgbClr val="C00000"/>
                </a:solidFill>
                <a:latin typeface="+mn-ea"/>
                <a:ea typeface="+mn-ea"/>
                <a:cs typeface="华文宋体"/>
              </a:rPr>
              <a:t>REITs</a:t>
            </a:r>
            <a:endParaRPr lang="zh-CN" altLang="en-US" sz="1600" b="1" dirty="0">
              <a:solidFill>
                <a:srgbClr val="C00000"/>
              </a:solidFill>
              <a:latin typeface="+mn-ea"/>
              <a:ea typeface="+mn-ea"/>
              <a:cs typeface="华文宋体"/>
            </a:endParaRPr>
          </a:p>
        </p:txBody>
      </p:sp>
      <p:sp>
        <p:nvSpPr>
          <p:cNvPr id="2" name="矩形 1">
            <a:extLst>
              <a:ext uri="{FF2B5EF4-FFF2-40B4-BE49-F238E27FC236}">
                <a16:creationId xmlns:a16="http://schemas.microsoft.com/office/drawing/2014/main" id="{22AE350D-DC6F-40E6-8357-653386CC0758}"/>
              </a:ext>
            </a:extLst>
          </p:cNvPr>
          <p:cNvSpPr/>
          <p:nvPr/>
        </p:nvSpPr>
        <p:spPr>
          <a:xfrm>
            <a:off x="4470323" y="2093518"/>
            <a:ext cx="3491212" cy="307777"/>
          </a:xfrm>
          <a:prstGeom prst="rect">
            <a:avLst/>
          </a:prstGeom>
        </p:spPr>
        <p:txBody>
          <a:bodyPr wrap="none">
            <a:spAutoFit/>
          </a:bodyPr>
          <a:lstStyle/>
          <a:p>
            <a:r>
              <a:rPr lang="zh-CN" altLang="en-US" sz="1400" b="1" spc="-5" dirty="0">
                <a:latin typeface="+mn-ea"/>
                <a:ea typeface="+mn-ea"/>
                <a:cs typeface="华文宋体"/>
              </a:rPr>
              <a:t>表：</a:t>
            </a:r>
            <a:r>
              <a:rPr lang="en-US" altLang="zh-CN" sz="1400" b="1" spc="-5" dirty="0">
                <a:latin typeface="+mn-ea"/>
                <a:ea typeface="+mn-ea"/>
                <a:cs typeface="华文宋体"/>
              </a:rPr>
              <a:t>REITs</a:t>
            </a:r>
            <a:r>
              <a:rPr lang="zh-CN" altLang="en-US" sz="1400" b="1" spc="-5" dirty="0">
                <a:latin typeface="+mn-ea"/>
                <a:ea typeface="+mn-ea"/>
                <a:cs typeface="华文宋体"/>
              </a:rPr>
              <a:t>、</a:t>
            </a:r>
            <a:r>
              <a:rPr lang="en-US" altLang="zh-CN" sz="1400" b="1" spc="-5" dirty="0">
                <a:latin typeface="+mn-ea"/>
                <a:ea typeface="+mn-ea"/>
                <a:cs typeface="华文宋体"/>
              </a:rPr>
              <a:t>ABS</a:t>
            </a:r>
            <a:r>
              <a:rPr lang="zh-CN" altLang="en-US" sz="1400" b="1" spc="-5" dirty="0">
                <a:latin typeface="+mn-ea"/>
                <a:ea typeface="+mn-ea"/>
                <a:cs typeface="华文宋体"/>
              </a:rPr>
              <a:t>、</a:t>
            </a:r>
            <a:r>
              <a:rPr lang="en-US" altLang="zh-CN" sz="1400" b="1" spc="-5" dirty="0">
                <a:latin typeface="+mn-ea"/>
                <a:ea typeface="+mn-ea"/>
                <a:cs typeface="华文宋体"/>
              </a:rPr>
              <a:t>IPO</a:t>
            </a:r>
            <a:r>
              <a:rPr lang="zh-CN" altLang="en-US" sz="1400" b="1" spc="-5" dirty="0">
                <a:latin typeface="+mn-ea"/>
                <a:ea typeface="+mn-ea"/>
                <a:cs typeface="华文宋体"/>
              </a:rPr>
              <a:t>三种融资方式对比</a:t>
            </a:r>
            <a:endParaRPr lang="zh-CN" altLang="en-US" sz="1400" b="1" dirty="0">
              <a:latin typeface="+mn-ea"/>
              <a:ea typeface="+mn-ea"/>
            </a:endParaRPr>
          </a:p>
        </p:txBody>
      </p:sp>
    </p:spTree>
    <p:extLst>
      <p:ext uri="{BB962C8B-B14F-4D97-AF65-F5344CB8AC3E}">
        <p14:creationId xmlns:p14="http://schemas.microsoft.com/office/powerpoint/2010/main" val="17086733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a:extLst>
              <a:ext uri="{FF2B5EF4-FFF2-40B4-BE49-F238E27FC236}">
                <a16:creationId xmlns:a16="http://schemas.microsoft.com/office/drawing/2014/main" id="{69E52B9B-D727-42EC-AF55-2934E6E13216}"/>
              </a:ext>
            </a:extLst>
          </p:cNvPr>
          <p:cNvSpPr/>
          <p:nvPr/>
        </p:nvSpPr>
        <p:spPr bwMode="auto">
          <a:xfrm>
            <a:off x="407988" y="4394952"/>
            <a:ext cx="11194774" cy="1188472"/>
          </a:xfrm>
          <a:prstGeom prst="rect">
            <a:avLst/>
          </a:prstGeom>
          <a:solidFill>
            <a:schemeClr val="accent2">
              <a:lumMod val="60000"/>
              <a:lumOff val="40000"/>
            </a:schemeClr>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44" name="矩形 43">
            <a:extLst>
              <a:ext uri="{FF2B5EF4-FFF2-40B4-BE49-F238E27FC236}">
                <a16:creationId xmlns:a16="http://schemas.microsoft.com/office/drawing/2014/main" id="{D24C8511-742C-419D-9EBE-64442E33FF82}"/>
              </a:ext>
            </a:extLst>
          </p:cNvPr>
          <p:cNvSpPr/>
          <p:nvPr/>
        </p:nvSpPr>
        <p:spPr bwMode="auto">
          <a:xfrm>
            <a:off x="6231244" y="1683070"/>
            <a:ext cx="5313436" cy="2046352"/>
          </a:xfrm>
          <a:prstGeom prst="rect">
            <a:avLst/>
          </a:prstGeom>
          <a:solidFill>
            <a:schemeClr val="accent2">
              <a:lumMod val="20000"/>
              <a:lumOff val="80000"/>
            </a:schemeClr>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8" name="矩形 37">
            <a:extLst>
              <a:ext uri="{FF2B5EF4-FFF2-40B4-BE49-F238E27FC236}">
                <a16:creationId xmlns:a16="http://schemas.microsoft.com/office/drawing/2014/main" id="{0D39FF51-74DA-4D7C-992E-2A9CA6E62D3C}"/>
              </a:ext>
            </a:extLst>
          </p:cNvPr>
          <p:cNvSpPr/>
          <p:nvPr/>
        </p:nvSpPr>
        <p:spPr bwMode="auto">
          <a:xfrm>
            <a:off x="407988" y="1696599"/>
            <a:ext cx="5472112" cy="2046352"/>
          </a:xfrm>
          <a:prstGeom prst="rect">
            <a:avLst/>
          </a:prstGeom>
          <a:solidFill>
            <a:schemeClr val="accent2">
              <a:lumMod val="60000"/>
              <a:lumOff val="40000"/>
            </a:schemeClr>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 name="object 7"/>
          <p:cNvSpPr txBox="1"/>
          <p:nvPr/>
        </p:nvSpPr>
        <p:spPr>
          <a:xfrm>
            <a:off x="407988" y="873125"/>
            <a:ext cx="10785675" cy="286489"/>
          </a:xfrm>
          <a:prstGeom prst="rect">
            <a:avLst/>
          </a:prstGeom>
        </p:spPr>
        <p:txBody>
          <a:bodyPr vert="horz" wrap="square" lIns="0" tIns="15875" rIns="0" bIns="0" rtlCol="0">
            <a:spAutoFit/>
          </a:bodyPr>
          <a:lstStyle/>
          <a:p>
            <a:pPr marL="298450" marR="107314" indent="-285750">
              <a:lnSpc>
                <a:spcPct val="120000"/>
              </a:lnSpc>
              <a:buFont typeface="Wingdings" panose="05000000000000000000" pitchFamily="2" charset="2"/>
              <a:buChar char="u"/>
              <a:tabLst>
                <a:tab pos="299085" algn="l"/>
              </a:tabLst>
            </a:pPr>
            <a:r>
              <a:rPr lang="zh-CN" altLang="en-US" sz="1600" b="1" spc="-5" dirty="0">
                <a:solidFill>
                  <a:srgbClr val="C00000"/>
                </a:solidFill>
                <a:latin typeface="+mn-ea"/>
                <a:ea typeface="+mn-ea"/>
                <a:cs typeface="华文宋体"/>
              </a:rPr>
              <a:t>可能获得估值优势</a:t>
            </a:r>
            <a:endParaRPr lang="en-US" altLang="zh-CN" sz="1600" b="1" spc="-5" dirty="0">
              <a:solidFill>
                <a:srgbClr val="C00000"/>
              </a:solidFill>
              <a:latin typeface="+mn-ea"/>
              <a:ea typeface="+mn-ea"/>
              <a:cs typeface="华文宋体"/>
            </a:endParaRPr>
          </a:p>
        </p:txBody>
      </p:sp>
      <p:grpSp>
        <p:nvGrpSpPr>
          <p:cNvPr id="11" name="组合 1">
            <a:extLst>
              <a:ext uri="{FF2B5EF4-FFF2-40B4-BE49-F238E27FC236}">
                <a16:creationId xmlns:a16="http://schemas.microsoft.com/office/drawing/2014/main" id="{6791FC0F-E2D1-4096-9A67-E13E2590D87E}"/>
              </a:ext>
            </a:extLst>
          </p:cNvPr>
          <p:cNvGrpSpPr>
            <a:grpSpLocks/>
          </p:cNvGrpSpPr>
          <p:nvPr/>
        </p:nvGrpSpPr>
        <p:grpSpPr bwMode="auto">
          <a:xfrm>
            <a:off x="0" y="214313"/>
            <a:ext cx="298450" cy="658812"/>
            <a:chOff x="0" y="0"/>
            <a:chExt cx="577847" cy="659137"/>
          </a:xfrm>
        </p:grpSpPr>
        <p:sp>
          <p:nvSpPr>
            <p:cNvPr id="12" name="矩形 3">
              <a:extLst>
                <a:ext uri="{FF2B5EF4-FFF2-40B4-BE49-F238E27FC236}">
                  <a16:creationId xmlns:a16="http://schemas.microsoft.com/office/drawing/2014/main" id="{C8596DC6-1355-4237-BED0-ECE713393906}"/>
                </a:ext>
              </a:extLst>
            </p:cNvPr>
            <p:cNvSpPr>
              <a:spLocks noChangeArrowheads="1"/>
            </p:cNvSpPr>
            <p:nvPr/>
          </p:nvSpPr>
          <p:spPr bwMode="auto">
            <a:xfrm>
              <a:off x="0" y="0"/>
              <a:ext cx="495297" cy="659137"/>
            </a:xfrm>
            <a:prstGeom prst="rect">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4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13" name="矩形 4">
              <a:extLst>
                <a:ext uri="{FF2B5EF4-FFF2-40B4-BE49-F238E27FC236}">
                  <a16:creationId xmlns:a16="http://schemas.microsoft.com/office/drawing/2014/main" id="{F861383A-0662-4FB3-B49C-BFCD1E2F4D33}"/>
                </a:ext>
              </a:extLst>
            </p:cNvPr>
            <p:cNvSpPr>
              <a:spLocks noChangeArrowheads="1"/>
            </p:cNvSpPr>
            <p:nvPr/>
          </p:nvSpPr>
          <p:spPr bwMode="auto">
            <a:xfrm>
              <a:off x="527047" y="0"/>
              <a:ext cx="50800" cy="659137"/>
            </a:xfrm>
            <a:prstGeom prst="rect">
              <a:avLst/>
            </a:prstGeom>
            <a:solidFill>
              <a:srgbClr val="80808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4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grpSp>
      <p:sp>
        <p:nvSpPr>
          <p:cNvPr id="14" name="矩形 2">
            <a:extLst>
              <a:ext uri="{FF2B5EF4-FFF2-40B4-BE49-F238E27FC236}">
                <a16:creationId xmlns:a16="http://schemas.microsoft.com/office/drawing/2014/main" id="{9487FD8D-1675-407C-9F47-0364E867A102}"/>
              </a:ext>
            </a:extLst>
          </p:cNvPr>
          <p:cNvSpPr>
            <a:spLocks noChangeArrowheads="1"/>
          </p:cNvSpPr>
          <p:nvPr/>
        </p:nvSpPr>
        <p:spPr bwMode="auto">
          <a:xfrm>
            <a:off x="314849" y="294461"/>
            <a:ext cx="4886659" cy="584775"/>
          </a:xfrm>
          <a:prstGeom prst="rect">
            <a:avLst/>
          </a:prstGeom>
          <a:noFill/>
          <a:ln>
            <a:noFill/>
          </a:ln>
        </p:spPr>
        <p:txBody>
          <a:bodyPr wrap="non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lvl="0" eaLnBrk="1" hangingPunct="1">
              <a:spcBef>
                <a:spcPct val="0"/>
              </a:spcBef>
              <a:buNone/>
              <a:defRPr/>
            </a:pPr>
            <a:r>
              <a:rPr lang="en-US" altLang="zh-CN" b="1" dirty="0">
                <a:solidFill>
                  <a:srgbClr val="000000"/>
                </a:solidFill>
                <a:latin typeface="微软雅黑"/>
                <a:ea typeface="微软雅黑"/>
                <a:sym typeface="微软雅黑" panose="020B0503020204020204" pitchFamily="34" charset="-122"/>
              </a:rPr>
              <a:t>3</a:t>
            </a:r>
            <a:r>
              <a:rPr kumimoji="0" lang="en-US" altLang="zh-CN"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.1 </a:t>
            </a:r>
            <a:r>
              <a:rPr kumimoji="0" lang="zh-CN" altLang="en-US"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发行公募</a:t>
            </a:r>
            <a:r>
              <a:rPr lang="en-US" altLang="zh-CN" b="1" dirty="0">
                <a:solidFill>
                  <a:srgbClr val="000000"/>
                </a:solidFill>
                <a:latin typeface="微软雅黑"/>
                <a:ea typeface="微软雅黑"/>
                <a:sym typeface="微软雅黑" panose="020B0503020204020204" pitchFamily="34" charset="-122"/>
              </a:rPr>
              <a:t>REITs</a:t>
            </a:r>
            <a:r>
              <a:rPr lang="zh-CN" altLang="en-US" b="1" dirty="0">
                <a:solidFill>
                  <a:srgbClr val="000000"/>
                </a:solidFill>
                <a:latin typeface="微软雅黑"/>
                <a:ea typeface="微软雅黑"/>
                <a:sym typeface="微软雅黑" panose="020B0503020204020204" pitchFamily="34" charset="-122"/>
              </a:rPr>
              <a:t>的优势</a:t>
            </a:r>
          </a:p>
        </p:txBody>
      </p:sp>
      <p:sp>
        <p:nvSpPr>
          <p:cNvPr id="9" name="object 7">
            <a:extLst>
              <a:ext uri="{FF2B5EF4-FFF2-40B4-BE49-F238E27FC236}">
                <a16:creationId xmlns:a16="http://schemas.microsoft.com/office/drawing/2014/main" id="{3DBD6F97-1AA8-4D58-9D46-413E33ACFA9C}"/>
              </a:ext>
            </a:extLst>
          </p:cNvPr>
          <p:cNvSpPr txBox="1"/>
          <p:nvPr/>
        </p:nvSpPr>
        <p:spPr>
          <a:xfrm>
            <a:off x="660618" y="1811615"/>
            <a:ext cx="10785675" cy="286489"/>
          </a:xfrm>
          <a:prstGeom prst="rect">
            <a:avLst/>
          </a:prstGeom>
        </p:spPr>
        <p:txBody>
          <a:bodyPr vert="horz" wrap="square" lIns="0" tIns="15875" rIns="0" bIns="0" rtlCol="0">
            <a:spAutoFit/>
          </a:bodyPr>
          <a:lstStyle/>
          <a:p>
            <a:pPr marL="12700" marR="107314">
              <a:lnSpc>
                <a:spcPct val="120000"/>
              </a:lnSpc>
              <a:tabLst>
                <a:tab pos="299085" algn="l"/>
              </a:tabLst>
            </a:pPr>
            <a:r>
              <a:rPr lang="en-US" altLang="zh-CN" sz="1600" b="1" spc="-5" dirty="0">
                <a:latin typeface="+mn-ea"/>
                <a:ea typeface="+mn-ea"/>
                <a:cs typeface="华文宋体"/>
              </a:rPr>
              <a:t>1</a:t>
            </a:r>
            <a:r>
              <a:rPr lang="zh-CN" altLang="en-US" sz="1600" b="1" spc="-5" dirty="0">
                <a:latin typeface="+mn-ea"/>
                <a:ea typeface="+mn-ea"/>
                <a:cs typeface="华文宋体"/>
              </a:rPr>
              <a:t>、净资产法估值</a:t>
            </a:r>
            <a:r>
              <a:rPr lang="en-US" altLang="zh-CN" sz="1600" b="1" spc="-5" dirty="0">
                <a:latin typeface="+mn-ea"/>
                <a:ea typeface="+mn-ea"/>
                <a:cs typeface="华文宋体"/>
              </a:rPr>
              <a:t>(NAV)</a:t>
            </a:r>
          </a:p>
        </p:txBody>
      </p:sp>
      <p:sp>
        <p:nvSpPr>
          <p:cNvPr id="3" name="矩形 2">
            <a:extLst>
              <a:ext uri="{FF2B5EF4-FFF2-40B4-BE49-F238E27FC236}">
                <a16:creationId xmlns:a16="http://schemas.microsoft.com/office/drawing/2014/main" id="{E08F0764-D951-4A46-8593-B923F9BD3434}"/>
              </a:ext>
            </a:extLst>
          </p:cNvPr>
          <p:cNvSpPr/>
          <p:nvPr/>
        </p:nvSpPr>
        <p:spPr>
          <a:xfrm>
            <a:off x="349906" y="3774335"/>
            <a:ext cx="11407098" cy="526426"/>
          </a:xfrm>
          <a:prstGeom prst="rect">
            <a:avLst/>
          </a:prstGeom>
        </p:spPr>
        <p:txBody>
          <a:bodyPr wrap="square">
            <a:spAutoFit/>
          </a:bodyPr>
          <a:lstStyle/>
          <a:p>
            <a:pPr marL="72390" marR="204470" lvl="1" algn="just">
              <a:lnSpc>
                <a:spcPct val="123200"/>
              </a:lnSpc>
              <a:spcBef>
                <a:spcPts val="430"/>
              </a:spcBef>
              <a:tabLst>
                <a:tab pos="358775" algn="l"/>
              </a:tabLst>
            </a:pPr>
            <a:r>
              <a:rPr lang="zh-CN" altLang="en-US" sz="1200" spc="35" dirty="0">
                <a:latin typeface="+mn-ea"/>
                <a:ea typeface="+mn-ea"/>
                <a:cs typeface="华文宋体"/>
              </a:rPr>
              <a:t>（</a:t>
            </a:r>
            <a:r>
              <a:rPr lang="en-US" altLang="zh-CN" sz="1200" spc="35" dirty="0">
                <a:latin typeface="+mn-ea"/>
                <a:ea typeface="+mn-ea"/>
                <a:cs typeface="华文宋体"/>
              </a:rPr>
              <a:t>FFO</a:t>
            </a:r>
            <a:r>
              <a:rPr lang="zh-CN" altLang="en-US" sz="1200" spc="15" dirty="0">
                <a:latin typeface="+mn-ea"/>
                <a:ea typeface="+mn-ea"/>
                <a:cs typeface="华文宋体"/>
              </a:rPr>
              <a:t>（营运资金）的估值方法由</a:t>
            </a:r>
            <a:r>
              <a:rPr lang="zh-CN" altLang="en-US" sz="1200" spc="25" dirty="0">
                <a:latin typeface="+mn-ea"/>
                <a:ea typeface="+mn-ea"/>
                <a:cs typeface="华文宋体"/>
              </a:rPr>
              <a:t>美国</a:t>
            </a:r>
            <a:r>
              <a:rPr lang="zh-CN" altLang="en-US" sz="1200" spc="85" dirty="0">
                <a:latin typeface="+mn-ea"/>
                <a:ea typeface="+mn-ea"/>
                <a:cs typeface="华文宋体"/>
              </a:rPr>
              <a:t>房</a:t>
            </a:r>
            <a:r>
              <a:rPr lang="zh-CN" altLang="en-US" sz="1200" spc="25" dirty="0">
                <a:latin typeface="+mn-ea"/>
                <a:ea typeface="+mn-ea"/>
                <a:cs typeface="华文宋体"/>
              </a:rPr>
              <a:t>地产</a:t>
            </a:r>
            <a:r>
              <a:rPr lang="zh-CN" altLang="en-US" sz="1200" spc="85" dirty="0">
                <a:latin typeface="+mn-ea"/>
                <a:ea typeface="+mn-ea"/>
                <a:cs typeface="华文宋体"/>
              </a:rPr>
              <a:t>信</a:t>
            </a:r>
            <a:r>
              <a:rPr lang="zh-CN" altLang="en-US" sz="1200" spc="25" dirty="0">
                <a:latin typeface="+mn-ea"/>
                <a:ea typeface="+mn-ea"/>
                <a:cs typeface="华文宋体"/>
              </a:rPr>
              <a:t>托协</a:t>
            </a:r>
            <a:r>
              <a:rPr lang="zh-CN" altLang="en-US" sz="1200" spc="85" dirty="0">
                <a:latin typeface="+mn-ea"/>
                <a:ea typeface="+mn-ea"/>
                <a:cs typeface="华文宋体"/>
              </a:rPr>
              <a:t>会</a:t>
            </a:r>
            <a:r>
              <a:rPr lang="zh-CN" altLang="en-US" sz="1200" spc="25" dirty="0">
                <a:latin typeface="+mn-ea"/>
                <a:ea typeface="+mn-ea"/>
                <a:cs typeface="华文宋体"/>
              </a:rPr>
              <a:t>（</a:t>
            </a:r>
            <a:r>
              <a:rPr lang="en-US" altLang="zh-CN" sz="1200" spc="25" dirty="0">
                <a:latin typeface="+mn-ea"/>
                <a:ea typeface="+mn-ea"/>
                <a:cs typeface="华文宋体"/>
              </a:rPr>
              <a:t>NAREIT</a:t>
            </a:r>
            <a:r>
              <a:rPr lang="zh-CN" altLang="en-US" sz="1200" spc="25" dirty="0">
                <a:latin typeface="+mn-ea"/>
                <a:ea typeface="+mn-ea"/>
                <a:cs typeface="华文宋体"/>
              </a:rPr>
              <a:t>）在</a:t>
            </a:r>
            <a:r>
              <a:rPr lang="en-US" altLang="zh-CN" sz="1200" spc="30" dirty="0">
                <a:latin typeface="+mn-ea"/>
                <a:ea typeface="+mn-ea"/>
                <a:cs typeface="华文宋体"/>
              </a:rPr>
              <a:t>1991</a:t>
            </a:r>
            <a:r>
              <a:rPr lang="zh-CN" altLang="en-US" sz="1200" spc="25" dirty="0">
                <a:latin typeface="+mn-ea"/>
                <a:ea typeface="+mn-ea"/>
                <a:cs typeface="华文宋体"/>
              </a:rPr>
              <a:t>年提出。</a:t>
            </a:r>
            <a:r>
              <a:rPr lang="en-US" altLang="zh-CN" sz="1200" spc="5" dirty="0">
                <a:latin typeface="+mn-ea"/>
                <a:ea typeface="+mn-ea"/>
                <a:cs typeface="华文宋体"/>
              </a:rPr>
              <a:t>FFO</a:t>
            </a:r>
            <a:r>
              <a:rPr lang="zh-CN" altLang="en-US" sz="1200" spc="15" dirty="0">
                <a:latin typeface="+mn-ea"/>
                <a:ea typeface="+mn-ea"/>
                <a:cs typeface="华文宋体"/>
              </a:rPr>
              <a:t>法是</a:t>
            </a:r>
            <a:r>
              <a:rPr lang="zh-CN" altLang="en-US" sz="1200" spc="85" dirty="0">
                <a:latin typeface="+mn-ea"/>
                <a:ea typeface="+mn-ea"/>
                <a:cs typeface="华文宋体"/>
              </a:rPr>
              <a:t>在</a:t>
            </a:r>
            <a:r>
              <a:rPr lang="zh-CN" altLang="en-US" sz="1200" spc="25" dirty="0">
                <a:latin typeface="+mn-ea"/>
                <a:ea typeface="+mn-ea"/>
                <a:cs typeface="华文宋体"/>
              </a:rPr>
              <a:t>现</a:t>
            </a:r>
            <a:r>
              <a:rPr lang="zh-CN" altLang="en-US" sz="1200" spc="15" dirty="0">
                <a:latin typeface="+mn-ea"/>
                <a:ea typeface="+mn-ea"/>
                <a:cs typeface="华文宋体"/>
              </a:rPr>
              <a:t>有</a:t>
            </a:r>
            <a:r>
              <a:rPr lang="zh-CN" altLang="en-US" sz="1200" spc="85" dirty="0">
                <a:latin typeface="+mn-ea"/>
                <a:ea typeface="+mn-ea"/>
                <a:cs typeface="华文宋体"/>
              </a:rPr>
              <a:t>实</a:t>
            </a:r>
            <a:r>
              <a:rPr lang="zh-CN" altLang="en-US" sz="1200" spc="25" dirty="0">
                <a:latin typeface="+mn-ea"/>
                <a:ea typeface="+mn-ea"/>
                <a:cs typeface="华文宋体"/>
              </a:rPr>
              <a:t>际</a:t>
            </a:r>
            <a:r>
              <a:rPr lang="zh-CN" altLang="en-US" sz="1200" spc="15" dirty="0">
                <a:latin typeface="+mn-ea"/>
                <a:ea typeface="+mn-ea"/>
                <a:cs typeface="华文宋体"/>
              </a:rPr>
              <a:t>收</a:t>
            </a:r>
            <a:r>
              <a:rPr lang="zh-CN" altLang="en-US" sz="1200" spc="85" dirty="0">
                <a:latin typeface="+mn-ea"/>
                <a:ea typeface="+mn-ea"/>
                <a:cs typeface="华文宋体"/>
              </a:rPr>
              <a:t>入</a:t>
            </a:r>
            <a:r>
              <a:rPr lang="zh-CN" altLang="en-US" sz="1200" spc="25" dirty="0">
                <a:latin typeface="+mn-ea"/>
                <a:ea typeface="+mn-ea"/>
                <a:cs typeface="华文宋体"/>
              </a:rPr>
              <a:t>的</a:t>
            </a:r>
            <a:r>
              <a:rPr lang="zh-CN" altLang="en-US" sz="1200" spc="15" dirty="0">
                <a:latin typeface="+mn-ea"/>
                <a:ea typeface="+mn-ea"/>
                <a:cs typeface="华文宋体"/>
              </a:rPr>
              <a:t>基</a:t>
            </a:r>
            <a:r>
              <a:rPr lang="zh-CN" altLang="en-US" sz="1200" spc="85" dirty="0">
                <a:latin typeface="+mn-ea"/>
                <a:ea typeface="+mn-ea"/>
                <a:cs typeface="华文宋体"/>
              </a:rPr>
              <a:t>础</a:t>
            </a:r>
            <a:r>
              <a:rPr lang="zh-CN" altLang="en-US" sz="1200" spc="25" dirty="0">
                <a:latin typeface="+mn-ea"/>
                <a:ea typeface="+mn-ea"/>
                <a:cs typeface="华文宋体"/>
              </a:rPr>
              <a:t>上</a:t>
            </a:r>
            <a:r>
              <a:rPr lang="zh-CN" altLang="en-US" sz="1200" spc="15" dirty="0">
                <a:latin typeface="+mn-ea"/>
                <a:ea typeface="+mn-ea"/>
                <a:cs typeface="华文宋体"/>
              </a:rPr>
              <a:t>，</a:t>
            </a:r>
            <a:r>
              <a:rPr lang="zh-CN" altLang="en-US" sz="1200" spc="85" dirty="0">
                <a:latin typeface="+mn-ea"/>
                <a:ea typeface="+mn-ea"/>
                <a:cs typeface="华文宋体"/>
              </a:rPr>
              <a:t>预</a:t>
            </a:r>
            <a:r>
              <a:rPr lang="zh-CN" altLang="en-US" sz="1200" spc="25" dirty="0">
                <a:latin typeface="+mn-ea"/>
                <a:ea typeface="+mn-ea"/>
                <a:cs typeface="华文宋体"/>
              </a:rPr>
              <a:t>计</a:t>
            </a:r>
            <a:r>
              <a:rPr lang="zh-CN" altLang="en-US" sz="1200" spc="15" dirty="0">
                <a:latin typeface="+mn-ea"/>
                <a:ea typeface="+mn-ea"/>
                <a:cs typeface="华文宋体"/>
              </a:rPr>
              <a:t>未</a:t>
            </a:r>
            <a:r>
              <a:rPr lang="zh-CN" altLang="en-US" sz="1200" spc="85" dirty="0">
                <a:latin typeface="+mn-ea"/>
                <a:ea typeface="+mn-ea"/>
                <a:cs typeface="华文宋体"/>
              </a:rPr>
              <a:t>来</a:t>
            </a:r>
            <a:r>
              <a:rPr lang="zh-CN" altLang="en-US" sz="1200" spc="25" dirty="0">
                <a:latin typeface="+mn-ea"/>
                <a:ea typeface="+mn-ea"/>
                <a:cs typeface="华文宋体"/>
              </a:rPr>
              <a:t>年</a:t>
            </a:r>
            <a:r>
              <a:rPr lang="zh-CN" altLang="en-US" sz="1200" spc="15" dirty="0">
                <a:latin typeface="+mn-ea"/>
                <a:ea typeface="+mn-ea"/>
                <a:cs typeface="华文宋体"/>
              </a:rPr>
              <a:t>期</a:t>
            </a:r>
            <a:r>
              <a:rPr lang="zh-CN" altLang="en-US" sz="1200" spc="85" dirty="0">
                <a:latin typeface="+mn-ea"/>
                <a:ea typeface="+mn-ea"/>
                <a:cs typeface="华文宋体"/>
              </a:rPr>
              <a:t>该</a:t>
            </a:r>
            <a:r>
              <a:rPr lang="zh-CN" altLang="en-US" sz="1200" spc="25" dirty="0">
                <a:latin typeface="+mn-ea"/>
                <a:ea typeface="+mn-ea"/>
                <a:cs typeface="华文宋体"/>
              </a:rPr>
              <a:t>物</a:t>
            </a:r>
            <a:r>
              <a:rPr lang="zh-CN" altLang="en-US" sz="1200" spc="15" dirty="0">
                <a:latin typeface="+mn-ea"/>
                <a:ea typeface="+mn-ea"/>
                <a:cs typeface="华文宋体"/>
              </a:rPr>
              <a:t>业</a:t>
            </a:r>
            <a:r>
              <a:rPr lang="zh-CN" altLang="en-US" sz="1200" spc="85" dirty="0">
                <a:latin typeface="+mn-ea"/>
                <a:ea typeface="+mn-ea"/>
                <a:cs typeface="华文宋体"/>
              </a:rPr>
              <a:t>的</a:t>
            </a:r>
            <a:r>
              <a:rPr lang="zh-CN" altLang="en-US" sz="1200" spc="25" dirty="0">
                <a:latin typeface="+mn-ea"/>
                <a:ea typeface="+mn-ea"/>
                <a:cs typeface="华文宋体"/>
              </a:rPr>
              <a:t>营</a:t>
            </a:r>
            <a:r>
              <a:rPr lang="zh-CN" altLang="en-US" sz="1200" spc="15" dirty="0">
                <a:latin typeface="+mn-ea"/>
                <a:ea typeface="+mn-ea"/>
                <a:cs typeface="华文宋体"/>
              </a:rPr>
              <a:t>运</a:t>
            </a:r>
            <a:r>
              <a:rPr lang="zh-CN" altLang="en-US" sz="1200" spc="85" dirty="0">
                <a:latin typeface="+mn-ea"/>
                <a:ea typeface="+mn-ea"/>
                <a:cs typeface="华文宋体"/>
              </a:rPr>
              <a:t>资</a:t>
            </a:r>
            <a:r>
              <a:rPr lang="zh-CN" altLang="en-US" sz="1200" spc="25" dirty="0">
                <a:latin typeface="+mn-ea"/>
                <a:ea typeface="+mn-ea"/>
                <a:cs typeface="华文宋体"/>
              </a:rPr>
              <a:t>金</a:t>
            </a:r>
            <a:r>
              <a:rPr lang="zh-CN" altLang="en-US" sz="1200" spc="15" dirty="0">
                <a:latin typeface="+mn-ea"/>
                <a:ea typeface="+mn-ea"/>
                <a:cs typeface="华文宋体"/>
              </a:rPr>
              <a:t>，</a:t>
            </a:r>
            <a:r>
              <a:rPr lang="zh-CN" altLang="en-US" sz="1200" spc="85" dirty="0">
                <a:latin typeface="+mn-ea"/>
                <a:ea typeface="+mn-ea"/>
                <a:cs typeface="华文宋体"/>
              </a:rPr>
              <a:t>并</a:t>
            </a:r>
            <a:r>
              <a:rPr lang="zh-CN" altLang="en-US" sz="1200" spc="25" dirty="0">
                <a:latin typeface="+mn-ea"/>
                <a:ea typeface="+mn-ea"/>
                <a:cs typeface="华文宋体"/>
              </a:rPr>
              <a:t>选</a:t>
            </a:r>
            <a:r>
              <a:rPr lang="zh-CN" altLang="en-US" sz="1200" spc="15" dirty="0">
                <a:latin typeface="+mn-ea"/>
                <a:ea typeface="+mn-ea"/>
                <a:cs typeface="华文宋体"/>
              </a:rPr>
              <a:t>择</a:t>
            </a:r>
            <a:r>
              <a:rPr lang="zh-CN" altLang="en-US" sz="1200" spc="85" dirty="0">
                <a:latin typeface="+mn-ea"/>
                <a:ea typeface="+mn-ea"/>
                <a:cs typeface="华文宋体"/>
              </a:rPr>
              <a:t>合</a:t>
            </a:r>
            <a:r>
              <a:rPr lang="zh-CN" altLang="en-US" sz="1200" spc="25" dirty="0">
                <a:latin typeface="+mn-ea"/>
                <a:ea typeface="+mn-ea"/>
                <a:cs typeface="华文宋体"/>
              </a:rPr>
              <a:t>适</a:t>
            </a:r>
            <a:r>
              <a:rPr lang="zh-CN" altLang="en-US" sz="1200" spc="15" dirty="0">
                <a:latin typeface="+mn-ea"/>
                <a:ea typeface="+mn-ea"/>
                <a:cs typeface="华文宋体"/>
              </a:rPr>
              <a:t>的</a:t>
            </a:r>
            <a:r>
              <a:rPr lang="zh-CN" altLang="en-US" sz="1200" spc="85" dirty="0">
                <a:latin typeface="+mn-ea"/>
                <a:ea typeface="+mn-ea"/>
                <a:cs typeface="华文宋体"/>
              </a:rPr>
              <a:t>折</a:t>
            </a:r>
            <a:r>
              <a:rPr lang="zh-CN" altLang="en-US" sz="1200" spc="25" dirty="0">
                <a:latin typeface="+mn-ea"/>
                <a:ea typeface="+mn-ea"/>
                <a:cs typeface="华文宋体"/>
              </a:rPr>
              <a:t>现</a:t>
            </a:r>
            <a:r>
              <a:rPr lang="zh-CN" altLang="en-US" sz="1200" spc="15" dirty="0">
                <a:latin typeface="+mn-ea"/>
                <a:ea typeface="+mn-ea"/>
                <a:cs typeface="华文宋体"/>
              </a:rPr>
              <a:t>率</a:t>
            </a:r>
            <a:r>
              <a:rPr lang="zh-CN" altLang="en-US" sz="1200" spc="85" dirty="0">
                <a:latin typeface="+mn-ea"/>
                <a:ea typeface="+mn-ea"/>
                <a:cs typeface="华文宋体"/>
              </a:rPr>
              <a:t>将</a:t>
            </a:r>
            <a:r>
              <a:rPr lang="zh-CN" altLang="en-US" sz="1200" spc="25" dirty="0">
                <a:latin typeface="+mn-ea"/>
                <a:ea typeface="+mn-ea"/>
                <a:cs typeface="华文宋体"/>
              </a:rPr>
              <a:t>其</a:t>
            </a:r>
            <a:r>
              <a:rPr lang="zh-CN" altLang="en-US" sz="1200" spc="15" dirty="0">
                <a:latin typeface="+mn-ea"/>
                <a:ea typeface="+mn-ea"/>
                <a:cs typeface="华文宋体"/>
              </a:rPr>
              <a:t>折</a:t>
            </a:r>
            <a:r>
              <a:rPr lang="zh-CN" altLang="en-US" sz="1200" spc="85" dirty="0">
                <a:latin typeface="+mn-ea"/>
                <a:ea typeface="+mn-ea"/>
                <a:cs typeface="华文宋体"/>
              </a:rPr>
              <a:t>现</a:t>
            </a:r>
            <a:r>
              <a:rPr lang="zh-CN" altLang="en-US" sz="1200" spc="25" dirty="0">
                <a:latin typeface="+mn-ea"/>
                <a:ea typeface="+mn-ea"/>
                <a:cs typeface="华文宋体"/>
              </a:rPr>
              <a:t>为</a:t>
            </a:r>
            <a:r>
              <a:rPr lang="zh-CN" altLang="en-US" sz="1200" spc="80" dirty="0">
                <a:latin typeface="+mn-ea"/>
                <a:ea typeface="+mn-ea"/>
                <a:cs typeface="华文宋体"/>
              </a:rPr>
              <a:t>现</a:t>
            </a:r>
            <a:r>
              <a:rPr lang="zh-CN" altLang="en-US" sz="1200" spc="25" dirty="0">
                <a:latin typeface="+mn-ea"/>
                <a:ea typeface="+mn-ea"/>
                <a:cs typeface="华文宋体"/>
              </a:rPr>
              <a:t>值，进</a:t>
            </a:r>
            <a:r>
              <a:rPr lang="zh-CN" altLang="en-US" sz="1200" spc="15" dirty="0">
                <a:latin typeface="+mn-ea"/>
                <a:ea typeface="+mn-ea"/>
                <a:cs typeface="华文宋体"/>
              </a:rPr>
              <a:t>而</a:t>
            </a:r>
            <a:r>
              <a:rPr lang="zh-CN" altLang="en-US" sz="1200" spc="25" dirty="0">
                <a:latin typeface="+mn-ea"/>
                <a:ea typeface="+mn-ea"/>
                <a:cs typeface="华文宋体"/>
              </a:rPr>
              <a:t>得</a:t>
            </a:r>
            <a:r>
              <a:rPr lang="zh-CN" altLang="en-US" sz="1200" spc="80" dirty="0">
                <a:latin typeface="+mn-ea"/>
                <a:ea typeface="+mn-ea"/>
                <a:cs typeface="华文宋体"/>
              </a:rPr>
              <a:t>到</a:t>
            </a:r>
            <a:r>
              <a:rPr lang="zh-CN" altLang="en-US" sz="1200" spc="25" dirty="0">
                <a:latin typeface="+mn-ea"/>
                <a:ea typeface="+mn-ea"/>
                <a:cs typeface="华文宋体"/>
              </a:rPr>
              <a:t>物</a:t>
            </a:r>
            <a:r>
              <a:rPr lang="zh-CN" altLang="en-US" sz="1200" spc="15" dirty="0">
                <a:latin typeface="+mn-ea"/>
                <a:ea typeface="+mn-ea"/>
                <a:cs typeface="华文宋体"/>
              </a:rPr>
              <a:t>业</a:t>
            </a:r>
            <a:r>
              <a:rPr lang="zh-CN" altLang="en-US" sz="1200" spc="85" dirty="0">
                <a:latin typeface="+mn-ea"/>
                <a:ea typeface="+mn-ea"/>
                <a:cs typeface="华文宋体"/>
              </a:rPr>
              <a:t>整</a:t>
            </a:r>
            <a:r>
              <a:rPr lang="zh-CN" altLang="en-US" sz="1200" spc="25" dirty="0">
                <a:latin typeface="+mn-ea"/>
                <a:ea typeface="+mn-ea"/>
                <a:cs typeface="华文宋体"/>
              </a:rPr>
              <a:t>体</a:t>
            </a:r>
            <a:r>
              <a:rPr lang="zh-CN" altLang="en-US" sz="1200" spc="15" dirty="0">
                <a:latin typeface="+mn-ea"/>
                <a:ea typeface="+mn-ea"/>
                <a:cs typeface="华文宋体"/>
              </a:rPr>
              <a:t>价</a:t>
            </a:r>
            <a:r>
              <a:rPr lang="zh-CN" altLang="en-US" sz="1200" spc="85" dirty="0">
                <a:latin typeface="+mn-ea"/>
                <a:ea typeface="+mn-ea"/>
                <a:cs typeface="华文宋体"/>
              </a:rPr>
              <a:t>值</a:t>
            </a:r>
            <a:r>
              <a:rPr lang="zh-CN" altLang="en-US" sz="1200" spc="25" dirty="0">
                <a:latin typeface="+mn-ea"/>
                <a:ea typeface="+mn-ea"/>
                <a:cs typeface="华文宋体"/>
              </a:rPr>
              <a:t>。</a:t>
            </a:r>
            <a:r>
              <a:rPr lang="en-US" altLang="zh-CN" sz="1200" spc="25" dirty="0">
                <a:latin typeface="+mn-ea"/>
                <a:ea typeface="+mn-ea"/>
                <a:cs typeface="华文宋体"/>
              </a:rPr>
              <a:t>FFO</a:t>
            </a:r>
            <a:r>
              <a:rPr lang="zh-CN" altLang="en-US" sz="1200" spc="25" dirty="0">
                <a:latin typeface="+mn-ea"/>
                <a:ea typeface="+mn-ea"/>
                <a:cs typeface="华文宋体"/>
              </a:rPr>
              <a:t>估</a:t>
            </a:r>
            <a:r>
              <a:rPr lang="zh-CN" altLang="en-US" sz="1200" spc="15" dirty="0">
                <a:latin typeface="+mn-ea"/>
                <a:ea typeface="+mn-ea"/>
                <a:cs typeface="华文宋体"/>
              </a:rPr>
              <a:t>值</a:t>
            </a:r>
            <a:r>
              <a:rPr lang="zh-CN" altLang="en-US" sz="1200" spc="85" dirty="0">
                <a:latin typeface="+mn-ea"/>
                <a:ea typeface="+mn-ea"/>
                <a:cs typeface="华文宋体"/>
              </a:rPr>
              <a:t>模</a:t>
            </a:r>
            <a:r>
              <a:rPr lang="zh-CN" altLang="en-US" sz="1200" spc="25" dirty="0">
                <a:latin typeface="+mn-ea"/>
                <a:ea typeface="+mn-ea"/>
                <a:cs typeface="华文宋体"/>
              </a:rPr>
              <a:t>型</a:t>
            </a:r>
            <a:r>
              <a:rPr lang="zh-CN" altLang="en-US" sz="1200" spc="15" dirty="0">
                <a:latin typeface="+mn-ea"/>
                <a:ea typeface="+mn-ea"/>
                <a:cs typeface="华文宋体"/>
              </a:rPr>
              <a:t>在</a:t>
            </a:r>
            <a:r>
              <a:rPr lang="zh-CN" altLang="en-US" sz="1200" spc="85" dirty="0">
                <a:latin typeface="+mn-ea"/>
                <a:ea typeface="+mn-ea"/>
                <a:cs typeface="华文宋体"/>
              </a:rPr>
              <a:t>物</a:t>
            </a:r>
            <a:r>
              <a:rPr lang="zh-CN" altLang="en-US" sz="1200" spc="25" dirty="0">
                <a:latin typeface="+mn-ea"/>
                <a:ea typeface="+mn-ea"/>
                <a:cs typeface="华文宋体"/>
              </a:rPr>
              <a:t>业</a:t>
            </a:r>
            <a:r>
              <a:rPr lang="zh-CN" altLang="en-US" sz="1200" spc="15" dirty="0">
                <a:latin typeface="+mn-ea"/>
                <a:ea typeface="+mn-ea"/>
                <a:cs typeface="华文宋体"/>
              </a:rPr>
              <a:t>整</a:t>
            </a:r>
            <a:r>
              <a:rPr lang="zh-CN" altLang="en-US" sz="1200" spc="85" dirty="0">
                <a:latin typeface="+mn-ea"/>
                <a:ea typeface="+mn-ea"/>
                <a:cs typeface="华文宋体"/>
              </a:rPr>
              <a:t>体</a:t>
            </a:r>
            <a:r>
              <a:rPr lang="zh-CN" altLang="en-US" sz="1200" spc="25" dirty="0">
                <a:latin typeface="+mn-ea"/>
                <a:ea typeface="+mn-ea"/>
                <a:cs typeface="华文宋体"/>
              </a:rPr>
              <a:t>价</a:t>
            </a:r>
            <a:r>
              <a:rPr lang="zh-CN" altLang="en-US" sz="1200" spc="15" dirty="0">
                <a:latin typeface="+mn-ea"/>
                <a:ea typeface="+mn-ea"/>
                <a:cs typeface="华文宋体"/>
              </a:rPr>
              <a:t>值</a:t>
            </a:r>
            <a:r>
              <a:rPr lang="zh-CN" altLang="en-US" sz="1200" spc="85" dirty="0">
                <a:latin typeface="+mn-ea"/>
                <a:ea typeface="+mn-ea"/>
                <a:cs typeface="华文宋体"/>
              </a:rPr>
              <a:t>评</a:t>
            </a:r>
            <a:r>
              <a:rPr lang="zh-CN" altLang="en-US" sz="1200" spc="25" dirty="0">
                <a:latin typeface="+mn-ea"/>
                <a:ea typeface="+mn-ea"/>
                <a:cs typeface="华文宋体"/>
              </a:rPr>
              <a:t>估</a:t>
            </a:r>
            <a:r>
              <a:rPr lang="zh-CN" altLang="en-US" sz="1200" spc="15" dirty="0">
                <a:latin typeface="+mn-ea"/>
                <a:ea typeface="+mn-ea"/>
                <a:cs typeface="华文宋体"/>
              </a:rPr>
              <a:t>中</a:t>
            </a:r>
            <a:r>
              <a:rPr lang="zh-CN" altLang="en-US" sz="1200" spc="85" dirty="0">
                <a:latin typeface="+mn-ea"/>
                <a:ea typeface="+mn-ea"/>
                <a:cs typeface="华文宋体"/>
              </a:rPr>
              <a:t>被</a:t>
            </a:r>
            <a:r>
              <a:rPr lang="zh-CN" altLang="en-US" sz="1200" spc="25" dirty="0">
                <a:latin typeface="+mn-ea"/>
                <a:ea typeface="+mn-ea"/>
                <a:cs typeface="华文宋体"/>
              </a:rPr>
              <a:t>广</a:t>
            </a:r>
            <a:r>
              <a:rPr lang="zh-CN" altLang="en-US" sz="1200" spc="15" dirty="0">
                <a:latin typeface="+mn-ea"/>
                <a:ea typeface="+mn-ea"/>
                <a:cs typeface="华文宋体"/>
              </a:rPr>
              <a:t>泛</a:t>
            </a:r>
            <a:r>
              <a:rPr lang="zh-CN" altLang="en-US" sz="1200" spc="85" dirty="0">
                <a:latin typeface="+mn-ea"/>
                <a:ea typeface="+mn-ea"/>
                <a:cs typeface="华文宋体"/>
              </a:rPr>
              <a:t>采</a:t>
            </a:r>
            <a:r>
              <a:rPr lang="zh-CN" altLang="en-US" sz="1200" spc="25" dirty="0">
                <a:latin typeface="+mn-ea"/>
                <a:ea typeface="+mn-ea"/>
                <a:cs typeface="华文宋体"/>
              </a:rPr>
              <a:t>用</a:t>
            </a:r>
            <a:r>
              <a:rPr lang="zh-CN" altLang="en-US" sz="1200" spc="15" dirty="0">
                <a:latin typeface="+mn-ea"/>
                <a:ea typeface="+mn-ea"/>
                <a:cs typeface="华文宋体"/>
              </a:rPr>
              <a:t>。）</a:t>
            </a:r>
            <a:endParaRPr lang="zh-CN" altLang="en-US" sz="1200" b="1" dirty="0">
              <a:latin typeface="+mn-ea"/>
              <a:ea typeface="+mn-ea"/>
              <a:cs typeface="华文宋体"/>
            </a:endParaRPr>
          </a:p>
        </p:txBody>
      </p:sp>
      <p:sp>
        <p:nvSpPr>
          <p:cNvPr id="6" name="矩形 5">
            <a:extLst>
              <a:ext uri="{FF2B5EF4-FFF2-40B4-BE49-F238E27FC236}">
                <a16:creationId xmlns:a16="http://schemas.microsoft.com/office/drawing/2014/main" id="{6D8208FE-81FB-4540-A034-6BBC142FFFAF}"/>
              </a:ext>
            </a:extLst>
          </p:cNvPr>
          <p:cNvSpPr/>
          <p:nvPr/>
        </p:nvSpPr>
        <p:spPr>
          <a:xfrm>
            <a:off x="822617" y="2254097"/>
            <a:ext cx="3064878" cy="338554"/>
          </a:xfrm>
          <a:prstGeom prst="rect">
            <a:avLst/>
          </a:prstGeom>
        </p:spPr>
        <p:txBody>
          <a:bodyPr wrap="none">
            <a:spAutoFit/>
          </a:bodyPr>
          <a:lstStyle/>
          <a:p>
            <a:r>
              <a:rPr lang="en-US" altLang="zh-CN" sz="1600" b="1" spc="-5" dirty="0">
                <a:latin typeface="+mn-ea"/>
                <a:ea typeface="+mn-ea"/>
                <a:cs typeface="华文宋体"/>
              </a:rPr>
              <a:t>NAV=REITs</a:t>
            </a:r>
            <a:r>
              <a:rPr lang="zh-CN" altLang="en-US" sz="1600" b="1" spc="-5" dirty="0">
                <a:latin typeface="+mn-ea"/>
                <a:ea typeface="+mn-ea"/>
                <a:cs typeface="华文宋体"/>
              </a:rPr>
              <a:t>物业资产价值</a:t>
            </a:r>
            <a:r>
              <a:rPr lang="en-US" altLang="zh-CN" sz="1600" b="1" spc="-5" dirty="0">
                <a:latin typeface="+mn-ea"/>
                <a:ea typeface="+mn-ea"/>
                <a:cs typeface="华文宋体"/>
              </a:rPr>
              <a:t>-</a:t>
            </a:r>
            <a:r>
              <a:rPr lang="zh-CN" altLang="en-US" sz="1600" b="1" spc="-5" dirty="0">
                <a:latin typeface="+mn-ea"/>
                <a:ea typeface="+mn-ea"/>
                <a:cs typeface="华文宋体"/>
              </a:rPr>
              <a:t>债务</a:t>
            </a:r>
            <a:endParaRPr lang="zh-CN" altLang="en-US" sz="1600" b="1" dirty="0">
              <a:latin typeface="+mn-ea"/>
              <a:ea typeface="+mn-ea"/>
            </a:endParaRPr>
          </a:p>
        </p:txBody>
      </p:sp>
      <p:grpSp>
        <p:nvGrpSpPr>
          <p:cNvPr id="26" name="组合 25">
            <a:extLst>
              <a:ext uri="{FF2B5EF4-FFF2-40B4-BE49-F238E27FC236}">
                <a16:creationId xmlns:a16="http://schemas.microsoft.com/office/drawing/2014/main" id="{70077481-AC49-4D8F-87BA-6CE38BD5C807}"/>
              </a:ext>
            </a:extLst>
          </p:cNvPr>
          <p:cNvGrpSpPr/>
          <p:nvPr/>
        </p:nvGrpSpPr>
        <p:grpSpPr>
          <a:xfrm>
            <a:off x="833913" y="2630149"/>
            <a:ext cx="4637101" cy="1112801"/>
            <a:chOff x="609087" y="2877406"/>
            <a:chExt cx="4637101" cy="1112801"/>
          </a:xfrm>
        </p:grpSpPr>
        <p:sp>
          <p:nvSpPr>
            <p:cNvPr id="21" name="矩形 20">
              <a:extLst>
                <a:ext uri="{FF2B5EF4-FFF2-40B4-BE49-F238E27FC236}">
                  <a16:creationId xmlns:a16="http://schemas.microsoft.com/office/drawing/2014/main" id="{9F622AAF-06B6-4CD6-ACE0-6E13A8BA655C}"/>
                </a:ext>
              </a:extLst>
            </p:cNvPr>
            <p:cNvSpPr/>
            <p:nvPr/>
          </p:nvSpPr>
          <p:spPr>
            <a:xfrm>
              <a:off x="994479" y="3247344"/>
              <a:ext cx="3336491" cy="338554"/>
            </a:xfrm>
            <a:prstGeom prst="rect">
              <a:avLst/>
            </a:prstGeom>
          </p:spPr>
          <p:txBody>
            <a:bodyPr wrap="none">
              <a:spAutoFit/>
            </a:bodyPr>
            <a:lstStyle/>
            <a:p>
              <a:r>
                <a:rPr lang="en-US" altLang="zh-CN" sz="1600" b="1" spc="-5" dirty="0">
                  <a:latin typeface="+mn-ea"/>
                  <a:ea typeface="+mn-ea"/>
                  <a:cs typeface="华文宋体"/>
                </a:rPr>
                <a:t>FFO</a:t>
              </a:r>
              <a:r>
                <a:rPr lang="zh-CN" altLang="en-US" sz="1600" b="1" spc="-5" dirty="0">
                  <a:latin typeface="+mn-ea"/>
                  <a:ea typeface="+mn-ea"/>
                  <a:cs typeface="华文宋体"/>
                </a:rPr>
                <a:t>（经营产生的现金流）*折现率</a:t>
              </a:r>
              <a:endParaRPr lang="en-US" altLang="zh-CN" sz="1600" b="1" spc="-5" dirty="0">
                <a:latin typeface="+mn-ea"/>
                <a:ea typeface="+mn-ea"/>
                <a:cs typeface="华文宋体"/>
              </a:endParaRPr>
            </a:p>
          </p:txBody>
        </p:sp>
        <p:sp>
          <p:nvSpPr>
            <p:cNvPr id="22" name="矩形 21">
              <a:extLst>
                <a:ext uri="{FF2B5EF4-FFF2-40B4-BE49-F238E27FC236}">
                  <a16:creationId xmlns:a16="http://schemas.microsoft.com/office/drawing/2014/main" id="{533E1332-7A40-4B52-814C-4CB1637E957D}"/>
                </a:ext>
              </a:extLst>
            </p:cNvPr>
            <p:cNvSpPr/>
            <p:nvPr/>
          </p:nvSpPr>
          <p:spPr>
            <a:xfrm>
              <a:off x="609087" y="2877406"/>
              <a:ext cx="2572564" cy="338554"/>
            </a:xfrm>
            <a:prstGeom prst="rect">
              <a:avLst/>
            </a:prstGeom>
          </p:spPr>
          <p:txBody>
            <a:bodyPr wrap="none">
              <a:spAutoFit/>
            </a:bodyPr>
            <a:lstStyle/>
            <a:p>
              <a:r>
                <a:rPr lang="en-US" altLang="zh-CN" sz="1600" b="1" dirty="0">
                  <a:latin typeface="+mn-ea"/>
                  <a:ea typeface="+mn-ea"/>
                </a:rPr>
                <a:t>REITs</a:t>
              </a:r>
              <a:r>
                <a:rPr lang="zh-CN" altLang="en-US" sz="1600" b="1" dirty="0">
                  <a:latin typeface="+mn-ea"/>
                  <a:ea typeface="+mn-ea"/>
                </a:rPr>
                <a:t>的物业价值资产价值</a:t>
              </a:r>
            </a:p>
          </p:txBody>
        </p:sp>
        <p:sp>
          <p:nvSpPr>
            <p:cNvPr id="23" name="矩形 22">
              <a:extLst>
                <a:ext uri="{FF2B5EF4-FFF2-40B4-BE49-F238E27FC236}">
                  <a16:creationId xmlns:a16="http://schemas.microsoft.com/office/drawing/2014/main" id="{054C44C5-09AB-4BD7-B7A4-7A59131347B0}"/>
                </a:ext>
              </a:extLst>
            </p:cNvPr>
            <p:cNvSpPr/>
            <p:nvPr/>
          </p:nvSpPr>
          <p:spPr>
            <a:xfrm>
              <a:off x="652302" y="3620875"/>
              <a:ext cx="360355" cy="369332"/>
            </a:xfrm>
            <a:prstGeom prst="rect">
              <a:avLst/>
            </a:prstGeom>
          </p:spPr>
          <p:txBody>
            <a:bodyPr wrap="none">
              <a:spAutoFit/>
            </a:bodyPr>
            <a:lstStyle/>
            <a:p>
              <a:r>
                <a:rPr lang="en-US" altLang="zh-CN" b="1" spc="-5" dirty="0">
                  <a:latin typeface="+mn-ea"/>
                  <a:cs typeface="华文宋体"/>
                </a:rPr>
                <a:t>=</a:t>
              </a:r>
              <a:endParaRPr lang="zh-CN" altLang="en-US" dirty="0"/>
            </a:p>
          </p:txBody>
        </p:sp>
        <p:sp>
          <p:nvSpPr>
            <p:cNvPr id="24" name="矩形 23">
              <a:extLst>
                <a:ext uri="{FF2B5EF4-FFF2-40B4-BE49-F238E27FC236}">
                  <a16:creationId xmlns:a16="http://schemas.microsoft.com/office/drawing/2014/main" id="{54019F7F-3DD4-4FDB-B9D0-0190680C8D98}"/>
                </a:ext>
              </a:extLst>
            </p:cNvPr>
            <p:cNvSpPr/>
            <p:nvPr/>
          </p:nvSpPr>
          <p:spPr>
            <a:xfrm>
              <a:off x="832479" y="3638125"/>
              <a:ext cx="4413709" cy="338554"/>
            </a:xfrm>
            <a:prstGeom prst="rect">
              <a:avLst/>
            </a:prstGeom>
          </p:spPr>
          <p:txBody>
            <a:bodyPr wrap="none">
              <a:spAutoFit/>
            </a:bodyPr>
            <a:lstStyle/>
            <a:p>
              <a:r>
                <a:rPr lang="zh-CN" altLang="en-US" sz="1600" b="1" spc="-5" dirty="0">
                  <a:latin typeface="+mn-ea"/>
                  <a:ea typeface="+mn-ea"/>
                  <a:cs typeface="华文宋体"/>
                </a:rPr>
                <a:t>（净收入</a:t>
              </a:r>
              <a:r>
                <a:rPr lang="en-US" altLang="zh-CN" sz="1600" b="1" spc="-5" dirty="0">
                  <a:latin typeface="+mn-ea"/>
                  <a:ea typeface="+mn-ea"/>
                  <a:cs typeface="华文宋体"/>
                </a:rPr>
                <a:t>+</a:t>
              </a:r>
              <a:r>
                <a:rPr lang="zh-CN" altLang="en-US" sz="1600" b="1" spc="-5" dirty="0">
                  <a:latin typeface="+mn-ea"/>
                  <a:ea typeface="+mn-ea"/>
                  <a:cs typeface="华文宋体"/>
                </a:rPr>
                <a:t>折旧和摊销</a:t>
              </a:r>
              <a:r>
                <a:rPr lang="en-US" altLang="zh-CN" sz="1600" b="1" spc="-5" dirty="0">
                  <a:latin typeface="+mn-ea"/>
                  <a:ea typeface="+mn-ea"/>
                  <a:cs typeface="华文宋体"/>
                </a:rPr>
                <a:t>-</a:t>
              </a:r>
              <a:r>
                <a:rPr lang="zh-CN" altLang="en-US" sz="1600" b="1" spc="-5" dirty="0">
                  <a:latin typeface="+mn-ea"/>
                  <a:ea typeface="+mn-ea"/>
                  <a:cs typeface="华文宋体"/>
                </a:rPr>
                <a:t>非经常性损益）*折现率</a:t>
              </a:r>
              <a:endParaRPr lang="zh-CN" altLang="en-US" sz="1600" b="1" dirty="0">
                <a:latin typeface="+mn-ea"/>
                <a:ea typeface="+mn-ea"/>
              </a:endParaRPr>
            </a:p>
          </p:txBody>
        </p:sp>
        <p:sp>
          <p:nvSpPr>
            <p:cNvPr id="25" name="矩形 24">
              <a:extLst>
                <a:ext uri="{FF2B5EF4-FFF2-40B4-BE49-F238E27FC236}">
                  <a16:creationId xmlns:a16="http://schemas.microsoft.com/office/drawing/2014/main" id="{81142CA3-BD99-493B-96D7-5DB5F128343E}"/>
                </a:ext>
              </a:extLst>
            </p:cNvPr>
            <p:cNvSpPr/>
            <p:nvPr/>
          </p:nvSpPr>
          <p:spPr>
            <a:xfrm>
              <a:off x="634124" y="3241273"/>
              <a:ext cx="360355" cy="369332"/>
            </a:xfrm>
            <a:prstGeom prst="rect">
              <a:avLst/>
            </a:prstGeom>
          </p:spPr>
          <p:txBody>
            <a:bodyPr wrap="none">
              <a:spAutoFit/>
            </a:bodyPr>
            <a:lstStyle/>
            <a:p>
              <a:r>
                <a:rPr lang="en-US" altLang="zh-CN" b="1" spc="-5" dirty="0">
                  <a:latin typeface="+mn-ea"/>
                  <a:cs typeface="华文宋体"/>
                </a:rPr>
                <a:t>=</a:t>
              </a:r>
              <a:endParaRPr lang="zh-CN" altLang="en-US" dirty="0"/>
            </a:p>
          </p:txBody>
        </p:sp>
      </p:grpSp>
      <p:sp>
        <p:nvSpPr>
          <p:cNvPr id="27" name="矩形 26">
            <a:extLst>
              <a:ext uri="{FF2B5EF4-FFF2-40B4-BE49-F238E27FC236}">
                <a16:creationId xmlns:a16="http://schemas.microsoft.com/office/drawing/2014/main" id="{70C1B716-E4F0-4268-A592-A55FEF0265BF}"/>
              </a:ext>
            </a:extLst>
          </p:cNvPr>
          <p:cNvSpPr/>
          <p:nvPr/>
        </p:nvSpPr>
        <p:spPr>
          <a:xfrm>
            <a:off x="660618" y="1301486"/>
            <a:ext cx="2071144" cy="286489"/>
          </a:xfrm>
          <a:prstGeom prst="rect">
            <a:avLst/>
          </a:prstGeom>
        </p:spPr>
        <p:txBody>
          <a:bodyPr vert="horz" wrap="square" lIns="0" tIns="15875" rIns="0" bIns="0" rtlCol="0">
            <a:spAutoFit/>
          </a:bodyPr>
          <a:lstStyle/>
          <a:p>
            <a:pPr marL="12700" marR="107314">
              <a:lnSpc>
                <a:spcPct val="120000"/>
              </a:lnSpc>
              <a:tabLst>
                <a:tab pos="299085" algn="l"/>
              </a:tabLst>
            </a:pPr>
            <a:r>
              <a:rPr lang="en-US" altLang="zh-CN" sz="1600" b="1" spc="-5" dirty="0">
                <a:latin typeface="+mn-ea"/>
                <a:ea typeface="+mn-ea"/>
              </a:rPr>
              <a:t>REITs</a:t>
            </a:r>
            <a:r>
              <a:rPr lang="zh-CN" altLang="en-US" sz="1600" b="1" spc="-5" dirty="0">
                <a:latin typeface="+mn-ea"/>
                <a:ea typeface="+mn-ea"/>
              </a:rPr>
              <a:t>产品</a:t>
            </a:r>
            <a:r>
              <a:rPr lang="zh-CN" altLang="en-US" sz="1600" b="1" spc="-5">
                <a:latin typeface="+mn-ea"/>
                <a:ea typeface="+mn-ea"/>
              </a:rPr>
              <a:t>估值方法</a:t>
            </a:r>
            <a:endParaRPr lang="en-US" altLang="zh-CN" sz="1600" b="1" spc="-5" dirty="0">
              <a:latin typeface="+mn-ea"/>
              <a:ea typeface="+mn-ea"/>
            </a:endParaRPr>
          </a:p>
        </p:txBody>
      </p:sp>
      <p:sp>
        <p:nvSpPr>
          <p:cNvPr id="30" name="矩形 29">
            <a:extLst>
              <a:ext uri="{FF2B5EF4-FFF2-40B4-BE49-F238E27FC236}">
                <a16:creationId xmlns:a16="http://schemas.microsoft.com/office/drawing/2014/main" id="{AA4E5009-B7A8-4194-9DC7-F6C9584D84E2}"/>
              </a:ext>
            </a:extLst>
          </p:cNvPr>
          <p:cNvSpPr/>
          <p:nvPr/>
        </p:nvSpPr>
        <p:spPr>
          <a:xfrm>
            <a:off x="6311902" y="1783154"/>
            <a:ext cx="6096000" cy="307777"/>
          </a:xfrm>
          <a:prstGeom prst="rect">
            <a:avLst/>
          </a:prstGeom>
        </p:spPr>
        <p:txBody>
          <a:bodyPr>
            <a:spAutoFit/>
          </a:bodyPr>
          <a:lstStyle/>
          <a:p>
            <a:r>
              <a:rPr lang="zh-CN" altLang="en-US" sz="1400" b="1" spc="15" dirty="0">
                <a:latin typeface="+mn-ea"/>
                <a:ea typeface="+mn-ea"/>
                <a:cs typeface="华文宋体"/>
              </a:rPr>
              <a:t>核</a:t>
            </a:r>
            <a:r>
              <a:rPr lang="zh-CN" altLang="en-US" sz="1400" b="1" spc="85" dirty="0">
                <a:latin typeface="+mn-ea"/>
                <a:ea typeface="+mn-ea"/>
                <a:cs typeface="华文宋体"/>
              </a:rPr>
              <a:t>心</a:t>
            </a:r>
            <a:r>
              <a:rPr lang="zh-CN" altLang="en-US" sz="1400" b="1" spc="25" dirty="0">
                <a:latin typeface="+mn-ea"/>
                <a:ea typeface="+mn-ea"/>
                <a:cs typeface="华文宋体"/>
              </a:rPr>
              <a:t>逻</a:t>
            </a:r>
            <a:r>
              <a:rPr lang="zh-CN" altLang="en-US" sz="1400" b="1" spc="15" dirty="0">
                <a:latin typeface="+mn-ea"/>
                <a:ea typeface="+mn-ea"/>
                <a:cs typeface="华文宋体"/>
              </a:rPr>
              <a:t>辑</a:t>
            </a:r>
            <a:r>
              <a:rPr lang="zh-CN" altLang="en-US" sz="1400" b="1" spc="125" dirty="0">
                <a:latin typeface="+mn-ea"/>
                <a:ea typeface="+mn-ea"/>
                <a:cs typeface="华文宋体"/>
              </a:rPr>
              <a:t>是</a:t>
            </a:r>
            <a:r>
              <a:rPr lang="en-US" altLang="zh-CN" sz="1400" b="1" spc="15" dirty="0">
                <a:latin typeface="+mn-ea"/>
                <a:ea typeface="+mn-ea"/>
                <a:cs typeface="华文宋体"/>
              </a:rPr>
              <a:t>REITs</a:t>
            </a:r>
            <a:r>
              <a:rPr lang="zh-CN" altLang="en-US" sz="1400" b="1" spc="25" dirty="0">
                <a:latin typeface="+mn-ea"/>
                <a:ea typeface="+mn-ea"/>
                <a:cs typeface="华文宋体"/>
              </a:rPr>
              <a:t>的</a:t>
            </a:r>
            <a:r>
              <a:rPr lang="zh-CN" altLang="en-US" sz="1400" b="1" spc="15" dirty="0">
                <a:latin typeface="+mn-ea"/>
                <a:ea typeface="+mn-ea"/>
                <a:cs typeface="华文宋体"/>
              </a:rPr>
              <a:t>估</a:t>
            </a:r>
            <a:r>
              <a:rPr lang="zh-CN" altLang="en-US" sz="1400" b="1" spc="85" dirty="0">
                <a:latin typeface="+mn-ea"/>
                <a:ea typeface="+mn-ea"/>
                <a:cs typeface="华文宋体"/>
              </a:rPr>
              <a:t>值</a:t>
            </a:r>
            <a:r>
              <a:rPr lang="zh-CN" altLang="en-US" sz="1400" b="1" spc="25" dirty="0">
                <a:latin typeface="+mn-ea"/>
                <a:ea typeface="+mn-ea"/>
                <a:cs typeface="华文宋体"/>
              </a:rPr>
              <a:t>不</a:t>
            </a:r>
            <a:r>
              <a:rPr lang="zh-CN" altLang="en-US" sz="1400" b="1" spc="15" dirty="0">
                <a:latin typeface="+mn-ea"/>
                <a:ea typeface="+mn-ea"/>
                <a:cs typeface="华文宋体"/>
              </a:rPr>
              <a:t>能</a:t>
            </a:r>
            <a:r>
              <a:rPr lang="zh-CN" altLang="en-US" sz="1400" b="1" spc="85" dirty="0">
                <a:latin typeface="+mn-ea"/>
                <a:ea typeface="+mn-ea"/>
                <a:cs typeface="华文宋体"/>
              </a:rPr>
              <a:t>过</a:t>
            </a:r>
            <a:r>
              <a:rPr lang="zh-CN" altLang="en-US" sz="1400" b="1" spc="25" dirty="0">
                <a:latin typeface="+mn-ea"/>
                <a:ea typeface="+mn-ea"/>
                <a:cs typeface="华文宋体"/>
              </a:rPr>
              <a:t>分</a:t>
            </a:r>
            <a:r>
              <a:rPr lang="zh-CN" altLang="en-US" sz="1400" b="1" spc="15" dirty="0">
                <a:latin typeface="+mn-ea"/>
                <a:ea typeface="+mn-ea"/>
                <a:cs typeface="华文宋体"/>
              </a:rPr>
              <a:t>偏</a:t>
            </a:r>
            <a:r>
              <a:rPr lang="zh-CN" altLang="en-US" sz="1400" b="1" spc="85" dirty="0">
                <a:latin typeface="+mn-ea"/>
                <a:ea typeface="+mn-ea"/>
                <a:cs typeface="华文宋体"/>
              </a:rPr>
              <a:t>离</a:t>
            </a:r>
            <a:r>
              <a:rPr lang="zh-CN" altLang="en-US" sz="1400" b="1" spc="25" dirty="0">
                <a:latin typeface="+mn-ea"/>
                <a:ea typeface="+mn-ea"/>
                <a:cs typeface="华文宋体"/>
              </a:rPr>
              <a:t>其</a:t>
            </a:r>
            <a:r>
              <a:rPr lang="zh-CN" altLang="en-US" sz="1400" b="1" spc="15" dirty="0">
                <a:latin typeface="+mn-ea"/>
                <a:ea typeface="+mn-ea"/>
                <a:cs typeface="华文宋体"/>
              </a:rPr>
              <a:t>旗</a:t>
            </a:r>
            <a:r>
              <a:rPr lang="zh-CN" altLang="en-US" sz="1400" b="1" spc="85" dirty="0">
                <a:latin typeface="+mn-ea"/>
                <a:ea typeface="+mn-ea"/>
                <a:cs typeface="华文宋体"/>
              </a:rPr>
              <a:t>下</a:t>
            </a:r>
            <a:r>
              <a:rPr lang="zh-CN" altLang="en-US" sz="1400" b="1" spc="25" dirty="0">
                <a:latin typeface="+mn-ea"/>
                <a:ea typeface="+mn-ea"/>
                <a:cs typeface="华文宋体"/>
              </a:rPr>
              <a:t>资</a:t>
            </a:r>
            <a:r>
              <a:rPr lang="zh-CN" altLang="en-US" sz="1400" b="1" spc="15" dirty="0">
                <a:latin typeface="+mn-ea"/>
                <a:ea typeface="+mn-ea"/>
                <a:cs typeface="华文宋体"/>
              </a:rPr>
              <a:t>产</a:t>
            </a:r>
            <a:r>
              <a:rPr lang="zh-CN" altLang="en-US" sz="1400" b="1" spc="85" dirty="0">
                <a:latin typeface="+mn-ea"/>
                <a:ea typeface="+mn-ea"/>
                <a:cs typeface="华文宋体"/>
              </a:rPr>
              <a:t>的</a:t>
            </a:r>
            <a:r>
              <a:rPr lang="zh-CN" altLang="en-US" sz="1400" b="1" spc="25" dirty="0">
                <a:latin typeface="+mn-ea"/>
                <a:ea typeface="+mn-ea"/>
                <a:cs typeface="华文宋体"/>
              </a:rPr>
              <a:t>价</a:t>
            </a:r>
            <a:r>
              <a:rPr lang="zh-CN" altLang="en-US" sz="1400" b="1" spc="15" dirty="0">
                <a:latin typeface="+mn-ea"/>
                <a:ea typeface="+mn-ea"/>
                <a:cs typeface="华文宋体"/>
              </a:rPr>
              <a:t>值</a:t>
            </a:r>
            <a:r>
              <a:rPr lang="zh-CN" altLang="en-US" sz="1400" b="1" spc="125" dirty="0">
                <a:latin typeface="+mn-ea"/>
                <a:ea typeface="+mn-ea"/>
                <a:cs typeface="华文宋体"/>
              </a:rPr>
              <a:t>。</a:t>
            </a:r>
            <a:endParaRPr lang="zh-CN" altLang="en-US" sz="1400" dirty="0">
              <a:latin typeface="+mn-ea"/>
              <a:ea typeface="+mn-ea"/>
            </a:endParaRPr>
          </a:p>
        </p:txBody>
      </p:sp>
      <p:sp>
        <p:nvSpPr>
          <p:cNvPr id="33" name="矩形 32">
            <a:extLst>
              <a:ext uri="{FF2B5EF4-FFF2-40B4-BE49-F238E27FC236}">
                <a16:creationId xmlns:a16="http://schemas.microsoft.com/office/drawing/2014/main" id="{2A387689-C557-418A-A8DC-8F91C4D6D369}"/>
              </a:ext>
            </a:extLst>
          </p:cNvPr>
          <p:cNvSpPr/>
          <p:nvPr/>
        </p:nvSpPr>
        <p:spPr>
          <a:xfrm>
            <a:off x="6281775" y="2166052"/>
            <a:ext cx="4762842" cy="307777"/>
          </a:xfrm>
          <a:prstGeom prst="rect">
            <a:avLst/>
          </a:prstGeom>
        </p:spPr>
        <p:txBody>
          <a:bodyPr>
            <a:spAutoFit/>
          </a:bodyPr>
          <a:lstStyle/>
          <a:p>
            <a:r>
              <a:rPr lang="en-US" altLang="zh-CN" sz="1400" b="1" spc="15" dirty="0">
                <a:latin typeface="+mn-ea"/>
                <a:ea typeface="+mn-ea"/>
              </a:rPr>
              <a:t>NAV</a:t>
            </a:r>
            <a:r>
              <a:rPr lang="zh-CN" altLang="en-US" sz="1400" b="1" spc="15" dirty="0">
                <a:latin typeface="+mn-ea"/>
                <a:ea typeface="+mn-ea"/>
              </a:rPr>
              <a:t>估值法的关键在于准确地 评估</a:t>
            </a:r>
            <a:r>
              <a:rPr lang="en-US" altLang="zh-CN" sz="1400" b="1" spc="15" dirty="0">
                <a:latin typeface="+mn-ea"/>
                <a:ea typeface="+mn-ea"/>
              </a:rPr>
              <a:t>REITs</a:t>
            </a:r>
            <a:r>
              <a:rPr lang="zh-CN" altLang="en-US" sz="1400" b="1" spc="15" dirty="0">
                <a:latin typeface="+mn-ea"/>
                <a:ea typeface="+mn-ea"/>
              </a:rPr>
              <a:t>持有物业的价值</a:t>
            </a:r>
          </a:p>
        </p:txBody>
      </p:sp>
      <p:sp>
        <p:nvSpPr>
          <p:cNvPr id="37" name="矩形 36">
            <a:extLst>
              <a:ext uri="{FF2B5EF4-FFF2-40B4-BE49-F238E27FC236}">
                <a16:creationId xmlns:a16="http://schemas.microsoft.com/office/drawing/2014/main" id="{333609C4-51D8-496A-BBDB-59E7CC616E3E}"/>
              </a:ext>
            </a:extLst>
          </p:cNvPr>
          <p:cNvSpPr/>
          <p:nvPr/>
        </p:nvSpPr>
        <p:spPr>
          <a:xfrm>
            <a:off x="6294729" y="2587370"/>
            <a:ext cx="4762842" cy="307777"/>
          </a:xfrm>
          <a:prstGeom prst="rect">
            <a:avLst/>
          </a:prstGeom>
        </p:spPr>
        <p:txBody>
          <a:bodyPr wrap="square">
            <a:spAutoFit/>
          </a:bodyPr>
          <a:lstStyle/>
          <a:p>
            <a:r>
              <a:rPr lang="en-US" altLang="zh-CN" sz="1400" b="1" spc="15" dirty="0">
                <a:latin typeface="+mn-ea"/>
                <a:ea typeface="+mn-ea"/>
              </a:rPr>
              <a:t>FFO</a:t>
            </a:r>
            <a:r>
              <a:rPr lang="zh-CN" altLang="en-US" sz="1400" b="1" spc="15" dirty="0">
                <a:latin typeface="+mn-ea"/>
                <a:ea typeface="+mn-ea"/>
              </a:rPr>
              <a:t>的核心是项目未来预期收益的稳定性和贴现率</a:t>
            </a:r>
          </a:p>
        </p:txBody>
      </p:sp>
      <p:sp>
        <p:nvSpPr>
          <p:cNvPr id="39" name="箭头: 右 38">
            <a:extLst>
              <a:ext uri="{FF2B5EF4-FFF2-40B4-BE49-F238E27FC236}">
                <a16:creationId xmlns:a16="http://schemas.microsoft.com/office/drawing/2014/main" id="{97752BCD-184F-4409-9A8F-576F5C87153A}"/>
              </a:ext>
            </a:extLst>
          </p:cNvPr>
          <p:cNvSpPr/>
          <p:nvPr/>
        </p:nvSpPr>
        <p:spPr bwMode="auto">
          <a:xfrm>
            <a:off x="5969685" y="1811615"/>
            <a:ext cx="252630" cy="279316"/>
          </a:xfrm>
          <a:prstGeom prst="rightArrow">
            <a:avLst/>
          </a:prstGeom>
          <a:solidFill>
            <a:srgbClr val="C0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0" name="箭头: 右 39">
            <a:extLst>
              <a:ext uri="{FF2B5EF4-FFF2-40B4-BE49-F238E27FC236}">
                <a16:creationId xmlns:a16="http://schemas.microsoft.com/office/drawing/2014/main" id="{6E7A9754-DC31-425D-9A5F-C67DC61B05A3}"/>
              </a:ext>
            </a:extLst>
          </p:cNvPr>
          <p:cNvSpPr/>
          <p:nvPr/>
        </p:nvSpPr>
        <p:spPr bwMode="auto">
          <a:xfrm>
            <a:off x="5978487" y="2583799"/>
            <a:ext cx="252630" cy="279316"/>
          </a:xfrm>
          <a:prstGeom prst="rightArrow">
            <a:avLst/>
          </a:prstGeom>
          <a:solidFill>
            <a:srgbClr val="C0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1" name="箭头: 右 40">
            <a:extLst>
              <a:ext uri="{FF2B5EF4-FFF2-40B4-BE49-F238E27FC236}">
                <a16:creationId xmlns:a16="http://schemas.microsoft.com/office/drawing/2014/main" id="{A4284961-C86C-4AEE-86DC-790F267BA266}"/>
              </a:ext>
            </a:extLst>
          </p:cNvPr>
          <p:cNvSpPr/>
          <p:nvPr/>
        </p:nvSpPr>
        <p:spPr bwMode="auto">
          <a:xfrm>
            <a:off x="5978487" y="2211251"/>
            <a:ext cx="252630" cy="279316"/>
          </a:xfrm>
          <a:prstGeom prst="rightArrow">
            <a:avLst/>
          </a:prstGeom>
          <a:solidFill>
            <a:srgbClr val="C0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2" name="矩形 41">
            <a:extLst>
              <a:ext uri="{FF2B5EF4-FFF2-40B4-BE49-F238E27FC236}">
                <a16:creationId xmlns:a16="http://schemas.microsoft.com/office/drawing/2014/main" id="{19657032-93D2-4DAD-9D9B-C0106E228410}"/>
              </a:ext>
            </a:extLst>
          </p:cNvPr>
          <p:cNvSpPr/>
          <p:nvPr/>
        </p:nvSpPr>
        <p:spPr>
          <a:xfrm>
            <a:off x="6349239" y="3035064"/>
            <a:ext cx="4623455" cy="523220"/>
          </a:xfrm>
          <a:prstGeom prst="rect">
            <a:avLst/>
          </a:prstGeom>
        </p:spPr>
        <p:txBody>
          <a:bodyPr wrap="square">
            <a:spAutoFit/>
          </a:bodyPr>
          <a:lstStyle/>
          <a:p>
            <a:r>
              <a:rPr lang="zh-CN" altLang="en-US" sz="1400" b="1" spc="15" dirty="0">
                <a:latin typeface="+mn-ea"/>
                <a:ea typeface="+mn-ea"/>
              </a:rPr>
              <a:t>该方法将</a:t>
            </a:r>
            <a:r>
              <a:rPr lang="en-US" altLang="zh-CN" sz="1400" b="1" spc="15" dirty="0">
                <a:latin typeface="+mn-ea"/>
                <a:ea typeface="+mn-ea"/>
              </a:rPr>
              <a:t>REITs</a:t>
            </a:r>
            <a:r>
              <a:rPr lang="zh-CN" altLang="en-US" sz="1400" b="1" spc="15" dirty="0">
                <a:latin typeface="+mn-ea"/>
                <a:ea typeface="+mn-ea"/>
              </a:rPr>
              <a:t>的物业看作一个整体，充分考虑了</a:t>
            </a:r>
            <a:r>
              <a:rPr lang="en-US" altLang="zh-CN" sz="1400" b="1" spc="15" dirty="0">
                <a:latin typeface="+mn-ea"/>
                <a:ea typeface="+mn-ea"/>
              </a:rPr>
              <a:t>REITs</a:t>
            </a:r>
            <a:r>
              <a:rPr lang="zh-CN" altLang="en-US" sz="1400" b="1" spc="15" dirty="0">
                <a:latin typeface="+mn-ea"/>
                <a:ea typeface="+mn-ea"/>
              </a:rPr>
              <a:t>物业的综合收益，更能体现其整体运营水平。</a:t>
            </a:r>
          </a:p>
        </p:txBody>
      </p:sp>
      <p:sp>
        <p:nvSpPr>
          <p:cNvPr id="43" name="object 7">
            <a:extLst>
              <a:ext uri="{FF2B5EF4-FFF2-40B4-BE49-F238E27FC236}">
                <a16:creationId xmlns:a16="http://schemas.microsoft.com/office/drawing/2014/main" id="{18B28557-8741-484F-ACAC-7A4054A284DE}"/>
              </a:ext>
            </a:extLst>
          </p:cNvPr>
          <p:cNvSpPr txBox="1"/>
          <p:nvPr/>
        </p:nvSpPr>
        <p:spPr>
          <a:xfrm>
            <a:off x="463742" y="4502107"/>
            <a:ext cx="10832716" cy="1172885"/>
          </a:xfrm>
          <a:prstGeom prst="rect">
            <a:avLst/>
          </a:prstGeom>
        </p:spPr>
        <p:txBody>
          <a:bodyPr vert="horz" wrap="square" lIns="0" tIns="15875" rIns="0" bIns="0" rtlCol="0">
            <a:spAutoFit/>
          </a:bodyPr>
          <a:lstStyle/>
          <a:p>
            <a:pPr marL="12700" marR="107314" algn="just">
              <a:lnSpc>
                <a:spcPct val="120000"/>
              </a:lnSpc>
              <a:tabLst>
                <a:tab pos="299085" algn="l"/>
              </a:tabLst>
            </a:pPr>
            <a:r>
              <a:rPr lang="en-US" altLang="zh-CN" sz="1600" b="1" spc="-5" dirty="0">
                <a:latin typeface="+mn-ea"/>
                <a:ea typeface="+mn-ea"/>
                <a:cs typeface="华文宋体"/>
              </a:rPr>
              <a:t>    2</a:t>
            </a:r>
            <a:r>
              <a:rPr lang="zh-CN" altLang="en-US" sz="1600" b="1" spc="-5" dirty="0">
                <a:latin typeface="+mn-ea"/>
                <a:ea typeface="+mn-ea"/>
                <a:cs typeface="华文宋体"/>
              </a:rPr>
              <a:t>、市盈率法</a:t>
            </a:r>
            <a:r>
              <a:rPr lang="en-US" altLang="zh-CN" sz="1600" b="1" spc="-5" dirty="0">
                <a:latin typeface="+mn-ea"/>
                <a:ea typeface="+mn-ea"/>
                <a:cs typeface="华文宋体"/>
              </a:rPr>
              <a:t>(NAV)</a:t>
            </a:r>
            <a:r>
              <a:rPr lang="zh-CN" altLang="en-US" sz="1600" b="1" spc="-5" dirty="0">
                <a:latin typeface="+mn-ea"/>
                <a:ea typeface="+mn-ea"/>
                <a:cs typeface="华文宋体"/>
              </a:rPr>
              <a:t>：</a:t>
            </a:r>
            <a:r>
              <a:rPr lang="zh-CN" altLang="en-US" sz="1600" spc="-5" dirty="0">
                <a:latin typeface="+mn-ea"/>
                <a:ea typeface="+mn-ea"/>
                <a:cs typeface="华文宋体"/>
              </a:rPr>
              <a:t>即</a:t>
            </a:r>
            <a:r>
              <a:rPr lang="en-US" altLang="zh-CN" sz="1600" spc="-5" dirty="0">
                <a:latin typeface="+mn-ea"/>
                <a:ea typeface="+mn-ea"/>
                <a:cs typeface="华文宋体"/>
              </a:rPr>
              <a:t>P/FFO</a:t>
            </a:r>
            <a:r>
              <a:rPr lang="zh-CN" altLang="en-US" sz="1600" spc="-5" dirty="0">
                <a:latin typeface="+mn-ea"/>
                <a:ea typeface="+mn-ea"/>
                <a:cs typeface="华文宋体"/>
              </a:rPr>
              <a:t>、</a:t>
            </a:r>
            <a:r>
              <a:rPr lang="en-US" altLang="zh-CN" sz="1600" spc="-5" dirty="0">
                <a:latin typeface="+mn-ea"/>
                <a:ea typeface="+mn-ea"/>
                <a:cs typeface="华文宋体"/>
              </a:rPr>
              <a:t>P/AFFO</a:t>
            </a:r>
            <a:r>
              <a:rPr lang="zh-CN" altLang="en-US" sz="1600" spc="-5" dirty="0">
                <a:latin typeface="+mn-ea"/>
                <a:ea typeface="+mn-ea"/>
                <a:cs typeface="华文宋体"/>
              </a:rPr>
              <a:t>等指标进行相对估值，方法思路与股票</a:t>
            </a:r>
            <a:r>
              <a:rPr lang="en-US" altLang="zh-CN" sz="1600" spc="-5" dirty="0">
                <a:latin typeface="+mn-ea"/>
                <a:ea typeface="+mn-ea"/>
                <a:cs typeface="华文宋体"/>
              </a:rPr>
              <a:t>PE</a:t>
            </a:r>
            <a:r>
              <a:rPr lang="zh-CN" altLang="en-US" sz="1600" spc="-5" dirty="0">
                <a:latin typeface="+mn-ea"/>
                <a:ea typeface="+mn-ea"/>
                <a:cs typeface="华文宋体"/>
              </a:rPr>
              <a:t>估值类似，将物业资产的</a:t>
            </a:r>
            <a:r>
              <a:rPr lang="en-US" altLang="zh-CN" sz="1600" spc="-5" dirty="0">
                <a:latin typeface="+mn-ea"/>
                <a:ea typeface="+mn-ea"/>
                <a:cs typeface="华文宋体"/>
              </a:rPr>
              <a:t>FFO</a:t>
            </a:r>
            <a:r>
              <a:rPr lang="zh-CN" altLang="en-US" sz="1600" spc="-5" dirty="0">
                <a:latin typeface="+mn-ea"/>
                <a:ea typeface="+mn-ea"/>
                <a:cs typeface="华文宋体"/>
              </a:rPr>
              <a:t>或</a:t>
            </a:r>
            <a:r>
              <a:rPr lang="en-US" altLang="zh-CN" sz="1600" spc="-5" dirty="0">
                <a:latin typeface="+mn-ea"/>
                <a:ea typeface="+mn-ea"/>
                <a:cs typeface="华文宋体"/>
              </a:rPr>
              <a:t>AFFO  </a:t>
            </a:r>
            <a:r>
              <a:rPr lang="zh-CN" altLang="en-US" sz="1600" spc="-5" dirty="0">
                <a:latin typeface="+mn-ea"/>
                <a:ea typeface="+mn-ea"/>
                <a:cs typeface="华文宋体"/>
              </a:rPr>
              <a:t>乘以对应资产类型指标数值，就可以得到</a:t>
            </a:r>
            <a:r>
              <a:rPr lang="en-US" altLang="zh-CN" sz="1600" spc="-5" dirty="0">
                <a:latin typeface="+mn-ea"/>
                <a:ea typeface="+mn-ea"/>
                <a:cs typeface="华文宋体"/>
              </a:rPr>
              <a:t>REITs</a:t>
            </a:r>
            <a:r>
              <a:rPr lang="zh-CN" altLang="en-US" sz="1600" spc="-5" dirty="0">
                <a:latin typeface="+mn-ea"/>
                <a:ea typeface="+mn-ea"/>
                <a:cs typeface="华文宋体"/>
              </a:rPr>
              <a:t>的相对估值。如果</a:t>
            </a:r>
            <a:r>
              <a:rPr lang="en-US" altLang="zh-CN" sz="1600" spc="-5" dirty="0">
                <a:latin typeface="+mn-ea"/>
                <a:ea typeface="+mn-ea"/>
                <a:cs typeface="华文宋体"/>
              </a:rPr>
              <a:t>REITs</a:t>
            </a:r>
            <a:r>
              <a:rPr lang="zh-CN" altLang="en-US" sz="1600" spc="-5" dirty="0">
                <a:latin typeface="+mn-ea"/>
                <a:ea typeface="+mn-ea"/>
                <a:cs typeface="华文宋体"/>
              </a:rPr>
              <a:t>价格除以</a:t>
            </a:r>
            <a:r>
              <a:rPr lang="en-US" altLang="zh-CN" sz="1600" spc="-5" dirty="0">
                <a:latin typeface="+mn-ea"/>
                <a:ea typeface="+mn-ea"/>
                <a:cs typeface="华文宋体"/>
              </a:rPr>
              <a:t>FFO</a:t>
            </a:r>
            <a:r>
              <a:rPr lang="zh-CN" altLang="en-US" sz="1600" spc="-5" dirty="0">
                <a:latin typeface="+mn-ea"/>
                <a:ea typeface="+mn-ea"/>
                <a:cs typeface="华文宋体"/>
              </a:rPr>
              <a:t>或</a:t>
            </a:r>
            <a:r>
              <a:rPr lang="en-US" altLang="zh-CN" sz="1600" spc="-5" dirty="0">
                <a:latin typeface="+mn-ea"/>
                <a:ea typeface="+mn-ea"/>
                <a:cs typeface="华文宋体"/>
              </a:rPr>
              <a:t>AFFO</a:t>
            </a:r>
            <a:r>
              <a:rPr lang="zh-CN" altLang="en-US" sz="1600" spc="-5" dirty="0">
                <a:latin typeface="+mn-ea"/>
                <a:ea typeface="+mn-ea"/>
                <a:cs typeface="华文宋体"/>
              </a:rPr>
              <a:t>比同类</a:t>
            </a:r>
            <a:r>
              <a:rPr lang="en-US" altLang="zh-CN" sz="1600" spc="-5" dirty="0">
                <a:latin typeface="+mn-ea"/>
                <a:ea typeface="+mn-ea"/>
                <a:cs typeface="华文宋体"/>
              </a:rPr>
              <a:t>REITs</a:t>
            </a:r>
            <a:r>
              <a:rPr lang="zh-CN" altLang="en-US" sz="1600" spc="-5" dirty="0">
                <a:latin typeface="+mn-ea"/>
                <a:ea typeface="+mn-ea"/>
                <a:cs typeface="华文宋体"/>
              </a:rPr>
              <a:t>要高，  则认为该</a:t>
            </a:r>
            <a:r>
              <a:rPr lang="en-US" altLang="zh-CN" sz="1600" spc="-5" dirty="0">
                <a:latin typeface="+mn-ea"/>
                <a:ea typeface="+mn-ea"/>
                <a:cs typeface="华文宋体"/>
              </a:rPr>
              <a:t>REITs</a:t>
            </a:r>
            <a:r>
              <a:rPr lang="zh-CN" altLang="en-US" sz="1600" spc="-5" dirty="0">
                <a:latin typeface="+mn-ea"/>
                <a:ea typeface="+mn-ea"/>
                <a:cs typeface="华文宋体"/>
              </a:rPr>
              <a:t>价格可能被高估，反之，则认为可能被低估。</a:t>
            </a:r>
          </a:p>
          <a:p>
            <a:pPr marL="12700" marR="107314" algn="just">
              <a:lnSpc>
                <a:spcPct val="120000"/>
              </a:lnSpc>
              <a:tabLst>
                <a:tab pos="299085" algn="l"/>
              </a:tabLst>
            </a:pPr>
            <a:endParaRPr lang="en-US" altLang="zh-CN" sz="1600" b="1" spc="-5" dirty="0">
              <a:latin typeface="+mn-ea"/>
              <a:ea typeface="+mn-ea"/>
              <a:cs typeface="华文宋体"/>
            </a:endParaRPr>
          </a:p>
        </p:txBody>
      </p:sp>
      <p:sp>
        <p:nvSpPr>
          <p:cNvPr id="46" name="矩形 45">
            <a:extLst>
              <a:ext uri="{FF2B5EF4-FFF2-40B4-BE49-F238E27FC236}">
                <a16:creationId xmlns:a16="http://schemas.microsoft.com/office/drawing/2014/main" id="{C8AA18EF-10B9-441B-9824-586ABE7A1206}"/>
              </a:ext>
            </a:extLst>
          </p:cNvPr>
          <p:cNvSpPr/>
          <p:nvPr/>
        </p:nvSpPr>
        <p:spPr>
          <a:xfrm>
            <a:off x="349906" y="5708775"/>
            <a:ext cx="11194774" cy="584775"/>
          </a:xfrm>
          <a:prstGeom prst="rect">
            <a:avLst/>
          </a:prstGeom>
        </p:spPr>
        <p:txBody>
          <a:bodyPr wrap="square">
            <a:spAutoFit/>
          </a:bodyPr>
          <a:lstStyle/>
          <a:p>
            <a:pPr marL="72390" lvl="1">
              <a:spcBef>
                <a:spcPts val="5"/>
              </a:spcBef>
              <a:tabLst>
                <a:tab pos="358775" algn="l"/>
              </a:tabLst>
            </a:pPr>
            <a:r>
              <a:rPr lang="en-US" altLang="zh-CN" sz="1600" b="1" spc="15" dirty="0">
                <a:solidFill>
                  <a:srgbClr val="FF0000"/>
                </a:solidFill>
                <a:latin typeface="+mn-ea"/>
                <a:ea typeface="+mn-ea"/>
                <a:cs typeface="华文宋体"/>
              </a:rPr>
              <a:t>REITs</a:t>
            </a:r>
            <a:r>
              <a:rPr lang="zh-CN" altLang="en-US" sz="1600" b="1" spc="15" dirty="0">
                <a:solidFill>
                  <a:srgbClr val="FF0000"/>
                </a:solidFill>
                <a:latin typeface="+mn-ea"/>
                <a:ea typeface="+mn-ea"/>
                <a:cs typeface="华文宋体"/>
              </a:rPr>
              <a:t>产</a:t>
            </a:r>
            <a:r>
              <a:rPr lang="zh-CN" altLang="en-US" sz="1600" b="1" spc="80" dirty="0">
                <a:solidFill>
                  <a:srgbClr val="FF0000"/>
                </a:solidFill>
                <a:latin typeface="+mn-ea"/>
                <a:ea typeface="+mn-ea"/>
                <a:cs typeface="华文宋体"/>
              </a:rPr>
              <a:t>品</a:t>
            </a:r>
            <a:r>
              <a:rPr lang="zh-CN" altLang="en-US" sz="1600" b="1" spc="15" dirty="0">
                <a:solidFill>
                  <a:srgbClr val="FF0000"/>
                </a:solidFill>
                <a:latin typeface="+mn-ea"/>
                <a:ea typeface="+mn-ea"/>
                <a:cs typeface="华文宋体"/>
              </a:rPr>
              <a:t>的估</a:t>
            </a:r>
            <a:r>
              <a:rPr lang="zh-CN" altLang="en-US" sz="1600" b="1" spc="80" dirty="0">
                <a:solidFill>
                  <a:srgbClr val="FF0000"/>
                </a:solidFill>
                <a:latin typeface="+mn-ea"/>
                <a:ea typeface="+mn-ea"/>
                <a:cs typeface="华文宋体"/>
              </a:rPr>
              <a:t>值</a:t>
            </a:r>
            <a:r>
              <a:rPr lang="zh-CN" altLang="en-US" sz="1600" b="1" spc="15" dirty="0">
                <a:solidFill>
                  <a:srgbClr val="FF0000"/>
                </a:solidFill>
                <a:latin typeface="+mn-ea"/>
                <a:ea typeface="+mn-ea"/>
                <a:cs typeface="华文宋体"/>
              </a:rPr>
              <a:t>方法</a:t>
            </a:r>
            <a:r>
              <a:rPr lang="zh-CN" altLang="en-US" sz="1600" b="1" spc="80" dirty="0">
                <a:solidFill>
                  <a:srgbClr val="FF0000"/>
                </a:solidFill>
                <a:latin typeface="+mn-ea"/>
                <a:ea typeface="+mn-ea"/>
                <a:cs typeface="华文宋体"/>
              </a:rPr>
              <a:t>与</a:t>
            </a:r>
            <a:r>
              <a:rPr lang="zh-CN" altLang="en-US" sz="1600" b="1" spc="15" dirty="0">
                <a:solidFill>
                  <a:srgbClr val="FF0000"/>
                </a:solidFill>
                <a:latin typeface="+mn-ea"/>
                <a:ea typeface="+mn-ea"/>
                <a:cs typeface="华文宋体"/>
              </a:rPr>
              <a:t>权益</a:t>
            </a:r>
            <a:r>
              <a:rPr lang="zh-CN" altLang="en-US" sz="1600" b="1" spc="80" dirty="0">
                <a:solidFill>
                  <a:srgbClr val="FF0000"/>
                </a:solidFill>
                <a:latin typeface="+mn-ea"/>
                <a:ea typeface="+mn-ea"/>
                <a:cs typeface="华文宋体"/>
              </a:rPr>
              <a:t>类</a:t>
            </a:r>
            <a:r>
              <a:rPr lang="zh-CN" altLang="en-US" sz="1600" b="1" spc="15" dirty="0">
                <a:solidFill>
                  <a:srgbClr val="FF0000"/>
                </a:solidFill>
                <a:latin typeface="+mn-ea"/>
                <a:ea typeface="+mn-ea"/>
                <a:cs typeface="华文宋体"/>
              </a:rPr>
              <a:t>型资</a:t>
            </a:r>
            <a:r>
              <a:rPr lang="zh-CN" altLang="en-US" sz="1600" b="1" spc="80" dirty="0">
                <a:solidFill>
                  <a:srgbClr val="FF0000"/>
                </a:solidFill>
                <a:latin typeface="+mn-ea"/>
                <a:ea typeface="+mn-ea"/>
                <a:cs typeface="华文宋体"/>
              </a:rPr>
              <a:t>产</a:t>
            </a:r>
            <a:r>
              <a:rPr lang="zh-CN" altLang="en-US" sz="1600" b="1" spc="15" dirty="0">
                <a:solidFill>
                  <a:srgbClr val="FF0000"/>
                </a:solidFill>
                <a:latin typeface="+mn-ea"/>
                <a:ea typeface="+mn-ea"/>
                <a:cs typeface="华文宋体"/>
              </a:rPr>
              <a:t>的估</a:t>
            </a:r>
            <a:r>
              <a:rPr lang="zh-CN" altLang="en-US" sz="1600" b="1" spc="80" dirty="0">
                <a:solidFill>
                  <a:srgbClr val="FF0000"/>
                </a:solidFill>
                <a:latin typeface="+mn-ea"/>
                <a:ea typeface="+mn-ea"/>
                <a:cs typeface="华文宋体"/>
              </a:rPr>
              <a:t>值</a:t>
            </a:r>
            <a:r>
              <a:rPr lang="zh-CN" altLang="en-US" sz="1600" b="1" spc="15" dirty="0">
                <a:solidFill>
                  <a:srgbClr val="FF0000"/>
                </a:solidFill>
                <a:latin typeface="+mn-ea"/>
                <a:ea typeface="+mn-ea"/>
                <a:cs typeface="华文宋体"/>
              </a:rPr>
              <a:t>方法</a:t>
            </a:r>
            <a:r>
              <a:rPr lang="zh-CN" altLang="en-US" sz="1600" b="1" spc="80" dirty="0">
                <a:solidFill>
                  <a:srgbClr val="FF0000"/>
                </a:solidFill>
                <a:latin typeface="+mn-ea"/>
                <a:ea typeface="+mn-ea"/>
                <a:cs typeface="华文宋体"/>
              </a:rPr>
              <a:t>类</a:t>
            </a:r>
            <a:r>
              <a:rPr lang="zh-CN" altLang="en-US" sz="1600" b="1" spc="15" dirty="0">
                <a:solidFill>
                  <a:srgbClr val="FF0000"/>
                </a:solidFill>
                <a:latin typeface="+mn-ea"/>
                <a:ea typeface="+mn-ea"/>
                <a:cs typeface="华文宋体"/>
              </a:rPr>
              <a:t>似，</a:t>
            </a:r>
            <a:r>
              <a:rPr lang="zh-CN" altLang="en-US" sz="1600" b="1" spc="80" dirty="0">
                <a:solidFill>
                  <a:srgbClr val="FF0000"/>
                </a:solidFill>
                <a:latin typeface="+mn-ea"/>
                <a:ea typeface="+mn-ea"/>
                <a:cs typeface="华文宋体"/>
              </a:rPr>
              <a:t>同</a:t>
            </a:r>
            <a:r>
              <a:rPr lang="zh-CN" altLang="en-US" sz="1600" b="1" spc="15" dirty="0">
                <a:solidFill>
                  <a:srgbClr val="FF0000"/>
                </a:solidFill>
                <a:latin typeface="+mn-ea"/>
                <a:ea typeface="+mn-ea"/>
                <a:cs typeface="华文宋体"/>
              </a:rPr>
              <a:t>时也</a:t>
            </a:r>
            <a:r>
              <a:rPr lang="zh-CN" altLang="en-US" sz="1600" b="1" spc="80" dirty="0">
                <a:solidFill>
                  <a:srgbClr val="FF0000"/>
                </a:solidFill>
                <a:latin typeface="+mn-ea"/>
                <a:ea typeface="+mn-ea"/>
                <a:cs typeface="华文宋体"/>
              </a:rPr>
              <a:t>决</a:t>
            </a:r>
            <a:r>
              <a:rPr lang="zh-CN" altLang="en-US" sz="1600" b="1" spc="15" dirty="0">
                <a:solidFill>
                  <a:srgbClr val="FF0000"/>
                </a:solidFill>
                <a:latin typeface="+mn-ea"/>
                <a:ea typeface="+mn-ea"/>
                <a:cs typeface="华文宋体"/>
              </a:rPr>
              <a:t>定</a:t>
            </a:r>
            <a:r>
              <a:rPr lang="zh-CN" altLang="en-US" sz="1600" b="1" spc="50" dirty="0">
                <a:solidFill>
                  <a:srgbClr val="FF0000"/>
                </a:solidFill>
                <a:latin typeface="+mn-ea"/>
                <a:ea typeface="+mn-ea"/>
                <a:cs typeface="华文宋体"/>
              </a:rPr>
              <a:t>了</a:t>
            </a:r>
            <a:r>
              <a:rPr lang="en-US" altLang="zh-CN" sz="1600" b="1" spc="15" dirty="0">
                <a:solidFill>
                  <a:srgbClr val="FF0000"/>
                </a:solidFill>
                <a:latin typeface="+mn-ea"/>
                <a:ea typeface="+mn-ea"/>
                <a:cs typeface="华文宋体"/>
              </a:rPr>
              <a:t>REITs</a:t>
            </a:r>
            <a:r>
              <a:rPr lang="zh-CN" altLang="en-US" sz="1600" b="1" spc="80" dirty="0">
                <a:solidFill>
                  <a:srgbClr val="FF0000"/>
                </a:solidFill>
                <a:latin typeface="+mn-ea"/>
                <a:ea typeface="+mn-ea"/>
                <a:cs typeface="华文宋体"/>
              </a:rPr>
              <a:t>产</a:t>
            </a:r>
            <a:r>
              <a:rPr lang="zh-CN" altLang="en-US" sz="1600" b="1" spc="15" dirty="0">
                <a:solidFill>
                  <a:srgbClr val="FF0000"/>
                </a:solidFill>
                <a:latin typeface="+mn-ea"/>
                <a:ea typeface="+mn-ea"/>
                <a:cs typeface="华文宋体"/>
              </a:rPr>
              <a:t>品的</a:t>
            </a:r>
            <a:r>
              <a:rPr lang="zh-CN" altLang="en-US" sz="1600" b="1" spc="80" dirty="0">
                <a:solidFill>
                  <a:srgbClr val="FF0000"/>
                </a:solidFill>
                <a:latin typeface="+mn-ea"/>
                <a:ea typeface="+mn-ea"/>
                <a:cs typeface="华文宋体"/>
              </a:rPr>
              <a:t>价</a:t>
            </a:r>
            <a:r>
              <a:rPr lang="zh-CN" altLang="en-US" sz="1600" b="1" spc="15" dirty="0">
                <a:solidFill>
                  <a:srgbClr val="FF0000"/>
                </a:solidFill>
                <a:latin typeface="+mn-ea"/>
                <a:ea typeface="+mn-ea"/>
                <a:cs typeface="华文宋体"/>
              </a:rPr>
              <a:t>格可</a:t>
            </a:r>
            <a:r>
              <a:rPr lang="zh-CN" altLang="en-US" sz="1600" b="1" spc="80" dirty="0">
                <a:solidFill>
                  <a:srgbClr val="FF0000"/>
                </a:solidFill>
                <a:latin typeface="+mn-ea"/>
                <a:ea typeface="+mn-ea"/>
                <a:cs typeface="华文宋体"/>
              </a:rPr>
              <a:t>收</a:t>
            </a:r>
            <a:r>
              <a:rPr lang="zh-CN" altLang="en-US" sz="1600" b="1" spc="15" dirty="0">
                <a:solidFill>
                  <a:srgbClr val="FF0000"/>
                </a:solidFill>
                <a:latin typeface="+mn-ea"/>
                <a:ea typeface="+mn-ea"/>
                <a:cs typeface="华文宋体"/>
              </a:rPr>
              <a:t>到相</a:t>
            </a:r>
            <a:r>
              <a:rPr lang="zh-CN" altLang="en-US" sz="1600" b="1" spc="80" dirty="0">
                <a:solidFill>
                  <a:srgbClr val="FF0000"/>
                </a:solidFill>
                <a:latin typeface="+mn-ea"/>
                <a:ea typeface="+mn-ea"/>
                <a:cs typeface="华文宋体"/>
              </a:rPr>
              <a:t>关</a:t>
            </a:r>
            <a:r>
              <a:rPr lang="zh-CN" altLang="en-US" sz="1600" b="1" spc="15" dirty="0">
                <a:solidFill>
                  <a:srgbClr val="FF0000"/>
                </a:solidFill>
                <a:latin typeface="+mn-ea"/>
                <a:ea typeface="+mn-ea"/>
                <a:cs typeface="华文宋体"/>
              </a:rPr>
              <a:t>因素</a:t>
            </a:r>
            <a:r>
              <a:rPr lang="zh-CN" altLang="en-US" sz="1600" b="1" spc="80" dirty="0">
                <a:solidFill>
                  <a:srgbClr val="FF0000"/>
                </a:solidFill>
                <a:latin typeface="+mn-ea"/>
                <a:ea typeface="+mn-ea"/>
                <a:cs typeface="华文宋体"/>
              </a:rPr>
              <a:t>的</a:t>
            </a:r>
            <a:r>
              <a:rPr lang="zh-CN" altLang="en-US" sz="1600" b="1" spc="15" dirty="0">
                <a:solidFill>
                  <a:srgbClr val="FF0000"/>
                </a:solidFill>
                <a:latin typeface="+mn-ea"/>
                <a:ea typeface="+mn-ea"/>
                <a:cs typeface="华文宋体"/>
              </a:rPr>
              <a:t>影</a:t>
            </a:r>
            <a:r>
              <a:rPr lang="zh-CN" altLang="en-US" sz="1600" b="1" spc="80" dirty="0">
                <a:solidFill>
                  <a:srgbClr val="FF0000"/>
                </a:solidFill>
                <a:latin typeface="+mn-ea"/>
                <a:ea typeface="+mn-ea"/>
                <a:cs typeface="华文宋体"/>
              </a:rPr>
              <a:t>响</a:t>
            </a:r>
            <a:r>
              <a:rPr lang="zh-CN" altLang="en-US" sz="1600" b="1" spc="15" dirty="0">
                <a:solidFill>
                  <a:srgbClr val="FF0000"/>
                </a:solidFill>
                <a:latin typeface="+mn-ea"/>
                <a:ea typeface="+mn-ea"/>
                <a:cs typeface="华文宋体"/>
              </a:rPr>
              <a:t>，</a:t>
            </a:r>
            <a:endParaRPr lang="en-US" altLang="zh-CN" sz="1600" dirty="0">
              <a:latin typeface="+mn-ea"/>
              <a:ea typeface="+mn-ea"/>
              <a:cs typeface="华文宋体"/>
            </a:endParaRPr>
          </a:p>
          <a:p>
            <a:pPr marL="72390" lvl="1">
              <a:spcBef>
                <a:spcPts val="5"/>
              </a:spcBef>
              <a:tabLst>
                <a:tab pos="358775" algn="l"/>
              </a:tabLst>
            </a:pPr>
            <a:r>
              <a:rPr lang="zh-CN" altLang="en-US" sz="1600" b="1" spc="85" dirty="0">
                <a:solidFill>
                  <a:srgbClr val="FF0000"/>
                </a:solidFill>
                <a:latin typeface="+mn-ea"/>
                <a:ea typeface="+mn-ea"/>
                <a:cs typeface="华文宋体"/>
              </a:rPr>
              <a:t>因此原始权</a:t>
            </a:r>
            <a:r>
              <a:rPr lang="zh-CN" altLang="en-US" sz="1600" b="1" spc="25" dirty="0">
                <a:solidFill>
                  <a:srgbClr val="FF0000"/>
                </a:solidFill>
                <a:latin typeface="+mn-ea"/>
                <a:ea typeface="+mn-ea"/>
                <a:cs typeface="华文宋体"/>
              </a:rPr>
              <a:t>益</a:t>
            </a:r>
            <a:r>
              <a:rPr lang="zh-CN" altLang="en-US" sz="1600" b="1" spc="15" dirty="0">
                <a:solidFill>
                  <a:srgbClr val="FF0000"/>
                </a:solidFill>
                <a:latin typeface="+mn-ea"/>
                <a:ea typeface="+mn-ea"/>
                <a:cs typeface="华文宋体"/>
              </a:rPr>
              <a:t>人</a:t>
            </a:r>
            <a:r>
              <a:rPr lang="zh-CN" altLang="en-US" sz="1600" b="1" spc="85" dirty="0">
                <a:solidFill>
                  <a:srgbClr val="FF0000"/>
                </a:solidFill>
                <a:latin typeface="+mn-ea"/>
                <a:ea typeface="+mn-ea"/>
                <a:cs typeface="华文宋体"/>
              </a:rPr>
              <a:t>不</a:t>
            </a:r>
            <a:r>
              <a:rPr lang="zh-CN" altLang="en-US" sz="1600" b="1" spc="25" dirty="0">
                <a:solidFill>
                  <a:srgbClr val="FF0000"/>
                </a:solidFill>
                <a:latin typeface="+mn-ea"/>
                <a:ea typeface="+mn-ea"/>
                <a:cs typeface="华文宋体"/>
              </a:rPr>
              <a:t>仅</a:t>
            </a:r>
            <a:r>
              <a:rPr lang="zh-CN" altLang="en-US" sz="1600" b="1" spc="15" dirty="0">
                <a:solidFill>
                  <a:srgbClr val="FF0000"/>
                </a:solidFill>
                <a:latin typeface="+mn-ea"/>
                <a:ea typeface="+mn-ea"/>
                <a:cs typeface="华文宋体"/>
              </a:rPr>
              <a:t>可</a:t>
            </a:r>
            <a:r>
              <a:rPr lang="zh-CN" altLang="en-US" sz="1600" b="1" spc="85" dirty="0">
                <a:solidFill>
                  <a:srgbClr val="FF0000"/>
                </a:solidFill>
                <a:latin typeface="+mn-ea"/>
                <a:ea typeface="+mn-ea"/>
                <a:cs typeface="华文宋体"/>
              </a:rPr>
              <a:t>以</a:t>
            </a:r>
            <a:r>
              <a:rPr lang="zh-CN" altLang="en-US" sz="1600" b="1" spc="25" dirty="0">
                <a:solidFill>
                  <a:srgbClr val="FF0000"/>
                </a:solidFill>
                <a:latin typeface="+mn-ea"/>
                <a:ea typeface="+mn-ea"/>
                <a:cs typeface="华文宋体"/>
              </a:rPr>
              <a:t>通</a:t>
            </a:r>
            <a:r>
              <a:rPr lang="zh-CN" altLang="en-US" sz="1600" b="1" spc="30" dirty="0">
                <a:solidFill>
                  <a:srgbClr val="FF0000"/>
                </a:solidFill>
                <a:latin typeface="+mn-ea"/>
                <a:ea typeface="+mn-ea"/>
                <a:cs typeface="华文宋体"/>
              </a:rPr>
              <a:t>过</a:t>
            </a:r>
            <a:r>
              <a:rPr lang="en-US" altLang="zh-CN" sz="1600" b="1" spc="15" dirty="0">
                <a:solidFill>
                  <a:srgbClr val="FF0000"/>
                </a:solidFill>
                <a:latin typeface="+mn-ea"/>
                <a:ea typeface="+mn-ea"/>
                <a:cs typeface="华文宋体"/>
              </a:rPr>
              <a:t>REITs</a:t>
            </a:r>
            <a:r>
              <a:rPr lang="zh-CN" altLang="en-US" sz="1600" b="1" spc="25" dirty="0">
                <a:solidFill>
                  <a:srgbClr val="FF0000"/>
                </a:solidFill>
                <a:latin typeface="+mn-ea"/>
                <a:ea typeface="+mn-ea"/>
                <a:cs typeface="华文宋体"/>
              </a:rPr>
              <a:t>发</a:t>
            </a:r>
            <a:r>
              <a:rPr lang="zh-CN" altLang="en-US" sz="1600" b="1" spc="85" dirty="0">
                <a:solidFill>
                  <a:srgbClr val="FF0000"/>
                </a:solidFill>
                <a:latin typeface="+mn-ea"/>
                <a:ea typeface="+mn-ea"/>
                <a:cs typeface="华文宋体"/>
              </a:rPr>
              <a:t>行</a:t>
            </a:r>
            <a:r>
              <a:rPr lang="zh-CN" altLang="en-US" sz="1600" b="1" spc="25" dirty="0">
                <a:solidFill>
                  <a:srgbClr val="FF0000"/>
                </a:solidFill>
                <a:latin typeface="+mn-ea"/>
                <a:ea typeface="+mn-ea"/>
                <a:cs typeface="华文宋体"/>
              </a:rPr>
              <a:t>盘活</a:t>
            </a:r>
            <a:r>
              <a:rPr lang="zh-CN" altLang="en-US" sz="1600" b="1" spc="85" dirty="0">
                <a:solidFill>
                  <a:srgbClr val="FF0000"/>
                </a:solidFill>
                <a:latin typeface="+mn-ea"/>
                <a:ea typeface="+mn-ea"/>
                <a:cs typeface="华文宋体"/>
              </a:rPr>
              <a:t>存</a:t>
            </a:r>
            <a:r>
              <a:rPr lang="zh-CN" altLang="en-US" sz="1600" b="1" spc="25" dirty="0">
                <a:solidFill>
                  <a:srgbClr val="FF0000"/>
                </a:solidFill>
                <a:latin typeface="+mn-ea"/>
                <a:ea typeface="+mn-ea"/>
                <a:cs typeface="华文宋体"/>
              </a:rPr>
              <a:t>量不</a:t>
            </a:r>
            <a:r>
              <a:rPr lang="zh-CN" altLang="en-US" sz="1600" b="1" spc="85" dirty="0">
                <a:solidFill>
                  <a:srgbClr val="FF0000"/>
                </a:solidFill>
                <a:latin typeface="+mn-ea"/>
                <a:ea typeface="+mn-ea"/>
                <a:cs typeface="华文宋体"/>
              </a:rPr>
              <a:t>动</a:t>
            </a:r>
            <a:r>
              <a:rPr lang="zh-CN" altLang="en-US" sz="1600" b="1" spc="25" dirty="0">
                <a:solidFill>
                  <a:srgbClr val="FF0000"/>
                </a:solidFill>
                <a:latin typeface="+mn-ea"/>
                <a:ea typeface="+mn-ea"/>
                <a:cs typeface="华文宋体"/>
              </a:rPr>
              <a:t>产，</a:t>
            </a:r>
            <a:r>
              <a:rPr lang="zh-CN" altLang="en-US" sz="1600" b="1" spc="85" dirty="0">
                <a:solidFill>
                  <a:srgbClr val="FF0000"/>
                </a:solidFill>
                <a:latin typeface="+mn-ea"/>
                <a:ea typeface="+mn-ea"/>
                <a:cs typeface="华文宋体"/>
              </a:rPr>
              <a:t>还</a:t>
            </a:r>
            <a:r>
              <a:rPr lang="zh-CN" altLang="en-US" sz="1600" b="1" spc="25" dirty="0">
                <a:solidFill>
                  <a:srgbClr val="FF0000"/>
                </a:solidFill>
                <a:latin typeface="+mn-ea"/>
                <a:ea typeface="+mn-ea"/>
                <a:cs typeface="华文宋体"/>
              </a:rPr>
              <a:t>有可</a:t>
            </a:r>
            <a:r>
              <a:rPr lang="zh-CN" altLang="en-US" sz="1600" b="1" spc="85" dirty="0">
                <a:solidFill>
                  <a:srgbClr val="FF0000"/>
                </a:solidFill>
                <a:latin typeface="+mn-ea"/>
                <a:ea typeface="+mn-ea"/>
                <a:cs typeface="华文宋体"/>
              </a:rPr>
              <a:t>能</a:t>
            </a:r>
            <a:r>
              <a:rPr lang="zh-CN" altLang="en-US" sz="1600" b="1" spc="25" dirty="0">
                <a:solidFill>
                  <a:srgbClr val="FF0000"/>
                </a:solidFill>
                <a:latin typeface="+mn-ea"/>
                <a:ea typeface="+mn-ea"/>
                <a:cs typeface="华文宋体"/>
              </a:rPr>
              <a:t>因此</a:t>
            </a:r>
            <a:r>
              <a:rPr lang="zh-CN" altLang="en-US" sz="1600" b="1" spc="85" dirty="0">
                <a:solidFill>
                  <a:srgbClr val="FF0000"/>
                </a:solidFill>
                <a:latin typeface="+mn-ea"/>
                <a:ea typeface="+mn-ea"/>
                <a:cs typeface="华文宋体"/>
              </a:rPr>
              <a:t>获</a:t>
            </a:r>
            <a:r>
              <a:rPr lang="zh-CN" altLang="en-US" sz="1600" b="1" spc="25" dirty="0">
                <a:solidFill>
                  <a:srgbClr val="FF0000"/>
                </a:solidFill>
                <a:latin typeface="+mn-ea"/>
                <a:ea typeface="+mn-ea"/>
                <a:cs typeface="华文宋体"/>
              </a:rPr>
              <a:t>得超</a:t>
            </a:r>
            <a:r>
              <a:rPr lang="zh-CN" altLang="en-US" sz="1600" b="1" spc="85" dirty="0">
                <a:solidFill>
                  <a:srgbClr val="FF0000"/>
                </a:solidFill>
                <a:latin typeface="+mn-ea"/>
                <a:ea typeface="+mn-ea"/>
                <a:cs typeface="华文宋体"/>
              </a:rPr>
              <a:t>过</a:t>
            </a:r>
            <a:r>
              <a:rPr lang="zh-CN" altLang="en-US" sz="1600" b="1" spc="25" dirty="0">
                <a:solidFill>
                  <a:srgbClr val="FF0000"/>
                </a:solidFill>
                <a:latin typeface="+mn-ea"/>
                <a:ea typeface="+mn-ea"/>
                <a:cs typeface="华文宋体"/>
              </a:rPr>
              <a:t>其原</a:t>
            </a:r>
            <a:r>
              <a:rPr lang="zh-CN" altLang="en-US" sz="1600" b="1" spc="85" dirty="0">
                <a:solidFill>
                  <a:srgbClr val="FF0000"/>
                </a:solidFill>
                <a:latin typeface="+mn-ea"/>
                <a:ea typeface="+mn-ea"/>
                <a:cs typeface="华文宋体"/>
              </a:rPr>
              <a:t>值</a:t>
            </a:r>
            <a:r>
              <a:rPr lang="zh-CN" altLang="en-US" sz="1600" b="1" spc="25" dirty="0">
                <a:solidFill>
                  <a:srgbClr val="FF0000"/>
                </a:solidFill>
                <a:latin typeface="+mn-ea"/>
                <a:ea typeface="+mn-ea"/>
                <a:cs typeface="华文宋体"/>
              </a:rPr>
              <a:t>的收</a:t>
            </a:r>
            <a:r>
              <a:rPr lang="zh-CN" altLang="en-US" sz="1600" b="1" spc="85" dirty="0">
                <a:solidFill>
                  <a:srgbClr val="FF0000"/>
                </a:solidFill>
                <a:latin typeface="+mn-ea"/>
                <a:ea typeface="+mn-ea"/>
                <a:cs typeface="华文宋体"/>
              </a:rPr>
              <a:t>益</a:t>
            </a:r>
            <a:r>
              <a:rPr lang="zh-CN" altLang="en-US" sz="1600" b="1" spc="25" dirty="0">
                <a:solidFill>
                  <a:srgbClr val="FF0000"/>
                </a:solidFill>
                <a:latin typeface="+mn-ea"/>
                <a:ea typeface="+mn-ea"/>
                <a:cs typeface="华文宋体"/>
              </a:rPr>
              <a:t>。</a:t>
            </a:r>
            <a:endParaRPr lang="zh-CN" altLang="en-US" sz="1600" dirty="0">
              <a:latin typeface="+mn-ea"/>
              <a:ea typeface="+mn-ea"/>
              <a:cs typeface="华文宋体"/>
            </a:endParaRPr>
          </a:p>
        </p:txBody>
      </p:sp>
    </p:spTree>
    <p:extLst>
      <p:ext uri="{BB962C8B-B14F-4D97-AF65-F5344CB8AC3E}">
        <p14:creationId xmlns:p14="http://schemas.microsoft.com/office/powerpoint/2010/main" val="33903975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iṥ1íde">
            <a:extLst>
              <a:ext uri="{FF2B5EF4-FFF2-40B4-BE49-F238E27FC236}">
                <a16:creationId xmlns:a16="http://schemas.microsoft.com/office/drawing/2014/main" id="{E5DA2F66-36A6-4844-AA00-3212197AD086}"/>
              </a:ext>
            </a:extLst>
          </p:cNvPr>
          <p:cNvGrpSpPr/>
          <p:nvPr/>
        </p:nvGrpSpPr>
        <p:grpSpPr>
          <a:xfrm>
            <a:off x="396820" y="962467"/>
            <a:ext cx="1144463" cy="1152128"/>
            <a:chOff x="669925" y="1304764"/>
            <a:chExt cx="1144463" cy="1152128"/>
          </a:xfrm>
        </p:grpSpPr>
        <p:sp>
          <p:nvSpPr>
            <p:cNvPr id="42" name="íṧḻïḋê">
              <a:extLst>
                <a:ext uri="{FF2B5EF4-FFF2-40B4-BE49-F238E27FC236}">
                  <a16:creationId xmlns:a16="http://schemas.microsoft.com/office/drawing/2014/main" id="{ADC6C036-9D2A-49FF-A318-0BDCBAC8B5F1}"/>
                </a:ext>
              </a:extLst>
            </p:cNvPr>
            <p:cNvSpPr/>
            <p:nvPr/>
          </p:nvSpPr>
          <p:spPr bwMode="auto">
            <a:xfrm flipH="1">
              <a:off x="669925" y="1304764"/>
              <a:ext cx="1084974" cy="1084975"/>
            </a:xfrm>
            <a:custGeom>
              <a:avLst/>
              <a:gdLst>
                <a:gd name="connsiteX0" fmla="*/ 508910 w 1084974"/>
                <a:gd name="connsiteY0" fmla="*/ 0 h 1084975"/>
                <a:gd name="connsiteX1" fmla="*/ 31229 w 1084974"/>
                <a:gd name="connsiteY1" fmla="*/ 253981 h 1084975"/>
                <a:gd name="connsiteX2" fmla="*/ 0 w 1084974"/>
                <a:gd name="connsiteY2" fmla="*/ 311517 h 1084975"/>
                <a:gd name="connsiteX3" fmla="*/ 773457 w 1084974"/>
                <a:gd name="connsiteY3" fmla="*/ 1084975 h 1084975"/>
                <a:gd name="connsiteX4" fmla="*/ 830993 w 1084974"/>
                <a:gd name="connsiteY4" fmla="*/ 1053745 h 1084975"/>
                <a:gd name="connsiteX5" fmla="*/ 1084974 w 1084974"/>
                <a:gd name="connsiteY5" fmla="*/ 576064 h 1084975"/>
                <a:gd name="connsiteX6" fmla="*/ 508910 w 1084974"/>
                <a:gd name="connsiteY6" fmla="*/ 0 h 108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974" h="1084975">
                  <a:moveTo>
                    <a:pt x="508910" y="0"/>
                  </a:moveTo>
                  <a:cubicBezTo>
                    <a:pt x="310066" y="0"/>
                    <a:pt x="134752" y="100747"/>
                    <a:pt x="31229" y="253981"/>
                  </a:cubicBezTo>
                  <a:lnTo>
                    <a:pt x="0" y="311517"/>
                  </a:lnTo>
                  <a:lnTo>
                    <a:pt x="773457" y="1084975"/>
                  </a:lnTo>
                  <a:lnTo>
                    <a:pt x="830993" y="1053745"/>
                  </a:lnTo>
                  <a:cubicBezTo>
                    <a:pt x="984227" y="950222"/>
                    <a:pt x="1084974" y="774908"/>
                    <a:pt x="1084974" y="576064"/>
                  </a:cubicBezTo>
                  <a:cubicBezTo>
                    <a:pt x="1084974" y="257913"/>
                    <a:pt x="827061" y="0"/>
                    <a:pt x="508910" y="0"/>
                  </a:cubicBezTo>
                  <a:close/>
                </a:path>
              </a:pathLst>
            </a:custGeom>
            <a:solidFill>
              <a:schemeClr val="bg1">
                <a:lumMod val="95000"/>
              </a:schemeClr>
            </a:solidFill>
            <a:ln w="19050">
              <a:noFill/>
              <a:round/>
              <a:headEnd/>
              <a:tailEnd/>
            </a:ln>
          </p:spPr>
          <p:txBody>
            <a:bodyPr rot="0" spcFirstLastPara="0" vert="horz" wrap="square" lIns="91440" tIns="45720" rIns="91440" bIns="45720" numCol="1" spcCol="0" rtlCol="0" fromWordArt="0" anchor="ctr" anchorCtr="1" forceAA="0" compatLnSpc="1">
              <a:prstTxWarp prst="textNoShape">
                <a:avLst/>
              </a:prstTxWarp>
              <a:normAutofit/>
            </a:bodyPr>
            <a:lstStyle/>
            <a:p>
              <a:pPr algn="ctr"/>
              <a:endParaRPr lang="zh-CN" altLang="en-US" sz="1200" b="1" dirty="0">
                <a:solidFill>
                  <a:schemeClr val="bg1">
                    <a:lumMod val="100000"/>
                  </a:schemeClr>
                </a:solidFill>
              </a:endParaRPr>
            </a:p>
          </p:txBody>
        </p:sp>
        <p:cxnSp>
          <p:nvCxnSpPr>
            <p:cNvPr id="43" name="直接连接符 42">
              <a:extLst>
                <a:ext uri="{FF2B5EF4-FFF2-40B4-BE49-F238E27FC236}">
                  <a16:creationId xmlns:a16="http://schemas.microsoft.com/office/drawing/2014/main" id="{8BCEE3FE-0434-478A-B5E3-EBE4BA8240E0}"/>
                </a:ext>
              </a:extLst>
            </p:cNvPr>
            <p:cNvCxnSpPr/>
            <p:nvPr/>
          </p:nvCxnSpPr>
          <p:spPr>
            <a:xfrm flipH="1">
              <a:off x="914288" y="1556792"/>
              <a:ext cx="900100" cy="90010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4" name="íṧḻïdê">
              <a:extLst>
                <a:ext uri="{FF2B5EF4-FFF2-40B4-BE49-F238E27FC236}">
                  <a16:creationId xmlns:a16="http://schemas.microsoft.com/office/drawing/2014/main" id="{CE69A994-82F6-45BC-8A45-F0B1C0BC7A8A}"/>
                </a:ext>
              </a:extLst>
            </p:cNvPr>
            <p:cNvSpPr txBox="1"/>
            <p:nvPr/>
          </p:nvSpPr>
          <p:spPr>
            <a:xfrm>
              <a:off x="669925" y="1400908"/>
              <a:ext cx="828092" cy="707886"/>
            </a:xfrm>
            <a:prstGeom prst="rect">
              <a:avLst/>
            </a:prstGeom>
            <a:noFill/>
          </p:spPr>
          <p:txBody>
            <a:bodyPr wrap="square" rtlCol="0" anchor="ctr">
              <a:spAutoFit/>
            </a:bodyPr>
            <a:lstStyle/>
            <a:p>
              <a:pPr algn="ctr"/>
              <a:r>
                <a:rPr lang="en-US" altLang="zh-CN" sz="4000" dirty="0">
                  <a:solidFill>
                    <a:srgbClr val="C00000"/>
                  </a:solidFill>
                  <a:latin typeface="Impact" panose="020B0806030902050204" pitchFamily="34" charset="0"/>
                </a:rPr>
                <a:t>01</a:t>
              </a:r>
              <a:endParaRPr lang="zh-CN" altLang="en-US" sz="4000" dirty="0">
                <a:solidFill>
                  <a:srgbClr val="C00000"/>
                </a:solidFill>
                <a:latin typeface="Impact" panose="020B0806030902050204" pitchFamily="34" charset="0"/>
              </a:endParaRPr>
            </a:p>
          </p:txBody>
        </p:sp>
      </p:grpSp>
      <p:grpSp>
        <p:nvGrpSpPr>
          <p:cNvPr id="35" name="ïSļiḋê">
            <a:extLst>
              <a:ext uri="{FF2B5EF4-FFF2-40B4-BE49-F238E27FC236}">
                <a16:creationId xmlns:a16="http://schemas.microsoft.com/office/drawing/2014/main" id="{7AC376B4-2BCA-474A-951F-E12149A488A3}"/>
              </a:ext>
            </a:extLst>
          </p:cNvPr>
          <p:cNvGrpSpPr/>
          <p:nvPr/>
        </p:nvGrpSpPr>
        <p:grpSpPr>
          <a:xfrm>
            <a:off x="6055108" y="935128"/>
            <a:ext cx="1144463" cy="1152128"/>
            <a:chOff x="669925" y="1304764"/>
            <a:chExt cx="1144463" cy="1152128"/>
          </a:xfrm>
        </p:grpSpPr>
        <p:sp>
          <p:nvSpPr>
            <p:cNvPr id="36" name="ïṣḷîdè">
              <a:extLst>
                <a:ext uri="{FF2B5EF4-FFF2-40B4-BE49-F238E27FC236}">
                  <a16:creationId xmlns:a16="http://schemas.microsoft.com/office/drawing/2014/main" id="{11301DEE-00C8-49E5-B250-20D6FE1C9D4D}"/>
                </a:ext>
              </a:extLst>
            </p:cNvPr>
            <p:cNvSpPr/>
            <p:nvPr/>
          </p:nvSpPr>
          <p:spPr bwMode="auto">
            <a:xfrm flipH="1">
              <a:off x="669925" y="1304764"/>
              <a:ext cx="1084974" cy="1084975"/>
            </a:xfrm>
            <a:custGeom>
              <a:avLst/>
              <a:gdLst>
                <a:gd name="connsiteX0" fmla="*/ 508910 w 1084974"/>
                <a:gd name="connsiteY0" fmla="*/ 0 h 1084975"/>
                <a:gd name="connsiteX1" fmla="*/ 31229 w 1084974"/>
                <a:gd name="connsiteY1" fmla="*/ 253981 h 1084975"/>
                <a:gd name="connsiteX2" fmla="*/ 0 w 1084974"/>
                <a:gd name="connsiteY2" fmla="*/ 311517 h 1084975"/>
                <a:gd name="connsiteX3" fmla="*/ 773457 w 1084974"/>
                <a:gd name="connsiteY3" fmla="*/ 1084975 h 1084975"/>
                <a:gd name="connsiteX4" fmla="*/ 830993 w 1084974"/>
                <a:gd name="connsiteY4" fmla="*/ 1053745 h 1084975"/>
                <a:gd name="connsiteX5" fmla="*/ 1084974 w 1084974"/>
                <a:gd name="connsiteY5" fmla="*/ 576064 h 1084975"/>
                <a:gd name="connsiteX6" fmla="*/ 508910 w 1084974"/>
                <a:gd name="connsiteY6" fmla="*/ 0 h 108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974" h="1084975">
                  <a:moveTo>
                    <a:pt x="508910" y="0"/>
                  </a:moveTo>
                  <a:cubicBezTo>
                    <a:pt x="310066" y="0"/>
                    <a:pt x="134752" y="100747"/>
                    <a:pt x="31229" y="253981"/>
                  </a:cubicBezTo>
                  <a:lnTo>
                    <a:pt x="0" y="311517"/>
                  </a:lnTo>
                  <a:lnTo>
                    <a:pt x="773457" y="1084975"/>
                  </a:lnTo>
                  <a:lnTo>
                    <a:pt x="830993" y="1053745"/>
                  </a:lnTo>
                  <a:cubicBezTo>
                    <a:pt x="984227" y="950222"/>
                    <a:pt x="1084974" y="774908"/>
                    <a:pt x="1084974" y="576064"/>
                  </a:cubicBezTo>
                  <a:cubicBezTo>
                    <a:pt x="1084974" y="257913"/>
                    <a:pt x="827061" y="0"/>
                    <a:pt x="508910" y="0"/>
                  </a:cubicBezTo>
                  <a:close/>
                </a:path>
              </a:pathLst>
            </a:custGeom>
            <a:solidFill>
              <a:schemeClr val="bg1">
                <a:lumMod val="95000"/>
              </a:schemeClr>
            </a:solidFill>
            <a:ln w="19050">
              <a:noFill/>
              <a:round/>
              <a:headEnd/>
              <a:tailEnd/>
            </a:ln>
          </p:spPr>
          <p:txBody>
            <a:bodyPr rot="0" spcFirstLastPara="0" vert="horz" wrap="square" lIns="91440" tIns="45720" rIns="91440" bIns="45720" numCol="1" spcCol="0" rtlCol="0" fromWordArt="0" anchor="ctr" anchorCtr="1" forceAA="0" compatLnSpc="1">
              <a:prstTxWarp prst="textNoShape">
                <a:avLst/>
              </a:prstTxWarp>
              <a:noAutofit/>
            </a:bodyPr>
            <a:lstStyle/>
            <a:p>
              <a:pPr algn="ctr"/>
              <a:endParaRPr lang="zh-CN" altLang="en-US" sz="1200" b="1" dirty="0">
                <a:solidFill>
                  <a:schemeClr val="bg1">
                    <a:lumMod val="100000"/>
                  </a:schemeClr>
                </a:solidFill>
              </a:endParaRPr>
            </a:p>
          </p:txBody>
        </p:sp>
        <p:cxnSp>
          <p:nvCxnSpPr>
            <p:cNvPr id="37" name="直接连接符 36">
              <a:extLst>
                <a:ext uri="{FF2B5EF4-FFF2-40B4-BE49-F238E27FC236}">
                  <a16:creationId xmlns:a16="http://schemas.microsoft.com/office/drawing/2014/main" id="{CC0CA947-95F4-4EC5-9489-DA015616935C}"/>
                </a:ext>
              </a:extLst>
            </p:cNvPr>
            <p:cNvCxnSpPr/>
            <p:nvPr/>
          </p:nvCxnSpPr>
          <p:spPr>
            <a:xfrm flipH="1">
              <a:off x="914288" y="1556792"/>
              <a:ext cx="900100" cy="90010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8" name="ïṧḷîḋé">
              <a:extLst>
                <a:ext uri="{FF2B5EF4-FFF2-40B4-BE49-F238E27FC236}">
                  <a16:creationId xmlns:a16="http://schemas.microsoft.com/office/drawing/2014/main" id="{EBACAFEF-FB3A-4536-B3B8-F9C04C676D5B}"/>
                </a:ext>
              </a:extLst>
            </p:cNvPr>
            <p:cNvSpPr txBox="1"/>
            <p:nvPr/>
          </p:nvSpPr>
          <p:spPr>
            <a:xfrm>
              <a:off x="669925" y="1400908"/>
              <a:ext cx="828092" cy="707886"/>
            </a:xfrm>
            <a:prstGeom prst="rect">
              <a:avLst/>
            </a:prstGeom>
            <a:noFill/>
          </p:spPr>
          <p:txBody>
            <a:bodyPr wrap="square" rtlCol="0" anchor="ctr">
              <a:spAutoFit/>
            </a:bodyPr>
            <a:lstStyle/>
            <a:p>
              <a:pPr algn="ctr"/>
              <a:r>
                <a:rPr lang="en-US" altLang="zh-CN" sz="4000" dirty="0">
                  <a:solidFill>
                    <a:srgbClr val="C00000"/>
                  </a:solidFill>
                  <a:latin typeface="Impact" panose="020B0806030902050204" pitchFamily="34" charset="0"/>
                </a:rPr>
                <a:t>02</a:t>
              </a:r>
              <a:endParaRPr lang="zh-CN" altLang="en-US" sz="4000" dirty="0">
                <a:solidFill>
                  <a:srgbClr val="C00000"/>
                </a:solidFill>
                <a:latin typeface="Impact" panose="020B0806030902050204" pitchFamily="34" charset="0"/>
              </a:endParaRPr>
            </a:p>
          </p:txBody>
        </p:sp>
      </p:grpSp>
      <p:grpSp>
        <p:nvGrpSpPr>
          <p:cNvPr id="20" name="ïṩliḋé">
            <a:extLst>
              <a:ext uri="{FF2B5EF4-FFF2-40B4-BE49-F238E27FC236}">
                <a16:creationId xmlns:a16="http://schemas.microsoft.com/office/drawing/2014/main" id="{373CB771-C618-4A79-8956-E0A02088E807}"/>
              </a:ext>
            </a:extLst>
          </p:cNvPr>
          <p:cNvGrpSpPr/>
          <p:nvPr/>
        </p:nvGrpSpPr>
        <p:grpSpPr>
          <a:xfrm>
            <a:off x="456309" y="2667810"/>
            <a:ext cx="1144463" cy="1152128"/>
            <a:chOff x="669925" y="1304764"/>
            <a:chExt cx="1144463" cy="1152128"/>
          </a:xfrm>
        </p:grpSpPr>
        <p:sp>
          <p:nvSpPr>
            <p:cNvPr id="28" name="ïSľîḋe">
              <a:extLst>
                <a:ext uri="{FF2B5EF4-FFF2-40B4-BE49-F238E27FC236}">
                  <a16:creationId xmlns:a16="http://schemas.microsoft.com/office/drawing/2014/main" id="{AC3FCE07-196C-46E4-8817-A4C046230A11}"/>
                </a:ext>
              </a:extLst>
            </p:cNvPr>
            <p:cNvSpPr/>
            <p:nvPr/>
          </p:nvSpPr>
          <p:spPr bwMode="auto">
            <a:xfrm flipH="1">
              <a:off x="669925" y="1304764"/>
              <a:ext cx="1084974" cy="1084975"/>
            </a:xfrm>
            <a:custGeom>
              <a:avLst/>
              <a:gdLst>
                <a:gd name="connsiteX0" fmla="*/ 508910 w 1084974"/>
                <a:gd name="connsiteY0" fmla="*/ 0 h 1084975"/>
                <a:gd name="connsiteX1" fmla="*/ 31229 w 1084974"/>
                <a:gd name="connsiteY1" fmla="*/ 253981 h 1084975"/>
                <a:gd name="connsiteX2" fmla="*/ 0 w 1084974"/>
                <a:gd name="connsiteY2" fmla="*/ 311517 h 1084975"/>
                <a:gd name="connsiteX3" fmla="*/ 773457 w 1084974"/>
                <a:gd name="connsiteY3" fmla="*/ 1084975 h 1084975"/>
                <a:gd name="connsiteX4" fmla="*/ 830993 w 1084974"/>
                <a:gd name="connsiteY4" fmla="*/ 1053745 h 1084975"/>
                <a:gd name="connsiteX5" fmla="*/ 1084974 w 1084974"/>
                <a:gd name="connsiteY5" fmla="*/ 576064 h 1084975"/>
                <a:gd name="connsiteX6" fmla="*/ 508910 w 1084974"/>
                <a:gd name="connsiteY6" fmla="*/ 0 h 108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974" h="1084975">
                  <a:moveTo>
                    <a:pt x="508910" y="0"/>
                  </a:moveTo>
                  <a:cubicBezTo>
                    <a:pt x="310066" y="0"/>
                    <a:pt x="134752" y="100747"/>
                    <a:pt x="31229" y="253981"/>
                  </a:cubicBezTo>
                  <a:lnTo>
                    <a:pt x="0" y="311517"/>
                  </a:lnTo>
                  <a:lnTo>
                    <a:pt x="773457" y="1084975"/>
                  </a:lnTo>
                  <a:lnTo>
                    <a:pt x="830993" y="1053745"/>
                  </a:lnTo>
                  <a:cubicBezTo>
                    <a:pt x="984227" y="950222"/>
                    <a:pt x="1084974" y="774908"/>
                    <a:pt x="1084974" y="576064"/>
                  </a:cubicBezTo>
                  <a:cubicBezTo>
                    <a:pt x="1084974" y="257913"/>
                    <a:pt x="827061" y="0"/>
                    <a:pt x="508910" y="0"/>
                  </a:cubicBezTo>
                  <a:close/>
                </a:path>
              </a:pathLst>
            </a:custGeom>
            <a:solidFill>
              <a:schemeClr val="bg1">
                <a:lumMod val="95000"/>
              </a:schemeClr>
            </a:solidFill>
            <a:ln w="19050">
              <a:noFill/>
              <a:round/>
              <a:headEnd/>
              <a:tailEnd/>
            </a:ln>
          </p:spPr>
          <p:txBody>
            <a:bodyPr rot="0" spcFirstLastPara="0" vert="horz" wrap="square" lIns="91440" tIns="45720" rIns="91440" bIns="45720" numCol="1" spcCol="0" rtlCol="0" fromWordArt="0" anchor="ctr" anchorCtr="1" forceAA="0" compatLnSpc="1">
              <a:prstTxWarp prst="textNoShape">
                <a:avLst/>
              </a:prstTxWarp>
              <a:normAutofit/>
            </a:bodyPr>
            <a:lstStyle/>
            <a:p>
              <a:pPr algn="ctr"/>
              <a:endParaRPr lang="zh-CN" altLang="en-US" sz="1200" b="1" dirty="0">
                <a:solidFill>
                  <a:schemeClr val="bg1">
                    <a:lumMod val="100000"/>
                  </a:schemeClr>
                </a:solidFill>
              </a:endParaRPr>
            </a:p>
          </p:txBody>
        </p:sp>
        <p:cxnSp>
          <p:nvCxnSpPr>
            <p:cNvPr id="29" name="直接连接符 28">
              <a:extLst>
                <a:ext uri="{FF2B5EF4-FFF2-40B4-BE49-F238E27FC236}">
                  <a16:creationId xmlns:a16="http://schemas.microsoft.com/office/drawing/2014/main" id="{04F1CFE3-9067-46E5-AC2E-2739262C810E}"/>
                </a:ext>
              </a:extLst>
            </p:cNvPr>
            <p:cNvCxnSpPr/>
            <p:nvPr/>
          </p:nvCxnSpPr>
          <p:spPr>
            <a:xfrm flipH="1">
              <a:off x="914288" y="1556792"/>
              <a:ext cx="900100" cy="90010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0" name="iŝlîďé">
              <a:extLst>
                <a:ext uri="{FF2B5EF4-FFF2-40B4-BE49-F238E27FC236}">
                  <a16:creationId xmlns:a16="http://schemas.microsoft.com/office/drawing/2014/main" id="{2FA77881-0216-4042-BE16-52100982FB61}"/>
                </a:ext>
              </a:extLst>
            </p:cNvPr>
            <p:cNvSpPr txBox="1"/>
            <p:nvPr/>
          </p:nvSpPr>
          <p:spPr>
            <a:xfrm>
              <a:off x="669925" y="1400908"/>
              <a:ext cx="828092" cy="707886"/>
            </a:xfrm>
            <a:prstGeom prst="rect">
              <a:avLst/>
            </a:prstGeom>
            <a:noFill/>
          </p:spPr>
          <p:txBody>
            <a:bodyPr wrap="square" rtlCol="0" anchor="ctr">
              <a:spAutoFit/>
            </a:bodyPr>
            <a:lstStyle/>
            <a:p>
              <a:pPr algn="ctr"/>
              <a:r>
                <a:rPr lang="en-US" altLang="zh-CN" sz="4000" dirty="0">
                  <a:solidFill>
                    <a:srgbClr val="C00000"/>
                  </a:solidFill>
                  <a:latin typeface="Impact" panose="020B0806030902050204" pitchFamily="34" charset="0"/>
                </a:rPr>
                <a:t>03</a:t>
              </a:r>
              <a:endParaRPr lang="zh-CN" altLang="en-US" sz="4000" dirty="0">
                <a:solidFill>
                  <a:srgbClr val="C00000"/>
                </a:solidFill>
                <a:latin typeface="Impact" panose="020B0806030902050204" pitchFamily="34" charset="0"/>
              </a:endParaRPr>
            </a:p>
          </p:txBody>
        </p:sp>
      </p:grpSp>
      <p:grpSp>
        <p:nvGrpSpPr>
          <p:cNvPr id="21" name="îš1iḍe">
            <a:extLst>
              <a:ext uri="{FF2B5EF4-FFF2-40B4-BE49-F238E27FC236}">
                <a16:creationId xmlns:a16="http://schemas.microsoft.com/office/drawing/2014/main" id="{8C550AC2-221D-46F5-B5B6-FDA85E57E7E6}"/>
              </a:ext>
            </a:extLst>
          </p:cNvPr>
          <p:cNvGrpSpPr/>
          <p:nvPr/>
        </p:nvGrpSpPr>
        <p:grpSpPr>
          <a:xfrm>
            <a:off x="6022161" y="2587219"/>
            <a:ext cx="1144463" cy="1152128"/>
            <a:chOff x="669925" y="1304764"/>
            <a:chExt cx="1144463" cy="1152128"/>
          </a:xfrm>
        </p:grpSpPr>
        <p:sp>
          <p:nvSpPr>
            <p:cNvPr id="22" name="ísḷíḑe">
              <a:extLst>
                <a:ext uri="{FF2B5EF4-FFF2-40B4-BE49-F238E27FC236}">
                  <a16:creationId xmlns:a16="http://schemas.microsoft.com/office/drawing/2014/main" id="{398E7878-9B25-40F6-828D-7AFB9B82788F}"/>
                </a:ext>
              </a:extLst>
            </p:cNvPr>
            <p:cNvSpPr/>
            <p:nvPr/>
          </p:nvSpPr>
          <p:spPr bwMode="auto">
            <a:xfrm flipH="1">
              <a:off x="669925" y="1304764"/>
              <a:ext cx="1084974" cy="1084975"/>
            </a:xfrm>
            <a:custGeom>
              <a:avLst/>
              <a:gdLst>
                <a:gd name="connsiteX0" fmla="*/ 508910 w 1084974"/>
                <a:gd name="connsiteY0" fmla="*/ 0 h 1084975"/>
                <a:gd name="connsiteX1" fmla="*/ 31229 w 1084974"/>
                <a:gd name="connsiteY1" fmla="*/ 253981 h 1084975"/>
                <a:gd name="connsiteX2" fmla="*/ 0 w 1084974"/>
                <a:gd name="connsiteY2" fmla="*/ 311517 h 1084975"/>
                <a:gd name="connsiteX3" fmla="*/ 773457 w 1084974"/>
                <a:gd name="connsiteY3" fmla="*/ 1084975 h 1084975"/>
                <a:gd name="connsiteX4" fmla="*/ 830993 w 1084974"/>
                <a:gd name="connsiteY4" fmla="*/ 1053745 h 1084975"/>
                <a:gd name="connsiteX5" fmla="*/ 1084974 w 1084974"/>
                <a:gd name="connsiteY5" fmla="*/ 576064 h 1084975"/>
                <a:gd name="connsiteX6" fmla="*/ 508910 w 1084974"/>
                <a:gd name="connsiteY6" fmla="*/ 0 h 108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974" h="1084975">
                  <a:moveTo>
                    <a:pt x="508910" y="0"/>
                  </a:moveTo>
                  <a:cubicBezTo>
                    <a:pt x="310066" y="0"/>
                    <a:pt x="134752" y="100747"/>
                    <a:pt x="31229" y="253981"/>
                  </a:cubicBezTo>
                  <a:lnTo>
                    <a:pt x="0" y="311517"/>
                  </a:lnTo>
                  <a:lnTo>
                    <a:pt x="773457" y="1084975"/>
                  </a:lnTo>
                  <a:lnTo>
                    <a:pt x="830993" y="1053745"/>
                  </a:lnTo>
                  <a:cubicBezTo>
                    <a:pt x="984227" y="950222"/>
                    <a:pt x="1084974" y="774908"/>
                    <a:pt x="1084974" y="576064"/>
                  </a:cubicBezTo>
                  <a:cubicBezTo>
                    <a:pt x="1084974" y="257913"/>
                    <a:pt x="827061" y="0"/>
                    <a:pt x="508910" y="0"/>
                  </a:cubicBezTo>
                  <a:close/>
                </a:path>
              </a:pathLst>
            </a:custGeom>
            <a:solidFill>
              <a:schemeClr val="bg1">
                <a:lumMod val="95000"/>
              </a:schemeClr>
            </a:solidFill>
            <a:ln w="19050">
              <a:noFill/>
              <a:round/>
              <a:headEnd/>
              <a:tailEnd/>
            </a:ln>
          </p:spPr>
          <p:txBody>
            <a:bodyPr rot="0" spcFirstLastPara="0" vert="horz" wrap="square" lIns="91440" tIns="45720" rIns="91440" bIns="45720" numCol="1" spcCol="0" rtlCol="0" fromWordArt="0" anchor="ctr" anchorCtr="1" forceAA="0" compatLnSpc="1">
              <a:prstTxWarp prst="textNoShape">
                <a:avLst/>
              </a:prstTxWarp>
              <a:noAutofit/>
            </a:bodyPr>
            <a:lstStyle/>
            <a:p>
              <a:pPr algn="ctr"/>
              <a:endParaRPr lang="zh-CN" altLang="en-US" sz="1200" b="1" dirty="0">
                <a:solidFill>
                  <a:schemeClr val="bg1">
                    <a:lumMod val="100000"/>
                  </a:schemeClr>
                </a:solidFill>
              </a:endParaRPr>
            </a:p>
          </p:txBody>
        </p:sp>
        <p:cxnSp>
          <p:nvCxnSpPr>
            <p:cNvPr id="23" name="直接连接符 22">
              <a:extLst>
                <a:ext uri="{FF2B5EF4-FFF2-40B4-BE49-F238E27FC236}">
                  <a16:creationId xmlns:a16="http://schemas.microsoft.com/office/drawing/2014/main" id="{355126F1-CF20-4169-90A7-97029BA3CAFE}"/>
                </a:ext>
              </a:extLst>
            </p:cNvPr>
            <p:cNvCxnSpPr/>
            <p:nvPr/>
          </p:nvCxnSpPr>
          <p:spPr>
            <a:xfrm flipH="1">
              <a:off x="914288" y="1556792"/>
              <a:ext cx="900100" cy="90010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4" name="is1iḑê">
              <a:extLst>
                <a:ext uri="{FF2B5EF4-FFF2-40B4-BE49-F238E27FC236}">
                  <a16:creationId xmlns:a16="http://schemas.microsoft.com/office/drawing/2014/main" id="{8E2539AB-8617-44E1-8179-BBD8ABFFE9DA}"/>
                </a:ext>
              </a:extLst>
            </p:cNvPr>
            <p:cNvSpPr txBox="1"/>
            <p:nvPr/>
          </p:nvSpPr>
          <p:spPr>
            <a:xfrm>
              <a:off x="669925" y="1400908"/>
              <a:ext cx="828092" cy="707886"/>
            </a:xfrm>
            <a:prstGeom prst="rect">
              <a:avLst/>
            </a:prstGeom>
            <a:noFill/>
          </p:spPr>
          <p:txBody>
            <a:bodyPr wrap="square" rtlCol="0" anchor="ctr">
              <a:spAutoFit/>
            </a:bodyPr>
            <a:lstStyle/>
            <a:p>
              <a:pPr algn="ctr"/>
              <a:r>
                <a:rPr lang="en-US" altLang="zh-CN" sz="4000">
                  <a:solidFill>
                    <a:srgbClr val="C00000"/>
                  </a:solidFill>
                  <a:latin typeface="Impact" panose="020B0806030902050204" pitchFamily="34" charset="0"/>
                </a:rPr>
                <a:t>04</a:t>
              </a:r>
              <a:endParaRPr lang="zh-CN" altLang="en-US" sz="4000" dirty="0">
                <a:solidFill>
                  <a:srgbClr val="C00000"/>
                </a:solidFill>
                <a:latin typeface="Impact" panose="020B0806030902050204" pitchFamily="34" charset="0"/>
              </a:endParaRPr>
            </a:p>
          </p:txBody>
        </p:sp>
      </p:grpSp>
      <p:grpSp>
        <p:nvGrpSpPr>
          <p:cNvPr id="6" name="îṥḻíďê">
            <a:extLst>
              <a:ext uri="{FF2B5EF4-FFF2-40B4-BE49-F238E27FC236}">
                <a16:creationId xmlns:a16="http://schemas.microsoft.com/office/drawing/2014/main" id="{AAA6253D-9297-48B6-83FE-6B8E886BBCC6}"/>
              </a:ext>
            </a:extLst>
          </p:cNvPr>
          <p:cNvGrpSpPr/>
          <p:nvPr/>
        </p:nvGrpSpPr>
        <p:grpSpPr>
          <a:xfrm>
            <a:off x="519001" y="4668112"/>
            <a:ext cx="1144463" cy="1152128"/>
            <a:chOff x="669925" y="1304764"/>
            <a:chExt cx="1144463" cy="1152128"/>
          </a:xfrm>
        </p:grpSpPr>
        <p:sp>
          <p:nvSpPr>
            <p:cNvPr id="14" name="íŝlîḑé">
              <a:extLst>
                <a:ext uri="{FF2B5EF4-FFF2-40B4-BE49-F238E27FC236}">
                  <a16:creationId xmlns:a16="http://schemas.microsoft.com/office/drawing/2014/main" id="{E9B5BE31-BBB9-4E9F-A389-430821A607A1}"/>
                </a:ext>
              </a:extLst>
            </p:cNvPr>
            <p:cNvSpPr/>
            <p:nvPr/>
          </p:nvSpPr>
          <p:spPr bwMode="auto">
            <a:xfrm flipH="1">
              <a:off x="669925" y="1304764"/>
              <a:ext cx="1084974" cy="1084975"/>
            </a:xfrm>
            <a:custGeom>
              <a:avLst/>
              <a:gdLst>
                <a:gd name="connsiteX0" fmla="*/ 508910 w 1084974"/>
                <a:gd name="connsiteY0" fmla="*/ 0 h 1084975"/>
                <a:gd name="connsiteX1" fmla="*/ 31229 w 1084974"/>
                <a:gd name="connsiteY1" fmla="*/ 253981 h 1084975"/>
                <a:gd name="connsiteX2" fmla="*/ 0 w 1084974"/>
                <a:gd name="connsiteY2" fmla="*/ 311517 h 1084975"/>
                <a:gd name="connsiteX3" fmla="*/ 773457 w 1084974"/>
                <a:gd name="connsiteY3" fmla="*/ 1084975 h 1084975"/>
                <a:gd name="connsiteX4" fmla="*/ 830993 w 1084974"/>
                <a:gd name="connsiteY4" fmla="*/ 1053745 h 1084975"/>
                <a:gd name="connsiteX5" fmla="*/ 1084974 w 1084974"/>
                <a:gd name="connsiteY5" fmla="*/ 576064 h 1084975"/>
                <a:gd name="connsiteX6" fmla="*/ 508910 w 1084974"/>
                <a:gd name="connsiteY6" fmla="*/ 0 h 108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974" h="1084975">
                  <a:moveTo>
                    <a:pt x="508910" y="0"/>
                  </a:moveTo>
                  <a:cubicBezTo>
                    <a:pt x="310066" y="0"/>
                    <a:pt x="134752" y="100747"/>
                    <a:pt x="31229" y="253981"/>
                  </a:cubicBezTo>
                  <a:lnTo>
                    <a:pt x="0" y="311517"/>
                  </a:lnTo>
                  <a:lnTo>
                    <a:pt x="773457" y="1084975"/>
                  </a:lnTo>
                  <a:lnTo>
                    <a:pt x="830993" y="1053745"/>
                  </a:lnTo>
                  <a:cubicBezTo>
                    <a:pt x="984227" y="950222"/>
                    <a:pt x="1084974" y="774908"/>
                    <a:pt x="1084974" y="576064"/>
                  </a:cubicBezTo>
                  <a:cubicBezTo>
                    <a:pt x="1084974" y="257913"/>
                    <a:pt x="827061" y="0"/>
                    <a:pt x="508910" y="0"/>
                  </a:cubicBezTo>
                  <a:close/>
                </a:path>
              </a:pathLst>
            </a:custGeom>
            <a:solidFill>
              <a:schemeClr val="bg1">
                <a:lumMod val="95000"/>
              </a:schemeClr>
            </a:solidFill>
            <a:ln w="19050">
              <a:noFill/>
              <a:round/>
              <a:headEnd/>
              <a:tailEnd/>
            </a:ln>
          </p:spPr>
          <p:txBody>
            <a:bodyPr rot="0" spcFirstLastPara="0" vert="horz" wrap="square" lIns="91440" tIns="45720" rIns="91440" bIns="45720" numCol="1" spcCol="0" rtlCol="0" fromWordArt="0" anchor="ctr" anchorCtr="1" forceAA="0" compatLnSpc="1">
              <a:prstTxWarp prst="textNoShape">
                <a:avLst/>
              </a:prstTxWarp>
              <a:normAutofit/>
            </a:bodyPr>
            <a:lstStyle/>
            <a:p>
              <a:pPr algn="ctr"/>
              <a:endParaRPr lang="zh-CN" altLang="en-US" sz="1200" b="1" dirty="0">
                <a:solidFill>
                  <a:schemeClr val="bg1">
                    <a:lumMod val="100000"/>
                  </a:schemeClr>
                </a:solidFill>
              </a:endParaRPr>
            </a:p>
          </p:txBody>
        </p:sp>
        <p:cxnSp>
          <p:nvCxnSpPr>
            <p:cNvPr id="15" name="直接连接符 14">
              <a:extLst>
                <a:ext uri="{FF2B5EF4-FFF2-40B4-BE49-F238E27FC236}">
                  <a16:creationId xmlns:a16="http://schemas.microsoft.com/office/drawing/2014/main" id="{2AC75058-8D82-4721-87B1-96D382F2E89E}"/>
                </a:ext>
              </a:extLst>
            </p:cNvPr>
            <p:cNvCxnSpPr/>
            <p:nvPr/>
          </p:nvCxnSpPr>
          <p:spPr>
            <a:xfrm flipH="1">
              <a:off x="914288" y="1556792"/>
              <a:ext cx="900100" cy="90010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6" name="ïślïḋe">
              <a:extLst>
                <a:ext uri="{FF2B5EF4-FFF2-40B4-BE49-F238E27FC236}">
                  <a16:creationId xmlns:a16="http://schemas.microsoft.com/office/drawing/2014/main" id="{AE611EF9-769D-407D-AB03-31DAAE8DE7B8}"/>
                </a:ext>
              </a:extLst>
            </p:cNvPr>
            <p:cNvSpPr txBox="1"/>
            <p:nvPr/>
          </p:nvSpPr>
          <p:spPr>
            <a:xfrm>
              <a:off x="669925" y="1400908"/>
              <a:ext cx="828092" cy="707886"/>
            </a:xfrm>
            <a:prstGeom prst="rect">
              <a:avLst/>
            </a:prstGeom>
            <a:noFill/>
          </p:spPr>
          <p:txBody>
            <a:bodyPr wrap="square" rtlCol="0" anchor="ctr">
              <a:spAutoFit/>
            </a:bodyPr>
            <a:lstStyle/>
            <a:p>
              <a:pPr algn="ctr"/>
              <a:r>
                <a:rPr lang="en-US" altLang="zh-CN" sz="4000" dirty="0">
                  <a:solidFill>
                    <a:srgbClr val="C00000"/>
                  </a:solidFill>
                  <a:latin typeface="Impact" panose="020B0806030902050204" pitchFamily="34" charset="0"/>
                </a:rPr>
                <a:t>05</a:t>
              </a:r>
              <a:endParaRPr lang="zh-CN" altLang="en-US" sz="4000" dirty="0">
                <a:solidFill>
                  <a:srgbClr val="C00000"/>
                </a:solidFill>
                <a:latin typeface="Impact" panose="020B0806030902050204" pitchFamily="34" charset="0"/>
              </a:endParaRPr>
            </a:p>
          </p:txBody>
        </p:sp>
      </p:grpSp>
      <p:grpSp>
        <p:nvGrpSpPr>
          <p:cNvPr id="7" name="îşļïḋe">
            <a:extLst>
              <a:ext uri="{FF2B5EF4-FFF2-40B4-BE49-F238E27FC236}">
                <a16:creationId xmlns:a16="http://schemas.microsoft.com/office/drawing/2014/main" id="{E5FB5ED1-7353-4EBB-8C8D-D37E91A9745F}"/>
              </a:ext>
            </a:extLst>
          </p:cNvPr>
          <p:cNvGrpSpPr/>
          <p:nvPr/>
        </p:nvGrpSpPr>
        <p:grpSpPr>
          <a:xfrm>
            <a:off x="6084853" y="4571968"/>
            <a:ext cx="1144463" cy="1152128"/>
            <a:chOff x="669925" y="1304764"/>
            <a:chExt cx="1144463" cy="1152128"/>
          </a:xfrm>
        </p:grpSpPr>
        <p:sp>
          <p:nvSpPr>
            <p:cNvPr id="8" name="îṥľiḍé">
              <a:extLst>
                <a:ext uri="{FF2B5EF4-FFF2-40B4-BE49-F238E27FC236}">
                  <a16:creationId xmlns:a16="http://schemas.microsoft.com/office/drawing/2014/main" id="{FDF240AD-E37F-4E28-8B97-5182116C5F72}"/>
                </a:ext>
              </a:extLst>
            </p:cNvPr>
            <p:cNvSpPr/>
            <p:nvPr/>
          </p:nvSpPr>
          <p:spPr bwMode="auto">
            <a:xfrm flipH="1">
              <a:off x="669925" y="1304764"/>
              <a:ext cx="1084974" cy="1084975"/>
            </a:xfrm>
            <a:custGeom>
              <a:avLst/>
              <a:gdLst>
                <a:gd name="connsiteX0" fmla="*/ 508910 w 1084974"/>
                <a:gd name="connsiteY0" fmla="*/ 0 h 1084975"/>
                <a:gd name="connsiteX1" fmla="*/ 31229 w 1084974"/>
                <a:gd name="connsiteY1" fmla="*/ 253981 h 1084975"/>
                <a:gd name="connsiteX2" fmla="*/ 0 w 1084974"/>
                <a:gd name="connsiteY2" fmla="*/ 311517 h 1084975"/>
                <a:gd name="connsiteX3" fmla="*/ 773457 w 1084974"/>
                <a:gd name="connsiteY3" fmla="*/ 1084975 h 1084975"/>
                <a:gd name="connsiteX4" fmla="*/ 830993 w 1084974"/>
                <a:gd name="connsiteY4" fmla="*/ 1053745 h 1084975"/>
                <a:gd name="connsiteX5" fmla="*/ 1084974 w 1084974"/>
                <a:gd name="connsiteY5" fmla="*/ 576064 h 1084975"/>
                <a:gd name="connsiteX6" fmla="*/ 508910 w 1084974"/>
                <a:gd name="connsiteY6" fmla="*/ 0 h 108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974" h="1084975">
                  <a:moveTo>
                    <a:pt x="508910" y="0"/>
                  </a:moveTo>
                  <a:cubicBezTo>
                    <a:pt x="310066" y="0"/>
                    <a:pt x="134752" y="100747"/>
                    <a:pt x="31229" y="253981"/>
                  </a:cubicBezTo>
                  <a:lnTo>
                    <a:pt x="0" y="311517"/>
                  </a:lnTo>
                  <a:lnTo>
                    <a:pt x="773457" y="1084975"/>
                  </a:lnTo>
                  <a:lnTo>
                    <a:pt x="830993" y="1053745"/>
                  </a:lnTo>
                  <a:cubicBezTo>
                    <a:pt x="984227" y="950222"/>
                    <a:pt x="1084974" y="774908"/>
                    <a:pt x="1084974" y="576064"/>
                  </a:cubicBezTo>
                  <a:cubicBezTo>
                    <a:pt x="1084974" y="257913"/>
                    <a:pt x="827061" y="0"/>
                    <a:pt x="508910" y="0"/>
                  </a:cubicBezTo>
                  <a:close/>
                </a:path>
              </a:pathLst>
            </a:custGeom>
            <a:solidFill>
              <a:schemeClr val="bg1">
                <a:lumMod val="95000"/>
              </a:schemeClr>
            </a:solidFill>
            <a:ln w="19050">
              <a:noFill/>
              <a:round/>
              <a:headEnd/>
              <a:tailEnd/>
            </a:ln>
          </p:spPr>
          <p:txBody>
            <a:bodyPr rot="0" spcFirstLastPara="0" vert="horz" wrap="square" lIns="91440" tIns="45720" rIns="91440" bIns="45720" numCol="1" spcCol="0" rtlCol="0" fromWordArt="0" anchor="ctr" anchorCtr="1" forceAA="0" compatLnSpc="1">
              <a:prstTxWarp prst="textNoShape">
                <a:avLst/>
              </a:prstTxWarp>
              <a:noAutofit/>
            </a:bodyPr>
            <a:lstStyle/>
            <a:p>
              <a:pPr algn="ctr"/>
              <a:endParaRPr lang="zh-CN" altLang="en-US" sz="1200" b="1" dirty="0">
                <a:solidFill>
                  <a:schemeClr val="bg1">
                    <a:lumMod val="100000"/>
                  </a:schemeClr>
                </a:solidFill>
              </a:endParaRPr>
            </a:p>
          </p:txBody>
        </p:sp>
        <p:cxnSp>
          <p:nvCxnSpPr>
            <p:cNvPr id="9" name="直接连接符 8">
              <a:extLst>
                <a:ext uri="{FF2B5EF4-FFF2-40B4-BE49-F238E27FC236}">
                  <a16:creationId xmlns:a16="http://schemas.microsoft.com/office/drawing/2014/main" id="{25872D75-FF70-4FB6-893F-EBC70512A72A}"/>
                </a:ext>
              </a:extLst>
            </p:cNvPr>
            <p:cNvCxnSpPr/>
            <p:nvPr/>
          </p:nvCxnSpPr>
          <p:spPr>
            <a:xfrm flipH="1">
              <a:off x="914288" y="1556792"/>
              <a:ext cx="900100" cy="90010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0" name="îṥ1ídê">
              <a:extLst>
                <a:ext uri="{FF2B5EF4-FFF2-40B4-BE49-F238E27FC236}">
                  <a16:creationId xmlns:a16="http://schemas.microsoft.com/office/drawing/2014/main" id="{1E88CBA4-F7D8-449B-A70E-3A8E3C243A32}"/>
                </a:ext>
              </a:extLst>
            </p:cNvPr>
            <p:cNvSpPr txBox="1"/>
            <p:nvPr/>
          </p:nvSpPr>
          <p:spPr>
            <a:xfrm>
              <a:off x="669925" y="1400908"/>
              <a:ext cx="828092" cy="707886"/>
            </a:xfrm>
            <a:prstGeom prst="rect">
              <a:avLst/>
            </a:prstGeom>
            <a:noFill/>
          </p:spPr>
          <p:txBody>
            <a:bodyPr wrap="square" rtlCol="0" anchor="ctr">
              <a:spAutoFit/>
            </a:bodyPr>
            <a:lstStyle/>
            <a:p>
              <a:pPr algn="ctr"/>
              <a:r>
                <a:rPr lang="en-US" altLang="zh-CN" sz="4000" dirty="0">
                  <a:solidFill>
                    <a:srgbClr val="C00000"/>
                  </a:solidFill>
                  <a:latin typeface="Impact" panose="020B0806030902050204" pitchFamily="34" charset="0"/>
                </a:rPr>
                <a:t>06</a:t>
              </a:r>
              <a:endParaRPr lang="zh-CN" altLang="en-US" sz="4000" dirty="0">
                <a:solidFill>
                  <a:srgbClr val="C00000"/>
                </a:solidFill>
                <a:latin typeface="Impact" panose="020B0806030902050204" pitchFamily="34" charset="0"/>
              </a:endParaRPr>
            </a:p>
          </p:txBody>
        </p:sp>
      </p:grpSp>
      <p:sp>
        <p:nvSpPr>
          <p:cNvPr id="48" name="矩形 47">
            <a:extLst>
              <a:ext uri="{FF2B5EF4-FFF2-40B4-BE49-F238E27FC236}">
                <a16:creationId xmlns:a16="http://schemas.microsoft.com/office/drawing/2014/main" id="{19D69F63-73D1-402B-94A2-EB1D621BDB8F}"/>
              </a:ext>
            </a:extLst>
          </p:cNvPr>
          <p:cNvSpPr/>
          <p:nvPr/>
        </p:nvSpPr>
        <p:spPr>
          <a:xfrm>
            <a:off x="1617610" y="1104861"/>
            <a:ext cx="1620957" cy="338554"/>
          </a:xfrm>
          <a:prstGeom prst="rect">
            <a:avLst/>
          </a:prstGeom>
        </p:spPr>
        <p:txBody>
          <a:bodyPr wrap="none">
            <a:spAutoFit/>
          </a:bodyPr>
          <a:lstStyle/>
          <a:p>
            <a:r>
              <a:rPr lang="zh-CN" altLang="en-US" sz="1600" b="1" dirty="0">
                <a:latin typeface="微软雅黑" panose="020B0503020204020204" pitchFamily="34" charset="-122"/>
                <a:ea typeface="微软雅黑" panose="020B0503020204020204" pitchFamily="34" charset="-122"/>
              </a:rPr>
              <a:t>降低资产负债率</a:t>
            </a:r>
            <a:endParaRPr lang="zh-CN" altLang="en-US" sz="1600" dirty="0"/>
          </a:p>
        </p:txBody>
      </p:sp>
      <p:sp>
        <p:nvSpPr>
          <p:cNvPr id="49" name="矩形 48">
            <a:extLst>
              <a:ext uri="{FF2B5EF4-FFF2-40B4-BE49-F238E27FC236}">
                <a16:creationId xmlns:a16="http://schemas.microsoft.com/office/drawing/2014/main" id="{A633831C-73F9-4E50-AC1A-6506A2D70F6F}"/>
              </a:ext>
            </a:extLst>
          </p:cNvPr>
          <p:cNvSpPr/>
          <p:nvPr/>
        </p:nvSpPr>
        <p:spPr>
          <a:xfrm>
            <a:off x="1573827" y="1489548"/>
            <a:ext cx="4032526" cy="523220"/>
          </a:xfrm>
          <a:prstGeom prst="rect">
            <a:avLst/>
          </a:prstGeom>
        </p:spPr>
        <p:txBody>
          <a:bodyPr wrap="square">
            <a:spAutoFit/>
          </a:bodyPr>
          <a:lstStyle/>
          <a:p>
            <a:r>
              <a:rPr lang="zh-CN" altLang="en-US" sz="1400" dirty="0">
                <a:solidFill>
                  <a:srgbClr val="333333"/>
                </a:solidFill>
                <a:latin typeface="微软雅黑" panose="020B0503020204020204" pitchFamily="34" charset="-122"/>
                <a:ea typeface="微软雅黑" panose="020B0503020204020204" pitchFamily="34" charset="-122"/>
              </a:rPr>
              <a:t>发行公募</a:t>
            </a:r>
            <a:r>
              <a:rPr lang="en-US" altLang="zh-CN" sz="1400" dirty="0">
                <a:solidFill>
                  <a:srgbClr val="333333"/>
                </a:solidFill>
                <a:latin typeface="微软雅黑" panose="020B0503020204020204" pitchFamily="34" charset="-122"/>
                <a:ea typeface="微软雅黑" panose="020B0503020204020204" pitchFamily="34" charset="-122"/>
              </a:rPr>
              <a:t>REITs</a:t>
            </a:r>
            <a:r>
              <a:rPr lang="zh-CN" altLang="en-US" sz="1400" dirty="0">
                <a:solidFill>
                  <a:srgbClr val="333333"/>
                </a:solidFill>
                <a:latin typeface="微软雅黑" panose="020B0503020204020204" pitchFamily="34" charset="-122"/>
                <a:ea typeface="微软雅黑" panose="020B0503020204020204" pitchFamily="34" charset="-122"/>
              </a:rPr>
              <a:t>将全部或部分资产真正转移出表，并可选择将债务出表，降低企业资产负债率。</a:t>
            </a:r>
            <a:endParaRPr lang="zh-CN" altLang="en-US" sz="1400" dirty="0"/>
          </a:p>
        </p:txBody>
      </p:sp>
      <p:sp>
        <p:nvSpPr>
          <p:cNvPr id="50" name="矩形 49">
            <a:extLst>
              <a:ext uri="{FF2B5EF4-FFF2-40B4-BE49-F238E27FC236}">
                <a16:creationId xmlns:a16="http://schemas.microsoft.com/office/drawing/2014/main" id="{245367A9-E6B4-4764-9CB6-EB28A73A28B7}"/>
              </a:ext>
            </a:extLst>
          </p:cNvPr>
          <p:cNvSpPr/>
          <p:nvPr/>
        </p:nvSpPr>
        <p:spPr>
          <a:xfrm>
            <a:off x="7107135" y="1146982"/>
            <a:ext cx="1415772" cy="338554"/>
          </a:xfrm>
          <a:prstGeom prst="rect">
            <a:avLst/>
          </a:prstGeom>
        </p:spPr>
        <p:txBody>
          <a:bodyPr wrap="none">
            <a:spAutoFit/>
          </a:bodyPr>
          <a:lstStyle/>
          <a:p>
            <a:r>
              <a:rPr lang="zh-CN" altLang="en-US" sz="1600" b="1" dirty="0">
                <a:latin typeface="微软雅黑" panose="020B0503020204020204" pitchFamily="34" charset="-122"/>
                <a:ea typeface="微软雅黑" panose="020B0503020204020204" pitchFamily="34" charset="-122"/>
              </a:rPr>
              <a:t>改善利润报表</a:t>
            </a:r>
            <a:endParaRPr lang="zh-CN" altLang="en-US" sz="1600" dirty="0"/>
          </a:p>
        </p:txBody>
      </p:sp>
      <p:sp>
        <p:nvSpPr>
          <p:cNvPr id="51" name="矩形 50">
            <a:extLst>
              <a:ext uri="{FF2B5EF4-FFF2-40B4-BE49-F238E27FC236}">
                <a16:creationId xmlns:a16="http://schemas.microsoft.com/office/drawing/2014/main" id="{FD82C18B-8E82-4B3D-A861-0405E645FE2A}"/>
              </a:ext>
            </a:extLst>
          </p:cNvPr>
          <p:cNvSpPr/>
          <p:nvPr/>
        </p:nvSpPr>
        <p:spPr>
          <a:xfrm>
            <a:off x="7092804" y="1498614"/>
            <a:ext cx="4458013" cy="954107"/>
          </a:xfrm>
          <a:prstGeom prst="rect">
            <a:avLst/>
          </a:prstGeom>
        </p:spPr>
        <p:txBody>
          <a:bodyPr wrap="square">
            <a:spAutoFit/>
          </a:bodyPr>
          <a:lstStyle/>
          <a:p>
            <a:r>
              <a:rPr lang="zh-CN" altLang="en-US" sz="1400" dirty="0">
                <a:solidFill>
                  <a:srgbClr val="333333"/>
                </a:solidFill>
                <a:latin typeface="微软雅黑" panose="020B0503020204020204" pitchFamily="34" charset="-122"/>
                <a:ea typeface="微软雅黑" panose="020B0503020204020204" pitchFamily="34" charset="-122"/>
              </a:rPr>
              <a:t>通过发行公募</a:t>
            </a:r>
            <a:r>
              <a:rPr lang="en-US" altLang="zh-CN" sz="1400" dirty="0">
                <a:solidFill>
                  <a:srgbClr val="333333"/>
                </a:solidFill>
                <a:latin typeface="微软雅黑" panose="020B0503020204020204" pitchFamily="34" charset="-122"/>
                <a:ea typeface="微软雅黑" panose="020B0503020204020204" pitchFamily="34" charset="-122"/>
              </a:rPr>
              <a:t>REITs</a:t>
            </a:r>
            <a:r>
              <a:rPr lang="zh-CN" altLang="en-US" sz="1400" dirty="0">
                <a:solidFill>
                  <a:srgbClr val="333333"/>
                </a:solidFill>
                <a:latin typeface="微软雅黑" panose="020B0503020204020204" pitchFamily="34" charset="-122"/>
                <a:ea typeface="微软雅黑" panose="020B0503020204020204" pitchFamily="34" charset="-122"/>
              </a:rPr>
              <a:t>并持有部分份额，可将固定资产转化为现金和可供出售金融资产，并将财务费用和折旧摊销出表，同时获取</a:t>
            </a:r>
            <a:r>
              <a:rPr lang="en-US" altLang="zh-CN" sz="1400" dirty="0">
                <a:solidFill>
                  <a:srgbClr val="333333"/>
                </a:solidFill>
                <a:latin typeface="微软雅黑" panose="020B0503020204020204" pitchFamily="34" charset="-122"/>
                <a:ea typeface="微软雅黑" panose="020B0503020204020204" pitchFamily="34" charset="-122"/>
              </a:rPr>
              <a:t>REITs</a:t>
            </a:r>
            <a:r>
              <a:rPr lang="zh-CN" altLang="en-US" sz="1400" dirty="0">
                <a:solidFill>
                  <a:srgbClr val="333333"/>
                </a:solidFill>
                <a:latin typeface="微软雅黑" panose="020B0503020204020204" pitchFamily="34" charset="-122"/>
                <a:ea typeface="微软雅黑" panose="020B0503020204020204" pitchFamily="34" charset="-122"/>
              </a:rPr>
              <a:t>分红现金流，对改善公司财务状况有积极意义。</a:t>
            </a:r>
          </a:p>
        </p:txBody>
      </p:sp>
      <p:sp>
        <p:nvSpPr>
          <p:cNvPr id="52" name="矩形 51">
            <a:extLst>
              <a:ext uri="{FF2B5EF4-FFF2-40B4-BE49-F238E27FC236}">
                <a16:creationId xmlns:a16="http://schemas.microsoft.com/office/drawing/2014/main" id="{7D69C418-49DB-4EAD-9E73-A04486ACAFC0}"/>
              </a:ext>
            </a:extLst>
          </p:cNvPr>
          <p:cNvSpPr/>
          <p:nvPr/>
        </p:nvSpPr>
        <p:spPr>
          <a:xfrm>
            <a:off x="1599541" y="2781986"/>
            <a:ext cx="4306273" cy="584775"/>
          </a:xfrm>
          <a:prstGeom prst="rect">
            <a:avLst/>
          </a:prstGeom>
        </p:spPr>
        <p:txBody>
          <a:bodyPr wrap="square">
            <a:spAutoFit/>
          </a:bodyPr>
          <a:lstStyle/>
          <a:p>
            <a:r>
              <a:rPr lang="zh-CN" altLang="en-US" sz="1600" b="1" dirty="0">
                <a:latin typeface="微软雅黑" panose="020B0503020204020204" pitchFamily="34" charset="-122"/>
                <a:ea typeface="微软雅黑" panose="020B0503020204020204" pitchFamily="34" charset="-122"/>
              </a:rPr>
              <a:t>实现“建设</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收购、管、退、融”的全周期运营机制</a:t>
            </a:r>
            <a:endParaRPr lang="zh-CN" altLang="en-US" sz="1600" dirty="0"/>
          </a:p>
        </p:txBody>
      </p:sp>
      <p:sp>
        <p:nvSpPr>
          <p:cNvPr id="53" name="矩形 52">
            <a:extLst>
              <a:ext uri="{FF2B5EF4-FFF2-40B4-BE49-F238E27FC236}">
                <a16:creationId xmlns:a16="http://schemas.microsoft.com/office/drawing/2014/main" id="{98D0774D-5145-4011-A65A-3C6B3CA30950}"/>
              </a:ext>
            </a:extLst>
          </p:cNvPr>
          <p:cNvSpPr/>
          <p:nvPr/>
        </p:nvSpPr>
        <p:spPr>
          <a:xfrm>
            <a:off x="1598841" y="3393858"/>
            <a:ext cx="4106949" cy="1169551"/>
          </a:xfrm>
          <a:prstGeom prst="rect">
            <a:avLst/>
          </a:prstGeom>
        </p:spPr>
        <p:txBody>
          <a:bodyPr wrap="square">
            <a:spAutoFit/>
          </a:bodyPr>
          <a:lstStyle/>
          <a:p>
            <a:r>
              <a:rPr lang="zh-CN" altLang="en-US" sz="1400" dirty="0">
                <a:solidFill>
                  <a:srgbClr val="333333"/>
                </a:solidFill>
                <a:latin typeface="微软雅黑" panose="020B0503020204020204" pitchFamily="34" charset="-122"/>
                <a:ea typeface="微软雅黑" panose="020B0503020204020204" pitchFamily="34" charset="-122"/>
              </a:rPr>
              <a:t>原始权益人负责开发建设、收购、培育较为前期的基础设施项目，在运营成熟之后，通过将资产打包装入</a:t>
            </a:r>
            <a:r>
              <a:rPr lang="en-US" altLang="zh-CN" sz="1400" dirty="0">
                <a:solidFill>
                  <a:srgbClr val="333333"/>
                </a:solidFill>
                <a:latin typeface="微软雅黑" panose="020B0503020204020204" pitchFamily="34" charset="-122"/>
                <a:ea typeface="微软雅黑" panose="020B0503020204020204" pitchFamily="34" charset="-122"/>
              </a:rPr>
              <a:t>REITs</a:t>
            </a:r>
            <a:r>
              <a:rPr lang="zh-CN" altLang="en-US" sz="1400" dirty="0">
                <a:solidFill>
                  <a:srgbClr val="333333"/>
                </a:solidFill>
                <a:latin typeface="微软雅黑" panose="020B0503020204020204" pitchFamily="34" charset="-122"/>
                <a:ea typeface="微软雅黑" panose="020B0503020204020204" pitchFamily="34" charset="-122"/>
              </a:rPr>
              <a:t>平台，实现资金快速回笼；回笼的资金继续用于公司后续项目的开发建设</a:t>
            </a:r>
            <a:r>
              <a:rPr lang="en-US" altLang="zh-CN" sz="1400" dirty="0">
                <a:solidFill>
                  <a:srgbClr val="333333"/>
                </a:solidFill>
                <a:latin typeface="微软雅黑" panose="020B0503020204020204" pitchFamily="34" charset="-122"/>
                <a:ea typeface="微软雅黑" panose="020B0503020204020204" pitchFamily="34" charset="-122"/>
              </a:rPr>
              <a:t>/</a:t>
            </a:r>
            <a:r>
              <a:rPr lang="zh-CN" altLang="en-US" sz="1400" dirty="0">
                <a:solidFill>
                  <a:srgbClr val="333333"/>
                </a:solidFill>
                <a:latin typeface="微软雅黑" panose="020B0503020204020204" pitchFamily="34" charset="-122"/>
                <a:ea typeface="微软雅黑" panose="020B0503020204020204" pitchFamily="34" charset="-122"/>
              </a:rPr>
              <a:t>收购，扩大业务布局。</a:t>
            </a:r>
          </a:p>
        </p:txBody>
      </p:sp>
      <p:sp>
        <p:nvSpPr>
          <p:cNvPr id="54" name="矩形 53">
            <a:extLst>
              <a:ext uri="{FF2B5EF4-FFF2-40B4-BE49-F238E27FC236}">
                <a16:creationId xmlns:a16="http://schemas.microsoft.com/office/drawing/2014/main" id="{B2CDDCBD-E17D-4B2E-9CA9-1A11FFAE2AC4}"/>
              </a:ext>
            </a:extLst>
          </p:cNvPr>
          <p:cNvSpPr/>
          <p:nvPr/>
        </p:nvSpPr>
        <p:spPr>
          <a:xfrm>
            <a:off x="7094886" y="2813370"/>
            <a:ext cx="2852063" cy="338554"/>
          </a:xfrm>
          <a:prstGeom prst="rect">
            <a:avLst/>
          </a:prstGeom>
        </p:spPr>
        <p:txBody>
          <a:bodyPr wrap="none">
            <a:spAutoFit/>
          </a:bodyPr>
          <a:lstStyle/>
          <a:p>
            <a:r>
              <a:rPr lang="zh-CN" altLang="en-US" sz="1600" b="1" dirty="0">
                <a:latin typeface="微软雅黑" panose="020B0503020204020204" pitchFamily="34" charset="-122"/>
                <a:ea typeface="微软雅黑" panose="020B0503020204020204" pitchFamily="34" charset="-122"/>
              </a:rPr>
              <a:t>提升公司估值，实现价格发现</a:t>
            </a:r>
            <a:endParaRPr lang="zh-CN" altLang="en-US" sz="1600" dirty="0"/>
          </a:p>
        </p:txBody>
      </p:sp>
      <p:sp>
        <p:nvSpPr>
          <p:cNvPr id="55" name="矩形 54">
            <a:extLst>
              <a:ext uri="{FF2B5EF4-FFF2-40B4-BE49-F238E27FC236}">
                <a16:creationId xmlns:a16="http://schemas.microsoft.com/office/drawing/2014/main" id="{A3718F92-6343-4EC0-A8CC-757ECA905F53}"/>
              </a:ext>
            </a:extLst>
          </p:cNvPr>
          <p:cNvSpPr/>
          <p:nvPr/>
        </p:nvSpPr>
        <p:spPr>
          <a:xfrm>
            <a:off x="7035127" y="3275583"/>
            <a:ext cx="4700564" cy="1169551"/>
          </a:xfrm>
          <a:prstGeom prst="rect">
            <a:avLst/>
          </a:prstGeom>
        </p:spPr>
        <p:txBody>
          <a:bodyPr wrap="square">
            <a:spAutoFit/>
          </a:bodyPr>
          <a:lstStyle/>
          <a:p>
            <a:r>
              <a:rPr lang="zh-CN" altLang="en-US" sz="1400" dirty="0">
                <a:solidFill>
                  <a:srgbClr val="333333"/>
                </a:solidFill>
                <a:latin typeface="微软雅黑" panose="020B0503020204020204" pitchFamily="34" charset="-122"/>
                <a:ea typeface="微软雅黑" panose="020B0503020204020204" pitchFamily="34" charset="-122"/>
              </a:rPr>
              <a:t>境内资本市场的估值普遍相对更高，发行境内</a:t>
            </a:r>
            <a:r>
              <a:rPr lang="en-US" altLang="zh-CN" sz="1400" dirty="0">
                <a:solidFill>
                  <a:srgbClr val="333333"/>
                </a:solidFill>
                <a:latin typeface="微软雅黑" panose="020B0503020204020204" pitchFamily="34" charset="-122"/>
                <a:ea typeface="微软雅黑" panose="020B0503020204020204" pitchFamily="34" charset="-122"/>
              </a:rPr>
              <a:t>REITs</a:t>
            </a:r>
            <a:r>
              <a:rPr lang="zh-CN" altLang="en-US" sz="1400" dirty="0">
                <a:solidFill>
                  <a:srgbClr val="333333"/>
                </a:solidFill>
                <a:latin typeface="微软雅黑" panose="020B0503020204020204" pitchFamily="34" charset="-122"/>
                <a:ea typeface="微软雅黑" panose="020B0503020204020204" pitchFamily="34" charset="-122"/>
              </a:rPr>
              <a:t>有助于提升公司估值；境内公募</a:t>
            </a:r>
            <a:r>
              <a:rPr lang="en-US" altLang="zh-CN" sz="1400" dirty="0">
                <a:solidFill>
                  <a:srgbClr val="333333"/>
                </a:solidFill>
                <a:latin typeface="微软雅黑" panose="020B0503020204020204" pitchFamily="34" charset="-122"/>
                <a:ea typeface="微软雅黑" panose="020B0503020204020204" pitchFamily="34" charset="-122"/>
              </a:rPr>
              <a:t>REITs</a:t>
            </a:r>
            <a:r>
              <a:rPr lang="zh-CN" altLang="en-US" sz="1400" dirty="0">
                <a:solidFill>
                  <a:srgbClr val="333333"/>
                </a:solidFill>
                <a:latin typeface="微软雅黑" panose="020B0503020204020204" pitchFamily="34" charset="-122"/>
                <a:ea typeface="微软雅黑" panose="020B0503020204020204" pitchFamily="34" charset="-122"/>
              </a:rPr>
              <a:t>采用网下询价确定份额、价格，通过演推介、询价、定价配售等活动，能够根据资本市场特点对基础设施资产进行合理估值，实现价格发现。</a:t>
            </a:r>
          </a:p>
        </p:txBody>
      </p:sp>
      <p:sp>
        <p:nvSpPr>
          <p:cNvPr id="56" name="矩形 55">
            <a:extLst>
              <a:ext uri="{FF2B5EF4-FFF2-40B4-BE49-F238E27FC236}">
                <a16:creationId xmlns:a16="http://schemas.microsoft.com/office/drawing/2014/main" id="{9A3E3936-5DF4-4FC4-ADBE-25B79304A1BF}"/>
              </a:ext>
            </a:extLst>
          </p:cNvPr>
          <p:cNvSpPr/>
          <p:nvPr/>
        </p:nvSpPr>
        <p:spPr>
          <a:xfrm>
            <a:off x="1573826" y="4912756"/>
            <a:ext cx="4331987" cy="584775"/>
          </a:xfrm>
          <a:prstGeom prst="rect">
            <a:avLst/>
          </a:prstGeom>
        </p:spPr>
        <p:txBody>
          <a:bodyPr wrap="square">
            <a:spAutoFit/>
          </a:bodyPr>
          <a:lstStyle/>
          <a:p>
            <a:r>
              <a:rPr lang="zh-CN" altLang="en-US" sz="1600" b="1" dirty="0">
                <a:latin typeface="微软雅黑" panose="020B0503020204020204" pitchFamily="34" charset="-122"/>
                <a:ea typeface="微软雅黑" panose="020B0503020204020204" pitchFamily="34" charset="-122"/>
              </a:rPr>
              <a:t>获取</a:t>
            </a:r>
            <a:r>
              <a:rPr lang="en-US" altLang="zh-CN" sz="1600" b="1" dirty="0">
                <a:latin typeface="微软雅黑" panose="020B0503020204020204" pitchFamily="34" charset="-122"/>
                <a:ea typeface="微软雅黑" panose="020B0503020204020204" pitchFamily="34" charset="-122"/>
              </a:rPr>
              <a:t>REITs</a:t>
            </a:r>
            <a:r>
              <a:rPr lang="zh-CN" altLang="en-US" sz="1600" b="1" dirty="0">
                <a:latin typeface="微软雅黑" panose="020B0503020204020204" pitchFamily="34" charset="-122"/>
                <a:ea typeface="微软雅黑" panose="020B0503020204020204" pitchFamily="34" charset="-122"/>
              </a:rPr>
              <a:t>收益分红、资产增值收益及项目运营管理费</a:t>
            </a:r>
            <a:endParaRPr lang="zh-CN" altLang="en-US" sz="1600" dirty="0"/>
          </a:p>
        </p:txBody>
      </p:sp>
      <p:sp>
        <p:nvSpPr>
          <p:cNvPr id="57" name="矩形 56">
            <a:extLst>
              <a:ext uri="{FF2B5EF4-FFF2-40B4-BE49-F238E27FC236}">
                <a16:creationId xmlns:a16="http://schemas.microsoft.com/office/drawing/2014/main" id="{6B76CE87-E068-42F6-8D15-ED9DEA8417E9}"/>
              </a:ext>
            </a:extLst>
          </p:cNvPr>
          <p:cNvSpPr/>
          <p:nvPr/>
        </p:nvSpPr>
        <p:spPr>
          <a:xfrm>
            <a:off x="1573127" y="5468839"/>
            <a:ext cx="4331987" cy="954107"/>
          </a:xfrm>
          <a:prstGeom prst="rect">
            <a:avLst/>
          </a:prstGeom>
        </p:spPr>
        <p:txBody>
          <a:bodyPr wrap="square">
            <a:spAutoFit/>
          </a:bodyPr>
          <a:lstStyle/>
          <a:p>
            <a:r>
              <a:rPr lang="zh-CN" altLang="en-US" sz="1400" dirty="0">
                <a:solidFill>
                  <a:srgbClr val="333333"/>
                </a:solidFill>
                <a:latin typeface="微软雅黑" panose="020B0503020204020204" pitchFamily="34" charset="-122"/>
                <a:ea typeface="微软雅黑" panose="020B0503020204020204" pitchFamily="34" charset="-122"/>
              </a:rPr>
              <a:t>原始权益人持有部分公募</a:t>
            </a:r>
            <a:r>
              <a:rPr lang="en-US" altLang="zh-CN" sz="1400" dirty="0">
                <a:solidFill>
                  <a:srgbClr val="333333"/>
                </a:solidFill>
                <a:latin typeface="微软雅黑" panose="020B0503020204020204" pitchFamily="34" charset="-122"/>
                <a:ea typeface="微软雅黑" panose="020B0503020204020204" pitchFamily="34" charset="-122"/>
              </a:rPr>
              <a:t>REITs</a:t>
            </a:r>
            <a:r>
              <a:rPr lang="zh-CN" altLang="en-US" sz="1400" dirty="0">
                <a:solidFill>
                  <a:srgbClr val="333333"/>
                </a:solidFill>
                <a:latin typeface="微软雅黑" panose="020B0503020204020204" pitchFamily="34" charset="-122"/>
                <a:ea typeface="微软雅黑" panose="020B0503020204020204" pitchFamily="34" charset="-122"/>
              </a:rPr>
              <a:t>份额，期间可享受收益分红，锁定期满后该部分可择机在二级市场减持，同时原始权益人可通过担任第三方管理机构，获取基础设施项目运营管理费</a:t>
            </a:r>
          </a:p>
        </p:txBody>
      </p:sp>
      <p:sp>
        <p:nvSpPr>
          <p:cNvPr id="58" name="矩形 57">
            <a:extLst>
              <a:ext uri="{FF2B5EF4-FFF2-40B4-BE49-F238E27FC236}">
                <a16:creationId xmlns:a16="http://schemas.microsoft.com/office/drawing/2014/main" id="{4B99983D-1217-4CE5-BD0F-265A3A795080}"/>
              </a:ext>
            </a:extLst>
          </p:cNvPr>
          <p:cNvSpPr/>
          <p:nvPr/>
        </p:nvSpPr>
        <p:spPr>
          <a:xfrm>
            <a:off x="7092804" y="4809543"/>
            <a:ext cx="4398524" cy="584775"/>
          </a:xfrm>
          <a:prstGeom prst="rect">
            <a:avLst/>
          </a:prstGeom>
        </p:spPr>
        <p:txBody>
          <a:bodyPr wrap="square">
            <a:spAutoFit/>
          </a:bodyPr>
          <a:lstStyle/>
          <a:p>
            <a:r>
              <a:rPr lang="zh-CN" altLang="en-US" sz="1600" b="1" dirty="0">
                <a:latin typeface="微软雅黑" panose="020B0503020204020204" pitchFamily="34" charset="-122"/>
                <a:ea typeface="微软雅黑" panose="020B0503020204020204" pitchFamily="34" charset="-122"/>
              </a:rPr>
              <a:t>树立资本市场创新形象，提升公司及项目的知名度</a:t>
            </a:r>
            <a:endParaRPr lang="zh-CN" altLang="en-US" sz="1600" dirty="0"/>
          </a:p>
        </p:txBody>
      </p:sp>
      <p:sp>
        <p:nvSpPr>
          <p:cNvPr id="59" name="矩形 58">
            <a:extLst>
              <a:ext uri="{FF2B5EF4-FFF2-40B4-BE49-F238E27FC236}">
                <a16:creationId xmlns:a16="http://schemas.microsoft.com/office/drawing/2014/main" id="{9C332C2B-91CF-47F9-9156-F1E695FCB50D}"/>
              </a:ext>
            </a:extLst>
          </p:cNvPr>
          <p:cNvSpPr/>
          <p:nvPr/>
        </p:nvSpPr>
        <p:spPr>
          <a:xfrm>
            <a:off x="7107135" y="5388248"/>
            <a:ext cx="4480878" cy="954107"/>
          </a:xfrm>
          <a:prstGeom prst="rect">
            <a:avLst/>
          </a:prstGeom>
        </p:spPr>
        <p:txBody>
          <a:bodyPr wrap="square">
            <a:spAutoFit/>
          </a:bodyPr>
          <a:lstStyle/>
          <a:p>
            <a:r>
              <a:rPr lang="en-US" altLang="zh-CN" sz="1400" dirty="0">
                <a:solidFill>
                  <a:srgbClr val="333333"/>
                </a:solidFill>
                <a:latin typeface="微软雅黑" panose="020B0503020204020204" pitchFamily="34" charset="-122"/>
                <a:ea typeface="微软雅黑" panose="020B0503020204020204" pitchFamily="34" charset="-122"/>
              </a:rPr>
              <a:t>REITs</a:t>
            </a:r>
            <a:r>
              <a:rPr lang="zh-CN" altLang="en-US" sz="1400" dirty="0">
                <a:solidFill>
                  <a:srgbClr val="333333"/>
                </a:solidFill>
                <a:latin typeface="微软雅黑" panose="020B0503020204020204" pitchFamily="34" charset="-122"/>
                <a:ea typeface="微软雅黑" panose="020B0503020204020204" pitchFamily="34" charset="-122"/>
              </a:rPr>
              <a:t>是国内资本市场最重要的试点创新产品之一，在项目准入环节将严控项目质量，筛选成熟优质的项目作为试点，因此将极大地提升公司与项目的市场知名度及良好资本市场形象。</a:t>
            </a:r>
          </a:p>
        </p:txBody>
      </p:sp>
      <p:sp>
        <p:nvSpPr>
          <p:cNvPr id="60" name="矩形 2">
            <a:extLst>
              <a:ext uri="{FF2B5EF4-FFF2-40B4-BE49-F238E27FC236}">
                <a16:creationId xmlns:a16="http://schemas.microsoft.com/office/drawing/2014/main" id="{43629C33-5F3E-48C8-8866-53605CBD2098}"/>
              </a:ext>
            </a:extLst>
          </p:cNvPr>
          <p:cNvSpPr>
            <a:spLocks noChangeArrowheads="1"/>
          </p:cNvSpPr>
          <p:nvPr/>
        </p:nvSpPr>
        <p:spPr bwMode="auto">
          <a:xfrm>
            <a:off x="314849" y="294461"/>
            <a:ext cx="6938503" cy="584775"/>
          </a:xfrm>
          <a:prstGeom prst="rect">
            <a:avLst/>
          </a:prstGeom>
          <a:noFill/>
          <a:ln>
            <a:noFill/>
          </a:ln>
        </p:spPr>
        <p:txBody>
          <a:bodyPr wrap="non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lvl="0" eaLnBrk="1" hangingPunct="1">
              <a:spcBef>
                <a:spcPct val="0"/>
              </a:spcBef>
              <a:buNone/>
              <a:defRPr/>
            </a:pPr>
            <a:r>
              <a:rPr lang="en-US" altLang="zh-CN" b="1" dirty="0">
                <a:solidFill>
                  <a:srgbClr val="000000"/>
                </a:solidFill>
                <a:latin typeface="微软雅黑"/>
                <a:ea typeface="微软雅黑"/>
                <a:sym typeface="微软雅黑" panose="020B0503020204020204" pitchFamily="34" charset="-122"/>
              </a:rPr>
              <a:t>3</a:t>
            </a:r>
            <a:r>
              <a:rPr kumimoji="0" lang="en-US" altLang="zh-CN"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.2 </a:t>
            </a:r>
            <a:r>
              <a:rPr kumimoji="0" lang="zh-CN" altLang="en-US"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原始权益人发行公募</a:t>
            </a:r>
            <a:r>
              <a:rPr lang="en-US" altLang="zh-CN" b="1" dirty="0">
                <a:solidFill>
                  <a:srgbClr val="000000"/>
                </a:solidFill>
                <a:latin typeface="微软雅黑"/>
                <a:ea typeface="微软雅黑"/>
                <a:sym typeface="微软雅黑" panose="020B0503020204020204" pitchFamily="34" charset="-122"/>
              </a:rPr>
              <a:t>REITs</a:t>
            </a:r>
            <a:r>
              <a:rPr lang="zh-CN" altLang="en-US" b="1" dirty="0">
                <a:solidFill>
                  <a:srgbClr val="000000"/>
                </a:solidFill>
                <a:latin typeface="微软雅黑"/>
                <a:ea typeface="微软雅黑"/>
                <a:sym typeface="微软雅黑" panose="020B0503020204020204" pitchFamily="34" charset="-122"/>
              </a:rPr>
              <a:t>的意义</a:t>
            </a:r>
          </a:p>
        </p:txBody>
      </p:sp>
    </p:spTree>
    <p:extLst>
      <p:ext uri="{BB962C8B-B14F-4D97-AF65-F5344CB8AC3E}">
        <p14:creationId xmlns:p14="http://schemas.microsoft.com/office/powerpoint/2010/main" val="1357083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
            <a:extLst>
              <a:ext uri="{FF2B5EF4-FFF2-40B4-BE49-F238E27FC236}">
                <a16:creationId xmlns:a16="http://schemas.microsoft.com/office/drawing/2014/main" id="{6791FC0F-E2D1-4096-9A67-E13E2590D87E}"/>
              </a:ext>
            </a:extLst>
          </p:cNvPr>
          <p:cNvGrpSpPr>
            <a:grpSpLocks/>
          </p:cNvGrpSpPr>
          <p:nvPr/>
        </p:nvGrpSpPr>
        <p:grpSpPr bwMode="auto">
          <a:xfrm>
            <a:off x="0" y="214313"/>
            <a:ext cx="298450" cy="658812"/>
            <a:chOff x="0" y="0"/>
            <a:chExt cx="577847" cy="659137"/>
          </a:xfrm>
        </p:grpSpPr>
        <p:sp>
          <p:nvSpPr>
            <p:cNvPr id="12" name="矩形 3">
              <a:extLst>
                <a:ext uri="{FF2B5EF4-FFF2-40B4-BE49-F238E27FC236}">
                  <a16:creationId xmlns:a16="http://schemas.microsoft.com/office/drawing/2014/main" id="{C8596DC6-1355-4237-BED0-ECE713393906}"/>
                </a:ext>
              </a:extLst>
            </p:cNvPr>
            <p:cNvSpPr>
              <a:spLocks noChangeArrowheads="1"/>
            </p:cNvSpPr>
            <p:nvPr/>
          </p:nvSpPr>
          <p:spPr bwMode="auto">
            <a:xfrm>
              <a:off x="0" y="0"/>
              <a:ext cx="495297" cy="659137"/>
            </a:xfrm>
            <a:prstGeom prst="rect">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4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13" name="矩形 4">
              <a:extLst>
                <a:ext uri="{FF2B5EF4-FFF2-40B4-BE49-F238E27FC236}">
                  <a16:creationId xmlns:a16="http://schemas.microsoft.com/office/drawing/2014/main" id="{F861383A-0662-4FB3-B49C-BFCD1E2F4D33}"/>
                </a:ext>
              </a:extLst>
            </p:cNvPr>
            <p:cNvSpPr>
              <a:spLocks noChangeArrowheads="1"/>
            </p:cNvSpPr>
            <p:nvPr/>
          </p:nvSpPr>
          <p:spPr bwMode="auto">
            <a:xfrm>
              <a:off x="527047" y="0"/>
              <a:ext cx="50800" cy="659137"/>
            </a:xfrm>
            <a:prstGeom prst="rect">
              <a:avLst/>
            </a:prstGeom>
            <a:solidFill>
              <a:srgbClr val="80808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4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grpSp>
      <p:sp>
        <p:nvSpPr>
          <p:cNvPr id="14" name="矩形 2">
            <a:extLst>
              <a:ext uri="{FF2B5EF4-FFF2-40B4-BE49-F238E27FC236}">
                <a16:creationId xmlns:a16="http://schemas.microsoft.com/office/drawing/2014/main" id="{9487FD8D-1675-407C-9F47-0364E867A102}"/>
              </a:ext>
            </a:extLst>
          </p:cNvPr>
          <p:cNvSpPr>
            <a:spLocks noChangeArrowheads="1"/>
          </p:cNvSpPr>
          <p:nvPr/>
        </p:nvSpPr>
        <p:spPr bwMode="auto">
          <a:xfrm>
            <a:off x="314849" y="294461"/>
            <a:ext cx="6239593" cy="584775"/>
          </a:xfrm>
          <a:prstGeom prst="rect">
            <a:avLst/>
          </a:prstGeom>
          <a:noFill/>
          <a:ln>
            <a:noFill/>
          </a:ln>
        </p:spPr>
        <p:txBody>
          <a:bodyPr wrap="non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lvl="0" eaLnBrk="1" hangingPunct="1">
              <a:spcBef>
                <a:spcPct val="0"/>
              </a:spcBef>
              <a:buNone/>
              <a:defRPr/>
            </a:pPr>
            <a:r>
              <a:rPr lang="en-US" altLang="zh-CN" b="1" dirty="0">
                <a:solidFill>
                  <a:srgbClr val="000000"/>
                </a:solidFill>
                <a:latin typeface="微软雅黑"/>
                <a:ea typeface="微软雅黑"/>
                <a:sym typeface="微软雅黑" panose="020B0503020204020204" pitchFamily="34" charset="-122"/>
              </a:rPr>
              <a:t>3</a:t>
            </a:r>
            <a:r>
              <a:rPr kumimoji="0" lang="en-US" altLang="zh-CN"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 3 </a:t>
            </a:r>
            <a:r>
              <a:rPr lang="zh-CN" altLang="en-US" b="1" dirty="0">
                <a:solidFill>
                  <a:srgbClr val="000000"/>
                </a:solidFill>
                <a:latin typeface="微软雅黑"/>
                <a:ea typeface="微软雅黑"/>
                <a:sym typeface="微软雅黑" panose="020B0503020204020204" pitchFamily="34" charset="-122"/>
              </a:rPr>
              <a:t>现阶段</a:t>
            </a:r>
            <a:r>
              <a:rPr lang="en-US" altLang="zh-CN" b="1" dirty="0">
                <a:solidFill>
                  <a:srgbClr val="000000"/>
                </a:solidFill>
                <a:latin typeface="微软雅黑"/>
                <a:ea typeface="微软雅黑"/>
                <a:sym typeface="微软雅黑" panose="020B0503020204020204" pitchFamily="34" charset="-122"/>
              </a:rPr>
              <a:t>REITs</a:t>
            </a:r>
            <a:r>
              <a:rPr lang="zh-CN" altLang="en-US" b="1" dirty="0">
                <a:solidFill>
                  <a:srgbClr val="000000"/>
                </a:solidFill>
                <a:latin typeface="微软雅黑"/>
                <a:ea typeface="微软雅黑"/>
                <a:sym typeface="微软雅黑" panose="020B0503020204020204" pitchFamily="34" charset="-122"/>
              </a:rPr>
              <a:t>试点的一些问题</a:t>
            </a:r>
          </a:p>
        </p:txBody>
      </p:sp>
      <p:sp>
        <p:nvSpPr>
          <p:cNvPr id="50" name="object 2">
            <a:extLst>
              <a:ext uri="{FF2B5EF4-FFF2-40B4-BE49-F238E27FC236}">
                <a16:creationId xmlns:a16="http://schemas.microsoft.com/office/drawing/2014/main" id="{0862B60C-7F33-4301-9D0E-53CDFEF82094}"/>
              </a:ext>
            </a:extLst>
          </p:cNvPr>
          <p:cNvSpPr txBox="1"/>
          <p:nvPr/>
        </p:nvSpPr>
        <p:spPr>
          <a:xfrm>
            <a:off x="1347469" y="2063495"/>
            <a:ext cx="1570355" cy="335280"/>
          </a:xfrm>
          <a:prstGeom prst="rect">
            <a:avLst/>
          </a:prstGeom>
        </p:spPr>
        <p:txBody>
          <a:bodyPr vert="horz" wrap="square" lIns="0" tIns="16510" rIns="0" bIns="0" rtlCol="0">
            <a:spAutoFit/>
          </a:bodyPr>
          <a:lstStyle/>
          <a:p>
            <a:pPr marL="12700" eaLnBrk="1" fontAlgn="auto" hangingPunct="1">
              <a:spcBef>
                <a:spcPts val="130"/>
              </a:spcBef>
              <a:spcAft>
                <a:spcPts val="0"/>
              </a:spcAft>
            </a:pPr>
            <a:r>
              <a:rPr sz="2000" b="1" spc="25" dirty="0">
                <a:solidFill>
                  <a:srgbClr val="AE7905"/>
                </a:solidFill>
                <a:latin typeface="微软雅黑"/>
                <a:ea typeface="+mn-ea"/>
                <a:cs typeface="微软雅黑"/>
              </a:rPr>
              <a:t>国有资产转让</a:t>
            </a:r>
            <a:endParaRPr sz="2000">
              <a:solidFill>
                <a:prstClr val="black"/>
              </a:solidFill>
              <a:latin typeface="微软雅黑"/>
              <a:ea typeface="+mn-ea"/>
              <a:cs typeface="微软雅黑"/>
            </a:endParaRPr>
          </a:p>
        </p:txBody>
      </p:sp>
      <p:sp>
        <p:nvSpPr>
          <p:cNvPr id="51" name="object 3">
            <a:extLst>
              <a:ext uri="{FF2B5EF4-FFF2-40B4-BE49-F238E27FC236}">
                <a16:creationId xmlns:a16="http://schemas.microsoft.com/office/drawing/2014/main" id="{311FD00A-3C1E-461E-A950-BDC7C6F0C7E5}"/>
              </a:ext>
            </a:extLst>
          </p:cNvPr>
          <p:cNvSpPr txBox="1"/>
          <p:nvPr/>
        </p:nvSpPr>
        <p:spPr>
          <a:xfrm>
            <a:off x="4248784" y="2053843"/>
            <a:ext cx="1054100" cy="335280"/>
          </a:xfrm>
          <a:prstGeom prst="rect">
            <a:avLst/>
          </a:prstGeom>
        </p:spPr>
        <p:txBody>
          <a:bodyPr vert="horz" wrap="square" lIns="0" tIns="16510" rIns="0" bIns="0" rtlCol="0">
            <a:spAutoFit/>
          </a:bodyPr>
          <a:lstStyle/>
          <a:p>
            <a:pPr marL="12700" eaLnBrk="1" fontAlgn="auto" hangingPunct="1">
              <a:spcBef>
                <a:spcPts val="130"/>
              </a:spcBef>
              <a:spcAft>
                <a:spcPts val="0"/>
              </a:spcAft>
            </a:pPr>
            <a:r>
              <a:rPr sz="2000" b="1" spc="25" dirty="0">
                <a:solidFill>
                  <a:srgbClr val="C00000"/>
                </a:solidFill>
                <a:latin typeface="微软雅黑"/>
                <a:ea typeface="+mn-ea"/>
                <a:cs typeface="微软雅黑"/>
              </a:rPr>
              <a:t>资产运营</a:t>
            </a:r>
            <a:endParaRPr sz="2000">
              <a:solidFill>
                <a:prstClr val="black"/>
              </a:solidFill>
              <a:latin typeface="微软雅黑"/>
              <a:ea typeface="+mn-ea"/>
              <a:cs typeface="微软雅黑"/>
            </a:endParaRPr>
          </a:p>
        </p:txBody>
      </p:sp>
      <p:sp>
        <p:nvSpPr>
          <p:cNvPr id="52" name="object 4">
            <a:extLst>
              <a:ext uri="{FF2B5EF4-FFF2-40B4-BE49-F238E27FC236}">
                <a16:creationId xmlns:a16="http://schemas.microsoft.com/office/drawing/2014/main" id="{FF519114-6AE8-4032-84ED-8188CF47E896}"/>
              </a:ext>
            </a:extLst>
          </p:cNvPr>
          <p:cNvSpPr txBox="1"/>
          <p:nvPr/>
        </p:nvSpPr>
        <p:spPr>
          <a:xfrm>
            <a:off x="7150481" y="2053843"/>
            <a:ext cx="540385" cy="335280"/>
          </a:xfrm>
          <a:prstGeom prst="rect">
            <a:avLst/>
          </a:prstGeom>
        </p:spPr>
        <p:txBody>
          <a:bodyPr vert="horz" wrap="square" lIns="0" tIns="16510" rIns="0" bIns="0" rtlCol="0">
            <a:spAutoFit/>
          </a:bodyPr>
          <a:lstStyle/>
          <a:p>
            <a:pPr marL="12700" eaLnBrk="1" fontAlgn="auto" hangingPunct="1">
              <a:spcBef>
                <a:spcPts val="130"/>
              </a:spcBef>
              <a:spcAft>
                <a:spcPts val="0"/>
              </a:spcAft>
            </a:pPr>
            <a:r>
              <a:rPr sz="2000" b="1" spc="25" dirty="0">
                <a:solidFill>
                  <a:srgbClr val="001F5F"/>
                </a:solidFill>
                <a:latin typeface="微软雅黑"/>
                <a:ea typeface="+mn-ea"/>
                <a:cs typeface="微软雅黑"/>
              </a:rPr>
              <a:t>税收</a:t>
            </a:r>
            <a:endParaRPr sz="2000">
              <a:solidFill>
                <a:prstClr val="black"/>
              </a:solidFill>
              <a:latin typeface="微软雅黑"/>
              <a:ea typeface="+mn-ea"/>
              <a:cs typeface="微软雅黑"/>
            </a:endParaRPr>
          </a:p>
        </p:txBody>
      </p:sp>
      <p:sp>
        <p:nvSpPr>
          <p:cNvPr id="53" name="object 5">
            <a:extLst>
              <a:ext uri="{FF2B5EF4-FFF2-40B4-BE49-F238E27FC236}">
                <a16:creationId xmlns:a16="http://schemas.microsoft.com/office/drawing/2014/main" id="{1F86B436-584F-41C0-8203-E1B02AF6DBA0}"/>
              </a:ext>
            </a:extLst>
          </p:cNvPr>
          <p:cNvSpPr txBox="1"/>
          <p:nvPr/>
        </p:nvSpPr>
        <p:spPr>
          <a:xfrm>
            <a:off x="990282" y="1803082"/>
            <a:ext cx="146050" cy="300355"/>
          </a:xfrm>
          <a:prstGeom prst="rect">
            <a:avLst/>
          </a:prstGeom>
        </p:spPr>
        <p:txBody>
          <a:bodyPr vert="horz" wrap="square" lIns="0" tIns="12700" rIns="0" bIns="0" rtlCol="0">
            <a:spAutoFit/>
          </a:bodyPr>
          <a:lstStyle/>
          <a:p>
            <a:pPr marL="12700" eaLnBrk="1" fontAlgn="auto" hangingPunct="1">
              <a:spcBef>
                <a:spcPts val="100"/>
              </a:spcBef>
              <a:spcAft>
                <a:spcPts val="0"/>
              </a:spcAft>
            </a:pPr>
            <a:r>
              <a:rPr dirty="0">
                <a:solidFill>
                  <a:srgbClr val="FFFFFF"/>
                </a:solidFill>
                <a:latin typeface="等线"/>
                <a:ea typeface="+mn-ea"/>
                <a:cs typeface="等线"/>
              </a:rPr>
              <a:t>1</a:t>
            </a:r>
            <a:endParaRPr>
              <a:solidFill>
                <a:prstClr val="black"/>
              </a:solidFill>
              <a:latin typeface="等线"/>
              <a:ea typeface="+mn-ea"/>
              <a:cs typeface="等线"/>
            </a:endParaRPr>
          </a:p>
        </p:txBody>
      </p:sp>
      <p:sp>
        <p:nvSpPr>
          <p:cNvPr id="54" name="object 6">
            <a:extLst>
              <a:ext uri="{FF2B5EF4-FFF2-40B4-BE49-F238E27FC236}">
                <a16:creationId xmlns:a16="http://schemas.microsoft.com/office/drawing/2014/main" id="{DE3F2C01-1D73-4DDB-BA16-D0492DAD957F}"/>
              </a:ext>
            </a:extLst>
          </p:cNvPr>
          <p:cNvSpPr txBox="1"/>
          <p:nvPr/>
        </p:nvSpPr>
        <p:spPr>
          <a:xfrm>
            <a:off x="3602735" y="1803082"/>
            <a:ext cx="146050" cy="300355"/>
          </a:xfrm>
          <a:prstGeom prst="rect">
            <a:avLst/>
          </a:prstGeom>
        </p:spPr>
        <p:txBody>
          <a:bodyPr vert="horz" wrap="square" lIns="0" tIns="12700" rIns="0" bIns="0" rtlCol="0">
            <a:spAutoFit/>
          </a:bodyPr>
          <a:lstStyle/>
          <a:p>
            <a:pPr marL="12700" eaLnBrk="1" fontAlgn="auto" hangingPunct="1">
              <a:spcBef>
                <a:spcPts val="100"/>
              </a:spcBef>
              <a:spcAft>
                <a:spcPts val="0"/>
              </a:spcAft>
            </a:pPr>
            <a:r>
              <a:rPr dirty="0">
                <a:solidFill>
                  <a:srgbClr val="FFFFFF"/>
                </a:solidFill>
                <a:latin typeface="等线"/>
                <a:ea typeface="+mn-ea"/>
                <a:cs typeface="等线"/>
              </a:rPr>
              <a:t>2</a:t>
            </a:r>
            <a:endParaRPr>
              <a:solidFill>
                <a:prstClr val="black"/>
              </a:solidFill>
              <a:latin typeface="等线"/>
              <a:ea typeface="+mn-ea"/>
              <a:cs typeface="等线"/>
            </a:endParaRPr>
          </a:p>
        </p:txBody>
      </p:sp>
      <p:sp>
        <p:nvSpPr>
          <p:cNvPr id="55" name="object 7">
            <a:extLst>
              <a:ext uri="{FF2B5EF4-FFF2-40B4-BE49-F238E27FC236}">
                <a16:creationId xmlns:a16="http://schemas.microsoft.com/office/drawing/2014/main" id="{D48ECDB9-7974-4B4E-A3AF-82A1BB71171C}"/>
              </a:ext>
            </a:extLst>
          </p:cNvPr>
          <p:cNvSpPr txBox="1"/>
          <p:nvPr/>
        </p:nvSpPr>
        <p:spPr>
          <a:xfrm>
            <a:off x="6215126" y="1803082"/>
            <a:ext cx="146050" cy="300355"/>
          </a:xfrm>
          <a:prstGeom prst="rect">
            <a:avLst/>
          </a:prstGeom>
        </p:spPr>
        <p:txBody>
          <a:bodyPr vert="horz" wrap="square" lIns="0" tIns="12700" rIns="0" bIns="0" rtlCol="0">
            <a:spAutoFit/>
          </a:bodyPr>
          <a:lstStyle/>
          <a:p>
            <a:pPr marL="12700" eaLnBrk="1" fontAlgn="auto" hangingPunct="1">
              <a:spcBef>
                <a:spcPts val="100"/>
              </a:spcBef>
              <a:spcAft>
                <a:spcPts val="0"/>
              </a:spcAft>
            </a:pPr>
            <a:r>
              <a:rPr dirty="0">
                <a:solidFill>
                  <a:srgbClr val="FFFFFF"/>
                </a:solidFill>
                <a:latin typeface="等线"/>
                <a:ea typeface="+mn-ea"/>
                <a:cs typeface="等线"/>
              </a:rPr>
              <a:t>3</a:t>
            </a:r>
            <a:endParaRPr>
              <a:solidFill>
                <a:prstClr val="black"/>
              </a:solidFill>
              <a:latin typeface="等线"/>
              <a:ea typeface="+mn-ea"/>
              <a:cs typeface="等线"/>
            </a:endParaRPr>
          </a:p>
        </p:txBody>
      </p:sp>
      <p:graphicFrame>
        <p:nvGraphicFramePr>
          <p:cNvPr id="56" name="object 8">
            <a:extLst>
              <a:ext uri="{FF2B5EF4-FFF2-40B4-BE49-F238E27FC236}">
                <a16:creationId xmlns:a16="http://schemas.microsoft.com/office/drawing/2014/main" id="{04E4A136-6E5B-4831-A2C4-88F8563E9C2B}"/>
              </a:ext>
            </a:extLst>
          </p:cNvPr>
          <p:cNvGraphicFramePr>
            <a:graphicFrameLocks noGrp="1"/>
          </p:cNvGraphicFramePr>
          <p:nvPr/>
        </p:nvGraphicFramePr>
        <p:xfrm>
          <a:off x="1236980" y="2622021"/>
          <a:ext cx="9734549" cy="1734185"/>
        </p:xfrm>
        <a:graphic>
          <a:graphicData uri="http://schemas.openxmlformats.org/drawingml/2006/table">
            <a:tbl>
              <a:tblPr firstRow="1" bandRow="1"/>
              <a:tblGrid>
                <a:gridCol w="2442210">
                  <a:extLst>
                    <a:ext uri="{9D8B030D-6E8A-4147-A177-3AD203B41FA5}">
                      <a16:colId xmlns:a16="http://schemas.microsoft.com/office/drawing/2014/main" val="20000"/>
                    </a:ext>
                  </a:extLst>
                </a:gridCol>
                <a:gridCol w="2593340">
                  <a:extLst>
                    <a:ext uri="{9D8B030D-6E8A-4147-A177-3AD203B41FA5}">
                      <a16:colId xmlns:a16="http://schemas.microsoft.com/office/drawing/2014/main" val="20001"/>
                    </a:ext>
                  </a:extLst>
                </a:gridCol>
                <a:gridCol w="2325370">
                  <a:extLst>
                    <a:ext uri="{9D8B030D-6E8A-4147-A177-3AD203B41FA5}">
                      <a16:colId xmlns:a16="http://schemas.microsoft.com/office/drawing/2014/main" val="20002"/>
                    </a:ext>
                  </a:extLst>
                </a:gridCol>
                <a:gridCol w="2373629">
                  <a:extLst>
                    <a:ext uri="{9D8B030D-6E8A-4147-A177-3AD203B41FA5}">
                      <a16:colId xmlns:a16="http://schemas.microsoft.com/office/drawing/2014/main" val="20003"/>
                    </a:ext>
                  </a:extLst>
                </a:gridCol>
              </a:tblGrid>
              <a:tr h="318770">
                <a:tc>
                  <a:txBody>
                    <a:bodyPr/>
                    <a:lstStyle>
                      <a:lvl1pPr marL="0" algn="l" defTabSz="1218565" rtl="0" eaLnBrk="1" latinLnBrk="0" hangingPunct="1">
                        <a:defRPr sz="2400" kern="1200">
                          <a:solidFill>
                            <a:schemeClr val="tx1"/>
                          </a:solidFill>
                          <a:latin typeface="Calibri"/>
                        </a:defRPr>
                      </a:lvl1pPr>
                      <a:lvl2pPr marL="609600" algn="l" defTabSz="1218565" rtl="0" eaLnBrk="1" latinLnBrk="0" hangingPunct="1">
                        <a:defRPr sz="2400" kern="1200">
                          <a:solidFill>
                            <a:schemeClr val="tx1"/>
                          </a:solidFill>
                          <a:latin typeface="Calibri"/>
                        </a:defRPr>
                      </a:lvl2pPr>
                      <a:lvl3pPr marL="1219200" algn="l" defTabSz="1218565" rtl="0" eaLnBrk="1" latinLnBrk="0" hangingPunct="1">
                        <a:defRPr sz="2400" kern="1200">
                          <a:solidFill>
                            <a:schemeClr val="tx1"/>
                          </a:solidFill>
                          <a:latin typeface="Calibri"/>
                        </a:defRPr>
                      </a:lvl3pPr>
                      <a:lvl4pPr marL="1828800" algn="l" defTabSz="1218565" rtl="0" eaLnBrk="1" latinLnBrk="0" hangingPunct="1">
                        <a:defRPr sz="2400" kern="1200">
                          <a:solidFill>
                            <a:schemeClr val="tx1"/>
                          </a:solidFill>
                          <a:latin typeface="Calibri"/>
                        </a:defRPr>
                      </a:lvl4pPr>
                      <a:lvl5pPr marL="2438400" algn="l" defTabSz="1218565" rtl="0" eaLnBrk="1" latinLnBrk="0" hangingPunct="1">
                        <a:defRPr sz="2400" kern="1200">
                          <a:solidFill>
                            <a:schemeClr val="tx1"/>
                          </a:solidFill>
                          <a:latin typeface="Calibri"/>
                        </a:defRPr>
                      </a:lvl5pPr>
                      <a:lvl6pPr marL="3048000" algn="l" defTabSz="1218565" rtl="0" eaLnBrk="1" latinLnBrk="0" hangingPunct="1">
                        <a:defRPr sz="2400" kern="1200">
                          <a:solidFill>
                            <a:schemeClr val="tx1"/>
                          </a:solidFill>
                          <a:latin typeface="Calibri"/>
                        </a:defRPr>
                      </a:lvl6pPr>
                      <a:lvl7pPr marL="3657600" algn="l" defTabSz="1218565" rtl="0" eaLnBrk="1" latinLnBrk="0" hangingPunct="1">
                        <a:defRPr sz="2400" kern="1200">
                          <a:solidFill>
                            <a:schemeClr val="tx1"/>
                          </a:solidFill>
                          <a:latin typeface="Calibri"/>
                        </a:defRPr>
                      </a:lvl7pPr>
                      <a:lvl8pPr marL="4267200" algn="l" defTabSz="1218565" rtl="0" eaLnBrk="1" latinLnBrk="0" hangingPunct="1">
                        <a:defRPr sz="2400" kern="1200">
                          <a:solidFill>
                            <a:schemeClr val="tx1"/>
                          </a:solidFill>
                          <a:latin typeface="Calibri"/>
                        </a:defRPr>
                      </a:lvl8pPr>
                      <a:lvl9pPr marL="4876800" algn="l" defTabSz="1218565" rtl="0" eaLnBrk="1" latinLnBrk="0" hangingPunct="1">
                        <a:defRPr sz="2400" kern="1200">
                          <a:solidFill>
                            <a:schemeClr val="tx1"/>
                          </a:solidFill>
                          <a:latin typeface="Calibri"/>
                        </a:defRPr>
                      </a:lvl9pPr>
                    </a:lstStyle>
                    <a:p>
                      <a:pPr marL="203200" indent="-171450">
                        <a:lnSpc>
                          <a:spcPct val="100000"/>
                        </a:lnSpc>
                        <a:spcBef>
                          <a:spcPts val="165"/>
                        </a:spcBef>
                        <a:buFont typeface="Arial"/>
                        <a:buChar char="•"/>
                        <a:tabLst>
                          <a:tab pos="203200" algn="l"/>
                        </a:tabLst>
                      </a:pPr>
                      <a:r>
                        <a:rPr sz="1550" spc="25" dirty="0">
                          <a:latin typeface="微软雅黑"/>
                          <a:cs typeface="微软雅黑"/>
                        </a:rPr>
                        <a:t>定价公允性</a:t>
                      </a:r>
                      <a:endParaRPr sz="1550">
                        <a:latin typeface="微软雅黑"/>
                        <a:cs typeface="微软雅黑"/>
                      </a:endParaRPr>
                    </a:p>
                  </a:txBody>
                  <a:tcPr marL="0" marR="0" marT="20955"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1218565" rtl="0" eaLnBrk="1" latinLnBrk="0" hangingPunct="1">
                        <a:defRPr sz="2400" kern="1200">
                          <a:solidFill>
                            <a:schemeClr val="tx1"/>
                          </a:solidFill>
                          <a:latin typeface="Calibri"/>
                        </a:defRPr>
                      </a:lvl1pPr>
                      <a:lvl2pPr marL="609600" algn="l" defTabSz="1218565" rtl="0" eaLnBrk="1" latinLnBrk="0" hangingPunct="1">
                        <a:defRPr sz="2400" kern="1200">
                          <a:solidFill>
                            <a:schemeClr val="tx1"/>
                          </a:solidFill>
                          <a:latin typeface="Calibri"/>
                        </a:defRPr>
                      </a:lvl2pPr>
                      <a:lvl3pPr marL="1219200" algn="l" defTabSz="1218565" rtl="0" eaLnBrk="1" latinLnBrk="0" hangingPunct="1">
                        <a:defRPr sz="2400" kern="1200">
                          <a:solidFill>
                            <a:schemeClr val="tx1"/>
                          </a:solidFill>
                          <a:latin typeface="Calibri"/>
                        </a:defRPr>
                      </a:lvl3pPr>
                      <a:lvl4pPr marL="1828800" algn="l" defTabSz="1218565" rtl="0" eaLnBrk="1" latinLnBrk="0" hangingPunct="1">
                        <a:defRPr sz="2400" kern="1200">
                          <a:solidFill>
                            <a:schemeClr val="tx1"/>
                          </a:solidFill>
                          <a:latin typeface="Calibri"/>
                        </a:defRPr>
                      </a:lvl4pPr>
                      <a:lvl5pPr marL="2438400" algn="l" defTabSz="1218565" rtl="0" eaLnBrk="1" latinLnBrk="0" hangingPunct="1">
                        <a:defRPr sz="2400" kern="1200">
                          <a:solidFill>
                            <a:schemeClr val="tx1"/>
                          </a:solidFill>
                          <a:latin typeface="Calibri"/>
                        </a:defRPr>
                      </a:lvl5pPr>
                      <a:lvl6pPr marL="3048000" algn="l" defTabSz="1218565" rtl="0" eaLnBrk="1" latinLnBrk="0" hangingPunct="1">
                        <a:defRPr sz="2400" kern="1200">
                          <a:solidFill>
                            <a:schemeClr val="tx1"/>
                          </a:solidFill>
                          <a:latin typeface="Calibri"/>
                        </a:defRPr>
                      </a:lvl6pPr>
                      <a:lvl7pPr marL="3657600" algn="l" defTabSz="1218565" rtl="0" eaLnBrk="1" latinLnBrk="0" hangingPunct="1">
                        <a:defRPr sz="2400" kern="1200">
                          <a:solidFill>
                            <a:schemeClr val="tx1"/>
                          </a:solidFill>
                          <a:latin typeface="Calibri"/>
                        </a:defRPr>
                      </a:lvl7pPr>
                      <a:lvl8pPr marL="4267200" algn="l" defTabSz="1218565" rtl="0" eaLnBrk="1" latinLnBrk="0" hangingPunct="1">
                        <a:defRPr sz="2400" kern="1200">
                          <a:solidFill>
                            <a:schemeClr val="tx1"/>
                          </a:solidFill>
                          <a:latin typeface="Calibri"/>
                        </a:defRPr>
                      </a:lvl8pPr>
                      <a:lvl9pPr marL="4876800" algn="l" defTabSz="1218565" rtl="0" eaLnBrk="1" latinLnBrk="0" hangingPunct="1">
                        <a:defRPr sz="2400" kern="1200">
                          <a:solidFill>
                            <a:schemeClr val="tx1"/>
                          </a:solidFill>
                          <a:latin typeface="Calibri"/>
                        </a:defRPr>
                      </a:lvl9pPr>
                    </a:lstStyle>
                    <a:p>
                      <a:pPr marL="606425" indent="-171450">
                        <a:lnSpc>
                          <a:spcPct val="100000"/>
                        </a:lnSpc>
                        <a:spcBef>
                          <a:spcPts val="204"/>
                        </a:spcBef>
                        <a:buFont typeface="Arial"/>
                        <a:buChar char="•"/>
                        <a:tabLst>
                          <a:tab pos="607060" algn="l"/>
                        </a:tabLst>
                      </a:pPr>
                      <a:r>
                        <a:rPr sz="1550" spc="25" dirty="0">
                          <a:latin typeface="微软雅黑"/>
                          <a:cs typeface="微软雅黑"/>
                        </a:rPr>
                        <a:t>原始权益人依赖</a:t>
                      </a:r>
                      <a:endParaRPr sz="1550">
                        <a:latin typeface="微软雅黑"/>
                        <a:cs typeface="微软雅黑"/>
                      </a:endParaRPr>
                    </a:p>
                  </a:txBody>
                  <a:tcPr marL="0" marR="0" marT="26034"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1218565" rtl="0" eaLnBrk="1" latinLnBrk="0" hangingPunct="1">
                        <a:defRPr sz="2400" kern="1200">
                          <a:solidFill>
                            <a:schemeClr val="tx1"/>
                          </a:solidFill>
                          <a:latin typeface="Calibri"/>
                        </a:defRPr>
                      </a:lvl1pPr>
                      <a:lvl2pPr marL="609600" algn="l" defTabSz="1218565" rtl="0" eaLnBrk="1" latinLnBrk="0" hangingPunct="1">
                        <a:defRPr sz="2400" kern="1200">
                          <a:solidFill>
                            <a:schemeClr val="tx1"/>
                          </a:solidFill>
                          <a:latin typeface="Calibri"/>
                        </a:defRPr>
                      </a:lvl2pPr>
                      <a:lvl3pPr marL="1219200" algn="l" defTabSz="1218565" rtl="0" eaLnBrk="1" latinLnBrk="0" hangingPunct="1">
                        <a:defRPr sz="2400" kern="1200">
                          <a:solidFill>
                            <a:schemeClr val="tx1"/>
                          </a:solidFill>
                          <a:latin typeface="Calibri"/>
                        </a:defRPr>
                      </a:lvl3pPr>
                      <a:lvl4pPr marL="1828800" algn="l" defTabSz="1218565" rtl="0" eaLnBrk="1" latinLnBrk="0" hangingPunct="1">
                        <a:defRPr sz="2400" kern="1200">
                          <a:solidFill>
                            <a:schemeClr val="tx1"/>
                          </a:solidFill>
                          <a:latin typeface="Calibri"/>
                        </a:defRPr>
                      </a:lvl4pPr>
                      <a:lvl5pPr marL="2438400" algn="l" defTabSz="1218565" rtl="0" eaLnBrk="1" latinLnBrk="0" hangingPunct="1">
                        <a:defRPr sz="2400" kern="1200">
                          <a:solidFill>
                            <a:schemeClr val="tx1"/>
                          </a:solidFill>
                          <a:latin typeface="Calibri"/>
                        </a:defRPr>
                      </a:lvl5pPr>
                      <a:lvl6pPr marL="3048000" algn="l" defTabSz="1218565" rtl="0" eaLnBrk="1" latinLnBrk="0" hangingPunct="1">
                        <a:defRPr sz="2400" kern="1200">
                          <a:solidFill>
                            <a:schemeClr val="tx1"/>
                          </a:solidFill>
                          <a:latin typeface="Calibri"/>
                        </a:defRPr>
                      </a:lvl6pPr>
                      <a:lvl7pPr marL="3657600" algn="l" defTabSz="1218565" rtl="0" eaLnBrk="1" latinLnBrk="0" hangingPunct="1">
                        <a:defRPr sz="2400" kern="1200">
                          <a:solidFill>
                            <a:schemeClr val="tx1"/>
                          </a:solidFill>
                          <a:latin typeface="Calibri"/>
                        </a:defRPr>
                      </a:lvl7pPr>
                      <a:lvl8pPr marL="4267200" algn="l" defTabSz="1218565" rtl="0" eaLnBrk="1" latinLnBrk="0" hangingPunct="1">
                        <a:defRPr sz="2400" kern="1200">
                          <a:solidFill>
                            <a:schemeClr val="tx1"/>
                          </a:solidFill>
                          <a:latin typeface="Calibri"/>
                        </a:defRPr>
                      </a:lvl8pPr>
                      <a:lvl9pPr marL="4876800" algn="l" defTabSz="1218565" rtl="0" eaLnBrk="1" latinLnBrk="0" hangingPunct="1">
                        <a:defRPr sz="2400" kern="1200">
                          <a:solidFill>
                            <a:schemeClr val="tx1"/>
                          </a:solidFill>
                          <a:latin typeface="Calibri"/>
                        </a:defRPr>
                      </a:lvl9pPr>
                    </a:lstStyle>
                    <a:p>
                      <a:pPr marL="755015" indent="-172085">
                        <a:lnSpc>
                          <a:spcPct val="100000"/>
                        </a:lnSpc>
                        <a:spcBef>
                          <a:spcPts val="120"/>
                        </a:spcBef>
                        <a:buFont typeface="Arial"/>
                        <a:buChar char="•"/>
                        <a:tabLst>
                          <a:tab pos="755015" algn="l"/>
                        </a:tabLst>
                      </a:pPr>
                      <a:r>
                        <a:rPr sz="1550" spc="15" dirty="0">
                          <a:latin typeface="微软雅黑"/>
                          <a:cs typeface="微软雅黑"/>
                        </a:rPr>
                        <a:t>转让环节</a:t>
                      </a:r>
                      <a:endParaRPr sz="1550">
                        <a:latin typeface="微软雅黑"/>
                        <a:cs typeface="微软雅黑"/>
                      </a:endParaRPr>
                    </a:p>
                  </a:txBody>
                  <a:tcPr marL="0" marR="0" marT="1524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1218565" rtl="0" eaLnBrk="1" latinLnBrk="0" hangingPunct="1">
                        <a:defRPr sz="2400" kern="1200">
                          <a:solidFill>
                            <a:schemeClr val="tx1"/>
                          </a:solidFill>
                          <a:latin typeface="Calibri"/>
                        </a:defRPr>
                      </a:lvl1pPr>
                      <a:lvl2pPr marL="609600" algn="l" defTabSz="1218565" rtl="0" eaLnBrk="1" latinLnBrk="0" hangingPunct="1">
                        <a:defRPr sz="2400" kern="1200">
                          <a:solidFill>
                            <a:schemeClr val="tx1"/>
                          </a:solidFill>
                          <a:latin typeface="Calibri"/>
                        </a:defRPr>
                      </a:lvl2pPr>
                      <a:lvl3pPr marL="1219200" algn="l" defTabSz="1218565" rtl="0" eaLnBrk="1" latinLnBrk="0" hangingPunct="1">
                        <a:defRPr sz="2400" kern="1200">
                          <a:solidFill>
                            <a:schemeClr val="tx1"/>
                          </a:solidFill>
                          <a:latin typeface="Calibri"/>
                        </a:defRPr>
                      </a:lvl3pPr>
                      <a:lvl4pPr marL="1828800" algn="l" defTabSz="1218565" rtl="0" eaLnBrk="1" latinLnBrk="0" hangingPunct="1">
                        <a:defRPr sz="2400" kern="1200">
                          <a:solidFill>
                            <a:schemeClr val="tx1"/>
                          </a:solidFill>
                          <a:latin typeface="Calibri"/>
                        </a:defRPr>
                      </a:lvl4pPr>
                      <a:lvl5pPr marL="2438400" algn="l" defTabSz="1218565" rtl="0" eaLnBrk="1" latinLnBrk="0" hangingPunct="1">
                        <a:defRPr sz="2400" kern="1200">
                          <a:solidFill>
                            <a:schemeClr val="tx1"/>
                          </a:solidFill>
                          <a:latin typeface="Calibri"/>
                        </a:defRPr>
                      </a:lvl5pPr>
                      <a:lvl6pPr marL="3048000" algn="l" defTabSz="1218565" rtl="0" eaLnBrk="1" latinLnBrk="0" hangingPunct="1">
                        <a:defRPr sz="2400" kern="1200">
                          <a:solidFill>
                            <a:schemeClr val="tx1"/>
                          </a:solidFill>
                          <a:latin typeface="Calibri"/>
                        </a:defRPr>
                      </a:lvl6pPr>
                      <a:lvl7pPr marL="3657600" algn="l" defTabSz="1218565" rtl="0" eaLnBrk="1" latinLnBrk="0" hangingPunct="1">
                        <a:defRPr sz="2400" kern="1200">
                          <a:solidFill>
                            <a:schemeClr val="tx1"/>
                          </a:solidFill>
                          <a:latin typeface="Calibri"/>
                        </a:defRPr>
                      </a:lvl7pPr>
                      <a:lvl8pPr marL="4267200" algn="l" defTabSz="1218565" rtl="0" eaLnBrk="1" latinLnBrk="0" hangingPunct="1">
                        <a:defRPr sz="2400" kern="1200">
                          <a:solidFill>
                            <a:schemeClr val="tx1"/>
                          </a:solidFill>
                          <a:latin typeface="Calibri"/>
                        </a:defRPr>
                      </a:lvl8pPr>
                      <a:lvl9pPr marL="4876800" algn="l" defTabSz="1218565" rtl="0" eaLnBrk="1" latinLnBrk="0" hangingPunct="1">
                        <a:defRPr sz="2400" kern="1200">
                          <a:solidFill>
                            <a:schemeClr val="tx1"/>
                          </a:solidFill>
                          <a:latin typeface="Calibri"/>
                        </a:defRPr>
                      </a:lvl9pPr>
                    </a:lstStyle>
                    <a:p>
                      <a:pPr marL="941069" indent="-172085">
                        <a:lnSpc>
                          <a:spcPct val="100000"/>
                        </a:lnSpc>
                        <a:spcBef>
                          <a:spcPts val="204"/>
                        </a:spcBef>
                        <a:buFont typeface="Arial"/>
                        <a:buChar char="•"/>
                        <a:tabLst>
                          <a:tab pos="941069" algn="l"/>
                        </a:tabLst>
                      </a:pPr>
                      <a:r>
                        <a:rPr sz="1550" spc="15" dirty="0">
                          <a:latin typeface="微软雅黑"/>
                          <a:cs typeface="微软雅黑"/>
                        </a:rPr>
                        <a:t>特许经营权到期</a:t>
                      </a:r>
                      <a:endParaRPr sz="1550">
                        <a:latin typeface="微软雅黑"/>
                        <a:cs typeface="微软雅黑"/>
                      </a:endParaRPr>
                    </a:p>
                  </a:txBody>
                  <a:tcPr marL="0" marR="0" marT="26034"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7030">
                <a:tc>
                  <a:txBody>
                    <a:bodyPr/>
                    <a:lstStyle>
                      <a:lvl1pPr marL="0" algn="l" defTabSz="1218565" rtl="0" eaLnBrk="1" latinLnBrk="0" hangingPunct="1">
                        <a:defRPr sz="2400" kern="1200">
                          <a:solidFill>
                            <a:schemeClr val="tx1"/>
                          </a:solidFill>
                          <a:latin typeface="Calibri"/>
                        </a:defRPr>
                      </a:lvl1pPr>
                      <a:lvl2pPr marL="609600" algn="l" defTabSz="1218565" rtl="0" eaLnBrk="1" latinLnBrk="0" hangingPunct="1">
                        <a:defRPr sz="2400" kern="1200">
                          <a:solidFill>
                            <a:schemeClr val="tx1"/>
                          </a:solidFill>
                          <a:latin typeface="Calibri"/>
                        </a:defRPr>
                      </a:lvl2pPr>
                      <a:lvl3pPr marL="1219200" algn="l" defTabSz="1218565" rtl="0" eaLnBrk="1" latinLnBrk="0" hangingPunct="1">
                        <a:defRPr sz="2400" kern="1200">
                          <a:solidFill>
                            <a:schemeClr val="tx1"/>
                          </a:solidFill>
                          <a:latin typeface="Calibri"/>
                        </a:defRPr>
                      </a:lvl3pPr>
                      <a:lvl4pPr marL="1828800" algn="l" defTabSz="1218565" rtl="0" eaLnBrk="1" latinLnBrk="0" hangingPunct="1">
                        <a:defRPr sz="2400" kern="1200">
                          <a:solidFill>
                            <a:schemeClr val="tx1"/>
                          </a:solidFill>
                          <a:latin typeface="Calibri"/>
                        </a:defRPr>
                      </a:lvl4pPr>
                      <a:lvl5pPr marL="2438400" algn="l" defTabSz="1218565" rtl="0" eaLnBrk="1" latinLnBrk="0" hangingPunct="1">
                        <a:defRPr sz="2400" kern="1200">
                          <a:solidFill>
                            <a:schemeClr val="tx1"/>
                          </a:solidFill>
                          <a:latin typeface="Calibri"/>
                        </a:defRPr>
                      </a:lvl5pPr>
                      <a:lvl6pPr marL="3048000" algn="l" defTabSz="1218565" rtl="0" eaLnBrk="1" latinLnBrk="0" hangingPunct="1">
                        <a:defRPr sz="2400" kern="1200">
                          <a:solidFill>
                            <a:schemeClr val="tx1"/>
                          </a:solidFill>
                          <a:latin typeface="Calibri"/>
                        </a:defRPr>
                      </a:lvl6pPr>
                      <a:lvl7pPr marL="3657600" algn="l" defTabSz="1218565" rtl="0" eaLnBrk="1" latinLnBrk="0" hangingPunct="1">
                        <a:defRPr sz="2400" kern="1200">
                          <a:solidFill>
                            <a:schemeClr val="tx1"/>
                          </a:solidFill>
                          <a:latin typeface="Calibri"/>
                        </a:defRPr>
                      </a:lvl7pPr>
                      <a:lvl8pPr marL="4267200" algn="l" defTabSz="1218565" rtl="0" eaLnBrk="1" latinLnBrk="0" hangingPunct="1">
                        <a:defRPr sz="2400" kern="1200">
                          <a:solidFill>
                            <a:schemeClr val="tx1"/>
                          </a:solidFill>
                          <a:latin typeface="Calibri"/>
                        </a:defRPr>
                      </a:lvl8pPr>
                      <a:lvl9pPr marL="4876800" algn="l" defTabSz="1218565" rtl="0" eaLnBrk="1" latinLnBrk="0" hangingPunct="1">
                        <a:defRPr sz="2400" kern="1200">
                          <a:solidFill>
                            <a:schemeClr val="tx1"/>
                          </a:solidFill>
                          <a:latin typeface="Calibri"/>
                        </a:defRPr>
                      </a:lvl9pPr>
                    </a:lstStyle>
                    <a:p>
                      <a:pPr marL="203200" indent="-171450">
                        <a:lnSpc>
                          <a:spcPct val="100000"/>
                        </a:lnSpc>
                        <a:spcBef>
                          <a:spcPts val="509"/>
                        </a:spcBef>
                        <a:buFont typeface="Arial"/>
                        <a:buChar char="•"/>
                        <a:tabLst>
                          <a:tab pos="203200" algn="l"/>
                        </a:tabLst>
                      </a:pPr>
                      <a:r>
                        <a:rPr sz="1550" spc="25" dirty="0">
                          <a:latin typeface="微软雅黑"/>
                          <a:cs typeface="微软雅黑"/>
                        </a:rPr>
                        <a:t>审批便利性</a:t>
                      </a:r>
                      <a:endParaRPr sz="1550">
                        <a:latin typeface="微软雅黑"/>
                        <a:cs typeface="微软雅黑"/>
                      </a:endParaRPr>
                    </a:p>
                  </a:txBody>
                  <a:tcPr marL="0" marR="0" marT="64769"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1218565" rtl="0" eaLnBrk="1" latinLnBrk="0" hangingPunct="1">
                        <a:defRPr sz="2400" kern="1200">
                          <a:solidFill>
                            <a:schemeClr val="tx1"/>
                          </a:solidFill>
                          <a:latin typeface="Calibri"/>
                        </a:defRPr>
                      </a:lvl1pPr>
                      <a:lvl2pPr marL="609600" algn="l" defTabSz="1218565" rtl="0" eaLnBrk="1" latinLnBrk="0" hangingPunct="1">
                        <a:defRPr sz="2400" kern="1200">
                          <a:solidFill>
                            <a:schemeClr val="tx1"/>
                          </a:solidFill>
                          <a:latin typeface="Calibri"/>
                        </a:defRPr>
                      </a:lvl2pPr>
                      <a:lvl3pPr marL="1219200" algn="l" defTabSz="1218565" rtl="0" eaLnBrk="1" latinLnBrk="0" hangingPunct="1">
                        <a:defRPr sz="2400" kern="1200">
                          <a:solidFill>
                            <a:schemeClr val="tx1"/>
                          </a:solidFill>
                          <a:latin typeface="Calibri"/>
                        </a:defRPr>
                      </a:lvl3pPr>
                      <a:lvl4pPr marL="1828800" algn="l" defTabSz="1218565" rtl="0" eaLnBrk="1" latinLnBrk="0" hangingPunct="1">
                        <a:defRPr sz="2400" kern="1200">
                          <a:solidFill>
                            <a:schemeClr val="tx1"/>
                          </a:solidFill>
                          <a:latin typeface="Calibri"/>
                        </a:defRPr>
                      </a:lvl4pPr>
                      <a:lvl5pPr marL="2438400" algn="l" defTabSz="1218565" rtl="0" eaLnBrk="1" latinLnBrk="0" hangingPunct="1">
                        <a:defRPr sz="2400" kern="1200">
                          <a:solidFill>
                            <a:schemeClr val="tx1"/>
                          </a:solidFill>
                          <a:latin typeface="Calibri"/>
                        </a:defRPr>
                      </a:lvl5pPr>
                      <a:lvl6pPr marL="3048000" algn="l" defTabSz="1218565" rtl="0" eaLnBrk="1" latinLnBrk="0" hangingPunct="1">
                        <a:defRPr sz="2400" kern="1200">
                          <a:solidFill>
                            <a:schemeClr val="tx1"/>
                          </a:solidFill>
                          <a:latin typeface="Calibri"/>
                        </a:defRPr>
                      </a:lvl6pPr>
                      <a:lvl7pPr marL="3657600" algn="l" defTabSz="1218565" rtl="0" eaLnBrk="1" latinLnBrk="0" hangingPunct="1">
                        <a:defRPr sz="2400" kern="1200">
                          <a:solidFill>
                            <a:schemeClr val="tx1"/>
                          </a:solidFill>
                          <a:latin typeface="Calibri"/>
                        </a:defRPr>
                      </a:lvl7pPr>
                      <a:lvl8pPr marL="4267200" algn="l" defTabSz="1218565" rtl="0" eaLnBrk="1" latinLnBrk="0" hangingPunct="1">
                        <a:defRPr sz="2400" kern="1200">
                          <a:solidFill>
                            <a:schemeClr val="tx1"/>
                          </a:solidFill>
                          <a:latin typeface="Calibri"/>
                        </a:defRPr>
                      </a:lvl8pPr>
                      <a:lvl9pPr marL="4876800" algn="l" defTabSz="1218565" rtl="0" eaLnBrk="1" latinLnBrk="0" hangingPunct="1">
                        <a:defRPr sz="2400" kern="1200">
                          <a:solidFill>
                            <a:schemeClr val="tx1"/>
                          </a:solidFill>
                          <a:latin typeface="Calibri"/>
                        </a:defRPr>
                      </a:lvl9pPr>
                    </a:lstStyle>
                    <a:p>
                      <a:pPr marL="606425" indent="-171450">
                        <a:lnSpc>
                          <a:spcPct val="100000"/>
                        </a:lnSpc>
                        <a:spcBef>
                          <a:spcPts val="550"/>
                        </a:spcBef>
                        <a:buFont typeface="Arial"/>
                        <a:buChar char="•"/>
                        <a:tabLst>
                          <a:tab pos="607060" algn="l"/>
                        </a:tabLst>
                      </a:pPr>
                      <a:r>
                        <a:rPr sz="1550" spc="25" dirty="0">
                          <a:latin typeface="微软雅黑"/>
                          <a:cs typeface="微软雅黑"/>
                        </a:rPr>
                        <a:t>利益冲突</a:t>
                      </a:r>
                      <a:endParaRPr sz="1550">
                        <a:latin typeface="微软雅黑"/>
                        <a:cs typeface="微软雅黑"/>
                      </a:endParaRPr>
                    </a:p>
                  </a:txBody>
                  <a:tcPr marL="0" marR="0" marT="6985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1218565" rtl="0" eaLnBrk="1" latinLnBrk="0" hangingPunct="1">
                        <a:defRPr sz="2400" kern="1200">
                          <a:solidFill>
                            <a:schemeClr val="tx1"/>
                          </a:solidFill>
                          <a:latin typeface="Calibri"/>
                        </a:defRPr>
                      </a:lvl1pPr>
                      <a:lvl2pPr marL="609600" algn="l" defTabSz="1218565" rtl="0" eaLnBrk="1" latinLnBrk="0" hangingPunct="1">
                        <a:defRPr sz="2400" kern="1200">
                          <a:solidFill>
                            <a:schemeClr val="tx1"/>
                          </a:solidFill>
                          <a:latin typeface="Calibri"/>
                        </a:defRPr>
                      </a:lvl2pPr>
                      <a:lvl3pPr marL="1219200" algn="l" defTabSz="1218565" rtl="0" eaLnBrk="1" latinLnBrk="0" hangingPunct="1">
                        <a:defRPr sz="2400" kern="1200">
                          <a:solidFill>
                            <a:schemeClr val="tx1"/>
                          </a:solidFill>
                          <a:latin typeface="Calibri"/>
                        </a:defRPr>
                      </a:lvl3pPr>
                      <a:lvl4pPr marL="1828800" algn="l" defTabSz="1218565" rtl="0" eaLnBrk="1" latinLnBrk="0" hangingPunct="1">
                        <a:defRPr sz="2400" kern="1200">
                          <a:solidFill>
                            <a:schemeClr val="tx1"/>
                          </a:solidFill>
                          <a:latin typeface="Calibri"/>
                        </a:defRPr>
                      </a:lvl4pPr>
                      <a:lvl5pPr marL="2438400" algn="l" defTabSz="1218565" rtl="0" eaLnBrk="1" latinLnBrk="0" hangingPunct="1">
                        <a:defRPr sz="2400" kern="1200">
                          <a:solidFill>
                            <a:schemeClr val="tx1"/>
                          </a:solidFill>
                          <a:latin typeface="Calibri"/>
                        </a:defRPr>
                      </a:lvl5pPr>
                      <a:lvl6pPr marL="3048000" algn="l" defTabSz="1218565" rtl="0" eaLnBrk="1" latinLnBrk="0" hangingPunct="1">
                        <a:defRPr sz="2400" kern="1200">
                          <a:solidFill>
                            <a:schemeClr val="tx1"/>
                          </a:solidFill>
                          <a:latin typeface="Calibri"/>
                        </a:defRPr>
                      </a:lvl6pPr>
                      <a:lvl7pPr marL="3657600" algn="l" defTabSz="1218565" rtl="0" eaLnBrk="1" latinLnBrk="0" hangingPunct="1">
                        <a:defRPr sz="2400" kern="1200">
                          <a:solidFill>
                            <a:schemeClr val="tx1"/>
                          </a:solidFill>
                          <a:latin typeface="Calibri"/>
                        </a:defRPr>
                      </a:lvl7pPr>
                      <a:lvl8pPr marL="4267200" algn="l" defTabSz="1218565" rtl="0" eaLnBrk="1" latinLnBrk="0" hangingPunct="1">
                        <a:defRPr sz="2400" kern="1200">
                          <a:solidFill>
                            <a:schemeClr val="tx1"/>
                          </a:solidFill>
                          <a:latin typeface="Calibri"/>
                        </a:defRPr>
                      </a:lvl8pPr>
                      <a:lvl9pPr marL="4876800" algn="l" defTabSz="1218565" rtl="0" eaLnBrk="1" latinLnBrk="0" hangingPunct="1">
                        <a:defRPr sz="2400" kern="1200">
                          <a:solidFill>
                            <a:schemeClr val="tx1"/>
                          </a:solidFill>
                          <a:latin typeface="Calibri"/>
                        </a:defRPr>
                      </a:lvl9pPr>
                    </a:lstStyle>
                    <a:p>
                      <a:pPr marL="755015" indent="-172085">
                        <a:lnSpc>
                          <a:spcPct val="100000"/>
                        </a:lnSpc>
                        <a:spcBef>
                          <a:spcPts val="459"/>
                        </a:spcBef>
                        <a:buFont typeface="Arial"/>
                        <a:buChar char="•"/>
                        <a:tabLst>
                          <a:tab pos="755015" algn="l"/>
                        </a:tabLst>
                      </a:pPr>
                      <a:r>
                        <a:rPr sz="1550" spc="15" dirty="0">
                          <a:latin typeface="微软雅黑"/>
                          <a:cs typeface="微软雅黑"/>
                        </a:rPr>
                        <a:t>运营环节</a:t>
                      </a:r>
                      <a:endParaRPr sz="1550">
                        <a:latin typeface="微软雅黑"/>
                        <a:cs typeface="微软雅黑"/>
                      </a:endParaRPr>
                    </a:p>
                  </a:txBody>
                  <a:tcPr marL="0" marR="0" marT="58419"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1218565" rtl="0" eaLnBrk="1" latinLnBrk="0" hangingPunct="1">
                        <a:defRPr sz="2400" kern="1200">
                          <a:solidFill>
                            <a:schemeClr val="tx1"/>
                          </a:solidFill>
                          <a:latin typeface="Calibri"/>
                        </a:defRPr>
                      </a:lvl1pPr>
                      <a:lvl2pPr marL="609600" algn="l" defTabSz="1218565" rtl="0" eaLnBrk="1" latinLnBrk="0" hangingPunct="1">
                        <a:defRPr sz="2400" kern="1200">
                          <a:solidFill>
                            <a:schemeClr val="tx1"/>
                          </a:solidFill>
                          <a:latin typeface="Calibri"/>
                        </a:defRPr>
                      </a:lvl2pPr>
                      <a:lvl3pPr marL="1219200" algn="l" defTabSz="1218565" rtl="0" eaLnBrk="1" latinLnBrk="0" hangingPunct="1">
                        <a:defRPr sz="2400" kern="1200">
                          <a:solidFill>
                            <a:schemeClr val="tx1"/>
                          </a:solidFill>
                          <a:latin typeface="Calibri"/>
                        </a:defRPr>
                      </a:lvl3pPr>
                      <a:lvl4pPr marL="1828800" algn="l" defTabSz="1218565" rtl="0" eaLnBrk="1" latinLnBrk="0" hangingPunct="1">
                        <a:defRPr sz="2400" kern="1200">
                          <a:solidFill>
                            <a:schemeClr val="tx1"/>
                          </a:solidFill>
                          <a:latin typeface="Calibri"/>
                        </a:defRPr>
                      </a:lvl4pPr>
                      <a:lvl5pPr marL="2438400" algn="l" defTabSz="1218565" rtl="0" eaLnBrk="1" latinLnBrk="0" hangingPunct="1">
                        <a:defRPr sz="2400" kern="1200">
                          <a:solidFill>
                            <a:schemeClr val="tx1"/>
                          </a:solidFill>
                          <a:latin typeface="Calibri"/>
                        </a:defRPr>
                      </a:lvl5pPr>
                      <a:lvl6pPr marL="3048000" algn="l" defTabSz="1218565" rtl="0" eaLnBrk="1" latinLnBrk="0" hangingPunct="1">
                        <a:defRPr sz="2400" kern="1200">
                          <a:solidFill>
                            <a:schemeClr val="tx1"/>
                          </a:solidFill>
                          <a:latin typeface="Calibri"/>
                        </a:defRPr>
                      </a:lvl6pPr>
                      <a:lvl7pPr marL="3657600" algn="l" defTabSz="1218565" rtl="0" eaLnBrk="1" latinLnBrk="0" hangingPunct="1">
                        <a:defRPr sz="2400" kern="1200">
                          <a:solidFill>
                            <a:schemeClr val="tx1"/>
                          </a:solidFill>
                          <a:latin typeface="Calibri"/>
                        </a:defRPr>
                      </a:lvl7pPr>
                      <a:lvl8pPr marL="4267200" algn="l" defTabSz="1218565" rtl="0" eaLnBrk="1" latinLnBrk="0" hangingPunct="1">
                        <a:defRPr sz="2400" kern="1200">
                          <a:solidFill>
                            <a:schemeClr val="tx1"/>
                          </a:solidFill>
                          <a:latin typeface="Calibri"/>
                        </a:defRPr>
                      </a:lvl8pPr>
                      <a:lvl9pPr marL="4876800" algn="l" defTabSz="1218565" rtl="0" eaLnBrk="1" latinLnBrk="0" hangingPunct="1">
                        <a:defRPr sz="2400" kern="1200">
                          <a:solidFill>
                            <a:schemeClr val="tx1"/>
                          </a:solidFill>
                          <a:latin typeface="Calibri"/>
                        </a:defRPr>
                      </a:lvl9pPr>
                    </a:lstStyle>
                    <a:p>
                      <a:pPr marL="941069" indent="-172085">
                        <a:lnSpc>
                          <a:spcPct val="100000"/>
                        </a:lnSpc>
                        <a:spcBef>
                          <a:spcPts val="550"/>
                        </a:spcBef>
                        <a:buFont typeface="Arial"/>
                        <a:buChar char="•"/>
                        <a:tabLst>
                          <a:tab pos="941069" algn="l"/>
                        </a:tabLst>
                      </a:pPr>
                      <a:r>
                        <a:rPr sz="1550" spc="15" dirty="0">
                          <a:latin typeface="微软雅黑"/>
                          <a:cs typeface="微软雅黑"/>
                        </a:rPr>
                        <a:t>资</a:t>
                      </a:r>
                      <a:r>
                        <a:rPr sz="1550" spc="25" dirty="0">
                          <a:latin typeface="微软雅黑"/>
                          <a:cs typeface="微软雅黑"/>
                        </a:rPr>
                        <a:t>产</a:t>
                      </a:r>
                      <a:r>
                        <a:rPr sz="1550" spc="15" dirty="0">
                          <a:latin typeface="微软雅黑"/>
                          <a:cs typeface="微软雅黑"/>
                        </a:rPr>
                        <a:t>二次转让</a:t>
                      </a:r>
                      <a:endParaRPr sz="1550">
                        <a:latin typeface="微软雅黑"/>
                        <a:cs typeface="微软雅黑"/>
                      </a:endParaRPr>
                    </a:p>
                  </a:txBody>
                  <a:tcPr marL="0" marR="0" marT="6985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5330">
                <a:tc>
                  <a:txBody>
                    <a:bodyPr/>
                    <a:lstStyle>
                      <a:lvl1pPr marL="0" algn="l" defTabSz="1218565" rtl="0" eaLnBrk="1" latinLnBrk="0" hangingPunct="1">
                        <a:defRPr sz="2400" kern="1200">
                          <a:solidFill>
                            <a:schemeClr val="tx1"/>
                          </a:solidFill>
                          <a:latin typeface="Calibri"/>
                        </a:defRPr>
                      </a:lvl1pPr>
                      <a:lvl2pPr marL="609600" algn="l" defTabSz="1218565" rtl="0" eaLnBrk="1" latinLnBrk="0" hangingPunct="1">
                        <a:defRPr sz="2400" kern="1200">
                          <a:solidFill>
                            <a:schemeClr val="tx1"/>
                          </a:solidFill>
                          <a:latin typeface="Calibri"/>
                        </a:defRPr>
                      </a:lvl2pPr>
                      <a:lvl3pPr marL="1219200" algn="l" defTabSz="1218565" rtl="0" eaLnBrk="1" latinLnBrk="0" hangingPunct="1">
                        <a:defRPr sz="2400" kern="1200">
                          <a:solidFill>
                            <a:schemeClr val="tx1"/>
                          </a:solidFill>
                          <a:latin typeface="Calibri"/>
                        </a:defRPr>
                      </a:lvl3pPr>
                      <a:lvl4pPr marL="1828800" algn="l" defTabSz="1218565" rtl="0" eaLnBrk="1" latinLnBrk="0" hangingPunct="1">
                        <a:defRPr sz="2400" kern="1200">
                          <a:solidFill>
                            <a:schemeClr val="tx1"/>
                          </a:solidFill>
                          <a:latin typeface="Calibri"/>
                        </a:defRPr>
                      </a:lvl4pPr>
                      <a:lvl5pPr marL="2438400" algn="l" defTabSz="1218565" rtl="0" eaLnBrk="1" latinLnBrk="0" hangingPunct="1">
                        <a:defRPr sz="2400" kern="1200">
                          <a:solidFill>
                            <a:schemeClr val="tx1"/>
                          </a:solidFill>
                          <a:latin typeface="Calibri"/>
                        </a:defRPr>
                      </a:lvl5pPr>
                      <a:lvl6pPr marL="3048000" algn="l" defTabSz="1218565" rtl="0" eaLnBrk="1" latinLnBrk="0" hangingPunct="1">
                        <a:defRPr sz="2400" kern="1200">
                          <a:solidFill>
                            <a:schemeClr val="tx1"/>
                          </a:solidFill>
                          <a:latin typeface="Calibri"/>
                        </a:defRPr>
                      </a:lvl6pPr>
                      <a:lvl7pPr marL="3657600" algn="l" defTabSz="1218565" rtl="0" eaLnBrk="1" latinLnBrk="0" hangingPunct="1">
                        <a:defRPr sz="2400" kern="1200">
                          <a:solidFill>
                            <a:schemeClr val="tx1"/>
                          </a:solidFill>
                          <a:latin typeface="Calibri"/>
                        </a:defRPr>
                      </a:lvl7pPr>
                      <a:lvl8pPr marL="4267200" algn="l" defTabSz="1218565" rtl="0" eaLnBrk="1" latinLnBrk="0" hangingPunct="1">
                        <a:defRPr sz="2400" kern="1200">
                          <a:solidFill>
                            <a:schemeClr val="tx1"/>
                          </a:solidFill>
                          <a:latin typeface="Calibri"/>
                        </a:defRPr>
                      </a:lvl8pPr>
                      <a:lvl9pPr marL="4876800" algn="l" defTabSz="1218565" rtl="0" eaLnBrk="1" latinLnBrk="0" hangingPunct="1">
                        <a:defRPr sz="2400" kern="1200">
                          <a:solidFill>
                            <a:schemeClr val="tx1"/>
                          </a:solidFill>
                          <a:latin typeface="Calibri"/>
                        </a:defRPr>
                      </a:lvl9pPr>
                    </a:lstStyle>
                    <a:p>
                      <a:pPr marL="203200" indent="-171450">
                        <a:lnSpc>
                          <a:spcPct val="100000"/>
                        </a:lnSpc>
                        <a:spcBef>
                          <a:spcPts val="545"/>
                        </a:spcBef>
                        <a:buFont typeface="Arial"/>
                        <a:buChar char="•"/>
                        <a:tabLst>
                          <a:tab pos="203200" algn="l"/>
                        </a:tabLst>
                      </a:pPr>
                      <a:r>
                        <a:rPr sz="1550" spc="25" dirty="0">
                          <a:latin typeface="微软雅黑"/>
                          <a:cs typeface="微软雅黑"/>
                        </a:rPr>
                        <a:t>特许经营权转让？</a:t>
                      </a:r>
                      <a:endParaRPr sz="1550">
                        <a:latin typeface="微软雅黑"/>
                        <a:cs typeface="微软雅黑"/>
                      </a:endParaRPr>
                    </a:p>
                    <a:p>
                      <a:pPr marL="203200" indent="-171450">
                        <a:lnSpc>
                          <a:spcPct val="100000"/>
                        </a:lnSpc>
                        <a:spcBef>
                          <a:spcPts val="994"/>
                        </a:spcBef>
                        <a:buFont typeface="Arial"/>
                        <a:buChar char="•"/>
                        <a:tabLst>
                          <a:tab pos="203200" algn="l"/>
                        </a:tabLst>
                      </a:pPr>
                      <a:r>
                        <a:rPr sz="1550" spc="25" dirty="0">
                          <a:latin typeface="微软雅黑"/>
                          <a:cs typeface="微软雅黑"/>
                        </a:rPr>
                        <a:t>公共事业资产转让？</a:t>
                      </a:r>
                      <a:endParaRPr sz="1550">
                        <a:latin typeface="微软雅黑"/>
                        <a:cs typeface="微软雅黑"/>
                      </a:endParaRPr>
                    </a:p>
                  </a:txBody>
                  <a:tcPr marL="0" marR="0" marT="69215"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1218565" rtl="0" eaLnBrk="1" latinLnBrk="0" hangingPunct="1">
                        <a:defRPr sz="2400" kern="1200">
                          <a:solidFill>
                            <a:schemeClr val="tx1"/>
                          </a:solidFill>
                          <a:latin typeface="Calibri"/>
                        </a:defRPr>
                      </a:lvl1pPr>
                      <a:lvl2pPr marL="609600" algn="l" defTabSz="1218565" rtl="0" eaLnBrk="1" latinLnBrk="0" hangingPunct="1">
                        <a:defRPr sz="2400" kern="1200">
                          <a:solidFill>
                            <a:schemeClr val="tx1"/>
                          </a:solidFill>
                          <a:latin typeface="Calibri"/>
                        </a:defRPr>
                      </a:lvl2pPr>
                      <a:lvl3pPr marL="1219200" algn="l" defTabSz="1218565" rtl="0" eaLnBrk="1" latinLnBrk="0" hangingPunct="1">
                        <a:defRPr sz="2400" kern="1200">
                          <a:solidFill>
                            <a:schemeClr val="tx1"/>
                          </a:solidFill>
                          <a:latin typeface="Calibri"/>
                        </a:defRPr>
                      </a:lvl3pPr>
                      <a:lvl4pPr marL="1828800" algn="l" defTabSz="1218565" rtl="0" eaLnBrk="1" latinLnBrk="0" hangingPunct="1">
                        <a:defRPr sz="2400" kern="1200">
                          <a:solidFill>
                            <a:schemeClr val="tx1"/>
                          </a:solidFill>
                          <a:latin typeface="Calibri"/>
                        </a:defRPr>
                      </a:lvl4pPr>
                      <a:lvl5pPr marL="2438400" algn="l" defTabSz="1218565" rtl="0" eaLnBrk="1" latinLnBrk="0" hangingPunct="1">
                        <a:defRPr sz="2400" kern="1200">
                          <a:solidFill>
                            <a:schemeClr val="tx1"/>
                          </a:solidFill>
                          <a:latin typeface="Calibri"/>
                        </a:defRPr>
                      </a:lvl5pPr>
                      <a:lvl6pPr marL="3048000" algn="l" defTabSz="1218565" rtl="0" eaLnBrk="1" latinLnBrk="0" hangingPunct="1">
                        <a:defRPr sz="2400" kern="1200">
                          <a:solidFill>
                            <a:schemeClr val="tx1"/>
                          </a:solidFill>
                          <a:latin typeface="Calibri"/>
                        </a:defRPr>
                      </a:lvl6pPr>
                      <a:lvl7pPr marL="3657600" algn="l" defTabSz="1218565" rtl="0" eaLnBrk="1" latinLnBrk="0" hangingPunct="1">
                        <a:defRPr sz="2400" kern="1200">
                          <a:solidFill>
                            <a:schemeClr val="tx1"/>
                          </a:solidFill>
                          <a:latin typeface="Calibri"/>
                        </a:defRPr>
                      </a:lvl7pPr>
                      <a:lvl8pPr marL="4267200" algn="l" defTabSz="1218565" rtl="0" eaLnBrk="1" latinLnBrk="0" hangingPunct="1">
                        <a:defRPr sz="2400" kern="1200">
                          <a:solidFill>
                            <a:schemeClr val="tx1"/>
                          </a:solidFill>
                          <a:latin typeface="Calibri"/>
                        </a:defRPr>
                      </a:lvl8pPr>
                      <a:lvl9pPr marL="4876800" algn="l" defTabSz="1218565" rtl="0" eaLnBrk="1" latinLnBrk="0" hangingPunct="1">
                        <a:defRPr sz="2400" kern="1200">
                          <a:solidFill>
                            <a:schemeClr val="tx1"/>
                          </a:solidFill>
                          <a:latin typeface="Calibri"/>
                        </a:defRPr>
                      </a:lvl9pPr>
                    </a:lstStyle>
                    <a:p>
                      <a:pPr marL="606425" indent="-171450">
                        <a:lnSpc>
                          <a:spcPct val="100000"/>
                        </a:lnSpc>
                        <a:spcBef>
                          <a:spcPts val="585"/>
                        </a:spcBef>
                        <a:buFont typeface="Arial"/>
                        <a:buChar char="•"/>
                        <a:tabLst>
                          <a:tab pos="607060" algn="l"/>
                        </a:tabLst>
                      </a:pPr>
                      <a:r>
                        <a:rPr sz="1550" spc="25" dirty="0">
                          <a:latin typeface="微软雅黑"/>
                          <a:cs typeface="微软雅黑"/>
                        </a:rPr>
                        <a:t>成本控制</a:t>
                      </a:r>
                      <a:endParaRPr sz="1550">
                        <a:latin typeface="微软雅黑"/>
                        <a:cs typeface="微软雅黑"/>
                      </a:endParaRPr>
                    </a:p>
                    <a:p>
                      <a:pPr marL="606425" indent="-171450">
                        <a:lnSpc>
                          <a:spcPct val="100000"/>
                        </a:lnSpc>
                        <a:spcBef>
                          <a:spcPts val="994"/>
                        </a:spcBef>
                        <a:buFont typeface="Arial"/>
                        <a:buChar char="•"/>
                        <a:tabLst>
                          <a:tab pos="607060" algn="l"/>
                        </a:tabLst>
                      </a:pPr>
                      <a:r>
                        <a:rPr sz="1550" spc="15" dirty="0">
                          <a:latin typeface="微软雅黑"/>
                          <a:cs typeface="微软雅黑"/>
                        </a:rPr>
                        <a:t>现金流控制</a:t>
                      </a:r>
                      <a:endParaRPr sz="1550">
                        <a:latin typeface="微软雅黑"/>
                        <a:cs typeface="微软雅黑"/>
                      </a:endParaRPr>
                    </a:p>
                  </a:txBody>
                  <a:tcPr marL="0" marR="0" marT="74295"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1218565" rtl="0" eaLnBrk="1" latinLnBrk="0" hangingPunct="1">
                        <a:defRPr sz="2400" kern="1200">
                          <a:solidFill>
                            <a:schemeClr val="tx1"/>
                          </a:solidFill>
                          <a:latin typeface="Calibri"/>
                        </a:defRPr>
                      </a:lvl1pPr>
                      <a:lvl2pPr marL="609600" algn="l" defTabSz="1218565" rtl="0" eaLnBrk="1" latinLnBrk="0" hangingPunct="1">
                        <a:defRPr sz="2400" kern="1200">
                          <a:solidFill>
                            <a:schemeClr val="tx1"/>
                          </a:solidFill>
                          <a:latin typeface="Calibri"/>
                        </a:defRPr>
                      </a:lvl2pPr>
                      <a:lvl3pPr marL="1219200" algn="l" defTabSz="1218565" rtl="0" eaLnBrk="1" latinLnBrk="0" hangingPunct="1">
                        <a:defRPr sz="2400" kern="1200">
                          <a:solidFill>
                            <a:schemeClr val="tx1"/>
                          </a:solidFill>
                          <a:latin typeface="Calibri"/>
                        </a:defRPr>
                      </a:lvl3pPr>
                      <a:lvl4pPr marL="1828800" algn="l" defTabSz="1218565" rtl="0" eaLnBrk="1" latinLnBrk="0" hangingPunct="1">
                        <a:defRPr sz="2400" kern="1200">
                          <a:solidFill>
                            <a:schemeClr val="tx1"/>
                          </a:solidFill>
                          <a:latin typeface="Calibri"/>
                        </a:defRPr>
                      </a:lvl4pPr>
                      <a:lvl5pPr marL="2438400" algn="l" defTabSz="1218565" rtl="0" eaLnBrk="1" latinLnBrk="0" hangingPunct="1">
                        <a:defRPr sz="2400" kern="1200">
                          <a:solidFill>
                            <a:schemeClr val="tx1"/>
                          </a:solidFill>
                          <a:latin typeface="Calibri"/>
                        </a:defRPr>
                      </a:lvl5pPr>
                      <a:lvl6pPr marL="3048000" algn="l" defTabSz="1218565" rtl="0" eaLnBrk="1" latinLnBrk="0" hangingPunct="1">
                        <a:defRPr sz="2400" kern="1200">
                          <a:solidFill>
                            <a:schemeClr val="tx1"/>
                          </a:solidFill>
                          <a:latin typeface="Calibri"/>
                        </a:defRPr>
                      </a:lvl6pPr>
                      <a:lvl7pPr marL="3657600" algn="l" defTabSz="1218565" rtl="0" eaLnBrk="1" latinLnBrk="0" hangingPunct="1">
                        <a:defRPr sz="2400" kern="1200">
                          <a:solidFill>
                            <a:schemeClr val="tx1"/>
                          </a:solidFill>
                          <a:latin typeface="Calibri"/>
                        </a:defRPr>
                      </a:lvl7pPr>
                      <a:lvl8pPr marL="4267200" algn="l" defTabSz="1218565" rtl="0" eaLnBrk="1" latinLnBrk="0" hangingPunct="1">
                        <a:defRPr sz="2400" kern="1200">
                          <a:solidFill>
                            <a:schemeClr val="tx1"/>
                          </a:solidFill>
                          <a:latin typeface="Calibri"/>
                        </a:defRPr>
                      </a:lvl8pPr>
                      <a:lvl9pPr marL="4876800" algn="l" defTabSz="1218565" rtl="0" eaLnBrk="1" latinLnBrk="0" hangingPunct="1">
                        <a:defRPr sz="2400" kern="1200">
                          <a:solidFill>
                            <a:schemeClr val="tx1"/>
                          </a:solidFill>
                          <a:latin typeface="Calibri"/>
                        </a:defRPr>
                      </a:lvl9pPr>
                    </a:lstStyle>
                    <a:p>
                      <a:pPr marL="755015" indent="-172085">
                        <a:lnSpc>
                          <a:spcPct val="100000"/>
                        </a:lnSpc>
                        <a:spcBef>
                          <a:spcPts val="495"/>
                        </a:spcBef>
                        <a:buFont typeface="Arial"/>
                        <a:buChar char="•"/>
                        <a:tabLst>
                          <a:tab pos="755015" algn="l"/>
                        </a:tabLst>
                      </a:pPr>
                      <a:r>
                        <a:rPr sz="1550" spc="-5" dirty="0">
                          <a:latin typeface="微软雅黑"/>
                          <a:cs typeface="微软雅黑"/>
                        </a:rPr>
                        <a:t>分配环节</a:t>
                      </a:r>
                      <a:endParaRPr sz="1550">
                        <a:latin typeface="微软雅黑"/>
                        <a:cs typeface="微软雅黑"/>
                      </a:endParaRPr>
                    </a:p>
                    <a:p>
                      <a:pPr marL="755015" indent="-172085">
                        <a:lnSpc>
                          <a:spcPct val="100000"/>
                        </a:lnSpc>
                        <a:spcBef>
                          <a:spcPts val="994"/>
                        </a:spcBef>
                        <a:buFont typeface="Arial"/>
                        <a:buChar char="•"/>
                        <a:tabLst>
                          <a:tab pos="755015" algn="l"/>
                        </a:tabLst>
                      </a:pPr>
                      <a:r>
                        <a:rPr sz="1550" spc="-5" dirty="0">
                          <a:latin typeface="微软雅黑"/>
                          <a:cs typeface="微软雅黑"/>
                        </a:rPr>
                        <a:t>分红环节</a:t>
                      </a:r>
                      <a:endParaRPr sz="1550">
                        <a:latin typeface="微软雅黑"/>
                        <a:cs typeface="微软雅黑"/>
                      </a:endParaRPr>
                    </a:p>
                  </a:txBody>
                  <a:tcPr marL="0" marR="0" marT="62865"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1218565" rtl="0" eaLnBrk="1" latinLnBrk="0" hangingPunct="1">
                        <a:defRPr sz="2400" kern="1200">
                          <a:solidFill>
                            <a:schemeClr val="tx1"/>
                          </a:solidFill>
                          <a:latin typeface="Calibri"/>
                        </a:defRPr>
                      </a:lvl1pPr>
                      <a:lvl2pPr marL="609600" algn="l" defTabSz="1218565" rtl="0" eaLnBrk="1" latinLnBrk="0" hangingPunct="1">
                        <a:defRPr sz="2400" kern="1200">
                          <a:solidFill>
                            <a:schemeClr val="tx1"/>
                          </a:solidFill>
                          <a:latin typeface="Calibri"/>
                        </a:defRPr>
                      </a:lvl2pPr>
                      <a:lvl3pPr marL="1219200" algn="l" defTabSz="1218565" rtl="0" eaLnBrk="1" latinLnBrk="0" hangingPunct="1">
                        <a:defRPr sz="2400" kern="1200">
                          <a:solidFill>
                            <a:schemeClr val="tx1"/>
                          </a:solidFill>
                          <a:latin typeface="Calibri"/>
                        </a:defRPr>
                      </a:lvl3pPr>
                      <a:lvl4pPr marL="1828800" algn="l" defTabSz="1218565" rtl="0" eaLnBrk="1" latinLnBrk="0" hangingPunct="1">
                        <a:defRPr sz="2400" kern="1200">
                          <a:solidFill>
                            <a:schemeClr val="tx1"/>
                          </a:solidFill>
                          <a:latin typeface="Calibri"/>
                        </a:defRPr>
                      </a:lvl4pPr>
                      <a:lvl5pPr marL="2438400" algn="l" defTabSz="1218565" rtl="0" eaLnBrk="1" latinLnBrk="0" hangingPunct="1">
                        <a:defRPr sz="2400" kern="1200">
                          <a:solidFill>
                            <a:schemeClr val="tx1"/>
                          </a:solidFill>
                          <a:latin typeface="Calibri"/>
                        </a:defRPr>
                      </a:lvl5pPr>
                      <a:lvl6pPr marL="3048000" algn="l" defTabSz="1218565" rtl="0" eaLnBrk="1" latinLnBrk="0" hangingPunct="1">
                        <a:defRPr sz="2400" kern="1200">
                          <a:solidFill>
                            <a:schemeClr val="tx1"/>
                          </a:solidFill>
                          <a:latin typeface="Calibri"/>
                        </a:defRPr>
                      </a:lvl6pPr>
                      <a:lvl7pPr marL="3657600" algn="l" defTabSz="1218565" rtl="0" eaLnBrk="1" latinLnBrk="0" hangingPunct="1">
                        <a:defRPr sz="2400" kern="1200">
                          <a:solidFill>
                            <a:schemeClr val="tx1"/>
                          </a:solidFill>
                          <a:latin typeface="Calibri"/>
                        </a:defRPr>
                      </a:lvl7pPr>
                      <a:lvl8pPr marL="4267200" algn="l" defTabSz="1218565" rtl="0" eaLnBrk="1" latinLnBrk="0" hangingPunct="1">
                        <a:defRPr sz="2400" kern="1200">
                          <a:solidFill>
                            <a:schemeClr val="tx1"/>
                          </a:solidFill>
                          <a:latin typeface="Calibri"/>
                        </a:defRPr>
                      </a:lvl8pPr>
                      <a:lvl9pPr marL="4876800" algn="l" defTabSz="1218565" rtl="0" eaLnBrk="1" latinLnBrk="0" hangingPunct="1">
                        <a:defRPr sz="2400" kern="1200">
                          <a:solidFill>
                            <a:schemeClr val="tx1"/>
                          </a:solidFill>
                          <a:latin typeface="Calibri"/>
                        </a:defRPr>
                      </a:lvl9pPr>
                    </a:lstStyle>
                    <a:p>
                      <a:pPr marL="941069" indent="-172085">
                        <a:lnSpc>
                          <a:spcPct val="100000"/>
                        </a:lnSpc>
                        <a:spcBef>
                          <a:spcPts val="585"/>
                        </a:spcBef>
                        <a:buFont typeface="Arial"/>
                        <a:buChar char="•"/>
                        <a:tabLst>
                          <a:tab pos="941069" algn="l"/>
                        </a:tabLst>
                      </a:pPr>
                      <a:r>
                        <a:rPr sz="1550" spc="15" dirty="0">
                          <a:latin typeface="微软雅黑"/>
                          <a:cs typeface="微软雅黑"/>
                        </a:rPr>
                        <a:t>原状返还</a:t>
                      </a:r>
                      <a:endParaRPr sz="1550">
                        <a:latin typeface="微软雅黑"/>
                        <a:cs typeface="微软雅黑"/>
                      </a:endParaRPr>
                    </a:p>
                  </a:txBody>
                  <a:tcPr marL="0" marR="0" marT="7429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3055">
                <a:tc>
                  <a:txBody>
                    <a:bodyPr/>
                    <a:lstStyle>
                      <a:lvl1pPr marL="0" algn="l" defTabSz="1218565" rtl="0" eaLnBrk="1" latinLnBrk="0" hangingPunct="1">
                        <a:defRPr sz="2400" kern="1200">
                          <a:solidFill>
                            <a:schemeClr val="tx1"/>
                          </a:solidFill>
                          <a:latin typeface="Calibri"/>
                        </a:defRPr>
                      </a:lvl1pPr>
                      <a:lvl2pPr marL="609600" algn="l" defTabSz="1218565" rtl="0" eaLnBrk="1" latinLnBrk="0" hangingPunct="1">
                        <a:defRPr sz="2400" kern="1200">
                          <a:solidFill>
                            <a:schemeClr val="tx1"/>
                          </a:solidFill>
                          <a:latin typeface="Calibri"/>
                        </a:defRPr>
                      </a:lvl2pPr>
                      <a:lvl3pPr marL="1219200" algn="l" defTabSz="1218565" rtl="0" eaLnBrk="1" latinLnBrk="0" hangingPunct="1">
                        <a:defRPr sz="2400" kern="1200">
                          <a:solidFill>
                            <a:schemeClr val="tx1"/>
                          </a:solidFill>
                          <a:latin typeface="Calibri"/>
                        </a:defRPr>
                      </a:lvl3pPr>
                      <a:lvl4pPr marL="1828800" algn="l" defTabSz="1218565" rtl="0" eaLnBrk="1" latinLnBrk="0" hangingPunct="1">
                        <a:defRPr sz="2400" kern="1200">
                          <a:solidFill>
                            <a:schemeClr val="tx1"/>
                          </a:solidFill>
                          <a:latin typeface="Calibri"/>
                        </a:defRPr>
                      </a:lvl4pPr>
                      <a:lvl5pPr marL="2438400" algn="l" defTabSz="1218565" rtl="0" eaLnBrk="1" latinLnBrk="0" hangingPunct="1">
                        <a:defRPr sz="2400" kern="1200">
                          <a:solidFill>
                            <a:schemeClr val="tx1"/>
                          </a:solidFill>
                          <a:latin typeface="Calibri"/>
                        </a:defRPr>
                      </a:lvl5pPr>
                      <a:lvl6pPr marL="3048000" algn="l" defTabSz="1218565" rtl="0" eaLnBrk="1" latinLnBrk="0" hangingPunct="1">
                        <a:defRPr sz="2400" kern="1200">
                          <a:solidFill>
                            <a:schemeClr val="tx1"/>
                          </a:solidFill>
                          <a:latin typeface="Calibri"/>
                        </a:defRPr>
                      </a:lvl6pPr>
                      <a:lvl7pPr marL="3657600" algn="l" defTabSz="1218565" rtl="0" eaLnBrk="1" latinLnBrk="0" hangingPunct="1">
                        <a:defRPr sz="2400" kern="1200">
                          <a:solidFill>
                            <a:schemeClr val="tx1"/>
                          </a:solidFill>
                          <a:latin typeface="Calibri"/>
                        </a:defRPr>
                      </a:lvl7pPr>
                      <a:lvl8pPr marL="4267200" algn="l" defTabSz="1218565" rtl="0" eaLnBrk="1" latinLnBrk="0" hangingPunct="1">
                        <a:defRPr sz="2400" kern="1200">
                          <a:solidFill>
                            <a:schemeClr val="tx1"/>
                          </a:solidFill>
                          <a:latin typeface="Calibri"/>
                        </a:defRPr>
                      </a:lvl8pPr>
                      <a:lvl9pPr marL="4876800" algn="l" defTabSz="1218565" rtl="0" eaLnBrk="1" latinLnBrk="0" hangingPunct="1">
                        <a:defRPr sz="2400" kern="1200">
                          <a:solidFill>
                            <a:schemeClr val="tx1"/>
                          </a:solidFill>
                          <a:latin typeface="Calibri"/>
                        </a:defRPr>
                      </a:lvl9pPr>
                    </a:lstStyle>
                    <a:p>
                      <a:pPr>
                        <a:lnSpc>
                          <a:spcPct val="100000"/>
                        </a:lnSpc>
                      </a:pPr>
                      <a:endParaRPr sz="1600">
                        <a:latin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1218565" rtl="0" eaLnBrk="1" latinLnBrk="0" hangingPunct="1">
                        <a:defRPr sz="2400" kern="1200">
                          <a:solidFill>
                            <a:schemeClr val="tx1"/>
                          </a:solidFill>
                          <a:latin typeface="Calibri"/>
                        </a:defRPr>
                      </a:lvl1pPr>
                      <a:lvl2pPr marL="609600" algn="l" defTabSz="1218565" rtl="0" eaLnBrk="1" latinLnBrk="0" hangingPunct="1">
                        <a:defRPr sz="2400" kern="1200">
                          <a:solidFill>
                            <a:schemeClr val="tx1"/>
                          </a:solidFill>
                          <a:latin typeface="Calibri"/>
                        </a:defRPr>
                      </a:lvl2pPr>
                      <a:lvl3pPr marL="1219200" algn="l" defTabSz="1218565" rtl="0" eaLnBrk="1" latinLnBrk="0" hangingPunct="1">
                        <a:defRPr sz="2400" kern="1200">
                          <a:solidFill>
                            <a:schemeClr val="tx1"/>
                          </a:solidFill>
                          <a:latin typeface="Calibri"/>
                        </a:defRPr>
                      </a:lvl3pPr>
                      <a:lvl4pPr marL="1828800" algn="l" defTabSz="1218565" rtl="0" eaLnBrk="1" latinLnBrk="0" hangingPunct="1">
                        <a:defRPr sz="2400" kern="1200">
                          <a:solidFill>
                            <a:schemeClr val="tx1"/>
                          </a:solidFill>
                          <a:latin typeface="Calibri"/>
                        </a:defRPr>
                      </a:lvl4pPr>
                      <a:lvl5pPr marL="2438400" algn="l" defTabSz="1218565" rtl="0" eaLnBrk="1" latinLnBrk="0" hangingPunct="1">
                        <a:defRPr sz="2400" kern="1200">
                          <a:solidFill>
                            <a:schemeClr val="tx1"/>
                          </a:solidFill>
                          <a:latin typeface="Calibri"/>
                        </a:defRPr>
                      </a:lvl5pPr>
                      <a:lvl6pPr marL="3048000" algn="l" defTabSz="1218565" rtl="0" eaLnBrk="1" latinLnBrk="0" hangingPunct="1">
                        <a:defRPr sz="2400" kern="1200">
                          <a:solidFill>
                            <a:schemeClr val="tx1"/>
                          </a:solidFill>
                          <a:latin typeface="Calibri"/>
                        </a:defRPr>
                      </a:lvl6pPr>
                      <a:lvl7pPr marL="3657600" algn="l" defTabSz="1218565" rtl="0" eaLnBrk="1" latinLnBrk="0" hangingPunct="1">
                        <a:defRPr sz="2400" kern="1200">
                          <a:solidFill>
                            <a:schemeClr val="tx1"/>
                          </a:solidFill>
                          <a:latin typeface="Calibri"/>
                        </a:defRPr>
                      </a:lvl7pPr>
                      <a:lvl8pPr marL="4267200" algn="l" defTabSz="1218565" rtl="0" eaLnBrk="1" latinLnBrk="0" hangingPunct="1">
                        <a:defRPr sz="2400" kern="1200">
                          <a:solidFill>
                            <a:schemeClr val="tx1"/>
                          </a:solidFill>
                          <a:latin typeface="Calibri"/>
                        </a:defRPr>
                      </a:lvl8pPr>
                      <a:lvl9pPr marL="4876800" algn="l" defTabSz="1218565" rtl="0" eaLnBrk="1" latinLnBrk="0" hangingPunct="1">
                        <a:defRPr sz="2400" kern="1200">
                          <a:solidFill>
                            <a:schemeClr val="tx1"/>
                          </a:solidFill>
                          <a:latin typeface="Calibri"/>
                        </a:defRPr>
                      </a:lvl9pPr>
                    </a:lstStyle>
                    <a:p>
                      <a:pPr marL="606425" indent="-171450">
                        <a:lnSpc>
                          <a:spcPct val="100000"/>
                        </a:lnSpc>
                        <a:spcBef>
                          <a:spcPts val="505"/>
                        </a:spcBef>
                        <a:buFont typeface="Arial"/>
                        <a:buChar char="•"/>
                        <a:tabLst>
                          <a:tab pos="607060" algn="l"/>
                        </a:tabLst>
                      </a:pPr>
                      <a:r>
                        <a:rPr sz="1550" spc="25" dirty="0">
                          <a:latin typeface="微软雅黑"/>
                          <a:cs typeface="微软雅黑"/>
                        </a:rPr>
                        <a:t>其他权责界定</a:t>
                      </a:r>
                      <a:endParaRPr sz="1550">
                        <a:latin typeface="微软雅黑"/>
                        <a:cs typeface="微软雅黑"/>
                      </a:endParaRPr>
                    </a:p>
                  </a:txBody>
                  <a:tcPr marL="0" marR="0" marT="64135"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1218565" rtl="0" eaLnBrk="1" latinLnBrk="0" hangingPunct="1">
                        <a:defRPr sz="2400" kern="1200">
                          <a:solidFill>
                            <a:schemeClr val="tx1"/>
                          </a:solidFill>
                          <a:latin typeface="Calibri"/>
                        </a:defRPr>
                      </a:lvl1pPr>
                      <a:lvl2pPr marL="609600" algn="l" defTabSz="1218565" rtl="0" eaLnBrk="1" latinLnBrk="0" hangingPunct="1">
                        <a:defRPr sz="2400" kern="1200">
                          <a:solidFill>
                            <a:schemeClr val="tx1"/>
                          </a:solidFill>
                          <a:latin typeface="Calibri"/>
                        </a:defRPr>
                      </a:lvl2pPr>
                      <a:lvl3pPr marL="1219200" algn="l" defTabSz="1218565" rtl="0" eaLnBrk="1" latinLnBrk="0" hangingPunct="1">
                        <a:defRPr sz="2400" kern="1200">
                          <a:solidFill>
                            <a:schemeClr val="tx1"/>
                          </a:solidFill>
                          <a:latin typeface="Calibri"/>
                        </a:defRPr>
                      </a:lvl3pPr>
                      <a:lvl4pPr marL="1828800" algn="l" defTabSz="1218565" rtl="0" eaLnBrk="1" latinLnBrk="0" hangingPunct="1">
                        <a:defRPr sz="2400" kern="1200">
                          <a:solidFill>
                            <a:schemeClr val="tx1"/>
                          </a:solidFill>
                          <a:latin typeface="Calibri"/>
                        </a:defRPr>
                      </a:lvl4pPr>
                      <a:lvl5pPr marL="2438400" algn="l" defTabSz="1218565" rtl="0" eaLnBrk="1" latinLnBrk="0" hangingPunct="1">
                        <a:defRPr sz="2400" kern="1200">
                          <a:solidFill>
                            <a:schemeClr val="tx1"/>
                          </a:solidFill>
                          <a:latin typeface="Calibri"/>
                        </a:defRPr>
                      </a:lvl5pPr>
                      <a:lvl6pPr marL="3048000" algn="l" defTabSz="1218565" rtl="0" eaLnBrk="1" latinLnBrk="0" hangingPunct="1">
                        <a:defRPr sz="2400" kern="1200">
                          <a:solidFill>
                            <a:schemeClr val="tx1"/>
                          </a:solidFill>
                          <a:latin typeface="Calibri"/>
                        </a:defRPr>
                      </a:lvl6pPr>
                      <a:lvl7pPr marL="3657600" algn="l" defTabSz="1218565" rtl="0" eaLnBrk="1" latinLnBrk="0" hangingPunct="1">
                        <a:defRPr sz="2400" kern="1200">
                          <a:solidFill>
                            <a:schemeClr val="tx1"/>
                          </a:solidFill>
                          <a:latin typeface="Calibri"/>
                        </a:defRPr>
                      </a:lvl7pPr>
                      <a:lvl8pPr marL="4267200" algn="l" defTabSz="1218565" rtl="0" eaLnBrk="1" latinLnBrk="0" hangingPunct="1">
                        <a:defRPr sz="2400" kern="1200">
                          <a:solidFill>
                            <a:schemeClr val="tx1"/>
                          </a:solidFill>
                          <a:latin typeface="Calibri"/>
                        </a:defRPr>
                      </a:lvl8pPr>
                      <a:lvl9pPr marL="4876800" algn="l" defTabSz="1218565" rtl="0" eaLnBrk="1" latinLnBrk="0" hangingPunct="1">
                        <a:defRPr sz="2400" kern="1200">
                          <a:solidFill>
                            <a:schemeClr val="tx1"/>
                          </a:solidFill>
                          <a:latin typeface="Calibri"/>
                        </a:defRPr>
                      </a:lvl9pPr>
                    </a:lstStyle>
                    <a:p>
                      <a:pPr>
                        <a:lnSpc>
                          <a:spcPct val="100000"/>
                        </a:lnSpc>
                      </a:pPr>
                      <a:endParaRPr sz="1600">
                        <a:latin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1218565" rtl="0" eaLnBrk="1" latinLnBrk="0" hangingPunct="1">
                        <a:defRPr sz="2400" kern="1200">
                          <a:solidFill>
                            <a:schemeClr val="tx1"/>
                          </a:solidFill>
                          <a:latin typeface="Calibri"/>
                        </a:defRPr>
                      </a:lvl1pPr>
                      <a:lvl2pPr marL="609600" algn="l" defTabSz="1218565" rtl="0" eaLnBrk="1" latinLnBrk="0" hangingPunct="1">
                        <a:defRPr sz="2400" kern="1200">
                          <a:solidFill>
                            <a:schemeClr val="tx1"/>
                          </a:solidFill>
                          <a:latin typeface="Calibri"/>
                        </a:defRPr>
                      </a:lvl2pPr>
                      <a:lvl3pPr marL="1219200" algn="l" defTabSz="1218565" rtl="0" eaLnBrk="1" latinLnBrk="0" hangingPunct="1">
                        <a:defRPr sz="2400" kern="1200">
                          <a:solidFill>
                            <a:schemeClr val="tx1"/>
                          </a:solidFill>
                          <a:latin typeface="Calibri"/>
                        </a:defRPr>
                      </a:lvl3pPr>
                      <a:lvl4pPr marL="1828800" algn="l" defTabSz="1218565" rtl="0" eaLnBrk="1" latinLnBrk="0" hangingPunct="1">
                        <a:defRPr sz="2400" kern="1200">
                          <a:solidFill>
                            <a:schemeClr val="tx1"/>
                          </a:solidFill>
                          <a:latin typeface="Calibri"/>
                        </a:defRPr>
                      </a:lvl4pPr>
                      <a:lvl5pPr marL="2438400" algn="l" defTabSz="1218565" rtl="0" eaLnBrk="1" latinLnBrk="0" hangingPunct="1">
                        <a:defRPr sz="2400" kern="1200">
                          <a:solidFill>
                            <a:schemeClr val="tx1"/>
                          </a:solidFill>
                          <a:latin typeface="Calibri"/>
                        </a:defRPr>
                      </a:lvl5pPr>
                      <a:lvl6pPr marL="3048000" algn="l" defTabSz="1218565" rtl="0" eaLnBrk="1" latinLnBrk="0" hangingPunct="1">
                        <a:defRPr sz="2400" kern="1200">
                          <a:solidFill>
                            <a:schemeClr val="tx1"/>
                          </a:solidFill>
                          <a:latin typeface="Calibri"/>
                        </a:defRPr>
                      </a:lvl6pPr>
                      <a:lvl7pPr marL="3657600" algn="l" defTabSz="1218565" rtl="0" eaLnBrk="1" latinLnBrk="0" hangingPunct="1">
                        <a:defRPr sz="2400" kern="1200">
                          <a:solidFill>
                            <a:schemeClr val="tx1"/>
                          </a:solidFill>
                          <a:latin typeface="Calibri"/>
                        </a:defRPr>
                      </a:lvl7pPr>
                      <a:lvl8pPr marL="4267200" algn="l" defTabSz="1218565" rtl="0" eaLnBrk="1" latinLnBrk="0" hangingPunct="1">
                        <a:defRPr sz="2400" kern="1200">
                          <a:solidFill>
                            <a:schemeClr val="tx1"/>
                          </a:solidFill>
                          <a:latin typeface="Calibri"/>
                        </a:defRPr>
                      </a:lvl8pPr>
                      <a:lvl9pPr marL="4876800" algn="l" defTabSz="1218565" rtl="0" eaLnBrk="1" latinLnBrk="0" hangingPunct="1">
                        <a:defRPr sz="2400" kern="1200">
                          <a:solidFill>
                            <a:schemeClr val="tx1"/>
                          </a:solidFill>
                          <a:latin typeface="Calibri"/>
                        </a:defRPr>
                      </a:lvl9pPr>
                    </a:lstStyle>
                    <a:p>
                      <a:pPr>
                        <a:lnSpc>
                          <a:spcPct val="100000"/>
                        </a:lnSpc>
                      </a:pPr>
                      <a:endParaRPr sz="1600">
                        <a:latin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57" name="object 9">
            <a:extLst>
              <a:ext uri="{FF2B5EF4-FFF2-40B4-BE49-F238E27FC236}">
                <a16:creationId xmlns:a16="http://schemas.microsoft.com/office/drawing/2014/main" id="{D99012B6-35B2-44BC-99AB-DB245BD029F5}"/>
              </a:ext>
            </a:extLst>
          </p:cNvPr>
          <p:cNvSpPr txBox="1"/>
          <p:nvPr/>
        </p:nvSpPr>
        <p:spPr>
          <a:xfrm>
            <a:off x="9514458" y="2053843"/>
            <a:ext cx="1054100" cy="335280"/>
          </a:xfrm>
          <a:prstGeom prst="rect">
            <a:avLst/>
          </a:prstGeom>
        </p:spPr>
        <p:txBody>
          <a:bodyPr vert="horz" wrap="square" lIns="0" tIns="16510" rIns="0" bIns="0" rtlCol="0">
            <a:spAutoFit/>
          </a:bodyPr>
          <a:lstStyle/>
          <a:p>
            <a:pPr marL="12700" eaLnBrk="1" fontAlgn="auto" hangingPunct="1">
              <a:spcBef>
                <a:spcPts val="130"/>
              </a:spcBef>
              <a:spcAft>
                <a:spcPts val="0"/>
              </a:spcAft>
            </a:pPr>
            <a:r>
              <a:rPr sz="2000" b="1" spc="25" dirty="0">
                <a:solidFill>
                  <a:srgbClr val="C00000"/>
                </a:solidFill>
                <a:latin typeface="微软雅黑"/>
                <a:ea typeface="+mn-ea"/>
                <a:cs typeface="微软雅黑"/>
              </a:rPr>
              <a:t>项目退出</a:t>
            </a:r>
            <a:endParaRPr sz="2000">
              <a:solidFill>
                <a:prstClr val="black"/>
              </a:solidFill>
              <a:latin typeface="微软雅黑"/>
              <a:ea typeface="+mn-ea"/>
              <a:cs typeface="微软雅黑"/>
            </a:endParaRPr>
          </a:p>
        </p:txBody>
      </p:sp>
      <p:sp>
        <p:nvSpPr>
          <p:cNvPr id="58" name="object 10">
            <a:extLst>
              <a:ext uri="{FF2B5EF4-FFF2-40B4-BE49-F238E27FC236}">
                <a16:creationId xmlns:a16="http://schemas.microsoft.com/office/drawing/2014/main" id="{00FD6ED1-44B5-4A26-9ED9-E26517C81422}"/>
              </a:ext>
            </a:extLst>
          </p:cNvPr>
          <p:cNvSpPr txBox="1"/>
          <p:nvPr/>
        </p:nvSpPr>
        <p:spPr>
          <a:xfrm>
            <a:off x="8810879" y="1803082"/>
            <a:ext cx="146050" cy="300355"/>
          </a:xfrm>
          <a:prstGeom prst="rect">
            <a:avLst/>
          </a:prstGeom>
        </p:spPr>
        <p:txBody>
          <a:bodyPr vert="horz" wrap="square" lIns="0" tIns="12700" rIns="0" bIns="0" rtlCol="0">
            <a:spAutoFit/>
          </a:bodyPr>
          <a:lstStyle/>
          <a:p>
            <a:pPr marL="12700" eaLnBrk="1" fontAlgn="auto" hangingPunct="1">
              <a:spcBef>
                <a:spcPts val="100"/>
              </a:spcBef>
              <a:spcAft>
                <a:spcPts val="0"/>
              </a:spcAft>
            </a:pPr>
            <a:r>
              <a:rPr dirty="0">
                <a:solidFill>
                  <a:srgbClr val="FFFFFF"/>
                </a:solidFill>
                <a:latin typeface="等线"/>
                <a:ea typeface="+mn-ea"/>
                <a:cs typeface="等线"/>
              </a:rPr>
              <a:t>4</a:t>
            </a:r>
            <a:endParaRPr>
              <a:solidFill>
                <a:prstClr val="black"/>
              </a:solidFill>
              <a:latin typeface="等线"/>
              <a:ea typeface="+mn-ea"/>
              <a:cs typeface="等线"/>
            </a:endParaRPr>
          </a:p>
        </p:txBody>
      </p:sp>
      <p:sp>
        <p:nvSpPr>
          <p:cNvPr id="59" name="bk object 16">
            <a:extLst>
              <a:ext uri="{FF2B5EF4-FFF2-40B4-BE49-F238E27FC236}">
                <a16:creationId xmlns:a16="http://schemas.microsoft.com/office/drawing/2014/main" id="{9F855343-62AE-427E-A521-EAD59EB24087}"/>
              </a:ext>
            </a:extLst>
          </p:cNvPr>
          <p:cNvSpPr/>
          <p:nvPr/>
        </p:nvSpPr>
        <p:spPr>
          <a:xfrm>
            <a:off x="538131" y="1471295"/>
            <a:ext cx="11115738" cy="3390773"/>
          </a:xfrm>
          <a:prstGeom prst="rect">
            <a:avLst/>
          </a:prstGeom>
          <a:blipFill>
            <a:blip r:embed="rId2" cstate="print"/>
            <a:stretch>
              <a:fillRect/>
            </a:stretch>
          </a:blipFill>
        </p:spPr>
        <p:txBody>
          <a:bodyPr wrap="square" lIns="0" tIns="0" rIns="0" bIns="0" rtlCol="0"/>
          <a:lstStyle/>
          <a:p>
            <a:endParaRPr/>
          </a:p>
        </p:txBody>
      </p:sp>
      <p:sp>
        <p:nvSpPr>
          <p:cNvPr id="60" name="object 6">
            <a:extLst>
              <a:ext uri="{FF2B5EF4-FFF2-40B4-BE49-F238E27FC236}">
                <a16:creationId xmlns:a16="http://schemas.microsoft.com/office/drawing/2014/main" id="{856D3A7C-FB02-464B-BA86-6087B23C1DA6}"/>
              </a:ext>
            </a:extLst>
          </p:cNvPr>
          <p:cNvSpPr txBox="1"/>
          <p:nvPr/>
        </p:nvSpPr>
        <p:spPr>
          <a:xfrm>
            <a:off x="3480188" y="1803081"/>
            <a:ext cx="146050" cy="300355"/>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等线"/>
                <a:cs typeface="等线"/>
              </a:rPr>
              <a:t>2</a:t>
            </a:r>
            <a:endParaRPr sz="1800" dirty="0">
              <a:latin typeface="等线"/>
              <a:cs typeface="等线"/>
            </a:endParaRPr>
          </a:p>
        </p:txBody>
      </p:sp>
      <p:sp>
        <p:nvSpPr>
          <p:cNvPr id="61" name="object 6">
            <a:extLst>
              <a:ext uri="{FF2B5EF4-FFF2-40B4-BE49-F238E27FC236}">
                <a16:creationId xmlns:a16="http://schemas.microsoft.com/office/drawing/2014/main" id="{52F15B56-F301-49CE-9506-63E8A3BBEAE4}"/>
              </a:ext>
            </a:extLst>
          </p:cNvPr>
          <p:cNvSpPr txBox="1"/>
          <p:nvPr/>
        </p:nvSpPr>
        <p:spPr>
          <a:xfrm>
            <a:off x="879792" y="1803080"/>
            <a:ext cx="146050" cy="289823"/>
          </a:xfrm>
          <a:prstGeom prst="rect">
            <a:avLst/>
          </a:prstGeom>
        </p:spPr>
        <p:txBody>
          <a:bodyPr vert="horz" wrap="square" lIns="0" tIns="12700" rIns="0" bIns="0" rtlCol="0">
            <a:spAutoFit/>
          </a:bodyPr>
          <a:lstStyle/>
          <a:p>
            <a:pPr marL="12700">
              <a:lnSpc>
                <a:spcPct val="100000"/>
              </a:lnSpc>
              <a:spcBef>
                <a:spcPts val="100"/>
              </a:spcBef>
            </a:pPr>
            <a:r>
              <a:rPr lang="en-US" altLang="zh-CN" sz="1800" dirty="0">
                <a:solidFill>
                  <a:srgbClr val="FFFFFF"/>
                </a:solidFill>
                <a:latin typeface="等线"/>
                <a:cs typeface="等线"/>
              </a:rPr>
              <a:t>1</a:t>
            </a:r>
            <a:endParaRPr sz="1800" dirty="0">
              <a:latin typeface="等线"/>
              <a:cs typeface="等线"/>
            </a:endParaRPr>
          </a:p>
        </p:txBody>
      </p:sp>
      <p:sp>
        <p:nvSpPr>
          <p:cNvPr id="63" name="object 6">
            <a:extLst>
              <a:ext uri="{FF2B5EF4-FFF2-40B4-BE49-F238E27FC236}">
                <a16:creationId xmlns:a16="http://schemas.microsoft.com/office/drawing/2014/main" id="{F828B2FD-6010-4337-831F-61F8E647FF1B}"/>
              </a:ext>
            </a:extLst>
          </p:cNvPr>
          <p:cNvSpPr txBox="1"/>
          <p:nvPr/>
        </p:nvSpPr>
        <p:spPr>
          <a:xfrm>
            <a:off x="6087641" y="1815804"/>
            <a:ext cx="146050" cy="300355"/>
          </a:xfrm>
          <a:prstGeom prst="rect">
            <a:avLst/>
          </a:prstGeom>
        </p:spPr>
        <p:txBody>
          <a:bodyPr vert="horz" wrap="square" lIns="0" tIns="12700" rIns="0" bIns="0" rtlCol="0">
            <a:spAutoFit/>
          </a:bodyPr>
          <a:lstStyle/>
          <a:p>
            <a:pPr marL="12700">
              <a:lnSpc>
                <a:spcPct val="100000"/>
              </a:lnSpc>
              <a:spcBef>
                <a:spcPts val="100"/>
              </a:spcBef>
            </a:pPr>
            <a:r>
              <a:rPr lang="en-US" altLang="zh-CN" dirty="0">
                <a:solidFill>
                  <a:srgbClr val="FFFFFF"/>
                </a:solidFill>
                <a:latin typeface="等线"/>
                <a:cs typeface="等线"/>
              </a:rPr>
              <a:t>3</a:t>
            </a:r>
            <a:endParaRPr sz="1800" dirty="0">
              <a:latin typeface="等线"/>
              <a:cs typeface="等线"/>
            </a:endParaRPr>
          </a:p>
        </p:txBody>
      </p:sp>
      <p:sp>
        <p:nvSpPr>
          <p:cNvPr id="64" name="object 6">
            <a:extLst>
              <a:ext uri="{FF2B5EF4-FFF2-40B4-BE49-F238E27FC236}">
                <a16:creationId xmlns:a16="http://schemas.microsoft.com/office/drawing/2014/main" id="{AF0B9B3F-301A-4FA3-940B-096AFEC2579D}"/>
              </a:ext>
            </a:extLst>
          </p:cNvPr>
          <p:cNvSpPr txBox="1"/>
          <p:nvPr/>
        </p:nvSpPr>
        <p:spPr>
          <a:xfrm>
            <a:off x="8717433" y="1781538"/>
            <a:ext cx="146050" cy="300355"/>
          </a:xfrm>
          <a:prstGeom prst="rect">
            <a:avLst/>
          </a:prstGeom>
        </p:spPr>
        <p:txBody>
          <a:bodyPr vert="horz" wrap="square" lIns="0" tIns="12700" rIns="0" bIns="0" rtlCol="0">
            <a:spAutoFit/>
          </a:bodyPr>
          <a:lstStyle/>
          <a:p>
            <a:pPr marL="12700">
              <a:lnSpc>
                <a:spcPct val="100000"/>
              </a:lnSpc>
              <a:spcBef>
                <a:spcPts val="100"/>
              </a:spcBef>
            </a:pPr>
            <a:r>
              <a:rPr lang="en-US" altLang="zh-CN" sz="1800" dirty="0">
                <a:solidFill>
                  <a:srgbClr val="FFFFFF"/>
                </a:solidFill>
                <a:latin typeface="等线"/>
                <a:cs typeface="等线"/>
              </a:rPr>
              <a:t>4</a:t>
            </a:r>
            <a:endParaRPr sz="1800" dirty="0">
              <a:latin typeface="等线"/>
              <a:cs typeface="等线"/>
            </a:endParaRPr>
          </a:p>
        </p:txBody>
      </p:sp>
    </p:spTree>
    <p:extLst>
      <p:ext uri="{BB962C8B-B14F-4D97-AF65-F5344CB8AC3E}">
        <p14:creationId xmlns:p14="http://schemas.microsoft.com/office/powerpoint/2010/main" val="2837911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2">
            <a:extLst>
              <a:ext uri="{FF2B5EF4-FFF2-40B4-BE49-F238E27FC236}">
                <a16:creationId xmlns:a16="http://schemas.microsoft.com/office/drawing/2014/main" id="{95CE7EB3-C130-4EA2-B266-D156B52DBAA6}"/>
              </a:ext>
            </a:extLst>
          </p:cNvPr>
          <p:cNvPicPr>
            <a:picLocks noChangeAspect="1"/>
          </p:cNvPicPr>
          <p:nvPr/>
        </p:nvPicPr>
        <p:blipFill>
          <a:blip r:embed="rId3"/>
          <a:stretch>
            <a:fillRect/>
          </a:stretch>
        </p:blipFill>
        <p:spPr>
          <a:xfrm>
            <a:off x="-34925" y="0"/>
            <a:ext cx="12226925" cy="6858000"/>
          </a:xfrm>
          <a:prstGeom prst="rect">
            <a:avLst/>
          </a:prstGeom>
          <a:noFill/>
          <a:ln w="9525">
            <a:noFill/>
          </a:ln>
        </p:spPr>
      </p:pic>
      <p:sp>
        <p:nvSpPr>
          <p:cNvPr id="6147" name="文本框 1"/>
          <p:cNvSpPr>
            <a:spLocks noChangeArrowheads="1"/>
          </p:cNvSpPr>
          <p:nvPr/>
        </p:nvSpPr>
        <p:spPr bwMode="auto">
          <a:xfrm>
            <a:off x="3404575" y="1207185"/>
            <a:ext cx="8736013" cy="769441"/>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0">
              <a:lnSpc>
                <a:spcPct val="100000"/>
              </a:lnSpc>
              <a:spcBef>
                <a:spcPct val="20000"/>
              </a:spcBef>
              <a:spcAft>
                <a:spcPct val="15000"/>
              </a:spcAft>
              <a:buClr>
                <a:srgbClr val="ED7D31"/>
              </a:buClr>
              <a:buSzPct val="75000"/>
              <a:buFont typeface="Arial" panose="020B0604020202020204" pitchFamily="34" charset="0"/>
              <a:buNone/>
              <a:defRPr/>
            </a:pPr>
            <a:r>
              <a:rPr kumimoji="0" lang="zh-CN" altLang="en-US" sz="4400" b="1" i="0" u="none" strike="noStrike" kern="1200" cap="none" spc="0" normalizeH="0" baseline="0" noProof="0" dirty="0">
                <a:ln>
                  <a:noFill/>
                </a:ln>
                <a:solidFill>
                  <a:schemeClr val="bg1"/>
                </a:solidFill>
                <a:effectLst/>
                <a:uLnTx/>
                <a:uFillTx/>
                <a:latin typeface="+mn-ea"/>
                <a:ea typeface="+mn-ea"/>
                <a:cs typeface="+mn-cs"/>
                <a:sym typeface="微软雅黑" panose="020B0503020204020204" pitchFamily="34" charset="-122"/>
              </a:rPr>
              <a:t>第</a:t>
            </a:r>
            <a:r>
              <a:rPr lang="zh-CN" altLang="en-US" sz="4400" b="1" dirty="0">
                <a:solidFill>
                  <a:schemeClr val="bg1"/>
                </a:solidFill>
                <a:latin typeface="+mn-ea"/>
                <a:ea typeface="+mn-ea"/>
                <a:sym typeface="微软雅黑" panose="020B0503020204020204" pitchFamily="34" charset="-122"/>
              </a:rPr>
              <a:t>一部分</a:t>
            </a:r>
            <a:r>
              <a:rPr kumimoji="0" lang="zh-CN" altLang="en-US" sz="4400" b="1" i="0" u="none" strike="noStrike" kern="1200" cap="none" spc="0" normalizeH="0" baseline="0" noProof="0" dirty="0">
                <a:ln>
                  <a:noFill/>
                </a:ln>
                <a:solidFill>
                  <a:schemeClr val="bg1"/>
                </a:solidFill>
                <a:effectLst/>
                <a:uLnTx/>
                <a:uFillTx/>
                <a:latin typeface="+mn-ea"/>
                <a:ea typeface="+mn-ea"/>
                <a:cs typeface="+mn-cs"/>
                <a:sym typeface="微软雅黑" panose="020B0503020204020204" pitchFamily="34" charset="-122"/>
              </a:rPr>
              <a:t> 基础设施公募</a:t>
            </a:r>
            <a:r>
              <a:rPr kumimoji="0" lang="en-US" altLang="zh-CN" sz="4400" b="1" i="0" u="none" strike="noStrike" kern="1200" cap="none" spc="0" normalizeH="0" baseline="0" noProof="0" dirty="0">
                <a:ln>
                  <a:noFill/>
                </a:ln>
                <a:solidFill>
                  <a:schemeClr val="bg1"/>
                </a:solidFill>
                <a:effectLst/>
                <a:uLnTx/>
                <a:uFillTx/>
                <a:latin typeface="+mn-ea"/>
                <a:ea typeface="+mn-ea"/>
                <a:cs typeface="+mn-cs"/>
                <a:sym typeface="微软雅黑" panose="020B0503020204020204" pitchFamily="34" charset="-122"/>
              </a:rPr>
              <a:t>REITs</a:t>
            </a:r>
            <a:r>
              <a:rPr kumimoji="0" lang="zh-CN" altLang="en-US" sz="4400" b="1" i="0" u="none" strike="noStrike" kern="1200" cap="none" spc="0" normalizeH="0" baseline="0" noProof="0" dirty="0">
                <a:ln>
                  <a:noFill/>
                </a:ln>
                <a:solidFill>
                  <a:schemeClr val="bg1"/>
                </a:solidFill>
                <a:effectLst/>
                <a:uLnTx/>
                <a:uFillTx/>
                <a:latin typeface="+mn-ea"/>
                <a:ea typeface="+mn-ea"/>
                <a:cs typeface="+mn-cs"/>
                <a:sym typeface="微软雅黑" panose="020B0503020204020204" pitchFamily="34" charset="-122"/>
              </a:rPr>
              <a:t>概述</a:t>
            </a:r>
            <a:endParaRPr kumimoji="0" lang="zh-CN" altLang="en-US" sz="4400" b="0" i="0" u="none" strike="noStrike" kern="1200" cap="none" spc="0" normalizeH="0" baseline="0" noProof="0" dirty="0">
              <a:ln>
                <a:noFill/>
              </a:ln>
              <a:solidFill>
                <a:schemeClr val="bg1"/>
              </a:solidFill>
              <a:effectLst/>
              <a:uLnTx/>
              <a:uFillTx/>
              <a:latin typeface="+mn-ea"/>
              <a:ea typeface="+mn-ea"/>
              <a:cs typeface="+mn-cs"/>
              <a:sym typeface="Arial" panose="020B0604020202020204" pitchFamily="34" charset="0"/>
            </a:endParaRPr>
          </a:p>
        </p:txBody>
      </p:sp>
      <p:sp>
        <p:nvSpPr>
          <p:cNvPr id="20484" name="直接连接符 4"/>
          <p:cNvSpPr/>
          <p:nvPr/>
        </p:nvSpPr>
        <p:spPr>
          <a:xfrm>
            <a:off x="4461143" y="2126550"/>
            <a:ext cx="7378700" cy="1588"/>
          </a:xfrm>
          <a:prstGeom prst="line">
            <a:avLst/>
          </a:prstGeom>
          <a:ln w="12700" cap="flat" cmpd="sng">
            <a:solidFill>
              <a:schemeClr val="bg1"/>
            </a:solidFill>
            <a:prstDash val="solid"/>
            <a:bevel/>
            <a:headEnd type="none" w="med" len="med"/>
            <a:tailEnd type="none" w="med" len="med"/>
          </a:ln>
        </p:spPr>
      </p:sp>
      <p:sp>
        <p:nvSpPr>
          <p:cNvPr id="20485" name="矩形 3"/>
          <p:cNvSpPr/>
          <p:nvPr/>
        </p:nvSpPr>
        <p:spPr>
          <a:xfrm>
            <a:off x="6445250" y="2278063"/>
            <a:ext cx="4582634" cy="1705403"/>
          </a:xfrm>
          <a:prstGeom prst="rect">
            <a:avLst/>
          </a:prstGeom>
          <a:noFill/>
          <a:ln w="9525">
            <a:noFill/>
          </a:ln>
        </p:spPr>
        <p:txBody>
          <a:bodyPr wrap="square">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lnSpc>
                <a:spcPct val="150000"/>
              </a:lnSpc>
              <a:spcBef>
                <a:spcPct val="0"/>
              </a:spcBef>
              <a:buNone/>
            </a:pPr>
            <a:r>
              <a:rPr lang="zh-CN" altLang="en-US" sz="1800" dirty="0">
                <a:solidFill>
                  <a:schemeClr val="bg1"/>
                </a:solidFill>
                <a:latin typeface="微软雅黑" panose="020B0503020204020204" pitchFamily="34" charset="-122"/>
                <a:sym typeface="MicrosoftYaHei" charset="0"/>
              </a:rPr>
              <a:t>第</a:t>
            </a:r>
            <a:r>
              <a:rPr lang="en-US" altLang="zh-CN" sz="1800" dirty="0">
                <a:solidFill>
                  <a:schemeClr val="bg1"/>
                </a:solidFill>
                <a:latin typeface="微软雅黑" panose="020B0503020204020204" pitchFamily="34" charset="-122"/>
                <a:sym typeface="MicrosoftYaHei" charset="0"/>
              </a:rPr>
              <a:t>1</a:t>
            </a:r>
            <a:r>
              <a:rPr lang="zh-CN" altLang="en-US" sz="1800" dirty="0">
                <a:solidFill>
                  <a:schemeClr val="bg1"/>
                </a:solidFill>
                <a:latin typeface="微软雅黑" panose="020B0503020204020204" pitchFamily="34" charset="-122"/>
                <a:sym typeface="MicrosoftYaHei" charset="0"/>
              </a:rPr>
              <a:t>章   基础设施公募</a:t>
            </a:r>
            <a:r>
              <a:rPr lang="en-US" altLang="zh-CN" sz="1800" dirty="0">
                <a:solidFill>
                  <a:schemeClr val="bg1"/>
                </a:solidFill>
                <a:latin typeface="微软雅黑" panose="020B0503020204020204" pitchFamily="34" charset="-122"/>
                <a:sym typeface="MicrosoftYaHei" charset="0"/>
              </a:rPr>
              <a:t>REITs</a:t>
            </a:r>
            <a:r>
              <a:rPr lang="zh-CN" altLang="en-US" sz="1800" dirty="0">
                <a:solidFill>
                  <a:schemeClr val="bg1"/>
                </a:solidFill>
                <a:latin typeface="微软雅黑" panose="020B0503020204020204" pitchFamily="34" charset="-122"/>
                <a:sym typeface="MicrosoftYaHei" charset="0"/>
              </a:rPr>
              <a:t>试点背景及介绍</a:t>
            </a:r>
            <a:endParaRPr lang="en-US" altLang="zh-CN" sz="1800" dirty="0">
              <a:solidFill>
                <a:schemeClr val="bg1"/>
              </a:solidFill>
              <a:latin typeface="微软雅黑" panose="020B0503020204020204" pitchFamily="34" charset="-122"/>
              <a:sym typeface="MicrosoftYaHei" charset="0"/>
            </a:endParaRPr>
          </a:p>
          <a:p>
            <a:pPr marL="0" lvl="0" indent="0" defTabSz="914400" eaLnBrk="1" hangingPunct="1">
              <a:lnSpc>
                <a:spcPct val="150000"/>
              </a:lnSpc>
              <a:spcBef>
                <a:spcPct val="0"/>
              </a:spcBef>
              <a:buNone/>
            </a:pPr>
            <a:r>
              <a:rPr lang="zh-CN" altLang="en-US" sz="1800" dirty="0">
                <a:solidFill>
                  <a:schemeClr val="bg1"/>
                </a:solidFill>
                <a:latin typeface="微软雅黑" panose="020B0503020204020204" pitchFamily="34" charset="-122"/>
                <a:sym typeface="MicrosoftYaHei" charset="0"/>
              </a:rPr>
              <a:t>第</a:t>
            </a:r>
            <a:r>
              <a:rPr lang="en-US" altLang="zh-CN" sz="1800" dirty="0">
                <a:solidFill>
                  <a:schemeClr val="bg1"/>
                </a:solidFill>
                <a:latin typeface="微软雅黑" panose="020B0503020204020204" pitchFamily="34" charset="-122"/>
                <a:sym typeface="MicrosoftYaHei" charset="0"/>
              </a:rPr>
              <a:t>2</a:t>
            </a:r>
            <a:r>
              <a:rPr lang="zh-CN" altLang="en-US" sz="1800" dirty="0">
                <a:solidFill>
                  <a:schemeClr val="bg1"/>
                </a:solidFill>
                <a:latin typeface="微软雅黑" panose="020B0503020204020204" pitchFamily="34" charset="-122"/>
                <a:sym typeface="MicrosoftYaHei" charset="0"/>
              </a:rPr>
              <a:t>章   基础设施公募</a:t>
            </a:r>
            <a:r>
              <a:rPr lang="en-US" altLang="zh-CN" sz="1800" dirty="0">
                <a:solidFill>
                  <a:schemeClr val="bg1"/>
                </a:solidFill>
                <a:latin typeface="微软雅黑" panose="020B0503020204020204" pitchFamily="34" charset="-122"/>
                <a:sym typeface="MicrosoftYaHei" charset="0"/>
              </a:rPr>
              <a:t>REITs</a:t>
            </a:r>
            <a:r>
              <a:rPr lang="zh-CN" altLang="en-US" sz="1800" dirty="0">
                <a:solidFill>
                  <a:schemeClr val="bg1"/>
                </a:solidFill>
                <a:latin typeface="微软雅黑" panose="020B0503020204020204" pitchFamily="34" charset="-122"/>
                <a:sym typeface="MicrosoftYaHei" charset="0"/>
              </a:rPr>
              <a:t>操作流程</a:t>
            </a:r>
            <a:endParaRPr lang="en-US" altLang="zh-CN" sz="1800" dirty="0">
              <a:solidFill>
                <a:schemeClr val="bg1"/>
              </a:solidFill>
              <a:latin typeface="微软雅黑" panose="020B0503020204020204" pitchFamily="34" charset="-122"/>
              <a:sym typeface="MicrosoftYaHei" charset="0"/>
            </a:endParaRPr>
          </a:p>
          <a:p>
            <a:pPr marL="0" lvl="0" indent="0" defTabSz="914400" eaLnBrk="1" hangingPunct="1">
              <a:lnSpc>
                <a:spcPct val="150000"/>
              </a:lnSpc>
              <a:spcBef>
                <a:spcPct val="0"/>
              </a:spcBef>
              <a:buNone/>
            </a:pPr>
            <a:r>
              <a:rPr lang="zh-CN" altLang="en-US" sz="1800" dirty="0">
                <a:solidFill>
                  <a:schemeClr val="bg1"/>
                </a:solidFill>
                <a:latin typeface="微软雅黑" panose="020B0503020204020204" pitchFamily="34" charset="-122"/>
                <a:sym typeface="MicrosoftYaHei" charset="0"/>
              </a:rPr>
              <a:t>第</a:t>
            </a:r>
            <a:r>
              <a:rPr lang="en-US" altLang="zh-CN" sz="1800" dirty="0">
                <a:solidFill>
                  <a:schemeClr val="bg1"/>
                </a:solidFill>
                <a:latin typeface="微软雅黑" panose="020B0503020204020204" pitchFamily="34" charset="-122"/>
                <a:sym typeface="MicrosoftYaHei" charset="0"/>
              </a:rPr>
              <a:t>3</a:t>
            </a:r>
            <a:r>
              <a:rPr lang="zh-CN" altLang="en-US" sz="1800" dirty="0">
                <a:solidFill>
                  <a:schemeClr val="bg1"/>
                </a:solidFill>
                <a:latin typeface="微软雅黑" panose="020B0503020204020204" pitchFamily="34" charset="-122"/>
                <a:sym typeface="MicrosoftYaHei" charset="0"/>
              </a:rPr>
              <a:t>章   发行公募</a:t>
            </a:r>
            <a:r>
              <a:rPr lang="en-US" altLang="zh-CN" sz="1800" dirty="0">
                <a:solidFill>
                  <a:schemeClr val="bg1"/>
                </a:solidFill>
                <a:latin typeface="微软雅黑" panose="020B0503020204020204" pitchFamily="34" charset="-122"/>
                <a:sym typeface="MicrosoftYaHei" charset="0"/>
              </a:rPr>
              <a:t>REITs</a:t>
            </a:r>
            <a:r>
              <a:rPr lang="zh-CN" altLang="en-US" sz="1800" dirty="0">
                <a:solidFill>
                  <a:schemeClr val="bg1"/>
                </a:solidFill>
                <a:latin typeface="微软雅黑" panose="020B0503020204020204" pitchFamily="34" charset="-122"/>
                <a:sym typeface="MicrosoftYaHei" charset="0"/>
              </a:rPr>
              <a:t>优势、意义和问题</a:t>
            </a:r>
            <a:endParaRPr lang="en-US" altLang="zh-CN" sz="1800" dirty="0">
              <a:solidFill>
                <a:schemeClr val="bg1"/>
              </a:solidFill>
              <a:latin typeface="微软雅黑" panose="020B0503020204020204" pitchFamily="34" charset="-122"/>
              <a:sym typeface="MicrosoftYaHei" charset="0"/>
            </a:endParaRPr>
          </a:p>
          <a:p>
            <a:pPr marL="0" lvl="0" indent="0" defTabSz="914400" eaLnBrk="1" hangingPunct="1">
              <a:lnSpc>
                <a:spcPct val="150000"/>
              </a:lnSpc>
              <a:spcBef>
                <a:spcPct val="0"/>
              </a:spcBef>
              <a:buNone/>
            </a:pPr>
            <a:r>
              <a:rPr lang="zh-CN" altLang="en-US" sz="1800" dirty="0">
                <a:solidFill>
                  <a:schemeClr val="bg1"/>
                </a:solidFill>
                <a:latin typeface="微软雅黑" panose="020B0503020204020204" pitchFamily="34" charset="-122"/>
                <a:sym typeface="MicrosoftYaHei" charset="0"/>
              </a:rPr>
              <a:t>第</a:t>
            </a:r>
            <a:r>
              <a:rPr lang="en-US" altLang="zh-CN" sz="1800" dirty="0">
                <a:solidFill>
                  <a:schemeClr val="bg1"/>
                </a:solidFill>
                <a:latin typeface="微软雅黑" panose="020B0503020204020204" pitchFamily="34" charset="-122"/>
                <a:sym typeface="MicrosoftYaHei" charset="0"/>
              </a:rPr>
              <a:t>4</a:t>
            </a:r>
            <a:r>
              <a:rPr lang="zh-CN" altLang="en-US" sz="1800" dirty="0">
                <a:solidFill>
                  <a:schemeClr val="bg1"/>
                </a:solidFill>
                <a:latin typeface="微软雅黑" panose="020B0503020204020204" pitchFamily="34" charset="-122"/>
                <a:sym typeface="MicrosoftYaHei" charset="0"/>
              </a:rPr>
              <a:t>章   方正证券</a:t>
            </a:r>
            <a:r>
              <a:rPr lang="en-US" altLang="zh-CN" sz="1800" dirty="0">
                <a:solidFill>
                  <a:schemeClr val="bg1"/>
                </a:solidFill>
                <a:latin typeface="微软雅黑" panose="020B0503020204020204" pitchFamily="34" charset="-122"/>
                <a:sym typeface="MicrosoftYaHei" charset="0"/>
              </a:rPr>
              <a:t>REITs</a:t>
            </a:r>
            <a:r>
              <a:rPr lang="zh-CN" altLang="en-US" sz="1800" dirty="0">
                <a:solidFill>
                  <a:schemeClr val="bg1"/>
                </a:solidFill>
                <a:latin typeface="微软雅黑" panose="020B0503020204020204" pitchFamily="34" charset="-122"/>
                <a:sym typeface="MicrosoftYaHei" charset="0"/>
              </a:rPr>
              <a:t>业务介绍</a:t>
            </a:r>
            <a:endParaRPr lang="en-US" altLang="zh-CN" sz="1800" dirty="0">
              <a:solidFill>
                <a:schemeClr val="bg1"/>
              </a:solidFill>
              <a:latin typeface="微软雅黑" panose="020B0503020204020204" pitchFamily="34" charset="-122"/>
              <a:sym typeface="MicrosoftYaHei" charset="0"/>
            </a:endParaRPr>
          </a:p>
        </p:txBody>
      </p:sp>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47" y="0"/>
            <a:ext cx="12227943" cy="6858000"/>
          </a:xfrm>
          <a:prstGeom prst="rect">
            <a:avLst/>
          </a:prstGeom>
        </p:spPr>
      </p:pic>
      <p:sp>
        <p:nvSpPr>
          <p:cNvPr id="2" name="文本框 1"/>
          <p:cNvSpPr txBox="1"/>
          <p:nvPr/>
        </p:nvSpPr>
        <p:spPr>
          <a:xfrm>
            <a:off x="2752644" y="1207033"/>
            <a:ext cx="11086870" cy="2369880"/>
          </a:xfrm>
          <a:prstGeom prst="rect">
            <a:avLst/>
          </a:prstGeom>
          <a:noFill/>
        </p:spPr>
        <p:txBody>
          <a:bodyPr wrap="square">
            <a:spAutoFit/>
          </a:bodyPr>
          <a:lstStyle/>
          <a:p>
            <a:pPr lvl="0" algn="ctr" eaLnBrk="1">
              <a:spcBef>
                <a:spcPct val="20000"/>
              </a:spcBef>
              <a:spcAft>
                <a:spcPct val="15000"/>
              </a:spcAft>
              <a:buClr>
                <a:srgbClr val="ED7D31"/>
              </a:buClr>
              <a:buSzPct val="75000"/>
              <a:defRPr/>
            </a:pPr>
            <a:r>
              <a:rPr kumimoji="0" lang="zh-CN" altLang="en-US" sz="4000" b="1" i="0" u="none" strike="noStrike" kern="1200" cap="none" spc="200" normalizeH="0" baseline="0" noProof="0" dirty="0">
                <a:ln>
                  <a:noFill/>
                </a:ln>
                <a:solidFill>
                  <a:prstClr val="white"/>
                </a:solidFill>
                <a:effectLst/>
                <a:uLnTx/>
                <a:uFillTx/>
                <a:latin typeface="Arial"/>
                <a:ea typeface="微软雅黑"/>
                <a:cs typeface="+mn-ea"/>
                <a:sym typeface="+mn-lt"/>
              </a:rPr>
              <a:t>第</a:t>
            </a:r>
            <a:r>
              <a:rPr kumimoji="0" lang="en-US" altLang="zh-CN" sz="4000" b="1" i="0" u="none" strike="noStrike" kern="1200" cap="none" spc="200" normalizeH="0" baseline="0" noProof="0" dirty="0">
                <a:ln>
                  <a:noFill/>
                </a:ln>
                <a:solidFill>
                  <a:prstClr val="white"/>
                </a:solidFill>
                <a:effectLst/>
                <a:uLnTx/>
                <a:uFillTx/>
                <a:latin typeface="Arial"/>
                <a:ea typeface="微软雅黑"/>
                <a:cs typeface="+mn-ea"/>
                <a:sym typeface="+mn-lt"/>
              </a:rPr>
              <a:t>4</a:t>
            </a:r>
            <a:r>
              <a:rPr lang="zh-CN" altLang="en-US" sz="4000" b="1" spc="200" dirty="0">
                <a:solidFill>
                  <a:prstClr val="white"/>
                </a:solidFill>
                <a:latin typeface="Arial"/>
                <a:ea typeface="微软雅黑"/>
                <a:cs typeface="+mn-ea"/>
                <a:sym typeface="+mn-lt"/>
              </a:rPr>
              <a:t>章 方正证券</a:t>
            </a:r>
            <a:r>
              <a:rPr lang="en-US" altLang="zh-CN" sz="4000" b="1" spc="200" dirty="0">
                <a:solidFill>
                  <a:prstClr val="white"/>
                </a:solidFill>
                <a:latin typeface="Arial"/>
                <a:ea typeface="微软雅黑"/>
                <a:cs typeface="+mn-ea"/>
                <a:sym typeface="+mn-lt"/>
              </a:rPr>
              <a:t>REITs</a:t>
            </a:r>
            <a:r>
              <a:rPr lang="zh-CN" altLang="en-US" sz="4000" b="1" spc="200" dirty="0">
                <a:solidFill>
                  <a:prstClr val="white"/>
                </a:solidFill>
                <a:latin typeface="Arial"/>
                <a:ea typeface="微软雅黑"/>
                <a:cs typeface="+mn-ea"/>
                <a:sym typeface="+mn-lt"/>
              </a:rPr>
              <a:t>业务介绍</a:t>
            </a:r>
          </a:p>
          <a:p>
            <a:pPr marL="0" marR="0" lvl="0" indent="0" algn="ctr" defTabSz="914400" rtl="0" eaLnBrk="1" fontAlgn="base" latinLnBrk="0" hangingPunct="0">
              <a:lnSpc>
                <a:spcPct val="100000"/>
              </a:lnSpc>
              <a:spcBef>
                <a:spcPct val="20000"/>
              </a:spcBef>
              <a:spcAft>
                <a:spcPct val="15000"/>
              </a:spcAft>
              <a:buClr>
                <a:srgbClr val="ED7D31"/>
              </a:buClr>
              <a:buSzPct val="75000"/>
              <a:buFontTx/>
              <a:buNone/>
              <a:tabLst/>
              <a:defRPr/>
            </a:pPr>
            <a:endParaRPr kumimoji="0" lang="zh-CN" altLang="en-US" sz="4000" b="1" i="0" u="none" strike="noStrike" kern="1200" cap="none" spc="200" normalizeH="0" baseline="0" noProof="0" dirty="0">
              <a:ln>
                <a:noFill/>
              </a:ln>
              <a:solidFill>
                <a:prstClr val="white"/>
              </a:solidFill>
              <a:effectLst/>
              <a:uLnTx/>
              <a:uFillTx/>
              <a:latin typeface="Arial"/>
              <a:ea typeface="微软雅黑"/>
              <a:cs typeface="+mn-ea"/>
              <a:sym typeface="+mn-lt"/>
            </a:endParaRPr>
          </a:p>
          <a:p>
            <a:pPr marL="0" marR="0" lvl="0" indent="0" algn="ctr" defTabSz="914400" rtl="0" eaLnBrk="1" fontAlgn="base" latinLnBrk="0" hangingPunct="0">
              <a:lnSpc>
                <a:spcPct val="100000"/>
              </a:lnSpc>
              <a:spcBef>
                <a:spcPct val="20000"/>
              </a:spcBef>
              <a:spcAft>
                <a:spcPct val="15000"/>
              </a:spcAft>
              <a:buClr>
                <a:srgbClr val="ED7D31"/>
              </a:buClr>
              <a:buSzPct val="75000"/>
              <a:buFontTx/>
              <a:buNone/>
              <a:tabLst/>
              <a:defRPr/>
            </a:pPr>
            <a:endParaRPr kumimoji="0" lang="zh-CN" altLang="en-US" sz="4000" b="1" i="0" u="none" strike="noStrike" kern="1200" cap="none" spc="200" normalizeH="0" baseline="0" noProof="0" dirty="0">
              <a:ln>
                <a:noFill/>
              </a:ln>
              <a:solidFill>
                <a:prstClr val="white"/>
              </a:solidFill>
              <a:effectLst/>
              <a:uLnTx/>
              <a:uFillTx/>
              <a:latin typeface="Arial"/>
              <a:ea typeface="微软雅黑"/>
              <a:cs typeface="+mn-ea"/>
              <a:sym typeface="+mn-lt"/>
            </a:endParaRPr>
          </a:p>
        </p:txBody>
      </p:sp>
      <p:cxnSp>
        <p:nvCxnSpPr>
          <p:cNvPr id="5" name="直接连接符 4"/>
          <p:cNvCxnSpPr/>
          <p:nvPr/>
        </p:nvCxnSpPr>
        <p:spPr>
          <a:xfrm>
            <a:off x="7088854" y="2121803"/>
            <a:ext cx="5148000" cy="0"/>
          </a:xfrm>
          <a:prstGeom prst="line">
            <a:avLst/>
          </a:prstGeom>
          <a:ln w="3175">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983168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组合 1">
            <a:extLst>
              <a:ext uri="{FF2B5EF4-FFF2-40B4-BE49-F238E27FC236}">
                <a16:creationId xmlns:a16="http://schemas.microsoft.com/office/drawing/2014/main" id="{77278E8C-23C9-4F77-81F5-E4D90A23FE6C}"/>
              </a:ext>
            </a:extLst>
          </p:cNvPr>
          <p:cNvGrpSpPr>
            <a:grpSpLocks/>
          </p:cNvGrpSpPr>
          <p:nvPr/>
        </p:nvGrpSpPr>
        <p:grpSpPr bwMode="auto">
          <a:xfrm>
            <a:off x="0" y="214313"/>
            <a:ext cx="298450" cy="658812"/>
            <a:chOff x="0" y="0"/>
            <a:chExt cx="577847" cy="659137"/>
          </a:xfrm>
        </p:grpSpPr>
        <p:sp>
          <p:nvSpPr>
            <p:cNvPr id="38932" name="矩形 3">
              <a:extLst>
                <a:ext uri="{FF2B5EF4-FFF2-40B4-BE49-F238E27FC236}">
                  <a16:creationId xmlns:a16="http://schemas.microsoft.com/office/drawing/2014/main" id="{C02E3584-6559-4CED-9B11-3567CFDC9C89}"/>
                </a:ext>
              </a:extLst>
            </p:cNvPr>
            <p:cNvSpPr>
              <a:spLocks noChangeArrowheads="1"/>
            </p:cNvSpPr>
            <p:nvPr/>
          </p:nvSpPr>
          <p:spPr bwMode="auto">
            <a:xfrm>
              <a:off x="0" y="0"/>
              <a:ext cx="495297" cy="659137"/>
            </a:xfrm>
            <a:prstGeom prst="rect">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4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38933" name="矩形 4">
              <a:extLst>
                <a:ext uri="{FF2B5EF4-FFF2-40B4-BE49-F238E27FC236}">
                  <a16:creationId xmlns:a16="http://schemas.microsoft.com/office/drawing/2014/main" id="{7DEFD005-EEAB-4AA6-A790-D5189493157D}"/>
                </a:ext>
              </a:extLst>
            </p:cNvPr>
            <p:cNvSpPr>
              <a:spLocks noChangeArrowheads="1"/>
            </p:cNvSpPr>
            <p:nvPr/>
          </p:nvSpPr>
          <p:spPr bwMode="auto">
            <a:xfrm>
              <a:off x="527047" y="0"/>
              <a:ext cx="50800" cy="659137"/>
            </a:xfrm>
            <a:prstGeom prst="rect">
              <a:avLst/>
            </a:prstGeom>
            <a:solidFill>
              <a:srgbClr val="80808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4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grpSp>
      <p:sp>
        <p:nvSpPr>
          <p:cNvPr id="9250" name="矩形 2">
            <a:extLst>
              <a:ext uri="{FF2B5EF4-FFF2-40B4-BE49-F238E27FC236}">
                <a16:creationId xmlns:a16="http://schemas.microsoft.com/office/drawing/2014/main" id="{22B5D7C5-7280-44C7-8CA9-4A664977A239}"/>
              </a:ext>
            </a:extLst>
          </p:cNvPr>
          <p:cNvSpPr>
            <a:spLocks noChangeArrowheads="1"/>
          </p:cNvSpPr>
          <p:nvPr/>
        </p:nvSpPr>
        <p:spPr bwMode="auto">
          <a:xfrm>
            <a:off x="411163" y="236538"/>
            <a:ext cx="7348537" cy="1077912"/>
          </a:xfrm>
          <a:prstGeom prst="rect">
            <a:avLst/>
          </a:prstGeom>
          <a:noFill/>
          <a:ln>
            <a:noFill/>
          </a:ln>
        </p:spPr>
        <p:txBody>
          <a:bodyPr wrap="non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altLang="zh-CN" b="1" dirty="0">
                <a:solidFill>
                  <a:srgbClr val="000000"/>
                </a:solidFill>
                <a:latin typeface="微软雅黑"/>
                <a:ea typeface="微软雅黑"/>
                <a:sym typeface="微软雅黑" panose="020B0503020204020204" pitchFamily="34" charset="-122"/>
              </a:rPr>
              <a:t>4</a:t>
            </a:r>
            <a:r>
              <a:rPr kumimoji="0" lang="en-US" altLang="zh-CN"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.1 </a:t>
            </a:r>
            <a:r>
              <a:rPr kumimoji="0" lang="zh-CN" altLang="en-US"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方正证券关于公募</a:t>
            </a:r>
            <a:r>
              <a:rPr kumimoji="0" lang="en-US" altLang="zh-CN"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REITs</a:t>
            </a:r>
            <a:r>
              <a:rPr kumimoji="0" lang="zh-CN" altLang="en-US"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的准备工作</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38916" name="灯片编号占位符 6">
            <a:extLst>
              <a:ext uri="{FF2B5EF4-FFF2-40B4-BE49-F238E27FC236}">
                <a16:creationId xmlns:a16="http://schemas.microsoft.com/office/drawing/2014/main" id="{F89A5286-47DD-4E54-8191-BAEBC1AEE7D1}"/>
              </a:ext>
            </a:extLst>
          </p:cNvPr>
          <p:cNvSpPr>
            <a:spLocks noGrp="1" noChangeArrowheads="1"/>
          </p:cNvSpPr>
          <p:nvPr/>
        </p:nvSpPr>
        <p:spPr bwMode="auto">
          <a:xfrm>
            <a:off x="11536363" y="6492875"/>
            <a:ext cx="5857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9" rIns="68573" bIns="34289"/>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FC44C969-2410-4348-B7DD-0EA7659B9E1E}" type="slidenum">
              <a:rPr kumimoji="0" lang="zh-CN" altLang="zh-CN" sz="1400" b="1"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sym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31</a:t>
            </a:fld>
            <a:endParaRPr kumimoji="0" lang="zh-CN" altLang="zh-CN" sz="1400" b="1"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38917" name="object 7">
            <a:extLst>
              <a:ext uri="{FF2B5EF4-FFF2-40B4-BE49-F238E27FC236}">
                <a16:creationId xmlns:a16="http://schemas.microsoft.com/office/drawing/2014/main" id="{9962C165-D870-4C33-9F63-2298A4916401}"/>
              </a:ext>
            </a:extLst>
          </p:cNvPr>
          <p:cNvSpPr txBox="1">
            <a:spLocks noChangeArrowheads="1"/>
          </p:cNvSpPr>
          <p:nvPr/>
        </p:nvSpPr>
        <p:spPr bwMode="auto">
          <a:xfrm>
            <a:off x="569913" y="1109663"/>
            <a:ext cx="111887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810" rIns="0" bIns="0">
            <a:spAutoFit/>
          </a:bodyPr>
          <a:lstStyle>
            <a:lvl1pPr marL="298450" indent="-285750">
              <a:spcBef>
                <a:spcPct val="20000"/>
              </a:spcBef>
              <a:buFont typeface="Arial" panose="020B0604020202020204" pitchFamily="34" charset="0"/>
              <a:buChar char="•"/>
              <a:tabLst>
                <a:tab pos="298450" algn="l"/>
              </a:tabLst>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tabLst>
                <a:tab pos="298450" algn="l"/>
              </a:tabLst>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tabLst>
                <a:tab pos="298450" algn="l"/>
              </a:tabLst>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tabLst>
                <a:tab pos="298450"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tabLst>
                <a:tab pos="298450"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298450"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298450"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298450"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298450"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298450" marR="0" lvl="0" indent="-285750" algn="just" defTabSz="914400" rtl="0" eaLnBrk="0" fontAlgn="base" latinLnBrk="0" hangingPunct="0">
              <a:lnSpc>
                <a:spcPct val="150000"/>
              </a:lnSpc>
              <a:spcBef>
                <a:spcPts val="25"/>
              </a:spcBef>
              <a:spcAft>
                <a:spcPct val="0"/>
              </a:spcAft>
              <a:buClrTx/>
              <a:buSzTx/>
              <a:buFont typeface="Wingdings" panose="05000000000000000000" pitchFamily="2" charset="2"/>
              <a:buChar char=""/>
              <a:tabLst>
                <a:tab pos="298450" algn="l"/>
              </a:tabLst>
              <a:defRPr/>
            </a:pPr>
            <a:r>
              <a:rPr kumimoji="0" lang="zh-CN" altLang="zh-CN" sz="1400" b="0" i="0" u="none" strike="noStrike" kern="1200" cap="none" spc="0" normalizeH="0" baseline="0" noProof="0" dirty="0">
                <a:ln>
                  <a:noFill/>
                </a:ln>
                <a:solidFill>
                  <a:srgbClr val="000000"/>
                </a:solidFill>
                <a:effectLst/>
                <a:uLnTx/>
                <a:uFillTx/>
                <a:latin typeface="+mn-ea"/>
                <a:ea typeface="+mn-ea"/>
                <a:cs typeface="+mn-cs"/>
                <a:sym typeface="Arial" panose="020B0604020202020204" pitchFamily="34" charset="0"/>
              </a:rPr>
              <a:t>方正证券股份有限公司（简称“方正证券”或“我司”）注册地湖南，是中国首批综合类证券公司，上海证券交易所、深圳证券交易所首批会员，于2010年改制为股份有限公司，并于2011年在上海证券交易所上市（股票代码：601901）。</a:t>
            </a:r>
          </a:p>
          <a:p>
            <a:pPr marL="298450" marR="0" lvl="0" indent="-285750" algn="just" defTabSz="914400" rtl="0" eaLnBrk="0" fontAlgn="base" latinLnBrk="0" hangingPunct="0">
              <a:lnSpc>
                <a:spcPct val="150000"/>
              </a:lnSpc>
              <a:spcBef>
                <a:spcPts val="13"/>
              </a:spcBef>
              <a:spcAft>
                <a:spcPct val="0"/>
              </a:spcAft>
              <a:buClrTx/>
              <a:buSzTx/>
              <a:buFont typeface="Wingdings" panose="05000000000000000000" pitchFamily="2" charset="2"/>
              <a:buChar char=""/>
              <a:tabLst>
                <a:tab pos="298450" algn="l"/>
              </a:tabLst>
              <a:defRPr/>
            </a:pPr>
            <a:r>
              <a:rPr kumimoji="0" lang="zh-CN" altLang="zh-CN" sz="1400" b="0" i="0" u="none" strike="noStrike" kern="1200" cap="none" spc="0" normalizeH="0" baseline="0" noProof="0" dirty="0">
                <a:ln>
                  <a:noFill/>
                </a:ln>
                <a:solidFill>
                  <a:srgbClr val="000000"/>
                </a:solidFill>
                <a:effectLst/>
                <a:uLnTx/>
                <a:uFillTx/>
                <a:latin typeface="+mn-ea"/>
                <a:ea typeface="+mn-ea"/>
                <a:cs typeface="+mn-cs"/>
                <a:sym typeface="Arial" panose="020B0604020202020204" pitchFamily="34" charset="0"/>
              </a:rPr>
              <a:t>方正证券拥有方正承销保荐、方正富邦基金、方正和生投资等7家子公司，主要从事投资银行、基金管理、</a:t>
            </a:r>
            <a:r>
              <a:rPr kumimoji="0" lang="zh-CN" altLang="en-US" sz="1400" b="0" i="0" u="none" strike="noStrike" kern="1200" cap="none" spc="0" normalizeH="0" baseline="0" noProof="0" dirty="0">
                <a:ln>
                  <a:noFill/>
                </a:ln>
                <a:solidFill>
                  <a:srgbClr val="000000"/>
                </a:solidFill>
                <a:effectLst/>
                <a:uLnTx/>
                <a:uFillTx/>
                <a:latin typeface="+mn-ea"/>
                <a:ea typeface="+mn-ea"/>
                <a:cs typeface="+mn-cs"/>
                <a:sym typeface="Arial" panose="020B0604020202020204" pitchFamily="34" charset="0"/>
              </a:rPr>
              <a:t>私募基金管理等业务。</a:t>
            </a:r>
            <a:endParaRPr kumimoji="0" lang="zh-CN" altLang="zh-CN" sz="1400" b="0" i="0" u="none" strike="noStrike" kern="1200" cap="none" spc="0" normalizeH="0" baseline="0" noProof="0" dirty="0">
              <a:ln>
                <a:noFill/>
              </a:ln>
              <a:solidFill>
                <a:srgbClr val="000000"/>
              </a:solidFill>
              <a:effectLst/>
              <a:uLnTx/>
              <a:uFillTx/>
              <a:latin typeface="+mn-ea"/>
              <a:ea typeface="+mn-ea"/>
              <a:cs typeface="+mn-cs"/>
              <a:sym typeface="Arial" panose="020B0604020202020204" pitchFamily="34" charset="0"/>
            </a:endParaRPr>
          </a:p>
          <a:p>
            <a:pPr marL="2984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
              <a:tabLst>
                <a:tab pos="298450" algn="l"/>
              </a:tabLst>
              <a:defRPr/>
            </a:pPr>
            <a:r>
              <a:rPr kumimoji="0" lang="zh-CN" altLang="en-US" sz="1400" b="0" i="0" u="none" strike="noStrike" kern="1200" cap="none" spc="0" normalizeH="0" baseline="0" noProof="0" dirty="0">
                <a:ln>
                  <a:noFill/>
                </a:ln>
                <a:solidFill>
                  <a:srgbClr val="000000"/>
                </a:solidFill>
                <a:effectLst/>
                <a:uLnTx/>
                <a:uFillTx/>
                <a:latin typeface="+mn-ea"/>
                <a:ea typeface="+mn-ea"/>
                <a:cs typeface="+mn-cs"/>
                <a:sym typeface="Arial" panose="020B0604020202020204" pitchFamily="34" charset="0"/>
              </a:rPr>
              <a:t>开展基础设施公募</a:t>
            </a:r>
            <a:r>
              <a:rPr kumimoji="0" lang="en-US" altLang="zh-CN" sz="1400" b="0" i="0" u="none" strike="noStrike" kern="1200" cap="none" spc="0" normalizeH="0" baseline="0" noProof="0" dirty="0">
                <a:ln>
                  <a:noFill/>
                </a:ln>
                <a:solidFill>
                  <a:srgbClr val="000000"/>
                </a:solidFill>
                <a:effectLst/>
                <a:uLnTx/>
                <a:uFillTx/>
                <a:latin typeface="+mn-ea"/>
                <a:ea typeface="+mn-ea"/>
                <a:cs typeface="+mn-cs"/>
                <a:sym typeface="Arial" panose="020B0604020202020204" pitchFamily="34" charset="0"/>
              </a:rPr>
              <a:t>REITs</a:t>
            </a:r>
            <a:r>
              <a:rPr kumimoji="0" lang="zh-CN" altLang="en-US" sz="1400" b="0" i="0" u="none" strike="noStrike" kern="1200" cap="none" spc="0" normalizeH="0" baseline="0" noProof="0" dirty="0">
                <a:ln>
                  <a:noFill/>
                </a:ln>
                <a:solidFill>
                  <a:srgbClr val="000000"/>
                </a:solidFill>
                <a:effectLst/>
                <a:uLnTx/>
                <a:uFillTx/>
                <a:latin typeface="+mn-ea"/>
                <a:ea typeface="+mn-ea"/>
                <a:cs typeface="+mn-cs"/>
                <a:sym typeface="Arial" panose="020B0604020202020204" pitchFamily="34" charset="0"/>
              </a:rPr>
              <a:t>的关键角色中基金管理人、资产证券化管理人及财务顾问</a:t>
            </a:r>
            <a:r>
              <a:rPr kumimoji="0" lang="en-US" altLang="zh-CN" sz="1400" b="0" i="0" u="none" strike="noStrike" kern="1200" cap="none" spc="0" normalizeH="0" baseline="0" noProof="0" dirty="0">
                <a:ln>
                  <a:noFill/>
                </a:ln>
                <a:solidFill>
                  <a:srgbClr val="000000"/>
                </a:solidFill>
                <a:effectLst/>
                <a:uLnTx/>
                <a:uFillTx/>
                <a:latin typeface="+mn-ea"/>
                <a:ea typeface="+mn-ea"/>
                <a:cs typeface="+mn-cs"/>
                <a:sym typeface="Arial" panose="020B0604020202020204" pitchFamily="34" charset="0"/>
              </a:rPr>
              <a:t>/</a:t>
            </a:r>
            <a:r>
              <a:rPr kumimoji="0" lang="zh-CN" altLang="en-US" sz="1400" b="0" i="0" u="none" strike="noStrike" kern="1200" cap="none" spc="0" normalizeH="0" baseline="0" noProof="0" dirty="0">
                <a:ln>
                  <a:noFill/>
                </a:ln>
                <a:solidFill>
                  <a:srgbClr val="000000"/>
                </a:solidFill>
                <a:effectLst/>
                <a:uLnTx/>
                <a:uFillTx/>
                <a:latin typeface="+mn-ea"/>
                <a:ea typeface="+mn-ea"/>
                <a:cs typeface="+mn-cs"/>
                <a:sym typeface="Arial" panose="020B0604020202020204" pitchFamily="34" charset="0"/>
              </a:rPr>
              <a:t>保荐机构等，我司及相关子公司均符合相关资质，并且拥有一定业务经验，可以做的一站式服务，加快相关审批及操作效率。</a:t>
            </a:r>
            <a:endParaRPr kumimoji="0" lang="zh-CN" altLang="zh-CN" sz="1400" b="0" i="0" u="none" strike="noStrike" kern="1200" cap="none" spc="0" normalizeH="0" baseline="0" noProof="0" dirty="0">
              <a:ln>
                <a:noFill/>
              </a:ln>
              <a:solidFill>
                <a:srgbClr val="000000"/>
              </a:solidFill>
              <a:effectLst/>
              <a:uLnTx/>
              <a:uFillTx/>
              <a:latin typeface="+mn-ea"/>
              <a:ea typeface="+mn-ea"/>
              <a:cs typeface="+mn-cs"/>
              <a:sym typeface="Arial" panose="020B0604020202020204" pitchFamily="34" charset="0"/>
            </a:endParaRPr>
          </a:p>
        </p:txBody>
      </p:sp>
      <p:grpSp>
        <p:nvGrpSpPr>
          <p:cNvPr id="38918" name="组合 41">
            <a:extLst>
              <a:ext uri="{FF2B5EF4-FFF2-40B4-BE49-F238E27FC236}">
                <a16:creationId xmlns:a16="http://schemas.microsoft.com/office/drawing/2014/main" id="{7ABB18D7-8600-430C-823A-728206E1346A}"/>
              </a:ext>
            </a:extLst>
          </p:cNvPr>
          <p:cNvGrpSpPr>
            <a:grpSpLocks/>
          </p:cNvGrpSpPr>
          <p:nvPr/>
        </p:nvGrpSpPr>
        <p:grpSpPr bwMode="auto">
          <a:xfrm>
            <a:off x="492125" y="2786063"/>
            <a:ext cx="11336338" cy="3148012"/>
            <a:chOff x="-193094" y="1015390"/>
            <a:chExt cx="12021299" cy="3314993"/>
          </a:xfrm>
        </p:grpSpPr>
        <p:sp>
          <p:nvSpPr>
            <p:cNvPr id="43" name="矩形 42">
              <a:extLst>
                <a:ext uri="{FF2B5EF4-FFF2-40B4-BE49-F238E27FC236}">
                  <a16:creationId xmlns:a16="http://schemas.microsoft.com/office/drawing/2014/main" id="{2DF094A5-88E4-449D-96BF-E32D56040823}"/>
                </a:ext>
              </a:extLst>
            </p:cNvPr>
            <p:cNvSpPr/>
            <p:nvPr/>
          </p:nvSpPr>
          <p:spPr bwMode="auto">
            <a:xfrm>
              <a:off x="2540779" y="1488482"/>
              <a:ext cx="2722090" cy="787374"/>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nchorCtr="1"/>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1600" b="0" i="0" u="none" strike="noStrike" kern="1200" cap="none" spc="0" normalizeH="0" baseline="0" noProof="0" dirty="0">
                  <a:ln>
                    <a:noFill/>
                  </a:ln>
                  <a:solidFill>
                    <a:srgbClr val="000000"/>
                  </a:solidFill>
                  <a:effectLst/>
                  <a:uLnTx/>
                  <a:uFillTx/>
                  <a:latin typeface="Times New Roman"/>
                  <a:ea typeface="微软雅黑"/>
                  <a:cs typeface="+mn-ea"/>
                  <a:sym typeface="+mn-lt"/>
                </a:rPr>
                <a:t>公募</a:t>
              </a:r>
              <a:r>
                <a:rPr kumimoji="0" lang="en-US" altLang="zh-CN" sz="1600" b="0" i="0" u="none" strike="noStrike" kern="1200" cap="none" spc="0" normalizeH="0" baseline="0" noProof="0" dirty="0">
                  <a:ln>
                    <a:noFill/>
                  </a:ln>
                  <a:solidFill>
                    <a:srgbClr val="000000"/>
                  </a:solidFill>
                  <a:effectLst/>
                  <a:uLnTx/>
                  <a:uFillTx/>
                  <a:latin typeface="Times New Roman"/>
                  <a:ea typeface="微软雅黑"/>
                  <a:cs typeface="+mn-ea"/>
                  <a:sym typeface="+mn-lt"/>
                </a:rPr>
                <a:t>REITs</a:t>
              </a:r>
              <a:r>
                <a:rPr kumimoji="0" lang="zh-CN" altLang="en-US" sz="1600" b="0" i="0" u="none" strike="noStrike" kern="1200" cap="none" spc="0" normalizeH="0" baseline="0" noProof="0" dirty="0">
                  <a:ln>
                    <a:noFill/>
                  </a:ln>
                  <a:solidFill>
                    <a:srgbClr val="000000"/>
                  </a:solidFill>
                  <a:effectLst/>
                  <a:uLnTx/>
                  <a:uFillTx/>
                  <a:latin typeface="Times New Roman"/>
                  <a:ea typeface="微软雅黑"/>
                  <a:cs typeface="+mn-ea"/>
                  <a:sym typeface="+mn-lt"/>
                </a:rPr>
                <a:t>专业委员会</a:t>
              </a:r>
              <a:endParaRPr kumimoji="0" lang="en-US" altLang="zh-CN" sz="1600" b="0" i="0" u="none" strike="noStrike" kern="1200" cap="none" spc="0" normalizeH="0" baseline="0" noProof="0" dirty="0">
                <a:ln>
                  <a:noFill/>
                </a:ln>
                <a:solidFill>
                  <a:srgbClr val="000000"/>
                </a:solidFill>
                <a:effectLst/>
                <a:uLnTx/>
                <a:uFillTx/>
                <a:latin typeface="Times New Roman"/>
                <a:ea typeface="微软雅黑"/>
                <a:cs typeface="+mn-ea"/>
                <a:sym typeface="+mn-lt"/>
              </a:endParaRP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1600" b="0" i="0" u="none" strike="noStrike" kern="1200" cap="none" spc="0" normalizeH="0" baseline="0" noProof="0" dirty="0">
                  <a:ln>
                    <a:noFill/>
                  </a:ln>
                  <a:solidFill>
                    <a:srgbClr val="000000"/>
                  </a:solidFill>
                  <a:effectLst/>
                  <a:uLnTx/>
                  <a:uFillTx/>
                  <a:latin typeface="Times New Roman"/>
                  <a:ea typeface="微软雅黑"/>
                  <a:cs typeface="+mn-ea"/>
                  <a:sym typeface="+mn-lt"/>
                </a:rPr>
                <a:t>（拟设立）</a:t>
              </a:r>
            </a:p>
          </p:txBody>
        </p:sp>
        <p:sp>
          <p:nvSpPr>
            <p:cNvPr id="44" name="矩形 43">
              <a:extLst>
                <a:ext uri="{FF2B5EF4-FFF2-40B4-BE49-F238E27FC236}">
                  <a16:creationId xmlns:a16="http://schemas.microsoft.com/office/drawing/2014/main" id="{93D81E85-73F5-4D25-9141-DFCD2C5B286B}"/>
                </a:ext>
              </a:extLst>
            </p:cNvPr>
            <p:cNvSpPr/>
            <p:nvPr/>
          </p:nvSpPr>
          <p:spPr bwMode="auto">
            <a:xfrm>
              <a:off x="3045805" y="3166875"/>
              <a:ext cx="1742340" cy="742238"/>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nchorCtr="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1600" b="0" i="0" u="none" strike="noStrike" kern="1200" cap="none" spc="0" normalizeH="0" baseline="0" noProof="0" dirty="0">
                  <a:ln>
                    <a:noFill/>
                  </a:ln>
                  <a:solidFill>
                    <a:srgbClr val="000000"/>
                  </a:solidFill>
                  <a:effectLst/>
                  <a:uLnTx/>
                  <a:uFillTx/>
                  <a:latin typeface="Times New Roman"/>
                  <a:ea typeface="微软雅黑"/>
                  <a:cs typeface="+mn-ea"/>
                  <a:sym typeface="+mn-lt"/>
                </a:rPr>
                <a:t>方正富邦基金</a:t>
              </a:r>
            </a:p>
          </p:txBody>
        </p:sp>
        <p:sp>
          <p:nvSpPr>
            <p:cNvPr id="46" name="矩形 45">
              <a:extLst>
                <a:ext uri="{FF2B5EF4-FFF2-40B4-BE49-F238E27FC236}">
                  <a16:creationId xmlns:a16="http://schemas.microsoft.com/office/drawing/2014/main" id="{E062F76D-5BA5-49DF-9107-86CFB685F7AD}"/>
                </a:ext>
              </a:extLst>
            </p:cNvPr>
            <p:cNvSpPr/>
            <p:nvPr/>
          </p:nvSpPr>
          <p:spPr bwMode="auto">
            <a:xfrm>
              <a:off x="1128391" y="3166875"/>
              <a:ext cx="1744023" cy="742238"/>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nchorCtr="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1600" b="0" i="0" u="none" strike="noStrike" kern="1200" cap="none" spc="0" normalizeH="0" baseline="0" noProof="0" dirty="0">
                  <a:ln>
                    <a:noFill/>
                  </a:ln>
                  <a:solidFill>
                    <a:srgbClr val="000000"/>
                  </a:solidFill>
                  <a:effectLst/>
                  <a:uLnTx/>
                  <a:uFillTx/>
                  <a:latin typeface="Times New Roman"/>
                  <a:ea typeface="微软雅黑"/>
                  <a:cs typeface="+mn-ea"/>
                  <a:sym typeface="+mn-lt"/>
                </a:rPr>
                <a:t>结构融资部</a:t>
              </a:r>
            </a:p>
          </p:txBody>
        </p:sp>
        <p:sp>
          <p:nvSpPr>
            <p:cNvPr id="47" name="矩形 46">
              <a:extLst>
                <a:ext uri="{FF2B5EF4-FFF2-40B4-BE49-F238E27FC236}">
                  <a16:creationId xmlns:a16="http://schemas.microsoft.com/office/drawing/2014/main" id="{94AA32D6-0410-4328-AE78-B1228F158530}"/>
                </a:ext>
              </a:extLst>
            </p:cNvPr>
            <p:cNvSpPr/>
            <p:nvPr/>
          </p:nvSpPr>
          <p:spPr bwMode="auto">
            <a:xfrm>
              <a:off x="4946386" y="3148487"/>
              <a:ext cx="1742339" cy="742238"/>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nchorCtr="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1600" b="0" i="0" u="none" strike="noStrike" kern="1200" cap="none" spc="0" normalizeH="0" baseline="0" noProof="0" dirty="0">
                  <a:ln>
                    <a:noFill/>
                  </a:ln>
                  <a:solidFill>
                    <a:srgbClr val="000000"/>
                  </a:solidFill>
                  <a:effectLst/>
                  <a:uLnTx/>
                  <a:uFillTx/>
                  <a:latin typeface="Times New Roman"/>
                  <a:ea typeface="微软雅黑"/>
                  <a:cs typeface="+mn-ea"/>
                  <a:sym typeface="+mn-lt"/>
                </a:rPr>
                <a:t>方正承销保荐</a:t>
              </a:r>
              <a:endParaRPr kumimoji="0" lang="en-US" altLang="zh-CN" sz="1600" b="0" i="0" u="none" strike="noStrike" kern="1200" cap="none" spc="0" normalizeH="0" baseline="0" noProof="0" dirty="0">
                <a:ln>
                  <a:noFill/>
                </a:ln>
                <a:solidFill>
                  <a:srgbClr val="000000"/>
                </a:solidFill>
                <a:effectLst/>
                <a:uLnTx/>
                <a:uFillTx/>
                <a:latin typeface="Times New Roman"/>
                <a:ea typeface="微软雅黑"/>
                <a:cs typeface="+mn-ea"/>
                <a:sym typeface="+mn-lt"/>
              </a:endParaRPr>
            </a:p>
          </p:txBody>
        </p:sp>
        <p:cxnSp>
          <p:nvCxnSpPr>
            <p:cNvPr id="48" name="直接连接符 47">
              <a:extLst>
                <a:ext uri="{FF2B5EF4-FFF2-40B4-BE49-F238E27FC236}">
                  <a16:creationId xmlns:a16="http://schemas.microsoft.com/office/drawing/2014/main" id="{01E7C05B-F966-4559-819B-C64F97B04758}"/>
                </a:ext>
              </a:extLst>
            </p:cNvPr>
            <p:cNvCxnSpPr>
              <a:cxnSpLocks/>
            </p:cNvCxnSpPr>
            <p:nvPr/>
          </p:nvCxnSpPr>
          <p:spPr bwMode="auto">
            <a:xfrm>
              <a:off x="-193094" y="2613541"/>
              <a:ext cx="12021299" cy="0"/>
            </a:xfrm>
            <a:prstGeom prst="line">
              <a:avLst/>
            </a:prstGeom>
            <a:ln>
              <a:prstDash val="dash"/>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49" name="直接连接符 48">
              <a:extLst>
                <a:ext uri="{FF2B5EF4-FFF2-40B4-BE49-F238E27FC236}">
                  <a16:creationId xmlns:a16="http://schemas.microsoft.com/office/drawing/2014/main" id="{8814D8BD-8399-4337-ADD8-DE2418FB3BC2}"/>
                </a:ext>
              </a:extLst>
            </p:cNvPr>
            <p:cNvCxnSpPr>
              <a:cxnSpLocks/>
            </p:cNvCxnSpPr>
            <p:nvPr/>
          </p:nvCxnSpPr>
          <p:spPr bwMode="auto">
            <a:xfrm>
              <a:off x="-193094" y="4330383"/>
              <a:ext cx="11947229" cy="0"/>
            </a:xfrm>
            <a:prstGeom prst="line">
              <a:avLst/>
            </a:prstGeom>
            <a:ln>
              <a:prstDash val="dash"/>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38926" name="文本框 49">
              <a:extLst>
                <a:ext uri="{FF2B5EF4-FFF2-40B4-BE49-F238E27FC236}">
                  <a16:creationId xmlns:a16="http://schemas.microsoft.com/office/drawing/2014/main" id="{D6421FC0-6B12-42E7-B79D-7C486951CB2F}"/>
                </a:ext>
              </a:extLst>
            </p:cNvPr>
            <p:cNvSpPr txBox="1">
              <a:spLocks noChangeArrowheads="1"/>
            </p:cNvSpPr>
            <p:nvPr/>
          </p:nvSpPr>
          <p:spPr bwMode="auto">
            <a:xfrm>
              <a:off x="116655" y="1630578"/>
              <a:ext cx="1755807" cy="24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0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mn-lt"/>
                </a:rPr>
                <a:t>公司层面</a:t>
              </a:r>
            </a:p>
          </p:txBody>
        </p:sp>
        <p:sp>
          <p:nvSpPr>
            <p:cNvPr id="38927" name="文本框 50">
              <a:extLst>
                <a:ext uri="{FF2B5EF4-FFF2-40B4-BE49-F238E27FC236}">
                  <a16:creationId xmlns:a16="http://schemas.microsoft.com/office/drawing/2014/main" id="{9DB1FC57-9C3C-480E-908E-1D2ED9B32A72}"/>
                </a:ext>
              </a:extLst>
            </p:cNvPr>
            <p:cNvSpPr txBox="1">
              <a:spLocks noChangeArrowheads="1"/>
            </p:cNvSpPr>
            <p:nvPr/>
          </p:nvSpPr>
          <p:spPr bwMode="auto">
            <a:xfrm>
              <a:off x="116655" y="2613541"/>
              <a:ext cx="1641335" cy="245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0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mn-lt"/>
                </a:rPr>
                <a:t>部门及基金子公司层面</a:t>
              </a:r>
            </a:p>
          </p:txBody>
        </p:sp>
        <p:sp>
          <p:nvSpPr>
            <p:cNvPr id="53" name="矩形: 圆角 52">
              <a:extLst>
                <a:ext uri="{FF2B5EF4-FFF2-40B4-BE49-F238E27FC236}">
                  <a16:creationId xmlns:a16="http://schemas.microsoft.com/office/drawing/2014/main" id="{CDB3F675-DA90-4317-9D8E-60D2A811AF11}"/>
                </a:ext>
              </a:extLst>
            </p:cNvPr>
            <p:cNvSpPr/>
            <p:nvPr/>
          </p:nvSpPr>
          <p:spPr bwMode="auto">
            <a:xfrm>
              <a:off x="7210585" y="2827520"/>
              <a:ext cx="4543550" cy="1255451"/>
            </a:xfrm>
            <a:prstGeom prst="roundRect">
              <a:avLst/>
            </a:prstGeom>
            <a:ln>
              <a:prstDash val="sys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1400" b="0" i="0" u="none" strike="noStrike" kern="1200" cap="none" spc="0" normalizeH="0" baseline="0" noProof="0" dirty="0">
                  <a:ln>
                    <a:noFill/>
                  </a:ln>
                  <a:solidFill>
                    <a:srgbClr val="000000"/>
                  </a:solidFill>
                  <a:effectLst/>
                  <a:uLnTx/>
                  <a:uFillTx/>
                  <a:latin typeface="Times New Roman"/>
                  <a:ea typeface="微软雅黑"/>
                  <a:cs typeface="+mn-ea"/>
                  <a:sym typeface="+mn-lt"/>
                </a:rPr>
                <a:t>1</a:t>
              </a:r>
              <a:r>
                <a:rPr kumimoji="0" lang="zh-CN" altLang="en-US" sz="1400" b="0" i="0" u="none" strike="noStrike" kern="1200" cap="none" spc="0" normalizeH="0" baseline="0" noProof="0" dirty="0">
                  <a:ln>
                    <a:noFill/>
                  </a:ln>
                  <a:solidFill>
                    <a:srgbClr val="000000"/>
                  </a:solidFill>
                  <a:effectLst/>
                  <a:uLnTx/>
                  <a:uFillTx/>
                  <a:latin typeface="Times New Roman"/>
                  <a:ea typeface="微软雅黑"/>
                  <a:cs typeface="+mn-ea"/>
                  <a:sym typeface="+mn-lt"/>
                </a:rPr>
                <a:t>、指引反馈意见；</a:t>
              </a:r>
              <a:endParaRPr kumimoji="0" lang="en-US" altLang="zh-CN" sz="1400" b="0" i="0" u="none" strike="noStrike" kern="1200" cap="none" spc="0" normalizeH="0" baseline="0" noProof="0" dirty="0">
                <a:ln>
                  <a:noFill/>
                </a:ln>
                <a:solidFill>
                  <a:srgbClr val="000000"/>
                </a:solidFill>
                <a:effectLst/>
                <a:uLnTx/>
                <a:uFillTx/>
                <a:latin typeface="Times New Roman"/>
                <a:ea typeface="微软雅黑"/>
                <a:cs typeface="+mn-ea"/>
                <a:sym typeface="+mn-lt"/>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1400" b="0" i="0" u="none" strike="noStrike" kern="1200" cap="none" spc="0" normalizeH="0" baseline="0" noProof="0" dirty="0">
                  <a:ln>
                    <a:noFill/>
                  </a:ln>
                  <a:solidFill>
                    <a:srgbClr val="000000"/>
                  </a:solidFill>
                  <a:effectLst/>
                  <a:uLnTx/>
                  <a:uFillTx/>
                  <a:latin typeface="Times New Roman"/>
                  <a:ea typeface="微软雅黑"/>
                  <a:cs typeface="+mn-ea"/>
                  <a:sym typeface="+mn-lt"/>
                </a:rPr>
                <a:t>2</a:t>
              </a:r>
              <a:r>
                <a:rPr kumimoji="0" lang="zh-CN" altLang="en-US" sz="1400" b="0" i="0" u="none" strike="noStrike" kern="1200" cap="none" spc="0" normalizeH="0" baseline="0" noProof="0" dirty="0">
                  <a:ln>
                    <a:noFill/>
                  </a:ln>
                  <a:solidFill>
                    <a:srgbClr val="000000"/>
                  </a:solidFill>
                  <a:effectLst/>
                  <a:uLnTx/>
                  <a:uFillTx/>
                  <a:latin typeface="Times New Roman"/>
                  <a:ea typeface="微软雅黑"/>
                  <a:cs typeface="+mn-ea"/>
                  <a:sym typeface="+mn-lt"/>
                </a:rPr>
                <a:t>、制度的修订、人员招聘安排、协同的机制等；</a:t>
              </a:r>
              <a:endParaRPr kumimoji="0" lang="en-US" altLang="zh-CN" sz="1400" b="0" i="0" u="none" strike="noStrike" kern="1200" cap="none" spc="0" normalizeH="0" baseline="0" noProof="0" dirty="0">
                <a:ln>
                  <a:noFill/>
                </a:ln>
                <a:solidFill>
                  <a:srgbClr val="000000"/>
                </a:solidFill>
                <a:effectLst/>
                <a:uLnTx/>
                <a:uFillTx/>
                <a:latin typeface="Times New Roman"/>
                <a:ea typeface="微软雅黑"/>
                <a:cs typeface="+mn-ea"/>
                <a:sym typeface="+mn-lt"/>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1400" b="0" i="0" u="none" strike="noStrike" kern="1200" cap="none" spc="0" normalizeH="0" baseline="0" noProof="0" dirty="0">
                  <a:ln>
                    <a:noFill/>
                  </a:ln>
                  <a:solidFill>
                    <a:srgbClr val="000000"/>
                  </a:solidFill>
                  <a:effectLst/>
                  <a:uLnTx/>
                  <a:uFillTx/>
                  <a:latin typeface="Times New Roman"/>
                  <a:ea typeface="微软雅黑"/>
                  <a:cs typeface="+mn-ea"/>
                  <a:sym typeface="+mn-lt"/>
                </a:rPr>
                <a:t>3</a:t>
              </a:r>
              <a:r>
                <a:rPr kumimoji="0" lang="zh-CN" altLang="en-US" sz="1400" b="0" i="0" u="none" strike="noStrike" kern="1200" cap="none" spc="0" normalizeH="0" baseline="0" noProof="0" dirty="0">
                  <a:ln>
                    <a:noFill/>
                  </a:ln>
                  <a:solidFill>
                    <a:srgbClr val="000000"/>
                  </a:solidFill>
                  <a:effectLst/>
                  <a:uLnTx/>
                  <a:uFillTx/>
                  <a:latin typeface="Times New Roman"/>
                  <a:ea typeface="微软雅黑"/>
                  <a:cs typeface="+mn-ea"/>
                  <a:sym typeface="+mn-lt"/>
                </a:rPr>
                <a:t>、内部可行性、合规性讨论及审批；</a:t>
              </a:r>
              <a:endParaRPr kumimoji="0" lang="en-US" altLang="zh-CN" sz="1400" b="0" i="0" u="none" strike="noStrike" kern="1200" cap="none" spc="0" normalizeH="0" baseline="0" noProof="0" dirty="0">
                <a:ln>
                  <a:noFill/>
                </a:ln>
                <a:solidFill>
                  <a:srgbClr val="000000"/>
                </a:solidFill>
                <a:effectLst/>
                <a:uLnTx/>
                <a:uFillTx/>
                <a:latin typeface="Times New Roman"/>
                <a:ea typeface="微软雅黑"/>
                <a:cs typeface="+mn-ea"/>
                <a:sym typeface="+mn-lt"/>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1400" b="0" i="0" u="none" strike="noStrike" kern="1200" cap="none" spc="0" normalizeH="0" baseline="0" noProof="0" dirty="0">
                  <a:ln>
                    <a:noFill/>
                  </a:ln>
                  <a:solidFill>
                    <a:srgbClr val="000000"/>
                  </a:solidFill>
                  <a:effectLst/>
                  <a:uLnTx/>
                  <a:uFillTx/>
                  <a:latin typeface="Times New Roman"/>
                  <a:ea typeface="微软雅黑"/>
                  <a:cs typeface="+mn-ea"/>
                  <a:sym typeface="+mn-lt"/>
                </a:rPr>
                <a:t>4</a:t>
              </a:r>
              <a:r>
                <a:rPr kumimoji="0" lang="zh-CN" altLang="en-US" sz="1400" b="0" i="0" u="none" strike="noStrike" kern="1200" cap="none" spc="0" normalizeH="0" baseline="0" noProof="0" dirty="0">
                  <a:ln>
                    <a:noFill/>
                  </a:ln>
                  <a:solidFill>
                    <a:srgbClr val="000000"/>
                  </a:solidFill>
                  <a:effectLst/>
                  <a:uLnTx/>
                  <a:uFillTx/>
                  <a:latin typeface="Times New Roman"/>
                  <a:ea typeface="微软雅黑"/>
                  <a:cs typeface="+mn-ea"/>
                  <a:sym typeface="+mn-lt"/>
                </a:rPr>
                <a:t>、商讨业务职责范围及分工明细；</a:t>
              </a:r>
              <a:endParaRPr kumimoji="0" lang="en-US" altLang="zh-CN" sz="1400" b="0" i="0" u="none" strike="noStrike" kern="1200" cap="none" spc="0" normalizeH="0" baseline="0" noProof="0" dirty="0">
                <a:ln>
                  <a:noFill/>
                </a:ln>
                <a:solidFill>
                  <a:srgbClr val="000000"/>
                </a:solidFill>
                <a:effectLst/>
                <a:uLnTx/>
                <a:uFillTx/>
                <a:latin typeface="Times New Roman"/>
                <a:ea typeface="微软雅黑"/>
                <a:cs typeface="+mn-ea"/>
                <a:sym typeface="+mn-lt"/>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1400" b="0" i="0" u="none" strike="noStrike" kern="1200" cap="none" spc="0" normalizeH="0" baseline="0" noProof="0" dirty="0">
                  <a:ln>
                    <a:noFill/>
                  </a:ln>
                  <a:solidFill>
                    <a:srgbClr val="000000"/>
                  </a:solidFill>
                  <a:effectLst/>
                  <a:uLnTx/>
                  <a:uFillTx/>
                  <a:latin typeface="Times New Roman"/>
                  <a:ea typeface="微软雅黑"/>
                  <a:cs typeface="+mn-ea"/>
                  <a:sym typeface="+mn-lt"/>
                </a:rPr>
                <a:t>5</a:t>
              </a:r>
              <a:r>
                <a:rPr kumimoji="0" lang="zh-CN" altLang="en-US" sz="1400" b="0" i="0" u="none" strike="noStrike" kern="1200" cap="none" spc="0" normalizeH="0" baseline="0" noProof="0" dirty="0">
                  <a:ln>
                    <a:noFill/>
                  </a:ln>
                  <a:solidFill>
                    <a:srgbClr val="000000"/>
                  </a:solidFill>
                  <a:effectLst/>
                  <a:uLnTx/>
                  <a:uFillTx/>
                  <a:latin typeface="Times New Roman"/>
                  <a:ea typeface="微软雅黑"/>
                  <a:cs typeface="+mn-ea"/>
                  <a:sym typeface="+mn-lt"/>
                </a:rPr>
                <a:t>、统筹安排现场尽调等承做事宜。</a:t>
              </a:r>
              <a:endParaRPr kumimoji="0" lang="en-US" altLang="zh-CN" sz="1400" b="0" i="0" u="none" strike="noStrike" kern="1200" cap="none" spc="0" normalizeH="0" baseline="0" noProof="0" dirty="0">
                <a:ln>
                  <a:noFill/>
                </a:ln>
                <a:solidFill>
                  <a:srgbClr val="000000"/>
                </a:solidFill>
                <a:effectLst/>
                <a:uLnTx/>
                <a:uFillTx/>
                <a:latin typeface="Times New Roman"/>
                <a:ea typeface="微软雅黑"/>
                <a:cs typeface="+mn-ea"/>
                <a:sym typeface="+mn-lt"/>
              </a:endParaRPr>
            </a:p>
          </p:txBody>
        </p:sp>
        <p:cxnSp>
          <p:nvCxnSpPr>
            <p:cNvPr id="59" name="连接符: 肘形 58">
              <a:extLst>
                <a:ext uri="{FF2B5EF4-FFF2-40B4-BE49-F238E27FC236}">
                  <a16:creationId xmlns:a16="http://schemas.microsoft.com/office/drawing/2014/main" id="{F9952FE8-305E-4732-85CB-4BB44E156A1D}"/>
                </a:ext>
              </a:extLst>
            </p:cNvPr>
            <p:cNvCxnSpPr>
              <a:cxnSpLocks/>
              <a:stCxn id="47" idx="0"/>
              <a:endCxn id="46" idx="0"/>
            </p:cNvCxnSpPr>
            <p:nvPr/>
          </p:nvCxnSpPr>
          <p:spPr bwMode="auto">
            <a:xfrm rot="16200000" flipH="1" flipV="1">
              <a:off x="3900206" y="1248684"/>
              <a:ext cx="18388" cy="3817995"/>
            </a:xfrm>
            <a:prstGeom prst="bentConnector3">
              <a:avLst>
                <a:gd name="adj1" fmla="val -1345260"/>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61" name="直接连接符 60">
              <a:extLst>
                <a:ext uri="{FF2B5EF4-FFF2-40B4-BE49-F238E27FC236}">
                  <a16:creationId xmlns:a16="http://schemas.microsoft.com/office/drawing/2014/main" id="{4FC58E88-C845-49F8-9B92-A6CBF9E04DD5}"/>
                </a:ext>
              </a:extLst>
            </p:cNvPr>
            <p:cNvCxnSpPr>
              <a:stCxn id="44" idx="0"/>
              <a:endCxn id="43" idx="2"/>
            </p:cNvCxnSpPr>
            <p:nvPr/>
          </p:nvCxnSpPr>
          <p:spPr bwMode="auto">
            <a:xfrm flipH="1" flipV="1">
              <a:off x="3900982" y="2275857"/>
              <a:ext cx="15151" cy="891019"/>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63" name="矩形: 圆角 62">
              <a:extLst>
                <a:ext uri="{FF2B5EF4-FFF2-40B4-BE49-F238E27FC236}">
                  <a16:creationId xmlns:a16="http://schemas.microsoft.com/office/drawing/2014/main" id="{6E892BE1-65B5-4065-BADC-1441B9C3B1E2}"/>
                </a:ext>
              </a:extLst>
            </p:cNvPr>
            <p:cNvSpPr/>
            <p:nvPr/>
          </p:nvSpPr>
          <p:spPr bwMode="auto">
            <a:xfrm>
              <a:off x="7210585" y="1015390"/>
              <a:ext cx="4543550" cy="1494505"/>
            </a:xfrm>
            <a:prstGeom prst="roundRect">
              <a:avLst/>
            </a:prstGeom>
            <a:ln>
              <a:prstDash val="sys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zh-CN" sz="1400" b="0" i="0" u="none" strike="noStrike" kern="1200" cap="none" spc="0" normalizeH="0" baseline="0" noProof="0" dirty="0">
                  <a:ln>
                    <a:noFill/>
                  </a:ln>
                  <a:solidFill>
                    <a:srgbClr val="000000"/>
                  </a:solidFill>
                  <a:effectLst/>
                  <a:uLnTx/>
                  <a:uFillTx/>
                  <a:latin typeface="Times New Roman"/>
                  <a:ea typeface="微软雅黑"/>
                  <a:cs typeface="+mn-ea"/>
                  <a:sym typeface="+mn-lt"/>
                </a:rPr>
                <a:t>1</a:t>
              </a:r>
              <a:r>
                <a:rPr kumimoji="0" lang="zh-CN" altLang="en-US" sz="1400" b="0" i="0" u="none" strike="noStrike" kern="1200" cap="none" spc="0" normalizeH="0" baseline="0" noProof="0" dirty="0">
                  <a:ln>
                    <a:noFill/>
                  </a:ln>
                  <a:solidFill>
                    <a:srgbClr val="000000"/>
                  </a:solidFill>
                  <a:effectLst/>
                  <a:uLnTx/>
                  <a:uFillTx/>
                  <a:latin typeface="Times New Roman"/>
                  <a:ea typeface="微软雅黑"/>
                  <a:cs typeface="+mn-ea"/>
                  <a:sym typeface="+mn-lt"/>
                </a:rPr>
                <a:t>、审议公募</a:t>
              </a:r>
              <a:r>
                <a:rPr kumimoji="0" lang="en-US" altLang="zh-CN" sz="1400" b="0" i="0" u="none" strike="noStrike" kern="1200" cap="none" spc="0" normalizeH="0" baseline="0" noProof="0" dirty="0">
                  <a:ln>
                    <a:noFill/>
                  </a:ln>
                  <a:solidFill>
                    <a:srgbClr val="000000"/>
                  </a:solidFill>
                  <a:effectLst/>
                  <a:uLnTx/>
                  <a:uFillTx/>
                  <a:latin typeface="Times New Roman"/>
                  <a:ea typeface="微软雅黑"/>
                  <a:cs typeface="+mn-ea"/>
                  <a:sym typeface="+mn-lt"/>
                </a:rPr>
                <a:t>REITs</a:t>
              </a:r>
              <a:r>
                <a:rPr kumimoji="0" lang="zh-CN" altLang="en-US" sz="1400" b="0" i="0" u="none" strike="noStrike" kern="1200" cap="none" spc="0" normalizeH="0" baseline="0" noProof="0" dirty="0">
                  <a:ln>
                    <a:noFill/>
                  </a:ln>
                  <a:solidFill>
                    <a:srgbClr val="000000"/>
                  </a:solidFill>
                  <a:effectLst/>
                  <a:uLnTx/>
                  <a:uFillTx/>
                  <a:latin typeface="Times New Roman"/>
                  <a:ea typeface="微软雅黑"/>
                  <a:cs typeface="+mn-ea"/>
                  <a:sym typeface="+mn-lt"/>
                </a:rPr>
                <a:t>业务规章制度、业务开展方案、激励及相关工作衔接机制，</a:t>
              </a:r>
              <a:endParaRPr kumimoji="0" lang="en-US" altLang="zh-CN" sz="1400" b="0" i="0" u="none" strike="noStrike" kern="1200" cap="none" spc="0" normalizeH="0" baseline="0" noProof="0" dirty="0">
                <a:ln>
                  <a:noFill/>
                </a:ln>
                <a:solidFill>
                  <a:srgbClr val="000000"/>
                </a:solidFill>
                <a:effectLst/>
                <a:uLnTx/>
                <a:uFillTx/>
                <a:latin typeface="Times New Roman"/>
                <a:ea typeface="微软雅黑"/>
                <a:cs typeface="+mn-ea"/>
                <a:sym typeface="+mn-lt"/>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zh-CN" sz="1400" b="0" i="0" u="none" strike="noStrike" kern="1200" cap="none" spc="0" normalizeH="0" baseline="0" noProof="0" dirty="0">
                  <a:ln>
                    <a:noFill/>
                  </a:ln>
                  <a:solidFill>
                    <a:srgbClr val="000000"/>
                  </a:solidFill>
                  <a:effectLst/>
                  <a:uLnTx/>
                  <a:uFillTx/>
                  <a:latin typeface="Times New Roman"/>
                  <a:ea typeface="微软雅黑"/>
                  <a:cs typeface="+mn-ea"/>
                  <a:sym typeface="+mn-lt"/>
                </a:rPr>
                <a:t>2</a:t>
              </a:r>
              <a:r>
                <a:rPr kumimoji="0" lang="zh-CN" altLang="en-US" sz="1400" b="0" i="0" u="none" strike="noStrike" kern="1200" cap="none" spc="0" normalizeH="0" baseline="0" noProof="0" dirty="0">
                  <a:ln>
                    <a:noFill/>
                  </a:ln>
                  <a:solidFill>
                    <a:srgbClr val="000000"/>
                  </a:solidFill>
                  <a:effectLst/>
                  <a:uLnTx/>
                  <a:uFillTx/>
                  <a:latin typeface="Times New Roman"/>
                  <a:ea typeface="微软雅黑"/>
                  <a:cs typeface="+mn-ea"/>
                  <a:sym typeface="+mn-lt"/>
                </a:rPr>
                <a:t>、协调相关业务参与方就拟承做项目是否符合监管规定的立项标准及项目风险进行讨论、审议，</a:t>
              </a:r>
              <a:endParaRPr kumimoji="0" lang="en-US" altLang="zh-CN" sz="1400" b="0" i="0" u="none" strike="noStrike" kern="1200" cap="none" spc="0" normalizeH="0" baseline="0" noProof="0" dirty="0">
                <a:ln>
                  <a:noFill/>
                </a:ln>
                <a:solidFill>
                  <a:srgbClr val="000000"/>
                </a:solidFill>
                <a:effectLst/>
                <a:uLnTx/>
                <a:uFillTx/>
                <a:latin typeface="Times New Roman"/>
                <a:ea typeface="微软雅黑"/>
                <a:cs typeface="+mn-ea"/>
                <a:sym typeface="+mn-lt"/>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zh-CN" sz="1400" b="0" i="0" u="none" strike="noStrike" kern="1200" cap="none" spc="0" normalizeH="0" baseline="0" noProof="0" dirty="0">
                  <a:ln>
                    <a:noFill/>
                  </a:ln>
                  <a:solidFill>
                    <a:srgbClr val="000000"/>
                  </a:solidFill>
                  <a:effectLst/>
                  <a:uLnTx/>
                  <a:uFillTx/>
                  <a:latin typeface="Times New Roman"/>
                  <a:ea typeface="微软雅黑"/>
                  <a:cs typeface="+mn-ea"/>
                  <a:sym typeface="+mn-lt"/>
                </a:rPr>
                <a:t>3</a:t>
              </a:r>
              <a:r>
                <a:rPr kumimoji="0" lang="zh-CN" altLang="en-US" sz="1400" b="0" i="0" u="none" strike="noStrike" kern="1200" cap="none" spc="0" normalizeH="0" baseline="0" noProof="0" dirty="0">
                  <a:ln>
                    <a:noFill/>
                  </a:ln>
                  <a:solidFill>
                    <a:srgbClr val="000000"/>
                  </a:solidFill>
                  <a:effectLst/>
                  <a:uLnTx/>
                  <a:uFillTx/>
                  <a:latin typeface="Times New Roman"/>
                  <a:ea typeface="微软雅黑"/>
                  <a:cs typeface="+mn-ea"/>
                  <a:sym typeface="+mn-lt"/>
                </a:rPr>
                <a:t>、对发生风险项目的应急处置方案及措施进行决策、对业务参与方间争议事项进行协调、评议等。</a:t>
              </a:r>
            </a:p>
            <a:p>
              <a:pPr marL="0" marR="0" lvl="0" indent="0" algn="just"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600" b="0" i="0" u="none" strike="noStrike" kern="1200" cap="none" spc="0" normalizeH="0" baseline="0" noProof="0" dirty="0">
                <a:ln>
                  <a:noFill/>
                </a:ln>
                <a:solidFill>
                  <a:srgbClr val="000000"/>
                </a:solidFill>
                <a:effectLst/>
                <a:uLnTx/>
                <a:uFillTx/>
                <a:latin typeface="Times New Roman"/>
                <a:ea typeface="微软雅黑"/>
                <a:cs typeface="+mn-ea"/>
                <a:sym typeface="+mn-lt"/>
              </a:endParaRPr>
            </a:p>
          </p:txBody>
        </p:sp>
      </p:grpSp>
      <p:sp>
        <p:nvSpPr>
          <p:cNvPr id="38919" name="矩形 63">
            <a:extLst>
              <a:ext uri="{FF2B5EF4-FFF2-40B4-BE49-F238E27FC236}">
                <a16:creationId xmlns:a16="http://schemas.microsoft.com/office/drawing/2014/main" id="{8CEA53A5-9F55-4258-9F95-1AE782CB2FC7}"/>
              </a:ext>
            </a:extLst>
          </p:cNvPr>
          <p:cNvSpPr>
            <a:spLocks noChangeArrowheads="1"/>
          </p:cNvSpPr>
          <p:nvPr/>
        </p:nvSpPr>
        <p:spPr bwMode="auto">
          <a:xfrm>
            <a:off x="641350" y="6029325"/>
            <a:ext cx="11117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mn-lt"/>
              </a:rPr>
              <a:t>注：公募</a:t>
            </a: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mn-lt"/>
              </a:rPr>
              <a:t>REITs</a:t>
            </a:r>
            <a:r>
              <a:rPr kumimoji="0" lang="zh-CN" altLang="en-US" sz="1200"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mn-lt"/>
              </a:rPr>
              <a:t>专业委员会委员由母公司相关高管，相关子公司高管（子公司高管作为特邀委员参加专业委员会），母公司相关业务部门、合规及风控部门行政负责人等组成。</a:t>
            </a:r>
            <a:endPar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mn-lt"/>
            </a:endParaRPr>
          </a:p>
        </p:txBody>
      </p:sp>
    </p:spTree>
    <p:extLst>
      <p:ext uri="{BB962C8B-B14F-4D97-AF65-F5344CB8AC3E}">
        <p14:creationId xmlns:p14="http://schemas.microsoft.com/office/powerpoint/2010/main" val="4690151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组合 1">
            <a:extLst>
              <a:ext uri="{FF2B5EF4-FFF2-40B4-BE49-F238E27FC236}">
                <a16:creationId xmlns:a16="http://schemas.microsoft.com/office/drawing/2014/main" id="{7A64AAA9-6DAD-4310-84B1-906A21AB74A3}"/>
              </a:ext>
            </a:extLst>
          </p:cNvPr>
          <p:cNvGrpSpPr>
            <a:grpSpLocks/>
          </p:cNvGrpSpPr>
          <p:nvPr/>
        </p:nvGrpSpPr>
        <p:grpSpPr bwMode="auto">
          <a:xfrm>
            <a:off x="0" y="214313"/>
            <a:ext cx="298450" cy="658812"/>
            <a:chOff x="0" y="0"/>
            <a:chExt cx="577847" cy="659137"/>
          </a:xfrm>
        </p:grpSpPr>
        <p:sp>
          <p:nvSpPr>
            <p:cNvPr id="39983" name="矩形 3">
              <a:extLst>
                <a:ext uri="{FF2B5EF4-FFF2-40B4-BE49-F238E27FC236}">
                  <a16:creationId xmlns:a16="http://schemas.microsoft.com/office/drawing/2014/main" id="{8509E727-9273-42F2-A24E-B32EE4C263F0}"/>
                </a:ext>
              </a:extLst>
            </p:cNvPr>
            <p:cNvSpPr>
              <a:spLocks noChangeArrowheads="1"/>
            </p:cNvSpPr>
            <p:nvPr/>
          </p:nvSpPr>
          <p:spPr bwMode="auto">
            <a:xfrm>
              <a:off x="0" y="0"/>
              <a:ext cx="495297" cy="659137"/>
            </a:xfrm>
            <a:prstGeom prst="rect">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4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39984" name="矩形 4">
              <a:extLst>
                <a:ext uri="{FF2B5EF4-FFF2-40B4-BE49-F238E27FC236}">
                  <a16:creationId xmlns:a16="http://schemas.microsoft.com/office/drawing/2014/main" id="{2757CA04-E756-4A7E-8742-7333216C95D0}"/>
                </a:ext>
              </a:extLst>
            </p:cNvPr>
            <p:cNvSpPr>
              <a:spLocks noChangeArrowheads="1"/>
            </p:cNvSpPr>
            <p:nvPr/>
          </p:nvSpPr>
          <p:spPr bwMode="auto">
            <a:xfrm>
              <a:off x="527047" y="0"/>
              <a:ext cx="50800" cy="659137"/>
            </a:xfrm>
            <a:prstGeom prst="rect">
              <a:avLst/>
            </a:prstGeom>
            <a:solidFill>
              <a:srgbClr val="80808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4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grpSp>
      <p:sp>
        <p:nvSpPr>
          <p:cNvPr id="9250" name="矩形 2">
            <a:extLst>
              <a:ext uri="{FF2B5EF4-FFF2-40B4-BE49-F238E27FC236}">
                <a16:creationId xmlns:a16="http://schemas.microsoft.com/office/drawing/2014/main" id="{FE411200-4710-4AE0-A4AD-9385A3B7D54B}"/>
              </a:ext>
            </a:extLst>
          </p:cNvPr>
          <p:cNvSpPr>
            <a:spLocks noChangeArrowheads="1"/>
          </p:cNvSpPr>
          <p:nvPr/>
        </p:nvSpPr>
        <p:spPr bwMode="auto">
          <a:xfrm>
            <a:off x="411163" y="236538"/>
            <a:ext cx="6117765" cy="1077218"/>
          </a:xfrm>
          <a:prstGeom prst="rect">
            <a:avLst/>
          </a:prstGeom>
          <a:noFill/>
          <a:ln>
            <a:noFill/>
          </a:ln>
        </p:spPr>
        <p:txBody>
          <a:bodyPr wrap="non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altLang="zh-CN" b="1" dirty="0">
                <a:solidFill>
                  <a:srgbClr val="000000"/>
                </a:solidFill>
                <a:latin typeface="微软雅黑"/>
                <a:ea typeface="微软雅黑"/>
                <a:sym typeface="微软雅黑" panose="020B0503020204020204" pitchFamily="34" charset="-122"/>
              </a:rPr>
              <a:t>4.2</a:t>
            </a:r>
            <a:r>
              <a:rPr kumimoji="0" lang="zh-CN" altLang="en-US"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 方正富邦基金公募</a:t>
            </a:r>
            <a:r>
              <a:rPr kumimoji="0" lang="en-US" altLang="zh-CN"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REITs</a:t>
            </a:r>
            <a:r>
              <a:rPr kumimoji="0" lang="zh-CN" altLang="en-US"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业务</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39940" name="灯片编号占位符 6">
            <a:extLst>
              <a:ext uri="{FF2B5EF4-FFF2-40B4-BE49-F238E27FC236}">
                <a16:creationId xmlns:a16="http://schemas.microsoft.com/office/drawing/2014/main" id="{8EB2327F-8BE6-42C2-BD22-D4C2A24116E5}"/>
              </a:ext>
            </a:extLst>
          </p:cNvPr>
          <p:cNvSpPr>
            <a:spLocks noGrp="1" noChangeArrowheads="1"/>
          </p:cNvSpPr>
          <p:nvPr/>
        </p:nvSpPr>
        <p:spPr bwMode="auto">
          <a:xfrm>
            <a:off x="11536363" y="6492875"/>
            <a:ext cx="5857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9" rIns="68573" bIns="34289"/>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B6109713-5E37-4373-B780-BEC286619A4F}" type="slidenum">
              <a:rPr kumimoji="0" lang="zh-CN" altLang="zh-CN" sz="1400" b="1"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sym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32</a:t>
            </a:fld>
            <a:endParaRPr kumimoji="0" lang="zh-CN" altLang="zh-CN" sz="1400" b="1"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39941" name="object 7">
            <a:extLst>
              <a:ext uri="{FF2B5EF4-FFF2-40B4-BE49-F238E27FC236}">
                <a16:creationId xmlns:a16="http://schemas.microsoft.com/office/drawing/2014/main" id="{783139BD-BE0A-4732-A008-BE68A3A5A443}"/>
              </a:ext>
            </a:extLst>
          </p:cNvPr>
          <p:cNvSpPr txBox="1">
            <a:spLocks noChangeArrowheads="1"/>
          </p:cNvSpPr>
          <p:nvPr/>
        </p:nvSpPr>
        <p:spPr bwMode="auto">
          <a:xfrm>
            <a:off x="631825" y="1030288"/>
            <a:ext cx="10928350"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810" rIns="0" bIns="0">
            <a:spAutoFit/>
          </a:bodyPr>
          <a:lstStyle>
            <a:lvl1pPr marL="12700">
              <a:spcBef>
                <a:spcPct val="20000"/>
              </a:spcBef>
              <a:buFont typeface="Arial" panose="020B0604020202020204" pitchFamily="34" charset="0"/>
              <a:buChar char="•"/>
              <a:tabLst>
                <a:tab pos="298450" algn="l"/>
              </a:tabLst>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tabLst>
                <a:tab pos="298450" algn="l"/>
              </a:tabLst>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tabLst>
                <a:tab pos="298450" algn="l"/>
              </a:tabLst>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tabLst>
                <a:tab pos="298450"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tabLst>
                <a:tab pos="298450"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298450"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298450"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298450"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298450"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12700" marR="0" lvl="0" indent="0" algn="l" defTabSz="914400" rtl="0" eaLnBrk="0" fontAlgn="base" latinLnBrk="0" hangingPunct="0">
              <a:lnSpc>
                <a:spcPct val="150000"/>
              </a:lnSpc>
              <a:spcBef>
                <a:spcPts val="25"/>
              </a:spcBef>
              <a:spcAft>
                <a:spcPct val="0"/>
              </a:spcAft>
              <a:buClrTx/>
              <a:buSzTx/>
              <a:buFontTx/>
              <a:buNone/>
              <a:tabLst>
                <a:tab pos="298450" algn="l"/>
              </a:tabLst>
              <a:defRPr/>
            </a:pPr>
            <a:r>
              <a:rPr kumimoji="0" lang="zh-CN" altLang="zh-CN" sz="1500" b="0" i="0" u="none" strike="noStrike" kern="1200" cap="none" spc="0" normalizeH="0" baseline="0" noProof="0" dirty="0">
                <a:ln>
                  <a:noFill/>
                </a:ln>
                <a:solidFill>
                  <a:srgbClr val="000000"/>
                </a:solidFill>
                <a:effectLst/>
                <a:uLnTx/>
                <a:uFillTx/>
                <a:latin typeface="微软雅黑" panose="020B0503020204020204" pitchFamily="34" charset="-122"/>
                <a:sym typeface="Arial" panose="020B0604020202020204" pitchFamily="34" charset="0"/>
              </a:rPr>
              <a:t>方正富邦基金成立了以公司总裁牵头、分管副总裁直接领导的REITs联合工作组，下辖REITs投资、研究、产品、风控、 运营、IT、子公司等多部门，权责分工明确，全力与母公司配合形成协同效应，共同推动公募REITs业务开展。</a:t>
            </a:r>
          </a:p>
        </p:txBody>
      </p:sp>
      <p:grpSp>
        <p:nvGrpSpPr>
          <p:cNvPr id="39942" name="组合 2">
            <a:extLst>
              <a:ext uri="{FF2B5EF4-FFF2-40B4-BE49-F238E27FC236}">
                <a16:creationId xmlns:a16="http://schemas.microsoft.com/office/drawing/2014/main" id="{29A4C0FD-DC03-4084-822F-9A823FB039BD}"/>
              </a:ext>
            </a:extLst>
          </p:cNvPr>
          <p:cNvGrpSpPr>
            <a:grpSpLocks/>
          </p:cNvGrpSpPr>
          <p:nvPr/>
        </p:nvGrpSpPr>
        <p:grpSpPr bwMode="auto">
          <a:xfrm>
            <a:off x="1181100" y="1970088"/>
            <a:ext cx="9540875" cy="4143375"/>
            <a:chOff x="1347078" y="2215256"/>
            <a:chExt cx="9541660" cy="4144322"/>
          </a:xfrm>
        </p:grpSpPr>
        <p:sp>
          <p:nvSpPr>
            <p:cNvPr id="39943" name="矩形: 圆角 44">
              <a:extLst>
                <a:ext uri="{FF2B5EF4-FFF2-40B4-BE49-F238E27FC236}">
                  <a16:creationId xmlns:a16="http://schemas.microsoft.com/office/drawing/2014/main" id="{F6D66FEE-688B-4CF9-9156-B772904CC4CF}"/>
                </a:ext>
              </a:extLst>
            </p:cNvPr>
            <p:cNvSpPr>
              <a:spLocks noChangeArrowheads="1"/>
            </p:cNvSpPr>
            <p:nvPr/>
          </p:nvSpPr>
          <p:spPr bwMode="auto">
            <a:xfrm>
              <a:off x="1351853" y="4123632"/>
              <a:ext cx="1454226" cy="559662"/>
            </a:xfrm>
            <a:prstGeom prst="roundRect">
              <a:avLst>
                <a:gd name="adj" fmla="val 11431"/>
              </a:avLst>
            </a:prstGeom>
            <a:noFill/>
            <a:ln w="25400" algn="ctr">
              <a:solidFill>
                <a:srgbClr val="D2441E"/>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39944" name="矩形: 圆角 1">
              <a:extLst>
                <a:ext uri="{FF2B5EF4-FFF2-40B4-BE49-F238E27FC236}">
                  <a16:creationId xmlns:a16="http://schemas.microsoft.com/office/drawing/2014/main" id="{076EE010-A830-4279-98BE-0A33C6753E1D}"/>
                </a:ext>
              </a:extLst>
            </p:cNvPr>
            <p:cNvSpPr>
              <a:spLocks noChangeArrowheads="1"/>
            </p:cNvSpPr>
            <p:nvPr/>
          </p:nvSpPr>
          <p:spPr bwMode="auto">
            <a:xfrm>
              <a:off x="5341874" y="2311955"/>
              <a:ext cx="1454226" cy="571054"/>
            </a:xfrm>
            <a:prstGeom prst="roundRect">
              <a:avLst>
                <a:gd name="adj" fmla="val 11431"/>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39945" name="object 8">
              <a:extLst>
                <a:ext uri="{FF2B5EF4-FFF2-40B4-BE49-F238E27FC236}">
                  <a16:creationId xmlns:a16="http://schemas.microsoft.com/office/drawing/2014/main" id="{0970FB22-AAC5-433D-B8F1-18782968BAC7}"/>
                </a:ext>
              </a:extLst>
            </p:cNvPr>
            <p:cNvSpPr>
              <a:spLocks/>
            </p:cNvSpPr>
            <p:nvPr/>
          </p:nvSpPr>
          <p:spPr bwMode="auto">
            <a:xfrm>
              <a:off x="5957888" y="2906336"/>
              <a:ext cx="139065" cy="608330"/>
            </a:xfrm>
            <a:custGeom>
              <a:avLst/>
              <a:gdLst>
                <a:gd name="T0" fmla="*/ 138813 w 139064"/>
                <a:gd name="T1" fmla="*/ 0 h 608330"/>
                <a:gd name="T2" fmla="*/ 138813 w 139064"/>
                <a:gd name="T3" fmla="*/ 608329 h 608330"/>
                <a:gd name="T4" fmla="*/ 0 w 139064"/>
                <a:gd name="T5" fmla="*/ 608329 h 608330"/>
                <a:gd name="T6" fmla="*/ 0 60000 65536"/>
                <a:gd name="T7" fmla="*/ 0 60000 65536"/>
                <a:gd name="T8" fmla="*/ 0 60000 65536"/>
              </a:gdLst>
              <a:ahLst/>
              <a:cxnLst>
                <a:cxn ang="T6">
                  <a:pos x="T0" y="T1"/>
                </a:cxn>
                <a:cxn ang="T7">
                  <a:pos x="T2" y="T3"/>
                </a:cxn>
                <a:cxn ang="T8">
                  <a:pos x="T4" y="T5"/>
                </a:cxn>
              </a:cxnLst>
              <a:rect l="0" t="0" r="r" b="b"/>
              <a:pathLst>
                <a:path w="139064" h="608330">
                  <a:moveTo>
                    <a:pt x="138811" y="0"/>
                  </a:moveTo>
                  <a:lnTo>
                    <a:pt x="138811" y="608329"/>
                  </a:lnTo>
                  <a:lnTo>
                    <a:pt x="0" y="608329"/>
                  </a:lnTo>
                </a:path>
              </a:pathLst>
            </a:custGeom>
            <a:noFill/>
            <a:ln w="9534">
              <a:solidFill>
                <a:srgbClr val="B83A18"/>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9946" name="object 9">
              <a:extLst>
                <a:ext uri="{FF2B5EF4-FFF2-40B4-BE49-F238E27FC236}">
                  <a16:creationId xmlns:a16="http://schemas.microsoft.com/office/drawing/2014/main" id="{74F62982-6B62-4FE3-A501-C50991A1195F}"/>
                </a:ext>
              </a:extLst>
            </p:cNvPr>
            <p:cNvSpPr>
              <a:spLocks/>
            </p:cNvSpPr>
            <p:nvPr/>
          </p:nvSpPr>
          <p:spPr bwMode="auto">
            <a:xfrm>
              <a:off x="6100763" y="2906336"/>
              <a:ext cx="4001135" cy="1217295"/>
            </a:xfrm>
            <a:custGeom>
              <a:avLst/>
              <a:gdLst>
                <a:gd name="T0" fmla="*/ 0 w 4001134"/>
                <a:gd name="T1" fmla="*/ 0 h 1217295"/>
                <a:gd name="T2" fmla="*/ 0 w 4001134"/>
                <a:gd name="T3" fmla="*/ 1077849 h 1217295"/>
                <a:gd name="T4" fmla="*/ 4000882 w 4001134"/>
                <a:gd name="T5" fmla="*/ 1077849 h 1217295"/>
                <a:gd name="T6" fmla="*/ 4000882 w 4001134"/>
                <a:gd name="T7" fmla="*/ 1216787 h 12172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01134" h="1217295">
                  <a:moveTo>
                    <a:pt x="0" y="0"/>
                  </a:moveTo>
                  <a:lnTo>
                    <a:pt x="0" y="1077849"/>
                  </a:lnTo>
                  <a:lnTo>
                    <a:pt x="4000880" y="1077849"/>
                  </a:lnTo>
                  <a:lnTo>
                    <a:pt x="4000880" y="1216787"/>
                  </a:lnTo>
                </a:path>
              </a:pathLst>
            </a:custGeom>
            <a:noFill/>
            <a:ln w="9534">
              <a:solidFill>
                <a:srgbClr val="B83A18"/>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9947" name="object 10">
              <a:extLst>
                <a:ext uri="{FF2B5EF4-FFF2-40B4-BE49-F238E27FC236}">
                  <a16:creationId xmlns:a16="http://schemas.microsoft.com/office/drawing/2014/main" id="{B35D0005-F763-47FE-9233-8C52FCB2B38E}"/>
                </a:ext>
              </a:extLst>
            </p:cNvPr>
            <p:cNvSpPr>
              <a:spLocks/>
            </p:cNvSpPr>
            <p:nvPr/>
          </p:nvSpPr>
          <p:spPr bwMode="auto">
            <a:xfrm>
              <a:off x="6100763" y="2906336"/>
              <a:ext cx="2400935" cy="1217295"/>
            </a:xfrm>
            <a:custGeom>
              <a:avLst/>
              <a:gdLst>
                <a:gd name="T0" fmla="*/ 0 w 2400934"/>
                <a:gd name="T1" fmla="*/ 0 h 1217295"/>
                <a:gd name="T2" fmla="*/ 0 w 2400934"/>
                <a:gd name="T3" fmla="*/ 1077849 h 1217295"/>
                <a:gd name="T4" fmla="*/ 2400429 w 2400934"/>
                <a:gd name="T5" fmla="*/ 1077849 h 1217295"/>
                <a:gd name="T6" fmla="*/ 2400429 w 2400934"/>
                <a:gd name="T7" fmla="*/ 1216787 h 12172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0934" h="1217295">
                  <a:moveTo>
                    <a:pt x="0" y="0"/>
                  </a:moveTo>
                  <a:lnTo>
                    <a:pt x="0" y="1077849"/>
                  </a:lnTo>
                  <a:lnTo>
                    <a:pt x="2400427" y="1077849"/>
                  </a:lnTo>
                  <a:lnTo>
                    <a:pt x="2400427" y="1216787"/>
                  </a:lnTo>
                </a:path>
              </a:pathLst>
            </a:custGeom>
            <a:noFill/>
            <a:ln w="9534">
              <a:solidFill>
                <a:srgbClr val="B83A18"/>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9948" name="object 11">
              <a:extLst>
                <a:ext uri="{FF2B5EF4-FFF2-40B4-BE49-F238E27FC236}">
                  <a16:creationId xmlns:a16="http://schemas.microsoft.com/office/drawing/2014/main" id="{832D28F8-9A11-494F-B95E-8D1F2F7A0739}"/>
                </a:ext>
              </a:extLst>
            </p:cNvPr>
            <p:cNvSpPr>
              <a:spLocks/>
            </p:cNvSpPr>
            <p:nvPr/>
          </p:nvSpPr>
          <p:spPr bwMode="auto">
            <a:xfrm>
              <a:off x="6100763" y="2906336"/>
              <a:ext cx="800100" cy="1217295"/>
            </a:xfrm>
            <a:custGeom>
              <a:avLst/>
              <a:gdLst>
                <a:gd name="T0" fmla="*/ 0 w 800100"/>
                <a:gd name="T1" fmla="*/ 0 h 1217295"/>
                <a:gd name="T2" fmla="*/ 0 w 800100"/>
                <a:gd name="T3" fmla="*/ 1077849 h 1217295"/>
                <a:gd name="T4" fmla="*/ 800100 w 800100"/>
                <a:gd name="T5" fmla="*/ 1077849 h 1217295"/>
                <a:gd name="T6" fmla="*/ 800100 w 800100"/>
                <a:gd name="T7" fmla="*/ 1216787 h 12172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0100" h="1217295">
                  <a:moveTo>
                    <a:pt x="0" y="0"/>
                  </a:moveTo>
                  <a:lnTo>
                    <a:pt x="0" y="1077849"/>
                  </a:lnTo>
                  <a:lnTo>
                    <a:pt x="800100" y="1077849"/>
                  </a:lnTo>
                  <a:lnTo>
                    <a:pt x="800100" y="1216787"/>
                  </a:lnTo>
                </a:path>
              </a:pathLst>
            </a:custGeom>
            <a:noFill/>
            <a:ln w="9534">
              <a:solidFill>
                <a:srgbClr val="B83A18"/>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9949" name="object 12">
              <a:extLst>
                <a:ext uri="{FF2B5EF4-FFF2-40B4-BE49-F238E27FC236}">
                  <a16:creationId xmlns:a16="http://schemas.microsoft.com/office/drawing/2014/main" id="{66863053-6A12-455F-ABE8-05C89E4699B9}"/>
                </a:ext>
              </a:extLst>
            </p:cNvPr>
            <p:cNvSpPr>
              <a:spLocks/>
            </p:cNvSpPr>
            <p:nvPr/>
          </p:nvSpPr>
          <p:spPr bwMode="auto">
            <a:xfrm>
              <a:off x="5300663" y="2906336"/>
              <a:ext cx="800100" cy="1217295"/>
            </a:xfrm>
            <a:custGeom>
              <a:avLst/>
              <a:gdLst>
                <a:gd name="T0" fmla="*/ 800100 w 800100"/>
                <a:gd name="T1" fmla="*/ 0 h 1217295"/>
                <a:gd name="T2" fmla="*/ 800100 w 800100"/>
                <a:gd name="T3" fmla="*/ 1077849 h 1217295"/>
                <a:gd name="T4" fmla="*/ 0 w 800100"/>
                <a:gd name="T5" fmla="*/ 1077849 h 1217295"/>
                <a:gd name="T6" fmla="*/ 0 w 800100"/>
                <a:gd name="T7" fmla="*/ 1216787 h 12172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0100" h="1217295">
                  <a:moveTo>
                    <a:pt x="800100" y="0"/>
                  </a:moveTo>
                  <a:lnTo>
                    <a:pt x="800100" y="1077849"/>
                  </a:lnTo>
                  <a:lnTo>
                    <a:pt x="0" y="1077849"/>
                  </a:lnTo>
                  <a:lnTo>
                    <a:pt x="0" y="1216787"/>
                  </a:lnTo>
                </a:path>
              </a:pathLst>
            </a:custGeom>
            <a:noFill/>
            <a:ln w="9534">
              <a:solidFill>
                <a:srgbClr val="B83A18"/>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9950" name="object 13">
              <a:extLst>
                <a:ext uri="{FF2B5EF4-FFF2-40B4-BE49-F238E27FC236}">
                  <a16:creationId xmlns:a16="http://schemas.microsoft.com/office/drawing/2014/main" id="{A35A9C23-7560-446B-9226-D890D914D96F}"/>
                </a:ext>
              </a:extLst>
            </p:cNvPr>
            <p:cNvSpPr>
              <a:spLocks/>
            </p:cNvSpPr>
            <p:nvPr/>
          </p:nvSpPr>
          <p:spPr bwMode="auto">
            <a:xfrm>
              <a:off x="3700463" y="2906336"/>
              <a:ext cx="2400935" cy="1217295"/>
            </a:xfrm>
            <a:custGeom>
              <a:avLst/>
              <a:gdLst>
                <a:gd name="T0" fmla="*/ 2400427 w 2400935"/>
                <a:gd name="T1" fmla="*/ 0 h 1217295"/>
                <a:gd name="T2" fmla="*/ 2400427 w 2400935"/>
                <a:gd name="T3" fmla="*/ 1077849 h 1217295"/>
                <a:gd name="T4" fmla="*/ 0 w 2400935"/>
                <a:gd name="T5" fmla="*/ 1077849 h 1217295"/>
                <a:gd name="T6" fmla="*/ 0 w 2400935"/>
                <a:gd name="T7" fmla="*/ 1216787 h 12172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0935" h="1217295">
                  <a:moveTo>
                    <a:pt x="2400427" y="0"/>
                  </a:moveTo>
                  <a:lnTo>
                    <a:pt x="2400427" y="1077849"/>
                  </a:lnTo>
                  <a:lnTo>
                    <a:pt x="0" y="1077849"/>
                  </a:lnTo>
                  <a:lnTo>
                    <a:pt x="0" y="1216787"/>
                  </a:lnTo>
                </a:path>
              </a:pathLst>
            </a:custGeom>
            <a:noFill/>
            <a:ln w="9534">
              <a:solidFill>
                <a:srgbClr val="B83A18"/>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9951" name="object 14">
              <a:extLst>
                <a:ext uri="{FF2B5EF4-FFF2-40B4-BE49-F238E27FC236}">
                  <a16:creationId xmlns:a16="http://schemas.microsoft.com/office/drawing/2014/main" id="{67F20A77-AEC9-45B0-AE72-BCC5D72C6E42}"/>
                </a:ext>
              </a:extLst>
            </p:cNvPr>
            <p:cNvSpPr>
              <a:spLocks/>
            </p:cNvSpPr>
            <p:nvPr/>
          </p:nvSpPr>
          <p:spPr bwMode="auto">
            <a:xfrm>
              <a:off x="2100263" y="2906336"/>
              <a:ext cx="4001135" cy="1217295"/>
            </a:xfrm>
            <a:custGeom>
              <a:avLst/>
              <a:gdLst>
                <a:gd name="T0" fmla="*/ 4000881 w 4001135"/>
                <a:gd name="T1" fmla="*/ 0 h 1217295"/>
                <a:gd name="T2" fmla="*/ 4000881 w 4001135"/>
                <a:gd name="T3" fmla="*/ 1077849 h 1217295"/>
                <a:gd name="T4" fmla="*/ 0 w 4001135"/>
                <a:gd name="T5" fmla="*/ 1077849 h 1217295"/>
                <a:gd name="T6" fmla="*/ 0 w 4001135"/>
                <a:gd name="T7" fmla="*/ 1216787 h 12172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01135" h="1217295">
                  <a:moveTo>
                    <a:pt x="4000881" y="0"/>
                  </a:moveTo>
                  <a:lnTo>
                    <a:pt x="4000881" y="1077849"/>
                  </a:lnTo>
                  <a:lnTo>
                    <a:pt x="0" y="1077849"/>
                  </a:lnTo>
                  <a:lnTo>
                    <a:pt x="0" y="1216787"/>
                  </a:lnTo>
                </a:path>
              </a:pathLst>
            </a:custGeom>
            <a:noFill/>
            <a:ln w="25400">
              <a:solidFill>
                <a:srgbClr val="D2441E"/>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0" name="object 17">
              <a:extLst>
                <a:ext uri="{FF2B5EF4-FFF2-40B4-BE49-F238E27FC236}">
                  <a16:creationId xmlns:a16="http://schemas.microsoft.com/office/drawing/2014/main" id="{0693BDEB-CA06-4380-92F1-1003B85AC366}"/>
                </a:ext>
              </a:extLst>
            </p:cNvPr>
            <p:cNvSpPr txBox="1"/>
            <p:nvPr/>
          </p:nvSpPr>
          <p:spPr>
            <a:xfrm>
              <a:off x="1424872" y="4312822"/>
              <a:ext cx="1324084" cy="219125"/>
            </a:xfrm>
            <a:prstGeom prst="rect">
              <a:avLst/>
            </a:prstGeom>
            <a:ln w="9534">
              <a:noFill/>
            </a:ln>
          </p:spPr>
          <p:txBody>
            <a:bodyPr lIns="0" tIns="3175" rIns="0" bIns="0">
              <a:spAutoFit/>
            </a:bodyPr>
            <a:lstStyle/>
            <a:p>
              <a:pPr marL="178435"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2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等线"/>
                </a:rPr>
                <a:t>REIT</a:t>
              </a:r>
              <a:r>
                <a:rPr kumimoji="0" lang="en-US" altLang="zh-CN" sz="1400" b="0" i="0" u="none" strike="noStrike" kern="1200" cap="none" spc="2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等线"/>
                </a:rPr>
                <a:t>s</a:t>
              </a:r>
              <a:r>
                <a:rPr kumimoji="0" lang="zh-CN" altLang="en-US" sz="1400" b="0" i="0" u="none" strike="noStrike" kern="1200" cap="none" spc="2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等线"/>
                </a:rPr>
                <a:t>投资部</a:t>
              </a:r>
              <a:endParaRPr kumimoji="0"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等线"/>
              </a:endParaRPr>
            </a:p>
          </p:txBody>
        </p:sp>
        <p:sp>
          <p:nvSpPr>
            <p:cNvPr id="39953" name="object 18">
              <a:extLst>
                <a:ext uri="{FF2B5EF4-FFF2-40B4-BE49-F238E27FC236}">
                  <a16:creationId xmlns:a16="http://schemas.microsoft.com/office/drawing/2014/main" id="{022371AC-C841-4EEC-A576-35E605C0DCC8}"/>
                </a:ext>
              </a:extLst>
            </p:cNvPr>
            <p:cNvSpPr>
              <a:spLocks/>
            </p:cNvSpPr>
            <p:nvPr/>
          </p:nvSpPr>
          <p:spPr bwMode="auto">
            <a:xfrm>
              <a:off x="3033713" y="4116011"/>
              <a:ext cx="1323975" cy="666750"/>
            </a:xfrm>
            <a:custGeom>
              <a:avLst/>
              <a:gdLst>
                <a:gd name="T0" fmla="*/ 0 w 1323975"/>
                <a:gd name="T1" fmla="*/ 666750 h 666750"/>
                <a:gd name="T2" fmla="*/ 1323975 w 1323975"/>
                <a:gd name="T3" fmla="*/ 666750 h 666750"/>
                <a:gd name="T4" fmla="*/ 1323975 w 1323975"/>
                <a:gd name="T5" fmla="*/ 0 h 666750"/>
                <a:gd name="T6" fmla="*/ 0 w 1323975"/>
                <a:gd name="T7" fmla="*/ 0 h 666750"/>
                <a:gd name="T8" fmla="*/ 0 w 1323975"/>
                <a:gd name="T9" fmla="*/ 666750 h 6667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975" h="666750">
                  <a:moveTo>
                    <a:pt x="0" y="666750"/>
                  </a:moveTo>
                  <a:lnTo>
                    <a:pt x="1323975" y="666750"/>
                  </a:lnTo>
                  <a:lnTo>
                    <a:pt x="1323975" y="0"/>
                  </a:lnTo>
                  <a:lnTo>
                    <a:pt x="0" y="0"/>
                  </a:lnTo>
                  <a:lnTo>
                    <a:pt x="0" y="6667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9954" name="object 19">
              <a:extLst>
                <a:ext uri="{FF2B5EF4-FFF2-40B4-BE49-F238E27FC236}">
                  <a16:creationId xmlns:a16="http://schemas.microsoft.com/office/drawing/2014/main" id="{1B2E4940-8462-4404-96AA-AA54EC1DC87A}"/>
                </a:ext>
              </a:extLst>
            </p:cNvPr>
            <p:cNvSpPr txBox="1">
              <a:spLocks noChangeArrowheads="1"/>
            </p:cNvSpPr>
            <p:nvPr/>
          </p:nvSpPr>
          <p:spPr bwMode="auto">
            <a:xfrm>
              <a:off x="3002977" y="4123867"/>
              <a:ext cx="1324084" cy="52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50800" rIns="0" bIns="0">
              <a:spAutoFit/>
            </a:bodyPr>
            <a:lstStyle>
              <a:lvl1pPr marL="425450" indent="-381000">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425450" marR="0" lvl="0" indent="-381000" algn="l" defTabSz="914400" rtl="0" eaLnBrk="0" fontAlgn="base" latinLnBrk="0" hangingPunct="0">
                <a:lnSpc>
                  <a:spcPct val="136000"/>
                </a:lnSpc>
                <a:spcBef>
                  <a:spcPts val="400"/>
                </a:spcBef>
                <a:spcAft>
                  <a:spcPct val="0"/>
                </a:spcAft>
                <a:buClrTx/>
                <a:buSzTx/>
                <a:buFontTx/>
                <a:buNone/>
                <a:tabLst/>
                <a:defRPr/>
              </a:pPr>
              <a:r>
                <a:rPr kumimoji="0" lang="zh-CN" altLang="zh-CN" sz="1200" b="0" i="0" u="none" strike="noStrike" kern="1200" cap="none" spc="0" normalizeH="0" baseline="0" noProof="0">
                  <a:ln>
                    <a:noFill/>
                  </a:ln>
                  <a:solidFill>
                    <a:srgbClr val="000000"/>
                  </a:solidFill>
                  <a:effectLst/>
                  <a:uLnTx/>
                  <a:uFillTx/>
                  <a:latin typeface="微软雅黑" panose="020B0503020204020204" pitchFamily="34" charset="-122"/>
                  <a:ea typeface="等线" panose="02010600030101010101" pitchFamily="2" charset="-122"/>
                  <a:cs typeface="+mn-cs"/>
                  <a:sym typeface="Arial" panose="020B0604020202020204" pitchFamily="34" charset="0"/>
                </a:rPr>
                <a:t>固定收益及不动产 研究部</a:t>
              </a:r>
            </a:p>
          </p:txBody>
        </p:sp>
        <p:sp>
          <p:nvSpPr>
            <p:cNvPr id="39955" name="object 20">
              <a:extLst>
                <a:ext uri="{FF2B5EF4-FFF2-40B4-BE49-F238E27FC236}">
                  <a16:creationId xmlns:a16="http://schemas.microsoft.com/office/drawing/2014/main" id="{9AF3F514-97D2-4DE6-8FD9-3FB02DF8A959}"/>
                </a:ext>
              </a:extLst>
            </p:cNvPr>
            <p:cNvSpPr>
              <a:spLocks/>
            </p:cNvSpPr>
            <p:nvPr/>
          </p:nvSpPr>
          <p:spPr bwMode="auto">
            <a:xfrm>
              <a:off x="4633913" y="4116011"/>
              <a:ext cx="1323975" cy="666750"/>
            </a:xfrm>
            <a:custGeom>
              <a:avLst/>
              <a:gdLst>
                <a:gd name="T0" fmla="*/ 0 w 1323975"/>
                <a:gd name="T1" fmla="*/ 666750 h 666750"/>
                <a:gd name="T2" fmla="*/ 1323975 w 1323975"/>
                <a:gd name="T3" fmla="*/ 666750 h 666750"/>
                <a:gd name="T4" fmla="*/ 1323975 w 1323975"/>
                <a:gd name="T5" fmla="*/ 0 h 666750"/>
                <a:gd name="T6" fmla="*/ 0 w 1323975"/>
                <a:gd name="T7" fmla="*/ 0 h 666750"/>
                <a:gd name="T8" fmla="*/ 0 w 1323975"/>
                <a:gd name="T9" fmla="*/ 666750 h 6667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975" h="666750">
                  <a:moveTo>
                    <a:pt x="0" y="666750"/>
                  </a:moveTo>
                  <a:lnTo>
                    <a:pt x="1323975" y="666750"/>
                  </a:lnTo>
                  <a:lnTo>
                    <a:pt x="1323975" y="0"/>
                  </a:lnTo>
                  <a:lnTo>
                    <a:pt x="0" y="0"/>
                  </a:lnTo>
                  <a:lnTo>
                    <a:pt x="0" y="6667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4" name="object 21">
              <a:extLst>
                <a:ext uri="{FF2B5EF4-FFF2-40B4-BE49-F238E27FC236}">
                  <a16:creationId xmlns:a16="http://schemas.microsoft.com/office/drawing/2014/main" id="{3FCE420C-687D-4702-B9EB-0556EF7AB4F3}"/>
                </a:ext>
              </a:extLst>
            </p:cNvPr>
            <p:cNvSpPr txBox="1"/>
            <p:nvPr/>
          </p:nvSpPr>
          <p:spPr>
            <a:xfrm>
              <a:off x="4647763" y="4322349"/>
              <a:ext cx="1324084" cy="219125"/>
            </a:xfrm>
            <a:prstGeom prst="rect">
              <a:avLst/>
            </a:prstGeom>
            <a:ln w="9534">
              <a:noFill/>
            </a:ln>
          </p:spPr>
          <p:txBody>
            <a:bodyPr lIns="0" tIns="3175" rIns="0" bIns="0">
              <a:spAutoFit/>
            </a:bodyPr>
            <a:lstStyle/>
            <a:p>
              <a:pPr marL="210185"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400" b="0" i="0" u="none" strike="noStrike" kern="1200" cap="none" spc="1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等线"/>
                </a:rPr>
                <a:t>战略产品部</a:t>
              </a:r>
              <a:endParaRPr kumimoji="0"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等线"/>
              </a:endParaRPr>
            </a:p>
          </p:txBody>
        </p:sp>
        <p:sp>
          <p:nvSpPr>
            <p:cNvPr id="39957" name="object 22">
              <a:extLst>
                <a:ext uri="{FF2B5EF4-FFF2-40B4-BE49-F238E27FC236}">
                  <a16:creationId xmlns:a16="http://schemas.microsoft.com/office/drawing/2014/main" id="{200C6812-E2BF-4481-86DF-AD6A3A38CDB0}"/>
                </a:ext>
              </a:extLst>
            </p:cNvPr>
            <p:cNvSpPr>
              <a:spLocks/>
            </p:cNvSpPr>
            <p:nvPr/>
          </p:nvSpPr>
          <p:spPr bwMode="auto">
            <a:xfrm>
              <a:off x="6234113" y="4116011"/>
              <a:ext cx="1323975" cy="666750"/>
            </a:xfrm>
            <a:custGeom>
              <a:avLst/>
              <a:gdLst>
                <a:gd name="T0" fmla="*/ 0 w 1323975"/>
                <a:gd name="T1" fmla="*/ 666750 h 666750"/>
                <a:gd name="T2" fmla="*/ 1323975 w 1323975"/>
                <a:gd name="T3" fmla="*/ 666750 h 666750"/>
                <a:gd name="T4" fmla="*/ 1323975 w 1323975"/>
                <a:gd name="T5" fmla="*/ 0 h 666750"/>
                <a:gd name="T6" fmla="*/ 0 w 1323975"/>
                <a:gd name="T7" fmla="*/ 0 h 666750"/>
                <a:gd name="T8" fmla="*/ 0 w 1323975"/>
                <a:gd name="T9" fmla="*/ 666750 h 6667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975" h="666750">
                  <a:moveTo>
                    <a:pt x="0" y="666750"/>
                  </a:moveTo>
                  <a:lnTo>
                    <a:pt x="1323975" y="666750"/>
                  </a:lnTo>
                  <a:lnTo>
                    <a:pt x="1323975" y="0"/>
                  </a:lnTo>
                  <a:lnTo>
                    <a:pt x="0" y="0"/>
                  </a:lnTo>
                  <a:lnTo>
                    <a:pt x="0" y="6667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6" name="object 23">
              <a:extLst>
                <a:ext uri="{FF2B5EF4-FFF2-40B4-BE49-F238E27FC236}">
                  <a16:creationId xmlns:a16="http://schemas.microsoft.com/office/drawing/2014/main" id="{2D8047F6-EBEC-438F-BE9F-E075056DDDBF}"/>
                </a:ext>
              </a:extLst>
            </p:cNvPr>
            <p:cNvSpPr txBox="1"/>
            <p:nvPr/>
          </p:nvSpPr>
          <p:spPr>
            <a:xfrm>
              <a:off x="6233805" y="4115927"/>
              <a:ext cx="1324084" cy="449366"/>
            </a:xfrm>
            <a:prstGeom prst="rect">
              <a:avLst/>
            </a:prstGeom>
            <a:ln w="9534">
              <a:noFill/>
            </a:ln>
          </p:spPr>
          <p:txBody>
            <a:bodyPr lIns="0" tIns="3175" rIns="0" bIns="0">
              <a:spAutoFit/>
            </a:bodyPr>
            <a:lstStyle/>
            <a:p>
              <a:pPr marL="0" marR="0" lvl="0" indent="0" algn="l" defTabSz="914400" rtl="0" eaLnBrk="0" fontAlgn="base" latinLnBrk="0" hangingPunct="0">
                <a:lnSpc>
                  <a:spcPct val="100000"/>
                </a:lnSpc>
                <a:spcBef>
                  <a:spcPts val="25"/>
                </a:spcBef>
                <a:spcAft>
                  <a:spcPct val="0"/>
                </a:spcAft>
                <a:buClrTx/>
                <a:buSzTx/>
                <a:buFontTx/>
                <a:buNone/>
                <a:tabLst/>
                <a:defRPr/>
              </a:pPr>
              <a:endParaRPr kumimoji="0" sz="15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a:endParaRPr>
            </a:p>
            <a:p>
              <a:pPr marL="211454" marR="0" lvl="0" indent="0" algn="l" defTabSz="914400" rtl="0" eaLnBrk="0" fontAlgn="base" latinLnBrk="0" hangingPunct="0">
                <a:lnSpc>
                  <a:spcPct val="100000"/>
                </a:lnSpc>
                <a:spcBef>
                  <a:spcPct val="0"/>
                </a:spcBef>
                <a:spcAft>
                  <a:spcPct val="0"/>
                </a:spcAft>
                <a:buClrTx/>
                <a:buSzTx/>
                <a:buFontTx/>
                <a:buNone/>
                <a:tabLst/>
                <a:defRPr/>
              </a:pPr>
              <a:r>
                <a:rPr kumimoji="0" sz="1400" b="0" i="0" u="none" strike="noStrike" kern="1200" cap="none" spc="2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等线"/>
                </a:rPr>
                <a:t>基金运营部</a:t>
              </a:r>
              <a:endParaRPr kumimoji="0"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等线"/>
              </a:endParaRPr>
            </a:p>
          </p:txBody>
        </p:sp>
        <p:sp>
          <p:nvSpPr>
            <p:cNvPr id="39959" name="object 24">
              <a:extLst>
                <a:ext uri="{FF2B5EF4-FFF2-40B4-BE49-F238E27FC236}">
                  <a16:creationId xmlns:a16="http://schemas.microsoft.com/office/drawing/2014/main" id="{C2DC08F9-098E-4A09-BE95-4A5C889863C3}"/>
                </a:ext>
              </a:extLst>
            </p:cNvPr>
            <p:cNvSpPr>
              <a:spLocks/>
            </p:cNvSpPr>
            <p:nvPr/>
          </p:nvSpPr>
          <p:spPr bwMode="auto">
            <a:xfrm>
              <a:off x="7834313" y="4116011"/>
              <a:ext cx="1323975" cy="666750"/>
            </a:xfrm>
            <a:custGeom>
              <a:avLst/>
              <a:gdLst>
                <a:gd name="T0" fmla="*/ 0 w 1323975"/>
                <a:gd name="T1" fmla="*/ 666750 h 666750"/>
                <a:gd name="T2" fmla="*/ 1323975 w 1323975"/>
                <a:gd name="T3" fmla="*/ 666750 h 666750"/>
                <a:gd name="T4" fmla="*/ 1323975 w 1323975"/>
                <a:gd name="T5" fmla="*/ 0 h 666750"/>
                <a:gd name="T6" fmla="*/ 0 w 1323975"/>
                <a:gd name="T7" fmla="*/ 0 h 666750"/>
                <a:gd name="T8" fmla="*/ 0 w 1323975"/>
                <a:gd name="T9" fmla="*/ 666750 h 6667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975" h="666750">
                  <a:moveTo>
                    <a:pt x="0" y="666750"/>
                  </a:moveTo>
                  <a:lnTo>
                    <a:pt x="1323975" y="666750"/>
                  </a:lnTo>
                  <a:lnTo>
                    <a:pt x="1323975" y="0"/>
                  </a:lnTo>
                  <a:lnTo>
                    <a:pt x="0" y="0"/>
                  </a:lnTo>
                  <a:lnTo>
                    <a:pt x="0" y="6667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8" name="object 25">
              <a:extLst>
                <a:ext uri="{FF2B5EF4-FFF2-40B4-BE49-F238E27FC236}">
                  <a16:creationId xmlns:a16="http://schemas.microsoft.com/office/drawing/2014/main" id="{06B1B320-5261-4159-8357-A64D97389627}"/>
                </a:ext>
              </a:extLst>
            </p:cNvPr>
            <p:cNvSpPr txBox="1"/>
            <p:nvPr/>
          </p:nvSpPr>
          <p:spPr>
            <a:xfrm>
              <a:off x="7834137" y="4115927"/>
              <a:ext cx="1324084" cy="449366"/>
            </a:xfrm>
            <a:prstGeom prst="rect">
              <a:avLst/>
            </a:prstGeom>
            <a:ln w="9534">
              <a:noFill/>
            </a:ln>
          </p:spPr>
          <p:txBody>
            <a:bodyPr lIns="0" tIns="3175" rIns="0" bIns="0">
              <a:spAutoFit/>
            </a:bodyPr>
            <a:lstStyle/>
            <a:p>
              <a:pPr marL="0" marR="0" lvl="0" indent="0" algn="l" defTabSz="914400" rtl="0" eaLnBrk="0" fontAlgn="base" latinLnBrk="0" hangingPunct="0">
                <a:lnSpc>
                  <a:spcPct val="100000"/>
                </a:lnSpc>
                <a:spcBef>
                  <a:spcPts val="25"/>
                </a:spcBef>
                <a:spcAft>
                  <a:spcPct val="0"/>
                </a:spcAft>
                <a:buClrTx/>
                <a:buSzTx/>
                <a:buFontTx/>
                <a:buNone/>
                <a:tabLst/>
                <a:defRPr/>
              </a:pPr>
              <a:endParaRPr kumimoji="0" sz="15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a:endParaRPr>
            </a:p>
            <a:p>
              <a:pPr marL="212725" marR="0" lvl="0" indent="0" algn="l" defTabSz="914400" rtl="0" eaLnBrk="0" fontAlgn="base" latinLnBrk="0" hangingPunct="0">
                <a:lnSpc>
                  <a:spcPct val="100000"/>
                </a:lnSpc>
                <a:spcBef>
                  <a:spcPct val="0"/>
                </a:spcBef>
                <a:spcAft>
                  <a:spcPct val="0"/>
                </a:spcAft>
                <a:buClrTx/>
                <a:buSzTx/>
                <a:buFontTx/>
                <a:buNone/>
                <a:tabLst/>
                <a:defRPr/>
              </a:pPr>
              <a:r>
                <a:rPr kumimoji="0" sz="1400" b="0" i="0" u="none" strike="noStrike" kern="1200" cap="none" spc="2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等线"/>
                </a:rPr>
                <a:t>风险合规部</a:t>
              </a:r>
              <a:endParaRPr kumimoji="0"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等线"/>
              </a:endParaRPr>
            </a:p>
          </p:txBody>
        </p:sp>
        <p:sp>
          <p:nvSpPr>
            <p:cNvPr id="39961" name="object 26">
              <a:extLst>
                <a:ext uri="{FF2B5EF4-FFF2-40B4-BE49-F238E27FC236}">
                  <a16:creationId xmlns:a16="http://schemas.microsoft.com/office/drawing/2014/main" id="{5E963DAF-AA86-4D6F-B93E-4A8F3FEF0472}"/>
                </a:ext>
              </a:extLst>
            </p:cNvPr>
            <p:cNvSpPr>
              <a:spLocks/>
            </p:cNvSpPr>
            <p:nvPr/>
          </p:nvSpPr>
          <p:spPr bwMode="auto">
            <a:xfrm>
              <a:off x="9434513" y="4116011"/>
              <a:ext cx="1323975" cy="666750"/>
            </a:xfrm>
            <a:custGeom>
              <a:avLst/>
              <a:gdLst>
                <a:gd name="T0" fmla="*/ 0 w 1323975"/>
                <a:gd name="T1" fmla="*/ 666750 h 666750"/>
                <a:gd name="T2" fmla="*/ 1323975 w 1323975"/>
                <a:gd name="T3" fmla="*/ 666750 h 666750"/>
                <a:gd name="T4" fmla="*/ 1323975 w 1323975"/>
                <a:gd name="T5" fmla="*/ 0 h 666750"/>
                <a:gd name="T6" fmla="*/ 0 w 1323975"/>
                <a:gd name="T7" fmla="*/ 0 h 666750"/>
                <a:gd name="T8" fmla="*/ 0 w 1323975"/>
                <a:gd name="T9" fmla="*/ 666750 h 6667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975" h="666750">
                  <a:moveTo>
                    <a:pt x="0" y="666750"/>
                  </a:moveTo>
                  <a:lnTo>
                    <a:pt x="1323975" y="666750"/>
                  </a:lnTo>
                  <a:lnTo>
                    <a:pt x="1323975" y="0"/>
                  </a:lnTo>
                  <a:lnTo>
                    <a:pt x="0" y="0"/>
                  </a:lnTo>
                  <a:lnTo>
                    <a:pt x="0" y="6667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0" name="object 27">
              <a:extLst>
                <a:ext uri="{FF2B5EF4-FFF2-40B4-BE49-F238E27FC236}">
                  <a16:creationId xmlns:a16="http://schemas.microsoft.com/office/drawing/2014/main" id="{EB06BF2F-42C9-4FE8-AE39-C9EF3D469D47}"/>
                </a:ext>
              </a:extLst>
            </p:cNvPr>
            <p:cNvSpPr txBox="1"/>
            <p:nvPr/>
          </p:nvSpPr>
          <p:spPr>
            <a:xfrm>
              <a:off x="9434468" y="4115927"/>
              <a:ext cx="1324084" cy="427136"/>
            </a:xfrm>
            <a:prstGeom prst="rect">
              <a:avLst/>
            </a:prstGeom>
            <a:ln w="9534">
              <a:noFill/>
            </a:ln>
          </p:spPr>
          <p:txBody>
            <a:bodyPr lIns="0" tIns="3810" rIns="0" bIns="0">
              <a:spAutoFit/>
            </a:bodyPr>
            <a:lstStyle/>
            <a:p>
              <a:pPr marL="0" marR="0" lvl="0" indent="0" algn="l" defTabSz="914400" rtl="0" eaLnBrk="0" fontAlgn="base" latinLnBrk="0" hangingPunct="0">
                <a:lnSpc>
                  <a:spcPct val="100000"/>
                </a:lnSpc>
                <a:spcBef>
                  <a:spcPts val="30"/>
                </a:spcBef>
                <a:spcAft>
                  <a:spcPct val="0"/>
                </a:spcAft>
                <a:buClrTx/>
                <a:buSzTx/>
                <a:buFontTx/>
                <a:buNone/>
                <a:tabLst/>
                <a:defRPr/>
              </a:pPr>
              <a:endParaRPr kumimoji="0" sz="135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Times New Roman"/>
              </a:endParaRPr>
            </a:p>
            <a:p>
              <a:pPr marL="118745" marR="0" lvl="0" indent="0" algn="l" defTabSz="914400" rtl="0" eaLnBrk="0" fontAlgn="base" latinLnBrk="0" hangingPunct="0">
                <a:lnSpc>
                  <a:spcPct val="100000"/>
                </a:lnSpc>
                <a:spcBef>
                  <a:spcPts val="5"/>
                </a:spcBef>
                <a:spcAft>
                  <a:spcPct val="0"/>
                </a:spcAft>
                <a:buClrTx/>
                <a:buSzTx/>
                <a:buFontTx/>
                <a:buNone/>
                <a:tabLst/>
                <a:defRPr/>
              </a:pPr>
              <a:r>
                <a:rPr kumimoji="0" sz="1400" b="0" i="0" u="none" strike="noStrike" kern="1200" cap="none" spc="25"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等线"/>
                </a:rPr>
                <a:t>市场管理总部</a:t>
              </a:r>
              <a:endParaRPr kumimoji="0"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等线"/>
              </a:endParaRPr>
            </a:p>
          </p:txBody>
        </p:sp>
        <p:sp>
          <p:nvSpPr>
            <p:cNvPr id="39963" name="object 31">
              <a:extLst>
                <a:ext uri="{FF2B5EF4-FFF2-40B4-BE49-F238E27FC236}">
                  <a16:creationId xmlns:a16="http://schemas.microsoft.com/office/drawing/2014/main" id="{B2446206-08D5-48E1-A3D6-FF003FBEFFD3}"/>
                </a:ext>
              </a:extLst>
            </p:cNvPr>
            <p:cNvSpPr txBox="1">
              <a:spLocks noChangeArrowheads="1"/>
            </p:cNvSpPr>
            <p:nvPr/>
          </p:nvSpPr>
          <p:spPr bwMode="auto">
            <a:xfrm>
              <a:off x="1439161" y="4865399"/>
              <a:ext cx="1295507" cy="13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5875" rIns="0" bIns="0">
              <a:spAutoFit/>
            </a:bodyPr>
            <a:lstStyle>
              <a:lvl1pPr marL="12700">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12700" marR="0" lvl="0" indent="0" algn="l" defTabSz="914400" rtl="0" eaLnBrk="0" fontAlgn="base" latinLnBrk="0" hangingPunct="0">
                <a:lnSpc>
                  <a:spcPct val="151000"/>
                </a:lnSpc>
                <a:spcBef>
                  <a:spcPts val="125"/>
                </a:spcBef>
                <a:spcAft>
                  <a:spcPct val="0"/>
                </a:spcAft>
                <a:buClrTx/>
                <a:buSzTx/>
                <a:buFontTx/>
                <a:buNone/>
                <a:tabLst/>
                <a:defRPr/>
              </a:pPr>
              <a:r>
                <a:rPr kumimoji="0" lang="zh-CN" altLang="zh-CN" sz="1400" b="0" i="0" u="none" strike="noStrike" kern="1200" cap="none" spc="0" normalizeH="0" baseline="0" noProof="0">
                  <a:ln>
                    <a:noFill/>
                  </a:ln>
                  <a:solidFill>
                    <a:srgbClr val="000000"/>
                  </a:solidFill>
                  <a:effectLst/>
                  <a:uLnTx/>
                  <a:uFillTx/>
                  <a:latin typeface="微软雅黑" panose="020B0503020204020204" pitchFamily="34" charset="-122"/>
                  <a:ea typeface="等线" panose="02010600030101010101" pitchFamily="2" charset="-122"/>
                  <a:cs typeface="+mn-cs"/>
                  <a:sym typeface="Arial" panose="020B0604020202020204" pitchFamily="34" charset="0"/>
                </a:rPr>
                <a:t>REITs投资管理 基础资产运营 产品流动性管理 其他相关工作</a:t>
              </a:r>
            </a:p>
          </p:txBody>
        </p:sp>
        <p:sp>
          <p:nvSpPr>
            <p:cNvPr id="39964" name="object 32">
              <a:extLst>
                <a:ext uri="{FF2B5EF4-FFF2-40B4-BE49-F238E27FC236}">
                  <a16:creationId xmlns:a16="http://schemas.microsoft.com/office/drawing/2014/main" id="{4FFB38E5-80DA-4A13-AAC2-443ADE8D760D}"/>
                </a:ext>
              </a:extLst>
            </p:cNvPr>
            <p:cNvSpPr txBox="1">
              <a:spLocks noChangeArrowheads="1"/>
            </p:cNvSpPr>
            <p:nvPr/>
          </p:nvSpPr>
          <p:spPr bwMode="auto">
            <a:xfrm>
              <a:off x="3117287" y="4884453"/>
              <a:ext cx="1265341" cy="1279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5875" rIns="0" bIns="0">
              <a:spAutoFit/>
            </a:bodyPr>
            <a:lstStyle>
              <a:lvl1pPr marL="12700">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12700" marR="0" lvl="0" indent="0" algn="l" defTabSz="914400" rtl="0" eaLnBrk="0" fontAlgn="base" latinLnBrk="0" hangingPunct="0">
                <a:lnSpc>
                  <a:spcPct val="151000"/>
                </a:lnSpc>
                <a:spcBef>
                  <a:spcPts val="125"/>
                </a:spcBef>
                <a:spcAft>
                  <a:spcPct val="0"/>
                </a:spcAft>
                <a:buClrTx/>
                <a:buSzTx/>
                <a:buFontTx/>
                <a:buNone/>
                <a:tabLst/>
                <a:defRPr/>
              </a:pPr>
              <a:r>
                <a:rPr kumimoji="0" lang="zh-CN" altLang="zh-CN" sz="1400" b="0" i="0" u="none" strike="noStrike" kern="1200" cap="none" spc="0" normalizeH="0" baseline="0" noProof="0">
                  <a:ln>
                    <a:noFill/>
                  </a:ln>
                  <a:solidFill>
                    <a:srgbClr val="000000"/>
                  </a:solidFill>
                  <a:effectLst/>
                  <a:uLnTx/>
                  <a:uFillTx/>
                  <a:latin typeface="微软雅黑" panose="020B0503020204020204" pitchFamily="34" charset="-122"/>
                  <a:ea typeface="等线" panose="02010600030101010101" pitchFamily="2" charset="-122"/>
                  <a:cs typeface="+mn-cs"/>
                  <a:sym typeface="Arial" panose="020B0604020202020204" pitchFamily="34" charset="0"/>
                </a:rPr>
                <a:t>REITs尽调研究 基础资产筛选 资产价值跟踪 其他相关工作</a:t>
              </a:r>
            </a:p>
          </p:txBody>
        </p:sp>
        <p:sp>
          <p:nvSpPr>
            <p:cNvPr id="39965" name="object 33">
              <a:extLst>
                <a:ext uri="{FF2B5EF4-FFF2-40B4-BE49-F238E27FC236}">
                  <a16:creationId xmlns:a16="http://schemas.microsoft.com/office/drawing/2014/main" id="{79C7249A-49B2-46DE-B2B6-386625814289}"/>
                </a:ext>
              </a:extLst>
            </p:cNvPr>
            <p:cNvSpPr txBox="1">
              <a:spLocks noChangeArrowheads="1"/>
            </p:cNvSpPr>
            <p:nvPr/>
          </p:nvSpPr>
          <p:spPr bwMode="auto">
            <a:xfrm>
              <a:off x="4679515" y="4932089"/>
              <a:ext cx="1243114" cy="141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7145" rIns="0" bIns="0">
              <a:spAutoFit/>
            </a:bodyPr>
            <a:lstStyle>
              <a:lvl1pPr marL="12700">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12700" marR="0" lvl="0" indent="0" algn="l" defTabSz="914400" rtl="0" eaLnBrk="0" fontAlgn="base" latinLnBrk="0" hangingPunct="0">
                <a:lnSpc>
                  <a:spcPct val="130000"/>
                </a:lnSpc>
                <a:spcBef>
                  <a:spcPts val="138"/>
                </a:spcBef>
                <a:spcAft>
                  <a:spcPct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微软雅黑" panose="020B0503020204020204" pitchFamily="34" charset="-122"/>
                  <a:ea typeface="等线" panose="02010600030101010101" pitchFamily="2" charset="-122"/>
                  <a:cs typeface="+mn-cs"/>
                  <a:sym typeface="Arial" panose="020B0604020202020204" pitchFamily="34" charset="0"/>
                </a:rPr>
                <a:t>REITs</a:t>
              </a:r>
              <a:r>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等线" panose="02010600030101010101" pitchFamily="2" charset="-122"/>
                  <a:cs typeface="+mn-cs"/>
                  <a:sym typeface="Arial" panose="020B0604020202020204" pitchFamily="34" charset="0"/>
                </a:rPr>
                <a:t>产品设计产品报会发行 产品宣传</a:t>
              </a:r>
            </a:p>
            <a:p>
              <a:pPr marL="12700" marR="0" lvl="0" indent="0" algn="l" defTabSz="914400" rtl="0" eaLnBrk="0" fontAlgn="base" latinLnBrk="0" hangingPunct="0">
                <a:lnSpc>
                  <a:spcPct val="130000"/>
                </a:lnSpc>
                <a:spcBef>
                  <a:spcPts val="138"/>
                </a:spcBef>
                <a:spcAft>
                  <a:spcPct val="0"/>
                </a:spcAft>
                <a:buClrTx/>
                <a:buSzTx/>
                <a:buFontTx/>
                <a:buNone/>
                <a:tabLst/>
                <a:defRPr/>
              </a:pPr>
              <a:r>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等线" panose="02010600030101010101" pitchFamily="2" charset="-122"/>
                  <a:cs typeface="+mn-cs"/>
                  <a:sym typeface="Arial" panose="020B0604020202020204" pitchFamily="34" charset="0"/>
                </a:rPr>
                <a:t>其他相关工作</a:t>
              </a:r>
            </a:p>
            <a:p>
              <a:pPr marL="12700" marR="0" lvl="0" indent="0" algn="l" defTabSz="914400" rtl="0" eaLnBrk="0" fontAlgn="base" latinLnBrk="0" hangingPunct="0">
                <a:lnSpc>
                  <a:spcPct val="130000"/>
                </a:lnSpc>
                <a:spcBef>
                  <a:spcPts val="138"/>
                </a:spcBef>
                <a:spcAft>
                  <a:spcPct val="0"/>
                </a:spcAft>
                <a:buClrTx/>
                <a:buSzTx/>
                <a:buFontTx/>
                <a:buNone/>
                <a:tabLst/>
                <a:defRPr/>
              </a:pPr>
              <a:endParaRPr kumimoji="0" lang="zh-CN" altLang="zh-CN" sz="1400" b="0" i="0" u="none" strike="noStrike" kern="1200" cap="none" spc="0" normalizeH="0" baseline="0" noProof="0">
                <a:ln>
                  <a:noFill/>
                </a:ln>
                <a:solidFill>
                  <a:srgbClr val="000000"/>
                </a:solidFill>
                <a:effectLst/>
                <a:uLnTx/>
                <a:uFillTx/>
                <a:latin typeface="微软雅黑" panose="020B0503020204020204" pitchFamily="34" charset="-122"/>
                <a:ea typeface="等线" panose="02010600030101010101" pitchFamily="2" charset="-122"/>
                <a:cs typeface="+mn-cs"/>
                <a:sym typeface="Arial" panose="020B0604020202020204" pitchFamily="34" charset="0"/>
              </a:endParaRPr>
            </a:p>
          </p:txBody>
        </p:sp>
        <p:sp>
          <p:nvSpPr>
            <p:cNvPr id="39966" name="object 34">
              <a:extLst>
                <a:ext uri="{FF2B5EF4-FFF2-40B4-BE49-F238E27FC236}">
                  <a16:creationId xmlns:a16="http://schemas.microsoft.com/office/drawing/2014/main" id="{9DEEF265-65B4-4E3A-BFAD-5CF35A5E5C4E}"/>
                </a:ext>
              </a:extLst>
            </p:cNvPr>
            <p:cNvSpPr txBox="1">
              <a:spLocks noChangeArrowheads="1"/>
            </p:cNvSpPr>
            <p:nvPr/>
          </p:nvSpPr>
          <p:spPr bwMode="auto">
            <a:xfrm>
              <a:off x="6467187" y="5140099"/>
              <a:ext cx="750949" cy="62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1430" rIns="0" bIns="0">
              <a:spAutoFit/>
            </a:bodyPr>
            <a:lstStyle>
              <a:lvl1pPr marL="12700">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12700" marR="0" lvl="0" indent="0" algn="l" defTabSz="914400" rtl="0" eaLnBrk="0" fontAlgn="base" latinLnBrk="0" hangingPunct="0">
                <a:lnSpc>
                  <a:spcPct val="152000"/>
                </a:lnSpc>
                <a:spcBef>
                  <a:spcPts val="88"/>
                </a:spcBef>
                <a:spcAft>
                  <a:spcPct val="0"/>
                </a:spcAft>
                <a:buClrTx/>
                <a:buSzTx/>
                <a:buFontTx/>
                <a:buNone/>
                <a:tabLst/>
                <a:defRPr/>
              </a:pPr>
              <a:r>
                <a:rPr kumimoji="0" lang="zh-CN" altLang="zh-CN" sz="1400" b="0" i="0" u="none" strike="noStrike" kern="1200" cap="none" spc="0" normalizeH="0" baseline="0" noProof="0">
                  <a:ln>
                    <a:noFill/>
                  </a:ln>
                  <a:solidFill>
                    <a:srgbClr val="000000"/>
                  </a:solidFill>
                  <a:effectLst/>
                  <a:uLnTx/>
                  <a:uFillTx/>
                  <a:latin typeface="微软雅黑" panose="020B0503020204020204" pitchFamily="34" charset="-122"/>
                  <a:ea typeface="等线" panose="02010600030101010101" pitchFamily="2" charset="-122"/>
                  <a:cs typeface="+mn-cs"/>
                  <a:sym typeface="Arial" panose="020B0604020202020204" pitchFamily="34" charset="0"/>
                </a:rPr>
                <a:t>运营清算 产品估值</a:t>
              </a:r>
            </a:p>
          </p:txBody>
        </p:sp>
        <p:sp>
          <p:nvSpPr>
            <p:cNvPr id="39967" name="object 35">
              <a:extLst>
                <a:ext uri="{FF2B5EF4-FFF2-40B4-BE49-F238E27FC236}">
                  <a16:creationId xmlns:a16="http://schemas.microsoft.com/office/drawing/2014/main" id="{346C2928-9511-4477-BB7F-49CEE6D3E83D}"/>
                </a:ext>
              </a:extLst>
            </p:cNvPr>
            <p:cNvSpPr txBox="1">
              <a:spLocks noChangeArrowheads="1"/>
            </p:cNvSpPr>
            <p:nvPr/>
          </p:nvSpPr>
          <p:spPr bwMode="auto">
            <a:xfrm>
              <a:off x="7946859" y="4884453"/>
              <a:ext cx="1112929" cy="13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5875" rIns="0" bIns="0">
              <a:spAutoFit/>
            </a:bodyPr>
            <a:lstStyle>
              <a:lvl1pPr marL="12700">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12700" marR="0" lvl="0" indent="0" algn="just" defTabSz="914400" rtl="0" eaLnBrk="0" fontAlgn="base" latinLnBrk="0" hangingPunct="0">
                <a:lnSpc>
                  <a:spcPct val="151000"/>
                </a:lnSpc>
                <a:spcBef>
                  <a:spcPts val="125"/>
                </a:spcBef>
                <a:spcAft>
                  <a:spcPct val="0"/>
                </a:spcAft>
                <a:buClrTx/>
                <a:buSzTx/>
                <a:buFontTx/>
                <a:buNone/>
                <a:tabLst/>
                <a:defRPr/>
              </a:pPr>
              <a:r>
                <a:rPr kumimoji="0" lang="zh-CN" altLang="zh-CN" sz="1400" b="0" i="0" u="none" strike="noStrike" kern="1200" cap="none" spc="0" normalizeH="0" baseline="0" noProof="0">
                  <a:ln>
                    <a:noFill/>
                  </a:ln>
                  <a:solidFill>
                    <a:srgbClr val="000000"/>
                  </a:solidFill>
                  <a:effectLst/>
                  <a:uLnTx/>
                  <a:uFillTx/>
                  <a:latin typeface="微软雅黑" panose="020B0503020204020204" pitchFamily="34" charset="-122"/>
                  <a:ea typeface="等线" panose="02010600030101010101" pitchFamily="2" charset="-122"/>
                  <a:cs typeface="+mn-cs"/>
                  <a:sym typeface="Arial" panose="020B0604020202020204" pitchFamily="34" charset="0"/>
                </a:rPr>
                <a:t>项目合规审查 基础资产尽调 信息披露管理 其他相关工作</a:t>
              </a:r>
            </a:p>
          </p:txBody>
        </p:sp>
        <p:sp>
          <p:nvSpPr>
            <p:cNvPr id="39968" name="object 36">
              <a:extLst>
                <a:ext uri="{FF2B5EF4-FFF2-40B4-BE49-F238E27FC236}">
                  <a16:creationId xmlns:a16="http://schemas.microsoft.com/office/drawing/2014/main" id="{D653EA14-D803-44D3-9CEC-6C6887987EA3}"/>
                </a:ext>
              </a:extLst>
            </p:cNvPr>
            <p:cNvSpPr txBox="1">
              <a:spLocks noChangeArrowheads="1"/>
            </p:cNvSpPr>
            <p:nvPr/>
          </p:nvSpPr>
          <p:spPr bwMode="auto">
            <a:xfrm>
              <a:off x="9728181" y="4979725"/>
              <a:ext cx="928763" cy="94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6510" rIns="0" bIns="0">
              <a:spAutoFit/>
            </a:bodyPr>
            <a:lstStyle>
              <a:lvl1pPr marL="12700">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12700" marR="0" lvl="0" indent="0" algn="l" defTabSz="914400" rtl="0" eaLnBrk="0" fontAlgn="base" latinLnBrk="0" hangingPunct="0">
                <a:lnSpc>
                  <a:spcPct val="150000"/>
                </a:lnSpc>
                <a:spcBef>
                  <a:spcPts val="125"/>
                </a:spcBef>
                <a:spcAft>
                  <a:spcPct val="0"/>
                </a:spcAft>
                <a:buClrTx/>
                <a:buSzTx/>
                <a:buFontTx/>
                <a:buNone/>
                <a:tabLst/>
                <a:defRPr/>
              </a:pPr>
              <a:r>
                <a:rPr kumimoji="0" lang="zh-CN" altLang="zh-CN" sz="1400" b="0" i="0" u="none" strike="noStrike" kern="1200" cap="none" spc="0" normalizeH="0" baseline="0" noProof="0">
                  <a:ln>
                    <a:noFill/>
                  </a:ln>
                  <a:solidFill>
                    <a:srgbClr val="000000"/>
                  </a:solidFill>
                  <a:effectLst/>
                  <a:uLnTx/>
                  <a:uFillTx/>
                  <a:latin typeface="微软雅黑" panose="020B0503020204020204" pitchFamily="34" charset="-122"/>
                  <a:ea typeface="等线" panose="02010600030101010101" pitchFamily="2" charset="-122"/>
                  <a:cs typeface="+mn-cs"/>
                  <a:sym typeface="Arial" panose="020B0604020202020204" pitchFamily="34" charset="0"/>
                </a:rPr>
                <a:t>宣传策划 投资者教育 客户挖掘</a:t>
              </a:r>
            </a:p>
          </p:txBody>
        </p:sp>
        <p:sp>
          <p:nvSpPr>
            <p:cNvPr id="43" name="object 30">
              <a:extLst>
                <a:ext uri="{FF2B5EF4-FFF2-40B4-BE49-F238E27FC236}">
                  <a16:creationId xmlns:a16="http://schemas.microsoft.com/office/drawing/2014/main" id="{2DD9CC0A-F162-4CC9-8DEF-8A64694B0FCE}"/>
                </a:ext>
              </a:extLst>
            </p:cNvPr>
            <p:cNvSpPr txBox="1"/>
            <p:nvPr/>
          </p:nvSpPr>
          <p:spPr>
            <a:xfrm>
              <a:off x="5700361" y="2215256"/>
              <a:ext cx="1324084" cy="492237"/>
            </a:xfrm>
            <a:prstGeom prst="rect">
              <a:avLst/>
            </a:prstGeom>
            <a:ln w="9534">
              <a:noFill/>
            </a:ln>
          </p:spPr>
          <p:txBody>
            <a:bodyPr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6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Times New Roman"/>
              </a:endParaRPr>
            </a:p>
            <a:p>
              <a:pPr marL="163830" marR="0" lvl="0" indent="0" algn="l" defTabSz="914400" rtl="0" eaLnBrk="0" fontAlgn="base" latinLnBrk="0" hangingPunct="0">
                <a:lnSpc>
                  <a:spcPct val="100000"/>
                </a:lnSpc>
                <a:spcBef>
                  <a:spcPct val="0"/>
                </a:spcBef>
                <a:spcAft>
                  <a:spcPct val="0"/>
                </a:spcAft>
                <a:buClrTx/>
                <a:buSzTx/>
                <a:buFontTx/>
                <a:buNone/>
                <a:tabLst/>
                <a:defRPr/>
              </a:pPr>
              <a:r>
                <a:rPr kumimoji="0" sz="1600" b="1" i="0" u="none" strike="noStrike" kern="1200" cap="none" spc="15"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等线"/>
                </a:rPr>
                <a:t>总</a:t>
              </a:r>
              <a:r>
                <a:rPr kumimoji="0" lang="en-US" altLang="zh-CN" sz="1600" b="1" i="0" u="none" strike="noStrike" kern="1200" cap="none" spc="15"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等线"/>
                </a:rPr>
                <a:t> </a:t>
              </a:r>
              <a:r>
                <a:rPr kumimoji="0" sz="1600" b="1" i="0" u="none" strike="noStrike" kern="1200" cap="none" spc="15"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等线"/>
                </a:rPr>
                <a:t>裁</a:t>
              </a:r>
              <a:endParaRPr kumimoji="0" sz="16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等线"/>
              </a:endParaRPr>
            </a:p>
          </p:txBody>
        </p:sp>
        <p:sp>
          <p:nvSpPr>
            <p:cNvPr id="39970" name="矩形: 圆角 43">
              <a:extLst>
                <a:ext uri="{FF2B5EF4-FFF2-40B4-BE49-F238E27FC236}">
                  <a16:creationId xmlns:a16="http://schemas.microsoft.com/office/drawing/2014/main" id="{F2425950-E4ED-427E-B435-122BCDB305EA}"/>
                </a:ext>
              </a:extLst>
            </p:cNvPr>
            <p:cNvSpPr>
              <a:spLocks noChangeArrowheads="1"/>
            </p:cNvSpPr>
            <p:nvPr/>
          </p:nvSpPr>
          <p:spPr bwMode="auto">
            <a:xfrm>
              <a:off x="4513822" y="3240094"/>
              <a:ext cx="1454226" cy="521210"/>
            </a:xfrm>
            <a:prstGeom prst="roundRect">
              <a:avLst>
                <a:gd name="adj" fmla="val 11431"/>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33" name="object 30">
              <a:extLst>
                <a:ext uri="{FF2B5EF4-FFF2-40B4-BE49-F238E27FC236}">
                  <a16:creationId xmlns:a16="http://schemas.microsoft.com/office/drawing/2014/main" id="{AF7FB86B-3BA8-4BFE-874C-1C0473CA2EDC}"/>
                </a:ext>
              </a:extLst>
            </p:cNvPr>
            <p:cNvSpPr txBox="1"/>
            <p:nvPr/>
          </p:nvSpPr>
          <p:spPr>
            <a:xfrm>
              <a:off x="4562030" y="3167974"/>
              <a:ext cx="1324084" cy="454129"/>
            </a:xfrm>
            <a:prstGeom prst="rect">
              <a:avLst/>
            </a:prstGeom>
            <a:ln w="9534">
              <a:noFill/>
            </a:ln>
          </p:spPr>
          <p:txBody>
            <a:bodyPr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Times New Roman"/>
              </a:endParaRPr>
            </a:p>
            <a:p>
              <a:pPr marL="163830" marR="0" lvl="0" indent="0" algn="l" defTabSz="914400" rtl="0" eaLnBrk="0" fontAlgn="base" latinLnBrk="0" hangingPunct="0">
                <a:lnSpc>
                  <a:spcPct val="100000"/>
                </a:lnSpc>
                <a:spcBef>
                  <a:spcPct val="0"/>
                </a:spcBef>
                <a:spcAft>
                  <a:spcPct val="0"/>
                </a:spcAft>
                <a:buClrTx/>
                <a:buSzTx/>
                <a:buFontTx/>
                <a:buNone/>
                <a:tabLst/>
                <a:defRPr/>
              </a:pPr>
              <a:r>
                <a:rPr kumimoji="0" sz="1550" b="1" i="0" u="none" strike="noStrike" kern="1200" cap="none" spc="15"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等线"/>
                </a:rPr>
                <a:t>分管副总裁</a:t>
              </a:r>
              <a:endParaRPr kumimoji="0" sz="155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等线"/>
              </a:endParaRPr>
            </a:p>
          </p:txBody>
        </p:sp>
        <p:sp>
          <p:nvSpPr>
            <p:cNvPr id="39972" name="矩形: 圆角 45">
              <a:extLst>
                <a:ext uri="{FF2B5EF4-FFF2-40B4-BE49-F238E27FC236}">
                  <a16:creationId xmlns:a16="http://schemas.microsoft.com/office/drawing/2014/main" id="{CAB68796-C598-46FC-85C3-A98DDFC60D85}"/>
                </a:ext>
              </a:extLst>
            </p:cNvPr>
            <p:cNvSpPr>
              <a:spLocks noChangeArrowheads="1"/>
            </p:cNvSpPr>
            <p:nvPr/>
          </p:nvSpPr>
          <p:spPr bwMode="auto">
            <a:xfrm>
              <a:off x="2980932" y="4132733"/>
              <a:ext cx="1454226" cy="559662"/>
            </a:xfrm>
            <a:prstGeom prst="roundRect">
              <a:avLst>
                <a:gd name="adj" fmla="val 11431"/>
              </a:avLst>
            </a:prstGeom>
            <a:noFill/>
            <a:ln w="25400" algn="ctr">
              <a:solidFill>
                <a:srgbClr val="D2441E"/>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39973" name="矩形: 圆角 46">
              <a:extLst>
                <a:ext uri="{FF2B5EF4-FFF2-40B4-BE49-F238E27FC236}">
                  <a16:creationId xmlns:a16="http://schemas.microsoft.com/office/drawing/2014/main" id="{4EDCEA92-FFB9-4547-9CAA-BB55F7168ACD}"/>
                </a:ext>
              </a:extLst>
            </p:cNvPr>
            <p:cNvSpPr>
              <a:spLocks noChangeArrowheads="1"/>
            </p:cNvSpPr>
            <p:nvPr/>
          </p:nvSpPr>
          <p:spPr bwMode="auto">
            <a:xfrm>
              <a:off x="4547453" y="4131252"/>
              <a:ext cx="1454226" cy="552042"/>
            </a:xfrm>
            <a:prstGeom prst="roundRect">
              <a:avLst>
                <a:gd name="adj" fmla="val 11431"/>
              </a:avLst>
            </a:prstGeom>
            <a:noFill/>
            <a:ln w="25400" algn="ctr">
              <a:solidFill>
                <a:srgbClr val="D2441E"/>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39974" name="矩形: 圆角 47">
              <a:extLst>
                <a:ext uri="{FF2B5EF4-FFF2-40B4-BE49-F238E27FC236}">
                  <a16:creationId xmlns:a16="http://schemas.microsoft.com/office/drawing/2014/main" id="{ABB0118A-8501-4513-9E83-BF3E7321CCB5}"/>
                </a:ext>
              </a:extLst>
            </p:cNvPr>
            <p:cNvSpPr>
              <a:spLocks noChangeArrowheads="1"/>
            </p:cNvSpPr>
            <p:nvPr/>
          </p:nvSpPr>
          <p:spPr bwMode="auto">
            <a:xfrm>
              <a:off x="6134113" y="4128696"/>
              <a:ext cx="1454226" cy="552042"/>
            </a:xfrm>
            <a:prstGeom prst="roundRect">
              <a:avLst>
                <a:gd name="adj" fmla="val 11431"/>
              </a:avLst>
            </a:prstGeom>
            <a:noFill/>
            <a:ln w="25400" algn="ctr">
              <a:solidFill>
                <a:srgbClr val="D2441E"/>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39975" name="矩形: 圆角 48">
              <a:extLst>
                <a:ext uri="{FF2B5EF4-FFF2-40B4-BE49-F238E27FC236}">
                  <a16:creationId xmlns:a16="http://schemas.microsoft.com/office/drawing/2014/main" id="{39E60A4B-3C0E-40BF-9409-2199D362361F}"/>
                </a:ext>
              </a:extLst>
            </p:cNvPr>
            <p:cNvSpPr>
              <a:spLocks noChangeArrowheads="1"/>
            </p:cNvSpPr>
            <p:nvPr/>
          </p:nvSpPr>
          <p:spPr bwMode="auto">
            <a:xfrm>
              <a:off x="7760271" y="4138271"/>
              <a:ext cx="1454226" cy="542467"/>
            </a:xfrm>
            <a:prstGeom prst="roundRect">
              <a:avLst>
                <a:gd name="adj" fmla="val 11431"/>
              </a:avLst>
            </a:prstGeom>
            <a:noFill/>
            <a:ln w="25400" algn="ctr">
              <a:solidFill>
                <a:srgbClr val="D2441E"/>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39976" name="矩形: 圆角 49">
              <a:extLst>
                <a:ext uri="{FF2B5EF4-FFF2-40B4-BE49-F238E27FC236}">
                  <a16:creationId xmlns:a16="http://schemas.microsoft.com/office/drawing/2014/main" id="{7F15D379-F1C0-4744-9853-EFAB861BD75D}"/>
                </a:ext>
              </a:extLst>
            </p:cNvPr>
            <p:cNvSpPr>
              <a:spLocks noChangeArrowheads="1"/>
            </p:cNvSpPr>
            <p:nvPr/>
          </p:nvSpPr>
          <p:spPr bwMode="auto">
            <a:xfrm>
              <a:off x="9404262" y="4131252"/>
              <a:ext cx="1454226" cy="542468"/>
            </a:xfrm>
            <a:prstGeom prst="roundRect">
              <a:avLst>
                <a:gd name="adj" fmla="val 11431"/>
              </a:avLst>
            </a:prstGeom>
            <a:noFill/>
            <a:ln w="25400" algn="ctr">
              <a:solidFill>
                <a:srgbClr val="D2441E"/>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39977" name="矩形: 圆角 50">
              <a:extLst>
                <a:ext uri="{FF2B5EF4-FFF2-40B4-BE49-F238E27FC236}">
                  <a16:creationId xmlns:a16="http://schemas.microsoft.com/office/drawing/2014/main" id="{93D24D17-8FD3-414B-AFA2-BE540776C3F8}"/>
                </a:ext>
              </a:extLst>
            </p:cNvPr>
            <p:cNvSpPr>
              <a:spLocks noChangeArrowheads="1"/>
            </p:cNvSpPr>
            <p:nvPr/>
          </p:nvSpPr>
          <p:spPr bwMode="auto">
            <a:xfrm>
              <a:off x="1347078" y="4782761"/>
              <a:ext cx="1454225" cy="1541992"/>
            </a:xfrm>
            <a:prstGeom prst="roundRect">
              <a:avLst>
                <a:gd name="adj" fmla="val 5370"/>
              </a:avLst>
            </a:prstGeom>
            <a:noFill/>
            <a:ln w="9525" algn="ctr">
              <a:solidFill>
                <a:srgbClr val="D2441E"/>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39978" name="矩形: 圆角 51">
              <a:extLst>
                <a:ext uri="{FF2B5EF4-FFF2-40B4-BE49-F238E27FC236}">
                  <a16:creationId xmlns:a16="http://schemas.microsoft.com/office/drawing/2014/main" id="{95AED11B-E021-4243-B55C-E6D2E7A49830}"/>
                </a:ext>
              </a:extLst>
            </p:cNvPr>
            <p:cNvSpPr>
              <a:spLocks noChangeArrowheads="1"/>
            </p:cNvSpPr>
            <p:nvPr/>
          </p:nvSpPr>
          <p:spPr bwMode="auto">
            <a:xfrm>
              <a:off x="4561523" y="4791862"/>
              <a:ext cx="1454225" cy="1541992"/>
            </a:xfrm>
            <a:prstGeom prst="roundRect">
              <a:avLst>
                <a:gd name="adj" fmla="val 5370"/>
              </a:avLst>
            </a:prstGeom>
            <a:noFill/>
            <a:ln w="9525" algn="ctr">
              <a:solidFill>
                <a:srgbClr val="D2441E"/>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39979" name="矩形: 圆角 52">
              <a:extLst>
                <a:ext uri="{FF2B5EF4-FFF2-40B4-BE49-F238E27FC236}">
                  <a16:creationId xmlns:a16="http://schemas.microsoft.com/office/drawing/2014/main" id="{64A62EFC-7EA7-4C11-BADF-277E3A728508}"/>
                </a:ext>
              </a:extLst>
            </p:cNvPr>
            <p:cNvSpPr>
              <a:spLocks noChangeArrowheads="1"/>
            </p:cNvSpPr>
            <p:nvPr/>
          </p:nvSpPr>
          <p:spPr bwMode="auto">
            <a:xfrm>
              <a:off x="7769187" y="4817586"/>
              <a:ext cx="1454225" cy="1541992"/>
            </a:xfrm>
            <a:prstGeom prst="roundRect">
              <a:avLst>
                <a:gd name="adj" fmla="val 5370"/>
              </a:avLst>
            </a:prstGeom>
            <a:noFill/>
            <a:ln w="9525" algn="ctr">
              <a:solidFill>
                <a:srgbClr val="D2441E"/>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39980" name="矩形: 圆角 53">
              <a:extLst>
                <a:ext uri="{FF2B5EF4-FFF2-40B4-BE49-F238E27FC236}">
                  <a16:creationId xmlns:a16="http://schemas.microsoft.com/office/drawing/2014/main" id="{9E1ADD9C-BCC2-4F2A-B1C6-00D90F19C485}"/>
                </a:ext>
              </a:extLst>
            </p:cNvPr>
            <p:cNvSpPr>
              <a:spLocks noChangeArrowheads="1"/>
            </p:cNvSpPr>
            <p:nvPr/>
          </p:nvSpPr>
          <p:spPr bwMode="auto">
            <a:xfrm>
              <a:off x="9434513" y="4802072"/>
              <a:ext cx="1454225" cy="1541992"/>
            </a:xfrm>
            <a:prstGeom prst="roundRect">
              <a:avLst>
                <a:gd name="adj" fmla="val 5370"/>
              </a:avLst>
            </a:prstGeom>
            <a:noFill/>
            <a:ln w="9525" algn="ctr">
              <a:solidFill>
                <a:srgbClr val="D2441E"/>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39981" name="矩形: 圆角 54">
              <a:extLst>
                <a:ext uri="{FF2B5EF4-FFF2-40B4-BE49-F238E27FC236}">
                  <a16:creationId xmlns:a16="http://schemas.microsoft.com/office/drawing/2014/main" id="{87331F51-8C38-432A-86D2-E83E8340889A}"/>
                </a:ext>
              </a:extLst>
            </p:cNvPr>
            <p:cNvSpPr>
              <a:spLocks noChangeArrowheads="1"/>
            </p:cNvSpPr>
            <p:nvPr/>
          </p:nvSpPr>
          <p:spPr bwMode="auto">
            <a:xfrm>
              <a:off x="6172391" y="4817586"/>
              <a:ext cx="1454225" cy="1541992"/>
            </a:xfrm>
            <a:prstGeom prst="roundRect">
              <a:avLst>
                <a:gd name="adj" fmla="val 5370"/>
              </a:avLst>
            </a:prstGeom>
            <a:noFill/>
            <a:ln w="9525" algn="ctr">
              <a:solidFill>
                <a:srgbClr val="D2441E"/>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39982" name="矩形: 圆角 55">
              <a:extLst>
                <a:ext uri="{FF2B5EF4-FFF2-40B4-BE49-F238E27FC236}">
                  <a16:creationId xmlns:a16="http://schemas.microsoft.com/office/drawing/2014/main" id="{4E4804E3-DCA9-45DE-84D1-F5E7CA1DFCA1}"/>
                </a:ext>
              </a:extLst>
            </p:cNvPr>
            <p:cNvSpPr>
              <a:spLocks noChangeArrowheads="1"/>
            </p:cNvSpPr>
            <p:nvPr/>
          </p:nvSpPr>
          <p:spPr bwMode="auto">
            <a:xfrm>
              <a:off x="2999602" y="4808865"/>
              <a:ext cx="1454225" cy="1541992"/>
            </a:xfrm>
            <a:prstGeom prst="roundRect">
              <a:avLst>
                <a:gd name="adj" fmla="val 5370"/>
              </a:avLst>
            </a:prstGeom>
            <a:noFill/>
            <a:ln w="9525" algn="ctr">
              <a:solidFill>
                <a:srgbClr val="D2441E"/>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grpSp>
    </p:spTree>
    <p:extLst>
      <p:ext uri="{BB962C8B-B14F-4D97-AF65-F5344CB8AC3E}">
        <p14:creationId xmlns:p14="http://schemas.microsoft.com/office/powerpoint/2010/main" val="3012004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组合 1">
            <a:extLst>
              <a:ext uri="{FF2B5EF4-FFF2-40B4-BE49-F238E27FC236}">
                <a16:creationId xmlns:a16="http://schemas.microsoft.com/office/drawing/2014/main" id="{729373E8-C471-4176-A35A-8146F5701052}"/>
              </a:ext>
            </a:extLst>
          </p:cNvPr>
          <p:cNvGrpSpPr>
            <a:grpSpLocks/>
          </p:cNvGrpSpPr>
          <p:nvPr/>
        </p:nvGrpSpPr>
        <p:grpSpPr bwMode="auto">
          <a:xfrm>
            <a:off x="0" y="214313"/>
            <a:ext cx="298450" cy="658812"/>
            <a:chOff x="0" y="0"/>
            <a:chExt cx="577847" cy="659137"/>
          </a:xfrm>
        </p:grpSpPr>
        <p:sp>
          <p:nvSpPr>
            <p:cNvPr id="40981" name="矩形 3">
              <a:extLst>
                <a:ext uri="{FF2B5EF4-FFF2-40B4-BE49-F238E27FC236}">
                  <a16:creationId xmlns:a16="http://schemas.microsoft.com/office/drawing/2014/main" id="{664295CE-08D2-4D3A-BBEA-E997DE808D19}"/>
                </a:ext>
              </a:extLst>
            </p:cNvPr>
            <p:cNvSpPr>
              <a:spLocks noChangeArrowheads="1"/>
            </p:cNvSpPr>
            <p:nvPr/>
          </p:nvSpPr>
          <p:spPr bwMode="auto">
            <a:xfrm>
              <a:off x="0" y="0"/>
              <a:ext cx="495297" cy="659137"/>
            </a:xfrm>
            <a:prstGeom prst="rect">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4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40982" name="矩形 4">
              <a:extLst>
                <a:ext uri="{FF2B5EF4-FFF2-40B4-BE49-F238E27FC236}">
                  <a16:creationId xmlns:a16="http://schemas.microsoft.com/office/drawing/2014/main" id="{C97630C5-3CC0-4D9D-ACDC-CC972946D578}"/>
                </a:ext>
              </a:extLst>
            </p:cNvPr>
            <p:cNvSpPr>
              <a:spLocks noChangeArrowheads="1"/>
            </p:cNvSpPr>
            <p:nvPr/>
          </p:nvSpPr>
          <p:spPr bwMode="auto">
            <a:xfrm>
              <a:off x="527047" y="0"/>
              <a:ext cx="50800" cy="659137"/>
            </a:xfrm>
            <a:prstGeom prst="rect">
              <a:avLst/>
            </a:prstGeom>
            <a:solidFill>
              <a:srgbClr val="80808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4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grpSp>
      <p:sp>
        <p:nvSpPr>
          <p:cNvPr id="9250" name="矩形 2">
            <a:extLst>
              <a:ext uri="{FF2B5EF4-FFF2-40B4-BE49-F238E27FC236}">
                <a16:creationId xmlns:a16="http://schemas.microsoft.com/office/drawing/2014/main" id="{96834C7B-A76B-402E-AD9E-B83BB512314D}"/>
              </a:ext>
            </a:extLst>
          </p:cNvPr>
          <p:cNvSpPr>
            <a:spLocks noChangeArrowheads="1"/>
          </p:cNvSpPr>
          <p:nvPr/>
        </p:nvSpPr>
        <p:spPr bwMode="auto">
          <a:xfrm>
            <a:off x="411163" y="236538"/>
            <a:ext cx="6117765" cy="1077218"/>
          </a:xfrm>
          <a:prstGeom prst="rect">
            <a:avLst/>
          </a:prstGeom>
          <a:noFill/>
          <a:ln>
            <a:noFill/>
          </a:ln>
        </p:spPr>
        <p:txBody>
          <a:bodyPr wrap="non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altLang="zh-CN" b="1" dirty="0">
                <a:solidFill>
                  <a:srgbClr val="000000"/>
                </a:solidFill>
                <a:latin typeface="微软雅黑"/>
                <a:ea typeface="微软雅黑"/>
                <a:sym typeface="微软雅黑" panose="020B0503020204020204" pitchFamily="34" charset="-122"/>
              </a:rPr>
              <a:t>4.3</a:t>
            </a:r>
            <a:r>
              <a:rPr kumimoji="0" lang="zh-CN" altLang="en-US"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 方正富邦基金公募</a:t>
            </a:r>
            <a:r>
              <a:rPr kumimoji="0" lang="en-US" altLang="zh-CN"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REITs</a:t>
            </a:r>
            <a:r>
              <a:rPr kumimoji="0" lang="zh-CN" altLang="en-US"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业务</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40964" name="灯片编号占位符 6">
            <a:extLst>
              <a:ext uri="{FF2B5EF4-FFF2-40B4-BE49-F238E27FC236}">
                <a16:creationId xmlns:a16="http://schemas.microsoft.com/office/drawing/2014/main" id="{A2CB0C27-568C-43E2-BB9C-7566E95678F4}"/>
              </a:ext>
            </a:extLst>
          </p:cNvPr>
          <p:cNvSpPr>
            <a:spLocks noGrp="1" noChangeArrowheads="1"/>
          </p:cNvSpPr>
          <p:nvPr/>
        </p:nvSpPr>
        <p:spPr bwMode="auto">
          <a:xfrm>
            <a:off x="11536363" y="6492875"/>
            <a:ext cx="5857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9" rIns="68573" bIns="34289"/>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A41F8448-B195-4FE9-A28B-EB5276442BFD}" type="slidenum">
              <a:rPr kumimoji="0" lang="zh-CN" altLang="zh-CN" sz="1400" b="1"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sym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33</a:t>
            </a:fld>
            <a:endParaRPr kumimoji="0" lang="zh-CN" altLang="zh-CN" sz="1400" b="1"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40965" name="object 7">
            <a:extLst>
              <a:ext uri="{FF2B5EF4-FFF2-40B4-BE49-F238E27FC236}">
                <a16:creationId xmlns:a16="http://schemas.microsoft.com/office/drawing/2014/main" id="{E2EEBBEF-A897-4C31-A617-232F9052201C}"/>
              </a:ext>
            </a:extLst>
          </p:cNvPr>
          <p:cNvSpPr txBox="1">
            <a:spLocks noChangeArrowheads="1"/>
          </p:cNvSpPr>
          <p:nvPr/>
        </p:nvSpPr>
        <p:spPr bwMode="auto">
          <a:xfrm>
            <a:off x="536575" y="1163638"/>
            <a:ext cx="8999538" cy="309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810" rIns="0" bIns="0">
            <a:spAutoFit/>
          </a:bodyPr>
          <a:lstStyle>
            <a:lvl1pPr marL="12700">
              <a:spcBef>
                <a:spcPct val="20000"/>
              </a:spcBef>
              <a:buFont typeface="Arial" panose="020B0604020202020204" pitchFamily="34" charset="0"/>
              <a:buChar char="•"/>
              <a:tabLst>
                <a:tab pos="298450" algn="l"/>
              </a:tabLst>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tabLst>
                <a:tab pos="298450" algn="l"/>
              </a:tabLst>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tabLst>
                <a:tab pos="298450" algn="l"/>
              </a:tabLst>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tabLst>
                <a:tab pos="298450"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tabLst>
                <a:tab pos="298450"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298450"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298450"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298450"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298450"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12700" marR="0" lvl="0" indent="0" algn="l" defTabSz="914400" rtl="0" eaLnBrk="0" fontAlgn="base" latinLnBrk="0" hangingPunct="0">
              <a:lnSpc>
                <a:spcPct val="150000"/>
              </a:lnSpc>
              <a:spcBef>
                <a:spcPts val="25"/>
              </a:spcBef>
              <a:spcAft>
                <a:spcPct val="0"/>
              </a:spcAft>
              <a:buClrTx/>
              <a:buSzTx/>
              <a:buFontTx/>
              <a:buNone/>
              <a:tabLst>
                <a:tab pos="298450" algn="l"/>
              </a:tabLst>
              <a:defRPr/>
            </a:pPr>
            <a:r>
              <a:rPr kumimoji="0" lang="zh-CN" altLang="zh-CN" sz="1500" b="0" i="0" u="none" strike="noStrike" kern="1200" cap="none" spc="0" normalizeH="0" baseline="0" noProof="0" dirty="0">
                <a:ln>
                  <a:noFill/>
                </a:ln>
                <a:solidFill>
                  <a:srgbClr val="000000"/>
                </a:solidFill>
                <a:effectLst/>
                <a:uLnTx/>
                <a:uFillTx/>
                <a:latin typeface="微软雅黑" panose="020B0503020204020204" pitchFamily="34" charset="-122"/>
                <a:sym typeface="Arial" panose="020B0604020202020204" pitchFamily="34" charset="0"/>
              </a:rPr>
              <a:t>方正富邦基金在40号文下发后，积极进行人才、制度、合作机构及各类型项目储备，已颇具成效。</a:t>
            </a:r>
          </a:p>
        </p:txBody>
      </p:sp>
      <p:graphicFrame>
        <p:nvGraphicFramePr>
          <p:cNvPr id="60" name="object 8">
            <a:extLst>
              <a:ext uri="{FF2B5EF4-FFF2-40B4-BE49-F238E27FC236}">
                <a16:creationId xmlns:a16="http://schemas.microsoft.com/office/drawing/2014/main" id="{1C358591-A47B-49B8-B0EE-24748A28280F}"/>
              </a:ext>
            </a:extLst>
          </p:cNvPr>
          <p:cNvGraphicFramePr>
            <a:graphicFrameLocks noGrp="1"/>
          </p:cNvGraphicFramePr>
          <p:nvPr/>
        </p:nvGraphicFramePr>
        <p:xfrm>
          <a:off x="433388" y="1808163"/>
          <a:ext cx="2592387" cy="2427287"/>
        </p:xfrm>
        <a:graphic>
          <a:graphicData uri="http://schemas.openxmlformats.org/drawingml/2006/table">
            <a:tbl>
              <a:tblPr firstRow="1" bandRow="1">
                <a:tableStyleId>{2D5ABB26-0587-4C30-8999-92F81FD0307C}</a:tableStyleId>
              </a:tblPr>
              <a:tblGrid>
                <a:gridCol w="2592387">
                  <a:extLst>
                    <a:ext uri="{9D8B030D-6E8A-4147-A177-3AD203B41FA5}">
                      <a16:colId xmlns:a16="http://schemas.microsoft.com/office/drawing/2014/main" val="20000"/>
                    </a:ext>
                  </a:extLst>
                </a:gridCol>
              </a:tblGrid>
              <a:tr h="576171">
                <a:tc>
                  <a:txBody>
                    <a:bodyPr/>
                    <a:lstStyle/>
                    <a:p>
                      <a:pPr marL="610235">
                        <a:lnSpc>
                          <a:spcPct val="100000"/>
                        </a:lnSpc>
                        <a:spcBef>
                          <a:spcPts val="1295"/>
                        </a:spcBef>
                      </a:pPr>
                      <a:r>
                        <a:rPr sz="1800" b="1" dirty="0">
                          <a:solidFill>
                            <a:srgbClr val="FFFFFF"/>
                          </a:solidFill>
                          <a:latin typeface="等线"/>
                          <a:cs typeface="等线"/>
                        </a:rPr>
                        <a:t>人才储备</a:t>
                      </a:r>
                      <a:endParaRPr sz="1800" dirty="0">
                        <a:latin typeface="等线"/>
                        <a:cs typeface="等线"/>
                      </a:endParaRPr>
                    </a:p>
                  </a:txBody>
                  <a:tcPr marL="0" marR="0" marT="164530" marB="0">
                    <a:lnB w="19050">
                      <a:solidFill>
                        <a:srgbClr val="773D9B"/>
                      </a:solidFill>
                      <a:prstDash val="solid"/>
                    </a:lnB>
                    <a:solidFill>
                      <a:srgbClr val="C00000"/>
                    </a:solidFill>
                  </a:tcPr>
                </a:tc>
                <a:extLst>
                  <a:ext uri="{0D108BD9-81ED-4DB2-BD59-A6C34878D82A}">
                    <a16:rowId xmlns:a16="http://schemas.microsoft.com/office/drawing/2014/main" val="10000"/>
                  </a:ext>
                </a:extLst>
              </a:tr>
              <a:tr h="1851116">
                <a:tc>
                  <a:txBody>
                    <a:bodyPr/>
                    <a:lstStyle/>
                    <a:p>
                      <a:pPr>
                        <a:lnSpc>
                          <a:spcPct val="100000"/>
                        </a:lnSpc>
                        <a:spcBef>
                          <a:spcPts val="30"/>
                        </a:spcBef>
                      </a:pPr>
                      <a:endParaRPr sz="1700" dirty="0">
                        <a:latin typeface="Times New Roman"/>
                        <a:cs typeface="Times New Roman"/>
                      </a:endParaRPr>
                    </a:p>
                    <a:p>
                      <a:pPr marL="505459" indent="-410209">
                        <a:lnSpc>
                          <a:spcPct val="100000"/>
                        </a:lnSpc>
                        <a:buFont typeface="Wingdings" panose="05000000000000000000" pitchFamily="2" charset="2"/>
                        <a:buChar char="Ø"/>
                        <a:tabLst>
                          <a:tab pos="504825" algn="l"/>
                          <a:tab pos="506095" algn="l"/>
                        </a:tabLst>
                      </a:pPr>
                      <a:r>
                        <a:rPr sz="1400" dirty="0">
                          <a:latin typeface="微软雅黑" panose="020B0503020204020204" pitchFamily="34" charset="-122"/>
                          <a:ea typeface="微软雅黑" panose="020B0503020204020204" pitchFamily="34" charset="-122"/>
                          <a:cs typeface="等线"/>
                        </a:rPr>
                        <a:t>公募产品设计</a:t>
                      </a:r>
                    </a:p>
                    <a:p>
                      <a:pPr marL="524510" indent="-429259">
                        <a:lnSpc>
                          <a:spcPct val="100000"/>
                        </a:lnSpc>
                        <a:spcBef>
                          <a:spcPts val="395"/>
                        </a:spcBef>
                        <a:buFont typeface="Wingdings" panose="05000000000000000000" pitchFamily="2" charset="2"/>
                        <a:buChar char="Ø"/>
                        <a:tabLst>
                          <a:tab pos="523875" algn="l"/>
                          <a:tab pos="525145" algn="l"/>
                        </a:tabLst>
                      </a:pPr>
                      <a:r>
                        <a:rPr sz="1400" dirty="0">
                          <a:latin typeface="微软雅黑" panose="020B0503020204020204" pitchFamily="34" charset="-122"/>
                          <a:ea typeface="微软雅黑" panose="020B0503020204020204" pitchFamily="34" charset="-122"/>
                          <a:cs typeface="等线"/>
                        </a:rPr>
                        <a:t>项目管</a:t>
                      </a:r>
                      <a:r>
                        <a:rPr sz="1400" spc="-5" dirty="0">
                          <a:latin typeface="微软雅黑" panose="020B0503020204020204" pitchFamily="34" charset="-122"/>
                          <a:ea typeface="微软雅黑" panose="020B0503020204020204" pitchFamily="34" charset="-122"/>
                          <a:cs typeface="等线"/>
                        </a:rPr>
                        <a:t>理</a:t>
                      </a:r>
                      <a:r>
                        <a:rPr sz="1400" dirty="0">
                          <a:latin typeface="微软雅黑" panose="020B0503020204020204" pitchFamily="34" charset="-122"/>
                          <a:ea typeface="微软雅黑" panose="020B0503020204020204" pitchFamily="34" charset="-122"/>
                          <a:cs typeface="等线"/>
                        </a:rPr>
                        <a:t>运营</a:t>
                      </a:r>
                    </a:p>
                    <a:p>
                      <a:pPr marL="524510" indent="-429259">
                        <a:lnSpc>
                          <a:spcPct val="100000"/>
                        </a:lnSpc>
                        <a:spcBef>
                          <a:spcPts val="470"/>
                        </a:spcBef>
                        <a:buFont typeface="Wingdings" panose="05000000000000000000" pitchFamily="2" charset="2"/>
                        <a:buChar char="Ø"/>
                        <a:tabLst>
                          <a:tab pos="523875" algn="l"/>
                          <a:tab pos="525145" algn="l"/>
                        </a:tabLst>
                      </a:pPr>
                      <a:r>
                        <a:rPr sz="1400" dirty="0">
                          <a:latin typeface="微软雅黑" panose="020B0503020204020204" pitchFamily="34" charset="-122"/>
                          <a:ea typeface="微软雅黑" panose="020B0503020204020204" pitchFamily="34" charset="-122"/>
                          <a:cs typeface="等线"/>
                        </a:rPr>
                        <a:t>销</a:t>
                      </a:r>
                      <a:r>
                        <a:rPr sz="1400" spc="-5" dirty="0">
                          <a:latin typeface="微软雅黑" panose="020B0503020204020204" pitchFamily="34" charset="-122"/>
                          <a:ea typeface="微软雅黑" panose="020B0503020204020204" pitchFamily="34" charset="-122"/>
                          <a:cs typeface="等线"/>
                        </a:rPr>
                        <a:t>售</a:t>
                      </a:r>
                      <a:r>
                        <a:rPr sz="1400" dirty="0">
                          <a:latin typeface="微软雅黑" panose="020B0503020204020204" pitchFamily="34" charset="-122"/>
                          <a:ea typeface="微软雅黑" panose="020B0503020204020204" pitchFamily="34" charset="-122"/>
                          <a:cs typeface="等线"/>
                        </a:rPr>
                        <a:t>及投资者教育</a:t>
                      </a:r>
                    </a:p>
                    <a:p>
                      <a:pPr marL="524510" indent="-429259">
                        <a:lnSpc>
                          <a:spcPct val="100000"/>
                        </a:lnSpc>
                        <a:spcBef>
                          <a:spcPts val="465"/>
                        </a:spcBef>
                        <a:buFont typeface="Wingdings" panose="05000000000000000000" pitchFamily="2" charset="2"/>
                        <a:buChar char="Ø"/>
                        <a:tabLst>
                          <a:tab pos="523875" algn="l"/>
                          <a:tab pos="525145" algn="l"/>
                        </a:tabLst>
                      </a:pPr>
                      <a:r>
                        <a:rPr sz="1400" dirty="0">
                          <a:latin typeface="微软雅黑" panose="020B0503020204020204" pitchFamily="34" charset="-122"/>
                          <a:ea typeface="微软雅黑" panose="020B0503020204020204" pitchFamily="34" charset="-122"/>
                          <a:cs typeface="等线"/>
                        </a:rPr>
                        <a:t>资产项目</a:t>
                      </a:r>
                    </a:p>
                    <a:p>
                      <a:pPr marL="524510" indent="-429259">
                        <a:lnSpc>
                          <a:spcPts val="2120"/>
                        </a:lnSpc>
                        <a:spcBef>
                          <a:spcPts val="395"/>
                        </a:spcBef>
                        <a:buFont typeface="Wingdings" panose="05000000000000000000" pitchFamily="2" charset="2"/>
                        <a:buChar char="Ø"/>
                        <a:tabLst>
                          <a:tab pos="523875" algn="l"/>
                          <a:tab pos="525145" algn="l"/>
                        </a:tabLst>
                      </a:pPr>
                      <a:r>
                        <a:rPr sz="1400" dirty="0">
                          <a:latin typeface="微软雅黑" panose="020B0503020204020204" pitchFamily="34" charset="-122"/>
                          <a:ea typeface="微软雅黑" panose="020B0503020204020204" pitchFamily="34" charset="-122"/>
                          <a:cs typeface="等线"/>
                        </a:rPr>
                        <a:t>基础设施资产投研</a:t>
                      </a:r>
                    </a:p>
                  </a:txBody>
                  <a:tcPr marL="0" marR="0" marT="3811" marB="0">
                    <a:lnT w="19050">
                      <a:solidFill>
                        <a:srgbClr val="773D9B"/>
                      </a:solidFill>
                      <a:prstDash val="solid"/>
                    </a:lnT>
                  </a:tcPr>
                </a:tc>
                <a:extLst>
                  <a:ext uri="{0D108BD9-81ED-4DB2-BD59-A6C34878D82A}">
                    <a16:rowId xmlns:a16="http://schemas.microsoft.com/office/drawing/2014/main" val="10001"/>
                  </a:ext>
                </a:extLst>
              </a:tr>
            </a:tbl>
          </a:graphicData>
        </a:graphic>
      </p:graphicFrame>
      <p:graphicFrame>
        <p:nvGraphicFramePr>
          <p:cNvPr id="61" name="object 9">
            <a:extLst>
              <a:ext uri="{FF2B5EF4-FFF2-40B4-BE49-F238E27FC236}">
                <a16:creationId xmlns:a16="http://schemas.microsoft.com/office/drawing/2014/main" id="{CA491603-6D8E-4B53-9C9A-3BAFA1F101C0}"/>
              </a:ext>
            </a:extLst>
          </p:cNvPr>
          <p:cNvGraphicFramePr>
            <a:graphicFrameLocks noGrp="1"/>
          </p:cNvGraphicFramePr>
          <p:nvPr/>
        </p:nvGraphicFramePr>
        <p:xfrm>
          <a:off x="3365500" y="1808163"/>
          <a:ext cx="2592388" cy="3417887"/>
        </p:xfrm>
        <a:graphic>
          <a:graphicData uri="http://schemas.openxmlformats.org/drawingml/2006/table">
            <a:tbl>
              <a:tblPr firstRow="1" bandRow="1">
                <a:tableStyleId>{2D5ABB26-0587-4C30-8999-92F81FD0307C}</a:tableStyleId>
              </a:tblPr>
              <a:tblGrid>
                <a:gridCol w="2592388">
                  <a:extLst>
                    <a:ext uri="{9D8B030D-6E8A-4147-A177-3AD203B41FA5}">
                      <a16:colId xmlns:a16="http://schemas.microsoft.com/office/drawing/2014/main" val="20000"/>
                    </a:ext>
                  </a:extLst>
                </a:gridCol>
              </a:tblGrid>
              <a:tr h="575998">
                <a:tc>
                  <a:txBody>
                    <a:bodyPr/>
                    <a:lstStyle/>
                    <a:p>
                      <a:pPr marL="841375">
                        <a:lnSpc>
                          <a:spcPct val="100000"/>
                        </a:lnSpc>
                        <a:spcBef>
                          <a:spcPts val="1295"/>
                        </a:spcBef>
                      </a:pPr>
                      <a:r>
                        <a:rPr sz="1800" b="1" spc="-5" dirty="0">
                          <a:solidFill>
                            <a:srgbClr val="FFFFFF"/>
                          </a:solidFill>
                          <a:latin typeface="等线"/>
                          <a:cs typeface="等线"/>
                        </a:rPr>
                        <a:t>组织协同</a:t>
                      </a:r>
                      <a:endParaRPr sz="1800" dirty="0">
                        <a:latin typeface="等线"/>
                        <a:cs typeface="等线"/>
                      </a:endParaRPr>
                    </a:p>
                  </a:txBody>
                  <a:tcPr marL="0" marR="0" marT="164480" marB="0">
                    <a:lnB w="19050">
                      <a:solidFill>
                        <a:srgbClr val="773D9B"/>
                      </a:solidFill>
                      <a:prstDash val="solid"/>
                    </a:lnB>
                    <a:solidFill>
                      <a:schemeClr val="accent1">
                        <a:lumMod val="50000"/>
                      </a:schemeClr>
                    </a:solidFill>
                  </a:tcPr>
                </a:tc>
                <a:extLst>
                  <a:ext uri="{0D108BD9-81ED-4DB2-BD59-A6C34878D82A}">
                    <a16:rowId xmlns:a16="http://schemas.microsoft.com/office/drawing/2014/main" val="10000"/>
                  </a:ext>
                </a:extLst>
              </a:tr>
              <a:tr h="2841889">
                <a:tc>
                  <a:txBody>
                    <a:bodyPr/>
                    <a:lstStyle/>
                    <a:p>
                      <a:pPr>
                        <a:lnSpc>
                          <a:spcPct val="100000"/>
                        </a:lnSpc>
                        <a:spcBef>
                          <a:spcPts val="30"/>
                        </a:spcBef>
                      </a:pPr>
                      <a:endParaRPr sz="1700" dirty="0">
                        <a:latin typeface="Times New Roman"/>
                        <a:cs typeface="Times New Roman"/>
                      </a:endParaRPr>
                    </a:p>
                    <a:p>
                      <a:pPr marL="526415" indent="-428625">
                        <a:lnSpc>
                          <a:spcPct val="100000"/>
                        </a:lnSpc>
                        <a:buFont typeface="Wingdings" panose="05000000000000000000" pitchFamily="2" charset="2"/>
                        <a:buChar char="Ø"/>
                        <a:tabLst>
                          <a:tab pos="526415" algn="l"/>
                          <a:tab pos="527050" algn="l"/>
                        </a:tabLst>
                      </a:pPr>
                      <a:r>
                        <a:rPr sz="1400" spc="-5" dirty="0">
                          <a:latin typeface="微软雅黑" panose="020B0503020204020204" pitchFamily="34" charset="-122"/>
                          <a:ea typeface="微软雅黑" panose="020B0503020204020204" pitchFamily="34" charset="-122"/>
                          <a:cs typeface="等线"/>
                        </a:rPr>
                        <a:t>方正证券</a:t>
                      </a:r>
                      <a:endParaRPr sz="1400" dirty="0">
                        <a:latin typeface="微软雅黑" panose="020B0503020204020204" pitchFamily="34" charset="-122"/>
                        <a:ea typeface="微软雅黑" panose="020B0503020204020204" pitchFamily="34" charset="-122"/>
                        <a:cs typeface="等线"/>
                      </a:endParaRPr>
                    </a:p>
                    <a:p>
                      <a:pPr marL="526415" indent="-428625">
                        <a:lnSpc>
                          <a:spcPct val="100000"/>
                        </a:lnSpc>
                        <a:spcBef>
                          <a:spcPts val="395"/>
                        </a:spcBef>
                        <a:buFont typeface="Wingdings" panose="05000000000000000000" pitchFamily="2" charset="2"/>
                        <a:buChar char="Ø"/>
                        <a:tabLst>
                          <a:tab pos="526415" algn="l"/>
                          <a:tab pos="527050" algn="l"/>
                        </a:tabLst>
                      </a:pPr>
                      <a:r>
                        <a:rPr sz="1400" spc="-5" dirty="0">
                          <a:latin typeface="微软雅黑" panose="020B0503020204020204" pitchFamily="34" charset="-122"/>
                          <a:ea typeface="微软雅黑" panose="020B0503020204020204" pitchFamily="34" charset="-122"/>
                          <a:cs typeface="等线"/>
                        </a:rPr>
                        <a:t>方正承销保荐</a:t>
                      </a:r>
                      <a:endParaRPr sz="1400" dirty="0">
                        <a:latin typeface="微软雅黑" panose="020B0503020204020204" pitchFamily="34" charset="-122"/>
                        <a:ea typeface="微软雅黑" panose="020B0503020204020204" pitchFamily="34" charset="-122"/>
                        <a:cs typeface="等线"/>
                      </a:endParaRPr>
                    </a:p>
                    <a:p>
                      <a:pPr marL="526415" indent="-428625">
                        <a:lnSpc>
                          <a:spcPct val="100000"/>
                        </a:lnSpc>
                        <a:spcBef>
                          <a:spcPts val="470"/>
                        </a:spcBef>
                        <a:buFont typeface="Wingdings" panose="05000000000000000000" pitchFamily="2" charset="2"/>
                        <a:buChar char="Ø"/>
                        <a:tabLst>
                          <a:tab pos="526415" algn="l"/>
                          <a:tab pos="527050" algn="l"/>
                        </a:tabLst>
                      </a:pPr>
                      <a:r>
                        <a:rPr sz="1400" spc="-5" dirty="0">
                          <a:latin typeface="微软雅黑" panose="020B0503020204020204" pitchFamily="34" charset="-122"/>
                          <a:ea typeface="微软雅黑" panose="020B0503020204020204" pitchFamily="34" charset="-122"/>
                          <a:cs typeface="等线"/>
                        </a:rPr>
                        <a:t>方正富邦融创子公司</a:t>
                      </a:r>
                      <a:endParaRPr sz="1400" dirty="0">
                        <a:latin typeface="微软雅黑" panose="020B0503020204020204" pitchFamily="34" charset="-122"/>
                        <a:ea typeface="微软雅黑" panose="020B0503020204020204" pitchFamily="34" charset="-122"/>
                        <a:cs typeface="等线"/>
                      </a:endParaRPr>
                    </a:p>
                    <a:p>
                      <a:pPr marL="526415" indent="-428625">
                        <a:lnSpc>
                          <a:spcPct val="100000"/>
                        </a:lnSpc>
                        <a:spcBef>
                          <a:spcPts val="465"/>
                        </a:spcBef>
                        <a:buFont typeface="Wingdings" panose="05000000000000000000" pitchFamily="2" charset="2"/>
                        <a:buChar char="Ø"/>
                        <a:tabLst>
                          <a:tab pos="526415" algn="l"/>
                          <a:tab pos="527050" algn="l"/>
                        </a:tabLst>
                      </a:pPr>
                      <a:r>
                        <a:rPr sz="1400" spc="-5" dirty="0">
                          <a:latin typeface="微软雅黑" panose="020B0503020204020204" pitchFamily="34" charset="-122"/>
                          <a:ea typeface="微软雅黑" panose="020B0503020204020204" pitchFamily="34" charset="-122"/>
                          <a:cs typeface="等线"/>
                        </a:rPr>
                        <a:t>律师事务所</a:t>
                      </a:r>
                      <a:endParaRPr sz="1400" dirty="0">
                        <a:latin typeface="微软雅黑" panose="020B0503020204020204" pitchFamily="34" charset="-122"/>
                        <a:ea typeface="微软雅黑" panose="020B0503020204020204" pitchFamily="34" charset="-122"/>
                        <a:cs typeface="等线"/>
                      </a:endParaRPr>
                    </a:p>
                    <a:p>
                      <a:pPr marL="526415" indent="-428625">
                        <a:lnSpc>
                          <a:spcPct val="100000"/>
                        </a:lnSpc>
                        <a:spcBef>
                          <a:spcPts val="395"/>
                        </a:spcBef>
                        <a:buFont typeface="Wingdings" panose="05000000000000000000" pitchFamily="2" charset="2"/>
                        <a:buChar char="Ø"/>
                        <a:tabLst>
                          <a:tab pos="526415" algn="l"/>
                          <a:tab pos="527050" algn="l"/>
                        </a:tabLst>
                      </a:pPr>
                      <a:r>
                        <a:rPr sz="1400" spc="-5" dirty="0">
                          <a:latin typeface="微软雅黑" panose="020B0503020204020204" pitchFamily="34" charset="-122"/>
                          <a:ea typeface="微软雅黑" panose="020B0503020204020204" pitchFamily="34" charset="-122"/>
                          <a:cs typeface="等线"/>
                        </a:rPr>
                        <a:t>会计师事务所</a:t>
                      </a:r>
                      <a:endParaRPr sz="1400" dirty="0">
                        <a:latin typeface="微软雅黑" panose="020B0503020204020204" pitchFamily="34" charset="-122"/>
                        <a:ea typeface="微软雅黑" panose="020B0503020204020204" pitchFamily="34" charset="-122"/>
                        <a:cs typeface="等线"/>
                      </a:endParaRPr>
                    </a:p>
                    <a:p>
                      <a:pPr marL="526415" indent="-428625">
                        <a:lnSpc>
                          <a:spcPct val="100000"/>
                        </a:lnSpc>
                        <a:spcBef>
                          <a:spcPts val="470"/>
                        </a:spcBef>
                        <a:buFont typeface="Wingdings" panose="05000000000000000000" pitchFamily="2" charset="2"/>
                        <a:buChar char="Ø"/>
                        <a:tabLst>
                          <a:tab pos="526415" algn="l"/>
                          <a:tab pos="527050" algn="l"/>
                        </a:tabLst>
                      </a:pPr>
                      <a:r>
                        <a:rPr sz="1400" spc="-5" dirty="0">
                          <a:latin typeface="微软雅黑" panose="020B0503020204020204" pitchFamily="34" charset="-122"/>
                          <a:ea typeface="微软雅黑" panose="020B0503020204020204" pitchFamily="34" charset="-122"/>
                          <a:cs typeface="等线"/>
                        </a:rPr>
                        <a:t>评估公司</a:t>
                      </a:r>
                      <a:endParaRPr sz="1400" dirty="0">
                        <a:latin typeface="微软雅黑" panose="020B0503020204020204" pitchFamily="34" charset="-122"/>
                        <a:ea typeface="微软雅黑" panose="020B0503020204020204" pitchFamily="34" charset="-122"/>
                        <a:cs typeface="等线"/>
                      </a:endParaRPr>
                    </a:p>
                    <a:p>
                      <a:pPr marL="526415" indent="-428625">
                        <a:lnSpc>
                          <a:spcPct val="100000"/>
                        </a:lnSpc>
                        <a:spcBef>
                          <a:spcPts val="390"/>
                        </a:spcBef>
                        <a:buFont typeface="Wingdings" panose="05000000000000000000" pitchFamily="2" charset="2"/>
                        <a:buChar char="Ø"/>
                        <a:tabLst>
                          <a:tab pos="526415" algn="l"/>
                          <a:tab pos="527050" algn="l"/>
                        </a:tabLst>
                      </a:pPr>
                      <a:r>
                        <a:rPr sz="1400" spc="-5" dirty="0">
                          <a:latin typeface="微软雅黑" panose="020B0503020204020204" pitchFamily="34" charset="-122"/>
                          <a:ea typeface="微软雅黑" panose="020B0503020204020204" pitchFamily="34" charset="-122"/>
                          <a:cs typeface="等线"/>
                        </a:rPr>
                        <a:t>三方运营公司</a:t>
                      </a:r>
                      <a:endParaRPr sz="1400" dirty="0">
                        <a:latin typeface="微软雅黑" panose="020B0503020204020204" pitchFamily="34" charset="-122"/>
                        <a:ea typeface="微软雅黑" panose="020B0503020204020204" pitchFamily="34" charset="-122"/>
                        <a:cs typeface="等线"/>
                      </a:endParaRPr>
                    </a:p>
                    <a:p>
                      <a:pPr marL="526415" indent="-428625">
                        <a:lnSpc>
                          <a:spcPts val="2120"/>
                        </a:lnSpc>
                        <a:spcBef>
                          <a:spcPts val="470"/>
                        </a:spcBef>
                        <a:buFont typeface="Wingdings" panose="05000000000000000000" pitchFamily="2" charset="2"/>
                        <a:buChar char="Ø"/>
                        <a:tabLst>
                          <a:tab pos="526415" algn="l"/>
                          <a:tab pos="527050" algn="l"/>
                        </a:tabLst>
                      </a:pPr>
                      <a:r>
                        <a:rPr sz="1400" spc="-5" dirty="0">
                          <a:latin typeface="微软雅黑" panose="020B0503020204020204" pitchFamily="34" charset="-122"/>
                          <a:ea typeface="微软雅黑" panose="020B0503020204020204" pitchFamily="34" charset="-122"/>
                          <a:cs typeface="等线"/>
                        </a:rPr>
                        <a:t>财务顾问</a:t>
                      </a:r>
                      <a:endParaRPr sz="1400" dirty="0">
                        <a:latin typeface="微软雅黑" panose="020B0503020204020204" pitchFamily="34" charset="-122"/>
                        <a:ea typeface="微软雅黑" panose="020B0503020204020204" pitchFamily="34" charset="-122"/>
                        <a:cs typeface="等线"/>
                      </a:endParaRPr>
                    </a:p>
                  </a:txBody>
                  <a:tcPr marL="0" marR="0" marT="3810" marB="0">
                    <a:lnT w="19050">
                      <a:solidFill>
                        <a:srgbClr val="773D9B"/>
                      </a:solidFill>
                      <a:prstDash val="solid"/>
                    </a:lnT>
                  </a:tcPr>
                </a:tc>
                <a:extLst>
                  <a:ext uri="{0D108BD9-81ED-4DB2-BD59-A6C34878D82A}">
                    <a16:rowId xmlns:a16="http://schemas.microsoft.com/office/drawing/2014/main" val="10001"/>
                  </a:ext>
                </a:extLst>
              </a:tr>
            </a:tbl>
          </a:graphicData>
        </a:graphic>
      </p:graphicFrame>
      <p:graphicFrame>
        <p:nvGraphicFramePr>
          <p:cNvPr id="62" name="object 10">
            <a:extLst>
              <a:ext uri="{FF2B5EF4-FFF2-40B4-BE49-F238E27FC236}">
                <a16:creationId xmlns:a16="http://schemas.microsoft.com/office/drawing/2014/main" id="{4FFD90F6-3A0B-4BB2-9BD5-48DD6DC00B0E}"/>
              </a:ext>
            </a:extLst>
          </p:cNvPr>
          <p:cNvGraphicFramePr>
            <a:graphicFrameLocks noGrp="1"/>
          </p:cNvGraphicFramePr>
          <p:nvPr/>
        </p:nvGraphicFramePr>
        <p:xfrm>
          <a:off x="6251575" y="1808163"/>
          <a:ext cx="2592388" cy="3208337"/>
        </p:xfrm>
        <a:graphic>
          <a:graphicData uri="http://schemas.openxmlformats.org/drawingml/2006/table">
            <a:tbl>
              <a:tblPr/>
              <a:tblGrid>
                <a:gridCol w="2592388">
                  <a:extLst>
                    <a:ext uri="{9D8B030D-6E8A-4147-A177-3AD203B41FA5}">
                      <a16:colId xmlns:a16="http://schemas.microsoft.com/office/drawing/2014/main" val="20000"/>
                    </a:ext>
                  </a:extLst>
                </a:gridCol>
              </a:tblGrid>
              <a:tr h="576263">
                <a:tc>
                  <a:txBody>
                    <a:bodyPr/>
                    <a:lstStyle>
                      <a:lvl1pPr marL="842963">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842963" marR="0" lvl="0" indent="0" algn="l" defTabSz="914400" rtl="0" eaLnBrk="1" fontAlgn="base" latinLnBrk="0" hangingPunct="1">
                        <a:lnSpc>
                          <a:spcPct val="100000"/>
                        </a:lnSpc>
                        <a:spcBef>
                          <a:spcPts val="1300"/>
                        </a:spcBef>
                        <a:spcAft>
                          <a:spcPct val="0"/>
                        </a:spcAft>
                        <a:buClrTx/>
                        <a:buSzTx/>
                        <a:buFontTx/>
                        <a:buNone/>
                        <a:tabLst/>
                      </a:pPr>
                      <a:r>
                        <a:rPr kumimoji="0" lang="zh-CN" altLang="zh-CN" sz="1800" b="1" i="0" u="none" strike="noStrike" cap="none" normalizeH="0" baseline="0">
                          <a:ln>
                            <a:noFill/>
                          </a:ln>
                          <a:solidFill>
                            <a:srgbClr val="FFFFFF"/>
                          </a:solidFill>
                          <a:effectLst/>
                          <a:latin typeface="等线" panose="02010600030101010101" pitchFamily="2" charset="-122"/>
                          <a:ea typeface="微软雅黑" panose="020B0503020204020204" pitchFamily="34" charset="-122"/>
                          <a:cs typeface="等线" panose="02010600030101010101" pitchFamily="2" charset="-122"/>
                        </a:rPr>
                        <a:t>制度设计</a:t>
                      </a:r>
                      <a:endParaRPr kumimoji="0" lang="zh-CN" altLang="zh-CN" sz="1800" b="0" i="0" u="none" strike="noStrike" cap="none" normalizeH="0" baseline="0">
                        <a:ln>
                          <a:noFill/>
                        </a:ln>
                        <a:solidFill>
                          <a:schemeClr val="tx1"/>
                        </a:solidFill>
                        <a:effectLst/>
                        <a:latin typeface="等线" panose="02010600030101010101" pitchFamily="2" charset="-122"/>
                        <a:ea typeface="微软雅黑" panose="020B0503020204020204" pitchFamily="34" charset="-122"/>
                        <a:cs typeface="等线" panose="02010600030101010101" pitchFamily="2" charset="-122"/>
                      </a:endParaRPr>
                    </a:p>
                  </a:txBody>
                  <a:tcPr marL="0" marR="0" marT="164465" marB="0" horzOverflow="overflow">
                    <a:lnL>
                      <a:noFill/>
                    </a:lnL>
                    <a:lnR>
                      <a:noFill/>
                    </a:lnR>
                    <a:lnT>
                      <a:noFill/>
                    </a:lnT>
                    <a:lnB w="19050" cap="flat" cmpd="sng" algn="ctr">
                      <a:solidFill>
                        <a:srgbClr val="773D9B"/>
                      </a:solidFill>
                      <a:prstDash val="solid"/>
                      <a:round/>
                      <a:headEnd type="none" w="med" len="med"/>
                      <a:tailEnd type="none" w="med" len="med"/>
                    </a:lnB>
                    <a:lnTlToBr>
                      <a:noFill/>
                    </a:lnTlToBr>
                    <a:lnBlToTr>
                      <a:noFill/>
                    </a:lnBlToTr>
                    <a:solidFill>
                      <a:srgbClr val="C00000"/>
                    </a:solidFill>
                  </a:tcPr>
                </a:tc>
                <a:extLst>
                  <a:ext uri="{0D108BD9-81ED-4DB2-BD59-A6C34878D82A}">
                    <a16:rowId xmlns:a16="http://schemas.microsoft.com/office/drawing/2014/main" val="10000"/>
                  </a:ext>
                </a:extLst>
              </a:tr>
              <a:tr h="2632074">
                <a:tc>
                  <a:txBody>
                    <a:bodyPr/>
                    <a:lstStyle>
                      <a:lvl1pPr marL="384175" indent="-285750">
                        <a:spcBef>
                          <a:spcPct val="20000"/>
                        </a:spcBef>
                        <a:buFont typeface="Arial" panose="020B0604020202020204" pitchFamily="34" charset="0"/>
                        <a:tabLst>
                          <a:tab pos="280988" algn="l"/>
                        </a:tabLst>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tabLst>
                          <a:tab pos="280988" algn="l"/>
                        </a:tabLst>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tabLst>
                          <a:tab pos="280988" algn="l"/>
                        </a:tabLst>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tabLst>
                          <a:tab pos="280988" algn="l"/>
                        </a:tabLst>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tabLst>
                          <a:tab pos="280988" algn="l"/>
                        </a:tabLst>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tabLst>
                          <a:tab pos="280988" algn="l"/>
                        </a:tabLst>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tabLst>
                          <a:tab pos="280988" algn="l"/>
                        </a:tabLst>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tabLst>
                          <a:tab pos="280988" algn="l"/>
                        </a:tabLst>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tabLst>
                          <a:tab pos="280988" algn="l"/>
                        </a:tabLst>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384175" marR="0" lvl="0" indent="-285750" algn="just" defTabSz="914400" rtl="0" eaLnBrk="1" fontAlgn="base" latinLnBrk="0" hangingPunct="1">
                        <a:lnSpc>
                          <a:spcPts val="2550"/>
                        </a:lnSpc>
                        <a:spcBef>
                          <a:spcPts val="88"/>
                        </a:spcBef>
                        <a:spcAft>
                          <a:spcPct val="0"/>
                        </a:spcAft>
                        <a:buClrTx/>
                        <a:buSzPct val="94000"/>
                        <a:buFont typeface="Wingdings" panose="05000000000000000000" pitchFamily="2" charset="2"/>
                        <a:buChar char="Ø"/>
                        <a:tabLst>
                          <a:tab pos="280988" algn="l"/>
                        </a:tabLst>
                      </a:pPr>
                      <a:endParaRPr kumimoji="0" lang="en-US"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等线" panose="02010600030101010101" pitchFamily="2" charset="-122"/>
                      </a:endParaRPr>
                    </a:p>
                    <a:p>
                      <a:pPr marL="384175" marR="0" lvl="0" indent="-285750" algn="just" defTabSz="914400" rtl="0" eaLnBrk="1" fontAlgn="base" latinLnBrk="0" hangingPunct="1">
                        <a:lnSpc>
                          <a:spcPts val="2550"/>
                        </a:lnSpc>
                        <a:spcBef>
                          <a:spcPts val="88"/>
                        </a:spcBef>
                        <a:spcAft>
                          <a:spcPct val="0"/>
                        </a:spcAft>
                        <a:buClrTx/>
                        <a:buSzPct val="94000"/>
                        <a:buFont typeface="Wingdings" panose="05000000000000000000" pitchFamily="2" charset="2"/>
                        <a:buChar char="Ø"/>
                        <a:tabLst>
                          <a:tab pos="280988" algn="l"/>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等线" panose="02010600030101010101" pitchFamily="2" charset="-122"/>
                        </a:rPr>
                        <a:t>公募</a:t>
                      </a:r>
                      <a:r>
                        <a:rPr kumimoji="0" lang="en-US"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等线" panose="02010600030101010101" pitchFamily="2" charset="-122"/>
                        </a:rPr>
                        <a:t>REITs</a:t>
                      </a: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等线" panose="02010600030101010101" pitchFamily="2" charset="-122"/>
                        </a:rPr>
                        <a:t>类产品发行操作标准制度</a:t>
                      </a:r>
                      <a:endParaRPr kumimoji="0" lang="zh-CN"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等线" panose="02010600030101010101" pitchFamily="2" charset="-122"/>
                      </a:endParaRPr>
                    </a:p>
                    <a:p>
                      <a:pPr marL="384175" marR="0" lvl="0" indent="-285750" algn="l" defTabSz="914400" rtl="0" eaLnBrk="1" fontAlgn="base" latinLnBrk="0" hangingPunct="1">
                        <a:lnSpc>
                          <a:spcPct val="100000"/>
                        </a:lnSpc>
                        <a:spcBef>
                          <a:spcPts val="325"/>
                        </a:spcBef>
                        <a:spcAft>
                          <a:spcPct val="0"/>
                        </a:spcAft>
                        <a:buClrTx/>
                        <a:buSzPct val="94000"/>
                        <a:buFont typeface="Wingdings" panose="05000000000000000000" pitchFamily="2" charset="2"/>
                        <a:buChar char="Ø"/>
                        <a:tabLst>
                          <a:tab pos="280988" algn="l"/>
                        </a:tabLst>
                      </a:pPr>
                      <a:r>
                        <a:rPr kumimoji="0" lang="zh-CN"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等线" panose="02010600030101010101" pitchFamily="2" charset="-122"/>
                        </a:rPr>
                        <a:t>公募基金REITs 产品</a:t>
                      </a:r>
                    </a:p>
                    <a:p>
                      <a:pPr marL="384175" marR="0" lvl="0" indent="-285750" algn="just" defTabSz="914400" rtl="0" eaLnBrk="1" fontAlgn="base" latinLnBrk="0" hangingPunct="1">
                        <a:lnSpc>
                          <a:spcPct val="118000"/>
                        </a:lnSpc>
                        <a:spcBef>
                          <a:spcPts val="75"/>
                        </a:spcBef>
                        <a:spcAft>
                          <a:spcPct val="0"/>
                        </a:spcAft>
                        <a:buClrTx/>
                        <a:buSzTx/>
                        <a:buFont typeface="Wingdings" panose="05000000000000000000" pitchFamily="2" charset="2"/>
                        <a:buChar char="Ø"/>
                        <a:tabLst>
                          <a:tab pos="280988" algn="l"/>
                        </a:tabLst>
                      </a:pPr>
                      <a:r>
                        <a:rPr kumimoji="0" lang="zh-CN"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等线" panose="02010600030101010101" pitchFamily="2" charset="-122"/>
                        </a:rPr>
                        <a:t>投资标的资产评估标准 及投委会制度</a:t>
                      </a:r>
                    </a:p>
                    <a:p>
                      <a:pPr marL="384175" marR="0" lvl="0" indent="-285750" algn="just" defTabSz="914400" rtl="0" eaLnBrk="1" fontAlgn="base" latinLnBrk="0" hangingPunct="1">
                        <a:lnSpc>
                          <a:spcPct val="120000"/>
                        </a:lnSpc>
                        <a:spcBef>
                          <a:spcPts val="38"/>
                        </a:spcBef>
                        <a:spcAft>
                          <a:spcPct val="0"/>
                        </a:spcAft>
                        <a:buClrTx/>
                        <a:buSzPct val="94000"/>
                        <a:buFont typeface="Wingdings" panose="05000000000000000000" pitchFamily="2" charset="2"/>
                        <a:buChar char="Ø"/>
                        <a:tabLst>
                          <a:tab pos="280988" algn="l"/>
                        </a:tabLst>
                      </a:pPr>
                      <a:r>
                        <a:rPr kumimoji="0" lang="zh-CN"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等线" panose="02010600030101010101" pitchFamily="2" charset="-122"/>
                        </a:rPr>
                        <a:t>公募基金REITs 产品 投后管理制度（含项目 管理及产品管理）</a:t>
                      </a:r>
                    </a:p>
                  </a:txBody>
                  <a:tcPr marL="0" marR="0" marT="10795" marB="0" horzOverflow="overflow">
                    <a:lnL>
                      <a:noFill/>
                    </a:lnL>
                    <a:lnR>
                      <a:noFill/>
                    </a:lnR>
                    <a:lnT w="19050" cap="flat" cmpd="sng" algn="ctr">
                      <a:solidFill>
                        <a:srgbClr val="773D9B"/>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63" name="object 11">
            <a:extLst>
              <a:ext uri="{FF2B5EF4-FFF2-40B4-BE49-F238E27FC236}">
                <a16:creationId xmlns:a16="http://schemas.microsoft.com/office/drawing/2014/main" id="{714BC779-34F2-42FA-A99B-CEFF6C7C72F2}"/>
              </a:ext>
            </a:extLst>
          </p:cNvPr>
          <p:cNvGraphicFramePr>
            <a:graphicFrameLocks noGrp="1"/>
          </p:cNvGraphicFramePr>
          <p:nvPr/>
        </p:nvGraphicFramePr>
        <p:xfrm>
          <a:off x="9115425" y="1808163"/>
          <a:ext cx="2598738" cy="4379912"/>
        </p:xfrm>
        <a:graphic>
          <a:graphicData uri="http://schemas.openxmlformats.org/drawingml/2006/table">
            <a:tbl>
              <a:tblPr/>
              <a:tblGrid>
                <a:gridCol w="2598738">
                  <a:extLst>
                    <a:ext uri="{9D8B030D-6E8A-4147-A177-3AD203B41FA5}">
                      <a16:colId xmlns:a16="http://schemas.microsoft.com/office/drawing/2014/main" val="20000"/>
                    </a:ext>
                  </a:extLst>
                </a:gridCol>
              </a:tblGrid>
              <a:tr h="576263">
                <a:tc>
                  <a:txBody>
                    <a:bodyPr/>
                    <a:lstStyle>
                      <a:lvl1pPr marL="844550">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844550" marR="0" lvl="0" indent="0" algn="l" defTabSz="914400" rtl="0" eaLnBrk="1" fontAlgn="base" latinLnBrk="0" hangingPunct="1">
                        <a:lnSpc>
                          <a:spcPct val="100000"/>
                        </a:lnSpc>
                        <a:spcBef>
                          <a:spcPts val="1300"/>
                        </a:spcBef>
                        <a:spcAft>
                          <a:spcPct val="0"/>
                        </a:spcAft>
                        <a:buClrTx/>
                        <a:buSzTx/>
                        <a:buFontTx/>
                        <a:buNone/>
                        <a:tabLst/>
                      </a:pPr>
                      <a:r>
                        <a:rPr kumimoji="0" lang="zh-CN" altLang="zh-CN" sz="1800" b="1" i="0" u="none" strike="noStrike" cap="none" normalizeH="0" baseline="0">
                          <a:ln>
                            <a:noFill/>
                          </a:ln>
                          <a:solidFill>
                            <a:srgbClr val="FFFFFF"/>
                          </a:solidFill>
                          <a:effectLst/>
                          <a:latin typeface="等线" panose="02010600030101010101" pitchFamily="2" charset="-122"/>
                          <a:ea typeface="微软雅黑" panose="020B0503020204020204" pitchFamily="34" charset="-122"/>
                          <a:cs typeface="等线" panose="02010600030101010101" pitchFamily="2" charset="-122"/>
                        </a:rPr>
                        <a:t>具体要求</a:t>
                      </a:r>
                      <a:endParaRPr kumimoji="0" lang="zh-CN" altLang="zh-CN" sz="1800" b="0" i="0" u="none" strike="noStrike" cap="none" normalizeH="0" baseline="0">
                        <a:ln>
                          <a:noFill/>
                        </a:ln>
                        <a:solidFill>
                          <a:schemeClr val="tx1"/>
                        </a:solidFill>
                        <a:effectLst/>
                        <a:latin typeface="等线" panose="02010600030101010101" pitchFamily="2" charset="-122"/>
                        <a:ea typeface="微软雅黑" panose="020B0503020204020204" pitchFamily="34" charset="-122"/>
                        <a:cs typeface="等线" panose="02010600030101010101" pitchFamily="2" charset="-122"/>
                      </a:endParaRPr>
                    </a:p>
                  </a:txBody>
                  <a:tcPr marL="0" marR="0" marT="164465" marB="0" horzOverflow="overflow">
                    <a:lnL>
                      <a:noFill/>
                    </a:lnL>
                    <a:lnR>
                      <a:noFill/>
                    </a:lnR>
                    <a:lnT>
                      <a:noFill/>
                    </a:lnT>
                    <a:lnB>
                      <a:noFill/>
                    </a:lnB>
                    <a:lnTlToBr>
                      <a:noFill/>
                    </a:lnTlToBr>
                    <a:lnBlToTr>
                      <a:noFill/>
                    </a:lnBlToTr>
                    <a:solidFill>
                      <a:srgbClr val="17375E"/>
                    </a:solidFill>
                  </a:tcPr>
                </a:tc>
                <a:extLst>
                  <a:ext uri="{0D108BD9-81ED-4DB2-BD59-A6C34878D82A}">
                    <a16:rowId xmlns:a16="http://schemas.microsoft.com/office/drawing/2014/main" val="10000"/>
                  </a:ext>
                </a:extLst>
              </a:tr>
              <a:tr h="3803649">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ts val="38"/>
                        </a:spcBef>
                        <a:spcAft>
                          <a:spcPct val="0"/>
                        </a:spcAft>
                        <a:buClrTx/>
                        <a:buSzTx/>
                        <a:buFontTx/>
                        <a:buNone/>
                        <a:tabLst/>
                      </a:pPr>
                      <a:endParaRPr kumimoji="0" lang="zh-CN" altLang="zh-CN" sz="1300" b="0"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just" defTabSz="914400" rtl="0" eaLnBrk="1" fontAlgn="base" latinLnBrk="0" hangingPunct="1">
                        <a:lnSpc>
                          <a:spcPct val="121000"/>
                        </a:lnSpc>
                        <a:spcBef>
                          <a:spcPct val="0"/>
                        </a:spcBef>
                        <a:spcAft>
                          <a:spcPct val="0"/>
                        </a:spcAft>
                        <a:buClrTx/>
                        <a:buSzTx/>
                        <a:buFont typeface="Wingdings" panose="05000000000000000000" pitchFamily="2" charset="2"/>
                        <a:buChar char="Ø"/>
                        <a:tabLst/>
                      </a:pPr>
                      <a:r>
                        <a:rPr kumimoji="0" lang="zh-CN" altLang="en-US" sz="1400" b="0" i="0" u="none" strike="noStrike" cap="none" normalizeH="0" baseline="0">
                          <a:ln>
                            <a:noFill/>
                          </a:ln>
                          <a:solidFill>
                            <a:schemeClr val="tx1"/>
                          </a:solidFill>
                          <a:effectLst/>
                          <a:latin typeface="等线" panose="02010600030101010101" pitchFamily="2" charset="-122"/>
                          <a:ea typeface="微软雅黑" panose="020B0503020204020204" pitchFamily="34" charset="-122"/>
                          <a:cs typeface="等线" panose="02010600030101010101" pitchFamily="2" charset="-122"/>
                        </a:rPr>
                        <a:t>募集</a:t>
                      </a:r>
                      <a:r>
                        <a:rPr kumimoji="0" lang="en-US" altLang="zh-CN" sz="1400" b="0" i="0" u="none" strike="noStrike" cap="none" normalizeH="0" baseline="0">
                          <a:ln>
                            <a:noFill/>
                          </a:ln>
                          <a:solidFill>
                            <a:schemeClr val="tx1"/>
                          </a:solidFill>
                          <a:effectLst/>
                          <a:latin typeface="等线" panose="02010600030101010101" pitchFamily="2" charset="-122"/>
                          <a:ea typeface="微软雅黑" panose="020B0503020204020204" pitchFamily="34" charset="-122"/>
                          <a:cs typeface="等线" panose="02010600030101010101" pitchFamily="2" charset="-122"/>
                        </a:rPr>
                        <a:t>-</a:t>
                      </a:r>
                      <a:r>
                        <a:rPr kumimoji="0" lang="zh-CN" altLang="en-US" sz="1400" b="0" i="0" u="none" strike="noStrike" cap="none" normalizeH="0" baseline="0">
                          <a:ln>
                            <a:noFill/>
                          </a:ln>
                          <a:solidFill>
                            <a:schemeClr val="tx1"/>
                          </a:solidFill>
                          <a:effectLst/>
                          <a:latin typeface="等线" panose="02010600030101010101" pitchFamily="2" charset="-122"/>
                          <a:ea typeface="微软雅黑" panose="020B0503020204020204" pitchFamily="34" charset="-122"/>
                          <a:cs typeface="等线" panose="02010600030101010101" pitchFamily="2" charset="-122"/>
                        </a:rPr>
                        <a:t>尽调详尽、交易结构设计及税收筹划无重大瑕疵、信息披露、风险揭示完整详实</a:t>
                      </a:r>
                      <a:endParaRPr kumimoji="0" lang="en-US" altLang="zh-CN" sz="1400" b="0" i="0" u="none" strike="noStrike" cap="none" normalizeH="0" baseline="0">
                        <a:ln>
                          <a:noFill/>
                        </a:ln>
                        <a:solidFill>
                          <a:schemeClr val="tx1"/>
                        </a:solidFill>
                        <a:effectLst/>
                        <a:latin typeface="等线" panose="02010600030101010101" pitchFamily="2" charset="-122"/>
                        <a:ea typeface="微软雅黑" panose="020B0503020204020204" pitchFamily="34" charset="-122"/>
                        <a:cs typeface="等线" panose="02010600030101010101" pitchFamily="2" charset="-122"/>
                      </a:endParaRPr>
                    </a:p>
                    <a:p>
                      <a:pPr marL="0" marR="0" lvl="0" indent="0" algn="just" defTabSz="914400" rtl="0" eaLnBrk="1" fontAlgn="base" latinLnBrk="0" hangingPunct="1">
                        <a:lnSpc>
                          <a:spcPct val="121000"/>
                        </a:lnSpc>
                        <a:spcBef>
                          <a:spcPct val="0"/>
                        </a:spcBef>
                        <a:spcAft>
                          <a:spcPct val="0"/>
                        </a:spcAft>
                        <a:buClrTx/>
                        <a:buSzTx/>
                        <a:buFont typeface="Wingdings" panose="05000000000000000000" pitchFamily="2" charset="2"/>
                        <a:buChar char="Ø"/>
                        <a:tabLst/>
                      </a:pPr>
                      <a:r>
                        <a:rPr kumimoji="0" lang="zh-CN" altLang="en-US" sz="1400" b="0" i="0" u="none" strike="noStrike" cap="none" normalizeH="0" baseline="0">
                          <a:ln>
                            <a:noFill/>
                          </a:ln>
                          <a:solidFill>
                            <a:schemeClr val="tx1"/>
                          </a:solidFill>
                          <a:effectLst/>
                          <a:latin typeface="等线" panose="02010600030101010101" pitchFamily="2" charset="-122"/>
                          <a:ea typeface="微软雅黑" panose="020B0503020204020204" pitchFamily="34" charset="-122"/>
                          <a:cs typeface="等线" panose="02010600030101010101" pitchFamily="2" charset="-122"/>
                        </a:rPr>
                        <a:t>投资</a:t>
                      </a:r>
                      <a:r>
                        <a:rPr kumimoji="0" lang="en-US" altLang="zh-CN" sz="1400" b="0" i="0" u="none" strike="noStrike" cap="none" normalizeH="0" baseline="0">
                          <a:ln>
                            <a:noFill/>
                          </a:ln>
                          <a:solidFill>
                            <a:schemeClr val="tx1"/>
                          </a:solidFill>
                          <a:effectLst/>
                          <a:latin typeface="等线" panose="02010600030101010101" pitchFamily="2" charset="-122"/>
                          <a:ea typeface="微软雅黑" panose="020B0503020204020204" pitchFamily="34" charset="-122"/>
                          <a:cs typeface="等线" panose="02010600030101010101" pitchFamily="2" charset="-122"/>
                        </a:rPr>
                        <a:t>-</a:t>
                      </a:r>
                      <a:r>
                        <a:rPr kumimoji="0" lang="zh-CN" altLang="en-US" sz="1400" b="0" i="0" u="none" strike="noStrike" cap="none" normalizeH="0" baseline="0">
                          <a:ln>
                            <a:noFill/>
                          </a:ln>
                          <a:solidFill>
                            <a:schemeClr val="tx1"/>
                          </a:solidFill>
                          <a:effectLst/>
                          <a:latin typeface="等线" panose="02010600030101010101" pitchFamily="2" charset="-122"/>
                          <a:ea typeface="微软雅黑" panose="020B0503020204020204" pitchFamily="34" charset="-122"/>
                          <a:cs typeface="等线" panose="02010600030101010101" pitchFamily="2" charset="-122"/>
                        </a:rPr>
                        <a:t>收益测算审慎、对各类型风险形成详尽的管理预案</a:t>
                      </a:r>
                      <a:endParaRPr kumimoji="0" lang="en-US" altLang="zh-CN" sz="1400" b="0" i="0" u="none" strike="noStrike" cap="none" normalizeH="0" baseline="0">
                        <a:ln>
                          <a:noFill/>
                        </a:ln>
                        <a:solidFill>
                          <a:schemeClr val="tx1"/>
                        </a:solidFill>
                        <a:effectLst/>
                        <a:latin typeface="等线" panose="02010600030101010101" pitchFamily="2" charset="-122"/>
                        <a:ea typeface="微软雅黑" panose="020B0503020204020204" pitchFamily="34" charset="-122"/>
                        <a:cs typeface="等线" panose="02010600030101010101" pitchFamily="2" charset="-122"/>
                      </a:endParaRPr>
                    </a:p>
                    <a:p>
                      <a:pPr marL="0" marR="0" lvl="0" indent="0" algn="just" defTabSz="914400" rtl="0" eaLnBrk="1" fontAlgn="base" latinLnBrk="0" hangingPunct="1">
                        <a:lnSpc>
                          <a:spcPct val="121000"/>
                        </a:lnSpc>
                        <a:spcBef>
                          <a:spcPct val="0"/>
                        </a:spcBef>
                        <a:spcAft>
                          <a:spcPct val="0"/>
                        </a:spcAft>
                        <a:buClrTx/>
                        <a:buSzTx/>
                        <a:buFont typeface="Wingdings" panose="05000000000000000000" pitchFamily="2" charset="2"/>
                        <a:buChar char="Ø"/>
                        <a:tabLst/>
                      </a:pPr>
                      <a:r>
                        <a:rPr kumimoji="0" lang="zh-CN" altLang="en-US" sz="1400" b="0" i="0" u="none" strike="noStrike" cap="none" normalizeH="0" baseline="0">
                          <a:ln>
                            <a:noFill/>
                          </a:ln>
                          <a:solidFill>
                            <a:schemeClr val="tx1"/>
                          </a:solidFill>
                          <a:effectLst/>
                          <a:latin typeface="等线" panose="02010600030101010101" pitchFamily="2" charset="-122"/>
                          <a:ea typeface="微软雅黑" panose="020B0503020204020204" pitchFamily="34" charset="-122"/>
                          <a:cs typeface="等线" panose="02010600030101010101" pitchFamily="2" charset="-122"/>
                        </a:rPr>
                        <a:t>管理</a:t>
                      </a:r>
                      <a:r>
                        <a:rPr kumimoji="0" lang="en-US" altLang="zh-CN" sz="1400" b="0" i="0" u="none" strike="noStrike" cap="none" normalizeH="0" baseline="0">
                          <a:ln>
                            <a:noFill/>
                          </a:ln>
                          <a:solidFill>
                            <a:schemeClr val="tx1"/>
                          </a:solidFill>
                          <a:effectLst/>
                          <a:latin typeface="等线" panose="02010600030101010101" pitchFamily="2" charset="-122"/>
                          <a:ea typeface="微软雅黑" panose="020B0503020204020204" pitchFamily="34" charset="-122"/>
                          <a:cs typeface="等线" panose="02010600030101010101" pitchFamily="2" charset="-122"/>
                        </a:rPr>
                        <a:t>-</a:t>
                      </a:r>
                      <a:r>
                        <a:rPr kumimoji="0" lang="zh-CN" altLang="en-US" sz="1400" b="0" i="0" u="none" strike="noStrike" cap="none" normalizeH="0" baseline="0">
                          <a:ln>
                            <a:noFill/>
                          </a:ln>
                          <a:solidFill>
                            <a:schemeClr val="tx1"/>
                          </a:solidFill>
                          <a:effectLst/>
                          <a:latin typeface="等线" panose="02010600030101010101" pitchFamily="2" charset="-122"/>
                          <a:ea typeface="微软雅黑" panose="020B0503020204020204" pitchFamily="34" charset="-122"/>
                          <a:cs typeface="等线" panose="02010600030101010101" pitchFamily="2" charset="-122"/>
                        </a:rPr>
                        <a:t>项目管理跟踪及时、 信息披露及时、出现重大 不确定事件时做好投资者 管理工作</a:t>
                      </a:r>
                      <a:endParaRPr kumimoji="0" lang="en-US" altLang="zh-CN" sz="1400" b="0" i="0" u="none" strike="noStrike" cap="none" normalizeH="0" baseline="0">
                        <a:ln>
                          <a:noFill/>
                        </a:ln>
                        <a:solidFill>
                          <a:schemeClr val="tx1"/>
                        </a:solidFill>
                        <a:effectLst/>
                        <a:latin typeface="等线" panose="02010600030101010101" pitchFamily="2" charset="-122"/>
                        <a:ea typeface="微软雅黑" panose="020B0503020204020204" pitchFamily="34" charset="-122"/>
                        <a:cs typeface="等线" panose="02010600030101010101" pitchFamily="2" charset="-122"/>
                      </a:endParaRPr>
                    </a:p>
                    <a:p>
                      <a:pPr marL="0" marR="0" lvl="0" indent="0" algn="just" defTabSz="914400" rtl="0" eaLnBrk="1" fontAlgn="base" latinLnBrk="0" hangingPunct="1">
                        <a:lnSpc>
                          <a:spcPct val="121000"/>
                        </a:lnSpc>
                        <a:spcBef>
                          <a:spcPct val="0"/>
                        </a:spcBef>
                        <a:spcAft>
                          <a:spcPct val="0"/>
                        </a:spcAft>
                        <a:buClrTx/>
                        <a:buSzTx/>
                        <a:buFont typeface="Wingdings" panose="05000000000000000000" pitchFamily="2" charset="2"/>
                        <a:buChar char="Ø"/>
                        <a:tabLst/>
                      </a:pPr>
                      <a:r>
                        <a:rPr kumimoji="0" lang="zh-CN" altLang="en-US" sz="1400" b="0" i="0" u="none" strike="noStrike" cap="none" normalizeH="0" baseline="0">
                          <a:ln>
                            <a:noFill/>
                          </a:ln>
                          <a:solidFill>
                            <a:schemeClr val="tx1"/>
                          </a:solidFill>
                          <a:effectLst/>
                          <a:latin typeface="等线" panose="02010600030101010101" pitchFamily="2" charset="-122"/>
                          <a:ea typeface="微软雅黑" panose="020B0503020204020204" pitchFamily="34" charset="-122"/>
                          <a:cs typeface="等线" panose="02010600030101010101" pitchFamily="2" charset="-122"/>
                        </a:rPr>
                        <a:t>退出</a:t>
                      </a:r>
                      <a:r>
                        <a:rPr kumimoji="0" lang="en-US" altLang="zh-CN" sz="1400" b="0" i="0" u="none" strike="noStrike" cap="none" normalizeH="0" baseline="0">
                          <a:ln>
                            <a:noFill/>
                          </a:ln>
                          <a:solidFill>
                            <a:schemeClr val="tx1"/>
                          </a:solidFill>
                          <a:effectLst/>
                          <a:latin typeface="等线" panose="02010600030101010101" pitchFamily="2" charset="-122"/>
                          <a:ea typeface="微软雅黑" panose="020B0503020204020204" pitchFamily="34" charset="-122"/>
                          <a:cs typeface="等线" panose="02010600030101010101" pitchFamily="2" charset="-122"/>
                        </a:rPr>
                        <a:t>-</a:t>
                      </a:r>
                      <a:r>
                        <a:rPr kumimoji="0" lang="zh-CN" altLang="en-US" sz="1400" b="0" i="0" u="none" strike="noStrike" cap="none" normalizeH="0" baseline="0">
                          <a:ln>
                            <a:noFill/>
                          </a:ln>
                          <a:solidFill>
                            <a:schemeClr val="tx1"/>
                          </a:solidFill>
                          <a:effectLst/>
                          <a:latin typeface="等线" panose="02010600030101010101" pitchFamily="2" charset="-122"/>
                          <a:ea typeface="微软雅黑" panose="020B0503020204020204" pitchFamily="34" charset="-122"/>
                          <a:cs typeface="等线" panose="02010600030101010101" pitchFamily="2" charset="-122"/>
                        </a:rPr>
                        <a:t>根据法规要求完善相 关退出清算制度设计及时 间安排</a:t>
                      </a:r>
                    </a:p>
                    <a:p>
                      <a:pPr marL="0" marR="0" lvl="0" indent="0" algn="just" defTabSz="914400" rtl="0" eaLnBrk="1" fontAlgn="base" latinLnBrk="0" hangingPunct="1">
                        <a:lnSpc>
                          <a:spcPct val="121000"/>
                        </a:lnSpc>
                        <a:spcBef>
                          <a:spcPct val="0"/>
                        </a:spcBef>
                        <a:spcAft>
                          <a:spcPct val="0"/>
                        </a:spcAft>
                        <a:buClrTx/>
                        <a:buSzTx/>
                        <a:buFont typeface="Wingdings" panose="05000000000000000000" pitchFamily="2" charset="2"/>
                        <a:buChar char="Ø"/>
                        <a:tabLst/>
                      </a:pPr>
                      <a:endParaRPr kumimoji="0" lang="en-US" altLang="zh-CN" sz="1400" b="0" i="0" u="none" strike="noStrike" cap="none" normalizeH="0" baseline="0">
                        <a:ln>
                          <a:noFill/>
                        </a:ln>
                        <a:solidFill>
                          <a:schemeClr val="tx1"/>
                        </a:solidFill>
                        <a:effectLst/>
                        <a:latin typeface="等线" panose="02010600030101010101" pitchFamily="2" charset="-122"/>
                        <a:ea typeface="微软雅黑" panose="020B0503020204020204" pitchFamily="34" charset="-122"/>
                        <a:cs typeface="等线" panose="02010600030101010101" pitchFamily="2" charset="-122"/>
                      </a:endParaRPr>
                    </a:p>
                  </a:txBody>
                  <a:tcPr marL="0" marR="0" marT="4445"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680362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图片 2"/>
          <p:cNvPicPr>
            <a:picLocks noChangeAspect="1"/>
          </p:cNvPicPr>
          <p:nvPr/>
        </p:nvPicPr>
        <p:blipFill>
          <a:blip r:embed="rId2"/>
          <a:stretch>
            <a:fillRect/>
          </a:stretch>
        </p:blipFill>
        <p:spPr>
          <a:xfrm>
            <a:off x="9525" y="0"/>
            <a:ext cx="12226925" cy="6858000"/>
          </a:xfrm>
          <a:prstGeom prst="rect">
            <a:avLst/>
          </a:prstGeom>
          <a:noFill/>
          <a:ln w="9525">
            <a:noFill/>
          </a:ln>
        </p:spPr>
      </p:pic>
      <p:sp>
        <p:nvSpPr>
          <p:cNvPr id="15363" name="文本框 1"/>
          <p:cNvSpPr>
            <a:spLocks noChangeArrowheads="1"/>
          </p:cNvSpPr>
          <p:nvPr/>
        </p:nvSpPr>
        <p:spPr bwMode="auto">
          <a:xfrm>
            <a:off x="3500438" y="1190625"/>
            <a:ext cx="8736013" cy="132397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0">
              <a:lnSpc>
                <a:spcPct val="100000"/>
              </a:lnSpc>
              <a:spcBef>
                <a:spcPct val="20000"/>
              </a:spcBef>
              <a:spcAft>
                <a:spcPct val="15000"/>
              </a:spcAft>
              <a:buClr>
                <a:srgbClr val="ED7D31"/>
              </a:buClr>
              <a:buSzPct val="75000"/>
              <a:buFont typeface="Arial" panose="020B0604020202020204" pitchFamily="34" charset="0"/>
              <a:buNone/>
              <a:defRPr/>
            </a:pPr>
            <a:r>
              <a:rPr kumimoji="0" lang="zh-CN" altLang="en-US" sz="4000" b="1" i="0" u="none" strike="noStrike" kern="1200" cap="none" spc="0" normalizeH="0" baseline="0" noProof="0" dirty="0">
                <a:ln>
                  <a:noFill/>
                </a:ln>
                <a:solidFill>
                  <a:srgbClr val="FFFFFF"/>
                </a:solidFill>
                <a:effectLst/>
                <a:uLnTx/>
                <a:uFillTx/>
                <a:latin typeface="+mn-ea"/>
                <a:ea typeface="+mn-ea"/>
                <a:cs typeface="+mn-cs"/>
                <a:sym typeface="微软雅黑" panose="020B0503020204020204" pitchFamily="34" charset="-122"/>
              </a:rPr>
              <a:t>第二</a:t>
            </a:r>
            <a:r>
              <a:rPr lang="zh-CN" altLang="en-US" sz="4000" b="1" dirty="0">
                <a:solidFill>
                  <a:srgbClr val="FFFFFF"/>
                </a:solidFill>
                <a:latin typeface="+mn-ea"/>
                <a:ea typeface="+mn-ea"/>
                <a:sym typeface="微软雅黑" panose="020B0503020204020204" pitchFamily="34" charset="-122"/>
              </a:rPr>
              <a:t>部分</a:t>
            </a:r>
            <a:r>
              <a:rPr kumimoji="0" lang="zh-CN" altLang="en-US" sz="4000" b="1" i="0" u="none" strike="noStrike" kern="1200" cap="none" spc="0" normalizeH="0" baseline="0" noProof="0" dirty="0">
                <a:ln>
                  <a:noFill/>
                </a:ln>
                <a:solidFill>
                  <a:srgbClr val="FFFFFF"/>
                </a:solidFill>
                <a:effectLst/>
                <a:uLnTx/>
                <a:uFillTx/>
                <a:latin typeface="+mn-ea"/>
                <a:ea typeface="+mn-ea"/>
                <a:cs typeface="+mn-cs"/>
                <a:sym typeface="微软雅黑" panose="020B0503020204020204" pitchFamily="34" charset="-122"/>
              </a:rPr>
              <a:t> 湖南公募</a:t>
            </a:r>
            <a:r>
              <a:rPr kumimoji="0" lang="en-US" altLang="zh-CN" sz="4000" b="1" i="0" u="none" strike="noStrike" kern="1200" cap="none" spc="0" normalizeH="0" baseline="0" noProof="0" dirty="0">
                <a:ln>
                  <a:noFill/>
                </a:ln>
                <a:solidFill>
                  <a:srgbClr val="FFFFFF"/>
                </a:solidFill>
                <a:effectLst/>
                <a:uLnTx/>
                <a:uFillTx/>
                <a:latin typeface="+mn-ea"/>
                <a:ea typeface="+mn-ea"/>
                <a:cs typeface="+mn-cs"/>
                <a:sym typeface="微软雅黑" panose="020B0503020204020204" pitchFamily="34" charset="-122"/>
              </a:rPr>
              <a:t>REITs</a:t>
            </a:r>
            <a:r>
              <a:rPr kumimoji="0" lang="zh-CN" altLang="en-US" sz="4000" b="1" i="0" u="none" strike="noStrike" kern="1200" cap="none" spc="0" normalizeH="0" baseline="0" noProof="0" dirty="0">
                <a:ln>
                  <a:noFill/>
                </a:ln>
                <a:solidFill>
                  <a:srgbClr val="FFFFFF"/>
                </a:solidFill>
                <a:effectLst/>
                <a:uLnTx/>
                <a:uFillTx/>
                <a:latin typeface="+mn-ea"/>
                <a:ea typeface="+mn-ea"/>
                <a:cs typeface="+mn-cs"/>
                <a:sym typeface="微软雅黑" panose="020B0503020204020204" pitchFamily="34" charset="-122"/>
              </a:rPr>
              <a:t>重点企业推荐及基础资产类型选择</a:t>
            </a:r>
            <a:endParaRPr kumimoji="0" lang="zh-CN" altLang="en-US" sz="1800" b="0" i="0" u="none" strike="noStrike" kern="1200" cap="none" spc="0" normalizeH="0" baseline="0" noProof="0" dirty="0">
              <a:ln>
                <a:noFill/>
              </a:ln>
              <a:solidFill>
                <a:schemeClr val="tx1"/>
              </a:solidFill>
              <a:effectLst/>
              <a:uLnTx/>
              <a:uFillTx/>
              <a:latin typeface="+mn-ea"/>
              <a:ea typeface="+mn-ea"/>
              <a:cs typeface="+mn-cs"/>
              <a:sym typeface="Arial" panose="020B0604020202020204" pitchFamily="34" charset="0"/>
            </a:endParaRPr>
          </a:p>
        </p:txBody>
      </p:sp>
      <p:sp>
        <p:nvSpPr>
          <p:cNvPr id="41988" name="直接连接符 4"/>
          <p:cNvSpPr/>
          <p:nvPr/>
        </p:nvSpPr>
        <p:spPr>
          <a:xfrm>
            <a:off x="3713163" y="2514600"/>
            <a:ext cx="8293100" cy="6350"/>
          </a:xfrm>
          <a:prstGeom prst="line">
            <a:avLst/>
          </a:prstGeom>
          <a:ln w="12700" cap="flat" cmpd="sng">
            <a:solidFill>
              <a:schemeClr val="bg1"/>
            </a:solidFill>
            <a:prstDash val="solid"/>
            <a:bevel/>
            <a:headEnd type="none" w="med" len="med"/>
            <a:tailEnd type="none" w="med" len="med"/>
          </a:ln>
        </p:spPr>
      </p:sp>
      <p:sp>
        <p:nvSpPr>
          <p:cNvPr id="15365" name="矩形 3"/>
          <p:cNvSpPr>
            <a:spLocks noChangeArrowheads="1"/>
          </p:cNvSpPr>
          <p:nvPr/>
        </p:nvSpPr>
        <p:spPr bwMode="auto">
          <a:xfrm>
            <a:off x="5486400" y="2781300"/>
            <a:ext cx="3841750" cy="1289905"/>
          </a:xfrm>
          <a:prstGeom prst="rect">
            <a:avLst/>
          </a:prstGeom>
          <a:noFill/>
          <a:ln>
            <a:noFill/>
          </a:ln>
        </p:spPr>
        <p:txBody>
          <a:bodyPr>
            <a:spAutoFit/>
          </a:bodyPr>
          <a:lstStyle>
            <a:lvl1pPr marL="285750" indent="-285750">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None/>
              <a:defRPr/>
            </a:pPr>
            <a:r>
              <a:rPr lang="zh-CN" altLang="en-US" sz="1800" dirty="0">
                <a:solidFill>
                  <a:srgbClr val="FFFFFF"/>
                </a:solidFill>
                <a:latin typeface="+mn-ea"/>
                <a:ea typeface="+mn-ea"/>
                <a:sym typeface="微软雅黑" panose="020B0503020204020204" pitchFamily="34" charset="-122"/>
              </a:rPr>
              <a:t>第</a:t>
            </a:r>
            <a:r>
              <a:rPr lang="en-US" altLang="zh-CN" sz="1800" dirty="0">
                <a:solidFill>
                  <a:srgbClr val="FFFFFF"/>
                </a:solidFill>
                <a:latin typeface="+mn-ea"/>
                <a:ea typeface="+mn-ea"/>
                <a:sym typeface="微软雅黑" panose="020B0503020204020204" pitchFamily="34" charset="-122"/>
              </a:rPr>
              <a:t>1</a:t>
            </a:r>
            <a:r>
              <a:rPr lang="zh-CN" altLang="en-US" sz="1800" dirty="0">
                <a:solidFill>
                  <a:srgbClr val="FFFFFF"/>
                </a:solidFill>
                <a:latin typeface="+mn-ea"/>
                <a:ea typeface="+mn-ea"/>
                <a:sym typeface="微软雅黑" panose="020B0503020204020204" pitchFamily="34" charset="-122"/>
              </a:rPr>
              <a:t>章 </a:t>
            </a:r>
            <a:r>
              <a:rPr kumimoji="0" lang="zh-CN" altLang="en-US" sz="1800" b="0" i="0" u="none" strike="noStrike" kern="1200" cap="none" spc="0" normalizeH="0" baseline="0" noProof="0" dirty="0">
                <a:ln>
                  <a:noFill/>
                </a:ln>
                <a:solidFill>
                  <a:srgbClr val="FFFFFF"/>
                </a:solidFill>
                <a:effectLst/>
                <a:uLnTx/>
                <a:uFillTx/>
                <a:latin typeface="+mn-ea"/>
                <a:ea typeface="+mn-ea"/>
                <a:cs typeface="+mn-cs"/>
                <a:sym typeface="微软雅黑" panose="020B0503020204020204" pitchFamily="34" charset="-122"/>
              </a:rPr>
              <a:t>湖南省发展公募</a:t>
            </a:r>
            <a:r>
              <a:rPr kumimoji="0" lang="en-US" altLang="zh-CN" sz="1800" b="0" i="0" u="none" strike="noStrike" kern="1200" cap="none" spc="0" normalizeH="0" baseline="0" noProof="0" dirty="0">
                <a:ln>
                  <a:noFill/>
                </a:ln>
                <a:solidFill>
                  <a:srgbClr val="FFFFFF"/>
                </a:solidFill>
                <a:effectLst/>
                <a:uLnTx/>
                <a:uFillTx/>
                <a:latin typeface="+mn-ea"/>
                <a:ea typeface="+mn-ea"/>
                <a:cs typeface="+mn-cs"/>
                <a:sym typeface="微软雅黑" panose="020B0503020204020204" pitchFamily="34" charset="-122"/>
              </a:rPr>
              <a:t>REITs</a:t>
            </a:r>
            <a:r>
              <a:rPr kumimoji="0" lang="zh-CN" altLang="en-US" sz="1800" b="0" i="0" u="none" strike="noStrike" kern="1200" cap="none" spc="0" normalizeH="0" baseline="0" noProof="0" dirty="0">
                <a:ln>
                  <a:noFill/>
                </a:ln>
                <a:solidFill>
                  <a:srgbClr val="FFFFFF"/>
                </a:solidFill>
                <a:effectLst/>
                <a:uLnTx/>
                <a:uFillTx/>
                <a:latin typeface="+mn-ea"/>
                <a:ea typeface="+mn-ea"/>
                <a:cs typeface="+mn-cs"/>
                <a:sym typeface="微软雅黑" panose="020B0503020204020204" pitchFamily="34" charset="-122"/>
              </a:rPr>
              <a:t>意义</a:t>
            </a:r>
            <a:endParaRPr kumimoji="0" lang="en-US" altLang="zh-CN" sz="1800" b="0" i="0" u="none" strike="noStrike" kern="1200" cap="none" spc="0" normalizeH="0" baseline="0" noProof="0" dirty="0">
              <a:ln>
                <a:noFill/>
              </a:ln>
              <a:solidFill>
                <a:srgbClr val="FFFFFF"/>
              </a:solidFill>
              <a:effectLst/>
              <a:uLnTx/>
              <a:uFillTx/>
              <a:latin typeface="+mn-ea"/>
              <a:ea typeface="+mn-ea"/>
              <a:cs typeface="+mn-cs"/>
              <a:sym typeface="微软雅黑" panose="020B0503020204020204" pitchFamily="34" charset="-122"/>
            </a:endParaRPr>
          </a:p>
          <a:p>
            <a:pPr marL="0" marR="0" lvl="0" indent="0" algn="l" defTabSz="914400" rtl="0" eaLnBrk="1" fontAlgn="base" latinLnBrk="0" hangingPunct="1">
              <a:lnSpc>
                <a:spcPct val="150000"/>
              </a:lnSpc>
              <a:spcBef>
                <a:spcPct val="0"/>
              </a:spcBef>
              <a:spcAft>
                <a:spcPct val="0"/>
              </a:spcAft>
              <a:buClrTx/>
              <a:buSzTx/>
              <a:buNone/>
              <a:defRPr/>
            </a:pPr>
            <a:r>
              <a:rPr kumimoji="0" lang="zh-CN" altLang="en-US" sz="1800" b="0" i="0" u="none" strike="noStrike" kern="1200" cap="none" spc="0" normalizeH="0" baseline="0" noProof="0" dirty="0">
                <a:ln>
                  <a:noFill/>
                </a:ln>
                <a:solidFill>
                  <a:srgbClr val="FFFFFF"/>
                </a:solidFill>
                <a:effectLst/>
                <a:uLnTx/>
                <a:uFillTx/>
                <a:latin typeface="+mn-ea"/>
                <a:ea typeface="微软雅黑" panose="020B0503020204020204" pitchFamily="34" charset="-122"/>
                <a:cs typeface="+mn-cs"/>
                <a:sym typeface="微软雅黑" panose="020B0503020204020204" pitchFamily="34" charset="-122"/>
              </a:rPr>
              <a:t>第</a:t>
            </a:r>
            <a:r>
              <a:rPr lang="en-US" altLang="zh-CN" sz="1800" dirty="0">
                <a:solidFill>
                  <a:srgbClr val="FFFFFF"/>
                </a:solidFill>
                <a:latin typeface="+mn-ea"/>
                <a:sym typeface="微软雅黑" panose="020B0503020204020204" pitchFamily="34" charset="-122"/>
              </a:rPr>
              <a:t>2</a:t>
            </a:r>
            <a:r>
              <a:rPr kumimoji="0" lang="zh-CN" altLang="en-US" sz="1800" b="0" i="0" u="none" strike="noStrike" kern="1200" cap="none" spc="0" normalizeH="0" baseline="0" noProof="0" dirty="0">
                <a:ln>
                  <a:noFill/>
                </a:ln>
                <a:solidFill>
                  <a:srgbClr val="FFFFFF"/>
                </a:solidFill>
                <a:effectLst/>
                <a:uLnTx/>
                <a:uFillTx/>
                <a:latin typeface="+mn-ea"/>
                <a:ea typeface="微软雅黑" panose="020B0503020204020204" pitchFamily="34" charset="-122"/>
                <a:cs typeface="+mn-cs"/>
                <a:sym typeface="微软雅黑" panose="020B0503020204020204" pitchFamily="34" charset="-122"/>
              </a:rPr>
              <a:t>章 湖南省重点企业举例</a:t>
            </a:r>
            <a:endParaRPr kumimoji="0" lang="en-US" altLang="zh-CN" sz="1800" b="0" i="0" u="none" strike="noStrike" kern="1200" cap="none" spc="0" normalizeH="0" baseline="0" noProof="0" dirty="0">
              <a:ln>
                <a:noFill/>
              </a:ln>
              <a:solidFill>
                <a:srgbClr val="FFFFFF"/>
              </a:solidFill>
              <a:effectLst/>
              <a:uLnTx/>
              <a:uFillTx/>
              <a:latin typeface="+mn-ea"/>
              <a:ea typeface="+mn-ea"/>
              <a:cs typeface="+mn-cs"/>
              <a:sym typeface="微软雅黑" panose="020B0503020204020204" pitchFamily="34" charset="-122"/>
            </a:endParaRPr>
          </a:p>
          <a:p>
            <a:pPr marL="0" marR="0" lvl="0" indent="0" algn="l" defTabSz="914400" rtl="0" eaLnBrk="1" fontAlgn="base" latinLnBrk="0" hangingPunct="1">
              <a:lnSpc>
                <a:spcPct val="150000"/>
              </a:lnSpc>
              <a:spcBef>
                <a:spcPct val="0"/>
              </a:spcBef>
              <a:spcAft>
                <a:spcPct val="0"/>
              </a:spcAft>
              <a:buClrTx/>
              <a:buSzTx/>
              <a:buNone/>
              <a:defRPr/>
            </a:pPr>
            <a:r>
              <a:rPr kumimoji="0" lang="zh-CN" altLang="en-US" sz="1800" b="0" i="0" u="none" strike="noStrike" kern="1200" cap="none" spc="0" normalizeH="0" baseline="0" noProof="0" dirty="0">
                <a:ln>
                  <a:noFill/>
                </a:ln>
                <a:solidFill>
                  <a:srgbClr val="FFFFFF"/>
                </a:solidFill>
                <a:effectLst/>
                <a:uLnTx/>
                <a:uFillTx/>
                <a:latin typeface="+mn-ea"/>
                <a:ea typeface="+mn-ea"/>
                <a:cs typeface="+mn-cs"/>
                <a:sym typeface="微软雅黑" panose="020B0503020204020204" pitchFamily="34" charset="-122"/>
              </a:rPr>
              <a:t>第</a:t>
            </a:r>
            <a:r>
              <a:rPr kumimoji="0" lang="en-US" altLang="zh-CN" sz="1800" b="0" i="0" u="none" strike="noStrike" kern="1200" cap="none" spc="0" normalizeH="0" baseline="0" noProof="0" dirty="0">
                <a:ln>
                  <a:noFill/>
                </a:ln>
                <a:solidFill>
                  <a:srgbClr val="FFFFFF"/>
                </a:solidFill>
                <a:effectLst/>
                <a:uLnTx/>
                <a:uFillTx/>
                <a:latin typeface="+mn-ea"/>
                <a:ea typeface="+mn-ea"/>
                <a:cs typeface="+mn-cs"/>
                <a:sym typeface="微软雅黑" panose="020B0503020204020204" pitchFamily="34" charset="-122"/>
              </a:rPr>
              <a:t>3</a:t>
            </a:r>
            <a:r>
              <a:rPr kumimoji="0" lang="zh-CN" altLang="en-US" sz="1800" b="0" i="0" u="none" strike="noStrike" kern="1200" cap="none" spc="0" normalizeH="0" baseline="0" noProof="0" dirty="0">
                <a:ln>
                  <a:noFill/>
                </a:ln>
                <a:solidFill>
                  <a:srgbClr val="FFFFFF"/>
                </a:solidFill>
                <a:effectLst/>
                <a:uLnTx/>
                <a:uFillTx/>
                <a:latin typeface="+mn-ea"/>
                <a:ea typeface="+mn-ea"/>
                <a:cs typeface="+mn-cs"/>
                <a:sym typeface="微软雅黑" panose="020B0503020204020204" pitchFamily="34" charset="-122"/>
              </a:rPr>
              <a:t>章 湖南省其他企业举例</a:t>
            </a:r>
            <a:endParaRPr kumimoji="0" lang="zh-CN" altLang="en-US" sz="1800" b="0" i="0" u="none" strike="noStrike" kern="1200" cap="none" spc="0" normalizeH="0" baseline="0" noProof="0" dirty="0">
              <a:ln>
                <a:noFill/>
              </a:ln>
              <a:solidFill>
                <a:srgbClr val="FFFFFF"/>
              </a:solidFill>
              <a:effectLst/>
              <a:uLnTx/>
              <a:uFillTx/>
              <a:latin typeface="+mn-ea"/>
              <a:ea typeface="+mn-ea"/>
              <a:cs typeface="+mn-cs"/>
              <a:sym typeface="MicrosoftYaHei" charset="0"/>
            </a:endParaRPr>
          </a:p>
        </p:txBody>
      </p:sp>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图片 2"/>
          <p:cNvPicPr>
            <a:picLocks noChangeAspect="1"/>
          </p:cNvPicPr>
          <p:nvPr/>
        </p:nvPicPr>
        <p:blipFill>
          <a:blip r:embed="rId2"/>
          <a:stretch>
            <a:fillRect/>
          </a:stretch>
        </p:blipFill>
        <p:spPr>
          <a:xfrm>
            <a:off x="9525" y="0"/>
            <a:ext cx="12226925" cy="6858000"/>
          </a:xfrm>
          <a:prstGeom prst="rect">
            <a:avLst/>
          </a:prstGeom>
          <a:noFill/>
          <a:ln w="9525">
            <a:noFill/>
          </a:ln>
        </p:spPr>
      </p:pic>
      <p:sp>
        <p:nvSpPr>
          <p:cNvPr id="15363" name="文本框 1"/>
          <p:cNvSpPr>
            <a:spLocks noChangeArrowheads="1"/>
          </p:cNvSpPr>
          <p:nvPr/>
        </p:nvSpPr>
        <p:spPr bwMode="auto">
          <a:xfrm>
            <a:off x="3357218" y="1676539"/>
            <a:ext cx="8736013" cy="707886"/>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lvl="0" algn="ctr" eaLnBrk="1">
              <a:spcAft>
                <a:spcPct val="15000"/>
              </a:spcAft>
              <a:buClr>
                <a:srgbClr val="ED7D31"/>
              </a:buClr>
              <a:buSzPct val="75000"/>
              <a:buNone/>
              <a:defRPr/>
            </a:pPr>
            <a:r>
              <a:rPr lang="zh-CN" altLang="en-US" sz="4000" b="1" dirty="0">
                <a:solidFill>
                  <a:srgbClr val="FFFFFF"/>
                </a:solidFill>
                <a:latin typeface="+mn-ea"/>
                <a:ea typeface="+mn-ea"/>
                <a:sym typeface="微软雅黑" panose="020B0503020204020204" pitchFamily="34" charset="-122"/>
              </a:rPr>
              <a:t>第</a:t>
            </a:r>
            <a:r>
              <a:rPr lang="en-US" altLang="zh-CN" sz="4000" b="1" dirty="0">
                <a:solidFill>
                  <a:srgbClr val="FFFFFF"/>
                </a:solidFill>
                <a:latin typeface="+mn-ea"/>
                <a:ea typeface="+mn-ea"/>
                <a:sym typeface="微软雅黑" panose="020B0503020204020204" pitchFamily="34" charset="-122"/>
              </a:rPr>
              <a:t>1</a:t>
            </a:r>
            <a:r>
              <a:rPr lang="zh-CN" altLang="en-US" sz="4000" b="1" dirty="0">
                <a:solidFill>
                  <a:srgbClr val="FFFFFF"/>
                </a:solidFill>
                <a:latin typeface="+mn-ea"/>
                <a:ea typeface="+mn-ea"/>
                <a:sym typeface="微软雅黑" panose="020B0503020204020204" pitchFamily="34" charset="-122"/>
              </a:rPr>
              <a:t>章 湖南省发展公募</a:t>
            </a:r>
            <a:r>
              <a:rPr lang="en-US" altLang="zh-CN" sz="4000" b="1" dirty="0">
                <a:solidFill>
                  <a:srgbClr val="FFFFFF"/>
                </a:solidFill>
                <a:latin typeface="+mn-ea"/>
                <a:ea typeface="+mn-ea"/>
                <a:sym typeface="微软雅黑" panose="020B0503020204020204" pitchFamily="34" charset="-122"/>
              </a:rPr>
              <a:t>REITs</a:t>
            </a:r>
            <a:r>
              <a:rPr lang="zh-CN" altLang="en-US" sz="4000" b="1" dirty="0">
                <a:solidFill>
                  <a:srgbClr val="FFFFFF"/>
                </a:solidFill>
                <a:latin typeface="+mn-ea"/>
                <a:ea typeface="+mn-ea"/>
                <a:sym typeface="微软雅黑" panose="020B0503020204020204" pitchFamily="34" charset="-122"/>
              </a:rPr>
              <a:t>意义</a:t>
            </a:r>
          </a:p>
        </p:txBody>
      </p:sp>
      <p:sp>
        <p:nvSpPr>
          <p:cNvPr id="41988" name="直接连接符 4"/>
          <p:cNvSpPr/>
          <p:nvPr/>
        </p:nvSpPr>
        <p:spPr>
          <a:xfrm>
            <a:off x="3713163" y="2514600"/>
            <a:ext cx="8293100" cy="6350"/>
          </a:xfrm>
          <a:prstGeom prst="line">
            <a:avLst/>
          </a:prstGeom>
          <a:ln w="12700" cap="flat" cmpd="sng">
            <a:solidFill>
              <a:schemeClr val="bg1"/>
            </a:solidFill>
            <a:prstDash val="solid"/>
            <a:bevel/>
            <a:headEnd type="none" w="med" len="med"/>
            <a:tailEnd type="none" w="med" len="med"/>
          </a:ln>
        </p:spPr>
      </p:sp>
    </p:spTree>
    <p:extLst>
      <p:ext uri="{BB962C8B-B14F-4D97-AF65-F5344CB8AC3E}">
        <p14:creationId xmlns:p14="http://schemas.microsoft.com/office/powerpoint/2010/main" val="246983612"/>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object 16"/>
          <p:cNvSpPr/>
          <p:nvPr/>
        </p:nvSpPr>
        <p:spPr>
          <a:xfrm>
            <a:off x="828675" y="1057275"/>
            <a:ext cx="5737225" cy="368300"/>
          </a:xfrm>
          <a:prstGeom prst="rect">
            <a:avLst/>
          </a:prstGeom>
          <a:noFill/>
          <a:ln w="9525">
            <a:noFill/>
          </a:ln>
        </p:spPr>
        <p:txBody>
          <a:bodyPr lIns="0" tIns="13970" rIns="0" bIns="0">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27305" lvl="0" indent="0" defTabSz="914400" eaLnBrk="1" hangingPunct="1">
              <a:spcBef>
                <a:spcPts val="115"/>
              </a:spcBef>
              <a:buFontTx/>
              <a:buNone/>
            </a:pPr>
            <a:r>
              <a:rPr lang="zh-CN" altLang="en-US" sz="2300" b="1" dirty="0">
                <a:solidFill>
                  <a:srgbClr val="FF0000"/>
                </a:solidFill>
                <a:latin typeface="楷体" panose="02010609060101010101" pitchFamily="49" charset="-122"/>
                <a:ea typeface="楷体" panose="02010609060101010101" pitchFamily="49" charset="-122"/>
                <a:sym typeface="微软雅黑" panose="020B0503020204020204" pitchFamily="34" charset="-122"/>
              </a:rPr>
              <a:t>关于本报告中信息与数据的说明</a:t>
            </a:r>
            <a:endParaRPr lang="zh-CN" altLang="en-US" sz="1800" b="1" dirty="0">
              <a:solidFill>
                <a:srgbClr val="FF0000"/>
              </a:solidFill>
              <a:latin typeface="楷体" panose="02010609060101010101" pitchFamily="49" charset="-122"/>
              <a:ea typeface="楷体" panose="02010609060101010101" pitchFamily="49" charset="-122"/>
            </a:endParaRPr>
          </a:p>
        </p:txBody>
      </p:sp>
      <p:sp>
        <p:nvSpPr>
          <p:cNvPr id="43011" name="矩形 1"/>
          <p:cNvSpPr/>
          <p:nvPr/>
        </p:nvSpPr>
        <p:spPr>
          <a:xfrm>
            <a:off x="508000" y="1520825"/>
            <a:ext cx="10887075" cy="2520950"/>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285750" lvl="0" indent="-285750" defTabSz="914400">
              <a:lnSpc>
                <a:spcPct val="150000"/>
              </a:lnSpc>
              <a:spcBef>
                <a:spcPct val="0"/>
              </a:spcBef>
              <a:buFont typeface="Wingdings" panose="05000000000000000000" pitchFamily="2" charset="2"/>
              <a:buChar char="p"/>
            </a:pPr>
            <a:r>
              <a:rPr lang="zh-CN" altLang="en-US" sz="1800" dirty="0">
                <a:latin typeface="楷体" panose="02010609060101010101" pitchFamily="49" charset="-122"/>
                <a:ea typeface="楷体" panose="02010609060101010101" pitchFamily="49" charset="-122"/>
              </a:rPr>
              <a:t>本报告由方正证券股份有限公司基于本公司认为可靠的、已公开的信息编制，但由于不同的信息与数据来源统计口径存在差异，因此报告中所载相关信息及数据可能不完整或不准确。</a:t>
            </a:r>
            <a:endParaRPr lang="en-US" altLang="zh-CN" sz="1800" dirty="0">
              <a:latin typeface="楷体" panose="02010609060101010101" pitchFamily="49" charset="-122"/>
              <a:ea typeface="楷体" panose="02010609060101010101" pitchFamily="49" charset="-122"/>
            </a:endParaRPr>
          </a:p>
          <a:p>
            <a:pPr marL="285750" lvl="0" indent="-285750" defTabSz="914400">
              <a:lnSpc>
                <a:spcPct val="150000"/>
              </a:lnSpc>
              <a:spcBef>
                <a:spcPct val="0"/>
              </a:spcBef>
              <a:buFont typeface="Wingdings" panose="05000000000000000000" pitchFamily="2" charset="2"/>
              <a:buChar char="p"/>
            </a:pPr>
            <a:r>
              <a:rPr lang="zh-CN" altLang="en-US" sz="1800" dirty="0">
                <a:latin typeface="楷体" panose="02010609060101010101" pitchFamily="49" charset="-122"/>
                <a:ea typeface="楷体" panose="02010609060101010101" pitchFamily="49" charset="-122"/>
              </a:rPr>
              <a:t>报告所载的对湖南地区具体企业目前是否符合公募</a:t>
            </a:r>
            <a:r>
              <a:rPr lang="en-US" altLang="zh-CN" sz="1800" dirty="0">
                <a:latin typeface="楷体" panose="02010609060101010101" pitchFamily="49" charset="-122"/>
                <a:ea typeface="楷体" panose="02010609060101010101" pitchFamily="49" charset="-122"/>
              </a:rPr>
              <a:t>REITs</a:t>
            </a:r>
            <a:r>
              <a:rPr lang="zh-CN" altLang="en-US" sz="1800" dirty="0">
                <a:latin typeface="楷体" panose="02010609060101010101" pitchFamily="49" charset="-122"/>
                <a:ea typeface="楷体" panose="02010609060101010101" pitchFamily="49" charset="-122"/>
              </a:rPr>
              <a:t>及其他融资工具发行标准的意见和评估结论，仅反映报告出具期间根据已获得的公开资料及信息进行的判断。在不同时期，及获取更多细化数据信息的情况下，本公司可能会作出与本报告所载意见、评估结论不一致的观点和判断。</a:t>
            </a:r>
            <a:endParaRPr lang="en-US" altLang="zh-CN" sz="1800" dirty="0">
              <a:latin typeface="楷体" panose="02010609060101010101" pitchFamily="49" charset="-122"/>
              <a:ea typeface="楷体" panose="02010609060101010101" pitchFamily="49" charset="-122"/>
            </a:endParaRPr>
          </a:p>
          <a:p>
            <a:pPr marL="285750" lvl="0" indent="-285750" defTabSz="914400">
              <a:lnSpc>
                <a:spcPct val="150000"/>
              </a:lnSpc>
              <a:spcBef>
                <a:spcPct val="0"/>
              </a:spcBef>
              <a:buFont typeface="Wingdings" panose="05000000000000000000" pitchFamily="2" charset="2"/>
              <a:buChar char="p"/>
            </a:pPr>
            <a:r>
              <a:rPr lang="zh-CN" altLang="en-US" sz="1800" dirty="0">
                <a:latin typeface="楷体" panose="02010609060101010101" pitchFamily="49" charset="-122"/>
                <a:ea typeface="楷体" panose="02010609060101010101" pitchFamily="49" charset="-122"/>
              </a:rPr>
              <a:t>本报告推断暂时不符合公募</a:t>
            </a:r>
            <a:r>
              <a:rPr lang="en-US" altLang="zh-CN" sz="1800" dirty="0">
                <a:latin typeface="楷体" panose="02010609060101010101" pitchFamily="49" charset="-122"/>
                <a:ea typeface="楷体" panose="02010609060101010101" pitchFamily="49" charset="-122"/>
              </a:rPr>
              <a:t>REITs</a:t>
            </a:r>
            <a:r>
              <a:rPr lang="zh-CN" altLang="en-US" sz="1800" dirty="0">
                <a:latin typeface="楷体" panose="02010609060101010101" pitchFamily="49" charset="-122"/>
                <a:ea typeface="楷体" panose="02010609060101010101" pitchFamily="49" charset="-122"/>
              </a:rPr>
              <a:t>发行条件的也可能经过资产重组优化后可以符合相关申报条件。</a:t>
            </a:r>
          </a:p>
        </p:txBody>
      </p:sp>
      <p:graphicFrame>
        <p:nvGraphicFramePr>
          <p:cNvPr id="2" name="表格 2"/>
          <p:cNvGraphicFramePr>
            <a:graphicFrameLocks noGrp="1"/>
          </p:cNvGraphicFramePr>
          <p:nvPr/>
        </p:nvGraphicFramePr>
        <p:xfrm>
          <a:off x="4314825" y="4764088"/>
          <a:ext cx="7688263" cy="1854200"/>
        </p:xfrm>
        <a:graphic>
          <a:graphicData uri="http://schemas.openxmlformats.org/drawingml/2006/table">
            <a:tbl>
              <a:tblPr firstRow="1" bandRow="1">
                <a:tableStyleId>{68D230F3-CF80-4859-8CE7-A43EE81993B5}</a:tableStyleId>
              </a:tblPr>
              <a:tblGrid>
                <a:gridCol w="2120347">
                  <a:extLst>
                    <a:ext uri="{9D8B030D-6E8A-4147-A177-3AD203B41FA5}">
                      <a16:colId xmlns:a16="http://schemas.microsoft.com/office/drawing/2014/main" val="20000"/>
                    </a:ext>
                  </a:extLst>
                </a:gridCol>
                <a:gridCol w="1170667">
                  <a:extLst>
                    <a:ext uri="{9D8B030D-6E8A-4147-A177-3AD203B41FA5}">
                      <a16:colId xmlns:a16="http://schemas.microsoft.com/office/drawing/2014/main" val="20001"/>
                    </a:ext>
                  </a:extLst>
                </a:gridCol>
                <a:gridCol w="1867627">
                  <a:extLst>
                    <a:ext uri="{9D8B030D-6E8A-4147-A177-3AD203B41FA5}">
                      <a16:colId xmlns:a16="http://schemas.microsoft.com/office/drawing/2014/main" val="20002"/>
                    </a:ext>
                  </a:extLst>
                </a:gridCol>
                <a:gridCol w="2529622">
                  <a:extLst>
                    <a:ext uri="{9D8B030D-6E8A-4147-A177-3AD203B41FA5}">
                      <a16:colId xmlns:a16="http://schemas.microsoft.com/office/drawing/2014/main" val="2000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b="1" dirty="0">
                          <a:latin typeface="微软雅黑" panose="020B0503020204020204" pitchFamily="34" charset="-122"/>
                          <a:sym typeface="微软雅黑" panose="020B0503020204020204" pitchFamily="34" charset="-122"/>
                        </a:rPr>
                        <a:t>联系方式：</a:t>
                      </a:r>
                      <a:endParaRPr lang="zh-CN" altLang="en-US" sz="1400" b="1" dirty="0">
                        <a:latin typeface="微软雅黑" panose="020B0503020204020204" pitchFamily="34" charset="-122"/>
                      </a:endParaRPr>
                    </a:p>
                  </a:txBody>
                  <a:tcPr marL="91430" marR="91430">
                    <a:lnL>
                      <a:noFill/>
                    </a:lnL>
                    <a:lnR>
                      <a:noFill/>
                    </a:lnR>
                    <a:lnT w="12700" cmpd="sng">
                      <a:noFill/>
                    </a:lnT>
                    <a:lnB w="12700" cmpd="sng">
                      <a:noFill/>
                    </a:lnB>
                    <a:lnTlToBr w="12700" cmpd="sng">
                      <a:noFill/>
                      <a:prstDash val="solid"/>
                    </a:lnTlToBr>
                    <a:lnBlToTr w="12700" cmpd="sng">
                      <a:noFill/>
                      <a:prstDash val="solid"/>
                    </a:lnBlToTr>
                    <a:noFill/>
                  </a:tcPr>
                </a:tc>
                <a:tc>
                  <a:txBody>
                    <a:bodyPr/>
                    <a:lstStyle/>
                    <a:p>
                      <a:endParaRPr lang="zh-CN" altLang="en-US" sz="1400" dirty="0"/>
                    </a:p>
                  </a:txBody>
                  <a:tcPr marL="91430" marR="91430">
                    <a:lnL>
                      <a:noFill/>
                    </a:lnL>
                    <a:lnR>
                      <a:noFill/>
                    </a:lnR>
                    <a:lnT w="12700" cmpd="sng">
                      <a:noFill/>
                    </a:lnT>
                    <a:lnB w="12700" cmpd="sng">
                      <a:noFill/>
                    </a:lnB>
                    <a:lnTlToBr w="12700" cmpd="sng">
                      <a:noFill/>
                      <a:prstDash val="solid"/>
                    </a:lnTlToBr>
                    <a:lnBlToTr w="12700" cmpd="sng">
                      <a:noFill/>
                      <a:prstDash val="solid"/>
                    </a:lnBlToTr>
                    <a:noFill/>
                  </a:tcPr>
                </a:tc>
                <a:tc>
                  <a:txBody>
                    <a:bodyPr/>
                    <a:lstStyle/>
                    <a:p>
                      <a:endParaRPr lang="zh-CN" altLang="en-US" sz="1400" dirty="0"/>
                    </a:p>
                  </a:txBody>
                  <a:tcPr marL="91430" marR="91430">
                    <a:lnL>
                      <a:noFill/>
                    </a:lnL>
                    <a:lnR>
                      <a:noFill/>
                    </a:lnR>
                    <a:lnT w="12700" cmpd="sng">
                      <a:noFill/>
                    </a:lnT>
                    <a:lnB w="12700" cmpd="sng">
                      <a:noFill/>
                    </a:lnB>
                    <a:lnTlToBr w="12700" cmpd="sng">
                      <a:noFill/>
                      <a:prstDash val="solid"/>
                    </a:lnTlToBr>
                    <a:lnBlToTr w="12700" cmpd="sng">
                      <a:noFill/>
                      <a:prstDash val="solid"/>
                    </a:lnBlToTr>
                    <a:noFill/>
                  </a:tcPr>
                </a:tc>
                <a:tc>
                  <a:txBody>
                    <a:bodyPr/>
                    <a:lstStyle/>
                    <a:p>
                      <a:endParaRPr lang="zh-CN" altLang="en-US" sz="1400" dirty="0"/>
                    </a:p>
                  </a:txBody>
                  <a:tcPr marL="91430" marR="91430">
                    <a:lnL>
                      <a:noFill/>
                    </a:lnL>
                    <a:lnR>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zh-CN" altLang="en-US" sz="1400" dirty="0"/>
                        <a:t>方正证券 结构融资部</a:t>
                      </a:r>
                    </a:p>
                  </a:txBody>
                  <a:tcPr marL="91430" marR="91430">
                    <a:lnL>
                      <a:noFill/>
                    </a:lnL>
                    <a:lnR>
                      <a:noFill/>
                    </a:lnR>
                    <a:lnT w="12700" cmpd="sng">
                      <a:noFill/>
                    </a:lnT>
                    <a:lnB>
                      <a:noFill/>
                    </a:lnB>
                    <a:lnTlToBr w="12700" cmpd="sng">
                      <a:noFill/>
                      <a:prstDash val="solid"/>
                    </a:lnTlToBr>
                    <a:lnBlToTr w="12700" cmpd="sng">
                      <a:noFill/>
                      <a:prstDash val="solid"/>
                    </a:lnBlToTr>
                    <a:noFill/>
                  </a:tcPr>
                </a:tc>
                <a:tc>
                  <a:txBody>
                    <a:bodyPr/>
                    <a:lstStyle/>
                    <a:p>
                      <a:r>
                        <a:rPr lang="zh-CN" altLang="en-US" sz="1400" dirty="0"/>
                        <a:t>姚远志</a:t>
                      </a:r>
                    </a:p>
                  </a:txBody>
                  <a:tcPr marL="91430" marR="91430">
                    <a:lnL>
                      <a:noFill/>
                    </a:lnL>
                    <a:lnR>
                      <a:noFill/>
                    </a:lnR>
                    <a:lnT w="12700" cmpd="sng">
                      <a:noFill/>
                    </a:lnT>
                    <a:lnB>
                      <a:noFill/>
                    </a:lnB>
                    <a:lnTlToBr w="12700" cmpd="sng">
                      <a:noFill/>
                      <a:prstDash val="solid"/>
                    </a:lnTlToBr>
                    <a:lnBlToTr w="12700" cmpd="sng">
                      <a:noFill/>
                      <a:prstDash val="solid"/>
                    </a:lnBlToTr>
                    <a:noFill/>
                  </a:tcPr>
                </a:tc>
                <a:tc>
                  <a:txBody>
                    <a:bodyPr/>
                    <a:lstStyle/>
                    <a:p>
                      <a:r>
                        <a:rPr lang="en-US" altLang="zh-CN" sz="1400" dirty="0">
                          <a:sym typeface="微软雅黑" panose="020B0503020204020204" pitchFamily="34" charset="-122"/>
                        </a:rPr>
                        <a:t>18823798959</a:t>
                      </a:r>
                      <a:endParaRPr lang="zh-CN" altLang="en-US" sz="1400" dirty="0"/>
                    </a:p>
                  </a:txBody>
                  <a:tcPr marL="91430" marR="91430">
                    <a:lnL>
                      <a:noFill/>
                    </a:lnL>
                    <a:lnR>
                      <a:noFill/>
                    </a:lnR>
                    <a:lnT w="12700" cmpd="sng">
                      <a:noFill/>
                    </a:lnT>
                    <a:lnB>
                      <a:noFill/>
                    </a:lnB>
                    <a:lnTlToBr w="12700" cmpd="sng">
                      <a:noFill/>
                      <a:prstDash val="solid"/>
                    </a:lnTlToBr>
                    <a:lnBlToTr w="12700" cmpd="sng">
                      <a:noFill/>
                      <a:prstDash val="solid"/>
                    </a:lnBlToTr>
                    <a:noFill/>
                  </a:tcPr>
                </a:tc>
                <a:tc>
                  <a:txBody>
                    <a:bodyPr/>
                    <a:lstStyle/>
                    <a:p>
                      <a:r>
                        <a:rPr lang="en-US" altLang="zh-CN" sz="1400" dirty="0">
                          <a:sym typeface="微软雅黑" panose="020B0503020204020204" pitchFamily="34" charset="-122"/>
                          <a:hlinkClick r:id="rId2"/>
                        </a:rPr>
                        <a:t>yaoyuanzhi@foundersc.com</a:t>
                      </a:r>
                      <a:endParaRPr lang="zh-CN" altLang="en-US" sz="1400" dirty="0"/>
                    </a:p>
                  </a:txBody>
                  <a:tcPr marL="91430" marR="91430">
                    <a:lnL>
                      <a:noFill/>
                    </a:lnL>
                    <a:lnR>
                      <a:noFill/>
                    </a:lnR>
                    <a:lnT w="12700" cmpd="sng">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zh-CN" altLang="en-US" sz="1400" dirty="0"/>
                        <a:t>方正富邦基金</a:t>
                      </a:r>
                    </a:p>
                  </a:txBody>
                  <a:tcPr marL="91430" marR="91430">
                    <a:lnL>
                      <a:noFill/>
                    </a:lnL>
                    <a:lnR>
                      <a:noFill/>
                    </a:lnR>
                    <a:lnT>
                      <a:noFill/>
                    </a:lnT>
                    <a:lnB>
                      <a:noFill/>
                    </a:lnB>
                    <a:lnTlToBr w="12700" cmpd="sng">
                      <a:noFill/>
                      <a:prstDash val="solid"/>
                    </a:lnTlToBr>
                    <a:lnBlToTr w="12700" cmpd="sng">
                      <a:noFill/>
                      <a:prstDash val="solid"/>
                    </a:lnBlToTr>
                    <a:noFill/>
                  </a:tcPr>
                </a:tc>
                <a:tc>
                  <a:txBody>
                    <a:bodyPr/>
                    <a:lstStyle/>
                    <a:p>
                      <a:r>
                        <a:rPr lang="zh-CN" altLang="en-US" sz="1400" dirty="0">
                          <a:sym typeface="微软雅黑" panose="020B0503020204020204" pitchFamily="34" charset="-122"/>
                        </a:rPr>
                        <a:t>田业均 </a:t>
                      </a:r>
                      <a:endParaRPr lang="zh-CN" altLang="en-US" sz="1400" dirty="0"/>
                    </a:p>
                  </a:txBody>
                  <a:tcPr marL="91430" marR="91430">
                    <a:lnL>
                      <a:noFill/>
                    </a:lnL>
                    <a:lnR>
                      <a:noFill/>
                    </a:lnR>
                    <a:lnT>
                      <a:noFill/>
                    </a:lnT>
                    <a:lnB>
                      <a:noFill/>
                    </a:lnB>
                    <a:lnTlToBr w="12700" cmpd="sng">
                      <a:noFill/>
                      <a:prstDash val="solid"/>
                    </a:lnTlToBr>
                    <a:lnBlToTr w="12700" cmpd="sng">
                      <a:noFill/>
                      <a:prstDash val="solid"/>
                    </a:lnBlToTr>
                    <a:noFill/>
                  </a:tcPr>
                </a:tc>
                <a:tc>
                  <a:txBody>
                    <a:bodyPr/>
                    <a:lstStyle/>
                    <a:p>
                      <a:r>
                        <a:rPr lang="en-US" altLang="zh-CN" sz="1400" dirty="0">
                          <a:sym typeface="微软雅黑" panose="020B0503020204020204" pitchFamily="34" charset="-122"/>
                        </a:rPr>
                        <a:t>18610754676 </a:t>
                      </a:r>
                      <a:endParaRPr lang="zh-CN" altLang="en-US" sz="1400" dirty="0"/>
                    </a:p>
                  </a:txBody>
                  <a:tcPr marL="91430" marR="91430">
                    <a:lnL>
                      <a:noFill/>
                    </a:lnL>
                    <a:lnR>
                      <a:noFill/>
                    </a:lnR>
                    <a:lnT>
                      <a:noFill/>
                    </a:lnT>
                    <a:lnB>
                      <a:noFill/>
                    </a:lnB>
                    <a:lnTlToBr w="12700" cmpd="sng">
                      <a:noFill/>
                      <a:prstDash val="solid"/>
                    </a:lnTlToBr>
                    <a:lnBlToTr w="12700" cmpd="sng">
                      <a:noFill/>
                      <a:prstDash val="solid"/>
                    </a:lnBlToTr>
                    <a:noFill/>
                  </a:tcPr>
                </a:tc>
                <a:tc>
                  <a:txBody>
                    <a:bodyPr/>
                    <a:lstStyle/>
                    <a:p>
                      <a:r>
                        <a:rPr lang="en-US" altLang="zh-CN" sz="1400" dirty="0">
                          <a:sym typeface="微软雅黑" panose="020B0503020204020204" pitchFamily="34" charset="-122"/>
                          <a:hlinkClick r:id="rId3"/>
                        </a:rPr>
                        <a:t>tianyj@founderff.com</a:t>
                      </a:r>
                      <a:endParaRPr lang="zh-CN" altLang="en-US" sz="1400" dirty="0"/>
                    </a:p>
                  </a:txBody>
                  <a:tcPr marL="91430" marR="9143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zh-CN" altLang="en-US" sz="1400" dirty="0">
                          <a:sym typeface="微软雅黑" panose="020B0503020204020204" pitchFamily="34" charset="-122"/>
                        </a:rPr>
                        <a:t>方正证券湖南分公司</a:t>
                      </a:r>
                      <a:endParaRPr lang="zh-CN" altLang="en-US" sz="1400" dirty="0"/>
                    </a:p>
                  </a:txBody>
                  <a:tcPr marL="91430" marR="91430">
                    <a:lnL>
                      <a:noFill/>
                    </a:lnL>
                    <a:lnR>
                      <a:noFill/>
                    </a:lnR>
                    <a:lnT>
                      <a:noFill/>
                    </a:lnT>
                    <a:lnB>
                      <a:noFill/>
                    </a:lnB>
                    <a:lnTlToBr w="12700" cmpd="sng">
                      <a:noFill/>
                      <a:prstDash val="solid"/>
                    </a:lnTlToBr>
                    <a:lnBlToTr w="12700" cmpd="sng">
                      <a:noFill/>
                      <a:prstDash val="solid"/>
                    </a:lnBlToTr>
                    <a:noFill/>
                  </a:tcPr>
                </a:tc>
                <a:tc>
                  <a:txBody>
                    <a:bodyPr/>
                    <a:lstStyle/>
                    <a:p>
                      <a:r>
                        <a:rPr lang="zh-CN" altLang="en-US" sz="1400" dirty="0">
                          <a:sym typeface="微软雅黑" panose="020B0503020204020204" pitchFamily="34" charset="-122"/>
                        </a:rPr>
                        <a:t>吴振跃 </a:t>
                      </a:r>
                      <a:endParaRPr lang="zh-CN" altLang="en-US" sz="1400" dirty="0"/>
                    </a:p>
                  </a:txBody>
                  <a:tcPr marL="91430" marR="91430">
                    <a:lnL>
                      <a:noFill/>
                    </a:lnL>
                    <a:lnR>
                      <a:noFill/>
                    </a:lnR>
                    <a:lnT>
                      <a:noFill/>
                    </a:lnT>
                    <a:lnB>
                      <a:noFill/>
                    </a:lnB>
                    <a:lnTlToBr w="12700" cmpd="sng">
                      <a:noFill/>
                      <a:prstDash val="solid"/>
                    </a:lnTlToBr>
                    <a:lnBlToTr w="12700" cmpd="sng">
                      <a:noFill/>
                      <a:prstDash val="solid"/>
                    </a:lnBlToTr>
                    <a:noFill/>
                  </a:tcPr>
                </a:tc>
                <a:tc>
                  <a:txBody>
                    <a:bodyPr/>
                    <a:lstStyle/>
                    <a:p>
                      <a:r>
                        <a:rPr lang="en-US" altLang="zh-CN" sz="1400" dirty="0">
                          <a:sym typeface="微软雅黑" panose="020B0503020204020204" pitchFamily="34" charset="-122"/>
                        </a:rPr>
                        <a:t>18975176188</a:t>
                      </a:r>
                      <a:endParaRPr lang="zh-CN" altLang="en-US" sz="1400" dirty="0"/>
                    </a:p>
                  </a:txBody>
                  <a:tcPr marL="91430" marR="91430">
                    <a:lnL>
                      <a:noFill/>
                    </a:lnL>
                    <a:lnR>
                      <a:noFill/>
                    </a:lnR>
                    <a:lnT>
                      <a:noFill/>
                    </a:lnT>
                    <a:lnB>
                      <a:noFill/>
                    </a:lnB>
                    <a:lnTlToBr w="12700" cmpd="sng">
                      <a:noFill/>
                      <a:prstDash val="solid"/>
                    </a:lnTlToBr>
                    <a:lnBlToTr w="12700" cmpd="sng">
                      <a:noFill/>
                      <a:prstDash val="solid"/>
                    </a:lnBlToTr>
                    <a:noFill/>
                  </a:tcPr>
                </a:tc>
                <a:tc>
                  <a:txBody>
                    <a:bodyPr/>
                    <a:lstStyle/>
                    <a:p>
                      <a:r>
                        <a:rPr lang="en-US" altLang="zh-CN" sz="1400" dirty="0">
                          <a:sym typeface="微软雅黑" panose="020B0503020204020204" pitchFamily="34" charset="-122"/>
                          <a:hlinkClick r:id="rId4"/>
                        </a:rPr>
                        <a:t>wuzhenyue@foundersc.com</a:t>
                      </a:r>
                      <a:endParaRPr lang="zh-CN" altLang="en-US" sz="1400" dirty="0"/>
                    </a:p>
                  </a:txBody>
                  <a:tcPr marL="91430" marR="9143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endParaRPr lang="zh-CN" altLang="en-US" sz="1400"/>
                    </a:p>
                  </a:txBody>
                  <a:tcPr marL="91430" marR="91430">
                    <a:lnL>
                      <a:noFill/>
                    </a:lnL>
                    <a:lnR>
                      <a:noFill/>
                    </a:lnR>
                    <a:lnT>
                      <a:noFill/>
                    </a:lnT>
                    <a:lnB w="12700" cmpd="sng">
                      <a:noFill/>
                    </a:lnB>
                    <a:lnTlToBr w="12700" cmpd="sng">
                      <a:noFill/>
                      <a:prstDash val="solid"/>
                    </a:lnTlToBr>
                    <a:lnBlToTr w="12700" cmpd="sng">
                      <a:noFill/>
                      <a:prstDash val="solid"/>
                    </a:lnBlToTr>
                    <a:noFill/>
                  </a:tcPr>
                </a:tc>
                <a:tc>
                  <a:txBody>
                    <a:bodyPr/>
                    <a:lstStyle/>
                    <a:p>
                      <a:endParaRPr lang="zh-CN" altLang="en-US" sz="1400" dirty="0"/>
                    </a:p>
                  </a:txBody>
                  <a:tcPr marL="91430" marR="91430">
                    <a:lnL>
                      <a:noFill/>
                    </a:lnL>
                    <a:lnR>
                      <a:noFill/>
                    </a:lnR>
                    <a:lnT>
                      <a:noFill/>
                    </a:lnT>
                    <a:lnB w="12700" cmpd="sng">
                      <a:noFill/>
                    </a:lnB>
                    <a:lnTlToBr w="12700" cmpd="sng">
                      <a:noFill/>
                      <a:prstDash val="solid"/>
                    </a:lnTlToBr>
                    <a:lnBlToTr w="12700" cmpd="sng">
                      <a:noFill/>
                      <a:prstDash val="solid"/>
                    </a:lnBlToTr>
                    <a:noFill/>
                  </a:tcPr>
                </a:tc>
                <a:tc>
                  <a:txBody>
                    <a:bodyPr/>
                    <a:lstStyle/>
                    <a:p>
                      <a:endParaRPr lang="zh-CN" altLang="en-US" sz="1400" dirty="0"/>
                    </a:p>
                  </a:txBody>
                  <a:tcPr marL="91430" marR="91430">
                    <a:lnL>
                      <a:noFill/>
                    </a:lnL>
                    <a:lnR>
                      <a:noFill/>
                    </a:lnR>
                    <a:lnT>
                      <a:noFill/>
                    </a:lnT>
                    <a:lnB w="12700" cmpd="sng">
                      <a:noFill/>
                    </a:lnB>
                    <a:lnTlToBr w="12700" cmpd="sng">
                      <a:noFill/>
                      <a:prstDash val="solid"/>
                    </a:lnTlToBr>
                    <a:lnBlToTr w="12700" cmpd="sng">
                      <a:noFill/>
                      <a:prstDash val="solid"/>
                    </a:lnBlToTr>
                    <a:noFill/>
                  </a:tcPr>
                </a:tc>
                <a:tc>
                  <a:txBody>
                    <a:bodyPr/>
                    <a:lstStyle/>
                    <a:p>
                      <a:endParaRPr lang="zh-CN" altLang="en-US" sz="1400" dirty="0"/>
                    </a:p>
                  </a:txBody>
                  <a:tcPr marL="91430" marR="91430">
                    <a:lnL>
                      <a:noFill/>
                    </a:lnL>
                    <a:lnR>
                      <a:noFill/>
                    </a:lnR>
                    <a:lnT>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43033" name="灯片编号占位符 27"/>
          <p:cNvSpPr>
            <a:spLocks noGrp="1"/>
          </p:cNvSpPr>
          <p:nvPr/>
        </p:nvSpPr>
        <p:spPr>
          <a:xfrm>
            <a:off x="11509375" y="6554788"/>
            <a:ext cx="584200" cy="365125"/>
          </a:xfrm>
          <a:prstGeom prst="rect">
            <a:avLst/>
          </a:prstGeom>
          <a:noFill/>
          <a:ln w="9525">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fld id="{9A0DB2DC-4C9A-4742-B13C-FB6460FD3503}" type="slidenum">
              <a:rPr lang="zh-CN" altLang="zh-CN" sz="1400" b="1" dirty="0">
                <a:solidFill>
                  <a:srgbClr val="FFFFFF"/>
                </a:solidFill>
                <a:latin typeface="Arial" panose="020B0604020202020204" pitchFamily="34" charset="0"/>
                <a:ea typeface="宋体" panose="02010600030101010101" pitchFamily="2" charset="-122"/>
              </a:rPr>
              <a:t>36</a:t>
            </a:fld>
            <a:endParaRPr lang="zh-CN" altLang="zh-CN" sz="1400" b="1" dirty="0">
              <a:solidFill>
                <a:srgbClr val="FFFFFF"/>
              </a:solidFill>
              <a:latin typeface="Arial" panose="020B0604020202020204" pitchFamily="34" charset="0"/>
              <a:ea typeface="宋体" panose="02010600030101010101"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组合 1"/>
          <p:cNvGrpSpPr/>
          <p:nvPr/>
        </p:nvGrpSpPr>
        <p:grpSpPr>
          <a:xfrm>
            <a:off x="0" y="214313"/>
            <a:ext cx="298450" cy="658812"/>
            <a:chOff x="0" y="0"/>
            <a:chExt cx="577847" cy="659137"/>
          </a:xfrm>
        </p:grpSpPr>
        <p:sp>
          <p:nvSpPr>
            <p:cNvPr id="44096" name="矩形 3"/>
            <p:cNvSpPr/>
            <p:nvPr/>
          </p:nvSpPr>
          <p:spPr>
            <a:xfrm>
              <a:off x="0" y="0"/>
              <a:ext cx="495297" cy="659137"/>
            </a:xfrm>
            <a:prstGeom prst="rect">
              <a:avLst/>
            </a:prstGeom>
            <a:solidFill>
              <a:srgbClr val="C0000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44097" name="矩形 4"/>
            <p:cNvSpPr/>
            <p:nvPr/>
          </p:nvSpPr>
          <p:spPr>
            <a:xfrm>
              <a:off x="527047" y="0"/>
              <a:ext cx="50800" cy="659137"/>
            </a:xfrm>
            <a:prstGeom prst="rect">
              <a:avLst/>
            </a:prstGeom>
            <a:solidFill>
              <a:srgbClr val="80808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grpSp>
      <p:sp>
        <p:nvSpPr>
          <p:cNvPr id="44035" name="文本框 4"/>
          <p:cNvSpPr/>
          <p:nvPr/>
        </p:nvSpPr>
        <p:spPr>
          <a:xfrm>
            <a:off x="9337675" y="6534150"/>
            <a:ext cx="5362575" cy="27622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r>
              <a:rPr lang="zh-CN" altLang="en-US" sz="1200" b="1" dirty="0">
                <a:solidFill>
                  <a:srgbClr val="000000"/>
                </a:solidFill>
                <a:latin typeface="Arial" panose="020B0604020202020204" pitchFamily="34" charset="0"/>
                <a:ea typeface="宋体" panose="02010600030101010101" pitchFamily="2" charset="-122"/>
                <a:sym typeface="微软雅黑" panose="020B0503020204020204" pitchFamily="34" charset="-122"/>
              </a:rPr>
              <a:t>注：数据来源于公开资料整理</a:t>
            </a:r>
            <a:endParaRPr lang="zh-CN" altLang="en-US" sz="1800" dirty="0">
              <a:latin typeface="Arial" panose="020B0604020202020204" pitchFamily="34" charset="0"/>
              <a:ea typeface="宋体" panose="02010600030101010101" pitchFamily="2" charset="-122"/>
            </a:endParaRPr>
          </a:p>
        </p:txBody>
      </p:sp>
      <p:sp>
        <p:nvSpPr>
          <p:cNvPr id="44037" name="矩形 2"/>
          <p:cNvSpPr/>
          <p:nvPr/>
        </p:nvSpPr>
        <p:spPr>
          <a:xfrm>
            <a:off x="700088" y="1714500"/>
            <a:ext cx="11153775" cy="65722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285750" lvl="0" indent="-285750" algn="just" defTabSz="914400" eaLnBrk="1" hangingPunct="1">
              <a:lnSpc>
                <a:spcPct val="120000"/>
              </a:lnSpc>
              <a:spcBef>
                <a:spcPct val="0"/>
              </a:spcBef>
              <a:buFont typeface="Wingdings" panose="05000000000000000000" pitchFamily="2" charset="2"/>
              <a:buChar char="p"/>
            </a:pPr>
            <a:r>
              <a:rPr lang="zh-CN" altLang="en-US" sz="1600" b="1" dirty="0">
                <a:solidFill>
                  <a:srgbClr val="C00000"/>
                </a:solidFill>
                <a:latin typeface="微软雅黑" panose="020B0503020204020204" pitchFamily="34" charset="-122"/>
                <a:sym typeface="微软雅黑" panose="020B0503020204020204" pitchFamily="34" charset="-122"/>
              </a:rPr>
              <a:t>“一带一部”战略定位：</a:t>
            </a:r>
            <a:r>
              <a:rPr lang="zh-CN" altLang="en-US" sz="1600" dirty="0">
                <a:solidFill>
                  <a:srgbClr val="000000"/>
                </a:solidFill>
                <a:latin typeface="微软雅黑" panose="020B0503020204020204" pitchFamily="34" charset="-122"/>
                <a:sym typeface="微软雅黑" panose="020B0503020204020204" pitchFamily="34" charset="-122"/>
              </a:rPr>
              <a:t>发挥东部沿海地区和中西部地区“过渡带”、长江开放经济带和沿海开放经济带“结合部”的区位优势，初步形成发展新格局</a:t>
            </a:r>
            <a:endParaRPr lang="en-US" altLang="zh-CN" sz="1600" dirty="0">
              <a:solidFill>
                <a:srgbClr val="000000"/>
              </a:solidFill>
              <a:latin typeface="微软雅黑" panose="020B0503020204020204" pitchFamily="34" charset="-122"/>
              <a:sym typeface="微软雅黑" panose="020B0503020204020204" pitchFamily="34" charset="-122"/>
            </a:endParaRPr>
          </a:p>
        </p:txBody>
      </p:sp>
      <p:grpSp>
        <p:nvGrpSpPr>
          <p:cNvPr id="44038" name="组合 6"/>
          <p:cNvGrpSpPr/>
          <p:nvPr/>
        </p:nvGrpSpPr>
        <p:grpSpPr>
          <a:xfrm>
            <a:off x="7640638" y="2425700"/>
            <a:ext cx="3943350" cy="3903663"/>
            <a:chOff x="0" y="0"/>
            <a:chExt cx="4751024" cy="5361221"/>
          </a:xfrm>
        </p:grpSpPr>
        <p:sp>
          <p:nvSpPr>
            <p:cNvPr id="44085" name="îṣ1iḍe"/>
            <p:cNvSpPr/>
            <p:nvPr/>
          </p:nvSpPr>
          <p:spPr>
            <a:xfrm flipV="1">
              <a:off x="4259898" y="4990198"/>
              <a:ext cx="491126" cy="371023"/>
            </a:xfrm>
            <a:prstGeom prst="triangle">
              <a:avLst>
                <a:gd name="adj" fmla="val 50000"/>
              </a:avLst>
            </a:prstGeom>
            <a:solidFill>
              <a:srgbClr val="953734"/>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1800" dirty="0">
                <a:solidFill>
                  <a:srgbClr val="FFFFFF"/>
                </a:solidFill>
                <a:latin typeface="Arial" panose="020B0604020202020204" pitchFamily="34" charset="0"/>
                <a:ea typeface="宋体" panose="02010600030101010101" pitchFamily="2" charset="-122"/>
              </a:endParaRPr>
            </a:p>
          </p:txBody>
        </p:sp>
        <p:sp>
          <p:nvSpPr>
            <p:cNvPr id="44086" name="í$líḍe"/>
            <p:cNvSpPr/>
            <p:nvPr/>
          </p:nvSpPr>
          <p:spPr>
            <a:xfrm>
              <a:off x="4259898" y="0"/>
              <a:ext cx="491126" cy="371023"/>
            </a:xfrm>
            <a:prstGeom prst="triangle">
              <a:avLst>
                <a:gd name="adj" fmla="val 50000"/>
              </a:avLst>
            </a:prstGeom>
            <a:solidFill>
              <a:srgbClr val="953734"/>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1800" dirty="0">
                <a:solidFill>
                  <a:srgbClr val="FFFFFF"/>
                </a:solidFill>
                <a:latin typeface="Arial" panose="020B0604020202020204" pitchFamily="34" charset="0"/>
                <a:ea typeface="宋体" panose="02010600030101010101" pitchFamily="2" charset="-122"/>
              </a:endParaRPr>
            </a:p>
          </p:txBody>
        </p:sp>
        <p:sp>
          <p:nvSpPr>
            <p:cNvPr id="44087" name="išļïde"/>
            <p:cNvSpPr/>
            <p:nvPr/>
          </p:nvSpPr>
          <p:spPr>
            <a:xfrm rot="5400000">
              <a:off x="-421437" y="440488"/>
              <a:ext cx="5316312" cy="4473438"/>
            </a:xfrm>
            <a:prstGeom prst="rect">
              <a:avLst/>
            </a:prstGeom>
            <a:solidFill>
              <a:schemeClr val="bg1"/>
            </a:solidFill>
            <a:ln w="53975" cap="flat" cmpd="sng">
              <a:solidFill>
                <a:srgbClr val="C00000"/>
              </a:solidFill>
              <a:prstDash val="solid"/>
              <a:miter/>
              <a:headEnd type="none" w="med" len="med"/>
              <a:tailEnd type="none" w="med" len="med"/>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1800" dirty="0">
                <a:solidFill>
                  <a:srgbClr val="FFFFFF"/>
                </a:solidFill>
                <a:latin typeface="Arial" panose="020B0604020202020204" pitchFamily="34" charset="0"/>
                <a:ea typeface="宋体" panose="02010600030101010101" pitchFamily="2" charset="-122"/>
              </a:endParaRPr>
            </a:p>
          </p:txBody>
        </p:sp>
        <p:sp>
          <p:nvSpPr>
            <p:cNvPr id="44088" name="íSľíďe"/>
            <p:cNvSpPr/>
            <p:nvPr/>
          </p:nvSpPr>
          <p:spPr>
            <a:xfrm>
              <a:off x="147503" y="365059"/>
              <a:ext cx="719254" cy="565726"/>
            </a:xfrm>
            <a:custGeom>
              <a:avLst/>
              <a:gdLst/>
              <a:ahLst/>
              <a:cxnLst>
                <a:cxn ang="0">
                  <a:pos x="2147483646" y="0"/>
                </a:cxn>
                <a:cxn ang="0">
                  <a:pos x="2147483646" y="522818732"/>
                </a:cxn>
                <a:cxn ang="0">
                  <a:pos x="2147483646" y="874378939"/>
                </a:cxn>
                <a:cxn ang="0">
                  <a:pos x="2147483646" y="1473819978"/>
                </a:cxn>
                <a:cxn ang="0">
                  <a:pos x="2147483646" y="1473819978"/>
                </a:cxn>
                <a:cxn ang="0">
                  <a:pos x="2147483646" y="2147483646"/>
                </a:cxn>
                <a:cxn ang="0">
                  <a:pos x="2113810108" y="2147483646"/>
                </a:cxn>
                <a:cxn ang="0">
                  <a:pos x="2113810108" y="1834383188"/>
                </a:cxn>
                <a:cxn ang="0">
                  <a:pos x="2147483646" y="964518499"/>
                </a:cxn>
                <a:cxn ang="0">
                  <a:pos x="2147483646" y="396626363"/>
                </a:cxn>
                <a:cxn ang="0">
                  <a:pos x="2147483646" y="0"/>
                </a:cxn>
                <a:cxn ang="0">
                  <a:pos x="1122253795" y="0"/>
                </a:cxn>
                <a:cxn ang="0">
                  <a:pos x="1370143193" y="522818732"/>
                </a:cxn>
                <a:cxn ang="0">
                  <a:pos x="827043924" y="874378939"/>
                </a:cxn>
                <a:cxn ang="0">
                  <a:pos x="653526755" y="1473819978"/>
                </a:cxn>
                <a:cxn ang="0">
                  <a:pos x="1266480595" y="1473819978"/>
                </a:cxn>
                <a:cxn ang="0">
                  <a:pos x="1266480595" y="2147483646"/>
                </a:cxn>
                <a:cxn ang="0">
                  <a:pos x="0" y="2147483646"/>
                </a:cxn>
                <a:cxn ang="0">
                  <a:pos x="0" y="1834383188"/>
                </a:cxn>
                <a:cxn ang="0">
                  <a:pos x="96904145" y="966775391"/>
                </a:cxn>
                <a:cxn ang="0">
                  <a:pos x="455215051" y="396626363"/>
                </a:cxn>
                <a:cxn ang="0">
                  <a:pos x="1122253795" y="0"/>
                </a:cxn>
              </a:cxnLst>
              <a:rect l="0" t="0" r="0" b="0"/>
              <a:pathLst>
                <a:path w="460177" h="361950">
                  <a:moveTo>
                    <a:pt x="427435" y="0"/>
                  </a:moveTo>
                  <a:lnTo>
                    <a:pt x="460177" y="69056"/>
                  </a:lnTo>
                  <a:cubicBezTo>
                    <a:pt x="426839" y="80169"/>
                    <a:pt x="402928" y="95647"/>
                    <a:pt x="388442" y="115491"/>
                  </a:cubicBezTo>
                  <a:cubicBezTo>
                    <a:pt x="373956" y="135335"/>
                    <a:pt x="366316" y="161727"/>
                    <a:pt x="365522" y="194667"/>
                  </a:cubicBezTo>
                  <a:lnTo>
                    <a:pt x="446485" y="194667"/>
                  </a:lnTo>
                  <a:lnTo>
                    <a:pt x="446485" y="361950"/>
                  </a:lnTo>
                  <a:lnTo>
                    <a:pt x="279202" y="361950"/>
                  </a:lnTo>
                  <a:lnTo>
                    <a:pt x="279202" y="242292"/>
                  </a:lnTo>
                  <a:cubicBezTo>
                    <a:pt x="279202" y="193477"/>
                    <a:pt x="283468" y="155178"/>
                    <a:pt x="292001" y="127397"/>
                  </a:cubicBezTo>
                  <a:cubicBezTo>
                    <a:pt x="300534" y="99616"/>
                    <a:pt x="316409" y="74613"/>
                    <a:pt x="339626" y="52388"/>
                  </a:cubicBezTo>
                  <a:cubicBezTo>
                    <a:pt x="362843" y="30163"/>
                    <a:pt x="392113" y="12700"/>
                    <a:pt x="427435" y="0"/>
                  </a:cubicBezTo>
                  <a:close/>
                  <a:moveTo>
                    <a:pt x="148233" y="0"/>
                  </a:moveTo>
                  <a:lnTo>
                    <a:pt x="180975" y="69056"/>
                  </a:lnTo>
                  <a:cubicBezTo>
                    <a:pt x="147638" y="80169"/>
                    <a:pt x="123726" y="95647"/>
                    <a:pt x="109240" y="115491"/>
                  </a:cubicBezTo>
                  <a:cubicBezTo>
                    <a:pt x="94754" y="135335"/>
                    <a:pt x="87114" y="161727"/>
                    <a:pt x="86321" y="194667"/>
                  </a:cubicBezTo>
                  <a:lnTo>
                    <a:pt x="167283" y="194667"/>
                  </a:lnTo>
                  <a:lnTo>
                    <a:pt x="167283" y="361950"/>
                  </a:lnTo>
                  <a:lnTo>
                    <a:pt x="0" y="361950"/>
                  </a:lnTo>
                  <a:lnTo>
                    <a:pt x="0" y="242292"/>
                  </a:lnTo>
                  <a:cubicBezTo>
                    <a:pt x="0" y="193874"/>
                    <a:pt x="4267" y="155674"/>
                    <a:pt x="12800" y="127695"/>
                  </a:cubicBezTo>
                  <a:cubicBezTo>
                    <a:pt x="21332" y="99715"/>
                    <a:pt x="37108" y="74613"/>
                    <a:pt x="60127" y="52388"/>
                  </a:cubicBezTo>
                  <a:cubicBezTo>
                    <a:pt x="83146" y="30163"/>
                    <a:pt x="112514" y="12700"/>
                    <a:pt x="148233" y="0"/>
                  </a:cubicBezTo>
                  <a:close/>
                </a:path>
              </a:pathLst>
            </a:custGeom>
            <a:solidFill>
              <a:schemeClr val="accent2">
                <a:alpha val="100000"/>
              </a:schemeClr>
            </a:solidFill>
            <a:ln w="9525">
              <a:noFill/>
            </a:ln>
          </p:spPr>
          <p:txBody>
            <a:bodyPr/>
            <a:lstStyle/>
            <a:p>
              <a:endParaRPr lang="zh-CN" altLang="en-US"/>
            </a:p>
          </p:txBody>
        </p:sp>
        <p:sp>
          <p:nvSpPr>
            <p:cNvPr id="44089" name="íṩḻîḋé"/>
            <p:cNvSpPr/>
            <p:nvPr/>
          </p:nvSpPr>
          <p:spPr>
            <a:xfrm>
              <a:off x="507130" y="1223173"/>
              <a:ext cx="3722914" cy="1660267"/>
            </a:xfrm>
            <a:prstGeom prst="rect">
              <a:avLst/>
            </a:prstGeom>
            <a:noFill/>
            <a:ln w="9525">
              <a:noFill/>
            </a:ln>
          </p:spPr>
          <p:txBody>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SzPct val="25000"/>
                <a:buFontTx/>
                <a:buNone/>
              </a:pPr>
              <a:r>
                <a:rPr lang="en-US" altLang="zh-CN" sz="2000" b="1" dirty="0">
                  <a:latin typeface="Arial" panose="020B0604020202020204" pitchFamily="34" charset="0"/>
                </a:rPr>
                <a:t>《</a:t>
              </a:r>
              <a:r>
                <a:rPr lang="zh-CN" altLang="en-US" sz="2000" b="1" dirty="0">
                  <a:latin typeface="Arial" panose="020B0604020202020204" pitchFamily="34" charset="0"/>
                </a:rPr>
                <a:t>通知</a:t>
              </a:r>
              <a:r>
                <a:rPr lang="en-US" altLang="zh-CN" sz="2000" b="1" dirty="0">
                  <a:latin typeface="Arial" panose="020B0604020202020204" pitchFamily="34" charset="0"/>
                </a:rPr>
                <a:t>》</a:t>
              </a:r>
              <a:r>
                <a:rPr lang="zh-CN" altLang="en-US" sz="2000" b="1" dirty="0">
                  <a:latin typeface="Arial" panose="020B0604020202020204" pitchFamily="34" charset="0"/>
                </a:rPr>
                <a:t>表示</a:t>
              </a:r>
              <a:endParaRPr lang="en-US" altLang="zh-CN" sz="2000" b="1" dirty="0">
                <a:latin typeface="Arial" panose="020B0604020202020204" pitchFamily="34" charset="0"/>
              </a:endParaRPr>
            </a:p>
          </p:txBody>
        </p:sp>
        <p:sp>
          <p:nvSpPr>
            <p:cNvPr id="44090" name="i$ḷïḓe"/>
            <p:cNvSpPr/>
            <p:nvPr/>
          </p:nvSpPr>
          <p:spPr>
            <a:xfrm>
              <a:off x="507130" y="1940490"/>
              <a:ext cx="3722914" cy="1375479"/>
            </a:xfrm>
            <a:prstGeom prst="rect">
              <a:avLst/>
            </a:prstGeom>
            <a:noFill/>
            <a:ln w="9525">
              <a:noFill/>
            </a:ln>
          </p:spPr>
          <p:txBody>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lnSpc>
                  <a:spcPct val="150000"/>
                </a:lnSpc>
                <a:spcBef>
                  <a:spcPct val="0"/>
                </a:spcBef>
                <a:buSzPct val="25000"/>
                <a:buFontTx/>
                <a:buNone/>
              </a:pPr>
              <a:r>
                <a:rPr lang="zh-CN" altLang="en-US" sz="1600" dirty="0">
                  <a:latin typeface="Arial" panose="020B0604020202020204" pitchFamily="34" charset="0"/>
                </a:rPr>
                <a:t>优先支持京津冀、</a:t>
              </a:r>
              <a:r>
                <a:rPr lang="zh-CN" altLang="en-US" sz="1600" b="1" dirty="0">
                  <a:solidFill>
                    <a:srgbClr val="C0504D"/>
                  </a:solidFill>
                  <a:latin typeface="Arial" panose="020B0604020202020204" pitchFamily="34" charset="0"/>
                </a:rPr>
                <a:t>长江经济带</a:t>
              </a:r>
              <a:r>
                <a:rPr lang="zh-CN" altLang="en-US" sz="1600" dirty="0">
                  <a:latin typeface="Arial" panose="020B0604020202020204" pitchFamily="34" charset="0"/>
                </a:rPr>
                <a:t>、雄安新区、粤港澳大湾区、海南、长江三角洲等重点区域，支持国家级新区、有条件的国家级经济技术开发区开展试点</a:t>
              </a:r>
              <a:endParaRPr lang="en-US" altLang="zh-CN" sz="1600" dirty="0">
                <a:latin typeface="Arial" panose="020B0604020202020204" pitchFamily="34" charset="0"/>
              </a:endParaRPr>
            </a:p>
          </p:txBody>
        </p:sp>
        <p:grpSp>
          <p:nvGrpSpPr>
            <p:cNvPr id="44091" name="îś1íďè"/>
            <p:cNvGrpSpPr/>
            <p:nvPr/>
          </p:nvGrpSpPr>
          <p:grpSpPr>
            <a:xfrm>
              <a:off x="3505283" y="4497611"/>
              <a:ext cx="470535" cy="76200"/>
              <a:chOff x="0" y="0"/>
              <a:chExt cx="470535" cy="76200"/>
            </a:xfrm>
          </p:grpSpPr>
          <p:sp>
            <p:nvSpPr>
              <p:cNvPr id="44092" name="ïṧľîḓe"/>
              <p:cNvSpPr/>
              <p:nvPr/>
            </p:nvSpPr>
            <p:spPr>
              <a:xfrm>
                <a:off x="0" y="0"/>
                <a:ext cx="76200" cy="76200"/>
              </a:xfrm>
              <a:prstGeom prst="ellipse">
                <a:avLst/>
              </a:prstGeom>
              <a:solidFill>
                <a:srgbClr val="C0000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1800" dirty="0">
                  <a:solidFill>
                    <a:srgbClr val="FFFFFF"/>
                  </a:solidFill>
                  <a:latin typeface="Arial" panose="020B0604020202020204" pitchFamily="34" charset="0"/>
                  <a:ea typeface="宋体" panose="02010600030101010101" pitchFamily="2" charset="-122"/>
                </a:endParaRPr>
              </a:p>
            </p:txBody>
          </p:sp>
          <p:sp>
            <p:nvSpPr>
              <p:cNvPr id="44093" name="ïṥlîďè"/>
              <p:cNvSpPr/>
              <p:nvPr/>
            </p:nvSpPr>
            <p:spPr>
              <a:xfrm>
                <a:off x="128270" y="0"/>
                <a:ext cx="76200" cy="76200"/>
              </a:xfrm>
              <a:prstGeom prst="ellipse">
                <a:avLst/>
              </a:prstGeom>
              <a:solidFill>
                <a:srgbClr val="C0000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1800" dirty="0">
                  <a:solidFill>
                    <a:srgbClr val="FFFFFF"/>
                  </a:solidFill>
                  <a:latin typeface="Arial" panose="020B0604020202020204" pitchFamily="34" charset="0"/>
                  <a:ea typeface="宋体" panose="02010600030101010101" pitchFamily="2" charset="-122"/>
                </a:endParaRPr>
              </a:p>
            </p:txBody>
          </p:sp>
          <p:sp>
            <p:nvSpPr>
              <p:cNvPr id="44094" name="íṩ1idè"/>
              <p:cNvSpPr/>
              <p:nvPr/>
            </p:nvSpPr>
            <p:spPr>
              <a:xfrm>
                <a:off x="257810" y="0"/>
                <a:ext cx="76200" cy="76200"/>
              </a:xfrm>
              <a:prstGeom prst="ellipse">
                <a:avLst/>
              </a:prstGeom>
              <a:solidFill>
                <a:srgbClr val="C0000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1800" dirty="0">
                  <a:solidFill>
                    <a:srgbClr val="FFFFFF"/>
                  </a:solidFill>
                  <a:latin typeface="Arial" panose="020B0604020202020204" pitchFamily="34" charset="0"/>
                  <a:ea typeface="宋体" panose="02010600030101010101" pitchFamily="2" charset="-122"/>
                </a:endParaRPr>
              </a:p>
            </p:txBody>
          </p:sp>
          <p:sp>
            <p:nvSpPr>
              <p:cNvPr id="44095" name="ïṣḻïḑé"/>
              <p:cNvSpPr/>
              <p:nvPr/>
            </p:nvSpPr>
            <p:spPr>
              <a:xfrm>
                <a:off x="394335" y="0"/>
                <a:ext cx="76200" cy="76200"/>
              </a:xfrm>
              <a:prstGeom prst="ellipse">
                <a:avLst/>
              </a:prstGeom>
              <a:solidFill>
                <a:srgbClr val="C0000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1800" dirty="0">
                  <a:solidFill>
                    <a:srgbClr val="FFFFFF"/>
                  </a:solidFill>
                  <a:latin typeface="Arial" panose="020B0604020202020204" pitchFamily="34" charset="0"/>
                  <a:ea typeface="宋体" panose="02010600030101010101" pitchFamily="2" charset="-122"/>
                </a:endParaRPr>
              </a:p>
            </p:txBody>
          </p:sp>
        </p:grpSp>
      </p:grpSp>
      <p:grpSp>
        <p:nvGrpSpPr>
          <p:cNvPr id="44039" name="组合 19"/>
          <p:cNvGrpSpPr/>
          <p:nvPr/>
        </p:nvGrpSpPr>
        <p:grpSpPr>
          <a:xfrm>
            <a:off x="1036638" y="2563813"/>
            <a:ext cx="5133975" cy="4021137"/>
            <a:chOff x="0" y="0"/>
            <a:chExt cx="8148980" cy="6381258"/>
          </a:xfrm>
        </p:grpSpPr>
        <p:grpSp>
          <p:nvGrpSpPr>
            <p:cNvPr id="44042" name="组合 20"/>
            <p:cNvGrpSpPr/>
            <p:nvPr/>
          </p:nvGrpSpPr>
          <p:grpSpPr>
            <a:xfrm>
              <a:off x="0" y="0"/>
              <a:ext cx="7763376" cy="6381258"/>
              <a:chOff x="0" y="0"/>
              <a:chExt cx="5029262" cy="4134065"/>
            </a:xfrm>
          </p:grpSpPr>
          <p:sp>
            <p:nvSpPr>
              <p:cNvPr id="44048" name="江西"/>
              <p:cNvSpPr/>
              <p:nvPr/>
            </p:nvSpPr>
            <p:spPr>
              <a:xfrm>
                <a:off x="3486193" y="2752868"/>
                <a:ext cx="485781" cy="64773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1831" h="2473">
                    <a:moveTo>
                      <a:pt x="1143" y="19"/>
                    </a:moveTo>
                    <a:lnTo>
                      <a:pt x="1149" y="27"/>
                    </a:lnTo>
                    <a:lnTo>
                      <a:pt x="1157" y="34"/>
                    </a:lnTo>
                    <a:lnTo>
                      <a:pt x="1162" y="36"/>
                    </a:lnTo>
                    <a:lnTo>
                      <a:pt x="1168" y="39"/>
                    </a:lnTo>
                    <a:lnTo>
                      <a:pt x="1174" y="39"/>
                    </a:lnTo>
                    <a:lnTo>
                      <a:pt x="1179" y="39"/>
                    </a:lnTo>
                    <a:lnTo>
                      <a:pt x="1182" y="40"/>
                    </a:lnTo>
                    <a:lnTo>
                      <a:pt x="1186" y="41"/>
                    </a:lnTo>
                    <a:lnTo>
                      <a:pt x="1188" y="44"/>
                    </a:lnTo>
                    <a:lnTo>
                      <a:pt x="1190" y="47"/>
                    </a:lnTo>
                    <a:lnTo>
                      <a:pt x="1191" y="57"/>
                    </a:lnTo>
                    <a:lnTo>
                      <a:pt x="1190" y="66"/>
                    </a:lnTo>
                    <a:lnTo>
                      <a:pt x="1186" y="76"/>
                    </a:lnTo>
                    <a:lnTo>
                      <a:pt x="1181" y="84"/>
                    </a:lnTo>
                    <a:lnTo>
                      <a:pt x="1174" y="92"/>
                    </a:lnTo>
                    <a:lnTo>
                      <a:pt x="1167" y="101"/>
                    </a:lnTo>
                    <a:lnTo>
                      <a:pt x="1159" y="108"/>
                    </a:lnTo>
                    <a:lnTo>
                      <a:pt x="1150" y="114"/>
                    </a:lnTo>
                    <a:lnTo>
                      <a:pt x="1141" y="118"/>
                    </a:lnTo>
                    <a:lnTo>
                      <a:pt x="1131" y="123"/>
                    </a:lnTo>
                    <a:lnTo>
                      <a:pt x="1128" y="127"/>
                    </a:lnTo>
                    <a:lnTo>
                      <a:pt x="1123" y="130"/>
                    </a:lnTo>
                    <a:lnTo>
                      <a:pt x="1121" y="135"/>
                    </a:lnTo>
                    <a:lnTo>
                      <a:pt x="1117" y="140"/>
                    </a:lnTo>
                    <a:lnTo>
                      <a:pt x="1113" y="152"/>
                    </a:lnTo>
                    <a:lnTo>
                      <a:pt x="1109" y="165"/>
                    </a:lnTo>
                    <a:lnTo>
                      <a:pt x="1105" y="177"/>
                    </a:lnTo>
                    <a:lnTo>
                      <a:pt x="1103" y="185"/>
                    </a:lnTo>
                    <a:lnTo>
                      <a:pt x="1103" y="187"/>
                    </a:lnTo>
                    <a:lnTo>
                      <a:pt x="1103" y="190"/>
                    </a:lnTo>
                    <a:lnTo>
                      <a:pt x="1104" y="193"/>
                    </a:lnTo>
                    <a:lnTo>
                      <a:pt x="1105" y="196"/>
                    </a:lnTo>
                    <a:lnTo>
                      <a:pt x="1111" y="202"/>
                    </a:lnTo>
                    <a:lnTo>
                      <a:pt x="1119" y="208"/>
                    </a:lnTo>
                    <a:lnTo>
                      <a:pt x="1124" y="211"/>
                    </a:lnTo>
                    <a:lnTo>
                      <a:pt x="1130" y="212"/>
                    </a:lnTo>
                    <a:lnTo>
                      <a:pt x="1137" y="214"/>
                    </a:lnTo>
                    <a:lnTo>
                      <a:pt x="1144" y="215"/>
                    </a:lnTo>
                    <a:lnTo>
                      <a:pt x="1157" y="216"/>
                    </a:lnTo>
                    <a:lnTo>
                      <a:pt x="1168" y="215"/>
                    </a:lnTo>
                    <a:lnTo>
                      <a:pt x="1175" y="214"/>
                    </a:lnTo>
                    <a:lnTo>
                      <a:pt x="1185" y="210"/>
                    </a:lnTo>
                    <a:lnTo>
                      <a:pt x="1192" y="205"/>
                    </a:lnTo>
                    <a:lnTo>
                      <a:pt x="1200" y="197"/>
                    </a:lnTo>
                    <a:lnTo>
                      <a:pt x="1209" y="186"/>
                    </a:lnTo>
                    <a:lnTo>
                      <a:pt x="1220" y="175"/>
                    </a:lnTo>
                    <a:lnTo>
                      <a:pt x="1226" y="170"/>
                    </a:lnTo>
                    <a:lnTo>
                      <a:pt x="1234" y="166"/>
                    </a:lnTo>
                    <a:lnTo>
                      <a:pt x="1239" y="162"/>
                    </a:lnTo>
                    <a:lnTo>
                      <a:pt x="1245" y="160"/>
                    </a:lnTo>
                    <a:lnTo>
                      <a:pt x="1255" y="158"/>
                    </a:lnTo>
                    <a:lnTo>
                      <a:pt x="1262" y="154"/>
                    </a:lnTo>
                    <a:lnTo>
                      <a:pt x="1266" y="152"/>
                    </a:lnTo>
                    <a:lnTo>
                      <a:pt x="1268" y="148"/>
                    </a:lnTo>
                    <a:lnTo>
                      <a:pt x="1270" y="145"/>
                    </a:lnTo>
                    <a:lnTo>
                      <a:pt x="1273" y="140"/>
                    </a:lnTo>
                    <a:lnTo>
                      <a:pt x="1274" y="130"/>
                    </a:lnTo>
                    <a:lnTo>
                      <a:pt x="1274" y="120"/>
                    </a:lnTo>
                    <a:lnTo>
                      <a:pt x="1274" y="116"/>
                    </a:lnTo>
                    <a:lnTo>
                      <a:pt x="1272" y="113"/>
                    </a:lnTo>
                    <a:lnTo>
                      <a:pt x="1269" y="109"/>
                    </a:lnTo>
                    <a:lnTo>
                      <a:pt x="1267" y="107"/>
                    </a:lnTo>
                    <a:lnTo>
                      <a:pt x="1263" y="105"/>
                    </a:lnTo>
                    <a:lnTo>
                      <a:pt x="1261" y="102"/>
                    </a:lnTo>
                    <a:lnTo>
                      <a:pt x="1260" y="99"/>
                    </a:lnTo>
                    <a:lnTo>
                      <a:pt x="1259" y="96"/>
                    </a:lnTo>
                    <a:lnTo>
                      <a:pt x="1259" y="92"/>
                    </a:lnTo>
                    <a:lnTo>
                      <a:pt x="1259" y="89"/>
                    </a:lnTo>
                    <a:lnTo>
                      <a:pt x="1261" y="85"/>
                    </a:lnTo>
                    <a:lnTo>
                      <a:pt x="1262" y="83"/>
                    </a:lnTo>
                    <a:lnTo>
                      <a:pt x="1275" y="66"/>
                    </a:lnTo>
                    <a:lnTo>
                      <a:pt x="1288" y="53"/>
                    </a:lnTo>
                    <a:lnTo>
                      <a:pt x="1292" y="51"/>
                    </a:lnTo>
                    <a:lnTo>
                      <a:pt x="1295" y="50"/>
                    </a:lnTo>
                    <a:lnTo>
                      <a:pt x="1300" y="50"/>
                    </a:lnTo>
                    <a:lnTo>
                      <a:pt x="1304" y="50"/>
                    </a:lnTo>
                    <a:lnTo>
                      <a:pt x="1308" y="51"/>
                    </a:lnTo>
                    <a:lnTo>
                      <a:pt x="1312" y="52"/>
                    </a:lnTo>
                    <a:lnTo>
                      <a:pt x="1316" y="55"/>
                    </a:lnTo>
                    <a:lnTo>
                      <a:pt x="1319" y="60"/>
                    </a:lnTo>
                    <a:lnTo>
                      <a:pt x="1324" y="70"/>
                    </a:lnTo>
                    <a:lnTo>
                      <a:pt x="1327" y="78"/>
                    </a:lnTo>
                    <a:lnTo>
                      <a:pt x="1330" y="82"/>
                    </a:lnTo>
                    <a:lnTo>
                      <a:pt x="1332" y="85"/>
                    </a:lnTo>
                    <a:lnTo>
                      <a:pt x="1337" y="86"/>
                    </a:lnTo>
                    <a:lnTo>
                      <a:pt x="1342" y="88"/>
                    </a:lnTo>
                    <a:lnTo>
                      <a:pt x="1355" y="88"/>
                    </a:lnTo>
                    <a:lnTo>
                      <a:pt x="1365" y="88"/>
                    </a:lnTo>
                    <a:lnTo>
                      <a:pt x="1371" y="89"/>
                    </a:lnTo>
                    <a:lnTo>
                      <a:pt x="1376" y="91"/>
                    </a:lnTo>
                    <a:lnTo>
                      <a:pt x="1381" y="95"/>
                    </a:lnTo>
                    <a:lnTo>
                      <a:pt x="1386" y="101"/>
                    </a:lnTo>
                    <a:lnTo>
                      <a:pt x="1396" y="115"/>
                    </a:lnTo>
                    <a:lnTo>
                      <a:pt x="1408" y="134"/>
                    </a:lnTo>
                    <a:lnTo>
                      <a:pt x="1420" y="153"/>
                    </a:lnTo>
                    <a:lnTo>
                      <a:pt x="1428" y="168"/>
                    </a:lnTo>
                    <a:lnTo>
                      <a:pt x="1434" y="180"/>
                    </a:lnTo>
                    <a:lnTo>
                      <a:pt x="1442" y="187"/>
                    </a:lnTo>
                    <a:lnTo>
                      <a:pt x="1444" y="190"/>
                    </a:lnTo>
                    <a:lnTo>
                      <a:pt x="1449" y="190"/>
                    </a:lnTo>
                    <a:lnTo>
                      <a:pt x="1453" y="190"/>
                    </a:lnTo>
                    <a:lnTo>
                      <a:pt x="1458" y="189"/>
                    </a:lnTo>
                    <a:lnTo>
                      <a:pt x="1469" y="184"/>
                    </a:lnTo>
                    <a:lnTo>
                      <a:pt x="1477" y="183"/>
                    </a:lnTo>
                    <a:lnTo>
                      <a:pt x="1480" y="183"/>
                    </a:lnTo>
                    <a:lnTo>
                      <a:pt x="1483" y="184"/>
                    </a:lnTo>
                    <a:lnTo>
                      <a:pt x="1486" y="186"/>
                    </a:lnTo>
                    <a:lnTo>
                      <a:pt x="1488" y="190"/>
                    </a:lnTo>
                    <a:lnTo>
                      <a:pt x="1491" y="195"/>
                    </a:lnTo>
                    <a:lnTo>
                      <a:pt x="1494" y="197"/>
                    </a:lnTo>
                    <a:lnTo>
                      <a:pt x="1497" y="199"/>
                    </a:lnTo>
                    <a:lnTo>
                      <a:pt x="1501" y="199"/>
                    </a:lnTo>
                    <a:lnTo>
                      <a:pt x="1508" y="199"/>
                    </a:lnTo>
                    <a:lnTo>
                      <a:pt x="1515" y="197"/>
                    </a:lnTo>
                    <a:lnTo>
                      <a:pt x="1524" y="195"/>
                    </a:lnTo>
                    <a:lnTo>
                      <a:pt x="1533" y="193"/>
                    </a:lnTo>
                    <a:lnTo>
                      <a:pt x="1543" y="193"/>
                    </a:lnTo>
                    <a:lnTo>
                      <a:pt x="1552" y="196"/>
                    </a:lnTo>
                    <a:lnTo>
                      <a:pt x="1557" y="197"/>
                    </a:lnTo>
                    <a:lnTo>
                      <a:pt x="1562" y="197"/>
                    </a:lnTo>
                    <a:lnTo>
                      <a:pt x="1566" y="197"/>
                    </a:lnTo>
                    <a:lnTo>
                      <a:pt x="1571" y="197"/>
                    </a:lnTo>
                    <a:lnTo>
                      <a:pt x="1579" y="195"/>
                    </a:lnTo>
                    <a:lnTo>
                      <a:pt x="1588" y="190"/>
                    </a:lnTo>
                    <a:lnTo>
                      <a:pt x="1597" y="186"/>
                    </a:lnTo>
                    <a:lnTo>
                      <a:pt x="1608" y="183"/>
                    </a:lnTo>
                    <a:lnTo>
                      <a:pt x="1614" y="183"/>
                    </a:lnTo>
                    <a:lnTo>
                      <a:pt x="1621" y="183"/>
                    </a:lnTo>
                    <a:lnTo>
                      <a:pt x="1629" y="184"/>
                    </a:lnTo>
                    <a:lnTo>
                      <a:pt x="1637" y="186"/>
                    </a:lnTo>
                    <a:lnTo>
                      <a:pt x="1651" y="192"/>
                    </a:lnTo>
                    <a:lnTo>
                      <a:pt x="1661" y="197"/>
                    </a:lnTo>
                    <a:lnTo>
                      <a:pt x="1665" y="199"/>
                    </a:lnTo>
                    <a:lnTo>
                      <a:pt x="1667" y="203"/>
                    </a:lnTo>
                    <a:lnTo>
                      <a:pt x="1670" y="206"/>
                    </a:lnTo>
                    <a:lnTo>
                      <a:pt x="1670" y="212"/>
                    </a:lnTo>
                    <a:lnTo>
                      <a:pt x="1671" y="223"/>
                    </a:lnTo>
                    <a:lnTo>
                      <a:pt x="1672" y="231"/>
                    </a:lnTo>
                    <a:lnTo>
                      <a:pt x="1673" y="235"/>
                    </a:lnTo>
                    <a:lnTo>
                      <a:pt x="1676" y="238"/>
                    </a:lnTo>
                    <a:lnTo>
                      <a:pt x="1679" y="241"/>
                    </a:lnTo>
                    <a:lnTo>
                      <a:pt x="1684" y="243"/>
                    </a:lnTo>
                    <a:lnTo>
                      <a:pt x="1694" y="244"/>
                    </a:lnTo>
                    <a:lnTo>
                      <a:pt x="1698" y="246"/>
                    </a:lnTo>
                    <a:lnTo>
                      <a:pt x="1700" y="250"/>
                    </a:lnTo>
                    <a:lnTo>
                      <a:pt x="1697" y="261"/>
                    </a:lnTo>
                    <a:lnTo>
                      <a:pt x="1696" y="271"/>
                    </a:lnTo>
                    <a:lnTo>
                      <a:pt x="1692" y="280"/>
                    </a:lnTo>
                    <a:lnTo>
                      <a:pt x="1690" y="287"/>
                    </a:lnTo>
                    <a:lnTo>
                      <a:pt x="1686" y="292"/>
                    </a:lnTo>
                    <a:lnTo>
                      <a:pt x="1683" y="296"/>
                    </a:lnTo>
                    <a:lnTo>
                      <a:pt x="1679" y="298"/>
                    </a:lnTo>
                    <a:lnTo>
                      <a:pt x="1671" y="301"/>
                    </a:lnTo>
                    <a:lnTo>
                      <a:pt x="1661" y="303"/>
                    </a:lnTo>
                    <a:lnTo>
                      <a:pt x="1657" y="304"/>
                    </a:lnTo>
                    <a:lnTo>
                      <a:pt x="1653" y="305"/>
                    </a:lnTo>
                    <a:lnTo>
                      <a:pt x="1650" y="307"/>
                    </a:lnTo>
                    <a:lnTo>
                      <a:pt x="1647" y="310"/>
                    </a:lnTo>
                    <a:lnTo>
                      <a:pt x="1646" y="312"/>
                    </a:lnTo>
                    <a:lnTo>
                      <a:pt x="1645" y="316"/>
                    </a:lnTo>
                    <a:lnTo>
                      <a:pt x="1645" y="318"/>
                    </a:lnTo>
                    <a:lnTo>
                      <a:pt x="1645" y="322"/>
                    </a:lnTo>
                    <a:lnTo>
                      <a:pt x="1646" y="326"/>
                    </a:lnTo>
                    <a:lnTo>
                      <a:pt x="1646" y="330"/>
                    </a:lnTo>
                    <a:lnTo>
                      <a:pt x="1644" y="334"/>
                    </a:lnTo>
                    <a:lnTo>
                      <a:pt x="1639" y="337"/>
                    </a:lnTo>
                    <a:lnTo>
                      <a:pt x="1637" y="341"/>
                    </a:lnTo>
                    <a:lnTo>
                      <a:pt x="1635" y="347"/>
                    </a:lnTo>
                    <a:lnTo>
                      <a:pt x="1634" y="354"/>
                    </a:lnTo>
                    <a:lnTo>
                      <a:pt x="1634" y="362"/>
                    </a:lnTo>
                    <a:lnTo>
                      <a:pt x="1635" y="372"/>
                    </a:lnTo>
                    <a:lnTo>
                      <a:pt x="1639" y="381"/>
                    </a:lnTo>
                    <a:lnTo>
                      <a:pt x="1642" y="391"/>
                    </a:lnTo>
                    <a:lnTo>
                      <a:pt x="1647" y="400"/>
                    </a:lnTo>
                    <a:lnTo>
                      <a:pt x="1653" y="408"/>
                    </a:lnTo>
                    <a:lnTo>
                      <a:pt x="1659" y="416"/>
                    </a:lnTo>
                    <a:lnTo>
                      <a:pt x="1665" y="420"/>
                    </a:lnTo>
                    <a:lnTo>
                      <a:pt x="1671" y="425"/>
                    </a:lnTo>
                    <a:lnTo>
                      <a:pt x="1677" y="427"/>
                    </a:lnTo>
                    <a:lnTo>
                      <a:pt x="1683" y="430"/>
                    </a:lnTo>
                    <a:lnTo>
                      <a:pt x="1688" y="431"/>
                    </a:lnTo>
                    <a:lnTo>
                      <a:pt x="1694" y="431"/>
                    </a:lnTo>
                    <a:lnTo>
                      <a:pt x="1702" y="433"/>
                    </a:lnTo>
                    <a:lnTo>
                      <a:pt x="1708" y="436"/>
                    </a:lnTo>
                    <a:lnTo>
                      <a:pt x="1710" y="437"/>
                    </a:lnTo>
                    <a:lnTo>
                      <a:pt x="1713" y="439"/>
                    </a:lnTo>
                    <a:lnTo>
                      <a:pt x="1714" y="442"/>
                    </a:lnTo>
                    <a:lnTo>
                      <a:pt x="1714" y="445"/>
                    </a:lnTo>
                    <a:lnTo>
                      <a:pt x="1714" y="451"/>
                    </a:lnTo>
                    <a:lnTo>
                      <a:pt x="1714" y="456"/>
                    </a:lnTo>
                    <a:lnTo>
                      <a:pt x="1714" y="458"/>
                    </a:lnTo>
                    <a:lnTo>
                      <a:pt x="1715" y="460"/>
                    </a:lnTo>
                    <a:lnTo>
                      <a:pt x="1716" y="460"/>
                    </a:lnTo>
                    <a:lnTo>
                      <a:pt x="1719" y="460"/>
                    </a:lnTo>
                    <a:lnTo>
                      <a:pt x="1723" y="457"/>
                    </a:lnTo>
                    <a:lnTo>
                      <a:pt x="1727" y="456"/>
                    </a:lnTo>
                    <a:lnTo>
                      <a:pt x="1729" y="457"/>
                    </a:lnTo>
                    <a:lnTo>
                      <a:pt x="1732" y="457"/>
                    </a:lnTo>
                    <a:lnTo>
                      <a:pt x="1734" y="460"/>
                    </a:lnTo>
                    <a:lnTo>
                      <a:pt x="1736" y="462"/>
                    </a:lnTo>
                    <a:lnTo>
                      <a:pt x="1741" y="469"/>
                    </a:lnTo>
                    <a:lnTo>
                      <a:pt x="1746" y="477"/>
                    </a:lnTo>
                    <a:lnTo>
                      <a:pt x="1753" y="486"/>
                    </a:lnTo>
                    <a:lnTo>
                      <a:pt x="1763" y="493"/>
                    </a:lnTo>
                    <a:lnTo>
                      <a:pt x="1767" y="496"/>
                    </a:lnTo>
                    <a:lnTo>
                      <a:pt x="1772" y="501"/>
                    </a:lnTo>
                    <a:lnTo>
                      <a:pt x="1776" y="507"/>
                    </a:lnTo>
                    <a:lnTo>
                      <a:pt x="1780" y="513"/>
                    </a:lnTo>
                    <a:lnTo>
                      <a:pt x="1786" y="527"/>
                    </a:lnTo>
                    <a:lnTo>
                      <a:pt x="1791" y="542"/>
                    </a:lnTo>
                    <a:lnTo>
                      <a:pt x="1792" y="548"/>
                    </a:lnTo>
                    <a:lnTo>
                      <a:pt x="1795" y="552"/>
                    </a:lnTo>
                    <a:lnTo>
                      <a:pt x="1797" y="557"/>
                    </a:lnTo>
                    <a:lnTo>
                      <a:pt x="1799" y="559"/>
                    </a:lnTo>
                    <a:lnTo>
                      <a:pt x="1805" y="567"/>
                    </a:lnTo>
                    <a:lnTo>
                      <a:pt x="1815" y="575"/>
                    </a:lnTo>
                    <a:lnTo>
                      <a:pt x="1818" y="581"/>
                    </a:lnTo>
                    <a:lnTo>
                      <a:pt x="1821" y="587"/>
                    </a:lnTo>
                    <a:lnTo>
                      <a:pt x="1822" y="592"/>
                    </a:lnTo>
                    <a:lnTo>
                      <a:pt x="1822" y="597"/>
                    </a:lnTo>
                    <a:lnTo>
                      <a:pt x="1821" y="608"/>
                    </a:lnTo>
                    <a:lnTo>
                      <a:pt x="1817" y="619"/>
                    </a:lnTo>
                    <a:lnTo>
                      <a:pt x="1816" y="625"/>
                    </a:lnTo>
                    <a:lnTo>
                      <a:pt x="1817" y="632"/>
                    </a:lnTo>
                    <a:lnTo>
                      <a:pt x="1817" y="638"/>
                    </a:lnTo>
                    <a:lnTo>
                      <a:pt x="1818" y="645"/>
                    </a:lnTo>
                    <a:lnTo>
                      <a:pt x="1822" y="658"/>
                    </a:lnTo>
                    <a:lnTo>
                      <a:pt x="1823" y="670"/>
                    </a:lnTo>
                    <a:lnTo>
                      <a:pt x="1826" y="679"/>
                    </a:lnTo>
                    <a:lnTo>
                      <a:pt x="1828" y="689"/>
                    </a:lnTo>
                    <a:lnTo>
                      <a:pt x="1830" y="694"/>
                    </a:lnTo>
                    <a:lnTo>
                      <a:pt x="1830" y="697"/>
                    </a:lnTo>
                    <a:lnTo>
                      <a:pt x="1831" y="703"/>
                    </a:lnTo>
                    <a:lnTo>
                      <a:pt x="1830" y="708"/>
                    </a:lnTo>
                    <a:lnTo>
                      <a:pt x="1829" y="715"/>
                    </a:lnTo>
                    <a:lnTo>
                      <a:pt x="1827" y="720"/>
                    </a:lnTo>
                    <a:lnTo>
                      <a:pt x="1823" y="725"/>
                    </a:lnTo>
                    <a:lnTo>
                      <a:pt x="1820" y="728"/>
                    </a:lnTo>
                    <a:lnTo>
                      <a:pt x="1810" y="734"/>
                    </a:lnTo>
                    <a:lnTo>
                      <a:pt x="1801" y="739"/>
                    </a:lnTo>
                    <a:lnTo>
                      <a:pt x="1797" y="741"/>
                    </a:lnTo>
                    <a:lnTo>
                      <a:pt x="1793" y="745"/>
                    </a:lnTo>
                    <a:lnTo>
                      <a:pt x="1791" y="747"/>
                    </a:lnTo>
                    <a:lnTo>
                      <a:pt x="1789" y="751"/>
                    </a:lnTo>
                    <a:lnTo>
                      <a:pt x="1787" y="756"/>
                    </a:lnTo>
                    <a:lnTo>
                      <a:pt x="1787" y="759"/>
                    </a:lnTo>
                    <a:lnTo>
                      <a:pt x="1789" y="764"/>
                    </a:lnTo>
                    <a:lnTo>
                      <a:pt x="1792" y="770"/>
                    </a:lnTo>
                    <a:lnTo>
                      <a:pt x="1796" y="776"/>
                    </a:lnTo>
                    <a:lnTo>
                      <a:pt x="1798" y="782"/>
                    </a:lnTo>
                    <a:lnTo>
                      <a:pt x="1799" y="789"/>
                    </a:lnTo>
                    <a:lnTo>
                      <a:pt x="1801" y="796"/>
                    </a:lnTo>
                    <a:lnTo>
                      <a:pt x="1801" y="802"/>
                    </a:lnTo>
                    <a:lnTo>
                      <a:pt x="1801" y="808"/>
                    </a:lnTo>
                    <a:lnTo>
                      <a:pt x="1798" y="814"/>
                    </a:lnTo>
                    <a:lnTo>
                      <a:pt x="1796" y="817"/>
                    </a:lnTo>
                    <a:lnTo>
                      <a:pt x="1791" y="821"/>
                    </a:lnTo>
                    <a:lnTo>
                      <a:pt x="1786" y="823"/>
                    </a:lnTo>
                    <a:lnTo>
                      <a:pt x="1779" y="826"/>
                    </a:lnTo>
                    <a:lnTo>
                      <a:pt x="1772" y="828"/>
                    </a:lnTo>
                    <a:lnTo>
                      <a:pt x="1755" y="833"/>
                    </a:lnTo>
                    <a:lnTo>
                      <a:pt x="1740" y="836"/>
                    </a:lnTo>
                    <a:lnTo>
                      <a:pt x="1733" y="839"/>
                    </a:lnTo>
                    <a:lnTo>
                      <a:pt x="1726" y="841"/>
                    </a:lnTo>
                    <a:lnTo>
                      <a:pt x="1721" y="845"/>
                    </a:lnTo>
                    <a:lnTo>
                      <a:pt x="1716" y="848"/>
                    </a:lnTo>
                    <a:lnTo>
                      <a:pt x="1713" y="852"/>
                    </a:lnTo>
                    <a:lnTo>
                      <a:pt x="1709" y="857"/>
                    </a:lnTo>
                    <a:lnTo>
                      <a:pt x="1707" y="863"/>
                    </a:lnTo>
                    <a:lnTo>
                      <a:pt x="1705" y="867"/>
                    </a:lnTo>
                    <a:lnTo>
                      <a:pt x="1704" y="872"/>
                    </a:lnTo>
                    <a:lnTo>
                      <a:pt x="1703" y="874"/>
                    </a:lnTo>
                    <a:lnTo>
                      <a:pt x="1701" y="877"/>
                    </a:lnTo>
                    <a:lnTo>
                      <a:pt x="1697" y="877"/>
                    </a:lnTo>
                    <a:lnTo>
                      <a:pt x="1690" y="877"/>
                    </a:lnTo>
                    <a:lnTo>
                      <a:pt x="1682" y="873"/>
                    </a:lnTo>
                    <a:lnTo>
                      <a:pt x="1676" y="873"/>
                    </a:lnTo>
                    <a:lnTo>
                      <a:pt x="1670" y="873"/>
                    </a:lnTo>
                    <a:lnTo>
                      <a:pt x="1663" y="874"/>
                    </a:lnTo>
                    <a:lnTo>
                      <a:pt x="1656" y="877"/>
                    </a:lnTo>
                    <a:lnTo>
                      <a:pt x="1647" y="879"/>
                    </a:lnTo>
                    <a:lnTo>
                      <a:pt x="1639" y="883"/>
                    </a:lnTo>
                    <a:lnTo>
                      <a:pt x="1632" y="887"/>
                    </a:lnTo>
                    <a:lnTo>
                      <a:pt x="1625" y="892"/>
                    </a:lnTo>
                    <a:lnTo>
                      <a:pt x="1618" y="897"/>
                    </a:lnTo>
                    <a:lnTo>
                      <a:pt x="1612" y="903"/>
                    </a:lnTo>
                    <a:lnTo>
                      <a:pt x="1606" y="909"/>
                    </a:lnTo>
                    <a:lnTo>
                      <a:pt x="1601" y="915"/>
                    </a:lnTo>
                    <a:lnTo>
                      <a:pt x="1597" y="921"/>
                    </a:lnTo>
                    <a:lnTo>
                      <a:pt x="1595" y="927"/>
                    </a:lnTo>
                    <a:lnTo>
                      <a:pt x="1593" y="931"/>
                    </a:lnTo>
                    <a:lnTo>
                      <a:pt x="1593" y="936"/>
                    </a:lnTo>
                    <a:lnTo>
                      <a:pt x="1591" y="940"/>
                    </a:lnTo>
                    <a:lnTo>
                      <a:pt x="1589" y="945"/>
                    </a:lnTo>
                    <a:lnTo>
                      <a:pt x="1585" y="948"/>
                    </a:lnTo>
                    <a:lnTo>
                      <a:pt x="1582" y="952"/>
                    </a:lnTo>
                    <a:lnTo>
                      <a:pt x="1577" y="954"/>
                    </a:lnTo>
                    <a:lnTo>
                      <a:pt x="1571" y="955"/>
                    </a:lnTo>
                    <a:lnTo>
                      <a:pt x="1565" y="956"/>
                    </a:lnTo>
                    <a:lnTo>
                      <a:pt x="1559" y="955"/>
                    </a:lnTo>
                    <a:lnTo>
                      <a:pt x="1552" y="953"/>
                    </a:lnTo>
                    <a:lnTo>
                      <a:pt x="1546" y="948"/>
                    </a:lnTo>
                    <a:lnTo>
                      <a:pt x="1540" y="943"/>
                    </a:lnTo>
                    <a:lnTo>
                      <a:pt x="1535" y="939"/>
                    </a:lnTo>
                    <a:lnTo>
                      <a:pt x="1526" y="925"/>
                    </a:lnTo>
                    <a:lnTo>
                      <a:pt x="1519" y="914"/>
                    </a:lnTo>
                    <a:lnTo>
                      <a:pt x="1514" y="908"/>
                    </a:lnTo>
                    <a:lnTo>
                      <a:pt x="1511" y="903"/>
                    </a:lnTo>
                    <a:lnTo>
                      <a:pt x="1506" y="901"/>
                    </a:lnTo>
                    <a:lnTo>
                      <a:pt x="1501" y="898"/>
                    </a:lnTo>
                    <a:lnTo>
                      <a:pt x="1497" y="897"/>
                    </a:lnTo>
                    <a:lnTo>
                      <a:pt x="1493" y="897"/>
                    </a:lnTo>
                    <a:lnTo>
                      <a:pt x="1488" y="898"/>
                    </a:lnTo>
                    <a:lnTo>
                      <a:pt x="1483" y="899"/>
                    </a:lnTo>
                    <a:lnTo>
                      <a:pt x="1474" y="906"/>
                    </a:lnTo>
                    <a:lnTo>
                      <a:pt x="1463" y="915"/>
                    </a:lnTo>
                    <a:lnTo>
                      <a:pt x="1452" y="924"/>
                    </a:lnTo>
                    <a:lnTo>
                      <a:pt x="1444" y="933"/>
                    </a:lnTo>
                    <a:lnTo>
                      <a:pt x="1437" y="937"/>
                    </a:lnTo>
                    <a:lnTo>
                      <a:pt x="1430" y="941"/>
                    </a:lnTo>
                    <a:lnTo>
                      <a:pt x="1421" y="942"/>
                    </a:lnTo>
                    <a:lnTo>
                      <a:pt x="1414" y="943"/>
                    </a:lnTo>
                    <a:lnTo>
                      <a:pt x="1411" y="943"/>
                    </a:lnTo>
                    <a:lnTo>
                      <a:pt x="1408" y="947"/>
                    </a:lnTo>
                    <a:lnTo>
                      <a:pt x="1406" y="952"/>
                    </a:lnTo>
                    <a:lnTo>
                      <a:pt x="1405" y="958"/>
                    </a:lnTo>
                    <a:lnTo>
                      <a:pt x="1404" y="972"/>
                    </a:lnTo>
                    <a:lnTo>
                      <a:pt x="1402" y="985"/>
                    </a:lnTo>
                    <a:lnTo>
                      <a:pt x="1400" y="992"/>
                    </a:lnTo>
                    <a:lnTo>
                      <a:pt x="1396" y="998"/>
                    </a:lnTo>
                    <a:lnTo>
                      <a:pt x="1390" y="1004"/>
                    </a:lnTo>
                    <a:lnTo>
                      <a:pt x="1385" y="1009"/>
                    </a:lnTo>
                    <a:lnTo>
                      <a:pt x="1371" y="1017"/>
                    </a:lnTo>
                    <a:lnTo>
                      <a:pt x="1362" y="1022"/>
                    </a:lnTo>
                    <a:lnTo>
                      <a:pt x="1354" y="1025"/>
                    </a:lnTo>
                    <a:lnTo>
                      <a:pt x="1346" y="1028"/>
                    </a:lnTo>
                    <a:lnTo>
                      <a:pt x="1344" y="1030"/>
                    </a:lnTo>
                    <a:lnTo>
                      <a:pt x="1342" y="1034"/>
                    </a:lnTo>
                    <a:lnTo>
                      <a:pt x="1341" y="1036"/>
                    </a:lnTo>
                    <a:lnTo>
                      <a:pt x="1339" y="1041"/>
                    </a:lnTo>
                    <a:lnTo>
                      <a:pt x="1339" y="1044"/>
                    </a:lnTo>
                    <a:lnTo>
                      <a:pt x="1338" y="1047"/>
                    </a:lnTo>
                    <a:lnTo>
                      <a:pt x="1337" y="1049"/>
                    </a:lnTo>
                    <a:lnTo>
                      <a:pt x="1335" y="1050"/>
                    </a:lnTo>
                    <a:lnTo>
                      <a:pt x="1329" y="1050"/>
                    </a:lnTo>
                    <a:lnTo>
                      <a:pt x="1323" y="1049"/>
                    </a:lnTo>
                    <a:lnTo>
                      <a:pt x="1316" y="1047"/>
                    </a:lnTo>
                    <a:lnTo>
                      <a:pt x="1311" y="1046"/>
                    </a:lnTo>
                    <a:lnTo>
                      <a:pt x="1308" y="1047"/>
                    </a:lnTo>
                    <a:lnTo>
                      <a:pt x="1307" y="1049"/>
                    </a:lnTo>
                    <a:lnTo>
                      <a:pt x="1306" y="1053"/>
                    </a:lnTo>
                    <a:lnTo>
                      <a:pt x="1305" y="1059"/>
                    </a:lnTo>
                    <a:lnTo>
                      <a:pt x="1305" y="1065"/>
                    </a:lnTo>
                    <a:lnTo>
                      <a:pt x="1306" y="1071"/>
                    </a:lnTo>
                    <a:lnTo>
                      <a:pt x="1307" y="1076"/>
                    </a:lnTo>
                    <a:lnTo>
                      <a:pt x="1310" y="1081"/>
                    </a:lnTo>
                    <a:lnTo>
                      <a:pt x="1312" y="1086"/>
                    </a:lnTo>
                    <a:lnTo>
                      <a:pt x="1316" y="1088"/>
                    </a:lnTo>
                    <a:lnTo>
                      <a:pt x="1319" y="1091"/>
                    </a:lnTo>
                    <a:lnTo>
                      <a:pt x="1324" y="1091"/>
                    </a:lnTo>
                    <a:lnTo>
                      <a:pt x="1329" y="1091"/>
                    </a:lnTo>
                    <a:lnTo>
                      <a:pt x="1332" y="1092"/>
                    </a:lnTo>
                    <a:lnTo>
                      <a:pt x="1335" y="1094"/>
                    </a:lnTo>
                    <a:lnTo>
                      <a:pt x="1337" y="1098"/>
                    </a:lnTo>
                    <a:lnTo>
                      <a:pt x="1339" y="1105"/>
                    </a:lnTo>
                    <a:lnTo>
                      <a:pt x="1344" y="1113"/>
                    </a:lnTo>
                    <a:lnTo>
                      <a:pt x="1348" y="1120"/>
                    </a:lnTo>
                    <a:lnTo>
                      <a:pt x="1350" y="1128"/>
                    </a:lnTo>
                    <a:lnTo>
                      <a:pt x="1351" y="1137"/>
                    </a:lnTo>
                    <a:lnTo>
                      <a:pt x="1350" y="1149"/>
                    </a:lnTo>
                    <a:lnTo>
                      <a:pt x="1351" y="1156"/>
                    </a:lnTo>
                    <a:lnTo>
                      <a:pt x="1352" y="1163"/>
                    </a:lnTo>
                    <a:lnTo>
                      <a:pt x="1355" y="1169"/>
                    </a:lnTo>
                    <a:lnTo>
                      <a:pt x="1358" y="1175"/>
                    </a:lnTo>
                    <a:lnTo>
                      <a:pt x="1364" y="1186"/>
                    </a:lnTo>
                    <a:lnTo>
                      <a:pt x="1369" y="1196"/>
                    </a:lnTo>
                    <a:lnTo>
                      <a:pt x="1370" y="1202"/>
                    </a:lnTo>
                    <a:lnTo>
                      <a:pt x="1369" y="1207"/>
                    </a:lnTo>
                    <a:lnTo>
                      <a:pt x="1367" y="1212"/>
                    </a:lnTo>
                    <a:lnTo>
                      <a:pt x="1364" y="1217"/>
                    </a:lnTo>
                    <a:lnTo>
                      <a:pt x="1357" y="1227"/>
                    </a:lnTo>
                    <a:lnTo>
                      <a:pt x="1349" y="1238"/>
                    </a:lnTo>
                    <a:lnTo>
                      <a:pt x="1342" y="1251"/>
                    </a:lnTo>
                    <a:lnTo>
                      <a:pt x="1336" y="1267"/>
                    </a:lnTo>
                    <a:lnTo>
                      <a:pt x="1330" y="1280"/>
                    </a:lnTo>
                    <a:lnTo>
                      <a:pt x="1324" y="1290"/>
                    </a:lnTo>
                    <a:lnTo>
                      <a:pt x="1317" y="1299"/>
                    </a:lnTo>
                    <a:lnTo>
                      <a:pt x="1307" y="1307"/>
                    </a:lnTo>
                    <a:lnTo>
                      <a:pt x="1302" y="1311"/>
                    </a:lnTo>
                    <a:lnTo>
                      <a:pt x="1298" y="1314"/>
                    </a:lnTo>
                    <a:lnTo>
                      <a:pt x="1294" y="1315"/>
                    </a:lnTo>
                    <a:lnTo>
                      <a:pt x="1289" y="1317"/>
                    </a:lnTo>
                    <a:lnTo>
                      <a:pt x="1281" y="1317"/>
                    </a:lnTo>
                    <a:lnTo>
                      <a:pt x="1274" y="1318"/>
                    </a:lnTo>
                    <a:lnTo>
                      <a:pt x="1266" y="1320"/>
                    </a:lnTo>
                    <a:lnTo>
                      <a:pt x="1255" y="1324"/>
                    </a:lnTo>
                    <a:lnTo>
                      <a:pt x="1243" y="1328"/>
                    </a:lnTo>
                    <a:lnTo>
                      <a:pt x="1231" y="1332"/>
                    </a:lnTo>
                    <a:lnTo>
                      <a:pt x="1217" y="1337"/>
                    </a:lnTo>
                    <a:lnTo>
                      <a:pt x="1201" y="1342"/>
                    </a:lnTo>
                    <a:lnTo>
                      <a:pt x="1193" y="1346"/>
                    </a:lnTo>
                    <a:lnTo>
                      <a:pt x="1185" y="1352"/>
                    </a:lnTo>
                    <a:lnTo>
                      <a:pt x="1176" y="1361"/>
                    </a:lnTo>
                    <a:lnTo>
                      <a:pt x="1169" y="1369"/>
                    </a:lnTo>
                    <a:lnTo>
                      <a:pt x="1157" y="1387"/>
                    </a:lnTo>
                    <a:lnTo>
                      <a:pt x="1150" y="1399"/>
                    </a:lnTo>
                    <a:lnTo>
                      <a:pt x="1149" y="1404"/>
                    </a:lnTo>
                    <a:lnTo>
                      <a:pt x="1148" y="1410"/>
                    </a:lnTo>
                    <a:lnTo>
                      <a:pt x="1147" y="1418"/>
                    </a:lnTo>
                    <a:lnTo>
                      <a:pt x="1147" y="1425"/>
                    </a:lnTo>
                    <a:lnTo>
                      <a:pt x="1146" y="1439"/>
                    </a:lnTo>
                    <a:lnTo>
                      <a:pt x="1143" y="1450"/>
                    </a:lnTo>
                    <a:lnTo>
                      <a:pt x="1142" y="1454"/>
                    </a:lnTo>
                    <a:lnTo>
                      <a:pt x="1141" y="1459"/>
                    </a:lnTo>
                    <a:lnTo>
                      <a:pt x="1140" y="1464"/>
                    </a:lnTo>
                    <a:lnTo>
                      <a:pt x="1141" y="1469"/>
                    </a:lnTo>
                    <a:lnTo>
                      <a:pt x="1141" y="1475"/>
                    </a:lnTo>
                    <a:lnTo>
                      <a:pt x="1143" y="1478"/>
                    </a:lnTo>
                    <a:lnTo>
                      <a:pt x="1144" y="1483"/>
                    </a:lnTo>
                    <a:lnTo>
                      <a:pt x="1148" y="1485"/>
                    </a:lnTo>
                    <a:lnTo>
                      <a:pt x="1153" y="1491"/>
                    </a:lnTo>
                    <a:lnTo>
                      <a:pt x="1155" y="1498"/>
                    </a:lnTo>
                    <a:lnTo>
                      <a:pt x="1157" y="1508"/>
                    </a:lnTo>
                    <a:lnTo>
                      <a:pt x="1159" y="1520"/>
                    </a:lnTo>
                    <a:lnTo>
                      <a:pt x="1160" y="1526"/>
                    </a:lnTo>
                    <a:lnTo>
                      <a:pt x="1162" y="1532"/>
                    </a:lnTo>
                    <a:lnTo>
                      <a:pt x="1166" y="1536"/>
                    </a:lnTo>
                    <a:lnTo>
                      <a:pt x="1169" y="1541"/>
                    </a:lnTo>
                    <a:lnTo>
                      <a:pt x="1178" y="1551"/>
                    </a:lnTo>
                    <a:lnTo>
                      <a:pt x="1185" y="1558"/>
                    </a:lnTo>
                    <a:lnTo>
                      <a:pt x="1187" y="1561"/>
                    </a:lnTo>
                    <a:lnTo>
                      <a:pt x="1188" y="1566"/>
                    </a:lnTo>
                    <a:lnTo>
                      <a:pt x="1190" y="1571"/>
                    </a:lnTo>
                    <a:lnTo>
                      <a:pt x="1188" y="1576"/>
                    </a:lnTo>
                    <a:lnTo>
                      <a:pt x="1185" y="1585"/>
                    </a:lnTo>
                    <a:lnTo>
                      <a:pt x="1181" y="1595"/>
                    </a:lnTo>
                    <a:lnTo>
                      <a:pt x="1180" y="1598"/>
                    </a:lnTo>
                    <a:lnTo>
                      <a:pt x="1178" y="1602"/>
                    </a:lnTo>
                    <a:lnTo>
                      <a:pt x="1176" y="1604"/>
                    </a:lnTo>
                    <a:lnTo>
                      <a:pt x="1174" y="1604"/>
                    </a:lnTo>
                    <a:lnTo>
                      <a:pt x="1172" y="1604"/>
                    </a:lnTo>
                    <a:lnTo>
                      <a:pt x="1169" y="1603"/>
                    </a:lnTo>
                    <a:lnTo>
                      <a:pt x="1167" y="1601"/>
                    </a:lnTo>
                    <a:lnTo>
                      <a:pt x="1165" y="1597"/>
                    </a:lnTo>
                    <a:lnTo>
                      <a:pt x="1161" y="1595"/>
                    </a:lnTo>
                    <a:lnTo>
                      <a:pt x="1157" y="1592"/>
                    </a:lnTo>
                    <a:lnTo>
                      <a:pt x="1154" y="1592"/>
                    </a:lnTo>
                    <a:lnTo>
                      <a:pt x="1150" y="1592"/>
                    </a:lnTo>
                    <a:lnTo>
                      <a:pt x="1147" y="1595"/>
                    </a:lnTo>
                    <a:lnTo>
                      <a:pt x="1143" y="1598"/>
                    </a:lnTo>
                    <a:lnTo>
                      <a:pt x="1140" y="1602"/>
                    </a:lnTo>
                    <a:lnTo>
                      <a:pt x="1137" y="1608"/>
                    </a:lnTo>
                    <a:lnTo>
                      <a:pt x="1130" y="1622"/>
                    </a:lnTo>
                    <a:lnTo>
                      <a:pt x="1122" y="1640"/>
                    </a:lnTo>
                    <a:lnTo>
                      <a:pt x="1118" y="1651"/>
                    </a:lnTo>
                    <a:lnTo>
                      <a:pt x="1115" y="1660"/>
                    </a:lnTo>
                    <a:lnTo>
                      <a:pt x="1112" y="1670"/>
                    </a:lnTo>
                    <a:lnTo>
                      <a:pt x="1111" y="1678"/>
                    </a:lnTo>
                    <a:lnTo>
                      <a:pt x="1110" y="1685"/>
                    </a:lnTo>
                    <a:lnTo>
                      <a:pt x="1111" y="1690"/>
                    </a:lnTo>
                    <a:lnTo>
                      <a:pt x="1111" y="1693"/>
                    </a:lnTo>
                    <a:lnTo>
                      <a:pt x="1113" y="1696"/>
                    </a:lnTo>
                    <a:lnTo>
                      <a:pt x="1115" y="1698"/>
                    </a:lnTo>
                    <a:lnTo>
                      <a:pt x="1118" y="1699"/>
                    </a:lnTo>
                    <a:lnTo>
                      <a:pt x="1122" y="1699"/>
                    </a:lnTo>
                    <a:lnTo>
                      <a:pt x="1125" y="1699"/>
                    </a:lnTo>
                    <a:lnTo>
                      <a:pt x="1134" y="1700"/>
                    </a:lnTo>
                    <a:lnTo>
                      <a:pt x="1140" y="1703"/>
                    </a:lnTo>
                    <a:lnTo>
                      <a:pt x="1142" y="1705"/>
                    </a:lnTo>
                    <a:lnTo>
                      <a:pt x="1143" y="1708"/>
                    </a:lnTo>
                    <a:lnTo>
                      <a:pt x="1143" y="1711"/>
                    </a:lnTo>
                    <a:lnTo>
                      <a:pt x="1142" y="1716"/>
                    </a:lnTo>
                    <a:lnTo>
                      <a:pt x="1138" y="1725"/>
                    </a:lnTo>
                    <a:lnTo>
                      <a:pt x="1132" y="1733"/>
                    </a:lnTo>
                    <a:lnTo>
                      <a:pt x="1127" y="1741"/>
                    </a:lnTo>
                    <a:lnTo>
                      <a:pt x="1118" y="1749"/>
                    </a:lnTo>
                    <a:lnTo>
                      <a:pt x="1111" y="1761"/>
                    </a:lnTo>
                    <a:lnTo>
                      <a:pt x="1104" y="1774"/>
                    </a:lnTo>
                    <a:lnTo>
                      <a:pt x="1098" y="1788"/>
                    </a:lnTo>
                    <a:lnTo>
                      <a:pt x="1090" y="1799"/>
                    </a:lnTo>
                    <a:lnTo>
                      <a:pt x="1083" y="1806"/>
                    </a:lnTo>
                    <a:lnTo>
                      <a:pt x="1074" y="1811"/>
                    </a:lnTo>
                    <a:lnTo>
                      <a:pt x="1065" y="1815"/>
                    </a:lnTo>
                    <a:lnTo>
                      <a:pt x="1050" y="1818"/>
                    </a:lnTo>
                    <a:lnTo>
                      <a:pt x="1043" y="1821"/>
                    </a:lnTo>
                    <a:lnTo>
                      <a:pt x="1036" y="1824"/>
                    </a:lnTo>
                    <a:lnTo>
                      <a:pt x="1030" y="1826"/>
                    </a:lnTo>
                    <a:lnTo>
                      <a:pt x="1026" y="1830"/>
                    </a:lnTo>
                    <a:lnTo>
                      <a:pt x="1022" y="1834"/>
                    </a:lnTo>
                    <a:lnTo>
                      <a:pt x="1020" y="1837"/>
                    </a:lnTo>
                    <a:lnTo>
                      <a:pt x="1018" y="1841"/>
                    </a:lnTo>
                    <a:lnTo>
                      <a:pt x="1017" y="1844"/>
                    </a:lnTo>
                    <a:lnTo>
                      <a:pt x="1028" y="1859"/>
                    </a:lnTo>
                    <a:lnTo>
                      <a:pt x="1042" y="1878"/>
                    </a:lnTo>
                    <a:lnTo>
                      <a:pt x="1042" y="1880"/>
                    </a:lnTo>
                    <a:lnTo>
                      <a:pt x="1042" y="1882"/>
                    </a:lnTo>
                    <a:lnTo>
                      <a:pt x="1041" y="1883"/>
                    </a:lnTo>
                    <a:lnTo>
                      <a:pt x="1040" y="1886"/>
                    </a:lnTo>
                    <a:lnTo>
                      <a:pt x="1035" y="1888"/>
                    </a:lnTo>
                    <a:lnTo>
                      <a:pt x="1030" y="1891"/>
                    </a:lnTo>
                    <a:lnTo>
                      <a:pt x="1024" y="1893"/>
                    </a:lnTo>
                    <a:lnTo>
                      <a:pt x="1018" y="1895"/>
                    </a:lnTo>
                    <a:lnTo>
                      <a:pt x="1012" y="1899"/>
                    </a:lnTo>
                    <a:lnTo>
                      <a:pt x="1009" y="1905"/>
                    </a:lnTo>
                    <a:lnTo>
                      <a:pt x="1003" y="1919"/>
                    </a:lnTo>
                    <a:lnTo>
                      <a:pt x="998" y="1937"/>
                    </a:lnTo>
                    <a:lnTo>
                      <a:pt x="997" y="1945"/>
                    </a:lnTo>
                    <a:lnTo>
                      <a:pt x="996" y="1954"/>
                    </a:lnTo>
                    <a:lnTo>
                      <a:pt x="996" y="1962"/>
                    </a:lnTo>
                    <a:lnTo>
                      <a:pt x="997" y="1968"/>
                    </a:lnTo>
                    <a:lnTo>
                      <a:pt x="998" y="1974"/>
                    </a:lnTo>
                    <a:lnTo>
                      <a:pt x="998" y="1979"/>
                    </a:lnTo>
                    <a:lnTo>
                      <a:pt x="998" y="1983"/>
                    </a:lnTo>
                    <a:lnTo>
                      <a:pt x="997" y="1987"/>
                    </a:lnTo>
                    <a:lnTo>
                      <a:pt x="993" y="1994"/>
                    </a:lnTo>
                    <a:lnTo>
                      <a:pt x="989" y="2001"/>
                    </a:lnTo>
                    <a:lnTo>
                      <a:pt x="986" y="2012"/>
                    </a:lnTo>
                    <a:lnTo>
                      <a:pt x="985" y="2024"/>
                    </a:lnTo>
                    <a:lnTo>
                      <a:pt x="985" y="2036"/>
                    </a:lnTo>
                    <a:lnTo>
                      <a:pt x="982" y="2046"/>
                    </a:lnTo>
                    <a:lnTo>
                      <a:pt x="979" y="2057"/>
                    </a:lnTo>
                    <a:lnTo>
                      <a:pt x="979" y="2069"/>
                    </a:lnTo>
                    <a:lnTo>
                      <a:pt x="979" y="2075"/>
                    </a:lnTo>
                    <a:lnTo>
                      <a:pt x="978" y="2081"/>
                    </a:lnTo>
                    <a:lnTo>
                      <a:pt x="978" y="2087"/>
                    </a:lnTo>
                    <a:lnTo>
                      <a:pt x="976" y="2092"/>
                    </a:lnTo>
                    <a:lnTo>
                      <a:pt x="968" y="2101"/>
                    </a:lnTo>
                    <a:lnTo>
                      <a:pt x="959" y="2111"/>
                    </a:lnTo>
                    <a:lnTo>
                      <a:pt x="948" y="2120"/>
                    </a:lnTo>
                    <a:lnTo>
                      <a:pt x="936" y="2130"/>
                    </a:lnTo>
                    <a:lnTo>
                      <a:pt x="932" y="2135"/>
                    </a:lnTo>
                    <a:lnTo>
                      <a:pt x="929" y="2141"/>
                    </a:lnTo>
                    <a:lnTo>
                      <a:pt x="929" y="2149"/>
                    </a:lnTo>
                    <a:lnTo>
                      <a:pt x="929" y="2156"/>
                    </a:lnTo>
                    <a:lnTo>
                      <a:pt x="932" y="2163"/>
                    </a:lnTo>
                    <a:lnTo>
                      <a:pt x="935" y="2170"/>
                    </a:lnTo>
                    <a:lnTo>
                      <a:pt x="940" y="2176"/>
                    </a:lnTo>
                    <a:lnTo>
                      <a:pt x="946" y="2181"/>
                    </a:lnTo>
                    <a:lnTo>
                      <a:pt x="951" y="2185"/>
                    </a:lnTo>
                    <a:lnTo>
                      <a:pt x="954" y="2189"/>
                    </a:lnTo>
                    <a:lnTo>
                      <a:pt x="957" y="2194"/>
                    </a:lnTo>
                    <a:lnTo>
                      <a:pt x="957" y="2197"/>
                    </a:lnTo>
                    <a:lnTo>
                      <a:pt x="955" y="2201"/>
                    </a:lnTo>
                    <a:lnTo>
                      <a:pt x="952" y="2204"/>
                    </a:lnTo>
                    <a:lnTo>
                      <a:pt x="948" y="2209"/>
                    </a:lnTo>
                    <a:lnTo>
                      <a:pt x="943" y="2214"/>
                    </a:lnTo>
                    <a:lnTo>
                      <a:pt x="940" y="2217"/>
                    </a:lnTo>
                    <a:lnTo>
                      <a:pt x="939" y="2222"/>
                    </a:lnTo>
                    <a:lnTo>
                      <a:pt x="939" y="2227"/>
                    </a:lnTo>
                    <a:lnTo>
                      <a:pt x="939" y="2232"/>
                    </a:lnTo>
                    <a:lnTo>
                      <a:pt x="942" y="2242"/>
                    </a:lnTo>
                    <a:lnTo>
                      <a:pt x="945" y="2248"/>
                    </a:lnTo>
                    <a:lnTo>
                      <a:pt x="946" y="2254"/>
                    </a:lnTo>
                    <a:lnTo>
                      <a:pt x="947" y="2266"/>
                    </a:lnTo>
                    <a:lnTo>
                      <a:pt x="947" y="2271"/>
                    </a:lnTo>
                    <a:lnTo>
                      <a:pt x="946" y="2273"/>
                    </a:lnTo>
                    <a:lnTo>
                      <a:pt x="946" y="2276"/>
                    </a:lnTo>
                    <a:lnTo>
                      <a:pt x="943" y="2277"/>
                    </a:lnTo>
                    <a:lnTo>
                      <a:pt x="942" y="2277"/>
                    </a:lnTo>
                    <a:lnTo>
                      <a:pt x="940" y="2277"/>
                    </a:lnTo>
                    <a:lnTo>
                      <a:pt x="939" y="2276"/>
                    </a:lnTo>
                    <a:lnTo>
                      <a:pt x="936" y="2273"/>
                    </a:lnTo>
                    <a:lnTo>
                      <a:pt x="934" y="2271"/>
                    </a:lnTo>
                    <a:lnTo>
                      <a:pt x="932" y="2271"/>
                    </a:lnTo>
                    <a:lnTo>
                      <a:pt x="928" y="2271"/>
                    </a:lnTo>
                    <a:lnTo>
                      <a:pt x="924" y="2272"/>
                    </a:lnTo>
                    <a:lnTo>
                      <a:pt x="921" y="2275"/>
                    </a:lnTo>
                    <a:lnTo>
                      <a:pt x="917" y="2278"/>
                    </a:lnTo>
                    <a:lnTo>
                      <a:pt x="914" y="2283"/>
                    </a:lnTo>
                    <a:lnTo>
                      <a:pt x="910" y="2289"/>
                    </a:lnTo>
                    <a:lnTo>
                      <a:pt x="904" y="2304"/>
                    </a:lnTo>
                    <a:lnTo>
                      <a:pt x="899" y="2321"/>
                    </a:lnTo>
                    <a:lnTo>
                      <a:pt x="896" y="2335"/>
                    </a:lnTo>
                    <a:lnTo>
                      <a:pt x="894" y="2343"/>
                    </a:lnTo>
                    <a:lnTo>
                      <a:pt x="901" y="2354"/>
                    </a:lnTo>
                    <a:lnTo>
                      <a:pt x="904" y="2364"/>
                    </a:lnTo>
                    <a:lnTo>
                      <a:pt x="901" y="2370"/>
                    </a:lnTo>
                    <a:lnTo>
                      <a:pt x="899" y="2376"/>
                    </a:lnTo>
                    <a:lnTo>
                      <a:pt x="899" y="2378"/>
                    </a:lnTo>
                    <a:lnTo>
                      <a:pt x="901" y="2380"/>
                    </a:lnTo>
                    <a:lnTo>
                      <a:pt x="903" y="2383"/>
                    </a:lnTo>
                    <a:lnTo>
                      <a:pt x="908" y="2385"/>
                    </a:lnTo>
                    <a:lnTo>
                      <a:pt x="913" y="2387"/>
                    </a:lnTo>
                    <a:lnTo>
                      <a:pt x="917" y="2391"/>
                    </a:lnTo>
                    <a:lnTo>
                      <a:pt x="921" y="2393"/>
                    </a:lnTo>
                    <a:lnTo>
                      <a:pt x="923" y="2397"/>
                    </a:lnTo>
                    <a:lnTo>
                      <a:pt x="926" y="2401"/>
                    </a:lnTo>
                    <a:lnTo>
                      <a:pt x="927" y="2404"/>
                    </a:lnTo>
                    <a:lnTo>
                      <a:pt x="928" y="2408"/>
                    </a:lnTo>
                    <a:lnTo>
                      <a:pt x="928" y="2411"/>
                    </a:lnTo>
                    <a:lnTo>
                      <a:pt x="927" y="2414"/>
                    </a:lnTo>
                    <a:lnTo>
                      <a:pt x="926" y="2416"/>
                    </a:lnTo>
                    <a:lnTo>
                      <a:pt x="923" y="2418"/>
                    </a:lnTo>
                    <a:lnTo>
                      <a:pt x="921" y="2420"/>
                    </a:lnTo>
                    <a:lnTo>
                      <a:pt x="914" y="2422"/>
                    </a:lnTo>
                    <a:lnTo>
                      <a:pt x="905" y="2422"/>
                    </a:lnTo>
                    <a:lnTo>
                      <a:pt x="897" y="2422"/>
                    </a:lnTo>
                    <a:lnTo>
                      <a:pt x="890" y="2421"/>
                    </a:lnTo>
                    <a:lnTo>
                      <a:pt x="883" y="2417"/>
                    </a:lnTo>
                    <a:lnTo>
                      <a:pt x="877" y="2412"/>
                    </a:lnTo>
                    <a:lnTo>
                      <a:pt x="870" y="2406"/>
                    </a:lnTo>
                    <a:lnTo>
                      <a:pt x="860" y="2401"/>
                    </a:lnTo>
                    <a:lnTo>
                      <a:pt x="852" y="2396"/>
                    </a:lnTo>
                    <a:lnTo>
                      <a:pt x="845" y="2393"/>
                    </a:lnTo>
                    <a:lnTo>
                      <a:pt x="839" y="2391"/>
                    </a:lnTo>
                    <a:lnTo>
                      <a:pt x="832" y="2384"/>
                    </a:lnTo>
                    <a:lnTo>
                      <a:pt x="825" y="2376"/>
                    </a:lnTo>
                    <a:lnTo>
                      <a:pt x="817" y="2366"/>
                    </a:lnTo>
                    <a:lnTo>
                      <a:pt x="810" y="2357"/>
                    </a:lnTo>
                    <a:lnTo>
                      <a:pt x="802" y="2347"/>
                    </a:lnTo>
                    <a:lnTo>
                      <a:pt x="794" y="2339"/>
                    </a:lnTo>
                    <a:lnTo>
                      <a:pt x="785" y="2334"/>
                    </a:lnTo>
                    <a:lnTo>
                      <a:pt x="777" y="2332"/>
                    </a:lnTo>
                    <a:lnTo>
                      <a:pt x="766" y="2330"/>
                    </a:lnTo>
                    <a:lnTo>
                      <a:pt x="762" y="2332"/>
                    </a:lnTo>
                    <a:lnTo>
                      <a:pt x="757" y="2333"/>
                    </a:lnTo>
                    <a:lnTo>
                      <a:pt x="752" y="2334"/>
                    </a:lnTo>
                    <a:lnTo>
                      <a:pt x="749" y="2338"/>
                    </a:lnTo>
                    <a:lnTo>
                      <a:pt x="743" y="2343"/>
                    </a:lnTo>
                    <a:lnTo>
                      <a:pt x="738" y="2347"/>
                    </a:lnTo>
                    <a:lnTo>
                      <a:pt x="733" y="2349"/>
                    </a:lnTo>
                    <a:lnTo>
                      <a:pt x="726" y="2349"/>
                    </a:lnTo>
                    <a:lnTo>
                      <a:pt x="719" y="2349"/>
                    </a:lnTo>
                    <a:lnTo>
                      <a:pt x="712" y="2349"/>
                    </a:lnTo>
                    <a:lnTo>
                      <a:pt x="706" y="2352"/>
                    </a:lnTo>
                    <a:lnTo>
                      <a:pt x="700" y="2358"/>
                    </a:lnTo>
                    <a:lnTo>
                      <a:pt x="691" y="2366"/>
                    </a:lnTo>
                    <a:lnTo>
                      <a:pt x="683" y="2374"/>
                    </a:lnTo>
                    <a:lnTo>
                      <a:pt x="678" y="2378"/>
                    </a:lnTo>
                    <a:lnTo>
                      <a:pt x="674" y="2380"/>
                    </a:lnTo>
                    <a:lnTo>
                      <a:pt x="668" y="2382"/>
                    </a:lnTo>
                    <a:lnTo>
                      <a:pt x="661" y="2383"/>
                    </a:lnTo>
                    <a:lnTo>
                      <a:pt x="647" y="2383"/>
                    </a:lnTo>
                    <a:lnTo>
                      <a:pt x="633" y="2383"/>
                    </a:lnTo>
                    <a:lnTo>
                      <a:pt x="620" y="2383"/>
                    </a:lnTo>
                    <a:lnTo>
                      <a:pt x="608" y="2383"/>
                    </a:lnTo>
                    <a:lnTo>
                      <a:pt x="602" y="2384"/>
                    </a:lnTo>
                    <a:lnTo>
                      <a:pt x="596" y="2385"/>
                    </a:lnTo>
                    <a:lnTo>
                      <a:pt x="592" y="2387"/>
                    </a:lnTo>
                    <a:lnTo>
                      <a:pt x="587" y="2390"/>
                    </a:lnTo>
                    <a:lnTo>
                      <a:pt x="583" y="2393"/>
                    </a:lnTo>
                    <a:lnTo>
                      <a:pt x="580" y="2397"/>
                    </a:lnTo>
                    <a:lnTo>
                      <a:pt x="576" y="2402"/>
                    </a:lnTo>
                    <a:lnTo>
                      <a:pt x="574" y="2406"/>
                    </a:lnTo>
                    <a:lnTo>
                      <a:pt x="570" y="2415"/>
                    </a:lnTo>
                    <a:lnTo>
                      <a:pt x="568" y="2422"/>
                    </a:lnTo>
                    <a:lnTo>
                      <a:pt x="567" y="2427"/>
                    </a:lnTo>
                    <a:lnTo>
                      <a:pt x="563" y="2430"/>
                    </a:lnTo>
                    <a:lnTo>
                      <a:pt x="561" y="2431"/>
                    </a:lnTo>
                    <a:lnTo>
                      <a:pt x="557" y="2430"/>
                    </a:lnTo>
                    <a:lnTo>
                      <a:pt x="554" y="2429"/>
                    </a:lnTo>
                    <a:lnTo>
                      <a:pt x="550" y="2428"/>
                    </a:lnTo>
                    <a:lnTo>
                      <a:pt x="542" y="2423"/>
                    </a:lnTo>
                    <a:lnTo>
                      <a:pt x="533" y="2420"/>
                    </a:lnTo>
                    <a:lnTo>
                      <a:pt x="525" y="2417"/>
                    </a:lnTo>
                    <a:lnTo>
                      <a:pt x="518" y="2417"/>
                    </a:lnTo>
                    <a:lnTo>
                      <a:pt x="516" y="2418"/>
                    </a:lnTo>
                    <a:lnTo>
                      <a:pt x="512" y="2420"/>
                    </a:lnTo>
                    <a:lnTo>
                      <a:pt x="511" y="2422"/>
                    </a:lnTo>
                    <a:lnTo>
                      <a:pt x="508" y="2425"/>
                    </a:lnTo>
                    <a:lnTo>
                      <a:pt x="505" y="2437"/>
                    </a:lnTo>
                    <a:lnTo>
                      <a:pt x="501" y="2445"/>
                    </a:lnTo>
                    <a:lnTo>
                      <a:pt x="498" y="2447"/>
                    </a:lnTo>
                    <a:lnTo>
                      <a:pt x="493" y="2447"/>
                    </a:lnTo>
                    <a:lnTo>
                      <a:pt x="489" y="2446"/>
                    </a:lnTo>
                    <a:lnTo>
                      <a:pt x="485" y="2441"/>
                    </a:lnTo>
                    <a:lnTo>
                      <a:pt x="482" y="2439"/>
                    </a:lnTo>
                    <a:lnTo>
                      <a:pt x="480" y="2437"/>
                    </a:lnTo>
                    <a:lnTo>
                      <a:pt x="476" y="2437"/>
                    </a:lnTo>
                    <a:lnTo>
                      <a:pt x="473" y="2439"/>
                    </a:lnTo>
                    <a:lnTo>
                      <a:pt x="464" y="2441"/>
                    </a:lnTo>
                    <a:lnTo>
                      <a:pt x="456" y="2446"/>
                    </a:lnTo>
                    <a:lnTo>
                      <a:pt x="445" y="2450"/>
                    </a:lnTo>
                    <a:lnTo>
                      <a:pt x="432" y="2456"/>
                    </a:lnTo>
                    <a:lnTo>
                      <a:pt x="419" y="2462"/>
                    </a:lnTo>
                    <a:lnTo>
                      <a:pt x="407" y="2468"/>
                    </a:lnTo>
                    <a:lnTo>
                      <a:pt x="401" y="2471"/>
                    </a:lnTo>
                    <a:lnTo>
                      <a:pt x="397" y="2473"/>
                    </a:lnTo>
                    <a:lnTo>
                      <a:pt x="392" y="2473"/>
                    </a:lnTo>
                    <a:lnTo>
                      <a:pt x="387" y="2473"/>
                    </a:lnTo>
                    <a:lnTo>
                      <a:pt x="384" y="2472"/>
                    </a:lnTo>
                    <a:lnTo>
                      <a:pt x="380" y="2471"/>
                    </a:lnTo>
                    <a:lnTo>
                      <a:pt x="378" y="2468"/>
                    </a:lnTo>
                    <a:lnTo>
                      <a:pt x="376" y="2465"/>
                    </a:lnTo>
                    <a:lnTo>
                      <a:pt x="374" y="2458"/>
                    </a:lnTo>
                    <a:lnTo>
                      <a:pt x="369" y="2448"/>
                    </a:lnTo>
                    <a:lnTo>
                      <a:pt x="367" y="2443"/>
                    </a:lnTo>
                    <a:lnTo>
                      <a:pt x="363" y="2440"/>
                    </a:lnTo>
                    <a:lnTo>
                      <a:pt x="360" y="2437"/>
                    </a:lnTo>
                    <a:lnTo>
                      <a:pt x="356" y="2435"/>
                    </a:lnTo>
                    <a:lnTo>
                      <a:pt x="347" y="2434"/>
                    </a:lnTo>
                    <a:lnTo>
                      <a:pt x="340" y="2433"/>
                    </a:lnTo>
                    <a:lnTo>
                      <a:pt x="336" y="2433"/>
                    </a:lnTo>
                    <a:lnTo>
                      <a:pt x="332" y="2431"/>
                    </a:lnTo>
                    <a:lnTo>
                      <a:pt x="330" y="2429"/>
                    </a:lnTo>
                    <a:lnTo>
                      <a:pt x="328" y="2425"/>
                    </a:lnTo>
                    <a:lnTo>
                      <a:pt x="324" y="2420"/>
                    </a:lnTo>
                    <a:lnTo>
                      <a:pt x="319" y="2415"/>
                    </a:lnTo>
                    <a:lnTo>
                      <a:pt x="315" y="2412"/>
                    </a:lnTo>
                    <a:lnTo>
                      <a:pt x="308" y="2410"/>
                    </a:lnTo>
                    <a:lnTo>
                      <a:pt x="302" y="2409"/>
                    </a:lnTo>
                    <a:lnTo>
                      <a:pt x="297" y="2406"/>
                    </a:lnTo>
                    <a:lnTo>
                      <a:pt x="294" y="2404"/>
                    </a:lnTo>
                    <a:lnTo>
                      <a:pt x="294" y="2402"/>
                    </a:lnTo>
                    <a:lnTo>
                      <a:pt x="294" y="2399"/>
                    </a:lnTo>
                    <a:lnTo>
                      <a:pt x="296" y="2396"/>
                    </a:lnTo>
                    <a:lnTo>
                      <a:pt x="298" y="2392"/>
                    </a:lnTo>
                    <a:lnTo>
                      <a:pt x="303" y="2390"/>
                    </a:lnTo>
                    <a:lnTo>
                      <a:pt x="308" y="2387"/>
                    </a:lnTo>
                    <a:lnTo>
                      <a:pt x="313" y="2385"/>
                    </a:lnTo>
                    <a:lnTo>
                      <a:pt x="327" y="2380"/>
                    </a:lnTo>
                    <a:lnTo>
                      <a:pt x="337" y="2374"/>
                    </a:lnTo>
                    <a:lnTo>
                      <a:pt x="346" y="2365"/>
                    </a:lnTo>
                    <a:lnTo>
                      <a:pt x="355" y="2353"/>
                    </a:lnTo>
                    <a:lnTo>
                      <a:pt x="362" y="2341"/>
                    </a:lnTo>
                    <a:lnTo>
                      <a:pt x="367" y="2332"/>
                    </a:lnTo>
                    <a:lnTo>
                      <a:pt x="368" y="2322"/>
                    </a:lnTo>
                    <a:lnTo>
                      <a:pt x="369" y="2314"/>
                    </a:lnTo>
                    <a:lnTo>
                      <a:pt x="368" y="2304"/>
                    </a:lnTo>
                    <a:lnTo>
                      <a:pt x="368" y="2296"/>
                    </a:lnTo>
                    <a:lnTo>
                      <a:pt x="367" y="2289"/>
                    </a:lnTo>
                    <a:lnTo>
                      <a:pt x="368" y="2282"/>
                    </a:lnTo>
                    <a:lnTo>
                      <a:pt x="371" y="2277"/>
                    </a:lnTo>
                    <a:lnTo>
                      <a:pt x="373" y="2272"/>
                    </a:lnTo>
                    <a:lnTo>
                      <a:pt x="378" y="2267"/>
                    </a:lnTo>
                    <a:lnTo>
                      <a:pt x="385" y="2260"/>
                    </a:lnTo>
                    <a:lnTo>
                      <a:pt x="398" y="2247"/>
                    </a:lnTo>
                    <a:lnTo>
                      <a:pt x="411" y="2238"/>
                    </a:lnTo>
                    <a:lnTo>
                      <a:pt x="423" y="2229"/>
                    </a:lnTo>
                    <a:lnTo>
                      <a:pt x="436" y="2223"/>
                    </a:lnTo>
                    <a:lnTo>
                      <a:pt x="450" y="2217"/>
                    </a:lnTo>
                    <a:lnTo>
                      <a:pt x="462" y="2212"/>
                    </a:lnTo>
                    <a:lnTo>
                      <a:pt x="474" y="2204"/>
                    </a:lnTo>
                    <a:lnTo>
                      <a:pt x="485" y="2195"/>
                    </a:lnTo>
                    <a:lnTo>
                      <a:pt x="488" y="2190"/>
                    </a:lnTo>
                    <a:lnTo>
                      <a:pt x="491" y="2187"/>
                    </a:lnTo>
                    <a:lnTo>
                      <a:pt x="492" y="2183"/>
                    </a:lnTo>
                    <a:lnTo>
                      <a:pt x="492" y="2179"/>
                    </a:lnTo>
                    <a:lnTo>
                      <a:pt x="491" y="2177"/>
                    </a:lnTo>
                    <a:lnTo>
                      <a:pt x="488" y="2175"/>
                    </a:lnTo>
                    <a:lnTo>
                      <a:pt x="486" y="2174"/>
                    </a:lnTo>
                    <a:lnTo>
                      <a:pt x="483" y="2172"/>
                    </a:lnTo>
                    <a:lnTo>
                      <a:pt x="481" y="2171"/>
                    </a:lnTo>
                    <a:lnTo>
                      <a:pt x="480" y="2170"/>
                    </a:lnTo>
                    <a:lnTo>
                      <a:pt x="479" y="2168"/>
                    </a:lnTo>
                    <a:lnTo>
                      <a:pt x="480" y="2165"/>
                    </a:lnTo>
                    <a:lnTo>
                      <a:pt x="482" y="2159"/>
                    </a:lnTo>
                    <a:lnTo>
                      <a:pt x="487" y="2151"/>
                    </a:lnTo>
                    <a:lnTo>
                      <a:pt x="489" y="2146"/>
                    </a:lnTo>
                    <a:lnTo>
                      <a:pt x="492" y="2141"/>
                    </a:lnTo>
                    <a:lnTo>
                      <a:pt x="493" y="2137"/>
                    </a:lnTo>
                    <a:lnTo>
                      <a:pt x="493" y="2132"/>
                    </a:lnTo>
                    <a:lnTo>
                      <a:pt x="493" y="2127"/>
                    </a:lnTo>
                    <a:lnTo>
                      <a:pt x="492" y="2124"/>
                    </a:lnTo>
                    <a:lnTo>
                      <a:pt x="489" y="2120"/>
                    </a:lnTo>
                    <a:lnTo>
                      <a:pt x="486" y="2116"/>
                    </a:lnTo>
                    <a:lnTo>
                      <a:pt x="475" y="2111"/>
                    </a:lnTo>
                    <a:lnTo>
                      <a:pt x="464" y="2103"/>
                    </a:lnTo>
                    <a:lnTo>
                      <a:pt x="453" y="2096"/>
                    </a:lnTo>
                    <a:lnTo>
                      <a:pt x="443" y="2088"/>
                    </a:lnTo>
                    <a:lnTo>
                      <a:pt x="434" y="2081"/>
                    </a:lnTo>
                    <a:lnTo>
                      <a:pt x="425" y="2075"/>
                    </a:lnTo>
                    <a:lnTo>
                      <a:pt x="420" y="2072"/>
                    </a:lnTo>
                    <a:lnTo>
                      <a:pt x="416" y="2071"/>
                    </a:lnTo>
                    <a:lnTo>
                      <a:pt x="412" y="2070"/>
                    </a:lnTo>
                    <a:lnTo>
                      <a:pt x="407" y="2070"/>
                    </a:lnTo>
                    <a:lnTo>
                      <a:pt x="403" y="2070"/>
                    </a:lnTo>
                    <a:lnTo>
                      <a:pt x="398" y="2072"/>
                    </a:lnTo>
                    <a:lnTo>
                      <a:pt x="394" y="2075"/>
                    </a:lnTo>
                    <a:lnTo>
                      <a:pt x="390" y="2078"/>
                    </a:lnTo>
                    <a:lnTo>
                      <a:pt x="381" y="2087"/>
                    </a:lnTo>
                    <a:lnTo>
                      <a:pt x="375" y="2095"/>
                    </a:lnTo>
                    <a:lnTo>
                      <a:pt x="368" y="2103"/>
                    </a:lnTo>
                    <a:lnTo>
                      <a:pt x="361" y="2112"/>
                    </a:lnTo>
                    <a:lnTo>
                      <a:pt x="351" y="2118"/>
                    </a:lnTo>
                    <a:lnTo>
                      <a:pt x="342" y="2122"/>
                    </a:lnTo>
                    <a:lnTo>
                      <a:pt x="332" y="2125"/>
                    </a:lnTo>
                    <a:lnTo>
                      <a:pt x="322" y="2126"/>
                    </a:lnTo>
                    <a:lnTo>
                      <a:pt x="310" y="2126"/>
                    </a:lnTo>
                    <a:lnTo>
                      <a:pt x="299" y="2124"/>
                    </a:lnTo>
                    <a:lnTo>
                      <a:pt x="288" y="2122"/>
                    </a:lnTo>
                    <a:lnTo>
                      <a:pt x="279" y="2120"/>
                    </a:lnTo>
                    <a:lnTo>
                      <a:pt x="274" y="2120"/>
                    </a:lnTo>
                    <a:lnTo>
                      <a:pt x="268" y="2121"/>
                    </a:lnTo>
                    <a:lnTo>
                      <a:pt x="262" y="2122"/>
                    </a:lnTo>
                    <a:lnTo>
                      <a:pt x="256" y="2125"/>
                    </a:lnTo>
                    <a:lnTo>
                      <a:pt x="246" y="2132"/>
                    </a:lnTo>
                    <a:lnTo>
                      <a:pt x="237" y="2137"/>
                    </a:lnTo>
                    <a:lnTo>
                      <a:pt x="231" y="2140"/>
                    </a:lnTo>
                    <a:lnTo>
                      <a:pt x="225" y="2141"/>
                    </a:lnTo>
                    <a:lnTo>
                      <a:pt x="223" y="2140"/>
                    </a:lnTo>
                    <a:lnTo>
                      <a:pt x="222" y="2137"/>
                    </a:lnTo>
                    <a:lnTo>
                      <a:pt x="222" y="2132"/>
                    </a:lnTo>
                    <a:lnTo>
                      <a:pt x="222" y="2127"/>
                    </a:lnTo>
                    <a:lnTo>
                      <a:pt x="223" y="2114"/>
                    </a:lnTo>
                    <a:lnTo>
                      <a:pt x="222" y="2103"/>
                    </a:lnTo>
                    <a:lnTo>
                      <a:pt x="217" y="2094"/>
                    </a:lnTo>
                    <a:lnTo>
                      <a:pt x="210" y="2084"/>
                    </a:lnTo>
                    <a:lnTo>
                      <a:pt x="203" y="2076"/>
                    </a:lnTo>
                    <a:lnTo>
                      <a:pt x="197" y="2070"/>
                    </a:lnTo>
                    <a:lnTo>
                      <a:pt x="192" y="2067"/>
                    </a:lnTo>
                    <a:lnTo>
                      <a:pt x="186" y="2063"/>
                    </a:lnTo>
                    <a:lnTo>
                      <a:pt x="185" y="2061"/>
                    </a:lnTo>
                    <a:lnTo>
                      <a:pt x="184" y="2058"/>
                    </a:lnTo>
                    <a:lnTo>
                      <a:pt x="183" y="2055"/>
                    </a:lnTo>
                    <a:lnTo>
                      <a:pt x="184" y="2051"/>
                    </a:lnTo>
                    <a:lnTo>
                      <a:pt x="187" y="2042"/>
                    </a:lnTo>
                    <a:lnTo>
                      <a:pt x="190" y="2029"/>
                    </a:lnTo>
                    <a:lnTo>
                      <a:pt x="191" y="2021"/>
                    </a:lnTo>
                    <a:lnTo>
                      <a:pt x="191" y="2014"/>
                    </a:lnTo>
                    <a:lnTo>
                      <a:pt x="191" y="2007"/>
                    </a:lnTo>
                    <a:lnTo>
                      <a:pt x="190" y="1999"/>
                    </a:lnTo>
                    <a:lnTo>
                      <a:pt x="187" y="1993"/>
                    </a:lnTo>
                    <a:lnTo>
                      <a:pt x="184" y="1987"/>
                    </a:lnTo>
                    <a:lnTo>
                      <a:pt x="180" y="1982"/>
                    </a:lnTo>
                    <a:lnTo>
                      <a:pt x="177" y="1977"/>
                    </a:lnTo>
                    <a:lnTo>
                      <a:pt x="172" y="1971"/>
                    </a:lnTo>
                    <a:lnTo>
                      <a:pt x="170" y="1966"/>
                    </a:lnTo>
                    <a:lnTo>
                      <a:pt x="166" y="1957"/>
                    </a:lnTo>
                    <a:lnTo>
                      <a:pt x="165" y="1948"/>
                    </a:lnTo>
                    <a:lnTo>
                      <a:pt x="165" y="1942"/>
                    </a:lnTo>
                    <a:lnTo>
                      <a:pt x="165" y="1937"/>
                    </a:lnTo>
                    <a:lnTo>
                      <a:pt x="166" y="1932"/>
                    </a:lnTo>
                    <a:lnTo>
                      <a:pt x="168" y="1929"/>
                    </a:lnTo>
                    <a:lnTo>
                      <a:pt x="172" y="1920"/>
                    </a:lnTo>
                    <a:lnTo>
                      <a:pt x="178" y="1912"/>
                    </a:lnTo>
                    <a:lnTo>
                      <a:pt x="183" y="1904"/>
                    </a:lnTo>
                    <a:lnTo>
                      <a:pt x="189" y="1895"/>
                    </a:lnTo>
                    <a:lnTo>
                      <a:pt x="192" y="1886"/>
                    </a:lnTo>
                    <a:lnTo>
                      <a:pt x="195" y="1874"/>
                    </a:lnTo>
                    <a:lnTo>
                      <a:pt x="197" y="1851"/>
                    </a:lnTo>
                    <a:lnTo>
                      <a:pt x="201" y="1830"/>
                    </a:lnTo>
                    <a:lnTo>
                      <a:pt x="202" y="1822"/>
                    </a:lnTo>
                    <a:lnTo>
                      <a:pt x="205" y="1813"/>
                    </a:lnTo>
                    <a:lnTo>
                      <a:pt x="209" y="1806"/>
                    </a:lnTo>
                    <a:lnTo>
                      <a:pt x="212" y="1800"/>
                    </a:lnTo>
                    <a:lnTo>
                      <a:pt x="228" y="1790"/>
                    </a:lnTo>
                    <a:lnTo>
                      <a:pt x="247" y="1778"/>
                    </a:lnTo>
                    <a:lnTo>
                      <a:pt x="256" y="1772"/>
                    </a:lnTo>
                    <a:lnTo>
                      <a:pt x="265" y="1766"/>
                    </a:lnTo>
                    <a:lnTo>
                      <a:pt x="271" y="1761"/>
                    </a:lnTo>
                    <a:lnTo>
                      <a:pt x="274" y="1755"/>
                    </a:lnTo>
                    <a:lnTo>
                      <a:pt x="275" y="1749"/>
                    </a:lnTo>
                    <a:lnTo>
                      <a:pt x="275" y="1744"/>
                    </a:lnTo>
                    <a:lnTo>
                      <a:pt x="273" y="1741"/>
                    </a:lnTo>
                    <a:lnTo>
                      <a:pt x="271" y="1737"/>
                    </a:lnTo>
                    <a:lnTo>
                      <a:pt x="266" y="1736"/>
                    </a:lnTo>
                    <a:lnTo>
                      <a:pt x="261" y="1735"/>
                    </a:lnTo>
                    <a:lnTo>
                      <a:pt x="255" y="1735"/>
                    </a:lnTo>
                    <a:lnTo>
                      <a:pt x="248" y="1736"/>
                    </a:lnTo>
                    <a:lnTo>
                      <a:pt x="234" y="1741"/>
                    </a:lnTo>
                    <a:lnTo>
                      <a:pt x="222" y="1746"/>
                    </a:lnTo>
                    <a:lnTo>
                      <a:pt x="210" y="1750"/>
                    </a:lnTo>
                    <a:lnTo>
                      <a:pt x="197" y="1753"/>
                    </a:lnTo>
                    <a:lnTo>
                      <a:pt x="190" y="1753"/>
                    </a:lnTo>
                    <a:lnTo>
                      <a:pt x="185" y="1750"/>
                    </a:lnTo>
                    <a:lnTo>
                      <a:pt x="181" y="1747"/>
                    </a:lnTo>
                    <a:lnTo>
                      <a:pt x="179" y="1743"/>
                    </a:lnTo>
                    <a:lnTo>
                      <a:pt x="179" y="1738"/>
                    </a:lnTo>
                    <a:lnTo>
                      <a:pt x="180" y="1733"/>
                    </a:lnTo>
                    <a:lnTo>
                      <a:pt x="183" y="1728"/>
                    </a:lnTo>
                    <a:lnTo>
                      <a:pt x="187" y="1722"/>
                    </a:lnTo>
                    <a:lnTo>
                      <a:pt x="197" y="1712"/>
                    </a:lnTo>
                    <a:lnTo>
                      <a:pt x="203" y="1704"/>
                    </a:lnTo>
                    <a:lnTo>
                      <a:pt x="204" y="1699"/>
                    </a:lnTo>
                    <a:lnTo>
                      <a:pt x="205" y="1695"/>
                    </a:lnTo>
                    <a:lnTo>
                      <a:pt x="205" y="1690"/>
                    </a:lnTo>
                    <a:lnTo>
                      <a:pt x="204" y="1685"/>
                    </a:lnTo>
                    <a:lnTo>
                      <a:pt x="202" y="1675"/>
                    </a:lnTo>
                    <a:lnTo>
                      <a:pt x="203" y="1666"/>
                    </a:lnTo>
                    <a:lnTo>
                      <a:pt x="204" y="1661"/>
                    </a:lnTo>
                    <a:lnTo>
                      <a:pt x="205" y="1656"/>
                    </a:lnTo>
                    <a:lnTo>
                      <a:pt x="208" y="1653"/>
                    </a:lnTo>
                    <a:lnTo>
                      <a:pt x="212" y="1648"/>
                    </a:lnTo>
                    <a:lnTo>
                      <a:pt x="215" y="1642"/>
                    </a:lnTo>
                    <a:lnTo>
                      <a:pt x="218" y="1636"/>
                    </a:lnTo>
                    <a:lnTo>
                      <a:pt x="220" y="1629"/>
                    </a:lnTo>
                    <a:lnTo>
                      <a:pt x="221" y="1621"/>
                    </a:lnTo>
                    <a:lnTo>
                      <a:pt x="222" y="1605"/>
                    </a:lnTo>
                    <a:lnTo>
                      <a:pt x="221" y="1593"/>
                    </a:lnTo>
                    <a:lnTo>
                      <a:pt x="220" y="1589"/>
                    </a:lnTo>
                    <a:lnTo>
                      <a:pt x="216" y="1584"/>
                    </a:lnTo>
                    <a:lnTo>
                      <a:pt x="212" y="1580"/>
                    </a:lnTo>
                    <a:lnTo>
                      <a:pt x="208" y="1577"/>
                    </a:lnTo>
                    <a:lnTo>
                      <a:pt x="202" y="1573"/>
                    </a:lnTo>
                    <a:lnTo>
                      <a:pt x="195" y="1570"/>
                    </a:lnTo>
                    <a:lnTo>
                      <a:pt x="187" y="1567"/>
                    </a:lnTo>
                    <a:lnTo>
                      <a:pt x="178" y="1566"/>
                    </a:lnTo>
                    <a:lnTo>
                      <a:pt x="159" y="1564"/>
                    </a:lnTo>
                    <a:lnTo>
                      <a:pt x="142" y="1559"/>
                    </a:lnTo>
                    <a:lnTo>
                      <a:pt x="135" y="1555"/>
                    </a:lnTo>
                    <a:lnTo>
                      <a:pt x="129" y="1552"/>
                    </a:lnTo>
                    <a:lnTo>
                      <a:pt x="124" y="1547"/>
                    </a:lnTo>
                    <a:lnTo>
                      <a:pt x="121" y="1541"/>
                    </a:lnTo>
                    <a:lnTo>
                      <a:pt x="118" y="1534"/>
                    </a:lnTo>
                    <a:lnTo>
                      <a:pt x="117" y="1527"/>
                    </a:lnTo>
                    <a:lnTo>
                      <a:pt x="115" y="1517"/>
                    </a:lnTo>
                    <a:lnTo>
                      <a:pt x="115" y="1508"/>
                    </a:lnTo>
                    <a:lnTo>
                      <a:pt x="115" y="1498"/>
                    </a:lnTo>
                    <a:lnTo>
                      <a:pt x="116" y="1489"/>
                    </a:lnTo>
                    <a:lnTo>
                      <a:pt x="120" y="1478"/>
                    </a:lnTo>
                    <a:lnTo>
                      <a:pt x="123" y="1470"/>
                    </a:lnTo>
                    <a:lnTo>
                      <a:pt x="133" y="1453"/>
                    </a:lnTo>
                    <a:lnTo>
                      <a:pt x="140" y="1439"/>
                    </a:lnTo>
                    <a:lnTo>
                      <a:pt x="142" y="1432"/>
                    </a:lnTo>
                    <a:lnTo>
                      <a:pt x="143" y="1426"/>
                    </a:lnTo>
                    <a:lnTo>
                      <a:pt x="145" y="1421"/>
                    </a:lnTo>
                    <a:lnTo>
                      <a:pt x="143" y="1415"/>
                    </a:lnTo>
                    <a:lnTo>
                      <a:pt x="141" y="1410"/>
                    </a:lnTo>
                    <a:lnTo>
                      <a:pt x="139" y="1406"/>
                    </a:lnTo>
                    <a:lnTo>
                      <a:pt x="134" y="1401"/>
                    </a:lnTo>
                    <a:lnTo>
                      <a:pt x="130" y="1395"/>
                    </a:lnTo>
                    <a:lnTo>
                      <a:pt x="121" y="1385"/>
                    </a:lnTo>
                    <a:lnTo>
                      <a:pt x="111" y="1377"/>
                    </a:lnTo>
                    <a:lnTo>
                      <a:pt x="103" y="1368"/>
                    </a:lnTo>
                    <a:lnTo>
                      <a:pt x="94" y="1357"/>
                    </a:lnTo>
                    <a:lnTo>
                      <a:pt x="91" y="1351"/>
                    </a:lnTo>
                    <a:lnTo>
                      <a:pt x="89" y="1346"/>
                    </a:lnTo>
                    <a:lnTo>
                      <a:pt x="88" y="1340"/>
                    </a:lnTo>
                    <a:lnTo>
                      <a:pt x="89" y="1333"/>
                    </a:lnTo>
                    <a:lnTo>
                      <a:pt x="94" y="1321"/>
                    </a:lnTo>
                    <a:lnTo>
                      <a:pt x="102" y="1308"/>
                    </a:lnTo>
                    <a:lnTo>
                      <a:pt x="108" y="1296"/>
                    </a:lnTo>
                    <a:lnTo>
                      <a:pt x="111" y="1287"/>
                    </a:lnTo>
                    <a:lnTo>
                      <a:pt x="113" y="1277"/>
                    </a:lnTo>
                    <a:lnTo>
                      <a:pt x="113" y="1265"/>
                    </a:lnTo>
                    <a:lnTo>
                      <a:pt x="113" y="1254"/>
                    </a:lnTo>
                    <a:lnTo>
                      <a:pt x="114" y="1243"/>
                    </a:lnTo>
                    <a:lnTo>
                      <a:pt x="114" y="1238"/>
                    </a:lnTo>
                    <a:lnTo>
                      <a:pt x="114" y="1235"/>
                    </a:lnTo>
                    <a:lnTo>
                      <a:pt x="113" y="1232"/>
                    </a:lnTo>
                    <a:lnTo>
                      <a:pt x="111" y="1230"/>
                    </a:lnTo>
                    <a:lnTo>
                      <a:pt x="109" y="1229"/>
                    </a:lnTo>
                    <a:lnTo>
                      <a:pt x="107" y="1229"/>
                    </a:lnTo>
                    <a:lnTo>
                      <a:pt x="103" y="1230"/>
                    </a:lnTo>
                    <a:lnTo>
                      <a:pt x="99" y="1231"/>
                    </a:lnTo>
                    <a:lnTo>
                      <a:pt x="89" y="1236"/>
                    </a:lnTo>
                    <a:lnTo>
                      <a:pt x="78" y="1242"/>
                    </a:lnTo>
                    <a:lnTo>
                      <a:pt x="66" y="1246"/>
                    </a:lnTo>
                    <a:lnTo>
                      <a:pt x="57" y="1251"/>
                    </a:lnTo>
                    <a:lnTo>
                      <a:pt x="51" y="1252"/>
                    </a:lnTo>
                    <a:lnTo>
                      <a:pt x="46" y="1252"/>
                    </a:lnTo>
                    <a:lnTo>
                      <a:pt x="40" y="1251"/>
                    </a:lnTo>
                    <a:lnTo>
                      <a:pt x="35" y="1249"/>
                    </a:lnTo>
                    <a:lnTo>
                      <a:pt x="29" y="1246"/>
                    </a:lnTo>
                    <a:lnTo>
                      <a:pt x="26" y="1244"/>
                    </a:lnTo>
                    <a:lnTo>
                      <a:pt x="22" y="1242"/>
                    </a:lnTo>
                    <a:lnTo>
                      <a:pt x="20" y="1238"/>
                    </a:lnTo>
                    <a:lnTo>
                      <a:pt x="20" y="1235"/>
                    </a:lnTo>
                    <a:lnTo>
                      <a:pt x="21" y="1232"/>
                    </a:lnTo>
                    <a:lnTo>
                      <a:pt x="23" y="1230"/>
                    </a:lnTo>
                    <a:lnTo>
                      <a:pt x="27" y="1226"/>
                    </a:lnTo>
                    <a:lnTo>
                      <a:pt x="29" y="1224"/>
                    </a:lnTo>
                    <a:lnTo>
                      <a:pt x="29" y="1220"/>
                    </a:lnTo>
                    <a:lnTo>
                      <a:pt x="29" y="1217"/>
                    </a:lnTo>
                    <a:lnTo>
                      <a:pt x="28" y="1214"/>
                    </a:lnTo>
                    <a:lnTo>
                      <a:pt x="27" y="1211"/>
                    </a:lnTo>
                    <a:lnTo>
                      <a:pt x="25" y="1208"/>
                    </a:lnTo>
                    <a:lnTo>
                      <a:pt x="22" y="1207"/>
                    </a:lnTo>
                    <a:lnTo>
                      <a:pt x="19" y="1207"/>
                    </a:lnTo>
                    <a:lnTo>
                      <a:pt x="15" y="1208"/>
                    </a:lnTo>
                    <a:lnTo>
                      <a:pt x="13" y="1207"/>
                    </a:lnTo>
                    <a:lnTo>
                      <a:pt x="10" y="1207"/>
                    </a:lnTo>
                    <a:lnTo>
                      <a:pt x="9" y="1205"/>
                    </a:lnTo>
                    <a:lnTo>
                      <a:pt x="8" y="1201"/>
                    </a:lnTo>
                    <a:lnTo>
                      <a:pt x="8" y="1196"/>
                    </a:lnTo>
                    <a:lnTo>
                      <a:pt x="12" y="1187"/>
                    </a:lnTo>
                    <a:lnTo>
                      <a:pt x="16" y="1179"/>
                    </a:lnTo>
                    <a:lnTo>
                      <a:pt x="17" y="1176"/>
                    </a:lnTo>
                    <a:lnTo>
                      <a:pt x="19" y="1175"/>
                    </a:lnTo>
                    <a:lnTo>
                      <a:pt x="17" y="1173"/>
                    </a:lnTo>
                    <a:lnTo>
                      <a:pt x="16" y="1172"/>
                    </a:lnTo>
                    <a:lnTo>
                      <a:pt x="14" y="1170"/>
                    </a:lnTo>
                    <a:lnTo>
                      <a:pt x="9" y="1169"/>
                    </a:lnTo>
                    <a:lnTo>
                      <a:pt x="7" y="1169"/>
                    </a:lnTo>
                    <a:lnTo>
                      <a:pt x="4" y="1167"/>
                    </a:lnTo>
                    <a:lnTo>
                      <a:pt x="2" y="1164"/>
                    </a:lnTo>
                    <a:lnTo>
                      <a:pt x="1" y="1161"/>
                    </a:lnTo>
                    <a:lnTo>
                      <a:pt x="0" y="1156"/>
                    </a:lnTo>
                    <a:lnTo>
                      <a:pt x="1" y="1150"/>
                    </a:lnTo>
                    <a:lnTo>
                      <a:pt x="1" y="1144"/>
                    </a:lnTo>
                    <a:lnTo>
                      <a:pt x="3" y="1137"/>
                    </a:lnTo>
                    <a:lnTo>
                      <a:pt x="7" y="1129"/>
                    </a:lnTo>
                    <a:lnTo>
                      <a:pt x="12" y="1119"/>
                    </a:lnTo>
                    <a:lnTo>
                      <a:pt x="17" y="1111"/>
                    </a:lnTo>
                    <a:lnTo>
                      <a:pt x="23" y="1103"/>
                    </a:lnTo>
                    <a:lnTo>
                      <a:pt x="36" y="1088"/>
                    </a:lnTo>
                    <a:lnTo>
                      <a:pt x="48" y="1078"/>
                    </a:lnTo>
                    <a:lnTo>
                      <a:pt x="52" y="1074"/>
                    </a:lnTo>
                    <a:lnTo>
                      <a:pt x="54" y="1067"/>
                    </a:lnTo>
                    <a:lnTo>
                      <a:pt x="57" y="1060"/>
                    </a:lnTo>
                    <a:lnTo>
                      <a:pt x="57" y="1051"/>
                    </a:lnTo>
                    <a:lnTo>
                      <a:pt x="57" y="1032"/>
                    </a:lnTo>
                    <a:lnTo>
                      <a:pt x="57" y="1016"/>
                    </a:lnTo>
                    <a:lnTo>
                      <a:pt x="55" y="1009"/>
                    </a:lnTo>
                    <a:lnTo>
                      <a:pt x="57" y="1002"/>
                    </a:lnTo>
                    <a:lnTo>
                      <a:pt x="58" y="994"/>
                    </a:lnTo>
                    <a:lnTo>
                      <a:pt x="59" y="988"/>
                    </a:lnTo>
                    <a:lnTo>
                      <a:pt x="61" y="984"/>
                    </a:lnTo>
                    <a:lnTo>
                      <a:pt x="65" y="979"/>
                    </a:lnTo>
                    <a:lnTo>
                      <a:pt x="70" y="975"/>
                    </a:lnTo>
                    <a:lnTo>
                      <a:pt x="76" y="971"/>
                    </a:lnTo>
                    <a:lnTo>
                      <a:pt x="89" y="965"/>
                    </a:lnTo>
                    <a:lnTo>
                      <a:pt x="102" y="961"/>
                    </a:lnTo>
                    <a:lnTo>
                      <a:pt x="116" y="956"/>
                    </a:lnTo>
                    <a:lnTo>
                      <a:pt x="130" y="953"/>
                    </a:lnTo>
                    <a:lnTo>
                      <a:pt x="145" y="949"/>
                    </a:lnTo>
                    <a:lnTo>
                      <a:pt x="158" y="945"/>
                    </a:lnTo>
                    <a:lnTo>
                      <a:pt x="162" y="942"/>
                    </a:lnTo>
                    <a:lnTo>
                      <a:pt x="166" y="939"/>
                    </a:lnTo>
                    <a:lnTo>
                      <a:pt x="170" y="936"/>
                    </a:lnTo>
                    <a:lnTo>
                      <a:pt x="172" y="934"/>
                    </a:lnTo>
                    <a:lnTo>
                      <a:pt x="172" y="930"/>
                    </a:lnTo>
                    <a:lnTo>
                      <a:pt x="171" y="927"/>
                    </a:lnTo>
                    <a:lnTo>
                      <a:pt x="170" y="922"/>
                    </a:lnTo>
                    <a:lnTo>
                      <a:pt x="167" y="917"/>
                    </a:lnTo>
                    <a:lnTo>
                      <a:pt x="162" y="908"/>
                    </a:lnTo>
                    <a:lnTo>
                      <a:pt x="158" y="901"/>
                    </a:lnTo>
                    <a:lnTo>
                      <a:pt x="154" y="893"/>
                    </a:lnTo>
                    <a:lnTo>
                      <a:pt x="153" y="887"/>
                    </a:lnTo>
                    <a:lnTo>
                      <a:pt x="153" y="884"/>
                    </a:lnTo>
                    <a:lnTo>
                      <a:pt x="155" y="882"/>
                    </a:lnTo>
                    <a:lnTo>
                      <a:pt x="158" y="880"/>
                    </a:lnTo>
                    <a:lnTo>
                      <a:pt x="162" y="880"/>
                    </a:lnTo>
                    <a:lnTo>
                      <a:pt x="172" y="879"/>
                    </a:lnTo>
                    <a:lnTo>
                      <a:pt x="180" y="877"/>
                    </a:lnTo>
                    <a:lnTo>
                      <a:pt x="185" y="874"/>
                    </a:lnTo>
                    <a:lnTo>
                      <a:pt x="189" y="871"/>
                    </a:lnTo>
                    <a:lnTo>
                      <a:pt x="192" y="867"/>
                    </a:lnTo>
                    <a:lnTo>
                      <a:pt x="197" y="864"/>
                    </a:lnTo>
                    <a:lnTo>
                      <a:pt x="205" y="852"/>
                    </a:lnTo>
                    <a:lnTo>
                      <a:pt x="217" y="840"/>
                    </a:lnTo>
                    <a:lnTo>
                      <a:pt x="229" y="829"/>
                    </a:lnTo>
                    <a:lnTo>
                      <a:pt x="239" y="819"/>
                    </a:lnTo>
                    <a:lnTo>
                      <a:pt x="246" y="809"/>
                    </a:lnTo>
                    <a:lnTo>
                      <a:pt x="249" y="802"/>
                    </a:lnTo>
                    <a:lnTo>
                      <a:pt x="250" y="795"/>
                    </a:lnTo>
                    <a:lnTo>
                      <a:pt x="249" y="788"/>
                    </a:lnTo>
                    <a:lnTo>
                      <a:pt x="248" y="784"/>
                    </a:lnTo>
                    <a:lnTo>
                      <a:pt x="246" y="782"/>
                    </a:lnTo>
                    <a:lnTo>
                      <a:pt x="242" y="778"/>
                    </a:lnTo>
                    <a:lnTo>
                      <a:pt x="239" y="776"/>
                    </a:lnTo>
                    <a:lnTo>
                      <a:pt x="231" y="772"/>
                    </a:lnTo>
                    <a:lnTo>
                      <a:pt x="224" y="770"/>
                    </a:lnTo>
                    <a:lnTo>
                      <a:pt x="221" y="767"/>
                    </a:lnTo>
                    <a:lnTo>
                      <a:pt x="220" y="766"/>
                    </a:lnTo>
                    <a:lnTo>
                      <a:pt x="218" y="763"/>
                    </a:lnTo>
                    <a:lnTo>
                      <a:pt x="217" y="760"/>
                    </a:lnTo>
                    <a:lnTo>
                      <a:pt x="218" y="758"/>
                    </a:lnTo>
                    <a:lnTo>
                      <a:pt x="220" y="756"/>
                    </a:lnTo>
                    <a:lnTo>
                      <a:pt x="221" y="753"/>
                    </a:lnTo>
                    <a:lnTo>
                      <a:pt x="223" y="752"/>
                    </a:lnTo>
                    <a:lnTo>
                      <a:pt x="227" y="751"/>
                    </a:lnTo>
                    <a:lnTo>
                      <a:pt x="229" y="748"/>
                    </a:lnTo>
                    <a:lnTo>
                      <a:pt x="231" y="746"/>
                    </a:lnTo>
                    <a:lnTo>
                      <a:pt x="233" y="742"/>
                    </a:lnTo>
                    <a:lnTo>
                      <a:pt x="233" y="740"/>
                    </a:lnTo>
                    <a:lnTo>
                      <a:pt x="233" y="737"/>
                    </a:lnTo>
                    <a:lnTo>
                      <a:pt x="230" y="734"/>
                    </a:lnTo>
                    <a:lnTo>
                      <a:pt x="228" y="732"/>
                    </a:lnTo>
                    <a:lnTo>
                      <a:pt x="220" y="727"/>
                    </a:lnTo>
                    <a:lnTo>
                      <a:pt x="210" y="723"/>
                    </a:lnTo>
                    <a:lnTo>
                      <a:pt x="202" y="719"/>
                    </a:lnTo>
                    <a:lnTo>
                      <a:pt x="193" y="713"/>
                    </a:lnTo>
                    <a:lnTo>
                      <a:pt x="191" y="709"/>
                    </a:lnTo>
                    <a:lnTo>
                      <a:pt x="190" y="704"/>
                    </a:lnTo>
                    <a:lnTo>
                      <a:pt x="189" y="700"/>
                    </a:lnTo>
                    <a:lnTo>
                      <a:pt x="189" y="694"/>
                    </a:lnTo>
                    <a:lnTo>
                      <a:pt x="190" y="682"/>
                    </a:lnTo>
                    <a:lnTo>
                      <a:pt x="193" y="671"/>
                    </a:lnTo>
                    <a:lnTo>
                      <a:pt x="196" y="657"/>
                    </a:lnTo>
                    <a:lnTo>
                      <a:pt x="198" y="640"/>
                    </a:lnTo>
                    <a:lnTo>
                      <a:pt x="199" y="624"/>
                    </a:lnTo>
                    <a:lnTo>
                      <a:pt x="199" y="612"/>
                    </a:lnTo>
                    <a:lnTo>
                      <a:pt x="198" y="607"/>
                    </a:lnTo>
                    <a:lnTo>
                      <a:pt x="198" y="603"/>
                    </a:lnTo>
                    <a:lnTo>
                      <a:pt x="196" y="600"/>
                    </a:lnTo>
                    <a:lnTo>
                      <a:pt x="193" y="596"/>
                    </a:lnTo>
                    <a:lnTo>
                      <a:pt x="191" y="594"/>
                    </a:lnTo>
                    <a:lnTo>
                      <a:pt x="187" y="592"/>
                    </a:lnTo>
                    <a:lnTo>
                      <a:pt x="184" y="590"/>
                    </a:lnTo>
                    <a:lnTo>
                      <a:pt x="179" y="590"/>
                    </a:lnTo>
                    <a:lnTo>
                      <a:pt x="176" y="590"/>
                    </a:lnTo>
                    <a:lnTo>
                      <a:pt x="172" y="589"/>
                    </a:lnTo>
                    <a:lnTo>
                      <a:pt x="170" y="588"/>
                    </a:lnTo>
                    <a:lnTo>
                      <a:pt x="167" y="586"/>
                    </a:lnTo>
                    <a:lnTo>
                      <a:pt x="164" y="580"/>
                    </a:lnTo>
                    <a:lnTo>
                      <a:pt x="160" y="574"/>
                    </a:lnTo>
                    <a:lnTo>
                      <a:pt x="155" y="567"/>
                    </a:lnTo>
                    <a:lnTo>
                      <a:pt x="147" y="558"/>
                    </a:lnTo>
                    <a:lnTo>
                      <a:pt x="139" y="551"/>
                    </a:lnTo>
                    <a:lnTo>
                      <a:pt x="132" y="546"/>
                    </a:lnTo>
                    <a:lnTo>
                      <a:pt x="128" y="545"/>
                    </a:lnTo>
                    <a:lnTo>
                      <a:pt x="126" y="543"/>
                    </a:lnTo>
                    <a:lnTo>
                      <a:pt x="123" y="540"/>
                    </a:lnTo>
                    <a:lnTo>
                      <a:pt x="122" y="537"/>
                    </a:lnTo>
                    <a:lnTo>
                      <a:pt x="120" y="530"/>
                    </a:lnTo>
                    <a:lnTo>
                      <a:pt x="118" y="521"/>
                    </a:lnTo>
                    <a:lnTo>
                      <a:pt x="117" y="513"/>
                    </a:lnTo>
                    <a:lnTo>
                      <a:pt x="117" y="502"/>
                    </a:lnTo>
                    <a:lnTo>
                      <a:pt x="118" y="498"/>
                    </a:lnTo>
                    <a:lnTo>
                      <a:pt x="120" y="492"/>
                    </a:lnTo>
                    <a:lnTo>
                      <a:pt x="122" y="486"/>
                    </a:lnTo>
                    <a:lnTo>
                      <a:pt x="126" y="480"/>
                    </a:lnTo>
                    <a:lnTo>
                      <a:pt x="145" y="461"/>
                    </a:lnTo>
                    <a:lnTo>
                      <a:pt x="160" y="445"/>
                    </a:lnTo>
                    <a:lnTo>
                      <a:pt x="162" y="442"/>
                    </a:lnTo>
                    <a:lnTo>
                      <a:pt x="166" y="438"/>
                    </a:lnTo>
                    <a:lnTo>
                      <a:pt x="168" y="436"/>
                    </a:lnTo>
                    <a:lnTo>
                      <a:pt x="172" y="433"/>
                    </a:lnTo>
                    <a:lnTo>
                      <a:pt x="180" y="431"/>
                    </a:lnTo>
                    <a:lnTo>
                      <a:pt x="189" y="429"/>
                    </a:lnTo>
                    <a:lnTo>
                      <a:pt x="199" y="427"/>
                    </a:lnTo>
                    <a:lnTo>
                      <a:pt x="209" y="426"/>
                    </a:lnTo>
                    <a:lnTo>
                      <a:pt x="214" y="425"/>
                    </a:lnTo>
                    <a:lnTo>
                      <a:pt x="218" y="423"/>
                    </a:lnTo>
                    <a:lnTo>
                      <a:pt x="222" y="419"/>
                    </a:lnTo>
                    <a:lnTo>
                      <a:pt x="224" y="413"/>
                    </a:lnTo>
                    <a:lnTo>
                      <a:pt x="228" y="401"/>
                    </a:lnTo>
                    <a:lnTo>
                      <a:pt x="229" y="389"/>
                    </a:lnTo>
                    <a:lnTo>
                      <a:pt x="230" y="384"/>
                    </a:lnTo>
                    <a:lnTo>
                      <a:pt x="231" y="379"/>
                    </a:lnTo>
                    <a:lnTo>
                      <a:pt x="234" y="375"/>
                    </a:lnTo>
                    <a:lnTo>
                      <a:pt x="236" y="373"/>
                    </a:lnTo>
                    <a:lnTo>
                      <a:pt x="241" y="370"/>
                    </a:lnTo>
                    <a:lnTo>
                      <a:pt x="246" y="370"/>
                    </a:lnTo>
                    <a:lnTo>
                      <a:pt x="250" y="370"/>
                    </a:lnTo>
                    <a:lnTo>
                      <a:pt x="256" y="370"/>
                    </a:lnTo>
                    <a:lnTo>
                      <a:pt x="267" y="372"/>
                    </a:lnTo>
                    <a:lnTo>
                      <a:pt x="277" y="375"/>
                    </a:lnTo>
                    <a:lnTo>
                      <a:pt x="288" y="376"/>
                    </a:lnTo>
                    <a:lnTo>
                      <a:pt x="305" y="378"/>
                    </a:lnTo>
                    <a:lnTo>
                      <a:pt x="313" y="376"/>
                    </a:lnTo>
                    <a:lnTo>
                      <a:pt x="323" y="375"/>
                    </a:lnTo>
                    <a:lnTo>
                      <a:pt x="331" y="373"/>
                    </a:lnTo>
                    <a:lnTo>
                      <a:pt x="338" y="370"/>
                    </a:lnTo>
                    <a:lnTo>
                      <a:pt x="350" y="362"/>
                    </a:lnTo>
                    <a:lnTo>
                      <a:pt x="361" y="353"/>
                    </a:lnTo>
                    <a:lnTo>
                      <a:pt x="368" y="348"/>
                    </a:lnTo>
                    <a:lnTo>
                      <a:pt x="374" y="344"/>
                    </a:lnTo>
                    <a:lnTo>
                      <a:pt x="382" y="343"/>
                    </a:lnTo>
                    <a:lnTo>
                      <a:pt x="391" y="344"/>
                    </a:lnTo>
                    <a:lnTo>
                      <a:pt x="399" y="345"/>
                    </a:lnTo>
                    <a:lnTo>
                      <a:pt x="407" y="347"/>
                    </a:lnTo>
                    <a:lnTo>
                      <a:pt x="416" y="347"/>
                    </a:lnTo>
                    <a:lnTo>
                      <a:pt x="424" y="345"/>
                    </a:lnTo>
                    <a:lnTo>
                      <a:pt x="438" y="342"/>
                    </a:lnTo>
                    <a:lnTo>
                      <a:pt x="453" y="337"/>
                    </a:lnTo>
                    <a:lnTo>
                      <a:pt x="458" y="334"/>
                    </a:lnTo>
                    <a:lnTo>
                      <a:pt x="464" y="330"/>
                    </a:lnTo>
                    <a:lnTo>
                      <a:pt x="469" y="326"/>
                    </a:lnTo>
                    <a:lnTo>
                      <a:pt x="472" y="324"/>
                    </a:lnTo>
                    <a:lnTo>
                      <a:pt x="473" y="321"/>
                    </a:lnTo>
                    <a:lnTo>
                      <a:pt x="473" y="318"/>
                    </a:lnTo>
                    <a:lnTo>
                      <a:pt x="469" y="316"/>
                    </a:lnTo>
                    <a:lnTo>
                      <a:pt x="464" y="315"/>
                    </a:lnTo>
                    <a:lnTo>
                      <a:pt x="458" y="313"/>
                    </a:lnTo>
                    <a:lnTo>
                      <a:pt x="454" y="311"/>
                    </a:lnTo>
                    <a:lnTo>
                      <a:pt x="451" y="309"/>
                    </a:lnTo>
                    <a:lnTo>
                      <a:pt x="450" y="306"/>
                    </a:lnTo>
                    <a:lnTo>
                      <a:pt x="450" y="303"/>
                    </a:lnTo>
                    <a:lnTo>
                      <a:pt x="450" y="300"/>
                    </a:lnTo>
                    <a:lnTo>
                      <a:pt x="451" y="297"/>
                    </a:lnTo>
                    <a:lnTo>
                      <a:pt x="454" y="294"/>
                    </a:lnTo>
                    <a:lnTo>
                      <a:pt x="457" y="290"/>
                    </a:lnTo>
                    <a:lnTo>
                      <a:pt x="462" y="287"/>
                    </a:lnTo>
                    <a:lnTo>
                      <a:pt x="468" y="287"/>
                    </a:lnTo>
                    <a:lnTo>
                      <a:pt x="475" y="290"/>
                    </a:lnTo>
                    <a:lnTo>
                      <a:pt x="479" y="291"/>
                    </a:lnTo>
                    <a:lnTo>
                      <a:pt x="482" y="292"/>
                    </a:lnTo>
                    <a:lnTo>
                      <a:pt x="485" y="292"/>
                    </a:lnTo>
                    <a:lnTo>
                      <a:pt x="486" y="291"/>
                    </a:lnTo>
                    <a:lnTo>
                      <a:pt x="487" y="288"/>
                    </a:lnTo>
                    <a:lnTo>
                      <a:pt x="487" y="286"/>
                    </a:lnTo>
                    <a:lnTo>
                      <a:pt x="486" y="284"/>
                    </a:lnTo>
                    <a:lnTo>
                      <a:pt x="485" y="280"/>
                    </a:lnTo>
                    <a:lnTo>
                      <a:pt x="483" y="277"/>
                    </a:lnTo>
                    <a:lnTo>
                      <a:pt x="483" y="273"/>
                    </a:lnTo>
                    <a:lnTo>
                      <a:pt x="485" y="269"/>
                    </a:lnTo>
                    <a:lnTo>
                      <a:pt x="487" y="267"/>
                    </a:lnTo>
                    <a:lnTo>
                      <a:pt x="492" y="262"/>
                    </a:lnTo>
                    <a:lnTo>
                      <a:pt x="499" y="259"/>
                    </a:lnTo>
                    <a:lnTo>
                      <a:pt x="506" y="258"/>
                    </a:lnTo>
                    <a:lnTo>
                      <a:pt x="516" y="259"/>
                    </a:lnTo>
                    <a:lnTo>
                      <a:pt x="519" y="260"/>
                    </a:lnTo>
                    <a:lnTo>
                      <a:pt x="524" y="262"/>
                    </a:lnTo>
                    <a:lnTo>
                      <a:pt x="529" y="265"/>
                    </a:lnTo>
                    <a:lnTo>
                      <a:pt x="533" y="268"/>
                    </a:lnTo>
                    <a:lnTo>
                      <a:pt x="537" y="272"/>
                    </a:lnTo>
                    <a:lnTo>
                      <a:pt x="542" y="273"/>
                    </a:lnTo>
                    <a:lnTo>
                      <a:pt x="545" y="274"/>
                    </a:lnTo>
                    <a:lnTo>
                      <a:pt x="549" y="273"/>
                    </a:lnTo>
                    <a:lnTo>
                      <a:pt x="552" y="272"/>
                    </a:lnTo>
                    <a:lnTo>
                      <a:pt x="555" y="268"/>
                    </a:lnTo>
                    <a:lnTo>
                      <a:pt x="555" y="265"/>
                    </a:lnTo>
                    <a:lnTo>
                      <a:pt x="556" y="260"/>
                    </a:lnTo>
                    <a:lnTo>
                      <a:pt x="554" y="248"/>
                    </a:lnTo>
                    <a:lnTo>
                      <a:pt x="552" y="235"/>
                    </a:lnTo>
                    <a:lnTo>
                      <a:pt x="550" y="229"/>
                    </a:lnTo>
                    <a:lnTo>
                      <a:pt x="549" y="223"/>
                    </a:lnTo>
                    <a:lnTo>
                      <a:pt x="546" y="218"/>
                    </a:lnTo>
                    <a:lnTo>
                      <a:pt x="544" y="216"/>
                    </a:lnTo>
                    <a:lnTo>
                      <a:pt x="542" y="212"/>
                    </a:lnTo>
                    <a:lnTo>
                      <a:pt x="540" y="210"/>
                    </a:lnTo>
                    <a:lnTo>
                      <a:pt x="539" y="208"/>
                    </a:lnTo>
                    <a:lnTo>
                      <a:pt x="540" y="206"/>
                    </a:lnTo>
                    <a:lnTo>
                      <a:pt x="542" y="204"/>
                    </a:lnTo>
                    <a:lnTo>
                      <a:pt x="544" y="203"/>
                    </a:lnTo>
                    <a:lnTo>
                      <a:pt x="548" y="203"/>
                    </a:lnTo>
                    <a:lnTo>
                      <a:pt x="552" y="203"/>
                    </a:lnTo>
                    <a:lnTo>
                      <a:pt x="564" y="205"/>
                    </a:lnTo>
                    <a:lnTo>
                      <a:pt x="576" y="209"/>
                    </a:lnTo>
                    <a:lnTo>
                      <a:pt x="588" y="212"/>
                    </a:lnTo>
                    <a:lnTo>
                      <a:pt x="595" y="217"/>
                    </a:lnTo>
                    <a:lnTo>
                      <a:pt x="600" y="218"/>
                    </a:lnTo>
                    <a:lnTo>
                      <a:pt x="605" y="219"/>
                    </a:lnTo>
                    <a:lnTo>
                      <a:pt x="611" y="219"/>
                    </a:lnTo>
                    <a:lnTo>
                      <a:pt x="617" y="219"/>
                    </a:lnTo>
                    <a:lnTo>
                      <a:pt x="624" y="218"/>
                    </a:lnTo>
                    <a:lnTo>
                      <a:pt x="630" y="216"/>
                    </a:lnTo>
                    <a:lnTo>
                      <a:pt x="634" y="214"/>
                    </a:lnTo>
                    <a:lnTo>
                      <a:pt x="639" y="210"/>
                    </a:lnTo>
                    <a:lnTo>
                      <a:pt x="645" y="203"/>
                    </a:lnTo>
                    <a:lnTo>
                      <a:pt x="652" y="192"/>
                    </a:lnTo>
                    <a:lnTo>
                      <a:pt x="656" y="185"/>
                    </a:lnTo>
                    <a:lnTo>
                      <a:pt x="659" y="175"/>
                    </a:lnTo>
                    <a:lnTo>
                      <a:pt x="663" y="165"/>
                    </a:lnTo>
                    <a:lnTo>
                      <a:pt x="665" y="152"/>
                    </a:lnTo>
                    <a:lnTo>
                      <a:pt x="669" y="141"/>
                    </a:lnTo>
                    <a:lnTo>
                      <a:pt x="671" y="135"/>
                    </a:lnTo>
                    <a:lnTo>
                      <a:pt x="675" y="132"/>
                    </a:lnTo>
                    <a:lnTo>
                      <a:pt x="678" y="129"/>
                    </a:lnTo>
                    <a:lnTo>
                      <a:pt x="691" y="129"/>
                    </a:lnTo>
                    <a:lnTo>
                      <a:pt x="712" y="128"/>
                    </a:lnTo>
                    <a:lnTo>
                      <a:pt x="732" y="124"/>
                    </a:lnTo>
                    <a:lnTo>
                      <a:pt x="745" y="122"/>
                    </a:lnTo>
                    <a:lnTo>
                      <a:pt x="753" y="123"/>
                    </a:lnTo>
                    <a:lnTo>
                      <a:pt x="759" y="124"/>
                    </a:lnTo>
                    <a:lnTo>
                      <a:pt x="766" y="130"/>
                    </a:lnTo>
                    <a:lnTo>
                      <a:pt x="773" y="137"/>
                    </a:lnTo>
                    <a:lnTo>
                      <a:pt x="778" y="145"/>
                    </a:lnTo>
                    <a:lnTo>
                      <a:pt x="784" y="151"/>
                    </a:lnTo>
                    <a:lnTo>
                      <a:pt x="790" y="156"/>
                    </a:lnTo>
                    <a:lnTo>
                      <a:pt x="798" y="162"/>
                    </a:lnTo>
                    <a:lnTo>
                      <a:pt x="804" y="165"/>
                    </a:lnTo>
                    <a:lnTo>
                      <a:pt x="813" y="167"/>
                    </a:lnTo>
                    <a:lnTo>
                      <a:pt x="822" y="168"/>
                    </a:lnTo>
                    <a:lnTo>
                      <a:pt x="833" y="168"/>
                    </a:lnTo>
                    <a:lnTo>
                      <a:pt x="839" y="167"/>
                    </a:lnTo>
                    <a:lnTo>
                      <a:pt x="845" y="166"/>
                    </a:lnTo>
                    <a:lnTo>
                      <a:pt x="851" y="164"/>
                    </a:lnTo>
                    <a:lnTo>
                      <a:pt x="856" y="160"/>
                    </a:lnTo>
                    <a:lnTo>
                      <a:pt x="865" y="152"/>
                    </a:lnTo>
                    <a:lnTo>
                      <a:pt x="876" y="143"/>
                    </a:lnTo>
                    <a:lnTo>
                      <a:pt x="885" y="135"/>
                    </a:lnTo>
                    <a:lnTo>
                      <a:pt x="896" y="128"/>
                    </a:lnTo>
                    <a:lnTo>
                      <a:pt x="902" y="126"/>
                    </a:lnTo>
                    <a:lnTo>
                      <a:pt x="908" y="123"/>
                    </a:lnTo>
                    <a:lnTo>
                      <a:pt x="914" y="123"/>
                    </a:lnTo>
                    <a:lnTo>
                      <a:pt x="921" y="123"/>
                    </a:lnTo>
                    <a:lnTo>
                      <a:pt x="945" y="126"/>
                    </a:lnTo>
                    <a:lnTo>
                      <a:pt x="960" y="127"/>
                    </a:lnTo>
                    <a:lnTo>
                      <a:pt x="967" y="124"/>
                    </a:lnTo>
                    <a:lnTo>
                      <a:pt x="973" y="122"/>
                    </a:lnTo>
                    <a:lnTo>
                      <a:pt x="979" y="117"/>
                    </a:lnTo>
                    <a:lnTo>
                      <a:pt x="985" y="110"/>
                    </a:lnTo>
                    <a:lnTo>
                      <a:pt x="992" y="103"/>
                    </a:lnTo>
                    <a:lnTo>
                      <a:pt x="1001" y="97"/>
                    </a:lnTo>
                    <a:lnTo>
                      <a:pt x="1008" y="93"/>
                    </a:lnTo>
                    <a:lnTo>
                      <a:pt x="1016" y="90"/>
                    </a:lnTo>
                    <a:lnTo>
                      <a:pt x="1024" y="86"/>
                    </a:lnTo>
                    <a:lnTo>
                      <a:pt x="1033" y="83"/>
                    </a:lnTo>
                    <a:lnTo>
                      <a:pt x="1041" y="79"/>
                    </a:lnTo>
                    <a:lnTo>
                      <a:pt x="1049" y="73"/>
                    </a:lnTo>
                    <a:lnTo>
                      <a:pt x="1053" y="70"/>
                    </a:lnTo>
                    <a:lnTo>
                      <a:pt x="1055" y="66"/>
                    </a:lnTo>
                    <a:lnTo>
                      <a:pt x="1058" y="63"/>
                    </a:lnTo>
                    <a:lnTo>
                      <a:pt x="1060" y="58"/>
                    </a:lnTo>
                    <a:lnTo>
                      <a:pt x="1062" y="48"/>
                    </a:lnTo>
                    <a:lnTo>
                      <a:pt x="1065" y="39"/>
                    </a:lnTo>
                    <a:lnTo>
                      <a:pt x="1067" y="29"/>
                    </a:lnTo>
                    <a:lnTo>
                      <a:pt x="1072" y="20"/>
                    </a:lnTo>
                    <a:lnTo>
                      <a:pt x="1074" y="16"/>
                    </a:lnTo>
                    <a:lnTo>
                      <a:pt x="1078" y="13"/>
                    </a:lnTo>
                    <a:lnTo>
                      <a:pt x="1081" y="9"/>
                    </a:lnTo>
                    <a:lnTo>
                      <a:pt x="1086" y="6"/>
                    </a:lnTo>
                    <a:lnTo>
                      <a:pt x="1093" y="3"/>
                    </a:lnTo>
                    <a:lnTo>
                      <a:pt x="1102" y="1"/>
                    </a:lnTo>
                    <a:lnTo>
                      <a:pt x="1109" y="0"/>
                    </a:lnTo>
                    <a:lnTo>
                      <a:pt x="1117" y="0"/>
                    </a:lnTo>
                    <a:lnTo>
                      <a:pt x="1124" y="2"/>
                    </a:lnTo>
                    <a:lnTo>
                      <a:pt x="1131" y="6"/>
                    </a:lnTo>
                    <a:lnTo>
                      <a:pt x="1137" y="11"/>
                    </a:lnTo>
                    <a:lnTo>
                      <a:pt x="1143" y="19"/>
                    </a:lnTo>
                    <a:close/>
                  </a:path>
                </a:pathLst>
              </a:custGeom>
              <a:solidFill>
                <a:srgbClr val="D99593">
                  <a:alpha val="100000"/>
                </a:srgbClr>
              </a:solidFill>
              <a:ln w="9525" cap="flat" cmpd="sng">
                <a:solidFill>
                  <a:schemeClr val="bg1">
                    <a:alpha val="100000"/>
                  </a:schemeClr>
                </a:solidFill>
                <a:prstDash val="solid"/>
                <a:bevel/>
                <a:headEnd type="none" w="med" len="med"/>
                <a:tailEnd type="none" w="med" len="med"/>
              </a:ln>
            </p:spPr>
            <p:txBody>
              <a:bodyPr/>
              <a:lstStyle/>
              <a:p>
                <a:endParaRPr lang="zh-CN" altLang="en-US"/>
              </a:p>
            </p:txBody>
          </p:sp>
          <p:sp>
            <p:nvSpPr>
              <p:cNvPr id="44049" name="Freeform 75"/>
              <p:cNvSpPr>
                <a:spLocks noEditPoints="1"/>
              </p:cNvSpPr>
              <p:nvPr/>
            </p:nvSpPr>
            <p:spPr>
              <a:xfrm>
                <a:off x="3543344" y="3629214"/>
                <a:ext cx="57151" cy="4762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Lst>
                <a:rect l="0" t="0" r="0" b="0"/>
                <a:pathLst>
                  <a:path w="213" h="153">
                    <a:moveTo>
                      <a:pt x="149" y="0"/>
                    </a:moveTo>
                    <a:lnTo>
                      <a:pt x="150" y="2"/>
                    </a:lnTo>
                    <a:lnTo>
                      <a:pt x="151" y="3"/>
                    </a:lnTo>
                    <a:lnTo>
                      <a:pt x="154" y="3"/>
                    </a:lnTo>
                    <a:lnTo>
                      <a:pt x="155" y="3"/>
                    </a:lnTo>
                    <a:lnTo>
                      <a:pt x="160" y="3"/>
                    </a:lnTo>
                    <a:lnTo>
                      <a:pt x="163" y="4"/>
                    </a:lnTo>
                    <a:lnTo>
                      <a:pt x="166" y="5"/>
                    </a:lnTo>
                    <a:lnTo>
                      <a:pt x="167" y="9"/>
                    </a:lnTo>
                    <a:lnTo>
                      <a:pt x="168" y="10"/>
                    </a:lnTo>
                    <a:lnTo>
                      <a:pt x="171" y="13"/>
                    </a:lnTo>
                    <a:lnTo>
                      <a:pt x="175" y="13"/>
                    </a:lnTo>
                    <a:lnTo>
                      <a:pt x="179" y="13"/>
                    </a:lnTo>
                    <a:lnTo>
                      <a:pt x="182" y="14"/>
                    </a:lnTo>
                    <a:lnTo>
                      <a:pt x="183" y="15"/>
                    </a:lnTo>
                    <a:lnTo>
                      <a:pt x="182" y="17"/>
                    </a:lnTo>
                    <a:lnTo>
                      <a:pt x="177" y="20"/>
                    </a:lnTo>
                    <a:lnTo>
                      <a:pt x="173" y="22"/>
                    </a:lnTo>
                    <a:lnTo>
                      <a:pt x="168" y="24"/>
                    </a:lnTo>
                    <a:lnTo>
                      <a:pt x="162" y="26"/>
                    </a:lnTo>
                    <a:lnTo>
                      <a:pt x="152" y="27"/>
                    </a:lnTo>
                    <a:lnTo>
                      <a:pt x="142" y="28"/>
                    </a:lnTo>
                    <a:lnTo>
                      <a:pt x="135" y="32"/>
                    </a:lnTo>
                    <a:lnTo>
                      <a:pt x="132" y="33"/>
                    </a:lnTo>
                    <a:lnTo>
                      <a:pt x="130" y="34"/>
                    </a:lnTo>
                    <a:lnTo>
                      <a:pt x="130" y="36"/>
                    </a:lnTo>
                    <a:lnTo>
                      <a:pt x="131" y="38"/>
                    </a:lnTo>
                    <a:lnTo>
                      <a:pt x="135" y="43"/>
                    </a:lnTo>
                    <a:lnTo>
                      <a:pt x="137" y="52"/>
                    </a:lnTo>
                    <a:lnTo>
                      <a:pt x="138" y="54"/>
                    </a:lnTo>
                    <a:lnTo>
                      <a:pt x="139" y="55"/>
                    </a:lnTo>
                    <a:lnTo>
                      <a:pt x="141" y="55"/>
                    </a:lnTo>
                    <a:lnTo>
                      <a:pt x="142" y="55"/>
                    </a:lnTo>
                    <a:lnTo>
                      <a:pt x="145" y="54"/>
                    </a:lnTo>
                    <a:lnTo>
                      <a:pt x="148" y="51"/>
                    </a:lnTo>
                    <a:lnTo>
                      <a:pt x="151" y="46"/>
                    </a:lnTo>
                    <a:lnTo>
                      <a:pt x="156" y="42"/>
                    </a:lnTo>
                    <a:lnTo>
                      <a:pt x="161" y="41"/>
                    </a:lnTo>
                    <a:lnTo>
                      <a:pt x="164" y="40"/>
                    </a:lnTo>
                    <a:lnTo>
                      <a:pt x="169" y="40"/>
                    </a:lnTo>
                    <a:lnTo>
                      <a:pt x="173" y="39"/>
                    </a:lnTo>
                    <a:lnTo>
                      <a:pt x="175" y="36"/>
                    </a:lnTo>
                    <a:lnTo>
                      <a:pt x="179" y="32"/>
                    </a:lnTo>
                    <a:lnTo>
                      <a:pt x="180" y="29"/>
                    </a:lnTo>
                    <a:lnTo>
                      <a:pt x="182" y="28"/>
                    </a:lnTo>
                    <a:lnTo>
                      <a:pt x="185" y="27"/>
                    </a:lnTo>
                    <a:lnTo>
                      <a:pt x="187" y="27"/>
                    </a:lnTo>
                    <a:lnTo>
                      <a:pt x="189" y="28"/>
                    </a:lnTo>
                    <a:lnTo>
                      <a:pt x="192" y="29"/>
                    </a:lnTo>
                    <a:lnTo>
                      <a:pt x="194" y="30"/>
                    </a:lnTo>
                    <a:lnTo>
                      <a:pt x="194" y="33"/>
                    </a:lnTo>
                    <a:lnTo>
                      <a:pt x="195" y="38"/>
                    </a:lnTo>
                    <a:lnTo>
                      <a:pt x="196" y="40"/>
                    </a:lnTo>
                    <a:lnTo>
                      <a:pt x="198" y="41"/>
                    </a:lnTo>
                    <a:lnTo>
                      <a:pt x="199" y="41"/>
                    </a:lnTo>
                    <a:lnTo>
                      <a:pt x="200" y="41"/>
                    </a:lnTo>
                    <a:lnTo>
                      <a:pt x="201" y="39"/>
                    </a:lnTo>
                    <a:lnTo>
                      <a:pt x="204" y="36"/>
                    </a:lnTo>
                    <a:lnTo>
                      <a:pt x="207" y="34"/>
                    </a:lnTo>
                    <a:lnTo>
                      <a:pt x="209" y="34"/>
                    </a:lnTo>
                    <a:lnTo>
                      <a:pt x="212" y="35"/>
                    </a:lnTo>
                    <a:lnTo>
                      <a:pt x="213" y="38"/>
                    </a:lnTo>
                    <a:lnTo>
                      <a:pt x="213" y="41"/>
                    </a:lnTo>
                    <a:lnTo>
                      <a:pt x="212" y="46"/>
                    </a:lnTo>
                    <a:lnTo>
                      <a:pt x="209" y="51"/>
                    </a:lnTo>
                    <a:lnTo>
                      <a:pt x="208" y="55"/>
                    </a:lnTo>
                    <a:lnTo>
                      <a:pt x="206" y="61"/>
                    </a:lnTo>
                    <a:lnTo>
                      <a:pt x="204" y="63"/>
                    </a:lnTo>
                    <a:lnTo>
                      <a:pt x="201" y="64"/>
                    </a:lnTo>
                    <a:lnTo>
                      <a:pt x="199" y="65"/>
                    </a:lnTo>
                    <a:lnTo>
                      <a:pt x="196" y="64"/>
                    </a:lnTo>
                    <a:lnTo>
                      <a:pt x="188" y="60"/>
                    </a:lnTo>
                    <a:lnTo>
                      <a:pt x="180" y="59"/>
                    </a:lnTo>
                    <a:lnTo>
                      <a:pt x="175" y="59"/>
                    </a:lnTo>
                    <a:lnTo>
                      <a:pt x="171" y="59"/>
                    </a:lnTo>
                    <a:lnTo>
                      <a:pt x="168" y="60"/>
                    </a:lnTo>
                    <a:lnTo>
                      <a:pt x="167" y="63"/>
                    </a:lnTo>
                    <a:lnTo>
                      <a:pt x="166" y="67"/>
                    </a:lnTo>
                    <a:lnTo>
                      <a:pt x="166" y="74"/>
                    </a:lnTo>
                    <a:lnTo>
                      <a:pt x="167" y="78"/>
                    </a:lnTo>
                    <a:lnTo>
                      <a:pt x="168" y="80"/>
                    </a:lnTo>
                    <a:lnTo>
                      <a:pt x="170" y="83"/>
                    </a:lnTo>
                    <a:lnTo>
                      <a:pt x="173" y="85"/>
                    </a:lnTo>
                    <a:lnTo>
                      <a:pt x="177" y="89"/>
                    </a:lnTo>
                    <a:lnTo>
                      <a:pt x="181" y="95"/>
                    </a:lnTo>
                    <a:lnTo>
                      <a:pt x="183" y="101"/>
                    </a:lnTo>
                    <a:lnTo>
                      <a:pt x="183" y="110"/>
                    </a:lnTo>
                    <a:lnTo>
                      <a:pt x="183" y="117"/>
                    </a:lnTo>
                    <a:lnTo>
                      <a:pt x="181" y="121"/>
                    </a:lnTo>
                    <a:lnTo>
                      <a:pt x="180" y="121"/>
                    </a:lnTo>
                    <a:lnTo>
                      <a:pt x="179" y="120"/>
                    </a:lnTo>
                    <a:lnTo>
                      <a:pt x="179" y="118"/>
                    </a:lnTo>
                    <a:lnTo>
                      <a:pt x="177" y="117"/>
                    </a:lnTo>
                    <a:lnTo>
                      <a:pt x="176" y="112"/>
                    </a:lnTo>
                    <a:lnTo>
                      <a:pt x="174" y="106"/>
                    </a:lnTo>
                    <a:lnTo>
                      <a:pt x="170" y="102"/>
                    </a:lnTo>
                    <a:lnTo>
                      <a:pt x="166" y="99"/>
                    </a:lnTo>
                    <a:lnTo>
                      <a:pt x="162" y="101"/>
                    </a:lnTo>
                    <a:lnTo>
                      <a:pt x="160" y="102"/>
                    </a:lnTo>
                    <a:lnTo>
                      <a:pt x="158" y="105"/>
                    </a:lnTo>
                    <a:lnTo>
                      <a:pt x="160" y="111"/>
                    </a:lnTo>
                    <a:lnTo>
                      <a:pt x="162" y="118"/>
                    </a:lnTo>
                    <a:lnTo>
                      <a:pt x="162" y="128"/>
                    </a:lnTo>
                    <a:lnTo>
                      <a:pt x="162" y="133"/>
                    </a:lnTo>
                    <a:lnTo>
                      <a:pt x="161" y="137"/>
                    </a:lnTo>
                    <a:lnTo>
                      <a:pt x="158" y="141"/>
                    </a:lnTo>
                    <a:lnTo>
                      <a:pt x="156" y="143"/>
                    </a:lnTo>
                    <a:lnTo>
                      <a:pt x="149" y="146"/>
                    </a:lnTo>
                    <a:lnTo>
                      <a:pt x="142" y="146"/>
                    </a:lnTo>
                    <a:lnTo>
                      <a:pt x="135" y="145"/>
                    </a:lnTo>
                    <a:lnTo>
                      <a:pt x="129" y="142"/>
                    </a:lnTo>
                    <a:lnTo>
                      <a:pt x="126" y="141"/>
                    </a:lnTo>
                    <a:lnTo>
                      <a:pt x="125" y="141"/>
                    </a:lnTo>
                    <a:lnTo>
                      <a:pt x="124" y="141"/>
                    </a:lnTo>
                    <a:lnTo>
                      <a:pt x="123" y="142"/>
                    </a:lnTo>
                    <a:lnTo>
                      <a:pt x="120" y="146"/>
                    </a:lnTo>
                    <a:lnTo>
                      <a:pt x="118" y="150"/>
                    </a:lnTo>
                    <a:lnTo>
                      <a:pt x="117" y="152"/>
                    </a:lnTo>
                    <a:lnTo>
                      <a:pt x="116" y="153"/>
                    </a:lnTo>
                    <a:lnTo>
                      <a:pt x="113" y="152"/>
                    </a:lnTo>
                    <a:lnTo>
                      <a:pt x="112" y="152"/>
                    </a:lnTo>
                    <a:lnTo>
                      <a:pt x="111" y="150"/>
                    </a:lnTo>
                    <a:lnTo>
                      <a:pt x="108" y="148"/>
                    </a:lnTo>
                    <a:lnTo>
                      <a:pt x="108" y="146"/>
                    </a:lnTo>
                    <a:lnTo>
                      <a:pt x="108" y="143"/>
                    </a:lnTo>
                    <a:lnTo>
                      <a:pt x="111" y="135"/>
                    </a:lnTo>
                    <a:lnTo>
                      <a:pt x="113" y="126"/>
                    </a:lnTo>
                    <a:lnTo>
                      <a:pt x="112" y="121"/>
                    </a:lnTo>
                    <a:lnTo>
                      <a:pt x="110" y="116"/>
                    </a:lnTo>
                    <a:lnTo>
                      <a:pt x="108" y="112"/>
                    </a:lnTo>
                    <a:lnTo>
                      <a:pt x="110" y="109"/>
                    </a:lnTo>
                    <a:lnTo>
                      <a:pt x="111" y="108"/>
                    </a:lnTo>
                    <a:lnTo>
                      <a:pt x="113" y="106"/>
                    </a:lnTo>
                    <a:lnTo>
                      <a:pt x="114" y="106"/>
                    </a:lnTo>
                    <a:lnTo>
                      <a:pt x="118" y="106"/>
                    </a:lnTo>
                    <a:lnTo>
                      <a:pt x="123" y="108"/>
                    </a:lnTo>
                    <a:lnTo>
                      <a:pt x="127" y="109"/>
                    </a:lnTo>
                    <a:lnTo>
                      <a:pt x="130" y="108"/>
                    </a:lnTo>
                    <a:lnTo>
                      <a:pt x="132" y="108"/>
                    </a:lnTo>
                    <a:lnTo>
                      <a:pt x="133" y="105"/>
                    </a:lnTo>
                    <a:lnTo>
                      <a:pt x="133" y="104"/>
                    </a:lnTo>
                    <a:lnTo>
                      <a:pt x="133" y="103"/>
                    </a:lnTo>
                    <a:lnTo>
                      <a:pt x="133" y="101"/>
                    </a:lnTo>
                    <a:lnTo>
                      <a:pt x="131" y="99"/>
                    </a:lnTo>
                    <a:lnTo>
                      <a:pt x="129" y="99"/>
                    </a:lnTo>
                    <a:lnTo>
                      <a:pt x="126" y="98"/>
                    </a:lnTo>
                    <a:lnTo>
                      <a:pt x="124" y="97"/>
                    </a:lnTo>
                    <a:lnTo>
                      <a:pt x="122" y="95"/>
                    </a:lnTo>
                    <a:lnTo>
                      <a:pt x="119" y="92"/>
                    </a:lnTo>
                    <a:lnTo>
                      <a:pt x="114" y="85"/>
                    </a:lnTo>
                    <a:lnTo>
                      <a:pt x="113" y="77"/>
                    </a:lnTo>
                    <a:lnTo>
                      <a:pt x="112" y="73"/>
                    </a:lnTo>
                    <a:lnTo>
                      <a:pt x="110" y="71"/>
                    </a:lnTo>
                    <a:lnTo>
                      <a:pt x="106" y="70"/>
                    </a:lnTo>
                    <a:lnTo>
                      <a:pt x="101" y="68"/>
                    </a:lnTo>
                    <a:lnTo>
                      <a:pt x="91" y="70"/>
                    </a:lnTo>
                    <a:lnTo>
                      <a:pt x="79" y="72"/>
                    </a:lnTo>
                    <a:lnTo>
                      <a:pt x="68" y="76"/>
                    </a:lnTo>
                    <a:lnTo>
                      <a:pt x="57" y="76"/>
                    </a:lnTo>
                    <a:lnTo>
                      <a:pt x="48" y="76"/>
                    </a:lnTo>
                    <a:lnTo>
                      <a:pt x="37" y="76"/>
                    </a:lnTo>
                    <a:lnTo>
                      <a:pt x="29" y="76"/>
                    </a:lnTo>
                    <a:lnTo>
                      <a:pt x="22" y="74"/>
                    </a:lnTo>
                    <a:lnTo>
                      <a:pt x="19" y="73"/>
                    </a:lnTo>
                    <a:lnTo>
                      <a:pt x="18" y="72"/>
                    </a:lnTo>
                    <a:lnTo>
                      <a:pt x="17" y="70"/>
                    </a:lnTo>
                    <a:lnTo>
                      <a:pt x="17" y="67"/>
                    </a:lnTo>
                    <a:lnTo>
                      <a:pt x="20" y="60"/>
                    </a:lnTo>
                    <a:lnTo>
                      <a:pt x="28" y="52"/>
                    </a:lnTo>
                    <a:lnTo>
                      <a:pt x="35" y="45"/>
                    </a:lnTo>
                    <a:lnTo>
                      <a:pt x="43" y="40"/>
                    </a:lnTo>
                    <a:lnTo>
                      <a:pt x="56" y="34"/>
                    </a:lnTo>
                    <a:lnTo>
                      <a:pt x="66" y="32"/>
                    </a:lnTo>
                    <a:lnTo>
                      <a:pt x="69" y="30"/>
                    </a:lnTo>
                    <a:lnTo>
                      <a:pt x="73" y="29"/>
                    </a:lnTo>
                    <a:lnTo>
                      <a:pt x="75" y="27"/>
                    </a:lnTo>
                    <a:lnTo>
                      <a:pt x="78" y="23"/>
                    </a:lnTo>
                    <a:lnTo>
                      <a:pt x="80" y="19"/>
                    </a:lnTo>
                    <a:lnTo>
                      <a:pt x="80" y="16"/>
                    </a:lnTo>
                    <a:lnTo>
                      <a:pt x="81" y="14"/>
                    </a:lnTo>
                    <a:lnTo>
                      <a:pt x="88" y="10"/>
                    </a:lnTo>
                    <a:lnTo>
                      <a:pt x="97" y="7"/>
                    </a:lnTo>
                    <a:lnTo>
                      <a:pt x="105" y="4"/>
                    </a:lnTo>
                    <a:lnTo>
                      <a:pt x="116" y="3"/>
                    </a:lnTo>
                    <a:lnTo>
                      <a:pt x="131" y="2"/>
                    </a:lnTo>
                    <a:lnTo>
                      <a:pt x="144" y="1"/>
                    </a:lnTo>
                    <a:lnTo>
                      <a:pt x="149" y="0"/>
                    </a:lnTo>
                    <a:close/>
                    <a:moveTo>
                      <a:pt x="3" y="128"/>
                    </a:moveTo>
                    <a:lnTo>
                      <a:pt x="6" y="123"/>
                    </a:lnTo>
                    <a:lnTo>
                      <a:pt x="11" y="118"/>
                    </a:lnTo>
                    <a:lnTo>
                      <a:pt x="18" y="115"/>
                    </a:lnTo>
                    <a:lnTo>
                      <a:pt x="26" y="112"/>
                    </a:lnTo>
                    <a:lnTo>
                      <a:pt x="35" y="110"/>
                    </a:lnTo>
                    <a:lnTo>
                      <a:pt x="42" y="108"/>
                    </a:lnTo>
                    <a:lnTo>
                      <a:pt x="49" y="103"/>
                    </a:lnTo>
                    <a:lnTo>
                      <a:pt x="54" y="99"/>
                    </a:lnTo>
                    <a:lnTo>
                      <a:pt x="59" y="93"/>
                    </a:lnTo>
                    <a:lnTo>
                      <a:pt x="64" y="89"/>
                    </a:lnTo>
                    <a:lnTo>
                      <a:pt x="69" y="85"/>
                    </a:lnTo>
                    <a:lnTo>
                      <a:pt x="74" y="83"/>
                    </a:lnTo>
                    <a:lnTo>
                      <a:pt x="76" y="83"/>
                    </a:lnTo>
                    <a:lnTo>
                      <a:pt x="78" y="84"/>
                    </a:lnTo>
                    <a:lnTo>
                      <a:pt x="79" y="85"/>
                    </a:lnTo>
                    <a:lnTo>
                      <a:pt x="79" y="86"/>
                    </a:lnTo>
                    <a:lnTo>
                      <a:pt x="78" y="91"/>
                    </a:lnTo>
                    <a:lnTo>
                      <a:pt x="75" y="95"/>
                    </a:lnTo>
                    <a:lnTo>
                      <a:pt x="73" y="98"/>
                    </a:lnTo>
                    <a:lnTo>
                      <a:pt x="72" y="102"/>
                    </a:lnTo>
                    <a:lnTo>
                      <a:pt x="72" y="105"/>
                    </a:lnTo>
                    <a:lnTo>
                      <a:pt x="72" y="110"/>
                    </a:lnTo>
                    <a:lnTo>
                      <a:pt x="72" y="115"/>
                    </a:lnTo>
                    <a:lnTo>
                      <a:pt x="70" y="117"/>
                    </a:lnTo>
                    <a:lnTo>
                      <a:pt x="69" y="120"/>
                    </a:lnTo>
                    <a:lnTo>
                      <a:pt x="66" y="120"/>
                    </a:lnTo>
                    <a:lnTo>
                      <a:pt x="64" y="121"/>
                    </a:lnTo>
                    <a:lnTo>
                      <a:pt x="63" y="123"/>
                    </a:lnTo>
                    <a:lnTo>
                      <a:pt x="63" y="127"/>
                    </a:lnTo>
                    <a:lnTo>
                      <a:pt x="63" y="131"/>
                    </a:lnTo>
                    <a:lnTo>
                      <a:pt x="64" y="135"/>
                    </a:lnTo>
                    <a:lnTo>
                      <a:pt x="66" y="137"/>
                    </a:lnTo>
                    <a:lnTo>
                      <a:pt x="64" y="140"/>
                    </a:lnTo>
                    <a:lnTo>
                      <a:pt x="63" y="142"/>
                    </a:lnTo>
                    <a:lnTo>
                      <a:pt x="60" y="143"/>
                    </a:lnTo>
                    <a:lnTo>
                      <a:pt x="57" y="142"/>
                    </a:lnTo>
                    <a:lnTo>
                      <a:pt x="55" y="141"/>
                    </a:lnTo>
                    <a:lnTo>
                      <a:pt x="53" y="139"/>
                    </a:lnTo>
                    <a:lnTo>
                      <a:pt x="49" y="136"/>
                    </a:lnTo>
                    <a:lnTo>
                      <a:pt x="45" y="134"/>
                    </a:lnTo>
                    <a:lnTo>
                      <a:pt x="43" y="134"/>
                    </a:lnTo>
                    <a:lnTo>
                      <a:pt x="39" y="135"/>
                    </a:lnTo>
                    <a:lnTo>
                      <a:pt x="37" y="136"/>
                    </a:lnTo>
                    <a:lnTo>
                      <a:pt x="35" y="139"/>
                    </a:lnTo>
                    <a:lnTo>
                      <a:pt x="29" y="145"/>
                    </a:lnTo>
                    <a:lnTo>
                      <a:pt x="25" y="148"/>
                    </a:lnTo>
                    <a:lnTo>
                      <a:pt x="19" y="149"/>
                    </a:lnTo>
                    <a:lnTo>
                      <a:pt x="10" y="149"/>
                    </a:lnTo>
                    <a:lnTo>
                      <a:pt x="5" y="148"/>
                    </a:lnTo>
                    <a:lnTo>
                      <a:pt x="1" y="146"/>
                    </a:lnTo>
                    <a:lnTo>
                      <a:pt x="0" y="143"/>
                    </a:lnTo>
                    <a:lnTo>
                      <a:pt x="0" y="141"/>
                    </a:lnTo>
                    <a:lnTo>
                      <a:pt x="1" y="134"/>
                    </a:lnTo>
                    <a:lnTo>
                      <a:pt x="3" y="128"/>
                    </a:lnTo>
                    <a:close/>
                  </a:path>
                </a:pathLst>
              </a:custGeom>
              <a:solidFill>
                <a:srgbClr val="BFBFBF">
                  <a:alpha val="100000"/>
                </a:srgbClr>
              </a:solidFill>
              <a:ln w="9525" cap="flat" cmpd="sng">
                <a:solidFill>
                  <a:schemeClr val="bg1">
                    <a:alpha val="100000"/>
                  </a:schemeClr>
                </a:solidFill>
                <a:prstDash val="solid"/>
                <a:bevel/>
                <a:headEnd type="none" w="med" len="med"/>
                <a:tailEnd type="none" w="med" len="med"/>
              </a:ln>
            </p:spPr>
            <p:txBody>
              <a:bodyPr/>
              <a:lstStyle/>
              <a:p>
                <a:endParaRPr lang="zh-CN" altLang="en-US"/>
              </a:p>
            </p:txBody>
          </p:sp>
          <p:sp>
            <p:nvSpPr>
              <p:cNvPr id="44050" name="上海"/>
              <p:cNvSpPr>
                <a:spLocks noEditPoints="1"/>
              </p:cNvSpPr>
              <p:nvPr/>
            </p:nvSpPr>
            <p:spPr>
              <a:xfrm>
                <a:off x="4181527" y="2505206"/>
                <a:ext cx="95251" cy="13335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357" h="494">
                    <a:moveTo>
                      <a:pt x="132" y="494"/>
                    </a:moveTo>
                    <a:lnTo>
                      <a:pt x="129" y="485"/>
                    </a:lnTo>
                    <a:lnTo>
                      <a:pt x="125" y="473"/>
                    </a:lnTo>
                    <a:lnTo>
                      <a:pt x="121" y="465"/>
                    </a:lnTo>
                    <a:lnTo>
                      <a:pt x="117" y="460"/>
                    </a:lnTo>
                    <a:lnTo>
                      <a:pt x="112" y="456"/>
                    </a:lnTo>
                    <a:lnTo>
                      <a:pt x="107" y="455"/>
                    </a:lnTo>
                    <a:lnTo>
                      <a:pt x="98" y="454"/>
                    </a:lnTo>
                    <a:lnTo>
                      <a:pt x="80" y="454"/>
                    </a:lnTo>
                    <a:lnTo>
                      <a:pt x="68" y="453"/>
                    </a:lnTo>
                    <a:lnTo>
                      <a:pt x="55" y="450"/>
                    </a:lnTo>
                    <a:lnTo>
                      <a:pt x="48" y="449"/>
                    </a:lnTo>
                    <a:lnTo>
                      <a:pt x="42" y="447"/>
                    </a:lnTo>
                    <a:lnTo>
                      <a:pt x="37" y="445"/>
                    </a:lnTo>
                    <a:lnTo>
                      <a:pt x="32" y="442"/>
                    </a:lnTo>
                    <a:lnTo>
                      <a:pt x="30" y="439"/>
                    </a:lnTo>
                    <a:lnTo>
                      <a:pt x="27" y="435"/>
                    </a:lnTo>
                    <a:lnTo>
                      <a:pt x="26" y="431"/>
                    </a:lnTo>
                    <a:lnTo>
                      <a:pt x="26" y="427"/>
                    </a:lnTo>
                    <a:lnTo>
                      <a:pt x="25" y="416"/>
                    </a:lnTo>
                    <a:lnTo>
                      <a:pt x="25" y="403"/>
                    </a:lnTo>
                    <a:lnTo>
                      <a:pt x="24" y="390"/>
                    </a:lnTo>
                    <a:lnTo>
                      <a:pt x="23" y="380"/>
                    </a:lnTo>
                    <a:lnTo>
                      <a:pt x="22" y="373"/>
                    </a:lnTo>
                    <a:lnTo>
                      <a:pt x="18" y="367"/>
                    </a:lnTo>
                    <a:lnTo>
                      <a:pt x="17" y="365"/>
                    </a:lnTo>
                    <a:lnTo>
                      <a:pt x="13" y="365"/>
                    </a:lnTo>
                    <a:lnTo>
                      <a:pt x="11" y="365"/>
                    </a:lnTo>
                    <a:lnTo>
                      <a:pt x="7" y="366"/>
                    </a:lnTo>
                    <a:lnTo>
                      <a:pt x="5" y="367"/>
                    </a:lnTo>
                    <a:lnTo>
                      <a:pt x="3" y="367"/>
                    </a:lnTo>
                    <a:lnTo>
                      <a:pt x="0" y="366"/>
                    </a:lnTo>
                    <a:lnTo>
                      <a:pt x="0" y="361"/>
                    </a:lnTo>
                    <a:lnTo>
                      <a:pt x="0" y="355"/>
                    </a:lnTo>
                    <a:lnTo>
                      <a:pt x="3" y="349"/>
                    </a:lnTo>
                    <a:lnTo>
                      <a:pt x="5" y="342"/>
                    </a:lnTo>
                    <a:lnTo>
                      <a:pt x="8" y="335"/>
                    </a:lnTo>
                    <a:lnTo>
                      <a:pt x="18" y="321"/>
                    </a:lnTo>
                    <a:lnTo>
                      <a:pt x="29" y="309"/>
                    </a:lnTo>
                    <a:lnTo>
                      <a:pt x="32" y="302"/>
                    </a:lnTo>
                    <a:lnTo>
                      <a:pt x="37" y="292"/>
                    </a:lnTo>
                    <a:lnTo>
                      <a:pt x="39" y="283"/>
                    </a:lnTo>
                    <a:lnTo>
                      <a:pt x="42" y="271"/>
                    </a:lnTo>
                    <a:lnTo>
                      <a:pt x="46" y="247"/>
                    </a:lnTo>
                    <a:lnTo>
                      <a:pt x="50" y="223"/>
                    </a:lnTo>
                    <a:lnTo>
                      <a:pt x="50" y="204"/>
                    </a:lnTo>
                    <a:lnTo>
                      <a:pt x="50" y="190"/>
                    </a:lnTo>
                    <a:lnTo>
                      <a:pt x="50" y="184"/>
                    </a:lnTo>
                    <a:lnTo>
                      <a:pt x="52" y="178"/>
                    </a:lnTo>
                    <a:lnTo>
                      <a:pt x="56" y="172"/>
                    </a:lnTo>
                    <a:lnTo>
                      <a:pt x="62" y="168"/>
                    </a:lnTo>
                    <a:lnTo>
                      <a:pt x="80" y="157"/>
                    </a:lnTo>
                    <a:lnTo>
                      <a:pt x="96" y="146"/>
                    </a:lnTo>
                    <a:lnTo>
                      <a:pt x="100" y="144"/>
                    </a:lnTo>
                    <a:lnTo>
                      <a:pt x="104" y="141"/>
                    </a:lnTo>
                    <a:lnTo>
                      <a:pt x="113" y="146"/>
                    </a:lnTo>
                    <a:lnTo>
                      <a:pt x="125" y="150"/>
                    </a:lnTo>
                    <a:lnTo>
                      <a:pt x="136" y="155"/>
                    </a:lnTo>
                    <a:lnTo>
                      <a:pt x="150" y="159"/>
                    </a:lnTo>
                    <a:lnTo>
                      <a:pt x="163" y="164"/>
                    </a:lnTo>
                    <a:lnTo>
                      <a:pt x="174" y="171"/>
                    </a:lnTo>
                    <a:lnTo>
                      <a:pt x="182" y="177"/>
                    </a:lnTo>
                    <a:lnTo>
                      <a:pt x="190" y="181"/>
                    </a:lnTo>
                    <a:lnTo>
                      <a:pt x="199" y="184"/>
                    </a:lnTo>
                    <a:lnTo>
                      <a:pt x="209" y="188"/>
                    </a:lnTo>
                    <a:lnTo>
                      <a:pt x="216" y="190"/>
                    </a:lnTo>
                    <a:lnTo>
                      <a:pt x="225" y="194"/>
                    </a:lnTo>
                    <a:lnTo>
                      <a:pt x="233" y="200"/>
                    </a:lnTo>
                    <a:lnTo>
                      <a:pt x="243" y="206"/>
                    </a:lnTo>
                    <a:lnTo>
                      <a:pt x="262" y="220"/>
                    </a:lnTo>
                    <a:lnTo>
                      <a:pt x="278" y="234"/>
                    </a:lnTo>
                    <a:lnTo>
                      <a:pt x="287" y="241"/>
                    </a:lnTo>
                    <a:lnTo>
                      <a:pt x="294" y="251"/>
                    </a:lnTo>
                    <a:lnTo>
                      <a:pt x="302" y="261"/>
                    </a:lnTo>
                    <a:lnTo>
                      <a:pt x="310" y="275"/>
                    </a:lnTo>
                    <a:lnTo>
                      <a:pt x="325" y="298"/>
                    </a:lnTo>
                    <a:lnTo>
                      <a:pt x="338" y="317"/>
                    </a:lnTo>
                    <a:lnTo>
                      <a:pt x="342" y="326"/>
                    </a:lnTo>
                    <a:lnTo>
                      <a:pt x="346" y="333"/>
                    </a:lnTo>
                    <a:lnTo>
                      <a:pt x="350" y="340"/>
                    </a:lnTo>
                    <a:lnTo>
                      <a:pt x="352" y="348"/>
                    </a:lnTo>
                    <a:lnTo>
                      <a:pt x="354" y="355"/>
                    </a:lnTo>
                    <a:lnTo>
                      <a:pt x="356" y="364"/>
                    </a:lnTo>
                    <a:lnTo>
                      <a:pt x="357" y="372"/>
                    </a:lnTo>
                    <a:lnTo>
                      <a:pt x="357" y="382"/>
                    </a:lnTo>
                    <a:lnTo>
                      <a:pt x="356" y="390"/>
                    </a:lnTo>
                    <a:lnTo>
                      <a:pt x="352" y="397"/>
                    </a:lnTo>
                    <a:lnTo>
                      <a:pt x="348" y="402"/>
                    </a:lnTo>
                    <a:lnTo>
                      <a:pt x="342" y="405"/>
                    </a:lnTo>
                    <a:lnTo>
                      <a:pt x="337" y="408"/>
                    </a:lnTo>
                    <a:lnTo>
                      <a:pt x="331" y="410"/>
                    </a:lnTo>
                    <a:lnTo>
                      <a:pt x="323" y="411"/>
                    </a:lnTo>
                    <a:lnTo>
                      <a:pt x="316" y="411"/>
                    </a:lnTo>
                    <a:lnTo>
                      <a:pt x="302" y="411"/>
                    </a:lnTo>
                    <a:lnTo>
                      <a:pt x="284" y="410"/>
                    </a:lnTo>
                    <a:lnTo>
                      <a:pt x="265" y="409"/>
                    </a:lnTo>
                    <a:lnTo>
                      <a:pt x="244" y="410"/>
                    </a:lnTo>
                    <a:lnTo>
                      <a:pt x="233" y="411"/>
                    </a:lnTo>
                    <a:lnTo>
                      <a:pt x="224" y="415"/>
                    </a:lnTo>
                    <a:lnTo>
                      <a:pt x="215" y="421"/>
                    </a:lnTo>
                    <a:lnTo>
                      <a:pt x="208" y="427"/>
                    </a:lnTo>
                    <a:lnTo>
                      <a:pt x="201" y="434"/>
                    </a:lnTo>
                    <a:lnTo>
                      <a:pt x="196" y="441"/>
                    </a:lnTo>
                    <a:lnTo>
                      <a:pt x="192" y="448"/>
                    </a:lnTo>
                    <a:lnTo>
                      <a:pt x="188" y="454"/>
                    </a:lnTo>
                    <a:lnTo>
                      <a:pt x="184" y="460"/>
                    </a:lnTo>
                    <a:lnTo>
                      <a:pt x="178" y="466"/>
                    </a:lnTo>
                    <a:lnTo>
                      <a:pt x="171" y="472"/>
                    </a:lnTo>
                    <a:lnTo>
                      <a:pt x="163" y="478"/>
                    </a:lnTo>
                    <a:lnTo>
                      <a:pt x="146" y="487"/>
                    </a:lnTo>
                    <a:lnTo>
                      <a:pt x="132" y="494"/>
                    </a:lnTo>
                    <a:close/>
                    <a:moveTo>
                      <a:pt x="71" y="6"/>
                    </a:moveTo>
                    <a:lnTo>
                      <a:pt x="79" y="5"/>
                    </a:lnTo>
                    <a:lnTo>
                      <a:pt x="88" y="1"/>
                    </a:lnTo>
                    <a:lnTo>
                      <a:pt x="93" y="1"/>
                    </a:lnTo>
                    <a:lnTo>
                      <a:pt x="99" y="0"/>
                    </a:lnTo>
                    <a:lnTo>
                      <a:pt x="105" y="0"/>
                    </a:lnTo>
                    <a:lnTo>
                      <a:pt x="111" y="1"/>
                    </a:lnTo>
                    <a:lnTo>
                      <a:pt x="127" y="12"/>
                    </a:lnTo>
                    <a:lnTo>
                      <a:pt x="144" y="25"/>
                    </a:lnTo>
                    <a:lnTo>
                      <a:pt x="159" y="32"/>
                    </a:lnTo>
                    <a:lnTo>
                      <a:pt x="174" y="37"/>
                    </a:lnTo>
                    <a:lnTo>
                      <a:pt x="184" y="42"/>
                    </a:lnTo>
                    <a:lnTo>
                      <a:pt x="190" y="45"/>
                    </a:lnTo>
                    <a:lnTo>
                      <a:pt x="195" y="50"/>
                    </a:lnTo>
                    <a:lnTo>
                      <a:pt x="200" y="55"/>
                    </a:lnTo>
                    <a:lnTo>
                      <a:pt x="207" y="58"/>
                    </a:lnTo>
                    <a:lnTo>
                      <a:pt x="213" y="62"/>
                    </a:lnTo>
                    <a:lnTo>
                      <a:pt x="224" y="67"/>
                    </a:lnTo>
                    <a:lnTo>
                      <a:pt x="238" y="72"/>
                    </a:lnTo>
                    <a:lnTo>
                      <a:pt x="253" y="80"/>
                    </a:lnTo>
                    <a:lnTo>
                      <a:pt x="266" y="84"/>
                    </a:lnTo>
                    <a:lnTo>
                      <a:pt x="276" y="87"/>
                    </a:lnTo>
                    <a:lnTo>
                      <a:pt x="288" y="89"/>
                    </a:lnTo>
                    <a:lnTo>
                      <a:pt x="299" y="90"/>
                    </a:lnTo>
                    <a:lnTo>
                      <a:pt x="304" y="92"/>
                    </a:lnTo>
                    <a:lnTo>
                      <a:pt x="307" y="92"/>
                    </a:lnTo>
                    <a:lnTo>
                      <a:pt x="309" y="93"/>
                    </a:lnTo>
                    <a:lnTo>
                      <a:pt x="312" y="95"/>
                    </a:lnTo>
                    <a:lnTo>
                      <a:pt x="313" y="99"/>
                    </a:lnTo>
                    <a:lnTo>
                      <a:pt x="314" y="101"/>
                    </a:lnTo>
                    <a:lnTo>
                      <a:pt x="315" y="105"/>
                    </a:lnTo>
                    <a:lnTo>
                      <a:pt x="315" y="108"/>
                    </a:lnTo>
                    <a:lnTo>
                      <a:pt x="314" y="112"/>
                    </a:lnTo>
                    <a:lnTo>
                      <a:pt x="309" y="120"/>
                    </a:lnTo>
                    <a:lnTo>
                      <a:pt x="302" y="127"/>
                    </a:lnTo>
                    <a:lnTo>
                      <a:pt x="294" y="133"/>
                    </a:lnTo>
                    <a:lnTo>
                      <a:pt x="284" y="137"/>
                    </a:lnTo>
                    <a:lnTo>
                      <a:pt x="278" y="137"/>
                    </a:lnTo>
                    <a:lnTo>
                      <a:pt x="274" y="137"/>
                    </a:lnTo>
                    <a:lnTo>
                      <a:pt x="268" y="137"/>
                    </a:lnTo>
                    <a:lnTo>
                      <a:pt x="260" y="135"/>
                    </a:lnTo>
                    <a:lnTo>
                      <a:pt x="246" y="130"/>
                    </a:lnTo>
                    <a:lnTo>
                      <a:pt x="228" y="122"/>
                    </a:lnTo>
                    <a:lnTo>
                      <a:pt x="208" y="114"/>
                    </a:lnTo>
                    <a:lnTo>
                      <a:pt x="188" y="106"/>
                    </a:lnTo>
                    <a:lnTo>
                      <a:pt x="170" y="99"/>
                    </a:lnTo>
                    <a:lnTo>
                      <a:pt x="155" y="94"/>
                    </a:lnTo>
                    <a:lnTo>
                      <a:pt x="140" y="89"/>
                    </a:lnTo>
                    <a:lnTo>
                      <a:pt x="125" y="84"/>
                    </a:lnTo>
                    <a:lnTo>
                      <a:pt x="118" y="82"/>
                    </a:lnTo>
                    <a:lnTo>
                      <a:pt x="109" y="80"/>
                    </a:lnTo>
                    <a:lnTo>
                      <a:pt x="104" y="76"/>
                    </a:lnTo>
                    <a:lnTo>
                      <a:pt x="98" y="71"/>
                    </a:lnTo>
                    <a:lnTo>
                      <a:pt x="79" y="56"/>
                    </a:lnTo>
                    <a:lnTo>
                      <a:pt x="68" y="49"/>
                    </a:lnTo>
                    <a:lnTo>
                      <a:pt x="60" y="45"/>
                    </a:lnTo>
                    <a:lnTo>
                      <a:pt x="51" y="42"/>
                    </a:lnTo>
                    <a:lnTo>
                      <a:pt x="48" y="39"/>
                    </a:lnTo>
                    <a:lnTo>
                      <a:pt x="45" y="36"/>
                    </a:lnTo>
                    <a:lnTo>
                      <a:pt x="44" y="33"/>
                    </a:lnTo>
                    <a:lnTo>
                      <a:pt x="43" y="31"/>
                    </a:lnTo>
                    <a:lnTo>
                      <a:pt x="43" y="27"/>
                    </a:lnTo>
                    <a:lnTo>
                      <a:pt x="44" y="25"/>
                    </a:lnTo>
                    <a:lnTo>
                      <a:pt x="45" y="23"/>
                    </a:lnTo>
                    <a:lnTo>
                      <a:pt x="46" y="20"/>
                    </a:lnTo>
                    <a:lnTo>
                      <a:pt x="52" y="15"/>
                    </a:lnTo>
                    <a:lnTo>
                      <a:pt x="58" y="12"/>
                    </a:lnTo>
                    <a:lnTo>
                      <a:pt x="66" y="8"/>
                    </a:lnTo>
                    <a:lnTo>
                      <a:pt x="71" y="6"/>
                    </a:lnTo>
                    <a:close/>
                    <a:moveTo>
                      <a:pt x="220" y="166"/>
                    </a:moveTo>
                    <a:lnTo>
                      <a:pt x="216" y="165"/>
                    </a:lnTo>
                    <a:lnTo>
                      <a:pt x="215" y="163"/>
                    </a:lnTo>
                    <a:lnTo>
                      <a:pt x="215" y="162"/>
                    </a:lnTo>
                    <a:lnTo>
                      <a:pt x="215" y="159"/>
                    </a:lnTo>
                    <a:lnTo>
                      <a:pt x="216" y="158"/>
                    </a:lnTo>
                    <a:lnTo>
                      <a:pt x="219" y="157"/>
                    </a:lnTo>
                    <a:lnTo>
                      <a:pt x="222" y="157"/>
                    </a:lnTo>
                    <a:lnTo>
                      <a:pt x="227" y="158"/>
                    </a:lnTo>
                    <a:lnTo>
                      <a:pt x="238" y="160"/>
                    </a:lnTo>
                    <a:lnTo>
                      <a:pt x="250" y="163"/>
                    </a:lnTo>
                    <a:lnTo>
                      <a:pt x="260" y="166"/>
                    </a:lnTo>
                    <a:lnTo>
                      <a:pt x="270" y="171"/>
                    </a:lnTo>
                    <a:lnTo>
                      <a:pt x="276" y="175"/>
                    </a:lnTo>
                    <a:lnTo>
                      <a:pt x="279" y="179"/>
                    </a:lnTo>
                    <a:lnTo>
                      <a:pt x="282" y="183"/>
                    </a:lnTo>
                    <a:lnTo>
                      <a:pt x="283" y="188"/>
                    </a:lnTo>
                    <a:lnTo>
                      <a:pt x="282" y="190"/>
                    </a:lnTo>
                    <a:lnTo>
                      <a:pt x="281" y="191"/>
                    </a:lnTo>
                    <a:lnTo>
                      <a:pt x="278" y="193"/>
                    </a:lnTo>
                    <a:lnTo>
                      <a:pt x="275" y="194"/>
                    </a:lnTo>
                    <a:lnTo>
                      <a:pt x="269" y="193"/>
                    </a:lnTo>
                    <a:lnTo>
                      <a:pt x="263" y="190"/>
                    </a:lnTo>
                    <a:lnTo>
                      <a:pt x="253" y="183"/>
                    </a:lnTo>
                    <a:lnTo>
                      <a:pt x="241" y="178"/>
                    </a:lnTo>
                    <a:lnTo>
                      <a:pt x="231" y="172"/>
                    </a:lnTo>
                    <a:lnTo>
                      <a:pt x="220" y="166"/>
                    </a:lnTo>
                    <a:close/>
                    <a:moveTo>
                      <a:pt x="289" y="175"/>
                    </a:moveTo>
                    <a:lnTo>
                      <a:pt x="289" y="172"/>
                    </a:lnTo>
                    <a:lnTo>
                      <a:pt x="290" y="171"/>
                    </a:lnTo>
                    <a:lnTo>
                      <a:pt x="291" y="171"/>
                    </a:lnTo>
                    <a:lnTo>
                      <a:pt x="293" y="171"/>
                    </a:lnTo>
                    <a:lnTo>
                      <a:pt x="297" y="172"/>
                    </a:lnTo>
                    <a:lnTo>
                      <a:pt x="302" y="175"/>
                    </a:lnTo>
                    <a:lnTo>
                      <a:pt x="312" y="182"/>
                    </a:lnTo>
                    <a:lnTo>
                      <a:pt x="319" y="189"/>
                    </a:lnTo>
                    <a:lnTo>
                      <a:pt x="319" y="190"/>
                    </a:lnTo>
                    <a:lnTo>
                      <a:pt x="319" y="191"/>
                    </a:lnTo>
                    <a:lnTo>
                      <a:pt x="318" y="193"/>
                    </a:lnTo>
                    <a:lnTo>
                      <a:pt x="315" y="194"/>
                    </a:lnTo>
                    <a:lnTo>
                      <a:pt x="310" y="194"/>
                    </a:lnTo>
                    <a:lnTo>
                      <a:pt x="306" y="193"/>
                    </a:lnTo>
                    <a:lnTo>
                      <a:pt x="300" y="190"/>
                    </a:lnTo>
                    <a:lnTo>
                      <a:pt x="295" y="187"/>
                    </a:lnTo>
                    <a:lnTo>
                      <a:pt x="293" y="184"/>
                    </a:lnTo>
                    <a:lnTo>
                      <a:pt x="290" y="182"/>
                    </a:lnTo>
                    <a:lnTo>
                      <a:pt x="289" y="178"/>
                    </a:lnTo>
                    <a:lnTo>
                      <a:pt x="289" y="175"/>
                    </a:lnTo>
                    <a:close/>
                  </a:path>
                </a:pathLst>
              </a:custGeom>
              <a:solidFill>
                <a:srgbClr val="D99593">
                  <a:alpha val="100000"/>
                </a:srgbClr>
              </a:solidFill>
              <a:ln w="9525" cap="flat" cmpd="sng">
                <a:solidFill>
                  <a:schemeClr val="bg1">
                    <a:alpha val="100000"/>
                  </a:schemeClr>
                </a:solidFill>
                <a:prstDash val="solid"/>
                <a:bevel/>
                <a:headEnd type="none" w="med" len="med"/>
                <a:tailEnd type="none" w="med" len="med"/>
              </a:ln>
            </p:spPr>
            <p:txBody>
              <a:bodyPr/>
              <a:lstStyle/>
              <a:p>
                <a:endParaRPr lang="zh-CN" altLang="en-US"/>
              </a:p>
            </p:txBody>
          </p:sp>
          <p:sp>
            <p:nvSpPr>
              <p:cNvPr id="44051" name="黑龙江"/>
              <p:cNvSpPr/>
              <p:nvPr/>
            </p:nvSpPr>
            <p:spPr>
              <a:xfrm>
                <a:off x="3933873" y="0"/>
                <a:ext cx="1095389" cy="105733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4137" h="3992">
                    <a:moveTo>
                      <a:pt x="49" y="156"/>
                    </a:moveTo>
                    <a:lnTo>
                      <a:pt x="60" y="153"/>
                    </a:lnTo>
                    <a:lnTo>
                      <a:pt x="71" y="150"/>
                    </a:lnTo>
                    <a:lnTo>
                      <a:pt x="82" y="145"/>
                    </a:lnTo>
                    <a:lnTo>
                      <a:pt x="92" y="139"/>
                    </a:lnTo>
                    <a:lnTo>
                      <a:pt x="102" y="132"/>
                    </a:lnTo>
                    <a:lnTo>
                      <a:pt x="114" y="124"/>
                    </a:lnTo>
                    <a:lnTo>
                      <a:pt x="120" y="120"/>
                    </a:lnTo>
                    <a:lnTo>
                      <a:pt x="127" y="118"/>
                    </a:lnTo>
                    <a:lnTo>
                      <a:pt x="134" y="115"/>
                    </a:lnTo>
                    <a:lnTo>
                      <a:pt x="144" y="114"/>
                    </a:lnTo>
                    <a:lnTo>
                      <a:pt x="161" y="114"/>
                    </a:lnTo>
                    <a:lnTo>
                      <a:pt x="175" y="113"/>
                    </a:lnTo>
                    <a:lnTo>
                      <a:pt x="182" y="112"/>
                    </a:lnTo>
                    <a:lnTo>
                      <a:pt x="187" y="111"/>
                    </a:lnTo>
                    <a:lnTo>
                      <a:pt x="192" y="108"/>
                    </a:lnTo>
                    <a:lnTo>
                      <a:pt x="195" y="106"/>
                    </a:lnTo>
                    <a:lnTo>
                      <a:pt x="202" y="97"/>
                    </a:lnTo>
                    <a:lnTo>
                      <a:pt x="212" y="89"/>
                    </a:lnTo>
                    <a:lnTo>
                      <a:pt x="217" y="86"/>
                    </a:lnTo>
                    <a:lnTo>
                      <a:pt x="222" y="82"/>
                    </a:lnTo>
                    <a:lnTo>
                      <a:pt x="228" y="80"/>
                    </a:lnTo>
                    <a:lnTo>
                      <a:pt x="234" y="77"/>
                    </a:lnTo>
                    <a:lnTo>
                      <a:pt x="245" y="76"/>
                    </a:lnTo>
                    <a:lnTo>
                      <a:pt x="255" y="77"/>
                    </a:lnTo>
                    <a:lnTo>
                      <a:pt x="262" y="80"/>
                    </a:lnTo>
                    <a:lnTo>
                      <a:pt x="269" y="82"/>
                    </a:lnTo>
                    <a:lnTo>
                      <a:pt x="275" y="84"/>
                    </a:lnTo>
                    <a:lnTo>
                      <a:pt x="283" y="86"/>
                    </a:lnTo>
                    <a:lnTo>
                      <a:pt x="293" y="84"/>
                    </a:lnTo>
                    <a:lnTo>
                      <a:pt x="302" y="81"/>
                    </a:lnTo>
                    <a:lnTo>
                      <a:pt x="313" y="76"/>
                    </a:lnTo>
                    <a:lnTo>
                      <a:pt x="326" y="71"/>
                    </a:lnTo>
                    <a:lnTo>
                      <a:pt x="334" y="69"/>
                    </a:lnTo>
                    <a:lnTo>
                      <a:pt x="341" y="68"/>
                    </a:lnTo>
                    <a:lnTo>
                      <a:pt x="348" y="68"/>
                    </a:lnTo>
                    <a:lnTo>
                      <a:pt x="357" y="68"/>
                    </a:lnTo>
                    <a:lnTo>
                      <a:pt x="371" y="69"/>
                    </a:lnTo>
                    <a:lnTo>
                      <a:pt x="385" y="68"/>
                    </a:lnTo>
                    <a:lnTo>
                      <a:pt x="396" y="65"/>
                    </a:lnTo>
                    <a:lnTo>
                      <a:pt x="407" y="61"/>
                    </a:lnTo>
                    <a:lnTo>
                      <a:pt x="415" y="53"/>
                    </a:lnTo>
                    <a:lnTo>
                      <a:pt x="425" y="46"/>
                    </a:lnTo>
                    <a:lnTo>
                      <a:pt x="430" y="43"/>
                    </a:lnTo>
                    <a:lnTo>
                      <a:pt x="436" y="40"/>
                    </a:lnTo>
                    <a:lnTo>
                      <a:pt x="444" y="38"/>
                    </a:lnTo>
                    <a:lnTo>
                      <a:pt x="449" y="37"/>
                    </a:lnTo>
                    <a:lnTo>
                      <a:pt x="463" y="37"/>
                    </a:lnTo>
                    <a:lnTo>
                      <a:pt x="473" y="34"/>
                    </a:lnTo>
                    <a:lnTo>
                      <a:pt x="477" y="33"/>
                    </a:lnTo>
                    <a:lnTo>
                      <a:pt x="480" y="31"/>
                    </a:lnTo>
                    <a:lnTo>
                      <a:pt x="483" y="29"/>
                    </a:lnTo>
                    <a:lnTo>
                      <a:pt x="485" y="25"/>
                    </a:lnTo>
                    <a:lnTo>
                      <a:pt x="489" y="18"/>
                    </a:lnTo>
                    <a:lnTo>
                      <a:pt x="495" y="12"/>
                    </a:lnTo>
                    <a:lnTo>
                      <a:pt x="498" y="10"/>
                    </a:lnTo>
                    <a:lnTo>
                      <a:pt x="502" y="7"/>
                    </a:lnTo>
                    <a:lnTo>
                      <a:pt x="505" y="6"/>
                    </a:lnTo>
                    <a:lnTo>
                      <a:pt x="510" y="6"/>
                    </a:lnTo>
                    <a:lnTo>
                      <a:pt x="520" y="7"/>
                    </a:lnTo>
                    <a:lnTo>
                      <a:pt x="527" y="10"/>
                    </a:lnTo>
                    <a:lnTo>
                      <a:pt x="533" y="13"/>
                    </a:lnTo>
                    <a:lnTo>
                      <a:pt x="536" y="15"/>
                    </a:lnTo>
                    <a:lnTo>
                      <a:pt x="540" y="18"/>
                    </a:lnTo>
                    <a:lnTo>
                      <a:pt x="545" y="19"/>
                    </a:lnTo>
                    <a:lnTo>
                      <a:pt x="548" y="19"/>
                    </a:lnTo>
                    <a:lnTo>
                      <a:pt x="551" y="18"/>
                    </a:lnTo>
                    <a:lnTo>
                      <a:pt x="553" y="17"/>
                    </a:lnTo>
                    <a:lnTo>
                      <a:pt x="556" y="14"/>
                    </a:lnTo>
                    <a:lnTo>
                      <a:pt x="561" y="8"/>
                    </a:lnTo>
                    <a:lnTo>
                      <a:pt x="566" y="5"/>
                    </a:lnTo>
                    <a:lnTo>
                      <a:pt x="571" y="4"/>
                    </a:lnTo>
                    <a:lnTo>
                      <a:pt x="577" y="4"/>
                    </a:lnTo>
                    <a:lnTo>
                      <a:pt x="584" y="8"/>
                    </a:lnTo>
                    <a:lnTo>
                      <a:pt x="589" y="12"/>
                    </a:lnTo>
                    <a:lnTo>
                      <a:pt x="596" y="6"/>
                    </a:lnTo>
                    <a:lnTo>
                      <a:pt x="608" y="0"/>
                    </a:lnTo>
                    <a:lnTo>
                      <a:pt x="616" y="2"/>
                    </a:lnTo>
                    <a:lnTo>
                      <a:pt x="625" y="7"/>
                    </a:lnTo>
                    <a:lnTo>
                      <a:pt x="636" y="12"/>
                    </a:lnTo>
                    <a:lnTo>
                      <a:pt x="647" y="17"/>
                    </a:lnTo>
                    <a:lnTo>
                      <a:pt x="658" y="19"/>
                    </a:lnTo>
                    <a:lnTo>
                      <a:pt x="668" y="21"/>
                    </a:lnTo>
                    <a:lnTo>
                      <a:pt x="673" y="23"/>
                    </a:lnTo>
                    <a:lnTo>
                      <a:pt x="678" y="25"/>
                    </a:lnTo>
                    <a:lnTo>
                      <a:pt x="682" y="27"/>
                    </a:lnTo>
                    <a:lnTo>
                      <a:pt x="687" y="31"/>
                    </a:lnTo>
                    <a:lnTo>
                      <a:pt x="694" y="39"/>
                    </a:lnTo>
                    <a:lnTo>
                      <a:pt x="702" y="46"/>
                    </a:lnTo>
                    <a:lnTo>
                      <a:pt x="706" y="49"/>
                    </a:lnTo>
                    <a:lnTo>
                      <a:pt x="711" y="51"/>
                    </a:lnTo>
                    <a:lnTo>
                      <a:pt x="717" y="52"/>
                    </a:lnTo>
                    <a:lnTo>
                      <a:pt x="724" y="52"/>
                    </a:lnTo>
                    <a:lnTo>
                      <a:pt x="737" y="51"/>
                    </a:lnTo>
                    <a:lnTo>
                      <a:pt x="748" y="49"/>
                    </a:lnTo>
                    <a:lnTo>
                      <a:pt x="759" y="46"/>
                    </a:lnTo>
                    <a:lnTo>
                      <a:pt x="769" y="45"/>
                    </a:lnTo>
                    <a:lnTo>
                      <a:pt x="774" y="46"/>
                    </a:lnTo>
                    <a:lnTo>
                      <a:pt x="780" y="48"/>
                    </a:lnTo>
                    <a:lnTo>
                      <a:pt x="785" y="50"/>
                    </a:lnTo>
                    <a:lnTo>
                      <a:pt x="789" y="53"/>
                    </a:lnTo>
                    <a:lnTo>
                      <a:pt x="798" y="61"/>
                    </a:lnTo>
                    <a:lnTo>
                      <a:pt x="804" y="69"/>
                    </a:lnTo>
                    <a:lnTo>
                      <a:pt x="809" y="78"/>
                    </a:lnTo>
                    <a:lnTo>
                      <a:pt x="813" y="88"/>
                    </a:lnTo>
                    <a:lnTo>
                      <a:pt x="819" y="96"/>
                    </a:lnTo>
                    <a:lnTo>
                      <a:pt x="825" y="103"/>
                    </a:lnTo>
                    <a:lnTo>
                      <a:pt x="831" y="107"/>
                    </a:lnTo>
                    <a:lnTo>
                      <a:pt x="841" y="111"/>
                    </a:lnTo>
                    <a:lnTo>
                      <a:pt x="845" y="111"/>
                    </a:lnTo>
                    <a:lnTo>
                      <a:pt x="850" y="111"/>
                    </a:lnTo>
                    <a:lnTo>
                      <a:pt x="855" y="111"/>
                    </a:lnTo>
                    <a:lnTo>
                      <a:pt x="860" y="109"/>
                    </a:lnTo>
                    <a:lnTo>
                      <a:pt x="870" y="106"/>
                    </a:lnTo>
                    <a:lnTo>
                      <a:pt x="882" y="103"/>
                    </a:lnTo>
                    <a:lnTo>
                      <a:pt x="887" y="103"/>
                    </a:lnTo>
                    <a:lnTo>
                      <a:pt x="893" y="105"/>
                    </a:lnTo>
                    <a:lnTo>
                      <a:pt x="899" y="107"/>
                    </a:lnTo>
                    <a:lnTo>
                      <a:pt x="904" y="109"/>
                    </a:lnTo>
                    <a:lnTo>
                      <a:pt x="921" y="125"/>
                    </a:lnTo>
                    <a:lnTo>
                      <a:pt x="936" y="133"/>
                    </a:lnTo>
                    <a:lnTo>
                      <a:pt x="938" y="134"/>
                    </a:lnTo>
                    <a:lnTo>
                      <a:pt x="942" y="134"/>
                    </a:lnTo>
                    <a:lnTo>
                      <a:pt x="945" y="133"/>
                    </a:lnTo>
                    <a:lnTo>
                      <a:pt x="949" y="132"/>
                    </a:lnTo>
                    <a:lnTo>
                      <a:pt x="951" y="130"/>
                    </a:lnTo>
                    <a:lnTo>
                      <a:pt x="955" y="127"/>
                    </a:lnTo>
                    <a:lnTo>
                      <a:pt x="956" y="125"/>
                    </a:lnTo>
                    <a:lnTo>
                      <a:pt x="958" y="121"/>
                    </a:lnTo>
                    <a:lnTo>
                      <a:pt x="962" y="112"/>
                    </a:lnTo>
                    <a:lnTo>
                      <a:pt x="968" y="102"/>
                    </a:lnTo>
                    <a:lnTo>
                      <a:pt x="971" y="96"/>
                    </a:lnTo>
                    <a:lnTo>
                      <a:pt x="975" y="93"/>
                    </a:lnTo>
                    <a:lnTo>
                      <a:pt x="980" y="90"/>
                    </a:lnTo>
                    <a:lnTo>
                      <a:pt x="983" y="88"/>
                    </a:lnTo>
                    <a:lnTo>
                      <a:pt x="994" y="88"/>
                    </a:lnTo>
                    <a:lnTo>
                      <a:pt x="1008" y="87"/>
                    </a:lnTo>
                    <a:lnTo>
                      <a:pt x="1022" y="86"/>
                    </a:lnTo>
                    <a:lnTo>
                      <a:pt x="1036" y="87"/>
                    </a:lnTo>
                    <a:lnTo>
                      <a:pt x="1049" y="90"/>
                    </a:lnTo>
                    <a:lnTo>
                      <a:pt x="1061" y="95"/>
                    </a:lnTo>
                    <a:lnTo>
                      <a:pt x="1072" y="102"/>
                    </a:lnTo>
                    <a:lnTo>
                      <a:pt x="1083" y="108"/>
                    </a:lnTo>
                    <a:lnTo>
                      <a:pt x="1094" y="114"/>
                    </a:lnTo>
                    <a:lnTo>
                      <a:pt x="1108" y="120"/>
                    </a:lnTo>
                    <a:lnTo>
                      <a:pt x="1122" y="124"/>
                    </a:lnTo>
                    <a:lnTo>
                      <a:pt x="1134" y="126"/>
                    </a:lnTo>
                    <a:lnTo>
                      <a:pt x="1140" y="127"/>
                    </a:lnTo>
                    <a:lnTo>
                      <a:pt x="1147" y="130"/>
                    </a:lnTo>
                    <a:lnTo>
                      <a:pt x="1154" y="133"/>
                    </a:lnTo>
                    <a:lnTo>
                      <a:pt x="1160" y="137"/>
                    </a:lnTo>
                    <a:lnTo>
                      <a:pt x="1173" y="147"/>
                    </a:lnTo>
                    <a:lnTo>
                      <a:pt x="1187" y="160"/>
                    </a:lnTo>
                    <a:lnTo>
                      <a:pt x="1201" y="176"/>
                    </a:lnTo>
                    <a:lnTo>
                      <a:pt x="1217" y="190"/>
                    </a:lnTo>
                    <a:lnTo>
                      <a:pt x="1227" y="198"/>
                    </a:lnTo>
                    <a:lnTo>
                      <a:pt x="1236" y="206"/>
                    </a:lnTo>
                    <a:lnTo>
                      <a:pt x="1247" y="214"/>
                    </a:lnTo>
                    <a:lnTo>
                      <a:pt x="1259" y="221"/>
                    </a:lnTo>
                    <a:lnTo>
                      <a:pt x="1266" y="222"/>
                    </a:lnTo>
                    <a:lnTo>
                      <a:pt x="1273" y="222"/>
                    </a:lnTo>
                    <a:lnTo>
                      <a:pt x="1282" y="221"/>
                    </a:lnTo>
                    <a:lnTo>
                      <a:pt x="1289" y="221"/>
                    </a:lnTo>
                    <a:lnTo>
                      <a:pt x="1291" y="221"/>
                    </a:lnTo>
                    <a:lnTo>
                      <a:pt x="1294" y="221"/>
                    </a:lnTo>
                    <a:lnTo>
                      <a:pt x="1296" y="222"/>
                    </a:lnTo>
                    <a:lnTo>
                      <a:pt x="1297" y="225"/>
                    </a:lnTo>
                    <a:lnTo>
                      <a:pt x="1299" y="231"/>
                    </a:lnTo>
                    <a:lnTo>
                      <a:pt x="1299" y="239"/>
                    </a:lnTo>
                    <a:lnTo>
                      <a:pt x="1299" y="244"/>
                    </a:lnTo>
                    <a:lnTo>
                      <a:pt x="1298" y="248"/>
                    </a:lnTo>
                    <a:lnTo>
                      <a:pt x="1297" y="253"/>
                    </a:lnTo>
                    <a:lnTo>
                      <a:pt x="1295" y="257"/>
                    </a:lnTo>
                    <a:lnTo>
                      <a:pt x="1292" y="260"/>
                    </a:lnTo>
                    <a:lnTo>
                      <a:pt x="1290" y="263"/>
                    </a:lnTo>
                    <a:lnTo>
                      <a:pt x="1286" y="265"/>
                    </a:lnTo>
                    <a:lnTo>
                      <a:pt x="1283" y="266"/>
                    </a:lnTo>
                    <a:lnTo>
                      <a:pt x="1278" y="270"/>
                    </a:lnTo>
                    <a:lnTo>
                      <a:pt x="1273" y="275"/>
                    </a:lnTo>
                    <a:lnTo>
                      <a:pt x="1272" y="279"/>
                    </a:lnTo>
                    <a:lnTo>
                      <a:pt x="1272" y="284"/>
                    </a:lnTo>
                    <a:lnTo>
                      <a:pt x="1274" y="289"/>
                    </a:lnTo>
                    <a:lnTo>
                      <a:pt x="1280" y="294"/>
                    </a:lnTo>
                    <a:lnTo>
                      <a:pt x="1283" y="295"/>
                    </a:lnTo>
                    <a:lnTo>
                      <a:pt x="1288" y="297"/>
                    </a:lnTo>
                    <a:lnTo>
                      <a:pt x="1291" y="298"/>
                    </a:lnTo>
                    <a:lnTo>
                      <a:pt x="1296" y="298"/>
                    </a:lnTo>
                    <a:lnTo>
                      <a:pt x="1305" y="300"/>
                    </a:lnTo>
                    <a:lnTo>
                      <a:pt x="1316" y="302"/>
                    </a:lnTo>
                    <a:lnTo>
                      <a:pt x="1320" y="303"/>
                    </a:lnTo>
                    <a:lnTo>
                      <a:pt x="1324" y="305"/>
                    </a:lnTo>
                    <a:lnTo>
                      <a:pt x="1327" y="308"/>
                    </a:lnTo>
                    <a:lnTo>
                      <a:pt x="1329" y="311"/>
                    </a:lnTo>
                    <a:lnTo>
                      <a:pt x="1334" y="319"/>
                    </a:lnTo>
                    <a:lnTo>
                      <a:pt x="1337" y="327"/>
                    </a:lnTo>
                    <a:lnTo>
                      <a:pt x="1343" y="335"/>
                    </a:lnTo>
                    <a:lnTo>
                      <a:pt x="1351" y="341"/>
                    </a:lnTo>
                    <a:lnTo>
                      <a:pt x="1367" y="351"/>
                    </a:lnTo>
                    <a:lnTo>
                      <a:pt x="1381" y="360"/>
                    </a:lnTo>
                    <a:lnTo>
                      <a:pt x="1386" y="366"/>
                    </a:lnTo>
                    <a:lnTo>
                      <a:pt x="1389" y="373"/>
                    </a:lnTo>
                    <a:lnTo>
                      <a:pt x="1390" y="379"/>
                    </a:lnTo>
                    <a:lnTo>
                      <a:pt x="1387" y="386"/>
                    </a:lnTo>
                    <a:lnTo>
                      <a:pt x="1386" y="392"/>
                    </a:lnTo>
                    <a:lnTo>
                      <a:pt x="1386" y="397"/>
                    </a:lnTo>
                    <a:lnTo>
                      <a:pt x="1387" y="399"/>
                    </a:lnTo>
                    <a:lnTo>
                      <a:pt x="1390" y="401"/>
                    </a:lnTo>
                    <a:lnTo>
                      <a:pt x="1392" y="402"/>
                    </a:lnTo>
                    <a:lnTo>
                      <a:pt x="1395" y="402"/>
                    </a:lnTo>
                    <a:lnTo>
                      <a:pt x="1400" y="403"/>
                    </a:lnTo>
                    <a:lnTo>
                      <a:pt x="1405" y="405"/>
                    </a:lnTo>
                    <a:lnTo>
                      <a:pt x="1409" y="408"/>
                    </a:lnTo>
                    <a:lnTo>
                      <a:pt x="1411" y="411"/>
                    </a:lnTo>
                    <a:lnTo>
                      <a:pt x="1410" y="415"/>
                    </a:lnTo>
                    <a:lnTo>
                      <a:pt x="1406" y="420"/>
                    </a:lnTo>
                    <a:lnTo>
                      <a:pt x="1402" y="423"/>
                    </a:lnTo>
                    <a:lnTo>
                      <a:pt x="1397" y="426"/>
                    </a:lnTo>
                    <a:lnTo>
                      <a:pt x="1392" y="429"/>
                    </a:lnTo>
                    <a:lnTo>
                      <a:pt x="1389" y="433"/>
                    </a:lnTo>
                    <a:lnTo>
                      <a:pt x="1387" y="436"/>
                    </a:lnTo>
                    <a:lnTo>
                      <a:pt x="1387" y="441"/>
                    </a:lnTo>
                    <a:lnTo>
                      <a:pt x="1389" y="445"/>
                    </a:lnTo>
                    <a:lnTo>
                      <a:pt x="1391" y="447"/>
                    </a:lnTo>
                    <a:lnTo>
                      <a:pt x="1395" y="448"/>
                    </a:lnTo>
                    <a:lnTo>
                      <a:pt x="1399" y="449"/>
                    </a:lnTo>
                    <a:lnTo>
                      <a:pt x="1409" y="452"/>
                    </a:lnTo>
                    <a:lnTo>
                      <a:pt x="1418" y="454"/>
                    </a:lnTo>
                    <a:lnTo>
                      <a:pt x="1427" y="456"/>
                    </a:lnTo>
                    <a:lnTo>
                      <a:pt x="1436" y="459"/>
                    </a:lnTo>
                    <a:lnTo>
                      <a:pt x="1444" y="462"/>
                    </a:lnTo>
                    <a:lnTo>
                      <a:pt x="1452" y="467"/>
                    </a:lnTo>
                    <a:lnTo>
                      <a:pt x="1455" y="474"/>
                    </a:lnTo>
                    <a:lnTo>
                      <a:pt x="1458" y="481"/>
                    </a:lnTo>
                    <a:lnTo>
                      <a:pt x="1458" y="485"/>
                    </a:lnTo>
                    <a:lnTo>
                      <a:pt x="1458" y="490"/>
                    </a:lnTo>
                    <a:lnTo>
                      <a:pt x="1456" y="493"/>
                    </a:lnTo>
                    <a:lnTo>
                      <a:pt x="1455" y="498"/>
                    </a:lnTo>
                    <a:lnTo>
                      <a:pt x="1450" y="505"/>
                    </a:lnTo>
                    <a:lnTo>
                      <a:pt x="1446" y="510"/>
                    </a:lnTo>
                    <a:lnTo>
                      <a:pt x="1443" y="513"/>
                    </a:lnTo>
                    <a:lnTo>
                      <a:pt x="1441" y="517"/>
                    </a:lnTo>
                    <a:lnTo>
                      <a:pt x="1441" y="521"/>
                    </a:lnTo>
                    <a:lnTo>
                      <a:pt x="1441" y="524"/>
                    </a:lnTo>
                    <a:lnTo>
                      <a:pt x="1443" y="535"/>
                    </a:lnTo>
                    <a:lnTo>
                      <a:pt x="1449" y="546"/>
                    </a:lnTo>
                    <a:lnTo>
                      <a:pt x="1455" y="555"/>
                    </a:lnTo>
                    <a:lnTo>
                      <a:pt x="1461" y="563"/>
                    </a:lnTo>
                    <a:lnTo>
                      <a:pt x="1468" y="571"/>
                    </a:lnTo>
                    <a:lnTo>
                      <a:pt x="1478" y="579"/>
                    </a:lnTo>
                    <a:lnTo>
                      <a:pt x="1481" y="582"/>
                    </a:lnTo>
                    <a:lnTo>
                      <a:pt x="1486" y="587"/>
                    </a:lnTo>
                    <a:lnTo>
                      <a:pt x="1488" y="591"/>
                    </a:lnTo>
                    <a:lnTo>
                      <a:pt x="1492" y="595"/>
                    </a:lnTo>
                    <a:lnTo>
                      <a:pt x="1497" y="605"/>
                    </a:lnTo>
                    <a:lnTo>
                      <a:pt x="1503" y="612"/>
                    </a:lnTo>
                    <a:lnTo>
                      <a:pt x="1509" y="618"/>
                    </a:lnTo>
                    <a:lnTo>
                      <a:pt x="1516" y="622"/>
                    </a:lnTo>
                    <a:lnTo>
                      <a:pt x="1523" y="626"/>
                    </a:lnTo>
                    <a:lnTo>
                      <a:pt x="1531" y="632"/>
                    </a:lnTo>
                    <a:lnTo>
                      <a:pt x="1534" y="636"/>
                    </a:lnTo>
                    <a:lnTo>
                      <a:pt x="1536" y="639"/>
                    </a:lnTo>
                    <a:lnTo>
                      <a:pt x="1538" y="643"/>
                    </a:lnTo>
                    <a:lnTo>
                      <a:pt x="1540" y="648"/>
                    </a:lnTo>
                    <a:lnTo>
                      <a:pt x="1538" y="664"/>
                    </a:lnTo>
                    <a:lnTo>
                      <a:pt x="1536" y="676"/>
                    </a:lnTo>
                    <a:lnTo>
                      <a:pt x="1536" y="680"/>
                    </a:lnTo>
                    <a:lnTo>
                      <a:pt x="1538" y="683"/>
                    </a:lnTo>
                    <a:lnTo>
                      <a:pt x="1541" y="686"/>
                    </a:lnTo>
                    <a:lnTo>
                      <a:pt x="1546" y="687"/>
                    </a:lnTo>
                    <a:lnTo>
                      <a:pt x="1551" y="688"/>
                    </a:lnTo>
                    <a:lnTo>
                      <a:pt x="1560" y="691"/>
                    </a:lnTo>
                    <a:lnTo>
                      <a:pt x="1568" y="694"/>
                    </a:lnTo>
                    <a:lnTo>
                      <a:pt x="1574" y="700"/>
                    </a:lnTo>
                    <a:lnTo>
                      <a:pt x="1579" y="706"/>
                    </a:lnTo>
                    <a:lnTo>
                      <a:pt x="1581" y="712"/>
                    </a:lnTo>
                    <a:lnTo>
                      <a:pt x="1580" y="718"/>
                    </a:lnTo>
                    <a:lnTo>
                      <a:pt x="1578" y="725"/>
                    </a:lnTo>
                    <a:lnTo>
                      <a:pt x="1575" y="733"/>
                    </a:lnTo>
                    <a:lnTo>
                      <a:pt x="1575" y="740"/>
                    </a:lnTo>
                    <a:lnTo>
                      <a:pt x="1576" y="743"/>
                    </a:lnTo>
                    <a:lnTo>
                      <a:pt x="1579" y="745"/>
                    </a:lnTo>
                    <a:lnTo>
                      <a:pt x="1581" y="748"/>
                    </a:lnTo>
                    <a:lnTo>
                      <a:pt x="1586" y="749"/>
                    </a:lnTo>
                    <a:lnTo>
                      <a:pt x="1594" y="750"/>
                    </a:lnTo>
                    <a:lnTo>
                      <a:pt x="1603" y="751"/>
                    </a:lnTo>
                    <a:lnTo>
                      <a:pt x="1605" y="752"/>
                    </a:lnTo>
                    <a:lnTo>
                      <a:pt x="1607" y="754"/>
                    </a:lnTo>
                    <a:lnTo>
                      <a:pt x="1610" y="756"/>
                    </a:lnTo>
                    <a:lnTo>
                      <a:pt x="1611" y="758"/>
                    </a:lnTo>
                    <a:lnTo>
                      <a:pt x="1611" y="762"/>
                    </a:lnTo>
                    <a:lnTo>
                      <a:pt x="1611" y="764"/>
                    </a:lnTo>
                    <a:lnTo>
                      <a:pt x="1609" y="768"/>
                    </a:lnTo>
                    <a:lnTo>
                      <a:pt x="1607" y="770"/>
                    </a:lnTo>
                    <a:lnTo>
                      <a:pt x="1601" y="776"/>
                    </a:lnTo>
                    <a:lnTo>
                      <a:pt x="1597" y="781"/>
                    </a:lnTo>
                    <a:lnTo>
                      <a:pt x="1592" y="787"/>
                    </a:lnTo>
                    <a:lnTo>
                      <a:pt x="1590" y="793"/>
                    </a:lnTo>
                    <a:lnTo>
                      <a:pt x="1587" y="800"/>
                    </a:lnTo>
                    <a:lnTo>
                      <a:pt x="1588" y="807"/>
                    </a:lnTo>
                    <a:lnTo>
                      <a:pt x="1590" y="811"/>
                    </a:lnTo>
                    <a:lnTo>
                      <a:pt x="1593" y="813"/>
                    </a:lnTo>
                    <a:lnTo>
                      <a:pt x="1595" y="815"/>
                    </a:lnTo>
                    <a:lnTo>
                      <a:pt x="1599" y="817"/>
                    </a:lnTo>
                    <a:lnTo>
                      <a:pt x="1603" y="818"/>
                    </a:lnTo>
                    <a:lnTo>
                      <a:pt x="1606" y="817"/>
                    </a:lnTo>
                    <a:lnTo>
                      <a:pt x="1610" y="815"/>
                    </a:lnTo>
                    <a:lnTo>
                      <a:pt x="1612" y="813"/>
                    </a:lnTo>
                    <a:lnTo>
                      <a:pt x="1616" y="806"/>
                    </a:lnTo>
                    <a:lnTo>
                      <a:pt x="1618" y="796"/>
                    </a:lnTo>
                    <a:lnTo>
                      <a:pt x="1619" y="793"/>
                    </a:lnTo>
                    <a:lnTo>
                      <a:pt x="1620" y="788"/>
                    </a:lnTo>
                    <a:lnTo>
                      <a:pt x="1623" y="786"/>
                    </a:lnTo>
                    <a:lnTo>
                      <a:pt x="1625" y="784"/>
                    </a:lnTo>
                    <a:lnTo>
                      <a:pt x="1629" y="784"/>
                    </a:lnTo>
                    <a:lnTo>
                      <a:pt x="1632" y="786"/>
                    </a:lnTo>
                    <a:lnTo>
                      <a:pt x="1635" y="787"/>
                    </a:lnTo>
                    <a:lnTo>
                      <a:pt x="1638" y="789"/>
                    </a:lnTo>
                    <a:lnTo>
                      <a:pt x="1639" y="792"/>
                    </a:lnTo>
                    <a:lnTo>
                      <a:pt x="1642" y="795"/>
                    </a:lnTo>
                    <a:lnTo>
                      <a:pt x="1643" y="799"/>
                    </a:lnTo>
                    <a:lnTo>
                      <a:pt x="1643" y="802"/>
                    </a:lnTo>
                    <a:lnTo>
                      <a:pt x="1641" y="812"/>
                    </a:lnTo>
                    <a:lnTo>
                      <a:pt x="1637" y="823"/>
                    </a:lnTo>
                    <a:lnTo>
                      <a:pt x="1633" y="834"/>
                    </a:lnTo>
                    <a:lnTo>
                      <a:pt x="1631" y="843"/>
                    </a:lnTo>
                    <a:lnTo>
                      <a:pt x="1630" y="852"/>
                    </a:lnTo>
                    <a:lnTo>
                      <a:pt x="1630" y="862"/>
                    </a:lnTo>
                    <a:lnTo>
                      <a:pt x="1632" y="871"/>
                    </a:lnTo>
                    <a:lnTo>
                      <a:pt x="1636" y="882"/>
                    </a:lnTo>
                    <a:lnTo>
                      <a:pt x="1643" y="893"/>
                    </a:lnTo>
                    <a:lnTo>
                      <a:pt x="1653" y="903"/>
                    </a:lnTo>
                    <a:lnTo>
                      <a:pt x="1662" y="913"/>
                    </a:lnTo>
                    <a:lnTo>
                      <a:pt x="1670" y="921"/>
                    </a:lnTo>
                    <a:lnTo>
                      <a:pt x="1686" y="933"/>
                    </a:lnTo>
                    <a:lnTo>
                      <a:pt x="1701" y="941"/>
                    </a:lnTo>
                    <a:lnTo>
                      <a:pt x="1706" y="945"/>
                    </a:lnTo>
                    <a:lnTo>
                      <a:pt x="1711" y="948"/>
                    </a:lnTo>
                    <a:lnTo>
                      <a:pt x="1716" y="954"/>
                    </a:lnTo>
                    <a:lnTo>
                      <a:pt x="1720" y="960"/>
                    </a:lnTo>
                    <a:lnTo>
                      <a:pt x="1725" y="968"/>
                    </a:lnTo>
                    <a:lnTo>
                      <a:pt x="1731" y="976"/>
                    </a:lnTo>
                    <a:lnTo>
                      <a:pt x="1738" y="984"/>
                    </a:lnTo>
                    <a:lnTo>
                      <a:pt x="1745" y="991"/>
                    </a:lnTo>
                    <a:lnTo>
                      <a:pt x="1752" y="996"/>
                    </a:lnTo>
                    <a:lnTo>
                      <a:pt x="1758" y="1002"/>
                    </a:lnTo>
                    <a:lnTo>
                      <a:pt x="1763" y="1009"/>
                    </a:lnTo>
                    <a:lnTo>
                      <a:pt x="1765" y="1017"/>
                    </a:lnTo>
                    <a:lnTo>
                      <a:pt x="1768" y="1027"/>
                    </a:lnTo>
                    <a:lnTo>
                      <a:pt x="1771" y="1034"/>
                    </a:lnTo>
                    <a:lnTo>
                      <a:pt x="1775" y="1041"/>
                    </a:lnTo>
                    <a:lnTo>
                      <a:pt x="1780" y="1046"/>
                    </a:lnTo>
                    <a:lnTo>
                      <a:pt x="1784" y="1052"/>
                    </a:lnTo>
                    <a:lnTo>
                      <a:pt x="1790" y="1059"/>
                    </a:lnTo>
                    <a:lnTo>
                      <a:pt x="1793" y="1063"/>
                    </a:lnTo>
                    <a:lnTo>
                      <a:pt x="1794" y="1066"/>
                    </a:lnTo>
                    <a:lnTo>
                      <a:pt x="1796" y="1071"/>
                    </a:lnTo>
                    <a:lnTo>
                      <a:pt x="1796" y="1076"/>
                    </a:lnTo>
                    <a:lnTo>
                      <a:pt x="1796" y="1086"/>
                    </a:lnTo>
                    <a:lnTo>
                      <a:pt x="1794" y="1095"/>
                    </a:lnTo>
                    <a:lnTo>
                      <a:pt x="1792" y="1103"/>
                    </a:lnTo>
                    <a:lnTo>
                      <a:pt x="1789" y="1109"/>
                    </a:lnTo>
                    <a:lnTo>
                      <a:pt x="1788" y="1116"/>
                    </a:lnTo>
                    <a:lnTo>
                      <a:pt x="1788" y="1123"/>
                    </a:lnTo>
                    <a:lnTo>
                      <a:pt x="1790" y="1129"/>
                    </a:lnTo>
                    <a:lnTo>
                      <a:pt x="1795" y="1136"/>
                    </a:lnTo>
                    <a:lnTo>
                      <a:pt x="1801" y="1141"/>
                    </a:lnTo>
                    <a:lnTo>
                      <a:pt x="1806" y="1147"/>
                    </a:lnTo>
                    <a:lnTo>
                      <a:pt x="1808" y="1149"/>
                    </a:lnTo>
                    <a:lnTo>
                      <a:pt x="1811" y="1153"/>
                    </a:lnTo>
                    <a:lnTo>
                      <a:pt x="1813" y="1156"/>
                    </a:lnTo>
                    <a:lnTo>
                      <a:pt x="1813" y="1161"/>
                    </a:lnTo>
                    <a:lnTo>
                      <a:pt x="1815" y="1173"/>
                    </a:lnTo>
                    <a:lnTo>
                      <a:pt x="1819" y="1184"/>
                    </a:lnTo>
                    <a:lnTo>
                      <a:pt x="1823" y="1192"/>
                    </a:lnTo>
                    <a:lnTo>
                      <a:pt x="1827" y="1199"/>
                    </a:lnTo>
                    <a:lnTo>
                      <a:pt x="1834" y="1204"/>
                    </a:lnTo>
                    <a:lnTo>
                      <a:pt x="1843" y="1208"/>
                    </a:lnTo>
                    <a:lnTo>
                      <a:pt x="1852" y="1211"/>
                    </a:lnTo>
                    <a:lnTo>
                      <a:pt x="1864" y="1214"/>
                    </a:lnTo>
                    <a:lnTo>
                      <a:pt x="1874" y="1216"/>
                    </a:lnTo>
                    <a:lnTo>
                      <a:pt x="1880" y="1218"/>
                    </a:lnTo>
                    <a:lnTo>
                      <a:pt x="1882" y="1219"/>
                    </a:lnTo>
                    <a:lnTo>
                      <a:pt x="1883" y="1222"/>
                    </a:lnTo>
                    <a:lnTo>
                      <a:pt x="1884" y="1227"/>
                    </a:lnTo>
                    <a:lnTo>
                      <a:pt x="1884" y="1231"/>
                    </a:lnTo>
                    <a:lnTo>
                      <a:pt x="1883" y="1244"/>
                    </a:lnTo>
                    <a:lnTo>
                      <a:pt x="1881" y="1259"/>
                    </a:lnTo>
                    <a:lnTo>
                      <a:pt x="1878" y="1273"/>
                    </a:lnTo>
                    <a:lnTo>
                      <a:pt x="1876" y="1284"/>
                    </a:lnTo>
                    <a:lnTo>
                      <a:pt x="1874" y="1293"/>
                    </a:lnTo>
                    <a:lnTo>
                      <a:pt x="1874" y="1302"/>
                    </a:lnTo>
                    <a:lnTo>
                      <a:pt x="1875" y="1310"/>
                    </a:lnTo>
                    <a:lnTo>
                      <a:pt x="1877" y="1317"/>
                    </a:lnTo>
                    <a:lnTo>
                      <a:pt x="1881" y="1323"/>
                    </a:lnTo>
                    <a:lnTo>
                      <a:pt x="1884" y="1331"/>
                    </a:lnTo>
                    <a:lnTo>
                      <a:pt x="1888" y="1340"/>
                    </a:lnTo>
                    <a:lnTo>
                      <a:pt x="1889" y="1349"/>
                    </a:lnTo>
                    <a:lnTo>
                      <a:pt x="1890" y="1361"/>
                    </a:lnTo>
                    <a:lnTo>
                      <a:pt x="1891" y="1373"/>
                    </a:lnTo>
                    <a:lnTo>
                      <a:pt x="1894" y="1384"/>
                    </a:lnTo>
                    <a:lnTo>
                      <a:pt x="1896" y="1391"/>
                    </a:lnTo>
                    <a:lnTo>
                      <a:pt x="1902" y="1395"/>
                    </a:lnTo>
                    <a:lnTo>
                      <a:pt x="1912" y="1400"/>
                    </a:lnTo>
                    <a:lnTo>
                      <a:pt x="1921" y="1404"/>
                    </a:lnTo>
                    <a:lnTo>
                      <a:pt x="1928" y="1406"/>
                    </a:lnTo>
                    <a:lnTo>
                      <a:pt x="1933" y="1408"/>
                    </a:lnTo>
                    <a:lnTo>
                      <a:pt x="1938" y="1411"/>
                    </a:lnTo>
                    <a:lnTo>
                      <a:pt x="1940" y="1416"/>
                    </a:lnTo>
                    <a:lnTo>
                      <a:pt x="1943" y="1422"/>
                    </a:lnTo>
                    <a:lnTo>
                      <a:pt x="1944" y="1430"/>
                    </a:lnTo>
                    <a:lnTo>
                      <a:pt x="1945" y="1437"/>
                    </a:lnTo>
                    <a:lnTo>
                      <a:pt x="1947" y="1443"/>
                    </a:lnTo>
                    <a:lnTo>
                      <a:pt x="1951" y="1447"/>
                    </a:lnTo>
                    <a:lnTo>
                      <a:pt x="1956" y="1447"/>
                    </a:lnTo>
                    <a:lnTo>
                      <a:pt x="1960" y="1448"/>
                    </a:lnTo>
                    <a:lnTo>
                      <a:pt x="1965" y="1450"/>
                    </a:lnTo>
                    <a:lnTo>
                      <a:pt x="1971" y="1455"/>
                    </a:lnTo>
                    <a:lnTo>
                      <a:pt x="1977" y="1462"/>
                    </a:lnTo>
                    <a:lnTo>
                      <a:pt x="1985" y="1468"/>
                    </a:lnTo>
                    <a:lnTo>
                      <a:pt x="1989" y="1469"/>
                    </a:lnTo>
                    <a:lnTo>
                      <a:pt x="1994" y="1471"/>
                    </a:lnTo>
                    <a:lnTo>
                      <a:pt x="1998" y="1471"/>
                    </a:lnTo>
                    <a:lnTo>
                      <a:pt x="2004" y="1470"/>
                    </a:lnTo>
                    <a:lnTo>
                      <a:pt x="2015" y="1467"/>
                    </a:lnTo>
                    <a:lnTo>
                      <a:pt x="2026" y="1462"/>
                    </a:lnTo>
                    <a:lnTo>
                      <a:pt x="2031" y="1460"/>
                    </a:lnTo>
                    <a:lnTo>
                      <a:pt x="2035" y="1458"/>
                    </a:lnTo>
                    <a:lnTo>
                      <a:pt x="2040" y="1460"/>
                    </a:lnTo>
                    <a:lnTo>
                      <a:pt x="2045" y="1461"/>
                    </a:lnTo>
                    <a:lnTo>
                      <a:pt x="2054" y="1468"/>
                    </a:lnTo>
                    <a:lnTo>
                      <a:pt x="2065" y="1473"/>
                    </a:lnTo>
                    <a:lnTo>
                      <a:pt x="2070" y="1474"/>
                    </a:lnTo>
                    <a:lnTo>
                      <a:pt x="2076" y="1474"/>
                    </a:lnTo>
                    <a:lnTo>
                      <a:pt x="2083" y="1474"/>
                    </a:lnTo>
                    <a:lnTo>
                      <a:pt x="2090" y="1473"/>
                    </a:lnTo>
                    <a:lnTo>
                      <a:pt x="2109" y="1467"/>
                    </a:lnTo>
                    <a:lnTo>
                      <a:pt x="2124" y="1464"/>
                    </a:lnTo>
                    <a:lnTo>
                      <a:pt x="2135" y="1462"/>
                    </a:lnTo>
                    <a:lnTo>
                      <a:pt x="2146" y="1458"/>
                    </a:lnTo>
                    <a:lnTo>
                      <a:pt x="2154" y="1454"/>
                    </a:lnTo>
                    <a:lnTo>
                      <a:pt x="2160" y="1448"/>
                    </a:lnTo>
                    <a:lnTo>
                      <a:pt x="2165" y="1442"/>
                    </a:lnTo>
                    <a:lnTo>
                      <a:pt x="2172" y="1436"/>
                    </a:lnTo>
                    <a:lnTo>
                      <a:pt x="2176" y="1433"/>
                    </a:lnTo>
                    <a:lnTo>
                      <a:pt x="2180" y="1432"/>
                    </a:lnTo>
                    <a:lnTo>
                      <a:pt x="2185" y="1430"/>
                    </a:lnTo>
                    <a:lnTo>
                      <a:pt x="2190" y="1430"/>
                    </a:lnTo>
                    <a:lnTo>
                      <a:pt x="2202" y="1430"/>
                    </a:lnTo>
                    <a:lnTo>
                      <a:pt x="2216" y="1430"/>
                    </a:lnTo>
                    <a:lnTo>
                      <a:pt x="2230" y="1430"/>
                    </a:lnTo>
                    <a:lnTo>
                      <a:pt x="2243" y="1430"/>
                    </a:lnTo>
                    <a:lnTo>
                      <a:pt x="2248" y="1431"/>
                    </a:lnTo>
                    <a:lnTo>
                      <a:pt x="2253" y="1432"/>
                    </a:lnTo>
                    <a:lnTo>
                      <a:pt x="2255" y="1433"/>
                    </a:lnTo>
                    <a:lnTo>
                      <a:pt x="2258" y="1436"/>
                    </a:lnTo>
                    <a:lnTo>
                      <a:pt x="2260" y="1441"/>
                    </a:lnTo>
                    <a:lnTo>
                      <a:pt x="2259" y="1447"/>
                    </a:lnTo>
                    <a:lnTo>
                      <a:pt x="2259" y="1452"/>
                    </a:lnTo>
                    <a:lnTo>
                      <a:pt x="2258" y="1460"/>
                    </a:lnTo>
                    <a:lnTo>
                      <a:pt x="2258" y="1462"/>
                    </a:lnTo>
                    <a:lnTo>
                      <a:pt x="2259" y="1466"/>
                    </a:lnTo>
                    <a:lnTo>
                      <a:pt x="2260" y="1468"/>
                    </a:lnTo>
                    <a:lnTo>
                      <a:pt x="2261" y="1469"/>
                    </a:lnTo>
                    <a:lnTo>
                      <a:pt x="2267" y="1470"/>
                    </a:lnTo>
                    <a:lnTo>
                      <a:pt x="2275" y="1470"/>
                    </a:lnTo>
                    <a:lnTo>
                      <a:pt x="2284" y="1468"/>
                    </a:lnTo>
                    <a:lnTo>
                      <a:pt x="2293" y="1467"/>
                    </a:lnTo>
                    <a:lnTo>
                      <a:pt x="2302" y="1468"/>
                    </a:lnTo>
                    <a:lnTo>
                      <a:pt x="2309" y="1470"/>
                    </a:lnTo>
                    <a:lnTo>
                      <a:pt x="2317" y="1474"/>
                    </a:lnTo>
                    <a:lnTo>
                      <a:pt x="2323" y="1476"/>
                    </a:lnTo>
                    <a:lnTo>
                      <a:pt x="2329" y="1479"/>
                    </a:lnTo>
                    <a:lnTo>
                      <a:pt x="2336" y="1482"/>
                    </a:lnTo>
                    <a:lnTo>
                      <a:pt x="2341" y="1486"/>
                    </a:lnTo>
                    <a:lnTo>
                      <a:pt x="2346" y="1492"/>
                    </a:lnTo>
                    <a:lnTo>
                      <a:pt x="2347" y="1495"/>
                    </a:lnTo>
                    <a:lnTo>
                      <a:pt x="2348" y="1498"/>
                    </a:lnTo>
                    <a:lnTo>
                      <a:pt x="2350" y="1499"/>
                    </a:lnTo>
                    <a:lnTo>
                      <a:pt x="2353" y="1500"/>
                    </a:lnTo>
                    <a:lnTo>
                      <a:pt x="2360" y="1501"/>
                    </a:lnTo>
                    <a:lnTo>
                      <a:pt x="2368" y="1502"/>
                    </a:lnTo>
                    <a:lnTo>
                      <a:pt x="2375" y="1501"/>
                    </a:lnTo>
                    <a:lnTo>
                      <a:pt x="2382" y="1500"/>
                    </a:lnTo>
                    <a:lnTo>
                      <a:pt x="2387" y="1498"/>
                    </a:lnTo>
                    <a:lnTo>
                      <a:pt x="2391" y="1493"/>
                    </a:lnTo>
                    <a:lnTo>
                      <a:pt x="2394" y="1489"/>
                    </a:lnTo>
                    <a:lnTo>
                      <a:pt x="2400" y="1486"/>
                    </a:lnTo>
                    <a:lnTo>
                      <a:pt x="2406" y="1485"/>
                    </a:lnTo>
                    <a:lnTo>
                      <a:pt x="2415" y="1486"/>
                    </a:lnTo>
                    <a:lnTo>
                      <a:pt x="2424" y="1488"/>
                    </a:lnTo>
                    <a:lnTo>
                      <a:pt x="2434" y="1490"/>
                    </a:lnTo>
                    <a:lnTo>
                      <a:pt x="2437" y="1490"/>
                    </a:lnTo>
                    <a:lnTo>
                      <a:pt x="2442" y="1489"/>
                    </a:lnTo>
                    <a:lnTo>
                      <a:pt x="2444" y="1487"/>
                    </a:lnTo>
                    <a:lnTo>
                      <a:pt x="2447" y="1482"/>
                    </a:lnTo>
                    <a:lnTo>
                      <a:pt x="2450" y="1471"/>
                    </a:lnTo>
                    <a:lnTo>
                      <a:pt x="2451" y="1462"/>
                    </a:lnTo>
                    <a:lnTo>
                      <a:pt x="2453" y="1458"/>
                    </a:lnTo>
                    <a:lnTo>
                      <a:pt x="2454" y="1455"/>
                    </a:lnTo>
                    <a:lnTo>
                      <a:pt x="2457" y="1454"/>
                    </a:lnTo>
                    <a:lnTo>
                      <a:pt x="2461" y="1451"/>
                    </a:lnTo>
                    <a:lnTo>
                      <a:pt x="2466" y="1451"/>
                    </a:lnTo>
                    <a:lnTo>
                      <a:pt x="2470" y="1451"/>
                    </a:lnTo>
                    <a:lnTo>
                      <a:pt x="2474" y="1451"/>
                    </a:lnTo>
                    <a:lnTo>
                      <a:pt x="2478" y="1452"/>
                    </a:lnTo>
                    <a:lnTo>
                      <a:pt x="2481" y="1455"/>
                    </a:lnTo>
                    <a:lnTo>
                      <a:pt x="2485" y="1457"/>
                    </a:lnTo>
                    <a:lnTo>
                      <a:pt x="2487" y="1461"/>
                    </a:lnTo>
                    <a:lnTo>
                      <a:pt x="2489" y="1466"/>
                    </a:lnTo>
                    <a:lnTo>
                      <a:pt x="2492" y="1476"/>
                    </a:lnTo>
                    <a:lnTo>
                      <a:pt x="2494" y="1487"/>
                    </a:lnTo>
                    <a:lnTo>
                      <a:pt x="2498" y="1496"/>
                    </a:lnTo>
                    <a:lnTo>
                      <a:pt x="2501" y="1504"/>
                    </a:lnTo>
                    <a:lnTo>
                      <a:pt x="2502" y="1507"/>
                    </a:lnTo>
                    <a:lnTo>
                      <a:pt x="2505" y="1510"/>
                    </a:lnTo>
                    <a:lnTo>
                      <a:pt x="2508" y="1511"/>
                    </a:lnTo>
                    <a:lnTo>
                      <a:pt x="2512" y="1512"/>
                    </a:lnTo>
                    <a:lnTo>
                      <a:pt x="2519" y="1513"/>
                    </a:lnTo>
                    <a:lnTo>
                      <a:pt x="2529" y="1511"/>
                    </a:lnTo>
                    <a:lnTo>
                      <a:pt x="2537" y="1510"/>
                    </a:lnTo>
                    <a:lnTo>
                      <a:pt x="2544" y="1510"/>
                    </a:lnTo>
                    <a:lnTo>
                      <a:pt x="2548" y="1511"/>
                    </a:lnTo>
                    <a:lnTo>
                      <a:pt x="2550" y="1512"/>
                    </a:lnTo>
                    <a:lnTo>
                      <a:pt x="2552" y="1514"/>
                    </a:lnTo>
                    <a:lnTo>
                      <a:pt x="2555" y="1518"/>
                    </a:lnTo>
                    <a:lnTo>
                      <a:pt x="2557" y="1525"/>
                    </a:lnTo>
                    <a:lnTo>
                      <a:pt x="2561" y="1530"/>
                    </a:lnTo>
                    <a:lnTo>
                      <a:pt x="2562" y="1533"/>
                    </a:lnTo>
                    <a:lnTo>
                      <a:pt x="2564" y="1534"/>
                    </a:lnTo>
                    <a:lnTo>
                      <a:pt x="2568" y="1536"/>
                    </a:lnTo>
                    <a:lnTo>
                      <a:pt x="2571" y="1537"/>
                    </a:lnTo>
                    <a:lnTo>
                      <a:pt x="2581" y="1540"/>
                    </a:lnTo>
                    <a:lnTo>
                      <a:pt x="2592" y="1546"/>
                    </a:lnTo>
                    <a:lnTo>
                      <a:pt x="2602" y="1553"/>
                    </a:lnTo>
                    <a:lnTo>
                      <a:pt x="2612" y="1561"/>
                    </a:lnTo>
                    <a:lnTo>
                      <a:pt x="2618" y="1568"/>
                    </a:lnTo>
                    <a:lnTo>
                      <a:pt x="2624" y="1576"/>
                    </a:lnTo>
                    <a:lnTo>
                      <a:pt x="2627" y="1583"/>
                    </a:lnTo>
                    <a:lnTo>
                      <a:pt x="2631" y="1589"/>
                    </a:lnTo>
                    <a:lnTo>
                      <a:pt x="2636" y="1596"/>
                    </a:lnTo>
                    <a:lnTo>
                      <a:pt x="2644" y="1606"/>
                    </a:lnTo>
                    <a:lnTo>
                      <a:pt x="2650" y="1609"/>
                    </a:lnTo>
                    <a:lnTo>
                      <a:pt x="2655" y="1614"/>
                    </a:lnTo>
                    <a:lnTo>
                      <a:pt x="2662" y="1618"/>
                    </a:lnTo>
                    <a:lnTo>
                      <a:pt x="2668" y="1620"/>
                    </a:lnTo>
                    <a:lnTo>
                      <a:pt x="2681" y="1624"/>
                    </a:lnTo>
                    <a:lnTo>
                      <a:pt x="2693" y="1627"/>
                    </a:lnTo>
                    <a:lnTo>
                      <a:pt x="2703" y="1631"/>
                    </a:lnTo>
                    <a:lnTo>
                      <a:pt x="2712" y="1634"/>
                    </a:lnTo>
                    <a:lnTo>
                      <a:pt x="2721" y="1638"/>
                    </a:lnTo>
                    <a:lnTo>
                      <a:pt x="2733" y="1639"/>
                    </a:lnTo>
                    <a:lnTo>
                      <a:pt x="2739" y="1640"/>
                    </a:lnTo>
                    <a:lnTo>
                      <a:pt x="2745" y="1639"/>
                    </a:lnTo>
                    <a:lnTo>
                      <a:pt x="2751" y="1638"/>
                    </a:lnTo>
                    <a:lnTo>
                      <a:pt x="2756" y="1637"/>
                    </a:lnTo>
                    <a:lnTo>
                      <a:pt x="2764" y="1631"/>
                    </a:lnTo>
                    <a:lnTo>
                      <a:pt x="2775" y="1627"/>
                    </a:lnTo>
                    <a:lnTo>
                      <a:pt x="2779" y="1626"/>
                    </a:lnTo>
                    <a:lnTo>
                      <a:pt x="2785" y="1625"/>
                    </a:lnTo>
                    <a:lnTo>
                      <a:pt x="2790" y="1625"/>
                    </a:lnTo>
                    <a:lnTo>
                      <a:pt x="2796" y="1626"/>
                    </a:lnTo>
                    <a:lnTo>
                      <a:pt x="2807" y="1628"/>
                    </a:lnTo>
                    <a:lnTo>
                      <a:pt x="2817" y="1628"/>
                    </a:lnTo>
                    <a:lnTo>
                      <a:pt x="2822" y="1628"/>
                    </a:lnTo>
                    <a:lnTo>
                      <a:pt x="2827" y="1627"/>
                    </a:lnTo>
                    <a:lnTo>
                      <a:pt x="2832" y="1625"/>
                    </a:lnTo>
                    <a:lnTo>
                      <a:pt x="2835" y="1622"/>
                    </a:lnTo>
                    <a:lnTo>
                      <a:pt x="2842" y="1619"/>
                    </a:lnTo>
                    <a:lnTo>
                      <a:pt x="2848" y="1618"/>
                    </a:lnTo>
                    <a:lnTo>
                      <a:pt x="2852" y="1618"/>
                    </a:lnTo>
                    <a:lnTo>
                      <a:pt x="2854" y="1619"/>
                    </a:lnTo>
                    <a:lnTo>
                      <a:pt x="2857" y="1620"/>
                    </a:lnTo>
                    <a:lnTo>
                      <a:pt x="2859" y="1622"/>
                    </a:lnTo>
                    <a:lnTo>
                      <a:pt x="2860" y="1625"/>
                    </a:lnTo>
                    <a:lnTo>
                      <a:pt x="2861" y="1628"/>
                    </a:lnTo>
                    <a:lnTo>
                      <a:pt x="2861" y="1633"/>
                    </a:lnTo>
                    <a:lnTo>
                      <a:pt x="2861" y="1638"/>
                    </a:lnTo>
                    <a:lnTo>
                      <a:pt x="2859" y="1647"/>
                    </a:lnTo>
                    <a:lnTo>
                      <a:pt x="2856" y="1655"/>
                    </a:lnTo>
                    <a:lnTo>
                      <a:pt x="2852" y="1660"/>
                    </a:lnTo>
                    <a:lnTo>
                      <a:pt x="2848" y="1666"/>
                    </a:lnTo>
                    <a:lnTo>
                      <a:pt x="2845" y="1672"/>
                    </a:lnTo>
                    <a:lnTo>
                      <a:pt x="2845" y="1679"/>
                    </a:lnTo>
                    <a:lnTo>
                      <a:pt x="2845" y="1688"/>
                    </a:lnTo>
                    <a:lnTo>
                      <a:pt x="2844" y="1695"/>
                    </a:lnTo>
                    <a:lnTo>
                      <a:pt x="2842" y="1702"/>
                    </a:lnTo>
                    <a:lnTo>
                      <a:pt x="2840" y="1708"/>
                    </a:lnTo>
                    <a:lnTo>
                      <a:pt x="2838" y="1713"/>
                    </a:lnTo>
                    <a:lnTo>
                      <a:pt x="2837" y="1720"/>
                    </a:lnTo>
                    <a:lnTo>
                      <a:pt x="2838" y="1723"/>
                    </a:lnTo>
                    <a:lnTo>
                      <a:pt x="2838" y="1727"/>
                    </a:lnTo>
                    <a:lnTo>
                      <a:pt x="2840" y="1731"/>
                    </a:lnTo>
                    <a:lnTo>
                      <a:pt x="2842" y="1733"/>
                    </a:lnTo>
                    <a:lnTo>
                      <a:pt x="2848" y="1738"/>
                    </a:lnTo>
                    <a:lnTo>
                      <a:pt x="2854" y="1741"/>
                    </a:lnTo>
                    <a:lnTo>
                      <a:pt x="2858" y="1744"/>
                    </a:lnTo>
                    <a:lnTo>
                      <a:pt x="2860" y="1747"/>
                    </a:lnTo>
                    <a:lnTo>
                      <a:pt x="2863" y="1751"/>
                    </a:lnTo>
                    <a:lnTo>
                      <a:pt x="2864" y="1757"/>
                    </a:lnTo>
                    <a:lnTo>
                      <a:pt x="2866" y="1767"/>
                    </a:lnTo>
                    <a:lnTo>
                      <a:pt x="2870" y="1776"/>
                    </a:lnTo>
                    <a:lnTo>
                      <a:pt x="2871" y="1778"/>
                    </a:lnTo>
                    <a:lnTo>
                      <a:pt x="2875" y="1779"/>
                    </a:lnTo>
                    <a:lnTo>
                      <a:pt x="2877" y="1781"/>
                    </a:lnTo>
                    <a:lnTo>
                      <a:pt x="2880" y="1779"/>
                    </a:lnTo>
                    <a:lnTo>
                      <a:pt x="2889" y="1776"/>
                    </a:lnTo>
                    <a:lnTo>
                      <a:pt x="2896" y="1773"/>
                    </a:lnTo>
                    <a:lnTo>
                      <a:pt x="2903" y="1771"/>
                    </a:lnTo>
                    <a:lnTo>
                      <a:pt x="2910" y="1771"/>
                    </a:lnTo>
                    <a:lnTo>
                      <a:pt x="2914" y="1772"/>
                    </a:lnTo>
                    <a:lnTo>
                      <a:pt x="2916" y="1773"/>
                    </a:lnTo>
                    <a:lnTo>
                      <a:pt x="2919" y="1776"/>
                    </a:lnTo>
                    <a:lnTo>
                      <a:pt x="2921" y="1777"/>
                    </a:lnTo>
                    <a:lnTo>
                      <a:pt x="2922" y="1783"/>
                    </a:lnTo>
                    <a:lnTo>
                      <a:pt x="2923" y="1789"/>
                    </a:lnTo>
                    <a:lnTo>
                      <a:pt x="2923" y="1796"/>
                    </a:lnTo>
                    <a:lnTo>
                      <a:pt x="2924" y="1803"/>
                    </a:lnTo>
                    <a:lnTo>
                      <a:pt x="2926" y="1811"/>
                    </a:lnTo>
                    <a:lnTo>
                      <a:pt x="2929" y="1817"/>
                    </a:lnTo>
                    <a:lnTo>
                      <a:pt x="2934" y="1823"/>
                    </a:lnTo>
                    <a:lnTo>
                      <a:pt x="2938" y="1829"/>
                    </a:lnTo>
                    <a:lnTo>
                      <a:pt x="2940" y="1836"/>
                    </a:lnTo>
                    <a:lnTo>
                      <a:pt x="2941" y="1844"/>
                    </a:lnTo>
                    <a:lnTo>
                      <a:pt x="2942" y="1854"/>
                    </a:lnTo>
                    <a:lnTo>
                      <a:pt x="2942" y="1865"/>
                    </a:lnTo>
                    <a:lnTo>
                      <a:pt x="2942" y="1876"/>
                    </a:lnTo>
                    <a:lnTo>
                      <a:pt x="2942" y="1885"/>
                    </a:lnTo>
                    <a:lnTo>
                      <a:pt x="2941" y="1893"/>
                    </a:lnTo>
                    <a:lnTo>
                      <a:pt x="2939" y="1903"/>
                    </a:lnTo>
                    <a:lnTo>
                      <a:pt x="2935" y="1912"/>
                    </a:lnTo>
                    <a:lnTo>
                      <a:pt x="2929" y="1922"/>
                    </a:lnTo>
                    <a:lnTo>
                      <a:pt x="2924" y="1930"/>
                    </a:lnTo>
                    <a:lnTo>
                      <a:pt x="2922" y="1939"/>
                    </a:lnTo>
                    <a:lnTo>
                      <a:pt x="2921" y="1946"/>
                    </a:lnTo>
                    <a:lnTo>
                      <a:pt x="2922" y="1953"/>
                    </a:lnTo>
                    <a:lnTo>
                      <a:pt x="2923" y="1956"/>
                    </a:lnTo>
                    <a:lnTo>
                      <a:pt x="2924" y="1960"/>
                    </a:lnTo>
                    <a:lnTo>
                      <a:pt x="2928" y="1964"/>
                    </a:lnTo>
                    <a:lnTo>
                      <a:pt x="2932" y="1967"/>
                    </a:lnTo>
                    <a:lnTo>
                      <a:pt x="2940" y="1974"/>
                    </a:lnTo>
                    <a:lnTo>
                      <a:pt x="2948" y="1981"/>
                    </a:lnTo>
                    <a:lnTo>
                      <a:pt x="2960" y="1990"/>
                    </a:lnTo>
                    <a:lnTo>
                      <a:pt x="2974" y="2000"/>
                    </a:lnTo>
                    <a:lnTo>
                      <a:pt x="2983" y="2005"/>
                    </a:lnTo>
                    <a:lnTo>
                      <a:pt x="2991" y="2012"/>
                    </a:lnTo>
                    <a:lnTo>
                      <a:pt x="2997" y="2018"/>
                    </a:lnTo>
                    <a:lnTo>
                      <a:pt x="3004" y="2025"/>
                    </a:lnTo>
                    <a:lnTo>
                      <a:pt x="3012" y="2037"/>
                    </a:lnTo>
                    <a:lnTo>
                      <a:pt x="3018" y="2047"/>
                    </a:lnTo>
                    <a:lnTo>
                      <a:pt x="3021" y="2056"/>
                    </a:lnTo>
                    <a:lnTo>
                      <a:pt x="3023" y="2065"/>
                    </a:lnTo>
                    <a:lnTo>
                      <a:pt x="3024" y="2068"/>
                    </a:lnTo>
                    <a:lnTo>
                      <a:pt x="3027" y="2073"/>
                    </a:lnTo>
                    <a:lnTo>
                      <a:pt x="3029" y="2078"/>
                    </a:lnTo>
                    <a:lnTo>
                      <a:pt x="3033" y="2082"/>
                    </a:lnTo>
                    <a:lnTo>
                      <a:pt x="3037" y="2087"/>
                    </a:lnTo>
                    <a:lnTo>
                      <a:pt x="3042" y="2092"/>
                    </a:lnTo>
                    <a:lnTo>
                      <a:pt x="3047" y="2094"/>
                    </a:lnTo>
                    <a:lnTo>
                      <a:pt x="3050" y="2097"/>
                    </a:lnTo>
                    <a:lnTo>
                      <a:pt x="3056" y="2099"/>
                    </a:lnTo>
                    <a:lnTo>
                      <a:pt x="3062" y="2100"/>
                    </a:lnTo>
                    <a:lnTo>
                      <a:pt x="3068" y="2101"/>
                    </a:lnTo>
                    <a:lnTo>
                      <a:pt x="3074" y="2101"/>
                    </a:lnTo>
                    <a:lnTo>
                      <a:pt x="3081" y="2100"/>
                    </a:lnTo>
                    <a:lnTo>
                      <a:pt x="3087" y="2099"/>
                    </a:lnTo>
                    <a:lnTo>
                      <a:pt x="3093" y="2095"/>
                    </a:lnTo>
                    <a:lnTo>
                      <a:pt x="3098" y="2092"/>
                    </a:lnTo>
                    <a:lnTo>
                      <a:pt x="3105" y="2082"/>
                    </a:lnTo>
                    <a:lnTo>
                      <a:pt x="3111" y="2075"/>
                    </a:lnTo>
                    <a:lnTo>
                      <a:pt x="3115" y="2073"/>
                    </a:lnTo>
                    <a:lnTo>
                      <a:pt x="3118" y="2071"/>
                    </a:lnTo>
                    <a:lnTo>
                      <a:pt x="3123" y="2068"/>
                    </a:lnTo>
                    <a:lnTo>
                      <a:pt x="3129" y="2067"/>
                    </a:lnTo>
                    <a:lnTo>
                      <a:pt x="3142" y="2063"/>
                    </a:lnTo>
                    <a:lnTo>
                      <a:pt x="3154" y="2060"/>
                    </a:lnTo>
                    <a:lnTo>
                      <a:pt x="3165" y="2056"/>
                    </a:lnTo>
                    <a:lnTo>
                      <a:pt x="3174" y="2054"/>
                    </a:lnTo>
                    <a:lnTo>
                      <a:pt x="3182" y="2053"/>
                    </a:lnTo>
                    <a:lnTo>
                      <a:pt x="3191" y="2053"/>
                    </a:lnTo>
                    <a:lnTo>
                      <a:pt x="3196" y="2053"/>
                    </a:lnTo>
                    <a:lnTo>
                      <a:pt x="3200" y="2054"/>
                    </a:lnTo>
                    <a:lnTo>
                      <a:pt x="3205" y="2056"/>
                    </a:lnTo>
                    <a:lnTo>
                      <a:pt x="3209" y="2059"/>
                    </a:lnTo>
                    <a:lnTo>
                      <a:pt x="3218" y="2063"/>
                    </a:lnTo>
                    <a:lnTo>
                      <a:pt x="3228" y="2068"/>
                    </a:lnTo>
                    <a:lnTo>
                      <a:pt x="3231" y="2068"/>
                    </a:lnTo>
                    <a:lnTo>
                      <a:pt x="3236" y="2068"/>
                    </a:lnTo>
                    <a:lnTo>
                      <a:pt x="3239" y="2067"/>
                    </a:lnTo>
                    <a:lnTo>
                      <a:pt x="3242" y="2065"/>
                    </a:lnTo>
                    <a:lnTo>
                      <a:pt x="3247" y="2060"/>
                    </a:lnTo>
                    <a:lnTo>
                      <a:pt x="3253" y="2056"/>
                    </a:lnTo>
                    <a:lnTo>
                      <a:pt x="3260" y="2054"/>
                    </a:lnTo>
                    <a:lnTo>
                      <a:pt x="3268" y="2053"/>
                    </a:lnTo>
                    <a:lnTo>
                      <a:pt x="3282" y="2053"/>
                    </a:lnTo>
                    <a:lnTo>
                      <a:pt x="3300" y="2053"/>
                    </a:lnTo>
                    <a:lnTo>
                      <a:pt x="3310" y="2052"/>
                    </a:lnTo>
                    <a:lnTo>
                      <a:pt x="3318" y="2050"/>
                    </a:lnTo>
                    <a:lnTo>
                      <a:pt x="3325" y="2049"/>
                    </a:lnTo>
                    <a:lnTo>
                      <a:pt x="3330" y="2047"/>
                    </a:lnTo>
                    <a:lnTo>
                      <a:pt x="3337" y="2042"/>
                    </a:lnTo>
                    <a:lnTo>
                      <a:pt x="3343" y="2036"/>
                    </a:lnTo>
                    <a:lnTo>
                      <a:pt x="3345" y="2034"/>
                    </a:lnTo>
                    <a:lnTo>
                      <a:pt x="3349" y="2031"/>
                    </a:lnTo>
                    <a:lnTo>
                      <a:pt x="3354" y="2030"/>
                    </a:lnTo>
                    <a:lnTo>
                      <a:pt x="3358" y="2029"/>
                    </a:lnTo>
                    <a:lnTo>
                      <a:pt x="3368" y="2029"/>
                    </a:lnTo>
                    <a:lnTo>
                      <a:pt x="3377" y="2029"/>
                    </a:lnTo>
                    <a:lnTo>
                      <a:pt x="3382" y="2028"/>
                    </a:lnTo>
                    <a:lnTo>
                      <a:pt x="3387" y="2025"/>
                    </a:lnTo>
                    <a:lnTo>
                      <a:pt x="3392" y="2022"/>
                    </a:lnTo>
                    <a:lnTo>
                      <a:pt x="3395" y="2018"/>
                    </a:lnTo>
                    <a:lnTo>
                      <a:pt x="3405" y="2008"/>
                    </a:lnTo>
                    <a:lnTo>
                      <a:pt x="3414" y="1998"/>
                    </a:lnTo>
                    <a:lnTo>
                      <a:pt x="3419" y="1993"/>
                    </a:lnTo>
                    <a:lnTo>
                      <a:pt x="3425" y="1990"/>
                    </a:lnTo>
                    <a:lnTo>
                      <a:pt x="3430" y="1987"/>
                    </a:lnTo>
                    <a:lnTo>
                      <a:pt x="3433" y="1986"/>
                    </a:lnTo>
                    <a:lnTo>
                      <a:pt x="3448" y="1989"/>
                    </a:lnTo>
                    <a:lnTo>
                      <a:pt x="3464" y="1993"/>
                    </a:lnTo>
                    <a:lnTo>
                      <a:pt x="3470" y="1993"/>
                    </a:lnTo>
                    <a:lnTo>
                      <a:pt x="3476" y="1992"/>
                    </a:lnTo>
                    <a:lnTo>
                      <a:pt x="3482" y="1991"/>
                    </a:lnTo>
                    <a:lnTo>
                      <a:pt x="3488" y="1989"/>
                    </a:lnTo>
                    <a:lnTo>
                      <a:pt x="3494" y="1986"/>
                    </a:lnTo>
                    <a:lnTo>
                      <a:pt x="3499" y="1981"/>
                    </a:lnTo>
                    <a:lnTo>
                      <a:pt x="3503" y="1977"/>
                    </a:lnTo>
                    <a:lnTo>
                      <a:pt x="3506" y="1971"/>
                    </a:lnTo>
                    <a:lnTo>
                      <a:pt x="3508" y="1965"/>
                    </a:lnTo>
                    <a:lnTo>
                      <a:pt x="3509" y="1958"/>
                    </a:lnTo>
                    <a:lnTo>
                      <a:pt x="3509" y="1952"/>
                    </a:lnTo>
                    <a:lnTo>
                      <a:pt x="3509" y="1945"/>
                    </a:lnTo>
                    <a:lnTo>
                      <a:pt x="3508" y="1933"/>
                    </a:lnTo>
                    <a:lnTo>
                      <a:pt x="3506" y="1923"/>
                    </a:lnTo>
                    <a:lnTo>
                      <a:pt x="3503" y="1914"/>
                    </a:lnTo>
                    <a:lnTo>
                      <a:pt x="3503" y="1902"/>
                    </a:lnTo>
                    <a:lnTo>
                      <a:pt x="3506" y="1891"/>
                    </a:lnTo>
                    <a:lnTo>
                      <a:pt x="3509" y="1883"/>
                    </a:lnTo>
                    <a:lnTo>
                      <a:pt x="3512" y="1880"/>
                    </a:lnTo>
                    <a:lnTo>
                      <a:pt x="3514" y="1879"/>
                    </a:lnTo>
                    <a:lnTo>
                      <a:pt x="3518" y="1878"/>
                    </a:lnTo>
                    <a:lnTo>
                      <a:pt x="3520" y="1878"/>
                    </a:lnTo>
                    <a:lnTo>
                      <a:pt x="3527" y="1880"/>
                    </a:lnTo>
                    <a:lnTo>
                      <a:pt x="3533" y="1883"/>
                    </a:lnTo>
                    <a:lnTo>
                      <a:pt x="3535" y="1884"/>
                    </a:lnTo>
                    <a:lnTo>
                      <a:pt x="3538" y="1885"/>
                    </a:lnTo>
                    <a:lnTo>
                      <a:pt x="3541" y="1885"/>
                    </a:lnTo>
                    <a:lnTo>
                      <a:pt x="3544" y="1885"/>
                    </a:lnTo>
                    <a:lnTo>
                      <a:pt x="3547" y="1884"/>
                    </a:lnTo>
                    <a:lnTo>
                      <a:pt x="3550" y="1882"/>
                    </a:lnTo>
                    <a:lnTo>
                      <a:pt x="3551" y="1878"/>
                    </a:lnTo>
                    <a:lnTo>
                      <a:pt x="3552" y="1873"/>
                    </a:lnTo>
                    <a:lnTo>
                      <a:pt x="3553" y="1868"/>
                    </a:lnTo>
                    <a:lnTo>
                      <a:pt x="3556" y="1864"/>
                    </a:lnTo>
                    <a:lnTo>
                      <a:pt x="3557" y="1859"/>
                    </a:lnTo>
                    <a:lnTo>
                      <a:pt x="3560" y="1855"/>
                    </a:lnTo>
                    <a:lnTo>
                      <a:pt x="3566" y="1848"/>
                    </a:lnTo>
                    <a:lnTo>
                      <a:pt x="3575" y="1844"/>
                    </a:lnTo>
                    <a:lnTo>
                      <a:pt x="3583" y="1841"/>
                    </a:lnTo>
                    <a:lnTo>
                      <a:pt x="3590" y="1838"/>
                    </a:lnTo>
                    <a:lnTo>
                      <a:pt x="3593" y="1835"/>
                    </a:lnTo>
                    <a:lnTo>
                      <a:pt x="3594" y="1832"/>
                    </a:lnTo>
                    <a:lnTo>
                      <a:pt x="3595" y="1828"/>
                    </a:lnTo>
                    <a:lnTo>
                      <a:pt x="3596" y="1822"/>
                    </a:lnTo>
                    <a:lnTo>
                      <a:pt x="3597" y="1810"/>
                    </a:lnTo>
                    <a:lnTo>
                      <a:pt x="3600" y="1800"/>
                    </a:lnTo>
                    <a:lnTo>
                      <a:pt x="3602" y="1796"/>
                    </a:lnTo>
                    <a:lnTo>
                      <a:pt x="3604" y="1794"/>
                    </a:lnTo>
                    <a:lnTo>
                      <a:pt x="3608" y="1791"/>
                    </a:lnTo>
                    <a:lnTo>
                      <a:pt x="3612" y="1790"/>
                    </a:lnTo>
                    <a:lnTo>
                      <a:pt x="3620" y="1790"/>
                    </a:lnTo>
                    <a:lnTo>
                      <a:pt x="3627" y="1789"/>
                    </a:lnTo>
                    <a:lnTo>
                      <a:pt x="3629" y="1788"/>
                    </a:lnTo>
                    <a:lnTo>
                      <a:pt x="3632" y="1786"/>
                    </a:lnTo>
                    <a:lnTo>
                      <a:pt x="3634" y="1784"/>
                    </a:lnTo>
                    <a:lnTo>
                      <a:pt x="3635" y="1782"/>
                    </a:lnTo>
                    <a:lnTo>
                      <a:pt x="3637" y="1778"/>
                    </a:lnTo>
                    <a:lnTo>
                      <a:pt x="3639" y="1776"/>
                    </a:lnTo>
                    <a:lnTo>
                      <a:pt x="3642" y="1773"/>
                    </a:lnTo>
                    <a:lnTo>
                      <a:pt x="3645" y="1772"/>
                    </a:lnTo>
                    <a:lnTo>
                      <a:pt x="3652" y="1771"/>
                    </a:lnTo>
                    <a:lnTo>
                      <a:pt x="3658" y="1771"/>
                    </a:lnTo>
                    <a:lnTo>
                      <a:pt x="3664" y="1771"/>
                    </a:lnTo>
                    <a:lnTo>
                      <a:pt x="3672" y="1770"/>
                    </a:lnTo>
                    <a:lnTo>
                      <a:pt x="3681" y="1767"/>
                    </a:lnTo>
                    <a:lnTo>
                      <a:pt x="3689" y="1765"/>
                    </a:lnTo>
                    <a:lnTo>
                      <a:pt x="3698" y="1763"/>
                    </a:lnTo>
                    <a:lnTo>
                      <a:pt x="3713" y="1759"/>
                    </a:lnTo>
                    <a:lnTo>
                      <a:pt x="3727" y="1756"/>
                    </a:lnTo>
                    <a:lnTo>
                      <a:pt x="3739" y="1751"/>
                    </a:lnTo>
                    <a:lnTo>
                      <a:pt x="3747" y="1746"/>
                    </a:lnTo>
                    <a:lnTo>
                      <a:pt x="3755" y="1739"/>
                    </a:lnTo>
                    <a:lnTo>
                      <a:pt x="3763" y="1732"/>
                    </a:lnTo>
                    <a:lnTo>
                      <a:pt x="3767" y="1723"/>
                    </a:lnTo>
                    <a:lnTo>
                      <a:pt x="3773" y="1713"/>
                    </a:lnTo>
                    <a:lnTo>
                      <a:pt x="3780" y="1701"/>
                    </a:lnTo>
                    <a:lnTo>
                      <a:pt x="3789" y="1689"/>
                    </a:lnTo>
                    <a:lnTo>
                      <a:pt x="3796" y="1681"/>
                    </a:lnTo>
                    <a:lnTo>
                      <a:pt x="3804" y="1675"/>
                    </a:lnTo>
                    <a:lnTo>
                      <a:pt x="3811" y="1671"/>
                    </a:lnTo>
                    <a:lnTo>
                      <a:pt x="3818" y="1669"/>
                    </a:lnTo>
                    <a:lnTo>
                      <a:pt x="3824" y="1668"/>
                    </a:lnTo>
                    <a:lnTo>
                      <a:pt x="3831" y="1668"/>
                    </a:lnTo>
                    <a:lnTo>
                      <a:pt x="3837" y="1666"/>
                    </a:lnTo>
                    <a:lnTo>
                      <a:pt x="3841" y="1664"/>
                    </a:lnTo>
                    <a:lnTo>
                      <a:pt x="3843" y="1662"/>
                    </a:lnTo>
                    <a:lnTo>
                      <a:pt x="3846" y="1659"/>
                    </a:lnTo>
                    <a:lnTo>
                      <a:pt x="3847" y="1656"/>
                    </a:lnTo>
                    <a:lnTo>
                      <a:pt x="3849" y="1649"/>
                    </a:lnTo>
                    <a:lnTo>
                      <a:pt x="3853" y="1641"/>
                    </a:lnTo>
                    <a:lnTo>
                      <a:pt x="3855" y="1638"/>
                    </a:lnTo>
                    <a:lnTo>
                      <a:pt x="3858" y="1635"/>
                    </a:lnTo>
                    <a:lnTo>
                      <a:pt x="3860" y="1633"/>
                    </a:lnTo>
                    <a:lnTo>
                      <a:pt x="3865" y="1631"/>
                    </a:lnTo>
                    <a:lnTo>
                      <a:pt x="3873" y="1627"/>
                    </a:lnTo>
                    <a:lnTo>
                      <a:pt x="3881" y="1624"/>
                    </a:lnTo>
                    <a:lnTo>
                      <a:pt x="3890" y="1618"/>
                    </a:lnTo>
                    <a:lnTo>
                      <a:pt x="3897" y="1611"/>
                    </a:lnTo>
                    <a:lnTo>
                      <a:pt x="3903" y="1603"/>
                    </a:lnTo>
                    <a:lnTo>
                      <a:pt x="3909" y="1599"/>
                    </a:lnTo>
                    <a:lnTo>
                      <a:pt x="3914" y="1596"/>
                    </a:lnTo>
                    <a:lnTo>
                      <a:pt x="3921" y="1595"/>
                    </a:lnTo>
                    <a:lnTo>
                      <a:pt x="3929" y="1595"/>
                    </a:lnTo>
                    <a:lnTo>
                      <a:pt x="3938" y="1594"/>
                    </a:lnTo>
                    <a:lnTo>
                      <a:pt x="3943" y="1593"/>
                    </a:lnTo>
                    <a:lnTo>
                      <a:pt x="3948" y="1590"/>
                    </a:lnTo>
                    <a:lnTo>
                      <a:pt x="3953" y="1588"/>
                    </a:lnTo>
                    <a:lnTo>
                      <a:pt x="3957" y="1586"/>
                    </a:lnTo>
                    <a:lnTo>
                      <a:pt x="3967" y="1578"/>
                    </a:lnTo>
                    <a:lnTo>
                      <a:pt x="3980" y="1570"/>
                    </a:lnTo>
                    <a:lnTo>
                      <a:pt x="3987" y="1568"/>
                    </a:lnTo>
                    <a:lnTo>
                      <a:pt x="3994" y="1564"/>
                    </a:lnTo>
                    <a:lnTo>
                      <a:pt x="4001" y="1562"/>
                    </a:lnTo>
                    <a:lnTo>
                      <a:pt x="4009" y="1561"/>
                    </a:lnTo>
                    <a:lnTo>
                      <a:pt x="4021" y="1559"/>
                    </a:lnTo>
                    <a:lnTo>
                      <a:pt x="4030" y="1561"/>
                    </a:lnTo>
                    <a:lnTo>
                      <a:pt x="4037" y="1562"/>
                    </a:lnTo>
                    <a:lnTo>
                      <a:pt x="4045" y="1563"/>
                    </a:lnTo>
                    <a:lnTo>
                      <a:pt x="4053" y="1564"/>
                    </a:lnTo>
                    <a:lnTo>
                      <a:pt x="4061" y="1564"/>
                    </a:lnTo>
                    <a:lnTo>
                      <a:pt x="4066" y="1563"/>
                    </a:lnTo>
                    <a:lnTo>
                      <a:pt x="4069" y="1561"/>
                    </a:lnTo>
                    <a:lnTo>
                      <a:pt x="4072" y="1559"/>
                    </a:lnTo>
                    <a:lnTo>
                      <a:pt x="4074" y="1556"/>
                    </a:lnTo>
                    <a:lnTo>
                      <a:pt x="4078" y="1550"/>
                    </a:lnTo>
                    <a:lnTo>
                      <a:pt x="4082" y="1544"/>
                    </a:lnTo>
                    <a:lnTo>
                      <a:pt x="4087" y="1539"/>
                    </a:lnTo>
                    <a:lnTo>
                      <a:pt x="4095" y="1534"/>
                    </a:lnTo>
                    <a:lnTo>
                      <a:pt x="4105" y="1532"/>
                    </a:lnTo>
                    <a:lnTo>
                      <a:pt x="4112" y="1527"/>
                    </a:lnTo>
                    <a:lnTo>
                      <a:pt x="4114" y="1524"/>
                    </a:lnTo>
                    <a:lnTo>
                      <a:pt x="4117" y="1521"/>
                    </a:lnTo>
                    <a:lnTo>
                      <a:pt x="4119" y="1518"/>
                    </a:lnTo>
                    <a:lnTo>
                      <a:pt x="4120" y="1514"/>
                    </a:lnTo>
                    <a:lnTo>
                      <a:pt x="4120" y="1508"/>
                    </a:lnTo>
                    <a:lnTo>
                      <a:pt x="4120" y="1504"/>
                    </a:lnTo>
                    <a:lnTo>
                      <a:pt x="4120" y="1502"/>
                    </a:lnTo>
                    <a:lnTo>
                      <a:pt x="4122" y="1501"/>
                    </a:lnTo>
                    <a:lnTo>
                      <a:pt x="4124" y="1502"/>
                    </a:lnTo>
                    <a:lnTo>
                      <a:pt x="4126" y="1505"/>
                    </a:lnTo>
                    <a:lnTo>
                      <a:pt x="4130" y="1507"/>
                    </a:lnTo>
                    <a:lnTo>
                      <a:pt x="4133" y="1511"/>
                    </a:lnTo>
                    <a:lnTo>
                      <a:pt x="4136" y="1515"/>
                    </a:lnTo>
                    <a:lnTo>
                      <a:pt x="4137" y="1521"/>
                    </a:lnTo>
                    <a:lnTo>
                      <a:pt x="4137" y="1526"/>
                    </a:lnTo>
                    <a:lnTo>
                      <a:pt x="4135" y="1531"/>
                    </a:lnTo>
                    <a:lnTo>
                      <a:pt x="4132" y="1536"/>
                    </a:lnTo>
                    <a:lnTo>
                      <a:pt x="4129" y="1540"/>
                    </a:lnTo>
                    <a:lnTo>
                      <a:pt x="4118" y="1549"/>
                    </a:lnTo>
                    <a:lnTo>
                      <a:pt x="4105" y="1558"/>
                    </a:lnTo>
                    <a:lnTo>
                      <a:pt x="4091" y="1568"/>
                    </a:lnTo>
                    <a:lnTo>
                      <a:pt x="4080" y="1578"/>
                    </a:lnTo>
                    <a:lnTo>
                      <a:pt x="4069" y="1588"/>
                    </a:lnTo>
                    <a:lnTo>
                      <a:pt x="4061" y="1597"/>
                    </a:lnTo>
                    <a:lnTo>
                      <a:pt x="4057" y="1602"/>
                    </a:lnTo>
                    <a:lnTo>
                      <a:pt x="4055" y="1608"/>
                    </a:lnTo>
                    <a:lnTo>
                      <a:pt x="4053" y="1614"/>
                    </a:lnTo>
                    <a:lnTo>
                      <a:pt x="4051" y="1620"/>
                    </a:lnTo>
                    <a:lnTo>
                      <a:pt x="4049" y="1634"/>
                    </a:lnTo>
                    <a:lnTo>
                      <a:pt x="4049" y="1647"/>
                    </a:lnTo>
                    <a:lnTo>
                      <a:pt x="4049" y="1660"/>
                    </a:lnTo>
                    <a:lnTo>
                      <a:pt x="4049" y="1671"/>
                    </a:lnTo>
                    <a:lnTo>
                      <a:pt x="4048" y="1682"/>
                    </a:lnTo>
                    <a:lnTo>
                      <a:pt x="4045" y="1693"/>
                    </a:lnTo>
                    <a:lnTo>
                      <a:pt x="4043" y="1704"/>
                    </a:lnTo>
                    <a:lnTo>
                      <a:pt x="4040" y="1719"/>
                    </a:lnTo>
                    <a:lnTo>
                      <a:pt x="4038" y="1732"/>
                    </a:lnTo>
                    <a:lnTo>
                      <a:pt x="4037" y="1744"/>
                    </a:lnTo>
                    <a:lnTo>
                      <a:pt x="4038" y="1748"/>
                    </a:lnTo>
                    <a:lnTo>
                      <a:pt x="4041" y="1752"/>
                    </a:lnTo>
                    <a:lnTo>
                      <a:pt x="4043" y="1756"/>
                    </a:lnTo>
                    <a:lnTo>
                      <a:pt x="4047" y="1759"/>
                    </a:lnTo>
                    <a:lnTo>
                      <a:pt x="4051" y="1763"/>
                    </a:lnTo>
                    <a:lnTo>
                      <a:pt x="4056" y="1764"/>
                    </a:lnTo>
                    <a:lnTo>
                      <a:pt x="4061" y="1765"/>
                    </a:lnTo>
                    <a:lnTo>
                      <a:pt x="4066" y="1765"/>
                    </a:lnTo>
                    <a:lnTo>
                      <a:pt x="4070" y="1765"/>
                    </a:lnTo>
                    <a:lnTo>
                      <a:pt x="4074" y="1766"/>
                    </a:lnTo>
                    <a:lnTo>
                      <a:pt x="4078" y="1766"/>
                    </a:lnTo>
                    <a:lnTo>
                      <a:pt x="4080" y="1769"/>
                    </a:lnTo>
                    <a:lnTo>
                      <a:pt x="4082" y="1770"/>
                    </a:lnTo>
                    <a:lnTo>
                      <a:pt x="4084" y="1772"/>
                    </a:lnTo>
                    <a:lnTo>
                      <a:pt x="4085" y="1775"/>
                    </a:lnTo>
                    <a:lnTo>
                      <a:pt x="4085" y="1778"/>
                    </a:lnTo>
                    <a:lnTo>
                      <a:pt x="4085" y="1782"/>
                    </a:lnTo>
                    <a:lnTo>
                      <a:pt x="4087" y="1784"/>
                    </a:lnTo>
                    <a:lnTo>
                      <a:pt x="4088" y="1788"/>
                    </a:lnTo>
                    <a:lnTo>
                      <a:pt x="4091" y="1791"/>
                    </a:lnTo>
                    <a:lnTo>
                      <a:pt x="4098" y="1797"/>
                    </a:lnTo>
                    <a:lnTo>
                      <a:pt x="4105" y="1804"/>
                    </a:lnTo>
                    <a:lnTo>
                      <a:pt x="4113" y="1814"/>
                    </a:lnTo>
                    <a:lnTo>
                      <a:pt x="4118" y="1822"/>
                    </a:lnTo>
                    <a:lnTo>
                      <a:pt x="4122" y="1832"/>
                    </a:lnTo>
                    <a:lnTo>
                      <a:pt x="4123" y="1841"/>
                    </a:lnTo>
                    <a:lnTo>
                      <a:pt x="4122" y="1853"/>
                    </a:lnTo>
                    <a:lnTo>
                      <a:pt x="4119" y="1868"/>
                    </a:lnTo>
                    <a:lnTo>
                      <a:pt x="4117" y="1886"/>
                    </a:lnTo>
                    <a:lnTo>
                      <a:pt x="4112" y="1901"/>
                    </a:lnTo>
                    <a:lnTo>
                      <a:pt x="4106" y="1914"/>
                    </a:lnTo>
                    <a:lnTo>
                      <a:pt x="4101" y="1927"/>
                    </a:lnTo>
                    <a:lnTo>
                      <a:pt x="4097" y="1941"/>
                    </a:lnTo>
                    <a:lnTo>
                      <a:pt x="4093" y="1954"/>
                    </a:lnTo>
                    <a:lnTo>
                      <a:pt x="4092" y="1959"/>
                    </a:lnTo>
                    <a:lnTo>
                      <a:pt x="4088" y="1964"/>
                    </a:lnTo>
                    <a:lnTo>
                      <a:pt x="4085" y="1967"/>
                    </a:lnTo>
                    <a:lnTo>
                      <a:pt x="4080" y="1971"/>
                    </a:lnTo>
                    <a:lnTo>
                      <a:pt x="4070" y="1974"/>
                    </a:lnTo>
                    <a:lnTo>
                      <a:pt x="4059" y="1979"/>
                    </a:lnTo>
                    <a:lnTo>
                      <a:pt x="4053" y="1981"/>
                    </a:lnTo>
                    <a:lnTo>
                      <a:pt x="4047" y="1984"/>
                    </a:lnTo>
                    <a:lnTo>
                      <a:pt x="4041" y="1989"/>
                    </a:lnTo>
                    <a:lnTo>
                      <a:pt x="4035" y="1993"/>
                    </a:lnTo>
                    <a:lnTo>
                      <a:pt x="4024" y="2004"/>
                    </a:lnTo>
                    <a:lnTo>
                      <a:pt x="4016" y="2013"/>
                    </a:lnTo>
                    <a:lnTo>
                      <a:pt x="4012" y="2019"/>
                    </a:lnTo>
                    <a:lnTo>
                      <a:pt x="4010" y="2025"/>
                    </a:lnTo>
                    <a:lnTo>
                      <a:pt x="4009" y="2032"/>
                    </a:lnTo>
                    <a:lnTo>
                      <a:pt x="4006" y="2040"/>
                    </a:lnTo>
                    <a:lnTo>
                      <a:pt x="4006" y="2047"/>
                    </a:lnTo>
                    <a:lnTo>
                      <a:pt x="4006" y="2054"/>
                    </a:lnTo>
                    <a:lnTo>
                      <a:pt x="4006" y="2060"/>
                    </a:lnTo>
                    <a:lnTo>
                      <a:pt x="4007" y="2066"/>
                    </a:lnTo>
                    <a:lnTo>
                      <a:pt x="4012" y="2076"/>
                    </a:lnTo>
                    <a:lnTo>
                      <a:pt x="4019" y="2090"/>
                    </a:lnTo>
                    <a:lnTo>
                      <a:pt x="4022" y="2098"/>
                    </a:lnTo>
                    <a:lnTo>
                      <a:pt x="4024" y="2105"/>
                    </a:lnTo>
                    <a:lnTo>
                      <a:pt x="4025" y="2113"/>
                    </a:lnTo>
                    <a:lnTo>
                      <a:pt x="4026" y="2120"/>
                    </a:lnTo>
                    <a:lnTo>
                      <a:pt x="4025" y="2129"/>
                    </a:lnTo>
                    <a:lnTo>
                      <a:pt x="4023" y="2135"/>
                    </a:lnTo>
                    <a:lnTo>
                      <a:pt x="4019" y="2141"/>
                    </a:lnTo>
                    <a:lnTo>
                      <a:pt x="4017" y="2145"/>
                    </a:lnTo>
                    <a:lnTo>
                      <a:pt x="4013" y="2151"/>
                    </a:lnTo>
                    <a:lnTo>
                      <a:pt x="4010" y="2156"/>
                    </a:lnTo>
                    <a:lnTo>
                      <a:pt x="4007" y="2162"/>
                    </a:lnTo>
                    <a:lnTo>
                      <a:pt x="4005" y="2168"/>
                    </a:lnTo>
                    <a:lnTo>
                      <a:pt x="4004" y="2185"/>
                    </a:lnTo>
                    <a:lnTo>
                      <a:pt x="4005" y="2204"/>
                    </a:lnTo>
                    <a:lnTo>
                      <a:pt x="4007" y="2224"/>
                    </a:lnTo>
                    <a:lnTo>
                      <a:pt x="4011" y="2242"/>
                    </a:lnTo>
                    <a:lnTo>
                      <a:pt x="4013" y="2264"/>
                    </a:lnTo>
                    <a:lnTo>
                      <a:pt x="4016" y="2294"/>
                    </a:lnTo>
                    <a:lnTo>
                      <a:pt x="4017" y="2321"/>
                    </a:lnTo>
                    <a:lnTo>
                      <a:pt x="4016" y="2342"/>
                    </a:lnTo>
                    <a:lnTo>
                      <a:pt x="4015" y="2347"/>
                    </a:lnTo>
                    <a:lnTo>
                      <a:pt x="4012" y="2353"/>
                    </a:lnTo>
                    <a:lnTo>
                      <a:pt x="4010" y="2358"/>
                    </a:lnTo>
                    <a:lnTo>
                      <a:pt x="4006" y="2363"/>
                    </a:lnTo>
                    <a:lnTo>
                      <a:pt x="4001" y="2369"/>
                    </a:lnTo>
                    <a:lnTo>
                      <a:pt x="3998" y="2374"/>
                    </a:lnTo>
                    <a:lnTo>
                      <a:pt x="3996" y="2380"/>
                    </a:lnTo>
                    <a:lnTo>
                      <a:pt x="3993" y="2387"/>
                    </a:lnTo>
                    <a:lnTo>
                      <a:pt x="3992" y="2394"/>
                    </a:lnTo>
                    <a:lnTo>
                      <a:pt x="3991" y="2401"/>
                    </a:lnTo>
                    <a:lnTo>
                      <a:pt x="3992" y="2407"/>
                    </a:lnTo>
                    <a:lnTo>
                      <a:pt x="3993" y="2413"/>
                    </a:lnTo>
                    <a:lnTo>
                      <a:pt x="3996" y="2419"/>
                    </a:lnTo>
                    <a:lnTo>
                      <a:pt x="3998" y="2424"/>
                    </a:lnTo>
                    <a:lnTo>
                      <a:pt x="4000" y="2429"/>
                    </a:lnTo>
                    <a:lnTo>
                      <a:pt x="4005" y="2433"/>
                    </a:lnTo>
                    <a:lnTo>
                      <a:pt x="4013" y="2446"/>
                    </a:lnTo>
                    <a:lnTo>
                      <a:pt x="4022" y="2462"/>
                    </a:lnTo>
                    <a:lnTo>
                      <a:pt x="4025" y="2471"/>
                    </a:lnTo>
                    <a:lnTo>
                      <a:pt x="4028" y="2479"/>
                    </a:lnTo>
                    <a:lnTo>
                      <a:pt x="4029" y="2488"/>
                    </a:lnTo>
                    <a:lnTo>
                      <a:pt x="4029" y="2496"/>
                    </a:lnTo>
                    <a:lnTo>
                      <a:pt x="4028" y="2503"/>
                    </a:lnTo>
                    <a:lnTo>
                      <a:pt x="4025" y="2510"/>
                    </a:lnTo>
                    <a:lnTo>
                      <a:pt x="4022" y="2517"/>
                    </a:lnTo>
                    <a:lnTo>
                      <a:pt x="4018" y="2523"/>
                    </a:lnTo>
                    <a:lnTo>
                      <a:pt x="4009" y="2535"/>
                    </a:lnTo>
                    <a:lnTo>
                      <a:pt x="4000" y="2547"/>
                    </a:lnTo>
                    <a:lnTo>
                      <a:pt x="3997" y="2553"/>
                    </a:lnTo>
                    <a:lnTo>
                      <a:pt x="3994" y="2560"/>
                    </a:lnTo>
                    <a:lnTo>
                      <a:pt x="3992" y="2567"/>
                    </a:lnTo>
                    <a:lnTo>
                      <a:pt x="3992" y="2574"/>
                    </a:lnTo>
                    <a:lnTo>
                      <a:pt x="3992" y="2580"/>
                    </a:lnTo>
                    <a:lnTo>
                      <a:pt x="3992" y="2586"/>
                    </a:lnTo>
                    <a:lnTo>
                      <a:pt x="3993" y="2591"/>
                    </a:lnTo>
                    <a:lnTo>
                      <a:pt x="3996" y="2595"/>
                    </a:lnTo>
                    <a:lnTo>
                      <a:pt x="3999" y="2601"/>
                    </a:lnTo>
                    <a:lnTo>
                      <a:pt x="4001" y="2608"/>
                    </a:lnTo>
                    <a:lnTo>
                      <a:pt x="4001" y="2616"/>
                    </a:lnTo>
                    <a:lnTo>
                      <a:pt x="4000" y="2626"/>
                    </a:lnTo>
                    <a:lnTo>
                      <a:pt x="3998" y="2639"/>
                    </a:lnTo>
                    <a:lnTo>
                      <a:pt x="3992" y="2654"/>
                    </a:lnTo>
                    <a:lnTo>
                      <a:pt x="3984" y="2668"/>
                    </a:lnTo>
                    <a:lnTo>
                      <a:pt x="3977" y="2681"/>
                    </a:lnTo>
                    <a:lnTo>
                      <a:pt x="3973" y="2687"/>
                    </a:lnTo>
                    <a:lnTo>
                      <a:pt x="3968" y="2692"/>
                    </a:lnTo>
                    <a:lnTo>
                      <a:pt x="3962" y="2696"/>
                    </a:lnTo>
                    <a:lnTo>
                      <a:pt x="3956" y="2698"/>
                    </a:lnTo>
                    <a:lnTo>
                      <a:pt x="3952" y="2700"/>
                    </a:lnTo>
                    <a:lnTo>
                      <a:pt x="3948" y="2703"/>
                    </a:lnTo>
                    <a:lnTo>
                      <a:pt x="3947" y="2706"/>
                    </a:lnTo>
                    <a:lnTo>
                      <a:pt x="3947" y="2714"/>
                    </a:lnTo>
                    <a:lnTo>
                      <a:pt x="3949" y="2734"/>
                    </a:lnTo>
                    <a:lnTo>
                      <a:pt x="3950" y="2748"/>
                    </a:lnTo>
                    <a:lnTo>
                      <a:pt x="3949" y="2754"/>
                    </a:lnTo>
                    <a:lnTo>
                      <a:pt x="3949" y="2762"/>
                    </a:lnTo>
                    <a:lnTo>
                      <a:pt x="3950" y="2769"/>
                    </a:lnTo>
                    <a:lnTo>
                      <a:pt x="3953" y="2777"/>
                    </a:lnTo>
                    <a:lnTo>
                      <a:pt x="3955" y="2784"/>
                    </a:lnTo>
                    <a:lnTo>
                      <a:pt x="3956" y="2793"/>
                    </a:lnTo>
                    <a:lnTo>
                      <a:pt x="3956" y="2803"/>
                    </a:lnTo>
                    <a:lnTo>
                      <a:pt x="3954" y="2811"/>
                    </a:lnTo>
                    <a:lnTo>
                      <a:pt x="3949" y="2817"/>
                    </a:lnTo>
                    <a:lnTo>
                      <a:pt x="3940" y="2826"/>
                    </a:lnTo>
                    <a:lnTo>
                      <a:pt x="3929" y="2837"/>
                    </a:lnTo>
                    <a:lnTo>
                      <a:pt x="3917" y="2851"/>
                    </a:lnTo>
                    <a:lnTo>
                      <a:pt x="3911" y="2859"/>
                    </a:lnTo>
                    <a:lnTo>
                      <a:pt x="3906" y="2868"/>
                    </a:lnTo>
                    <a:lnTo>
                      <a:pt x="3902" y="2876"/>
                    </a:lnTo>
                    <a:lnTo>
                      <a:pt x="3898" y="2885"/>
                    </a:lnTo>
                    <a:lnTo>
                      <a:pt x="3892" y="2901"/>
                    </a:lnTo>
                    <a:lnTo>
                      <a:pt x="3889" y="2913"/>
                    </a:lnTo>
                    <a:lnTo>
                      <a:pt x="3887" y="2925"/>
                    </a:lnTo>
                    <a:lnTo>
                      <a:pt x="3887" y="2939"/>
                    </a:lnTo>
                    <a:lnTo>
                      <a:pt x="3886" y="2955"/>
                    </a:lnTo>
                    <a:lnTo>
                      <a:pt x="3886" y="2968"/>
                    </a:lnTo>
                    <a:lnTo>
                      <a:pt x="3886" y="2974"/>
                    </a:lnTo>
                    <a:lnTo>
                      <a:pt x="3887" y="2980"/>
                    </a:lnTo>
                    <a:lnTo>
                      <a:pt x="3889" y="2985"/>
                    </a:lnTo>
                    <a:lnTo>
                      <a:pt x="3891" y="2990"/>
                    </a:lnTo>
                    <a:lnTo>
                      <a:pt x="3893" y="2995"/>
                    </a:lnTo>
                    <a:lnTo>
                      <a:pt x="3896" y="2999"/>
                    </a:lnTo>
                    <a:lnTo>
                      <a:pt x="3899" y="3002"/>
                    </a:lnTo>
                    <a:lnTo>
                      <a:pt x="3903" y="3005"/>
                    </a:lnTo>
                    <a:lnTo>
                      <a:pt x="3905" y="3007"/>
                    </a:lnTo>
                    <a:lnTo>
                      <a:pt x="3908" y="3011"/>
                    </a:lnTo>
                    <a:lnTo>
                      <a:pt x="3910" y="3015"/>
                    </a:lnTo>
                    <a:lnTo>
                      <a:pt x="3912" y="3020"/>
                    </a:lnTo>
                    <a:lnTo>
                      <a:pt x="3915" y="3030"/>
                    </a:lnTo>
                    <a:lnTo>
                      <a:pt x="3915" y="3042"/>
                    </a:lnTo>
                    <a:lnTo>
                      <a:pt x="3915" y="3046"/>
                    </a:lnTo>
                    <a:lnTo>
                      <a:pt x="3914" y="3052"/>
                    </a:lnTo>
                    <a:lnTo>
                      <a:pt x="3911" y="3058"/>
                    </a:lnTo>
                    <a:lnTo>
                      <a:pt x="3909" y="3064"/>
                    </a:lnTo>
                    <a:lnTo>
                      <a:pt x="3905" y="3070"/>
                    </a:lnTo>
                    <a:lnTo>
                      <a:pt x="3900" y="3076"/>
                    </a:lnTo>
                    <a:lnTo>
                      <a:pt x="3896" y="3082"/>
                    </a:lnTo>
                    <a:lnTo>
                      <a:pt x="3889" y="3088"/>
                    </a:lnTo>
                    <a:lnTo>
                      <a:pt x="3884" y="3090"/>
                    </a:lnTo>
                    <a:lnTo>
                      <a:pt x="3878" y="3093"/>
                    </a:lnTo>
                    <a:lnTo>
                      <a:pt x="3873" y="3095"/>
                    </a:lnTo>
                    <a:lnTo>
                      <a:pt x="3867" y="3096"/>
                    </a:lnTo>
                    <a:lnTo>
                      <a:pt x="3854" y="3097"/>
                    </a:lnTo>
                    <a:lnTo>
                      <a:pt x="3843" y="3097"/>
                    </a:lnTo>
                    <a:lnTo>
                      <a:pt x="3829" y="3096"/>
                    </a:lnTo>
                    <a:lnTo>
                      <a:pt x="3816" y="3095"/>
                    </a:lnTo>
                    <a:lnTo>
                      <a:pt x="3803" y="3093"/>
                    </a:lnTo>
                    <a:lnTo>
                      <a:pt x="3789" y="3092"/>
                    </a:lnTo>
                    <a:lnTo>
                      <a:pt x="3753" y="3088"/>
                    </a:lnTo>
                    <a:lnTo>
                      <a:pt x="3713" y="3084"/>
                    </a:lnTo>
                    <a:lnTo>
                      <a:pt x="3672" y="3082"/>
                    </a:lnTo>
                    <a:lnTo>
                      <a:pt x="3635" y="3080"/>
                    </a:lnTo>
                    <a:lnTo>
                      <a:pt x="3614" y="3078"/>
                    </a:lnTo>
                    <a:lnTo>
                      <a:pt x="3596" y="3077"/>
                    </a:lnTo>
                    <a:lnTo>
                      <a:pt x="3582" y="3076"/>
                    </a:lnTo>
                    <a:lnTo>
                      <a:pt x="3571" y="3074"/>
                    </a:lnTo>
                    <a:lnTo>
                      <a:pt x="3563" y="3071"/>
                    </a:lnTo>
                    <a:lnTo>
                      <a:pt x="3557" y="3069"/>
                    </a:lnTo>
                    <a:lnTo>
                      <a:pt x="3552" y="3065"/>
                    </a:lnTo>
                    <a:lnTo>
                      <a:pt x="3547" y="3063"/>
                    </a:lnTo>
                    <a:lnTo>
                      <a:pt x="3541" y="3055"/>
                    </a:lnTo>
                    <a:lnTo>
                      <a:pt x="3538" y="3049"/>
                    </a:lnTo>
                    <a:lnTo>
                      <a:pt x="3535" y="3046"/>
                    </a:lnTo>
                    <a:lnTo>
                      <a:pt x="3533" y="3044"/>
                    </a:lnTo>
                    <a:lnTo>
                      <a:pt x="3531" y="3042"/>
                    </a:lnTo>
                    <a:lnTo>
                      <a:pt x="3527" y="3042"/>
                    </a:lnTo>
                    <a:lnTo>
                      <a:pt x="3524" y="3040"/>
                    </a:lnTo>
                    <a:lnTo>
                      <a:pt x="3520" y="3042"/>
                    </a:lnTo>
                    <a:lnTo>
                      <a:pt x="3518" y="3043"/>
                    </a:lnTo>
                    <a:lnTo>
                      <a:pt x="3515" y="3045"/>
                    </a:lnTo>
                    <a:lnTo>
                      <a:pt x="3509" y="3053"/>
                    </a:lnTo>
                    <a:lnTo>
                      <a:pt x="3505" y="3068"/>
                    </a:lnTo>
                    <a:lnTo>
                      <a:pt x="3500" y="3083"/>
                    </a:lnTo>
                    <a:lnTo>
                      <a:pt x="3496" y="3095"/>
                    </a:lnTo>
                    <a:lnTo>
                      <a:pt x="3492" y="3103"/>
                    </a:lnTo>
                    <a:lnTo>
                      <a:pt x="3484" y="3112"/>
                    </a:lnTo>
                    <a:lnTo>
                      <a:pt x="3477" y="3118"/>
                    </a:lnTo>
                    <a:lnTo>
                      <a:pt x="3472" y="3121"/>
                    </a:lnTo>
                    <a:lnTo>
                      <a:pt x="3471" y="3124"/>
                    </a:lnTo>
                    <a:lnTo>
                      <a:pt x="3471" y="3126"/>
                    </a:lnTo>
                    <a:lnTo>
                      <a:pt x="3471" y="3128"/>
                    </a:lnTo>
                    <a:lnTo>
                      <a:pt x="3472" y="3132"/>
                    </a:lnTo>
                    <a:lnTo>
                      <a:pt x="3474" y="3138"/>
                    </a:lnTo>
                    <a:lnTo>
                      <a:pt x="3474" y="3145"/>
                    </a:lnTo>
                    <a:lnTo>
                      <a:pt x="3471" y="3153"/>
                    </a:lnTo>
                    <a:lnTo>
                      <a:pt x="3465" y="3164"/>
                    </a:lnTo>
                    <a:lnTo>
                      <a:pt x="3458" y="3175"/>
                    </a:lnTo>
                    <a:lnTo>
                      <a:pt x="3451" y="3184"/>
                    </a:lnTo>
                    <a:lnTo>
                      <a:pt x="3445" y="3193"/>
                    </a:lnTo>
                    <a:lnTo>
                      <a:pt x="3439" y="3200"/>
                    </a:lnTo>
                    <a:lnTo>
                      <a:pt x="3434" y="3206"/>
                    </a:lnTo>
                    <a:lnTo>
                      <a:pt x="3431" y="3213"/>
                    </a:lnTo>
                    <a:lnTo>
                      <a:pt x="3430" y="3220"/>
                    </a:lnTo>
                    <a:lnTo>
                      <a:pt x="3431" y="3226"/>
                    </a:lnTo>
                    <a:lnTo>
                      <a:pt x="3431" y="3228"/>
                    </a:lnTo>
                    <a:lnTo>
                      <a:pt x="3431" y="3231"/>
                    </a:lnTo>
                    <a:lnTo>
                      <a:pt x="3429" y="3232"/>
                    </a:lnTo>
                    <a:lnTo>
                      <a:pt x="3426" y="3232"/>
                    </a:lnTo>
                    <a:lnTo>
                      <a:pt x="3418" y="3233"/>
                    </a:lnTo>
                    <a:lnTo>
                      <a:pt x="3405" y="3233"/>
                    </a:lnTo>
                    <a:lnTo>
                      <a:pt x="3399" y="3233"/>
                    </a:lnTo>
                    <a:lnTo>
                      <a:pt x="3393" y="3235"/>
                    </a:lnTo>
                    <a:lnTo>
                      <a:pt x="3387" y="3237"/>
                    </a:lnTo>
                    <a:lnTo>
                      <a:pt x="3382" y="3240"/>
                    </a:lnTo>
                    <a:lnTo>
                      <a:pt x="3375" y="3247"/>
                    </a:lnTo>
                    <a:lnTo>
                      <a:pt x="3369" y="3256"/>
                    </a:lnTo>
                    <a:lnTo>
                      <a:pt x="3367" y="3259"/>
                    </a:lnTo>
                    <a:lnTo>
                      <a:pt x="3363" y="3261"/>
                    </a:lnTo>
                    <a:lnTo>
                      <a:pt x="3360" y="3264"/>
                    </a:lnTo>
                    <a:lnTo>
                      <a:pt x="3356" y="3265"/>
                    </a:lnTo>
                    <a:lnTo>
                      <a:pt x="3348" y="3265"/>
                    </a:lnTo>
                    <a:lnTo>
                      <a:pt x="3341" y="3264"/>
                    </a:lnTo>
                    <a:lnTo>
                      <a:pt x="3333" y="3264"/>
                    </a:lnTo>
                    <a:lnTo>
                      <a:pt x="3326" y="3265"/>
                    </a:lnTo>
                    <a:lnTo>
                      <a:pt x="3324" y="3267"/>
                    </a:lnTo>
                    <a:lnTo>
                      <a:pt x="3322" y="3270"/>
                    </a:lnTo>
                    <a:lnTo>
                      <a:pt x="3320" y="3273"/>
                    </a:lnTo>
                    <a:lnTo>
                      <a:pt x="3320" y="3278"/>
                    </a:lnTo>
                    <a:lnTo>
                      <a:pt x="3318" y="3285"/>
                    </a:lnTo>
                    <a:lnTo>
                      <a:pt x="3316" y="3291"/>
                    </a:lnTo>
                    <a:lnTo>
                      <a:pt x="3311" y="3295"/>
                    </a:lnTo>
                    <a:lnTo>
                      <a:pt x="3305" y="3297"/>
                    </a:lnTo>
                    <a:lnTo>
                      <a:pt x="3301" y="3298"/>
                    </a:lnTo>
                    <a:lnTo>
                      <a:pt x="3299" y="3301"/>
                    </a:lnTo>
                    <a:lnTo>
                      <a:pt x="3298" y="3304"/>
                    </a:lnTo>
                    <a:lnTo>
                      <a:pt x="3298" y="3309"/>
                    </a:lnTo>
                    <a:lnTo>
                      <a:pt x="3298" y="3314"/>
                    </a:lnTo>
                    <a:lnTo>
                      <a:pt x="3300" y="3317"/>
                    </a:lnTo>
                    <a:lnTo>
                      <a:pt x="3302" y="3322"/>
                    </a:lnTo>
                    <a:lnTo>
                      <a:pt x="3307" y="3326"/>
                    </a:lnTo>
                    <a:lnTo>
                      <a:pt x="3317" y="3330"/>
                    </a:lnTo>
                    <a:lnTo>
                      <a:pt x="3324" y="3334"/>
                    </a:lnTo>
                    <a:lnTo>
                      <a:pt x="3327" y="3336"/>
                    </a:lnTo>
                    <a:lnTo>
                      <a:pt x="3331" y="3341"/>
                    </a:lnTo>
                    <a:lnTo>
                      <a:pt x="3335" y="3346"/>
                    </a:lnTo>
                    <a:lnTo>
                      <a:pt x="3338" y="3354"/>
                    </a:lnTo>
                    <a:lnTo>
                      <a:pt x="3348" y="3373"/>
                    </a:lnTo>
                    <a:lnTo>
                      <a:pt x="3357" y="3392"/>
                    </a:lnTo>
                    <a:lnTo>
                      <a:pt x="3367" y="3411"/>
                    </a:lnTo>
                    <a:lnTo>
                      <a:pt x="3374" y="3427"/>
                    </a:lnTo>
                    <a:lnTo>
                      <a:pt x="3383" y="3446"/>
                    </a:lnTo>
                    <a:lnTo>
                      <a:pt x="3396" y="3473"/>
                    </a:lnTo>
                    <a:lnTo>
                      <a:pt x="3409" y="3502"/>
                    </a:lnTo>
                    <a:lnTo>
                      <a:pt x="3420" y="3524"/>
                    </a:lnTo>
                    <a:lnTo>
                      <a:pt x="3429" y="3543"/>
                    </a:lnTo>
                    <a:lnTo>
                      <a:pt x="3437" y="3561"/>
                    </a:lnTo>
                    <a:lnTo>
                      <a:pt x="3446" y="3579"/>
                    </a:lnTo>
                    <a:lnTo>
                      <a:pt x="3452" y="3594"/>
                    </a:lnTo>
                    <a:lnTo>
                      <a:pt x="3456" y="3601"/>
                    </a:lnTo>
                    <a:lnTo>
                      <a:pt x="3458" y="3610"/>
                    </a:lnTo>
                    <a:lnTo>
                      <a:pt x="3462" y="3619"/>
                    </a:lnTo>
                    <a:lnTo>
                      <a:pt x="3462" y="3626"/>
                    </a:lnTo>
                    <a:lnTo>
                      <a:pt x="3457" y="3638"/>
                    </a:lnTo>
                    <a:lnTo>
                      <a:pt x="3452" y="3651"/>
                    </a:lnTo>
                    <a:lnTo>
                      <a:pt x="3453" y="3667"/>
                    </a:lnTo>
                    <a:lnTo>
                      <a:pt x="3455" y="3683"/>
                    </a:lnTo>
                    <a:lnTo>
                      <a:pt x="3457" y="3701"/>
                    </a:lnTo>
                    <a:lnTo>
                      <a:pt x="3456" y="3717"/>
                    </a:lnTo>
                    <a:lnTo>
                      <a:pt x="3455" y="3731"/>
                    </a:lnTo>
                    <a:lnTo>
                      <a:pt x="3455" y="3742"/>
                    </a:lnTo>
                    <a:lnTo>
                      <a:pt x="3456" y="3746"/>
                    </a:lnTo>
                    <a:lnTo>
                      <a:pt x="3457" y="3751"/>
                    </a:lnTo>
                    <a:lnTo>
                      <a:pt x="3459" y="3755"/>
                    </a:lnTo>
                    <a:lnTo>
                      <a:pt x="3462" y="3760"/>
                    </a:lnTo>
                    <a:lnTo>
                      <a:pt x="3468" y="3768"/>
                    </a:lnTo>
                    <a:lnTo>
                      <a:pt x="3472" y="3780"/>
                    </a:lnTo>
                    <a:lnTo>
                      <a:pt x="3475" y="3786"/>
                    </a:lnTo>
                    <a:lnTo>
                      <a:pt x="3476" y="3793"/>
                    </a:lnTo>
                    <a:lnTo>
                      <a:pt x="3476" y="3800"/>
                    </a:lnTo>
                    <a:lnTo>
                      <a:pt x="3476" y="3808"/>
                    </a:lnTo>
                    <a:lnTo>
                      <a:pt x="3475" y="3824"/>
                    </a:lnTo>
                    <a:lnTo>
                      <a:pt x="3476" y="3838"/>
                    </a:lnTo>
                    <a:lnTo>
                      <a:pt x="3477" y="3845"/>
                    </a:lnTo>
                    <a:lnTo>
                      <a:pt x="3478" y="3851"/>
                    </a:lnTo>
                    <a:lnTo>
                      <a:pt x="3482" y="3856"/>
                    </a:lnTo>
                    <a:lnTo>
                      <a:pt x="3487" y="3861"/>
                    </a:lnTo>
                    <a:lnTo>
                      <a:pt x="3501" y="3866"/>
                    </a:lnTo>
                    <a:lnTo>
                      <a:pt x="3509" y="3871"/>
                    </a:lnTo>
                    <a:lnTo>
                      <a:pt x="3512" y="3875"/>
                    </a:lnTo>
                    <a:lnTo>
                      <a:pt x="3512" y="3878"/>
                    </a:lnTo>
                    <a:lnTo>
                      <a:pt x="3512" y="3881"/>
                    </a:lnTo>
                    <a:lnTo>
                      <a:pt x="3509" y="3883"/>
                    </a:lnTo>
                    <a:lnTo>
                      <a:pt x="3505" y="3889"/>
                    </a:lnTo>
                    <a:lnTo>
                      <a:pt x="3497" y="3894"/>
                    </a:lnTo>
                    <a:lnTo>
                      <a:pt x="3490" y="3901"/>
                    </a:lnTo>
                    <a:lnTo>
                      <a:pt x="3484" y="3907"/>
                    </a:lnTo>
                    <a:lnTo>
                      <a:pt x="3480" y="3912"/>
                    </a:lnTo>
                    <a:lnTo>
                      <a:pt x="3476" y="3915"/>
                    </a:lnTo>
                    <a:lnTo>
                      <a:pt x="3474" y="3915"/>
                    </a:lnTo>
                    <a:lnTo>
                      <a:pt x="3471" y="3915"/>
                    </a:lnTo>
                    <a:lnTo>
                      <a:pt x="3468" y="3914"/>
                    </a:lnTo>
                    <a:lnTo>
                      <a:pt x="3464" y="3910"/>
                    </a:lnTo>
                    <a:lnTo>
                      <a:pt x="3450" y="3899"/>
                    </a:lnTo>
                    <a:lnTo>
                      <a:pt x="3436" y="3887"/>
                    </a:lnTo>
                    <a:lnTo>
                      <a:pt x="3431" y="3883"/>
                    </a:lnTo>
                    <a:lnTo>
                      <a:pt x="3426" y="3881"/>
                    </a:lnTo>
                    <a:lnTo>
                      <a:pt x="3424" y="3881"/>
                    </a:lnTo>
                    <a:lnTo>
                      <a:pt x="3423" y="3881"/>
                    </a:lnTo>
                    <a:lnTo>
                      <a:pt x="3420" y="3882"/>
                    </a:lnTo>
                    <a:lnTo>
                      <a:pt x="3419" y="3884"/>
                    </a:lnTo>
                    <a:lnTo>
                      <a:pt x="3412" y="3896"/>
                    </a:lnTo>
                    <a:lnTo>
                      <a:pt x="3407" y="3908"/>
                    </a:lnTo>
                    <a:lnTo>
                      <a:pt x="3405" y="3912"/>
                    </a:lnTo>
                    <a:lnTo>
                      <a:pt x="3402" y="3915"/>
                    </a:lnTo>
                    <a:lnTo>
                      <a:pt x="3399" y="3918"/>
                    </a:lnTo>
                    <a:lnTo>
                      <a:pt x="3395" y="3919"/>
                    </a:lnTo>
                    <a:lnTo>
                      <a:pt x="3392" y="3919"/>
                    </a:lnTo>
                    <a:lnTo>
                      <a:pt x="3387" y="3919"/>
                    </a:lnTo>
                    <a:lnTo>
                      <a:pt x="3382" y="3916"/>
                    </a:lnTo>
                    <a:lnTo>
                      <a:pt x="3379" y="3914"/>
                    </a:lnTo>
                    <a:lnTo>
                      <a:pt x="3369" y="3906"/>
                    </a:lnTo>
                    <a:lnTo>
                      <a:pt x="3360" y="3899"/>
                    </a:lnTo>
                    <a:lnTo>
                      <a:pt x="3349" y="3891"/>
                    </a:lnTo>
                    <a:lnTo>
                      <a:pt x="3338" y="3887"/>
                    </a:lnTo>
                    <a:lnTo>
                      <a:pt x="3327" y="3883"/>
                    </a:lnTo>
                    <a:lnTo>
                      <a:pt x="3318" y="3878"/>
                    </a:lnTo>
                    <a:lnTo>
                      <a:pt x="3310" y="3874"/>
                    </a:lnTo>
                    <a:lnTo>
                      <a:pt x="3302" y="3866"/>
                    </a:lnTo>
                    <a:lnTo>
                      <a:pt x="3297" y="3862"/>
                    </a:lnTo>
                    <a:lnTo>
                      <a:pt x="3289" y="3859"/>
                    </a:lnTo>
                    <a:lnTo>
                      <a:pt x="3282" y="3858"/>
                    </a:lnTo>
                    <a:lnTo>
                      <a:pt x="3275" y="3858"/>
                    </a:lnTo>
                    <a:lnTo>
                      <a:pt x="3268" y="3858"/>
                    </a:lnTo>
                    <a:lnTo>
                      <a:pt x="3260" y="3857"/>
                    </a:lnTo>
                    <a:lnTo>
                      <a:pt x="3256" y="3855"/>
                    </a:lnTo>
                    <a:lnTo>
                      <a:pt x="3251" y="3853"/>
                    </a:lnTo>
                    <a:lnTo>
                      <a:pt x="3248" y="3850"/>
                    </a:lnTo>
                    <a:lnTo>
                      <a:pt x="3245" y="3846"/>
                    </a:lnTo>
                    <a:lnTo>
                      <a:pt x="3238" y="3833"/>
                    </a:lnTo>
                    <a:lnTo>
                      <a:pt x="3231" y="3821"/>
                    </a:lnTo>
                    <a:lnTo>
                      <a:pt x="3226" y="3819"/>
                    </a:lnTo>
                    <a:lnTo>
                      <a:pt x="3222" y="3819"/>
                    </a:lnTo>
                    <a:lnTo>
                      <a:pt x="3218" y="3819"/>
                    </a:lnTo>
                    <a:lnTo>
                      <a:pt x="3213" y="3821"/>
                    </a:lnTo>
                    <a:lnTo>
                      <a:pt x="3211" y="3823"/>
                    </a:lnTo>
                    <a:lnTo>
                      <a:pt x="3209" y="3820"/>
                    </a:lnTo>
                    <a:lnTo>
                      <a:pt x="3207" y="3817"/>
                    </a:lnTo>
                    <a:lnTo>
                      <a:pt x="3206" y="3812"/>
                    </a:lnTo>
                    <a:lnTo>
                      <a:pt x="3205" y="3800"/>
                    </a:lnTo>
                    <a:lnTo>
                      <a:pt x="3204" y="3788"/>
                    </a:lnTo>
                    <a:lnTo>
                      <a:pt x="3203" y="3779"/>
                    </a:lnTo>
                    <a:lnTo>
                      <a:pt x="3200" y="3769"/>
                    </a:lnTo>
                    <a:lnTo>
                      <a:pt x="3199" y="3761"/>
                    </a:lnTo>
                    <a:lnTo>
                      <a:pt x="3196" y="3752"/>
                    </a:lnTo>
                    <a:lnTo>
                      <a:pt x="3192" y="3743"/>
                    </a:lnTo>
                    <a:lnTo>
                      <a:pt x="3186" y="3733"/>
                    </a:lnTo>
                    <a:lnTo>
                      <a:pt x="3182" y="3723"/>
                    </a:lnTo>
                    <a:lnTo>
                      <a:pt x="3180" y="3713"/>
                    </a:lnTo>
                    <a:lnTo>
                      <a:pt x="3179" y="3704"/>
                    </a:lnTo>
                    <a:lnTo>
                      <a:pt x="3178" y="3697"/>
                    </a:lnTo>
                    <a:lnTo>
                      <a:pt x="3176" y="3694"/>
                    </a:lnTo>
                    <a:lnTo>
                      <a:pt x="3176" y="3692"/>
                    </a:lnTo>
                    <a:lnTo>
                      <a:pt x="3175" y="3692"/>
                    </a:lnTo>
                    <a:lnTo>
                      <a:pt x="3173" y="3693"/>
                    </a:lnTo>
                    <a:lnTo>
                      <a:pt x="3169" y="3698"/>
                    </a:lnTo>
                    <a:lnTo>
                      <a:pt x="3165" y="3707"/>
                    </a:lnTo>
                    <a:lnTo>
                      <a:pt x="3157" y="3718"/>
                    </a:lnTo>
                    <a:lnTo>
                      <a:pt x="3152" y="3730"/>
                    </a:lnTo>
                    <a:lnTo>
                      <a:pt x="3146" y="3743"/>
                    </a:lnTo>
                    <a:lnTo>
                      <a:pt x="3136" y="3758"/>
                    </a:lnTo>
                    <a:lnTo>
                      <a:pt x="3129" y="3774"/>
                    </a:lnTo>
                    <a:lnTo>
                      <a:pt x="3123" y="3787"/>
                    </a:lnTo>
                    <a:lnTo>
                      <a:pt x="3122" y="3788"/>
                    </a:lnTo>
                    <a:lnTo>
                      <a:pt x="3121" y="3790"/>
                    </a:lnTo>
                    <a:lnTo>
                      <a:pt x="3119" y="3792"/>
                    </a:lnTo>
                    <a:lnTo>
                      <a:pt x="3117" y="3792"/>
                    </a:lnTo>
                    <a:lnTo>
                      <a:pt x="3112" y="3792"/>
                    </a:lnTo>
                    <a:lnTo>
                      <a:pt x="3108" y="3789"/>
                    </a:lnTo>
                    <a:lnTo>
                      <a:pt x="3103" y="3787"/>
                    </a:lnTo>
                    <a:lnTo>
                      <a:pt x="3098" y="3782"/>
                    </a:lnTo>
                    <a:lnTo>
                      <a:pt x="3094" y="3777"/>
                    </a:lnTo>
                    <a:lnTo>
                      <a:pt x="3092" y="3773"/>
                    </a:lnTo>
                    <a:lnTo>
                      <a:pt x="3089" y="3762"/>
                    </a:lnTo>
                    <a:lnTo>
                      <a:pt x="3086" y="3752"/>
                    </a:lnTo>
                    <a:lnTo>
                      <a:pt x="3084" y="3743"/>
                    </a:lnTo>
                    <a:lnTo>
                      <a:pt x="3079" y="3733"/>
                    </a:lnTo>
                    <a:lnTo>
                      <a:pt x="3075" y="3731"/>
                    </a:lnTo>
                    <a:lnTo>
                      <a:pt x="3070" y="3729"/>
                    </a:lnTo>
                    <a:lnTo>
                      <a:pt x="3065" y="3727"/>
                    </a:lnTo>
                    <a:lnTo>
                      <a:pt x="3058" y="3729"/>
                    </a:lnTo>
                    <a:lnTo>
                      <a:pt x="3050" y="3730"/>
                    </a:lnTo>
                    <a:lnTo>
                      <a:pt x="3045" y="3733"/>
                    </a:lnTo>
                    <a:lnTo>
                      <a:pt x="3037" y="3738"/>
                    </a:lnTo>
                    <a:lnTo>
                      <a:pt x="3031" y="3743"/>
                    </a:lnTo>
                    <a:lnTo>
                      <a:pt x="3027" y="3749"/>
                    </a:lnTo>
                    <a:lnTo>
                      <a:pt x="3024" y="3755"/>
                    </a:lnTo>
                    <a:lnTo>
                      <a:pt x="3022" y="3761"/>
                    </a:lnTo>
                    <a:lnTo>
                      <a:pt x="3022" y="3767"/>
                    </a:lnTo>
                    <a:lnTo>
                      <a:pt x="3022" y="3777"/>
                    </a:lnTo>
                    <a:lnTo>
                      <a:pt x="3022" y="3788"/>
                    </a:lnTo>
                    <a:lnTo>
                      <a:pt x="3020" y="3793"/>
                    </a:lnTo>
                    <a:lnTo>
                      <a:pt x="3017" y="3796"/>
                    </a:lnTo>
                    <a:lnTo>
                      <a:pt x="3015" y="3800"/>
                    </a:lnTo>
                    <a:lnTo>
                      <a:pt x="3011" y="3802"/>
                    </a:lnTo>
                    <a:lnTo>
                      <a:pt x="3002" y="3805"/>
                    </a:lnTo>
                    <a:lnTo>
                      <a:pt x="2991" y="3807"/>
                    </a:lnTo>
                    <a:lnTo>
                      <a:pt x="2979" y="3808"/>
                    </a:lnTo>
                    <a:lnTo>
                      <a:pt x="2966" y="3811"/>
                    </a:lnTo>
                    <a:lnTo>
                      <a:pt x="2960" y="3812"/>
                    </a:lnTo>
                    <a:lnTo>
                      <a:pt x="2954" y="3814"/>
                    </a:lnTo>
                    <a:lnTo>
                      <a:pt x="2948" y="3818"/>
                    </a:lnTo>
                    <a:lnTo>
                      <a:pt x="2942" y="3821"/>
                    </a:lnTo>
                    <a:lnTo>
                      <a:pt x="2932" y="3832"/>
                    </a:lnTo>
                    <a:lnTo>
                      <a:pt x="2921" y="3843"/>
                    </a:lnTo>
                    <a:lnTo>
                      <a:pt x="2914" y="3849"/>
                    </a:lnTo>
                    <a:lnTo>
                      <a:pt x="2908" y="3853"/>
                    </a:lnTo>
                    <a:lnTo>
                      <a:pt x="2901" y="3857"/>
                    </a:lnTo>
                    <a:lnTo>
                      <a:pt x="2894" y="3859"/>
                    </a:lnTo>
                    <a:lnTo>
                      <a:pt x="2888" y="3861"/>
                    </a:lnTo>
                    <a:lnTo>
                      <a:pt x="2880" y="3864"/>
                    </a:lnTo>
                    <a:lnTo>
                      <a:pt x="2876" y="3868"/>
                    </a:lnTo>
                    <a:lnTo>
                      <a:pt x="2871" y="3872"/>
                    </a:lnTo>
                    <a:lnTo>
                      <a:pt x="2869" y="3877"/>
                    </a:lnTo>
                    <a:lnTo>
                      <a:pt x="2866" y="3882"/>
                    </a:lnTo>
                    <a:lnTo>
                      <a:pt x="2865" y="3888"/>
                    </a:lnTo>
                    <a:lnTo>
                      <a:pt x="2865" y="3894"/>
                    </a:lnTo>
                    <a:lnTo>
                      <a:pt x="2867" y="3905"/>
                    </a:lnTo>
                    <a:lnTo>
                      <a:pt x="2871" y="3918"/>
                    </a:lnTo>
                    <a:lnTo>
                      <a:pt x="2877" y="3929"/>
                    </a:lnTo>
                    <a:lnTo>
                      <a:pt x="2883" y="3944"/>
                    </a:lnTo>
                    <a:lnTo>
                      <a:pt x="2885" y="3951"/>
                    </a:lnTo>
                    <a:lnTo>
                      <a:pt x="2886" y="3956"/>
                    </a:lnTo>
                    <a:lnTo>
                      <a:pt x="2885" y="3959"/>
                    </a:lnTo>
                    <a:lnTo>
                      <a:pt x="2883" y="3962"/>
                    </a:lnTo>
                    <a:lnTo>
                      <a:pt x="2878" y="3964"/>
                    </a:lnTo>
                    <a:lnTo>
                      <a:pt x="2873" y="3964"/>
                    </a:lnTo>
                    <a:lnTo>
                      <a:pt x="2867" y="3963"/>
                    </a:lnTo>
                    <a:lnTo>
                      <a:pt x="2860" y="3962"/>
                    </a:lnTo>
                    <a:lnTo>
                      <a:pt x="2857" y="3960"/>
                    </a:lnTo>
                    <a:lnTo>
                      <a:pt x="2854" y="3962"/>
                    </a:lnTo>
                    <a:lnTo>
                      <a:pt x="2851" y="3962"/>
                    </a:lnTo>
                    <a:lnTo>
                      <a:pt x="2850" y="3963"/>
                    </a:lnTo>
                    <a:lnTo>
                      <a:pt x="2845" y="3968"/>
                    </a:lnTo>
                    <a:lnTo>
                      <a:pt x="2841" y="3973"/>
                    </a:lnTo>
                    <a:lnTo>
                      <a:pt x="2838" y="3979"/>
                    </a:lnTo>
                    <a:lnTo>
                      <a:pt x="2834" y="3985"/>
                    </a:lnTo>
                    <a:lnTo>
                      <a:pt x="2832" y="3988"/>
                    </a:lnTo>
                    <a:lnTo>
                      <a:pt x="2828" y="3989"/>
                    </a:lnTo>
                    <a:lnTo>
                      <a:pt x="2826" y="3991"/>
                    </a:lnTo>
                    <a:lnTo>
                      <a:pt x="2822" y="3991"/>
                    </a:lnTo>
                    <a:lnTo>
                      <a:pt x="2816" y="3992"/>
                    </a:lnTo>
                    <a:lnTo>
                      <a:pt x="2812" y="3991"/>
                    </a:lnTo>
                    <a:lnTo>
                      <a:pt x="2806" y="3987"/>
                    </a:lnTo>
                    <a:lnTo>
                      <a:pt x="2796" y="3978"/>
                    </a:lnTo>
                    <a:lnTo>
                      <a:pt x="2793" y="3976"/>
                    </a:lnTo>
                    <a:lnTo>
                      <a:pt x="2789" y="3975"/>
                    </a:lnTo>
                    <a:lnTo>
                      <a:pt x="2784" y="3976"/>
                    </a:lnTo>
                    <a:lnTo>
                      <a:pt x="2781" y="3976"/>
                    </a:lnTo>
                    <a:lnTo>
                      <a:pt x="2774" y="3978"/>
                    </a:lnTo>
                    <a:lnTo>
                      <a:pt x="2768" y="3979"/>
                    </a:lnTo>
                    <a:lnTo>
                      <a:pt x="2762" y="3976"/>
                    </a:lnTo>
                    <a:lnTo>
                      <a:pt x="2757" y="3971"/>
                    </a:lnTo>
                    <a:lnTo>
                      <a:pt x="2752" y="3964"/>
                    </a:lnTo>
                    <a:lnTo>
                      <a:pt x="2746" y="3951"/>
                    </a:lnTo>
                    <a:lnTo>
                      <a:pt x="2740" y="3934"/>
                    </a:lnTo>
                    <a:lnTo>
                      <a:pt x="2733" y="3918"/>
                    </a:lnTo>
                    <a:lnTo>
                      <a:pt x="2727" y="3902"/>
                    </a:lnTo>
                    <a:lnTo>
                      <a:pt x="2721" y="3888"/>
                    </a:lnTo>
                    <a:lnTo>
                      <a:pt x="2719" y="3883"/>
                    </a:lnTo>
                    <a:lnTo>
                      <a:pt x="2715" y="3878"/>
                    </a:lnTo>
                    <a:lnTo>
                      <a:pt x="2712" y="3874"/>
                    </a:lnTo>
                    <a:lnTo>
                      <a:pt x="2707" y="3870"/>
                    </a:lnTo>
                    <a:lnTo>
                      <a:pt x="2702" y="3868"/>
                    </a:lnTo>
                    <a:lnTo>
                      <a:pt x="2697" y="3865"/>
                    </a:lnTo>
                    <a:lnTo>
                      <a:pt x="2693" y="3864"/>
                    </a:lnTo>
                    <a:lnTo>
                      <a:pt x="2687" y="3863"/>
                    </a:lnTo>
                    <a:lnTo>
                      <a:pt x="2676" y="3859"/>
                    </a:lnTo>
                    <a:lnTo>
                      <a:pt x="2667" y="3856"/>
                    </a:lnTo>
                    <a:lnTo>
                      <a:pt x="2659" y="3850"/>
                    </a:lnTo>
                    <a:lnTo>
                      <a:pt x="2651" y="3842"/>
                    </a:lnTo>
                    <a:lnTo>
                      <a:pt x="2645" y="3830"/>
                    </a:lnTo>
                    <a:lnTo>
                      <a:pt x="2640" y="3815"/>
                    </a:lnTo>
                    <a:lnTo>
                      <a:pt x="2636" y="3801"/>
                    </a:lnTo>
                    <a:lnTo>
                      <a:pt x="2631" y="3790"/>
                    </a:lnTo>
                    <a:lnTo>
                      <a:pt x="2618" y="3774"/>
                    </a:lnTo>
                    <a:lnTo>
                      <a:pt x="2601" y="3756"/>
                    </a:lnTo>
                    <a:lnTo>
                      <a:pt x="2598" y="3750"/>
                    </a:lnTo>
                    <a:lnTo>
                      <a:pt x="2594" y="3742"/>
                    </a:lnTo>
                    <a:lnTo>
                      <a:pt x="2593" y="3732"/>
                    </a:lnTo>
                    <a:lnTo>
                      <a:pt x="2590" y="3721"/>
                    </a:lnTo>
                    <a:lnTo>
                      <a:pt x="2588" y="3700"/>
                    </a:lnTo>
                    <a:lnTo>
                      <a:pt x="2587" y="3682"/>
                    </a:lnTo>
                    <a:lnTo>
                      <a:pt x="2584" y="3669"/>
                    </a:lnTo>
                    <a:lnTo>
                      <a:pt x="2580" y="3657"/>
                    </a:lnTo>
                    <a:lnTo>
                      <a:pt x="2575" y="3648"/>
                    </a:lnTo>
                    <a:lnTo>
                      <a:pt x="2569" y="3639"/>
                    </a:lnTo>
                    <a:lnTo>
                      <a:pt x="2562" y="3632"/>
                    </a:lnTo>
                    <a:lnTo>
                      <a:pt x="2554" y="3625"/>
                    </a:lnTo>
                    <a:lnTo>
                      <a:pt x="2551" y="3623"/>
                    </a:lnTo>
                    <a:lnTo>
                      <a:pt x="2548" y="3620"/>
                    </a:lnTo>
                    <a:lnTo>
                      <a:pt x="2545" y="3619"/>
                    </a:lnTo>
                    <a:lnTo>
                      <a:pt x="2542" y="3619"/>
                    </a:lnTo>
                    <a:lnTo>
                      <a:pt x="2536" y="3623"/>
                    </a:lnTo>
                    <a:lnTo>
                      <a:pt x="2529" y="3630"/>
                    </a:lnTo>
                    <a:lnTo>
                      <a:pt x="2520" y="3638"/>
                    </a:lnTo>
                    <a:lnTo>
                      <a:pt x="2514" y="3645"/>
                    </a:lnTo>
                    <a:lnTo>
                      <a:pt x="2510" y="3654"/>
                    </a:lnTo>
                    <a:lnTo>
                      <a:pt x="2505" y="3666"/>
                    </a:lnTo>
                    <a:lnTo>
                      <a:pt x="2500" y="3677"/>
                    </a:lnTo>
                    <a:lnTo>
                      <a:pt x="2497" y="3687"/>
                    </a:lnTo>
                    <a:lnTo>
                      <a:pt x="2494" y="3691"/>
                    </a:lnTo>
                    <a:lnTo>
                      <a:pt x="2491" y="3693"/>
                    </a:lnTo>
                    <a:lnTo>
                      <a:pt x="2486" y="3694"/>
                    </a:lnTo>
                    <a:lnTo>
                      <a:pt x="2482" y="3694"/>
                    </a:lnTo>
                    <a:lnTo>
                      <a:pt x="2473" y="3693"/>
                    </a:lnTo>
                    <a:lnTo>
                      <a:pt x="2464" y="3691"/>
                    </a:lnTo>
                    <a:lnTo>
                      <a:pt x="2461" y="3691"/>
                    </a:lnTo>
                    <a:lnTo>
                      <a:pt x="2460" y="3692"/>
                    </a:lnTo>
                    <a:lnTo>
                      <a:pt x="2458" y="3693"/>
                    </a:lnTo>
                    <a:lnTo>
                      <a:pt x="2457" y="3695"/>
                    </a:lnTo>
                    <a:lnTo>
                      <a:pt x="2460" y="3700"/>
                    </a:lnTo>
                    <a:lnTo>
                      <a:pt x="2463" y="3705"/>
                    </a:lnTo>
                    <a:lnTo>
                      <a:pt x="2468" y="3710"/>
                    </a:lnTo>
                    <a:lnTo>
                      <a:pt x="2472" y="3716"/>
                    </a:lnTo>
                    <a:lnTo>
                      <a:pt x="2474" y="3723"/>
                    </a:lnTo>
                    <a:lnTo>
                      <a:pt x="2474" y="3730"/>
                    </a:lnTo>
                    <a:lnTo>
                      <a:pt x="2474" y="3740"/>
                    </a:lnTo>
                    <a:lnTo>
                      <a:pt x="2474" y="3756"/>
                    </a:lnTo>
                    <a:lnTo>
                      <a:pt x="2476" y="3773"/>
                    </a:lnTo>
                    <a:lnTo>
                      <a:pt x="2480" y="3784"/>
                    </a:lnTo>
                    <a:lnTo>
                      <a:pt x="2483" y="3792"/>
                    </a:lnTo>
                    <a:lnTo>
                      <a:pt x="2486" y="3796"/>
                    </a:lnTo>
                    <a:lnTo>
                      <a:pt x="2486" y="3800"/>
                    </a:lnTo>
                    <a:lnTo>
                      <a:pt x="2485" y="3802"/>
                    </a:lnTo>
                    <a:lnTo>
                      <a:pt x="2483" y="3805"/>
                    </a:lnTo>
                    <a:lnTo>
                      <a:pt x="2480" y="3808"/>
                    </a:lnTo>
                    <a:lnTo>
                      <a:pt x="2470" y="3814"/>
                    </a:lnTo>
                    <a:lnTo>
                      <a:pt x="2457" y="3823"/>
                    </a:lnTo>
                    <a:lnTo>
                      <a:pt x="2450" y="3826"/>
                    </a:lnTo>
                    <a:lnTo>
                      <a:pt x="2443" y="3830"/>
                    </a:lnTo>
                    <a:lnTo>
                      <a:pt x="2435" y="3832"/>
                    </a:lnTo>
                    <a:lnTo>
                      <a:pt x="2426" y="3833"/>
                    </a:lnTo>
                    <a:lnTo>
                      <a:pt x="2419" y="3833"/>
                    </a:lnTo>
                    <a:lnTo>
                      <a:pt x="2412" y="3832"/>
                    </a:lnTo>
                    <a:lnTo>
                      <a:pt x="2407" y="3830"/>
                    </a:lnTo>
                    <a:lnTo>
                      <a:pt x="2403" y="3826"/>
                    </a:lnTo>
                    <a:lnTo>
                      <a:pt x="2395" y="3818"/>
                    </a:lnTo>
                    <a:lnTo>
                      <a:pt x="2392" y="3811"/>
                    </a:lnTo>
                    <a:lnTo>
                      <a:pt x="2390" y="3805"/>
                    </a:lnTo>
                    <a:lnTo>
                      <a:pt x="2387" y="3799"/>
                    </a:lnTo>
                    <a:lnTo>
                      <a:pt x="2385" y="3796"/>
                    </a:lnTo>
                    <a:lnTo>
                      <a:pt x="2384" y="3795"/>
                    </a:lnTo>
                    <a:lnTo>
                      <a:pt x="2381" y="3794"/>
                    </a:lnTo>
                    <a:lnTo>
                      <a:pt x="2378" y="3794"/>
                    </a:lnTo>
                    <a:lnTo>
                      <a:pt x="2372" y="3796"/>
                    </a:lnTo>
                    <a:lnTo>
                      <a:pt x="2366" y="3798"/>
                    </a:lnTo>
                    <a:lnTo>
                      <a:pt x="2360" y="3799"/>
                    </a:lnTo>
                    <a:lnTo>
                      <a:pt x="2355" y="3798"/>
                    </a:lnTo>
                    <a:lnTo>
                      <a:pt x="2351" y="3795"/>
                    </a:lnTo>
                    <a:lnTo>
                      <a:pt x="2350" y="3793"/>
                    </a:lnTo>
                    <a:lnTo>
                      <a:pt x="2348" y="3790"/>
                    </a:lnTo>
                    <a:lnTo>
                      <a:pt x="2347" y="3787"/>
                    </a:lnTo>
                    <a:lnTo>
                      <a:pt x="2344" y="3780"/>
                    </a:lnTo>
                    <a:lnTo>
                      <a:pt x="2343" y="3773"/>
                    </a:lnTo>
                    <a:lnTo>
                      <a:pt x="2342" y="3767"/>
                    </a:lnTo>
                    <a:lnTo>
                      <a:pt x="2340" y="3761"/>
                    </a:lnTo>
                    <a:lnTo>
                      <a:pt x="2336" y="3754"/>
                    </a:lnTo>
                    <a:lnTo>
                      <a:pt x="2331" y="3748"/>
                    </a:lnTo>
                    <a:lnTo>
                      <a:pt x="2322" y="3737"/>
                    </a:lnTo>
                    <a:lnTo>
                      <a:pt x="2310" y="3724"/>
                    </a:lnTo>
                    <a:lnTo>
                      <a:pt x="2298" y="3710"/>
                    </a:lnTo>
                    <a:lnTo>
                      <a:pt x="2287" y="3699"/>
                    </a:lnTo>
                    <a:lnTo>
                      <a:pt x="2284" y="3694"/>
                    </a:lnTo>
                    <a:lnTo>
                      <a:pt x="2281" y="3689"/>
                    </a:lnTo>
                    <a:lnTo>
                      <a:pt x="2279" y="3685"/>
                    </a:lnTo>
                    <a:lnTo>
                      <a:pt x="2278" y="3680"/>
                    </a:lnTo>
                    <a:lnTo>
                      <a:pt x="2278" y="3675"/>
                    </a:lnTo>
                    <a:lnTo>
                      <a:pt x="2278" y="3672"/>
                    </a:lnTo>
                    <a:lnTo>
                      <a:pt x="2279" y="3667"/>
                    </a:lnTo>
                    <a:lnTo>
                      <a:pt x="2280" y="3663"/>
                    </a:lnTo>
                    <a:lnTo>
                      <a:pt x="2288" y="3655"/>
                    </a:lnTo>
                    <a:lnTo>
                      <a:pt x="2298" y="3647"/>
                    </a:lnTo>
                    <a:lnTo>
                      <a:pt x="2299" y="3645"/>
                    </a:lnTo>
                    <a:lnTo>
                      <a:pt x="2299" y="3644"/>
                    </a:lnTo>
                    <a:lnTo>
                      <a:pt x="2298" y="3643"/>
                    </a:lnTo>
                    <a:lnTo>
                      <a:pt x="2297" y="3642"/>
                    </a:lnTo>
                    <a:lnTo>
                      <a:pt x="2293" y="3639"/>
                    </a:lnTo>
                    <a:lnTo>
                      <a:pt x="2290" y="3638"/>
                    </a:lnTo>
                    <a:lnTo>
                      <a:pt x="2279" y="3632"/>
                    </a:lnTo>
                    <a:lnTo>
                      <a:pt x="2267" y="3625"/>
                    </a:lnTo>
                    <a:lnTo>
                      <a:pt x="2261" y="3623"/>
                    </a:lnTo>
                    <a:lnTo>
                      <a:pt x="2255" y="3623"/>
                    </a:lnTo>
                    <a:lnTo>
                      <a:pt x="2249" y="3623"/>
                    </a:lnTo>
                    <a:lnTo>
                      <a:pt x="2242" y="3622"/>
                    </a:lnTo>
                    <a:lnTo>
                      <a:pt x="2234" y="3620"/>
                    </a:lnTo>
                    <a:lnTo>
                      <a:pt x="2228" y="3620"/>
                    </a:lnTo>
                    <a:lnTo>
                      <a:pt x="2222" y="3623"/>
                    </a:lnTo>
                    <a:lnTo>
                      <a:pt x="2217" y="3626"/>
                    </a:lnTo>
                    <a:lnTo>
                      <a:pt x="2214" y="3628"/>
                    </a:lnTo>
                    <a:lnTo>
                      <a:pt x="2210" y="3629"/>
                    </a:lnTo>
                    <a:lnTo>
                      <a:pt x="2205" y="3628"/>
                    </a:lnTo>
                    <a:lnTo>
                      <a:pt x="2201" y="3626"/>
                    </a:lnTo>
                    <a:lnTo>
                      <a:pt x="2191" y="3623"/>
                    </a:lnTo>
                    <a:lnTo>
                      <a:pt x="2182" y="3620"/>
                    </a:lnTo>
                    <a:lnTo>
                      <a:pt x="2178" y="3622"/>
                    </a:lnTo>
                    <a:lnTo>
                      <a:pt x="2177" y="3624"/>
                    </a:lnTo>
                    <a:lnTo>
                      <a:pt x="2177" y="3628"/>
                    </a:lnTo>
                    <a:lnTo>
                      <a:pt x="2178" y="3632"/>
                    </a:lnTo>
                    <a:lnTo>
                      <a:pt x="2179" y="3636"/>
                    </a:lnTo>
                    <a:lnTo>
                      <a:pt x="2179" y="3639"/>
                    </a:lnTo>
                    <a:lnTo>
                      <a:pt x="2173" y="3650"/>
                    </a:lnTo>
                    <a:lnTo>
                      <a:pt x="2167" y="3660"/>
                    </a:lnTo>
                    <a:lnTo>
                      <a:pt x="2165" y="3661"/>
                    </a:lnTo>
                    <a:lnTo>
                      <a:pt x="2161" y="3661"/>
                    </a:lnTo>
                    <a:lnTo>
                      <a:pt x="2157" y="3658"/>
                    </a:lnTo>
                    <a:lnTo>
                      <a:pt x="2151" y="3655"/>
                    </a:lnTo>
                    <a:lnTo>
                      <a:pt x="2146" y="3650"/>
                    </a:lnTo>
                    <a:lnTo>
                      <a:pt x="2141" y="3645"/>
                    </a:lnTo>
                    <a:lnTo>
                      <a:pt x="2138" y="3639"/>
                    </a:lnTo>
                    <a:lnTo>
                      <a:pt x="2135" y="3634"/>
                    </a:lnTo>
                    <a:lnTo>
                      <a:pt x="2133" y="3622"/>
                    </a:lnTo>
                    <a:lnTo>
                      <a:pt x="2130" y="3609"/>
                    </a:lnTo>
                    <a:lnTo>
                      <a:pt x="2126" y="3597"/>
                    </a:lnTo>
                    <a:lnTo>
                      <a:pt x="2121" y="3585"/>
                    </a:lnTo>
                    <a:lnTo>
                      <a:pt x="2117" y="3579"/>
                    </a:lnTo>
                    <a:lnTo>
                      <a:pt x="2115" y="3571"/>
                    </a:lnTo>
                    <a:lnTo>
                      <a:pt x="2114" y="3561"/>
                    </a:lnTo>
                    <a:lnTo>
                      <a:pt x="2113" y="3552"/>
                    </a:lnTo>
                    <a:lnTo>
                      <a:pt x="2111" y="3542"/>
                    </a:lnTo>
                    <a:lnTo>
                      <a:pt x="2111" y="3534"/>
                    </a:lnTo>
                    <a:lnTo>
                      <a:pt x="2113" y="3527"/>
                    </a:lnTo>
                    <a:lnTo>
                      <a:pt x="2114" y="3523"/>
                    </a:lnTo>
                    <a:lnTo>
                      <a:pt x="2115" y="3519"/>
                    </a:lnTo>
                    <a:lnTo>
                      <a:pt x="2120" y="3518"/>
                    </a:lnTo>
                    <a:lnTo>
                      <a:pt x="2123" y="3516"/>
                    </a:lnTo>
                    <a:lnTo>
                      <a:pt x="2128" y="3515"/>
                    </a:lnTo>
                    <a:lnTo>
                      <a:pt x="2132" y="3515"/>
                    </a:lnTo>
                    <a:lnTo>
                      <a:pt x="2136" y="3513"/>
                    </a:lnTo>
                    <a:lnTo>
                      <a:pt x="2138" y="3513"/>
                    </a:lnTo>
                    <a:lnTo>
                      <a:pt x="2139" y="3512"/>
                    </a:lnTo>
                    <a:lnTo>
                      <a:pt x="2139" y="3511"/>
                    </a:lnTo>
                    <a:lnTo>
                      <a:pt x="2139" y="3509"/>
                    </a:lnTo>
                    <a:lnTo>
                      <a:pt x="2132" y="3499"/>
                    </a:lnTo>
                    <a:lnTo>
                      <a:pt x="2123" y="3491"/>
                    </a:lnTo>
                    <a:lnTo>
                      <a:pt x="2114" y="3481"/>
                    </a:lnTo>
                    <a:lnTo>
                      <a:pt x="2104" y="3472"/>
                    </a:lnTo>
                    <a:lnTo>
                      <a:pt x="2098" y="3465"/>
                    </a:lnTo>
                    <a:lnTo>
                      <a:pt x="2094" y="3459"/>
                    </a:lnTo>
                    <a:lnTo>
                      <a:pt x="2090" y="3453"/>
                    </a:lnTo>
                    <a:lnTo>
                      <a:pt x="2086" y="3447"/>
                    </a:lnTo>
                    <a:lnTo>
                      <a:pt x="2082" y="3436"/>
                    </a:lnTo>
                    <a:lnTo>
                      <a:pt x="2079" y="3427"/>
                    </a:lnTo>
                    <a:lnTo>
                      <a:pt x="2078" y="3424"/>
                    </a:lnTo>
                    <a:lnTo>
                      <a:pt x="2076" y="3422"/>
                    </a:lnTo>
                    <a:lnTo>
                      <a:pt x="2072" y="3421"/>
                    </a:lnTo>
                    <a:lnTo>
                      <a:pt x="2069" y="3420"/>
                    </a:lnTo>
                    <a:lnTo>
                      <a:pt x="2058" y="3420"/>
                    </a:lnTo>
                    <a:lnTo>
                      <a:pt x="2046" y="3422"/>
                    </a:lnTo>
                    <a:lnTo>
                      <a:pt x="2034" y="3424"/>
                    </a:lnTo>
                    <a:lnTo>
                      <a:pt x="2025" y="3426"/>
                    </a:lnTo>
                    <a:lnTo>
                      <a:pt x="2017" y="3424"/>
                    </a:lnTo>
                    <a:lnTo>
                      <a:pt x="2008" y="3421"/>
                    </a:lnTo>
                    <a:lnTo>
                      <a:pt x="1998" y="3414"/>
                    </a:lnTo>
                    <a:lnTo>
                      <a:pt x="1989" y="3406"/>
                    </a:lnTo>
                    <a:lnTo>
                      <a:pt x="1983" y="3403"/>
                    </a:lnTo>
                    <a:lnTo>
                      <a:pt x="1977" y="3401"/>
                    </a:lnTo>
                    <a:lnTo>
                      <a:pt x="1971" y="3398"/>
                    </a:lnTo>
                    <a:lnTo>
                      <a:pt x="1964" y="3397"/>
                    </a:lnTo>
                    <a:lnTo>
                      <a:pt x="1951" y="3396"/>
                    </a:lnTo>
                    <a:lnTo>
                      <a:pt x="1939" y="3397"/>
                    </a:lnTo>
                    <a:lnTo>
                      <a:pt x="1933" y="3399"/>
                    </a:lnTo>
                    <a:lnTo>
                      <a:pt x="1927" y="3402"/>
                    </a:lnTo>
                    <a:lnTo>
                      <a:pt x="1922" y="3405"/>
                    </a:lnTo>
                    <a:lnTo>
                      <a:pt x="1918" y="3409"/>
                    </a:lnTo>
                    <a:lnTo>
                      <a:pt x="1906" y="3420"/>
                    </a:lnTo>
                    <a:lnTo>
                      <a:pt x="1893" y="3431"/>
                    </a:lnTo>
                    <a:lnTo>
                      <a:pt x="1878" y="3443"/>
                    </a:lnTo>
                    <a:lnTo>
                      <a:pt x="1863" y="3453"/>
                    </a:lnTo>
                    <a:lnTo>
                      <a:pt x="1855" y="3458"/>
                    </a:lnTo>
                    <a:lnTo>
                      <a:pt x="1846" y="3460"/>
                    </a:lnTo>
                    <a:lnTo>
                      <a:pt x="1838" y="3462"/>
                    </a:lnTo>
                    <a:lnTo>
                      <a:pt x="1830" y="3464"/>
                    </a:lnTo>
                    <a:lnTo>
                      <a:pt x="1821" y="3464"/>
                    </a:lnTo>
                    <a:lnTo>
                      <a:pt x="1814" y="3462"/>
                    </a:lnTo>
                    <a:lnTo>
                      <a:pt x="1808" y="3461"/>
                    </a:lnTo>
                    <a:lnTo>
                      <a:pt x="1802" y="3460"/>
                    </a:lnTo>
                    <a:lnTo>
                      <a:pt x="1793" y="3456"/>
                    </a:lnTo>
                    <a:lnTo>
                      <a:pt x="1783" y="3454"/>
                    </a:lnTo>
                    <a:lnTo>
                      <a:pt x="1773" y="3453"/>
                    </a:lnTo>
                    <a:lnTo>
                      <a:pt x="1763" y="3453"/>
                    </a:lnTo>
                    <a:lnTo>
                      <a:pt x="1755" y="3452"/>
                    </a:lnTo>
                    <a:lnTo>
                      <a:pt x="1748" y="3448"/>
                    </a:lnTo>
                    <a:lnTo>
                      <a:pt x="1742" y="3443"/>
                    </a:lnTo>
                    <a:lnTo>
                      <a:pt x="1736" y="3436"/>
                    </a:lnTo>
                    <a:lnTo>
                      <a:pt x="1727" y="3428"/>
                    </a:lnTo>
                    <a:lnTo>
                      <a:pt x="1716" y="3420"/>
                    </a:lnTo>
                    <a:lnTo>
                      <a:pt x="1705" y="3411"/>
                    </a:lnTo>
                    <a:lnTo>
                      <a:pt x="1695" y="3404"/>
                    </a:lnTo>
                    <a:lnTo>
                      <a:pt x="1689" y="3398"/>
                    </a:lnTo>
                    <a:lnTo>
                      <a:pt x="1686" y="3393"/>
                    </a:lnTo>
                    <a:lnTo>
                      <a:pt x="1685" y="3387"/>
                    </a:lnTo>
                    <a:lnTo>
                      <a:pt x="1683" y="3382"/>
                    </a:lnTo>
                    <a:lnTo>
                      <a:pt x="1683" y="3374"/>
                    </a:lnTo>
                    <a:lnTo>
                      <a:pt x="1683" y="3368"/>
                    </a:lnTo>
                    <a:lnTo>
                      <a:pt x="1681" y="3361"/>
                    </a:lnTo>
                    <a:lnTo>
                      <a:pt x="1677" y="3354"/>
                    </a:lnTo>
                    <a:lnTo>
                      <a:pt x="1675" y="3348"/>
                    </a:lnTo>
                    <a:lnTo>
                      <a:pt x="1675" y="3341"/>
                    </a:lnTo>
                    <a:lnTo>
                      <a:pt x="1676" y="3334"/>
                    </a:lnTo>
                    <a:lnTo>
                      <a:pt x="1679" y="3328"/>
                    </a:lnTo>
                    <a:lnTo>
                      <a:pt x="1680" y="3322"/>
                    </a:lnTo>
                    <a:lnTo>
                      <a:pt x="1680" y="3321"/>
                    </a:lnTo>
                    <a:lnTo>
                      <a:pt x="1676" y="3321"/>
                    </a:lnTo>
                    <a:lnTo>
                      <a:pt x="1669" y="3322"/>
                    </a:lnTo>
                    <a:lnTo>
                      <a:pt x="1658" y="3324"/>
                    </a:lnTo>
                    <a:lnTo>
                      <a:pt x="1647" y="3327"/>
                    </a:lnTo>
                    <a:lnTo>
                      <a:pt x="1636" y="3329"/>
                    </a:lnTo>
                    <a:lnTo>
                      <a:pt x="1626" y="3333"/>
                    </a:lnTo>
                    <a:lnTo>
                      <a:pt x="1620" y="3336"/>
                    </a:lnTo>
                    <a:lnTo>
                      <a:pt x="1614" y="3340"/>
                    </a:lnTo>
                    <a:lnTo>
                      <a:pt x="1611" y="3344"/>
                    </a:lnTo>
                    <a:lnTo>
                      <a:pt x="1607" y="3348"/>
                    </a:lnTo>
                    <a:lnTo>
                      <a:pt x="1603" y="3358"/>
                    </a:lnTo>
                    <a:lnTo>
                      <a:pt x="1600" y="3366"/>
                    </a:lnTo>
                    <a:lnTo>
                      <a:pt x="1598" y="3370"/>
                    </a:lnTo>
                    <a:lnTo>
                      <a:pt x="1594" y="3372"/>
                    </a:lnTo>
                    <a:lnTo>
                      <a:pt x="1591" y="3374"/>
                    </a:lnTo>
                    <a:lnTo>
                      <a:pt x="1585" y="3377"/>
                    </a:lnTo>
                    <a:lnTo>
                      <a:pt x="1572" y="3379"/>
                    </a:lnTo>
                    <a:lnTo>
                      <a:pt x="1557" y="3380"/>
                    </a:lnTo>
                    <a:lnTo>
                      <a:pt x="1551" y="3380"/>
                    </a:lnTo>
                    <a:lnTo>
                      <a:pt x="1546" y="3383"/>
                    </a:lnTo>
                    <a:lnTo>
                      <a:pt x="1540" y="3385"/>
                    </a:lnTo>
                    <a:lnTo>
                      <a:pt x="1535" y="3387"/>
                    </a:lnTo>
                    <a:lnTo>
                      <a:pt x="1524" y="3392"/>
                    </a:lnTo>
                    <a:lnTo>
                      <a:pt x="1512" y="3396"/>
                    </a:lnTo>
                    <a:lnTo>
                      <a:pt x="1506" y="3397"/>
                    </a:lnTo>
                    <a:lnTo>
                      <a:pt x="1500" y="3396"/>
                    </a:lnTo>
                    <a:lnTo>
                      <a:pt x="1496" y="3395"/>
                    </a:lnTo>
                    <a:lnTo>
                      <a:pt x="1491" y="3391"/>
                    </a:lnTo>
                    <a:lnTo>
                      <a:pt x="1486" y="3387"/>
                    </a:lnTo>
                    <a:lnTo>
                      <a:pt x="1483" y="3383"/>
                    </a:lnTo>
                    <a:lnTo>
                      <a:pt x="1479" y="3378"/>
                    </a:lnTo>
                    <a:lnTo>
                      <a:pt x="1475" y="3372"/>
                    </a:lnTo>
                    <a:lnTo>
                      <a:pt x="1472" y="3366"/>
                    </a:lnTo>
                    <a:lnTo>
                      <a:pt x="1468" y="3361"/>
                    </a:lnTo>
                    <a:lnTo>
                      <a:pt x="1464" y="3358"/>
                    </a:lnTo>
                    <a:lnTo>
                      <a:pt x="1459" y="3354"/>
                    </a:lnTo>
                    <a:lnTo>
                      <a:pt x="1448" y="3349"/>
                    </a:lnTo>
                    <a:lnTo>
                      <a:pt x="1439" y="3346"/>
                    </a:lnTo>
                    <a:lnTo>
                      <a:pt x="1435" y="3346"/>
                    </a:lnTo>
                    <a:lnTo>
                      <a:pt x="1433" y="3347"/>
                    </a:lnTo>
                    <a:lnTo>
                      <a:pt x="1430" y="3349"/>
                    </a:lnTo>
                    <a:lnTo>
                      <a:pt x="1429" y="3353"/>
                    </a:lnTo>
                    <a:lnTo>
                      <a:pt x="1425" y="3364"/>
                    </a:lnTo>
                    <a:lnTo>
                      <a:pt x="1424" y="3374"/>
                    </a:lnTo>
                    <a:lnTo>
                      <a:pt x="1423" y="3379"/>
                    </a:lnTo>
                    <a:lnTo>
                      <a:pt x="1421" y="3384"/>
                    </a:lnTo>
                    <a:lnTo>
                      <a:pt x="1417" y="3386"/>
                    </a:lnTo>
                    <a:lnTo>
                      <a:pt x="1414" y="3389"/>
                    </a:lnTo>
                    <a:lnTo>
                      <a:pt x="1405" y="3390"/>
                    </a:lnTo>
                    <a:lnTo>
                      <a:pt x="1396" y="3391"/>
                    </a:lnTo>
                    <a:lnTo>
                      <a:pt x="1387" y="3391"/>
                    </a:lnTo>
                    <a:lnTo>
                      <a:pt x="1383" y="3393"/>
                    </a:lnTo>
                    <a:lnTo>
                      <a:pt x="1379" y="3396"/>
                    </a:lnTo>
                    <a:lnTo>
                      <a:pt x="1376" y="3398"/>
                    </a:lnTo>
                    <a:lnTo>
                      <a:pt x="1364" y="3403"/>
                    </a:lnTo>
                    <a:lnTo>
                      <a:pt x="1345" y="3409"/>
                    </a:lnTo>
                    <a:lnTo>
                      <a:pt x="1332" y="3412"/>
                    </a:lnTo>
                    <a:lnTo>
                      <a:pt x="1318" y="3414"/>
                    </a:lnTo>
                    <a:lnTo>
                      <a:pt x="1313" y="3414"/>
                    </a:lnTo>
                    <a:lnTo>
                      <a:pt x="1307" y="3412"/>
                    </a:lnTo>
                    <a:lnTo>
                      <a:pt x="1302" y="3411"/>
                    </a:lnTo>
                    <a:lnTo>
                      <a:pt x="1297" y="3410"/>
                    </a:lnTo>
                    <a:lnTo>
                      <a:pt x="1282" y="3396"/>
                    </a:lnTo>
                    <a:lnTo>
                      <a:pt x="1265" y="3378"/>
                    </a:lnTo>
                    <a:lnTo>
                      <a:pt x="1254" y="3368"/>
                    </a:lnTo>
                    <a:lnTo>
                      <a:pt x="1241" y="3359"/>
                    </a:lnTo>
                    <a:lnTo>
                      <a:pt x="1228" y="3349"/>
                    </a:lnTo>
                    <a:lnTo>
                      <a:pt x="1217" y="3345"/>
                    </a:lnTo>
                    <a:lnTo>
                      <a:pt x="1210" y="3341"/>
                    </a:lnTo>
                    <a:lnTo>
                      <a:pt x="1203" y="3338"/>
                    </a:lnTo>
                    <a:lnTo>
                      <a:pt x="1197" y="3333"/>
                    </a:lnTo>
                    <a:lnTo>
                      <a:pt x="1192" y="3327"/>
                    </a:lnTo>
                    <a:lnTo>
                      <a:pt x="1188" y="3320"/>
                    </a:lnTo>
                    <a:lnTo>
                      <a:pt x="1181" y="3314"/>
                    </a:lnTo>
                    <a:lnTo>
                      <a:pt x="1173" y="3310"/>
                    </a:lnTo>
                    <a:lnTo>
                      <a:pt x="1168" y="3305"/>
                    </a:lnTo>
                    <a:lnTo>
                      <a:pt x="1165" y="3302"/>
                    </a:lnTo>
                    <a:lnTo>
                      <a:pt x="1164" y="3298"/>
                    </a:lnTo>
                    <a:lnTo>
                      <a:pt x="1163" y="3295"/>
                    </a:lnTo>
                    <a:lnTo>
                      <a:pt x="1162" y="3290"/>
                    </a:lnTo>
                    <a:lnTo>
                      <a:pt x="1162" y="3278"/>
                    </a:lnTo>
                    <a:lnTo>
                      <a:pt x="1162" y="3263"/>
                    </a:lnTo>
                    <a:lnTo>
                      <a:pt x="1162" y="3256"/>
                    </a:lnTo>
                    <a:lnTo>
                      <a:pt x="1160" y="3248"/>
                    </a:lnTo>
                    <a:lnTo>
                      <a:pt x="1158" y="3242"/>
                    </a:lnTo>
                    <a:lnTo>
                      <a:pt x="1156" y="3238"/>
                    </a:lnTo>
                    <a:lnTo>
                      <a:pt x="1150" y="3229"/>
                    </a:lnTo>
                    <a:lnTo>
                      <a:pt x="1143" y="3222"/>
                    </a:lnTo>
                    <a:lnTo>
                      <a:pt x="1139" y="3220"/>
                    </a:lnTo>
                    <a:lnTo>
                      <a:pt x="1137" y="3216"/>
                    </a:lnTo>
                    <a:lnTo>
                      <a:pt x="1134" y="3214"/>
                    </a:lnTo>
                    <a:lnTo>
                      <a:pt x="1134" y="3212"/>
                    </a:lnTo>
                    <a:lnTo>
                      <a:pt x="1134" y="3206"/>
                    </a:lnTo>
                    <a:lnTo>
                      <a:pt x="1137" y="3200"/>
                    </a:lnTo>
                    <a:lnTo>
                      <a:pt x="1139" y="3193"/>
                    </a:lnTo>
                    <a:lnTo>
                      <a:pt x="1140" y="3185"/>
                    </a:lnTo>
                    <a:lnTo>
                      <a:pt x="1143" y="3179"/>
                    </a:lnTo>
                    <a:lnTo>
                      <a:pt x="1143" y="3172"/>
                    </a:lnTo>
                    <a:lnTo>
                      <a:pt x="1138" y="3158"/>
                    </a:lnTo>
                    <a:lnTo>
                      <a:pt x="1128" y="3138"/>
                    </a:lnTo>
                    <a:lnTo>
                      <a:pt x="1125" y="3126"/>
                    </a:lnTo>
                    <a:lnTo>
                      <a:pt x="1124" y="3113"/>
                    </a:lnTo>
                    <a:lnTo>
                      <a:pt x="1122" y="3100"/>
                    </a:lnTo>
                    <a:lnTo>
                      <a:pt x="1122" y="3087"/>
                    </a:lnTo>
                    <a:lnTo>
                      <a:pt x="1121" y="3082"/>
                    </a:lnTo>
                    <a:lnTo>
                      <a:pt x="1120" y="3077"/>
                    </a:lnTo>
                    <a:lnTo>
                      <a:pt x="1116" y="3074"/>
                    </a:lnTo>
                    <a:lnTo>
                      <a:pt x="1113" y="3071"/>
                    </a:lnTo>
                    <a:lnTo>
                      <a:pt x="1104" y="3069"/>
                    </a:lnTo>
                    <a:lnTo>
                      <a:pt x="1096" y="3068"/>
                    </a:lnTo>
                    <a:lnTo>
                      <a:pt x="1093" y="3068"/>
                    </a:lnTo>
                    <a:lnTo>
                      <a:pt x="1088" y="3068"/>
                    </a:lnTo>
                    <a:lnTo>
                      <a:pt x="1084" y="3065"/>
                    </a:lnTo>
                    <a:lnTo>
                      <a:pt x="1082" y="3064"/>
                    </a:lnTo>
                    <a:lnTo>
                      <a:pt x="1078" y="3062"/>
                    </a:lnTo>
                    <a:lnTo>
                      <a:pt x="1077" y="3061"/>
                    </a:lnTo>
                    <a:lnTo>
                      <a:pt x="1075" y="3061"/>
                    </a:lnTo>
                    <a:lnTo>
                      <a:pt x="1074" y="3061"/>
                    </a:lnTo>
                    <a:lnTo>
                      <a:pt x="1070" y="3064"/>
                    </a:lnTo>
                    <a:lnTo>
                      <a:pt x="1064" y="3068"/>
                    </a:lnTo>
                    <a:lnTo>
                      <a:pt x="1052" y="3074"/>
                    </a:lnTo>
                    <a:lnTo>
                      <a:pt x="1040" y="3080"/>
                    </a:lnTo>
                    <a:lnTo>
                      <a:pt x="1024" y="3088"/>
                    </a:lnTo>
                    <a:lnTo>
                      <a:pt x="1009" y="3094"/>
                    </a:lnTo>
                    <a:lnTo>
                      <a:pt x="1003" y="3096"/>
                    </a:lnTo>
                    <a:lnTo>
                      <a:pt x="998" y="3097"/>
                    </a:lnTo>
                    <a:lnTo>
                      <a:pt x="993" y="3099"/>
                    </a:lnTo>
                    <a:lnTo>
                      <a:pt x="989" y="3099"/>
                    </a:lnTo>
                    <a:lnTo>
                      <a:pt x="981" y="3095"/>
                    </a:lnTo>
                    <a:lnTo>
                      <a:pt x="974" y="3093"/>
                    </a:lnTo>
                    <a:lnTo>
                      <a:pt x="970" y="3092"/>
                    </a:lnTo>
                    <a:lnTo>
                      <a:pt x="967" y="3092"/>
                    </a:lnTo>
                    <a:lnTo>
                      <a:pt x="962" y="3094"/>
                    </a:lnTo>
                    <a:lnTo>
                      <a:pt x="958" y="3096"/>
                    </a:lnTo>
                    <a:lnTo>
                      <a:pt x="951" y="3102"/>
                    </a:lnTo>
                    <a:lnTo>
                      <a:pt x="944" y="3107"/>
                    </a:lnTo>
                    <a:lnTo>
                      <a:pt x="940" y="3108"/>
                    </a:lnTo>
                    <a:lnTo>
                      <a:pt x="936" y="3109"/>
                    </a:lnTo>
                    <a:lnTo>
                      <a:pt x="930" y="3109"/>
                    </a:lnTo>
                    <a:lnTo>
                      <a:pt x="923" y="3108"/>
                    </a:lnTo>
                    <a:lnTo>
                      <a:pt x="899" y="3107"/>
                    </a:lnTo>
                    <a:lnTo>
                      <a:pt x="880" y="3103"/>
                    </a:lnTo>
                    <a:lnTo>
                      <a:pt x="872" y="3101"/>
                    </a:lnTo>
                    <a:lnTo>
                      <a:pt x="863" y="3097"/>
                    </a:lnTo>
                    <a:lnTo>
                      <a:pt x="855" y="3092"/>
                    </a:lnTo>
                    <a:lnTo>
                      <a:pt x="847" y="3082"/>
                    </a:lnTo>
                    <a:lnTo>
                      <a:pt x="836" y="3069"/>
                    </a:lnTo>
                    <a:lnTo>
                      <a:pt x="826" y="3057"/>
                    </a:lnTo>
                    <a:lnTo>
                      <a:pt x="822" y="3051"/>
                    </a:lnTo>
                    <a:lnTo>
                      <a:pt x="817" y="3045"/>
                    </a:lnTo>
                    <a:lnTo>
                      <a:pt x="814" y="3038"/>
                    </a:lnTo>
                    <a:lnTo>
                      <a:pt x="811" y="3030"/>
                    </a:lnTo>
                    <a:lnTo>
                      <a:pt x="807" y="3013"/>
                    </a:lnTo>
                    <a:lnTo>
                      <a:pt x="805" y="2999"/>
                    </a:lnTo>
                    <a:lnTo>
                      <a:pt x="805" y="2992"/>
                    </a:lnTo>
                    <a:lnTo>
                      <a:pt x="805" y="2986"/>
                    </a:lnTo>
                    <a:lnTo>
                      <a:pt x="806" y="2981"/>
                    </a:lnTo>
                    <a:lnTo>
                      <a:pt x="807" y="2977"/>
                    </a:lnTo>
                    <a:lnTo>
                      <a:pt x="810" y="2974"/>
                    </a:lnTo>
                    <a:lnTo>
                      <a:pt x="812" y="2971"/>
                    </a:lnTo>
                    <a:lnTo>
                      <a:pt x="816" y="2969"/>
                    </a:lnTo>
                    <a:lnTo>
                      <a:pt x="819" y="2968"/>
                    </a:lnTo>
                    <a:lnTo>
                      <a:pt x="828" y="2967"/>
                    </a:lnTo>
                    <a:lnTo>
                      <a:pt x="837" y="2967"/>
                    </a:lnTo>
                    <a:lnTo>
                      <a:pt x="847" y="2968"/>
                    </a:lnTo>
                    <a:lnTo>
                      <a:pt x="857" y="2968"/>
                    </a:lnTo>
                    <a:lnTo>
                      <a:pt x="862" y="2967"/>
                    </a:lnTo>
                    <a:lnTo>
                      <a:pt x="866" y="2967"/>
                    </a:lnTo>
                    <a:lnTo>
                      <a:pt x="869" y="2964"/>
                    </a:lnTo>
                    <a:lnTo>
                      <a:pt x="872" y="2963"/>
                    </a:lnTo>
                    <a:lnTo>
                      <a:pt x="876" y="2956"/>
                    </a:lnTo>
                    <a:lnTo>
                      <a:pt x="879" y="2947"/>
                    </a:lnTo>
                    <a:lnTo>
                      <a:pt x="880" y="2941"/>
                    </a:lnTo>
                    <a:lnTo>
                      <a:pt x="883" y="2936"/>
                    </a:lnTo>
                    <a:lnTo>
                      <a:pt x="887" y="2932"/>
                    </a:lnTo>
                    <a:lnTo>
                      <a:pt x="891" y="2929"/>
                    </a:lnTo>
                    <a:lnTo>
                      <a:pt x="896" y="2925"/>
                    </a:lnTo>
                    <a:lnTo>
                      <a:pt x="902" y="2923"/>
                    </a:lnTo>
                    <a:lnTo>
                      <a:pt x="908" y="2922"/>
                    </a:lnTo>
                    <a:lnTo>
                      <a:pt x="917" y="2922"/>
                    </a:lnTo>
                    <a:lnTo>
                      <a:pt x="932" y="2920"/>
                    </a:lnTo>
                    <a:lnTo>
                      <a:pt x="949" y="2919"/>
                    </a:lnTo>
                    <a:lnTo>
                      <a:pt x="956" y="2918"/>
                    </a:lnTo>
                    <a:lnTo>
                      <a:pt x="962" y="2916"/>
                    </a:lnTo>
                    <a:lnTo>
                      <a:pt x="963" y="2914"/>
                    </a:lnTo>
                    <a:lnTo>
                      <a:pt x="965" y="2912"/>
                    </a:lnTo>
                    <a:lnTo>
                      <a:pt x="965" y="2910"/>
                    </a:lnTo>
                    <a:lnTo>
                      <a:pt x="967" y="2908"/>
                    </a:lnTo>
                    <a:lnTo>
                      <a:pt x="965" y="2893"/>
                    </a:lnTo>
                    <a:lnTo>
                      <a:pt x="964" y="2879"/>
                    </a:lnTo>
                    <a:lnTo>
                      <a:pt x="964" y="2872"/>
                    </a:lnTo>
                    <a:lnTo>
                      <a:pt x="965" y="2867"/>
                    </a:lnTo>
                    <a:lnTo>
                      <a:pt x="969" y="2864"/>
                    </a:lnTo>
                    <a:lnTo>
                      <a:pt x="976" y="2862"/>
                    </a:lnTo>
                    <a:lnTo>
                      <a:pt x="978" y="2861"/>
                    </a:lnTo>
                    <a:lnTo>
                      <a:pt x="981" y="2860"/>
                    </a:lnTo>
                    <a:lnTo>
                      <a:pt x="982" y="2859"/>
                    </a:lnTo>
                    <a:lnTo>
                      <a:pt x="981" y="2857"/>
                    </a:lnTo>
                    <a:lnTo>
                      <a:pt x="977" y="2851"/>
                    </a:lnTo>
                    <a:lnTo>
                      <a:pt x="975" y="2845"/>
                    </a:lnTo>
                    <a:lnTo>
                      <a:pt x="975" y="2842"/>
                    </a:lnTo>
                    <a:lnTo>
                      <a:pt x="974" y="2838"/>
                    </a:lnTo>
                    <a:lnTo>
                      <a:pt x="973" y="2836"/>
                    </a:lnTo>
                    <a:lnTo>
                      <a:pt x="970" y="2834"/>
                    </a:lnTo>
                    <a:lnTo>
                      <a:pt x="968" y="2834"/>
                    </a:lnTo>
                    <a:lnTo>
                      <a:pt x="965" y="2834"/>
                    </a:lnTo>
                    <a:lnTo>
                      <a:pt x="963" y="2835"/>
                    </a:lnTo>
                    <a:lnTo>
                      <a:pt x="961" y="2837"/>
                    </a:lnTo>
                    <a:lnTo>
                      <a:pt x="957" y="2840"/>
                    </a:lnTo>
                    <a:lnTo>
                      <a:pt x="955" y="2842"/>
                    </a:lnTo>
                    <a:lnTo>
                      <a:pt x="951" y="2843"/>
                    </a:lnTo>
                    <a:lnTo>
                      <a:pt x="949" y="2844"/>
                    </a:lnTo>
                    <a:lnTo>
                      <a:pt x="946" y="2843"/>
                    </a:lnTo>
                    <a:lnTo>
                      <a:pt x="944" y="2841"/>
                    </a:lnTo>
                    <a:lnTo>
                      <a:pt x="942" y="2837"/>
                    </a:lnTo>
                    <a:lnTo>
                      <a:pt x="940" y="2834"/>
                    </a:lnTo>
                    <a:lnTo>
                      <a:pt x="940" y="2823"/>
                    </a:lnTo>
                    <a:lnTo>
                      <a:pt x="942" y="2815"/>
                    </a:lnTo>
                    <a:lnTo>
                      <a:pt x="942" y="2811"/>
                    </a:lnTo>
                    <a:lnTo>
                      <a:pt x="940" y="2809"/>
                    </a:lnTo>
                    <a:lnTo>
                      <a:pt x="938" y="2806"/>
                    </a:lnTo>
                    <a:lnTo>
                      <a:pt x="936" y="2804"/>
                    </a:lnTo>
                    <a:lnTo>
                      <a:pt x="927" y="2800"/>
                    </a:lnTo>
                    <a:lnTo>
                      <a:pt x="918" y="2794"/>
                    </a:lnTo>
                    <a:lnTo>
                      <a:pt x="900" y="2788"/>
                    </a:lnTo>
                    <a:lnTo>
                      <a:pt x="885" y="2782"/>
                    </a:lnTo>
                    <a:lnTo>
                      <a:pt x="881" y="2780"/>
                    </a:lnTo>
                    <a:lnTo>
                      <a:pt x="879" y="2779"/>
                    </a:lnTo>
                    <a:lnTo>
                      <a:pt x="877" y="2779"/>
                    </a:lnTo>
                    <a:lnTo>
                      <a:pt x="876" y="2780"/>
                    </a:lnTo>
                    <a:lnTo>
                      <a:pt x="876" y="2782"/>
                    </a:lnTo>
                    <a:lnTo>
                      <a:pt x="880" y="2792"/>
                    </a:lnTo>
                    <a:lnTo>
                      <a:pt x="885" y="2804"/>
                    </a:lnTo>
                    <a:lnTo>
                      <a:pt x="888" y="2812"/>
                    </a:lnTo>
                    <a:lnTo>
                      <a:pt x="889" y="2821"/>
                    </a:lnTo>
                    <a:lnTo>
                      <a:pt x="889" y="2830"/>
                    </a:lnTo>
                    <a:lnTo>
                      <a:pt x="888" y="2840"/>
                    </a:lnTo>
                    <a:lnTo>
                      <a:pt x="887" y="2844"/>
                    </a:lnTo>
                    <a:lnTo>
                      <a:pt x="886" y="2847"/>
                    </a:lnTo>
                    <a:lnTo>
                      <a:pt x="883" y="2849"/>
                    </a:lnTo>
                    <a:lnTo>
                      <a:pt x="882" y="2849"/>
                    </a:lnTo>
                    <a:lnTo>
                      <a:pt x="876" y="2848"/>
                    </a:lnTo>
                    <a:lnTo>
                      <a:pt x="867" y="2849"/>
                    </a:lnTo>
                    <a:lnTo>
                      <a:pt x="862" y="2851"/>
                    </a:lnTo>
                    <a:lnTo>
                      <a:pt x="858" y="2855"/>
                    </a:lnTo>
                    <a:lnTo>
                      <a:pt x="855" y="2860"/>
                    </a:lnTo>
                    <a:lnTo>
                      <a:pt x="854" y="2866"/>
                    </a:lnTo>
                    <a:lnTo>
                      <a:pt x="851" y="2872"/>
                    </a:lnTo>
                    <a:lnTo>
                      <a:pt x="849" y="2879"/>
                    </a:lnTo>
                    <a:lnTo>
                      <a:pt x="844" y="2885"/>
                    </a:lnTo>
                    <a:lnTo>
                      <a:pt x="837" y="2889"/>
                    </a:lnTo>
                    <a:lnTo>
                      <a:pt x="828" y="2894"/>
                    </a:lnTo>
                    <a:lnTo>
                      <a:pt x="816" y="2899"/>
                    </a:lnTo>
                    <a:lnTo>
                      <a:pt x="803" y="2901"/>
                    </a:lnTo>
                    <a:lnTo>
                      <a:pt x="794" y="2903"/>
                    </a:lnTo>
                    <a:lnTo>
                      <a:pt x="787" y="2903"/>
                    </a:lnTo>
                    <a:lnTo>
                      <a:pt x="776" y="2903"/>
                    </a:lnTo>
                    <a:lnTo>
                      <a:pt x="773" y="2901"/>
                    </a:lnTo>
                    <a:lnTo>
                      <a:pt x="768" y="2900"/>
                    </a:lnTo>
                    <a:lnTo>
                      <a:pt x="765" y="2899"/>
                    </a:lnTo>
                    <a:lnTo>
                      <a:pt x="763" y="2898"/>
                    </a:lnTo>
                    <a:lnTo>
                      <a:pt x="761" y="2893"/>
                    </a:lnTo>
                    <a:lnTo>
                      <a:pt x="757" y="2887"/>
                    </a:lnTo>
                    <a:lnTo>
                      <a:pt x="755" y="2879"/>
                    </a:lnTo>
                    <a:lnTo>
                      <a:pt x="753" y="2870"/>
                    </a:lnTo>
                    <a:lnTo>
                      <a:pt x="751" y="2856"/>
                    </a:lnTo>
                    <a:lnTo>
                      <a:pt x="750" y="2845"/>
                    </a:lnTo>
                    <a:lnTo>
                      <a:pt x="749" y="2841"/>
                    </a:lnTo>
                    <a:lnTo>
                      <a:pt x="747" y="2838"/>
                    </a:lnTo>
                    <a:lnTo>
                      <a:pt x="743" y="2836"/>
                    </a:lnTo>
                    <a:lnTo>
                      <a:pt x="738" y="2835"/>
                    </a:lnTo>
                    <a:lnTo>
                      <a:pt x="732" y="2835"/>
                    </a:lnTo>
                    <a:lnTo>
                      <a:pt x="728" y="2835"/>
                    </a:lnTo>
                    <a:lnTo>
                      <a:pt x="724" y="2835"/>
                    </a:lnTo>
                    <a:lnTo>
                      <a:pt x="721" y="2832"/>
                    </a:lnTo>
                    <a:lnTo>
                      <a:pt x="718" y="2830"/>
                    </a:lnTo>
                    <a:lnTo>
                      <a:pt x="717" y="2825"/>
                    </a:lnTo>
                    <a:lnTo>
                      <a:pt x="716" y="2819"/>
                    </a:lnTo>
                    <a:lnTo>
                      <a:pt x="716" y="2811"/>
                    </a:lnTo>
                    <a:lnTo>
                      <a:pt x="717" y="2796"/>
                    </a:lnTo>
                    <a:lnTo>
                      <a:pt x="716" y="2782"/>
                    </a:lnTo>
                    <a:lnTo>
                      <a:pt x="715" y="2778"/>
                    </a:lnTo>
                    <a:lnTo>
                      <a:pt x="713" y="2774"/>
                    </a:lnTo>
                    <a:lnTo>
                      <a:pt x="710" y="2771"/>
                    </a:lnTo>
                    <a:lnTo>
                      <a:pt x="705" y="2767"/>
                    </a:lnTo>
                    <a:lnTo>
                      <a:pt x="691" y="2761"/>
                    </a:lnTo>
                    <a:lnTo>
                      <a:pt x="675" y="2753"/>
                    </a:lnTo>
                    <a:lnTo>
                      <a:pt x="659" y="2746"/>
                    </a:lnTo>
                    <a:lnTo>
                      <a:pt x="646" y="2737"/>
                    </a:lnTo>
                    <a:lnTo>
                      <a:pt x="635" y="2730"/>
                    </a:lnTo>
                    <a:lnTo>
                      <a:pt x="627" y="2723"/>
                    </a:lnTo>
                    <a:lnTo>
                      <a:pt x="621" y="2714"/>
                    </a:lnTo>
                    <a:lnTo>
                      <a:pt x="616" y="2704"/>
                    </a:lnTo>
                    <a:lnTo>
                      <a:pt x="614" y="2695"/>
                    </a:lnTo>
                    <a:lnTo>
                      <a:pt x="611" y="2686"/>
                    </a:lnTo>
                    <a:lnTo>
                      <a:pt x="610" y="2683"/>
                    </a:lnTo>
                    <a:lnTo>
                      <a:pt x="608" y="2679"/>
                    </a:lnTo>
                    <a:lnTo>
                      <a:pt x="605" y="2676"/>
                    </a:lnTo>
                    <a:lnTo>
                      <a:pt x="600" y="2673"/>
                    </a:lnTo>
                    <a:lnTo>
                      <a:pt x="598" y="2670"/>
                    </a:lnTo>
                    <a:lnTo>
                      <a:pt x="597" y="2665"/>
                    </a:lnTo>
                    <a:lnTo>
                      <a:pt x="597" y="2660"/>
                    </a:lnTo>
                    <a:lnTo>
                      <a:pt x="599" y="2654"/>
                    </a:lnTo>
                    <a:lnTo>
                      <a:pt x="605" y="2642"/>
                    </a:lnTo>
                    <a:lnTo>
                      <a:pt x="610" y="2629"/>
                    </a:lnTo>
                    <a:lnTo>
                      <a:pt x="614" y="2615"/>
                    </a:lnTo>
                    <a:lnTo>
                      <a:pt x="618" y="2599"/>
                    </a:lnTo>
                    <a:lnTo>
                      <a:pt x="621" y="2590"/>
                    </a:lnTo>
                    <a:lnTo>
                      <a:pt x="624" y="2582"/>
                    </a:lnTo>
                    <a:lnTo>
                      <a:pt x="630" y="2574"/>
                    </a:lnTo>
                    <a:lnTo>
                      <a:pt x="636" y="2567"/>
                    </a:lnTo>
                    <a:lnTo>
                      <a:pt x="654" y="2551"/>
                    </a:lnTo>
                    <a:lnTo>
                      <a:pt x="677" y="2532"/>
                    </a:lnTo>
                    <a:lnTo>
                      <a:pt x="700" y="2513"/>
                    </a:lnTo>
                    <a:lnTo>
                      <a:pt x="721" y="2495"/>
                    </a:lnTo>
                    <a:lnTo>
                      <a:pt x="738" y="2482"/>
                    </a:lnTo>
                    <a:lnTo>
                      <a:pt x="757" y="2470"/>
                    </a:lnTo>
                    <a:lnTo>
                      <a:pt x="773" y="2460"/>
                    </a:lnTo>
                    <a:lnTo>
                      <a:pt x="785" y="2451"/>
                    </a:lnTo>
                    <a:lnTo>
                      <a:pt x="789" y="2446"/>
                    </a:lnTo>
                    <a:lnTo>
                      <a:pt x="793" y="2440"/>
                    </a:lnTo>
                    <a:lnTo>
                      <a:pt x="797" y="2433"/>
                    </a:lnTo>
                    <a:lnTo>
                      <a:pt x="799" y="2426"/>
                    </a:lnTo>
                    <a:lnTo>
                      <a:pt x="803" y="2410"/>
                    </a:lnTo>
                    <a:lnTo>
                      <a:pt x="806" y="2396"/>
                    </a:lnTo>
                    <a:lnTo>
                      <a:pt x="809" y="2390"/>
                    </a:lnTo>
                    <a:lnTo>
                      <a:pt x="811" y="2384"/>
                    </a:lnTo>
                    <a:lnTo>
                      <a:pt x="814" y="2380"/>
                    </a:lnTo>
                    <a:lnTo>
                      <a:pt x="818" y="2375"/>
                    </a:lnTo>
                    <a:lnTo>
                      <a:pt x="823" y="2371"/>
                    </a:lnTo>
                    <a:lnTo>
                      <a:pt x="828" y="2369"/>
                    </a:lnTo>
                    <a:lnTo>
                      <a:pt x="833" y="2366"/>
                    </a:lnTo>
                    <a:lnTo>
                      <a:pt x="839" y="2364"/>
                    </a:lnTo>
                    <a:lnTo>
                      <a:pt x="845" y="2362"/>
                    </a:lnTo>
                    <a:lnTo>
                      <a:pt x="852" y="2358"/>
                    </a:lnTo>
                    <a:lnTo>
                      <a:pt x="861" y="2353"/>
                    </a:lnTo>
                    <a:lnTo>
                      <a:pt x="869" y="2347"/>
                    </a:lnTo>
                    <a:lnTo>
                      <a:pt x="883" y="2336"/>
                    </a:lnTo>
                    <a:lnTo>
                      <a:pt x="894" y="2324"/>
                    </a:lnTo>
                    <a:lnTo>
                      <a:pt x="901" y="2312"/>
                    </a:lnTo>
                    <a:lnTo>
                      <a:pt x="907" y="2295"/>
                    </a:lnTo>
                    <a:lnTo>
                      <a:pt x="914" y="2276"/>
                    </a:lnTo>
                    <a:lnTo>
                      <a:pt x="925" y="2257"/>
                    </a:lnTo>
                    <a:lnTo>
                      <a:pt x="938" y="2236"/>
                    </a:lnTo>
                    <a:lnTo>
                      <a:pt x="955" y="2214"/>
                    </a:lnTo>
                    <a:lnTo>
                      <a:pt x="971" y="2192"/>
                    </a:lnTo>
                    <a:lnTo>
                      <a:pt x="987" y="2170"/>
                    </a:lnTo>
                    <a:lnTo>
                      <a:pt x="1000" y="2154"/>
                    </a:lnTo>
                    <a:lnTo>
                      <a:pt x="1015" y="2135"/>
                    </a:lnTo>
                    <a:lnTo>
                      <a:pt x="1031" y="2117"/>
                    </a:lnTo>
                    <a:lnTo>
                      <a:pt x="1046" y="2101"/>
                    </a:lnTo>
                    <a:lnTo>
                      <a:pt x="1052" y="2095"/>
                    </a:lnTo>
                    <a:lnTo>
                      <a:pt x="1057" y="2093"/>
                    </a:lnTo>
                    <a:lnTo>
                      <a:pt x="1059" y="2093"/>
                    </a:lnTo>
                    <a:lnTo>
                      <a:pt x="1061" y="2093"/>
                    </a:lnTo>
                    <a:lnTo>
                      <a:pt x="1063" y="2095"/>
                    </a:lnTo>
                    <a:lnTo>
                      <a:pt x="1065" y="2100"/>
                    </a:lnTo>
                    <a:lnTo>
                      <a:pt x="1070" y="2111"/>
                    </a:lnTo>
                    <a:lnTo>
                      <a:pt x="1075" y="2124"/>
                    </a:lnTo>
                    <a:lnTo>
                      <a:pt x="1080" y="2137"/>
                    </a:lnTo>
                    <a:lnTo>
                      <a:pt x="1083" y="2148"/>
                    </a:lnTo>
                    <a:lnTo>
                      <a:pt x="1088" y="2161"/>
                    </a:lnTo>
                    <a:lnTo>
                      <a:pt x="1094" y="2176"/>
                    </a:lnTo>
                    <a:lnTo>
                      <a:pt x="1100" y="2192"/>
                    </a:lnTo>
                    <a:lnTo>
                      <a:pt x="1104" y="2204"/>
                    </a:lnTo>
                    <a:lnTo>
                      <a:pt x="1109" y="2213"/>
                    </a:lnTo>
                    <a:lnTo>
                      <a:pt x="1114" y="2221"/>
                    </a:lnTo>
                    <a:lnTo>
                      <a:pt x="1120" y="2229"/>
                    </a:lnTo>
                    <a:lnTo>
                      <a:pt x="1126" y="2235"/>
                    </a:lnTo>
                    <a:lnTo>
                      <a:pt x="1129" y="2239"/>
                    </a:lnTo>
                    <a:lnTo>
                      <a:pt x="1132" y="2244"/>
                    </a:lnTo>
                    <a:lnTo>
                      <a:pt x="1134" y="2251"/>
                    </a:lnTo>
                    <a:lnTo>
                      <a:pt x="1135" y="2260"/>
                    </a:lnTo>
                    <a:lnTo>
                      <a:pt x="1135" y="2268"/>
                    </a:lnTo>
                    <a:lnTo>
                      <a:pt x="1135" y="2271"/>
                    </a:lnTo>
                    <a:lnTo>
                      <a:pt x="1138" y="2269"/>
                    </a:lnTo>
                    <a:lnTo>
                      <a:pt x="1144" y="2262"/>
                    </a:lnTo>
                    <a:lnTo>
                      <a:pt x="1148" y="2254"/>
                    </a:lnTo>
                    <a:lnTo>
                      <a:pt x="1152" y="2246"/>
                    </a:lnTo>
                    <a:lnTo>
                      <a:pt x="1153" y="2237"/>
                    </a:lnTo>
                    <a:lnTo>
                      <a:pt x="1154" y="2227"/>
                    </a:lnTo>
                    <a:lnTo>
                      <a:pt x="1157" y="2218"/>
                    </a:lnTo>
                    <a:lnTo>
                      <a:pt x="1159" y="2211"/>
                    </a:lnTo>
                    <a:lnTo>
                      <a:pt x="1162" y="2202"/>
                    </a:lnTo>
                    <a:lnTo>
                      <a:pt x="1165" y="2192"/>
                    </a:lnTo>
                    <a:lnTo>
                      <a:pt x="1165" y="2185"/>
                    </a:lnTo>
                    <a:lnTo>
                      <a:pt x="1165" y="2180"/>
                    </a:lnTo>
                    <a:lnTo>
                      <a:pt x="1164" y="2175"/>
                    </a:lnTo>
                    <a:lnTo>
                      <a:pt x="1163" y="2170"/>
                    </a:lnTo>
                    <a:lnTo>
                      <a:pt x="1158" y="2162"/>
                    </a:lnTo>
                    <a:lnTo>
                      <a:pt x="1153" y="2151"/>
                    </a:lnTo>
                    <a:lnTo>
                      <a:pt x="1150" y="2138"/>
                    </a:lnTo>
                    <a:lnTo>
                      <a:pt x="1145" y="2122"/>
                    </a:lnTo>
                    <a:lnTo>
                      <a:pt x="1141" y="2105"/>
                    </a:lnTo>
                    <a:lnTo>
                      <a:pt x="1140" y="2087"/>
                    </a:lnTo>
                    <a:lnTo>
                      <a:pt x="1140" y="2065"/>
                    </a:lnTo>
                    <a:lnTo>
                      <a:pt x="1143" y="2035"/>
                    </a:lnTo>
                    <a:lnTo>
                      <a:pt x="1145" y="2004"/>
                    </a:lnTo>
                    <a:lnTo>
                      <a:pt x="1147" y="1979"/>
                    </a:lnTo>
                    <a:lnTo>
                      <a:pt x="1151" y="1958"/>
                    </a:lnTo>
                    <a:lnTo>
                      <a:pt x="1157" y="1934"/>
                    </a:lnTo>
                    <a:lnTo>
                      <a:pt x="1163" y="1909"/>
                    </a:lnTo>
                    <a:lnTo>
                      <a:pt x="1170" y="1885"/>
                    </a:lnTo>
                    <a:lnTo>
                      <a:pt x="1175" y="1864"/>
                    </a:lnTo>
                    <a:lnTo>
                      <a:pt x="1178" y="1844"/>
                    </a:lnTo>
                    <a:lnTo>
                      <a:pt x="1181" y="1824"/>
                    </a:lnTo>
                    <a:lnTo>
                      <a:pt x="1185" y="1809"/>
                    </a:lnTo>
                    <a:lnTo>
                      <a:pt x="1189" y="1803"/>
                    </a:lnTo>
                    <a:lnTo>
                      <a:pt x="1192" y="1798"/>
                    </a:lnTo>
                    <a:lnTo>
                      <a:pt x="1198" y="1795"/>
                    </a:lnTo>
                    <a:lnTo>
                      <a:pt x="1206" y="1792"/>
                    </a:lnTo>
                    <a:lnTo>
                      <a:pt x="1219" y="1791"/>
                    </a:lnTo>
                    <a:lnTo>
                      <a:pt x="1233" y="1792"/>
                    </a:lnTo>
                    <a:lnTo>
                      <a:pt x="1245" y="1792"/>
                    </a:lnTo>
                    <a:lnTo>
                      <a:pt x="1255" y="1792"/>
                    </a:lnTo>
                    <a:lnTo>
                      <a:pt x="1259" y="1791"/>
                    </a:lnTo>
                    <a:lnTo>
                      <a:pt x="1264" y="1789"/>
                    </a:lnTo>
                    <a:lnTo>
                      <a:pt x="1267" y="1786"/>
                    </a:lnTo>
                    <a:lnTo>
                      <a:pt x="1271" y="1783"/>
                    </a:lnTo>
                    <a:lnTo>
                      <a:pt x="1274" y="1778"/>
                    </a:lnTo>
                    <a:lnTo>
                      <a:pt x="1277" y="1771"/>
                    </a:lnTo>
                    <a:lnTo>
                      <a:pt x="1280" y="1761"/>
                    </a:lnTo>
                    <a:lnTo>
                      <a:pt x="1283" y="1752"/>
                    </a:lnTo>
                    <a:lnTo>
                      <a:pt x="1288" y="1732"/>
                    </a:lnTo>
                    <a:lnTo>
                      <a:pt x="1290" y="1713"/>
                    </a:lnTo>
                    <a:lnTo>
                      <a:pt x="1290" y="1696"/>
                    </a:lnTo>
                    <a:lnTo>
                      <a:pt x="1290" y="1679"/>
                    </a:lnTo>
                    <a:lnTo>
                      <a:pt x="1289" y="1671"/>
                    </a:lnTo>
                    <a:lnTo>
                      <a:pt x="1288" y="1663"/>
                    </a:lnTo>
                    <a:lnTo>
                      <a:pt x="1285" y="1655"/>
                    </a:lnTo>
                    <a:lnTo>
                      <a:pt x="1282" y="1647"/>
                    </a:lnTo>
                    <a:lnTo>
                      <a:pt x="1273" y="1632"/>
                    </a:lnTo>
                    <a:lnTo>
                      <a:pt x="1263" y="1615"/>
                    </a:lnTo>
                    <a:lnTo>
                      <a:pt x="1252" y="1601"/>
                    </a:lnTo>
                    <a:lnTo>
                      <a:pt x="1244" y="1590"/>
                    </a:lnTo>
                    <a:lnTo>
                      <a:pt x="1238" y="1582"/>
                    </a:lnTo>
                    <a:lnTo>
                      <a:pt x="1236" y="1576"/>
                    </a:lnTo>
                    <a:lnTo>
                      <a:pt x="1238" y="1574"/>
                    </a:lnTo>
                    <a:lnTo>
                      <a:pt x="1238" y="1573"/>
                    </a:lnTo>
                    <a:lnTo>
                      <a:pt x="1240" y="1571"/>
                    </a:lnTo>
                    <a:lnTo>
                      <a:pt x="1242" y="1570"/>
                    </a:lnTo>
                    <a:lnTo>
                      <a:pt x="1247" y="1569"/>
                    </a:lnTo>
                    <a:lnTo>
                      <a:pt x="1251" y="1568"/>
                    </a:lnTo>
                    <a:lnTo>
                      <a:pt x="1252" y="1567"/>
                    </a:lnTo>
                    <a:lnTo>
                      <a:pt x="1253" y="1564"/>
                    </a:lnTo>
                    <a:lnTo>
                      <a:pt x="1254" y="1561"/>
                    </a:lnTo>
                    <a:lnTo>
                      <a:pt x="1254" y="1557"/>
                    </a:lnTo>
                    <a:lnTo>
                      <a:pt x="1254" y="1546"/>
                    </a:lnTo>
                    <a:lnTo>
                      <a:pt x="1253" y="1538"/>
                    </a:lnTo>
                    <a:lnTo>
                      <a:pt x="1252" y="1531"/>
                    </a:lnTo>
                    <a:lnTo>
                      <a:pt x="1250" y="1524"/>
                    </a:lnTo>
                    <a:lnTo>
                      <a:pt x="1247" y="1517"/>
                    </a:lnTo>
                    <a:lnTo>
                      <a:pt x="1246" y="1511"/>
                    </a:lnTo>
                    <a:lnTo>
                      <a:pt x="1245" y="1504"/>
                    </a:lnTo>
                    <a:lnTo>
                      <a:pt x="1244" y="1496"/>
                    </a:lnTo>
                    <a:lnTo>
                      <a:pt x="1244" y="1488"/>
                    </a:lnTo>
                    <a:lnTo>
                      <a:pt x="1244" y="1479"/>
                    </a:lnTo>
                    <a:lnTo>
                      <a:pt x="1242" y="1467"/>
                    </a:lnTo>
                    <a:lnTo>
                      <a:pt x="1241" y="1451"/>
                    </a:lnTo>
                    <a:lnTo>
                      <a:pt x="1241" y="1435"/>
                    </a:lnTo>
                    <a:lnTo>
                      <a:pt x="1242" y="1419"/>
                    </a:lnTo>
                    <a:lnTo>
                      <a:pt x="1246" y="1405"/>
                    </a:lnTo>
                    <a:lnTo>
                      <a:pt x="1248" y="1392"/>
                    </a:lnTo>
                    <a:lnTo>
                      <a:pt x="1253" y="1381"/>
                    </a:lnTo>
                    <a:lnTo>
                      <a:pt x="1258" y="1369"/>
                    </a:lnTo>
                    <a:lnTo>
                      <a:pt x="1264" y="1356"/>
                    </a:lnTo>
                    <a:lnTo>
                      <a:pt x="1267" y="1343"/>
                    </a:lnTo>
                    <a:lnTo>
                      <a:pt x="1272" y="1331"/>
                    </a:lnTo>
                    <a:lnTo>
                      <a:pt x="1278" y="1321"/>
                    </a:lnTo>
                    <a:lnTo>
                      <a:pt x="1284" y="1311"/>
                    </a:lnTo>
                    <a:lnTo>
                      <a:pt x="1289" y="1299"/>
                    </a:lnTo>
                    <a:lnTo>
                      <a:pt x="1292" y="1286"/>
                    </a:lnTo>
                    <a:lnTo>
                      <a:pt x="1295" y="1271"/>
                    </a:lnTo>
                    <a:lnTo>
                      <a:pt x="1296" y="1255"/>
                    </a:lnTo>
                    <a:lnTo>
                      <a:pt x="1295" y="1242"/>
                    </a:lnTo>
                    <a:lnTo>
                      <a:pt x="1295" y="1237"/>
                    </a:lnTo>
                    <a:lnTo>
                      <a:pt x="1295" y="1233"/>
                    </a:lnTo>
                    <a:lnTo>
                      <a:pt x="1296" y="1229"/>
                    </a:lnTo>
                    <a:lnTo>
                      <a:pt x="1297" y="1225"/>
                    </a:lnTo>
                    <a:lnTo>
                      <a:pt x="1302" y="1221"/>
                    </a:lnTo>
                    <a:lnTo>
                      <a:pt x="1308" y="1216"/>
                    </a:lnTo>
                    <a:lnTo>
                      <a:pt x="1314" y="1212"/>
                    </a:lnTo>
                    <a:lnTo>
                      <a:pt x="1322" y="1209"/>
                    </a:lnTo>
                    <a:lnTo>
                      <a:pt x="1330" y="1202"/>
                    </a:lnTo>
                    <a:lnTo>
                      <a:pt x="1340" y="1193"/>
                    </a:lnTo>
                    <a:lnTo>
                      <a:pt x="1348" y="1183"/>
                    </a:lnTo>
                    <a:lnTo>
                      <a:pt x="1354" y="1172"/>
                    </a:lnTo>
                    <a:lnTo>
                      <a:pt x="1358" y="1162"/>
                    </a:lnTo>
                    <a:lnTo>
                      <a:pt x="1359" y="1152"/>
                    </a:lnTo>
                    <a:lnTo>
                      <a:pt x="1358" y="1140"/>
                    </a:lnTo>
                    <a:lnTo>
                      <a:pt x="1355" y="1126"/>
                    </a:lnTo>
                    <a:lnTo>
                      <a:pt x="1352" y="1111"/>
                    </a:lnTo>
                    <a:lnTo>
                      <a:pt x="1348" y="1099"/>
                    </a:lnTo>
                    <a:lnTo>
                      <a:pt x="1347" y="1094"/>
                    </a:lnTo>
                    <a:lnTo>
                      <a:pt x="1347" y="1089"/>
                    </a:lnTo>
                    <a:lnTo>
                      <a:pt x="1347" y="1083"/>
                    </a:lnTo>
                    <a:lnTo>
                      <a:pt x="1348" y="1079"/>
                    </a:lnTo>
                    <a:lnTo>
                      <a:pt x="1351" y="1071"/>
                    </a:lnTo>
                    <a:lnTo>
                      <a:pt x="1354" y="1065"/>
                    </a:lnTo>
                    <a:lnTo>
                      <a:pt x="1360" y="1060"/>
                    </a:lnTo>
                    <a:lnTo>
                      <a:pt x="1366" y="1053"/>
                    </a:lnTo>
                    <a:lnTo>
                      <a:pt x="1372" y="1045"/>
                    </a:lnTo>
                    <a:lnTo>
                      <a:pt x="1377" y="1035"/>
                    </a:lnTo>
                    <a:lnTo>
                      <a:pt x="1381" y="1026"/>
                    </a:lnTo>
                    <a:lnTo>
                      <a:pt x="1390" y="1014"/>
                    </a:lnTo>
                    <a:lnTo>
                      <a:pt x="1397" y="1002"/>
                    </a:lnTo>
                    <a:lnTo>
                      <a:pt x="1402" y="994"/>
                    </a:lnTo>
                    <a:lnTo>
                      <a:pt x="1403" y="989"/>
                    </a:lnTo>
                    <a:lnTo>
                      <a:pt x="1403" y="983"/>
                    </a:lnTo>
                    <a:lnTo>
                      <a:pt x="1402" y="977"/>
                    </a:lnTo>
                    <a:lnTo>
                      <a:pt x="1400" y="971"/>
                    </a:lnTo>
                    <a:lnTo>
                      <a:pt x="1399" y="964"/>
                    </a:lnTo>
                    <a:lnTo>
                      <a:pt x="1397" y="957"/>
                    </a:lnTo>
                    <a:lnTo>
                      <a:pt x="1393" y="951"/>
                    </a:lnTo>
                    <a:lnTo>
                      <a:pt x="1390" y="946"/>
                    </a:lnTo>
                    <a:lnTo>
                      <a:pt x="1383" y="938"/>
                    </a:lnTo>
                    <a:lnTo>
                      <a:pt x="1377" y="932"/>
                    </a:lnTo>
                    <a:lnTo>
                      <a:pt x="1370" y="928"/>
                    </a:lnTo>
                    <a:lnTo>
                      <a:pt x="1361" y="926"/>
                    </a:lnTo>
                    <a:lnTo>
                      <a:pt x="1354" y="922"/>
                    </a:lnTo>
                    <a:lnTo>
                      <a:pt x="1348" y="916"/>
                    </a:lnTo>
                    <a:lnTo>
                      <a:pt x="1342" y="910"/>
                    </a:lnTo>
                    <a:lnTo>
                      <a:pt x="1335" y="903"/>
                    </a:lnTo>
                    <a:lnTo>
                      <a:pt x="1324" y="893"/>
                    </a:lnTo>
                    <a:lnTo>
                      <a:pt x="1315" y="881"/>
                    </a:lnTo>
                    <a:lnTo>
                      <a:pt x="1302" y="866"/>
                    </a:lnTo>
                    <a:lnTo>
                      <a:pt x="1285" y="852"/>
                    </a:lnTo>
                    <a:lnTo>
                      <a:pt x="1277" y="845"/>
                    </a:lnTo>
                    <a:lnTo>
                      <a:pt x="1269" y="836"/>
                    </a:lnTo>
                    <a:lnTo>
                      <a:pt x="1260" y="827"/>
                    </a:lnTo>
                    <a:lnTo>
                      <a:pt x="1252" y="818"/>
                    </a:lnTo>
                    <a:lnTo>
                      <a:pt x="1238" y="799"/>
                    </a:lnTo>
                    <a:lnTo>
                      <a:pt x="1227" y="784"/>
                    </a:lnTo>
                    <a:lnTo>
                      <a:pt x="1216" y="771"/>
                    </a:lnTo>
                    <a:lnTo>
                      <a:pt x="1204" y="760"/>
                    </a:lnTo>
                    <a:lnTo>
                      <a:pt x="1197" y="754"/>
                    </a:lnTo>
                    <a:lnTo>
                      <a:pt x="1190" y="748"/>
                    </a:lnTo>
                    <a:lnTo>
                      <a:pt x="1182" y="742"/>
                    </a:lnTo>
                    <a:lnTo>
                      <a:pt x="1172" y="737"/>
                    </a:lnTo>
                    <a:lnTo>
                      <a:pt x="1159" y="726"/>
                    </a:lnTo>
                    <a:lnTo>
                      <a:pt x="1148" y="717"/>
                    </a:lnTo>
                    <a:lnTo>
                      <a:pt x="1145" y="716"/>
                    </a:lnTo>
                    <a:lnTo>
                      <a:pt x="1141" y="716"/>
                    </a:lnTo>
                    <a:lnTo>
                      <a:pt x="1137" y="717"/>
                    </a:lnTo>
                    <a:lnTo>
                      <a:pt x="1132" y="719"/>
                    </a:lnTo>
                    <a:lnTo>
                      <a:pt x="1121" y="725"/>
                    </a:lnTo>
                    <a:lnTo>
                      <a:pt x="1110" y="727"/>
                    </a:lnTo>
                    <a:lnTo>
                      <a:pt x="1103" y="729"/>
                    </a:lnTo>
                    <a:lnTo>
                      <a:pt x="1097" y="729"/>
                    </a:lnTo>
                    <a:lnTo>
                      <a:pt x="1095" y="730"/>
                    </a:lnTo>
                    <a:lnTo>
                      <a:pt x="1093" y="731"/>
                    </a:lnTo>
                    <a:lnTo>
                      <a:pt x="1093" y="733"/>
                    </a:lnTo>
                    <a:lnTo>
                      <a:pt x="1093" y="736"/>
                    </a:lnTo>
                    <a:lnTo>
                      <a:pt x="1094" y="745"/>
                    </a:lnTo>
                    <a:lnTo>
                      <a:pt x="1094" y="757"/>
                    </a:lnTo>
                    <a:lnTo>
                      <a:pt x="1093" y="763"/>
                    </a:lnTo>
                    <a:lnTo>
                      <a:pt x="1091" y="769"/>
                    </a:lnTo>
                    <a:lnTo>
                      <a:pt x="1089" y="774"/>
                    </a:lnTo>
                    <a:lnTo>
                      <a:pt x="1085" y="777"/>
                    </a:lnTo>
                    <a:lnTo>
                      <a:pt x="1076" y="782"/>
                    </a:lnTo>
                    <a:lnTo>
                      <a:pt x="1068" y="788"/>
                    </a:lnTo>
                    <a:lnTo>
                      <a:pt x="1064" y="792"/>
                    </a:lnTo>
                    <a:lnTo>
                      <a:pt x="1062" y="795"/>
                    </a:lnTo>
                    <a:lnTo>
                      <a:pt x="1061" y="799"/>
                    </a:lnTo>
                    <a:lnTo>
                      <a:pt x="1062" y="803"/>
                    </a:lnTo>
                    <a:lnTo>
                      <a:pt x="1064" y="813"/>
                    </a:lnTo>
                    <a:lnTo>
                      <a:pt x="1064" y="823"/>
                    </a:lnTo>
                    <a:lnTo>
                      <a:pt x="1064" y="827"/>
                    </a:lnTo>
                    <a:lnTo>
                      <a:pt x="1062" y="831"/>
                    </a:lnTo>
                    <a:lnTo>
                      <a:pt x="1059" y="836"/>
                    </a:lnTo>
                    <a:lnTo>
                      <a:pt x="1056" y="838"/>
                    </a:lnTo>
                    <a:lnTo>
                      <a:pt x="1045" y="847"/>
                    </a:lnTo>
                    <a:lnTo>
                      <a:pt x="1028" y="858"/>
                    </a:lnTo>
                    <a:lnTo>
                      <a:pt x="1012" y="869"/>
                    </a:lnTo>
                    <a:lnTo>
                      <a:pt x="999" y="876"/>
                    </a:lnTo>
                    <a:lnTo>
                      <a:pt x="994" y="877"/>
                    </a:lnTo>
                    <a:lnTo>
                      <a:pt x="989" y="878"/>
                    </a:lnTo>
                    <a:lnTo>
                      <a:pt x="984" y="878"/>
                    </a:lnTo>
                    <a:lnTo>
                      <a:pt x="978" y="877"/>
                    </a:lnTo>
                    <a:lnTo>
                      <a:pt x="970" y="874"/>
                    </a:lnTo>
                    <a:lnTo>
                      <a:pt x="962" y="870"/>
                    </a:lnTo>
                    <a:lnTo>
                      <a:pt x="956" y="868"/>
                    </a:lnTo>
                    <a:lnTo>
                      <a:pt x="949" y="866"/>
                    </a:lnTo>
                    <a:lnTo>
                      <a:pt x="946" y="868"/>
                    </a:lnTo>
                    <a:lnTo>
                      <a:pt x="943" y="869"/>
                    </a:lnTo>
                    <a:lnTo>
                      <a:pt x="940" y="872"/>
                    </a:lnTo>
                    <a:lnTo>
                      <a:pt x="939" y="876"/>
                    </a:lnTo>
                    <a:lnTo>
                      <a:pt x="938" y="885"/>
                    </a:lnTo>
                    <a:lnTo>
                      <a:pt x="937" y="896"/>
                    </a:lnTo>
                    <a:lnTo>
                      <a:pt x="936" y="901"/>
                    </a:lnTo>
                    <a:lnTo>
                      <a:pt x="935" y="906"/>
                    </a:lnTo>
                    <a:lnTo>
                      <a:pt x="932" y="909"/>
                    </a:lnTo>
                    <a:lnTo>
                      <a:pt x="929" y="912"/>
                    </a:lnTo>
                    <a:lnTo>
                      <a:pt x="925" y="914"/>
                    </a:lnTo>
                    <a:lnTo>
                      <a:pt x="920" y="915"/>
                    </a:lnTo>
                    <a:lnTo>
                      <a:pt x="917" y="916"/>
                    </a:lnTo>
                    <a:lnTo>
                      <a:pt x="912" y="916"/>
                    </a:lnTo>
                    <a:lnTo>
                      <a:pt x="906" y="915"/>
                    </a:lnTo>
                    <a:lnTo>
                      <a:pt x="901" y="914"/>
                    </a:lnTo>
                    <a:lnTo>
                      <a:pt x="895" y="912"/>
                    </a:lnTo>
                    <a:lnTo>
                      <a:pt x="889" y="908"/>
                    </a:lnTo>
                    <a:lnTo>
                      <a:pt x="883" y="905"/>
                    </a:lnTo>
                    <a:lnTo>
                      <a:pt x="876" y="902"/>
                    </a:lnTo>
                    <a:lnTo>
                      <a:pt x="869" y="902"/>
                    </a:lnTo>
                    <a:lnTo>
                      <a:pt x="862" y="903"/>
                    </a:lnTo>
                    <a:lnTo>
                      <a:pt x="848" y="907"/>
                    </a:lnTo>
                    <a:lnTo>
                      <a:pt x="837" y="913"/>
                    </a:lnTo>
                    <a:lnTo>
                      <a:pt x="832" y="915"/>
                    </a:lnTo>
                    <a:lnTo>
                      <a:pt x="828" y="916"/>
                    </a:lnTo>
                    <a:lnTo>
                      <a:pt x="820" y="918"/>
                    </a:lnTo>
                    <a:lnTo>
                      <a:pt x="814" y="918"/>
                    </a:lnTo>
                    <a:lnTo>
                      <a:pt x="807" y="918"/>
                    </a:lnTo>
                    <a:lnTo>
                      <a:pt x="800" y="916"/>
                    </a:lnTo>
                    <a:lnTo>
                      <a:pt x="793" y="915"/>
                    </a:lnTo>
                    <a:lnTo>
                      <a:pt x="786" y="913"/>
                    </a:lnTo>
                    <a:lnTo>
                      <a:pt x="772" y="907"/>
                    </a:lnTo>
                    <a:lnTo>
                      <a:pt x="760" y="901"/>
                    </a:lnTo>
                    <a:lnTo>
                      <a:pt x="750" y="896"/>
                    </a:lnTo>
                    <a:lnTo>
                      <a:pt x="743" y="891"/>
                    </a:lnTo>
                    <a:lnTo>
                      <a:pt x="740" y="889"/>
                    </a:lnTo>
                    <a:lnTo>
                      <a:pt x="737" y="888"/>
                    </a:lnTo>
                    <a:lnTo>
                      <a:pt x="734" y="888"/>
                    </a:lnTo>
                    <a:lnTo>
                      <a:pt x="730" y="889"/>
                    </a:lnTo>
                    <a:lnTo>
                      <a:pt x="728" y="891"/>
                    </a:lnTo>
                    <a:lnTo>
                      <a:pt x="724" y="895"/>
                    </a:lnTo>
                    <a:lnTo>
                      <a:pt x="723" y="899"/>
                    </a:lnTo>
                    <a:lnTo>
                      <a:pt x="722" y="903"/>
                    </a:lnTo>
                    <a:lnTo>
                      <a:pt x="719" y="913"/>
                    </a:lnTo>
                    <a:lnTo>
                      <a:pt x="717" y="921"/>
                    </a:lnTo>
                    <a:lnTo>
                      <a:pt x="716" y="925"/>
                    </a:lnTo>
                    <a:lnTo>
                      <a:pt x="712" y="927"/>
                    </a:lnTo>
                    <a:lnTo>
                      <a:pt x="710" y="931"/>
                    </a:lnTo>
                    <a:lnTo>
                      <a:pt x="705" y="933"/>
                    </a:lnTo>
                    <a:lnTo>
                      <a:pt x="693" y="941"/>
                    </a:lnTo>
                    <a:lnTo>
                      <a:pt x="681" y="950"/>
                    </a:lnTo>
                    <a:lnTo>
                      <a:pt x="669" y="959"/>
                    </a:lnTo>
                    <a:lnTo>
                      <a:pt x="661" y="966"/>
                    </a:lnTo>
                    <a:lnTo>
                      <a:pt x="654" y="972"/>
                    </a:lnTo>
                    <a:lnTo>
                      <a:pt x="646" y="976"/>
                    </a:lnTo>
                    <a:lnTo>
                      <a:pt x="641" y="976"/>
                    </a:lnTo>
                    <a:lnTo>
                      <a:pt x="636" y="976"/>
                    </a:lnTo>
                    <a:lnTo>
                      <a:pt x="631" y="975"/>
                    </a:lnTo>
                    <a:lnTo>
                      <a:pt x="627" y="971"/>
                    </a:lnTo>
                    <a:lnTo>
                      <a:pt x="616" y="965"/>
                    </a:lnTo>
                    <a:lnTo>
                      <a:pt x="606" y="960"/>
                    </a:lnTo>
                    <a:lnTo>
                      <a:pt x="600" y="959"/>
                    </a:lnTo>
                    <a:lnTo>
                      <a:pt x="596" y="958"/>
                    </a:lnTo>
                    <a:lnTo>
                      <a:pt x="590" y="958"/>
                    </a:lnTo>
                    <a:lnTo>
                      <a:pt x="584" y="959"/>
                    </a:lnTo>
                    <a:lnTo>
                      <a:pt x="577" y="959"/>
                    </a:lnTo>
                    <a:lnTo>
                      <a:pt x="572" y="959"/>
                    </a:lnTo>
                    <a:lnTo>
                      <a:pt x="568" y="957"/>
                    </a:lnTo>
                    <a:lnTo>
                      <a:pt x="566" y="956"/>
                    </a:lnTo>
                    <a:lnTo>
                      <a:pt x="561" y="950"/>
                    </a:lnTo>
                    <a:lnTo>
                      <a:pt x="558" y="943"/>
                    </a:lnTo>
                    <a:lnTo>
                      <a:pt x="554" y="937"/>
                    </a:lnTo>
                    <a:lnTo>
                      <a:pt x="549" y="931"/>
                    </a:lnTo>
                    <a:lnTo>
                      <a:pt x="543" y="926"/>
                    </a:lnTo>
                    <a:lnTo>
                      <a:pt x="536" y="922"/>
                    </a:lnTo>
                    <a:lnTo>
                      <a:pt x="529" y="919"/>
                    </a:lnTo>
                    <a:lnTo>
                      <a:pt x="523" y="914"/>
                    </a:lnTo>
                    <a:lnTo>
                      <a:pt x="522" y="910"/>
                    </a:lnTo>
                    <a:lnTo>
                      <a:pt x="521" y="907"/>
                    </a:lnTo>
                    <a:lnTo>
                      <a:pt x="520" y="902"/>
                    </a:lnTo>
                    <a:lnTo>
                      <a:pt x="520" y="896"/>
                    </a:lnTo>
                    <a:lnTo>
                      <a:pt x="523" y="882"/>
                    </a:lnTo>
                    <a:lnTo>
                      <a:pt x="526" y="869"/>
                    </a:lnTo>
                    <a:lnTo>
                      <a:pt x="527" y="863"/>
                    </a:lnTo>
                    <a:lnTo>
                      <a:pt x="527" y="858"/>
                    </a:lnTo>
                    <a:lnTo>
                      <a:pt x="526" y="855"/>
                    </a:lnTo>
                    <a:lnTo>
                      <a:pt x="523" y="852"/>
                    </a:lnTo>
                    <a:lnTo>
                      <a:pt x="517" y="850"/>
                    </a:lnTo>
                    <a:lnTo>
                      <a:pt x="510" y="846"/>
                    </a:lnTo>
                    <a:lnTo>
                      <a:pt x="508" y="843"/>
                    </a:lnTo>
                    <a:lnTo>
                      <a:pt x="505" y="840"/>
                    </a:lnTo>
                    <a:lnTo>
                      <a:pt x="503" y="836"/>
                    </a:lnTo>
                    <a:lnTo>
                      <a:pt x="501" y="831"/>
                    </a:lnTo>
                    <a:lnTo>
                      <a:pt x="495" y="818"/>
                    </a:lnTo>
                    <a:lnTo>
                      <a:pt x="488" y="805"/>
                    </a:lnTo>
                    <a:lnTo>
                      <a:pt x="479" y="792"/>
                    </a:lnTo>
                    <a:lnTo>
                      <a:pt x="474" y="781"/>
                    </a:lnTo>
                    <a:lnTo>
                      <a:pt x="470" y="770"/>
                    </a:lnTo>
                    <a:lnTo>
                      <a:pt x="467" y="758"/>
                    </a:lnTo>
                    <a:lnTo>
                      <a:pt x="466" y="751"/>
                    </a:lnTo>
                    <a:lnTo>
                      <a:pt x="464" y="745"/>
                    </a:lnTo>
                    <a:lnTo>
                      <a:pt x="461" y="740"/>
                    </a:lnTo>
                    <a:lnTo>
                      <a:pt x="458" y="736"/>
                    </a:lnTo>
                    <a:lnTo>
                      <a:pt x="451" y="730"/>
                    </a:lnTo>
                    <a:lnTo>
                      <a:pt x="446" y="723"/>
                    </a:lnTo>
                    <a:lnTo>
                      <a:pt x="444" y="719"/>
                    </a:lnTo>
                    <a:lnTo>
                      <a:pt x="442" y="716"/>
                    </a:lnTo>
                    <a:lnTo>
                      <a:pt x="442" y="711"/>
                    </a:lnTo>
                    <a:lnTo>
                      <a:pt x="442" y="705"/>
                    </a:lnTo>
                    <a:lnTo>
                      <a:pt x="442" y="692"/>
                    </a:lnTo>
                    <a:lnTo>
                      <a:pt x="440" y="680"/>
                    </a:lnTo>
                    <a:lnTo>
                      <a:pt x="438" y="674"/>
                    </a:lnTo>
                    <a:lnTo>
                      <a:pt x="435" y="668"/>
                    </a:lnTo>
                    <a:lnTo>
                      <a:pt x="432" y="663"/>
                    </a:lnTo>
                    <a:lnTo>
                      <a:pt x="427" y="658"/>
                    </a:lnTo>
                    <a:lnTo>
                      <a:pt x="422" y="654"/>
                    </a:lnTo>
                    <a:lnTo>
                      <a:pt x="419" y="649"/>
                    </a:lnTo>
                    <a:lnTo>
                      <a:pt x="415" y="645"/>
                    </a:lnTo>
                    <a:lnTo>
                      <a:pt x="414" y="641"/>
                    </a:lnTo>
                    <a:lnTo>
                      <a:pt x="411" y="636"/>
                    </a:lnTo>
                    <a:lnTo>
                      <a:pt x="411" y="631"/>
                    </a:lnTo>
                    <a:lnTo>
                      <a:pt x="411" y="628"/>
                    </a:lnTo>
                    <a:lnTo>
                      <a:pt x="411" y="622"/>
                    </a:lnTo>
                    <a:lnTo>
                      <a:pt x="413" y="617"/>
                    </a:lnTo>
                    <a:lnTo>
                      <a:pt x="415" y="613"/>
                    </a:lnTo>
                    <a:lnTo>
                      <a:pt x="417" y="609"/>
                    </a:lnTo>
                    <a:lnTo>
                      <a:pt x="421" y="605"/>
                    </a:lnTo>
                    <a:lnTo>
                      <a:pt x="423" y="601"/>
                    </a:lnTo>
                    <a:lnTo>
                      <a:pt x="427" y="597"/>
                    </a:lnTo>
                    <a:lnTo>
                      <a:pt x="429" y="592"/>
                    </a:lnTo>
                    <a:lnTo>
                      <a:pt x="430" y="586"/>
                    </a:lnTo>
                    <a:lnTo>
                      <a:pt x="434" y="574"/>
                    </a:lnTo>
                    <a:lnTo>
                      <a:pt x="438" y="565"/>
                    </a:lnTo>
                    <a:lnTo>
                      <a:pt x="438" y="561"/>
                    </a:lnTo>
                    <a:lnTo>
                      <a:pt x="438" y="559"/>
                    </a:lnTo>
                    <a:lnTo>
                      <a:pt x="436" y="557"/>
                    </a:lnTo>
                    <a:lnTo>
                      <a:pt x="433" y="557"/>
                    </a:lnTo>
                    <a:lnTo>
                      <a:pt x="420" y="560"/>
                    </a:lnTo>
                    <a:lnTo>
                      <a:pt x="404" y="562"/>
                    </a:lnTo>
                    <a:lnTo>
                      <a:pt x="388" y="566"/>
                    </a:lnTo>
                    <a:lnTo>
                      <a:pt x="375" y="567"/>
                    </a:lnTo>
                    <a:lnTo>
                      <a:pt x="364" y="567"/>
                    </a:lnTo>
                    <a:lnTo>
                      <a:pt x="354" y="565"/>
                    </a:lnTo>
                    <a:lnTo>
                      <a:pt x="351" y="563"/>
                    </a:lnTo>
                    <a:lnTo>
                      <a:pt x="347" y="561"/>
                    </a:lnTo>
                    <a:lnTo>
                      <a:pt x="345" y="557"/>
                    </a:lnTo>
                    <a:lnTo>
                      <a:pt x="344" y="554"/>
                    </a:lnTo>
                    <a:lnTo>
                      <a:pt x="343" y="546"/>
                    </a:lnTo>
                    <a:lnTo>
                      <a:pt x="340" y="538"/>
                    </a:lnTo>
                    <a:lnTo>
                      <a:pt x="338" y="536"/>
                    </a:lnTo>
                    <a:lnTo>
                      <a:pt x="335" y="534"/>
                    </a:lnTo>
                    <a:lnTo>
                      <a:pt x="333" y="531"/>
                    </a:lnTo>
                    <a:lnTo>
                      <a:pt x="329" y="530"/>
                    </a:lnTo>
                    <a:lnTo>
                      <a:pt x="322" y="528"/>
                    </a:lnTo>
                    <a:lnTo>
                      <a:pt x="318" y="524"/>
                    </a:lnTo>
                    <a:lnTo>
                      <a:pt x="315" y="518"/>
                    </a:lnTo>
                    <a:lnTo>
                      <a:pt x="313" y="510"/>
                    </a:lnTo>
                    <a:lnTo>
                      <a:pt x="308" y="498"/>
                    </a:lnTo>
                    <a:lnTo>
                      <a:pt x="300" y="484"/>
                    </a:lnTo>
                    <a:lnTo>
                      <a:pt x="296" y="478"/>
                    </a:lnTo>
                    <a:lnTo>
                      <a:pt x="291" y="472"/>
                    </a:lnTo>
                    <a:lnTo>
                      <a:pt x="288" y="468"/>
                    </a:lnTo>
                    <a:lnTo>
                      <a:pt x="285" y="467"/>
                    </a:lnTo>
                    <a:lnTo>
                      <a:pt x="283" y="468"/>
                    </a:lnTo>
                    <a:lnTo>
                      <a:pt x="280" y="473"/>
                    </a:lnTo>
                    <a:lnTo>
                      <a:pt x="277" y="479"/>
                    </a:lnTo>
                    <a:lnTo>
                      <a:pt x="274" y="487"/>
                    </a:lnTo>
                    <a:lnTo>
                      <a:pt x="266" y="504"/>
                    </a:lnTo>
                    <a:lnTo>
                      <a:pt x="262" y="518"/>
                    </a:lnTo>
                    <a:lnTo>
                      <a:pt x="255" y="532"/>
                    </a:lnTo>
                    <a:lnTo>
                      <a:pt x="245" y="552"/>
                    </a:lnTo>
                    <a:lnTo>
                      <a:pt x="237" y="569"/>
                    </a:lnTo>
                    <a:lnTo>
                      <a:pt x="230" y="582"/>
                    </a:lnTo>
                    <a:lnTo>
                      <a:pt x="226" y="587"/>
                    </a:lnTo>
                    <a:lnTo>
                      <a:pt x="222" y="591"/>
                    </a:lnTo>
                    <a:lnTo>
                      <a:pt x="218" y="593"/>
                    </a:lnTo>
                    <a:lnTo>
                      <a:pt x="213" y="595"/>
                    </a:lnTo>
                    <a:lnTo>
                      <a:pt x="203" y="597"/>
                    </a:lnTo>
                    <a:lnTo>
                      <a:pt x="194" y="598"/>
                    </a:lnTo>
                    <a:lnTo>
                      <a:pt x="190" y="597"/>
                    </a:lnTo>
                    <a:lnTo>
                      <a:pt x="186" y="595"/>
                    </a:lnTo>
                    <a:lnTo>
                      <a:pt x="182" y="593"/>
                    </a:lnTo>
                    <a:lnTo>
                      <a:pt x="177" y="591"/>
                    </a:lnTo>
                    <a:lnTo>
                      <a:pt x="168" y="582"/>
                    </a:lnTo>
                    <a:lnTo>
                      <a:pt x="159" y="573"/>
                    </a:lnTo>
                    <a:lnTo>
                      <a:pt x="153" y="562"/>
                    </a:lnTo>
                    <a:lnTo>
                      <a:pt x="149" y="552"/>
                    </a:lnTo>
                    <a:lnTo>
                      <a:pt x="144" y="548"/>
                    </a:lnTo>
                    <a:lnTo>
                      <a:pt x="139" y="544"/>
                    </a:lnTo>
                    <a:lnTo>
                      <a:pt x="133" y="541"/>
                    </a:lnTo>
                    <a:lnTo>
                      <a:pt x="124" y="538"/>
                    </a:lnTo>
                    <a:lnTo>
                      <a:pt x="105" y="535"/>
                    </a:lnTo>
                    <a:lnTo>
                      <a:pt x="90" y="531"/>
                    </a:lnTo>
                    <a:lnTo>
                      <a:pt x="79" y="528"/>
                    </a:lnTo>
                    <a:lnTo>
                      <a:pt x="69" y="522"/>
                    </a:lnTo>
                    <a:lnTo>
                      <a:pt x="61" y="515"/>
                    </a:lnTo>
                    <a:lnTo>
                      <a:pt x="52" y="509"/>
                    </a:lnTo>
                    <a:lnTo>
                      <a:pt x="49" y="506"/>
                    </a:lnTo>
                    <a:lnTo>
                      <a:pt x="43" y="505"/>
                    </a:lnTo>
                    <a:lnTo>
                      <a:pt x="37" y="504"/>
                    </a:lnTo>
                    <a:lnTo>
                      <a:pt x="29" y="505"/>
                    </a:lnTo>
                    <a:lnTo>
                      <a:pt x="14" y="506"/>
                    </a:lnTo>
                    <a:lnTo>
                      <a:pt x="6" y="506"/>
                    </a:lnTo>
                    <a:lnTo>
                      <a:pt x="4" y="506"/>
                    </a:lnTo>
                    <a:lnTo>
                      <a:pt x="3" y="505"/>
                    </a:lnTo>
                    <a:lnTo>
                      <a:pt x="1" y="503"/>
                    </a:lnTo>
                    <a:lnTo>
                      <a:pt x="0" y="499"/>
                    </a:lnTo>
                    <a:lnTo>
                      <a:pt x="0" y="496"/>
                    </a:lnTo>
                    <a:lnTo>
                      <a:pt x="3" y="492"/>
                    </a:lnTo>
                    <a:lnTo>
                      <a:pt x="5" y="487"/>
                    </a:lnTo>
                    <a:lnTo>
                      <a:pt x="8" y="484"/>
                    </a:lnTo>
                    <a:lnTo>
                      <a:pt x="18" y="473"/>
                    </a:lnTo>
                    <a:lnTo>
                      <a:pt x="31" y="460"/>
                    </a:lnTo>
                    <a:lnTo>
                      <a:pt x="45" y="443"/>
                    </a:lnTo>
                    <a:lnTo>
                      <a:pt x="61" y="426"/>
                    </a:lnTo>
                    <a:lnTo>
                      <a:pt x="69" y="416"/>
                    </a:lnTo>
                    <a:lnTo>
                      <a:pt x="76" y="406"/>
                    </a:lnTo>
                    <a:lnTo>
                      <a:pt x="82" y="397"/>
                    </a:lnTo>
                    <a:lnTo>
                      <a:pt x="88" y="386"/>
                    </a:lnTo>
                    <a:lnTo>
                      <a:pt x="98" y="367"/>
                    </a:lnTo>
                    <a:lnTo>
                      <a:pt x="102" y="353"/>
                    </a:lnTo>
                    <a:lnTo>
                      <a:pt x="105" y="340"/>
                    </a:lnTo>
                    <a:lnTo>
                      <a:pt x="106" y="328"/>
                    </a:lnTo>
                    <a:lnTo>
                      <a:pt x="106" y="316"/>
                    </a:lnTo>
                    <a:lnTo>
                      <a:pt x="108" y="303"/>
                    </a:lnTo>
                    <a:lnTo>
                      <a:pt x="111" y="297"/>
                    </a:lnTo>
                    <a:lnTo>
                      <a:pt x="114" y="292"/>
                    </a:lnTo>
                    <a:lnTo>
                      <a:pt x="118" y="289"/>
                    </a:lnTo>
                    <a:lnTo>
                      <a:pt x="121" y="285"/>
                    </a:lnTo>
                    <a:lnTo>
                      <a:pt x="126" y="284"/>
                    </a:lnTo>
                    <a:lnTo>
                      <a:pt x="129" y="282"/>
                    </a:lnTo>
                    <a:lnTo>
                      <a:pt x="131" y="279"/>
                    </a:lnTo>
                    <a:lnTo>
                      <a:pt x="132" y="276"/>
                    </a:lnTo>
                    <a:lnTo>
                      <a:pt x="133" y="269"/>
                    </a:lnTo>
                    <a:lnTo>
                      <a:pt x="132" y="258"/>
                    </a:lnTo>
                    <a:lnTo>
                      <a:pt x="130" y="252"/>
                    </a:lnTo>
                    <a:lnTo>
                      <a:pt x="127" y="247"/>
                    </a:lnTo>
                    <a:lnTo>
                      <a:pt x="124" y="244"/>
                    </a:lnTo>
                    <a:lnTo>
                      <a:pt x="120" y="241"/>
                    </a:lnTo>
                    <a:lnTo>
                      <a:pt x="112" y="238"/>
                    </a:lnTo>
                    <a:lnTo>
                      <a:pt x="105" y="237"/>
                    </a:lnTo>
                    <a:lnTo>
                      <a:pt x="98" y="235"/>
                    </a:lnTo>
                    <a:lnTo>
                      <a:pt x="93" y="232"/>
                    </a:lnTo>
                    <a:lnTo>
                      <a:pt x="90" y="229"/>
                    </a:lnTo>
                    <a:lnTo>
                      <a:pt x="88" y="226"/>
                    </a:lnTo>
                    <a:lnTo>
                      <a:pt x="87" y="222"/>
                    </a:lnTo>
                    <a:lnTo>
                      <a:pt x="87" y="216"/>
                    </a:lnTo>
                    <a:lnTo>
                      <a:pt x="86" y="210"/>
                    </a:lnTo>
                    <a:lnTo>
                      <a:pt x="83" y="206"/>
                    </a:lnTo>
                    <a:lnTo>
                      <a:pt x="80" y="201"/>
                    </a:lnTo>
                    <a:lnTo>
                      <a:pt x="76" y="196"/>
                    </a:lnTo>
                    <a:lnTo>
                      <a:pt x="68" y="189"/>
                    </a:lnTo>
                    <a:lnTo>
                      <a:pt x="60" y="184"/>
                    </a:lnTo>
                    <a:lnTo>
                      <a:pt x="50" y="179"/>
                    </a:lnTo>
                    <a:lnTo>
                      <a:pt x="41" y="174"/>
                    </a:lnTo>
                    <a:lnTo>
                      <a:pt x="37" y="169"/>
                    </a:lnTo>
                    <a:lnTo>
                      <a:pt x="35" y="165"/>
                    </a:lnTo>
                    <a:lnTo>
                      <a:pt x="33" y="163"/>
                    </a:lnTo>
                    <a:lnTo>
                      <a:pt x="35" y="160"/>
                    </a:lnTo>
                    <a:lnTo>
                      <a:pt x="39" y="158"/>
                    </a:lnTo>
                    <a:lnTo>
                      <a:pt x="49" y="156"/>
                    </a:lnTo>
                    <a:close/>
                  </a:path>
                </a:pathLst>
              </a:custGeom>
              <a:solidFill>
                <a:srgbClr val="BFBFBF">
                  <a:alpha val="100000"/>
                </a:srgbClr>
              </a:solidFill>
              <a:ln w="9525" cap="flat" cmpd="sng">
                <a:solidFill>
                  <a:schemeClr val="bg1">
                    <a:alpha val="100000"/>
                  </a:schemeClr>
                </a:solidFill>
                <a:prstDash val="solid"/>
                <a:bevel/>
                <a:headEnd type="none" w="med" len="med"/>
                <a:tailEnd type="none" w="med" len="med"/>
              </a:ln>
            </p:spPr>
            <p:txBody>
              <a:bodyPr/>
              <a:lstStyle/>
              <a:p>
                <a:endParaRPr lang="zh-CN" altLang="en-US"/>
              </a:p>
            </p:txBody>
          </p:sp>
          <p:sp>
            <p:nvSpPr>
              <p:cNvPr id="44052" name="湖北"/>
              <p:cNvSpPr/>
              <p:nvPr/>
            </p:nvSpPr>
            <p:spPr>
              <a:xfrm>
                <a:off x="2962311" y="2409951"/>
                <a:ext cx="762009" cy="47627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2869" h="1815">
                    <a:moveTo>
                      <a:pt x="2867" y="1427"/>
                    </a:moveTo>
                    <a:lnTo>
                      <a:pt x="2869" y="1424"/>
                    </a:lnTo>
                    <a:lnTo>
                      <a:pt x="2869" y="1422"/>
                    </a:lnTo>
                    <a:lnTo>
                      <a:pt x="2864" y="1405"/>
                    </a:lnTo>
                    <a:lnTo>
                      <a:pt x="2862" y="1396"/>
                    </a:lnTo>
                    <a:lnTo>
                      <a:pt x="2859" y="1386"/>
                    </a:lnTo>
                    <a:lnTo>
                      <a:pt x="2858" y="1377"/>
                    </a:lnTo>
                    <a:lnTo>
                      <a:pt x="2856" y="1367"/>
                    </a:lnTo>
                    <a:lnTo>
                      <a:pt x="2853" y="1359"/>
                    </a:lnTo>
                    <a:lnTo>
                      <a:pt x="2851" y="1351"/>
                    </a:lnTo>
                    <a:lnTo>
                      <a:pt x="2851" y="1343"/>
                    </a:lnTo>
                    <a:lnTo>
                      <a:pt x="2851" y="1335"/>
                    </a:lnTo>
                    <a:lnTo>
                      <a:pt x="2851" y="1327"/>
                    </a:lnTo>
                    <a:lnTo>
                      <a:pt x="2851" y="1318"/>
                    </a:lnTo>
                    <a:lnTo>
                      <a:pt x="2851" y="1309"/>
                    </a:lnTo>
                    <a:lnTo>
                      <a:pt x="2850" y="1299"/>
                    </a:lnTo>
                    <a:lnTo>
                      <a:pt x="2848" y="1290"/>
                    </a:lnTo>
                    <a:lnTo>
                      <a:pt x="2845" y="1280"/>
                    </a:lnTo>
                    <a:lnTo>
                      <a:pt x="2841" y="1270"/>
                    </a:lnTo>
                    <a:lnTo>
                      <a:pt x="2835" y="1260"/>
                    </a:lnTo>
                    <a:lnTo>
                      <a:pt x="2829" y="1252"/>
                    </a:lnTo>
                    <a:lnTo>
                      <a:pt x="2819" y="1238"/>
                    </a:lnTo>
                    <a:lnTo>
                      <a:pt x="2810" y="1228"/>
                    </a:lnTo>
                    <a:lnTo>
                      <a:pt x="2795" y="1221"/>
                    </a:lnTo>
                    <a:lnTo>
                      <a:pt x="2780" y="1216"/>
                    </a:lnTo>
                    <a:lnTo>
                      <a:pt x="2776" y="1214"/>
                    </a:lnTo>
                    <a:lnTo>
                      <a:pt x="2774" y="1210"/>
                    </a:lnTo>
                    <a:lnTo>
                      <a:pt x="2772" y="1205"/>
                    </a:lnTo>
                    <a:lnTo>
                      <a:pt x="2771" y="1200"/>
                    </a:lnTo>
                    <a:lnTo>
                      <a:pt x="2770" y="1195"/>
                    </a:lnTo>
                    <a:lnTo>
                      <a:pt x="2770" y="1189"/>
                    </a:lnTo>
                    <a:lnTo>
                      <a:pt x="2771" y="1183"/>
                    </a:lnTo>
                    <a:lnTo>
                      <a:pt x="2772" y="1177"/>
                    </a:lnTo>
                    <a:lnTo>
                      <a:pt x="2776" y="1167"/>
                    </a:lnTo>
                    <a:lnTo>
                      <a:pt x="2778" y="1158"/>
                    </a:lnTo>
                    <a:lnTo>
                      <a:pt x="2778" y="1154"/>
                    </a:lnTo>
                    <a:lnTo>
                      <a:pt x="2778" y="1150"/>
                    </a:lnTo>
                    <a:lnTo>
                      <a:pt x="2776" y="1145"/>
                    </a:lnTo>
                    <a:lnTo>
                      <a:pt x="2772" y="1140"/>
                    </a:lnTo>
                    <a:lnTo>
                      <a:pt x="2769" y="1135"/>
                    </a:lnTo>
                    <a:lnTo>
                      <a:pt x="2766" y="1131"/>
                    </a:lnTo>
                    <a:lnTo>
                      <a:pt x="2764" y="1126"/>
                    </a:lnTo>
                    <a:lnTo>
                      <a:pt x="2763" y="1121"/>
                    </a:lnTo>
                    <a:lnTo>
                      <a:pt x="2762" y="1112"/>
                    </a:lnTo>
                    <a:lnTo>
                      <a:pt x="2762" y="1103"/>
                    </a:lnTo>
                    <a:lnTo>
                      <a:pt x="2759" y="1095"/>
                    </a:lnTo>
                    <a:lnTo>
                      <a:pt x="2757" y="1089"/>
                    </a:lnTo>
                    <a:lnTo>
                      <a:pt x="2752" y="1085"/>
                    </a:lnTo>
                    <a:lnTo>
                      <a:pt x="2746" y="1083"/>
                    </a:lnTo>
                    <a:lnTo>
                      <a:pt x="2741" y="1082"/>
                    </a:lnTo>
                    <a:lnTo>
                      <a:pt x="2738" y="1080"/>
                    </a:lnTo>
                    <a:lnTo>
                      <a:pt x="2734" y="1076"/>
                    </a:lnTo>
                    <a:lnTo>
                      <a:pt x="2731" y="1072"/>
                    </a:lnTo>
                    <a:lnTo>
                      <a:pt x="2727" y="1068"/>
                    </a:lnTo>
                    <a:lnTo>
                      <a:pt x="2724" y="1063"/>
                    </a:lnTo>
                    <a:lnTo>
                      <a:pt x="2722" y="1058"/>
                    </a:lnTo>
                    <a:lnTo>
                      <a:pt x="2720" y="1052"/>
                    </a:lnTo>
                    <a:lnTo>
                      <a:pt x="2719" y="1046"/>
                    </a:lnTo>
                    <a:lnTo>
                      <a:pt x="2719" y="1040"/>
                    </a:lnTo>
                    <a:lnTo>
                      <a:pt x="2719" y="1036"/>
                    </a:lnTo>
                    <a:lnTo>
                      <a:pt x="2720" y="1031"/>
                    </a:lnTo>
                    <a:lnTo>
                      <a:pt x="2722" y="1027"/>
                    </a:lnTo>
                    <a:lnTo>
                      <a:pt x="2725" y="1024"/>
                    </a:lnTo>
                    <a:lnTo>
                      <a:pt x="2727" y="1020"/>
                    </a:lnTo>
                    <a:lnTo>
                      <a:pt x="2731" y="1017"/>
                    </a:lnTo>
                    <a:lnTo>
                      <a:pt x="2738" y="1011"/>
                    </a:lnTo>
                    <a:lnTo>
                      <a:pt x="2743" y="1006"/>
                    </a:lnTo>
                    <a:lnTo>
                      <a:pt x="2745" y="1001"/>
                    </a:lnTo>
                    <a:lnTo>
                      <a:pt x="2746" y="994"/>
                    </a:lnTo>
                    <a:lnTo>
                      <a:pt x="2745" y="986"/>
                    </a:lnTo>
                    <a:lnTo>
                      <a:pt x="2744" y="977"/>
                    </a:lnTo>
                    <a:lnTo>
                      <a:pt x="2745" y="974"/>
                    </a:lnTo>
                    <a:lnTo>
                      <a:pt x="2746" y="971"/>
                    </a:lnTo>
                    <a:lnTo>
                      <a:pt x="2749" y="968"/>
                    </a:lnTo>
                    <a:lnTo>
                      <a:pt x="2752" y="965"/>
                    </a:lnTo>
                    <a:lnTo>
                      <a:pt x="2762" y="962"/>
                    </a:lnTo>
                    <a:lnTo>
                      <a:pt x="2769" y="959"/>
                    </a:lnTo>
                    <a:lnTo>
                      <a:pt x="2776" y="956"/>
                    </a:lnTo>
                    <a:lnTo>
                      <a:pt x="2783" y="949"/>
                    </a:lnTo>
                    <a:lnTo>
                      <a:pt x="2793" y="938"/>
                    </a:lnTo>
                    <a:lnTo>
                      <a:pt x="2803" y="929"/>
                    </a:lnTo>
                    <a:lnTo>
                      <a:pt x="2813" y="919"/>
                    </a:lnTo>
                    <a:lnTo>
                      <a:pt x="2819" y="912"/>
                    </a:lnTo>
                    <a:lnTo>
                      <a:pt x="2820" y="908"/>
                    </a:lnTo>
                    <a:lnTo>
                      <a:pt x="2820" y="905"/>
                    </a:lnTo>
                    <a:lnTo>
                      <a:pt x="2819" y="902"/>
                    </a:lnTo>
                    <a:lnTo>
                      <a:pt x="2816" y="899"/>
                    </a:lnTo>
                    <a:lnTo>
                      <a:pt x="2808" y="895"/>
                    </a:lnTo>
                    <a:lnTo>
                      <a:pt x="2799" y="892"/>
                    </a:lnTo>
                    <a:lnTo>
                      <a:pt x="2789" y="889"/>
                    </a:lnTo>
                    <a:lnTo>
                      <a:pt x="2780" y="883"/>
                    </a:lnTo>
                    <a:lnTo>
                      <a:pt x="2775" y="880"/>
                    </a:lnTo>
                    <a:lnTo>
                      <a:pt x="2770" y="876"/>
                    </a:lnTo>
                    <a:lnTo>
                      <a:pt x="2766" y="872"/>
                    </a:lnTo>
                    <a:lnTo>
                      <a:pt x="2764" y="867"/>
                    </a:lnTo>
                    <a:lnTo>
                      <a:pt x="2758" y="857"/>
                    </a:lnTo>
                    <a:lnTo>
                      <a:pt x="2751" y="849"/>
                    </a:lnTo>
                    <a:lnTo>
                      <a:pt x="2747" y="847"/>
                    </a:lnTo>
                    <a:lnTo>
                      <a:pt x="2743" y="845"/>
                    </a:lnTo>
                    <a:lnTo>
                      <a:pt x="2737" y="844"/>
                    </a:lnTo>
                    <a:lnTo>
                      <a:pt x="2731" y="845"/>
                    </a:lnTo>
                    <a:lnTo>
                      <a:pt x="2720" y="849"/>
                    </a:lnTo>
                    <a:lnTo>
                      <a:pt x="2709" y="850"/>
                    </a:lnTo>
                    <a:lnTo>
                      <a:pt x="2706" y="850"/>
                    </a:lnTo>
                    <a:lnTo>
                      <a:pt x="2701" y="848"/>
                    </a:lnTo>
                    <a:lnTo>
                      <a:pt x="2698" y="845"/>
                    </a:lnTo>
                    <a:lnTo>
                      <a:pt x="2694" y="842"/>
                    </a:lnTo>
                    <a:lnTo>
                      <a:pt x="2687" y="832"/>
                    </a:lnTo>
                    <a:lnTo>
                      <a:pt x="2682" y="824"/>
                    </a:lnTo>
                    <a:lnTo>
                      <a:pt x="2678" y="822"/>
                    </a:lnTo>
                    <a:lnTo>
                      <a:pt x="2676" y="819"/>
                    </a:lnTo>
                    <a:lnTo>
                      <a:pt x="2674" y="819"/>
                    </a:lnTo>
                    <a:lnTo>
                      <a:pt x="2670" y="819"/>
                    </a:lnTo>
                    <a:lnTo>
                      <a:pt x="2656" y="826"/>
                    </a:lnTo>
                    <a:lnTo>
                      <a:pt x="2640" y="837"/>
                    </a:lnTo>
                    <a:lnTo>
                      <a:pt x="2637" y="838"/>
                    </a:lnTo>
                    <a:lnTo>
                      <a:pt x="2632" y="837"/>
                    </a:lnTo>
                    <a:lnTo>
                      <a:pt x="2629" y="835"/>
                    </a:lnTo>
                    <a:lnTo>
                      <a:pt x="2624" y="830"/>
                    </a:lnTo>
                    <a:lnTo>
                      <a:pt x="2617" y="819"/>
                    </a:lnTo>
                    <a:lnTo>
                      <a:pt x="2608" y="807"/>
                    </a:lnTo>
                    <a:lnTo>
                      <a:pt x="2602" y="793"/>
                    </a:lnTo>
                    <a:lnTo>
                      <a:pt x="2598" y="781"/>
                    </a:lnTo>
                    <a:lnTo>
                      <a:pt x="2595" y="775"/>
                    </a:lnTo>
                    <a:lnTo>
                      <a:pt x="2593" y="772"/>
                    </a:lnTo>
                    <a:lnTo>
                      <a:pt x="2589" y="768"/>
                    </a:lnTo>
                    <a:lnTo>
                      <a:pt x="2585" y="767"/>
                    </a:lnTo>
                    <a:lnTo>
                      <a:pt x="2579" y="766"/>
                    </a:lnTo>
                    <a:lnTo>
                      <a:pt x="2574" y="765"/>
                    </a:lnTo>
                    <a:lnTo>
                      <a:pt x="2570" y="763"/>
                    </a:lnTo>
                    <a:lnTo>
                      <a:pt x="2567" y="761"/>
                    </a:lnTo>
                    <a:lnTo>
                      <a:pt x="2563" y="757"/>
                    </a:lnTo>
                    <a:lnTo>
                      <a:pt x="2562" y="754"/>
                    </a:lnTo>
                    <a:lnTo>
                      <a:pt x="2562" y="750"/>
                    </a:lnTo>
                    <a:lnTo>
                      <a:pt x="2562" y="748"/>
                    </a:lnTo>
                    <a:lnTo>
                      <a:pt x="2562" y="747"/>
                    </a:lnTo>
                    <a:lnTo>
                      <a:pt x="2562" y="746"/>
                    </a:lnTo>
                    <a:lnTo>
                      <a:pt x="2561" y="744"/>
                    </a:lnTo>
                    <a:lnTo>
                      <a:pt x="2558" y="744"/>
                    </a:lnTo>
                    <a:lnTo>
                      <a:pt x="2552" y="746"/>
                    </a:lnTo>
                    <a:lnTo>
                      <a:pt x="2542" y="750"/>
                    </a:lnTo>
                    <a:lnTo>
                      <a:pt x="2532" y="753"/>
                    </a:lnTo>
                    <a:lnTo>
                      <a:pt x="2524" y="754"/>
                    </a:lnTo>
                    <a:lnTo>
                      <a:pt x="2520" y="754"/>
                    </a:lnTo>
                    <a:lnTo>
                      <a:pt x="2518" y="753"/>
                    </a:lnTo>
                    <a:lnTo>
                      <a:pt x="2517" y="751"/>
                    </a:lnTo>
                    <a:lnTo>
                      <a:pt x="2516" y="749"/>
                    </a:lnTo>
                    <a:lnTo>
                      <a:pt x="2516" y="744"/>
                    </a:lnTo>
                    <a:lnTo>
                      <a:pt x="2514" y="742"/>
                    </a:lnTo>
                    <a:lnTo>
                      <a:pt x="2512" y="741"/>
                    </a:lnTo>
                    <a:lnTo>
                      <a:pt x="2508" y="741"/>
                    </a:lnTo>
                    <a:lnTo>
                      <a:pt x="2504" y="741"/>
                    </a:lnTo>
                    <a:lnTo>
                      <a:pt x="2500" y="740"/>
                    </a:lnTo>
                    <a:lnTo>
                      <a:pt x="2497" y="736"/>
                    </a:lnTo>
                    <a:lnTo>
                      <a:pt x="2494" y="729"/>
                    </a:lnTo>
                    <a:lnTo>
                      <a:pt x="2494" y="724"/>
                    </a:lnTo>
                    <a:lnTo>
                      <a:pt x="2494" y="719"/>
                    </a:lnTo>
                    <a:lnTo>
                      <a:pt x="2495" y="713"/>
                    </a:lnTo>
                    <a:lnTo>
                      <a:pt x="2497" y="709"/>
                    </a:lnTo>
                    <a:lnTo>
                      <a:pt x="2499" y="698"/>
                    </a:lnTo>
                    <a:lnTo>
                      <a:pt x="2500" y="687"/>
                    </a:lnTo>
                    <a:lnTo>
                      <a:pt x="2499" y="683"/>
                    </a:lnTo>
                    <a:lnTo>
                      <a:pt x="2498" y="678"/>
                    </a:lnTo>
                    <a:lnTo>
                      <a:pt x="2494" y="674"/>
                    </a:lnTo>
                    <a:lnTo>
                      <a:pt x="2489" y="671"/>
                    </a:lnTo>
                    <a:lnTo>
                      <a:pt x="2485" y="668"/>
                    </a:lnTo>
                    <a:lnTo>
                      <a:pt x="2480" y="666"/>
                    </a:lnTo>
                    <a:lnTo>
                      <a:pt x="2474" y="666"/>
                    </a:lnTo>
                    <a:lnTo>
                      <a:pt x="2469" y="666"/>
                    </a:lnTo>
                    <a:lnTo>
                      <a:pt x="2465" y="669"/>
                    </a:lnTo>
                    <a:lnTo>
                      <a:pt x="2461" y="674"/>
                    </a:lnTo>
                    <a:lnTo>
                      <a:pt x="2459" y="680"/>
                    </a:lnTo>
                    <a:lnTo>
                      <a:pt x="2457" y="687"/>
                    </a:lnTo>
                    <a:lnTo>
                      <a:pt x="2454" y="703"/>
                    </a:lnTo>
                    <a:lnTo>
                      <a:pt x="2451" y="717"/>
                    </a:lnTo>
                    <a:lnTo>
                      <a:pt x="2449" y="722"/>
                    </a:lnTo>
                    <a:lnTo>
                      <a:pt x="2445" y="725"/>
                    </a:lnTo>
                    <a:lnTo>
                      <a:pt x="2442" y="728"/>
                    </a:lnTo>
                    <a:lnTo>
                      <a:pt x="2437" y="729"/>
                    </a:lnTo>
                    <a:lnTo>
                      <a:pt x="2426" y="731"/>
                    </a:lnTo>
                    <a:lnTo>
                      <a:pt x="2416" y="732"/>
                    </a:lnTo>
                    <a:lnTo>
                      <a:pt x="2402" y="735"/>
                    </a:lnTo>
                    <a:lnTo>
                      <a:pt x="2387" y="738"/>
                    </a:lnTo>
                    <a:lnTo>
                      <a:pt x="2380" y="740"/>
                    </a:lnTo>
                    <a:lnTo>
                      <a:pt x="2373" y="740"/>
                    </a:lnTo>
                    <a:lnTo>
                      <a:pt x="2367" y="740"/>
                    </a:lnTo>
                    <a:lnTo>
                      <a:pt x="2360" y="737"/>
                    </a:lnTo>
                    <a:lnTo>
                      <a:pt x="2354" y="735"/>
                    </a:lnTo>
                    <a:lnTo>
                      <a:pt x="2346" y="730"/>
                    </a:lnTo>
                    <a:lnTo>
                      <a:pt x="2337" y="725"/>
                    </a:lnTo>
                    <a:lnTo>
                      <a:pt x="2329" y="718"/>
                    </a:lnTo>
                    <a:lnTo>
                      <a:pt x="2314" y="706"/>
                    </a:lnTo>
                    <a:lnTo>
                      <a:pt x="2303" y="696"/>
                    </a:lnTo>
                    <a:lnTo>
                      <a:pt x="2299" y="691"/>
                    </a:lnTo>
                    <a:lnTo>
                      <a:pt x="2296" y="688"/>
                    </a:lnTo>
                    <a:lnTo>
                      <a:pt x="2293" y="686"/>
                    </a:lnTo>
                    <a:lnTo>
                      <a:pt x="2291" y="686"/>
                    </a:lnTo>
                    <a:lnTo>
                      <a:pt x="2285" y="687"/>
                    </a:lnTo>
                    <a:lnTo>
                      <a:pt x="2278" y="692"/>
                    </a:lnTo>
                    <a:lnTo>
                      <a:pt x="2273" y="694"/>
                    </a:lnTo>
                    <a:lnTo>
                      <a:pt x="2270" y="694"/>
                    </a:lnTo>
                    <a:lnTo>
                      <a:pt x="2267" y="693"/>
                    </a:lnTo>
                    <a:lnTo>
                      <a:pt x="2264" y="691"/>
                    </a:lnTo>
                    <a:lnTo>
                      <a:pt x="2262" y="687"/>
                    </a:lnTo>
                    <a:lnTo>
                      <a:pt x="2261" y="683"/>
                    </a:lnTo>
                    <a:lnTo>
                      <a:pt x="2261" y="678"/>
                    </a:lnTo>
                    <a:lnTo>
                      <a:pt x="2261" y="674"/>
                    </a:lnTo>
                    <a:lnTo>
                      <a:pt x="2267" y="659"/>
                    </a:lnTo>
                    <a:lnTo>
                      <a:pt x="2274" y="643"/>
                    </a:lnTo>
                    <a:lnTo>
                      <a:pt x="2274" y="633"/>
                    </a:lnTo>
                    <a:lnTo>
                      <a:pt x="2274" y="621"/>
                    </a:lnTo>
                    <a:lnTo>
                      <a:pt x="2273" y="616"/>
                    </a:lnTo>
                    <a:lnTo>
                      <a:pt x="2271" y="611"/>
                    </a:lnTo>
                    <a:lnTo>
                      <a:pt x="2267" y="609"/>
                    </a:lnTo>
                    <a:lnTo>
                      <a:pt x="2264" y="608"/>
                    </a:lnTo>
                    <a:lnTo>
                      <a:pt x="2248" y="616"/>
                    </a:lnTo>
                    <a:lnTo>
                      <a:pt x="2232" y="623"/>
                    </a:lnTo>
                    <a:lnTo>
                      <a:pt x="2218" y="624"/>
                    </a:lnTo>
                    <a:lnTo>
                      <a:pt x="2203" y="623"/>
                    </a:lnTo>
                    <a:lnTo>
                      <a:pt x="2189" y="622"/>
                    </a:lnTo>
                    <a:lnTo>
                      <a:pt x="2179" y="620"/>
                    </a:lnTo>
                    <a:lnTo>
                      <a:pt x="2171" y="614"/>
                    </a:lnTo>
                    <a:lnTo>
                      <a:pt x="2159" y="603"/>
                    </a:lnTo>
                    <a:lnTo>
                      <a:pt x="2148" y="592"/>
                    </a:lnTo>
                    <a:lnTo>
                      <a:pt x="2140" y="583"/>
                    </a:lnTo>
                    <a:lnTo>
                      <a:pt x="2136" y="579"/>
                    </a:lnTo>
                    <a:lnTo>
                      <a:pt x="2133" y="576"/>
                    </a:lnTo>
                    <a:lnTo>
                      <a:pt x="2129" y="573"/>
                    </a:lnTo>
                    <a:lnTo>
                      <a:pt x="2126" y="572"/>
                    </a:lnTo>
                    <a:lnTo>
                      <a:pt x="2122" y="572"/>
                    </a:lnTo>
                    <a:lnTo>
                      <a:pt x="2119" y="573"/>
                    </a:lnTo>
                    <a:lnTo>
                      <a:pt x="2115" y="577"/>
                    </a:lnTo>
                    <a:lnTo>
                      <a:pt x="2110" y="581"/>
                    </a:lnTo>
                    <a:lnTo>
                      <a:pt x="2102" y="596"/>
                    </a:lnTo>
                    <a:lnTo>
                      <a:pt x="2094" y="609"/>
                    </a:lnTo>
                    <a:lnTo>
                      <a:pt x="2089" y="615"/>
                    </a:lnTo>
                    <a:lnTo>
                      <a:pt x="2084" y="621"/>
                    </a:lnTo>
                    <a:lnTo>
                      <a:pt x="2078" y="625"/>
                    </a:lnTo>
                    <a:lnTo>
                      <a:pt x="2073" y="629"/>
                    </a:lnTo>
                    <a:lnTo>
                      <a:pt x="2063" y="635"/>
                    </a:lnTo>
                    <a:lnTo>
                      <a:pt x="2053" y="637"/>
                    </a:lnTo>
                    <a:lnTo>
                      <a:pt x="2050" y="637"/>
                    </a:lnTo>
                    <a:lnTo>
                      <a:pt x="2047" y="636"/>
                    </a:lnTo>
                    <a:lnTo>
                      <a:pt x="2045" y="635"/>
                    </a:lnTo>
                    <a:lnTo>
                      <a:pt x="2044" y="633"/>
                    </a:lnTo>
                    <a:lnTo>
                      <a:pt x="2043" y="624"/>
                    </a:lnTo>
                    <a:lnTo>
                      <a:pt x="2043" y="615"/>
                    </a:lnTo>
                    <a:lnTo>
                      <a:pt x="2044" y="604"/>
                    </a:lnTo>
                    <a:lnTo>
                      <a:pt x="2045" y="591"/>
                    </a:lnTo>
                    <a:lnTo>
                      <a:pt x="2044" y="586"/>
                    </a:lnTo>
                    <a:lnTo>
                      <a:pt x="2043" y="583"/>
                    </a:lnTo>
                    <a:lnTo>
                      <a:pt x="2040" y="579"/>
                    </a:lnTo>
                    <a:lnTo>
                      <a:pt x="2038" y="578"/>
                    </a:lnTo>
                    <a:lnTo>
                      <a:pt x="2034" y="578"/>
                    </a:lnTo>
                    <a:lnTo>
                      <a:pt x="2032" y="579"/>
                    </a:lnTo>
                    <a:lnTo>
                      <a:pt x="2028" y="580"/>
                    </a:lnTo>
                    <a:lnTo>
                      <a:pt x="2026" y="583"/>
                    </a:lnTo>
                    <a:lnTo>
                      <a:pt x="2022" y="587"/>
                    </a:lnTo>
                    <a:lnTo>
                      <a:pt x="2018" y="591"/>
                    </a:lnTo>
                    <a:lnTo>
                      <a:pt x="2015" y="592"/>
                    </a:lnTo>
                    <a:lnTo>
                      <a:pt x="2013" y="592"/>
                    </a:lnTo>
                    <a:lnTo>
                      <a:pt x="2010" y="591"/>
                    </a:lnTo>
                    <a:lnTo>
                      <a:pt x="2008" y="590"/>
                    </a:lnTo>
                    <a:lnTo>
                      <a:pt x="2004" y="584"/>
                    </a:lnTo>
                    <a:lnTo>
                      <a:pt x="2002" y="577"/>
                    </a:lnTo>
                    <a:lnTo>
                      <a:pt x="2000" y="567"/>
                    </a:lnTo>
                    <a:lnTo>
                      <a:pt x="1997" y="558"/>
                    </a:lnTo>
                    <a:lnTo>
                      <a:pt x="1994" y="547"/>
                    </a:lnTo>
                    <a:lnTo>
                      <a:pt x="1990" y="540"/>
                    </a:lnTo>
                    <a:lnTo>
                      <a:pt x="1987" y="535"/>
                    </a:lnTo>
                    <a:lnTo>
                      <a:pt x="1983" y="533"/>
                    </a:lnTo>
                    <a:lnTo>
                      <a:pt x="1978" y="530"/>
                    </a:lnTo>
                    <a:lnTo>
                      <a:pt x="1975" y="529"/>
                    </a:lnTo>
                    <a:lnTo>
                      <a:pt x="1972" y="527"/>
                    </a:lnTo>
                    <a:lnTo>
                      <a:pt x="1971" y="522"/>
                    </a:lnTo>
                    <a:lnTo>
                      <a:pt x="1971" y="516"/>
                    </a:lnTo>
                    <a:lnTo>
                      <a:pt x="1971" y="510"/>
                    </a:lnTo>
                    <a:lnTo>
                      <a:pt x="1970" y="504"/>
                    </a:lnTo>
                    <a:lnTo>
                      <a:pt x="1966" y="497"/>
                    </a:lnTo>
                    <a:lnTo>
                      <a:pt x="1964" y="494"/>
                    </a:lnTo>
                    <a:lnTo>
                      <a:pt x="1963" y="490"/>
                    </a:lnTo>
                    <a:lnTo>
                      <a:pt x="1962" y="486"/>
                    </a:lnTo>
                    <a:lnTo>
                      <a:pt x="1963" y="482"/>
                    </a:lnTo>
                    <a:lnTo>
                      <a:pt x="1964" y="472"/>
                    </a:lnTo>
                    <a:lnTo>
                      <a:pt x="1969" y="461"/>
                    </a:lnTo>
                    <a:lnTo>
                      <a:pt x="1971" y="457"/>
                    </a:lnTo>
                    <a:lnTo>
                      <a:pt x="1972" y="452"/>
                    </a:lnTo>
                    <a:lnTo>
                      <a:pt x="1972" y="447"/>
                    </a:lnTo>
                    <a:lnTo>
                      <a:pt x="1972" y="444"/>
                    </a:lnTo>
                    <a:lnTo>
                      <a:pt x="1970" y="439"/>
                    </a:lnTo>
                    <a:lnTo>
                      <a:pt x="1965" y="433"/>
                    </a:lnTo>
                    <a:lnTo>
                      <a:pt x="1960" y="427"/>
                    </a:lnTo>
                    <a:lnTo>
                      <a:pt x="1958" y="420"/>
                    </a:lnTo>
                    <a:lnTo>
                      <a:pt x="1957" y="415"/>
                    </a:lnTo>
                    <a:lnTo>
                      <a:pt x="1957" y="412"/>
                    </a:lnTo>
                    <a:lnTo>
                      <a:pt x="1958" y="409"/>
                    </a:lnTo>
                    <a:lnTo>
                      <a:pt x="1959" y="407"/>
                    </a:lnTo>
                    <a:lnTo>
                      <a:pt x="1964" y="401"/>
                    </a:lnTo>
                    <a:lnTo>
                      <a:pt x="1968" y="394"/>
                    </a:lnTo>
                    <a:lnTo>
                      <a:pt x="1970" y="390"/>
                    </a:lnTo>
                    <a:lnTo>
                      <a:pt x="1970" y="385"/>
                    </a:lnTo>
                    <a:lnTo>
                      <a:pt x="1971" y="381"/>
                    </a:lnTo>
                    <a:lnTo>
                      <a:pt x="1970" y="377"/>
                    </a:lnTo>
                    <a:lnTo>
                      <a:pt x="1966" y="365"/>
                    </a:lnTo>
                    <a:lnTo>
                      <a:pt x="1963" y="351"/>
                    </a:lnTo>
                    <a:lnTo>
                      <a:pt x="1960" y="345"/>
                    </a:lnTo>
                    <a:lnTo>
                      <a:pt x="1959" y="340"/>
                    </a:lnTo>
                    <a:lnTo>
                      <a:pt x="1957" y="339"/>
                    </a:lnTo>
                    <a:lnTo>
                      <a:pt x="1956" y="338"/>
                    </a:lnTo>
                    <a:lnTo>
                      <a:pt x="1952" y="338"/>
                    </a:lnTo>
                    <a:lnTo>
                      <a:pt x="1949" y="339"/>
                    </a:lnTo>
                    <a:lnTo>
                      <a:pt x="1939" y="341"/>
                    </a:lnTo>
                    <a:lnTo>
                      <a:pt x="1931" y="346"/>
                    </a:lnTo>
                    <a:lnTo>
                      <a:pt x="1915" y="360"/>
                    </a:lnTo>
                    <a:lnTo>
                      <a:pt x="1897" y="377"/>
                    </a:lnTo>
                    <a:lnTo>
                      <a:pt x="1894" y="379"/>
                    </a:lnTo>
                    <a:lnTo>
                      <a:pt x="1889" y="382"/>
                    </a:lnTo>
                    <a:lnTo>
                      <a:pt x="1884" y="384"/>
                    </a:lnTo>
                    <a:lnTo>
                      <a:pt x="1881" y="384"/>
                    </a:lnTo>
                    <a:lnTo>
                      <a:pt x="1873" y="385"/>
                    </a:lnTo>
                    <a:lnTo>
                      <a:pt x="1865" y="385"/>
                    </a:lnTo>
                    <a:lnTo>
                      <a:pt x="1861" y="385"/>
                    </a:lnTo>
                    <a:lnTo>
                      <a:pt x="1858" y="387"/>
                    </a:lnTo>
                    <a:lnTo>
                      <a:pt x="1855" y="390"/>
                    </a:lnTo>
                    <a:lnTo>
                      <a:pt x="1849" y="395"/>
                    </a:lnTo>
                    <a:lnTo>
                      <a:pt x="1846" y="397"/>
                    </a:lnTo>
                    <a:lnTo>
                      <a:pt x="1843" y="400"/>
                    </a:lnTo>
                    <a:lnTo>
                      <a:pt x="1838" y="401"/>
                    </a:lnTo>
                    <a:lnTo>
                      <a:pt x="1834" y="402"/>
                    </a:lnTo>
                    <a:lnTo>
                      <a:pt x="1831" y="403"/>
                    </a:lnTo>
                    <a:lnTo>
                      <a:pt x="1826" y="402"/>
                    </a:lnTo>
                    <a:lnTo>
                      <a:pt x="1823" y="401"/>
                    </a:lnTo>
                    <a:lnTo>
                      <a:pt x="1818" y="400"/>
                    </a:lnTo>
                    <a:lnTo>
                      <a:pt x="1813" y="397"/>
                    </a:lnTo>
                    <a:lnTo>
                      <a:pt x="1808" y="394"/>
                    </a:lnTo>
                    <a:lnTo>
                      <a:pt x="1804" y="390"/>
                    </a:lnTo>
                    <a:lnTo>
                      <a:pt x="1800" y="387"/>
                    </a:lnTo>
                    <a:lnTo>
                      <a:pt x="1794" y="377"/>
                    </a:lnTo>
                    <a:lnTo>
                      <a:pt x="1789" y="369"/>
                    </a:lnTo>
                    <a:lnTo>
                      <a:pt x="1785" y="360"/>
                    </a:lnTo>
                    <a:lnTo>
                      <a:pt x="1780" y="356"/>
                    </a:lnTo>
                    <a:lnTo>
                      <a:pt x="1773" y="352"/>
                    </a:lnTo>
                    <a:lnTo>
                      <a:pt x="1764" y="351"/>
                    </a:lnTo>
                    <a:lnTo>
                      <a:pt x="1758" y="351"/>
                    </a:lnTo>
                    <a:lnTo>
                      <a:pt x="1755" y="352"/>
                    </a:lnTo>
                    <a:lnTo>
                      <a:pt x="1751" y="353"/>
                    </a:lnTo>
                    <a:lnTo>
                      <a:pt x="1749" y="354"/>
                    </a:lnTo>
                    <a:lnTo>
                      <a:pt x="1744" y="359"/>
                    </a:lnTo>
                    <a:lnTo>
                      <a:pt x="1741" y="364"/>
                    </a:lnTo>
                    <a:lnTo>
                      <a:pt x="1738" y="368"/>
                    </a:lnTo>
                    <a:lnTo>
                      <a:pt x="1736" y="369"/>
                    </a:lnTo>
                    <a:lnTo>
                      <a:pt x="1733" y="370"/>
                    </a:lnTo>
                    <a:lnTo>
                      <a:pt x="1731" y="371"/>
                    </a:lnTo>
                    <a:lnTo>
                      <a:pt x="1725" y="370"/>
                    </a:lnTo>
                    <a:lnTo>
                      <a:pt x="1720" y="366"/>
                    </a:lnTo>
                    <a:lnTo>
                      <a:pt x="1717" y="363"/>
                    </a:lnTo>
                    <a:lnTo>
                      <a:pt x="1714" y="360"/>
                    </a:lnTo>
                    <a:lnTo>
                      <a:pt x="1708" y="357"/>
                    </a:lnTo>
                    <a:lnTo>
                      <a:pt x="1699" y="354"/>
                    </a:lnTo>
                    <a:lnTo>
                      <a:pt x="1693" y="353"/>
                    </a:lnTo>
                    <a:lnTo>
                      <a:pt x="1687" y="354"/>
                    </a:lnTo>
                    <a:lnTo>
                      <a:pt x="1681" y="356"/>
                    </a:lnTo>
                    <a:lnTo>
                      <a:pt x="1675" y="358"/>
                    </a:lnTo>
                    <a:lnTo>
                      <a:pt x="1662" y="364"/>
                    </a:lnTo>
                    <a:lnTo>
                      <a:pt x="1648" y="368"/>
                    </a:lnTo>
                    <a:lnTo>
                      <a:pt x="1634" y="372"/>
                    </a:lnTo>
                    <a:lnTo>
                      <a:pt x="1619" y="378"/>
                    </a:lnTo>
                    <a:lnTo>
                      <a:pt x="1613" y="381"/>
                    </a:lnTo>
                    <a:lnTo>
                      <a:pt x="1606" y="383"/>
                    </a:lnTo>
                    <a:lnTo>
                      <a:pt x="1600" y="384"/>
                    </a:lnTo>
                    <a:lnTo>
                      <a:pt x="1596" y="385"/>
                    </a:lnTo>
                    <a:lnTo>
                      <a:pt x="1584" y="384"/>
                    </a:lnTo>
                    <a:lnTo>
                      <a:pt x="1572" y="382"/>
                    </a:lnTo>
                    <a:lnTo>
                      <a:pt x="1556" y="381"/>
                    </a:lnTo>
                    <a:lnTo>
                      <a:pt x="1537" y="379"/>
                    </a:lnTo>
                    <a:lnTo>
                      <a:pt x="1516" y="381"/>
                    </a:lnTo>
                    <a:lnTo>
                      <a:pt x="1496" y="383"/>
                    </a:lnTo>
                    <a:lnTo>
                      <a:pt x="1479" y="387"/>
                    </a:lnTo>
                    <a:lnTo>
                      <a:pt x="1466" y="390"/>
                    </a:lnTo>
                    <a:lnTo>
                      <a:pt x="1456" y="391"/>
                    </a:lnTo>
                    <a:lnTo>
                      <a:pt x="1445" y="393"/>
                    </a:lnTo>
                    <a:lnTo>
                      <a:pt x="1439" y="391"/>
                    </a:lnTo>
                    <a:lnTo>
                      <a:pt x="1434" y="390"/>
                    </a:lnTo>
                    <a:lnTo>
                      <a:pt x="1428" y="389"/>
                    </a:lnTo>
                    <a:lnTo>
                      <a:pt x="1423" y="387"/>
                    </a:lnTo>
                    <a:lnTo>
                      <a:pt x="1411" y="379"/>
                    </a:lnTo>
                    <a:lnTo>
                      <a:pt x="1397" y="372"/>
                    </a:lnTo>
                    <a:lnTo>
                      <a:pt x="1384" y="366"/>
                    </a:lnTo>
                    <a:lnTo>
                      <a:pt x="1376" y="360"/>
                    </a:lnTo>
                    <a:lnTo>
                      <a:pt x="1370" y="356"/>
                    </a:lnTo>
                    <a:lnTo>
                      <a:pt x="1364" y="351"/>
                    </a:lnTo>
                    <a:lnTo>
                      <a:pt x="1354" y="349"/>
                    </a:lnTo>
                    <a:lnTo>
                      <a:pt x="1341" y="347"/>
                    </a:lnTo>
                    <a:lnTo>
                      <a:pt x="1334" y="347"/>
                    </a:lnTo>
                    <a:lnTo>
                      <a:pt x="1329" y="346"/>
                    </a:lnTo>
                    <a:lnTo>
                      <a:pt x="1325" y="345"/>
                    </a:lnTo>
                    <a:lnTo>
                      <a:pt x="1321" y="343"/>
                    </a:lnTo>
                    <a:lnTo>
                      <a:pt x="1315" y="337"/>
                    </a:lnTo>
                    <a:lnTo>
                      <a:pt x="1308" y="331"/>
                    </a:lnTo>
                    <a:lnTo>
                      <a:pt x="1298" y="325"/>
                    </a:lnTo>
                    <a:lnTo>
                      <a:pt x="1288" y="321"/>
                    </a:lnTo>
                    <a:lnTo>
                      <a:pt x="1276" y="319"/>
                    </a:lnTo>
                    <a:lnTo>
                      <a:pt x="1265" y="318"/>
                    </a:lnTo>
                    <a:lnTo>
                      <a:pt x="1260" y="316"/>
                    </a:lnTo>
                    <a:lnTo>
                      <a:pt x="1256" y="315"/>
                    </a:lnTo>
                    <a:lnTo>
                      <a:pt x="1251" y="313"/>
                    </a:lnTo>
                    <a:lnTo>
                      <a:pt x="1247" y="310"/>
                    </a:lnTo>
                    <a:lnTo>
                      <a:pt x="1241" y="302"/>
                    </a:lnTo>
                    <a:lnTo>
                      <a:pt x="1235" y="293"/>
                    </a:lnTo>
                    <a:lnTo>
                      <a:pt x="1233" y="289"/>
                    </a:lnTo>
                    <a:lnTo>
                      <a:pt x="1229" y="288"/>
                    </a:lnTo>
                    <a:lnTo>
                      <a:pt x="1225" y="287"/>
                    </a:lnTo>
                    <a:lnTo>
                      <a:pt x="1220" y="288"/>
                    </a:lnTo>
                    <a:lnTo>
                      <a:pt x="1208" y="290"/>
                    </a:lnTo>
                    <a:lnTo>
                      <a:pt x="1196" y="290"/>
                    </a:lnTo>
                    <a:lnTo>
                      <a:pt x="1187" y="289"/>
                    </a:lnTo>
                    <a:lnTo>
                      <a:pt x="1178" y="286"/>
                    </a:lnTo>
                    <a:lnTo>
                      <a:pt x="1170" y="281"/>
                    </a:lnTo>
                    <a:lnTo>
                      <a:pt x="1159" y="272"/>
                    </a:lnTo>
                    <a:lnTo>
                      <a:pt x="1149" y="262"/>
                    </a:lnTo>
                    <a:lnTo>
                      <a:pt x="1139" y="251"/>
                    </a:lnTo>
                    <a:lnTo>
                      <a:pt x="1132" y="242"/>
                    </a:lnTo>
                    <a:lnTo>
                      <a:pt x="1126" y="233"/>
                    </a:lnTo>
                    <a:lnTo>
                      <a:pt x="1121" y="225"/>
                    </a:lnTo>
                    <a:lnTo>
                      <a:pt x="1115" y="213"/>
                    </a:lnTo>
                    <a:lnTo>
                      <a:pt x="1114" y="207"/>
                    </a:lnTo>
                    <a:lnTo>
                      <a:pt x="1113" y="202"/>
                    </a:lnTo>
                    <a:lnTo>
                      <a:pt x="1113" y="198"/>
                    </a:lnTo>
                    <a:lnTo>
                      <a:pt x="1113" y="193"/>
                    </a:lnTo>
                    <a:lnTo>
                      <a:pt x="1114" y="189"/>
                    </a:lnTo>
                    <a:lnTo>
                      <a:pt x="1115" y="187"/>
                    </a:lnTo>
                    <a:lnTo>
                      <a:pt x="1115" y="183"/>
                    </a:lnTo>
                    <a:lnTo>
                      <a:pt x="1114" y="181"/>
                    </a:lnTo>
                    <a:lnTo>
                      <a:pt x="1113" y="179"/>
                    </a:lnTo>
                    <a:lnTo>
                      <a:pt x="1109" y="176"/>
                    </a:lnTo>
                    <a:lnTo>
                      <a:pt x="1106" y="175"/>
                    </a:lnTo>
                    <a:lnTo>
                      <a:pt x="1102" y="174"/>
                    </a:lnTo>
                    <a:lnTo>
                      <a:pt x="1090" y="170"/>
                    </a:lnTo>
                    <a:lnTo>
                      <a:pt x="1077" y="164"/>
                    </a:lnTo>
                    <a:lnTo>
                      <a:pt x="1064" y="157"/>
                    </a:lnTo>
                    <a:lnTo>
                      <a:pt x="1056" y="150"/>
                    </a:lnTo>
                    <a:lnTo>
                      <a:pt x="1052" y="146"/>
                    </a:lnTo>
                    <a:lnTo>
                      <a:pt x="1050" y="142"/>
                    </a:lnTo>
                    <a:lnTo>
                      <a:pt x="1049" y="136"/>
                    </a:lnTo>
                    <a:lnTo>
                      <a:pt x="1048" y="129"/>
                    </a:lnTo>
                    <a:lnTo>
                      <a:pt x="1046" y="117"/>
                    </a:lnTo>
                    <a:lnTo>
                      <a:pt x="1048" y="105"/>
                    </a:lnTo>
                    <a:lnTo>
                      <a:pt x="1048" y="100"/>
                    </a:lnTo>
                    <a:lnTo>
                      <a:pt x="1046" y="97"/>
                    </a:lnTo>
                    <a:lnTo>
                      <a:pt x="1045" y="93"/>
                    </a:lnTo>
                    <a:lnTo>
                      <a:pt x="1044" y="89"/>
                    </a:lnTo>
                    <a:lnTo>
                      <a:pt x="1042" y="87"/>
                    </a:lnTo>
                    <a:lnTo>
                      <a:pt x="1039" y="83"/>
                    </a:lnTo>
                    <a:lnTo>
                      <a:pt x="1036" y="82"/>
                    </a:lnTo>
                    <a:lnTo>
                      <a:pt x="1032" y="80"/>
                    </a:lnTo>
                    <a:lnTo>
                      <a:pt x="1024" y="76"/>
                    </a:lnTo>
                    <a:lnTo>
                      <a:pt x="1018" y="72"/>
                    </a:lnTo>
                    <a:lnTo>
                      <a:pt x="1013" y="67"/>
                    </a:lnTo>
                    <a:lnTo>
                      <a:pt x="1011" y="61"/>
                    </a:lnTo>
                    <a:lnTo>
                      <a:pt x="1008" y="54"/>
                    </a:lnTo>
                    <a:lnTo>
                      <a:pt x="1006" y="48"/>
                    </a:lnTo>
                    <a:lnTo>
                      <a:pt x="1002" y="42"/>
                    </a:lnTo>
                    <a:lnTo>
                      <a:pt x="996" y="36"/>
                    </a:lnTo>
                    <a:lnTo>
                      <a:pt x="981" y="24"/>
                    </a:lnTo>
                    <a:lnTo>
                      <a:pt x="962" y="9"/>
                    </a:lnTo>
                    <a:lnTo>
                      <a:pt x="952" y="1"/>
                    </a:lnTo>
                    <a:lnTo>
                      <a:pt x="949" y="0"/>
                    </a:lnTo>
                    <a:lnTo>
                      <a:pt x="945" y="4"/>
                    </a:lnTo>
                    <a:lnTo>
                      <a:pt x="939" y="12"/>
                    </a:lnTo>
                    <a:lnTo>
                      <a:pt x="935" y="18"/>
                    </a:lnTo>
                    <a:lnTo>
                      <a:pt x="931" y="19"/>
                    </a:lnTo>
                    <a:lnTo>
                      <a:pt x="927" y="19"/>
                    </a:lnTo>
                    <a:lnTo>
                      <a:pt x="923" y="17"/>
                    </a:lnTo>
                    <a:lnTo>
                      <a:pt x="919" y="16"/>
                    </a:lnTo>
                    <a:lnTo>
                      <a:pt x="916" y="17"/>
                    </a:lnTo>
                    <a:lnTo>
                      <a:pt x="911" y="18"/>
                    </a:lnTo>
                    <a:lnTo>
                      <a:pt x="907" y="19"/>
                    </a:lnTo>
                    <a:lnTo>
                      <a:pt x="899" y="25"/>
                    </a:lnTo>
                    <a:lnTo>
                      <a:pt x="889" y="32"/>
                    </a:lnTo>
                    <a:lnTo>
                      <a:pt x="873" y="43"/>
                    </a:lnTo>
                    <a:lnTo>
                      <a:pt x="861" y="50"/>
                    </a:lnTo>
                    <a:lnTo>
                      <a:pt x="860" y="53"/>
                    </a:lnTo>
                    <a:lnTo>
                      <a:pt x="857" y="54"/>
                    </a:lnTo>
                    <a:lnTo>
                      <a:pt x="855" y="54"/>
                    </a:lnTo>
                    <a:lnTo>
                      <a:pt x="851" y="55"/>
                    </a:lnTo>
                    <a:lnTo>
                      <a:pt x="849" y="54"/>
                    </a:lnTo>
                    <a:lnTo>
                      <a:pt x="847" y="53"/>
                    </a:lnTo>
                    <a:lnTo>
                      <a:pt x="844" y="51"/>
                    </a:lnTo>
                    <a:lnTo>
                      <a:pt x="842" y="48"/>
                    </a:lnTo>
                    <a:lnTo>
                      <a:pt x="839" y="44"/>
                    </a:lnTo>
                    <a:lnTo>
                      <a:pt x="836" y="42"/>
                    </a:lnTo>
                    <a:lnTo>
                      <a:pt x="834" y="42"/>
                    </a:lnTo>
                    <a:lnTo>
                      <a:pt x="829" y="43"/>
                    </a:lnTo>
                    <a:lnTo>
                      <a:pt x="824" y="43"/>
                    </a:lnTo>
                    <a:lnTo>
                      <a:pt x="820" y="41"/>
                    </a:lnTo>
                    <a:lnTo>
                      <a:pt x="819" y="36"/>
                    </a:lnTo>
                    <a:lnTo>
                      <a:pt x="817" y="26"/>
                    </a:lnTo>
                    <a:lnTo>
                      <a:pt x="816" y="16"/>
                    </a:lnTo>
                    <a:lnTo>
                      <a:pt x="812" y="9"/>
                    </a:lnTo>
                    <a:lnTo>
                      <a:pt x="809" y="5"/>
                    </a:lnTo>
                    <a:lnTo>
                      <a:pt x="805" y="1"/>
                    </a:lnTo>
                    <a:lnTo>
                      <a:pt x="803" y="1"/>
                    </a:lnTo>
                    <a:lnTo>
                      <a:pt x="800" y="1"/>
                    </a:lnTo>
                    <a:lnTo>
                      <a:pt x="798" y="1"/>
                    </a:lnTo>
                    <a:lnTo>
                      <a:pt x="796" y="3"/>
                    </a:lnTo>
                    <a:lnTo>
                      <a:pt x="790" y="7"/>
                    </a:lnTo>
                    <a:lnTo>
                      <a:pt x="785" y="13"/>
                    </a:lnTo>
                    <a:lnTo>
                      <a:pt x="779" y="18"/>
                    </a:lnTo>
                    <a:lnTo>
                      <a:pt x="773" y="22"/>
                    </a:lnTo>
                    <a:lnTo>
                      <a:pt x="766" y="24"/>
                    </a:lnTo>
                    <a:lnTo>
                      <a:pt x="756" y="26"/>
                    </a:lnTo>
                    <a:lnTo>
                      <a:pt x="744" y="26"/>
                    </a:lnTo>
                    <a:lnTo>
                      <a:pt x="734" y="28"/>
                    </a:lnTo>
                    <a:lnTo>
                      <a:pt x="722" y="30"/>
                    </a:lnTo>
                    <a:lnTo>
                      <a:pt x="708" y="34"/>
                    </a:lnTo>
                    <a:lnTo>
                      <a:pt x="700" y="35"/>
                    </a:lnTo>
                    <a:lnTo>
                      <a:pt x="694" y="36"/>
                    </a:lnTo>
                    <a:lnTo>
                      <a:pt x="689" y="35"/>
                    </a:lnTo>
                    <a:lnTo>
                      <a:pt x="684" y="34"/>
                    </a:lnTo>
                    <a:lnTo>
                      <a:pt x="675" y="30"/>
                    </a:lnTo>
                    <a:lnTo>
                      <a:pt x="667" y="25"/>
                    </a:lnTo>
                    <a:lnTo>
                      <a:pt x="664" y="22"/>
                    </a:lnTo>
                    <a:lnTo>
                      <a:pt x="658" y="19"/>
                    </a:lnTo>
                    <a:lnTo>
                      <a:pt x="652" y="18"/>
                    </a:lnTo>
                    <a:lnTo>
                      <a:pt x="646" y="17"/>
                    </a:lnTo>
                    <a:lnTo>
                      <a:pt x="633" y="16"/>
                    </a:lnTo>
                    <a:lnTo>
                      <a:pt x="622" y="17"/>
                    </a:lnTo>
                    <a:lnTo>
                      <a:pt x="611" y="18"/>
                    </a:lnTo>
                    <a:lnTo>
                      <a:pt x="598" y="18"/>
                    </a:lnTo>
                    <a:lnTo>
                      <a:pt x="583" y="17"/>
                    </a:lnTo>
                    <a:lnTo>
                      <a:pt x="568" y="13"/>
                    </a:lnTo>
                    <a:lnTo>
                      <a:pt x="553" y="10"/>
                    </a:lnTo>
                    <a:lnTo>
                      <a:pt x="538" y="7"/>
                    </a:lnTo>
                    <a:lnTo>
                      <a:pt x="523" y="7"/>
                    </a:lnTo>
                    <a:lnTo>
                      <a:pt x="516" y="7"/>
                    </a:lnTo>
                    <a:lnTo>
                      <a:pt x="510" y="5"/>
                    </a:lnTo>
                    <a:lnTo>
                      <a:pt x="501" y="3"/>
                    </a:lnTo>
                    <a:lnTo>
                      <a:pt x="495" y="1"/>
                    </a:lnTo>
                    <a:lnTo>
                      <a:pt x="489" y="0"/>
                    </a:lnTo>
                    <a:lnTo>
                      <a:pt x="483" y="1"/>
                    </a:lnTo>
                    <a:lnTo>
                      <a:pt x="477" y="3"/>
                    </a:lnTo>
                    <a:lnTo>
                      <a:pt x="467" y="5"/>
                    </a:lnTo>
                    <a:lnTo>
                      <a:pt x="459" y="7"/>
                    </a:lnTo>
                    <a:lnTo>
                      <a:pt x="451" y="7"/>
                    </a:lnTo>
                    <a:lnTo>
                      <a:pt x="441" y="7"/>
                    </a:lnTo>
                    <a:lnTo>
                      <a:pt x="435" y="7"/>
                    </a:lnTo>
                    <a:lnTo>
                      <a:pt x="431" y="9"/>
                    </a:lnTo>
                    <a:lnTo>
                      <a:pt x="425" y="11"/>
                    </a:lnTo>
                    <a:lnTo>
                      <a:pt x="420" y="15"/>
                    </a:lnTo>
                    <a:lnTo>
                      <a:pt x="412" y="20"/>
                    </a:lnTo>
                    <a:lnTo>
                      <a:pt x="406" y="28"/>
                    </a:lnTo>
                    <a:lnTo>
                      <a:pt x="404" y="31"/>
                    </a:lnTo>
                    <a:lnTo>
                      <a:pt x="402" y="34"/>
                    </a:lnTo>
                    <a:lnTo>
                      <a:pt x="402" y="37"/>
                    </a:lnTo>
                    <a:lnTo>
                      <a:pt x="402" y="41"/>
                    </a:lnTo>
                    <a:lnTo>
                      <a:pt x="403" y="44"/>
                    </a:lnTo>
                    <a:lnTo>
                      <a:pt x="404" y="48"/>
                    </a:lnTo>
                    <a:lnTo>
                      <a:pt x="408" y="50"/>
                    </a:lnTo>
                    <a:lnTo>
                      <a:pt x="413" y="51"/>
                    </a:lnTo>
                    <a:lnTo>
                      <a:pt x="427" y="55"/>
                    </a:lnTo>
                    <a:lnTo>
                      <a:pt x="446" y="57"/>
                    </a:lnTo>
                    <a:lnTo>
                      <a:pt x="465" y="60"/>
                    </a:lnTo>
                    <a:lnTo>
                      <a:pt x="480" y="62"/>
                    </a:lnTo>
                    <a:lnTo>
                      <a:pt x="488" y="63"/>
                    </a:lnTo>
                    <a:lnTo>
                      <a:pt x="494" y="66"/>
                    </a:lnTo>
                    <a:lnTo>
                      <a:pt x="500" y="69"/>
                    </a:lnTo>
                    <a:lnTo>
                      <a:pt x="505" y="73"/>
                    </a:lnTo>
                    <a:lnTo>
                      <a:pt x="510" y="78"/>
                    </a:lnTo>
                    <a:lnTo>
                      <a:pt x="514" y="81"/>
                    </a:lnTo>
                    <a:lnTo>
                      <a:pt x="516" y="86"/>
                    </a:lnTo>
                    <a:lnTo>
                      <a:pt x="517" y="91"/>
                    </a:lnTo>
                    <a:lnTo>
                      <a:pt x="519" y="101"/>
                    </a:lnTo>
                    <a:lnTo>
                      <a:pt x="519" y="118"/>
                    </a:lnTo>
                    <a:lnTo>
                      <a:pt x="517" y="136"/>
                    </a:lnTo>
                    <a:lnTo>
                      <a:pt x="517" y="152"/>
                    </a:lnTo>
                    <a:lnTo>
                      <a:pt x="517" y="160"/>
                    </a:lnTo>
                    <a:lnTo>
                      <a:pt x="519" y="164"/>
                    </a:lnTo>
                    <a:lnTo>
                      <a:pt x="521" y="167"/>
                    </a:lnTo>
                    <a:lnTo>
                      <a:pt x="523" y="168"/>
                    </a:lnTo>
                    <a:lnTo>
                      <a:pt x="529" y="169"/>
                    </a:lnTo>
                    <a:lnTo>
                      <a:pt x="535" y="167"/>
                    </a:lnTo>
                    <a:lnTo>
                      <a:pt x="547" y="163"/>
                    </a:lnTo>
                    <a:lnTo>
                      <a:pt x="560" y="160"/>
                    </a:lnTo>
                    <a:lnTo>
                      <a:pt x="566" y="160"/>
                    </a:lnTo>
                    <a:lnTo>
                      <a:pt x="571" y="161"/>
                    </a:lnTo>
                    <a:lnTo>
                      <a:pt x="574" y="163"/>
                    </a:lnTo>
                    <a:lnTo>
                      <a:pt x="577" y="165"/>
                    </a:lnTo>
                    <a:lnTo>
                      <a:pt x="580" y="168"/>
                    </a:lnTo>
                    <a:lnTo>
                      <a:pt x="585" y="171"/>
                    </a:lnTo>
                    <a:lnTo>
                      <a:pt x="592" y="173"/>
                    </a:lnTo>
                    <a:lnTo>
                      <a:pt x="601" y="174"/>
                    </a:lnTo>
                    <a:lnTo>
                      <a:pt x="610" y="173"/>
                    </a:lnTo>
                    <a:lnTo>
                      <a:pt x="620" y="173"/>
                    </a:lnTo>
                    <a:lnTo>
                      <a:pt x="628" y="175"/>
                    </a:lnTo>
                    <a:lnTo>
                      <a:pt x="634" y="177"/>
                    </a:lnTo>
                    <a:lnTo>
                      <a:pt x="643" y="186"/>
                    </a:lnTo>
                    <a:lnTo>
                      <a:pt x="652" y="192"/>
                    </a:lnTo>
                    <a:lnTo>
                      <a:pt x="656" y="195"/>
                    </a:lnTo>
                    <a:lnTo>
                      <a:pt x="658" y="198"/>
                    </a:lnTo>
                    <a:lnTo>
                      <a:pt x="658" y="202"/>
                    </a:lnTo>
                    <a:lnTo>
                      <a:pt x="658" y="208"/>
                    </a:lnTo>
                    <a:lnTo>
                      <a:pt x="656" y="218"/>
                    </a:lnTo>
                    <a:lnTo>
                      <a:pt x="658" y="228"/>
                    </a:lnTo>
                    <a:lnTo>
                      <a:pt x="662" y="247"/>
                    </a:lnTo>
                    <a:lnTo>
                      <a:pt x="668" y="263"/>
                    </a:lnTo>
                    <a:lnTo>
                      <a:pt x="670" y="272"/>
                    </a:lnTo>
                    <a:lnTo>
                      <a:pt x="668" y="280"/>
                    </a:lnTo>
                    <a:lnTo>
                      <a:pt x="666" y="282"/>
                    </a:lnTo>
                    <a:lnTo>
                      <a:pt x="664" y="284"/>
                    </a:lnTo>
                    <a:lnTo>
                      <a:pt x="661" y="284"/>
                    </a:lnTo>
                    <a:lnTo>
                      <a:pt x="656" y="284"/>
                    </a:lnTo>
                    <a:lnTo>
                      <a:pt x="649" y="284"/>
                    </a:lnTo>
                    <a:lnTo>
                      <a:pt x="645" y="286"/>
                    </a:lnTo>
                    <a:lnTo>
                      <a:pt x="641" y="289"/>
                    </a:lnTo>
                    <a:lnTo>
                      <a:pt x="637" y="294"/>
                    </a:lnTo>
                    <a:lnTo>
                      <a:pt x="631" y="300"/>
                    </a:lnTo>
                    <a:lnTo>
                      <a:pt x="624" y="306"/>
                    </a:lnTo>
                    <a:lnTo>
                      <a:pt x="616" y="313"/>
                    </a:lnTo>
                    <a:lnTo>
                      <a:pt x="609" y="318"/>
                    </a:lnTo>
                    <a:lnTo>
                      <a:pt x="605" y="319"/>
                    </a:lnTo>
                    <a:lnTo>
                      <a:pt x="602" y="318"/>
                    </a:lnTo>
                    <a:lnTo>
                      <a:pt x="597" y="315"/>
                    </a:lnTo>
                    <a:lnTo>
                      <a:pt x="592" y="313"/>
                    </a:lnTo>
                    <a:lnTo>
                      <a:pt x="583" y="305"/>
                    </a:lnTo>
                    <a:lnTo>
                      <a:pt x="574" y="296"/>
                    </a:lnTo>
                    <a:lnTo>
                      <a:pt x="570" y="294"/>
                    </a:lnTo>
                    <a:lnTo>
                      <a:pt x="566" y="291"/>
                    </a:lnTo>
                    <a:lnTo>
                      <a:pt x="563" y="291"/>
                    </a:lnTo>
                    <a:lnTo>
                      <a:pt x="559" y="291"/>
                    </a:lnTo>
                    <a:lnTo>
                      <a:pt x="552" y="294"/>
                    </a:lnTo>
                    <a:lnTo>
                      <a:pt x="546" y="299"/>
                    </a:lnTo>
                    <a:lnTo>
                      <a:pt x="540" y="303"/>
                    </a:lnTo>
                    <a:lnTo>
                      <a:pt x="535" y="306"/>
                    </a:lnTo>
                    <a:lnTo>
                      <a:pt x="530" y="305"/>
                    </a:lnTo>
                    <a:lnTo>
                      <a:pt x="523" y="302"/>
                    </a:lnTo>
                    <a:lnTo>
                      <a:pt x="515" y="300"/>
                    </a:lnTo>
                    <a:lnTo>
                      <a:pt x="505" y="300"/>
                    </a:lnTo>
                    <a:lnTo>
                      <a:pt x="496" y="300"/>
                    </a:lnTo>
                    <a:lnTo>
                      <a:pt x="488" y="299"/>
                    </a:lnTo>
                    <a:lnTo>
                      <a:pt x="482" y="297"/>
                    </a:lnTo>
                    <a:lnTo>
                      <a:pt x="475" y="297"/>
                    </a:lnTo>
                    <a:lnTo>
                      <a:pt x="471" y="297"/>
                    </a:lnTo>
                    <a:lnTo>
                      <a:pt x="469" y="299"/>
                    </a:lnTo>
                    <a:lnTo>
                      <a:pt x="465" y="301"/>
                    </a:lnTo>
                    <a:lnTo>
                      <a:pt x="461" y="303"/>
                    </a:lnTo>
                    <a:lnTo>
                      <a:pt x="456" y="312"/>
                    </a:lnTo>
                    <a:lnTo>
                      <a:pt x="450" y="322"/>
                    </a:lnTo>
                    <a:lnTo>
                      <a:pt x="447" y="328"/>
                    </a:lnTo>
                    <a:lnTo>
                      <a:pt x="445" y="335"/>
                    </a:lnTo>
                    <a:lnTo>
                      <a:pt x="444" y="341"/>
                    </a:lnTo>
                    <a:lnTo>
                      <a:pt x="444" y="349"/>
                    </a:lnTo>
                    <a:lnTo>
                      <a:pt x="444" y="354"/>
                    </a:lnTo>
                    <a:lnTo>
                      <a:pt x="442" y="360"/>
                    </a:lnTo>
                    <a:lnTo>
                      <a:pt x="441" y="364"/>
                    </a:lnTo>
                    <a:lnTo>
                      <a:pt x="440" y="368"/>
                    </a:lnTo>
                    <a:lnTo>
                      <a:pt x="437" y="372"/>
                    </a:lnTo>
                    <a:lnTo>
                      <a:pt x="432" y="376"/>
                    </a:lnTo>
                    <a:lnTo>
                      <a:pt x="426" y="382"/>
                    </a:lnTo>
                    <a:lnTo>
                      <a:pt x="421" y="390"/>
                    </a:lnTo>
                    <a:lnTo>
                      <a:pt x="419" y="396"/>
                    </a:lnTo>
                    <a:lnTo>
                      <a:pt x="416" y="403"/>
                    </a:lnTo>
                    <a:lnTo>
                      <a:pt x="416" y="409"/>
                    </a:lnTo>
                    <a:lnTo>
                      <a:pt x="416" y="417"/>
                    </a:lnTo>
                    <a:lnTo>
                      <a:pt x="417" y="425"/>
                    </a:lnTo>
                    <a:lnTo>
                      <a:pt x="420" y="431"/>
                    </a:lnTo>
                    <a:lnTo>
                      <a:pt x="423" y="435"/>
                    </a:lnTo>
                    <a:lnTo>
                      <a:pt x="427" y="440"/>
                    </a:lnTo>
                    <a:lnTo>
                      <a:pt x="435" y="446"/>
                    </a:lnTo>
                    <a:lnTo>
                      <a:pt x="442" y="452"/>
                    </a:lnTo>
                    <a:lnTo>
                      <a:pt x="445" y="455"/>
                    </a:lnTo>
                    <a:lnTo>
                      <a:pt x="447" y="460"/>
                    </a:lnTo>
                    <a:lnTo>
                      <a:pt x="448" y="466"/>
                    </a:lnTo>
                    <a:lnTo>
                      <a:pt x="450" y="475"/>
                    </a:lnTo>
                    <a:lnTo>
                      <a:pt x="451" y="490"/>
                    </a:lnTo>
                    <a:lnTo>
                      <a:pt x="452" y="508"/>
                    </a:lnTo>
                    <a:lnTo>
                      <a:pt x="451" y="530"/>
                    </a:lnTo>
                    <a:lnTo>
                      <a:pt x="450" y="560"/>
                    </a:lnTo>
                    <a:lnTo>
                      <a:pt x="450" y="576"/>
                    </a:lnTo>
                    <a:lnTo>
                      <a:pt x="451" y="591"/>
                    </a:lnTo>
                    <a:lnTo>
                      <a:pt x="451" y="604"/>
                    </a:lnTo>
                    <a:lnTo>
                      <a:pt x="453" y="615"/>
                    </a:lnTo>
                    <a:lnTo>
                      <a:pt x="454" y="627"/>
                    </a:lnTo>
                    <a:lnTo>
                      <a:pt x="454" y="637"/>
                    </a:lnTo>
                    <a:lnTo>
                      <a:pt x="452" y="646"/>
                    </a:lnTo>
                    <a:lnTo>
                      <a:pt x="448" y="654"/>
                    </a:lnTo>
                    <a:lnTo>
                      <a:pt x="444" y="662"/>
                    </a:lnTo>
                    <a:lnTo>
                      <a:pt x="440" y="667"/>
                    </a:lnTo>
                    <a:lnTo>
                      <a:pt x="440" y="668"/>
                    </a:lnTo>
                    <a:lnTo>
                      <a:pt x="442" y="669"/>
                    </a:lnTo>
                    <a:lnTo>
                      <a:pt x="446" y="669"/>
                    </a:lnTo>
                    <a:lnTo>
                      <a:pt x="451" y="668"/>
                    </a:lnTo>
                    <a:lnTo>
                      <a:pt x="457" y="668"/>
                    </a:lnTo>
                    <a:lnTo>
                      <a:pt x="463" y="669"/>
                    </a:lnTo>
                    <a:lnTo>
                      <a:pt x="469" y="671"/>
                    </a:lnTo>
                    <a:lnTo>
                      <a:pt x="476" y="672"/>
                    </a:lnTo>
                    <a:lnTo>
                      <a:pt x="482" y="675"/>
                    </a:lnTo>
                    <a:lnTo>
                      <a:pt x="488" y="678"/>
                    </a:lnTo>
                    <a:lnTo>
                      <a:pt x="491" y="680"/>
                    </a:lnTo>
                    <a:lnTo>
                      <a:pt x="495" y="684"/>
                    </a:lnTo>
                    <a:lnTo>
                      <a:pt x="496" y="688"/>
                    </a:lnTo>
                    <a:lnTo>
                      <a:pt x="498" y="697"/>
                    </a:lnTo>
                    <a:lnTo>
                      <a:pt x="498" y="705"/>
                    </a:lnTo>
                    <a:lnTo>
                      <a:pt x="500" y="716"/>
                    </a:lnTo>
                    <a:lnTo>
                      <a:pt x="500" y="725"/>
                    </a:lnTo>
                    <a:lnTo>
                      <a:pt x="501" y="735"/>
                    </a:lnTo>
                    <a:lnTo>
                      <a:pt x="502" y="742"/>
                    </a:lnTo>
                    <a:lnTo>
                      <a:pt x="504" y="747"/>
                    </a:lnTo>
                    <a:lnTo>
                      <a:pt x="508" y="749"/>
                    </a:lnTo>
                    <a:lnTo>
                      <a:pt x="511" y="750"/>
                    </a:lnTo>
                    <a:lnTo>
                      <a:pt x="517" y="753"/>
                    </a:lnTo>
                    <a:lnTo>
                      <a:pt x="523" y="754"/>
                    </a:lnTo>
                    <a:lnTo>
                      <a:pt x="534" y="755"/>
                    </a:lnTo>
                    <a:lnTo>
                      <a:pt x="542" y="755"/>
                    </a:lnTo>
                    <a:lnTo>
                      <a:pt x="548" y="755"/>
                    </a:lnTo>
                    <a:lnTo>
                      <a:pt x="555" y="756"/>
                    </a:lnTo>
                    <a:lnTo>
                      <a:pt x="564" y="757"/>
                    </a:lnTo>
                    <a:lnTo>
                      <a:pt x="571" y="761"/>
                    </a:lnTo>
                    <a:lnTo>
                      <a:pt x="587" y="775"/>
                    </a:lnTo>
                    <a:lnTo>
                      <a:pt x="605" y="793"/>
                    </a:lnTo>
                    <a:lnTo>
                      <a:pt x="608" y="795"/>
                    </a:lnTo>
                    <a:lnTo>
                      <a:pt x="611" y="798"/>
                    </a:lnTo>
                    <a:lnTo>
                      <a:pt x="614" y="799"/>
                    </a:lnTo>
                    <a:lnTo>
                      <a:pt x="617" y="799"/>
                    </a:lnTo>
                    <a:lnTo>
                      <a:pt x="626" y="799"/>
                    </a:lnTo>
                    <a:lnTo>
                      <a:pt x="635" y="798"/>
                    </a:lnTo>
                    <a:lnTo>
                      <a:pt x="640" y="798"/>
                    </a:lnTo>
                    <a:lnTo>
                      <a:pt x="645" y="800"/>
                    </a:lnTo>
                    <a:lnTo>
                      <a:pt x="649" y="804"/>
                    </a:lnTo>
                    <a:lnTo>
                      <a:pt x="653" y="809"/>
                    </a:lnTo>
                    <a:lnTo>
                      <a:pt x="656" y="814"/>
                    </a:lnTo>
                    <a:lnTo>
                      <a:pt x="659" y="822"/>
                    </a:lnTo>
                    <a:lnTo>
                      <a:pt x="661" y="829"/>
                    </a:lnTo>
                    <a:lnTo>
                      <a:pt x="664" y="837"/>
                    </a:lnTo>
                    <a:lnTo>
                      <a:pt x="666" y="860"/>
                    </a:lnTo>
                    <a:lnTo>
                      <a:pt x="666" y="885"/>
                    </a:lnTo>
                    <a:lnTo>
                      <a:pt x="665" y="896"/>
                    </a:lnTo>
                    <a:lnTo>
                      <a:pt x="664" y="907"/>
                    </a:lnTo>
                    <a:lnTo>
                      <a:pt x="661" y="917"/>
                    </a:lnTo>
                    <a:lnTo>
                      <a:pt x="658" y="925"/>
                    </a:lnTo>
                    <a:lnTo>
                      <a:pt x="654" y="931"/>
                    </a:lnTo>
                    <a:lnTo>
                      <a:pt x="652" y="937"/>
                    </a:lnTo>
                    <a:lnTo>
                      <a:pt x="652" y="943"/>
                    </a:lnTo>
                    <a:lnTo>
                      <a:pt x="652" y="949"/>
                    </a:lnTo>
                    <a:lnTo>
                      <a:pt x="653" y="961"/>
                    </a:lnTo>
                    <a:lnTo>
                      <a:pt x="656" y="970"/>
                    </a:lnTo>
                    <a:lnTo>
                      <a:pt x="659" y="980"/>
                    </a:lnTo>
                    <a:lnTo>
                      <a:pt x="660" y="992"/>
                    </a:lnTo>
                    <a:lnTo>
                      <a:pt x="660" y="1003"/>
                    </a:lnTo>
                    <a:lnTo>
                      <a:pt x="656" y="1015"/>
                    </a:lnTo>
                    <a:lnTo>
                      <a:pt x="652" y="1027"/>
                    </a:lnTo>
                    <a:lnTo>
                      <a:pt x="645" y="1039"/>
                    </a:lnTo>
                    <a:lnTo>
                      <a:pt x="641" y="1045"/>
                    </a:lnTo>
                    <a:lnTo>
                      <a:pt x="636" y="1050"/>
                    </a:lnTo>
                    <a:lnTo>
                      <a:pt x="631" y="1055"/>
                    </a:lnTo>
                    <a:lnTo>
                      <a:pt x="626" y="1058"/>
                    </a:lnTo>
                    <a:lnTo>
                      <a:pt x="621" y="1060"/>
                    </a:lnTo>
                    <a:lnTo>
                      <a:pt x="617" y="1063"/>
                    </a:lnTo>
                    <a:lnTo>
                      <a:pt x="612" y="1063"/>
                    </a:lnTo>
                    <a:lnTo>
                      <a:pt x="609" y="1063"/>
                    </a:lnTo>
                    <a:lnTo>
                      <a:pt x="605" y="1062"/>
                    </a:lnTo>
                    <a:lnTo>
                      <a:pt x="602" y="1059"/>
                    </a:lnTo>
                    <a:lnTo>
                      <a:pt x="598" y="1056"/>
                    </a:lnTo>
                    <a:lnTo>
                      <a:pt x="593" y="1051"/>
                    </a:lnTo>
                    <a:lnTo>
                      <a:pt x="587" y="1047"/>
                    </a:lnTo>
                    <a:lnTo>
                      <a:pt x="580" y="1044"/>
                    </a:lnTo>
                    <a:lnTo>
                      <a:pt x="572" y="1041"/>
                    </a:lnTo>
                    <a:lnTo>
                      <a:pt x="564" y="1041"/>
                    </a:lnTo>
                    <a:lnTo>
                      <a:pt x="553" y="1041"/>
                    </a:lnTo>
                    <a:lnTo>
                      <a:pt x="543" y="1043"/>
                    </a:lnTo>
                    <a:lnTo>
                      <a:pt x="533" y="1045"/>
                    </a:lnTo>
                    <a:lnTo>
                      <a:pt x="522" y="1050"/>
                    </a:lnTo>
                    <a:lnTo>
                      <a:pt x="513" y="1055"/>
                    </a:lnTo>
                    <a:lnTo>
                      <a:pt x="504" y="1060"/>
                    </a:lnTo>
                    <a:lnTo>
                      <a:pt x="496" y="1068"/>
                    </a:lnTo>
                    <a:lnTo>
                      <a:pt x="489" y="1075"/>
                    </a:lnTo>
                    <a:lnTo>
                      <a:pt x="477" y="1089"/>
                    </a:lnTo>
                    <a:lnTo>
                      <a:pt x="470" y="1101"/>
                    </a:lnTo>
                    <a:lnTo>
                      <a:pt x="464" y="1110"/>
                    </a:lnTo>
                    <a:lnTo>
                      <a:pt x="457" y="1119"/>
                    </a:lnTo>
                    <a:lnTo>
                      <a:pt x="453" y="1121"/>
                    </a:lnTo>
                    <a:lnTo>
                      <a:pt x="450" y="1125"/>
                    </a:lnTo>
                    <a:lnTo>
                      <a:pt x="446" y="1126"/>
                    </a:lnTo>
                    <a:lnTo>
                      <a:pt x="442" y="1127"/>
                    </a:lnTo>
                    <a:lnTo>
                      <a:pt x="435" y="1128"/>
                    </a:lnTo>
                    <a:lnTo>
                      <a:pt x="428" y="1132"/>
                    </a:lnTo>
                    <a:lnTo>
                      <a:pt x="420" y="1137"/>
                    </a:lnTo>
                    <a:lnTo>
                      <a:pt x="410" y="1144"/>
                    </a:lnTo>
                    <a:lnTo>
                      <a:pt x="400" y="1156"/>
                    </a:lnTo>
                    <a:lnTo>
                      <a:pt x="390" y="1167"/>
                    </a:lnTo>
                    <a:lnTo>
                      <a:pt x="382" y="1181"/>
                    </a:lnTo>
                    <a:lnTo>
                      <a:pt x="378" y="1192"/>
                    </a:lnTo>
                    <a:lnTo>
                      <a:pt x="376" y="1197"/>
                    </a:lnTo>
                    <a:lnTo>
                      <a:pt x="375" y="1201"/>
                    </a:lnTo>
                    <a:lnTo>
                      <a:pt x="372" y="1203"/>
                    </a:lnTo>
                    <a:lnTo>
                      <a:pt x="370" y="1205"/>
                    </a:lnTo>
                    <a:lnTo>
                      <a:pt x="369" y="1205"/>
                    </a:lnTo>
                    <a:lnTo>
                      <a:pt x="366" y="1205"/>
                    </a:lnTo>
                    <a:lnTo>
                      <a:pt x="364" y="1204"/>
                    </a:lnTo>
                    <a:lnTo>
                      <a:pt x="363" y="1202"/>
                    </a:lnTo>
                    <a:lnTo>
                      <a:pt x="360" y="1197"/>
                    </a:lnTo>
                    <a:lnTo>
                      <a:pt x="358" y="1189"/>
                    </a:lnTo>
                    <a:lnTo>
                      <a:pt x="356" y="1181"/>
                    </a:lnTo>
                    <a:lnTo>
                      <a:pt x="356" y="1171"/>
                    </a:lnTo>
                    <a:lnTo>
                      <a:pt x="354" y="1163"/>
                    </a:lnTo>
                    <a:lnTo>
                      <a:pt x="352" y="1157"/>
                    </a:lnTo>
                    <a:lnTo>
                      <a:pt x="351" y="1154"/>
                    </a:lnTo>
                    <a:lnTo>
                      <a:pt x="349" y="1153"/>
                    </a:lnTo>
                    <a:lnTo>
                      <a:pt x="346" y="1152"/>
                    </a:lnTo>
                    <a:lnTo>
                      <a:pt x="344" y="1152"/>
                    </a:lnTo>
                    <a:lnTo>
                      <a:pt x="338" y="1153"/>
                    </a:lnTo>
                    <a:lnTo>
                      <a:pt x="332" y="1156"/>
                    </a:lnTo>
                    <a:lnTo>
                      <a:pt x="326" y="1162"/>
                    </a:lnTo>
                    <a:lnTo>
                      <a:pt x="319" y="1169"/>
                    </a:lnTo>
                    <a:lnTo>
                      <a:pt x="310" y="1176"/>
                    </a:lnTo>
                    <a:lnTo>
                      <a:pt x="303" y="1182"/>
                    </a:lnTo>
                    <a:lnTo>
                      <a:pt x="299" y="1184"/>
                    </a:lnTo>
                    <a:lnTo>
                      <a:pt x="295" y="1185"/>
                    </a:lnTo>
                    <a:lnTo>
                      <a:pt x="291" y="1185"/>
                    </a:lnTo>
                    <a:lnTo>
                      <a:pt x="287" y="1184"/>
                    </a:lnTo>
                    <a:lnTo>
                      <a:pt x="283" y="1183"/>
                    </a:lnTo>
                    <a:lnTo>
                      <a:pt x="280" y="1181"/>
                    </a:lnTo>
                    <a:lnTo>
                      <a:pt x="277" y="1178"/>
                    </a:lnTo>
                    <a:lnTo>
                      <a:pt x="275" y="1175"/>
                    </a:lnTo>
                    <a:lnTo>
                      <a:pt x="270" y="1166"/>
                    </a:lnTo>
                    <a:lnTo>
                      <a:pt x="264" y="1153"/>
                    </a:lnTo>
                    <a:lnTo>
                      <a:pt x="262" y="1147"/>
                    </a:lnTo>
                    <a:lnTo>
                      <a:pt x="257" y="1143"/>
                    </a:lnTo>
                    <a:lnTo>
                      <a:pt x="252" y="1139"/>
                    </a:lnTo>
                    <a:lnTo>
                      <a:pt x="247" y="1137"/>
                    </a:lnTo>
                    <a:lnTo>
                      <a:pt x="243" y="1135"/>
                    </a:lnTo>
                    <a:lnTo>
                      <a:pt x="238" y="1135"/>
                    </a:lnTo>
                    <a:lnTo>
                      <a:pt x="233" y="1135"/>
                    </a:lnTo>
                    <a:lnTo>
                      <a:pt x="228" y="1137"/>
                    </a:lnTo>
                    <a:lnTo>
                      <a:pt x="224" y="1140"/>
                    </a:lnTo>
                    <a:lnTo>
                      <a:pt x="219" y="1144"/>
                    </a:lnTo>
                    <a:lnTo>
                      <a:pt x="213" y="1150"/>
                    </a:lnTo>
                    <a:lnTo>
                      <a:pt x="208" y="1156"/>
                    </a:lnTo>
                    <a:lnTo>
                      <a:pt x="196" y="1171"/>
                    </a:lnTo>
                    <a:lnTo>
                      <a:pt x="186" y="1185"/>
                    </a:lnTo>
                    <a:lnTo>
                      <a:pt x="180" y="1192"/>
                    </a:lnTo>
                    <a:lnTo>
                      <a:pt x="174" y="1197"/>
                    </a:lnTo>
                    <a:lnTo>
                      <a:pt x="169" y="1202"/>
                    </a:lnTo>
                    <a:lnTo>
                      <a:pt x="164" y="1204"/>
                    </a:lnTo>
                    <a:lnTo>
                      <a:pt x="160" y="1207"/>
                    </a:lnTo>
                    <a:lnTo>
                      <a:pt x="155" y="1207"/>
                    </a:lnTo>
                    <a:lnTo>
                      <a:pt x="150" y="1207"/>
                    </a:lnTo>
                    <a:lnTo>
                      <a:pt x="146" y="1207"/>
                    </a:lnTo>
                    <a:lnTo>
                      <a:pt x="143" y="1205"/>
                    </a:lnTo>
                    <a:lnTo>
                      <a:pt x="138" y="1203"/>
                    </a:lnTo>
                    <a:lnTo>
                      <a:pt x="135" y="1200"/>
                    </a:lnTo>
                    <a:lnTo>
                      <a:pt x="131" y="1196"/>
                    </a:lnTo>
                    <a:lnTo>
                      <a:pt x="124" y="1189"/>
                    </a:lnTo>
                    <a:lnTo>
                      <a:pt x="119" y="1181"/>
                    </a:lnTo>
                    <a:lnTo>
                      <a:pt x="114" y="1173"/>
                    </a:lnTo>
                    <a:lnTo>
                      <a:pt x="110" y="1167"/>
                    </a:lnTo>
                    <a:lnTo>
                      <a:pt x="107" y="1165"/>
                    </a:lnTo>
                    <a:lnTo>
                      <a:pt x="105" y="1164"/>
                    </a:lnTo>
                    <a:lnTo>
                      <a:pt x="104" y="1164"/>
                    </a:lnTo>
                    <a:lnTo>
                      <a:pt x="101" y="1166"/>
                    </a:lnTo>
                    <a:lnTo>
                      <a:pt x="98" y="1173"/>
                    </a:lnTo>
                    <a:lnTo>
                      <a:pt x="95" y="1183"/>
                    </a:lnTo>
                    <a:lnTo>
                      <a:pt x="93" y="1192"/>
                    </a:lnTo>
                    <a:lnTo>
                      <a:pt x="88" y="1203"/>
                    </a:lnTo>
                    <a:lnTo>
                      <a:pt x="86" y="1208"/>
                    </a:lnTo>
                    <a:lnTo>
                      <a:pt x="83" y="1210"/>
                    </a:lnTo>
                    <a:lnTo>
                      <a:pt x="80" y="1211"/>
                    </a:lnTo>
                    <a:lnTo>
                      <a:pt x="75" y="1213"/>
                    </a:lnTo>
                    <a:lnTo>
                      <a:pt x="66" y="1211"/>
                    </a:lnTo>
                    <a:lnTo>
                      <a:pt x="53" y="1208"/>
                    </a:lnTo>
                    <a:lnTo>
                      <a:pt x="45" y="1208"/>
                    </a:lnTo>
                    <a:lnTo>
                      <a:pt x="39" y="1209"/>
                    </a:lnTo>
                    <a:lnTo>
                      <a:pt x="34" y="1211"/>
                    </a:lnTo>
                    <a:lnTo>
                      <a:pt x="29" y="1216"/>
                    </a:lnTo>
                    <a:lnTo>
                      <a:pt x="19" y="1226"/>
                    </a:lnTo>
                    <a:lnTo>
                      <a:pt x="13" y="1236"/>
                    </a:lnTo>
                    <a:lnTo>
                      <a:pt x="9" y="1245"/>
                    </a:lnTo>
                    <a:lnTo>
                      <a:pt x="7" y="1251"/>
                    </a:lnTo>
                    <a:lnTo>
                      <a:pt x="7" y="1254"/>
                    </a:lnTo>
                    <a:lnTo>
                      <a:pt x="9" y="1257"/>
                    </a:lnTo>
                    <a:lnTo>
                      <a:pt x="11" y="1259"/>
                    </a:lnTo>
                    <a:lnTo>
                      <a:pt x="14" y="1263"/>
                    </a:lnTo>
                    <a:lnTo>
                      <a:pt x="23" y="1268"/>
                    </a:lnTo>
                    <a:lnTo>
                      <a:pt x="34" y="1276"/>
                    </a:lnTo>
                    <a:lnTo>
                      <a:pt x="44" y="1284"/>
                    </a:lnTo>
                    <a:lnTo>
                      <a:pt x="54" y="1293"/>
                    </a:lnTo>
                    <a:lnTo>
                      <a:pt x="58" y="1298"/>
                    </a:lnTo>
                    <a:lnTo>
                      <a:pt x="61" y="1304"/>
                    </a:lnTo>
                    <a:lnTo>
                      <a:pt x="63" y="1309"/>
                    </a:lnTo>
                    <a:lnTo>
                      <a:pt x="66" y="1314"/>
                    </a:lnTo>
                    <a:lnTo>
                      <a:pt x="67" y="1327"/>
                    </a:lnTo>
                    <a:lnTo>
                      <a:pt x="68" y="1343"/>
                    </a:lnTo>
                    <a:lnTo>
                      <a:pt x="68" y="1353"/>
                    </a:lnTo>
                    <a:lnTo>
                      <a:pt x="67" y="1359"/>
                    </a:lnTo>
                    <a:lnTo>
                      <a:pt x="66" y="1365"/>
                    </a:lnTo>
                    <a:lnTo>
                      <a:pt x="64" y="1368"/>
                    </a:lnTo>
                    <a:lnTo>
                      <a:pt x="61" y="1374"/>
                    </a:lnTo>
                    <a:lnTo>
                      <a:pt x="56" y="1383"/>
                    </a:lnTo>
                    <a:lnTo>
                      <a:pt x="54" y="1386"/>
                    </a:lnTo>
                    <a:lnTo>
                      <a:pt x="54" y="1390"/>
                    </a:lnTo>
                    <a:lnTo>
                      <a:pt x="55" y="1392"/>
                    </a:lnTo>
                    <a:lnTo>
                      <a:pt x="56" y="1394"/>
                    </a:lnTo>
                    <a:lnTo>
                      <a:pt x="60" y="1402"/>
                    </a:lnTo>
                    <a:lnTo>
                      <a:pt x="63" y="1412"/>
                    </a:lnTo>
                    <a:lnTo>
                      <a:pt x="64" y="1419"/>
                    </a:lnTo>
                    <a:lnTo>
                      <a:pt x="64" y="1427"/>
                    </a:lnTo>
                    <a:lnTo>
                      <a:pt x="63" y="1435"/>
                    </a:lnTo>
                    <a:lnTo>
                      <a:pt x="62" y="1442"/>
                    </a:lnTo>
                    <a:lnTo>
                      <a:pt x="60" y="1449"/>
                    </a:lnTo>
                    <a:lnTo>
                      <a:pt x="57" y="1456"/>
                    </a:lnTo>
                    <a:lnTo>
                      <a:pt x="54" y="1462"/>
                    </a:lnTo>
                    <a:lnTo>
                      <a:pt x="49" y="1466"/>
                    </a:lnTo>
                    <a:lnTo>
                      <a:pt x="44" y="1469"/>
                    </a:lnTo>
                    <a:lnTo>
                      <a:pt x="38" y="1473"/>
                    </a:lnTo>
                    <a:lnTo>
                      <a:pt x="32" y="1475"/>
                    </a:lnTo>
                    <a:lnTo>
                      <a:pt x="25" y="1478"/>
                    </a:lnTo>
                    <a:lnTo>
                      <a:pt x="13" y="1480"/>
                    </a:lnTo>
                    <a:lnTo>
                      <a:pt x="4" y="1484"/>
                    </a:lnTo>
                    <a:lnTo>
                      <a:pt x="3" y="1486"/>
                    </a:lnTo>
                    <a:lnTo>
                      <a:pt x="0" y="1487"/>
                    </a:lnTo>
                    <a:lnTo>
                      <a:pt x="0" y="1490"/>
                    </a:lnTo>
                    <a:lnTo>
                      <a:pt x="0" y="1492"/>
                    </a:lnTo>
                    <a:lnTo>
                      <a:pt x="1" y="1497"/>
                    </a:lnTo>
                    <a:lnTo>
                      <a:pt x="6" y="1500"/>
                    </a:lnTo>
                    <a:lnTo>
                      <a:pt x="11" y="1505"/>
                    </a:lnTo>
                    <a:lnTo>
                      <a:pt x="17" y="1510"/>
                    </a:lnTo>
                    <a:lnTo>
                      <a:pt x="20" y="1517"/>
                    </a:lnTo>
                    <a:lnTo>
                      <a:pt x="25" y="1526"/>
                    </a:lnTo>
                    <a:lnTo>
                      <a:pt x="29" y="1536"/>
                    </a:lnTo>
                    <a:lnTo>
                      <a:pt x="32" y="1544"/>
                    </a:lnTo>
                    <a:lnTo>
                      <a:pt x="35" y="1547"/>
                    </a:lnTo>
                    <a:lnTo>
                      <a:pt x="37" y="1549"/>
                    </a:lnTo>
                    <a:lnTo>
                      <a:pt x="39" y="1550"/>
                    </a:lnTo>
                    <a:lnTo>
                      <a:pt x="42" y="1551"/>
                    </a:lnTo>
                    <a:lnTo>
                      <a:pt x="45" y="1550"/>
                    </a:lnTo>
                    <a:lnTo>
                      <a:pt x="50" y="1549"/>
                    </a:lnTo>
                    <a:lnTo>
                      <a:pt x="54" y="1545"/>
                    </a:lnTo>
                    <a:lnTo>
                      <a:pt x="58" y="1538"/>
                    </a:lnTo>
                    <a:lnTo>
                      <a:pt x="63" y="1528"/>
                    </a:lnTo>
                    <a:lnTo>
                      <a:pt x="67" y="1516"/>
                    </a:lnTo>
                    <a:lnTo>
                      <a:pt x="73" y="1505"/>
                    </a:lnTo>
                    <a:lnTo>
                      <a:pt x="78" y="1497"/>
                    </a:lnTo>
                    <a:lnTo>
                      <a:pt x="85" y="1492"/>
                    </a:lnTo>
                    <a:lnTo>
                      <a:pt x="93" y="1490"/>
                    </a:lnTo>
                    <a:lnTo>
                      <a:pt x="97" y="1488"/>
                    </a:lnTo>
                    <a:lnTo>
                      <a:pt x="99" y="1488"/>
                    </a:lnTo>
                    <a:lnTo>
                      <a:pt x="102" y="1490"/>
                    </a:lnTo>
                    <a:lnTo>
                      <a:pt x="104" y="1491"/>
                    </a:lnTo>
                    <a:lnTo>
                      <a:pt x="106" y="1497"/>
                    </a:lnTo>
                    <a:lnTo>
                      <a:pt x="106" y="1506"/>
                    </a:lnTo>
                    <a:lnTo>
                      <a:pt x="106" y="1519"/>
                    </a:lnTo>
                    <a:lnTo>
                      <a:pt x="106" y="1534"/>
                    </a:lnTo>
                    <a:lnTo>
                      <a:pt x="107" y="1542"/>
                    </a:lnTo>
                    <a:lnTo>
                      <a:pt x="110" y="1548"/>
                    </a:lnTo>
                    <a:lnTo>
                      <a:pt x="113" y="1553"/>
                    </a:lnTo>
                    <a:lnTo>
                      <a:pt x="118" y="1557"/>
                    </a:lnTo>
                    <a:lnTo>
                      <a:pt x="127" y="1564"/>
                    </a:lnTo>
                    <a:lnTo>
                      <a:pt x="138" y="1568"/>
                    </a:lnTo>
                    <a:lnTo>
                      <a:pt x="148" y="1570"/>
                    </a:lnTo>
                    <a:lnTo>
                      <a:pt x="157" y="1574"/>
                    </a:lnTo>
                    <a:lnTo>
                      <a:pt x="162" y="1575"/>
                    </a:lnTo>
                    <a:lnTo>
                      <a:pt x="165" y="1578"/>
                    </a:lnTo>
                    <a:lnTo>
                      <a:pt x="169" y="1580"/>
                    </a:lnTo>
                    <a:lnTo>
                      <a:pt x="173" y="1583"/>
                    </a:lnTo>
                    <a:lnTo>
                      <a:pt x="179" y="1594"/>
                    </a:lnTo>
                    <a:lnTo>
                      <a:pt x="186" y="1610"/>
                    </a:lnTo>
                    <a:lnTo>
                      <a:pt x="188" y="1618"/>
                    </a:lnTo>
                    <a:lnTo>
                      <a:pt x="189" y="1626"/>
                    </a:lnTo>
                    <a:lnTo>
                      <a:pt x="189" y="1633"/>
                    </a:lnTo>
                    <a:lnTo>
                      <a:pt x="188" y="1639"/>
                    </a:lnTo>
                    <a:lnTo>
                      <a:pt x="186" y="1644"/>
                    </a:lnTo>
                    <a:lnTo>
                      <a:pt x="184" y="1649"/>
                    </a:lnTo>
                    <a:lnTo>
                      <a:pt x="184" y="1652"/>
                    </a:lnTo>
                    <a:lnTo>
                      <a:pt x="186" y="1657"/>
                    </a:lnTo>
                    <a:lnTo>
                      <a:pt x="189" y="1664"/>
                    </a:lnTo>
                    <a:lnTo>
                      <a:pt x="195" y="1671"/>
                    </a:lnTo>
                    <a:lnTo>
                      <a:pt x="198" y="1675"/>
                    </a:lnTo>
                    <a:lnTo>
                      <a:pt x="199" y="1679"/>
                    </a:lnTo>
                    <a:lnTo>
                      <a:pt x="200" y="1682"/>
                    </a:lnTo>
                    <a:lnTo>
                      <a:pt x="201" y="1686"/>
                    </a:lnTo>
                    <a:lnTo>
                      <a:pt x="200" y="1695"/>
                    </a:lnTo>
                    <a:lnTo>
                      <a:pt x="199" y="1706"/>
                    </a:lnTo>
                    <a:lnTo>
                      <a:pt x="198" y="1711"/>
                    </a:lnTo>
                    <a:lnTo>
                      <a:pt x="199" y="1714"/>
                    </a:lnTo>
                    <a:lnTo>
                      <a:pt x="201" y="1717"/>
                    </a:lnTo>
                    <a:lnTo>
                      <a:pt x="204" y="1719"/>
                    </a:lnTo>
                    <a:lnTo>
                      <a:pt x="206" y="1719"/>
                    </a:lnTo>
                    <a:lnTo>
                      <a:pt x="209" y="1719"/>
                    </a:lnTo>
                    <a:lnTo>
                      <a:pt x="213" y="1718"/>
                    </a:lnTo>
                    <a:lnTo>
                      <a:pt x="217" y="1717"/>
                    </a:lnTo>
                    <a:lnTo>
                      <a:pt x="224" y="1712"/>
                    </a:lnTo>
                    <a:lnTo>
                      <a:pt x="231" y="1707"/>
                    </a:lnTo>
                    <a:lnTo>
                      <a:pt x="238" y="1700"/>
                    </a:lnTo>
                    <a:lnTo>
                      <a:pt x="243" y="1694"/>
                    </a:lnTo>
                    <a:lnTo>
                      <a:pt x="247" y="1688"/>
                    </a:lnTo>
                    <a:lnTo>
                      <a:pt x="251" y="1685"/>
                    </a:lnTo>
                    <a:lnTo>
                      <a:pt x="252" y="1685"/>
                    </a:lnTo>
                    <a:lnTo>
                      <a:pt x="255" y="1686"/>
                    </a:lnTo>
                    <a:lnTo>
                      <a:pt x="257" y="1687"/>
                    </a:lnTo>
                    <a:lnTo>
                      <a:pt x="259" y="1689"/>
                    </a:lnTo>
                    <a:lnTo>
                      <a:pt x="263" y="1694"/>
                    </a:lnTo>
                    <a:lnTo>
                      <a:pt x="265" y="1699"/>
                    </a:lnTo>
                    <a:lnTo>
                      <a:pt x="267" y="1704"/>
                    </a:lnTo>
                    <a:lnTo>
                      <a:pt x="269" y="1709"/>
                    </a:lnTo>
                    <a:lnTo>
                      <a:pt x="271" y="1724"/>
                    </a:lnTo>
                    <a:lnTo>
                      <a:pt x="272" y="1739"/>
                    </a:lnTo>
                    <a:lnTo>
                      <a:pt x="274" y="1756"/>
                    </a:lnTo>
                    <a:lnTo>
                      <a:pt x="276" y="1770"/>
                    </a:lnTo>
                    <a:lnTo>
                      <a:pt x="277" y="1776"/>
                    </a:lnTo>
                    <a:lnTo>
                      <a:pt x="281" y="1782"/>
                    </a:lnTo>
                    <a:lnTo>
                      <a:pt x="284" y="1788"/>
                    </a:lnTo>
                    <a:lnTo>
                      <a:pt x="289" y="1793"/>
                    </a:lnTo>
                    <a:lnTo>
                      <a:pt x="300" y="1801"/>
                    </a:lnTo>
                    <a:lnTo>
                      <a:pt x="309" y="1805"/>
                    </a:lnTo>
                    <a:lnTo>
                      <a:pt x="314" y="1807"/>
                    </a:lnTo>
                    <a:lnTo>
                      <a:pt x="318" y="1808"/>
                    </a:lnTo>
                    <a:lnTo>
                      <a:pt x="320" y="1808"/>
                    </a:lnTo>
                    <a:lnTo>
                      <a:pt x="321" y="1807"/>
                    </a:lnTo>
                    <a:lnTo>
                      <a:pt x="322" y="1806"/>
                    </a:lnTo>
                    <a:lnTo>
                      <a:pt x="324" y="1803"/>
                    </a:lnTo>
                    <a:lnTo>
                      <a:pt x="327" y="1794"/>
                    </a:lnTo>
                    <a:lnTo>
                      <a:pt x="331" y="1789"/>
                    </a:lnTo>
                    <a:lnTo>
                      <a:pt x="333" y="1786"/>
                    </a:lnTo>
                    <a:lnTo>
                      <a:pt x="335" y="1783"/>
                    </a:lnTo>
                    <a:lnTo>
                      <a:pt x="337" y="1778"/>
                    </a:lnTo>
                    <a:lnTo>
                      <a:pt x="337" y="1772"/>
                    </a:lnTo>
                    <a:lnTo>
                      <a:pt x="338" y="1768"/>
                    </a:lnTo>
                    <a:lnTo>
                      <a:pt x="339" y="1764"/>
                    </a:lnTo>
                    <a:lnTo>
                      <a:pt x="340" y="1761"/>
                    </a:lnTo>
                    <a:lnTo>
                      <a:pt x="343" y="1758"/>
                    </a:lnTo>
                    <a:lnTo>
                      <a:pt x="346" y="1756"/>
                    </a:lnTo>
                    <a:lnTo>
                      <a:pt x="351" y="1755"/>
                    </a:lnTo>
                    <a:lnTo>
                      <a:pt x="354" y="1753"/>
                    </a:lnTo>
                    <a:lnTo>
                      <a:pt x="359" y="1751"/>
                    </a:lnTo>
                    <a:lnTo>
                      <a:pt x="362" y="1747"/>
                    </a:lnTo>
                    <a:lnTo>
                      <a:pt x="364" y="1743"/>
                    </a:lnTo>
                    <a:lnTo>
                      <a:pt x="362" y="1734"/>
                    </a:lnTo>
                    <a:lnTo>
                      <a:pt x="359" y="1724"/>
                    </a:lnTo>
                    <a:lnTo>
                      <a:pt x="358" y="1718"/>
                    </a:lnTo>
                    <a:lnTo>
                      <a:pt x="358" y="1712"/>
                    </a:lnTo>
                    <a:lnTo>
                      <a:pt x="359" y="1706"/>
                    </a:lnTo>
                    <a:lnTo>
                      <a:pt x="362" y="1701"/>
                    </a:lnTo>
                    <a:lnTo>
                      <a:pt x="370" y="1695"/>
                    </a:lnTo>
                    <a:lnTo>
                      <a:pt x="376" y="1692"/>
                    </a:lnTo>
                    <a:lnTo>
                      <a:pt x="381" y="1689"/>
                    </a:lnTo>
                    <a:lnTo>
                      <a:pt x="383" y="1687"/>
                    </a:lnTo>
                    <a:lnTo>
                      <a:pt x="385" y="1685"/>
                    </a:lnTo>
                    <a:lnTo>
                      <a:pt x="387" y="1682"/>
                    </a:lnTo>
                    <a:lnTo>
                      <a:pt x="387" y="1676"/>
                    </a:lnTo>
                    <a:lnTo>
                      <a:pt x="387" y="1668"/>
                    </a:lnTo>
                    <a:lnTo>
                      <a:pt x="387" y="1662"/>
                    </a:lnTo>
                    <a:lnTo>
                      <a:pt x="387" y="1655"/>
                    </a:lnTo>
                    <a:lnTo>
                      <a:pt x="388" y="1649"/>
                    </a:lnTo>
                    <a:lnTo>
                      <a:pt x="390" y="1644"/>
                    </a:lnTo>
                    <a:lnTo>
                      <a:pt x="396" y="1635"/>
                    </a:lnTo>
                    <a:lnTo>
                      <a:pt x="403" y="1623"/>
                    </a:lnTo>
                    <a:lnTo>
                      <a:pt x="410" y="1611"/>
                    </a:lnTo>
                    <a:lnTo>
                      <a:pt x="416" y="1602"/>
                    </a:lnTo>
                    <a:lnTo>
                      <a:pt x="421" y="1597"/>
                    </a:lnTo>
                    <a:lnTo>
                      <a:pt x="427" y="1591"/>
                    </a:lnTo>
                    <a:lnTo>
                      <a:pt x="434" y="1586"/>
                    </a:lnTo>
                    <a:lnTo>
                      <a:pt x="441" y="1583"/>
                    </a:lnTo>
                    <a:lnTo>
                      <a:pt x="456" y="1582"/>
                    </a:lnTo>
                    <a:lnTo>
                      <a:pt x="469" y="1582"/>
                    </a:lnTo>
                    <a:lnTo>
                      <a:pt x="478" y="1585"/>
                    </a:lnTo>
                    <a:lnTo>
                      <a:pt x="484" y="1586"/>
                    </a:lnTo>
                    <a:lnTo>
                      <a:pt x="485" y="1586"/>
                    </a:lnTo>
                    <a:lnTo>
                      <a:pt x="488" y="1585"/>
                    </a:lnTo>
                    <a:lnTo>
                      <a:pt x="491" y="1582"/>
                    </a:lnTo>
                    <a:lnTo>
                      <a:pt x="494" y="1580"/>
                    </a:lnTo>
                    <a:lnTo>
                      <a:pt x="497" y="1576"/>
                    </a:lnTo>
                    <a:lnTo>
                      <a:pt x="500" y="1572"/>
                    </a:lnTo>
                    <a:lnTo>
                      <a:pt x="503" y="1566"/>
                    </a:lnTo>
                    <a:lnTo>
                      <a:pt x="504" y="1560"/>
                    </a:lnTo>
                    <a:lnTo>
                      <a:pt x="507" y="1553"/>
                    </a:lnTo>
                    <a:lnTo>
                      <a:pt x="509" y="1547"/>
                    </a:lnTo>
                    <a:lnTo>
                      <a:pt x="513" y="1541"/>
                    </a:lnTo>
                    <a:lnTo>
                      <a:pt x="517" y="1536"/>
                    </a:lnTo>
                    <a:lnTo>
                      <a:pt x="523" y="1531"/>
                    </a:lnTo>
                    <a:lnTo>
                      <a:pt x="532" y="1528"/>
                    </a:lnTo>
                    <a:lnTo>
                      <a:pt x="541" y="1525"/>
                    </a:lnTo>
                    <a:lnTo>
                      <a:pt x="553" y="1523"/>
                    </a:lnTo>
                    <a:lnTo>
                      <a:pt x="576" y="1523"/>
                    </a:lnTo>
                    <a:lnTo>
                      <a:pt x="593" y="1524"/>
                    </a:lnTo>
                    <a:lnTo>
                      <a:pt x="602" y="1525"/>
                    </a:lnTo>
                    <a:lnTo>
                      <a:pt x="609" y="1525"/>
                    </a:lnTo>
                    <a:lnTo>
                      <a:pt x="616" y="1524"/>
                    </a:lnTo>
                    <a:lnTo>
                      <a:pt x="624" y="1523"/>
                    </a:lnTo>
                    <a:lnTo>
                      <a:pt x="639" y="1518"/>
                    </a:lnTo>
                    <a:lnTo>
                      <a:pt x="652" y="1517"/>
                    </a:lnTo>
                    <a:lnTo>
                      <a:pt x="659" y="1518"/>
                    </a:lnTo>
                    <a:lnTo>
                      <a:pt x="666" y="1520"/>
                    </a:lnTo>
                    <a:lnTo>
                      <a:pt x="672" y="1524"/>
                    </a:lnTo>
                    <a:lnTo>
                      <a:pt x="679" y="1530"/>
                    </a:lnTo>
                    <a:lnTo>
                      <a:pt x="698" y="1550"/>
                    </a:lnTo>
                    <a:lnTo>
                      <a:pt x="709" y="1564"/>
                    </a:lnTo>
                    <a:lnTo>
                      <a:pt x="712" y="1569"/>
                    </a:lnTo>
                    <a:lnTo>
                      <a:pt x="718" y="1572"/>
                    </a:lnTo>
                    <a:lnTo>
                      <a:pt x="724" y="1572"/>
                    </a:lnTo>
                    <a:lnTo>
                      <a:pt x="731" y="1572"/>
                    </a:lnTo>
                    <a:lnTo>
                      <a:pt x="736" y="1575"/>
                    </a:lnTo>
                    <a:lnTo>
                      <a:pt x="742" y="1578"/>
                    </a:lnTo>
                    <a:lnTo>
                      <a:pt x="747" y="1576"/>
                    </a:lnTo>
                    <a:lnTo>
                      <a:pt x="750" y="1575"/>
                    </a:lnTo>
                    <a:lnTo>
                      <a:pt x="753" y="1572"/>
                    </a:lnTo>
                    <a:lnTo>
                      <a:pt x="757" y="1567"/>
                    </a:lnTo>
                    <a:lnTo>
                      <a:pt x="761" y="1561"/>
                    </a:lnTo>
                    <a:lnTo>
                      <a:pt x="766" y="1557"/>
                    </a:lnTo>
                    <a:lnTo>
                      <a:pt x="772" y="1555"/>
                    </a:lnTo>
                    <a:lnTo>
                      <a:pt x="778" y="1554"/>
                    </a:lnTo>
                    <a:lnTo>
                      <a:pt x="786" y="1553"/>
                    </a:lnTo>
                    <a:lnTo>
                      <a:pt x="796" y="1551"/>
                    </a:lnTo>
                    <a:lnTo>
                      <a:pt x="805" y="1550"/>
                    </a:lnTo>
                    <a:lnTo>
                      <a:pt x="815" y="1547"/>
                    </a:lnTo>
                    <a:lnTo>
                      <a:pt x="820" y="1544"/>
                    </a:lnTo>
                    <a:lnTo>
                      <a:pt x="825" y="1542"/>
                    </a:lnTo>
                    <a:lnTo>
                      <a:pt x="829" y="1537"/>
                    </a:lnTo>
                    <a:lnTo>
                      <a:pt x="832" y="1532"/>
                    </a:lnTo>
                    <a:lnTo>
                      <a:pt x="835" y="1528"/>
                    </a:lnTo>
                    <a:lnTo>
                      <a:pt x="836" y="1523"/>
                    </a:lnTo>
                    <a:lnTo>
                      <a:pt x="837" y="1518"/>
                    </a:lnTo>
                    <a:lnTo>
                      <a:pt x="836" y="1513"/>
                    </a:lnTo>
                    <a:lnTo>
                      <a:pt x="835" y="1509"/>
                    </a:lnTo>
                    <a:lnTo>
                      <a:pt x="832" y="1504"/>
                    </a:lnTo>
                    <a:lnTo>
                      <a:pt x="830" y="1499"/>
                    </a:lnTo>
                    <a:lnTo>
                      <a:pt x="826" y="1496"/>
                    </a:lnTo>
                    <a:lnTo>
                      <a:pt x="818" y="1487"/>
                    </a:lnTo>
                    <a:lnTo>
                      <a:pt x="809" y="1480"/>
                    </a:lnTo>
                    <a:lnTo>
                      <a:pt x="799" y="1473"/>
                    </a:lnTo>
                    <a:lnTo>
                      <a:pt x="791" y="1466"/>
                    </a:lnTo>
                    <a:lnTo>
                      <a:pt x="785" y="1459"/>
                    </a:lnTo>
                    <a:lnTo>
                      <a:pt x="781" y="1452"/>
                    </a:lnTo>
                    <a:lnTo>
                      <a:pt x="780" y="1448"/>
                    </a:lnTo>
                    <a:lnTo>
                      <a:pt x="780" y="1444"/>
                    </a:lnTo>
                    <a:lnTo>
                      <a:pt x="781" y="1441"/>
                    </a:lnTo>
                    <a:lnTo>
                      <a:pt x="782" y="1438"/>
                    </a:lnTo>
                    <a:lnTo>
                      <a:pt x="787" y="1434"/>
                    </a:lnTo>
                    <a:lnTo>
                      <a:pt x="792" y="1431"/>
                    </a:lnTo>
                    <a:lnTo>
                      <a:pt x="794" y="1430"/>
                    </a:lnTo>
                    <a:lnTo>
                      <a:pt x="793" y="1428"/>
                    </a:lnTo>
                    <a:lnTo>
                      <a:pt x="792" y="1424"/>
                    </a:lnTo>
                    <a:lnTo>
                      <a:pt x="790" y="1421"/>
                    </a:lnTo>
                    <a:lnTo>
                      <a:pt x="784" y="1412"/>
                    </a:lnTo>
                    <a:lnTo>
                      <a:pt x="778" y="1405"/>
                    </a:lnTo>
                    <a:lnTo>
                      <a:pt x="776" y="1402"/>
                    </a:lnTo>
                    <a:lnTo>
                      <a:pt x="776" y="1398"/>
                    </a:lnTo>
                    <a:lnTo>
                      <a:pt x="776" y="1394"/>
                    </a:lnTo>
                    <a:lnTo>
                      <a:pt x="778" y="1392"/>
                    </a:lnTo>
                    <a:lnTo>
                      <a:pt x="782" y="1386"/>
                    </a:lnTo>
                    <a:lnTo>
                      <a:pt x="791" y="1380"/>
                    </a:lnTo>
                    <a:lnTo>
                      <a:pt x="797" y="1378"/>
                    </a:lnTo>
                    <a:lnTo>
                      <a:pt x="803" y="1377"/>
                    </a:lnTo>
                    <a:lnTo>
                      <a:pt x="811" y="1375"/>
                    </a:lnTo>
                    <a:lnTo>
                      <a:pt x="818" y="1377"/>
                    </a:lnTo>
                    <a:lnTo>
                      <a:pt x="826" y="1378"/>
                    </a:lnTo>
                    <a:lnTo>
                      <a:pt x="835" y="1380"/>
                    </a:lnTo>
                    <a:lnTo>
                      <a:pt x="842" y="1383"/>
                    </a:lnTo>
                    <a:lnTo>
                      <a:pt x="848" y="1386"/>
                    </a:lnTo>
                    <a:lnTo>
                      <a:pt x="853" y="1390"/>
                    </a:lnTo>
                    <a:lnTo>
                      <a:pt x="857" y="1392"/>
                    </a:lnTo>
                    <a:lnTo>
                      <a:pt x="863" y="1394"/>
                    </a:lnTo>
                    <a:lnTo>
                      <a:pt x="868" y="1394"/>
                    </a:lnTo>
                    <a:lnTo>
                      <a:pt x="872" y="1394"/>
                    </a:lnTo>
                    <a:lnTo>
                      <a:pt x="875" y="1393"/>
                    </a:lnTo>
                    <a:lnTo>
                      <a:pt x="878" y="1391"/>
                    </a:lnTo>
                    <a:lnTo>
                      <a:pt x="879" y="1386"/>
                    </a:lnTo>
                    <a:lnTo>
                      <a:pt x="881" y="1378"/>
                    </a:lnTo>
                    <a:lnTo>
                      <a:pt x="882" y="1370"/>
                    </a:lnTo>
                    <a:lnTo>
                      <a:pt x="885" y="1367"/>
                    </a:lnTo>
                    <a:lnTo>
                      <a:pt x="887" y="1365"/>
                    </a:lnTo>
                    <a:lnTo>
                      <a:pt x="891" y="1362"/>
                    </a:lnTo>
                    <a:lnTo>
                      <a:pt x="895" y="1361"/>
                    </a:lnTo>
                    <a:lnTo>
                      <a:pt x="908" y="1360"/>
                    </a:lnTo>
                    <a:lnTo>
                      <a:pt x="922" y="1360"/>
                    </a:lnTo>
                    <a:lnTo>
                      <a:pt x="929" y="1361"/>
                    </a:lnTo>
                    <a:lnTo>
                      <a:pt x="933" y="1362"/>
                    </a:lnTo>
                    <a:lnTo>
                      <a:pt x="938" y="1365"/>
                    </a:lnTo>
                    <a:lnTo>
                      <a:pt x="939" y="1367"/>
                    </a:lnTo>
                    <a:lnTo>
                      <a:pt x="943" y="1375"/>
                    </a:lnTo>
                    <a:lnTo>
                      <a:pt x="945" y="1385"/>
                    </a:lnTo>
                    <a:lnTo>
                      <a:pt x="948" y="1389"/>
                    </a:lnTo>
                    <a:lnTo>
                      <a:pt x="950" y="1392"/>
                    </a:lnTo>
                    <a:lnTo>
                      <a:pt x="952" y="1394"/>
                    </a:lnTo>
                    <a:lnTo>
                      <a:pt x="955" y="1396"/>
                    </a:lnTo>
                    <a:lnTo>
                      <a:pt x="967" y="1394"/>
                    </a:lnTo>
                    <a:lnTo>
                      <a:pt x="983" y="1394"/>
                    </a:lnTo>
                    <a:lnTo>
                      <a:pt x="1004" y="1394"/>
                    </a:lnTo>
                    <a:lnTo>
                      <a:pt x="1023" y="1394"/>
                    </a:lnTo>
                    <a:lnTo>
                      <a:pt x="1036" y="1396"/>
                    </a:lnTo>
                    <a:lnTo>
                      <a:pt x="1050" y="1398"/>
                    </a:lnTo>
                    <a:lnTo>
                      <a:pt x="1064" y="1403"/>
                    </a:lnTo>
                    <a:lnTo>
                      <a:pt x="1077" y="1410"/>
                    </a:lnTo>
                    <a:lnTo>
                      <a:pt x="1081" y="1412"/>
                    </a:lnTo>
                    <a:lnTo>
                      <a:pt x="1084" y="1415"/>
                    </a:lnTo>
                    <a:lnTo>
                      <a:pt x="1088" y="1418"/>
                    </a:lnTo>
                    <a:lnTo>
                      <a:pt x="1090" y="1424"/>
                    </a:lnTo>
                    <a:lnTo>
                      <a:pt x="1093" y="1429"/>
                    </a:lnTo>
                    <a:lnTo>
                      <a:pt x="1096" y="1434"/>
                    </a:lnTo>
                    <a:lnTo>
                      <a:pt x="1099" y="1437"/>
                    </a:lnTo>
                    <a:lnTo>
                      <a:pt x="1101" y="1438"/>
                    </a:lnTo>
                    <a:lnTo>
                      <a:pt x="1106" y="1440"/>
                    </a:lnTo>
                    <a:lnTo>
                      <a:pt x="1109" y="1442"/>
                    </a:lnTo>
                    <a:lnTo>
                      <a:pt x="1111" y="1447"/>
                    </a:lnTo>
                    <a:lnTo>
                      <a:pt x="1113" y="1450"/>
                    </a:lnTo>
                    <a:lnTo>
                      <a:pt x="1115" y="1454"/>
                    </a:lnTo>
                    <a:lnTo>
                      <a:pt x="1120" y="1455"/>
                    </a:lnTo>
                    <a:lnTo>
                      <a:pt x="1125" y="1455"/>
                    </a:lnTo>
                    <a:lnTo>
                      <a:pt x="1128" y="1453"/>
                    </a:lnTo>
                    <a:lnTo>
                      <a:pt x="1132" y="1450"/>
                    </a:lnTo>
                    <a:lnTo>
                      <a:pt x="1135" y="1448"/>
                    </a:lnTo>
                    <a:lnTo>
                      <a:pt x="1140" y="1448"/>
                    </a:lnTo>
                    <a:lnTo>
                      <a:pt x="1146" y="1450"/>
                    </a:lnTo>
                    <a:lnTo>
                      <a:pt x="1162" y="1457"/>
                    </a:lnTo>
                    <a:lnTo>
                      <a:pt x="1177" y="1462"/>
                    </a:lnTo>
                    <a:lnTo>
                      <a:pt x="1191" y="1462"/>
                    </a:lnTo>
                    <a:lnTo>
                      <a:pt x="1208" y="1461"/>
                    </a:lnTo>
                    <a:lnTo>
                      <a:pt x="1226" y="1460"/>
                    </a:lnTo>
                    <a:lnTo>
                      <a:pt x="1242" y="1459"/>
                    </a:lnTo>
                    <a:lnTo>
                      <a:pt x="1250" y="1459"/>
                    </a:lnTo>
                    <a:lnTo>
                      <a:pt x="1256" y="1460"/>
                    </a:lnTo>
                    <a:lnTo>
                      <a:pt x="1261" y="1462"/>
                    </a:lnTo>
                    <a:lnTo>
                      <a:pt x="1267" y="1465"/>
                    </a:lnTo>
                    <a:lnTo>
                      <a:pt x="1278" y="1471"/>
                    </a:lnTo>
                    <a:lnTo>
                      <a:pt x="1290" y="1476"/>
                    </a:lnTo>
                    <a:lnTo>
                      <a:pt x="1303" y="1485"/>
                    </a:lnTo>
                    <a:lnTo>
                      <a:pt x="1317" y="1493"/>
                    </a:lnTo>
                    <a:lnTo>
                      <a:pt x="1329" y="1501"/>
                    </a:lnTo>
                    <a:lnTo>
                      <a:pt x="1339" y="1510"/>
                    </a:lnTo>
                    <a:lnTo>
                      <a:pt x="1345" y="1516"/>
                    </a:lnTo>
                    <a:lnTo>
                      <a:pt x="1349" y="1519"/>
                    </a:lnTo>
                    <a:lnTo>
                      <a:pt x="1354" y="1522"/>
                    </a:lnTo>
                    <a:lnTo>
                      <a:pt x="1358" y="1522"/>
                    </a:lnTo>
                    <a:lnTo>
                      <a:pt x="1360" y="1523"/>
                    </a:lnTo>
                    <a:lnTo>
                      <a:pt x="1363" y="1523"/>
                    </a:lnTo>
                    <a:lnTo>
                      <a:pt x="1364" y="1525"/>
                    </a:lnTo>
                    <a:lnTo>
                      <a:pt x="1365" y="1528"/>
                    </a:lnTo>
                    <a:lnTo>
                      <a:pt x="1367" y="1534"/>
                    </a:lnTo>
                    <a:lnTo>
                      <a:pt x="1371" y="1542"/>
                    </a:lnTo>
                    <a:lnTo>
                      <a:pt x="1373" y="1549"/>
                    </a:lnTo>
                    <a:lnTo>
                      <a:pt x="1377" y="1555"/>
                    </a:lnTo>
                    <a:lnTo>
                      <a:pt x="1378" y="1557"/>
                    </a:lnTo>
                    <a:lnTo>
                      <a:pt x="1380" y="1559"/>
                    </a:lnTo>
                    <a:lnTo>
                      <a:pt x="1384" y="1560"/>
                    </a:lnTo>
                    <a:lnTo>
                      <a:pt x="1388" y="1560"/>
                    </a:lnTo>
                    <a:lnTo>
                      <a:pt x="1393" y="1561"/>
                    </a:lnTo>
                    <a:lnTo>
                      <a:pt x="1397" y="1563"/>
                    </a:lnTo>
                    <a:lnTo>
                      <a:pt x="1401" y="1567"/>
                    </a:lnTo>
                    <a:lnTo>
                      <a:pt x="1404" y="1572"/>
                    </a:lnTo>
                    <a:lnTo>
                      <a:pt x="1405" y="1574"/>
                    </a:lnTo>
                    <a:lnTo>
                      <a:pt x="1408" y="1575"/>
                    </a:lnTo>
                    <a:lnTo>
                      <a:pt x="1410" y="1576"/>
                    </a:lnTo>
                    <a:lnTo>
                      <a:pt x="1412" y="1576"/>
                    </a:lnTo>
                    <a:lnTo>
                      <a:pt x="1418" y="1575"/>
                    </a:lnTo>
                    <a:lnTo>
                      <a:pt x="1423" y="1572"/>
                    </a:lnTo>
                    <a:lnTo>
                      <a:pt x="1426" y="1569"/>
                    </a:lnTo>
                    <a:lnTo>
                      <a:pt x="1428" y="1567"/>
                    </a:lnTo>
                    <a:lnTo>
                      <a:pt x="1431" y="1566"/>
                    </a:lnTo>
                    <a:lnTo>
                      <a:pt x="1435" y="1564"/>
                    </a:lnTo>
                    <a:lnTo>
                      <a:pt x="1439" y="1566"/>
                    </a:lnTo>
                    <a:lnTo>
                      <a:pt x="1441" y="1567"/>
                    </a:lnTo>
                    <a:lnTo>
                      <a:pt x="1445" y="1572"/>
                    </a:lnTo>
                    <a:lnTo>
                      <a:pt x="1448" y="1578"/>
                    </a:lnTo>
                    <a:lnTo>
                      <a:pt x="1453" y="1589"/>
                    </a:lnTo>
                    <a:lnTo>
                      <a:pt x="1455" y="1600"/>
                    </a:lnTo>
                    <a:lnTo>
                      <a:pt x="1456" y="1608"/>
                    </a:lnTo>
                    <a:lnTo>
                      <a:pt x="1456" y="1617"/>
                    </a:lnTo>
                    <a:lnTo>
                      <a:pt x="1456" y="1620"/>
                    </a:lnTo>
                    <a:lnTo>
                      <a:pt x="1458" y="1622"/>
                    </a:lnTo>
                    <a:lnTo>
                      <a:pt x="1460" y="1623"/>
                    </a:lnTo>
                    <a:lnTo>
                      <a:pt x="1464" y="1623"/>
                    </a:lnTo>
                    <a:lnTo>
                      <a:pt x="1472" y="1619"/>
                    </a:lnTo>
                    <a:lnTo>
                      <a:pt x="1481" y="1613"/>
                    </a:lnTo>
                    <a:lnTo>
                      <a:pt x="1490" y="1606"/>
                    </a:lnTo>
                    <a:lnTo>
                      <a:pt x="1497" y="1598"/>
                    </a:lnTo>
                    <a:lnTo>
                      <a:pt x="1504" y="1589"/>
                    </a:lnTo>
                    <a:lnTo>
                      <a:pt x="1509" y="1582"/>
                    </a:lnTo>
                    <a:lnTo>
                      <a:pt x="1512" y="1579"/>
                    </a:lnTo>
                    <a:lnTo>
                      <a:pt x="1516" y="1576"/>
                    </a:lnTo>
                    <a:lnTo>
                      <a:pt x="1521" y="1574"/>
                    </a:lnTo>
                    <a:lnTo>
                      <a:pt x="1527" y="1573"/>
                    </a:lnTo>
                    <a:lnTo>
                      <a:pt x="1540" y="1573"/>
                    </a:lnTo>
                    <a:lnTo>
                      <a:pt x="1553" y="1575"/>
                    </a:lnTo>
                    <a:lnTo>
                      <a:pt x="1566" y="1578"/>
                    </a:lnTo>
                    <a:lnTo>
                      <a:pt x="1575" y="1581"/>
                    </a:lnTo>
                    <a:lnTo>
                      <a:pt x="1585" y="1585"/>
                    </a:lnTo>
                    <a:lnTo>
                      <a:pt x="1592" y="1588"/>
                    </a:lnTo>
                    <a:lnTo>
                      <a:pt x="1596" y="1589"/>
                    </a:lnTo>
                    <a:lnTo>
                      <a:pt x="1598" y="1589"/>
                    </a:lnTo>
                    <a:lnTo>
                      <a:pt x="1600" y="1589"/>
                    </a:lnTo>
                    <a:lnTo>
                      <a:pt x="1603" y="1588"/>
                    </a:lnTo>
                    <a:lnTo>
                      <a:pt x="1606" y="1583"/>
                    </a:lnTo>
                    <a:lnTo>
                      <a:pt x="1612" y="1575"/>
                    </a:lnTo>
                    <a:lnTo>
                      <a:pt x="1628" y="1561"/>
                    </a:lnTo>
                    <a:lnTo>
                      <a:pt x="1642" y="1547"/>
                    </a:lnTo>
                    <a:lnTo>
                      <a:pt x="1644" y="1542"/>
                    </a:lnTo>
                    <a:lnTo>
                      <a:pt x="1647" y="1537"/>
                    </a:lnTo>
                    <a:lnTo>
                      <a:pt x="1648" y="1534"/>
                    </a:lnTo>
                    <a:lnTo>
                      <a:pt x="1649" y="1529"/>
                    </a:lnTo>
                    <a:lnTo>
                      <a:pt x="1649" y="1522"/>
                    </a:lnTo>
                    <a:lnTo>
                      <a:pt x="1650" y="1516"/>
                    </a:lnTo>
                    <a:lnTo>
                      <a:pt x="1654" y="1511"/>
                    </a:lnTo>
                    <a:lnTo>
                      <a:pt x="1661" y="1506"/>
                    </a:lnTo>
                    <a:lnTo>
                      <a:pt x="1664" y="1503"/>
                    </a:lnTo>
                    <a:lnTo>
                      <a:pt x="1669" y="1500"/>
                    </a:lnTo>
                    <a:lnTo>
                      <a:pt x="1674" y="1500"/>
                    </a:lnTo>
                    <a:lnTo>
                      <a:pt x="1678" y="1501"/>
                    </a:lnTo>
                    <a:lnTo>
                      <a:pt x="1680" y="1505"/>
                    </a:lnTo>
                    <a:lnTo>
                      <a:pt x="1682" y="1509"/>
                    </a:lnTo>
                    <a:lnTo>
                      <a:pt x="1684" y="1513"/>
                    </a:lnTo>
                    <a:lnTo>
                      <a:pt x="1685" y="1518"/>
                    </a:lnTo>
                    <a:lnTo>
                      <a:pt x="1687" y="1530"/>
                    </a:lnTo>
                    <a:lnTo>
                      <a:pt x="1687" y="1543"/>
                    </a:lnTo>
                    <a:lnTo>
                      <a:pt x="1689" y="1542"/>
                    </a:lnTo>
                    <a:lnTo>
                      <a:pt x="1697" y="1536"/>
                    </a:lnTo>
                    <a:lnTo>
                      <a:pt x="1705" y="1528"/>
                    </a:lnTo>
                    <a:lnTo>
                      <a:pt x="1711" y="1518"/>
                    </a:lnTo>
                    <a:lnTo>
                      <a:pt x="1714" y="1511"/>
                    </a:lnTo>
                    <a:lnTo>
                      <a:pt x="1719" y="1504"/>
                    </a:lnTo>
                    <a:lnTo>
                      <a:pt x="1722" y="1501"/>
                    </a:lnTo>
                    <a:lnTo>
                      <a:pt x="1725" y="1500"/>
                    </a:lnTo>
                    <a:lnTo>
                      <a:pt x="1729" y="1500"/>
                    </a:lnTo>
                    <a:lnTo>
                      <a:pt x="1731" y="1504"/>
                    </a:lnTo>
                    <a:lnTo>
                      <a:pt x="1732" y="1511"/>
                    </a:lnTo>
                    <a:lnTo>
                      <a:pt x="1733" y="1524"/>
                    </a:lnTo>
                    <a:lnTo>
                      <a:pt x="1733" y="1530"/>
                    </a:lnTo>
                    <a:lnTo>
                      <a:pt x="1733" y="1537"/>
                    </a:lnTo>
                    <a:lnTo>
                      <a:pt x="1732" y="1543"/>
                    </a:lnTo>
                    <a:lnTo>
                      <a:pt x="1731" y="1548"/>
                    </a:lnTo>
                    <a:lnTo>
                      <a:pt x="1725" y="1556"/>
                    </a:lnTo>
                    <a:lnTo>
                      <a:pt x="1719" y="1563"/>
                    </a:lnTo>
                    <a:lnTo>
                      <a:pt x="1712" y="1570"/>
                    </a:lnTo>
                    <a:lnTo>
                      <a:pt x="1705" y="1575"/>
                    </a:lnTo>
                    <a:lnTo>
                      <a:pt x="1694" y="1583"/>
                    </a:lnTo>
                    <a:lnTo>
                      <a:pt x="1689" y="1589"/>
                    </a:lnTo>
                    <a:lnTo>
                      <a:pt x="1691" y="1599"/>
                    </a:lnTo>
                    <a:lnTo>
                      <a:pt x="1693" y="1608"/>
                    </a:lnTo>
                    <a:lnTo>
                      <a:pt x="1695" y="1619"/>
                    </a:lnTo>
                    <a:lnTo>
                      <a:pt x="1699" y="1630"/>
                    </a:lnTo>
                    <a:lnTo>
                      <a:pt x="1700" y="1633"/>
                    </a:lnTo>
                    <a:lnTo>
                      <a:pt x="1704" y="1635"/>
                    </a:lnTo>
                    <a:lnTo>
                      <a:pt x="1706" y="1636"/>
                    </a:lnTo>
                    <a:lnTo>
                      <a:pt x="1711" y="1633"/>
                    </a:lnTo>
                    <a:lnTo>
                      <a:pt x="1720" y="1629"/>
                    </a:lnTo>
                    <a:lnTo>
                      <a:pt x="1727" y="1627"/>
                    </a:lnTo>
                    <a:lnTo>
                      <a:pt x="1731" y="1627"/>
                    </a:lnTo>
                    <a:lnTo>
                      <a:pt x="1735" y="1629"/>
                    </a:lnTo>
                    <a:lnTo>
                      <a:pt x="1737" y="1632"/>
                    </a:lnTo>
                    <a:lnTo>
                      <a:pt x="1739" y="1636"/>
                    </a:lnTo>
                    <a:lnTo>
                      <a:pt x="1743" y="1644"/>
                    </a:lnTo>
                    <a:lnTo>
                      <a:pt x="1745" y="1649"/>
                    </a:lnTo>
                    <a:lnTo>
                      <a:pt x="1748" y="1649"/>
                    </a:lnTo>
                    <a:lnTo>
                      <a:pt x="1749" y="1649"/>
                    </a:lnTo>
                    <a:lnTo>
                      <a:pt x="1751" y="1646"/>
                    </a:lnTo>
                    <a:lnTo>
                      <a:pt x="1754" y="1644"/>
                    </a:lnTo>
                    <a:lnTo>
                      <a:pt x="1760" y="1637"/>
                    </a:lnTo>
                    <a:lnTo>
                      <a:pt x="1764" y="1635"/>
                    </a:lnTo>
                    <a:lnTo>
                      <a:pt x="1767" y="1633"/>
                    </a:lnTo>
                    <a:lnTo>
                      <a:pt x="1769" y="1635"/>
                    </a:lnTo>
                    <a:lnTo>
                      <a:pt x="1771" y="1636"/>
                    </a:lnTo>
                    <a:lnTo>
                      <a:pt x="1774" y="1637"/>
                    </a:lnTo>
                    <a:lnTo>
                      <a:pt x="1776" y="1639"/>
                    </a:lnTo>
                    <a:lnTo>
                      <a:pt x="1780" y="1639"/>
                    </a:lnTo>
                    <a:lnTo>
                      <a:pt x="1782" y="1639"/>
                    </a:lnTo>
                    <a:lnTo>
                      <a:pt x="1785" y="1637"/>
                    </a:lnTo>
                    <a:lnTo>
                      <a:pt x="1790" y="1631"/>
                    </a:lnTo>
                    <a:lnTo>
                      <a:pt x="1796" y="1622"/>
                    </a:lnTo>
                    <a:lnTo>
                      <a:pt x="1806" y="1606"/>
                    </a:lnTo>
                    <a:lnTo>
                      <a:pt x="1818" y="1587"/>
                    </a:lnTo>
                    <a:lnTo>
                      <a:pt x="1831" y="1566"/>
                    </a:lnTo>
                    <a:lnTo>
                      <a:pt x="1844" y="1548"/>
                    </a:lnTo>
                    <a:lnTo>
                      <a:pt x="1853" y="1537"/>
                    </a:lnTo>
                    <a:lnTo>
                      <a:pt x="1863" y="1525"/>
                    </a:lnTo>
                    <a:lnTo>
                      <a:pt x="1875" y="1513"/>
                    </a:lnTo>
                    <a:lnTo>
                      <a:pt x="1887" y="1500"/>
                    </a:lnTo>
                    <a:lnTo>
                      <a:pt x="1900" y="1488"/>
                    </a:lnTo>
                    <a:lnTo>
                      <a:pt x="1912" y="1478"/>
                    </a:lnTo>
                    <a:lnTo>
                      <a:pt x="1915" y="1475"/>
                    </a:lnTo>
                    <a:lnTo>
                      <a:pt x="1918" y="1475"/>
                    </a:lnTo>
                    <a:lnTo>
                      <a:pt x="1919" y="1478"/>
                    </a:lnTo>
                    <a:lnTo>
                      <a:pt x="1919" y="1484"/>
                    </a:lnTo>
                    <a:lnTo>
                      <a:pt x="1920" y="1494"/>
                    </a:lnTo>
                    <a:lnTo>
                      <a:pt x="1921" y="1506"/>
                    </a:lnTo>
                    <a:lnTo>
                      <a:pt x="1922" y="1517"/>
                    </a:lnTo>
                    <a:lnTo>
                      <a:pt x="1924" y="1526"/>
                    </a:lnTo>
                    <a:lnTo>
                      <a:pt x="1924" y="1532"/>
                    </a:lnTo>
                    <a:lnTo>
                      <a:pt x="1925" y="1536"/>
                    </a:lnTo>
                    <a:lnTo>
                      <a:pt x="1927" y="1538"/>
                    </a:lnTo>
                    <a:lnTo>
                      <a:pt x="1930" y="1539"/>
                    </a:lnTo>
                    <a:lnTo>
                      <a:pt x="1936" y="1539"/>
                    </a:lnTo>
                    <a:lnTo>
                      <a:pt x="1946" y="1538"/>
                    </a:lnTo>
                    <a:lnTo>
                      <a:pt x="1952" y="1538"/>
                    </a:lnTo>
                    <a:lnTo>
                      <a:pt x="1958" y="1538"/>
                    </a:lnTo>
                    <a:lnTo>
                      <a:pt x="1963" y="1539"/>
                    </a:lnTo>
                    <a:lnTo>
                      <a:pt x="1968" y="1541"/>
                    </a:lnTo>
                    <a:lnTo>
                      <a:pt x="1972" y="1543"/>
                    </a:lnTo>
                    <a:lnTo>
                      <a:pt x="1976" y="1545"/>
                    </a:lnTo>
                    <a:lnTo>
                      <a:pt x="1980" y="1549"/>
                    </a:lnTo>
                    <a:lnTo>
                      <a:pt x="1981" y="1554"/>
                    </a:lnTo>
                    <a:lnTo>
                      <a:pt x="1983" y="1561"/>
                    </a:lnTo>
                    <a:lnTo>
                      <a:pt x="1983" y="1567"/>
                    </a:lnTo>
                    <a:lnTo>
                      <a:pt x="1982" y="1572"/>
                    </a:lnTo>
                    <a:lnTo>
                      <a:pt x="1981" y="1578"/>
                    </a:lnTo>
                    <a:lnTo>
                      <a:pt x="1976" y="1587"/>
                    </a:lnTo>
                    <a:lnTo>
                      <a:pt x="1971" y="1594"/>
                    </a:lnTo>
                    <a:lnTo>
                      <a:pt x="1970" y="1598"/>
                    </a:lnTo>
                    <a:lnTo>
                      <a:pt x="1970" y="1601"/>
                    </a:lnTo>
                    <a:lnTo>
                      <a:pt x="1971" y="1604"/>
                    </a:lnTo>
                    <a:lnTo>
                      <a:pt x="1972" y="1607"/>
                    </a:lnTo>
                    <a:lnTo>
                      <a:pt x="1980" y="1613"/>
                    </a:lnTo>
                    <a:lnTo>
                      <a:pt x="1989" y="1618"/>
                    </a:lnTo>
                    <a:lnTo>
                      <a:pt x="1994" y="1622"/>
                    </a:lnTo>
                    <a:lnTo>
                      <a:pt x="1997" y="1626"/>
                    </a:lnTo>
                    <a:lnTo>
                      <a:pt x="2000" y="1630"/>
                    </a:lnTo>
                    <a:lnTo>
                      <a:pt x="2001" y="1635"/>
                    </a:lnTo>
                    <a:lnTo>
                      <a:pt x="2001" y="1641"/>
                    </a:lnTo>
                    <a:lnTo>
                      <a:pt x="2000" y="1645"/>
                    </a:lnTo>
                    <a:lnTo>
                      <a:pt x="1997" y="1650"/>
                    </a:lnTo>
                    <a:lnTo>
                      <a:pt x="1994" y="1654"/>
                    </a:lnTo>
                    <a:lnTo>
                      <a:pt x="1983" y="1663"/>
                    </a:lnTo>
                    <a:lnTo>
                      <a:pt x="1971" y="1676"/>
                    </a:lnTo>
                    <a:lnTo>
                      <a:pt x="1960" y="1688"/>
                    </a:lnTo>
                    <a:lnTo>
                      <a:pt x="1952" y="1698"/>
                    </a:lnTo>
                    <a:lnTo>
                      <a:pt x="1949" y="1705"/>
                    </a:lnTo>
                    <a:lnTo>
                      <a:pt x="1946" y="1712"/>
                    </a:lnTo>
                    <a:lnTo>
                      <a:pt x="1946" y="1715"/>
                    </a:lnTo>
                    <a:lnTo>
                      <a:pt x="1946" y="1719"/>
                    </a:lnTo>
                    <a:lnTo>
                      <a:pt x="1949" y="1721"/>
                    </a:lnTo>
                    <a:lnTo>
                      <a:pt x="1951" y="1723"/>
                    </a:lnTo>
                    <a:lnTo>
                      <a:pt x="1966" y="1726"/>
                    </a:lnTo>
                    <a:lnTo>
                      <a:pt x="1980" y="1731"/>
                    </a:lnTo>
                    <a:lnTo>
                      <a:pt x="1982" y="1733"/>
                    </a:lnTo>
                    <a:lnTo>
                      <a:pt x="1982" y="1736"/>
                    </a:lnTo>
                    <a:lnTo>
                      <a:pt x="1982" y="1740"/>
                    </a:lnTo>
                    <a:lnTo>
                      <a:pt x="1981" y="1744"/>
                    </a:lnTo>
                    <a:lnTo>
                      <a:pt x="1978" y="1753"/>
                    </a:lnTo>
                    <a:lnTo>
                      <a:pt x="1976" y="1764"/>
                    </a:lnTo>
                    <a:lnTo>
                      <a:pt x="1976" y="1770"/>
                    </a:lnTo>
                    <a:lnTo>
                      <a:pt x="1977" y="1776"/>
                    </a:lnTo>
                    <a:lnTo>
                      <a:pt x="1980" y="1782"/>
                    </a:lnTo>
                    <a:lnTo>
                      <a:pt x="1982" y="1787"/>
                    </a:lnTo>
                    <a:lnTo>
                      <a:pt x="1989" y="1796"/>
                    </a:lnTo>
                    <a:lnTo>
                      <a:pt x="1995" y="1802"/>
                    </a:lnTo>
                    <a:lnTo>
                      <a:pt x="2002" y="1806"/>
                    </a:lnTo>
                    <a:lnTo>
                      <a:pt x="2009" y="1806"/>
                    </a:lnTo>
                    <a:lnTo>
                      <a:pt x="2012" y="1806"/>
                    </a:lnTo>
                    <a:lnTo>
                      <a:pt x="2014" y="1805"/>
                    </a:lnTo>
                    <a:lnTo>
                      <a:pt x="2015" y="1803"/>
                    </a:lnTo>
                    <a:lnTo>
                      <a:pt x="2016" y="1801"/>
                    </a:lnTo>
                    <a:lnTo>
                      <a:pt x="2018" y="1795"/>
                    </a:lnTo>
                    <a:lnTo>
                      <a:pt x="2020" y="1790"/>
                    </a:lnTo>
                    <a:lnTo>
                      <a:pt x="2021" y="1787"/>
                    </a:lnTo>
                    <a:lnTo>
                      <a:pt x="2023" y="1786"/>
                    </a:lnTo>
                    <a:lnTo>
                      <a:pt x="2025" y="1784"/>
                    </a:lnTo>
                    <a:lnTo>
                      <a:pt x="2028" y="1783"/>
                    </a:lnTo>
                    <a:lnTo>
                      <a:pt x="2033" y="1786"/>
                    </a:lnTo>
                    <a:lnTo>
                      <a:pt x="2039" y="1790"/>
                    </a:lnTo>
                    <a:lnTo>
                      <a:pt x="2044" y="1796"/>
                    </a:lnTo>
                    <a:lnTo>
                      <a:pt x="2048" y="1803"/>
                    </a:lnTo>
                    <a:lnTo>
                      <a:pt x="2053" y="1809"/>
                    </a:lnTo>
                    <a:lnTo>
                      <a:pt x="2057" y="1814"/>
                    </a:lnTo>
                    <a:lnTo>
                      <a:pt x="2058" y="1815"/>
                    </a:lnTo>
                    <a:lnTo>
                      <a:pt x="2060" y="1815"/>
                    </a:lnTo>
                    <a:lnTo>
                      <a:pt x="2063" y="1815"/>
                    </a:lnTo>
                    <a:lnTo>
                      <a:pt x="2065" y="1814"/>
                    </a:lnTo>
                    <a:lnTo>
                      <a:pt x="2072" y="1808"/>
                    </a:lnTo>
                    <a:lnTo>
                      <a:pt x="2077" y="1806"/>
                    </a:lnTo>
                    <a:lnTo>
                      <a:pt x="2082" y="1805"/>
                    </a:lnTo>
                    <a:lnTo>
                      <a:pt x="2084" y="1806"/>
                    </a:lnTo>
                    <a:lnTo>
                      <a:pt x="2085" y="1805"/>
                    </a:lnTo>
                    <a:lnTo>
                      <a:pt x="2088" y="1797"/>
                    </a:lnTo>
                    <a:lnTo>
                      <a:pt x="2089" y="1789"/>
                    </a:lnTo>
                    <a:lnTo>
                      <a:pt x="2094" y="1781"/>
                    </a:lnTo>
                    <a:lnTo>
                      <a:pt x="2113" y="1762"/>
                    </a:lnTo>
                    <a:lnTo>
                      <a:pt x="2128" y="1746"/>
                    </a:lnTo>
                    <a:lnTo>
                      <a:pt x="2130" y="1743"/>
                    </a:lnTo>
                    <a:lnTo>
                      <a:pt x="2134" y="1739"/>
                    </a:lnTo>
                    <a:lnTo>
                      <a:pt x="2136" y="1737"/>
                    </a:lnTo>
                    <a:lnTo>
                      <a:pt x="2140" y="1734"/>
                    </a:lnTo>
                    <a:lnTo>
                      <a:pt x="2148" y="1732"/>
                    </a:lnTo>
                    <a:lnTo>
                      <a:pt x="2157" y="1730"/>
                    </a:lnTo>
                    <a:lnTo>
                      <a:pt x="2167" y="1728"/>
                    </a:lnTo>
                    <a:lnTo>
                      <a:pt x="2177" y="1727"/>
                    </a:lnTo>
                    <a:lnTo>
                      <a:pt x="2182" y="1726"/>
                    </a:lnTo>
                    <a:lnTo>
                      <a:pt x="2186" y="1724"/>
                    </a:lnTo>
                    <a:lnTo>
                      <a:pt x="2190" y="1720"/>
                    </a:lnTo>
                    <a:lnTo>
                      <a:pt x="2192" y="1714"/>
                    </a:lnTo>
                    <a:lnTo>
                      <a:pt x="2196" y="1702"/>
                    </a:lnTo>
                    <a:lnTo>
                      <a:pt x="2197" y="1690"/>
                    </a:lnTo>
                    <a:lnTo>
                      <a:pt x="2198" y="1685"/>
                    </a:lnTo>
                    <a:lnTo>
                      <a:pt x="2199" y="1680"/>
                    </a:lnTo>
                    <a:lnTo>
                      <a:pt x="2202" y="1676"/>
                    </a:lnTo>
                    <a:lnTo>
                      <a:pt x="2204" y="1674"/>
                    </a:lnTo>
                    <a:lnTo>
                      <a:pt x="2209" y="1671"/>
                    </a:lnTo>
                    <a:lnTo>
                      <a:pt x="2214" y="1671"/>
                    </a:lnTo>
                    <a:lnTo>
                      <a:pt x="2218" y="1671"/>
                    </a:lnTo>
                    <a:lnTo>
                      <a:pt x="2224" y="1671"/>
                    </a:lnTo>
                    <a:lnTo>
                      <a:pt x="2235" y="1673"/>
                    </a:lnTo>
                    <a:lnTo>
                      <a:pt x="2245" y="1676"/>
                    </a:lnTo>
                    <a:lnTo>
                      <a:pt x="2256" y="1677"/>
                    </a:lnTo>
                    <a:lnTo>
                      <a:pt x="2273" y="1679"/>
                    </a:lnTo>
                    <a:lnTo>
                      <a:pt x="2281" y="1677"/>
                    </a:lnTo>
                    <a:lnTo>
                      <a:pt x="2291" y="1676"/>
                    </a:lnTo>
                    <a:lnTo>
                      <a:pt x="2299" y="1674"/>
                    </a:lnTo>
                    <a:lnTo>
                      <a:pt x="2306" y="1671"/>
                    </a:lnTo>
                    <a:lnTo>
                      <a:pt x="2318" y="1663"/>
                    </a:lnTo>
                    <a:lnTo>
                      <a:pt x="2329" y="1654"/>
                    </a:lnTo>
                    <a:lnTo>
                      <a:pt x="2336" y="1649"/>
                    </a:lnTo>
                    <a:lnTo>
                      <a:pt x="2342" y="1645"/>
                    </a:lnTo>
                    <a:lnTo>
                      <a:pt x="2350" y="1644"/>
                    </a:lnTo>
                    <a:lnTo>
                      <a:pt x="2359" y="1645"/>
                    </a:lnTo>
                    <a:lnTo>
                      <a:pt x="2367" y="1646"/>
                    </a:lnTo>
                    <a:lnTo>
                      <a:pt x="2375" y="1648"/>
                    </a:lnTo>
                    <a:lnTo>
                      <a:pt x="2384" y="1648"/>
                    </a:lnTo>
                    <a:lnTo>
                      <a:pt x="2392" y="1646"/>
                    </a:lnTo>
                    <a:lnTo>
                      <a:pt x="2406" y="1643"/>
                    </a:lnTo>
                    <a:lnTo>
                      <a:pt x="2421" y="1638"/>
                    </a:lnTo>
                    <a:lnTo>
                      <a:pt x="2426" y="1635"/>
                    </a:lnTo>
                    <a:lnTo>
                      <a:pt x="2432" y="1631"/>
                    </a:lnTo>
                    <a:lnTo>
                      <a:pt x="2437" y="1627"/>
                    </a:lnTo>
                    <a:lnTo>
                      <a:pt x="2440" y="1625"/>
                    </a:lnTo>
                    <a:lnTo>
                      <a:pt x="2441" y="1622"/>
                    </a:lnTo>
                    <a:lnTo>
                      <a:pt x="2441" y="1619"/>
                    </a:lnTo>
                    <a:lnTo>
                      <a:pt x="2437" y="1617"/>
                    </a:lnTo>
                    <a:lnTo>
                      <a:pt x="2432" y="1616"/>
                    </a:lnTo>
                    <a:lnTo>
                      <a:pt x="2426" y="1614"/>
                    </a:lnTo>
                    <a:lnTo>
                      <a:pt x="2422" y="1612"/>
                    </a:lnTo>
                    <a:lnTo>
                      <a:pt x="2419" y="1610"/>
                    </a:lnTo>
                    <a:lnTo>
                      <a:pt x="2418" y="1607"/>
                    </a:lnTo>
                    <a:lnTo>
                      <a:pt x="2418" y="1604"/>
                    </a:lnTo>
                    <a:lnTo>
                      <a:pt x="2418" y="1601"/>
                    </a:lnTo>
                    <a:lnTo>
                      <a:pt x="2419" y="1598"/>
                    </a:lnTo>
                    <a:lnTo>
                      <a:pt x="2422" y="1595"/>
                    </a:lnTo>
                    <a:lnTo>
                      <a:pt x="2425" y="1591"/>
                    </a:lnTo>
                    <a:lnTo>
                      <a:pt x="2430" y="1588"/>
                    </a:lnTo>
                    <a:lnTo>
                      <a:pt x="2436" y="1588"/>
                    </a:lnTo>
                    <a:lnTo>
                      <a:pt x="2443" y="1591"/>
                    </a:lnTo>
                    <a:lnTo>
                      <a:pt x="2447" y="1592"/>
                    </a:lnTo>
                    <a:lnTo>
                      <a:pt x="2450" y="1593"/>
                    </a:lnTo>
                    <a:lnTo>
                      <a:pt x="2453" y="1593"/>
                    </a:lnTo>
                    <a:lnTo>
                      <a:pt x="2454" y="1592"/>
                    </a:lnTo>
                    <a:lnTo>
                      <a:pt x="2455" y="1589"/>
                    </a:lnTo>
                    <a:lnTo>
                      <a:pt x="2455" y="1587"/>
                    </a:lnTo>
                    <a:lnTo>
                      <a:pt x="2454" y="1585"/>
                    </a:lnTo>
                    <a:lnTo>
                      <a:pt x="2453" y="1581"/>
                    </a:lnTo>
                    <a:lnTo>
                      <a:pt x="2451" y="1578"/>
                    </a:lnTo>
                    <a:lnTo>
                      <a:pt x="2451" y="1574"/>
                    </a:lnTo>
                    <a:lnTo>
                      <a:pt x="2453" y="1570"/>
                    </a:lnTo>
                    <a:lnTo>
                      <a:pt x="2455" y="1568"/>
                    </a:lnTo>
                    <a:lnTo>
                      <a:pt x="2460" y="1563"/>
                    </a:lnTo>
                    <a:lnTo>
                      <a:pt x="2467" y="1560"/>
                    </a:lnTo>
                    <a:lnTo>
                      <a:pt x="2474" y="1559"/>
                    </a:lnTo>
                    <a:lnTo>
                      <a:pt x="2484" y="1560"/>
                    </a:lnTo>
                    <a:lnTo>
                      <a:pt x="2487" y="1561"/>
                    </a:lnTo>
                    <a:lnTo>
                      <a:pt x="2492" y="1563"/>
                    </a:lnTo>
                    <a:lnTo>
                      <a:pt x="2497" y="1566"/>
                    </a:lnTo>
                    <a:lnTo>
                      <a:pt x="2501" y="1569"/>
                    </a:lnTo>
                    <a:lnTo>
                      <a:pt x="2505" y="1573"/>
                    </a:lnTo>
                    <a:lnTo>
                      <a:pt x="2510" y="1574"/>
                    </a:lnTo>
                    <a:lnTo>
                      <a:pt x="2513" y="1575"/>
                    </a:lnTo>
                    <a:lnTo>
                      <a:pt x="2517" y="1574"/>
                    </a:lnTo>
                    <a:lnTo>
                      <a:pt x="2520" y="1573"/>
                    </a:lnTo>
                    <a:lnTo>
                      <a:pt x="2523" y="1569"/>
                    </a:lnTo>
                    <a:lnTo>
                      <a:pt x="2523" y="1566"/>
                    </a:lnTo>
                    <a:lnTo>
                      <a:pt x="2524" y="1561"/>
                    </a:lnTo>
                    <a:lnTo>
                      <a:pt x="2522" y="1549"/>
                    </a:lnTo>
                    <a:lnTo>
                      <a:pt x="2520" y="1536"/>
                    </a:lnTo>
                    <a:lnTo>
                      <a:pt x="2518" y="1530"/>
                    </a:lnTo>
                    <a:lnTo>
                      <a:pt x="2517" y="1524"/>
                    </a:lnTo>
                    <a:lnTo>
                      <a:pt x="2514" y="1519"/>
                    </a:lnTo>
                    <a:lnTo>
                      <a:pt x="2512" y="1517"/>
                    </a:lnTo>
                    <a:lnTo>
                      <a:pt x="2510" y="1513"/>
                    </a:lnTo>
                    <a:lnTo>
                      <a:pt x="2508" y="1511"/>
                    </a:lnTo>
                    <a:lnTo>
                      <a:pt x="2507" y="1509"/>
                    </a:lnTo>
                    <a:lnTo>
                      <a:pt x="2508" y="1507"/>
                    </a:lnTo>
                    <a:lnTo>
                      <a:pt x="2510" y="1505"/>
                    </a:lnTo>
                    <a:lnTo>
                      <a:pt x="2512" y="1504"/>
                    </a:lnTo>
                    <a:lnTo>
                      <a:pt x="2516" y="1504"/>
                    </a:lnTo>
                    <a:lnTo>
                      <a:pt x="2520" y="1504"/>
                    </a:lnTo>
                    <a:lnTo>
                      <a:pt x="2532" y="1506"/>
                    </a:lnTo>
                    <a:lnTo>
                      <a:pt x="2544" y="1510"/>
                    </a:lnTo>
                    <a:lnTo>
                      <a:pt x="2556" y="1513"/>
                    </a:lnTo>
                    <a:lnTo>
                      <a:pt x="2563" y="1518"/>
                    </a:lnTo>
                    <a:lnTo>
                      <a:pt x="2568" y="1519"/>
                    </a:lnTo>
                    <a:lnTo>
                      <a:pt x="2573" y="1520"/>
                    </a:lnTo>
                    <a:lnTo>
                      <a:pt x="2579" y="1520"/>
                    </a:lnTo>
                    <a:lnTo>
                      <a:pt x="2585" y="1520"/>
                    </a:lnTo>
                    <a:lnTo>
                      <a:pt x="2592" y="1519"/>
                    </a:lnTo>
                    <a:lnTo>
                      <a:pt x="2598" y="1517"/>
                    </a:lnTo>
                    <a:lnTo>
                      <a:pt x="2602" y="1515"/>
                    </a:lnTo>
                    <a:lnTo>
                      <a:pt x="2607" y="1511"/>
                    </a:lnTo>
                    <a:lnTo>
                      <a:pt x="2613" y="1504"/>
                    </a:lnTo>
                    <a:lnTo>
                      <a:pt x="2620" y="1493"/>
                    </a:lnTo>
                    <a:lnTo>
                      <a:pt x="2624" y="1486"/>
                    </a:lnTo>
                    <a:lnTo>
                      <a:pt x="2627" y="1476"/>
                    </a:lnTo>
                    <a:lnTo>
                      <a:pt x="2631" y="1466"/>
                    </a:lnTo>
                    <a:lnTo>
                      <a:pt x="2633" y="1453"/>
                    </a:lnTo>
                    <a:lnTo>
                      <a:pt x="2637" y="1442"/>
                    </a:lnTo>
                    <a:lnTo>
                      <a:pt x="2639" y="1436"/>
                    </a:lnTo>
                    <a:lnTo>
                      <a:pt x="2643" y="1433"/>
                    </a:lnTo>
                    <a:lnTo>
                      <a:pt x="2646" y="1430"/>
                    </a:lnTo>
                    <a:lnTo>
                      <a:pt x="2659" y="1430"/>
                    </a:lnTo>
                    <a:lnTo>
                      <a:pt x="2680" y="1429"/>
                    </a:lnTo>
                    <a:lnTo>
                      <a:pt x="2700" y="1425"/>
                    </a:lnTo>
                    <a:lnTo>
                      <a:pt x="2713" y="1423"/>
                    </a:lnTo>
                    <a:lnTo>
                      <a:pt x="2721" y="1424"/>
                    </a:lnTo>
                    <a:lnTo>
                      <a:pt x="2727" y="1425"/>
                    </a:lnTo>
                    <a:lnTo>
                      <a:pt x="2734" y="1431"/>
                    </a:lnTo>
                    <a:lnTo>
                      <a:pt x="2741" y="1438"/>
                    </a:lnTo>
                    <a:lnTo>
                      <a:pt x="2746" y="1446"/>
                    </a:lnTo>
                    <a:lnTo>
                      <a:pt x="2752" y="1452"/>
                    </a:lnTo>
                    <a:lnTo>
                      <a:pt x="2758" y="1457"/>
                    </a:lnTo>
                    <a:lnTo>
                      <a:pt x="2766" y="1463"/>
                    </a:lnTo>
                    <a:lnTo>
                      <a:pt x="2772" y="1466"/>
                    </a:lnTo>
                    <a:lnTo>
                      <a:pt x="2781" y="1468"/>
                    </a:lnTo>
                    <a:lnTo>
                      <a:pt x="2790" y="1469"/>
                    </a:lnTo>
                    <a:lnTo>
                      <a:pt x="2801" y="1469"/>
                    </a:lnTo>
                    <a:lnTo>
                      <a:pt x="2809" y="1468"/>
                    </a:lnTo>
                    <a:lnTo>
                      <a:pt x="2816" y="1467"/>
                    </a:lnTo>
                    <a:lnTo>
                      <a:pt x="2821" y="1466"/>
                    </a:lnTo>
                    <a:lnTo>
                      <a:pt x="2826" y="1465"/>
                    </a:lnTo>
                    <a:lnTo>
                      <a:pt x="2833" y="1461"/>
                    </a:lnTo>
                    <a:lnTo>
                      <a:pt x="2841" y="1457"/>
                    </a:lnTo>
                    <a:lnTo>
                      <a:pt x="2848" y="1455"/>
                    </a:lnTo>
                    <a:lnTo>
                      <a:pt x="2867" y="1427"/>
                    </a:lnTo>
                    <a:close/>
                  </a:path>
                </a:pathLst>
              </a:custGeom>
              <a:solidFill>
                <a:srgbClr val="D99593">
                  <a:alpha val="100000"/>
                </a:srgbClr>
              </a:solidFill>
              <a:ln w="9525" cap="flat" cmpd="sng">
                <a:solidFill>
                  <a:schemeClr val="bg1">
                    <a:alpha val="100000"/>
                  </a:schemeClr>
                </a:solidFill>
                <a:prstDash val="solid"/>
                <a:bevel/>
                <a:headEnd type="none" w="med" len="med"/>
                <a:tailEnd type="none" w="med" len="med"/>
              </a:ln>
            </p:spPr>
            <p:txBody>
              <a:bodyPr/>
              <a:lstStyle/>
              <a:p>
                <a:endParaRPr lang="zh-CN" altLang="en-US"/>
              </a:p>
            </p:txBody>
          </p:sp>
          <p:sp>
            <p:nvSpPr>
              <p:cNvPr id="44053" name="山东"/>
              <p:cNvSpPr/>
              <p:nvPr/>
            </p:nvSpPr>
            <p:spPr>
              <a:xfrm>
                <a:off x="3571919" y="1800319"/>
                <a:ext cx="685808" cy="43817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2606" h="1671">
                    <a:moveTo>
                      <a:pt x="923" y="0"/>
                    </a:moveTo>
                    <a:lnTo>
                      <a:pt x="923" y="12"/>
                    </a:lnTo>
                    <a:lnTo>
                      <a:pt x="921" y="27"/>
                    </a:lnTo>
                    <a:lnTo>
                      <a:pt x="918" y="36"/>
                    </a:lnTo>
                    <a:lnTo>
                      <a:pt x="913" y="43"/>
                    </a:lnTo>
                    <a:lnTo>
                      <a:pt x="906" y="50"/>
                    </a:lnTo>
                    <a:lnTo>
                      <a:pt x="898" y="56"/>
                    </a:lnTo>
                    <a:lnTo>
                      <a:pt x="892" y="60"/>
                    </a:lnTo>
                    <a:lnTo>
                      <a:pt x="885" y="64"/>
                    </a:lnTo>
                    <a:lnTo>
                      <a:pt x="874" y="71"/>
                    </a:lnTo>
                    <a:lnTo>
                      <a:pt x="865" y="80"/>
                    </a:lnTo>
                    <a:lnTo>
                      <a:pt x="860" y="83"/>
                    </a:lnTo>
                    <a:lnTo>
                      <a:pt x="856" y="88"/>
                    </a:lnTo>
                    <a:lnTo>
                      <a:pt x="853" y="93"/>
                    </a:lnTo>
                    <a:lnTo>
                      <a:pt x="850" y="98"/>
                    </a:lnTo>
                    <a:lnTo>
                      <a:pt x="848" y="102"/>
                    </a:lnTo>
                    <a:lnTo>
                      <a:pt x="847" y="107"/>
                    </a:lnTo>
                    <a:lnTo>
                      <a:pt x="843" y="118"/>
                    </a:lnTo>
                    <a:lnTo>
                      <a:pt x="840" y="127"/>
                    </a:lnTo>
                    <a:lnTo>
                      <a:pt x="837" y="137"/>
                    </a:lnTo>
                    <a:lnTo>
                      <a:pt x="835" y="145"/>
                    </a:lnTo>
                    <a:lnTo>
                      <a:pt x="833" y="150"/>
                    </a:lnTo>
                    <a:lnTo>
                      <a:pt x="831" y="153"/>
                    </a:lnTo>
                    <a:lnTo>
                      <a:pt x="829" y="157"/>
                    </a:lnTo>
                    <a:lnTo>
                      <a:pt x="827" y="159"/>
                    </a:lnTo>
                    <a:lnTo>
                      <a:pt x="822" y="163"/>
                    </a:lnTo>
                    <a:lnTo>
                      <a:pt x="817" y="164"/>
                    </a:lnTo>
                    <a:lnTo>
                      <a:pt x="812" y="165"/>
                    </a:lnTo>
                    <a:lnTo>
                      <a:pt x="806" y="167"/>
                    </a:lnTo>
                    <a:lnTo>
                      <a:pt x="795" y="169"/>
                    </a:lnTo>
                    <a:lnTo>
                      <a:pt x="784" y="170"/>
                    </a:lnTo>
                    <a:lnTo>
                      <a:pt x="772" y="173"/>
                    </a:lnTo>
                    <a:lnTo>
                      <a:pt x="760" y="174"/>
                    </a:lnTo>
                    <a:lnTo>
                      <a:pt x="747" y="175"/>
                    </a:lnTo>
                    <a:lnTo>
                      <a:pt x="732" y="177"/>
                    </a:lnTo>
                    <a:lnTo>
                      <a:pt x="720" y="180"/>
                    </a:lnTo>
                    <a:lnTo>
                      <a:pt x="707" y="183"/>
                    </a:lnTo>
                    <a:lnTo>
                      <a:pt x="693" y="186"/>
                    </a:lnTo>
                    <a:lnTo>
                      <a:pt x="679" y="189"/>
                    </a:lnTo>
                    <a:lnTo>
                      <a:pt x="666" y="190"/>
                    </a:lnTo>
                    <a:lnTo>
                      <a:pt x="654" y="190"/>
                    </a:lnTo>
                    <a:lnTo>
                      <a:pt x="642" y="192"/>
                    </a:lnTo>
                    <a:lnTo>
                      <a:pt x="630" y="193"/>
                    </a:lnTo>
                    <a:lnTo>
                      <a:pt x="625" y="194"/>
                    </a:lnTo>
                    <a:lnTo>
                      <a:pt x="620" y="195"/>
                    </a:lnTo>
                    <a:lnTo>
                      <a:pt x="614" y="197"/>
                    </a:lnTo>
                    <a:lnTo>
                      <a:pt x="608" y="201"/>
                    </a:lnTo>
                    <a:lnTo>
                      <a:pt x="603" y="205"/>
                    </a:lnTo>
                    <a:lnTo>
                      <a:pt x="598" y="209"/>
                    </a:lnTo>
                    <a:lnTo>
                      <a:pt x="594" y="215"/>
                    </a:lnTo>
                    <a:lnTo>
                      <a:pt x="590" y="222"/>
                    </a:lnTo>
                    <a:lnTo>
                      <a:pt x="576" y="250"/>
                    </a:lnTo>
                    <a:lnTo>
                      <a:pt x="563" y="274"/>
                    </a:lnTo>
                    <a:lnTo>
                      <a:pt x="557" y="284"/>
                    </a:lnTo>
                    <a:lnTo>
                      <a:pt x="548" y="294"/>
                    </a:lnTo>
                    <a:lnTo>
                      <a:pt x="540" y="302"/>
                    </a:lnTo>
                    <a:lnTo>
                      <a:pt x="531" y="310"/>
                    </a:lnTo>
                    <a:lnTo>
                      <a:pt x="512" y="325"/>
                    </a:lnTo>
                    <a:lnTo>
                      <a:pt x="499" y="335"/>
                    </a:lnTo>
                    <a:lnTo>
                      <a:pt x="491" y="339"/>
                    </a:lnTo>
                    <a:lnTo>
                      <a:pt x="484" y="340"/>
                    </a:lnTo>
                    <a:lnTo>
                      <a:pt x="477" y="339"/>
                    </a:lnTo>
                    <a:lnTo>
                      <a:pt x="468" y="337"/>
                    </a:lnTo>
                    <a:lnTo>
                      <a:pt x="459" y="333"/>
                    </a:lnTo>
                    <a:lnTo>
                      <a:pt x="452" y="331"/>
                    </a:lnTo>
                    <a:lnTo>
                      <a:pt x="446" y="331"/>
                    </a:lnTo>
                    <a:lnTo>
                      <a:pt x="440" y="333"/>
                    </a:lnTo>
                    <a:lnTo>
                      <a:pt x="437" y="337"/>
                    </a:lnTo>
                    <a:lnTo>
                      <a:pt x="432" y="342"/>
                    </a:lnTo>
                    <a:lnTo>
                      <a:pt x="427" y="352"/>
                    </a:lnTo>
                    <a:lnTo>
                      <a:pt x="421" y="363"/>
                    </a:lnTo>
                    <a:lnTo>
                      <a:pt x="419" y="370"/>
                    </a:lnTo>
                    <a:lnTo>
                      <a:pt x="418" y="375"/>
                    </a:lnTo>
                    <a:lnTo>
                      <a:pt x="418" y="379"/>
                    </a:lnTo>
                    <a:lnTo>
                      <a:pt x="419" y="384"/>
                    </a:lnTo>
                    <a:lnTo>
                      <a:pt x="421" y="390"/>
                    </a:lnTo>
                    <a:lnTo>
                      <a:pt x="425" y="396"/>
                    </a:lnTo>
                    <a:lnTo>
                      <a:pt x="427" y="400"/>
                    </a:lnTo>
                    <a:lnTo>
                      <a:pt x="430" y="403"/>
                    </a:lnTo>
                    <a:lnTo>
                      <a:pt x="430" y="405"/>
                    </a:lnTo>
                    <a:lnTo>
                      <a:pt x="428" y="407"/>
                    </a:lnTo>
                    <a:lnTo>
                      <a:pt x="426" y="409"/>
                    </a:lnTo>
                    <a:lnTo>
                      <a:pt x="424" y="411"/>
                    </a:lnTo>
                    <a:lnTo>
                      <a:pt x="419" y="414"/>
                    </a:lnTo>
                    <a:lnTo>
                      <a:pt x="415" y="415"/>
                    </a:lnTo>
                    <a:lnTo>
                      <a:pt x="412" y="415"/>
                    </a:lnTo>
                    <a:lnTo>
                      <a:pt x="407" y="415"/>
                    </a:lnTo>
                    <a:lnTo>
                      <a:pt x="399" y="413"/>
                    </a:lnTo>
                    <a:lnTo>
                      <a:pt x="389" y="411"/>
                    </a:lnTo>
                    <a:lnTo>
                      <a:pt x="380" y="410"/>
                    </a:lnTo>
                    <a:lnTo>
                      <a:pt x="371" y="410"/>
                    </a:lnTo>
                    <a:lnTo>
                      <a:pt x="367" y="411"/>
                    </a:lnTo>
                    <a:lnTo>
                      <a:pt x="363" y="414"/>
                    </a:lnTo>
                    <a:lnTo>
                      <a:pt x="358" y="417"/>
                    </a:lnTo>
                    <a:lnTo>
                      <a:pt x="354" y="422"/>
                    </a:lnTo>
                    <a:lnTo>
                      <a:pt x="346" y="434"/>
                    </a:lnTo>
                    <a:lnTo>
                      <a:pt x="338" y="448"/>
                    </a:lnTo>
                    <a:lnTo>
                      <a:pt x="330" y="466"/>
                    </a:lnTo>
                    <a:lnTo>
                      <a:pt x="321" y="485"/>
                    </a:lnTo>
                    <a:lnTo>
                      <a:pt x="313" y="508"/>
                    </a:lnTo>
                    <a:lnTo>
                      <a:pt x="306" y="533"/>
                    </a:lnTo>
                    <a:lnTo>
                      <a:pt x="301" y="555"/>
                    </a:lnTo>
                    <a:lnTo>
                      <a:pt x="296" y="574"/>
                    </a:lnTo>
                    <a:lnTo>
                      <a:pt x="294" y="580"/>
                    </a:lnTo>
                    <a:lnTo>
                      <a:pt x="292" y="586"/>
                    </a:lnTo>
                    <a:lnTo>
                      <a:pt x="288" y="591"/>
                    </a:lnTo>
                    <a:lnTo>
                      <a:pt x="285" y="597"/>
                    </a:lnTo>
                    <a:lnTo>
                      <a:pt x="277" y="606"/>
                    </a:lnTo>
                    <a:lnTo>
                      <a:pt x="271" y="616"/>
                    </a:lnTo>
                    <a:lnTo>
                      <a:pt x="267" y="630"/>
                    </a:lnTo>
                    <a:lnTo>
                      <a:pt x="263" y="644"/>
                    </a:lnTo>
                    <a:lnTo>
                      <a:pt x="261" y="650"/>
                    </a:lnTo>
                    <a:lnTo>
                      <a:pt x="258" y="656"/>
                    </a:lnTo>
                    <a:lnTo>
                      <a:pt x="256" y="661"/>
                    </a:lnTo>
                    <a:lnTo>
                      <a:pt x="252" y="665"/>
                    </a:lnTo>
                    <a:lnTo>
                      <a:pt x="235" y="676"/>
                    </a:lnTo>
                    <a:lnTo>
                      <a:pt x="214" y="688"/>
                    </a:lnTo>
                    <a:lnTo>
                      <a:pt x="204" y="694"/>
                    </a:lnTo>
                    <a:lnTo>
                      <a:pt x="194" y="701"/>
                    </a:lnTo>
                    <a:lnTo>
                      <a:pt x="185" y="711"/>
                    </a:lnTo>
                    <a:lnTo>
                      <a:pt x="178" y="722"/>
                    </a:lnTo>
                    <a:lnTo>
                      <a:pt x="162" y="747"/>
                    </a:lnTo>
                    <a:lnTo>
                      <a:pt x="147" y="774"/>
                    </a:lnTo>
                    <a:lnTo>
                      <a:pt x="140" y="787"/>
                    </a:lnTo>
                    <a:lnTo>
                      <a:pt x="134" y="799"/>
                    </a:lnTo>
                    <a:lnTo>
                      <a:pt x="129" y="812"/>
                    </a:lnTo>
                    <a:lnTo>
                      <a:pt x="126" y="823"/>
                    </a:lnTo>
                    <a:lnTo>
                      <a:pt x="125" y="832"/>
                    </a:lnTo>
                    <a:lnTo>
                      <a:pt x="125" y="842"/>
                    </a:lnTo>
                    <a:lnTo>
                      <a:pt x="125" y="850"/>
                    </a:lnTo>
                    <a:lnTo>
                      <a:pt x="126" y="856"/>
                    </a:lnTo>
                    <a:lnTo>
                      <a:pt x="130" y="867"/>
                    </a:lnTo>
                    <a:lnTo>
                      <a:pt x="132" y="874"/>
                    </a:lnTo>
                    <a:lnTo>
                      <a:pt x="135" y="876"/>
                    </a:lnTo>
                    <a:lnTo>
                      <a:pt x="137" y="877"/>
                    </a:lnTo>
                    <a:lnTo>
                      <a:pt x="140" y="880"/>
                    </a:lnTo>
                    <a:lnTo>
                      <a:pt x="143" y="881"/>
                    </a:lnTo>
                    <a:lnTo>
                      <a:pt x="153" y="883"/>
                    </a:lnTo>
                    <a:lnTo>
                      <a:pt x="163" y="889"/>
                    </a:lnTo>
                    <a:lnTo>
                      <a:pt x="169" y="893"/>
                    </a:lnTo>
                    <a:lnTo>
                      <a:pt x="174" y="898"/>
                    </a:lnTo>
                    <a:lnTo>
                      <a:pt x="179" y="902"/>
                    </a:lnTo>
                    <a:lnTo>
                      <a:pt x="182" y="908"/>
                    </a:lnTo>
                    <a:lnTo>
                      <a:pt x="188" y="919"/>
                    </a:lnTo>
                    <a:lnTo>
                      <a:pt x="193" y="931"/>
                    </a:lnTo>
                    <a:lnTo>
                      <a:pt x="198" y="947"/>
                    </a:lnTo>
                    <a:lnTo>
                      <a:pt x="200" y="958"/>
                    </a:lnTo>
                    <a:lnTo>
                      <a:pt x="203" y="965"/>
                    </a:lnTo>
                    <a:lnTo>
                      <a:pt x="204" y="974"/>
                    </a:lnTo>
                    <a:lnTo>
                      <a:pt x="204" y="986"/>
                    </a:lnTo>
                    <a:lnTo>
                      <a:pt x="200" y="1001"/>
                    </a:lnTo>
                    <a:lnTo>
                      <a:pt x="197" y="1010"/>
                    </a:lnTo>
                    <a:lnTo>
                      <a:pt x="192" y="1021"/>
                    </a:lnTo>
                    <a:lnTo>
                      <a:pt x="187" y="1029"/>
                    </a:lnTo>
                    <a:lnTo>
                      <a:pt x="182" y="1035"/>
                    </a:lnTo>
                    <a:lnTo>
                      <a:pt x="173" y="1043"/>
                    </a:lnTo>
                    <a:lnTo>
                      <a:pt x="164" y="1050"/>
                    </a:lnTo>
                    <a:lnTo>
                      <a:pt x="162" y="1054"/>
                    </a:lnTo>
                    <a:lnTo>
                      <a:pt x="160" y="1060"/>
                    </a:lnTo>
                    <a:lnTo>
                      <a:pt x="159" y="1068"/>
                    </a:lnTo>
                    <a:lnTo>
                      <a:pt x="157" y="1075"/>
                    </a:lnTo>
                    <a:lnTo>
                      <a:pt x="157" y="1091"/>
                    </a:lnTo>
                    <a:lnTo>
                      <a:pt x="156" y="1106"/>
                    </a:lnTo>
                    <a:lnTo>
                      <a:pt x="157" y="1110"/>
                    </a:lnTo>
                    <a:lnTo>
                      <a:pt x="160" y="1114"/>
                    </a:lnTo>
                    <a:lnTo>
                      <a:pt x="164" y="1116"/>
                    </a:lnTo>
                    <a:lnTo>
                      <a:pt x="169" y="1116"/>
                    </a:lnTo>
                    <a:lnTo>
                      <a:pt x="174" y="1115"/>
                    </a:lnTo>
                    <a:lnTo>
                      <a:pt x="180" y="1113"/>
                    </a:lnTo>
                    <a:lnTo>
                      <a:pt x="184" y="1108"/>
                    </a:lnTo>
                    <a:lnTo>
                      <a:pt x="186" y="1101"/>
                    </a:lnTo>
                    <a:lnTo>
                      <a:pt x="187" y="1089"/>
                    </a:lnTo>
                    <a:lnTo>
                      <a:pt x="186" y="1075"/>
                    </a:lnTo>
                    <a:lnTo>
                      <a:pt x="186" y="1069"/>
                    </a:lnTo>
                    <a:lnTo>
                      <a:pt x="187" y="1063"/>
                    </a:lnTo>
                    <a:lnTo>
                      <a:pt x="189" y="1057"/>
                    </a:lnTo>
                    <a:lnTo>
                      <a:pt x="192" y="1052"/>
                    </a:lnTo>
                    <a:lnTo>
                      <a:pt x="195" y="1052"/>
                    </a:lnTo>
                    <a:lnTo>
                      <a:pt x="201" y="1053"/>
                    </a:lnTo>
                    <a:lnTo>
                      <a:pt x="207" y="1056"/>
                    </a:lnTo>
                    <a:lnTo>
                      <a:pt x="214" y="1059"/>
                    </a:lnTo>
                    <a:lnTo>
                      <a:pt x="224" y="1064"/>
                    </a:lnTo>
                    <a:lnTo>
                      <a:pt x="232" y="1069"/>
                    </a:lnTo>
                    <a:lnTo>
                      <a:pt x="237" y="1070"/>
                    </a:lnTo>
                    <a:lnTo>
                      <a:pt x="241" y="1070"/>
                    </a:lnTo>
                    <a:lnTo>
                      <a:pt x="244" y="1070"/>
                    </a:lnTo>
                    <a:lnTo>
                      <a:pt x="248" y="1068"/>
                    </a:lnTo>
                    <a:lnTo>
                      <a:pt x="256" y="1060"/>
                    </a:lnTo>
                    <a:lnTo>
                      <a:pt x="269" y="1051"/>
                    </a:lnTo>
                    <a:lnTo>
                      <a:pt x="286" y="1040"/>
                    </a:lnTo>
                    <a:lnTo>
                      <a:pt x="307" y="1029"/>
                    </a:lnTo>
                    <a:lnTo>
                      <a:pt x="327" y="1021"/>
                    </a:lnTo>
                    <a:lnTo>
                      <a:pt x="343" y="1014"/>
                    </a:lnTo>
                    <a:lnTo>
                      <a:pt x="357" y="1007"/>
                    </a:lnTo>
                    <a:lnTo>
                      <a:pt x="371" y="1000"/>
                    </a:lnTo>
                    <a:lnTo>
                      <a:pt x="386" y="991"/>
                    </a:lnTo>
                    <a:lnTo>
                      <a:pt x="396" y="987"/>
                    </a:lnTo>
                    <a:lnTo>
                      <a:pt x="405" y="984"/>
                    </a:lnTo>
                    <a:lnTo>
                      <a:pt x="409" y="984"/>
                    </a:lnTo>
                    <a:lnTo>
                      <a:pt x="412" y="986"/>
                    </a:lnTo>
                    <a:lnTo>
                      <a:pt x="413" y="986"/>
                    </a:lnTo>
                    <a:lnTo>
                      <a:pt x="413" y="988"/>
                    </a:lnTo>
                    <a:lnTo>
                      <a:pt x="413" y="989"/>
                    </a:lnTo>
                    <a:lnTo>
                      <a:pt x="412" y="999"/>
                    </a:lnTo>
                    <a:lnTo>
                      <a:pt x="407" y="1012"/>
                    </a:lnTo>
                    <a:lnTo>
                      <a:pt x="405" y="1019"/>
                    </a:lnTo>
                    <a:lnTo>
                      <a:pt x="400" y="1024"/>
                    </a:lnTo>
                    <a:lnTo>
                      <a:pt x="395" y="1027"/>
                    </a:lnTo>
                    <a:lnTo>
                      <a:pt x="389" y="1031"/>
                    </a:lnTo>
                    <a:lnTo>
                      <a:pt x="376" y="1034"/>
                    </a:lnTo>
                    <a:lnTo>
                      <a:pt x="364" y="1035"/>
                    </a:lnTo>
                    <a:lnTo>
                      <a:pt x="359" y="1038"/>
                    </a:lnTo>
                    <a:lnTo>
                      <a:pt x="356" y="1040"/>
                    </a:lnTo>
                    <a:lnTo>
                      <a:pt x="352" y="1043"/>
                    </a:lnTo>
                    <a:lnTo>
                      <a:pt x="349" y="1047"/>
                    </a:lnTo>
                    <a:lnTo>
                      <a:pt x="345" y="1052"/>
                    </a:lnTo>
                    <a:lnTo>
                      <a:pt x="344" y="1058"/>
                    </a:lnTo>
                    <a:lnTo>
                      <a:pt x="342" y="1064"/>
                    </a:lnTo>
                    <a:lnTo>
                      <a:pt x="340" y="1071"/>
                    </a:lnTo>
                    <a:lnTo>
                      <a:pt x="339" y="1077"/>
                    </a:lnTo>
                    <a:lnTo>
                      <a:pt x="336" y="1081"/>
                    </a:lnTo>
                    <a:lnTo>
                      <a:pt x="333" y="1084"/>
                    </a:lnTo>
                    <a:lnTo>
                      <a:pt x="329" y="1087"/>
                    </a:lnTo>
                    <a:lnTo>
                      <a:pt x="319" y="1089"/>
                    </a:lnTo>
                    <a:lnTo>
                      <a:pt x="310" y="1089"/>
                    </a:lnTo>
                    <a:lnTo>
                      <a:pt x="305" y="1090"/>
                    </a:lnTo>
                    <a:lnTo>
                      <a:pt x="300" y="1094"/>
                    </a:lnTo>
                    <a:lnTo>
                      <a:pt x="296" y="1098"/>
                    </a:lnTo>
                    <a:lnTo>
                      <a:pt x="293" y="1104"/>
                    </a:lnTo>
                    <a:lnTo>
                      <a:pt x="286" y="1117"/>
                    </a:lnTo>
                    <a:lnTo>
                      <a:pt x="281" y="1129"/>
                    </a:lnTo>
                    <a:lnTo>
                      <a:pt x="279" y="1134"/>
                    </a:lnTo>
                    <a:lnTo>
                      <a:pt x="276" y="1138"/>
                    </a:lnTo>
                    <a:lnTo>
                      <a:pt x="274" y="1141"/>
                    </a:lnTo>
                    <a:lnTo>
                      <a:pt x="270" y="1142"/>
                    </a:lnTo>
                    <a:lnTo>
                      <a:pt x="262" y="1145"/>
                    </a:lnTo>
                    <a:lnTo>
                      <a:pt x="252" y="1144"/>
                    </a:lnTo>
                    <a:lnTo>
                      <a:pt x="248" y="1144"/>
                    </a:lnTo>
                    <a:lnTo>
                      <a:pt x="242" y="1145"/>
                    </a:lnTo>
                    <a:lnTo>
                      <a:pt x="237" y="1146"/>
                    </a:lnTo>
                    <a:lnTo>
                      <a:pt x="232" y="1148"/>
                    </a:lnTo>
                    <a:lnTo>
                      <a:pt x="223" y="1154"/>
                    </a:lnTo>
                    <a:lnTo>
                      <a:pt x="216" y="1161"/>
                    </a:lnTo>
                    <a:lnTo>
                      <a:pt x="203" y="1172"/>
                    </a:lnTo>
                    <a:lnTo>
                      <a:pt x="189" y="1184"/>
                    </a:lnTo>
                    <a:lnTo>
                      <a:pt x="184" y="1191"/>
                    </a:lnTo>
                    <a:lnTo>
                      <a:pt x="178" y="1198"/>
                    </a:lnTo>
                    <a:lnTo>
                      <a:pt x="173" y="1204"/>
                    </a:lnTo>
                    <a:lnTo>
                      <a:pt x="168" y="1215"/>
                    </a:lnTo>
                    <a:lnTo>
                      <a:pt x="164" y="1226"/>
                    </a:lnTo>
                    <a:lnTo>
                      <a:pt x="163" y="1235"/>
                    </a:lnTo>
                    <a:lnTo>
                      <a:pt x="163" y="1243"/>
                    </a:lnTo>
                    <a:lnTo>
                      <a:pt x="164" y="1251"/>
                    </a:lnTo>
                    <a:lnTo>
                      <a:pt x="164" y="1255"/>
                    </a:lnTo>
                    <a:lnTo>
                      <a:pt x="163" y="1259"/>
                    </a:lnTo>
                    <a:lnTo>
                      <a:pt x="160" y="1264"/>
                    </a:lnTo>
                    <a:lnTo>
                      <a:pt x="155" y="1268"/>
                    </a:lnTo>
                    <a:lnTo>
                      <a:pt x="144" y="1278"/>
                    </a:lnTo>
                    <a:lnTo>
                      <a:pt x="136" y="1285"/>
                    </a:lnTo>
                    <a:lnTo>
                      <a:pt x="129" y="1290"/>
                    </a:lnTo>
                    <a:lnTo>
                      <a:pt x="124" y="1292"/>
                    </a:lnTo>
                    <a:lnTo>
                      <a:pt x="119" y="1293"/>
                    </a:lnTo>
                    <a:lnTo>
                      <a:pt x="113" y="1293"/>
                    </a:lnTo>
                    <a:lnTo>
                      <a:pt x="109" y="1295"/>
                    </a:lnTo>
                    <a:lnTo>
                      <a:pt x="100" y="1298"/>
                    </a:lnTo>
                    <a:lnTo>
                      <a:pt x="92" y="1304"/>
                    </a:lnTo>
                    <a:lnTo>
                      <a:pt x="80" y="1314"/>
                    </a:lnTo>
                    <a:lnTo>
                      <a:pt x="75" y="1319"/>
                    </a:lnTo>
                    <a:lnTo>
                      <a:pt x="72" y="1325"/>
                    </a:lnTo>
                    <a:lnTo>
                      <a:pt x="69" y="1330"/>
                    </a:lnTo>
                    <a:lnTo>
                      <a:pt x="68" y="1335"/>
                    </a:lnTo>
                    <a:lnTo>
                      <a:pt x="66" y="1344"/>
                    </a:lnTo>
                    <a:lnTo>
                      <a:pt x="62" y="1353"/>
                    </a:lnTo>
                    <a:lnTo>
                      <a:pt x="54" y="1365"/>
                    </a:lnTo>
                    <a:lnTo>
                      <a:pt x="41" y="1379"/>
                    </a:lnTo>
                    <a:lnTo>
                      <a:pt x="27" y="1393"/>
                    </a:lnTo>
                    <a:lnTo>
                      <a:pt x="17" y="1404"/>
                    </a:lnTo>
                    <a:lnTo>
                      <a:pt x="14" y="1407"/>
                    </a:lnTo>
                    <a:lnTo>
                      <a:pt x="11" y="1412"/>
                    </a:lnTo>
                    <a:lnTo>
                      <a:pt x="10" y="1418"/>
                    </a:lnTo>
                    <a:lnTo>
                      <a:pt x="10" y="1423"/>
                    </a:lnTo>
                    <a:lnTo>
                      <a:pt x="10" y="1434"/>
                    </a:lnTo>
                    <a:lnTo>
                      <a:pt x="10" y="1443"/>
                    </a:lnTo>
                    <a:lnTo>
                      <a:pt x="9" y="1449"/>
                    </a:lnTo>
                    <a:lnTo>
                      <a:pt x="8" y="1455"/>
                    </a:lnTo>
                    <a:lnTo>
                      <a:pt x="5" y="1461"/>
                    </a:lnTo>
                    <a:lnTo>
                      <a:pt x="3" y="1468"/>
                    </a:lnTo>
                    <a:lnTo>
                      <a:pt x="0" y="1474"/>
                    </a:lnTo>
                    <a:lnTo>
                      <a:pt x="0" y="1478"/>
                    </a:lnTo>
                    <a:lnTo>
                      <a:pt x="4" y="1479"/>
                    </a:lnTo>
                    <a:lnTo>
                      <a:pt x="11" y="1481"/>
                    </a:lnTo>
                    <a:lnTo>
                      <a:pt x="22" y="1485"/>
                    </a:lnTo>
                    <a:lnTo>
                      <a:pt x="34" y="1488"/>
                    </a:lnTo>
                    <a:lnTo>
                      <a:pt x="44" y="1492"/>
                    </a:lnTo>
                    <a:lnTo>
                      <a:pt x="54" y="1494"/>
                    </a:lnTo>
                    <a:lnTo>
                      <a:pt x="60" y="1494"/>
                    </a:lnTo>
                    <a:lnTo>
                      <a:pt x="65" y="1494"/>
                    </a:lnTo>
                    <a:lnTo>
                      <a:pt x="68" y="1493"/>
                    </a:lnTo>
                    <a:lnTo>
                      <a:pt x="73" y="1491"/>
                    </a:lnTo>
                    <a:lnTo>
                      <a:pt x="80" y="1487"/>
                    </a:lnTo>
                    <a:lnTo>
                      <a:pt x="87" y="1484"/>
                    </a:lnTo>
                    <a:lnTo>
                      <a:pt x="92" y="1482"/>
                    </a:lnTo>
                    <a:lnTo>
                      <a:pt x="97" y="1482"/>
                    </a:lnTo>
                    <a:lnTo>
                      <a:pt x="100" y="1484"/>
                    </a:lnTo>
                    <a:lnTo>
                      <a:pt x="105" y="1485"/>
                    </a:lnTo>
                    <a:lnTo>
                      <a:pt x="110" y="1486"/>
                    </a:lnTo>
                    <a:lnTo>
                      <a:pt x="113" y="1489"/>
                    </a:lnTo>
                    <a:lnTo>
                      <a:pt x="117" y="1493"/>
                    </a:lnTo>
                    <a:lnTo>
                      <a:pt x="122" y="1499"/>
                    </a:lnTo>
                    <a:lnTo>
                      <a:pt x="129" y="1512"/>
                    </a:lnTo>
                    <a:lnTo>
                      <a:pt x="137" y="1526"/>
                    </a:lnTo>
                    <a:lnTo>
                      <a:pt x="142" y="1533"/>
                    </a:lnTo>
                    <a:lnTo>
                      <a:pt x="147" y="1539"/>
                    </a:lnTo>
                    <a:lnTo>
                      <a:pt x="153" y="1544"/>
                    </a:lnTo>
                    <a:lnTo>
                      <a:pt x="159" y="1547"/>
                    </a:lnTo>
                    <a:lnTo>
                      <a:pt x="173" y="1549"/>
                    </a:lnTo>
                    <a:lnTo>
                      <a:pt x="188" y="1554"/>
                    </a:lnTo>
                    <a:lnTo>
                      <a:pt x="195" y="1557"/>
                    </a:lnTo>
                    <a:lnTo>
                      <a:pt x="201" y="1561"/>
                    </a:lnTo>
                    <a:lnTo>
                      <a:pt x="206" y="1567"/>
                    </a:lnTo>
                    <a:lnTo>
                      <a:pt x="210" y="1573"/>
                    </a:lnTo>
                    <a:lnTo>
                      <a:pt x="213" y="1586"/>
                    </a:lnTo>
                    <a:lnTo>
                      <a:pt x="217" y="1598"/>
                    </a:lnTo>
                    <a:lnTo>
                      <a:pt x="222" y="1611"/>
                    </a:lnTo>
                    <a:lnTo>
                      <a:pt x="226" y="1625"/>
                    </a:lnTo>
                    <a:lnTo>
                      <a:pt x="231" y="1631"/>
                    </a:lnTo>
                    <a:lnTo>
                      <a:pt x="235" y="1637"/>
                    </a:lnTo>
                    <a:lnTo>
                      <a:pt x="239" y="1642"/>
                    </a:lnTo>
                    <a:lnTo>
                      <a:pt x="245" y="1645"/>
                    </a:lnTo>
                    <a:lnTo>
                      <a:pt x="251" y="1649"/>
                    </a:lnTo>
                    <a:lnTo>
                      <a:pt x="257" y="1651"/>
                    </a:lnTo>
                    <a:lnTo>
                      <a:pt x="263" y="1652"/>
                    </a:lnTo>
                    <a:lnTo>
                      <a:pt x="269" y="1652"/>
                    </a:lnTo>
                    <a:lnTo>
                      <a:pt x="286" y="1652"/>
                    </a:lnTo>
                    <a:lnTo>
                      <a:pt x="307" y="1651"/>
                    </a:lnTo>
                    <a:lnTo>
                      <a:pt x="329" y="1650"/>
                    </a:lnTo>
                    <a:lnTo>
                      <a:pt x="345" y="1651"/>
                    </a:lnTo>
                    <a:lnTo>
                      <a:pt x="357" y="1652"/>
                    </a:lnTo>
                    <a:lnTo>
                      <a:pt x="367" y="1652"/>
                    </a:lnTo>
                    <a:lnTo>
                      <a:pt x="375" y="1650"/>
                    </a:lnTo>
                    <a:lnTo>
                      <a:pt x="384" y="1645"/>
                    </a:lnTo>
                    <a:lnTo>
                      <a:pt x="396" y="1639"/>
                    </a:lnTo>
                    <a:lnTo>
                      <a:pt x="412" y="1634"/>
                    </a:lnTo>
                    <a:lnTo>
                      <a:pt x="419" y="1633"/>
                    </a:lnTo>
                    <a:lnTo>
                      <a:pt x="427" y="1633"/>
                    </a:lnTo>
                    <a:lnTo>
                      <a:pt x="434" y="1633"/>
                    </a:lnTo>
                    <a:lnTo>
                      <a:pt x="440" y="1634"/>
                    </a:lnTo>
                    <a:lnTo>
                      <a:pt x="451" y="1638"/>
                    </a:lnTo>
                    <a:lnTo>
                      <a:pt x="462" y="1644"/>
                    </a:lnTo>
                    <a:lnTo>
                      <a:pt x="470" y="1649"/>
                    </a:lnTo>
                    <a:lnTo>
                      <a:pt x="478" y="1652"/>
                    </a:lnTo>
                    <a:lnTo>
                      <a:pt x="487" y="1656"/>
                    </a:lnTo>
                    <a:lnTo>
                      <a:pt x="491" y="1657"/>
                    </a:lnTo>
                    <a:lnTo>
                      <a:pt x="494" y="1657"/>
                    </a:lnTo>
                    <a:lnTo>
                      <a:pt x="496" y="1655"/>
                    </a:lnTo>
                    <a:lnTo>
                      <a:pt x="500" y="1650"/>
                    </a:lnTo>
                    <a:lnTo>
                      <a:pt x="504" y="1644"/>
                    </a:lnTo>
                    <a:lnTo>
                      <a:pt x="509" y="1637"/>
                    </a:lnTo>
                    <a:lnTo>
                      <a:pt x="514" y="1632"/>
                    </a:lnTo>
                    <a:lnTo>
                      <a:pt x="525" y="1624"/>
                    </a:lnTo>
                    <a:lnTo>
                      <a:pt x="538" y="1614"/>
                    </a:lnTo>
                    <a:lnTo>
                      <a:pt x="544" y="1611"/>
                    </a:lnTo>
                    <a:lnTo>
                      <a:pt x="547" y="1607"/>
                    </a:lnTo>
                    <a:lnTo>
                      <a:pt x="548" y="1601"/>
                    </a:lnTo>
                    <a:lnTo>
                      <a:pt x="547" y="1590"/>
                    </a:lnTo>
                    <a:lnTo>
                      <a:pt x="547" y="1582"/>
                    </a:lnTo>
                    <a:lnTo>
                      <a:pt x="547" y="1573"/>
                    </a:lnTo>
                    <a:lnTo>
                      <a:pt x="550" y="1564"/>
                    </a:lnTo>
                    <a:lnTo>
                      <a:pt x="553" y="1558"/>
                    </a:lnTo>
                    <a:lnTo>
                      <a:pt x="560" y="1547"/>
                    </a:lnTo>
                    <a:lnTo>
                      <a:pt x="565" y="1536"/>
                    </a:lnTo>
                    <a:lnTo>
                      <a:pt x="569" y="1524"/>
                    </a:lnTo>
                    <a:lnTo>
                      <a:pt x="571" y="1512"/>
                    </a:lnTo>
                    <a:lnTo>
                      <a:pt x="575" y="1506"/>
                    </a:lnTo>
                    <a:lnTo>
                      <a:pt x="579" y="1501"/>
                    </a:lnTo>
                    <a:lnTo>
                      <a:pt x="586" y="1497"/>
                    </a:lnTo>
                    <a:lnTo>
                      <a:pt x="596" y="1492"/>
                    </a:lnTo>
                    <a:lnTo>
                      <a:pt x="614" y="1485"/>
                    </a:lnTo>
                    <a:lnTo>
                      <a:pt x="630" y="1478"/>
                    </a:lnTo>
                    <a:lnTo>
                      <a:pt x="641" y="1473"/>
                    </a:lnTo>
                    <a:lnTo>
                      <a:pt x="654" y="1467"/>
                    </a:lnTo>
                    <a:lnTo>
                      <a:pt x="666" y="1462"/>
                    </a:lnTo>
                    <a:lnTo>
                      <a:pt x="677" y="1456"/>
                    </a:lnTo>
                    <a:lnTo>
                      <a:pt x="679" y="1455"/>
                    </a:lnTo>
                    <a:lnTo>
                      <a:pt x="680" y="1454"/>
                    </a:lnTo>
                    <a:lnTo>
                      <a:pt x="680" y="1453"/>
                    </a:lnTo>
                    <a:lnTo>
                      <a:pt x="680" y="1450"/>
                    </a:lnTo>
                    <a:lnTo>
                      <a:pt x="679" y="1447"/>
                    </a:lnTo>
                    <a:lnTo>
                      <a:pt x="676" y="1443"/>
                    </a:lnTo>
                    <a:lnTo>
                      <a:pt x="666" y="1434"/>
                    </a:lnTo>
                    <a:lnTo>
                      <a:pt x="658" y="1426"/>
                    </a:lnTo>
                    <a:lnTo>
                      <a:pt x="648" y="1415"/>
                    </a:lnTo>
                    <a:lnTo>
                      <a:pt x="636" y="1399"/>
                    </a:lnTo>
                    <a:lnTo>
                      <a:pt x="630" y="1390"/>
                    </a:lnTo>
                    <a:lnTo>
                      <a:pt x="625" y="1380"/>
                    </a:lnTo>
                    <a:lnTo>
                      <a:pt x="621" y="1372"/>
                    </a:lnTo>
                    <a:lnTo>
                      <a:pt x="617" y="1363"/>
                    </a:lnTo>
                    <a:lnTo>
                      <a:pt x="616" y="1356"/>
                    </a:lnTo>
                    <a:lnTo>
                      <a:pt x="615" y="1348"/>
                    </a:lnTo>
                    <a:lnTo>
                      <a:pt x="615" y="1341"/>
                    </a:lnTo>
                    <a:lnTo>
                      <a:pt x="616" y="1335"/>
                    </a:lnTo>
                    <a:lnTo>
                      <a:pt x="617" y="1330"/>
                    </a:lnTo>
                    <a:lnTo>
                      <a:pt x="619" y="1328"/>
                    </a:lnTo>
                    <a:lnTo>
                      <a:pt x="621" y="1329"/>
                    </a:lnTo>
                    <a:lnTo>
                      <a:pt x="625" y="1333"/>
                    </a:lnTo>
                    <a:lnTo>
                      <a:pt x="629" y="1348"/>
                    </a:lnTo>
                    <a:lnTo>
                      <a:pt x="636" y="1367"/>
                    </a:lnTo>
                    <a:lnTo>
                      <a:pt x="641" y="1378"/>
                    </a:lnTo>
                    <a:lnTo>
                      <a:pt x="648" y="1387"/>
                    </a:lnTo>
                    <a:lnTo>
                      <a:pt x="655" y="1397"/>
                    </a:lnTo>
                    <a:lnTo>
                      <a:pt x="666" y="1406"/>
                    </a:lnTo>
                    <a:lnTo>
                      <a:pt x="677" y="1416"/>
                    </a:lnTo>
                    <a:lnTo>
                      <a:pt x="689" y="1426"/>
                    </a:lnTo>
                    <a:lnTo>
                      <a:pt x="701" y="1437"/>
                    </a:lnTo>
                    <a:lnTo>
                      <a:pt x="713" y="1450"/>
                    </a:lnTo>
                    <a:lnTo>
                      <a:pt x="734" y="1474"/>
                    </a:lnTo>
                    <a:lnTo>
                      <a:pt x="751" y="1494"/>
                    </a:lnTo>
                    <a:lnTo>
                      <a:pt x="761" y="1507"/>
                    </a:lnTo>
                    <a:lnTo>
                      <a:pt x="776" y="1520"/>
                    </a:lnTo>
                    <a:lnTo>
                      <a:pt x="781" y="1527"/>
                    </a:lnTo>
                    <a:lnTo>
                      <a:pt x="787" y="1535"/>
                    </a:lnTo>
                    <a:lnTo>
                      <a:pt x="792" y="1541"/>
                    </a:lnTo>
                    <a:lnTo>
                      <a:pt x="793" y="1547"/>
                    </a:lnTo>
                    <a:lnTo>
                      <a:pt x="791" y="1556"/>
                    </a:lnTo>
                    <a:lnTo>
                      <a:pt x="785" y="1570"/>
                    </a:lnTo>
                    <a:lnTo>
                      <a:pt x="781" y="1577"/>
                    </a:lnTo>
                    <a:lnTo>
                      <a:pt x="780" y="1585"/>
                    </a:lnTo>
                    <a:lnTo>
                      <a:pt x="779" y="1587"/>
                    </a:lnTo>
                    <a:lnTo>
                      <a:pt x="779" y="1589"/>
                    </a:lnTo>
                    <a:lnTo>
                      <a:pt x="780" y="1592"/>
                    </a:lnTo>
                    <a:lnTo>
                      <a:pt x="781" y="1594"/>
                    </a:lnTo>
                    <a:lnTo>
                      <a:pt x="785" y="1598"/>
                    </a:lnTo>
                    <a:lnTo>
                      <a:pt x="789" y="1600"/>
                    </a:lnTo>
                    <a:lnTo>
                      <a:pt x="792" y="1601"/>
                    </a:lnTo>
                    <a:lnTo>
                      <a:pt x="796" y="1602"/>
                    </a:lnTo>
                    <a:lnTo>
                      <a:pt x="803" y="1602"/>
                    </a:lnTo>
                    <a:lnTo>
                      <a:pt x="811" y="1602"/>
                    </a:lnTo>
                    <a:lnTo>
                      <a:pt x="819" y="1600"/>
                    </a:lnTo>
                    <a:lnTo>
                      <a:pt x="828" y="1599"/>
                    </a:lnTo>
                    <a:lnTo>
                      <a:pt x="836" y="1599"/>
                    </a:lnTo>
                    <a:lnTo>
                      <a:pt x="843" y="1599"/>
                    </a:lnTo>
                    <a:lnTo>
                      <a:pt x="855" y="1602"/>
                    </a:lnTo>
                    <a:lnTo>
                      <a:pt x="866" y="1606"/>
                    </a:lnTo>
                    <a:lnTo>
                      <a:pt x="875" y="1611"/>
                    </a:lnTo>
                    <a:lnTo>
                      <a:pt x="885" y="1615"/>
                    </a:lnTo>
                    <a:lnTo>
                      <a:pt x="894" y="1621"/>
                    </a:lnTo>
                    <a:lnTo>
                      <a:pt x="903" y="1627"/>
                    </a:lnTo>
                    <a:lnTo>
                      <a:pt x="911" y="1634"/>
                    </a:lnTo>
                    <a:lnTo>
                      <a:pt x="919" y="1643"/>
                    </a:lnTo>
                    <a:lnTo>
                      <a:pt x="924" y="1648"/>
                    </a:lnTo>
                    <a:lnTo>
                      <a:pt x="930" y="1652"/>
                    </a:lnTo>
                    <a:lnTo>
                      <a:pt x="937" y="1655"/>
                    </a:lnTo>
                    <a:lnTo>
                      <a:pt x="943" y="1658"/>
                    </a:lnTo>
                    <a:lnTo>
                      <a:pt x="950" y="1659"/>
                    </a:lnTo>
                    <a:lnTo>
                      <a:pt x="959" y="1659"/>
                    </a:lnTo>
                    <a:lnTo>
                      <a:pt x="966" y="1659"/>
                    </a:lnTo>
                    <a:lnTo>
                      <a:pt x="974" y="1658"/>
                    </a:lnTo>
                    <a:lnTo>
                      <a:pt x="986" y="1658"/>
                    </a:lnTo>
                    <a:lnTo>
                      <a:pt x="998" y="1658"/>
                    </a:lnTo>
                    <a:lnTo>
                      <a:pt x="1004" y="1657"/>
                    </a:lnTo>
                    <a:lnTo>
                      <a:pt x="1007" y="1656"/>
                    </a:lnTo>
                    <a:lnTo>
                      <a:pt x="1010" y="1655"/>
                    </a:lnTo>
                    <a:lnTo>
                      <a:pt x="1011" y="1652"/>
                    </a:lnTo>
                    <a:lnTo>
                      <a:pt x="1011" y="1650"/>
                    </a:lnTo>
                    <a:lnTo>
                      <a:pt x="1012" y="1648"/>
                    </a:lnTo>
                    <a:lnTo>
                      <a:pt x="1012" y="1643"/>
                    </a:lnTo>
                    <a:lnTo>
                      <a:pt x="1014" y="1639"/>
                    </a:lnTo>
                    <a:lnTo>
                      <a:pt x="1018" y="1636"/>
                    </a:lnTo>
                    <a:lnTo>
                      <a:pt x="1023" y="1633"/>
                    </a:lnTo>
                    <a:lnTo>
                      <a:pt x="1026" y="1632"/>
                    </a:lnTo>
                    <a:lnTo>
                      <a:pt x="1030" y="1631"/>
                    </a:lnTo>
                    <a:lnTo>
                      <a:pt x="1033" y="1632"/>
                    </a:lnTo>
                    <a:lnTo>
                      <a:pt x="1037" y="1633"/>
                    </a:lnTo>
                    <a:lnTo>
                      <a:pt x="1038" y="1634"/>
                    </a:lnTo>
                    <a:lnTo>
                      <a:pt x="1041" y="1634"/>
                    </a:lnTo>
                    <a:lnTo>
                      <a:pt x="1042" y="1633"/>
                    </a:lnTo>
                    <a:lnTo>
                      <a:pt x="1043" y="1631"/>
                    </a:lnTo>
                    <a:lnTo>
                      <a:pt x="1047" y="1625"/>
                    </a:lnTo>
                    <a:lnTo>
                      <a:pt x="1049" y="1618"/>
                    </a:lnTo>
                    <a:lnTo>
                      <a:pt x="1054" y="1600"/>
                    </a:lnTo>
                    <a:lnTo>
                      <a:pt x="1056" y="1590"/>
                    </a:lnTo>
                    <a:lnTo>
                      <a:pt x="1058" y="1585"/>
                    </a:lnTo>
                    <a:lnTo>
                      <a:pt x="1063" y="1579"/>
                    </a:lnTo>
                    <a:lnTo>
                      <a:pt x="1068" y="1574"/>
                    </a:lnTo>
                    <a:lnTo>
                      <a:pt x="1074" y="1569"/>
                    </a:lnTo>
                    <a:lnTo>
                      <a:pt x="1081" y="1566"/>
                    </a:lnTo>
                    <a:lnTo>
                      <a:pt x="1089" y="1562"/>
                    </a:lnTo>
                    <a:lnTo>
                      <a:pt x="1096" y="1560"/>
                    </a:lnTo>
                    <a:lnTo>
                      <a:pt x="1105" y="1558"/>
                    </a:lnTo>
                    <a:lnTo>
                      <a:pt x="1114" y="1557"/>
                    </a:lnTo>
                    <a:lnTo>
                      <a:pt x="1123" y="1558"/>
                    </a:lnTo>
                    <a:lnTo>
                      <a:pt x="1131" y="1560"/>
                    </a:lnTo>
                    <a:lnTo>
                      <a:pt x="1138" y="1561"/>
                    </a:lnTo>
                    <a:lnTo>
                      <a:pt x="1145" y="1563"/>
                    </a:lnTo>
                    <a:lnTo>
                      <a:pt x="1150" y="1568"/>
                    </a:lnTo>
                    <a:lnTo>
                      <a:pt x="1154" y="1571"/>
                    </a:lnTo>
                    <a:lnTo>
                      <a:pt x="1156" y="1577"/>
                    </a:lnTo>
                    <a:lnTo>
                      <a:pt x="1157" y="1583"/>
                    </a:lnTo>
                    <a:lnTo>
                      <a:pt x="1159" y="1588"/>
                    </a:lnTo>
                    <a:lnTo>
                      <a:pt x="1163" y="1593"/>
                    </a:lnTo>
                    <a:lnTo>
                      <a:pt x="1165" y="1596"/>
                    </a:lnTo>
                    <a:lnTo>
                      <a:pt x="1171" y="1605"/>
                    </a:lnTo>
                    <a:lnTo>
                      <a:pt x="1177" y="1614"/>
                    </a:lnTo>
                    <a:lnTo>
                      <a:pt x="1181" y="1626"/>
                    </a:lnTo>
                    <a:lnTo>
                      <a:pt x="1184" y="1639"/>
                    </a:lnTo>
                    <a:lnTo>
                      <a:pt x="1187" y="1652"/>
                    </a:lnTo>
                    <a:lnTo>
                      <a:pt x="1190" y="1662"/>
                    </a:lnTo>
                    <a:lnTo>
                      <a:pt x="1193" y="1667"/>
                    </a:lnTo>
                    <a:lnTo>
                      <a:pt x="1196" y="1669"/>
                    </a:lnTo>
                    <a:lnTo>
                      <a:pt x="1200" y="1671"/>
                    </a:lnTo>
                    <a:lnTo>
                      <a:pt x="1203" y="1671"/>
                    </a:lnTo>
                    <a:lnTo>
                      <a:pt x="1208" y="1671"/>
                    </a:lnTo>
                    <a:lnTo>
                      <a:pt x="1213" y="1670"/>
                    </a:lnTo>
                    <a:lnTo>
                      <a:pt x="1217" y="1668"/>
                    </a:lnTo>
                    <a:lnTo>
                      <a:pt x="1221" y="1665"/>
                    </a:lnTo>
                    <a:lnTo>
                      <a:pt x="1228" y="1658"/>
                    </a:lnTo>
                    <a:lnTo>
                      <a:pt x="1234" y="1655"/>
                    </a:lnTo>
                    <a:lnTo>
                      <a:pt x="1243" y="1651"/>
                    </a:lnTo>
                    <a:lnTo>
                      <a:pt x="1253" y="1650"/>
                    </a:lnTo>
                    <a:lnTo>
                      <a:pt x="1258" y="1649"/>
                    </a:lnTo>
                    <a:lnTo>
                      <a:pt x="1263" y="1648"/>
                    </a:lnTo>
                    <a:lnTo>
                      <a:pt x="1266" y="1646"/>
                    </a:lnTo>
                    <a:lnTo>
                      <a:pt x="1269" y="1644"/>
                    </a:lnTo>
                    <a:lnTo>
                      <a:pt x="1271" y="1642"/>
                    </a:lnTo>
                    <a:lnTo>
                      <a:pt x="1272" y="1637"/>
                    </a:lnTo>
                    <a:lnTo>
                      <a:pt x="1274" y="1632"/>
                    </a:lnTo>
                    <a:lnTo>
                      <a:pt x="1274" y="1626"/>
                    </a:lnTo>
                    <a:lnTo>
                      <a:pt x="1274" y="1615"/>
                    </a:lnTo>
                    <a:lnTo>
                      <a:pt x="1275" y="1602"/>
                    </a:lnTo>
                    <a:lnTo>
                      <a:pt x="1275" y="1587"/>
                    </a:lnTo>
                    <a:lnTo>
                      <a:pt x="1276" y="1571"/>
                    </a:lnTo>
                    <a:lnTo>
                      <a:pt x="1277" y="1560"/>
                    </a:lnTo>
                    <a:lnTo>
                      <a:pt x="1280" y="1550"/>
                    </a:lnTo>
                    <a:lnTo>
                      <a:pt x="1283" y="1543"/>
                    </a:lnTo>
                    <a:lnTo>
                      <a:pt x="1287" y="1537"/>
                    </a:lnTo>
                    <a:lnTo>
                      <a:pt x="1294" y="1530"/>
                    </a:lnTo>
                    <a:lnTo>
                      <a:pt x="1301" y="1525"/>
                    </a:lnTo>
                    <a:lnTo>
                      <a:pt x="1308" y="1522"/>
                    </a:lnTo>
                    <a:lnTo>
                      <a:pt x="1314" y="1519"/>
                    </a:lnTo>
                    <a:lnTo>
                      <a:pt x="1321" y="1518"/>
                    </a:lnTo>
                    <a:lnTo>
                      <a:pt x="1328" y="1518"/>
                    </a:lnTo>
                    <a:lnTo>
                      <a:pt x="1335" y="1518"/>
                    </a:lnTo>
                    <a:lnTo>
                      <a:pt x="1341" y="1519"/>
                    </a:lnTo>
                    <a:lnTo>
                      <a:pt x="1350" y="1522"/>
                    </a:lnTo>
                    <a:lnTo>
                      <a:pt x="1357" y="1523"/>
                    </a:lnTo>
                    <a:lnTo>
                      <a:pt x="1363" y="1523"/>
                    </a:lnTo>
                    <a:lnTo>
                      <a:pt x="1370" y="1522"/>
                    </a:lnTo>
                    <a:lnTo>
                      <a:pt x="1375" y="1520"/>
                    </a:lnTo>
                    <a:lnTo>
                      <a:pt x="1378" y="1518"/>
                    </a:lnTo>
                    <a:lnTo>
                      <a:pt x="1381" y="1514"/>
                    </a:lnTo>
                    <a:lnTo>
                      <a:pt x="1382" y="1510"/>
                    </a:lnTo>
                    <a:lnTo>
                      <a:pt x="1378" y="1499"/>
                    </a:lnTo>
                    <a:lnTo>
                      <a:pt x="1372" y="1488"/>
                    </a:lnTo>
                    <a:lnTo>
                      <a:pt x="1371" y="1482"/>
                    </a:lnTo>
                    <a:lnTo>
                      <a:pt x="1371" y="1476"/>
                    </a:lnTo>
                    <a:lnTo>
                      <a:pt x="1372" y="1472"/>
                    </a:lnTo>
                    <a:lnTo>
                      <a:pt x="1377" y="1466"/>
                    </a:lnTo>
                    <a:lnTo>
                      <a:pt x="1388" y="1454"/>
                    </a:lnTo>
                    <a:lnTo>
                      <a:pt x="1398" y="1442"/>
                    </a:lnTo>
                    <a:lnTo>
                      <a:pt x="1402" y="1435"/>
                    </a:lnTo>
                    <a:lnTo>
                      <a:pt x="1406" y="1428"/>
                    </a:lnTo>
                    <a:lnTo>
                      <a:pt x="1408" y="1419"/>
                    </a:lnTo>
                    <a:lnTo>
                      <a:pt x="1409" y="1410"/>
                    </a:lnTo>
                    <a:lnTo>
                      <a:pt x="1409" y="1393"/>
                    </a:lnTo>
                    <a:lnTo>
                      <a:pt x="1408" y="1379"/>
                    </a:lnTo>
                    <a:lnTo>
                      <a:pt x="1410" y="1374"/>
                    </a:lnTo>
                    <a:lnTo>
                      <a:pt x="1413" y="1369"/>
                    </a:lnTo>
                    <a:lnTo>
                      <a:pt x="1417" y="1367"/>
                    </a:lnTo>
                    <a:lnTo>
                      <a:pt x="1426" y="1365"/>
                    </a:lnTo>
                    <a:lnTo>
                      <a:pt x="1444" y="1361"/>
                    </a:lnTo>
                    <a:lnTo>
                      <a:pt x="1460" y="1358"/>
                    </a:lnTo>
                    <a:lnTo>
                      <a:pt x="1467" y="1355"/>
                    </a:lnTo>
                    <a:lnTo>
                      <a:pt x="1474" y="1352"/>
                    </a:lnTo>
                    <a:lnTo>
                      <a:pt x="1482" y="1348"/>
                    </a:lnTo>
                    <a:lnTo>
                      <a:pt x="1489" y="1343"/>
                    </a:lnTo>
                    <a:lnTo>
                      <a:pt x="1498" y="1336"/>
                    </a:lnTo>
                    <a:lnTo>
                      <a:pt x="1509" y="1330"/>
                    </a:lnTo>
                    <a:lnTo>
                      <a:pt x="1516" y="1328"/>
                    </a:lnTo>
                    <a:lnTo>
                      <a:pt x="1522" y="1327"/>
                    </a:lnTo>
                    <a:lnTo>
                      <a:pt x="1529" y="1327"/>
                    </a:lnTo>
                    <a:lnTo>
                      <a:pt x="1537" y="1327"/>
                    </a:lnTo>
                    <a:lnTo>
                      <a:pt x="1554" y="1330"/>
                    </a:lnTo>
                    <a:lnTo>
                      <a:pt x="1568" y="1334"/>
                    </a:lnTo>
                    <a:lnTo>
                      <a:pt x="1573" y="1329"/>
                    </a:lnTo>
                    <a:lnTo>
                      <a:pt x="1577" y="1325"/>
                    </a:lnTo>
                    <a:lnTo>
                      <a:pt x="1579" y="1319"/>
                    </a:lnTo>
                    <a:lnTo>
                      <a:pt x="1581" y="1315"/>
                    </a:lnTo>
                    <a:lnTo>
                      <a:pt x="1583" y="1299"/>
                    </a:lnTo>
                    <a:lnTo>
                      <a:pt x="1581" y="1280"/>
                    </a:lnTo>
                    <a:lnTo>
                      <a:pt x="1581" y="1271"/>
                    </a:lnTo>
                    <a:lnTo>
                      <a:pt x="1583" y="1262"/>
                    </a:lnTo>
                    <a:lnTo>
                      <a:pt x="1585" y="1254"/>
                    </a:lnTo>
                    <a:lnTo>
                      <a:pt x="1589" y="1247"/>
                    </a:lnTo>
                    <a:lnTo>
                      <a:pt x="1599" y="1236"/>
                    </a:lnTo>
                    <a:lnTo>
                      <a:pt x="1609" y="1227"/>
                    </a:lnTo>
                    <a:lnTo>
                      <a:pt x="1617" y="1220"/>
                    </a:lnTo>
                    <a:lnTo>
                      <a:pt x="1622" y="1211"/>
                    </a:lnTo>
                    <a:lnTo>
                      <a:pt x="1623" y="1208"/>
                    </a:lnTo>
                    <a:lnTo>
                      <a:pt x="1624" y="1205"/>
                    </a:lnTo>
                    <a:lnTo>
                      <a:pt x="1627" y="1203"/>
                    </a:lnTo>
                    <a:lnTo>
                      <a:pt x="1629" y="1202"/>
                    </a:lnTo>
                    <a:lnTo>
                      <a:pt x="1634" y="1202"/>
                    </a:lnTo>
                    <a:lnTo>
                      <a:pt x="1639" y="1202"/>
                    </a:lnTo>
                    <a:lnTo>
                      <a:pt x="1641" y="1202"/>
                    </a:lnTo>
                    <a:lnTo>
                      <a:pt x="1642" y="1202"/>
                    </a:lnTo>
                    <a:lnTo>
                      <a:pt x="1644" y="1199"/>
                    </a:lnTo>
                    <a:lnTo>
                      <a:pt x="1646" y="1197"/>
                    </a:lnTo>
                    <a:lnTo>
                      <a:pt x="1647" y="1189"/>
                    </a:lnTo>
                    <a:lnTo>
                      <a:pt x="1648" y="1177"/>
                    </a:lnTo>
                    <a:lnTo>
                      <a:pt x="1648" y="1161"/>
                    </a:lnTo>
                    <a:lnTo>
                      <a:pt x="1648" y="1142"/>
                    </a:lnTo>
                    <a:lnTo>
                      <a:pt x="1648" y="1126"/>
                    </a:lnTo>
                    <a:lnTo>
                      <a:pt x="1649" y="1115"/>
                    </a:lnTo>
                    <a:lnTo>
                      <a:pt x="1650" y="1111"/>
                    </a:lnTo>
                    <a:lnTo>
                      <a:pt x="1652" y="1107"/>
                    </a:lnTo>
                    <a:lnTo>
                      <a:pt x="1655" y="1102"/>
                    </a:lnTo>
                    <a:lnTo>
                      <a:pt x="1658" y="1098"/>
                    </a:lnTo>
                    <a:lnTo>
                      <a:pt x="1661" y="1094"/>
                    </a:lnTo>
                    <a:lnTo>
                      <a:pt x="1666" y="1090"/>
                    </a:lnTo>
                    <a:lnTo>
                      <a:pt x="1671" y="1088"/>
                    </a:lnTo>
                    <a:lnTo>
                      <a:pt x="1675" y="1085"/>
                    </a:lnTo>
                    <a:lnTo>
                      <a:pt x="1680" y="1085"/>
                    </a:lnTo>
                    <a:lnTo>
                      <a:pt x="1685" y="1087"/>
                    </a:lnTo>
                    <a:lnTo>
                      <a:pt x="1690" y="1088"/>
                    </a:lnTo>
                    <a:lnTo>
                      <a:pt x="1696" y="1090"/>
                    </a:lnTo>
                    <a:lnTo>
                      <a:pt x="1702" y="1092"/>
                    </a:lnTo>
                    <a:lnTo>
                      <a:pt x="1707" y="1094"/>
                    </a:lnTo>
                    <a:lnTo>
                      <a:pt x="1712" y="1095"/>
                    </a:lnTo>
                    <a:lnTo>
                      <a:pt x="1718" y="1094"/>
                    </a:lnTo>
                    <a:lnTo>
                      <a:pt x="1724" y="1092"/>
                    </a:lnTo>
                    <a:lnTo>
                      <a:pt x="1730" y="1089"/>
                    </a:lnTo>
                    <a:lnTo>
                      <a:pt x="1736" y="1085"/>
                    </a:lnTo>
                    <a:lnTo>
                      <a:pt x="1741" y="1082"/>
                    </a:lnTo>
                    <a:lnTo>
                      <a:pt x="1744" y="1078"/>
                    </a:lnTo>
                    <a:lnTo>
                      <a:pt x="1748" y="1073"/>
                    </a:lnTo>
                    <a:lnTo>
                      <a:pt x="1749" y="1070"/>
                    </a:lnTo>
                    <a:lnTo>
                      <a:pt x="1748" y="1066"/>
                    </a:lnTo>
                    <a:lnTo>
                      <a:pt x="1743" y="1059"/>
                    </a:lnTo>
                    <a:lnTo>
                      <a:pt x="1737" y="1051"/>
                    </a:lnTo>
                    <a:lnTo>
                      <a:pt x="1735" y="1045"/>
                    </a:lnTo>
                    <a:lnTo>
                      <a:pt x="1734" y="1040"/>
                    </a:lnTo>
                    <a:lnTo>
                      <a:pt x="1734" y="1035"/>
                    </a:lnTo>
                    <a:lnTo>
                      <a:pt x="1737" y="1029"/>
                    </a:lnTo>
                    <a:lnTo>
                      <a:pt x="1741" y="1026"/>
                    </a:lnTo>
                    <a:lnTo>
                      <a:pt x="1744" y="1024"/>
                    </a:lnTo>
                    <a:lnTo>
                      <a:pt x="1748" y="1022"/>
                    </a:lnTo>
                    <a:lnTo>
                      <a:pt x="1751" y="1024"/>
                    </a:lnTo>
                    <a:lnTo>
                      <a:pt x="1759" y="1027"/>
                    </a:lnTo>
                    <a:lnTo>
                      <a:pt x="1763" y="1032"/>
                    </a:lnTo>
                    <a:lnTo>
                      <a:pt x="1766" y="1033"/>
                    </a:lnTo>
                    <a:lnTo>
                      <a:pt x="1768" y="1034"/>
                    </a:lnTo>
                    <a:lnTo>
                      <a:pt x="1770" y="1034"/>
                    </a:lnTo>
                    <a:lnTo>
                      <a:pt x="1773" y="1033"/>
                    </a:lnTo>
                    <a:lnTo>
                      <a:pt x="1775" y="1032"/>
                    </a:lnTo>
                    <a:lnTo>
                      <a:pt x="1778" y="1028"/>
                    </a:lnTo>
                    <a:lnTo>
                      <a:pt x="1779" y="1024"/>
                    </a:lnTo>
                    <a:lnTo>
                      <a:pt x="1780" y="1018"/>
                    </a:lnTo>
                    <a:lnTo>
                      <a:pt x="1782" y="1005"/>
                    </a:lnTo>
                    <a:lnTo>
                      <a:pt x="1782" y="994"/>
                    </a:lnTo>
                    <a:lnTo>
                      <a:pt x="1782" y="989"/>
                    </a:lnTo>
                    <a:lnTo>
                      <a:pt x="1781" y="984"/>
                    </a:lnTo>
                    <a:lnTo>
                      <a:pt x="1780" y="981"/>
                    </a:lnTo>
                    <a:lnTo>
                      <a:pt x="1779" y="977"/>
                    </a:lnTo>
                    <a:lnTo>
                      <a:pt x="1776" y="974"/>
                    </a:lnTo>
                    <a:lnTo>
                      <a:pt x="1775" y="970"/>
                    </a:lnTo>
                    <a:lnTo>
                      <a:pt x="1774" y="966"/>
                    </a:lnTo>
                    <a:lnTo>
                      <a:pt x="1774" y="964"/>
                    </a:lnTo>
                    <a:lnTo>
                      <a:pt x="1775" y="961"/>
                    </a:lnTo>
                    <a:lnTo>
                      <a:pt x="1776" y="959"/>
                    </a:lnTo>
                    <a:lnTo>
                      <a:pt x="1779" y="958"/>
                    </a:lnTo>
                    <a:lnTo>
                      <a:pt x="1782" y="957"/>
                    </a:lnTo>
                    <a:lnTo>
                      <a:pt x="1798" y="956"/>
                    </a:lnTo>
                    <a:lnTo>
                      <a:pt x="1812" y="955"/>
                    </a:lnTo>
                    <a:lnTo>
                      <a:pt x="1818" y="953"/>
                    </a:lnTo>
                    <a:lnTo>
                      <a:pt x="1824" y="952"/>
                    </a:lnTo>
                    <a:lnTo>
                      <a:pt x="1830" y="950"/>
                    </a:lnTo>
                    <a:lnTo>
                      <a:pt x="1835" y="947"/>
                    </a:lnTo>
                    <a:lnTo>
                      <a:pt x="1838" y="944"/>
                    </a:lnTo>
                    <a:lnTo>
                      <a:pt x="1843" y="938"/>
                    </a:lnTo>
                    <a:lnTo>
                      <a:pt x="1845" y="932"/>
                    </a:lnTo>
                    <a:lnTo>
                      <a:pt x="1848" y="926"/>
                    </a:lnTo>
                    <a:lnTo>
                      <a:pt x="1848" y="920"/>
                    </a:lnTo>
                    <a:lnTo>
                      <a:pt x="1847" y="915"/>
                    </a:lnTo>
                    <a:lnTo>
                      <a:pt x="1845" y="914"/>
                    </a:lnTo>
                    <a:lnTo>
                      <a:pt x="1844" y="913"/>
                    </a:lnTo>
                    <a:lnTo>
                      <a:pt x="1842" y="912"/>
                    </a:lnTo>
                    <a:lnTo>
                      <a:pt x="1839" y="913"/>
                    </a:lnTo>
                    <a:lnTo>
                      <a:pt x="1833" y="913"/>
                    </a:lnTo>
                    <a:lnTo>
                      <a:pt x="1829" y="914"/>
                    </a:lnTo>
                    <a:lnTo>
                      <a:pt x="1824" y="913"/>
                    </a:lnTo>
                    <a:lnTo>
                      <a:pt x="1820" y="913"/>
                    </a:lnTo>
                    <a:lnTo>
                      <a:pt x="1818" y="911"/>
                    </a:lnTo>
                    <a:lnTo>
                      <a:pt x="1817" y="909"/>
                    </a:lnTo>
                    <a:lnTo>
                      <a:pt x="1817" y="906"/>
                    </a:lnTo>
                    <a:lnTo>
                      <a:pt x="1819" y="902"/>
                    </a:lnTo>
                    <a:lnTo>
                      <a:pt x="1823" y="895"/>
                    </a:lnTo>
                    <a:lnTo>
                      <a:pt x="1824" y="888"/>
                    </a:lnTo>
                    <a:lnTo>
                      <a:pt x="1824" y="884"/>
                    </a:lnTo>
                    <a:lnTo>
                      <a:pt x="1823" y="881"/>
                    </a:lnTo>
                    <a:lnTo>
                      <a:pt x="1820" y="879"/>
                    </a:lnTo>
                    <a:lnTo>
                      <a:pt x="1818" y="876"/>
                    </a:lnTo>
                    <a:lnTo>
                      <a:pt x="1811" y="875"/>
                    </a:lnTo>
                    <a:lnTo>
                      <a:pt x="1803" y="874"/>
                    </a:lnTo>
                    <a:lnTo>
                      <a:pt x="1798" y="874"/>
                    </a:lnTo>
                    <a:lnTo>
                      <a:pt x="1793" y="874"/>
                    </a:lnTo>
                    <a:lnTo>
                      <a:pt x="1790" y="871"/>
                    </a:lnTo>
                    <a:lnTo>
                      <a:pt x="1786" y="869"/>
                    </a:lnTo>
                    <a:lnTo>
                      <a:pt x="1782" y="864"/>
                    </a:lnTo>
                    <a:lnTo>
                      <a:pt x="1780" y="858"/>
                    </a:lnTo>
                    <a:lnTo>
                      <a:pt x="1778" y="850"/>
                    </a:lnTo>
                    <a:lnTo>
                      <a:pt x="1775" y="840"/>
                    </a:lnTo>
                    <a:lnTo>
                      <a:pt x="1774" y="831"/>
                    </a:lnTo>
                    <a:lnTo>
                      <a:pt x="1774" y="823"/>
                    </a:lnTo>
                    <a:lnTo>
                      <a:pt x="1775" y="814"/>
                    </a:lnTo>
                    <a:lnTo>
                      <a:pt x="1776" y="808"/>
                    </a:lnTo>
                    <a:lnTo>
                      <a:pt x="1779" y="804"/>
                    </a:lnTo>
                    <a:lnTo>
                      <a:pt x="1784" y="800"/>
                    </a:lnTo>
                    <a:lnTo>
                      <a:pt x="1790" y="798"/>
                    </a:lnTo>
                    <a:lnTo>
                      <a:pt x="1795" y="797"/>
                    </a:lnTo>
                    <a:lnTo>
                      <a:pt x="1801" y="795"/>
                    </a:lnTo>
                    <a:lnTo>
                      <a:pt x="1806" y="798"/>
                    </a:lnTo>
                    <a:lnTo>
                      <a:pt x="1811" y="800"/>
                    </a:lnTo>
                    <a:lnTo>
                      <a:pt x="1813" y="804"/>
                    </a:lnTo>
                    <a:lnTo>
                      <a:pt x="1817" y="814"/>
                    </a:lnTo>
                    <a:lnTo>
                      <a:pt x="1820" y="823"/>
                    </a:lnTo>
                    <a:lnTo>
                      <a:pt x="1823" y="826"/>
                    </a:lnTo>
                    <a:lnTo>
                      <a:pt x="1825" y="829"/>
                    </a:lnTo>
                    <a:lnTo>
                      <a:pt x="1829" y="830"/>
                    </a:lnTo>
                    <a:lnTo>
                      <a:pt x="1832" y="830"/>
                    </a:lnTo>
                    <a:lnTo>
                      <a:pt x="1835" y="829"/>
                    </a:lnTo>
                    <a:lnTo>
                      <a:pt x="1837" y="824"/>
                    </a:lnTo>
                    <a:lnTo>
                      <a:pt x="1838" y="819"/>
                    </a:lnTo>
                    <a:lnTo>
                      <a:pt x="1839" y="813"/>
                    </a:lnTo>
                    <a:lnTo>
                      <a:pt x="1842" y="807"/>
                    </a:lnTo>
                    <a:lnTo>
                      <a:pt x="1845" y="801"/>
                    </a:lnTo>
                    <a:lnTo>
                      <a:pt x="1847" y="800"/>
                    </a:lnTo>
                    <a:lnTo>
                      <a:pt x="1849" y="798"/>
                    </a:lnTo>
                    <a:lnTo>
                      <a:pt x="1851" y="797"/>
                    </a:lnTo>
                    <a:lnTo>
                      <a:pt x="1855" y="797"/>
                    </a:lnTo>
                    <a:lnTo>
                      <a:pt x="1861" y="798"/>
                    </a:lnTo>
                    <a:lnTo>
                      <a:pt x="1866" y="799"/>
                    </a:lnTo>
                    <a:lnTo>
                      <a:pt x="1869" y="802"/>
                    </a:lnTo>
                    <a:lnTo>
                      <a:pt x="1872" y="806"/>
                    </a:lnTo>
                    <a:lnTo>
                      <a:pt x="1873" y="811"/>
                    </a:lnTo>
                    <a:lnTo>
                      <a:pt x="1874" y="814"/>
                    </a:lnTo>
                    <a:lnTo>
                      <a:pt x="1874" y="819"/>
                    </a:lnTo>
                    <a:lnTo>
                      <a:pt x="1874" y="824"/>
                    </a:lnTo>
                    <a:lnTo>
                      <a:pt x="1870" y="832"/>
                    </a:lnTo>
                    <a:lnTo>
                      <a:pt x="1866" y="842"/>
                    </a:lnTo>
                    <a:lnTo>
                      <a:pt x="1861" y="850"/>
                    </a:lnTo>
                    <a:lnTo>
                      <a:pt x="1856" y="857"/>
                    </a:lnTo>
                    <a:lnTo>
                      <a:pt x="1854" y="863"/>
                    </a:lnTo>
                    <a:lnTo>
                      <a:pt x="1854" y="871"/>
                    </a:lnTo>
                    <a:lnTo>
                      <a:pt x="1854" y="875"/>
                    </a:lnTo>
                    <a:lnTo>
                      <a:pt x="1855" y="879"/>
                    </a:lnTo>
                    <a:lnTo>
                      <a:pt x="1857" y="881"/>
                    </a:lnTo>
                    <a:lnTo>
                      <a:pt x="1860" y="882"/>
                    </a:lnTo>
                    <a:lnTo>
                      <a:pt x="1870" y="882"/>
                    </a:lnTo>
                    <a:lnTo>
                      <a:pt x="1886" y="879"/>
                    </a:lnTo>
                    <a:lnTo>
                      <a:pt x="1894" y="876"/>
                    </a:lnTo>
                    <a:lnTo>
                      <a:pt x="1902" y="874"/>
                    </a:lnTo>
                    <a:lnTo>
                      <a:pt x="1910" y="870"/>
                    </a:lnTo>
                    <a:lnTo>
                      <a:pt x="1916" y="867"/>
                    </a:lnTo>
                    <a:lnTo>
                      <a:pt x="1926" y="858"/>
                    </a:lnTo>
                    <a:lnTo>
                      <a:pt x="1936" y="850"/>
                    </a:lnTo>
                    <a:lnTo>
                      <a:pt x="1940" y="846"/>
                    </a:lnTo>
                    <a:lnTo>
                      <a:pt x="1946" y="843"/>
                    </a:lnTo>
                    <a:lnTo>
                      <a:pt x="1951" y="840"/>
                    </a:lnTo>
                    <a:lnTo>
                      <a:pt x="1957" y="840"/>
                    </a:lnTo>
                    <a:lnTo>
                      <a:pt x="1970" y="840"/>
                    </a:lnTo>
                    <a:lnTo>
                      <a:pt x="1982" y="842"/>
                    </a:lnTo>
                    <a:lnTo>
                      <a:pt x="1988" y="842"/>
                    </a:lnTo>
                    <a:lnTo>
                      <a:pt x="1993" y="842"/>
                    </a:lnTo>
                    <a:lnTo>
                      <a:pt x="1995" y="840"/>
                    </a:lnTo>
                    <a:lnTo>
                      <a:pt x="1998" y="839"/>
                    </a:lnTo>
                    <a:lnTo>
                      <a:pt x="1999" y="837"/>
                    </a:lnTo>
                    <a:lnTo>
                      <a:pt x="1998" y="835"/>
                    </a:lnTo>
                    <a:lnTo>
                      <a:pt x="1996" y="830"/>
                    </a:lnTo>
                    <a:lnTo>
                      <a:pt x="1995" y="826"/>
                    </a:lnTo>
                    <a:lnTo>
                      <a:pt x="1990" y="817"/>
                    </a:lnTo>
                    <a:lnTo>
                      <a:pt x="1987" y="808"/>
                    </a:lnTo>
                    <a:lnTo>
                      <a:pt x="1982" y="800"/>
                    </a:lnTo>
                    <a:lnTo>
                      <a:pt x="1977" y="788"/>
                    </a:lnTo>
                    <a:lnTo>
                      <a:pt x="1976" y="781"/>
                    </a:lnTo>
                    <a:lnTo>
                      <a:pt x="1975" y="776"/>
                    </a:lnTo>
                    <a:lnTo>
                      <a:pt x="1975" y="770"/>
                    </a:lnTo>
                    <a:lnTo>
                      <a:pt x="1975" y="767"/>
                    </a:lnTo>
                    <a:lnTo>
                      <a:pt x="1981" y="761"/>
                    </a:lnTo>
                    <a:lnTo>
                      <a:pt x="1987" y="757"/>
                    </a:lnTo>
                    <a:lnTo>
                      <a:pt x="1990" y="755"/>
                    </a:lnTo>
                    <a:lnTo>
                      <a:pt x="1992" y="753"/>
                    </a:lnTo>
                    <a:lnTo>
                      <a:pt x="1993" y="749"/>
                    </a:lnTo>
                    <a:lnTo>
                      <a:pt x="1992" y="744"/>
                    </a:lnTo>
                    <a:lnTo>
                      <a:pt x="1987" y="735"/>
                    </a:lnTo>
                    <a:lnTo>
                      <a:pt x="1980" y="725"/>
                    </a:lnTo>
                    <a:lnTo>
                      <a:pt x="1977" y="720"/>
                    </a:lnTo>
                    <a:lnTo>
                      <a:pt x="1976" y="715"/>
                    </a:lnTo>
                    <a:lnTo>
                      <a:pt x="1975" y="707"/>
                    </a:lnTo>
                    <a:lnTo>
                      <a:pt x="1976" y="699"/>
                    </a:lnTo>
                    <a:lnTo>
                      <a:pt x="1980" y="691"/>
                    </a:lnTo>
                    <a:lnTo>
                      <a:pt x="1983" y="686"/>
                    </a:lnTo>
                    <a:lnTo>
                      <a:pt x="1987" y="681"/>
                    </a:lnTo>
                    <a:lnTo>
                      <a:pt x="1992" y="679"/>
                    </a:lnTo>
                    <a:lnTo>
                      <a:pt x="2000" y="676"/>
                    </a:lnTo>
                    <a:lnTo>
                      <a:pt x="2006" y="675"/>
                    </a:lnTo>
                    <a:lnTo>
                      <a:pt x="2009" y="676"/>
                    </a:lnTo>
                    <a:lnTo>
                      <a:pt x="2012" y="678"/>
                    </a:lnTo>
                    <a:lnTo>
                      <a:pt x="2014" y="680"/>
                    </a:lnTo>
                    <a:lnTo>
                      <a:pt x="2017" y="682"/>
                    </a:lnTo>
                    <a:lnTo>
                      <a:pt x="2020" y="691"/>
                    </a:lnTo>
                    <a:lnTo>
                      <a:pt x="2023" y="699"/>
                    </a:lnTo>
                    <a:lnTo>
                      <a:pt x="2024" y="709"/>
                    </a:lnTo>
                    <a:lnTo>
                      <a:pt x="2026" y="715"/>
                    </a:lnTo>
                    <a:lnTo>
                      <a:pt x="2030" y="719"/>
                    </a:lnTo>
                    <a:lnTo>
                      <a:pt x="2034" y="723"/>
                    </a:lnTo>
                    <a:lnTo>
                      <a:pt x="2037" y="724"/>
                    </a:lnTo>
                    <a:lnTo>
                      <a:pt x="2039" y="724"/>
                    </a:lnTo>
                    <a:lnTo>
                      <a:pt x="2042" y="724"/>
                    </a:lnTo>
                    <a:lnTo>
                      <a:pt x="2044" y="724"/>
                    </a:lnTo>
                    <a:lnTo>
                      <a:pt x="2046" y="723"/>
                    </a:lnTo>
                    <a:lnTo>
                      <a:pt x="2047" y="720"/>
                    </a:lnTo>
                    <a:lnTo>
                      <a:pt x="2047" y="717"/>
                    </a:lnTo>
                    <a:lnTo>
                      <a:pt x="2047" y="713"/>
                    </a:lnTo>
                    <a:lnTo>
                      <a:pt x="2045" y="703"/>
                    </a:lnTo>
                    <a:lnTo>
                      <a:pt x="2040" y="693"/>
                    </a:lnTo>
                    <a:lnTo>
                      <a:pt x="2039" y="688"/>
                    </a:lnTo>
                    <a:lnTo>
                      <a:pt x="2039" y="684"/>
                    </a:lnTo>
                    <a:lnTo>
                      <a:pt x="2040" y="681"/>
                    </a:lnTo>
                    <a:lnTo>
                      <a:pt x="2044" y="679"/>
                    </a:lnTo>
                    <a:lnTo>
                      <a:pt x="2049" y="676"/>
                    </a:lnTo>
                    <a:lnTo>
                      <a:pt x="2052" y="673"/>
                    </a:lnTo>
                    <a:lnTo>
                      <a:pt x="2056" y="671"/>
                    </a:lnTo>
                    <a:lnTo>
                      <a:pt x="2059" y="667"/>
                    </a:lnTo>
                    <a:lnTo>
                      <a:pt x="2062" y="662"/>
                    </a:lnTo>
                    <a:lnTo>
                      <a:pt x="2064" y="659"/>
                    </a:lnTo>
                    <a:lnTo>
                      <a:pt x="2064" y="655"/>
                    </a:lnTo>
                    <a:lnTo>
                      <a:pt x="2064" y="653"/>
                    </a:lnTo>
                    <a:lnTo>
                      <a:pt x="2063" y="650"/>
                    </a:lnTo>
                    <a:lnTo>
                      <a:pt x="2061" y="647"/>
                    </a:lnTo>
                    <a:lnTo>
                      <a:pt x="2057" y="646"/>
                    </a:lnTo>
                    <a:lnTo>
                      <a:pt x="2052" y="643"/>
                    </a:lnTo>
                    <a:lnTo>
                      <a:pt x="2043" y="640"/>
                    </a:lnTo>
                    <a:lnTo>
                      <a:pt x="2034" y="636"/>
                    </a:lnTo>
                    <a:lnTo>
                      <a:pt x="2030" y="636"/>
                    </a:lnTo>
                    <a:lnTo>
                      <a:pt x="2024" y="636"/>
                    </a:lnTo>
                    <a:lnTo>
                      <a:pt x="2018" y="637"/>
                    </a:lnTo>
                    <a:lnTo>
                      <a:pt x="2012" y="638"/>
                    </a:lnTo>
                    <a:lnTo>
                      <a:pt x="2001" y="642"/>
                    </a:lnTo>
                    <a:lnTo>
                      <a:pt x="1994" y="643"/>
                    </a:lnTo>
                    <a:lnTo>
                      <a:pt x="1992" y="643"/>
                    </a:lnTo>
                    <a:lnTo>
                      <a:pt x="1990" y="641"/>
                    </a:lnTo>
                    <a:lnTo>
                      <a:pt x="1990" y="638"/>
                    </a:lnTo>
                    <a:lnTo>
                      <a:pt x="1990" y="634"/>
                    </a:lnTo>
                    <a:lnTo>
                      <a:pt x="1992" y="629"/>
                    </a:lnTo>
                    <a:lnTo>
                      <a:pt x="1993" y="624"/>
                    </a:lnTo>
                    <a:lnTo>
                      <a:pt x="1995" y="618"/>
                    </a:lnTo>
                    <a:lnTo>
                      <a:pt x="1999" y="612"/>
                    </a:lnTo>
                    <a:lnTo>
                      <a:pt x="2002" y="608"/>
                    </a:lnTo>
                    <a:lnTo>
                      <a:pt x="2007" y="604"/>
                    </a:lnTo>
                    <a:lnTo>
                      <a:pt x="2012" y="602"/>
                    </a:lnTo>
                    <a:lnTo>
                      <a:pt x="2018" y="600"/>
                    </a:lnTo>
                    <a:lnTo>
                      <a:pt x="2027" y="598"/>
                    </a:lnTo>
                    <a:lnTo>
                      <a:pt x="2037" y="598"/>
                    </a:lnTo>
                    <a:lnTo>
                      <a:pt x="2043" y="599"/>
                    </a:lnTo>
                    <a:lnTo>
                      <a:pt x="2047" y="603"/>
                    </a:lnTo>
                    <a:lnTo>
                      <a:pt x="2049" y="604"/>
                    </a:lnTo>
                    <a:lnTo>
                      <a:pt x="2049" y="608"/>
                    </a:lnTo>
                    <a:lnTo>
                      <a:pt x="2049" y="610"/>
                    </a:lnTo>
                    <a:lnTo>
                      <a:pt x="2049" y="613"/>
                    </a:lnTo>
                    <a:lnTo>
                      <a:pt x="2047" y="618"/>
                    </a:lnTo>
                    <a:lnTo>
                      <a:pt x="2049" y="621"/>
                    </a:lnTo>
                    <a:lnTo>
                      <a:pt x="2050" y="623"/>
                    </a:lnTo>
                    <a:lnTo>
                      <a:pt x="2052" y="625"/>
                    </a:lnTo>
                    <a:lnTo>
                      <a:pt x="2059" y="628"/>
                    </a:lnTo>
                    <a:lnTo>
                      <a:pt x="2068" y="627"/>
                    </a:lnTo>
                    <a:lnTo>
                      <a:pt x="2076" y="623"/>
                    </a:lnTo>
                    <a:lnTo>
                      <a:pt x="2088" y="616"/>
                    </a:lnTo>
                    <a:lnTo>
                      <a:pt x="2093" y="612"/>
                    </a:lnTo>
                    <a:lnTo>
                      <a:pt x="2097" y="608"/>
                    </a:lnTo>
                    <a:lnTo>
                      <a:pt x="2101" y="603"/>
                    </a:lnTo>
                    <a:lnTo>
                      <a:pt x="2103" y="599"/>
                    </a:lnTo>
                    <a:lnTo>
                      <a:pt x="2106" y="592"/>
                    </a:lnTo>
                    <a:lnTo>
                      <a:pt x="2109" y="587"/>
                    </a:lnTo>
                    <a:lnTo>
                      <a:pt x="2119" y="583"/>
                    </a:lnTo>
                    <a:lnTo>
                      <a:pt x="2141" y="572"/>
                    </a:lnTo>
                    <a:lnTo>
                      <a:pt x="2150" y="568"/>
                    </a:lnTo>
                    <a:lnTo>
                      <a:pt x="2160" y="564"/>
                    </a:lnTo>
                    <a:lnTo>
                      <a:pt x="2172" y="559"/>
                    </a:lnTo>
                    <a:lnTo>
                      <a:pt x="2184" y="554"/>
                    </a:lnTo>
                    <a:lnTo>
                      <a:pt x="2189" y="550"/>
                    </a:lnTo>
                    <a:lnTo>
                      <a:pt x="2193" y="547"/>
                    </a:lnTo>
                    <a:lnTo>
                      <a:pt x="2195" y="542"/>
                    </a:lnTo>
                    <a:lnTo>
                      <a:pt x="2197" y="537"/>
                    </a:lnTo>
                    <a:lnTo>
                      <a:pt x="2200" y="524"/>
                    </a:lnTo>
                    <a:lnTo>
                      <a:pt x="2203" y="510"/>
                    </a:lnTo>
                    <a:lnTo>
                      <a:pt x="2203" y="502"/>
                    </a:lnTo>
                    <a:lnTo>
                      <a:pt x="2204" y="495"/>
                    </a:lnTo>
                    <a:lnTo>
                      <a:pt x="2206" y="491"/>
                    </a:lnTo>
                    <a:lnTo>
                      <a:pt x="2207" y="487"/>
                    </a:lnTo>
                    <a:lnTo>
                      <a:pt x="2208" y="485"/>
                    </a:lnTo>
                    <a:lnTo>
                      <a:pt x="2210" y="485"/>
                    </a:lnTo>
                    <a:lnTo>
                      <a:pt x="2221" y="489"/>
                    </a:lnTo>
                    <a:lnTo>
                      <a:pt x="2232" y="492"/>
                    </a:lnTo>
                    <a:lnTo>
                      <a:pt x="2238" y="490"/>
                    </a:lnTo>
                    <a:lnTo>
                      <a:pt x="2244" y="487"/>
                    </a:lnTo>
                    <a:lnTo>
                      <a:pt x="2246" y="486"/>
                    </a:lnTo>
                    <a:lnTo>
                      <a:pt x="2248" y="485"/>
                    </a:lnTo>
                    <a:lnTo>
                      <a:pt x="2252" y="485"/>
                    </a:lnTo>
                    <a:lnTo>
                      <a:pt x="2253" y="487"/>
                    </a:lnTo>
                    <a:lnTo>
                      <a:pt x="2256" y="489"/>
                    </a:lnTo>
                    <a:lnTo>
                      <a:pt x="2256" y="491"/>
                    </a:lnTo>
                    <a:lnTo>
                      <a:pt x="2256" y="492"/>
                    </a:lnTo>
                    <a:lnTo>
                      <a:pt x="2254" y="493"/>
                    </a:lnTo>
                    <a:lnTo>
                      <a:pt x="2251" y="498"/>
                    </a:lnTo>
                    <a:lnTo>
                      <a:pt x="2247" y="507"/>
                    </a:lnTo>
                    <a:lnTo>
                      <a:pt x="2244" y="516"/>
                    </a:lnTo>
                    <a:lnTo>
                      <a:pt x="2241" y="522"/>
                    </a:lnTo>
                    <a:lnTo>
                      <a:pt x="2240" y="524"/>
                    </a:lnTo>
                    <a:lnTo>
                      <a:pt x="2240" y="527"/>
                    </a:lnTo>
                    <a:lnTo>
                      <a:pt x="2241" y="531"/>
                    </a:lnTo>
                    <a:lnTo>
                      <a:pt x="2244" y="536"/>
                    </a:lnTo>
                    <a:lnTo>
                      <a:pt x="2246" y="540"/>
                    </a:lnTo>
                    <a:lnTo>
                      <a:pt x="2248" y="541"/>
                    </a:lnTo>
                    <a:lnTo>
                      <a:pt x="2252" y="542"/>
                    </a:lnTo>
                    <a:lnTo>
                      <a:pt x="2254" y="541"/>
                    </a:lnTo>
                    <a:lnTo>
                      <a:pt x="2261" y="540"/>
                    </a:lnTo>
                    <a:lnTo>
                      <a:pt x="2266" y="537"/>
                    </a:lnTo>
                    <a:lnTo>
                      <a:pt x="2272" y="534"/>
                    </a:lnTo>
                    <a:lnTo>
                      <a:pt x="2277" y="529"/>
                    </a:lnTo>
                    <a:lnTo>
                      <a:pt x="2280" y="522"/>
                    </a:lnTo>
                    <a:lnTo>
                      <a:pt x="2285" y="515"/>
                    </a:lnTo>
                    <a:lnTo>
                      <a:pt x="2291" y="499"/>
                    </a:lnTo>
                    <a:lnTo>
                      <a:pt x="2296" y="490"/>
                    </a:lnTo>
                    <a:lnTo>
                      <a:pt x="2301" y="482"/>
                    </a:lnTo>
                    <a:lnTo>
                      <a:pt x="2311" y="470"/>
                    </a:lnTo>
                    <a:lnTo>
                      <a:pt x="2322" y="454"/>
                    </a:lnTo>
                    <a:lnTo>
                      <a:pt x="2333" y="440"/>
                    </a:lnTo>
                    <a:lnTo>
                      <a:pt x="2342" y="424"/>
                    </a:lnTo>
                    <a:lnTo>
                      <a:pt x="2352" y="410"/>
                    </a:lnTo>
                    <a:lnTo>
                      <a:pt x="2357" y="405"/>
                    </a:lnTo>
                    <a:lnTo>
                      <a:pt x="2361" y="401"/>
                    </a:lnTo>
                    <a:lnTo>
                      <a:pt x="2367" y="398"/>
                    </a:lnTo>
                    <a:lnTo>
                      <a:pt x="2373" y="397"/>
                    </a:lnTo>
                    <a:lnTo>
                      <a:pt x="2376" y="398"/>
                    </a:lnTo>
                    <a:lnTo>
                      <a:pt x="2379" y="400"/>
                    </a:lnTo>
                    <a:lnTo>
                      <a:pt x="2382" y="402"/>
                    </a:lnTo>
                    <a:lnTo>
                      <a:pt x="2383" y="404"/>
                    </a:lnTo>
                    <a:lnTo>
                      <a:pt x="2386" y="411"/>
                    </a:lnTo>
                    <a:lnTo>
                      <a:pt x="2390" y="420"/>
                    </a:lnTo>
                    <a:lnTo>
                      <a:pt x="2392" y="428"/>
                    </a:lnTo>
                    <a:lnTo>
                      <a:pt x="2396" y="436"/>
                    </a:lnTo>
                    <a:lnTo>
                      <a:pt x="2399" y="444"/>
                    </a:lnTo>
                    <a:lnTo>
                      <a:pt x="2404" y="448"/>
                    </a:lnTo>
                    <a:lnTo>
                      <a:pt x="2410" y="449"/>
                    </a:lnTo>
                    <a:lnTo>
                      <a:pt x="2415" y="451"/>
                    </a:lnTo>
                    <a:lnTo>
                      <a:pt x="2420" y="448"/>
                    </a:lnTo>
                    <a:lnTo>
                      <a:pt x="2423" y="446"/>
                    </a:lnTo>
                    <a:lnTo>
                      <a:pt x="2427" y="442"/>
                    </a:lnTo>
                    <a:lnTo>
                      <a:pt x="2430" y="439"/>
                    </a:lnTo>
                    <a:lnTo>
                      <a:pt x="2431" y="434"/>
                    </a:lnTo>
                    <a:lnTo>
                      <a:pt x="2433" y="430"/>
                    </a:lnTo>
                    <a:lnTo>
                      <a:pt x="2433" y="416"/>
                    </a:lnTo>
                    <a:lnTo>
                      <a:pt x="2434" y="397"/>
                    </a:lnTo>
                    <a:lnTo>
                      <a:pt x="2435" y="389"/>
                    </a:lnTo>
                    <a:lnTo>
                      <a:pt x="2439" y="382"/>
                    </a:lnTo>
                    <a:lnTo>
                      <a:pt x="2440" y="381"/>
                    </a:lnTo>
                    <a:lnTo>
                      <a:pt x="2443" y="379"/>
                    </a:lnTo>
                    <a:lnTo>
                      <a:pt x="2446" y="378"/>
                    </a:lnTo>
                    <a:lnTo>
                      <a:pt x="2449" y="379"/>
                    </a:lnTo>
                    <a:lnTo>
                      <a:pt x="2453" y="382"/>
                    </a:lnTo>
                    <a:lnTo>
                      <a:pt x="2456" y="385"/>
                    </a:lnTo>
                    <a:lnTo>
                      <a:pt x="2458" y="389"/>
                    </a:lnTo>
                    <a:lnTo>
                      <a:pt x="2459" y="394"/>
                    </a:lnTo>
                    <a:lnTo>
                      <a:pt x="2459" y="405"/>
                    </a:lnTo>
                    <a:lnTo>
                      <a:pt x="2459" y="419"/>
                    </a:lnTo>
                    <a:lnTo>
                      <a:pt x="2458" y="432"/>
                    </a:lnTo>
                    <a:lnTo>
                      <a:pt x="2458" y="444"/>
                    </a:lnTo>
                    <a:lnTo>
                      <a:pt x="2458" y="449"/>
                    </a:lnTo>
                    <a:lnTo>
                      <a:pt x="2460" y="454"/>
                    </a:lnTo>
                    <a:lnTo>
                      <a:pt x="2461" y="458"/>
                    </a:lnTo>
                    <a:lnTo>
                      <a:pt x="2465" y="461"/>
                    </a:lnTo>
                    <a:lnTo>
                      <a:pt x="2471" y="465"/>
                    </a:lnTo>
                    <a:lnTo>
                      <a:pt x="2478" y="466"/>
                    </a:lnTo>
                    <a:lnTo>
                      <a:pt x="2485" y="466"/>
                    </a:lnTo>
                    <a:lnTo>
                      <a:pt x="2492" y="466"/>
                    </a:lnTo>
                    <a:lnTo>
                      <a:pt x="2506" y="464"/>
                    </a:lnTo>
                    <a:lnTo>
                      <a:pt x="2516" y="461"/>
                    </a:lnTo>
                    <a:lnTo>
                      <a:pt x="2525" y="460"/>
                    </a:lnTo>
                    <a:lnTo>
                      <a:pt x="2536" y="458"/>
                    </a:lnTo>
                    <a:lnTo>
                      <a:pt x="2542" y="457"/>
                    </a:lnTo>
                    <a:lnTo>
                      <a:pt x="2547" y="454"/>
                    </a:lnTo>
                    <a:lnTo>
                      <a:pt x="2553" y="451"/>
                    </a:lnTo>
                    <a:lnTo>
                      <a:pt x="2560" y="446"/>
                    </a:lnTo>
                    <a:lnTo>
                      <a:pt x="2562" y="444"/>
                    </a:lnTo>
                    <a:lnTo>
                      <a:pt x="2565" y="440"/>
                    </a:lnTo>
                    <a:lnTo>
                      <a:pt x="2566" y="438"/>
                    </a:lnTo>
                    <a:lnTo>
                      <a:pt x="2566" y="434"/>
                    </a:lnTo>
                    <a:lnTo>
                      <a:pt x="2566" y="428"/>
                    </a:lnTo>
                    <a:lnTo>
                      <a:pt x="2565" y="421"/>
                    </a:lnTo>
                    <a:lnTo>
                      <a:pt x="2563" y="415"/>
                    </a:lnTo>
                    <a:lnTo>
                      <a:pt x="2562" y="408"/>
                    </a:lnTo>
                    <a:lnTo>
                      <a:pt x="2562" y="402"/>
                    </a:lnTo>
                    <a:lnTo>
                      <a:pt x="2565" y="396"/>
                    </a:lnTo>
                    <a:lnTo>
                      <a:pt x="2574" y="378"/>
                    </a:lnTo>
                    <a:lnTo>
                      <a:pt x="2579" y="366"/>
                    </a:lnTo>
                    <a:lnTo>
                      <a:pt x="2579" y="365"/>
                    </a:lnTo>
                    <a:lnTo>
                      <a:pt x="2576" y="364"/>
                    </a:lnTo>
                    <a:lnTo>
                      <a:pt x="2574" y="365"/>
                    </a:lnTo>
                    <a:lnTo>
                      <a:pt x="2569" y="366"/>
                    </a:lnTo>
                    <a:lnTo>
                      <a:pt x="2560" y="370"/>
                    </a:lnTo>
                    <a:lnTo>
                      <a:pt x="2548" y="375"/>
                    </a:lnTo>
                    <a:lnTo>
                      <a:pt x="2541" y="376"/>
                    </a:lnTo>
                    <a:lnTo>
                      <a:pt x="2536" y="376"/>
                    </a:lnTo>
                    <a:lnTo>
                      <a:pt x="2531" y="376"/>
                    </a:lnTo>
                    <a:lnTo>
                      <a:pt x="2528" y="375"/>
                    </a:lnTo>
                    <a:lnTo>
                      <a:pt x="2524" y="372"/>
                    </a:lnTo>
                    <a:lnTo>
                      <a:pt x="2522" y="369"/>
                    </a:lnTo>
                    <a:lnTo>
                      <a:pt x="2522" y="363"/>
                    </a:lnTo>
                    <a:lnTo>
                      <a:pt x="2522" y="357"/>
                    </a:lnTo>
                    <a:lnTo>
                      <a:pt x="2523" y="350"/>
                    </a:lnTo>
                    <a:lnTo>
                      <a:pt x="2525" y="342"/>
                    </a:lnTo>
                    <a:lnTo>
                      <a:pt x="2528" y="337"/>
                    </a:lnTo>
                    <a:lnTo>
                      <a:pt x="2532" y="332"/>
                    </a:lnTo>
                    <a:lnTo>
                      <a:pt x="2537" y="327"/>
                    </a:lnTo>
                    <a:lnTo>
                      <a:pt x="2543" y="325"/>
                    </a:lnTo>
                    <a:lnTo>
                      <a:pt x="2550" y="322"/>
                    </a:lnTo>
                    <a:lnTo>
                      <a:pt x="2557" y="321"/>
                    </a:lnTo>
                    <a:lnTo>
                      <a:pt x="2562" y="320"/>
                    </a:lnTo>
                    <a:lnTo>
                      <a:pt x="2566" y="319"/>
                    </a:lnTo>
                    <a:lnTo>
                      <a:pt x="2568" y="316"/>
                    </a:lnTo>
                    <a:lnTo>
                      <a:pt x="2571" y="315"/>
                    </a:lnTo>
                    <a:lnTo>
                      <a:pt x="2573" y="310"/>
                    </a:lnTo>
                    <a:lnTo>
                      <a:pt x="2575" y="304"/>
                    </a:lnTo>
                    <a:lnTo>
                      <a:pt x="2578" y="300"/>
                    </a:lnTo>
                    <a:lnTo>
                      <a:pt x="2579" y="294"/>
                    </a:lnTo>
                    <a:lnTo>
                      <a:pt x="2579" y="291"/>
                    </a:lnTo>
                    <a:lnTo>
                      <a:pt x="2578" y="288"/>
                    </a:lnTo>
                    <a:lnTo>
                      <a:pt x="2576" y="285"/>
                    </a:lnTo>
                    <a:lnTo>
                      <a:pt x="2575" y="282"/>
                    </a:lnTo>
                    <a:lnTo>
                      <a:pt x="2569" y="274"/>
                    </a:lnTo>
                    <a:lnTo>
                      <a:pt x="2563" y="265"/>
                    </a:lnTo>
                    <a:lnTo>
                      <a:pt x="2559" y="257"/>
                    </a:lnTo>
                    <a:lnTo>
                      <a:pt x="2556" y="249"/>
                    </a:lnTo>
                    <a:lnTo>
                      <a:pt x="2556" y="245"/>
                    </a:lnTo>
                    <a:lnTo>
                      <a:pt x="2559" y="240"/>
                    </a:lnTo>
                    <a:lnTo>
                      <a:pt x="2561" y="237"/>
                    </a:lnTo>
                    <a:lnTo>
                      <a:pt x="2565" y="232"/>
                    </a:lnTo>
                    <a:lnTo>
                      <a:pt x="2573" y="225"/>
                    </a:lnTo>
                    <a:lnTo>
                      <a:pt x="2579" y="220"/>
                    </a:lnTo>
                    <a:lnTo>
                      <a:pt x="2594" y="213"/>
                    </a:lnTo>
                    <a:lnTo>
                      <a:pt x="2605" y="207"/>
                    </a:lnTo>
                    <a:lnTo>
                      <a:pt x="2606" y="205"/>
                    </a:lnTo>
                    <a:lnTo>
                      <a:pt x="2606" y="202"/>
                    </a:lnTo>
                    <a:lnTo>
                      <a:pt x="2605" y="199"/>
                    </a:lnTo>
                    <a:lnTo>
                      <a:pt x="2604" y="196"/>
                    </a:lnTo>
                    <a:lnTo>
                      <a:pt x="2599" y="192"/>
                    </a:lnTo>
                    <a:lnTo>
                      <a:pt x="2594" y="188"/>
                    </a:lnTo>
                    <a:lnTo>
                      <a:pt x="2592" y="187"/>
                    </a:lnTo>
                    <a:lnTo>
                      <a:pt x="2588" y="187"/>
                    </a:lnTo>
                    <a:lnTo>
                      <a:pt x="2585" y="187"/>
                    </a:lnTo>
                    <a:lnTo>
                      <a:pt x="2580" y="188"/>
                    </a:lnTo>
                    <a:lnTo>
                      <a:pt x="2571" y="193"/>
                    </a:lnTo>
                    <a:lnTo>
                      <a:pt x="2561" y="199"/>
                    </a:lnTo>
                    <a:lnTo>
                      <a:pt x="2553" y="205"/>
                    </a:lnTo>
                    <a:lnTo>
                      <a:pt x="2544" y="209"/>
                    </a:lnTo>
                    <a:lnTo>
                      <a:pt x="2540" y="212"/>
                    </a:lnTo>
                    <a:lnTo>
                      <a:pt x="2535" y="213"/>
                    </a:lnTo>
                    <a:lnTo>
                      <a:pt x="2530" y="213"/>
                    </a:lnTo>
                    <a:lnTo>
                      <a:pt x="2525" y="213"/>
                    </a:lnTo>
                    <a:lnTo>
                      <a:pt x="2513" y="213"/>
                    </a:lnTo>
                    <a:lnTo>
                      <a:pt x="2500" y="212"/>
                    </a:lnTo>
                    <a:lnTo>
                      <a:pt x="2488" y="212"/>
                    </a:lnTo>
                    <a:lnTo>
                      <a:pt x="2479" y="213"/>
                    </a:lnTo>
                    <a:lnTo>
                      <a:pt x="2471" y="212"/>
                    </a:lnTo>
                    <a:lnTo>
                      <a:pt x="2464" y="209"/>
                    </a:lnTo>
                    <a:lnTo>
                      <a:pt x="2458" y="206"/>
                    </a:lnTo>
                    <a:lnTo>
                      <a:pt x="2454" y="200"/>
                    </a:lnTo>
                    <a:lnTo>
                      <a:pt x="2448" y="190"/>
                    </a:lnTo>
                    <a:lnTo>
                      <a:pt x="2439" y="175"/>
                    </a:lnTo>
                    <a:lnTo>
                      <a:pt x="2434" y="168"/>
                    </a:lnTo>
                    <a:lnTo>
                      <a:pt x="2428" y="162"/>
                    </a:lnTo>
                    <a:lnTo>
                      <a:pt x="2423" y="157"/>
                    </a:lnTo>
                    <a:lnTo>
                      <a:pt x="2418" y="155"/>
                    </a:lnTo>
                    <a:lnTo>
                      <a:pt x="2409" y="152"/>
                    </a:lnTo>
                    <a:lnTo>
                      <a:pt x="2397" y="151"/>
                    </a:lnTo>
                    <a:lnTo>
                      <a:pt x="2386" y="152"/>
                    </a:lnTo>
                    <a:lnTo>
                      <a:pt x="2377" y="153"/>
                    </a:lnTo>
                    <a:lnTo>
                      <a:pt x="2372" y="156"/>
                    </a:lnTo>
                    <a:lnTo>
                      <a:pt x="2368" y="161"/>
                    </a:lnTo>
                    <a:lnTo>
                      <a:pt x="2365" y="165"/>
                    </a:lnTo>
                    <a:lnTo>
                      <a:pt x="2362" y="171"/>
                    </a:lnTo>
                    <a:lnTo>
                      <a:pt x="2361" y="178"/>
                    </a:lnTo>
                    <a:lnTo>
                      <a:pt x="2360" y="184"/>
                    </a:lnTo>
                    <a:lnTo>
                      <a:pt x="2360" y="192"/>
                    </a:lnTo>
                    <a:lnTo>
                      <a:pt x="2361" y="197"/>
                    </a:lnTo>
                    <a:lnTo>
                      <a:pt x="2361" y="202"/>
                    </a:lnTo>
                    <a:lnTo>
                      <a:pt x="2361" y="207"/>
                    </a:lnTo>
                    <a:lnTo>
                      <a:pt x="2360" y="211"/>
                    </a:lnTo>
                    <a:lnTo>
                      <a:pt x="2359" y="214"/>
                    </a:lnTo>
                    <a:lnTo>
                      <a:pt x="2358" y="216"/>
                    </a:lnTo>
                    <a:lnTo>
                      <a:pt x="2355" y="218"/>
                    </a:lnTo>
                    <a:lnTo>
                      <a:pt x="2353" y="219"/>
                    </a:lnTo>
                    <a:lnTo>
                      <a:pt x="2349" y="220"/>
                    </a:lnTo>
                    <a:lnTo>
                      <a:pt x="2347" y="220"/>
                    </a:lnTo>
                    <a:lnTo>
                      <a:pt x="2345" y="219"/>
                    </a:lnTo>
                    <a:lnTo>
                      <a:pt x="2342" y="218"/>
                    </a:lnTo>
                    <a:lnTo>
                      <a:pt x="2340" y="216"/>
                    </a:lnTo>
                    <a:lnTo>
                      <a:pt x="2335" y="212"/>
                    </a:lnTo>
                    <a:lnTo>
                      <a:pt x="2330" y="206"/>
                    </a:lnTo>
                    <a:lnTo>
                      <a:pt x="2328" y="203"/>
                    </a:lnTo>
                    <a:lnTo>
                      <a:pt x="2324" y="202"/>
                    </a:lnTo>
                    <a:lnTo>
                      <a:pt x="2321" y="201"/>
                    </a:lnTo>
                    <a:lnTo>
                      <a:pt x="2316" y="201"/>
                    </a:lnTo>
                    <a:lnTo>
                      <a:pt x="2311" y="201"/>
                    </a:lnTo>
                    <a:lnTo>
                      <a:pt x="2307" y="202"/>
                    </a:lnTo>
                    <a:lnTo>
                      <a:pt x="2301" y="203"/>
                    </a:lnTo>
                    <a:lnTo>
                      <a:pt x="2296" y="206"/>
                    </a:lnTo>
                    <a:lnTo>
                      <a:pt x="2284" y="212"/>
                    </a:lnTo>
                    <a:lnTo>
                      <a:pt x="2267" y="216"/>
                    </a:lnTo>
                    <a:lnTo>
                      <a:pt x="2250" y="221"/>
                    </a:lnTo>
                    <a:lnTo>
                      <a:pt x="2235" y="225"/>
                    </a:lnTo>
                    <a:lnTo>
                      <a:pt x="2225" y="226"/>
                    </a:lnTo>
                    <a:lnTo>
                      <a:pt x="2215" y="225"/>
                    </a:lnTo>
                    <a:lnTo>
                      <a:pt x="2204" y="222"/>
                    </a:lnTo>
                    <a:lnTo>
                      <a:pt x="2195" y="220"/>
                    </a:lnTo>
                    <a:lnTo>
                      <a:pt x="2191" y="216"/>
                    </a:lnTo>
                    <a:lnTo>
                      <a:pt x="2188" y="212"/>
                    </a:lnTo>
                    <a:lnTo>
                      <a:pt x="2182" y="205"/>
                    </a:lnTo>
                    <a:lnTo>
                      <a:pt x="2177" y="197"/>
                    </a:lnTo>
                    <a:lnTo>
                      <a:pt x="2171" y="189"/>
                    </a:lnTo>
                    <a:lnTo>
                      <a:pt x="2166" y="182"/>
                    </a:lnTo>
                    <a:lnTo>
                      <a:pt x="2162" y="176"/>
                    </a:lnTo>
                    <a:lnTo>
                      <a:pt x="2157" y="171"/>
                    </a:lnTo>
                    <a:lnTo>
                      <a:pt x="2152" y="169"/>
                    </a:lnTo>
                    <a:lnTo>
                      <a:pt x="2147" y="169"/>
                    </a:lnTo>
                    <a:lnTo>
                      <a:pt x="2144" y="169"/>
                    </a:lnTo>
                    <a:lnTo>
                      <a:pt x="2140" y="169"/>
                    </a:lnTo>
                    <a:lnTo>
                      <a:pt x="2133" y="173"/>
                    </a:lnTo>
                    <a:lnTo>
                      <a:pt x="2126" y="176"/>
                    </a:lnTo>
                    <a:lnTo>
                      <a:pt x="2119" y="178"/>
                    </a:lnTo>
                    <a:lnTo>
                      <a:pt x="2110" y="178"/>
                    </a:lnTo>
                    <a:lnTo>
                      <a:pt x="2099" y="176"/>
                    </a:lnTo>
                    <a:lnTo>
                      <a:pt x="2083" y="171"/>
                    </a:lnTo>
                    <a:lnTo>
                      <a:pt x="2080" y="169"/>
                    </a:lnTo>
                    <a:lnTo>
                      <a:pt x="2076" y="167"/>
                    </a:lnTo>
                    <a:lnTo>
                      <a:pt x="2074" y="164"/>
                    </a:lnTo>
                    <a:lnTo>
                      <a:pt x="2072" y="161"/>
                    </a:lnTo>
                    <a:lnTo>
                      <a:pt x="2071" y="153"/>
                    </a:lnTo>
                    <a:lnTo>
                      <a:pt x="2070" y="145"/>
                    </a:lnTo>
                    <a:lnTo>
                      <a:pt x="2070" y="138"/>
                    </a:lnTo>
                    <a:lnTo>
                      <a:pt x="2070" y="131"/>
                    </a:lnTo>
                    <a:lnTo>
                      <a:pt x="2069" y="127"/>
                    </a:lnTo>
                    <a:lnTo>
                      <a:pt x="2068" y="125"/>
                    </a:lnTo>
                    <a:lnTo>
                      <a:pt x="2066" y="123"/>
                    </a:lnTo>
                    <a:lnTo>
                      <a:pt x="2064" y="121"/>
                    </a:lnTo>
                    <a:lnTo>
                      <a:pt x="2058" y="120"/>
                    </a:lnTo>
                    <a:lnTo>
                      <a:pt x="2052" y="119"/>
                    </a:lnTo>
                    <a:lnTo>
                      <a:pt x="2046" y="120"/>
                    </a:lnTo>
                    <a:lnTo>
                      <a:pt x="2040" y="121"/>
                    </a:lnTo>
                    <a:lnTo>
                      <a:pt x="2034" y="123"/>
                    </a:lnTo>
                    <a:lnTo>
                      <a:pt x="2028" y="123"/>
                    </a:lnTo>
                    <a:lnTo>
                      <a:pt x="2024" y="123"/>
                    </a:lnTo>
                    <a:lnTo>
                      <a:pt x="2018" y="121"/>
                    </a:lnTo>
                    <a:lnTo>
                      <a:pt x="2013" y="119"/>
                    </a:lnTo>
                    <a:lnTo>
                      <a:pt x="2009" y="117"/>
                    </a:lnTo>
                    <a:lnTo>
                      <a:pt x="2005" y="112"/>
                    </a:lnTo>
                    <a:lnTo>
                      <a:pt x="2001" y="107"/>
                    </a:lnTo>
                    <a:lnTo>
                      <a:pt x="1995" y="96"/>
                    </a:lnTo>
                    <a:lnTo>
                      <a:pt x="1989" y="86"/>
                    </a:lnTo>
                    <a:lnTo>
                      <a:pt x="1987" y="85"/>
                    </a:lnTo>
                    <a:lnTo>
                      <a:pt x="1984" y="82"/>
                    </a:lnTo>
                    <a:lnTo>
                      <a:pt x="1980" y="82"/>
                    </a:lnTo>
                    <a:lnTo>
                      <a:pt x="1975" y="81"/>
                    </a:lnTo>
                    <a:lnTo>
                      <a:pt x="1964" y="82"/>
                    </a:lnTo>
                    <a:lnTo>
                      <a:pt x="1956" y="83"/>
                    </a:lnTo>
                    <a:lnTo>
                      <a:pt x="1946" y="85"/>
                    </a:lnTo>
                    <a:lnTo>
                      <a:pt x="1933" y="87"/>
                    </a:lnTo>
                    <a:lnTo>
                      <a:pt x="1920" y="89"/>
                    </a:lnTo>
                    <a:lnTo>
                      <a:pt x="1908" y="92"/>
                    </a:lnTo>
                    <a:lnTo>
                      <a:pt x="1899" y="96"/>
                    </a:lnTo>
                    <a:lnTo>
                      <a:pt x="1889" y="104"/>
                    </a:lnTo>
                    <a:lnTo>
                      <a:pt x="1881" y="111"/>
                    </a:lnTo>
                    <a:lnTo>
                      <a:pt x="1872" y="118"/>
                    </a:lnTo>
                    <a:lnTo>
                      <a:pt x="1862" y="125"/>
                    </a:lnTo>
                    <a:lnTo>
                      <a:pt x="1854" y="129"/>
                    </a:lnTo>
                    <a:lnTo>
                      <a:pt x="1845" y="130"/>
                    </a:lnTo>
                    <a:lnTo>
                      <a:pt x="1839" y="131"/>
                    </a:lnTo>
                    <a:lnTo>
                      <a:pt x="1826" y="132"/>
                    </a:lnTo>
                    <a:lnTo>
                      <a:pt x="1813" y="137"/>
                    </a:lnTo>
                    <a:lnTo>
                      <a:pt x="1798" y="142"/>
                    </a:lnTo>
                    <a:lnTo>
                      <a:pt x="1780" y="144"/>
                    </a:lnTo>
                    <a:lnTo>
                      <a:pt x="1775" y="145"/>
                    </a:lnTo>
                    <a:lnTo>
                      <a:pt x="1770" y="148"/>
                    </a:lnTo>
                    <a:lnTo>
                      <a:pt x="1767" y="150"/>
                    </a:lnTo>
                    <a:lnTo>
                      <a:pt x="1765" y="153"/>
                    </a:lnTo>
                    <a:lnTo>
                      <a:pt x="1761" y="159"/>
                    </a:lnTo>
                    <a:lnTo>
                      <a:pt x="1759" y="164"/>
                    </a:lnTo>
                    <a:lnTo>
                      <a:pt x="1757" y="165"/>
                    </a:lnTo>
                    <a:lnTo>
                      <a:pt x="1759" y="167"/>
                    </a:lnTo>
                    <a:lnTo>
                      <a:pt x="1760" y="168"/>
                    </a:lnTo>
                    <a:lnTo>
                      <a:pt x="1761" y="169"/>
                    </a:lnTo>
                    <a:lnTo>
                      <a:pt x="1767" y="171"/>
                    </a:lnTo>
                    <a:lnTo>
                      <a:pt x="1774" y="171"/>
                    </a:lnTo>
                    <a:lnTo>
                      <a:pt x="1782" y="173"/>
                    </a:lnTo>
                    <a:lnTo>
                      <a:pt x="1791" y="176"/>
                    </a:lnTo>
                    <a:lnTo>
                      <a:pt x="1793" y="178"/>
                    </a:lnTo>
                    <a:lnTo>
                      <a:pt x="1795" y="182"/>
                    </a:lnTo>
                    <a:lnTo>
                      <a:pt x="1797" y="184"/>
                    </a:lnTo>
                    <a:lnTo>
                      <a:pt x="1798" y="188"/>
                    </a:lnTo>
                    <a:lnTo>
                      <a:pt x="1797" y="193"/>
                    </a:lnTo>
                    <a:lnTo>
                      <a:pt x="1794" y="197"/>
                    </a:lnTo>
                    <a:lnTo>
                      <a:pt x="1791" y="205"/>
                    </a:lnTo>
                    <a:lnTo>
                      <a:pt x="1786" y="212"/>
                    </a:lnTo>
                    <a:lnTo>
                      <a:pt x="1776" y="225"/>
                    </a:lnTo>
                    <a:lnTo>
                      <a:pt x="1767" y="234"/>
                    </a:lnTo>
                    <a:lnTo>
                      <a:pt x="1757" y="241"/>
                    </a:lnTo>
                    <a:lnTo>
                      <a:pt x="1749" y="249"/>
                    </a:lnTo>
                    <a:lnTo>
                      <a:pt x="1741" y="256"/>
                    </a:lnTo>
                    <a:lnTo>
                      <a:pt x="1734" y="264"/>
                    </a:lnTo>
                    <a:lnTo>
                      <a:pt x="1727" y="274"/>
                    </a:lnTo>
                    <a:lnTo>
                      <a:pt x="1718" y="281"/>
                    </a:lnTo>
                    <a:lnTo>
                      <a:pt x="1709" y="287"/>
                    </a:lnTo>
                    <a:lnTo>
                      <a:pt x="1698" y="293"/>
                    </a:lnTo>
                    <a:lnTo>
                      <a:pt x="1685" y="297"/>
                    </a:lnTo>
                    <a:lnTo>
                      <a:pt x="1671" y="302"/>
                    </a:lnTo>
                    <a:lnTo>
                      <a:pt x="1665" y="304"/>
                    </a:lnTo>
                    <a:lnTo>
                      <a:pt x="1660" y="307"/>
                    </a:lnTo>
                    <a:lnTo>
                      <a:pt x="1655" y="309"/>
                    </a:lnTo>
                    <a:lnTo>
                      <a:pt x="1653" y="313"/>
                    </a:lnTo>
                    <a:lnTo>
                      <a:pt x="1650" y="316"/>
                    </a:lnTo>
                    <a:lnTo>
                      <a:pt x="1650" y="320"/>
                    </a:lnTo>
                    <a:lnTo>
                      <a:pt x="1652" y="322"/>
                    </a:lnTo>
                    <a:lnTo>
                      <a:pt x="1653" y="326"/>
                    </a:lnTo>
                    <a:lnTo>
                      <a:pt x="1658" y="332"/>
                    </a:lnTo>
                    <a:lnTo>
                      <a:pt x="1662" y="337"/>
                    </a:lnTo>
                    <a:lnTo>
                      <a:pt x="1667" y="345"/>
                    </a:lnTo>
                    <a:lnTo>
                      <a:pt x="1671" y="354"/>
                    </a:lnTo>
                    <a:lnTo>
                      <a:pt x="1672" y="359"/>
                    </a:lnTo>
                    <a:lnTo>
                      <a:pt x="1672" y="364"/>
                    </a:lnTo>
                    <a:lnTo>
                      <a:pt x="1671" y="369"/>
                    </a:lnTo>
                    <a:lnTo>
                      <a:pt x="1668" y="371"/>
                    </a:lnTo>
                    <a:lnTo>
                      <a:pt x="1665" y="376"/>
                    </a:lnTo>
                    <a:lnTo>
                      <a:pt x="1661" y="379"/>
                    </a:lnTo>
                    <a:lnTo>
                      <a:pt x="1659" y="385"/>
                    </a:lnTo>
                    <a:lnTo>
                      <a:pt x="1655" y="394"/>
                    </a:lnTo>
                    <a:lnTo>
                      <a:pt x="1649" y="404"/>
                    </a:lnTo>
                    <a:lnTo>
                      <a:pt x="1641" y="415"/>
                    </a:lnTo>
                    <a:lnTo>
                      <a:pt x="1636" y="420"/>
                    </a:lnTo>
                    <a:lnTo>
                      <a:pt x="1630" y="424"/>
                    </a:lnTo>
                    <a:lnTo>
                      <a:pt x="1625" y="427"/>
                    </a:lnTo>
                    <a:lnTo>
                      <a:pt x="1620" y="428"/>
                    </a:lnTo>
                    <a:lnTo>
                      <a:pt x="1606" y="430"/>
                    </a:lnTo>
                    <a:lnTo>
                      <a:pt x="1589" y="434"/>
                    </a:lnTo>
                    <a:lnTo>
                      <a:pt x="1568" y="438"/>
                    </a:lnTo>
                    <a:lnTo>
                      <a:pt x="1551" y="440"/>
                    </a:lnTo>
                    <a:lnTo>
                      <a:pt x="1532" y="442"/>
                    </a:lnTo>
                    <a:lnTo>
                      <a:pt x="1510" y="445"/>
                    </a:lnTo>
                    <a:lnTo>
                      <a:pt x="1491" y="446"/>
                    </a:lnTo>
                    <a:lnTo>
                      <a:pt x="1478" y="447"/>
                    </a:lnTo>
                    <a:lnTo>
                      <a:pt x="1466" y="448"/>
                    </a:lnTo>
                    <a:lnTo>
                      <a:pt x="1452" y="448"/>
                    </a:lnTo>
                    <a:lnTo>
                      <a:pt x="1445" y="448"/>
                    </a:lnTo>
                    <a:lnTo>
                      <a:pt x="1438" y="447"/>
                    </a:lnTo>
                    <a:lnTo>
                      <a:pt x="1432" y="445"/>
                    </a:lnTo>
                    <a:lnTo>
                      <a:pt x="1427" y="440"/>
                    </a:lnTo>
                    <a:lnTo>
                      <a:pt x="1423" y="435"/>
                    </a:lnTo>
                    <a:lnTo>
                      <a:pt x="1421" y="433"/>
                    </a:lnTo>
                    <a:lnTo>
                      <a:pt x="1417" y="430"/>
                    </a:lnTo>
                    <a:lnTo>
                      <a:pt x="1414" y="429"/>
                    </a:lnTo>
                    <a:lnTo>
                      <a:pt x="1406" y="426"/>
                    </a:lnTo>
                    <a:lnTo>
                      <a:pt x="1396" y="419"/>
                    </a:lnTo>
                    <a:lnTo>
                      <a:pt x="1383" y="410"/>
                    </a:lnTo>
                    <a:lnTo>
                      <a:pt x="1370" y="402"/>
                    </a:lnTo>
                    <a:lnTo>
                      <a:pt x="1364" y="398"/>
                    </a:lnTo>
                    <a:lnTo>
                      <a:pt x="1358" y="394"/>
                    </a:lnTo>
                    <a:lnTo>
                      <a:pt x="1352" y="388"/>
                    </a:lnTo>
                    <a:lnTo>
                      <a:pt x="1347" y="382"/>
                    </a:lnTo>
                    <a:lnTo>
                      <a:pt x="1344" y="371"/>
                    </a:lnTo>
                    <a:lnTo>
                      <a:pt x="1339" y="353"/>
                    </a:lnTo>
                    <a:lnTo>
                      <a:pt x="1337" y="333"/>
                    </a:lnTo>
                    <a:lnTo>
                      <a:pt x="1334" y="309"/>
                    </a:lnTo>
                    <a:lnTo>
                      <a:pt x="1333" y="285"/>
                    </a:lnTo>
                    <a:lnTo>
                      <a:pt x="1333" y="264"/>
                    </a:lnTo>
                    <a:lnTo>
                      <a:pt x="1333" y="255"/>
                    </a:lnTo>
                    <a:lnTo>
                      <a:pt x="1334" y="246"/>
                    </a:lnTo>
                    <a:lnTo>
                      <a:pt x="1337" y="239"/>
                    </a:lnTo>
                    <a:lnTo>
                      <a:pt x="1338" y="233"/>
                    </a:lnTo>
                    <a:lnTo>
                      <a:pt x="1344" y="226"/>
                    </a:lnTo>
                    <a:lnTo>
                      <a:pt x="1348" y="219"/>
                    </a:lnTo>
                    <a:lnTo>
                      <a:pt x="1354" y="213"/>
                    </a:lnTo>
                    <a:lnTo>
                      <a:pt x="1359" y="208"/>
                    </a:lnTo>
                    <a:lnTo>
                      <a:pt x="1364" y="203"/>
                    </a:lnTo>
                    <a:lnTo>
                      <a:pt x="1368" y="200"/>
                    </a:lnTo>
                    <a:lnTo>
                      <a:pt x="1370" y="196"/>
                    </a:lnTo>
                    <a:lnTo>
                      <a:pt x="1371" y="192"/>
                    </a:lnTo>
                    <a:lnTo>
                      <a:pt x="1372" y="184"/>
                    </a:lnTo>
                    <a:lnTo>
                      <a:pt x="1373" y="180"/>
                    </a:lnTo>
                    <a:lnTo>
                      <a:pt x="1375" y="177"/>
                    </a:lnTo>
                    <a:lnTo>
                      <a:pt x="1377" y="176"/>
                    </a:lnTo>
                    <a:lnTo>
                      <a:pt x="1378" y="175"/>
                    </a:lnTo>
                    <a:lnTo>
                      <a:pt x="1381" y="174"/>
                    </a:lnTo>
                    <a:lnTo>
                      <a:pt x="1383" y="174"/>
                    </a:lnTo>
                    <a:lnTo>
                      <a:pt x="1384" y="171"/>
                    </a:lnTo>
                    <a:lnTo>
                      <a:pt x="1385" y="169"/>
                    </a:lnTo>
                    <a:lnTo>
                      <a:pt x="1385" y="165"/>
                    </a:lnTo>
                    <a:lnTo>
                      <a:pt x="1384" y="162"/>
                    </a:lnTo>
                    <a:lnTo>
                      <a:pt x="1383" y="158"/>
                    </a:lnTo>
                    <a:lnTo>
                      <a:pt x="1382" y="155"/>
                    </a:lnTo>
                    <a:lnTo>
                      <a:pt x="1379" y="151"/>
                    </a:lnTo>
                    <a:lnTo>
                      <a:pt x="1373" y="148"/>
                    </a:lnTo>
                    <a:lnTo>
                      <a:pt x="1369" y="142"/>
                    </a:lnTo>
                    <a:lnTo>
                      <a:pt x="1366" y="139"/>
                    </a:lnTo>
                    <a:lnTo>
                      <a:pt x="1365" y="136"/>
                    </a:lnTo>
                    <a:lnTo>
                      <a:pt x="1364" y="132"/>
                    </a:lnTo>
                    <a:lnTo>
                      <a:pt x="1363" y="127"/>
                    </a:lnTo>
                    <a:lnTo>
                      <a:pt x="1363" y="124"/>
                    </a:lnTo>
                    <a:lnTo>
                      <a:pt x="1360" y="118"/>
                    </a:lnTo>
                    <a:lnTo>
                      <a:pt x="1358" y="113"/>
                    </a:lnTo>
                    <a:lnTo>
                      <a:pt x="1356" y="108"/>
                    </a:lnTo>
                    <a:lnTo>
                      <a:pt x="1348" y="100"/>
                    </a:lnTo>
                    <a:lnTo>
                      <a:pt x="1341" y="93"/>
                    </a:lnTo>
                    <a:lnTo>
                      <a:pt x="1334" y="86"/>
                    </a:lnTo>
                    <a:lnTo>
                      <a:pt x="1328" y="77"/>
                    </a:lnTo>
                    <a:lnTo>
                      <a:pt x="1324" y="69"/>
                    </a:lnTo>
                    <a:lnTo>
                      <a:pt x="1320" y="61"/>
                    </a:lnTo>
                    <a:lnTo>
                      <a:pt x="1314" y="52"/>
                    </a:lnTo>
                    <a:lnTo>
                      <a:pt x="1307" y="41"/>
                    </a:lnTo>
                    <a:lnTo>
                      <a:pt x="1299" y="29"/>
                    </a:lnTo>
                    <a:lnTo>
                      <a:pt x="1291" y="19"/>
                    </a:lnTo>
                    <a:lnTo>
                      <a:pt x="1283" y="13"/>
                    </a:lnTo>
                    <a:lnTo>
                      <a:pt x="1274" y="8"/>
                    </a:lnTo>
                    <a:lnTo>
                      <a:pt x="1264" y="6"/>
                    </a:lnTo>
                    <a:lnTo>
                      <a:pt x="1255" y="4"/>
                    </a:lnTo>
                    <a:lnTo>
                      <a:pt x="1251" y="4"/>
                    </a:lnTo>
                    <a:lnTo>
                      <a:pt x="1246" y="4"/>
                    </a:lnTo>
                    <a:lnTo>
                      <a:pt x="1242" y="5"/>
                    </a:lnTo>
                    <a:lnTo>
                      <a:pt x="1238" y="6"/>
                    </a:lnTo>
                    <a:lnTo>
                      <a:pt x="1234" y="8"/>
                    </a:lnTo>
                    <a:lnTo>
                      <a:pt x="1231" y="11"/>
                    </a:lnTo>
                    <a:lnTo>
                      <a:pt x="1228" y="14"/>
                    </a:lnTo>
                    <a:lnTo>
                      <a:pt x="1226" y="19"/>
                    </a:lnTo>
                    <a:lnTo>
                      <a:pt x="1224" y="29"/>
                    </a:lnTo>
                    <a:lnTo>
                      <a:pt x="1220" y="39"/>
                    </a:lnTo>
                    <a:lnTo>
                      <a:pt x="1218" y="45"/>
                    </a:lnTo>
                    <a:lnTo>
                      <a:pt x="1215" y="50"/>
                    </a:lnTo>
                    <a:lnTo>
                      <a:pt x="1212" y="54"/>
                    </a:lnTo>
                    <a:lnTo>
                      <a:pt x="1207" y="58"/>
                    </a:lnTo>
                    <a:lnTo>
                      <a:pt x="1198" y="63"/>
                    </a:lnTo>
                    <a:lnTo>
                      <a:pt x="1192" y="68"/>
                    </a:lnTo>
                    <a:lnTo>
                      <a:pt x="1184" y="70"/>
                    </a:lnTo>
                    <a:lnTo>
                      <a:pt x="1180" y="70"/>
                    </a:lnTo>
                    <a:lnTo>
                      <a:pt x="1173" y="57"/>
                    </a:lnTo>
                    <a:lnTo>
                      <a:pt x="1162" y="41"/>
                    </a:lnTo>
                    <a:lnTo>
                      <a:pt x="1157" y="39"/>
                    </a:lnTo>
                    <a:lnTo>
                      <a:pt x="1154" y="39"/>
                    </a:lnTo>
                    <a:lnTo>
                      <a:pt x="1149" y="41"/>
                    </a:lnTo>
                    <a:lnTo>
                      <a:pt x="1145" y="42"/>
                    </a:lnTo>
                    <a:lnTo>
                      <a:pt x="1137" y="47"/>
                    </a:lnTo>
                    <a:lnTo>
                      <a:pt x="1129" y="52"/>
                    </a:lnTo>
                    <a:lnTo>
                      <a:pt x="1119" y="57"/>
                    </a:lnTo>
                    <a:lnTo>
                      <a:pt x="1110" y="61"/>
                    </a:lnTo>
                    <a:lnTo>
                      <a:pt x="1098" y="62"/>
                    </a:lnTo>
                    <a:lnTo>
                      <a:pt x="1088" y="61"/>
                    </a:lnTo>
                    <a:lnTo>
                      <a:pt x="1074" y="50"/>
                    </a:lnTo>
                    <a:lnTo>
                      <a:pt x="1063" y="41"/>
                    </a:lnTo>
                    <a:lnTo>
                      <a:pt x="1060" y="42"/>
                    </a:lnTo>
                    <a:lnTo>
                      <a:pt x="1058" y="44"/>
                    </a:lnTo>
                    <a:lnTo>
                      <a:pt x="1057" y="48"/>
                    </a:lnTo>
                    <a:lnTo>
                      <a:pt x="1056" y="52"/>
                    </a:lnTo>
                    <a:lnTo>
                      <a:pt x="1056" y="62"/>
                    </a:lnTo>
                    <a:lnTo>
                      <a:pt x="1056" y="73"/>
                    </a:lnTo>
                    <a:lnTo>
                      <a:pt x="1055" y="82"/>
                    </a:lnTo>
                    <a:lnTo>
                      <a:pt x="1052" y="92"/>
                    </a:lnTo>
                    <a:lnTo>
                      <a:pt x="1048" y="100"/>
                    </a:lnTo>
                    <a:lnTo>
                      <a:pt x="1043" y="108"/>
                    </a:lnTo>
                    <a:lnTo>
                      <a:pt x="1041" y="111"/>
                    </a:lnTo>
                    <a:lnTo>
                      <a:pt x="1038" y="112"/>
                    </a:lnTo>
                    <a:lnTo>
                      <a:pt x="1035" y="114"/>
                    </a:lnTo>
                    <a:lnTo>
                      <a:pt x="1031" y="114"/>
                    </a:lnTo>
                    <a:lnTo>
                      <a:pt x="1023" y="115"/>
                    </a:lnTo>
                    <a:lnTo>
                      <a:pt x="1016" y="114"/>
                    </a:lnTo>
                    <a:lnTo>
                      <a:pt x="1009" y="113"/>
                    </a:lnTo>
                    <a:lnTo>
                      <a:pt x="1003" y="111"/>
                    </a:lnTo>
                    <a:lnTo>
                      <a:pt x="999" y="110"/>
                    </a:lnTo>
                    <a:lnTo>
                      <a:pt x="997" y="108"/>
                    </a:lnTo>
                    <a:lnTo>
                      <a:pt x="995" y="105"/>
                    </a:lnTo>
                    <a:lnTo>
                      <a:pt x="994" y="101"/>
                    </a:lnTo>
                    <a:lnTo>
                      <a:pt x="994" y="99"/>
                    </a:lnTo>
                    <a:lnTo>
                      <a:pt x="997" y="95"/>
                    </a:lnTo>
                    <a:lnTo>
                      <a:pt x="999" y="93"/>
                    </a:lnTo>
                    <a:lnTo>
                      <a:pt x="1003" y="90"/>
                    </a:lnTo>
                    <a:lnTo>
                      <a:pt x="1006" y="88"/>
                    </a:lnTo>
                    <a:lnTo>
                      <a:pt x="1010" y="83"/>
                    </a:lnTo>
                    <a:lnTo>
                      <a:pt x="1011" y="79"/>
                    </a:lnTo>
                    <a:lnTo>
                      <a:pt x="1012" y="71"/>
                    </a:lnTo>
                    <a:lnTo>
                      <a:pt x="1012" y="66"/>
                    </a:lnTo>
                    <a:lnTo>
                      <a:pt x="1010" y="61"/>
                    </a:lnTo>
                    <a:lnTo>
                      <a:pt x="1006" y="57"/>
                    </a:lnTo>
                    <a:lnTo>
                      <a:pt x="1000" y="55"/>
                    </a:lnTo>
                    <a:lnTo>
                      <a:pt x="992" y="52"/>
                    </a:lnTo>
                    <a:lnTo>
                      <a:pt x="981" y="51"/>
                    </a:lnTo>
                    <a:lnTo>
                      <a:pt x="969" y="51"/>
                    </a:lnTo>
                    <a:lnTo>
                      <a:pt x="961" y="51"/>
                    </a:lnTo>
                    <a:lnTo>
                      <a:pt x="957" y="51"/>
                    </a:lnTo>
                    <a:lnTo>
                      <a:pt x="955" y="50"/>
                    </a:lnTo>
                    <a:lnTo>
                      <a:pt x="955" y="49"/>
                    </a:lnTo>
                    <a:lnTo>
                      <a:pt x="955" y="48"/>
                    </a:lnTo>
                    <a:lnTo>
                      <a:pt x="956" y="45"/>
                    </a:lnTo>
                    <a:lnTo>
                      <a:pt x="959" y="43"/>
                    </a:lnTo>
                    <a:lnTo>
                      <a:pt x="963" y="41"/>
                    </a:lnTo>
                    <a:lnTo>
                      <a:pt x="968" y="39"/>
                    </a:lnTo>
                    <a:lnTo>
                      <a:pt x="974" y="37"/>
                    </a:lnTo>
                    <a:lnTo>
                      <a:pt x="978" y="33"/>
                    </a:lnTo>
                    <a:lnTo>
                      <a:pt x="979" y="30"/>
                    </a:lnTo>
                    <a:lnTo>
                      <a:pt x="980" y="26"/>
                    </a:lnTo>
                    <a:lnTo>
                      <a:pt x="978" y="23"/>
                    </a:lnTo>
                    <a:lnTo>
                      <a:pt x="975" y="19"/>
                    </a:lnTo>
                    <a:lnTo>
                      <a:pt x="972" y="17"/>
                    </a:lnTo>
                    <a:lnTo>
                      <a:pt x="966" y="14"/>
                    </a:lnTo>
                    <a:lnTo>
                      <a:pt x="955" y="11"/>
                    </a:lnTo>
                    <a:lnTo>
                      <a:pt x="944" y="6"/>
                    </a:lnTo>
                    <a:lnTo>
                      <a:pt x="934" y="3"/>
                    </a:lnTo>
                    <a:lnTo>
                      <a:pt x="923" y="0"/>
                    </a:lnTo>
                    <a:close/>
                  </a:path>
                </a:pathLst>
              </a:custGeom>
              <a:solidFill>
                <a:srgbClr val="BFBFBF">
                  <a:alpha val="100000"/>
                </a:srgbClr>
              </a:solidFill>
              <a:ln w="9525" cap="flat" cmpd="sng">
                <a:solidFill>
                  <a:schemeClr val="bg1">
                    <a:alpha val="100000"/>
                  </a:schemeClr>
                </a:solidFill>
                <a:prstDash val="solid"/>
                <a:bevel/>
                <a:headEnd type="none" w="med" len="med"/>
                <a:tailEnd type="none" w="med" len="med"/>
              </a:ln>
            </p:spPr>
            <p:txBody>
              <a:bodyPr/>
              <a:lstStyle/>
              <a:p>
                <a:endParaRPr lang="zh-CN" altLang="en-US"/>
              </a:p>
            </p:txBody>
          </p:sp>
          <p:sp>
            <p:nvSpPr>
              <p:cNvPr id="44054" name="安徽"/>
              <p:cNvSpPr/>
              <p:nvPr/>
            </p:nvSpPr>
            <p:spPr>
              <a:xfrm>
                <a:off x="3590969" y="2219441"/>
                <a:ext cx="466731" cy="60010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1769" h="2242">
                    <a:moveTo>
                      <a:pt x="1750" y="1441"/>
                    </a:moveTo>
                    <a:lnTo>
                      <a:pt x="1743" y="1437"/>
                    </a:lnTo>
                    <a:lnTo>
                      <a:pt x="1736" y="1432"/>
                    </a:lnTo>
                    <a:lnTo>
                      <a:pt x="1731" y="1430"/>
                    </a:lnTo>
                    <a:lnTo>
                      <a:pt x="1725" y="1429"/>
                    </a:lnTo>
                    <a:lnTo>
                      <a:pt x="1718" y="1430"/>
                    </a:lnTo>
                    <a:lnTo>
                      <a:pt x="1711" y="1431"/>
                    </a:lnTo>
                    <a:lnTo>
                      <a:pt x="1695" y="1433"/>
                    </a:lnTo>
                    <a:lnTo>
                      <a:pt x="1682" y="1435"/>
                    </a:lnTo>
                    <a:lnTo>
                      <a:pt x="1676" y="1433"/>
                    </a:lnTo>
                    <a:lnTo>
                      <a:pt x="1673" y="1431"/>
                    </a:lnTo>
                    <a:lnTo>
                      <a:pt x="1671" y="1429"/>
                    </a:lnTo>
                    <a:lnTo>
                      <a:pt x="1668" y="1424"/>
                    </a:lnTo>
                    <a:lnTo>
                      <a:pt x="1666" y="1414"/>
                    </a:lnTo>
                    <a:lnTo>
                      <a:pt x="1666" y="1404"/>
                    </a:lnTo>
                    <a:lnTo>
                      <a:pt x="1666" y="1393"/>
                    </a:lnTo>
                    <a:lnTo>
                      <a:pt x="1665" y="1386"/>
                    </a:lnTo>
                    <a:lnTo>
                      <a:pt x="1663" y="1383"/>
                    </a:lnTo>
                    <a:lnTo>
                      <a:pt x="1662" y="1382"/>
                    </a:lnTo>
                    <a:lnTo>
                      <a:pt x="1661" y="1381"/>
                    </a:lnTo>
                    <a:lnTo>
                      <a:pt x="1660" y="1381"/>
                    </a:lnTo>
                    <a:lnTo>
                      <a:pt x="1649" y="1386"/>
                    </a:lnTo>
                    <a:lnTo>
                      <a:pt x="1635" y="1395"/>
                    </a:lnTo>
                    <a:lnTo>
                      <a:pt x="1630" y="1397"/>
                    </a:lnTo>
                    <a:lnTo>
                      <a:pt x="1625" y="1398"/>
                    </a:lnTo>
                    <a:lnTo>
                      <a:pt x="1622" y="1397"/>
                    </a:lnTo>
                    <a:lnTo>
                      <a:pt x="1617" y="1397"/>
                    </a:lnTo>
                    <a:lnTo>
                      <a:pt x="1610" y="1393"/>
                    </a:lnTo>
                    <a:lnTo>
                      <a:pt x="1600" y="1388"/>
                    </a:lnTo>
                    <a:lnTo>
                      <a:pt x="1596" y="1386"/>
                    </a:lnTo>
                    <a:lnTo>
                      <a:pt x="1592" y="1386"/>
                    </a:lnTo>
                    <a:lnTo>
                      <a:pt x="1590" y="1387"/>
                    </a:lnTo>
                    <a:lnTo>
                      <a:pt x="1587" y="1389"/>
                    </a:lnTo>
                    <a:lnTo>
                      <a:pt x="1581" y="1397"/>
                    </a:lnTo>
                    <a:lnTo>
                      <a:pt x="1573" y="1404"/>
                    </a:lnTo>
                    <a:lnTo>
                      <a:pt x="1566" y="1407"/>
                    </a:lnTo>
                    <a:lnTo>
                      <a:pt x="1558" y="1411"/>
                    </a:lnTo>
                    <a:lnTo>
                      <a:pt x="1547" y="1412"/>
                    </a:lnTo>
                    <a:lnTo>
                      <a:pt x="1535" y="1414"/>
                    </a:lnTo>
                    <a:lnTo>
                      <a:pt x="1512" y="1416"/>
                    </a:lnTo>
                    <a:lnTo>
                      <a:pt x="1496" y="1418"/>
                    </a:lnTo>
                    <a:lnTo>
                      <a:pt x="1483" y="1419"/>
                    </a:lnTo>
                    <a:lnTo>
                      <a:pt x="1468" y="1420"/>
                    </a:lnTo>
                    <a:lnTo>
                      <a:pt x="1461" y="1420"/>
                    </a:lnTo>
                    <a:lnTo>
                      <a:pt x="1455" y="1419"/>
                    </a:lnTo>
                    <a:lnTo>
                      <a:pt x="1452" y="1418"/>
                    </a:lnTo>
                    <a:lnTo>
                      <a:pt x="1449" y="1416"/>
                    </a:lnTo>
                    <a:lnTo>
                      <a:pt x="1447" y="1410"/>
                    </a:lnTo>
                    <a:lnTo>
                      <a:pt x="1442" y="1404"/>
                    </a:lnTo>
                    <a:lnTo>
                      <a:pt x="1438" y="1399"/>
                    </a:lnTo>
                    <a:lnTo>
                      <a:pt x="1430" y="1394"/>
                    </a:lnTo>
                    <a:lnTo>
                      <a:pt x="1428" y="1391"/>
                    </a:lnTo>
                    <a:lnTo>
                      <a:pt x="1427" y="1388"/>
                    </a:lnTo>
                    <a:lnTo>
                      <a:pt x="1426" y="1385"/>
                    </a:lnTo>
                    <a:lnTo>
                      <a:pt x="1427" y="1381"/>
                    </a:lnTo>
                    <a:lnTo>
                      <a:pt x="1428" y="1379"/>
                    </a:lnTo>
                    <a:lnTo>
                      <a:pt x="1430" y="1375"/>
                    </a:lnTo>
                    <a:lnTo>
                      <a:pt x="1434" y="1373"/>
                    </a:lnTo>
                    <a:lnTo>
                      <a:pt x="1438" y="1372"/>
                    </a:lnTo>
                    <a:lnTo>
                      <a:pt x="1445" y="1369"/>
                    </a:lnTo>
                    <a:lnTo>
                      <a:pt x="1452" y="1364"/>
                    </a:lnTo>
                    <a:lnTo>
                      <a:pt x="1459" y="1359"/>
                    </a:lnTo>
                    <a:lnTo>
                      <a:pt x="1465" y="1348"/>
                    </a:lnTo>
                    <a:lnTo>
                      <a:pt x="1468" y="1341"/>
                    </a:lnTo>
                    <a:lnTo>
                      <a:pt x="1472" y="1334"/>
                    </a:lnTo>
                    <a:lnTo>
                      <a:pt x="1473" y="1325"/>
                    </a:lnTo>
                    <a:lnTo>
                      <a:pt x="1476" y="1317"/>
                    </a:lnTo>
                    <a:lnTo>
                      <a:pt x="1477" y="1301"/>
                    </a:lnTo>
                    <a:lnTo>
                      <a:pt x="1477" y="1291"/>
                    </a:lnTo>
                    <a:lnTo>
                      <a:pt x="1477" y="1279"/>
                    </a:lnTo>
                    <a:lnTo>
                      <a:pt x="1476" y="1262"/>
                    </a:lnTo>
                    <a:lnTo>
                      <a:pt x="1474" y="1254"/>
                    </a:lnTo>
                    <a:lnTo>
                      <a:pt x="1472" y="1247"/>
                    </a:lnTo>
                    <a:lnTo>
                      <a:pt x="1471" y="1244"/>
                    </a:lnTo>
                    <a:lnTo>
                      <a:pt x="1468" y="1242"/>
                    </a:lnTo>
                    <a:lnTo>
                      <a:pt x="1466" y="1241"/>
                    </a:lnTo>
                    <a:lnTo>
                      <a:pt x="1465" y="1240"/>
                    </a:lnTo>
                    <a:lnTo>
                      <a:pt x="1460" y="1240"/>
                    </a:lnTo>
                    <a:lnTo>
                      <a:pt x="1457" y="1241"/>
                    </a:lnTo>
                    <a:lnTo>
                      <a:pt x="1454" y="1243"/>
                    </a:lnTo>
                    <a:lnTo>
                      <a:pt x="1452" y="1247"/>
                    </a:lnTo>
                    <a:lnTo>
                      <a:pt x="1449" y="1249"/>
                    </a:lnTo>
                    <a:lnTo>
                      <a:pt x="1448" y="1253"/>
                    </a:lnTo>
                    <a:lnTo>
                      <a:pt x="1446" y="1254"/>
                    </a:lnTo>
                    <a:lnTo>
                      <a:pt x="1443" y="1255"/>
                    </a:lnTo>
                    <a:lnTo>
                      <a:pt x="1441" y="1254"/>
                    </a:lnTo>
                    <a:lnTo>
                      <a:pt x="1440" y="1252"/>
                    </a:lnTo>
                    <a:lnTo>
                      <a:pt x="1439" y="1249"/>
                    </a:lnTo>
                    <a:lnTo>
                      <a:pt x="1438" y="1246"/>
                    </a:lnTo>
                    <a:lnTo>
                      <a:pt x="1436" y="1238"/>
                    </a:lnTo>
                    <a:lnTo>
                      <a:pt x="1435" y="1230"/>
                    </a:lnTo>
                    <a:lnTo>
                      <a:pt x="1434" y="1228"/>
                    </a:lnTo>
                    <a:lnTo>
                      <a:pt x="1432" y="1227"/>
                    </a:lnTo>
                    <a:lnTo>
                      <a:pt x="1429" y="1228"/>
                    </a:lnTo>
                    <a:lnTo>
                      <a:pt x="1427" y="1230"/>
                    </a:lnTo>
                    <a:lnTo>
                      <a:pt x="1420" y="1237"/>
                    </a:lnTo>
                    <a:lnTo>
                      <a:pt x="1413" y="1246"/>
                    </a:lnTo>
                    <a:lnTo>
                      <a:pt x="1409" y="1250"/>
                    </a:lnTo>
                    <a:lnTo>
                      <a:pt x="1405" y="1253"/>
                    </a:lnTo>
                    <a:lnTo>
                      <a:pt x="1401" y="1254"/>
                    </a:lnTo>
                    <a:lnTo>
                      <a:pt x="1397" y="1255"/>
                    </a:lnTo>
                    <a:lnTo>
                      <a:pt x="1395" y="1255"/>
                    </a:lnTo>
                    <a:lnTo>
                      <a:pt x="1391" y="1254"/>
                    </a:lnTo>
                    <a:lnTo>
                      <a:pt x="1389" y="1252"/>
                    </a:lnTo>
                    <a:lnTo>
                      <a:pt x="1388" y="1248"/>
                    </a:lnTo>
                    <a:lnTo>
                      <a:pt x="1386" y="1243"/>
                    </a:lnTo>
                    <a:lnTo>
                      <a:pt x="1386" y="1240"/>
                    </a:lnTo>
                    <a:lnTo>
                      <a:pt x="1388" y="1236"/>
                    </a:lnTo>
                    <a:lnTo>
                      <a:pt x="1389" y="1231"/>
                    </a:lnTo>
                    <a:lnTo>
                      <a:pt x="1392" y="1223"/>
                    </a:lnTo>
                    <a:lnTo>
                      <a:pt x="1394" y="1215"/>
                    </a:lnTo>
                    <a:lnTo>
                      <a:pt x="1394" y="1211"/>
                    </a:lnTo>
                    <a:lnTo>
                      <a:pt x="1392" y="1208"/>
                    </a:lnTo>
                    <a:lnTo>
                      <a:pt x="1389" y="1205"/>
                    </a:lnTo>
                    <a:lnTo>
                      <a:pt x="1385" y="1204"/>
                    </a:lnTo>
                    <a:lnTo>
                      <a:pt x="1376" y="1202"/>
                    </a:lnTo>
                    <a:lnTo>
                      <a:pt x="1363" y="1202"/>
                    </a:lnTo>
                    <a:lnTo>
                      <a:pt x="1354" y="1202"/>
                    </a:lnTo>
                    <a:lnTo>
                      <a:pt x="1347" y="1200"/>
                    </a:lnTo>
                    <a:lnTo>
                      <a:pt x="1341" y="1198"/>
                    </a:lnTo>
                    <a:lnTo>
                      <a:pt x="1336" y="1194"/>
                    </a:lnTo>
                    <a:lnTo>
                      <a:pt x="1333" y="1191"/>
                    </a:lnTo>
                    <a:lnTo>
                      <a:pt x="1329" y="1186"/>
                    </a:lnTo>
                    <a:lnTo>
                      <a:pt x="1328" y="1179"/>
                    </a:lnTo>
                    <a:lnTo>
                      <a:pt x="1327" y="1172"/>
                    </a:lnTo>
                    <a:lnTo>
                      <a:pt x="1326" y="1167"/>
                    </a:lnTo>
                    <a:lnTo>
                      <a:pt x="1323" y="1164"/>
                    </a:lnTo>
                    <a:lnTo>
                      <a:pt x="1320" y="1160"/>
                    </a:lnTo>
                    <a:lnTo>
                      <a:pt x="1314" y="1158"/>
                    </a:lnTo>
                    <a:lnTo>
                      <a:pt x="1306" y="1154"/>
                    </a:lnTo>
                    <a:lnTo>
                      <a:pt x="1296" y="1150"/>
                    </a:lnTo>
                    <a:lnTo>
                      <a:pt x="1288" y="1146"/>
                    </a:lnTo>
                    <a:lnTo>
                      <a:pt x="1282" y="1141"/>
                    </a:lnTo>
                    <a:lnTo>
                      <a:pt x="1278" y="1136"/>
                    </a:lnTo>
                    <a:lnTo>
                      <a:pt x="1276" y="1133"/>
                    </a:lnTo>
                    <a:lnTo>
                      <a:pt x="1275" y="1128"/>
                    </a:lnTo>
                    <a:lnTo>
                      <a:pt x="1275" y="1124"/>
                    </a:lnTo>
                    <a:lnTo>
                      <a:pt x="1276" y="1116"/>
                    </a:lnTo>
                    <a:lnTo>
                      <a:pt x="1278" y="1108"/>
                    </a:lnTo>
                    <a:lnTo>
                      <a:pt x="1278" y="1098"/>
                    </a:lnTo>
                    <a:lnTo>
                      <a:pt x="1278" y="1090"/>
                    </a:lnTo>
                    <a:lnTo>
                      <a:pt x="1276" y="1083"/>
                    </a:lnTo>
                    <a:lnTo>
                      <a:pt x="1273" y="1079"/>
                    </a:lnTo>
                    <a:lnTo>
                      <a:pt x="1273" y="1078"/>
                    </a:lnTo>
                    <a:lnTo>
                      <a:pt x="1275" y="1076"/>
                    </a:lnTo>
                    <a:lnTo>
                      <a:pt x="1277" y="1073"/>
                    </a:lnTo>
                    <a:lnTo>
                      <a:pt x="1282" y="1071"/>
                    </a:lnTo>
                    <a:lnTo>
                      <a:pt x="1290" y="1065"/>
                    </a:lnTo>
                    <a:lnTo>
                      <a:pt x="1302" y="1057"/>
                    </a:lnTo>
                    <a:lnTo>
                      <a:pt x="1316" y="1046"/>
                    </a:lnTo>
                    <a:lnTo>
                      <a:pt x="1332" y="1035"/>
                    </a:lnTo>
                    <a:lnTo>
                      <a:pt x="1344" y="1025"/>
                    </a:lnTo>
                    <a:lnTo>
                      <a:pt x="1353" y="1015"/>
                    </a:lnTo>
                    <a:lnTo>
                      <a:pt x="1360" y="1005"/>
                    </a:lnTo>
                    <a:lnTo>
                      <a:pt x="1365" y="998"/>
                    </a:lnTo>
                    <a:lnTo>
                      <a:pt x="1369" y="990"/>
                    </a:lnTo>
                    <a:lnTo>
                      <a:pt x="1373" y="982"/>
                    </a:lnTo>
                    <a:lnTo>
                      <a:pt x="1375" y="978"/>
                    </a:lnTo>
                    <a:lnTo>
                      <a:pt x="1375" y="973"/>
                    </a:lnTo>
                    <a:lnTo>
                      <a:pt x="1376" y="969"/>
                    </a:lnTo>
                    <a:lnTo>
                      <a:pt x="1375" y="965"/>
                    </a:lnTo>
                    <a:lnTo>
                      <a:pt x="1373" y="956"/>
                    </a:lnTo>
                    <a:lnTo>
                      <a:pt x="1372" y="944"/>
                    </a:lnTo>
                    <a:lnTo>
                      <a:pt x="1372" y="932"/>
                    </a:lnTo>
                    <a:lnTo>
                      <a:pt x="1372" y="919"/>
                    </a:lnTo>
                    <a:lnTo>
                      <a:pt x="1371" y="907"/>
                    </a:lnTo>
                    <a:lnTo>
                      <a:pt x="1370" y="899"/>
                    </a:lnTo>
                    <a:lnTo>
                      <a:pt x="1367" y="895"/>
                    </a:lnTo>
                    <a:lnTo>
                      <a:pt x="1366" y="891"/>
                    </a:lnTo>
                    <a:lnTo>
                      <a:pt x="1363" y="890"/>
                    </a:lnTo>
                    <a:lnTo>
                      <a:pt x="1359" y="889"/>
                    </a:lnTo>
                    <a:lnTo>
                      <a:pt x="1353" y="888"/>
                    </a:lnTo>
                    <a:lnTo>
                      <a:pt x="1348" y="885"/>
                    </a:lnTo>
                    <a:lnTo>
                      <a:pt x="1346" y="884"/>
                    </a:lnTo>
                    <a:lnTo>
                      <a:pt x="1345" y="882"/>
                    </a:lnTo>
                    <a:lnTo>
                      <a:pt x="1344" y="878"/>
                    </a:lnTo>
                    <a:lnTo>
                      <a:pt x="1342" y="875"/>
                    </a:lnTo>
                    <a:lnTo>
                      <a:pt x="1339" y="864"/>
                    </a:lnTo>
                    <a:lnTo>
                      <a:pt x="1333" y="851"/>
                    </a:lnTo>
                    <a:lnTo>
                      <a:pt x="1332" y="846"/>
                    </a:lnTo>
                    <a:lnTo>
                      <a:pt x="1332" y="843"/>
                    </a:lnTo>
                    <a:lnTo>
                      <a:pt x="1333" y="839"/>
                    </a:lnTo>
                    <a:lnTo>
                      <a:pt x="1334" y="837"/>
                    </a:lnTo>
                    <a:lnTo>
                      <a:pt x="1338" y="836"/>
                    </a:lnTo>
                    <a:lnTo>
                      <a:pt x="1341" y="834"/>
                    </a:lnTo>
                    <a:lnTo>
                      <a:pt x="1346" y="834"/>
                    </a:lnTo>
                    <a:lnTo>
                      <a:pt x="1352" y="834"/>
                    </a:lnTo>
                    <a:lnTo>
                      <a:pt x="1363" y="834"/>
                    </a:lnTo>
                    <a:lnTo>
                      <a:pt x="1373" y="832"/>
                    </a:lnTo>
                    <a:lnTo>
                      <a:pt x="1384" y="830"/>
                    </a:lnTo>
                    <a:lnTo>
                      <a:pt x="1394" y="828"/>
                    </a:lnTo>
                    <a:lnTo>
                      <a:pt x="1408" y="827"/>
                    </a:lnTo>
                    <a:lnTo>
                      <a:pt x="1426" y="827"/>
                    </a:lnTo>
                    <a:lnTo>
                      <a:pt x="1435" y="828"/>
                    </a:lnTo>
                    <a:lnTo>
                      <a:pt x="1445" y="830"/>
                    </a:lnTo>
                    <a:lnTo>
                      <a:pt x="1452" y="832"/>
                    </a:lnTo>
                    <a:lnTo>
                      <a:pt x="1459" y="833"/>
                    </a:lnTo>
                    <a:lnTo>
                      <a:pt x="1471" y="840"/>
                    </a:lnTo>
                    <a:lnTo>
                      <a:pt x="1484" y="849"/>
                    </a:lnTo>
                    <a:lnTo>
                      <a:pt x="1496" y="859"/>
                    </a:lnTo>
                    <a:lnTo>
                      <a:pt x="1505" y="869"/>
                    </a:lnTo>
                    <a:lnTo>
                      <a:pt x="1511" y="876"/>
                    </a:lnTo>
                    <a:lnTo>
                      <a:pt x="1517" y="881"/>
                    </a:lnTo>
                    <a:lnTo>
                      <a:pt x="1521" y="882"/>
                    </a:lnTo>
                    <a:lnTo>
                      <a:pt x="1523" y="883"/>
                    </a:lnTo>
                    <a:lnTo>
                      <a:pt x="1526" y="883"/>
                    </a:lnTo>
                    <a:lnTo>
                      <a:pt x="1527" y="883"/>
                    </a:lnTo>
                    <a:lnTo>
                      <a:pt x="1529" y="881"/>
                    </a:lnTo>
                    <a:lnTo>
                      <a:pt x="1533" y="876"/>
                    </a:lnTo>
                    <a:lnTo>
                      <a:pt x="1535" y="870"/>
                    </a:lnTo>
                    <a:lnTo>
                      <a:pt x="1539" y="862"/>
                    </a:lnTo>
                    <a:lnTo>
                      <a:pt x="1543" y="850"/>
                    </a:lnTo>
                    <a:lnTo>
                      <a:pt x="1549" y="837"/>
                    </a:lnTo>
                    <a:lnTo>
                      <a:pt x="1553" y="830"/>
                    </a:lnTo>
                    <a:lnTo>
                      <a:pt x="1555" y="824"/>
                    </a:lnTo>
                    <a:lnTo>
                      <a:pt x="1556" y="817"/>
                    </a:lnTo>
                    <a:lnTo>
                      <a:pt x="1558" y="811"/>
                    </a:lnTo>
                    <a:lnTo>
                      <a:pt x="1556" y="797"/>
                    </a:lnTo>
                    <a:lnTo>
                      <a:pt x="1555" y="783"/>
                    </a:lnTo>
                    <a:lnTo>
                      <a:pt x="1553" y="767"/>
                    </a:lnTo>
                    <a:lnTo>
                      <a:pt x="1549" y="751"/>
                    </a:lnTo>
                    <a:lnTo>
                      <a:pt x="1548" y="744"/>
                    </a:lnTo>
                    <a:lnTo>
                      <a:pt x="1545" y="738"/>
                    </a:lnTo>
                    <a:lnTo>
                      <a:pt x="1540" y="732"/>
                    </a:lnTo>
                    <a:lnTo>
                      <a:pt x="1535" y="729"/>
                    </a:lnTo>
                    <a:lnTo>
                      <a:pt x="1523" y="721"/>
                    </a:lnTo>
                    <a:lnTo>
                      <a:pt x="1512" y="717"/>
                    </a:lnTo>
                    <a:lnTo>
                      <a:pt x="1503" y="713"/>
                    </a:lnTo>
                    <a:lnTo>
                      <a:pt x="1493" y="707"/>
                    </a:lnTo>
                    <a:lnTo>
                      <a:pt x="1489" y="704"/>
                    </a:lnTo>
                    <a:lnTo>
                      <a:pt x="1485" y="700"/>
                    </a:lnTo>
                    <a:lnTo>
                      <a:pt x="1482" y="696"/>
                    </a:lnTo>
                    <a:lnTo>
                      <a:pt x="1479" y="692"/>
                    </a:lnTo>
                    <a:lnTo>
                      <a:pt x="1474" y="683"/>
                    </a:lnTo>
                    <a:lnTo>
                      <a:pt x="1470" y="676"/>
                    </a:lnTo>
                    <a:lnTo>
                      <a:pt x="1467" y="674"/>
                    </a:lnTo>
                    <a:lnTo>
                      <a:pt x="1465" y="673"/>
                    </a:lnTo>
                    <a:lnTo>
                      <a:pt x="1461" y="671"/>
                    </a:lnTo>
                    <a:lnTo>
                      <a:pt x="1458" y="671"/>
                    </a:lnTo>
                    <a:lnTo>
                      <a:pt x="1446" y="671"/>
                    </a:lnTo>
                    <a:lnTo>
                      <a:pt x="1432" y="671"/>
                    </a:lnTo>
                    <a:lnTo>
                      <a:pt x="1424" y="673"/>
                    </a:lnTo>
                    <a:lnTo>
                      <a:pt x="1417" y="675"/>
                    </a:lnTo>
                    <a:lnTo>
                      <a:pt x="1411" y="677"/>
                    </a:lnTo>
                    <a:lnTo>
                      <a:pt x="1407" y="682"/>
                    </a:lnTo>
                    <a:lnTo>
                      <a:pt x="1403" y="688"/>
                    </a:lnTo>
                    <a:lnTo>
                      <a:pt x="1402" y="694"/>
                    </a:lnTo>
                    <a:lnTo>
                      <a:pt x="1401" y="701"/>
                    </a:lnTo>
                    <a:lnTo>
                      <a:pt x="1401" y="707"/>
                    </a:lnTo>
                    <a:lnTo>
                      <a:pt x="1401" y="713"/>
                    </a:lnTo>
                    <a:lnTo>
                      <a:pt x="1398" y="718"/>
                    </a:lnTo>
                    <a:lnTo>
                      <a:pt x="1396" y="721"/>
                    </a:lnTo>
                    <a:lnTo>
                      <a:pt x="1391" y="725"/>
                    </a:lnTo>
                    <a:lnTo>
                      <a:pt x="1386" y="727"/>
                    </a:lnTo>
                    <a:lnTo>
                      <a:pt x="1384" y="731"/>
                    </a:lnTo>
                    <a:lnTo>
                      <a:pt x="1383" y="734"/>
                    </a:lnTo>
                    <a:lnTo>
                      <a:pt x="1383" y="739"/>
                    </a:lnTo>
                    <a:lnTo>
                      <a:pt x="1384" y="750"/>
                    </a:lnTo>
                    <a:lnTo>
                      <a:pt x="1385" y="761"/>
                    </a:lnTo>
                    <a:lnTo>
                      <a:pt x="1385" y="764"/>
                    </a:lnTo>
                    <a:lnTo>
                      <a:pt x="1383" y="768"/>
                    </a:lnTo>
                    <a:lnTo>
                      <a:pt x="1380" y="770"/>
                    </a:lnTo>
                    <a:lnTo>
                      <a:pt x="1378" y="773"/>
                    </a:lnTo>
                    <a:lnTo>
                      <a:pt x="1371" y="774"/>
                    </a:lnTo>
                    <a:lnTo>
                      <a:pt x="1363" y="775"/>
                    </a:lnTo>
                    <a:lnTo>
                      <a:pt x="1352" y="775"/>
                    </a:lnTo>
                    <a:lnTo>
                      <a:pt x="1338" y="776"/>
                    </a:lnTo>
                    <a:lnTo>
                      <a:pt x="1322" y="778"/>
                    </a:lnTo>
                    <a:lnTo>
                      <a:pt x="1310" y="777"/>
                    </a:lnTo>
                    <a:lnTo>
                      <a:pt x="1301" y="776"/>
                    </a:lnTo>
                    <a:lnTo>
                      <a:pt x="1288" y="776"/>
                    </a:lnTo>
                    <a:lnTo>
                      <a:pt x="1277" y="777"/>
                    </a:lnTo>
                    <a:lnTo>
                      <a:pt x="1269" y="780"/>
                    </a:lnTo>
                    <a:lnTo>
                      <a:pt x="1262" y="782"/>
                    </a:lnTo>
                    <a:lnTo>
                      <a:pt x="1256" y="782"/>
                    </a:lnTo>
                    <a:lnTo>
                      <a:pt x="1249" y="780"/>
                    </a:lnTo>
                    <a:lnTo>
                      <a:pt x="1243" y="775"/>
                    </a:lnTo>
                    <a:lnTo>
                      <a:pt x="1234" y="767"/>
                    </a:lnTo>
                    <a:lnTo>
                      <a:pt x="1222" y="756"/>
                    </a:lnTo>
                    <a:lnTo>
                      <a:pt x="1212" y="743"/>
                    </a:lnTo>
                    <a:lnTo>
                      <a:pt x="1205" y="731"/>
                    </a:lnTo>
                    <a:lnTo>
                      <a:pt x="1200" y="723"/>
                    </a:lnTo>
                    <a:lnTo>
                      <a:pt x="1197" y="714"/>
                    </a:lnTo>
                    <a:lnTo>
                      <a:pt x="1197" y="707"/>
                    </a:lnTo>
                    <a:lnTo>
                      <a:pt x="1197" y="701"/>
                    </a:lnTo>
                    <a:lnTo>
                      <a:pt x="1205" y="692"/>
                    </a:lnTo>
                    <a:lnTo>
                      <a:pt x="1209" y="680"/>
                    </a:lnTo>
                    <a:lnTo>
                      <a:pt x="1201" y="667"/>
                    </a:lnTo>
                    <a:lnTo>
                      <a:pt x="1190" y="650"/>
                    </a:lnTo>
                    <a:lnTo>
                      <a:pt x="1186" y="637"/>
                    </a:lnTo>
                    <a:lnTo>
                      <a:pt x="1183" y="625"/>
                    </a:lnTo>
                    <a:lnTo>
                      <a:pt x="1181" y="614"/>
                    </a:lnTo>
                    <a:lnTo>
                      <a:pt x="1178" y="592"/>
                    </a:lnTo>
                    <a:lnTo>
                      <a:pt x="1177" y="585"/>
                    </a:lnTo>
                    <a:lnTo>
                      <a:pt x="1176" y="579"/>
                    </a:lnTo>
                    <a:lnTo>
                      <a:pt x="1174" y="574"/>
                    </a:lnTo>
                    <a:lnTo>
                      <a:pt x="1171" y="569"/>
                    </a:lnTo>
                    <a:lnTo>
                      <a:pt x="1168" y="567"/>
                    </a:lnTo>
                    <a:lnTo>
                      <a:pt x="1164" y="565"/>
                    </a:lnTo>
                    <a:lnTo>
                      <a:pt x="1161" y="563"/>
                    </a:lnTo>
                    <a:lnTo>
                      <a:pt x="1157" y="563"/>
                    </a:lnTo>
                    <a:lnTo>
                      <a:pt x="1153" y="566"/>
                    </a:lnTo>
                    <a:lnTo>
                      <a:pt x="1150" y="569"/>
                    </a:lnTo>
                    <a:lnTo>
                      <a:pt x="1146" y="576"/>
                    </a:lnTo>
                    <a:lnTo>
                      <a:pt x="1144" y="584"/>
                    </a:lnTo>
                    <a:lnTo>
                      <a:pt x="1142" y="592"/>
                    </a:lnTo>
                    <a:lnTo>
                      <a:pt x="1139" y="598"/>
                    </a:lnTo>
                    <a:lnTo>
                      <a:pt x="1137" y="604"/>
                    </a:lnTo>
                    <a:lnTo>
                      <a:pt x="1133" y="606"/>
                    </a:lnTo>
                    <a:lnTo>
                      <a:pt x="1127" y="610"/>
                    </a:lnTo>
                    <a:lnTo>
                      <a:pt x="1120" y="611"/>
                    </a:lnTo>
                    <a:lnTo>
                      <a:pt x="1113" y="612"/>
                    </a:lnTo>
                    <a:lnTo>
                      <a:pt x="1106" y="612"/>
                    </a:lnTo>
                    <a:lnTo>
                      <a:pt x="1100" y="612"/>
                    </a:lnTo>
                    <a:lnTo>
                      <a:pt x="1098" y="611"/>
                    </a:lnTo>
                    <a:lnTo>
                      <a:pt x="1095" y="609"/>
                    </a:lnTo>
                    <a:lnTo>
                      <a:pt x="1094" y="604"/>
                    </a:lnTo>
                    <a:lnTo>
                      <a:pt x="1092" y="598"/>
                    </a:lnTo>
                    <a:lnTo>
                      <a:pt x="1089" y="592"/>
                    </a:lnTo>
                    <a:lnTo>
                      <a:pt x="1086" y="587"/>
                    </a:lnTo>
                    <a:lnTo>
                      <a:pt x="1081" y="581"/>
                    </a:lnTo>
                    <a:lnTo>
                      <a:pt x="1080" y="576"/>
                    </a:lnTo>
                    <a:lnTo>
                      <a:pt x="1079" y="573"/>
                    </a:lnTo>
                    <a:lnTo>
                      <a:pt x="1077" y="568"/>
                    </a:lnTo>
                    <a:lnTo>
                      <a:pt x="1079" y="565"/>
                    </a:lnTo>
                    <a:lnTo>
                      <a:pt x="1080" y="556"/>
                    </a:lnTo>
                    <a:lnTo>
                      <a:pt x="1081" y="547"/>
                    </a:lnTo>
                    <a:lnTo>
                      <a:pt x="1081" y="537"/>
                    </a:lnTo>
                    <a:lnTo>
                      <a:pt x="1083" y="530"/>
                    </a:lnTo>
                    <a:lnTo>
                      <a:pt x="1087" y="525"/>
                    </a:lnTo>
                    <a:lnTo>
                      <a:pt x="1092" y="519"/>
                    </a:lnTo>
                    <a:lnTo>
                      <a:pt x="1095" y="516"/>
                    </a:lnTo>
                    <a:lnTo>
                      <a:pt x="1096" y="512"/>
                    </a:lnTo>
                    <a:lnTo>
                      <a:pt x="1098" y="510"/>
                    </a:lnTo>
                    <a:lnTo>
                      <a:pt x="1099" y="506"/>
                    </a:lnTo>
                    <a:lnTo>
                      <a:pt x="1098" y="498"/>
                    </a:lnTo>
                    <a:lnTo>
                      <a:pt x="1096" y="488"/>
                    </a:lnTo>
                    <a:lnTo>
                      <a:pt x="1095" y="477"/>
                    </a:lnTo>
                    <a:lnTo>
                      <a:pt x="1096" y="466"/>
                    </a:lnTo>
                    <a:lnTo>
                      <a:pt x="1098" y="459"/>
                    </a:lnTo>
                    <a:lnTo>
                      <a:pt x="1099" y="455"/>
                    </a:lnTo>
                    <a:lnTo>
                      <a:pt x="1103" y="455"/>
                    </a:lnTo>
                    <a:lnTo>
                      <a:pt x="1111" y="458"/>
                    </a:lnTo>
                    <a:lnTo>
                      <a:pt x="1117" y="459"/>
                    </a:lnTo>
                    <a:lnTo>
                      <a:pt x="1125" y="460"/>
                    </a:lnTo>
                    <a:lnTo>
                      <a:pt x="1132" y="460"/>
                    </a:lnTo>
                    <a:lnTo>
                      <a:pt x="1136" y="459"/>
                    </a:lnTo>
                    <a:lnTo>
                      <a:pt x="1136" y="448"/>
                    </a:lnTo>
                    <a:lnTo>
                      <a:pt x="1133" y="434"/>
                    </a:lnTo>
                    <a:lnTo>
                      <a:pt x="1132" y="427"/>
                    </a:lnTo>
                    <a:lnTo>
                      <a:pt x="1131" y="421"/>
                    </a:lnTo>
                    <a:lnTo>
                      <a:pt x="1130" y="414"/>
                    </a:lnTo>
                    <a:lnTo>
                      <a:pt x="1132" y="406"/>
                    </a:lnTo>
                    <a:lnTo>
                      <a:pt x="1134" y="399"/>
                    </a:lnTo>
                    <a:lnTo>
                      <a:pt x="1137" y="391"/>
                    </a:lnTo>
                    <a:lnTo>
                      <a:pt x="1139" y="383"/>
                    </a:lnTo>
                    <a:lnTo>
                      <a:pt x="1139" y="374"/>
                    </a:lnTo>
                    <a:lnTo>
                      <a:pt x="1139" y="370"/>
                    </a:lnTo>
                    <a:lnTo>
                      <a:pt x="1138" y="364"/>
                    </a:lnTo>
                    <a:lnTo>
                      <a:pt x="1137" y="360"/>
                    </a:lnTo>
                    <a:lnTo>
                      <a:pt x="1136" y="357"/>
                    </a:lnTo>
                    <a:lnTo>
                      <a:pt x="1132" y="353"/>
                    </a:lnTo>
                    <a:lnTo>
                      <a:pt x="1128" y="351"/>
                    </a:lnTo>
                    <a:lnTo>
                      <a:pt x="1124" y="351"/>
                    </a:lnTo>
                    <a:lnTo>
                      <a:pt x="1117" y="351"/>
                    </a:lnTo>
                    <a:lnTo>
                      <a:pt x="1108" y="352"/>
                    </a:lnTo>
                    <a:lnTo>
                      <a:pt x="1099" y="354"/>
                    </a:lnTo>
                    <a:lnTo>
                      <a:pt x="1088" y="357"/>
                    </a:lnTo>
                    <a:lnTo>
                      <a:pt x="1077" y="358"/>
                    </a:lnTo>
                    <a:lnTo>
                      <a:pt x="1060" y="361"/>
                    </a:lnTo>
                    <a:lnTo>
                      <a:pt x="1045" y="364"/>
                    </a:lnTo>
                    <a:lnTo>
                      <a:pt x="1030" y="364"/>
                    </a:lnTo>
                    <a:lnTo>
                      <a:pt x="1012" y="364"/>
                    </a:lnTo>
                    <a:lnTo>
                      <a:pt x="997" y="364"/>
                    </a:lnTo>
                    <a:lnTo>
                      <a:pt x="988" y="362"/>
                    </a:lnTo>
                    <a:lnTo>
                      <a:pt x="985" y="360"/>
                    </a:lnTo>
                    <a:lnTo>
                      <a:pt x="982" y="358"/>
                    </a:lnTo>
                    <a:lnTo>
                      <a:pt x="982" y="355"/>
                    </a:lnTo>
                    <a:lnTo>
                      <a:pt x="981" y="351"/>
                    </a:lnTo>
                    <a:lnTo>
                      <a:pt x="982" y="340"/>
                    </a:lnTo>
                    <a:lnTo>
                      <a:pt x="983" y="330"/>
                    </a:lnTo>
                    <a:lnTo>
                      <a:pt x="985" y="320"/>
                    </a:lnTo>
                    <a:lnTo>
                      <a:pt x="986" y="310"/>
                    </a:lnTo>
                    <a:lnTo>
                      <a:pt x="986" y="307"/>
                    </a:lnTo>
                    <a:lnTo>
                      <a:pt x="983" y="304"/>
                    </a:lnTo>
                    <a:lnTo>
                      <a:pt x="981" y="303"/>
                    </a:lnTo>
                    <a:lnTo>
                      <a:pt x="977" y="303"/>
                    </a:lnTo>
                    <a:lnTo>
                      <a:pt x="973" y="303"/>
                    </a:lnTo>
                    <a:lnTo>
                      <a:pt x="969" y="303"/>
                    </a:lnTo>
                    <a:lnTo>
                      <a:pt x="964" y="302"/>
                    </a:lnTo>
                    <a:lnTo>
                      <a:pt x="961" y="301"/>
                    </a:lnTo>
                    <a:lnTo>
                      <a:pt x="956" y="295"/>
                    </a:lnTo>
                    <a:lnTo>
                      <a:pt x="954" y="290"/>
                    </a:lnTo>
                    <a:lnTo>
                      <a:pt x="951" y="283"/>
                    </a:lnTo>
                    <a:lnTo>
                      <a:pt x="951" y="273"/>
                    </a:lnTo>
                    <a:lnTo>
                      <a:pt x="950" y="270"/>
                    </a:lnTo>
                    <a:lnTo>
                      <a:pt x="949" y="265"/>
                    </a:lnTo>
                    <a:lnTo>
                      <a:pt x="947" y="263"/>
                    </a:lnTo>
                    <a:lnTo>
                      <a:pt x="944" y="260"/>
                    </a:lnTo>
                    <a:lnTo>
                      <a:pt x="942" y="259"/>
                    </a:lnTo>
                    <a:lnTo>
                      <a:pt x="938" y="259"/>
                    </a:lnTo>
                    <a:lnTo>
                      <a:pt x="934" y="260"/>
                    </a:lnTo>
                    <a:lnTo>
                      <a:pt x="930" y="260"/>
                    </a:lnTo>
                    <a:lnTo>
                      <a:pt x="922" y="263"/>
                    </a:lnTo>
                    <a:lnTo>
                      <a:pt x="914" y="263"/>
                    </a:lnTo>
                    <a:lnTo>
                      <a:pt x="911" y="261"/>
                    </a:lnTo>
                    <a:lnTo>
                      <a:pt x="909" y="259"/>
                    </a:lnTo>
                    <a:lnTo>
                      <a:pt x="906" y="255"/>
                    </a:lnTo>
                    <a:lnTo>
                      <a:pt x="904" y="251"/>
                    </a:lnTo>
                    <a:lnTo>
                      <a:pt x="903" y="246"/>
                    </a:lnTo>
                    <a:lnTo>
                      <a:pt x="900" y="242"/>
                    </a:lnTo>
                    <a:lnTo>
                      <a:pt x="898" y="240"/>
                    </a:lnTo>
                    <a:lnTo>
                      <a:pt x="895" y="239"/>
                    </a:lnTo>
                    <a:lnTo>
                      <a:pt x="892" y="239"/>
                    </a:lnTo>
                    <a:lnTo>
                      <a:pt x="887" y="239"/>
                    </a:lnTo>
                    <a:lnTo>
                      <a:pt x="884" y="241"/>
                    </a:lnTo>
                    <a:lnTo>
                      <a:pt x="878" y="244"/>
                    </a:lnTo>
                    <a:lnTo>
                      <a:pt x="873" y="247"/>
                    </a:lnTo>
                    <a:lnTo>
                      <a:pt x="867" y="248"/>
                    </a:lnTo>
                    <a:lnTo>
                      <a:pt x="862" y="250"/>
                    </a:lnTo>
                    <a:lnTo>
                      <a:pt x="857" y="250"/>
                    </a:lnTo>
                    <a:lnTo>
                      <a:pt x="854" y="248"/>
                    </a:lnTo>
                    <a:lnTo>
                      <a:pt x="850" y="246"/>
                    </a:lnTo>
                    <a:lnTo>
                      <a:pt x="848" y="242"/>
                    </a:lnTo>
                    <a:lnTo>
                      <a:pt x="846" y="239"/>
                    </a:lnTo>
                    <a:lnTo>
                      <a:pt x="843" y="234"/>
                    </a:lnTo>
                    <a:lnTo>
                      <a:pt x="841" y="231"/>
                    </a:lnTo>
                    <a:lnTo>
                      <a:pt x="838" y="229"/>
                    </a:lnTo>
                    <a:lnTo>
                      <a:pt x="835" y="228"/>
                    </a:lnTo>
                    <a:lnTo>
                      <a:pt x="824" y="228"/>
                    </a:lnTo>
                    <a:lnTo>
                      <a:pt x="811" y="232"/>
                    </a:lnTo>
                    <a:lnTo>
                      <a:pt x="803" y="233"/>
                    </a:lnTo>
                    <a:lnTo>
                      <a:pt x="794" y="233"/>
                    </a:lnTo>
                    <a:lnTo>
                      <a:pt x="785" y="232"/>
                    </a:lnTo>
                    <a:lnTo>
                      <a:pt x="775" y="229"/>
                    </a:lnTo>
                    <a:lnTo>
                      <a:pt x="766" y="226"/>
                    </a:lnTo>
                    <a:lnTo>
                      <a:pt x="756" y="222"/>
                    </a:lnTo>
                    <a:lnTo>
                      <a:pt x="747" y="217"/>
                    </a:lnTo>
                    <a:lnTo>
                      <a:pt x="739" y="213"/>
                    </a:lnTo>
                    <a:lnTo>
                      <a:pt x="730" y="208"/>
                    </a:lnTo>
                    <a:lnTo>
                      <a:pt x="724" y="203"/>
                    </a:lnTo>
                    <a:lnTo>
                      <a:pt x="721" y="198"/>
                    </a:lnTo>
                    <a:lnTo>
                      <a:pt x="718" y="195"/>
                    </a:lnTo>
                    <a:lnTo>
                      <a:pt x="716" y="187"/>
                    </a:lnTo>
                    <a:lnTo>
                      <a:pt x="715" y="179"/>
                    </a:lnTo>
                    <a:lnTo>
                      <a:pt x="712" y="170"/>
                    </a:lnTo>
                    <a:lnTo>
                      <a:pt x="708" y="162"/>
                    </a:lnTo>
                    <a:lnTo>
                      <a:pt x="703" y="152"/>
                    </a:lnTo>
                    <a:lnTo>
                      <a:pt x="697" y="144"/>
                    </a:lnTo>
                    <a:lnTo>
                      <a:pt x="695" y="139"/>
                    </a:lnTo>
                    <a:lnTo>
                      <a:pt x="693" y="135"/>
                    </a:lnTo>
                    <a:lnTo>
                      <a:pt x="693" y="131"/>
                    </a:lnTo>
                    <a:lnTo>
                      <a:pt x="693" y="126"/>
                    </a:lnTo>
                    <a:lnTo>
                      <a:pt x="693" y="116"/>
                    </a:lnTo>
                    <a:lnTo>
                      <a:pt x="693" y="106"/>
                    </a:lnTo>
                    <a:lnTo>
                      <a:pt x="692" y="102"/>
                    </a:lnTo>
                    <a:lnTo>
                      <a:pt x="690" y="99"/>
                    </a:lnTo>
                    <a:lnTo>
                      <a:pt x="686" y="97"/>
                    </a:lnTo>
                    <a:lnTo>
                      <a:pt x="681" y="96"/>
                    </a:lnTo>
                    <a:lnTo>
                      <a:pt x="671" y="97"/>
                    </a:lnTo>
                    <a:lnTo>
                      <a:pt x="655" y="99"/>
                    </a:lnTo>
                    <a:lnTo>
                      <a:pt x="648" y="99"/>
                    </a:lnTo>
                    <a:lnTo>
                      <a:pt x="642" y="97"/>
                    </a:lnTo>
                    <a:lnTo>
                      <a:pt x="636" y="95"/>
                    </a:lnTo>
                    <a:lnTo>
                      <a:pt x="632" y="93"/>
                    </a:lnTo>
                    <a:lnTo>
                      <a:pt x="624" y="86"/>
                    </a:lnTo>
                    <a:lnTo>
                      <a:pt x="618" y="77"/>
                    </a:lnTo>
                    <a:lnTo>
                      <a:pt x="615" y="72"/>
                    </a:lnTo>
                    <a:lnTo>
                      <a:pt x="611" y="70"/>
                    </a:lnTo>
                    <a:lnTo>
                      <a:pt x="607" y="69"/>
                    </a:lnTo>
                    <a:lnTo>
                      <a:pt x="602" y="68"/>
                    </a:lnTo>
                    <a:lnTo>
                      <a:pt x="591" y="67"/>
                    </a:lnTo>
                    <a:lnTo>
                      <a:pt x="578" y="67"/>
                    </a:lnTo>
                    <a:lnTo>
                      <a:pt x="566" y="65"/>
                    </a:lnTo>
                    <a:lnTo>
                      <a:pt x="555" y="62"/>
                    </a:lnTo>
                    <a:lnTo>
                      <a:pt x="551" y="59"/>
                    </a:lnTo>
                    <a:lnTo>
                      <a:pt x="546" y="56"/>
                    </a:lnTo>
                    <a:lnTo>
                      <a:pt x="542" y="52"/>
                    </a:lnTo>
                    <a:lnTo>
                      <a:pt x="539" y="49"/>
                    </a:lnTo>
                    <a:lnTo>
                      <a:pt x="528" y="38"/>
                    </a:lnTo>
                    <a:lnTo>
                      <a:pt x="514" y="23"/>
                    </a:lnTo>
                    <a:lnTo>
                      <a:pt x="500" y="9"/>
                    </a:lnTo>
                    <a:lnTo>
                      <a:pt x="488" y="1"/>
                    </a:lnTo>
                    <a:lnTo>
                      <a:pt x="482" y="0"/>
                    </a:lnTo>
                    <a:lnTo>
                      <a:pt x="476" y="1"/>
                    </a:lnTo>
                    <a:lnTo>
                      <a:pt x="470" y="4"/>
                    </a:lnTo>
                    <a:lnTo>
                      <a:pt x="463" y="7"/>
                    </a:lnTo>
                    <a:lnTo>
                      <a:pt x="450" y="17"/>
                    </a:lnTo>
                    <a:lnTo>
                      <a:pt x="439" y="26"/>
                    </a:lnTo>
                    <a:lnTo>
                      <a:pt x="432" y="34"/>
                    </a:lnTo>
                    <a:lnTo>
                      <a:pt x="425" y="44"/>
                    </a:lnTo>
                    <a:lnTo>
                      <a:pt x="420" y="55"/>
                    </a:lnTo>
                    <a:lnTo>
                      <a:pt x="415" y="65"/>
                    </a:lnTo>
                    <a:lnTo>
                      <a:pt x="412" y="76"/>
                    </a:lnTo>
                    <a:lnTo>
                      <a:pt x="410" y="84"/>
                    </a:lnTo>
                    <a:lnTo>
                      <a:pt x="412" y="90"/>
                    </a:lnTo>
                    <a:lnTo>
                      <a:pt x="414" y="97"/>
                    </a:lnTo>
                    <a:lnTo>
                      <a:pt x="416" y="105"/>
                    </a:lnTo>
                    <a:lnTo>
                      <a:pt x="421" y="112"/>
                    </a:lnTo>
                    <a:lnTo>
                      <a:pt x="426" y="118"/>
                    </a:lnTo>
                    <a:lnTo>
                      <a:pt x="431" y="124"/>
                    </a:lnTo>
                    <a:lnTo>
                      <a:pt x="435" y="127"/>
                    </a:lnTo>
                    <a:lnTo>
                      <a:pt x="440" y="130"/>
                    </a:lnTo>
                    <a:lnTo>
                      <a:pt x="445" y="131"/>
                    </a:lnTo>
                    <a:lnTo>
                      <a:pt x="451" y="133"/>
                    </a:lnTo>
                    <a:lnTo>
                      <a:pt x="456" y="137"/>
                    </a:lnTo>
                    <a:lnTo>
                      <a:pt x="460" y="140"/>
                    </a:lnTo>
                    <a:lnTo>
                      <a:pt x="470" y="149"/>
                    </a:lnTo>
                    <a:lnTo>
                      <a:pt x="478" y="160"/>
                    </a:lnTo>
                    <a:lnTo>
                      <a:pt x="483" y="165"/>
                    </a:lnTo>
                    <a:lnTo>
                      <a:pt x="489" y="168"/>
                    </a:lnTo>
                    <a:lnTo>
                      <a:pt x="495" y="169"/>
                    </a:lnTo>
                    <a:lnTo>
                      <a:pt x="502" y="169"/>
                    </a:lnTo>
                    <a:lnTo>
                      <a:pt x="516" y="165"/>
                    </a:lnTo>
                    <a:lnTo>
                      <a:pt x="529" y="160"/>
                    </a:lnTo>
                    <a:lnTo>
                      <a:pt x="534" y="158"/>
                    </a:lnTo>
                    <a:lnTo>
                      <a:pt x="538" y="156"/>
                    </a:lnTo>
                    <a:lnTo>
                      <a:pt x="541" y="156"/>
                    </a:lnTo>
                    <a:lnTo>
                      <a:pt x="544" y="156"/>
                    </a:lnTo>
                    <a:lnTo>
                      <a:pt x="546" y="159"/>
                    </a:lnTo>
                    <a:lnTo>
                      <a:pt x="547" y="163"/>
                    </a:lnTo>
                    <a:lnTo>
                      <a:pt x="547" y="170"/>
                    </a:lnTo>
                    <a:lnTo>
                      <a:pt x="546" y="181"/>
                    </a:lnTo>
                    <a:lnTo>
                      <a:pt x="546" y="192"/>
                    </a:lnTo>
                    <a:lnTo>
                      <a:pt x="546" y="203"/>
                    </a:lnTo>
                    <a:lnTo>
                      <a:pt x="548" y="213"/>
                    </a:lnTo>
                    <a:lnTo>
                      <a:pt x="551" y="222"/>
                    </a:lnTo>
                    <a:lnTo>
                      <a:pt x="553" y="232"/>
                    </a:lnTo>
                    <a:lnTo>
                      <a:pt x="558" y="240"/>
                    </a:lnTo>
                    <a:lnTo>
                      <a:pt x="564" y="246"/>
                    </a:lnTo>
                    <a:lnTo>
                      <a:pt x="570" y="252"/>
                    </a:lnTo>
                    <a:lnTo>
                      <a:pt x="577" y="258"/>
                    </a:lnTo>
                    <a:lnTo>
                      <a:pt x="582" y="264"/>
                    </a:lnTo>
                    <a:lnTo>
                      <a:pt x="585" y="270"/>
                    </a:lnTo>
                    <a:lnTo>
                      <a:pt x="588" y="277"/>
                    </a:lnTo>
                    <a:lnTo>
                      <a:pt x="591" y="290"/>
                    </a:lnTo>
                    <a:lnTo>
                      <a:pt x="592" y="305"/>
                    </a:lnTo>
                    <a:lnTo>
                      <a:pt x="594" y="313"/>
                    </a:lnTo>
                    <a:lnTo>
                      <a:pt x="592" y="317"/>
                    </a:lnTo>
                    <a:lnTo>
                      <a:pt x="590" y="320"/>
                    </a:lnTo>
                    <a:lnTo>
                      <a:pt x="588" y="322"/>
                    </a:lnTo>
                    <a:lnTo>
                      <a:pt x="579" y="323"/>
                    </a:lnTo>
                    <a:lnTo>
                      <a:pt x="569" y="324"/>
                    </a:lnTo>
                    <a:lnTo>
                      <a:pt x="561" y="327"/>
                    </a:lnTo>
                    <a:lnTo>
                      <a:pt x="554" y="330"/>
                    </a:lnTo>
                    <a:lnTo>
                      <a:pt x="546" y="334"/>
                    </a:lnTo>
                    <a:lnTo>
                      <a:pt x="538" y="340"/>
                    </a:lnTo>
                    <a:lnTo>
                      <a:pt x="531" y="346"/>
                    </a:lnTo>
                    <a:lnTo>
                      <a:pt x="523" y="351"/>
                    </a:lnTo>
                    <a:lnTo>
                      <a:pt x="519" y="357"/>
                    </a:lnTo>
                    <a:lnTo>
                      <a:pt x="515" y="362"/>
                    </a:lnTo>
                    <a:lnTo>
                      <a:pt x="511" y="371"/>
                    </a:lnTo>
                    <a:lnTo>
                      <a:pt x="507" y="377"/>
                    </a:lnTo>
                    <a:lnTo>
                      <a:pt x="504" y="379"/>
                    </a:lnTo>
                    <a:lnTo>
                      <a:pt x="501" y="381"/>
                    </a:lnTo>
                    <a:lnTo>
                      <a:pt x="496" y="383"/>
                    </a:lnTo>
                    <a:lnTo>
                      <a:pt x="490" y="385"/>
                    </a:lnTo>
                    <a:lnTo>
                      <a:pt x="478" y="389"/>
                    </a:lnTo>
                    <a:lnTo>
                      <a:pt x="468" y="395"/>
                    </a:lnTo>
                    <a:lnTo>
                      <a:pt x="456" y="401"/>
                    </a:lnTo>
                    <a:lnTo>
                      <a:pt x="443" y="408"/>
                    </a:lnTo>
                    <a:lnTo>
                      <a:pt x="435" y="410"/>
                    </a:lnTo>
                    <a:lnTo>
                      <a:pt x="428" y="411"/>
                    </a:lnTo>
                    <a:lnTo>
                      <a:pt x="422" y="410"/>
                    </a:lnTo>
                    <a:lnTo>
                      <a:pt x="416" y="406"/>
                    </a:lnTo>
                    <a:lnTo>
                      <a:pt x="412" y="403"/>
                    </a:lnTo>
                    <a:lnTo>
                      <a:pt x="406" y="398"/>
                    </a:lnTo>
                    <a:lnTo>
                      <a:pt x="402" y="392"/>
                    </a:lnTo>
                    <a:lnTo>
                      <a:pt x="397" y="387"/>
                    </a:lnTo>
                    <a:lnTo>
                      <a:pt x="395" y="381"/>
                    </a:lnTo>
                    <a:lnTo>
                      <a:pt x="393" y="376"/>
                    </a:lnTo>
                    <a:lnTo>
                      <a:pt x="391" y="371"/>
                    </a:lnTo>
                    <a:lnTo>
                      <a:pt x="390" y="365"/>
                    </a:lnTo>
                    <a:lnTo>
                      <a:pt x="388" y="359"/>
                    </a:lnTo>
                    <a:lnTo>
                      <a:pt x="387" y="354"/>
                    </a:lnTo>
                    <a:lnTo>
                      <a:pt x="383" y="349"/>
                    </a:lnTo>
                    <a:lnTo>
                      <a:pt x="378" y="346"/>
                    </a:lnTo>
                    <a:lnTo>
                      <a:pt x="370" y="340"/>
                    </a:lnTo>
                    <a:lnTo>
                      <a:pt x="364" y="334"/>
                    </a:lnTo>
                    <a:lnTo>
                      <a:pt x="359" y="326"/>
                    </a:lnTo>
                    <a:lnTo>
                      <a:pt x="356" y="314"/>
                    </a:lnTo>
                    <a:lnTo>
                      <a:pt x="353" y="308"/>
                    </a:lnTo>
                    <a:lnTo>
                      <a:pt x="351" y="303"/>
                    </a:lnTo>
                    <a:lnTo>
                      <a:pt x="347" y="298"/>
                    </a:lnTo>
                    <a:lnTo>
                      <a:pt x="343" y="296"/>
                    </a:lnTo>
                    <a:lnTo>
                      <a:pt x="334" y="294"/>
                    </a:lnTo>
                    <a:lnTo>
                      <a:pt x="327" y="292"/>
                    </a:lnTo>
                    <a:lnTo>
                      <a:pt x="320" y="292"/>
                    </a:lnTo>
                    <a:lnTo>
                      <a:pt x="313" y="291"/>
                    </a:lnTo>
                    <a:lnTo>
                      <a:pt x="306" y="290"/>
                    </a:lnTo>
                    <a:lnTo>
                      <a:pt x="300" y="286"/>
                    </a:lnTo>
                    <a:lnTo>
                      <a:pt x="295" y="280"/>
                    </a:lnTo>
                    <a:lnTo>
                      <a:pt x="289" y="275"/>
                    </a:lnTo>
                    <a:lnTo>
                      <a:pt x="284" y="272"/>
                    </a:lnTo>
                    <a:lnTo>
                      <a:pt x="280" y="270"/>
                    </a:lnTo>
                    <a:lnTo>
                      <a:pt x="274" y="269"/>
                    </a:lnTo>
                    <a:lnTo>
                      <a:pt x="265" y="269"/>
                    </a:lnTo>
                    <a:lnTo>
                      <a:pt x="256" y="270"/>
                    </a:lnTo>
                    <a:lnTo>
                      <a:pt x="248" y="272"/>
                    </a:lnTo>
                    <a:lnTo>
                      <a:pt x="239" y="276"/>
                    </a:lnTo>
                    <a:lnTo>
                      <a:pt x="232" y="282"/>
                    </a:lnTo>
                    <a:lnTo>
                      <a:pt x="226" y="288"/>
                    </a:lnTo>
                    <a:lnTo>
                      <a:pt x="220" y="294"/>
                    </a:lnTo>
                    <a:lnTo>
                      <a:pt x="216" y="302"/>
                    </a:lnTo>
                    <a:lnTo>
                      <a:pt x="213" y="310"/>
                    </a:lnTo>
                    <a:lnTo>
                      <a:pt x="211" y="317"/>
                    </a:lnTo>
                    <a:lnTo>
                      <a:pt x="210" y="326"/>
                    </a:lnTo>
                    <a:lnTo>
                      <a:pt x="210" y="333"/>
                    </a:lnTo>
                    <a:lnTo>
                      <a:pt x="211" y="339"/>
                    </a:lnTo>
                    <a:lnTo>
                      <a:pt x="213" y="343"/>
                    </a:lnTo>
                    <a:lnTo>
                      <a:pt x="216" y="348"/>
                    </a:lnTo>
                    <a:lnTo>
                      <a:pt x="219" y="352"/>
                    </a:lnTo>
                    <a:lnTo>
                      <a:pt x="223" y="354"/>
                    </a:lnTo>
                    <a:lnTo>
                      <a:pt x="225" y="357"/>
                    </a:lnTo>
                    <a:lnTo>
                      <a:pt x="229" y="360"/>
                    </a:lnTo>
                    <a:lnTo>
                      <a:pt x="230" y="364"/>
                    </a:lnTo>
                    <a:lnTo>
                      <a:pt x="230" y="367"/>
                    </a:lnTo>
                    <a:lnTo>
                      <a:pt x="230" y="372"/>
                    </a:lnTo>
                    <a:lnTo>
                      <a:pt x="229" y="376"/>
                    </a:lnTo>
                    <a:lnTo>
                      <a:pt x="227" y="380"/>
                    </a:lnTo>
                    <a:lnTo>
                      <a:pt x="226" y="384"/>
                    </a:lnTo>
                    <a:lnTo>
                      <a:pt x="221" y="392"/>
                    </a:lnTo>
                    <a:lnTo>
                      <a:pt x="219" y="399"/>
                    </a:lnTo>
                    <a:lnTo>
                      <a:pt x="218" y="408"/>
                    </a:lnTo>
                    <a:lnTo>
                      <a:pt x="219" y="416"/>
                    </a:lnTo>
                    <a:lnTo>
                      <a:pt x="220" y="428"/>
                    </a:lnTo>
                    <a:lnTo>
                      <a:pt x="218" y="440"/>
                    </a:lnTo>
                    <a:lnTo>
                      <a:pt x="218" y="446"/>
                    </a:lnTo>
                    <a:lnTo>
                      <a:pt x="219" y="450"/>
                    </a:lnTo>
                    <a:lnTo>
                      <a:pt x="223" y="456"/>
                    </a:lnTo>
                    <a:lnTo>
                      <a:pt x="226" y="462"/>
                    </a:lnTo>
                    <a:lnTo>
                      <a:pt x="232" y="471"/>
                    </a:lnTo>
                    <a:lnTo>
                      <a:pt x="237" y="479"/>
                    </a:lnTo>
                    <a:lnTo>
                      <a:pt x="239" y="483"/>
                    </a:lnTo>
                    <a:lnTo>
                      <a:pt x="239" y="485"/>
                    </a:lnTo>
                    <a:lnTo>
                      <a:pt x="239" y="487"/>
                    </a:lnTo>
                    <a:lnTo>
                      <a:pt x="239" y="488"/>
                    </a:lnTo>
                    <a:lnTo>
                      <a:pt x="235" y="488"/>
                    </a:lnTo>
                    <a:lnTo>
                      <a:pt x="229" y="488"/>
                    </a:lnTo>
                    <a:lnTo>
                      <a:pt x="218" y="488"/>
                    </a:lnTo>
                    <a:lnTo>
                      <a:pt x="207" y="490"/>
                    </a:lnTo>
                    <a:lnTo>
                      <a:pt x="196" y="492"/>
                    </a:lnTo>
                    <a:lnTo>
                      <a:pt x="186" y="494"/>
                    </a:lnTo>
                    <a:lnTo>
                      <a:pt x="181" y="497"/>
                    </a:lnTo>
                    <a:lnTo>
                      <a:pt x="176" y="499"/>
                    </a:lnTo>
                    <a:lnTo>
                      <a:pt x="172" y="503"/>
                    </a:lnTo>
                    <a:lnTo>
                      <a:pt x="167" y="507"/>
                    </a:lnTo>
                    <a:lnTo>
                      <a:pt x="151" y="518"/>
                    </a:lnTo>
                    <a:lnTo>
                      <a:pt x="142" y="524"/>
                    </a:lnTo>
                    <a:lnTo>
                      <a:pt x="139" y="528"/>
                    </a:lnTo>
                    <a:lnTo>
                      <a:pt x="138" y="534"/>
                    </a:lnTo>
                    <a:lnTo>
                      <a:pt x="138" y="542"/>
                    </a:lnTo>
                    <a:lnTo>
                      <a:pt x="138" y="550"/>
                    </a:lnTo>
                    <a:lnTo>
                      <a:pt x="141" y="568"/>
                    </a:lnTo>
                    <a:lnTo>
                      <a:pt x="144" y="582"/>
                    </a:lnTo>
                    <a:lnTo>
                      <a:pt x="148" y="594"/>
                    </a:lnTo>
                    <a:lnTo>
                      <a:pt x="149" y="605"/>
                    </a:lnTo>
                    <a:lnTo>
                      <a:pt x="148" y="610"/>
                    </a:lnTo>
                    <a:lnTo>
                      <a:pt x="148" y="613"/>
                    </a:lnTo>
                    <a:lnTo>
                      <a:pt x="147" y="617"/>
                    </a:lnTo>
                    <a:lnTo>
                      <a:pt x="144" y="620"/>
                    </a:lnTo>
                    <a:lnTo>
                      <a:pt x="141" y="625"/>
                    </a:lnTo>
                    <a:lnTo>
                      <a:pt x="138" y="631"/>
                    </a:lnTo>
                    <a:lnTo>
                      <a:pt x="137" y="639"/>
                    </a:lnTo>
                    <a:lnTo>
                      <a:pt x="137" y="648"/>
                    </a:lnTo>
                    <a:lnTo>
                      <a:pt x="137" y="656"/>
                    </a:lnTo>
                    <a:lnTo>
                      <a:pt x="137" y="666"/>
                    </a:lnTo>
                    <a:lnTo>
                      <a:pt x="136" y="670"/>
                    </a:lnTo>
                    <a:lnTo>
                      <a:pt x="133" y="675"/>
                    </a:lnTo>
                    <a:lnTo>
                      <a:pt x="130" y="680"/>
                    </a:lnTo>
                    <a:lnTo>
                      <a:pt x="125" y="683"/>
                    </a:lnTo>
                    <a:lnTo>
                      <a:pt x="113" y="692"/>
                    </a:lnTo>
                    <a:lnTo>
                      <a:pt x="100" y="699"/>
                    </a:lnTo>
                    <a:lnTo>
                      <a:pt x="86" y="705"/>
                    </a:lnTo>
                    <a:lnTo>
                      <a:pt x="70" y="708"/>
                    </a:lnTo>
                    <a:lnTo>
                      <a:pt x="62" y="710"/>
                    </a:lnTo>
                    <a:lnTo>
                      <a:pt x="55" y="710"/>
                    </a:lnTo>
                    <a:lnTo>
                      <a:pt x="48" y="708"/>
                    </a:lnTo>
                    <a:lnTo>
                      <a:pt x="41" y="706"/>
                    </a:lnTo>
                    <a:lnTo>
                      <a:pt x="28" y="701"/>
                    </a:lnTo>
                    <a:lnTo>
                      <a:pt x="17" y="695"/>
                    </a:lnTo>
                    <a:lnTo>
                      <a:pt x="12" y="694"/>
                    </a:lnTo>
                    <a:lnTo>
                      <a:pt x="9" y="694"/>
                    </a:lnTo>
                    <a:lnTo>
                      <a:pt x="5" y="696"/>
                    </a:lnTo>
                    <a:lnTo>
                      <a:pt x="4" y="700"/>
                    </a:lnTo>
                    <a:lnTo>
                      <a:pt x="3" y="705"/>
                    </a:lnTo>
                    <a:lnTo>
                      <a:pt x="3" y="710"/>
                    </a:lnTo>
                    <a:lnTo>
                      <a:pt x="3" y="715"/>
                    </a:lnTo>
                    <a:lnTo>
                      <a:pt x="4" y="721"/>
                    </a:lnTo>
                    <a:lnTo>
                      <a:pt x="5" y="733"/>
                    </a:lnTo>
                    <a:lnTo>
                      <a:pt x="5" y="744"/>
                    </a:lnTo>
                    <a:lnTo>
                      <a:pt x="4" y="756"/>
                    </a:lnTo>
                    <a:lnTo>
                      <a:pt x="2" y="765"/>
                    </a:lnTo>
                    <a:lnTo>
                      <a:pt x="0" y="770"/>
                    </a:lnTo>
                    <a:lnTo>
                      <a:pt x="0" y="775"/>
                    </a:lnTo>
                    <a:lnTo>
                      <a:pt x="2" y="781"/>
                    </a:lnTo>
                    <a:lnTo>
                      <a:pt x="3" y="786"/>
                    </a:lnTo>
                    <a:lnTo>
                      <a:pt x="5" y="790"/>
                    </a:lnTo>
                    <a:lnTo>
                      <a:pt x="10" y="794"/>
                    </a:lnTo>
                    <a:lnTo>
                      <a:pt x="15" y="796"/>
                    </a:lnTo>
                    <a:lnTo>
                      <a:pt x="21" y="799"/>
                    </a:lnTo>
                    <a:lnTo>
                      <a:pt x="28" y="799"/>
                    </a:lnTo>
                    <a:lnTo>
                      <a:pt x="32" y="797"/>
                    </a:lnTo>
                    <a:lnTo>
                      <a:pt x="37" y="796"/>
                    </a:lnTo>
                    <a:lnTo>
                      <a:pt x="42" y="794"/>
                    </a:lnTo>
                    <a:lnTo>
                      <a:pt x="49" y="790"/>
                    </a:lnTo>
                    <a:lnTo>
                      <a:pt x="57" y="787"/>
                    </a:lnTo>
                    <a:lnTo>
                      <a:pt x="62" y="787"/>
                    </a:lnTo>
                    <a:lnTo>
                      <a:pt x="67" y="788"/>
                    </a:lnTo>
                    <a:lnTo>
                      <a:pt x="72" y="790"/>
                    </a:lnTo>
                    <a:lnTo>
                      <a:pt x="76" y="793"/>
                    </a:lnTo>
                    <a:lnTo>
                      <a:pt x="86" y="799"/>
                    </a:lnTo>
                    <a:lnTo>
                      <a:pt x="93" y="806"/>
                    </a:lnTo>
                    <a:lnTo>
                      <a:pt x="97" y="812"/>
                    </a:lnTo>
                    <a:lnTo>
                      <a:pt x="100" y="820"/>
                    </a:lnTo>
                    <a:lnTo>
                      <a:pt x="101" y="831"/>
                    </a:lnTo>
                    <a:lnTo>
                      <a:pt x="100" y="843"/>
                    </a:lnTo>
                    <a:lnTo>
                      <a:pt x="98" y="859"/>
                    </a:lnTo>
                    <a:lnTo>
                      <a:pt x="94" y="877"/>
                    </a:lnTo>
                    <a:lnTo>
                      <a:pt x="91" y="888"/>
                    </a:lnTo>
                    <a:lnTo>
                      <a:pt x="91" y="893"/>
                    </a:lnTo>
                    <a:lnTo>
                      <a:pt x="94" y="894"/>
                    </a:lnTo>
                    <a:lnTo>
                      <a:pt x="100" y="895"/>
                    </a:lnTo>
                    <a:lnTo>
                      <a:pt x="103" y="897"/>
                    </a:lnTo>
                    <a:lnTo>
                      <a:pt x="105" y="900"/>
                    </a:lnTo>
                    <a:lnTo>
                      <a:pt x="106" y="902"/>
                    </a:lnTo>
                    <a:lnTo>
                      <a:pt x="106" y="907"/>
                    </a:lnTo>
                    <a:lnTo>
                      <a:pt x="106" y="914"/>
                    </a:lnTo>
                    <a:lnTo>
                      <a:pt x="109" y="920"/>
                    </a:lnTo>
                    <a:lnTo>
                      <a:pt x="110" y="922"/>
                    </a:lnTo>
                    <a:lnTo>
                      <a:pt x="112" y="925"/>
                    </a:lnTo>
                    <a:lnTo>
                      <a:pt x="116" y="925"/>
                    </a:lnTo>
                    <a:lnTo>
                      <a:pt x="119" y="926"/>
                    </a:lnTo>
                    <a:lnTo>
                      <a:pt x="128" y="926"/>
                    </a:lnTo>
                    <a:lnTo>
                      <a:pt x="132" y="927"/>
                    </a:lnTo>
                    <a:lnTo>
                      <a:pt x="135" y="928"/>
                    </a:lnTo>
                    <a:lnTo>
                      <a:pt x="137" y="932"/>
                    </a:lnTo>
                    <a:lnTo>
                      <a:pt x="139" y="935"/>
                    </a:lnTo>
                    <a:lnTo>
                      <a:pt x="143" y="939"/>
                    </a:lnTo>
                    <a:lnTo>
                      <a:pt x="145" y="940"/>
                    </a:lnTo>
                    <a:lnTo>
                      <a:pt x="149" y="941"/>
                    </a:lnTo>
                    <a:lnTo>
                      <a:pt x="152" y="941"/>
                    </a:lnTo>
                    <a:lnTo>
                      <a:pt x="157" y="940"/>
                    </a:lnTo>
                    <a:lnTo>
                      <a:pt x="167" y="938"/>
                    </a:lnTo>
                    <a:lnTo>
                      <a:pt x="177" y="937"/>
                    </a:lnTo>
                    <a:lnTo>
                      <a:pt x="182" y="938"/>
                    </a:lnTo>
                    <a:lnTo>
                      <a:pt x="188" y="939"/>
                    </a:lnTo>
                    <a:lnTo>
                      <a:pt x="193" y="941"/>
                    </a:lnTo>
                    <a:lnTo>
                      <a:pt x="199" y="945"/>
                    </a:lnTo>
                    <a:lnTo>
                      <a:pt x="208" y="957"/>
                    </a:lnTo>
                    <a:lnTo>
                      <a:pt x="218" y="969"/>
                    </a:lnTo>
                    <a:lnTo>
                      <a:pt x="227" y="979"/>
                    </a:lnTo>
                    <a:lnTo>
                      <a:pt x="233" y="988"/>
                    </a:lnTo>
                    <a:lnTo>
                      <a:pt x="238" y="991"/>
                    </a:lnTo>
                    <a:lnTo>
                      <a:pt x="243" y="992"/>
                    </a:lnTo>
                    <a:lnTo>
                      <a:pt x="250" y="995"/>
                    </a:lnTo>
                    <a:lnTo>
                      <a:pt x="256" y="996"/>
                    </a:lnTo>
                    <a:lnTo>
                      <a:pt x="263" y="995"/>
                    </a:lnTo>
                    <a:lnTo>
                      <a:pt x="270" y="994"/>
                    </a:lnTo>
                    <a:lnTo>
                      <a:pt x="275" y="991"/>
                    </a:lnTo>
                    <a:lnTo>
                      <a:pt x="280" y="988"/>
                    </a:lnTo>
                    <a:lnTo>
                      <a:pt x="284" y="979"/>
                    </a:lnTo>
                    <a:lnTo>
                      <a:pt x="288" y="971"/>
                    </a:lnTo>
                    <a:lnTo>
                      <a:pt x="289" y="967"/>
                    </a:lnTo>
                    <a:lnTo>
                      <a:pt x="292" y="965"/>
                    </a:lnTo>
                    <a:lnTo>
                      <a:pt x="295" y="963"/>
                    </a:lnTo>
                    <a:lnTo>
                      <a:pt x="299" y="960"/>
                    </a:lnTo>
                    <a:lnTo>
                      <a:pt x="303" y="959"/>
                    </a:lnTo>
                    <a:lnTo>
                      <a:pt x="307" y="958"/>
                    </a:lnTo>
                    <a:lnTo>
                      <a:pt x="311" y="959"/>
                    </a:lnTo>
                    <a:lnTo>
                      <a:pt x="313" y="960"/>
                    </a:lnTo>
                    <a:lnTo>
                      <a:pt x="319" y="963"/>
                    </a:lnTo>
                    <a:lnTo>
                      <a:pt x="326" y="964"/>
                    </a:lnTo>
                    <a:lnTo>
                      <a:pt x="330" y="963"/>
                    </a:lnTo>
                    <a:lnTo>
                      <a:pt x="333" y="962"/>
                    </a:lnTo>
                    <a:lnTo>
                      <a:pt x="336" y="960"/>
                    </a:lnTo>
                    <a:lnTo>
                      <a:pt x="337" y="958"/>
                    </a:lnTo>
                    <a:lnTo>
                      <a:pt x="340" y="952"/>
                    </a:lnTo>
                    <a:lnTo>
                      <a:pt x="345" y="945"/>
                    </a:lnTo>
                    <a:lnTo>
                      <a:pt x="349" y="937"/>
                    </a:lnTo>
                    <a:lnTo>
                      <a:pt x="355" y="928"/>
                    </a:lnTo>
                    <a:lnTo>
                      <a:pt x="361" y="920"/>
                    </a:lnTo>
                    <a:lnTo>
                      <a:pt x="368" y="913"/>
                    </a:lnTo>
                    <a:lnTo>
                      <a:pt x="372" y="908"/>
                    </a:lnTo>
                    <a:lnTo>
                      <a:pt x="378" y="907"/>
                    </a:lnTo>
                    <a:lnTo>
                      <a:pt x="380" y="907"/>
                    </a:lnTo>
                    <a:lnTo>
                      <a:pt x="380" y="908"/>
                    </a:lnTo>
                    <a:lnTo>
                      <a:pt x="378" y="909"/>
                    </a:lnTo>
                    <a:lnTo>
                      <a:pt x="378" y="913"/>
                    </a:lnTo>
                    <a:lnTo>
                      <a:pt x="375" y="919"/>
                    </a:lnTo>
                    <a:lnTo>
                      <a:pt x="372" y="926"/>
                    </a:lnTo>
                    <a:lnTo>
                      <a:pt x="366" y="944"/>
                    </a:lnTo>
                    <a:lnTo>
                      <a:pt x="362" y="958"/>
                    </a:lnTo>
                    <a:lnTo>
                      <a:pt x="361" y="963"/>
                    </a:lnTo>
                    <a:lnTo>
                      <a:pt x="361" y="966"/>
                    </a:lnTo>
                    <a:lnTo>
                      <a:pt x="362" y="971"/>
                    </a:lnTo>
                    <a:lnTo>
                      <a:pt x="363" y="976"/>
                    </a:lnTo>
                    <a:lnTo>
                      <a:pt x="365" y="986"/>
                    </a:lnTo>
                    <a:lnTo>
                      <a:pt x="368" y="998"/>
                    </a:lnTo>
                    <a:lnTo>
                      <a:pt x="370" y="1010"/>
                    </a:lnTo>
                    <a:lnTo>
                      <a:pt x="372" y="1023"/>
                    </a:lnTo>
                    <a:lnTo>
                      <a:pt x="375" y="1041"/>
                    </a:lnTo>
                    <a:lnTo>
                      <a:pt x="376" y="1057"/>
                    </a:lnTo>
                    <a:lnTo>
                      <a:pt x="378" y="1070"/>
                    </a:lnTo>
                    <a:lnTo>
                      <a:pt x="381" y="1084"/>
                    </a:lnTo>
                    <a:lnTo>
                      <a:pt x="383" y="1102"/>
                    </a:lnTo>
                    <a:lnTo>
                      <a:pt x="385" y="1126"/>
                    </a:lnTo>
                    <a:lnTo>
                      <a:pt x="389" y="1149"/>
                    </a:lnTo>
                    <a:lnTo>
                      <a:pt x="391" y="1167"/>
                    </a:lnTo>
                    <a:lnTo>
                      <a:pt x="393" y="1179"/>
                    </a:lnTo>
                    <a:lnTo>
                      <a:pt x="391" y="1190"/>
                    </a:lnTo>
                    <a:lnTo>
                      <a:pt x="388" y="1199"/>
                    </a:lnTo>
                    <a:lnTo>
                      <a:pt x="384" y="1208"/>
                    </a:lnTo>
                    <a:lnTo>
                      <a:pt x="383" y="1211"/>
                    </a:lnTo>
                    <a:lnTo>
                      <a:pt x="383" y="1216"/>
                    </a:lnTo>
                    <a:lnTo>
                      <a:pt x="383" y="1221"/>
                    </a:lnTo>
                    <a:lnTo>
                      <a:pt x="384" y="1227"/>
                    </a:lnTo>
                    <a:lnTo>
                      <a:pt x="385" y="1238"/>
                    </a:lnTo>
                    <a:lnTo>
                      <a:pt x="387" y="1248"/>
                    </a:lnTo>
                    <a:lnTo>
                      <a:pt x="385" y="1252"/>
                    </a:lnTo>
                    <a:lnTo>
                      <a:pt x="382" y="1255"/>
                    </a:lnTo>
                    <a:lnTo>
                      <a:pt x="378" y="1257"/>
                    </a:lnTo>
                    <a:lnTo>
                      <a:pt x="372" y="1259"/>
                    </a:lnTo>
                    <a:lnTo>
                      <a:pt x="358" y="1262"/>
                    </a:lnTo>
                    <a:lnTo>
                      <a:pt x="342" y="1266"/>
                    </a:lnTo>
                    <a:lnTo>
                      <a:pt x="324" y="1272"/>
                    </a:lnTo>
                    <a:lnTo>
                      <a:pt x="307" y="1278"/>
                    </a:lnTo>
                    <a:lnTo>
                      <a:pt x="292" y="1285"/>
                    </a:lnTo>
                    <a:lnTo>
                      <a:pt x="276" y="1291"/>
                    </a:lnTo>
                    <a:lnTo>
                      <a:pt x="269" y="1294"/>
                    </a:lnTo>
                    <a:lnTo>
                      <a:pt x="262" y="1298"/>
                    </a:lnTo>
                    <a:lnTo>
                      <a:pt x="256" y="1304"/>
                    </a:lnTo>
                    <a:lnTo>
                      <a:pt x="249" y="1310"/>
                    </a:lnTo>
                    <a:lnTo>
                      <a:pt x="243" y="1316"/>
                    </a:lnTo>
                    <a:lnTo>
                      <a:pt x="237" y="1323"/>
                    </a:lnTo>
                    <a:lnTo>
                      <a:pt x="232" y="1329"/>
                    </a:lnTo>
                    <a:lnTo>
                      <a:pt x="229" y="1336"/>
                    </a:lnTo>
                    <a:lnTo>
                      <a:pt x="221" y="1351"/>
                    </a:lnTo>
                    <a:lnTo>
                      <a:pt x="217" y="1372"/>
                    </a:lnTo>
                    <a:lnTo>
                      <a:pt x="212" y="1391"/>
                    </a:lnTo>
                    <a:lnTo>
                      <a:pt x="211" y="1406"/>
                    </a:lnTo>
                    <a:lnTo>
                      <a:pt x="207" y="1423"/>
                    </a:lnTo>
                    <a:lnTo>
                      <a:pt x="205" y="1439"/>
                    </a:lnTo>
                    <a:lnTo>
                      <a:pt x="205" y="1444"/>
                    </a:lnTo>
                    <a:lnTo>
                      <a:pt x="206" y="1449"/>
                    </a:lnTo>
                    <a:lnTo>
                      <a:pt x="208" y="1452"/>
                    </a:lnTo>
                    <a:lnTo>
                      <a:pt x="211" y="1456"/>
                    </a:lnTo>
                    <a:lnTo>
                      <a:pt x="214" y="1458"/>
                    </a:lnTo>
                    <a:lnTo>
                      <a:pt x="218" y="1460"/>
                    </a:lnTo>
                    <a:lnTo>
                      <a:pt x="223" y="1461"/>
                    </a:lnTo>
                    <a:lnTo>
                      <a:pt x="229" y="1462"/>
                    </a:lnTo>
                    <a:lnTo>
                      <a:pt x="233" y="1463"/>
                    </a:lnTo>
                    <a:lnTo>
                      <a:pt x="237" y="1467"/>
                    </a:lnTo>
                    <a:lnTo>
                      <a:pt x="239" y="1470"/>
                    </a:lnTo>
                    <a:lnTo>
                      <a:pt x="242" y="1476"/>
                    </a:lnTo>
                    <a:lnTo>
                      <a:pt x="246" y="1488"/>
                    </a:lnTo>
                    <a:lnTo>
                      <a:pt x="252" y="1502"/>
                    </a:lnTo>
                    <a:lnTo>
                      <a:pt x="261" y="1514"/>
                    </a:lnTo>
                    <a:lnTo>
                      <a:pt x="268" y="1525"/>
                    </a:lnTo>
                    <a:lnTo>
                      <a:pt x="273" y="1530"/>
                    </a:lnTo>
                    <a:lnTo>
                      <a:pt x="276" y="1532"/>
                    </a:lnTo>
                    <a:lnTo>
                      <a:pt x="281" y="1533"/>
                    </a:lnTo>
                    <a:lnTo>
                      <a:pt x="284" y="1532"/>
                    </a:lnTo>
                    <a:lnTo>
                      <a:pt x="300" y="1521"/>
                    </a:lnTo>
                    <a:lnTo>
                      <a:pt x="314" y="1514"/>
                    </a:lnTo>
                    <a:lnTo>
                      <a:pt x="318" y="1514"/>
                    </a:lnTo>
                    <a:lnTo>
                      <a:pt x="320" y="1514"/>
                    </a:lnTo>
                    <a:lnTo>
                      <a:pt x="322" y="1517"/>
                    </a:lnTo>
                    <a:lnTo>
                      <a:pt x="326" y="1519"/>
                    </a:lnTo>
                    <a:lnTo>
                      <a:pt x="331" y="1527"/>
                    </a:lnTo>
                    <a:lnTo>
                      <a:pt x="338" y="1537"/>
                    </a:lnTo>
                    <a:lnTo>
                      <a:pt x="342" y="1540"/>
                    </a:lnTo>
                    <a:lnTo>
                      <a:pt x="345" y="1543"/>
                    </a:lnTo>
                    <a:lnTo>
                      <a:pt x="350" y="1545"/>
                    </a:lnTo>
                    <a:lnTo>
                      <a:pt x="353" y="1545"/>
                    </a:lnTo>
                    <a:lnTo>
                      <a:pt x="364" y="1544"/>
                    </a:lnTo>
                    <a:lnTo>
                      <a:pt x="375" y="1540"/>
                    </a:lnTo>
                    <a:lnTo>
                      <a:pt x="381" y="1539"/>
                    </a:lnTo>
                    <a:lnTo>
                      <a:pt x="387" y="1540"/>
                    </a:lnTo>
                    <a:lnTo>
                      <a:pt x="391" y="1542"/>
                    </a:lnTo>
                    <a:lnTo>
                      <a:pt x="395" y="1544"/>
                    </a:lnTo>
                    <a:lnTo>
                      <a:pt x="402" y="1552"/>
                    </a:lnTo>
                    <a:lnTo>
                      <a:pt x="408" y="1562"/>
                    </a:lnTo>
                    <a:lnTo>
                      <a:pt x="410" y="1567"/>
                    </a:lnTo>
                    <a:lnTo>
                      <a:pt x="414" y="1571"/>
                    </a:lnTo>
                    <a:lnTo>
                      <a:pt x="419" y="1575"/>
                    </a:lnTo>
                    <a:lnTo>
                      <a:pt x="424" y="1578"/>
                    </a:lnTo>
                    <a:lnTo>
                      <a:pt x="433" y="1584"/>
                    </a:lnTo>
                    <a:lnTo>
                      <a:pt x="443" y="1587"/>
                    </a:lnTo>
                    <a:lnTo>
                      <a:pt x="452" y="1590"/>
                    </a:lnTo>
                    <a:lnTo>
                      <a:pt x="460" y="1594"/>
                    </a:lnTo>
                    <a:lnTo>
                      <a:pt x="463" y="1597"/>
                    </a:lnTo>
                    <a:lnTo>
                      <a:pt x="464" y="1600"/>
                    </a:lnTo>
                    <a:lnTo>
                      <a:pt x="464" y="1603"/>
                    </a:lnTo>
                    <a:lnTo>
                      <a:pt x="463" y="1607"/>
                    </a:lnTo>
                    <a:lnTo>
                      <a:pt x="457" y="1614"/>
                    </a:lnTo>
                    <a:lnTo>
                      <a:pt x="447" y="1624"/>
                    </a:lnTo>
                    <a:lnTo>
                      <a:pt x="437" y="1633"/>
                    </a:lnTo>
                    <a:lnTo>
                      <a:pt x="427" y="1644"/>
                    </a:lnTo>
                    <a:lnTo>
                      <a:pt x="420" y="1651"/>
                    </a:lnTo>
                    <a:lnTo>
                      <a:pt x="413" y="1654"/>
                    </a:lnTo>
                    <a:lnTo>
                      <a:pt x="406" y="1657"/>
                    </a:lnTo>
                    <a:lnTo>
                      <a:pt x="396" y="1660"/>
                    </a:lnTo>
                    <a:lnTo>
                      <a:pt x="393" y="1663"/>
                    </a:lnTo>
                    <a:lnTo>
                      <a:pt x="390" y="1666"/>
                    </a:lnTo>
                    <a:lnTo>
                      <a:pt x="389" y="1669"/>
                    </a:lnTo>
                    <a:lnTo>
                      <a:pt x="388" y="1672"/>
                    </a:lnTo>
                    <a:lnTo>
                      <a:pt x="389" y="1681"/>
                    </a:lnTo>
                    <a:lnTo>
                      <a:pt x="390" y="1689"/>
                    </a:lnTo>
                    <a:lnTo>
                      <a:pt x="389" y="1696"/>
                    </a:lnTo>
                    <a:lnTo>
                      <a:pt x="387" y="1701"/>
                    </a:lnTo>
                    <a:lnTo>
                      <a:pt x="382" y="1706"/>
                    </a:lnTo>
                    <a:lnTo>
                      <a:pt x="375" y="1712"/>
                    </a:lnTo>
                    <a:lnTo>
                      <a:pt x="371" y="1715"/>
                    </a:lnTo>
                    <a:lnTo>
                      <a:pt x="369" y="1719"/>
                    </a:lnTo>
                    <a:lnTo>
                      <a:pt x="366" y="1722"/>
                    </a:lnTo>
                    <a:lnTo>
                      <a:pt x="364" y="1726"/>
                    </a:lnTo>
                    <a:lnTo>
                      <a:pt x="363" y="1731"/>
                    </a:lnTo>
                    <a:lnTo>
                      <a:pt x="363" y="1735"/>
                    </a:lnTo>
                    <a:lnTo>
                      <a:pt x="363" y="1741"/>
                    </a:lnTo>
                    <a:lnTo>
                      <a:pt x="364" y="1747"/>
                    </a:lnTo>
                    <a:lnTo>
                      <a:pt x="366" y="1753"/>
                    </a:lnTo>
                    <a:lnTo>
                      <a:pt x="368" y="1758"/>
                    </a:lnTo>
                    <a:lnTo>
                      <a:pt x="371" y="1763"/>
                    </a:lnTo>
                    <a:lnTo>
                      <a:pt x="375" y="1767"/>
                    </a:lnTo>
                    <a:lnTo>
                      <a:pt x="378" y="1771"/>
                    </a:lnTo>
                    <a:lnTo>
                      <a:pt x="382" y="1775"/>
                    </a:lnTo>
                    <a:lnTo>
                      <a:pt x="385" y="1777"/>
                    </a:lnTo>
                    <a:lnTo>
                      <a:pt x="390" y="1778"/>
                    </a:lnTo>
                    <a:lnTo>
                      <a:pt x="396" y="1780"/>
                    </a:lnTo>
                    <a:lnTo>
                      <a:pt x="401" y="1784"/>
                    </a:lnTo>
                    <a:lnTo>
                      <a:pt x="403" y="1790"/>
                    </a:lnTo>
                    <a:lnTo>
                      <a:pt x="406" y="1798"/>
                    </a:lnTo>
                    <a:lnTo>
                      <a:pt x="406" y="1807"/>
                    </a:lnTo>
                    <a:lnTo>
                      <a:pt x="407" y="1816"/>
                    </a:lnTo>
                    <a:lnTo>
                      <a:pt x="408" y="1821"/>
                    </a:lnTo>
                    <a:lnTo>
                      <a:pt x="410" y="1826"/>
                    </a:lnTo>
                    <a:lnTo>
                      <a:pt x="413" y="1830"/>
                    </a:lnTo>
                    <a:lnTo>
                      <a:pt x="416" y="1835"/>
                    </a:lnTo>
                    <a:lnTo>
                      <a:pt x="420" y="1840"/>
                    </a:lnTo>
                    <a:lnTo>
                      <a:pt x="422" y="1845"/>
                    </a:lnTo>
                    <a:lnTo>
                      <a:pt x="422" y="1849"/>
                    </a:lnTo>
                    <a:lnTo>
                      <a:pt x="422" y="1853"/>
                    </a:lnTo>
                    <a:lnTo>
                      <a:pt x="420" y="1862"/>
                    </a:lnTo>
                    <a:lnTo>
                      <a:pt x="416" y="1872"/>
                    </a:lnTo>
                    <a:lnTo>
                      <a:pt x="415" y="1878"/>
                    </a:lnTo>
                    <a:lnTo>
                      <a:pt x="414" y="1884"/>
                    </a:lnTo>
                    <a:lnTo>
                      <a:pt x="414" y="1890"/>
                    </a:lnTo>
                    <a:lnTo>
                      <a:pt x="415" y="1895"/>
                    </a:lnTo>
                    <a:lnTo>
                      <a:pt x="416" y="1900"/>
                    </a:lnTo>
                    <a:lnTo>
                      <a:pt x="418" y="1905"/>
                    </a:lnTo>
                    <a:lnTo>
                      <a:pt x="420" y="1909"/>
                    </a:lnTo>
                    <a:lnTo>
                      <a:pt x="424" y="1911"/>
                    </a:lnTo>
                    <a:lnTo>
                      <a:pt x="439" y="1916"/>
                    </a:lnTo>
                    <a:lnTo>
                      <a:pt x="454" y="1923"/>
                    </a:lnTo>
                    <a:lnTo>
                      <a:pt x="463" y="1933"/>
                    </a:lnTo>
                    <a:lnTo>
                      <a:pt x="473" y="1947"/>
                    </a:lnTo>
                    <a:lnTo>
                      <a:pt x="479" y="1955"/>
                    </a:lnTo>
                    <a:lnTo>
                      <a:pt x="485" y="1965"/>
                    </a:lnTo>
                    <a:lnTo>
                      <a:pt x="489" y="1975"/>
                    </a:lnTo>
                    <a:lnTo>
                      <a:pt x="492" y="1985"/>
                    </a:lnTo>
                    <a:lnTo>
                      <a:pt x="494" y="1994"/>
                    </a:lnTo>
                    <a:lnTo>
                      <a:pt x="495" y="2004"/>
                    </a:lnTo>
                    <a:lnTo>
                      <a:pt x="495" y="2013"/>
                    </a:lnTo>
                    <a:lnTo>
                      <a:pt x="495" y="2022"/>
                    </a:lnTo>
                    <a:lnTo>
                      <a:pt x="495" y="2030"/>
                    </a:lnTo>
                    <a:lnTo>
                      <a:pt x="495" y="2038"/>
                    </a:lnTo>
                    <a:lnTo>
                      <a:pt x="495" y="2046"/>
                    </a:lnTo>
                    <a:lnTo>
                      <a:pt x="497" y="2054"/>
                    </a:lnTo>
                    <a:lnTo>
                      <a:pt x="500" y="2065"/>
                    </a:lnTo>
                    <a:lnTo>
                      <a:pt x="503" y="2076"/>
                    </a:lnTo>
                    <a:lnTo>
                      <a:pt x="506" y="2089"/>
                    </a:lnTo>
                    <a:lnTo>
                      <a:pt x="508" y="2104"/>
                    </a:lnTo>
                    <a:lnTo>
                      <a:pt x="509" y="2107"/>
                    </a:lnTo>
                    <a:lnTo>
                      <a:pt x="511" y="2112"/>
                    </a:lnTo>
                    <a:lnTo>
                      <a:pt x="513" y="2114"/>
                    </a:lnTo>
                    <a:lnTo>
                      <a:pt x="516" y="2117"/>
                    </a:lnTo>
                    <a:lnTo>
                      <a:pt x="519" y="2118"/>
                    </a:lnTo>
                    <a:lnTo>
                      <a:pt x="522" y="2118"/>
                    </a:lnTo>
                    <a:lnTo>
                      <a:pt x="527" y="2118"/>
                    </a:lnTo>
                    <a:lnTo>
                      <a:pt x="532" y="2117"/>
                    </a:lnTo>
                    <a:lnTo>
                      <a:pt x="541" y="2116"/>
                    </a:lnTo>
                    <a:lnTo>
                      <a:pt x="550" y="2117"/>
                    </a:lnTo>
                    <a:lnTo>
                      <a:pt x="557" y="2119"/>
                    </a:lnTo>
                    <a:lnTo>
                      <a:pt x="563" y="2122"/>
                    </a:lnTo>
                    <a:lnTo>
                      <a:pt x="567" y="2124"/>
                    </a:lnTo>
                    <a:lnTo>
                      <a:pt x="573" y="2124"/>
                    </a:lnTo>
                    <a:lnTo>
                      <a:pt x="576" y="2124"/>
                    </a:lnTo>
                    <a:lnTo>
                      <a:pt x="578" y="2123"/>
                    </a:lnTo>
                    <a:lnTo>
                      <a:pt x="580" y="2122"/>
                    </a:lnTo>
                    <a:lnTo>
                      <a:pt x="583" y="2118"/>
                    </a:lnTo>
                    <a:lnTo>
                      <a:pt x="591" y="2111"/>
                    </a:lnTo>
                    <a:lnTo>
                      <a:pt x="599" y="2103"/>
                    </a:lnTo>
                    <a:lnTo>
                      <a:pt x="608" y="2095"/>
                    </a:lnTo>
                    <a:lnTo>
                      <a:pt x="617" y="2089"/>
                    </a:lnTo>
                    <a:lnTo>
                      <a:pt x="628" y="2082"/>
                    </a:lnTo>
                    <a:lnTo>
                      <a:pt x="638" y="2078"/>
                    </a:lnTo>
                    <a:lnTo>
                      <a:pt x="647" y="2073"/>
                    </a:lnTo>
                    <a:lnTo>
                      <a:pt x="657" y="2068"/>
                    </a:lnTo>
                    <a:lnTo>
                      <a:pt x="664" y="2065"/>
                    </a:lnTo>
                    <a:lnTo>
                      <a:pt x="671" y="2059"/>
                    </a:lnTo>
                    <a:lnTo>
                      <a:pt x="676" y="2050"/>
                    </a:lnTo>
                    <a:lnTo>
                      <a:pt x="681" y="2042"/>
                    </a:lnTo>
                    <a:lnTo>
                      <a:pt x="686" y="2034"/>
                    </a:lnTo>
                    <a:lnTo>
                      <a:pt x="693" y="2025"/>
                    </a:lnTo>
                    <a:lnTo>
                      <a:pt x="701" y="2018"/>
                    </a:lnTo>
                    <a:lnTo>
                      <a:pt x="710" y="2012"/>
                    </a:lnTo>
                    <a:lnTo>
                      <a:pt x="723" y="2005"/>
                    </a:lnTo>
                    <a:lnTo>
                      <a:pt x="735" y="2002"/>
                    </a:lnTo>
                    <a:lnTo>
                      <a:pt x="740" y="2002"/>
                    </a:lnTo>
                    <a:lnTo>
                      <a:pt x="744" y="2003"/>
                    </a:lnTo>
                    <a:lnTo>
                      <a:pt x="750" y="2007"/>
                    </a:lnTo>
                    <a:lnTo>
                      <a:pt x="755" y="2015"/>
                    </a:lnTo>
                    <a:lnTo>
                      <a:pt x="761" y="2023"/>
                    </a:lnTo>
                    <a:lnTo>
                      <a:pt x="769" y="2030"/>
                    </a:lnTo>
                    <a:lnTo>
                      <a:pt x="774" y="2032"/>
                    </a:lnTo>
                    <a:lnTo>
                      <a:pt x="780" y="2035"/>
                    </a:lnTo>
                    <a:lnTo>
                      <a:pt x="786" y="2035"/>
                    </a:lnTo>
                    <a:lnTo>
                      <a:pt x="791" y="2035"/>
                    </a:lnTo>
                    <a:lnTo>
                      <a:pt x="794" y="2036"/>
                    </a:lnTo>
                    <a:lnTo>
                      <a:pt x="798" y="2037"/>
                    </a:lnTo>
                    <a:lnTo>
                      <a:pt x="800" y="2040"/>
                    </a:lnTo>
                    <a:lnTo>
                      <a:pt x="802" y="2043"/>
                    </a:lnTo>
                    <a:lnTo>
                      <a:pt x="803" y="2053"/>
                    </a:lnTo>
                    <a:lnTo>
                      <a:pt x="802" y="2062"/>
                    </a:lnTo>
                    <a:lnTo>
                      <a:pt x="798" y="2072"/>
                    </a:lnTo>
                    <a:lnTo>
                      <a:pt x="793" y="2080"/>
                    </a:lnTo>
                    <a:lnTo>
                      <a:pt x="786" y="2088"/>
                    </a:lnTo>
                    <a:lnTo>
                      <a:pt x="779" y="2097"/>
                    </a:lnTo>
                    <a:lnTo>
                      <a:pt x="771" y="2104"/>
                    </a:lnTo>
                    <a:lnTo>
                      <a:pt x="762" y="2110"/>
                    </a:lnTo>
                    <a:lnTo>
                      <a:pt x="753" y="2114"/>
                    </a:lnTo>
                    <a:lnTo>
                      <a:pt x="743" y="2119"/>
                    </a:lnTo>
                    <a:lnTo>
                      <a:pt x="740" y="2123"/>
                    </a:lnTo>
                    <a:lnTo>
                      <a:pt x="735" y="2126"/>
                    </a:lnTo>
                    <a:lnTo>
                      <a:pt x="733" y="2131"/>
                    </a:lnTo>
                    <a:lnTo>
                      <a:pt x="729" y="2136"/>
                    </a:lnTo>
                    <a:lnTo>
                      <a:pt x="725" y="2148"/>
                    </a:lnTo>
                    <a:lnTo>
                      <a:pt x="721" y="2161"/>
                    </a:lnTo>
                    <a:lnTo>
                      <a:pt x="717" y="2173"/>
                    </a:lnTo>
                    <a:lnTo>
                      <a:pt x="715" y="2181"/>
                    </a:lnTo>
                    <a:lnTo>
                      <a:pt x="715" y="2183"/>
                    </a:lnTo>
                    <a:lnTo>
                      <a:pt x="715" y="2186"/>
                    </a:lnTo>
                    <a:lnTo>
                      <a:pt x="716" y="2189"/>
                    </a:lnTo>
                    <a:lnTo>
                      <a:pt x="717" y="2192"/>
                    </a:lnTo>
                    <a:lnTo>
                      <a:pt x="723" y="2198"/>
                    </a:lnTo>
                    <a:lnTo>
                      <a:pt x="731" y="2204"/>
                    </a:lnTo>
                    <a:lnTo>
                      <a:pt x="736" y="2207"/>
                    </a:lnTo>
                    <a:lnTo>
                      <a:pt x="742" y="2208"/>
                    </a:lnTo>
                    <a:lnTo>
                      <a:pt x="749" y="2210"/>
                    </a:lnTo>
                    <a:lnTo>
                      <a:pt x="756" y="2211"/>
                    </a:lnTo>
                    <a:lnTo>
                      <a:pt x="769" y="2212"/>
                    </a:lnTo>
                    <a:lnTo>
                      <a:pt x="780" y="2211"/>
                    </a:lnTo>
                    <a:lnTo>
                      <a:pt x="787" y="2210"/>
                    </a:lnTo>
                    <a:lnTo>
                      <a:pt x="797" y="2206"/>
                    </a:lnTo>
                    <a:lnTo>
                      <a:pt x="804" y="2201"/>
                    </a:lnTo>
                    <a:lnTo>
                      <a:pt x="812" y="2193"/>
                    </a:lnTo>
                    <a:lnTo>
                      <a:pt x="821" y="2182"/>
                    </a:lnTo>
                    <a:lnTo>
                      <a:pt x="832" y="2171"/>
                    </a:lnTo>
                    <a:lnTo>
                      <a:pt x="838" y="2166"/>
                    </a:lnTo>
                    <a:lnTo>
                      <a:pt x="846" y="2162"/>
                    </a:lnTo>
                    <a:lnTo>
                      <a:pt x="851" y="2158"/>
                    </a:lnTo>
                    <a:lnTo>
                      <a:pt x="857" y="2156"/>
                    </a:lnTo>
                    <a:lnTo>
                      <a:pt x="867" y="2154"/>
                    </a:lnTo>
                    <a:lnTo>
                      <a:pt x="874" y="2150"/>
                    </a:lnTo>
                    <a:lnTo>
                      <a:pt x="878" y="2148"/>
                    </a:lnTo>
                    <a:lnTo>
                      <a:pt x="880" y="2144"/>
                    </a:lnTo>
                    <a:lnTo>
                      <a:pt x="882" y="2141"/>
                    </a:lnTo>
                    <a:lnTo>
                      <a:pt x="885" y="2136"/>
                    </a:lnTo>
                    <a:lnTo>
                      <a:pt x="886" y="2126"/>
                    </a:lnTo>
                    <a:lnTo>
                      <a:pt x="886" y="2116"/>
                    </a:lnTo>
                    <a:lnTo>
                      <a:pt x="886" y="2112"/>
                    </a:lnTo>
                    <a:lnTo>
                      <a:pt x="884" y="2109"/>
                    </a:lnTo>
                    <a:lnTo>
                      <a:pt x="881" y="2105"/>
                    </a:lnTo>
                    <a:lnTo>
                      <a:pt x="879" y="2103"/>
                    </a:lnTo>
                    <a:lnTo>
                      <a:pt x="875" y="2101"/>
                    </a:lnTo>
                    <a:lnTo>
                      <a:pt x="873" y="2098"/>
                    </a:lnTo>
                    <a:lnTo>
                      <a:pt x="872" y="2095"/>
                    </a:lnTo>
                    <a:lnTo>
                      <a:pt x="871" y="2092"/>
                    </a:lnTo>
                    <a:lnTo>
                      <a:pt x="871" y="2088"/>
                    </a:lnTo>
                    <a:lnTo>
                      <a:pt x="871" y="2085"/>
                    </a:lnTo>
                    <a:lnTo>
                      <a:pt x="873" y="2081"/>
                    </a:lnTo>
                    <a:lnTo>
                      <a:pt x="874" y="2079"/>
                    </a:lnTo>
                    <a:lnTo>
                      <a:pt x="887" y="2062"/>
                    </a:lnTo>
                    <a:lnTo>
                      <a:pt x="900" y="2049"/>
                    </a:lnTo>
                    <a:lnTo>
                      <a:pt x="904" y="2047"/>
                    </a:lnTo>
                    <a:lnTo>
                      <a:pt x="907" y="2046"/>
                    </a:lnTo>
                    <a:lnTo>
                      <a:pt x="912" y="2046"/>
                    </a:lnTo>
                    <a:lnTo>
                      <a:pt x="916" y="2046"/>
                    </a:lnTo>
                    <a:lnTo>
                      <a:pt x="920" y="2047"/>
                    </a:lnTo>
                    <a:lnTo>
                      <a:pt x="924" y="2048"/>
                    </a:lnTo>
                    <a:lnTo>
                      <a:pt x="928" y="2051"/>
                    </a:lnTo>
                    <a:lnTo>
                      <a:pt x="931" y="2056"/>
                    </a:lnTo>
                    <a:lnTo>
                      <a:pt x="936" y="2066"/>
                    </a:lnTo>
                    <a:lnTo>
                      <a:pt x="939" y="2074"/>
                    </a:lnTo>
                    <a:lnTo>
                      <a:pt x="942" y="2078"/>
                    </a:lnTo>
                    <a:lnTo>
                      <a:pt x="944" y="2081"/>
                    </a:lnTo>
                    <a:lnTo>
                      <a:pt x="949" y="2082"/>
                    </a:lnTo>
                    <a:lnTo>
                      <a:pt x="954" y="2084"/>
                    </a:lnTo>
                    <a:lnTo>
                      <a:pt x="967" y="2084"/>
                    </a:lnTo>
                    <a:lnTo>
                      <a:pt x="977" y="2084"/>
                    </a:lnTo>
                    <a:lnTo>
                      <a:pt x="983" y="2085"/>
                    </a:lnTo>
                    <a:lnTo>
                      <a:pt x="988" y="2087"/>
                    </a:lnTo>
                    <a:lnTo>
                      <a:pt x="993" y="2091"/>
                    </a:lnTo>
                    <a:lnTo>
                      <a:pt x="998" y="2097"/>
                    </a:lnTo>
                    <a:lnTo>
                      <a:pt x="1008" y="2111"/>
                    </a:lnTo>
                    <a:lnTo>
                      <a:pt x="1020" y="2130"/>
                    </a:lnTo>
                    <a:lnTo>
                      <a:pt x="1032" y="2149"/>
                    </a:lnTo>
                    <a:lnTo>
                      <a:pt x="1040" y="2164"/>
                    </a:lnTo>
                    <a:lnTo>
                      <a:pt x="1046" y="2176"/>
                    </a:lnTo>
                    <a:lnTo>
                      <a:pt x="1054" y="2183"/>
                    </a:lnTo>
                    <a:lnTo>
                      <a:pt x="1056" y="2186"/>
                    </a:lnTo>
                    <a:lnTo>
                      <a:pt x="1061" y="2186"/>
                    </a:lnTo>
                    <a:lnTo>
                      <a:pt x="1065" y="2186"/>
                    </a:lnTo>
                    <a:lnTo>
                      <a:pt x="1070" y="2185"/>
                    </a:lnTo>
                    <a:lnTo>
                      <a:pt x="1081" y="2180"/>
                    </a:lnTo>
                    <a:lnTo>
                      <a:pt x="1089" y="2179"/>
                    </a:lnTo>
                    <a:lnTo>
                      <a:pt x="1092" y="2179"/>
                    </a:lnTo>
                    <a:lnTo>
                      <a:pt x="1095" y="2180"/>
                    </a:lnTo>
                    <a:lnTo>
                      <a:pt x="1098" y="2182"/>
                    </a:lnTo>
                    <a:lnTo>
                      <a:pt x="1100" y="2186"/>
                    </a:lnTo>
                    <a:lnTo>
                      <a:pt x="1103" y="2191"/>
                    </a:lnTo>
                    <a:lnTo>
                      <a:pt x="1106" y="2193"/>
                    </a:lnTo>
                    <a:lnTo>
                      <a:pt x="1109" y="2195"/>
                    </a:lnTo>
                    <a:lnTo>
                      <a:pt x="1113" y="2195"/>
                    </a:lnTo>
                    <a:lnTo>
                      <a:pt x="1120" y="2195"/>
                    </a:lnTo>
                    <a:lnTo>
                      <a:pt x="1127" y="2193"/>
                    </a:lnTo>
                    <a:lnTo>
                      <a:pt x="1136" y="2191"/>
                    </a:lnTo>
                    <a:lnTo>
                      <a:pt x="1145" y="2189"/>
                    </a:lnTo>
                    <a:lnTo>
                      <a:pt x="1155" y="2189"/>
                    </a:lnTo>
                    <a:lnTo>
                      <a:pt x="1164" y="2192"/>
                    </a:lnTo>
                    <a:lnTo>
                      <a:pt x="1169" y="2193"/>
                    </a:lnTo>
                    <a:lnTo>
                      <a:pt x="1174" y="2193"/>
                    </a:lnTo>
                    <a:lnTo>
                      <a:pt x="1178" y="2193"/>
                    </a:lnTo>
                    <a:lnTo>
                      <a:pt x="1183" y="2193"/>
                    </a:lnTo>
                    <a:lnTo>
                      <a:pt x="1191" y="2191"/>
                    </a:lnTo>
                    <a:lnTo>
                      <a:pt x="1200" y="2186"/>
                    </a:lnTo>
                    <a:lnTo>
                      <a:pt x="1209" y="2182"/>
                    </a:lnTo>
                    <a:lnTo>
                      <a:pt x="1220" y="2179"/>
                    </a:lnTo>
                    <a:lnTo>
                      <a:pt x="1226" y="2179"/>
                    </a:lnTo>
                    <a:lnTo>
                      <a:pt x="1233" y="2179"/>
                    </a:lnTo>
                    <a:lnTo>
                      <a:pt x="1241" y="2180"/>
                    </a:lnTo>
                    <a:lnTo>
                      <a:pt x="1249" y="2182"/>
                    </a:lnTo>
                    <a:lnTo>
                      <a:pt x="1263" y="2188"/>
                    </a:lnTo>
                    <a:lnTo>
                      <a:pt x="1273" y="2193"/>
                    </a:lnTo>
                    <a:lnTo>
                      <a:pt x="1277" y="2195"/>
                    </a:lnTo>
                    <a:lnTo>
                      <a:pt x="1279" y="2199"/>
                    </a:lnTo>
                    <a:lnTo>
                      <a:pt x="1282" y="2202"/>
                    </a:lnTo>
                    <a:lnTo>
                      <a:pt x="1282" y="2208"/>
                    </a:lnTo>
                    <a:lnTo>
                      <a:pt x="1283" y="2219"/>
                    </a:lnTo>
                    <a:lnTo>
                      <a:pt x="1284" y="2227"/>
                    </a:lnTo>
                    <a:lnTo>
                      <a:pt x="1285" y="2231"/>
                    </a:lnTo>
                    <a:lnTo>
                      <a:pt x="1288" y="2234"/>
                    </a:lnTo>
                    <a:lnTo>
                      <a:pt x="1291" y="2237"/>
                    </a:lnTo>
                    <a:lnTo>
                      <a:pt x="1296" y="2239"/>
                    </a:lnTo>
                    <a:lnTo>
                      <a:pt x="1307" y="2242"/>
                    </a:lnTo>
                    <a:lnTo>
                      <a:pt x="1313" y="2242"/>
                    </a:lnTo>
                    <a:lnTo>
                      <a:pt x="1317" y="2239"/>
                    </a:lnTo>
                    <a:lnTo>
                      <a:pt x="1326" y="2234"/>
                    </a:lnTo>
                    <a:lnTo>
                      <a:pt x="1334" y="2227"/>
                    </a:lnTo>
                    <a:lnTo>
                      <a:pt x="1342" y="2218"/>
                    </a:lnTo>
                    <a:lnTo>
                      <a:pt x="1350" y="2206"/>
                    </a:lnTo>
                    <a:lnTo>
                      <a:pt x="1353" y="2198"/>
                    </a:lnTo>
                    <a:lnTo>
                      <a:pt x="1354" y="2194"/>
                    </a:lnTo>
                    <a:lnTo>
                      <a:pt x="1357" y="2192"/>
                    </a:lnTo>
                    <a:lnTo>
                      <a:pt x="1359" y="2189"/>
                    </a:lnTo>
                    <a:lnTo>
                      <a:pt x="1363" y="2187"/>
                    </a:lnTo>
                    <a:lnTo>
                      <a:pt x="1366" y="2186"/>
                    </a:lnTo>
                    <a:lnTo>
                      <a:pt x="1370" y="2185"/>
                    </a:lnTo>
                    <a:lnTo>
                      <a:pt x="1375" y="2183"/>
                    </a:lnTo>
                    <a:lnTo>
                      <a:pt x="1380" y="2183"/>
                    </a:lnTo>
                    <a:lnTo>
                      <a:pt x="1389" y="2183"/>
                    </a:lnTo>
                    <a:lnTo>
                      <a:pt x="1396" y="2181"/>
                    </a:lnTo>
                    <a:lnTo>
                      <a:pt x="1399" y="2177"/>
                    </a:lnTo>
                    <a:lnTo>
                      <a:pt x="1402" y="2174"/>
                    </a:lnTo>
                    <a:lnTo>
                      <a:pt x="1404" y="2170"/>
                    </a:lnTo>
                    <a:lnTo>
                      <a:pt x="1408" y="2168"/>
                    </a:lnTo>
                    <a:lnTo>
                      <a:pt x="1413" y="2167"/>
                    </a:lnTo>
                    <a:lnTo>
                      <a:pt x="1417" y="2167"/>
                    </a:lnTo>
                    <a:lnTo>
                      <a:pt x="1422" y="2166"/>
                    </a:lnTo>
                    <a:lnTo>
                      <a:pt x="1424" y="2163"/>
                    </a:lnTo>
                    <a:lnTo>
                      <a:pt x="1426" y="2161"/>
                    </a:lnTo>
                    <a:lnTo>
                      <a:pt x="1427" y="2158"/>
                    </a:lnTo>
                    <a:lnTo>
                      <a:pt x="1427" y="2155"/>
                    </a:lnTo>
                    <a:lnTo>
                      <a:pt x="1426" y="2151"/>
                    </a:lnTo>
                    <a:lnTo>
                      <a:pt x="1426" y="2147"/>
                    </a:lnTo>
                    <a:lnTo>
                      <a:pt x="1426" y="2142"/>
                    </a:lnTo>
                    <a:lnTo>
                      <a:pt x="1427" y="2137"/>
                    </a:lnTo>
                    <a:lnTo>
                      <a:pt x="1429" y="2132"/>
                    </a:lnTo>
                    <a:lnTo>
                      <a:pt x="1433" y="2129"/>
                    </a:lnTo>
                    <a:lnTo>
                      <a:pt x="1438" y="2125"/>
                    </a:lnTo>
                    <a:lnTo>
                      <a:pt x="1443" y="2122"/>
                    </a:lnTo>
                    <a:lnTo>
                      <a:pt x="1449" y="2118"/>
                    </a:lnTo>
                    <a:lnTo>
                      <a:pt x="1457" y="2114"/>
                    </a:lnTo>
                    <a:lnTo>
                      <a:pt x="1465" y="2111"/>
                    </a:lnTo>
                    <a:lnTo>
                      <a:pt x="1472" y="2106"/>
                    </a:lnTo>
                    <a:lnTo>
                      <a:pt x="1479" y="2100"/>
                    </a:lnTo>
                    <a:lnTo>
                      <a:pt x="1486" y="2094"/>
                    </a:lnTo>
                    <a:lnTo>
                      <a:pt x="1491" y="2088"/>
                    </a:lnTo>
                    <a:lnTo>
                      <a:pt x="1495" y="2082"/>
                    </a:lnTo>
                    <a:lnTo>
                      <a:pt x="1495" y="2076"/>
                    </a:lnTo>
                    <a:lnTo>
                      <a:pt x="1493" y="2066"/>
                    </a:lnTo>
                    <a:lnTo>
                      <a:pt x="1492" y="2054"/>
                    </a:lnTo>
                    <a:lnTo>
                      <a:pt x="1493" y="2049"/>
                    </a:lnTo>
                    <a:lnTo>
                      <a:pt x="1493" y="2043"/>
                    </a:lnTo>
                    <a:lnTo>
                      <a:pt x="1496" y="2038"/>
                    </a:lnTo>
                    <a:lnTo>
                      <a:pt x="1498" y="2034"/>
                    </a:lnTo>
                    <a:lnTo>
                      <a:pt x="1512" y="2018"/>
                    </a:lnTo>
                    <a:lnTo>
                      <a:pt x="1522" y="2005"/>
                    </a:lnTo>
                    <a:lnTo>
                      <a:pt x="1523" y="1998"/>
                    </a:lnTo>
                    <a:lnTo>
                      <a:pt x="1527" y="1993"/>
                    </a:lnTo>
                    <a:lnTo>
                      <a:pt x="1530" y="1988"/>
                    </a:lnTo>
                    <a:lnTo>
                      <a:pt x="1534" y="1986"/>
                    </a:lnTo>
                    <a:lnTo>
                      <a:pt x="1537" y="1983"/>
                    </a:lnTo>
                    <a:lnTo>
                      <a:pt x="1540" y="1978"/>
                    </a:lnTo>
                    <a:lnTo>
                      <a:pt x="1541" y="1969"/>
                    </a:lnTo>
                    <a:lnTo>
                      <a:pt x="1540" y="1959"/>
                    </a:lnTo>
                    <a:lnTo>
                      <a:pt x="1536" y="1948"/>
                    </a:lnTo>
                    <a:lnTo>
                      <a:pt x="1529" y="1936"/>
                    </a:lnTo>
                    <a:lnTo>
                      <a:pt x="1526" y="1931"/>
                    </a:lnTo>
                    <a:lnTo>
                      <a:pt x="1523" y="1925"/>
                    </a:lnTo>
                    <a:lnTo>
                      <a:pt x="1521" y="1921"/>
                    </a:lnTo>
                    <a:lnTo>
                      <a:pt x="1520" y="1915"/>
                    </a:lnTo>
                    <a:lnTo>
                      <a:pt x="1521" y="1904"/>
                    </a:lnTo>
                    <a:lnTo>
                      <a:pt x="1522" y="1896"/>
                    </a:lnTo>
                    <a:lnTo>
                      <a:pt x="1524" y="1892"/>
                    </a:lnTo>
                    <a:lnTo>
                      <a:pt x="1526" y="1890"/>
                    </a:lnTo>
                    <a:lnTo>
                      <a:pt x="1528" y="1887"/>
                    </a:lnTo>
                    <a:lnTo>
                      <a:pt x="1531" y="1886"/>
                    </a:lnTo>
                    <a:lnTo>
                      <a:pt x="1534" y="1886"/>
                    </a:lnTo>
                    <a:lnTo>
                      <a:pt x="1536" y="1884"/>
                    </a:lnTo>
                    <a:lnTo>
                      <a:pt x="1539" y="1883"/>
                    </a:lnTo>
                    <a:lnTo>
                      <a:pt x="1540" y="1879"/>
                    </a:lnTo>
                    <a:lnTo>
                      <a:pt x="1541" y="1877"/>
                    </a:lnTo>
                    <a:lnTo>
                      <a:pt x="1541" y="1873"/>
                    </a:lnTo>
                    <a:lnTo>
                      <a:pt x="1540" y="1870"/>
                    </a:lnTo>
                    <a:lnTo>
                      <a:pt x="1537" y="1866"/>
                    </a:lnTo>
                    <a:lnTo>
                      <a:pt x="1533" y="1860"/>
                    </a:lnTo>
                    <a:lnTo>
                      <a:pt x="1528" y="1853"/>
                    </a:lnTo>
                    <a:lnTo>
                      <a:pt x="1526" y="1849"/>
                    </a:lnTo>
                    <a:lnTo>
                      <a:pt x="1524" y="1846"/>
                    </a:lnTo>
                    <a:lnTo>
                      <a:pt x="1524" y="1840"/>
                    </a:lnTo>
                    <a:lnTo>
                      <a:pt x="1524" y="1835"/>
                    </a:lnTo>
                    <a:lnTo>
                      <a:pt x="1526" y="1828"/>
                    </a:lnTo>
                    <a:lnTo>
                      <a:pt x="1528" y="1822"/>
                    </a:lnTo>
                    <a:lnTo>
                      <a:pt x="1530" y="1817"/>
                    </a:lnTo>
                    <a:lnTo>
                      <a:pt x="1535" y="1813"/>
                    </a:lnTo>
                    <a:lnTo>
                      <a:pt x="1540" y="1809"/>
                    </a:lnTo>
                    <a:lnTo>
                      <a:pt x="1546" y="1807"/>
                    </a:lnTo>
                    <a:lnTo>
                      <a:pt x="1550" y="1805"/>
                    </a:lnTo>
                    <a:lnTo>
                      <a:pt x="1556" y="1808"/>
                    </a:lnTo>
                    <a:lnTo>
                      <a:pt x="1567" y="1813"/>
                    </a:lnTo>
                    <a:lnTo>
                      <a:pt x="1578" y="1816"/>
                    </a:lnTo>
                    <a:lnTo>
                      <a:pt x="1587" y="1817"/>
                    </a:lnTo>
                    <a:lnTo>
                      <a:pt x="1597" y="1817"/>
                    </a:lnTo>
                    <a:lnTo>
                      <a:pt x="1606" y="1816"/>
                    </a:lnTo>
                    <a:lnTo>
                      <a:pt x="1616" y="1816"/>
                    </a:lnTo>
                    <a:lnTo>
                      <a:pt x="1624" y="1818"/>
                    </a:lnTo>
                    <a:lnTo>
                      <a:pt x="1632" y="1822"/>
                    </a:lnTo>
                    <a:lnTo>
                      <a:pt x="1641" y="1826"/>
                    </a:lnTo>
                    <a:lnTo>
                      <a:pt x="1647" y="1827"/>
                    </a:lnTo>
                    <a:lnTo>
                      <a:pt x="1650" y="1827"/>
                    </a:lnTo>
                    <a:lnTo>
                      <a:pt x="1653" y="1826"/>
                    </a:lnTo>
                    <a:lnTo>
                      <a:pt x="1655" y="1822"/>
                    </a:lnTo>
                    <a:lnTo>
                      <a:pt x="1657" y="1817"/>
                    </a:lnTo>
                    <a:lnTo>
                      <a:pt x="1660" y="1809"/>
                    </a:lnTo>
                    <a:lnTo>
                      <a:pt x="1663" y="1801"/>
                    </a:lnTo>
                    <a:lnTo>
                      <a:pt x="1667" y="1798"/>
                    </a:lnTo>
                    <a:lnTo>
                      <a:pt x="1671" y="1796"/>
                    </a:lnTo>
                    <a:lnTo>
                      <a:pt x="1676" y="1794"/>
                    </a:lnTo>
                    <a:lnTo>
                      <a:pt x="1682" y="1792"/>
                    </a:lnTo>
                    <a:lnTo>
                      <a:pt x="1694" y="1789"/>
                    </a:lnTo>
                    <a:lnTo>
                      <a:pt x="1701" y="1786"/>
                    </a:lnTo>
                    <a:lnTo>
                      <a:pt x="1703" y="1784"/>
                    </a:lnTo>
                    <a:lnTo>
                      <a:pt x="1703" y="1782"/>
                    </a:lnTo>
                    <a:lnTo>
                      <a:pt x="1703" y="1778"/>
                    </a:lnTo>
                    <a:lnTo>
                      <a:pt x="1703" y="1773"/>
                    </a:lnTo>
                    <a:lnTo>
                      <a:pt x="1700" y="1760"/>
                    </a:lnTo>
                    <a:lnTo>
                      <a:pt x="1697" y="1747"/>
                    </a:lnTo>
                    <a:lnTo>
                      <a:pt x="1694" y="1740"/>
                    </a:lnTo>
                    <a:lnTo>
                      <a:pt x="1692" y="1735"/>
                    </a:lnTo>
                    <a:lnTo>
                      <a:pt x="1688" y="1731"/>
                    </a:lnTo>
                    <a:lnTo>
                      <a:pt x="1685" y="1728"/>
                    </a:lnTo>
                    <a:lnTo>
                      <a:pt x="1667" y="1722"/>
                    </a:lnTo>
                    <a:lnTo>
                      <a:pt x="1652" y="1716"/>
                    </a:lnTo>
                    <a:lnTo>
                      <a:pt x="1648" y="1713"/>
                    </a:lnTo>
                    <a:lnTo>
                      <a:pt x="1646" y="1707"/>
                    </a:lnTo>
                    <a:lnTo>
                      <a:pt x="1643" y="1701"/>
                    </a:lnTo>
                    <a:lnTo>
                      <a:pt x="1642" y="1695"/>
                    </a:lnTo>
                    <a:lnTo>
                      <a:pt x="1642" y="1688"/>
                    </a:lnTo>
                    <a:lnTo>
                      <a:pt x="1643" y="1683"/>
                    </a:lnTo>
                    <a:lnTo>
                      <a:pt x="1643" y="1681"/>
                    </a:lnTo>
                    <a:lnTo>
                      <a:pt x="1646" y="1679"/>
                    </a:lnTo>
                    <a:lnTo>
                      <a:pt x="1647" y="1678"/>
                    </a:lnTo>
                    <a:lnTo>
                      <a:pt x="1649" y="1677"/>
                    </a:lnTo>
                    <a:lnTo>
                      <a:pt x="1657" y="1676"/>
                    </a:lnTo>
                    <a:lnTo>
                      <a:pt x="1667" y="1675"/>
                    </a:lnTo>
                    <a:lnTo>
                      <a:pt x="1671" y="1673"/>
                    </a:lnTo>
                    <a:lnTo>
                      <a:pt x="1674" y="1671"/>
                    </a:lnTo>
                    <a:lnTo>
                      <a:pt x="1678" y="1668"/>
                    </a:lnTo>
                    <a:lnTo>
                      <a:pt x="1680" y="1664"/>
                    </a:lnTo>
                    <a:lnTo>
                      <a:pt x="1684" y="1656"/>
                    </a:lnTo>
                    <a:lnTo>
                      <a:pt x="1687" y="1650"/>
                    </a:lnTo>
                    <a:lnTo>
                      <a:pt x="1691" y="1649"/>
                    </a:lnTo>
                    <a:lnTo>
                      <a:pt x="1693" y="1649"/>
                    </a:lnTo>
                    <a:lnTo>
                      <a:pt x="1697" y="1650"/>
                    </a:lnTo>
                    <a:lnTo>
                      <a:pt x="1701" y="1652"/>
                    </a:lnTo>
                    <a:lnTo>
                      <a:pt x="1705" y="1656"/>
                    </a:lnTo>
                    <a:lnTo>
                      <a:pt x="1709" y="1657"/>
                    </a:lnTo>
                    <a:lnTo>
                      <a:pt x="1712" y="1658"/>
                    </a:lnTo>
                    <a:lnTo>
                      <a:pt x="1716" y="1658"/>
                    </a:lnTo>
                    <a:lnTo>
                      <a:pt x="1718" y="1657"/>
                    </a:lnTo>
                    <a:lnTo>
                      <a:pt x="1720" y="1656"/>
                    </a:lnTo>
                    <a:lnTo>
                      <a:pt x="1722" y="1653"/>
                    </a:lnTo>
                    <a:lnTo>
                      <a:pt x="1724" y="1651"/>
                    </a:lnTo>
                    <a:lnTo>
                      <a:pt x="1729" y="1644"/>
                    </a:lnTo>
                    <a:lnTo>
                      <a:pt x="1731" y="1635"/>
                    </a:lnTo>
                    <a:lnTo>
                      <a:pt x="1731" y="1627"/>
                    </a:lnTo>
                    <a:lnTo>
                      <a:pt x="1731" y="1619"/>
                    </a:lnTo>
                    <a:lnTo>
                      <a:pt x="1729" y="1612"/>
                    </a:lnTo>
                    <a:lnTo>
                      <a:pt x="1728" y="1605"/>
                    </a:lnTo>
                    <a:lnTo>
                      <a:pt x="1729" y="1602"/>
                    </a:lnTo>
                    <a:lnTo>
                      <a:pt x="1730" y="1600"/>
                    </a:lnTo>
                    <a:lnTo>
                      <a:pt x="1732" y="1599"/>
                    </a:lnTo>
                    <a:lnTo>
                      <a:pt x="1737" y="1599"/>
                    </a:lnTo>
                    <a:lnTo>
                      <a:pt x="1741" y="1597"/>
                    </a:lnTo>
                    <a:lnTo>
                      <a:pt x="1744" y="1597"/>
                    </a:lnTo>
                    <a:lnTo>
                      <a:pt x="1748" y="1595"/>
                    </a:lnTo>
                    <a:lnTo>
                      <a:pt x="1749" y="1593"/>
                    </a:lnTo>
                    <a:lnTo>
                      <a:pt x="1753" y="1586"/>
                    </a:lnTo>
                    <a:lnTo>
                      <a:pt x="1753" y="1576"/>
                    </a:lnTo>
                    <a:lnTo>
                      <a:pt x="1753" y="1563"/>
                    </a:lnTo>
                    <a:lnTo>
                      <a:pt x="1753" y="1549"/>
                    </a:lnTo>
                    <a:lnTo>
                      <a:pt x="1754" y="1534"/>
                    </a:lnTo>
                    <a:lnTo>
                      <a:pt x="1756" y="1524"/>
                    </a:lnTo>
                    <a:lnTo>
                      <a:pt x="1761" y="1513"/>
                    </a:lnTo>
                    <a:lnTo>
                      <a:pt x="1764" y="1499"/>
                    </a:lnTo>
                    <a:lnTo>
                      <a:pt x="1768" y="1484"/>
                    </a:lnTo>
                    <a:lnTo>
                      <a:pt x="1769" y="1473"/>
                    </a:lnTo>
                    <a:lnTo>
                      <a:pt x="1768" y="1458"/>
                    </a:lnTo>
                    <a:lnTo>
                      <a:pt x="1767" y="1446"/>
                    </a:lnTo>
                    <a:lnTo>
                      <a:pt x="1766" y="1444"/>
                    </a:lnTo>
                    <a:lnTo>
                      <a:pt x="1766" y="1442"/>
                    </a:lnTo>
                    <a:lnTo>
                      <a:pt x="1764" y="1442"/>
                    </a:lnTo>
                    <a:lnTo>
                      <a:pt x="1763" y="1442"/>
                    </a:lnTo>
                    <a:lnTo>
                      <a:pt x="1758" y="1443"/>
                    </a:lnTo>
                    <a:lnTo>
                      <a:pt x="1750" y="1441"/>
                    </a:lnTo>
                    <a:close/>
                  </a:path>
                </a:pathLst>
              </a:custGeom>
              <a:solidFill>
                <a:srgbClr val="D99593">
                  <a:alpha val="100000"/>
                </a:srgbClr>
              </a:solidFill>
              <a:ln w="9525" cap="flat" cmpd="sng">
                <a:solidFill>
                  <a:schemeClr val="bg1">
                    <a:alpha val="100000"/>
                  </a:schemeClr>
                </a:solidFill>
                <a:prstDash val="solid"/>
                <a:bevel/>
                <a:headEnd type="none" w="med" len="med"/>
                <a:tailEnd type="none" w="med" len="med"/>
              </a:ln>
            </p:spPr>
            <p:txBody>
              <a:bodyPr/>
              <a:lstStyle/>
              <a:p>
                <a:endParaRPr lang="zh-CN" altLang="en-US"/>
              </a:p>
            </p:txBody>
          </p:sp>
          <p:sp>
            <p:nvSpPr>
              <p:cNvPr id="44055" name="山西"/>
              <p:cNvSpPr/>
              <p:nvPr/>
            </p:nvSpPr>
            <p:spPr>
              <a:xfrm>
                <a:off x="3152814" y="1524079"/>
                <a:ext cx="371479" cy="72393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1396" h="2738">
                    <a:moveTo>
                      <a:pt x="39" y="2738"/>
                    </a:moveTo>
                    <a:lnTo>
                      <a:pt x="33" y="2738"/>
                    </a:lnTo>
                    <a:lnTo>
                      <a:pt x="27" y="2736"/>
                    </a:lnTo>
                    <a:lnTo>
                      <a:pt x="21" y="2735"/>
                    </a:lnTo>
                    <a:lnTo>
                      <a:pt x="18" y="2731"/>
                    </a:lnTo>
                    <a:lnTo>
                      <a:pt x="13" y="2725"/>
                    </a:lnTo>
                    <a:lnTo>
                      <a:pt x="10" y="2719"/>
                    </a:lnTo>
                    <a:lnTo>
                      <a:pt x="7" y="2711"/>
                    </a:lnTo>
                    <a:lnTo>
                      <a:pt x="5" y="2704"/>
                    </a:lnTo>
                    <a:lnTo>
                      <a:pt x="1" y="2687"/>
                    </a:lnTo>
                    <a:lnTo>
                      <a:pt x="0" y="2673"/>
                    </a:lnTo>
                    <a:lnTo>
                      <a:pt x="0" y="2660"/>
                    </a:lnTo>
                    <a:lnTo>
                      <a:pt x="0" y="2642"/>
                    </a:lnTo>
                    <a:lnTo>
                      <a:pt x="0" y="2623"/>
                    </a:lnTo>
                    <a:lnTo>
                      <a:pt x="0" y="2605"/>
                    </a:lnTo>
                    <a:lnTo>
                      <a:pt x="1" y="2588"/>
                    </a:lnTo>
                    <a:lnTo>
                      <a:pt x="4" y="2572"/>
                    </a:lnTo>
                    <a:lnTo>
                      <a:pt x="7" y="2557"/>
                    </a:lnTo>
                    <a:lnTo>
                      <a:pt x="12" y="2544"/>
                    </a:lnTo>
                    <a:lnTo>
                      <a:pt x="18" y="2531"/>
                    </a:lnTo>
                    <a:lnTo>
                      <a:pt x="21" y="2518"/>
                    </a:lnTo>
                    <a:lnTo>
                      <a:pt x="24" y="2505"/>
                    </a:lnTo>
                    <a:lnTo>
                      <a:pt x="24" y="2493"/>
                    </a:lnTo>
                    <a:lnTo>
                      <a:pt x="26" y="2480"/>
                    </a:lnTo>
                    <a:lnTo>
                      <a:pt x="30" y="2465"/>
                    </a:lnTo>
                    <a:lnTo>
                      <a:pt x="35" y="2448"/>
                    </a:lnTo>
                    <a:lnTo>
                      <a:pt x="40" y="2435"/>
                    </a:lnTo>
                    <a:lnTo>
                      <a:pt x="49" y="2423"/>
                    </a:lnTo>
                    <a:lnTo>
                      <a:pt x="59" y="2408"/>
                    </a:lnTo>
                    <a:lnTo>
                      <a:pt x="71" y="2390"/>
                    </a:lnTo>
                    <a:lnTo>
                      <a:pt x="81" y="2371"/>
                    </a:lnTo>
                    <a:lnTo>
                      <a:pt x="90" y="2348"/>
                    </a:lnTo>
                    <a:lnTo>
                      <a:pt x="100" y="2320"/>
                    </a:lnTo>
                    <a:lnTo>
                      <a:pt x="107" y="2294"/>
                    </a:lnTo>
                    <a:lnTo>
                      <a:pt x="109" y="2276"/>
                    </a:lnTo>
                    <a:lnTo>
                      <a:pt x="108" y="2262"/>
                    </a:lnTo>
                    <a:lnTo>
                      <a:pt x="107" y="2240"/>
                    </a:lnTo>
                    <a:lnTo>
                      <a:pt x="105" y="2218"/>
                    </a:lnTo>
                    <a:lnTo>
                      <a:pt x="103" y="2200"/>
                    </a:lnTo>
                    <a:lnTo>
                      <a:pt x="102" y="2193"/>
                    </a:lnTo>
                    <a:lnTo>
                      <a:pt x="101" y="2188"/>
                    </a:lnTo>
                    <a:lnTo>
                      <a:pt x="100" y="2184"/>
                    </a:lnTo>
                    <a:lnTo>
                      <a:pt x="99" y="2181"/>
                    </a:lnTo>
                    <a:lnTo>
                      <a:pt x="94" y="2177"/>
                    </a:lnTo>
                    <a:lnTo>
                      <a:pt x="89" y="2174"/>
                    </a:lnTo>
                    <a:lnTo>
                      <a:pt x="84" y="2168"/>
                    </a:lnTo>
                    <a:lnTo>
                      <a:pt x="82" y="2158"/>
                    </a:lnTo>
                    <a:lnTo>
                      <a:pt x="81" y="2149"/>
                    </a:lnTo>
                    <a:lnTo>
                      <a:pt x="80" y="2137"/>
                    </a:lnTo>
                    <a:lnTo>
                      <a:pt x="78" y="2126"/>
                    </a:lnTo>
                    <a:lnTo>
                      <a:pt x="76" y="2117"/>
                    </a:lnTo>
                    <a:lnTo>
                      <a:pt x="73" y="2107"/>
                    </a:lnTo>
                    <a:lnTo>
                      <a:pt x="68" y="2094"/>
                    </a:lnTo>
                    <a:lnTo>
                      <a:pt x="64" y="2082"/>
                    </a:lnTo>
                    <a:lnTo>
                      <a:pt x="62" y="2069"/>
                    </a:lnTo>
                    <a:lnTo>
                      <a:pt x="59" y="2057"/>
                    </a:lnTo>
                    <a:lnTo>
                      <a:pt x="58" y="2043"/>
                    </a:lnTo>
                    <a:lnTo>
                      <a:pt x="59" y="2029"/>
                    </a:lnTo>
                    <a:lnTo>
                      <a:pt x="62" y="2013"/>
                    </a:lnTo>
                    <a:lnTo>
                      <a:pt x="65" y="1999"/>
                    </a:lnTo>
                    <a:lnTo>
                      <a:pt x="69" y="1986"/>
                    </a:lnTo>
                    <a:lnTo>
                      <a:pt x="70" y="1980"/>
                    </a:lnTo>
                    <a:lnTo>
                      <a:pt x="71" y="1973"/>
                    </a:lnTo>
                    <a:lnTo>
                      <a:pt x="71" y="1966"/>
                    </a:lnTo>
                    <a:lnTo>
                      <a:pt x="70" y="1960"/>
                    </a:lnTo>
                    <a:lnTo>
                      <a:pt x="69" y="1947"/>
                    </a:lnTo>
                    <a:lnTo>
                      <a:pt x="67" y="1935"/>
                    </a:lnTo>
                    <a:lnTo>
                      <a:pt x="65" y="1925"/>
                    </a:lnTo>
                    <a:lnTo>
                      <a:pt x="65" y="1916"/>
                    </a:lnTo>
                    <a:lnTo>
                      <a:pt x="68" y="1907"/>
                    </a:lnTo>
                    <a:lnTo>
                      <a:pt x="70" y="1898"/>
                    </a:lnTo>
                    <a:lnTo>
                      <a:pt x="73" y="1888"/>
                    </a:lnTo>
                    <a:lnTo>
                      <a:pt x="73" y="1876"/>
                    </a:lnTo>
                    <a:lnTo>
                      <a:pt x="71" y="1872"/>
                    </a:lnTo>
                    <a:lnTo>
                      <a:pt x="70" y="1866"/>
                    </a:lnTo>
                    <a:lnTo>
                      <a:pt x="68" y="1861"/>
                    </a:lnTo>
                    <a:lnTo>
                      <a:pt x="65" y="1856"/>
                    </a:lnTo>
                    <a:lnTo>
                      <a:pt x="61" y="1847"/>
                    </a:lnTo>
                    <a:lnTo>
                      <a:pt x="58" y="1838"/>
                    </a:lnTo>
                    <a:lnTo>
                      <a:pt x="58" y="1830"/>
                    </a:lnTo>
                    <a:lnTo>
                      <a:pt x="58" y="1821"/>
                    </a:lnTo>
                    <a:lnTo>
                      <a:pt x="59" y="1816"/>
                    </a:lnTo>
                    <a:lnTo>
                      <a:pt x="58" y="1812"/>
                    </a:lnTo>
                    <a:lnTo>
                      <a:pt x="57" y="1810"/>
                    </a:lnTo>
                    <a:lnTo>
                      <a:pt x="56" y="1806"/>
                    </a:lnTo>
                    <a:lnTo>
                      <a:pt x="51" y="1803"/>
                    </a:lnTo>
                    <a:lnTo>
                      <a:pt x="45" y="1799"/>
                    </a:lnTo>
                    <a:lnTo>
                      <a:pt x="43" y="1798"/>
                    </a:lnTo>
                    <a:lnTo>
                      <a:pt x="42" y="1796"/>
                    </a:lnTo>
                    <a:lnTo>
                      <a:pt x="40" y="1793"/>
                    </a:lnTo>
                    <a:lnTo>
                      <a:pt x="40" y="1791"/>
                    </a:lnTo>
                    <a:lnTo>
                      <a:pt x="42" y="1784"/>
                    </a:lnTo>
                    <a:lnTo>
                      <a:pt x="45" y="1777"/>
                    </a:lnTo>
                    <a:lnTo>
                      <a:pt x="48" y="1769"/>
                    </a:lnTo>
                    <a:lnTo>
                      <a:pt x="48" y="1762"/>
                    </a:lnTo>
                    <a:lnTo>
                      <a:pt x="45" y="1755"/>
                    </a:lnTo>
                    <a:lnTo>
                      <a:pt x="43" y="1749"/>
                    </a:lnTo>
                    <a:lnTo>
                      <a:pt x="40" y="1745"/>
                    </a:lnTo>
                    <a:lnTo>
                      <a:pt x="40" y="1740"/>
                    </a:lnTo>
                    <a:lnTo>
                      <a:pt x="42" y="1734"/>
                    </a:lnTo>
                    <a:lnTo>
                      <a:pt x="44" y="1727"/>
                    </a:lnTo>
                    <a:lnTo>
                      <a:pt x="45" y="1717"/>
                    </a:lnTo>
                    <a:lnTo>
                      <a:pt x="44" y="1710"/>
                    </a:lnTo>
                    <a:lnTo>
                      <a:pt x="43" y="1703"/>
                    </a:lnTo>
                    <a:lnTo>
                      <a:pt x="40" y="1696"/>
                    </a:lnTo>
                    <a:lnTo>
                      <a:pt x="38" y="1690"/>
                    </a:lnTo>
                    <a:lnTo>
                      <a:pt x="38" y="1684"/>
                    </a:lnTo>
                    <a:lnTo>
                      <a:pt x="40" y="1678"/>
                    </a:lnTo>
                    <a:lnTo>
                      <a:pt x="44" y="1672"/>
                    </a:lnTo>
                    <a:lnTo>
                      <a:pt x="50" y="1666"/>
                    </a:lnTo>
                    <a:lnTo>
                      <a:pt x="59" y="1657"/>
                    </a:lnTo>
                    <a:lnTo>
                      <a:pt x="70" y="1646"/>
                    </a:lnTo>
                    <a:lnTo>
                      <a:pt x="81" y="1635"/>
                    </a:lnTo>
                    <a:lnTo>
                      <a:pt x="90" y="1622"/>
                    </a:lnTo>
                    <a:lnTo>
                      <a:pt x="100" y="1608"/>
                    </a:lnTo>
                    <a:lnTo>
                      <a:pt x="108" y="1595"/>
                    </a:lnTo>
                    <a:lnTo>
                      <a:pt x="114" y="1584"/>
                    </a:lnTo>
                    <a:lnTo>
                      <a:pt x="126" y="1567"/>
                    </a:lnTo>
                    <a:lnTo>
                      <a:pt x="136" y="1551"/>
                    </a:lnTo>
                    <a:lnTo>
                      <a:pt x="137" y="1542"/>
                    </a:lnTo>
                    <a:lnTo>
                      <a:pt x="136" y="1537"/>
                    </a:lnTo>
                    <a:lnTo>
                      <a:pt x="133" y="1532"/>
                    </a:lnTo>
                    <a:lnTo>
                      <a:pt x="128" y="1527"/>
                    </a:lnTo>
                    <a:lnTo>
                      <a:pt x="125" y="1520"/>
                    </a:lnTo>
                    <a:lnTo>
                      <a:pt x="121" y="1514"/>
                    </a:lnTo>
                    <a:lnTo>
                      <a:pt x="119" y="1507"/>
                    </a:lnTo>
                    <a:lnTo>
                      <a:pt x="119" y="1501"/>
                    </a:lnTo>
                    <a:lnTo>
                      <a:pt x="120" y="1498"/>
                    </a:lnTo>
                    <a:lnTo>
                      <a:pt x="121" y="1496"/>
                    </a:lnTo>
                    <a:lnTo>
                      <a:pt x="125" y="1495"/>
                    </a:lnTo>
                    <a:lnTo>
                      <a:pt x="127" y="1493"/>
                    </a:lnTo>
                    <a:lnTo>
                      <a:pt x="136" y="1488"/>
                    </a:lnTo>
                    <a:lnTo>
                      <a:pt x="145" y="1482"/>
                    </a:lnTo>
                    <a:lnTo>
                      <a:pt x="155" y="1475"/>
                    </a:lnTo>
                    <a:lnTo>
                      <a:pt x="162" y="1466"/>
                    </a:lnTo>
                    <a:lnTo>
                      <a:pt x="164" y="1462"/>
                    </a:lnTo>
                    <a:lnTo>
                      <a:pt x="166" y="1457"/>
                    </a:lnTo>
                    <a:lnTo>
                      <a:pt x="169" y="1452"/>
                    </a:lnTo>
                    <a:lnTo>
                      <a:pt x="170" y="1447"/>
                    </a:lnTo>
                    <a:lnTo>
                      <a:pt x="171" y="1437"/>
                    </a:lnTo>
                    <a:lnTo>
                      <a:pt x="171" y="1426"/>
                    </a:lnTo>
                    <a:lnTo>
                      <a:pt x="170" y="1415"/>
                    </a:lnTo>
                    <a:lnTo>
                      <a:pt x="169" y="1405"/>
                    </a:lnTo>
                    <a:lnTo>
                      <a:pt x="168" y="1399"/>
                    </a:lnTo>
                    <a:lnTo>
                      <a:pt x="165" y="1395"/>
                    </a:lnTo>
                    <a:lnTo>
                      <a:pt x="163" y="1391"/>
                    </a:lnTo>
                    <a:lnTo>
                      <a:pt x="161" y="1388"/>
                    </a:lnTo>
                    <a:lnTo>
                      <a:pt x="156" y="1383"/>
                    </a:lnTo>
                    <a:lnTo>
                      <a:pt x="151" y="1380"/>
                    </a:lnTo>
                    <a:lnTo>
                      <a:pt x="147" y="1376"/>
                    </a:lnTo>
                    <a:lnTo>
                      <a:pt x="145" y="1371"/>
                    </a:lnTo>
                    <a:lnTo>
                      <a:pt x="146" y="1368"/>
                    </a:lnTo>
                    <a:lnTo>
                      <a:pt x="149" y="1362"/>
                    </a:lnTo>
                    <a:lnTo>
                      <a:pt x="150" y="1358"/>
                    </a:lnTo>
                    <a:lnTo>
                      <a:pt x="151" y="1355"/>
                    </a:lnTo>
                    <a:lnTo>
                      <a:pt x="150" y="1352"/>
                    </a:lnTo>
                    <a:lnTo>
                      <a:pt x="150" y="1349"/>
                    </a:lnTo>
                    <a:lnTo>
                      <a:pt x="146" y="1344"/>
                    </a:lnTo>
                    <a:lnTo>
                      <a:pt x="143" y="1342"/>
                    </a:lnTo>
                    <a:lnTo>
                      <a:pt x="138" y="1339"/>
                    </a:lnTo>
                    <a:lnTo>
                      <a:pt x="133" y="1338"/>
                    </a:lnTo>
                    <a:lnTo>
                      <a:pt x="128" y="1334"/>
                    </a:lnTo>
                    <a:lnTo>
                      <a:pt x="125" y="1328"/>
                    </a:lnTo>
                    <a:lnTo>
                      <a:pt x="119" y="1313"/>
                    </a:lnTo>
                    <a:lnTo>
                      <a:pt x="111" y="1295"/>
                    </a:lnTo>
                    <a:lnTo>
                      <a:pt x="105" y="1287"/>
                    </a:lnTo>
                    <a:lnTo>
                      <a:pt x="96" y="1279"/>
                    </a:lnTo>
                    <a:lnTo>
                      <a:pt x="88" y="1273"/>
                    </a:lnTo>
                    <a:lnTo>
                      <a:pt x="81" y="1267"/>
                    </a:lnTo>
                    <a:lnTo>
                      <a:pt x="77" y="1263"/>
                    </a:lnTo>
                    <a:lnTo>
                      <a:pt x="75" y="1261"/>
                    </a:lnTo>
                    <a:lnTo>
                      <a:pt x="74" y="1257"/>
                    </a:lnTo>
                    <a:lnTo>
                      <a:pt x="73" y="1254"/>
                    </a:lnTo>
                    <a:lnTo>
                      <a:pt x="73" y="1245"/>
                    </a:lnTo>
                    <a:lnTo>
                      <a:pt x="73" y="1236"/>
                    </a:lnTo>
                    <a:lnTo>
                      <a:pt x="74" y="1223"/>
                    </a:lnTo>
                    <a:lnTo>
                      <a:pt x="75" y="1208"/>
                    </a:lnTo>
                    <a:lnTo>
                      <a:pt x="75" y="1193"/>
                    </a:lnTo>
                    <a:lnTo>
                      <a:pt x="74" y="1181"/>
                    </a:lnTo>
                    <a:lnTo>
                      <a:pt x="74" y="1172"/>
                    </a:lnTo>
                    <a:lnTo>
                      <a:pt x="75" y="1164"/>
                    </a:lnTo>
                    <a:lnTo>
                      <a:pt x="78" y="1157"/>
                    </a:lnTo>
                    <a:lnTo>
                      <a:pt x="82" y="1151"/>
                    </a:lnTo>
                    <a:lnTo>
                      <a:pt x="86" y="1147"/>
                    </a:lnTo>
                    <a:lnTo>
                      <a:pt x="88" y="1141"/>
                    </a:lnTo>
                    <a:lnTo>
                      <a:pt x="89" y="1135"/>
                    </a:lnTo>
                    <a:lnTo>
                      <a:pt x="90" y="1128"/>
                    </a:lnTo>
                    <a:lnTo>
                      <a:pt x="90" y="1124"/>
                    </a:lnTo>
                    <a:lnTo>
                      <a:pt x="92" y="1120"/>
                    </a:lnTo>
                    <a:lnTo>
                      <a:pt x="93" y="1118"/>
                    </a:lnTo>
                    <a:lnTo>
                      <a:pt x="95" y="1116"/>
                    </a:lnTo>
                    <a:lnTo>
                      <a:pt x="101" y="1112"/>
                    </a:lnTo>
                    <a:lnTo>
                      <a:pt x="108" y="1111"/>
                    </a:lnTo>
                    <a:lnTo>
                      <a:pt x="117" y="1109"/>
                    </a:lnTo>
                    <a:lnTo>
                      <a:pt x="122" y="1105"/>
                    </a:lnTo>
                    <a:lnTo>
                      <a:pt x="130" y="1100"/>
                    </a:lnTo>
                    <a:lnTo>
                      <a:pt x="136" y="1094"/>
                    </a:lnTo>
                    <a:lnTo>
                      <a:pt x="141" y="1087"/>
                    </a:lnTo>
                    <a:lnTo>
                      <a:pt x="149" y="1078"/>
                    </a:lnTo>
                    <a:lnTo>
                      <a:pt x="153" y="1068"/>
                    </a:lnTo>
                    <a:lnTo>
                      <a:pt x="156" y="1061"/>
                    </a:lnTo>
                    <a:lnTo>
                      <a:pt x="157" y="1056"/>
                    </a:lnTo>
                    <a:lnTo>
                      <a:pt x="159" y="1053"/>
                    </a:lnTo>
                    <a:lnTo>
                      <a:pt x="163" y="1049"/>
                    </a:lnTo>
                    <a:lnTo>
                      <a:pt x="168" y="1048"/>
                    </a:lnTo>
                    <a:lnTo>
                      <a:pt x="172" y="1047"/>
                    </a:lnTo>
                    <a:lnTo>
                      <a:pt x="177" y="1044"/>
                    </a:lnTo>
                    <a:lnTo>
                      <a:pt x="183" y="1041"/>
                    </a:lnTo>
                    <a:lnTo>
                      <a:pt x="189" y="1033"/>
                    </a:lnTo>
                    <a:lnTo>
                      <a:pt x="194" y="1024"/>
                    </a:lnTo>
                    <a:lnTo>
                      <a:pt x="197" y="1015"/>
                    </a:lnTo>
                    <a:lnTo>
                      <a:pt x="199" y="1006"/>
                    </a:lnTo>
                    <a:lnTo>
                      <a:pt x="199" y="996"/>
                    </a:lnTo>
                    <a:lnTo>
                      <a:pt x="200" y="984"/>
                    </a:lnTo>
                    <a:lnTo>
                      <a:pt x="201" y="970"/>
                    </a:lnTo>
                    <a:lnTo>
                      <a:pt x="204" y="956"/>
                    </a:lnTo>
                    <a:lnTo>
                      <a:pt x="209" y="943"/>
                    </a:lnTo>
                    <a:lnTo>
                      <a:pt x="213" y="933"/>
                    </a:lnTo>
                    <a:lnTo>
                      <a:pt x="216" y="922"/>
                    </a:lnTo>
                    <a:lnTo>
                      <a:pt x="219" y="911"/>
                    </a:lnTo>
                    <a:lnTo>
                      <a:pt x="222" y="898"/>
                    </a:lnTo>
                    <a:lnTo>
                      <a:pt x="226" y="886"/>
                    </a:lnTo>
                    <a:lnTo>
                      <a:pt x="233" y="876"/>
                    </a:lnTo>
                    <a:lnTo>
                      <a:pt x="239" y="866"/>
                    </a:lnTo>
                    <a:lnTo>
                      <a:pt x="244" y="857"/>
                    </a:lnTo>
                    <a:lnTo>
                      <a:pt x="245" y="852"/>
                    </a:lnTo>
                    <a:lnTo>
                      <a:pt x="246" y="847"/>
                    </a:lnTo>
                    <a:lnTo>
                      <a:pt x="246" y="842"/>
                    </a:lnTo>
                    <a:lnTo>
                      <a:pt x="245" y="836"/>
                    </a:lnTo>
                    <a:lnTo>
                      <a:pt x="243" y="827"/>
                    </a:lnTo>
                    <a:lnTo>
                      <a:pt x="240" y="819"/>
                    </a:lnTo>
                    <a:lnTo>
                      <a:pt x="238" y="811"/>
                    </a:lnTo>
                    <a:lnTo>
                      <a:pt x="237" y="806"/>
                    </a:lnTo>
                    <a:lnTo>
                      <a:pt x="238" y="803"/>
                    </a:lnTo>
                    <a:lnTo>
                      <a:pt x="239" y="801"/>
                    </a:lnTo>
                    <a:lnTo>
                      <a:pt x="240" y="798"/>
                    </a:lnTo>
                    <a:lnTo>
                      <a:pt x="243" y="797"/>
                    </a:lnTo>
                    <a:lnTo>
                      <a:pt x="251" y="792"/>
                    </a:lnTo>
                    <a:lnTo>
                      <a:pt x="262" y="787"/>
                    </a:lnTo>
                    <a:lnTo>
                      <a:pt x="271" y="781"/>
                    </a:lnTo>
                    <a:lnTo>
                      <a:pt x="278" y="773"/>
                    </a:lnTo>
                    <a:lnTo>
                      <a:pt x="283" y="767"/>
                    </a:lnTo>
                    <a:lnTo>
                      <a:pt x="287" y="758"/>
                    </a:lnTo>
                    <a:lnTo>
                      <a:pt x="288" y="748"/>
                    </a:lnTo>
                    <a:lnTo>
                      <a:pt x="289" y="738"/>
                    </a:lnTo>
                    <a:lnTo>
                      <a:pt x="290" y="727"/>
                    </a:lnTo>
                    <a:lnTo>
                      <a:pt x="291" y="715"/>
                    </a:lnTo>
                    <a:lnTo>
                      <a:pt x="295" y="703"/>
                    </a:lnTo>
                    <a:lnTo>
                      <a:pt x="300" y="691"/>
                    </a:lnTo>
                    <a:lnTo>
                      <a:pt x="302" y="687"/>
                    </a:lnTo>
                    <a:lnTo>
                      <a:pt x="306" y="683"/>
                    </a:lnTo>
                    <a:lnTo>
                      <a:pt x="309" y="681"/>
                    </a:lnTo>
                    <a:lnTo>
                      <a:pt x="313" y="680"/>
                    </a:lnTo>
                    <a:lnTo>
                      <a:pt x="320" y="677"/>
                    </a:lnTo>
                    <a:lnTo>
                      <a:pt x="326" y="674"/>
                    </a:lnTo>
                    <a:lnTo>
                      <a:pt x="328" y="671"/>
                    </a:lnTo>
                    <a:lnTo>
                      <a:pt x="329" y="669"/>
                    </a:lnTo>
                    <a:lnTo>
                      <a:pt x="329" y="665"/>
                    </a:lnTo>
                    <a:lnTo>
                      <a:pt x="329" y="662"/>
                    </a:lnTo>
                    <a:lnTo>
                      <a:pt x="326" y="653"/>
                    </a:lnTo>
                    <a:lnTo>
                      <a:pt x="321" y="646"/>
                    </a:lnTo>
                    <a:lnTo>
                      <a:pt x="316" y="641"/>
                    </a:lnTo>
                    <a:lnTo>
                      <a:pt x="311" y="639"/>
                    </a:lnTo>
                    <a:lnTo>
                      <a:pt x="306" y="638"/>
                    </a:lnTo>
                    <a:lnTo>
                      <a:pt x="297" y="638"/>
                    </a:lnTo>
                    <a:lnTo>
                      <a:pt x="288" y="639"/>
                    </a:lnTo>
                    <a:lnTo>
                      <a:pt x="278" y="640"/>
                    </a:lnTo>
                    <a:lnTo>
                      <a:pt x="273" y="639"/>
                    </a:lnTo>
                    <a:lnTo>
                      <a:pt x="270" y="639"/>
                    </a:lnTo>
                    <a:lnTo>
                      <a:pt x="267" y="638"/>
                    </a:lnTo>
                    <a:lnTo>
                      <a:pt x="265" y="636"/>
                    </a:lnTo>
                    <a:lnTo>
                      <a:pt x="264" y="632"/>
                    </a:lnTo>
                    <a:lnTo>
                      <a:pt x="264" y="628"/>
                    </a:lnTo>
                    <a:lnTo>
                      <a:pt x="266" y="626"/>
                    </a:lnTo>
                    <a:lnTo>
                      <a:pt x="267" y="625"/>
                    </a:lnTo>
                    <a:lnTo>
                      <a:pt x="273" y="620"/>
                    </a:lnTo>
                    <a:lnTo>
                      <a:pt x="279" y="615"/>
                    </a:lnTo>
                    <a:lnTo>
                      <a:pt x="292" y="613"/>
                    </a:lnTo>
                    <a:lnTo>
                      <a:pt x="307" y="612"/>
                    </a:lnTo>
                    <a:lnTo>
                      <a:pt x="322" y="612"/>
                    </a:lnTo>
                    <a:lnTo>
                      <a:pt x="336" y="612"/>
                    </a:lnTo>
                    <a:lnTo>
                      <a:pt x="342" y="612"/>
                    </a:lnTo>
                    <a:lnTo>
                      <a:pt x="347" y="612"/>
                    </a:lnTo>
                    <a:lnTo>
                      <a:pt x="351" y="611"/>
                    </a:lnTo>
                    <a:lnTo>
                      <a:pt x="353" y="609"/>
                    </a:lnTo>
                    <a:lnTo>
                      <a:pt x="355" y="605"/>
                    </a:lnTo>
                    <a:lnTo>
                      <a:pt x="358" y="596"/>
                    </a:lnTo>
                    <a:lnTo>
                      <a:pt x="360" y="589"/>
                    </a:lnTo>
                    <a:lnTo>
                      <a:pt x="363" y="584"/>
                    </a:lnTo>
                    <a:lnTo>
                      <a:pt x="367" y="581"/>
                    </a:lnTo>
                    <a:lnTo>
                      <a:pt x="373" y="577"/>
                    </a:lnTo>
                    <a:lnTo>
                      <a:pt x="376" y="575"/>
                    </a:lnTo>
                    <a:lnTo>
                      <a:pt x="378" y="573"/>
                    </a:lnTo>
                    <a:lnTo>
                      <a:pt x="380" y="570"/>
                    </a:lnTo>
                    <a:lnTo>
                      <a:pt x="382" y="567"/>
                    </a:lnTo>
                    <a:lnTo>
                      <a:pt x="383" y="561"/>
                    </a:lnTo>
                    <a:lnTo>
                      <a:pt x="383" y="554"/>
                    </a:lnTo>
                    <a:lnTo>
                      <a:pt x="380" y="542"/>
                    </a:lnTo>
                    <a:lnTo>
                      <a:pt x="379" y="535"/>
                    </a:lnTo>
                    <a:lnTo>
                      <a:pt x="379" y="530"/>
                    </a:lnTo>
                    <a:lnTo>
                      <a:pt x="377" y="524"/>
                    </a:lnTo>
                    <a:lnTo>
                      <a:pt x="377" y="520"/>
                    </a:lnTo>
                    <a:lnTo>
                      <a:pt x="377" y="518"/>
                    </a:lnTo>
                    <a:lnTo>
                      <a:pt x="378" y="516"/>
                    </a:lnTo>
                    <a:lnTo>
                      <a:pt x="380" y="513"/>
                    </a:lnTo>
                    <a:lnTo>
                      <a:pt x="385" y="513"/>
                    </a:lnTo>
                    <a:lnTo>
                      <a:pt x="392" y="513"/>
                    </a:lnTo>
                    <a:lnTo>
                      <a:pt x="401" y="514"/>
                    </a:lnTo>
                    <a:lnTo>
                      <a:pt x="410" y="517"/>
                    </a:lnTo>
                    <a:lnTo>
                      <a:pt x="432" y="521"/>
                    </a:lnTo>
                    <a:lnTo>
                      <a:pt x="452" y="526"/>
                    </a:lnTo>
                    <a:lnTo>
                      <a:pt x="462" y="526"/>
                    </a:lnTo>
                    <a:lnTo>
                      <a:pt x="474" y="525"/>
                    </a:lnTo>
                    <a:lnTo>
                      <a:pt x="480" y="525"/>
                    </a:lnTo>
                    <a:lnTo>
                      <a:pt x="486" y="525"/>
                    </a:lnTo>
                    <a:lnTo>
                      <a:pt x="492" y="526"/>
                    </a:lnTo>
                    <a:lnTo>
                      <a:pt x="497" y="529"/>
                    </a:lnTo>
                    <a:lnTo>
                      <a:pt x="504" y="529"/>
                    </a:lnTo>
                    <a:lnTo>
                      <a:pt x="514" y="527"/>
                    </a:lnTo>
                    <a:lnTo>
                      <a:pt x="524" y="525"/>
                    </a:lnTo>
                    <a:lnTo>
                      <a:pt x="531" y="524"/>
                    </a:lnTo>
                    <a:lnTo>
                      <a:pt x="536" y="524"/>
                    </a:lnTo>
                    <a:lnTo>
                      <a:pt x="541" y="521"/>
                    </a:lnTo>
                    <a:lnTo>
                      <a:pt x="546" y="520"/>
                    </a:lnTo>
                    <a:lnTo>
                      <a:pt x="549" y="517"/>
                    </a:lnTo>
                    <a:lnTo>
                      <a:pt x="552" y="513"/>
                    </a:lnTo>
                    <a:lnTo>
                      <a:pt x="555" y="510"/>
                    </a:lnTo>
                    <a:lnTo>
                      <a:pt x="556" y="505"/>
                    </a:lnTo>
                    <a:lnTo>
                      <a:pt x="558" y="500"/>
                    </a:lnTo>
                    <a:lnTo>
                      <a:pt x="560" y="488"/>
                    </a:lnTo>
                    <a:lnTo>
                      <a:pt x="565" y="477"/>
                    </a:lnTo>
                    <a:lnTo>
                      <a:pt x="568" y="469"/>
                    </a:lnTo>
                    <a:lnTo>
                      <a:pt x="571" y="462"/>
                    </a:lnTo>
                    <a:lnTo>
                      <a:pt x="573" y="450"/>
                    </a:lnTo>
                    <a:lnTo>
                      <a:pt x="578" y="437"/>
                    </a:lnTo>
                    <a:lnTo>
                      <a:pt x="581" y="425"/>
                    </a:lnTo>
                    <a:lnTo>
                      <a:pt x="586" y="413"/>
                    </a:lnTo>
                    <a:lnTo>
                      <a:pt x="596" y="388"/>
                    </a:lnTo>
                    <a:lnTo>
                      <a:pt x="610" y="355"/>
                    </a:lnTo>
                    <a:lnTo>
                      <a:pt x="625" y="322"/>
                    </a:lnTo>
                    <a:lnTo>
                      <a:pt x="637" y="294"/>
                    </a:lnTo>
                    <a:lnTo>
                      <a:pt x="646" y="271"/>
                    </a:lnTo>
                    <a:lnTo>
                      <a:pt x="655" y="247"/>
                    </a:lnTo>
                    <a:lnTo>
                      <a:pt x="661" y="237"/>
                    </a:lnTo>
                    <a:lnTo>
                      <a:pt x="668" y="229"/>
                    </a:lnTo>
                    <a:lnTo>
                      <a:pt x="673" y="225"/>
                    </a:lnTo>
                    <a:lnTo>
                      <a:pt x="676" y="223"/>
                    </a:lnTo>
                    <a:lnTo>
                      <a:pt x="682" y="221"/>
                    </a:lnTo>
                    <a:lnTo>
                      <a:pt x="688" y="220"/>
                    </a:lnTo>
                    <a:lnTo>
                      <a:pt x="694" y="220"/>
                    </a:lnTo>
                    <a:lnTo>
                      <a:pt x="700" y="221"/>
                    </a:lnTo>
                    <a:lnTo>
                      <a:pt x="706" y="222"/>
                    </a:lnTo>
                    <a:lnTo>
                      <a:pt x="713" y="224"/>
                    </a:lnTo>
                    <a:lnTo>
                      <a:pt x="725" y="230"/>
                    </a:lnTo>
                    <a:lnTo>
                      <a:pt x="737" y="237"/>
                    </a:lnTo>
                    <a:lnTo>
                      <a:pt x="758" y="254"/>
                    </a:lnTo>
                    <a:lnTo>
                      <a:pt x="775" y="268"/>
                    </a:lnTo>
                    <a:lnTo>
                      <a:pt x="779" y="271"/>
                    </a:lnTo>
                    <a:lnTo>
                      <a:pt x="782" y="273"/>
                    </a:lnTo>
                    <a:lnTo>
                      <a:pt x="787" y="274"/>
                    </a:lnTo>
                    <a:lnTo>
                      <a:pt x="792" y="274"/>
                    </a:lnTo>
                    <a:lnTo>
                      <a:pt x="801" y="274"/>
                    </a:lnTo>
                    <a:lnTo>
                      <a:pt x="811" y="272"/>
                    </a:lnTo>
                    <a:lnTo>
                      <a:pt x="820" y="268"/>
                    </a:lnTo>
                    <a:lnTo>
                      <a:pt x="829" y="262"/>
                    </a:lnTo>
                    <a:lnTo>
                      <a:pt x="836" y="255"/>
                    </a:lnTo>
                    <a:lnTo>
                      <a:pt x="840" y="248"/>
                    </a:lnTo>
                    <a:lnTo>
                      <a:pt x="846" y="229"/>
                    </a:lnTo>
                    <a:lnTo>
                      <a:pt x="856" y="210"/>
                    </a:lnTo>
                    <a:lnTo>
                      <a:pt x="858" y="205"/>
                    </a:lnTo>
                    <a:lnTo>
                      <a:pt x="862" y="201"/>
                    </a:lnTo>
                    <a:lnTo>
                      <a:pt x="867" y="196"/>
                    </a:lnTo>
                    <a:lnTo>
                      <a:pt x="871" y="192"/>
                    </a:lnTo>
                    <a:lnTo>
                      <a:pt x="877" y="189"/>
                    </a:lnTo>
                    <a:lnTo>
                      <a:pt x="884" y="185"/>
                    </a:lnTo>
                    <a:lnTo>
                      <a:pt x="893" y="183"/>
                    </a:lnTo>
                    <a:lnTo>
                      <a:pt x="901" y="180"/>
                    </a:lnTo>
                    <a:lnTo>
                      <a:pt x="919" y="178"/>
                    </a:lnTo>
                    <a:lnTo>
                      <a:pt x="932" y="177"/>
                    </a:lnTo>
                    <a:lnTo>
                      <a:pt x="944" y="177"/>
                    </a:lnTo>
                    <a:lnTo>
                      <a:pt x="953" y="178"/>
                    </a:lnTo>
                    <a:lnTo>
                      <a:pt x="974" y="180"/>
                    </a:lnTo>
                    <a:lnTo>
                      <a:pt x="1000" y="183"/>
                    </a:lnTo>
                    <a:lnTo>
                      <a:pt x="1019" y="184"/>
                    </a:lnTo>
                    <a:lnTo>
                      <a:pt x="1038" y="185"/>
                    </a:lnTo>
                    <a:lnTo>
                      <a:pt x="1047" y="185"/>
                    </a:lnTo>
                    <a:lnTo>
                      <a:pt x="1056" y="185"/>
                    </a:lnTo>
                    <a:lnTo>
                      <a:pt x="1064" y="184"/>
                    </a:lnTo>
                    <a:lnTo>
                      <a:pt x="1071" y="183"/>
                    </a:lnTo>
                    <a:lnTo>
                      <a:pt x="1084" y="174"/>
                    </a:lnTo>
                    <a:lnTo>
                      <a:pt x="1096" y="164"/>
                    </a:lnTo>
                    <a:lnTo>
                      <a:pt x="1100" y="160"/>
                    </a:lnTo>
                    <a:lnTo>
                      <a:pt x="1104" y="155"/>
                    </a:lnTo>
                    <a:lnTo>
                      <a:pt x="1108" y="148"/>
                    </a:lnTo>
                    <a:lnTo>
                      <a:pt x="1112" y="140"/>
                    </a:lnTo>
                    <a:lnTo>
                      <a:pt x="1116" y="133"/>
                    </a:lnTo>
                    <a:lnTo>
                      <a:pt x="1121" y="126"/>
                    </a:lnTo>
                    <a:lnTo>
                      <a:pt x="1125" y="120"/>
                    </a:lnTo>
                    <a:lnTo>
                      <a:pt x="1129" y="117"/>
                    </a:lnTo>
                    <a:lnTo>
                      <a:pt x="1145" y="116"/>
                    </a:lnTo>
                    <a:lnTo>
                      <a:pt x="1161" y="117"/>
                    </a:lnTo>
                    <a:lnTo>
                      <a:pt x="1170" y="116"/>
                    </a:lnTo>
                    <a:lnTo>
                      <a:pt x="1178" y="114"/>
                    </a:lnTo>
                    <a:lnTo>
                      <a:pt x="1185" y="108"/>
                    </a:lnTo>
                    <a:lnTo>
                      <a:pt x="1191" y="102"/>
                    </a:lnTo>
                    <a:lnTo>
                      <a:pt x="1203" y="89"/>
                    </a:lnTo>
                    <a:lnTo>
                      <a:pt x="1213" y="72"/>
                    </a:lnTo>
                    <a:lnTo>
                      <a:pt x="1218" y="60"/>
                    </a:lnTo>
                    <a:lnTo>
                      <a:pt x="1222" y="48"/>
                    </a:lnTo>
                    <a:lnTo>
                      <a:pt x="1226" y="37"/>
                    </a:lnTo>
                    <a:lnTo>
                      <a:pt x="1229" y="25"/>
                    </a:lnTo>
                    <a:lnTo>
                      <a:pt x="1232" y="15"/>
                    </a:lnTo>
                    <a:lnTo>
                      <a:pt x="1235" y="8"/>
                    </a:lnTo>
                    <a:lnTo>
                      <a:pt x="1238" y="4"/>
                    </a:lnTo>
                    <a:lnTo>
                      <a:pt x="1239" y="1"/>
                    </a:lnTo>
                    <a:lnTo>
                      <a:pt x="1240" y="0"/>
                    </a:lnTo>
                    <a:lnTo>
                      <a:pt x="1241" y="1"/>
                    </a:lnTo>
                    <a:lnTo>
                      <a:pt x="1243" y="8"/>
                    </a:lnTo>
                    <a:lnTo>
                      <a:pt x="1251" y="22"/>
                    </a:lnTo>
                    <a:lnTo>
                      <a:pt x="1259" y="35"/>
                    </a:lnTo>
                    <a:lnTo>
                      <a:pt x="1268" y="45"/>
                    </a:lnTo>
                    <a:lnTo>
                      <a:pt x="1277" y="54"/>
                    </a:lnTo>
                    <a:lnTo>
                      <a:pt x="1284" y="65"/>
                    </a:lnTo>
                    <a:lnTo>
                      <a:pt x="1287" y="71"/>
                    </a:lnTo>
                    <a:lnTo>
                      <a:pt x="1290" y="78"/>
                    </a:lnTo>
                    <a:lnTo>
                      <a:pt x="1292" y="85"/>
                    </a:lnTo>
                    <a:lnTo>
                      <a:pt x="1293" y="92"/>
                    </a:lnTo>
                    <a:lnTo>
                      <a:pt x="1296" y="110"/>
                    </a:lnTo>
                    <a:lnTo>
                      <a:pt x="1298" y="127"/>
                    </a:lnTo>
                    <a:lnTo>
                      <a:pt x="1299" y="135"/>
                    </a:lnTo>
                    <a:lnTo>
                      <a:pt x="1302" y="142"/>
                    </a:lnTo>
                    <a:lnTo>
                      <a:pt x="1303" y="148"/>
                    </a:lnTo>
                    <a:lnTo>
                      <a:pt x="1306" y="153"/>
                    </a:lnTo>
                    <a:lnTo>
                      <a:pt x="1310" y="157"/>
                    </a:lnTo>
                    <a:lnTo>
                      <a:pt x="1314" y="160"/>
                    </a:lnTo>
                    <a:lnTo>
                      <a:pt x="1320" y="162"/>
                    </a:lnTo>
                    <a:lnTo>
                      <a:pt x="1325" y="165"/>
                    </a:lnTo>
                    <a:lnTo>
                      <a:pt x="1331" y="166"/>
                    </a:lnTo>
                    <a:lnTo>
                      <a:pt x="1337" y="167"/>
                    </a:lnTo>
                    <a:lnTo>
                      <a:pt x="1342" y="167"/>
                    </a:lnTo>
                    <a:lnTo>
                      <a:pt x="1347" y="166"/>
                    </a:lnTo>
                    <a:lnTo>
                      <a:pt x="1355" y="164"/>
                    </a:lnTo>
                    <a:lnTo>
                      <a:pt x="1364" y="161"/>
                    </a:lnTo>
                    <a:lnTo>
                      <a:pt x="1368" y="161"/>
                    </a:lnTo>
                    <a:lnTo>
                      <a:pt x="1372" y="161"/>
                    </a:lnTo>
                    <a:lnTo>
                      <a:pt x="1374" y="162"/>
                    </a:lnTo>
                    <a:lnTo>
                      <a:pt x="1377" y="165"/>
                    </a:lnTo>
                    <a:lnTo>
                      <a:pt x="1379" y="167"/>
                    </a:lnTo>
                    <a:lnTo>
                      <a:pt x="1380" y="171"/>
                    </a:lnTo>
                    <a:lnTo>
                      <a:pt x="1380" y="174"/>
                    </a:lnTo>
                    <a:lnTo>
                      <a:pt x="1380" y="178"/>
                    </a:lnTo>
                    <a:lnTo>
                      <a:pt x="1378" y="185"/>
                    </a:lnTo>
                    <a:lnTo>
                      <a:pt x="1372" y="193"/>
                    </a:lnTo>
                    <a:lnTo>
                      <a:pt x="1368" y="198"/>
                    </a:lnTo>
                    <a:lnTo>
                      <a:pt x="1364" y="202"/>
                    </a:lnTo>
                    <a:lnTo>
                      <a:pt x="1358" y="205"/>
                    </a:lnTo>
                    <a:lnTo>
                      <a:pt x="1352" y="208"/>
                    </a:lnTo>
                    <a:lnTo>
                      <a:pt x="1336" y="212"/>
                    </a:lnTo>
                    <a:lnTo>
                      <a:pt x="1318" y="216"/>
                    </a:lnTo>
                    <a:lnTo>
                      <a:pt x="1303" y="220"/>
                    </a:lnTo>
                    <a:lnTo>
                      <a:pt x="1292" y="222"/>
                    </a:lnTo>
                    <a:lnTo>
                      <a:pt x="1284" y="227"/>
                    </a:lnTo>
                    <a:lnTo>
                      <a:pt x="1277" y="233"/>
                    </a:lnTo>
                    <a:lnTo>
                      <a:pt x="1268" y="239"/>
                    </a:lnTo>
                    <a:lnTo>
                      <a:pt x="1261" y="241"/>
                    </a:lnTo>
                    <a:lnTo>
                      <a:pt x="1254" y="242"/>
                    </a:lnTo>
                    <a:lnTo>
                      <a:pt x="1243" y="243"/>
                    </a:lnTo>
                    <a:lnTo>
                      <a:pt x="1239" y="245"/>
                    </a:lnTo>
                    <a:lnTo>
                      <a:pt x="1236" y="248"/>
                    </a:lnTo>
                    <a:lnTo>
                      <a:pt x="1235" y="252"/>
                    </a:lnTo>
                    <a:lnTo>
                      <a:pt x="1236" y="256"/>
                    </a:lnTo>
                    <a:lnTo>
                      <a:pt x="1238" y="268"/>
                    </a:lnTo>
                    <a:lnTo>
                      <a:pt x="1240" y="278"/>
                    </a:lnTo>
                    <a:lnTo>
                      <a:pt x="1240" y="283"/>
                    </a:lnTo>
                    <a:lnTo>
                      <a:pt x="1239" y="286"/>
                    </a:lnTo>
                    <a:lnTo>
                      <a:pt x="1236" y="290"/>
                    </a:lnTo>
                    <a:lnTo>
                      <a:pt x="1234" y="291"/>
                    </a:lnTo>
                    <a:lnTo>
                      <a:pt x="1230" y="292"/>
                    </a:lnTo>
                    <a:lnTo>
                      <a:pt x="1227" y="292"/>
                    </a:lnTo>
                    <a:lnTo>
                      <a:pt x="1223" y="291"/>
                    </a:lnTo>
                    <a:lnTo>
                      <a:pt x="1220" y="288"/>
                    </a:lnTo>
                    <a:lnTo>
                      <a:pt x="1214" y="284"/>
                    </a:lnTo>
                    <a:lnTo>
                      <a:pt x="1209" y="283"/>
                    </a:lnTo>
                    <a:lnTo>
                      <a:pt x="1208" y="283"/>
                    </a:lnTo>
                    <a:lnTo>
                      <a:pt x="1207" y="284"/>
                    </a:lnTo>
                    <a:lnTo>
                      <a:pt x="1205" y="286"/>
                    </a:lnTo>
                    <a:lnTo>
                      <a:pt x="1204" y="290"/>
                    </a:lnTo>
                    <a:lnTo>
                      <a:pt x="1204" y="296"/>
                    </a:lnTo>
                    <a:lnTo>
                      <a:pt x="1203" y="303"/>
                    </a:lnTo>
                    <a:lnTo>
                      <a:pt x="1203" y="306"/>
                    </a:lnTo>
                    <a:lnTo>
                      <a:pt x="1202" y="310"/>
                    </a:lnTo>
                    <a:lnTo>
                      <a:pt x="1199" y="313"/>
                    </a:lnTo>
                    <a:lnTo>
                      <a:pt x="1197" y="317"/>
                    </a:lnTo>
                    <a:lnTo>
                      <a:pt x="1194" y="321"/>
                    </a:lnTo>
                    <a:lnTo>
                      <a:pt x="1192" y="323"/>
                    </a:lnTo>
                    <a:lnTo>
                      <a:pt x="1192" y="327"/>
                    </a:lnTo>
                    <a:lnTo>
                      <a:pt x="1194" y="329"/>
                    </a:lnTo>
                    <a:lnTo>
                      <a:pt x="1195" y="330"/>
                    </a:lnTo>
                    <a:lnTo>
                      <a:pt x="1197" y="331"/>
                    </a:lnTo>
                    <a:lnTo>
                      <a:pt x="1201" y="332"/>
                    </a:lnTo>
                    <a:lnTo>
                      <a:pt x="1205" y="332"/>
                    </a:lnTo>
                    <a:lnTo>
                      <a:pt x="1214" y="331"/>
                    </a:lnTo>
                    <a:lnTo>
                      <a:pt x="1218" y="334"/>
                    </a:lnTo>
                    <a:lnTo>
                      <a:pt x="1221" y="337"/>
                    </a:lnTo>
                    <a:lnTo>
                      <a:pt x="1224" y="344"/>
                    </a:lnTo>
                    <a:lnTo>
                      <a:pt x="1227" y="348"/>
                    </a:lnTo>
                    <a:lnTo>
                      <a:pt x="1229" y="353"/>
                    </a:lnTo>
                    <a:lnTo>
                      <a:pt x="1233" y="357"/>
                    </a:lnTo>
                    <a:lnTo>
                      <a:pt x="1238" y="361"/>
                    </a:lnTo>
                    <a:lnTo>
                      <a:pt x="1249" y="368"/>
                    </a:lnTo>
                    <a:lnTo>
                      <a:pt x="1262" y="375"/>
                    </a:lnTo>
                    <a:lnTo>
                      <a:pt x="1278" y="380"/>
                    </a:lnTo>
                    <a:lnTo>
                      <a:pt x="1292" y="384"/>
                    </a:lnTo>
                    <a:lnTo>
                      <a:pt x="1304" y="384"/>
                    </a:lnTo>
                    <a:lnTo>
                      <a:pt x="1315" y="382"/>
                    </a:lnTo>
                    <a:lnTo>
                      <a:pt x="1324" y="381"/>
                    </a:lnTo>
                    <a:lnTo>
                      <a:pt x="1334" y="382"/>
                    </a:lnTo>
                    <a:lnTo>
                      <a:pt x="1339" y="382"/>
                    </a:lnTo>
                    <a:lnTo>
                      <a:pt x="1343" y="385"/>
                    </a:lnTo>
                    <a:lnTo>
                      <a:pt x="1346" y="387"/>
                    </a:lnTo>
                    <a:lnTo>
                      <a:pt x="1349" y="391"/>
                    </a:lnTo>
                    <a:lnTo>
                      <a:pt x="1350" y="397"/>
                    </a:lnTo>
                    <a:lnTo>
                      <a:pt x="1352" y="404"/>
                    </a:lnTo>
                    <a:lnTo>
                      <a:pt x="1353" y="412"/>
                    </a:lnTo>
                    <a:lnTo>
                      <a:pt x="1353" y="420"/>
                    </a:lnTo>
                    <a:lnTo>
                      <a:pt x="1353" y="438"/>
                    </a:lnTo>
                    <a:lnTo>
                      <a:pt x="1352" y="456"/>
                    </a:lnTo>
                    <a:lnTo>
                      <a:pt x="1352" y="463"/>
                    </a:lnTo>
                    <a:lnTo>
                      <a:pt x="1353" y="469"/>
                    </a:lnTo>
                    <a:lnTo>
                      <a:pt x="1355" y="474"/>
                    </a:lnTo>
                    <a:lnTo>
                      <a:pt x="1359" y="479"/>
                    </a:lnTo>
                    <a:lnTo>
                      <a:pt x="1367" y="486"/>
                    </a:lnTo>
                    <a:lnTo>
                      <a:pt x="1377" y="493"/>
                    </a:lnTo>
                    <a:lnTo>
                      <a:pt x="1381" y="498"/>
                    </a:lnTo>
                    <a:lnTo>
                      <a:pt x="1386" y="501"/>
                    </a:lnTo>
                    <a:lnTo>
                      <a:pt x="1388" y="506"/>
                    </a:lnTo>
                    <a:lnTo>
                      <a:pt x="1391" y="510"/>
                    </a:lnTo>
                    <a:lnTo>
                      <a:pt x="1394" y="520"/>
                    </a:lnTo>
                    <a:lnTo>
                      <a:pt x="1396" y="533"/>
                    </a:lnTo>
                    <a:lnTo>
                      <a:pt x="1396" y="540"/>
                    </a:lnTo>
                    <a:lnTo>
                      <a:pt x="1394" y="546"/>
                    </a:lnTo>
                    <a:lnTo>
                      <a:pt x="1393" y="551"/>
                    </a:lnTo>
                    <a:lnTo>
                      <a:pt x="1391" y="556"/>
                    </a:lnTo>
                    <a:lnTo>
                      <a:pt x="1387" y="564"/>
                    </a:lnTo>
                    <a:lnTo>
                      <a:pt x="1383" y="576"/>
                    </a:lnTo>
                    <a:lnTo>
                      <a:pt x="1379" y="589"/>
                    </a:lnTo>
                    <a:lnTo>
                      <a:pt x="1379" y="602"/>
                    </a:lnTo>
                    <a:lnTo>
                      <a:pt x="1378" y="613"/>
                    </a:lnTo>
                    <a:lnTo>
                      <a:pt x="1377" y="624"/>
                    </a:lnTo>
                    <a:lnTo>
                      <a:pt x="1375" y="632"/>
                    </a:lnTo>
                    <a:lnTo>
                      <a:pt x="1374" y="643"/>
                    </a:lnTo>
                    <a:lnTo>
                      <a:pt x="1377" y="653"/>
                    </a:lnTo>
                    <a:lnTo>
                      <a:pt x="1380" y="665"/>
                    </a:lnTo>
                    <a:lnTo>
                      <a:pt x="1381" y="670"/>
                    </a:lnTo>
                    <a:lnTo>
                      <a:pt x="1383" y="675"/>
                    </a:lnTo>
                    <a:lnTo>
                      <a:pt x="1383" y="678"/>
                    </a:lnTo>
                    <a:lnTo>
                      <a:pt x="1383" y="681"/>
                    </a:lnTo>
                    <a:lnTo>
                      <a:pt x="1380" y="683"/>
                    </a:lnTo>
                    <a:lnTo>
                      <a:pt x="1379" y="685"/>
                    </a:lnTo>
                    <a:lnTo>
                      <a:pt x="1375" y="687"/>
                    </a:lnTo>
                    <a:lnTo>
                      <a:pt x="1372" y="687"/>
                    </a:lnTo>
                    <a:lnTo>
                      <a:pt x="1365" y="689"/>
                    </a:lnTo>
                    <a:lnTo>
                      <a:pt x="1359" y="694"/>
                    </a:lnTo>
                    <a:lnTo>
                      <a:pt x="1356" y="696"/>
                    </a:lnTo>
                    <a:lnTo>
                      <a:pt x="1354" y="699"/>
                    </a:lnTo>
                    <a:lnTo>
                      <a:pt x="1352" y="702"/>
                    </a:lnTo>
                    <a:lnTo>
                      <a:pt x="1352" y="707"/>
                    </a:lnTo>
                    <a:lnTo>
                      <a:pt x="1349" y="713"/>
                    </a:lnTo>
                    <a:lnTo>
                      <a:pt x="1347" y="718"/>
                    </a:lnTo>
                    <a:lnTo>
                      <a:pt x="1345" y="719"/>
                    </a:lnTo>
                    <a:lnTo>
                      <a:pt x="1341" y="720"/>
                    </a:lnTo>
                    <a:lnTo>
                      <a:pt x="1337" y="720"/>
                    </a:lnTo>
                    <a:lnTo>
                      <a:pt x="1331" y="720"/>
                    </a:lnTo>
                    <a:lnTo>
                      <a:pt x="1327" y="720"/>
                    </a:lnTo>
                    <a:lnTo>
                      <a:pt x="1323" y="722"/>
                    </a:lnTo>
                    <a:lnTo>
                      <a:pt x="1320" y="726"/>
                    </a:lnTo>
                    <a:lnTo>
                      <a:pt x="1317" y="731"/>
                    </a:lnTo>
                    <a:lnTo>
                      <a:pt x="1314" y="735"/>
                    </a:lnTo>
                    <a:lnTo>
                      <a:pt x="1310" y="740"/>
                    </a:lnTo>
                    <a:lnTo>
                      <a:pt x="1305" y="744"/>
                    </a:lnTo>
                    <a:lnTo>
                      <a:pt x="1299" y="747"/>
                    </a:lnTo>
                    <a:lnTo>
                      <a:pt x="1293" y="750"/>
                    </a:lnTo>
                    <a:lnTo>
                      <a:pt x="1286" y="751"/>
                    </a:lnTo>
                    <a:lnTo>
                      <a:pt x="1280" y="750"/>
                    </a:lnTo>
                    <a:lnTo>
                      <a:pt x="1273" y="747"/>
                    </a:lnTo>
                    <a:lnTo>
                      <a:pt x="1267" y="745"/>
                    </a:lnTo>
                    <a:lnTo>
                      <a:pt x="1262" y="741"/>
                    </a:lnTo>
                    <a:lnTo>
                      <a:pt x="1258" y="737"/>
                    </a:lnTo>
                    <a:lnTo>
                      <a:pt x="1254" y="732"/>
                    </a:lnTo>
                    <a:lnTo>
                      <a:pt x="1251" y="727"/>
                    </a:lnTo>
                    <a:lnTo>
                      <a:pt x="1247" y="722"/>
                    </a:lnTo>
                    <a:lnTo>
                      <a:pt x="1243" y="720"/>
                    </a:lnTo>
                    <a:lnTo>
                      <a:pt x="1239" y="718"/>
                    </a:lnTo>
                    <a:lnTo>
                      <a:pt x="1234" y="715"/>
                    </a:lnTo>
                    <a:lnTo>
                      <a:pt x="1229" y="715"/>
                    </a:lnTo>
                    <a:lnTo>
                      <a:pt x="1224" y="716"/>
                    </a:lnTo>
                    <a:lnTo>
                      <a:pt x="1220" y="719"/>
                    </a:lnTo>
                    <a:lnTo>
                      <a:pt x="1208" y="728"/>
                    </a:lnTo>
                    <a:lnTo>
                      <a:pt x="1194" y="741"/>
                    </a:lnTo>
                    <a:lnTo>
                      <a:pt x="1178" y="757"/>
                    </a:lnTo>
                    <a:lnTo>
                      <a:pt x="1164" y="770"/>
                    </a:lnTo>
                    <a:lnTo>
                      <a:pt x="1159" y="776"/>
                    </a:lnTo>
                    <a:lnTo>
                      <a:pt x="1155" y="782"/>
                    </a:lnTo>
                    <a:lnTo>
                      <a:pt x="1153" y="789"/>
                    </a:lnTo>
                    <a:lnTo>
                      <a:pt x="1152" y="796"/>
                    </a:lnTo>
                    <a:lnTo>
                      <a:pt x="1152" y="803"/>
                    </a:lnTo>
                    <a:lnTo>
                      <a:pt x="1153" y="809"/>
                    </a:lnTo>
                    <a:lnTo>
                      <a:pt x="1155" y="815"/>
                    </a:lnTo>
                    <a:lnTo>
                      <a:pt x="1158" y="819"/>
                    </a:lnTo>
                    <a:lnTo>
                      <a:pt x="1164" y="826"/>
                    </a:lnTo>
                    <a:lnTo>
                      <a:pt x="1172" y="835"/>
                    </a:lnTo>
                    <a:lnTo>
                      <a:pt x="1176" y="841"/>
                    </a:lnTo>
                    <a:lnTo>
                      <a:pt x="1179" y="846"/>
                    </a:lnTo>
                    <a:lnTo>
                      <a:pt x="1182" y="851"/>
                    </a:lnTo>
                    <a:lnTo>
                      <a:pt x="1183" y="855"/>
                    </a:lnTo>
                    <a:lnTo>
                      <a:pt x="1184" y="860"/>
                    </a:lnTo>
                    <a:lnTo>
                      <a:pt x="1184" y="866"/>
                    </a:lnTo>
                    <a:lnTo>
                      <a:pt x="1183" y="873"/>
                    </a:lnTo>
                    <a:lnTo>
                      <a:pt x="1182" y="879"/>
                    </a:lnTo>
                    <a:lnTo>
                      <a:pt x="1179" y="885"/>
                    </a:lnTo>
                    <a:lnTo>
                      <a:pt x="1176" y="891"/>
                    </a:lnTo>
                    <a:lnTo>
                      <a:pt x="1171" y="895"/>
                    </a:lnTo>
                    <a:lnTo>
                      <a:pt x="1164" y="897"/>
                    </a:lnTo>
                    <a:lnTo>
                      <a:pt x="1158" y="898"/>
                    </a:lnTo>
                    <a:lnTo>
                      <a:pt x="1152" y="901"/>
                    </a:lnTo>
                    <a:lnTo>
                      <a:pt x="1147" y="903"/>
                    </a:lnTo>
                    <a:lnTo>
                      <a:pt x="1144" y="907"/>
                    </a:lnTo>
                    <a:lnTo>
                      <a:pt x="1139" y="914"/>
                    </a:lnTo>
                    <a:lnTo>
                      <a:pt x="1136" y="922"/>
                    </a:lnTo>
                    <a:lnTo>
                      <a:pt x="1134" y="929"/>
                    </a:lnTo>
                    <a:lnTo>
                      <a:pt x="1131" y="933"/>
                    </a:lnTo>
                    <a:lnTo>
                      <a:pt x="1125" y="934"/>
                    </a:lnTo>
                    <a:lnTo>
                      <a:pt x="1116" y="935"/>
                    </a:lnTo>
                    <a:lnTo>
                      <a:pt x="1112" y="936"/>
                    </a:lnTo>
                    <a:lnTo>
                      <a:pt x="1107" y="939"/>
                    </a:lnTo>
                    <a:lnTo>
                      <a:pt x="1103" y="942"/>
                    </a:lnTo>
                    <a:lnTo>
                      <a:pt x="1101" y="946"/>
                    </a:lnTo>
                    <a:lnTo>
                      <a:pt x="1097" y="949"/>
                    </a:lnTo>
                    <a:lnTo>
                      <a:pt x="1096" y="954"/>
                    </a:lnTo>
                    <a:lnTo>
                      <a:pt x="1095" y="959"/>
                    </a:lnTo>
                    <a:lnTo>
                      <a:pt x="1094" y="965"/>
                    </a:lnTo>
                    <a:lnTo>
                      <a:pt x="1094" y="975"/>
                    </a:lnTo>
                    <a:lnTo>
                      <a:pt x="1094" y="987"/>
                    </a:lnTo>
                    <a:lnTo>
                      <a:pt x="1095" y="998"/>
                    </a:lnTo>
                    <a:lnTo>
                      <a:pt x="1095" y="1009"/>
                    </a:lnTo>
                    <a:lnTo>
                      <a:pt x="1091" y="1018"/>
                    </a:lnTo>
                    <a:lnTo>
                      <a:pt x="1088" y="1029"/>
                    </a:lnTo>
                    <a:lnTo>
                      <a:pt x="1085" y="1035"/>
                    </a:lnTo>
                    <a:lnTo>
                      <a:pt x="1084" y="1041"/>
                    </a:lnTo>
                    <a:lnTo>
                      <a:pt x="1084" y="1046"/>
                    </a:lnTo>
                    <a:lnTo>
                      <a:pt x="1087" y="1050"/>
                    </a:lnTo>
                    <a:lnTo>
                      <a:pt x="1089" y="1061"/>
                    </a:lnTo>
                    <a:lnTo>
                      <a:pt x="1091" y="1072"/>
                    </a:lnTo>
                    <a:lnTo>
                      <a:pt x="1092" y="1084"/>
                    </a:lnTo>
                    <a:lnTo>
                      <a:pt x="1094" y="1098"/>
                    </a:lnTo>
                    <a:lnTo>
                      <a:pt x="1095" y="1105"/>
                    </a:lnTo>
                    <a:lnTo>
                      <a:pt x="1097" y="1111"/>
                    </a:lnTo>
                    <a:lnTo>
                      <a:pt x="1101" y="1116"/>
                    </a:lnTo>
                    <a:lnTo>
                      <a:pt x="1104" y="1119"/>
                    </a:lnTo>
                    <a:lnTo>
                      <a:pt x="1110" y="1123"/>
                    </a:lnTo>
                    <a:lnTo>
                      <a:pt x="1116" y="1125"/>
                    </a:lnTo>
                    <a:lnTo>
                      <a:pt x="1122" y="1126"/>
                    </a:lnTo>
                    <a:lnTo>
                      <a:pt x="1131" y="1126"/>
                    </a:lnTo>
                    <a:lnTo>
                      <a:pt x="1136" y="1126"/>
                    </a:lnTo>
                    <a:lnTo>
                      <a:pt x="1141" y="1128"/>
                    </a:lnTo>
                    <a:lnTo>
                      <a:pt x="1145" y="1129"/>
                    </a:lnTo>
                    <a:lnTo>
                      <a:pt x="1147" y="1130"/>
                    </a:lnTo>
                    <a:lnTo>
                      <a:pt x="1150" y="1136"/>
                    </a:lnTo>
                    <a:lnTo>
                      <a:pt x="1152" y="1143"/>
                    </a:lnTo>
                    <a:lnTo>
                      <a:pt x="1154" y="1145"/>
                    </a:lnTo>
                    <a:lnTo>
                      <a:pt x="1157" y="1148"/>
                    </a:lnTo>
                    <a:lnTo>
                      <a:pt x="1159" y="1149"/>
                    </a:lnTo>
                    <a:lnTo>
                      <a:pt x="1161" y="1150"/>
                    </a:lnTo>
                    <a:lnTo>
                      <a:pt x="1167" y="1149"/>
                    </a:lnTo>
                    <a:lnTo>
                      <a:pt x="1175" y="1145"/>
                    </a:lnTo>
                    <a:lnTo>
                      <a:pt x="1178" y="1143"/>
                    </a:lnTo>
                    <a:lnTo>
                      <a:pt x="1182" y="1142"/>
                    </a:lnTo>
                    <a:lnTo>
                      <a:pt x="1185" y="1143"/>
                    </a:lnTo>
                    <a:lnTo>
                      <a:pt x="1186" y="1143"/>
                    </a:lnTo>
                    <a:lnTo>
                      <a:pt x="1189" y="1145"/>
                    </a:lnTo>
                    <a:lnTo>
                      <a:pt x="1189" y="1148"/>
                    </a:lnTo>
                    <a:lnTo>
                      <a:pt x="1189" y="1151"/>
                    </a:lnTo>
                    <a:lnTo>
                      <a:pt x="1188" y="1156"/>
                    </a:lnTo>
                    <a:lnTo>
                      <a:pt x="1186" y="1160"/>
                    </a:lnTo>
                    <a:lnTo>
                      <a:pt x="1186" y="1164"/>
                    </a:lnTo>
                    <a:lnTo>
                      <a:pt x="1186" y="1168"/>
                    </a:lnTo>
                    <a:lnTo>
                      <a:pt x="1188" y="1172"/>
                    </a:lnTo>
                    <a:lnTo>
                      <a:pt x="1192" y="1179"/>
                    </a:lnTo>
                    <a:lnTo>
                      <a:pt x="1198" y="1187"/>
                    </a:lnTo>
                    <a:lnTo>
                      <a:pt x="1201" y="1192"/>
                    </a:lnTo>
                    <a:lnTo>
                      <a:pt x="1204" y="1199"/>
                    </a:lnTo>
                    <a:lnTo>
                      <a:pt x="1207" y="1206"/>
                    </a:lnTo>
                    <a:lnTo>
                      <a:pt x="1209" y="1216"/>
                    </a:lnTo>
                    <a:lnTo>
                      <a:pt x="1215" y="1236"/>
                    </a:lnTo>
                    <a:lnTo>
                      <a:pt x="1222" y="1257"/>
                    </a:lnTo>
                    <a:lnTo>
                      <a:pt x="1228" y="1268"/>
                    </a:lnTo>
                    <a:lnTo>
                      <a:pt x="1234" y="1276"/>
                    </a:lnTo>
                    <a:lnTo>
                      <a:pt x="1240" y="1283"/>
                    </a:lnTo>
                    <a:lnTo>
                      <a:pt x="1246" y="1288"/>
                    </a:lnTo>
                    <a:lnTo>
                      <a:pt x="1257" y="1296"/>
                    </a:lnTo>
                    <a:lnTo>
                      <a:pt x="1267" y="1304"/>
                    </a:lnTo>
                    <a:lnTo>
                      <a:pt x="1268" y="1306"/>
                    </a:lnTo>
                    <a:lnTo>
                      <a:pt x="1270" y="1308"/>
                    </a:lnTo>
                    <a:lnTo>
                      <a:pt x="1271" y="1309"/>
                    </a:lnTo>
                    <a:lnTo>
                      <a:pt x="1270" y="1312"/>
                    </a:lnTo>
                    <a:lnTo>
                      <a:pt x="1267" y="1314"/>
                    </a:lnTo>
                    <a:lnTo>
                      <a:pt x="1262" y="1317"/>
                    </a:lnTo>
                    <a:lnTo>
                      <a:pt x="1258" y="1319"/>
                    </a:lnTo>
                    <a:lnTo>
                      <a:pt x="1253" y="1321"/>
                    </a:lnTo>
                    <a:lnTo>
                      <a:pt x="1249" y="1325"/>
                    </a:lnTo>
                    <a:lnTo>
                      <a:pt x="1248" y="1328"/>
                    </a:lnTo>
                    <a:lnTo>
                      <a:pt x="1249" y="1331"/>
                    </a:lnTo>
                    <a:lnTo>
                      <a:pt x="1251" y="1333"/>
                    </a:lnTo>
                    <a:lnTo>
                      <a:pt x="1253" y="1336"/>
                    </a:lnTo>
                    <a:lnTo>
                      <a:pt x="1257" y="1337"/>
                    </a:lnTo>
                    <a:lnTo>
                      <a:pt x="1265" y="1338"/>
                    </a:lnTo>
                    <a:lnTo>
                      <a:pt x="1278" y="1338"/>
                    </a:lnTo>
                    <a:lnTo>
                      <a:pt x="1284" y="1338"/>
                    </a:lnTo>
                    <a:lnTo>
                      <a:pt x="1290" y="1338"/>
                    </a:lnTo>
                    <a:lnTo>
                      <a:pt x="1295" y="1339"/>
                    </a:lnTo>
                    <a:lnTo>
                      <a:pt x="1298" y="1342"/>
                    </a:lnTo>
                    <a:lnTo>
                      <a:pt x="1302" y="1344"/>
                    </a:lnTo>
                    <a:lnTo>
                      <a:pt x="1304" y="1346"/>
                    </a:lnTo>
                    <a:lnTo>
                      <a:pt x="1306" y="1350"/>
                    </a:lnTo>
                    <a:lnTo>
                      <a:pt x="1308" y="1353"/>
                    </a:lnTo>
                    <a:lnTo>
                      <a:pt x="1306" y="1364"/>
                    </a:lnTo>
                    <a:lnTo>
                      <a:pt x="1304" y="1377"/>
                    </a:lnTo>
                    <a:lnTo>
                      <a:pt x="1299" y="1393"/>
                    </a:lnTo>
                    <a:lnTo>
                      <a:pt x="1292" y="1409"/>
                    </a:lnTo>
                    <a:lnTo>
                      <a:pt x="1285" y="1426"/>
                    </a:lnTo>
                    <a:lnTo>
                      <a:pt x="1278" y="1444"/>
                    </a:lnTo>
                    <a:lnTo>
                      <a:pt x="1268" y="1460"/>
                    </a:lnTo>
                    <a:lnTo>
                      <a:pt x="1259" y="1476"/>
                    </a:lnTo>
                    <a:lnTo>
                      <a:pt x="1249" y="1490"/>
                    </a:lnTo>
                    <a:lnTo>
                      <a:pt x="1239" y="1506"/>
                    </a:lnTo>
                    <a:lnTo>
                      <a:pt x="1234" y="1515"/>
                    </a:lnTo>
                    <a:lnTo>
                      <a:pt x="1230" y="1523"/>
                    </a:lnTo>
                    <a:lnTo>
                      <a:pt x="1227" y="1532"/>
                    </a:lnTo>
                    <a:lnTo>
                      <a:pt x="1224" y="1539"/>
                    </a:lnTo>
                    <a:lnTo>
                      <a:pt x="1221" y="1553"/>
                    </a:lnTo>
                    <a:lnTo>
                      <a:pt x="1216" y="1565"/>
                    </a:lnTo>
                    <a:lnTo>
                      <a:pt x="1209" y="1576"/>
                    </a:lnTo>
                    <a:lnTo>
                      <a:pt x="1201" y="1584"/>
                    </a:lnTo>
                    <a:lnTo>
                      <a:pt x="1192" y="1592"/>
                    </a:lnTo>
                    <a:lnTo>
                      <a:pt x="1186" y="1601"/>
                    </a:lnTo>
                    <a:lnTo>
                      <a:pt x="1185" y="1605"/>
                    </a:lnTo>
                    <a:lnTo>
                      <a:pt x="1184" y="1610"/>
                    </a:lnTo>
                    <a:lnTo>
                      <a:pt x="1184" y="1615"/>
                    </a:lnTo>
                    <a:lnTo>
                      <a:pt x="1184" y="1620"/>
                    </a:lnTo>
                    <a:lnTo>
                      <a:pt x="1186" y="1633"/>
                    </a:lnTo>
                    <a:lnTo>
                      <a:pt x="1188" y="1648"/>
                    </a:lnTo>
                    <a:lnTo>
                      <a:pt x="1190" y="1665"/>
                    </a:lnTo>
                    <a:lnTo>
                      <a:pt x="1190" y="1680"/>
                    </a:lnTo>
                    <a:lnTo>
                      <a:pt x="1190" y="1687"/>
                    </a:lnTo>
                    <a:lnTo>
                      <a:pt x="1189" y="1693"/>
                    </a:lnTo>
                    <a:lnTo>
                      <a:pt x="1188" y="1699"/>
                    </a:lnTo>
                    <a:lnTo>
                      <a:pt x="1185" y="1703"/>
                    </a:lnTo>
                    <a:lnTo>
                      <a:pt x="1182" y="1706"/>
                    </a:lnTo>
                    <a:lnTo>
                      <a:pt x="1178" y="1709"/>
                    </a:lnTo>
                    <a:lnTo>
                      <a:pt x="1173" y="1709"/>
                    </a:lnTo>
                    <a:lnTo>
                      <a:pt x="1169" y="1709"/>
                    </a:lnTo>
                    <a:lnTo>
                      <a:pt x="1164" y="1709"/>
                    </a:lnTo>
                    <a:lnTo>
                      <a:pt x="1160" y="1711"/>
                    </a:lnTo>
                    <a:lnTo>
                      <a:pt x="1159" y="1714"/>
                    </a:lnTo>
                    <a:lnTo>
                      <a:pt x="1157" y="1717"/>
                    </a:lnTo>
                    <a:lnTo>
                      <a:pt x="1155" y="1727"/>
                    </a:lnTo>
                    <a:lnTo>
                      <a:pt x="1153" y="1737"/>
                    </a:lnTo>
                    <a:lnTo>
                      <a:pt x="1152" y="1741"/>
                    </a:lnTo>
                    <a:lnTo>
                      <a:pt x="1148" y="1746"/>
                    </a:lnTo>
                    <a:lnTo>
                      <a:pt x="1144" y="1750"/>
                    </a:lnTo>
                    <a:lnTo>
                      <a:pt x="1138" y="1755"/>
                    </a:lnTo>
                    <a:lnTo>
                      <a:pt x="1131" y="1759"/>
                    </a:lnTo>
                    <a:lnTo>
                      <a:pt x="1125" y="1761"/>
                    </a:lnTo>
                    <a:lnTo>
                      <a:pt x="1117" y="1764"/>
                    </a:lnTo>
                    <a:lnTo>
                      <a:pt x="1112" y="1765"/>
                    </a:lnTo>
                    <a:lnTo>
                      <a:pt x="1107" y="1765"/>
                    </a:lnTo>
                    <a:lnTo>
                      <a:pt x="1102" y="1766"/>
                    </a:lnTo>
                    <a:lnTo>
                      <a:pt x="1100" y="1768"/>
                    </a:lnTo>
                    <a:lnTo>
                      <a:pt x="1098" y="1769"/>
                    </a:lnTo>
                    <a:lnTo>
                      <a:pt x="1098" y="1777"/>
                    </a:lnTo>
                    <a:lnTo>
                      <a:pt x="1098" y="1786"/>
                    </a:lnTo>
                    <a:lnTo>
                      <a:pt x="1097" y="1796"/>
                    </a:lnTo>
                    <a:lnTo>
                      <a:pt x="1098" y="1803"/>
                    </a:lnTo>
                    <a:lnTo>
                      <a:pt x="1101" y="1807"/>
                    </a:lnTo>
                    <a:lnTo>
                      <a:pt x="1104" y="1811"/>
                    </a:lnTo>
                    <a:lnTo>
                      <a:pt x="1110" y="1816"/>
                    </a:lnTo>
                    <a:lnTo>
                      <a:pt x="1119" y="1821"/>
                    </a:lnTo>
                    <a:lnTo>
                      <a:pt x="1122" y="1823"/>
                    </a:lnTo>
                    <a:lnTo>
                      <a:pt x="1126" y="1825"/>
                    </a:lnTo>
                    <a:lnTo>
                      <a:pt x="1128" y="1829"/>
                    </a:lnTo>
                    <a:lnTo>
                      <a:pt x="1131" y="1831"/>
                    </a:lnTo>
                    <a:lnTo>
                      <a:pt x="1133" y="1838"/>
                    </a:lnTo>
                    <a:lnTo>
                      <a:pt x="1133" y="1844"/>
                    </a:lnTo>
                    <a:lnTo>
                      <a:pt x="1132" y="1859"/>
                    </a:lnTo>
                    <a:lnTo>
                      <a:pt x="1132" y="1870"/>
                    </a:lnTo>
                    <a:lnTo>
                      <a:pt x="1134" y="1875"/>
                    </a:lnTo>
                    <a:lnTo>
                      <a:pt x="1139" y="1880"/>
                    </a:lnTo>
                    <a:lnTo>
                      <a:pt x="1144" y="1885"/>
                    </a:lnTo>
                    <a:lnTo>
                      <a:pt x="1150" y="1888"/>
                    </a:lnTo>
                    <a:lnTo>
                      <a:pt x="1163" y="1895"/>
                    </a:lnTo>
                    <a:lnTo>
                      <a:pt x="1177" y="1901"/>
                    </a:lnTo>
                    <a:lnTo>
                      <a:pt x="1182" y="1904"/>
                    </a:lnTo>
                    <a:lnTo>
                      <a:pt x="1184" y="1907"/>
                    </a:lnTo>
                    <a:lnTo>
                      <a:pt x="1186" y="1911"/>
                    </a:lnTo>
                    <a:lnTo>
                      <a:pt x="1189" y="1914"/>
                    </a:lnTo>
                    <a:lnTo>
                      <a:pt x="1189" y="1919"/>
                    </a:lnTo>
                    <a:lnTo>
                      <a:pt x="1189" y="1926"/>
                    </a:lnTo>
                    <a:lnTo>
                      <a:pt x="1189" y="1932"/>
                    </a:lnTo>
                    <a:lnTo>
                      <a:pt x="1188" y="1939"/>
                    </a:lnTo>
                    <a:lnTo>
                      <a:pt x="1184" y="1954"/>
                    </a:lnTo>
                    <a:lnTo>
                      <a:pt x="1180" y="1964"/>
                    </a:lnTo>
                    <a:lnTo>
                      <a:pt x="1178" y="1980"/>
                    </a:lnTo>
                    <a:lnTo>
                      <a:pt x="1176" y="1996"/>
                    </a:lnTo>
                    <a:lnTo>
                      <a:pt x="1173" y="2016"/>
                    </a:lnTo>
                    <a:lnTo>
                      <a:pt x="1172" y="2032"/>
                    </a:lnTo>
                    <a:lnTo>
                      <a:pt x="1170" y="2048"/>
                    </a:lnTo>
                    <a:lnTo>
                      <a:pt x="1170" y="2062"/>
                    </a:lnTo>
                    <a:lnTo>
                      <a:pt x="1170" y="2068"/>
                    </a:lnTo>
                    <a:lnTo>
                      <a:pt x="1171" y="2073"/>
                    </a:lnTo>
                    <a:lnTo>
                      <a:pt x="1172" y="2077"/>
                    </a:lnTo>
                    <a:lnTo>
                      <a:pt x="1173" y="2080"/>
                    </a:lnTo>
                    <a:lnTo>
                      <a:pt x="1177" y="2087"/>
                    </a:lnTo>
                    <a:lnTo>
                      <a:pt x="1178" y="2093"/>
                    </a:lnTo>
                    <a:lnTo>
                      <a:pt x="1177" y="2095"/>
                    </a:lnTo>
                    <a:lnTo>
                      <a:pt x="1176" y="2098"/>
                    </a:lnTo>
                    <a:lnTo>
                      <a:pt x="1173" y="2099"/>
                    </a:lnTo>
                    <a:lnTo>
                      <a:pt x="1170" y="2099"/>
                    </a:lnTo>
                    <a:lnTo>
                      <a:pt x="1167" y="2100"/>
                    </a:lnTo>
                    <a:lnTo>
                      <a:pt x="1164" y="2100"/>
                    </a:lnTo>
                    <a:lnTo>
                      <a:pt x="1161" y="2101"/>
                    </a:lnTo>
                    <a:lnTo>
                      <a:pt x="1160" y="2103"/>
                    </a:lnTo>
                    <a:lnTo>
                      <a:pt x="1158" y="2108"/>
                    </a:lnTo>
                    <a:lnTo>
                      <a:pt x="1157" y="2114"/>
                    </a:lnTo>
                    <a:lnTo>
                      <a:pt x="1158" y="2122"/>
                    </a:lnTo>
                    <a:lnTo>
                      <a:pt x="1160" y="2132"/>
                    </a:lnTo>
                    <a:lnTo>
                      <a:pt x="1164" y="2143"/>
                    </a:lnTo>
                    <a:lnTo>
                      <a:pt x="1166" y="2151"/>
                    </a:lnTo>
                    <a:lnTo>
                      <a:pt x="1167" y="2156"/>
                    </a:lnTo>
                    <a:lnTo>
                      <a:pt x="1169" y="2158"/>
                    </a:lnTo>
                    <a:lnTo>
                      <a:pt x="1167" y="2162"/>
                    </a:lnTo>
                    <a:lnTo>
                      <a:pt x="1166" y="2164"/>
                    </a:lnTo>
                    <a:lnTo>
                      <a:pt x="1161" y="2168"/>
                    </a:lnTo>
                    <a:lnTo>
                      <a:pt x="1153" y="2171"/>
                    </a:lnTo>
                    <a:lnTo>
                      <a:pt x="1150" y="2172"/>
                    </a:lnTo>
                    <a:lnTo>
                      <a:pt x="1146" y="2174"/>
                    </a:lnTo>
                    <a:lnTo>
                      <a:pt x="1145" y="2176"/>
                    </a:lnTo>
                    <a:lnTo>
                      <a:pt x="1144" y="2178"/>
                    </a:lnTo>
                    <a:lnTo>
                      <a:pt x="1144" y="2183"/>
                    </a:lnTo>
                    <a:lnTo>
                      <a:pt x="1145" y="2189"/>
                    </a:lnTo>
                    <a:lnTo>
                      <a:pt x="1148" y="2199"/>
                    </a:lnTo>
                    <a:lnTo>
                      <a:pt x="1152" y="2210"/>
                    </a:lnTo>
                    <a:lnTo>
                      <a:pt x="1155" y="2224"/>
                    </a:lnTo>
                    <a:lnTo>
                      <a:pt x="1158" y="2237"/>
                    </a:lnTo>
                    <a:lnTo>
                      <a:pt x="1158" y="2245"/>
                    </a:lnTo>
                    <a:lnTo>
                      <a:pt x="1155" y="2251"/>
                    </a:lnTo>
                    <a:lnTo>
                      <a:pt x="1152" y="2253"/>
                    </a:lnTo>
                    <a:lnTo>
                      <a:pt x="1146" y="2253"/>
                    </a:lnTo>
                    <a:lnTo>
                      <a:pt x="1142" y="2254"/>
                    </a:lnTo>
                    <a:lnTo>
                      <a:pt x="1140" y="2257"/>
                    </a:lnTo>
                    <a:lnTo>
                      <a:pt x="1138" y="2259"/>
                    </a:lnTo>
                    <a:lnTo>
                      <a:pt x="1135" y="2264"/>
                    </a:lnTo>
                    <a:lnTo>
                      <a:pt x="1131" y="2276"/>
                    </a:lnTo>
                    <a:lnTo>
                      <a:pt x="1122" y="2292"/>
                    </a:lnTo>
                    <a:lnTo>
                      <a:pt x="1116" y="2301"/>
                    </a:lnTo>
                    <a:lnTo>
                      <a:pt x="1109" y="2309"/>
                    </a:lnTo>
                    <a:lnTo>
                      <a:pt x="1101" y="2315"/>
                    </a:lnTo>
                    <a:lnTo>
                      <a:pt x="1092" y="2320"/>
                    </a:lnTo>
                    <a:lnTo>
                      <a:pt x="1085" y="2323"/>
                    </a:lnTo>
                    <a:lnTo>
                      <a:pt x="1078" y="2326"/>
                    </a:lnTo>
                    <a:lnTo>
                      <a:pt x="1071" y="2327"/>
                    </a:lnTo>
                    <a:lnTo>
                      <a:pt x="1066" y="2327"/>
                    </a:lnTo>
                    <a:lnTo>
                      <a:pt x="1062" y="2327"/>
                    </a:lnTo>
                    <a:lnTo>
                      <a:pt x="1058" y="2327"/>
                    </a:lnTo>
                    <a:lnTo>
                      <a:pt x="1056" y="2328"/>
                    </a:lnTo>
                    <a:lnTo>
                      <a:pt x="1053" y="2329"/>
                    </a:lnTo>
                    <a:lnTo>
                      <a:pt x="1051" y="2332"/>
                    </a:lnTo>
                    <a:lnTo>
                      <a:pt x="1051" y="2335"/>
                    </a:lnTo>
                    <a:lnTo>
                      <a:pt x="1051" y="2339"/>
                    </a:lnTo>
                    <a:lnTo>
                      <a:pt x="1052" y="2344"/>
                    </a:lnTo>
                    <a:lnTo>
                      <a:pt x="1053" y="2347"/>
                    </a:lnTo>
                    <a:lnTo>
                      <a:pt x="1052" y="2349"/>
                    </a:lnTo>
                    <a:lnTo>
                      <a:pt x="1050" y="2351"/>
                    </a:lnTo>
                    <a:lnTo>
                      <a:pt x="1047" y="2352"/>
                    </a:lnTo>
                    <a:lnTo>
                      <a:pt x="1039" y="2349"/>
                    </a:lnTo>
                    <a:lnTo>
                      <a:pt x="1031" y="2347"/>
                    </a:lnTo>
                    <a:lnTo>
                      <a:pt x="1027" y="2347"/>
                    </a:lnTo>
                    <a:lnTo>
                      <a:pt x="1024" y="2348"/>
                    </a:lnTo>
                    <a:lnTo>
                      <a:pt x="1020" y="2351"/>
                    </a:lnTo>
                    <a:lnTo>
                      <a:pt x="1018" y="2353"/>
                    </a:lnTo>
                    <a:lnTo>
                      <a:pt x="1010" y="2361"/>
                    </a:lnTo>
                    <a:lnTo>
                      <a:pt x="1005" y="2371"/>
                    </a:lnTo>
                    <a:lnTo>
                      <a:pt x="1000" y="2380"/>
                    </a:lnTo>
                    <a:lnTo>
                      <a:pt x="994" y="2390"/>
                    </a:lnTo>
                    <a:lnTo>
                      <a:pt x="990" y="2395"/>
                    </a:lnTo>
                    <a:lnTo>
                      <a:pt x="988" y="2397"/>
                    </a:lnTo>
                    <a:lnTo>
                      <a:pt x="986" y="2399"/>
                    </a:lnTo>
                    <a:lnTo>
                      <a:pt x="983" y="2399"/>
                    </a:lnTo>
                    <a:lnTo>
                      <a:pt x="978" y="2397"/>
                    </a:lnTo>
                    <a:lnTo>
                      <a:pt x="974" y="2393"/>
                    </a:lnTo>
                    <a:lnTo>
                      <a:pt x="968" y="2391"/>
                    </a:lnTo>
                    <a:lnTo>
                      <a:pt x="959" y="2390"/>
                    </a:lnTo>
                    <a:lnTo>
                      <a:pt x="955" y="2391"/>
                    </a:lnTo>
                    <a:lnTo>
                      <a:pt x="952" y="2392"/>
                    </a:lnTo>
                    <a:lnTo>
                      <a:pt x="951" y="2395"/>
                    </a:lnTo>
                    <a:lnTo>
                      <a:pt x="950" y="2398"/>
                    </a:lnTo>
                    <a:lnTo>
                      <a:pt x="951" y="2405"/>
                    </a:lnTo>
                    <a:lnTo>
                      <a:pt x="951" y="2412"/>
                    </a:lnTo>
                    <a:lnTo>
                      <a:pt x="950" y="2417"/>
                    </a:lnTo>
                    <a:lnTo>
                      <a:pt x="947" y="2420"/>
                    </a:lnTo>
                    <a:lnTo>
                      <a:pt x="943" y="2423"/>
                    </a:lnTo>
                    <a:lnTo>
                      <a:pt x="937" y="2426"/>
                    </a:lnTo>
                    <a:lnTo>
                      <a:pt x="931" y="2428"/>
                    </a:lnTo>
                    <a:lnTo>
                      <a:pt x="924" y="2429"/>
                    </a:lnTo>
                    <a:lnTo>
                      <a:pt x="915" y="2429"/>
                    </a:lnTo>
                    <a:lnTo>
                      <a:pt x="908" y="2429"/>
                    </a:lnTo>
                    <a:lnTo>
                      <a:pt x="901" y="2429"/>
                    </a:lnTo>
                    <a:lnTo>
                      <a:pt x="895" y="2429"/>
                    </a:lnTo>
                    <a:lnTo>
                      <a:pt x="892" y="2430"/>
                    </a:lnTo>
                    <a:lnTo>
                      <a:pt x="888" y="2432"/>
                    </a:lnTo>
                    <a:lnTo>
                      <a:pt x="882" y="2436"/>
                    </a:lnTo>
                    <a:lnTo>
                      <a:pt x="876" y="2441"/>
                    </a:lnTo>
                    <a:lnTo>
                      <a:pt x="873" y="2443"/>
                    </a:lnTo>
                    <a:lnTo>
                      <a:pt x="869" y="2445"/>
                    </a:lnTo>
                    <a:lnTo>
                      <a:pt x="864" y="2445"/>
                    </a:lnTo>
                    <a:lnTo>
                      <a:pt x="859" y="2443"/>
                    </a:lnTo>
                    <a:lnTo>
                      <a:pt x="855" y="2441"/>
                    </a:lnTo>
                    <a:lnTo>
                      <a:pt x="850" y="2439"/>
                    </a:lnTo>
                    <a:lnTo>
                      <a:pt x="845" y="2436"/>
                    </a:lnTo>
                    <a:lnTo>
                      <a:pt x="840" y="2433"/>
                    </a:lnTo>
                    <a:lnTo>
                      <a:pt x="837" y="2429"/>
                    </a:lnTo>
                    <a:lnTo>
                      <a:pt x="833" y="2429"/>
                    </a:lnTo>
                    <a:lnTo>
                      <a:pt x="830" y="2429"/>
                    </a:lnTo>
                    <a:lnTo>
                      <a:pt x="826" y="2432"/>
                    </a:lnTo>
                    <a:lnTo>
                      <a:pt x="820" y="2437"/>
                    </a:lnTo>
                    <a:lnTo>
                      <a:pt x="816" y="2442"/>
                    </a:lnTo>
                    <a:lnTo>
                      <a:pt x="813" y="2445"/>
                    </a:lnTo>
                    <a:lnTo>
                      <a:pt x="807" y="2446"/>
                    </a:lnTo>
                    <a:lnTo>
                      <a:pt x="800" y="2446"/>
                    </a:lnTo>
                    <a:lnTo>
                      <a:pt x="793" y="2446"/>
                    </a:lnTo>
                    <a:lnTo>
                      <a:pt x="775" y="2446"/>
                    </a:lnTo>
                    <a:lnTo>
                      <a:pt x="760" y="2446"/>
                    </a:lnTo>
                    <a:lnTo>
                      <a:pt x="744" y="2447"/>
                    </a:lnTo>
                    <a:lnTo>
                      <a:pt x="728" y="2447"/>
                    </a:lnTo>
                    <a:lnTo>
                      <a:pt x="719" y="2447"/>
                    </a:lnTo>
                    <a:lnTo>
                      <a:pt x="712" y="2447"/>
                    </a:lnTo>
                    <a:lnTo>
                      <a:pt x="707" y="2446"/>
                    </a:lnTo>
                    <a:lnTo>
                      <a:pt x="704" y="2445"/>
                    </a:lnTo>
                    <a:lnTo>
                      <a:pt x="699" y="2441"/>
                    </a:lnTo>
                    <a:lnTo>
                      <a:pt x="692" y="2440"/>
                    </a:lnTo>
                    <a:lnTo>
                      <a:pt x="685" y="2439"/>
                    </a:lnTo>
                    <a:lnTo>
                      <a:pt x="675" y="2437"/>
                    </a:lnTo>
                    <a:lnTo>
                      <a:pt x="661" y="2430"/>
                    </a:lnTo>
                    <a:lnTo>
                      <a:pt x="643" y="2421"/>
                    </a:lnTo>
                    <a:lnTo>
                      <a:pt x="637" y="2421"/>
                    </a:lnTo>
                    <a:lnTo>
                      <a:pt x="631" y="2422"/>
                    </a:lnTo>
                    <a:lnTo>
                      <a:pt x="628" y="2424"/>
                    </a:lnTo>
                    <a:lnTo>
                      <a:pt x="624" y="2428"/>
                    </a:lnTo>
                    <a:lnTo>
                      <a:pt x="619" y="2436"/>
                    </a:lnTo>
                    <a:lnTo>
                      <a:pt x="616" y="2445"/>
                    </a:lnTo>
                    <a:lnTo>
                      <a:pt x="615" y="2448"/>
                    </a:lnTo>
                    <a:lnTo>
                      <a:pt x="615" y="2453"/>
                    </a:lnTo>
                    <a:lnTo>
                      <a:pt x="615" y="2458"/>
                    </a:lnTo>
                    <a:lnTo>
                      <a:pt x="615" y="2462"/>
                    </a:lnTo>
                    <a:lnTo>
                      <a:pt x="617" y="2471"/>
                    </a:lnTo>
                    <a:lnTo>
                      <a:pt x="619" y="2481"/>
                    </a:lnTo>
                    <a:lnTo>
                      <a:pt x="621" y="2486"/>
                    </a:lnTo>
                    <a:lnTo>
                      <a:pt x="621" y="2493"/>
                    </a:lnTo>
                    <a:lnTo>
                      <a:pt x="619" y="2500"/>
                    </a:lnTo>
                    <a:lnTo>
                      <a:pt x="618" y="2508"/>
                    </a:lnTo>
                    <a:lnTo>
                      <a:pt x="616" y="2515"/>
                    </a:lnTo>
                    <a:lnTo>
                      <a:pt x="615" y="2519"/>
                    </a:lnTo>
                    <a:lnTo>
                      <a:pt x="613" y="2523"/>
                    </a:lnTo>
                    <a:lnTo>
                      <a:pt x="612" y="2525"/>
                    </a:lnTo>
                    <a:lnTo>
                      <a:pt x="611" y="2524"/>
                    </a:lnTo>
                    <a:lnTo>
                      <a:pt x="609" y="2522"/>
                    </a:lnTo>
                    <a:lnTo>
                      <a:pt x="606" y="2519"/>
                    </a:lnTo>
                    <a:lnTo>
                      <a:pt x="603" y="2517"/>
                    </a:lnTo>
                    <a:lnTo>
                      <a:pt x="599" y="2516"/>
                    </a:lnTo>
                    <a:lnTo>
                      <a:pt x="594" y="2515"/>
                    </a:lnTo>
                    <a:lnTo>
                      <a:pt x="583" y="2514"/>
                    </a:lnTo>
                    <a:lnTo>
                      <a:pt x="569" y="2514"/>
                    </a:lnTo>
                    <a:lnTo>
                      <a:pt x="562" y="2515"/>
                    </a:lnTo>
                    <a:lnTo>
                      <a:pt x="556" y="2516"/>
                    </a:lnTo>
                    <a:lnTo>
                      <a:pt x="550" y="2518"/>
                    </a:lnTo>
                    <a:lnTo>
                      <a:pt x="547" y="2519"/>
                    </a:lnTo>
                    <a:lnTo>
                      <a:pt x="541" y="2525"/>
                    </a:lnTo>
                    <a:lnTo>
                      <a:pt x="535" y="2531"/>
                    </a:lnTo>
                    <a:lnTo>
                      <a:pt x="528" y="2538"/>
                    </a:lnTo>
                    <a:lnTo>
                      <a:pt x="520" y="2543"/>
                    </a:lnTo>
                    <a:lnTo>
                      <a:pt x="512" y="2547"/>
                    </a:lnTo>
                    <a:lnTo>
                      <a:pt x="505" y="2549"/>
                    </a:lnTo>
                    <a:lnTo>
                      <a:pt x="502" y="2552"/>
                    </a:lnTo>
                    <a:lnTo>
                      <a:pt x="498" y="2555"/>
                    </a:lnTo>
                    <a:lnTo>
                      <a:pt x="496" y="2560"/>
                    </a:lnTo>
                    <a:lnTo>
                      <a:pt x="495" y="2565"/>
                    </a:lnTo>
                    <a:lnTo>
                      <a:pt x="493" y="2569"/>
                    </a:lnTo>
                    <a:lnTo>
                      <a:pt x="491" y="2573"/>
                    </a:lnTo>
                    <a:lnTo>
                      <a:pt x="487" y="2577"/>
                    </a:lnTo>
                    <a:lnTo>
                      <a:pt x="483" y="2581"/>
                    </a:lnTo>
                    <a:lnTo>
                      <a:pt x="472" y="2597"/>
                    </a:lnTo>
                    <a:lnTo>
                      <a:pt x="458" y="2613"/>
                    </a:lnTo>
                    <a:lnTo>
                      <a:pt x="453" y="2617"/>
                    </a:lnTo>
                    <a:lnTo>
                      <a:pt x="446" y="2620"/>
                    </a:lnTo>
                    <a:lnTo>
                      <a:pt x="437" y="2623"/>
                    </a:lnTo>
                    <a:lnTo>
                      <a:pt x="428" y="2625"/>
                    </a:lnTo>
                    <a:lnTo>
                      <a:pt x="407" y="2630"/>
                    </a:lnTo>
                    <a:lnTo>
                      <a:pt x="386" y="2632"/>
                    </a:lnTo>
                    <a:lnTo>
                      <a:pt x="370" y="2635"/>
                    </a:lnTo>
                    <a:lnTo>
                      <a:pt x="354" y="2637"/>
                    </a:lnTo>
                    <a:lnTo>
                      <a:pt x="340" y="2640"/>
                    </a:lnTo>
                    <a:lnTo>
                      <a:pt x="328" y="2642"/>
                    </a:lnTo>
                    <a:lnTo>
                      <a:pt x="322" y="2643"/>
                    </a:lnTo>
                    <a:lnTo>
                      <a:pt x="317" y="2644"/>
                    </a:lnTo>
                    <a:lnTo>
                      <a:pt x="313" y="2647"/>
                    </a:lnTo>
                    <a:lnTo>
                      <a:pt x="309" y="2649"/>
                    </a:lnTo>
                    <a:lnTo>
                      <a:pt x="302" y="2654"/>
                    </a:lnTo>
                    <a:lnTo>
                      <a:pt x="296" y="2661"/>
                    </a:lnTo>
                    <a:lnTo>
                      <a:pt x="288" y="2667"/>
                    </a:lnTo>
                    <a:lnTo>
                      <a:pt x="277" y="2673"/>
                    </a:lnTo>
                    <a:lnTo>
                      <a:pt x="266" y="2676"/>
                    </a:lnTo>
                    <a:lnTo>
                      <a:pt x="257" y="2679"/>
                    </a:lnTo>
                    <a:lnTo>
                      <a:pt x="248" y="2680"/>
                    </a:lnTo>
                    <a:lnTo>
                      <a:pt x="240" y="2682"/>
                    </a:lnTo>
                    <a:lnTo>
                      <a:pt x="233" y="2686"/>
                    </a:lnTo>
                    <a:lnTo>
                      <a:pt x="227" y="2689"/>
                    </a:lnTo>
                    <a:lnTo>
                      <a:pt x="222" y="2694"/>
                    </a:lnTo>
                    <a:lnTo>
                      <a:pt x="216" y="2699"/>
                    </a:lnTo>
                    <a:lnTo>
                      <a:pt x="207" y="2704"/>
                    </a:lnTo>
                    <a:lnTo>
                      <a:pt x="196" y="2707"/>
                    </a:lnTo>
                    <a:lnTo>
                      <a:pt x="184" y="2710"/>
                    </a:lnTo>
                    <a:lnTo>
                      <a:pt x="175" y="2714"/>
                    </a:lnTo>
                    <a:lnTo>
                      <a:pt x="166" y="2719"/>
                    </a:lnTo>
                    <a:lnTo>
                      <a:pt x="158" y="2725"/>
                    </a:lnTo>
                    <a:lnTo>
                      <a:pt x="153" y="2729"/>
                    </a:lnTo>
                    <a:lnTo>
                      <a:pt x="147" y="2731"/>
                    </a:lnTo>
                    <a:lnTo>
                      <a:pt x="139" y="2733"/>
                    </a:lnTo>
                    <a:lnTo>
                      <a:pt x="131" y="2735"/>
                    </a:lnTo>
                    <a:lnTo>
                      <a:pt x="111" y="2736"/>
                    </a:lnTo>
                    <a:lnTo>
                      <a:pt x="92" y="2737"/>
                    </a:lnTo>
                    <a:lnTo>
                      <a:pt x="78" y="2737"/>
                    </a:lnTo>
                    <a:lnTo>
                      <a:pt x="65" y="2738"/>
                    </a:lnTo>
                    <a:lnTo>
                      <a:pt x="52" y="2738"/>
                    </a:lnTo>
                    <a:lnTo>
                      <a:pt x="39" y="2738"/>
                    </a:lnTo>
                    <a:close/>
                  </a:path>
                </a:pathLst>
              </a:custGeom>
              <a:solidFill>
                <a:srgbClr val="BFBFBF">
                  <a:alpha val="100000"/>
                </a:srgbClr>
              </a:solidFill>
              <a:ln w="9525" cap="flat" cmpd="sng">
                <a:solidFill>
                  <a:schemeClr val="bg1">
                    <a:alpha val="100000"/>
                  </a:schemeClr>
                </a:solidFill>
                <a:prstDash val="solid"/>
                <a:bevel/>
                <a:headEnd type="none" w="med" len="med"/>
                <a:tailEnd type="none" w="med" len="med"/>
              </a:ln>
            </p:spPr>
            <p:txBody>
              <a:bodyPr/>
              <a:lstStyle/>
              <a:p>
                <a:endParaRPr lang="zh-CN" altLang="en-US"/>
              </a:p>
            </p:txBody>
          </p:sp>
          <p:sp>
            <p:nvSpPr>
              <p:cNvPr id="44056" name="吉林"/>
              <p:cNvSpPr/>
              <p:nvPr/>
            </p:nvSpPr>
            <p:spPr>
              <a:xfrm>
                <a:off x="4057700" y="809667"/>
                <a:ext cx="809635" cy="60010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3070" h="2270">
                    <a:moveTo>
                      <a:pt x="3067" y="833"/>
                    </a:moveTo>
                    <a:lnTo>
                      <a:pt x="3069" y="846"/>
                    </a:lnTo>
                    <a:lnTo>
                      <a:pt x="3070" y="859"/>
                    </a:lnTo>
                    <a:lnTo>
                      <a:pt x="3070" y="874"/>
                    </a:lnTo>
                    <a:lnTo>
                      <a:pt x="3069" y="890"/>
                    </a:lnTo>
                    <a:lnTo>
                      <a:pt x="3067" y="912"/>
                    </a:lnTo>
                    <a:lnTo>
                      <a:pt x="3065" y="937"/>
                    </a:lnTo>
                    <a:lnTo>
                      <a:pt x="3064" y="949"/>
                    </a:lnTo>
                    <a:lnTo>
                      <a:pt x="3063" y="960"/>
                    </a:lnTo>
                    <a:lnTo>
                      <a:pt x="3062" y="970"/>
                    </a:lnTo>
                    <a:lnTo>
                      <a:pt x="3060" y="977"/>
                    </a:lnTo>
                    <a:lnTo>
                      <a:pt x="3055" y="989"/>
                    </a:lnTo>
                    <a:lnTo>
                      <a:pt x="3049" y="997"/>
                    </a:lnTo>
                    <a:lnTo>
                      <a:pt x="3048" y="1000"/>
                    </a:lnTo>
                    <a:lnTo>
                      <a:pt x="3045" y="1005"/>
                    </a:lnTo>
                    <a:lnTo>
                      <a:pt x="3044" y="1010"/>
                    </a:lnTo>
                    <a:lnTo>
                      <a:pt x="3044" y="1015"/>
                    </a:lnTo>
                    <a:lnTo>
                      <a:pt x="3044" y="1024"/>
                    </a:lnTo>
                    <a:lnTo>
                      <a:pt x="3048" y="1034"/>
                    </a:lnTo>
                    <a:lnTo>
                      <a:pt x="3050" y="1041"/>
                    </a:lnTo>
                    <a:lnTo>
                      <a:pt x="3054" y="1048"/>
                    </a:lnTo>
                    <a:lnTo>
                      <a:pt x="3056" y="1054"/>
                    </a:lnTo>
                    <a:lnTo>
                      <a:pt x="3056" y="1060"/>
                    </a:lnTo>
                    <a:lnTo>
                      <a:pt x="3056" y="1062"/>
                    </a:lnTo>
                    <a:lnTo>
                      <a:pt x="3055" y="1065"/>
                    </a:lnTo>
                    <a:lnTo>
                      <a:pt x="3052" y="1066"/>
                    </a:lnTo>
                    <a:lnTo>
                      <a:pt x="3049" y="1066"/>
                    </a:lnTo>
                    <a:lnTo>
                      <a:pt x="3042" y="1063"/>
                    </a:lnTo>
                    <a:lnTo>
                      <a:pt x="3036" y="1062"/>
                    </a:lnTo>
                    <a:lnTo>
                      <a:pt x="3031" y="1062"/>
                    </a:lnTo>
                    <a:lnTo>
                      <a:pt x="3027" y="1063"/>
                    </a:lnTo>
                    <a:lnTo>
                      <a:pt x="3026" y="1063"/>
                    </a:lnTo>
                    <a:lnTo>
                      <a:pt x="3026" y="1065"/>
                    </a:lnTo>
                    <a:lnTo>
                      <a:pt x="3027" y="1066"/>
                    </a:lnTo>
                    <a:lnTo>
                      <a:pt x="3027" y="1067"/>
                    </a:lnTo>
                    <a:lnTo>
                      <a:pt x="3031" y="1071"/>
                    </a:lnTo>
                    <a:lnTo>
                      <a:pt x="3033" y="1075"/>
                    </a:lnTo>
                    <a:lnTo>
                      <a:pt x="3036" y="1080"/>
                    </a:lnTo>
                    <a:lnTo>
                      <a:pt x="3036" y="1085"/>
                    </a:lnTo>
                    <a:lnTo>
                      <a:pt x="3035" y="1087"/>
                    </a:lnTo>
                    <a:lnTo>
                      <a:pt x="3032" y="1090"/>
                    </a:lnTo>
                    <a:lnTo>
                      <a:pt x="3026" y="1092"/>
                    </a:lnTo>
                    <a:lnTo>
                      <a:pt x="3019" y="1095"/>
                    </a:lnTo>
                    <a:lnTo>
                      <a:pt x="3004" y="1100"/>
                    </a:lnTo>
                    <a:lnTo>
                      <a:pt x="2991" y="1105"/>
                    </a:lnTo>
                    <a:lnTo>
                      <a:pt x="2979" y="1110"/>
                    </a:lnTo>
                    <a:lnTo>
                      <a:pt x="2966" y="1116"/>
                    </a:lnTo>
                    <a:lnTo>
                      <a:pt x="2954" y="1122"/>
                    </a:lnTo>
                    <a:lnTo>
                      <a:pt x="2948" y="1125"/>
                    </a:lnTo>
                    <a:lnTo>
                      <a:pt x="2943" y="1126"/>
                    </a:lnTo>
                    <a:lnTo>
                      <a:pt x="2935" y="1126"/>
                    </a:lnTo>
                    <a:lnTo>
                      <a:pt x="2924" y="1128"/>
                    </a:lnTo>
                    <a:lnTo>
                      <a:pt x="2917" y="1130"/>
                    </a:lnTo>
                    <a:lnTo>
                      <a:pt x="2912" y="1134"/>
                    </a:lnTo>
                    <a:lnTo>
                      <a:pt x="2907" y="1139"/>
                    </a:lnTo>
                    <a:lnTo>
                      <a:pt x="2901" y="1149"/>
                    </a:lnTo>
                    <a:lnTo>
                      <a:pt x="2893" y="1158"/>
                    </a:lnTo>
                    <a:lnTo>
                      <a:pt x="2885" y="1169"/>
                    </a:lnTo>
                    <a:lnTo>
                      <a:pt x="2876" y="1176"/>
                    </a:lnTo>
                    <a:lnTo>
                      <a:pt x="2872" y="1179"/>
                    </a:lnTo>
                    <a:lnTo>
                      <a:pt x="2869" y="1182"/>
                    </a:lnTo>
                    <a:lnTo>
                      <a:pt x="2867" y="1186"/>
                    </a:lnTo>
                    <a:lnTo>
                      <a:pt x="2866" y="1189"/>
                    </a:lnTo>
                    <a:lnTo>
                      <a:pt x="2866" y="1192"/>
                    </a:lnTo>
                    <a:lnTo>
                      <a:pt x="2868" y="1195"/>
                    </a:lnTo>
                    <a:lnTo>
                      <a:pt x="2871" y="1198"/>
                    </a:lnTo>
                    <a:lnTo>
                      <a:pt x="2875" y="1199"/>
                    </a:lnTo>
                    <a:lnTo>
                      <a:pt x="2885" y="1199"/>
                    </a:lnTo>
                    <a:lnTo>
                      <a:pt x="2892" y="1198"/>
                    </a:lnTo>
                    <a:lnTo>
                      <a:pt x="2899" y="1194"/>
                    </a:lnTo>
                    <a:lnTo>
                      <a:pt x="2905" y="1191"/>
                    </a:lnTo>
                    <a:lnTo>
                      <a:pt x="2907" y="1191"/>
                    </a:lnTo>
                    <a:lnTo>
                      <a:pt x="2910" y="1191"/>
                    </a:lnTo>
                    <a:lnTo>
                      <a:pt x="2912" y="1192"/>
                    </a:lnTo>
                    <a:lnTo>
                      <a:pt x="2916" y="1193"/>
                    </a:lnTo>
                    <a:lnTo>
                      <a:pt x="2922" y="1201"/>
                    </a:lnTo>
                    <a:lnTo>
                      <a:pt x="2926" y="1212"/>
                    </a:lnTo>
                    <a:lnTo>
                      <a:pt x="2932" y="1223"/>
                    </a:lnTo>
                    <a:lnTo>
                      <a:pt x="2937" y="1232"/>
                    </a:lnTo>
                    <a:lnTo>
                      <a:pt x="2938" y="1236"/>
                    </a:lnTo>
                    <a:lnTo>
                      <a:pt x="2939" y="1241"/>
                    </a:lnTo>
                    <a:lnTo>
                      <a:pt x="2941" y="1244"/>
                    </a:lnTo>
                    <a:lnTo>
                      <a:pt x="2941" y="1250"/>
                    </a:lnTo>
                    <a:lnTo>
                      <a:pt x="2938" y="1258"/>
                    </a:lnTo>
                    <a:lnTo>
                      <a:pt x="2937" y="1267"/>
                    </a:lnTo>
                    <a:lnTo>
                      <a:pt x="2948" y="1283"/>
                    </a:lnTo>
                    <a:lnTo>
                      <a:pt x="2961" y="1300"/>
                    </a:lnTo>
                    <a:lnTo>
                      <a:pt x="2963" y="1303"/>
                    </a:lnTo>
                    <a:lnTo>
                      <a:pt x="2964" y="1307"/>
                    </a:lnTo>
                    <a:lnTo>
                      <a:pt x="2964" y="1309"/>
                    </a:lnTo>
                    <a:lnTo>
                      <a:pt x="2964" y="1312"/>
                    </a:lnTo>
                    <a:lnTo>
                      <a:pt x="2962" y="1313"/>
                    </a:lnTo>
                    <a:lnTo>
                      <a:pt x="2961" y="1314"/>
                    </a:lnTo>
                    <a:lnTo>
                      <a:pt x="2954" y="1311"/>
                    </a:lnTo>
                    <a:lnTo>
                      <a:pt x="2942" y="1300"/>
                    </a:lnTo>
                    <a:lnTo>
                      <a:pt x="2930" y="1287"/>
                    </a:lnTo>
                    <a:lnTo>
                      <a:pt x="2924" y="1277"/>
                    </a:lnTo>
                    <a:lnTo>
                      <a:pt x="2920" y="1269"/>
                    </a:lnTo>
                    <a:lnTo>
                      <a:pt x="2917" y="1258"/>
                    </a:lnTo>
                    <a:lnTo>
                      <a:pt x="2912" y="1249"/>
                    </a:lnTo>
                    <a:lnTo>
                      <a:pt x="2907" y="1244"/>
                    </a:lnTo>
                    <a:lnTo>
                      <a:pt x="2904" y="1242"/>
                    </a:lnTo>
                    <a:lnTo>
                      <a:pt x="2900" y="1242"/>
                    </a:lnTo>
                    <a:lnTo>
                      <a:pt x="2899" y="1243"/>
                    </a:lnTo>
                    <a:lnTo>
                      <a:pt x="2898" y="1245"/>
                    </a:lnTo>
                    <a:lnTo>
                      <a:pt x="2898" y="1249"/>
                    </a:lnTo>
                    <a:lnTo>
                      <a:pt x="2898" y="1254"/>
                    </a:lnTo>
                    <a:lnTo>
                      <a:pt x="2898" y="1258"/>
                    </a:lnTo>
                    <a:lnTo>
                      <a:pt x="2895" y="1262"/>
                    </a:lnTo>
                    <a:lnTo>
                      <a:pt x="2893" y="1264"/>
                    </a:lnTo>
                    <a:lnTo>
                      <a:pt x="2890" y="1265"/>
                    </a:lnTo>
                    <a:lnTo>
                      <a:pt x="2885" y="1265"/>
                    </a:lnTo>
                    <a:lnTo>
                      <a:pt x="2881" y="1264"/>
                    </a:lnTo>
                    <a:lnTo>
                      <a:pt x="2879" y="1261"/>
                    </a:lnTo>
                    <a:lnTo>
                      <a:pt x="2878" y="1256"/>
                    </a:lnTo>
                    <a:lnTo>
                      <a:pt x="2878" y="1251"/>
                    </a:lnTo>
                    <a:lnTo>
                      <a:pt x="2876" y="1248"/>
                    </a:lnTo>
                    <a:lnTo>
                      <a:pt x="2875" y="1244"/>
                    </a:lnTo>
                    <a:lnTo>
                      <a:pt x="2873" y="1243"/>
                    </a:lnTo>
                    <a:lnTo>
                      <a:pt x="2867" y="1241"/>
                    </a:lnTo>
                    <a:lnTo>
                      <a:pt x="2857" y="1238"/>
                    </a:lnTo>
                    <a:lnTo>
                      <a:pt x="2851" y="1237"/>
                    </a:lnTo>
                    <a:lnTo>
                      <a:pt x="2846" y="1235"/>
                    </a:lnTo>
                    <a:lnTo>
                      <a:pt x="2838" y="1231"/>
                    </a:lnTo>
                    <a:lnTo>
                      <a:pt x="2832" y="1226"/>
                    </a:lnTo>
                    <a:lnTo>
                      <a:pt x="2827" y="1221"/>
                    </a:lnTo>
                    <a:lnTo>
                      <a:pt x="2821" y="1216"/>
                    </a:lnTo>
                    <a:lnTo>
                      <a:pt x="2816" y="1208"/>
                    </a:lnTo>
                    <a:lnTo>
                      <a:pt x="2813" y="1201"/>
                    </a:lnTo>
                    <a:lnTo>
                      <a:pt x="2811" y="1194"/>
                    </a:lnTo>
                    <a:lnTo>
                      <a:pt x="2810" y="1186"/>
                    </a:lnTo>
                    <a:lnTo>
                      <a:pt x="2809" y="1178"/>
                    </a:lnTo>
                    <a:lnTo>
                      <a:pt x="2809" y="1169"/>
                    </a:lnTo>
                    <a:lnTo>
                      <a:pt x="2808" y="1155"/>
                    </a:lnTo>
                    <a:lnTo>
                      <a:pt x="2808" y="1144"/>
                    </a:lnTo>
                    <a:lnTo>
                      <a:pt x="2806" y="1141"/>
                    </a:lnTo>
                    <a:lnTo>
                      <a:pt x="2805" y="1137"/>
                    </a:lnTo>
                    <a:lnTo>
                      <a:pt x="2804" y="1134"/>
                    </a:lnTo>
                    <a:lnTo>
                      <a:pt x="2802" y="1132"/>
                    </a:lnTo>
                    <a:lnTo>
                      <a:pt x="2798" y="1130"/>
                    </a:lnTo>
                    <a:lnTo>
                      <a:pt x="2794" y="1130"/>
                    </a:lnTo>
                    <a:lnTo>
                      <a:pt x="2790" y="1130"/>
                    </a:lnTo>
                    <a:lnTo>
                      <a:pt x="2785" y="1130"/>
                    </a:lnTo>
                    <a:lnTo>
                      <a:pt x="2772" y="1134"/>
                    </a:lnTo>
                    <a:lnTo>
                      <a:pt x="2760" y="1135"/>
                    </a:lnTo>
                    <a:lnTo>
                      <a:pt x="2755" y="1134"/>
                    </a:lnTo>
                    <a:lnTo>
                      <a:pt x="2752" y="1132"/>
                    </a:lnTo>
                    <a:lnTo>
                      <a:pt x="2750" y="1130"/>
                    </a:lnTo>
                    <a:lnTo>
                      <a:pt x="2750" y="1125"/>
                    </a:lnTo>
                    <a:lnTo>
                      <a:pt x="2752" y="1122"/>
                    </a:lnTo>
                    <a:lnTo>
                      <a:pt x="2750" y="1118"/>
                    </a:lnTo>
                    <a:lnTo>
                      <a:pt x="2749" y="1115"/>
                    </a:lnTo>
                    <a:lnTo>
                      <a:pt x="2746" y="1112"/>
                    </a:lnTo>
                    <a:lnTo>
                      <a:pt x="2737" y="1110"/>
                    </a:lnTo>
                    <a:lnTo>
                      <a:pt x="2728" y="1110"/>
                    </a:lnTo>
                    <a:lnTo>
                      <a:pt x="2723" y="1110"/>
                    </a:lnTo>
                    <a:lnTo>
                      <a:pt x="2718" y="1109"/>
                    </a:lnTo>
                    <a:lnTo>
                      <a:pt x="2716" y="1106"/>
                    </a:lnTo>
                    <a:lnTo>
                      <a:pt x="2714" y="1104"/>
                    </a:lnTo>
                    <a:lnTo>
                      <a:pt x="2710" y="1100"/>
                    </a:lnTo>
                    <a:lnTo>
                      <a:pt x="2704" y="1098"/>
                    </a:lnTo>
                    <a:lnTo>
                      <a:pt x="2698" y="1099"/>
                    </a:lnTo>
                    <a:lnTo>
                      <a:pt x="2692" y="1103"/>
                    </a:lnTo>
                    <a:lnTo>
                      <a:pt x="2687" y="1107"/>
                    </a:lnTo>
                    <a:lnTo>
                      <a:pt x="2682" y="1112"/>
                    </a:lnTo>
                    <a:lnTo>
                      <a:pt x="2679" y="1116"/>
                    </a:lnTo>
                    <a:lnTo>
                      <a:pt x="2677" y="1120"/>
                    </a:lnTo>
                    <a:lnTo>
                      <a:pt x="2676" y="1128"/>
                    </a:lnTo>
                    <a:lnTo>
                      <a:pt x="2673" y="1135"/>
                    </a:lnTo>
                    <a:lnTo>
                      <a:pt x="2671" y="1151"/>
                    </a:lnTo>
                    <a:lnTo>
                      <a:pt x="2671" y="1167"/>
                    </a:lnTo>
                    <a:lnTo>
                      <a:pt x="2671" y="1181"/>
                    </a:lnTo>
                    <a:lnTo>
                      <a:pt x="2671" y="1200"/>
                    </a:lnTo>
                    <a:lnTo>
                      <a:pt x="2671" y="1218"/>
                    </a:lnTo>
                    <a:lnTo>
                      <a:pt x="2674" y="1233"/>
                    </a:lnTo>
                    <a:lnTo>
                      <a:pt x="2677" y="1246"/>
                    </a:lnTo>
                    <a:lnTo>
                      <a:pt x="2679" y="1257"/>
                    </a:lnTo>
                    <a:lnTo>
                      <a:pt x="2679" y="1269"/>
                    </a:lnTo>
                    <a:lnTo>
                      <a:pt x="2678" y="1281"/>
                    </a:lnTo>
                    <a:lnTo>
                      <a:pt x="2674" y="1293"/>
                    </a:lnTo>
                    <a:lnTo>
                      <a:pt x="2672" y="1301"/>
                    </a:lnTo>
                    <a:lnTo>
                      <a:pt x="2672" y="1308"/>
                    </a:lnTo>
                    <a:lnTo>
                      <a:pt x="2673" y="1320"/>
                    </a:lnTo>
                    <a:lnTo>
                      <a:pt x="2676" y="1331"/>
                    </a:lnTo>
                    <a:lnTo>
                      <a:pt x="2677" y="1339"/>
                    </a:lnTo>
                    <a:lnTo>
                      <a:pt x="2678" y="1346"/>
                    </a:lnTo>
                    <a:lnTo>
                      <a:pt x="2677" y="1353"/>
                    </a:lnTo>
                    <a:lnTo>
                      <a:pt x="2676" y="1357"/>
                    </a:lnTo>
                    <a:lnTo>
                      <a:pt x="2672" y="1361"/>
                    </a:lnTo>
                    <a:lnTo>
                      <a:pt x="2668" y="1362"/>
                    </a:lnTo>
                    <a:lnTo>
                      <a:pt x="2665" y="1363"/>
                    </a:lnTo>
                    <a:lnTo>
                      <a:pt x="2657" y="1365"/>
                    </a:lnTo>
                    <a:lnTo>
                      <a:pt x="2649" y="1366"/>
                    </a:lnTo>
                    <a:lnTo>
                      <a:pt x="2647" y="1368"/>
                    </a:lnTo>
                    <a:lnTo>
                      <a:pt x="2645" y="1369"/>
                    </a:lnTo>
                    <a:lnTo>
                      <a:pt x="2643" y="1371"/>
                    </a:lnTo>
                    <a:lnTo>
                      <a:pt x="2642" y="1374"/>
                    </a:lnTo>
                    <a:lnTo>
                      <a:pt x="2640" y="1381"/>
                    </a:lnTo>
                    <a:lnTo>
                      <a:pt x="2640" y="1389"/>
                    </a:lnTo>
                    <a:lnTo>
                      <a:pt x="2640" y="1394"/>
                    </a:lnTo>
                    <a:lnTo>
                      <a:pt x="2639" y="1397"/>
                    </a:lnTo>
                    <a:lnTo>
                      <a:pt x="2638" y="1402"/>
                    </a:lnTo>
                    <a:lnTo>
                      <a:pt x="2636" y="1405"/>
                    </a:lnTo>
                    <a:lnTo>
                      <a:pt x="2634" y="1407"/>
                    </a:lnTo>
                    <a:lnTo>
                      <a:pt x="2630" y="1408"/>
                    </a:lnTo>
                    <a:lnTo>
                      <a:pt x="2626" y="1408"/>
                    </a:lnTo>
                    <a:lnTo>
                      <a:pt x="2620" y="1405"/>
                    </a:lnTo>
                    <a:lnTo>
                      <a:pt x="2607" y="1397"/>
                    </a:lnTo>
                    <a:lnTo>
                      <a:pt x="2595" y="1390"/>
                    </a:lnTo>
                    <a:lnTo>
                      <a:pt x="2589" y="1388"/>
                    </a:lnTo>
                    <a:lnTo>
                      <a:pt x="2584" y="1386"/>
                    </a:lnTo>
                    <a:lnTo>
                      <a:pt x="2579" y="1384"/>
                    </a:lnTo>
                    <a:lnTo>
                      <a:pt x="2576" y="1384"/>
                    </a:lnTo>
                    <a:lnTo>
                      <a:pt x="2569" y="1386"/>
                    </a:lnTo>
                    <a:lnTo>
                      <a:pt x="2563" y="1388"/>
                    </a:lnTo>
                    <a:lnTo>
                      <a:pt x="2561" y="1389"/>
                    </a:lnTo>
                    <a:lnTo>
                      <a:pt x="2559" y="1391"/>
                    </a:lnTo>
                    <a:lnTo>
                      <a:pt x="2558" y="1394"/>
                    </a:lnTo>
                    <a:lnTo>
                      <a:pt x="2557" y="1397"/>
                    </a:lnTo>
                    <a:lnTo>
                      <a:pt x="2555" y="1405"/>
                    </a:lnTo>
                    <a:lnTo>
                      <a:pt x="2552" y="1412"/>
                    </a:lnTo>
                    <a:lnTo>
                      <a:pt x="2547" y="1418"/>
                    </a:lnTo>
                    <a:lnTo>
                      <a:pt x="2542" y="1422"/>
                    </a:lnTo>
                    <a:lnTo>
                      <a:pt x="2539" y="1427"/>
                    </a:lnTo>
                    <a:lnTo>
                      <a:pt x="2534" y="1433"/>
                    </a:lnTo>
                    <a:lnTo>
                      <a:pt x="2532" y="1441"/>
                    </a:lnTo>
                    <a:lnTo>
                      <a:pt x="2532" y="1451"/>
                    </a:lnTo>
                    <a:lnTo>
                      <a:pt x="2532" y="1464"/>
                    </a:lnTo>
                    <a:lnTo>
                      <a:pt x="2532" y="1479"/>
                    </a:lnTo>
                    <a:lnTo>
                      <a:pt x="2532" y="1488"/>
                    </a:lnTo>
                    <a:lnTo>
                      <a:pt x="2531" y="1495"/>
                    </a:lnTo>
                    <a:lnTo>
                      <a:pt x="2529" y="1500"/>
                    </a:lnTo>
                    <a:lnTo>
                      <a:pt x="2528" y="1503"/>
                    </a:lnTo>
                    <a:lnTo>
                      <a:pt x="2522" y="1512"/>
                    </a:lnTo>
                    <a:lnTo>
                      <a:pt x="2514" y="1521"/>
                    </a:lnTo>
                    <a:lnTo>
                      <a:pt x="2506" y="1532"/>
                    </a:lnTo>
                    <a:lnTo>
                      <a:pt x="2496" y="1541"/>
                    </a:lnTo>
                    <a:lnTo>
                      <a:pt x="2488" y="1552"/>
                    </a:lnTo>
                    <a:lnTo>
                      <a:pt x="2481" y="1566"/>
                    </a:lnTo>
                    <a:lnTo>
                      <a:pt x="2473" y="1579"/>
                    </a:lnTo>
                    <a:lnTo>
                      <a:pt x="2468" y="1589"/>
                    </a:lnTo>
                    <a:lnTo>
                      <a:pt x="2462" y="1594"/>
                    </a:lnTo>
                    <a:lnTo>
                      <a:pt x="2456" y="1597"/>
                    </a:lnTo>
                    <a:lnTo>
                      <a:pt x="2451" y="1598"/>
                    </a:lnTo>
                    <a:lnTo>
                      <a:pt x="2446" y="1598"/>
                    </a:lnTo>
                    <a:lnTo>
                      <a:pt x="2440" y="1598"/>
                    </a:lnTo>
                    <a:lnTo>
                      <a:pt x="2433" y="1597"/>
                    </a:lnTo>
                    <a:lnTo>
                      <a:pt x="2425" y="1596"/>
                    </a:lnTo>
                    <a:lnTo>
                      <a:pt x="2418" y="1595"/>
                    </a:lnTo>
                    <a:lnTo>
                      <a:pt x="2409" y="1595"/>
                    </a:lnTo>
                    <a:lnTo>
                      <a:pt x="2402" y="1596"/>
                    </a:lnTo>
                    <a:lnTo>
                      <a:pt x="2394" y="1597"/>
                    </a:lnTo>
                    <a:lnTo>
                      <a:pt x="2387" y="1599"/>
                    </a:lnTo>
                    <a:lnTo>
                      <a:pt x="2380" y="1603"/>
                    </a:lnTo>
                    <a:lnTo>
                      <a:pt x="2372" y="1607"/>
                    </a:lnTo>
                    <a:lnTo>
                      <a:pt x="2366" y="1611"/>
                    </a:lnTo>
                    <a:lnTo>
                      <a:pt x="2361" y="1615"/>
                    </a:lnTo>
                    <a:lnTo>
                      <a:pt x="2358" y="1617"/>
                    </a:lnTo>
                    <a:lnTo>
                      <a:pt x="2356" y="1618"/>
                    </a:lnTo>
                    <a:lnTo>
                      <a:pt x="2353" y="1618"/>
                    </a:lnTo>
                    <a:lnTo>
                      <a:pt x="2351" y="1617"/>
                    </a:lnTo>
                    <a:lnTo>
                      <a:pt x="2349" y="1616"/>
                    </a:lnTo>
                    <a:lnTo>
                      <a:pt x="2343" y="1616"/>
                    </a:lnTo>
                    <a:lnTo>
                      <a:pt x="2336" y="1617"/>
                    </a:lnTo>
                    <a:lnTo>
                      <a:pt x="2325" y="1620"/>
                    </a:lnTo>
                    <a:lnTo>
                      <a:pt x="2314" y="1622"/>
                    </a:lnTo>
                    <a:lnTo>
                      <a:pt x="2303" y="1623"/>
                    </a:lnTo>
                    <a:lnTo>
                      <a:pt x="2290" y="1624"/>
                    </a:lnTo>
                    <a:lnTo>
                      <a:pt x="2275" y="1627"/>
                    </a:lnTo>
                    <a:lnTo>
                      <a:pt x="2264" y="1629"/>
                    </a:lnTo>
                    <a:lnTo>
                      <a:pt x="2250" y="1630"/>
                    </a:lnTo>
                    <a:lnTo>
                      <a:pt x="2232" y="1633"/>
                    </a:lnTo>
                    <a:lnTo>
                      <a:pt x="2211" y="1636"/>
                    </a:lnTo>
                    <a:lnTo>
                      <a:pt x="2201" y="1639"/>
                    </a:lnTo>
                    <a:lnTo>
                      <a:pt x="2194" y="1641"/>
                    </a:lnTo>
                    <a:lnTo>
                      <a:pt x="2189" y="1643"/>
                    </a:lnTo>
                    <a:lnTo>
                      <a:pt x="2188" y="1647"/>
                    </a:lnTo>
                    <a:lnTo>
                      <a:pt x="2187" y="1651"/>
                    </a:lnTo>
                    <a:lnTo>
                      <a:pt x="2188" y="1653"/>
                    </a:lnTo>
                    <a:lnTo>
                      <a:pt x="2189" y="1655"/>
                    </a:lnTo>
                    <a:lnTo>
                      <a:pt x="2191" y="1658"/>
                    </a:lnTo>
                    <a:lnTo>
                      <a:pt x="2196" y="1665"/>
                    </a:lnTo>
                    <a:lnTo>
                      <a:pt x="2206" y="1671"/>
                    </a:lnTo>
                    <a:lnTo>
                      <a:pt x="2211" y="1674"/>
                    </a:lnTo>
                    <a:lnTo>
                      <a:pt x="2214" y="1679"/>
                    </a:lnTo>
                    <a:lnTo>
                      <a:pt x="2217" y="1689"/>
                    </a:lnTo>
                    <a:lnTo>
                      <a:pt x="2219" y="1708"/>
                    </a:lnTo>
                    <a:lnTo>
                      <a:pt x="2219" y="1711"/>
                    </a:lnTo>
                    <a:lnTo>
                      <a:pt x="2221" y="1723"/>
                    </a:lnTo>
                    <a:lnTo>
                      <a:pt x="2224" y="1736"/>
                    </a:lnTo>
                    <a:lnTo>
                      <a:pt x="2227" y="1747"/>
                    </a:lnTo>
                    <a:lnTo>
                      <a:pt x="2232" y="1756"/>
                    </a:lnTo>
                    <a:lnTo>
                      <a:pt x="2239" y="1765"/>
                    </a:lnTo>
                    <a:lnTo>
                      <a:pt x="2244" y="1768"/>
                    </a:lnTo>
                    <a:lnTo>
                      <a:pt x="2249" y="1771"/>
                    </a:lnTo>
                    <a:lnTo>
                      <a:pt x="2254" y="1773"/>
                    </a:lnTo>
                    <a:lnTo>
                      <a:pt x="2260" y="1775"/>
                    </a:lnTo>
                    <a:lnTo>
                      <a:pt x="2271" y="1779"/>
                    </a:lnTo>
                    <a:lnTo>
                      <a:pt x="2283" y="1784"/>
                    </a:lnTo>
                    <a:lnTo>
                      <a:pt x="2288" y="1786"/>
                    </a:lnTo>
                    <a:lnTo>
                      <a:pt x="2292" y="1790"/>
                    </a:lnTo>
                    <a:lnTo>
                      <a:pt x="2295" y="1793"/>
                    </a:lnTo>
                    <a:lnTo>
                      <a:pt x="2298" y="1797"/>
                    </a:lnTo>
                    <a:lnTo>
                      <a:pt x="2302" y="1811"/>
                    </a:lnTo>
                    <a:lnTo>
                      <a:pt x="2307" y="1821"/>
                    </a:lnTo>
                    <a:lnTo>
                      <a:pt x="2309" y="1825"/>
                    </a:lnTo>
                    <a:lnTo>
                      <a:pt x="2312" y="1831"/>
                    </a:lnTo>
                    <a:lnTo>
                      <a:pt x="2313" y="1836"/>
                    </a:lnTo>
                    <a:lnTo>
                      <a:pt x="2313" y="1840"/>
                    </a:lnTo>
                    <a:lnTo>
                      <a:pt x="2312" y="1844"/>
                    </a:lnTo>
                    <a:lnTo>
                      <a:pt x="2311" y="1849"/>
                    </a:lnTo>
                    <a:lnTo>
                      <a:pt x="2306" y="1859"/>
                    </a:lnTo>
                    <a:lnTo>
                      <a:pt x="2302" y="1868"/>
                    </a:lnTo>
                    <a:lnTo>
                      <a:pt x="2299" y="1878"/>
                    </a:lnTo>
                    <a:lnTo>
                      <a:pt x="2296" y="1888"/>
                    </a:lnTo>
                    <a:lnTo>
                      <a:pt x="2295" y="1897"/>
                    </a:lnTo>
                    <a:lnTo>
                      <a:pt x="2292" y="1904"/>
                    </a:lnTo>
                    <a:lnTo>
                      <a:pt x="2288" y="1910"/>
                    </a:lnTo>
                    <a:lnTo>
                      <a:pt x="2281" y="1916"/>
                    </a:lnTo>
                    <a:lnTo>
                      <a:pt x="2275" y="1918"/>
                    </a:lnTo>
                    <a:lnTo>
                      <a:pt x="2269" y="1919"/>
                    </a:lnTo>
                    <a:lnTo>
                      <a:pt x="2263" y="1919"/>
                    </a:lnTo>
                    <a:lnTo>
                      <a:pt x="2257" y="1918"/>
                    </a:lnTo>
                    <a:lnTo>
                      <a:pt x="2242" y="1913"/>
                    </a:lnTo>
                    <a:lnTo>
                      <a:pt x="2223" y="1905"/>
                    </a:lnTo>
                    <a:lnTo>
                      <a:pt x="2216" y="1904"/>
                    </a:lnTo>
                    <a:lnTo>
                      <a:pt x="2210" y="1903"/>
                    </a:lnTo>
                    <a:lnTo>
                      <a:pt x="2204" y="1904"/>
                    </a:lnTo>
                    <a:lnTo>
                      <a:pt x="2200" y="1905"/>
                    </a:lnTo>
                    <a:lnTo>
                      <a:pt x="2192" y="1910"/>
                    </a:lnTo>
                    <a:lnTo>
                      <a:pt x="2185" y="1917"/>
                    </a:lnTo>
                    <a:lnTo>
                      <a:pt x="2181" y="1919"/>
                    </a:lnTo>
                    <a:lnTo>
                      <a:pt x="2175" y="1922"/>
                    </a:lnTo>
                    <a:lnTo>
                      <a:pt x="2170" y="1924"/>
                    </a:lnTo>
                    <a:lnTo>
                      <a:pt x="2163" y="1926"/>
                    </a:lnTo>
                    <a:lnTo>
                      <a:pt x="2150" y="1929"/>
                    </a:lnTo>
                    <a:lnTo>
                      <a:pt x="2135" y="1931"/>
                    </a:lnTo>
                    <a:lnTo>
                      <a:pt x="2120" y="1935"/>
                    </a:lnTo>
                    <a:lnTo>
                      <a:pt x="2107" y="1936"/>
                    </a:lnTo>
                    <a:lnTo>
                      <a:pt x="2101" y="1937"/>
                    </a:lnTo>
                    <a:lnTo>
                      <a:pt x="2097" y="1936"/>
                    </a:lnTo>
                    <a:lnTo>
                      <a:pt x="2091" y="1936"/>
                    </a:lnTo>
                    <a:lnTo>
                      <a:pt x="2087" y="1933"/>
                    </a:lnTo>
                    <a:lnTo>
                      <a:pt x="2079" y="1931"/>
                    </a:lnTo>
                    <a:lnTo>
                      <a:pt x="2069" y="1929"/>
                    </a:lnTo>
                    <a:lnTo>
                      <a:pt x="2057" y="1929"/>
                    </a:lnTo>
                    <a:lnTo>
                      <a:pt x="2042" y="1932"/>
                    </a:lnTo>
                    <a:lnTo>
                      <a:pt x="2032" y="1933"/>
                    </a:lnTo>
                    <a:lnTo>
                      <a:pt x="2024" y="1935"/>
                    </a:lnTo>
                    <a:lnTo>
                      <a:pt x="2016" y="1933"/>
                    </a:lnTo>
                    <a:lnTo>
                      <a:pt x="2009" y="1932"/>
                    </a:lnTo>
                    <a:lnTo>
                      <a:pt x="2003" y="1930"/>
                    </a:lnTo>
                    <a:lnTo>
                      <a:pt x="1998" y="1926"/>
                    </a:lnTo>
                    <a:lnTo>
                      <a:pt x="1994" y="1923"/>
                    </a:lnTo>
                    <a:lnTo>
                      <a:pt x="1991" y="1917"/>
                    </a:lnTo>
                    <a:lnTo>
                      <a:pt x="1988" y="1912"/>
                    </a:lnTo>
                    <a:lnTo>
                      <a:pt x="1985" y="1908"/>
                    </a:lnTo>
                    <a:lnTo>
                      <a:pt x="1981" y="1906"/>
                    </a:lnTo>
                    <a:lnTo>
                      <a:pt x="1978" y="1906"/>
                    </a:lnTo>
                    <a:lnTo>
                      <a:pt x="1968" y="1906"/>
                    </a:lnTo>
                    <a:lnTo>
                      <a:pt x="1956" y="1907"/>
                    </a:lnTo>
                    <a:lnTo>
                      <a:pt x="1950" y="1907"/>
                    </a:lnTo>
                    <a:lnTo>
                      <a:pt x="1947" y="1906"/>
                    </a:lnTo>
                    <a:lnTo>
                      <a:pt x="1943" y="1904"/>
                    </a:lnTo>
                    <a:lnTo>
                      <a:pt x="1941" y="1903"/>
                    </a:lnTo>
                    <a:lnTo>
                      <a:pt x="1940" y="1900"/>
                    </a:lnTo>
                    <a:lnTo>
                      <a:pt x="1940" y="1898"/>
                    </a:lnTo>
                    <a:lnTo>
                      <a:pt x="1941" y="1895"/>
                    </a:lnTo>
                    <a:lnTo>
                      <a:pt x="1942" y="1893"/>
                    </a:lnTo>
                    <a:lnTo>
                      <a:pt x="1946" y="1889"/>
                    </a:lnTo>
                    <a:lnTo>
                      <a:pt x="1948" y="1886"/>
                    </a:lnTo>
                    <a:lnTo>
                      <a:pt x="1949" y="1884"/>
                    </a:lnTo>
                    <a:lnTo>
                      <a:pt x="1948" y="1879"/>
                    </a:lnTo>
                    <a:lnTo>
                      <a:pt x="1944" y="1875"/>
                    </a:lnTo>
                    <a:lnTo>
                      <a:pt x="1937" y="1872"/>
                    </a:lnTo>
                    <a:lnTo>
                      <a:pt x="1928" y="1868"/>
                    </a:lnTo>
                    <a:lnTo>
                      <a:pt x="1918" y="1863"/>
                    </a:lnTo>
                    <a:lnTo>
                      <a:pt x="1914" y="1860"/>
                    </a:lnTo>
                    <a:lnTo>
                      <a:pt x="1910" y="1857"/>
                    </a:lnTo>
                    <a:lnTo>
                      <a:pt x="1908" y="1854"/>
                    </a:lnTo>
                    <a:lnTo>
                      <a:pt x="1906" y="1851"/>
                    </a:lnTo>
                    <a:lnTo>
                      <a:pt x="1905" y="1844"/>
                    </a:lnTo>
                    <a:lnTo>
                      <a:pt x="1905" y="1837"/>
                    </a:lnTo>
                    <a:lnTo>
                      <a:pt x="1905" y="1834"/>
                    </a:lnTo>
                    <a:lnTo>
                      <a:pt x="1904" y="1831"/>
                    </a:lnTo>
                    <a:lnTo>
                      <a:pt x="1903" y="1830"/>
                    </a:lnTo>
                    <a:lnTo>
                      <a:pt x="1900" y="1828"/>
                    </a:lnTo>
                    <a:lnTo>
                      <a:pt x="1893" y="1826"/>
                    </a:lnTo>
                    <a:lnTo>
                      <a:pt x="1886" y="1825"/>
                    </a:lnTo>
                    <a:lnTo>
                      <a:pt x="1879" y="1824"/>
                    </a:lnTo>
                    <a:lnTo>
                      <a:pt x="1872" y="1822"/>
                    </a:lnTo>
                    <a:lnTo>
                      <a:pt x="1868" y="1821"/>
                    </a:lnTo>
                    <a:lnTo>
                      <a:pt x="1865" y="1818"/>
                    </a:lnTo>
                    <a:lnTo>
                      <a:pt x="1861" y="1815"/>
                    </a:lnTo>
                    <a:lnTo>
                      <a:pt x="1858" y="1811"/>
                    </a:lnTo>
                    <a:lnTo>
                      <a:pt x="1855" y="1807"/>
                    </a:lnTo>
                    <a:lnTo>
                      <a:pt x="1853" y="1807"/>
                    </a:lnTo>
                    <a:lnTo>
                      <a:pt x="1851" y="1809"/>
                    </a:lnTo>
                    <a:lnTo>
                      <a:pt x="1851" y="1812"/>
                    </a:lnTo>
                    <a:lnTo>
                      <a:pt x="1849" y="1815"/>
                    </a:lnTo>
                    <a:lnTo>
                      <a:pt x="1849" y="1818"/>
                    </a:lnTo>
                    <a:lnTo>
                      <a:pt x="1845" y="1831"/>
                    </a:lnTo>
                    <a:lnTo>
                      <a:pt x="1839" y="1845"/>
                    </a:lnTo>
                    <a:lnTo>
                      <a:pt x="1836" y="1848"/>
                    </a:lnTo>
                    <a:lnTo>
                      <a:pt x="1833" y="1849"/>
                    </a:lnTo>
                    <a:lnTo>
                      <a:pt x="1829" y="1849"/>
                    </a:lnTo>
                    <a:lnTo>
                      <a:pt x="1826" y="1849"/>
                    </a:lnTo>
                    <a:lnTo>
                      <a:pt x="1818" y="1848"/>
                    </a:lnTo>
                    <a:lnTo>
                      <a:pt x="1811" y="1847"/>
                    </a:lnTo>
                    <a:lnTo>
                      <a:pt x="1808" y="1847"/>
                    </a:lnTo>
                    <a:lnTo>
                      <a:pt x="1804" y="1848"/>
                    </a:lnTo>
                    <a:lnTo>
                      <a:pt x="1801" y="1851"/>
                    </a:lnTo>
                    <a:lnTo>
                      <a:pt x="1799" y="1859"/>
                    </a:lnTo>
                    <a:lnTo>
                      <a:pt x="1797" y="1866"/>
                    </a:lnTo>
                    <a:lnTo>
                      <a:pt x="1795" y="1872"/>
                    </a:lnTo>
                    <a:lnTo>
                      <a:pt x="1791" y="1876"/>
                    </a:lnTo>
                    <a:lnTo>
                      <a:pt x="1786" y="1880"/>
                    </a:lnTo>
                    <a:lnTo>
                      <a:pt x="1782" y="1885"/>
                    </a:lnTo>
                    <a:lnTo>
                      <a:pt x="1774" y="1892"/>
                    </a:lnTo>
                    <a:lnTo>
                      <a:pt x="1771" y="1897"/>
                    </a:lnTo>
                    <a:lnTo>
                      <a:pt x="1769" y="1900"/>
                    </a:lnTo>
                    <a:lnTo>
                      <a:pt x="1767" y="1905"/>
                    </a:lnTo>
                    <a:lnTo>
                      <a:pt x="1767" y="1910"/>
                    </a:lnTo>
                    <a:lnTo>
                      <a:pt x="1770" y="1917"/>
                    </a:lnTo>
                    <a:lnTo>
                      <a:pt x="1773" y="1922"/>
                    </a:lnTo>
                    <a:lnTo>
                      <a:pt x="1774" y="1925"/>
                    </a:lnTo>
                    <a:lnTo>
                      <a:pt x="1774" y="1929"/>
                    </a:lnTo>
                    <a:lnTo>
                      <a:pt x="1774" y="1933"/>
                    </a:lnTo>
                    <a:lnTo>
                      <a:pt x="1773" y="1941"/>
                    </a:lnTo>
                    <a:lnTo>
                      <a:pt x="1770" y="1956"/>
                    </a:lnTo>
                    <a:lnTo>
                      <a:pt x="1765" y="1969"/>
                    </a:lnTo>
                    <a:lnTo>
                      <a:pt x="1760" y="1980"/>
                    </a:lnTo>
                    <a:lnTo>
                      <a:pt x="1758" y="1992"/>
                    </a:lnTo>
                    <a:lnTo>
                      <a:pt x="1758" y="1995"/>
                    </a:lnTo>
                    <a:lnTo>
                      <a:pt x="1759" y="1999"/>
                    </a:lnTo>
                    <a:lnTo>
                      <a:pt x="1760" y="2001"/>
                    </a:lnTo>
                    <a:lnTo>
                      <a:pt x="1761" y="2005"/>
                    </a:lnTo>
                    <a:lnTo>
                      <a:pt x="1765" y="2008"/>
                    </a:lnTo>
                    <a:lnTo>
                      <a:pt x="1767" y="2014"/>
                    </a:lnTo>
                    <a:lnTo>
                      <a:pt x="1766" y="2015"/>
                    </a:lnTo>
                    <a:lnTo>
                      <a:pt x="1765" y="2018"/>
                    </a:lnTo>
                    <a:lnTo>
                      <a:pt x="1761" y="2019"/>
                    </a:lnTo>
                    <a:lnTo>
                      <a:pt x="1757" y="2019"/>
                    </a:lnTo>
                    <a:lnTo>
                      <a:pt x="1751" y="2019"/>
                    </a:lnTo>
                    <a:lnTo>
                      <a:pt x="1747" y="2019"/>
                    </a:lnTo>
                    <a:lnTo>
                      <a:pt x="1742" y="2020"/>
                    </a:lnTo>
                    <a:lnTo>
                      <a:pt x="1740" y="2021"/>
                    </a:lnTo>
                    <a:lnTo>
                      <a:pt x="1736" y="2025"/>
                    </a:lnTo>
                    <a:lnTo>
                      <a:pt x="1734" y="2027"/>
                    </a:lnTo>
                    <a:lnTo>
                      <a:pt x="1732" y="2032"/>
                    </a:lnTo>
                    <a:lnTo>
                      <a:pt x="1729" y="2037"/>
                    </a:lnTo>
                    <a:lnTo>
                      <a:pt x="1723" y="2052"/>
                    </a:lnTo>
                    <a:lnTo>
                      <a:pt x="1716" y="2073"/>
                    </a:lnTo>
                    <a:lnTo>
                      <a:pt x="1709" y="2095"/>
                    </a:lnTo>
                    <a:lnTo>
                      <a:pt x="1703" y="2114"/>
                    </a:lnTo>
                    <a:lnTo>
                      <a:pt x="1700" y="2122"/>
                    </a:lnTo>
                    <a:lnTo>
                      <a:pt x="1696" y="2128"/>
                    </a:lnTo>
                    <a:lnTo>
                      <a:pt x="1691" y="2134"/>
                    </a:lnTo>
                    <a:lnTo>
                      <a:pt x="1688" y="2138"/>
                    </a:lnTo>
                    <a:lnTo>
                      <a:pt x="1677" y="2146"/>
                    </a:lnTo>
                    <a:lnTo>
                      <a:pt x="1668" y="2157"/>
                    </a:lnTo>
                    <a:lnTo>
                      <a:pt x="1663" y="2162"/>
                    </a:lnTo>
                    <a:lnTo>
                      <a:pt x="1659" y="2168"/>
                    </a:lnTo>
                    <a:lnTo>
                      <a:pt x="1658" y="2172"/>
                    </a:lnTo>
                    <a:lnTo>
                      <a:pt x="1657" y="2177"/>
                    </a:lnTo>
                    <a:lnTo>
                      <a:pt x="1656" y="2185"/>
                    </a:lnTo>
                    <a:lnTo>
                      <a:pt x="1651" y="2194"/>
                    </a:lnTo>
                    <a:lnTo>
                      <a:pt x="1648" y="2197"/>
                    </a:lnTo>
                    <a:lnTo>
                      <a:pt x="1647" y="2202"/>
                    </a:lnTo>
                    <a:lnTo>
                      <a:pt x="1646" y="2208"/>
                    </a:lnTo>
                    <a:lnTo>
                      <a:pt x="1646" y="2213"/>
                    </a:lnTo>
                    <a:lnTo>
                      <a:pt x="1645" y="2223"/>
                    </a:lnTo>
                    <a:lnTo>
                      <a:pt x="1644" y="2233"/>
                    </a:lnTo>
                    <a:lnTo>
                      <a:pt x="1641" y="2237"/>
                    </a:lnTo>
                    <a:lnTo>
                      <a:pt x="1638" y="2239"/>
                    </a:lnTo>
                    <a:lnTo>
                      <a:pt x="1634" y="2241"/>
                    </a:lnTo>
                    <a:lnTo>
                      <a:pt x="1631" y="2244"/>
                    </a:lnTo>
                    <a:lnTo>
                      <a:pt x="1621" y="2245"/>
                    </a:lnTo>
                    <a:lnTo>
                      <a:pt x="1613" y="2246"/>
                    </a:lnTo>
                    <a:lnTo>
                      <a:pt x="1604" y="2246"/>
                    </a:lnTo>
                    <a:lnTo>
                      <a:pt x="1597" y="2247"/>
                    </a:lnTo>
                    <a:lnTo>
                      <a:pt x="1593" y="2248"/>
                    </a:lnTo>
                    <a:lnTo>
                      <a:pt x="1588" y="2251"/>
                    </a:lnTo>
                    <a:lnTo>
                      <a:pt x="1583" y="2254"/>
                    </a:lnTo>
                    <a:lnTo>
                      <a:pt x="1578" y="2258"/>
                    </a:lnTo>
                    <a:lnTo>
                      <a:pt x="1572" y="2264"/>
                    </a:lnTo>
                    <a:lnTo>
                      <a:pt x="1566" y="2267"/>
                    </a:lnTo>
                    <a:lnTo>
                      <a:pt x="1562" y="2269"/>
                    </a:lnTo>
                    <a:lnTo>
                      <a:pt x="1557" y="2270"/>
                    </a:lnTo>
                    <a:lnTo>
                      <a:pt x="1551" y="2270"/>
                    </a:lnTo>
                    <a:lnTo>
                      <a:pt x="1546" y="2269"/>
                    </a:lnTo>
                    <a:lnTo>
                      <a:pt x="1540" y="2265"/>
                    </a:lnTo>
                    <a:lnTo>
                      <a:pt x="1533" y="2263"/>
                    </a:lnTo>
                    <a:lnTo>
                      <a:pt x="1527" y="2262"/>
                    </a:lnTo>
                    <a:lnTo>
                      <a:pt x="1522" y="2262"/>
                    </a:lnTo>
                    <a:lnTo>
                      <a:pt x="1518" y="2263"/>
                    </a:lnTo>
                    <a:lnTo>
                      <a:pt x="1514" y="2264"/>
                    </a:lnTo>
                    <a:lnTo>
                      <a:pt x="1507" y="2266"/>
                    </a:lnTo>
                    <a:lnTo>
                      <a:pt x="1501" y="2267"/>
                    </a:lnTo>
                    <a:lnTo>
                      <a:pt x="1498" y="2267"/>
                    </a:lnTo>
                    <a:lnTo>
                      <a:pt x="1495" y="2267"/>
                    </a:lnTo>
                    <a:lnTo>
                      <a:pt x="1493" y="2266"/>
                    </a:lnTo>
                    <a:lnTo>
                      <a:pt x="1490" y="2265"/>
                    </a:lnTo>
                    <a:lnTo>
                      <a:pt x="1489" y="2263"/>
                    </a:lnTo>
                    <a:lnTo>
                      <a:pt x="1489" y="2262"/>
                    </a:lnTo>
                    <a:lnTo>
                      <a:pt x="1490" y="2259"/>
                    </a:lnTo>
                    <a:lnTo>
                      <a:pt x="1492" y="2257"/>
                    </a:lnTo>
                    <a:lnTo>
                      <a:pt x="1496" y="2252"/>
                    </a:lnTo>
                    <a:lnTo>
                      <a:pt x="1503" y="2246"/>
                    </a:lnTo>
                    <a:lnTo>
                      <a:pt x="1517" y="2232"/>
                    </a:lnTo>
                    <a:lnTo>
                      <a:pt x="1527" y="2220"/>
                    </a:lnTo>
                    <a:lnTo>
                      <a:pt x="1530" y="2216"/>
                    </a:lnTo>
                    <a:lnTo>
                      <a:pt x="1532" y="2213"/>
                    </a:lnTo>
                    <a:lnTo>
                      <a:pt x="1533" y="2209"/>
                    </a:lnTo>
                    <a:lnTo>
                      <a:pt x="1533" y="2206"/>
                    </a:lnTo>
                    <a:lnTo>
                      <a:pt x="1532" y="2200"/>
                    </a:lnTo>
                    <a:lnTo>
                      <a:pt x="1531" y="2191"/>
                    </a:lnTo>
                    <a:lnTo>
                      <a:pt x="1528" y="2184"/>
                    </a:lnTo>
                    <a:lnTo>
                      <a:pt x="1527" y="2177"/>
                    </a:lnTo>
                    <a:lnTo>
                      <a:pt x="1527" y="2174"/>
                    </a:lnTo>
                    <a:lnTo>
                      <a:pt x="1527" y="2171"/>
                    </a:lnTo>
                    <a:lnTo>
                      <a:pt x="1528" y="2169"/>
                    </a:lnTo>
                    <a:lnTo>
                      <a:pt x="1531" y="2166"/>
                    </a:lnTo>
                    <a:lnTo>
                      <a:pt x="1536" y="2162"/>
                    </a:lnTo>
                    <a:lnTo>
                      <a:pt x="1539" y="2156"/>
                    </a:lnTo>
                    <a:lnTo>
                      <a:pt x="1539" y="2153"/>
                    </a:lnTo>
                    <a:lnTo>
                      <a:pt x="1538" y="2151"/>
                    </a:lnTo>
                    <a:lnTo>
                      <a:pt x="1536" y="2149"/>
                    </a:lnTo>
                    <a:lnTo>
                      <a:pt x="1531" y="2145"/>
                    </a:lnTo>
                    <a:lnTo>
                      <a:pt x="1526" y="2143"/>
                    </a:lnTo>
                    <a:lnTo>
                      <a:pt x="1525" y="2140"/>
                    </a:lnTo>
                    <a:lnTo>
                      <a:pt x="1525" y="2136"/>
                    </a:lnTo>
                    <a:lnTo>
                      <a:pt x="1526" y="2132"/>
                    </a:lnTo>
                    <a:lnTo>
                      <a:pt x="1531" y="2122"/>
                    </a:lnTo>
                    <a:lnTo>
                      <a:pt x="1533" y="2113"/>
                    </a:lnTo>
                    <a:lnTo>
                      <a:pt x="1532" y="2112"/>
                    </a:lnTo>
                    <a:lnTo>
                      <a:pt x="1530" y="2111"/>
                    </a:lnTo>
                    <a:lnTo>
                      <a:pt x="1526" y="2109"/>
                    </a:lnTo>
                    <a:lnTo>
                      <a:pt x="1522" y="2109"/>
                    </a:lnTo>
                    <a:lnTo>
                      <a:pt x="1513" y="2111"/>
                    </a:lnTo>
                    <a:lnTo>
                      <a:pt x="1507" y="2111"/>
                    </a:lnTo>
                    <a:lnTo>
                      <a:pt x="1499" y="2111"/>
                    </a:lnTo>
                    <a:lnTo>
                      <a:pt x="1492" y="2108"/>
                    </a:lnTo>
                    <a:lnTo>
                      <a:pt x="1486" y="2105"/>
                    </a:lnTo>
                    <a:lnTo>
                      <a:pt x="1480" y="2099"/>
                    </a:lnTo>
                    <a:lnTo>
                      <a:pt x="1473" y="2088"/>
                    </a:lnTo>
                    <a:lnTo>
                      <a:pt x="1464" y="2071"/>
                    </a:lnTo>
                    <a:lnTo>
                      <a:pt x="1455" y="2051"/>
                    </a:lnTo>
                    <a:lnTo>
                      <a:pt x="1448" y="2034"/>
                    </a:lnTo>
                    <a:lnTo>
                      <a:pt x="1439" y="2019"/>
                    </a:lnTo>
                    <a:lnTo>
                      <a:pt x="1432" y="2006"/>
                    </a:lnTo>
                    <a:lnTo>
                      <a:pt x="1424" y="1994"/>
                    </a:lnTo>
                    <a:lnTo>
                      <a:pt x="1418" y="1985"/>
                    </a:lnTo>
                    <a:lnTo>
                      <a:pt x="1413" y="1975"/>
                    </a:lnTo>
                    <a:lnTo>
                      <a:pt x="1410" y="1964"/>
                    </a:lnTo>
                    <a:lnTo>
                      <a:pt x="1408" y="1955"/>
                    </a:lnTo>
                    <a:lnTo>
                      <a:pt x="1408" y="1945"/>
                    </a:lnTo>
                    <a:lnTo>
                      <a:pt x="1408" y="1943"/>
                    </a:lnTo>
                    <a:lnTo>
                      <a:pt x="1408" y="1942"/>
                    </a:lnTo>
                    <a:lnTo>
                      <a:pt x="1407" y="1941"/>
                    </a:lnTo>
                    <a:lnTo>
                      <a:pt x="1406" y="1939"/>
                    </a:lnTo>
                    <a:lnTo>
                      <a:pt x="1401" y="1938"/>
                    </a:lnTo>
                    <a:lnTo>
                      <a:pt x="1396" y="1938"/>
                    </a:lnTo>
                    <a:lnTo>
                      <a:pt x="1383" y="1938"/>
                    </a:lnTo>
                    <a:lnTo>
                      <a:pt x="1372" y="1937"/>
                    </a:lnTo>
                    <a:lnTo>
                      <a:pt x="1367" y="1936"/>
                    </a:lnTo>
                    <a:lnTo>
                      <a:pt x="1364" y="1935"/>
                    </a:lnTo>
                    <a:lnTo>
                      <a:pt x="1362" y="1931"/>
                    </a:lnTo>
                    <a:lnTo>
                      <a:pt x="1362" y="1928"/>
                    </a:lnTo>
                    <a:lnTo>
                      <a:pt x="1362" y="1918"/>
                    </a:lnTo>
                    <a:lnTo>
                      <a:pt x="1362" y="1907"/>
                    </a:lnTo>
                    <a:lnTo>
                      <a:pt x="1352" y="1889"/>
                    </a:lnTo>
                    <a:lnTo>
                      <a:pt x="1344" y="1878"/>
                    </a:lnTo>
                    <a:lnTo>
                      <a:pt x="1343" y="1868"/>
                    </a:lnTo>
                    <a:lnTo>
                      <a:pt x="1342" y="1856"/>
                    </a:lnTo>
                    <a:lnTo>
                      <a:pt x="1341" y="1843"/>
                    </a:lnTo>
                    <a:lnTo>
                      <a:pt x="1338" y="1830"/>
                    </a:lnTo>
                    <a:lnTo>
                      <a:pt x="1338" y="1824"/>
                    </a:lnTo>
                    <a:lnTo>
                      <a:pt x="1338" y="1819"/>
                    </a:lnTo>
                    <a:lnTo>
                      <a:pt x="1338" y="1815"/>
                    </a:lnTo>
                    <a:lnTo>
                      <a:pt x="1339" y="1811"/>
                    </a:lnTo>
                    <a:lnTo>
                      <a:pt x="1344" y="1803"/>
                    </a:lnTo>
                    <a:lnTo>
                      <a:pt x="1348" y="1796"/>
                    </a:lnTo>
                    <a:lnTo>
                      <a:pt x="1354" y="1785"/>
                    </a:lnTo>
                    <a:lnTo>
                      <a:pt x="1363" y="1772"/>
                    </a:lnTo>
                    <a:lnTo>
                      <a:pt x="1373" y="1758"/>
                    </a:lnTo>
                    <a:lnTo>
                      <a:pt x="1380" y="1746"/>
                    </a:lnTo>
                    <a:lnTo>
                      <a:pt x="1382" y="1742"/>
                    </a:lnTo>
                    <a:lnTo>
                      <a:pt x="1383" y="1739"/>
                    </a:lnTo>
                    <a:lnTo>
                      <a:pt x="1383" y="1735"/>
                    </a:lnTo>
                    <a:lnTo>
                      <a:pt x="1382" y="1733"/>
                    </a:lnTo>
                    <a:lnTo>
                      <a:pt x="1380" y="1730"/>
                    </a:lnTo>
                    <a:lnTo>
                      <a:pt x="1376" y="1728"/>
                    </a:lnTo>
                    <a:lnTo>
                      <a:pt x="1373" y="1725"/>
                    </a:lnTo>
                    <a:lnTo>
                      <a:pt x="1368" y="1724"/>
                    </a:lnTo>
                    <a:lnTo>
                      <a:pt x="1358" y="1722"/>
                    </a:lnTo>
                    <a:lnTo>
                      <a:pt x="1351" y="1722"/>
                    </a:lnTo>
                    <a:lnTo>
                      <a:pt x="1348" y="1723"/>
                    </a:lnTo>
                    <a:lnTo>
                      <a:pt x="1345" y="1725"/>
                    </a:lnTo>
                    <a:lnTo>
                      <a:pt x="1343" y="1729"/>
                    </a:lnTo>
                    <a:lnTo>
                      <a:pt x="1341" y="1734"/>
                    </a:lnTo>
                    <a:lnTo>
                      <a:pt x="1339" y="1737"/>
                    </a:lnTo>
                    <a:lnTo>
                      <a:pt x="1337" y="1741"/>
                    </a:lnTo>
                    <a:lnTo>
                      <a:pt x="1336" y="1742"/>
                    </a:lnTo>
                    <a:lnTo>
                      <a:pt x="1335" y="1742"/>
                    </a:lnTo>
                    <a:lnTo>
                      <a:pt x="1332" y="1737"/>
                    </a:lnTo>
                    <a:lnTo>
                      <a:pt x="1331" y="1730"/>
                    </a:lnTo>
                    <a:lnTo>
                      <a:pt x="1329" y="1722"/>
                    </a:lnTo>
                    <a:lnTo>
                      <a:pt x="1325" y="1714"/>
                    </a:lnTo>
                    <a:lnTo>
                      <a:pt x="1320" y="1703"/>
                    </a:lnTo>
                    <a:lnTo>
                      <a:pt x="1314" y="1690"/>
                    </a:lnTo>
                    <a:lnTo>
                      <a:pt x="1312" y="1683"/>
                    </a:lnTo>
                    <a:lnTo>
                      <a:pt x="1309" y="1678"/>
                    </a:lnTo>
                    <a:lnTo>
                      <a:pt x="1305" y="1673"/>
                    </a:lnTo>
                    <a:lnTo>
                      <a:pt x="1301" y="1671"/>
                    </a:lnTo>
                    <a:lnTo>
                      <a:pt x="1292" y="1668"/>
                    </a:lnTo>
                    <a:lnTo>
                      <a:pt x="1282" y="1667"/>
                    </a:lnTo>
                    <a:lnTo>
                      <a:pt x="1278" y="1667"/>
                    </a:lnTo>
                    <a:lnTo>
                      <a:pt x="1275" y="1666"/>
                    </a:lnTo>
                    <a:lnTo>
                      <a:pt x="1273" y="1662"/>
                    </a:lnTo>
                    <a:lnTo>
                      <a:pt x="1272" y="1660"/>
                    </a:lnTo>
                    <a:lnTo>
                      <a:pt x="1272" y="1652"/>
                    </a:lnTo>
                    <a:lnTo>
                      <a:pt x="1272" y="1641"/>
                    </a:lnTo>
                    <a:lnTo>
                      <a:pt x="1270" y="1636"/>
                    </a:lnTo>
                    <a:lnTo>
                      <a:pt x="1269" y="1632"/>
                    </a:lnTo>
                    <a:lnTo>
                      <a:pt x="1267" y="1627"/>
                    </a:lnTo>
                    <a:lnTo>
                      <a:pt x="1265" y="1622"/>
                    </a:lnTo>
                    <a:lnTo>
                      <a:pt x="1256" y="1613"/>
                    </a:lnTo>
                    <a:lnTo>
                      <a:pt x="1248" y="1603"/>
                    </a:lnTo>
                    <a:lnTo>
                      <a:pt x="1244" y="1598"/>
                    </a:lnTo>
                    <a:lnTo>
                      <a:pt x="1241" y="1594"/>
                    </a:lnTo>
                    <a:lnTo>
                      <a:pt x="1240" y="1589"/>
                    </a:lnTo>
                    <a:lnTo>
                      <a:pt x="1238" y="1584"/>
                    </a:lnTo>
                    <a:lnTo>
                      <a:pt x="1236" y="1573"/>
                    </a:lnTo>
                    <a:lnTo>
                      <a:pt x="1236" y="1563"/>
                    </a:lnTo>
                    <a:lnTo>
                      <a:pt x="1235" y="1558"/>
                    </a:lnTo>
                    <a:lnTo>
                      <a:pt x="1234" y="1553"/>
                    </a:lnTo>
                    <a:lnTo>
                      <a:pt x="1232" y="1550"/>
                    </a:lnTo>
                    <a:lnTo>
                      <a:pt x="1230" y="1546"/>
                    </a:lnTo>
                    <a:lnTo>
                      <a:pt x="1228" y="1542"/>
                    </a:lnTo>
                    <a:lnTo>
                      <a:pt x="1225" y="1541"/>
                    </a:lnTo>
                    <a:lnTo>
                      <a:pt x="1222" y="1540"/>
                    </a:lnTo>
                    <a:lnTo>
                      <a:pt x="1218" y="1540"/>
                    </a:lnTo>
                    <a:lnTo>
                      <a:pt x="1211" y="1540"/>
                    </a:lnTo>
                    <a:lnTo>
                      <a:pt x="1204" y="1541"/>
                    </a:lnTo>
                    <a:lnTo>
                      <a:pt x="1202" y="1541"/>
                    </a:lnTo>
                    <a:lnTo>
                      <a:pt x="1198" y="1541"/>
                    </a:lnTo>
                    <a:lnTo>
                      <a:pt x="1194" y="1540"/>
                    </a:lnTo>
                    <a:lnTo>
                      <a:pt x="1191" y="1538"/>
                    </a:lnTo>
                    <a:lnTo>
                      <a:pt x="1187" y="1535"/>
                    </a:lnTo>
                    <a:lnTo>
                      <a:pt x="1186" y="1532"/>
                    </a:lnTo>
                    <a:lnTo>
                      <a:pt x="1184" y="1528"/>
                    </a:lnTo>
                    <a:lnTo>
                      <a:pt x="1182" y="1523"/>
                    </a:lnTo>
                    <a:lnTo>
                      <a:pt x="1180" y="1512"/>
                    </a:lnTo>
                    <a:lnTo>
                      <a:pt x="1177" y="1497"/>
                    </a:lnTo>
                    <a:lnTo>
                      <a:pt x="1174" y="1489"/>
                    </a:lnTo>
                    <a:lnTo>
                      <a:pt x="1169" y="1483"/>
                    </a:lnTo>
                    <a:lnTo>
                      <a:pt x="1165" y="1477"/>
                    </a:lnTo>
                    <a:lnTo>
                      <a:pt x="1160" y="1472"/>
                    </a:lnTo>
                    <a:lnTo>
                      <a:pt x="1150" y="1463"/>
                    </a:lnTo>
                    <a:lnTo>
                      <a:pt x="1143" y="1454"/>
                    </a:lnTo>
                    <a:lnTo>
                      <a:pt x="1141" y="1450"/>
                    </a:lnTo>
                    <a:lnTo>
                      <a:pt x="1140" y="1446"/>
                    </a:lnTo>
                    <a:lnTo>
                      <a:pt x="1140" y="1443"/>
                    </a:lnTo>
                    <a:lnTo>
                      <a:pt x="1141" y="1439"/>
                    </a:lnTo>
                    <a:lnTo>
                      <a:pt x="1143" y="1432"/>
                    </a:lnTo>
                    <a:lnTo>
                      <a:pt x="1146" y="1424"/>
                    </a:lnTo>
                    <a:lnTo>
                      <a:pt x="1146" y="1419"/>
                    </a:lnTo>
                    <a:lnTo>
                      <a:pt x="1144" y="1414"/>
                    </a:lnTo>
                    <a:lnTo>
                      <a:pt x="1143" y="1410"/>
                    </a:lnTo>
                    <a:lnTo>
                      <a:pt x="1142" y="1408"/>
                    </a:lnTo>
                    <a:lnTo>
                      <a:pt x="1137" y="1402"/>
                    </a:lnTo>
                    <a:lnTo>
                      <a:pt x="1133" y="1397"/>
                    </a:lnTo>
                    <a:lnTo>
                      <a:pt x="1129" y="1394"/>
                    </a:lnTo>
                    <a:lnTo>
                      <a:pt x="1128" y="1391"/>
                    </a:lnTo>
                    <a:lnTo>
                      <a:pt x="1127" y="1388"/>
                    </a:lnTo>
                    <a:lnTo>
                      <a:pt x="1125" y="1384"/>
                    </a:lnTo>
                    <a:lnTo>
                      <a:pt x="1127" y="1368"/>
                    </a:lnTo>
                    <a:lnTo>
                      <a:pt x="1129" y="1351"/>
                    </a:lnTo>
                    <a:lnTo>
                      <a:pt x="1129" y="1347"/>
                    </a:lnTo>
                    <a:lnTo>
                      <a:pt x="1127" y="1344"/>
                    </a:lnTo>
                    <a:lnTo>
                      <a:pt x="1124" y="1342"/>
                    </a:lnTo>
                    <a:lnTo>
                      <a:pt x="1122" y="1340"/>
                    </a:lnTo>
                    <a:lnTo>
                      <a:pt x="1116" y="1339"/>
                    </a:lnTo>
                    <a:lnTo>
                      <a:pt x="1110" y="1340"/>
                    </a:lnTo>
                    <a:lnTo>
                      <a:pt x="1104" y="1343"/>
                    </a:lnTo>
                    <a:lnTo>
                      <a:pt x="1099" y="1346"/>
                    </a:lnTo>
                    <a:lnTo>
                      <a:pt x="1095" y="1351"/>
                    </a:lnTo>
                    <a:lnTo>
                      <a:pt x="1090" y="1357"/>
                    </a:lnTo>
                    <a:lnTo>
                      <a:pt x="1083" y="1371"/>
                    </a:lnTo>
                    <a:lnTo>
                      <a:pt x="1073" y="1390"/>
                    </a:lnTo>
                    <a:lnTo>
                      <a:pt x="1065" y="1409"/>
                    </a:lnTo>
                    <a:lnTo>
                      <a:pt x="1058" y="1425"/>
                    </a:lnTo>
                    <a:lnTo>
                      <a:pt x="1051" y="1437"/>
                    </a:lnTo>
                    <a:lnTo>
                      <a:pt x="1043" y="1447"/>
                    </a:lnTo>
                    <a:lnTo>
                      <a:pt x="1035" y="1457"/>
                    </a:lnTo>
                    <a:lnTo>
                      <a:pt x="1027" y="1466"/>
                    </a:lnTo>
                    <a:lnTo>
                      <a:pt x="1022" y="1469"/>
                    </a:lnTo>
                    <a:lnTo>
                      <a:pt x="1018" y="1471"/>
                    </a:lnTo>
                    <a:lnTo>
                      <a:pt x="1014" y="1472"/>
                    </a:lnTo>
                    <a:lnTo>
                      <a:pt x="1010" y="1472"/>
                    </a:lnTo>
                    <a:lnTo>
                      <a:pt x="1005" y="1471"/>
                    </a:lnTo>
                    <a:lnTo>
                      <a:pt x="1002" y="1469"/>
                    </a:lnTo>
                    <a:lnTo>
                      <a:pt x="998" y="1466"/>
                    </a:lnTo>
                    <a:lnTo>
                      <a:pt x="993" y="1464"/>
                    </a:lnTo>
                    <a:lnTo>
                      <a:pt x="990" y="1460"/>
                    </a:lnTo>
                    <a:lnTo>
                      <a:pt x="989" y="1456"/>
                    </a:lnTo>
                    <a:lnTo>
                      <a:pt x="988" y="1452"/>
                    </a:lnTo>
                    <a:lnTo>
                      <a:pt x="988" y="1449"/>
                    </a:lnTo>
                    <a:lnTo>
                      <a:pt x="990" y="1440"/>
                    </a:lnTo>
                    <a:lnTo>
                      <a:pt x="993" y="1435"/>
                    </a:lnTo>
                    <a:lnTo>
                      <a:pt x="996" y="1431"/>
                    </a:lnTo>
                    <a:lnTo>
                      <a:pt x="998" y="1427"/>
                    </a:lnTo>
                    <a:lnTo>
                      <a:pt x="997" y="1425"/>
                    </a:lnTo>
                    <a:lnTo>
                      <a:pt x="996" y="1424"/>
                    </a:lnTo>
                    <a:lnTo>
                      <a:pt x="995" y="1422"/>
                    </a:lnTo>
                    <a:lnTo>
                      <a:pt x="991" y="1421"/>
                    </a:lnTo>
                    <a:lnTo>
                      <a:pt x="985" y="1421"/>
                    </a:lnTo>
                    <a:lnTo>
                      <a:pt x="979" y="1419"/>
                    </a:lnTo>
                    <a:lnTo>
                      <a:pt x="978" y="1418"/>
                    </a:lnTo>
                    <a:lnTo>
                      <a:pt x="977" y="1416"/>
                    </a:lnTo>
                    <a:lnTo>
                      <a:pt x="976" y="1414"/>
                    </a:lnTo>
                    <a:lnTo>
                      <a:pt x="976" y="1412"/>
                    </a:lnTo>
                    <a:lnTo>
                      <a:pt x="977" y="1407"/>
                    </a:lnTo>
                    <a:lnTo>
                      <a:pt x="978" y="1400"/>
                    </a:lnTo>
                    <a:lnTo>
                      <a:pt x="982" y="1394"/>
                    </a:lnTo>
                    <a:lnTo>
                      <a:pt x="985" y="1387"/>
                    </a:lnTo>
                    <a:lnTo>
                      <a:pt x="986" y="1383"/>
                    </a:lnTo>
                    <a:lnTo>
                      <a:pt x="986" y="1381"/>
                    </a:lnTo>
                    <a:lnTo>
                      <a:pt x="986" y="1378"/>
                    </a:lnTo>
                    <a:lnTo>
                      <a:pt x="986" y="1375"/>
                    </a:lnTo>
                    <a:lnTo>
                      <a:pt x="984" y="1372"/>
                    </a:lnTo>
                    <a:lnTo>
                      <a:pt x="982" y="1369"/>
                    </a:lnTo>
                    <a:lnTo>
                      <a:pt x="978" y="1366"/>
                    </a:lnTo>
                    <a:lnTo>
                      <a:pt x="973" y="1363"/>
                    </a:lnTo>
                    <a:lnTo>
                      <a:pt x="967" y="1358"/>
                    </a:lnTo>
                    <a:lnTo>
                      <a:pt x="963" y="1355"/>
                    </a:lnTo>
                    <a:lnTo>
                      <a:pt x="958" y="1350"/>
                    </a:lnTo>
                    <a:lnTo>
                      <a:pt x="954" y="1344"/>
                    </a:lnTo>
                    <a:lnTo>
                      <a:pt x="948" y="1334"/>
                    </a:lnTo>
                    <a:lnTo>
                      <a:pt x="946" y="1325"/>
                    </a:lnTo>
                    <a:lnTo>
                      <a:pt x="945" y="1321"/>
                    </a:lnTo>
                    <a:lnTo>
                      <a:pt x="944" y="1318"/>
                    </a:lnTo>
                    <a:lnTo>
                      <a:pt x="941" y="1315"/>
                    </a:lnTo>
                    <a:lnTo>
                      <a:pt x="939" y="1314"/>
                    </a:lnTo>
                    <a:lnTo>
                      <a:pt x="932" y="1312"/>
                    </a:lnTo>
                    <a:lnTo>
                      <a:pt x="922" y="1311"/>
                    </a:lnTo>
                    <a:lnTo>
                      <a:pt x="911" y="1311"/>
                    </a:lnTo>
                    <a:lnTo>
                      <a:pt x="901" y="1308"/>
                    </a:lnTo>
                    <a:lnTo>
                      <a:pt x="890" y="1307"/>
                    </a:lnTo>
                    <a:lnTo>
                      <a:pt x="879" y="1303"/>
                    </a:lnTo>
                    <a:lnTo>
                      <a:pt x="865" y="1299"/>
                    </a:lnTo>
                    <a:lnTo>
                      <a:pt x="847" y="1290"/>
                    </a:lnTo>
                    <a:lnTo>
                      <a:pt x="831" y="1283"/>
                    </a:lnTo>
                    <a:lnTo>
                      <a:pt x="819" y="1275"/>
                    </a:lnTo>
                    <a:lnTo>
                      <a:pt x="814" y="1271"/>
                    </a:lnTo>
                    <a:lnTo>
                      <a:pt x="809" y="1268"/>
                    </a:lnTo>
                    <a:lnTo>
                      <a:pt x="806" y="1263"/>
                    </a:lnTo>
                    <a:lnTo>
                      <a:pt x="802" y="1257"/>
                    </a:lnTo>
                    <a:lnTo>
                      <a:pt x="796" y="1246"/>
                    </a:lnTo>
                    <a:lnTo>
                      <a:pt x="791" y="1236"/>
                    </a:lnTo>
                    <a:lnTo>
                      <a:pt x="789" y="1231"/>
                    </a:lnTo>
                    <a:lnTo>
                      <a:pt x="783" y="1227"/>
                    </a:lnTo>
                    <a:lnTo>
                      <a:pt x="778" y="1225"/>
                    </a:lnTo>
                    <a:lnTo>
                      <a:pt x="772" y="1224"/>
                    </a:lnTo>
                    <a:lnTo>
                      <a:pt x="769" y="1223"/>
                    </a:lnTo>
                    <a:lnTo>
                      <a:pt x="765" y="1221"/>
                    </a:lnTo>
                    <a:lnTo>
                      <a:pt x="763" y="1221"/>
                    </a:lnTo>
                    <a:lnTo>
                      <a:pt x="759" y="1223"/>
                    </a:lnTo>
                    <a:lnTo>
                      <a:pt x="757" y="1226"/>
                    </a:lnTo>
                    <a:lnTo>
                      <a:pt x="756" y="1231"/>
                    </a:lnTo>
                    <a:lnTo>
                      <a:pt x="755" y="1237"/>
                    </a:lnTo>
                    <a:lnTo>
                      <a:pt x="753" y="1243"/>
                    </a:lnTo>
                    <a:lnTo>
                      <a:pt x="752" y="1250"/>
                    </a:lnTo>
                    <a:lnTo>
                      <a:pt x="750" y="1260"/>
                    </a:lnTo>
                    <a:lnTo>
                      <a:pt x="749" y="1271"/>
                    </a:lnTo>
                    <a:lnTo>
                      <a:pt x="747" y="1283"/>
                    </a:lnTo>
                    <a:lnTo>
                      <a:pt x="747" y="1286"/>
                    </a:lnTo>
                    <a:lnTo>
                      <a:pt x="731" y="1282"/>
                    </a:lnTo>
                    <a:lnTo>
                      <a:pt x="724" y="1281"/>
                    </a:lnTo>
                    <a:lnTo>
                      <a:pt x="717" y="1277"/>
                    </a:lnTo>
                    <a:lnTo>
                      <a:pt x="707" y="1275"/>
                    </a:lnTo>
                    <a:lnTo>
                      <a:pt x="697" y="1273"/>
                    </a:lnTo>
                    <a:lnTo>
                      <a:pt x="687" y="1270"/>
                    </a:lnTo>
                    <a:lnTo>
                      <a:pt x="676" y="1268"/>
                    </a:lnTo>
                    <a:lnTo>
                      <a:pt x="662" y="1264"/>
                    </a:lnTo>
                    <a:lnTo>
                      <a:pt x="648" y="1261"/>
                    </a:lnTo>
                    <a:lnTo>
                      <a:pt x="642" y="1258"/>
                    </a:lnTo>
                    <a:lnTo>
                      <a:pt x="636" y="1256"/>
                    </a:lnTo>
                    <a:lnTo>
                      <a:pt x="631" y="1251"/>
                    </a:lnTo>
                    <a:lnTo>
                      <a:pt x="626" y="1246"/>
                    </a:lnTo>
                    <a:lnTo>
                      <a:pt x="624" y="1241"/>
                    </a:lnTo>
                    <a:lnTo>
                      <a:pt x="623" y="1235"/>
                    </a:lnTo>
                    <a:lnTo>
                      <a:pt x="623" y="1229"/>
                    </a:lnTo>
                    <a:lnTo>
                      <a:pt x="624" y="1224"/>
                    </a:lnTo>
                    <a:lnTo>
                      <a:pt x="626" y="1219"/>
                    </a:lnTo>
                    <a:lnTo>
                      <a:pt x="629" y="1216"/>
                    </a:lnTo>
                    <a:lnTo>
                      <a:pt x="633" y="1212"/>
                    </a:lnTo>
                    <a:lnTo>
                      <a:pt x="637" y="1208"/>
                    </a:lnTo>
                    <a:lnTo>
                      <a:pt x="651" y="1199"/>
                    </a:lnTo>
                    <a:lnTo>
                      <a:pt x="662" y="1191"/>
                    </a:lnTo>
                    <a:lnTo>
                      <a:pt x="665" y="1189"/>
                    </a:lnTo>
                    <a:lnTo>
                      <a:pt x="669" y="1191"/>
                    </a:lnTo>
                    <a:lnTo>
                      <a:pt x="670" y="1192"/>
                    </a:lnTo>
                    <a:lnTo>
                      <a:pt x="673" y="1194"/>
                    </a:lnTo>
                    <a:lnTo>
                      <a:pt x="675" y="1194"/>
                    </a:lnTo>
                    <a:lnTo>
                      <a:pt x="677" y="1192"/>
                    </a:lnTo>
                    <a:lnTo>
                      <a:pt x="678" y="1189"/>
                    </a:lnTo>
                    <a:lnTo>
                      <a:pt x="678" y="1185"/>
                    </a:lnTo>
                    <a:lnTo>
                      <a:pt x="677" y="1175"/>
                    </a:lnTo>
                    <a:lnTo>
                      <a:pt x="676" y="1169"/>
                    </a:lnTo>
                    <a:lnTo>
                      <a:pt x="676" y="1162"/>
                    </a:lnTo>
                    <a:lnTo>
                      <a:pt x="674" y="1154"/>
                    </a:lnTo>
                    <a:lnTo>
                      <a:pt x="671" y="1147"/>
                    </a:lnTo>
                    <a:lnTo>
                      <a:pt x="667" y="1141"/>
                    </a:lnTo>
                    <a:lnTo>
                      <a:pt x="662" y="1135"/>
                    </a:lnTo>
                    <a:lnTo>
                      <a:pt x="657" y="1128"/>
                    </a:lnTo>
                    <a:lnTo>
                      <a:pt x="653" y="1120"/>
                    </a:lnTo>
                    <a:lnTo>
                      <a:pt x="650" y="1112"/>
                    </a:lnTo>
                    <a:lnTo>
                      <a:pt x="646" y="1105"/>
                    </a:lnTo>
                    <a:lnTo>
                      <a:pt x="643" y="1097"/>
                    </a:lnTo>
                    <a:lnTo>
                      <a:pt x="640" y="1088"/>
                    </a:lnTo>
                    <a:lnTo>
                      <a:pt x="639" y="1080"/>
                    </a:lnTo>
                    <a:lnTo>
                      <a:pt x="637" y="1066"/>
                    </a:lnTo>
                    <a:lnTo>
                      <a:pt x="632" y="1052"/>
                    </a:lnTo>
                    <a:lnTo>
                      <a:pt x="629" y="1046"/>
                    </a:lnTo>
                    <a:lnTo>
                      <a:pt x="625" y="1040"/>
                    </a:lnTo>
                    <a:lnTo>
                      <a:pt x="620" y="1035"/>
                    </a:lnTo>
                    <a:lnTo>
                      <a:pt x="615" y="1030"/>
                    </a:lnTo>
                    <a:lnTo>
                      <a:pt x="606" y="1022"/>
                    </a:lnTo>
                    <a:lnTo>
                      <a:pt x="599" y="1013"/>
                    </a:lnTo>
                    <a:lnTo>
                      <a:pt x="596" y="1010"/>
                    </a:lnTo>
                    <a:lnTo>
                      <a:pt x="595" y="1005"/>
                    </a:lnTo>
                    <a:lnTo>
                      <a:pt x="595" y="1000"/>
                    </a:lnTo>
                    <a:lnTo>
                      <a:pt x="595" y="996"/>
                    </a:lnTo>
                    <a:lnTo>
                      <a:pt x="596" y="984"/>
                    </a:lnTo>
                    <a:lnTo>
                      <a:pt x="599" y="972"/>
                    </a:lnTo>
                    <a:lnTo>
                      <a:pt x="600" y="966"/>
                    </a:lnTo>
                    <a:lnTo>
                      <a:pt x="599" y="960"/>
                    </a:lnTo>
                    <a:lnTo>
                      <a:pt x="596" y="954"/>
                    </a:lnTo>
                    <a:lnTo>
                      <a:pt x="593" y="949"/>
                    </a:lnTo>
                    <a:lnTo>
                      <a:pt x="583" y="940"/>
                    </a:lnTo>
                    <a:lnTo>
                      <a:pt x="574" y="928"/>
                    </a:lnTo>
                    <a:lnTo>
                      <a:pt x="563" y="916"/>
                    </a:lnTo>
                    <a:lnTo>
                      <a:pt x="554" y="903"/>
                    </a:lnTo>
                    <a:lnTo>
                      <a:pt x="545" y="891"/>
                    </a:lnTo>
                    <a:lnTo>
                      <a:pt x="536" y="880"/>
                    </a:lnTo>
                    <a:lnTo>
                      <a:pt x="527" y="871"/>
                    </a:lnTo>
                    <a:lnTo>
                      <a:pt x="520" y="863"/>
                    </a:lnTo>
                    <a:lnTo>
                      <a:pt x="517" y="859"/>
                    </a:lnTo>
                    <a:lnTo>
                      <a:pt x="514" y="855"/>
                    </a:lnTo>
                    <a:lnTo>
                      <a:pt x="512" y="851"/>
                    </a:lnTo>
                    <a:lnTo>
                      <a:pt x="511" y="845"/>
                    </a:lnTo>
                    <a:lnTo>
                      <a:pt x="510" y="833"/>
                    </a:lnTo>
                    <a:lnTo>
                      <a:pt x="510" y="822"/>
                    </a:lnTo>
                    <a:lnTo>
                      <a:pt x="511" y="813"/>
                    </a:lnTo>
                    <a:lnTo>
                      <a:pt x="510" y="808"/>
                    </a:lnTo>
                    <a:lnTo>
                      <a:pt x="506" y="807"/>
                    </a:lnTo>
                    <a:lnTo>
                      <a:pt x="499" y="805"/>
                    </a:lnTo>
                    <a:lnTo>
                      <a:pt x="494" y="807"/>
                    </a:lnTo>
                    <a:lnTo>
                      <a:pt x="488" y="809"/>
                    </a:lnTo>
                    <a:lnTo>
                      <a:pt x="482" y="813"/>
                    </a:lnTo>
                    <a:lnTo>
                      <a:pt x="476" y="817"/>
                    </a:lnTo>
                    <a:lnTo>
                      <a:pt x="463" y="828"/>
                    </a:lnTo>
                    <a:lnTo>
                      <a:pt x="451" y="838"/>
                    </a:lnTo>
                    <a:lnTo>
                      <a:pt x="436" y="852"/>
                    </a:lnTo>
                    <a:lnTo>
                      <a:pt x="417" y="873"/>
                    </a:lnTo>
                    <a:lnTo>
                      <a:pt x="396" y="896"/>
                    </a:lnTo>
                    <a:lnTo>
                      <a:pt x="375" y="914"/>
                    </a:lnTo>
                    <a:lnTo>
                      <a:pt x="355" y="929"/>
                    </a:lnTo>
                    <a:lnTo>
                      <a:pt x="335" y="945"/>
                    </a:lnTo>
                    <a:lnTo>
                      <a:pt x="317" y="956"/>
                    </a:lnTo>
                    <a:lnTo>
                      <a:pt x="306" y="965"/>
                    </a:lnTo>
                    <a:lnTo>
                      <a:pt x="303" y="966"/>
                    </a:lnTo>
                    <a:lnTo>
                      <a:pt x="298" y="967"/>
                    </a:lnTo>
                    <a:lnTo>
                      <a:pt x="292" y="967"/>
                    </a:lnTo>
                    <a:lnTo>
                      <a:pt x="286" y="967"/>
                    </a:lnTo>
                    <a:lnTo>
                      <a:pt x="281" y="966"/>
                    </a:lnTo>
                    <a:lnTo>
                      <a:pt x="275" y="962"/>
                    </a:lnTo>
                    <a:lnTo>
                      <a:pt x="270" y="959"/>
                    </a:lnTo>
                    <a:lnTo>
                      <a:pt x="265" y="954"/>
                    </a:lnTo>
                    <a:lnTo>
                      <a:pt x="261" y="948"/>
                    </a:lnTo>
                    <a:lnTo>
                      <a:pt x="259" y="941"/>
                    </a:lnTo>
                    <a:lnTo>
                      <a:pt x="258" y="934"/>
                    </a:lnTo>
                    <a:lnTo>
                      <a:pt x="256" y="926"/>
                    </a:lnTo>
                    <a:lnTo>
                      <a:pt x="255" y="910"/>
                    </a:lnTo>
                    <a:lnTo>
                      <a:pt x="256" y="897"/>
                    </a:lnTo>
                    <a:lnTo>
                      <a:pt x="256" y="885"/>
                    </a:lnTo>
                    <a:lnTo>
                      <a:pt x="256" y="873"/>
                    </a:lnTo>
                    <a:lnTo>
                      <a:pt x="255" y="868"/>
                    </a:lnTo>
                    <a:lnTo>
                      <a:pt x="253" y="865"/>
                    </a:lnTo>
                    <a:lnTo>
                      <a:pt x="249" y="860"/>
                    </a:lnTo>
                    <a:lnTo>
                      <a:pt x="245" y="857"/>
                    </a:lnTo>
                    <a:lnTo>
                      <a:pt x="233" y="851"/>
                    </a:lnTo>
                    <a:lnTo>
                      <a:pt x="221" y="841"/>
                    </a:lnTo>
                    <a:lnTo>
                      <a:pt x="209" y="830"/>
                    </a:lnTo>
                    <a:lnTo>
                      <a:pt x="198" y="817"/>
                    </a:lnTo>
                    <a:lnTo>
                      <a:pt x="193" y="810"/>
                    </a:lnTo>
                    <a:lnTo>
                      <a:pt x="190" y="804"/>
                    </a:lnTo>
                    <a:lnTo>
                      <a:pt x="188" y="798"/>
                    </a:lnTo>
                    <a:lnTo>
                      <a:pt x="185" y="792"/>
                    </a:lnTo>
                    <a:lnTo>
                      <a:pt x="184" y="788"/>
                    </a:lnTo>
                    <a:lnTo>
                      <a:pt x="184" y="782"/>
                    </a:lnTo>
                    <a:lnTo>
                      <a:pt x="184" y="777"/>
                    </a:lnTo>
                    <a:lnTo>
                      <a:pt x="185" y="773"/>
                    </a:lnTo>
                    <a:lnTo>
                      <a:pt x="186" y="765"/>
                    </a:lnTo>
                    <a:lnTo>
                      <a:pt x="188" y="760"/>
                    </a:lnTo>
                    <a:lnTo>
                      <a:pt x="186" y="758"/>
                    </a:lnTo>
                    <a:lnTo>
                      <a:pt x="186" y="757"/>
                    </a:lnTo>
                    <a:lnTo>
                      <a:pt x="184" y="756"/>
                    </a:lnTo>
                    <a:lnTo>
                      <a:pt x="182" y="756"/>
                    </a:lnTo>
                    <a:lnTo>
                      <a:pt x="179" y="754"/>
                    </a:lnTo>
                    <a:lnTo>
                      <a:pt x="178" y="754"/>
                    </a:lnTo>
                    <a:lnTo>
                      <a:pt x="177" y="753"/>
                    </a:lnTo>
                    <a:lnTo>
                      <a:pt x="177" y="751"/>
                    </a:lnTo>
                    <a:lnTo>
                      <a:pt x="178" y="747"/>
                    </a:lnTo>
                    <a:lnTo>
                      <a:pt x="182" y="742"/>
                    </a:lnTo>
                    <a:lnTo>
                      <a:pt x="182" y="740"/>
                    </a:lnTo>
                    <a:lnTo>
                      <a:pt x="182" y="737"/>
                    </a:lnTo>
                    <a:lnTo>
                      <a:pt x="180" y="734"/>
                    </a:lnTo>
                    <a:lnTo>
                      <a:pt x="178" y="731"/>
                    </a:lnTo>
                    <a:lnTo>
                      <a:pt x="173" y="726"/>
                    </a:lnTo>
                    <a:lnTo>
                      <a:pt x="167" y="721"/>
                    </a:lnTo>
                    <a:lnTo>
                      <a:pt x="165" y="718"/>
                    </a:lnTo>
                    <a:lnTo>
                      <a:pt x="163" y="713"/>
                    </a:lnTo>
                    <a:lnTo>
                      <a:pt x="161" y="707"/>
                    </a:lnTo>
                    <a:lnTo>
                      <a:pt x="161" y="700"/>
                    </a:lnTo>
                    <a:lnTo>
                      <a:pt x="161" y="685"/>
                    </a:lnTo>
                    <a:lnTo>
                      <a:pt x="164" y="672"/>
                    </a:lnTo>
                    <a:lnTo>
                      <a:pt x="165" y="659"/>
                    </a:lnTo>
                    <a:lnTo>
                      <a:pt x="164" y="643"/>
                    </a:lnTo>
                    <a:lnTo>
                      <a:pt x="163" y="626"/>
                    </a:lnTo>
                    <a:lnTo>
                      <a:pt x="160" y="612"/>
                    </a:lnTo>
                    <a:lnTo>
                      <a:pt x="160" y="601"/>
                    </a:lnTo>
                    <a:lnTo>
                      <a:pt x="161" y="588"/>
                    </a:lnTo>
                    <a:lnTo>
                      <a:pt x="163" y="582"/>
                    </a:lnTo>
                    <a:lnTo>
                      <a:pt x="164" y="577"/>
                    </a:lnTo>
                    <a:lnTo>
                      <a:pt x="165" y="573"/>
                    </a:lnTo>
                    <a:lnTo>
                      <a:pt x="167" y="568"/>
                    </a:lnTo>
                    <a:lnTo>
                      <a:pt x="174" y="561"/>
                    </a:lnTo>
                    <a:lnTo>
                      <a:pt x="182" y="553"/>
                    </a:lnTo>
                    <a:lnTo>
                      <a:pt x="185" y="549"/>
                    </a:lnTo>
                    <a:lnTo>
                      <a:pt x="188" y="545"/>
                    </a:lnTo>
                    <a:lnTo>
                      <a:pt x="190" y="540"/>
                    </a:lnTo>
                    <a:lnTo>
                      <a:pt x="191" y="534"/>
                    </a:lnTo>
                    <a:lnTo>
                      <a:pt x="192" y="524"/>
                    </a:lnTo>
                    <a:lnTo>
                      <a:pt x="191" y="515"/>
                    </a:lnTo>
                    <a:lnTo>
                      <a:pt x="189" y="511"/>
                    </a:lnTo>
                    <a:lnTo>
                      <a:pt x="188" y="507"/>
                    </a:lnTo>
                    <a:lnTo>
                      <a:pt x="184" y="505"/>
                    </a:lnTo>
                    <a:lnTo>
                      <a:pt x="180" y="501"/>
                    </a:lnTo>
                    <a:lnTo>
                      <a:pt x="173" y="495"/>
                    </a:lnTo>
                    <a:lnTo>
                      <a:pt x="168" y="489"/>
                    </a:lnTo>
                    <a:lnTo>
                      <a:pt x="166" y="485"/>
                    </a:lnTo>
                    <a:lnTo>
                      <a:pt x="165" y="480"/>
                    </a:lnTo>
                    <a:lnTo>
                      <a:pt x="164" y="474"/>
                    </a:lnTo>
                    <a:lnTo>
                      <a:pt x="164" y="468"/>
                    </a:lnTo>
                    <a:lnTo>
                      <a:pt x="164" y="462"/>
                    </a:lnTo>
                    <a:lnTo>
                      <a:pt x="163" y="456"/>
                    </a:lnTo>
                    <a:lnTo>
                      <a:pt x="161" y="450"/>
                    </a:lnTo>
                    <a:lnTo>
                      <a:pt x="159" y="445"/>
                    </a:lnTo>
                    <a:lnTo>
                      <a:pt x="155" y="439"/>
                    </a:lnTo>
                    <a:lnTo>
                      <a:pt x="152" y="435"/>
                    </a:lnTo>
                    <a:lnTo>
                      <a:pt x="146" y="430"/>
                    </a:lnTo>
                    <a:lnTo>
                      <a:pt x="140" y="425"/>
                    </a:lnTo>
                    <a:lnTo>
                      <a:pt x="127" y="414"/>
                    </a:lnTo>
                    <a:lnTo>
                      <a:pt x="116" y="405"/>
                    </a:lnTo>
                    <a:lnTo>
                      <a:pt x="109" y="398"/>
                    </a:lnTo>
                    <a:lnTo>
                      <a:pt x="104" y="389"/>
                    </a:lnTo>
                    <a:lnTo>
                      <a:pt x="102" y="381"/>
                    </a:lnTo>
                    <a:lnTo>
                      <a:pt x="102" y="372"/>
                    </a:lnTo>
                    <a:lnTo>
                      <a:pt x="102" y="366"/>
                    </a:lnTo>
                    <a:lnTo>
                      <a:pt x="102" y="359"/>
                    </a:lnTo>
                    <a:lnTo>
                      <a:pt x="101" y="351"/>
                    </a:lnTo>
                    <a:lnTo>
                      <a:pt x="98" y="343"/>
                    </a:lnTo>
                    <a:lnTo>
                      <a:pt x="95" y="336"/>
                    </a:lnTo>
                    <a:lnTo>
                      <a:pt x="91" y="330"/>
                    </a:lnTo>
                    <a:lnTo>
                      <a:pt x="88" y="326"/>
                    </a:lnTo>
                    <a:lnTo>
                      <a:pt x="84" y="324"/>
                    </a:lnTo>
                    <a:lnTo>
                      <a:pt x="81" y="323"/>
                    </a:lnTo>
                    <a:lnTo>
                      <a:pt x="77" y="323"/>
                    </a:lnTo>
                    <a:lnTo>
                      <a:pt x="73" y="324"/>
                    </a:lnTo>
                    <a:lnTo>
                      <a:pt x="70" y="325"/>
                    </a:lnTo>
                    <a:lnTo>
                      <a:pt x="63" y="330"/>
                    </a:lnTo>
                    <a:lnTo>
                      <a:pt x="53" y="335"/>
                    </a:lnTo>
                    <a:lnTo>
                      <a:pt x="44" y="340"/>
                    </a:lnTo>
                    <a:lnTo>
                      <a:pt x="37" y="342"/>
                    </a:lnTo>
                    <a:lnTo>
                      <a:pt x="31" y="341"/>
                    </a:lnTo>
                    <a:lnTo>
                      <a:pt x="22" y="338"/>
                    </a:lnTo>
                    <a:lnTo>
                      <a:pt x="14" y="335"/>
                    </a:lnTo>
                    <a:lnTo>
                      <a:pt x="4" y="329"/>
                    </a:lnTo>
                    <a:lnTo>
                      <a:pt x="2" y="324"/>
                    </a:lnTo>
                    <a:lnTo>
                      <a:pt x="0" y="321"/>
                    </a:lnTo>
                    <a:lnTo>
                      <a:pt x="0" y="317"/>
                    </a:lnTo>
                    <a:lnTo>
                      <a:pt x="1" y="313"/>
                    </a:lnTo>
                    <a:lnTo>
                      <a:pt x="7" y="307"/>
                    </a:lnTo>
                    <a:lnTo>
                      <a:pt x="14" y="302"/>
                    </a:lnTo>
                    <a:lnTo>
                      <a:pt x="22" y="296"/>
                    </a:lnTo>
                    <a:lnTo>
                      <a:pt x="31" y="286"/>
                    </a:lnTo>
                    <a:lnTo>
                      <a:pt x="34" y="281"/>
                    </a:lnTo>
                    <a:lnTo>
                      <a:pt x="37" y="277"/>
                    </a:lnTo>
                    <a:lnTo>
                      <a:pt x="39" y="272"/>
                    </a:lnTo>
                    <a:lnTo>
                      <a:pt x="39" y="267"/>
                    </a:lnTo>
                    <a:lnTo>
                      <a:pt x="40" y="256"/>
                    </a:lnTo>
                    <a:lnTo>
                      <a:pt x="40" y="243"/>
                    </a:lnTo>
                    <a:lnTo>
                      <a:pt x="40" y="237"/>
                    </a:lnTo>
                    <a:lnTo>
                      <a:pt x="39" y="231"/>
                    </a:lnTo>
                    <a:lnTo>
                      <a:pt x="38" y="227"/>
                    </a:lnTo>
                    <a:lnTo>
                      <a:pt x="35" y="222"/>
                    </a:lnTo>
                    <a:lnTo>
                      <a:pt x="28" y="215"/>
                    </a:lnTo>
                    <a:lnTo>
                      <a:pt x="23" y="208"/>
                    </a:lnTo>
                    <a:lnTo>
                      <a:pt x="22" y="204"/>
                    </a:lnTo>
                    <a:lnTo>
                      <a:pt x="22" y="200"/>
                    </a:lnTo>
                    <a:lnTo>
                      <a:pt x="23" y="198"/>
                    </a:lnTo>
                    <a:lnTo>
                      <a:pt x="27" y="197"/>
                    </a:lnTo>
                    <a:lnTo>
                      <a:pt x="35" y="196"/>
                    </a:lnTo>
                    <a:lnTo>
                      <a:pt x="44" y="197"/>
                    </a:lnTo>
                    <a:lnTo>
                      <a:pt x="53" y="198"/>
                    </a:lnTo>
                    <a:lnTo>
                      <a:pt x="63" y="197"/>
                    </a:lnTo>
                    <a:lnTo>
                      <a:pt x="72" y="195"/>
                    </a:lnTo>
                    <a:lnTo>
                      <a:pt x="78" y="193"/>
                    </a:lnTo>
                    <a:lnTo>
                      <a:pt x="81" y="195"/>
                    </a:lnTo>
                    <a:lnTo>
                      <a:pt x="82" y="196"/>
                    </a:lnTo>
                    <a:lnTo>
                      <a:pt x="84" y="198"/>
                    </a:lnTo>
                    <a:lnTo>
                      <a:pt x="88" y="203"/>
                    </a:lnTo>
                    <a:lnTo>
                      <a:pt x="95" y="214"/>
                    </a:lnTo>
                    <a:lnTo>
                      <a:pt x="104" y="225"/>
                    </a:lnTo>
                    <a:lnTo>
                      <a:pt x="109" y="231"/>
                    </a:lnTo>
                    <a:lnTo>
                      <a:pt x="115" y="237"/>
                    </a:lnTo>
                    <a:lnTo>
                      <a:pt x="121" y="242"/>
                    </a:lnTo>
                    <a:lnTo>
                      <a:pt x="128" y="246"/>
                    </a:lnTo>
                    <a:lnTo>
                      <a:pt x="140" y="252"/>
                    </a:lnTo>
                    <a:lnTo>
                      <a:pt x="151" y="256"/>
                    </a:lnTo>
                    <a:lnTo>
                      <a:pt x="160" y="261"/>
                    </a:lnTo>
                    <a:lnTo>
                      <a:pt x="168" y="267"/>
                    </a:lnTo>
                    <a:lnTo>
                      <a:pt x="177" y="272"/>
                    </a:lnTo>
                    <a:lnTo>
                      <a:pt x="184" y="274"/>
                    </a:lnTo>
                    <a:lnTo>
                      <a:pt x="186" y="273"/>
                    </a:lnTo>
                    <a:lnTo>
                      <a:pt x="189" y="272"/>
                    </a:lnTo>
                    <a:lnTo>
                      <a:pt x="191" y="268"/>
                    </a:lnTo>
                    <a:lnTo>
                      <a:pt x="192" y="263"/>
                    </a:lnTo>
                    <a:lnTo>
                      <a:pt x="193" y="253"/>
                    </a:lnTo>
                    <a:lnTo>
                      <a:pt x="196" y="241"/>
                    </a:lnTo>
                    <a:lnTo>
                      <a:pt x="197" y="236"/>
                    </a:lnTo>
                    <a:lnTo>
                      <a:pt x="199" y="231"/>
                    </a:lnTo>
                    <a:lnTo>
                      <a:pt x="202" y="227"/>
                    </a:lnTo>
                    <a:lnTo>
                      <a:pt x="207" y="223"/>
                    </a:lnTo>
                    <a:lnTo>
                      <a:pt x="211" y="221"/>
                    </a:lnTo>
                    <a:lnTo>
                      <a:pt x="216" y="220"/>
                    </a:lnTo>
                    <a:lnTo>
                      <a:pt x="222" y="220"/>
                    </a:lnTo>
                    <a:lnTo>
                      <a:pt x="227" y="222"/>
                    </a:lnTo>
                    <a:lnTo>
                      <a:pt x="231" y="224"/>
                    </a:lnTo>
                    <a:lnTo>
                      <a:pt x="236" y="229"/>
                    </a:lnTo>
                    <a:lnTo>
                      <a:pt x="239" y="234"/>
                    </a:lnTo>
                    <a:lnTo>
                      <a:pt x="241" y="240"/>
                    </a:lnTo>
                    <a:lnTo>
                      <a:pt x="246" y="253"/>
                    </a:lnTo>
                    <a:lnTo>
                      <a:pt x="251" y="265"/>
                    </a:lnTo>
                    <a:lnTo>
                      <a:pt x="254" y="271"/>
                    </a:lnTo>
                    <a:lnTo>
                      <a:pt x="258" y="275"/>
                    </a:lnTo>
                    <a:lnTo>
                      <a:pt x="262" y="280"/>
                    </a:lnTo>
                    <a:lnTo>
                      <a:pt x="266" y="283"/>
                    </a:lnTo>
                    <a:lnTo>
                      <a:pt x="277" y="286"/>
                    </a:lnTo>
                    <a:lnTo>
                      <a:pt x="287" y="288"/>
                    </a:lnTo>
                    <a:lnTo>
                      <a:pt x="298" y="290"/>
                    </a:lnTo>
                    <a:lnTo>
                      <a:pt x="308" y="292"/>
                    </a:lnTo>
                    <a:lnTo>
                      <a:pt x="314" y="293"/>
                    </a:lnTo>
                    <a:lnTo>
                      <a:pt x="318" y="293"/>
                    </a:lnTo>
                    <a:lnTo>
                      <a:pt x="323" y="293"/>
                    </a:lnTo>
                    <a:lnTo>
                      <a:pt x="327" y="291"/>
                    </a:lnTo>
                    <a:lnTo>
                      <a:pt x="330" y="288"/>
                    </a:lnTo>
                    <a:lnTo>
                      <a:pt x="334" y="285"/>
                    </a:lnTo>
                    <a:lnTo>
                      <a:pt x="336" y="279"/>
                    </a:lnTo>
                    <a:lnTo>
                      <a:pt x="337" y="272"/>
                    </a:lnTo>
                    <a:lnTo>
                      <a:pt x="337" y="254"/>
                    </a:lnTo>
                    <a:lnTo>
                      <a:pt x="336" y="234"/>
                    </a:lnTo>
                    <a:lnTo>
                      <a:pt x="333" y="214"/>
                    </a:lnTo>
                    <a:lnTo>
                      <a:pt x="328" y="196"/>
                    </a:lnTo>
                    <a:lnTo>
                      <a:pt x="323" y="179"/>
                    </a:lnTo>
                    <a:lnTo>
                      <a:pt x="319" y="161"/>
                    </a:lnTo>
                    <a:lnTo>
                      <a:pt x="319" y="154"/>
                    </a:lnTo>
                    <a:lnTo>
                      <a:pt x="319" y="147"/>
                    </a:lnTo>
                    <a:lnTo>
                      <a:pt x="321" y="141"/>
                    </a:lnTo>
                    <a:lnTo>
                      <a:pt x="322" y="136"/>
                    </a:lnTo>
                    <a:lnTo>
                      <a:pt x="325" y="133"/>
                    </a:lnTo>
                    <a:lnTo>
                      <a:pt x="331" y="130"/>
                    </a:lnTo>
                    <a:lnTo>
                      <a:pt x="338" y="128"/>
                    </a:lnTo>
                    <a:lnTo>
                      <a:pt x="347" y="126"/>
                    </a:lnTo>
                    <a:lnTo>
                      <a:pt x="363" y="122"/>
                    </a:lnTo>
                    <a:lnTo>
                      <a:pt x="378" y="120"/>
                    </a:lnTo>
                    <a:lnTo>
                      <a:pt x="387" y="117"/>
                    </a:lnTo>
                    <a:lnTo>
                      <a:pt x="398" y="114"/>
                    </a:lnTo>
                    <a:lnTo>
                      <a:pt x="401" y="110"/>
                    </a:lnTo>
                    <a:lnTo>
                      <a:pt x="405" y="105"/>
                    </a:lnTo>
                    <a:lnTo>
                      <a:pt x="407" y="101"/>
                    </a:lnTo>
                    <a:lnTo>
                      <a:pt x="407" y="94"/>
                    </a:lnTo>
                    <a:lnTo>
                      <a:pt x="407" y="83"/>
                    </a:lnTo>
                    <a:lnTo>
                      <a:pt x="407" y="73"/>
                    </a:lnTo>
                    <a:lnTo>
                      <a:pt x="407" y="61"/>
                    </a:lnTo>
                    <a:lnTo>
                      <a:pt x="407" y="52"/>
                    </a:lnTo>
                    <a:lnTo>
                      <a:pt x="407" y="41"/>
                    </a:lnTo>
                    <a:lnTo>
                      <a:pt x="407" y="36"/>
                    </a:lnTo>
                    <a:lnTo>
                      <a:pt x="409" y="35"/>
                    </a:lnTo>
                    <a:lnTo>
                      <a:pt x="410" y="35"/>
                    </a:lnTo>
                    <a:lnTo>
                      <a:pt x="413" y="36"/>
                    </a:lnTo>
                    <a:lnTo>
                      <a:pt x="417" y="39"/>
                    </a:lnTo>
                    <a:lnTo>
                      <a:pt x="429" y="42"/>
                    </a:lnTo>
                    <a:lnTo>
                      <a:pt x="441" y="45"/>
                    </a:lnTo>
                    <a:lnTo>
                      <a:pt x="455" y="46"/>
                    </a:lnTo>
                    <a:lnTo>
                      <a:pt x="472" y="47"/>
                    </a:lnTo>
                    <a:lnTo>
                      <a:pt x="479" y="48"/>
                    </a:lnTo>
                    <a:lnTo>
                      <a:pt x="485" y="48"/>
                    </a:lnTo>
                    <a:lnTo>
                      <a:pt x="489" y="47"/>
                    </a:lnTo>
                    <a:lnTo>
                      <a:pt x="493" y="46"/>
                    </a:lnTo>
                    <a:lnTo>
                      <a:pt x="500" y="41"/>
                    </a:lnTo>
                    <a:lnTo>
                      <a:pt x="507" y="35"/>
                    </a:lnTo>
                    <a:lnTo>
                      <a:pt x="511" y="33"/>
                    </a:lnTo>
                    <a:lnTo>
                      <a:pt x="516" y="31"/>
                    </a:lnTo>
                    <a:lnTo>
                      <a:pt x="519" y="31"/>
                    </a:lnTo>
                    <a:lnTo>
                      <a:pt x="523" y="32"/>
                    </a:lnTo>
                    <a:lnTo>
                      <a:pt x="530" y="34"/>
                    </a:lnTo>
                    <a:lnTo>
                      <a:pt x="538" y="38"/>
                    </a:lnTo>
                    <a:lnTo>
                      <a:pt x="542" y="38"/>
                    </a:lnTo>
                    <a:lnTo>
                      <a:pt x="547" y="36"/>
                    </a:lnTo>
                    <a:lnTo>
                      <a:pt x="552" y="35"/>
                    </a:lnTo>
                    <a:lnTo>
                      <a:pt x="558" y="33"/>
                    </a:lnTo>
                    <a:lnTo>
                      <a:pt x="573" y="27"/>
                    </a:lnTo>
                    <a:lnTo>
                      <a:pt x="589" y="19"/>
                    </a:lnTo>
                    <a:lnTo>
                      <a:pt x="601" y="13"/>
                    </a:lnTo>
                    <a:lnTo>
                      <a:pt x="613" y="7"/>
                    </a:lnTo>
                    <a:lnTo>
                      <a:pt x="619" y="3"/>
                    </a:lnTo>
                    <a:lnTo>
                      <a:pt x="623" y="0"/>
                    </a:lnTo>
                    <a:lnTo>
                      <a:pt x="624" y="0"/>
                    </a:lnTo>
                    <a:lnTo>
                      <a:pt x="626" y="0"/>
                    </a:lnTo>
                    <a:lnTo>
                      <a:pt x="627" y="1"/>
                    </a:lnTo>
                    <a:lnTo>
                      <a:pt x="631" y="3"/>
                    </a:lnTo>
                    <a:lnTo>
                      <a:pt x="633" y="4"/>
                    </a:lnTo>
                    <a:lnTo>
                      <a:pt x="637" y="7"/>
                    </a:lnTo>
                    <a:lnTo>
                      <a:pt x="642" y="7"/>
                    </a:lnTo>
                    <a:lnTo>
                      <a:pt x="645" y="7"/>
                    </a:lnTo>
                    <a:lnTo>
                      <a:pt x="653" y="8"/>
                    </a:lnTo>
                    <a:lnTo>
                      <a:pt x="662" y="10"/>
                    </a:lnTo>
                    <a:lnTo>
                      <a:pt x="665" y="13"/>
                    </a:lnTo>
                    <a:lnTo>
                      <a:pt x="669" y="16"/>
                    </a:lnTo>
                    <a:lnTo>
                      <a:pt x="670" y="21"/>
                    </a:lnTo>
                    <a:lnTo>
                      <a:pt x="671" y="26"/>
                    </a:lnTo>
                    <a:lnTo>
                      <a:pt x="671" y="39"/>
                    </a:lnTo>
                    <a:lnTo>
                      <a:pt x="673" y="52"/>
                    </a:lnTo>
                    <a:lnTo>
                      <a:pt x="674" y="65"/>
                    </a:lnTo>
                    <a:lnTo>
                      <a:pt x="677" y="77"/>
                    </a:lnTo>
                    <a:lnTo>
                      <a:pt x="687" y="97"/>
                    </a:lnTo>
                    <a:lnTo>
                      <a:pt x="692" y="111"/>
                    </a:lnTo>
                    <a:lnTo>
                      <a:pt x="692" y="118"/>
                    </a:lnTo>
                    <a:lnTo>
                      <a:pt x="689" y="124"/>
                    </a:lnTo>
                    <a:lnTo>
                      <a:pt x="688" y="132"/>
                    </a:lnTo>
                    <a:lnTo>
                      <a:pt x="686" y="139"/>
                    </a:lnTo>
                    <a:lnTo>
                      <a:pt x="683" y="145"/>
                    </a:lnTo>
                    <a:lnTo>
                      <a:pt x="683" y="151"/>
                    </a:lnTo>
                    <a:lnTo>
                      <a:pt x="683" y="153"/>
                    </a:lnTo>
                    <a:lnTo>
                      <a:pt x="686" y="155"/>
                    </a:lnTo>
                    <a:lnTo>
                      <a:pt x="688" y="159"/>
                    </a:lnTo>
                    <a:lnTo>
                      <a:pt x="692" y="161"/>
                    </a:lnTo>
                    <a:lnTo>
                      <a:pt x="699" y="168"/>
                    </a:lnTo>
                    <a:lnTo>
                      <a:pt x="705" y="177"/>
                    </a:lnTo>
                    <a:lnTo>
                      <a:pt x="707" y="181"/>
                    </a:lnTo>
                    <a:lnTo>
                      <a:pt x="709" y="187"/>
                    </a:lnTo>
                    <a:lnTo>
                      <a:pt x="711" y="195"/>
                    </a:lnTo>
                    <a:lnTo>
                      <a:pt x="711" y="202"/>
                    </a:lnTo>
                    <a:lnTo>
                      <a:pt x="711" y="217"/>
                    </a:lnTo>
                    <a:lnTo>
                      <a:pt x="711" y="229"/>
                    </a:lnTo>
                    <a:lnTo>
                      <a:pt x="712" y="234"/>
                    </a:lnTo>
                    <a:lnTo>
                      <a:pt x="713" y="237"/>
                    </a:lnTo>
                    <a:lnTo>
                      <a:pt x="714" y="241"/>
                    </a:lnTo>
                    <a:lnTo>
                      <a:pt x="717" y="244"/>
                    </a:lnTo>
                    <a:lnTo>
                      <a:pt x="722" y="249"/>
                    </a:lnTo>
                    <a:lnTo>
                      <a:pt x="730" y="253"/>
                    </a:lnTo>
                    <a:lnTo>
                      <a:pt x="737" y="259"/>
                    </a:lnTo>
                    <a:lnTo>
                      <a:pt x="741" y="266"/>
                    </a:lnTo>
                    <a:lnTo>
                      <a:pt x="746" y="272"/>
                    </a:lnTo>
                    <a:lnTo>
                      <a:pt x="752" y="277"/>
                    </a:lnTo>
                    <a:lnTo>
                      <a:pt x="759" y="280"/>
                    </a:lnTo>
                    <a:lnTo>
                      <a:pt x="766" y="284"/>
                    </a:lnTo>
                    <a:lnTo>
                      <a:pt x="777" y="288"/>
                    </a:lnTo>
                    <a:lnTo>
                      <a:pt x="790" y="298"/>
                    </a:lnTo>
                    <a:lnTo>
                      <a:pt x="803" y="307"/>
                    </a:lnTo>
                    <a:lnTo>
                      <a:pt x="814" y="317"/>
                    </a:lnTo>
                    <a:lnTo>
                      <a:pt x="831" y="335"/>
                    </a:lnTo>
                    <a:lnTo>
                      <a:pt x="846" y="349"/>
                    </a:lnTo>
                    <a:lnTo>
                      <a:pt x="851" y="350"/>
                    </a:lnTo>
                    <a:lnTo>
                      <a:pt x="856" y="351"/>
                    </a:lnTo>
                    <a:lnTo>
                      <a:pt x="862" y="353"/>
                    </a:lnTo>
                    <a:lnTo>
                      <a:pt x="867" y="353"/>
                    </a:lnTo>
                    <a:lnTo>
                      <a:pt x="881" y="351"/>
                    </a:lnTo>
                    <a:lnTo>
                      <a:pt x="894" y="348"/>
                    </a:lnTo>
                    <a:lnTo>
                      <a:pt x="913" y="342"/>
                    </a:lnTo>
                    <a:lnTo>
                      <a:pt x="925" y="337"/>
                    </a:lnTo>
                    <a:lnTo>
                      <a:pt x="928" y="335"/>
                    </a:lnTo>
                    <a:lnTo>
                      <a:pt x="932" y="332"/>
                    </a:lnTo>
                    <a:lnTo>
                      <a:pt x="936" y="330"/>
                    </a:lnTo>
                    <a:lnTo>
                      <a:pt x="945" y="330"/>
                    </a:lnTo>
                    <a:lnTo>
                      <a:pt x="954" y="329"/>
                    </a:lnTo>
                    <a:lnTo>
                      <a:pt x="963" y="328"/>
                    </a:lnTo>
                    <a:lnTo>
                      <a:pt x="966" y="325"/>
                    </a:lnTo>
                    <a:lnTo>
                      <a:pt x="970" y="323"/>
                    </a:lnTo>
                    <a:lnTo>
                      <a:pt x="972" y="318"/>
                    </a:lnTo>
                    <a:lnTo>
                      <a:pt x="973" y="313"/>
                    </a:lnTo>
                    <a:lnTo>
                      <a:pt x="974" y="303"/>
                    </a:lnTo>
                    <a:lnTo>
                      <a:pt x="978" y="292"/>
                    </a:lnTo>
                    <a:lnTo>
                      <a:pt x="979" y="288"/>
                    </a:lnTo>
                    <a:lnTo>
                      <a:pt x="982" y="286"/>
                    </a:lnTo>
                    <a:lnTo>
                      <a:pt x="984" y="285"/>
                    </a:lnTo>
                    <a:lnTo>
                      <a:pt x="988" y="285"/>
                    </a:lnTo>
                    <a:lnTo>
                      <a:pt x="997" y="288"/>
                    </a:lnTo>
                    <a:lnTo>
                      <a:pt x="1008" y="293"/>
                    </a:lnTo>
                    <a:lnTo>
                      <a:pt x="1013" y="297"/>
                    </a:lnTo>
                    <a:lnTo>
                      <a:pt x="1017" y="300"/>
                    </a:lnTo>
                    <a:lnTo>
                      <a:pt x="1021" y="305"/>
                    </a:lnTo>
                    <a:lnTo>
                      <a:pt x="1024" y="311"/>
                    </a:lnTo>
                    <a:lnTo>
                      <a:pt x="1028" y="317"/>
                    </a:lnTo>
                    <a:lnTo>
                      <a:pt x="1032" y="322"/>
                    </a:lnTo>
                    <a:lnTo>
                      <a:pt x="1035" y="326"/>
                    </a:lnTo>
                    <a:lnTo>
                      <a:pt x="1040" y="330"/>
                    </a:lnTo>
                    <a:lnTo>
                      <a:pt x="1045" y="334"/>
                    </a:lnTo>
                    <a:lnTo>
                      <a:pt x="1049" y="335"/>
                    </a:lnTo>
                    <a:lnTo>
                      <a:pt x="1055" y="336"/>
                    </a:lnTo>
                    <a:lnTo>
                      <a:pt x="1061" y="335"/>
                    </a:lnTo>
                    <a:lnTo>
                      <a:pt x="1073" y="331"/>
                    </a:lnTo>
                    <a:lnTo>
                      <a:pt x="1084" y="326"/>
                    </a:lnTo>
                    <a:lnTo>
                      <a:pt x="1089" y="324"/>
                    </a:lnTo>
                    <a:lnTo>
                      <a:pt x="1095" y="322"/>
                    </a:lnTo>
                    <a:lnTo>
                      <a:pt x="1100" y="319"/>
                    </a:lnTo>
                    <a:lnTo>
                      <a:pt x="1106" y="319"/>
                    </a:lnTo>
                    <a:lnTo>
                      <a:pt x="1121" y="318"/>
                    </a:lnTo>
                    <a:lnTo>
                      <a:pt x="1134" y="316"/>
                    </a:lnTo>
                    <a:lnTo>
                      <a:pt x="1140" y="313"/>
                    </a:lnTo>
                    <a:lnTo>
                      <a:pt x="1143" y="311"/>
                    </a:lnTo>
                    <a:lnTo>
                      <a:pt x="1147" y="309"/>
                    </a:lnTo>
                    <a:lnTo>
                      <a:pt x="1149" y="305"/>
                    </a:lnTo>
                    <a:lnTo>
                      <a:pt x="1152" y="297"/>
                    </a:lnTo>
                    <a:lnTo>
                      <a:pt x="1156" y="287"/>
                    </a:lnTo>
                    <a:lnTo>
                      <a:pt x="1160" y="283"/>
                    </a:lnTo>
                    <a:lnTo>
                      <a:pt x="1163" y="279"/>
                    </a:lnTo>
                    <a:lnTo>
                      <a:pt x="1169" y="275"/>
                    </a:lnTo>
                    <a:lnTo>
                      <a:pt x="1175" y="272"/>
                    </a:lnTo>
                    <a:lnTo>
                      <a:pt x="1185" y="268"/>
                    </a:lnTo>
                    <a:lnTo>
                      <a:pt x="1196" y="266"/>
                    </a:lnTo>
                    <a:lnTo>
                      <a:pt x="1207" y="263"/>
                    </a:lnTo>
                    <a:lnTo>
                      <a:pt x="1218" y="261"/>
                    </a:lnTo>
                    <a:lnTo>
                      <a:pt x="1225" y="260"/>
                    </a:lnTo>
                    <a:lnTo>
                      <a:pt x="1229" y="260"/>
                    </a:lnTo>
                    <a:lnTo>
                      <a:pt x="1229" y="261"/>
                    </a:lnTo>
                    <a:lnTo>
                      <a:pt x="1228" y="267"/>
                    </a:lnTo>
                    <a:lnTo>
                      <a:pt x="1225" y="273"/>
                    </a:lnTo>
                    <a:lnTo>
                      <a:pt x="1224" y="280"/>
                    </a:lnTo>
                    <a:lnTo>
                      <a:pt x="1224" y="287"/>
                    </a:lnTo>
                    <a:lnTo>
                      <a:pt x="1226" y="293"/>
                    </a:lnTo>
                    <a:lnTo>
                      <a:pt x="1230" y="300"/>
                    </a:lnTo>
                    <a:lnTo>
                      <a:pt x="1232" y="307"/>
                    </a:lnTo>
                    <a:lnTo>
                      <a:pt x="1232" y="313"/>
                    </a:lnTo>
                    <a:lnTo>
                      <a:pt x="1232" y="321"/>
                    </a:lnTo>
                    <a:lnTo>
                      <a:pt x="1234" y="326"/>
                    </a:lnTo>
                    <a:lnTo>
                      <a:pt x="1235" y="332"/>
                    </a:lnTo>
                    <a:lnTo>
                      <a:pt x="1238" y="337"/>
                    </a:lnTo>
                    <a:lnTo>
                      <a:pt x="1244" y="343"/>
                    </a:lnTo>
                    <a:lnTo>
                      <a:pt x="1254" y="350"/>
                    </a:lnTo>
                    <a:lnTo>
                      <a:pt x="1265" y="359"/>
                    </a:lnTo>
                    <a:lnTo>
                      <a:pt x="1276" y="367"/>
                    </a:lnTo>
                    <a:lnTo>
                      <a:pt x="1285" y="375"/>
                    </a:lnTo>
                    <a:lnTo>
                      <a:pt x="1291" y="382"/>
                    </a:lnTo>
                    <a:lnTo>
                      <a:pt x="1297" y="387"/>
                    </a:lnTo>
                    <a:lnTo>
                      <a:pt x="1304" y="391"/>
                    </a:lnTo>
                    <a:lnTo>
                      <a:pt x="1312" y="392"/>
                    </a:lnTo>
                    <a:lnTo>
                      <a:pt x="1322" y="392"/>
                    </a:lnTo>
                    <a:lnTo>
                      <a:pt x="1332" y="393"/>
                    </a:lnTo>
                    <a:lnTo>
                      <a:pt x="1342" y="395"/>
                    </a:lnTo>
                    <a:lnTo>
                      <a:pt x="1351" y="399"/>
                    </a:lnTo>
                    <a:lnTo>
                      <a:pt x="1357" y="400"/>
                    </a:lnTo>
                    <a:lnTo>
                      <a:pt x="1363" y="401"/>
                    </a:lnTo>
                    <a:lnTo>
                      <a:pt x="1370" y="403"/>
                    </a:lnTo>
                    <a:lnTo>
                      <a:pt x="1379" y="403"/>
                    </a:lnTo>
                    <a:lnTo>
                      <a:pt x="1387" y="401"/>
                    </a:lnTo>
                    <a:lnTo>
                      <a:pt x="1395" y="399"/>
                    </a:lnTo>
                    <a:lnTo>
                      <a:pt x="1404" y="397"/>
                    </a:lnTo>
                    <a:lnTo>
                      <a:pt x="1412" y="392"/>
                    </a:lnTo>
                    <a:lnTo>
                      <a:pt x="1427" y="382"/>
                    </a:lnTo>
                    <a:lnTo>
                      <a:pt x="1442" y="370"/>
                    </a:lnTo>
                    <a:lnTo>
                      <a:pt x="1455" y="359"/>
                    </a:lnTo>
                    <a:lnTo>
                      <a:pt x="1467" y="348"/>
                    </a:lnTo>
                    <a:lnTo>
                      <a:pt x="1471" y="344"/>
                    </a:lnTo>
                    <a:lnTo>
                      <a:pt x="1476" y="341"/>
                    </a:lnTo>
                    <a:lnTo>
                      <a:pt x="1482" y="338"/>
                    </a:lnTo>
                    <a:lnTo>
                      <a:pt x="1488" y="336"/>
                    </a:lnTo>
                    <a:lnTo>
                      <a:pt x="1500" y="335"/>
                    </a:lnTo>
                    <a:lnTo>
                      <a:pt x="1513" y="336"/>
                    </a:lnTo>
                    <a:lnTo>
                      <a:pt x="1520" y="337"/>
                    </a:lnTo>
                    <a:lnTo>
                      <a:pt x="1526" y="340"/>
                    </a:lnTo>
                    <a:lnTo>
                      <a:pt x="1532" y="342"/>
                    </a:lnTo>
                    <a:lnTo>
                      <a:pt x="1538" y="345"/>
                    </a:lnTo>
                    <a:lnTo>
                      <a:pt x="1547" y="353"/>
                    </a:lnTo>
                    <a:lnTo>
                      <a:pt x="1557" y="360"/>
                    </a:lnTo>
                    <a:lnTo>
                      <a:pt x="1566" y="363"/>
                    </a:lnTo>
                    <a:lnTo>
                      <a:pt x="1574" y="365"/>
                    </a:lnTo>
                    <a:lnTo>
                      <a:pt x="1583" y="363"/>
                    </a:lnTo>
                    <a:lnTo>
                      <a:pt x="1595" y="361"/>
                    </a:lnTo>
                    <a:lnTo>
                      <a:pt x="1607" y="359"/>
                    </a:lnTo>
                    <a:lnTo>
                      <a:pt x="1618" y="359"/>
                    </a:lnTo>
                    <a:lnTo>
                      <a:pt x="1621" y="360"/>
                    </a:lnTo>
                    <a:lnTo>
                      <a:pt x="1625" y="361"/>
                    </a:lnTo>
                    <a:lnTo>
                      <a:pt x="1627" y="363"/>
                    </a:lnTo>
                    <a:lnTo>
                      <a:pt x="1628" y="366"/>
                    </a:lnTo>
                    <a:lnTo>
                      <a:pt x="1631" y="375"/>
                    </a:lnTo>
                    <a:lnTo>
                      <a:pt x="1635" y="386"/>
                    </a:lnTo>
                    <a:lnTo>
                      <a:pt x="1639" y="392"/>
                    </a:lnTo>
                    <a:lnTo>
                      <a:pt x="1643" y="398"/>
                    </a:lnTo>
                    <a:lnTo>
                      <a:pt x="1647" y="404"/>
                    </a:lnTo>
                    <a:lnTo>
                      <a:pt x="1653" y="411"/>
                    </a:lnTo>
                    <a:lnTo>
                      <a:pt x="1663" y="420"/>
                    </a:lnTo>
                    <a:lnTo>
                      <a:pt x="1672" y="430"/>
                    </a:lnTo>
                    <a:lnTo>
                      <a:pt x="1681" y="438"/>
                    </a:lnTo>
                    <a:lnTo>
                      <a:pt x="1688" y="448"/>
                    </a:lnTo>
                    <a:lnTo>
                      <a:pt x="1688" y="450"/>
                    </a:lnTo>
                    <a:lnTo>
                      <a:pt x="1688" y="451"/>
                    </a:lnTo>
                    <a:lnTo>
                      <a:pt x="1687" y="452"/>
                    </a:lnTo>
                    <a:lnTo>
                      <a:pt x="1685" y="452"/>
                    </a:lnTo>
                    <a:lnTo>
                      <a:pt x="1681" y="454"/>
                    </a:lnTo>
                    <a:lnTo>
                      <a:pt x="1677" y="454"/>
                    </a:lnTo>
                    <a:lnTo>
                      <a:pt x="1672" y="455"/>
                    </a:lnTo>
                    <a:lnTo>
                      <a:pt x="1669" y="457"/>
                    </a:lnTo>
                    <a:lnTo>
                      <a:pt x="1664" y="458"/>
                    </a:lnTo>
                    <a:lnTo>
                      <a:pt x="1663" y="462"/>
                    </a:lnTo>
                    <a:lnTo>
                      <a:pt x="1662" y="466"/>
                    </a:lnTo>
                    <a:lnTo>
                      <a:pt x="1660" y="473"/>
                    </a:lnTo>
                    <a:lnTo>
                      <a:pt x="1660" y="481"/>
                    </a:lnTo>
                    <a:lnTo>
                      <a:pt x="1662" y="491"/>
                    </a:lnTo>
                    <a:lnTo>
                      <a:pt x="1663" y="500"/>
                    </a:lnTo>
                    <a:lnTo>
                      <a:pt x="1664" y="510"/>
                    </a:lnTo>
                    <a:lnTo>
                      <a:pt x="1666" y="518"/>
                    </a:lnTo>
                    <a:lnTo>
                      <a:pt x="1670" y="524"/>
                    </a:lnTo>
                    <a:lnTo>
                      <a:pt x="1675" y="534"/>
                    </a:lnTo>
                    <a:lnTo>
                      <a:pt x="1679" y="545"/>
                    </a:lnTo>
                    <a:lnTo>
                      <a:pt x="1682" y="555"/>
                    </a:lnTo>
                    <a:lnTo>
                      <a:pt x="1684" y="567"/>
                    </a:lnTo>
                    <a:lnTo>
                      <a:pt x="1685" y="573"/>
                    </a:lnTo>
                    <a:lnTo>
                      <a:pt x="1687" y="577"/>
                    </a:lnTo>
                    <a:lnTo>
                      <a:pt x="1689" y="583"/>
                    </a:lnTo>
                    <a:lnTo>
                      <a:pt x="1692" y="587"/>
                    </a:lnTo>
                    <a:lnTo>
                      <a:pt x="1697" y="592"/>
                    </a:lnTo>
                    <a:lnTo>
                      <a:pt x="1704" y="596"/>
                    </a:lnTo>
                    <a:lnTo>
                      <a:pt x="1708" y="599"/>
                    </a:lnTo>
                    <a:lnTo>
                      <a:pt x="1711" y="600"/>
                    </a:lnTo>
                    <a:lnTo>
                      <a:pt x="1715" y="600"/>
                    </a:lnTo>
                    <a:lnTo>
                      <a:pt x="1717" y="599"/>
                    </a:lnTo>
                    <a:lnTo>
                      <a:pt x="1723" y="589"/>
                    </a:lnTo>
                    <a:lnTo>
                      <a:pt x="1728" y="578"/>
                    </a:lnTo>
                    <a:lnTo>
                      <a:pt x="1726" y="570"/>
                    </a:lnTo>
                    <a:lnTo>
                      <a:pt x="1725" y="561"/>
                    </a:lnTo>
                    <a:lnTo>
                      <a:pt x="1727" y="559"/>
                    </a:lnTo>
                    <a:lnTo>
                      <a:pt x="1731" y="559"/>
                    </a:lnTo>
                    <a:lnTo>
                      <a:pt x="1739" y="562"/>
                    </a:lnTo>
                    <a:lnTo>
                      <a:pt x="1746" y="565"/>
                    </a:lnTo>
                    <a:lnTo>
                      <a:pt x="1748" y="567"/>
                    </a:lnTo>
                    <a:lnTo>
                      <a:pt x="1752" y="568"/>
                    </a:lnTo>
                    <a:lnTo>
                      <a:pt x="1754" y="568"/>
                    </a:lnTo>
                    <a:lnTo>
                      <a:pt x="1757" y="565"/>
                    </a:lnTo>
                    <a:lnTo>
                      <a:pt x="1763" y="562"/>
                    </a:lnTo>
                    <a:lnTo>
                      <a:pt x="1770" y="559"/>
                    </a:lnTo>
                    <a:lnTo>
                      <a:pt x="1777" y="559"/>
                    </a:lnTo>
                    <a:lnTo>
                      <a:pt x="1784" y="561"/>
                    </a:lnTo>
                    <a:lnTo>
                      <a:pt x="1792" y="561"/>
                    </a:lnTo>
                    <a:lnTo>
                      <a:pt x="1801" y="561"/>
                    </a:lnTo>
                    <a:lnTo>
                      <a:pt x="1809" y="562"/>
                    </a:lnTo>
                    <a:lnTo>
                      <a:pt x="1816" y="564"/>
                    </a:lnTo>
                    <a:lnTo>
                      <a:pt x="1828" y="571"/>
                    </a:lnTo>
                    <a:lnTo>
                      <a:pt x="1839" y="577"/>
                    </a:lnTo>
                    <a:lnTo>
                      <a:pt x="1842" y="578"/>
                    </a:lnTo>
                    <a:lnTo>
                      <a:pt x="1846" y="581"/>
                    </a:lnTo>
                    <a:lnTo>
                      <a:pt x="1847" y="582"/>
                    </a:lnTo>
                    <a:lnTo>
                      <a:pt x="1848" y="583"/>
                    </a:lnTo>
                    <a:lnTo>
                      <a:pt x="1848" y="584"/>
                    </a:lnTo>
                    <a:lnTo>
                      <a:pt x="1847" y="586"/>
                    </a:lnTo>
                    <a:lnTo>
                      <a:pt x="1837" y="594"/>
                    </a:lnTo>
                    <a:lnTo>
                      <a:pt x="1829" y="602"/>
                    </a:lnTo>
                    <a:lnTo>
                      <a:pt x="1828" y="606"/>
                    </a:lnTo>
                    <a:lnTo>
                      <a:pt x="1827" y="611"/>
                    </a:lnTo>
                    <a:lnTo>
                      <a:pt x="1827" y="614"/>
                    </a:lnTo>
                    <a:lnTo>
                      <a:pt x="1827" y="619"/>
                    </a:lnTo>
                    <a:lnTo>
                      <a:pt x="1828" y="624"/>
                    </a:lnTo>
                    <a:lnTo>
                      <a:pt x="1830" y="628"/>
                    </a:lnTo>
                    <a:lnTo>
                      <a:pt x="1833" y="633"/>
                    </a:lnTo>
                    <a:lnTo>
                      <a:pt x="1836" y="638"/>
                    </a:lnTo>
                    <a:lnTo>
                      <a:pt x="1847" y="649"/>
                    </a:lnTo>
                    <a:lnTo>
                      <a:pt x="1859" y="663"/>
                    </a:lnTo>
                    <a:lnTo>
                      <a:pt x="1871" y="676"/>
                    </a:lnTo>
                    <a:lnTo>
                      <a:pt x="1880" y="687"/>
                    </a:lnTo>
                    <a:lnTo>
                      <a:pt x="1885" y="693"/>
                    </a:lnTo>
                    <a:lnTo>
                      <a:pt x="1889" y="700"/>
                    </a:lnTo>
                    <a:lnTo>
                      <a:pt x="1891" y="706"/>
                    </a:lnTo>
                    <a:lnTo>
                      <a:pt x="1892" y="712"/>
                    </a:lnTo>
                    <a:lnTo>
                      <a:pt x="1893" y="719"/>
                    </a:lnTo>
                    <a:lnTo>
                      <a:pt x="1896" y="726"/>
                    </a:lnTo>
                    <a:lnTo>
                      <a:pt x="1897" y="729"/>
                    </a:lnTo>
                    <a:lnTo>
                      <a:pt x="1899" y="732"/>
                    </a:lnTo>
                    <a:lnTo>
                      <a:pt x="1900" y="734"/>
                    </a:lnTo>
                    <a:lnTo>
                      <a:pt x="1904" y="737"/>
                    </a:lnTo>
                    <a:lnTo>
                      <a:pt x="1909" y="738"/>
                    </a:lnTo>
                    <a:lnTo>
                      <a:pt x="1915" y="737"/>
                    </a:lnTo>
                    <a:lnTo>
                      <a:pt x="1921" y="735"/>
                    </a:lnTo>
                    <a:lnTo>
                      <a:pt x="1927" y="733"/>
                    </a:lnTo>
                    <a:lnTo>
                      <a:pt x="1930" y="733"/>
                    </a:lnTo>
                    <a:lnTo>
                      <a:pt x="1933" y="734"/>
                    </a:lnTo>
                    <a:lnTo>
                      <a:pt x="1934" y="735"/>
                    </a:lnTo>
                    <a:lnTo>
                      <a:pt x="1936" y="738"/>
                    </a:lnTo>
                    <a:lnTo>
                      <a:pt x="1939" y="744"/>
                    </a:lnTo>
                    <a:lnTo>
                      <a:pt x="1941" y="750"/>
                    </a:lnTo>
                    <a:lnTo>
                      <a:pt x="1944" y="757"/>
                    </a:lnTo>
                    <a:lnTo>
                      <a:pt x="1952" y="765"/>
                    </a:lnTo>
                    <a:lnTo>
                      <a:pt x="1956" y="769"/>
                    </a:lnTo>
                    <a:lnTo>
                      <a:pt x="1961" y="771"/>
                    </a:lnTo>
                    <a:lnTo>
                      <a:pt x="1968" y="772"/>
                    </a:lnTo>
                    <a:lnTo>
                      <a:pt x="1975" y="772"/>
                    </a:lnTo>
                    <a:lnTo>
                      <a:pt x="1984" y="771"/>
                    </a:lnTo>
                    <a:lnTo>
                      <a:pt x="1992" y="769"/>
                    </a:lnTo>
                    <a:lnTo>
                      <a:pt x="1999" y="765"/>
                    </a:lnTo>
                    <a:lnTo>
                      <a:pt x="2006" y="762"/>
                    </a:lnTo>
                    <a:lnTo>
                      <a:pt x="2019" y="753"/>
                    </a:lnTo>
                    <a:lnTo>
                      <a:pt x="2029" y="747"/>
                    </a:lnTo>
                    <a:lnTo>
                      <a:pt x="2032" y="744"/>
                    </a:lnTo>
                    <a:lnTo>
                      <a:pt x="2034" y="741"/>
                    </a:lnTo>
                    <a:lnTo>
                      <a:pt x="2035" y="739"/>
                    </a:lnTo>
                    <a:lnTo>
                      <a:pt x="2035" y="735"/>
                    </a:lnTo>
                    <a:lnTo>
                      <a:pt x="2032" y="731"/>
                    </a:lnTo>
                    <a:lnTo>
                      <a:pt x="2029" y="723"/>
                    </a:lnTo>
                    <a:lnTo>
                      <a:pt x="2025" y="712"/>
                    </a:lnTo>
                    <a:lnTo>
                      <a:pt x="2023" y="695"/>
                    </a:lnTo>
                    <a:lnTo>
                      <a:pt x="2023" y="679"/>
                    </a:lnTo>
                    <a:lnTo>
                      <a:pt x="2023" y="669"/>
                    </a:lnTo>
                    <a:lnTo>
                      <a:pt x="2023" y="662"/>
                    </a:lnTo>
                    <a:lnTo>
                      <a:pt x="2021" y="655"/>
                    </a:lnTo>
                    <a:lnTo>
                      <a:pt x="2017" y="649"/>
                    </a:lnTo>
                    <a:lnTo>
                      <a:pt x="2012" y="644"/>
                    </a:lnTo>
                    <a:lnTo>
                      <a:pt x="2009" y="639"/>
                    </a:lnTo>
                    <a:lnTo>
                      <a:pt x="2006" y="634"/>
                    </a:lnTo>
                    <a:lnTo>
                      <a:pt x="2007" y="632"/>
                    </a:lnTo>
                    <a:lnTo>
                      <a:pt x="2009" y="631"/>
                    </a:lnTo>
                    <a:lnTo>
                      <a:pt x="2010" y="630"/>
                    </a:lnTo>
                    <a:lnTo>
                      <a:pt x="2013" y="630"/>
                    </a:lnTo>
                    <a:lnTo>
                      <a:pt x="2022" y="632"/>
                    </a:lnTo>
                    <a:lnTo>
                      <a:pt x="2031" y="633"/>
                    </a:lnTo>
                    <a:lnTo>
                      <a:pt x="2035" y="633"/>
                    </a:lnTo>
                    <a:lnTo>
                      <a:pt x="2040" y="632"/>
                    </a:lnTo>
                    <a:lnTo>
                      <a:pt x="2043" y="630"/>
                    </a:lnTo>
                    <a:lnTo>
                      <a:pt x="2046" y="626"/>
                    </a:lnTo>
                    <a:lnTo>
                      <a:pt x="2049" y="616"/>
                    </a:lnTo>
                    <a:lnTo>
                      <a:pt x="2054" y="605"/>
                    </a:lnTo>
                    <a:lnTo>
                      <a:pt x="2059" y="593"/>
                    </a:lnTo>
                    <a:lnTo>
                      <a:pt x="2063" y="584"/>
                    </a:lnTo>
                    <a:lnTo>
                      <a:pt x="2069" y="577"/>
                    </a:lnTo>
                    <a:lnTo>
                      <a:pt x="2078" y="569"/>
                    </a:lnTo>
                    <a:lnTo>
                      <a:pt x="2085" y="562"/>
                    </a:lnTo>
                    <a:lnTo>
                      <a:pt x="2091" y="558"/>
                    </a:lnTo>
                    <a:lnTo>
                      <a:pt x="2094" y="558"/>
                    </a:lnTo>
                    <a:lnTo>
                      <a:pt x="2097" y="559"/>
                    </a:lnTo>
                    <a:lnTo>
                      <a:pt x="2100" y="562"/>
                    </a:lnTo>
                    <a:lnTo>
                      <a:pt x="2103" y="564"/>
                    </a:lnTo>
                    <a:lnTo>
                      <a:pt x="2111" y="571"/>
                    </a:lnTo>
                    <a:lnTo>
                      <a:pt x="2118" y="578"/>
                    </a:lnTo>
                    <a:lnTo>
                      <a:pt x="2124" y="587"/>
                    </a:lnTo>
                    <a:lnTo>
                      <a:pt x="2129" y="596"/>
                    </a:lnTo>
                    <a:lnTo>
                      <a:pt x="2133" y="608"/>
                    </a:lnTo>
                    <a:lnTo>
                      <a:pt x="2136" y="621"/>
                    </a:lnTo>
                    <a:lnTo>
                      <a:pt x="2137" y="639"/>
                    </a:lnTo>
                    <a:lnTo>
                      <a:pt x="2139" y="660"/>
                    </a:lnTo>
                    <a:lnTo>
                      <a:pt x="2142" y="671"/>
                    </a:lnTo>
                    <a:lnTo>
                      <a:pt x="2143" y="681"/>
                    </a:lnTo>
                    <a:lnTo>
                      <a:pt x="2147" y="689"/>
                    </a:lnTo>
                    <a:lnTo>
                      <a:pt x="2150" y="695"/>
                    </a:lnTo>
                    <a:lnTo>
                      <a:pt x="2167" y="713"/>
                    </a:lnTo>
                    <a:lnTo>
                      <a:pt x="2180" y="729"/>
                    </a:lnTo>
                    <a:lnTo>
                      <a:pt x="2185" y="740"/>
                    </a:lnTo>
                    <a:lnTo>
                      <a:pt x="2189" y="754"/>
                    </a:lnTo>
                    <a:lnTo>
                      <a:pt x="2194" y="769"/>
                    </a:lnTo>
                    <a:lnTo>
                      <a:pt x="2200" y="781"/>
                    </a:lnTo>
                    <a:lnTo>
                      <a:pt x="2208" y="789"/>
                    </a:lnTo>
                    <a:lnTo>
                      <a:pt x="2216" y="795"/>
                    </a:lnTo>
                    <a:lnTo>
                      <a:pt x="2225" y="798"/>
                    </a:lnTo>
                    <a:lnTo>
                      <a:pt x="2236" y="802"/>
                    </a:lnTo>
                    <a:lnTo>
                      <a:pt x="2242" y="803"/>
                    </a:lnTo>
                    <a:lnTo>
                      <a:pt x="2246" y="804"/>
                    </a:lnTo>
                    <a:lnTo>
                      <a:pt x="2251" y="807"/>
                    </a:lnTo>
                    <a:lnTo>
                      <a:pt x="2256" y="809"/>
                    </a:lnTo>
                    <a:lnTo>
                      <a:pt x="2261" y="813"/>
                    </a:lnTo>
                    <a:lnTo>
                      <a:pt x="2264" y="817"/>
                    </a:lnTo>
                    <a:lnTo>
                      <a:pt x="2268" y="822"/>
                    </a:lnTo>
                    <a:lnTo>
                      <a:pt x="2270" y="827"/>
                    </a:lnTo>
                    <a:lnTo>
                      <a:pt x="2276" y="841"/>
                    </a:lnTo>
                    <a:lnTo>
                      <a:pt x="2283" y="858"/>
                    </a:lnTo>
                    <a:lnTo>
                      <a:pt x="2290" y="874"/>
                    </a:lnTo>
                    <a:lnTo>
                      <a:pt x="2298" y="889"/>
                    </a:lnTo>
                    <a:lnTo>
                      <a:pt x="2302" y="901"/>
                    </a:lnTo>
                    <a:lnTo>
                      <a:pt x="2307" y="911"/>
                    </a:lnTo>
                    <a:lnTo>
                      <a:pt x="2309" y="915"/>
                    </a:lnTo>
                    <a:lnTo>
                      <a:pt x="2314" y="917"/>
                    </a:lnTo>
                    <a:lnTo>
                      <a:pt x="2319" y="917"/>
                    </a:lnTo>
                    <a:lnTo>
                      <a:pt x="2327" y="915"/>
                    </a:lnTo>
                    <a:lnTo>
                      <a:pt x="2331" y="914"/>
                    </a:lnTo>
                    <a:lnTo>
                      <a:pt x="2334" y="912"/>
                    </a:lnTo>
                    <a:lnTo>
                      <a:pt x="2338" y="912"/>
                    </a:lnTo>
                    <a:lnTo>
                      <a:pt x="2342" y="914"/>
                    </a:lnTo>
                    <a:lnTo>
                      <a:pt x="2347" y="916"/>
                    </a:lnTo>
                    <a:lnTo>
                      <a:pt x="2352" y="920"/>
                    </a:lnTo>
                    <a:lnTo>
                      <a:pt x="2357" y="924"/>
                    </a:lnTo>
                    <a:lnTo>
                      <a:pt x="2361" y="928"/>
                    </a:lnTo>
                    <a:lnTo>
                      <a:pt x="2365" y="929"/>
                    </a:lnTo>
                    <a:lnTo>
                      <a:pt x="2369" y="929"/>
                    </a:lnTo>
                    <a:lnTo>
                      <a:pt x="2387" y="914"/>
                    </a:lnTo>
                    <a:lnTo>
                      <a:pt x="2399" y="901"/>
                    </a:lnTo>
                    <a:lnTo>
                      <a:pt x="2405" y="899"/>
                    </a:lnTo>
                    <a:lnTo>
                      <a:pt x="2409" y="899"/>
                    </a:lnTo>
                    <a:lnTo>
                      <a:pt x="2413" y="901"/>
                    </a:lnTo>
                    <a:lnTo>
                      <a:pt x="2419" y="901"/>
                    </a:lnTo>
                    <a:lnTo>
                      <a:pt x="2421" y="902"/>
                    </a:lnTo>
                    <a:lnTo>
                      <a:pt x="2425" y="901"/>
                    </a:lnTo>
                    <a:lnTo>
                      <a:pt x="2428" y="899"/>
                    </a:lnTo>
                    <a:lnTo>
                      <a:pt x="2431" y="897"/>
                    </a:lnTo>
                    <a:lnTo>
                      <a:pt x="2432" y="893"/>
                    </a:lnTo>
                    <a:lnTo>
                      <a:pt x="2432" y="890"/>
                    </a:lnTo>
                    <a:lnTo>
                      <a:pt x="2432" y="885"/>
                    </a:lnTo>
                    <a:lnTo>
                      <a:pt x="2429" y="880"/>
                    </a:lnTo>
                    <a:lnTo>
                      <a:pt x="2425" y="870"/>
                    </a:lnTo>
                    <a:lnTo>
                      <a:pt x="2420" y="858"/>
                    </a:lnTo>
                    <a:lnTo>
                      <a:pt x="2416" y="845"/>
                    </a:lnTo>
                    <a:lnTo>
                      <a:pt x="2414" y="833"/>
                    </a:lnTo>
                    <a:lnTo>
                      <a:pt x="2414" y="827"/>
                    </a:lnTo>
                    <a:lnTo>
                      <a:pt x="2415" y="821"/>
                    </a:lnTo>
                    <a:lnTo>
                      <a:pt x="2418" y="816"/>
                    </a:lnTo>
                    <a:lnTo>
                      <a:pt x="2420" y="811"/>
                    </a:lnTo>
                    <a:lnTo>
                      <a:pt x="2425" y="807"/>
                    </a:lnTo>
                    <a:lnTo>
                      <a:pt x="2429" y="803"/>
                    </a:lnTo>
                    <a:lnTo>
                      <a:pt x="2437" y="800"/>
                    </a:lnTo>
                    <a:lnTo>
                      <a:pt x="2443" y="798"/>
                    </a:lnTo>
                    <a:lnTo>
                      <a:pt x="2450" y="796"/>
                    </a:lnTo>
                    <a:lnTo>
                      <a:pt x="2457" y="792"/>
                    </a:lnTo>
                    <a:lnTo>
                      <a:pt x="2463" y="788"/>
                    </a:lnTo>
                    <a:lnTo>
                      <a:pt x="2470" y="782"/>
                    </a:lnTo>
                    <a:lnTo>
                      <a:pt x="2481" y="771"/>
                    </a:lnTo>
                    <a:lnTo>
                      <a:pt x="2491" y="760"/>
                    </a:lnTo>
                    <a:lnTo>
                      <a:pt x="2497" y="757"/>
                    </a:lnTo>
                    <a:lnTo>
                      <a:pt x="2503" y="753"/>
                    </a:lnTo>
                    <a:lnTo>
                      <a:pt x="2509" y="751"/>
                    </a:lnTo>
                    <a:lnTo>
                      <a:pt x="2515" y="750"/>
                    </a:lnTo>
                    <a:lnTo>
                      <a:pt x="2528" y="747"/>
                    </a:lnTo>
                    <a:lnTo>
                      <a:pt x="2540" y="746"/>
                    </a:lnTo>
                    <a:lnTo>
                      <a:pt x="2551" y="744"/>
                    </a:lnTo>
                    <a:lnTo>
                      <a:pt x="2560" y="741"/>
                    </a:lnTo>
                    <a:lnTo>
                      <a:pt x="2564" y="739"/>
                    </a:lnTo>
                    <a:lnTo>
                      <a:pt x="2566" y="735"/>
                    </a:lnTo>
                    <a:lnTo>
                      <a:pt x="2569" y="732"/>
                    </a:lnTo>
                    <a:lnTo>
                      <a:pt x="2571" y="727"/>
                    </a:lnTo>
                    <a:lnTo>
                      <a:pt x="2571" y="716"/>
                    </a:lnTo>
                    <a:lnTo>
                      <a:pt x="2571" y="706"/>
                    </a:lnTo>
                    <a:lnTo>
                      <a:pt x="2571" y="700"/>
                    </a:lnTo>
                    <a:lnTo>
                      <a:pt x="2573" y="694"/>
                    </a:lnTo>
                    <a:lnTo>
                      <a:pt x="2576" y="688"/>
                    </a:lnTo>
                    <a:lnTo>
                      <a:pt x="2580" y="682"/>
                    </a:lnTo>
                    <a:lnTo>
                      <a:pt x="2586" y="677"/>
                    </a:lnTo>
                    <a:lnTo>
                      <a:pt x="2594" y="672"/>
                    </a:lnTo>
                    <a:lnTo>
                      <a:pt x="2599" y="669"/>
                    </a:lnTo>
                    <a:lnTo>
                      <a:pt x="2607" y="668"/>
                    </a:lnTo>
                    <a:lnTo>
                      <a:pt x="2614" y="666"/>
                    </a:lnTo>
                    <a:lnTo>
                      <a:pt x="2619" y="668"/>
                    </a:lnTo>
                    <a:lnTo>
                      <a:pt x="2624" y="670"/>
                    </a:lnTo>
                    <a:lnTo>
                      <a:pt x="2628" y="672"/>
                    </a:lnTo>
                    <a:lnTo>
                      <a:pt x="2633" y="682"/>
                    </a:lnTo>
                    <a:lnTo>
                      <a:pt x="2635" y="691"/>
                    </a:lnTo>
                    <a:lnTo>
                      <a:pt x="2638" y="701"/>
                    </a:lnTo>
                    <a:lnTo>
                      <a:pt x="2641" y="712"/>
                    </a:lnTo>
                    <a:lnTo>
                      <a:pt x="2643" y="716"/>
                    </a:lnTo>
                    <a:lnTo>
                      <a:pt x="2647" y="721"/>
                    </a:lnTo>
                    <a:lnTo>
                      <a:pt x="2652" y="726"/>
                    </a:lnTo>
                    <a:lnTo>
                      <a:pt x="2657" y="728"/>
                    </a:lnTo>
                    <a:lnTo>
                      <a:pt x="2661" y="731"/>
                    </a:lnTo>
                    <a:lnTo>
                      <a:pt x="2666" y="731"/>
                    </a:lnTo>
                    <a:lnTo>
                      <a:pt x="2668" y="731"/>
                    </a:lnTo>
                    <a:lnTo>
                      <a:pt x="2670" y="729"/>
                    </a:lnTo>
                    <a:lnTo>
                      <a:pt x="2671" y="727"/>
                    </a:lnTo>
                    <a:lnTo>
                      <a:pt x="2672" y="726"/>
                    </a:lnTo>
                    <a:lnTo>
                      <a:pt x="2678" y="713"/>
                    </a:lnTo>
                    <a:lnTo>
                      <a:pt x="2685" y="697"/>
                    </a:lnTo>
                    <a:lnTo>
                      <a:pt x="2695" y="682"/>
                    </a:lnTo>
                    <a:lnTo>
                      <a:pt x="2701" y="669"/>
                    </a:lnTo>
                    <a:lnTo>
                      <a:pt x="2706" y="657"/>
                    </a:lnTo>
                    <a:lnTo>
                      <a:pt x="2714" y="646"/>
                    </a:lnTo>
                    <a:lnTo>
                      <a:pt x="2718" y="637"/>
                    </a:lnTo>
                    <a:lnTo>
                      <a:pt x="2722" y="632"/>
                    </a:lnTo>
                    <a:lnTo>
                      <a:pt x="2724" y="631"/>
                    </a:lnTo>
                    <a:lnTo>
                      <a:pt x="2725" y="631"/>
                    </a:lnTo>
                    <a:lnTo>
                      <a:pt x="2725" y="633"/>
                    </a:lnTo>
                    <a:lnTo>
                      <a:pt x="2727" y="636"/>
                    </a:lnTo>
                    <a:lnTo>
                      <a:pt x="2728" y="643"/>
                    </a:lnTo>
                    <a:lnTo>
                      <a:pt x="2729" y="652"/>
                    </a:lnTo>
                    <a:lnTo>
                      <a:pt x="2731" y="662"/>
                    </a:lnTo>
                    <a:lnTo>
                      <a:pt x="2735" y="672"/>
                    </a:lnTo>
                    <a:lnTo>
                      <a:pt x="2741" y="682"/>
                    </a:lnTo>
                    <a:lnTo>
                      <a:pt x="2745" y="691"/>
                    </a:lnTo>
                    <a:lnTo>
                      <a:pt x="2748" y="700"/>
                    </a:lnTo>
                    <a:lnTo>
                      <a:pt x="2749" y="708"/>
                    </a:lnTo>
                    <a:lnTo>
                      <a:pt x="2752" y="718"/>
                    </a:lnTo>
                    <a:lnTo>
                      <a:pt x="2753" y="727"/>
                    </a:lnTo>
                    <a:lnTo>
                      <a:pt x="2754" y="739"/>
                    </a:lnTo>
                    <a:lnTo>
                      <a:pt x="2755" y="751"/>
                    </a:lnTo>
                    <a:lnTo>
                      <a:pt x="2756" y="756"/>
                    </a:lnTo>
                    <a:lnTo>
                      <a:pt x="2758" y="759"/>
                    </a:lnTo>
                    <a:lnTo>
                      <a:pt x="2760" y="762"/>
                    </a:lnTo>
                    <a:lnTo>
                      <a:pt x="2762" y="760"/>
                    </a:lnTo>
                    <a:lnTo>
                      <a:pt x="2767" y="758"/>
                    </a:lnTo>
                    <a:lnTo>
                      <a:pt x="2771" y="758"/>
                    </a:lnTo>
                    <a:lnTo>
                      <a:pt x="2775" y="758"/>
                    </a:lnTo>
                    <a:lnTo>
                      <a:pt x="2780" y="760"/>
                    </a:lnTo>
                    <a:lnTo>
                      <a:pt x="2787" y="772"/>
                    </a:lnTo>
                    <a:lnTo>
                      <a:pt x="2794" y="785"/>
                    </a:lnTo>
                    <a:lnTo>
                      <a:pt x="2797" y="789"/>
                    </a:lnTo>
                    <a:lnTo>
                      <a:pt x="2800" y="792"/>
                    </a:lnTo>
                    <a:lnTo>
                      <a:pt x="2805" y="794"/>
                    </a:lnTo>
                    <a:lnTo>
                      <a:pt x="2809" y="796"/>
                    </a:lnTo>
                    <a:lnTo>
                      <a:pt x="2817" y="797"/>
                    </a:lnTo>
                    <a:lnTo>
                      <a:pt x="2824" y="797"/>
                    </a:lnTo>
                    <a:lnTo>
                      <a:pt x="2831" y="797"/>
                    </a:lnTo>
                    <a:lnTo>
                      <a:pt x="2838" y="798"/>
                    </a:lnTo>
                    <a:lnTo>
                      <a:pt x="2846" y="801"/>
                    </a:lnTo>
                    <a:lnTo>
                      <a:pt x="2851" y="805"/>
                    </a:lnTo>
                    <a:lnTo>
                      <a:pt x="2859" y="813"/>
                    </a:lnTo>
                    <a:lnTo>
                      <a:pt x="2867" y="817"/>
                    </a:lnTo>
                    <a:lnTo>
                      <a:pt x="2876" y="822"/>
                    </a:lnTo>
                    <a:lnTo>
                      <a:pt x="2887" y="826"/>
                    </a:lnTo>
                    <a:lnTo>
                      <a:pt x="2898" y="830"/>
                    </a:lnTo>
                    <a:lnTo>
                      <a:pt x="2909" y="838"/>
                    </a:lnTo>
                    <a:lnTo>
                      <a:pt x="2918" y="845"/>
                    </a:lnTo>
                    <a:lnTo>
                      <a:pt x="2928" y="853"/>
                    </a:lnTo>
                    <a:lnTo>
                      <a:pt x="2931" y="855"/>
                    </a:lnTo>
                    <a:lnTo>
                      <a:pt x="2936" y="858"/>
                    </a:lnTo>
                    <a:lnTo>
                      <a:pt x="2941" y="858"/>
                    </a:lnTo>
                    <a:lnTo>
                      <a:pt x="2944" y="858"/>
                    </a:lnTo>
                    <a:lnTo>
                      <a:pt x="2948" y="857"/>
                    </a:lnTo>
                    <a:lnTo>
                      <a:pt x="2951" y="854"/>
                    </a:lnTo>
                    <a:lnTo>
                      <a:pt x="2954" y="851"/>
                    </a:lnTo>
                    <a:lnTo>
                      <a:pt x="2956" y="847"/>
                    </a:lnTo>
                    <a:lnTo>
                      <a:pt x="2961" y="835"/>
                    </a:lnTo>
                    <a:lnTo>
                      <a:pt x="2968" y="823"/>
                    </a:lnTo>
                    <a:lnTo>
                      <a:pt x="2969" y="821"/>
                    </a:lnTo>
                    <a:lnTo>
                      <a:pt x="2972" y="820"/>
                    </a:lnTo>
                    <a:lnTo>
                      <a:pt x="2973" y="820"/>
                    </a:lnTo>
                    <a:lnTo>
                      <a:pt x="2975" y="820"/>
                    </a:lnTo>
                    <a:lnTo>
                      <a:pt x="2980" y="822"/>
                    </a:lnTo>
                    <a:lnTo>
                      <a:pt x="2985" y="826"/>
                    </a:lnTo>
                    <a:lnTo>
                      <a:pt x="2999" y="838"/>
                    </a:lnTo>
                    <a:lnTo>
                      <a:pt x="3013" y="849"/>
                    </a:lnTo>
                    <a:lnTo>
                      <a:pt x="3017" y="853"/>
                    </a:lnTo>
                    <a:lnTo>
                      <a:pt x="3020" y="854"/>
                    </a:lnTo>
                    <a:lnTo>
                      <a:pt x="3023" y="854"/>
                    </a:lnTo>
                    <a:lnTo>
                      <a:pt x="3025" y="854"/>
                    </a:lnTo>
                    <a:lnTo>
                      <a:pt x="3029" y="851"/>
                    </a:lnTo>
                    <a:lnTo>
                      <a:pt x="3033" y="846"/>
                    </a:lnTo>
                    <a:lnTo>
                      <a:pt x="3039" y="840"/>
                    </a:lnTo>
                    <a:lnTo>
                      <a:pt x="3046" y="833"/>
                    </a:lnTo>
                    <a:lnTo>
                      <a:pt x="3051" y="829"/>
                    </a:lnTo>
                    <a:lnTo>
                      <a:pt x="3055" y="826"/>
                    </a:lnTo>
                    <a:lnTo>
                      <a:pt x="3060" y="823"/>
                    </a:lnTo>
                    <a:lnTo>
                      <a:pt x="3062" y="822"/>
                    </a:lnTo>
                    <a:lnTo>
                      <a:pt x="3064" y="826"/>
                    </a:lnTo>
                    <a:lnTo>
                      <a:pt x="3067" y="833"/>
                    </a:lnTo>
                    <a:close/>
                  </a:path>
                </a:pathLst>
              </a:custGeom>
              <a:solidFill>
                <a:srgbClr val="BFBFBF">
                  <a:alpha val="100000"/>
                </a:srgbClr>
              </a:solidFill>
              <a:ln w="9525" cap="flat" cmpd="sng">
                <a:solidFill>
                  <a:schemeClr val="bg1">
                    <a:alpha val="100000"/>
                  </a:schemeClr>
                </a:solidFill>
                <a:prstDash val="solid"/>
                <a:bevel/>
                <a:headEnd type="none" w="med" len="med"/>
                <a:tailEnd type="none" w="med" len="med"/>
              </a:ln>
            </p:spPr>
            <p:txBody>
              <a:bodyPr/>
              <a:lstStyle/>
              <a:p>
                <a:endParaRPr lang="zh-CN" altLang="en-US"/>
              </a:p>
            </p:txBody>
          </p:sp>
          <p:sp>
            <p:nvSpPr>
              <p:cNvPr id="44057" name="湖南"/>
              <p:cNvSpPr/>
              <p:nvPr/>
            </p:nvSpPr>
            <p:spPr>
              <a:xfrm>
                <a:off x="3009937" y="2771920"/>
                <a:ext cx="552457" cy="62868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2092" h="2386">
                    <a:moveTo>
                      <a:pt x="1994" y="2005"/>
                    </a:moveTo>
                    <a:lnTo>
                      <a:pt x="1989" y="2009"/>
                    </a:lnTo>
                    <a:lnTo>
                      <a:pt x="1983" y="2015"/>
                    </a:lnTo>
                    <a:lnTo>
                      <a:pt x="1979" y="2022"/>
                    </a:lnTo>
                    <a:lnTo>
                      <a:pt x="1978" y="2030"/>
                    </a:lnTo>
                    <a:lnTo>
                      <a:pt x="1976" y="2041"/>
                    </a:lnTo>
                    <a:lnTo>
                      <a:pt x="1971" y="2054"/>
                    </a:lnTo>
                    <a:lnTo>
                      <a:pt x="1968" y="2060"/>
                    </a:lnTo>
                    <a:lnTo>
                      <a:pt x="1963" y="2065"/>
                    </a:lnTo>
                    <a:lnTo>
                      <a:pt x="1957" y="2067"/>
                    </a:lnTo>
                    <a:lnTo>
                      <a:pt x="1951" y="2069"/>
                    </a:lnTo>
                    <a:lnTo>
                      <a:pt x="1944" y="2069"/>
                    </a:lnTo>
                    <a:lnTo>
                      <a:pt x="1938" y="2069"/>
                    </a:lnTo>
                    <a:lnTo>
                      <a:pt x="1933" y="2067"/>
                    </a:lnTo>
                    <a:lnTo>
                      <a:pt x="1928" y="2065"/>
                    </a:lnTo>
                    <a:lnTo>
                      <a:pt x="1924" y="2062"/>
                    </a:lnTo>
                    <a:lnTo>
                      <a:pt x="1920" y="2061"/>
                    </a:lnTo>
                    <a:lnTo>
                      <a:pt x="1914" y="2061"/>
                    </a:lnTo>
                    <a:lnTo>
                      <a:pt x="1909" y="2062"/>
                    </a:lnTo>
                    <a:lnTo>
                      <a:pt x="1900" y="2066"/>
                    </a:lnTo>
                    <a:lnTo>
                      <a:pt x="1893" y="2071"/>
                    </a:lnTo>
                    <a:lnTo>
                      <a:pt x="1888" y="2072"/>
                    </a:lnTo>
                    <a:lnTo>
                      <a:pt x="1884" y="2073"/>
                    </a:lnTo>
                    <a:lnTo>
                      <a:pt x="1880" y="2074"/>
                    </a:lnTo>
                    <a:lnTo>
                      <a:pt x="1875" y="2074"/>
                    </a:lnTo>
                    <a:lnTo>
                      <a:pt x="1870" y="2073"/>
                    </a:lnTo>
                    <a:lnTo>
                      <a:pt x="1865" y="2071"/>
                    </a:lnTo>
                    <a:lnTo>
                      <a:pt x="1862" y="2068"/>
                    </a:lnTo>
                    <a:lnTo>
                      <a:pt x="1859" y="2066"/>
                    </a:lnTo>
                    <a:lnTo>
                      <a:pt x="1856" y="2063"/>
                    </a:lnTo>
                    <a:lnTo>
                      <a:pt x="1853" y="2061"/>
                    </a:lnTo>
                    <a:lnTo>
                      <a:pt x="1851" y="2060"/>
                    </a:lnTo>
                    <a:lnTo>
                      <a:pt x="1848" y="2059"/>
                    </a:lnTo>
                    <a:lnTo>
                      <a:pt x="1838" y="2059"/>
                    </a:lnTo>
                    <a:lnTo>
                      <a:pt x="1825" y="2060"/>
                    </a:lnTo>
                    <a:lnTo>
                      <a:pt x="1818" y="2060"/>
                    </a:lnTo>
                    <a:lnTo>
                      <a:pt x="1811" y="2060"/>
                    </a:lnTo>
                    <a:lnTo>
                      <a:pt x="1806" y="2059"/>
                    </a:lnTo>
                    <a:lnTo>
                      <a:pt x="1801" y="2057"/>
                    </a:lnTo>
                    <a:lnTo>
                      <a:pt x="1792" y="2053"/>
                    </a:lnTo>
                    <a:lnTo>
                      <a:pt x="1783" y="2047"/>
                    </a:lnTo>
                    <a:lnTo>
                      <a:pt x="1774" y="2040"/>
                    </a:lnTo>
                    <a:lnTo>
                      <a:pt x="1764" y="2031"/>
                    </a:lnTo>
                    <a:lnTo>
                      <a:pt x="1761" y="2027"/>
                    </a:lnTo>
                    <a:lnTo>
                      <a:pt x="1757" y="2022"/>
                    </a:lnTo>
                    <a:lnTo>
                      <a:pt x="1755" y="2016"/>
                    </a:lnTo>
                    <a:lnTo>
                      <a:pt x="1752" y="2010"/>
                    </a:lnTo>
                    <a:lnTo>
                      <a:pt x="1750" y="2005"/>
                    </a:lnTo>
                    <a:lnTo>
                      <a:pt x="1746" y="2000"/>
                    </a:lnTo>
                    <a:lnTo>
                      <a:pt x="1743" y="1998"/>
                    </a:lnTo>
                    <a:lnTo>
                      <a:pt x="1739" y="1997"/>
                    </a:lnTo>
                    <a:lnTo>
                      <a:pt x="1729" y="1997"/>
                    </a:lnTo>
                    <a:lnTo>
                      <a:pt x="1718" y="1998"/>
                    </a:lnTo>
                    <a:lnTo>
                      <a:pt x="1707" y="1999"/>
                    </a:lnTo>
                    <a:lnTo>
                      <a:pt x="1699" y="2003"/>
                    </a:lnTo>
                    <a:lnTo>
                      <a:pt x="1691" y="2006"/>
                    </a:lnTo>
                    <a:lnTo>
                      <a:pt x="1686" y="2012"/>
                    </a:lnTo>
                    <a:lnTo>
                      <a:pt x="1680" y="2021"/>
                    </a:lnTo>
                    <a:lnTo>
                      <a:pt x="1675" y="2031"/>
                    </a:lnTo>
                    <a:lnTo>
                      <a:pt x="1669" y="2044"/>
                    </a:lnTo>
                    <a:lnTo>
                      <a:pt x="1666" y="2054"/>
                    </a:lnTo>
                    <a:lnTo>
                      <a:pt x="1663" y="2057"/>
                    </a:lnTo>
                    <a:lnTo>
                      <a:pt x="1660" y="2061"/>
                    </a:lnTo>
                    <a:lnTo>
                      <a:pt x="1656" y="2062"/>
                    </a:lnTo>
                    <a:lnTo>
                      <a:pt x="1651" y="2063"/>
                    </a:lnTo>
                    <a:lnTo>
                      <a:pt x="1642" y="2065"/>
                    </a:lnTo>
                    <a:lnTo>
                      <a:pt x="1634" y="2066"/>
                    </a:lnTo>
                    <a:lnTo>
                      <a:pt x="1616" y="2078"/>
                    </a:lnTo>
                    <a:lnTo>
                      <a:pt x="1600" y="2085"/>
                    </a:lnTo>
                    <a:lnTo>
                      <a:pt x="1593" y="2084"/>
                    </a:lnTo>
                    <a:lnTo>
                      <a:pt x="1586" y="2084"/>
                    </a:lnTo>
                    <a:lnTo>
                      <a:pt x="1582" y="2084"/>
                    </a:lnTo>
                    <a:lnTo>
                      <a:pt x="1580" y="2086"/>
                    </a:lnTo>
                    <a:lnTo>
                      <a:pt x="1578" y="2088"/>
                    </a:lnTo>
                    <a:lnTo>
                      <a:pt x="1575" y="2091"/>
                    </a:lnTo>
                    <a:lnTo>
                      <a:pt x="1575" y="2094"/>
                    </a:lnTo>
                    <a:lnTo>
                      <a:pt x="1574" y="2098"/>
                    </a:lnTo>
                    <a:lnTo>
                      <a:pt x="1575" y="2103"/>
                    </a:lnTo>
                    <a:lnTo>
                      <a:pt x="1576" y="2106"/>
                    </a:lnTo>
                    <a:lnTo>
                      <a:pt x="1579" y="2110"/>
                    </a:lnTo>
                    <a:lnTo>
                      <a:pt x="1582" y="2113"/>
                    </a:lnTo>
                    <a:lnTo>
                      <a:pt x="1587" y="2117"/>
                    </a:lnTo>
                    <a:lnTo>
                      <a:pt x="1593" y="2119"/>
                    </a:lnTo>
                    <a:lnTo>
                      <a:pt x="1600" y="2120"/>
                    </a:lnTo>
                    <a:lnTo>
                      <a:pt x="1607" y="2120"/>
                    </a:lnTo>
                    <a:lnTo>
                      <a:pt x="1615" y="2120"/>
                    </a:lnTo>
                    <a:lnTo>
                      <a:pt x="1622" y="2119"/>
                    </a:lnTo>
                    <a:lnTo>
                      <a:pt x="1629" y="2118"/>
                    </a:lnTo>
                    <a:lnTo>
                      <a:pt x="1634" y="2118"/>
                    </a:lnTo>
                    <a:lnTo>
                      <a:pt x="1638" y="2118"/>
                    </a:lnTo>
                    <a:lnTo>
                      <a:pt x="1642" y="2120"/>
                    </a:lnTo>
                    <a:lnTo>
                      <a:pt x="1644" y="2124"/>
                    </a:lnTo>
                    <a:lnTo>
                      <a:pt x="1644" y="2128"/>
                    </a:lnTo>
                    <a:lnTo>
                      <a:pt x="1644" y="2130"/>
                    </a:lnTo>
                    <a:lnTo>
                      <a:pt x="1644" y="2134"/>
                    </a:lnTo>
                    <a:lnTo>
                      <a:pt x="1641" y="2138"/>
                    </a:lnTo>
                    <a:lnTo>
                      <a:pt x="1635" y="2145"/>
                    </a:lnTo>
                    <a:lnTo>
                      <a:pt x="1632" y="2150"/>
                    </a:lnTo>
                    <a:lnTo>
                      <a:pt x="1630" y="2156"/>
                    </a:lnTo>
                    <a:lnTo>
                      <a:pt x="1630" y="2163"/>
                    </a:lnTo>
                    <a:lnTo>
                      <a:pt x="1631" y="2173"/>
                    </a:lnTo>
                    <a:lnTo>
                      <a:pt x="1634" y="2191"/>
                    </a:lnTo>
                    <a:lnTo>
                      <a:pt x="1636" y="2206"/>
                    </a:lnTo>
                    <a:lnTo>
                      <a:pt x="1639" y="2220"/>
                    </a:lnTo>
                    <a:lnTo>
                      <a:pt x="1643" y="2232"/>
                    </a:lnTo>
                    <a:lnTo>
                      <a:pt x="1648" y="2244"/>
                    </a:lnTo>
                    <a:lnTo>
                      <a:pt x="1653" y="2254"/>
                    </a:lnTo>
                    <a:lnTo>
                      <a:pt x="1653" y="2258"/>
                    </a:lnTo>
                    <a:lnTo>
                      <a:pt x="1653" y="2262"/>
                    </a:lnTo>
                    <a:lnTo>
                      <a:pt x="1650" y="2265"/>
                    </a:lnTo>
                    <a:lnTo>
                      <a:pt x="1647" y="2267"/>
                    </a:lnTo>
                    <a:lnTo>
                      <a:pt x="1643" y="2268"/>
                    </a:lnTo>
                    <a:lnTo>
                      <a:pt x="1638" y="2268"/>
                    </a:lnTo>
                    <a:lnTo>
                      <a:pt x="1635" y="2267"/>
                    </a:lnTo>
                    <a:lnTo>
                      <a:pt x="1631" y="2264"/>
                    </a:lnTo>
                    <a:lnTo>
                      <a:pt x="1628" y="2262"/>
                    </a:lnTo>
                    <a:lnTo>
                      <a:pt x="1624" y="2261"/>
                    </a:lnTo>
                    <a:lnTo>
                      <a:pt x="1619" y="2260"/>
                    </a:lnTo>
                    <a:lnTo>
                      <a:pt x="1613" y="2260"/>
                    </a:lnTo>
                    <a:lnTo>
                      <a:pt x="1606" y="2261"/>
                    </a:lnTo>
                    <a:lnTo>
                      <a:pt x="1598" y="2262"/>
                    </a:lnTo>
                    <a:lnTo>
                      <a:pt x="1590" y="2265"/>
                    </a:lnTo>
                    <a:lnTo>
                      <a:pt x="1579" y="2269"/>
                    </a:lnTo>
                    <a:lnTo>
                      <a:pt x="1573" y="2271"/>
                    </a:lnTo>
                    <a:lnTo>
                      <a:pt x="1569" y="2273"/>
                    </a:lnTo>
                    <a:lnTo>
                      <a:pt x="1565" y="2273"/>
                    </a:lnTo>
                    <a:lnTo>
                      <a:pt x="1561" y="2271"/>
                    </a:lnTo>
                    <a:lnTo>
                      <a:pt x="1559" y="2270"/>
                    </a:lnTo>
                    <a:lnTo>
                      <a:pt x="1556" y="2268"/>
                    </a:lnTo>
                    <a:lnTo>
                      <a:pt x="1554" y="2265"/>
                    </a:lnTo>
                    <a:lnTo>
                      <a:pt x="1552" y="2263"/>
                    </a:lnTo>
                    <a:lnTo>
                      <a:pt x="1547" y="2250"/>
                    </a:lnTo>
                    <a:lnTo>
                      <a:pt x="1541" y="2236"/>
                    </a:lnTo>
                    <a:lnTo>
                      <a:pt x="1535" y="2225"/>
                    </a:lnTo>
                    <a:lnTo>
                      <a:pt x="1530" y="2214"/>
                    </a:lnTo>
                    <a:lnTo>
                      <a:pt x="1527" y="2202"/>
                    </a:lnTo>
                    <a:lnTo>
                      <a:pt x="1521" y="2189"/>
                    </a:lnTo>
                    <a:lnTo>
                      <a:pt x="1517" y="2183"/>
                    </a:lnTo>
                    <a:lnTo>
                      <a:pt x="1512" y="2179"/>
                    </a:lnTo>
                    <a:lnTo>
                      <a:pt x="1506" y="2175"/>
                    </a:lnTo>
                    <a:lnTo>
                      <a:pt x="1499" y="2173"/>
                    </a:lnTo>
                    <a:lnTo>
                      <a:pt x="1483" y="2170"/>
                    </a:lnTo>
                    <a:lnTo>
                      <a:pt x="1465" y="2169"/>
                    </a:lnTo>
                    <a:lnTo>
                      <a:pt x="1456" y="2162"/>
                    </a:lnTo>
                    <a:lnTo>
                      <a:pt x="1449" y="2156"/>
                    </a:lnTo>
                    <a:lnTo>
                      <a:pt x="1433" y="2163"/>
                    </a:lnTo>
                    <a:lnTo>
                      <a:pt x="1417" y="2169"/>
                    </a:lnTo>
                    <a:lnTo>
                      <a:pt x="1408" y="2161"/>
                    </a:lnTo>
                    <a:lnTo>
                      <a:pt x="1398" y="2154"/>
                    </a:lnTo>
                    <a:lnTo>
                      <a:pt x="1391" y="2155"/>
                    </a:lnTo>
                    <a:lnTo>
                      <a:pt x="1382" y="2160"/>
                    </a:lnTo>
                    <a:lnTo>
                      <a:pt x="1376" y="2161"/>
                    </a:lnTo>
                    <a:lnTo>
                      <a:pt x="1370" y="2163"/>
                    </a:lnTo>
                    <a:lnTo>
                      <a:pt x="1365" y="2163"/>
                    </a:lnTo>
                    <a:lnTo>
                      <a:pt x="1360" y="2162"/>
                    </a:lnTo>
                    <a:lnTo>
                      <a:pt x="1347" y="2157"/>
                    </a:lnTo>
                    <a:lnTo>
                      <a:pt x="1336" y="2154"/>
                    </a:lnTo>
                    <a:lnTo>
                      <a:pt x="1327" y="2153"/>
                    </a:lnTo>
                    <a:lnTo>
                      <a:pt x="1319" y="2153"/>
                    </a:lnTo>
                    <a:lnTo>
                      <a:pt x="1316" y="2153"/>
                    </a:lnTo>
                    <a:lnTo>
                      <a:pt x="1314" y="2154"/>
                    </a:lnTo>
                    <a:lnTo>
                      <a:pt x="1313" y="2156"/>
                    </a:lnTo>
                    <a:lnTo>
                      <a:pt x="1311" y="2157"/>
                    </a:lnTo>
                    <a:lnTo>
                      <a:pt x="1309" y="2163"/>
                    </a:lnTo>
                    <a:lnTo>
                      <a:pt x="1308" y="2170"/>
                    </a:lnTo>
                    <a:lnTo>
                      <a:pt x="1307" y="2185"/>
                    </a:lnTo>
                    <a:lnTo>
                      <a:pt x="1305" y="2197"/>
                    </a:lnTo>
                    <a:lnTo>
                      <a:pt x="1302" y="2211"/>
                    </a:lnTo>
                    <a:lnTo>
                      <a:pt x="1300" y="2227"/>
                    </a:lnTo>
                    <a:lnTo>
                      <a:pt x="1298" y="2236"/>
                    </a:lnTo>
                    <a:lnTo>
                      <a:pt x="1298" y="2244"/>
                    </a:lnTo>
                    <a:lnTo>
                      <a:pt x="1300" y="2251"/>
                    </a:lnTo>
                    <a:lnTo>
                      <a:pt x="1302" y="2257"/>
                    </a:lnTo>
                    <a:lnTo>
                      <a:pt x="1303" y="2262"/>
                    </a:lnTo>
                    <a:lnTo>
                      <a:pt x="1304" y="2268"/>
                    </a:lnTo>
                    <a:lnTo>
                      <a:pt x="1305" y="2273"/>
                    </a:lnTo>
                    <a:lnTo>
                      <a:pt x="1304" y="2279"/>
                    </a:lnTo>
                    <a:lnTo>
                      <a:pt x="1303" y="2283"/>
                    </a:lnTo>
                    <a:lnTo>
                      <a:pt x="1301" y="2288"/>
                    </a:lnTo>
                    <a:lnTo>
                      <a:pt x="1297" y="2293"/>
                    </a:lnTo>
                    <a:lnTo>
                      <a:pt x="1294" y="2298"/>
                    </a:lnTo>
                    <a:lnTo>
                      <a:pt x="1280" y="2308"/>
                    </a:lnTo>
                    <a:lnTo>
                      <a:pt x="1265" y="2321"/>
                    </a:lnTo>
                    <a:lnTo>
                      <a:pt x="1258" y="2328"/>
                    </a:lnTo>
                    <a:lnTo>
                      <a:pt x="1254" y="2333"/>
                    </a:lnTo>
                    <a:lnTo>
                      <a:pt x="1251" y="2338"/>
                    </a:lnTo>
                    <a:lnTo>
                      <a:pt x="1248" y="2339"/>
                    </a:lnTo>
                    <a:lnTo>
                      <a:pt x="1246" y="2338"/>
                    </a:lnTo>
                    <a:lnTo>
                      <a:pt x="1244" y="2336"/>
                    </a:lnTo>
                    <a:lnTo>
                      <a:pt x="1238" y="2334"/>
                    </a:lnTo>
                    <a:lnTo>
                      <a:pt x="1227" y="2333"/>
                    </a:lnTo>
                    <a:lnTo>
                      <a:pt x="1210" y="2332"/>
                    </a:lnTo>
                    <a:lnTo>
                      <a:pt x="1189" y="2331"/>
                    </a:lnTo>
                    <a:lnTo>
                      <a:pt x="1166" y="2331"/>
                    </a:lnTo>
                    <a:lnTo>
                      <a:pt x="1145" y="2331"/>
                    </a:lnTo>
                    <a:lnTo>
                      <a:pt x="1137" y="2332"/>
                    </a:lnTo>
                    <a:lnTo>
                      <a:pt x="1127" y="2334"/>
                    </a:lnTo>
                    <a:lnTo>
                      <a:pt x="1119" y="2339"/>
                    </a:lnTo>
                    <a:lnTo>
                      <a:pt x="1110" y="2344"/>
                    </a:lnTo>
                    <a:lnTo>
                      <a:pt x="1103" y="2350"/>
                    </a:lnTo>
                    <a:lnTo>
                      <a:pt x="1097" y="2356"/>
                    </a:lnTo>
                    <a:lnTo>
                      <a:pt x="1093" y="2363"/>
                    </a:lnTo>
                    <a:lnTo>
                      <a:pt x="1089" y="2369"/>
                    </a:lnTo>
                    <a:lnTo>
                      <a:pt x="1086" y="2375"/>
                    </a:lnTo>
                    <a:lnTo>
                      <a:pt x="1082" y="2378"/>
                    </a:lnTo>
                    <a:lnTo>
                      <a:pt x="1078" y="2382"/>
                    </a:lnTo>
                    <a:lnTo>
                      <a:pt x="1075" y="2384"/>
                    </a:lnTo>
                    <a:lnTo>
                      <a:pt x="1071" y="2386"/>
                    </a:lnTo>
                    <a:lnTo>
                      <a:pt x="1069" y="2386"/>
                    </a:lnTo>
                    <a:lnTo>
                      <a:pt x="1065" y="2386"/>
                    </a:lnTo>
                    <a:lnTo>
                      <a:pt x="1063" y="2383"/>
                    </a:lnTo>
                    <a:lnTo>
                      <a:pt x="1058" y="2381"/>
                    </a:lnTo>
                    <a:lnTo>
                      <a:pt x="1053" y="2378"/>
                    </a:lnTo>
                    <a:lnTo>
                      <a:pt x="1046" y="2376"/>
                    </a:lnTo>
                    <a:lnTo>
                      <a:pt x="1036" y="2375"/>
                    </a:lnTo>
                    <a:lnTo>
                      <a:pt x="1031" y="2375"/>
                    </a:lnTo>
                    <a:lnTo>
                      <a:pt x="1027" y="2372"/>
                    </a:lnTo>
                    <a:lnTo>
                      <a:pt x="1025" y="2371"/>
                    </a:lnTo>
                    <a:lnTo>
                      <a:pt x="1024" y="2369"/>
                    </a:lnTo>
                    <a:lnTo>
                      <a:pt x="1024" y="2363"/>
                    </a:lnTo>
                    <a:lnTo>
                      <a:pt x="1025" y="2355"/>
                    </a:lnTo>
                    <a:lnTo>
                      <a:pt x="1028" y="2347"/>
                    </a:lnTo>
                    <a:lnTo>
                      <a:pt x="1031" y="2340"/>
                    </a:lnTo>
                    <a:lnTo>
                      <a:pt x="1033" y="2332"/>
                    </a:lnTo>
                    <a:lnTo>
                      <a:pt x="1034" y="2323"/>
                    </a:lnTo>
                    <a:lnTo>
                      <a:pt x="1027" y="2307"/>
                    </a:lnTo>
                    <a:lnTo>
                      <a:pt x="1019" y="2289"/>
                    </a:lnTo>
                    <a:lnTo>
                      <a:pt x="1019" y="2283"/>
                    </a:lnTo>
                    <a:lnTo>
                      <a:pt x="1020" y="2279"/>
                    </a:lnTo>
                    <a:lnTo>
                      <a:pt x="1021" y="2274"/>
                    </a:lnTo>
                    <a:lnTo>
                      <a:pt x="1024" y="2268"/>
                    </a:lnTo>
                    <a:lnTo>
                      <a:pt x="1027" y="2257"/>
                    </a:lnTo>
                    <a:lnTo>
                      <a:pt x="1030" y="2249"/>
                    </a:lnTo>
                    <a:lnTo>
                      <a:pt x="1030" y="2244"/>
                    </a:lnTo>
                    <a:lnTo>
                      <a:pt x="1028" y="2241"/>
                    </a:lnTo>
                    <a:lnTo>
                      <a:pt x="1027" y="2238"/>
                    </a:lnTo>
                    <a:lnTo>
                      <a:pt x="1026" y="2236"/>
                    </a:lnTo>
                    <a:lnTo>
                      <a:pt x="1020" y="2235"/>
                    </a:lnTo>
                    <a:lnTo>
                      <a:pt x="1011" y="2232"/>
                    </a:lnTo>
                    <a:lnTo>
                      <a:pt x="1008" y="2232"/>
                    </a:lnTo>
                    <a:lnTo>
                      <a:pt x="1007" y="2231"/>
                    </a:lnTo>
                    <a:lnTo>
                      <a:pt x="1007" y="2229"/>
                    </a:lnTo>
                    <a:lnTo>
                      <a:pt x="1007" y="2226"/>
                    </a:lnTo>
                    <a:lnTo>
                      <a:pt x="1008" y="2220"/>
                    </a:lnTo>
                    <a:lnTo>
                      <a:pt x="1009" y="2213"/>
                    </a:lnTo>
                    <a:lnTo>
                      <a:pt x="1013" y="2206"/>
                    </a:lnTo>
                    <a:lnTo>
                      <a:pt x="1014" y="2199"/>
                    </a:lnTo>
                    <a:lnTo>
                      <a:pt x="1017" y="2194"/>
                    </a:lnTo>
                    <a:lnTo>
                      <a:pt x="1015" y="2191"/>
                    </a:lnTo>
                    <a:lnTo>
                      <a:pt x="1013" y="2186"/>
                    </a:lnTo>
                    <a:lnTo>
                      <a:pt x="1009" y="2183"/>
                    </a:lnTo>
                    <a:lnTo>
                      <a:pt x="1006" y="2181"/>
                    </a:lnTo>
                    <a:lnTo>
                      <a:pt x="1002" y="2181"/>
                    </a:lnTo>
                    <a:lnTo>
                      <a:pt x="999" y="2181"/>
                    </a:lnTo>
                    <a:lnTo>
                      <a:pt x="995" y="2182"/>
                    </a:lnTo>
                    <a:lnTo>
                      <a:pt x="992" y="2185"/>
                    </a:lnTo>
                    <a:lnTo>
                      <a:pt x="988" y="2187"/>
                    </a:lnTo>
                    <a:lnTo>
                      <a:pt x="984" y="2189"/>
                    </a:lnTo>
                    <a:lnTo>
                      <a:pt x="982" y="2191"/>
                    </a:lnTo>
                    <a:lnTo>
                      <a:pt x="979" y="2191"/>
                    </a:lnTo>
                    <a:lnTo>
                      <a:pt x="976" y="2191"/>
                    </a:lnTo>
                    <a:lnTo>
                      <a:pt x="971" y="2187"/>
                    </a:lnTo>
                    <a:lnTo>
                      <a:pt x="965" y="2182"/>
                    </a:lnTo>
                    <a:lnTo>
                      <a:pt x="962" y="2180"/>
                    </a:lnTo>
                    <a:lnTo>
                      <a:pt x="960" y="2179"/>
                    </a:lnTo>
                    <a:lnTo>
                      <a:pt x="956" y="2179"/>
                    </a:lnTo>
                    <a:lnTo>
                      <a:pt x="954" y="2179"/>
                    </a:lnTo>
                    <a:lnTo>
                      <a:pt x="946" y="2181"/>
                    </a:lnTo>
                    <a:lnTo>
                      <a:pt x="941" y="2187"/>
                    </a:lnTo>
                    <a:lnTo>
                      <a:pt x="925" y="2201"/>
                    </a:lnTo>
                    <a:lnTo>
                      <a:pt x="908" y="2217"/>
                    </a:lnTo>
                    <a:lnTo>
                      <a:pt x="905" y="2220"/>
                    </a:lnTo>
                    <a:lnTo>
                      <a:pt x="902" y="2225"/>
                    </a:lnTo>
                    <a:lnTo>
                      <a:pt x="900" y="2230"/>
                    </a:lnTo>
                    <a:lnTo>
                      <a:pt x="899" y="2235"/>
                    </a:lnTo>
                    <a:lnTo>
                      <a:pt x="897" y="2244"/>
                    </a:lnTo>
                    <a:lnTo>
                      <a:pt x="895" y="2256"/>
                    </a:lnTo>
                    <a:lnTo>
                      <a:pt x="894" y="2261"/>
                    </a:lnTo>
                    <a:lnTo>
                      <a:pt x="892" y="2265"/>
                    </a:lnTo>
                    <a:lnTo>
                      <a:pt x="889" y="2268"/>
                    </a:lnTo>
                    <a:lnTo>
                      <a:pt x="886" y="2270"/>
                    </a:lnTo>
                    <a:lnTo>
                      <a:pt x="881" y="2273"/>
                    </a:lnTo>
                    <a:lnTo>
                      <a:pt x="876" y="2273"/>
                    </a:lnTo>
                    <a:lnTo>
                      <a:pt x="870" y="2274"/>
                    </a:lnTo>
                    <a:lnTo>
                      <a:pt x="863" y="2274"/>
                    </a:lnTo>
                    <a:lnTo>
                      <a:pt x="857" y="2273"/>
                    </a:lnTo>
                    <a:lnTo>
                      <a:pt x="853" y="2271"/>
                    </a:lnTo>
                    <a:lnTo>
                      <a:pt x="848" y="2269"/>
                    </a:lnTo>
                    <a:lnTo>
                      <a:pt x="845" y="2265"/>
                    </a:lnTo>
                    <a:lnTo>
                      <a:pt x="841" y="2256"/>
                    </a:lnTo>
                    <a:lnTo>
                      <a:pt x="838" y="2243"/>
                    </a:lnTo>
                    <a:lnTo>
                      <a:pt x="836" y="2229"/>
                    </a:lnTo>
                    <a:lnTo>
                      <a:pt x="835" y="2213"/>
                    </a:lnTo>
                    <a:lnTo>
                      <a:pt x="835" y="2206"/>
                    </a:lnTo>
                    <a:lnTo>
                      <a:pt x="836" y="2199"/>
                    </a:lnTo>
                    <a:lnTo>
                      <a:pt x="837" y="2192"/>
                    </a:lnTo>
                    <a:lnTo>
                      <a:pt x="839" y="2186"/>
                    </a:lnTo>
                    <a:lnTo>
                      <a:pt x="843" y="2180"/>
                    </a:lnTo>
                    <a:lnTo>
                      <a:pt x="847" y="2175"/>
                    </a:lnTo>
                    <a:lnTo>
                      <a:pt x="851" y="2172"/>
                    </a:lnTo>
                    <a:lnTo>
                      <a:pt x="856" y="2168"/>
                    </a:lnTo>
                    <a:lnTo>
                      <a:pt x="868" y="2162"/>
                    </a:lnTo>
                    <a:lnTo>
                      <a:pt x="879" y="2157"/>
                    </a:lnTo>
                    <a:lnTo>
                      <a:pt x="885" y="2154"/>
                    </a:lnTo>
                    <a:lnTo>
                      <a:pt x="887" y="2151"/>
                    </a:lnTo>
                    <a:lnTo>
                      <a:pt x="889" y="2149"/>
                    </a:lnTo>
                    <a:lnTo>
                      <a:pt x="891" y="2145"/>
                    </a:lnTo>
                    <a:lnTo>
                      <a:pt x="892" y="2138"/>
                    </a:lnTo>
                    <a:lnTo>
                      <a:pt x="893" y="2126"/>
                    </a:lnTo>
                    <a:lnTo>
                      <a:pt x="893" y="2119"/>
                    </a:lnTo>
                    <a:lnTo>
                      <a:pt x="895" y="2115"/>
                    </a:lnTo>
                    <a:lnTo>
                      <a:pt x="897" y="2110"/>
                    </a:lnTo>
                    <a:lnTo>
                      <a:pt x="900" y="2105"/>
                    </a:lnTo>
                    <a:lnTo>
                      <a:pt x="908" y="2095"/>
                    </a:lnTo>
                    <a:lnTo>
                      <a:pt x="920" y="2085"/>
                    </a:lnTo>
                    <a:lnTo>
                      <a:pt x="932" y="2073"/>
                    </a:lnTo>
                    <a:lnTo>
                      <a:pt x="943" y="2061"/>
                    </a:lnTo>
                    <a:lnTo>
                      <a:pt x="954" y="2050"/>
                    </a:lnTo>
                    <a:lnTo>
                      <a:pt x="963" y="2040"/>
                    </a:lnTo>
                    <a:lnTo>
                      <a:pt x="968" y="2035"/>
                    </a:lnTo>
                    <a:lnTo>
                      <a:pt x="970" y="2029"/>
                    </a:lnTo>
                    <a:lnTo>
                      <a:pt x="974" y="2022"/>
                    </a:lnTo>
                    <a:lnTo>
                      <a:pt x="975" y="2015"/>
                    </a:lnTo>
                    <a:lnTo>
                      <a:pt x="976" y="2008"/>
                    </a:lnTo>
                    <a:lnTo>
                      <a:pt x="976" y="2000"/>
                    </a:lnTo>
                    <a:lnTo>
                      <a:pt x="976" y="1994"/>
                    </a:lnTo>
                    <a:lnTo>
                      <a:pt x="975" y="1987"/>
                    </a:lnTo>
                    <a:lnTo>
                      <a:pt x="971" y="1977"/>
                    </a:lnTo>
                    <a:lnTo>
                      <a:pt x="968" y="1967"/>
                    </a:lnTo>
                    <a:lnTo>
                      <a:pt x="964" y="1956"/>
                    </a:lnTo>
                    <a:lnTo>
                      <a:pt x="963" y="1945"/>
                    </a:lnTo>
                    <a:lnTo>
                      <a:pt x="961" y="1933"/>
                    </a:lnTo>
                    <a:lnTo>
                      <a:pt x="960" y="1922"/>
                    </a:lnTo>
                    <a:lnTo>
                      <a:pt x="960" y="1917"/>
                    </a:lnTo>
                    <a:lnTo>
                      <a:pt x="961" y="1914"/>
                    </a:lnTo>
                    <a:lnTo>
                      <a:pt x="964" y="1909"/>
                    </a:lnTo>
                    <a:lnTo>
                      <a:pt x="969" y="1905"/>
                    </a:lnTo>
                    <a:lnTo>
                      <a:pt x="979" y="1903"/>
                    </a:lnTo>
                    <a:lnTo>
                      <a:pt x="992" y="1904"/>
                    </a:lnTo>
                    <a:lnTo>
                      <a:pt x="999" y="1904"/>
                    </a:lnTo>
                    <a:lnTo>
                      <a:pt x="1005" y="1904"/>
                    </a:lnTo>
                    <a:lnTo>
                      <a:pt x="1009" y="1903"/>
                    </a:lnTo>
                    <a:lnTo>
                      <a:pt x="1014" y="1902"/>
                    </a:lnTo>
                    <a:lnTo>
                      <a:pt x="1017" y="1899"/>
                    </a:lnTo>
                    <a:lnTo>
                      <a:pt x="1018" y="1896"/>
                    </a:lnTo>
                    <a:lnTo>
                      <a:pt x="1018" y="1892"/>
                    </a:lnTo>
                    <a:lnTo>
                      <a:pt x="1017" y="1887"/>
                    </a:lnTo>
                    <a:lnTo>
                      <a:pt x="1015" y="1880"/>
                    </a:lnTo>
                    <a:lnTo>
                      <a:pt x="1015" y="1874"/>
                    </a:lnTo>
                    <a:lnTo>
                      <a:pt x="1021" y="1868"/>
                    </a:lnTo>
                    <a:lnTo>
                      <a:pt x="1028" y="1863"/>
                    </a:lnTo>
                    <a:lnTo>
                      <a:pt x="1031" y="1860"/>
                    </a:lnTo>
                    <a:lnTo>
                      <a:pt x="1032" y="1858"/>
                    </a:lnTo>
                    <a:lnTo>
                      <a:pt x="1032" y="1855"/>
                    </a:lnTo>
                    <a:lnTo>
                      <a:pt x="1031" y="1854"/>
                    </a:lnTo>
                    <a:lnTo>
                      <a:pt x="1026" y="1851"/>
                    </a:lnTo>
                    <a:lnTo>
                      <a:pt x="1018" y="1849"/>
                    </a:lnTo>
                    <a:lnTo>
                      <a:pt x="1006" y="1848"/>
                    </a:lnTo>
                    <a:lnTo>
                      <a:pt x="993" y="1845"/>
                    </a:lnTo>
                    <a:lnTo>
                      <a:pt x="986" y="1844"/>
                    </a:lnTo>
                    <a:lnTo>
                      <a:pt x="980" y="1845"/>
                    </a:lnTo>
                    <a:lnTo>
                      <a:pt x="976" y="1846"/>
                    </a:lnTo>
                    <a:lnTo>
                      <a:pt x="971" y="1847"/>
                    </a:lnTo>
                    <a:lnTo>
                      <a:pt x="963" y="1854"/>
                    </a:lnTo>
                    <a:lnTo>
                      <a:pt x="954" y="1865"/>
                    </a:lnTo>
                    <a:lnTo>
                      <a:pt x="948" y="1868"/>
                    </a:lnTo>
                    <a:lnTo>
                      <a:pt x="943" y="1870"/>
                    </a:lnTo>
                    <a:lnTo>
                      <a:pt x="939" y="1870"/>
                    </a:lnTo>
                    <a:lnTo>
                      <a:pt x="937" y="1867"/>
                    </a:lnTo>
                    <a:lnTo>
                      <a:pt x="933" y="1859"/>
                    </a:lnTo>
                    <a:lnTo>
                      <a:pt x="931" y="1849"/>
                    </a:lnTo>
                    <a:lnTo>
                      <a:pt x="931" y="1841"/>
                    </a:lnTo>
                    <a:lnTo>
                      <a:pt x="931" y="1834"/>
                    </a:lnTo>
                    <a:lnTo>
                      <a:pt x="931" y="1832"/>
                    </a:lnTo>
                    <a:lnTo>
                      <a:pt x="930" y="1829"/>
                    </a:lnTo>
                    <a:lnTo>
                      <a:pt x="929" y="1827"/>
                    </a:lnTo>
                    <a:lnTo>
                      <a:pt x="925" y="1824"/>
                    </a:lnTo>
                    <a:lnTo>
                      <a:pt x="923" y="1822"/>
                    </a:lnTo>
                    <a:lnTo>
                      <a:pt x="920" y="1820"/>
                    </a:lnTo>
                    <a:lnTo>
                      <a:pt x="919" y="1816"/>
                    </a:lnTo>
                    <a:lnTo>
                      <a:pt x="919" y="1813"/>
                    </a:lnTo>
                    <a:lnTo>
                      <a:pt x="920" y="1808"/>
                    </a:lnTo>
                    <a:lnTo>
                      <a:pt x="923" y="1803"/>
                    </a:lnTo>
                    <a:lnTo>
                      <a:pt x="925" y="1798"/>
                    </a:lnTo>
                    <a:lnTo>
                      <a:pt x="929" y="1792"/>
                    </a:lnTo>
                    <a:lnTo>
                      <a:pt x="936" y="1782"/>
                    </a:lnTo>
                    <a:lnTo>
                      <a:pt x="941" y="1770"/>
                    </a:lnTo>
                    <a:lnTo>
                      <a:pt x="944" y="1759"/>
                    </a:lnTo>
                    <a:lnTo>
                      <a:pt x="946" y="1747"/>
                    </a:lnTo>
                    <a:lnTo>
                      <a:pt x="948" y="1737"/>
                    </a:lnTo>
                    <a:lnTo>
                      <a:pt x="949" y="1727"/>
                    </a:lnTo>
                    <a:lnTo>
                      <a:pt x="951" y="1718"/>
                    </a:lnTo>
                    <a:lnTo>
                      <a:pt x="954" y="1708"/>
                    </a:lnTo>
                    <a:lnTo>
                      <a:pt x="954" y="1704"/>
                    </a:lnTo>
                    <a:lnTo>
                      <a:pt x="952" y="1701"/>
                    </a:lnTo>
                    <a:lnTo>
                      <a:pt x="950" y="1697"/>
                    </a:lnTo>
                    <a:lnTo>
                      <a:pt x="946" y="1693"/>
                    </a:lnTo>
                    <a:lnTo>
                      <a:pt x="936" y="1685"/>
                    </a:lnTo>
                    <a:lnTo>
                      <a:pt x="923" y="1677"/>
                    </a:lnTo>
                    <a:lnTo>
                      <a:pt x="916" y="1674"/>
                    </a:lnTo>
                    <a:lnTo>
                      <a:pt x="908" y="1671"/>
                    </a:lnTo>
                    <a:lnTo>
                      <a:pt x="902" y="1671"/>
                    </a:lnTo>
                    <a:lnTo>
                      <a:pt x="897" y="1671"/>
                    </a:lnTo>
                    <a:lnTo>
                      <a:pt x="883" y="1672"/>
                    </a:lnTo>
                    <a:lnTo>
                      <a:pt x="869" y="1674"/>
                    </a:lnTo>
                    <a:lnTo>
                      <a:pt x="862" y="1674"/>
                    </a:lnTo>
                    <a:lnTo>
                      <a:pt x="856" y="1671"/>
                    </a:lnTo>
                    <a:lnTo>
                      <a:pt x="851" y="1669"/>
                    </a:lnTo>
                    <a:lnTo>
                      <a:pt x="847" y="1664"/>
                    </a:lnTo>
                    <a:lnTo>
                      <a:pt x="839" y="1655"/>
                    </a:lnTo>
                    <a:lnTo>
                      <a:pt x="831" y="1643"/>
                    </a:lnTo>
                    <a:lnTo>
                      <a:pt x="826" y="1638"/>
                    </a:lnTo>
                    <a:lnTo>
                      <a:pt x="823" y="1637"/>
                    </a:lnTo>
                    <a:lnTo>
                      <a:pt x="819" y="1638"/>
                    </a:lnTo>
                    <a:lnTo>
                      <a:pt x="817" y="1640"/>
                    </a:lnTo>
                    <a:lnTo>
                      <a:pt x="814" y="1645"/>
                    </a:lnTo>
                    <a:lnTo>
                      <a:pt x="812" y="1651"/>
                    </a:lnTo>
                    <a:lnTo>
                      <a:pt x="811" y="1657"/>
                    </a:lnTo>
                    <a:lnTo>
                      <a:pt x="811" y="1663"/>
                    </a:lnTo>
                    <a:lnTo>
                      <a:pt x="810" y="1669"/>
                    </a:lnTo>
                    <a:lnTo>
                      <a:pt x="809" y="1674"/>
                    </a:lnTo>
                    <a:lnTo>
                      <a:pt x="806" y="1678"/>
                    </a:lnTo>
                    <a:lnTo>
                      <a:pt x="804" y="1683"/>
                    </a:lnTo>
                    <a:lnTo>
                      <a:pt x="799" y="1687"/>
                    </a:lnTo>
                    <a:lnTo>
                      <a:pt x="793" y="1690"/>
                    </a:lnTo>
                    <a:lnTo>
                      <a:pt x="786" y="1693"/>
                    </a:lnTo>
                    <a:lnTo>
                      <a:pt x="776" y="1694"/>
                    </a:lnTo>
                    <a:lnTo>
                      <a:pt x="768" y="1695"/>
                    </a:lnTo>
                    <a:lnTo>
                      <a:pt x="761" y="1695"/>
                    </a:lnTo>
                    <a:lnTo>
                      <a:pt x="755" y="1694"/>
                    </a:lnTo>
                    <a:lnTo>
                      <a:pt x="750" y="1691"/>
                    </a:lnTo>
                    <a:lnTo>
                      <a:pt x="743" y="1685"/>
                    </a:lnTo>
                    <a:lnTo>
                      <a:pt x="736" y="1677"/>
                    </a:lnTo>
                    <a:lnTo>
                      <a:pt x="731" y="1672"/>
                    </a:lnTo>
                    <a:lnTo>
                      <a:pt x="725" y="1670"/>
                    </a:lnTo>
                    <a:lnTo>
                      <a:pt x="718" y="1668"/>
                    </a:lnTo>
                    <a:lnTo>
                      <a:pt x="710" y="1666"/>
                    </a:lnTo>
                    <a:lnTo>
                      <a:pt x="693" y="1666"/>
                    </a:lnTo>
                    <a:lnTo>
                      <a:pt x="680" y="1666"/>
                    </a:lnTo>
                    <a:lnTo>
                      <a:pt x="674" y="1669"/>
                    </a:lnTo>
                    <a:lnTo>
                      <a:pt x="671" y="1672"/>
                    </a:lnTo>
                    <a:lnTo>
                      <a:pt x="667" y="1677"/>
                    </a:lnTo>
                    <a:lnTo>
                      <a:pt x="664" y="1683"/>
                    </a:lnTo>
                    <a:lnTo>
                      <a:pt x="660" y="1695"/>
                    </a:lnTo>
                    <a:lnTo>
                      <a:pt x="659" y="1707"/>
                    </a:lnTo>
                    <a:lnTo>
                      <a:pt x="656" y="1715"/>
                    </a:lnTo>
                    <a:lnTo>
                      <a:pt x="654" y="1722"/>
                    </a:lnTo>
                    <a:lnTo>
                      <a:pt x="650" y="1725"/>
                    </a:lnTo>
                    <a:lnTo>
                      <a:pt x="648" y="1727"/>
                    </a:lnTo>
                    <a:lnTo>
                      <a:pt x="643" y="1731"/>
                    </a:lnTo>
                    <a:lnTo>
                      <a:pt x="639" y="1733"/>
                    </a:lnTo>
                    <a:lnTo>
                      <a:pt x="633" y="1735"/>
                    </a:lnTo>
                    <a:lnTo>
                      <a:pt x="628" y="1739"/>
                    </a:lnTo>
                    <a:lnTo>
                      <a:pt x="624" y="1742"/>
                    </a:lnTo>
                    <a:lnTo>
                      <a:pt x="621" y="1746"/>
                    </a:lnTo>
                    <a:lnTo>
                      <a:pt x="615" y="1756"/>
                    </a:lnTo>
                    <a:lnTo>
                      <a:pt x="609" y="1766"/>
                    </a:lnTo>
                    <a:lnTo>
                      <a:pt x="602" y="1779"/>
                    </a:lnTo>
                    <a:lnTo>
                      <a:pt x="593" y="1795"/>
                    </a:lnTo>
                    <a:lnTo>
                      <a:pt x="589" y="1801"/>
                    </a:lnTo>
                    <a:lnTo>
                      <a:pt x="583" y="1808"/>
                    </a:lnTo>
                    <a:lnTo>
                      <a:pt x="578" y="1813"/>
                    </a:lnTo>
                    <a:lnTo>
                      <a:pt x="572" y="1817"/>
                    </a:lnTo>
                    <a:lnTo>
                      <a:pt x="566" y="1820"/>
                    </a:lnTo>
                    <a:lnTo>
                      <a:pt x="562" y="1821"/>
                    </a:lnTo>
                    <a:lnTo>
                      <a:pt x="560" y="1821"/>
                    </a:lnTo>
                    <a:lnTo>
                      <a:pt x="558" y="1820"/>
                    </a:lnTo>
                    <a:lnTo>
                      <a:pt x="555" y="1815"/>
                    </a:lnTo>
                    <a:lnTo>
                      <a:pt x="554" y="1807"/>
                    </a:lnTo>
                    <a:lnTo>
                      <a:pt x="554" y="1797"/>
                    </a:lnTo>
                    <a:lnTo>
                      <a:pt x="552" y="1788"/>
                    </a:lnTo>
                    <a:lnTo>
                      <a:pt x="551" y="1785"/>
                    </a:lnTo>
                    <a:lnTo>
                      <a:pt x="548" y="1782"/>
                    </a:lnTo>
                    <a:lnTo>
                      <a:pt x="547" y="1781"/>
                    </a:lnTo>
                    <a:lnTo>
                      <a:pt x="543" y="1781"/>
                    </a:lnTo>
                    <a:lnTo>
                      <a:pt x="539" y="1782"/>
                    </a:lnTo>
                    <a:lnTo>
                      <a:pt x="533" y="1785"/>
                    </a:lnTo>
                    <a:lnTo>
                      <a:pt x="526" y="1792"/>
                    </a:lnTo>
                    <a:lnTo>
                      <a:pt x="519" y="1801"/>
                    </a:lnTo>
                    <a:lnTo>
                      <a:pt x="515" y="1804"/>
                    </a:lnTo>
                    <a:lnTo>
                      <a:pt x="511" y="1807"/>
                    </a:lnTo>
                    <a:lnTo>
                      <a:pt x="508" y="1809"/>
                    </a:lnTo>
                    <a:lnTo>
                      <a:pt x="504" y="1809"/>
                    </a:lnTo>
                    <a:lnTo>
                      <a:pt x="501" y="1808"/>
                    </a:lnTo>
                    <a:lnTo>
                      <a:pt x="497" y="1805"/>
                    </a:lnTo>
                    <a:lnTo>
                      <a:pt x="495" y="1802"/>
                    </a:lnTo>
                    <a:lnTo>
                      <a:pt x="491" y="1797"/>
                    </a:lnTo>
                    <a:lnTo>
                      <a:pt x="489" y="1791"/>
                    </a:lnTo>
                    <a:lnTo>
                      <a:pt x="489" y="1785"/>
                    </a:lnTo>
                    <a:lnTo>
                      <a:pt x="489" y="1777"/>
                    </a:lnTo>
                    <a:lnTo>
                      <a:pt x="490" y="1770"/>
                    </a:lnTo>
                    <a:lnTo>
                      <a:pt x="491" y="1756"/>
                    </a:lnTo>
                    <a:lnTo>
                      <a:pt x="491" y="1742"/>
                    </a:lnTo>
                    <a:lnTo>
                      <a:pt x="491" y="1740"/>
                    </a:lnTo>
                    <a:lnTo>
                      <a:pt x="490" y="1738"/>
                    </a:lnTo>
                    <a:lnTo>
                      <a:pt x="488" y="1735"/>
                    </a:lnTo>
                    <a:lnTo>
                      <a:pt x="485" y="1734"/>
                    </a:lnTo>
                    <a:lnTo>
                      <a:pt x="479" y="1731"/>
                    </a:lnTo>
                    <a:lnTo>
                      <a:pt x="473" y="1729"/>
                    </a:lnTo>
                    <a:lnTo>
                      <a:pt x="458" y="1728"/>
                    </a:lnTo>
                    <a:lnTo>
                      <a:pt x="444" y="1729"/>
                    </a:lnTo>
                    <a:lnTo>
                      <a:pt x="439" y="1731"/>
                    </a:lnTo>
                    <a:lnTo>
                      <a:pt x="434" y="1732"/>
                    </a:lnTo>
                    <a:lnTo>
                      <a:pt x="431" y="1734"/>
                    </a:lnTo>
                    <a:lnTo>
                      <a:pt x="427" y="1739"/>
                    </a:lnTo>
                    <a:lnTo>
                      <a:pt x="421" y="1750"/>
                    </a:lnTo>
                    <a:lnTo>
                      <a:pt x="415" y="1766"/>
                    </a:lnTo>
                    <a:lnTo>
                      <a:pt x="412" y="1775"/>
                    </a:lnTo>
                    <a:lnTo>
                      <a:pt x="409" y="1782"/>
                    </a:lnTo>
                    <a:lnTo>
                      <a:pt x="407" y="1786"/>
                    </a:lnTo>
                    <a:lnTo>
                      <a:pt x="403" y="1790"/>
                    </a:lnTo>
                    <a:lnTo>
                      <a:pt x="397" y="1794"/>
                    </a:lnTo>
                    <a:lnTo>
                      <a:pt x="389" y="1797"/>
                    </a:lnTo>
                    <a:lnTo>
                      <a:pt x="384" y="1801"/>
                    </a:lnTo>
                    <a:lnTo>
                      <a:pt x="381" y="1804"/>
                    </a:lnTo>
                    <a:lnTo>
                      <a:pt x="378" y="1809"/>
                    </a:lnTo>
                    <a:lnTo>
                      <a:pt x="377" y="1814"/>
                    </a:lnTo>
                    <a:lnTo>
                      <a:pt x="376" y="1819"/>
                    </a:lnTo>
                    <a:lnTo>
                      <a:pt x="377" y="1824"/>
                    </a:lnTo>
                    <a:lnTo>
                      <a:pt x="378" y="1830"/>
                    </a:lnTo>
                    <a:lnTo>
                      <a:pt x="379" y="1835"/>
                    </a:lnTo>
                    <a:lnTo>
                      <a:pt x="383" y="1846"/>
                    </a:lnTo>
                    <a:lnTo>
                      <a:pt x="384" y="1854"/>
                    </a:lnTo>
                    <a:lnTo>
                      <a:pt x="383" y="1858"/>
                    </a:lnTo>
                    <a:lnTo>
                      <a:pt x="381" y="1861"/>
                    </a:lnTo>
                    <a:lnTo>
                      <a:pt x="377" y="1864"/>
                    </a:lnTo>
                    <a:lnTo>
                      <a:pt x="371" y="1865"/>
                    </a:lnTo>
                    <a:lnTo>
                      <a:pt x="365" y="1866"/>
                    </a:lnTo>
                    <a:lnTo>
                      <a:pt x="358" y="1866"/>
                    </a:lnTo>
                    <a:lnTo>
                      <a:pt x="350" y="1865"/>
                    </a:lnTo>
                    <a:lnTo>
                      <a:pt x="344" y="1864"/>
                    </a:lnTo>
                    <a:lnTo>
                      <a:pt x="338" y="1863"/>
                    </a:lnTo>
                    <a:lnTo>
                      <a:pt x="333" y="1859"/>
                    </a:lnTo>
                    <a:lnTo>
                      <a:pt x="329" y="1855"/>
                    </a:lnTo>
                    <a:lnTo>
                      <a:pt x="328" y="1852"/>
                    </a:lnTo>
                    <a:lnTo>
                      <a:pt x="328" y="1847"/>
                    </a:lnTo>
                    <a:lnTo>
                      <a:pt x="331" y="1842"/>
                    </a:lnTo>
                    <a:lnTo>
                      <a:pt x="333" y="1840"/>
                    </a:lnTo>
                    <a:lnTo>
                      <a:pt x="337" y="1836"/>
                    </a:lnTo>
                    <a:lnTo>
                      <a:pt x="340" y="1833"/>
                    </a:lnTo>
                    <a:lnTo>
                      <a:pt x="344" y="1830"/>
                    </a:lnTo>
                    <a:lnTo>
                      <a:pt x="346" y="1826"/>
                    </a:lnTo>
                    <a:lnTo>
                      <a:pt x="347" y="1822"/>
                    </a:lnTo>
                    <a:lnTo>
                      <a:pt x="349" y="1817"/>
                    </a:lnTo>
                    <a:lnTo>
                      <a:pt x="347" y="1814"/>
                    </a:lnTo>
                    <a:lnTo>
                      <a:pt x="346" y="1810"/>
                    </a:lnTo>
                    <a:lnTo>
                      <a:pt x="344" y="1807"/>
                    </a:lnTo>
                    <a:lnTo>
                      <a:pt x="337" y="1802"/>
                    </a:lnTo>
                    <a:lnTo>
                      <a:pt x="326" y="1798"/>
                    </a:lnTo>
                    <a:lnTo>
                      <a:pt x="321" y="1797"/>
                    </a:lnTo>
                    <a:lnTo>
                      <a:pt x="316" y="1797"/>
                    </a:lnTo>
                    <a:lnTo>
                      <a:pt x="312" y="1797"/>
                    </a:lnTo>
                    <a:lnTo>
                      <a:pt x="308" y="1798"/>
                    </a:lnTo>
                    <a:lnTo>
                      <a:pt x="300" y="1802"/>
                    </a:lnTo>
                    <a:lnTo>
                      <a:pt x="290" y="1807"/>
                    </a:lnTo>
                    <a:lnTo>
                      <a:pt x="284" y="1809"/>
                    </a:lnTo>
                    <a:lnTo>
                      <a:pt x="278" y="1810"/>
                    </a:lnTo>
                    <a:lnTo>
                      <a:pt x="274" y="1810"/>
                    </a:lnTo>
                    <a:lnTo>
                      <a:pt x="269" y="1809"/>
                    </a:lnTo>
                    <a:lnTo>
                      <a:pt x="261" y="1803"/>
                    </a:lnTo>
                    <a:lnTo>
                      <a:pt x="253" y="1797"/>
                    </a:lnTo>
                    <a:lnTo>
                      <a:pt x="247" y="1792"/>
                    </a:lnTo>
                    <a:lnTo>
                      <a:pt x="244" y="1789"/>
                    </a:lnTo>
                    <a:lnTo>
                      <a:pt x="242" y="1785"/>
                    </a:lnTo>
                    <a:lnTo>
                      <a:pt x="240" y="1782"/>
                    </a:lnTo>
                    <a:lnTo>
                      <a:pt x="239" y="1778"/>
                    </a:lnTo>
                    <a:lnTo>
                      <a:pt x="240" y="1775"/>
                    </a:lnTo>
                    <a:lnTo>
                      <a:pt x="240" y="1771"/>
                    </a:lnTo>
                    <a:lnTo>
                      <a:pt x="243" y="1767"/>
                    </a:lnTo>
                    <a:lnTo>
                      <a:pt x="249" y="1760"/>
                    </a:lnTo>
                    <a:lnTo>
                      <a:pt x="255" y="1753"/>
                    </a:lnTo>
                    <a:lnTo>
                      <a:pt x="258" y="1750"/>
                    </a:lnTo>
                    <a:lnTo>
                      <a:pt x="259" y="1745"/>
                    </a:lnTo>
                    <a:lnTo>
                      <a:pt x="259" y="1741"/>
                    </a:lnTo>
                    <a:lnTo>
                      <a:pt x="257" y="1737"/>
                    </a:lnTo>
                    <a:lnTo>
                      <a:pt x="251" y="1729"/>
                    </a:lnTo>
                    <a:lnTo>
                      <a:pt x="244" y="1723"/>
                    </a:lnTo>
                    <a:lnTo>
                      <a:pt x="243" y="1720"/>
                    </a:lnTo>
                    <a:lnTo>
                      <a:pt x="242" y="1716"/>
                    </a:lnTo>
                    <a:lnTo>
                      <a:pt x="242" y="1713"/>
                    </a:lnTo>
                    <a:lnTo>
                      <a:pt x="243" y="1707"/>
                    </a:lnTo>
                    <a:lnTo>
                      <a:pt x="245" y="1701"/>
                    </a:lnTo>
                    <a:lnTo>
                      <a:pt x="247" y="1695"/>
                    </a:lnTo>
                    <a:lnTo>
                      <a:pt x="249" y="1688"/>
                    </a:lnTo>
                    <a:lnTo>
                      <a:pt x="249" y="1681"/>
                    </a:lnTo>
                    <a:lnTo>
                      <a:pt x="247" y="1675"/>
                    </a:lnTo>
                    <a:lnTo>
                      <a:pt x="246" y="1670"/>
                    </a:lnTo>
                    <a:lnTo>
                      <a:pt x="243" y="1665"/>
                    </a:lnTo>
                    <a:lnTo>
                      <a:pt x="239" y="1662"/>
                    </a:lnTo>
                    <a:lnTo>
                      <a:pt x="234" y="1660"/>
                    </a:lnTo>
                    <a:lnTo>
                      <a:pt x="231" y="1660"/>
                    </a:lnTo>
                    <a:lnTo>
                      <a:pt x="230" y="1663"/>
                    </a:lnTo>
                    <a:lnTo>
                      <a:pt x="228" y="1666"/>
                    </a:lnTo>
                    <a:lnTo>
                      <a:pt x="226" y="1675"/>
                    </a:lnTo>
                    <a:lnTo>
                      <a:pt x="224" y="1685"/>
                    </a:lnTo>
                    <a:lnTo>
                      <a:pt x="221" y="1691"/>
                    </a:lnTo>
                    <a:lnTo>
                      <a:pt x="218" y="1695"/>
                    </a:lnTo>
                    <a:lnTo>
                      <a:pt x="213" y="1699"/>
                    </a:lnTo>
                    <a:lnTo>
                      <a:pt x="208" y="1700"/>
                    </a:lnTo>
                    <a:lnTo>
                      <a:pt x="203" y="1701"/>
                    </a:lnTo>
                    <a:lnTo>
                      <a:pt x="199" y="1701"/>
                    </a:lnTo>
                    <a:lnTo>
                      <a:pt x="195" y="1700"/>
                    </a:lnTo>
                    <a:lnTo>
                      <a:pt x="192" y="1696"/>
                    </a:lnTo>
                    <a:lnTo>
                      <a:pt x="187" y="1691"/>
                    </a:lnTo>
                    <a:lnTo>
                      <a:pt x="184" y="1684"/>
                    </a:lnTo>
                    <a:lnTo>
                      <a:pt x="182" y="1678"/>
                    </a:lnTo>
                    <a:lnTo>
                      <a:pt x="182" y="1671"/>
                    </a:lnTo>
                    <a:lnTo>
                      <a:pt x="182" y="1665"/>
                    </a:lnTo>
                    <a:lnTo>
                      <a:pt x="183" y="1659"/>
                    </a:lnTo>
                    <a:lnTo>
                      <a:pt x="187" y="1649"/>
                    </a:lnTo>
                    <a:lnTo>
                      <a:pt x="193" y="1637"/>
                    </a:lnTo>
                    <a:lnTo>
                      <a:pt x="200" y="1624"/>
                    </a:lnTo>
                    <a:lnTo>
                      <a:pt x="211" y="1608"/>
                    </a:lnTo>
                    <a:lnTo>
                      <a:pt x="220" y="1593"/>
                    </a:lnTo>
                    <a:lnTo>
                      <a:pt x="225" y="1581"/>
                    </a:lnTo>
                    <a:lnTo>
                      <a:pt x="228" y="1570"/>
                    </a:lnTo>
                    <a:lnTo>
                      <a:pt x="228" y="1559"/>
                    </a:lnTo>
                    <a:lnTo>
                      <a:pt x="227" y="1549"/>
                    </a:lnTo>
                    <a:lnTo>
                      <a:pt x="225" y="1540"/>
                    </a:lnTo>
                    <a:lnTo>
                      <a:pt x="224" y="1532"/>
                    </a:lnTo>
                    <a:lnTo>
                      <a:pt x="223" y="1521"/>
                    </a:lnTo>
                    <a:lnTo>
                      <a:pt x="224" y="1510"/>
                    </a:lnTo>
                    <a:lnTo>
                      <a:pt x="227" y="1499"/>
                    </a:lnTo>
                    <a:lnTo>
                      <a:pt x="230" y="1494"/>
                    </a:lnTo>
                    <a:lnTo>
                      <a:pt x="232" y="1489"/>
                    </a:lnTo>
                    <a:lnTo>
                      <a:pt x="236" y="1486"/>
                    </a:lnTo>
                    <a:lnTo>
                      <a:pt x="239" y="1482"/>
                    </a:lnTo>
                    <a:lnTo>
                      <a:pt x="256" y="1479"/>
                    </a:lnTo>
                    <a:lnTo>
                      <a:pt x="269" y="1479"/>
                    </a:lnTo>
                    <a:lnTo>
                      <a:pt x="271" y="1476"/>
                    </a:lnTo>
                    <a:lnTo>
                      <a:pt x="274" y="1473"/>
                    </a:lnTo>
                    <a:lnTo>
                      <a:pt x="275" y="1468"/>
                    </a:lnTo>
                    <a:lnTo>
                      <a:pt x="276" y="1463"/>
                    </a:lnTo>
                    <a:lnTo>
                      <a:pt x="277" y="1451"/>
                    </a:lnTo>
                    <a:lnTo>
                      <a:pt x="278" y="1442"/>
                    </a:lnTo>
                    <a:lnTo>
                      <a:pt x="277" y="1437"/>
                    </a:lnTo>
                    <a:lnTo>
                      <a:pt x="277" y="1433"/>
                    </a:lnTo>
                    <a:lnTo>
                      <a:pt x="276" y="1431"/>
                    </a:lnTo>
                    <a:lnTo>
                      <a:pt x="274" y="1429"/>
                    </a:lnTo>
                    <a:lnTo>
                      <a:pt x="271" y="1428"/>
                    </a:lnTo>
                    <a:lnTo>
                      <a:pt x="269" y="1428"/>
                    </a:lnTo>
                    <a:lnTo>
                      <a:pt x="266" y="1429"/>
                    </a:lnTo>
                    <a:lnTo>
                      <a:pt x="264" y="1430"/>
                    </a:lnTo>
                    <a:lnTo>
                      <a:pt x="257" y="1433"/>
                    </a:lnTo>
                    <a:lnTo>
                      <a:pt x="250" y="1436"/>
                    </a:lnTo>
                    <a:lnTo>
                      <a:pt x="247" y="1436"/>
                    </a:lnTo>
                    <a:lnTo>
                      <a:pt x="245" y="1435"/>
                    </a:lnTo>
                    <a:lnTo>
                      <a:pt x="244" y="1432"/>
                    </a:lnTo>
                    <a:lnTo>
                      <a:pt x="244" y="1430"/>
                    </a:lnTo>
                    <a:lnTo>
                      <a:pt x="245" y="1426"/>
                    </a:lnTo>
                    <a:lnTo>
                      <a:pt x="247" y="1424"/>
                    </a:lnTo>
                    <a:lnTo>
                      <a:pt x="251" y="1422"/>
                    </a:lnTo>
                    <a:lnTo>
                      <a:pt x="255" y="1419"/>
                    </a:lnTo>
                    <a:lnTo>
                      <a:pt x="263" y="1416"/>
                    </a:lnTo>
                    <a:lnTo>
                      <a:pt x="272" y="1411"/>
                    </a:lnTo>
                    <a:lnTo>
                      <a:pt x="276" y="1408"/>
                    </a:lnTo>
                    <a:lnTo>
                      <a:pt x="278" y="1404"/>
                    </a:lnTo>
                    <a:lnTo>
                      <a:pt x="281" y="1400"/>
                    </a:lnTo>
                    <a:lnTo>
                      <a:pt x="282" y="1395"/>
                    </a:lnTo>
                    <a:lnTo>
                      <a:pt x="282" y="1385"/>
                    </a:lnTo>
                    <a:lnTo>
                      <a:pt x="282" y="1375"/>
                    </a:lnTo>
                    <a:lnTo>
                      <a:pt x="281" y="1367"/>
                    </a:lnTo>
                    <a:lnTo>
                      <a:pt x="278" y="1360"/>
                    </a:lnTo>
                    <a:lnTo>
                      <a:pt x="276" y="1359"/>
                    </a:lnTo>
                    <a:lnTo>
                      <a:pt x="272" y="1356"/>
                    </a:lnTo>
                    <a:lnTo>
                      <a:pt x="269" y="1355"/>
                    </a:lnTo>
                    <a:lnTo>
                      <a:pt x="264" y="1355"/>
                    </a:lnTo>
                    <a:lnTo>
                      <a:pt x="259" y="1354"/>
                    </a:lnTo>
                    <a:lnTo>
                      <a:pt x="256" y="1351"/>
                    </a:lnTo>
                    <a:lnTo>
                      <a:pt x="253" y="1349"/>
                    </a:lnTo>
                    <a:lnTo>
                      <a:pt x="252" y="1345"/>
                    </a:lnTo>
                    <a:lnTo>
                      <a:pt x="252" y="1337"/>
                    </a:lnTo>
                    <a:lnTo>
                      <a:pt x="252" y="1328"/>
                    </a:lnTo>
                    <a:lnTo>
                      <a:pt x="252" y="1322"/>
                    </a:lnTo>
                    <a:lnTo>
                      <a:pt x="251" y="1318"/>
                    </a:lnTo>
                    <a:lnTo>
                      <a:pt x="250" y="1313"/>
                    </a:lnTo>
                    <a:lnTo>
                      <a:pt x="247" y="1310"/>
                    </a:lnTo>
                    <a:lnTo>
                      <a:pt x="243" y="1306"/>
                    </a:lnTo>
                    <a:lnTo>
                      <a:pt x="238" y="1304"/>
                    </a:lnTo>
                    <a:lnTo>
                      <a:pt x="231" y="1302"/>
                    </a:lnTo>
                    <a:lnTo>
                      <a:pt x="223" y="1300"/>
                    </a:lnTo>
                    <a:lnTo>
                      <a:pt x="213" y="1300"/>
                    </a:lnTo>
                    <a:lnTo>
                      <a:pt x="203" y="1302"/>
                    </a:lnTo>
                    <a:lnTo>
                      <a:pt x="195" y="1304"/>
                    </a:lnTo>
                    <a:lnTo>
                      <a:pt x="187" y="1306"/>
                    </a:lnTo>
                    <a:lnTo>
                      <a:pt x="180" y="1310"/>
                    </a:lnTo>
                    <a:lnTo>
                      <a:pt x="174" y="1315"/>
                    </a:lnTo>
                    <a:lnTo>
                      <a:pt x="168" y="1319"/>
                    </a:lnTo>
                    <a:lnTo>
                      <a:pt x="163" y="1324"/>
                    </a:lnTo>
                    <a:lnTo>
                      <a:pt x="155" y="1334"/>
                    </a:lnTo>
                    <a:lnTo>
                      <a:pt x="148" y="1340"/>
                    </a:lnTo>
                    <a:lnTo>
                      <a:pt x="144" y="1342"/>
                    </a:lnTo>
                    <a:lnTo>
                      <a:pt x="140" y="1343"/>
                    </a:lnTo>
                    <a:lnTo>
                      <a:pt x="137" y="1344"/>
                    </a:lnTo>
                    <a:lnTo>
                      <a:pt x="132" y="1344"/>
                    </a:lnTo>
                    <a:lnTo>
                      <a:pt x="129" y="1344"/>
                    </a:lnTo>
                    <a:lnTo>
                      <a:pt x="126" y="1343"/>
                    </a:lnTo>
                    <a:lnTo>
                      <a:pt x="124" y="1342"/>
                    </a:lnTo>
                    <a:lnTo>
                      <a:pt x="121" y="1340"/>
                    </a:lnTo>
                    <a:lnTo>
                      <a:pt x="120" y="1334"/>
                    </a:lnTo>
                    <a:lnTo>
                      <a:pt x="120" y="1325"/>
                    </a:lnTo>
                    <a:lnTo>
                      <a:pt x="121" y="1321"/>
                    </a:lnTo>
                    <a:lnTo>
                      <a:pt x="120" y="1318"/>
                    </a:lnTo>
                    <a:lnTo>
                      <a:pt x="118" y="1315"/>
                    </a:lnTo>
                    <a:lnTo>
                      <a:pt x="116" y="1313"/>
                    </a:lnTo>
                    <a:lnTo>
                      <a:pt x="113" y="1312"/>
                    </a:lnTo>
                    <a:lnTo>
                      <a:pt x="110" y="1313"/>
                    </a:lnTo>
                    <a:lnTo>
                      <a:pt x="106" y="1315"/>
                    </a:lnTo>
                    <a:lnTo>
                      <a:pt x="102" y="1317"/>
                    </a:lnTo>
                    <a:lnTo>
                      <a:pt x="92" y="1325"/>
                    </a:lnTo>
                    <a:lnTo>
                      <a:pt x="77" y="1340"/>
                    </a:lnTo>
                    <a:lnTo>
                      <a:pt x="61" y="1354"/>
                    </a:lnTo>
                    <a:lnTo>
                      <a:pt x="48" y="1366"/>
                    </a:lnTo>
                    <a:lnTo>
                      <a:pt x="43" y="1368"/>
                    </a:lnTo>
                    <a:lnTo>
                      <a:pt x="38" y="1369"/>
                    </a:lnTo>
                    <a:lnTo>
                      <a:pt x="35" y="1369"/>
                    </a:lnTo>
                    <a:lnTo>
                      <a:pt x="31" y="1368"/>
                    </a:lnTo>
                    <a:lnTo>
                      <a:pt x="25" y="1362"/>
                    </a:lnTo>
                    <a:lnTo>
                      <a:pt x="19" y="1356"/>
                    </a:lnTo>
                    <a:lnTo>
                      <a:pt x="11" y="1350"/>
                    </a:lnTo>
                    <a:lnTo>
                      <a:pt x="5" y="1345"/>
                    </a:lnTo>
                    <a:lnTo>
                      <a:pt x="1" y="1343"/>
                    </a:lnTo>
                    <a:lnTo>
                      <a:pt x="0" y="1341"/>
                    </a:lnTo>
                    <a:lnTo>
                      <a:pt x="0" y="1338"/>
                    </a:lnTo>
                    <a:lnTo>
                      <a:pt x="1" y="1335"/>
                    </a:lnTo>
                    <a:lnTo>
                      <a:pt x="11" y="1330"/>
                    </a:lnTo>
                    <a:lnTo>
                      <a:pt x="29" y="1322"/>
                    </a:lnTo>
                    <a:lnTo>
                      <a:pt x="37" y="1313"/>
                    </a:lnTo>
                    <a:lnTo>
                      <a:pt x="43" y="1305"/>
                    </a:lnTo>
                    <a:lnTo>
                      <a:pt x="56" y="1294"/>
                    </a:lnTo>
                    <a:lnTo>
                      <a:pt x="74" y="1280"/>
                    </a:lnTo>
                    <a:lnTo>
                      <a:pt x="82" y="1271"/>
                    </a:lnTo>
                    <a:lnTo>
                      <a:pt x="87" y="1262"/>
                    </a:lnTo>
                    <a:lnTo>
                      <a:pt x="92" y="1255"/>
                    </a:lnTo>
                    <a:lnTo>
                      <a:pt x="95" y="1247"/>
                    </a:lnTo>
                    <a:lnTo>
                      <a:pt x="99" y="1237"/>
                    </a:lnTo>
                    <a:lnTo>
                      <a:pt x="104" y="1225"/>
                    </a:lnTo>
                    <a:lnTo>
                      <a:pt x="108" y="1216"/>
                    </a:lnTo>
                    <a:lnTo>
                      <a:pt x="111" y="1209"/>
                    </a:lnTo>
                    <a:lnTo>
                      <a:pt x="117" y="1199"/>
                    </a:lnTo>
                    <a:lnTo>
                      <a:pt x="120" y="1187"/>
                    </a:lnTo>
                    <a:lnTo>
                      <a:pt x="123" y="1184"/>
                    </a:lnTo>
                    <a:lnTo>
                      <a:pt x="126" y="1181"/>
                    </a:lnTo>
                    <a:lnTo>
                      <a:pt x="132" y="1180"/>
                    </a:lnTo>
                    <a:lnTo>
                      <a:pt x="138" y="1180"/>
                    </a:lnTo>
                    <a:lnTo>
                      <a:pt x="152" y="1183"/>
                    </a:lnTo>
                    <a:lnTo>
                      <a:pt x="169" y="1186"/>
                    </a:lnTo>
                    <a:lnTo>
                      <a:pt x="176" y="1187"/>
                    </a:lnTo>
                    <a:lnTo>
                      <a:pt x="182" y="1189"/>
                    </a:lnTo>
                    <a:lnTo>
                      <a:pt x="187" y="1189"/>
                    </a:lnTo>
                    <a:lnTo>
                      <a:pt x="190" y="1187"/>
                    </a:lnTo>
                    <a:lnTo>
                      <a:pt x="193" y="1185"/>
                    </a:lnTo>
                    <a:lnTo>
                      <a:pt x="194" y="1183"/>
                    </a:lnTo>
                    <a:lnTo>
                      <a:pt x="195" y="1180"/>
                    </a:lnTo>
                    <a:lnTo>
                      <a:pt x="195" y="1176"/>
                    </a:lnTo>
                    <a:lnTo>
                      <a:pt x="195" y="1168"/>
                    </a:lnTo>
                    <a:lnTo>
                      <a:pt x="196" y="1164"/>
                    </a:lnTo>
                    <a:lnTo>
                      <a:pt x="201" y="1158"/>
                    </a:lnTo>
                    <a:lnTo>
                      <a:pt x="208" y="1149"/>
                    </a:lnTo>
                    <a:lnTo>
                      <a:pt x="219" y="1141"/>
                    </a:lnTo>
                    <a:lnTo>
                      <a:pt x="233" y="1133"/>
                    </a:lnTo>
                    <a:lnTo>
                      <a:pt x="239" y="1129"/>
                    </a:lnTo>
                    <a:lnTo>
                      <a:pt x="245" y="1126"/>
                    </a:lnTo>
                    <a:lnTo>
                      <a:pt x="250" y="1121"/>
                    </a:lnTo>
                    <a:lnTo>
                      <a:pt x="252" y="1116"/>
                    </a:lnTo>
                    <a:lnTo>
                      <a:pt x="255" y="1110"/>
                    </a:lnTo>
                    <a:lnTo>
                      <a:pt x="256" y="1104"/>
                    </a:lnTo>
                    <a:lnTo>
                      <a:pt x="257" y="1098"/>
                    </a:lnTo>
                    <a:lnTo>
                      <a:pt x="257" y="1091"/>
                    </a:lnTo>
                    <a:lnTo>
                      <a:pt x="256" y="1084"/>
                    </a:lnTo>
                    <a:lnTo>
                      <a:pt x="255" y="1078"/>
                    </a:lnTo>
                    <a:lnTo>
                      <a:pt x="251" y="1071"/>
                    </a:lnTo>
                    <a:lnTo>
                      <a:pt x="247" y="1065"/>
                    </a:lnTo>
                    <a:lnTo>
                      <a:pt x="243" y="1060"/>
                    </a:lnTo>
                    <a:lnTo>
                      <a:pt x="237" y="1057"/>
                    </a:lnTo>
                    <a:lnTo>
                      <a:pt x="231" y="1054"/>
                    </a:lnTo>
                    <a:lnTo>
                      <a:pt x="224" y="1051"/>
                    </a:lnTo>
                    <a:lnTo>
                      <a:pt x="211" y="1047"/>
                    </a:lnTo>
                    <a:lnTo>
                      <a:pt x="200" y="1041"/>
                    </a:lnTo>
                    <a:lnTo>
                      <a:pt x="196" y="1038"/>
                    </a:lnTo>
                    <a:lnTo>
                      <a:pt x="193" y="1033"/>
                    </a:lnTo>
                    <a:lnTo>
                      <a:pt x="192" y="1027"/>
                    </a:lnTo>
                    <a:lnTo>
                      <a:pt x="190" y="1020"/>
                    </a:lnTo>
                    <a:lnTo>
                      <a:pt x="190" y="1006"/>
                    </a:lnTo>
                    <a:lnTo>
                      <a:pt x="192" y="987"/>
                    </a:lnTo>
                    <a:lnTo>
                      <a:pt x="192" y="978"/>
                    </a:lnTo>
                    <a:lnTo>
                      <a:pt x="193" y="970"/>
                    </a:lnTo>
                    <a:lnTo>
                      <a:pt x="195" y="964"/>
                    </a:lnTo>
                    <a:lnTo>
                      <a:pt x="196" y="959"/>
                    </a:lnTo>
                    <a:lnTo>
                      <a:pt x="201" y="951"/>
                    </a:lnTo>
                    <a:lnTo>
                      <a:pt x="206" y="944"/>
                    </a:lnTo>
                    <a:lnTo>
                      <a:pt x="211" y="938"/>
                    </a:lnTo>
                    <a:lnTo>
                      <a:pt x="214" y="931"/>
                    </a:lnTo>
                    <a:lnTo>
                      <a:pt x="214" y="927"/>
                    </a:lnTo>
                    <a:lnTo>
                      <a:pt x="213" y="925"/>
                    </a:lnTo>
                    <a:lnTo>
                      <a:pt x="211" y="924"/>
                    </a:lnTo>
                    <a:lnTo>
                      <a:pt x="206" y="924"/>
                    </a:lnTo>
                    <a:lnTo>
                      <a:pt x="201" y="922"/>
                    </a:lnTo>
                    <a:lnTo>
                      <a:pt x="198" y="922"/>
                    </a:lnTo>
                    <a:lnTo>
                      <a:pt x="195" y="920"/>
                    </a:lnTo>
                    <a:lnTo>
                      <a:pt x="193" y="918"/>
                    </a:lnTo>
                    <a:lnTo>
                      <a:pt x="192" y="915"/>
                    </a:lnTo>
                    <a:lnTo>
                      <a:pt x="190" y="912"/>
                    </a:lnTo>
                    <a:lnTo>
                      <a:pt x="190" y="907"/>
                    </a:lnTo>
                    <a:lnTo>
                      <a:pt x="190" y="902"/>
                    </a:lnTo>
                    <a:lnTo>
                      <a:pt x="193" y="891"/>
                    </a:lnTo>
                    <a:lnTo>
                      <a:pt x="199" y="880"/>
                    </a:lnTo>
                    <a:lnTo>
                      <a:pt x="206" y="868"/>
                    </a:lnTo>
                    <a:lnTo>
                      <a:pt x="213" y="858"/>
                    </a:lnTo>
                    <a:lnTo>
                      <a:pt x="218" y="853"/>
                    </a:lnTo>
                    <a:lnTo>
                      <a:pt x="221" y="847"/>
                    </a:lnTo>
                    <a:lnTo>
                      <a:pt x="223" y="842"/>
                    </a:lnTo>
                    <a:lnTo>
                      <a:pt x="223" y="832"/>
                    </a:lnTo>
                    <a:lnTo>
                      <a:pt x="223" y="828"/>
                    </a:lnTo>
                    <a:lnTo>
                      <a:pt x="221" y="825"/>
                    </a:lnTo>
                    <a:lnTo>
                      <a:pt x="220" y="823"/>
                    </a:lnTo>
                    <a:lnTo>
                      <a:pt x="219" y="821"/>
                    </a:lnTo>
                    <a:lnTo>
                      <a:pt x="213" y="820"/>
                    </a:lnTo>
                    <a:lnTo>
                      <a:pt x="203" y="820"/>
                    </a:lnTo>
                    <a:lnTo>
                      <a:pt x="198" y="820"/>
                    </a:lnTo>
                    <a:lnTo>
                      <a:pt x="193" y="818"/>
                    </a:lnTo>
                    <a:lnTo>
                      <a:pt x="189" y="815"/>
                    </a:lnTo>
                    <a:lnTo>
                      <a:pt x="186" y="813"/>
                    </a:lnTo>
                    <a:lnTo>
                      <a:pt x="182" y="808"/>
                    </a:lnTo>
                    <a:lnTo>
                      <a:pt x="180" y="805"/>
                    </a:lnTo>
                    <a:lnTo>
                      <a:pt x="180" y="801"/>
                    </a:lnTo>
                    <a:lnTo>
                      <a:pt x="181" y="795"/>
                    </a:lnTo>
                    <a:lnTo>
                      <a:pt x="182" y="788"/>
                    </a:lnTo>
                    <a:lnTo>
                      <a:pt x="183" y="780"/>
                    </a:lnTo>
                    <a:lnTo>
                      <a:pt x="183" y="770"/>
                    </a:lnTo>
                    <a:lnTo>
                      <a:pt x="182" y="758"/>
                    </a:lnTo>
                    <a:lnTo>
                      <a:pt x="180" y="745"/>
                    </a:lnTo>
                    <a:lnTo>
                      <a:pt x="177" y="733"/>
                    </a:lnTo>
                    <a:lnTo>
                      <a:pt x="176" y="723"/>
                    </a:lnTo>
                    <a:lnTo>
                      <a:pt x="176" y="712"/>
                    </a:lnTo>
                    <a:lnTo>
                      <a:pt x="175" y="692"/>
                    </a:lnTo>
                    <a:lnTo>
                      <a:pt x="174" y="679"/>
                    </a:lnTo>
                    <a:lnTo>
                      <a:pt x="173" y="675"/>
                    </a:lnTo>
                    <a:lnTo>
                      <a:pt x="170" y="673"/>
                    </a:lnTo>
                    <a:lnTo>
                      <a:pt x="168" y="672"/>
                    </a:lnTo>
                    <a:lnTo>
                      <a:pt x="164" y="670"/>
                    </a:lnTo>
                    <a:lnTo>
                      <a:pt x="161" y="670"/>
                    </a:lnTo>
                    <a:lnTo>
                      <a:pt x="157" y="669"/>
                    </a:lnTo>
                    <a:lnTo>
                      <a:pt x="154" y="668"/>
                    </a:lnTo>
                    <a:lnTo>
                      <a:pt x="151" y="664"/>
                    </a:lnTo>
                    <a:lnTo>
                      <a:pt x="151" y="662"/>
                    </a:lnTo>
                    <a:lnTo>
                      <a:pt x="151" y="658"/>
                    </a:lnTo>
                    <a:lnTo>
                      <a:pt x="152" y="656"/>
                    </a:lnTo>
                    <a:lnTo>
                      <a:pt x="154" y="654"/>
                    </a:lnTo>
                    <a:lnTo>
                      <a:pt x="159" y="650"/>
                    </a:lnTo>
                    <a:lnTo>
                      <a:pt x="168" y="649"/>
                    </a:lnTo>
                    <a:lnTo>
                      <a:pt x="171" y="648"/>
                    </a:lnTo>
                    <a:lnTo>
                      <a:pt x="174" y="647"/>
                    </a:lnTo>
                    <a:lnTo>
                      <a:pt x="175" y="644"/>
                    </a:lnTo>
                    <a:lnTo>
                      <a:pt x="176" y="642"/>
                    </a:lnTo>
                    <a:lnTo>
                      <a:pt x="177" y="638"/>
                    </a:lnTo>
                    <a:lnTo>
                      <a:pt x="179" y="636"/>
                    </a:lnTo>
                    <a:lnTo>
                      <a:pt x="180" y="632"/>
                    </a:lnTo>
                    <a:lnTo>
                      <a:pt x="182" y="631"/>
                    </a:lnTo>
                    <a:lnTo>
                      <a:pt x="186" y="629"/>
                    </a:lnTo>
                    <a:lnTo>
                      <a:pt x="188" y="626"/>
                    </a:lnTo>
                    <a:lnTo>
                      <a:pt x="189" y="624"/>
                    </a:lnTo>
                    <a:lnTo>
                      <a:pt x="190" y="622"/>
                    </a:lnTo>
                    <a:lnTo>
                      <a:pt x="190" y="619"/>
                    </a:lnTo>
                    <a:lnTo>
                      <a:pt x="189" y="616"/>
                    </a:lnTo>
                    <a:lnTo>
                      <a:pt x="188" y="613"/>
                    </a:lnTo>
                    <a:lnTo>
                      <a:pt x="186" y="610"/>
                    </a:lnTo>
                    <a:lnTo>
                      <a:pt x="180" y="601"/>
                    </a:lnTo>
                    <a:lnTo>
                      <a:pt x="174" y="591"/>
                    </a:lnTo>
                    <a:lnTo>
                      <a:pt x="171" y="585"/>
                    </a:lnTo>
                    <a:lnTo>
                      <a:pt x="170" y="578"/>
                    </a:lnTo>
                    <a:lnTo>
                      <a:pt x="169" y="572"/>
                    </a:lnTo>
                    <a:lnTo>
                      <a:pt x="168" y="566"/>
                    </a:lnTo>
                    <a:lnTo>
                      <a:pt x="169" y="554"/>
                    </a:lnTo>
                    <a:lnTo>
                      <a:pt x="171" y="540"/>
                    </a:lnTo>
                    <a:lnTo>
                      <a:pt x="175" y="527"/>
                    </a:lnTo>
                    <a:lnTo>
                      <a:pt x="181" y="515"/>
                    </a:lnTo>
                    <a:lnTo>
                      <a:pt x="187" y="504"/>
                    </a:lnTo>
                    <a:lnTo>
                      <a:pt x="193" y="493"/>
                    </a:lnTo>
                    <a:lnTo>
                      <a:pt x="194" y="489"/>
                    </a:lnTo>
                    <a:lnTo>
                      <a:pt x="194" y="484"/>
                    </a:lnTo>
                    <a:lnTo>
                      <a:pt x="193" y="479"/>
                    </a:lnTo>
                    <a:lnTo>
                      <a:pt x="190" y="475"/>
                    </a:lnTo>
                    <a:lnTo>
                      <a:pt x="182" y="467"/>
                    </a:lnTo>
                    <a:lnTo>
                      <a:pt x="174" y="459"/>
                    </a:lnTo>
                    <a:lnTo>
                      <a:pt x="171" y="455"/>
                    </a:lnTo>
                    <a:lnTo>
                      <a:pt x="171" y="452"/>
                    </a:lnTo>
                    <a:lnTo>
                      <a:pt x="171" y="447"/>
                    </a:lnTo>
                    <a:lnTo>
                      <a:pt x="173" y="443"/>
                    </a:lnTo>
                    <a:lnTo>
                      <a:pt x="176" y="434"/>
                    </a:lnTo>
                    <a:lnTo>
                      <a:pt x="180" y="429"/>
                    </a:lnTo>
                    <a:lnTo>
                      <a:pt x="182" y="426"/>
                    </a:lnTo>
                    <a:lnTo>
                      <a:pt x="184" y="423"/>
                    </a:lnTo>
                    <a:lnTo>
                      <a:pt x="186" y="418"/>
                    </a:lnTo>
                    <a:lnTo>
                      <a:pt x="186" y="412"/>
                    </a:lnTo>
                    <a:lnTo>
                      <a:pt x="187" y="408"/>
                    </a:lnTo>
                    <a:lnTo>
                      <a:pt x="188" y="404"/>
                    </a:lnTo>
                    <a:lnTo>
                      <a:pt x="189" y="401"/>
                    </a:lnTo>
                    <a:lnTo>
                      <a:pt x="192" y="398"/>
                    </a:lnTo>
                    <a:lnTo>
                      <a:pt x="195" y="396"/>
                    </a:lnTo>
                    <a:lnTo>
                      <a:pt x="200" y="395"/>
                    </a:lnTo>
                    <a:lnTo>
                      <a:pt x="203" y="393"/>
                    </a:lnTo>
                    <a:lnTo>
                      <a:pt x="208" y="391"/>
                    </a:lnTo>
                    <a:lnTo>
                      <a:pt x="211" y="387"/>
                    </a:lnTo>
                    <a:lnTo>
                      <a:pt x="213" y="383"/>
                    </a:lnTo>
                    <a:lnTo>
                      <a:pt x="211" y="374"/>
                    </a:lnTo>
                    <a:lnTo>
                      <a:pt x="208" y="364"/>
                    </a:lnTo>
                    <a:lnTo>
                      <a:pt x="207" y="358"/>
                    </a:lnTo>
                    <a:lnTo>
                      <a:pt x="207" y="352"/>
                    </a:lnTo>
                    <a:lnTo>
                      <a:pt x="208" y="346"/>
                    </a:lnTo>
                    <a:lnTo>
                      <a:pt x="211" y="341"/>
                    </a:lnTo>
                    <a:lnTo>
                      <a:pt x="219" y="335"/>
                    </a:lnTo>
                    <a:lnTo>
                      <a:pt x="225" y="332"/>
                    </a:lnTo>
                    <a:lnTo>
                      <a:pt x="230" y="329"/>
                    </a:lnTo>
                    <a:lnTo>
                      <a:pt x="232" y="327"/>
                    </a:lnTo>
                    <a:lnTo>
                      <a:pt x="234" y="325"/>
                    </a:lnTo>
                    <a:lnTo>
                      <a:pt x="236" y="322"/>
                    </a:lnTo>
                    <a:lnTo>
                      <a:pt x="236" y="316"/>
                    </a:lnTo>
                    <a:lnTo>
                      <a:pt x="236" y="308"/>
                    </a:lnTo>
                    <a:lnTo>
                      <a:pt x="236" y="302"/>
                    </a:lnTo>
                    <a:lnTo>
                      <a:pt x="236" y="295"/>
                    </a:lnTo>
                    <a:lnTo>
                      <a:pt x="237" y="289"/>
                    </a:lnTo>
                    <a:lnTo>
                      <a:pt x="239" y="284"/>
                    </a:lnTo>
                    <a:lnTo>
                      <a:pt x="245" y="275"/>
                    </a:lnTo>
                    <a:lnTo>
                      <a:pt x="252" y="263"/>
                    </a:lnTo>
                    <a:lnTo>
                      <a:pt x="259" y="251"/>
                    </a:lnTo>
                    <a:lnTo>
                      <a:pt x="265" y="242"/>
                    </a:lnTo>
                    <a:lnTo>
                      <a:pt x="270" y="237"/>
                    </a:lnTo>
                    <a:lnTo>
                      <a:pt x="276" y="231"/>
                    </a:lnTo>
                    <a:lnTo>
                      <a:pt x="283" y="226"/>
                    </a:lnTo>
                    <a:lnTo>
                      <a:pt x="290" y="223"/>
                    </a:lnTo>
                    <a:lnTo>
                      <a:pt x="305" y="222"/>
                    </a:lnTo>
                    <a:lnTo>
                      <a:pt x="318" y="222"/>
                    </a:lnTo>
                    <a:lnTo>
                      <a:pt x="327" y="225"/>
                    </a:lnTo>
                    <a:lnTo>
                      <a:pt x="333" y="226"/>
                    </a:lnTo>
                    <a:lnTo>
                      <a:pt x="334" y="226"/>
                    </a:lnTo>
                    <a:lnTo>
                      <a:pt x="337" y="225"/>
                    </a:lnTo>
                    <a:lnTo>
                      <a:pt x="340" y="222"/>
                    </a:lnTo>
                    <a:lnTo>
                      <a:pt x="343" y="220"/>
                    </a:lnTo>
                    <a:lnTo>
                      <a:pt x="346" y="216"/>
                    </a:lnTo>
                    <a:lnTo>
                      <a:pt x="349" y="212"/>
                    </a:lnTo>
                    <a:lnTo>
                      <a:pt x="352" y="206"/>
                    </a:lnTo>
                    <a:lnTo>
                      <a:pt x="353" y="200"/>
                    </a:lnTo>
                    <a:lnTo>
                      <a:pt x="356" y="193"/>
                    </a:lnTo>
                    <a:lnTo>
                      <a:pt x="358" y="187"/>
                    </a:lnTo>
                    <a:lnTo>
                      <a:pt x="362" y="181"/>
                    </a:lnTo>
                    <a:lnTo>
                      <a:pt x="366" y="176"/>
                    </a:lnTo>
                    <a:lnTo>
                      <a:pt x="372" y="171"/>
                    </a:lnTo>
                    <a:lnTo>
                      <a:pt x="381" y="168"/>
                    </a:lnTo>
                    <a:lnTo>
                      <a:pt x="390" y="165"/>
                    </a:lnTo>
                    <a:lnTo>
                      <a:pt x="402" y="163"/>
                    </a:lnTo>
                    <a:lnTo>
                      <a:pt x="425" y="163"/>
                    </a:lnTo>
                    <a:lnTo>
                      <a:pt x="442" y="164"/>
                    </a:lnTo>
                    <a:lnTo>
                      <a:pt x="451" y="165"/>
                    </a:lnTo>
                    <a:lnTo>
                      <a:pt x="458" y="165"/>
                    </a:lnTo>
                    <a:lnTo>
                      <a:pt x="465" y="164"/>
                    </a:lnTo>
                    <a:lnTo>
                      <a:pt x="473" y="163"/>
                    </a:lnTo>
                    <a:lnTo>
                      <a:pt x="488" y="158"/>
                    </a:lnTo>
                    <a:lnTo>
                      <a:pt x="501" y="157"/>
                    </a:lnTo>
                    <a:lnTo>
                      <a:pt x="508" y="158"/>
                    </a:lnTo>
                    <a:lnTo>
                      <a:pt x="515" y="160"/>
                    </a:lnTo>
                    <a:lnTo>
                      <a:pt x="521" y="164"/>
                    </a:lnTo>
                    <a:lnTo>
                      <a:pt x="528" y="170"/>
                    </a:lnTo>
                    <a:lnTo>
                      <a:pt x="547" y="190"/>
                    </a:lnTo>
                    <a:lnTo>
                      <a:pt x="558" y="204"/>
                    </a:lnTo>
                    <a:lnTo>
                      <a:pt x="561" y="209"/>
                    </a:lnTo>
                    <a:lnTo>
                      <a:pt x="567" y="212"/>
                    </a:lnTo>
                    <a:lnTo>
                      <a:pt x="573" y="212"/>
                    </a:lnTo>
                    <a:lnTo>
                      <a:pt x="580" y="212"/>
                    </a:lnTo>
                    <a:lnTo>
                      <a:pt x="585" y="215"/>
                    </a:lnTo>
                    <a:lnTo>
                      <a:pt x="591" y="218"/>
                    </a:lnTo>
                    <a:lnTo>
                      <a:pt x="596" y="216"/>
                    </a:lnTo>
                    <a:lnTo>
                      <a:pt x="599" y="215"/>
                    </a:lnTo>
                    <a:lnTo>
                      <a:pt x="602" y="212"/>
                    </a:lnTo>
                    <a:lnTo>
                      <a:pt x="606" y="207"/>
                    </a:lnTo>
                    <a:lnTo>
                      <a:pt x="610" y="201"/>
                    </a:lnTo>
                    <a:lnTo>
                      <a:pt x="615" y="197"/>
                    </a:lnTo>
                    <a:lnTo>
                      <a:pt x="621" y="195"/>
                    </a:lnTo>
                    <a:lnTo>
                      <a:pt x="627" y="194"/>
                    </a:lnTo>
                    <a:lnTo>
                      <a:pt x="635" y="193"/>
                    </a:lnTo>
                    <a:lnTo>
                      <a:pt x="645" y="191"/>
                    </a:lnTo>
                    <a:lnTo>
                      <a:pt x="654" y="190"/>
                    </a:lnTo>
                    <a:lnTo>
                      <a:pt x="664" y="187"/>
                    </a:lnTo>
                    <a:lnTo>
                      <a:pt x="669" y="184"/>
                    </a:lnTo>
                    <a:lnTo>
                      <a:pt x="674" y="182"/>
                    </a:lnTo>
                    <a:lnTo>
                      <a:pt x="678" y="177"/>
                    </a:lnTo>
                    <a:lnTo>
                      <a:pt x="681" y="172"/>
                    </a:lnTo>
                    <a:lnTo>
                      <a:pt x="684" y="168"/>
                    </a:lnTo>
                    <a:lnTo>
                      <a:pt x="685" y="163"/>
                    </a:lnTo>
                    <a:lnTo>
                      <a:pt x="686" y="158"/>
                    </a:lnTo>
                    <a:lnTo>
                      <a:pt x="685" y="153"/>
                    </a:lnTo>
                    <a:lnTo>
                      <a:pt x="684" y="149"/>
                    </a:lnTo>
                    <a:lnTo>
                      <a:pt x="681" y="144"/>
                    </a:lnTo>
                    <a:lnTo>
                      <a:pt x="679" y="139"/>
                    </a:lnTo>
                    <a:lnTo>
                      <a:pt x="675" y="136"/>
                    </a:lnTo>
                    <a:lnTo>
                      <a:pt x="667" y="127"/>
                    </a:lnTo>
                    <a:lnTo>
                      <a:pt x="658" y="120"/>
                    </a:lnTo>
                    <a:lnTo>
                      <a:pt x="648" y="113"/>
                    </a:lnTo>
                    <a:lnTo>
                      <a:pt x="640" y="106"/>
                    </a:lnTo>
                    <a:lnTo>
                      <a:pt x="634" y="99"/>
                    </a:lnTo>
                    <a:lnTo>
                      <a:pt x="630" y="92"/>
                    </a:lnTo>
                    <a:lnTo>
                      <a:pt x="629" y="88"/>
                    </a:lnTo>
                    <a:lnTo>
                      <a:pt x="629" y="84"/>
                    </a:lnTo>
                    <a:lnTo>
                      <a:pt x="630" y="81"/>
                    </a:lnTo>
                    <a:lnTo>
                      <a:pt x="631" y="78"/>
                    </a:lnTo>
                    <a:lnTo>
                      <a:pt x="636" y="74"/>
                    </a:lnTo>
                    <a:lnTo>
                      <a:pt x="641" y="71"/>
                    </a:lnTo>
                    <a:lnTo>
                      <a:pt x="643" y="70"/>
                    </a:lnTo>
                    <a:lnTo>
                      <a:pt x="643" y="68"/>
                    </a:lnTo>
                    <a:lnTo>
                      <a:pt x="642" y="64"/>
                    </a:lnTo>
                    <a:lnTo>
                      <a:pt x="640" y="61"/>
                    </a:lnTo>
                    <a:lnTo>
                      <a:pt x="634" y="51"/>
                    </a:lnTo>
                    <a:lnTo>
                      <a:pt x="627" y="43"/>
                    </a:lnTo>
                    <a:lnTo>
                      <a:pt x="624" y="38"/>
                    </a:lnTo>
                    <a:lnTo>
                      <a:pt x="623" y="36"/>
                    </a:lnTo>
                    <a:lnTo>
                      <a:pt x="623" y="32"/>
                    </a:lnTo>
                    <a:lnTo>
                      <a:pt x="625" y="30"/>
                    </a:lnTo>
                    <a:lnTo>
                      <a:pt x="631" y="25"/>
                    </a:lnTo>
                    <a:lnTo>
                      <a:pt x="641" y="19"/>
                    </a:lnTo>
                    <a:lnTo>
                      <a:pt x="646" y="17"/>
                    </a:lnTo>
                    <a:lnTo>
                      <a:pt x="653" y="15"/>
                    </a:lnTo>
                    <a:lnTo>
                      <a:pt x="660" y="15"/>
                    </a:lnTo>
                    <a:lnTo>
                      <a:pt x="668" y="15"/>
                    </a:lnTo>
                    <a:lnTo>
                      <a:pt x="675" y="18"/>
                    </a:lnTo>
                    <a:lnTo>
                      <a:pt x="684" y="20"/>
                    </a:lnTo>
                    <a:lnTo>
                      <a:pt x="691" y="23"/>
                    </a:lnTo>
                    <a:lnTo>
                      <a:pt x="697" y="26"/>
                    </a:lnTo>
                    <a:lnTo>
                      <a:pt x="702" y="30"/>
                    </a:lnTo>
                    <a:lnTo>
                      <a:pt x="706" y="32"/>
                    </a:lnTo>
                    <a:lnTo>
                      <a:pt x="712" y="34"/>
                    </a:lnTo>
                    <a:lnTo>
                      <a:pt x="717" y="34"/>
                    </a:lnTo>
                    <a:lnTo>
                      <a:pt x="721" y="34"/>
                    </a:lnTo>
                    <a:lnTo>
                      <a:pt x="724" y="33"/>
                    </a:lnTo>
                    <a:lnTo>
                      <a:pt x="727" y="31"/>
                    </a:lnTo>
                    <a:lnTo>
                      <a:pt x="728" y="26"/>
                    </a:lnTo>
                    <a:lnTo>
                      <a:pt x="730" y="18"/>
                    </a:lnTo>
                    <a:lnTo>
                      <a:pt x="731" y="10"/>
                    </a:lnTo>
                    <a:lnTo>
                      <a:pt x="734" y="7"/>
                    </a:lnTo>
                    <a:lnTo>
                      <a:pt x="736" y="5"/>
                    </a:lnTo>
                    <a:lnTo>
                      <a:pt x="740" y="2"/>
                    </a:lnTo>
                    <a:lnTo>
                      <a:pt x="744" y="1"/>
                    </a:lnTo>
                    <a:lnTo>
                      <a:pt x="757" y="0"/>
                    </a:lnTo>
                    <a:lnTo>
                      <a:pt x="771" y="0"/>
                    </a:lnTo>
                    <a:lnTo>
                      <a:pt x="778" y="1"/>
                    </a:lnTo>
                    <a:lnTo>
                      <a:pt x="782" y="2"/>
                    </a:lnTo>
                    <a:lnTo>
                      <a:pt x="787" y="5"/>
                    </a:lnTo>
                    <a:lnTo>
                      <a:pt x="788" y="7"/>
                    </a:lnTo>
                    <a:lnTo>
                      <a:pt x="792" y="15"/>
                    </a:lnTo>
                    <a:lnTo>
                      <a:pt x="794" y="25"/>
                    </a:lnTo>
                    <a:lnTo>
                      <a:pt x="797" y="29"/>
                    </a:lnTo>
                    <a:lnTo>
                      <a:pt x="799" y="32"/>
                    </a:lnTo>
                    <a:lnTo>
                      <a:pt x="801" y="34"/>
                    </a:lnTo>
                    <a:lnTo>
                      <a:pt x="804" y="36"/>
                    </a:lnTo>
                    <a:lnTo>
                      <a:pt x="816" y="34"/>
                    </a:lnTo>
                    <a:lnTo>
                      <a:pt x="832" y="34"/>
                    </a:lnTo>
                    <a:lnTo>
                      <a:pt x="853" y="34"/>
                    </a:lnTo>
                    <a:lnTo>
                      <a:pt x="872" y="34"/>
                    </a:lnTo>
                    <a:lnTo>
                      <a:pt x="885" y="36"/>
                    </a:lnTo>
                    <a:lnTo>
                      <a:pt x="899" y="38"/>
                    </a:lnTo>
                    <a:lnTo>
                      <a:pt x="913" y="43"/>
                    </a:lnTo>
                    <a:lnTo>
                      <a:pt x="926" y="50"/>
                    </a:lnTo>
                    <a:lnTo>
                      <a:pt x="930" y="52"/>
                    </a:lnTo>
                    <a:lnTo>
                      <a:pt x="933" y="55"/>
                    </a:lnTo>
                    <a:lnTo>
                      <a:pt x="937" y="58"/>
                    </a:lnTo>
                    <a:lnTo>
                      <a:pt x="939" y="64"/>
                    </a:lnTo>
                    <a:lnTo>
                      <a:pt x="942" y="69"/>
                    </a:lnTo>
                    <a:lnTo>
                      <a:pt x="945" y="74"/>
                    </a:lnTo>
                    <a:lnTo>
                      <a:pt x="948" y="77"/>
                    </a:lnTo>
                    <a:lnTo>
                      <a:pt x="950" y="78"/>
                    </a:lnTo>
                    <a:lnTo>
                      <a:pt x="955" y="80"/>
                    </a:lnTo>
                    <a:lnTo>
                      <a:pt x="958" y="82"/>
                    </a:lnTo>
                    <a:lnTo>
                      <a:pt x="960" y="87"/>
                    </a:lnTo>
                    <a:lnTo>
                      <a:pt x="962" y="90"/>
                    </a:lnTo>
                    <a:lnTo>
                      <a:pt x="964" y="94"/>
                    </a:lnTo>
                    <a:lnTo>
                      <a:pt x="969" y="95"/>
                    </a:lnTo>
                    <a:lnTo>
                      <a:pt x="974" y="95"/>
                    </a:lnTo>
                    <a:lnTo>
                      <a:pt x="977" y="93"/>
                    </a:lnTo>
                    <a:lnTo>
                      <a:pt x="981" y="90"/>
                    </a:lnTo>
                    <a:lnTo>
                      <a:pt x="984" y="88"/>
                    </a:lnTo>
                    <a:lnTo>
                      <a:pt x="989" y="88"/>
                    </a:lnTo>
                    <a:lnTo>
                      <a:pt x="995" y="90"/>
                    </a:lnTo>
                    <a:lnTo>
                      <a:pt x="1011" y="97"/>
                    </a:lnTo>
                    <a:lnTo>
                      <a:pt x="1026" y="102"/>
                    </a:lnTo>
                    <a:lnTo>
                      <a:pt x="1040" y="102"/>
                    </a:lnTo>
                    <a:lnTo>
                      <a:pt x="1057" y="101"/>
                    </a:lnTo>
                    <a:lnTo>
                      <a:pt x="1075" y="100"/>
                    </a:lnTo>
                    <a:lnTo>
                      <a:pt x="1091" y="99"/>
                    </a:lnTo>
                    <a:lnTo>
                      <a:pt x="1099" y="99"/>
                    </a:lnTo>
                    <a:lnTo>
                      <a:pt x="1105" y="100"/>
                    </a:lnTo>
                    <a:lnTo>
                      <a:pt x="1110" y="102"/>
                    </a:lnTo>
                    <a:lnTo>
                      <a:pt x="1116" y="105"/>
                    </a:lnTo>
                    <a:lnTo>
                      <a:pt x="1127" y="111"/>
                    </a:lnTo>
                    <a:lnTo>
                      <a:pt x="1139" y="116"/>
                    </a:lnTo>
                    <a:lnTo>
                      <a:pt x="1152" y="125"/>
                    </a:lnTo>
                    <a:lnTo>
                      <a:pt x="1166" y="133"/>
                    </a:lnTo>
                    <a:lnTo>
                      <a:pt x="1178" y="141"/>
                    </a:lnTo>
                    <a:lnTo>
                      <a:pt x="1188" y="150"/>
                    </a:lnTo>
                    <a:lnTo>
                      <a:pt x="1194" y="156"/>
                    </a:lnTo>
                    <a:lnTo>
                      <a:pt x="1198" y="159"/>
                    </a:lnTo>
                    <a:lnTo>
                      <a:pt x="1203" y="162"/>
                    </a:lnTo>
                    <a:lnTo>
                      <a:pt x="1207" y="162"/>
                    </a:lnTo>
                    <a:lnTo>
                      <a:pt x="1209" y="163"/>
                    </a:lnTo>
                    <a:lnTo>
                      <a:pt x="1212" y="163"/>
                    </a:lnTo>
                    <a:lnTo>
                      <a:pt x="1213" y="165"/>
                    </a:lnTo>
                    <a:lnTo>
                      <a:pt x="1214" y="168"/>
                    </a:lnTo>
                    <a:lnTo>
                      <a:pt x="1216" y="174"/>
                    </a:lnTo>
                    <a:lnTo>
                      <a:pt x="1220" y="182"/>
                    </a:lnTo>
                    <a:lnTo>
                      <a:pt x="1222" y="189"/>
                    </a:lnTo>
                    <a:lnTo>
                      <a:pt x="1226" y="195"/>
                    </a:lnTo>
                    <a:lnTo>
                      <a:pt x="1227" y="197"/>
                    </a:lnTo>
                    <a:lnTo>
                      <a:pt x="1229" y="199"/>
                    </a:lnTo>
                    <a:lnTo>
                      <a:pt x="1233" y="200"/>
                    </a:lnTo>
                    <a:lnTo>
                      <a:pt x="1237" y="200"/>
                    </a:lnTo>
                    <a:lnTo>
                      <a:pt x="1242" y="201"/>
                    </a:lnTo>
                    <a:lnTo>
                      <a:pt x="1246" y="203"/>
                    </a:lnTo>
                    <a:lnTo>
                      <a:pt x="1250" y="207"/>
                    </a:lnTo>
                    <a:lnTo>
                      <a:pt x="1253" y="212"/>
                    </a:lnTo>
                    <a:lnTo>
                      <a:pt x="1254" y="214"/>
                    </a:lnTo>
                    <a:lnTo>
                      <a:pt x="1257" y="215"/>
                    </a:lnTo>
                    <a:lnTo>
                      <a:pt x="1259" y="216"/>
                    </a:lnTo>
                    <a:lnTo>
                      <a:pt x="1261" y="216"/>
                    </a:lnTo>
                    <a:lnTo>
                      <a:pt x="1267" y="215"/>
                    </a:lnTo>
                    <a:lnTo>
                      <a:pt x="1272" y="212"/>
                    </a:lnTo>
                    <a:lnTo>
                      <a:pt x="1275" y="209"/>
                    </a:lnTo>
                    <a:lnTo>
                      <a:pt x="1277" y="207"/>
                    </a:lnTo>
                    <a:lnTo>
                      <a:pt x="1280" y="206"/>
                    </a:lnTo>
                    <a:lnTo>
                      <a:pt x="1284" y="204"/>
                    </a:lnTo>
                    <a:lnTo>
                      <a:pt x="1288" y="206"/>
                    </a:lnTo>
                    <a:lnTo>
                      <a:pt x="1290" y="207"/>
                    </a:lnTo>
                    <a:lnTo>
                      <a:pt x="1294" y="212"/>
                    </a:lnTo>
                    <a:lnTo>
                      <a:pt x="1297" y="218"/>
                    </a:lnTo>
                    <a:lnTo>
                      <a:pt x="1302" y="229"/>
                    </a:lnTo>
                    <a:lnTo>
                      <a:pt x="1304" y="240"/>
                    </a:lnTo>
                    <a:lnTo>
                      <a:pt x="1305" y="248"/>
                    </a:lnTo>
                    <a:lnTo>
                      <a:pt x="1305" y="257"/>
                    </a:lnTo>
                    <a:lnTo>
                      <a:pt x="1305" y="260"/>
                    </a:lnTo>
                    <a:lnTo>
                      <a:pt x="1307" y="262"/>
                    </a:lnTo>
                    <a:lnTo>
                      <a:pt x="1309" y="263"/>
                    </a:lnTo>
                    <a:lnTo>
                      <a:pt x="1313" y="263"/>
                    </a:lnTo>
                    <a:lnTo>
                      <a:pt x="1321" y="259"/>
                    </a:lnTo>
                    <a:lnTo>
                      <a:pt x="1330" y="253"/>
                    </a:lnTo>
                    <a:lnTo>
                      <a:pt x="1339" y="246"/>
                    </a:lnTo>
                    <a:lnTo>
                      <a:pt x="1346" y="238"/>
                    </a:lnTo>
                    <a:lnTo>
                      <a:pt x="1353" y="229"/>
                    </a:lnTo>
                    <a:lnTo>
                      <a:pt x="1358" y="222"/>
                    </a:lnTo>
                    <a:lnTo>
                      <a:pt x="1361" y="219"/>
                    </a:lnTo>
                    <a:lnTo>
                      <a:pt x="1365" y="216"/>
                    </a:lnTo>
                    <a:lnTo>
                      <a:pt x="1370" y="214"/>
                    </a:lnTo>
                    <a:lnTo>
                      <a:pt x="1376" y="213"/>
                    </a:lnTo>
                    <a:lnTo>
                      <a:pt x="1389" y="213"/>
                    </a:lnTo>
                    <a:lnTo>
                      <a:pt x="1402" y="215"/>
                    </a:lnTo>
                    <a:lnTo>
                      <a:pt x="1415" y="218"/>
                    </a:lnTo>
                    <a:lnTo>
                      <a:pt x="1424" y="221"/>
                    </a:lnTo>
                    <a:lnTo>
                      <a:pt x="1434" y="225"/>
                    </a:lnTo>
                    <a:lnTo>
                      <a:pt x="1441" y="228"/>
                    </a:lnTo>
                    <a:lnTo>
                      <a:pt x="1445" y="229"/>
                    </a:lnTo>
                    <a:lnTo>
                      <a:pt x="1447" y="229"/>
                    </a:lnTo>
                    <a:lnTo>
                      <a:pt x="1449" y="229"/>
                    </a:lnTo>
                    <a:lnTo>
                      <a:pt x="1452" y="228"/>
                    </a:lnTo>
                    <a:lnTo>
                      <a:pt x="1455" y="223"/>
                    </a:lnTo>
                    <a:lnTo>
                      <a:pt x="1461" y="215"/>
                    </a:lnTo>
                    <a:lnTo>
                      <a:pt x="1477" y="201"/>
                    </a:lnTo>
                    <a:lnTo>
                      <a:pt x="1491" y="187"/>
                    </a:lnTo>
                    <a:lnTo>
                      <a:pt x="1493" y="182"/>
                    </a:lnTo>
                    <a:lnTo>
                      <a:pt x="1496" y="177"/>
                    </a:lnTo>
                    <a:lnTo>
                      <a:pt x="1497" y="174"/>
                    </a:lnTo>
                    <a:lnTo>
                      <a:pt x="1498" y="169"/>
                    </a:lnTo>
                    <a:lnTo>
                      <a:pt x="1498" y="162"/>
                    </a:lnTo>
                    <a:lnTo>
                      <a:pt x="1499" y="156"/>
                    </a:lnTo>
                    <a:lnTo>
                      <a:pt x="1503" y="151"/>
                    </a:lnTo>
                    <a:lnTo>
                      <a:pt x="1510" y="146"/>
                    </a:lnTo>
                    <a:lnTo>
                      <a:pt x="1513" y="143"/>
                    </a:lnTo>
                    <a:lnTo>
                      <a:pt x="1518" y="140"/>
                    </a:lnTo>
                    <a:lnTo>
                      <a:pt x="1523" y="140"/>
                    </a:lnTo>
                    <a:lnTo>
                      <a:pt x="1527" y="141"/>
                    </a:lnTo>
                    <a:lnTo>
                      <a:pt x="1530" y="145"/>
                    </a:lnTo>
                    <a:lnTo>
                      <a:pt x="1531" y="149"/>
                    </a:lnTo>
                    <a:lnTo>
                      <a:pt x="1534" y="153"/>
                    </a:lnTo>
                    <a:lnTo>
                      <a:pt x="1535" y="159"/>
                    </a:lnTo>
                    <a:lnTo>
                      <a:pt x="1536" y="172"/>
                    </a:lnTo>
                    <a:lnTo>
                      <a:pt x="1536" y="184"/>
                    </a:lnTo>
                    <a:lnTo>
                      <a:pt x="1538" y="183"/>
                    </a:lnTo>
                    <a:lnTo>
                      <a:pt x="1546" y="177"/>
                    </a:lnTo>
                    <a:lnTo>
                      <a:pt x="1554" y="169"/>
                    </a:lnTo>
                    <a:lnTo>
                      <a:pt x="1559" y="160"/>
                    </a:lnTo>
                    <a:lnTo>
                      <a:pt x="1561" y="157"/>
                    </a:lnTo>
                    <a:lnTo>
                      <a:pt x="1565" y="150"/>
                    </a:lnTo>
                    <a:lnTo>
                      <a:pt x="1567" y="146"/>
                    </a:lnTo>
                    <a:lnTo>
                      <a:pt x="1569" y="144"/>
                    </a:lnTo>
                    <a:lnTo>
                      <a:pt x="1573" y="141"/>
                    </a:lnTo>
                    <a:lnTo>
                      <a:pt x="1575" y="140"/>
                    </a:lnTo>
                    <a:lnTo>
                      <a:pt x="1579" y="141"/>
                    </a:lnTo>
                    <a:lnTo>
                      <a:pt x="1581" y="145"/>
                    </a:lnTo>
                    <a:lnTo>
                      <a:pt x="1584" y="150"/>
                    </a:lnTo>
                    <a:lnTo>
                      <a:pt x="1585" y="156"/>
                    </a:lnTo>
                    <a:lnTo>
                      <a:pt x="1586" y="162"/>
                    </a:lnTo>
                    <a:lnTo>
                      <a:pt x="1586" y="168"/>
                    </a:lnTo>
                    <a:lnTo>
                      <a:pt x="1585" y="172"/>
                    </a:lnTo>
                    <a:lnTo>
                      <a:pt x="1584" y="176"/>
                    </a:lnTo>
                    <a:lnTo>
                      <a:pt x="1575" y="193"/>
                    </a:lnTo>
                    <a:lnTo>
                      <a:pt x="1566" y="204"/>
                    </a:lnTo>
                    <a:lnTo>
                      <a:pt x="1559" y="214"/>
                    </a:lnTo>
                    <a:lnTo>
                      <a:pt x="1552" y="220"/>
                    </a:lnTo>
                    <a:lnTo>
                      <a:pt x="1541" y="227"/>
                    </a:lnTo>
                    <a:lnTo>
                      <a:pt x="1538" y="231"/>
                    </a:lnTo>
                    <a:lnTo>
                      <a:pt x="1540" y="240"/>
                    </a:lnTo>
                    <a:lnTo>
                      <a:pt x="1542" y="248"/>
                    </a:lnTo>
                    <a:lnTo>
                      <a:pt x="1544" y="259"/>
                    </a:lnTo>
                    <a:lnTo>
                      <a:pt x="1548" y="270"/>
                    </a:lnTo>
                    <a:lnTo>
                      <a:pt x="1549" y="273"/>
                    </a:lnTo>
                    <a:lnTo>
                      <a:pt x="1553" y="275"/>
                    </a:lnTo>
                    <a:lnTo>
                      <a:pt x="1555" y="276"/>
                    </a:lnTo>
                    <a:lnTo>
                      <a:pt x="1560" y="273"/>
                    </a:lnTo>
                    <a:lnTo>
                      <a:pt x="1569" y="269"/>
                    </a:lnTo>
                    <a:lnTo>
                      <a:pt x="1576" y="267"/>
                    </a:lnTo>
                    <a:lnTo>
                      <a:pt x="1580" y="267"/>
                    </a:lnTo>
                    <a:lnTo>
                      <a:pt x="1584" y="269"/>
                    </a:lnTo>
                    <a:lnTo>
                      <a:pt x="1586" y="272"/>
                    </a:lnTo>
                    <a:lnTo>
                      <a:pt x="1588" y="276"/>
                    </a:lnTo>
                    <a:lnTo>
                      <a:pt x="1592" y="284"/>
                    </a:lnTo>
                    <a:lnTo>
                      <a:pt x="1594" y="289"/>
                    </a:lnTo>
                    <a:lnTo>
                      <a:pt x="1597" y="289"/>
                    </a:lnTo>
                    <a:lnTo>
                      <a:pt x="1598" y="289"/>
                    </a:lnTo>
                    <a:lnTo>
                      <a:pt x="1600" y="286"/>
                    </a:lnTo>
                    <a:lnTo>
                      <a:pt x="1603" y="284"/>
                    </a:lnTo>
                    <a:lnTo>
                      <a:pt x="1609" y="277"/>
                    </a:lnTo>
                    <a:lnTo>
                      <a:pt x="1613" y="275"/>
                    </a:lnTo>
                    <a:lnTo>
                      <a:pt x="1616" y="273"/>
                    </a:lnTo>
                    <a:lnTo>
                      <a:pt x="1618" y="275"/>
                    </a:lnTo>
                    <a:lnTo>
                      <a:pt x="1620" y="276"/>
                    </a:lnTo>
                    <a:lnTo>
                      <a:pt x="1623" y="277"/>
                    </a:lnTo>
                    <a:lnTo>
                      <a:pt x="1625" y="279"/>
                    </a:lnTo>
                    <a:lnTo>
                      <a:pt x="1629" y="279"/>
                    </a:lnTo>
                    <a:lnTo>
                      <a:pt x="1631" y="279"/>
                    </a:lnTo>
                    <a:lnTo>
                      <a:pt x="1634" y="277"/>
                    </a:lnTo>
                    <a:lnTo>
                      <a:pt x="1639" y="271"/>
                    </a:lnTo>
                    <a:lnTo>
                      <a:pt x="1645" y="262"/>
                    </a:lnTo>
                    <a:lnTo>
                      <a:pt x="1655" y="246"/>
                    </a:lnTo>
                    <a:lnTo>
                      <a:pt x="1667" y="227"/>
                    </a:lnTo>
                    <a:lnTo>
                      <a:pt x="1680" y="206"/>
                    </a:lnTo>
                    <a:lnTo>
                      <a:pt x="1693" y="188"/>
                    </a:lnTo>
                    <a:lnTo>
                      <a:pt x="1702" y="177"/>
                    </a:lnTo>
                    <a:lnTo>
                      <a:pt x="1712" y="165"/>
                    </a:lnTo>
                    <a:lnTo>
                      <a:pt x="1724" y="153"/>
                    </a:lnTo>
                    <a:lnTo>
                      <a:pt x="1736" y="140"/>
                    </a:lnTo>
                    <a:lnTo>
                      <a:pt x="1749" y="128"/>
                    </a:lnTo>
                    <a:lnTo>
                      <a:pt x="1761" y="118"/>
                    </a:lnTo>
                    <a:lnTo>
                      <a:pt x="1764" y="115"/>
                    </a:lnTo>
                    <a:lnTo>
                      <a:pt x="1767" y="115"/>
                    </a:lnTo>
                    <a:lnTo>
                      <a:pt x="1768" y="118"/>
                    </a:lnTo>
                    <a:lnTo>
                      <a:pt x="1768" y="124"/>
                    </a:lnTo>
                    <a:lnTo>
                      <a:pt x="1769" y="134"/>
                    </a:lnTo>
                    <a:lnTo>
                      <a:pt x="1770" y="146"/>
                    </a:lnTo>
                    <a:lnTo>
                      <a:pt x="1771" y="157"/>
                    </a:lnTo>
                    <a:lnTo>
                      <a:pt x="1773" y="166"/>
                    </a:lnTo>
                    <a:lnTo>
                      <a:pt x="1773" y="172"/>
                    </a:lnTo>
                    <a:lnTo>
                      <a:pt x="1774" y="176"/>
                    </a:lnTo>
                    <a:lnTo>
                      <a:pt x="1776" y="178"/>
                    </a:lnTo>
                    <a:lnTo>
                      <a:pt x="1779" y="179"/>
                    </a:lnTo>
                    <a:lnTo>
                      <a:pt x="1785" y="179"/>
                    </a:lnTo>
                    <a:lnTo>
                      <a:pt x="1795" y="178"/>
                    </a:lnTo>
                    <a:lnTo>
                      <a:pt x="1801" y="178"/>
                    </a:lnTo>
                    <a:lnTo>
                      <a:pt x="1807" y="178"/>
                    </a:lnTo>
                    <a:lnTo>
                      <a:pt x="1812" y="179"/>
                    </a:lnTo>
                    <a:lnTo>
                      <a:pt x="1817" y="181"/>
                    </a:lnTo>
                    <a:lnTo>
                      <a:pt x="1821" y="183"/>
                    </a:lnTo>
                    <a:lnTo>
                      <a:pt x="1825" y="185"/>
                    </a:lnTo>
                    <a:lnTo>
                      <a:pt x="1829" y="189"/>
                    </a:lnTo>
                    <a:lnTo>
                      <a:pt x="1830" y="194"/>
                    </a:lnTo>
                    <a:lnTo>
                      <a:pt x="1832" y="201"/>
                    </a:lnTo>
                    <a:lnTo>
                      <a:pt x="1832" y="207"/>
                    </a:lnTo>
                    <a:lnTo>
                      <a:pt x="1831" y="212"/>
                    </a:lnTo>
                    <a:lnTo>
                      <a:pt x="1830" y="218"/>
                    </a:lnTo>
                    <a:lnTo>
                      <a:pt x="1825" y="227"/>
                    </a:lnTo>
                    <a:lnTo>
                      <a:pt x="1820" y="234"/>
                    </a:lnTo>
                    <a:lnTo>
                      <a:pt x="1819" y="238"/>
                    </a:lnTo>
                    <a:lnTo>
                      <a:pt x="1819" y="241"/>
                    </a:lnTo>
                    <a:lnTo>
                      <a:pt x="1820" y="244"/>
                    </a:lnTo>
                    <a:lnTo>
                      <a:pt x="1821" y="247"/>
                    </a:lnTo>
                    <a:lnTo>
                      <a:pt x="1829" y="253"/>
                    </a:lnTo>
                    <a:lnTo>
                      <a:pt x="1838" y="258"/>
                    </a:lnTo>
                    <a:lnTo>
                      <a:pt x="1843" y="262"/>
                    </a:lnTo>
                    <a:lnTo>
                      <a:pt x="1846" y="266"/>
                    </a:lnTo>
                    <a:lnTo>
                      <a:pt x="1849" y="270"/>
                    </a:lnTo>
                    <a:lnTo>
                      <a:pt x="1850" y="275"/>
                    </a:lnTo>
                    <a:lnTo>
                      <a:pt x="1850" y="281"/>
                    </a:lnTo>
                    <a:lnTo>
                      <a:pt x="1849" y="285"/>
                    </a:lnTo>
                    <a:lnTo>
                      <a:pt x="1846" y="290"/>
                    </a:lnTo>
                    <a:lnTo>
                      <a:pt x="1843" y="294"/>
                    </a:lnTo>
                    <a:lnTo>
                      <a:pt x="1832" y="303"/>
                    </a:lnTo>
                    <a:lnTo>
                      <a:pt x="1820" y="316"/>
                    </a:lnTo>
                    <a:lnTo>
                      <a:pt x="1809" y="328"/>
                    </a:lnTo>
                    <a:lnTo>
                      <a:pt x="1801" y="338"/>
                    </a:lnTo>
                    <a:lnTo>
                      <a:pt x="1798" y="345"/>
                    </a:lnTo>
                    <a:lnTo>
                      <a:pt x="1795" y="352"/>
                    </a:lnTo>
                    <a:lnTo>
                      <a:pt x="1795" y="355"/>
                    </a:lnTo>
                    <a:lnTo>
                      <a:pt x="1795" y="359"/>
                    </a:lnTo>
                    <a:lnTo>
                      <a:pt x="1798" y="361"/>
                    </a:lnTo>
                    <a:lnTo>
                      <a:pt x="1800" y="363"/>
                    </a:lnTo>
                    <a:lnTo>
                      <a:pt x="1815" y="366"/>
                    </a:lnTo>
                    <a:lnTo>
                      <a:pt x="1829" y="371"/>
                    </a:lnTo>
                    <a:lnTo>
                      <a:pt x="1831" y="373"/>
                    </a:lnTo>
                    <a:lnTo>
                      <a:pt x="1831" y="376"/>
                    </a:lnTo>
                    <a:lnTo>
                      <a:pt x="1831" y="380"/>
                    </a:lnTo>
                    <a:lnTo>
                      <a:pt x="1830" y="384"/>
                    </a:lnTo>
                    <a:lnTo>
                      <a:pt x="1827" y="393"/>
                    </a:lnTo>
                    <a:lnTo>
                      <a:pt x="1825" y="404"/>
                    </a:lnTo>
                    <a:lnTo>
                      <a:pt x="1825" y="410"/>
                    </a:lnTo>
                    <a:lnTo>
                      <a:pt x="1826" y="416"/>
                    </a:lnTo>
                    <a:lnTo>
                      <a:pt x="1829" y="422"/>
                    </a:lnTo>
                    <a:lnTo>
                      <a:pt x="1831" y="427"/>
                    </a:lnTo>
                    <a:lnTo>
                      <a:pt x="1838" y="436"/>
                    </a:lnTo>
                    <a:lnTo>
                      <a:pt x="1844" y="442"/>
                    </a:lnTo>
                    <a:lnTo>
                      <a:pt x="1851" y="446"/>
                    </a:lnTo>
                    <a:lnTo>
                      <a:pt x="1858" y="446"/>
                    </a:lnTo>
                    <a:lnTo>
                      <a:pt x="1861" y="446"/>
                    </a:lnTo>
                    <a:lnTo>
                      <a:pt x="1863" y="445"/>
                    </a:lnTo>
                    <a:lnTo>
                      <a:pt x="1864" y="443"/>
                    </a:lnTo>
                    <a:lnTo>
                      <a:pt x="1865" y="441"/>
                    </a:lnTo>
                    <a:lnTo>
                      <a:pt x="1867" y="435"/>
                    </a:lnTo>
                    <a:lnTo>
                      <a:pt x="1869" y="430"/>
                    </a:lnTo>
                    <a:lnTo>
                      <a:pt x="1870" y="427"/>
                    </a:lnTo>
                    <a:lnTo>
                      <a:pt x="1872" y="426"/>
                    </a:lnTo>
                    <a:lnTo>
                      <a:pt x="1874" y="424"/>
                    </a:lnTo>
                    <a:lnTo>
                      <a:pt x="1877" y="423"/>
                    </a:lnTo>
                    <a:lnTo>
                      <a:pt x="1882" y="426"/>
                    </a:lnTo>
                    <a:lnTo>
                      <a:pt x="1888" y="430"/>
                    </a:lnTo>
                    <a:lnTo>
                      <a:pt x="1893" y="436"/>
                    </a:lnTo>
                    <a:lnTo>
                      <a:pt x="1897" y="443"/>
                    </a:lnTo>
                    <a:lnTo>
                      <a:pt x="1902" y="449"/>
                    </a:lnTo>
                    <a:lnTo>
                      <a:pt x="1906" y="454"/>
                    </a:lnTo>
                    <a:lnTo>
                      <a:pt x="1907" y="455"/>
                    </a:lnTo>
                    <a:lnTo>
                      <a:pt x="1909" y="455"/>
                    </a:lnTo>
                    <a:lnTo>
                      <a:pt x="1912" y="455"/>
                    </a:lnTo>
                    <a:lnTo>
                      <a:pt x="1914" y="454"/>
                    </a:lnTo>
                    <a:lnTo>
                      <a:pt x="1925" y="447"/>
                    </a:lnTo>
                    <a:lnTo>
                      <a:pt x="1931" y="443"/>
                    </a:lnTo>
                    <a:lnTo>
                      <a:pt x="1933" y="445"/>
                    </a:lnTo>
                    <a:lnTo>
                      <a:pt x="1934" y="448"/>
                    </a:lnTo>
                    <a:lnTo>
                      <a:pt x="1935" y="454"/>
                    </a:lnTo>
                    <a:lnTo>
                      <a:pt x="1935" y="462"/>
                    </a:lnTo>
                    <a:lnTo>
                      <a:pt x="1935" y="471"/>
                    </a:lnTo>
                    <a:lnTo>
                      <a:pt x="1938" y="478"/>
                    </a:lnTo>
                    <a:lnTo>
                      <a:pt x="1940" y="481"/>
                    </a:lnTo>
                    <a:lnTo>
                      <a:pt x="1943" y="484"/>
                    </a:lnTo>
                    <a:lnTo>
                      <a:pt x="1945" y="486"/>
                    </a:lnTo>
                    <a:lnTo>
                      <a:pt x="1949" y="487"/>
                    </a:lnTo>
                    <a:lnTo>
                      <a:pt x="1956" y="492"/>
                    </a:lnTo>
                    <a:lnTo>
                      <a:pt x="1964" y="499"/>
                    </a:lnTo>
                    <a:lnTo>
                      <a:pt x="1972" y="508"/>
                    </a:lnTo>
                    <a:lnTo>
                      <a:pt x="1977" y="515"/>
                    </a:lnTo>
                    <a:lnTo>
                      <a:pt x="1981" y="521"/>
                    </a:lnTo>
                    <a:lnTo>
                      <a:pt x="1984" y="527"/>
                    </a:lnTo>
                    <a:lnTo>
                      <a:pt x="1987" y="529"/>
                    </a:lnTo>
                    <a:lnTo>
                      <a:pt x="1989" y="530"/>
                    </a:lnTo>
                    <a:lnTo>
                      <a:pt x="1993" y="531"/>
                    </a:lnTo>
                    <a:lnTo>
                      <a:pt x="1996" y="531"/>
                    </a:lnTo>
                    <a:lnTo>
                      <a:pt x="2001" y="531"/>
                    </a:lnTo>
                    <a:lnTo>
                      <a:pt x="2004" y="533"/>
                    </a:lnTo>
                    <a:lnTo>
                      <a:pt x="2008" y="535"/>
                    </a:lnTo>
                    <a:lnTo>
                      <a:pt x="2010" y="537"/>
                    </a:lnTo>
                    <a:lnTo>
                      <a:pt x="2013" y="541"/>
                    </a:lnTo>
                    <a:lnTo>
                      <a:pt x="2015" y="544"/>
                    </a:lnTo>
                    <a:lnTo>
                      <a:pt x="2015" y="548"/>
                    </a:lnTo>
                    <a:lnTo>
                      <a:pt x="2016" y="553"/>
                    </a:lnTo>
                    <a:lnTo>
                      <a:pt x="2016" y="565"/>
                    </a:lnTo>
                    <a:lnTo>
                      <a:pt x="2015" y="581"/>
                    </a:lnTo>
                    <a:lnTo>
                      <a:pt x="2013" y="598"/>
                    </a:lnTo>
                    <a:lnTo>
                      <a:pt x="2010" y="612"/>
                    </a:lnTo>
                    <a:lnTo>
                      <a:pt x="2007" y="623"/>
                    </a:lnTo>
                    <a:lnTo>
                      <a:pt x="2006" y="635"/>
                    </a:lnTo>
                    <a:lnTo>
                      <a:pt x="2006" y="641"/>
                    </a:lnTo>
                    <a:lnTo>
                      <a:pt x="2007" y="645"/>
                    </a:lnTo>
                    <a:lnTo>
                      <a:pt x="2008" y="650"/>
                    </a:lnTo>
                    <a:lnTo>
                      <a:pt x="2010" y="654"/>
                    </a:lnTo>
                    <a:lnTo>
                      <a:pt x="2019" y="660"/>
                    </a:lnTo>
                    <a:lnTo>
                      <a:pt x="2027" y="664"/>
                    </a:lnTo>
                    <a:lnTo>
                      <a:pt x="2037" y="668"/>
                    </a:lnTo>
                    <a:lnTo>
                      <a:pt x="2045" y="673"/>
                    </a:lnTo>
                    <a:lnTo>
                      <a:pt x="2047" y="675"/>
                    </a:lnTo>
                    <a:lnTo>
                      <a:pt x="2050" y="678"/>
                    </a:lnTo>
                    <a:lnTo>
                      <a:pt x="2050" y="681"/>
                    </a:lnTo>
                    <a:lnTo>
                      <a:pt x="2050" y="683"/>
                    </a:lnTo>
                    <a:lnTo>
                      <a:pt x="2048" y="687"/>
                    </a:lnTo>
                    <a:lnTo>
                      <a:pt x="2046" y="689"/>
                    </a:lnTo>
                    <a:lnTo>
                      <a:pt x="2044" y="692"/>
                    </a:lnTo>
                    <a:lnTo>
                      <a:pt x="2040" y="693"/>
                    </a:lnTo>
                    <a:lnTo>
                      <a:pt x="2038" y="694"/>
                    </a:lnTo>
                    <a:lnTo>
                      <a:pt x="2037" y="697"/>
                    </a:lnTo>
                    <a:lnTo>
                      <a:pt x="2035" y="699"/>
                    </a:lnTo>
                    <a:lnTo>
                      <a:pt x="2034" y="701"/>
                    </a:lnTo>
                    <a:lnTo>
                      <a:pt x="2035" y="704"/>
                    </a:lnTo>
                    <a:lnTo>
                      <a:pt x="2037" y="707"/>
                    </a:lnTo>
                    <a:lnTo>
                      <a:pt x="2038" y="708"/>
                    </a:lnTo>
                    <a:lnTo>
                      <a:pt x="2041" y="711"/>
                    </a:lnTo>
                    <a:lnTo>
                      <a:pt x="2048" y="713"/>
                    </a:lnTo>
                    <a:lnTo>
                      <a:pt x="2056" y="717"/>
                    </a:lnTo>
                    <a:lnTo>
                      <a:pt x="2059" y="719"/>
                    </a:lnTo>
                    <a:lnTo>
                      <a:pt x="2063" y="723"/>
                    </a:lnTo>
                    <a:lnTo>
                      <a:pt x="2065" y="725"/>
                    </a:lnTo>
                    <a:lnTo>
                      <a:pt x="2066" y="729"/>
                    </a:lnTo>
                    <a:lnTo>
                      <a:pt x="2067" y="736"/>
                    </a:lnTo>
                    <a:lnTo>
                      <a:pt x="2066" y="743"/>
                    </a:lnTo>
                    <a:lnTo>
                      <a:pt x="2063" y="750"/>
                    </a:lnTo>
                    <a:lnTo>
                      <a:pt x="2056" y="760"/>
                    </a:lnTo>
                    <a:lnTo>
                      <a:pt x="2046" y="770"/>
                    </a:lnTo>
                    <a:lnTo>
                      <a:pt x="2034" y="781"/>
                    </a:lnTo>
                    <a:lnTo>
                      <a:pt x="2022" y="793"/>
                    </a:lnTo>
                    <a:lnTo>
                      <a:pt x="2014" y="805"/>
                    </a:lnTo>
                    <a:lnTo>
                      <a:pt x="2009" y="808"/>
                    </a:lnTo>
                    <a:lnTo>
                      <a:pt x="2006" y="812"/>
                    </a:lnTo>
                    <a:lnTo>
                      <a:pt x="2002" y="815"/>
                    </a:lnTo>
                    <a:lnTo>
                      <a:pt x="1997" y="818"/>
                    </a:lnTo>
                    <a:lnTo>
                      <a:pt x="1989" y="820"/>
                    </a:lnTo>
                    <a:lnTo>
                      <a:pt x="1979" y="821"/>
                    </a:lnTo>
                    <a:lnTo>
                      <a:pt x="1975" y="821"/>
                    </a:lnTo>
                    <a:lnTo>
                      <a:pt x="1972" y="823"/>
                    </a:lnTo>
                    <a:lnTo>
                      <a:pt x="1970" y="825"/>
                    </a:lnTo>
                    <a:lnTo>
                      <a:pt x="1970" y="828"/>
                    </a:lnTo>
                    <a:lnTo>
                      <a:pt x="1971" y="834"/>
                    </a:lnTo>
                    <a:lnTo>
                      <a:pt x="1975" y="842"/>
                    </a:lnTo>
                    <a:lnTo>
                      <a:pt x="1979" y="849"/>
                    </a:lnTo>
                    <a:lnTo>
                      <a:pt x="1984" y="858"/>
                    </a:lnTo>
                    <a:lnTo>
                      <a:pt x="1987" y="863"/>
                    </a:lnTo>
                    <a:lnTo>
                      <a:pt x="1988" y="868"/>
                    </a:lnTo>
                    <a:lnTo>
                      <a:pt x="1989" y="871"/>
                    </a:lnTo>
                    <a:lnTo>
                      <a:pt x="1989" y="875"/>
                    </a:lnTo>
                    <a:lnTo>
                      <a:pt x="1987" y="877"/>
                    </a:lnTo>
                    <a:lnTo>
                      <a:pt x="1983" y="880"/>
                    </a:lnTo>
                    <a:lnTo>
                      <a:pt x="1979" y="883"/>
                    </a:lnTo>
                    <a:lnTo>
                      <a:pt x="1975" y="886"/>
                    </a:lnTo>
                    <a:lnTo>
                      <a:pt x="1962" y="890"/>
                    </a:lnTo>
                    <a:lnTo>
                      <a:pt x="1947" y="894"/>
                    </a:lnTo>
                    <a:lnTo>
                      <a:pt x="1933" y="897"/>
                    </a:lnTo>
                    <a:lnTo>
                      <a:pt x="1919" y="902"/>
                    </a:lnTo>
                    <a:lnTo>
                      <a:pt x="1906" y="906"/>
                    </a:lnTo>
                    <a:lnTo>
                      <a:pt x="1893" y="912"/>
                    </a:lnTo>
                    <a:lnTo>
                      <a:pt x="1887" y="916"/>
                    </a:lnTo>
                    <a:lnTo>
                      <a:pt x="1882" y="920"/>
                    </a:lnTo>
                    <a:lnTo>
                      <a:pt x="1878" y="925"/>
                    </a:lnTo>
                    <a:lnTo>
                      <a:pt x="1876" y="929"/>
                    </a:lnTo>
                    <a:lnTo>
                      <a:pt x="1875" y="935"/>
                    </a:lnTo>
                    <a:lnTo>
                      <a:pt x="1874" y="943"/>
                    </a:lnTo>
                    <a:lnTo>
                      <a:pt x="1872" y="950"/>
                    </a:lnTo>
                    <a:lnTo>
                      <a:pt x="1874" y="957"/>
                    </a:lnTo>
                    <a:lnTo>
                      <a:pt x="1874" y="973"/>
                    </a:lnTo>
                    <a:lnTo>
                      <a:pt x="1874" y="992"/>
                    </a:lnTo>
                    <a:lnTo>
                      <a:pt x="1874" y="1001"/>
                    </a:lnTo>
                    <a:lnTo>
                      <a:pt x="1871" y="1008"/>
                    </a:lnTo>
                    <a:lnTo>
                      <a:pt x="1869" y="1015"/>
                    </a:lnTo>
                    <a:lnTo>
                      <a:pt x="1865" y="1019"/>
                    </a:lnTo>
                    <a:lnTo>
                      <a:pt x="1853" y="1029"/>
                    </a:lnTo>
                    <a:lnTo>
                      <a:pt x="1840" y="1044"/>
                    </a:lnTo>
                    <a:lnTo>
                      <a:pt x="1834" y="1052"/>
                    </a:lnTo>
                    <a:lnTo>
                      <a:pt x="1829" y="1060"/>
                    </a:lnTo>
                    <a:lnTo>
                      <a:pt x="1824" y="1070"/>
                    </a:lnTo>
                    <a:lnTo>
                      <a:pt x="1820" y="1078"/>
                    </a:lnTo>
                    <a:lnTo>
                      <a:pt x="1818" y="1085"/>
                    </a:lnTo>
                    <a:lnTo>
                      <a:pt x="1818" y="1091"/>
                    </a:lnTo>
                    <a:lnTo>
                      <a:pt x="1817" y="1097"/>
                    </a:lnTo>
                    <a:lnTo>
                      <a:pt x="1818" y="1102"/>
                    </a:lnTo>
                    <a:lnTo>
                      <a:pt x="1819" y="1105"/>
                    </a:lnTo>
                    <a:lnTo>
                      <a:pt x="1821" y="1108"/>
                    </a:lnTo>
                    <a:lnTo>
                      <a:pt x="1824" y="1110"/>
                    </a:lnTo>
                    <a:lnTo>
                      <a:pt x="1826" y="1110"/>
                    </a:lnTo>
                    <a:lnTo>
                      <a:pt x="1831" y="1111"/>
                    </a:lnTo>
                    <a:lnTo>
                      <a:pt x="1833" y="1113"/>
                    </a:lnTo>
                    <a:lnTo>
                      <a:pt x="1834" y="1114"/>
                    </a:lnTo>
                    <a:lnTo>
                      <a:pt x="1836" y="1116"/>
                    </a:lnTo>
                    <a:lnTo>
                      <a:pt x="1834" y="1117"/>
                    </a:lnTo>
                    <a:lnTo>
                      <a:pt x="1833" y="1120"/>
                    </a:lnTo>
                    <a:lnTo>
                      <a:pt x="1829" y="1127"/>
                    </a:lnTo>
                    <a:lnTo>
                      <a:pt x="1826" y="1136"/>
                    </a:lnTo>
                    <a:lnTo>
                      <a:pt x="1826" y="1141"/>
                    </a:lnTo>
                    <a:lnTo>
                      <a:pt x="1827" y="1145"/>
                    </a:lnTo>
                    <a:lnTo>
                      <a:pt x="1831" y="1147"/>
                    </a:lnTo>
                    <a:lnTo>
                      <a:pt x="1837" y="1147"/>
                    </a:lnTo>
                    <a:lnTo>
                      <a:pt x="1840" y="1148"/>
                    </a:lnTo>
                    <a:lnTo>
                      <a:pt x="1844" y="1149"/>
                    </a:lnTo>
                    <a:lnTo>
                      <a:pt x="1845" y="1153"/>
                    </a:lnTo>
                    <a:lnTo>
                      <a:pt x="1846" y="1157"/>
                    </a:lnTo>
                    <a:lnTo>
                      <a:pt x="1848" y="1160"/>
                    </a:lnTo>
                    <a:lnTo>
                      <a:pt x="1846" y="1164"/>
                    </a:lnTo>
                    <a:lnTo>
                      <a:pt x="1845" y="1167"/>
                    </a:lnTo>
                    <a:lnTo>
                      <a:pt x="1843" y="1171"/>
                    </a:lnTo>
                    <a:lnTo>
                      <a:pt x="1839" y="1174"/>
                    </a:lnTo>
                    <a:lnTo>
                      <a:pt x="1838" y="1177"/>
                    </a:lnTo>
                    <a:lnTo>
                      <a:pt x="1838" y="1179"/>
                    </a:lnTo>
                    <a:lnTo>
                      <a:pt x="1840" y="1181"/>
                    </a:lnTo>
                    <a:lnTo>
                      <a:pt x="1849" y="1187"/>
                    </a:lnTo>
                    <a:lnTo>
                      <a:pt x="1858" y="1191"/>
                    </a:lnTo>
                    <a:lnTo>
                      <a:pt x="1863" y="1192"/>
                    </a:lnTo>
                    <a:lnTo>
                      <a:pt x="1868" y="1192"/>
                    </a:lnTo>
                    <a:lnTo>
                      <a:pt x="1872" y="1191"/>
                    </a:lnTo>
                    <a:lnTo>
                      <a:pt x="1877" y="1190"/>
                    </a:lnTo>
                    <a:lnTo>
                      <a:pt x="1887" y="1186"/>
                    </a:lnTo>
                    <a:lnTo>
                      <a:pt x="1896" y="1181"/>
                    </a:lnTo>
                    <a:lnTo>
                      <a:pt x="1907" y="1177"/>
                    </a:lnTo>
                    <a:lnTo>
                      <a:pt x="1916" y="1172"/>
                    </a:lnTo>
                    <a:lnTo>
                      <a:pt x="1920" y="1171"/>
                    </a:lnTo>
                    <a:lnTo>
                      <a:pt x="1924" y="1170"/>
                    </a:lnTo>
                    <a:lnTo>
                      <a:pt x="1926" y="1170"/>
                    </a:lnTo>
                    <a:lnTo>
                      <a:pt x="1928" y="1171"/>
                    </a:lnTo>
                    <a:lnTo>
                      <a:pt x="1930" y="1173"/>
                    </a:lnTo>
                    <a:lnTo>
                      <a:pt x="1931" y="1176"/>
                    </a:lnTo>
                    <a:lnTo>
                      <a:pt x="1931" y="1179"/>
                    </a:lnTo>
                    <a:lnTo>
                      <a:pt x="1931" y="1184"/>
                    </a:lnTo>
                    <a:lnTo>
                      <a:pt x="1930" y="1195"/>
                    </a:lnTo>
                    <a:lnTo>
                      <a:pt x="1930" y="1206"/>
                    </a:lnTo>
                    <a:lnTo>
                      <a:pt x="1930" y="1218"/>
                    </a:lnTo>
                    <a:lnTo>
                      <a:pt x="1928" y="1228"/>
                    </a:lnTo>
                    <a:lnTo>
                      <a:pt x="1925" y="1237"/>
                    </a:lnTo>
                    <a:lnTo>
                      <a:pt x="1919" y="1249"/>
                    </a:lnTo>
                    <a:lnTo>
                      <a:pt x="1911" y="1262"/>
                    </a:lnTo>
                    <a:lnTo>
                      <a:pt x="1906" y="1274"/>
                    </a:lnTo>
                    <a:lnTo>
                      <a:pt x="1905" y="1281"/>
                    </a:lnTo>
                    <a:lnTo>
                      <a:pt x="1906" y="1287"/>
                    </a:lnTo>
                    <a:lnTo>
                      <a:pt x="1908" y="1292"/>
                    </a:lnTo>
                    <a:lnTo>
                      <a:pt x="1911" y="1298"/>
                    </a:lnTo>
                    <a:lnTo>
                      <a:pt x="1920" y="1309"/>
                    </a:lnTo>
                    <a:lnTo>
                      <a:pt x="1928" y="1318"/>
                    </a:lnTo>
                    <a:lnTo>
                      <a:pt x="1940" y="1329"/>
                    </a:lnTo>
                    <a:lnTo>
                      <a:pt x="1955" y="1343"/>
                    </a:lnTo>
                    <a:lnTo>
                      <a:pt x="1960" y="1349"/>
                    </a:lnTo>
                    <a:lnTo>
                      <a:pt x="1966" y="1356"/>
                    </a:lnTo>
                    <a:lnTo>
                      <a:pt x="1969" y="1361"/>
                    </a:lnTo>
                    <a:lnTo>
                      <a:pt x="1970" y="1365"/>
                    </a:lnTo>
                    <a:lnTo>
                      <a:pt x="1965" y="1370"/>
                    </a:lnTo>
                    <a:lnTo>
                      <a:pt x="1959" y="1381"/>
                    </a:lnTo>
                    <a:lnTo>
                      <a:pt x="1951" y="1394"/>
                    </a:lnTo>
                    <a:lnTo>
                      <a:pt x="1940" y="1411"/>
                    </a:lnTo>
                    <a:lnTo>
                      <a:pt x="1937" y="1419"/>
                    </a:lnTo>
                    <a:lnTo>
                      <a:pt x="1933" y="1430"/>
                    </a:lnTo>
                    <a:lnTo>
                      <a:pt x="1932" y="1439"/>
                    </a:lnTo>
                    <a:lnTo>
                      <a:pt x="1932" y="1449"/>
                    </a:lnTo>
                    <a:lnTo>
                      <a:pt x="1932" y="1458"/>
                    </a:lnTo>
                    <a:lnTo>
                      <a:pt x="1934" y="1468"/>
                    </a:lnTo>
                    <a:lnTo>
                      <a:pt x="1935" y="1475"/>
                    </a:lnTo>
                    <a:lnTo>
                      <a:pt x="1938" y="1482"/>
                    </a:lnTo>
                    <a:lnTo>
                      <a:pt x="1941" y="1488"/>
                    </a:lnTo>
                    <a:lnTo>
                      <a:pt x="1946" y="1493"/>
                    </a:lnTo>
                    <a:lnTo>
                      <a:pt x="1952" y="1496"/>
                    </a:lnTo>
                    <a:lnTo>
                      <a:pt x="1959" y="1500"/>
                    </a:lnTo>
                    <a:lnTo>
                      <a:pt x="1976" y="1505"/>
                    </a:lnTo>
                    <a:lnTo>
                      <a:pt x="1995" y="1507"/>
                    </a:lnTo>
                    <a:lnTo>
                      <a:pt x="2004" y="1508"/>
                    </a:lnTo>
                    <a:lnTo>
                      <a:pt x="2012" y="1511"/>
                    </a:lnTo>
                    <a:lnTo>
                      <a:pt x="2019" y="1514"/>
                    </a:lnTo>
                    <a:lnTo>
                      <a:pt x="2025" y="1518"/>
                    </a:lnTo>
                    <a:lnTo>
                      <a:pt x="2029" y="1521"/>
                    </a:lnTo>
                    <a:lnTo>
                      <a:pt x="2033" y="1525"/>
                    </a:lnTo>
                    <a:lnTo>
                      <a:pt x="2037" y="1530"/>
                    </a:lnTo>
                    <a:lnTo>
                      <a:pt x="2038" y="1534"/>
                    </a:lnTo>
                    <a:lnTo>
                      <a:pt x="2039" y="1546"/>
                    </a:lnTo>
                    <a:lnTo>
                      <a:pt x="2038" y="1562"/>
                    </a:lnTo>
                    <a:lnTo>
                      <a:pt x="2037" y="1570"/>
                    </a:lnTo>
                    <a:lnTo>
                      <a:pt x="2035" y="1577"/>
                    </a:lnTo>
                    <a:lnTo>
                      <a:pt x="2032" y="1583"/>
                    </a:lnTo>
                    <a:lnTo>
                      <a:pt x="2029" y="1589"/>
                    </a:lnTo>
                    <a:lnTo>
                      <a:pt x="2025" y="1594"/>
                    </a:lnTo>
                    <a:lnTo>
                      <a:pt x="2022" y="1597"/>
                    </a:lnTo>
                    <a:lnTo>
                      <a:pt x="2021" y="1602"/>
                    </a:lnTo>
                    <a:lnTo>
                      <a:pt x="2020" y="1607"/>
                    </a:lnTo>
                    <a:lnTo>
                      <a:pt x="2019" y="1616"/>
                    </a:lnTo>
                    <a:lnTo>
                      <a:pt x="2021" y="1626"/>
                    </a:lnTo>
                    <a:lnTo>
                      <a:pt x="2022" y="1631"/>
                    </a:lnTo>
                    <a:lnTo>
                      <a:pt x="2022" y="1636"/>
                    </a:lnTo>
                    <a:lnTo>
                      <a:pt x="2021" y="1640"/>
                    </a:lnTo>
                    <a:lnTo>
                      <a:pt x="2020" y="1645"/>
                    </a:lnTo>
                    <a:lnTo>
                      <a:pt x="2014" y="1653"/>
                    </a:lnTo>
                    <a:lnTo>
                      <a:pt x="2004" y="1663"/>
                    </a:lnTo>
                    <a:lnTo>
                      <a:pt x="2000" y="1669"/>
                    </a:lnTo>
                    <a:lnTo>
                      <a:pt x="1997" y="1674"/>
                    </a:lnTo>
                    <a:lnTo>
                      <a:pt x="1996" y="1679"/>
                    </a:lnTo>
                    <a:lnTo>
                      <a:pt x="1996" y="1684"/>
                    </a:lnTo>
                    <a:lnTo>
                      <a:pt x="1998" y="1688"/>
                    </a:lnTo>
                    <a:lnTo>
                      <a:pt x="2002" y="1691"/>
                    </a:lnTo>
                    <a:lnTo>
                      <a:pt x="2007" y="1694"/>
                    </a:lnTo>
                    <a:lnTo>
                      <a:pt x="2014" y="1694"/>
                    </a:lnTo>
                    <a:lnTo>
                      <a:pt x="2027" y="1691"/>
                    </a:lnTo>
                    <a:lnTo>
                      <a:pt x="2039" y="1687"/>
                    </a:lnTo>
                    <a:lnTo>
                      <a:pt x="2051" y="1682"/>
                    </a:lnTo>
                    <a:lnTo>
                      <a:pt x="2065" y="1677"/>
                    </a:lnTo>
                    <a:lnTo>
                      <a:pt x="2072" y="1676"/>
                    </a:lnTo>
                    <a:lnTo>
                      <a:pt x="2078" y="1676"/>
                    </a:lnTo>
                    <a:lnTo>
                      <a:pt x="2083" y="1677"/>
                    </a:lnTo>
                    <a:lnTo>
                      <a:pt x="2088" y="1678"/>
                    </a:lnTo>
                    <a:lnTo>
                      <a:pt x="2090" y="1682"/>
                    </a:lnTo>
                    <a:lnTo>
                      <a:pt x="2092" y="1685"/>
                    </a:lnTo>
                    <a:lnTo>
                      <a:pt x="2092" y="1690"/>
                    </a:lnTo>
                    <a:lnTo>
                      <a:pt x="2091" y="1696"/>
                    </a:lnTo>
                    <a:lnTo>
                      <a:pt x="2088" y="1702"/>
                    </a:lnTo>
                    <a:lnTo>
                      <a:pt x="2082" y="1707"/>
                    </a:lnTo>
                    <a:lnTo>
                      <a:pt x="2073" y="1713"/>
                    </a:lnTo>
                    <a:lnTo>
                      <a:pt x="2064" y="1719"/>
                    </a:lnTo>
                    <a:lnTo>
                      <a:pt x="2045" y="1731"/>
                    </a:lnTo>
                    <a:lnTo>
                      <a:pt x="2029" y="1741"/>
                    </a:lnTo>
                    <a:lnTo>
                      <a:pt x="2026" y="1747"/>
                    </a:lnTo>
                    <a:lnTo>
                      <a:pt x="2022" y="1754"/>
                    </a:lnTo>
                    <a:lnTo>
                      <a:pt x="2019" y="1763"/>
                    </a:lnTo>
                    <a:lnTo>
                      <a:pt x="2018" y="1771"/>
                    </a:lnTo>
                    <a:lnTo>
                      <a:pt x="2014" y="1792"/>
                    </a:lnTo>
                    <a:lnTo>
                      <a:pt x="2012" y="1815"/>
                    </a:lnTo>
                    <a:lnTo>
                      <a:pt x="2009" y="1827"/>
                    </a:lnTo>
                    <a:lnTo>
                      <a:pt x="2006" y="1836"/>
                    </a:lnTo>
                    <a:lnTo>
                      <a:pt x="2000" y="1845"/>
                    </a:lnTo>
                    <a:lnTo>
                      <a:pt x="1995" y="1853"/>
                    </a:lnTo>
                    <a:lnTo>
                      <a:pt x="1989" y="1861"/>
                    </a:lnTo>
                    <a:lnTo>
                      <a:pt x="1985" y="1870"/>
                    </a:lnTo>
                    <a:lnTo>
                      <a:pt x="1983" y="1873"/>
                    </a:lnTo>
                    <a:lnTo>
                      <a:pt x="1982" y="1878"/>
                    </a:lnTo>
                    <a:lnTo>
                      <a:pt x="1982" y="1883"/>
                    </a:lnTo>
                    <a:lnTo>
                      <a:pt x="1982" y="1889"/>
                    </a:lnTo>
                    <a:lnTo>
                      <a:pt x="1983" y="1898"/>
                    </a:lnTo>
                    <a:lnTo>
                      <a:pt x="1987" y="1907"/>
                    </a:lnTo>
                    <a:lnTo>
                      <a:pt x="1989" y="1912"/>
                    </a:lnTo>
                    <a:lnTo>
                      <a:pt x="1994" y="1918"/>
                    </a:lnTo>
                    <a:lnTo>
                      <a:pt x="1997" y="1923"/>
                    </a:lnTo>
                    <a:lnTo>
                      <a:pt x="2001" y="1928"/>
                    </a:lnTo>
                    <a:lnTo>
                      <a:pt x="2004" y="1934"/>
                    </a:lnTo>
                    <a:lnTo>
                      <a:pt x="2007" y="1940"/>
                    </a:lnTo>
                    <a:lnTo>
                      <a:pt x="2008" y="1955"/>
                    </a:lnTo>
                    <a:lnTo>
                      <a:pt x="2008" y="1968"/>
                    </a:lnTo>
                    <a:lnTo>
                      <a:pt x="2006" y="1980"/>
                    </a:lnTo>
                    <a:lnTo>
                      <a:pt x="2003" y="1990"/>
                    </a:lnTo>
                    <a:lnTo>
                      <a:pt x="2002" y="1996"/>
                    </a:lnTo>
                    <a:lnTo>
                      <a:pt x="2002" y="1999"/>
                    </a:lnTo>
                    <a:lnTo>
                      <a:pt x="2000" y="2002"/>
                    </a:lnTo>
                    <a:lnTo>
                      <a:pt x="1994" y="2005"/>
                    </a:lnTo>
                    <a:close/>
                  </a:path>
                </a:pathLst>
              </a:custGeom>
              <a:solidFill>
                <a:schemeClr val="accent2">
                  <a:alpha val="100000"/>
                </a:schemeClr>
              </a:solidFill>
              <a:ln w="9525" cap="flat" cmpd="sng">
                <a:solidFill>
                  <a:schemeClr val="bg1">
                    <a:alpha val="100000"/>
                  </a:schemeClr>
                </a:solidFill>
                <a:prstDash val="solid"/>
                <a:bevel/>
                <a:headEnd type="none" w="med" len="med"/>
                <a:tailEnd type="none" w="med" len="med"/>
              </a:ln>
            </p:spPr>
            <p:txBody>
              <a:bodyPr/>
              <a:lstStyle/>
              <a:p>
                <a:endParaRPr lang="zh-CN" altLang="en-US"/>
              </a:p>
            </p:txBody>
          </p:sp>
          <p:sp>
            <p:nvSpPr>
              <p:cNvPr id="44058" name="江苏"/>
              <p:cNvSpPr/>
              <p:nvPr/>
            </p:nvSpPr>
            <p:spPr>
              <a:xfrm>
                <a:off x="3714796" y="2152762"/>
                <a:ext cx="552457" cy="48580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2079" h="1843">
                    <a:moveTo>
                      <a:pt x="1868" y="1488"/>
                    </a:moveTo>
                    <a:lnTo>
                      <a:pt x="1867" y="1478"/>
                    </a:lnTo>
                    <a:lnTo>
                      <a:pt x="1864" y="1470"/>
                    </a:lnTo>
                    <a:lnTo>
                      <a:pt x="1861" y="1466"/>
                    </a:lnTo>
                    <a:lnTo>
                      <a:pt x="1857" y="1460"/>
                    </a:lnTo>
                    <a:lnTo>
                      <a:pt x="1850" y="1456"/>
                    </a:lnTo>
                    <a:lnTo>
                      <a:pt x="1842" y="1449"/>
                    </a:lnTo>
                    <a:lnTo>
                      <a:pt x="1823" y="1435"/>
                    </a:lnTo>
                    <a:lnTo>
                      <a:pt x="1802" y="1424"/>
                    </a:lnTo>
                    <a:lnTo>
                      <a:pt x="1785" y="1413"/>
                    </a:lnTo>
                    <a:lnTo>
                      <a:pt x="1772" y="1406"/>
                    </a:lnTo>
                    <a:lnTo>
                      <a:pt x="1760" y="1402"/>
                    </a:lnTo>
                    <a:lnTo>
                      <a:pt x="1749" y="1400"/>
                    </a:lnTo>
                    <a:lnTo>
                      <a:pt x="1743" y="1399"/>
                    </a:lnTo>
                    <a:lnTo>
                      <a:pt x="1737" y="1399"/>
                    </a:lnTo>
                    <a:lnTo>
                      <a:pt x="1731" y="1399"/>
                    </a:lnTo>
                    <a:lnTo>
                      <a:pt x="1725" y="1400"/>
                    </a:lnTo>
                    <a:lnTo>
                      <a:pt x="1714" y="1402"/>
                    </a:lnTo>
                    <a:lnTo>
                      <a:pt x="1706" y="1401"/>
                    </a:lnTo>
                    <a:lnTo>
                      <a:pt x="1699" y="1399"/>
                    </a:lnTo>
                    <a:lnTo>
                      <a:pt x="1693" y="1394"/>
                    </a:lnTo>
                    <a:lnTo>
                      <a:pt x="1686" y="1389"/>
                    </a:lnTo>
                    <a:lnTo>
                      <a:pt x="1679" y="1386"/>
                    </a:lnTo>
                    <a:lnTo>
                      <a:pt x="1672" y="1382"/>
                    </a:lnTo>
                    <a:lnTo>
                      <a:pt x="1666" y="1380"/>
                    </a:lnTo>
                    <a:lnTo>
                      <a:pt x="1663" y="1378"/>
                    </a:lnTo>
                    <a:lnTo>
                      <a:pt x="1662" y="1377"/>
                    </a:lnTo>
                    <a:lnTo>
                      <a:pt x="1662" y="1376"/>
                    </a:lnTo>
                    <a:lnTo>
                      <a:pt x="1662" y="1375"/>
                    </a:lnTo>
                    <a:lnTo>
                      <a:pt x="1666" y="1372"/>
                    </a:lnTo>
                    <a:lnTo>
                      <a:pt x="1673" y="1371"/>
                    </a:lnTo>
                    <a:lnTo>
                      <a:pt x="1676" y="1370"/>
                    </a:lnTo>
                    <a:lnTo>
                      <a:pt x="1680" y="1369"/>
                    </a:lnTo>
                    <a:lnTo>
                      <a:pt x="1681" y="1367"/>
                    </a:lnTo>
                    <a:lnTo>
                      <a:pt x="1681" y="1364"/>
                    </a:lnTo>
                    <a:lnTo>
                      <a:pt x="1680" y="1357"/>
                    </a:lnTo>
                    <a:lnTo>
                      <a:pt x="1675" y="1347"/>
                    </a:lnTo>
                    <a:lnTo>
                      <a:pt x="1667" y="1336"/>
                    </a:lnTo>
                    <a:lnTo>
                      <a:pt x="1657" y="1323"/>
                    </a:lnTo>
                    <a:lnTo>
                      <a:pt x="1653" y="1318"/>
                    </a:lnTo>
                    <a:lnTo>
                      <a:pt x="1647" y="1312"/>
                    </a:lnTo>
                    <a:lnTo>
                      <a:pt x="1642" y="1308"/>
                    </a:lnTo>
                    <a:lnTo>
                      <a:pt x="1636" y="1305"/>
                    </a:lnTo>
                    <a:lnTo>
                      <a:pt x="1630" y="1304"/>
                    </a:lnTo>
                    <a:lnTo>
                      <a:pt x="1622" y="1304"/>
                    </a:lnTo>
                    <a:lnTo>
                      <a:pt x="1612" y="1304"/>
                    </a:lnTo>
                    <a:lnTo>
                      <a:pt x="1602" y="1305"/>
                    </a:lnTo>
                    <a:lnTo>
                      <a:pt x="1580" y="1307"/>
                    </a:lnTo>
                    <a:lnTo>
                      <a:pt x="1566" y="1308"/>
                    </a:lnTo>
                    <a:lnTo>
                      <a:pt x="1556" y="1308"/>
                    </a:lnTo>
                    <a:lnTo>
                      <a:pt x="1549" y="1308"/>
                    </a:lnTo>
                    <a:lnTo>
                      <a:pt x="1547" y="1309"/>
                    </a:lnTo>
                    <a:lnTo>
                      <a:pt x="1544" y="1311"/>
                    </a:lnTo>
                    <a:lnTo>
                      <a:pt x="1543" y="1313"/>
                    </a:lnTo>
                    <a:lnTo>
                      <a:pt x="1543" y="1317"/>
                    </a:lnTo>
                    <a:lnTo>
                      <a:pt x="1543" y="1324"/>
                    </a:lnTo>
                    <a:lnTo>
                      <a:pt x="1541" y="1328"/>
                    </a:lnTo>
                    <a:lnTo>
                      <a:pt x="1540" y="1331"/>
                    </a:lnTo>
                    <a:lnTo>
                      <a:pt x="1537" y="1333"/>
                    </a:lnTo>
                    <a:lnTo>
                      <a:pt x="1534" y="1336"/>
                    </a:lnTo>
                    <a:lnTo>
                      <a:pt x="1530" y="1337"/>
                    </a:lnTo>
                    <a:lnTo>
                      <a:pt x="1523" y="1339"/>
                    </a:lnTo>
                    <a:lnTo>
                      <a:pt x="1514" y="1343"/>
                    </a:lnTo>
                    <a:lnTo>
                      <a:pt x="1509" y="1344"/>
                    </a:lnTo>
                    <a:lnTo>
                      <a:pt x="1504" y="1344"/>
                    </a:lnTo>
                    <a:lnTo>
                      <a:pt x="1498" y="1344"/>
                    </a:lnTo>
                    <a:lnTo>
                      <a:pt x="1493" y="1343"/>
                    </a:lnTo>
                    <a:lnTo>
                      <a:pt x="1493" y="1340"/>
                    </a:lnTo>
                    <a:lnTo>
                      <a:pt x="1493" y="1338"/>
                    </a:lnTo>
                    <a:lnTo>
                      <a:pt x="1495" y="1334"/>
                    </a:lnTo>
                    <a:lnTo>
                      <a:pt x="1497" y="1332"/>
                    </a:lnTo>
                    <a:lnTo>
                      <a:pt x="1502" y="1326"/>
                    </a:lnTo>
                    <a:lnTo>
                      <a:pt x="1508" y="1320"/>
                    </a:lnTo>
                    <a:lnTo>
                      <a:pt x="1519" y="1307"/>
                    </a:lnTo>
                    <a:lnTo>
                      <a:pt x="1533" y="1295"/>
                    </a:lnTo>
                    <a:lnTo>
                      <a:pt x="1547" y="1283"/>
                    </a:lnTo>
                    <a:lnTo>
                      <a:pt x="1559" y="1276"/>
                    </a:lnTo>
                    <a:lnTo>
                      <a:pt x="1565" y="1275"/>
                    </a:lnTo>
                    <a:lnTo>
                      <a:pt x="1572" y="1274"/>
                    </a:lnTo>
                    <a:lnTo>
                      <a:pt x="1579" y="1274"/>
                    </a:lnTo>
                    <a:lnTo>
                      <a:pt x="1588" y="1274"/>
                    </a:lnTo>
                    <a:lnTo>
                      <a:pt x="1598" y="1275"/>
                    </a:lnTo>
                    <a:lnTo>
                      <a:pt x="1606" y="1276"/>
                    </a:lnTo>
                    <a:lnTo>
                      <a:pt x="1616" y="1279"/>
                    </a:lnTo>
                    <a:lnTo>
                      <a:pt x="1624" y="1282"/>
                    </a:lnTo>
                    <a:lnTo>
                      <a:pt x="1640" y="1287"/>
                    </a:lnTo>
                    <a:lnTo>
                      <a:pt x="1656" y="1293"/>
                    </a:lnTo>
                    <a:lnTo>
                      <a:pt x="1670" y="1299"/>
                    </a:lnTo>
                    <a:lnTo>
                      <a:pt x="1682" y="1305"/>
                    </a:lnTo>
                    <a:lnTo>
                      <a:pt x="1691" y="1313"/>
                    </a:lnTo>
                    <a:lnTo>
                      <a:pt x="1698" y="1324"/>
                    </a:lnTo>
                    <a:lnTo>
                      <a:pt x="1701" y="1328"/>
                    </a:lnTo>
                    <a:lnTo>
                      <a:pt x="1704" y="1334"/>
                    </a:lnTo>
                    <a:lnTo>
                      <a:pt x="1704" y="1339"/>
                    </a:lnTo>
                    <a:lnTo>
                      <a:pt x="1704" y="1344"/>
                    </a:lnTo>
                    <a:lnTo>
                      <a:pt x="1700" y="1353"/>
                    </a:lnTo>
                    <a:lnTo>
                      <a:pt x="1695" y="1363"/>
                    </a:lnTo>
                    <a:lnTo>
                      <a:pt x="1694" y="1367"/>
                    </a:lnTo>
                    <a:lnTo>
                      <a:pt x="1694" y="1370"/>
                    </a:lnTo>
                    <a:lnTo>
                      <a:pt x="1695" y="1372"/>
                    </a:lnTo>
                    <a:lnTo>
                      <a:pt x="1699" y="1374"/>
                    </a:lnTo>
                    <a:lnTo>
                      <a:pt x="1713" y="1372"/>
                    </a:lnTo>
                    <a:lnTo>
                      <a:pt x="1732" y="1368"/>
                    </a:lnTo>
                    <a:lnTo>
                      <a:pt x="1743" y="1367"/>
                    </a:lnTo>
                    <a:lnTo>
                      <a:pt x="1752" y="1365"/>
                    </a:lnTo>
                    <a:lnTo>
                      <a:pt x="1756" y="1365"/>
                    </a:lnTo>
                    <a:lnTo>
                      <a:pt x="1761" y="1365"/>
                    </a:lnTo>
                    <a:lnTo>
                      <a:pt x="1764" y="1367"/>
                    </a:lnTo>
                    <a:lnTo>
                      <a:pt x="1767" y="1369"/>
                    </a:lnTo>
                    <a:lnTo>
                      <a:pt x="1775" y="1375"/>
                    </a:lnTo>
                    <a:lnTo>
                      <a:pt x="1782" y="1378"/>
                    </a:lnTo>
                    <a:lnTo>
                      <a:pt x="1785" y="1380"/>
                    </a:lnTo>
                    <a:lnTo>
                      <a:pt x="1787" y="1378"/>
                    </a:lnTo>
                    <a:lnTo>
                      <a:pt x="1789" y="1377"/>
                    </a:lnTo>
                    <a:lnTo>
                      <a:pt x="1793" y="1374"/>
                    </a:lnTo>
                    <a:lnTo>
                      <a:pt x="1800" y="1367"/>
                    </a:lnTo>
                    <a:lnTo>
                      <a:pt x="1808" y="1358"/>
                    </a:lnTo>
                    <a:lnTo>
                      <a:pt x="1818" y="1351"/>
                    </a:lnTo>
                    <a:lnTo>
                      <a:pt x="1830" y="1345"/>
                    </a:lnTo>
                    <a:lnTo>
                      <a:pt x="1837" y="1343"/>
                    </a:lnTo>
                    <a:lnTo>
                      <a:pt x="1846" y="1342"/>
                    </a:lnTo>
                    <a:lnTo>
                      <a:pt x="1856" y="1340"/>
                    </a:lnTo>
                    <a:lnTo>
                      <a:pt x="1865" y="1340"/>
                    </a:lnTo>
                    <a:lnTo>
                      <a:pt x="1876" y="1340"/>
                    </a:lnTo>
                    <a:lnTo>
                      <a:pt x="1886" y="1342"/>
                    </a:lnTo>
                    <a:lnTo>
                      <a:pt x="1895" y="1343"/>
                    </a:lnTo>
                    <a:lnTo>
                      <a:pt x="1902" y="1345"/>
                    </a:lnTo>
                    <a:lnTo>
                      <a:pt x="1914" y="1350"/>
                    </a:lnTo>
                    <a:lnTo>
                      <a:pt x="1922" y="1355"/>
                    </a:lnTo>
                    <a:lnTo>
                      <a:pt x="1932" y="1359"/>
                    </a:lnTo>
                    <a:lnTo>
                      <a:pt x="1944" y="1363"/>
                    </a:lnTo>
                    <a:lnTo>
                      <a:pt x="1959" y="1368"/>
                    </a:lnTo>
                    <a:lnTo>
                      <a:pt x="1976" y="1374"/>
                    </a:lnTo>
                    <a:lnTo>
                      <a:pt x="1993" y="1381"/>
                    </a:lnTo>
                    <a:lnTo>
                      <a:pt x="2008" y="1388"/>
                    </a:lnTo>
                    <a:lnTo>
                      <a:pt x="2025" y="1394"/>
                    </a:lnTo>
                    <a:lnTo>
                      <a:pt x="2043" y="1399"/>
                    </a:lnTo>
                    <a:lnTo>
                      <a:pt x="2052" y="1401"/>
                    </a:lnTo>
                    <a:lnTo>
                      <a:pt x="2059" y="1401"/>
                    </a:lnTo>
                    <a:lnTo>
                      <a:pt x="2066" y="1401"/>
                    </a:lnTo>
                    <a:lnTo>
                      <a:pt x="2072" y="1400"/>
                    </a:lnTo>
                    <a:lnTo>
                      <a:pt x="2076" y="1397"/>
                    </a:lnTo>
                    <a:lnTo>
                      <a:pt x="2078" y="1394"/>
                    </a:lnTo>
                    <a:lnTo>
                      <a:pt x="2079" y="1390"/>
                    </a:lnTo>
                    <a:lnTo>
                      <a:pt x="2079" y="1386"/>
                    </a:lnTo>
                    <a:lnTo>
                      <a:pt x="2078" y="1376"/>
                    </a:lnTo>
                    <a:lnTo>
                      <a:pt x="2076" y="1367"/>
                    </a:lnTo>
                    <a:lnTo>
                      <a:pt x="2072" y="1355"/>
                    </a:lnTo>
                    <a:lnTo>
                      <a:pt x="2069" y="1339"/>
                    </a:lnTo>
                    <a:lnTo>
                      <a:pt x="2068" y="1332"/>
                    </a:lnTo>
                    <a:lnTo>
                      <a:pt x="2065" y="1325"/>
                    </a:lnTo>
                    <a:lnTo>
                      <a:pt x="2062" y="1319"/>
                    </a:lnTo>
                    <a:lnTo>
                      <a:pt x="2058" y="1315"/>
                    </a:lnTo>
                    <a:lnTo>
                      <a:pt x="2054" y="1312"/>
                    </a:lnTo>
                    <a:lnTo>
                      <a:pt x="2052" y="1307"/>
                    </a:lnTo>
                    <a:lnTo>
                      <a:pt x="2050" y="1302"/>
                    </a:lnTo>
                    <a:lnTo>
                      <a:pt x="2047" y="1296"/>
                    </a:lnTo>
                    <a:lnTo>
                      <a:pt x="2043" y="1287"/>
                    </a:lnTo>
                    <a:lnTo>
                      <a:pt x="2037" y="1277"/>
                    </a:lnTo>
                    <a:lnTo>
                      <a:pt x="2026" y="1268"/>
                    </a:lnTo>
                    <a:lnTo>
                      <a:pt x="2010" y="1258"/>
                    </a:lnTo>
                    <a:lnTo>
                      <a:pt x="1995" y="1249"/>
                    </a:lnTo>
                    <a:lnTo>
                      <a:pt x="1980" y="1241"/>
                    </a:lnTo>
                    <a:lnTo>
                      <a:pt x="1968" y="1235"/>
                    </a:lnTo>
                    <a:lnTo>
                      <a:pt x="1955" y="1230"/>
                    </a:lnTo>
                    <a:lnTo>
                      <a:pt x="1947" y="1229"/>
                    </a:lnTo>
                    <a:lnTo>
                      <a:pt x="1940" y="1227"/>
                    </a:lnTo>
                    <a:lnTo>
                      <a:pt x="1932" y="1226"/>
                    </a:lnTo>
                    <a:lnTo>
                      <a:pt x="1924" y="1226"/>
                    </a:lnTo>
                    <a:lnTo>
                      <a:pt x="1909" y="1227"/>
                    </a:lnTo>
                    <a:lnTo>
                      <a:pt x="1900" y="1227"/>
                    </a:lnTo>
                    <a:lnTo>
                      <a:pt x="1898" y="1226"/>
                    </a:lnTo>
                    <a:lnTo>
                      <a:pt x="1895" y="1225"/>
                    </a:lnTo>
                    <a:lnTo>
                      <a:pt x="1894" y="1223"/>
                    </a:lnTo>
                    <a:lnTo>
                      <a:pt x="1893" y="1218"/>
                    </a:lnTo>
                    <a:lnTo>
                      <a:pt x="1892" y="1210"/>
                    </a:lnTo>
                    <a:lnTo>
                      <a:pt x="1890" y="1202"/>
                    </a:lnTo>
                    <a:lnTo>
                      <a:pt x="1888" y="1200"/>
                    </a:lnTo>
                    <a:lnTo>
                      <a:pt x="1886" y="1199"/>
                    </a:lnTo>
                    <a:lnTo>
                      <a:pt x="1882" y="1198"/>
                    </a:lnTo>
                    <a:lnTo>
                      <a:pt x="1878" y="1199"/>
                    </a:lnTo>
                    <a:lnTo>
                      <a:pt x="1874" y="1200"/>
                    </a:lnTo>
                    <a:lnTo>
                      <a:pt x="1869" y="1200"/>
                    </a:lnTo>
                    <a:lnTo>
                      <a:pt x="1865" y="1199"/>
                    </a:lnTo>
                    <a:lnTo>
                      <a:pt x="1863" y="1198"/>
                    </a:lnTo>
                    <a:lnTo>
                      <a:pt x="1861" y="1195"/>
                    </a:lnTo>
                    <a:lnTo>
                      <a:pt x="1859" y="1192"/>
                    </a:lnTo>
                    <a:lnTo>
                      <a:pt x="1859" y="1187"/>
                    </a:lnTo>
                    <a:lnTo>
                      <a:pt x="1861" y="1182"/>
                    </a:lnTo>
                    <a:lnTo>
                      <a:pt x="1862" y="1172"/>
                    </a:lnTo>
                    <a:lnTo>
                      <a:pt x="1861" y="1161"/>
                    </a:lnTo>
                    <a:lnTo>
                      <a:pt x="1859" y="1148"/>
                    </a:lnTo>
                    <a:lnTo>
                      <a:pt x="1859" y="1135"/>
                    </a:lnTo>
                    <a:lnTo>
                      <a:pt x="1859" y="1123"/>
                    </a:lnTo>
                    <a:lnTo>
                      <a:pt x="1859" y="1113"/>
                    </a:lnTo>
                    <a:lnTo>
                      <a:pt x="1858" y="1110"/>
                    </a:lnTo>
                    <a:lnTo>
                      <a:pt x="1856" y="1105"/>
                    </a:lnTo>
                    <a:lnTo>
                      <a:pt x="1852" y="1101"/>
                    </a:lnTo>
                    <a:lnTo>
                      <a:pt x="1846" y="1098"/>
                    </a:lnTo>
                    <a:lnTo>
                      <a:pt x="1830" y="1091"/>
                    </a:lnTo>
                    <a:lnTo>
                      <a:pt x="1806" y="1084"/>
                    </a:lnTo>
                    <a:lnTo>
                      <a:pt x="1785" y="1078"/>
                    </a:lnTo>
                    <a:lnTo>
                      <a:pt x="1769" y="1074"/>
                    </a:lnTo>
                    <a:lnTo>
                      <a:pt x="1757" y="1072"/>
                    </a:lnTo>
                    <a:lnTo>
                      <a:pt x="1741" y="1068"/>
                    </a:lnTo>
                    <a:lnTo>
                      <a:pt x="1732" y="1066"/>
                    </a:lnTo>
                    <a:lnTo>
                      <a:pt x="1725" y="1063"/>
                    </a:lnTo>
                    <a:lnTo>
                      <a:pt x="1718" y="1061"/>
                    </a:lnTo>
                    <a:lnTo>
                      <a:pt x="1713" y="1057"/>
                    </a:lnTo>
                    <a:lnTo>
                      <a:pt x="1700" y="1050"/>
                    </a:lnTo>
                    <a:lnTo>
                      <a:pt x="1687" y="1043"/>
                    </a:lnTo>
                    <a:lnTo>
                      <a:pt x="1675" y="1037"/>
                    </a:lnTo>
                    <a:lnTo>
                      <a:pt x="1666" y="1030"/>
                    </a:lnTo>
                    <a:lnTo>
                      <a:pt x="1662" y="1025"/>
                    </a:lnTo>
                    <a:lnTo>
                      <a:pt x="1662" y="1021"/>
                    </a:lnTo>
                    <a:lnTo>
                      <a:pt x="1662" y="1015"/>
                    </a:lnTo>
                    <a:lnTo>
                      <a:pt x="1663" y="1009"/>
                    </a:lnTo>
                    <a:lnTo>
                      <a:pt x="1666" y="996"/>
                    </a:lnTo>
                    <a:lnTo>
                      <a:pt x="1667" y="984"/>
                    </a:lnTo>
                    <a:lnTo>
                      <a:pt x="1665" y="975"/>
                    </a:lnTo>
                    <a:lnTo>
                      <a:pt x="1663" y="972"/>
                    </a:lnTo>
                    <a:lnTo>
                      <a:pt x="1661" y="971"/>
                    </a:lnTo>
                    <a:lnTo>
                      <a:pt x="1656" y="970"/>
                    </a:lnTo>
                    <a:lnTo>
                      <a:pt x="1655" y="968"/>
                    </a:lnTo>
                    <a:lnTo>
                      <a:pt x="1653" y="966"/>
                    </a:lnTo>
                    <a:lnTo>
                      <a:pt x="1651" y="961"/>
                    </a:lnTo>
                    <a:lnTo>
                      <a:pt x="1650" y="956"/>
                    </a:lnTo>
                    <a:lnTo>
                      <a:pt x="1650" y="952"/>
                    </a:lnTo>
                    <a:lnTo>
                      <a:pt x="1651" y="947"/>
                    </a:lnTo>
                    <a:lnTo>
                      <a:pt x="1653" y="943"/>
                    </a:lnTo>
                    <a:lnTo>
                      <a:pt x="1655" y="941"/>
                    </a:lnTo>
                    <a:lnTo>
                      <a:pt x="1661" y="937"/>
                    </a:lnTo>
                    <a:lnTo>
                      <a:pt x="1667" y="934"/>
                    </a:lnTo>
                    <a:lnTo>
                      <a:pt x="1669" y="931"/>
                    </a:lnTo>
                    <a:lnTo>
                      <a:pt x="1672" y="928"/>
                    </a:lnTo>
                    <a:lnTo>
                      <a:pt x="1673" y="924"/>
                    </a:lnTo>
                    <a:lnTo>
                      <a:pt x="1673" y="920"/>
                    </a:lnTo>
                    <a:lnTo>
                      <a:pt x="1670" y="912"/>
                    </a:lnTo>
                    <a:lnTo>
                      <a:pt x="1669" y="904"/>
                    </a:lnTo>
                    <a:lnTo>
                      <a:pt x="1666" y="898"/>
                    </a:lnTo>
                    <a:lnTo>
                      <a:pt x="1660" y="891"/>
                    </a:lnTo>
                    <a:lnTo>
                      <a:pt x="1656" y="886"/>
                    </a:lnTo>
                    <a:lnTo>
                      <a:pt x="1655" y="882"/>
                    </a:lnTo>
                    <a:lnTo>
                      <a:pt x="1654" y="876"/>
                    </a:lnTo>
                    <a:lnTo>
                      <a:pt x="1653" y="870"/>
                    </a:lnTo>
                    <a:lnTo>
                      <a:pt x="1653" y="858"/>
                    </a:lnTo>
                    <a:lnTo>
                      <a:pt x="1653" y="848"/>
                    </a:lnTo>
                    <a:lnTo>
                      <a:pt x="1650" y="845"/>
                    </a:lnTo>
                    <a:lnTo>
                      <a:pt x="1646" y="841"/>
                    </a:lnTo>
                    <a:lnTo>
                      <a:pt x="1637" y="836"/>
                    </a:lnTo>
                    <a:lnTo>
                      <a:pt x="1629" y="830"/>
                    </a:lnTo>
                    <a:lnTo>
                      <a:pt x="1611" y="822"/>
                    </a:lnTo>
                    <a:lnTo>
                      <a:pt x="1602" y="817"/>
                    </a:lnTo>
                    <a:lnTo>
                      <a:pt x="1598" y="815"/>
                    </a:lnTo>
                    <a:lnTo>
                      <a:pt x="1596" y="811"/>
                    </a:lnTo>
                    <a:lnTo>
                      <a:pt x="1593" y="808"/>
                    </a:lnTo>
                    <a:lnTo>
                      <a:pt x="1591" y="804"/>
                    </a:lnTo>
                    <a:lnTo>
                      <a:pt x="1590" y="795"/>
                    </a:lnTo>
                    <a:lnTo>
                      <a:pt x="1588" y="786"/>
                    </a:lnTo>
                    <a:lnTo>
                      <a:pt x="1588" y="769"/>
                    </a:lnTo>
                    <a:lnTo>
                      <a:pt x="1587" y="758"/>
                    </a:lnTo>
                    <a:lnTo>
                      <a:pt x="1584" y="752"/>
                    </a:lnTo>
                    <a:lnTo>
                      <a:pt x="1581" y="750"/>
                    </a:lnTo>
                    <a:lnTo>
                      <a:pt x="1577" y="748"/>
                    </a:lnTo>
                    <a:lnTo>
                      <a:pt x="1571" y="748"/>
                    </a:lnTo>
                    <a:lnTo>
                      <a:pt x="1567" y="748"/>
                    </a:lnTo>
                    <a:lnTo>
                      <a:pt x="1563" y="747"/>
                    </a:lnTo>
                    <a:lnTo>
                      <a:pt x="1561" y="746"/>
                    </a:lnTo>
                    <a:lnTo>
                      <a:pt x="1559" y="744"/>
                    </a:lnTo>
                    <a:lnTo>
                      <a:pt x="1556" y="740"/>
                    </a:lnTo>
                    <a:lnTo>
                      <a:pt x="1554" y="735"/>
                    </a:lnTo>
                    <a:lnTo>
                      <a:pt x="1553" y="731"/>
                    </a:lnTo>
                    <a:lnTo>
                      <a:pt x="1552" y="723"/>
                    </a:lnTo>
                    <a:lnTo>
                      <a:pt x="1548" y="706"/>
                    </a:lnTo>
                    <a:lnTo>
                      <a:pt x="1542" y="684"/>
                    </a:lnTo>
                    <a:lnTo>
                      <a:pt x="1536" y="664"/>
                    </a:lnTo>
                    <a:lnTo>
                      <a:pt x="1531" y="646"/>
                    </a:lnTo>
                    <a:lnTo>
                      <a:pt x="1525" y="632"/>
                    </a:lnTo>
                    <a:lnTo>
                      <a:pt x="1514" y="606"/>
                    </a:lnTo>
                    <a:lnTo>
                      <a:pt x="1502" y="581"/>
                    </a:lnTo>
                    <a:lnTo>
                      <a:pt x="1493" y="565"/>
                    </a:lnTo>
                    <a:lnTo>
                      <a:pt x="1489" y="556"/>
                    </a:lnTo>
                    <a:lnTo>
                      <a:pt x="1485" y="545"/>
                    </a:lnTo>
                    <a:lnTo>
                      <a:pt x="1484" y="540"/>
                    </a:lnTo>
                    <a:lnTo>
                      <a:pt x="1481" y="537"/>
                    </a:lnTo>
                    <a:lnTo>
                      <a:pt x="1479" y="533"/>
                    </a:lnTo>
                    <a:lnTo>
                      <a:pt x="1476" y="533"/>
                    </a:lnTo>
                    <a:lnTo>
                      <a:pt x="1472" y="532"/>
                    </a:lnTo>
                    <a:lnTo>
                      <a:pt x="1471" y="531"/>
                    </a:lnTo>
                    <a:lnTo>
                      <a:pt x="1471" y="527"/>
                    </a:lnTo>
                    <a:lnTo>
                      <a:pt x="1473" y="521"/>
                    </a:lnTo>
                    <a:lnTo>
                      <a:pt x="1474" y="519"/>
                    </a:lnTo>
                    <a:lnTo>
                      <a:pt x="1474" y="515"/>
                    </a:lnTo>
                    <a:lnTo>
                      <a:pt x="1474" y="513"/>
                    </a:lnTo>
                    <a:lnTo>
                      <a:pt x="1473" y="510"/>
                    </a:lnTo>
                    <a:lnTo>
                      <a:pt x="1470" y="505"/>
                    </a:lnTo>
                    <a:lnTo>
                      <a:pt x="1466" y="498"/>
                    </a:lnTo>
                    <a:lnTo>
                      <a:pt x="1460" y="487"/>
                    </a:lnTo>
                    <a:lnTo>
                      <a:pt x="1452" y="470"/>
                    </a:lnTo>
                    <a:lnTo>
                      <a:pt x="1443" y="452"/>
                    </a:lnTo>
                    <a:lnTo>
                      <a:pt x="1436" y="438"/>
                    </a:lnTo>
                    <a:lnTo>
                      <a:pt x="1428" y="425"/>
                    </a:lnTo>
                    <a:lnTo>
                      <a:pt x="1418" y="409"/>
                    </a:lnTo>
                    <a:lnTo>
                      <a:pt x="1410" y="391"/>
                    </a:lnTo>
                    <a:lnTo>
                      <a:pt x="1405" y="376"/>
                    </a:lnTo>
                    <a:lnTo>
                      <a:pt x="1402" y="363"/>
                    </a:lnTo>
                    <a:lnTo>
                      <a:pt x="1398" y="348"/>
                    </a:lnTo>
                    <a:lnTo>
                      <a:pt x="1392" y="334"/>
                    </a:lnTo>
                    <a:lnTo>
                      <a:pt x="1386" y="322"/>
                    </a:lnTo>
                    <a:lnTo>
                      <a:pt x="1383" y="316"/>
                    </a:lnTo>
                    <a:lnTo>
                      <a:pt x="1377" y="312"/>
                    </a:lnTo>
                    <a:lnTo>
                      <a:pt x="1371" y="307"/>
                    </a:lnTo>
                    <a:lnTo>
                      <a:pt x="1364" y="303"/>
                    </a:lnTo>
                    <a:lnTo>
                      <a:pt x="1348" y="296"/>
                    </a:lnTo>
                    <a:lnTo>
                      <a:pt x="1335" y="291"/>
                    </a:lnTo>
                    <a:lnTo>
                      <a:pt x="1325" y="288"/>
                    </a:lnTo>
                    <a:lnTo>
                      <a:pt x="1316" y="286"/>
                    </a:lnTo>
                    <a:lnTo>
                      <a:pt x="1309" y="284"/>
                    </a:lnTo>
                    <a:lnTo>
                      <a:pt x="1301" y="279"/>
                    </a:lnTo>
                    <a:lnTo>
                      <a:pt x="1291" y="273"/>
                    </a:lnTo>
                    <a:lnTo>
                      <a:pt x="1282" y="268"/>
                    </a:lnTo>
                    <a:lnTo>
                      <a:pt x="1272" y="265"/>
                    </a:lnTo>
                    <a:lnTo>
                      <a:pt x="1264" y="263"/>
                    </a:lnTo>
                    <a:lnTo>
                      <a:pt x="1254" y="260"/>
                    </a:lnTo>
                    <a:lnTo>
                      <a:pt x="1243" y="256"/>
                    </a:lnTo>
                    <a:lnTo>
                      <a:pt x="1237" y="254"/>
                    </a:lnTo>
                    <a:lnTo>
                      <a:pt x="1231" y="254"/>
                    </a:lnTo>
                    <a:lnTo>
                      <a:pt x="1226" y="253"/>
                    </a:lnTo>
                    <a:lnTo>
                      <a:pt x="1221" y="254"/>
                    </a:lnTo>
                    <a:lnTo>
                      <a:pt x="1213" y="258"/>
                    </a:lnTo>
                    <a:lnTo>
                      <a:pt x="1206" y="259"/>
                    </a:lnTo>
                    <a:lnTo>
                      <a:pt x="1201" y="260"/>
                    </a:lnTo>
                    <a:lnTo>
                      <a:pt x="1196" y="259"/>
                    </a:lnTo>
                    <a:lnTo>
                      <a:pt x="1194" y="258"/>
                    </a:lnTo>
                    <a:lnTo>
                      <a:pt x="1193" y="256"/>
                    </a:lnTo>
                    <a:lnTo>
                      <a:pt x="1193" y="254"/>
                    </a:lnTo>
                    <a:lnTo>
                      <a:pt x="1193" y="253"/>
                    </a:lnTo>
                    <a:lnTo>
                      <a:pt x="1195" y="249"/>
                    </a:lnTo>
                    <a:lnTo>
                      <a:pt x="1200" y="248"/>
                    </a:lnTo>
                    <a:lnTo>
                      <a:pt x="1201" y="247"/>
                    </a:lnTo>
                    <a:lnTo>
                      <a:pt x="1202" y="244"/>
                    </a:lnTo>
                    <a:lnTo>
                      <a:pt x="1202" y="243"/>
                    </a:lnTo>
                    <a:lnTo>
                      <a:pt x="1201" y="241"/>
                    </a:lnTo>
                    <a:lnTo>
                      <a:pt x="1200" y="240"/>
                    </a:lnTo>
                    <a:lnTo>
                      <a:pt x="1196" y="237"/>
                    </a:lnTo>
                    <a:lnTo>
                      <a:pt x="1191" y="236"/>
                    </a:lnTo>
                    <a:lnTo>
                      <a:pt x="1185" y="236"/>
                    </a:lnTo>
                    <a:lnTo>
                      <a:pt x="1174" y="237"/>
                    </a:lnTo>
                    <a:lnTo>
                      <a:pt x="1163" y="241"/>
                    </a:lnTo>
                    <a:lnTo>
                      <a:pt x="1159" y="243"/>
                    </a:lnTo>
                    <a:lnTo>
                      <a:pt x="1155" y="246"/>
                    </a:lnTo>
                    <a:lnTo>
                      <a:pt x="1151" y="249"/>
                    </a:lnTo>
                    <a:lnTo>
                      <a:pt x="1149" y="253"/>
                    </a:lnTo>
                    <a:lnTo>
                      <a:pt x="1143" y="259"/>
                    </a:lnTo>
                    <a:lnTo>
                      <a:pt x="1138" y="263"/>
                    </a:lnTo>
                    <a:lnTo>
                      <a:pt x="1132" y="265"/>
                    </a:lnTo>
                    <a:lnTo>
                      <a:pt x="1126" y="263"/>
                    </a:lnTo>
                    <a:lnTo>
                      <a:pt x="1122" y="263"/>
                    </a:lnTo>
                    <a:lnTo>
                      <a:pt x="1120" y="261"/>
                    </a:lnTo>
                    <a:lnTo>
                      <a:pt x="1119" y="259"/>
                    </a:lnTo>
                    <a:lnTo>
                      <a:pt x="1119" y="258"/>
                    </a:lnTo>
                    <a:lnTo>
                      <a:pt x="1119" y="255"/>
                    </a:lnTo>
                    <a:lnTo>
                      <a:pt x="1120" y="253"/>
                    </a:lnTo>
                    <a:lnTo>
                      <a:pt x="1122" y="250"/>
                    </a:lnTo>
                    <a:lnTo>
                      <a:pt x="1125" y="248"/>
                    </a:lnTo>
                    <a:lnTo>
                      <a:pt x="1133" y="243"/>
                    </a:lnTo>
                    <a:lnTo>
                      <a:pt x="1139" y="237"/>
                    </a:lnTo>
                    <a:lnTo>
                      <a:pt x="1144" y="230"/>
                    </a:lnTo>
                    <a:lnTo>
                      <a:pt x="1147" y="224"/>
                    </a:lnTo>
                    <a:lnTo>
                      <a:pt x="1149" y="222"/>
                    </a:lnTo>
                    <a:lnTo>
                      <a:pt x="1147" y="218"/>
                    </a:lnTo>
                    <a:lnTo>
                      <a:pt x="1146" y="216"/>
                    </a:lnTo>
                    <a:lnTo>
                      <a:pt x="1143" y="214"/>
                    </a:lnTo>
                    <a:lnTo>
                      <a:pt x="1136" y="206"/>
                    </a:lnTo>
                    <a:lnTo>
                      <a:pt x="1125" y="196"/>
                    </a:lnTo>
                    <a:lnTo>
                      <a:pt x="1112" y="181"/>
                    </a:lnTo>
                    <a:lnTo>
                      <a:pt x="1095" y="165"/>
                    </a:lnTo>
                    <a:lnTo>
                      <a:pt x="1087" y="158"/>
                    </a:lnTo>
                    <a:lnTo>
                      <a:pt x="1078" y="152"/>
                    </a:lnTo>
                    <a:lnTo>
                      <a:pt x="1070" y="147"/>
                    </a:lnTo>
                    <a:lnTo>
                      <a:pt x="1062" y="145"/>
                    </a:lnTo>
                    <a:lnTo>
                      <a:pt x="1055" y="145"/>
                    </a:lnTo>
                    <a:lnTo>
                      <a:pt x="1049" y="146"/>
                    </a:lnTo>
                    <a:lnTo>
                      <a:pt x="1042" y="148"/>
                    </a:lnTo>
                    <a:lnTo>
                      <a:pt x="1034" y="149"/>
                    </a:lnTo>
                    <a:lnTo>
                      <a:pt x="1027" y="152"/>
                    </a:lnTo>
                    <a:lnTo>
                      <a:pt x="1021" y="153"/>
                    </a:lnTo>
                    <a:lnTo>
                      <a:pt x="1015" y="153"/>
                    </a:lnTo>
                    <a:lnTo>
                      <a:pt x="1011" y="152"/>
                    </a:lnTo>
                    <a:lnTo>
                      <a:pt x="1002" y="146"/>
                    </a:lnTo>
                    <a:lnTo>
                      <a:pt x="994" y="138"/>
                    </a:lnTo>
                    <a:lnTo>
                      <a:pt x="987" y="129"/>
                    </a:lnTo>
                    <a:lnTo>
                      <a:pt x="982" y="120"/>
                    </a:lnTo>
                    <a:lnTo>
                      <a:pt x="981" y="115"/>
                    </a:lnTo>
                    <a:lnTo>
                      <a:pt x="981" y="108"/>
                    </a:lnTo>
                    <a:lnTo>
                      <a:pt x="982" y="101"/>
                    </a:lnTo>
                    <a:lnTo>
                      <a:pt x="983" y="92"/>
                    </a:lnTo>
                    <a:lnTo>
                      <a:pt x="986" y="77"/>
                    </a:lnTo>
                    <a:lnTo>
                      <a:pt x="987" y="64"/>
                    </a:lnTo>
                    <a:lnTo>
                      <a:pt x="987" y="53"/>
                    </a:lnTo>
                    <a:lnTo>
                      <a:pt x="988" y="40"/>
                    </a:lnTo>
                    <a:lnTo>
                      <a:pt x="989" y="34"/>
                    </a:lnTo>
                    <a:lnTo>
                      <a:pt x="992" y="29"/>
                    </a:lnTo>
                    <a:lnTo>
                      <a:pt x="994" y="25"/>
                    </a:lnTo>
                    <a:lnTo>
                      <a:pt x="999" y="21"/>
                    </a:lnTo>
                    <a:lnTo>
                      <a:pt x="1010" y="15"/>
                    </a:lnTo>
                    <a:lnTo>
                      <a:pt x="1021" y="7"/>
                    </a:lnTo>
                    <a:lnTo>
                      <a:pt x="1007" y="2"/>
                    </a:lnTo>
                    <a:lnTo>
                      <a:pt x="990" y="0"/>
                    </a:lnTo>
                    <a:lnTo>
                      <a:pt x="982" y="0"/>
                    </a:lnTo>
                    <a:lnTo>
                      <a:pt x="975" y="0"/>
                    </a:lnTo>
                    <a:lnTo>
                      <a:pt x="969" y="1"/>
                    </a:lnTo>
                    <a:lnTo>
                      <a:pt x="962" y="3"/>
                    </a:lnTo>
                    <a:lnTo>
                      <a:pt x="951" y="9"/>
                    </a:lnTo>
                    <a:lnTo>
                      <a:pt x="942" y="16"/>
                    </a:lnTo>
                    <a:lnTo>
                      <a:pt x="935" y="21"/>
                    </a:lnTo>
                    <a:lnTo>
                      <a:pt x="927" y="25"/>
                    </a:lnTo>
                    <a:lnTo>
                      <a:pt x="920" y="28"/>
                    </a:lnTo>
                    <a:lnTo>
                      <a:pt x="913" y="31"/>
                    </a:lnTo>
                    <a:lnTo>
                      <a:pt x="897" y="34"/>
                    </a:lnTo>
                    <a:lnTo>
                      <a:pt x="879" y="38"/>
                    </a:lnTo>
                    <a:lnTo>
                      <a:pt x="870" y="40"/>
                    </a:lnTo>
                    <a:lnTo>
                      <a:pt x="866" y="42"/>
                    </a:lnTo>
                    <a:lnTo>
                      <a:pt x="863" y="47"/>
                    </a:lnTo>
                    <a:lnTo>
                      <a:pt x="861" y="52"/>
                    </a:lnTo>
                    <a:lnTo>
                      <a:pt x="862" y="66"/>
                    </a:lnTo>
                    <a:lnTo>
                      <a:pt x="862" y="83"/>
                    </a:lnTo>
                    <a:lnTo>
                      <a:pt x="861" y="92"/>
                    </a:lnTo>
                    <a:lnTo>
                      <a:pt x="859" y="101"/>
                    </a:lnTo>
                    <a:lnTo>
                      <a:pt x="855" y="108"/>
                    </a:lnTo>
                    <a:lnTo>
                      <a:pt x="851" y="115"/>
                    </a:lnTo>
                    <a:lnTo>
                      <a:pt x="841" y="127"/>
                    </a:lnTo>
                    <a:lnTo>
                      <a:pt x="830" y="139"/>
                    </a:lnTo>
                    <a:lnTo>
                      <a:pt x="825" y="145"/>
                    </a:lnTo>
                    <a:lnTo>
                      <a:pt x="824" y="149"/>
                    </a:lnTo>
                    <a:lnTo>
                      <a:pt x="824" y="155"/>
                    </a:lnTo>
                    <a:lnTo>
                      <a:pt x="825" y="161"/>
                    </a:lnTo>
                    <a:lnTo>
                      <a:pt x="831" y="172"/>
                    </a:lnTo>
                    <a:lnTo>
                      <a:pt x="835" y="183"/>
                    </a:lnTo>
                    <a:lnTo>
                      <a:pt x="834" y="187"/>
                    </a:lnTo>
                    <a:lnTo>
                      <a:pt x="831" y="191"/>
                    </a:lnTo>
                    <a:lnTo>
                      <a:pt x="828" y="193"/>
                    </a:lnTo>
                    <a:lnTo>
                      <a:pt x="823" y="195"/>
                    </a:lnTo>
                    <a:lnTo>
                      <a:pt x="816" y="196"/>
                    </a:lnTo>
                    <a:lnTo>
                      <a:pt x="810" y="196"/>
                    </a:lnTo>
                    <a:lnTo>
                      <a:pt x="803" y="195"/>
                    </a:lnTo>
                    <a:lnTo>
                      <a:pt x="794" y="192"/>
                    </a:lnTo>
                    <a:lnTo>
                      <a:pt x="788" y="191"/>
                    </a:lnTo>
                    <a:lnTo>
                      <a:pt x="781" y="191"/>
                    </a:lnTo>
                    <a:lnTo>
                      <a:pt x="774" y="191"/>
                    </a:lnTo>
                    <a:lnTo>
                      <a:pt x="767" y="192"/>
                    </a:lnTo>
                    <a:lnTo>
                      <a:pt x="761" y="195"/>
                    </a:lnTo>
                    <a:lnTo>
                      <a:pt x="754" y="198"/>
                    </a:lnTo>
                    <a:lnTo>
                      <a:pt x="747" y="203"/>
                    </a:lnTo>
                    <a:lnTo>
                      <a:pt x="740" y="210"/>
                    </a:lnTo>
                    <a:lnTo>
                      <a:pt x="736" y="216"/>
                    </a:lnTo>
                    <a:lnTo>
                      <a:pt x="733" y="223"/>
                    </a:lnTo>
                    <a:lnTo>
                      <a:pt x="730" y="233"/>
                    </a:lnTo>
                    <a:lnTo>
                      <a:pt x="729" y="244"/>
                    </a:lnTo>
                    <a:lnTo>
                      <a:pt x="728" y="260"/>
                    </a:lnTo>
                    <a:lnTo>
                      <a:pt x="728" y="275"/>
                    </a:lnTo>
                    <a:lnTo>
                      <a:pt x="727" y="288"/>
                    </a:lnTo>
                    <a:lnTo>
                      <a:pt x="727" y="299"/>
                    </a:lnTo>
                    <a:lnTo>
                      <a:pt x="727" y="305"/>
                    </a:lnTo>
                    <a:lnTo>
                      <a:pt x="725" y="310"/>
                    </a:lnTo>
                    <a:lnTo>
                      <a:pt x="724" y="315"/>
                    </a:lnTo>
                    <a:lnTo>
                      <a:pt x="722" y="317"/>
                    </a:lnTo>
                    <a:lnTo>
                      <a:pt x="719" y="319"/>
                    </a:lnTo>
                    <a:lnTo>
                      <a:pt x="716" y="321"/>
                    </a:lnTo>
                    <a:lnTo>
                      <a:pt x="711" y="322"/>
                    </a:lnTo>
                    <a:lnTo>
                      <a:pt x="706" y="323"/>
                    </a:lnTo>
                    <a:lnTo>
                      <a:pt x="696" y="324"/>
                    </a:lnTo>
                    <a:lnTo>
                      <a:pt x="687" y="328"/>
                    </a:lnTo>
                    <a:lnTo>
                      <a:pt x="681" y="331"/>
                    </a:lnTo>
                    <a:lnTo>
                      <a:pt x="674" y="338"/>
                    </a:lnTo>
                    <a:lnTo>
                      <a:pt x="670" y="341"/>
                    </a:lnTo>
                    <a:lnTo>
                      <a:pt x="666" y="343"/>
                    </a:lnTo>
                    <a:lnTo>
                      <a:pt x="661" y="344"/>
                    </a:lnTo>
                    <a:lnTo>
                      <a:pt x="656" y="344"/>
                    </a:lnTo>
                    <a:lnTo>
                      <a:pt x="653" y="344"/>
                    </a:lnTo>
                    <a:lnTo>
                      <a:pt x="649" y="342"/>
                    </a:lnTo>
                    <a:lnTo>
                      <a:pt x="646" y="340"/>
                    </a:lnTo>
                    <a:lnTo>
                      <a:pt x="643" y="335"/>
                    </a:lnTo>
                    <a:lnTo>
                      <a:pt x="640" y="325"/>
                    </a:lnTo>
                    <a:lnTo>
                      <a:pt x="637" y="312"/>
                    </a:lnTo>
                    <a:lnTo>
                      <a:pt x="634" y="299"/>
                    </a:lnTo>
                    <a:lnTo>
                      <a:pt x="630" y="287"/>
                    </a:lnTo>
                    <a:lnTo>
                      <a:pt x="624" y="278"/>
                    </a:lnTo>
                    <a:lnTo>
                      <a:pt x="618" y="269"/>
                    </a:lnTo>
                    <a:lnTo>
                      <a:pt x="616" y="266"/>
                    </a:lnTo>
                    <a:lnTo>
                      <a:pt x="612" y="261"/>
                    </a:lnTo>
                    <a:lnTo>
                      <a:pt x="610" y="256"/>
                    </a:lnTo>
                    <a:lnTo>
                      <a:pt x="609" y="250"/>
                    </a:lnTo>
                    <a:lnTo>
                      <a:pt x="607" y="244"/>
                    </a:lnTo>
                    <a:lnTo>
                      <a:pt x="603" y="241"/>
                    </a:lnTo>
                    <a:lnTo>
                      <a:pt x="598" y="236"/>
                    </a:lnTo>
                    <a:lnTo>
                      <a:pt x="591" y="234"/>
                    </a:lnTo>
                    <a:lnTo>
                      <a:pt x="584" y="233"/>
                    </a:lnTo>
                    <a:lnTo>
                      <a:pt x="576" y="231"/>
                    </a:lnTo>
                    <a:lnTo>
                      <a:pt x="567" y="230"/>
                    </a:lnTo>
                    <a:lnTo>
                      <a:pt x="558" y="231"/>
                    </a:lnTo>
                    <a:lnTo>
                      <a:pt x="549" y="233"/>
                    </a:lnTo>
                    <a:lnTo>
                      <a:pt x="542" y="235"/>
                    </a:lnTo>
                    <a:lnTo>
                      <a:pt x="534" y="239"/>
                    </a:lnTo>
                    <a:lnTo>
                      <a:pt x="527" y="242"/>
                    </a:lnTo>
                    <a:lnTo>
                      <a:pt x="521" y="247"/>
                    </a:lnTo>
                    <a:lnTo>
                      <a:pt x="516" y="252"/>
                    </a:lnTo>
                    <a:lnTo>
                      <a:pt x="511" y="258"/>
                    </a:lnTo>
                    <a:lnTo>
                      <a:pt x="509" y="263"/>
                    </a:lnTo>
                    <a:lnTo>
                      <a:pt x="507" y="273"/>
                    </a:lnTo>
                    <a:lnTo>
                      <a:pt x="502" y="287"/>
                    </a:lnTo>
                    <a:lnTo>
                      <a:pt x="500" y="294"/>
                    </a:lnTo>
                    <a:lnTo>
                      <a:pt x="496" y="299"/>
                    </a:lnTo>
                    <a:lnTo>
                      <a:pt x="495" y="300"/>
                    </a:lnTo>
                    <a:lnTo>
                      <a:pt x="494" y="302"/>
                    </a:lnTo>
                    <a:lnTo>
                      <a:pt x="491" y="302"/>
                    </a:lnTo>
                    <a:lnTo>
                      <a:pt x="490" y="300"/>
                    </a:lnTo>
                    <a:lnTo>
                      <a:pt x="486" y="297"/>
                    </a:lnTo>
                    <a:lnTo>
                      <a:pt x="483" y="296"/>
                    </a:lnTo>
                    <a:lnTo>
                      <a:pt x="478" y="298"/>
                    </a:lnTo>
                    <a:lnTo>
                      <a:pt x="471" y="304"/>
                    </a:lnTo>
                    <a:lnTo>
                      <a:pt x="460" y="312"/>
                    </a:lnTo>
                    <a:lnTo>
                      <a:pt x="450" y="321"/>
                    </a:lnTo>
                    <a:lnTo>
                      <a:pt x="444" y="324"/>
                    </a:lnTo>
                    <a:lnTo>
                      <a:pt x="438" y="328"/>
                    </a:lnTo>
                    <a:lnTo>
                      <a:pt x="432" y="330"/>
                    </a:lnTo>
                    <a:lnTo>
                      <a:pt x="427" y="331"/>
                    </a:lnTo>
                    <a:lnTo>
                      <a:pt x="419" y="332"/>
                    </a:lnTo>
                    <a:lnTo>
                      <a:pt x="412" y="332"/>
                    </a:lnTo>
                    <a:lnTo>
                      <a:pt x="403" y="332"/>
                    </a:lnTo>
                    <a:lnTo>
                      <a:pt x="396" y="331"/>
                    </a:lnTo>
                    <a:lnTo>
                      <a:pt x="390" y="328"/>
                    </a:lnTo>
                    <a:lnTo>
                      <a:pt x="383" y="325"/>
                    </a:lnTo>
                    <a:lnTo>
                      <a:pt x="377" y="321"/>
                    </a:lnTo>
                    <a:lnTo>
                      <a:pt x="372" y="316"/>
                    </a:lnTo>
                    <a:lnTo>
                      <a:pt x="365" y="309"/>
                    </a:lnTo>
                    <a:lnTo>
                      <a:pt x="358" y="303"/>
                    </a:lnTo>
                    <a:lnTo>
                      <a:pt x="350" y="297"/>
                    </a:lnTo>
                    <a:lnTo>
                      <a:pt x="341" y="291"/>
                    </a:lnTo>
                    <a:lnTo>
                      <a:pt x="331" y="286"/>
                    </a:lnTo>
                    <a:lnTo>
                      <a:pt x="321" y="283"/>
                    </a:lnTo>
                    <a:lnTo>
                      <a:pt x="309" y="279"/>
                    </a:lnTo>
                    <a:lnTo>
                      <a:pt x="297" y="277"/>
                    </a:lnTo>
                    <a:lnTo>
                      <a:pt x="282" y="275"/>
                    </a:lnTo>
                    <a:lnTo>
                      <a:pt x="265" y="277"/>
                    </a:lnTo>
                    <a:lnTo>
                      <a:pt x="257" y="277"/>
                    </a:lnTo>
                    <a:lnTo>
                      <a:pt x="250" y="275"/>
                    </a:lnTo>
                    <a:lnTo>
                      <a:pt x="243" y="273"/>
                    </a:lnTo>
                    <a:lnTo>
                      <a:pt x="236" y="269"/>
                    </a:lnTo>
                    <a:lnTo>
                      <a:pt x="234" y="267"/>
                    </a:lnTo>
                    <a:lnTo>
                      <a:pt x="233" y="265"/>
                    </a:lnTo>
                    <a:lnTo>
                      <a:pt x="233" y="261"/>
                    </a:lnTo>
                    <a:lnTo>
                      <a:pt x="233" y="258"/>
                    </a:lnTo>
                    <a:lnTo>
                      <a:pt x="236" y="252"/>
                    </a:lnTo>
                    <a:lnTo>
                      <a:pt x="238" y="243"/>
                    </a:lnTo>
                    <a:lnTo>
                      <a:pt x="243" y="236"/>
                    </a:lnTo>
                    <a:lnTo>
                      <a:pt x="245" y="230"/>
                    </a:lnTo>
                    <a:lnTo>
                      <a:pt x="248" y="224"/>
                    </a:lnTo>
                    <a:lnTo>
                      <a:pt x="246" y="220"/>
                    </a:lnTo>
                    <a:lnTo>
                      <a:pt x="237" y="205"/>
                    </a:lnTo>
                    <a:lnTo>
                      <a:pt x="225" y="191"/>
                    </a:lnTo>
                    <a:lnTo>
                      <a:pt x="213" y="178"/>
                    </a:lnTo>
                    <a:lnTo>
                      <a:pt x="204" y="167"/>
                    </a:lnTo>
                    <a:lnTo>
                      <a:pt x="187" y="147"/>
                    </a:lnTo>
                    <a:lnTo>
                      <a:pt x="166" y="123"/>
                    </a:lnTo>
                    <a:lnTo>
                      <a:pt x="154" y="110"/>
                    </a:lnTo>
                    <a:lnTo>
                      <a:pt x="142" y="99"/>
                    </a:lnTo>
                    <a:lnTo>
                      <a:pt x="130" y="89"/>
                    </a:lnTo>
                    <a:lnTo>
                      <a:pt x="119" y="79"/>
                    </a:lnTo>
                    <a:lnTo>
                      <a:pt x="108" y="70"/>
                    </a:lnTo>
                    <a:lnTo>
                      <a:pt x="101" y="60"/>
                    </a:lnTo>
                    <a:lnTo>
                      <a:pt x="94" y="51"/>
                    </a:lnTo>
                    <a:lnTo>
                      <a:pt x="89" y="40"/>
                    </a:lnTo>
                    <a:lnTo>
                      <a:pt x="82" y="21"/>
                    </a:lnTo>
                    <a:lnTo>
                      <a:pt x="78" y="6"/>
                    </a:lnTo>
                    <a:lnTo>
                      <a:pt x="74" y="2"/>
                    </a:lnTo>
                    <a:lnTo>
                      <a:pt x="72" y="1"/>
                    </a:lnTo>
                    <a:lnTo>
                      <a:pt x="70" y="3"/>
                    </a:lnTo>
                    <a:lnTo>
                      <a:pt x="69" y="8"/>
                    </a:lnTo>
                    <a:lnTo>
                      <a:pt x="68" y="14"/>
                    </a:lnTo>
                    <a:lnTo>
                      <a:pt x="68" y="21"/>
                    </a:lnTo>
                    <a:lnTo>
                      <a:pt x="69" y="29"/>
                    </a:lnTo>
                    <a:lnTo>
                      <a:pt x="70" y="36"/>
                    </a:lnTo>
                    <a:lnTo>
                      <a:pt x="74" y="45"/>
                    </a:lnTo>
                    <a:lnTo>
                      <a:pt x="78" y="53"/>
                    </a:lnTo>
                    <a:lnTo>
                      <a:pt x="83" y="63"/>
                    </a:lnTo>
                    <a:lnTo>
                      <a:pt x="89" y="72"/>
                    </a:lnTo>
                    <a:lnTo>
                      <a:pt x="101" y="88"/>
                    </a:lnTo>
                    <a:lnTo>
                      <a:pt x="111" y="99"/>
                    </a:lnTo>
                    <a:lnTo>
                      <a:pt x="119" y="107"/>
                    </a:lnTo>
                    <a:lnTo>
                      <a:pt x="129" y="116"/>
                    </a:lnTo>
                    <a:lnTo>
                      <a:pt x="132" y="120"/>
                    </a:lnTo>
                    <a:lnTo>
                      <a:pt x="133" y="123"/>
                    </a:lnTo>
                    <a:lnTo>
                      <a:pt x="133" y="126"/>
                    </a:lnTo>
                    <a:lnTo>
                      <a:pt x="133" y="127"/>
                    </a:lnTo>
                    <a:lnTo>
                      <a:pt x="132" y="128"/>
                    </a:lnTo>
                    <a:lnTo>
                      <a:pt x="130" y="129"/>
                    </a:lnTo>
                    <a:lnTo>
                      <a:pt x="119" y="135"/>
                    </a:lnTo>
                    <a:lnTo>
                      <a:pt x="107" y="140"/>
                    </a:lnTo>
                    <a:lnTo>
                      <a:pt x="94" y="146"/>
                    </a:lnTo>
                    <a:lnTo>
                      <a:pt x="83" y="151"/>
                    </a:lnTo>
                    <a:lnTo>
                      <a:pt x="67" y="158"/>
                    </a:lnTo>
                    <a:lnTo>
                      <a:pt x="49" y="165"/>
                    </a:lnTo>
                    <a:lnTo>
                      <a:pt x="39" y="170"/>
                    </a:lnTo>
                    <a:lnTo>
                      <a:pt x="32" y="174"/>
                    </a:lnTo>
                    <a:lnTo>
                      <a:pt x="28" y="179"/>
                    </a:lnTo>
                    <a:lnTo>
                      <a:pt x="24" y="185"/>
                    </a:lnTo>
                    <a:lnTo>
                      <a:pt x="22" y="197"/>
                    </a:lnTo>
                    <a:lnTo>
                      <a:pt x="18" y="209"/>
                    </a:lnTo>
                    <a:lnTo>
                      <a:pt x="13" y="220"/>
                    </a:lnTo>
                    <a:lnTo>
                      <a:pt x="6" y="231"/>
                    </a:lnTo>
                    <a:lnTo>
                      <a:pt x="3" y="237"/>
                    </a:lnTo>
                    <a:lnTo>
                      <a:pt x="0" y="246"/>
                    </a:lnTo>
                    <a:lnTo>
                      <a:pt x="0" y="255"/>
                    </a:lnTo>
                    <a:lnTo>
                      <a:pt x="0" y="263"/>
                    </a:lnTo>
                    <a:lnTo>
                      <a:pt x="1" y="271"/>
                    </a:lnTo>
                    <a:lnTo>
                      <a:pt x="1" y="275"/>
                    </a:lnTo>
                    <a:lnTo>
                      <a:pt x="0" y="279"/>
                    </a:lnTo>
                    <a:lnTo>
                      <a:pt x="0" y="281"/>
                    </a:lnTo>
                    <a:lnTo>
                      <a:pt x="1" y="283"/>
                    </a:lnTo>
                    <a:lnTo>
                      <a:pt x="6" y="281"/>
                    </a:lnTo>
                    <a:lnTo>
                      <a:pt x="12" y="280"/>
                    </a:lnTo>
                    <a:lnTo>
                      <a:pt x="17" y="281"/>
                    </a:lnTo>
                    <a:lnTo>
                      <a:pt x="29" y="290"/>
                    </a:lnTo>
                    <a:lnTo>
                      <a:pt x="43" y="303"/>
                    </a:lnTo>
                    <a:lnTo>
                      <a:pt x="56" y="317"/>
                    </a:lnTo>
                    <a:lnTo>
                      <a:pt x="67" y="328"/>
                    </a:lnTo>
                    <a:lnTo>
                      <a:pt x="70" y="331"/>
                    </a:lnTo>
                    <a:lnTo>
                      <a:pt x="74" y="335"/>
                    </a:lnTo>
                    <a:lnTo>
                      <a:pt x="79" y="338"/>
                    </a:lnTo>
                    <a:lnTo>
                      <a:pt x="83" y="341"/>
                    </a:lnTo>
                    <a:lnTo>
                      <a:pt x="94" y="344"/>
                    </a:lnTo>
                    <a:lnTo>
                      <a:pt x="106" y="346"/>
                    </a:lnTo>
                    <a:lnTo>
                      <a:pt x="119" y="346"/>
                    </a:lnTo>
                    <a:lnTo>
                      <a:pt x="130" y="347"/>
                    </a:lnTo>
                    <a:lnTo>
                      <a:pt x="135" y="348"/>
                    </a:lnTo>
                    <a:lnTo>
                      <a:pt x="139" y="349"/>
                    </a:lnTo>
                    <a:lnTo>
                      <a:pt x="143" y="351"/>
                    </a:lnTo>
                    <a:lnTo>
                      <a:pt x="146" y="356"/>
                    </a:lnTo>
                    <a:lnTo>
                      <a:pt x="152" y="365"/>
                    </a:lnTo>
                    <a:lnTo>
                      <a:pt x="160" y="372"/>
                    </a:lnTo>
                    <a:lnTo>
                      <a:pt x="164" y="374"/>
                    </a:lnTo>
                    <a:lnTo>
                      <a:pt x="170" y="376"/>
                    </a:lnTo>
                    <a:lnTo>
                      <a:pt x="176" y="378"/>
                    </a:lnTo>
                    <a:lnTo>
                      <a:pt x="183" y="378"/>
                    </a:lnTo>
                    <a:lnTo>
                      <a:pt x="199" y="376"/>
                    </a:lnTo>
                    <a:lnTo>
                      <a:pt x="209" y="375"/>
                    </a:lnTo>
                    <a:lnTo>
                      <a:pt x="214" y="376"/>
                    </a:lnTo>
                    <a:lnTo>
                      <a:pt x="218" y="378"/>
                    </a:lnTo>
                    <a:lnTo>
                      <a:pt x="220" y="381"/>
                    </a:lnTo>
                    <a:lnTo>
                      <a:pt x="221" y="385"/>
                    </a:lnTo>
                    <a:lnTo>
                      <a:pt x="221" y="395"/>
                    </a:lnTo>
                    <a:lnTo>
                      <a:pt x="221" y="405"/>
                    </a:lnTo>
                    <a:lnTo>
                      <a:pt x="221" y="410"/>
                    </a:lnTo>
                    <a:lnTo>
                      <a:pt x="221" y="414"/>
                    </a:lnTo>
                    <a:lnTo>
                      <a:pt x="223" y="418"/>
                    </a:lnTo>
                    <a:lnTo>
                      <a:pt x="225" y="423"/>
                    </a:lnTo>
                    <a:lnTo>
                      <a:pt x="231" y="431"/>
                    </a:lnTo>
                    <a:lnTo>
                      <a:pt x="236" y="441"/>
                    </a:lnTo>
                    <a:lnTo>
                      <a:pt x="240" y="449"/>
                    </a:lnTo>
                    <a:lnTo>
                      <a:pt x="243" y="458"/>
                    </a:lnTo>
                    <a:lnTo>
                      <a:pt x="244" y="466"/>
                    </a:lnTo>
                    <a:lnTo>
                      <a:pt x="246" y="474"/>
                    </a:lnTo>
                    <a:lnTo>
                      <a:pt x="249" y="477"/>
                    </a:lnTo>
                    <a:lnTo>
                      <a:pt x="252" y="482"/>
                    </a:lnTo>
                    <a:lnTo>
                      <a:pt x="258" y="487"/>
                    </a:lnTo>
                    <a:lnTo>
                      <a:pt x="267" y="492"/>
                    </a:lnTo>
                    <a:lnTo>
                      <a:pt x="275" y="496"/>
                    </a:lnTo>
                    <a:lnTo>
                      <a:pt x="284" y="501"/>
                    </a:lnTo>
                    <a:lnTo>
                      <a:pt x="294" y="505"/>
                    </a:lnTo>
                    <a:lnTo>
                      <a:pt x="303" y="508"/>
                    </a:lnTo>
                    <a:lnTo>
                      <a:pt x="313" y="511"/>
                    </a:lnTo>
                    <a:lnTo>
                      <a:pt x="322" y="512"/>
                    </a:lnTo>
                    <a:lnTo>
                      <a:pt x="331" y="512"/>
                    </a:lnTo>
                    <a:lnTo>
                      <a:pt x="339" y="511"/>
                    </a:lnTo>
                    <a:lnTo>
                      <a:pt x="352" y="507"/>
                    </a:lnTo>
                    <a:lnTo>
                      <a:pt x="363" y="507"/>
                    </a:lnTo>
                    <a:lnTo>
                      <a:pt x="366" y="508"/>
                    </a:lnTo>
                    <a:lnTo>
                      <a:pt x="369" y="510"/>
                    </a:lnTo>
                    <a:lnTo>
                      <a:pt x="371" y="513"/>
                    </a:lnTo>
                    <a:lnTo>
                      <a:pt x="374" y="518"/>
                    </a:lnTo>
                    <a:lnTo>
                      <a:pt x="376" y="521"/>
                    </a:lnTo>
                    <a:lnTo>
                      <a:pt x="378" y="525"/>
                    </a:lnTo>
                    <a:lnTo>
                      <a:pt x="382" y="527"/>
                    </a:lnTo>
                    <a:lnTo>
                      <a:pt x="385" y="529"/>
                    </a:lnTo>
                    <a:lnTo>
                      <a:pt x="390" y="529"/>
                    </a:lnTo>
                    <a:lnTo>
                      <a:pt x="395" y="527"/>
                    </a:lnTo>
                    <a:lnTo>
                      <a:pt x="401" y="526"/>
                    </a:lnTo>
                    <a:lnTo>
                      <a:pt x="406" y="523"/>
                    </a:lnTo>
                    <a:lnTo>
                      <a:pt x="412" y="520"/>
                    </a:lnTo>
                    <a:lnTo>
                      <a:pt x="415" y="518"/>
                    </a:lnTo>
                    <a:lnTo>
                      <a:pt x="420" y="518"/>
                    </a:lnTo>
                    <a:lnTo>
                      <a:pt x="423" y="518"/>
                    </a:lnTo>
                    <a:lnTo>
                      <a:pt x="426" y="519"/>
                    </a:lnTo>
                    <a:lnTo>
                      <a:pt x="428" y="521"/>
                    </a:lnTo>
                    <a:lnTo>
                      <a:pt x="431" y="525"/>
                    </a:lnTo>
                    <a:lnTo>
                      <a:pt x="432" y="530"/>
                    </a:lnTo>
                    <a:lnTo>
                      <a:pt x="434" y="534"/>
                    </a:lnTo>
                    <a:lnTo>
                      <a:pt x="437" y="538"/>
                    </a:lnTo>
                    <a:lnTo>
                      <a:pt x="439" y="540"/>
                    </a:lnTo>
                    <a:lnTo>
                      <a:pt x="442" y="542"/>
                    </a:lnTo>
                    <a:lnTo>
                      <a:pt x="450" y="542"/>
                    </a:lnTo>
                    <a:lnTo>
                      <a:pt x="458" y="539"/>
                    </a:lnTo>
                    <a:lnTo>
                      <a:pt x="462" y="539"/>
                    </a:lnTo>
                    <a:lnTo>
                      <a:pt x="466" y="538"/>
                    </a:lnTo>
                    <a:lnTo>
                      <a:pt x="470" y="538"/>
                    </a:lnTo>
                    <a:lnTo>
                      <a:pt x="472" y="539"/>
                    </a:lnTo>
                    <a:lnTo>
                      <a:pt x="475" y="542"/>
                    </a:lnTo>
                    <a:lnTo>
                      <a:pt x="477" y="544"/>
                    </a:lnTo>
                    <a:lnTo>
                      <a:pt x="478" y="549"/>
                    </a:lnTo>
                    <a:lnTo>
                      <a:pt x="479" y="552"/>
                    </a:lnTo>
                    <a:lnTo>
                      <a:pt x="479" y="562"/>
                    </a:lnTo>
                    <a:lnTo>
                      <a:pt x="482" y="569"/>
                    </a:lnTo>
                    <a:lnTo>
                      <a:pt x="484" y="574"/>
                    </a:lnTo>
                    <a:lnTo>
                      <a:pt x="489" y="580"/>
                    </a:lnTo>
                    <a:lnTo>
                      <a:pt x="492" y="581"/>
                    </a:lnTo>
                    <a:lnTo>
                      <a:pt x="497" y="582"/>
                    </a:lnTo>
                    <a:lnTo>
                      <a:pt x="501" y="582"/>
                    </a:lnTo>
                    <a:lnTo>
                      <a:pt x="505" y="582"/>
                    </a:lnTo>
                    <a:lnTo>
                      <a:pt x="509" y="582"/>
                    </a:lnTo>
                    <a:lnTo>
                      <a:pt x="511" y="583"/>
                    </a:lnTo>
                    <a:lnTo>
                      <a:pt x="514" y="586"/>
                    </a:lnTo>
                    <a:lnTo>
                      <a:pt x="514" y="589"/>
                    </a:lnTo>
                    <a:lnTo>
                      <a:pt x="513" y="599"/>
                    </a:lnTo>
                    <a:lnTo>
                      <a:pt x="511" y="609"/>
                    </a:lnTo>
                    <a:lnTo>
                      <a:pt x="510" y="619"/>
                    </a:lnTo>
                    <a:lnTo>
                      <a:pt x="509" y="630"/>
                    </a:lnTo>
                    <a:lnTo>
                      <a:pt x="510" y="634"/>
                    </a:lnTo>
                    <a:lnTo>
                      <a:pt x="510" y="637"/>
                    </a:lnTo>
                    <a:lnTo>
                      <a:pt x="513" y="639"/>
                    </a:lnTo>
                    <a:lnTo>
                      <a:pt x="516" y="641"/>
                    </a:lnTo>
                    <a:lnTo>
                      <a:pt x="525" y="643"/>
                    </a:lnTo>
                    <a:lnTo>
                      <a:pt x="540" y="643"/>
                    </a:lnTo>
                    <a:lnTo>
                      <a:pt x="558" y="643"/>
                    </a:lnTo>
                    <a:lnTo>
                      <a:pt x="573" y="643"/>
                    </a:lnTo>
                    <a:lnTo>
                      <a:pt x="588" y="640"/>
                    </a:lnTo>
                    <a:lnTo>
                      <a:pt x="605" y="637"/>
                    </a:lnTo>
                    <a:lnTo>
                      <a:pt x="616" y="636"/>
                    </a:lnTo>
                    <a:lnTo>
                      <a:pt x="627" y="633"/>
                    </a:lnTo>
                    <a:lnTo>
                      <a:pt x="636" y="631"/>
                    </a:lnTo>
                    <a:lnTo>
                      <a:pt x="645" y="630"/>
                    </a:lnTo>
                    <a:lnTo>
                      <a:pt x="652" y="630"/>
                    </a:lnTo>
                    <a:lnTo>
                      <a:pt x="656" y="630"/>
                    </a:lnTo>
                    <a:lnTo>
                      <a:pt x="660" y="632"/>
                    </a:lnTo>
                    <a:lnTo>
                      <a:pt x="664" y="636"/>
                    </a:lnTo>
                    <a:lnTo>
                      <a:pt x="665" y="639"/>
                    </a:lnTo>
                    <a:lnTo>
                      <a:pt x="666" y="643"/>
                    </a:lnTo>
                    <a:lnTo>
                      <a:pt x="667" y="649"/>
                    </a:lnTo>
                    <a:lnTo>
                      <a:pt x="667" y="653"/>
                    </a:lnTo>
                    <a:lnTo>
                      <a:pt x="667" y="662"/>
                    </a:lnTo>
                    <a:lnTo>
                      <a:pt x="665" y="670"/>
                    </a:lnTo>
                    <a:lnTo>
                      <a:pt x="662" y="678"/>
                    </a:lnTo>
                    <a:lnTo>
                      <a:pt x="660" y="685"/>
                    </a:lnTo>
                    <a:lnTo>
                      <a:pt x="658" y="693"/>
                    </a:lnTo>
                    <a:lnTo>
                      <a:pt x="659" y="700"/>
                    </a:lnTo>
                    <a:lnTo>
                      <a:pt x="660" y="706"/>
                    </a:lnTo>
                    <a:lnTo>
                      <a:pt x="661" y="713"/>
                    </a:lnTo>
                    <a:lnTo>
                      <a:pt x="664" y="727"/>
                    </a:lnTo>
                    <a:lnTo>
                      <a:pt x="664" y="738"/>
                    </a:lnTo>
                    <a:lnTo>
                      <a:pt x="660" y="739"/>
                    </a:lnTo>
                    <a:lnTo>
                      <a:pt x="653" y="739"/>
                    </a:lnTo>
                    <a:lnTo>
                      <a:pt x="645" y="738"/>
                    </a:lnTo>
                    <a:lnTo>
                      <a:pt x="639" y="737"/>
                    </a:lnTo>
                    <a:lnTo>
                      <a:pt x="631" y="734"/>
                    </a:lnTo>
                    <a:lnTo>
                      <a:pt x="627" y="734"/>
                    </a:lnTo>
                    <a:lnTo>
                      <a:pt x="626" y="738"/>
                    </a:lnTo>
                    <a:lnTo>
                      <a:pt x="624" y="745"/>
                    </a:lnTo>
                    <a:lnTo>
                      <a:pt x="623" y="756"/>
                    </a:lnTo>
                    <a:lnTo>
                      <a:pt x="624" y="767"/>
                    </a:lnTo>
                    <a:lnTo>
                      <a:pt x="626" y="777"/>
                    </a:lnTo>
                    <a:lnTo>
                      <a:pt x="627" y="785"/>
                    </a:lnTo>
                    <a:lnTo>
                      <a:pt x="626" y="789"/>
                    </a:lnTo>
                    <a:lnTo>
                      <a:pt x="624" y="791"/>
                    </a:lnTo>
                    <a:lnTo>
                      <a:pt x="623" y="795"/>
                    </a:lnTo>
                    <a:lnTo>
                      <a:pt x="620" y="798"/>
                    </a:lnTo>
                    <a:lnTo>
                      <a:pt x="615" y="804"/>
                    </a:lnTo>
                    <a:lnTo>
                      <a:pt x="611" y="809"/>
                    </a:lnTo>
                    <a:lnTo>
                      <a:pt x="609" y="816"/>
                    </a:lnTo>
                    <a:lnTo>
                      <a:pt x="609" y="826"/>
                    </a:lnTo>
                    <a:lnTo>
                      <a:pt x="608" y="835"/>
                    </a:lnTo>
                    <a:lnTo>
                      <a:pt x="607" y="844"/>
                    </a:lnTo>
                    <a:lnTo>
                      <a:pt x="605" y="847"/>
                    </a:lnTo>
                    <a:lnTo>
                      <a:pt x="607" y="852"/>
                    </a:lnTo>
                    <a:lnTo>
                      <a:pt x="608" y="855"/>
                    </a:lnTo>
                    <a:lnTo>
                      <a:pt x="609" y="860"/>
                    </a:lnTo>
                    <a:lnTo>
                      <a:pt x="614" y="866"/>
                    </a:lnTo>
                    <a:lnTo>
                      <a:pt x="617" y="871"/>
                    </a:lnTo>
                    <a:lnTo>
                      <a:pt x="620" y="877"/>
                    </a:lnTo>
                    <a:lnTo>
                      <a:pt x="622" y="883"/>
                    </a:lnTo>
                    <a:lnTo>
                      <a:pt x="623" y="888"/>
                    </a:lnTo>
                    <a:lnTo>
                      <a:pt x="626" y="890"/>
                    </a:lnTo>
                    <a:lnTo>
                      <a:pt x="628" y="891"/>
                    </a:lnTo>
                    <a:lnTo>
                      <a:pt x="634" y="891"/>
                    </a:lnTo>
                    <a:lnTo>
                      <a:pt x="640" y="891"/>
                    </a:lnTo>
                    <a:lnTo>
                      <a:pt x="647" y="891"/>
                    </a:lnTo>
                    <a:lnTo>
                      <a:pt x="654" y="889"/>
                    </a:lnTo>
                    <a:lnTo>
                      <a:pt x="661" y="885"/>
                    </a:lnTo>
                    <a:lnTo>
                      <a:pt x="665" y="882"/>
                    </a:lnTo>
                    <a:lnTo>
                      <a:pt x="668" y="876"/>
                    </a:lnTo>
                    <a:lnTo>
                      <a:pt x="672" y="868"/>
                    </a:lnTo>
                    <a:lnTo>
                      <a:pt x="674" y="861"/>
                    </a:lnTo>
                    <a:lnTo>
                      <a:pt x="678" y="853"/>
                    </a:lnTo>
                    <a:lnTo>
                      <a:pt x="680" y="846"/>
                    </a:lnTo>
                    <a:lnTo>
                      <a:pt x="684" y="841"/>
                    </a:lnTo>
                    <a:lnTo>
                      <a:pt x="687" y="839"/>
                    </a:lnTo>
                    <a:lnTo>
                      <a:pt x="692" y="840"/>
                    </a:lnTo>
                    <a:lnTo>
                      <a:pt x="696" y="841"/>
                    </a:lnTo>
                    <a:lnTo>
                      <a:pt x="698" y="844"/>
                    </a:lnTo>
                    <a:lnTo>
                      <a:pt x="700" y="848"/>
                    </a:lnTo>
                    <a:lnTo>
                      <a:pt x="703" y="853"/>
                    </a:lnTo>
                    <a:lnTo>
                      <a:pt x="704" y="858"/>
                    </a:lnTo>
                    <a:lnTo>
                      <a:pt x="705" y="865"/>
                    </a:lnTo>
                    <a:lnTo>
                      <a:pt x="706" y="871"/>
                    </a:lnTo>
                    <a:lnTo>
                      <a:pt x="708" y="892"/>
                    </a:lnTo>
                    <a:lnTo>
                      <a:pt x="711" y="904"/>
                    </a:lnTo>
                    <a:lnTo>
                      <a:pt x="714" y="916"/>
                    </a:lnTo>
                    <a:lnTo>
                      <a:pt x="718" y="929"/>
                    </a:lnTo>
                    <a:lnTo>
                      <a:pt x="721" y="936"/>
                    </a:lnTo>
                    <a:lnTo>
                      <a:pt x="725" y="943"/>
                    </a:lnTo>
                    <a:lnTo>
                      <a:pt x="730" y="952"/>
                    </a:lnTo>
                    <a:lnTo>
                      <a:pt x="736" y="959"/>
                    </a:lnTo>
                    <a:lnTo>
                      <a:pt x="738" y="961"/>
                    </a:lnTo>
                    <a:lnTo>
                      <a:pt x="738" y="964"/>
                    </a:lnTo>
                    <a:lnTo>
                      <a:pt x="737" y="966"/>
                    </a:lnTo>
                    <a:lnTo>
                      <a:pt x="735" y="968"/>
                    </a:lnTo>
                    <a:lnTo>
                      <a:pt x="731" y="971"/>
                    </a:lnTo>
                    <a:lnTo>
                      <a:pt x="729" y="974"/>
                    </a:lnTo>
                    <a:lnTo>
                      <a:pt x="727" y="977"/>
                    </a:lnTo>
                    <a:lnTo>
                      <a:pt x="725" y="980"/>
                    </a:lnTo>
                    <a:lnTo>
                      <a:pt x="725" y="986"/>
                    </a:lnTo>
                    <a:lnTo>
                      <a:pt x="725" y="993"/>
                    </a:lnTo>
                    <a:lnTo>
                      <a:pt x="728" y="1002"/>
                    </a:lnTo>
                    <a:lnTo>
                      <a:pt x="733" y="1010"/>
                    </a:lnTo>
                    <a:lnTo>
                      <a:pt x="740" y="1022"/>
                    </a:lnTo>
                    <a:lnTo>
                      <a:pt x="750" y="1035"/>
                    </a:lnTo>
                    <a:lnTo>
                      <a:pt x="762" y="1046"/>
                    </a:lnTo>
                    <a:lnTo>
                      <a:pt x="771" y="1054"/>
                    </a:lnTo>
                    <a:lnTo>
                      <a:pt x="777" y="1059"/>
                    </a:lnTo>
                    <a:lnTo>
                      <a:pt x="784" y="1061"/>
                    </a:lnTo>
                    <a:lnTo>
                      <a:pt x="790" y="1061"/>
                    </a:lnTo>
                    <a:lnTo>
                      <a:pt x="797" y="1059"/>
                    </a:lnTo>
                    <a:lnTo>
                      <a:pt x="805" y="1056"/>
                    </a:lnTo>
                    <a:lnTo>
                      <a:pt x="816" y="1055"/>
                    </a:lnTo>
                    <a:lnTo>
                      <a:pt x="829" y="1055"/>
                    </a:lnTo>
                    <a:lnTo>
                      <a:pt x="838" y="1056"/>
                    </a:lnTo>
                    <a:lnTo>
                      <a:pt x="850" y="1057"/>
                    </a:lnTo>
                    <a:lnTo>
                      <a:pt x="866" y="1055"/>
                    </a:lnTo>
                    <a:lnTo>
                      <a:pt x="880" y="1054"/>
                    </a:lnTo>
                    <a:lnTo>
                      <a:pt x="891" y="1054"/>
                    </a:lnTo>
                    <a:lnTo>
                      <a:pt x="899" y="1053"/>
                    </a:lnTo>
                    <a:lnTo>
                      <a:pt x="906" y="1052"/>
                    </a:lnTo>
                    <a:lnTo>
                      <a:pt x="908" y="1049"/>
                    </a:lnTo>
                    <a:lnTo>
                      <a:pt x="911" y="1047"/>
                    </a:lnTo>
                    <a:lnTo>
                      <a:pt x="913" y="1043"/>
                    </a:lnTo>
                    <a:lnTo>
                      <a:pt x="913" y="1040"/>
                    </a:lnTo>
                    <a:lnTo>
                      <a:pt x="912" y="1029"/>
                    </a:lnTo>
                    <a:lnTo>
                      <a:pt x="911" y="1018"/>
                    </a:lnTo>
                    <a:lnTo>
                      <a:pt x="911" y="1013"/>
                    </a:lnTo>
                    <a:lnTo>
                      <a:pt x="912" y="1010"/>
                    </a:lnTo>
                    <a:lnTo>
                      <a:pt x="914" y="1006"/>
                    </a:lnTo>
                    <a:lnTo>
                      <a:pt x="919" y="1004"/>
                    </a:lnTo>
                    <a:lnTo>
                      <a:pt x="924" y="1000"/>
                    </a:lnTo>
                    <a:lnTo>
                      <a:pt x="926" y="997"/>
                    </a:lnTo>
                    <a:lnTo>
                      <a:pt x="929" y="992"/>
                    </a:lnTo>
                    <a:lnTo>
                      <a:pt x="929" y="986"/>
                    </a:lnTo>
                    <a:lnTo>
                      <a:pt x="929" y="980"/>
                    </a:lnTo>
                    <a:lnTo>
                      <a:pt x="930" y="973"/>
                    </a:lnTo>
                    <a:lnTo>
                      <a:pt x="931" y="967"/>
                    </a:lnTo>
                    <a:lnTo>
                      <a:pt x="935" y="961"/>
                    </a:lnTo>
                    <a:lnTo>
                      <a:pt x="939" y="956"/>
                    </a:lnTo>
                    <a:lnTo>
                      <a:pt x="945" y="954"/>
                    </a:lnTo>
                    <a:lnTo>
                      <a:pt x="952" y="952"/>
                    </a:lnTo>
                    <a:lnTo>
                      <a:pt x="960" y="950"/>
                    </a:lnTo>
                    <a:lnTo>
                      <a:pt x="974" y="950"/>
                    </a:lnTo>
                    <a:lnTo>
                      <a:pt x="986" y="950"/>
                    </a:lnTo>
                    <a:lnTo>
                      <a:pt x="989" y="950"/>
                    </a:lnTo>
                    <a:lnTo>
                      <a:pt x="993" y="952"/>
                    </a:lnTo>
                    <a:lnTo>
                      <a:pt x="995" y="953"/>
                    </a:lnTo>
                    <a:lnTo>
                      <a:pt x="998" y="955"/>
                    </a:lnTo>
                    <a:lnTo>
                      <a:pt x="1002" y="962"/>
                    </a:lnTo>
                    <a:lnTo>
                      <a:pt x="1007" y="971"/>
                    </a:lnTo>
                    <a:lnTo>
                      <a:pt x="1010" y="975"/>
                    </a:lnTo>
                    <a:lnTo>
                      <a:pt x="1013" y="979"/>
                    </a:lnTo>
                    <a:lnTo>
                      <a:pt x="1017" y="983"/>
                    </a:lnTo>
                    <a:lnTo>
                      <a:pt x="1021" y="986"/>
                    </a:lnTo>
                    <a:lnTo>
                      <a:pt x="1031" y="992"/>
                    </a:lnTo>
                    <a:lnTo>
                      <a:pt x="1040" y="996"/>
                    </a:lnTo>
                    <a:lnTo>
                      <a:pt x="1051" y="1000"/>
                    </a:lnTo>
                    <a:lnTo>
                      <a:pt x="1063" y="1008"/>
                    </a:lnTo>
                    <a:lnTo>
                      <a:pt x="1068" y="1011"/>
                    </a:lnTo>
                    <a:lnTo>
                      <a:pt x="1073" y="1017"/>
                    </a:lnTo>
                    <a:lnTo>
                      <a:pt x="1076" y="1023"/>
                    </a:lnTo>
                    <a:lnTo>
                      <a:pt x="1077" y="1030"/>
                    </a:lnTo>
                    <a:lnTo>
                      <a:pt x="1081" y="1046"/>
                    </a:lnTo>
                    <a:lnTo>
                      <a:pt x="1083" y="1062"/>
                    </a:lnTo>
                    <a:lnTo>
                      <a:pt x="1084" y="1076"/>
                    </a:lnTo>
                    <a:lnTo>
                      <a:pt x="1086" y="1090"/>
                    </a:lnTo>
                    <a:lnTo>
                      <a:pt x="1084" y="1096"/>
                    </a:lnTo>
                    <a:lnTo>
                      <a:pt x="1083" y="1103"/>
                    </a:lnTo>
                    <a:lnTo>
                      <a:pt x="1081" y="1109"/>
                    </a:lnTo>
                    <a:lnTo>
                      <a:pt x="1077" y="1116"/>
                    </a:lnTo>
                    <a:lnTo>
                      <a:pt x="1071" y="1129"/>
                    </a:lnTo>
                    <a:lnTo>
                      <a:pt x="1067" y="1141"/>
                    </a:lnTo>
                    <a:lnTo>
                      <a:pt x="1063" y="1149"/>
                    </a:lnTo>
                    <a:lnTo>
                      <a:pt x="1061" y="1155"/>
                    </a:lnTo>
                    <a:lnTo>
                      <a:pt x="1057" y="1160"/>
                    </a:lnTo>
                    <a:lnTo>
                      <a:pt x="1055" y="1162"/>
                    </a:lnTo>
                    <a:lnTo>
                      <a:pt x="1054" y="1162"/>
                    </a:lnTo>
                    <a:lnTo>
                      <a:pt x="1051" y="1162"/>
                    </a:lnTo>
                    <a:lnTo>
                      <a:pt x="1049" y="1161"/>
                    </a:lnTo>
                    <a:lnTo>
                      <a:pt x="1045" y="1160"/>
                    </a:lnTo>
                    <a:lnTo>
                      <a:pt x="1039" y="1155"/>
                    </a:lnTo>
                    <a:lnTo>
                      <a:pt x="1033" y="1148"/>
                    </a:lnTo>
                    <a:lnTo>
                      <a:pt x="1024" y="1138"/>
                    </a:lnTo>
                    <a:lnTo>
                      <a:pt x="1012" y="1128"/>
                    </a:lnTo>
                    <a:lnTo>
                      <a:pt x="999" y="1119"/>
                    </a:lnTo>
                    <a:lnTo>
                      <a:pt x="987" y="1112"/>
                    </a:lnTo>
                    <a:lnTo>
                      <a:pt x="980" y="1111"/>
                    </a:lnTo>
                    <a:lnTo>
                      <a:pt x="973" y="1109"/>
                    </a:lnTo>
                    <a:lnTo>
                      <a:pt x="963" y="1107"/>
                    </a:lnTo>
                    <a:lnTo>
                      <a:pt x="954" y="1106"/>
                    </a:lnTo>
                    <a:lnTo>
                      <a:pt x="936" y="1106"/>
                    </a:lnTo>
                    <a:lnTo>
                      <a:pt x="922" y="1107"/>
                    </a:lnTo>
                    <a:lnTo>
                      <a:pt x="912" y="1109"/>
                    </a:lnTo>
                    <a:lnTo>
                      <a:pt x="901" y="1111"/>
                    </a:lnTo>
                    <a:lnTo>
                      <a:pt x="891" y="1113"/>
                    </a:lnTo>
                    <a:lnTo>
                      <a:pt x="880" y="1113"/>
                    </a:lnTo>
                    <a:lnTo>
                      <a:pt x="874" y="1113"/>
                    </a:lnTo>
                    <a:lnTo>
                      <a:pt x="869" y="1113"/>
                    </a:lnTo>
                    <a:lnTo>
                      <a:pt x="866" y="1115"/>
                    </a:lnTo>
                    <a:lnTo>
                      <a:pt x="862" y="1116"/>
                    </a:lnTo>
                    <a:lnTo>
                      <a:pt x="861" y="1118"/>
                    </a:lnTo>
                    <a:lnTo>
                      <a:pt x="860" y="1122"/>
                    </a:lnTo>
                    <a:lnTo>
                      <a:pt x="860" y="1125"/>
                    </a:lnTo>
                    <a:lnTo>
                      <a:pt x="861" y="1130"/>
                    </a:lnTo>
                    <a:lnTo>
                      <a:pt x="867" y="1143"/>
                    </a:lnTo>
                    <a:lnTo>
                      <a:pt x="870" y="1154"/>
                    </a:lnTo>
                    <a:lnTo>
                      <a:pt x="872" y="1157"/>
                    </a:lnTo>
                    <a:lnTo>
                      <a:pt x="873" y="1161"/>
                    </a:lnTo>
                    <a:lnTo>
                      <a:pt x="874" y="1163"/>
                    </a:lnTo>
                    <a:lnTo>
                      <a:pt x="876" y="1164"/>
                    </a:lnTo>
                    <a:lnTo>
                      <a:pt x="881" y="1167"/>
                    </a:lnTo>
                    <a:lnTo>
                      <a:pt x="887" y="1168"/>
                    </a:lnTo>
                    <a:lnTo>
                      <a:pt x="891" y="1169"/>
                    </a:lnTo>
                    <a:lnTo>
                      <a:pt x="894" y="1170"/>
                    </a:lnTo>
                    <a:lnTo>
                      <a:pt x="895" y="1174"/>
                    </a:lnTo>
                    <a:lnTo>
                      <a:pt x="898" y="1178"/>
                    </a:lnTo>
                    <a:lnTo>
                      <a:pt x="899" y="1186"/>
                    </a:lnTo>
                    <a:lnTo>
                      <a:pt x="900" y="1198"/>
                    </a:lnTo>
                    <a:lnTo>
                      <a:pt x="900" y="1211"/>
                    </a:lnTo>
                    <a:lnTo>
                      <a:pt x="900" y="1223"/>
                    </a:lnTo>
                    <a:lnTo>
                      <a:pt x="901" y="1235"/>
                    </a:lnTo>
                    <a:lnTo>
                      <a:pt x="903" y="1244"/>
                    </a:lnTo>
                    <a:lnTo>
                      <a:pt x="904" y="1248"/>
                    </a:lnTo>
                    <a:lnTo>
                      <a:pt x="903" y="1252"/>
                    </a:lnTo>
                    <a:lnTo>
                      <a:pt x="903" y="1257"/>
                    </a:lnTo>
                    <a:lnTo>
                      <a:pt x="901" y="1261"/>
                    </a:lnTo>
                    <a:lnTo>
                      <a:pt x="897" y="1269"/>
                    </a:lnTo>
                    <a:lnTo>
                      <a:pt x="893" y="1277"/>
                    </a:lnTo>
                    <a:lnTo>
                      <a:pt x="891" y="1280"/>
                    </a:lnTo>
                    <a:lnTo>
                      <a:pt x="886" y="1281"/>
                    </a:lnTo>
                    <a:lnTo>
                      <a:pt x="881" y="1280"/>
                    </a:lnTo>
                    <a:lnTo>
                      <a:pt x="875" y="1280"/>
                    </a:lnTo>
                    <a:lnTo>
                      <a:pt x="868" y="1279"/>
                    </a:lnTo>
                    <a:lnTo>
                      <a:pt x="861" y="1279"/>
                    </a:lnTo>
                    <a:lnTo>
                      <a:pt x="854" y="1279"/>
                    </a:lnTo>
                    <a:lnTo>
                      <a:pt x="847" y="1281"/>
                    </a:lnTo>
                    <a:lnTo>
                      <a:pt x="845" y="1287"/>
                    </a:lnTo>
                    <a:lnTo>
                      <a:pt x="848" y="1301"/>
                    </a:lnTo>
                    <a:lnTo>
                      <a:pt x="849" y="1314"/>
                    </a:lnTo>
                    <a:lnTo>
                      <a:pt x="849" y="1321"/>
                    </a:lnTo>
                    <a:lnTo>
                      <a:pt x="837" y="1330"/>
                    </a:lnTo>
                    <a:lnTo>
                      <a:pt x="826" y="1338"/>
                    </a:lnTo>
                    <a:lnTo>
                      <a:pt x="816" y="1345"/>
                    </a:lnTo>
                    <a:lnTo>
                      <a:pt x="810" y="1350"/>
                    </a:lnTo>
                    <a:lnTo>
                      <a:pt x="805" y="1352"/>
                    </a:lnTo>
                    <a:lnTo>
                      <a:pt x="803" y="1355"/>
                    </a:lnTo>
                    <a:lnTo>
                      <a:pt x="801" y="1357"/>
                    </a:lnTo>
                    <a:lnTo>
                      <a:pt x="801" y="1358"/>
                    </a:lnTo>
                    <a:lnTo>
                      <a:pt x="804" y="1362"/>
                    </a:lnTo>
                    <a:lnTo>
                      <a:pt x="806" y="1369"/>
                    </a:lnTo>
                    <a:lnTo>
                      <a:pt x="806" y="1377"/>
                    </a:lnTo>
                    <a:lnTo>
                      <a:pt x="806" y="1387"/>
                    </a:lnTo>
                    <a:lnTo>
                      <a:pt x="804" y="1395"/>
                    </a:lnTo>
                    <a:lnTo>
                      <a:pt x="803" y="1403"/>
                    </a:lnTo>
                    <a:lnTo>
                      <a:pt x="803" y="1407"/>
                    </a:lnTo>
                    <a:lnTo>
                      <a:pt x="804" y="1412"/>
                    </a:lnTo>
                    <a:lnTo>
                      <a:pt x="806" y="1415"/>
                    </a:lnTo>
                    <a:lnTo>
                      <a:pt x="810" y="1420"/>
                    </a:lnTo>
                    <a:lnTo>
                      <a:pt x="816" y="1425"/>
                    </a:lnTo>
                    <a:lnTo>
                      <a:pt x="824" y="1429"/>
                    </a:lnTo>
                    <a:lnTo>
                      <a:pt x="834" y="1433"/>
                    </a:lnTo>
                    <a:lnTo>
                      <a:pt x="842" y="1437"/>
                    </a:lnTo>
                    <a:lnTo>
                      <a:pt x="848" y="1439"/>
                    </a:lnTo>
                    <a:lnTo>
                      <a:pt x="851" y="1443"/>
                    </a:lnTo>
                    <a:lnTo>
                      <a:pt x="854" y="1446"/>
                    </a:lnTo>
                    <a:lnTo>
                      <a:pt x="855" y="1451"/>
                    </a:lnTo>
                    <a:lnTo>
                      <a:pt x="856" y="1458"/>
                    </a:lnTo>
                    <a:lnTo>
                      <a:pt x="857" y="1465"/>
                    </a:lnTo>
                    <a:lnTo>
                      <a:pt x="861" y="1470"/>
                    </a:lnTo>
                    <a:lnTo>
                      <a:pt x="864" y="1473"/>
                    </a:lnTo>
                    <a:lnTo>
                      <a:pt x="869" y="1477"/>
                    </a:lnTo>
                    <a:lnTo>
                      <a:pt x="875" y="1479"/>
                    </a:lnTo>
                    <a:lnTo>
                      <a:pt x="882" y="1481"/>
                    </a:lnTo>
                    <a:lnTo>
                      <a:pt x="891" y="1481"/>
                    </a:lnTo>
                    <a:lnTo>
                      <a:pt x="904" y="1481"/>
                    </a:lnTo>
                    <a:lnTo>
                      <a:pt x="913" y="1483"/>
                    </a:lnTo>
                    <a:lnTo>
                      <a:pt x="917" y="1484"/>
                    </a:lnTo>
                    <a:lnTo>
                      <a:pt x="920" y="1487"/>
                    </a:lnTo>
                    <a:lnTo>
                      <a:pt x="922" y="1490"/>
                    </a:lnTo>
                    <a:lnTo>
                      <a:pt x="922" y="1494"/>
                    </a:lnTo>
                    <a:lnTo>
                      <a:pt x="920" y="1502"/>
                    </a:lnTo>
                    <a:lnTo>
                      <a:pt x="917" y="1510"/>
                    </a:lnTo>
                    <a:lnTo>
                      <a:pt x="916" y="1515"/>
                    </a:lnTo>
                    <a:lnTo>
                      <a:pt x="914" y="1519"/>
                    </a:lnTo>
                    <a:lnTo>
                      <a:pt x="914" y="1522"/>
                    </a:lnTo>
                    <a:lnTo>
                      <a:pt x="916" y="1527"/>
                    </a:lnTo>
                    <a:lnTo>
                      <a:pt x="917" y="1531"/>
                    </a:lnTo>
                    <a:lnTo>
                      <a:pt x="919" y="1533"/>
                    </a:lnTo>
                    <a:lnTo>
                      <a:pt x="923" y="1534"/>
                    </a:lnTo>
                    <a:lnTo>
                      <a:pt x="925" y="1534"/>
                    </a:lnTo>
                    <a:lnTo>
                      <a:pt x="929" y="1533"/>
                    </a:lnTo>
                    <a:lnTo>
                      <a:pt x="933" y="1532"/>
                    </a:lnTo>
                    <a:lnTo>
                      <a:pt x="937" y="1529"/>
                    </a:lnTo>
                    <a:lnTo>
                      <a:pt x="941" y="1525"/>
                    </a:lnTo>
                    <a:lnTo>
                      <a:pt x="948" y="1516"/>
                    </a:lnTo>
                    <a:lnTo>
                      <a:pt x="955" y="1509"/>
                    </a:lnTo>
                    <a:lnTo>
                      <a:pt x="957" y="1507"/>
                    </a:lnTo>
                    <a:lnTo>
                      <a:pt x="960" y="1506"/>
                    </a:lnTo>
                    <a:lnTo>
                      <a:pt x="962" y="1507"/>
                    </a:lnTo>
                    <a:lnTo>
                      <a:pt x="963" y="1509"/>
                    </a:lnTo>
                    <a:lnTo>
                      <a:pt x="964" y="1517"/>
                    </a:lnTo>
                    <a:lnTo>
                      <a:pt x="966" y="1525"/>
                    </a:lnTo>
                    <a:lnTo>
                      <a:pt x="967" y="1528"/>
                    </a:lnTo>
                    <a:lnTo>
                      <a:pt x="968" y="1531"/>
                    </a:lnTo>
                    <a:lnTo>
                      <a:pt x="969" y="1533"/>
                    </a:lnTo>
                    <a:lnTo>
                      <a:pt x="971" y="1534"/>
                    </a:lnTo>
                    <a:lnTo>
                      <a:pt x="974" y="1533"/>
                    </a:lnTo>
                    <a:lnTo>
                      <a:pt x="976" y="1532"/>
                    </a:lnTo>
                    <a:lnTo>
                      <a:pt x="977" y="1528"/>
                    </a:lnTo>
                    <a:lnTo>
                      <a:pt x="980" y="1526"/>
                    </a:lnTo>
                    <a:lnTo>
                      <a:pt x="982" y="1522"/>
                    </a:lnTo>
                    <a:lnTo>
                      <a:pt x="985" y="1520"/>
                    </a:lnTo>
                    <a:lnTo>
                      <a:pt x="988" y="1519"/>
                    </a:lnTo>
                    <a:lnTo>
                      <a:pt x="993" y="1519"/>
                    </a:lnTo>
                    <a:lnTo>
                      <a:pt x="994" y="1520"/>
                    </a:lnTo>
                    <a:lnTo>
                      <a:pt x="996" y="1521"/>
                    </a:lnTo>
                    <a:lnTo>
                      <a:pt x="999" y="1523"/>
                    </a:lnTo>
                    <a:lnTo>
                      <a:pt x="1000" y="1526"/>
                    </a:lnTo>
                    <a:lnTo>
                      <a:pt x="1002" y="1533"/>
                    </a:lnTo>
                    <a:lnTo>
                      <a:pt x="1004" y="1541"/>
                    </a:lnTo>
                    <a:lnTo>
                      <a:pt x="1005" y="1558"/>
                    </a:lnTo>
                    <a:lnTo>
                      <a:pt x="1005" y="1570"/>
                    </a:lnTo>
                    <a:lnTo>
                      <a:pt x="1005" y="1580"/>
                    </a:lnTo>
                    <a:lnTo>
                      <a:pt x="1004" y="1596"/>
                    </a:lnTo>
                    <a:lnTo>
                      <a:pt x="1001" y="1604"/>
                    </a:lnTo>
                    <a:lnTo>
                      <a:pt x="1000" y="1613"/>
                    </a:lnTo>
                    <a:lnTo>
                      <a:pt x="996" y="1620"/>
                    </a:lnTo>
                    <a:lnTo>
                      <a:pt x="993" y="1627"/>
                    </a:lnTo>
                    <a:lnTo>
                      <a:pt x="987" y="1638"/>
                    </a:lnTo>
                    <a:lnTo>
                      <a:pt x="980" y="1643"/>
                    </a:lnTo>
                    <a:lnTo>
                      <a:pt x="973" y="1648"/>
                    </a:lnTo>
                    <a:lnTo>
                      <a:pt x="966" y="1651"/>
                    </a:lnTo>
                    <a:lnTo>
                      <a:pt x="962" y="1652"/>
                    </a:lnTo>
                    <a:lnTo>
                      <a:pt x="958" y="1654"/>
                    </a:lnTo>
                    <a:lnTo>
                      <a:pt x="956" y="1658"/>
                    </a:lnTo>
                    <a:lnTo>
                      <a:pt x="955" y="1660"/>
                    </a:lnTo>
                    <a:lnTo>
                      <a:pt x="954" y="1664"/>
                    </a:lnTo>
                    <a:lnTo>
                      <a:pt x="955" y="1667"/>
                    </a:lnTo>
                    <a:lnTo>
                      <a:pt x="956" y="1670"/>
                    </a:lnTo>
                    <a:lnTo>
                      <a:pt x="958" y="1673"/>
                    </a:lnTo>
                    <a:lnTo>
                      <a:pt x="966" y="1678"/>
                    </a:lnTo>
                    <a:lnTo>
                      <a:pt x="970" y="1683"/>
                    </a:lnTo>
                    <a:lnTo>
                      <a:pt x="975" y="1689"/>
                    </a:lnTo>
                    <a:lnTo>
                      <a:pt x="977" y="1695"/>
                    </a:lnTo>
                    <a:lnTo>
                      <a:pt x="980" y="1697"/>
                    </a:lnTo>
                    <a:lnTo>
                      <a:pt x="983" y="1698"/>
                    </a:lnTo>
                    <a:lnTo>
                      <a:pt x="989" y="1699"/>
                    </a:lnTo>
                    <a:lnTo>
                      <a:pt x="996" y="1699"/>
                    </a:lnTo>
                    <a:lnTo>
                      <a:pt x="1011" y="1698"/>
                    </a:lnTo>
                    <a:lnTo>
                      <a:pt x="1024" y="1697"/>
                    </a:lnTo>
                    <a:lnTo>
                      <a:pt x="1040" y="1695"/>
                    </a:lnTo>
                    <a:lnTo>
                      <a:pt x="1063" y="1693"/>
                    </a:lnTo>
                    <a:lnTo>
                      <a:pt x="1075" y="1691"/>
                    </a:lnTo>
                    <a:lnTo>
                      <a:pt x="1086" y="1690"/>
                    </a:lnTo>
                    <a:lnTo>
                      <a:pt x="1094" y="1686"/>
                    </a:lnTo>
                    <a:lnTo>
                      <a:pt x="1101" y="1683"/>
                    </a:lnTo>
                    <a:lnTo>
                      <a:pt x="1109" y="1676"/>
                    </a:lnTo>
                    <a:lnTo>
                      <a:pt x="1115" y="1668"/>
                    </a:lnTo>
                    <a:lnTo>
                      <a:pt x="1118" y="1666"/>
                    </a:lnTo>
                    <a:lnTo>
                      <a:pt x="1120" y="1665"/>
                    </a:lnTo>
                    <a:lnTo>
                      <a:pt x="1124" y="1665"/>
                    </a:lnTo>
                    <a:lnTo>
                      <a:pt x="1128" y="1667"/>
                    </a:lnTo>
                    <a:lnTo>
                      <a:pt x="1138" y="1672"/>
                    </a:lnTo>
                    <a:lnTo>
                      <a:pt x="1145" y="1676"/>
                    </a:lnTo>
                    <a:lnTo>
                      <a:pt x="1150" y="1676"/>
                    </a:lnTo>
                    <a:lnTo>
                      <a:pt x="1153" y="1677"/>
                    </a:lnTo>
                    <a:lnTo>
                      <a:pt x="1158" y="1676"/>
                    </a:lnTo>
                    <a:lnTo>
                      <a:pt x="1163" y="1674"/>
                    </a:lnTo>
                    <a:lnTo>
                      <a:pt x="1177" y="1665"/>
                    </a:lnTo>
                    <a:lnTo>
                      <a:pt x="1188" y="1660"/>
                    </a:lnTo>
                    <a:lnTo>
                      <a:pt x="1189" y="1660"/>
                    </a:lnTo>
                    <a:lnTo>
                      <a:pt x="1190" y="1661"/>
                    </a:lnTo>
                    <a:lnTo>
                      <a:pt x="1191" y="1662"/>
                    </a:lnTo>
                    <a:lnTo>
                      <a:pt x="1193" y="1665"/>
                    </a:lnTo>
                    <a:lnTo>
                      <a:pt x="1194" y="1672"/>
                    </a:lnTo>
                    <a:lnTo>
                      <a:pt x="1194" y="1683"/>
                    </a:lnTo>
                    <a:lnTo>
                      <a:pt x="1194" y="1693"/>
                    </a:lnTo>
                    <a:lnTo>
                      <a:pt x="1196" y="1703"/>
                    </a:lnTo>
                    <a:lnTo>
                      <a:pt x="1199" y="1708"/>
                    </a:lnTo>
                    <a:lnTo>
                      <a:pt x="1201" y="1710"/>
                    </a:lnTo>
                    <a:lnTo>
                      <a:pt x="1204" y="1712"/>
                    </a:lnTo>
                    <a:lnTo>
                      <a:pt x="1210" y="1714"/>
                    </a:lnTo>
                    <a:lnTo>
                      <a:pt x="1223" y="1712"/>
                    </a:lnTo>
                    <a:lnTo>
                      <a:pt x="1239" y="1710"/>
                    </a:lnTo>
                    <a:lnTo>
                      <a:pt x="1246" y="1709"/>
                    </a:lnTo>
                    <a:lnTo>
                      <a:pt x="1253" y="1708"/>
                    </a:lnTo>
                    <a:lnTo>
                      <a:pt x="1259" y="1709"/>
                    </a:lnTo>
                    <a:lnTo>
                      <a:pt x="1264" y="1711"/>
                    </a:lnTo>
                    <a:lnTo>
                      <a:pt x="1271" y="1716"/>
                    </a:lnTo>
                    <a:lnTo>
                      <a:pt x="1278" y="1720"/>
                    </a:lnTo>
                    <a:lnTo>
                      <a:pt x="1283" y="1722"/>
                    </a:lnTo>
                    <a:lnTo>
                      <a:pt x="1286" y="1722"/>
                    </a:lnTo>
                    <a:lnTo>
                      <a:pt x="1290" y="1721"/>
                    </a:lnTo>
                    <a:lnTo>
                      <a:pt x="1294" y="1720"/>
                    </a:lnTo>
                    <a:lnTo>
                      <a:pt x="1300" y="1716"/>
                    </a:lnTo>
                    <a:lnTo>
                      <a:pt x="1307" y="1710"/>
                    </a:lnTo>
                    <a:lnTo>
                      <a:pt x="1313" y="1705"/>
                    </a:lnTo>
                    <a:lnTo>
                      <a:pt x="1322" y="1700"/>
                    </a:lnTo>
                    <a:lnTo>
                      <a:pt x="1327" y="1699"/>
                    </a:lnTo>
                    <a:lnTo>
                      <a:pt x="1332" y="1697"/>
                    </a:lnTo>
                    <a:lnTo>
                      <a:pt x="1338" y="1697"/>
                    </a:lnTo>
                    <a:lnTo>
                      <a:pt x="1345" y="1696"/>
                    </a:lnTo>
                    <a:lnTo>
                      <a:pt x="1359" y="1696"/>
                    </a:lnTo>
                    <a:lnTo>
                      <a:pt x="1372" y="1696"/>
                    </a:lnTo>
                    <a:lnTo>
                      <a:pt x="1384" y="1695"/>
                    </a:lnTo>
                    <a:lnTo>
                      <a:pt x="1392" y="1695"/>
                    </a:lnTo>
                    <a:lnTo>
                      <a:pt x="1396" y="1696"/>
                    </a:lnTo>
                    <a:lnTo>
                      <a:pt x="1398" y="1697"/>
                    </a:lnTo>
                    <a:lnTo>
                      <a:pt x="1402" y="1699"/>
                    </a:lnTo>
                    <a:lnTo>
                      <a:pt x="1405" y="1703"/>
                    </a:lnTo>
                    <a:lnTo>
                      <a:pt x="1409" y="1708"/>
                    </a:lnTo>
                    <a:lnTo>
                      <a:pt x="1411" y="1714"/>
                    </a:lnTo>
                    <a:lnTo>
                      <a:pt x="1414" y="1720"/>
                    </a:lnTo>
                    <a:lnTo>
                      <a:pt x="1416" y="1725"/>
                    </a:lnTo>
                    <a:lnTo>
                      <a:pt x="1418" y="1733"/>
                    </a:lnTo>
                    <a:lnTo>
                      <a:pt x="1422" y="1740"/>
                    </a:lnTo>
                    <a:lnTo>
                      <a:pt x="1427" y="1748"/>
                    </a:lnTo>
                    <a:lnTo>
                      <a:pt x="1433" y="1755"/>
                    </a:lnTo>
                    <a:lnTo>
                      <a:pt x="1439" y="1762"/>
                    </a:lnTo>
                    <a:lnTo>
                      <a:pt x="1446" y="1769"/>
                    </a:lnTo>
                    <a:lnTo>
                      <a:pt x="1453" y="1774"/>
                    </a:lnTo>
                    <a:lnTo>
                      <a:pt x="1460" y="1778"/>
                    </a:lnTo>
                    <a:lnTo>
                      <a:pt x="1477" y="1783"/>
                    </a:lnTo>
                    <a:lnTo>
                      <a:pt x="1495" y="1786"/>
                    </a:lnTo>
                    <a:lnTo>
                      <a:pt x="1504" y="1787"/>
                    </a:lnTo>
                    <a:lnTo>
                      <a:pt x="1514" y="1787"/>
                    </a:lnTo>
                    <a:lnTo>
                      <a:pt x="1522" y="1786"/>
                    </a:lnTo>
                    <a:lnTo>
                      <a:pt x="1530" y="1785"/>
                    </a:lnTo>
                    <a:lnTo>
                      <a:pt x="1543" y="1784"/>
                    </a:lnTo>
                    <a:lnTo>
                      <a:pt x="1556" y="1783"/>
                    </a:lnTo>
                    <a:lnTo>
                      <a:pt x="1562" y="1783"/>
                    </a:lnTo>
                    <a:lnTo>
                      <a:pt x="1568" y="1783"/>
                    </a:lnTo>
                    <a:lnTo>
                      <a:pt x="1574" y="1785"/>
                    </a:lnTo>
                    <a:lnTo>
                      <a:pt x="1580" y="1786"/>
                    </a:lnTo>
                    <a:lnTo>
                      <a:pt x="1585" y="1791"/>
                    </a:lnTo>
                    <a:lnTo>
                      <a:pt x="1590" y="1796"/>
                    </a:lnTo>
                    <a:lnTo>
                      <a:pt x="1593" y="1802"/>
                    </a:lnTo>
                    <a:lnTo>
                      <a:pt x="1597" y="1809"/>
                    </a:lnTo>
                    <a:lnTo>
                      <a:pt x="1602" y="1823"/>
                    </a:lnTo>
                    <a:lnTo>
                      <a:pt x="1606" y="1836"/>
                    </a:lnTo>
                    <a:lnTo>
                      <a:pt x="1609" y="1840"/>
                    </a:lnTo>
                    <a:lnTo>
                      <a:pt x="1612" y="1842"/>
                    </a:lnTo>
                    <a:lnTo>
                      <a:pt x="1616" y="1843"/>
                    </a:lnTo>
                    <a:lnTo>
                      <a:pt x="1621" y="1843"/>
                    </a:lnTo>
                    <a:lnTo>
                      <a:pt x="1625" y="1842"/>
                    </a:lnTo>
                    <a:lnTo>
                      <a:pt x="1630" y="1840"/>
                    </a:lnTo>
                    <a:lnTo>
                      <a:pt x="1634" y="1835"/>
                    </a:lnTo>
                    <a:lnTo>
                      <a:pt x="1637" y="1830"/>
                    </a:lnTo>
                    <a:lnTo>
                      <a:pt x="1643" y="1821"/>
                    </a:lnTo>
                    <a:lnTo>
                      <a:pt x="1649" y="1813"/>
                    </a:lnTo>
                    <a:lnTo>
                      <a:pt x="1657" y="1809"/>
                    </a:lnTo>
                    <a:lnTo>
                      <a:pt x="1669" y="1803"/>
                    </a:lnTo>
                    <a:lnTo>
                      <a:pt x="1675" y="1799"/>
                    </a:lnTo>
                    <a:lnTo>
                      <a:pt x="1681" y="1794"/>
                    </a:lnTo>
                    <a:lnTo>
                      <a:pt x="1687" y="1791"/>
                    </a:lnTo>
                    <a:lnTo>
                      <a:pt x="1691" y="1786"/>
                    </a:lnTo>
                    <a:lnTo>
                      <a:pt x="1693" y="1781"/>
                    </a:lnTo>
                    <a:lnTo>
                      <a:pt x="1695" y="1777"/>
                    </a:lnTo>
                    <a:lnTo>
                      <a:pt x="1697" y="1772"/>
                    </a:lnTo>
                    <a:lnTo>
                      <a:pt x="1695" y="1768"/>
                    </a:lnTo>
                    <a:lnTo>
                      <a:pt x="1694" y="1765"/>
                    </a:lnTo>
                    <a:lnTo>
                      <a:pt x="1694" y="1760"/>
                    </a:lnTo>
                    <a:lnTo>
                      <a:pt x="1694" y="1755"/>
                    </a:lnTo>
                    <a:lnTo>
                      <a:pt x="1695" y="1752"/>
                    </a:lnTo>
                    <a:lnTo>
                      <a:pt x="1698" y="1747"/>
                    </a:lnTo>
                    <a:lnTo>
                      <a:pt x="1701" y="1743"/>
                    </a:lnTo>
                    <a:lnTo>
                      <a:pt x="1705" y="1739"/>
                    </a:lnTo>
                    <a:lnTo>
                      <a:pt x="1710" y="1736"/>
                    </a:lnTo>
                    <a:lnTo>
                      <a:pt x="1722" y="1730"/>
                    </a:lnTo>
                    <a:lnTo>
                      <a:pt x="1737" y="1725"/>
                    </a:lnTo>
                    <a:lnTo>
                      <a:pt x="1751" y="1722"/>
                    </a:lnTo>
                    <a:lnTo>
                      <a:pt x="1763" y="1720"/>
                    </a:lnTo>
                    <a:lnTo>
                      <a:pt x="1766" y="1718"/>
                    </a:lnTo>
                    <a:lnTo>
                      <a:pt x="1768" y="1718"/>
                    </a:lnTo>
                    <a:lnTo>
                      <a:pt x="1769" y="1716"/>
                    </a:lnTo>
                    <a:lnTo>
                      <a:pt x="1770" y="1709"/>
                    </a:lnTo>
                    <a:lnTo>
                      <a:pt x="1774" y="1699"/>
                    </a:lnTo>
                    <a:lnTo>
                      <a:pt x="1780" y="1689"/>
                    </a:lnTo>
                    <a:lnTo>
                      <a:pt x="1794" y="1670"/>
                    </a:lnTo>
                    <a:lnTo>
                      <a:pt x="1804" y="1655"/>
                    </a:lnTo>
                    <a:lnTo>
                      <a:pt x="1806" y="1647"/>
                    </a:lnTo>
                    <a:lnTo>
                      <a:pt x="1810" y="1634"/>
                    </a:lnTo>
                    <a:lnTo>
                      <a:pt x="1813" y="1620"/>
                    </a:lnTo>
                    <a:lnTo>
                      <a:pt x="1814" y="1610"/>
                    </a:lnTo>
                    <a:lnTo>
                      <a:pt x="1815" y="1601"/>
                    </a:lnTo>
                    <a:lnTo>
                      <a:pt x="1818" y="1588"/>
                    </a:lnTo>
                    <a:lnTo>
                      <a:pt x="1819" y="1575"/>
                    </a:lnTo>
                    <a:lnTo>
                      <a:pt x="1819" y="1564"/>
                    </a:lnTo>
                    <a:lnTo>
                      <a:pt x="1819" y="1555"/>
                    </a:lnTo>
                    <a:lnTo>
                      <a:pt x="1819" y="1547"/>
                    </a:lnTo>
                    <a:lnTo>
                      <a:pt x="1819" y="1540"/>
                    </a:lnTo>
                    <a:lnTo>
                      <a:pt x="1821" y="1534"/>
                    </a:lnTo>
                    <a:lnTo>
                      <a:pt x="1826" y="1529"/>
                    </a:lnTo>
                    <a:lnTo>
                      <a:pt x="1835" y="1522"/>
                    </a:lnTo>
                    <a:lnTo>
                      <a:pt x="1844" y="1516"/>
                    </a:lnTo>
                    <a:lnTo>
                      <a:pt x="1855" y="1509"/>
                    </a:lnTo>
                    <a:lnTo>
                      <a:pt x="1869" y="1501"/>
                    </a:lnTo>
                    <a:lnTo>
                      <a:pt x="1873" y="1497"/>
                    </a:lnTo>
                    <a:lnTo>
                      <a:pt x="1871" y="1496"/>
                    </a:lnTo>
                    <a:lnTo>
                      <a:pt x="1869" y="1492"/>
                    </a:lnTo>
                    <a:lnTo>
                      <a:pt x="1868" y="1489"/>
                    </a:lnTo>
                    <a:lnTo>
                      <a:pt x="1868" y="1488"/>
                    </a:lnTo>
                    <a:close/>
                  </a:path>
                </a:pathLst>
              </a:custGeom>
              <a:solidFill>
                <a:srgbClr val="D99593">
                  <a:alpha val="100000"/>
                </a:srgbClr>
              </a:solidFill>
              <a:ln w="9525" cap="flat" cmpd="sng">
                <a:solidFill>
                  <a:schemeClr val="bg1">
                    <a:alpha val="100000"/>
                  </a:schemeClr>
                </a:solidFill>
                <a:prstDash val="solid"/>
                <a:bevel/>
                <a:headEnd type="none" w="med" len="med"/>
                <a:tailEnd type="none" w="med" len="med"/>
              </a:ln>
            </p:spPr>
            <p:txBody>
              <a:bodyPr/>
              <a:lstStyle/>
              <a:p>
                <a:endParaRPr lang="zh-CN" altLang="en-US"/>
              </a:p>
            </p:txBody>
          </p:sp>
          <p:sp>
            <p:nvSpPr>
              <p:cNvPr id="44059" name="福建"/>
              <p:cNvSpPr/>
              <p:nvPr/>
            </p:nvSpPr>
            <p:spPr>
              <a:xfrm>
                <a:off x="3733846" y="2943379"/>
                <a:ext cx="447680" cy="54295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1689" h="2064">
                    <a:moveTo>
                      <a:pt x="1689" y="435"/>
                    </a:moveTo>
                    <a:lnTo>
                      <a:pt x="1685" y="429"/>
                    </a:lnTo>
                    <a:lnTo>
                      <a:pt x="1680" y="425"/>
                    </a:lnTo>
                    <a:lnTo>
                      <a:pt x="1676" y="419"/>
                    </a:lnTo>
                    <a:lnTo>
                      <a:pt x="1673" y="414"/>
                    </a:lnTo>
                    <a:lnTo>
                      <a:pt x="1668" y="401"/>
                    </a:lnTo>
                    <a:lnTo>
                      <a:pt x="1663" y="385"/>
                    </a:lnTo>
                    <a:lnTo>
                      <a:pt x="1659" y="371"/>
                    </a:lnTo>
                    <a:lnTo>
                      <a:pt x="1655" y="360"/>
                    </a:lnTo>
                    <a:lnTo>
                      <a:pt x="1651" y="353"/>
                    </a:lnTo>
                    <a:lnTo>
                      <a:pt x="1649" y="346"/>
                    </a:lnTo>
                    <a:lnTo>
                      <a:pt x="1647" y="344"/>
                    </a:lnTo>
                    <a:lnTo>
                      <a:pt x="1644" y="341"/>
                    </a:lnTo>
                    <a:lnTo>
                      <a:pt x="1641" y="339"/>
                    </a:lnTo>
                    <a:lnTo>
                      <a:pt x="1637" y="338"/>
                    </a:lnTo>
                    <a:lnTo>
                      <a:pt x="1629" y="338"/>
                    </a:lnTo>
                    <a:lnTo>
                      <a:pt x="1619" y="335"/>
                    </a:lnTo>
                    <a:lnTo>
                      <a:pt x="1610" y="334"/>
                    </a:lnTo>
                    <a:lnTo>
                      <a:pt x="1599" y="330"/>
                    </a:lnTo>
                    <a:lnTo>
                      <a:pt x="1593" y="328"/>
                    </a:lnTo>
                    <a:lnTo>
                      <a:pt x="1587" y="327"/>
                    </a:lnTo>
                    <a:lnTo>
                      <a:pt x="1581" y="327"/>
                    </a:lnTo>
                    <a:lnTo>
                      <a:pt x="1575" y="328"/>
                    </a:lnTo>
                    <a:lnTo>
                      <a:pt x="1571" y="331"/>
                    </a:lnTo>
                    <a:lnTo>
                      <a:pt x="1565" y="334"/>
                    </a:lnTo>
                    <a:lnTo>
                      <a:pt x="1561" y="338"/>
                    </a:lnTo>
                    <a:lnTo>
                      <a:pt x="1557" y="343"/>
                    </a:lnTo>
                    <a:lnTo>
                      <a:pt x="1550" y="351"/>
                    </a:lnTo>
                    <a:lnTo>
                      <a:pt x="1544" y="357"/>
                    </a:lnTo>
                    <a:lnTo>
                      <a:pt x="1541" y="359"/>
                    </a:lnTo>
                    <a:lnTo>
                      <a:pt x="1538" y="360"/>
                    </a:lnTo>
                    <a:lnTo>
                      <a:pt x="1536" y="360"/>
                    </a:lnTo>
                    <a:lnTo>
                      <a:pt x="1534" y="359"/>
                    </a:lnTo>
                    <a:lnTo>
                      <a:pt x="1530" y="356"/>
                    </a:lnTo>
                    <a:lnTo>
                      <a:pt x="1524" y="352"/>
                    </a:lnTo>
                    <a:lnTo>
                      <a:pt x="1522" y="351"/>
                    </a:lnTo>
                    <a:lnTo>
                      <a:pt x="1518" y="350"/>
                    </a:lnTo>
                    <a:lnTo>
                      <a:pt x="1515" y="351"/>
                    </a:lnTo>
                    <a:lnTo>
                      <a:pt x="1512" y="353"/>
                    </a:lnTo>
                    <a:lnTo>
                      <a:pt x="1506" y="360"/>
                    </a:lnTo>
                    <a:lnTo>
                      <a:pt x="1502" y="368"/>
                    </a:lnTo>
                    <a:lnTo>
                      <a:pt x="1498" y="375"/>
                    </a:lnTo>
                    <a:lnTo>
                      <a:pt x="1496" y="379"/>
                    </a:lnTo>
                    <a:lnTo>
                      <a:pt x="1492" y="382"/>
                    </a:lnTo>
                    <a:lnTo>
                      <a:pt x="1484" y="383"/>
                    </a:lnTo>
                    <a:lnTo>
                      <a:pt x="1474" y="384"/>
                    </a:lnTo>
                    <a:lnTo>
                      <a:pt x="1466" y="384"/>
                    </a:lnTo>
                    <a:lnTo>
                      <a:pt x="1455" y="387"/>
                    </a:lnTo>
                    <a:lnTo>
                      <a:pt x="1447" y="390"/>
                    </a:lnTo>
                    <a:lnTo>
                      <a:pt x="1442" y="393"/>
                    </a:lnTo>
                    <a:lnTo>
                      <a:pt x="1441" y="393"/>
                    </a:lnTo>
                    <a:lnTo>
                      <a:pt x="1441" y="389"/>
                    </a:lnTo>
                    <a:lnTo>
                      <a:pt x="1441" y="383"/>
                    </a:lnTo>
                    <a:lnTo>
                      <a:pt x="1436" y="377"/>
                    </a:lnTo>
                    <a:lnTo>
                      <a:pt x="1430" y="370"/>
                    </a:lnTo>
                    <a:lnTo>
                      <a:pt x="1421" y="363"/>
                    </a:lnTo>
                    <a:lnTo>
                      <a:pt x="1411" y="357"/>
                    </a:lnTo>
                    <a:lnTo>
                      <a:pt x="1410" y="353"/>
                    </a:lnTo>
                    <a:lnTo>
                      <a:pt x="1409" y="350"/>
                    </a:lnTo>
                    <a:lnTo>
                      <a:pt x="1408" y="346"/>
                    </a:lnTo>
                    <a:lnTo>
                      <a:pt x="1408" y="341"/>
                    </a:lnTo>
                    <a:lnTo>
                      <a:pt x="1409" y="330"/>
                    </a:lnTo>
                    <a:lnTo>
                      <a:pt x="1409" y="319"/>
                    </a:lnTo>
                    <a:lnTo>
                      <a:pt x="1409" y="314"/>
                    </a:lnTo>
                    <a:lnTo>
                      <a:pt x="1408" y="311"/>
                    </a:lnTo>
                    <a:lnTo>
                      <a:pt x="1407" y="307"/>
                    </a:lnTo>
                    <a:lnTo>
                      <a:pt x="1404" y="303"/>
                    </a:lnTo>
                    <a:lnTo>
                      <a:pt x="1402" y="301"/>
                    </a:lnTo>
                    <a:lnTo>
                      <a:pt x="1397" y="301"/>
                    </a:lnTo>
                    <a:lnTo>
                      <a:pt x="1393" y="300"/>
                    </a:lnTo>
                    <a:lnTo>
                      <a:pt x="1389" y="300"/>
                    </a:lnTo>
                    <a:lnTo>
                      <a:pt x="1385" y="288"/>
                    </a:lnTo>
                    <a:lnTo>
                      <a:pt x="1380" y="275"/>
                    </a:lnTo>
                    <a:lnTo>
                      <a:pt x="1378" y="272"/>
                    </a:lnTo>
                    <a:lnTo>
                      <a:pt x="1376" y="269"/>
                    </a:lnTo>
                    <a:lnTo>
                      <a:pt x="1374" y="265"/>
                    </a:lnTo>
                    <a:lnTo>
                      <a:pt x="1373" y="262"/>
                    </a:lnTo>
                    <a:lnTo>
                      <a:pt x="1373" y="253"/>
                    </a:lnTo>
                    <a:lnTo>
                      <a:pt x="1373" y="245"/>
                    </a:lnTo>
                    <a:lnTo>
                      <a:pt x="1372" y="243"/>
                    </a:lnTo>
                    <a:lnTo>
                      <a:pt x="1370" y="240"/>
                    </a:lnTo>
                    <a:lnTo>
                      <a:pt x="1367" y="239"/>
                    </a:lnTo>
                    <a:lnTo>
                      <a:pt x="1365" y="238"/>
                    </a:lnTo>
                    <a:lnTo>
                      <a:pt x="1360" y="238"/>
                    </a:lnTo>
                    <a:lnTo>
                      <a:pt x="1354" y="238"/>
                    </a:lnTo>
                    <a:lnTo>
                      <a:pt x="1351" y="239"/>
                    </a:lnTo>
                    <a:lnTo>
                      <a:pt x="1347" y="242"/>
                    </a:lnTo>
                    <a:lnTo>
                      <a:pt x="1342" y="244"/>
                    </a:lnTo>
                    <a:lnTo>
                      <a:pt x="1339" y="246"/>
                    </a:lnTo>
                    <a:lnTo>
                      <a:pt x="1334" y="252"/>
                    </a:lnTo>
                    <a:lnTo>
                      <a:pt x="1329" y="259"/>
                    </a:lnTo>
                    <a:lnTo>
                      <a:pt x="1327" y="267"/>
                    </a:lnTo>
                    <a:lnTo>
                      <a:pt x="1324" y="275"/>
                    </a:lnTo>
                    <a:lnTo>
                      <a:pt x="1321" y="290"/>
                    </a:lnTo>
                    <a:lnTo>
                      <a:pt x="1317" y="302"/>
                    </a:lnTo>
                    <a:lnTo>
                      <a:pt x="1316" y="307"/>
                    </a:lnTo>
                    <a:lnTo>
                      <a:pt x="1314" y="311"/>
                    </a:lnTo>
                    <a:lnTo>
                      <a:pt x="1311" y="312"/>
                    </a:lnTo>
                    <a:lnTo>
                      <a:pt x="1309" y="313"/>
                    </a:lnTo>
                    <a:lnTo>
                      <a:pt x="1307" y="313"/>
                    </a:lnTo>
                    <a:lnTo>
                      <a:pt x="1304" y="312"/>
                    </a:lnTo>
                    <a:lnTo>
                      <a:pt x="1301" y="311"/>
                    </a:lnTo>
                    <a:lnTo>
                      <a:pt x="1298" y="308"/>
                    </a:lnTo>
                    <a:lnTo>
                      <a:pt x="1295" y="307"/>
                    </a:lnTo>
                    <a:lnTo>
                      <a:pt x="1291" y="308"/>
                    </a:lnTo>
                    <a:lnTo>
                      <a:pt x="1286" y="311"/>
                    </a:lnTo>
                    <a:lnTo>
                      <a:pt x="1282" y="314"/>
                    </a:lnTo>
                    <a:lnTo>
                      <a:pt x="1272" y="325"/>
                    </a:lnTo>
                    <a:lnTo>
                      <a:pt x="1265" y="335"/>
                    </a:lnTo>
                    <a:lnTo>
                      <a:pt x="1259" y="346"/>
                    </a:lnTo>
                    <a:lnTo>
                      <a:pt x="1252" y="356"/>
                    </a:lnTo>
                    <a:lnTo>
                      <a:pt x="1247" y="359"/>
                    </a:lnTo>
                    <a:lnTo>
                      <a:pt x="1242" y="363"/>
                    </a:lnTo>
                    <a:lnTo>
                      <a:pt x="1238" y="365"/>
                    </a:lnTo>
                    <a:lnTo>
                      <a:pt x="1232" y="368"/>
                    </a:lnTo>
                    <a:lnTo>
                      <a:pt x="1220" y="369"/>
                    </a:lnTo>
                    <a:lnTo>
                      <a:pt x="1209" y="370"/>
                    </a:lnTo>
                    <a:lnTo>
                      <a:pt x="1204" y="369"/>
                    </a:lnTo>
                    <a:lnTo>
                      <a:pt x="1201" y="368"/>
                    </a:lnTo>
                    <a:lnTo>
                      <a:pt x="1198" y="365"/>
                    </a:lnTo>
                    <a:lnTo>
                      <a:pt x="1196" y="363"/>
                    </a:lnTo>
                    <a:lnTo>
                      <a:pt x="1196" y="357"/>
                    </a:lnTo>
                    <a:lnTo>
                      <a:pt x="1195" y="353"/>
                    </a:lnTo>
                    <a:lnTo>
                      <a:pt x="1193" y="350"/>
                    </a:lnTo>
                    <a:lnTo>
                      <a:pt x="1189" y="346"/>
                    </a:lnTo>
                    <a:lnTo>
                      <a:pt x="1185" y="344"/>
                    </a:lnTo>
                    <a:lnTo>
                      <a:pt x="1181" y="343"/>
                    </a:lnTo>
                    <a:lnTo>
                      <a:pt x="1174" y="341"/>
                    </a:lnTo>
                    <a:lnTo>
                      <a:pt x="1165" y="341"/>
                    </a:lnTo>
                    <a:lnTo>
                      <a:pt x="1149" y="341"/>
                    </a:lnTo>
                    <a:lnTo>
                      <a:pt x="1134" y="344"/>
                    </a:lnTo>
                    <a:lnTo>
                      <a:pt x="1121" y="346"/>
                    </a:lnTo>
                    <a:lnTo>
                      <a:pt x="1111" y="349"/>
                    </a:lnTo>
                    <a:lnTo>
                      <a:pt x="1106" y="349"/>
                    </a:lnTo>
                    <a:lnTo>
                      <a:pt x="1102" y="349"/>
                    </a:lnTo>
                    <a:lnTo>
                      <a:pt x="1097" y="347"/>
                    </a:lnTo>
                    <a:lnTo>
                      <a:pt x="1094" y="344"/>
                    </a:lnTo>
                    <a:lnTo>
                      <a:pt x="1090" y="340"/>
                    </a:lnTo>
                    <a:lnTo>
                      <a:pt x="1088" y="337"/>
                    </a:lnTo>
                    <a:lnTo>
                      <a:pt x="1087" y="333"/>
                    </a:lnTo>
                    <a:lnTo>
                      <a:pt x="1086" y="330"/>
                    </a:lnTo>
                    <a:lnTo>
                      <a:pt x="1087" y="327"/>
                    </a:lnTo>
                    <a:lnTo>
                      <a:pt x="1087" y="324"/>
                    </a:lnTo>
                    <a:lnTo>
                      <a:pt x="1089" y="321"/>
                    </a:lnTo>
                    <a:lnTo>
                      <a:pt x="1091" y="319"/>
                    </a:lnTo>
                    <a:lnTo>
                      <a:pt x="1096" y="315"/>
                    </a:lnTo>
                    <a:lnTo>
                      <a:pt x="1100" y="312"/>
                    </a:lnTo>
                    <a:lnTo>
                      <a:pt x="1100" y="311"/>
                    </a:lnTo>
                    <a:lnTo>
                      <a:pt x="1101" y="308"/>
                    </a:lnTo>
                    <a:lnTo>
                      <a:pt x="1100" y="306"/>
                    </a:lnTo>
                    <a:lnTo>
                      <a:pt x="1099" y="302"/>
                    </a:lnTo>
                    <a:lnTo>
                      <a:pt x="1095" y="294"/>
                    </a:lnTo>
                    <a:lnTo>
                      <a:pt x="1090" y="283"/>
                    </a:lnTo>
                    <a:lnTo>
                      <a:pt x="1086" y="271"/>
                    </a:lnTo>
                    <a:lnTo>
                      <a:pt x="1081" y="257"/>
                    </a:lnTo>
                    <a:lnTo>
                      <a:pt x="1076" y="242"/>
                    </a:lnTo>
                    <a:lnTo>
                      <a:pt x="1071" y="225"/>
                    </a:lnTo>
                    <a:lnTo>
                      <a:pt x="1067" y="208"/>
                    </a:lnTo>
                    <a:lnTo>
                      <a:pt x="1061" y="194"/>
                    </a:lnTo>
                    <a:lnTo>
                      <a:pt x="1053" y="180"/>
                    </a:lnTo>
                    <a:lnTo>
                      <a:pt x="1045" y="169"/>
                    </a:lnTo>
                    <a:lnTo>
                      <a:pt x="1037" y="160"/>
                    </a:lnTo>
                    <a:lnTo>
                      <a:pt x="1028" y="151"/>
                    </a:lnTo>
                    <a:lnTo>
                      <a:pt x="1024" y="148"/>
                    </a:lnTo>
                    <a:lnTo>
                      <a:pt x="1020" y="143"/>
                    </a:lnTo>
                    <a:lnTo>
                      <a:pt x="1017" y="137"/>
                    </a:lnTo>
                    <a:lnTo>
                      <a:pt x="1014" y="132"/>
                    </a:lnTo>
                    <a:lnTo>
                      <a:pt x="1012" y="119"/>
                    </a:lnTo>
                    <a:lnTo>
                      <a:pt x="1011" y="108"/>
                    </a:lnTo>
                    <a:lnTo>
                      <a:pt x="1011" y="104"/>
                    </a:lnTo>
                    <a:lnTo>
                      <a:pt x="1013" y="99"/>
                    </a:lnTo>
                    <a:lnTo>
                      <a:pt x="1015" y="94"/>
                    </a:lnTo>
                    <a:lnTo>
                      <a:pt x="1019" y="91"/>
                    </a:lnTo>
                    <a:lnTo>
                      <a:pt x="1027" y="85"/>
                    </a:lnTo>
                    <a:lnTo>
                      <a:pt x="1033" y="78"/>
                    </a:lnTo>
                    <a:lnTo>
                      <a:pt x="1036" y="74"/>
                    </a:lnTo>
                    <a:lnTo>
                      <a:pt x="1037" y="69"/>
                    </a:lnTo>
                    <a:lnTo>
                      <a:pt x="1036" y="66"/>
                    </a:lnTo>
                    <a:lnTo>
                      <a:pt x="1036" y="62"/>
                    </a:lnTo>
                    <a:lnTo>
                      <a:pt x="1032" y="54"/>
                    </a:lnTo>
                    <a:lnTo>
                      <a:pt x="1028" y="48"/>
                    </a:lnTo>
                    <a:lnTo>
                      <a:pt x="1026" y="41"/>
                    </a:lnTo>
                    <a:lnTo>
                      <a:pt x="1026" y="32"/>
                    </a:lnTo>
                    <a:lnTo>
                      <a:pt x="1026" y="29"/>
                    </a:lnTo>
                    <a:lnTo>
                      <a:pt x="1025" y="24"/>
                    </a:lnTo>
                    <a:lnTo>
                      <a:pt x="1024" y="19"/>
                    </a:lnTo>
                    <a:lnTo>
                      <a:pt x="1020" y="13"/>
                    </a:lnTo>
                    <a:lnTo>
                      <a:pt x="1017" y="9"/>
                    </a:lnTo>
                    <a:lnTo>
                      <a:pt x="1012" y="5"/>
                    </a:lnTo>
                    <a:lnTo>
                      <a:pt x="1008" y="3"/>
                    </a:lnTo>
                    <a:lnTo>
                      <a:pt x="1004" y="0"/>
                    </a:lnTo>
                    <a:lnTo>
                      <a:pt x="999" y="0"/>
                    </a:lnTo>
                    <a:lnTo>
                      <a:pt x="994" y="1"/>
                    </a:lnTo>
                    <a:lnTo>
                      <a:pt x="989" y="4"/>
                    </a:lnTo>
                    <a:lnTo>
                      <a:pt x="986" y="9"/>
                    </a:lnTo>
                    <a:lnTo>
                      <a:pt x="977" y="16"/>
                    </a:lnTo>
                    <a:lnTo>
                      <a:pt x="970" y="21"/>
                    </a:lnTo>
                    <a:lnTo>
                      <a:pt x="968" y="22"/>
                    </a:lnTo>
                    <a:lnTo>
                      <a:pt x="965" y="22"/>
                    </a:lnTo>
                    <a:lnTo>
                      <a:pt x="963" y="22"/>
                    </a:lnTo>
                    <a:lnTo>
                      <a:pt x="961" y="21"/>
                    </a:lnTo>
                    <a:lnTo>
                      <a:pt x="958" y="17"/>
                    </a:lnTo>
                    <a:lnTo>
                      <a:pt x="955" y="13"/>
                    </a:lnTo>
                    <a:lnTo>
                      <a:pt x="952" y="12"/>
                    </a:lnTo>
                    <a:lnTo>
                      <a:pt x="949" y="11"/>
                    </a:lnTo>
                    <a:lnTo>
                      <a:pt x="945" y="11"/>
                    </a:lnTo>
                    <a:lnTo>
                      <a:pt x="941" y="12"/>
                    </a:lnTo>
                    <a:lnTo>
                      <a:pt x="936" y="13"/>
                    </a:lnTo>
                    <a:lnTo>
                      <a:pt x="933" y="16"/>
                    </a:lnTo>
                    <a:lnTo>
                      <a:pt x="931" y="18"/>
                    </a:lnTo>
                    <a:lnTo>
                      <a:pt x="930" y="22"/>
                    </a:lnTo>
                    <a:lnTo>
                      <a:pt x="927" y="24"/>
                    </a:lnTo>
                    <a:lnTo>
                      <a:pt x="925" y="26"/>
                    </a:lnTo>
                    <a:lnTo>
                      <a:pt x="920" y="29"/>
                    </a:lnTo>
                    <a:lnTo>
                      <a:pt x="914" y="30"/>
                    </a:lnTo>
                    <a:lnTo>
                      <a:pt x="906" y="30"/>
                    </a:lnTo>
                    <a:lnTo>
                      <a:pt x="900" y="29"/>
                    </a:lnTo>
                    <a:lnTo>
                      <a:pt x="895" y="26"/>
                    </a:lnTo>
                    <a:lnTo>
                      <a:pt x="892" y="23"/>
                    </a:lnTo>
                    <a:lnTo>
                      <a:pt x="889" y="21"/>
                    </a:lnTo>
                    <a:lnTo>
                      <a:pt x="887" y="19"/>
                    </a:lnTo>
                    <a:lnTo>
                      <a:pt x="885" y="18"/>
                    </a:lnTo>
                    <a:lnTo>
                      <a:pt x="882" y="18"/>
                    </a:lnTo>
                    <a:lnTo>
                      <a:pt x="878" y="21"/>
                    </a:lnTo>
                    <a:lnTo>
                      <a:pt x="872" y="23"/>
                    </a:lnTo>
                    <a:lnTo>
                      <a:pt x="868" y="25"/>
                    </a:lnTo>
                    <a:lnTo>
                      <a:pt x="864" y="28"/>
                    </a:lnTo>
                    <a:lnTo>
                      <a:pt x="862" y="31"/>
                    </a:lnTo>
                    <a:lnTo>
                      <a:pt x="860" y="35"/>
                    </a:lnTo>
                    <a:lnTo>
                      <a:pt x="858" y="40"/>
                    </a:lnTo>
                    <a:lnTo>
                      <a:pt x="858" y="43"/>
                    </a:lnTo>
                    <a:lnTo>
                      <a:pt x="860" y="48"/>
                    </a:lnTo>
                    <a:lnTo>
                      <a:pt x="863" y="54"/>
                    </a:lnTo>
                    <a:lnTo>
                      <a:pt x="867" y="60"/>
                    </a:lnTo>
                    <a:lnTo>
                      <a:pt x="869" y="66"/>
                    </a:lnTo>
                    <a:lnTo>
                      <a:pt x="870" y="73"/>
                    </a:lnTo>
                    <a:lnTo>
                      <a:pt x="872" y="80"/>
                    </a:lnTo>
                    <a:lnTo>
                      <a:pt x="872" y="86"/>
                    </a:lnTo>
                    <a:lnTo>
                      <a:pt x="872" y="92"/>
                    </a:lnTo>
                    <a:lnTo>
                      <a:pt x="869" y="98"/>
                    </a:lnTo>
                    <a:lnTo>
                      <a:pt x="867" y="101"/>
                    </a:lnTo>
                    <a:lnTo>
                      <a:pt x="862" y="105"/>
                    </a:lnTo>
                    <a:lnTo>
                      <a:pt x="857" y="107"/>
                    </a:lnTo>
                    <a:lnTo>
                      <a:pt x="850" y="110"/>
                    </a:lnTo>
                    <a:lnTo>
                      <a:pt x="843" y="112"/>
                    </a:lnTo>
                    <a:lnTo>
                      <a:pt x="826" y="117"/>
                    </a:lnTo>
                    <a:lnTo>
                      <a:pt x="811" y="120"/>
                    </a:lnTo>
                    <a:lnTo>
                      <a:pt x="804" y="123"/>
                    </a:lnTo>
                    <a:lnTo>
                      <a:pt x="797" y="125"/>
                    </a:lnTo>
                    <a:lnTo>
                      <a:pt x="792" y="129"/>
                    </a:lnTo>
                    <a:lnTo>
                      <a:pt x="787" y="132"/>
                    </a:lnTo>
                    <a:lnTo>
                      <a:pt x="784" y="136"/>
                    </a:lnTo>
                    <a:lnTo>
                      <a:pt x="780" y="141"/>
                    </a:lnTo>
                    <a:lnTo>
                      <a:pt x="778" y="147"/>
                    </a:lnTo>
                    <a:lnTo>
                      <a:pt x="776" y="151"/>
                    </a:lnTo>
                    <a:lnTo>
                      <a:pt x="775" y="156"/>
                    </a:lnTo>
                    <a:lnTo>
                      <a:pt x="774" y="158"/>
                    </a:lnTo>
                    <a:lnTo>
                      <a:pt x="772" y="161"/>
                    </a:lnTo>
                    <a:lnTo>
                      <a:pt x="768" y="161"/>
                    </a:lnTo>
                    <a:lnTo>
                      <a:pt x="761" y="161"/>
                    </a:lnTo>
                    <a:lnTo>
                      <a:pt x="753" y="157"/>
                    </a:lnTo>
                    <a:lnTo>
                      <a:pt x="747" y="157"/>
                    </a:lnTo>
                    <a:lnTo>
                      <a:pt x="741" y="157"/>
                    </a:lnTo>
                    <a:lnTo>
                      <a:pt x="734" y="158"/>
                    </a:lnTo>
                    <a:lnTo>
                      <a:pt x="727" y="161"/>
                    </a:lnTo>
                    <a:lnTo>
                      <a:pt x="718" y="163"/>
                    </a:lnTo>
                    <a:lnTo>
                      <a:pt x="710" y="167"/>
                    </a:lnTo>
                    <a:lnTo>
                      <a:pt x="703" y="171"/>
                    </a:lnTo>
                    <a:lnTo>
                      <a:pt x="696" y="176"/>
                    </a:lnTo>
                    <a:lnTo>
                      <a:pt x="689" y="181"/>
                    </a:lnTo>
                    <a:lnTo>
                      <a:pt x="683" y="187"/>
                    </a:lnTo>
                    <a:lnTo>
                      <a:pt x="677" y="193"/>
                    </a:lnTo>
                    <a:lnTo>
                      <a:pt x="672" y="199"/>
                    </a:lnTo>
                    <a:lnTo>
                      <a:pt x="668" y="205"/>
                    </a:lnTo>
                    <a:lnTo>
                      <a:pt x="666" y="211"/>
                    </a:lnTo>
                    <a:lnTo>
                      <a:pt x="664" y="215"/>
                    </a:lnTo>
                    <a:lnTo>
                      <a:pt x="664" y="220"/>
                    </a:lnTo>
                    <a:lnTo>
                      <a:pt x="662" y="224"/>
                    </a:lnTo>
                    <a:lnTo>
                      <a:pt x="660" y="229"/>
                    </a:lnTo>
                    <a:lnTo>
                      <a:pt x="656" y="232"/>
                    </a:lnTo>
                    <a:lnTo>
                      <a:pt x="653" y="236"/>
                    </a:lnTo>
                    <a:lnTo>
                      <a:pt x="648" y="238"/>
                    </a:lnTo>
                    <a:lnTo>
                      <a:pt x="642" y="239"/>
                    </a:lnTo>
                    <a:lnTo>
                      <a:pt x="636" y="240"/>
                    </a:lnTo>
                    <a:lnTo>
                      <a:pt x="630" y="239"/>
                    </a:lnTo>
                    <a:lnTo>
                      <a:pt x="623" y="237"/>
                    </a:lnTo>
                    <a:lnTo>
                      <a:pt x="617" y="232"/>
                    </a:lnTo>
                    <a:lnTo>
                      <a:pt x="611" y="227"/>
                    </a:lnTo>
                    <a:lnTo>
                      <a:pt x="606" y="223"/>
                    </a:lnTo>
                    <a:lnTo>
                      <a:pt x="597" y="209"/>
                    </a:lnTo>
                    <a:lnTo>
                      <a:pt x="590" y="198"/>
                    </a:lnTo>
                    <a:lnTo>
                      <a:pt x="585" y="192"/>
                    </a:lnTo>
                    <a:lnTo>
                      <a:pt x="582" y="187"/>
                    </a:lnTo>
                    <a:lnTo>
                      <a:pt x="577" y="185"/>
                    </a:lnTo>
                    <a:lnTo>
                      <a:pt x="572" y="182"/>
                    </a:lnTo>
                    <a:lnTo>
                      <a:pt x="568" y="181"/>
                    </a:lnTo>
                    <a:lnTo>
                      <a:pt x="564" y="181"/>
                    </a:lnTo>
                    <a:lnTo>
                      <a:pt x="559" y="182"/>
                    </a:lnTo>
                    <a:lnTo>
                      <a:pt x="554" y="183"/>
                    </a:lnTo>
                    <a:lnTo>
                      <a:pt x="545" y="190"/>
                    </a:lnTo>
                    <a:lnTo>
                      <a:pt x="534" y="199"/>
                    </a:lnTo>
                    <a:lnTo>
                      <a:pt x="523" y="208"/>
                    </a:lnTo>
                    <a:lnTo>
                      <a:pt x="515" y="217"/>
                    </a:lnTo>
                    <a:lnTo>
                      <a:pt x="511" y="219"/>
                    </a:lnTo>
                    <a:lnTo>
                      <a:pt x="508" y="221"/>
                    </a:lnTo>
                    <a:lnTo>
                      <a:pt x="504" y="224"/>
                    </a:lnTo>
                    <a:lnTo>
                      <a:pt x="501" y="225"/>
                    </a:lnTo>
                    <a:lnTo>
                      <a:pt x="492" y="226"/>
                    </a:lnTo>
                    <a:lnTo>
                      <a:pt x="485" y="227"/>
                    </a:lnTo>
                    <a:lnTo>
                      <a:pt x="482" y="227"/>
                    </a:lnTo>
                    <a:lnTo>
                      <a:pt x="479" y="231"/>
                    </a:lnTo>
                    <a:lnTo>
                      <a:pt x="477" y="236"/>
                    </a:lnTo>
                    <a:lnTo>
                      <a:pt x="476" y="242"/>
                    </a:lnTo>
                    <a:lnTo>
                      <a:pt x="475" y="256"/>
                    </a:lnTo>
                    <a:lnTo>
                      <a:pt x="473" y="269"/>
                    </a:lnTo>
                    <a:lnTo>
                      <a:pt x="471" y="276"/>
                    </a:lnTo>
                    <a:lnTo>
                      <a:pt x="467" y="282"/>
                    </a:lnTo>
                    <a:lnTo>
                      <a:pt x="461" y="288"/>
                    </a:lnTo>
                    <a:lnTo>
                      <a:pt x="456" y="293"/>
                    </a:lnTo>
                    <a:lnTo>
                      <a:pt x="442" y="301"/>
                    </a:lnTo>
                    <a:lnTo>
                      <a:pt x="433" y="306"/>
                    </a:lnTo>
                    <a:lnTo>
                      <a:pt x="425" y="309"/>
                    </a:lnTo>
                    <a:lnTo>
                      <a:pt x="417" y="312"/>
                    </a:lnTo>
                    <a:lnTo>
                      <a:pt x="415" y="314"/>
                    </a:lnTo>
                    <a:lnTo>
                      <a:pt x="413" y="318"/>
                    </a:lnTo>
                    <a:lnTo>
                      <a:pt x="412" y="320"/>
                    </a:lnTo>
                    <a:lnTo>
                      <a:pt x="410" y="325"/>
                    </a:lnTo>
                    <a:lnTo>
                      <a:pt x="410" y="328"/>
                    </a:lnTo>
                    <a:lnTo>
                      <a:pt x="409" y="331"/>
                    </a:lnTo>
                    <a:lnTo>
                      <a:pt x="408" y="333"/>
                    </a:lnTo>
                    <a:lnTo>
                      <a:pt x="406" y="334"/>
                    </a:lnTo>
                    <a:lnTo>
                      <a:pt x="400" y="334"/>
                    </a:lnTo>
                    <a:lnTo>
                      <a:pt x="394" y="333"/>
                    </a:lnTo>
                    <a:lnTo>
                      <a:pt x="387" y="331"/>
                    </a:lnTo>
                    <a:lnTo>
                      <a:pt x="382" y="330"/>
                    </a:lnTo>
                    <a:lnTo>
                      <a:pt x="379" y="331"/>
                    </a:lnTo>
                    <a:lnTo>
                      <a:pt x="378" y="333"/>
                    </a:lnTo>
                    <a:lnTo>
                      <a:pt x="377" y="337"/>
                    </a:lnTo>
                    <a:lnTo>
                      <a:pt x="376" y="343"/>
                    </a:lnTo>
                    <a:lnTo>
                      <a:pt x="376" y="349"/>
                    </a:lnTo>
                    <a:lnTo>
                      <a:pt x="377" y="355"/>
                    </a:lnTo>
                    <a:lnTo>
                      <a:pt x="378" y="360"/>
                    </a:lnTo>
                    <a:lnTo>
                      <a:pt x="381" y="365"/>
                    </a:lnTo>
                    <a:lnTo>
                      <a:pt x="383" y="370"/>
                    </a:lnTo>
                    <a:lnTo>
                      <a:pt x="387" y="372"/>
                    </a:lnTo>
                    <a:lnTo>
                      <a:pt x="390" y="375"/>
                    </a:lnTo>
                    <a:lnTo>
                      <a:pt x="395" y="375"/>
                    </a:lnTo>
                    <a:lnTo>
                      <a:pt x="400" y="375"/>
                    </a:lnTo>
                    <a:lnTo>
                      <a:pt x="403" y="376"/>
                    </a:lnTo>
                    <a:lnTo>
                      <a:pt x="406" y="378"/>
                    </a:lnTo>
                    <a:lnTo>
                      <a:pt x="408" y="382"/>
                    </a:lnTo>
                    <a:lnTo>
                      <a:pt x="410" y="389"/>
                    </a:lnTo>
                    <a:lnTo>
                      <a:pt x="415" y="397"/>
                    </a:lnTo>
                    <a:lnTo>
                      <a:pt x="419" y="404"/>
                    </a:lnTo>
                    <a:lnTo>
                      <a:pt x="421" y="412"/>
                    </a:lnTo>
                    <a:lnTo>
                      <a:pt x="422" y="421"/>
                    </a:lnTo>
                    <a:lnTo>
                      <a:pt x="421" y="433"/>
                    </a:lnTo>
                    <a:lnTo>
                      <a:pt x="422" y="440"/>
                    </a:lnTo>
                    <a:lnTo>
                      <a:pt x="423" y="447"/>
                    </a:lnTo>
                    <a:lnTo>
                      <a:pt x="426" y="453"/>
                    </a:lnTo>
                    <a:lnTo>
                      <a:pt x="429" y="459"/>
                    </a:lnTo>
                    <a:lnTo>
                      <a:pt x="435" y="470"/>
                    </a:lnTo>
                    <a:lnTo>
                      <a:pt x="440" y="480"/>
                    </a:lnTo>
                    <a:lnTo>
                      <a:pt x="441" y="486"/>
                    </a:lnTo>
                    <a:lnTo>
                      <a:pt x="440" y="491"/>
                    </a:lnTo>
                    <a:lnTo>
                      <a:pt x="438" y="496"/>
                    </a:lnTo>
                    <a:lnTo>
                      <a:pt x="435" y="501"/>
                    </a:lnTo>
                    <a:lnTo>
                      <a:pt x="428" y="511"/>
                    </a:lnTo>
                    <a:lnTo>
                      <a:pt x="420" y="522"/>
                    </a:lnTo>
                    <a:lnTo>
                      <a:pt x="413" y="535"/>
                    </a:lnTo>
                    <a:lnTo>
                      <a:pt x="407" y="551"/>
                    </a:lnTo>
                    <a:lnTo>
                      <a:pt x="401" y="564"/>
                    </a:lnTo>
                    <a:lnTo>
                      <a:pt x="395" y="574"/>
                    </a:lnTo>
                    <a:lnTo>
                      <a:pt x="388" y="583"/>
                    </a:lnTo>
                    <a:lnTo>
                      <a:pt x="378" y="591"/>
                    </a:lnTo>
                    <a:lnTo>
                      <a:pt x="373" y="595"/>
                    </a:lnTo>
                    <a:lnTo>
                      <a:pt x="369" y="598"/>
                    </a:lnTo>
                    <a:lnTo>
                      <a:pt x="365" y="599"/>
                    </a:lnTo>
                    <a:lnTo>
                      <a:pt x="360" y="601"/>
                    </a:lnTo>
                    <a:lnTo>
                      <a:pt x="352" y="601"/>
                    </a:lnTo>
                    <a:lnTo>
                      <a:pt x="345" y="602"/>
                    </a:lnTo>
                    <a:lnTo>
                      <a:pt x="337" y="604"/>
                    </a:lnTo>
                    <a:lnTo>
                      <a:pt x="326" y="608"/>
                    </a:lnTo>
                    <a:lnTo>
                      <a:pt x="314" y="612"/>
                    </a:lnTo>
                    <a:lnTo>
                      <a:pt x="302" y="616"/>
                    </a:lnTo>
                    <a:lnTo>
                      <a:pt x="288" y="621"/>
                    </a:lnTo>
                    <a:lnTo>
                      <a:pt x="272" y="626"/>
                    </a:lnTo>
                    <a:lnTo>
                      <a:pt x="264" y="630"/>
                    </a:lnTo>
                    <a:lnTo>
                      <a:pt x="256" y="636"/>
                    </a:lnTo>
                    <a:lnTo>
                      <a:pt x="247" y="645"/>
                    </a:lnTo>
                    <a:lnTo>
                      <a:pt x="240" y="653"/>
                    </a:lnTo>
                    <a:lnTo>
                      <a:pt x="228" y="671"/>
                    </a:lnTo>
                    <a:lnTo>
                      <a:pt x="221" y="683"/>
                    </a:lnTo>
                    <a:lnTo>
                      <a:pt x="220" y="688"/>
                    </a:lnTo>
                    <a:lnTo>
                      <a:pt x="219" y="694"/>
                    </a:lnTo>
                    <a:lnTo>
                      <a:pt x="218" y="702"/>
                    </a:lnTo>
                    <a:lnTo>
                      <a:pt x="218" y="709"/>
                    </a:lnTo>
                    <a:lnTo>
                      <a:pt x="217" y="723"/>
                    </a:lnTo>
                    <a:lnTo>
                      <a:pt x="214" y="734"/>
                    </a:lnTo>
                    <a:lnTo>
                      <a:pt x="213" y="738"/>
                    </a:lnTo>
                    <a:lnTo>
                      <a:pt x="212" y="743"/>
                    </a:lnTo>
                    <a:lnTo>
                      <a:pt x="211" y="748"/>
                    </a:lnTo>
                    <a:lnTo>
                      <a:pt x="212" y="753"/>
                    </a:lnTo>
                    <a:lnTo>
                      <a:pt x="212" y="759"/>
                    </a:lnTo>
                    <a:lnTo>
                      <a:pt x="214" y="762"/>
                    </a:lnTo>
                    <a:lnTo>
                      <a:pt x="215" y="767"/>
                    </a:lnTo>
                    <a:lnTo>
                      <a:pt x="219" y="769"/>
                    </a:lnTo>
                    <a:lnTo>
                      <a:pt x="224" y="775"/>
                    </a:lnTo>
                    <a:lnTo>
                      <a:pt x="226" y="782"/>
                    </a:lnTo>
                    <a:lnTo>
                      <a:pt x="228" y="792"/>
                    </a:lnTo>
                    <a:lnTo>
                      <a:pt x="230" y="804"/>
                    </a:lnTo>
                    <a:lnTo>
                      <a:pt x="231" y="810"/>
                    </a:lnTo>
                    <a:lnTo>
                      <a:pt x="233" y="816"/>
                    </a:lnTo>
                    <a:lnTo>
                      <a:pt x="237" y="820"/>
                    </a:lnTo>
                    <a:lnTo>
                      <a:pt x="240" y="825"/>
                    </a:lnTo>
                    <a:lnTo>
                      <a:pt x="249" y="835"/>
                    </a:lnTo>
                    <a:lnTo>
                      <a:pt x="256" y="842"/>
                    </a:lnTo>
                    <a:lnTo>
                      <a:pt x="258" y="845"/>
                    </a:lnTo>
                    <a:lnTo>
                      <a:pt x="259" y="850"/>
                    </a:lnTo>
                    <a:lnTo>
                      <a:pt x="261" y="855"/>
                    </a:lnTo>
                    <a:lnTo>
                      <a:pt x="259" y="860"/>
                    </a:lnTo>
                    <a:lnTo>
                      <a:pt x="256" y="869"/>
                    </a:lnTo>
                    <a:lnTo>
                      <a:pt x="252" y="879"/>
                    </a:lnTo>
                    <a:lnTo>
                      <a:pt x="251" y="882"/>
                    </a:lnTo>
                    <a:lnTo>
                      <a:pt x="249" y="886"/>
                    </a:lnTo>
                    <a:lnTo>
                      <a:pt x="247" y="888"/>
                    </a:lnTo>
                    <a:lnTo>
                      <a:pt x="245" y="888"/>
                    </a:lnTo>
                    <a:lnTo>
                      <a:pt x="243" y="888"/>
                    </a:lnTo>
                    <a:lnTo>
                      <a:pt x="240" y="887"/>
                    </a:lnTo>
                    <a:lnTo>
                      <a:pt x="238" y="885"/>
                    </a:lnTo>
                    <a:lnTo>
                      <a:pt x="236" y="881"/>
                    </a:lnTo>
                    <a:lnTo>
                      <a:pt x="232" y="879"/>
                    </a:lnTo>
                    <a:lnTo>
                      <a:pt x="228" y="876"/>
                    </a:lnTo>
                    <a:lnTo>
                      <a:pt x="225" y="876"/>
                    </a:lnTo>
                    <a:lnTo>
                      <a:pt x="221" y="876"/>
                    </a:lnTo>
                    <a:lnTo>
                      <a:pt x="218" y="879"/>
                    </a:lnTo>
                    <a:lnTo>
                      <a:pt x="214" y="882"/>
                    </a:lnTo>
                    <a:lnTo>
                      <a:pt x="211" y="886"/>
                    </a:lnTo>
                    <a:lnTo>
                      <a:pt x="208" y="892"/>
                    </a:lnTo>
                    <a:lnTo>
                      <a:pt x="201" y="906"/>
                    </a:lnTo>
                    <a:lnTo>
                      <a:pt x="193" y="924"/>
                    </a:lnTo>
                    <a:lnTo>
                      <a:pt x="189" y="935"/>
                    </a:lnTo>
                    <a:lnTo>
                      <a:pt x="186" y="944"/>
                    </a:lnTo>
                    <a:lnTo>
                      <a:pt x="183" y="954"/>
                    </a:lnTo>
                    <a:lnTo>
                      <a:pt x="182" y="962"/>
                    </a:lnTo>
                    <a:lnTo>
                      <a:pt x="181" y="969"/>
                    </a:lnTo>
                    <a:lnTo>
                      <a:pt x="182" y="974"/>
                    </a:lnTo>
                    <a:lnTo>
                      <a:pt x="182" y="977"/>
                    </a:lnTo>
                    <a:lnTo>
                      <a:pt x="184" y="980"/>
                    </a:lnTo>
                    <a:lnTo>
                      <a:pt x="186" y="982"/>
                    </a:lnTo>
                    <a:lnTo>
                      <a:pt x="189" y="983"/>
                    </a:lnTo>
                    <a:lnTo>
                      <a:pt x="193" y="983"/>
                    </a:lnTo>
                    <a:lnTo>
                      <a:pt x="196" y="983"/>
                    </a:lnTo>
                    <a:lnTo>
                      <a:pt x="205" y="984"/>
                    </a:lnTo>
                    <a:lnTo>
                      <a:pt x="211" y="987"/>
                    </a:lnTo>
                    <a:lnTo>
                      <a:pt x="213" y="989"/>
                    </a:lnTo>
                    <a:lnTo>
                      <a:pt x="214" y="992"/>
                    </a:lnTo>
                    <a:lnTo>
                      <a:pt x="214" y="995"/>
                    </a:lnTo>
                    <a:lnTo>
                      <a:pt x="213" y="1000"/>
                    </a:lnTo>
                    <a:lnTo>
                      <a:pt x="209" y="1009"/>
                    </a:lnTo>
                    <a:lnTo>
                      <a:pt x="203" y="1017"/>
                    </a:lnTo>
                    <a:lnTo>
                      <a:pt x="198" y="1025"/>
                    </a:lnTo>
                    <a:lnTo>
                      <a:pt x="189" y="1033"/>
                    </a:lnTo>
                    <a:lnTo>
                      <a:pt x="182" y="1045"/>
                    </a:lnTo>
                    <a:lnTo>
                      <a:pt x="175" y="1058"/>
                    </a:lnTo>
                    <a:lnTo>
                      <a:pt x="169" y="1072"/>
                    </a:lnTo>
                    <a:lnTo>
                      <a:pt x="161" y="1083"/>
                    </a:lnTo>
                    <a:lnTo>
                      <a:pt x="154" y="1090"/>
                    </a:lnTo>
                    <a:lnTo>
                      <a:pt x="145" y="1095"/>
                    </a:lnTo>
                    <a:lnTo>
                      <a:pt x="136" y="1099"/>
                    </a:lnTo>
                    <a:lnTo>
                      <a:pt x="121" y="1102"/>
                    </a:lnTo>
                    <a:lnTo>
                      <a:pt x="114" y="1105"/>
                    </a:lnTo>
                    <a:lnTo>
                      <a:pt x="107" y="1108"/>
                    </a:lnTo>
                    <a:lnTo>
                      <a:pt x="101" y="1110"/>
                    </a:lnTo>
                    <a:lnTo>
                      <a:pt x="97" y="1114"/>
                    </a:lnTo>
                    <a:lnTo>
                      <a:pt x="93" y="1118"/>
                    </a:lnTo>
                    <a:lnTo>
                      <a:pt x="91" y="1121"/>
                    </a:lnTo>
                    <a:lnTo>
                      <a:pt x="89" y="1125"/>
                    </a:lnTo>
                    <a:lnTo>
                      <a:pt x="88" y="1128"/>
                    </a:lnTo>
                    <a:lnTo>
                      <a:pt x="99" y="1143"/>
                    </a:lnTo>
                    <a:lnTo>
                      <a:pt x="113" y="1162"/>
                    </a:lnTo>
                    <a:lnTo>
                      <a:pt x="113" y="1164"/>
                    </a:lnTo>
                    <a:lnTo>
                      <a:pt x="113" y="1166"/>
                    </a:lnTo>
                    <a:lnTo>
                      <a:pt x="112" y="1167"/>
                    </a:lnTo>
                    <a:lnTo>
                      <a:pt x="111" y="1170"/>
                    </a:lnTo>
                    <a:lnTo>
                      <a:pt x="106" y="1172"/>
                    </a:lnTo>
                    <a:lnTo>
                      <a:pt x="101" y="1175"/>
                    </a:lnTo>
                    <a:lnTo>
                      <a:pt x="95" y="1177"/>
                    </a:lnTo>
                    <a:lnTo>
                      <a:pt x="89" y="1179"/>
                    </a:lnTo>
                    <a:lnTo>
                      <a:pt x="83" y="1183"/>
                    </a:lnTo>
                    <a:lnTo>
                      <a:pt x="80" y="1189"/>
                    </a:lnTo>
                    <a:lnTo>
                      <a:pt x="74" y="1203"/>
                    </a:lnTo>
                    <a:lnTo>
                      <a:pt x="69" y="1221"/>
                    </a:lnTo>
                    <a:lnTo>
                      <a:pt x="68" y="1229"/>
                    </a:lnTo>
                    <a:lnTo>
                      <a:pt x="67" y="1238"/>
                    </a:lnTo>
                    <a:lnTo>
                      <a:pt x="67" y="1246"/>
                    </a:lnTo>
                    <a:lnTo>
                      <a:pt x="68" y="1252"/>
                    </a:lnTo>
                    <a:lnTo>
                      <a:pt x="69" y="1258"/>
                    </a:lnTo>
                    <a:lnTo>
                      <a:pt x="69" y="1263"/>
                    </a:lnTo>
                    <a:lnTo>
                      <a:pt x="69" y="1267"/>
                    </a:lnTo>
                    <a:lnTo>
                      <a:pt x="68" y="1271"/>
                    </a:lnTo>
                    <a:lnTo>
                      <a:pt x="64" y="1278"/>
                    </a:lnTo>
                    <a:lnTo>
                      <a:pt x="60" y="1285"/>
                    </a:lnTo>
                    <a:lnTo>
                      <a:pt x="57" y="1296"/>
                    </a:lnTo>
                    <a:lnTo>
                      <a:pt x="56" y="1308"/>
                    </a:lnTo>
                    <a:lnTo>
                      <a:pt x="56" y="1320"/>
                    </a:lnTo>
                    <a:lnTo>
                      <a:pt x="53" y="1330"/>
                    </a:lnTo>
                    <a:lnTo>
                      <a:pt x="50" y="1341"/>
                    </a:lnTo>
                    <a:lnTo>
                      <a:pt x="50" y="1353"/>
                    </a:lnTo>
                    <a:lnTo>
                      <a:pt x="50" y="1359"/>
                    </a:lnTo>
                    <a:lnTo>
                      <a:pt x="49" y="1365"/>
                    </a:lnTo>
                    <a:lnTo>
                      <a:pt x="49" y="1371"/>
                    </a:lnTo>
                    <a:lnTo>
                      <a:pt x="47" y="1376"/>
                    </a:lnTo>
                    <a:lnTo>
                      <a:pt x="39" y="1385"/>
                    </a:lnTo>
                    <a:lnTo>
                      <a:pt x="30" y="1395"/>
                    </a:lnTo>
                    <a:lnTo>
                      <a:pt x="19" y="1404"/>
                    </a:lnTo>
                    <a:lnTo>
                      <a:pt x="7" y="1414"/>
                    </a:lnTo>
                    <a:lnTo>
                      <a:pt x="3" y="1419"/>
                    </a:lnTo>
                    <a:lnTo>
                      <a:pt x="0" y="1425"/>
                    </a:lnTo>
                    <a:lnTo>
                      <a:pt x="0" y="1433"/>
                    </a:lnTo>
                    <a:lnTo>
                      <a:pt x="0" y="1440"/>
                    </a:lnTo>
                    <a:lnTo>
                      <a:pt x="3" y="1447"/>
                    </a:lnTo>
                    <a:lnTo>
                      <a:pt x="6" y="1454"/>
                    </a:lnTo>
                    <a:lnTo>
                      <a:pt x="11" y="1460"/>
                    </a:lnTo>
                    <a:lnTo>
                      <a:pt x="17" y="1465"/>
                    </a:lnTo>
                    <a:lnTo>
                      <a:pt x="22" y="1469"/>
                    </a:lnTo>
                    <a:lnTo>
                      <a:pt x="25" y="1473"/>
                    </a:lnTo>
                    <a:lnTo>
                      <a:pt x="28" y="1478"/>
                    </a:lnTo>
                    <a:lnTo>
                      <a:pt x="28" y="1481"/>
                    </a:lnTo>
                    <a:lnTo>
                      <a:pt x="26" y="1485"/>
                    </a:lnTo>
                    <a:lnTo>
                      <a:pt x="23" y="1488"/>
                    </a:lnTo>
                    <a:lnTo>
                      <a:pt x="19" y="1493"/>
                    </a:lnTo>
                    <a:lnTo>
                      <a:pt x="14" y="1498"/>
                    </a:lnTo>
                    <a:lnTo>
                      <a:pt x="12" y="1500"/>
                    </a:lnTo>
                    <a:lnTo>
                      <a:pt x="11" y="1504"/>
                    </a:lnTo>
                    <a:lnTo>
                      <a:pt x="10" y="1507"/>
                    </a:lnTo>
                    <a:lnTo>
                      <a:pt x="10" y="1510"/>
                    </a:lnTo>
                    <a:lnTo>
                      <a:pt x="11" y="1517"/>
                    </a:lnTo>
                    <a:lnTo>
                      <a:pt x="13" y="1524"/>
                    </a:lnTo>
                    <a:lnTo>
                      <a:pt x="18" y="1530"/>
                    </a:lnTo>
                    <a:lnTo>
                      <a:pt x="24" y="1536"/>
                    </a:lnTo>
                    <a:lnTo>
                      <a:pt x="31" y="1540"/>
                    </a:lnTo>
                    <a:lnTo>
                      <a:pt x="38" y="1542"/>
                    </a:lnTo>
                    <a:lnTo>
                      <a:pt x="51" y="1544"/>
                    </a:lnTo>
                    <a:lnTo>
                      <a:pt x="62" y="1549"/>
                    </a:lnTo>
                    <a:lnTo>
                      <a:pt x="72" y="1554"/>
                    </a:lnTo>
                    <a:lnTo>
                      <a:pt x="80" y="1561"/>
                    </a:lnTo>
                    <a:lnTo>
                      <a:pt x="85" y="1564"/>
                    </a:lnTo>
                    <a:lnTo>
                      <a:pt x="91" y="1566"/>
                    </a:lnTo>
                    <a:lnTo>
                      <a:pt x="98" y="1568"/>
                    </a:lnTo>
                    <a:lnTo>
                      <a:pt x="104" y="1568"/>
                    </a:lnTo>
                    <a:lnTo>
                      <a:pt x="119" y="1569"/>
                    </a:lnTo>
                    <a:lnTo>
                      <a:pt x="133" y="1568"/>
                    </a:lnTo>
                    <a:lnTo>
                      <a:pt x="145" y="1569"/>
                    </a:lnTo>
                    <a:lnTo>
                      <a:pt x="154" y="1572"/>
                    </a:lnTo>
                    <a:lnTo>
                      <a:pt x="161" y="1575"/>
                    </a:lnTo>
                    <a:lnTo>
                      <a:pt x="165" y="1581"/>
                    </a:lnTo>
                    <a:lnTo>
                      <a:pt x="171" y="1586"/>
                    </a:lnTo>
                    <a:lnTo>
                      <a:pt x="176" y="1588"/>
                    </a:lnTo>
                    <a:lnTo>
                      <a:pt x="182" y="1589"/>
                    </a:lnTo>
                    <a:lnTo>
                      <a:pt x="188" y="1588"/>
                    </a:lnTo>
                    <a:lnTo>
                      <a:pt x="199" y="1578"/>
                    </a:lnTo>
                    <a:lnTo>
                      <a:pt x="213" y="1562"/>
                    </a:lnTo>
                    <a:lnTo>
                      <a:pt x="223" y="1557"/>
                    </a:lnTo>
                    <a:lnTo>
                      <a:pt x="228" y="1555"/>
                    </a:lnTo>
                    <a:lnTo>
                      <a:pt x="230" y="1556"/>
                    </a:lnTo>
                    <a:lnTo>
                      <a:pt x="231" y="1557"/>
                    </a:lnTo>
                    <a:lnTo>
                      <a:pt x="232" y="1560"/>
                    </a:lnTo>
                    <a:lnTo>
                      <a:pt x="231" y="1562"/>
                    </a:lnTo>
                    <a:lnTo>
                      <a:pt x="224" y="1572"/>
                    </a:lnTo>
                    <a:lnTo>
                      <a:pt x="214" y="1581"/>
                    </a:lnTo>
                    <a:lnTo>
                      <a:pt x="213" y="1584"/>
                    </a:lnTo>
                    <a:lnTo>
                      <a:pt x="214" y="1586"/>
                    </a:lnTo>
                    <a:lnTo>
                      <a:pt x="217" y="1588"/>
                    </a:lnTo>
                    <a:lnTo>
                      <a:pt x="220" y="1592"/>
                    </a:lnTo>
                    <a:lnTo>
                      <a:pt x="231" y="1598"/>
                    </a:lnTo>
                    <a:lnTo>
                      <a:pt x="242" y="1605"/>
                    </a:lnTo>
                    <a:lnTo>
                      <a:pt x="251" y="1612"/>
                    </a:lnTo>
                    <a:lnTo>
                      <a:pt x="258" y="1620"/>
                    </a:lnTo>
                    <a:lnTo>
                      <a:pt x="263" y="1629"/>
                    </a:lnTo>
                    <a:lnTo>
                      <a:pt x="265" y="1638"/>
                    </a:lnTo>
                    <a:lnTo>
                      <a:pt x="269" y="1648"/>
                    </a:lnTo>
                    <a:lnTo>
                      <a:pt x="271" y="1655"/>
                    </a:lnTo>
                    <a:lnTo>
                      <a:pt x="274" y="1658"/>
                    </a:lnTo>
                    <a:lnTo>
                      <a:pt x="276" y="1661"/>
                    </a:lnTo>
                    <a:lnTo>
                      <a:pt x="278" y="1662"/>
                    </a:lnTo>
                    <a:lnTo>
                      <a:pt x="283" y="1662"/>
                    </a:lnTo>
                    <a:lnTo>
                      <a:pt x="289" y="1661"/>
                    </a:lnTo>
                    <a:lnTo>
                      <a:pt x="294" y="1660"/>
                    </a:lnTo>
                    <a:lnTo>
                      <a:pt x="300" y="1656"/>
                    </a:lnTo>
                    <a:lnTo>
                      <a:pt x="307" y="1651"/>
                    </a:lnTo>
                    <a:lnTo>
                      <a:pt x="318" y="1645"/>
                    </a:lnTo>
                    <a:lnTo>
                      <a:pt x="330" y="1641"/>
                    </a:lnTo>
                    <a:lnTo>
                      <a:pt x="341" y="1637"/>
                    </a:lnTo>
                    <a:lnTo>
                      <a:pt x="353" y="1633"/>
                    </a:lnTo>
                    <a:lnTo>
                      <a:pt x="365" y="1631"/>
                    </a:lnTo>
                    <a:lnTo>
                      <a:pt x="375" y="1629"/>
                    </a:lnTo>
                    <a:lnTo>
                      <a:pt x="379" y="1627"/>
                    </a:lnTo>
                    <a:lnTo>
                      <a:pt x="383" y="1627"/>
                    </a:lnTo>
                    <a:lnTo>
                      <a:pt x="385" y="1629"/>
                    </a:lnTo>
                    <a:lnTo>
                      <a:pt x="387" y="1630"/>
                    </a:lnTo>
                    <a:lnTo>
                      <a:pt x="388" y="1636"/>
                    </a:lnTo>
                    <a:lnTo>
                      <a:pt x="387" y="1643"/>
                    </a:lnTo>
                    <a:lnTo>
                      <a:pt x="383" y="1652"/>
                    </a:lnTo>
                    <a:lnTo>
                      <a:pt x="379" y="1664"/>
                    </a:lnTo>
                    <a:lnTo>
                      <a:pt x="378" y="1670"/>
                    </a:lnTo>
                    <a:lnTo>
                      <a:pt x="377" y="1676"/>
                    </a:lnTo>
                    <a:lnTo>
                      <a:pt x="377" y="1682"/>
                    </a:lnTo>
                    <a:lnTo>
                      <a:pt x="378" y="1687"/>
                    </a:lnTo>
                    <a:lnTo>
                      <a:pt x="381" y="1692"/>
                    </a:lnTo>
                    <a:lnTo>
                      <a:pt x="382" y="1695"/>
                    </a:lnTo>
                    <a:lnTo>
                      <a:pt x="385" y="1698"/>
                    </a:lnTo>
                    <a:lnTo>
                      <a:pt x="389" y="1699"/>
                    </a:lnTo>
                    <a:lnTo>
                      <a:pt x="396" y="1701"/>
                    </a:lnTo>
                    <a:lnTo>
                      <a:pt x="401" y="1704"/>
                    </a:lnTo>
                    <a:lnTo>
                      <a:pt x="404" y="1708"/>
                    </a:lnTo>
                    <a:lnTo>
                      <a:pt x="407" y="1715"/>
                    </a:lnTo>
                    <a:lnTo>
                      <a:pt x="409" y="1725"/>
                    </a:lnTo>
                    <a:lnTo>
                      <a:pt x="410" y="1733"/>
                    </a:lnTo>
                    <a:lnTo>
                      <a:pt x="412" y="1738"/>
                    </a:lnTo>
                    <a:lnTo>
                      <a:pt x="414" y="1742"/>
                    </a:lnTo>
                    <a:lnTo>
                      <a:pt x="415" y="1744"/>
                    </a:lnTo>
                    <a:lnTo>
                      <a:pt x="419" y="1746"/>
                    </a:lnTo>
                    <a:lnTo>
                      <a:pt x="423" y="1750"/>
                    </a:lnTo>
                    <a:lnTo>
                      <a:pt x="428" y="1753"/>
                    </a:lnTo>
                    <a:lnTo>
                      <a:pt x="432" y="1761"/>
                    </a:lnTo>
                    <a:lnTo>
                      <a:pt x="434" y="1774"/>
                    </a:lnTo>
                    <a:lnTo>
                      <a:pt x="436" y="1782"/>
                    </a:lnTo>
                    <a:lnTo>
                      <a:pt x="438" y="1788"/>
                    </a:lnTo>
                    <a:lnTo>
                      <a:pt x="440" y="1794"/>
                    </a:lnTo>
                    <a:lnTo>
                      <a:pt x="444" y="1800"/>
                    </a:lnTo>
                    <a:lnTo>
                      <a:pt x="450" y="1808"/>
                    </a:lnTo>
                    <a:lnTo>
                      <a:pt x="458" y="1816"/>
                    </a:lnTo>
                    <a:lnTo>
                      <a:pt x="463" y="1821"/>
                    </a:lnTo>
                    <a:lnTo>
                      <a:pt x="466" y="1825"/>
                    </a:lnTo>
                    <a:lnTo>
                      <a:pt x="469" y="1830"/>
                    </a:lnTo>
                    <a:lnTo>
                      <a:pt x="470" y="1833"/>
                    </a:lnTo>
                    <a:lnTo>
                      <a:pt x="470" y="1838"/>
                    </a:lnTo>
                    <a:lnTo>
                      <a:pt x="469" y="1843"/>
                    </a:lnTo>
                    <a:lnTo>
                      <a:pt x="466" y="1846"/>
                    </a:lnTo>
                    <a:lnTo>
                      <a:pt x="461" y="1851"/>
                    </a:lnTo>
                    <a:lnTo>
                      <a:pt x="457" y="1856"/>
                    </a:lnTo>
                    <a:lnTo>
                      <a:pt x="453" y="1862"/>
                    </a:lnTo>
                    <a:lnTo>
                      <a:pt x="452" y="1868"/>
                    </a:lnTo>
                    <a:lnTo>
                      <a:pt x="451" y="1874"/>
                    </a:lnTo>
                    <a:lnTo>
                      <a:pt x="451" y="1879"/>
                    </a:lnTo>
                    <a:lnTo>
                      <a:pt x="452" y="1884"/>
                    </a:lnTo>
                    <a:lnTo>
                      <a:pt x="453" y="1890"/>
                    </a:lnTo>
                    <a:lnTo>
                      <a:pt x="456" y="1895"/>
                    </a:lnTo>
                    <a:lnTo>
                      <a:pt x="461" y="1903"/>
                    </a:lnTo>
                    <a:lnTo>
                      <a:pt x="465" y="1912"/>
                    </a:lnTo>
                    <a:lnTo>
                      <a:pt x="467" y="1922"/>
                    </a:lnTo>
                    <a:lnTo>
                      <a:pt x="469" y="1933"/>
                    </a:lnTo>
                    <a:lnTo>
                      <a:pt x="469" y="1939"/>
                    </a:lnTo>
                    <a:lnTo>
                      <a:pt x="470" y="1945"/>
                    </a:lnTo>
                    <a:lnTo>
                      <a:pt x="472" y="1951"/>
                    </a:lnTo>
                    <a:lnTo>
                      <a:pt x="475" y="1958"/>
                    </a:lnTo>
                    <a:lnTo>
                      <a:pt x="482" y="1971"/>
                    </a:lnTo>
                    <a:lnTo>
                      <a:pt x="492" y="1985"/>
                    </a:lnTo>
                    <a:lnTo>
                      <a:pt x="498" y="1992"/>
                    </a:lnTo>
                    <a:lnTo>
                      <a:pt x="502" y="2001"/>
                    </a:lnTo>
                    <a:lnTo>
                      <a:pt x="505" y="2009"/>
                    </a:lnTo>
                    <a:lnTo>
                      <a:pt x="508" y="2017"/>
                    </a:lnTo>
                    <a:lnTo>
                      <a:pt x="510" y="2024"/>
                    </a:lnTo>
                    <a:lnTo>
                      <a:pt x="513" y="2032"/>
                    </a:lnTo>
                    <a:lnTo>
                      <a:pt x="515" y="2039"/>
                    </a:lnTo>
                    <a:lnTo>
                      <a:pt x="519" y="2045"/>
                    </a:lnTo>
                    <a:lnTo>
                      <a:pt x="526" y="2051"/>
                    </a:lnTo>
                    <a:lnTo>
                      <a:pt x="534" y="2057"/>
                    </a:lnTo>
                    <a:lnTo>
                      <a:pt x="543" y="2060"/>
                    </a:lnTo>
                    <a:lnTo>
                      <a:pt x="555" y="2064"/>
                    </a:lnTo>
                    <a:lnTo>
                      <a:pt x="558" y="2063"/>
                    </a:lnTo>
                    <a:lnTo>
                      <a:pt x="560" y="2061"/>
                    </a:lnTo>
                    <a:lnTo>
                      <a:pt x="561" y="2060"/>
                    </a:lnTo>
                    <a:lnTo>
                      <a:pt x="562" y="2059"/>
                    </a:lnTo>
                    <a:lnTo>
                      <a:pt x="564" y="2057"/>
                    </a:lnTo>
                    <a:lnTo>
                      <a:pt x="564" y="2053"/>
                    </a:lnTo>
                    <a:lnTo>
                      <a:pt x="564" y="2047"/>
                    </a:lnTo>
                    <a:lnTo>
                      <a:pt x="561" y="2042"/>
                    </a:lnTo>
                    <a:lnTo>
                      <a:pt x="559" y="2040"/>
                    </a:lnTo>
                    <a:lnTo>
                      <a:pt x="555" y="2038"/>
                    </a:lnTo>
                    <a:lnTo>
                      <a:pt x="553" y="2034"/>
                    </a:lnTo>
                    <a:lnTo>
                      <a:pt x="551" y="2030"/>
                    </a:lnTo>
                    <a:lnTo>
                      <a:pt x="549" y="2026"/>
                    </a:lnTo>
                    <a:lnTo>
                      <a:pt x="552" y="2021"/>
                    </a:lnTo>
                    <a:lnTo>
                      <a:pt x="553" y="2020"/>
                    </a:lnTo>
                    <a:lnTo>
                      <a:pt x="555" y="2019"/>
                    </a:lnTo>
                    <a:lnTo>
                      <a:pt x="559" y="2017"/>
                    </a:lnTo>
                    <a:lnTo>
                      <a:pt x="561" y="2017"/>
                    </a:lnTo>
                    <a:lnTo>
                      <a:pt x="565" y="2019"/>
                    </a:lnTo>
                    <a:lnTo>
                      <a:pt x="568" y="2020"/>
                    </a:lnTo>
                    <a:lnTo>
                      <a:pt x="572" y="2021"/>
                    </a:lnTo>
                    <a:lnTo>
                      <a:pt x="574" y="2023"/>
                    </a:lnTo>
                    <a:lnTo>
                      <a:pt x="578" y="2027"/>
                    </a:lnTo>
                    <a:lnTo>
                      <a:pt x="584" y="2030"/>
                    </a:lnTo>
                    <a:lnTo>
                      <a:pt x="587" y="2033"/>
                    </a:lnTo>
                    <a:lnTo>
                      <a:pt x="592" y="2034"/>
                    </a:lnTo>
                    <a:lnTo>
                      <a:pt x="597" y="2034"/>
                    </a:lnTo>
                    <a:lnTo>
                      <a:pt x="602" y="2033"/>
                    </a:lnTo>
                    <a:lnTo>
                      <a:pt x="604" y="2032"/>
                    </a:lnTo>
                    <a:lnTo>
                      <a:pt x="606" y="2030"/>
                    </a:lnTo>
                    <a:lnTo>
                      <a:pt x="608" y="2028"/>
                    </a:lnTo>
                    <a:lnTo>
                      <a:pt x="608" y="2026"/>
                    </a:lnTo>
                    <a:lnTo>
                      <a:pt x="608" y="2021"/>
                    </a:lnTo>
                    <a:lnTo>
                      <a:pt x="608" y="2015"/>
                    </a:lnTo>
                    <a:lnTo>
                      <a:pt x="603" y="2004"/>
                    </a:lnTo>
                    <a:lnTo>
                      <a:pt x="599" y="1996"/>
                    </a:lnTo>
                    <a:lnTo>
                      <a:pt x="598" y="1994"/>
                    </a:lnTo>
                    <a:lnTo>
                      <a:pt x="598" y="1991"/>
                    </a:lnTo>
                    <a:lnTo>
                      <a:pt x="598" y="1988"/>
                    </a:lnTo>
                    <a:lnTo>
                      <a:pt x="601" y="1985"/>
                    </a:lnTo>
                    <a:lnTo>
                      <a:pt x="602" y="1983"/>
                    </a:lnTo>
                    <a:lnTo>
                      <a:pt x="605" y="1982"/>
                    </a:lnTo>
                    <a:lnTo>
                      <a:pt x="610" y="1982"/>
                    </a:lnTo>
                    <a:lnTo>
                      <a:pt x="616" y="1983"/>
                    </a:lnTo>
                    <a:lnTo>
                      <a:pt x="621" y="1985"/>
                    </a:lnTo>
                    <a:lnTo>
                      <a:pt x="626" y="1985"/>
                    </a:lnTo>
                    <a:lnTo>
                      <a:pt x="628" y="1984"/>
                    </a:lnTo>
                    <a:lnTo>
                      <a:pt x="630" y="1983"/>
                    </a:lnTo>
                    <a:lnTo>
                      <a:pt x="633" y="1980"/>
                    </a:lnTo>
                    <a:lnTo>
                      <a:pt x="635" y="1979"/>
                    </a:lnTo>
                    <a:lnTo>
                      <a:pt x="639" y="1978"/>
                    </a:lnTo>
                    <a:lnTo>
                      <a:pt x="643" y="1977"/>
                    </a:lnTo>
                    <a:lnTo>
                      <a:pt x="654" y="1977"/>
                    </a:lnTo>
                    <a:lnTo>
                      <a:pt x="665" y="1976"/>
                    </a:lnTo>
                    <a:lnTo>
                      <a:pt x="669" y="1975"/>
                    </a:lnTo>
                    <a:lnTo>
                      <a:pt x="674" y="1972"/>
                    </a:lnTo>
                    <a:lnTo>
                      <a:pt x="678" y="1970"/>
                    </a:lnTo>
                    <a:lnTo>
                      <a:pt x="681" y="1965"/>
                    </a:lnTo>
                    <a:lnTo>
                      <a:pt x="685" y="1957"/>
                    </a:lnTo>
                    <a:lnTo>
                      <a:pt x="689" y="1951"/>
                    </a:lnTo>
                    <a:lnTo>
                      <a:pt x="689" y="1947"/>
                    </a:lnTo>
                    <a:lnTo>
                      <a:pt x="689" y="1945"/>
                    </a:lnTo>
                    <a:lnTo>
                      <a:pt x="687" y="1942"/>
                    </a:lnTo>
                    <a:lnTo>
                      <a:pt x="686" y="1941"/>
                    </a:lnTo>
                    <a:lnTo>
                      <a:pt x="671" y="1933"/>
                    </a:lnTo>
                    <a:lnTo>
                      <a:pt x="653" y="1922"/>
                    </a:lnTo>
                    <a:lnTo>
                      <a:pt x="652" y="1920"/>
                    </a:lnTo>
                    <a:lnTo>
                      <a:pt x="650" y="1919"/>
                    </a:lnTo>
                    <a:lnTo>
                      <a:pt x="652" y="1916"/>
                    </a:lnTo>
                    <a:lnTo>
                      <a:pt x="653" y="1915"/>
                    </a:lnTo>
                    <a:lnTo>
                      <a:pt x="658" y="1914"/>
                    </a:lnTo>
                    <a:lnTo>
                      <a:pt x="667" y="1914"/>
                    </a:lnTo>
                    <a:lnTo>
                      <a:pt x="680" y="1916"/>
                    </a:lnTo>
                    <a:lnTo>
                      <a:pt x="697" y="1919"/>
                    </a:lnTo>
                    <a:lnTo>
                      <a:pt x="712" y="1922"/>
                    </a:lnTo>
                    <a:lnTo>
                      <a:pt x="723" y="1926"/>
                    </a:lnTo>
                    <a:lnTo>
                      <a:pt x="730" y="1931"/>
                    </a:lnTo>
                    <a:lnTo>
                      <a:pt x="736" y="1938"/>
                    </a:lnTo>
                    <a:lnTo>
                      <a:pt x="740" y="1946"/>
                    </a:lnTo>
                    <a:lnTo>
                      <a:pt x="742" y="1956"/>
                    </a:lnTo>
                    <a:lnTo>
                      <a:pt x="741" y="1964"/>
                    </a:lnTo>
                    <a:lnTo>
                      <a:pt x="737" y="1975"/>
                    </a:lnTo>
                    <a:lnTo>
                      <a:pt x="732" y="1985"/>
                    </a:lnTo>
                    <a:lnTo>
                      <a:pt x="728" y="1995"/>
                    </a:lnTo>
                    <a:lnTo>
                      <a:pt x="727" y="2000"/>
                    </a:lnTo>
                    <a:lnTo>
                      <a:pt x="728" y="2004"/>
                    </a:lnTo>
                    <a:lnTo>
                      <a:pt x="729" y="2008"/>
                    </a:lnTo>
                    <a:lnTo>
                      <a:pt x="730" y="2009"/>
                    </a:lnTo>
                    <a:lnTo>
                      <a:pt x="732" y="2010"/>
                    </a:lnTo>
                    <a:lnTo>
                      <a:pt x="736" y="2009"/>
                    </a:lnTo>
                    <a:lnTo>
                      <a:pt x="741" y="2007"/>
                    </a:lnTo>
                    <a:lnTo>
                      <a:pt x="746" y="2003"/>
                    </a:lnTo>
                    <a:lnTo>
                      <a:pt x="750" y="1998"/>
                    </a:lnTo>
                    <a:lnTo>
                      <a:pt x="755" y="1994"/>
                    </a:lnTo>
                    <a:lnTo>
                      <a:pt x="757" y="1988"/>
                    </a:lnTo>
                    <a:lnTo>
                      <a:pt x="760" y="1980"/>
                    </a:lnTo>
                    <a:lnTo>
                      <a:pt x="760" y="1973"/>
                    </a:lnTo>
                    <a:lnTo>
                      <a:pt x="760" y="1965"/>
                    </a:lnTo>
                    <a:lnTo>
                      <a:pt x="759" y="1957"/>
                    </a:lnTo>
                    <a:lnTo>
                      <a:pt x="756" y="1948"/>
                    </a:lnTo>
                    <a:lnTo>
                      <a:pt x="755" y="1940"/>
                    </a:lnTo>
                    <a:lnTo>
                      <a:pt x="753" y="1932"/>
                    </a:lnTo>
                    <a:lnTo>
                      <a:pt x="753" y="1925"/>
                    </a:lnTo>
                    <a:lnTo>
                      <a:pt x="753" y="1919"/>
                    </a:lnTo>
                    <a:lnTo>
                      <a:pt x="755" y="1908"/>
                    </a:lnTo>
                    <a:lnTo>
                      <a:pt x="756" y="1896"/>
                    </a:lnTo>
                    <a:lnTo>
                      <a:pt x="757" y="1884"/>
                    </a:lnTo>
                    <a:lnTo>
                      <a:pt x="760" y="1877"/>
                    </a:lnTo>
                    <a:lnTo>
                      <a:pt x="765" y="1875"/>
                    </a:lnTo>
                    <a:lnTo>
                      <a:pt x="775" y="1872"/>
                    </a:lnTo>
                    <a:lnTo>
                      <a:pt x="780" y="1871"/>
                    </a:lnTo>
                    <a:lnTo>
                      <a:pt x="785" y="1871"/>
                    </a:lnTo>
                    <a:lnTo>
                      <a:pt x="790" y="1872"/>
                    </a:lnTo>
                    <a:lnTo>
                      <a:pt x="791" y="1874"/>
                    </a:lnTo>
                    <a:lnTo>
                      <a:pt x="792" y="1876"/>
                    </a:lnTo>
                    <a:lnTo>
                      <a:pt x="792" y="1879"/>
                    </a:lnTo>
                    <a:lnTo>
                      <a:pt x="791" y="1884"/>
                    </a:lnTo>
                    <a:lnTo>
                      <a:pt x="788" y="1889"/>
                    </a:lnTo>
                    <a:lnTo>
                      <a:pt x="785" y="1896"/>
                    </a:lnTo>
                    <a:lnTo>
                      <a:pt x="780" y="1903"/>
                    </a:lnTo>
                    <a:lnTo>
                      <a:pt x="776" y="1912"/>
                    </a:lnTo>
                    <a:lnTo>
                      <a:pt x="775" y="1921"/>
                    </a:lnTo>
                    <a:lnTo>
                      <a:pt x="775" y="1923"/>
                    </a:lnTo>
                    <a:lnTo>
                      <a:pt x="778" y="1926"/>
                    </a:lnTo>
                    <a:lnTo>
                      <a:pt x="780" y="1928"/>
                    </a:lnTo>
                    <a:lnTo>
                      <a:pt x="782" y="1928"/>
                    </a:lnTo>
                    <a:lnTo>
                      <a:pt x="786" y="1928"/>
                    </a:lnTo>
                    <a:lnTo>
                      <a:pt x="790" y="1927"/>
                    </a:lnTo>
                    <a:lnTo>
                      <a:pt x="792" y="1923"/>
                    </a:lnTo>
                    <a:lnTo>
                      <a:pt x="794" y="1919"/>
                    </a:lnTo>
                    <a:lnTo>
                      <a:pt x="799" y="1908"/>
                    </a:lnTo>
                    <a:lnTo>
                      <a:pt x="806" y="1898"/>
                    </a:lnTo>
                    <a:lnTo>
                      <a:pt x="815" y="1890"/>
                    </a:lnTo>
                    <a:lnTo>
                      <a:pt x="823" y="1883"/>
                    </a:lnTo>
                    <a:lnTo>
                      <a:pt x="830" y="1877"/>
                    </a:lnTo>
                    <a:lnTo>
                      <a:pt x="836" y="1872"/>
                    </a:lnTo>
                    <a:lnTo>
                      <a:pt x="841" y="1868"/>
                    </a:lnTo>
                    <a:lnTo>
                      <a:pt x="842" y="1865"/>
                    </a:lnTo>
                    <a:lnTo>
                      <a:pt x="841" y="1849"/>
                    </a:lnTo>
                    <a:lnTo>
                      <a:pt x="841" y="1834"/>
                    </a:lnTo>
                    <a:lnTo>
                      <a:pt x="843" y="1822"/>
                    </a:lnTo>
                    <a:lnTo>
                      <a:pt x="845" y="1812"/>
                    </a:lnTo>
                    <a:lnTo>
                      <a:pt x="849" y="1805"/>
                    </a:lnTo>
                    <a:lnTo>
                      <a:pt x="854" y="1799"/>
                    </a:lnTo>
                    <a:lnTo>
                      <a:pt x="860" y="1794"/>
                    </a:lnTo>
                    <a:lnTo>
                      <a:pt x="867" y="1790"/>
                    </a:lnTo>
                    <a:lnTo>
                      <a:pt x="879" y="1789"/>
                    </a:lnTo>
                    <a:lnTo>
                      <a:pt x="892" y="1788"/>
                    </a:lnTo>
                    <a:lnTo>
                      <a:pt x="899" y="1787"/>
                    </a:lnTo>
                    <a:lnTo>
                      <a:pt x="907" y="1784"/>
                    </a:lnTo>
                    <a:lnTo>
                      <a:pt x="914" y="1781"/>
                    </a:lnTo>
                    <a:lnTo>
                      <a:pt x="921" y="1775"/>
                    </a:lnTo>
                    <a:lnTo>
                      <a:pt x="925" y="1771"/>
                    </a:lnTo>
                    <a:lnTo>
                      <a:pt x="927" y="1768"/>
                    </a:lnTo>
                    <a:lnTo>
                      <a:pt x="927" y="1763"/>
                    </a:lnTo>
                    <a:lnTo>
                      <a:pt x="927" y="1758"/>
                    </a:lnTo>
                    <a:lnTo>
                      <a:pt x="925" y="1748"/>
                    </a:lnTo>
                    <a:lnTo>
                      <a:pt x="920" y="1737"/>
                    </a:lnTo>
                    <a:lnTo>
                      <a:pt x="917" y="1734"/>
                    </a:lnTo>
                    <a:lnTo>
                      <a:pt x="910" y="1730"/>
                    </a:lnTo>
                    <a:lnTo>
                      <a:pt x="899" y="1725"/>
                    </a:lnTo>
                    <a:lnTo>
                      <a:pt x="886" y="1721"/>
                    </a:lnTo>
                    <a:lnTo>
                      <a:pt x="872" y="1718"/>
                    </a:lnTo>
                    <a:lnTo>
                      <a:pt x="856" y="1715"/>
                    </a:lnTo>
                    <a:lnTo>
                      <a:pt x="842" y="1714"/>
                    </a:lnTo>
                    <a:lnTo>
                      <a:pt x="829" y="1715"/>
                    </a:lnTo>
                    <a:lnTo>
                      <a:pt x="822" y="1717"/>
                    </a:lnTo>
                    <a:lnTo>
                      <a:pt x="816" y="1717"/>
                    </a:lnTo>
                    <a:lnTo>
                      <a:pt x="811" y="1715"/>
                    </a:lnTo>
                    <a:lnTo>
                      <a:pt x="807" y="1714"/>
                    </a:lnTo>
                    <a:lnTo>
                      <a:pt x="805" y="1712"/>
                    </a:lnTo>
                    <a:lnTo>
                      <a:pt x="804" y="1709"/>
                    </a:lnTo>
                    <a:lnTo>
                      <a:pt x="805" y="1706"/>
                    </a:lnTo>
                    <a:lnTo>
                      <a:pt x="806" y="1702"/>
                    </a:lnTo>
                    <a:lnTo>
                      <a:pt x="807" y="1698"/>
                    </a:lnTo>
                    <a:lnTo>
                      <a:pt x="810" y="1693"/>
                    </a:lnTo>
                    <a:lnTo>
                      <a:pt x="812" y="1689"/>
                    </a:lnTo>
                    <a:lnTo>
                      <a:pt x="816" y="1686"/>
                    </a:lnTo>
                    <a:lnTo>
                      <a:pt x="820" y="1683"/>
                    </a:lnTo>
                    <a:lnTo>
                      <a:pt x="828" y="1681"/>
                    </a:lnTo>
                    <a:lnTo>
                      <a:pt x="836" y="1680"/>
                    </a:lnTo>
                    <a:lnTo>
                      <a:pt x="847" y="1679"/>
                    </a:lnTo>
                    <a:lnTo>
                      <a:pt x="854" y="1679"/>
                    </a:lnTo>
                    <a:lnTo>
                      <a:pt x="858" y="1679"/>
                    </a:lnTo>
                    <a:lnTo>
                      <a:pt x="861" y="1680"/>
                    </a:lnTo>
                    <a:lnTo>
                      <a:pt x="864" y="1682"/>
                    </a:lnTo>
                    <a:lnTo>
                      <a:pt x="866" y="1682"/>
                    </a:lnTo>
                    <a:lnTo>
                      <a:pt x="868" y="1682"/>
                    </a:lnTo>
                    <a:lnTo>
                      <a:pt x="869" y="1681"/>
                    </a:lnTo>
                    <a:lnTo>
                      <a:pt x="872" y="1679"/>
                    </a:lnTo>
                    <a:lnTo>
                      <a:pt x="875" y="1674"/>
                    </a:lnTo>
                    <a:lnTo>
                      <a:pt x="878" y="1668"/>
                    </a:lnTo>
                    <a:lnTo>
                      <a:pt x="878" y="1661"/>
                    </a:lnTo>
                    <a:lnTo>
                      <a:pt x="876" y="1655"/>
                    </a:lnTo>
                    <a:lnTo>
                      <a:pt x="875" y="1652"/>
                    </a:lnTo>
                    <a:lnTo>
                      <a:pt x="872" y="1650"/>
                    </a:lnTo>
                    <a:lnTo>
                      <a:pt x="868" y="1649"/>
                    </a:lnTo>
                    <a:lnTo>
                      <a:pt x="864" y="1649"/>
                    </a:lnTo>
                    <a:lnTo>
                      <a:pt x="855" y="1648"/>
                    </a:lnTo>
                    <a:lnTo>
                      <a:pt x="845" y="1647"/>
                    </a:lnTo>
                    <a:lnTo>
                      <a:pt x="842" y="1647"/>
                    </a:lnTo>
                    <a:lnTo>
                      <a:pt x="837" y="1644"/>
                    </a:lnTo>
                    <a:lnTo>
                      <a:pt x="835" y="1643"/>
                    </a:lnTo>
                    <a:lnTo>
                      <a:pt x="832" y="1641"/>
                    </a:lnTo>
                    <a:lnTo>
                      <a:pt x="832" y="1637"/>
                    </a:lnTo>
                    <a:lnTo>
                      <a:pt x="835" y="1633"/>
                    </a:lnTo>
                    <a:lnTo>
                      <a:pt x="839" y="1630"/>
                    </a:lnTo>
                    <a:lnTo>
                      <a:pt x="845" y="1626"/>
                    </a:lnTo>
                    <a:lnTo>
                      <a:pt x="860" y="1620"/>
                    </a:lnTo>
                    <a:lnTo>
                      <a:pt x="873" y="1618"/>
                    </a:lnTo>
                    <a:lnTo>
                      <a:pt x="878" y="1618"/>
                    </a:lnTo>
                    <a:lnTo>
                      <a:pt x="882" y="1619"/>
                    </a:lnTo>
                    <a:lnTo>
                      <a:pt x="887" y="1620"/>
                    </a:lnTo>
                    <a:lnTo>
                      <a:pt x="891" y="1623"/>
                    </a:lnTo>
                    <a:lnTo>
                      <a:pt x="895" y="1625"/>
                    </a:lnTo>
                    <a:lnTo>
                      <a:pt x="898" y="1627"/>
                    </a:lnTo>
                    <a:lnTo>
                      <a:pt x="901" y="1631"/>
                    </a:lnTo>
                    <a:lnTo>
                      <a:pt x="904" y="1635"/>
                    </a:lnTo>
                    <a:lnTo>
                      <a:pt x="905" y="1638"/>
                    </a:lnTo>
                    <a:lnTo>
                      <a:pt x="905" y="1642"/>
                    </a:lnTo>
                    <a:lnTo>
                      <a:pt x="905" y="1647"/>
                    </a:lnTo>
                    <a:lnTo>
                      <a:pt x="905" y="1650"/>
                    </a:lnTo>
                    <a:lnTo>
                      <a:pt x="902" y="1657"/>
                    </a:lnTo>
                    <a:lnTo>
                      <a:pt x="899" y="1666"/>
                    </a:lnTo>
                    <a:lnTo>
                      <a:pt x="898" y="1669"/>
                    </a:lnTo>
                    <a:lnTo>
                      <a:pt x="898" y="1673"/>
                    </a:lnTo>
                    <a:lnTo>
                      <a:pt x="898" y="1676"/>
                    </a:lnTo>
                    <a:lnTo>
                      <a:pt x="898" y="1681"/>
                    </a:lnTo>
                    <a:lnTo>
                      <a:pt x="899" y="1685"/>
                    </a:lnTo>
                    <a:lnTo>
                      <a:pt x="901" y="1688"/>
                    </a:lnTo>
                    <a:lnTo>
                      <a:pt x="904" y="1692"/>
                    </a:lnTo>
                    <a:lnTo>
                      <a:pt x="907" y="1694"/>
                    </a:lnTo>
                    <a:lnTo>
                      <a:pt x="912" y="1695"/>
                    </a:lnTo>
                    <a:lnTo>
                      <a:pt x="917" y="1694"/>
                    </a:lnTo>
                    <a:lnTo>
                      <a:pt x="923" y="1692"/>
                    </a:lnTo>
                    <a:lnTo>
                      <a:pt x="929" y="1688"/>
                    </a:lnTo>
                    <a:lnTo>
                      <a:pt x="933" y="1683"/>
                    </a:lnTo>
                    <a:lnTo>
                      <a:pt x="938" y="1679"/>
                    </a:lnTo>
                    <a:lnTo>
                      <a:pt x="942" y="1675"/>
                    </a:lnTo>
                    <a:lnTo>
                      <a:pt x="944" y="1670"/>
                    </a:lnTo>
                    <a:lnTo>
                      <a:pt x="944" y="1664"/>
                    </a:lnTo>
                    <a:lnTo>
                      <a:pt x="943" y="1658"/>
                    </a:lnTo>
                    <a:lnTo>
                      <a:pt x="939" y="1654"/>
                    </a:lnTo>
                    <a:lnTo>
                      <a:pt x="933" y="1649"/>
                    </a:lnTo>
                    <a:lnTo>
                      <a:pt x="930" y="1647"/>
                    </a:lnTo>
                    <a:lnTo>
                      <a:pt x="926" y="1642"/>
                    </a:lnTo>
                    <a:lnTo>
                      <a:pt x="924" y="1637"/>
                    </a:lnTo>
                    <a:lnTo>
                      <a:pt x="921" y="1631"/>
                    </a:lnTo>
                    <a:lnTo>
                      <a:pt x="919" y="1625"/>
                    </a:lnTo>
                    <a:lnTo>
                      <a:pt x="918" y="1617"/>
                    </a:lnTo>
                    <a:lnTo>
                      <a:pt x="918" y="1608"/>
                    </a:lnTo>
                    <a:lnTo>
                      <a:pt x="919" y="1599"/>
                    </a:lnTo>
                    <a:lnTo>
                      <a:pt x="921" y="1591"/>
                    </a:lnTo>
                    <a:lnTo>
                      <a:pt x="924" y="1584"/>
                    </a:lnTo>
                    <a:lnTo>
                      <a:pt x="926" y="1580"/>
                    </a:lnTo>
                    <a:lnTo>
                      <a:pt x="929" y="1578"/>
                    </a:lnTo>
                    <a:lnTo>
                      <a:pt x="931" y="1578"/>
                    </a:lnTo>
                    <a:lnTo>
                      <a:pt x="932" y="1579"/>
                    </a:lnTo>
                    <a:lnTo>
                      <a:pt x="935" y="1581"/>
                    </a:lnTo>
                    <a:lnTo>
                      <a:pt x="936" y="1584"/>
                    </a:lnTo>
                    <a:lnTo>
                      <a:pt x="937" y="1594"/>
                    </a:lnTo>
                    <a:lnTo>
                      <a:pt x="937" y="1608"/>
                    </a:lnTo>
                    <a:lnTo>
                      <a:pt x="937" y="1623"/>
                    </a:lnTo>
                    <a:lnTo>
                      <a:pt x="938" y="1631"/>
                    </a:lnTo>
                    <a:lnTo>
                      <a:pt x="941" y="1635"/>
                    </a:lnTo>
                    <a:lnTo>
                      <a:pt x="943" y="1637"/>
                    </a:lnTo>
                    <a:lnTo>
                      <a:pt x="946" y="1638"/>
                    </a:lnTo>
                    <a:lnTo>
                      <a:pt x="949" y="1638"/>
                    </a:lnTo>
                    <a:lnTo>
                      <a:pt x="954" y="1639"/>
                    </a:lnTo>
                    <a:lnTo>
                      <a:pt x="961" y="1638"/>
                    </a:lnTo>
                    <a:lnTo>
                      <a:pt x="963" y="1638"/>
                    </a:lnTo>
                    <a:lnTo>
                      <a:pt x="967" y="1636"/>
                    </a:lnTo>
                    <a:lnTo>
                      <a:pt x="969" y="1633"/>
                    </a:lnTo>
                    <a:lnTo>
                      <a:pt x="971" y="1631"/>
                    </a:lnTo>
                    <a:lnTo>
                      <a:pt x="974" y="1626"/>
                    </a:lnTo>
                    <a:lnTo>
                      <a:pt x="977" y="1623"/>
                    </a:lnTo>
                    <a:lnTo>
                      <a:pt x="981" y="1619"/>
                    </a:lnTo>
                    <a:lnTo>
                      <a:pt x="986" y="1616"/>
                    </a:lnTo>
                    <a:lnTo>
                      <a:pt x="992" y="1612"/>
                    </a:lnTo>
                    <a:lnTo>
                      <a:pt x="996" y="1610"/>
                    </a:lnTo>
                    <a:lnTo>
                      <a:pt x="1004" y="1610"/>
                    </a:lnTo>
                    <a:lnTo>
                      <a:pt x="1009" y="1610"/>
                    </a:lnTo>
                    <a:lnTo>
                      <a:pt x="1015" y="1610"/>
                    </a:lnTo>
                    <a:lnTo>
                      <a:pt x="1020" y="1610"/>
                    </a:lnTo>
                    <a:lnTo>
                      <a:pt x="1024" y="1608"/>
                    </a:lnTo>
                    <a:lnTo>
                      <a:pt x="1026" y="1607"/>
                    </a:lnTo>
                    <a:lnTo>
                      <a:pt x="1027" y="1606"/>
                    </a:lnTo>
                    <a:lnTo>
                      <a:pt x="1028" y="1603"/>
                    </a:lnTo>
                    <a:lnTo>
                      <a:pt x="1028" y="1599"/>
                    </a:lnTo>
                    <a:lnTo>
                      <a:pt x="1027" y="1595"/>
                    </a:lnTo>
                    <a:lnTo>
                      <a:pt x="1027" y="1586"/>
                    </a:lnTo>
                    <a:lnTo>
                      <a:pt x="1027" y="1578"/>
                    </a:lnTo>
                    <a:lnTo>
                      <a:pt x="1028" y="1573"/>
                    </a:lnTo>
                    <a:lnTo>
                      <a:pt x="1028" y="1569"/>
                    </a:lnTo>
                    <a:lnTo>
                      <a:pt x="1030" y="1567"/>
                    </a:lnTo>
                    <a:lnTo>
                      <a:pt x="1032" y="1566"/>
                    </a:lnTo>
                    <a:lnTo>
                      <a:pt x="1033" y="1566"/>
                    </a:lnTo>
                    <a:lnTo>
                      <a:pt x="1034" y="1566"/>
                    </a:lnTo>
                    <a:lnTo>
                      <a:pt x="1036" y="1568"/>
                    </a:lnTo>
                    <a:lnTo>
                      <a:pt x="1037" y="1570"/>
                    </a:lnTo>
                    <a:lnTo>
                      <a:pt x="1038" y="1576"/>
                    </a:lnTo>
                    <a:lnTo>
                      <a:pt x="1039" y="1585"/>
                    </a:lnTo>
                    <a:lnTo>
                      <a:pt x="1039" y="1588"/>
                    </a:lnTo>
                    <a:lnTo>
                      <a:pt x="1040" y="1592"/>
                    </a:lnTo>
                    <a:lnTo>
                      <a:pt x="1042" y="1594"/>
                    </a:lnTo>
                    <a:lnTo>
                      <a:pt x="1044" y="1598"/>
                    </a:lnTo>
                    <a:lnTo>
                      <a:pt x="1048" y="1600"/>
                    </a:lnTo>
                    <a:lnTo>
                      <a:pt x="1051" y="1603"/>
                    </a:lnTo>
                    <a:lnTo>
                      <a:pt x="1056" y="1604"/>
                    </a:lnTo>
                    <a:lnTo>
                      <a:pt x="1062" y="1604"/>
                    </a:lnTo>
                    <a:lnTo>
                      <a:pt x="1074" y="1603"/>
                    </a:lnTo>
                    <a:lnTo>
                      <a:pt x="1083" y="1603"/>
                    </a:lnTo>
                    <a:lnTo>
                      <a:pt x="1087" y="1604"/>
                    </a:lnTo>
                    <a:lnTo>
                      <a:pt x="1089" y="1606"/>
                    </a:lnTo>
                    <a:lnTo>
                      <a:pt x="1090" y="1610"/>
                    </a:lnTo>
                    <a:lnTo>
                      <a:pt x="1090" y="1616"/>
                    </a:lnTo>
                    <a:lnTo>
                      <a:pt x="1089" y="1626"/>
                    </a:lnTo>
                    <a:lnTo>
                      <a:pt x="1090" y="1635"/>
                    </a:lnTo>
                    <a:lnTo>
                      <a:pt x="1091" y="1638"/>
                    </a:lnTo>
                    <a:lnTo>
                      <a:pt x="1093" y="1641"/>
                    </a:lnTo>
                    <a:lnTo>
                      <a:pt x="1095" y="1642"/>
                    </a:lnTo>
                    <a:lnTo>
                      <a:pt x="1097" y="1643"/>
                    </a:lnTo>
                    <a:lnTo>
                      <a:pt x="1101" y="1644"/>
                    </a:lnTo>
                    <a:lnTo>
                      <a:pt x="1103" y="1642"/>
                    </a:lnTo>
                    <a:lnTo>
                      <a:pt x="1106" y="1638"/>
                    </a:lnTo>
                    <a:lnTo>
                      <a:pt x="1108" y="1635"/>
                    </a:lnTo>
                    <a:lnTo>
                      <a:pt x="1113" y="1625"/>
                    </a:lnTo>
                    <a:lnTo>
                      <a:pt x="1118" y="1617"/>
                    </a:lnTo>
                    <a:lnTo>
                      <a:pt x="1122" y="1608"/>
                    </a:lnTo>
                    <a:lnTo>
                      <a:pt x="1126" y="1601"/>
                    </a:lnTo>
                    <a:lnTo>
                      <a:pt x="1127" y="1597"/>
                    </a:lnTo>
                    <a:lnTo>
                      <a:pt x="1127" y="1594"/>
                    </a:lnTo>
                    <a:lnTo>
                      <a:pt x="1126" y="1591"/>
                    </a:lnTo>
                    <a:lnTo>
                      <a:pt x="1124" y="1588"/>
                    </a:lnTo>
                    <a:lnTo>
                      <a:pt x="1119" y="1584"/>
                    </a:lnTo>
                    <a:lnTo>
                      <a:pt x="1114" y="1578"/>
                    </a:lnTo>
                    <a:lnTo>
                      <a:pt x="1112" y="1575"/>
                    </a:lnTo>
                    <a:lnTo>
                      <a:pt x="1111" y="1573"/>
                    </a:lnTo>
                    <a:lnTo>
                      <a:pt x="1111" y="1569"/>
                    </a:lnTo>
                    <a:lnTo>
                      <a:pt x="1112" y="1568"/>
                    </a:lnTo>
                    <a:lnTo>
                      <a:pt x="1124" y="1566"/>
                    </a:lnTo>
                    <a:lnTo>
                      <a:pt x="1137" y="1563"/>
                    </a:lnTo>
                    <a:lnTo>
                      <a:pt x="1146" y="1553"/>
                    </a:lnTo>
                    <a:lnTo>
                      <a:pt x="1157" y="1538"/>
                    </a:lnTo>
                    <a:lnTo>
                      <a:pt x="1159" y="1536"/>
                    </a:lnTo>
                    <a:lnTo>
                      <a:pt x="1160" y="1532"/>
                    </a:lnTo>
                    <a:lnTo>
                      <a:pt x="1162" y="1529"/>
                    </a:lnTo>
                    <a:lnTo>
                      <a:pt x="1162" y="1526"/>
                    </a:lnTo>
                    <a:lnTo>
                      <a:pt x="1160" y="1524"/>
                    </a:lnTo>
                    <a:lnTo>
                      <a:pt x="1159" y="1522"/>
                    </a:lnTo>
                    <a:lnTo>
                      <a:pt x="1156" y="1521"/>
                    </a:lnTo>
                    <a:lnTo>
                      <a:pt x="1152" y="1521"/>
                    </a:lnTo>
                    <a:lnTo>
                      <a:pt x="1143" y="1519"/>
                    </a:lnTo>
                    <a:lnTo>
                      <a:pt x="1130" y="1518"/>
                    </a:lnTo>
                    <a:lnTo>
                      <a:pt x="1119" y="1516"/>
                    </a:lnTo>
                    <a:lnTo>
                      <a:pt x="1112" y="1512"/>
                    </a:lnTo>
                    <a:lnTo>
                      <a:pt x="1108" y="1507"/>
                    </a:lnTo>
                    <a:lnTo>
                      <a:pt x="1106" y="1501"/>
                    </a:lnTo>
                    <a:lnTo>
                      <a:pt x="1106" y="1499"/>
                    </a:lnTo>
                    <a:lnTo>
                      <a:pt x="1107" y="1496"/>
                    </a:lnTo>
                    <a:lnTo>
                      <a:pt x="1108" y="1493"/>
                    </a:lnTo>
                    <a:lnTo>
                      <a:pt x="1111" y="1491"/>
                    </a:lnTo>
                    <a:lnTo>
                      <a:pt x="1115" y="1488"/>
                    </a:lnTo>
                    <a:lnTo>
                      <a:pt x="1120" y="1486"/>
                    </a:lnTo>
                    <a:lnTo>
                      <a:pt x="1125" y="1486"/>
                    </a:lnTo>
                    <a:lnTo>
                      <a:pt x="1130" y="1488"/>
                    </a:lnTo>
                    <a:lnTo>
                      <a:pt x="1137" y="1490"/>
                    </a:lnTo>
                    <a:lnTo>
                      <a:pt x="1149" y="1490"/>
                    </a:lnTo>
                    <a:lnTo>
                      <a:pt x="1162" y="1488"/>
                    </a:lnTo>
                    <a:lnTo>
                      <a:pt x="1174" y="1486"/>
                    </a:lnTo>
                    <a:lnTo>
                      <a:pt x="1183" y="1482"/>
                    </a:lnTo>
                    <a:lnTo>
                      <a:pt x="1191" y="1480"/>
                    </a:lnTo>
                    <a:lnTo>
                      <a:pt x="1200" y="1478"/>
                    </a:lnTo>
                    <a:lnTo>
                      <a:pt x="1213" y="1477"/>
                    </a:lnTo>
                    <a:lnTo>
                      <a:pt x="1225" y="1475"/>
                    </a:lnTo>
                    <a:lnTo>
                      <a:pt x="1232" y="1474"/>
                    </a:lnTo>
                    <a:lnTo>
                      <a:pt x="1233" y="1472"/>
                    </a:lnTo>
                    <a:lnTo>
                      <a:pt x="1232" y="1471"/>
                    </a:lnTo>
                    <a:lnTo>
                      <a:pt x="1231" y="1468"/>
                    </a:lnTo>
                    <a:lnTo>
                      <a:pt x="1227" y="1467"/>
                    </a:lnTo>
                    <a:lnTo>
                      <a:pt x="1219" y="1465"/>
                    </a:lnTo>
                    <a:lnTo>
                      <a:pt x="1209" y="1462"/>
                    </a:lnTo>
                    <a:lnTo>
                      <a:pt x="1206" y="1461"/>
                    </a:lnTo>
                    <a:lnTo>
                      <a:pt x="1201" y="1459"/>
                    </a:lnTo>
                    <a:lnTo>
                      <a:pt x="1197" y="1456"/>
                    </a:lnTo>
                    <a:lnTo>
                      <a:pt x="1194" y="1453"/>
                    </a:lnTo>
                    <a:lnTo>
                      <a:pt x="1193" y="1449"/>
                    </a:lnTo>
                    <a:lnTo>
                      <a:pt x="1193" y="1447"/>
                    </a:lnTo>
                    <a:lnTo>
                      <a:pt x="1195" y="1444"/>
                    </a:lnTo>
                    <a:lnTo>
                      <a:pt x="1198" y="1443"/>
                    </a:lnTo>
                    <a:lnTo>
                      <a:pt x="1209" y="1443"/>
                    </a:lnTo>
                    <a:lnTo>
                      <a:pt x="1219" y="1444"/>
                    </a:lnTo>
                    <a:lnTo>
                      <a:pt x="1228" y="1447"/>
                    </a:lnTo>
                    <a:lnTo>
                      <a:pt x="1235" y="1447"/>
                    </a:lnTo>
                    <a:lnTo>
                      <a:pt x="1239" y="1446"/>
                    </a:lnTo>
                    <a:lnTo>
                      <a:pt x="1240" y="1444"/>
                    </a:lnTo>
                    <a:lnTo>
                      <a:pt x="1241" y="1443"/>
                    </a:lnTo>
                    <a:lnTo>
                      <a:pt x="1242" y="1441"/>
                    </a:lnTo>
                    <a:lnTo>
                      <a:pt x="1239" y="1430"/>
                    </a:lnTo>
                    <a:lnTo>
                      <a:pt x="1237" y="1414"/>
                    </a:lnTo>
                    <a:lnTo>
                      <a:pt x="1235" y="1406"/>
                    </a:lnTo>
                    <a:lnTo>
                      <a:pt x="1234" y="1403"/>
                    </a:lnTo>
                    <a:lnTo>
                      <a:pt x="1232" y="1402"/>
                    </a:lnTo>
                    <a:lnTo>
                      <a:pt x="1231" y="1403"/>
                    </a:lnTo>
                    <a:lnTo>
                      <a:pt x="1228" y="1405"/>
                    </a:lnTo>
                    <a:lnTo>
                      <a:pt x="1226" y="1408"/>
                    </a:lnTo>
                    <a:lnTo>
                      <a:pt x="1222" y="1411"/>
                    </a:lnTo>
                    <a:lnTo>
                      <a:pt x="1219" y="1414"/>
                    </a:lnTo>
                    <a:lnTo>
                      <a:pt x="1215" y="1416"/>
                    </a:lnTo>
                    <a:lnTo>
                      <a:pt x="1212" y="1417"/>
                    </a:lnTo>
                    <a:lnTo>
                      <a:pt x="1208" y="1417"/>
                    </a:lnTo>
                    <a:lnTo>
                      <a:pt x="1204" y="1417"/>
                    </a:lnTo>
                    <a:lnTo>
                      <a:pt x="1201" y="1416"/>
                    </a:lnTo>
                    <a:lnTo>
                      <a:pt x="1200" y="1414"/>
                    </a:lnTo>
                    <a:lnTo>
                      <a:pt x="1195" y="1408"/>
                    </a:lnTo>
                    <a:lnTo>
                      <a:pt x="1190" y="1402"/>
                    </a:lnTo>
                    <a:lnTo>
                      <a:pt x="1185" y="1396"/>
                    </a:lnTo>
                    <a:lnTo>
                      <a:pt x="1181" y="1392"/>
                    </a:lnTo>
                    <a:lnTo>
                      <a:pt x="1179" y="1390"/>
                    </a:lnTo>
                    <a:lnTo>
                      <a:pt x="1178" y="1389"/>
                    </a:lnTo>
                    <a:lnTo>
                      <a:pt x="1177" y="1387"/>
                    </a:lnTo>
                    <a:lnTo>
                      <a:pt x="1177" y="1385"/>
                    </a:lnTo>
                    <a:lnTo>
                      <a:pt x="1178" y="1384"/>
                    </a:lnTo>
                    <a:lnTo>
                      <a:pt x="1181" y="1384"/>
                    </a:lnTo>
                    <a:lnTo>
                      <a:pt x="1184" y="1383"/>
                    </a:lnTo>
                    <a:lnTo>
                      <a:pt x="1188" y="1384"/>
                    </a:lnTo>
                    <a:lnTo>
                      <a:pt x="1198" y="1386"/>
                    </a:lnTo>
                    <a:lnTo>
                      <a:pt x="1207" y="1386"/>
                    </a:lnTo>
                    <a:lnTo>
                      <a:pt x="1210" y="1386"/>
                    </a:lnTo>
                    <a:lnTo>
                      <a:pt x="1214" y="1385"/>
                    </a:lnTo>
                    <a:lnTo>
                      <a:pt x="1215" y="1383"/>
                    </a:lnTo>
                    <a:lnTo>
                      <a:pt x="1216" y="1379"/>
                    </a:lnTo>
                    <a:lnTo>
                      <a:pt x="1215" y="1374"/>
                    </a:lnTo>
                    <a:lnTo>
                      <a:pt x="1214" y="1368"/>
                    </a:lnTo>
                    <a:lnTo>
                      <a:pt x="1213" y="1364"/>
                    </a:lnTo>
                    <a:lnTo>
                      <a:pt x="1210" y="1359"/>
                    </a:lnTo>
                    <a:lnTo>
                      <a:pt x="1206" y="1352"/>
                    </a:lnTo>
                    <a:lnTo>
                      <a:pt x="1200" y="1343"/>
                    </a:lnTo>
                    <a:lnTo>
                      <a:pt x="1194" y="1337"/>
                    </a:lnTo>
                    <a:lnTo>
                      <a:pt x="1189" y="1333"/>
                    </a:lnTo>
                    <a:lnTo>
                      <a:pt x="1185" y="1328"/>
                    </a:lnTo>
                    <a:lnTo>
                      <a:pt x="1184" y="1323"/>
                    </a:lnTo>
                    <a:lnTo>
                      <a:pt x="1187" y="1318"/>
                    </a:lnTo>
                    <a:lnTo>
                      <a:pt x="1189" y="1313"/>
                    </a:lnTo>
                    <a:lnTo>
                      <a:pt x="1193" y="1309"/>
                    </a:lnTo>
                    <a:lnTo>
                      <a:pt x="1197" y="1305"/>
                    </a:lnTo>
                    <a:lnTo>
                      <a:pt x="1202" y="1303"/>
                    </a:lnTo>
                    <a:lnTo>
                      <a:pt x="1207" y="1302"/>
                    </a:lnTo>
                    <a:lnTo>
                      <a:pt x="1212" y="1302"/>
                    </a:lnTo>
                    <a:lnTo>
                      <a:pt x="1215" y="1304"/>
                    </a:lnTo>
                    <a:lnTo>
                      <a:pt x="1219" y="1308"/>
                    </a:lnTo>
                    <a:lnTo>
                      <a:pt x="1221" y="1314"/>
                    </a:lnTo>
                    <a:lnTo>
                      <a:pt x="1225" y="1320"/>
                    </a:lnTo>
                    <a:lnTo>
                      <a:pt x="1227" y="1327"/>
                    </a:lnTo>
                    <a:lnTo>
                      <a:pt x="1232" y="1341"/>
                    </a:lnTo>
                    <a:lnTo>
                      <a:pt x="1237" y="1354"/>
                    </a:lnTo>
                    <a:lnTo>
                      <a:pt x="1241" y="1362"/>
                    </a:lnTo>
                    <a:lnTo>
                      <a:pt x="1245" y="1368"/>
                    </a:lnTo>
                    <a:lnTo>
                      <a:pt x="1250" y="1371"/>
                    </a:lnTo>
                    <a:lnTo>
                      <a:pt x="1252" y="1372"/>
                    </a:lnTo>
                    <a:lnTo>
                      <a:pt x="1259" y="1371"/>
                    </a:lnTo>
                    <a:lnTo>
                      <a:pt x="1265" y="1370"/>
                    </a:lnTo>
                    <a:lnTo>
                      <a:pt x="1270" y="1367"/>
                    </a:lnTo>
                    <a:lnTo>
                      <a:pt x="1273" y="1365"/>
                    </a:lnTo>
                    <a:lnTo>
                      <a:pt x="1281" y="1359"/>
                    </a:lnTo>
                    <a:lnTo>
                      <a:pt x="1286" y="1352"/>
                    </a:lnTo>
                    <a:lnTo>
                      <a:pt x="1290" y="1347"/>
                    </a:lnTo>
                    <a:lnTo>
                      <a:pt x="1295" y="1342"/>
                    </a:lnTo>
                    <a:lnTo>
                      <a:pt x="1301" y="1339"/>
                    </a:lnTo>
                    <a:lnTo>
                      <a:pt x="1310" y="1334"/>
                    </a:lnTo>
                    <a:lnTo>
                      <a:pt x="1323" y="1329"/>
                    </a:lnTo>
                    <a:lnTo>
                      <a:pt x="1335" y="1327"/>
                    </a:lnTo>
                    <a:lnTo>
                      <a:pt x="1346" y="1326"/>
                    </a:lnTo>
                    <a:lnTo>
                      <a:pt x="1357" y="1324"/>
                    </a:lnTo>
                    <a:lnTo>
                      <a:pt x="1367" y="1326"/>
                    </a:lnTo>
                    <a:lnTo>
                      <a:pt x="1376" y="1327"/>
                    </a:lnTo>
                    <a:lnTo>
                      <a:pt x="1385" y="1328"/>
                    </a:lnTo>
                    <a:lnTo>
                      <a:pt x="1393" y="1330"/>
                    </a:lnTo>
                    <a:lnTo>
                      <a:pt x="1411" y="1335"/>
                    </a:lnTo>
                    <a:lnTo>
                      <a:pt x="1427" y="1336"/>
                    </a:lnTo>
                    <a:lnTo>
                      <a:pt x="1433" y="1336"/>
                    </a:lnTo>
                    <a:lnTo>
                      <a:pt x="1437" y="1335"/>
                    </a:lnTo>
                    <a:lnTo>
                      <a:pt x="1441" y="1333"/>
                    </a:lnTo>
                    <a:lnTo>
                      <a:pt x="1445" y="1330"/>
                    </a:lnTo>
                    <a:lnTo>
                      <a:pt x="1446" y="1327"/>
                    </a:lnTo>
                    <a:lnTo>
                      <a:pt x="1446" y="1322"/>
                    </a:lnTo>
                    <a:lnTo>
                      <a:pt x="1443" y="1318"/>
                    </a:lnTo>
                    <a:lnTo>
                      <a:pt x="1440" y="1315"/>
                    </a:lnTo>
                    <a:lnTo>
                      <a:pt x="1435" y="1310"/>
                    </a:lnTo>
                    <a:lnTo>
                      <a:pt x="1428" y="1307"/>
                    </a:lnTo>
                    <a:lnTo>
                      <a:pt x="1421" y="1303"/>
                    </a:lnTo>
                    <a:lnTo>
                      <a:pt x="1411" y="1299"/>
                    </a:lnTo>
                    <a:lnTo>
                      <a:pt x="1370" y="1285"/>
                    </a:lnTo>
                    <a:lnTo>
                      <a:pt x="1326" y="1272"/>
                    </a:lnTo>
                    <a:lnTo>
                      <a:pt x="1305" y="1265"/>
                    </a:lnTo>
                    <a:lnTo>
                      <a:pt x="1291" y="1259"/>
                    </a:lnTo>
                    <a:lnTo>
                      <a:pt x="1281" y="1253"/>
                    </a:lnTo>
                    <a:lnTo>
                      <a:pt x="1272" y="1248"/>
                    </a:lnTo>
                    <a:lnTo>
                      <a:pt x="1270" y="1242"/>
                    </a:lnTo>
                    <a:lnTo>
                      <a:pt x="1270" y="1236"/>
                    </a:lnTo>
                    <a:lnTo>
                      <a:pt x="1270" y="1232"/>
                    </a:lnTo>
                    <a:lnTo>
                      <a:pt x="1272" y="1228"/>
                    </a:lnTo>
                    <a:lnTo>
                      <a:pt x="1275" y="1225"/>
                    </a:lnTo>
                    <a:lnTo>
                      <a:pt x="1278" y="1222"/>
                    </a:lnTo>
                    <a:lnTo>
                      <a:pt x="1288" y="1219"/>
                    </a:lnTo>
                    <a:lnTo>
                      <a:pt x="1296" y="1216"/>
                    </a:lnTo>
                    <a:lnTo>
                      <a:pt x="1303" y="1215"/>
                    </a:lnTo>
                    <a:lnTo>
                      <a:pt x="1310" y="1210"/>
                    </a:lnTo>
                    <a:lnTo>
                      <a:pt x="1314" y="1207"/>
                    </a:lnTo>
                    <a:lnTo>
                      <a:pt x="1317" y="1203"/>
                    </a:lnTo>
                    <a:lnTo>
                      <a:pt x="1320" y="1198"/>
                    </a:lnTo>
                    <a:lnTo>
                      <a:pt x="1322" y="1192"/>
                    </a:lnTo>
                    <a:lnTo>
                      <a:pt x="1322" y="1182"/>
                    </a:lnTo>
                    <a:lnTo>
                      <a:pt x="1321" y="1170"/>
                    </a:lnTo>
                    <a:lnTo>
                      <a:pt x="1321" y="1164"/>
                    </a:lnTo>
                    <a:lnTo>
                      <a:pt x="1322" y="1159"/>
                    </a:lnTo>
                    <a:lnTo>
                      <a:pt x="1326" y="1154"/>
                    </a:lnTo>
                    <a:lnTo>
                      <a:pt x="1329" y="1151"/>
                    </a:lnTo>
                    <a:lnTo>
                      <a:pt x="1334" y="1148"/>
                    </a:lnTo>
                    <a:lnTo>
                      <a:pt x="1339" y="1148"/>
                    </a:lnTo>
                    <a:lnTo>
                      <a:pt x="1342" y="1148"/>
                    </a:lnTo>
                    <a:lnTo>
                      <a:pt x="1347" y="1151"/>
                    </a:lnTo>
                    <a:lnTo>
                      <a:pt x="1354" y="1156"/>
                    </a:lnTo>
                    <a:lnTo>
                      <a:pt x="1361" y="1164"/>
                    </a:lnTo>
                    <a:lnTo>
                      <a:pt x="1366" y="1173"/>
                    </a:lnTo>
                    <a:lnTo>
                      <a:pt x="1371" y="1183"/>
                    </a:lnTo>
                    <a:lnTo>
                      <a:pt x="1373" y="1192"/>
                    </a:lnTo>
                    <a:lnTo>
                      <a:pt x="1373" y="1200"/>
                    </a:lnTo>
                    <a:lnTo>
                      <a:pt x="1373" y="1203"/>
                    </a:lnTo>
                    <a:lnTo>
                      <a:pt x="1376" y="1206"/>
                    </a:lnTo>
                    <a:lnTo>
                      <a:pt x="1378" y="1206"/>
                    </a:lnTo>
                    <a:lnTo>
                      <a:pt x="1382" y="1206"/>
                    </a:lnTo>
                    <a:lnTo>
                      <a:pt x="1391" y="1204"/>
                    </a:lnTo>
                    <a:lnTo>
                      <a:pt x="1403" y="1203"/>
                    </a:lnTo>
                    <a:lnTo>
                      <a:pt x="1407" y="1203"/>
                    </a:lnTo>
                    <a:lnTo>
                      <a:pt x="1409" y="1204"/>
                    </a:lnTo>
                    <a:lnTo>
                      <a:pt x="1410" y="1206"/>
                    </a:lnTo>
                    <a:lnTo>
                      <a:pt x="1412" y="1208"/>
                    </a:lnTo>
                    <a:lnTo>
                      <a:pt x="1415" y="1214"/>
                    </a:lnTo>
                    <a:lnTo>
                      <a:pt x="1416" y="1221"/>
                    </a:lnTo>
                    <a:lnTo>
                      <a:pt x="1417" y="1229"/>
                    </a:lnTo>
                    <a:lnTo>
                      <a:pt x="1418" y="1236"/>
                    </a:lnTo>
                    <a:lnTo>
                      <a:pt x="1421" y="1241"/>
                    </a:lnTo>
                    <a:lnTo>
                      <a:pt x="1423" y="1246"/>
                    </a:lnTo>
                    <a:lnTo>
                      <a:pt x="1426" y="1246"/>
                    </a:lnTo>
                    <a:lnTo>
                      <a:pt x="1428" y="1247"/>
                    </a:lnTo>
                    <a:lnTo>
                      <a:pt x="1433" y="1246"/>
                    </a:lnTo>
                    <a:lnTo>
                      <a:pt x="1436" y="1245"/>
                    </a:lnTo>
                    <a:lnTo>
                      <a:pt x="1447" y="1242"/>
                    </a:lnTo>
                    <a:lnTo>
                      <a:pt x="1456" y="1236"/>
                    </a:lnTo>
                    <a:lnTo>
                      <a:pt x="1466" y="1230"/>
                    </a:lnTo>
                    <a:lnTo>
                      <a:pt x="1472" y="1222"/>
                    </a:lnTo>
                    <a:lnTo>
                      <a:pt x="1474" y="1219"/>
                    </a:lnTo>
                    <a:lnTo>
                      <a:pt x="1474" y="1215"/>
                    </a:lnTo>
                    <a:lnTo>
                      <a:pt x="1474" y="1211"/>
                    </a:lnTo>
                    <a:lnTo>
                      <a:pt x="1472" y="1208"/>
                    </a:lnTo>
                    <a:lnTo>
                      <a:pt x="1466" y="1201"/>
                    </a:lnTo>
                    <a:lnTo>
                      <a:pt x="1459" y="1191"/>
                    </a:lnTo>
                    <a:lnTo>
                      <a:pt x="1454" y="1188"/>
                    </a:lnTo>
                    <a:lnTo>
                      <a:pt x="1449" y="1185"/>
                    </a:lnTo>
                    <a:lnTo>
                      <a:pt x="1446" y="1183"/>
                    </a:lnTo>
                    <a:lnTo>
                      <a:pt x="1441" y="1182"/>
                    </a:lnTo>
                    <a:lnTo>
                      <a:pt x="1437" y="1182"/>
                    </a:lnTo>
                    <a:lnTo>
                      <a:pt x="1435" y="1181"/>
                    </a:lnTo>
                    <a:lnTo>
                      <a:pt x="1434" y="1177"/>
                    </a:lnTo>
                    <a:lnTo>
                      <a:pt x="1433" y="1173"/>
                    </a:lnTo>
                    <a:lnTo>
                      <a:pt x="1433" y="1163"/>
                    </a:lnTo>
                    <a:lnTo>
                      <a:pt x="1433" y="1152"/>
                    </a:lnTo>
                    <a:lnTo>
                      <a:pt x="1433" y="1150"/>
                    </a:lnTo>
                    <a:lnTo>
                      <a:pt x="1431" y="1147"/>
                    </a:lnTo>
                    <a:lnTo>
                      <a:pt x="1430" y="1145"/>
                    </a:lnTo>
                    <a:lnTo>
                      <a:pt x="1428" y="1144"/>
                    </a:lnTo>
                    <a:lnTo>
                      <a:pt x="1423" y="1141"/>
                    </a:lnTo>
                    <a:lnTo>
                      <a:pt x="1417" y="1140"/>
                    </a:lnTo>
                    <a:lnTo>
                      <a:pt x="1403" y="1138"/>
                    </a:lnTo>
                    <a:lnTo>
                      <a:pt x="1393" y="1135"/>
                    </a:lnTo>
                    <a:lnTo>
                      <a:pt x="1391" y="1134"/>
                    </a:lnTo>
                    <a:lnTo>
                      <a:pt x="1389" y="1131"/>
                    </a:lnTo>
                    <a:lnTo>
                      <a:pt x="1387" y="1128"/>
                    </a:lnTo>
                    <a:lnTo>
                      <a:pt x="1386" y="1125"/>
                    </a:lnTo>
                    <a:lnTo>
                      <a:pt x="1387" y="1121"/>
                    </a:lnTo>
                    <a:lnTo>
                      <a:pt x="1389" y="1118"/>
                    </a:lnTo>
                    <a:lnTo>
                      <a:pt x="1391" y="1114"/>
                    </a:lnTo>
                    <a:lnTo>
                      <a:pt x="1393" y="1110"/>
                    </a:lnTo>
                    <a:lnTo>
                      <a:pt x="1398" y="1108"/>
                    </a:lnTo>
                    <a:lnTo>
                      <a:pt x="1403" y="1106"/>
                    </a:lnTo>
                    <a:lnTo>
                      <a:pt x="1408" y="1103"/>
                    </a:lnTo>
                    <a:lnTo>
                      <a:pt x="1414" y="1103"/>
                    </a:lnTo>
                    <a:lnTo>
                      <a:pt x="1424" y="1102"/>
                    </a:lnTo>
                    <a:lnTo>
                      <a:pt x="1436" y="1102"/>
                    </a:lnTo>
                    <a:lnTo>
                      <a:pt x="1441" y="1102"/>
                    </a:lnTo>
                    <a:lnTo>
                      <a:pt x="1445" y="1100"/>
                    </a:lnTo>
                    <a:lnTo>
                      <a:pt x="1447" y="1095"/>
                    </a:lnTo>
                    <a:lnTo>
                      <a:pt x="1448" y="1090"/>
                    </a:lnTo>
                    <a:lnTo>
                      <a:pt x="1450" y="1078"/>
                    </a:lnTo>
                    <a:lnTo>
                      <a:pt x="1450" y="1063"/>
                    </a:lnTo>
                    <a:lnTo>
                      <a:pt x="1448" y="1033"/>
                    </a:lnTo>
                    <a:lnTo>
                      <a:pt x="1448" y="1012"/>
                    </a:lnTo>
                    <a:lnTo>
                      <a:pt x="1450" y="1006"/>
                    </a:lnTo>
                    <a:lnTo>
                      <a:pt x="1454" y="1000"/>
                    </a:lnTo>
                    <a:lnTo>
                      <a:pt x="1459" y="996"/>
                    </a:lnTo>
                    <a:lnTo>
                      <a:pt x="1465" y="993"/>
                    </a:lnTo>
                    <a:lnTo>
                      <a:pt x="1470" y="990"/>
                    </a:lnTo>
                    <a:lnTo>
                      <a:pt x="1474" y="987"/>
                    </a:lnTo>
                    <a:lnTo>
                      <a:pt x="1478" y="983"/>
                    </a:lnTo>
                    <a:lnTo>
                      <a:pt x="1479" y="980"/>
                    </a:lnTo>
                    <a:lnTo>
                      <a:pt x="1480" y="974"/>
                    </a:lnTo>
                    <a:lnTo>
                      <a:pt x="1479" y="969"/>
                    </a:lnTo>
                    <a:lnTo>
                      <a:pt x="1478" y="963"/>
                    </a:lnTo>
                    <a:lnTo>
                      <a:pt x="1477" y="958"/>
                    </a:lnTo>
                    <a:lnTo>
                      <a:pt x="1473" y="950"/>
                    </a:lnTo>
                    <a:lnTo>
                      <a:pt x="1470" y="945"/>
                    </a:lnTo>
                    <a:lnTo>
                      <a:pt x="1460" y="944"/>
                    </a:lnTo>
                    <a:lnTo>
                      <a:pt x="1441" y="944"/>
                    </a:lnTo>
                    <a:lnTo>
                      <a:pt x="1421" y="945"/>
                    </a:lnTo>
                    <a:lnTo>
                      <a:pt x="1408" y="946"/>
                    </a:lnTo>
                    <a:lnTo>
                      <a:pt x="1402" y="946"/>
                    </a:lnTo>
                    <a:lnTo>
                      <a:pt x="1398" y="944"/>
                    </a:lnTo>
                    <a:lnTo>
                      <a:pt x="1397" y="942"/>
                    </a:lnTo>
                    <a:lnTo>
                      <a:pt x="1397" y="937"/>
                    </a:lnTo>
                    <a:lnTo>
                      <a:pt x="1398" y="932"/>
                    </a:lnTo>
                    <a:lnTo>
                      <a:pt x="1401" y="927"/>
                    </a:lnTo>
                    <a:lnTo>
                      <a:pt x="1404" y="921"/>
                    </a:lnTo>
                    <a:lnTo>
                      <a:pt x="1408" y="917"/>
                    </a:lnTo>
                    <a:lnTo>
                      <a:pt x="1418" y="906"/>
                    </a:lnTo>
                    <a:lnTo>
                      <a:pt x="1430" y="891"/>
                    </a:lnTo>
                    <a:lnTo>
                      <a:pt x="1441" y="876"/>
                    </a:lnTo>
                    <a:lnTo>
                      <a:pt x="1447" y="866"/>
                    </a:lnTo>
                    <a:lnTo>
                      <a:pt x="1448" y="862"/>
                    </a:lnTo>
                    <a:lnTo>
                      <a:pt x="1450" y="860"/>
                    </a:lnTo>
                    <a:lnTo>
                      <a:pt x="1454" y="857"/>
                    </a:lnTo>
                    <a:lnTo>
                      <a:pt x="1459" y="855"/>
                    </a:lnTo>
                    <a:lnTo>
                      <a:pt x="1467" y="851"/>
                    </a:lnTo>
                    <a:lnTo>
                      <a:pt x="1477" y="847"/>
                    </a:lnTo>
                    <a:lnTo>
                      <a:pt x="1489" y="838"/>
                    </a:lnTo>
                    <a:lnTo>
                      <a:pt x="1496" y="834"/>
                    </a:lnTo>
                    <a:lnTo>
                      <a:pt x="1502" y="829"/>
                    </a:lnTo>
                    <a:lnTo>
                      <a:pt x="1509" y="823"/>
                    </a:lnTo>
                    <a:lnTo>
                      <a:pt x="1517" y="816"/>
                    </a:lnTo>
                    <a:lnTo>
                      <a:pt x="1525" y="811"/>
                    </a:lnTo>
                    <a:lnTo>
                      <a:pt x="1535" y="806"/>
                    </a:lnTo>
                    <a:lnTo>
                      <a:pt x="1543" y="803"/>
                    </a:lnTo>
                    <a:lnTo>
                      <a:pt x="1547" y="801"/>
                    </a:lnTo>
                    <a:lnTo>
                      <a:pt x="1549" y="799"/>
                    </a:lnTo>
                    <a:lnTo>
                      <a:pt x="1550" y="797"/>
                    </a:lnTo>
                    <a:lnTo>
                      <a:pt x="1552" y="794"/>
                    </a:lnTo>
                    <a:lnTo>
                      <a:pt x="1552" y="793"/>
                    </a:lnTo>
                    <a:lnTo>
                      <a:pt x="1550" y="792"/>
                    </a:lnTo>
                    <a:lnTo>
                      <a:pt x="1548" y="792"/>
                    </a:lnTo>
                    <a:lnTo>
                      <a:pt x="1546" y="792"/>
                    </a:lnTo>
                    <a:lnTo>
                      <a:pt x="1538" y="794"/>
                    </a:lnTo>
                    <a:lnTo>
                      <a:pt x="1531" y="795"/>
                    </a:lnTo>
                    <a:lnTo>
                      <a:pt x="1528" y="794"/>
                    </a:lnTo>
                    <a:lnTo>
                      <a:pt x="1524" y="793"/>
                    </a:lnTo>
                    <a:lnTo>
                      <a:pt x="1521" y="792"/>
                    </a:lnTo>
                    <a:lnTo>
                      <a:pt x="1518" y="788"/>
                    </a:lnTo>
                    <a:lnTo>
                      <a:pt x="1513" y="781"/>
                    </a:lnTo>
                    <a:lnTo>
                      <a:pt x="1512" y="775"/>
                    </a:lnTo>
                    <a:lnTo>
                      <a:pt x="1511" y="774"/>
                    </a:lnTo>
                    <a:lnTo>
                      <a:pt x="1510" y="772"/>
                    </a:lnTo>
                    <a:lnTo>
                      <a:pt x="1508" y="771"/>
                    </a:lnTo>
                    <a:lnTo>
                      <a:pt x="1505" y="771"/>
                    </a:lnTo>
                    <a:lnTo>
                      <a:pt x="1502" y="772"/>
                    </a:lnTo>
                    <a:lnTo>
                      <a:pt x="1498" y="773"/>
                    </a:lnTo>
                    <a:lnTo>
                      <a:pt x="1493" y="776"/>
                    </a:lnTo>
                    <a:lnTo>
                      <a:pt x="1490" y="779"/>
                    </a:lnTo>
                    <a:lnTo>
                      <a:pt x="1481" y="787"/>
                    </a:lnTo>
                    <a:lnTo>
                      <a:pt x="1475" y="795"/>
                    </a:lnTo>
                    <a:lnTo>
                      <a:pt x="1471" y="804"/>
                    </a:lnTo>
                    <a:lnTo>
                      <a:pt x="1467" y="811"/>
                    </a:lnTo>
                    <a:lnTo>
                      <a:pt x="1465" y="814"/>
                    </a:lnTo>
                    <a:lnTo>
                      <a:pt x="1460" y="817"/>
                    </a:lnTo>
                    <a:lnTo>
                      <a:pt x="1459" y="817"/>
                    </a:lnTo>
                    <a:lnTo>
                      <a:pt x="1456" y="816"/>
                    </a:lnTo>
                    <a:lnTo>
                      <a:pt x="1455" y="814"/>
                    </a:lnTo>
                    <a:lnTo>
                      <a:pt x="1453" y="812"/>
                    </a:lnTo>
                    <a:lnTo>
                      <a:pt x="1450" y="806"/>
                    </a:lnTo>
                    <a:lnTo>
                      <a:pt x="1448" y="803"/>
                    </a:lnTo>
                    <a:lnTo>
                      <a:pt x="1443" y="800"/>
                    </a:lnTo>
                    <a:lnTo>
                      <a:pt x="1441" y="799"/>
                    </a:lnTo>
                    <a:lnTo>
                      <a:pt x="1439" y="798"/>
                    </a:lnTo>
                    <a:lnTo>
                      <a:pt x="1437" y="795"/>
                    </a:lnTo>
                    <a:lnTo>
                      <a:pt x="1436" y="793"/>
                    </a:lnTo>
                    <a:lnTo>
                      <a:pt x="1436" y="790"/>
                    </a:lnTo>
                    <a:lnTo>
                      <a:pt x="1431" y="778"/>
                    </a:lnTo>
                    <a:lnTo>
                      <a:pt x="1424" y="767"/>
                    </a:lnTo>
                    <a:lnTo>
                      <a:pt x="1423" y="760"/>
                    </a:lnTo>
                    <a:lnTo>
                      <a:pt x="1424" y="756"/>
                    </a:lnTo>
                    <a:lnTo>
                      <a:pt x="1427" y="754"/>
                    </a:lnTo>
                    <a:lnTo>
                      <a:pt x="1428" y="751"/>
                    </a:lnTo>
                    <a:lnTo>
                      <a:pt x="1429" y="750"/>
                    </a:lnTo>
                    <a:lnTo>
                      <a:pt x="1431" y="749"/>
                    </a:lnTo>
                    <a:lnTo>
                      <a:pt x="1433" y="749"/>
                    </a:lnTo>
                    <a:lnTo>
                      <a:pt x="1435" y="750"/>
                    </a:lnTo>
                    <a:lnTo>
                      <a:pt x="1441" y="753"/>
                    </a:lnTo>
                    <a:lnTo>
                      <a:pt x="1450" y="755"/>
                    </a:lnTo>
                    <a:lnTo>
                      <a:pt x="1462" y="759"/>
                    </a:lnTo>
                    <a:lnTo>
                      <a:pt x="1472" y="760"/>
                    </a:lnTo>
                    <a:lnTo>
                      <a:pt x="1479" y="759"/>
                    </a:lnTo>
                    <a:lnTo>
                      <a:pt x="1485" y="756"/>
                    </a:lnTo>
                    <a:lnTo>
                      <a:pt x="1490" y="751"/>
                    </a:lnTo>
                    <a:lnTo>
                      <a:pt x="1492" y="748"/>
                    </a:lnTo>
                    <a:lnTo>
                      <a:pt x="1493" y="746"/>
                    </a:lnTo>
                    <a:lnTo>
                      <a:pt x="1492" y="743"/>
                    </a:lnTo>
                    <a:lnTo>
                      <a:pt x="1491" y="742"/>
                    </a:lnTo>
                    <a:lnTo>
                      <a:pt x="1487" y="738"/>
                    </a:lnTo>
                    <a:lnTo>
                      <a:pt x="1484" y="735"/>
                    </a:lnTo>
                    <a:lnTo>
                      <a:pt x="1481" y="730"/>
                    </a:lnTo>
                    <a:lnTo>
                      <a:pt x="1479" y="725"/>
                    </a:lnTo>
                    <a:lnTo>
                      <a:pt x="1478" y="719"/>
                    </a:lnTo>
                    <a:lnTo>
                      <a:pt x="1475" y="712"/>
                    </a:lnTo>
                    <a:lnTo>
                      <a:pt x="1471" y="705"/>
                    </a:lnTo>
                    <a:lnTo>
                      <a:pt x="1468" y="702"/>
                    </a:lnTo>
                    <a:lnTo>
                      <a:pt x="1465" y="698"/>
                    </a:lnTo>
                    <a:lnTo>
                      <a:pt x="1461" y="694"/>
                    </a:lnTo>
                    <a:lnTo>
                      <a:pt x="1458" y="693"/>
                    </a:lnTo>
                    <a:lnTo>
                      <a:pt x="1448" y="691"/>
                    </a:lnTo>
                    <a:lnTo>
                      <a:pt x="1436" y="688"/>
                    </a:lnTo>
                    <a:lnTo>
                      <a:pt x="1431" y="688"/>
                    </a:lnTo>
                    <a:lnTo>
                      <a:pt x="1426" y="690"/>
                    </a:lnTo>
                    <a:lnTo>
                      <a:pt x="1421" y="692"/>
                    </a:lnTo>
                    <a:lnTo>
                      <a:pt x="1417" y="696"/>
                    </a:lnTo>
                    <a:lnTo>
                      <a:pt x="1414" y="699"/>
                    </a:lnTo>
                    <a:lnTo>
                      <a:pt x="1410" y="702"/>
                    </a:lnTo>
                    <a:lnTo>
                      <a:pt x="1408" y="704"/>
                    </a:lnTo>
                    <a:lnTo>
                      <a:pt x="1404" y="705"/>
                    </a:lnTo>
                    <a:lnTo>
                      <a:pt x="1402" y="705"/>
                    </a:lnTo>
                    <a:lnTo>
                      <a:pt x="1399" y="704"/>
                    </a:lnTo>
                    <a:lnTo>
                      <a:pt x="1397" y="703"/>
                    </a:lnTo>
                    <a:lnTo>
                      <a:pt x="1396" y="700"/>
                    </a:lnTo>
                    <a:lnTo>
                      <a:pt x="1392" y="688"/>
                    </a:lnTo>
                    <a:lnTo>
                      <a:pt x="1387" y="671"/>
                    </a:lnTo>
                    <a:lnTo>
                      <a:pt x="1386" y="661"/>
                    </a:lnTo>
                    <a:lnTo>
                      <a:pt x="1385" y="652"/>
                    </a:lnTo>
                    <a:lnTo>
                      <a:pt x="1384" y="645"/>
                    </a:lnTo>
                    <a:lnTo>
                      <a:pt x="1385" y="637"/>
                    </a:lnTo>
                    <a:lnTo>
                      <a:pt x="1387" y="629"/>
                    </a:lnTo>
                    <a:lnTo>
                      <a:pt x="1391" y="623"/>
                    </a:lnTo>
                    <a:lnTo>
                      <a:pt x="1393" y="622"/>
                    </a:lnTo>
                    <a:lnTo>
                      <a:pt x="1396" y="622"/>
                    </a:lnTo>
                    <a:lnTo>
                      <a:pt x="1399" y="623"/>
                    </a:lnTo>
                    <a:lnTo>
                      <a:pt x="1403" y="626"/>
                    </a:lnTo>
                    <a:lnTo>
                      <a:pt x="1412" y="633"/>
                    </a:lnTo>
                    <a:lnTo>
                      <a:pt x="1423" y="640"/>
                    </a:lnTo>
                    <a:lnTo>
                      <a:pt x="1433" y="646"/>
                    </a:lnTo>
                    <a:lnTo>
                      <a:pt x="1440" y="649"/>
                    </a:lnTo>
                    <a:lnTo>
                      <a:pt x="1441" y="648"/>
                    </a:lnTo>
                    <a:lnTo>
                      <a:pt x="1443" y="647"/>
                    </a:lnTo>
                    <a:lnTo>
                      <a:pt x="1445" y="645"/>
                    </a:lnTo>
                    <a:lnTo>
                      <a:pt x="1445" y="642"/>
                    </a:lnTo>
                    <a:lnTo>
                      <a:pt x="1445" y="640"/>
                    </a:lnTo>
                    <a:lnTo>
                      <a:pt x="1443" y="636"/>
                    </a:lnTo>
                    <a:lnTo>
                      <a:pt x="1442" y="634"/>
                    </a:lnTo>
                    <a:lnTo>
                      <a:pt x="1440" y="633"/>
                    </a:lnTo>
                    <a:lnTo>
                      <a:pt x="1433" y="628"/>
                    </a:lnTo>
                    <a:lnTo>
                      <a:pt x="1427" y="623"/>
                    </a:lnTo>
                    <a:lnTo>
                      <a:pt x="1424" y="620"/>
                    </a:lnTo>
                    <a:lnTo>
                      <a:pt x="1423" y="617"/>
                    </a:lnTo>
                    <a:lnTo>
                      <a:pt x="1423" y="612"/>
                    </a:lnTo>
                    <a:lnTo>
                      <a:pt x="1423" y="609"/>
                    </a:lnTo>
                    <a:lnTo>
                      <a:pt x="1424" y="605"/>
                    </a:lnTo>
                    <a:lnTo>
                      <a:pt x="1424" y="602"/>
                    </a:lnTo>
                    <a:lnTo>
                      <a:pt x="1423" y="598"/>
                    </a:lnTo>
                    <a:lnTo>
                      <a:pt x="1422" y="595"/>
                    </a:lnTo>
                    <a:lnTo>
                      <a:pt x="1420" y="587"/>
                    </a:lnTo>
                    <a:lnTo>
                      <a:pt x="1417" y="583"/>
                    </a:lnTo>
                    <a:lnTo>
                      <a:pt x="1416" y="580"/>
                    </a:lnTo>
                    <a:lnTo>
                      <a:pt x="1416" y="578"/>
                    </a:lnTo>
                    <a:lnTo>
                      <a:pt x="1417" y="577"/>
                    </a:lnTo>
                    <a:lnTo>
                      <a:pt x="1420" y="576"/>
                    </a:lnTo>
                    <a:lnTo>
                      <a:pt x="1422" y="574"/>
                    </a:lnTo>
                    <a:lnTo>
                      <a:pt x="1424" y="576"/>
                    </a:lnTo>
                    <a:lnTo>
                      <a:pt x="1427" y="577"/>
                    </a:lnTo>
                    <a:lnTo>
                      <a:pt x="1428" y="580"/>
                    </a:lnTo>
                    <a:lnTo>
                      <a:pt x="1434" y="590"/>
                    </a:lnTo>
                    <a:lnTo>
                      <a:pt x="1439" y="601"/>
                    </a:lnTo>
                    <a:lnTo>
                      <a:pt x="1443" y="610"/>
                    </a:lnTo>
                    <a:lnTo>
                      <a:pt x="1447" y="618"/>
                    </a:lnTo>
                    <a:lnTo>
                      <a:pt x="1448" y="623"/>
                    </a:lnTo>
                    <a:lnTo>
                      <a:pt x="1450" y="627"/>
                    </a:lnTo>
                    <a:lnTo>
                      <a:pt x="1454" y="628"/>
                    </a:lnTo>
                    <a:lnTo>
                      <a:pt x="1458" y="628"/>
                    </a:lnTo>
                    <a:lnTo>
                      <a:pt x="1459" y="627"/>
                    </a:lnTo>
                    <a:lnTo>
                      <a:pt x="1460" y="626"/>
                    </a:lnTo>
                    <a:lnTo>
                      <a:pt x="1461" y="622"/>
                    </a:lnTo>
                    <a:lnTo>
                      <a:pt x="1461" y="618"/>
                    </a:lnTo>
                    <a:lnTo>
                      <a:pt x="1461" y="610"/>
                    </a:lnTo>
                    <a:lnTo>
                      <a:pt x="1461" y="602"/>
                    </a:lnTo>
                    <a:lnTo>
                      <a:pt x="1462" y="597"/>
                    </a:lnTo>
                    <a:lnTo>
                      <a:pt x="1464" y="595"/>
                    </a:lnTo>
                    <a:lnTo>
                      <a:pt x="1465" y="591"/>
                    </a:lnTo>
                    <a:lnTo>
                      <a:pt x="1467" y="589"/>
                    </a:lnTo>
                    <a:lnTo>
                      <a:pt x="1472" y="585"/>
                    </a:lnTo>
                    <a:lnTo>
                      <a:pt x="1478" y="583"/>
                    </a:lnTo>
                    <a:lnTo>
                      <a:pt x="1480" y="582"/>
                    </a:lnTo>
                    <a:lnTo>
                      <a:pt x="1483" y="583"/>
                    </a:lnTo>
                    <a:lnTo>
                      <a:pt x="1484" y="584"/>
                    </a:lnTo>
                    <a:lnTo>
                      <a:pt x="1484" y="585"/>
                    </a:lnTo>
                    <a:lnTo>
                      <a:pt x="1483" y="591"/>
                    </a:lnTo>
                    <a:lnTo>
                      <a:pt x="1479" y="596"/>
                    </a:lnTo>
                    <a:lnTo>
                      <a:pt x="1475" y="602"/>
                    </a:lnTo>
                    <a:lnTo>
                      <a:pt x="1474" y="606"/>
                    </a:lnTo>
                    <a:lnTo>
                      <a:pt x="1474" y="611"/>
                    </a:lnTo>
                    <a:lnTo>
                      <a:pt x="1474" y="618"/>
                    </a:lnTo>
                    <a:lnTo>
                      <a:pt x="1475" y="633"/>
                    </a:lnTo>
                    <a:lnTo>
                      <a:pt x="1475" y="646"/>
                    </a:lnTo>
                    <a:lnTo>
                      <a:pt x="1477" y="649"/>
                    </a:lnTo>
                    <a:lnTo>
                      <a:pt x="1479" y="652"/>
                    </a:lnTo>
                    <a:lnTo>
                      <a:pt x="1481" y="653"/>
                    </a:lnTo>
                    <a:lnTo>
                      <a:pt x="1486" y="653"/>
                    </a:lnTo>
                    <a:lnTo>
                      <a:pt x="1490" y="652"/>
                    </a:lnTo>
                    <a:lnTo>
                      <a:pt x="1493" y="652"/>
                    </a:lnTo>
                    <a:lnTo>
                      <a:pt x="1497" y="653"/>
                    </a:lnTo>
                    <a:lnTo>
                      <a:pt x="1500" y="655"/>
                    </a:lnTo>
                    <a:lnTo>
                      <a:pt x="1503" y="656"/>
                    </a:lnTo>
                    <a:lnTo>
                      <a:pt x="1505" y="656"/>
                    </a:lnTo>
                    <a:lnTo>
                      <a:pt x="1506" y="656"/>
                    </a:lnTo>
                    <a:lnTo>
                      <a:pt x="1509" y="656"/>
                    </a:lnTo>
                    <a:lnTo>
                      <a:pt x="1512" y="653"/>
                    </a:lnTo>
                    <a:lnTo>
                      <a:pt x="1516" y="647"/>
                    </a:lnTo>
                    <a:lnTo>
                      <a:pt x="1518" y="641"/>
                    </a:lnTo>
                    <a:lnTo>
                      <a:pt x="1521" y="634"/>
                    </a:lnTo>
                    <a:lnTo>
                      <a:pt x="1522" y="627"/>
                    </a:lnTo>
                    <a:lnTo>
                      <a:pt x="1523" y="618"/>
                    </a:lnTo>
                    <a:lnTo>
                      <a:pt x="1523" y="614"/>
                    </a:lnTo>
                    <a:lnTo>
                      <a:pt x="1523" y="610"/>
                    </a:lnTo>
                    <a:lnTo>
                      <a:pt x="1524" y="606"/>
                    </a:lnTo>
                    <a:lnTo>
                      <a:pt x="1527" y="604"/>
                    </a:lnTo>
                    <a:lnTo>
                      <a:pt x="1528" y="603"/>
                    </a:lnTo>
                    <a:lnTo>
                      <a:pt x="1531" y="602"/>
                    </a:lnTo>
                    <a:lnTo>
                      <a:pt x="1534" y="601"/>
                    </a:lnTo>
                    <a:lnTo>
                      <a:pt x="1537" y="602"/>
                    </a:lnTo>
                    <a:lnTo>
                      <a:pt x="1550" y="603"/>
                    </a:lnTo>
                    <a:lnTo>
                      <a:pt x="1562" y="603"/>
                    </a:lnTo>
                    <a:lnTo>
                      <a:pt x="1566" y="604"/>
                    </a:lnTo>
                    <a:lnTo>
                      <a:pt x="1568" y="604"/>
                    </a:lnTo>
                    <a:lnTo>
                      <a:pt x="1569" y="606"/>
                    </a:lnTo>
                    <a:lnTo>
                      <a:pt x="1571" y="608"/>
                    </a:lnTo>
                    <a:lnTo>
                      <a:pt x="1571" y="610"/>
                    </a:lnTo>
                    <a:lnTo>
                      <a:pt x="1569" y="612"/>
                    </a:lnTo>
                    <a:lnTo>
                      <a:pt x="1568" y="615"/>
                    </a:lnTo>
                    <a:lnTo>
                      <a:pt x="1566" y="618"/>
                    </a:lnTo>
                    <a:lnTo>
                      <a:pt x="1560" y="623"/>
                    </a:lnTo>
                    <a:lnTo>
                      <a:pt x="1554" y="630"/>
                    </a:lnTo>
                    <a:lnTo>
                      <a:pt x="1549" y="639"/>
                    </a:lnTo>
                    <a:lnTo>
                      <a:pt x="1546" y="647"/>
                    </a:lnTo>
                    <a:lnTo>
                      <a:pt x="1543" y="656"/>
                    </a:lnTo>
                    <a:lnTo>
                      <a:pt x="1538" y="665"/>
                    </a:lnTo>
                    <a:lnTo>
                      <a:pt x="1533" y="672"/>
                    </a:lnTo>
                    <a:lnTo>
                      <a:pt x="1525" y="678"/>
                    </a:lnTo>
                    <a:lnTo>
                      <a:pt x="1517" y="684"/>
                    </a:lnTo>
                    <a:lnTo>
                      <a:pt x="1509" y="691"/>
                    </a:lnTo>
                    <a:lnTo>
                      <a:pt x="1502" y="698"/>
                    </a:lnTo>
                    <a:lnTo>
                      <a:pt x="1497" y="705"/>
                    </a:lnTo>
                    <a:lnTo>
                      <a:pt x="1494" y="712"/>
                    </a:lnTo>
                    <a:lnTo>
                      <a:pt x="1493" y="718"/>
                    </a:lnTo>
                    <a:lnTo>
                      <a:pt x="1493" y="721"/>
                    </a:lnTo>
                    <a:lnTo>
                      <a:pt x="1494" y="723"/>
                    </a:lnTo>
                    <a:lnTo>
                      <a:pt x="1497" y="724"/>
                    </a:lnTo>
                    <a:lnTo>
                      <a:pt x="1500" y="725"/>
                    </a:lnTo>
                    <a:lnTo>
                      <a:pt x="1504" y="725"/>
                    </a:lnTo>
                    <a:lnTo>
                      <a:pt x="1508" y="724"/>
                    </a:lnTo>
                    <a:lnTo>
                      <a:pt x="1511" y="723"/>
                    </a:lnTo>
                    <a:lnTo>
                      <a:pt x="1516" y="722"/>
                    </a:lnTo>
                    <a:lnTo>
                      <a:pt x="1523" y="716"/>
                    </a:lnTo>
                    <a:lnTo>
                      <a:pt x="1530" y="709"/>
                    </a:lnTo>
                    <a:lnTo>
                      <a:pt x="1535" y="699"/>
                    </a:lnTo>
                    <a:lnTo>
                      <a:pt x="1537" y="692"/>
                    </a:lnTo>
                    <a:lnTo>
                      <a:pt x="1538" y="688"/>
                    </a:lnTo>
                    <a:lnTo>
                      <a:pt x="1541" y="686"/>
                    </a:lnTo>
                    <a:lnTo>
                      <a:pt x="1543" y="685"/>
                    </a:lnTo>
                    <a:lnTo>
                      <a:pt x="1547" y="684"/>
                    </a:lnTo>
                    <a:lnTo>
                      <a:pt x="1557" y="683"/>
                    </a:lnTo>
                    <a:lnTo>
                      <a:pt x="1574" y="678"/>
                    </a:lnTo>
                    <a:lnTo>
                      <a:pt x="1588" y="673"/>
                    </a:lnTo>
                    <a:lnTo>
                      <a:pt x="1596" y="669"/>
                    </a:lnTo>
                    <a:lnTo>
                      <a:pt x="1597" y="660"/>
                    </a:lnTo>
                    <a:lnTo>
                      <a:pt x="1598" y="650"/>
                    </a:lnTo>
                    <a:lnTo>
                      <a:pt x="1598" y="640"/>
                    </a:lnTo>
                    <a:lnTo>
                      <a:pt x="1599" y="630"/>
                    </a:lnTo>
                    <a:lnTo>
                      <a:pt x="1598" y="620"/>
                    </a:lnTo>
                    <a:lnTo>
                      <a:pt x="1594" y="605"/>
                    </a:lnTo>
                    <a:lnTo>
                      <a:pt x="1592" y="599"/>
                    </a:lnTo>
                    <a:lnTo>
                      <a:pt x="1590" y="595"/>
                    </a:lnTo>
                    <a:lnTo>
                      <a:pt x="1587" y="591"/>
                    </a:lnTo>
                    <a:lnTo>
                      <a:pt x="1585" y="590"/>
                    </a:lnTo>
                    <a:lnTo>
                      <a:pt x="1580" y="591"/>
                    </a:lnTo>
                    <a:lnTo>
                      <a:pt x="1574" y="590"/>
                    </a:lnTo>
                    <a:lnTo>
                      <a:pt x="1572" y="589"/>
                    </a:lnTo>
                    <a:lnTo>
                      <a:pt x="1568" y="586"/>
                    </a:lnTo>
                    <a:lnTo>
                      <a:pt x="1566" y="584"/>
                    </a:lnTo>
                    <a:lnTo>
                      <a:pt x="1563" y="580"/>
                    </a:lnTo>
                    <a:lnTo>
                      <a:pt x="1561" y="577"/>
                    </a:lnTo>
                    <a:lnTo>
                      <a:pt x="1562" y="572"/>
                    </a:lnTo>
                    <a:lnTo>
                      <a:pt x="1563" y="566"/>
                    </a:lnTo>
                    <a:lnTo>
                      <a:pt x="1566" y="561"/>
                    </a:lnTo>
                    <a:lnTo>
                      <a:pt x="1571" y="555"/>
                    </a:lnTo>
                    <a:lnTo>
                      <a:pt x="1574" y="551"/>
                    </a:lnTo>
                    <a:lnTo>
                      <a:pt x="1579" y="547"/>
                    </a:lnTo>
                    <a:lnTo>
                      <a:pt x="1584" y="545"/>
                    </a:lnTo>
                    <a:lnTo>
                      <a:pt x="1598" y="540"/>
                    </a:lnTo>
                    <a:lnTo>
                      <a:pt x="1611" y="534"/>
                    </a:lnTo>
                    <a:lnTo>
                      <a:pt x="1617" y="530"/>
                    </a:lnTo>
                    <a:lnTo>
                      <a:pt x="1622" y="526"/>
                    </a:lnTo>
                    <a:lnTo>
                      <a:pt x="1625" y="521"/>
                    </a:lnTo>
                    <a:lnTo>
                      <a:pt x="1629" y="515"/>
                    </a:lnTo>
                    <a:lnTo>
                      <a:pt x="1630" y="508"/>
                    </a:lnTo>
                    <a:lnTo>
                      <a:pt x="1629" y="501"/>
                    </a:lnTo>
                    <a:lnTo>
                      <a:pt x="1628" y="494"/>
                    </a:lnTo>
                    <a:lnTo>
                      <a:pt x="1624" y="488"/>
                    </a:lnTo>
                    <a:lnTo>
                      <a:pt x="1622" y="480"/>
                    </a:lnTo>
                    <a:lnTo>
                      <a:pt x="1620" y="475"/>
                    </a:lnTo>
                    <a:lnTo>
                      <a:pt x="1619" y="470"/>
                    </a:lnTo>
                    <a:lnTo>
                      <a:pt x="1620" y="465"/>
                    </a:lnTo>
                    <a:lnTo>
                      <a:pt x="1623" y="463"/>
                    </a:lnTo>
                    <a:lnTo>
                      <a:pt x="1626" y="461"/>
                    </a:lnTo>
                    <a:lnTo>
                      <a:pt x="1632" y="463"/>
                    </a:lnTo>
                    <a:lnTo>
                      <a:pt x="1638" y="463"/>
                    </a:lnTo>
                    <a:lnTo>
                      <a:pt x="1650" y="466"/>
                    </a:lnTo>
                    <a:lnTo>
                      <a:pt x="1660" y="467"/>
                    </a:lnTo>
                    <a:lnTo>
                      <a:pt x="1666" y="466"/>
                    </a:lnTo>
                    <a:lnTo>
                      <a:pt x="1672" y="465"/>
                    </a:lnTo>
                    <a:lnTo>
                      <a:pt x="1675" y="461"/>
                    </a:lnTo>
                    <a:lnTo>
                      <a:pt x="1680" y="457"/>
                    </a:lnTo>
                    <a:lnTo>
                      <a:pt x="1682" y="452"/>
                    </a:lnTo>
                    <a:lnTo>
                      <a:pt x="1686" y="447"/>
                    </a:lnTo>
                    <a:lnTo>
                      <a:pt x="1687" y="441"/>
                    </a:lnTo>
                    <a:lnTo>
                      <a:pt x="1689" y="435"/>
                    </a:lnTo>
                    <a:close/>
                  </a:path>
                </a:pathLst>
              </a:custGeom>
              <a:solidFill>
                <a:srgbClr val="BFBFBF">
                  <a:alpha val="100000"/>
                </a:srgbClr>
              </a:solidFill>
              <a:ln w="9525" cap="flat" cmpd="sng">
                <a:solidFill>
                  <a:schemeClr val="bg1">
                    <a:alpha val="100000"/>
                  </a:schemeClr>
                </a:solidFill>
                <a:prstDash val="solid"/>
                <a:bevel/>
                <a:headEnd type="none" w="med" len="med"/>
                <a:tailEnd type="none" w="med" len="med"/>
              </a:ln>
            </p:spPr>
            <p:txBody>
              <a:bodyPr/>
              <a:lstStyle/>
              <a:p>
                <a:endParaRPr lang="zh-CN" altLang="en-US"/>
              </a:p>
            </p:txBody>
          </p:sp>
          <p:sp>
            <p:nvSpPr>
              <p:cNvPr id="44060" name="河南"/>
              <p:cNvSpPr/>
              <p:nvPr/>
            </p:nvSpPr>
            <p:spPr>
              <a:xfrm>
                <a:off x="3162339" y="2038457"/>
                <a:ext cx="581032" cy="57153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2215" h="2153">
                    <a:moveTo>
                      <a:pt x="572" y="591"/>
                    </a:moveTo>
                    <a:lnTo>
                      <a:pt x="575" y="593"/>
                    </a:lnTo>
                    <a:lnTo>
                      <a:pt x="576" y="593"/>
                    </a:lnTo>
                    <a:lnTo>
                      <a:pt x="576" y="592"/>
                    </a:lnTo>
                    <a:lnTo>
                      <a:pt x="578" y="589"/>
                    </a:lnTo>
                    <a:lnTo>
                      <a:pt x="579" y="583"/>
                    </a:lnTo>
                    <a:lnTo>
                      <a:pt x="579" y="582"/>
                    </a:lnTo>
                    <a:lnTo>
                      <a:pt x="580" y="578"/>
                    </a:lnTo>
                    <a:lnTo>
                      <a:pt x="581" y="571"/>
                    </a:lnTo>
                    <a:lnTo>
                      <a:pt x="582" y="563"/>
                    </a:lnTo>
                    <a:lnTo>
                      <a:pt x="584" y="555"/>
                    </a:lnTo>
                    <a:lnTo>
                      <a:pt x="582" y="549"/>
                    </a:lnTo>
                    <a:lnTo>
                      <a:pt x="580" y="539"/>
                    </a:lnTo>
                    <a:lnTo>
                      <a:pt x="578" y="530"/>
                    </a:lnTo>
                    <a:lnTo>
                      <a:pt x="578" y="526"/>
                    </a:lnTo>
                    <a:lnTo>
                      <a:pt x="578" y="521"/>
                    </a:lnTo>
                    <a:lnTo>
                      <a:pt x="578" y="516"/>
                    </a:lnTo>
                    <a:lnTo>
                      <a:pt x="579" y="513"/>
                    </a:lnTo>
                    <a:lnTo>
                      <a:pt x="582" y="504"/>
                    </a:lnTo>
                    <a:lnTo>
                      <a:pt x="587" y="496"/>
                    </a:lnTo>
                    <a:lnTo>
                      <a:pt x="591" y="492"/>
                    </a:lnTo>
                    <a:lnTo>
                      <a:pt x="594" y="490"/>
                    </a:lnTo>
                    <a:lnTo>
                      <a:pt x="600" y="489"/>
                    </a:lnTo>
                    <a:lnTo>
                      <a:pt x="606" y="489"/>
                    </a:lnTo>
                    <a:lnTo>
                      <a:pt x="624" y="498"/>
                    </a:lnTo>
                    <a:lnTo>
                      <a:pt x="638" y="505"/>
                    </a:lnTo>
                    <a:lnTo>
                      <a:pt x="648" y="507"/>
                    </a:lnTo>
                    <a:lnTo>
                      <a:pt x="655" y="508"/>
                    </a:lnTo>
                    <a:lnTo>
                      <a:pt x="662" y="509"/>
                    </a:lnTo>
                    <a:lnTo>
                      <a:pt x="667" y="513"/>
                    </a:lnTo>
                    <a:lnTo>
                      <a:pt x="670" y="514"/>
                    </a:lnTo>
                    <a:lnTo>
                      <a:pt x="675" y="515"/>
                    </a:lnTo>
                    <a:lnTo>
                      <a:pt x="682" y="515"/>
                    </a:lnTo>
                    <a:lnTo>
                      <a:pt x="691" y="515"/>
                    </a:lnTo>
                    <a:lnTo>
                      <a:pt x="707" y="515"/>
                    </a:lnTo>
                    <a:lnTo>
                      <a:pt x="723" y="514"/>
                    </a:lnTo>
                    <a:lnTo>
                      <a:pt x="738" y="514"/>
                    </a:lnTo>
                    <a:lnTo>
                      <a:pt x="756" y="514"/>
                    </a:lnTo>
                    <a:lnTo>
                      <a:pt x="763" y="514"/>
                    </a:lnTo>
                    <a:lnTo>
                      <a:pt x="770" y="514"/>
                    </a:lnTo>
                    <a:lnTo>
                      <a:pt x="776" y="513"/>
                    </a:lnTo>
                    <a:lnTo>
                      <a:pt x="779" y="510"/>
                    </a:lnTo>
                    <a:lnTo>
                      <a:pt x="783" y="505"/>
                    </a:lnTo>
                    <a:lnTo>
                      <a:pt x="789" y="500"/>
                    </a:lnTo>
                    <a:lnTo>
                      <a:pt x="793" y="497"/>
                    </a:lnTo>
                    <a:lnTo>
                      <a:pt x="796" y="497"/>
                    </a:lnTo>
                    <a:lnTo>
                      <a:pt x="800" y="497"/>
                    </a:lnTo>
                    <a:lnTo>
                      <a:pt x="803" y="501"/>
                    </a:lnTo>
                    <a:lnTo>
                      <a:pt x="808" y="504"/>
                    </a:lnTo>
                    <a:lnTo>
                      <a:pt x="813" y="507"/>
                    </a:lnTo>
                    <a:lnTo>
                      <a:pt x="818" y="509"/>
                    </a:lnTo>
                    <a:lnTo>
                      <a:pt x="822" y="511"/>
                    </a:lnTo>
                    <a:lnTo>
                      <a:pt x="827" y="513"/>
                    </a:lnTo>
                    <a:lnTo>
                      <a:pt x="832" y="513"/>
                    </a:lnTo>
                    <a:lnTo>
                      <a:pt x="836" y="511"/>
                    </a:lnTo>
                    <a:lnTo>
                      <a:pt x="839" y="509"/>
                    </a:lnTo>
                    <a:lnTo>
                      <a:pt x="845" y="504"/>
                    </a:lnTo>
                    <a:lnTo>
                      <a:pt x="851" y="500"/>
                    </a:lnTo>
                    <a:lnTo>
                      <a:pt x="855" y="498"/>
                    </a:lnTo>
                    <a:lnTo>
                      <a:pt x="858" y="497"/>
                    </a:lnTo>
                    <a:lnTo>
                      <a:pt x="864" y="497"/>
                    </a:lnTo>
                    <a:lnTo>
                      <a:pt x="871" y="497"/>
                    </a:lnTo>
                    <a:lnTo>
                      <a:pt x="878" y="497"/>
                    </a:lnTo>
                    <a:lnTo>
                      <a:pt x="887" y="497"/>
                    </a:lnTo>
                    <a:lnTo>
                      <a:pt x="894" y="496"/>
                    </a:lnTo>
                    <a:lnTo>
                      <a:pt x="900" y="494"/>
                    </a:lnTo>
                    <a:lnTo>
                      <a:pt x="906" y="491"/>
                    </a:lnTo>
                    <a:lnTo>
                      <a:pt x="910" y="488"/>
                    </a:lnTo>
                    <a:lnTo>
                      <a:pt x="913" y="485"/>
                    </a:lnTo>
                    <a:lnTo>
                      <a:pt x="914" y="480"/>
                    </a:lnTo>
                    <a:lnTo>
                      <a:pt x="914" y="473"/>
                    </a:lnTo>
                    <a:lnTo>
                      <a:pt x="913" y="466"/>
                    </a:lnTo>
                    <a:lnTo>
                      <a:pt x="914" y="463"/>
                    </a:lnTo>
                    <a:lnTo>
                      <a:pt x="915" y="460"/>
                    </a:lnTo>
                    <a:lnTo>
                      <a:pt x="918" y="459"/>
                    </a:lnTo>
                    <a:lnTo>
                      <a:pt x="922" y="458"/>
                    </a:lnTo>
                    <a:lnTo>
                      <a:pt x="931" y="459"/>
                    </a:lnTo>
                    <a:lnTo>
                      <a:pt x="937" y="461"/>
                    </a:lnTo>
                    <a:lnTo>
                      <a:pt x="941" y="465"/>
                    </a:lnTo>
                    <a:lnTo>
                      <a:pt x="946" y="467"/>
                    </a:lnTo>
                    <a:lnTo>
                      <a:pt x="949" y="467"/>
                    </a:lnTo>
                    <a:lnTo>
                      <a:pt x="951" y="465"/>
                    </a:lnTo>
                    <a:lnTo>
                      <a:pt x="953" y="463"/>
                    </a:lnTo>
                    <a:lnTo>
                      <a:pt x="957" y="458"/>
                    </a:lnTo>
                    <a:lnTo>
                      <a:pt x="963" y="448"/>
                    </a:lnTo>
                    <a:lnTo>
                      <a:pt x="968" y="439"/>
                    </a:lnTo>
                    <a:lnTo>
                      <a:pt x="973" y="429"/>
                    </a:lnTo>
                    <a:lnTo>
                      <a:pt x="981" y="421"/>
                    </a:lnTo>
                    <a:lnTo>
                      <a:pt x="983" y="419"/>
                    </a:lnTo>
                    <a:lnTo>
                      <a:pt x="987" y="416"/>
                    </a:lnTo>
                    <a:lnTo>
                      <a:pt x="990" y="415"/>
                    </a:lnTo>
                    <a:lnTo>
                      <a:pt x="994" y="415"/>
                    </a:lnTo>
                    <a:lnTo>
                      <a:pt x="1002" y="417"/>
                    </a:lnTo>
                    <a:lnTo>
                      <a:pt x="1010" y="420"/>
                    </a:lnTo>
                    <a:lnTo>
                      <a:pt x="1013" y="419"/>
                    </a:lnTo>
                    <a:lnTo>
                      <a:pt x="1015" y="417"/>
                    </a:lnTo>
                    <a:lnTo>
                      <a:pt x="1016" y="415"/>
                    </a:lnTo>
                    <a:lnTo>
                      <a:pt x="1015" y="412"/>
                    </a:lnTo>
                    <a:lnTo>
                      <a:pt x="1014" y="407"/>
                    </a:lnTo>
                    <a:lnTo>
                      <a:pt x="1014" y="403"/>
                    </a:lnTo>
                    <a:lnTo>
                      <a:pt x="1014" y="400"/>
                    </a:lnTo>
                    <a:lnTo>
                      <a:pt x="1016" y="397"/>
                    </a:lnTo>
                    <a:lnTo>
                      <a:pt x="1019" y="396"/>
                    </a:lnTo>
                    <a:lnTo>
                      <a:pt x="1021" y="395"/>
                    </a:lnTo>
                    <a:lnTo>
                      <a:pt x="1025" y="395"/>
                    </a:lnTo>
                    <a:lnTo>
                      <a:pt x="1029" y="395"/>
                    </a:lnTo>
                    <a:lnTo>
                      <a:pt x="1034" y="395"/>
                    </a:lnTo>
                    <a:lnTo>
                      <a:pt x="1041" y="394"/>
                    </a:lnTo>
                    <a:lnTo>
                      <a:pt x="1048" y="391"/>
                    </a:lnTo>
                    <a:lnTo>
                      <a:pt x="1055" y="388"/>
                    </a:lnTo>
                    <a:lnTo>
                      <a:pt x="1064" y="383"/>
                    </a:lnTo>
                    <a:lnTo>
                      <a:pt x="1072" y="377"/>
                    </a:lnTo>
                    <a:lnTo>
                      <a:pt x="1079" y="369"/>
                    </a:lnTo>
                    <a:lnTo>
                      <a:pt x="1085" y="360"/>
                    </a:lnTo>
                    <a:lnTo>
                      <a:pt x="1094" y="344"/>
                    </a:lnTo>
                    <a:lnTo>
                      <a:pt x="1098" y="332"/>
                    </a:lnTo>
                    <a:lnTo>
                      <a:pt x="1101" y="327"/>
                    </a:lnTo>
                    <a:lnTo>
                      <a:pt x="1103" y="325"/>
                    </a:lnTo>
                    <a:lnTo>
                      <a:pt x="1105" y="322"/>
                    </a:lnTo>
                    <a:lnTo>
                      <a:pt x="1109" y="321"/>
                    </a:lnTo>
                    <a:lnTo>
                      <a:pt x="1115" y="321"/>
                    </a:lnTo>
                    <a:lnTo>
                      <a:pt x="1118" y="319"/>
                    </a:lnTo>
                    <a:lnTo>
                      <a:pt x="1121" y="313"/>
                    </a:lnTo>
                    <a:lnTo>
                      <a:pt x="1121" y="305"/>
                    </a:lnTo>
                    <a:lnTo>
                      <a:pt x="1118" y="292"/>
                    </a:lnTo>
                    <a:lnTo>
                      <a:pt x="1115" y="278"/>
                    </a:lnTo>
                    <a:lnTo>
                      <a:pt x="1111" y="267"/>
                    </a:lnTo>
                    <a:lnTo>
                      <a:pt x="1108" y="257"/>
                    </a:lnTo>
                    <a:lnTo>
                      <a:pt x="1107" y="251"/>
                    </a:lnTo>
                    <a:lnTo>
                      <a:pt x="1107" y="246"/>
                    </a:lnTo>
                    <a:lnTo>
                      <a:pt x="1108" y="244"/>
                    </a:lnTo>
                    <a:lnTo>
                      <a:pt x="1109" y="242"/>
                    </a:lnTo>
                    <a:lnTo>
                      <a:pt x="1113" y="240"/>
                    </a:lnTo>
                    <a:lnTo>
                      <a:pt x="1116" y="239"/>
                    </a:lnTo>
                    <a:lnTo>
                      <a:pt x="1124" y="236"/>
                    </a:lnTo>
                    <a:lnTo>
                      <a:pt x="1129" y="232"/>
                    </a:lnTo>
                    <a:lnTo>
                      <a:pt x="1130" y="230"/>
                    </a:lnTo>
                    <a:lnTo>
                      <a:pt x="1132" y="226"/>
                    </a:lnTo>
                    <a:lnTo>
                      <a:pt x="1130" y="224"/>
                    </a:lnTo>
                    <a:lnTo>
                      <a:pt x="1129" y="219"/>
                    </a:lnTo>
                    <a:lnTo>
                      <a:pt x="1127" y="211"/>
                    </a:lnTo>
                    <a:lnTo>
                      <a:pt x="1123" y="200"/>
                    </a:lnTo>
                    <a:lnTo>
                      <a:pt x="1121" y="190"/>
                    </a:lnTo>
                    <a:lnTo>
                      <a:pt x="1120" y="182"/>
                    </a:lnTo>
                    <a:lnTo>
                      <a:pt x="1121" y="176"/>
                    </a:lnTo>
                    <a:lnTo>
                      <a:pt x="1123" y="171"/>
                    </a:lnTo>
                    <a:lnTo>
                      <a:pt x="1124" y="169"/>
                    </a:lnTo>
                    <a:lnTo>
                      <a:pt x="1127" y="168"/>
                    </a:lnTo>
                    <a:lnTo>
                      <a:pt x="1130" y="168"/>
                    </a:lnTo>
                    <a:lnTo>
                      <a:pt x="1133" y="167"/>
                    </a:lnTo>
                    <a:lnTo>
                      <a:pt x="1136" y="167"/>
                    </a:lnTo>
                    <a:lnTo>
                      <a:pt x="1139" y="166"/>
                    </a:lnTo>
                    <a:lnTo>
                      <a:pt x="1140" y="163"/>
                    </a:lnTo>
                    <a:lnTo>
                      <a:pt x="1141" y="161"/>
                    </a:lnTo>
                    <a:lnTo>
                      <a:pt x="1140" y="155"/>
                    </a:lnTo>
                    <a:lnTo>
                      <a:pt x="1136" y="148"/>
                    </a:lnTo>
                    <a:lnTo>
                      <a:pt x="1135" y="145"/>
                    </a:lnTo>
                    <a:lnTo>
                      <a:pt x="1134" y="141"/>
                    </a:lnTo>
                    <a:lnTo>
                      <a:pt x="1133" y="136"/>
                    </a:lnTo>
                    <a:lnTo>
                      <a:pt x="1133" y="130"/>
                    </a:lnTo>
                    <a:lnTo>
                      <a:pt x="1133" y="116"/>
                    </a:lnTo>
                    <a:lnTo>
                      <a:pt x="1135" y="100"/>
                    </a:lnTo>
                    <a:lnTo>
                      <a:pt x="1136" y="84"/>
                    </a:lnTo>
                    <a:lnTo>
                      <a:pt x="1139" y="64"/>
                    </a:lnTo>
                    <a:lnTo>
                      <a:pt x="1141" y="48"/>
                    </a:lnTo>
                    <a:lnTo>
                      <a:pt x="1143" y="32"/>
                    </a:lnTo>
                    <a:lnTo>
                      <a:pt x="1146" y="21"/>
                    </a:lnTo>
                    <a:lnTo>
                      <a:pt x="1147" y="12"/>
                    </a:lnTo>
                    <a:lnTo>
                      <a:pt x="1149" y="10"/>
                    </a:lnTo>
                    <a:lnTo>
                      <a:pt x="1152" y="9"/>
                    </a:lnTo>
                    <a:lnTo>
                      <a:pt x="1157" y="7"/>
                    </a:lnTo>
                    <a:lnTo>
                      <a:pt x="1164" y="6"/>
                    </a:lnTo>
                    <a:lnTo>
                      <a:pt x="1174" y="4"/>
                    </a:lnTo>
                    <a:lnTo>
                      <a:pt x="1185" y="1"/>
                    </a:lnTo>
                    <a:lnTo>
                      <a:pt x="1195" y="0"/>
                    </a:lnTo>
                    <a:lnTo>
                      <a:pt x="1204" y="0"/>
                    </a:lnTo>
                    <a:lnTo>
                      <a:pt x="1214" y="1"/>
                    </a:lnTo>
                    <a:lnTo>
                      <a:pt x="1221" y="4"/>
                    </a:lnTo>
                    <a:lnTo>
                      <a:pt x="1229" y="6"/>
                    </a:lnTo>
                    <a:lnTo>
                      <a:pt x="1240" y="7"/>
                    </a:lnTo>
                    <a:lnTo>
                      <a:pt x="1253" y="7"/>
                    </a:lnTo>
                    <a:lnTo>
                      <a:pt x="1266" y="7"/>
                    </a:lnTo>
                    <a:lnTo>
                      <a:pt x="1273" y="7"/>
                    </a:lnTo>
                    <a:lnTo>
                      <a:pt x="1279" y="9"/>
                    </a:lnTo>
                    <a:lnTo>
                      <a:pt x="1286" y="11"/>
                    </a:lnTo>
                    <a:lnTo>
                      <a:pt x="1292" y="13"/>
                    </a:lnTo>
                    <a:lnTo>
                      <a:pt x="1304" y="21"/>
                    </a:lnTo>
                    <a:lnTo>
                      <a:pt x="1313" y="28"/>
                    </a:lnTo>
                    <a:lnTo>
                      <a:pt x="1318" y="31"/>
                    </a:lnTo>
                    <a:lnTo>
                      <a:pt x="1324" y="32"/>
                    </a:lnTo>
                    <a:lnTo>
                      <a:pt x="1330" y="31"/>
                    </a:lnTo>
                    <a:lnTo>
                      <a:pt x="1336" y="31"/>
                    </a:lnTo>
                    <a:lnTo>
                      <a:pt x="1342" y="30"/>
                    </a:lnTo>
                    <a:lnTo>
                      <a:pt x="1348" y="29"/>
                    </a:lnTo>
                    <a:lnTo>
                      <a:pt x="1354" y="30"/>
                    </a:lnTo>
                    <a:lnTo>
                      <a:pt x="1357" y="31"/>
                    </a:lnTo>
                    <a:lnTo>
                      <a:pt x="1367" y="38"/>
                    </a:lnTo>
                    <a:lnTo>
                      <a:pt x="1379" y="47"/>
                    </a:lnTo>
                    <a:lnTo>
                      <a:pt x="1393" y="56"/>
                    </a:lnTo>
                    <a:lnTo>
                      <a:pt x="1407" y="64"/>
                    </a:lnTo>
                    <a:lnTo>
                      <a:pt x="1417" y="70"/>
                    </a:lnTo>
                    <a:lnTo>
                      <a:pt x="1425" y="74"/>
                    </a:lnTo>
                    <a:lnTo>
                      <a:pt x="1434" y="78"/>
                    </a:lnTo>
                    <a:lnTo>
                      <a:pt x="1441" y="79"/>
                    </a:lnTo>
                    <a:lnTo>
                      <a:pt x="1457" y="81"/>
                    </a:lnTo>
                    <a:lnTo>
                      <a:pt x="1479" y="81"/>
                    </a:lnTo>
                    <a:lnTo>
                      <a:pt x="1504" y="81"/>
                    </a:lnTo>
                    <a:lnTo>
                      <a:pt x="1529" y="82"/>
                    </a:lnTo>
                    <a:lnTo>
                      <a:pt x="1539" y="84"/>
                    </a:lnTo>
                    <a:lnTo>
                      <a:pt x="1549" y="85"/>
                    </a:lnTo>
                    <a:lnTo>
                      <a:pt x="1556" y="86"/>
                    </a:lnTo>
                    <a:lnTo>
                      <a:pt x="1563" y="88"/>
                    </a:lnTo>
                    <a:lnTo>
                      <a:pt x="1569" y="91"/>
                    </a:lnTo>
                    <a:lnTo>
                      <a:pt x="1574" y="92"/>
                    </a:lnTo>
                    <a:lnTo>
                      <a:pt x="1580" y="93"/>
                    </a:lnTo>
                    <a:lnTo>
                      <a:pt x="1584" y="93"/>
                    </a:lnTo>
                    <a:lnTo>
                      <a:pt x="1589" y="92"/>
                    </a:lnTo>
                    <a:lnTo>
                      <a:pt x="1594" y="89"/>
                    </a:lnTo>
                    <a:lnTo>
                      <a:pt x="1598" y="87"/>
                    </a:lnTo>
                    <a:lnTo>
                      <a:pt x="1600" y="82"/>
                    </a:lnTo>
                    <a:lnTo>
                      <a:pt x="1606" y="72"/>
                    </a:lnTo>
                    <a:lnTo>
                      <a:pt x="1613" y="61"/>
                    </a:lnTo>
                    <a:lnTo>
                      <a:pt x="1619" y="55"/>
                    </a:lnTo>
                    <a:lnTo>
                      <a:pt x="1625" y="50"/>
                    </a:lnTo>
                    <a:lnTo>
                      <a:pt x="1631" y="47"/>
                    </a:lnTo>
                    <a:lnTo>
                      <a:pt x="1639" y="45"/>
                    </a:lnTo>
                    <a:lnTo>
                      <a:pt x="1647" y="47"/>
                    </a:lnTo>
                    <a:lnTo>
                      <a:pt x="1655" y="49"/>
                    </a:lnTo>
                    <a:lnTo>
                      <a:pt x="1661" y="53"/>
                    </a:lnTo>
                    <a:lnTo>
                      <a:pt x="1667" y="57"/>
                    </a:lnTo>
                    <a:lnTo>
                      <a:pt x="1675" y="68"/>
                    </a:lnTo>
                    <a:lnTo>
                      <a:pt x="1682" y="78"/>
                    </a:lnTo>
                    <a:lnTo>
                      <a:pt x="1686" y="82"/>
                    </a:lnTo>
                    <a:lnTo>
                      <a:pt x="1689" y="85"/>
                    </a:lnTo>
                    <a:lnTo>
                      <a:pt x="1694" y="87"/>
                    </a:lnTo>
                    <a:lnTo>
                      <a:pt x="1699" y="89"/>
                    </a:lnTo>
                    <a:lnTo>
                      <a:pt x="1703" y="89"/>
                    </a:lnTo>
                    <a:lnTo>
                      <a:pt x="1708" y="88"/>
                    </a:lnTo>
                    <a:lnTo>
                      <a:pt x="1712" y="87"/>
                    </a:lnTo>
                    <a:lnTo>
                      <a:pt x="1716" y="85"/>
                    </a:lnTo>
                    <a:lnTo>
                      <a:pt x="1724" y="78"/>
                    </a:lnTo>
                    <a:lnTo>
                      <a:pt x="1733" y="69"/>
                    </a:lnTo>
                    <a:lnTo>
                      <a:pt x="1738" y="66"/>
                    </a:lnTo>
                    <a:lnTo>
                      <a:pt x="1743" y="63"/>
                    </a:lnTo>
                    <a:lnTo>
                      <a:pt x="1747" y="62"/>
                    </a:lnTo>
                    <a:lnTo>
                      <a:pt x="1751" y="63"/>
                    </a:lnTo>
                    <a:lnTo>
                      <a:pt x="1751" y="69"/>
                    </a:lnTo>
                    <a:lnTo>
                      <a:pt x="1750" y="81"/>
                    </a:lnTo>
                    <a:lnTo>
                      <a:pt x="1747" y="93"/>
                    </a:lnTo>
                    <a:lnTo>
                      <a:pt x="1746" y="99"/>
                    </a:lnTo>
                    <a:lnTo>
                      <a:pt x="1744" y="107"/>
                    </a:lnTo>
                    <a:lnTo>
                      <a:pt x="1741" y="117"/>
                    </a:lnTo>
                    <a:lnTo>
                      <a:pt x="1738" y="122"/>
                    </a:lnTo>
                    <a:lnTo>
                      <a:pt x="1734" y="126"/>
                    </a:lnTo>
                    <a:lnTo>
                      <a:pt x="1731" y="130"/>
                    </a:lnTo>
                    <a:lnTo>
                      <a:pt x="1728" y="133"/>
                    </a:lnTo>
                    <a:lnTo>
                      <a:pt x="1719" y="141"/>
                    </a:lnTo>
                    <a:lnTo>
                      <a:pt x="1710" y="148"/>
                    </a:lnTo>
                    <a:lnTo>
                      <a:pt x="1708" y="152"/>
                    </a:lnTo>
                    <a:lnTo>
                      <a:pt x="1706" y="158"/>
                    </a:lnTo>
                    <a:lnTo>
                      <a:pt x="1705" y="166"/>
                    </a:lnTo>
                    <a:lnTo>
                      <a:pt x="1703" y="173"/>
                    </a:lnTo>
                    <a:lnTo>
                      <a:pt x="1703" y="189"/>
                    </a:lnTo>
                    <a:lnTo>
                      <a:pt x="1702" y="204"/>
                    </a:lnTo>
                    <a:lnTo>
                      <a:pt x="1702" y="206"/>
                    </a:lnTo>
                    <a:lnTo>
                      <a:pt x="1703" y="208"/>
                    </a:lnTo>
                    <a:lnTo>
                      <a:pt x="1705" y="211"/>
                    </a:lnTo>
                    <a:lnTo>
                      <a:pt x="1706" y="212"/>
                    </a:lnTo>
                    <a:lnTo>
                      <a:pt x="1710" y="214"/>
                    </a:lnTo>
                    <a:lnTo>
                      <a:pt x="1715" y="214"/>
                    </a:lnTo>
                    <a:lnTo>
                      <a:pt x="1721" y="213"/>
                    </a:lnTo>
                    <a:lnTo>
                      <a:pt x="1726" y="209"/>
                    </a:lnTo>
                    <a:lnTo>
                      <a:pt x="1730" y="205"/>
                    </a:lnTo>
                    <a:lnTo>
                      <a:pt x="1733" y="198"/>
                    </a:lnTo>
                    <a:lnTo>
                      <a:pt x="1734" y="188"/>
                    </a:lnTo>
                    <a:lnTo>
                      <a:pt x="1733" y="179"/>
                    </a:lnTo>
                    <a:lnTo>
                      <a:pt x="1732" y="169"/>
                    </a:lnTo>
                    <a:lnTo>
                      <a:pt x="1732" y="161"/>
                    </a:lnTo>
                    <a:lnTo>
                      <a:pt x="1733" y="156"/>
                    </a:lnTo>
                    <a:lnTo>
                      <a:pt x="1737" y="151"/>
                    </a:lnTo>
                    <a:lnTo>
                      <a:pt x="1739" y="150"/>
                    </a:lnTo>
                    <a:lnTo>
                      <a:pt x="1741" y="149"/>
                    </a:lnTo>
                    <a:lnTo>
                      <a:pt x="1744" y="149"/>
                    </a:lnTo>
                    <a:lnTo>
                      <a:pt x="1746" y="150"/>
                    </a:lnTo>
                    <a:lnTo>
                      <a:pt x="1758" y="156"/>
                    </a:lnTo>
                    <a:lnTo>
                      <a:pt x="1772" y="163"/>
                    </a:lnTo>
                    <a:lnTo>
                      <a:pt x="1778" y="166"/>
                    </a:lnTo>
                    <a:lnTo>
                      <a:pt x="1784" y="168"/>
                    </a:lnTo>
                    <a:lnTo>
                      <a:pt x="1789" y="168"/>
                    </a:lnTo>
                    <a:lnTo>
                      <a:pt x="1794" y="166"/>
                    </a:lnTo>
                    <a:lnTo>
                      <a:pt x="1802" y="158"/>
                    </a:lnTo>
                    <a:lnTo>
                      <a:pt x="1815" y="149"/>
                    </a:lnTo>
                    <a:lnTo>
                      <a:pt x="1832" y="138"/>
                    </a:lnTo>
                    <a:lnTo>
                      <a:pt x="1853" y="127"/>
                    </a:lnTo>
                    <a:lnTo>
                      <a:pt x="1873" y="119"/>
                    </a:lnTo>
                    <a:lnTo>
                      <a:pt x="1889" y="112"/>
                    </a:lnTo>
                    <a:lnTo>
                      <a:pt x="1903" y="105"/>
                    </a:lnTo>
                    <a:lnTo>
                      <a:pt x="1917" y="98"/>
                    </a:lnTo>
                    <a:lnTo>
                      <a:pt x="1932" y="89"/>
                    </a:lnTo>
                    <a:lnTo>
                      <a:pt x="1942" y="85"/>
                    </a:lnTo>
                    <a:lnTo>
                      <a:pt x="1951" y="82"/>
                    </a:lnTo>
                    <a:lnTo>
                      <a:pt x="1955" y="82"/>
                    </a:lnTo>
                    <a:lnTo>
                      <a:pt x="1958" y="84"/>
                    </a:lnTo>
                    <a:lnTo>
                      <a:pt x="1959" y="84"/>
                    </a:lnTo>
                    <a:lnTo>
                      <a:pt x="1959" y="86"/>
                    </a:lnTo>
                    <a:lnTo>
                      <a:pt x="1959" y="87"/>
                    </a:lnTo>
                    <a:lnTo>
                      <a:pt x="1958" y="97"/>
                    </a:lnTo>
                    <a:lnTo>
                      <a:pt x="1953" y="110"/>
                    </a:lnTo>
                    <a:lnTo>
                      <a:pt x="1951" y="117"/>
                    </a:lnTo>
                    <a:lnTo>
                      <a:pt x="1946" y="122"/>
                    </a:lnTo>
                    <a:lnTo>
                      <a:pt x="1941" y="125"/>
                    </a:lnTo>
                    <a:lnTo>
                      <a:pt x="1935" y="129"/>
                    </a:lnTo>
                    <a:lnTo>
                      <a:pt x="1922" y="132"/>
                    </a:lnTo>
                    <a:lnTo>
                      <a:pt x="1910" y="133"/>
                    </a:lnTo>
                    <a:lnTo>
                      <a:pt x="1905" y="136"/>
                    </a:lnTo>
                    <a:lnTo>
                      <a:pt x="1902" y="138"/>
                    </a:lnTo>
                    <a:lnTo>
                      <a:pt x="1898" y="141"/>
                    </a:lnTo>
                    <a:lnTo>
                      <a:pt x="1895" y="145"/>
                    </a:lnTo>
                    <a:lnTo>
                      <a:pt x="1891" y="150"/>
                    </a:lnTo>
                    <a:lnTo>
                      <a:pt x="1890" y="156"/>
                    </a:lnTo>
                    <a:lnTo>
                      <a:pt x="1888" y="162"/>
                    </a:lnTo>
                    <a:lnTo>
                      <a:pt x="1886" y="169"/>
                    </a:lnTo>
                    <a:lnTo>
                      <a:pt x="1885" y="175"/>
                    </a:lnTo>
                    <a:lnTo>
                      <a:pt x="1882" y="179"/>
                    </a:lnTo>
                    <a:lnTo>
                      <a:pt x="1879" y="182"/>
                    </a:lnTo>
                    <a:lnTo>
                      <a:pt x="1875" y="185"/>
                    </a:lnTo>
                    <a:lnTo>
                      <a:pt x="1865" y="187"/>
                    </a:lnTo>
                    <a:lnTo>
                      <a:pt x="1856" y="187"/>
                    </a:lnTo>
                    <a:lnTo>
                      <a:pt x="1851" y="188"/>
                    </a:lnTo>
                    <a:lnTo>
                      <a:pt x="1846" y="192"/>
                    </a:lnTo>
                    <a:lnTo>
                      <a:pt x="1842" y="196"/>
                    </a:lnTo>
                    <a:lnTo>
                      <a:pt x="1839" y="202"/>
                    </a:lnTo>
                    <a:lnTo>
                      <a:pt x="1832" y="215"/>
                    </a:lnTo>
                    <a:lnTo>
                      <a:pt x="1827" y="227"/>
                    </a:lnTo>
                    <a:lnTo>
                      <a:pt x="1825" y="232"/>
                    </a:lnTo>
                    <a:lnTo>
                      <a:pt x="1822" y="236"/>
                    </a:lnTo>
                    <a:lnTo>
                      <a:pt x="1820" y="239"/>
                    </a:lnTo>
                    <a:lnTo>
                      <a:pt x="1816" y="240"/>
                    </a:lnTo>
                    <a:lnTo>
                      <a:pt x="1808" y="243"/>
                    </a:lnTo>
                    <a:lnTo>
                      <a:pt x="1798" y="242"/>
                    </a:lnTo>
                    <a:lnTo>
                      <a:pt x="1794" y="242"/>
                    </a:lnTo>
                    <a:lnTo>
                      <a:pt x="1788" y="243"/>
                    </a:lnTo>
                    <a:lnTo>
                      <a:pt x="1783" y="244"/>
                    </a:lnTo>
                    <a:lnTo>
                      <a:pt x="1778" y="246"/>
                    </a:lnTo>
                    <a:lnTo>
                      <a:pt x="1769" y="252"/>
                    </a:lnTo>
                    <a:lnTo>
                      <a:pt x="1762" y="259"/>
                    </a:lnTo>
                    <a:lnTo>
                      <a:pt x="1746" y="271"/>
                    </a:lnTo>
                    <a:lnTo>
                      <a:pt x="1733" y="286"/>
                    </a:lnTo>
                    <a:lnTo>
                      <a:pt x="1727" y="294"/>
                    </a:lnTo>
                    <a:lnTo>
                      <a:pt x="1722" y="300"/>
                    </a:lnTo>
                    <a:lnTo>
                      <a:pt x="1718" y="307"/>
                    </a:lnTo>
                    <a:lnTo>
                      <a:pt x="1713" y="318"/>
                    </a:lnTo>
                    <a:lnTo>
                      <a:pt x="1709" y="328"/>
                    </a:lnTo>
                    <a:lnTo>
                      <a:pt x="1708" y="335"/>
                    </a:lnTo>
                    <a:lnTo>
                      <a:pt x="1709" y="341"/>
                    </a:lnTo>
                    <a:lnTo>
                      <a:pt x="1710" y="349"/>
                    </a:lnTo>
                    <a:lnTo>
                      <a:pt x="1710" y="353"/>
                    </a:lnTo>
                    <a:lnTo>
                      <a:pt x="1709" y="357"/>
                    </a:lnTo>
                    <a:lnTo>
                      <a:pt x="1706" y="362"/>
                    </a:lnTo>
                    <a:lnTo>
                      <a:pt x="1701" y="366"/>
                    </a:lnTo>
                    <a:lnTo>
                      <a:pt x="1690" y="376"/>
                    </a:lnTo>
                    <a:lnTo>
                      <a:pt x="1682" y="383"/>
                    </a:lnTo>
                    <a:lnTo>
                      <a:pt x="1675" y="388"/>
                    </a:lnTo>
                    <a:lnTo>
                      <a:pt x="1670" y="390"/>
                    </a:lnTo>
                    <a:lnTo>
                      <a:pt x="1665" y="391"/>
                    </a:lnTo>
                    <a:lnTo>
                      <a:pt x="1659" y="391"/>
                    </a:lnTo>
                    <a:lnTo>
                      <a:pt x="1655" y="393"/>
                    </a:lnTo>
                    <a:lnTo>
                      <a:pt x="1646" y="396"/>
                    </a:lnTo>
                    <a:lnTo>
                      <a:pt x="1638" y="402"/>
                    </a:lnTo>
                    <a:lnTo>
                      <a:pt x="1626" y="412"/>
                    </a:lnTo>
                    <a:lnTo>
                      <a:pt x="1621" y="417"/>
                    </a:lnTo>
                    <a:lnTo>
                      <a:pt x="1618" y="423"/>
                    </a:lnTo>
                    <a:lnTo>
                      <a:pt x="1615" y="428"/>
                    </a:lnTo>
                    <a:lnTo>
                      <a:pt x="1614" y="433"/>
                    </a:lnTo>
                    <a:lnTo>
                      <a:pt x="1612" y="442"/>
                    </a:lnTo>
                    <a:lnTo>
                      <a:pt x="1608" y="451"/>
                    </a:lnTo>
                    <a:lnTo>
                      <a:pt x="1600" y="463"/>
                    </a:lnTo>
                    <a:lnTo>
                      <a:pt x="1587" y="477"/>
                    </a:lnTo>
                    <a:lnTo>
                      <a:pt x="1573" y="491"/>
                    </a:lnTo>
                    <a:lnTo>
                      <a:pt x="1563" y="502"/>
                    </a:lnTo>
                    <a:lnTo>
                      <a:pt x="1560" y="505"/>
                    </a:lnTo>
                    <a:lnTo>
                      <a:pt x="1557" y="510"/>
                    </a:lnTo>
                    <a:lnTo>
                      <a:pt x="1556" y="516"/>
                    </a:lnTo>
                    <a:lnTo>
                      <a:pt x="1556" y="521"/>
                    </a:lnTo>
                    <a:lnTo>
                      <a:pt x="1556" y="532"/>
                    </a:lnTo>
                    <a:lnTo>
                      <a:pt x="1556" y="541"/>
                    </a:lnTo>
                    <a:lnTo>
                      <a:pt x="1555" y="547"/>
                    </a:lnTo>
                    <a:lnTo>
                      <a:pt x="1554" y="553"/>
                    </a:lnTo>
                    <a:lnTo>
                      <a:pt x="1551" y="559"/>
                    </a:lnTo>
                    <a:lnTo>
                      <a:pt x="1549" y="566"/>
                    </a:lnTo>
                    <a:lnTo>
                      <a:pt x="1548" y="568"/>
                    </a:lnTo>
                    <a:lnTo>
                      <a:pt x="1546" y="571"/>
                    </a:lnTo>
                    <a:lnTo>
                      <a:pt x="1546" y="576"/>
                    </a:lnTo>
                    <a:lnTo>
                      <a:pt x="1550" y="577"/>
                    </a:lnTo>
                    <a:lnTo>
                      <a:pt x="1557" y="579"/>
                    </a:lnTo>
                    <a:lnTo>
                      <a:pt x="1568" y="583"/>
                    </a:lnTo>
                    <a:lnTo>
                      <a:pt x="1580" y="586"/>
                    </a:lnTo>
                    <a:lnTo>
                      <a:pt x="1590" y="590"/>
                    </a:lnTo>
                    <a:lnTo>
                      <a:pt x="1600" y="592"/>
                    </a:lnTo>
                    <a:lnTo>
                      <a:pt x="1606" y="592"/>
                    </a:lnTo>
                    <a:lnTo>
                      <a:pt x="1611" y="592"/>
                    </a:lnTo>
                    <a:lnTo>
                      <a:pt x="1614" y="591"/>
                    </a:lnTo>
                    <a:lnTo>
                      <a:pt x="1619" y="589"/>
                    </a:lnTo>
                    <a:lnTo>
                      <a:pt x="1626" y="585"/>
                    </a:lnTo>
                    <a:lnTo>
                      <a:pt x="1633" y="582"/>
                    </a:lnTo>
                    <a:lnTo>
                      <a:pt x="1638" y="580"/>
                    </a:lnTo>
                    <a:lnTo>
                      <a:pt x="1643" y="580"/>
                    </a:lnTo>
                    <a:lnTo>
                      <a:pt x="1646" y="582"/>
                    </a:lnTo>
                    <a:lnTo>
                      <a:pt x="1651" y="583"/>
                    </a:lnTo>
                    <a:lnTo>
                      <a:pt x="1656" y="584"/>
                    </a:lnTo>
                    <a:lnTo>
                      <a:pt x="1659" y="587"/>
                    </a:lnTo>
                    <a:lnTo>
                      <a:pt x="1663" y="591"/>
                    </a:lnTo>
                    <a:lnTo>
                      <a:pt x="1668" y="597"/>
                    </a:lnTo>
                    <a:lnTo>
                      <a:pt x="1675" y="610"/>
                    </a:lnTo>
                    <a:lnTo>
                      <a:pt x="1683" y="624"/>
                    </a:lnTo>
                    <a:lnTo>
                      <a:pt x="1688" y="631"/>
                    </a:lnTo>
                    <a:lnTo>
                      <a:pt x="1693" y="637"/>
                    </a:lnTo>
                    <a:lnTo>
                      <a:pt x="1699" y="642"/>
                    </a:lnTo>
                    <a:lnTo>
                      <a:pt x="1705" y="645"/>
                    </a:lnTo>
                    <a:lnTo>
                      <a:pt x="1719" y="647"/>
                    </a:lnTo>
                    <a:lnTo>
                      <a:pt x="1734" y="652"/>
                    </a:lnTo>
                    <a:lnTo>
                      <a:pt x="1741" y="655"/>
                    </a:lnTo>
                    <a:lnTo>
                      <a:pt x="1747" y="659"/>
                    </a:lnTo>
                    <a:lnTo>
                      <a:pt x="1752" y="665"/>
                    </a:lnTo>
                    <a:lnTo>
                      <a:pt x="1756" y="671"/>
                    </a:lnTo>
                    <a:lnTo>
                      <a:pt x="1759" y="684"/>
                    </a:lnTo>
                    <a:lnTo>
                      <a:pt x="1763" y="696"/>
                    </a:lnTo>
                    <a:lnTo>
                      <a:pt x="1768" y="709"/>
                    </a:lnTo>
                    <a:lnTo>
                      <a:pt x="1772" y="723"/>
                    </a:lnTo>
                    <a:lnTo>
                      <a:pt x="1777" y="729"/>
                    </a:lnTo>
                    <a:lnTo>
                      <a:pt x="1781" y="735"/>
                    </a:lnTo>
                    <a:lnTo>
                      <a:pt x="1785" y="740"/>
                    </a:lnTo>
                    <a:lnTo>
                      <a:pt x="1791" y="743"/>
                    </a:lnTo>
                    <a:lnTo>
                      <a:pt x="1797" y="747"/>
                    </a:lnTo>
                    <a:lnTo>
                      <a:pt x="1803" y="749"/>
                    </a:lnTo>
                    <a:lnTo>
                      <a:pt x="1809" y="750"/>
                    </a:lnTo>
                    <a:lnTo>
                      <a:pt x="1815" y="750"/>
                    </a:lnTo>
                    <a:lnTo>
                      <a:pt x="1832" y="750"/>
                    </a:lnTo>
                    <a:lnTo>
                      <a:pt x="1853" y="749"/>
                    </a:lnTo>
                    <a:lnTo>
                      <a:pt x="1875" y="748"/>
                    </a:lnTo>
                    <a:lnTo>
                      <a:pt x="1891" y="749"/>
                    </a:lnTo>
                    <a:lnTo>
                      <a:pt x="1903" y="750"/>
                    </a:lnTo>
                    <a:lnTo>
                      <a:pt x="1913" y="750"/>
                    </a:lnTo>
                    <a:lnTo>
                      <a:pt x="1921" y="748"/>
                    </a:lnTo>
                    <a:lnTo>
                      <a:pt x="1930" y="743"/>
                    </a:lnTo>
                    <a:lnTo>
                      <a:pt x="1942" y="737"/>
                    </a:lnTo>
                    <a:lnTo>
                      <a:pt x="1958" y="732"/>
                    </a:lnTo>
                    <a:lnTo>
                      <a:pt x="1965" y="731"/>
                    </a:lnTo>
                    <a:lnTo>
                      <a:pt x="1973" y="731"/>
                    </a:lnTo>
                    <a:lnTo>
                      <a:pt x="1980" y="731"/>
                    </a:lnTo>
                    <a:lnTo>
                      <a:pt x="1986" y="732"/>
                    </a:lnTo>
                    <a:lnTo>
                      <a:pt x="1998" y="736"/>
                    </a:lnTo>
                    <a:lnTo>
                      <a:pt x="2011" y="742"/>
                    </a:lnTo>
                    <a:lnTo>
                      <a:pt x="2023" y="747"/>
                    </a:lnTo>
                    <a:lnTo>
                      <a:pt x="2033" y="750"/>
                    </a:lnTo>
                    <a:lnTo>
                      <a:pt x="2036" y="750"/>
                    </a:lnTo>
                    <a:lnTo>
                      <a:pt x="2039" y="751"/>
                    </a:lnTo>
                    <a:lnTo>
                      <a:pt x="2041" y="753"/>
                    </a:lnTo>
                    <a:lnTo>
                      <a:pt x="2041" y="755"/>
                    </a:lnTo>
                    <a:lnTo>
                      <a:pt x="2040" y="760"/>
                    </a:lnTo>
                    <a:lnTo>
                      <a:pt x="2036" y="769"/>
                    </a:lnTo>
                    <a:lnTo>
                      <a:pt x="2033" y="780"/>
                    </a:lnTo>
                    <a:lnTo>
                      <a:pt x="2031" y="788"/>
                    </a:lnTo>
                    <a:lnTo>
                      <a:pt x="2033" y="794"/>
                    </a:lnTo>
                    <a:lnTo>
                      <a:pt x="2035" y="801"/>
                    </a:lnTo>
                    <a:lnTo>
                      <a:pt x="2037" y="809"/>
                    </a:lnTo>
                    <a:lnTo>
                      <a:pt x="2042" y="816"/>
                    </a:lnTo>
                    <a:lnTo>
                      <a:pt x="2047" y="822"/>
                    </a:lnTo>
                    <a:lnTo>
                      <a:pt x="2052" y="828"/>
                    </a:lnTo>
                    <a:lnTo>
                      <a:pt x="2056" y="831"/>
                    </a:lnTo>
                    <a:lnTo>
                      <a:pt x="2061" y="834"/>
                    </a:lnTo>
                    <a:lnTo>
                      <a:pt x="2066" y="835"/>
                    </a:lnTo>
                    <a:lnTo>
                      <a:pt x="2072" y="837"/>
                    </a:lnTo>
                    <a:lnTo>
                      <a:pt x="2077" y="841"/>
                    </a:lnTo>
                    <a:lnTo>
                      <a:pt x="2081" y="844"/>
                    </a:lnTo>
                    <a:lnTo>
                      <a:pt x="2091" y="853"/>
                    </a:lnTo>
                    <a:lnTo>
                      <a:pt x="2099" y="864"/>
                    </a:lnTo>
                    <a:lnTo>
                      <a:pt x="2104" y="869"/>
                    </a:lnTo>
                    <a:lnTo>
                      <a:pt x="2110" y="872"/>
                    </a:lnTo>
                    <a:lnTo>
                      <a:pt x="2116" y="873"/>
                    </a:lnTo>
                    <a:lnTo>
                      <a:pt x="2123" y="873"/>
                    </a:lnTo>
                    <a:lnTo>
                      <a:pt x="2137" y="869"/>
                    </a:lnTo>
                    <a:lnTo>
                      <a:pt x="2150" y="864"/>
                    </a:lnTo>
                    <a:lnTo>
                      <a:pt x="2155" y="862"/>
                    </a:lnTo>
                    <a:lnTo>
                      <a:pt x="2159" y="860"/>
                    </a:lnTo>
                    <a:lnTo>
                      <a:pt x="2162" y="860"/>
                    </a:lnTo>
                    <a:lnTo>
                      <a:pt x="2165" y="860"/>
                    </a:lnTo>
                    <a:lnTo>
                      <a:pt x="2167" y="863"/>
                    </a:lnTo>
                    <a:lnTo>
                      <a:pt x="2168" y="867"/>
                    </a:lnTo>
                    <a:lnTo>
                      <a:pt x="2168" y="874"/>
                    </a:lnTo>
                    <a:lnTo>
                      <a:pt x="2167" y="885"/>
                    </a:lnTo>
                    <a:lnTo>
                      <a:pt x="2167" y="896"/>
                    </a:lnTo>
                    <a:lnTo>
                      <a:pt x="2167" y="907"/>
                    </a:lnTo>
                    <a:lnTo>
                      <a:pt x="2169" y="917"/>
                    </a:lnTo>
                    <a:lnTo>
                      <a:pt x="2172" y="926"/>
                    </a:lnTo>
                    <a:lnTo>
                      <a:pt x="2174" y="936"/>
                    </a:lnTo>
                    <a:lnTo>
                      <a:pt x="2179" y="944"/>
                    </a:lnTo>
                    <a:lnTo>
                      <a:pt x="2185" y="950"/>
                    </a:lnTo>
                    <a:lnTo>
                      <a:pt x="2191" y="956"/>
                    </a:lnTo>
                    <a:lnTo>
                      <a:pt x="2198" y="962"/>
                    </a:lnTo>
                    <a:lnTo>
                      <a:pt x="2203" y="968"/>
                    </a:lnTo>
                    <a:lnTo>
                      <a:pt x="2206" y="974"/>
                    </a:lnTo>
                    <a:lnTo>
                      <a:pt x="2209" y="981"/>
                    </a:lnTo>
                    <a:lnTo>
                      <a:pt x="2212" y="994"/>
                    </a:lnTo>
                    <a:lnTo>
                      <a:pt x="2213" y="1009"/>
                    </a:lnTo>
                    <a:lnTo>
                      <a:pt x="2215" y="1017"/>
                    </a:lnTo>
                    <a:lnTo>
                      <a:pt x="2213" y="1021"/>
                    </a:lnTo>
                    <a:lnTo>
                      <a:pt x="2211" y="1024"/>
                    </a:lnTo>
                    <a:lnTo>
                      <a:pt x="2209" y="1026"/>
                    </a:lnTo>
                    <a:lnTo>
                      <a:pt x="2200" y="1027"/>
                    </a:lnTo>
                    <a:lnTo>
                      <a:pt x="2190" y="1028"/>
                    </a:lnTo>
                    <a:lnTo>
                      <a:pt x="2182" y="1031"/>
                    </a:lnTo>
                    <a:lnTo>
                      <a:pt x="2175" y="1034"/>
                    </a:lnTo>
                    <a:lnTo>
                      <a:pt x="2167" y="1038"/>
                    </a:lnTo>
                    <a:lnTo>
                      <a:pt x="2159" y="1044"/>
                    </a:lnTo>
                    <a:lnTo>
                      <a:pt x="2152" y="1050"/>
                    </a:lnTo>
                    <a:lnTo>
                      <a:pt x="2144" y="1055"/>
                    </a:lnTo>
                    <a:lnTo>
                      <a:pt x="2140" y="1061"/>
                    </a:lnTo>
                    <a:lnTo>
                      <a:pt x="2136" y="1066"/>
                    </a:lnTo>
                    <a:lnTo>
                      <a:pt x="2132" y="1075"/>
                    </a:lnTo>
                    <a:lnTo>
                      <a:pt x="2128" y="1081"/>
                    </a:lnTo>
                    <a:lnTo>
                      <a:pt x="2125" y="1083"/>
                    </a:lnTo>
                    <a:lnTo>
                      <a:pt x="2122" y="1085"/>
                    </a:lnTo>
                    <a:lnTo>
                      <a:pt x="2117" y="1087"/>
                    </a:lnTo>
                    <a:lnTo>
                      <a:pt x="2111" y="1089"/>
                    </a:lnTo>
                    <a:lnTo>
                      <a:pt x="2099" y="1093"/>
                    </a:lnTo>
                    <a:lnTo>
                      <a:pt x="2089" y="1099"/>
                    </a:lnTo>
                    <a:lnTo>
                      <a:pt x="2077" y="1105"/>
                    </a:lnTo>
                    <a:lnTo>
                      <a:pt x="2064" y="1112"/>
                    </a:lnTo>
                    <a:lnTo>
                      <a:pt x="2056" y="1114"/>
                    </a:lnTo>
                    <a:lnTo>
                      <a:pt x="2049" y="1115"/>
                    </a:lnTo>
                    <a:lnTo>
                      <a:pt x="2043" y="1114"/>
                    </a:lnTo>
                    <a:lnTo>
                      <a:pt x="2037" y="1110"/>
                    </a:lnTo>
                    <a:lnTo>
                      <a:pt x="2033" y="1107"/>
                    </a:lnTo>
                    <a:lnTo>
                      <a:pt x="2027" y="1102"/>
                    </a:lnTo>
                    <a:lnTo>
                      <a:pt x="2023" y="1096"/>
                    </a:lnTo>
                    <a:lnTo>
                      <a:pt x="2018" y="1091"/>
                    </a:lnTo>
                    <a:lnTo>
                      <a:pt x="2016" y="1085"/>
                    </a:lnTo>
                    <a:lnTo>
                      <a:pt x="2014" y="1080"/>
                    </a:lnTo>
                    <a:lnTo>
                      <a:pt x="2012" y="1075"/>
                    </a:lnTo>
                    <a:lnTo>
                      <a:pt x="2011" y="1069"/>
                    </a:lnTo>
                    <a:lnTo>
                      <a:pt x="2009" y="1063"/>
                    </a:lnTo>
                    <a:lnTo>
                      <a:pt x="2008" y="1058"/>
                    </a:lnTo>
                    <a:lnTo>
                      <a:pt x="2004" y="1053"/>
                    </a:lnTo>
                    <a:lnTo>
                      <a:pt x="1999" y="1050"/>
                    </a:lnTo>
                    <a:lnTo>
                      <a:pt x="1991" y="1044"/>
                    </a:lnTo>
                    <a:lnTo>
                      <a:pt x="1985" y="1038"/>
                    </a:lnTo>
                    <a:lnTo>
                      <a:pt x="1980" y="1030"/>
                    </a:lnTo>
                    <a:lnTo>
                      <a:pt x="1977" y="1018"/>
                    </a:lnTo>
                    <a:lnTo>
                      <a:pt x="1974" y="1012"/>
                    </a:lnTo>
                    <a:lnTo>
                      <a:pt x="1972" y="1007"/>
                    </a:lnTo>
                    <a:lnTo>
                      <a:pt x="1968" y="1002"/>
                    </a:lnTo>
                    <a:lnTo>
                      <a:pt x="1964" y="1000"/>
                    </a:lnTo>
                    <a:lnTo>
                      <a:pt x="1955" y="998"/>
                    </a:lnTo>
                    <a:lnTo>
                      <a:pt x="1948" y="996"/>
                    </a:lnTo>
                    <a:lnTo>
                      <a:pt x="1941" y="996"/>
                    </a:lnTo>
                    <a:lnTo>
                      <a:pt x="1934" y="995"/>
                    </a:lnTo>
                    <a:lnTo>
                      <a:pt x="1927" y="994"/>
                    </a:lnTo>
                    <a:lnTo>
                      <a:pt x="1921" y="990"/>
                    </a:lnTo>
                    <a:lnTo>
                      <a:pt x="1916" y="984"/>
                    </a:lnTo>
                    <a:lnTo>
                      <a:pt x="1910" y="979"/>
                    </a:lnTo>
                    <a:lnTo>
                      <a:pt x="1905" y="976"/>
                    </a:lnTo>
                    <a:lnTo>
                      <a:pt x="1901" y="974"/>
                    </a:lnTo>
                    <a:lnTo>
                      <a:pt x="1895" y="973"/>
                    </a:lnTo>
                    <a:lnTo>
                      <a:pt x="1886" y="973"/>
                    </a:lnTo>
                    <a:lnTo>
                      <a:pt x="1877" y="974"/>
                    </a:lnTo>
                    <a:lnTo>
                      <a:pt x="1869" y="976"/>
                    </a:lnTo>
                    <a:lnTo>
                      <a:pt x="1860" y="980"/>
                    </a:lnTo>
                    <a:lnTo>
                      <a:pt x="1853" y="986"/>
                    </a:lnTo>
                    <a:lnTo>
                      <a:pt x="1847" y="992"/>
                    </a:lnTo>
                    <a:lnTo>
                      <a:pt x="1841" y="998"/>
                    </a:lnTo>
                    <a:lnTo>
                      <a:pt x="1837" y="1006"/>
                    </a:lnTo>
                    <a:lnTo>
                      <a:pt x="1834" y="1014"/>
                    </a:lnTo>
                    <a:lnTo>
                      <a:pt x="1832" y="1021"/>
                    </a:lnTo>
                    <a:lnTo>
                      <a:pt x="1831" y="1030"/>
                    </a:lnTo>
                    <a:lnTo>
                      <a:pt x="1831" y="1037"/>
                    </a:lnTo>
                    <a:lnTo>
                      <a:pt x="1832" y="1043"/>
                    </a:lnTo>
                    <a:lnTo>
                      <a:pt x="1834" y="1047"/>
                    </a:lnTo>
                    <a:lnTo>
                      <a:pt x="1837" y="1052"/>
                    </a:lnTo>
                    <a:lnTo>
                      <a:pt x="1840" y="1056"/>
                    </a:lnTo>
                    <a:lnTo>
                      <a:pt x="1844" y="1058"/>
                    </a:lnTo>
                    <a:lnTo>
                      <a:pt x="1846" y="1061"/>
                    </a:lnTo>
                    <a:lnTo>
                      <a:pt x="1850" y="1064"/>
                    </a:lnTo>
                    <a:lnTo>
                      <a:pt x="1851" y="1068"/>
                    </a:lnTo>
                    <a:lnTo>
                      <a:pt x="1851" y="1071"/>
                    </a:lnTo>
                    <a:lnTo>
                      <a:pt x="1851" y="1076"/>
                    </a:lnTo>
                    <a:lnTo>
                      <a:pt x="1850" y="1080"/>
                    </a:lnTo>
                    <a:lnTo>
                      <a:pt x="1848" y="1084"/>
                    </a:lnTo>
                    <a:lnTo>
                      <a:pt x="1847" y="1088"/>
                    </a:lnTo>
                    <a:lnTo>
                      <a:pt x="1842" y="1096"/>
                    </a:lnTo>
                    <a:lnTo>
                      <a:pt x="1840" y="1103"/>
                    </a:lnTo>
                    <a:lnTo>
                      <a:pt x="1839" y="1112"/>
                    </a:lnTo>
                    <a:lnTo>
                      <a:pt x="1840" y="1120"/>
                    </a:lnTo>
                    <a:lnTo>
                      <a:pt x="1841" y="1132"/>
                    </a:lnTo>
                    <a:lnTo>
                      <a:pt x="1839" y="1144"/>
                    </a:lnTo>
                    <a:lnTo>
                      <a:pt x="1839" y="1150"/>
                    </a:lnTo>
                    <a:lnTo>
                      <a:pt x="1840" y="1154"/>
                    </a:lnTo>
                    <a:lnTo>
                      <a:pt x="1844" y="1160"/>
                    </a:lnTo>
                    <a:lnTo>
                      <a:pt x="1847" y="1166"/>
                    </a:lnTo>
                    <a:lnTo>
                      <a:pt x="1853" y="1175"/>
                    </a:lnTo>
                    <a:lnTo>
                      <a:pt x="1858" y="1183"/>
                    </a:lnTo>
                    <a:lnTo>
                      <a:pt x="1860" y="1187"/>
                    </a:lnTo>
                    <a:lnTo>
                      <a:pt x="1860" y="1189"/>
                    </a:lnTo>
                    <a:lnTo>
                      <a:pt x="1860" y="1191"/>
                    </a:lnTo>
                    <a:lnTo>
                      <a:pt x="1860" y="1192"/>
                    </a:lnTo>
                    <a:lnTo>
                      <a:pt x="1856" y="1192"/>
                    </a:lnTo>
                    <a:lnTo>
                      <a:pt x="1850" y="1192"/>
                    </a:lnTo>
                    <a:lnTo>
                      <a:pt x="1839" y="1192"/>
                    </a:lnTo>
                    <a:lnTo>
                      <a:pt x="1828" y="1194"/>
                    </a:lnTo>
                    <a:lnTo>
                      <a:pt x="1817" y="1196"/>
                    </a:lnTo>
                    <a:lnTo>
                      <a:pt x="1807" y="1198"/>
                    </a:lnTo>
                    <a:lnTo>
                      <a:pt x="1802" y="1201"/>
                    </a:lnTo>
                    <a:lnTo>
                      <a:pt x="1797" y="1203"/>
                    </a:lnTo>
                    <a:lnTo>
                      <a:pt x="1793" y="1207"/>
                    </a:lnTo>
                    <a:lnTo>
                      <a:pt x="1788" y="1211"/>
                    </a:lnTo>
                    <a:lnTo>
                      <a:pt x="1772" y="1222"/>
                    </a:lnTo>
                    <a:lnTo>
                      <a:pt x="1763" y="1228"/>
                    </a:lnTo>
                    <a:lnTo>
                      <a:pt x="1760" y="1232"/>
                    </a:lnTo>
                    <a:lnTo>
                      <a:pt x="1759" y="1238"/>
                    </a:lnTo>
                    <a:lnTo>
                      <a:pt x="1759" y="1246"/>
                    </a:lnTo>
                    <a:lnTo>
                      <a:pt x="1759" y="1254"/>
                    </a:lnTo>
                    <a:lnTo>
                      <a:pt x="1762" y="1272"/>
                    </a:lnTo>
                    <a:lnTo>
                      <a:pt x="1765" y="1286"/>
                    </a:lnTo>
                    <a:lnTo>
                      <a:pt x="1769" y="1298"/>
                    </a:lnTo>
                    <a:lnTo>
                      <a:pt x="1770" y="1309"/>
                    </a:lnTo>
                    <a:lnTo>
                      <a:pt x="1769" y="1314"/>
                    </a:lnTo>
                    <a:lnTo>
                      <a:pt x="1769" y="1317"/>
                    </a:lnTo>
                    <a:lnTo>
                      <a:pt x="1768" y="1321"/>
                    </a:lnTo>
                    <a:lnTo>
                      <a:pt x="1765" y="1324"/>
                    </a:lnTo>
                    <a:lnTo>
                      <a:pt x="1762" y="1329"/>
                    </a:lnTo>
                    <a:lnTo>
                      <a:pt x="1759" y="1335"/>
                    </a:lnTo>
                    <a:lnTo>
                      <a:pt x="1758" y="1343"/>
                    </a:lnTo>
                    <a:lnTo>
                      <a:pt x="1758" y="1352"/>
                    </a:lnTo>
                    <a:lnTo>
                      <a:pt x="1758" y="1360"/>
                    </a:lnTo>
                    <a:lnTo>
                      <a:pt x="1758" y="1370"/>
                    </a:lnTo>
                    <a:lnTo>
                      <a:pt x="1757" y="1374"/>
                    </a:lnTo>
                    <a:lnTo>
                      <a:pt x="1754" y="1379"/>
                    </a:lnTo>
                    <a:lnTo>
                      <a:pt x="1751" y="1384"/>
                    </a:lnTo>
                    <a:lnTo>
                      <a:pt x="1746" y="1387"/>
                    </a:lnTo>
                    <a:lnTo>
                      <a:pt x="1734" y="1396"/>
                    </a:lnTo>
                    <a:lnTo>
                      <a:pt x="1721" y="1403"/>
                    </a:lnTo>
                    <a:lnTo>
                      <a:pt x="1707" y="1409"/>
                    </a:lnTo>
                    <a:lnTo>
                      <a:pt x="1691" y="1412"/>
                    </a:lnTo>
                    <a:lnTo>
                      <a:pt x="1683" y="1414"/>
                    </a:lnTo>
                    <a:lnTo>
                      <a:pt x="1676" y="1414"/>
                    </a:lnTo>
                    <a:lnTo>
                      <a:pt x="1669" y="1412"/>
                    </a:lnTo>
                    <a:lnTo>
                      <a:pt x="1662" y="1410"/>
                    </a:lnTo>
                    <a:lnTo>
                      <a:pt x="1649" y="1405"/>
                    </a:lnTo>
                    <a:lnTo>
                      <a:pt x="1638" y="1399"/>
                    </a:lnTo>
                    <a:lnTo>
                      <a:pt x="1633" y="1398"/>
                    </a:lnTo>
                    <a:lnTo>
                      <a:pt x="1630" y="1398"/>
                    </a:lnTo>
                    <a:lnTo>
                      <a:pt x="1626" y="1400"/>
                    </a:lnTo>
                    <a:lnTo>
                      <a:pt x="1625" y="1404"/>
                    </a:lnTo>
                    <a:lnTo>
                      <a:pt x="1624" y="1409"/>
                    </a:lnTo>
                    <a:lnTo>
                      <a:pt x="1624" y="1414"/>
                    </a:lnTo>
                    <a:lnTo>
                      <a:pt x="1624" y="1419"/>
                    </a:lnTo>
                    <a:lnTo>
                      <a:pt x="1625" y="1425"/>
                    </a:lnTo>
                    <a:lnTo>
                      <a:pt x="1626" y="1437"/>
                    </a:lnTo>
                    <a:lnTo>
                      <a:pt x="1626" y="1448"/>
                    </a:lnTo>
                    <a:lnTo>
                      <a:pt x="1625" y="1460"/>
                    </a:lnTo>
                    <a:lnTo>
                      <a:pt x="1623" y="1469"/>
                    </a:lnTo>
                    <a:lnTo>
                      <a:pt x="1621" y="1474"/>
                    </a:lnTo>
                    <a:lnTo>
                      <a:pt x="1621" y="1479"/>
                    </a:lnTo>
                    <a:lnTo>
                      <a:pt x="1623" y="1485"/>
                    </a:lnTo>
                    <a:lnTo>
                      <a:pt x="1624" y="1490"/>
                    </a:lnTo>
                    <a:lnTo>
                      <a:pt x="1626" y="1494"/>
                    </a:lnTo>
                    <a:lnTo>
                      <a:pt x="1631" y="1498"/>
                    </a:lnTo>
                    <a:lnTo>
                      <a:pt x="1636" y="1500"/>
                    </a:lnTo>
                    <a:lnTo>
                      <a:pt x="1642" y="1503"/>
                    </a:lnTo>
                    <a:lnTo>
                      <a:pt x="1649" y="1503"/>
                    </a:lnTo>
                    <a:lnTo>
                      <a:pt x="1653" y="1501"/>
                    </a:lnTo>
                    <a:lnTo>
                      <a:pt x="1658" y="1500"/>
                    </a:lnTo>
                    <a:lnTo>
                      <a:pt x="1663" y="1498"/>
                    </a:lnTo>
                    <a:lnTo>
                      <a:pt x="1670" y="1494"/>
                    </a:lnTo>
                    <a:lnTo>
                      <a:pt x="1678" y="1491"/>
                    </a:lnTo>
                    <a:lnTo>
                      <a:pt x="1683" y="1491"/>
                    </a:lnTo>
                    <a:lnTo>
                      <a:pt x="1688" y="1492"/>
                    </a:lnTo>
                    <a:lnTo>
                      <a:pt x="1693" y="1494"/>
                    </a:lnTo>
                    <a:lnTo>
                      <a:pt x="1697" y="1497"/>
                    </a:lnTo>
                    <a:lnTo>
                      <a:pt x="1707" y="1503"/>
                    </a:lnTo>
                    <a:lnTo>
                      <a:pt x="1714" y="1510"/>
                    </a:lnTo>
                    <a:lnTo>
                      <a:pt x="1718" y="1516"/>
                    </a:lnTo>
                    <a:lnTo>
                      <a:pt x="1721" y="1524"/>
                    </a:lnTo>
                    <a:lnTo>
                      <a:pt x="1722" y="1535"/>
                    </a:lnTo>
                    <a:lnTo>
                      <a:pt x="1721" y="1547"/>
                    </a:lnTo>
                    <a:lnTo>
                      <a:pt x="1719" y="1563"/>
                    </a:lnTo>
                    <a:lnTo>
                      <a:pt x="1715" y="1581"/>
                    </a:lnTo>
                    <a:lnTo>
                      <a:pt x="1712" y="1592"/>
                    </a:lnTo>
                    <a:lnTo>
                      <a:pt x="1712" y="1597"/>
                    </a:lnTo>
                    <a:lnTo>
                      <a:pt x="1715" y="1598"/>
                    </a:lnTo>
                    <a:lnTo>
                      <a:pt x="1721" y="1599"/>
                    </a:lnTo>
                    <a:lnTo>
                      <a:pt x="1724" y="1601"/>
                    </a:lnTo>
                    <a:lnTo>
                      <a:pt x="1726" y="1604"/>
                    </a:lnTo>
                    <a:lnTo>
                      <a:pt x="1727" y="1606"/>
                    </a:lnTo>
                    <a:lnTo>
                      <a:pt x="1727" y="1611"/>
                    </a:lnTo>
                    <a:lnTo>
                      <a:pt x="1727" y="1618"/>
                    </a:lnTo>
                    <a:lnTo>
                      <a:pt x="1730" y="1624"/>
                    </a:lnTo>
                    <a:lnTo>
                      <a:pt x="1731" y="1626"/>
                    </a:lnTo>
                    <a:lnTo>
                      <a:pt x="1733" y="1629"/>
                    </a:lnTo>
                    <a:lnTo>
                      <a:pt x="1737" y="1629"/>
                    </a:lnTo>
                    <a:lnTo>
                      <a:pt x="1740" y="1630"/>
                    </a:lnTo>
                    <a:lnTo>
                      <a:pt x="1749" y="1630"/>
                    </a:lnTo>
                    <a:lnTo>
                      <a:pt x="1753" y="1631"/>
                    </a:lnTo>
                    <a:lnTo>
                      <a:pt x="1756" y="1632"/>
                    </a:lnTo>
                    <a:lnTo>
                      <a:pt x="1758" y="1636"/>
                    </a:lnTo>
                    <a:lnTo>
                      <a:pt x="1760" y="1639"/>
                    </a:lnTo>
                    <a:lnTo>
                      <a:pt x="1764" y="1643"/>
                    </a:lnTo>
                    <a:lnTo>
                      <a:pt x="1766" y="1644"/>
                    </a:lnTo>
                    <a:lnTo>
                      <a:pt x="1770" y="1645"/>
                    </a:lnTo>
                    <a:lnTo>
                      <a:pt x="1773" y="1645"/>
                    </a:lnTo>
                    <a:lnTo>
                      <a:pt x="1778" y="1644"/>
                    </a:lnTo>
                    <a:lnTo>
                      <a:pt x="1788" y="1642"/>
                    </a:lnTo>
                    <a:lnTo>
                      <a:pt x="1798" y="1641"/>
                    </a:lnTo>
                    <a:lnTo>
                      <a:pt x="1803" y="1642"/>
                    </a:lnTo>
                    <a:lnTo>
                      <a:pt x="1809" y="1643"/>
                    </a:lnTo>
                    <a:lnTo>
                      <a:pt x="1814" y="1645"/>
                    </a:lnTo>
                    <a:lnTo>
                      <a:pt x="1820" y="1649"/>
                    </a:lnTo>
                    <a:lnTo>
                      <a:pt x="1829" y="1661"/>
                    </a:lnTo>
                    <a:lnTo>
                      <a:pt x="1839" y="1673"/>
                    </a:lnTo>
                    <a:lnTo>
                      <a:pt x="1848" y="1683"/>
                    </a:lnTo>
                    <a:lnTo>
                      <a:pt x="1854" y="1692"/>
                    </a:lnTo>
                    <a:lnTo>
                      <a:pt x="1859" y="1695"/>
                    </a:lnTo>
                    <a:lnTo>
                      <a:pt x="1864" y="1696"/>
                    </a:lnTo>
                    <a:lnTo>
                      <a:pt x="1871" y="1699"/>
                    </a:lnTo>
                    <a:lnTo>
                      <a:pt x="1877" y="1700"/>
                    </a:lnTo>
                    <a:lnTo>
                      <a:pt x="1884" y="1699"/>
                    </a:lnTo>
                    <a:lnTo>
                      <a:pt x="1891" y="1698"/>
                    </a:lnTo>
                    <a:lnTo>
                      <a:pt x="1896" y="1695"/>
                    </a:lnTo>
                    <a:lnTo>
                      <a:pt x="1901" y="1692"/>
                    </a:lnTo>
                    <a:lnTo>
                      <a:pt x="1905" y="1683"/>
                    </a:lnTo>
                    <a:lnTo>
                      <a:pt x="1909" y="1675"/>
                    </a:lnTo>
                    <a:lnTo>
                      <a:pt x="1910" y="1671"/>
                    </a:lnTo>
                    <a:lnTo>
                      <a:pt x="1913" y="1669"/>
                    </a:lnTo>
                    <a:lnTo>
                      <a:pt x="1916" y="1667"/>
                    </a:lnTo>
                    <a:lnTo>
                      <a:pt x="1920" y="1664"/>
                    </a:lnTo>
                    <a:lnTo>
                      <a:pt x="1924" y="1663"/>
                    </a:lnTo>
                    <a:lnTo>
                      <a:pt x="1928" y="1662"/>
                    </a:lnTo>
                    <a:lnTo>
                      <a:pt x="1932" y="1663"/>
                    </a:lnTo>
                    <a:lnTo>
                      <a:pt x="1934" y="1664"/>
                    </a:lnTo>
                    <a:lnTo>
                      <a:pt x="1940" y="1667"/>
                    </a:lnTo>
                    <a:lnTo>
                      <a:pt x="1947" y="1668"/>
                    </a:lnTo>
                    <a:lnTo>
                      <a:pt x="1951" y="1667"/>
                    </a:lnTo>
                    <a:lnTo>
                      <a:pt x="1954" y="1666"/>
                    </a:lnTo>
                    <a:lnTo>
                      <a:pt x="1957" y="1664"/>
                    </a:lnTo>
                    <a:lnTo>
                      <a:pt x="1958" y="1662"/>
                    </a:lnTo>
                    <a:lnTo>
                      <a:pt x="1961" y="1656"/>
                    </a:lnTo>
                    <a:lnTo>
                      <a:pt x="1966" y="1649"/>
                    </a:lnTo>
                    <a:lnTo>
                      <a:pt x="1970" y="1641"/>
                    </a:lnTo>
                    <a:lnTo>
                      <a:pt x="1976" y="1632"/>
                    </a:lnTo>
                    <a:lnTo>
                      <a:pt x="1982" y="1624"/>
                    </a:lnTo>
                    <a:lnTo>
                      <a:pt x="1989" y="1617"/>
                    </a:lnTo>
                    <a:lnTo>
                      <a:pt x="1993" y="1612"/>
                    </a:lnTo>
                    <a:lnTo>
                      <a:pt x="1999" y="1611"/>
                    </a:lnTo>
                    <a:lnTo>
                      <a:pt x="2001" y="1611"/>
                    </a:lnTo>
                    <a:lnTo>
                      <a:pt x="2001" y="1612"/>
                    </a:lnTo>
                    <a:lnTo>
                      <a:pt x="1999" y="1613"/>
                    </a:lnTo>
                    <a:lnTo>
                      <a:pt x="1999" y="1617"/>
                    </a:lnTo>
                    <a:lnTo>
                      <a:pt x="1996" y="1623"/>
                    </a:lnTo>
                    <a:lnTo>
                      <a:pt x="1993" y="1630"/>
                    </a:lnTo>
                    <a:lnTo>
                      <a:pt x="1987" y="1648"/>
                    </a:lnTo>
                    <a:lnTo>
                      <a:pt x="1983" y="1662"/>
                    </a:lnTo>
                    <a:lnTo>
                      <a:pt x="1982" y="1667"/>
                    </a:lnTo>
                    <a:lnTo>
                      <a:pt x="1982" y="1670"/>
                    </a:lnTo>
                    <a:lnTo>
                      <a:pt x="1983" y="1675"/>
                    </a:lnTo>
                    <a:lnTo>
                      <a:pt x="1984" y="1680"/>
                    </a:lnTo>
                    <a:lnTo>
                      <a:pt x="1986" y="1690"/>
                    </a:lnTo>
                    <a:lnTo>
                      <a:pt x="1989" y="1702"/>
                    </a:lnTo>
                    <a:lnTo>
                      <a:pt x="1991" y="1714"/>
                    </a:lnTo>
                    <a:lnTo>
                      <a:pt x="1993" y="1727"/>
                    </a:lnTo>
                    <a:lnTo>
                      <a:pt x="1996" y="1745"/>
                    </a:lnTo>
                    <a:lnTo>
                      <a:pt x="1997" y="1761"/>
                    </a:lnTo>
                    <a:lnTo>
                      <a:pt x="1999" y="1774"/>
                    </a:lnTo>
                    <a:lnTo>
                      <a:pt x="2002" y="1788"/>
                    </a:lnTo>
                    <a:lnTo>
                      <a:pt x="2004" y="1806"/>
                    </a:lnTo>
                    <a:lnTo>
                      <a:pt x="2006" y="1830"/>
                    </a:lnTo>
                    <a:lnTo>
                      <a:pt x="2010" y="1853"/>
                    </a:lnTo>
                    <a:lnTo>
                      <a:pt x="2012" y="1871"/>
                    </a:lnTo>
                    <a:lnTo>
                      <a:pt x="2014" y="1883"/>
                    </a:lnTo>
                    <a:lnTo>
                      <a:pt x="2012" y="1894"/>
                    </a:lnTo>
                    <a:lnTo>
                      <a:pt x="2009" y="1903"/>
                    </a:lnTo>
                    <a:lnTo>
                      <a:pt x="2005" y="1912"/>
                    </a:lnTo>
                    <a:lnTo>
                      <a:pt x="2004" y="1915"/>
                    </a:lnTo>
                    <a:lnTo>
                      <a:pt x="2004" y="1920"/>
                    </a:lnTo>
                    <a:lnTo>
                      <a:pt x="2004" y="1925"/>
                    </a:lnTo>
                    <a:lnTo>
                      <a:pt x="2005" y="1931"/>
                    </a:lnTo>
                    <a:lnTo>
                      <a:pt x="2006" y="1942"/>
                    </a:lnTo>
                    <a:lnTo>
                      <a:pt x="2008" y="1952"/>
                    </a:lnTo>
                    <a:lnTo>
                      <a:pt x="2006" y="1956"/>
                    </a:lnTo>
                    <a:lnTo>
                      <a:pt x="2003" y="1959"/>
                    </a:lnTo>
                    <a:lnTo>
                      <a:pt x="1999" y="1961"/>
                    </a:lnTo>
                    <a:lnTo>
                      <a:pt x="1993" y="1963"/>
                    </a:lnTo>
                    <a:lnTo>
                      <a:pt x="1979" y="1966"/>
                    </a:lnTo>
                    <a:lnTo>
                      <a:pt x="1963" y="1970"/>
                    </a:lnTo>
                    <a:lnTo>
                      <a:pt x="1945" y="1976"/>
                    </a:lnTo>
                    <a:lnTo>
                      <a:pt x="1928" y="1982"/>
                    </a:lnTo>
                    <a:lnTo>
                      <a:pt x="1913" y="1989"/>
                    </a:lnTo>
                    <a:lnTo>
                      <a:pt x="1897" y="1995"/>
                    </a:lnTo>
                    <a:lnTo>
                      <a:pt x="1890" y="1998"/>
                    </a:lnTo>
                    <a:lnTo>
                      <a:pt x="1883" y="2002"/>
                    </a:lnTo>
                    <a:lnTo>
                      <a:pt x="1877" y="2008"/>
                    </a:lnTo>
                    <a:lnTo>
                      <a:pt x="1870" y="2014"/>
                    </a:lnTo>
                    <a:lnTo>
                      <a:pt x="1864" y="2020"/>
                    </a:lnTo>
                    <a:lnTo>
                      <a:pt x="1858" y="2027"/>
                    </a:lnTo>
                    <a:lnTo>
                      <a:pt x="1853" y="2033"/>
                    </a:lnTo>
                    <a:lnTo>
                      <a:pt x="1850" y="2040"/>
                    </a:lnTo>
                    <a:lnTo>
                      <a:pt x="1842" y="2055"/>
                    </a:lnTo>
                    <a:lnTo>
                      <a:pt x="1838" y="2076"/>
                    </a:lnTo>
                    <a:lnTo>
                      <a:pt x="1833" y="2095"/>
                    </a:lnTo>
                    <a:lnTo>
                      <a:pt x="1832" y="2110"/>
                    </a:lnTo>
                    <a:lnTo>
                      <a:pt x="1829" y="2128"/>
                    </a:lnTo>
                    <a:lnTo>
                      <a:pt x="1827" y="2145"/>
                    </a:lnTo>
                    <a:lnTo>
                      <a:pt x="1825" y="2145"/>
                    </a:lnTo>
                    <a:lnTo>
                      <a:pt x="1820" y="2145"/>
                    </a:lnTo>
                    <a:lnTo>
                      <a:pt x="1814" y="2147"/>
                    </a:lnTo>
                    <a:lnTo>
                      <a:pt x="1807" y="2149"/>
                    </a:lnTo>
                    <a:lnTo>
                      <a:pt x="1797" y="2152"/>
                    </a:lnTo>
                    <a:lnTo>
                      <a:pt x="1789" y="2153"/>
                    </a:lnTo>
                    <a:lnTo>
                      <a:pt x="1785" y="2153"/>
                    </a:lnTo>
                    <a:lnTo>
                      <a:pt x="1783" y="2152"/>
                    </a:lnTo>
                    <a:lnTo>
                      <a:pt x="1782" y="2150"/>
                    </a:lnTo>
                    <a:lnTo>
                      <a:pt x="1781" y="2148"/>
                    </a:lnTo>
                    <a:lnTo>
                      <a:pt x="1781" y="2143"/>
                    </a:lnTo>
                    <a:lnTo>
                      <a:pt x="1779" y="2141"/>
                    </a:lnTo>
                    <a:lnTo>
                      <a:pt x="1777" y="2140"/>
                    </a:lnTo>
                    <a:lnTo>
                      <a:pt x="1773" y="2140"/>
                    </a:lnTo>
                    <a:lnTo>
                      <a:pt x="1769" y="2140"/>
                    </a:lnTo>
                    <a:lnTo>
                      <a:pt x="1765" y="2139"/>
                    </a:lnTo>
                    <a:lnTo>
                      <a:pt x="1762" y="2135"/>
                    </a:lnTo>
                    <a:lnTo>
                      <a:pt x="1759" y="2128"/>
                    </a:lnTo>
                    <a:lnTo>
                      <a:pt x="1759" y="2123"/>
                    </a:lnTo>
                    <a:lnTo>
                      <a:pt x="1759" y="2118"/>
                    </a:lnTo>
                    <a:lnTo>
                      <a:pt x="1760" y="2112"/>
                    </a:lnTo>
                    <a:lnTo>
                      <a:pt x="1762" y="2108"/>
                    </a:lnTo>
                    <a:lnTo>
                      <a:pt x="1764" y="2097"/>
                    </a:lnTo>
                    <a:lnTo>
                      <a:pt x="1765" y="2086"/>
                    </a:lnTo>
                    <a:lnTo>
                      <a:pt x="1764" y="2082"/>
                    </a:lnTo>
                    <a:lnTo>
                      <a:pt x="1763" y="2077"/>
                    </a:lnTo>
                    <a:lnTo>
                      <a:pt x="1759" y="2073"/>
                    </a:lnTo>
                    <a:lnTo>
                      <a:pt x="1754" y="2070"/>
                    </a:lnTo>
                    <a:lnTo>
                      <a:pt x="1750" y="2067"/>
                    </a:lnTo>
                    <a:lnTo>
                      <a:pt x="1745" y="2065"/>
                    </a:lnTo>
                    <a:lnTo>
                      <a:pt x="1739" y="2065"/>
                    </a:lnTo>
                    <a:lnTo>
                      <a:pt x="1734" y="2065"/>
                    </a:lnTo>
                    <a:lnTo>
                      <a:pt x="1730" y="2068"/>
                    </a:lnTo>
                    <a:lnTo>
                      <a:pt x="1726" y="2073"/>
                    </a:lnTo>
                    <a:lnTo>
                      <a:pt x="1724" y="2079"/>
                    </a:lnTo>
                    <a:lnTo>
                      <a:pt x="1722" y="2086"/>
                    </a:lnTo>
                    <a:lnTo>
                      <a:pt x="1719" y="2102"/>
                    </a:lnTo>
                    <a:lnTo>
                      <a:pt x="1716" y="2116"/>
                    </a:lnTo>
                    <a:lnTo>
                      <a:pt x="1714" y="2121"/>
                    </a:lnTo>
                    <a:lnTo>
                      <a:pt x="1710" y="2124"/>
                    </a:lnTo>
                    <a:lnTo>
                      <a:pt x="1707" y="2127"/>
                    </a:lnTo>
                    <a:lnTo>
                      <a:pt x="1702" y="2128"/>
                    </a:lnTo>
                    <a:lnTo>
                      <a:pt x="1691" y="2130"/>
                    </a:lnTo>
                    <a:lnTo>
                      <a:pt x="1681" y="2131"/>
                    </a:lnTo>
                    <a:lnTo>
                      <a:pt x="1667" y="2134"/>
                    </a:lnTo>
                    <a:lnTo>
                      <a:pt x="1652" y="2137"/>
                    </a:lnTo>
                    <a:lnTo>
                      <a:pt x="1645" y="2139"/>
                    </a:lnTo>
                    <a:lnTo>
                      <a:pt x="1638" y="2139"/>
                    </a:lnTo>
                    <a:lnTo>
                      <a:pt x="1632" y="2139"/>
                    </a:lnTo>
                    <a:lnTo>
                      <a:pt x="1625" y="2136"/>
                    </a:lnTo>
                    <a:lnTo>
                      <a:pt x="1619" y="2134"/>
                    </a:lnTo>
                    <a:lnTo>
                      <a:pt x="1611" y="2129"/>
                    </a:lnTo>
                    <a:lnTo>
                      <a:pt x="1602" y="2124"/>
                    </a:lnTo>
                    <a:lnTo>
                      <a:pt x="1594" y="2117"/>
                    </a:lnTo>
                    <a:lnTo>
                      <a:pt x="1579" y="2105"/>
                    </a:lnTo>
                    <a:lnTo>
                      <a:pt x="1568" y="2095"/>
                    </a:lnTo>
                    <a:lnTo>
                      <a:pt x="1564" y="2090"/>
                    </a:lnTo>
                    <a:lnTo>
                      <a:pt x="1561" y="2087"/>
                    </a:lnTo>
                    <a:lnTo>
                      <a:pt x="1558" y="2085"/>
                    </a:lnTo>
                    <a:lnTo>
                      <a:pt x="1556" y="2085"/>
                    </a:lnTo>
                    <a:lnTo>
                      <a:pt x="1550" y="2086"/>
                    </a:lnTo>
                    <a:lnTo>
                      <a:pt x="1543" y="2091"/>
                    </a:lnTo>
                    <a:lnTo>
                      <a:pt x="1538" y="2093"/>
                    </a:lnTo>
                    <a:lnTo>
                      <a:pt x="1535" y="2093"/>
                    </a:lnTo>
                    <a:lnTo>
                      <a:pt x="1532" y="2092"/>
                    </a:lnTo>
                    <a:lnTo>
                      <a:pt x="1529" y="2090"/>
                    </a:lnTo>
                    <a:lnTo>
                      <a:pt x="1527" y="2086"/>
                    </a:lnTo>
                    <a:lnTo>
                      <a:pt x="1526" y="2082"/>
                    </a:lnTo>
                    <a:lnTo>
                      <a:pt x="1526" y="2077"/>
                    </a:lnTo>
                    <a:lnTo>
                      <a:pt x="1526" y="2073"/>
                    </a:lnTo>
                    <a:lnTo>
                      <a:pt x="1532" y="2058"/>
                    </a:lnTo>
                    <a:lnTo>
                      <a:pt x="1539" y="2042"/>
                    </a:lnTo>
                    <a:lnTo>
                      <a:pt x="1539" y="2032"/>
                    </a:lnTo>
                    <a:lnTo>
                      <a:pt x="1539" y="2020"/>
                    </a:lnTo>
                    <a:lnTo>
                      <a:pt x="1538" y="2015"/>
                    </a:lnTo>
                    <a:lnTo>
                      <a:pt x="1536" y="2010"/>
                    </a:lnTo>
                    <a:lnTo>
                      <a:pt x="1532" y="2008"/>
                    </a:lnTo>
                    <a:lnTo>
                      <a:pt x="1529" y="2007"/>
                    </a:lnTo>
                    <a:lnTo>
                      <a:pt x="1513" y="2015"/>
                    </a:lnTo>
                    <a:lnTo>
                      <a:pt x="1497" y="2022"/>
                    </a:lnTo>
                    <a:lnTo>
                      <a:pt x="1483" y="2023"/>
                    </a:lnTo>
                    <a:lnTo>
                      <a:pt x="1468" y="2022"/>
                    </a:lnTo>
                    <a:lnTo>
                      <a:pt x="1454" y="2021"/>
                    </a:lnTo>
                    <a:lnTo>
                      <a:pt x="1444" y="2019"/>
                    </a:lnTo>
                    <a:lnTo>
                      <a:pt x="1436" y="2013"/>
                    </a:lnTo>
                    <a:lnTo>
                      <a:pt x="1424" y="2002"/>
                    </a:lnTo>
                    <a:lnTo>
                      <a:pt x="1413" y="1991"/>
                    </a:lnTo>
                    <a:lnTo>
                      <a:pt x="1405" y="1982"/>
                    </a:lnTo>
                    <a:lnTo>
                      <a:pt x="1401" y="1978"/>
                    </a:lnTo>
                    <a:lnTo>
                      <a:pt x="1398" y="1975"/>
                    </a:lnTo>
                    <a:lnTo>
                      <a:pt x="1394" y="1972"/>
                    </a:lnTo>
                    <a:lnTo>
                      <a:pt x="1391" y="1971"/>
                    </a:lnTo>
                    <a:lnTo>
                      <a:pt x="1387" y="1971"/>
                    </a:lnTo>
                    <a:lnTo>
                      <a:pt x="1384" y="1972"/>
                    </a:lnTo>
                    <a:lnTo>
                      <a:pt x="1380" y="1976"/>
                    </a:lnTo>
                    <a:lnTo>
                      <a:pt x="1375" y="1980"/>
                    </a:lnTo>
                    <a:lnTo>
                      <a:pt x="1367" y="1995"/>
                    </a:lnTo>
                    <a:lnTo>
                      <a:pt x="1359" y="2008"/>
                    </a:lnTo>
                    <a:lnTo>
                      <a:pt x="1354" y="2014"/>
                    </a:lnTo>
                    <a:lnTo>
                      <a:pt x="1349" y="2020"/>
                    </a:lnTo>
                    <a:lnTo>
                      <a:pt x="1343" y="2024"/>
                    </a:lnTo>
                    <a:lnTo>
                      <a:pt x="1338" y="2028"/>
                    </a:lnTo>
                    <a:lnTo>
                      <a:pt x="1328" y="2034"/>
                    </a:lnTo>
                    <a:lnTo>
                      <a:pt x="1318" y="2036"/>
                    </a:lnTo>
                    <a:lnTo>
                      <a:pt x="1315" y="2036"/>
                    </a:lnTo>
                    <a:lnTo>
                      <a:pt x="1312" y="2035"/>
                    </a:lnTo>
                    <a:lnTo>
                      <a:pt x="1310" y="2034"/>
                    </a:lnTo>
                    <a:lnTo>
                      <a:pt x="1309" y="2032"/>
                    </a:lnTo>
                    <a:lnTo>
                      <a:pt x="1308" y="2023"/>
                    </a:lnTo>
                    <a:lnTo>
                      <a:pt x="1308" y="2014"/>
                    </a:lnTo>
                    <a:lnTo>
                      <a:pt x="1309" y="2003"/>
                    </a:lnTo>
                    <a:lnTo>
                      <a:pt x="1310" y="1990"/>
                    </a:lnTo>
                    <a:lnTo>
                      <a:pt x="1309" y="1985"/>
                    </a:lnTo>
                    <a:lnTo>
                      <a:pt x="1308" y="1982"/>
                    </a:lnTo>
                    <a:lnTo>
                      <a:pt x="1305" y="1978"/>
                    </a:lnTo>
                    <a:lnTo>
                      <a:pt x="1303" y="1977"/>
                    </a:lnTo>
                    <a:lnTo>
                      <a:pt x="1299" y="1977"/>
                    </a:lnTo>
                    <a:lnTo>
                      <a:pt x="1297" y="1978"/>
                    </a:lnTo>
                    <a:lnTo>
                      <a:pt x="1293" y="1979"/>
                    </a:lnTo>
                    <a:lnTo>
                      <a:pt x="1291" y="1982"/>
                    </a:lnTo>
                    <a:lnTo>
                      <a:pt x="1287" y="1986"/>
                    </a:lnTo>
                    <a:lnTo>
                      <a:pt x="1283" y="1990"/>
                    </a:lnTo>
                    <a:lnTo>
                      <a:pt x="1280" y="1991"/>
                    </a:lnTo>
                    <a:lnTo>
                      <a:pt x="1278" y="1991"/>
                    </a:lnTo>
                    <a:lnTo>
                      <a:pt x="1275" y="1990"/>
                    </a:lnTo>
                    <a:lnTo>
                      <a:pt x="1273" y="1989"/>
                    </a:lnTo>
                    <a:lnTo>
                      <a:pt x="1269" y="1983"/>
                    </a:lnTo>
                    <a:lnTo>
                      <a:pt x="1267" y="1976"/>
                    </a:lnTo>
                    <a:lnTo>
                      <a:pt x="1265" y="1966"/>
                    </a:lnTo>
                    <a:lnTo>
                      <a:pt x="1262" y="1957"/>
                    </a:lnTo>
                    <a:lnTo>
                      <a:pt x="1259" y="1946"/>
                    </a:lnTo>
                    <a:lnTo>
                      <a:pt x="1255" y="1939"/>
                    </a:lnTo>
                    <a:lnTo>
                      <a:pt x="1252" y="1934"/>
                    </a:lnTo>
                    <a:lnTo>
                      <a:pt x="1248" y="1932"/>
                    </a:lnTo>
                    <a:lnTo>
                      <a:pt x="1243" y="1929"/>
                    </a:lnTo>
                    <a:lnTo>
                      <a:pt x="1240" y="1928"/>
                    </a:lnTo>
                    <a:lnTo>
                      <a:pt x="1237" y="1926"/>
                    </a:lnTo>
                    <a:lnTo>
                      <a:pt x="1236" y="1921"/>
                    </a:lnTo>
                    <a:lnTo>
                      <a:pt x="1236" y="1915"/>
                    </a:lnTo>
                    <a:lnTo>
                      <a:pt x="1236" y="1909"/>
                    </a:lnTo>
                    <a:lnTo>
                      <a:pt x="1235" y="1903"/>
                    </a:lnTo>
                    <a:lnTo>
                      <a:pt x="1231" y="1896"/>
                    </a:lnTo>
                    <a:lnTo>
                      <a:pt x="1229" y="1893"/>
                    </a:lnTo>
                    <a:lnTo>
                      <a:pt x="1228" y="1889"/>
                    </a:lnTo>
                    <a:lnTo>
                      <a:pt x="1227" y="1885"/>
                    </a:lnTo>
                    <a:lnTo>
                      <a:pt x="1228" y="1881"/>
                    </a:lnTo>
                    <a:lnTo>
                      <a:pt x="1229" y="1871"/>
                    </a:lnTo>
                    <a:lnTo>
                      <a:pt x="1234" y="1860"/>
                    </a:lnTo>
                    <a:lnTo>
                      <a:pt x="1236" y="1856"/>
                    </a:lnTo>
                    <a:lnTo>
                      <a:pt x="1237" y="1851"/>
                    </a:lnTo>
                    <a:lnTo>
                      <a:pt x="1237" y="1846"/>
                    </a:lnTo>
                    <a:lnTo>
                      <a:pt x="1237" y="1843"/>
                    </a:lnTo>
                    <a:lnTo>
                      <a:pt x="1235" y="1838"/>
                    </a:lnTo>
                    <a:lnTo>
                      <a:pt x="1230" y="1832"/>
                    </a:lnTo>
                    <a:lnTo>
                      <a:pt x="1225" y="1826"/>
                    </a:lnTo>
                    <a:lnTo>
                      <a:pt x="1223" y="1819"/>
                    </a:lnTo>
                    <a:lnTo>
                      <a:pt x="1222" y="1814"/>
                    </a:lnTo>
                    <a:lnTo>
                      <a:pt x="1222" y="1811"/>
                    </a:lnTo>
                    <a:lnTo>
                      <a:pt x="1223" y="1808"/>
                    </a:lnTo>
                    <a:lnTo>
                      <a:pt x="1224" y="1806"/>
                    </a:lnTo>
                    <a:lnTo>
                      <a:pt x="1229" y="1800"/>
                    </a:lnTo>
                    <a:lnTo>
                      <a:pt x="1233" y="1793"/>
                    </a:lnTo>
                    <a:lnTo>
                      <a:pt x="1235" y="1789"/>
                    </a:lnTo>
                    <a:lnTo>
                      <a:pt x="1235" y="1784"/>
                    </a:lnTo>
                    <a:lnTo>
                      <a:pt x="1236" y="1780"/>
                    </a:lnTo>
                    <a:lnTo>
                      <a:pt x="1235" y="1776"/>
                    </a:lnTo>
                    <a:lnTo>
                      <a:pt x="1231" y="1764"/>
                    </a:lnTo>
                    <a:lnTo>
                      <a:pt x="1228" y="1750"/>
                    </a:lnTo>
                    <a:lnTo>
                      <a:pt x="1225" y="1744"/>
                    </a:lnTo>
                    <a:lnTo>
                      <a:pt x="1224" y="1739"/>
                    </a:lnTo>
                    <a:lnTo>
                      <a:pt x="1222" y="1738"/>
                    </a:lnTo>
                    <a:lnTo>
                      <a:pt x="1221" y="1737"/>
                    </a:lnTo>
                    <a:lnTo>
                      <a:pt x="1217" y="1737"/>
                    </a:lnTo>
                    <a:lnTo>
                      <a:pt x="1214" y="1738"/>
                    </a:lnTo>
                    <a:lnTo>
                      <a:pt x="1204" y="1740"/>
                    </a:lnTo>
                    <a:lnTo>
                      <a:pt x="1196" y="1745"/>
                    </a:lnTo>
                    <a:lnTo>
                      <a:pt x="1180" y="1759"/>
                    </a:lnTo>
                    <a:lnTo>
                      <a:pt x="1162" y="1776"/>
                    </a:lnTo>
                    <a:lnTo>
                      <a:pt x="1159" y="1778"/>
                    </a:lnTo>
                    <a:lnTo>
                      <a:pt x="1154" y="1781"/>
                    </a:lnTo>
                    <a:lnTo>
                      <a:pt x="1149" y="1783"/>
                    </a:lnTo>
                    <a:lnTo>
                      <a:pt x="1146" y="1783"/>
                    </a:lnTo>
                    <a:lnTo>
                      <a:pt x="1138" y="1784"/>
                    </a:lnTo>
                    <a:lnTo>
                      <a:pt x="1130" y="1784"/>
                    </a:lnTo>
                    <a:lnTo>
                      <a:pt x="1126" y="1784"/>
                    </a:lnTo>
                    <a:lnTo>
                      <a:pt x="1123" y="1786"/>
                    </a:lnTo>
                    <a:lnTo>
                      <a:pt x="1120" y="1789"/>
                    </a:lnTo>
                    <a:lnTo>
                      <a:pt x="1114" y="1794"/>
                    </a:lnTo>
                    <a:lnTo>
                      <a:pt x="1111" y="1796"/>
                    </a:lnTo>
                    <a:lnTo>
                      <a:pt x="1108" y="1799"/>
                    </a:lnTo>
                    <a:lnTo>
                      <a:pt x="1103" y="1800"/>
                    </a:lnTo>
                    <a:lnTo>
                      <a:pt x="1099" y="1801"/>
                    </a:lnTo>
                    <a:lnTo>
                      <a:pt x="1096" y="1802"/>
                    </a:lnTo>
                    <a:lnTo>
                      <a:pt x="1091" y="1801"/>
                    </a:lnTo>
                    <a:lnTo>
                      <a:pt x="1088" y="1800"/>
                    </a:lnTo>
                    <a:lnTo>
                      <a:pt x="1083" y="1799"/>
                    </a:lnTo>
                    <a:lnTo>
                      <a:pt x="1078" y="1796"/>
                    </a:lnTo>
                    <a:lnTo>
                      <a:pt x="1073" y="1793"/>
                    </a:lnTo>
                    <a:lnTo>
                      <a:pt x="1069" y="1789"/>
                    </a:lnTo>
                    <a:lnTo>
                      <a:pt x="1065" y="1786"/>
                    </a:lnTo>
                    <a:lnTo>
                      <a:pt x="1059" y="1776"/>
                    </a:lnTo>
                    <a:lnTo>
                      <a:pt x="1054" y="1768"/>
                    </a:lnTo>
                    <a:lnTo>
                      <a:pt x="1050" y="1759"/>
                    </a:lnTo>
                    <a:lnTo>
                      <a:pt x="1045" y="1755"/>
                    </a:lnTo>
                    <a:lnTo>
                      <a:pt x="1038" y="1751"/>
                    </a:lnTo>
                    <a:lnTo>
                      <a:pt x="1029" y="1750"/>
                    </a:lnTo>
                    <a:lnTo>
                      <a:pt x="1023" y="1750"/>
                    </a:lnTo>
                    <a:lnTo>
                      <a:pt x="1020" y="1751"/>
                    </a:lnTo>
                    <a:lnTo>
                      <a:pt x="1016" y="1752"/>
                    </a:lnTo>
                    <a:lnTo>
                      <a:pt x="1014" y="1753"/>
                    </a:lnTo>
                    <a:lnTo>
                      <a:pt x="1009" y="1758"/>
                    </a:lnTo>
                    <a:lnTo>
                      <a:pt x="1006" y="1763"/>
                    </a:lnTo>
                    <a:lnTo>
                      <a:pt x="1003" y="1767"/>
                    </a:lnTo>
                    <a:lnTo>
                      <a:pt x="1001" y="1768"/>
                    </a:lnTo>
                    <a:lnTo>
                      <a:pt x="998" y="1769"/>
                    </a:lnTo>
                    <a:lnTo>
                      <a:pt x="996" y="1770"/>
                    </a:lnTo>
                    <a:lnTo>
                      <a:pt x="990" y="1769"/>
                    </a:lnTo>
                    <a:lnTo>
                      <a:pt x="985" y="1765"/>
                    </a:lnTo>
                    <a:lnTo>
                      <a:pt x="982" y="1762"/>
                    </a:lnTo>
                    <a:lnTo>
                      <a:pt x="979" y="1759"/>
                    </a:lnTo>
                    <a:lnTo>
                      <a:pt x="973" y="1756"/>
                    </a:lnTo>
                    <a:lnTo>
                      <a:pt x="964" y="1753"/>
                    </a:lnTo>
                    <a:lnTo>
                      <a:pt x="958" y="1752"/>
                    </a:lnTo>
                    <a:lnTo>
                      <a:pt x="952" y="1753"/>
                    </a:lnTo>
                    <a:lnTo>
                      <a:pt x="946" y="1755"/>
                    </a:lnTo>
                    <a:lnTo>
                      <a:pt x="940" y="1757"/>
                    </a:lnTo>
                    <a:lnTo>
                      <a:pt x="927" y="1763"/>
                    </a:lnTo>
                    <a:lnTo>
                      <a:pt x="913" y="1767"/>
                    </a:lnTo>
                    <a:lnTo>
                      <a:pt x="899" y="1771"/>
                    </a:lnTo>
                    <a:lnTo>
                      <a:pt x="884" y="1777"/>
                    </a:lnTo>
                    <a:lnTo>
                      <a:pt x="878" y="1780"/>
                    </a:lnTo>
                    <a:lnTo>
                      <a:pt x="871" y="1782"/>
                    </a:lnTo>
                    <a:lnTo>
                      <a:pt x="865" y="1783"/>
                    </a:lnTo>
                    <a:lnTo>
                      <a:pt x="861" y="1784"/>
                    </a:lnTo>
                    <a:lnTo>
                      <a:pt x="849" y="1783"/>
                    </a:lnTo>
                    <a:lnTo>
                      <a:pt x="837" y="1781"/>
                    </a:lnTo>
                    <a:lnTo>
                      <a:pt x="821" y="1780"/>
                    </a:lnTo>
                    <a:lnTo>
                      <a:pt x="802" y="1778"/>
                    </a:lnTo>
                    <a:lnTo>
                      <a:pt x="781" y="1780"/>
                    </a:lnTo>
                    <a:lnTo>
                      <a:pt x="761" y="1782"/>
                    </a:lnTo>
                    <a:lnTo>
                      <a:pt x="744" y="1786"/>
                    </a:lnTo>
                    <a:lnTo>
                      <a:pt x="731" y="1789"/>
                    </a:lnTo>
                    <a:lnTo>
                      <a:pt x="721" y="1790"/>
                    </a:lnTo>
                    <a:lnTo>
                      <a:pt x="710" y="1792"/>
                    </a:lnTo>
                    <a:lnTo>
                      <a:pt x="704" y="1790"/>
                    </a:lnTo>
                    <a:lnTo>
                      <a:pt x="699" y="1789"/>
                    </a:lnTo>
                    <a:lnTo>
                      <a:pt x="693" y="1788"/>
                    </a:lnTo>
                    <a:lnTo>
                      <a:pt x="688" y="1786"/>
                    </a:lnTo>
                    <a:lnTo>
                      <a:pt x="676" y="1778"/>
                    </a:lnTo>
                    <a:lnTo>
                      <a:pt x="662" y="1771"/>
                    </a:lnTo>
                    <a:lnTo>
                      <a:pt x="649" y="1765"/>
                    </a:lnTo>
                    <a:lnTo>
                      <a:pt x="641" y="1759"/>
                    </a:lnTo>
                    <a:lnTo>
                      <a:pt x="635" y="1755"/>
                    </a:lnTo>
                    <a:lnTo>
                      <a:pt x="629" y="1750"/>
                    </a:lnTo>
                    <a:lnTo>
                      <a:pt x="619" y="1748"/>
                    </a:lnTo>
                    <a:lnTo>
                      <a:pt x="606" y="1746"/>
                    </a:lnTo>
                    <a:lnTo>
                      <a:pt x="599" y="1746"/>
                    </a:lnTo>
                    <a:lnTo>
                      <a:pt x="594" y="1745"/>
                    </a:lnTo>
                    <a:lnTo>
                      <a:pt x="590" y="1744"/>
                    </a:lnTo>
                    <a:lnTo>
                      <a:pt x="586" y="1742"/>
                    </a:lnTo>
                    <a:lnTo>
                      <a:pt x="580" y="1736"/>
                    </a:lnTo>
                    <a:lnTo>
                      <a:pt x="573" y="1730"/>
                    </a:lnTo>
                    <a:lnTo>
                      <a:pt x="563" y="1724"/>
                    </a:lnTo>
                    <a:lnTo>
                      <a:pt x="553" y="1720"/>
                    </a:lnTo>
                    <a:lnTo>
                      <a:pt x="541" y="1718"/>
                    </a:lnTo>
                    <a:lnTo>
                      <a:pt x="530" y="1717"/>
                    </a:lnTo>
                    <a:lnTo>
                      <a:pt x="525" y="1715"/>
                    </a:lnTo>
                    <a:lnTo>
                      <a:pt x="521" y="1714"/>
                    </a:lnTo>
                    <a:lnTo>
                      <a:pt x="516" y="1712"/>
                    </a:lnTo>
                    <a:lnTo>
                      <a:pt x="512" y="1709"/>
                    </a:lnTo>
                    <a:lnTo>
                      <a:pt x="506" y="1701"/>
                    </a:lnTo>
                    <a:lnTo>
                      <a:pt x="500" y="1692"/>
                    </a:lnTo>
                    <a:lnTo>
                      <a:pt x="498" y="1688"/>
                    </a:lnTo>
                    <a:lnTo>
                      <a:pt x="494" y="1686"/>
                    </a:lnTo>
                    <a:lnTo>
                      <a:pt x="491" y="1685"/>
                    </a:lnTo>
                    <a:lnTo>
                      <a:pt x="485" y="1685"/>
                    </a:lnTo>
                    <a:lnTo>
                      <a:pt x="473" y="1686"/>
                    </a:lnTo>
                    <a:lnTo>
                      <a:pt x="459" y="1689"/>
                    </a:lnTo>
                    <a:lnTo>
                      <a:pt x="452" y="1689"/>
                    </a:lnTo>
                    <a:lnTo>
                      <a:pt x="446" y="1689"/>
                    </a:lnTo>
                    <a:lnTo>
                      <a:pt x="442" y="1688"/>
                    </a:lnTo>
                    <a:lnTo>
                      <a:pt x="439" y="1686"/>
                    </a:lnTo>
                    <a:lnTo>
                      <a:pt x="431" y="1679"/>
                    </a:lnTo>
                    <a:lnTo>
                      <a:pt x="423" y="1671"/>
                    </a:lnTo>
                    <a:lnTo>
                      <a:pt x="414" y="1662"/>
                    </a:lnTo>
                    <a:lnTo>
                      <a:pt x="404" y="1651"/>
                    </a:lnTo>
                    <a:lnTo>
                      <a:pt x="397" y="1641"/>
                    </a:lnTo>
                    <a:lnTo>
                      <a:pt x="391" y="1632"/>
                    </a:lnTo>
                    <a:lnTo>
                      <a:pt x="386" y="1624"/>
                    </a:lnTo>
                    <a:lnTo>
                      <a:pt x="380" y="1613"/>
                    </a:lnTo>
                    <a:lnTo>
                      <a:pt x="378" y="1607"/>
                    </a:lnTo>
                    <a:lnTo>
                      <a:pt x="377" y="1603"/>
                    </a:lnTo>
                    <a:lnTo>
                      <a:pt x="377" y="1598"/>
                    </a:lnTo>
                    <a:lnTo>
                      <a:pt x="378" y="1594"/>
                    </a:lnTo>
                    <a:lnTo>
                      <a:pt x="380" y="1587"/>
                    </a:lnTo>
                    <a:lnTo>
                      <a:pt x="379" y="1581"/>
                    </a:lnTo>
                    <a:lnTo>
                      <a:pt x="378" y="1578"/>
                    </a:lnTo>
                    <a:lnTo>
                      <a:pt x="377" y="1575"/>
                    </a:lnTo>
                    <a:lnTo>
                      <a:pt x="373" y="1574"/>
                    </a:lnTo>
                    <a:lnTo>
                      <a:pt x="368" y="1573"/>
                    </a:lnTo>
                    <a:lnTo>
                      <a:pt x="357" y="1569"/>
                    </a:lnTo>
                    <a:lnTo>
                      <a:pt x="343" y="1563"/>
                    </a:lnTo>
                    <a:lnTo>
                      <a:pt x="330" y="1556"/>
                    </a:lnTo>
                    <a:lnTo>
                      <a:pt x="321" y="1549"/>
                    </a:lnTo>
                    <a:lnTo>
                      <a:pt x="317" y="1545"/>
                    </a:lnTo>
                    <a:lnTo>
                      <a:pt x="315" y="1541"/>
                    </a:lnTo>
                    <a:lnTo>
                      <a:pt x="314" y="1535"/>
                    </a:lnTo>
                    <a:lnTo>
                      <a:pt x="313" y="1528"/>
                    </a:lnTo>
                    <a:lnTo>
                      <a:pt x="311" y="1516"/>
                    </a:lnTo>
                    <a:lnTo>
                      <a:pt x="313" y="1504"/>
                    </a:lnTo>
                    <a:lnTo>
                      <a:pt x="313" y="1499"/>
                    </a:lnTo>
                    <a:lnTo>
                      <a:pt x="311" y="1496"/>
                    </a:lnTo>
                    <a:lnTo>
                      <a:pt x="310" y="1492"/>
                    </a:lnTo>
                    <a:lnTo>
                      <a:pt x="309" y="1488"/>
                    </a:lnTo>
                    <a:lnTo>
                      <a:pt x="307" y="1486"/>
                    </a:lnTo>
                    <a:lnTo>
                      <a:pt x="304" y="1482"/>
                    </a:lnTo>
                    <a:lnTo>
                      <a:pt x="301" y="1481"/>
                    </a:lnTo>
                    <a:lnTo>
                      <a:pt x="297" y="1479"/>
                    </a:lnTo>
                    <a:lnTo>
                      <a:pt x="289" y="1475"/>
                    </a:lnTo>
                    <a:lnTo>
                      <a:pt x="283" y="1471"/>
                    </a:lnTo>
                    <a:lnTo>
                      <a:pt x="278" y="1466"/>
                    </a:lnTo>
                    <a:lnTo>
                      <a:pt x="276" y="1460"/>
                    </a:lnTo>
                    <a:lnTo>
                      <a:pt x="273" y="1453"/>
                    </a:lnTo>
                    <a:lnTo>
                      <a:pt x="271" y="1447"/>
                    </a:lnTo>
                    <a:lnTo>
                      <a:pt x="267" y="1441"/>
                    </a:lnTo>
                    <a:lnTo>
                      <a:pt x="261" y="1435"/>
                    </a:lnTo>
                    <a:lnTo>
                      <a:pt x="245" y="1423"/>
                    </a:lnTo>
                    <a:lnTo>
                      <a:pt x="227" y="1408"/>
                    </a:lnTo>
                    <a:lnTo>
                      <a:pt x="222" y="1404"/>
                    </a:lnTo>
                    <a:lnTo>
                      <a:pt x="219" y="1400"/>
                    </a:lnTo>
                    <a:lnTo>
                      <a:pt x="216" y="1398"/>
                    </a:lnTo>
                    <a:lnTo>
                      <a:pt x="216" y="1397"/>
                    </a:lnTo>
                    <a:lnTo>
                      <a:pt x="217" y="1392"/>
                    </a:lnTo>
                    <a:lnTo>
                      <a:pt x="222" y="1386"/>
                    </a:lnTo>
                    <a:lnTo>
                      <a:pt x="227" y="1377"/>
                    </a:lnTo>
                    <a:lnTo>
                      <a:pt x="230" y="1370"/>
                    </a:lnTo>
                    <a:lnTo>
                      <a:pt x="233" y="1358"/>
                    </a:lnTo>
                    <a:lnTo>
                      <a:pt x="235" y="1343"/>
                    </a:lnTo>
                    <a:lnTo>
                      <a:pt x="235" y="1327"/>
                    </a:lnTo>
                    <a:lnTo>
                      <a:pt x="236" y="1310"/>
                    </a:lnTo>
                    <a:lnTo>
                      <a:pt x="236" y="1296"/>
                    </a:lnTo>
                    <a:lnTo>
                      <a:pt x="234" y="1283"/>
                    </a:lnTo>
                    <a:lnTo>
                      <a:pt x="232" y="1276"/>
                    </a:lnTo>
                    <a:lnTo>
                      <a:pt x="229" y="1270"/>
                    </a:lnTo>
                    <a:lnTo>
                      <a:pt x="226" y="1264"/>
                    </a:lnTo>
                    <a:lnTo>
                      <a:pt x="220" y="1258"/>
                    </a:lnTo>
                    <a:lnTo>
                      <a:pt x="208" y="1246"/>
                    </a:lnTo>
                    <a:lnTo>
                      <a:pt x="194" y="1234"/>
                    </a:lnTo>
                    <a:lnTo>
                      <a:pt x="179" y="1223"/>
                    </a:lnTo>
                    <a:lnTo>
                      <a:pt x="165" y="1210"/>
                    </a:lnTo>
                    <a:lnTo>
                      <a:pt x="160" y="1204"/>
                    </a:lnTo>
                    <a:lnTo>
                      <a:pt x="157" y="1198"/>
                    </a:lnTo>
                    <a:lnTo>
                      <a:pt x="154" y="1191"/>
                    </a:lnTo>
                    <a:lnTo>
                      <a:pt x="152" y="1184"/>
                    </a:lnTo>
                    <a:lnTo>
                      <a:pt x="150" y="1171"/>
                    </a:lnTo>
                    <a:lnTo>
                      <a:pt x="145" y="1157"/>
                    </a:lnTo>
                    <a:lnTo>
                      <a:pt x="140" y="1150"/>
                    </a:lnTo>
                    <a:lnTo>
                      <a:pt x="135" y="1145"/>
                    </a:lnTo>
                    <a:lnTo>
                      <a:pt x="129" y="1141"/>
                    </a:lnTo>
                    <a:lnTo>
                      <a:pt x="122" y="1139"/>
                    </a:lnTo>
                    <a:lnTo>
                      <a:pt x="109" y="1134"/>
                    </a:lnTo>
                    <a:lnTo>
                      <a:pt x="95" y="1132"/>
                    </a:lnTo>
                    <a:lnTo>
                      <a:pt x="90" y="1129"/>
                    </a:lnTo>
                    <a:lnTo>
                      <a:pt x="87" y="1127"/>
                    </a:lnTo>
                    <a:lnTo>
                      <a:pt x="84" y="1124"/>
                    </a:lnTo>
                    <a:lnTo>
                      <a:pt x="84" y="1120"/>
                    </a:lnTo>
                    <a:lnTo>
                      <a:pt x="84" y="1116"/>
                    </a:lnTo>
                    <a:lnTo>
                      <a:pt x="85" y="1112"/>
                    </a:lnTo>
                    <a:lnTo>
                      <a:pt x="88" y="1108"/>
                    </a:lnTo>
                    <a:lnTo>
                      <a:pt x="90" y="1105"/>
                    </a:lnTo>
                    <a:lnTo>
                      <a:pt x="95" y="1097"/>
                    </a:lnTo>
                    <a:lnTo>
                      <a:pt x="99" y="1091"/>
                    </a:lnTo>
                    <a:lnTo>
                      <a:pt x="100" y="1088"/>
                    </a:lnTo>
                    <a:lnTo>
                      <a:pt x="100" y="1085"/>
                    </a:lnTo>
                    <a:lnTo>
                      <a:pt x="100" y="1082"/>
                    </a:lnTo>
                    <a:lnTo>
                      <a:pt x="99" y="1080"/>
                    </a:lnTo>
                    <a:lnTo>
                      <a:pt x="94" y="1074"/>
                    </a:lnTo>
                    <a:lnTo>
                      <a:pt x="88" y="1066"/>
                    </a:lnTo>
                    <a:lnTo>
                      <a:pt x="84" y="1062"/>
                    </a:lnTo>
                    <a:lnTo>
                      <a:pt x="82" y="1057"/>
                    </a:lnTo>
                    <a:lnTo>
                      <a:pt x="80" y="1051"/>
                    </a:lnTo>
                    <a:lnTo>
                      <a:pt x="78" y="1045"/>
                    </a:lnTo>
                    <a:lnTo>
                      <a:pt x="78" y="1039"/>
                    </a:lnTo>
                    <a:lnTo>
                      <a:pt x="80" y="1033"/>
                    </a:lnTo>
                    <a:lnTo>
                      <a:pt x="81" y="1028"/>
                    </a:lnTo>
                    <a:lnTo>
                      <a:pt x="83" y="1025"/>
                    </a:lnTo>
                    <a:lnTo>
                      <a:pt x="89" y="1018"/>
                    </a:lnTo>
                    <a:lnTo>
                      <a:pt x="94" y="1012"/>
                    </a:lnTo>
                    <a:lnTo>
                      <a:pt x="96" y="1007"/>
                    </a:lnTo>
                    <a:lnTo>
                      <a:pt x="97" y="1001"/>
                    </a:lnTo>
                    <a:lnTo>
                      <a:pt x="96" y="999"/>
                    </a:lnTo>
                    <a:lnTo>
                      <a:pt x="95" y="995"/>
                    </a:lnTo>
                    <a:lnTo>
                      <a:pt x="91" y="993"/>
                    </a:lnTo>
                    <a:lnTo>
                      <a:pt x="88" y="989"/>
                    </a:lnTo>
                    <a:lnTo>
                      <a:pt x="75" y="982"/>
                    </a:lnTo>
                    <a:lnTo>
                      <a:pt x="57" y="975"/>
                    </a:lnTo>
                    <a:lnTo>
                      <a:pt x="40" y="967"/>
                    </a:lnTo>
                    <a:lnTo>
                      <a:pt x="26" y="959"/>
                    </a:lnTo>
                    <a:lnTo>
                      <a:pt x="21" y="956"/>
                    </a:lnTo>
                    <a:lnTo>
                      <a:pt x="20" y="951"/>
                    </a:lnTo>
                    <a:lnTo>
                      <a:pt x="19" y="948"/>
                    </a:lnTo>
                    <a:lnTo>
                      <a:pt x="20" y="943"/>
                    </a:lnTo>
                    <a:lnTo>
                      <a:pt x="25" y="933"/>
                    </a:lnTo>
                    <a:lnTo>
                      <a:pt x="32" y="925"/>
                    </a:lnTo>
                    <a:lnTo>
                      <a:pt x="34" y="921"/>
                    </a:lnTo>
                    <a:lnTo>
                      <a:pt x="37" y="918"/>
                    </a:lnTo>
                    <a:lnTo>
                      <a:pt x="38" y="914"/>
                    </a:lnTo>
                    <a:lnTo>
                      <a:pt x="39" y="911"/>
                    </a:lnTo>
                    <a:lnTo>
                      <a:pt x="38" y="907"/>
                    </a:lnTo>
                    <a:lnTo>
                      <a:pt x="37" y="904"/>
                    </a:lnTo>
                    <a:lnTo>
                      <a:pt x="34" y="899"/>
                    </a:lnTo>
                    <a:lnTo>
                      <a:pt x="32" y="895"/>
                    </a:lnTo>
                    <a:lnTo>
                      <a:pt x="24" y="888"/>
                    </a:lnTo>
                    <a:lnTo>
                      <a:pt x="14" y="880"/>
                    </a:lnTo>
                    <a:lnTo>
                      <a:pt x="9" y="875"/>
                    </a:lnTo>
                    <a:lnTo>
                      <a:pt x="6" y="869"/>
                    </a:lnTo>
                    <a:lnTo>
                      <a:pt x="2" y="862"/>
                    </a:lnTo>
                    <a:lnTo>
                      <a:pt x="1" y="853"/>
                    </a:lnTo>
                    <a:lnTo>
                      <a:pt x="0" y="843"/>
                    </a:lnTo>
                    <a:lnTo>
                      <a:pt x="1" y="834"/>
                    </a:lnTo>
                    <a:lnTo>
                      <a:pt x="3" y="825"/>
                    </a:lnTo>
                    <a:lnTo>
                      <a:pt x="6" y="818"/>
                    </a:lnTo>
                    <a:lnTo>
                      <a:pt x="7" y="814"/>
                    </a:lnTo>
                    <a:lnTo>
                      <a:pt x="8" y="812"/>
                    </a:lnTo>
                    <a:lnTo>
                      <a:pt x="11" y="809"/>
                    </a:lnTo>
                    <a:lnTo>
                      <a:pt x="12" y="807"/>
                    </a:lnTo>
                    <a:lnTo>
                      <a:pt x="14" y="806"/>
                    </a:lnTo>
                    <a:lnTo>
                      <a:pt x="20" y="806"/>
                    </a:lnTo>
                    <a:lnTo>
                      <a:pt x="37" y="805"/>
                    </a:lnTo>
                    <a:lnTo>
                      <a:pt x="55" y="805"/>
                    </a:lnTo>
                    <a:lnTo>
                      <a:pt x="74" y="804"/>
                    </a:lnTo>
                    <a:lnTo>
                      <a:pt x="94" y="803"/>
                    </a:lnTo>
                    <a:lnTo>
                      <a:pt x="102" y="801"/>
                    </a:lnTo>
                    <a:lnTo>
                      <a:pt x="110" y="799"/>
                    </a:lnTo>
                    <a:lnTo>
                      <a:pt x="116" y="797"/>
                    </a:lnTo>
                    <a:lnTo>
                      <a:pt x="121" y="793"/>
                    </a:lnTo>
                    <a:lnTo>
                      <a:pt x="129" y="787"/>
                    </a:lnTo>
                    <a:lnTo>
                      <a:pt x="138" y="782"/>
                    </a:lnTo>
                    <a:lnTo>
                      <a:pt x="147" y="778"/>
                    </a:lnTo>
                    <a:lnTo>
                      <a:pt x="159" y="775"/>
                    </a:lnTo>
                    <a:lnTo>
                      <a:pt x="170" y="772"/>
                    </a:lnTo>
                    <a:lnTo>
                      <a:pt x="179" y="767"/>
                    </a:lnTo>
                    <a:lnTo>
                      <a:pt x="185" y="762"/>
                    </a:lnTo>
                    <a:lnTo>
                      <a:pt x="190" y="757"/>
                    </a:lnTo>
                    <a:lnTo>
                      <a:pt x="196" y="754"/>
                    </a:lnTo>
                    <a:lnTo>
                      <a:pt x="203" y="750"/>
                    </a:lnTo>
                    <a:lnTo>
                      <a:pt x="211" y="748"/>
                    </a:lnTo>
                    <a:lnTo>
                      <a:pt x="220" y="747"/>
                    </a:lnTo>
                    <a:lnTo>
                      <a:pt x="229" y="744"/>
                    </a:lnTo>
                    <a:lnTo>
                      <a:pt x="240" y="741"/>
                    </a:lnTo>
                    <a:lnTo>
                      <a:pt x="251" y="735"/>
                    </a:lnTo>
                    <a:lnTo>
                      <a:pt x="259" y="729"/>
                    </a:lnTo>
                    <a:lnTo>
                      <a:pt x="265" y="722"/>
                    </a:lnTo>
                    <a:lnTo>
                      <a:pt x="272" y="717"/>
                    </a:lnTo>
                    <a:lnTo>
                      <a:pt x="276" y="715"/>
                    </a:lnTo>
                    <a:lnTo>
                      <a:pt x="280" y="712"/>
                    </a:lnTo>
                    <a:lnTo>
                      <a:pt x="285" y="711"/>
                    </a:lnTo>
                    <a:lnTo>
                      <a:pt x="291" y="710"/>
                    </a:lnTo>
                    <a:lnTo>
                      <a:pt x="303" y="708"/>
                    </a:lnTo>
                    <a:lnTo>
                      <a:pt x="317" y="705"/>
                    </a:lnTo>
                    <a:lnTo>
                      <a:pt x="333" y="703"/>
                    </a:lnTo>
                    <a:lnTo>
                      <a:pt x="349" y="700"/>
                    </a:lnTo>
                    <a:lnTo>
                      <a:pt x="370" y="698"/>
                    </a:lnTo>
                    <a:lnTo>
                      <a:pt x="391" y="693"/>
                    </a:lnTo>
                    <a:lnTo>
                      <a:pt x="400" y="691"/>
                    </a:lnTo>
                    <a:lnTo>
                      <a:pt x="409" y="688"/>
                    </a:lnTo>
                    <a:lnTo>
                      <a:pt x="416" y="685"/>
                    </a:lnTo>
                    <a:lnTo>
                      <a:pt x="421" y="681"/>
                    </a:lnTo>
                    <a:lnTo>
                      <a:pt x="435" y="665"/>
                    </a:lnTo>
                    <a:lnTo>
                      <a:pt x="446" y="649"/>
                    </a:lnTo>
                    <a:lnTo>
                      <a:pt x="450" y="645"/>
                    </a:lnTo>
                    <a:lnTo>
                      <a:pt x="454" y="641"/>
                    </a:lnTo>
                    <a:lnTo>
                      <a:pt x="456" y="637"/>
                    </a:lnTo>
                    <a:lnTo>
                      <a:pt x="458" y="633"/>
                    </a:lnTo>
                    <a:lnTo>
                      <a:pt x="459" y="628"/>
                    </a:lnTo>
                    <a:lnTo>
                      <a:pt x="461" y="623"/>
                    </a:lnTo>
                    <a:lnTo>
                      <a:pt x="465" y="620"/>
                    </a:lnTo>
                    <a:lnTo>
                      <a:pt x="468" y="617"/>
                    </a:lnTo>
                    <a:lnTo>
                      <a:pt x="475" y="615"/>
                    </a:lnTo>
                    <a:lnTo>
                      <a:pt x="483" y="611"/>
                    </a:lnTo>
                    <a:lnTo>
                      <a:pt x="491" y="606"/>
                    </a:lnTo>
                    <a:lnTo>
                      <a:pt x="498" y="599"/>
                    </a:lnTo>
                    <a:lnTo>
                      <a:pt x="504" y="593"/>
                    </a:lnTo>
                    <a:lnTo>
                      <a:pt x="510" y="587"/>
                    </a:lnTo>
                    <a:lnTo>
                      <a:pt x="513" y="586"/>
                    </a:lnTo>
                    <a:lnTo>
                      <a:pt x="519" y="584"/>
                    </a:lnTo>
                    <a:lnTo>
                      <a:pt x="525" y="583"/>
                    </a:lnTo>
                    <a:lnTo>
                      <a:pt x="532" y="582"/>
                    </a:lnTo>
                    <a:lnTo>
                      <a:pt x="541" y="582"/>
                    </a:lnTo>
                    <a:lnTo>
                      <a:pt x="549" y="582"/>
                    </a:lnTo>
                    <a:lnTo>
                      <a:pt x="556" y="583"/>
                    </a:lnTo>
                    <a:lnTo>
                      <a:pt x="562" y="584"/>
                    </a:lnTo>
                    <a:lnTo>
                      <a:pt x="568" y="586"/>
                    </a:lnTo>
                    <a:lnTo>
                      <a:pt x="572" y="591"/>
                    </a:lnTo>
                    <a:close/>
                  </a:path>
                </a:pathLst>
              </a:custGeom>
              <a:solidFill>
                <a:srgbClr val="BFBFBF">
                  <a:alpha val="100000"/>
                </a:srgbClr>
              </a:solidFill>
              <a:ln w="9525" cap="flat" cmpd="sng">
                <a:solidFill>
                  <a:schemeClr val="bg1">
                    <a:alpha val="100000"/>
                  </a:schemeClr>
                </a:solidFill>
                <a:prstDash val="solid"/>
                <a:bevel/>
                <a:headEnd type="none" w="med" len="med"/>
                <a:tailEnd type="none" w="med" len="med"/>
              </a:ln>
            </p:spPr>
            <p:txBody>
              <a:bodyPr/>
              <a:lstStyle/>
              <a:p>
                <a:endParaRPr lang="zh-CN" altLang="en-US"/>
              </a:p>
            </p:txBody>
          </p:sp>
          <p:sp>
            <p:nvSpPr>
              <p:cNvPr id="44061" name="辽宁"/>
              <p:cNvSpPr>
                <a:spLocks noEditPoints="1"/>
              </p:cNvSpPr>
              <p:nvPr/>
            </p:nvSpPr>
            <p:spPr>
              <a:xfrm>
                <a:off x="3876723" y="1133534"/>
                <a:ext cx="590558" cy="58105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2212" h="2187">
                    <a:moveTo>
                      <a:pt x="372" y="1668"/>
                    </a:moveTo>
                    <a:lnTo>
                      <a:pt x="368" y="1659"/>
                    </a:lnTo>
                    <a:lnTo>
                      <a:pt x="365" y="1648"/>
                    </a:lnTo>
                    <a:lnTo>
                      <a:pt x="364" y="1642"/>
                    </a:lnTo>
                    <a:lnTo>
                      <a:pt x="362" y="1638"/>
                    </a:lnTo>
                    <a:lnTo>
                      <a:pt x="360" y="1635"/>
                    </a:lnTo>
                    <a:lnTo>
                      <a:pt x="358" y="1635"/>
                    </a:lnTo>
                    <a:lnTo>
                      <a:pt x="348" y="1635"/>
                    </a:lnTo>
                    <a:lnTo>
                      <a:pt x="340" y="1635"/>
                    </a:lnTo>
                    <a:lnTo>
                      <a:pt x="336" y="1634"/>
                    </a:lnTo>
                    <a:lnTo>
                      <a:pt x="334" y="1632"/>
                    </a:lnTo>
                    <a:lnTo>
                      <a:pt x="332" y="1629"/>
                    </a:lnTo>
                    <a:lnTo>
                      <a:pt x="330" y="1624"/>
                    </a:lnTo>
                    <a:lnTo>
                      <a:pt x="327" y="1612"/>
                    </a:lnTo>
                    <a:lnTo>
                      <a:pt x="322" y="1602"/>
                    </a:lnTo>
                    <a:lnTo>
                      <a:pt x="319" y="1597"/>
                    </a:lnTo>
                    <a:lnTo>
                      <a:pt x="315" y="1592"/>
                    </a:lnTo>
                    <a:lnTo>
                      <a:pt x="311" y="1587"/>
                    </a:lnTo>
                    <a:lnTo>
                      <a:pt x="307" y="1584"/>
                    </a:lnTo>
                    <a:lnTo>
                      <a:pt x="289" y="1572"/>
                    </a:lnTo>
                    <a:lnTo>
                      <a:pt x="275" y="1560"/>
                    </a:lnTo>
                    <a:lnTo>
                      <a:pt x="269" y="1554"/>
                    </a:lnTo>
                    <a:lnTo>
                      <a:pt x="264" y="1546"/>
                    </a:lnTo>
                    <a:lnTo>
                      <a:pt x="259" y="1537"/>
                    </a:lnTo>
                    <a:lnTo>
                      <a:pt x="258" y="1528"/>
                    </a:lnTo>
                    <a:lnTo>
                      <a:pt x="258" y="1514"/>
                    </a:lnTo>
                    <a:lnTo>
                      <a:pt x="260" y="1497"/>
                    </a:lnTo>
                    <a:lnTo>
                      <a:pt x="260" y="1490"/>
                    </a:lnTo>
                    <a:lnTo>
                      <a:pt x="259" y="1481"/>
                    </a:lnTo>
                    <a:lnTo>
                      <a:pt x="257" y="1473"/>
                    </a:lnTo>
                    <a:lnTo>
                      <a:pt x="253" y="1464"/>
                    </a:lnTo>
                    <a:lnTo>
                      <a:pt x="251" y="1460"/>
                    </a:lnTo>
                    <a:lnTo>
                      <a:pt x="247" y="1457"/>
                    </a:lnTo>
                    <a:lnTo>
                      <a:pt x="244" y="1454"/>
                    </a:lnTo>
                    <a:lnTo>
                      <a:pt x="240" y="1452"/>
                    </a:lnTo>
                    <a:lnTo>
                      <a:pt x="232" y="1448"/>
                    </a:lnTo>
                    <a:lnTo>
                      <a:pt x="222" y="1447"/>
                    </a:lnTo>
                    <a:lnTo>
                      <a:pt x="213" y="1447"/>
                    </a:lnTo>
                    <a:lnTo>
                      <a:pt x="204" y="1448"/>
                    </a:lnTo>
                    <a:lnTo>
                      <a:pt x="196" y="1451"/>
                    </a:lnTo>
                    <a:lnTo>
                      <a:pt x="189" y="1453"/>
                    </a:lnTo>
                    <a:lnTo>
                      <a:pt x="177" y="1459"/>
                    </a:lnTo>
                    <a:lnTo>
                      <a:pt x="166" y="1461"/>
                    </a:lnTo>
                    <a:lnTo>
                      <a:pt x="162" y="1461"/>
                    </a:lnTo>
                    <a:lnTo>
                      <a:pt x="156" y="1461"/>
                    </a:lnTo>
                    <a:lnTo>
                      <a:pt x="150" y="1459"/>
                    </a:lnTo>
                    <a:lnTo>
                      <a:pt x="144" y="1457"/>
                    </a:lnTo>
                    <a:lnTo>
                      <a:pt x="137" y="1452"/>
                    </a:lnTo>
                    <a:lnTo>
                      <a:pt x="131" y="1448"/>
                    </a:lnTo>
                    <a:lnTo>
                      <a:pt x="124" y="1442"/>
                    </a:lnTo>
                    <a:lnTo>
                      <a:pt x="118" y="1437"/>
                    </a:lnTo>
                    <a:lnTo>
                      <a:pt x="113" y="1432"/>
                    </a:lnTo>
                    <a:lnTo>
                      <a:pt x="109" y="1426"/>
                    </a:lnTo>
                    <a:lnTo>
                      <a:pt x="107" y="1420"/>
                    </a:lnTo>
                    <a:lnTo>
                      <a:pt x="106" y="1414"/>
                    </a:lnTo>
                    <a:lnTo>
                      <a:pt x="106" y="1405"/>
                    </a:lnTo>
                    <a:lnTo>
                      <a:pt x="105" y="1401"/>
                    </a:lnTo>
                    <a:lnTo>
                      <a:pt x="103" y="1399"/>
                    </a:lnTo>
                    <a:lnTo>
                      <a:pt x="101" y="1399"/>
                    </a:lnTo>
                    <a:lnTo>
                      <a:pt x="97" y="1401"/>
                    </a:lnTo>
                    <a:lnTo>
                      <a:pt x="94" y="1402"/>
                    </a:lnTo>
                    <a:lnTo>
                      <a:pt x="86" y="1407"/>
                    </a:lnTo>
                    <a:lnTo>
                      <a:pt x="78" y="1408"/>
                    </a:lnTo>
                    <a:lnTo>
                      <a:pt x="74" y="1408"/>
                    </a:lnTo>
                    <a:lnTo>
                      <a:pt x="69" y="1407"/>
                    </a:lnTo>
                    <a:lnTo>
                      <a:pt x="63" y="1404"/>
                    </a:lnTo>
                    <a:lnTo>
                      <a:pt x="56" y="1399"/>
                    </a:lnTo>
                    <a:lnTo>
                      <a:pt x="42" y="1389"/>
                    </a:lnTo>
                    <a:lnTo>
                      <a:pt x="26" y="1374"/>
                    </a:lnTo>
                    <a:lnTo>
                      <a:pt x="19" y="1367"/>
                    </a:lnTo>
                    <a:lnTo>
                      <a:pt x="13" y="1360"/>
                    </a:lnTo>
                    <a:lnTo>
                      <a:pt x="8" y="1353"/>
                    </a:lnTo>
                    <a:lnTo>
                      <a:pt x="6" y="1347"/>
                    </a:lnTo>
                    <a:lnTo>
                      <a:pt x="2" y="1335"/>
                    </a:lnTo>
                    <a:lnTo>
                      <a:pt x="0" y="1323"/>
                    </a:lnTo>
                    <a:lnTo>
                      <a:pt x="0" y="1317"/>
                    </a:lnTo>
                    <a:lnTo>
                      <a:pt x="2" y="1311"/>
                    </a:lnTo>
                    <a:lnTo>
                      <a:pt x="6" y="1306"/>
                    </a:lnTo>
                    <a:lnTo>
                      <a:pt x="11" y="1300"/>
                    </a:lnTo>
                    <a:lnTo>
                      <a:pt x="15" y="1296"/>
                    </a:lnTo>
                    <a:lnTo>
                      <a:pt x="23" y="1292"/>
                    </a:lnTo>
                    <a:lnTo>
                      <a:pt x="30" y="1291"/>
                    </a:lnTo>
                    <a:lnTo>
                      <a:pt x="38" y="1290"/>
                    </a:lnTo>
                    <a:lnTo>
                      <a:pt x="44" y="1288"/>
                    </a:lnTo>
                    <a:lnTo>
                      <a:pt x="50" y="1287"/>
                    </a:lnTo>
                    <a:lnTo>
                      <a:pt x="52" y="1285"/>
                    </a:lnTo>
                    <a:lnTo>
                      <a:pt x="53" y="1284"/>
                    </a:lnTo>
                    <a:lnTo>
                      <a:pt x="55" y="1282"/>
                    </a:lnTo>
                    <a:lnTo>
                      <a:pt x="56" y="1281"/>
                    </a:lnTo>
                    <a:lnTo>
                      <a:pt x="55" y="1276"/>
                    </a:lnTo>
                    <a:lnTo>
                      <a:pt x="53" y="1272"/>
                    </a:lnTo>
                    <a:lnTo>
                      <a:pt x="51" y="1269"/>
                    </a:lnTo>
                    <a:lnTo>
                      <a:pt x="49" y="1265"/>
                    </a:lnTo>
                    <a:lnTo>
                      <a:pt x="42" y="1259"/>
                    </a:lnTo>
                    <a:lnTo>
                      <a:pt x="34" y="1254"/>
                    </a:lnTo>
                    <a:lnTo>
                      <a:pt x="26" y="1249"/>
                    </a:lnTo>
                    <a:lnTo>
                      <a:pt x="19" y="1243"/>
                    </a:lnTo>
                    <a:lnTo>
                      <a:pt x="17" y="1239"/>
                    </a:lnTo>
                    <a:lnTo>
                      <a:pt x="14" y="1237"/>
                    </a:lnTo>
                    <a:lnTo>
                      <a:pt x="13" y="1233"/>
                    </a:lnTo>
                    <a:lnTo>
                      <a:pt x="13" y="1229"/>
                    </a:lnTo>
                    <a:lnTo>
                      <a:pt x="13" y="1226"/>
                    </a:lnTo>
                    <a:lnTo>
                      <a:pt x="15" y="1225"/>
                    </a:lnTo>
                    <a:lnTo>
                      <a:pt x="18" y="1222"/>
                    </a:lnTo>
                    <a:lnTo>
                      <a:pt x="20" y="1221"/>
                    </a:lnTo>
                    <a:lnTo>
                      <a:pt x="27" y="1220"/>
                    </a:lnTo>
                    <a:lnTo>
                      <a:pt x="37" y="1219"/>
                    </a:lnTo>
                    <a:lnTo>
                      <a:pt x="46" y="1219"/>
                    </a:lnTo>
                    <a:lnTo>
                      <a:pt x="55" y="1219"/>
                    </a:lnTo>
                    <a:lnTo>
                      <a:pt x="63" y="1218"/>
                    </a:lnTo>
                    <a:lnTo>
                      <a:pt x="68" y="1215"/>
                    </a:lnTo>
                    <a:lnTo>
                      <a:pt x="72" y="1212"/>
                    </a:lnTo>
                    <a:lnTo>
                      <a:pt x="76" y="1206"/>
                    </a:lnTo>
                    <a:lnTo>
                      <a:pt x="80" y="1197"/>
                    </a:lnTo>
                    <a:lnTo>
                      <a:pt x="83" y="1189"/>
                    </a:lnTo>
                    <a:lnTo>
                      <a:pt x="90" y="1171"/>
                    </a:lnTo>
                    <a:lnTo>
                      <a:pt x="95" y="1157"/>
                    </a:lnTo>
                    <a:lnTo>
                      <a:pt x="99" y="1146"/>
                    </a:lnTo>
                    <a:lnTo>
                      <a:pt x="101" y="1138"/>
                    </a:lnTo>
                    <a:lnTo>
                      <a:pt x="103" y="1131"/>
                    </a:lnTo>
                    <a:lnTo>
                      <a:pt x="105" y="1125"/>
                    </a:lnTo>
                    <a:lnTo>
                      <a:pt x="107" y="1123"/>
                    </a:lnTo>
                    <a:lnTo>
                      <a:pt x="109" y="1120"/>
                    </a:lnTo>
                    <a:lnTo>
                      <a:pt x="115" y="1117"/>
                    </a:lnTo>
                    <a:lnTo>
                      <a:pt x="127" y="1111"/>
                    </a:lnTo>
                    <a:lnTo>
                      <a:pt x="132" y="1107"/>
                    </a:lnTo>
                    <a:lnTo>
                      <a:pt x="135" y="1103"/>
                    </a:lnTo>
                    <a:lnTo>
                      <a:pt x="138" y="1100"/>
                    </a:lnTo>
                    <a:lnTo>
                      <a:pt x="139" y="1096"/>
                    </a:lnTo>
                    <a:lnTo>
                      <a:pt x="140" y="1093"/>
                    </a:lnTo>
                    <a:lnTo>
                      <a:pt x="139" y="1089"/>
                    </a:lnTo>
                    <a:lnTo>
                      <a:pt x="138" y="1086"/>
                    </a:lnTo>
                    <a:lnTo>
                      <a:pt x="135" y="1082"/>
                    </a:lnTo>
                    <a:lnTo>
                      <a:pt x="134" y="1079"/>
                    </a:lnTo>
                    <a:lnTo>
                      <a:pt x="133" y="1076"/>
                    </a:lnTo>
                    <a:lnTo>
                      <a:pt x="133" y="1073"/>
                    </a:lnTo>
                    <a:lnTo>
                      <a:pt x="134" y="1070"/>
                    </a:lnTo>
                    <a:lnTo>
                      <a:pt x="139" y="1065"/>
                    </a:lnTo>
                    <a:lnTo>
                      <a:pt x="145" y="1060"/>
                    </a:lnTo>
                    <a:lnTo>
                      <a:pt x="149" y="1056"/>
                    </a:lnTo>
                    <a:lnTo>
                      <a:pt x="152" y="1051"/>
                    </a:lnTo>
                    <a:lnTo>
                      <a:pt x="154" y="1046"/>
                    </a:lnTo>
                    <a:lnTo>
                      <a:pt x="154" y="1042"/>
                    </a:lnTo>
                    <a:lnTo>
                      <a:pt x="154" y="1037"/>
                    </a:lnTo>
                    <a:lnTo>
                      <a:pt x="152" y="1032"/>
                    </a:lnTo>
                    <a:lnTo>
                      <a:pt x="147" y="1027"/>
                    </a:lnTo>
                    <a:lnTo>
                      <a:pt x="141" y="1023"/>
                    </a:lnTo>
                    <a:lnTo>
                      <a:pt x="134" y="1019"/>
                    </a:lnTo>
                    <a:lnTo>
                      <a:pt x="132" y="1016"/>
                    </a:lnTo>
                    <a:lnTo>
                      <a:pt x="131" y="1011"/>
                    </a:lnTo>
                    <a:lnTo>
                      <a:pt x="132" y="1007"/>
                    </a:lnTo>
                    <a:lnTo>
                      <a:pt x="139" y="1000"/>
                    </a:lnTo>
                    <a:lnTo>
                      <a:pt x="149" y="993"/>
                    </a:lnTo>
                    <a:lnTo>
                      <a:pt x="152" y="991"/>
                    </a:lnTo>
                    <a:lnTo>
                      <a:pt x="153" y="986"/>
                    </a:lnTo>
                    <a:lnTo>
                      <a:pt x="152" y="981"/>
                    </a:lnTo>
                    <a:lnTo>
                      <a:pt x="151" y="976"/>
                    </a:lnTo>
                    <a:lnTo>
                      <a:pt x="147" y="972"/>
                    </a:lnTo>
                    <a:lnTo>
                      <a:pt x="143" y="966"/>
                    </a:lnTo>
                    <a:lnTo>
                      <a:pt x="138" y="961"/>
                    </a:lnTo>
                    <a:lnTo>
                      <a:pt x="131" y="957"/>
                    </a:lnTo>
                    <a:lnTo>
                      <a:pt x="120" y="953"/>
                    </a:lnTo>
                    <a:lnTo>
                      <a:pt x="115" y="951"/>
                    </a:lnTo>
                    <a:lnTo>
                      <a:pt x="114" y="949"/>
                    </a:lnTo>
                    <a:lnTo>
                      <a:pt x="114" y="947"/>
                    </a:lnTo>
                    <a:lnTo>
                      <a:pt x="114" y="942"/>
                    </a:lnTo>
                    <a:lnTo>
                      <a:pt x="114" y="934"/>
                    </a:lnTo>
                    <a:lnTo>
                      <a:pt x="115" y="918"/>
                    </a:lnTo>
                    <a:lnTo>
                      <a:pt x="114" y="907"/>
                    </a:lnTo>
                    <a:lnTo>
                      <a:pt x="115" y="897"/>
                    </a:lnTo>
                    <a:lnTo>
                      <a:pt x="119" y="886"/>
                    </a:lnTo>
                    <a:lnTo>
                      <a:pt x="120" y="881"/>
                    </a:lnTo>
                    <a:lnTo>
                      <a:pt x="120" y="875"/>
                    </a:lnTo>
                    <a:lnTo>
                      <a:pt x="120" y="869"/>
                    </a:lnTo>
                    <a:lnTo>
                      <a:pt x="119" y="863"/>
                    </a:lnTo>
                    <a:lnTo>
                      <a:pt x="118" y="852"/>
                    </a:lnTo>
                    <a:lnTo>
                      <a:pt x="118" y="838"/>
                    </a:lnTo>
                    <a:lnTo>
                      <a:pt x="119" y="825"/>
                    </a:lnTo>
                    <a:lnTo>
                      <a:pt x="121" y="811"/>
                    </a:lnTo>
                    <a:lnTo>
                      <a:pt x="122" y="805"/>
                    </a:lnTo>
                    <a:lnTo>
                      <a:pt x="124" y="798"/>
                    </a:lnTo>
                    <a:lnTo>
                      <a:pt x="124" y="792"/>
                    </a:lnTo>
                    <a:lnTo>
                      <a:pt x="122" y="786"/>
                    </a:lnTo>
                    <a:lnTo>
                      <a:pt x="119" y="775"/>
                    </a:lnTo>
                    <a:lnTo>
                      <a:pt x="114" y="765"/>
                    </a:lnTo>
                    <a:lnTo>
                      <a:pt x="108" y="755"/>
                    </a:lnTo>
                    <a:lnTo>
                      <a:pt x="101" y="748"/>
                    </a:lnTo>
                    <a:lnTo>
                      <a:pt x="94" y="741"/>
                    </a:lnTo>
                    <a:lnTo>
                      <a:pt x="89" y="735"/>
                    </a:lnTo>
                    <a:lnTo>
                      <a:pt x="87" y="733"/>
                    </a:lnTo>
                    <a:lnTo>
                      <a:pt x="86" y="730"/>
                    </a:lnTo>
                    <a:lnTo>
                      <a:pt x="84" y="727"/>
                    </a:lnTo>
                    <a:lnTo>
                      <a:pt x="84" y="722"/>
                    </a:lnTo>
                    <a:lnTo>
                      <a:pt x="86" y="718"/>
                    </a:lnTo>
                    <a:lnTo>
                      <a:pt x="88" y="714"/>
                    </a:lnTo>
                    <a:lnTo>
                      <a:pt x="93" y="709"/>
                    </a:lnTo>
                    <a:lnTo>
                      <a:pt x="97" y="703"/>
                    </a:lnTo>
                    <a:lnTo>
                      <a:pt x="108" y="693"/>
                    </a:lnTo>
                    <a:lnTo>
                      <a:pt x="121" y="682"/>
                    </a:lnTo>
                    <a:lnTo>
                      <a:pt x="134" y="670"/>
                    </a:lnTo>
                    <a:lnTo>
                      <a:pt x="146" y="657"/>
                    </a:lnTo>
                    <a:lnTo>
                      <a:pt x="153" y="646"/>
                    </a:lnTo>
                    <a:lnTo>
                      <a:pt x="157" y="639"/>
                    </a:lnTo>
                    <a:lnTo>
                      <a:pt x="159" y="639"/>
                    </a:lnTo>
                    <a:lnTo>
                      <a:pt x="160" y="640"/>
                    </a:lnTo>
                    <a:lnTo>
                      <a:pt x="163" y="645"/>
                    </a:lnTo>
                    <a:lnTo>
                      <a:pt x="166" y="652"/>
                    </a:lnTo>
                    <a:lnTo>
                      <a:pt x="172" y="667"/>
                    </a:lnTo>
                    <a:lnTo>
                      <a:pt x="179" y="682"/>
                    </a:lnTo>
                    <a:lnTo>
                      <a:pt x="183" y="687"/>
                    </a:lnTo>
                    <a:lnTo>
                      <a:pt x="188" y="693"/>
                    </a:lnTo>
                    <a:lnTo>
                      <a:pt x="194" y="697"/>
                    </a:lnTo>
                    <a:lnTo>
                      <a:pt x="200" y="699"/>
                    </a:lnTo>
                    <a:lnTo>
                      <a:pt x="206" y="702"/>
                    </a:lnTo>
                    <a:lnTo>
                      <a:pt x="212" y="703"/>
                    </a:lnTo>
                    <a:lnTo>
                      <a:pt x="219" y="704"/>
                    </a:lnTo>
                    <a:lnTo>
                      <a:pt x="226" y="704"/>
                    </a:lnTo>
                    <a:lnTo>
                      <a:pt x="239" y="704"/>
                    </a:lnTo>
                    <a:lnTo>
                      <a:pt x="251" y="705"/>
                    </a:lnTo>
                    <a:lnTo>
                      <a:pt x="256" y="708"/>
                    </a:lnTo>
                    <a:lnTo>
                      <a:pt x="260" y="710"/>
                    </a:lnTo>
                    <a:lnTo>
                      <a:pt x="263" y="714"/>
                    </a:lnTo>
                    <a:lnTo>
                      <a:pt x="265" y="718"/>
                    </a:lnTo>
                    <a:lnTo>
                      <a:pt x="267" y="730"/>
                    </a:lnTo>
                    <a:lnTo>
                      <a:pt x="270" y="742"/>
                    </a:lnTo>
                    <a:lnTo>
                      <a:pt x="272" y="754"/>
                    </a:lnTo>
                    <a:lnTo>
                      <a:pt x="278" y="766"/>
                    </a:lnTo>
                    <a:lnTo>
                      <a:pt x="286" y="780"/>
                    </a:lnTo>
                    <a:lnTo>
                      <a:pt x="296" y="794"/>
                    </a:lnTo>
                    <a:lnTo>
                      <a:pt x="305" y="811"/>
                    </a:lnTo>
                    <a:lnTo>
                      <a:pt x="315" y="828"/>
                    </a:lnTo>
                    <a:lnTo>
                      <a:pt x="324" y="843"/>
                    </a:lnTo>
                    <a:lnTo>
                      <a:pt x="332" y="856"/>
                    </a:lnTo>
                    <a:lnTo>
                      <a:pt x="334" y="862"/>
                    </a:lnTo>
                    <a:lnTo>
                      <a:pt x="336" y="869"/>
                    </a:lnTo>
                    <a:lnTo>
                      <a:pt x="338" y="875"/>
                    </a:lnTo>
                    <a:lnTo>
                      <a:pt x="339" y="882"/>
                    </a:lnTo>
                    <a:lnTo>
                      <a:pt x="339" y="895"/>
                    </a:lnTo>
                    <a:lnTo>
                      <a:pt x="339" y="905"/>
                    </a:lnTo>
                    <a:lnTo>
                      <a:pt x="340" y="910"/>
                    </a:lnTo>
                    <a:lnTo>
                      <a:pt x="341" y="912"/>
                    </a:lnTo>
                    <a:lnTo>
                      <a:pt x="343" y="915"/>
                    </a:lnTo>
                    <a:lnTo>
                      <a:pt x="347" y="917"/>
                    </a:lnTo>
                    <a:lnTo>
                      <a:pt x="355" y="919"/>
                    </a:lnTo>
                    <a:lnTo>
                      <a:pt x="365" y="920"/>
                    </a:lnTo>
                    <a:lnTo>
                      <a:pt x="368" y="919"/>
                    </a:lnTo>
                    <a:lnTo>
                      <a:pt x="372" y="918"/>
                    </a:lnTo>
                    <a:lnTo>
                      <a:pt x="374" y="915"/>
                    </a:lnTo>
                    <a:lnTo>
                      <a:pt x="376" y="911"/>
                    </a:lnTo>
                    <a:lnTo>
                      <a:pt x="374" y="899"/>
                    </a:lnTo>
                    <a:lnTo>
                      <a:pt x="374" y="887"/>
                    </a:lnTo>
                    <a:lnTo>
                      <a:pt x="376" y="880"/>
                    </a:lnTo>
                    <a:lnTo>
                      <a:pt x="378" y="873"/>
                    </a:lnTo>
                    <a:lnTo>
                      <a:pt x="382" y="866"/>
                    </a:lnTo>
                    <a:lnTo>
                      <a:pt x="386" y="859"/>
                    </a:lnTo>
                    <a:lnTo>
                      <a:pt x="397" y="846"/>
                    </a:lnTo>
                    <a:lnTo>
                      <a:pt x="404" y="832"/>
                    </a:lnTo>
                    <a:lnTo>
                      <a:pt x="410" y="821"/>
                    </a:lnTo>
                    <a:lnTo>
                      <a:pt x="415" y="811"/>
                    </a:lnTo>
                    <a:lnTo>
                      <a:pt x="420" y="803"/>
                    </a:lnTo>
                    <a:lnTo>
                      <a:pt x="426" y="797"/>
                    </a:lnTo>
                    <a:lnTo>
                      <a:pt x="433" y="793"/>
                    </a:lnTo>
                    <a:lnTo>
                      <a:pt x="440" y="791"/>
                    </a:lnTo>
                    <a:lnTo>
                      <a:pt x="449" y="787"/>
                    </a:lnTo>
                    <a:lnTo>
                      <a:pt x="459" y="781"/>
                    </a:lnTo>
                    <a:lnTo>
                      <a:pt x="464" y="777"/>
                    </a:lnTo>
                    <a:lnTo>
                      <a:pt x="468" y="773"/>
                    </a:lnTo>
                    <a:lnTo>
                      <a:pt x="471" y="768"/>
                    </a:lnTo>
                    <a:lnTo>
                      <a:pt x="472" y="764"/>
                    </a:lnTo>
                    <a:lnTo>
                      <a:pt x="471" y="753"/>
                    </a:lnTo>
                    <a:lnTo>
                      <a:pt x="469" y="741"/>
                    </a:lnTo>
                    <a:lnTo>
                      <a:pt x="469" y="735"/>
                    </a:lnTo>
                    <a:lnTo>
                      <a:pt x="471" y="730"/>
                    </a:lnTo>
                    <a:lnTo>
                      <a:pt x="472" y="724"/>
                    </a:lnTo>
                    <a:lnTo>
                      <a:pt x="477" y="721"/>
                    </a:lnTo>
                    <a:lnTo>
                      <a:pt x="492" y="711"/>
                    </a:lnTo>
                    <a:lnTo>
                      <a:pt x="513" y="699"/>
                    </a:lnTo>
                    <a:lnTo>
                      <a:pt x="536" y="689"/>
                    </a:lnTo>
                    <a:lnTo>
                      <a:pt x="552" y="680"/>
                    </a:lnTo>
                    <a:lnTo>
                      <a:pt x="560" y="676"/>
                    </a:lnTo>
                    <a:lnTo>
                      <a:pt x="571" y="668"/>
                    </a:lnTo>
                    <a:lnTo>
                      <a:pt x="582" y="659"/>
                    </a:lnTo>
                    <a:lnTo>
                      <a:pt x="593" y="649"/>
                    </a:lnTo>
                    <a:lnTo>
                      <a:pt x="603" y="642"/>
                    </a:lnTo>
                    <a:lnTo>
                      <a:pt x="609" y="640"/>
                    </a:lnTo>
                    <a:lnTo>
                      <a:pt x="613" y="642"/>
                    </a:lnTo>
                    <a:lnTo>
                      <a:pt x="619" y="647"/>
                    </a:lnTo>
                    <a:lnTo>
                      <a:pt x="623" y="652"/>
                    </a:lnTo>
                    <a:lnTo>
                      <a:pt x="626" y="654"/>
                    </a:lnTo>
                    <a:lnTo>
                      <a:pt x="630" y="655"/>
                    </a:lnTo>
                    <a:lnTo>
                      <a:pt x="632" y="655"/>
                    </a:lnTo>
                    <a:lnTo>
                      <a:pt x="639" y="651"/>
                    </a:lnTo>
                    <a:lnTo>
                      <a:pt x="648" y="642"/>
                    </a:lnTo>
                    <a:lnTo>
                      <a:pt x="663" y="628"/>
                    </a:lnTo>
                    <a:lnTo>
                      <a:pt x="678" y="613"/>
                    </a:lnTo>
                    <a:lnTo>
                      <a:pt x="689" y="600"/>
                    </a:lnTo>
                    <a:lnTo>
                      <a:pt x="705" y="581"/>
                    </a:lnTo>
                    <a:lnTo>
                      <a:pt x="720" y="561"/>
                    </a:lnTo>
                    <a:lnTo>
                      <a:pt x="735" y="545"/>
                    </a:lnTo>
                    <a:lnTo>
                      <a:pt x="742" y="539"/>
                    </a:lnTo>
                    <a:lnTo>
                      <a:pt x="748" y="535"/>
                    </a:lnTo>
                    <a:lnTo>
                      <a:pt x="754" y="533"/>
                    </a:lnTo>
                    <a:lnTo>
                      <a:pt x="758" y="532"/>
                    </a:lnTo>
                    <a:lnTo>
                      <a:pt x="769" y="531"/>
                    </a:lnTo>
                    <a:lnTo>
                      <a:pt x="779" y="528"/>
                    </a:lnTo>
                    <a:lnTo>
                      <a:pt x="787" y="526"/>
                    </a:lnTo>
                    <a:lnTo>
                      <a:pt x="795" y="523"/>
                    </a:lnTo>
                    <a:lnTo>
                      <a:pt x="800" y="522"/>
                    </a:lnTo>
                    <a:lnTo>
                      <a:pt x="805" y="522"/>
                    </a:lnTo>
                    <a:lnTo>
                      <a:pt x="807" y="525"/>
                    </a:lnTo>
                    <a:lnTo>
                      <a:pt x="811" y="528"/>
                    </a:lnTo>
                    <a:lnTo>
                      <a:pt x="820" y="538"/>
                    </a:lnTo>
                    <a:lnTo>
                      <a:pt x="831" y="548"/>
                    </a:lnTo>
                    <a:lnTo>
                      <a:pt x="833" y="551"/>
                    </a:lnTo>
                    <a:lnTo>
                      <a:pt x="837" y="552"/>
                    </a:lnTo>
                    <a:lnTo>
                      <a:pt x="839" y="553"/>
                    </a:lnTo>
                    <a:lnTo>
                      <a:pt x="842" y="552"/>
                    </a:lnTo>
                    <a:lnTo>
                      <a:pt x="845" y="548"/>
                    </a:lnTo>
                    <a:lnTo>
                      <a:pt x="848" y="542"/>
                    </a:lnTo>
                    <a:lnTo>
                      <a:pt x="855" y="531"/>
                    </a:lnTo>
                    <a:lnTo>
                      <a:pt x="862" y="516"/>
                    </a:lnTo>
                    <a:lnTo>
                      <a:pt x="869" y="508"/>
                    </a:lnTo>
                    <a:lnTo>
                      <a:pt x="880" y="497"/>
                    </a:lnTo>
                    <a:lnTo>
                      <a:pt x="884" y="490"/>
                    </a:lnTo>
                    <a:lnTo>
                      <a:pt x="889" y="484"/>
                    </a:lnTo>
                    <a:lnTo>
                      <a:pt x="894" y="478"/>
                    </a:lnTo>
                    <a:lnTo>
                      <a:pt x="896" y="474"/>
                    </a:lnTo>
                    <a:lnTo>
                      <a:pt x="900" y="462"/>
                    </a:lnTo>
                    <a:lnTo>
                      <a:pt x="903" y="449"/>
                    </a:lnTo>
                    <a:lnTo>
                      <a:pt x="907" y="436"/>
                    </a:lnTo>
                    <a:lnTo>
                      <a:pt x="912" y="426"/>
                    </a:lnTo>
                    <a:lnTo>
                      <a:pt x="913" y="424"/>
                    </a:lnTo>
                    <a:lnTo>
                      <a:pt x="915" y="421"/>
                    </a:lnTo>
                    <a:lnTo>
                      <a:pt x="919" y="419"/>
                    </a:lnTo>
                    <a:lnTo>
                      <a:pt x="922" y="418"/>
                    </a:lnTo>
                    <a:lnTo>
                      <a:pt x="931" y="415"/>
                    </a:lnTo>
                    <a:lnTo>
                      <a:pt x="941" y="415"/>
                    </a:lnTo>
                    <a:lnTo>
                      <a:pt x="951" y="416"/>
                    </a:lnTo>
                    <a:lnTo>
                      <a:pt x="959" y="418"/>
                    </a:lnTo>
                    <a:lnTo>
                      <a:pt x="966" y="416"/>
                    </a:lnTo>
                    <a:lnTo>
                      <a:pt x="970" y="415"/>
                    </a:lnTo>
                    <a:lnTo>
                      <a:pt x="974" y="412"/>
                    </a:lnTo>
                    <a:lnTo>
                      <a:pt x="976" y="409"/>
                    </a:lnTo>
                    <a:lnTo>
                      <a:pt x="978" y="407"/>
                    </a:lnTo>
                    <a:lnTo>
                      <a:pt x="981" y="405"/>
                    </a:lnTo>
                    <a:lnTo>
                      <a:pt x="984" y="406"/>
                    </a:lnTo>
                    <a:lnTo>
                      <a:pt x="989" y="408"/>
                    </a:lnTo>
                    <a:lnTo>
                      <a:pt x="994" y="412"/>
                    </a:lnTo>
                    <a:lnTo>
                      <a:pt x="1000" y="415"/>
                    </a:lnTo>
                    <a:lnTo>
                      <a:pt x="1004" y="416"/>
                    </a:lnTo>
                    <a:lnTo>
                      <a:pt x="1010" y="418"/>
                    </a:lnTo>
                    <a:lnTo>
                      <a:pt x="1016" y="419"/>
                    </a:lnTo>
                    <a:lnTo>
                      <a:pt x="1022" y="419"/>
                    </a:lnTo>
                    <a:lnTo>
                      <a:pt x="1028" y="418"/>
                    </a:lnTo>
                    <a:lnTo>
                      <a:pt x="1033" y="415"/>
                    </a:lnTo>
                    <a:lnTo>
                      <a:pt x="1039" y="413"/>
                    </a:lnTo>
                    <a:lnTo>
                      <a:pt x="1044" y="408"/>
                    </a:lnTo>
                    <a:lnTo>
                      <a:pt x="1047" y="403"/>
                    </a:lnTo>
                    <a:lnTo>
                      <a:pt x="1050" y="397"/>
                    </a:lnTo>
                    <a:lnTo>
                      <a:pt x="1051" y="392"/>
                    </a:lnTo>
                    <a:lnTo>
                      <a:pt x="1052" y="386"/>
                    </a:lnTo>
                    <a:lnTo>
                      <a:pt x="1051" y="381"/>
                    </a:lnTo>
                    <a:lnTo>
                      <a:pt x="1047" y="377"/>
                    </a:lnTo>
                    <a:lnTo>
                      <a:pt x="1038" y="374"/>
                    </a:lnTo>
                    <a:lnTo>
                      <a:pt x="1028" y="369"/>
                    </a:lnTo>
                    <a:lnTo>
                      <a:pt x="1025" y="368"/>
                    </a:lnTo>
                    <a:lnTo>
                      <a:pt x="1021" y="364"/>
                    </a:lnTo>
                    <a:lnTo>
                      <a:pt x="1019" y="362"/>
                    </a:lnTo>
                    <a:lnTo>
                      <a:pt x="1018" y="358"/>
                    </a:lnTo>
                    <a:lnTo>
                      <a:pt x="1018" y="355"/>
                    </a:lnTo>
                    <a:lnTo>
                      <a:pt x="1020" y="351"/>
                    </a:lnTo>
                    <a:lnTo>
                      <a:pt x="1022" y="348"/>
                    </a:lnTo>
                    <a:lnTo>
                      <a:pt x="1027" y="345"/>
                    </a:lnTo>
                    <a:lnTo>
                      <a:pt x="1033" y="343"/>
                    </a:lnTo>
                    <a:lnTo>
                      <a:pt x="1039" y="340"/>
                    </a:lnTo>
                    <a:lnTo>
                      <a:pt x="1047" y="340"/>
                    </a:lnTo>
                    <a:lnTo>
                      <a:pt x="1056" y="340"/>
                    </a:lnTo>
                    <a:lnTo>
                      <a:pt x="1069" y="344"/>
                    </a:lnTo>
                    <a:lnTo>
                      <a:pt x="1078" y="348"/>
                    </a:lnTo>
                    <a:lnTo>
                      <a:pt x="1084" y="351"/>
                    </a:lnTo>
                    <a:lnTo>
                      <a:pt x="1092" y="356"/>
                    </a:lnTo>
                    <a:lnTo>
                      <a:pt x="1101" y="359"/>
                    </a:lnTo>
                    <a:lnTo>
                      <a:pt x="1110" y="362"/>
                    </a:lnTo>
                    <a:lnTo>
                      <a:pt x="1120" y="362"/>
                    </a:lnTo>
                    <a:lnTo>
                      <a:pt x="1127" y="362"/>
                    </a:lnTo>
                    <a:lnTo>
                      <a:pt x="1133" y="362"/>
                    </a:lnTo>
                    <a:lnTo>
                      <a:pt x="1141" y="363"/>
                    </a:lnTo>
                    <a:lnTo>
                      <a:pt x="1149" y="365"/>
                    </a:lnTo>
                    <a:lnTo>
                      <a:pt x="1159" y="370"/>
                    </a:lnTo>
                    <a:lnTo>
                      <a:pt x="1163" y="373"/>
                    </a:lnTo>
                    <a:lnTo>
                      <a:pt x="1166" y="374"/>
                    </a:lnTo>
                    <a:lnTo>
                      <a:pt x="1170" y="375"/>
                    </a:lnTo>
                    <a:lnTo>
                      <a:pt x="1173" y="375"/>
                    </a:lnTo>
                    <a:lnTo>
                      <a:pt x="1176" y="375"/>
                    </a:lnTo>
                    <a:lnTo>
                      <a:pt x="1177" y="373"/>
                    </a:lnTo>
                    <a:lnTo>
                      <a:pt x="1178" y="371"/>
                    </a:lnTo>
                    <a:lnTo>
                      <a:pt x="1179" y="369"/>
                    </a:lnTo>
                    <a:lnTo>
                      <a:pt x="1183" y="362"/>
                    </a:lnTo>
                    <a:lnTo>
                      <a:pt x="1190" y="350"/>
                    </a:lnTo>
                    <a:lnTo>
                      <a:pt x="1193" y="345"/>
                    </a:lnTo>
                    <a:lnTo>
                      <a:pt x="1197" y="340"/>
                    </a:lnTo>
                    <a:lnTo>
                      <a:pt x="1202" y="338"/>
                    </a:lnTo>
                    <a:lnTo>
                      <a:pt x="1204" y="337"/>
                    </a:lnTo>
                    <a:lnTo>
                      <a:pt x="1217" y="340"/>
                    </a:lnTo>
                    <a:lnTo>
                      <a:pt x="1227" y="342"/>
                    </a:lnTo>
                    <a:lnTo>
                      <a:pt x="1235" y="342"/>
                    </a:lnTo>
                    <a:lnTo>
                      <a:pt x="1242" y="339"/>
                    </a:lnTo>
                    <a:lnTo>
                      <a:pt x="1258" y="331"/>
                    </a:lnTo>
                    <a:lnTo>
                      <a:pt x="1274" y="324"/>
                    </a:lnTo>
                    <a:lnTo>
                      <a:pt x="1286" y="319"/>
                    </a:lnTo>
                    <a:lnTo>
                      <a:pt x="1293" y="313"/>
                    </a:lnTo>
                    <a:lnTo>
                      <a:pt x="1294" y="311"/>
                    </a:lnTo>
                    <a:lnTo>
                      <a:pt x="1296" y="308"/>
                    </a:lnTo>
                    <a:lnTo>
                      <a:pt x="1294" y="307"/>
                    </a:lnTo>
                    <a:lnTo>
                      <a:pt x="1292" y="305"/>
                    </a:lnTo>
                    <a:lnTo>
                      <a:pt x="1284" y="300"/>
                    </a:lnTo>
                    <a:lnTo>
                      <a:pt x="1277" y="293"/>
                    </a:lnTo>
                    <a:lnTo>
                      <a:pt x="1273" y="288"/>
                    </a:lnTo>
                    <a:lnTo>
                      <a:pt x="1272" y="283"/>
                    </a:lnTo>
                    <a:lnTo>
                      <a:pt x="1271" y="277"/>
                    </a:lnTo>
                    <a:lnTo>
                      <a:pt x="1273" y="271"/>
                    </a:lnTo>
                    <a:lnTo>
                      <a:pt x="1275" y="266"/>
                    </a:lnTo>
                    <a:lnTo>
                      <a:pt x="1279" y="260"/>
                    </a:lnTo>
                    <a:lnTo>
                      <a:pt x="1284" y="252"/>
                    </a:lnTo>
                    <a:lnTo>
                      <a:pt x="1289" y="247"/>
                    </a:lnTo>
                    <a:lnTo>
                      <a:pt x="1294" y="241"/>
                    </a:lnTo>
                    <a:lnTo>
                      <a:pt x="1300" y="236"/>
                    </a:lnTo>
                    <a:lnTo>
                      <a:pt x="1306" y="231"/>
                    </a:lnTo>
                    <a:lnTo>
                      <a:pt x="1312" y="228"/>
                    </a:lnTo>
                    <a:lnTo>
                      <a:pt x="1324" y="222"/>
                    </a:lnTo>
                    <a:lnTo>
                      <a:pt x="1336" y="214"/>
                    </a:lnTo>
                    <a:lnTo>
                      <a:pt x="1343" y="211"/>
                    </a:lnTo>
                    <a:lnTo>
                      <a:pt x="1350" y="208"/>
                    </a:lnTo>
                    <a:lnTo>
                      <a:pt x="1359" y="207"/>
                    </a:lnTo>
                    <a:lnTo>
                      <a:pt x="1366" y="207"/>
                    </a:lnTo>
                    <a:lnTo>
                      <a:pt x="1369" y="210"/>
                    </a:lnTo>
                    <a:lnTo>
                      <a:pt x="1375" y="214"/>
                    </a:lnTo>
                    <a:lnTo>
                      <a:pt x="1379" y="216"/>
                    </a:lnTo>
                    <a:lnTo>
                      <a:pt x="1381" y="216"/>
                    </a:lnTo>
                    <a:lnTo>
                      <a:pt x="1385" y="216"/>
                    </a:lnTo>
                    <a:lnTo>
                      <a:pt x="1387" y="213"/>
                    </a:lnTo>
                    <a:lnTo>
                      <a:pt x="1392" y="207"/>
                    </a:lnTo>
                    <a:lnTo>
                      <a:pt x="1396" y="199"/>
                    </a:lnTo>
                    <a:lnTo>
                      <a:pt x="1398" y="191"/>
                    </a:lnTo>
                    <a:lnTo>
                      <a:pt x="1400" y="180"/>
                    </a:lnTo>
                    <a:lnTo>
                      <a:pt x="1400" y="168"/>
                    </a:lnTo>
                    <a:lnTo>
                      <a:pt x="1401" y="155"/>
                    </a:lnTo>
                    <a:lnTo>
                      <a:pt x="1403" y="130"/>
                    </a:lnTo>
                    <a:lnTo>
                      <a:pt x="1404" y="109"/>
                    </a:lnTo>
                    <a:lnTo>
                      <a:pt x="1407" y="87"/>
                    </a:lnTo>
                    <a:lnTo>
                      <a:pt x="1407" y="66"/>
                    </a:lnTo>
                    <a:lnTo>
                      <a:pt x="1410" y="44"/>
                    </a:lnTo>
                    <a:lnTo>
                      <a:pt x="1413" y="22"/>
                    </a:lnTo>
                    <a:lnTo>
                      <a:pt x="1416" y="10"/>
                    </a:lnTo>
                    <a:lnTo>
                      <a:pt x="1419" y="2"/>
                    </a:lnTo>
                    <a:lnTo>
                      <a:pt x="1422" y="0"/>
                    </a:lnTo>
                    <a:lnTo>
                      <a:pt x="1425" y="0"/>
                    </a:lnTo>
                    <a:lnTo>
                      <a:pt x="1429" y="2"/>
                    </a:lnTo>
                    <a:lnTo>
                      <a:pt x="1432" y="3"/>
                    </a:lnTo>
                    <a:lnTo>
                      <a:pt x="1438" y="4"/>
                    </a:lnTo>
                    <a:lnTo>
                      <a:pt x="1443" y="6"/>
                    </a:lnTo>
                    <a:lnTo>
                      <a:pt x="1449" y="10"/>
                    </a:lnTo>
                    <a:lnTo>
                      <a:pt x="1451" y="15"/>
                    </a:lnTo>
                    <a:lnTo>
                      <a:pt x="1456" y="25"/>
                    </a:lnTo>
                    <a:lnTo>
                      <a:pt x="1462" y="36"/>
                    </a:lnTo>
                    <a:lnTo>
                      <a:pt x="1466" y="42"/>
                    </a:lnTo>
                    <a:lnTo>
                      <a:pt x="1469" y="47"/>
                    </a:lnTo>
                    <a:lnTo>
                      <a:pt x="1474" y="50"/>
                    </a:lnTo>
                    <a:lnTo>
                      <a:pt x="1479" y="54"/>
                    </a:lnTo>
                    <a:lnTo>
                      <a:pt x="1491" y="62"/>
                    </a:lnTo>
                    <a:lnTo>
                      <a:pt x="1507" y="69"/>
                    </a:lnTo>
                    <a:lnTo>
                      <a:pt x="1525" y="78"/>
                    </a:lnTo>
                    <a:lnTo>
                      <a:pt x="1539" y="82"/>
                    </a:lnTo>
                    <a:lnTo>
                      <a:pt x="1550" y="86"/>
                    </a:lnTo>
                    <a:lnTo>
                      <a:pt x="1561" y="87"/>
                    </a:lnTo>
                    <a:lnTo>
                      <a:pt x="1571" y="90"/>
                    </a:lnTo>
                    <a:lnTo>
                      <a:pt x="1582" y="90"/>
                    </a:lnTo>
                    <a:lnTo>
                      <a:pt x="1592" y="91"/>
                    </a:lnTo>
                    <a:lnTo>
                      <a:pt x="1599" y="93"/>
                    </a:lnTo>
                    <a:lnTo>
                      <a:pt x="1601" y="94"/>
                    </a:lnTo>
                    <a:lnTo>
                      <a:pt x="1604" y="97"/>
                    </a:lnTo>
                    <a:lnTo>
                      <a:pt x="1605" y="100"/>
                    </a:lnTo>
                    <a:lnTo>
                      <a:pt x="1606" y="104"/>
                    </a:lnTo>
                    <a:lnTo>
                      <a:pt x="1608" y="113"/>
                    </a:lnTo>
                    <a:lnTo>
                      <a:pt x="1614" y="123"/>
                    </a:lnTo>
                    <a:lnTo>
                      <a:pt x="1618" y="129"/>
                    </a:lnTo>
                    <a:lnTo>
                      <a:pt x="1623" y="134"/>
                    </a:lnTo>
                    <a:lnTo>
                      <a:pt x="1627" y="137"/>
                    </a:lnTo>
                    <a:lnTo>
                      <a:pt x="1633" y="142"/>
                    </a:lnTo>
                    <a:lnTo>
                      <a:pt x="1638" y="145"/>
                    </a:lnTo>
                    <a:lnTo>
                      <a:pt x="1642" y="148"/>
                    </a:lnTo>
                    <a:lnTo>
                      <a:pt x="1644" y="151"/>
                    </a:lnTo>
                    <a:lnTo>
                      <a:pt x="1646" y="154"/>
                    </a:lnTo>
                    <a:lnTo>
                      <a:pt x="1646" y="157"/>
                    </a:lnTo>
                    <a:lnTo>
                      <a:pt x="1646" y="160"/>
                    </a:lnTo>
                    <a:lnTo>
                      <a:pt x="1646" y="162"/>
                    </a:lnTo>
                    <a:lnTo>
                      <a:pt x="1645" y="166"/>
                    </a:lnTo>
                    <a:lnTo>
                      <a:pt x="1642" y="173"/>
                    </a:lnTo>
                    <a:lnTo>
                      <a:pt x="1638" y="179"/>
                    </a:lnTo>
                    <a:lnTo>
                      <a:pt x="1637" y="186"/>
                    </a:lnTo>
                    <a:lnTo>
                      <a:pt x="1636" y="191"/>
                    </a:lnTo>
                    <a:lnTo>
                      <a:pt x="1636" y="193"/>
                    </a:lnTo>
                    <a:lnTo>
                      <a:pt x="1637" y="195"/>
                    </a:lnTo>
                    <a:lnTo>
                      <a:pt x="1638" y="197"/>
                    </a:lnTo>
                    <a:lnTo>
                      <a:pt x="1639" y="198"/>
                    </a:lnTo>
                    <a:lnTo>
                      <a:pt x="1645" y="200"/>
                    </a:lnTo>
                    <a:lnTo>
                      <a:pt x="1651" y="200"/>
                    </a:lnTo>
                    <a:lnTo>
                      <a:pt x="1655" y="201"/>
                    </a:lnTo>
                    <a:lnTo>
                      <a:pt x="1656" y="203"/>
                    </a:lnTo>
                    <a:lnTo>
                      <a:pt x="1657" y="204"/>
                    </a:lnTo>
                    <a:lnTo>
                      <a:pt x="1658" y="206"/>
                    </a:lnTo>
                    <a:lnTo>
                      <a:pt x="1656" y="210"/>
                    </a:lnTo>
                    <a:lnTo>
                      <a:pt x="1653" y="214"/>
                    </a:lnTo>
                    <a:lnTo>
                      <a:pt x="1650" y="219"/>
                    </a:lnTo>
                    <a:lnTo>
                      <a:pt x="1648" y="228"/>
                    </a:lnTo>
                    <a:lnTo>
                      <a:pt x="1648" y="231"/>
                    </a:lnTo>
                    <a:lnTo>
                      <a:pt x="1649" y="235"/>
                    </a:lnTo>
                    <a:lnTo>
                      <a:pt x="1650" y="239"/>
                    </a:lnTo>
                    <a:lnTo>
                      <a:pt x="1653" y="243"/>
                    </a:lnTo>
                    <a:lnTo>
                      <a:pt x="1658" y="245"/>
                    </a:lnTo>
                    <a:lnTo>
                      <a:pt x="1662" y="248"/>
                    </a:lnTo>
                    <a:lnTo>
                      <a:pt x="1665" y="250"/>
                    </a:lnTo>
                    <a:lnTo>
                      <a:pt x="1670" y="251"/>
                    </a:lnTo>
                    <a:lnTo>
                      <a:pt x="1674" y="251"/>
                    </a:lnTo>
                    <a:lnTo>
                      <a:pt x="1678" y="250"/>
                    </a:lnTo>
                    <a:lnTo>
                      <a:pt x="1682" y="248"/>
                    </a:lnTo>
                    <a:lnTo>
                      <a:pt x="1687" y="245"/>
                    </a:lnTo>
                    <a:lnTo>
                      <a:pt x="1695" y="236"/>
                    </a:lnTo>
                    <a:lnTo>
                      <a:pt x="1703" y="226"/>
                    </a:lnTo>
                    <a:lnTo>
                      <a:pt x="1711" y="216"/>
                    </a:lnTo>
                    <a:lnTo>
                      <a:pt x="1718" y="204"/>
                    </a:lnTo>
                    <a:lnTo>
                      <a:pt x="1725" y="188"/>
                    </a:lnTo>
                    <a:lnTo>
                      <a:pt x="1733" y="169"/>
                    </a:lnTo>
                    <a:lnTo>
                      <a:pt x="1743" y="150"/>
                    </a:lnTo>
                    <a:lnTo>
                      <a:pt x="1750" y="136"/>
                    </a:lnTo>
                    <a:lnTo>
                      <a:pt x="1755" y="130"/>
                    </a:lnTo>
                    <a:lnTo>
                      <a:pt x="1759" y="125"/>
                    </a:lnTo>
                    <a:lnTo>
                      <a:pt x="1764" y="122"/>
                    </a:lnTo>
                    <a:lnTo>
                      <a:pt x="1770" y="119"/>
                    </a:lnTo>
                    <a:lnTo>
                      <a:pt x="1776" y="118"/>
                    </a:lnTo>
                    <a:lnTo>
                      <a:pt x="1782" y="119"/>
                    </a:lnTo>
                    <a:lnTo>
                      <a:pt x="1784" y="121"/>
                    </a:lnTo>
                    <a:lnTo>
                      <a:pt x="1787" y="123"/>
                    </a:lnTo>
                    <a:lnTo>
                      <a:pt x="1789" y="126"/>
                    </a:lnTo>
                    <a:lnTo>
                      <a:pt x="1789" y="130"/>
                    </a:lnTo>
                    <a:lnTo>
                      <a:pt x="1787" y="147"/>
                    </a:lnTo>
                    <a:lnTo>
                      <a:pt x="1785" y="163"/>
                    </a:lnTo>
                    <a:lnTo>
                      <a:pt x="1787" y="167"/>
                    </a:lnTo>
                    <a:lnTo>
                      <a:pt x="1788" y="170"/>
                    </a:lnTo>
                    <a:lnTo>
                      <a:pt x="1789" y="173"/>
                    </a:lnTo>
                    <a:lnTo>
                      <a:pt x="1793" y="176"/>
                    </a:lnTo>
                    <a:lnTo>
                      <a:pt x="1797" y="181"/>
                    </a:lnTo>
                    <a:lnTo>
                      <a:pt x="1802" y="187"/>
                    </a:lnTo>
                    <a:lnTo>
                      <a:pt x="1803" y="189"/>
                    </a:lnTo>
                    <a:lnTo>
                      <a:pt x="1804" y="193"/>
                    </a:lnTo>
                    <a:lnTo>
                      <a:pt x="1806" y="198"/>
                    </a:lnTo>
                    <a:lnTo>
                      <a:pt x="1806" y="203"/>
                    </a:lnTo>
                    <a:lnTo>
                      <a:pt x="1803" y="211"/>
                    </a:lnTo>
                    <a:lnTo>
                      <a:pt x="1801" y="218"/>
                    </a:lnTo>
                    <a:lnTo>
                      <a:pt x="1800" y="222"/>
                    </a:lnTo>
                    <a:lnTo>
                      <a:pt x="1800" y="225"/>
                    </a:lnTo>
                    <a:lnTo>
                      <a:pt x="1801" y="229"/>
                    </a:lnTo>
                    <a:lnTo>
                      <a:pt x="1803" y="233"/>
                    </a:lnTo>
                    <a:lnTo>
                      <a:pt x="1810" y="242"/>
                    </a:lnTo>
                    <a:lnTo>
                      <a:pt x="1820" y="251"/>
                    </a:lnTo>
                    <a:lnTo>
                      <a:pt x="1825" y="256"/>
                    </a:lnTo>
                    <a:lnTo>
                      <a:pt x="1829" y="262"/>
                    </a:lnTo>
                    <a:lnTo>
                      <a:pt x="1834" y="268"/>
                    </a:lnTo>
                    <a:lnTo>
                      <a:pt x="1837" y="276"/>
                    </a:lnTo>
                    <a:lnTo>
                      <a:pt x="1840" y="291"/>
                    </a:lnTo>
                    <a:lnTo>
                      <a:pt x="1842" y="302"/>
                    </a:lnTo>
                    <a:lnTo>
                      <a:pt x="1844" y="307"/>
                    </a:lnTo>
                    <a:lnTo>
                      <a:pt x="1846" y="311"/>
                    </a:lnTo>
                    <a:lnTo>
                      <a:pt x="1847" y="314"/>
                    </a:lnTo>
                    <a:lnTo>
                      <a:pt x="1851" y="317"/>
                    </a:lnTo>
                    <a:lnTo>
                      <a:pt x="1854" y="319"/>
                    </a:lnTo>
                    <a:lnTo>
                      <a:pt x="1858" y="320"/>
                    </a:lnTo>
                    <a:lnTo>
                      <a:pt x="1862" y="320"/>
                    </a:lnTo>
                    <a:lnTo>
                      <a:pt x="1864" y="320"/>
                    </a:lnTo>
                    <a:lnTo>
                      <a:pt x="1871" y="319"/>
                    </a:lnTo>
                    <a:lnTo>
                      <a:pt x="1878" y="319"/>
                    </a:lnTo>
                    <a:lnTo>
                      <a:pt x="1882" y="319"/>
                    </a:lnTo>
                    <a:lnTo>
                      <a:pt x="1885" y="320"/>
                    </a:lnTo>
                    <a:lnTo>
                      <a:pt x="1888" y="321"/>
                    </a:lnTo>
                    <a:lnTo>
                      <a:pt x="1890" y="325"/>
                    </a:lnTo>
                    <a:lnTo>
                      <a:pt x="1892" y="329"/>
                    </a:lnTo>
                    <a:lnTo>
                      <a:pt x="1894" y="332"/>
                    </a:lnTo>
                    <a:lnTo>
                      <a:pt x="1895" y="337"/>
                    </a:lnTo>
                    <a:lnTo>
                      <a:pt x="1896" y="342"/>
                    </a:lnTo>
                    <a:lnTo>
                      <a:pt x="1896" y="352"/>
                    </a:lnTo>
                    <a:lnTo>
                      <a:pt x="1898" y="363"/>
                    </a:lnTo>
                    <a:lnTo>
                      <a:pt x="1900" y="368"/>
                    </a:lnTo>
                    <a:lnTo>
                      <a:pt x="1901" y="373"/>
                    </a:lnTo>
                    <a:lnTo>
                      <a:pt x="1904" y="377"/>
                    </a:lnTo>
                    <a:lnTo>
                      <a:pt x="1908" y="382"/>
                    </a:lnTo>
                    <a:lnTo>
                      <a:pt x="1916" y="392"/>
                    </a:lnTo>
                    <a:lnTo>
                      <a:pt x="1925" y="401"/>
                    </a:lnTo>
                    <a:lnTo>
                      <a:pt x="1927" y="406"/>
                    </a:lnTo>
                    <a:lnTo>
                      <a:pt x="1929" y="411"/>
                    </a:lnTo>
                    <a:lnTo>
                      <a:pt x="1930" y="415"/>
                    </a:lnTo>
                    <a:lnTo>
                      <a:pt x="1932" y="420"/>
                    </a:lnTo>
                    <a:lnTo>
                      <a:pt x="1932" y="431"/>
                    </a:lnTo>
                    <a:lnTo>
                      <a:pt x="1932" y="439"/>
                    </a:lnTo>
                    <a:lnTo>
                      <a:pt x="1933" y="441"/>
                    </a:lnTo>
                    <a:lnTo>
                      <a:pt x="1935" y="445"/>
                    </a:lnTo>
                    <a:lnTo>
                      <a:pt x="1938" y="446"/>
                    </a:lnTo>
                    <a:lnTo>
                      <a:pt x="1942" y="446"/>
                    </a:lnTo>
                    <a:lnTo>
                      <a:pt x="1952" y="447"/>
                    </a:lnTo>
                    <a:lnTo>
                      <a:pt x="1961" y="450"/>
                    </a:lnTo>
                    <a:lnTo>
                      <a:pt x="1965" y="452"/>
                    </a:lnTo>
                    <a:lnTo>
                      <a:pt x="1969" y="457"/>
                    </a:lnTo>
                    <a:lnTo>
                      <a:pt x="1972" y="462"/>
                    </a:lnTo>
                    <a:lnTo>
                      <a:pt x="1974" y="469"/>
                    </a:lnTo>
                    <a:lnTo>
                      <a:pt x="1980" y="482"/>
                    </a:lnTo>
                    <a:lnTo>
                      <a:pt x="1985" y="493"/>
                    </a:lnTo>
                    <a:lnTo>
                      <a:pt x="1989" y="501"/>
                    </a:lnTo>
                    <a:lnTo>
                      <a:pt x="1991" y="509"/>
                    </a:lnTo>
                    <a:lnTo>
                      <a:pt x="1992" y="516"/>
                    </a:lnTo>
                    <a:lnTo>
                      <a:pt x="1995" y="521"/>
                    </a:lnTo>
                    <a:lnTo>
                      <a:pt x="1996" y="521"/>
                    </a:lnTo>
                    <a:lnTo>
                      <a:pt x="1997" y="520"/>
                    </a:lnTo>
                    <a:lnTo>
                      <a:pt x="1999" y="516"/>
                    </a:lnTo>
                    <a:lnTo>
                      <a:pt x="2001" y="513"/>
                    </a:lnTo>
                    <a:lnTo>
                      <a:pt x="2003" y="508"/>
                    </a:lnTo>
                    <a:lnTo>
                      <a:pt x="2005" y="504"/>
                    </a:lnTo>
                    <a:lnTo>
                      <a:pt x="2008" y="502"/>
                    </a:lnTo>
                    <a:lnTo>
                      <a:pt x="2011" y="501"/>
                    </a:lnTo>
                    <a:lnTo>
                      <a:pt x="2018" y="501"/>
                    </a:lnTo>
                    <a:lnTo>
                      <a:pt x="2028" y="503"/>
                    </a:lnTo>
                    <a:lnTo>
                      <a:pt x="2033" y="504"/>
                    </a:lnTo>
                    <a:lnTo>
                      <a:pt x="2036" y="507"/>
                    </a:lnTo>
                    <a:lnTo>
                      <a:pt x="2040" y="509"/>
                    </a:lnTo>
                    <a:lnTo>
                      <a:pt x="2042" y="512"/>
                    </a:lnTo>
                    <a:lnTo>
                      <a:pt x="2043" y="514"/>
                    </a:lnTo>
                    <a:lnTo>
                      <a:pt x="2043" y="518"/>
                    </a:lnTo>
                    <a:lnTo>
                      <a:pt x="2042" y="521"/>
                    </a:lnTo>
                    <a:lnTo>
                      <a:pt x="2040" y="525"/>
                    </a:lnTo>
                    <a:lnTo>
                      <a:pt x="2033" y="537"/>
                    </a:lnTo>
                    <a:lnTo>
                      <a:pt x="2023" y="551"/>
                    </a:lnTo>
                    <a:lnTo>
                      <a:pt x="2014" y="564"/>
                    </a:lnTo>
                    <a:lnTo>
                      <a:pt x="2008" y="575"/>
                    </a:lnTo>
                    <a:lnTo>
                      <a:pt x="2004" y="582"/>
                    </a:lnTo>
                    <a:lnTo>
                      <a:pt x="1999" y="590"/>
                    </a:lnTo>
                    <a:lnTo>
                      <a:pt x="1998" y="594"/>
                    </a:lnTo>
                    <a:lnTo>
                      <a:pt x="1998" y="598"/>
                    </a:lnTo>
                    <a:lnTo>
                      <a:pt x="1998" y="603"/>
                    </a:lnTo>
                    <a:lnTo>
                      <a:pt x="1998" y="609"/>
                    </a:lnTo>
                    <a:lnTo>
                      <a:pt x="2001" y="622"/>
                    </a:lnTo>
                    <a:lnTo>
                      <a:pt x="2002" y="635"/>
                    </a:lnTo>
                    <a:lnTo>
                      <a:pt x="2003" y="647"/>
                    </a:lnTo>
                    <a:lnTo>
                      <a:pt x="2004" y="657"/>
                    </a:lnTo>
                    <a:lnTo>
                      <a:pt x="2012" y="668"/>
                    </a:lnTo>
                    <a:lnTo>
                      <a:pt x="2022" y="686"/>
                    </a:lnTo>
                    <a:lnTo>
                      <a:pt x="2023" y="698"/>
                    </a:lnTo>
                    <a:lnTo>
                      <a:pt x="2024" y="710"/>
                    </a:lnTo>
                    <a:lnTo>
                      <a:pt x="2027" y="714"/>
                    </a:lnTo>
                    <a:lnTo>
                      <a:pt x="2029" y="715"/>
                    </a:lnTo>
                    <a:lnTo>
                      <a:pt x="2033" y="714"/>
                    </a:lnTo>
                    <a:lnTo>
                      <a:pt x="2039" y="709"/>
                    </a:lnTo>
                    <a:lnTo>
                      <a:pt x="2046" y="704"/>
                    </a:lnTo>
                    <a:lnTo>
                      <a:pt x="2052" y="701"/>
                    </a:lnTo>
                    <a:lnTo>
                      <a:pt x="2056" y="698"/>
                    </a:lnTo>
                    <a:lnTo>
                      <a:pt x="2061" y="699"/>
                    </a:lnTo>
                    <a:lnTo>
                      <a:pt x="2065" y="701"/>
                    </a:lnTo>
                    <a:lnTo>
                      <a:pt x="2068" y="703"/>
                    </a:lnTo>
                    <a:lnTo>
                      <a:pt x="2070" y="708"/>
                    </a:lnTo>
                    <a:lnTo>
                      <a:pt x="2070" y="712"/>
                    </a:lnTo>
                    <a:lnTo>
                      <a:pt x="2070" y="726"/>
                    </a:lnTo>
                    <a:lnTo>
                      <a:pt x="2070" y="740"/>
                    </a:lnTo>
                    <a:lnTo>
                      <a:pt x="2071" y="746"/>
                    </a:lnTo>
                    <a:lnTo>
                      <a:pt x="2073" y="753"/>
                    </a:lnTo>
                    <a:lnTo>
                      <a:pt x="2075" y="758"/>
                    </a:lnTo>
                    <a:lnTo>
                      <a:pt x="2078" y="764"/>
                    </a:lnTo>
                    <a:lnTo>
                      <a:pt x="2084" y="773"/>
                    </a:lnTo>
                    <a:lnTo>
                      <a:pt x="2092" y="785"/>
                    </a:lnTo>
                    <a:lnTo>
                      <a:pt x="2099" y="798"/>
                    </a:lnTo>
                    <a:lnTo>
                      <a:pt x="2108" y="813"/>
                    </a:lnTo>
                    <a:lnTo>
                      <a:pt x="2116" y="830"/>
                    </a:lnTo>
                    <a:lnTo>
                      <a:pt x="2125" y="848"/>
                    </a:lnTo>
                    <a:lnTo>
                      <a:pt x="2135" y="866"/>
                    </a:lnTo>
                    <a:lnTo>
                      <a:pt x="2143" y="879"/>
                    </a:lnTo>
                    <a:lnTo>
                      <a:pt x="2153" y="876"/>
                    </a:lnTo>
                    <a:lnTo>
                      <a:pt x="2161" y="874"/>
                    </a:lnTo>
                    <a:lnTo>
                      <a:pt x="2165" y="881"/>
                    </a:lnTo>
                    <a:lnTo>
                      <a:pt x="2166" y="887"/>
                    </a:lnTo>
                    <a:lnTo>
                      <a:pt x="2167" y="890"/>
                    </a:lnTo>
                    <a:lnTo>
                      <a:pt x="2168" y="891"/>
                    </a:lnTo>
                    <a:lnTo>
                      <a:pt x="2171" y="891"/>
                    </a:lnTo>
                    <a:lnTo>
                      <a:pt x="2175" y="890"/>
                    </a:lnTo>
                    <a:lnTo>
                      <a:pt x="2181" y="888"/>
                    </a:lnTo>
                    <a:lnTo>
                      <a:pt x="2186" y="887"/>
                    </a:lnTo>
                    <a:lnTo>
                      <a:pt x="2188" y="887"/>
                    </a:lnTo>
                    <a:lnTo>
                      <a:pt x="2190" y="887"/>
                    </a:lnTo>
                    <a:lnTo>
                      <a:pt x="2191" y="888"/>
                    </a:lnTo>
                    <a:lnTo>
                      <a:pt x="2192" y="890"/>
                    </a:lnTo>
                    <a:lnTo>
                      <a:pt x="2191" y="907"/>
                    </a:lnTo>
                    <a:lnTo>
                      <a:pt x="2190" y="920"/>
                    </a:lnTo>
                    <a:lnTo>
                      <a:pt x="2200" y="923"/>
                    </a:lnTo>
                    <a:lnTo>
                      <a:pt x="2211" y="926"/>
                    </a:lnTo>
                    <a:lnTo>
                      <a:pt x="2212" y="928"/>
                    </a:lnTo>
                    <a:lnTo>
                      <a:pt x="2211" y="929"/>
                    </a:lnTo>
                    <a:lnTo>
                      <a:pt x="2210" y="930"/>
                    </a:lnTo>
                    <a:lnTo>
                      <a:pt x="2209" y="932"/>
                    </a:lnTo>
                    <a:lnTo>
                      <a:pt x="2203" y="936"/>
                    </a:lnTo>
                    <a:lnTo>
                      <a:pt x="2198" y="939"/>
                    </a:lnTo>
                    <a:lnTo>
                      <a:pt x="2194" y="942"/>
                    </a:lnTo>
                    <a:lnTo>
                      <a:pt x="2192" y="945"/>
                    </a:lnTo>
                    <a:lnTo>
                      <a:pt x="2190" y="949"/>
                    </a:lnTo>
                    <a:lnTo>
                      <a:pt x="2188" y="954"/>
                    </a:lnTo>
                    <a:lnTo>
                      <a:pt x="2190" y="962"/>
                    </a:lnTo>
                    <a:lnTo>
                      <a:pt x="2191" y="970"/>
                    </a:lnTo>
                    <a:lnTo>
                      <a:pt x="2192" y="979"/>
                    </a:lnTo>
                    <a:lnTo>
                      <a:pt x="2193" y="985"/>
                    </a:lnTo>
                    <a:lnTo>
                      <a:pt x="2193" y="988"/>
                    </a:lnTo>
                    <a:lnTo>
                      <a:pt x="2192" y="992"/>
                    </a:lnTo>
                    <a:lnTo>
                      <a:pt x="2190" y="995"/>
                    </a:lnTo>
                    <a:lnTo>
                      <a:pt x="2187" y="999"/>
                    </a:lnTo>
                    <a:lnTo>
                      <a:pt x="2177" y="1011"/>
                    </a:lnTo>
                    <a:lnTo>
                      <a:pt x="2163" y="1025"/>
                    </a:lnTo>
                    <a:lnTo>
                      <a:pt x="2156" y="1031"/>
                    </a:lnTo>
                    <a:lnTo>
                      <a:pt x="2152" y="1036"/>
                    </a:lnTo>
                    <a:lnTo>
                      <a:pt x="2150" y="1038"/>
                    </a:lnTo>
                    <a:lnTo>
                      <a:pt x="2149" y="1041"/>
                    </a:lnTo>
                    <a:lnTo>
                      <a:pt x="2149" y="1042"/>
                    </a:lnTo>
                    <a:lnTo>
                      <a:pt x="2150" y="1044"/>
                    </a:lnTo>
                    <a:lnTo>
                      <a:pt x="2153" y="1045"/>
                    </a:lnTo>
                    <a:lnTo>
                      <a:pt x="2155" y="1046"/>
                    </a:lnTo>
                    <a:lnTo>
                      <a:pt x="2158" y="1046"/>
                    </a:lnTo>
                    <a:lnTo>
                      <a:pt x="2161" y="1046"/>
                    </a:lnTo>
                    <a:lnTo>
                      <a:pt x="2167" y="1045"/>
                    </a:lnTo>
                    <a:lnTo>
                      <a:pt x="2174" y="1043"/>
                    </a:lnTo>
                    <a:lnTo>
                      <a:pt x="2181" y="1041"/>
                    </a:lnTo>
                    <a:lnTo>
                      <a:pt x="2192" y="1041"/>
                    </a:lnTo>
                    <a:lnTo>
                      <a:pt x="2199" y="1043"/>
                    </a:lnTo>
                    <a:lnTo>
                      <a:pt x="2204" y="1044"/>
                    </a:lnTo>
                    <a:lnTo>
                      <a:pt x="2205" y="1046"/>
                    </a:lnTo>
                    <a:lnTo>
                      <a:pt x="2205" y="1049"/>
                    </a:lnTo>
                    <a:lnTo>
                      <a:pt x="2201" y="1055"/>
                    </a:lnTo>
                    <a:lnTo>
                      <a:pt x="2197" y="1062"/>
                    </a:lnTo>
                    <a:lnTo>
                      <a:pt x="2193" y="1069"/>
                    </a:lnTo>
                    <a:lnTo>
                      <a:pt x="2191" y="1077"/>
                    </a:lnTo>
                    <a:lnTo>
                      <a:pt x="2190" y="1084"/>
                    </a:lnTo>
                    <a:lnTo>
                      <a:pt x="2188" y="1092"/>
                    </a:lnTo>
                    <a:lnTo>
                      <a:pt x="2188" y="1096"/>
                    </a:lnTo>
                    <a:lnTo>
                      <a:pt x="2187" y="1100"/>
                    </a:lnTo>
                    <a:lnTo>
                      <a:pt x="2184" y="1102"/>
                    </a:lnTo>
                    <a:lnTo>
                      <a:pt x="2181" y="1105"/>
                    </a:lnTo>
                    <a:lnTo>
                      <a:pt x="2173" y="1107"/>
                    </a:lnTo>
                    <a:lnTo>
                      <a:pt x="2165" y="1107"/>
                    </a:lnTo>
                    <a:lnTo>
                      <a:pt x="2160" y="1108"/>
                    </a:lnTo>
                    <a:lnTo>
                      <a:pt x="2158" y="1109"/>
                    </a:lnTo>
                    <a:lnTo>
                      <a:pt x="2155" y="1115"/>
                    </a:lnTo>
                    <a:lnTo>
                      <a:pt x="2149" y="1127"/>
                    </a:lnTo>
                    <a:lnTo>
                      <a:pt x="2136" y="1142"/>
                    </a:lnTo>
                    <a:lnTo>
                      <a:pt x="2124" y="1155"/>
                    </a:lnTo>
                    <a:lnTo>
                      <a:pt x="2119" y="1161"/>
                    </a:lnTo>
                    <a:lnTo>
                      <a:pt x="2115" y="1165"/>
                    </a:lnTo>
                    <a:lnTo>
                      <a:pt x="2106" y="1168"/>
                    </a:lnTo>
                    <a:lnTo>
                      <a:pt x="2095" y="1170"/>
                    </a:lnTo>
                    <a:lnTo>
                      <a:pt x="2087" y="1172"/>
                    </a:lnTo>
                    <a:lnTo>
                      <a:pt x="2081" y="1175"/>
                    </a:lnTo>
                    <a:lnTo>
                      <a:pt x="2075" y="1177"/>
                    </a:lnTo>
                    <a:lnTo>
                      <a:pt x="2071" y="1181"/>
                    </a:lnTo>
                    <a:lnTo>
                      <a:pt x="2062" y="1188"/>
                    </a:lnTo>
                    <a:lnTo>
                      <a:pt x="2054" y="1194"/>
                    </a:lnTo>
                    <a:lnTo>
                      <a:pt x="2047" y="1200"/>
                    </a:lnTo>
                    <a:lnTo>
                      <a:pt x="2040" y="1206"/>
                    </a:lnTo>
                    <a:lnTo>
                      <a:pt x="2033" y="1210"/>
                    </a:lnTo>
                    <a:lnTo>
                      <a:pt x="2022" y="1214"/>
                    </a:lnTo>
                    <a:lnTo>
                      <a:pt x="2012" y="1220"/>
                    </a:lnTo>
                    <a:lnTo>
                      <a:pt x="2005" y="1226"/>
                    </a:lnTo>
                    <a:lnTo>
                      <a:pt x="2003" y="1228"/>
                    </a:lnTo>
                    <a:lnTo>
                      <a:pt x="2001" y="1232"/>
                    </a:lnTo>
                    <a:lnTo>
                      <a:pt x="1999" y="1235"/>
                    </a:lnTo>
                    <a:lnTo>
                      <a:pt x="1998" y="1238"/>
                    </a:lnTo>
                    <a:lnTo>
                      <a:pt x="1997" y="1244"/>
                    </a:lnTo>
                    <a:lnTo>
                      <a:pt x="1995" y="1250"/>
                    </a:lnTo>
                    <a:lnTo>
                      <a:pt x="1992" y="1254"/>
                    </a:lnTo>
                    <a:lnTo>
                      <a:pt x="1989" y="1258"/>
                    </a:lnTo>
                    <a:lnTo>
                      <a:pt x="1979" y="1265"/>
                    </a:lnTo>
                    <a:lnTo>
                      <a:pt x="1970" y="1272"/>
                    </a:lnTo>
                    <a:lnTo>
                      <a:pt x="1958" y="1281"/>
                    </a:lnTo>
                    <a:lnTo>
                      <a:pt x="1945" y="1290"/>
                    </a:lnTo>
                    <a:lnTo>
                      <a:pt x="1933" y="1298"/>
                    </a:lnTo>
                    <a:lnTo>
                      <a:pt x="1923" y="1308"/>
                    </a:lnTo>
                    <a:lnTo>
                      <a:pt x="1916" y="1317"/>
                    </a:lnTo>
                    <a:lnTo>
                      <a:pt x="1910" y="1329"/>
                    </a:lnTo>
                    <a:lnTo>
                      <a:pt x="1902" y="1341"/>
                    </a:lnTo>
                    <a:lnTo>
                      <a:pt x="1892" y="1353"/>
                    </a:lnTo>
                    <a:lnTo>
                      <a:pt x="1878" y="1369"/>
                    </a:lnTo>
                    <a:lnTo>
                      <a:pt x="1862" y="1389"/>
                    </a:lnTo>
                    <a:lnTo>
                      <a:pt x="1844" y="1409"/>
                    </a:lnTo>
                    <a:lnTo>
                      <a:pt x="1827" y="1426"/>
                    </a:lnTo>
                    <a:lnTo>
                      <a:pt x="1821" y="1430"/>
                    </a:lnTo>
                    <a:lnTo>
                      <a:pt x="1818" y="1436"/>
                    </a:lnTo>
                    <a:lnTo>
                      <a:pt x="1815" y="1441"/>
                    </a:lnTo>
                    <a:lnTo>
                      <a:pt x="1814" y="1445"/>
                    </a:lnTo>
                    <a:lnTo>
                      <a:pt x="1813" y="1446"/>
                    </a:lnTo>
                    <a:lnTo>
                      <a:pt x="1812" y="1448"/>
                    </a:lnTo>
                    <a:lnTo>
                      <a:pt x="1809" y="1457"/>
                    </a:lnTo>
                    <a:lnTo>
                      <a:pt x="1808" y="1466"/>
                    </a:lnTo>
                    <a:lnTo>
                      <a:pt x="1807" y="1477"/>
                    </a:lnTo>
                    <a:lnTo>
                      <a:pt x="1807" y="1485"/>
                    </a:lnTo>
                    <a:lnTo>
                      <a:pt x="1800" y="1500"/>
                    </a:lnTo>
                    <a:lnTo>
                      <a:pt x="1790" y="1520"/>
                    </a:lnTo>
                    <a:lnTo>
                      <a:pt x="1785" y="1529"/>
                    </a:lnTo>
                    <a:lnTo>
                      <a:pt x="1782" y="1537"/>
                    </a:lnTo>
                    <a:lnTo>
                      <a:pt x="1776" y="1544"/>
                    </a:lnTo>
                    <a:lnTo>
                      <a:pt x="1769" y="1554"/>
                    </a:lnTo>
                    <a:lnTo>
                      <a:pt x="1763" y="1563"/>
                    </a:lnTo>
                    <a:lnTo>
                      <a:pt x="1757" y="1571"/>
                    </a:lnTo>
                    <a:lnTo>
                      <a:pt x="1751" y="1575"/>
                    </a:lnTo>
                    <a:lnTo>
                      <a:pt x="1745" y="1580"/>
                    </a:lnTo>
                    <a:lnTo>
                      <a:pt x="1740" y="1582"/>
                    </a:lnTo>
                    <a:lnTo>
                      <a:pt x="1736" y="1585"/>
                    </a:lnTo>
                    <a:lnTo>
                      <a:pt x="1732" y="1586"/>
                    </a:lnTo>
                    <a:lnTo>
                      <a:pt x="1727" y="1586"/>
                    </a:lnTo>
                    <a:lnTo>
                      <a:pt x="1708" y="1582"/>
                    </a:lnTo>
                    <a:lnTo>
                      <a:pt x="1682" y="1578"/>
                    </a:lnTo>
                    <a:lnTo>
                      <a:pt x="1676" y="1579"/>
                    </a:lnTo>
                    <a:lnTo>
                      <a:pt x="1671" y="1580"/>
                    </a:lnTo>
                    <a:lnTo>
                      <a:pt x="1667" y="1582"/>
                    </a:lnTo>
                    <a:lnTo>
                      <a:pt x="1662" y="1586"/>
                    </a:lnTo>
                    <a:lnTo>
                      <a:pt x="1657" y="1588"/>
                    </a:lnTo>
                    <a:lnTo>
                      <a:pt x="1651" y="1592"/>
                    </a:lnTo>
                    <a:lnTo>
                      <a:pt x="1645" y="1594"/>
                    </a:lnTo>
                    <a:lnTo>
                      <a:pt x="1639" y="1596"/>
                    </a:lnTo>
                    <a:lnTo>
                      <a:pt x="1633" y="1596"/>
                    </a:lnTo>
                    <a:lnTo>
                      <a:pt x="1627" y="1594"/>
                    </a:lnTo>
                    <a:lnTo>
                      <a:pt x="1620" y="1593"/>
                    </a:lnTo>
                    <a:lnTo>
                      <a:pt x="1615" y="1592"/>
                    </a:lnTo>
                    <a:lnTo>
                      <a:pt x="1609" y="1590"/>
                    </a:lnTo>
                    <a:lnTo>
                      <a:pt x="1604" y="1590"/>
                    </a:lnTo>
                    <a:lnTo>
                      <a:pt x="1598" y="1590"/>
                    </a:lnTo>
                    <a:lnTo>
                      <a:pt x="1592" y="1591"/>
                    </a:lnTo>
                    <a:lnTo>
                      <a:pt x="1585" y="1594"/>
                    </a:lnTo>
                    <a:lnTo>
                      <a:pt x="1577" y="1600"/>
                    </a:lnTo>
                    <a:lnTo>
                      <a:pt x="1570" y="1607"/>
                    </a:lnTo>
                    <a:lnTo>
                      <a:pt x="1562" y="1615"/>
                    </a:lnTo>
                    <a:lnTo>
                      <a:pt x="1548" y="1630"/>
                    </a:lnTo>
                    <a:lnTo>
                      <a:pt x="1536" y="1641"/>
                    </a:lnTo>
                    <a:lnTo>
                      <a:pt x="1479" y="1678"/>
                    </a:lnTo>
                    <a:lnTo>
                      <a:pt x="1466" y="1687"/>
                    </a:lnTo>
                    <a:lnTo>
                      <a:pt x="1456" y="1694"/>
                    </a:lnTo>
                    <a:lnTo>
                      <a:pt x="1450" y="1697"/>
                    </a:lnTo>
                    <a:lnTo>
                      <a:pt x="1442" y="1698"/>
                    </a:lnTo>
                    <a:lnTo>
                      <a:pt x="1431" y="1697"/>
                    </a:lnTo>
                    <a:lnTo>
                      <a:pt x="1417" y="1695"/>
                    </a:lnTo>
                    <a:lnTo>
                      <a:pt x="1410" y="1694"/>
                    </a:lnTo>
                    <a:lnTo>
                      <a:pt x="1405" y="1695"/>
                    </a:lnTo>
                    <a:lnTo>
                      <a:pt x="1401" y="1697"/>
                    </a:lnTo>
                    <a:lnTo>
                      <a:pt x="1398" y="1699"/>
                    </a:lnTo>
                    <a:lnTo>
                      <a:pt x="1394" y="1706"/>
                    </a:lnTo>
                    <a:lnTo>
                      <a:pt x="1391" y="1717"/>
                    </a:lnTo>
                    <a:lnTo>
                      <a:pt x="1390" y="1720"/>
                    </a:lnTo>
                    <a:lnTo>
                      <a:pt x="1387" y="1723"/>
                    </a:lnTo>
                    <a:lnTo>
                      <a:pt x="1385" y="1725"/>
                    </a:lnTo>
                    <a:lnTo>
                      <a:pt x="1381" y="1728"/>
                    </a:lnTo>
                    <a:lnTo>
                      <a:pt x="1374" y="1731"/>
                    </a:lnTo>
                    <a:lnTo>
                      <a:pt x="1365" y="1736"/>
                    </a:lnTo>
                    <a:lnTo>
                      <a:pt x="1355" y="1739"/>
                    </a:lnTo>
                    <a:lnTo>
                      <a:pt x="1347" y="1743"/>
                    </a:lnTo>
                    <a:lnTo>
                      <a:pt x="1340" y="1748"/>
                    </a:lnTo>
                    <a:lnTo>
                      <a:pt x="1334" y="1752"/>
                    </a:lnTo>
                    <a:lnTo>
                      <a:pt x="1322" y="1767"/>
                    </a:lnTo>
                    <a:lnTo>
                      <a:pt x="1304" y="1786"/>
                    </a:lnTo>
                    <a:lnTo>
                      <a:pt x="1286" y="1804"/>
                    </a:lnTo>
                    <a:lnTo>
                      <a:pt x="1272" y="1817"/>
                    </a:lnTo>
                    <a:lnTo>
                      <a:pt x="1259" y="1824"/>
                    </a:lnTo>
                    <a:lnTo>
                      <a:pt x="1247" y="1829"/>
                    </a:lnTo>
                    <a:lnTo>
                      <a:pt x="1234" y="1833"/>
                    </a:lnTo>
                    <a:lnTo>
                      <a:pt x="1222" y="1838"/>
                    </a:lnTo>
                    <a:lnTo>
                      <a:pt x="1216" y="1843"/>
                    </a:lnTo>
                    <a:lnTo>
                      <a:pt x="1210" y="1850"/>
                    </a:lnTo>
                    <a:lnTo>
                      <a:pt x="1204" y="1858"/>
                    </a:lnTo>
                    <a:lnTo>
                      <a:pt x="1198" y="1868"/>
                    </a:lnTo>
                    <a:lnTo>
                      <a:pt x="1189" y="1886"/>
                    </a:lnTo>
                    <a:lnTo>
                      <a:pt x="1180" y="1897"/>
                    </a:lnTo>
                    <a:lnTo>
                      <a:pt x="1174" y="1905"/>
                    </a:lnTo>
                    <a:lnTo>
                      <a:pt x="1168" y="1911"/>
                    </a:lnTo>
                    <a:lnTo>
                      <a:pt x="1163" y="1914"/>
                    </a:lnTo>
                    <a:lnTo>
                      <a:pt x="1158" y="1918"/>
                    </a:lnTo>
                    <a:lnTo>
                      <a:pt x="1154" y="1920"/>
                    </a:lnTo>
                    <a:lnTo>
                      <a:pt x="1148" y="1924"/>
                    </a:lnTo>
                    <a:lnTo>
                      <a:pt x="1141" y="1931"/>
                    </a:lnTo>
                    <a:lnTo>
                      <a:pt x="1135" y="1939"/>
                    </a:lnTo>
                    <a:lnTo>
                      <a:pt x="1130" y="1949"/>
                    </a:lnTo>
                    <a:lnTo>
                      <a:pt x="1129" y="1956"/>
                    </a:lnTo>
                    <a:lnTo>
                      <a:pt x="1129" y="1957"/>
                    </a:lnTo>
                    <a:lnTo>
                      <a:pt x="1130" y="1959"/>
                    </a:lnTo>
                    <a:lnTo>
                      <a:pt x="1132" y="1959"/>
                    </a:lnTo>
                    <a:lnTo>
                      <a:pt x="1134" y="1959"/>
                    </a:lnTo>
                    <a:lnTo>
                      <a:pt x="1140" y="1959"/>
                    </a:lnTo>
                    <a:lnTo>
                      <a:pt x="1145" y="1960"/>
                    </a:lnTo>
                    <a:lnTo>
                      <a:pt x="1147" y="1962"/>
                    </a:lnTo>
                    <a:lnTo>
                      <a:pt x="1148" y="1964"/>
                    </a:lnTo>
                    <a:lnTo>
                      <a:pt x="1148" y="1965"/>
                    </a:lnTo>
                    <a:lnTo>
                      <a:pt x="1147" y="1968"/>
                    </a:lnTo>
                    <a:lnTo>
                      <a:pt x="1144" y="1972"/>
                    </a:lnTo>
                    <a:lnTo>
                      <a:pt x="1138" y="1977"/>
                    </a:lnTo>
                    <a:lnTo>
                      <a:pt x="1134" y="1978"/>
                    </a:lnTo>
                    <a:lnTo>
                      <a:pt x="1130" y="1978"/>
                    </a:lnTo>
                    <a:lnTo>
                      <a:pt x="1127" y="1979"/>
                    </a:lnTo>
                    <a:lnTo>
                      <a:pt x="1122" y="1978"/>
                    </a:lnTo>
                    <a:lnTo>
                      <a:pt x="1117" y="1978"/>
                    </a:lnTo>
                    <a:lnTo>
                      <a:pt x="1115" y="1978"/>
                    </a:lnTo>
                    <a:lnTo>
                      <a:pt x="1113" y="1979"/>
                    </a:lnTo>
                    <a:lnTo>
                      <a:pt x="1113" y="1981"/>
                    </a:lnTo>
                    <a:lnTo>
                      <a:pt x="1113" y="1985"/>
                    </a:lnTo>
                    <a:lnTo>
                      <a:pt x="1114" y="1990"/>
                    </a:lnTo>
                    <a:lnTo>
                      <a:pt x="1115" y="1994"/>
                    </a:lnTo>
                    <a:lnTo>
                      <a:pt x="1116" y="1997"/>
                    </a:lnTo>
                    <a:lnTo>
                      <a:pt x="1115" y="2002"/>
                    </a:lnTo>
                    <a:lnTo>
                      <a:pt x="1114" y="2006"/>
                    </a:lnTo>
                    <a:lnTo>
                      <a:pt x="1110" y="2013"/>
                    </a:lnTo>
                    <a:lnTo>
                      <a:pt x="1105" y="2020"/>
                    </a:lnTo>
                    <a:lnTo>
                      <a:pt x="1098" y="2025"/>
                    </a:lnTo>
                    <a:lnTo>
                      <a:pt x="1091" y="2028"/>
                    </a:lnTo>
                    <a:lnTo>
                      <a:pt x="1088" y="2029"/>
                    </a:lnTo>
                    <a:lnTo>
                      <a:pt x="1083" y="2031"/>
                    </a:lnTo>
                    <a:lnTo>
                      <a:pt x="1079" y="2031"/>
                    </a:lnTo>
                    <a:lnTo>
                      <a:pt x="1077" y="2029"/>
                    </a:lnTo>
                    <a:lnTo>
                      <a:pt x="1073" y="2029"/>
                    </a:lnTo>
                    <a:lnTo>
                      <a:pt x="1070" y="2028"/>
                    </a:lnTo>
                    <a:lnTo>
                      <a:pt x="1067" y="2029"/>
                    </a:lnTo>
                    <a:lnTo>
                      <a:pt x="1066" y="2031"/>
                    </a:lnTo>
                    <a:lnTo>
                      <a:pt x="1065" y="2032"/>
                    </a:lnTo>
                    <a:lnTo>
                      <a:pt x="1066" y="2034"/>
                    </a:lnTo>
                    <a:lnTo>
                      <a:pt x="1069" y="2037"/>
                    </a:lnTo>
                    <a:lnTo>
                      <a:pt x="1072" y="2039"/>
                    </a:lnTo>
                    <a:lnTo>
                      <a:pt x="1076" y="2042"/>
                    </a:lnTo>
                    <a:lnTo>
                      <a:pt x="1079" y="2047"/>
                    </a:lnTo>
                    <a:lnTo>
                      <a:pt x="1081" y="2052"/>
                    </a:lnTo>
                    <a:lnTo>
                      <a:pt x="1081" y="2057"/>
                    </a:lnTo>
                    <a:lnTo>
                      <a:pt x="1081" y="2060"/>
                    </a:lnTo>
                    <a:lnTo>
                      <a:pt x="1078" y="2064"/>
                    </a:lnTo>
                    <a:lnTo>
                      <a:pt x="1076" y="2065"/>
                    </a:lnTo>
                    <a:lnTo>
                      <a:pt x="1071" y="2066"/>
                    </a:lnTo>
                    <a:lnTo>
                      <a:pt x="1066" y="2064"/>
                    </a:lnTo>
                    <a:lnTo>
                      <a:pt x="1061" y="2061"/>
                    </a:lnTo>
                    <a:lnTo>
                      <a:pt x="1057" y="2059"/>
                    </a:lnTo>
                    <a:lnTo>
                      <a:pt x="1052" y="2054"/>
                    </a:lnTo>
                    <a:lnTo>
                      <a:pt x="1044" y="2045"/>
                    </a:lnTo>
                    <a:lnTo>
                      <a:pt x="1037" y="2035"/>
                    </a:lnTo>
                    <a:lnTo>
                      <a:pt x="1033" y="2031"/>
                    </a:lnTo>
                    <a:lnTo>
                      <a:pt x="1029" y="2027"/>
                    </a:lnTo>
                    <a:lnTo>
                      <a:pt x="1027" y="2026"/>
                    </a:lnTo>
                    <a:lnTo>
                      <a:pt x="1023" y="2025"/>
                    </a:lnTo>
                    <a:lnTo>
                      <a:pt x="1021" y="2025"/>
                    </a:lnTo>
                    <a:lnTo>
                      <a:pt x="1020" y="2026"/>
                    </a:lnTo>
                    <a:lnTo>
                      <a:pt x="1019" y="2027"/>
                    </a:lnTo>
                    <a:lnTo>
                      <a:pt x="1018" y="2029"/>
                    </a:lnTo>
                    <a:lnTo>
                      <a:pt x="1018" y="2035"/>
                    </a:lnTo>
                    <a:lnTo>
                      <a:pt x="1016" y="2040"/>
                    </a:lnTo>
                    <a:lnTo>
                      <a:pt x="1015" y="2042"/>
                    </a:lnTo>
                    <a:lnTo>
                      <a:pt x="1014" y="2044"/>
                    </a:lnTo>
                    <a:lnTo>
                      <a:pt x="1012" y="2045"/>
                    </a:lnTo>
                    <a:lnTo>
                      <a:pt x="1008" y="2045"/>
                    </a:lnTo>
                    <a:lnTo>
                      <a:pt x="1002" y="2046"/>
                    </a:lnTo>
                    <a:lnTo>
                      <a:pt x="995" y="2048"/>
                    </a:lnTo>
                    <a:lnTo>
                      <a:pt x="993" y="2050"/>
                    </a:lnTo>
                    <a:lnTo>
                      <a:pt x="989" y="2052"/>
                    </a:lnTo>
                    <a:lnTo>
                      <a:pt x="988" y="2056"/>
                    </a:lnTo>
                    <a:lnTo>
                      <a:pt x="987" y="2059"/>
                    </a:lnTo>
                    <a:lnTo>
                      <a:pt x="987" y="2063"/>
                    </a:lnTo>
                    <a:lnTo>
                      <a:pt x="988" y="2066"/>
                    </a:lnTo>
                    <a:lnTo>
                      <a:pt x="990" y="2069"/>
                    </a:lnTo>
                    <a:lnTo>
                      <a:pt x="993" y="2072"/>
                    </a:lnTo>
                    <a:lnTo>
                      <a:pt x="1000" y="2076"/>
                    </a:lnTo>
                    <a:lnTo>
                      <a:pt x="1008" y="2079"/>
                    </a:lnTo>
                    <a:lnTo>
                      <a:pt x="1014" y="2084"/>
                    </a:lnTo>
                    <a:lnTo>
                      <a:pt x="1020" y="2090"/>
                    </a:lnTo>
                    <a:lnTo>
                      <a:pt x="1022" y="2094"/>
                    </a:lnTo>
                    <a:lnTo>
                      <a:pt x="1023" y="2097"/>
                    </a:lnTo>
                    <a:lnTo>
                      <a:pt x="1023" y="2100"/>
                    </a:lnTo>
                    <a:lnTo>
                      <a:pt x="1023" y="2102"/>
                    </a:lnTo>
                    <a:lnTo>
                      <a:pt x="1021" y="2103"/>
                    </a:lnTo>
                    <a:lnTo>
                      <a:pt x="1018" y="2104"/>
                    </a:lnTo>
                    <a:lnTo>
                      <a:pt x="1014" y="2105"/>
                    </a:lnTo>
                    <a:lnTo>
                      <a:pt x="1008" y="2105"/>
                    </a:lnTo>
                    <a:lnTo>
                      <a:pt x="997" y="2105"/>
                    </a:lnTo>
                    <a:lnTo>
                      <a:pt x="985" y="2105"/>
                    </a:lnTo>
                    <a:lnTo>
                      <a:pt x="979" y="2105"/>
                    </a:lnTo>
                    <a:lnTo>
                      <a:pt x="975" y="2107"/>
                    </a:lnTo>
                    <a:lnTo>
                      <a:pt x="971" y="2108"/>
                    </a:lnTo>
                    <a:lnTo>
                      <a:pt x="969" y="2110"/>
                    </a:lnTo>
                    <a:lnTo>
                      <a:pt x="964" y="2116"/>
                    </a:lnTo>
                    <a:lnTo>
                      <a:pt x="960" y="2123"/>
                    </a:lnTo>
                    <a:lnTo>
                      <a:pt x="957" y="2128"/>
                    </a:lnTo>
                    <a:lnTo>
                      <a:pt x="952" y="2133"/>
                    </a:lnTo>
                    <a:lnTo>
                      <a:pt x="945" y="2134"/>
                    </a:lnTo>
                    <a:lnTo>
                      <a:pt x="934" y="2135"/>
                    </a:lnTo>
                    <a:lnTo>
                      <a:pt x="924" y="2135"/>
                    </a:lnTo>
                    <a:lnTo>
                      <a:pt x="915" y="2136"/>
                    </a:lnTo>
                    <a:lnTo>
                      <a:pt x="908" y="2139"/>
                    </a:lnTo>
                    <a:lnTo>
                      <a:pt x="903" y="2142"/>
                    </a:lnTo>
                    <a:lnTo>
                      <a:pt x="897" y="2147"/>
                    </a:lnTo>
                    <a:lnTo>
                      <a:pt x="891" y="2151"/>
                    </a:lnTo>
                    <a:lnTo>
                      <a:pt x="884" y="2153"/>
                    </a:lnTo>
                    <a:lnTo>
                      <a:pt x="877" y="2153"/>
                    </a:lnTo>
                    <a:lnTo>
                      <a:pt x="872" y="2153"/>
                    </a:lnTo>
                    <a:lnTo>
                      <a:pt x="870" y="2154"/>
                    </a:lnTo>
                    <a:lnTo>
                      <a:pt x="867" y="2157"/>
                    </a:lnTo>
                    <a:lnTo>
                      <a:pt x="864" y="2160"/>
                    </a:lnTo>
                    <a:lnTo>
                      <a:pt x="861" y="2167"/>
                    </a:lnTo>
                    <a:lnTo>
                      <a:pt x="859" y="2174"/>
                    </a:lnTo>
                    <a:lnTo>
                      <a:pt x="857" y="2182"/>
                    </a:lnTo>
                    <a:lnTo>
                      <a:pt x="853" y="2185"/>
                    </a:lnTo>
                    <a:lnTo>
                      <a:pt x="852" y="2186"/>
                    </a:lnTo>
                    <a:lnTo>
                      <a:pt x="850" y="2187"/>
                    </a:lnTo>
                    <a:lnTo>
                      <a:pt x="846" y="2187"/>
                    </a:lnTo>
                    <a:lnTo>
                      <a:pt x="844" y="2186"/>
                    </a:lnTo>
                    <a:lnTo>
                      <a:pt x="840" y="2185"/>
                    </a:lnTo>
                    <a:lnTo>
                      <a:pt x="838" y="2183"/>
                    </a:lnTo>
                    <a:lnTo>
                      <a:pt x="837" y="2179"/>
                    </a:lnTo>
                    <a:lnTo>
                      <a:pt x="834" y="2176"/>
                    </a:lnTo>
                    <a:lnTo>
                      <a:pt x="833" y="2165"/>
                    </a:lnTo>
                    <a:lnTo>
                      <a:pt x="832" y="2153"/>
                    </a:lnTo>
                    <a:lnTo>
                      <a:pt x="832" y="2146"/>
                    </a:lnTo>
                    <a:lnTo>
                      <a:pt x="830" y="2140"/>
                    </a:lnTo>
                    <a:lnTo>
                      <a:pt x="827" y="2134"/>
                    </a:lnTo>
                    <a:lnTo>
                      <a:pt x="825" y="2129"/>
                    </a:lnTo>
                    <a:lnTo>
                      <a:pt x="819" y="2120"/>
                    </a:lnTo>
                    <a:lnTo>
                      <a:pt x="817" y="2114"/>
                    </a:lnTo>
                    <a:lnTo>
                      <a:pt x="817" y="2109"/>
                    </a:lnTo>
                    <a:lnTo>
                      <a:pt x="818" y="2103"/>
                    </a:lnTo>
                    <a:lnTo>
                      <a:pt x="819" y="2100"/>
                    </a:lnTo>
                    <a:lnTo>
                      <a:pt x="821" y="2097"/>
                    </a:lnTo>
                    <a:lnTo>
                      <a:pt x="825" y="2096"/>
                    </a:lnTo>
                    <a:lnTo>
                      <a:pt x="830" y="2095"/>
                    </a:lnTo>
                    <a:lnTo>
                      <a:pt x="843" y="2094"/>
                    </a:lnTo>
                    <a:lnTo>
                      <a:pt x="857" y="2091"/>
                    </a:lnTo>
                    <a:lnTo>
                      <a:pt x="871" y="2088"/>
                    </a:lnTo>
                    <a:lnTo>
                      <a:pt x="883" y="2083"/>
                    </a:lnTo>
                    <a:lnTo>
                      <a:pt x="887" y="2079"/>
                    </a:lnTo>
                    <a:lnTo>
                      <a:pt x="889" y="2076"/>
                    </a:lnTo>
                    <a:lnTo>
                      <a:pt x="890" y="2072"/>
                    </a:lnTo>
                    <a:lnTo>
                      <a:pt x="891" y="2069"/>
                    </a:lnTo>
                    <a:lnTo>
                      <a:pt x="890" y="2059"/>
                    </a:lnTo>
                    <a:lnTo>
                      <a:pt x="889" y="2050"/>
                    </a:lnTo>
                    <a:lnTo>
                      <a:pt x="890" y="2046"/>
                    </a:lnTo>
                    <a:lnTo>
                      <a:pt x="891" y="2042"/>
                    </a:lnTo>
                    <a:lnTo>
                      <a:pt x="894" y="2040"/>
                    </a:lnTo>
                    <a:lnTo>
                      <a:pt x="896" y="2038"/>
                    </a:lnTo>
                    <a:lnTo>
                      <a:pt x="900" y="2037"/>
                    </a:lnTo>
                    <a:lnTo>
                      <a:pt x="903" y="2037"/>
                    </a:lnTo>
                    <a:lnTo>
                      <a:pt x="907" y="2038"/>
                    </a:lnTo>
                    <a:lnTo>
                      <a:pt x="909" y="2039"/>
                    </a:lnTo>
                    <a:lnTo>
                      <a:pt x="915" y="2042"/>
                    </a:lnTo>
                    <a:lnTo>
                      <a:pt x="921" y="2045"/>
                    </a:lnTo>
                    <a:lnTo>
                      <a:pt x="928" y="2046"/>
                    </a:lnTo>
                    <a:lnTo>
                      <a:pt x="938" y="2044"/>
                    </a:lnTo>
                    <a:lnTo>
                      <a:pt x="944" y="2041"/>
                    </a:lnTo>
                    <a:lnTo>
                      <a:pt x="951" y="2038"/>
                    </a:lnTo>
                    <a:lnTo>
                      <a:pt x="958" y="2033"/>
                    </a:lnTo>
                    <a:lnTo>
                      <a:pt x="966" y="2027"/>
                    </a:lnTo>
                    <a:lnTo>
                      <a:pt x="975" y="2020"/>
                    </a:lnTo>
                    <a:lnTo>
                      <a:pt x="981" y="2013"/>
                    </a:lnTo>
                    <a:lnTo>
                      <a:pt x="987" y="2006"/>
                    </a:lnTo>
                    <a:lnTo>
                      <a:pt x="990" y="2000"/>
                    </a:lnTo>
                    <a:lnTo>
                      <a:pt x="993" y="1993"/>
                    </a:lnTo>
                    <a:lnTo>
                      <a:pt x="993" y="1988"/>
                    </a:lnTo>
                    <a:lnTo>
                      <a:pt x="993" y="1983"/>
                    </a:lnTo>
                    <a:lnTo>
                      <a:pt x="990" y="1979"/>
                    </a:lnTo>
                    <a:lnTo>
                      <a:pt x="988" y="1977"/>
                    </a:lnTo>
                    <a:lnTo>
                      <a:pt x="984" y="1975"/>
                    </a:lnTo>
                    <a:lnTo>
                      <a:pt x="979" y="1974"/>
                    </a:lnTo>
                    <a:lnTo>
                      <a:pt x="976" y="1974"/>
                    </a:lnTo>
                    <a:lnTo>
                      <a:pt x="968" y="1974"/>
                    </a:lnTo>
                    <a:lnTo>
                      <a:pt x="960" y="1972"/>
                    </a:lnTo>
                    <a:lnTo>
                      <a:pt x="958" y="1971"/>
                    </a:lnTo>
                    <a:lnTo>
                      <a:pt x="957" y="1970"/>
                    </a:lnTo>
                    <a:lnTo>
                      <a:pt x="956" y="1968"/>
                    </a:lnTo>
                    <a:lnTo>
                      <a:pt x="956" y="1965"/>
                    </a:lnTo>
                    <a:lnTo>
                      <a:pt x="958" y="1962"/>
                    </a:lnTo>
                    <a:lnTo>
                      <a:pt x="963" y="1957"/>
                    </a:lnTo>
                    <a:lnTo>
                      <a:pt x="966" y="1955"/>
                    </a:lnTo>
                    <a:lnTo>
                      <a:pt x="971" y="1952"/>
                    </a:lnTo>
                    <a:lnTo>
                      <a:pt x="974" y="1950"/>
                    </a:lnTo>
                    <a:lnTo>
                      <a:pt x="975" y="1946"/>
                    </a:lnTo>
                    <a:lnTo>
                      <a:pt x="974" y="1945"/>
                    </a:lnTo>
                    <a:lnTo>
                      <a:pt x="972" y="1944"/>
                    </a:lnTo>
                    <a:lnTo>
                      <a:pt x="969" y="1941"/>
                    </a:lnTo>
                    <a:lnTo>
                      <a:pt x="965" y="1940"/>
                    </a:lnTo>
                    <a:lnTo>
                      <a:pt x="960" y="1939"/>
                    </a:lnTo>
                    <a:lnTo>
                      <a:pt x="959" y="1938"/>
                    </a:lnTo>
                    <a:lnTo>
                      <a:pt x="959" y="1936"/>
                    </a:lnTo>
                    <a:lnTo>
                      <a:pt x="960" y="1933"/>
                    </a:lnTo>
                    <a:lnTo>
                      <a:pt x="964" y="1932"/>
                    </a:lnTo>
                    <a:lnTo>
                      <a:pt x="968" y="1930"/>
                    </a:lnTo>
                    <a:lnTo>
                      <a:pt x="972" y="1928"/>
                    </a:lnTo>
                    <a:lnTo>
                      <a:pt x="978" y="1928"/>
                    </a:lnTo>
                    <a:lnTo>
                      <a:pt x="983" y="1927"/>
                    </a:lnTo>
                    <a:lnTo>
                      <a:pt x="988" y="1926"/>
                    </a:lnTo>
                    <a:lnTo>
                      <a:pt x="991" y="1925"/>
                    </a:lnTo>
                    <a:lnTo>
                      <a:pt x="995" y="1922"/>
                    </a:lnTo>
                    <a:lnTo>
                      <a:pt x="998" y="1918"/>
                    </a:lnTo>
                    <a:lnTo>
                      <a:pt x="1001" y="1912"/>
                    </a:lnTo>
                    <a:lnTo>
                      <a:pt x="1001" y="1907"/>
                    </a:lnTo>
                    <a:lnTo>
                      <a:pt x="1003" y="1902"/>
                    </a:lnTo>
                    <a:lnTo>
                      <a:pt x="1009" y="1899"/>
                    </a:lnTo>
                    <a:lnTo>
                      <a:pt x="1019" y="1894"/>
                    </a:lnTo>
                    <a:lnTo>
                      <a:pt x="1031" y="1890"/>
                    </a:lnTo>
                    <a:lnTo>
                      <a:pt x="1042" y="1886"/>
                    </a:lnTo>
                    <a:lnTo>
                      <a:pt x="1054" y="1882"/>
                    </a:lnTo>
                    <a:lnTo>
                      <a:pt x="1064" y="1880"/>
                    </a:lnTo>
                    <a:lnTo>
                      <a:pt x="1069" y="1878"/>
                    </a:lnTo>
                    <a:lnTo>
                      <a:pt x="1072" y="1876"/>
                    </a:lnTo>
                    <a:lnTo>
                      <a:pt x="1075" y="1873"/>
                    </a:lnTo>
                    <a:lnTo>
                      <a:pt x="1077" y="1870"/>
                    </a:lnTo>
                    <a:lnTo>
                      <a:pt x="1078" y="1867"/>
                    </a:lnTo>
                    <a:lnTo>
                      <a:pt x="1077" y="1864"/>
                    </a:lnTo>
                    <a:lnTo>
                      <a:pt x="1076" y="1862"/>
                    </a:lnTo>
                    <a:lnTo>
                      <a:pt x="1073" y="1859"/>
                    </a:lnTo>
                    <a:lnTo>
                      <a:pt x="1065" y="1858"/>
                    </a:lnTo>
                    <a:lnTo>
                      <a:pt x="1052" y="1858"/>
                    </a:lnTo>
                    <a:lnTo>
                      <a:pt x="1037" y="1859"/>
                    </a:lnTo>
                    <a:lnTo>
                      <a:pt x="1023" y="1862"/>
                    </a:lnTo>
                    <a:lnTo>
                      <a:pt x="1012" y="1867"/>
                    </a:lnTo>
                    <a:lnTo>
                      <a:pt x="998" y="1875"/>
                    </a:lnTo>
                    <a:lnTo>
                      <a:pt x="985" y="1882"/>
                    </a:lnTo>
                    <a:lnTo>
                      <a:pt x="975" y="1890"/>
                    </a:lnTo>
                    <a:lnTo>
                      <a:pt x="970" y="1893"/>
                    </a:lnTo>
                    <a:lnTo>
                      <a:pt x="964" y="1895"/>
                    </a:lnTo>
                    <a:lnTo>
                      <a:pt x="958" y="1897"/>
                    </a:lnTo>
                    <a:lnTo>
                      <a:pt x="952" y="1899"/>
                    </a:lnTo>
                    <a:lnTo>
                      <a:pt x="945" y="1899"/>
                    </a:lnTo>
                    <a:lnTo>
                      <a:pt x="940" y="1897"/>
                    </a:lnTo>
                    <a:lnTo>
                      <a:pt x="935" y="1897"/>
                    </a:lnTo>
                    <a:lnTo>
                      <a:pt x="932" y="1895"/>
                    </a:lnTo>
                    <a:lnTo>
                      <a:pt x="926" y="1889"/>
                    </a:lnTo>
                    <a:lnTo>
                      <a:pt x="919" y="1880"/>
                    </a:lnTo>
                    <a:lnTo>
                      <a:pt x="913" y="1867"/>
                    </a:lnTo>
                    <a:lnTo>
                      <a:pt x="909" y="1853"/>
                    </a:lnTo>
                    <a:lnTo>
                      <a:pt x="908" y="1848"/>
                    </a:lnTo>
                    <a:lnTo>
                      <a:pt x="909" y="1843"/>
                    </a:lnTo>
                    <a:lnTo>
                      <a:pt x="911" y="1839"/>
                    </a:lnTo>
                    <a:lnTo>
                      <a:pt x="914" y="1837"/>
                    </a:lnTo>
                    <a:lnTo>
                      <a:pt x="920" y="1833"/>
                    </a:lnTo>
                    <a:lnTo>
                      <a:pt x="925" y="1830"/>
                    </a:lnTo>
                    <a:lnTo>
                      <a:pt x="926" y="1826"/>
                    </a:lnTo>
                    <a:lnTo>
                      <a:pt x="927" y="1821"/>
                    </a:lnTo>
                    <a:lnTo>
                      <a:pt x="927" y="1814"/>
                    </a:lnTo>
                    <a:lnTo>
                      <a:pt x="927" y="1806"/>
                    </a:lnTo>
                    <a:lnTo>
                      <a:pt x="926" y="1788"/>
                    </a:lnTo>
                    <a:lnTo>
                      <a:pt x="925" y="1773"/>
                    </a:lnTo>
                    <a:lnTo>
                      <a:pt x="924" y="1766"/>
                    </a:lnTo>
                    <a:lnTo>
                      <a:pt x="922" y="1760"/>
                    </a:lnTo>
                    <a:lnTo>
                      <a:pt x="920" y="1756"/>
                    </a:lnTo>
                    <a:lnTo>
                      <a:pt x="916" y="1751"/>
                    </a:lnTo>
                    <a:lnTo>
                      <a:pt x="911" y="1745"/>
                    </a:lnTo>
                    <a:lnTo>
                      <a:pt x="903" y="1739"/>
                    </a:lnTo>
                    <a:lnTo>
                      <a:pt x="901" y="1735"/>
                    </a:lnTo>
                    <a:lnTo>
                      <a:pt x="899" y="1730"/>
                    </a:lnTo>
                    <a:lnTo>
                      <a:pt x="897" y="1723"/>
                    </a:lnTo>
                    <a:lnTo>
                      <a:pt x="897" y="1716"/>
                    </a:lnTo>
                    <a:lnTo>
                      <a:pt x="899" y="1708"/>
                    </a:lnTo>
                    <a:lnTo>
                      <a:pt x="900" y="1701"/>
                    </a:lnTo>
                    <a:lnTo>
                      <a:pt x="902" y="1694"/>
                    </a:lnTo>
                    <a:lnTo>
                      <a:pt x="905" y="1687"/>
                    </a:lnTo>
                    <a:lnTo>
                      <a:pt x="907" y="1682"/>
                    </a:lnTo>
                    <a:lnTo>
                      <a:pt x="911" y="1679"/>
                    </a:lnTo>
                    <a:lnTo>
                      <a:pt x="915" y="1675"/>
                    </a:lnTo>
                    <a:lnTo>
                      <a:pt x="921" y="1672"/>
                    </a:lnTo>
                    <a:lnTo>
                      <a:pt x="932" y="1666"/>
                    </a:lnTo>
                    <a:lnTo>
                      <a:pt x="943" y="1661"/>
                    </a:lnTo>
                    <a:lnTo>
                      <a:pt x="960" y="1648"/>
                    </a:lnTo>
                    <a:lnTo>
                      <a:pt x="977" y="1637"/>
                    </a:lnTo>
                    <a:lnTo>
                      <a:pt x="982" y="1635"/>
                    </a:lnTo>
                    <a:lnTo>
                      <a:pt x="987" y="1630"/>
                    </a:lnTo>
                    <a:lnTo>
                      <a:pt x="993" y="1625"/>
                    </a:lnTo>
                    <a:lnTo>
                      <a:pt x="996" y="1619"/>
                    </a:lnTo>
                    <a:lnTo>
                      <a:pt x="1001" y="1613"/>
                    </a:lnTo>
                    <a:lnTo>
                      <a:pt x="1003" y="1609"/>
                    </a:lnTo>
                    <a:lnTo>
                      <a:pt x="1003" y="1603"/>
                    </a:lnTo>
                    <a:lnTo>
                      <a:pt x="1002" y="1599"/>
                    </a:lnTo>
                    <a:lnTo>
                      <a:pt x="1001" y="1596"/>
                    </a:lnTo>
                    <a:lnTo>
                      <a:pt x="1000" y="1592"/>
                    </a:lnTo>
                    <a:lnTo>
                      <a:pt x="1000" y="1590"/>
                    </a:lnTo>
                    <a:lnTo>
                      <a:pt x="1001" y="1588"/>
                    </a:lnTo>
                    <a:lnTo>
                      <a:pt x="1004" y="1585"/>
                    </a:lnTo>
                    <a:lnTo>
                      <a:pt x="1010" y="1582"/>
                    </a:lnTo>
                    <a:lnTo>
                      <a:pt x="1015" y="1578"/>
                    </a:lnTo>
                    <a:lnTo>
                      <a:pt x="1021" y="1571"/>
                    </a:lnTo>
                    <a:lnTo>
                      <a:pt x="1025" y="1562"/>
                    </a:lnTo>
                    <a:lnTo>
                      <a:pt x="1029" y="1554"/>
                    </a:lnTo>
                    <a:lnTo>
                      <a:pt x="1034" y="1548"/>
                    </a:lnTo>
                    <a:lnTo>
                      <a:pt x="1039" y="1542"/>
                    </a:lnTo>
                    <a:lnTo>
                      <a:pt x="1041" y="1539"/>
                    </a:lnTo>
                    <a:lnTo>
                      <a:pt x="1042" y="1535"/>
                    </a:lnTo>
                    <a:lnTo>
                      <a:pt x="1044" y="1531"/>
                    </a:lnTo>
                    <a:lnTo>
                      <a:pt x="1044" y="1527"/>
                    </a:lnTo>
                    <a:lnTo>
                      <a:pt x="1044" y="1523"/>
                    </a:lnTo>
                    <a:lnTo>
                      <a:pt x="1045" y="1518"/>
                    </a:lnTo>
                    <a:lnTo>
                      <a:pt x="1047" y="1516"/>
                    </a:lnTo>
                    <a:lnTo>
                      <a:pt x="1048" y="1512"/>
                    </a:lnTo>
                    <a:lnTo>
                      <a:pt x="1056" y="1508"/>
                    </a:lnTo>
                    <a:lnTo>
                      <a:pt x="1063" y="1503"/>
                    </a:lnTo>
                    <a:lnTo>
                      <a:pt x="1066" y="1499"/>
                    </a:lnTo>
                    <a:lnTo>
                      <a:pt x="1070" y="1496"/>
                    </a:lnTo>
                    <a:lnTo>
                      <a:pt x="1072" y="1491"/>
                    </a:lnTo>
                    <a:lnTo>
                      <a:pt x="1073" y="1486"/>
                    </a:lnTo>
                    <a:lnTo>
                      <a:pt x="1075" y="1476"/>
                    </a:lnTo>
                    <a:lnTo>
                      <a:pt x="1073" y="1466"/>
                    </a:lnTo>
                    <a:lnTo>
                      <a:pt x="1073" y="1461"/>
                    </a:lnTo>
                    <a:lnTo>
                      <a:pt x="1073" y="1458"/>
                    </a:lnTo>
                    <a:lnTo>
                      <a:pt x="1073" y="1454"/>
                    </a:lnTo>
                    <a:lnTo>
                      <a:pt x="1076" y="1449"/>
                    </a:lnTo>
                    <a:lnTo>
                      <a:pt x="1082" y="1440"/>
                    </a:lnTo>
                    <a:lnTo>
                      <a:pt x="1091" y="1427"/>
                    </a:lnTo>
                    <a:lnTo>
                      <a:pt x="1103" y="1413"/>
                    </a:lnTo>
                    <a:lnTo>
                      <a:pt x="1110" y="1398"/>
                    </a:lnTo>
                    <a:lnTo>
                      <a:pt x="1113" y="1392"/>
                    </a:lnTo>
                    <a:lnTo>
                      <a:pt x="1114" y="1386"/>
                    </a:lnTo>
                    <a:lnTo>
                      <a:pt x="1115" y="1380"/>
                    </a:lnTo>
                    <a:lnTo>
                      <a:pt x="1115" y="1374"/>
                    </a:lnTo>
                    <a:lnTo>
                      <a:pt x="1113" y="1367"/>
                    </a:lnTo>
                    <a:lnTo>
                      <a:pt x="1110" y="1361"/>
                    </a:lnTo>
                    <a:lnTo>
                      <a:pt x="1105" y="1354"/>
                    </a:lnTo>
                    <a:lnTo>
                      <a:pt x="1101" y="1348"/>
                    </a:lnTo>
                    <a:lnTo>
                      <a:pt x="1089" y="1335"/>
                    </a:lnTo>
                    <a:lnTo>
                      <a:pt x="1079" y="1325"/>
                    </a:lnTo>
                    <a:lnTo>
                      <a:pt x="1070" y="1314"/>
                    </a:lnTo>
                    <a:lnTo>
                      <a:pt x="1059" y="1302"/>
                    </a:lnTo>
                    <a:lnTo>
                      <a:pt x="1050" y="1291"/>
                    </a:lnTo>
                    <a:lnTo>
                      <a:pt x="1042" y="1283"/>
                    </a:lnTo>
                    <a:lnTo>
                      <a:pt x="1028" y="1272"/>
                    </a:lnTo>
                    <a:lnTo>
                      <a:pt x="1009" y="1259"/>
                    </a:lnTo>
                    <a:lnTo>
                      <a:pt x="1006" y="1257"/>
                    </a:lnTo>
                    <a:lnTo>
                      <a:pt x="1003" y="1253"/>
                    </a:lnTo>
                    <a:lnTo>
                      <a:pt x="1002" y="1250"/>
                    </a:lnTo>
                    <a:lnTo>
                      <a:pt x="1001" y="1247"/>
                    </a:lnTo>
                    <a:lnTo>
                      <a:pt x="1001" y="1239"/>
                    </a:lnTo>
                    <a:lnTo>
                      <a:pt x="1002" y="1231"/>
                    </a:lnTo>
                    <a:lnTo>
                      <a:pt x="1002" y="1222"/>
                    </a:lnTo>
                    <a:lnTo>
                      <a:pt x="1001" y="1214"/>
                    </a:lnTo>
                    <a:lnTo>
                      <a:pt x="998" y="1207"/>
                    </a:lnTo>
                    <a:lnTo>
                      <a:pt x="994" y="1199"/>
                    </a:lnTo>
                    <a:lnTo>
                      <a:pt x="987" y="1188"/>
                    </a:lnTo>
                    <a:lnTo>
                      <a:pt x="978" y="1174"/>
                    </a:lnTo>
                    <a:lnTo>
                      <a:pt x="969" y="1159"/>
                    </a:lnTo>
                    <a:lnTo>
                      <a:pt x="963" y="1149"/>
                    </a:lnTo>
                    <a:lnTo>
                      <a:pt x="960" y="1146"/>
                    </a:lnTo>
                    <a:lnTo>
                      <a:pt x="959" y="1145"/>
                    </a:lnTo>
                    <a:lnTo>
                      <a:pt x="957" y="1145"/>
                    </a:lnTo>
                    <a:lnTo>
                      <a:pt x="954" y="1146"/>
                    </a:lnTo>
                    <a:lnTo>
                      <a:pt x="953" y="1150"/>
                    </a:lnTo>
                    <a:lnTo>
                      <a:pt x="952" y="1152"/>
                    </a:lnTo>
                    <a:lnTo>
                      <a:pt x="951" y="1157"/>
                    </a:lnTo>
                    <a:lnTo>
                      <a:pt x="951" y="1162"/>
                    </a:lnTo>
                    <a:lnTo>
                      <a:pt x="950" y="1165"/>
                    </a:lnTo>
                    <a:lnTo>
                      <a:pt x="950" y="1168"/>
                    </a:lnTo>
                    <a:lnTo>
                      <a:pt x="949" y="1168"/>
                    </a:lnTo>
                    <a:lnTo>
                      <a:pt x="947" y="1168"/>
                    </a:lnTo>
                    <a:lnTo>
                      <a:pt x="945" y="1163"/>
                    </a:lnTo>
                    <a:lnTo>
                      <a:pt x="940" y="1157"/>
                    </a:lnTo>
                    <a:lnTo>
                      <a:pt x="938" y="1153"/>
                    </a:lnTo>
                    <a:lnTo>
                      <a:pt x="935" y="1151"/>
                    </a:lnTo>
                    <a:lnTo>
                      <a:pt x="932" y="1151"/>
                    </a:lnTo>
                    <a:lnTo>
                      <a:pt x="930" y="1151"/>
                    </a:lnTo>
                    <a:lnTo>
                      <a:pt x="927" y="1151"/>
                    </a:lnTo>
                    <a:lnTo>
                      <a:pt x="925" y="1153"/>
                    </a:lnTo>
                    <a:lnTo>
                      <a:pt x="922" y="1156"/>
                    </a:lnTo>
                    <a:lnTo>
                      <a:pt x="921" y="1159"/>
                    </a:lnTo>
                    <a:lnTo>
                      <a:pt x="924" y="1177"/>
                    </a:lnTo>
                    <a:lnTo>
                      <a:pt x="928" y="1194"/>
                    </a:lnTo>
                    <a:lnTo>
                      <a:pt x="927" y="1201"/>
                    </a:lnTo>
                    <a:lnTo>
                      <a:pt x="924" y="1207"/>
                    </a:lnTo>
                    <a:lnTo>
                      <a:pt x="918" y="1214"/>
                    </a:lnTo>
                    <a:lnTo>
                      <a:pt x="911" y="1220"/>
                    </a:lnTo>
                    <a:lnTo>
                      <a:pt x="907" y="1222"/>
                    </a:lnTo>
                    <a:lnTo>
                      <a:pt x="905" y="1225"/>
                    </a:lnTo>
                    <a:lnTo>
                      <a:pt x="901" y="1225"/>
                    </a:lnTo>
                    <a:lnTo>
                      <a:pt x="900" y="1224"/>
                    </a:lnTo>
                    <a:lnTo>
                      <a:pt x="896" y="1221"/>
                    </a:lnTo>
                    <a:lnTo>
                      <a:pt x="891" y="1216"/>
                    </a:lnTo>
                    <a:lnTo>
                      <a:pt x="889" y="1214"/>
                    </a:lnTo>
                    <a:lnTo>
                      <a:pt x="887" y="1214"/>
                    </a:lnTo>
                    <a:lnTo>
                      <a:pt x="886" y="1215"/>
                    </a:lnTo>
                    <a:lnTo>
                      <a:pt x="883" y="1216"/>
                    </a:lnTo>
                    <a:lnTo>
                      <a:pt x="881" y="1219"/>
                    </a:lnTo>
                    <a:lnTo>
                      <a:pt x="878" y="1220"/>
                    </a:lnTo>
                    <a:lnTo>
                      <a:pt x="876" y="1221"/>
                    </a:lnTo>
                    <a:lnTo>
                      <a:pt x="872" y="1221"/>
                    </a:lnTo>
                    <a:lnTo>
                      <a:pt x="867" y="1219"/>
                    </a:lnTo>
                    <a:lnTo>
                      <a:pt x="861" y="1220"/>
                    </a:lnTo>
                    <a:lnTo>
                      <a:pt x="855" y="1224"/>
                    </a:lnTo>
                    <a:lnTo>
                      <a:pt x="849" y="1228"/>
                    </a:lnTo>
                    <a:lnTo>
                      <a:pt x="844" y="1229"/>
                    </a:lnTo>
                    <a:lnTo>
                      <a:pt x="838" y="1231"/>
                    </a:lnTo>
                    <a:lnTo>
                      <a:pt x="832" y="1229"/>
                    </a:lnTo>
                    <a:lnTo>
                      <a:pt x="825" y="1227"/>
                    </a:lnTo>
                    <a:lnTo>
                      <a:pt x="811" y="1222"/>
                    </a:lnTo>
                    <a:lnTo>
                      <a:pt x="800" y="1215"/>
                    </a:lnTo>
                    <a:lnTo>
                      <a:pt x="792" y="1210"/>
                    </a:lnTo>
                    <a:lnTo>
                      <a:pt x="786" y="1207"/>
                    </a:lnTo>
                    <a:lnTo>
                      <a:pt x="783" y="1207"/>
                    </a:lnTo>
                    <a:lnTo>
                      <a:pt x="782" y="1207"/>
                    </a:lnTo>
                    <a:lnTo>
                      <a:pt x="781" y="1209"/>
                    </a:lnTo>
                    <a:lnTo>
                      <a:pt x="781" y="1213"/>
                    </a:lnTo>
                    <a:lnTo>
                      <a:pt x="780" y="1218"/>
                    </a:lnTo>
                    <a:lnTo>
                      <a:pt x="777" y="1220"/>
                    </a:lnTo>
                    <a:lnTo>
                      <a:pt x="775" y="1222"/>
                    </a:lnTo>
                    <a:lnTo>
                      <a:pt x="773" y="1224"/>
                    </a:lnTo>
                    <a:lnTo>
                      <a:pt x="765" y="1224"/>
                    </a:lnTo>
                    <a:lnTo>
                      <a:pt x="761" y="1221"/>
                    </a:lnTo>
                    <a:lnTo>
                      <a:pt x="756" y="1219"/>
                    </a:lnTo>
                    <a:lnTo>
                      <a:pt x="751" y="1216"/>
                    </a:lnTo>
                    <a:lnTo>
                      <a:pt x="749" y="1216"/>
                    </a:lnTo>
                    <a:lnTo>
                      <a:pt x="746" y="1219"/>
                    </a:lnTo>
                    <a:lnTo>
                      <a:pt x="744" y="1221"/>
                    </a:lnTo>
                    <a:lnTo>
                      <a:pt x="741" y="1225"/>
                    </a:lnTo>
                    <a:lnTo>
                      <a:pt x="729" y="1239"/>
                    </a:lnTo>
                    <a:lnTo>
                      <a:pt x="710" y="1259"/>
                    </a:lnTo>
                    <a:lnTo>
                      <a:pt x="688" y="1278"/>
                    </a:lnTo>
                    <a:lnTo>
                      <a:pt x="674" y="1289"/>
                    </a:lnTo>
                    <a:lnTo>
                      <a:pt x="666" y="1294"/>
                    </a:lnTo>
                    <a:lnTo>
                      <a:pt x="658" y="1297"/>
                    </a:lnTo>
                    <a:lnTo>
                      <a:pt x="656" y="1300"/>
                    </a:lnTo>
                    <a:lnTo>
                      <a:pt x="655" y="1301"/>
                    </a:lnTo>
                    <a:lnTo>
                      <a:pt x="654" y="1303"/>
                    </a:lnTo>
                    <a:lnTo>
                      <a:pt x="655" y="1306"/>
                    </a:lnTo>
                    <a:lnTo>
                      <a:pt x="672" y="1315"/>
                    </a:lnTo>
                    <a:lnTo>
                      <a:pt x="686" y="1326"/>
                    </a:lnTo>
                    <a:lnTo>
                      <a:pt x="686" y="1329"/>
                    </a:lnTo>
                    <a:lnTo>
                      <a:pt x="685" y="1332"/>
                    </a:lnTo>
                    <a:lnTo>
                      <a:pt x="683" y="1334"/>
                    </a:lnTo>
                    <a:lnTo>
                      <a:pt x="681" y="1335"/>
                    </a:lnTo>
                    <a:lnTo>
                      <a:pt x="679" y="1336"/>
                    </a:lnTo>
                    <a:lnTo>
                      <a:pt x="674" y="1338"/>
                    </a:lnTo>
                    <a:lnTo>
                      <a:pt x="669" y="1338"/>
                    </a:lnTo>
                    <a:lnTo>
                      <a:pt x="664" y="1336"/>
                    </a:lnTo>
                    <a:lnTo>
                      <a:pt x="653" y="1336"/>
                    </a:lnTo>
                    <a:lnTo>
                      <a:pt x="644" y="1338"/>
                    </a:lnTo>
                    <a:lnTo>
                      <a:pt x="641" y="1339"/>
                    </a:lnTo>
                    <a:lnTo>
                      <a:pt x="638" y="1341"/>
                    </a:lnTo>
                    <a:lnTo>
                      <a:pt x="636" y="1344"/>
                    </a:lnTo>
                    <a:lnTo>
                      <a:pt x="635" y="1347"/>
                    </a:lnTo>
                    <a:lnTo>
                      <a:pt x="632" y="1359"/>
                    </a:lnTo>
                    <a:lnTo>
                      <a:pt x="629" y="1374"/>
                    </a:lnTo>
                    <a:lnTo>
                      <a:pt x="626" y="1383"/>
                    </a:lnTo>
                    <a:lnTo>
                      <a:pt x="624" y="1390"/>
                    </a:lnTo>
                    <a:lnTo>
                      <a:pt x="622" y="1397"/>
                    </a:lnTo>
                    <a:lnTo>
                      <a:pt x="618" y="1401"/>
                    </a:lnTo>
                    <a:lnTo>
                      <a:pt x="612" y="1409"/>
                    </a:lnTo>
                    <a:lnTo>
                      <a:pt x="605" y="1421"/>
                    </a:lnTo>
                    <a:lnTo>
                      <a:pt x="600" y="1426"/>
                    </a:lnTo>
                    <a:lnTo>
                      <a:pt x="597" y="1432"/>
                    </a:lnTo>
                    <a:lnTo>
                      <a:pt x="592" y="1435"/>
                    </a:lnTo>
                    <a:lnTo>
                      <a:pt x="588" y="1437"/>
                    </a:lnTo>
                    <a:lnTo>
                      <a:pt x="585" y="1441"/>
                    </a:lnTo>
                    <a:lnTo>
                      <a:pt x="581" y="1445"/>
                    </a:lnTo>
                    <a:lnTo>
                      <a:pt x="579" y="1448"/>
                    </a:lnTo>
                    <a:lnTo>
                      <a:pt x="576" y="1453"/>
                    </a:lnTo>
                    <a:lnTo>
                      <a:pt x="572" y="1464"/>
                    </a:lnTo>
                    <a:lnTo>
                      <a:pt x="566" y="1472"/>
                    </a:lnTo>
                    <a:lnTo>
                      <a:pt x="563" y="1477"/>
                    </a:lnTo>
                    <a:lnTo>
                      <a:pt x="562" y="1487"/>
                    </a:lnTo>
                    <a:lnTo>
                      <a:pt x="562" y="1499"/>
                    </a:lnTo>
                    <a:lnTo>
                      <a:pt x="561" y="1512"/>
                    </a:lnTo>
                    <a:lnTo>
                      <a:pt x="557" y="1525"/>
                    </a:lnTo>
                    <a:lnTo>
                      <a:pt x="554" y="1536"/>
                    </a:lnTo>
                    <a:lnTo>
                      <a:pt x="550" y="1544"/>
                    </a:lnTo>
                    <a:lnTo>
                      <a:pt x="549" y="1548"/>
                    </a:lnTo>
                    <a:lnTo>
                      <a:pt x="547" y="1554"/>
                    </a:lnTo>
                    <a:lnTo>
                      <a:pt x="543" y="1559"/>
                    </a:lnTo>
                    <a:lnTo>
                      <a:pt x="540" y="1562"/>
                    </a:lnTo>
                    <a:lnTo>
                      <a:pt x="534" y="1566"/>
                    </a:lnTo>
                    <a:lnTo>
                      <a:pt x="521" y="1571"/>
                    </a:lnTo>
                    <a:lnTo>
                      <a:pt x="505" y="1575"/>
                    </a:lnTo>
                    <a:lnTo>
                      <a:pt x="496" y="1579"/>
                    </a:lnTo>
                    <a:lnTo>
                      <a:pt x="487" y="1584"/>
                    </a:lnTo>
                    <a:lnTo>
                      <a:pt x="479" y="1588"/>
                    </a:lnTo>
                    <a:lnTo>
                      <a:pt x="471" y="1594"/>
                    </a:lnTo>
                    <a:lnTo>
                      <a:pt x="455" y="1609"/>
                    </a:lnTo>
                    <a:lnTo>
                      <a:pt x="441" y="1622"/>
                    </a:lnTo>
                    <a:lnTo>
                      <a:pt x="435" y="1629"/>
                    </a:lnTo>
                    <a:lnTo>
                      <a:pt x="429" y="1634"/>
                    </a:lnTo>
                    <a:lnTo>
                      <a:pt x="424" y="1637"/>
                    </a:lnTo>
                    <a:lnTo>
                      <a:pt x="420" y="1641"/>
                    </a:lnTo>
                    <a:lnTo>
                      <a:pt x="408" y="1644"/>
                    </a:lnTo>
                    <a:lnTo>
                      <a:pt x="395" y="1647"/>
                    </a:lnTo>
                    <a:lnTo>
                      <a:pt x="390" y="1648"/>
                    </a:lnTo>
                    <a:lnTo>
                      <a:pt x="386" y="1649"/>
                    </a:lnTo>
                    <a:lnTo>
                      <a:pt x="384" y="1650"/>
                    </a:lnTo>
                    <a:lnTo>
                      <a:pt x="383" y="1653"/>
                    </a:lnTo>
                    <a:lnTo>
                      <a:pt x="380" y="1659"/>
                    </a:lnTo>
                    <a:lnTo>
                      <a:pt x="372" y="1668"/>
                    </a:lnTo>
                    <a:close/>
                    <a:moveTo>
                      <a:pt x="858" y="1792"/>
                    </a:moveTo>
                    <a:lnTo>
                      <a:pt x="865" y="1792"/>
                    </a:lnTo>
                    <a:lnTo>
                      <a:pt x="871" y="1791"/>
                    </a:lnTo>
                    <a:lnTo>
                      <a:pt x="878" y="1788"/>
                    </a:lnTo>
                    <a:lnTo>
                      <a:pt x="886" y="1783"/>
                    </a:lnTo>
                    <a:lnTo>
                      <a:pt x="893" y="1777"/>
                    </a:lnTo>
                    <a:lnTo>
                      <a:pt x="899" y="1774"/>
                    </a:lnTo>
                    <a:lnTo>
                      <a:pt x="905" y="1773"/>
                    </a:lnTo>
                    <a:lnTo>
                      <a:pt x="908" y="1773"/>
                    </a:lnTo>
                    <a:lnTo>
                      <a:pt x="909" y="1774"/>
                    </a:lnTo>
                    <a:lnTo>
                      <a:pt x="911" y="1775"/>
                    </a:lnTo>
                    <a:lnTo>
                      <a:pt x="911" y="1779"/>
                    </a:lnTo>
                    <a:lnTo>
                      <a:pt x="911" y="1781"/>
                    </a:lnTo>
                    <a:lnTo>
                      <a:pt x="911" y="1788"/>
                    </a:lnTo>
                    <a:lnTo>
                      <a:pt x="909" y="1796"/>
                    </a:lnTo>
                    <a:lnTo>
                      <a:pt x="909" y="1804"/>
                    </a:lnTo>
                    <a:lnTo>
                      <a:pt x="909" y="1812"/>
                    </a:lnTo>
                    <a:lnTo>
                      <a:pt x="908" y="1819"/>
                    </a:lnTo>
                    <a:lnTo>
                      <a:pt x="906" y="1825"/>
                    </a:lnTo>
                    <a:lnTo>
                      <a:pt x="902" y="1830"/>
                    </a:lnTo>
                    <a:lnTo>
                      <a:pt x="896" y="1832"/>
                    </a:lnTo>
                    <a:lnTo>
                      <a:pt x="889" y="1833"/>
                    </a:lnTo>
                    <a:lnTo>
                      <a:pt x="881" y="1832"/>
                    </a:lnTo>
                    <a:lnTo>
                      <a:pt x="874" y="1832"/>
                    </a:lnTo>
                    <a:lnTo>
                      <a:pt x="868" y="1832"/>
                    </a:lnTo>
                    <a:lnTo>
                      <a:pt x="861" y="1833"/>
                    </a:lnTo>
                    <a:lnTo>
                      <a:pt x="853" y="1837"/>
                    </a:lnTo>
                    <a:lnTo>
                      <a:pt x="850" y="1838"/>
                    </a:lnTo>
                    <a:lnTo>
                      <a:pt x="846" y="1839"/>
                    </a:lnTo>
                    <a:lnTo>
                      <a:pt x="844" y="1839"/>
                    </a:lnTo>
                    <a:lnTo>
                      <a:pt x="840" y="1838"/>
                    </a:lnTo>
                    <a:lnTo>
                      <a:pt x="839" y="1837"/>
                    </a:lnTo>
                    <a:lnTo>
                      <a:pt x="837" y="1836"/>
                    </a:lnTo>
                    <a:lnTo>
                      <a:pt x="836" y="1833"/>
                    </a:lnTo>
                    <a:lnTo>
                      <a:pt x="834" y="1831"/>
                    </a:lnTo>
                    <a:lnTo>
                      <a:pt x="834" y="1826"/>
                    </a:lnTo>
                    <a:lnTo>
                      <a:pt x="836" y="1820"/>
                    </a:lnTo>
                    <a:lnTo>
                      <a:pt x="838" y="1813"/>
                    </a:lnTo>
                    <a:lnTo>
                      <a:pt x="842" y="1807"/>
                    </a:lnTo>
                    <a:lnTo>
                      <a:pt x="845" y="1801"/>
                    </a:lnTo>
                    <a:lnTo>
                      <a:pt x="850" y="1796"/>
                    </a:lnTo>
                    <a:lnTo>
                      <a:pt x="855" y="1793"/>
                    </a:lnTo>
                    <a:lnTo>
                      <a:pt x="858" y="1792"/>
                    </a:lnTo>
                    <a:close/>
                    <a:moveTo>
                      <a:pt x="877" y="1851"/>
                    </a:moveTo>
                    <a:lnTo>
                      <a:pt x="882" y="1851"/>
                    </a:lnTo>
                    <a:lnTo>
                      <a:pt x="886" y="1852"/>
                    </a:lnTo>
                    <a:lnTo>
                      <a:pt x="888" y="1855"/>
                    </a:lnTo>
                    <a:lnTo>
                      <a:pt x="890" y="1857"/>
                    </a:lnTo>
                    <a:lnTo>
                      <a:pt x="894" y="1863"/>
                    </a:lnTo>
                    <a:lnTo>
                      <a:pt x="896" y="1870"/>
                    </a:lnTo>
                    <a:lnTo>
                      <a:pt x="897" y="1878"/>
                    </a:lnTo>
                    <a:lnTo>
                      <a:pt x="899" y="1886"/>
                    </a:lnTo>
                    <a:lnTo>
                      <a:pt x="897" y="1889"/>
                    </a:lnTo>
                    <a:lnTo>
                      <a:pt x="896" y="1892"/>
                    </a:lnTo>
                    <a:lnTo>
                      <a:pt x="894" y="1894"/>
                    </a:lnTo>
                    <a:lnTo>
                      <a:pt x="890" y="1895"/>
                    </a:lnTo>
                    <a:lnTo>
                      <a:pt x="883" y="1896"/>
                    </a:lnTo>
                    <a:lnTo>
                      <a:pt x="876" y="1894"/>
                    </a:lnTo>
                    <a:lnTo>
                      <a:pt x="874" y="1893"/>
                    </a:lnTo>
                    <a:lnTo>
                      <a:pt x="871" y="1890"/>
                    </a:lnTo>
                    <a:lnTo>
                      <a:pt x="870" y="1888"/>
                    </a:lnTo>
                    <a:lnTo>
                      <a:pt x="870" y="1886"/>
                    </a:lnTo>
                    <a:lnTo>
                      <a:pt x="872" y="1878"/>
                    </a:lnTo>
                    <a:lnTo>
                      <a:pt x="875" y="1873"/>
                    </a:lnTo>
                    <a:lnTo>
                      <a:pt x="876" y="1870"/>
                    </a:lnTo>
                    <a:lnTo>
                      <a:pt x="876" y="1868"/>
                    </a:lnTo>
                    <a:lnTo>
                      <a:pt x="876" y="1867"/>
                    </a:lnTo>
                    <a:lnTo>
                      <a:pt x="875" y="1865"/>
                    </a:lnTo>
                    <a:lnTo>
                      <a:pt x="870" y="1867"/>
                    </a:lnTo>
                    <a:lnTo>
                      <a:pt x="865" y="1871"/>
                    </a:lnTo>
                    <a:lnTo>
                      <a:pt x="861" y="1876"/>
                    </a:lnTo>
                    <a:lnTo>
                      <a:pt x="857" y="1882"/>
                    </a:lnTo>
                    <a:lnTo>
                      <a:pt x="855" y="1888"/>
                    </a:lnTo>
                    <a:lnTo>
                      <a:pt x="852" y="1893"/>
                    </a:lnTo>
                    <a:lnTo>
                      <a:pt x="850" y="1896"/>
                    </a:lnTo>
                    <a:lnTo>
                      <a:pt x="845" y="1899"/>
                    </a:lnTo>
                    <a:lnTo>
                      <a:pt x="844" y="1899"/>
                    </a:lnTo>
                    <a:lnTo>
                      <a:pt x="843" y="1896"/>
                    </a:lnTo>
                    <a:lnTo>
                      <a:pt x="842" y="1894"/>
                    </a:lnTo>
                    <a:lnTo>
                      <a:pt x="842" y="1889"/>
                    </a:lnTo>
                    <a:lnTo>
                      <a:pt x="842" y="1881"/>
                    </a:lnTo>
                    <a:lnTo>
                      <a:pt x="844" y="1871"/>
                    </a:lnTo>
                    <a:lnTo>
                      <a:pt x="846" y="1868"/>
                    </a:lnTo>
                    <a:lnTo>
                      <a:pt x="850" y="1863"/>
                    </a:lnTo>
                    <a:lnTo>
                      <a:pt x="853" y="1859"/>
                    </a:lnTo>
                    <a:lnTo>
                      <a:pt x="858" y="1857"/>
                    </a:lnTo>
                    <a:lnTo>
                      <a:pt x="863" y="1853"/>
                    </a:lnTo>
                    <a:lnTo>
                      <a:pt x="868" y="1852"/>
                    </a:lnTo>
                    <a:lnTo>
                      <a:pt x="872" y="1851"/>
                    </a:lnTo>
                    <a:lnTo>
                      <a:pt x="877" y="1851"/>
                    </a:lnTo>
                    <a:close/>
                    <a:moveTo>
                      <a:pt x="1209" y="1939"/>
                    </a:moveTo>
                    <a:lnTo>
                      <a:pt x="1211" y="1937"/>
                    </a:lnTo>
                    <a:lnTo>
                      <a:pt x="1215" y="1934"/>
                    </a:lnTo>
                    <a:lnTo>
                      <a:pt x="1218" y="1932"/>
                    </a:lnTo>
                    <a:lnTo>
                      <a:pt x="1222" y="1931"/>
                    </a:lnTo>
                    <a:lnTo>
                      <a:pt x="1224" y="1932"/>
                    </a:lnTo>
                    <a:lnTo>
                      <a:pt x="1226" y="1933"/>
                    </a:lnTo>
                    <a:lnTo>
                      <a:pt x="1228" y="1934"/>
                    </a:lnTo>
                    <a:lnTo>
                      <a:pt x="1229" y="1937"/>
                    </a:lnTo>
                    <a:lnTo>
                      <a:pt x="1229" y="1939"/>
                    </a:lnTo>
                    <a:lnTo>
                      <a:pt x="1229" y="1943"/>
                    </a:lnTo>
                    <a:lnTo>
                      <a:pt x="1229" y="1945"/>
                    </a:lnTo>
                    <a:lnTo>
                      <a:pt x="1228" y="1947"/>
                    </a:lnTo>
                    <a:lnTo>
                      <a:pt x="1223" y="1952"/>
                    </a:lnTo>
                    <a:lnTo>
                      <a:pt x="1218" y="1956"/>
                    </a:lnTo>
                    <a:lnTo>
                      <a:pt x="1212" y="1957"/>
                    </a:lnTo>
                    <a:lnTo>
                      <a:pt x="1205" y="1958"/>
                    </a:lnTo>
                    <a:lnTo>
                      <a:pt x="1203" y="1958"/>
                    </a:lnTo>
                    <a:lnTo>
                      <a:pt x="1201" y="1957"/>
                    </a:lnTo>
                    <a:lnTo>
                      <a:pt x="1198" y="1956"/>
                    </a:lnTo>
                    <a:lnTo>
                      <a:pt x="1197" y="1953"/>
                    </a:lnTo>
                    <a:lnTo>
                      <a:pt x="1196" y="1951"/>
                    </a:lnTo>
                    <a:lnTo>
                      <a:pt x="1196" y="1949"/>
                    </a:lnTo>
                    <a:lnTo>
                      <a:pt x="1197" y="1947"/>
                    </a:lnTo>
                    <a:lnTo>
                      <a:pt x="1198" y="1945"/>
                    </a:lnTo>
                    <a:lnTo>
                      <a:pt x="1205" y="1943"/>
                    </a:lnTo>
                    <a:lnTo>
                      <a:pt x="1209" y="1939"/>
                    </a:lnTo>
                    <a:close/>
                    <a:moveTo>
                      <a:pt x="1337" y="1991"/>
                    </a:moveTo>
                    <a:lnTo>
                      <a:pt x="1337" y="1989"/>
                    </a:lnTo>
                    <a:lnTo>
                      <a:pt x="1338" y="1988"/>
                    </a:lnTo>
                    <a:lnTo>
                      <a:pt x="1340" y="1987"/>
                    </a:lnTo>
                    <a:lnTo>
                      <a:pt x="1341" y="1987"/>
                    </a:lnTo>
                    <a:lnTo>
                      <a:pt x="1346" y="1988"/>
                    </a:lnTo>
                    <a:lnTo>
                      <a:pt x="1350" y="1990"/>
                    </a:lnTo>
                    <a:lnTo>
                      <a:pt x="1355" y="1996"/>
                    </a:lnTo>
                    <a:lnTo>
                      <a:pt x="1357" y="2001"/>
                    </a:lnTo>
                    <a:lnTo>
                      <a:pt x="1357" y="2004"/>
                    </a:lnTo>
                    <a:lnTo>
                      <a:pt x="1356" y="2008"/>
                    </a:lnTo>
                    <a:lnTo>
                      <a:pt x="1354" y="2009"/>
                    </a:lnTo>
                    <a:lnTo>
                      <a:pt x="1352" y="2008"/>
                    </a:lnTo>
                    <a:lnTo>
                      <a:pt x="1349" y="2006"/>
                    </a:lnTo>
                    <a:lnTo>
                      <a:pt x="1346" y="2003"/>
                    </a:lnTo>
                    <a:lnTo>
                      <a:pt x="1341" y="1996"/>
                    </a:lnTo>
                    <a:lnTo>
                      <a:pt x="1337" y="1991"/>
                    </a:lnTo>
                    <a:close/>
                  </a:path>
                </a:pathLst>
              </a:custGeom>
              <a:solidFill>
                <a:srgbClr val="BFBFBF">
                  <a:alpha val="100000"/>
                </a:srgbClr>
              </a:solidFill>
              <a:ln w="9525" cap="flat" cmpd="sng">
                <a:solidFill>
                  <a:schemeClr val="bg1">
                    <a:alpha val="100000"/>
                  </a:schemeClr>
                </a:solidFill>
                <a:prstDash val="solid"/>
                <a:bevel/>
                <a:headEnd type="none" w="med" len="med"/>
                <a:tailEnd type="none" w="med" len="med"/>
              </a:ln>
            </p:spPr>
            <p:txBody>
              <a:bodyPr/>
              <a:lstStyle/>
              <a:p>
                <a:endParaRPr lang="zh-CN" altLang="en-US"/>
              </a:p>
            </p:txBody>
          </p:sp>
          <p:sp>
            <p:nvSpPr>
              <p:cNvPr id="44062" name="浙江"/>
              <p:cNvSpPr/>
              <p:nvPr/>
            </p:nvSpPr>
            <p:spPr>
              <a:xfrm>
                <a:off x="3924349" y="2600461"/>
                <a:ext cx="390530" cy="45722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1493" h="1731">
                    <a:moveTo>
                      <a:pt x="984" y="1731"/>
                    </a:moveTo>
                    <a:lnTo>
                      <a:pt x="980" y="1725"/>
                    </a:lnTo>
                    <a:lnTo>
                      <a:pt x="975" y="1721"/>
                    </a:lnTo>
                    <a:lnTo>
                      <a:pt x="971" y="1715"/>
                    </a:lnTo>
                    <a:lnTo>
                      <a:pt x="968" y="1710"/>
                    </a:lnTo>
                    <a:lnTo>
                      <a:pt x="963" y="1697"/>
                    </a:lnTo>
                    <a:lnTo>
                      <a:pt x="958" y="1681"/>
                    </a:lnTo>
                    <a:lnTo>
                      <a:pt x="954" y="1667"/>
                    </a:lnTo>
                    <a:lnTo>
                      <a:pt x="950" y="1656"/>
                    </a:lnTo>
                    <a:lnTo>
                      <a:pt x="946" y="1649"/>
                    </a:lnTo>
                    <a:lnTo>
                      <a:pt x="944" y="1642"/>
                    </a:lnTo>
                    <a:lnTo>
                      <a:pt x="942" y="1640"/>
                    </a:lnTo>
                    <a:lnTo>
                      <a:pt x="939" y="1637"/>
                    </a:lnTo>
                    <a:lnTo>
                      <a:pt x="936" y="1635"/>
                    </a:lnTo>
                    <a:lnTo>
                      <a:pt x="932" y="1634"/>
                    </a:lnTo>
                    <a:lnTo>
                      <a:pt x="924" y="1634"/>
                    </a:lnTo>
                    <a:lnTo>
                      <a:pt x="914" y="1631"/>
                    </a:lnTo>
                    <a:lnTo>
                      <a:pt x="905" y="1630"/>
                    </a:lnTo>
                    <a:lnTo>
                      <a:pt x="894" y="1626"/>
                    </a:lnTo>
                    <a:lnTo>
                      <a:pt x="888" y="1624"/>
                    </a:lnTo>
                    <a:lnTo>
                      <a:pt x="882" y="1623"/>
                    </a:lnTo>
                    <a:lnTo>
                      <a:pt x="876" y="1623"/>
                    </a:lnTo>
                    <a:lnTo>
                      <a:pt x="870" y="1624"/>
                    </a:lnTo>
                    <a:lnTo>
                      <a:pt x="866" y="1627"/>
                    </a:lnTo>
                    <a:lnTo>
                      <a:pt x="860" y="1630"/>
                    </a:lnTo>
                    <a:lnTo>
                      <a:pt x="856" y="1634"/>
                    </a:lnTo>
                    <a:lnTo>
                      <a:pt x="852" y="1639"/>
                    </a:lnTo>
                    <a:lnTo>
                      <a:pt x="845" y="1647"/>
                    </a:lnTo>
                    <a:lnTo>
                      <a:pt x="839" y="1653"/>
                    </a:lnTo>
                    <a:lnTo>
                      <a:pt x="836" y="1655"/>
                    </a:lnTo>
                    <a:lnTo>
                      <a:pt x="833" y="1656"/>
                    </a:lnTo>
                    <a:lnTo>
                      <a:pt x="831" y="1656"/>
                    </a:lnTo>
                    <a:lnTo>
                      <a:pt x="829" y="1655"/>
                    </a:lnTo>
                    <a:lnTo>
                      <a:pt x="825" y="1652"/>
                    </a:lnTo>
                    <a:lnTo>
                      <a:pt x="819" y="1648"/>
                    </a:lnTo>
                    <a:lnTo>
                      <a:pt x="817" y="1647"/>
                    </a:lnTo>
                    <a:lnTo>
                      <a:pt x="813" y="1646"/>
                    </a:lnTo>
                    <a:lnTo>
                      <a:pt x="810" y="1647"/>
                    </a:lnTo>
                    <a:lnTo>
                      <a:pt x="807" y="1649"/>
                    </a:lnTo>
                    <a:lnTo>
                      <a:pt x="801" y="1656"/>
                    </a:lnTo>
                    <a:lnTo>
                      <a:pt x="797" y="1664"/>
                    </a:lnTo>
                    <a:lnTo>
                      <a:pt x="793" y="1671"/>
                    </a:lnTo>
                    <a:lnTo>
                      <a:pt x="791" y="1675"/>
                    </a:lnTo>
                    <a:lnTo>
                      <a:pt x="787" y="1678"/>
                    </a:lnTo>
                    <a:lnTo>
                      <a:pt x="779" y="1679"/>
                    </a:lnTo>
                    <a:lnTo>
                      <a:pt x="769" y="1680"/>
                    </a:lnTo>
                    <a:lnTo>
                      <a:pt x="761" y="1680"/>
                    </a:lnTo>
                    <a:lnTo>
                      <a:pt x="750" y="1683"/>
                    </a:lnTo>
                    <a:lnTo>
                      <a:pt x="742" y="1686"/>
                    </a:lnTo>
                    <a:lnTo>
                      <a:pt x="737" y="1689"/>
                    </a:lnTo>
                    <a:lnTo>
                      <a:pt x="736" y="1689"/>
                    </a:lnTo>
                    <a:lnTo>
                      <a:pt x="736" y="1685"/>
                    </a:lnTo>
                    <a:lnTo>
                      <a:pt x="736" y="1679"/>
                    </a:lnTo>
                    <a:lnTo>
                      <a:pt x="731" y="1673"/>
                    </a:lnTo>
                    <a:lnTo>
                      <a:pt x="725" y="1666"/>
                    </a:lnTo>
                    <a:lnTo>
                      <a:pt x="716" y="1659"/>
                    </a:lnTo>
                    <a:lnTo>
                      <a:pt x="706" y="1653"/>
                    </a:lnTo>
                    <a:lnTo>
                      <a:pt x="705" y="1649"/>
                    </a:lnTo>
                    <a:lnTo>
                      <a:pt x="704" y="1646"/>
                    </a:lnTo>
                    <a:lnTo>
                      <a:pt x="703" y="1642"/>
                    </a:lnTo>
                    <a:lnTo>
                      <a:pt x="703" y="1637"/>
                    </a:lnTo>
                    <a:lnTo>
                      <a:pt x="704" y="1626"/>
                    </a:lnTo>
                    <a:lnTo>
                      <a:pt x="704" y="1615"/>
                    </a:lnTo>
                    <a:lnTo>
                      <a:pt x="704" y="1610"/>
                    </a:lnTo>
                    <a:lnTo>
                      <a:pt x="703" y="1607"/>
                    </a:lnTo>
                    <a:lnTo>
                      <a:pt x="702" y="1603"/>
                    </a:lnTo>
                    <a:lnTo>
                      <a:pt x="699" y="1599"/>
                    </a:lnTo>
                    <a:lnTo>
                      <a:pt x="696" y="1597"/>
                    </a:lnTo>
                    <a:lnTo>
                      <a:pt x="692" y="1596"/>
                    </a:lnTo>
                    <a:lnTo>
                      <a:pt x="687" y="1596"/>
                    </a:lnTo>
                    <a:lnTo>
                      <a:pt x="682" y="1595"/>
                    </a:lnTo>
                    <a:lnTo>
                      <a:pt x="681" y="1589"/>
                    </a:lnTo>
                    <a:lnTo>
                      <a:pt x="681" y="1577"/>
                    </a:lnTo>
                    <a:lnTo>
                      <a:pt x="675" y="1571"/>
                    </a:lnTo>
                    <a:lnTo>
                      <a:pt x="671" y="1567"/>
                    </a:lnTo>
                    <a:lnTo>
                      <a:pt x="669" y="1557"/>
                    </a:lnTo>
                    <a:lnTo>
                      <a:pt x="667" y="1541"/>
                    </a:lnTo>
                    <a:lnTo>
                      <a:pt x="666" y="1539"/>
                    </a:lnTo>
                    <a:lnTo>
                      <a:pt x="663" y="1536"/>
                    </a:lnTo>
                    <a:lnTo>
                      <a:pt x="662" y="1535"/>
                    </a:lnTo>
                    <a:lnTo>
                      <a:pt x="660" y="1534"/>
                    </a:lnTo>
                    <a:lnTo>
                      <a:pt x="654" y="1534"/>
                    </a:lnTo>
                    <a:lnTo>
                      <a:pt x="649" y="1534"/>
                    </a:lnTo>
                    <a:lnTo>
                      <a:pt x="646" y="1535"/>
                    </a:lnTo>
                    <a:lnTo>
                      <a:pt x="642" y="1538"/>
                    </a:lnTo>
                    <a:lnTo>
                      <a:pt x="637" y="1540"/>
                    </a:lnTo>
                    <a:lnTo>
                      <a:pt x="634" y="1542"/>
                    </a:lnTo>
                    <a:lnTo>
                      <a:pt x="629" y="1548"/>
                    </a:lnTo>
                    <a:lnTo>
                      <a:pt x="624" y="1555"/>
                    </a:lnTo>
                    <a:lnTo>
                      <a:pt x="622" y="1563"/>
                    </a:lnTo>
                    <a:lnTo>
                      <a:pt x="619" y="1571"/>
                    </a:lnTo>
                    <a:lnTo>
                      <a:pt x="616" y="1586"/>
                    </a:lnTo>
                    <a:lnTo>
                      <a:pt x="612" y="1598"/>
                    </a:lnTo>
                    <a:lnTo>
                      <a:pt x="611" y="1603"/>
                    </a:lnTo>
                    <a:lnTo>
                      <a:pt x="609" y="1607"/>
                    </a:lnTo>
                    <a:lnTo>
                      <a:pt x="606" y="1608"/>
                    </a:lnTo>
                    <a:lnTo>
                      <a:pt x="604" y="1609"/>
                    </a:lnTo>
                    <a:lnTo>
                      <a:pt x="602" y="1609"/>
                    </a:lnTo>
                    <a:lnTo>
                      <a:pt x="599" y="1608"/>
                    </a:lnTo>
                    <a:lnTo>
                      <a:pt x="596" y="1607"/>
                    </a:lnTo>
                    <a:lnTo>
                      <a:pt x="593" y="1604"/>
                    </a:lnTo>
                    <a:lnTo>
                      <a:pt x="590" y="1603"/>
                    </a:lnTo>
                    <a:lnTo>
                      <a:pt x="586" y="1604"/>
                    </a:lnTo>
                    <a:lnTo>
                      <a:pt x="581" y="1607"/>
                    </a:lnTo>
                    <a:lnTo>
                      <a:pt x="577" y="1610"/>
                    </a:lnTo>
                    <a:lnTo>
                      <a:pt x="567" y="1621"/>
                    </a:lnTo>
                    <a:lnTo>
                      <a:pt x="560" y="1631"/>
                    </a:lnTo>
                    <a:lnTo>
                      <a:pt x="554" y="1642"/>
                    </a:lnTo>
                    <a:lnTo>
                      <a:pt x="547" y="1652"/>
                    </a:lnTo>
                    <a:lnTo>
                      <a:pt x="542" y="1655"/>
                    </a:lnTo>
                    <a:lnTo>
                      <a:pt x="537" y="1659"/>
                    </a:lnTo>
                    <a:lnTo>
                      <a:pt x="533" y="1661"/>
                    </a:lnTo>
                    <a:lnTo>
                      <a:pt x="527" y="1664"/>
                    </a:lnTo>
                    <a:lnTo>
                      <a:pt x="515" y="1665"/>
                    </a:lnTo>
                    <a:lnTo>
                      <a:pt x="504" y="1666"/>
                    </a:lnTo>
                    <a:lnTo>
                      <a:pt x="499" y="1665"/>
                    </a:lnTo>
                    <a:lnTo>
                      <a:pt x="496" y="1664"/>
                    </a:lnTo>
                    <a:lnTo>
                      <a:pt x="493" y="1661"/>
                    </a:lnTo>
                    <a:lnTo>
                      <a:pt x="491" y="1659"/>
                    </a:lnTo>
                    <a:lnTo>
                      <a:pt x="491" y="1653"/>
                    </a:lnTo>
                    <a:lnTo>
                      <a:pt x="490" y="1649"/>
                    </a:lnTo>
                    <a:lnTo>
                      <a:pt x="488" y="1646"/>
                    </a:lnTo>
                    <a:lnTo>
                      <a:pt x="484" y="1642"/>
                    </a:lnTo>
                    <a:lnTo>
                      <a:pt x="480" y="1640"/>
                    </a:lnTo>
                    <a:lnTo>
                      <a:pt x="476" y="1639"/>
                    </a:lnTo>
                    <a:lnTo>
                      <a:pt x="469" y="1637"/>
                    </a:lnTo>
                    <a:lnTo>
                      <a:pt x="460" y="1637"/>
                    </a:lnTo>
                    <a:lnTo>
                      <a:pt x="444" y="1637"/>
                    </a:lnTo>
                    <a:lnTo>
                      <a:pt x="429" y="1640"/>
                    </a:lnTo>
                    <a:lnTo>
                      <a:pt x="416" y="1642"/>
                    </a:lnTo>
                    <a:lnTo>
                      <a:pt x="406" y="1645"/>
                    </a:lnTo>
                    <a:lnTo>
                      <a:pt x="401" y="1645"/>
                    </a:lnTo>
                    <a:lnTo>
                      <a:pt x="397" y="1645"/>
                    </a:lnTo>
                    <a:lnTo>
                      <a:pt x="392" y="1643"/>
                    </a:lnTo>
                    <a:lnTo>
                      <a:pt x="389" y="1640"/>
                    </a:lnTo>
                    <a:lnTo>
                      <a:pt x="385" y="1636"/>
                    </a:lnTo>
                    <a:lnTo>
                      <a:pt x="383" y="1633"/>
                    </a:lnTo>
                    <a:lnTo>
                      <a:pt x="382" y="1629"/>
                    </a:lnTo>
                    <a:lnTo>
                      <a:pt x="381" y="1626"/>
                    </a:lnTo>
                    <a:lnTo>
                      <a:pt x="382" y="1623"/>
                    </a:lnTo>
                    <a:lnTo>
                      <a:pt x="382" y="1620"/>
                    </a:lnTo>
                    <a:lnTo>
                      <a:pt x="384" y="1617"/>
                    </a:lnTo>
                    <a:lnTo>
                      <a:pt x="386" y="1615"/>
                    </a:lnTo>
                    <a:lnTo>
                      <a:pt x="391" y="1611"/>
                    </a:lnTo>
                    <a:lnTo>
                      <a:pt x="395" y="1608"/>
                    </a:lnTo>
                    <a:lnTo>
                      <a:pt x="395" y="1607"/>
                    </a:lnTo>
                    <a:lnTo>
                      <a:pt x="395" y="1604"/>
                    </a:lnTo>
                    <a:lnTo>
                      <a:pt x="395" y="1602"/>
                    </a:lnTo>
                    <a:lnTo>
                      <a:pt x="394" y="1598"/>
                    </a:lnTo>
                    <a:lnTo>
                      <a:pt x="390" y="1590"/>
                    </a:lnTo>
                    <a:lnTo>
                      <a:pt x="385" y="1579"/>
                    </a:lnTo>
                    <a:lnTo>
                      <a:pt x="381" y="1567"/>
                    </a:lnTo>
                    <a:lnTo>
                      <a:pt x="376" y="1553"/>
                    </a:lnTo>
                    <a:lnTo>
                      <a:pt x="371" y="1538"/>
                    </a:lnTo>
                    <a:lnTo>
                      <a:pt x="366" y="1521"/>
                    </a:lnTo>
                    <a:lnTo>
                      <a:pt x="362" y="1504"/>
                    </a:lnTo>
                    <a:lnTo>
                      <a:pt x="356" y="1490"/>
                    </a:lnTo>
                    <a:lnTo>
                      <a:pt x="348" y="1476"/>
                    </a:lnTo>
                    <a:lnTo>
                      <a:pt x="340" y="1465"/>
                    </a:lnTo>
                    <a:lnTo>
                      <a:pt x="332" y="1456"/>
                    </a:lnTo>
                    <a:lnTo>
                      <a:pt x="323" y="1447"/>
                    </a:lnTo>
                    <a:lnTo>
                      <a:pt x="319" y="1444"/>
                    </a:lnTo>
                    <a:lnTo>
                      <a:pt x="315" y="1439"/>
                    </a:lnTo>
                    <a:lnTo>
                      <a:pt x="312" y="1433"/>
                    </a:lnTo>
                    <a:lnTo>
                      <a:pt x="309" y="1428"/>
                    </a:lnTo>
                    <a:lnTo>
                      <a:pt x="307" y="1415"/>
                    </a:lnTo>
                    <a:lnTo>
                      <a:pt x="306" y="1404"/>
                    </a:lnTo>
                    <a:lnTo>
                      <a:pt x="306" y="1400"/>
                    </a:lnTo>
                    <a:lnTo>
                      <a:pt x="308" y="1395"/>
                    </a:lnTo>
                    <a:lnTo>
                      <a:pt x="310" y="1390"/>
                    </a:lnTo>
                    <a:lnTo>
                      <a:pt x="314" y="1387"/>
                    </a:lnTo>
                    <a:lnTo>
                      <a:pt x="322" y="1381"/>
                    </a:lnTo>
                    <a:lnTo>
                      <a:pt x="328" y="1374"/>
                    </a:lnTo>
                    <a:lnTo>
                      <a:pt x="331" y="1370"/>
                    </a:lnTo>
                    <a:lnTo>
                      <a:pt x="332" y="1365"/>
                    </a:lnTo>
                    <a:lnTo>
                      <a:pt x="331" y="1362"/>
                    </a:lnTo>
                    <a:lnTo>
                      <a:pt x="331" y="1358"/>
                    </a:lnTo>
                    <a:lnTo>
                      <a:pt x="327" y="1350"/>
                    </a:lnTo>
                    <a:lnTo>
                      <a:pt x="323" y="1344"/>
                    </a:lnTo>
                    <a:lnTo>
                      <a:pt x="321" y="1337"/>
                    </a:lnTo>
                    <a:lnTo>
                      <a:pt x="321" y="1328"/>
                    </a:lnTo>
                    <a:lnTo>
                      <a:pt x="321" y="1325"/>
                    </a:lnTo>
                    <a:lnTo>
                      <a:pt x="320" y="1320"/>
                    </a:lnTo>
                    <a:lnTo>
                      <a:pt x="319" y="1315"/>
                    </a:lnTo>
                    <a:lnTo>
                      <a:pt x="315" y="1309"/>
                    </a:lnTo>
                    <a:lnTo>
                      <a:pt x="312" y="1305"/>
                    </a:lnTo>
                    <a:lnTo>
                      <a:pt x="307" y="1301"/>
                    </a:lnTo>
                    <a:lnTo>
                      <a:pt x="303" y="1299"/>
                    </a:lnTo>
                    <a:lnTo>
                      <a:pt x="299" y="1296"/>
                    </a:lnTo>
                    <a:lnTo>
                      <a:pt x="294" y="1296"/>
                    </a:lnTo>
                    <a:lnTo>
                      <a:pt x="289" y="1297"/>
                    </a:lnTo>
                    <a:lnTo>
                      <a:pt x="284" y="1300"/>
                    </a:lnTo>
                    <a:lnTo>
                      <a:pt x="281" y="1305"/>
                    </a:lnTo>
                    <a:lnTo>
                      <a:pt x="272" y="1312"/>
                    </a:lnTo>
                    <a:lnTo>
                      <a:pt x="265" y="1317"/>
                    </a:lnTo>
                    <a:lnTo>
                      <a:pt x="263" y="1318"/>
                    </a:lnTo>
                    <a:lnTo>
                      <a:pt x="260" y="1318"/>
                    </a:lnTo>
                    <a:lnTo>
                      <a:pt x="258" y="1318"/>
                    </a:lnTo>
                    <a:lnTo>
                      <a:pt x="256" y="1317"/>
                    </a:lnTo>
                    <a:lnTo>
                      <a:pt x="253" y="1313"/>
                    </a:lnTo>
                    <a:lnTo>
                      <a:pt x="250" y="1309"/>
                    </a:lnTo>
                    <a:lnTo>
                      <a:pt x="247" y="1308"/>
                    </a:lnTo>
                    <a:lnTo>
                      <a:pt x="244" y="1307"/>
                    </a:lnTo>
                    <a:lnTo>
                      <a:pt x="240" y="1307"/>
                    </a:lnTo>
                    <a:lnTo>
                      <a:pt x="236" y="1308"/>
                    </a:lnTo>
                    <a:lnTo>
                      <a:pt x="231" y="1309"/>
                    </a:lnTo>
                    <a:lnTo>
                      <a:pt x="228" y="1312"/>
                    </a:lnTo>
                    <a:lnTo>
                      <a:pt x="226" y="1314"/>
                    </a:lnTo>
                    <a:lnTo>
                      <a:pt x="225" y="1318"/>
                    </a:lnTo>
                    <a:lnTo>
                      <a:pt x="222" y="1320"/>
                    </a:lnTo>
                    <a:lnTo>
                      <a:pt x="220" y="1322"/>
                    </a:lnTo>
                    <a:lnTo>
                      <a:pt x="215" y="1325"/>
                    </a:lnTo>
                    <a:lnTo>
                      <a:pt x="209" y="1326"/>
                    </a:lnTo>
                    <a:lnTo>
                      <a:pt x="202" y="1326"/>
                    </a:lnTo>
                    <a:lnTo>
                      <a:pt x="195" y="1325"/>
                    </a:lnTo>
                    <a:lnTo>
                      <a:pt x="190" y="1322"/>
                    </a:lnTo>
                    <a:lnTo>
                      <a:pt x="187" y="1320"/>
                    </a:lnTo>
                    <a:lnTo>
                      <a:pt x="183" y="1317"/>
                    </a:lnTo>
                    <a:lnTo>
                      <a:pt x="181" y="1314"/>
                    </a:lnTo>
                    <a:lnTo>
                      <a:pt x="182" y="1311"/>
                    </a:lnTo>
                    <a:lnTo>
                      <a:pt x="188" y="1305"/>
                    </a:lnTo>
                    <a:lnTo>
                      <a:pt x="190" y="1301"/>
                    </a:lnTo>
                    <a:lnTo>
                      <a:pt x="194" y="1297"/>
                    </a:lnTo>
                    <a:lnTo>
                      <a:pt x="195" y="1293"/>
                    </a:lnTo>
                    <a:lnTo>
                      <a:pt x="196" y="1288"/>
                    </a:lnTo>
                    <a:lnTo>
                      <a:pt x="197" y="1283"/>
                    </a:lnTo>
                    <a:lnTo>
                      <a:pt x="196" y="1277"/>
                    </a:lnTo>
                    <a:lnTo>
                      <a:pt x="196" y="1274"/>
                    </a:lnTo>
                    <a:lnTo>
                      <a:pt x="194" y="1269"/>
                    </a:lnTo>
                    <a:lnTo>
                      <a:pt x="192" y="1259"/>
                    </a:lnTo>
                    <a:lnTo>
                      <a:pt x="189" y="1250"/>
                    </a:lnTo>
                    <a:lnTo>
                      <a:pt x="188" y="1238"/>
                    </a:lnTo>
                    <a:lnTo>
                      <a:pt x="184" y="1225"/>
                    </a:lnTo>
                    <a:lnTo>
                      <a:pt x="183" y="1218"/>
                    </a:lnTo>
                    <a:lnTo>
                      <a:pt x="183" y="1212"/>
                    </a:lnTo>
                    <a:lnTo>
                      <a:pt x="182" y="1205"/>
                    </a:lnTo>
                    <a:lnTo>
                      <a:pt x="183" y="1199"/>
                    </a:lnTo>
                    <a:lnTo>
                      <a:pt x="187" y="1188"/>
                    </a:lnTo>
                    <a:lnTo>
                      <a:pt x="188" y="1177"/>
                    </a:lnTo>
                    <a:lnTo>
                      <a:pt x="188" y="1172"/>
                    </a:lnTo>
                    <a:lnTo>
                      <a:pt x="187" y="1167"/>
                    </a:lnTo>
                    <a:lnTo>
                      <a:pt x="184" y="1161"/>
                    </a:lnTo>
                    <a:lnTo>
                      <a:pt x="181" y="1155"/>
                    </a:lnTo>
                    <a:lnTo>
                      <a:pt x="171" y="1147"/>
                    </a:lnTo>
                    <a:lnTo>
                      <a:pt x="165" y="1139"/>
                    </a:lnTo>
                    <a:lnTo>
                      <a:pt x="163" y="1137"/>
                    </a:lnTo>
                    <a:lnTo>
                      <a:pt x="161" y="1132"/>
                    </a:lnTo>
                    <a:lnTo>
                      <a:pt x="158" y="1128"/>
                    </a:lnTo>
                    <a:lnTo>
                      <a:pt x="157" y="1122"/>
                    </a:lnTo>
                    <a:lnTo>
                      <a:pt x="152" y="1107"/>
                    </a:lnTo>
                    <a:lnTo>
                      <a:pt x="146" y="1093"/>
                    </a:lnTo>
                    <a:lnTo>
                      <a:pt x="142" y="1087"/>
                    </a:lnTo>
                    <a:lnTo>
                      <a:pt x="138" y="1081"/>
                    </a:lnTo>
                    <a:lnTo>
                      <a:pt x="133" y="1076"/>
                    </a:lnTo>
                    <a:lnTo>
                      <a:pt x="129" y="1073"/>
                    </a:lnTo>
                    <a:lnTo>
                      <a:pt x="119" y="1066"/>
                    </a:lnTo>
                    <a:lnTo>
                      <a:pt x="112" y="1057"/>
                    </a:lnTo>
                    <a:lnTo>
                      <a:pt x="107" y="1049"/>
                    </a:lnTo>
                    <a:lnTo>
                      <a:pt x="102" y="1042"/>
                    </a:lnTo>
                    <a:lnTo>
                      <a:pt x="100" y="1040"/>
                    </a:lnTo>
                    <a:lnTo>
                      <a:pt x="98" y="1037"/>
                    </a:lnTo>
                    <a:lnTo>
                      <a:pt x="95" y="1037"/>
                    </a:lnTo>
                    <a:lnTo>
                      <a:pt x="93" y="1036"/>
                    </a:lnTo>
                    <a:lnTo>
                      <a:pt x="89" y="1037"/>
                    </a:lnTo>
                    <a:lnTo>
                      <a:pt x="85" y="1040"/>
                    </a:lnTo>
                    <a:lnTo>
                      <a:pt x="82" y="1040"/>
                    </a:lnTo>
                    <a:lnTo>
                      <a:pt x="81" y="1040"/>
                    </a:lnTo>
                    <a:lnTo>
                      <a:pt x="80" y="1038"/>
                    </a:lnTo>
                    <a:lnTo>
                      <a:pt x="80" y="1036"/>
                    </a:lnTo>
                    <a:lnTo>
                      <a:pt x="80" y="1031"/>
                    </a:lnTo>
                    <a:lnTo>
                      <a:pt x="80" y="1025"/>
                    </a:lnTo>
                    <a:lnTo>
                      <a:pt x="80" y="1022"/>
                    </a:lnTo>
                    <a:lnTo>
                      <a:pt x="79" y="1019"/>
                    </a:lnTo>
                    <a:lnTo>
                      <a:pt x="76" y="1017"/>
                    </a:lnTo>
                    <a:lnTo>
                      <a:pt x="74" y="1016"/>
                    </a:lnTo>
                    <a:lnTo>
                      <a:pt x="68" y="1013"/>
                    </a:lnTo>
                    <a:lnTo>
                      <a:pt x="60" y="1011"/>
                    </a:lnTo>
                    <a:lnTo>
                      <a:pt x="54" y="1011"/>
                    </a:lnTo>
                    <a:lnTo>
                      <a:pt x="49" y="1010"/>
                    </a:lnTo>
                    <a:lnTo>
                      <a:pt x="43" y="1007"/>
                    </a:lnTo>
                    <a:lnTo>
                      <a:pt x="37" y="1005"/>
                    </a:lnTo>
                    <a:lnTo>
                      <a:pt x="31" y="1000"/>
                    </a:lnTo>
                    <a:lnTo>
                      <a:pt x="25" y="996"/>
                    </a:lnTo>
                    <a:lnTo>
                      <a:pt x="19" y="988"/>
                    </a:lnTo>
                    <a:lnTo>
                      <a:pt x="13" y="980"/>
                    </a:lnTo>
                    <a:lnTo>
                      <a:pt x="8" y="971"/>
                    </a:lnTo>
                    <a:lnTo>
                      <a:pt x="5" y="961"/>
                    </a:lnTo>
                    <a:lnTo>
                      <a:pt x="1" y="952"/>
                    </a:lnTo>
                    <a:lnTo>
                      <a:pt x="0" y="942"/>
                    </a:lnTo>
                    <a:lnTo>
                      <a:pt x="0" y="934"/>
                    </a:lnTo>
                    <a:lnTo>
                      <a:pt x="1" y="927"/>
                    </a:lnTo>
                    <a:lnTo>
                      <a:pt x="3" y="921"/>
                    </a:lnTo>
                    <a:lnTo>
                      <a:pt x="5" y="917"/>
                    </a:lnTo>
                    <a:lnTo>
                      <a:pt x="10" y="914"/>
                    </a:lnTo>
                    <a:lnTo>
                      <a:pt x="12" y="910"/>
                    </a:lnTo>
                    <a:lnTo>
                      <a:pt x="12" y="906"/>
                    </a:lnTo>
                    <a:lnTo>
                      <a:pt x="11" y="902"/>
                    </a:lnTo>
                    <a:lnTo>
                      <a:pt x="11" y="898"/>
                    </a:lnTo>
                    <a:lnTo>
                      <a:pt x="11" y="896"/>
                    </a:lnTo>
                    <a:lnTo>
                      <a:pt x="12" y="892"/>
                    </a:lnTo>
                    <a:lnTo>
                      <a:pt x="13" y="890"/>
                    </a:lnTo>
                    <a:lnTo>
                      <a:pt x="16" y="887"/>
                    </a:lnTo>
                    <a:lnTo>
                      <a:pt x="19" y="885"/>
                    </a:lnTo>
                    <a:lnTo>
                      <a:pt x="23" y="884"/>
                    </a:lnTo>
                    <a:lnTo>
                      <a:pt x="27" y="883"/>
                    </a:lnTo>
                    <a:lnTo>
                      <a:pt x="38" y="881"/>
                    </a:lnTo>
                    <a:lnTo>
                      <a:pt x="47" y="879"/>
                    </a:lnTo>
                    <a:lnTo>
                      <a:pt x="50" y="876"/>
                    </a:lnTo>
                    <a:lnTo>
                      <a:pt x="54" y="872"/>
                    </a:lnTo>
                    <a:lnTo>
                      <a:pt x="56" y="867"/>
                    </a:lnTo>
                    <a:lnTo>
                      <a:pt x="58" y="860"/>
                    </a:lnTo>
                    <a:lnTo>
                      <a:pt x="63" y="842"/>
                    </a:lnTo>
                    <a:lnTo>
                      <a:pt x="67" y="832"/>
                    </a:lnTo>
                    <a:lnTo>
                      <a:pt x="69" y="828"/>
                    </a:lnTo>
                    <a:lnTo>
                      <a:pt x="71" y="824"/>
                    </a:lnTo>
                    <a:lnTo>
                      <a:pt x="75" y="822"/>
                    </a:lnTo>
                    <a:lnTo>
                      <a:pt x="80" y="818"/>
                    </a:lnTo>
                    <a:lnTo>
                      <a:pt x="88" y="811"/>
                    </a:lnTo>
                    <a:lnTo>
                      <a:pt x="96" y="802"/>
                    </a:lnTo>
                    <a:lnTo>
                      <a:pt x="104" y="790"/>
                    </a:lnTo>
                    <a:lnTo>
                      <a:pt x="107" y="782"/>
                    </a:lnTo>
                    <a:lnTo>
                      <a:pt x="108" y="778"/>
                    </a:lnTo>
                    <a:lnTo>
                      <a:pt x="111" y="776"/>
                    </a:lnTo>
                    <a:lnTo>
                      <a:pt x="113" y="773"/>
                    </a:lnTo>
                    <a:lnTo>
                      <a:pt x="117" y="771"/>
                    </a:lnTo>
                    <a:lnTo>
                      <a:pt x="120" y="770"/>
                    </a:lnTo>
                    <a:lnTo>
                      <a:pt x="124" y="769"/>
                    </a:lnTo>
                    <a:lnTo>
                      <a:pt x="129" y="767"/>
                    </a:lnTo>
                    <a:lnTo>
                      <a:pt x="134" y="767"/>
                    </a:lnTo>
                    <a:lnTo>
                      <a:pt x="143" y="767"/>
                    </a:lnTo>
                    <a:lnTo>
                      <a:pt x="150" y="765"/>
                    </a:lnTo>
                    <a:lnTo>
                      <a:pt x="153" y="761"/>
                    </a:lnTo>
                    <a:lnTo>
                      <a:pt x="156" y="758"/>
                    </a:lnTo>
                    <a:lnTo>
                      <a:pt x="158" y="754"/>
                    </a:lnTo>
                    <a:lnTo>
                      <a:pt x="162" y="752"/>
                    </a:lnTo>
                    <a:lnTo>
                      <a:pt x="167" y="751"/>
                    </a:lnTo>
                    <a:lnTo>
                      <a:pt x="171" y="751"/>
                    </a:lnTo>
                    <a:lnTo>
                      <a:pt x="176" y="750"/>
                    </a:lnTo>
                    <a:lnTo>
                      <a:pt x="178" y="747"/>
                    </a:lnTo>
                    <a:lnTo>
                      <a:pt x="180" y="745"/>
                    </a:lnTo>
                    <a:lnTo>
                      <a:pt x="181" y="742"/>
                    </a:lnTo>
                    <a:lnTo>
                      <a:pt x="181" y="739"/>
                    </a:lnTo>
                    <a:lnTo>
                      <a:pt x="180" y="735"/>
                    </a:lnTo>
                    <a:lnTo>
                      <a:pt x="180" y="731"/>
                    </a:lnTo>
                    <a:lnTo>
                      <a:pt x="180" y="726"/>
                    </a:lnTo>
                    <a:lnTo>
                      <a:pt x="181" y="721"/>
                    </a:lnTo>
                    <a:lnTo>
                      <a:pt x="183" y="716"/>
                    </a:lnTo>
                    <a:lnTo>
                      <a:pt x="187" y="713"/>
                    </a:lnTo>
                    <a:lnTo>
                      <a:pt x="192" y="709"/>
                    </a:lnTo>
                    <a:lnTo>
                      <a:pt x="197" y="706"/>
                    </a:lnTo>
                    <a:lnTo>
                      <a:pt x="203" y="702"/>
                    </a:lnTo>
                    <a:lnTo>
                      <a:pt x="211" y="698"/>
                    </a:lnTo>
                    <a:lnTo>
                      <a:pt x="219" y="695"/>
                    </a:lnTo>
                    <a:lnTo>
                      <a:pt x="226" y="690"/>
                    </a:lnTo>
                    <a:lnTo>
                      <a:pt x="233" y="684"/>
                    </a:lnTo>
                    <a:lnTo>
                      <a:pt x="240" y="678"/>
                    </a:lnTo>
                    <a:lnTo>
                      <a:pt x="245" y="672"/>
                    </a:lnTo>
                    <a:lnTo>
                      <a:pt x="249" y="666"/>
                    </a:lnTo>
                    <a:lnTo>
                      <a:pt x="249" y="660"/>
                    </a:lnTo>
                    <a:lnTo>
                      <a:pt x="247" y="650"/>
                    </a:lnTo>
                    <a:lnTo>
                      <a:pt x="246" y="638"/>
                    </a:lnTo>
                    <a:lnTo>
                      <a:pt x="247" y="633"/>
                    </a:lnTo>
                    <a:lnTo>
                      <a:pt x="247" y="627"/>
                    </a:lnTo>
                    <a:lnTo>
                      <a:pt x="250" y="622"/>
                    </a:lnTo>
                    <a:lnTo>
                      <a:pt x="252" y="618"/>
                    </a:lnTo>
                    <a:lnTo>
                      <a:pt x="266" y="602"/>
                    </a:lnTo>
                    <a:lnTo>
                      <a:pt x="276" y="589"/>
                    </a:lnTo>
                    <a:lnTo>
                      <a:pt x="277" y="582"/>
                    </a:lnTo>
                    <a:lnTo>
                      <a:pt x="281" y="577"/>
                    </a:lnTo>
                    <a:lnTo>
                      <a:pt x="284" y="572"/>
                    </a:lnTo>
                    <a:lnTo>
                      <a:pt x="288" y="570"/>
                    </a:lnTo>
                    <a:lnTo>
                      <a:pt x="291" y="567"/>
                    </a:lnTo>
                    <a:lnTo>
                      <a:pt x="294" y="562"/>
                    </a:lnTo>
                    <a:lnTo>
                      <a:pt x="295" y="553"/>
                    </a:lnTo>
                    <a:lnTo>
                      <a:pt x="294" y="543"/>
                    </a:lnTo>
                    <a:lnTo>
                      <a:pt x="290" y="532"/>
                    </a:lnTo>
                    <a:lnTo>
                      <a:pt x="283" y="520"/>
                    </a:lnTo>
                    <a:lnTo>
                      <a:pt x="280" y="515"/>
                    </a:lnTo>
                    <a:lnTo>
                      <a:pt x="277" y="509"/>
                    </a:lnTo>
                    <a:lnTo>
                      <a:pt x="275" y="505"/>
                    </a:lnTo>
                    <a:lnTo>
                      <a:pt x="274" y="499"/>
                    </a:lnTo>
                    <a:lnTo>
                      <a:pt x="275" y="488"/>
                    </a:lnTo>
                    <a:lnTo>
                      <a:pt x="276" y="480"/>
                    </a:lnTo>
                    <a:lnTo>
                      <a:pt x="278" y="476"/>
                    </a:lnTo>
                    <a:lnTo>
                      <a:pt x="280" y="474"/>
                    </a:lnTo>
                    <a:lnTo>
                      <a:pt x="282" y="471"/>
                    </a:lnTo>
                    <a:lnTo>
                      <a:pt x="285" y="470"/>
                    </a:lnTo>
                    <a:lnTo>
                      <a:pt x="288" y="470"/>
                    </a:lnTo>
                    <a:lnTo>
                      <a:pt x="290" y="468"/>
                    </a:lnTo>
                    <a:lnTo>
                      <a:pt x="293" y="467"/>
                    </a:lnTo>
                    <a:lnTo>
                      <a:pt x="294" y="463"/>
                    </a:lnTo>
                    <a:lnTo>
                      <a:pt x="295" y="461"/>
                    </a:lnTo>
                    <a:lnTo>
                      <a:pt x="295" y="457"/>
                    </a:lnTo>
                    <a:lnTo>
                      <a:pt x="294" y="454"/>
                    </a:lnTo>
                    <a:lnTo>
                      <a:pt x="291" y="450"/>
                    </a:lnTo>
                    <a:lnTo>
                      <a:pt x="287" y="444"/>
                    </a:lnTo>
                    <a:lnTo>
                      <a:pt x="282" y="437"/>
                    </a:lnTo>
                    <a:lnTo>
                      <a:pt x="280" y="433"/>
                    </a:lnTo>
                    <a:lnTo>
                      <a:pt x="278" y="430"/>
                    </a:lnTo>
                    <a:lnTo>
                      <a:pt x="278" y="424"/>
                    </a:lnTo>
                    <a:lnTo>
                      <a:pt x="278" y="419"/>
                    </a:lnTo>
                    <a:lnTo>
                      <a:pt x="280" y="412"/>
                    </a:lnTo>
                    <a:lnTo>
                      <a:pt x="282" y="406"/>
                    </a:lnTo>
                    <a:lnTo>
                      <a:pt x="284" y="401"/>
                    </a:lnTo>
                    <a:lnTo>
                      <a:pt x="289" y="397"/>
                    </a:lnTo>
                    <a:lnTo>
                      <a:pt x="294" y="393"/>
                    </a:lnTo>
                    <a:lnTo>
                      <a:pt x="300" y="391"/>
                    </a:lnTo>
                    <a:lnTo>
                      <a:pt x="304" y="389"/>
                    </a:lnTo>
                    <a:lnTo>
                      <a:pt x="310" y="392"/>
                    </a:lnTo>
                    <a:lnTo>
                      <a:pt x="321" y="397"/>
                    </a:lnTo>
                    <a:lnTo>
                      <a:pt x="332" y="400"/>
                    </a:lnTo>
                    <a:lnTo>
                      <a:pt x="341" y="401"/>
                    </a:lnTo>
                    <a:lnTo>
                      <a:pt x="351" y="401"/>
                    </a:lnTo>
                    <a:lnTo>
                      <a:pt x="360" y="400"/>
                    </a:lnTo>
                    <a:lnTo>
                      <a:pt x="370" y="400"/>
                    </a:lnTo>
                    <a:lnTo>
                      <a:pt x="378" y="402"/>
                    </a:lnTo>
                    <a:lnTo>
                      <a:pt x="386" y="406"/>
                    </a:lnTo>
                    <a:lnTo>
                      <a:pt x="395" y="410"/>
                    </a:lnTo>
                    <a:lnTo>
                      <a:pt x="401" y="411"/>
                    </a:lnTo>
                    <a:lnTo>
                      <a:pt x="404" y="411"/>
                    </a:lnTo>
                    <a:lnTo>
                      <a:pt x="407" y="410"/>
                    </a:lnTo>
                    <a:lnTo>
                      <a:pt x="409" y="406"/>
                    </a:lnTo>
                    <a:lnTo>
                      <a:pt x="411" y="401"/>
                    </a:lnTo>
                    <a:lnTo>
                      <a:pt x="414" y="393"/>
                    </a:lnTo>
                    <a:lnTo>
                      <a:pt x="417" y="385"/>
                    </a:lnTo>
                    <a:lnTo>
                      <a:pt x="421" y="382"/>
                    </a:lnTo>
                    <a:lnTo>
                      <a:pt x="425" y="380"/>
                    </a:lnTo>
                    <a:lnTo>
                      <a:pt x="430" y="378"/>
                    </a:lnTo>
                    <a:lnTo>
                      <a:pt x="436" y="376"/>
                    </a:lnTo>
                    <a:lnTo>
                      <a:pt x="448" y="373"/>
                    </a:lnTo>
                    <a:lnTo>
                      <a:pt x="455" y="370"/>
                    </a:lnTo>
                    <a:lnTo>
                      <a:pt x="457" y="368"/>
                    </a:lnTo>
                    <a:lnTo>
                      <a:pt x="457" y="366"/>
                    </a:lnTo>
                    <a:lnTo>
                      <a:pt x="457" y="362"/>
                    </a:lnTo>
                    <a:lnTo>
                      <a:pt x="457" y="357"/>
                    </a:lnTo>
                    <a:lnTo>
                      <a:pt x="454" y="344"/>
                    </a:lnTo>
                    <a:lnTo>
                      <a:pt x="451" y="331"/>
                    </a:lnTo>
                    <a:lnTo>
                      <a:pt x="448" y="324"/>
                    </a:lnTo>
                    <a:lnTo>
                      <a:pt x="446" y="319"/>
                    </a:lnTo>
                    <a:lnTo>
                      <a:pt x="442" y="315"/>
                    </a:lnTo>
                    <a:lnTo>
                      <a:pt x="439" y="312"/>
                    </a:lnTo>
                    <a:lnTo>
                      <a:pt x="421" y="306"/>
                    </a:lnTo>
                    <a:lnTo>
                      <a:pt x="406" y="300"/>
                    </a:lnTo>
                    <a:lnTo>
                      <a:pt x="402" y="297"/>
                    </a:lnTo>
                    <a:lnTo>
                      <a:pt x="400" y="291"/>
                    </a:lnTo>
                    <a:lnTo>
                      <a:pt x="397" y="285"/>
                    </a:lnTo>
                    <a:lnTo>
                      <a:pt x="396" y="279"/>
                    </a:lnTo>
                    <a:lnTo>
                      <a:pt x="396" y="272"/>
                    </a:lnTo>
                    <a:lnTo>
                      <a:pt x="397" y="267"/>
                    </a:lnTo>
                    <a:lnTo>
                      <a:pt x="397" y="265"/>
                    </a:lnTo>
                    <a:lnTo>
                      <a:pt x="400" y="263"/>
                    </a:lnTo>
                    <a:lnTo>
                      <a:pt x="401" y="262"/>
                    </a:lnTo>
                    <a:lnTo>
                      <a:pt x="403" y="261"/>
                    </a:lnTo>
                    <a:lnTo>
                      <a:pt x="411" y="260"/>
                    </a:lnTo>
                    <a:lnTo>
                      <a:pt x="421" y="259"/>
                    </a:lnTo>
                    <a:lnTo>
                      <a:pt x="425" y="257"/>
                    </a:lnTo>
                    <a:lnTo>
                      <a:pt x="428" y="255"/>
                    </a:lnTo>
                    <a:lnTo>
                      <a:pt x="432" y="252"/>
                    </a:lnTo>
                    <a:lnTo>
                      <a:pt x="434" y="248"/>
                    </a:lnTo>
                    <a:lnTo>
                      <a:pt x="438" y="240"/>
                    </a:lnTo>
                    <a:lnTo>
                      <a:pt x="441" y="234"/>
                    </a:lnTo>
                    <a:lnTo>
                      <a:pt x="445" y="233"/>
                    </a:lnTo>
                    <a:lnTo>
                      <a:pt x="447" y="233"/>
                    </a:lnTo>
                    <a:lnTo>
                      <a:pt x="451" y="234"/>
                    </a:lnTo>
                    <a:lnTo>
                      <a:pt x="455" y="236"/>
                    </a:lnTo>
                    <a:lnTo>
                      <a:pt x="459" y="240"/>
                    </a:lnTo>
                    <a:lnTo>
                      <a:pt x="463" y="241"/>
                    </a:lnTo>
                    <a:lnTo>
                      <a:pt x="466" y="242"/>
                    </a:lnTo>
                    <a:lnTo>
                      <a:pt x="470" y="242"/>
                    </a:lnTo>
                    <a:lnTo>
                      <a:pt x="472" y="241"/>
                    </a:lnTo>
                    <a:lnTo>
                      <a:pt x="474" y="240"/>
                    </a:lnTo>
                    <a:lnTo>
                      <a:pt x="476" y="237"/>
                    </a:lnTo>
                    <a:lnTo>
                      <a:pt x="478" y="235"/>
                    </a:lnTo>
                    <a:lnTo>
                      <a:pt x="483" y="228"/>
                    </a:lnTo>
                    <a:lnTo>
                      <a:pt x="485" y="219"/>
                    </a:lnTo>
                    <a:lnTo>
                      <a:pt x="485" y="211"/>
                    </a:lnTo>
                    <a:lnTo>
                      <a:pt x="485" y="203"/>
                    </a:lnTo>
                    <a:lnTo>
                      <a:pt x="483" y="196"/>
                    </a:lnTo>
                    <a:lnTo>
                      <a:pt x="482" y="189"/>
                    </a:lnTo>
                    <a:lnTo>
                      <a:pt x="483" y="186"/>
                    </a:lnTo>
                    <a:lnTo>
                      <a:pt x="484" y="184"/>
                    </a:lnTo>
                    <a:lnTo>
                      <a:pt x="486" y="183"/>
                    </a:lnTo>
                    <a:lnTo>
                      <a:pt x="491" y="183"/>
                    </a:lnTo>
                    <a:lnTo>
                      <a:pt x="495" y="181"/>
                    </a:lnTo>
                    <a:lnTo>
                      <a:pt x="498" y="181"/>
                    </a:lnTo>
                    <a:lnTo>
                      <a:pt x="502" y="179"/>
                    </a:lnTo>
                    <a:lnTo>
                      <a:pt x="503" y="177"/>
                    </a:lnTo>
                    <a:lnTo>
                      <a:pt x="507" y="170"/>
                    </a:lnTo>
                    <a:lnTo>
                      <a:pt x="507" y="160"/>
                    </a:lnTo>
                    <a:lnTo>
                      <a:pt x="507" y="147"/>
                    </a:lnTo>
                    <a:lnTo>
                      <a:pt x="507" y="133"/>
                    </a:lnTo>
                    <a:lnTo>
                      <a:pt x="508" y="118"/>
                    </a:lnTo>
                    <a:lnTo>
                      <a:pt x="510" y="108"/>
                    </a:lnTo>
                    <a:lnTo>
                      <a:pt x="515" y="97"/>
                    </a:lnTo>
                    <a:lnTo>
                      <a:pt x="518" y="83"/>
                    </a:lnTo>
                    <a:lnTo>
                      <a:pt x="522" y="68"/>
                    </a:lnTo>
                    <a:lnTo>
                      <a:pt x="523" y="57"/>
                    </a:lnTo>
                    <a:lnTo>
                      <a:pt x="523" y="42"/>
                    </a:lnTo>
                    <a:lnTo>
                      <a:pt x="521" y="30"/>
                    </a:lnTo>
                    <a:lnTo>
                      <a:pt x="521" y="27"/>
                    </a:lnTo>
                    <a:lnTo>
                      <a:pt x="523" y="23"/>
                    </a:lnTo>
                    <a:lnTo>
                      <a:pt x="527" y="19"/>
                    </a:lnTo>
                    <a:lnTo>
                      <a:pt x="533" y="15"/>
                    </a:lnTo>
                    <a:lnTo>
                      <a:pt x="539" y="10"/>
                    </a:lnTo>
                    <a:lnTo>
                      <a:pt x="548" y="5"/>
                    </a:lnTo>
                    <a:lnTo>
                      <a:pt x="553" y="4"/>
                    </a:lnTo>
                    <a:lnTo>
                      <a:pt x="558" y="2"/>
                    </a:lnTo>
                    <a:lnTo>
                      <a:pt x="564" y="2"/>
                    </a:lnTo>
                    <a:lnTo>
                      <a:pt x="571" y="1"/>
                    </a:lnTo>
                    <a:lnTo>
                      <a:pt x="585" y="1"/>
                    </a:lnTo>
                    <a:lnTo>
                      <a:pt x="598" y="1"/>
                    </a:lnTo>
                    <a:lnTo>
                      <a:pt x="610" y="0"/>
                    </a:lnTo>
                    <a:lnTo>
                      <a:pt x="618" y="0"/>
                    </a:lnTo>
                    <a:lnTo>
                      <a:pt x="622" y="1"/>
                    </a:lnTo>
                    <a:lnTo>
                      <a:pt x="624" y="2"/>
                    </a:lnTo>
                    <a:lnTo>
                      <a:pt x="628" y="4"/>
                    </a:lnTo>
                    <a:lnTo>
                      <a:pt x="631" y="8"/>
                    </a:lnTo>
                    <a:lnTo>
                      <a:pt x="635" y="13"/>
                    </a:lnTo>
                    <a:lnTo>
                      <a:pt x="637" y="19"/>
                    </a:lnTo>
                    <a:lnTo>
                      <a:pt x="640" y="25"/>
                    </a:lnTo>
                    <a:lnTo>
                      <a:pt x="642" y="30"/>
                    </a:lnTo>
                    <a:lnTo>
                      <a:pt x="644" y="38"/>
                    </a:lnTo>
                    <a:lnTo>
                      <a:pt x="648" y="45"/>
                    </a:lnTo>
                    <a:lnTo>
                      <a:pt x="653" y="53"/>
                    </a:lnTo>
                    <a:lnTo>
                      <a:pt x="659" y="60"/>
                    </a:lnTo>
                    <a:lnTo>
                      <a:pt x="665" y="67"/>
                    </a:lnTo>
                    <a:lnTo>
                      <a:pt x="672" y="74"/>
                    </a:lnTo>
                    <a:lnTo>
                      <a:pt x="679" y="79"/>
                    </a:lnTo>
                    <a:lnTo>
                      <a:pt x="686" y="83"/>
                    </a:lnTo>
                    <a:lnTo>
                      <a:pt x="703" y="88"/>
                    </a:lnTo>
                    <a:lnTo>
                      <a:pt x="721" y="91"/>
                    </a:lnTo>
                    <a:lnTo>
                      <a:pt x="730" y="92"/>
                    </a:lnTo>
                    <a:lnTo>
                      <a:pt x="740" y="92"/>
                    </a:lnTo>
                    <a:lnTo>
                      <a:pt x="748" y="91"/>
                    </a:lnTo>
                    <a:lnTo>
                      <a:pt x="756" y="90"/>
                    </a:lnTo>
                    <a:lnTo>
                      <a:pt x="769" y="89"/>
                    </a:lnTo>
                    <a:lnTo>
                      <a:pt x="782" y="88"/>
                    </a:lnTo>
                    <a:lnTo>
                      <a:pt x="788" y="88"/>
                    </a:lnTo>
                    <a:lnTo>
                      <a:pt x="794" y="88"/>
                    </a:lnTo>
                    <a:lnTo>
                      <a:pt x="800" y="90"/>
                    </a:lnTo>
                    <a:lnTo>
                      <a:pt x="806" y="91"/>
                    </a:lnTo>
                    <a:lnTo>
                      <a:pt x="811" y="96"/>
                    </a:lnTo>
                    <a:lnTo>
                      <a:pt x="816" y="101"/>
                    </a:lnTo>
                    <a:lnTo>
                      <a:pt x="819" y="107"/>
                    </a:lnTo>
                    <a:lnTo>
                      <a:pt x="823" y="114"/>
                    </a:lnTo>
                    <a:lnTo>
                      <a:pt x="828" y="128"/>
                    </a:lnTo>
                    <a:lnTo>
                      <a:pt x="832" y="141"/>
                    </a:lnTo>
                    <a:lnTo>
                      <a:pt x="835" y="145"/>
                    </a:lnTo>
                    <a:lnTo>
                      <a:pt x="838" y="147"/>
                    </a:lnTo>
                    <a:lnTo>
                      <a:pt x="842" y="148"/>
                    </a:lnTo>
                    <a:lnTo>
                      <a:pt x="847" y="148"/>
                    </a:lnTo>
                    <a:lnTo>
                      <a:pt x="851" y="147"/>
                    </a:lnTo>
                    <a:lnTo>
                      <a:pt x="856" y="145"/>
                    </a:lnTo>
                    <a:lnTo>
                      <a:pt x="860" y="140"/>
                    </a:lnTo>
                    <a:lnTo>
                      <a:pt x="863" y="135"/>
                    </a:lnTo>
                    <a:lnTo>
                      <a:pt x="869" y="126"/>
                    </a:lnTo>
                    <a:lnTo>
                      <a:pt x="875" y="118"/>
                    </a:lnTo>
                    <a:lnTo>
                      <a:pt x="883" y="114"/>
                    </a:lnTo>
                    <a:lnTo>
                      <a:pt x="895" y="108"/>
                    </a:lnTo>
                    <a:lnTo>
                      <a:pt x="901" y="104"/>
                    </a:lnTo>
                    <a:lnTo>
                      <a:pt x="907" y="99"/>
                    </a:lnTo>
                    <a:lnTo>
                      <a:pt x="913" y="96"/>
                    </a:lnTo>
                    <a:lnTo>
                      <a:pt x="917" y="91"/>
                    </a:lnTo>
                    <a:lnTo>
                      <a:pt x="919" y="86"/>
                    </a:lnTo>
                    <a:lnTo>
                      <a:pt x="921" y="82"/>
                    </a:lnTo>
                    <a:lnTo>
                      <a:pt x="923" y="77"/>
                    </a:lnTo>
                    <a:lnTo>
                      <a:pt x="921" y="73"/>
                    </a:lnTo>
                    <a:lnTo>
                      <a:pt x="920" y="70"/>
                    </a:lnTo>
                    <a:lnTo>
                      <a:pt x="920" y="65"/>
                    </a:lnTo>
                    <a:lnTo>
                      <a:pt x="920" y="60"/>
                    </a:lnTo>
                    <a:lnTo>
                      <a:pt x="921" y="57"/>
                    </a:lnTo>
                    <a:lnTo>
                      <a:pt x="924" y="52"/>
                    </a:lnTo>
                    <a:lnTo>
                      <a:pt x="927" y="48"/>
                    </a:lnTo>
                    <a:lnTo>
                      <a:pt x="931" y="44"/>
                    </a:lnTo>
                    <a:lnTo>
                      <a:pt x="936" y="41"/>
                    </a:lnTo>
                    <a:lnTo>
                      <a:pt x="948" y="35"/>
                    </a:lnTo>
                    <a:lnTo>
                      <a:pt x="963" y="30"/>
                    </a:lnTo>
                    <a:lnTo>
                      <a:pt x="977" y="27"/>
                    </a:lnTo>
                    <a:lnTo>
                      <a:pt x="989" y="25"/>
                    </a:lnTo>
                    <a:lnTo>
                      <a:pt x="994" y="23"/>
                    </a:lnTo>
                    <a:lnTo>
                      <a:pt x="999" y="23"/>
                    </a:lnTo>
                    <a:lnTo>
                      <a:pt x="1003" y="25"/>
                    </a:lnTo>
                    <a:lnTo>
                      <a:pt x="1008" y="26"/>
                    </a:lnTo>
                    <a:lnTo>
                      <a:pt x="1012" y="29"/>
                    </a:lnTo>
                    <a:lnTo>
                      <a:pt x="1015" y="33"/>
                    </a:lnTo>
                    <a:lnTo>
                      <a:pt x="1018" y="39"/>
                    </a:lnTo>
                    <a:lnTo>
                      <a:pt x="1019" y="46"/>
                    </a:lnTo>
                    <a:lnTo>
                      <a:pt x="1020" y="63"/>
                    </a:lnTo>
                    <a:lnTo>
                      <a:pt x="1021" y="78"/>
                    </a:lnTo>
                    <a:lnTo>
                      <a:pt x="1021" y="86"/>
                    </a:lnTo>
                    <a:lnTo>
                      <a:pt x="1022" y="92"/>
                    </a:lnTo>
                    <a:lnTo>
                      <a:pt x="1024" y="98"/>
                    </a:lnTo>
                    <a:lnTo>
                      <a:pt x="1025" y="102"/>
                    </a:lnTo>
                    <a:lnTo>
                      <a:pt x="1028" y="105"/>
                    </a:lnTo>
                    <a:lnTo>
                      <a:pt x="1034" y="108"/>
                    </a:lnTo>
                    <a:lnTo>
                      <a:pt x="1040" y="111"/>
                    </a:lnTo>
                    <a:lnTo>
                      <a:pt x="1049" y="112"/>
                    </a:lnTo>
                    <a:lnTo>
                      <a:pt x="1058" y="115"/>
                    </a:lnTo>
                    <a:lnTo>
                      <a:pt x="1068" y="116"/>
                    </a:lnTo>
                    <a:lnTo>
                      <a:pt x="1076" y="116"/>
                    </a:lnTo>
                    <a:lnTo>
                      <a:pt x="1085" y="116"/>
                    </a:lnTo>
                    <a:lnTo>
                      <a:pt x="1094" y="116"/>
                    </a:lnTo>
                    <a:lnTo>
                      <a:pt x="1102" y="117"/>
                    </a:lnTo>
                    <a:lnTo>
                      <a:pt x="1108" y="120"/>
                    </a:lnTo>
                    <a:lnTo>
                      <a:pt x="1114" y="123"/>
                    </a:lnTo>
                    <a:lnTo>
                      <a:pt x="1120" y="136"/>
                    </a:lnTo>
                    <a:lnTo>
                      <a:pt x="1127" y="155"/>
                    </a:lnTo>
                    <a:lnTo>
                      <a:pt x="1127" y="156"/>
                    </a:lnTo>
                    <a:lnTo>
                      <a:pt x="1126" y="156"/>
                    </a:lnTo>
                    <a:lnTo>
                      <a:pt x="1115" y="161"/>
                    </a:lnTo>
                    <a:lnTo>
                      <a:pt x="1104" y="170"/>
                    </a:lnTo>
                    <a:lnTo>
                      <a:pt x="1100" y="174"/>
                    </a:lnTo>
                    <a:lnTo>
                      <a:pt x="1096" y="179"/>
                    </a:lnTo>
                    <a:lnTo>
                      <a:pt x="1094" y="183"/>
                    </a:lnTo>
                    <a:lnTo>
                      <a:pt x="1093" y="186"/>
                    </a:lnTo>
                    <a:lnTo>
                      <a:pt x="1091" y="193"/>
                    </a:lnTo>
                    <a:lnTo>
                      <a:pt x="1089" y="199"/>
                    </a:lnTo>
                    <a:lnTo>
                      <a:pt x="1087" y="202"/>
                    </a:lnTo>
                    <a:lnTo>
                      <a:pt x="1083" y="204"/>
                    </a:lnTo>
                    <a:lnTo>
                      <a:pt x="1080" y="205"/>
                    </a:lnTo>
                    <a:lnTo>
                      <a:pt x="1076" y="205"/>
                    </a:lnTo>
                    <a:lnTo>
                      <a:pt x="1065" y="206"/>
                    </a:lnTo>
                    <a:lnTo>
                      <a:pt x="1055" y="209"/>
                    </a:lnTo>
                    <a:lnTo>
                      <a:pt x="1049" y="211"/>
                    </a:lnTo>
                    <a:lnTo>
                      <a:pt x="1044" y="215"/>
                    </a:lnTo>
                    <a:lnTo>
                      <a:pt x="1038" y="218"/>
                    </a:lnTo>
                    <a:lnTo>
                      <a:pt x="1033" y="224"/>
                    </a:lnTo>
                    <a:lnTo>
                      <a:pt x="1030" y="230"/>
                    </a:lnTo>
                    <a:lnTo>
                      <a:pt x="1027" y="237"/>
                    </a:lnTo>
                    <a:lnTo>
                      <a:pt x="1026" y="246"/>
                    </a:lnTo>
                    <a:lnTo>
                      <a:pt x="1025" y="255"/>
                    </a:lnTo>
                    <a:lnTo>
                      <a:pt x="1025" y="272"/>
                    </a:lnTo>
                    <a:lnTo>
                      <a:pt x="1026" y="284"/>
                    </a:lnTo>
                    <a:lnTo>
                      <a:pt x="1025" y="288"/>
                    </a:lnTo>
                    <a:lnTo>
                      <a:pt x="1022" y="293"/>
                    </a:lnTo>
                    <a:lnTo>
                      <a:pt x="1019" y="298"/>
                    </a:lnTo>
                    <a:lnTo>
                      <a:pt x="1014" y="303"/>
                    </a:lnTo>
                    <a:lnTo>
                      <a:pt x="1002" y="311"/>
                    </a:lnTo>
                    <a:lnTo>
                      <a:pt x="989" y="319"/>
                    </a:lnTo>
                    <a:lnTo>
                      <a:pt x="983" y="323"/>
                    </a:lnTo>
                    <a:lnTo>
                      <a:pt x="977" y="325"/>
                    </a:lnTo>
                    <a:lnTo>
                      <a:pt x="971" y="328"/>
                    </a:lnTo>
                    <a:lnTo>
                      <a:pt x="967" y="329"/>
                    </a:lnTo>
                    <a:lnTo>
                      <a:pt x="962" y="329"/>
                    </a:lnTo>
                    <a:lnTo>
                      <a:pt x="957" y="328"/>
                    </a:lnTo>
                    <a:lnTo>
                      <a:pt x="952" y="325"/>
                    </a:lnTo>
                    <a:lnTo>
                      <a:pt x="948" y="322"/>
                    </a:lnTo>
                    <a:lnTo>
                      <a:pt x="940" y="316"/>
                    </a:lnTo>
                    <a:lnTo>
                      <a:pt x="931" y="312"/>
                    </a:lnTo>
                    <a:lnTo>
                      <a:pt x="919" y="310"/>
                    </a:lnTo>
                    <a:lnTo>
                      <a:pt x="907" y="309"/>
                    </a:lnTo>
                    <a:lnTo>
                      <a:pt x="893" y="310"/>
                    </a:lnTo>
                    <a:lnTo>
                      <a:pt x="879" y="311"/>
                    </a:lnTo>
                    <a:lnTo>
                      <a:pt x="866" y="312"/>
                    </a:lnTo>
                    <a:lnTo>
                      <a:pt x="852" y="317"/>
                    </a:lnTo>
                    <a:lnTo>
                      <a:pt x="847" y="319"/>
                    </a:lnTo>
                    <a:lnTo>
                      <a:pt x="841" y="323"/>
                    </a:lnTo>
                    <a:lnTo>
                      <a:pt x="835" y="326"/>
                    </a:lnTo>
                    <a:lnTo>
                      <a:pt x="830" y="331"/>
                    </a:lnTo>
                    <a:lnTo>
                      <a:pt x="823" y="342"/>
                    </a:lnTo>
                    <a:lnTo>
                      <a:pt x="817" y="353"/>
                    </a:lnTo>
                    <a:lnTo>
                      <a:pt x="813" y="359"/>
                    </a:lnTo>
                    <a:lnTo>
                      <a:pt x="808" y="364"/>
                    </a:lnTo>
                    <a:lnTo>
                      <a:pt x="801" y="370"/>
                    </a:lnTo>
                    <a:lnTo>
                      <a:pt x="792" y="376"/>
                    </a:lnTo>
                    <a:lnTo>
                      <a:pt x="784" y="381"/>
                    </a:lnTo>
                    <a:lnTo>
                      <a:pt x="780" y="385"/>
                    </a:lnTo>
                    <a:lnTo>
                      <a:pt x="780" y="386"/>
                    </a:lnTo>
                    <a:lnTo>
                      <a:pt x="781" y="386"/>
                    </a:lnTo>
                    <a:lnTo>
                      <a:pt x="782" y="387"/>
                    </a:lnTo>
                    <a:lnTo>
                      <a:pt x="793" y="385"/>
                    </a:lnTo>
                    <a:lnTo>
                      <a:pt x="805" y="381"/>
                    </a:lnTo>
                    <a:lnTo>
                      <a:pt x="814" y="375"/>
                    </a:lnTo>
                    <a:lnTo>
                      <a:pt x="826" y="366"/>
                    </a:lnTo>
                    <a:lnTo>
                      <a:pt x="836" y="355"/>
                    </a:lnTo>
                    <a:lnTo>
                      <a:pt x="841" y="348"/>
                    </a:lnTo>
                    <a:lnTo>
                      <a:pt x="845" y="342"/>
                    </a:lnTo>
                    <a:lnTo>
                      <a:pt x="851" y="337"/>
                    </a:lnTo>
                    <a:lnTo>
                      <a:pt x="856" y="335"/>
                    </a:lnTo>
                    <a:lnTo>
                      <a:pt x="860" y="334"/>
                    </a:lnTo>
                    <a:lnTo>
                      <a:pt x="864" y="332"/>
                    </a:lnTo>
                    <a:lnTo>
                      <a:pt x="869" y="334"/>
                    </a:lnTo>
                    <a:lnTo>
                      <a:pt x="879" y="335"/>
                    </a:lnTo>
                    <a:lnTo>
                      <a:pt x="888" y="337"/>
                    </a:lnTo>
                    <a:lnTo>
                      <a:pt x="898" y="339"/>
                    </a:lnTo>
                    <a:lnTo>
                      <a:pt x="904" y="343"/>
                    </a:lnTo>
                    <a:lnTo>
                      <a:pt x="906" y="345"/>
                    </a:lnTo>
                    <a:lnTo>
                      <a:pt x="907" y="349"/>
                    </a:lnTo>
                    <a:lnTo>
                      <a:pt x="908" y="354"/>
                    </a:lnTo>
                    <a:lnTo>
                      <a:pt x="908" y="359"/>
                    </a:lnTo>
                    <a:lnTo>
                      <a:pt x="907" y="370"/>
                    </a:lnTo>
                    <a:lnTo>
                      <a:pt x="906" y="385"/>
                    </a:lnTo>
                    <a:lnTo>
                      <a:pt x="907" y="392"/>
                    </a:lnTo>
                    <a:lnTo>
                      <a:pt x="908" y="398"/>
                    </a:lnTo>
                    <a:lnTo>
                      <a:pt x="912" y="404"/>
                    </a:lnTo>
                    <a:lnTo>
                      <a:pt x="917" y="407"/>
                    </a:lnTo>
                    <a:lnTo>
                      <a:pt x="921" y="412"/>
                    </a:lnTo>
                    <a:lnTo>
                      <a:pt x="927" y="414"/>
                    </a:lnTo>
                    <a:lnTo>
                      <a:pt x="933" y="417"/>
                    </a:lnTo>
                    <a:lnTo>
                      <a:pt x="939" y="419"/>
                    </a:lnTo>
                    <a:lnTo>
                      <a:pt x="952" y="422"/>
                    </a:lnTo>
                    <a:lnTo>
                      <a:pt x="965" y="424"/>
                    </a:lnTo>
                    <a:lnTo>
                      <a:pt x="973" y="424"/>
                    </a:lnTo>
                    <a:lnTo>
                      <a:pt x="978" y="423"/>
                    </a:lnTo>
                    <a:lnTo>
                      <a:pt x="983" y="422"/>
                    </a:lnTo>
                    <a:lnTo>
                      <a:pt x="987" y="419"/>
                    </a:lnTo>
                    <a:lnTo>
                      <a:pt x="995" y="414"/>
                    </a:lnTo>
                    <a:lnTo>
                      <a:pt x="1003" y="412"/>
                    </a:lnTo>
                    <a:lnTo>
                      <a:pt x="1012" y="411"/>
                    </a:lnTo>
                    <a:lnTo>
                      <a:pt x="1021" y="410"/>
                    </a:lnTo>
                    <a:lnTo>
                      <a:pt x="1026" y="407"/>
                    </a:lnTo>
                    <a:lnTo>
                      <a:pt x="1030" y="405"/>
                    </a:lnTo>
                    <a:lnTo>
                      <a:pt x="1033" y="401"/>
                    </a:lnTo>
                    <a:lnTo>
                      <a:pt x="1036" y="397"/>
                    </a:lnTo>
                    <a:lnTo>
                      <a:pt x="1040" y="388"/>
                    </a:lnTo>
                    <a:lnTo>
                      <a:pt x="1043" y="380"/>
                    </a:lnTo>
                    <a:lnTo>
                      <a:pt x="1044" y="376"/>
                    </a:lnTo>
                    <a:lnTo>
                      <a:pt x="1047" y="373"/>
                    </a:lnTo>
                    <a:lnTo>
                      <a:pt x="1052" y="369"/>
                    </a:lnTo>
                    <a:lnTo>
                      <a:pt x="1057" y="364"/>
                    </a:lnTo>
                    <a:lnTo>
                      <a:pt x="1070" y="356"/>
                    </a:lnTo>
                    <a:lnTo>
                      <a:pt x="1083" y="344"/>
                    </a:lnTo>
                    <a:lnTo>
                      <a:pt x="1090" y="338"/>
                    </a:lnTo>
                    <a:lnTo>
                      <a:pt x="1099" y="334"/>
                    </a:lnTo>
                    <a:lnTo>
                      <a:pt x="1107" y="329"/>
                    </a:lnTo>
                    <a:lnTo>
                      <a:pt x="1115" y="325"/>
                    </a:lnTo>
                    <a:lnTo>
                      <a:pt x="1124" y="322"/>
                    </a:lnTo>
                    <a:lnTo>
                      <a:pt x="1132" y="319"/>
                    </a:lnTo>
                    <a:lnTo>
                      <a:pt x="1139" y="318"/>
                    </a:lnTo>
                    <a:lnTo>
                      <a:pt x="1145" y="317"/>
                    </a:lnTo>
                    <a:lnTo>
                      <a:pt x="1159" y="319"/>
                    </a:lnTo>
                    <a:lnTo>
                      <a:pt x="1175" y="324"/>
                    </a:lnTo>
                    <a:lnTo>
                      <a:pt x="1191" y="330"/>
                    </a:lnTo>
                    <a:lnTo>
                      <a:pt x="1208" y="337"/>
                    </a:lnTo>
                    <a:lnTo>
                      <a:pt x="1215" y="341"/>
                    </a:lnTo>
                    <a:lnTo>
                      <a:pt x="1222" y="347"/>
                    </a:lnTo>
                    <a:lnTo>
                      <a:pt x="1228" y="354"/>
                    </a:lnTo>
                    <a:lnTo>
                      <a:pt x="1235" y="361"/>
                    </a:lnTo>
                    <a:lnTo>
                      <a:pt x="1250" y="379"/>
                    </a:lnTo>
                    <a:lnTo>
                      <a:pt x="1264" y="399"/>
                    </a:lnTo>
                    <a:lnTo>
                      <a:pt x="1271" y="407"/>
                    </a:lnTo>
                    <a:lnTo>
                      <a:pt x="1278" y="414"/>
                    </a:lnTo>
                    <a:lnTo>
                      <a:pt x="1286" y="423"/>
                    </a:lnTo>
                    <a:lnTo>
                      <a:pt x="1296" y="430"/>
                    </a:lnTo>
                    <a:lnTo>
                      <a:pt x="1307" y="437"/>
                    </a:lnTo>
                    <a:lnTo>
                      <a:pt x="1317" y="443"/>
                    </a:lnTo>
                    <a:lnTo>
                      <a:pt x="1329" y="449"/>
                    </a:lnTo>
                    <a:lnTo>
                      <a:pt x="1341" y="454"/>
                    </a:lnTo>
                    <a:lnTo>
                      <a:pt x="1358" y="458"/>
                    </a:lnTo>
                    <a:lnTo>
                      <a:pt x="1374" y="462"/>
                    </a:lnTo>
                    <a:lnTo>
                      <a:pt x="1391" y="463"/>
                    </a:lnTo>
                    <a:lnTo>
                      <a:pt x="1405" y="463"/>
                    </a:lnTo>
                    <a:lnTo>
                      <a:pt x="1415" y="465"/>
                    </a:lnTo>
                    <a:lnTo>
                      <a:pt x="1423" y="469"/>
                    </a:lnTo>
                    <a:lnTo>
                      <a:pt x="1430" y="474"/>
                    </a:lnTo>
                    <a:lnTo>
                      <a:pt x="1437" y="476"/>
                    </a:lnTo>
                    <a:lnTo>
                      <a:pt x="1444" y="476"/>
                    </a:lnTo>
                    <a:lnTo>
                      <a:pt x="1456" y="474"/>
                    </a:lnTo>
                    <a:lnTo>
                      <a:pt x="1469" y="470"/>
                    </a:lnTo>
                    <a:lnTo>
                      <a:pt x="1479" y="467"/>
                    </a:lnTo>
                    <a:lnTo>
                      <a:pt x="1483" y="467"/>
                    </a:lnTo>
                    <a:lnTo>
                      <a:pt x="1486" y="465"/>
                    </a:lnTo>
                    <a:lnTo>
                      <a:pt x="1488" y="467"/>
                    </a:lnTo>
                    <a:lnTo>
                      <a:pt x="1491" y="467"/>
                    </a:lnTo>
                    <a:lnTo>
                      <a:pt x="1492" y="468"/>
                    </a:lnTo>
                    <a:lnTo>
                      <a:pt x="1493" y="470"/>
                    </a:lnTo>
                    <a:lnTo>
                      <a:pt x="1493" y="473"/>
                    </a:lnTo>
                    <a:lnTo>
                      <a:pt x="1493" y="475"/>
                    </a:lnTo>
                    <a:lnTo>
                      <a:pt x="1490" y="481"/>
                    </a:lnTo>
                    <a:lnTo>
                      <a:pt x="1485" y="487"/>
                    </a:lnTo>
                    <a:lnTo>
                      <a:pt x="1477" y="492"/>
                    </a:lnTo>
                    <a:lnTo>
                      <a:pt x="1467" y="498"/>
                    </a:lnTo>
                    <a:lnTo>
                      <a:pt x="1455" y="502"/>
                    </a:lnTo>
                    <a:lnTo>
                      <a:pt x="1439" y="509"/>
                    </a:lnTo>
                    <a:lnTo>
                      <a:pt x="1431" y="513"/>
                    </a:lnTo>
                    <a:lnTo>
                      <a:pt x="1423" y="517"/>
                    </a:lnTo>
                    <a:lnTo>
                      <a:pt x="1416" y="521"/>
                    </a:lnTo>
                    <a:lnTo>
                      <a:pt x="1410" y="525"/>
                    </a:lnTo>
                    <a:lnTo>
                      <a:pt x="1405" y="530"/>
                    </a:lnTo>
                    <a:lnTo>
                      <a:pt x="1403" y="534"/>
                    </a:lnTo>
                    <a:lnTo>
                      <a:pt x="1400" y="538"/>
                    </a:lnTo>
                    <a:lnTo>
                      <a:pt x="1399" y="542"/>
                    </a:lnTo>
                    <a:lnTo>
                      <a:pt x="1398" y="547"/>
                    </a:lnTo>
                    <a:lnTo>
                      <a:pt x="1393" y="556"/>
                    </a:lnTo>
                    <a:lnTo>
                      <a:pt x="1390" y="561"/>
                    </a:lnTo>
                    <a:lnTo>
                      <a:pt x="1389" y="565"/>
                    </a:lnTo>
                    <a:lnTo>
                      <a:pt x="1390" y="569"/>
                    </a:lnTo>
                    <a:lnTo>
                      <a:pt x="1391" y="572"/>
                    </a:lnTo>
                    <a:lnTo>
                      <a:pt x="1395" y="576"/>
                    </a:lnTo>
                    <a:lnTo>
                      <a:pt x="1398" y="578"/>
                    </a:lnTo>
                    <a:lnTo>
                      <a:pt x="1403" y="582"/>
                    </a:lnTo>
                    <a:lnTo>
                      <a:pt x="1409" y="583"/>
                    </a:lnTo>
                    <a:lnTo>
                      <a:pt x="1431" y="589"/>
                    </a:lnTo>
                    <a:lnTo>
                      <a:pt x="1444" y="591"/>
                    </a:lnTo>
                    <a:lnTo>
                      <a:pt x="1448" y="593"/>
                    </a:lnTo>
                    <a:lnTo>
                      <a:pt x="1450" y="595"/>
                    </a:lnTo>
                    <a:lnTo>
                      <a:pt x="1450" y="599"/>
                    </a:lnTo>
                    <a:lnTo>
                      <a:pt x="1450" y="602"/>
                    </a:lnTo>
                    <a:lnTo>
                      <a:pt x="1444" y="610"/>
                    </a:lnTo>
                    <a:lnTo>
                      <a:pt x="1437" y="620"/>
                    </a:lnTo>
                    <a:lnTo>
                      <a:pt x="1434" y="624"/>
                    </a:lnTo>
                    <a:lnTo>
                      <a:pt x="1428" y="627"/>
                    </a:lnTo>
                    <a:lnTo>
                      <a:pt x="1423" y="628"/>
                    </a:lnTo>
                    <a:lnTo>
                      <a:pt x="1417" y="628"/>
                    </a:lnTo>
                    <a:lnTo>
                      <a:pt x="1405" y="627"/>
                    </a:lnTo>
                    <a:lnTo>
                      <a:pt x="1396" y="625"/>
                    </a:lnTo>
                    <a:lnTo>
                      <a:pt x="1385" y="622"/>
                    </a:lnTo>
                    <a:lnTo>
                      <a:pt x="1373" y="621"/>
                    </a:lnTo>
                    <a:lnTo>
                      <a:pt x="1360" y="621"/>
                    </a:lnTo>
                    <a:lnTo>
                      <a:pt x="1347" y="621"/>
                    </a:lnTo>
                    <a:lnTo>
                      <a:pt x="1339" y="622"/>
                    </a:lnTo>
                    <a:lnTo>
                      <a:pt x="1330" y="625"/>
                    </a:lnTo>
                    <a:lnTo>
                      <a:pt x="1323" y="627"/>
                    </a:lnTo>
                    <a:lnTo>
                      <a:pt x="1317" y="631"/>
                    </a:lnTo>
                    <a:lnTo>
                      <a:pt x="1315" y="635"/>
                    </a:lnTo>
                    <a:lnTo>
                      <a:pt x="1314" y="641"/>
                    </a:lnTo>
                    <a:lnTo>
                      <a:pt x="1314" y="644"/>
                    </a:lnTo>
                    <a:lnTo>
                      <a:pt x="1314" y="647"/>
                    </a:lnTo>
                    <a:lnTo>
                      <a:pt x="1316" y="650"/>
                    </a:lnTo>
                    <a:lnTo>
                      <a:pt x="1317" y="652"/>
                    </a:lnTo>
                    <a:lnTo>
                      <a:pt x="1320" y="654"/>
                    </a:lnTo>
                    <a:lnTo>
                      <a:pt x="1323" y="656"/>
                    </a:lnTo>
                    <a:lnTo>
                      <a:pt x="1326" y="657"/>
                    </a:lnTo>
                    <a:lnTo>
                      <a:pt x="1329" y="657"/>
                    </a:lnTo>
                    <a:lnTo>
                      <a:pt x="1337" y="656"/>
                    </a:lnTo>
                    <a:lnTo>
                      <a:pt x="1343" y="657"/>
                    </a:lnTo>
                    <a:lnTo>
                      <a:pt x="1351" y="658"/>
                    </a:lnTo>
                    <a:lnTo>
                      <a:pt x="1355" y="660"/>
                    </a:lnTo>
                    <a:lnTo>
                      <a:pt x="1360" y="664"/>
                    </a:lnTo>
                    <a:lnTo>
                      <a:pt x="1364" y="669"/>
                    </a:lnTo>
                    <a:lnTo>
                      <a:pt x="1366" y="671"/>
                    </a:lnTo>
                    <a:lnTo>
                      <a:pt x="1368" y="672"/>
                    </a:lnTo>
                    <a:lnTo>
                      <a:pt x="1371" y="672"/>
                    </a:lnTo>
                    <a:lnTo>
                      <a:pt x="1372" y="672"/>
                    </a:lnTo>
                    <a:lnTo>
                      <a:pt x="1378" y="666"/>
                    </a:lnTo>
                    <a:lnTo>
                      <a:pt x="1383" y="660"/>
                    </a:lnTo>
                    <a:lnTo>
                      <a:pt x="1389" y="656"/>
                    </a:lnTo>
                    <a:lnTo>
                      <a:pt x="1395" y="652"/>
                    </a:lnTo>
                    <a:lnTo>
                      <a:pt x="1402" y="650"/>
                    </a:lnTo>
                    <a:lnTo>
                      <a:pt x="1409" y="649"/>
                    </a:lnTo>
                    <a:lnTo>
                      <a:pt x="1417" y="647"/>
                    </a:lnTo>
                    <a:lnTo>
                      <a:pt x="1427" y="647"/>
                    </a:lnTo>
                    <a:lnTo>
                      <a:pt x="1436" y="649"/>
                    </a:lnTo>
                    <a:lnTo>
                      <a:pt x="1443" y="650"/>
                    </a:lnTo>
                    <a:lnTo>
                      <a:pt x="1447" y="652"/>
                    </a:lnTo>
                    <a:lnTo>
                      <a:pt x="1449" y="653"/>
                    </a:lnTo>
                    <a:lnTo>
                      <a:pt x="1450" y="656"/>
                    </a:lnTo>
                    <a:lnTo>
                      <a:pt x="1450" y="658"/>
                    </a:lnTo>
                    <a:lnTo>
                      <a:pt x="1450" y="664"/>
                    </a:lnTo>
                    <a:lnTo>
                      <a:pt x="1448" y="669"/>
                    </a:lnTo>
                    <a:lnTo>
                      <a:pt x="1443" y="675"/>
                    </a:lnTo>
                    <a:lnTo>
                      <a:pt x="1435" y="683"/>
                    </a:lnTo>
                    <a:lnTo>
                      <a:pt x="1431" y="687"/>
                    </a:lnTo>
                    <a:lnTo>
                      <a:pt x="1430" y="690"/>
                    </a:lnTo>
                    <a:lnTo>
                      <a:pt x="1429" y="694"/>
                    </a:lnTo>
                    <a:lnTo>
                      <a:pt x="1430" y="696"/>
                    </a:lnTo>
                    <a:lnTo>
                      <a:pt x="1435" y="702"/>
                    </a:lnTo>
                    <a:lnTo>
                      <a:pt x="1441" y="707"/>
                    </a:lnTo>
                    <a:lnTo>
                      <a:pt x="1447" y="710"/>
                    </a:lnTo>
                    <a:lnTo>
                      <a:pt x="1452" y="714"/>
                    </a:lnTo>
                    <a:lnTo>
                      <a:pt x="1453" y="715"/>
                    </a:lnTo>
                    <a:lnTo>
                      <a:pt x="1453" y="717"/>
                    </a:lnTo>
                    <a:lnTo>
                      <a:pt x="1452" y="720"/>
                    </a:lnTo>
                    <a:lnTo>
                      <a:pt x="1449" y="721"/>
                    </a:lnTo>
                    <a:lnTo>
                      <a:pt x="1444" y="727"/>
                    </a:lnTo>
                    <a:lnTo>
                      <a:pt x="1441" y="732"/>
                    </a:lnTo>
                    <a:lnTo>
                      <a:pt x="1441" y="736"/>
                    </a:lnTo>
                    <a:lnTo>
                      <a:pt x="1441" y="741"/>
                    </a:lnTo>
                    <a:lnTo>
                      <a:pt x="1442" y="745"/>
                    </a:lnTo>
                    <a:lnTo>
                      <a:pt x="1443" y="748"/>
                    </a:lnTo>
                    <a:lnTo>
                      <a:pt x="1448" y="748"/>
                    </a:lnTo>
                    <a:lnTo>
                      <a:pt x="1454" y="745"/>
                    </a:lnTo>
                    <a:lnTo>
                      <a:pt x="1459" y="742"/>
                    </a:lnTo>
                    <a:lnTo>
                      <a:pt x="1461" y="742"/>
                    </a:lnTo>
                    <a:lnTo>
                      <a:pt x="1463" y="742"/>
                    </a:lnTo>
                    <a:lnTo>
                      <a:pt x="1466" y="744"/>
                    </a:lnTo>
                    <a:lnTo>
                      <a:pt x="1466" y="745"/>
                    </a:lnTo>
                    <a:lnTo>
                      <a:pt x="1467" y="748"/>
                    </a:lnTo>
                    <a:lnTo>
                      <a:pt x="1466" y="753"/>
                    </a:lnTo>
                    <a:lnTo>
                      <a:pt x="1465" y="758"/>
                    </a:lnTo>
                    <a:lnTo>
                      <a:pt x="1463" y="763"/>
                    </a:lnTo>
                    <a:lnTo>
                      <a:pt x="1460" y="769"/>
                    </a:lnTo>
                    <a:lnTo>
                      <a:pt x="1456" y="773"/>
                    </a:lnTo>
                    <a:lnTo>
                      <a:pt x="1452" y="777"/>
                    </a:lnTo>
                    <a:lnTo>
                      <a:pt x="1442" y="784"/>
                    </a:lnTo>
                    <a:lnTo>
                      <a:pt x="1434" y="789"/>
                    </a:lnTo>
                    <a:lnTo>
                      <a:pt x="1425" y="792"/>
                    </a:lnTo>
                    <a:lnTo>
                      <a:pt x="1418" y="792"/>
                    </a:lnTo>
                    <a:lnTo>
                      <a:pt x="1416" y="792"/>
                    </a:lnTo>
                    <a:lnTo>
                      <a:pt x="1414" y="791"/>
                    </a:lnTo>
                    <a:lnTo>
                      <a:pt x="1411" y="789"/>
                    </a:lnTo>
                    <a:lnTo>
                      <a:pt x="1410" y="786"/>
                    </a:lnTo>
                    <a:lnTo>
                      <a:pt x="1408" y="778"/>
                    </a:lnTo>
                    <a:lnTo>
                      <a:pt x="1406" y="765"/>
                    </a:lnTo>
                    <a:lnTo>
                      <a:pt x="1405" y="753"/>
                    </a:lnTo>
                    <a:lnTo>
                      <a:pt x="1405" y="742"/>
                    </a:lnTo>
                    <a:lnTo>
                      <a:pt x="1405" y="733"/>
                    </a:lnTo>
                    <a:lnTo>
                      <a:pt x="1405" y="726"/>
                    </a:lnTo>
                    <a:lnTo>
                      <a:pt x="1404" y="721"/>
                    </a:lnTo>
                    <a:lnTo>
                      <a:pt x="1403" y="717"/>
                    </a:lnTo>
                    <a:lnTo>
                      <a:pt x="1398" y="714"/>
                    </a:lnTo>
                    <a:lnTo>
                      <a:pt x="1391" y="713"/>
                    </a:lnTo>
                    <a:lnTo>
                      <a:pt x="1385" y="712"/>
                    </a:lnTo>
                    <a:lnTo>
                      <a:pt x="1383" y="713"/>
                    </a:lnTo>
                    <a:lnTo>
                      <a:pt x="1381" y="716"/>
                    </a:lnTo>
                    <a:lnTo>
                      <a:pt x="1384" y="723"/>
                    </a:lnTo>
                    <a:lnTo>
                      <a:pt x="1385" y="735"/>
                    </a:lnTo>
                    <a:lnTo>
                      <a:pt x="1385" y="751"/>
                    </a:lnTo>
                    <a:lnTo>
                      <a:pt x="1385" y="766"/>
                    </a:lnTo>
                    <a:lnTo>
                      <a:pt x="1385" y="779"/>
                    </a:lnTo>
                    <a:lnTo>
                      <a:pt x="1385" y="783"/>
                    </a:lnTo>
                    <a:lnTo>
                      <a:pt x="1383" y="785"/>
                    </a:lnTo>
                    <a:lnTo>
                      <a:pt x="1380" y="788"/>
                    </a:lnTo>
                    <a:lnTo>
                      <a:pt x="1377" y="789"/>
                    </a:lnTo>
                    <a:lnTo>
                      <a:pt x="1370" y="790"/>
                    </a:lnTo>
                    <a:lnTo>
                      <a:pt x="1361" y="792"/>
                    </a:lnTo>
                    <a:lnTo>
                      <a:pt x="1353" y="795"/>
                    </a:lnTo>
                    <a:lnTo>
                      <a:pt x="1345" y="795"/>
                    </a:lnTo>
                    <a:lnTo>
                      <a:pt x="1337" y="792"/>
                    </a:lnTo>
                    <a:lnTo>
                      <a:pt x="1333" y="790"/>
                    </a:lnTo>
                    <a:lnTo>
                      <a:pt x="1330" y="785"/>
                    </a:lnTo>
                    <a:lnTo>
                      <a:pt x="1328" y="779"/>
                    </a:lnTo>
                    <a:lnTo>
                      <a:pt x="1327" y="773"/>
                    </a:lnTo>
                    <a:lnTo>
                      <a:pt x="1326" y="765"/>
                    </a:lnTo>
                    <a:lnTo>
                      <a:pt x="1324" y="759"/>
                    </a:lnTo>
                    <a:lnTo>
                      <a:pt x="1322" y="755"/>
                    </a:lnTo>
                    <a:lnTo>
                      <a:pt x="1320" y="754"/>
                    </a:lnTo>
                    <a:lnTo>
                      <a:pt x="1318" y="754"/>
                    </a:lnTo>
                    <a:lnTo>
                      <a:pt x="1317" y="755"/>
                    </a:lnTo>
                    <a:lnTo>
                      <a:pt x="1316" y="758"/>
                    </a:lnTo>
                    <a:lnTo>
                      <a:pt x="1311" y="763"/>
                    </a:lnTo>
                    <a:lnTo>
                      <a:pt x="1304" y="766"/>
                    </a:lnTo>
                    <a:lnTo>
                      <a:pt x="1297" y="779"/>
                    </a:lnTo>
                    <a:lnTo>
                      <a:pt x="1286" y="803"/>
                    </a:lnTo>
                    <a:lnTo>
                      <a:pt x="1276" y="827"/>
                    </a:lnTo>
                    <a:lnTo>
                      <a:pt x="1271" y="838"/>
                    </a:lnTo>
                    <a:lnTo>
                      <a:pt x="1271" y="840"/>
                    </a:lnTo>
                    <a:lnTo>
                      <a:pt x="1273" y="841"/>
                    </a:lnTo>
                    <a:lnTo>
                      <a:pt x="1276" y="842"/>
                    </a:lnTo>
                    <a:lnTo>
                      <a:pt x="1279" y="842"/>
                    </a:lnTo>
                    <a:lnTo>
                      <a:pt x="1289" y="841"/>
                    </a:lnTo>
                    <a:lnTo>
                      <a:pt x="1298" y="839"/>
                    </a:lnTo>
                    <a:lnTo>
                      <a:pt x="1305" y="835"/>
                    </a:lnTo>
                    <a:lnTo>
                      <a:pt x="1313" y="834"/>
                    </a:lnTo>
                    <a:lnTo>
                      <a:pt x="1321" y="833"/>
                    </a:lnTo>
                    <a:lnTo>
                      <a:pt x="1332" y="834"/>
                    </a:lnTo>
                    <a:lnTo>
                      <a:pt x="1334" y="835"/>
                    </a:lnTo>
                    <a:lnTo>
                      <a:pt x="1336" y="836"/>
                    </a:lnTo>
                    <a:lnTo>
                      <a:pt x="1337" y="840"/>
                    </a:lnTo>
                    <a:lnTo>
                      <a:pt x="1339" y="842"/>
                    </a:lnTo>
                    <a:lnTo>
                      <a:pt x="1341" y="849"/>
                    </a:lnTo>
                    <a:lnTo>
                      <a:pt x="1345" y="854"/>
                    </a:lnTo>
                    <a:lnTo>
                      <a:pt x="1348" y="858"/>
                    </a:lnTo>
                    <a:lnTo>
                      <a:pt x="1353" y="860"/>
                    </a:lnTo>
                    <a:lnTo>
                      <a:pt x="1357" y="860"/>
                    </a:lnTo>
                    <a:lnTo>
                      <a:pt x="1360" y="861"/>
                    </a:lnTo>
                    <a:lnTo>
                      <a:pt x="1365" y="862"/>
                    </a:lnTo>
                    <a:lnTo>
                      <a:pt x="1368" y="866"/>
                    </a:lnTo>
                    <a:lnTo>
                      <a:pt x="1372" y="872"/>
                    </a:lnTo>
                    <a:lnTo>
                      <a:pt x="1374" y="880"/>
                    </a:lnTo>
                    <a:lnTo>
                      <a:pt x="1376" y="890"/>
                    </a:lnTo>
                    <a:lnTo>
                      <a:pt x="1376" y="902"/>
                    </a:lnTo>
                    <a:lnTo>
                      <a:pt x="1374" y="906"/>
                    </a:lnTo>
                    <a:lnTo>
                      <a:pt x="1373" y="910"/>
                    </a:lnTo>
                    <a:lnTo>
                      <a:pt x="1372" y="912"/>
                    </a:lnTo>
                    <a:lnTo>
                      <a:pt x="1370" y="914"/>
                    </a:lnTo>
                    <a:lnTo>
                      <a:pt x="1367" y="914"/>
                    </a:lnTo>
                    <a:lnTo>
                      <a:pt x="1364" y="914"/>
                    </a:lnTo>
                    <a:lnTo>
                      <a:pt x="1358" y="911"/>
                    </a:lnTo>
                    <a:lnTo>
                      <a:pt x="1352" y="909"/>
                    </a:lnTo>
                    <a:lnTo>
                      <a:pt x="1346" y="905"/>
                    </a:lnTo>
                    <a:lnTo>
                      <a:pt x="1339" y="903"/>
                    </a:lnTo>
                    <a:lnTo>
                      <a:pt x="1330" y="901"/>
                    </a:lnTo>
                    <a:lnTo>
                      <a:pt x="1322" y="899"/>
                    </a:lnTo>
                    <a:lnTo>
                      <a:pt x="1315" y="899"/>
                    </a:lnTo>
                    <a:lnTo>
                      <a:pt x="1309" y="902"/>
                    </a:lnTo>
                    <a:lnTo>
                      <a:pt x="1308" y="903"/>
                    </a:lnTo>
                    <a:lnTo>
                      <a:pt x="1305" y="905"/>
                    </a:lnTo>
                    <a:lnTo>
                      <a:pt x="1305" y="908"/>
                    </a:lnTo>
                    <a:lnTo>
                      <a:pt x="1305" y="911"/>
                    </a:lnTo>
                    <a:lnTo>
                      <a:pt x="1307" y="914"/>
                    </a:lnTo>
                    <a:lnTo>
                      <a:pt x="1308" y="916"/>
                    </a:lnTo>
                    <a:lnTo>
                      <a:pt x="1310" y="918"/>
                    </a:lnTo>
                    <a:lnTo>
                      <a:pt x="1314" y="921"/>
                    </a:lnTo>
                    <a:lnTo>
                      <a:pt x="1321" y="924"/>
                    </a:lnTo>
                    <a:lnTo>
                      <a:pt x="1330" y="928"/>
                    </a:lnTo>
                    <a:lnTo>
                      <a:pt x="1348" y="934"/>
                    </a:lnTo>
                    <a:lnTo>
                      <a:pt x="1361" y="940"/>
                    </a:lnTo>
                    <a:lnTo>
                      <a:pt x="1365" y="943"/>
                    </a:lnTo>
                    <a:lnTo>
                      <a:pt x="1367" y="947"/>
                    </a:lnTo>
                    <a:lnTo>
                      <a:pt x="1370" y="950"/>
                    </a:lnTo>
                    <a:lnTo>
                      <a:pt x="1371" y="955"/>
                    </a:lnTo>
                    <a:lnTo>
                      <a:pt x="1372" y="960"/>
                    </a:lnTo>
                    <a:lnTo>
                      <a:pt x="1371" y="965"/>
                    </a:lnTo>
                    <a:lnTo>
                      <a:pt x="1370" y="971"/>
                    </a:lnTo>
                    <a:lnTo>
                      <a:pt x="1367" y="977"/>
                    </a:lnTo>
                    <a:lnTo>
                      <a:pt x="1360" y="987"/>
                    </a:lnTo>
                    <a:lnTo>
                      <a:pt x="1354" y="993"/>
                    </a:lnTo>
                    <a:lnTo>
                      <a:pt x="1348" y="998"/>
                    </a:lnTo>
                    <a:lnTo>
                      <a:pt x="1343" y="1002"/>
                    </a:lnTo>
                    <a:lnTo>
                      <a:pt x="1340" y="1004"/>
                    </a:lnTo>
                    <a:lnTo>
                      <a:pt x="1335" y="1006"/>
                    </a:lnTo>
                    <a:lnTo>
                      <a:pt x="1330" y="1007"/>
                    </a:lnTo>
                    <a:lnTo>
                      <a:pt x="1326" y="1009"/>
                    </a:lnTo>
                    <a:lnTo>
                      <a:pt x="1315" y="1011"/>
                    </a:lnTo>
                    <a:lnTo>
                      <a:pt x="1304" y="1012"/>
                    </a:lnTo>
                    <a:lnTo>
                      <a:pt x="1299" y="1015"/>
                    </a:lnTo>
                    <a:lnTo>
                      <a:pt x="1297" y="1017"/>
                    </a:lnTo>
                    <a:lnTo>
                      <a:pt x="1297" y="1021"/>
                    </a:lnTo>
                    <a:lnTo>
                      <a:pt x="1298" y="1025"/>
                    </a:lnTo>
                    <a:lnTo>
                      <a:pt x="1302" y="1035"/>
                    </a:lnTo>
                    <a:lnTo>
                      <a:pt x="1308" y="1043"/>
                    </a:lnTo>
                    <a:lnTo>
                      <a:pt x="1315" y="1053"/>
                    </a:lnTo>
                    <a:lnTo>
                      <a:pt x="1324" y="1063"/>
                    </a:lnTo>
                    <a:lnTo>
                      <a:pt x="1336" y="1073"/>
                    </a:lnTo>
                    <a:lnTo>
                      <a:pt x="1345" y="1079"/>
                    </a:lnTo>
                    <a:lnTo>
                      <a:pt x="1353" y="1081"/>
                    </a:lnTo>
                    <a:lnTo>
                      <a:pt x="1360" y="1085"/>
                    </a:lnTo>
                    <a:lnTo>
                      <a:pt x="1364" y="1087"/>
                    </a:lnTo>
                    <a:lnTo>
                      <a:pt x="1365" y="1088"/>
                    </a:lnTo>
                    <a:lnTo>
                      <a:pt x="1365" y="1089"/>
                    </a:lnTo>
                    <a:lnTo>
                      <a:pt x="1364" y="1092"/>
                    </a:lnTo>
                    <a:lnTo>
                      <a:pt x="1360" y="1097"/>
                    </a:lnTo>
                    <a:lnTo>
                      <a:pt x="1358" y="1104"/>
                    </a:lnTo>
                    <a:lnTo>
                      <a:pt x="1355" y="1113"/>
                    </a:lnTo>
                    <a:lnTo>
                      <a:pt x="1354" y="1124"/>
                    </a:lnTo>
                    <a:lnTo>
                      <a:pt x="1355" y="1130"/>
                    </a:lnTo>
                    <a:lnTo>
                      <a:pt x="1358" y="1136"/>
                    </a:lnTo>
                    <a:lnTo>
                      <a:pt x="1361" y="1141"/>
                    </a:lnTo>
                    <a:lnTo>
                      <a:pt x="1366" y="1147"/>
                    </a:lnTo>
                    <a:lnTo>
                      <a:pt x="1376" y="1155"/>
                    </a:lnTo>
                    <a:lnTo>
                      <a:pt x="1381" y="1161"/>
                    </a:lnTo>
                    <a:lnTo>
                      <a:pt x="1385" y="1167"/>
                    </a:lnTo>
                    <a:lnTo>
                      <a:pt x="1390" y="1174"/>
                    </a:lnTo>
                    <a:lnTo>
                      <a:pt x="1392" y="1182"/>
                    </a:lnTo>
                    <a:lnTo>
                      <a:pt x="1393" y="1191"/>
                    </a:lnTo>
                    <a:lnTo>
                      <a:pt x="1393" y="1194"/>
                    </a:lnTo>
                    <a:lnTo>
                      <a:pt x="1392" y="1198"/>
                    </a:lnTo>
                    <a:lnTo>
                      <a:pt x="1391" y="1200"/>
                    </a:lnTo>
                    <a:lnTo>
                      <a:pt x="1389" y="1202"/>
                    </a:lnTo>
                    <a:lnTo>
                      <a:pt x="1383" y="1205"/>
                    </a:lnTo>
                    <a:lnTo>
                      <a:pt x="1378" y="1205"/>
                    </a:lnTo>
                    <a:lnTo>
                      <a:pt x="1372" y="1204"/>
                    </a:lnTo>
                    <a:lnTo>
                      <a:pt x="1366" y="1199"/>
                    </a:lnTo>
                    <a:lnTo>
                      <a:pt x="1360" y="1194"/>
                    </a:lnTo>
                    <a:lnTo>
                      <a:pt x="1355" y="1189"/>
                    </a:lnTo>
                    <a:lnTo>
                      <a:pt x="1351" y="1185"/>
                    </a:lnTo>
                    <a:lnTo>
                      <a:pt x="1345" y="1181"/>
                    </a:lnTo>
                    <a:lnTo>
                      <a:pt x="1341" y="1180"/>
                    </a:lnTo>
                    <a:lnTo>
                      <a:pt x="1337" y="1179"/>
                    </a:lnTo>
                    <a:lnTo>
                      <a:pt x="1333" y="1177"/>
                    </a:lnTo>
                    <a:lnTo>
                      <a:pt x="1328" y="1177"/>
                    </a:lnTo>
                    <a:lnTo>
                      <a:pt x="1322" y="1179"/>
                    </a:lnTo>
                    <a:lnTo>
                      <a:pt x="1318" y="1180"/>
                    </a:lnTo>
                    <a:lnTo>
                      <a:pt x="1316" y="1181"/>
                    </a:lnTo>
                    <a:lnTo>
                      <a:pt x="1314" y="1183"/>
                    </a:lnTo>
                    <a:lnTo>
                      <a:pt x="1311" y="1191"/>
                    </a:lnTo>
                    <a:lnTo>
                      <a:pt x="1310" y="1200"/>
                    </a:lnTo>
                    <a:lnTo>
                      <a:pt x="1309" y="1206"/>
                    </a:lnTo>
                    <a:lnTo>
                      <a:pt x="1308" y="1211"/>
                    </a:lnTo>
                    <a:lnTo>
                      <a:pt x="1307" y="1215"/>
                    </a:lnTo>
                    <a:lnTo>
                      <a:pt x="1304" y="1219"/>
                    </a:lnTo>
                    <a:lnTo>
                      <a:pt x="1302" y="1223"/>
                    </a:lnTo>
                    <a:lnTo>
                      <a:pt x="1298" y="1225"/>
                    </a:lnTo>
                    <a:lnTo>
                      <a:pt x="1296" y="1227"/>
                    </a:lnTo>
                    <a:lnTo>
                      <a:pt x="1292" y="1229"/>
                    </a:lnTo>
                    <a:lnTo>
                      <a:pt x="1290" y="1230"/>
                    </a:lnTo>
                    <a:lnTo>
                      <a:pt x="1289" y="1232"/>
                    </a:lnTo>
                    <a:lnTo>
                      <a:pt x="1290" y="1236"/>
                    </a:lnTo>
                    <a:lnTo>
                      <a:pt x="1292" y="1239"/>
                    </a:lnTo>
                    <a:lnTo>
                      <a:pt x="1295" y="1243"/>
                    </a:lnTo>
                    <a:lnTo>
                      <a:pt x="1296" y="1248"/>
                    </a:lnTo>
                    <a:lnTo>
                      <a:pt x="1297" y="1252"/>
                    </a:lnTo>
                    <a:lnTo>
                      <a:pt x="1298" y="1258"/>
                    </a:lnTo>
                    <a:lnTo>
                      <a:pt x="1297" y="1262"/>
                    </a:lnTo>
                    <a:lnTo>
                      <a:pt x="1295" y="1265"/>
                    </a:lnTo>
                    <a:lnTo>
                      <a:pt x="1291" y="1268"/>
                    </a:lnTo>
                    <a:lnTo>
                      <a:pt x="1288" y="1269"/>
                    </a:lnTo>
                    <a:lnTo>
                      <a:pt x="1284" y="1269"/>
                    </a:lnTo>
                    <a:lnTo>
                      <a:pt x="1280" y="1268"/>
                    </a:lnTo>
                    <a:lnTo>
                      <a:pt x="1277" y="1265"/>
                    </a:lnTo>
                    <a:lnTo>
                      <a:pt x="1276" y="1262"/>
                    </a:lnTo>
                    <a:lnTo>
                      <a:pt x="1273" y="1259"/>
                    </a:lnTo>
                    <a:lnTo>
                      <a:pt x="1271" y="1256"/>
                    </a:lnTo>
                    <a:lnTo>
                      <a:pt x="1269" y="1255"/>
                    </a:lnTo>
                    <a:lnTo>
                      <a:pt x="1266" y="1252"/>
                    </a:lnTo>
                    <a:lnTo>
                      <a:pt x="1264" y="1252"/>
                    </a:lnTo>
                    <a:lnTo>
                      <a:pt x="1261" y="1252"/>
                    </a:lnTo>
                    <a:lnTo>
                      <a:pt x="1259" y="1254"/>
                    </a:lnTo>
                    <a:lnTo>
                      <a:pt x="1257" y="1255"/>
                    </a:lnTo>
                    <a:lnTo>
                      <a:pt x="1254" y="1257"/>
                    </a:lnTo>
                    <a:lnTo>
                      <a:pt x="1253" y="1259"/>
                    </a:lnTo>
                    <a:lnTo>
                      <a:pt x="1252" y="1263"/>
                    </a:lnTo>
                    <a:lnTo>
                      <a:pt x="1251" y="1267"/>
                    </a:lnTo>
                    <a:lnTo>
                      <a:pt x="1251" y="1270"/>
                    </a:lnTo>
                    <a:lnTo>
                      <a:pt x="1252" y="1273"/>
                    </a:lnTo>
                    <a:lnTo>
                      <a:pt x="1253" y="1275"/>
                    </a:lnTo>
                    <a:lnTo>
                      <a:pt x="1255" y="1277"/>
                    </a:lnTo>
                    <a:lnTo>
                      <a:pt x="1259" y="1280"/>
                    </a:lnTo>
                    <a:lnTo>
                      <a:pt x="1261" y="1283"/>
                    </a:lnTo>
                    <a:lnTo>
                      <a:pt x="1261" y="1287"/>
                    </a:lnTo>
                    <a:lnTo>
                      <a:pt x="1261" y="1293"/>
                    </a:lnTo>
                    <a:lnTo>
                      <a:pt x="1261" y="1295"/>
                    </a:lnTo>
                    <a:lnTo>
                      <a:pt x="1260" y="1297"/>
                    </a:lnTo>
                    <a:lnTo>
                      <a:pt x="1259" y="1299"/>
                    </a:lnTo>
                    <a:lnTo>
                      <a:pt x="1257" y="1301"/>
                    </a:lnTo>
                    <a:lnTo>
                      <a:pt x="1251" y="1303"/>
                    </a:lnTo>
                    <a:lnTo>
                      <a:pt x="1244" y="1305"/>
                    </a:lnTo>
                    <a:lnTo>
                      <a:pt x="1238" y="1305"/>
                    </a:lnTo>
                    <a:lnTo>
                      <a:pt x="1233" y="1307"/>
                    </a:lnTo>
                    <a:lnTo>
                      <a:pt x="1229" y="1309"/>
                    </a:lnTo>
                    <a:lnTo>
                      <a:pt x="1223" y="1313"/>
                    </a:lnTo>
                    <a:lnTo>
                      <a:pt x="1220" y="1315"/>
                    </a:lnTo>
                    <a:lnTo>
                      <a:pt x="1216" y="1317"/>
                    </a:lnTo>
                    <a:lnTo>
                      <a:pt x="1214" y="1317"/>
                    </a:lnTo>
                    <a:lnTo>
                      <a:pt x="1210" y="1315"/>
                    </a:lnTo>
                    <a:lnTo>
                      <a:pt x="1207" y="1313"/>
                    </a:lnTo>
                    <a:lnTo>
                      <a:pt x="1203" y="1308"/>
                    </a:lnTo>
                    <a:lnTo>
                      <a:pt x="1201" y="1300"/>
                    </a:lnTo>
                    <a:lnTo>
                      <a:pt x="1198" y="1289"/>
                    </a:lnTo>
                    <a:lnTo>
                      <a:pt x="1200" y="1284"/>
                    </a:lnTo>
                    <a:lnTo>
                      <a:pt x="1202" y="1280"/>
                    </a:lnTo>
                    <a:lnTo>
                      <a:pt x="1206" y="1275"/>
                    </a:lnTo>
                    <a:lnTo>
                      <a:pt x="1211" y="1273"/>
                    </a:lnTo>
                    <a:lnTo>
                      <a:pt x="1215" y="1271"/>
                    </a:lnTo>
                    <a:lnTo>
                      <a:pt x="1217" y="1270"/>
                    </a:lnTo>
                    <a:lnTo>
                      <a:pt x="1220" y="1268"/>
                    </a:lnTo>
                    <a:lnTo>
                      <a:pt x="1222" y="1264"/>
                    </a:lnTo>
                    <a:lnTo>
                      <a:pt x="1226" y="1258"/>
                    </a:lnTo>
                    <a:lnTo>
                      <a:pt x="1229" y="1250"/>
                    </a:lnTo>
                    <a:lnTo>
                      <a:pt x="1239" y="1240"/>
                    </a:lnTo>
                    <a:lnTo>
                      <a:pt x="1250" y="1232"/>
                    </a:lnTo>
                    <a:lnTo>
                      <a:pt x="1251" y="1225"/>
                    </a:lnTo>
                    <a:lnTo>
                      <a:pt x="1250" y="1218"/>
                    </a:lnTo>
                    <a:lnTo>
                      <a:pt x="1248" y="1212"/>
                    </a:lnTo>
                    <a:lnTo>
                      <a:pt x="1248" y="1206"/>
                    </a:lnTo>
                    <a:lnTo>
                      <a:pt x="1247" y="1198"/>
                    </a:lnTo>
                    <a:lnTo>
                      <a:pt x="1247" y="1189"/>
                    </a:lnTo>
                    <a:lnTo>
                      <a:pt x="1245" y="1183"/>
                    </a:lnTo>
                    <a:lnTo>
                      <a:pt x="1242" y="1179"/>
                    </a:lnTo>
                    <a:lnTo>
                      <a:pt x="1234" y="1175"/>
                    </a:lnTo>
                    <a:lnTo>
                      <a:pt x="1222" y="1170"/>
                    </a:lnTo>
                    <a:lnTo>
                      <a:pt x="1220" y="1170"/>
                    </a:lnTo>
                    <a:lnTo>
                      <a:pt x="1217" y="1172"/>
                    </a:lnTo>
                    <a:lnTo>
                      <a:pt x="1213" y="1175"/>
                    </a:lnTo>
                    <a:lnTo>
                      <a:pt x="1209" y="1177"/>
                    </a:lnTo>
                    <a:lnTo>
                      <a:pt x="1202" y="1185"/>
                    </a:lnTo>
                    <a:lnTo>
                      <a:pt x="1198" y="1191"/>
                    </a:lnTo>
                    <a:lnTo>
                      <a:pt x="1195" y="1194"/>
                    </a:lnTo>
                    <a:lnTo>
                      <a:pt x="1190" y="1196"/>
                    </a:lnTo>
                    <a:lnTo>
                      <a:pt x="1185" y="1198"/>
                    </a:lnTo>
                    <a:lnTo>
                      <a:pt x="1178" y="1198"/>
                    </a:lnTo>
                    <a:lnTo>
                      <a:pt x="1172" y="1199"/>
                    </a:lnTo>
                    <a:lnTo>
                      <a:pt x="1167" y="1200"/>
                    </a:lnTo>
                    <a:lnTo>
                      <a:pt x="1163" y="1202"/>
                    </a:lnTo>
                    <a:lnTo>
                      <a:pt x="1162" y="1205"/>
                    </a:lnTo>
                    <a:lnTo>
                      <a:pt x="1162" y="1208"/>
                    </a:lnTo>
                    <a:lnTo>
                      <a:pt x="1162" y="1212"/>
                    </a:lnTo>
                    <a:lnTo>
                      <a:pt x="1164" y="1213"/>
                    </a:lnTo>
                    <a:lnTo>
                      <a:pt x="1165" y="1215"/>
                    </a:lnTo>
                    <a:lnTo>
                      <a:pt x="1171" y="1218"/>
                    </a:lnTo>
                    <a:lnTo>
                      <a:pt x="1178" y="1219"/>
                    </a:lnTo>
                    <a:lnTo>
                      <a:pt x="1183" y="1221"/>
                    </a:lnTo>
                    <a:lnTo>
                      <a:pt x="1187" y="1224"/>
                    </a:lnTo>
                    <a:lnTo>
                      <a:pt x="1189" y="1226"/>
                    </a:lnTo>
                    <a:lnTo>
                      <a:pt x="1192" y="1230"/>
                    </a:lnTo>
                    <a:lnTo>
                      <a:pt x="1195" y="1233"/>
                    </a:lnTo>
                    <a:lnTo>
                      <a:pt x="1196" y="1238"/>
                    </a:lnTo>
                    <a:lnTo>
                      <a:pt x="1196" y="1242"/>
                    </a:lnTo>
                    <a:lnTo>
                      <a:pt x="1196" y="1246"/>
                    </a:lnTo>
                    <a:lnTo>
                      <a:pt x="1195" y="1250"/>
                    </a:lnTo>
                    <a:lnTo>
                      <a:pt x="1192" y="1255"/>
                    </a:lnTo>
                    <a:lnTo>
                      <a:pt x="1190" y="1258"/>
                    </a:lnTo>
                    <a:lnTo>
                      <a:pt x="1187" y="1263"/>
                    </a:lnTo>
                    <a:lnTo>
                      <a:pt x="1178" y="1270"/>
                    </a:lnTo>
                    <a:lnTo>
                      <a:pt x="1169" y="1275"/>
                    </a:lnTo>
                    <a:lnTo>
                      <a:pt x="1165" y="1277"/>
                    </a:lnTo>
                    <a:lnTo>
                      <a:pt x="1162" y="1281"/>
                    </a:lnTo>
                    <a:lnTo>
                      <a:pt x="1159" y="1284"/>
                    </a:lnTo>
                    <a:lnTo>
                      <a:pt x="1157" y="1289"/>
                    </a:lnTo>
                    <a:lnTo>
                      <a:pt x="1156" y="1297"/>
                    </a:lnTo>
                    <a:lnTo>
                      <a:pt x="1156" y="1305"/>
                    </a:lnTo>
                    <a:lnTo>
                      <a:pt x="1157" y="1313"/>
                    </a:lnTo>
                    <a:lnTo>
                      <a:pt x="1157" y="1322"/>
                    </a:lnTo>
                    <a:lnTo>
                      <a:pt x="1156" y="1332"/>
                    </a:lnTo>
                    <a:lnTo>
                      <a:pt x="1153" y="1341"/>
                    </a:lnTo>
                    <a:lnTo>
                      <a:pt x="1151" y="1345"/>
                    </a:lnTo>
                    <a:lnTo>
                      <a:pt x="1148" y="1349"/>
                    </a:lnTo>
                    <a:lnTo>
                      <a:pt x="1145" y="1350"/>
                    </a:lnTo>
                    <a:lnTo>
                      <a:pt x="1143" y="1351"/>
                    </a:lnTo>
                    <a:lnTo>
                      <a:pt x="1139" y="1351"/>
                    </a:lnTo>
                    <a:lnTo>
                      <a:pt x="1135" y="1350"/>
                    </a:lnTo>
                    <a:lnTo>
                      <a:pt x="1132" y="1349"/>
                    </a:lnTo>
                    <a:lnTo>
                      <a:pt x="1128" y="1346"/>
                    </a:lnTo>
                    <a:lnTo>
                      <a:pt x="1126" y="1344"/>
                    </a:lnTo>
                    <a:lnTo>
                      <a:pt x="1122" y="1343"/>
                    </a:lnTo>
                    <a:lnTo>
                      <a:pt x="1118" y="1341"/>
                    </a:lnTo>
                    <a:lnTo>
                      <a:pt x="1114" y="1343"/>
                    </a:lnTo>
                    <a:lnTo>
                      <a:pt x="1104" y="1344"/>
                    </a:lnTo>
                    <a:lnTo>
                      <a:pt x="1096" y="1346"/>
                    </a:lnTo>
                    <a:lnTo>
                      <a:pt x="1088" y="1346"/>
                    </a:lnTo>
                    <a:lnTo>
                      <a:pt x="1078" y="1345"/>
                    </a:lnTo>
                    <a:lnTo>
                      <a:pt x="1070" y="1343"/>
                    </a:lnTo>
                    <a:lnTo>
                      <a:pt x="1061" y="1339"/>
                    </a:lnTo>
                    <a:lnTo>
                      <a:pt x="1056" y="1338"/>
                    </a:lnTo>
                    <a:lnTo>
                      <a:pt x="1052" y="1337"/>
                    </a:lnTo>
                    <a:lnTo>
                      <a:pt x="1050" y="1337"/>
                    </a:lnTo>
                    <a:lnTo>
                      <a:pt x="1047" y="1339"/>
                    </a:lnTo>
                    <a:lnTo>
                      <a:pt x="1046" y="1340"/>
                    </a:lnTo>
                    <a:lnTo>
                      <a:pt x="1046" y="1343"/>
                    </a:lnTo>
                    <a:lnTo>
                      <a:pt x="1047" y="1345"/>
                    </a:lnTo>
                    <a:lnTo>
                      <a:pt x="1049" y="1349"/>
                    </a:lnTo>
                    <a:lnTo>
                      <a:pt x="1056" y="1355"/>
                    </a:lnTo>
                    <a:lnTo>
                      <a:pt x="1064" y="1362"/>
                    </a:lnTo>
                    <a:lnTo>
                      <a:pt x="1069" y="1365"/>
                    </a:lnTo>
                    <a:lnTo>
                      <a:pt x="1074" y="1368"/>
                    </a:lnTo>
                    <a:lnTo>
                      <a:pt x="1078" y="1369"/>
                    </a:lnTo>
                    <a:lnTo>
                      <a:pt x="1082" y="1370"/>
                    </a:lnTo>
                    <a:lnTo>
                      <a:pt x="1089" y="1371"/>
                    </a:lnTo>
                    <a:lnTo>
                      <a:pt x="1097" y="1374"/>
                    </a:lnTo>
                    <a:lnTo>
                      <a:pt x="1101" y="1375"/>
                    </a:lnTo>
                    <a:lnTo>
                      <a:pt x="1103" y="1378"/>
                    </a:lnTo>
                    <a:lnTo>
                      <a:pt x="1107" y="1381"/>
                    </a:lnTo>
                    <a:lnTo>
                      <a:pt x="1109" y="1384"/>
                    </a:lnTo>
                    <a:lnTo>
                      <a:pt x="1109" y="1388"/>
                    </a:lnTo>
                    <a:lnTo>
                      <a:pt x="1109" y="1391"/>
                    </a:lnTo>
                    <a:lnTo>
                      <a:pt x="1109" y="1396"/>
                    </a:lnTo>
                    <a:lnTo>
                      <a:pt x="1108" y="1400"/>
                    </a:lnTo>
                    <a:lnTo>
                      <a:pt x="1104" y="1409"/>
                    </a:lnTo>
                    <a:lnTo>
                      <a:pt x="1101" y="1418"/>
                    </a:lnTo>
                    <a:lnTo>
                      <a:pt x="1094" y="1434"/>
                    </a:lnTo>
                    <a:lnTo>
                      <a:pt x="1087" y="1448"/>
                    </a:lnTo>
                    <a:lnTo>
                      <a:pt x="1082" y="1456"/>
                    </a:lnTo>
                    <a:lnTo>
                      <a:pt x="1078" y="1462"/>
                    </a:lnTo>
                    <a:lnTo>
                      <a:pt x="1074" y="1466"/>
                    </a:lnTo>
                    <a:lnTo>
                      <a:pt x="1069" y="1470"/>
                    </a:lnTo>
                    <a:lnTo>
                      <a:pt x="1059" y="1475"/>
                    </a:lnTo>
                    <a:lnTo>
                      <a:pt x="1053" y="1478"/>
                    </a:lnTo>
                    <a:lnTo>
                      <a:pt x="1052" y="1481"/>
                    </a:lnTo>
                    <a:lnTo>
                      <a:pt x="1051" y="1486"/>
                    </a:lnTo>
                    <a:lnTo>
                      <a:pt x="1050" y="1497"/>
                    </a:lnTo>
                    <a:lnTo>
                      <a:pt x="1050" y="1511"/>
                    </a:lnTo>
                    <a:lnTo>
                      <a:pt x="1050" y="1516"/>
                    </a:lnTo>
                    <a:lnTo>
                      <a:pt x="1049" y="1521"/>
                    </a:lnTo>
                    <a:lnTo>
                      <a:pt x="1046" y="1525"/>
                    </a:lnTo>
                    <a:lnTo>
                      <a:pt x="1044" y="1527"/>
                    </a:lnTo>
                    <a:lnTo>
                      <a:pt x="1037" y="1530"/>
                    </a:lnTo>
                    <a:lnTo>
                      <a:pt x="1028" y="1532"/>
                    </a:lnTo>
                    <a:lnTo>
                      <a:pt x="1025" y="1533"/>
                    </a:lnTo>
                    <a:lnTo>
                      <a:pt x="1022" y="1535"/>
                    </a:lnTo>
                    <a:lnTo>
                      <a:pt x="1021" y="1536"/>
                    </a:lnTo>
                    <a:lnTo>
                      <a:pt x="1020" y="1539"/>
                    </a:lnTo>
                    <a:lnTo>
                      <a:pt x="1020" y="1545"/>
                    </a:lnTo>
                    <a:lnTo>
                      <a:pt x="1021" y="1551"/>
                    </a:lnTo>
                    <a:lnTo>
                      <a:pt x="1025" y="1555"/>
                    </a:lnTo>
                    <a:lnTo>
                      <a:pt x="1028" y="1561"/>
                    </a:lnTo>
                    <a:lnTo>
                      <a:pt x="1033" y="1565"/>
                    </a:lnTo>
                    <a:lnTo>
                      <a:pt x="1038" y="1567"/>
                    </a:lnTo>
                    <a:lnTo>
                      <a:pt x="1047" y="1570"/>
                    </a:lnTo>
                    <a:lnTo>
                      <a:pt x="1057" y="1574"/>
                    </a:lnTo>
                    <a:lnTo>
                      <a:pt x="1061" y="1578"/>
                    </a:lnTo>
                    <a:lnTo>
                      <a:pt x="1062" y="1580"/>
                    </a:lnTo>
                    <a:lnTo>
                      <a:pt x="1063" y="1583"/>
                    </a:lnTo>
                    <a:lnTo>
                      <a:pt x="1063" y="1586"/>
                    </a:lnTo>
                    <a:lnTo>
                      <a:pt x="1059" y="1591"/>
                    </a:lnTo>
                    <a:lnTo>
                      <a:pt x="1056" y="1597"/>
                    </a:lnTo>
                    <a:lnTo>
                      <a:pt x="1055" y="1604"/>
                    </a:lnTo>
                    <a:lnTo>
                      <a:pt x="1053" y="1612"/>
                    </a:lnTo>
                    <a:lnTo>
                      <a:pt x="1055" y="1621"/>
                    </a:lnTo>
                    <a:lnTo>
                      <a:pt x="1055" y="1628"/>
                    </a:lnTo>
                    <a:lnTo>
                      <a:pt x="1055" y="1630"/>
                    </a:lnTo>
                    <a:lnTo>
                      <a:pt x="1053" y="1633"/>
                    </a:lnTo>
                    <a:lnTo>
                      <a:pt x="1052" y="1634"/>
                    </a:lnTo>
                    <a:lnTo>
                      <a:pt x="1050" y="1635"/>
                    </a:lnTo>
                    <a:lnTo>
                      <a:pt x="1045" y="1634"/>
                    </a:lnTo>
                    <a:lnTo>
                      <a:pt x="1039" y="1631"/>
                    </a:lnTo>
                    <a:lnTo>
                      <a:pt x="1032" y="1628"/>
                    </a:lnTo>
                    <a:lnTo>
                      <a:pt x="1025" y="1624"/>
                    </a:lnTo>
                    <a:lnTo>
                      <a:pt x="1021" y="1623"/>
                    </a:lnTo>
                    <a:lnTo>
                      <a:pt x="1018" y="1623"/>
                    </a:lnTo>
                    <a:lnTo>
                      <a:pt x="1017" y="1626"/>
                    </a:lnTo>
                    <a:lnTo>
                      <a:pt x="1015" y="1629"/>
                    </a:lnTo>
                    <a:lnTo>
                      <a:pt x="1013" y="1637"/>
                    </a:lnTo>
                    <a:lnTo>
                      <a:pt x="1012" y="1643"/>
                    </a:lnTo>
                    <a:lnTo>
                      <a:pt x="1011" y="1647"/>
                    </a:lnTo>
                    <a:lnTo>
                      <a:pt x="1009" y="1652"/>
                    </a:lnTo>
                    <a:lnTo>
                      <a:pt x="1011" y="1653"/>
                    </a:lnTo>
                    <a:lnTo>
                      <a:pt x="1011" y="1655"/>
                    </a:lnTo>
                    <a:lnTo>
                      <a:pt x="1012" y="1656"/>
                    </a:lnTo>
                    <a:lnTo>
                      <a:pt x="1014" y="1656"/>
                    </a:lnTo>
                    <a:lnTo>
                      <a:pt x="1017" y="1658"/>
                    </a:lnTo>
                    <a:lnTo>
                      <a:pt x="1019" y="1659"/>
                    </a:lnTo>
                    <a:lnTo>
                      <a:pt x="1020" y="1661"/>
                    </a:lnTo>
                    <a:lnTo>
                      <a:pt x="1020" y="1664"/>
                    </a:lnTo>
                    <a:lnTo>
                      <a:pt x="1020" y="1667"/>
                    </a:lnTo>
                    <a:lnTo>
                      <a:pt x="1018" y="1671"/>
                    </a:lnTo>
                    <a:lnTo>
                      <a:pt x="1015" y="1674"/>
                    </a:lnTo>
                    <a:lnTo>
                      <a:pt x="1013" y="1678"/>
                    </a:lnTo>
                    <a:lnTo>
                      <a:pt x="1011" y="1683"/>
                    </a:lnTo>
                    <a:lnTo>
                      <a:pt x="1011" y="1689"/>
                    </a:lnTo>
                    <a:lnTo>
                      <a:pt x="1011" y="1696"/>
                    </a:lnTo>
                    <a:lnTo>
                      <a:pt x="1009" y="1704"/>
                    </a:lnTo>
                    <a:lnTo>
                      <a:pt x="1008" y="1712"/>
                    </a:lnTo>
                    <a:lnTo>
                      <a:pt x="1006" y="1717"/>
                    </a:lnTo>
                    <a:lnTo>
                      <a:pt x="1002" y="1722"/>
                    </a:lnTo>
                    <a:lnTo>
                      <a:pt x="998" y="1724"/>
                    </a:lnTo>
                    <a:lnTo>
                      <a:pt x="995" y="1724"/>
                    </a:lnTo>
                    <a:lnTo>
                      <a:pt x="993" y="1724"/>
                    </a:lnTo>
                    <a:lnTo>
                      <a:pt x="992" y="1723"/>
                    </a:lnTo>
                    <a:lnTo>
                      <a:pt x="989" y="1721"/>
                    </a:lnTo>
                    <a:lnTo>
                      <a:pt x="988" y="1715"/>
                    </a:lnTo>
                    <a:lnTo>
                      <a:pt x="988" y="1711"/>
                    </a:lnTo>
                    <a:lnTo>
                      <a:pt x="988" y="1709"/>
                    </a:lnTo>
                    <a:lnTo>
                      <a:pt x="987" y="1709"/>
                    </a:lnTo>
                    <a:lnTo>
                      <a:pt x="986" y="1710"/>
                    </a:lnTo>
                    <a:lnTo>
                      <a:pt x="984" y="1718"/>
                    </a:lnTo>
                    <a:lnTo>
                      <a:pt x="984" y="1731"/>
                    </a:lnTo>
                    <a:close/>
                  </a:path>
                </a:pathLst>
              </a:custGeom>
              <a:solidFill>
                <a:srgbClr val="D99593">
                  <a:alpha val="100000"/>
                </a:srgbClr>
              </a:solidFill>
              <a:ln w="9525" cap="flat" cmpd="sng">
                <a:solidFill>
                  <a:schemeClr val="bg1">
                    <a:alpha val="100000"/>
                  </a:schemeClr>
                </a:solidFill>
                <a:prstDash val="solid"/>
                <a:bevel/>
                <a:headEnd type="none" w="med" len="med"/>
                <a:tailEnd type="none" w="med" len="med"/>
              </a:ln>
            </p:spPr>
            <p:txBody>
              <a:bodyPr/>
              <a:lstStyle/>
              <a:p>
                <a:endParaRPr lang="zh-CN" altLang="en-US"/>
              </a:p>
            </p:txBody>
          </p:sp>
          <p:sp>
            <p:nvSpPr>
              <p:cNvPr id="44063" name="广东"/>
              <p:cNvSpPr>
                <a:spLocks noEditPoints="1"/>
              </p:cNvSpPr>
              <p:nvPr/>
            </p:nvSpPr>
            <p:spPr>
              <a:xfrm>
                <a:off x="3086138" y="3295822"/>
                <a:ext cx="790585" cy="60963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2993" h="2287">
                    <a:moveTo>
                      <a:pt x="1852" y="1263"/>
                    </a:moveTo>
                    <a:lnTo>
                      <a:pt x="1853" y="1261"/>
                    </a:lnTo>
                    <a:lnTo>
                      <a:pt x="1854" y="1259"/>
                    </a:lnTo>
                    <a:lnTo>
                      <a:pt x="1858" y="1256"/>
                    </a:lnTo>
                    <a:lnTo>
                      <a:pt x="1863" y="1253"/>
                    </a:lnTo>
                    <a:lnTo>
                      <a:pt x="1875" y="1244"/>
                    </a:lnTo>
                    <a:lnTo>
                      <a:pt x="1890" y="1236"/>
                    </a:lnTo>
                    <a:lnTo>
                      <a:pt x="1895" y="1235"/>
                    </a:lnTo>
                    <a:lnTo>
                      <a:pt x="1901" y="1234"/>
                    </a:lnTo>
                    <a:lnTo>
                      <a:pt x="1906" y="1234"/>
                    </a:lnTo>
                    <a:lnTo>
                      <a:pt x="1910" y="1234"/>
                    </a:lnTo>
                    <a:lnTo>
                      <a:pt x="1922" y="1236"/>
                    </a:lnTo>
                    <a:lnTo>
                      <a:pt x="1937" y="1242"/>
                    </a:lnTo>
                    <a:lnTo>
                      <a:pt x="1944" y="1245"/>
                    </a:lnTo>
                    <a:lnTo>
                      <a:pt x="1948" y="1249"/>
                    </a:lnTo>
                    <a:lnTo>
                      <a:pt x="1951" y="1254"/>
                    </a:lnTo>
                    <a:lnTo>
                      <a:pt x="1953" y="1259"/>
                    </a:lnTo>
                    <a:lnTo>
                      <a:pt x="1956" y="1269"/>
                    </a:lnTo>
                    <a:lnTo>
                      <a:pt x="1956" y="1280"/>
                    </a:lnTo>
                    <a:lnTo>
                      <a:pt x="1957" y="1285"/>
                    </a:lnTo>
                    <a:lnTo>
                      <a:pt x="1958" y="1288"/>
                    </a:lnTo>
                    <a:lnTo>
                      <a:pt x="1959" y="1291"/>
                    </a:lnTo>
                    <a:lnTo>
                      <a:pt x="1961" y="1293"/>
                    </a:lnTo>
                    <a:lnTo>
                      <a:pt x="1964" y="1293"/>
                    </a:lnTo>
                    <a:lnTo>
                      <a:pt x="1966" y="1292"/>
                    </a:lnTo>
                    <a:lnTo>
                      <a:pt x="1970" y="1291"/>
                    </a:lnTo>
                    <a:lnTo>
                      <a:pt x="1973" y="1287"/>
                    </a:lnTo>
                    <a:lnTo>
                      <a:pt x="1990" y="1280"/>
                    </a:lnTo>
                    <a:lnTo>
                      <a:pt x="2003" y="1273"/>
                    </a:lnTo>
                    <a:lnTo>
                      <a:pt x="2003" y="1270"/>
                    </a:lnTo>
                    <a:lnTo>
                      <a:pt x="2003" y="1267"/>
                    </a:lnTo>
                    <a:lnTo>
                      <a:pt x="2002" y="1265"/>
                    </a:lnTo>
                    <a:lnTo>
                      <a:pt x="2001" y="1262"/>
                    </a:lnTo>
                    <a:lnTo>
                      <a:pt x="1996" y="1257"/>
                    </a:lnTo>
                    <a:lnTo>
                      <a:pt x="1989" y="1255"/>
                    </a:lnTo>
                    <a:lnTo>
                      <a:pt x="1983" y="1253"/>
                    </a:lnTo>
                    <a:lnTo>
                      <a:pt x="1978" y="1249"/>
                    </a:lnTo>
                    <a:lnTo>
                      <a:pt x="1977" y="1245"/>
                    </a:lnTo>
                    <a:lnTo>
                      <a:pt x="1977" y="1242"/>
                    </a:lnTo>
                    <a:lnTo>
                      <a:pt x="1978" y="1237"/>
                    </a:lnTo>
                    <a:lnTo>
                      <a:pt x="1980" y="1232"/>
                    </a:lnTo>
                    <a:lnTo>
                      <a:pt x="1985" y="1226"/>
                    </a:lnTo>
                    <a:lnTo>
                      <a:pt x="1990" y="1221"/>
                    </a:lnTo>
                    <a:lnTo>
                      <a:pt x="1990" y="1218"/>
                    </a:lnTo>
                    <a:lnTo>
                      <a:pt x="1989" y="1217"/>
                    </a:lnTo>
                    <a:lnTo>
                      <a:pt x="1986" y="1216"/>
                    </a:lnTo>
                    <a:lnTo>
                      <a:pt x="1983" y="1216"/>
                    </a:lnTo>
                    <a:lnTo>
                      <a:pt x="1975" y="1215"/>
                    </a:lnTo>
                    <a:lnTo>
                      <a:pt x="1967" y="1216"/>
                    </a:lnTo>
                    <a:lnTo>
                      <a:pt x="1964" y="1216"/>
                    </a:lnTo>
                    <a:lnTo>
                      <a:pt x="1961" y="1216"/>
                    </a:lnTo>
                    <a:lnTo>
                      <a:pt x="1960" y="1215"/>
                    </a:lnTo>
                    <a:lnTo>
                      <a:pt x="1958" y="1213"/>
                    </a:lnTo>
                    <a:lnTo>
                      <a:pt x="1957" y="1212"/>
                    </a:lnTo>
                    <a:lnTo>
                      <a:pt x="1957" y="1210"/>
                    </a:lnTo>
                    <a:lnTo>
                      <a:pt x="1957" y="1207"/>
                    </a:lnTo>
                    <a:lnTo>
                      <a:pt x="1957" y="1204"/>
                    </a:lnTo>
                    <a:lnTo>
                      <a:pt x="1959" y="1196"/>
                    </a:lnTo>
                    <a:lnTo>
                      <a:pt x="1964" y="1185"/>
                    </a:lnTo>
                    <a:lnTo>
                      <a:pt x="1967" y="1179"/>
                    </a:lnTo>
                    <a:lnTo>
                      <a:pt x="1971" y="1174"/>
                    </a:lnTo>
                    <a:lnTo>
                      <a:pt x="1976" y="1169"/>
                    </a:lnTo>
                    <a:lnTo>
                      <a:pt x="1982" y="1166"/>
                    </a:lnTo>
                    <a:lnTo>
                      <a:pt x="2002" y="1156"/>
                    </a:lnTo>
                    <a:lnTo>
                      <a:pt x="2028" y="1146"/>
                    </a:lnTo>
                    <a:lnTo>
                      <a:pt x="2052" y="1135"/>
                    </a:lnTo>
                    <a:lnTo>
                      <a:pt x="2066" y="1127"/>
                    </a:lnTo>
                    <a:lnTo>
                      <a:pt x="2070" y="1124"/>
                    </a:lnTo>
                    <a:lnTo>
                      <a:pt x="2073" y="1124"/>
                    </a:lnTo>
                    <a:lnTo>
                      <a:pt x="2077" y="1125"/>
                    </a:lnTo>
                    <a:lnTo>
                      <a:pt x="2079" y="1129"/>
                    </a:lnTo>
                    <a:lnTo>
                      <a:pt x="2080" y="1133"/>
                    </a:lnTo>
                    <a:lnTo>
                      <a:pt x="2082" y="1137"/>
                    </a:lnTo>
                    <a:lnTo>
                      <a:pt x="2082" y="1142"/>
                    </a:lnTo>
                    <a:lnTo>
                      <a:pt x="2079" y="1146"/>
                    </a:lnTo>
                    <a:lnTo>
                      <a:pt x="2064" y="1159"/>
                    </a:lnTo>
                    <a:lnTo>
                      <a:pt x="2052" y="1167"/>
                    </a:lnTo>
                    <a:lnTo>
                      <a:pt x="2051" y="1173"/>
                    </a:lnTo>
                    <a:lnTo>
                      <a:pt x="2052" y="1182"/>
                    </a:lnTo>
                    <a:lnTo>
                      <a:pt x="2053" y="1193"/>
                    </a:lnTo>
                    <a:lnTo>
                      <a:pt x="2053" y="1203"/>
                    </a:lnTo>
                    <a:lnTo>
                      <a:pt x="2053" y="1213"/>
                    </a:lnTo>
                    <a:lnTo>
                      <a:pt x="2054" y="1225"/>
                    </a:lnTo>
                    <a:lnTo>
                      <a:pt x="2055" y="1230"/>
                    </a:lnTo>
                    <a:lnTo>
                      <a:pt x="2058" y="1235"/>
                    </a:lnTo>
                    <a:lnTo>
                      <a:pt x="2059" y="1236"/>
                    </a:lnTo>
                    <a:lnTo>
                      <a:pt x="2061" y="1236"/>
                    </a:lnTo>
                    <a:lnTo>
                      <a:pt x="2063" y="1237"/>
                    </a:lnTo>
                    <a:lnTo>
                      <a:pt x="2065" y="1236"/>
                    </a:lnTo>
                    <a:lnTo>
                      <a:pt x="2076" y="1231"/>
                    </a:lnTo>
                    <a:lnTo>
                      <a:pt x="2089" y="1225"/>
                    </a:lnTo>
                    <a:lnTo>
                      <a:pt x="2095" y="1224"/>
                    </a:lnTo>
                    <a:lnTo>
                      <a:pt x="2101" y="1223"/>
                    </a:lnTo>
                    <a:lnTo>
                      <a:pt x="2102" y="1224"/>
                    </a:lnTo>
                    <a:lnTo>
                      <a:pt x="2104" y="1224"/>
                    </a:lnTo>
                    <a:lnTo>
                      <a:pt x="2105" y="1226"/>
                    </a:lnTo>
                    <a:lnTo>
                      <a:pt x="2108" y="1229"/>
                    </a:lnTo>
                    <a:lnTo>
                      <a:pt x="2111" y="1237"/>
                    </a:lnTo>
                    <a:lnTo>
                      <a:pt x="2115" y="1244"/>
                    </a:lnTo>
                    <a:lnTo>
                      <a:pt x="2117" y="1245"/>
                    </a:lnTo>
                    <a:lnTo>
                      <a:pt x="2118" y="1245"/>
                    </a:lnTo>
                    <a:lnTo>
                      <a:pt x="2120" y="1245"/>
                    </a:lnTo>
                    <a:lnTo>
                      <a:pt x="2122" y="1243"/>
                    </a:lnTo>
                    <a:lnTo>
                      <a:pt x="2123" y="1235"/>
                    </a:lnTo>
                    <a:lnTo>
                      <a:pt x="2123" y="1224"/>
                    </a:lnTo>
                    <a:lnTo>
                      <a:pt x="2123" y="1219"/>
                    </a:lnTo>
                    <a:lnTo>
                      <a:pt x="2124" y="1213"/>
                    </a:lnTo>
                    <a:lnTo>
                      <a:pt x="2127" y="1209"/>
                    </a:lnTo>
                    <a:lnTo>
                      <a:pt x="2130" y="1205"/>
                    </a:lnTo>
                    <a:lnTo>
                      <a:pt x="2134" y="1200"/>
                    </a:lnTo>
                    <a:lnTo>
                      <a:pt x="2141" y="1191"/>
                    </a:lnTo>
                    <a:lnTo>
                      <a:pt x="2149" y="1181"/>
                    </a:lnTo>
                    <a:lnTo>
                      <a:pt x="2158" y="1171"/>
                    </a:lnTo>
                    <a:lnTo>
                      <a:pt x="2161" y="1166"/>
                    </a:lnTo>
                    <a:lnTo>
                      <a:pt x="2164" y="1162"/>
                    </a:lnTo>
                    <a:lnTo>
                      <a:pt x="2165" y="1159"/>
                    </a:lnTo>
                    <a:lnTo>
                      <a:pt x="2165" y="1155"/>
                    </a:lnTo>
                    <a:lnTo>
                      <a:pt x="2165" y="1150"/>
                    </a:lnTo>
                    <a:lnTo>
                      <a:pt x="2165" y="1146"/>
                    </a:lnTo>
                    <a:lnTo>
                      <a:pt x="2166" y="1142"/>
                    </a:lnTo>
                    <a:lnTo>
                      <a:pt x="2168" y="1139"/>
                    </a:lnTo>
                    <a:lnTo>
                      <a:pt x="2171" y="1136"/>
                    </a:lnTo>
                    <a:lnTo>
                      <a:pt x="2174" y="1134"/>
                    </a:lnTo>
                    <a:lnTo>
                      <a:pt x="2179" y="1131"/>
                    </a:lnTo>
                    <a:lnTo>
                      <a:pt x="2184" y="1130"/>
                    </a:lnTo>
                    <a:lnTo>
                      <a:pt x="2194" y="1128"/>
                    </a:lnTo>
                    <a:lnTo>
                      <a:pt x="2206" y="1127"/>
                    </a:lnTo>
                    <a:lnTo>
                      <a:pt x="2219" y="1128"/>
                    </a:lnTo>
                    <a:lnTo>
                      <a:pt x="2233" y="1129"/>
                    </a:lnTo>
                    <a:lnTo>
                      <a:pt x="2255" y="1131"/>
                    </a:lnTo>
                    <a:lnTo>
                      <a:pt x="2271" y="1135"/>
                    </a:lnTo>
                    <a:lnTo>
                      <a:pt x="2275" y="1137"/>
                    </a:lnTo>
                    <a:lnTo>
                      <a:pt x="2280" y="1139"/>
                    </a:lnTo>
                    <a:lnTo>
                      <a:pt x="2282" y="1141"/>
                    </a:lnTo>
                    <a:lnTo>
                      <a:pt x="2284" y="1143"/>
                    </a:lnTo>
                    <a:lnTo>
                      <a:pt x="2286" y="1154"/>
                    </a:lnTo>
                    <a:lnTo>
                      <a:pt x="2293" y="1167"/>
                    </a:lnTo>
                    <a:lnTo>
                      <a:pt x="2300" y="1169"/>
                    </a:lnTo>
                    <a:lnTo>
                      <a:pt x="2317" y="1172"/>
                    </a:lnTo>
                    <a:lnTo>
                      <a:pt x="2326" y="1173"/>
                    </a:lnTo>
                    <a:lnTo>
                      <a:pt x="2336" y="1174"/>
                    </a:lnTo>
                    <a:lnTo>
                      <a:pt x="2344" y="1177"/>
                    </a:lnTo>
                    <a:lnTo>
                      <a:pt x="2353" y="1179"/>
                    </a:lnTo>
                    <a:lnTo>
                      <a:pt x="2356" y="1181"/>
                    </a:lnTo>
                    <a:lnTo>
                      <a:pt x="2360" y="1182"/>
                    </a:lnTo>
                    <a:lnTo>
                      <a:pt x="2363" y="1184"/>
                    </a:lnTo>
                    <a:lnTo>
                      <a:pt x="2367" y="1184"/>
                    </a:lnTo>
                    <a:lnTo>
                      <a:pt x="2372" y="1182"/>
                    </a:lnTo>
                    <a:lnTo>
                      <a:pt x="2375" y="1180"/>
                    </a:lnTo>
                    <a:lnTo>
                      <a:pt x="2380" y="1177"/>
                    </a:lnTo>
                    <a:lnTo>
                      <a:pt x="2385" y="1172"/>
                    </a:lnTo>
                    <a:lnTo>
                      <a:pt x="2386" y="1169"/>
                    </a:lnTo>
                    <a:lnTo>
                      <a:pt x="2387" y="1166"/>
                    </a:lnTo>
                    <a:lnTo>
                      <a:pt x="2387" y="1163"/>
                    </a:lnTo>
                    <a:lnTo>
                      <a:pt x="2386" y="1160"/>
                    </a:lnTo>
                    <a:lnTo>
                      <a:pt x="2383" y="1155"/>
                    </a:lnTo>
                    <a:lnTo>
                      <a:pt x="2378" y="1149"/>
                    </a:lnTo>
                    <a:lnTo>
                      <a:pt x="2364" y="1139"/>
                    </a:lnTo>
                    <a:lnTo>
                      <a:pt x="2353" y="1129"/>
                    </a:lnTo>
                    <a:lnTo>
                      <a:pt x="2349" y="1123"/>
                    </a:lnTo>
                    <a:lnTo>
                      <a:pt x="2347" y="1118"/>
                    </a:lnTo>
                    <a:lnTo>
                      <a:pt x="2345" y="1114"/>
                    </a:lnTo>
                    <a:lnTo>
                      <a:pt x="2345" y="1109"/>
                    </a:lnTo>
                    <a:lnTo>
                      <a:pt x="2347" y="1102"/>
                    </a:lnTo>
                    <a:lnTo>
                      <a:pt x="2349" y="1095"/>
                    </a:lnTo>
                    <a:lnTo>
                      <a:pt x="2353" y="1090"/>
                    </a:lnTo>
                    <a:lnTo>
                      <a:pt x="2357" y="1085"/>
                    </a:lnTo>
                    <a:lnTo>
                      <a:pt x="2360" y="1084"/>
                    </a:lnTo>
                    <a:lnTo>
                      <a:pt x="2363" y="1083"/>
                    </a:lnTo>
                    <a:lnTo>
                      <a:pt x="2367" y="1083"/>
                    </a:lnTo>
                    <a:lnTo>
                      <a:pt x="2370" y="1084"/>
                    </a:lnTo>
                    <a:lnTo>
                      <a:pt x="2388" y="1097"/>
                    </a:lnTo>
                    <a:lnTo>
                      <a:pt x="2416" y="1118"/>
                    </a:lnTo>
                    <a:lnTo>
                      <a:pt x="2430" y="1129"/>
                    </a:lnTo>
                    <a:lnTo>
                      <a:pt x="2444" y="1140"/>
                    </a:lnTo>
                    <a:lnTo>
                      <a:pt x="2458" y="1148"/>
                    </a:lnTo>
                    <a:lnTo>
                      <a:pt x="2471" y="1153"/>
                    </a:lnTo>
                    <a:lnTo>
                      <a:pt x="2475" y="1153"/>
                    </a:lnTo>
                    <a:lnTo>
                      <a:pt x="2477" y="1153"/>
                    </a:lnTo>
                    <a:lnTo>
                      <a:pt x="2480" y="1152"/>
                    </a:lnTo>
                    <a:lnTo>
                      <a:pt x="2482" y="1150"/>
                    </a:lnTo>
                    <a:lnTo>
                      <a:pt x="2487" y="1146"/>
                    </a:lnTo>
                    <a:lnTo>
                      <a:pt x="2490" y="1140"/>
                    </a:lnTo>
                    <a:lnTo>
                      <a:pt x="2498" y="1128"/>
                    </a:lnTo>
                    <a:lnTo>
                      <a:pt x="2500" y="1123"/>
                    </a:lnTo>
                    <a:lnTo>
                      <a:pt x="2515" y="1106"/>
                    </a:lnTo>
                    <a:lnTo>
                      <a:pt x="2529" y="1096"/>
                    </a:lnTo>
                    <a:lnTo>
                      <a:pt x="2539" y="1087"/>
                    </a:lnTo>
                    <a:lnTo>
                      <a:pt x="2546" y="1084"/>
                    </a:lnTo>
                    <a:lnTo>
                      <a:pt x="2552" y="1083"/>
                    </a:lnTo>
                    <a:lnTo>
                      <a:pt x="2558" y="1083"/>
                    </a:lnTo>
                    <a:lnTo>
                      <a:pt x="2576" y="1086"/>
                    </a:lnTo>
                    <a:lnTo>
                      <a:pt x="2590" y="1091"/>
                    </a:lnTo>
                    <a:lnTo>
                      <a:pt x="2594" y="1091"/>
                    </a:lnTo>
                    <a:lnTo>
                      <a:pt x="2597" y="1090"/>
                    </a:lnTo>
                    <a:lnTo>
                      <a:pt x="2600" y="1089"/>
                    </a:lnTo>
                    <a:lnTo>
                      <a:pt x="2602" y="1086"/>
                    </a:lnTo>
                    <a:lnTo>
                      <a:pt x="2607" y="1081"/>
                    </a:lnTo>
                    <a:lnTo>
                      <a:pt x="2611" y="1077"/>
                    </a:lnTo>
                    <a:lnTo>
                      <a:pt x="2619" y="1065"/>
                    </a:lnTo>
                    <a:lnTo>
                      <a:pt x="2633" y="1046"/>
                    </a:lnTo>
                    <a:lnTo>
                      <a:pt x="2641" y="1037"/>
                    </a:lnTo>
                    <a:lnTo>
                      <a:pt x="2650" y="1029"/>
                    </a:lnTo>
                    <a:lnTo>
                      <a:pt x="2657" y="1023"/>
                    </a:lnTo>
                    <a:lnTo>
                      <a:pt x="2663" y="1021"/>
                    </a:lnTo>
                    <a:lnTo>
                      <a:pt x="2666" y="1021"/>
                    </a:lnTo>
                    <a:lnTo>
                      <a:pt x="2671" y="1023"/>
                    </a:lnTo>
                    <a:lnTo>
                      <a:pt x="2676" y="1026"/>
                    </a:lnTo>
                    <a:lnTo>
                      <a:pt x="2681" y="1029"/>
                    </a:lnTo>
                    <a:lnTo>
                      <a:pt x="2688" y="1032"/>
                    </a:lnTo>
                    <a:lnTo>
                      <a:pt x="2695" y="1034"/>
                    </a:lnTo>
                    <a:lnTo>
                      <a:pt x="2703" y="1035"/>
                    </a:lnTo>
                    <a:lnTo>
                      <a:pt x="2714" y="1034"/>
                    </a:lnTo>
                    <a:lnTo>
                      <a:pt x="2721" y="1032"/>
                    </a:lnTo>
                    <a:lnTo>
                      <a:pt x="2729" y="1028"/>
                    </a:lnTo>
                    <a:lnTo>
                      <a:pt x="2738" y="1021"/>
                    </a:lnTo>
                    <a:lnTo>
                      <a:pt x="2746" y="1014"/>
                    </a:lnTo>
                    <a:lnTo>
                      <a:pt x="2762" y="999"/>
                    </a:lnTo>
                    <a:lnTo>
                      <a:pt x="2773" y="985"/>
                    </a:lnTo>
                    <a:lnTo>
                      <a:pt x="2775" y="983"/>
                    </a:lnTo>
                    <a:lnTo>
                      <a:pt x="2776" y="978"/>
                    </a:lnTo>
                    <a:lnTo>
                      <a:pt x="2776" y="973"/>
                    </a:lnTo>
                    <a:lnTo>
                      <a:pt x="2776" y="967"/>
                    </a:lnTo>
                    <a:lnTo>
                      <a:pt x="2775" y="954"/>
                    </a:lnTo>
                    <a:lnTo>
                      <a:pt x="2773" y="941"/>
                    </a:lnTo>
                    <a:lnTo>
                      <a:pt x="2772" y="928"/>
                    </a:lnTo>
                    <a:lnTo>
                      <a:pt x="2771" y="916"/>
                    </a:lnTo>
                    <a:lnTo>
                      <a:pt x="2771" y="911"/>
                    </a:lnTo>
                    <a:lnTo>
                      <a:pt x="2772" y="908"/>
                    </a:lnTo>
                    <a:lnTo>
                      <a:pt x="2773" y="906"/>
                    </a:lnTo>
                    <a:lnTo>
                      <a:pt x="2776" y="903"/>
                    </a:lnTo>
                    <a:lnTo>
                      <a:pt x="2779" y="903"/>
                    </a:lnTo>
                    <a:lnTo>
                      <a:pt x="2783" y="904"/>
                    </a:lnTo>
                    <a:lnTo>
                      <a:pt x="2785" y="908"/>
                    </a:lnTo>
                    <a:lnTo>
                      <a:pt x="2786" y="911"/>
                    </a:lnTo>
                    <a:lnTo>
                      <a:pt x="2790" y="921"/>
                    </a:lnTo>
                    <a:lnTo>
                      <a:pt x="2794" y="929"/>
                    </a:lnTo>
                    <a:lnTo>
                      <a:pt x="2795" y="931"/>
                    </a:lnTo>
                    <a:lnTo>
                      <a:pt x="2797" y="931"/>
                    </a:lnTo>
                    <a:lnTo>
                      <a:pt x="2801" y="931"/>
                    </a:lnTo>
                    <a:lnTo>
                      <a:pt x="2805" y="929"/>
                    </a:lnTo>
                    <a:lnTo>
                      <a:pt x="2815" y="927"/>
                    </a:lnTo>
                    <a:lnTo>
                      <a:pt x="2827" y="922"/>
                    </a:lnTo>
                    <a:lnTo>
                      <a:pt x="2847" y="913"/>
                    </a:lnTo>
                    <a:lnTo>
                      <a:pt x="2858" y="907"/>
                    </a:lnTo>
                    <a:lnTo>
                      <a:pt x="2861" y="903"/>
                    </a:lnTo>
                    <a:lnTo>
                      <a:pt x="2864" y="900"/>
                    </a:lnTo>
                    <a:lnTo>
                      <a:pt x="2864" y="897"/>
                    </a:lnTo>
                    <a:lnTo>
                      <a:pt x="2864" y="896"/>
                    </a:lnTo>
                    <a:lnTo>
                      <a:pt x="2861" y="895"/>
                    </a:lnTo>
                    <a:lnTo>
                      <a:pt x="2859" y="894"/>
                    </a:lnTo>
                    <a:lnTo>
                      <a:pt x="2854" y="891"/>
                    </a:lnTo>
                    <a:lnTo>
                      <a:pt x="2851" y="888"/>
                    </a:lnTo>
                    <a:lnTo>
                      <a:pt x="2848" y="883"/>
                    </a:lnTo>
                    <a:lnTo>
                      <a:pt x="2847" y="878"/>
                    </a:lnTo>
                    <a:lnTo>
                      <a:pt x="2846" y="876"/>
                    </a:lnTo>
                    <a:lnTo>
                      <a:pt x="2845" y="873"/>
                    </a:lnTo>
                    <a:lnTo>
                      <a:pt x="2842" y="872"/>
                    </a:lnTo>
                    <a:lnTo>
                      <a:pt x="2840" y="870"/>
                    </a:lnTo>
                    <a:lnTo>
                      <a:pt x="2834" y="869"/>
                    </a:lnTo>
                    <a:lnTo>
                      <a:pt x="2828" y="868"/>
                    </a:lnTo>
                    <a:lnTo>
                      <a:pt x="2819" y="869"/>
                    </a:lnTo>
                    <a:lnTo>
                      <a:pt x="2807" y="870"/>
                    </a:lnTo>
                    <a:lnTo>
                      <a:pt x="2794" y="871"/>
                    </a:lnTo>
                    <a:lnTo>
                      <a:pt x="2782" y="871"/>
                    </a:lnTo>
                    <a:lnTo>
                      <a:pt x="2777" y="871"/>
                    </a:lnTo>
                    <a:lnTo>
                      <a:pt x="2772" y="869"/>
                    </a:lnTo>
                    <a:lnTo>
                      <a:pt x="2767" y="865"/>
                    </a:lnTo>
                    <a:lnTo>
                      <a:pt x="2764" y="862"/>
                    </a:lnTo>
                    <a:lnTo>
                      <a:pt x="2760" y="857"/>
                    </a:lnTo>
                    <a:lnTo>
                      <a:pt x="2757" y="852"/>
                    </a:lnTo>
                    <a:lnTo>
                      <a:pt x="2754" y="847"/>
                    </a:lnTo>
                    <a:lnTo>
                      <a:pt x="2753" y="841"/>
                    </a:lnTo>
                    <a:lnTo>
                      <a:pt x="2753" y="837"/>
                    </a:lnTo>
                    <a:lnTo>
                      <a:pt x="2753" y="834"/>
                    </a:lnTo>
                    <a:lnTo>
                      <a:pt x="2754" y="832"/>
                    </a:lnTo>
                    <a:lnTo>
                      <a:pt x="2756" y="831"/>
                    </a:lnTo>
                    <a:lnTo>
                      <a:pt x="2759" y="832"/>
                    </a:lnTo>
                    <a:lnTo>
                      <a:pt x="2765" y="834"/>
                    </a:lnTo>
                    <a:lnTo>
                      <a:pt x="2773" y="839"/>
                    </a:lnTo>
                    <a:lnTo>
                      <a:pt x="2785" y="841"/>
                    </a:lnTo>
                    <a:lnTo>
                      <a:pt x="2797" y="844"/>
                    </a:lnTo>
                    <a:lnTo>
                      <a:pt x="2810" y="844"/>
                    </a:lnTo>
                    <a:lnTo>
                      <a:pt x="2821" y="845"/>
                    </a:lnTo>
                    <a:lnTo>
                      <a:pt x="2830" y="847"/>
                    </a:lnTo>
                    <a:lnTo>
                      <a:pt x="2835" y="848"/>
                    </a:lnTo>
                    <a:lnTo>
                      <a:pt x="2840" y="850"/>
                    </a:lnTo>
                    <a:lnTo>
                      <a:pt x="2844" y="848"/>
                    </a:lnTo>
                    <a:lnTo>
                      <a:pt x="2848" y="846"/>
                    </a:lnTo>
                    <a:lnTo>
                      <a:pt x="2857" y="838"/>
                    </a:lnTo>
                    <a:lnTo>
                      <a:pt x="2863" y="828"/>
                    </a:lnTo>
                    <a:lnTo>
                      <a:pt x="2868" y="819"/>
                    </a:lnTo>
                    <a:lnTo>
                      <a:pt x="2873" y="810"/>
                    </a:lnTo>
                    <a:lnTo>
                      <a:pt x="2878" y="802"/>
                    </a:lnTo>
                    <a:lnTo>
                      <a:pt x="2883" y="791"/>
                    </a:lnTo>
                    <a:lnTo>
                      <a:pt x="2885" y="780"/>
                    </a:lnTo>
                    <a:lnTo>
                      <a:pt x="2886" y="770"/>
                    </a:lnTo>
                    <a:lnTo>
                      <a:pt x="2885" y="758"/>
                    </a:lnTo>
                    <a:lnTo>
                      <a:pt x="2884" y="743"/>
                    </a:lnTo>
                    <a:lnTo>
                      <a:pt x="2884" y="737"/>
                    </a:lnTo>
                    <a:lnTo>
                      <a:pt x="2884" y="730"/>
                    </a:lnTo>
                    <a:lnTo>
                      <a:pt x="2886" y="725"/>
                    </a:lnTo>
                    <a:lnTo>
                      <a:pt x="2889" y="721"/>
                    </a:lnTo>
                    <a:lnTo>
                      <a:pt x="2892" y="720"/>
                    </a:lnTo>
                    <a:lnTo>
                      <a:pt x="2896" y="720"/>
                    </a:lnTo>
                    <a:lnTo>
                      <a:pt x="2899" y="720"/>
                    </a:lnTo>
                    <a:lnTo>
                      <a:pt x="2903" y="723"/>
                    </a:lnTo>
                    <a:lnTo>
                      <a:pt x="2910" y="726"/>
                    </a:lnTo>
                    <a:lnTo>
                      <a:pt x="2918" y="731"/>
                    </a:lnTo>
                    <a:lnTo>
                      <a:pt x="2929" y="728"/>
                    </a:lnTo>
                    <a:lnTo>
                      <a:pt x="2952" y="726"/>
                    </a:lnTo>
                    <a:lnTo>
                      <a:pt x="2965" y="728"/>
                    </a:lnTo>
                    <a:lnTo>
                      <a:pt x="2974" y="731"/>
                    </a:lnTo>
                    <a:lnTo>
                      <a:pt x="2978" y="731"/>
                    </a:lnTo>
                    <a:lnTo>
                      <a:pt x="2981" y="731"/>
                    </a:lnTo>
                    <a:lnTo>
                      <a:pt x="2983" y="728"/>
                    </a:lnTo>
                    <a:lnTo>
                      <a:pt x="2985" y="725"/>
                    </a:lnTo>
                    <a:lnTo>
                      <a:pt x="2984" y="721"/>
                    </a:lnTo>
                    <a:lnTo>
                      <a:pt x="2981" y="719"/>
                    </a:lnTo>
                    <a:lnTo>
                      <a:pt x="2977" y="717"/>
                    </a:lnTo>
                    <a:lnTo>
                      <a:pt x="2971" y="714"/>
                    </a:lnTo>
                    <a:lnTo>
                      <a:pt x="2960" y="709"/>
                    </a:lnTo>
                    <a:lnTo>
                      <a:pt x="2951" y="705"/>
                    </a:lnTo>
                    <a:lnTo>
                      <a:pt x="2946" y="699"/>
                    </a:lnTo>
                    <a:lnTo>
                      <a:pt x="2942" y="692"/>
                    </a:lnTo>
                    <a:lnTo>
                      <a:pt x="2940" y="684"/>
                    </a:lnTo>
                    <a:lnTo>
                      <a:pt x="2939" y="676"/>
                    </a:lnTo>
                    <a:lnTo>
                      <a:pt x="2936" y="668"/>
                    </a:lnTo>
                    <a:lnTo>
                      <a:pt x="2934" y="661"/>
                    </a:lnTo>
                    <a:lnTo>
                      <a:pt x="2930" y="652"/>
                    </a:lnTo>
                    <a:lnTo>
                      <a:pt x="2924" y="645"/>
                    </a:lnTo>
                    <a:lnTo>
                      <a:pt x="2914" y="631"/>
                    </a:lnTo>
                    <a:lnTo>
                      <a:pt x="2907" y="618"/>
                    </a:lnTo>
                    <a:lnTo>
                      <a:pt x="2904" y="611"/>
                    </a:lnTo>
                    <a:lnTo>
                      <a:pt x="2902" y="605"/>
                    </a:lnTo>
                    <a:lnTo>
                      <a:pt x="2901" y="599"/>
                    </a:lnTo>
                    <a:lnTo>
                      <a:pt x="2901" y="593"/>
                    </a:lnTo>
                    <a:lnTo>
                      <a:pt x="2899" y="582"/>
                    </a:lnTo>
                    <a:lnTo>
                      <a:pt x="2897" y="572"/>
                    </a:lnTo>
                    <a:lnTo>
                      <a:pt x="2893" y="563"/>
                    </a:lnTo>
                    <a:lnTo>
                      <a:pt x="2888" y="555"/>
                    </a:lnTo>
                    <a:lnTo>
                      <a:pt x="2885" y="550"/>
                    </a:lnTo>
                    <a:lnTo>
                      <a:pt x="2884" y="544"/>
                    </a:lnTo>
                    <a:lnTo>
                      <a:pt x="2883" y="539"/>
                    </a:lnTo>
                    <a:lnTo>
                      <a:pt x="2883" y="534"/>
                    </a:lnTo>
                    <a:lnTo>
                      <a:pt x="2884" y="528"/>
                    </a:lnTo>
                    <a:lnTo>
                      <a:pt x="2885" y="522"/>
                    </a:lnTo>
                    <a:lnTo>
                      <a:pt x="2889" y="516"/>
                    </a:lnTo>
                    <a:lnTo>
                      <a:pt x="2893" y="511"/>
                    </a:lnTo>
                    <a:lnTo>
                      <a:pt x="2898" y="506"/>
                    </a:lnTo>
                    <a:lnTo>
                      <a:pt x="2901" y="503"/>
                    </a:lnTo>
                    <a:lnTo>
                      <a:pt x="2902" y="498"/>
                    </a:lnTo>
                    <a:lnTo>
                      <a:pt x="2902" y="493"/>
                    </a:lnTo>
                    <a:lnTo>
                      <a:pt x="2901" y="490"/>
                    </a:lnTo>
                    <a:lnTo>
                      <a:pt x="2898" y="485"/>
                    </a:lnTo>
                    <a:lnTo>
                      <a:pt x="2895" y="481"/>
                    </a:lnTo>
                    <a:lnTo>
                      <a:pt x="2890" y="476"/>
                    </a:lnTo>
                    <a:lnTo>
                      <a:pt x="2882" y="468"/>
                    </a:lnTo>
                    <a:lnTo>
                      <a:pt x="2876" y="460"/>
                    </a:lnTo>
                    <a:lnTo>
                      <a:pt x="2872" y="454"/>
                    </a:lnTo>
                    <a:lnTo>
                      <a:pt x="2870" y="448"/>
                    </a:lnTo>
                    <a:lnTo>
                      <a:pt x="2868" y="442"/>
                    </a:lnTo>
                    <a:lnTo>
                      <a:pt x="2866" y="434"/>
                    </a:lnTo>
                    <a:lnTo>
                      <a:pt x="2864" y="421"/>
                    </a:lnTo>
                    <a:lnTo>
                      <a:pt x="2860" y="413"/>
                    </a:lnTo>
                    <a:lnTo>
                      <a:pt x="2855" y="410"/>
                    </a:lnTo>
                    <a:lnTo>
                      <a:pt x="2851" y="406"/>
                    </a:lnTo>
                    <a:lnTo>
                      <a:pt x="2847" y="404"/>
                    </a:lnTo>
                    <a:lnTo>
                      <a:pt x="2846" y="402"/>
                    </a:lnTo>
                    <a:lnTo>
                      <a:pt x="2844" y="398"/>
                    </a:lnTo>
                    <a:lnTo>
                      <a:pt x="2842" y="393"/>
                    </a:lnTo>
                    <a:lnTo>
                      <a:pt x="2841" y="385"/>
                    </a:lnTo>
                    <a:lnTo>
                      <a:pt x="2839" y="375"/>
                    </a:lnTo>
                    <a:lnTo>
                      <a:pt x="2836" y="368"/>
                    </a:lnTo>
                    <a:lnTo>
                      <a:pt x="2833" y="364"/>
                    </a:lnTo>
                    <a:lnTo>
                      <a:pt x="2828" y="361"/>
                    </a:lnTo>
                    <a:lnTo>
                      <a:pt x="2821" y="359"/>
                    </a:lnTo>
                    <a:lnTo>
                      <a:pt x="2817" y="358"/>
                    </a:lnTo>
                    <a:lnTo>
                      <a:pt x="2814" y="355"/>
                    </a:lnTo>
                    <a:lnTo>
                      <a:pt x="2813" y="352"/>
                    </a:lnTo>
                    <a:lnTo>
                      <a:pt x="2810" y="347"/>
                    </a:lnTo>
                    <a:lnTo>
                      <a:pt x="2809" y="342"/>
                    </a:lnTo>
                    <a:lnTo>
                      <a:pt x="2809" y="336"/>
                    </a:lnTo>
                    <a:lnTo>
                      <a:pt x="2810" y="330"/>
                    </a:lnTo>
                    <a:lnTo>
                      <a:pt x="2811" y="324"/>
                    </a:lnTo>
                    <a:lnTo>
                      <a:pt x="2815" y="312"/>
                    </a:lnTo>
                    <a:lnTo>
                      <a:pt x="2819" y="303"/>
                    </a:lnTo>
                    <a:lnTo>
                      <a:pt x="2820" y="296"/>
                    </a:lnTo>
                    <a:lnTo>
                      <a:pt x="2819" y="290"/>
                    </a:lnTo>
                    <a:lnTo>
                      <a:pt x="2817" y="289"/>
                    </a:lnTo>
                    <a:lnTo>
                      <a:pt x="2815" y="287"/>
                    </a:lnTo>
                    <a:lnTo>
                      <a:pt x="2811" y="287"/>
                    </a:lnTo>
                    <a:lnTo>
                      <a:pt x="2807" y="289"/>
                    </a:lnTo>
                    <a:lnTo>
                      <a:pt x="2797" y="291"/>
                    </a:lnTo>
                    <a:lnTo>
                      <a:pt x="2785" y="293"/>
                    </a:lnTo>
                    <a:lnTo>
                      <a:pt x="2773" y="297"/>
                    </a:lnTo>
                    <a:lnTo>
                      <a:pt x="2762" y="301"/>
                    </a:lnTo>
                    <a:lnTo>
                      <a:pt x="2750" y="305"/>
                    </a:lnTo>
                    <a:lnTo>
                      <a:pt x="2739" y="311"/>
                    </a:lnTo>
                    <a:lnTo>
                      <a:pt x="2732" y="316"/>
                    </a:lnTo>
                    <a:lnTo>
                      <a:pt x="2726" y="320"/>
                    </a:lnTo>
                    <a:lnTo>
                      <a:pt x="2721" y="321"/>
                    </a:lnTo>
                    <a:lnTo>
                      <a:pt x="2715" y="322"/>
                    </a:lnTo>
                    <a:lnTo>
                      <a:pt x="2710" y="322"/>
                    </a:lnTo>
                    <a:lnTo>
                      <a:pt x="2708" y="321"/>
                    </a:lnTo>
                    <a:lnTo>
                      <a:pt x="2706" y="318"/>
                    </a:lnTo>
                    <a:lnTo>
                      <a:pt x="2703" y="315"/>
                    </a:lnTo>
                    <a:lnTo>
                      <a:pt x="2701" y="308"/>
                    </a:lnTo>
                    <a:lnTo>
                      <a:pt x="2697" y="298"/>
                    </a:lnTo>
                    <a:lnTo>
                      <a:pt x="2695" y="289"/>
                    </a:lnTo>
                    <a:lnTo>
                      <a:pt x="2690" y="280"/>
                    </a:lnTo>
                    <a:lnTo>
                      <a:pt x="2683" y="272"/>
                    </a:lnTo>
                    <a:lnTo>
                      <a:pt x="2674" y="265"/>
                    </a:lnTo>
                    <a:lnTo>
                      <a:pt x="2663" y="258"/>
                    </a:lnTo>
                    <a:lnTo>
                      <a:pt x="2652" y="252"/>
                    </a:lnTo>
                    <a:lnTo>
                      <a:pt x="2649" y="248"/>
                    </a:lnTo>
                    <a:lnTo>
                      <a:pt x="2646" y="246"/>
                    </a:lnTo>
                    <a:lnTo>
                      <a:pt x="2645" y="244"/>
                    </a:lnTo>
                    <a:lnTo>
                      <a:pt x="2646" y="241"/>
                    </a:lnTo>
                    <a:lnTo>
                      <a:pt x="2656" y="232"/>
                    </a:lnTo>
                    <a:lnTo>
                      <a:pt x="2663" y="222"/>
                    </a:lnTo>
                    <a:lnTo>
                      <a:pt x="2664" y="220"/>
                    </a:lnTo>
                    <a:lnTo>
                      <a:pt x="2663" y="217"/>
                    </a:lnTo>
                    <a:lnTo>
                      <a:pt x="2662" y="216"/>
                    </a:lnTo>
                    <a:lnTo>
                      <a:pt x="2660" y="215"/>
                    </a:lnTo>
                    <a:lnTo>
                      <a:pt x="2655" y="217"/>
                    </a:lnTo>
                    <a:lnTo>
                      <a:pt x="2645" y="222"/>
                    </a:lnTo>
                    <a:lnTo>
                      <a:pt x="2631" y="238"/>
                    </a:lnTo>
                    <a:lnTo>
                      <a:pt x="2620" y="248"/>
                    </a:lnTo>
                    <a:lnTo>
                      <a:pt x="2614" y="249"/>
                    </a:lnTo>
                    <a:lnTo>
                      <a:pt x="2608" y="248"/>
                    </a:lnTo>
                    <a:lnTo>
                      <a:pt x="2603" y="246"/>
                    </a:lnTo>
                    <a:lnTo>
                      <a:pt x="2597" y="241"/>
                    </a:lnTo>
                    <a:lnTo>
                      <a:pt x="2593" y="235"/>
                    </a:lnTo>
                    <a:lnTo>
                      <a:pt x="2586" y="232"/>
                    </a:lnTo>
                    <a:lnTo>
                      <a:pt x="2577" y="229"/>
                    </a:lnTo>
                    <a:lnTo>
                      <a:pt x="2565" y="228"/>
                    </a:lnTo>
                    <a:lnTo>
                      <a:pt x="2551" y="229"/>
                    </a:lnTo>
                    <a:lnTo>
                      <a:pt x="2536" y="228"/>
                    </a:lnTo>
                    <a:lnTo>
                      <a:pt x="2530" y="228"/>
                    </a:lnTo>
                    <a:lnTo>
                      <a:pt x="2523" y="226"/>
                    </a:lnTo>
                    <a:lnTo>
                      <a:pt x="2517" y="224"/>
                    </a:lnTo>
                    <a:lnTo>
                      <a:pt x="2512" y="221"/>
                    </a:lnTo>
                    <a:lnTo>
                      <a:pt x="2504" y="214"/>
                    </a:lnTo>
                    <a:lnTo>
                      <a:pt x="2494" y="209"/>
                    </a:lnTo>
                    <a:lnTo>
                      <a:pt x="2483" y="205"/>
                    </a:lnTo>
                    <a:lnTo>
                      <a:pt x="2470" y="202"/>
                    </a:lnTo>
                    <a:lnTo>
                      <a:pt x="2463" y="198"/>
                    </a:lnTo>
                    <a:lnTo>
                      <a:pt x="2456" y="195"/>
                    </a:lnTo>
                    <a:lnTo>
                      <a:pt x="2452" y="195"/>
                    </a:lnTo>
                    <a:lnTo>
                      <a:pt x="2451" y="197"/>
                    </a:lnTo>
                    <a:lnTo>
                      <a:pt x="2450" y="202"/>
                    </a:lnTo>
                    <a:lnTo>
                      <a:pt x="2450" y="210"/>
                    </a:lnTo>
                    <a:lnTo>
                      <a:pt x="2450" y="215"/>
                    </a:lnTo>
                    <a:lnTo>
                      <a:pt x="2449" y="217"/>
                    </a:lnTo>
                    <a:lnTo>
                      <a:pt x="2449" y="220"/>
                    </a:lnTo>
                    <a:lnTo>
                      <a:pt x="2446" y="221"/>
                    </a:lnTo>
                    <a:lnTo>
                      <a:pt x="2445" y="221"/>
                    </a:lnTo>
                    <a:lnTo>
                      <a:pt x="2443" y="221"/>
                    </a:lnTo>
                    <a:lnTo>
                      <a:pt x="2442" y="220"/>
                    </a:lnTo>
                    <a:lnTo>
                      <a:pt x="2439" y="217"/>
                    </a:lnTo>
                    <a:lnTo>
                      <a:pt x="2437" y="215"/>
                    </a:lnTo>
                    <a:lnTo>
                      <a:pt x="2435" y="215"/>
                    </a:lnTo>
                    <a:lnTo>
                      <a:pt x="2431" y="215"/>
                    </a:lnTo>
                    <a:lnTo>
                      <a:pt x="2427" y="216"/>
                    </a:lnTo>
                    <a:lnTo>
                      <a:pt x="2424" y="219"/>
                    </a:lnTo>
                    <a:lnTo>
                      <a:pt x="2420" y="222"/>
                    </a:lnTo>
                    <a:lnTo>
                      <a:pt x="2417" y="227"/>
                    </a:lnTo>
                    <a:lnTo>
                      <a:pt x="2413" y="233"/>
                    </a:lnTo>
                    <a:lnTo>
                      <a:pt x="2407" y="248"/>
                    </a:lnTo>
                    <a:lnTo>
                      <a:pt x="2402" y="265"/>
                    </a:lnTo>
                    <a:lnTo>
                      <a:pt x="2399" y="279"/>
                    </a:lnTo>
                    <a:lnTo>
                      <a:pt x="2397" y="287"/>
                    </a:lnTo>
                    <a:lnTo>
                      <a:pt x="2404" y="298"/>
                    </a:lnTo>
                    <a:lnTo>
                      <a:pt x="2407" y="308"/>
                    </a:lnTo>
                    <a:lnTo>
                      <a:pt x="2404" y="314"/>
                    </a:lnTo>
                    <a:lnTo>
                      <a:pt x="2402" y="320"/>
                    </a:lnTo>
                    <a:lnTo>
                      <a:pt x="2402" y="322"/>
                    </a:lnTo>
                    <a:lnTo>
                      <a:pt x="2404" y="324"/>
                    </a:lnTo>
                    <a:lnTo>
                      <a:pt x="2406" y="327"/>
                    </a:lnTo>
                    <a:lnTo>
                      <a:pt x="2411" y="329"/>
                    </a:lnTo>
                    <a:lnTo>
                      <a:pt x="2416" y="331"/>
                    </a:lnTo>
                    <a:lnTo>
                      <a:pt x="2420" y="335"/>
                    </a:lnTo>
                    <a:lnTo>
                      <a:pt x="2424" y="337"/>
                    </a:lnTo>
                    <a:lnTo>
                      <a:pt x="2426" y="341"/>
                    </a:lnTo>
                    <a:lnTo>
                      <a:pt x="2429" y="345"/>
                    </a:lnTo>
                    <a:lnTo>
                      <a:pt x="2430" y="348"/>
                    </a:lnTo>
                    <a:lnTo>
                      <a:pt x="2431" y="352"/>
                    </a:lnTo>
                    <a:lnTo>
                      <a:pt x="2431" y="355"/>
                    </a:lnTo>
                    <a:lnTo>
                      <a:pt x="2430" y="358"/>
                    </a:lnTo>
                    <a:lnTo>
                      <a:pt x="2429" y="360"/>
                    </a:lnTo>
                    <a:lnTo>
                      <a:pt x="2426" y="362"/>
                    </a:lnTo>
                    <a:lnTo>
                      <a:pt x="2424" y="364"/>
                    </a:lnTo>
                    <a:lnTo>
                      <a:pt x="2417" y="366"/>
                    </a:lnTo>
                    <a:lnTo>
                      <a:pt x="2408" y="366"/>
                    </a:lnTo>
                    <a:lnTo>
                      <a:pt x="2400" y="366"/>
                    </a:lnTo>
                    <a:lnTo>
                      <a:pt x="2393" y="365"/>
                    </a:lnTo>
                    <a:lnTo>
                      <a:pt x="2386" y="361"/>
                    </a:lnTo>
                    <a:lnTo>
                      <a:pt x="2380" y="356"/>
                    </a:lnTo>
                    <a:lnTo>
                      <a:pt x="2373" y="350"/>
                    </a:lnTo>
                    <a:lnTo>
                      <a:pt x="2363" y="345"/>
                    </a:lnTo>
                    <a:lnTo>
                      <a:pt x="2355" y="340"/>
                    </a:lnTo>
                    <a:lnTo>
                      <a:pt x="2348" y="337"/>
                    </a:lnTo>
                    <a:lnTo>
                      <a:pt x="2342" y="335"/>
                    </a:lnTo>
                    <a:lnTo>
                      <a:pt x="2335" y="328"/>
                    </a:lnTo>
                    <a:lnTo>
                      <a:pt x="2328" y="320"/>
                    </a:lnTo>
                    <a:lnTo>
                      <a:pt x="2320" y="310"/>
                    </a:lnTo>
                    <a:lnTo>
                      <a:pt x="2313" y="301"/>
                    </a:lnTo>
                    <a:lnTo>
                      <a:pt x="2305" y="291"/>
                    </a:lnTo>
                    <a:lnTo>
                      <a:pt x="2297" y="283"/>
                    </a:lnTo>
                    <a:lnTo>
                      <a:pt x="2288" y="278"/>
                    </a:lnTo>
                    <a:lnTo>
                      <a:pt x="2280" y="276"/>
                    </a:lnTo>
                    <a:lnTo>
                      <a:pt x="2269" y="274"/>
                    </a:lnTo>
                    <a:lnTo>
                      <a:pt x="2265" y="276"/>
                    </a:lnTo>
                    <a:lnTo>
                      <a:pt x="2260" y="277"/>
                    </a:lnTo>
                    <a:lnTo>
                      <a:pt x="2255" y="278"/>
                    </a:lnTo>
                    <a:lnTo>
                      <a:pt x="2252" y="282"/>
                    </a:lnTo>
                    <a:lnTo>
                      <a:pt x="2246" y="287"/>
                    </a:lnTo>
                    <a:lnTo>
                      <a:pt x="2241" y="291"/>
                    </a:lnTo>
                    <a:lnTo>
                      <a:pt x="2236" y="293"/>
                    </a:lnTo>
                    <a:lnTo>
                      <a:pt x="2229" y="293"/>
                    </a:lnTo>
                    <a:lnTo>
                      <a:pt x="2222" y="293"/>
                    </a:lnTo>
                    <a:lnTo>
                      <a:pt x="2215" y="293"/>
                    </a:lnTo>
                    <a:lnTo>
                      <a:pt x="2209" y="296"/>
                    </a:lnTo>
                    <a:lnTo>
                      <a:pt x="2203" y="302"/>
                    </a:lnTo>
                    <a:lnTo>
                      <a:pt x="2194" y="310"/>
                    </a:lnTo>
                    <a:lnTo>
                      <a:pt x="2186" y="318"/>
                    </a:lnTo>
                    <a:lnTo>
                      <a:pt x="2181" y="322"/>
                    </a:lnTo>
                    <a:lnTo>
                      <a:pt x="2177" y="324"/>
                    </a:lnTo>
                    <a:lnTo>
                      <a:pt x="2171" y="326"/>
                    </a:lnTo>
                    <a:lnTo>
                      <a:pt x="2164" y="327"/>
                    </a:lnTo>
                    <a:lnTo>
                      <a:pt x="2150" y="327"/>
                    </a:lnTo>
                    <a:lnTo>
                      <a:pt x="2136" y="327"/>
                    </a:lnTo>
                    <a:lnTo>
                      <a:pt x="2123" y="327"/>
                    </a:lnTo>
                    <a:lnTo>
                      <a:pt x="2111" y="327"/>
                    </a:lnTo>
                    <a:lnTo>
                      <a:pt x="2105" y="328"/>
                    </a:lnTo>
                    <a:lnTo>
                      <a:pt x="2099" y="329"/>
                    </a:lnTo>
                    <a:lnTo>
                      <a:pt x="2095" y="331"/>
                    </a:lnTo>
                    <a:lnTo>
                      <a:pt x="2090" y="334"/>
                    </a:lnTo>
                    <a:lnTo>
                      <a:pt x="2086" y="337"/>
                    </a:lnTo>
                    <a:lnTo>
                      <a:pt x="2083" y="341"/>
                    </a:lnTo>
                    <a:lnTo>
                      <a:pt x="2079" y="346"/>
                    </a:lnTo>
                    <a:lnTo>
                      <a:pt x="2077" y="350"/>
                    </a:lnTo>
                    <a:lnTo>
                      <a:pt x="2073" y="359"/>
                    </a:lnTo>
                    <a:lnTo>
                      <a:pt x="2071" y="366"/>
                    </a:lnTo>
                    <a:lnTo>
                      <a:pt x="2070" y="371"/>
                    </a:lnTo>
                    <a:lnTo>
                      <a:pt x="2066" y="374"/>
                    </a:lnTo>
                    <a:lnTo>
                      <a:pt x="2064" y="375"/>
                    </a:lnTo>
                    <a:lnTo>
                      <a:pt x="2060" y="374"/>
                    </a:lnTo>
                    <a:lnTo>
                      <a:pt x="2057" y="373"/>
                    </a:lnTo>
                    <a:lnTo>
                      <a:pt x="2053" y="372"/>
                    </a:lnTo>
                    <a:lnTo>
                      <a:pt x="2045" y="367"/>
                    </a:lnTo>
                    <a:lnTo>
                      <a:pt x="2036" y="364"/>
                    </a:lnTo>
                    <a:lnTo>
                      <a:pt x="2028" y="361"/>
                    </a:lnTo>
                    <a:lnTo>
                      <a:pt x="2021" y="361"/>
                    </a:lnTo>
                    <a:lnTo>
                      <a:pt x="2019" y="362"/>
                    </a:lnTo>
                    <a:lnTo>
                      <a:pt x="2015" y="364"/>
                    </a:lnTo>
                    <a:lnTo>
                      <a:pt x="2014" y="366"/>
                    </a:lnTo>
                    <a:lnTo>
                      <a:pt x="2011" y="369"/>
                    </a:lnTo>
                    <a:lnTo>
                      <a:pt x="2008" y="381"/>
                    </a:lnTo>
                    <a:lnTo>
                      <a:pt x="2004" y="389"/>
                    </a:lnTo>
                    <a:lnTo>
                      <a:pt x="2001" y="391"/>
                    </a:lnTo>
                    <a:lnTo>
                      <a:pt x="1996" y="391"/>
                    </a:lnTo>
                    <a:lnTo>
                      <a:pt x="1992" y="390"/>
                    </a:lnTo>
                    <a:lnTo>
                      <a:pt x="1988" y="385"/>
                    </a:lnTo>
                    <a:lnTo>
                      <a:pt x="1985" y="383"/>
                    </a:lnTo>
                    <a:lnTo>
                      <a:pt x="1983" y="381"/>
                    </a:lnTo>
                    <a:lnTo>
                      <a:pt x="1979" y="381"/>
                    </a:lnTo>
                    <a:lnTo>
                      <a:pt x="1976" y="383"/>
                    </a:lnTo>
                    <a:lnTo>
                      <a:pt x="1967" y="385"/>
                    </a:lnTo>
                    <a:lnTo>
                      <a:pt x="1959" y="390"/>
                    </a:lnTo>
                    <a:lnTo>
                      <a:pt x="1948" y="394"/>
                    </a:lnTo>
                    <a:lnTo>
                      <a:pt x="1935" y="400"/>
                    </a:lnTo>
                    <a:lnTo>
                      <a:pt x="1922" y="406"/>
                    </a:lnTo>
                    <a:lnTo>
                      <a:pt x="1910" y="412"/>
                    </a:lnTo>
                    <a:lnTo>
                      <a:pt x="1904" y="415"/>
                    </a:lnTo>
                    <a:lnTo>
                      <a:pt x="1900" y="417"/>
                    </a:lnTo>
                    <a:lnTo>
                      <a:pt x="1895" y="417"/>
                    </a:lnTo>
                    <a:lnTo>
                      <a:pt x="1890" y="417"/>
                    </a:lnTo>
                    <a:lnTo>
                      <a:pt x="1887" y="416"/>
                    </a:lnTo>
                    <a:lnTo>
                      <a:pt x="1883" y="415"/>
                    </a:lnTo>
                    <a:lnTo>
                      <a:pt x="1881" y="412"/>
                    </a:lnTo>
                    <a:lnTo>
                      <a:pt x="1879" y="409"/>
                    </a:lnTo>
                    <a:lnTo>
                      <a:pt x="1877" y="402"/>
                    </a:lnTo>
                    <a:lnTo>
                      <a:pt x="1872" y="392"/>
                    </a:lnTo>
                    <a:lnTo>
                      <a:pt x="1870" y="387"/>
                    </a:lnTo>
                    <a:lnTo>
                      <a:pt x="1866" y="384"/>
                    </a:lnTo>
                    <a:lnTo>
                      <a:pt x="1863" y="381"/>
                    </a:lnTo>
                    <a:lnTo>
                      <a:pt x="1859" y="379"/>
                    </a:lnTo>
                    <a:lnTo>
                      <a:pt x="1850" y="378"/>
                    </a:lnTo>
                    <a:lnTo>
                      <a:pt x="1843" y="377"/>
                    </a:lnTo>
                    <a:lnTo>
                      <a:pt x="1839" y="377"/>
                    </a:lnTo>
                    <a:lnTo>
                      <a:pt x="1835" y="375"/>
                    </a:lnTo>
                    <a:lnTo>
                      <a:pt x="1833" y="373"/>
                    </a:lnTo>
                    <a:lnTo>
                      <a:pt x="1831" y="369"/>
                    </a:lnTo>
                    <a:lnTo>
                      <a:pt x="1827" y="364"/>
                    </a:lnTo>
                    <a:lnTo>
                      <a:pt x="1822" y="359"/>
                    </a:lnTo>
                    <a:lnTo>
                      <a:pt x="1818" y="356"/>
                    </a:lnTo>
                    <a:lnTo>
                      <a:pt x="1811" y="354"/>
                    </a:lnTo>
                    <a:lnTo>
                      <a:pt x="1805" y="353"/>
                    </a:lnTo>
                    <a:lnTo>
                      <a:pt x="1800" y="350"/>
                    </a:lnTo>
                    <a:lnTo>
                      <a:pt x="1797" y="348"/>
                    </a:lnTo>
                    <a:lnTo>
                      <a:pt x="1797" y="346"/>
                    </a:lnTo>
                    <a:lnTo>
                      <a:pt x="1797" y="343"/>
                    </a:lnTo>
                    <a:lnTo>
                      <a:pt x="1799" y="340"/>
                    </a:lnTo>
                    <a:lnTo>
                      <a:pt x="1801" y="336"/>
                    </a:lnTo>
                    <a:lnTo>
                      <a:pt x="1806" y="334"/>
                    </a:lnTo>
                    <a:lnTo>
                      <a:pt x="1811" y="331"/>
                    </a:lnTo>
                    <a:lnTo>
                      <a:pt x="1816" y="329"/>
                    </a:lnTo>
                    <a:lnTo>
                      <a:pt x="1830" y="324"/>
                    </a:lnTo>
                    <a:lnTo>
                      <a:pt x="1840" y="318"/>
                    </a:lnTo>
                    <a:lnTo>
                      <a:pt x="1849" y="309"/>
                    </a:lnTo>
                    <a:lnTo>
                      <a:pt x="1858" y="297"/>
                    </a:lnTo>
                    <a:lnTo>
                      <a:pt x="1865" y="285"/>
                    </a:lnTo>
                    <a:lnTo>
                      <a:pt x="1870" y="276"/>
                    </a:lnTo>
                    <a:lnTo>
                      <a:pt x="1871" y="266"/>
                    </a:lnTo>
                    <a:lnTo>
                      <a:pt x="1872" y="258"/>
                    </a:lnTo>
                    <a:lnTo>
                      <a:pt x="1871" y="248"/>
                    </a:lnTo>
                    <a:lnTo>
                      <a:pt x="1871" y="240"/>
                    </a:lnTo>
                    <a:lnTo>
                      <a:pt x="1870" y="233"/>
                    </a:lnTo>
                    <a:lnTo>
                      <a:pt x="1871" y="226"/>
                    </a:lnTo>
                    <a:lnTo>
                      <a:pt x="1874" y="221"/>
                    </a:lnTo>
                    <a:lnTo>
                      <a:pt x="1876" y="216"/>
                    </a:lnTo>
                    <a:lnTo>
                      <a:pt x="1881" y="211"/>
                    </a:lnTo>
                    <a:lnTo>
                      <a:pt x="1888" y="204"/>
                    </a:lnTo>
                    <a:lnTo>
                      <a:pt x="1901" y="191"/>
                    </a:lnTo>
                    <a:lnTo>
                      <a:pt x="1914" y="182"/>
                    </a:lnTo>
                    <a:lnTo>
                      <a:pt x="1926" y="173"/>
                    </a:lnTo>
                    <a:lnTo>
                      <a:pt x="1939" y="167"/>
                    </a:lnTo>
                    <a:lnTo>
                      <a:pt x="1953" y="161"/>
                    </a:lnTo>
                    <a:lnTo>
                      <a:pt x="1965" y="156"/>
                    </a:lnTo>
                    <a:lnTo>
                      <a:pt x="1977" y="148"/>
                    </a:lnTo>
                    <a:lnTo>
                      <a:pt x="1988" y="139"/>
                    </a:lnTo>
                    <a:lnTo>
                      <a:pt x="1991" y="134"/>
                    </a:lnTo>
                    <a:lnTo>
                      <a:pt x="1994" y="131"/>
                    </a:lnTo>
                    <a:lnTo>
                      <a:pt x="1995" y="127"/>
                    </a:lnTo>
                    <a:lnTo>
                      <a:pt x="1995" y="123"/>
                    </a:lnTo>
                    <a:lnTo>
                      <a:pt x="1994" y="121"/>
                    </a:lnTo>
                    <a:lnTo>
                      <a:pt x="1991" y="119"/>
                    </a:lnTo>
                    <a:lnTo>
                      <a:pt x="1989" y="118"/>
                    </a:lnTo>
                    <a:lnTo>
                      <a:pt x="1986" y="116"/>
                    </a:lnTo>
                    <a:lnTo>
                      <a:pt x="1984" y="115"/>
                    </a:lnTo>
                    <a:lnTo>
                      <a:pt x="1983" y="114"/>
                    </a:lnTo>
                    <a:lnTo>
                      <a:pt x="1982" y="112"/>
                    </a:lnTo>
                    <a:lnTo>
                      <a:pt x="1983" y="109"/>
                    </a:lnTo>
                    <a:lnTo>
                      <a:pt x="1985" y="103"/>
                    </a:lnTo>
                    <a:lnTo>
                      <a:pt x="1990" y="95"/>
                    </a:lnTo>
                    <a:lnTo>
                      <a:pt x="1992" y="90"/>
                    </a:lnTo>
                    <a:lnTo>
                      <a:pt x="1995" y="85"/>
                    </a:lnTo>
                    <a:lnTo>
                      <a:pt x="1996" y="81"/>
                    </a:lnTo>
                    <a:lnTo>
                      <a:pt x="1996" y="76"/>
                    </a:lnTo>
                    <a:lnTo>
                      <a:pt x="1996" y="71"/>
                    </a:lnTo>
                    <a:lnTo>
                      <a:pt x="1995" y="68"/>
                    </a:lnTo>
                    <a:lnTo>
                      <a:pt x="1992" y="64"/>
                    </a:lnTo>
                    <a:lnTo>
                      <a:pt x="1989" y="60"/>
                    </a:lnTo>
                    <a:lnTo>
                      <a:pt x="1978" y="55"/>
                    </a:lnTo>
                    <a:lnTo>
                      <a:pt x="1967" y="47"/>
                    </a:lnTo>
                    <a:lnTo>
                      <a:pt x="1956" y="40"/>
                    </a:lnTo>
                    <a:lnTo>
                      <a:pt x="1946" y="32"/>
                    </a:lnTo>
                    <a:lnTo>
                      <a:pt x="1937" y="25"/>
                    </a:lnTo>
                    <a:lnTo>
                      <a:pt x="1928" y="19"/>
                    </a:lnTo>
                    <a:lnTo>
                      <a:pt x="1923" y="16"/>
                    </a:lnTo>
                    <a:lnTo>
                      <a:pt x="1919" y="15"/>
                    </a:lnTo>
                    <a:lnTo>
                      <a:pt x="1915" y="14"/>
                    </a:lnTo>
                    <a:lnTo>
                      <a:pt x="1910" y="14"/>
                    </a:lnTo>
                    <a:lnTo>
                      <a:pt x="1906" y="14"/>
                    </a:lnTo>
                    <a:lnTo>
                      <a:pt x="1901" y="16"/>
                    </a:lnTo>
                    <a:lnTo>
                      <a:pt x="1897" y="19"/>
                    </a:lnTo>
                    <a:lnTo>
                      <a:pt x="1893" y="22"/>
                    </a:lnTo>
                    <a:lnTo>
                      <a:pt x="1884" y="31"/>
                    </a:lnTo>
                    <a:lnTo>
                      <a:pt x="1878" y="39"/>
                    </a:lnTo>
                    <a:lnTo>
                      <a:pt x="1871" y="47"/>
                    </a:lnTo>
                    <a:lnTo>
                      <a:pt x="1864" y="56"/>
                    </a:lnTo>
                    <a:lnTo>
                      <a:pt x="1854" y="62"/>
                    </a:lnTo>
                    <a:lnTo>
                      <a:pt x="1845" y="66"/>
                    </a:lnTo>
                    <a:lnTo>
                      <a:pt x="1835" y="69"/>
                    </a:lnTo>
                    <a:lnTo>
                      <a:pt x="1825" y="70"/>
                    </a:lnTo>
                    <a:lnTo>
                      <a:pt x="1813" y="70"/>
                    </a:lnTo>
                    <a:lnTo>
                      <a:pt x="1802" y="68"/>
                    </a:lnTo>
                    <a:lnTo>
                      <a:pt x="1791" y="66"/>
                    </a:lnTo>
                    <a:lnTo>
                      <a:pt x="1782" y="64"/>
                    </a:lnTo>
                    <a:lnTo>
                      <a:pt x="1777" y="64"/>
                    </a:lnTo>
                    <a:lnTo>
                      <a:pt x="1771" y="65"/>
                    </a:lnTo>
                    <a:lnTo>
                      <a:pt x="1765" y="66"/>
                    </a:lnTo>
                    <a:lnTo>
                      <a:pt x="1759" y="69"/>
                    </a:lnTo>
                    <a:lnTo>
                      <a:pt x="1749" y="76"/>
                    </a:lnTo>
                    <a:lnTo>
                      <a:pt x="1740" y="81"/>
                    </a:lnTo>
                    <a:lnTo>
                      <a:pt x="1734" y="84"/>
                    </a:lnTo>
                    <a:lnTo>
                      <a:pt x="1728" y="85"/>
                    </a:lnTo>
                    <a:lnTo>
                      <a:pt x="1726" y="84"/>
                    </a:lnTo>
                    <a:lnTo>
                      <a:pt x="1725" y="81"/>
                    </a:lnTo>
                    <a:lnTo>
                      <a:pt x="1725" y="76"/>
                    </a:lnTo>
                    <a:lnTo>
                      <a:pt x="1725" y="71"/>
                    </a:lnTo>
                    <a:lnTo>
                      <a:pt x="1726" y="58"/>
                    </a:lnTo>
                    <a:lnTo>
                      <a:pt x="1725" y="47"/>
                    </a:lnTo>
                    <a:lnTo>
                      <a:pt x="1720" y="38"/>
                    </a:lnTo>
                    <a:lnTo>
                      <a:pt x="1713" y="28"/>
                    </a:lnTo>
                    <a:lnTo>
                      <a:pt x="1706" y="20"/>
                    </a:lnTo>
                    <a:lnTo>
                      <a:pt x="1700" y="14"/>
                    </a:lnTo>
                    <a:lnTo>
                      <a:pt x="1696" y="12"/>
                    </a:lnTo>
                    <a:lnTo>
                      <a:pt x="1693" y="9"/>
                    </a:lnTo>
                    <a:lnTo>
                      <a:pt x="1688" y="7"/>
                    </a:lnTo>
                    <a:lnTo>
                      <a:pt x="1684" y="7"/>
                    </a:lnTo>
                    <a:lnTo>
                      <a:pt x="1681" y="8"/>
                    </a:lnTo>
                    <a:lnTo>
                      <a:pt x="1677" y="11"/>
                    </a:lnTo>
                    <a:lnTo>
                      <a:pt x="1674" y="13"/>
                    </a:lnTo>
                    <a:lnTo>
                      <a:pt x="1669" y="18"/>
                    </a:lnTo>
                    <a:lnTo>
                      <a:pt x="1665" y="25"/>
                    </a:lnTo>
                    <a:lnTo>
                      <a:pt x="1664" y="33"/>
                    </a:lnTo>
                    <a:lnTo>
                      <a:pt x="1662" y="44"/>
                    </a:lnTo>
                    <a:lnTo>
                      <a:pt x="1657" y="57"/>
                    </a:lnTo>
                    <a:lnTo>
                      <a:pt x="1654" y="63"/>
                    </a:lnTo>
                    <a:lnTo>
                      <a:pt x="1649" y="68"/>
                    </a:lnTo>
                    <a:lnTo>
                      <a:pt x="1643" y="70"/>
                    </a:lnTo>
                    <a:lnTo>
                      <a:pt x="1637" y="72"/>
                    </a:lnTo>
                    <a:lnTo>
                      <a:pt x="1630" y="72"/>
                    </a:lnTo>
                    <a:lnTo>
                      <a:pt x="1624" y="72"/>
                    </a:lnTo>
                    <a:lnTo>
                      <a:pt x="1619" y="70"/>
                    </a:lnTo>
                    <a:lnTo>
                      <a:pt x="1614" y="68"/>
                    </a:lnTo>
                    <a:lnTo>
                      <a:pt x="1610" y="65"/>
                    </a:lnTo>
                    <a:lnTo>
                      <a:pt x="1606" y="64"/>
                    </a:lnTo>
                    <a:lnTo>
                      <a:pt x="1600" y="64"/>
                    </a:lnTo>
                    <a:lnTo>
                      <a:pt x="1595" y="65"/>
                    </a:lnTo>
                    <a:lnTo>
                      <a:pt x="1586" y="69"/>
                    </a:lnTo>
                    <a:lnTo>
                      <a:pt x="1579" y="74"/>
                    </a:lnTo>
                    <a:lnTo>
                      <a:pt x="1574" y="75"/>
                    </a:lnTo>
                    <a:lnTo>
                      <a:pt x="1570" y="76"/>
                    </a:lnTo>
                    <a:lnTo>
                      <a:pt x="1566" y="77"/>
                    </a:lnTo>
                    <a:lnTo>
                      <a:pt x="1561" y="77"/>
                    </a:lnTo>
                    <a:lnTo>
                      <a:pt x="1556" y="76"/>
                    </a:lnTo>
                    <a:lnTo>
                      <a:pt x="1551" y="74"/>
                    </a:lnTo>
                    <a:lnTo>
                      <a:pt x="1548" y="71"/>
                    </a:lnTo>
                    <a:lnTo>
                      <a:pt x="1545" y="69"/>
                    </a:lnTo>
                    <a:lnTo>
                      <a:pt x="1542" y="66"/>
                    </a:lnTo>
                    <a:lnTo>
                      <a:pt x="1539" y="64"/>
                    </a:lnTo>
                    <a:lnTo>
                      <a:pt x="1537" y="63"/>
                    </a:lnTo>
                    <a:lnTo>
                      <a:pt x="1534" y="62"/>
                    </a:lnTo>
                    <a:lnTo>
                      <a:pt x="1524" y="62"/>
                    </a:lnTo>
                    <a:lnTo>
                      <a:pt x="1511" y="63"/>
                    </a:lnTo>
                    <a:lnTo>
                      <a:pt x="1504" y="63"/>
                    </a:lnTo>
                    <a:lnTo>
                      <a:pt x="1497" y="63"/>
                    </a:lnTo>
                    <a:lnTo>
                      <a:pt x="1492" y="62"/>
                    </a:lnTo>
                    <a:lnTo>
                      <a:pt x="1487" y="60"/>
                    </a:lnTo>
                    <a:lnTo>
                      <a:pt x="1478" y="56"/>
                    </a:lnTo>
                    <a:lnTo>
                      <a:pt x="1469" y="50"/>
                    </a:lnTo>
                    <a:lnTo>
                      <a:pt x="1460" y="43"/>
                    </a:lnTo>
                    <a:lnTo>
                      <a:pt x="1450" y="34"/>
                    </a:lnTo>
                    <a:lnTo>
                      <a:pt x="1447" y="30"/>
                    </a:lnTo>
                    <a:lnTo>
                      <a:pt x="1443" y="25"/>
                    </a:lnTo>
                    <a:lnTo>
                      <a:pt x="1441" y="19"/>
                    </a:lnTo>
                    <a:lnTo>
                      <a:pt x="1438" y="13"/>
                    </a:lnTo>
                    <a:lnTo>
                      <a:pt x="1436" y="8"/>
                    </a:lnTo>
                    <a:lnTo>
                      <a:pt x="1432" y="3"/>
                    </a:lnTo>
                    <a:lnTo>
                      <a:pt x="1429" y="1"/>
                    </a:lnTo>
                    <a:lnTo>
                      <a:pt x="1425" y="0"/>
                    </a:lnTo>
                    <a:lnTo>
                      <a:pt x="1415" y="0"/>
                    </a:lnTo>
                    <a:lnTo>
                      <a:pt x="1404" y="1"/>
                    </a:lnTo>
                    <a:lnTo>
                      <a:pt x="1393" y="2"/>
                    </a:lnTo>
                    <a:lnTo>
                      <a:pt x="1385" y="6"/>
                    </a:lnTo>
                    <a:lnTo>
                      <a:pt x="1377" y="9"/>
                    </a:lnTo>
                    <a:lnTo>
                      <a:pt x="1372" y="15"/>
                    </a:lnTo>
                    <a:lnTo>
                      <a:pt x="1366" y="24"/>
                    </a:lnTo>
                    <a:lnTo>
                      <a:pt x="1361" y="34"/>
                    </a:lnTo>
                    <a:lnTo>
                      <a:pt x="1355" y="47"/>
                    </a:lnTo>
                    <a:lnTo>
                      <a:pt x="1352" y="57"/>
                    </a:lnTo>
                    <a:lnTo>
                      <a:pt x="1349" y="60"/>
                    </a:lnTo>
                    <a:lnTo>
                      <a:pt x="1346" y="64"/>
                    </a:lnTo>
                    <a:lnTo>
                      <a:pt x="1342" y="65"/>
                    </a:lnTo>
                    <a:lnTo>
                      <a:pt x="1337" y="66"/>
                    </a:lnTo>
                    <a:lnTo>
                      <a:pt x="1328" y="68"/>
                    </a:lnTo>
                    <a:lnTo>
                      <a:pt x="1320" y="69"/>
                    </a:lnTo>
                    <a:lnTo>
                      <a:pt x="1302" y="81"/>
                    </a:lnTo>
                    <a:lnTo>
                      <a:pt x="1286" y="88"/>
                    </a:lnTo>
                    <a:lnTo>
                      <a:pt x="1279" y="87"/>
                    </a:lnTo>
                    <a:lnTo>
                      <a:pt x="1272" y="87"/>
                    </a:lnTo>
                    <a:lnTo>
                      <a:pt x="1268" y="87"/>
                    </a:lnTo>
                    <a:lnTo>
                      <a:pt x="1266" y="89"/>
                    </a:lnTo>
                    <a:lnTo>
                      <a:pt x="1264" y="91"/>
                    </a:lnTo>
                    <a:lnTo>
                      <a:pt x="1261" y="94"/>
                    </a:lnTo>
                    <a:lnTo>
                      <a:pt x="1261" y="97"/>
                    </a:lnTo>
                    <a:lnTo>
                      <a:pt x="1260" y="101"/>
                    </a:lnTo>
                    <a:lnTo>
                      <a:pt x="1261" y="106"/>
                    </a:lnTo>
                    <a:lnTo>
                      <a:pt x="1262" y="109"/>
                    </a:lnTo>
                    <a:lnTo>
                      <a:pt x="1265" y="113"/>
                    </a:lnTo>
                    <a:lnTo>
                      <a:pt x="1268" y="116"/>
                    </a:lnTo>
                    <a:lnTo>
                      <a:pt x="1273" y="120"/>
                    </a:lnTo>
                    <a:lnTo>
                      <a:pt x="1279" y="122"/>
                    </a:lnTo>
                    <a:lnTo>
                      <a:pt x="1286" y="123"/>
                    </a:lnTo>
                    <a:lnTo>
                      <a:pt x="1293" y="123"/>
                    </a:lnTo>
                    <a:lnTo>
                      <a:pt x="1301" y="123"/>
                    </a:lnTo>
                    <a:lnTo>
                      <a:pt x="1308" y="122"/>
                    </a:lnTo>
                    <a:lnTo>
                      <a:pt x="1315" y="121"/>
                    </a:lnTo>
                    <a:lnTo>
                      <a:pt x="1320" y="121"/>
                    </a:lnTo>
                    <a:lnTo>
                      <a:pt x="1324" y="121"/>
                    </a:lnTo>
                    <a:lnTo>
                      <a:pt x="1328" y="123"/>
                    </a:lnTo>
                    <a:lnTo>
                      <a:pt x="1330" y="127"/>
                    </a:lnTo>
                    <a:lnTo>
                      <a:pt x="1330" y="131"/>
                    </a:lnTo>
                    <a:lnTo>
                      <a:pt x="1330" y="133"/>
                    </a:lnTo>
                    <a:lnTo>
                      <a:pt x="1330" y="137"/>
                    </a:lnTo>
                    <a:lnTo>
                      <a:pt x="1327" y="141"/>
                    </a:lnTo>
                    <a:lnTo>
                      <a:pt x="1321" y="148"/>
                    </a:lnTo>
                    <a:lnTo>
                      <a:pt x="1318" y="153"/>
                    </a:lnTo>
                    <a:lnTo>
                      <a:pt x="1316" y="159"/>
                    </a:lnTo>
                    <a:lnTo>
                      <a:pt x="1316" y="166"/>
                    </a:lnTo>
                    <a:lnTo>
                      <a:pt x="1317" y="176"/>
                    </a:lnTo>
                    <a:lnTo>
                      <a:pt x="1320" y="194"/>
                    </a:lnTo>
                    <a:lnTo>
                      <a:pt x="1322" y="209"/>
                    </a:lnTo>
                    <a:lnTo>
                      <a:pt x="1325" y="222"/>
                    </a:lnTo>
                    <a:lnTo>
                      <a:pt x="1330" y="235"/>
                    </a:lnTo>
                    <a:lnTo>
                      <a:pt x="1335" y="247"/>
                    </a:lnTo>
                    <a:lnTo>
                      <a:pt x="1339" y="257"/>
                    </a:lnTo>
                    <a:lnTo>
                      <a:pt x="1339" y="261"/>
                    </a:lnTo>
                    <a:lnTo>
                      <a:pt x="1337" y="266"/>
                    </a:lnTo>
                    <a:lnTo>
                      <a:pt x="1335" y="268"/>
                    </a:lnTo>
                    <a:lnTo>
                      <a:pt x="1331" y="271"/>
                    </a:lnTo>
                    <a:lnTo>
                      <a:pt x="1328" y="272"/>
                    </a:lnTo>
                    <a:lnTo>
                      <a:pt x="1323" y="272"/>
                    </a:lnTo>
                    <a:lnTo>
                      <a:pt x="1318" y="271"/>
                    </a:lnTo>
                    <a:lnTo>
                      <a:pt x="1315" y="267"/>
                    </a:lnTo>
                    <a:lnTo>
                      <a:pt x="1311" y="264"/>
                    </a:lnTo>
                    <a:lnTo>
                      <a:pt x="1306" y="261"/>
                    </a:lnTo>
                    <a:lnTo>
                      <a:pt x="1301" y="261"/>
                    </a:lnTo>
                    <a:lnTo>
                      <a:pt x="1296" y="263"/>
                    </a:lnTo>
                    <a:lnTo>
                      <a:pt x="1282" y="266"/>
                    </a:lnTo>
                    <a:lnTo>
                      <a:pt x="1265" y="272"/>
                    </a:lnTo>
                    <a:lnTo>
                      <a:pt x="1260" y="273"/>
                    </a:lnTo>
                    <a:lnTo>
                      <a:pt x="1257" y="274"/>
                    </a:lnTo>
                    <a:lnTo>
                      <a:pt x="1253" y="274"/>
                    </a:lnTo>
                    <a:lnTo>
                      <a:pt x="1249" y="273"/>
                    </a:lnTo>
                    <a:lnTo>
                      <a:pt x="1245" y="270"/>
                    </a:lnTo>
                    <a:lnTo>
                      <a:pt x="1240" y="265"/>
                    </a:lnTo>
                    <a:lnTo>
                      <a:pt x="1233" y="252"/>
                    </a:lnTo>
                    <a:lnTo>
                      <a:pt x="1227" y="239"/>
                    </a:lnTo>
                    <a:lnTo>
                      <a:pt x="1221" y="228"/>
                    </a:lnTo>
                    <a:lnTo>
                      <a:pt x="1216" y="217"/>
                    </a:lnTo>
                    <a:lnTo>
                      <a:pt x="1213" y="205"/>
                    </a:lnTo>
                    <a:lnTo>
                      <a:pt x="1207" y="192"/>
                    </a:lnTo>
                    <a:lnTo>
                      <a:pt x="1203" y="186"/>
                    </a:lnTo>
                    <a:lnTo>
                      <a:pt x="1198" y="182"/>
                    </a:lnTo>
                    <a:lnTo>
                      <a:pt x="1192" y="178"/>
                    </a:lnTo>
                    <a:lnTo>
                      <a:pt x="1186" y="176"/>
                    </a:lnTo>
                    <a:lnTo>
                      <a:pt x="1171" y="173"/>
                    </a:lnTo>
                    <a:lnTo>
                      <a:pt x="1153" y="172"/>
                    </a:lnTo>
                    <a:lnTo>
                      <a:pt x="1145" y="164"/>
                    </a:lnTo>
                    <a:lnTo>
                      <a:pt x="1134" y="153"/>
                    </a:lnTo>
                    <a:lnTo>
                      <a:pt x="1117" y="163"/>
                    </a:lnTo>
                    <a:lnTo>
                      <a:pt x="1102" y="172"/>
                    </a:lnTo>
                    <a:lnTo>
                      <a:pt x="1096" y="161"/>
                    </a:lnTo>
                    <a:lnTo>
                      <a:pt x="1090" y="152"/>
                    </a:lnTo>
                    <a:lnTo>
                      <a:pt x="1087" y="152"/>
                    </a:lnTo>
                    <a:lnTo>
                      <a:pt x="1083" y="153"/>
                    </a:lnTo>
                    <a:lnTo>
                      <a:pt x="1077" y="156"/>
                    </a:lnTo>
                    <a:lnTo>
                      <a:pt x="1072" y="158"/>
                    </a:lnTo>
                    <a:lnTo>
                      <a:pt x="1068" y="161"/>
                    </a:lnTo>
                    <a:lnTo>
                      <a:pt x="1063" y="164"/>
                    </a:lnTo>
                    <a:lnTo>
                      <a:pt x="1058" y="165"/>
                    </a:lnTo>
                    <a:lnTo>
                      <a:pt x="1053" y="166"/>
                    </a:lnTo>
                    <a:lnTo>
                      <a:pt x="1043" y="163"/>
                    </a:lnTo>
                    <a:lnTo>
                      <a:pt x="1032" y="158"/>
                    </a:lnTo>
                    <a:lnTo>
                      <a:pt x="1016" y="156"/>
                    </a:lnTo>
                    <a:lnTo>
                      <a:pt x="1005" y="156"/>
                    </a:lnTo>
                    <a:lnTo>
                      <a:pt x="1002" y="156"/>
                    </a:lnTo>
                    <a:lnTo>
                      <a:pt x="1000" y="157"/>
                    </a:lnTo>
                    <a:lnTo>
                      <a:pt x="999" y="159"/>
                    </a:lnTo>
                    <a:lnTo>
                      <a:pt x="997" y="160"/>
                    </a:lnTo>
                    <a:lnTo>
                      <a:pt x="995" y="166"/>
                    </a:lnTo>
                    <a:lnTo>
                      <a:pt x="994" y="173"/>
                    </a:lnTo>
                    <a:lnTo>
                      <a:pt x="993" y="188"/>
                    </a:lnTo>
                    <a:lnTo>
                      <a:pt x="991" y="200"/>
                    </a:lnTo>
                    <a:lnTo>
                      <a:pt x="988" y="214"/>
                    </a:lnTo>
                    <a:lnTo>
                      <a:pt x="986" y="230"/>
                    </a:lnTo>
                    <a:lnTo>
                      <a:pt x="984" y="239"/>
                    </a:lnTo>
                    <a:lnTo>
                      <a:pt x="984" y="247"/>
                    </a:lnTo>
                    <a:lnTo>
                      <a:pt x="986" y="254"/>
                    </a:lnTo>
                    <a:lnTo>
                      <a:pt x="988" y="260"/>
                    </a:lnTo>
                    <a:lnTo>
                      <a:pt x="989" y="265"/>
                    </a:lnTo>
                    <a:lnTo>
                      <a:pt x="990" y="271"/>
                    </a:lnTo>
                    <a:lnTo>
                      <a:pt x="991" y="276"/>
                    </a:lnTo>
                    <a:lnTo>
                      <a:pt x="990" y="282"/>
                    </a:lnTo>
                    <a:lnTo>
                      <a:pt x="989" y="286"/>
                    </a:lnTo>
                    <a:lnTo>
                      <a:pt x="987" y="291"/>
                    </a:lnTo>
                    <a:lnTo>
                      <a:pt x="983" y="296"/>
                    </a:lnTo>
                    <a:lnTo>
                      <a:pt x="980" y="301"/>
                    </a:lnTo>
                    <a:lnTo>
                      <a:pt x="966" y="311"/>
                    </a:lnTo>
                    <a:lnTo>
                      <a:pt x="951" y="324"/>
                    </a:lnTo>
                    <a:lnTo>
                      <a:pt x="944" y="331"/>
                    </a:lnTo>
                    <a:lnTo>
                      <a:pt x="939" y="336"/>
                    </a:lnTo>
                    <a:lnTo>
                      <a:pt x="936" y="341"/>
                    </a:lnTo>
                    <a:lnTo>
                      <a:pt x="933" y="347"/>
                    </a:lnTo>
                    <a:lnTo>
                      <a:pt x="927" y="352"/>
                    </a:lnTo>
                    <a:lnTo>
                      <a:pt x="919" y="355"/>
                    </a:lnTo>
                    <a:lnTo>
                      <a:pt x="914" y="359"/>
                    </a:lnTo>
                    <a:lnTo>
                      <a:pt x="909" y="364"/>
                    </a:lnTo>
                    <a:lnTo>
                      <a:pt x="906" y="369"/>
                    </a:lnTo>
                    <a:lnTo>
                      <a:pt x="903" y="377"/>
                    </a:lnTo>
                    <a:lnTo>
                      <a:pt x="901" y="392"/>
                    </a:lnTo>
                    <a:lnTo>
                      <a:pt x="899" y="405"/>
                    </a:lnTo>
                    <a:lnTo>
                      <a:pt x="899" y="410"/>
                    </a:lnTo>
                    <a:lnTo>
                      <a:pt x="900" y="413"/>
                    </a:lnTo>
                    <a:lnTo>
                      <a:pt x="901" y="417"/>
                    </a:lnTo>
                    <a:lnTo>
                      <a:pt x="905" y="421"/>
                    </a:lnTo>
                    <a:lnTo>
                      <a:pt x="913" y="424"/>
                    </a:lnTo>
                    <a:lnTo>
                      <a:pt x="923" y="428"/>
                    </a:lnTo>
                    <a:lnTo>
                      <a:pt x="927" y="431"/>
                    </a:lnTo>
                    <a:lnTo>
                      <a:pt x="931" y="435"/>
                    </a:lnTo>
                    <a:lnTo>
                      <a:pt x="933" y="440"/>
                    </a:lnTo>
                    <a:lnTo>
                      <a:pt x="936" y="447"/>
                    </a:lnTo>
                    <a:lnTo>
                      <a:pt x="937" y="460"/>
                    </a:lnTo>
                    <a:lnTo>
                      <a:pt x="939" y="472"/>
                    </a:lnTo>
                    <a:lnTo>
                      <a:pt x="943" y="481"/>
                    </a:lnTo>
                    <a:lnTo>
                      <a:pt x="946" y="492"/>
                    </a:lnTo>
                    <a:lnTo>
                      <a:pt x="950" y="503"/>
                    </a:lnTo>
                    <a:lnTo>
                      <a:pt x="952" y="511"/>
                    </a:lnTo>
                    <a:lnTo>
                      <a:pt x="951" y="515"/>
                    </a:lnTo>
                    <a:lnTo>
                      <a:pt x="951" y="519"/>
                    </a:lnTo>
                    <a:lnTo>
                      <a:pt x="949" y="523"/>
                    </a:lnTo>
                    <a:lnTo>
                      <a:pt x="946" y="529"/>
                    </a:lnTo>
                    <a:lnTo>
                      <a:pt x="942" y="534"/>
                    </a:lnTo>
                    <a:lnTo>
                      <a:pt x="937" y="538"/>
                    </a:lnTo>
                    <a:lnTo>
                      <a:pt x="931" y="543"/>
                    </a:lnTo>
                    <a:lnTo>
                      <a:pt x="924" y="548"/>
                    </a:lnTo>
                    <a:lnTo>
                      <a:pt x="909" y="556"/>
                    </a:lnTo>
                    <a:lnTo>
                      <a:pt x="895" y="564"/>
                    </a:lnTo>
                    <a:lnTo>
                      <a:pt x="889" y="569"/>
                    </a:lnTo>
                    <a:lnTo>
                      <a:pt x="886" y="573"/>
                    </a:lnTo>
                    <a:lnTo>
                      <a:pt x="882" y="577"/>
                    </a:lnTo>
                    <a:lnTo>
                      <a:pt x="880" y="581"/>
                    </a:lnTo>
                    <a:lnTo>
                      <a:pt x="879" y="586"/>
                    </a:lnTo>
                    <a:lnTo>
                      <a:pt x="879" y="591"/>
                    </a:lnTo>
                    <a:lnTo>
                      <a:pt x="879" y="595"/>
                    </a:lnTo>
                    <a:lnTo>
                      <a:pt x="880" y="601"/>
                    </a:lnTo>
                    <a:lnTo>
                      <a:pt x="886" y="614"/>
                    </a:lnTo>
                    <a:lnTo>
                      <a:pt x="893" y="629"/>
                    </a:lnTo>
                    <a:lnTo>
                      <a:pt x="901" y="643"/>
                    </a:lnTo>
                    <a:lnTo>
                      <a:pt x="907" y="652"/>
                    </a:lnTo>
                    <a:lnTo>
                      <a:pt x="909" y="657"/>
                    </a:lnTo>
                    <a:lnTo>
                      <a:pt x="911" y="661"/>
                    </a:lnTo>
                    <a:lnTo>
                      <a:pt x="911" y="665"/>
                    </a:lnTo>
                    <a:lnTo>
                      <a:pt x="911" y="669"/>
                    </a:lnTo>
                    <a:lnTo>
                      <a:pt x="909" y="674"/>
                    </a:lnTo>
                    <a:lnTo>
                      <a:pt x="908" y="677"/>
                    </a:lnTo>
                    <a:lnTo>
                      <a:pt x="905" y="681"/>
                    </a:lnTo>
                    <a:lnTo>
                      <a:pt x="901" y="683"/>
                    </a:lnTo>
                    <a:lnTo>
                      <a:pt x="892" y="688"/>
                    </a:lnTo>
                    <a:lnTo>
                      <a:pt x="884" y="693"/>
                    </a:lnTo>
                    <a:lnTo>
                      <a:pt x="881" y="695"/>
                    </a:lnTo>
                    <a:lnTo>
                      <a:pt x="877" y="699"/>
                    </a:lnTo>
                    <a:lnTo>
                      <a:pt x="875" y="703"/>
                    </a:lnTo>
                    <a:lnTo>
                      <a:pt x="873" y="711"/>
                    </a:lnTo>
                    <a:lnTo>
                      <a:pt x="870" y="723"/>
                    </a:lnTo>
                    <a:lnTo>
                      <a:pt x="869" y="730"/>
                    </a:lnTo>
                    <a:lnTo>
                      <a:pt x="869" y="732"/>
                    </a:lnTo>
                    <a:lnTo>
                      <a:pt x="867" y="734"/>
                    </a:lnTo>
                    <a:lnTo>
                      <a:pt x="863" y="737"/>
                    </a:lnTo>
                    <a:lnTo>
                      <a:pt x="858" y="738"/>
                    </a:lnTo>
                    <a:lnTo>
                      <a:pt x="846" y="740"/>
                    </a:lnTo>
                    <a:lnTo>
                      <a:pt x="836" y="740"/>
                    </a:lnTo>
                    <a:lnTo>
                      <a:pt x="824" y="740"/>
                    </a:lnTo>
                    <a:lnTo>
                      <a:pt x="812" y="740"/>
                    </a:lnTo>
                    <a:lnTo>
                      <a:pt x="806" y="742"/>
                    </a:lnTo>
                    <a:lnTo>
                      <a:pt x="801" y="744"/>
                    </a:lnTo>
                    <a:lnTo>
                      <a:pt x="798" y="746"/>
                    </a:lnTo>
                    <a:lnTo>
                      <a:pt x="795" y="749"/>
                    </a:lnTo>
                    <a:lnTo>
                      <a:pt x="793" y="753"/>
                    </a:lnTo>
                    <a:lnTo>
                      <a:pt x="792" y="757"/>
                    </a:lnTo>
                    <a:lnTo>
                      <a:pt x="792" y="762"/>
                    </a:lnTo>
                    <a:lnTo>
                      <a:pt x="793" y="766"/>
                    </a:lnTo>
                    <a:lnTo>
                      <a:pt x="794" y="778"/>
                    </a:lnTo>
                    <a:lnTo>
                      <a:pt x="796" y="791"/>
                    </a:lnTo>
                    <a:lnTo>
                      <a:pt x="796" y="799"/>
                    </a:lnTo>
                    <a:lnTo>
                      <a:pt x="795" y="805"/>
                    </a:lnTo>
                    <a:lnTo>
                      <a:pt x="793" y="809"/>
                    </a:lnTo>
                    <a:lnTo>
                      <a:pt x="789" y="814"/>
                    </a:lnTo>
                    <a:lnTo>
                      <a:pt x="777" y="819"/>
                    </a:lnTo>
                    <a:lnTo>
                      <a:pt x="761" y="825"/>
                    </a:lnTo>
                    <a:lnTo>
                      <a:pt x="754" y="828"/>
                    </a:lnTo>
                    <a:lnTo>
                      <a:pt x="747" y="832"/>
                    </a:lnTo>
                    <a:lnTo>
                      <a:pt x="742" y="837"/>
                    </a:lnTo>
                    <a:lnTo>
                      <a:pt x="738" y="841"/>
                    </a:lnTo>
                    <a:lnTo>
                      <a:pt x="735" y="853"/>
                    </a:lnTo>
                    <a:lnTo>
                      <a:pt x="731" y="864"/>
                    </a:lnTo>
                    <a:lnTo>
                      <a:pt x="730" y="870"/>
                    </a:lnTo>
                    <a:lnTo>
                      <a:pt x="728" y="875"/>
                    </a:lnTo>
                    <a:lnTo>
                      <a:pt x="724" y="879"/>
                    </a:lnTo>
                    <a:lnTo>
                      <a:pt x="720" y="884"/>
                    </a:lnTo>
                    <a:lnTo>
                      <a:pt x="711" y="892"/>
                    </a:lnTo>
                    <a:lnTo>
                      <a:pt x="703" y="898"/>
                    </a:lnTo>
                    <a:lnTo>
                      <a:pt x="700" y="901"/>
                    </a:lnTo>
                    <a:lnTo>
                      <a:pt x="697" y="906"/>
                    </a:lnTo>
                    <a:lnTo>
                      <a:pt x="694" y="910"/>
                    </a:lnTo>
                    <a:lnTo>
                      <a:pt x="693" y="916"/>
                    </a:lnTo>
                    <a:lnTo>
                      <a:pt x="692" y="933"/>
                    </a:lnTo>
                    <a:lnTo>
                      <a:pt x="692" y="955"/>
                    </a:lnTo>
                    <a:lnTo>
                      <a:pt x="692" y="978"/>
                    </a:lnTo>
                    <a:lnTo>
                      <a:pt x="692" y="996"/>
                    </a:lnTo>
                    <a:lnTo>
                      <a:pt x="692" y="1010"/>
                    </a:lnTo>
                    <a:lnTo>
                      <a:pt x="692" y="1022"/>
                    </a:lnTo>
                    <a:lnTo>
                      <a:pt x="692" y="1033"/>
                    </a:lnTo>
                    <a:lnTo>
                      <a:pt x="692" y="1043"/>
                    </a:lnTo>
                    <a:lnTo>
                      <a:pt x="693" y="1053"/>
                    </a:lnTo>
                    <a:lnTo>
                      <a:pt x="695" y="1059"/>
                    </a:lnTo>
                    <a:lnTo>
                      <a:pt x="700" y="1062"/>
                    </a:lnTo>
                    <a:lnTo>
                      <a:pt x="706" y="1067"/>
                    </a:lnTo>
                    <a:lnTo>
                      <a:pt x="709" y="1070"/>
                    </a:lnTo>
                    <a:lnTo>
                      <a:pt x="711" y="1073"/>
                    </a:lnTo>
                    <a:lnTo>
                      <a:pt x="713" y="1077"/>
                    </a:lnTo>
                    <a:lnTo>
                      <a:pt x="714" y="1081"/>
                    </a:lnTo>
                    <a:lnTo>
                      <a:pt x="716" y="1086"/>
                    </a:lnTo>
                    <a:lnTo>
                      <a:pt x="716" y="1091"/>
                    </a:lnTo>
                    <a:lnTo>
                      <a:pt x="713" y="1096"/>
                    </a:lnTo>
                    <a:lnTo>
                      <a:pt x="711" y="1100"/>
                    </a:lnTo>
                    <a:lnTo>
                      <a:pt x="703" y="1114"/>
                    </a:lnTo>
                    <a:lnTo>
                      <a:pt x="691" y="1131"/>
                    </a:lnTo>
                    <a:lnTo>
                      <a:pt x="676" y="1152"/>
                    </a:lnTo>
                    <a:lnTo>
                      <a:pt x="661" y="1171"/>
                    </a:lnTo>
                    <a:lnTo>
                      <a:pt x="648" y="1186"/>
                    </a:lnTo>
                    <a:lnTo>
                      <a:pt x="638" y="1197"/>
                    </a:lnTo>
                    <a:lnTo>
                      <a:pt x="630" y="1205"/>
                    </a:lnTo>
                    <a:lnTo>
                      <a:pt x="622" y="1210"/>
                    </a:lnTo>
                    <a:lnTo>
                      <a:pt x="612" y="1212"/>
                    </a:lnTo>
                    <a:lnTo>
                      <a:pt x="602" y="1213"/>
                    </a:lnTo>
                    <a:lnTo>
                      <a:pt x="591" y="1215"/>
                    </a:lnTo>
                    <a:lnTo>
                      <a:pt x="583" y="1215"/>
                    </a:lnTo>
                    <a:lnTo>
                      <a:pt x="575" y="1216"/>
                    </a:lnTo>
                    <a:lnTo>
                      <a:pt x="572" y="1218"/>
                    </a:lnTo>
                    <a:lnTo>
                      <a:pt x="572" y="1219"/>
                    </a:lnTo>
                    <a:lnTo>
                      <a:pt x="572" y="1222"/>
                    </a:lnTo>
                    <a:lnTo>
                      <a:pt x="573" y="1225"/>
                    </a:lnTo>
                    <a:lnTo>
                      <a:pt x="575" y="1229"/>
                    </a:lnTo>
                    <a:lnTo>
                      <a:pt x="580" y="1236"/>
                    </a:lnTo>
                    <a:lnTo>
                      <a:pt x="584" y="1243"/>
                    </a:lnTo>
                    <a:lnTo>
                      <a:pt x="584" y="1245"/>
                    </a:lnTo>
                    <a:lnTo>
                      <a:pt x="583" y="1248"/>
                    </a:lnTo>
                    <a:lnTo>
                      <a:pt x="581" y="1250"/>
                    </a:lnTo>
                    <a:lnTo>
                      <a:pt x="579" y="1251"/>
                    </a:lnTo>
                    <a:lnTo>
                      <a:pt x="569" y="1253"/>
                    </a:lnTo>
                    <a:lnTo>
                      <a:pt x="556" y="1254"/>
                    </a:lnTo>
                    <a:lnTo>
                      <a:pt x="549" y="1254"/>
                    </a:lnTo>
                    <a:lnTo>
                      <a:pt x="542" y="1255"/>
                    </a:lnTo>
                    <a:lnTo>
                      <a:pt x="535" y="1257"/>
                    </a:lnTo>
                    <a:lnTo>
                      <a:pt x="529" y="1261"/>
                    </a:lnTo>
                    <a:lnTo>
                      <a:pt x="518" y="1268"/>
                    </a:lnTo>
                    <a:lnTo>
                      <a:pt x="510" y="1274"/>
                    </a:lnTo>
                    <a:lnTo>
                      <a:pt x="506" y="1278"/>
                    </a:lnTo>
                    <a:lnTo>
                      <a:pt x="502" y="1280"/>
                    </a:lnTo>
                    <a:lnTo>
                      <a:pt x="496" y="1281"/>
                    </a:lnTo>
                    <a:lnTo>
                      <a:pt x="487" y="1282"/>
                    </a:lnTo>
                    <a:lnTo>
                      <a:pt x="472" y="1284"/>
                    </a:lnTo>
                    <a:lnTo>
                      <a:pt x="460" y="1284"/>
                    </a:lnTo>
                    <a:lnTo>
                      <a:pt x="457" y="1284"/>
                    </a:lnTo>
                    <a:lnTo>
                      <a:pt x="453" y="1285"/>
                    </a:lnTo>
                    <a:lnTo>
                      <a:pt x="451" y="1287"/>
                    </a:lnTo>
                    <a:lnTo>
                      <a:pt x="451" y="1291"/>
                    </a:lnTo>
                    <a:lnTo>
                      <a:pt x="451" y="1300"/>
                    </a:lnTo>
                    <a:lnTo>
                      <a:pt x="452" y="1310"/>
                    </a:lnTo>
                    <a:lnTo>
                      <a:pt x="451" y="1318"/>
                    </a:lnTo>
                    <a:lnTo>
                      <a:pt x="449" y="1325"/>
                    </a:lnTo>
                    <a:lnTo>
                      <a:pt x="447" y="1326"/>
                    </a:lnTo>
                    <a:lnTo>
                      <a:pt x="446" y="1327"/>
                    </a:lnTo>
                    <a:lnTo>
                      <a:pt x="445" y="1327"/>
                    </a:lnTo>
                    <a:lnTo>
                      <a:pt x="442" y="1327"/>
                    </a:lnTo>
                    <a:lnTo>
                      <a:pt x="439" y="1326"/>
                    </a:lnTo>
                    <a:lnTo>
                      <a:pt x="433" y="1325"/>
                    </a:lnTo>
                    <a:lnTo>
                      <a:pt x="429" y="1325"/>
                    </a:lnTo>
                    <a:lnTo>
                      <a:pt x="427" y="1326"/>
                    </a:lnTo>
                    <a:lnTo>
                      <a:pt x="426" y="1329"/>
                    </a:lnTo>
                    <a:lnTo>
                      <a:pt x="424" y="1331"/>
                    </a:lnTo>
                    <a:lnTo>
                      <a:pt x="423" y="1337"/>
                    </a:lnTo>
                    <a:lnTo>
                      <a:pt x="426" y="1344"/>
                    </a:lnTo>
                    <a:lnTo>
                      <a:pt x="428" y="1354"/>
                    </a:lnTo>
                    <a:lnTo>
                      <a:pt x="433" y="1368"/>
                    </a:lnTo>
                    <a:lnTo>
                      <a:pt x="435" y="1375"/>
                    </a:lnTo>
                    <a:lnTo>
                      <a:pt x="437" y="1382"/>
                    </a:lnTo>
                    <a:lnTo>
                      <a:pt x="441" y="1388"/>
                    </a:lnTo>
                    <a:lnTo>
                      <a:pt x="443" y="1393"/>
                    </a:lnTo>
                    <a:lnTo>
                      <a:pt x="451" y="1399"/>
                    </a:lnTo>
                    <a:lnTo>
                      <a:pt x="454" y="1405"/>
                    </a:lnTo>
                    <a:lnTo>
                      <a:pt x="454" y="1407"/>
                    </a:lnTo>
                    <a:lnTo>
                      <a:pt x="454" y="1410"/>
                    </a:lnTo>
                    <a:lnTo>
                      <a:pt x="453" y="1412"/>
                    </a:lnTo>
                    <a:lnTo>
                      <a:pt x="449" y="1414"/>
                    </a:lnTo>
                    <a:lnTo>
                      <a:pt x="440" y="1417"/>
                    </a:lnTo>
                    <a:lnTo>
                      <a:pt x="430" y="1417"/>
                    </a:lnTo>
                    <a:lnTo>
                      <a:pt x="427" y="1418"/>
                    </a:lnTo>
                    <a:lnTo>
                      <a:pt x="422" y="1418"/>
                    </a:lnTo>
                    <a:lnTo>
                      <a:pt x="418" y="1420"/>
                    </a:lnTo>
                    <a:lnTo>
                      <a:pt x="415" y="1423"/>
                    </a:lnTo>
                    <a:lnTo>
                      <a:pt x="403" y="1439"/>
                    </a:lnTo>
                    <a:lnTo>
                      <a:pt x="395" y="1452"/>
                    </a:lnTo>
                    <a:lnTo>
                      <a:pt x="392" y="1455"/>
                    </a:lnTo>
                    <a:lnTo>
                      <a:pt x="390" y="1456"/>
                    </a:lnTo>
                    <a:lnTo>
                      <a:pt x="389" y="1457"/>
                    </a:lnTo>
                    <a:lnTo>
                      <a:pt x="386" y="1457"/>
                    </a:lnTo>
                    <a:lnTo>
                      <a:pt x="382" y="1456"/>
                    </a:lnTo>
                    <a:lnTo>
                      <a:pt x="377" y="1453"/>
                    </a:lnTo>
                    <a:lnTo>
                      <a:pt x="372" y="1450"/>
                    </a:lnTo>
                    <a:lnTo>
                      <a:pt x="367" y="1449"/>
                    </a:lnTo>
                    <a:lnTo>
                      <a:pt x="365" y="1449"/>
                    </a:lnTo>
                    <a:lnTo>
                      <a:pt x="364" y="1450"/>
                    </a:lnTo>
                    <a:lnTo>
                      <a:pt x="361" y="1451"/>
                    </a:lnTo>
                    <a:lnTo>
                      <a:pt x="359" y="1455"/>
                    </a:lnTo>
                    <a:lnTo>
                      <a:pt x="355" y="1462"/>
                    </a:lnTo>
                    <a:lnTo>
                      <a:pt x="352" y="1467"/>
                    </a:lnTo>
                    <a:lnTo>
                      <a:pt x="351" y="1468"/>
                    </a:lnTo>
                    <a:lnTo>
                      <a:pt x="348" y="1468"/>
                    </a:lnTo>
                    <a:lnTo>
                      <a:pt x="345" y="1467"/>
                    </a:lnTo>
                    <a:lnTo>
                      <a:pt x="341" y="1464"/>
                    </a:lnTo>
                    <a:lnTo>
                      <a:pt x="333" y="1458"/>
                    </a:lnTo>
                    <a:lnTo>
                      <a:pt x="323" y="1453"/>
                    </a:lnTo>
                    <a:lnTo>
                      <a:pt x="319" y="1451"/>
                    </a:lnTo>
                    <a:lnTo>
                      <a:pt x="313" y="1450"/>
                    </a:lnTo>
                    <a:lnTo>
                      <a:pt x="307" y="1449"/>
                    </a:lnTo>
                    <a:lnTo>
                      <a:pt x="301" y="1449"/>
                    </a:lnTo>
                    <a:lnTo>
                      <a:pt x="295" y="1450"/>
                    </a:lnTo>
                    <a:lnTo>
                      <a:pt x="289" y="1451"/>
                    </a:lnTo>
                    <a:lnTo>
                      <a:pt x="285" y="1453"/>
                    </a:lnTo>
                    <a:lnTo>
                      <a:pt x="282" y="1456"/>
                    </a:lnTo>
                    <a:lnTo>
                      <a:pt x="279" y="1458"/>
                    </a:lnTo>
                    <a:lnTo>
                      <a:pt x="278" y="1462"/>
                    </a:lnTo>
                    <a:lnTo>
                      <a:pt x="278" y="1467"/>
                    </a:lnTo>
                    <a:lnTo>
                      <a:pt x="278" y="1471"/>
                    </a:lnTo>
                    <a:lnTo>
                      <a:pt x="278" y="1482"/>
                    </a:lnTo>
                    <a:lnTo>
                      <a:pt x="279" y="1494"/>
                    </a:lnTo>
                    <a:lnTo>
                      <a:pt x="279" y="1505"/>
                    </a:lnTo>
                    <a:lnTo>
                      <a:pt x="279" y="1514"/>
                    </a:lnTo>
                    <a:lnTo>
                      <a:pt x="279" y="1524"/>
                    </a:lnTo>
                    <a:lnTo>
                      <a:pt x="281" y="1532"/>
                    </a:lnTo>
                    <a:lnTo>
                      <a:pt x="283" y="1539"/>
                    </a:lnTo>
                    <a:lnTo>
                      <a:pt x="288" y="1546"/>
                    </a:lnTo>
                    <a:lnTo>
                      <a:pt x="292" y="1552"/>
                    </a:lnTo>
                    <a:lnTo>
                      <a:pt x="295" y="1558"/>
                    </a:lnTo>
                    <a:lnTo>
                      <a:pt x="295" y="1565"/>
                    </a:lnTo>
                    <a:lnTo>
                      <a:pt x="295" y="1571"/>
                    </a:lnTo>
                    <a:lnTo>
                      <a:pt x="294" y="1575"/>
                    </a:lnTo>
                    <a:lnTo>
                      <a:pt x="291" y="1576"/>
                    </a:lnTo>
                    <a:lnTo>
                      <a:pt x="289" y="1576"/>
                    </a:lnTo>
                    <a:lnTo>
                      <a:pt x="285" y="1576"/>
                    </a:lnTo>
                    <a:lnTo>
                      <a:pt x="277" y="1572"/>
                    </a:lnTo>
                    <a:lnTo>
                      <a:pt x="271" y="1569"/>
                    </a:lnTo>
                    <a:lnTo>
                      <a:pt x="265" y="1565"/>
                    </a:lnTo>
                    <a:lnTo>
                      <a:pt x="259" y="1564"/>
                    </a:lnTo>
                    <a:lnTo>
                      <a:pt x="256" y="1565"/>
                    </a:lnTo>
                    <a:lnTo>
                      <a:pt x="252" y="1566"/>
                    </a:lnTo>
                    <a:lnTo>
                      <a:pt x="250" y="1568"/>
                    </a:lnTo>
                    <a:lnTo>
                      <a:pt x="247" y="1571"/>
                    </a:lnTo>
                    <a:lnTo>
                      <a:pt x="244" y="1574"/>
                    </a:lnTo>
                    <a:lnTo>
                      <a:pt x="241" y="1576"/>
                    </a:lnTo>
                    <a:lnTo>
                      <a:pt x="238" y="1577"/>
                    </a:lnTo>
                    <a:lnTo>
                      <a:pt x="233" y="1578"/>
                    </a:lnTo>
                    <a:lnTo>
                      <a:pt x="226" y="1578"/>
                    </a:lnTo>
                    <a:lnTo>
                      <a:pt x="219" y="1576"/>
                    </a:lnTo>
                    <a:lnTo>
                      <a:pt x="212" y="1574"/>
                    </a:lnTo>
                    <a:lnTo>
                      <a:pt x="205" y="1571"/>
                    </a:lnTo>
                    <a:lnTo>
                      <a:pt x="201" y="1570"/>
                    </a:lnTo>
                    <a:lnTo>
                      <a:pt x="197" y="1571"/>
                    </a:lnTo>
                    <a:lnTo>
                      <a:pt x="194" y="1572"/>
                    </a:lnTo>
                    <a:lnTo>
                      <a:pt x="190" y="1576"/>
                    </a:lnTo>
                    <a:lnTo>
                      <a:pt x="184" y="1583"/>
                    </a:lnTo>
                    <a:lnTo>
                      <a:pt x="180" y="1588"/>
                    </a:lnTo>
                    <a:lnTo>
                      <a:pt x="177" y="1590"/>
                    </a:lnTo>
                    <a:lnTo>
                      <a:pt x="174" y="1591"/>
                    </a:lnTo>
                    <a:lnTo>
                      <a:pt x="170" y="1591"/>
                    </a:lnTo>
                    <a:lnTo>
                      <a:pt x="165" y="1591"/>
                    </a:lnTo>
                    <a:lnTo>
                      <a:pt x="153" y="1589"/>
                    </a:lnTo>
                    <a:lnTo>
                      <a:pt x="144" y="1587"/>
                    </a:lnTo>
                    <a:lnTo>
                      <a:pt x="139" y="1587"/>
                    </a:lnTo>
                    <a:lnTo>
                      <a:pt x="134" y="1588"/>
                    </a:lnTo>
                    <a:lnTo>
                      <a:pt x="131" y="1589"/>
                    </a:lnTo>
                    <a:lnTo>
                      <a:pt x="127" y="1593"/>
                    </a:lnTo>
                    <a:lnTo>
                      <a:pt x="124" y="1598"/>
                    </a:lnTo>
                    <a:lnTo>
                      <a:pt x="121" y="1603"/>
                    </a:lnTo>
                    <a:lnTo>
                      <a:pt x="119" y="1609"/>
                    </a:lnTo>
                    <a:lnTo>
                      <a:pt x="118" y="1616"/>
                    </a:lnTo>
                    <a:lnTo>
                      <a:pt x="114" y="1628"/>
                    </a:lnTo>
                    <a:lnTo>
                      <a:pt x="112" y="1640"/>
                    </a:lnTo>
                    <a:lnTo>
                      <a:pt x="109" y="1650"/>
                    </a:lnTo>
                    <a:lnTo>
                      <a:pt x="105" y="1659"/>
                    </a:lnTo>
                    <a:lnTo>
                      <a:pt x="100" y="1667"/>
                    </a:lnTo>
                    <a:lnTo>
                      <a:pt x="94" y="1675"/>
                    </a:lnTo>
                    <a:lnTo>
                      <a:pt x="89" y="1677"/>
                    </a:lnTo>
                    <a:lnTo>
                      <a:pt x="86" y="1679"/>
                    </a:lnTo>
                    <a:lnTo>
                      <a:pt x="81" y="1681"/>
                    </a:lnTo>
                    <a:lnTo>
                      <a:pt x="76" y="1683"/>
                    </a:lnTo>
                    <a:lnTo>
                      <a:pt x="65" y="1684"/>
                    </a:lnTo>
                    <a:lnTo>
                      <a:pt x="56" y="1688"/>
                    </a:lnTo>
                    <a:lnTo>
                      <a:pt x="51" y="1690"/>
                    </a:lnTo>
                    <a:lnTo>
                      <a:pt x="45" y="1694"/>
                    </a:lnTo>
                    <a:lnTo>
                      <a:pt x="40" y="1698"/>
                    </a:lnTo>
                    <a:lnTo>
                      <a:pt x="36" y="1703"/>
                    </a:lnTo>
                    <a:lnTo>
                      <a:pt x="38" y="1701"/>
                    </a:lnTo>
                    <a:lnTo>
                      <a:pt x="39" y="1701"/>
                    </a:lnTo>
                    <a:lnTo>
                      <a:pt x="39" y="1702"/>
                    </a:lnTo>
                    <a:lnTo>
                      <a:pt x="40" y="1705"/>
                    </a:lnTo>
                    <a:lnTo>
                      <a:pt x="42" y="1713"/>
                    </a:lnTo>
                    <a:lnTo>
                      <a:pt x="45" y="1720"/>
                    </a:lnTo>
                    <a:lnTo>
                      <a:pt x="50" y="1726"/>
                    </a:lnTo>
                    <a:lnTo>
                      <a:pt x="55" y="1730"/>
                    </a:lnTo>
                    <a:lnTo>
                      <a:pt x="56" y="1733"/>
                    </a:lnTo>
                    <a:lnTo>
                      <a:pt x="57" y="1736"/>
                    </a:lnTo>
                    <a:lnTo>
                      <a:pt x="58" y="1740"/>
                    </a:lnTo>
                    <a:lnTo>
                      <a:pt x="59" y="1745"/>
                    </a:lnTo>
                    <a:lnTo>
                      <a:pt x="59" y="1754"/>
                    </a:lnTo>
                    <a:lnTo>
                      <a:pt x="62" y="1760"/>
                    </a:lnTo>
                    <a:lnTo>
                      <a:pt x="64" y="1763"/>
                    </a:lnTo>
                    <a:lnTo>
                      <a:pt x="67" y="1763"/>
                    </a:lnTo>
                    <a:lnTo>
                      <a:pt x="70" y="1763"/>
                    </a:lnTo>
                    <a:lnTo>
                      <a:pt x="74" y="1760"/>
                    </a:lnTo>
                    <a:lnTo>
                      <a:pt x="80" y="1757"/>
                    </a:lnTo>
                    <a:lnTo>
                      <a:pt x="84" y="1755"/>
                    </a:lnTo>
                    <a:lnTo>
                      <a:pt x="89" y="1755"/>
                    </a:lnTo>
                    <a:lnTo>
                      <a:pt x="94" y="1757"/>
                    </a:lnTo>
                    <a:lnTo>
                      <a:pt x="99" y="1759"/>
                    </a:lnTo>
                    <a:lnTo>
                      <a:pt x="102" y="1761"/>
                    </a:lnTo>
                    <a:lnTo>
                      <a:pt x="105" y="1765"/>
                    </a:lnTo>
                    <a:lnTo>
                      <a:pt x="106" y="1770"/>
                    </a:lnTo>
                    <a:lnTo>
                      <a:pt x="105" y="1783"/>
                    </a:lnTo>
                    <a:lnTo>
                      <a:pt x="105" y="1795"/>
                    </a:lnTo>
                    <a:lnTo>
                      <a:pt x="106" y="1801"/>
                    </a:lnTo>
                    <a:lnTo>
                      <a:pt x="105" y="1805"/>
                    </a:lnTo>
                    <a:lnTo>
                      <a:pt x="103" y="1807"/>
                    </a:lnTo>
                    <a:lnTo>
                      <a:pt x="102" y="1808"/>
                    </a:lnTo>
                    <a:lnTo>
                      <a:pt x="100" y="1808"/>
                    </a:lnTo>
                    <a:lnTo>
                      <a:pt x="96" y="1808"/>
                    </a:lnTo>
                    <a:lnTo>
                      <a:pt x="86" y="1807"/>
                    </a:lnTo>
                    <a:lnTo>
                      <a:pt x="73" y="1808"/>
                    </a:lnTo>
                    <a:lnTo>
                      <a:pt x="58" y="1808"/>
                    </a:lnTo>
                    <a:lnTo>
                      <a:pt x="49" y="1808"/>
                    </a:lnTo>
                    <a:lnTo>
                      <a:pt x="46" y="1809"/>
                    </a:lnTo>
                    <a:lnTo>
                      <a:pt x="44" y="1809"/>
                    </a:lnTo>
                    <a:lnTo>
                      <a:pt x="43" y="1810"/>
                    </a:lnTo>
                    <a:lnTo>
                      <a:pt x="42" y="1812"/>
                    </a:lnTo>
                    <a:lnTo>
                      <a:pt x="42" y="1817"/>
                    </a:lnTo>
                    <a:lnTo>
                      <a:pt x="43" y="1823"/>
                    </a:lnTo>
                    <a:lnTo>
                      <a:pt x="44" y="1831"/>
                    </a:lnTo>
                    <a:lnTo>
                      <a:pt x="44" y="1845"/>
                    </a:lnTo>
                    <a:lnTo>
                      <a:pt x="43" y="1858"/>
                    </a:lnTo>
                    <a:lnTo>
                      <a:pt x="42" y="1871"/>
                    </a:lnTo>
                    <a:lnTo>
                      <a:pt x="40" y="1881"/>
                    </a:lnTo>
                    <a:lnTo>
                      <a:pt x="38" y="1887"/>
                    </a:lnTo>
                    <a:lnTo>
                      <a:pt x="35" y="1892"/>
                    </a:lnTo>
                    <a:lnTo>
                      <a:pt x="30" y="1894"/>
                    </a:lnTo>
                    <a:lnTo>
                      <a:pt x="24" y="1896"/>
                    </a:lnTo>
                    <a:lnTo>
                      <a:pt x="18" y="1897"/>
                    </a:lnTo>
                    <a:lnTo>
                      <a:pt x="15" y="1898"/>
                    </a:lnTo>
                    <a:lnTo>
                      <a:pt x="13" y="1899"/>
                    </a:lnTo>
                    <a:lnTo>
                      <a:pt x="11" y="1902"/>
                    </a:lnTo>
                    <a:lnTo>
                      <a:pt x="8" y="1904"/>
                    </a:lnTo>
                    <a:lnTo>
                      <a:pt x="5" y="1913"/>
                    </a:lnTo>
                    <a:lnTo>
                      <a:pt x="2" y="1927"/>
                    </a:lnTo>
                    <a:lnTo>
                      <a:pt x="1" y="1943"/>
                    </a:lnTo>
                    <a:lnTo>
                      <a:pt x="0" y="1960"/>
                    </a:lnTo>
                    <a:lnTo>
                      <a:pt x="0" y="1991"/>
                    </a:lnTo>
                    <a:lnTo>
                      <a:pt x="0" y="2006"/>
                    </a:lnTo>
                    <a:lnTo>
                      <a:pt x="2" y="2016"/>
                    </a:lnTo>
                    <a:lnTo>
                      <a:pt x="5" y="2025"/>
                    </a:lnTo>
                    <a:lnTo>
                      <a:pt x="8" y="2034"/>
                    </a:lnTo>
                    <a:lnTo>
                      <a:pt x="13" y="2043"/>
                    </a:lnTo>
                    <a:lnTo>
                      <a:pt x="20" y="2058"/>
                    </a:lnTo>
                    <a:lnTo>
                      <a:pt x="26" y="2073"/>
                    </a:lnTo>
                    <a:lnTo>
                      <a:pt x="27" y="2081"/>
                    </a:lnTo>
                    <a:lnTo>
                      <a:pt x="29" y="2088"/>
                    </a:lnTo>
                    <a:lnTo>
                      <a:pt x="29" y="2095"/>
                    </a:lnTo>
                    <a:lnTo>
                      <a:pt x="27" y="2100"/>
                    </a:lnTo>
                    <a:lnTo>
                      <a:pt x="27" y="2106"/>
                    </a:lnTo>
                    <a:lnTo>
                      <a:pt x="27" y="2111"/>
                    </a:lnTo>
                    <a:lnTo>
                      <a:pt x="29" y="2116"/>
                    </a:lnTo>
                    <a:lnTo>
                      <a:pt x="30" y="2120"/>
                    </a:lnTo>
                    <a:lnTo>
                      <a:pt x="45" y="2150"/>
                    </a:lnTo>
                    <a:lnTo>
                      <a:pt x="57" y="2180"/>
                    </a:lnTo>
                    <a:lnTo>
                      <a:pt x="69" y="2206"/>
                    </a:lnTo>
                    <a:lnTo>
                      <a:pt x="78" y="2231"/>
                    </a:lnTo>
                    <a:lnTo>
                      <a:pt x="87" y="2252"/>
                    </a:lnTo>
                    <a:lnTo>
                      <a:pt x="93" y="2268"/>
                    </a:lnTo>
                    <a:lnTo>
                      <a:pt x="99" y="2280"/>
                    </a:lnTo>
                    <a:lnTo>
                      <a:pt x="102" y="2286"/>
                    </a:lnTo>
                    <a:lnTo>
                      <a:pt x="108" y="2287"/>
                    </a:lnTo>
                    <a:lnTo>
                      <a:pt x="114" y="2287"/>
                    </a:lnTo>
                    <a:lnTo>
                      <a:pt x="120" y="2286"/>
                    </a:lnTo>
                    <a:lnTo>
                      <a:pt x="125" y="2282"/>
                    </a:lnTo>
                    <a:lnTo>
                      <a:pt x="137" y="2275"/>
                    </a:lnTo>
                    <a:lnTo>
                      <a:pt x="149" y="2270"/>
                    </a:lnTo>
                    <a:lnTo>
                      <a:pt x="158" y="2269"/>
                    </a:lnTo>
                    <a:lnTo>
                      <a:pt x="168" y="2268"/>
                    </a:lnTo>
                    <a:lnTo>
                      <a:pt x="171" y="2268"/>
                    </a:lnTo>
                    <a:lnTo>
                      <a:pt x="175" y="2268"/>
                    </a:lnTo>
                    <a:lnTo>
                      <a:pt x="178" y="2270"/>
                    </a:lnTo>
                    <a:lnTo>
                      <a:pt x="181" y="2272"/>
                    </a:lnTo>
                    <a:lnTo>
                      <a:pt x="185" y="2275"/>
                    </a:lnTo>
                    <a:lnTo>
                      <a:pt x="190" y="2278"/>
                    </a:lnTo>
                    <a:lnTo>
                      <a:pt x="196" y="2281"/>
                    </a:lnTo>
                    <a:lnTo>
                      <a:pt x="202" y="2282"/>
                    </a:lnTo>
                    <a:lnTo>
                      <a:pt x="209" y="2283"/>
                    </a:lnTo>
                    <a:lnTo>
                      <a:pt x="215" y="2283"/>
                    </a:lnTo>
                    <a:lnTo>
                      <a:pt x="221" y="2282"/>
                    </a:lnTo>
                    <a:lnTo>
                      <a:pt x="226" y="2280"/>
                    </a:lnTo>
                    <a:lnTo>
                      <a:pt x="234" y="2275"/>
                    </a:lnTo>
                    <a:lnTo>
                      <a:pt x="244" y="2271"/>
                    </a:lnTo>
                    <a:lnTo>
                      <a:pt x="254" y="2268"/>
                    </a:lnTo>
                    <a:lnTo>
                      <a:pt x="265" y="2264"/>
                    </a:lnTo>
                    <a:lnTo>
                      <a:pt x="288" y="2259"/>
                    </a:lnTo>
                    <a:lnTo>
                      <a:pt x="309" y="2252"/>
                    </a:lnTo>
                    <a:lnTo>
                      <a:pt x="315" y="2249"/>
                    </a:lnTo>
                    <a:lnTo>
                      <a:pt x="322" y="2244"/>
                    </a:lnTo>
                    <a:lnTo>
                      <a:pt x="328" y="2238"/>
                    </a:lnTo>
                    <a:lnTo>
                      <a:pt x="333" y="2232"/>
                    </a:lnTo>
                    <a:lnTo>
                      <a:pt x="342" y="2218"/>
                    </a:lnTo>
                    <a:lnTo>
                      <a:pt x="348" y="2206"/>
                    </a:lnTo>
                    <a:lnTo>
                      <a:pt x="352" y="2195"/>
                    </a:lnTo>
                    <a:lnTo>
                      <a:pt x="353" y="2183"/>
                    </a:lnTo>
                    <a:lnTo>
                      <a:pt x="353" y="2174"/>
                    </a:lnTo>
                    <a:lnTo>
                      <a:pt x="352" y="2165"/>
                    </a:lnTo>
                    <a:lnTo>
                      <a:pt x="351" y="2161"/>
                    </a:lnTo>
                    <a:lnTo>
                      <a:pt x="350" y="2157"/>
                    </a:lnTo>
                    <a:lnTo>
                      <a:pt x="347" y="2152"/>
                    </a:lnTo>
                    <a:lnTo>
                      <a:pt x="344" y="2149"/>
                    </a:lnTo>
                    <a:lnTo>
                      <a:pt x="341" y="2146"/>
                    </a:lnTo>
                    <a:lnTo>
                      <a:pt x="336" y="2144"/>
                    </a:lnTo>
                    <a:lnTo>
                      <a:pt x="333" y="2142"/>
                    </a:lnTo>
                    <a:lnTo>
                      <a:pt x="328" y="2142"/>
                    </a:lnTo>
                    <a:lnTo>
                      <a:pt x="320" y="2140"/>
                    </a:lnTo>
                    <a:lnTo>
                      <a:pt x="313" y="2138"/>
                    </a:lnTo>
                    <a:lnTo>
                      <a:pt x="310" y="2136"/>
                    </a:lnTo>
                    <a:lnTo>
                      <a:pt x="308" y="2133"/>
                    </a:lnTo>
                    <a:lnTo>
                      <a:pt x="306" y="2130"/>
                    </a:lnTo>
                    <a:lnTo>
                      <a:pt x="304" y="2126"/>
                    </a:lnTo>
                    <a:lnTo>
                      <a:pt x="302" y="2120"/>
                    </a:lnTo>
                    <a:lnTo>
                      <a:pt x="300" y="2114"/>
                    </a:lnTo>
                    <a:lnTo>
                      <a:pt x="297" y="2111"/>
                    </a:lnTo>
                    <a:lnTo>
                      <a:pt x="295" y="2108"/>
                    </a:lnTo>
                    <a:lnTo>
                      <a:pt x="291" y="2108"/>
                    </a:lnTo>
                    <a:lnTo>
                      <a:pt x="288" y="2111"/>
                    </a:lnTo>
                    <a:lnTo>
                      <a:pt x="285" y="2113"/>
                    </a:lnTo>
                    <a:lnTo>
                      <a:pt x="282" y="2117"/>
                    </a:lnTo>
                    <a:lnTo>
                      <a:pt x="278" y="2119"/>
                    </a:lnTo>
                    <a:lnTo>
                      <a:pt x="276" y="2120"/>
                    </a:lnTo>
                    <a:lnTo>
                      <a:pt x="273" y="2120"/>
                    </a:lnTo>
                    <a:lnTo>
                      <a:pt x="269" y="2119"/>
                    </a:lnTo>
                    <a:lnTo>
                      <a:pt x="264" y="2117"/>
                    </a:lnTo>
                    <a:lnTo>
                      <a:pt x="259" y="2113"/>
                    </a:lnTo>
                    <a:lnTo>
                      <a:pt x="258" y="2112"/>
                    </a:lnTo>
                    <a:lnTo>
                      <a:pt x="258" y="2110"/>
                    </a:lnTo>
                    <a:lnTo>
                      <a:pt x="258" y="2106"/>
                    </a:lnTo>
                    <a:lnTo>
                      <a:pt x="260" y="2104"/>
                    </a:lnTo>
                    <a:lnTo>
                      <a:pt x="264" y="2098"/>
                    </a:lnTo>
                    <a:lnTo>
                      <a:pt x="268" y="2092"/>
                    </a:lnTo>
                    <a:lnTo>
                      <a:pt x="269" y="2089"/>
                    </a:lnTo>
                    <a:lnTo>
                      <a:pt x="270" y="2086"/>
                    </a:lnTo>
                    <a:lnTo>
                      <a:pt x="270" y="2082"/>
                    </a:lnTo>
                    <a:lnTo>
                      <a:pt x="270" y="2077"/>
                    </a:lnTo>
                    <a:lnTo>
                      <a:pt x="269" y="2070"/>
                    </a:lnTo>
                    <a:lnTo>
                      <a:pt x="268" y="2066"/>
                    </a:lnTo>
                    <a:lnTo>
                      <a:pt x="269" y="2062"/>
                    </a:lnTo>
                    <a:lnTo>
                      <a:pt x="271" y="2061"/>
                    </a:lnTo>
                    <a:lnTo>
                      <a:pt x="275" y="2060"/>
                    </a:lnTo>
                    <a:lnTo>
                      <a:pt x="278" y="2060"/>
                    </a:lnTo>
                    <a:lnTo>
                      <a:pt x="281" y="2060"/>
                    </a:lnTo>
                    <a:lnTo>
                      <a:pt x="282" y="2062"/>
                    </a:lnTo>
                    <a:lnTo>
                      <a:pt x="283" y="2066"/>
                    </a:lnTo>
                    <a:lnTo>
                      <a:pt x="283" y="2070"/>
                    </a:lnTo>
                    <a:lnTo>
                      <a:pt x="283" y="2075"/>
                    </a:lnTo>
                    <a:lnTo>
                      <a:pt x="284" y="2079"/>
                    </a:lnTo>
                    <a:lnTo>
                      <a:pt x="285" y="2082"/>
                    </a:lnTo>
                    <a:lnTo>
                      <a:pt x="287" y="2083"/>
                    </a:lnTo>
                    <a:lnTo>
                      <a:pt x="290" y="2086"/>
                    </a:lnTo>
                    <a:lnTo>
                      <a:pt x="294" y="2086"/>
                    </a:lnTo>
                    <a:lnTo>
                      <a:pt x="296" y="2085"/>
                    </a:lnTo>
                    <a:lnTo>
                      <a:pt x="297" y="2082"/>
                    </a:lnTo>
                    <a:lnTo>
                      <a:pt x="297" y="2077"/>
                    </a:lnTo>
                    <a:lnTo>
                      <a:pt x="298" y="2073"/>
                    </a:lnTo>
                    <a:lnTo>
                      <a:pt x="297" y="2061"/>
                    </a:lnTo>
                    <a:lnTo>
                      <a:pt x="296" y="2050"/>
                    </a:lnTo>
                    <a:lnTo>
                      <a:pt x="294" y="2045"/>
                    </a:lnTo>
                    <a:lnTo>
                      <a:pt x="292" y="2042"/>
                    </a:lnTo>
                    <a:lnTo>
                      <a:pt x="290" y="2039"/>
                    </a:lnTo>
                    <a:lnTo>
                      <a:pt x="288" y="2036"/>
                    </a:lnTo>
                    <a:lnTo>
                      <a:pt x="285" y="2035"/>
                    </a:lnTo>
                    <a:lnTo>
                      <a:pt x="281" y="2034"/>
                    </a:lnTo>
                    <a:lnTo>
                      <a:pt x="277" y="2032"/>
                    </a:lnTo>
                    <a:lnTo>
                      <a:pt x="271" y="2032"/>
                    </a:lnTo>
                    <a:lnTo>
                      <a:pt x="259" y="2032"/>
                    </a:lnTo>
                    <a:lnTo>
                      <a:pt x="246" y="2031"/>
                    </a:lnTo>
                    <a:lnTo>
                      <a:pt x="234" y="2031"/>
                    </a:lnTo>
                    <a:lnTo>
                      <a:pt x="225" y="2030"/>
                    </a:lnTo>
                    <a:lnTo>
                      <a:pt x="219" y="2029"/>
                    </a:lnTo>
                    <a:lnTo>
                      <a:pt x="215" y="2026"/>
                    </a:lnTo>
                    <a:lnTo>
                      <a:pt x="214" y="2022"/>
                    </a:lnTo>
                    <a:lnTo>
                      <a:pt x="214" y="2016"/>
                    </a:lnTo>
                    <a:lnTo>
                      <a:pt x="214" y="2005"/>
                    </a:lnTo>
                    <a:lnTo>
                      <a:pt x="214" y="1987"/>
                    </a:lnTo>
                    <a:lnTo>
                      <a:pt x="215" y="1967"/>
                    </a:lnTo>
                    <a:lnTo>
                      <a:pt x="216" y="1946"/>
                    </a:lnTo>
                    <a:lnTo>
                      <a:pt x="219" y="1936"/>
                    </a:lnTo>
                    <a:lnTo>
                      <a:pt x="221" y="1929"/>
                    </a:lnTo>
                    <a:lnTo>
                      <a:pt x="225" y="1923"/>
                    </a:lnTo>
                    <a:lnTo>
                      <a:pt x="229" y="1917"/>
                    </a:lnTo>
                    <a:lnTo>
                      <a:pt x="234" y="1913"/>
                    </a:lnTo>
                    <a:lnTo>
                      <a:pt x="240" y="1911"/>
                    </a:lnTo>
                    <a:lnTo>
                      <a:pt x="245" y="1910"/>
                    </a:lnTo>
                    <a:lnTo>
                      <a:pt x="251" y="1910"/>
                    </a:lnTo>
                    <a:lnTo>
                      <a:pt x="257" y="1912"/>
                    </a:lnTo>
                    <a:lnTo>
                      <a:pt x="263" y="1916"/>
                    </a:lnTo>
                    <a:lnTo>
                      <a:pt x="264" y="1919"/>
                    </a:lnTo>
                    <a:lnTo>
                      <a:pt x="265" y="1924"/>
                    </a:lnTo>
                    <a:lnTo>
                      <a:pt x="266" y="1930"/>
                    </a:lnTo>
                    <a:lnTo>
                      <a:pt x="265" y="1937"/>
                    </a:lnTo>
                    <a:lnTo>
                      <a:pt x="264" y="1944"/>
                    </a:lnTo>
                    <a:lnTo>
                      <a:pt x="262" y="1950"/>
                    </a:lnTo>
                    <a:lnTo>
                      <a:pt x="258" y="1956"/>
                    </a:lnTo>
                    <a:lnTo>
                      <a:pt x="256" y="1961"/>
                    </a:lnTo>
                    <a:lnTo>
                      <a:pt x="250" y="1967"/>
                    </a:lnTo>
                    <a:lnTo>
                      <a:pt x="247" y="1971"/>
                    </a:lnTo>
                    <a:lnTo>
                      <a:pt x="247" y="1974"/>
                    </a:lnTo>
                    <a:lnTo>
                      <a:pt x="250" y="1975"/>
                    </a:lnTo>
                    <a:lnTo>
                      <a:pt x="253" y="1976"/>
                    </a:lnTo>
                    <a:lnTo>
                      <a:pt x="258" y="1976"/>
                    </a:lnTo>
                    <a:lnTo>
                      <a:pt x="268" y="1976"/>
                    </a:lnTo>
                    <a:lnTo>
                      <a:pt x="275" y="1975"/>
                    </a:lnTo>
                    <a:lnTo>
                      <a:pt x="284" y="1972"/>
                    </a:lnTo>
                    <a:lnTo>
                      <a:pt x="295" y="1967"/>
                    </a:lnTo>
                    <a:lnTo>
                      <a:pt x="304" y="1963"/>
                    </a:lnTo>
                    <a:lnTo>
                      <a:pt x="314" y="1962"/>
                    </a:lnTo>
                    <a:lnTo>
                      <a:pt x="320" y="1962"/>
                    </a:lnTo>
                    <a:lnTo>
                      <a:pt x="323" y="1962"/>
                    </a:lnTo>
                    <a:lnTo>
                      <a:pt x="327" y="1963"/>
                    </a:lnTo>
                    <a:lnTo>
                      <a:pt x="329" y="1966"/>
                    </a:lnTo>
                    <a:lnTo>
                      <a:pt x="332" y="1973"/>
                    </a:lnTo>
                    <a:lnTo>
                      <a:pt x="335" y="1980"/>
                    </a:lnTo>
                    <a:lnTo>
                      <a:pt x="338" y="1985"/>
                    </a:lnTo>
                    <a:lnTo>
                      <a:pt x="340" y="1988"/>
                    </a:lnTo>
                    <a:lnTo>
                      <a:pt x="344" y="1991"/>
                    </a:lnTo>
                    <a:lnTo>
                      <a:pt x="347" y="1992"/>
                    </a:lnTo>
                    <a:lnTo>
                      <a:pt x="351" y="1992"/>
                    </a:lnTo>
                    <a:lnTo>
                      <a:pt x="353" y="1992"/>
                    </a:lnTo>
                    <a:lnTo>
                      <a:pt x="355" y="1991"/>
                    </a:lnTo>
                    <a:lnTo>
                      <a:pt x="358" y="1987"/>
                    </a:lnTo>
                    <a:lnTo>
                      <a:pt x="364" y="1973"/>
                    </a:lnTo>
                    <a:lnTo>
                      <a:pt x="366" y="1961"/>
                    </a:lnTo>
                    <a:lnTo>
                      <a:pt x="367" y="1956"/>
                    </a:lnTo>
                    <a:lnTo>
                      <a:pt x="367" y="1952"/>
                    </a:lnTo>
                    <a:lnTo>
                      <a:pt x="366" y="1948"/>
                    </a:lnTo>
                    <a:lnTo>
                      <a:pt x="365" y="1944"/>
                    </a:lnTo>
                    <a:lnTo>
                      <a:pt x="360" y="1940"/>
                    </a:lnTo>
                    <a:lnTo>
                      <a:pt x="355" y="1936"/>
                    </a:lnTo>
                    <a:lnTo>
                      <a:pt x="348" y="1934"/>
                    </a:lnTo>
                    <a:lnTo>
                      <a:pt x="340" y="1931"/>
                    </a:lnTo>
                    <a:lnTo>
                      <a:pt x="323" y="1929"/>
                    </a:lnTo>
                    <a:lnTo>
                      <a:pt x="308" y="1928"/>
                    </a:lnTo>
                    <a:lnTo>
                      <a:pt x="301" y="1925"/>
                    </a:lnTo>
                    <a:lnTo>
                      <a:pt x="296" y="1922"/>
                    </a:lnTo>
                    <a:lnTo>
                      <a:pt x="294" y="1921"/>
                    </a:lnTo>
                    <a:lnTo>
                      <a:pt x="291" y="1918"/>
                    </a:lnTo>
                    <a:lnTo>
                      <a:pt x="290" y="1915"/>
                    </a:lnTo>
                    <a:lnTo>
                      <a:pt x="290" y="1911"/>
                    </a:lnTo>
                    <a:lnTo>
                      <a:pt x="290" y="1903"/>
                    </a:lnTo>
                    <a:lnTo>
                      <a:pt x="294" y="1894"/>
                    </a:lnTo>
                    <a:lnTo>
                      <a:pt x="297" y="1887"/>
                    </a:lnTo>
                    <a:lnTo>
                      <a:pt x="300" y="1880"/>
                    </a:lnTo>
                    <a:lnTo>
                      <a:pt x="301" y="1872"/>
                    </a:lnTo>
                    <a:lnTo>
                      <a:pt x="301" y="1865"/>
                    </a:lnTo>
                    <a:lnTo>
                      <a:pt x="300" y="1859"/>
                    </a:lnTo>
                    <a:lnTo>
                      <a:pt x="297" y="1852"/>
                    </a:lnTo>
                    <a:lnTo>
                      <a:pt x="295" y="1845"/>
                    </a:lnTo>
                    <a:lnTo>
                      <a:pt x="292" y="1840"/>
                    </a:lnTo>
                    <a:lnTo>
                      <a:pt x="290" y="1833"/>
                    </a:lnTo>
                    <a:lnTo>
                      <a:pt x="290" y="1823"/>
                    </a:lnTo>
                    <a:lnTo>
                      <a:pt x="290" y="1812"/>
                    </a:lnTo>
                    <a:lnTo>
                      <a:pt x="292" y="1802"/>
                    </a:lnTo>
                    <a:lnTo>
                      <a:pt x="294" y="1798"/>
                    </a:lnTo>
                    <a:lnTo>
                      <a:pt x="297" y="1795"/>
                    </a:lnTo>
                    <a:lnTo>
                      <a:pt x="301" y="1791"/>
                    </a:lnTo>
                    <a:lnTo>
                      <a:pt x="307" y="1790"/>
                    </a:lnTo>
                    <a:lnTo>
                      <a:pt x="316" y="1787"/>
                    </a:lnTo>
                    <a:lnTo>
                      <a:pt x="322" y="1787"/>
                    </a:lnTo>
                    <a:lnTo>
                      <a:pt x="325" y="1789"/>
                    </a:lnTo>
                    <a:lnTo>
                      <a:pt x="325" y="1790"/>
                    </a:lnTo>
                    <a:lnTo>
                      <a:pt x="325" y="1792"/>
                    </a:lnTo>
                    <a:lnTo>
                      <a:pt x="322" y="1796"/>
                    </a:lnTo>
                    <a:lnTo>
                      <a:pt x="319" y="1803"/>
                    </a:lnTo>
                    <a:lnTo>
                      <a:pt x="316" y="1808"/>
                    </a:lnTo>
                    <a:lnTo>
                      <a:pt x="314" y="1814"/>
                    </a:lnTo>
                    <a:lnTo>
                      <a:pt x="314" y="1821"/>
                    </a:lnTo>
                    <a:lnTo>
                      <a:pt x="314" y="1824"/>
                    </a:lnTo>
                    <a:lnTo>
                      <a:pt x="315" y="1827"/>
                    </a:lnTo>
                    <a:lnTo>
                      <a:pt x="316" y="1828"/>
                    </a:lnTo>
                    <a:lnTo>
                      <a:pt x="319" y="1828"/>
                    </a:lnTo>
                    <a:lnTo>
                      <a:pt x="321" y="1828"/>
                    </a:lnTo>
                    <a:lnTo>
                      <a:pt x="323" y="1827"/>
                    </a:lnTo>
                    <a:lnTo>
                      <a:pt x="326" y="1824"/>
                    </a:lnTo>
                    <a:lnTo>
                      <a:pt x="327" y="1821"/>
                    </a:lnTo>
                    <a:lnTo>
                      <a:pt x="329" y="1817"/>
                    </a:lnTo>
                    <a:lnTo>
                      <a:pt x="332" y="1816"/>
                    </a:lnTo>
                    <a:lnTo>
                      <a:pt x="333" y="1816"/>
                    </a:lnTo>
                    <a:lnTo>
                      <a:pt x="334" y="1816"/>
                    </a:lnTo>
                    <a:lnTo>
                      <a:pt x="335" y="1821"/>
                    </a:lnTo>
                    <a:lnTo>
                      <a:pt x="336" y="1827"/>
                    </a:lnTo>
                    <a:lnTo>
                      <a:pt x="336" y="1830"/>
                    </a:lnTo>
                    <a:lnTo>
                      <a:pt x="336" y="1834"/>
                    </a:lnTo>
                    <a:lnTo>
                      <a:pt x="335" y="1837"/>
                    </a:lnTo>
                    <a:lnTo>
                      <a:pt x="333" y="1841"/>
                    </a:lnTo>
                    <a:lnTo>
                      <a:pt x="329" y="1845"/>
                    </a:lnTo>
                    <a:lnTo>
                      <a:pt x="325" y="1847"/>
                    </a:lnTo>
                    <a:lnTo>
                      <a:pt x="321" y="1849"/>
                    </a:lnTo>
                    <a:lnTo>
                      <a:pt x="320" y="1854"/>
                    </a:lnTo>
                    <a:lnTo>
                      <a:pt x="320" y="1859"/>
                    </a:lnTo>
                    <a:lnTo>
                      <a:pt x="322" y="1862"/>
                    </a:lnTo>
                    <a:lnTo>
                      <a:pt x="326" y="1865"/>
                    </a:lnTo>
                    <a:lnTo>
                      <a:pt x="331" y="1865"/>
                    </a:lnTo>
                    <a:lnTo>
                      <a:pt x="342" y="1858"/>
                    </a:lnTo>
                    <a:lnTo>
                      <a:pt x="355" y="1849"/>
                    </a:lnTo>
                    <a:lnTo>
                      <a:pt x="361" y="1848"/>
                    </a:lnTo>
                    <a:lnTo>
                      <a:pt x="366" y="1847"/>
                    </a:lnTo>
                    <a:lnTo>
                      <a:pt x="371" y="1847"/>
                    </a:lnTo>
                    <a:lnTo>
                      <a:pt x="374" y="1848"/>
                    </a:lnTo>
                    <a:lnTo>
                      <a:pt x="378" y="1849"/>
                    </a:lnTo>
                    <a:lnTo>
                      <a:pt x="380" y="1852"/>
                    </a:lnTo>
                    <a:lnTo>
                      <a:pt x="383" y="1854"/>
                    </a:lnTo>
                    <a:lnTo>
                      <a:pt x="384" y="1858"/>
                    </a:lnTo>
                    <a:lnTo>
                      <a:pt x="384" y="1861"/>
                    </a:lnTo>
                    <a:lnTo>
                      <a:pt x="384" y="1865"/>
                    </a:lnTo>
                    <a:lnTo>
                      <a:pt x="383" y="1867"/>
                    </a:lnTo>
                    <a:lnTo>
                      <a:pt x="382" y="1871"/>
                    </a:lnTo>
                    <a:lnTo>
                      <a:pt x="379" y="1874"/>
                    </a:lnTo>
                    <a:lnTo>
                      <a:pt x="376" y="1877"/>
                    </a:lnTo>
                    <a:lnTo>
                      <a:pt x="372" y="1878"/>
                    </a:lnTo>
                    <a:lnTo>
                      <a:pt x="367" y="1879"/>
                    </a:lnTo>
                    <a:lnTo>
                      <a:pt x="354" y="1880"/>
                    </a:lnTo>
                    <a:lnTo>
                      <a:pt x="341" y="1881"/>
                    </a:lnTo>
                    <a:lnTo>
                      <a:pt x="335" y="1883"/>
                    </a:lnTo>
                    <a:lnTo>
                      <a:pt x="331" y="1884"/>
                    </a:lnTo>
                    <a:lnTo>
                      <a:pt x="327" y="1886"/>
                    </a:lnTo>
                    <a:lnTo>
                      <a:pt x="325" y="1889"/>
                    </a:lnTo>
                    <a:lnTo>
                      <a:pt x="325" y="1891"/>
                    </a:lnTo>
                    <a:lnTo>
                      <a:pt x="326" y="1892"/>
                    </a:lnTo>
                    <a:lnTo>
                      <a:pt x="327" y="1894"/>
                    </a:lnTo>
                    <a:lnTo>
                      <a:pt x="329" y="1897"/>
                    </a:lnTo>
                    <a:lnTo>
                      <a:pt x="335" y="1903"/>
                    </a:lnTo>
                    <a:lnTo>
                      <a:pt x="342" y="1909"/>
                    </a:lnTo>
                    <a:lnTo>
                      <a:pt x="351" y="1913"/>
                    </a:lnTo>
                    <a:lnTo>
                      <a:pt x="360" y="1917"/>
                    </a:lnTo>
                    <a:lnTo>
                      <a:pt x="367" y="1919"/>
                    </a:lnTo>
                    <a:lnTo>
                      <a:pt x="373" y="1921"/>
                    </a:lnTo>
                    <a:lnTo>
                      <a:pt x="378" y="1918"/>
                    </a:lnTo>
                    <a:lnTo>
                      <a:pt x="382" y="1916"/>
                    </a:lnTo>
                    <a:lnTo>
                      <a:pt x="385" y="1911"/>
                    </a:lnTo>
                    <a:lnTo>
                      <a:pt x="388" y="1905"/>
                    </a:lnTo>
                    <a:lnTo>
                      <a:pt x="394" y="1892"/>
                    </a:lnTo>
                    <a:lnTo>
                      <a:pt x="397" y="1881"/>
                    </a:lnTo>
                    <a:lnTo>
                      <a:pt x="403" y="1860"/>
                    </a:lnTo>
                    <a:lnTo>
                      <a:pt x="410" y="1843"/>
                    </a:lnTo>
                    <a:lnTo>
                      <a:pt x="417" y="1829"/>
                    </a:lnTo>
                    <a:lnTo>
                      <a:pt x="424" y="1818"/>
                    </a:lnTo>
                    <a:lnTo>
                      <a:pt x="432" y="1811"/>
                    </a:lnTo>
                    <a:lnTo>
                      <a:pt x="439" y="1805"/>
                    </a:lnTo>
                    <a:lnTo>
                      <a:pt x="446" y="1802"/>
                    </a:lnTo>
                    <a:lnTo>
                      <a:pt x="453" y="1799"/>
                    </a:lnTo>
                    <a:lnTo>
                      <a:pt x="468" y="1798"/>
                    </a:lnTo>
                    <a:lnTo>
                      <a:pt x="483" y="1797"/>
                    </a:lnTo>
                    <a:lnTo>
                      <a:pt x="489" y="1797"/>
                    </a:lnTo>
                    <a:lnTo>
                      <a:pt x="496" y="1795"/>
                    </a:lnTo>
                    <a:lnTo>
                      <a:pt x="502" y="1792"/>
                    </a:lnTo>
                    <a:lnTo>
                      <a:pt x="508" y="1787"/>
                    </a:lnTo>
                    <a:lnTo>
                      <a:pt x="515" y="1780"/>
                    </a:lnTo>
                    <a:lnTo>
                      <a:pt x="523" y="1776"/>
                    </a:lnTo>
                    <a:lnTo>
                      <a:pt x="528" y="1773"/>
                    </a:lnTo>
                    <a:lnTo>
                      <a:pt x="533" y="1772"/>
                    </a:lnTo>
                    <a:lnTo>
                      <a:pt x="539" y="1772"/>
                    </a:lnTo>
                    <a:lnTo>
                      <a:pt x="544" y="1772"/>
                    </a:lnTo>
                    <a:lnTo>
                      <a:pt x="550" y="1772"/>
                    </a:lnTo>
                    <a:lnTo>
                      <a:pt x="558" y="1770"/>
                    </a:lnTo>
                    <a:lnTo>
                      <a:pt x="565" y="1768"/>
                    </a:lnTo>
                    <a:lnTo>
                      <a:pt x="573" y="1766"/>
                    </a:lnTo>
                    <a:lnTo>
                      <a:pt x="586" y="1761"/>
                    </a:lnTo>
                    <a:lnTo>
                      <a:pt x="598" y="1758"/>
                    </a:lnTo>
                    <a:lnTo>
                      <a:pt x="610" y="1746"/>
                    </a:lnTo>
                    <a:lnTo>
                      <a:pt x="621" y="1735"/>
                    </a:lnTo>
                    <a:lnTo>
                      <a:pt x="627" y="1735"/>
                    </a:lnTo>
                    <a:lnTo>
                      <a:pt x="634" y="1734"/>
                    </a:lnTo>
                    <a:lnTo>
                      <a:pt x="638" y="1734"/>
                    </a:lnTo>
                    <a:lnTo>
                      <a:pt x="642" y="1734"/>
                    </a:lnTo>
                    <a:lnTo>
                      <a:pt x="646" y="1735"/>
                    </a:lnTo>
                    <a:lnTo>
                      <a:pt x="649" y="1736"/>
                    </a:lnTo>
                    <a:lnTo>
                      <a:pt x="651" y="1739"/>
                    </a:lnTo>
                    <a:lnTo>
                      <a:pt x="654" y="1742"/>
                    </a:lnTo>
                    <a:lnTo>
                      <a:pt x="655" y="1746"/>
                    </a:lnTo>
                    <a:lnTo>
                      <a:pt x="656" y="1751"/>
                    </a:lnTo>
                    <a:lnTo>
                      <a:pt x="657" y="1758"/>
                    </a:lnTo>
                    <a:lnTo>
                      <a:pt x="660" y="1763"/>
                    </a:lnTo>
                    <a:lnTo>
                      <a:pt x="661" y="1766"/>
                    </a:lnTo>
                    <a:lnTo>
                      <a:pt x="663" y="1767"/>
                    </a:lnTo>
                    <a:lnTo>
                      <a:pt x="665" y="1768"/>
                    </a:lnTo>
                    <a:lnTo>
                      <a:pt x="667" y="1768"/>
                    </a:lnTo>
                    <a:lnTo>
                      <a:pt x="672" y="1767"/>
                    </a:lnTo>
                    <a:lnTo>
                      <a:pt x="679" y="1763"/>
                    </a:lnTo>
                    <a:lnTo>
                      <a:pt x="686" y="1759"/>
                    </a:lnTo>
                    <a:lnTo>
                      <a:pt x="691" y="1754"/>
                    </a:lnTo>
                    <a:lnTo>
                      <a:pt x="694" y="1751"/>
                    </a:lnTo>
                    <a:lnTo>
                      <a:pt x="695" y="1745"/>
                    </a:lnTo>
                    <a:lnTo>
                      <a:pt x="694" y="1736"/>
                    </a:lnTo>
                    <a:lnTo>
                      <a:pt x="693" y="1729"/>
                    </a:lnTo>
                    <a:lnTo>
                      <a:pt x="693" y="1727"/>
                    </a:lnTo>
                    <a:lnTo>
                      <a:pt x="693" y="1723"/>
                    </a:lnTo>
                    <a:lnTo>
                      <a:pt x="694" y="1721"/>
                    </a:lnTo>
                    <a:lnTo>
                      <a:pt x="697" y="1719"/>
                    </a:lnTo>
                    <a:lnTo>
                      <a:pt x="712" y="1711"/>
                    </a:lnTo>
                    <a:lnTo>
                      <a:pt x="709" y="1714"/>
                    </a:lnTo>
                    <a:lnTo>
                      <a:pt x="706" y="1714"/>
                    </a:lnTo>
                    <a:lnTo>
                      <a:pt x="706" y="1713"/>
                    </a:lnTo>
                    <a:lnTo>
                      <a:pt x="711" y="1709"/>
                    </a:lnTo>
                    <a:lnTo>
                      <a:pt x="722" y="1701"/>
                    </a:lnTo>
                    <a:lnTo>
                      <a:pt x="724" y="1700"/>
                    </a:lnTo>
                    <a:lnTo>
                      <a:pt x="726" y="1698"/>
                    </a:lnTo>
                    <a:lnTo>
                      <a:pt x="729" y="1700"/>
                    </a:lnTo>
                    <a:lnTo>
                      <a:pt x="730" y="1701"/>
                    </a:lnTo>
                    <a:lnTo>
                      <a:pt x="732" y="1705"/>
                    </a:lnTo>
                    <a:lnTo>
                      <a:pt x="732" y="1711"/>
                    </a:lnTo>
                    <a:lnTo>
                      <a:pt x="732" y="1719"/>
                    </a:lnTo>
                    <a:lnTo>
                      <a:pt x="733" y="1726"/>
                    </a:lnTo>
                    <a:lnTo>
                      <a:pt x="736" y="1728"/>
                    </a:lnTo>
                    <a:lnTo>
                      <a:pt x="738" y="1730"/>
                    </a:lnTo>
                    <a:lnTo>
                      <a:pt x="742" y="1733"/>
                    </a:lnTo>
                    <a:lnTo>
                      <a:pt x="747" y="1734"/>
                    </a:lnTo>
                    <a:lnTo>
                      <a:pt x="761" y="1735"/>
                    </a:lnTo>
                    <a:lnTo>
                      <a:pt x="776" y="1735"/>
                    </a:lnTo>
                    <a:lnTo>
                      <a:pt x="782" y="1734"/>
                    </a:lnTo>
                    <a:lnTo>
                      <a:pt x="787" y="1732"/>
                    </a:lnTo>
                    <a:lnTo>
                      <a:pt x="788" y="1730"/>
                    </a:lnTo>
                    <a:lnTo>
                      <a:pt x="789" y="1729"/>
                    </a:lnTo>
                    <a:lnTo>
                      <a:pt x="789" y="1727"/>
                    </a:lnTo>
                    <a:lnTo>
                      <a:pt x="789" y="1724"/>
                    </a:lnTo>
                    <a:lnTo>
                      <a:pt x="788" y="1720"/>
                    </a:lnTo>
                    <a:lnTo>
                      <a:pt x="787" y="1716"/>
                    </a:lnTo>
                    <a:lnTo>
                      <a:pt x="788" y="1713"/>
                    </a:lnTo>
                    <a:lnTo>
                      <a:pt x="788" y="1709"/>
                    </a:lnTo>
                    <a:lnTo>
                      <a:pt x="791" y="1708"/>
                    </a:lnTo>
                    <a:lnTo>
                      <a:pt x="792" y="1708"/>
                    </a:lnTo>
                    <a:lnTo>
                      <a:pt x="794" y="1709"/>
                    </a:lnTo>
                    <a:lnTo>
                      <a:pt x="798" y="1713"/>
                    </a:lnTo>
                    <a:lnTo>
                      <a:pt x="802" y="1721"/>
                    </a:lnTo>
                    <a:lnTo>
                      <a:pt x="807" y="1728"/>
                    </a:lnTo>
                    <a:lnTo>
                      <a:pt x="811" y="1730"/>
                    </a:lnTo>
                    <a:lnTo>
                      <a:pt x="812" y="1732"/>
                    </a:lnTo>
                    <a:lnTo>
                      <a:pt x="814" y="1730"/>
                    </a:lnTo>
                    <a:lnTo>
                      <a:pt x="817" y="1728"/>
                    </a:lnTo>
                    <a:lnTo>
                      <a:pt x="820" y="1719"/>
                    </a:lnTo>
                    <a:lnTo>
                      <a:pt x="823" y="1708"/>
                    </a:lnTo>
                    <a:lnTo>
                      <a:pt x="825" y="1702"/>
                    </a:lnTo>
                    <a:lnTo>
                      <a:pt x="827" y="1697"/>
                    </a:lnTo>
                    <a:lnTo>
                      <a:pt x="831" y="1694"/>
                    </a:lnTo>
                    <a:lnTo>
                      <a:pt x="836" y="1692"/>
                    </a:lnTo>
                    <a:lnTo>
                      <a:pt x="845" y="1688"/>
                    </a:lnTo>
                    <a:lnTo>
                      <a:pt x="856" y="1682"/>
                    </a:lnTo>
                    <a:lnTo>
                      <a:pt x="860" y="1678"/>
                    </a:lnTo>
                    <a:lnTo>
                      <a:pt x="863" y="1675"/>
                    </a:lnTo>
                    <a:lnTo>
                      <a:pt x="867" y="1670"/>
                    </a:lnTo>
                    <a:lnTo>
                      <a:pt x="868" y="1665"/>
                    </a:lnTo>
                    <a:lnTo>
                      <a:pt x="869" y="1660"/>
                    </a:lnTo>
                    <a:lnTo>
                      <a:pt x="868" y="1656"/>
                    </a:lnTo>
                    <a:lnTo>
                      <a:pt x="868" y="1651"/>
                    </a:lnTo>
                    <a:lnTo>
                      <a:pt x="865" y="1648"/>
                    </a:lnTo>
                    <a:lnTo>
                      <a:pt x="863" y="1645"/>
                    </a:lnTo>
                    <a:lnTo>
                      <a:pt x="860" y="1644"/>
                    </a:lnTo>
                    <a:lnTo>
                      <a:pt x="856" y="1642"/>
                    </a:lnTo>
                    <a:lnTo>
                      <a:pt x="852" y="1644"/>
                    </a:lnTo>
                    <a:lnTo>
                      <a:pt x="845" y="1645"/>
                    </a:lnTo>
                    <a:lnTo>
                      <a:pt x="839" y="1644"/>
                    </a:lnTo>
                    <a:lnTo>
                      <a:pt x="835" y="1641"/>
                    </a:lnTo>
                    <a:lnTo>
                      <a:pt x="831" y="1635"/>
                    </a:lnTo>
                    <a:lnTo>
                      <a:pt x="829" y="1632"/>
                    </a:lnTo>
                    <a:lnTo>
                      <a:pt x="829" y="1628"/>
                    </a:lnTo>
                    <a:lnTo>
                      <a:pt x="830" y="1625"/>
                    </a:lnTo>
                    <a:lnTo>
                      <a:pt x="831" y="1622"/>
                    </a:lnTo>
                    <a:lnTo>
                      <a:pt x="833" y="1621"/>
                    </a:lnTo>
                    <a:lnTo>
                      <a:pt x="836" y="1620"/>
                    </a:lnTo>
                    <a:lnTo>
                      <a:pt x="838" y="1619"/>
                    </a:lnTo>
                    <a:lnTo>
                      <a:pt x="842" y="1618"/>
                    </a:lnTo>
                    <a:lnTo>
                      <a:pt x="857" y="1618"/>
                    </a:lnTo>
                    <a:lnTo>
                      <a:pt x="877" y="1620"/>
                    </a:lnTo>
                    <a:lnTo>
                      <a:pt x="886" y="1621"/>
                    </a:lnTo>
                    <a:lnTo>
                      <a:pt x="892" y="1623"/>
                    </a:lnTo>
                    <a:lnTo>
                      <a:pt x="894" y="1625"/>
                    </a:lnTo>
                    <a:lnTo>
                      <a:pt x="895" y="1626"/>
                    </a:lnTo>
                    <a:lnTo>
                      <a:pt x="895" y="1627"/>
                    </a:lnTo>
                    <a:lnTo>
                      <a:pt x="894" y="1629"/>
                    </a:lnTo>
                    <a:lnTo>
                      <a:pt x="889" y="1634"/>
                    </a:lnTo>
                    <a:lnTo>
                      <a:pt x="888" y="1638"/>
                    </a:lnTo>
                    <a:lnTo>
                      <a:pt x="887" y="1644"/>
                    </a:lnTo>
                    <a:lnTo>
                      <a:pt x="887" y="1650"/>
                    </a:lnTo>
                    <a:lnTo>
                      <a:pt x="887" y="1652"/>
                    </a:lnTo>
                    <a:lnTo>
                      <a:pt x="888" y="1654"/>
                    </a:lnTo>
                    <a:lnTo>
                      <a:pt x="889" y="1656"/>
                    </a:lnTo>
                    <a:lnTo>
                      <a:pt x="892" y="1657"/>
                    </a:lnTo>
                    <a:lnTo>
                      <a:pt x="898" y="1658"/>
                    </a:lnTo>
                    <a:lnTo>
                      <a:pt x="903" y="1661"/>
                    </a:lnTo>
                    <a:lnTo>
                      <a:pt x="905" y="1664"/>
                    </a:lnTo>
                    <a:lnTo>
                      <a:pt x="906" y="1666"/>
                    </a:lnTo>
                    <a:lnTo>
                      <a:pt x="906" y="1670"/>
                    </a:lnTo>
                    <a:lnTo>
                      <a:pt x="905" y="1673"/>
                    </a:lnTo>
                    <a:lnTo>
                      <a:pt x="902" y="1682"/>
                    </a:lnTo>
                    <a:lnTo>
                      <a:pt x="900" y="1688"/>
                    </a:lnTo>
                    <a:lnTo>
                      <a:pt x="893" y="1696"/>
                    </a:lnTo>
                    <a:lnTo>
                      <a:pt x="881" y="1705"/>
                    </a:lnTo>
                    <a:lnTo>
                      <a:pt x="877" y="1711"/>
                    </a:lnTo>
                    <a:lnTo>
                      <a:pt x="876" y="1714"/>
                    </a:lnTo>
                    <a:lnTo>
                      <a:pt x="877" y="1715"/>
                    </a:lnTo>
                    <a:lnTo>
                      <a:pt x="880" y="1716"/>
                    </a:lnTo>
                    <a:lnTo>
                      <a:pt x="882" y="1716"/>
                    </a:lnTo>
                    <a:lnTo>
                      <a:pt x="887" y="1715"/>
                    </a:lnTo>
                    <a:lnTo>
                      <a:pt x="893" y="1714"/>
                    </a:lnTo>
                    <a:lnTo>
                      <a:pt x="899" y="1711"/>
                    </a:lnTo>
                    <a:lnTo>
                      <a:pt x="906" y="1708"/>
                    </a:lnTo>
                    <a:lnTo>
                      <a:pt x="912" y="1704"/>
                    </a:lnTo>
                    <a:lnTo>
                      <a:pt x="919" y="1700"/>
                    </a:lnTo>
                    <a:lnTo>
                      <a:pt x="926" y="1697"/>
                    </a:lnTo>
                    <a:lnTo>
                      <a:pt x="932" y="1694"/>
                    </a:lnTo>
                    <a:lnTo>
                      <a:pt x="939" y="1692"/>
                    </a:lnTo>
                    <a:lnTo>
                      <a:pt x="949" y="1692"/>
                    </a:lnTo>
                    <a:lnTo>
                      <a:pt x="955" y="1690"/>
                    </a:lnTo>
                    <a:lnTo>
                      <a:pt x="957" y="1689"/>
                    </a:lnTo>
                    <a:lnTo>
                      <a:pt x="959" y="1688"/>
                    </a:lnTo>
                    <a:lnTo>
                      <a:pt x="961" y="1685"/>
                    </a:lnTo>
                    <a:lnTo>
                      <a:pt x="961" y="1683"/>
                    </a:lnTo>
                    <a:lnTo>
                      <a:pt x="962" y="1677"/>
                    </a:lnTo>
                    <a:lnTo>
                      <a:pt x="959" y="1672"/>
                    </a:lnTo>
                    <a:lnTo>
                      <a:pt x="958" y="1670"/>
                    </a:lnTo>
                    <a:lnTo>
                      <a:pt x="956" y="1669"/>
                    </a:lnTo>
                    <a:lnTo>
                      <a:pt x="952" y="1667"/>
                    </a:lnTo>
                    <a:lnTo>
                      <a:pt x="949" y="1667"/>
                    </a:lnTo>
                    <a:lnTo>
                      <a:pt x="940" y="1669"/>
                    </a:lnTo>
                    <a:lnTo>
                      <a:pt x="934" y="1666"/>
                    </a:lnTo>
                    <a:lnTo>
                      <a:pt x="932" y="1665"/>
                    </a:lnTo>
                    <a:lnTo>
                      <a:pt x="930" y="1663"/>
                    </a:lnTo>
                    <a:lnTo>
                      <a:pt x="927" y="1660"/>
                    </a:lnTo>
                    <a:lnTo>
                      <a:pt x="926" y="1656"/>
                    </a:lnTo>
                    <a:lnTo>
                      <a:pt x="926" y="1652"/>
                    </a:lnTo>
                    <a:lnTo>
                      <a:pt x="926" y="1648"/>
                    </a:lnTo>
                    <a:lnTo>
                      <a:pt x="927" y="1645"/>
                    </a:lnTo>
                    <a:lnTo>
                      <a:pt x="928" y="1641"/>
                    </a:lnTo>
                    <a:lnTo>
                      <a:pt x="933" y="1635"/>
                    </a:lnTo>
                    <a:lnTo>
                      <a:pt x="940" y="1631"/>
                    </a:lnTo>
                    <a:lnTo>
                      <a:pt x="946" y="1625"/>
                    </a:lnTo>
                    <a:lnTo>
                      <a:pt x="950" y="1621"/>
                    </a:lnTo>
                    <a:lnTo>
                      <a:pt x="950" y="1619"/>
                    </a:lnTo>
                    <a:lnTo>
                      <a:pt x="950" y="1616"/>
                    </a:lnTo>
                    <a:lnTo>
                      <a:pt x="947" y="1615"/>
                    </a:lnTo>
                    <a:lnTo>
                      <a:pt x="944" y="1613"/>
                    </a:lnTo>
                    <a:lnTo>
                      <a:pt x="936" y="1607"/>
                    </a:lnTo>
                    <a:lnTo>
                      <a:pt x="928" y="1600"/>
                    </a:lnTo>
                    <a:lnTo>
                      <a:pt x="923" y="1593"/>
                    </a:lnTo>
                    <a:lnTo>
                      <a:pt x="919" y="1584"/>
                    </a:lnTo>
                    <a:lnTo>
                      <a:pt x="917" y="1582"/>
                    </a:lnTo>
                    <a:lnTo>
                      <a:pt x="917" y="1578"/>
                    </a:lnTo>
                    <a:lnTo>
                      <a:pt x="918" y="1576"/>
                    </a:lnTo>
                    <a:lnTo>
                      <a:pt x="919" y="1574"/>
                    </a:lnTo>
                    <a:lnTo>
                      <a:pt x="921" y="1572"/>
                    </a:lnTo>
                    <a:lnTo>
                      <a:pt x="925" y="1571"/>
                    </a:lnTo>
                    <a:lnTo>
                      <a:pt x="928" y="1571"/>
                    </a:lnTo>
                    <a:lnTo>
                      <a:pt x="934" y="1571"/>
                    </a:lnTo>
                    <a:lnTo>
                      <a:pt x="939" y="1572"/>
                    </a:lnTo>
                    <a:lnTo>
                      <a:pt x="943" y="1575"/>
                    </a:lnTo>
                    <a:lnTo>
                      <a:pt x="947" y="1578"/>
                    </a:lnTo>
                    <a:lnTo>
                      <a:pt x="951" y="1582"/>
                    </a:lnTo>
                    <a:lnTo>
                      <a:pt x="957" y="1590"/>
                    </a:lnTo>
                    <a:lnTo>
                      <a:pt x="963" y="1600"/>
                    </a:lnTo>
                    <a:lnTo>
                      <a:pt x="965" y="1603"/>
                    </a:lnTo>
                    <a:lnTo>
                      <a:pt x="968" y="1607"/>
                    </a:lnTo>
                    <a:lnTo>
                      <a:pt x="970" y="1609"/>
                    </a:lnTo>
                    <a:lnTo>
                      <a:pt x="974" y="1610"/>
                    </a:lnTo>
                    <a:lnTo>
                      <a:pt x="977" y="1612"/>
                    </a:lnTo>
                    <a:lnTo>
                      <a:pt x="980" y="1612"/>
                    </a:lnTo>
                    <a:lnTo>
                      <a:pt x="983" y="1612"/>
                    </a:lnTo>
                    <a:lnTo>
                      <a:pt x="987" y="1609"/>
                    </a:lnTo>
                    <a:lnTo>
                      <a:pt x="995" y="1607"/>
                    </a:lnTo>
                    <a:lnTo>
                      <a:pt x="1007" y="1606"/>
                    </a:lnTo>
                    <a:lnTo>
                      <a:pt x="1018" y="1606"/>
                    </a:lnTo>
                    <a:lnTo>
                      <a:pt x="1026" y="1606"/>
                    </a:lnTo>
                    <a:lnTo>
                      <a:pt x="1029" y="1606"/>
                    </a:lnTo>
                    <a:lnTo>
                      <a:pt x="1032" y="1607"/>
                    </a:lnTo>
                    <a:lnTo>
                      <a:pt x="1034" y="1608"/>
                    </a:lnTo>
                    <a:lnTo>
                      <a:pt x="1035" y="1610"/>
                    </a:lnTo>
                    <a:lnTo>
                      <a:pt x="1039" y="1616"/>
                    </a:lnTo>
                    <a:lnTo>
                      <a:pt x="1040" y="1626"/>
                    </a:lnTo>
                    <a:lnTo>
                      <a:pt x="1041" y="1629"/>
                    </a:lnTo>
                    <a:lnTo>
                      <a:pt x="1044" y="1634"/>
                    </a:lnTo>
                    <a:lnTo>
                      <a:pt x="1047" y="1639"/>
                    </a:lnTo>
                    <a:lnTo>
                      <a:pt x="1053" y="1644"/>
                    </a:lnTo>
                    <a:lnTo>
                      <a:pt x="1059" y="1647"/>
                    </a:lnTo>
                    <a:lnTo>
                      <a:pt x="1066" y="1650"/>
                    </a:lnTo>
                    <a:lnTo>
                      <a:pt x="1075" y="1651"/>
                    </a:lnTo>
                    <a:lnTo>
                      <a:pt x="1083" y="1651"/>
                    </a:lnTo>
                    <a:lnTo>
                      <a:pt x="1090" y="1648"/>
                    </a:lnTo>
                    <a:lnTo>
                      <a:pt x="1097" y="1645"/>
                    </a:lnTo>
                    <a:lnTo>
                      <a:pt x="1102" y="1640"/>
                    </a:lnTo>
                    <a:lnTo>
                      <a:pt x="1106" y="1634"/>
                    </a:lnTo>
                    <a:lnTo>
                      <a:pt x="1109" y="1628"/>
                    </a:lnTo>
                    <a:lnTo>
                      <a:pt x="1110" y="1621"/>
                    </a:lnTo>
                    <a:lnTo>
                      <a:pt x="1110" y="1613"/>
                    </a:lnTo>
                    <a:lnTo>
                      <a:pt x="1110" y="1606"/>
                    </a:lnTo>
                    <a:lnTo>
                      <a:pt x="1108" y="1588"/>
                    </a:lnTo>
                    <a:lnTo>
                      <a:pt x="1106" y="1570"/>
                    </a:lnTo>
                    <a:lnTo>
                      <a:pt x="1103" y="1553"/>
                    </a:lnTo>
                    <a:lnTo>
                      <a:pt x="1102" y="1540"/>
                    </a:lnTo>
                    <a:lnTo>
                      <a:pt x="1101" y="1533"/>
                    </a:lnTo>
                    <a:lnTo>
                      <a:pt x="1100" y="1525"/>
                    </a:lnTo>
                    <a:lnTo>
                      <a:pt x="1101" y="1521"/>
                    </a:lnTo>
                    <a:lnTo>
                      <a:pt x="1103" y="1518"/>
                    </a:lnTo>
                    <a:lnTo>
                      <a:pt x="1106" y="1515"/>
                    </a:lnTo>
                    <a:lnTo>
                      <a:pt x="1110" y="1514"/>
                    </a:lnTo>
                    <a:lnTo>
                      <a:pt x="1114" y="1514"/>
                    </a:lnTo>
                    <a:lnTo>
                      <a:pt x="1115" y="1514"/>
                    </a:lnTo>
                    <a:lnTo>
                      <a:pt x="1117" y="1515"/>
                    </a:lnTo>
                    <a:lnTo>
                      <a:pt x="1119" y="1516"/>
                    </a:lnTo>
                    <a:lnTo>
                      <a:pt x="1121" y="1521"/>
                    </a:lnTo>
                    <a:lnTo>
                      <a:pt x="1122" y="1526"/>
                    </a:lnTo>
                    <a:lnTo>
                      <a:pt x="1123" y="1536"/>
                    </a:lnTo>
                    <a:lnTo>
                      <a:pt x="1125" y="1540"/>
                    </a:lnTo>
                    <a:lnTo>
                      <a:pt x="1128" y="1541"/>
                    </a:lnTo>
                    <a:lnTo>
                      <a:pt x="1132" y="1541"/>
                    </a:lnTo>
                    <a:lnTo>
                      <a:pt x="1135" y="1541"/>
                    </a:lnTo>
                    <a:lnTo>
                      <a:pt x="1139" y="1540"/>
                    </a:lnTo>
                    <a:lnTo>
                      <a:pt x="1147" y="1537"/>
                    </a:lnTo>
                    <a:lnTo>
                      <a:pt x="1152" y="1532"/>
                    </a:lnTo>
                    <a:lnTo>
                      <a:pt x="1154" y="1530"/>
                    </a:lnTo>
                    <a:lnTo>
                      <a:pt x="1157" y="1528"/>
                    </a:lnTo>
                    <a:lnTo>
                      <a:pt x="1159" y="1528"/>
                    </a:lnTo>
                    <a:lnTo>
                      <a:pt x="1160" y="1528"/>
                    </a:lnTo>
                    <a:lnTo>
                      <a:pt x="1163" y="1531"/>
                    </a:lnTo>
                    <a:lnTo>
                      <a:pt x="1164" y="1536"/>
                    </a:lnTo>
                    <a:lnTo>
                      <a:pt x="1163" y="1540"/>
                    </a:lnTo>
                    <a:lnTo>
                      <a:pt x="1161" y="1543"/>
                    </a:lnTo>
                    <a:lnTo>
                      <a:pt x="1158" y="1545"/>
                    </a:lnTo>
                    <a:lnTo>
                      <a:pt x="1152" y="1547"/>
                    </a:lnTo>
                    <a:lnTo>
                      <a:pt x="1145" y="1551"/>
                    </a:lnTo>
                    <a:lnTo>
                      <a:pt x="1140" y="1555"/>
                    </a:lnTo>
                    <a:lnTo>
                      <a:pt x="1135" y="1559"/>
                    </a:lnTo>
                    <a:lnTo>
                      <a:pt x="1132" y="1566"/>
                    </a:lnTo>
                    <a:lnTo>
                      <a:pt x="1131" y="1574"/>
                    </a:lnTo>
                    <a:lnTo>
                      <a:pt x="1132" y="1582"/>
                    </a:lnTo>
                    <a:lnTo>
                      <a:pt x="1133" y="1585"/>
                    </a:lnTo>
                    <a:lnTo>
                      <a:pt x="1134" y="1589"/>
                    </a:lnTo>
                    <a:lnTo>
                      <a:pt x="1138" y="1591"/>
                    </a:lnTo>
                    <a:lnTo>
                      <a:pt x="1141" y="1594"/>
                    </a:lnTo>
                    <a:lnTo>
                      <a:pt x="1156" y="1601"/>
                    </a:lnTo>
                    <a:lnTo>
                      <a:pt x="1170" y="1610"/>
                    </a:lnTo>
                    <a:lnTo>
                      <a:pt x="1177" y="1615"/>
                    </a:lnTo>
                    <a:lnTo>
                      <a:pt x="1184" y="1619"/>
                    </a:lnTo>
                    <a:lnTo>
                      <a:pt x="1191" y="1621"/>
                    </a:lnTo>
                    <a:lnTo>
                      <a:pt x="1198" y="1622"/>
                    </a:lnTo>
                    <a:lnTo>
                      <a:pt x="1202" y="1621"/>
                    </a:lnTo>
                    <a:lnTo>
                      <a:pt x="1205" y="1620"/>
                    </a:lnTo>
                    <a:lnTo>
                      <a:pt x="1209" y="1618"/>
                    </a:lnTo>
                    <a:lnTo>
                      <a:pt x="1214" y="1615"/>
                    </a:lnTo>
                    <a:lnTo>
                      <a:pt x="1219" y="1610"/>
                    </a:lnTo>
                    <a:lnTo>
                      <a:pt x="1222" y="1606"/>
                    </a:lnTo>
                    <a:lnTo>
                      <a:pt x="1227" y="1600"/>
                    </a:lnTo>
                    <a:lnTo>
                      <a:pt x="1232" y="1593"/>
                    </a:lnTo>
                    <a:lnTo>
                      <a:pt x="1238" y="1581"/>
                    </a:lnTo>
                    <a:lnTo>
                      <a:pt x="1249" y="1563"/>
                    </a:lnTo>
                    <a:lnTo>
                      <a:pt x="1255" y="1555"/>
                    </a:lnTo>
                    <a:lnTo>
                      <a:pt x="1262" y="1547"/>
                    </a:lnTo>
                    <a:lnTo>
                      <a:pt x="1268" y="1541"/>
                    </a:lnTo>
                    <a:lnTo>
                      <a:pt x="1273" y="1539"/>
                    </a:lnTo>
                    <a:lnTo>
                      <a:pt x="1283" y="1536"/>
                    </a:lnTo>
                    <a:lnTo>
                      <a:pt x="1295" y="1534"/>
                    </a:lnTo>
                    <a:lnTo>
                      <a:pt x="1301" y="1536"/>
                    </a:lnTo>
                    <a:lnTo>
                      <a:pt x="1305" y="1538"/>
                    </a:lnTo>
                    <a:lnTo>
                      <a:pt x="1308" y="1540"/>
                    </a:lnTo>
                    <a:lnTo>
                      <a:pt x="1309" y="1543"/>
                    </a:lnTo>
                    <a:lnTo>
                      <a:pt x="1311" y="1545"/>
                    </a:lnTo>
                    <a:lnTo>
                      <a:pt x="1312" y="1549"/>
                    </a:lnTo>
                    <a:lnTo>
                      <a:pt x="1316" y="1563"/>
                    </a:lnTo>
                    <a:lnTo>
                      <a:pt x="1320" y="1572"/>
                    </a:lnTo>
                    <a:lnTo>
                      <a:pt x="1322" y="1575"/>
                    </a:lnTo>
                    <a:lnTo>
                      <a:pt x="1325" y="1577"/>
                    </a:lnTo>
                    <a:lnTo>
                      <a:pt x="1329" y="1577"/>
                    </a:lnTo>
                    <a:lnTo>
                      <a:pt x="1334" y="1576"/>
                    </a:lnTo>
                    <a:lnTo>
                      <a:pt x="1342" y="1572"/>
                    </a:lnTo>
                    <a:lnTo>
                      <a:pt x="1349" y="1568"/>
                    </a:lnTo>
                    <a:lnTo>
                      <a:pt x="1354" y="1563"/>
                    </a:lnTo>
                    <a:lnTo>
                      <a:pt x="1359" y="1556"/>
                    </a:lnTo>
                    <a:lnTo>
                      <a:pt x="1364" y="1547"/>
                    </a:lnTo>
                    <a:lnTo>
                      <a:pt x="1371" y="1539"/>
                    </a:lnTo>
                    <a:lnTo>
                      <a:pt x="1374" y="1536"/>
                    </a:lnTo>
                    <a:lnTo>
                      <a:pt x="1377" y="1532"/>
                    </a:lnTo>
                    <a:lnTo>
                      <a:pt x="1377" y="1528"/>
                    </a:lnTo>
                    <a:lnTo>
                      <a:pt x="1375" y="1527"/>
                    </a:lnTo>
                    <a:lnTo>
                      <a:pt x="1372" y="1520"/>
                    </a:lnTo>
                    <a:lnTo>
                      <a:pt x="1367" y="1505"/>
                    </a:lnTo>
                    <a:lnTo>
                      <a:pt x="1364" y="1488"/>
                    </a:lnTo>
                    <a:lnTo>
                      <a:pt x="1362" y="1476"/>
                    </a:lnTo>
                    <a:lnTo>
                      <a:pt x="1364" y="1465"/>
                    </a:lnTo>
                    <a:lnTo>
                      <a:pt x="1366" y="1452"/>
                    </a:lnTo>
                    <a:lnTo>
                      <a:pt x="1371" y="1439"/>
                    </a:lnTo>
                    <a:lnTo>
                      <a:pt x="1377" y="1430"/>
                    </a:lnTo>
                    <a:lnTo>
                      <a:pt x="1378" y="1426"/>
                    </a:lnTo>
                    <a:lnTo>
                      <a:pt x="1379" y="1423"/>
                    </a:lnTo>
                    <a:lnTo>
                      <a:pt x="1380" y="1419"/>
                    </a:lnTo>
                    <a:lnTo>
                      <a:pt x="1380" y="1415"/>
                    </a:lnTo>
                    <a:lnTo>
                      <a:pt x="1379" y="1405"/>
                    </a:lnTo>
                    <a:lnTo>
                      <a:pt x="1378" y="1388"/>
                    </a:lnTo>
                    <a:lnTo>
                      <a:pt x="1375" y="1370"/>
                    </a:lnTo>
                    <a:lnTo>
                      <a:pt x="1371" y="1356"/>
                    </a:lnTo>
                    <a:lnTo>
                      <a:pt x="1367" y="1343"/>
                    </a:lnTo>
                    <a:lnTo>
                      <a:pt x="1366" y="1333"/>
                    </a:lnTo>
                    <a:lnTo>
                      <a:pt x="1367" y="1325"/>
                    </a:lnTo>
                    <a:lnTo>
                      <a:pt x="1369" y="1317"/>
                    </a:lnTo>
                    <a:lnTo>
                      <a:pt x="1372" y="1313"/>
                    </a:lnTo>
                    <a:lnTo>
                      <a:pt x="1373" y="1310"/>
                    </a:lnTo>
                    <a:lnTo>
                      <a:pt x="1375" y="1307"/>
                    </a:lnTo>
                    <a:lnTo>
                      <a:pt x="1378" y="1307"/>
                    </a:lnTo>
                    <a:lnTo>
                      <a:pt x="1380" y="1307"/>
                    </a:lnTo>
                    <a:lnTo>
                      <a:pt x="1384" y="1310"/>
                    </a:lnTo>
                    <a:lnTo>
                      <a:pt x="1386" y="1314"/>
                    </a:lnTo>
                    <a:lnTo>
                      <a:pt x="1388" y="1319"/>
                    </a:lnTo>
                    <a:lnTo>
                      <a:pt x="1393" y="1332"/>
                    </a:lnTo>
                    <a:lnTo>
                      <a:pt x="1397" y="1347"/>
                    </a:lnTo>
                    <a:lnTo>
                      <a:pt x="1398" y="1356"/>
                    </a:lnTo>
                    <a:lnTo>
                      <a:pt x="1398" y="1371"/>
                    </a:lnTo>
                    <a:lnTo>
                      <a:pt x="1399" y="1392"/>
                    </a:lnTo>
                    <a:lnTo>
                      <a:pt x="1402" y="1413"/>
                    </a:lnTo>
                    <a:lnTo>
                      <a:pt x="1406" y="1438"/>
                    </a:lnTo>
                    <a:lnTo>
                      <a:pt x="1411" y="1458"/>
                    </a:lnTo>
                    <a:lnTo>
                      <a:pt x="1417" y="1474"/>
                    </a:lnTo>
                    <a:lnTo>
                      <a:pt x="1421" y="1480"/>
                    </a:lnTo>
                    <a:lnTo>
                      <a:pt x="1425" y="1483"/>
                    </a:lnTo>
                    <a:lnTo>
                      <a:pt x="1430" y="1486"/>
                    </a:lnTo>
                    <a:lnTo>
                      <a:pt x="1434" y="1488"/>
                    </a:lnTo>
                    <a:lnTo>
                      <a:pt x="1436" y="1492"/>
                    </a:lnTo>
                    <a:lnTo>
                      <a:pt x="1442" y="1505"/>
                    </a:lnTo>
                    <a:lnTo>
                      <a:pt x="1446" y="1515"/>
                    </a:lnTo>
                    <a:lnTo>
                      <a:pt x="1447" y="1516"/>
                    </a:lnTo>
                    <a:lnTo>
                      <a:pt x="1449" y="1518"/>
                    </a:lnTo>
                    <a:lnTo>
                      <a:pt x="1450" y="1518"/>
                    </a:lnTo>
                    <a:lnTo>
                      <a:pt x="1453" y="1518"/>
                    </a:lnTo>
                    <a:lnTo>
                      <a:pt x="1457" y="1515"/>
                    </a:lnTo>
                    <a:lnTo>
                      <a:pt x="1465" y="1508"/>
                    </a:lnTo>
                    <a:lnTo>
                      <a:pt x="1478" y="1496"/>
                    </a:lnTo>
                    <a:lnTo>
                      <a:pt x="1491" y="1481"/>
                    </a:lnTo>
                    <a:lnTo>
                      <a:pt x="1498" y="1473"/>
                    </a:lnTo>
                    <a:lnTo>
                      <a:pt x="1503" y="1463"/>
                    </a:lnTo>
                    <a:lnTo>
                      <a:pt x="1507" y="1453"/>
                    </a:lnTo>
                    <a:lnTo>
                      <a:pt x="1511" y="1444"/>
                    </a:lnTo>
                    <a:lnTo>
                      <a:pt x="1512" y="1437"/>
                    </a:lnTo>
                    <a:lnTo>
                      <a:pt x="1512" y="1430"/>
                    </a:lnTo>
                    <a:lnTo>
                      <a:pt x="1511" y="1424"/>
                    </a:lnTo>
                    <a:lnTo>
                      <a:pt x="1509" y="1418"/>
                    </a:lnTo>
                    <a:lnTo>
                      <a:pt x="1503" y="1405"/>
                    </a:lnTo>
                    <a:lnTo>
                      <a:pt x="1497" y="1393"/>
                    </a:lnTo>
                    <a:lnTo>
                      <a:pt x="1493" y="1382"/>
                    </a:lnTo>
                    <a:lnTo>
                      <a:pt x="1488" y="1371"/>
                    </a:lnTo>
                    <a:lnTo>
                      <a:pt x="1486" y="1367"/>
                    </a:lnTo>
                    <a:lnTo>
                      <a:pt x="1484" y="1362"/>
                    </a:lnTo>
                    <a:lnTo>
                      <a:pt x="1479" y="1358"/>
                    </a:lnTo>
                    <a:lnTo>
                      <a:pt x="1475" y="1355"/>
                    </a:lnTo>
                    <a:lnTo>
                      <a:pt x="1471" y="1352"/>
                    </a:lnTo>
                    <a:lnTo>
                      <a:pt x="1468" y="1350"/>
                    </a:lnTo>
                    <a:lnTo>
                      <a:pt x="1466" y="1348"/>
                    </a:lnTo>
                    <a:lnTo>
                      <a:pt x="1465" y="1344"/>
                    </a:lnTo>
                    <a:lnTo>
                      <a:pt x="1465" y="1342"/>
                    </a:lnTo>
                    <a:lnTo>
                      <a:pt x="1466" y="1339"/>
                    </a:lnTo>
                    <a:lnTo>
                      <a:pt x="1468" y="1338"/>
                    </a:lnTo>
                    <a:lnTo>
                      <a:pt x="1471" y="1337"/>
                    </a:lnTo>
                    <a:lnTo>
                      <a:pt x="1474" y="1338"/>
                    </a:lnTo>
                    <a:lnTo>
                      <a:pt x="1479" y="1339"/>
                    </a:lnTo>
                    <a:lnTo>
                      <a:pt x="1484" y="1343"/>
                    </a:lnTo>
                    <a:lnTo>
                      <a:pt x="1488" y="1348"/>
                    </a:lnTo>
                    <a:lnTo>
                      <a:pt x="1493" y="1354"/>
                    </a:lnTo>
                    <a:lnTo>
                      <a:pt x="1498" y="1360"/>
                    </a:lnTo>
                    <a:lnTo>
                      <a:pt x="1503" y="1367"/>
                    </a:lnTo>
                    <a:lnTo>
                      <a:pt x="1507" y="1374"/>
                    </a:lnTo>
                    <a:lnTo>
                      <a:pt x="1513" y="1388"/>
                    </a:lnTo>
                    <a:lnTo>
                      <a:pt x="1517" y="1399"/>
                    </a:lnTo>
                    <a:lnTo>
                      <a:pt x="1519" y="1407"/>
                    </a:lnTo>
                    <a:lnTo>
                      <a:pt x="1523" y="1412"/>
                    </a:lnTo>
                    <a:lnTo>
                      <a:pt x="1528" y="1413"/>
                    </a:lnTo>
                    <a:lnTo>
                      <a:pt x="1532" y="1415"/>
                    </a:lnTo>
                    <a:lnTo>
                      <a:pt x="1536" y="1418"/>
                    </a:lnTo>
                    <a:lnTo>
                      <a:pt x="1539" y="1424"/>
                    </a:lnTo>
                    <a:lnTo>
                      <a:pt x="1543" y="1429"/>
                    </a:lnTo>
                    <a:lnTo>
                      <a:pt x="1547" y="1432"/>
                    </a:lnTo>
                    <a:lnTo>
                      <a:pt x="1551" y="1433"/>
                    </a:lnTo>
                    <a:lnTo>
                      <a:pt x="1560" y="1434"/>
                    </a:lnTo>
                    <a:lnTo>
                      <a:pt x="1564" y="1433"/>
                    </a:lnTo>
                    <a:lnTo>
                      <a:pt x="1570" y="1432"/>
                    </a:lnTo>
                    <a:lnTo>
                      <a:pt x="1578" y="1429"/>
                    </a:lnTo>
                    <a:lnTo>
                      <a:pt x="1583" y="1425"/>
                    </a:lnTo>
                    <a:lnTo>
                      <a:pt x="1589" y="1420"/>
                    </a:lnTo>
                    <a:lnTo>
                      <a:pt x="1595" y="1415"/>
                    </a:lnTo>
                    <a:lnTo>
                      <a:pt x="1599" y="1411"/>
                    </a:lnTo>
                    <a:lnTo>
                      <a:pt x="1601" y="1405"/>
                    </a:lnTo>
                    <a:lnTo>
                      <a:pt x="1601" y="1400"/>
                    </a:lnTo>
                    <a:lnTo>
                      <a:pt x="1600" y="1394"/>
                    </a:lnTo>
                    <a:lnTo>
                      <a:pt x="1598" y="1390"/>
                    </a:lnTo>
                    <a:lnTo>
                      <a:pt x="1597" y="1386"/>
                    </a:lnTo>
                    <a:lnTo>
                      <a:pt x="1594" y="1382"/>
                    </a:lnTo>
                    <a:lnTo>
                      <a:pt x="1594" y="1379"/>
                    </a:lnTo>
                    <a:lnTo>
                      <a:pt x="1594" y="1376"/>
                    </a:lnTo>
                    <a:lnTo>
                      <a:pt x="1597" y="1375"/>
                    </a:lnTo>
                    <a:lnTo>
                      <a:pt x="1599" y="1373"/>
                    </a:lnTo>
                    <a:lnTo>
                      <a:pt x="1601" y="1370"/>
                    </a:lnTo>
                    <a:lnTo>
                      <a:pt x="1604" y="1367"/>
                    </a:lnTo>
                    <a:lnTo>
                      <a:pt x="1605" y="1362"/>
                    </a:lnTo>
                    <a:lnTo>
                      <a:pt x="1606" y="1357"/>
                    </a:lnTo>
                    <a:lnTo>
                      <a:pt x="1605" y="1354"/>
                    </a:lnTo>
                    <a:lnTo>
                      <a:pt x="1604" y="1350"/>
                    </a:lnTo>
                    <a:lnTo>
                      <a:pt x="1600" y="1347"/>
                    </a:lnTo>
                    <a:lnTo>
                      <a:pt x="1595" y="1343"/>
                    </a:lnTo>
                    <a:lnTo>
                      <a:pt x="1591" y="1339"/>
                    </a:lnTo>
                    <a:lnTo>
                      <a:pt x="1587" y="1336"/>
                    </a:lnTo>
                    <a:lnTo>
                      <a:pt x="1583" y="1331"/>
                    </a:lnTo>
                    <a:lnTo>
                      <a:pt x="1582" y="1326"/>
                    </a:lnTo>
                    <a:lnTo>
                      <a:pt x="1581" y="1320"/>
                    </a:lnTo>
                    <a:lnTo>
                      <a:pt x="1581" y="1313"/>
                    </a:lnTo>
                    <a:lnTo>
                      <a:pt x="1583" y="1304"/>
                    </a:lnTo>
                    <a:lnTo>
                      <a:pt x="1588" y="1288"/>
                    </a:lnTo>
                    <a:lnTo>
                      <a:pt x="1591" y="1275"/>
                    </a:lnTo>
                    <a:lnTo>
                      <a:pt x="1591" y="1270"/>
                    </a:lnTo>
                    <a:lnTo>
                      <a:pt x="1591" y="1267"/>
                    </a:lnTo>
                    <a:lnTo>
                      <a:pt x="1588" y="1263"/>
                    </a:lnTo>
                    <a:lnTo>
                      <a:pt x="1586" y="1261"/>
                    </a:lnTo>
                    <a:lnTo>
                      <a:pt x="1583" y="1260"/>
                    </a:lnTo>
                    <a:lnTo>
                      <a:pt x="1582" y="1256"/>
                    </a:lnTo>
                    <a:lnTo>
                      <a:pt x="1581" y="1253"/>
                    </a:lnTo>
                    <a:lnTo>
                      <a:pt x="1580" y="1248"/>
                    </a:lnTo>
                    <a:lnTo>
                      <a:pt x="1579" y="1240"/>
                    </a:lnTo>
                    <a:lnTo>
                      <a:pt x="1576" y="1232"/>
                    </a:lnTo>
                    <a:lnTo>
                      <a:pt x="1574" y="1229"/>
                    </a:lnTo>
                    <a:lnTo>
                      <a:pt x="1570" y="1226"/>
                    </a:lnTo>
                    <a:lnTo>
                      <a:pt x="1564" y="1223"/>
                    </a:lnTo>
                    <a:lnTo>
                      <a:pt x="1557" y="1219"/>
                    </a:lnTo>
                    <a:lnTo>
                      <a:pt x="1543" y="1213"/>
                    </a:lnTo>
                    <a:lnTo>
                      <a:pt x="1531" y="1209"/>
                    </a:lnTo>
                    <a:lnTo>
                      <a:pt x="1520" y="1205"/>
                    </a:lnTo>
                    <a:lnTo>
                      <a:pt x="1510" y="1202"/>
                    </a:lnTo>
                    <a:lnTo>
                      <a:pt x="1506" y="1199"/>
                    </a:lnTo>
                    <a:lnTo>
                      <a:pt x="1503" y="1196"/>
                    </a:lnTo>
                    <a:lnTo>
                      <a:pt x="1500" y="1192"/>
                    </a:lnTo>
                    <a:lnTo>
                      <a:pt x="1500" y="1187"/>
                    </a:lnTo>
                    <a:lnTo>
                      <a:pt x="1501" y="1185"/>
                    </a:lnTo>
                    <a:lnTo>
                      <a:pt x="1504" y="1182"/>
                    </a:lnTo>
                    <a:lnTo>
                      <a:pt x="1506" y="1180"/>
                    </a:lnTo>
                    <a:lnTo>
                      <a:pt x="1510" y="1179"/>
                    </a:lnTo>
                    <a:lnTo>
                      <a:pt x="1517" y="1178"/>
                    </a:lnTo>
                    <a:lnTo>
                      <a:pt x="1526" y="1177"/>
                    </a:lnTo>
                    <a:lnTo>
                      <a:pt x="1545" y="1177"/>
                    </a:lnTo>
                    <a:lnTo>
                      <a:pt x="1560" y="1175"/>
                    </a:lnTo>
                    <a:lnTo>
                      <a:pt x="1569" y="1174"/>
                    </a:lnTo>
                    <a:lnTo>
                      <a:pt x="1579" y="1174"/>
                    </a:lnTo>
                    <a:lnTo>
                      <a:pt x="1582" y="1173"/>
                    </a:lnTo>
                    <a:lnTo>
                      <a:pt x="1585" y="1172"/>
                    </a:lnTo>
                    <a:lnTo>
                      <a:pt x="1587" y="1171"/>
                    </a:lnTo>
                    <a:lnTo>
                      <a:pt x="1588" y="1167"/>
                    </a:lnTo>
                    <a:lnTo>
                      <a:pt x="1587" y="1162"/>
                    </a:lnTo>
                    <a:lnTo>
                      <a:pt x="1586" y="1159"/>
                    </a:lnTo>
                    <a:lnTo>
                      <a:pt x="1581" y="1156"/>
                    </a:lnTo>
                    <a:lnTo>
                      <a:pt x="1574" y="1154"/>
                    </a:lnTo>
                    <a:lnTo>
                      <a:pt x="1569" y="1153"/>
                    </a:lnTo>
                    <a:lnTo>
                      <a:pt x="1566" y="1149"/>
                    </a:lnTo>
                    <a:lnTo>
                      <a:pt x="1562" y="1146"/>
                    </a:lnTo>
                    <a:lnTo>
                      <a:pt x="1558" y="1141"/>
                    </a:lnTo>
                    <a:lnTo>
                      <a:pt x="1555" y="1135"/>
                    </a:lnTo>
                    <a:lnTo>
                      <a:pt x="1553" y="1130"/>
                    </a:lnTo>
                    <a:lnTo>
                      <a:pt x="1551" y="1124"/>
                    </a:lnTo>
                    <a:lnTo>
                      <a:pt x="1551" y="1119"/>
                    </a:lnTo>
                    <a:lnTo>
                      <a:pt x="1554" y="1108"/>
                    </a:lnTo>
                    <a:lnTo>
                      <a:pt x="1556" y="1095"/>
                    </a:lnTo>
                    <a:lnTo>
                      <a:pt x="1557" y="1087"/>
                    </a:lnTo>
                    <a:lnTo>
                      <a:pt x="1557" y="1080"/>
                    </a:lnTo>
                    <a:lnTo>
                      <a:pt x="1556" y="1074"/>
                    </a:lnTo>
                    <a:lnTo>
                      <a:pt x="1555" y="1068"/>
                    </a:lnTo>
                    <a:lnTo>
                      <a:pt x="1551" y="1060"/>
                    </a:lnTo>
                    <a:lnTo>
                      <a:pt x="1551" y="1054"/>
                    </a:lnTo>
                    <a:lnTo>
                      <a:pt x="1551" y="1053"/>
                    </a:lnTo>
                    <a:lnTo>
                      <a:pt x="1553" y="1052"/>
                    </a:lnTo>
                    <a:lnTo>
                      <a:pt x="1555" y="1051"/>
                    </a:lnTo>
                    <a:lnTo>
                      <a:pt x="1557" y="1051"/>
                    </a:lnTo>
                    <a:lnTo>
                      <a:pt x="1561" y="1052"/>
                    </a:lnTo>
                    <a:lnTo>
                      <a:pt x="1563" y="1055"/>
                    </a:lnTo>
                    <a:lnTo>
                      <a:pt x="1564" y="1060"/>
                    </a:lnTo>
                    <a:lnTo>
                      <a:pt x="1567" y="1065"/>
                    </a:lnTo>
                    <a:lnTo>
                      <a:pt x="1570" y="1077"/>
                    </a:lnTo>
                    <a:lnTo>
                      <a:pt x="1575" y="1089"/>
                    </a:lnTo>
                    <a:lnTo>
                      <a:pt x="1580" y="1096"/>
                    </a:lnTo>
                    <a:lnTo>
                      <a:pt x="1583" y="1100"/>
                    </a:lnTo>
                    <a:lnTo>
                      <a:pt x="1586" y="1102"/>
                    </a:lnTo>
                    <a:lnTo>
                      <a:pt x="1588" y="1100"/>
                    </a:lnTo>
                    <a:lnTo>
                      <a:pt x="1589" y="1099"/>
                    </a:lnTo>
                    <a:lnTo>
                      <a:pt x="1592" y="1097"/>
                    </a:lnTo>
                    <a:lnTo>
                      <a:pt x="1594" y="1093"/>
                    </a:lnTo>
                    <a:lnTo>
                      <a:pt x="1597" y="1092"/>
                    </a:lnTo>
                    <a:lnTo>
                      <a:pt x="1599" y="1092"/>
                    </a:lnTo>
                    <a:lnTo>
                      <a:pt x="1600" y="1095"/>
                    </a:lnTo>
                    <a:lnTo>
                      <a:pt x="1601" y="1097"/>
                    </a:lnTo>
                    <a:lnTo>
                      <a:pt x="1602" y="1102"/>
                    </a:lnTo>
                    <a:lnTo>
                      <a:pt x="1602" y="1108"/>
                    </a:lnTo>
                    <a:lnTo>
                      <a:pt x="1601" y="1115"/>
                    </a:lnTo>
                    <a:lnTo>
                      <a:pt x="1600" y="1129"/>
                    </a:lnTo>
                    <a:lnTo>
                      <a:pt x="1601" y="1140"/>
                    </a:lnTo>
                    <a:lnTo>
                      <a:pt x="1602" y="1144"/>
                    </a:lnTo>
                    <a:lnTo>
                      <a:pt x="1605" y="1148"/>
                    </a:lnTo>
                    <a:lnTo>
                      <a:pt x="1607" y="1152"/>
                    </a:lnTo>
                    <a:lnTo>
                      <a:pt x="1610" y="1155"/>
                    </a:lnTo>
                    <a:lnTo>
                      <a:pt x="1618" y="1161"/>
                    </a:lnTo>
                    <a:lnTo>
                      <a:pt x="1629" y="1166"/>
                    </a:lnTo>
                    <a:lnTo>
                      <a:pt x="1639" y="1169"/>
                    </a:lnTo>
                    <a:lnTo>
                      <a:pt x="1648" y="1173"/>
                    </a:lnTo>
                    <a:lnTo>
                      <a:pt x="1652" y="1175"/>
                    </a:lnTo>
                    <a:lnTo>
                      <a:pt x="1656" y="1177"/>
                    </a:lnTo>
                    <a:lnTo>
                      <a:pt x="1658" y="1179"/>
                    </a:lnTo>
                    <a:lnTo>
                      <a:pt x="1660" y="1181"/>
                    </a:lnTo>
                    <a:lnTo>
                      <a:pt x="1662" y="1184"/>
                    </a:lnTo>
                    <a:lnTo>
                      <a:pt x="1662" y="1188"/>
                    </a:lnTo>
                    <a:lnTo>
                      <a:pt x="1664" y="1200"/>
                    </a:lnTo>
                    <a:lnTo>
                      <a:pt x="1665" y="1210"/>
                    </a:lnTo>
                    <a:lnTo>
                      <a:pt x="1667" y="1215"/>
                    </a:lnTo>
                    <a:lnTo>
                      <a:pt x="1668" y="1219"/>
                    </a:lnTo>
                    <a:lnTo>
                      <a:pt x="1670" y="1224"/>
                    </a:lnTo>
                    <a:lnTo>
                      <a:pt x="1674" y="1228"/>
                    </a:lnTo>
                    <a:lnTo>
                      <a:pt x="1683" y="1236"/>
                    </a:lnTo>
                    <a:lnTo>
                      <a:pt x="1695" y="1247"/>
                    </a:lnTo>
                    <a:lnTo>
                      <a:pt x="1706" y="1257"/>
                    </a:lnTo>
                    <a:lnTo>
                      <a:pt x="1713" y="1268"/>
                    </a:lnTo>
                    <a:lnTo>
                      <a:pt x="1717" y="1273"/>
                    </a:lnTo>
                    <a:lnTo>
                      <a:pt x="1719" y="1279"/>
                    </a:lnTo>
                    <a:lnTo>
                      <a:pt x="1723" y="1284"/>
                    </a:lnTo>
                    <a:lnTo>
                      <a:pt x="1726" y="1286"/>
                    </a:lnTo>
                    <a:lnTo>
                      <a:pt x="1730" y="1286"/>
                    </a:lnTo>
                    <a:lnTo>
                      <a:pt x="1733" y="1284"/>
                    </a:lnTo>
                    <a:lnTo>
                      <a:pt x="1738" y="1280"/>
                    </a:lnTo>
                    <a:lnTo>
                      <a:pt x="1742" y="1276"/>
                    </a:lnTo>
                    <a:lnTo>
                      <a:pt x="1747" y="1273"/>
                    </a:lnTo>
                    <a:lnTo>
                      <a:pt x="1755" y="1270"/>
                    </a:lnTo>
                    <a:lnTo>
                      <a:pt x="1763" y="1270"/>
                    </a:lnTo>
                    <a:lnTo>
                      <a:pt x="1771" y="1273"/>
                    </a:lnTo>
                    <a:lnTo>
                      <a:pt x="1778" y="1278"/>
                    </a:lnTo>
                    <a:lnTo>
                      <a:pt x="1783" y="1279"/>
                    </a:lnTo>
                    <a:lnTo>
                      <a:pt x="1786" y="1278"/>
                    </a:lnTo>
                    <a:lnTo>
                      <a:pt x="1791" y="1274"/>
                    </a:lnTo>
                    <a:lnTo>
                      <a:pt x="1802" y="1269"/>
                    </a:lnTo>
                    <a:lnTo>
                      <a:pt x="1816" y="1267"/>
                    </a:lnTo>
                    <a:lnTo>
                      <a:pt x="1831" y="1266"/>
                    </a:lnTo>
                    <a:lnTo>
                      <a:pt x="1841" y="1265"/>
                    </a:lnTo>
                    <a:lnTo>
                      <a:pt x="1850" y="1263"/>
                    </a:lnTo>
                    <a:lnTo>
                      <a:pt x="1852" y="1263"/>
                    </a:lnTo>
                    <a:close/>
                    <a:moveTo>
                      <a:pt x="386" y="1985"/>
                    </a:moveTo>
                    <a:lnTo>
                      <a:pt x="390" y="1985"/>
                    </a:lnTo>
                    <a:lnTo>
                      <a:pt x="392" y="1986"/>
                    </a:lnTo>
                    <a:lnTo>
                      <a:pt x="395" y="1988"/>
                    </a:lnTo>
                    <a:lnTo>
                      <a:pt x="396" y="1991"/>
                    </a:lnTo>
                    <a:lnTo>
                      <a:pt x="397" y="1997"/>
                    </a:lnTo>
                    <a:lnTo>
                      <a:pt x="396" y="2004"/>
                    </a:lnTo>
                    <a:lnTo>
                      <a:pt x="392" y="2011"/>
                    </a:lnTo>
                    <a:lnTo>
                      <a:pt x="389" y="2015"/>
                    </a:lnTo>
                    <a:lnTo>
                      <a:pt x="384" y="2017"/>
                    </a:lnTo>
                    <a:lnTo>
                      <a:pt x="380" y="2018"/>
                    </a:lnTo>
                    <a:lnTo>
                      <a:pt x="376" y="2017"/>
                    </a:lnTo>
                    <a:lnTo>
                      <a:pt x="372" y="2015"/>
                    </a:lnTo>
                    <a:lnTo>
                      <a:pt x="371" y="2010"/>
                    </a:lnTo>
                    <a:lnTo>
                      <a:pt x="370" y="2005"/>
                    </a:lnTo>
                    <a:lnTo>
                      <a:pt x="370" y="2001"/>
                    </a:lnTo>
                    <a:lnTo>
                      <a:pt x="370" y="1998"/>
                    </a:lnTo>
                    <a:lnTo>
                      <a:pt x="371" y="1994"/>
                    </a:lnTo>
                    <a:lnTo>
                      <a:pt x="373" y="1991"/>
                    </a:lnTo>
                    <a:lnTo>
                      <a:pt x="376" y="1988"/>
                    </a:lnTo>
                    <a:lnTo>
                      <a:pt x="378" y="1987"/>
                    </a:lnTo>
                    <a:lnTo>
                      <a:pt x="383" y="1986"/>
                    </a:lnTo>
                    <a:lnTo>
                      <a:pt x="386" y="1985"/>
                    </a:lnTo>
                    <a:close/>
                    <a:moveTo>
                      <a:pt x="317" y="2101"/>
                    </a:moveTo>
                    <a:lnTo>
                      <a:pt x="317" y="2099"/>
                    </a:lnTo>
                    <a:lnTo>
                      <a:pt x="319" y="2098"/>
                    </a:lnTo>
                    <a:lnTo>
                      <a:pt x="320" y="2097"/>
                    </a:lnTo>
                    <a:lnTo>
                      <a:pt x="321" y="2097"/>
                    </a:lnTo>
                    <a:lnTo>
                      <a:pt x="323" y="2097"/>
                    </a:lnTo>
                    <a:lnTo>
                      <a:pt x="326" y="2100"/>
                    </a:lnTo>
                    <a:lnTo>
                      <a:pt x="328" y="2104"/>
                    </a:lnTo>
                    <a:lnTo>
                      <a:pt x="331" y="2106"/>
                    </a:lnTo>
                    <a:lnTo>
                      <a:pt x="333" y="2106"/>
                    </a:lnTo>
                    <a:lnTo>
                      <a:pt x="334" y="2102"/>
                    </a:lnTo>
                    <a:lnTo>
                      <a:pt x="335" y="2100"/>
                    </a:lnTo>
                    <a:lnTo>
                      <a:pt x="338" y="2098"/>
                    </a:lnTo>
                    <a:lnTo>
                      <a:pt x="339" y="2097"/>
                    </a:lnTo>
                    <a:lnTo>
                      <a:pt x="340" y="2097"/>
                    </a:lnTo>
                    <a:lnTo>
                      <a:pt x="341" y="2098"/>
                    </a:lnTo>
                    <a:lnTo>
                      <a:pt x="341" y="2100"/>
                    </a:lnTo>
                    <a:lnTo>
                      <a:pt x="341" y="2106"/>
                    </a:lnTo>
                    <a:lnTo>
                      <a:pt x="341" y="2112"/>
                    </a:lnTo>
                    <a:lnTo>
                      <a:pt x="340" y="2116"/>
                    </a:lnTo>
                    <a:lnTo>
                      <a:pt x="339" y="2118"/>
                    </a:lnTo>
                    <a:lnTo>
                      <a:pt x="338" y="2119"/>
                    </a:lnTo>
                    <a:lnTo>
                      <a:pt x="335" y="2120"/>
                    </a:lnTo>
                    <a:lnTo>
                      <a:pt x="332" y="2120"/>
                    </a:lnTo>
                    <a:lnTo>
                      <a:pt x="329" y="2119"/>
                    </a:lnTo>
                    <a:lnTo>
                      <a:pt x="326" y="2118"/>
                    </a:lnTo>
                    <a:lnTo>
                      <a:pt x="323" y="2114"/>
                    </a:lnTo>
                    <a:lnTo>
                      <a:pt x="320" y="2108"/>
                    </a:lnTo>
                    <a:lnTo>
                      <a:pt x="317" y="2101"/>
                    </a:lnTo>
                    <a:close/>
                    <a:moveTo>
                      <a:pt x="1834" y="1500"/>
                    </a:moveTo>
                    <a:lnTo>
                      <a:pt x="1832" y="1502"/>
                    </a:lnTo>
                    <a:lnTo>
                      <a:pt x="1828" y="1502"/>
                    </a:lnTo>
                    <a:lnTo>
                      <a:pt x="1826" y="1502"/>
                    </a:lnTo>
                    <a:lnTo>
                      <a:pt x="1824" y="1500"/>
                    </a:lnTo>
                    <a:lnTo>
                      <a:pt x="1824" y="1497"/>
                    </a:lnTo>
                    <a:lnTo>
                      <a:pt x="1824" y="1495"/>
                    </a:lnTo>
                    <a:lnTo>
                      <a:pt x="1826" y="1493"/>
                    </a:lnTo>
                    <a:lnTo>
                      <a:pt x="1828" y="1492"/>
                    </a:lnTo>
                    <a:lnTo>
                      <a:pt x="1837" y="1490"/>
                    </a:lnTo>
                    <a:lnTo>
                      <a:pt x="1843" y="1488"/>
                    </a:lnTo>
                    <a:lnTo>
                      <a:pt x="1846" y="1488"/>
                    </a:lnTo>
                    <a:lnTo>
                      <a:pt x="1850" y="1488"/>
                    </a:lnTo>
                    <a:lnTo>
                      <a:pt x="1852" y="1489"/>
                    </a:lnTo>
                    <a:lnTo>
                      <a:pt x="1853" y="1492"/>
                    </a:lnTo>
                    <a:lnTo>
                      <a:pt x="1853" y="1495"/>
                    </a:lnTo>
                    <a:lnTo>
                      <a:pt x="1851" y="1496"/>
                    </a:lnTo>
                    <a:lnTo>
                      <a:pt x="1849" y="1496"/>
                    </a:lnTo>
                    <a:lnTo>
                      <a:pt x="1846" y="1496"/>
                    </a:lnTo>
                    <a:lnTo>
                      <a:pt x="1840" y="1497"/>
                    </a:lnTo>
                    <a:lnTo>
                      <a:pt x="1834" y="1500"/>
                    </a:lnTo>
                    <a:close/>
                    <a:moveTo>
                      <a:pt x="1882" y="1475"/>
                    </a:moveTo>
                    <a:lnTo>
                      <a:pt x="1878" y="1477"/>
                    </a:lnTo>
                    <a:lnTo>
                      <a:pt x="1871" y="1480"/>
                    </a:lnTo>
                    <a:lnTo>
                      <a:pt x="1869" y="1480"/>
                    </a:lnTo>
                    <a:lnTo>
                      <a:pt x="1868" y="1480"/>
                    </a:lnTo>
                    <a:lnTo>
                      <a:pt x="1866" y="1478"/>
                    </a:lnTo>
                    <a:lnTo>
                      <a:pt x="1866" y="1477"/>
                    </a:lnTo>
                    <a:lnTo>
                      <a:pt x="1868" y="1474"/>
                    </a:lnTo>
                    <a:lnTo>
                      <a:pt x="1871" y="1470"/>
                    </a:lnTo>
                    <a:lnTo>
                      <a:pt x="1878" y="1468"/>
                    </a:lnTo>
                    <a:lnTo>
                      <a:pt x="1887" y="1464"/>
                    </a:lnTo>
                    <a:lnTo>
                      <a:pt x="1894" y="1463"/>
                    </a:lnTo>
                    <a:lnTo>
                      <a:pt x="1898" y="1463"/>
                    </a:lnTo>
                    <a:lnTo>
                      <a:pt x="1900" y="1465"/>
                    </a:lnTo>
                    <a:lnTo>
                      <a:pt x="1900" y="1469"/>
                    </a:lnTo>
                    <a:lnTo>
                      <a:pt x="1897" y="1471"/>
                    </a:lnTo>
                    <a:lnTo>
                      <a:pt x="1894" y="1473"/>
                    </a:lnTo>
                    <a:lnTo>
                      <a:pt x="1887" y="1474"/>
                    </a:lnTo>
                    <a:lnTo>
                      <a:pt x="1882" y="1475"/>
                    </a:lnTo>
                    <a:close/>
                    <a:moveTo>
                      <a:pt x="2931" y="788"/>
                    </a:moveTo>
                    <a:lnTo>
                      <a:pt x="2939" y="788"/>
                    </a:lnTo>
                    <a:lnTo>
                      <a:pt x="2946" y="788"/>
                    </a:lnTo>
                    <a:lnTo>
                      <a:pt x="2948" y="788"/>
                    </a:lnTo>
                    <a:lnTo>
                      <a:pt x="2952" y="786"/>
                    </a:lnTo>
                    <a:lnTo>
                      <a:pt x="2954" y="784"/>
                    </a:lnTo>
                    <a:lnTo>
                      <a:pt x="2956" y="782"/>
                    </a:lnTo>
                    <a:lnTo>
                      <a:pt x="2959" y="778"/>
                    </a:lnTo>
                    <a:lnTo>
                      <a:pt x="2961" y="777"/>
                    </a:lnTo>
                    <a:lnTo>
                      <a:pt x="2965" y="776"/>
                    </a:lnTo>
                    <a:lnTo>
                      <a:pt x="2968" y="776"/>
                    </a:lnTo>
                    <a:lnTo>
                      <a:pt x="2975" y="777"/>
                    </a:lnTo>
                    <a:lnTo>
                      <a:pt x="2981" y="778"/>
                    </a:lnTo>
                    <a:lnTo>
                      <a:pt x="2985" y="781"/>
                    </a:lnTo>
                    <a:lnTo>
                      <a:pt x="2986" y="783"/>
                    </a:lnTo>
                    <a:lnTo>
                      <a:pt x="2989" y="786"/>
                    </a:lnTo>
                    <a:lnTo>
                      <a:pt x="2990" y="788"/>
                    </a:lnTo>
                    <a:lnTo>
                      <a:pt x="2992" y="795"/>
                    </a:lnTo>
                    <a:lnTo>
                      <a:pt x="2993" y="802"/>
                    </a:lnTo>
                    <a:lnTo>
                      <a:pt x="2993" y="805"/>
                    </a:lnTo>
                    <a:lnTo>
                      <a:pt x="2992" y="807"/>
                    </a:lnTo>
                    <a:lnTo>
                      <a:pt x="2991" y="809"/>
                    </a:lnTo>
                    <a:lnTo>
                      <a:pt x="2989" y="810"/>
                    </a:lnTo>
                    <a:lnTo>
                      <a:pt x="2984" y="813"/>
                    </a:lnTo>
                    <a:lnTo>
                      <a:pt x="2979" y="814"/>
                    </a:lnTo>
                    <a:lnTo>
                      <a:pt x="2974" y="814"/>
                    </a:lnTo>
                    <a:lnTo>
                      <a:pt x="2970" y="812"/>
                    </a:lnTo>
                    <a:lnTo>
                      <a:pt x="2965" y="808"/>
                    </a:lnTo>
                    <a:lnTo>
                      <a:pt x="2961" y="805"/>
                    </a:lnTo>
                    <a:lnTo>
                      <a:pt x="2956" y="801"/>
                    </a:lnTo>
                    <a:lnTo>
                      <a:pt x="2954" y="800"/>
                    </a:lnTo>
                    <a:lnTo>
                      <a:pt x="2951" y="800"/>
                    </a:lnTo>
                    <a:lnTo>
                      <a:pt x="2948" y="801"/>
                    </a:lnTo>
                    <a:lnTo>
                      <a:pt x="2946" y="806"/>
                    </a:lnTo>
                    <a:lnTo>
                      <a:pt x="2945" y="812"/>
                    </a:lnTo>
                    <a:lnTo>
                      <a:pt x="2943" y="814"/>
                    </a:lnTo>
                    <a:lnTo>
                      <a:pt x="2942" y="815"/>
                    </a:lnTo>
                    <a:lnTo>
                      <a:pt x="2941" y="816"/>
                    </a:lnTo>
                    <a:lnTo>
                      <a:pt x="2939" y="816"/>
                    </a:lnTo>
                    <a:lnTo>
                      <a:pt x="2933" y="816"/>
                    </a:lnTo>
                    <a:lnTo>
                      <a:pt x="2927" y="815"/>
                    </a:lnTo>
                    <a:lnTo>
                      <a:pt x="2922" y="814"/>
                    </a:lnTo>
                    <a:lnTo>
                      <a:pt x="2917" y="813"/>
                    </a:lnTo>
                    <a:lnTo>
                      <a:pt x="2915" y="809"/>
                    </a:lnTo>
                    <a:lnTo>
                      <a:pt x="2914" y="807"/>
                    </a:lnTo>
                    <a:lnTo>
                      <a:pt x="2912" y="802"/>
                    </a:lnTo>
                    <a:lnTo>
                      <a:pt x="2914" y="799"/>
                    </a:lnTo>
                    <a:lnTo>
                      <a:pt x="2915" y="795"/>
                    </a:lnTo>
                    <a:lnTo>
                      <a:pt x="2917" y="793"/>
                    </a:lnTo>
                    <a:lnTo>
                      <a:pt x="2921" y="790"/>
                    </a:lnTo>
                    <a:lnTo>
                      <a:pt x="2924" y="788"/>
                    </a:lnTo>
                    <a:lnTo>
                      <a:pt x="2928" y="788"/>
                    </a:lnTo>
                    <a:lnTo>
                      <a:pt x="2931" y="788"/>
                    </a:lnTo>
                    <a:close/>
                  </a:path>
                </a:pathLst>
              </a:custGeom>
              <a:solidFill>
                <a:srgbClr val="BFBFBF">
                  <a:alpha val="100000"/>
                </a:srgbClr>
              </a:solidFill>
              <a:ln w="9525" cap="flat" cmpd="sng">
                <a:solidFill>
                  <a:schemeClr val="bg1">
                    <a:alpha val="100000"/>
                  </a:schemeClr>
                </a:solidFill>
                <a:prstDash val="solid"/>
                <a:bevel/>
                <a:headEnd type="none" w="med" len="med"/>
                <a:tailEnd type="none" w="med" len="med"/>
              </a:ln>
            </p:spPr>
            <p:txBody>
              <a:bodyPr/>
              <a:lstStyle/>
              <a:p>
                <a:endParaRPr lang="zh-CN" altLang="en-US"/>
              </a:p>
            </p:txBody>
          </p:sp>
          <p:sp>
            <p:nvSpPr>
              <p:cNvPr id="44064" name="天津"/>
              <p:cNvSpPr/>
              <p:nvPr/>
            </p:nvSpPr>
            <p:spPr>
              <a:xfrm>
                <a:off x="3714796" y="1571707"/>
                <a:ext cx="114301" cy="19051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430" h="726">
                    <a:moveTo>
                      <a:pt x="119" y="67"/>
                    </a:moveTo>
                    <a:lnTo>
                      <a:pt x="126" y="63"/>
                    </a:lnTo>
                    <a:lnTo>
                      <a:pt x="132" y="60"/>
                    </a:lnTo>
                    <a:lnTo>
                      <a:pt x="136" y="55"/>
                    </a:lnTo>
                    <a:lnTo>
                      <a:pt x="139" y="49"/>
                    </a:lnTo>
                    <a:lnTo>
                      <a:pt x="141" y="47"/>
                    </a:lnTo>
                    <a:lnTo>
                      <a:pt x="142" y="44"/>
                    </a:lnTo>
                    <a:lnTo>
                      <a:pt x="145" y="43"/>
                    </a:lnTo>
                    <a:lnTo>
                      <a:pt x="148" y="43"/>
                    </a:lnTo>
                    <a:lnTo>
                      <a:pt x="152" y="42"/>
                    </a:lnTo>
                    <a:lnTo>
                      <a:pt x="155" y="41"/>
                    </a:lnTo>
                    <a:lnTo>
                      <a:pt x="160" y="38"/>
                    </a:lnTo>
                    <a:lnTo>
                      <a:pt x="165" y="35"/>
                    </a:lnTo>
                    <a:lnTo>
                      <a:pt x="168" y="30"/>
                    </a:lnTo>
                    <a:lnTo>
                      <a:pt x="171" y="25"/>
                    </a:lnTo>
                    <a:lnTo>
                      <a:pt x="171" y="20"/>
                    </a:lnTo>
                    <a:lnTo>
                      <a:pt x="172" y="15"/>
                    </a:lnTo>
                    <a:lnTo>
                      <a:pt x="172" y="10"/>
                    </a:lnTo>
                    <a:lnTo>
                      <a:pt x="174" y="6"/>
                    </a:lnTo>
                    <a:lnTo>
                      <a:pt x="178" y="4"/>
                    </a:lnTo>
                    <a:lnTo>
                      <a:pt x="184" y="3"/>
                    </a:lnTo>
                    <a:lnTo>
                      <a:pt x="201" y="1"/>
                    </a:lnTo>
                    <a:lnTo>
                      <a:pt x="221" y="0"/>
                    </a:lnTo>
                    <a:lnTo>
                      <a:pt x="230" y="0"/>
                    </a:lnTo>
                    <a:lnTo>
                      <a:pt x="237" y="3"/>
                    </a:lnTo>
                    <a:lnTo>
                      <a:pt x="241" y="4"/>
                    </a:lnTo>
                    <a:lnTo>
                      <a:pt x="245" y="6"/>
                    </a:lnTo>
                    <a:lnTo>
                      <a:pt x="247" y="10"/>
                    </a:lnTo>
                    <a:lnTo>
                      <a:pt x="249" y="13"/>
                    </a:lnTo>
                    <a:lnTo>
                      <a:pt x="253" y="22"/>
                    </a:lnTo>
                    <a:lnTo>
                      <a:pt x="258" y="29"/>
                    </a:lnTo>
                    <a:lnTo>
                      <a:pt x="264" y="36"/>
                    </a:lnTo>
                    <a:lnTo>
                      <a:pt x="271" y="43"/>
                    </a:lnTo>
                    <a:lnTo>
                      <a:pt x="284" y="54"/>
                    </a:lnTo>
                    <a:lnTo>
                      <a:pt x="294" y="62"/>
                    </a:lnTo>
                    <a:lnTo>
                      <a:pt x="298" y="67"/>
                    </a:lnTo>
                    <a:lnTo>
                      <a:pt x="300" y="72"/>
                    </a:lnTo>
                    <a:lnTo>
                      <a:pt x="300" y="78"/>
                    </a:lnTo>
                    <a:lnTo>
                      <a:pt x="298" y="83"/>
                    </a:lnTo>
                    <a:lnTo>
                      <a:pt x="294" y="89"/>
                    </a:lnTo>
                    <a:lnTo>
                      <a:pt x="289" y="94"/>
                    </a:lnTo>
                    <a:lnTo>
                      <a:pt x="285" y="95"/>
                    </a:lnTo>
                    <a:lnTo>
                      <a:pt x="281" y="97"/>
                    </a:lnTo>
                    <a:lnTo>
                      <a:pt x="277" y="98"/>
                    </a:lnTo>
                    <a:lnTo>
                      <a:pt x="271" y="98"/>
                    </a:lnTo>
                    <a:lnTo>
                      <a:pt x="261" y="98"/>
                    </a:lnTo>
                    <a:lnTo>
                      <a:pt x="252" y="99"/>
                    </a:lnTo>
                    <a:lnTo>
                      <a:pt x="243" y="101"/>
                    </a:lnTo>
                    <a:lnTo>
                      <a:pt x="236" y="105"/>
                    </a:lnTo>
                    <a:lnTo>
                      <a:pt x="231" y="110"/>
                    </a:lnTo>
                    <a:lnTo>
                      <a:pt x="227" y="116"/>
                    </a:lnTo>
                    <a:lnTo>
                      <a:pt x="224" y="124"/>
                    </a:lnTo>
                    <a:lnTo>
                      <a:pt x="224" y="133"/>
                    </a:lnTo>
                    <a:lnTo>
                      <a:pt x="224" y="143"/>
                    </a:lnTo>
                    <a:lnTo>
                      <a:pt x="227" y="152"/>
                    </a:lnTo>
                    <a:lnTo>
                      <a:pt x="230" y="161"/>
                    </a:lnTo>
                    <a:lnTo>
                      <a:pt x="235" y="169"/>
                    </a:lnTo>
                    <a:lnTo>
                      <a:pt x="246" y="183"/>
                    </a:lnTo>
                    <a:lnTo>
                      <a:pt x="255" y="198"/>
                    </a:lnTo>
                    <a:lnTo>
                      <a:pt x="266" y="212"/>
                    </a:lnTo>
                    <a:lnTo>
                      <a:pt x="274" y="223"/>
                    </a:lnTo>
                    <a:lnTo>
                      <a:pt x="279" y="227"/>
                    </a:lnTo>
                    <a:lnTo>
                      <a:pt x="283" y="233"/>
                    </a:lnTo>
                    <a:lnTo>
                      <a:pt x="285" y="239"/>
                    </a:lnTo>
                    <a:lnTo>
                      <a:pt x="286" y="245"/>
                    </a:lnTo>
                    <a:lnTo>
                      <a:pt x="287" y="258"/>
                    </a:lnTo>
                    <a:lnTo>
                      <a:pt x="290" y="269"/>
                    </a:lnTo>
                    <a:lnTo>
                      <a:pt x="291" y="274"/>
                    </a:lnTo>
                    <a:lnTo>
                      <a:pt x="293" y="277"/>
                    </a:lnTo>
                    <a:lnTo>
                      <a:pt x="297" y="281"/>
                    </a:lnTo>
                    <a:lnTo>
                      <a:pt x="302" y="284"/>
                    </a:lnTo>
                    <a:lnTo>
                      <a:pt x="304" y="286"/>
                    </a:lnTo>
                    <a:lnTo>
                      <a:pt x="306" y="286"/>
                    </a:lnTo>
                    <a:lnTo>
                      <a:pt x="310" y="286"/>
                    </a:lnTo>
                    <a:lnTo>
                      <a:pt x="313" y="284"/>
                    </a:lnTo>
                    <a:lnTo>
                      <a:pt x="321" y="281"/>
                    </a:lnTo>
                    <a:lnTo>
                      <a:pt x="330" y="277"/>
                    </a:lnTo>
                    <a:lnTo>
                      <a:pt x="338" y="274"/>
                    </a:lnTo>
                    <a:lnTo>
                      <a:pt x="348" y="270"/>
                    </a:lnTo>
                    <a:lnTo>
                      <a:pt x="357" y="268"/>
                    </a:lnTo>
                    <a:lnTo>
                      <a:pt x="367" y="266"/>
                    </a:lnTo>
                    <a:lnTo>
                      <a:pt x="372" y="268"/>
                    </a:lnTo>
                    <a:lnTo>
                      <a:pt x="374" y="270"/>
                    </a:lnTo>
                    <a:lnTo>
                      <a:pt x="376" y="272"/>
                    </a:lnTo>
                    <a:lnTo>
                      <a:pt x="378" y="276"/>
                    </a:lnTo>
                    <a:lnTo>
                      <a:pt x="378" y="284"/>
                    </a:lnTo>
                    <a:lnTo>
                      <a:pt x="375" y="293"/>
                    </a:lnTo>
                    <a:lnTo>
                      <a:pt x="372" y="303"/>
                    </a:lnTo>
                    <a:lnTo>
                      <a:pt x="369" y="313"/>
                    </a:lnTo>
                    <a:lnTo>
                      <a:pt x="367" y="321"/>
                    </a:lnTo>
                    <a:lnTo>
                      <a:pt x="367" y="327"/>
                    </a:lnTo>
                    <a:lnTo>
                      <a:pt x="368" y="331"/>
                    </a:lnTo>
                    <a:lnTo>
                      <a:pt x="371" y="332"/>
                    </a:lnTo>
                    <a:lnTo>
                      <a:pt x="373" y="333"/>
                    </a:lnTo>
                    <a:lnTo>
                      <a:pt x="378" y="333"/>
                    </a:lnTo>
                    <a:lnTo>
                      <a:pt x="382" y="334"/>
                    </a:lnTo>
                    <a:lnTo>
                      <a:pt x="390" y="337"/>
                    </a:lnTo>
                    <a:lnTo>
                      <a:pt x="398" y="340"/>
                    </a:lnTo>
                    <a:lnTo>
                      <a:pt x="407" y="347"/>
                    </a:lnTo>
                    <a:lnTo>
                      <a:pt x="417" y="356"/>
                    </a:lnTo>
                    <a:lnTo>
                      <a:pt x="423" y="365"/>
                    </a:lnTo>
                    <a:lnTo>
                      <a:pt x="428" y="375"/>
                    </a:lnTo>
                    <a:lnTo>
                      <a:pt x="430" y="384"/>
                    </a:lnTo>
                    <a:lnTo>
                      <a:pt x="430" y="394"/>
                    </a:lnTo>
                    <a:lnTo>
                      <a:pt x="429" y="403"/>
                    </a:lnTo>
                    <a:lnTo>
                      <a:pt x="428" y="414"/>
                    </a:lnTo>
                    <a:lnTo>
                      <a:pt x="424" y="423"/>
                    </a:lnTo>
                    <a:lnTo>
                      <a:pt x="416" y="425"/>
                    </a:lnTo>
                    <a:lnTo>
                      <a:pt x="405" y="427"/>
                    </a:lnTo>
                    <a:lnTo>
                      <a:pt x="396" y="431"/>
                    </a:lnTo>
                    <a:lnTo>
                      <a:pt x="385" y="434"/>
                    </a:lnTo>
                    <a:lnTo>
                      <a:pt x="375" y="439"/>
                    </a:lnTo>
                    <a:lnTo>
                      <a:pt x="366" y="445"/>
                    </a:lnTo>
                    <a:lnTo>
                      <a:pt x="356" y="452"/>
                    </a:lnTo>
                    <a:lnTo>
                      <a:pt x="348" y="460"/>
                    </a:lnTo>
                    <a:lnTo>
                      <a:pt x="341" y="467"/>
                    </a:lnTo>
                    <a:lnTo>
                      <a:pt x="337" y="476"/>
                    </a:lnTo>
                    <a:lnTo>
                      <a:pt x="335" y="483"/>
                    </a:lnTo>
                    <a:lnTo>
                      <a:pt x="334" y="489"/>
                    </a:lnTo>
                    <a:lnTo>
                      <a:pt x="335" y="503"/>
                    </a:lnTo>
                    <a:lnTo>
                      <a:pt x="336" y="518"/>
                    </a:lnTo>
                    <a:lnTo>
                      <a:pt x="335" y="527"/>
                    </a:lnTo>
                    <a:lnTo>
                      <a:pt x="332" y="536"/>
                    </a:lnTo>
                    <a:lnTo>
                      <a:pt x="329" y="546"/>
                    </a:lnTo>
                    <a:lnTo>
                      <a:pt x="324" y="557"/>
                    </a:lnTo>
                    <a:lnTo>
                      <a:pt x="312" y="577"/>
                    </a:lnTo>
                    <a:lnTo>
                      <a:pt x="300" y="598"/>
                    </a:lnTo>
                    <a:lnTo>
                      <a:pt x="294" y="609"/>
                    </a:lnTo>
                    <a:lnTo>
                      <a:pt x="291" y="620"/>
                    </a:lnTo>
                    <a:lnTo>
                      <a:pt x="287" y="630"/>
                    </a:lnTo>
                    <a:lnTo>
                      <a:pt x="285" y="640"/>
                    </a:lnTo>
                    <a:lnTo>
                      <a:pt x="283" y="659"/>
                    </a:lnTo>
                    <a:lnTo>
                      <a:pt x="280" y="677"/>
                    </a:lnTo>
                    <a:lnTo>
                      <a:pt x="280" y="686"/>
                    </a:lnTo>
                    <a:lnTo>
                      <a:pt x="279" y="693"/>
                    </a:lnTo>
                    <a:lnTo>
                      <a:pt x="267" y="697"/>
                    </a:lnTo>
                    <a:lnTo>
                      <a:pt x="255" y="700"/>
                    </a:lnTo>
                    <a:lnTo>
                      <a:pt x="245" y="705"/>
                    </a:lnTo>
                    <a:lnTo>
                      <a:pt x="236" y="709"/>
                    </a:lnTo>
                    <a:lnTo>
                      <a:pt x="223" y="716"/>
                    </a:lnTo>
                    <a:lnTo>
                      <a:pt x="210" y="722"/>
                    </a:lnTo>
                    <a:lnTo>
                      <a:pt x="203" y="724"/>
                    </a:lnTo>
                    <a:lnTo>
                      <a:pt x="197" y="724"/>
                    </a:lnTo>
                    <a:lnTo>
                      <a:pt x="195" y="724"/>
                    </a:lnTo>
                    <a:lnTo>
                      <a:pt x="192" y="723"/>
                    </a:lnTo>
                    <a:lnTo>
                      <a:pt x="190" y="722"/>
                    </a:lnTo>
                    <a:lnTo>
                      <a:pt x="189" y="719"/>
                    </a:lnTo>
                    <a:lnTo>
                      <a:pt x="186" y="716"/>
                    </a:lnTo>
                    <a:lnTo>
                      <a:pt x="184" y="713"/>
                    </a:lnTo>
                    <a:lnTo>
                      <a:pt x="182" y="711"/>
                    </a:lnTo>
                    <a:lnTo>
                      <a:pt x="179" y="710"/>
                    </a:lnTo>
                    <a:lnTo>
                      <a:pt x="173" y="709"/>
                    </a:lnTo>
                    <a:lnTo>
                      <a:pt x="166" y="709"/>
                    </a:lnTo>
                    <a:lnTo>
                      <a:pt x="160" y="711"/>
                    </a:lnTo>
                    <a:lnTo>
                      <a:pt x="153" y="715"/>
                    </a:lnTo>
                    <a:lnTo>
                      <a:pt x="147" y="719"/>
                    </a:lnTo>
                    <a:lnTo>
                      <a:pt x="141" y="724"/>
                    </a:lnTo>
                    <a:lnTo>
                      <a:pt x="139" y="725"/>
                    </a:lnTo>
                    <a:lnTo>
                      <a:pt x="135" y="726"/>
                    </a:lnTo>
                    <a:lnTo>
                      <a:pt x="133" y="726"/>
                    </a:lnTo>
                    <a:lnTo>
                      <a:pt x="130" y="725"/>
                    </a:lnTo>
                    <a:lnTo>
                      <a:pt x="127" y="722"/>
                    </a:lnTo>
                    <a:lnTo>
                      <a:pt x="124" y="716"/>
                    </a:lnTo>
                    <a:lnTo>
                      <a:pt x="120" y="699"/>
                    </a:lnTo>
                    <a:lnTo>
                      <a:pt x="116" y="681"/>
                    </a:lnTo>
                    <a:lnTo>
                      <a:pt x="115" y="679"/>
                    </a:lnTo>
                    <a:lnTo>
                      <a:pt x="113" y="677"/>
                    </a:lnTo>
                    <a:lnTo>
                      <a:pt x="109" y="675"/>
                    </a:lnTo>
                    <a:lnTo>
                      <a:pt x="105" y="674"/>
                    </a:lnTo>
                    <a:lnTo>
                      <a:pt x="95" y="674"/>
                    </a:lnTo>
                    <a:lnTo>
                      <a:pt x="82" y="674"/>
                    </a:lnTo>
                    <a:lnTo>
                      <a:pt x="67" y="675"/>
                    </a:lnTo>
                    <a:lnTo>
                      <a:pt x="54" y="675"/>
                    </a:lnTo>
                    <a:lnTo>
                      <a:pt x="42" y="674"/>
                    </a:lnTo>
                    <a:lnTo>
                      <a:pt x="32" y="672"/>
                    </a:lnTo>
                    <a:lnTo>
                      <a:pt x="25" y="667"/>
                    </a:lnTo>
                    <a:lnTo>
                      <a:pt x="19" y="661"/>
                    </a:lnTo>
                    <a:lnTo>
                      <a:pt x="14" y="653"/>
                    </a:lnTo>
                    <a:lnTo>
                      <a:pt x="10" y="644"/>
                    </a:lnTo>
                    <a:lnTo>
                      <a:pt x="8" y="635"/>
                    </a:lnTo>
                    <a:lnTo>
                      <a:pt x="6" y="625"/>
                    </a:lnTo>
                    <a:lnTo>
                      <a:pt x="4" y="615"/>
                    </a:lnTo>
                    <a:lnTo>
                      <a:pt x="4" y="605"/>
                    </a:lnTo>
                    <a:lnTo>
                      <a:pt x="3" y="591"/>
                    </a:lnTo>
                    <a:lnTo>
                      <a:pt x="3" y="578"/>
                    </a:lnTo>
                    <a:lnTo>
                      <a:pt x="2" y="565"/>
                    </a:lnTo>
                    <a:lnTo>
                      <a:pt x="1" y="554"/>
                    </a:lnTo>
                    <a:lnTo>
                      <a:pt x="0" y="545"/>
                    </a:lnTo>
                    <a:lnTo>
                      <a:pt x="0" y="539"/>
                    </a:lnTo>
                    <a:lnTo>
                      <a:pt x="1" y="536"/>
                    </a:lnTo>
                    <a:lnTo>
                      <a:pt x="3" y="534"/>
                    </a:lnTo>
                    <a:lnTo>
                      <a:pt x="6" y="533"/>
                    </a:lnTo>
                    <a:lnTo>
                      <a:pt x="10" y="533"/>
                    </a:lnTo>
                    <a:lnTo>
                      <a:pt x="20" y="532"/>
                    </a:lnTo>
                    <a:lnTo>
                      <a:pt x="31" y="532"/>
                    </a:lnTo>
                    <a:lnTo>
                      <a:pt x="34" y="530"/>
                    </a:lnTo>
                    <a:lnTo>
                      <a:pt x="38" y="529"/>
                    </a:lnTo>
                    <a:lnTo>
                      <a:pt x="41" y="528"/>
                    </a:lnTo>
                    <a:lnTo>
                      <a:pt x="44" y="524"/>
                    </a:lnTo>
                    <a:lnTo>
                      <a:pt x="45" y="518"/>
                    </a:lnTo>
                    <a:lnTo>
                      <a:pt x="45" y="509"/>
                    </a:lnTo>
                    <a:lnTo>
                      <a:pt x="44" y="498"/>
                    </a:lnTo>
                    <a:lnTo>
                      <a:pt x="42" y="486"/>
                    </a:lnTo>
                    <a:lnTo>
                      <a:pt x="38" y="459"/>
                    </a:lnTo>
                    <a:lnTo>
                      <a:pt x="33" y="431"/>
                    </a:lnTo>
                    <a:lnTo>
                      <a:pt x="29" y="394"/>
                    </a:lnTo>
                    <a:lnTo>
                      <a:pt x="26" y="357"/>
                    </a:lnTo>
                    <a:lnTo>
                      <a:pt x="21" y="324"/>
                    </a:lnTo>
                    <a:lnTo>
                      <a:pt x="16" y="297"/>
                    </a:lnTo>
                    <a:lnTo>
                      <a:pt x="16" y="290"/>
                    </a:lnTo>
                    <a:lnTo>
                      <a:pt x="16" y="284"/>
                    </a:lnTo>
                    <a:lnTo>
                      <a:pt x="17" y="281"/>
                    </a:lnTo>
                    <a:lnTo>
                      <a:pt x="19" y="278"/>
                    </a:lnTo>
                    <a:lnTo>
                      <a:pt x="20" y="277"/>
                    </a:lnTo>
                    <a:lnTo>
                      <a:pt x="22" y="275"/>
                    </a:lnTo>
                    <a:lnTo>
                      <a:pt x="23" y="271"/>
                    </a:lnTo>
                    <a:lnTo>
                      <a:pt x="23" y="268"/>
                    </a:lnTo>
                    <a:lnTo>
                      <a:pt x="25" y="265"/>
                    </a:lnTo>
                    <a:lnTo>
                      <a:pt x="26" y="261"/>
                    </a:lnTo>
                    <a:lnTo>
                      <a:pt x="29" y="259"/>
                    </a:lnTo>
                    <a:lnTo>
                      <a:pt x="36" y="258"/>
                    </a:lnTo>
                    <a:lnTo>
                      <a:pt x="41" y="259"/>
                    </a:lnTo>
                    <a:lnTo>
                      <a:pt x="45" y="262"/>
                    </a:lnTo>
                    <a:lnTo>
                      <a:pt x="47" y="265"/>
                    </a:lnTo>
                    <a:lnTo>
                      <a:pt x="51" y="271"/>
                    </a:lnTo>
                    <a:lnTo>
                      <a:pt x="52" y="275"/>
                    </a:lnTo>
                    <a:lnTo>
                      <a:pt x="54" y="276"/>
                    </a:lnTo>
                    <a:lnTo>
                      <a:pt x="57" y="278"/>
                    </a:lnTo>
                    <a:lnTo>
                      <a:pt x="58" y="278"/>
                    </a:lnTo>
                    <a:lnTo>
                      <a:pt x="64" y="280"/>
                    </a:lnTo>
                    <a:lnTo>
                      <a:pt x="70" y="278"/>
                    </a:lnTo>
                    <a:lnTo>
                      <a:pt x="80" y="276"/>
                    </a:lnTo>
                    <a:lnTo>
                      <a:pt x="94" y="274"/>
                    </a:lnTo>
                    <a:lnTo>
                      <a:pt x="101" y="272"/>
                    </a:lnTo>
                    <a:lnTo>
                      <a:pt x="108" y="270"/>
                    </a:lnTo>
                    <a:lnTo>
                      <a:pt x="114" y="268"/>
                    </a:lnTo>
                    <a:lnTo>
                      <a:pt x="117" y="265"/>
                    </a:lnTo>
                    <a:lnTo>
                      <a:pt x="121" y="262"/>
                    </a:lnTo>
                    <a:lnTo>
                      <a:pt x="123" y="257"/>
                    </a:lnTo>
                    <a:lnTo>
                      <a:pt x="126" y="252"/>
                    </a:lnTo>
                    <a:lnTo>
                      <a:pt x="128" y="247"/>
                    </a:lnTo>
                    <a:lnTo>
                      <a:pt x="130" y="236"/>
                    </a:lnTo>
                    <a:lnTo>
                      <a:pt x="130" y="225"/>
                    </a:lnTo>
                    <a:lnTo>
                      <a:pt x="129" y="213"/>
                    </a:lnTo>
                    <a:lnTo>
                      <a:pt x="128" y="200"/>
                    </a:lnTo>
                    <a:lnTo>
                      <a:pt x="126" y="188"/>
                    </a:lnTo>
                    <a:lnTo>
                      <a:pt x="126" y="180"/>
                    </a:lnTo>
                    <a:lnTo>
                      <a:pt x="126" y="177"/>
                    </a:lnTo>
                    <a:lnTo>
                      <a:pt x="127" y="175"/>
                    </a:lnTo>
                    <a:lnTo>
                      <a:pt x="129" y="174"/>
                    </a:lnTo>
                    <a:lnTo>
                      <a:pt x="132" y="171"/>
                    </a:lnTo>
                    <a:lnTo>
                      <a:pt x="138" y="169"/>
                    </a:lnTo>
                    <a:lnTo>
                      <a:pt x="141" y="168"/>
                    </a:lnTo>
                    <a:lnTo>
                      <a:pt x="142" y="167"/>
                    </a:lnTo>
                    <a:lnTo>
                      <a:pt x="141" y="165"/>
                    </a:lnTo>
                    <a:lnTo>
                      <a:pt x="138" y="162"/>
                    </a:lnTo>
                    <a:lnTo>
                      <a:pt x="134" y="160"/>
                    </a:lnTo>
                    <a:lnTo>
                      <a:pt x="124" y="154"/>
                    </a:lnTo>
                    <a:lnTo>
                      <a:pt x="116" y="149"/>
                    </a:lnTo>
                    <a:lnTo>
                      <a:pt x="114" y="146"/>
                    </a:lnTo>
                    <a:lnTo>
                      <a:pt x="111" y="144"/>
                    </a:lnTo>
                    <a:lnTo>
                      <a:pt x="110" y="142"/>
                    </a:lnTo>
                    <a:lnTo>
                      <a:pt x="110" y="138"/>
                    </a:lnTo>
                    <a:lnTo>
                      <a:pt x="110" y="133"/>
                    </a:lnTo>
                    <a:lnTo>
                      <a:pt x="110" y="131"/>
                    </a:lnTo>
                    <a:lnTo>
                      <a:pt x="114" y="123"/>
                    </a:lnTo>
                    <a:lnTo>
                      <a:pt x="121" y="104"/>
                    </a:lnTo>
                    <a:lnTo>
                      <a:pt x="122" y="97"/>
                    </a:lnTo>
                    <a:lnTo>
                      <a:pt x="122" y="91"/>
                    </a:lnTo>
                    <a:lnTo>
                      <a:pt x="122" y="85"/>
                    </a:lnTo>
                    <a:lnTo>
                      <a:pt x="121" y="79"/>
                    </a:lnTo>
                    <a:lnTo>
                      <a:pt x="120" y="70"/>
                    </a:lnTo>
                    <a:lnTo>
                      <a:pt x="119" y="67"/>
                    </a:lnTo>
                    <a:close/>
                  </a:path>
                </a:pathLst>
              </a:custGeom>
              <a:solidFill>
                <a:srgbClr val="BFBFBF">
                  <a:alpha val="100000"/>
                </a:srgbClr>
              </a:solidFill>
              <a:ln w="9525" cap="flat" cmpd="sng">
                <a:solidFill>
                  <a:schemeClr val="bg1">
                    <a:alpha val="100000"/>
                  </a:schemeClr>
                </a:solidFill>
                <a:prstDash val="solid"/>
                <a:bevel/>
                <a:headEnd type="none" w="med" len="med"/>
                <a:tailEnd type="none" w="med" len="med"/>
              </a:ln>
            </p:spPr>
            <p:txBody>
              <a:bodyPr/>
              <a:lstStyle/>
              <a:p>
                <a:endParaRPr lang="zh-CN" altLang="en-US"/>
              </a:p>
            </p:txBody>
          </p:sp>
          <p:sp>
            <p:nvSpPr>
              <p:cNvPr id="44065" name="北京"/>
              <p:cNvSpPr/>
              <p:nvPr/>
            </p:nvSpPr>
            <p:spPr>
              <a:xfrm>
                <a:off x="3590969" y="1476452"/>
                <a:ext cx="171452" cy="19051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36" h="711">
                    <a:moveTo>
                      <a:pt x="237" y="646"/>
                    </a:moveTo>
                    <a:lnTo>
                      <a:pt x="245" y="646"/>
                    </a:lnTo>
                    <a:lnTo>
                      <a:pt x="252" y="646"/>
                    </a:lnTo>
                    <a:lnTo>
                      <a:pt x="257" y="646"/>
                    </a:lnTo>
                    <a:lnTo>
                      <a:pt x="262" y="648"/>
                    </a:lnTo>
                    <a:lnTo>
                      <a:pt x="265" y="650"/>
                    </a:lnTo>
                    <a:lnTo>
                      <a:pt x="268" y="655"/>
                    </a:lnTo>
                    <a:lnTo>
                      <a:pt x="270" y="659"/>
                    </a:lnTo>
                    <a:lnTo>
                      <a:pt x="272" y="668"/>
                    </a:lnTo>
                    <a:lnTo>
                      <a:pt x="275" y="678"/>
                    </a:lnTo>
                    <a:lnTo>
                      <a:pt x="279" y="689"/>
                    </a:lnTo>
                    <a:lnTo>
                      <a:pt x="282" y="694"/>
                    </a:lnTo>
                    <a:lnTo>
                      <a:pt x="285" y="699"/>
                    </a:lnTo>
                    <a:lnTo>
                      <a:pt x="289" y="703"/>
                    </a:lnTo>
                    <a:lnTo>
                      <a:pt x="291" y="706"/>
                    </a:lnTo>
                    <a:lnTo>
                      <a:pt x="296" y="708"/>
                    </a:lnTo>
                    <a:lnTo>
                      <a:pt x="300" y="709"/>
                    </a:lnTo>
                    <a:lnTo>
                      <a:pt x="304" y="711"/>
                    </a:lnTo>
                    <a:lnTo>
                      <a:pt x="308" y="711"/>
                    </a:lnTo>
                    <a:lnTo>
                      <a:pt x="312" y="711"/>
                    </a:lnTo>
                    <a:lnTo>
                      <a:pt x="315" y="708"/>
                    </a:lnTo>
                    <a:lnTo>
                      <a:pt x="319" y="707"/>
                    </a:lnTo>
                    <a:lnTo>
                      <a:pt x="321" y="703"/>
                    </a:lnTo>
                    <a:lnTo>
                      <a:pt x="325" y="696"/>
                    </a:lnTo>
                    <a:lnTo>
                      <a:pt x="331" y="689"/>
                    </a:lnTo>
                    <a:lnTo>
                      <a:pt x="337" y="681"/>
                    </a:lnTo>
                    <a:lnTo>
                      <a:pt x="344" y="675"/>
                    </a:lnTo>
                    <a:lnTo>
                      <a:pt x="354" y="664"/>
                    </a:lnTo>
                    <a:lnTo>
                      <a:pt x="364" y="655"/>
                    </a:lnTo>
                    <a:lnTo>
                      <a:pt x="372" y="646"/>
                    </a:lnTo>
                    <a:lnTo>
                      <a:pt x="379" y="639"/>
                    </a:lnTo>
                    <a:lnTo>
                      <a:pt x="383" y="637"/>
                    </a:lnTo>
                    <a:lnTo>
                      <a:pt x="386" y="635"/>
                    </a:lnTo>
                    <a:lnTo>
                      <a:pt x="390" y="633"/>
                    </a:lnTo>
                    <a:lnTo>
                      <a:pt x="394" y="633"/>
                    </a:lnTo>
                    <a:lnTo>
                      <a:pt x="401" y="633"/>
                    </a:lnTo>
                    <a:lnTo>
                      <a:pt x="409" y="636"/>
                    </a:lnTo>
                    <a:lnTo>
                      <a:pt x="413" y="637"/>
                    </a:lnTo>
                    <a:lnTo>
                      <a:pt x="416" y="637"/>
                    </a:lnTo>
                    <a:lnTo>
                      <a:pt x="420" y="636"/>
                    </a:lnTo>
                    <a:lnTo>
                      <a:pt x="422" y="636"/>
                    </a:lnTo>
                    <a:lnTo>
                      <a:pt x="428" y="631"/>
                    </a:lnTo>
                    <a:lnTo>
                      <a:pt x="434" y="625"/>
                    </a:lnTo>
                    <a:lnTo>
                      <a:pt x="436" y="623"/>
                    </a:lnTo>
                    <a:lnTo>
                      <a:pt x="439" y="621"/>
                    </a:lnTo>
                    <a:lnTo>
                      <a:pt x="441" y="621"/>
                    </a:lnTo>
                    <a:lnTo>
                      <a:pt x="444" y="621"/>
                    </a:lnTo>
                    <a:lnTo>
                      <a:pt x="448" y="625"/>
                    </a:lnTo>
                    <a:lnTo>
                      <a:pt x="453" y="631"/>
                    </a:lnTo>
                    <a:lnTo>
                      <a:pt x="457" y="632"/>
                    </a:lnTo>
                    <a:lnTo>
                      <a:pt x="460" y="633"/>
                    </a:lnTo>
                    <a:lnTo>
                      <a:pt x="464" y="632"/>
                    </a:lnTo>
                    <a:lnTo>
                      <a:pt x="467" y="630"/>
                    </a:lnTo>
                    <a:lnTo>
                      <a:pt x="471" y="626"/>
                    </a:lnTo>
                    <a:lnTo>
                      <a:pt x="474" y="621"/>
                    </a:lnTo>
                    <a:lnTo>
                      <a:pt x="477" y="615"/>
                    </a:lnTo>
                    <a:lnTo>
                      <a:pt x="478" y="608"/>
                    </a:lnTo>
                    <a:lnTo>
                      <a:pt x="479" y="593"/>
                    </a:lnTo>
                    <a:lnTo>
                      <a:pt x="482" y="580"/>
                    </a:lnTo>
                    <a:lnTo>
                      <a:pt x="486" y="568"/>
                    </a:lnTo>
                    <a:lnTo>
                      <a:pt x="492" y="556"/>
                    </a:lnTo>
                    <a:lnTo>
                      <a:pt x="499" y="547"/>
                    </a:lnTo>
                    <a:lnTo>
                      <a:pt x="503" y="542"/>
                    </a:lnTo>
                    <a:lnTo>
                      <a:pt x="503" y="539"/>
                    </a:lnTo>
                    <a:lnTo>
                      <a:pt x="501" y="537"/>
                    </a:lnTo>
                    <a:lnTo>
                      <a:pt x="496" y="535"/>
                    </a:lnTo>
                    <a:lnTo>
                      <a:pt x="489" y="532"/>
                    </a:lnTo>
                    <a:lnTo>
                      <a:pt x="478" y="528"/>
                    </a:lnTo>
                    <a:lnTo>
                      <a:pt x="467" y="524"/>
                    </a:lnTo>
                    <a:lnTo>
                      <a:pt x="458" y="519"/>
                    </a:lnTo>
                    <a:lnTo>
                      <a:pt x="449" y="516"/>
                    </a:lnTo>
                    <a:lnTo>
                      <a:pt x="446" y="513"/>
                    </a:lnTo>
                    <a:lnTo>
                      <a:pt x="442" y="509"/>
                    </a:lnTo>
                    <a:lnTo>
                      <a:pt x="440" y="504"/>
                    </a:lnTo>
                    <a:lnTo>
                      <a:pt x="438" y="499"/>
                    </a:lnTo>
                    <a:lnTo>
                      <a:pt x="435" y="488"/>
                    </a:lnTo>
                    <a:lnTo>
                      <a:pt x="435" y="479"/>
                    </a:lnTo>
                    <a:lnTo>
                      <a:pt x="435" y="469"/>
                    </a:lnTo>
                    <a:lnTo>
                      <a:pt x="434" y="460"/>
                    </a:lnTo>
                    <a:lnTo>
                      <a:pt x="434" y="455"/>
                    </a:lnTo>
                    <a:lnTo>
                      <a:pt x="435" y="450"/>
                    </a:lnTo>
                    <a:lnTo>
                      <a:pt x="436" y="447"/>
                    </a:lnTo>
                    <a:lnTo>
                      <a:pt x="440" y="444"/>
                    </a:lnTo>
                    <a:lnTo>
                      <a:pt x="446" y="441"/>
                    </a:lnTo>
                    <a:lnTo>
                      <a:pt x="454" y="436"/>
                    </a:lnTo>
                    <a:lnTo>
                      <a:pt x="460" y="435"/>
                    </a:lnTo>
                    <a:lnTo>
                      <a:pt x="465" y="434"/>
                    </a:lnTo>
                    <a:lnTo>
                      <a:pt x="472" y="434"/>
                    </a:lnTo>
                    <a:lnTo>
                      <a:pt x="480" y="435"/>
                    </a:lnTo>
                    <a:lnTo>
                      <a:pt x="496" y="436"/>
                    </a:lnTo>
                    <a:lnTo>
                      <a:pt x="510" y="435"/>
                    </a:lnTo>
                    <a:lnTo>
                      <a:pt x="523" y="432"/>
                    </a:lnTo>
                    <a:lnTo>
                      <a:pt x="534" y="428"/>
                    </a:lnTo>
                    <a:lnTo>
                      <a:pt x="546" y="423"/>
                    </a:lnTo>
                    <a:lnTo>
                      <a:pt x="559" y="419"/>
                    </a:lnTo>
                    <a:lnTo>
                      <a:pt x="572" y="416"/>
                    </a:lnTo>
                    <a:lnTo>
                      <a:pt x="583" y="410"/>
                    </a:lnTo>
                    <a:lnTo>
                      <a:pt x="589" y="404"/>
                    </a:lnTo>
                    <a:lnTo>
                      <a:pt x="592" y="397"/>
                    </a:lnTo>
                    <a:lnTo>
                      <a:pt x="593" y="394"/>
                    </a:lnTo>
                    <a:lnTo>
                      <a:pt x="596" y="392"/>
                    </a:lnTo>
                    <a:lnTo>
                      <a:pt x="599" y="391"/>
                    </a:lnTo>
                    <a:lnTo>
                      <a:pt x="604" y="390"/>
                    </a:lnTo>
                    <a:lnTo>
                      <a:pt x="612" y="388"/>
                    </a:lnTo>
                    <a:lnTo>
                      <a:pt x="617" y="386"/>
                    </a:lnTo>
                    <a:lnTo>
                      <a:pt x="619" y="381"/>
                    </a:lnTo>
                    <a:lnTo>
                      <a:pt x="619" y="374"/>
                    </a:lnTo>
                    <a:lnTo>
                      <a:pt x="619" y="366"/>
                    </a:lnTo>
                    <a:lnTo>
                      <a:pt x="619" y="358"/>
                    </a:lnTo>
                    <a:lnTo>
                      <a:pt x="617" y="348"/>
                    </a:lnTo>
                    <a:lnTo>
                      <a:pt x="615" y="341"/>
                    </a:lnTo>
                    <a:lnTo>
                      <a:pt x="614" y="334"/>
                    </a:lnTo>
                    <a:lnTo>
                      <a:pt x="611" y="330"/>
                    </a:lnTo>
                    <a:lnTo>
                      <a:pt x="602" y="320"/>
                    </a:lnTo>
                    <a:lnTo>
                      <a:pt x="592" y="306"/>
                    </a:lnTo>
                    <a:lnTo>
                      <a:pt x="589" y="299"/>
                    </a:lnTo>
                    <a:lnTo>
                      <a:pt x="586" y="293"/>
                    </a:lnTo>
                    <a:lnTo>
                      <a:pt x="584" y="287"/>
                    </a:lnTo>
                    <a:lnTo>
                      <a:pt x="583" y="281"/>
                    </a:lnTo>
                    <a:lnTo>
                      <a:pt x="594" y="270"/>
                    </a:lnTo>
                    <a:lnTo>
                      <a:pt x="606" y="260"/>
                    </a:lnTo>
                    <a:lnTo>
                      <a:pt x="606" y="257"/>
                    </a:lnTo>
                    <a:lnTo>
                      <a:pt x="605" y="254"/>
                    </a:lnTo>
                    <a:lnTo>
                      <a:pt x="603" y="252"/>
                    </a:lnTo>
                    <a:lnTo>
                      <a:pt x="600" y="249"/>
                    </a:lnTo>
                    <a:lnTo>
                      <a:pt x="597" y="248"/>
                    </a:lnTo>
                    <a:lnTo>
                      <a:pt x="593" y="248"/>
                    </a:lnTo>
                    <a:lnTo>
                      <a:pt x="589" y="249"/>
                    </a:lnTo>
                    <a:lnTo>
                      <a:pt x="585" y="252"/>
                    </a:lnTo>
                    <a:lnTo>
                      <a:pt x="580" y="253"/>
                    </a:lnTo>
                    <a:lnTo>
                      <a:pt x="577" y="253"/>
                    </a:lnTo>
                    <a:lnTo>
                      <a:pt x="574" y="252"/>
                    </a:lnTo>
                    <a:lnTo>
                      <a:pt x="572" y="248"/>
                    </a:lnTo>
                    <a:lnTo>
                      <a:pt x="570" y="245"/>
                    </a:lnTo>
                    <a:lnTo>
                      <a:pt x="568" y="239"/>
                    </a:lnTo>
                    <a:lnTo>
                      <a:pt x="568" y="233"/>
                    </a:lnTo>
                    <a:lnTo>
                      <a:pt x="568" y="227"/>
                    </a:lnTo>
                    <a:lnTo>
                      <a:pt x="570" y="220"/>
                    </a:lnTo>
                    <a:lnTo>
                      <a:pt x="573" y="215"/>
                    </a:lnTo>
                    <a:lnTo>
                      <a:pt x="575" y="210"/>
                    </a:lnTo>
                    <a:lnTo>
                      <a:pt x="579" y="205"/>
                    </a:lnTo>
                    <a:lnTo>
                      <a:pt x="584" y="203"/>
                    </a:lnTo>
                    <a:lnTo>
                      <a:pt x="589" y="201"/>
                    </a:lnTo>
                    <a:lnTo>
                      <a:pt x="592" y="199"/>
                    </a:lnTo>
                    <a:lnTo>
                      <a:pt x="597" y="198"/>
                    </a:lnTo>
                    <a:lnTo>
                      <a:pt x="606" y="198"/>
                    </a:lnTo>
                    <a:lnTo>
                      <a:pt x="615" y="198"/>
                    </a:lnTo>
                    <a:lnTo>
                      <a:pt x="619" y="197"/>
                    </a:lnTo>
                    <a:lnTo>
                      <a:pt x="623" y="196"/>
                    </a:lnTo>
                    <a:lnTo>
                      <a:pt x="627" y="194"/>
                    </a:lnTo>
                    <a:lnTo>
                      <a:pt x="629" y="191"/>
                    </a:lnTo>
                    <a:lnTo>
                      <a:pt x="633" y="184"/>
                    </a:lnTo>
                    <a:lnTo>
                      <a:pt x="635" y="177"/>
                    </a:lnTo>
                    <a:lnTo>
                      <a:pt x="636" y="171"/>
                    </a:lnTo>
                    <a:lnTo>
                      <a:pt x="635" y="165"/>
                    </a:lnTo>
                    <a:lnTo>
                      <a:pt x="633" y="161"/>
                    </a:lnTo>
                    <a:lnTo>
                      <a:pt x="629" y="158"/>
                    </a:lnTo>
                    <a:lnTo>
                      <a:pt x="623" y="154"/>
                    </a:lnTo>
                    <a:lnTo>
                      <a:pt x="615" y="152"/>
                    </a:lnTo>
                    <a:lnTo>
                      <a:pt x="592" y="148"/>
                    </a:lnTo>
                    <a:lnTo>
                      <a:pt x="567" y="147"/>
                    </a:lnTo>
                    <a:lnTo>
                      <a:pt x="545" y="147"/>
                    </a:lnTo>
                    <a:lnTo>
                      <a:pt x="530" y="147"/>
                    </a:lnTo>
                    <a:lnTo>
                      <a:pt x="518" y="150"/>
                    </a:lnTo>
                    <a:lnTo>
                      <a:pt x="508" y="151"/>
                    </a:lnTo>
                    <a:lnTo>
                      <a:pt x="498" y="150"/>
                    </a:lnTo>
                    <a:lnTo>
                      <a:pt x="486" y="147"/>
                    </a:lnTo>
                    <a:lnTo>
                      <a:pt x="474" y="142"/>
                    </a:lnTo>
                    <a:lnTo>
                      <a:pt x="464" y="135"/>
                    </a:lnTo>
                    <a:lnTo>
                      <a:pt x="454" y="127"/>
                    </a:lnTo>
                    <a:lnTo>
                      <a:pt x="448" y="117"/>
                    </a:lnTo>
                    <a:lnTo>
                      <a:pt x="442" y="109"/>
                    </a:lnTo>
                    <a:lnTo>
                      <a:pt x="436" y="101"/>
                    </a:lnTo>
                    <a:lnTo>
                      <a:pt x="429" y="93"/>
                    </a:lnTo>
                    <a:lnTo>
                      <a:pt x="422" y="87"/>
                    </a:lnTo>
                    <a:lnTo>
                      <a:pt x="413" y="79"/>
                    </a:lnTo>
                    <a:lnTo>
                      <a:pt x="404" y="73"/>
                    </a:lnTo>
                    <a:lnTo>
                      <a:pt x="396" y="66"/>
                    </a:lnTo>
                    <a:lnTo>
                      <a:pt x="388" y="58"/>
                    </a:lnTo>
                    <a:lnTo>
                      <a:pt x="382" y="49"/>
                    </a:lnTo>
                    <a:lnTo>
                      <a:pt x="377" y="40"/>
                    </a:lnTo>
                    <a:lnTo>
                      <a:pt x="373" y="31"/>
                    </a:lnTo>
                    <a:lnTo>
                      <a:pt x="371" y="21"/>
                    </a:lnTo>
                    <a:lnTo>
                      <a:pt x="370" y="13"/>
                    </a:lnTo>
                    <a:lnTo>
                      <a:pt x="367" y="6"/>
                    </a:lnTo>
                    <a:lnTo>
                      <a:pt x="366" y="3"/>
                    </a:lnTo>
                    <a:lnTo>
                      <a:pt x="364" y="1"/>
                    </a:lnTo>
                    <a:lnTo>
                      <a:pt x="361" y="0"/>
                    </a:lnTo>
                    <a:lnTo>
                      <a:pt x="359" y="0"/>
                    </a:lnTo>
                    <a:lnTo>
                      <a:pt x="357" y="0"/>
                    </a:lnTo>
                    <a:lnTo>
                      <a:pt x="354" y="1"/>
                    </a:lnTo>
                    <a:lnTo>
                      <a:pt x="353" y="3"/>
                    </a:lnTo>
                    <a:lnTo>
                      <a:pt x="352" y="6"/>
                    </a:lnTo>
                    <a:lnTo>
                      <a:pt x="350" y="10"/>
                    </a:lnTo>
                    <a:lnTo>
                      <a:pt x="348" y="16"/>
                    </a:lnTo>
                    <a:lnTo>
                      <a:pt x="346" y="22"/>
                    </a:lnTo>
                    <a:lnTo>
                      <a:pt x="342" y="27"/>
                    </a:lnTo>
                    <a:lnTo>
                      <a:pt x="340" y="28"/>
                    </a:lnTo>
                    <a:lnTo>
                      <a:pt x="337" y="30"/>
                    </a:lnTo>
                    <a:lnTo>
                      <a:pt x="332" y="31"/>
                    </a:lnTo>
                    <a:lnTo>
                      <a:pt x="325" y="31"/>
                    </a:lnTo>
                    <a:lnTo>
                      <a:pt x="318" y="32"/>
                    </a:lnTo>
                    <a:lnTo>
                      <a:pt x="313" y="32"/>
                    </a:lnTo>
                    <a:lnTo>
                      <a:pt x="308" y="34"/>
                    </a:lnTo>
                    <a:lnTo>
                      <a:pt x="304" y="35"/>
                    </a:lnTo>
                    <a:lnTo>
                      <a:pt x="303" y="38"/>
                    </a:lnTo>
                    <a:lnTo>
                      <a:pt x="301" y="40"/>
                    </a:lnTo>
                    <a:lnTo>
                      <a:pt x="301" y="44"/>
                    </a:lnTo>
                    <a:lnTo>
                      <a:pt x="301" y="47"/>
                    </a:lnTo>
                    <a:lnTo>
                      <a:pt x="300" y="51"/>
                    </a:lnTo>
                    <a:lnTo>
                      <a:pt x="300" y="53"/>
                    </a:lnTo>
                    <a:lnTo>
                      <a:pt x="297" y="57"/>
                    </a:lnTo>
                    <a:lnTo>
                      <a:pt x="296" y="59"/>
                    </a:lnTo>
                    <a:lnTo>
                      <a:pt x="294" y="62"/>
                    </a:lnTo>
                    <a:lnTo>
                      <a:pt x="290" y="63"/>
                    </a:lnTo>
                    <a:lnTo>
                      <a:pt x="288" y="63"/>
                    </a:lnTo>
                    <a:lnTo>
                      <a:pt x="284" y="63"/>
                    </a:lnTo>
                    <a:lnTo>
                      <a:pt x="276" y="63"/>
                    </a:lnTo>
                    <a:lnTo>
                      <a:pt x="270" y="65"/>
                    </a:lnTo>
                    <a:lnTo>
                      <a:pt x="269" y="68"/>
                    </a:lnTo>
                    <a:lnTo>
                      <a:pt x="266" y="70"/>
                    </a:lnTo>
                    <a:lnTo>
                      <a:pt x="266" y="72"/>
                    </a:lnTo>
                    <a:lnTo>
                      <a:pt x="268" y="76"/>
                    </a:lnTo>
                    <a:lnTo>
                      <a:pt x="272" y="84"/>
                    </a:lnTo>
                    <a:lnTo>
                      <a:pt x="279" y="93"/>
                    </a:lnTo>
                    <a:lnTo>
                      <a:pt x="287" y="101"/>
                    </a:lnTo>
                    <a:lnTo>
                      <a:pt x="295" y="106"/>
                    </a:lnTo>
                    <a:lnTo>
                      <a:pt x="298" y="108"/>
                    </a:lnTo>
                    <a:lnTo>
                      <a:pt x="301" y="112"/>
                    </a:lnTo>
                    <a:lnTo>
                      <a:pt x="303" y="116"/>
                    </a:lnTo>
                    <a:lnTo>
                      <a:pt x="304" y="120"/>
                    </a:lnTo>
                    <a:lnTo>
                      <a:pt x="306" y="123"/>
                    </a:lnTo>
                    <a:lnTo>
                      <a:pt x="304" y="127"/>
                    </a:lnTo>
                    <a:lnTo>
                      <a:pt x="302" y="129"/>
                    </a:lnTo>
                    <a:lnTo>
                      <a:pt x="300" y="131"/>
                    </a:lnTo>
                    <a:lnTo>
                      <a:pt x="282" y="132"/>
                    </a:lnTo>
                    <a:lnTo>
                      <a:pt x="268" y="136"/>
                    </a:lnTo>
                    <a:lnTo>
                      <a:pt x="262" y="138"/>
                    </a:lnTo>
                    <a:lnTo>
                      <a:pt x="255" y="139"/>
                    </a:lnTo>
                    <a:lnTo>
                      <a:pt x="252" y="139"/>
                    </a:lnTo>
                    <a:lnTo>
                      <a:pt x="249" y="138"/>
                    </a:lnTo>
                    <a:lnTo>
                      <a:pt x="245" y="136"/>
                    </a:lnTo>
                    <a:lnTo>
                      <a:pt x="243" y="134"/>
                    </a:lnTo>
                    <a:lnTo>
                      <a:pt x="238" y="129"/>
                    </a:lnTo>
                    <a:lnTo>
                      <a:pt x="234" y="128"/>
                    </a:lnTo>
                    <a:lnTo>
                      <a:pt x="233" y="131"/>
                    </a:lnTo>
                    <a:lnTo>
                      <a:pt x="232" y="138"/>
                    </a:lnTo>
                    <a:lnTo>
                      <a:pt x="232" y="146"/>
                    </a:lnTo>
                    <a:lnTo>
                      <a:pt x="230" y="153"/>
                    </a:lnTo>
                    <a:lnTo>
                      <a:pt x="227" y="159"/>
                    </a:lnTo>
                    <a:lnTo>
                      <a:pt x="222" y="165"/>
                    </a:lnTo>
                    <a:lnTo>
                      <a:pt x="216" y="173"/>
                    </a:lnTo>
                    <a:lnTo>
                      <a:pt x="212" y="183"/>
                    </a:lnTo>
                    <a:lnTo>
                      <a:pt x="205" y="194"/>
                    </a:lnTo>
                    <a:lnTo>
                      <a:pt x="194" y="205"/>
                    </a:lnTo>
                    <a:lnTo>
                      <a:pt x="187" y="211"/>
                    </a:lnTo>
                    <a:lnTo>
                      <a:pt x="181" y="215"/>
                    </a:lnTo>
                    <a:lnTo>
                      <a:pt x="176" y="217"/>
                    </a:lnTo>
                    <a:lnTo>
                      <a:pt x="170" y="219"/>
                    </a:lnTo>
                    <a:lnTo>
                      <a:pt x="165" y="219"/>
                    </a:lnTo>
                    <a:lnTo>
                      <a:pt x="161" y="217"/>
                    </a:lnTo>
                    <a:lnTo>
                      <a:pt x="156" y="215"/>
                    </a:lnTo>
                    <a:lnTo>
                      <a:pt x="150" y="211"/>
                    </a:lnTo>
                    <a:lnTo>
                      <a:pt x="144" y="209"/>
                    </a:lnTo>
                    <a:lnTo>
                      <a:pt x="138" y="209"/>
                    </a:lnTo>
                    <a:lnTo>
                      <a:pt x="132" y="210"/>
                    </a:lnTo>
                    <a:lnTo>
                      <a:pt x="125" y="213"/>
                    </a:lnTo>
                    <a:lnTo>
                      <a:pt x="118" y="216"/>
                    </a:lnTo>
                    <a:lnTo>
                      <a:pt x="112" y="221"/>
                    </a:lnTo>
                    <a:lnTo>
                      <a:pt x="106" y="227"/>
                    </a:lnTo>
                    <a:lnTo>
                      <a:pt x="101" y="232"/>
                    </a:lnTo>
                    <a:lnTo>
                      <a:pt x="98" y="239"/>
                    </a:lnTo>
                    <a:lnTo>
                      <a:pt x="94" y="246"/>
                    </a:lnTo>
                    <a:lnTo>
                      <a:pt x="93" y="254"/>
                    </a:lnTo>
                    <a:lnTo>
                      <a:pt x="92" y="262"/>
                    </a:lnTo>
                    <a:lnTo>
                      <a:pt x="90" y="271"/>
                    </a:lnTo>
                    <a:lnTo>
                      <a:pt x="92" y="278"/>
                    </a:lnTo>
                    <a:lnTo>
                      <a:pt x="94" y="285"/>
                    </a:lnTo>
                    <a:lnTo>
                      <a:pt x="99" y="290"/>
                    </a:lnTo>
                    <a:lnTo>
                      <a:pt x="112" y="301"/>
                    </a:lnTo>
                    <a:lnTo>
                      <a:pt x="130" y="312"/>
                    </a:lnTo>
                    <a:lnTo>
                      <a:pt x="137" y="318"/>
                    </a:lnTo>
                    <a:lnTo>
                      <a:pt x="142" y="323"/>
                    </a:lnTo>
                    <a:lnTo>
                      <a:pt x="145" y="328"/>
                    </a:lnTo>
                    <a:lnTo>
                      <a:pt x="148" y="337"/>
                    </a:lnTo>
                    <a:lnTo>
                      <a:pt x="149" y="349"/>
                    </a:lnTo>
                    <a:lnTo>
                      <a:pt x="148" y="362"/>
                    </a:lnTo>
                    <a:lnTo>
                      <a:pt x="145" y="374"/>
                    </a:lnTo>
                    <a:lnTo>
                      <a:pt x="142" y="386"/>
                    </a:lnTo>
                    <a:lnTo>
                      <a:pt x="137" y="396"/>
                    </a:lnTo>
                    <a:lnTo>
                      <a:pt x="132" y="404"/>
                    </a:lnTo>
                    <a:lnTo>
                      <a:pt x="126" y="409"/>
                    </a:lnTo>
                    <a:lnTo>
                      <a:pt x="121" y="413"/>
                    </a:lnTo>
                    <a:lnTo>
                      <a:pt x="115" y="416"/>
                    </a:lnTo>
                    <a:lnTo>
                      <a:pt x="111" y="417"/>
                    </a:lnTo>
                    <a:lnTo>
                      <a:pt x="104" y="417"/>
                    </a:lnTo>
                    <a:lnTo>
                      <a:pt x="95" y="418"/>
                    </a:lnTo>
                    <a:lnTo>
                      <a:pt x="87" y="421"/>
                    </a:lnTo>
                    <a:lnTo>
                      <a:pt x="76" y="424"/>
                    </a:lnTo>
                    <a:lnTo>
                      <a:pt x="63" y="432"/>
                    </a:lnTo>
                    <a:lnTo>
                      <a:pt x="44" y="443"/>
                    </a:lnTo>
                    <a:lnTo>
                      <a:pt x="26" y="456"/>
                    </a:lnTo>
                    <a:lnTo>
                      <a:pt x="11" y="466"/>
                    </a:lnTo>
                    <a:lnTo>
                      <a:pt x="6" y="470"/>
                    </a:lnTo>
                    <a:lnTo>
                      <a:pt x="2" y="475"/>
                    </a:lnTo>
                    <a:lnTo>
                      <a:pt x="0" y="481"/>
                    </a:lnTo>
                    <a:lnTo>
                      <a:pt x="0" y="486"/>
                    </a:lnTo>
                    <a:lnTo>
                      <a:pt x="0" y="492"/>
                    </a:lnTo>
                    <a:lnTo>
                      <a:pt x="0" y="497"/>
                    </a:lnTo>
                    <a:lnTo>
                      <a:pt x="1" y="501"/>
                    </a:lnTo>
                    <a:lnTo>
                      <a:pt x="4" y="506"/>
                    </a:lnTo>
                    <a:lnTo>
                      <a:pt x="10" y="516"/>
                    </a:lnTo>
                    <a:lnTo>
                      <a:pt x="19" y="528"/>
                    </a:lnTo>
                    <a:lnTo>
                      <a:pt x="29" y="539"/>
                    </a:lnTo>
                    <a:lnTo>
                      <a:pt x="35" y="549"/>
                    </a:lnTo>
                    <a:lnTo>
                      <a:pt x="38" y="557"/>
                    </a:lnTo>
                    <a:lnTo>
                      <a:pt x="41" y="563"/>
                    </a:lnTo>
                    <a:lnTo>
                      <a:pt x="39" y="566"/>
                    </a:lnTo>
                    <a:lnTo>
                      <a:pt x="39" y="567"/>
                    </a:lnTo>
                    <a:lnTo>
                      <a:pt x="37" y="569"/>
                    </a:lnTo>
                    <a:lnTo>
                      <a:pt x="33" y="569"/>
                    </a:lnTo>
                    <a:lnTo>
                      <a:pt x="25" y="570"/>
                    </a:lnTo>
                    <a:lnTo>
                      <a:pt x="19" y="574"/>
                    </a:lnTo>
                    <a:lnTo>
                      <a:pt x="17" y="575"/>
                    </a:lnTo>
                    <a:lnTo>
                      <a:pt x="14" y="577"/>
                    </a:lnTo>
                    <a:lnTo>
                      <a:pt x="13" y="581"/>
                    </a:lnTo>
                    <a:lnTo>
                      <a:pt x="13" y="585"/>
                    </a:lnTo>
                    <a:lnTo>
                      <a:pt x="17" y="593"/>
                    </a:lnTo>
                    <a:lnTo>
                      <a:pt x="22" y="602"/>
                    </a:lnTo>
                    <a:lnTo>
                      <a:pt x="25" y="607"/>
                    </a:lnTo>
                    <a:lnTo>
                      <a:pt x="29" y="611"/>
                    </a:lnTo>
                    <a:lnTo>
                      <a:pt x="30" y="615"/>
                    </a:lnTo>
                    <a:lnTo>
                      <a:pt x="31" y="620"/>
                    </a:lnTo>
                    <a:lnTo>
                      <a:pt x="33" y="631"/>
                    </a:lnTo>
                    <a:lnTo>
                      <a:pt x="35" y="642"/>
                    </a:lnTo>
                    <a:lnTo>
                      <a:pt x="37" y="646"/>
                    </a:lnTo>
                    <a:lnTo>
                      <a:pt x="39" y="651"/>
                    </a:lnTo>
                    <a:lnTo>
                      <a:pt x="42" y="655"/>
                    </a:lnTo>
                    <a:lnTo>
                      <a:pt x="45" y="658"/>
                    </a:lnTo>
                    <a:lnTo>
                      <a:pt x="50" y="659"/>
                    </a:lnTo>
                    <a:lnTo>
                      <a:pt x="57" y="661"/>
                    </a:lnTo>
                    <a:lnTo>
                      <a:pt x="64" y="662"/>
                    </a:lnTo>
                    <a:lnTo>
                      <a:pt x="71" y="662"/>
                    </a:lnTo>
                    <a:lnTo>
                      <a:pt x="79" y="661"/>
                    </a:lnTo>
                    <a:lnTo>
                      <a:pt x="86" y="659"/>
                    </a:lnTo>
                    <a:lnTo>
                      <a:pt x="88" y="661"/>
                    </a:lnTo>
                    <a:lnTo>
                      <a:pt x="90" y="662"/>
                    </a:lnTo>
                    <a:lnTo>
                      <a:pt x="93" y="663"/>
                    </a:lnTo>
                    <a:lnTo>
                      <a:pt x="95" y="667"/>
                    </a:lnTo>
                    <a:lnTo>
                      <a:pt x="99" y="671"/>
                    </a:lnTo>
                    <a:lnTo>
                      <a:pt x="102" y="677"/>
                    </a:lnTo>
                    <a:lnTo>
                      <a:pt x="107" y="682"/>
                    </a:lnTo>
                    <a:lnTo>
                      <a:pt x="112" y="687"/>
                    </a:lnTo>
                    <a:lnTo>
                      <a:pt x="118" y="689"/>
                    </a:lnTo>
                    <a:lnTo>
                      <a:pt x="123" y="689"/>
                    </a:lnTo>
                    <a:lnTo>
                      <a:pt x="128" y="689"/>
                    </a:lnTo>
                    <a:lnTo>
                      <a:pt x="134" y="688"/>
                    </a:lnTo>
                    <a:lnTo>
                      <a:pt x="144" y="683"/>
                    </a:lnTo>
                    <a:lnTo>
                      <a:pt x="150" y="680"/>
                    </a:lnTo>
                    <a:lnTo>
                      <a:pt x="157" y="675"/>
                    </a:lnTo>
                    <a:lnTo>
                      <a:pt x="163" y="669"/>
                    </a:lnTo>
                    <a:lnTo>
                      <a:pt x="171" y="663"/>
                    </a:lnTo>
                    <a:lnTo>
                      <a:pt x="180" y="657"/>
                    </a:lnTo>
                    <a:lnTo>
                      <a:pt x="187" y="654"/>
                    </a:lnTo>
                    <a:lnTo>
                      <a:pt x="194" y="650"/>
                    </a:lnTo>
                    <a:lnTo>
                      <a:pt x="201" y="649"/>
                    </a:lnTo>
                    <a:lnTo>
                      <a:pt x="213" y="648"/>
                    </a:lnTo>
                    <a:lnTo>
                      <a:pt x="225" y="646"/>
                    </a:lnTo>
                    <a:lnTo>
                      <a:pt x="237" y="646"/>
                    </a:lnTo>
                    <a:close/>
                  </a:path>
                </a:pathLst>
              </a:custGeom>
              <a:solidFill>
                <a:srgbClr val="BFBFBF">
                  <a:alpha val="100000"/>
                </a:srgbClr>
              </a:solidFill>
              <a:ln w="9525" cap="flat" cmpd="sng">
                <a:solidFill>
                  <a:schemeClr val="bg1">
                    <a:alpha val="100000"/>
                  </a:schemeClr>
                </a:solidFill>
                <a:prstDash val="solid"/>
                <a:bevel/>
                <a:headEnd type="none" w="med" len="med"/>
                <a:tailEnd type="none" w="med" len="med"/>
              </a:ln>
            </p:spPr>
            <p:txBody>
              <a:bodyPr/>
              <a:lstStyle/>
              <a:p>
                <a:endParaRPr lang="zh-CN" altLang="en-US"/>
              </a:p>
            </p:txBody>
          </p:sp>
          <p:sp>
            <p:nvSpPr>
              <p:cNvPr id="44066" name="河北"/>
              <p:cNvSpPr>
                <a:spLocks noEditPoints="1"/>
              </p:cNvSpPr>
              <p:nvPr/>
            </p:nvSpPr>
            <p:spPr>
              <a:xfrm>
                <a:off x="3438567" y="1295468"/>
                <a:ext cx="542932" cy="76204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2047" h="2907">
                    <a:moveTo>
                      <a:pt x="1422" y="1913"/>
                    </a:moveTo>
                    <a:lnTo>
                      <a:pt x="1422" y="1915"/>
                    </a:lnTo>
                    <a:lnTo>
                      <a:pt x="1421" y="1916"/>
                    </a:lnTo>
                    <a:lnTo>
                      <a:pt x="1422" y="1922"/>
                    </a:lnTo>
                    <a:lnTo>
                      <a:pt x="1421" y="1928"/>
                    </a:lnTo>
                    <a:lnTo>
                      <a:pt x="1421" y="1935"/>
                    </a:lnTo>
                    <a:lnTo>
                      <a:pt x="1418" y="1942"/>
                    </a:lnTo>
                    <a:lnTo>
                      <a:pt x="1416" y="1949"/>
                    </a:lnTo>
                    <a:lnTo>
                      <a:pt x="1411" y="1956"/>
                    </a:lnTo>
                    <a:lnTo>
                      <a:pt x="1405" y="1963"/>
                    </a:lnTo>
                    <a:lnTo>
                      <a:pt x="1397" y="1968"/>
                    </a:lnTo>
                    <a:lnTo>
                      <a:pt x="1384" y="1976"/>
                    </a:lnTo>
                    <a:lnTo>
                      <a:pt x="1371" y="1986"/>
                    </a:lnTo>
                    <a:lnTo>
                      <a:pt x="1360" y="1995"/>
                    </a:lnTo>
                    <a:lnTo>
                      <a:pt x="1352" y="2006"/>
                    </a:lnTo>
                    <a:lnTo>
                      <a:pt x="1345" y="2023"/>
                    </a:lnTo>
                    <a:lnTo>
                      <a:pt x="1339" y="2039"/>
                    </a:lnTo>
                    <a:lnTo>
                      <a:pt x="1333" y="2058"/>
                    </a:lnTo>
                    <a:lnTo>
                      <a:pt x="1327" y="2071"/>
                    </a:lnTo>
                    <a:lnTo>
                      <a:pt x="1322" y="2074"/>
                    </a:lnTo>
                    <a:lnTo>
                      <a:pt x="1316" y="2076"/>
                    </a:lnTo>
                    <a:lnTo>
                      <a:pt x="1309" y="2077"/>
                    </a:lnTo>
                    <a:lnTo>
                      <a:pt x="1301" y="2080"/>
                    </a:lnTo>
                    <a:lnTo>
                      <a:pt x="1288" y="2082"/>
                    </a:lnTo>
                    <a:lnTo>
                      <a:pt x="1270" y="2085"/>
                    </a:lnTo>
                    <a:lnTo>
                      <a:pt x="1251" y="2087"/>
                    </a:lnTo>
                    <a:lnTo>
                      <a:pt x="1234" y="2089"/>
                    </a:lnTo>
                    <a:lnTo>
                      <a:pt x="1220" y="2092"/>
                    </a:lnTo>
                    <a:lnTo>
                      <a:pt x="1204" y="2095"/>
                    </a:lnTo>
                    <a:lnTo>
                      <a:pt x="1190" y="2099"/>
                    </a:lnTo>
                    <a:lnTo>
                      <a:pt x="1177" y="2101"/>
                    </a:lnTo>
                    <a:lnTo>
                      <a:pt x="1149" y="2104"/>
                    </a:lnTo>
                    <a:lnTo>
                      <a:pt x="1126" y="2105"/>
                    </a:lnTo>
                    <a:lnTo>
                      <a:pt x="1116" y="2108"/>
                    </a:lnTo>
                    <a:lnTo>
                      <a:pt x="1107" y="2113"/>
                    </a:lnTo>
                    <a:lnTo>
                      <a:pt x="1102" y="2117"/>
                    </a:lnTo>
                    <a:lnTo>
                      <a:pt x="1099" y="2121"/>
                    </a:lnTo>
                    <a:lnTo>
                      <a:pt x="1094" y="2126"/>
                    </a:lnTo>
                    <a:lnTo>
                      <a:pt x="1090" y="2133"/>
                    </a:lnTo>
                    <a:lnTo>
                      <a:pt x="1076" y="2161"/>
                    </a:lnTo>
                    <a:lnTo>
                      <a:pt x="1063" y="2184"/>
                    </a:lnTo>
                    <a:lnTo>
                      <a:pt x="1056" y="2195"/>
                    </a:lnTo>
                    <a:lnTo>
                      <a:pt x="1049" y="2206"/>
                    </a:lnTo>
                    <a:lnTo>
                      <a:pt x="1039" y="2215"/>
                    </a:lnTo>
                    <a:lnTo>
                      <a:pt x="1030" y="2224"/>
                    </a:lnTo>
                    <a:lnTo>
                      <a:pt x="1011" y="2238"/>
                    </a:lnTo>
                    <a:lnTo>
                      <a:pt x="998" y="2249"/>
                    </a:lnTo>
                    <a:lnTo>
                      <a:pt x="990" y="2252"/>
                    </a:lnTo>
                    <a:lnTo>
                      <a:pt x="984" y="2253"/>
                    </a:lnTo>
                    <a:lnTo>
                      <a:pt x="977" y="2253"/>
                    </a:lnTo>
                    <a:lnTo>
                      <a:pt x="969" y="2250"/>
                    </a:lnTo>
                    <a:lnTo>
                      <a:pt x="961" y="2247"/>
                    </a:lnTo>
                    <a:lnTo>
                      <a:pt x="954" y="2245"/>
                    </a:lnTo>
                    <a:lnTo>
                      <a:pt x="948" y="2245"/>
                    </a:lnTo>
                    <a:lnTo>
                      <a:pt x="942" y="2246"/>
                    </a:lnTo>
                    <a:lnTo>
                      <a:pt x="936" y="2251"/>
                    </a:lnTo>
                    <a:lnTo>
                      <a:pt x="931" y="2257"/>
                    </a:lnTo>
                    <a:lnTo>
                      <a:pt x="926" y="2265"/>
                    </a:lnTo>
                    <a:lnTo>
                      <a:pt x="920" y="2277"/>
                    </a:lnTo>
                    <a:lnTo>
                      <a:pt x="918" y="2283"/>
                    </a:lnTo>
                    <a:lnTo>
                      <a:pt x="917" y="2288"/>
                    </a:lnTo>
                    <a:lnTo>
                      <a:pt x="917" y="2293"/>
                    </a:lnTo>
                    <a:lnTo>
                      <a:pt x="918" y="2297"/>
                    </a:lnTo>
                    <a:lnTo>
                      <a:pt x="920" y="2303"/>
                    </a:lnTo>
                    <a:lnTo>
                      <a:pt x="924" y="2308"/>
                    </a:lnTo>
                    <a:lnTo>
                      <a:pt x="926" y="2312"/>
                    </a:lnTo>
                    <a:lnTo>
                      <a:pt x="927" y="2315"/>
                    </a:lnTo>
                    <a:lnTo>
                      <a:pt x="927" y="2316"/>
                    </a:lnTo>
                    <a:lnTo>
                      <a:pt x="926" y="2319"/>
                    </a:lnTo>
                    <a:lnTo>
                      <a:pt x="924" y="2321"/>
                    </a:lnTo>
                    <a:lnTo>
                      <a:pt x="919" y="2323"/>
                    </a:lnTo>
                    <a:lnTo>
                      <a:pt x="914" y="2326"/>
                    </a:lnTo>
                    <a:lnTo>
                      <a:pt x="911" y="2328"/>
                    </a:lnTo>
                    <a:lnTo>
                      <a:pt x="906" y="2329"/>
                    </a:lnTo>
                    <a:lnTo>
                      <a:pt x="901" y="2329"/>
                    </a:lnTo>
                    <a:lnTo>
                      <a:pt x="894" y="2329"/>
                    </a:lnTo>
                    <a:lnTo>
                      <a:pt x="886" y="2328"/>
                    </a:lnTo>
                    <a:lnTo>
                      <a:pt x="879" y="2327"/>
                    </a:lnTo>
                    <a:lnTo>
                      <a:pt x="870" y="2328"/>
                    </a:lnTo>
                    <a:lnTo>
                      <a:pt x="867" y="2331"/>
                    </a:lnTo>
                    <a:lnTo>
                      <a:pt x="863" y="2333"/>
                    </a:lnTo>
                    <a:lnTo>
                      <a:pt x="858" y="2336"/>
                    </a:lnTo>
                    <a:lnTo>
                      <a:pt x="855" y="2341"/>
                    </a:lnTo>
                    <a:lnTo>
                      <a:pt x="847" y="2352"/>
                    </a:lnTo>
                    <a:lnTo>
                      <a:pt x="838" y="2366"/>
                    </a:lnTo>
                    <a:lnTo>
                      <a:pt x="829" y="2382"/>
                    </a:lnTo>
                    <a:lnTo>
                      <a:pt x="820" y="2401"/>
                    </a:lnTo>
                    <a:lnTo>
                      <a:pt x="812" y="2423"/>
                    </a:lnTo>
                    <a:lnTo>
                      <a:pt x="806" y="2446"/>
                    </a:lnTo>
                    <a:lnTo>
                      <a:pt x="800" y="2467"/>
                    </a:lnTo>
                    <a:lnTo>
                      <a:pt x="795" y="2486"/>
                    </a:lnTo>
                    <a:lnTo>
                      <a:pt x="788" y="2498"/>
                    </a:lnTo>
                    <a:lnTo>
                      <a:pt x="781" y="2510"/>
                    </a:lnTo>
                    <a:lnTo>
                      <a:pt x="775" y="2522"/>
                    </a:lnTo>
                    <a:lnTo>
                      <a:pt x="769" y="2533"/>
                    </a:lnTo>
                    <a:lnTo>
                      <a:pt x="765" y="2547"/>
                    </a:lnTo>
                    <a:lnTo>
                      <a:pt x="760" y="2560"/>
                    </a:lnTo>
                    <a:lnTo>
                      <a:pt x="757" y="2571"/>
                    </a:lnTo>
                    <a:lnTo>
                      <a:pt x="755" y="2578"/>
                    </a:lnTo>
                    <a:lnTo>
                      <a:pt x="743" y="2586"/>
                    </a:lnTo>
                    <a:lnTo>
                      <a:pt x="729" y="2594"/>
                    </a:lnTo>
                    <a:lnTo>
                      <a:pt x="712" y="2604"/>
                    </a:lnTo>
                    <a:lnTo>
                      <a:pt x="694" y="2613"/>
                    </a:lnTo>
                    <a:lnTo>
                      <a:pt x="691" y="2616"/>
                    </a:lnTo>
                    <a:lnTo>
                      <a:pt x="688" y="2619"/>
                    </a:lnTo>
                    <a:lnTo>
                      <a:pt x="686" y="2623"/>
                    </a:lnTo>
                    <a:lnTo>
                      <a:pt x="684" y="2627"/>
                    </a:lnTo>
                    <a:lnTo>
                      <a:pt x="680" y="2635"/>
                    </a:lnTo>
                    <a:lnTo>
                      <a:pt x="674" y="2642"/>
                    </a:lnTo>
                    <a:lnTo>
                      <a:pt x="668" y="2653"/>
                    </a:lnTo>
                    <a:lnTo>
                      <a:pt x="661" y="2662"/>
                    </a:lnTo>
                    <a:lnTo>
                      <a:pt x="653" y="2674"/>
                    </a:lnTo>
                    <a:lnTo>
                      <a:pt x="641" y="2692"/>
                    </a:lnTo>
                    <a:lnTo>
                      <a:pt x="635" y="2706"/>
                    </a:lnTo>
                    <a:lnTo>
                      <a:pt x="629" y="2723"/>
                    </a:lnTo>
                    <a:lnTo>
                      <a:pt x="625" y="2730"/>
                    </a:lnTo>
                    <a:lnTo>
                      <a:pt x="624" y="2736"/>
                    </a:lnTo>
                    <a:lnTo>
                      <a:pt x="623" y="2742"/>
                    </a:lnTo>
                    <a:lnTo>
                      <a:pt x="623" y="2745"/>
                    </a:lnTo>
                    <a:lnTo>
                      <a:pt x="625" y="2754"/>
                    </a:lnTo>
                    <a:lnTo>
                      <a:pt x="628" y="2763"/>
                    </a:lnTo>
                    <a:lnTo>
                      <a:pt x="630" y="2774"/>
                    </a:lnTo>
                    <a:lnTo>
                      <a:pt x="634" y="2785"/>
                    </a:lnTo>
                    <a:lnTo>
                      <a:pt x="635" y="2788"/>
                    </a:lnTo>
                    <a:lnTo>
                      <a:pt x="637" y="2791"/>
                    </a:lnTo>
                    <a:lnTo>
                      <a:pt x="641" y="2793"/>
                    </a:lnTo>
                    <a:lnTo>
                      <a:pt x="644" y="2794"/>
                    </a:lnTo>
                    <a:lnTo>
                      <a:pt x="653" y="2798"/>
                    </a:lnTo>
                    <a:lnTo>
                      <a:pt x="662" y="2801"/>
                    </a:lnTo>
                    <a:lnTo>
                      <a:pt x="668" y="2805"/>
                    </a:lnTo>
                    <a:lnTo>
                      <a:pt x="673" y="2810"/>
                    </a:lnTo>
                    <a:lnTo>
                      <a:pt x="678" y="2815"/>
                    </a:lnTo>
                    <a:lnTo>
                      <a:pt x="681" y="2820"/>
                    </a:lnTo>
                    <a:lnTo>
                      <a:pt x="687" y="2832"/>
                    </a:lnTo>
                    <a:lnTo>
                      <a:pt x="692" y="2843"/>
                    </a:lnTo>
                    <a:lnTo>
                      <a:pt x="697" y="2858"/>
                    </a:lnTo>
                    <a:lnTo>
                      <a:pt x="700" y="2869"/>
                    </a:lnTo>
                    <a:lnTo>
                      <a:pt x="700" y="2873"/>
                    </a:lnTo>
                    <a:lnTo>
                      <a:pt x="698" y="2875"/>
                    </a:lnTo>
                    <a:lnTo>
                      <a:pt x="694" y="2878"/>
                    </a:lnTo>
                    <a:lnTo>
                      <a:pt x="688" y="2882"/>
                    </a:lnTo>
                    <a:lnTo>
                      <a:pt x="678" y="2892"/>
                    </a:lnTo>
                    <a:lnTo>
                      <a:pt x="669" y="2899"/>
                    </a:lnTo>
                    <a:lnTo>
                      <a:pt x="665" y="2901"/>
                    </a:lnTo>
                    <a:lnTo>
                      <a:pt x="660" y="2903"/>
                    </a:lnTo>
                    <a:lnTo>
                      <a:pt x="655" y="2903"/>
                    </a:lnTo>
                    <a:lnTo>
                      <a:pt x="650" y="2903"/>
                    </a:lnTo>
                    <a:lnTo>
                      <a:pt x="647" y="2902"/>
                    </a:lnTo>
                    <a:lnTo>
                      <a:pt x="642" y="2900"/>
                    </a:lnTo>
                    <a:lnTo>
                      <a:pt x="639" y="2896"/>
                    </a:lnTo>
                    <a:lnTo>
                      <a:pt x="635" y="2893"/>
                    </a:lnTo>
                    <a:lnTo>
                      <a:pt x="628" y="2882"/>
                    </a:lnTo>
                    <a:lnTo>
                      <a:pt x="620" y="2871"/>
                    </a:lnTo>
                    <a:lnTo>
                      <a:pt x="614" y="2867"/>
                    </a:lnTo>
                    <a:lnTo>
                      <a:pt x="608" y="2863"/>
                    </a:lnTo>
                    <a:lnTo>
                      <a:pt x="600" y="2861"/>
                    </a:lnTo>
                    <a:lnTo>
                      <a:pt x="592" y="2861"/>
                    </a:lnTo>
                    <a:lnTo>
                      <a:pt x="584" y="2862"/>
                    </a:lnTo>
                    <a:lnTo>
                      <a:pt x="578" y="2864"/>
                    </a:lnTo>
                    <a:lnTo>
                      <a:pt x="571" y="2869"/>
                    </a:lnTo>
                    <a:lnTo>
                      <a:pt x="566" y="2875"/>
                    </a:lnTo>
                    <a:lnTo>
                      <a:pt x="558" y="2887"/>
                    </a:lnTo>
                    <a:lnTo>
                      <a:pt x="553" y="2898"/>
                    </a:lnTo>
                    <a:lnTo>
                      <a:pt x="551" y="2901"/>
                    </a:lnTo>
                    <a:lnTo>
                      <a:pt x="547" y="2903"/>
                    </a:lnTo>
                    <a:lnTo>
                      <a:pt x="542" y="2906"/>
                    </a:lnTo>
                    <a:lnTo>
                      <a:pt x="537" y="2907"/>
                    </a:lnTo>
                    <a:lnTo>
                      <a:pt x="533" y="2907"/>
                    </a:lnTo>
                    <a:lnTo>
                      <a:pt x="527" y="2906"/>
                    </a:lnTo>
                    <a:lnTo>
                      <a:pt x="521" y="2905"/>
                    </a:lnTo>
                    <a:lnTo>
                      <a:pt x="516" y="2902"/>
                    </a:lnTo>
                    <a:lnTo>
                      <a:pt x="509" y="2901"/>
                    </a:lnTo>
                    <a:lnTo>
                      <a:pt x="501" y="2899"/>
                    </a:lnTo>
                    <a:lnTo>
                      <a:pt x="491" y="2898"/>
                    </a:lnTo>
                    <a:lnTo>
                      <a:pt x="480" y="2896"/>
                    </a:lnTo>
                    <a:lnTo>
                      <a:pt x="457" y="2895"/>
                    </a:lnTo>
                    <a:lnTo>
                      <a:pt x="432" y="2896"/>
                    </a:lnTo>
                    <a:lnTo>
                      <a:pt x="410" y="2895"/>
                    </a:lnTo>
                    <a:lnTo>
                      <a:pt x="394" y="2894"/>
                    </a:lnTo>
                    <a:lnTo>
                      <a:pt x="387" y="2892"/>
                    </a:lnTo>
                    <a:lnTo>
                      <a:pt x="378" y="2888"/>
                    </a:lnTo>
                    <a:lnTo>
                      <a:pt x="370" y="2884"/>
                    </a:lnTo>
                    <a:lnTo>
                      <a:pt x="359" y="2878"/>
                    </a:lnTo>
                    <a:lnTo>
                      <a:pt x="346" y="2870"/>
                    </a:lnTo>
                    <a:lnTo>
                      <a:pt x="332" y="2862"/>
                    </a:lnTo>
                    <a:lnTo>
                      <a:pt x="320" y="2852"/>
                    </a:lnTo>
                    <a:lnTo>
                      <a:pt x="310" y="2846"/>
                    </a:lnTo>
                    <a:lnTo>
                      <a:pt x="306" y="2844"/>
                    </a:lnTo>
                    <a:lnTo>
                      <a:pt x="299" y="2844"/>
                    </a:lnTo>
                    <a:lnTo>
                      <a:pt x="291" y="2845"/>
                    </a:lnTo>
                    <a:lnTo>
                      <a:pt x="284" y="2846"/>
                    </a:lnTo>
                    <a:lnTo>
                      <a:pt x="281" y="2849"/>
                    </a:lnTo>
                    <a:lnTo>
                      <a:pt x="277" y="2854"/>
                    </a:lnTo>
                    <a:lnTo>
                      <a:pt x="272" y="2855"/>
                    </a:lnTo>
                    <a:lnTo>
                      <a:pt x="266" y="2855"/>
                    </a:lnTo>
                    <a:lnTo>
                      <a:pt x="259" y="2855"/>
                    </a:lnTo>
                    <a:lnTo>
                      <a:pt x="251" y="2855"/>
                    </a:lnTo>
                    <a:lnTo>
                      <a:pt x="243" y="2854"/>
                    </a:lnTo>
                    <a:lnTo>
                      <a:pt x="236" y="2852"/>
                    </a:lnTo>
                    <a:lnTo>
                      <a:pt x="228" y="2850"/>
                    </a:lnTo>
                    <a:lnTo>
                      <a:pt x="224" y="2848"/>
                    </a:lnTo>
                    <a:lnTo>
                      <a:pt x="211" y="2836"/>
                    </a:lnTo>
                    <a:lnTo>
                      <a:pt x="199" y="2823"/>
                    </a:lnTo>
                    <a:lnTo>
                      <a:pt x="184" y="2821"/>
                    </a:lnTo>
                    <a:lnTo>
                      <a:pt x="174" y="2818"/>
                    </a:lnTo>
                    <a:lnTo>
                      <a:pt x="165" y="2815"/>
                    </a:lnTo>
                    <a:lnTo>
                      <a:pt x="157" y="2814"/>
                    </a:lnTo>
                    <a:lnTo>
                      <a:pt x="148" y="2814"/>
                    </a:lnTo>
                    <a:lnTo>
                      <a:pt x="138" y="2815"/>
                    </a:lnTo>
                    <a:lnTo>
                      <a:pt x="127" y="2819"/>
                    </a:lnTo>
                    <a:lnTo>
                      <a:pt x="115" y="2820"/>
                    </a:lnTo>
                    <a:lnTo>
                      <a:pt x="108" y="2823"/>
                    </a:lnTo>
                    <a:lnTo>
                      <a:pt x="105" y="2823"/>
                    </a:lnTo>
                    <a:lnTo>
                      <a:pt x="104" y="2819"/>
                    </a:lnTo>
                    <a:lnTo>
                      <a:pt x="105" y="2811"/>
                    </a:lnTo>
                    <a:lnTo>
                      <a:pt x="105" y="2804"/>
                    </a:lnTo>
                    <a:lnTo>
                      <a:pt x="104" y="2796"/>
                    </a:lnTo>
                    <a:lnTo>
                      <a:pt x="102" y="2793"/>
                    </a:lnTo>
                    <a:lnTo>
                      <a:pt x="100" y="2789"/>
                    </a:lnTo>
                    <a:lnTo>
                      <a:pt x="96" y="2787"/>
                    </a:lnTo>
                    <a:lnTo>
                      <a:pt x="93" y="2785"/>
                    </a:lnTo>
                    <a:lnTo>
                      <a:pt x="79" y="2777"/>
                    </a:lnTo>
                    <a:lnTo>
                      <a:pt x="66" y="2770"/>
                    </a:lnTo>
                    <a:lnTo>
                      <a:pt x="60" y="2767"/>
                    </a:lnTo>
                    <a:lnTo>
                      <a:pt x="55" y="2763"/>
                    </a:lnTo>
                    <a:lnTo>
                      <a:pt x="50" y="2758"/>
                    </a:lnTo>
                    <a:lnTo>
                      <a:pt x="48" y="2752"/>
                    </a:lnTo>
                    <a:lnTo>
                      <a:pt x="48" y="2741"/>
                    </a:lnTo>
                    <a:lnTo>
                      <a:pt x="49" y="2728"/>
                    </a:lnTo>
                    <a:lnTo>
                      <a:pt x="49" y="2720"/>
                    </a:lnTo>
                    <a:lnTo>
                      <a:pt x="47" y="2714"/>
                    </a:lnTo>
                    <a:lnTo>
                      <a:pt x="44" y="2711"/>
                    </a:lnTo>
                    <a:lnTo>
                      <a:pt x="42" y="2709"/>
                    </a:lnTo>
                    <a:lnTo>
                      <a:pt x="38" y="2705"/>
                    </a:lnTo>
                    <a:lnTo>
                      <a:pt x="33" y="2703"/>
                    </a:lnTo>
                    <a:lnTo>
                      <a:pt x="25" y="2698"/>
                    </a:lnTo>
                    <a:lnTo>
                      <a:pt x="20" y="2693"/>
                    </a:lnTo>
                    <a:lnTo>
                      <a:pt x="17" y="2689"/>
                    </a:lnTo>
                    <a:lnTo>
                      <a:pt x="14" y="2686"/>
                    </a:lnTo>
                    <a:lnTo>
                      <a:pt x="13" y="2678"/>
                    </a:lnTo>
                    <a:lnTo>
                      <a:pt x="14" y="2668"/>
                    </a:lnTo>
                    <a:lnTo>
                      <a:pt x="13" y="2659"/>
                    </a:lnTo>
                    <a:lnTo>
                      <a:pt x="14" y="2653"/>
                    </a:lnTo>
                    <a:lnTo>
                      <a:pt x="16" y="2650"/>
                    </a:lnTo>
                    <a:lnTo>
                      <a:pt x="18" y="2648"/>
                    </a:lnTo>
                    <a:lnTo>
                      <a:pt x="22" y="2648"/>
                    </a:lnTo>
                    <a:lnTo>
                      <a:pt x="28" y="2647"/>
                    </a:lnTo>
                    <a:lnTo>
                      <a:pt x="33" y="2646"/>
                    </a:lnTo>
                    <a:lnTo>
                      <a:pt x="41" y="2644"/>
                    </a:lnTo>
                    <a:lnTo>
                      <a:pt x="47" y="2641"/>
                    </a:lnTo>
                    <a:lnTo>
                      <a:pt x="54" y="2637"/>
                    </a:lnTo>
                    <a:lnTo>
                      <a:pt x="58" y="2634"/>
                    </a:lnTo>
                    <a:lnTo>
                      <a:pt x="63" y="2629"/>
                    </a:lnTo>
                    <a:lnTo>
                      <a:pt x="68" y="2624"/>
                    </a:lnTo>
                    <a:lnTo>
                      <a:pt x="69" y="2619"/>
                    </a:lnTo>
                    <a:lnTo>
                      <a:pt x="71" y="2610"/>
                    </a:lnTo>
                    <a:lnTo>
                      <a:pt x="73" y="2600"/>
                    </a:lnTo>
                    <a:lnTo>
                      <a:pt x="75" y="2596"/>
                    </a:lnTo>
                    <a:lnTo>
                      <a:pt x="76" y="2593"/>
                    </a:lnTo>
                    <a:lnTo>
                      <a:pt x="80" y="2591"/>
                    </a:lnTo>
                    <a:lnTo>
                      <a:pt x="85" y="2591"/>
                    </a:lnTo>
                    <a:lnTo>
                      <a:pt x="89" y="2592"/>
                    </a:lnTo>
                    <a:lnTo>
                      <a:pt x="94" y="2591"/>
                    </a:lnTo>
                    <a:lnTo>
                      <a:pt x="98" y="2588"/>
                    </a:lnTo>
                    <a:lnTo>
                      <a:pt x="101" y="2586"/>
                    </a:lnTo>
                    <a:lnTo>
                      <a:pt x="102" y="2581"/>
                    </a:lnTo>
                    <a:lnTo>
                      <a:pt x="105" y="2577"/>
                    </a:lnTo>
                    <a:lnTo>
                      <a:pt x="106" y="2571"/>
                    </a:lnTo>
                    <a:lnTo>
                      <a:pt x="106" y="2564"/>
                    </a:lnTo>
                    <a:lnTo>
                      <a:pt x="105" y="2547"/>
                    </a:lnTo>
                    <a:lnTo>
                      <a:pt x="104" y="2530"/>
                    </a:lnTo>
                    <a:lnTo>
                      <a:pt x="102" y="2515"/>
                    </a:lnTo>
                    <a:lnTo>
                      <a:pt x="100" y="2503"/>
                    </a:lnTo>
                    <a:lnTo>
                      <a:pt x="100" y="2498"/>
                    </a:lnTo>
                    <a:lnTo>
                      <a:pt x="100" y="2493"/>
                    </a:lnTo>
                    <a:lnTo>
                      <a:pt x="101" y="2489"/>
                    </a:lnTo>
                    <a:lnTo>
                      <a:pt x="102" y="2484"/>
                    </a:lnTo>
                    <a:lnTo>
                      <a:pt x="108" y="2474"/>
                    </a:lnTo>
                    <a:lnTo>
                      <a:pt x="117" y="2466"/>
                    </a:lnTo>
                    <a:lnTo>
                      <a:pt x="125" y="2458"/>
                    </a:lnTo>
                    <a:lnTo>
                      <a:pt x="131" y="2448"/>
                    </a:lnTo>
                    <a:lnTo>
                      <a:pt x="137" y="2436"/>
                    </a:lnTo>
                    <a:lnTo>
                      <a:pt x="140" y="2422"/>
                    </a:lnTo>
                    <a:lnTo>
                      <a:pt x="143" y="2414"/>
                    </a:lnTo>
                    <a:lnTo>
                      <a:pt x="146" y="2405"/>
                    </a:lnTo>
                    <a:lnTo>
                      <a:pt x="150" y="2397"/>
                    </a:lnTo>
                    <a:lnTo>
                      <a:pt x="155" y="2389"/>
                    </a:lnTo>
                    <a:lnTo>
                      <a:pt x="165" y="2372"/>
                    </a:lnTo>
                    <a:lnTo>
                      <a:pt x="175" y="2358"/>
                    </a:lnTo>
                    <a:lnTo>
                      <a:pt x="184" y="2342"/>
                    </a:lnTo>
                    <a:lnTo>
                      <a:pt x="194" y="2326"/>
                    </a:lnTo>
                    <a:lnTo>
                      <a:pt x="201" y="2308"/>
                    </a:lnTo>
                    <a:lnTo>
                      <a:pt x="208" y="2291"/>
                    </a:lnTo>
                    <a:lnTo>
                      <a:pt x="215" y="2275"/>
                    </a:lnTo>
                    <a:lnTo>
                      <a:pt x="220" y="2260"/>
                    </a:lnTo>
                    <a:lnTo>
                      <a:pt x="222" y="2247"/>
                    </a:lnTo>
                    <a:lnTo>
                      <a:pt x="222" y="2237"/>
                    </a:lnTo>
                    <a:lnTo>
                      <a:pt x="222" y="2232"/>
                    </a:lnTo>
                    <a:lnTo>
                      <a:pt x="220" y="2228"/>
                    </a:lnTo>
                    <a:lnTo>
                      <a:pt x="218" y="2226"/>
                    </a:lnTo>
                    <a:lnTo>
                      <a:pt x="214" y="2224"/>
                    </a:lnTo>
                    <a:lnTo>
                      <a:pt x="211" y="2222"/>
                    </a:lnTo>
                    <a:lnTo>
                      <a:pt x="206" y="2221"/>
                    </a:lnTo>
                    <a:lnTo>
                      <a:pt x="200" y="2220"/>
                    </a:lnTo>
                    <a:lnTo>
                      <a:pt x="194" y="2220"/>
                    </a:lnTo>
                    <a:lnTo>
                      <a:pt x="181" y="2220"/>
                    </a:lnTo>
                    <a:lnTo>
                      <a:pt x="173" y="2219"/>
                    </a:lnTo>
                    <a:lnTo>
                      <a:pt x="169" y="2218"/>
                    </a:lnTo>
                    <a:lnTo>
                      <a:pt x="167" y="2216"/>
                    </a:lnTo>
                    <a:lnTo>
                      <a:pt x="165" y="2214"/>
                    </a:lnTo>
                    <a:lnTo>
                      <a:pt x="164" y="2210"/>
                    </a:lnTo>
                    <a:lnTo>
                      <a:pt x="165" y="2208"/>
                    </a:lnTo>
                    <a:lnTo>
                      <a:pt x="167" y="2206"/>
                    </a:lnTo>
                    <a:lnTo>
                      <a:pt x="173" y="2202"/>
                    </a:lnTo>
                    <a:lnTo>
                      <a:pt x="178" y="2200"/>
                    </a:lnTo>
                    <a:lnTo>
                      <a:pt x="183" y="2196"/>
                    </a:lnTo>
                    <a:lnTo>
                      <a:pt x="186" y="2194"/>
                    </a:lnTo>
                    <a:lnTo>
                      <a:pt x="186" y="2193"/>
                    </a:lnTo>
                    <a:lnTo>
                      <a:pt x="186" y="2190"/>
                    </a:lnTo>
                    <a:lnTo>
                      <a:pt x="184" y="2188"/>
                    </a:lnTo>
                    <a:lnTo>
                      <a:pt x="182" y="2187"/>
                    </a:lnTo>
                    <a:lnTo>
                      <a:pt x="171" y="2177"/>
                    </a:lnTo>
                    <a:lnTo>
                      <a:pt x="159" y="2169"/>
                    </a:lnTo>
                    <a:lnTo>
                      <a:pt x="154" y="2163"/>
                    </a:lnTo>
                    <a:lnTo>
                      <a:pt x="149" y="2157"/>
                    </a:lnTo>
                    <a:lnTo>
                      <a:pt x="143" y="2149"/>
                    </a:lnTo>
                    <a:lnTo>
                      <a:pt x="138" y="2139"/>
                    </a:lnTo>
                    <a:lnTo>
                      <a:pt x="131" y="2118"/>
                    </a:lnTo>
                    <a:lnTo>
                      <a:pt x="125" y="2098"/>
                    </a:lnTo>
                    <a:lnTo>
                      <a:pt x="123" y="2089"/>
                    </a:lnTo>
                    <a:lnTo>
                      <a:pt x="120" y="2081"/>
                    </a:lnTo>
                    <a:lnTo>
                      <a:pt x="117" y="2075"/>
                    </a:lnTo>
                    <a:lnTo>
                      <a:pt x="113" y="2069"/>
                    </a:lnTo>
                    <a:lnTo>
                      <a:pt x="107" y="2062"/>
                    </a:lnTo>
                    <a:lnTo>
                      <a:pt x="104" y="2054"/>
                    </a:lnTo>
                    <a:lnTo>
                      <a:pt x="102" y="2050"/>
                    </a:lnTo>
                    <a:lnTo>
                      <a:pt x="102" y="2046"/>
                    </a:lnTo>
                    <a:lnTo>
                      <a:pt x="102" y="2043"/>
                    </a:lnTo>
                    <a:lnTo>
                      <a:pt x="104" y="2038"/>
                    </a:lnTo>
                    <a:lnTo>
                      <a:pt x="105" y="2035"/>
                    </a:lnTo>
                    <a:lnTo>
                      <a:pt x="105" y="2031"/>
                    </a:lnTo>
                    <a:lnTo>
                      <a:pt x="105" y="2027"/>
                    </a:lnTo>
                    <a:lnTo>
                      <a:pt x="102" y="2026"/>
                    </a:lnTo>
                    <a:lnTo>
                      <a:pt x="100" y="2025"/>
                    </a:lnTo>
                    <a:lnTo>
                      <a:pt x="98" y="2025"/>
                    </a:lnTo>
                    <a:lnTo>
                      <a:pt x="94" y="2025"/>
                    </a:lnTo>
                    <a:lnTo>
                      <a:pt x="91" y="2027"/>
                    </a:lnTo>
                    <a:lnTo>
                      <a:pt x="83" y="2031"/>
                    </a:lnTo>
                    <a:lnTo>
                      <a:pt x="77" y="2032"/>
                    </a:lnTo>
                    <a:lnTo>
                      <a:pt x="75" y="2031"/>
                    </a:lnTo>
                    <a:lnTo>
                      <a:pt x="73" y="2030"/>
                    </a:lnTo>
                    <a:lnTo>
                      <a:pt x="70" y="2027"/>
                    </a:lnTo>
                    <a:lnTo>
                      <a:pt x="68" y="2025"/>
                    </a:lnTo>
                    <a:lnTo>
                      <a:pt x="66" y="2018"/>
                    </a:lnTo>
                    <a:lnTo>
                      <a:pt x="63" y="2013"/>
                    </a:lnTo>
                    <a:lnTo>
                      <a:pt x="61" y="2011"/>
                    </a:lnTo>
                    <a:lnTo>
                      <a:pt x="57" y="2010"/>
                    </a:lnTo>
                    <a:lnTo>
                      <a:pt x="52" y="2008"/>
                    </a:lnTo>
                    <a:lnTo>
                      <a:pt x="47" y="2008"/>
                    </a:lnTo>
                    <a:lnTo>
                      <a:pt x="38" y="2008"/>
                    </a:lnTo>
                    <a:lnTo>
                      <a:pt x="32" y="2007"/>
                    </a:lnTo>
                    <a:lnTo>
                      <a:pt x="26" y="2005"/>
                    </a:lnTo>
                    <a:lnTo>
                      <a:pt x="20" y="2001"/>
                    </a:lnTo>
                    <a:lnTo>
                      <a:pt x="17" y="1998"/>
                    </a:lnTo>
                    <a:lnTo>
                      <a:pt x="13" y="1993"/>
                    </a:lnTo>
                    <a:lnTo>
                      <a:pt x="11" y="1987"/>
                    </a:lnTo>
                    <a:lnTo>
                      <a:pt x="10" y="1980"/>
                    </a:lnTo>
                    <a:lnTo>
                      <a:pt x="7" y="1967"/>
                    </a:lnTo>
                    <a:lnTo>
                      <a:pt x="7" y="1954"/>
                    </a:lnTo>
                    <a:lnTo>
                      <a:pt x="5" y="1943"/>
                    </a:lnTo>
                    <a:lnTo>
                      <a:pt x="3" y="1934"/>
                    </a:lnTo>
                    <a:lnTo>
                      <a:pt x="0" y="1928"/>
                    </a:lnTo>
                    <a:lnTo>
                      <a:pt x="0" y="1923"/>
                    </a:lnTo>
                    <a:lnTo>
                      <a:pt x="1" y="1917"/>
                    </a:lnTo>
                    <a:lnTo>
                      <a:pt x="4" y="1911"/>
                    </a:lnTo>
                    <a:lnTo>
                      <a:pt x="7" y="1900"/>
                    </a:lnTo>
                    <a:lnTo>
                      <a:pt x="11" y="1891"/>
                    </a:lnTo>
                    <a:lnTo>
                      <a:pt x="11" y="1881"/>
                    </a:lnTo>
                    <a:lnTo>
                      <a:pt x="10" y="1869"/>
                    </a:lnTo>
                    <a:lnTo>
                      <a:pt x="10" y="1857"/>
                    </a:lnTo>
                    <a:lnTo>
                      <a:pt x="10" y="1847"/>
                    </a:lnTo>
                    <a:lnTo>
                      <a:pt x="11" y="1842"/>
                    </a:lnTo>
                    <a:lnTo>
                      <a:pt x="12" y="1837"/>
                    </a:lnTo>
                    <a:lnTo>
                      <a:pt x="13" y="1833"/>
                    </a:lnTo>
                    <a:lnTo>
                      <a:pt x="16" y="1828"/>
                    </a:lnTo>
                    <a:lnTo>
                      <a:pt x="19" y="1824"/>
                    </a:lnTo>
                    <a:lnTo>
                      <a:pt x="23" y="1821"/>
                    </a:lnTo>
                    <a:lnTo>
                      <a:pt x="28" y="1819"/>
                    </a:lnTo>
                    <a:lnTo>
                      <a:pt x="32" y="1818"/>
                    </a:lnTo>
                    <a:lnTo>
                      <a:pt x="41" y="1817"/>
                    </a:lnTo>
                    <a:lnTo>
                      <a:pt x="47" y="1815"/>
                    </a:lnTo>
                    <a:lnTo>
                      <a:pt x="49" y="1811"/>
                    </a:lnTo>
                    <a:lnTo>
                      <a:pt x="52" y="1804"/>
                    </a:lnTo>
                    <a:lnTo>
                      <a:pt x="55" y="1796"/>
                    </a:lnTo>
                    <a:lnTo>
                      <a:pt x="60" y="1789"/>
                    </a:lnTo>
                    <a:lnTo>
                      <a:pt x="63" y="1785"/>
                    </a:lnTo>
                    <a:lnTo>
                      <a:pt x="68" y="1783"/>
                    </a:lnTo>
                    <a:lnTo>
                      <a:pt x="73" y="1780"/>
                    </a:lnTo>
                    <a:lnTo>
                      <a:pt x="80" y="1779"/>
                    </a:lnTo>
                    <a:lnTo>
                      <a:pt x="86" y="1777"/>
                    </a:lnTo>
                    <a:lnTo>
                      <a:pt x="92" y="1773"/>
                    </a:lnTo>
                    <a:lnTo>
                      <a:pt x="95" y="1768"/>
                    </a:lnTo>
                    <a:lnTo>
                      <a:pt x="98" y="1761"/>
                    </a:lnTo>
                    <a:lnTo>
                      <a:pt x="99" y="1755"/>
                    </a:lnTo>
                    <a:lnTo>
                      <a:pt x="100" y="1749"/>
                    </a:lnTo>
                    <a:lnTo>
                      <a:pt x="100" y="1743"/>
                    </a:lnTo>
                    <a:lnTo>
                      <a:pt x="99" y="1737"/>
                    </a:lnTo>
                    <a:lnTo>
                      <a:pt x="98" y="1734"/>
                    </a:lnTo>
                    <a:lnTo>
                      <a:pt x="95" y="1728"/>
                    </a:lnTo>
                    <a:lnTo>
                      <a:pt x="92" y="1723"/>
                    </a:lnTo>
                    <a:lnTo>
                      <a:pt x="88" y="1718"/>
                    </a:lnTo>
                    <a:lnTo>
                      <a:pt x="80" y="1708"/>
                    </a:lnTo>
                    <a:lnTo>
                      <a:pt x="73" y="1701"/>
                    </a:lnTo>
                    <a:lnTo>
                      <a:pt x="71" y="1697"/>
                    </a:lnTo>
                    <a:lnTo>
                      <a:pt x="69" y="1692"/>
                    </a:lnTo>
                    <a:lnTo>
                      <a:pt x="68" y="1685"/>
                    </a:lnTo>
                    <a:lnTo>
                      <a:pt x="68" y="1679"/>
                    </a:lnTo>
                    <a:lnTo>
                      <a:pt x="69" y="1671"/>
                    </a:lnTo>
                    <a:lnTo>
                      <a:pt x="71" y="1664"/>
                    </a:lnTo>
                    <a:lnTo>
                      <a:pt x="75" y="1658"/>
                    </a:lnTo>
                    <a:lnTo>
                      <a:pt x="80" y="1652"/>
                    </a:lnTo>
                    <a:lnTo>
                      <a:pt x="94" y="1639"/>
                    </a:lnTo>
                    <a:lnTo>
                      <a:pt x="110" y="1623"/>
                    </a:lnTo>
                    <a:lnTo>
                      <a:pt x="124" y="1610"/>
                    </a:lnTo>
                    <a:lnTo>
                      <a:pt x="136" y="1601"/>
                    </a:lnTo>
                    <a:lnTo>
                      <a:pt x="140" y="1598"/>
                    </a:lnTo>
                    <a:lnTo>
                      <a:pt x="145" y="1597"/>
                    </a:lnTo>
                    <a:lnTo>
                      <a:pt x="150" y="1598"/>
                    </a:lnTo>
                    <a:lnTo>
                      <a:pt x="155" y="1600"/>
                    </a:lnTo>
                    <a:lnTo>
                      <a:pt x="158" y="1602"/>
                    </a:lnTo>
                    <a:lnTo>
                      <a:pt x="163" y="1606"/>
                    </a:lnTo>
                    <a:lnTo>
                      <a:pt x="167" y="1609"/>
                    </a:lnTo>
                    <a:lnTo>
                      <a:pt x="170" y="1614"/>
                    </a:lnTo>
                    <a:lnTo>
                      <a:pt x="174" y="1620"/>
                    </a:lnTo>
                    <a:lnTo>
                      <a:pt x="178" y="1623"/>
                    </a:lnTo>
                    <a:lnTo>
                      <a:pt x="183" y="1627"/>
                    </a:lnTo>
                    <a:lnTo>
                      <a:pt x="189" y="1630"/>
                    </a:lnTo>
                    <a:lnTo>
                      <a:pt x="195" y="1632"/>
                    </a:lnTo>
                    <a:lnTo>
                      <a:pt x="202" y="1633"/>
                    </a:lnTo>
                    <a:lnTo>
                      <a:pt x="209" y="1632"/>
                    </a:lnTo>
                    <a:lnTo>
                      <a:pt x="215" y="1630"/>
                    </a:lnTo>
                    <a:lnTo>
                      <a:pt x="221" y="1627"/>
                    </a:lnTo>
                    <a:lnTo>
                      <a:pt x="226" y="1622"/>
                    </a:lnTo>
                    <a:lnTo>
                      <a:pt x="230" y="1617"/>
                    </a:lnTo>
                    <a:lnTo>
                      <a:pt x="233" y="1613"/>
                    </a:lnTo>
                    <a:lnTo>
                      <a:pt x="236" y="1608"/>
                    </a:lnTo>
                    <a:lnTo>
                      <a:pt x="239" y="1604"/>
                    </a:lnTo>
                    <a:lnTo>
                      <a:pt x="243" y="1603"/>
                    </a:lnTo>
                    <a:lnTo>
                      <a:pt x="247" y="1602"/>
                    </a:lnTo>
                    <a:lnTo>
                      <a:pt x="253" y="1602"/>
                    </a:lnTo>
                    <a:lnTo>
                      <a:pt x="257" y="1602"/>
                    </a:lnTo>
                    <a:lnTo>
                      <a:pt x="261" y="1602"/>
                    </a:lnTo>
                    <a:lnTo>
                      <a:pt x="263" y="1600"/>
                    </a:lnTo>
                    <a:lnTo>
                      <a:pt x="265" y="1596"/>
                    </a:lnTo>
                    <a:lnTo>
                      <a:pt x="268" y="1589"/>
                    </a:lnTo>
                    <a:lnTo>
                      <a:pt x="268" y="1585"/>
                    </a:lnTo>
                    <a:lnTo>
                      <a:pt x="270" y="1582"/>
                    </a:lnTo>
                    <a:lnTo>
                      <a:pt x="272" y="1578"/>
                    </a:lnTo>
                    <a:lnTo>
                      <a:pt x="275" y="1576"/>
                    </a:lnTo>
                    <a:lnTo>
                      <a:pt x="281" y="1571"/>
                    </a:lnTo>
                    <a:lnTo>
                      <a:pt x="288" y="1570"/>
                    </a:lnTo>
                    <a:lnTo>
                      <a:pt x="291" y="1569"/>
                    </a:lnTo>
                    <a:lnTo>
                      <a:pt x="295" y="1567"/>
                    </a:lnTo>
                    <a:lnTo>
                      <a:pt x="296" y="1566"/>
                    </a:lnTo>
                    <a:lnTo>
                      <a:pt x="299" y="1564"/>
                    </a:lnTo>
                    <a:lnTo>
                      <a:pt x="299" y="1560"/>
                    </a:lnTo>
                    <a:lnTo>
                      <a:pt x="299" y="1557"/>
                    </a:lnTo>
                    <a:lnTo>
                      <a:pt x="297" y="1552"/>
                    </a:lnTo>
                    <a:lnTo>
                      <a:pt x="295" y="1547"/>
                    </a:lnTo>
                    <a:lnTo>
                      <a:pt x="293" y="1535"/>
                    </a:lnTo>
                    <a:lnTo>
                      <a:pt x="290" y="1525"/>
                    </a:lnTo>
                    <a:lnTo>
                      <a:pt x="291" y="1515"/>
                    </a:lnTo>
                    <a:lnTo>
                      <a:pt x="293" y="1506"/>
                    </a:lnTo>
                    <a:lnTo>
                      <a:pt x="294" y="1496"/>
                    </a:lnTo>
                    <a:lnTo>
                      <a:pt x="294" y="1484"/>
                    </a:lnTo>
                    <a:lnTo>
                      <a:pt x="295" y="1472"/>
                    </a:lnTo>
                    <a:lnTo>
                      <a:pt x="299" y="1458"/>
                    </a:lnTo>
                    <a:lnTo>
                      <a:pt x="303" y="1447"/>
                    </a:lnTo>
                    <a:lnTo>
                      <a:pt x="307" y="1438"/>
                    </a:lnTo>
                    <a:lnTo>
                      <a:pt x="309" y="1433"/>
                    </a:lnTo>
                    <a:lnTo>
                      <a:pt x="310" y="1428"/>
                    </a:lnTo>
                    <a:lnTo>
                      <a:pt x="312" y="1422"/>
                    </a:lnTo>
                    <a:lnTo>
                      <a:pt x="312" y="1417"/>
                    </a:lnTo>
                    <a:lnTo>
                      <a:pt x="310" y="1403"/>
                    </a:lnTo>
                    <a:lnTo>
                      <a:pt x="307" y="1393"/>
                    </a:lnTo>
                    <a:lnTo>
                      <a:pt x="304" y="1388"/>
                    </a:lnTo>
                    <a:lnTo>
                      <a:pt x="301" y="1383"/>
                    </a:lnTo>
                    <a:lnTo>
                      <a:pt x="297" y="1380"/>
                    </a:lnTo>
                    <a:lnTo>
                      <a:pt x="293" y="1376"/>
                    </a:lnTo>
                    <a:lnTo>
                      <a:pt x="282" y="1368"/>
                    </a:lnTo>
                    <a:lnTo>
                      <a:pt x="275" y="1361"/>
                    </a:lnTo>
                    <a:lnTo>
                      <a:pt x="271" y="1356"/>
                    </a:lnTo>
                    <a:lnTo>
                      <a:pt x="269" y="1351"/>
                    </a:lnTo>
                    <a:lnTo>
                      <a:pt x="268" y="1345"/>
                    </a:lnTo>
                    <a:lnTo>
                      <a:pt x="268" y="1338"/>
                    </a:lnTo>
                    <a:lnTo>
                      <a:pt x="269" y="1321"/>
                    </a:lnTo>
                    <a:lnTo>
                      <a:pt x="269" y="1302"/>
                    </a:lnTo>
                    <a:lnTo>
                      <a:pt x="268" y="1294"/>
                    </a:lnTo>
                    <a:lnTo>
                      <a:pt x="268" y="1286"/>
                    </a:lnTo>
                    <a:lnTo>
                      <a:pt x="266" y="1279"/>
                    </a:lnTo>
                    <a:lnTo>
                      <a:pt x="265" y="1274"/>
                    </a:lnTo>
                    <a:lnTo>
                      <a:pt x="262" y="1269"/>
                    </a:lnTo>
                    <a:lnTo>
                      <a:pt x="258" y="1267"/>
                    </a:lnTo>
                    <a:lnTo>
                      <a:pt x="255" y="1266"/>
                    </a:lnTo>
                    <a:lnTo>
                      <a:pt x="250" y="1264"/>
                    </a:lnTo>
                    <a:lnTo>
                      <a:pt x="240" y="1264"/>
                    </a:lnTo>
                    <a:lnTo>
                      <a:pt x="231" y="1266"/>
                    </a:lnTo>
                    <a:lnTo>
                      <a:pt x="220" y="1266"/>
                    </a:lnTo>
                    <a:lnTo>
                      <a:pt x="208" y="1266"/>
                    </a:lnTo>
                    <a:lnTo>
                      <a:pt x="194" y="1263"/>
                    </a:lnTo>
                    <a:lnTo>
                      <a:pt x="178" y="1258"/>
                    </a:lnTo>
                    <a:lnTo>
                      <a:pt x="164" y="1251"/>
                    </a:lnTo>
                    <a:lnTo>
                      <a:pt x="154" y="1243"/>
                    </a:lnTo>
                    <a:lnTo>
                      <a:pt x="149" y="1239"/>
                    </a:lnTo>
                    <a:lnTo>
                      <a:pt x="145" y="1235"/>
                    </a:lnTo>
                    <a:lnTo>
                      <a:pt x="143" y="1231"/>
                    </a:lnTo>
                    <a:lnTo>
                      <a:pt x="140" y="1226"/>
                    </a:lnTo>
                    <a:lnTo>
                      <a:pt x="137" y="1219"/>
                    </a:lnTo>
                    <a:lnTo>
                      <a:pt x="134" y="1216"/>
                    </a:lnTo>
                    <a:lnTo>
                      <a:pt x="130" y="1214"/>
                    </a:lnTo>
                    <a:lnTo>
                      <a:pt x="121" y="1214"/>
                    </a:lnTo>
                    <a:lnTo>
                      <a:pt x="117" y="1214"/>
                    </a:lnTo>
                    <a:lnTo>
                      <a:pt x="113" y="1213"/>
                    </a:lnTo>
                    <a:lnTo>
                      <a:pt x="111" y="1212"/>
                    </a:lnTo>
                    <a:lnTo>
                      <a:pt x="108" y="1211"/>
                    </a:lnTo>
                    <a:lnTo>
                      <a:pt x="108" y="1209"/>
                    </a:lnTo>
                    <a:lnTo>
                      <a:pt x="108" y="1206"/>
                    </a:lnTo>
                    <a:lnTo>
                      <a:pt x="110" y="1203"/>
                    </a:lnTo>
                    <a:lnTo>
                      <a:pt x="112" y="1199"/>
                    </a:lnTo>
                    <a:lnTo>
                      <a:pt x="115" y="1195"/>
                    </a:lnTo>
                    <a:lnTo>
                      <a:pt x="118" y="1192"/>
                    </a:lnTo>
                    <a:lnTo>
                      <a:pt x="119" y="1188"/>
                    </a:lnTo>
                    <a:lnTo>
                      <a:pt x="119" y="1185"/>
                    </a:lnTo>
                    <a:lnTo>
                      <a:pt x="120" y="1178"/>
                    </a:lnTo>
                    <a:lnTo>
                      <a:pt x="120" y="1172"/>
                    </a:lnTo>
                    <a:lnTo>
                      <a:pt x="121" y="1169"/>
                    </a:lnTo>
                    <a:lnTo>
                      <a:pt x="121" y="1167"/>
                    </a:lnTo>
                    <a:lnTo>
                      <a:pt x="124" y="1166"/>
                    </a:lnTo>
                    <a:lnTo>
                      <a:pt x="125" y="1165"/>
                    </a:lnTo>
                    <a:lnTo>
                      <a:pt x="130" y="1166"/>
                    </a:lnTo>
                    <a:lnTo>
                      <a:pt x="136" y="1170"/>
                    </a:lnTo>
                    <a:lnTo>
                      <a:pt x="139" y="1173"/>
                    </a:lnTo>
                    <a:lnTo>
                      <a:pt x="143" y="1174"/>
                    </a:lnTo>
                    <a:lnTo>
                      <a:pt x="146" y="1174"/>
                    </a:lnTo>
                    <a:lnTo>
                      <a:pt x="149" y="1173"/>
                    </a:lnTo>
                    <a:lnTo>
                      <a:pt x="152" y="1172"/>
                    </a:lnTo>
                    <a:lnTo>
                      <a:pt x="155" y="1169"/>
                    </a:lnTo>
                    <a:lnTo>
                      <a:pt x="156" y="1165"/>
                    </a:lnTo>
                    <a:lnTo>
                      <a:pt x="156" y="1161"/>
                    </a:lnTo>
                    <a:lnTo>
                      <a:pt x="154" y="1150"/>
                    </a:lnTo>
                    <a:lnTo>
                      <a:pt x="151" y="1140"/>
                    </a:lnTo>
                    <a:lnTo>
                      <a:pt x="151" y="1135"/>
                    </a:lnTo>
                    <a:lnTo>
                      <a:pt x="152" y="1130"/>
                    </a:lnTo>
                    <a:lnTo>
                      <a:pt x="155" y="1128"/>
                    </a:lnTo>
                    <a:lnTo>
                      <a:pt x="159" y="1125"/>
                    </a:lnTo>
                    <a:lnTo>
                      <a:pt x="169" y="1124"/>
                    </a:lnTo>
                    <a:lnTo>
                      <a:pt x="177" y="1123"/>
                    </a:lnTo>
                    <a:lnTo>
                      <a:pt x="184" y="1121"/>
                    </a:lnTo>
                    <a:lnTo>
                      <a:pt x="193" y="1116"/>
                    </a:lnTo>
                    <a:lnTo>
                      <a:pt x="200" y="1110"/>
                    </a:lnTo>
                    <a:lnTo>
                      <a:pt x="208" y="1105"/>
                    </a:lnTo>
                    <a:lnTo>
                      <a:pt x="219" y="1102"/>
                    </a:lnTo>
                    <a:lnTo>
                      <a:pt x="234" y="1098"/>
                    </a:lnTo>
                    <a:lnTo>
                      <a:pt x="252" y="1096"/>
                    </a:lnTo>
                    <a:lnTo>
                      <a:pt x="268" y="1091"/>
                    </a:lnTo>
                    <a:lnTo>
                      <a:pt x="274" y="1087"/>
                    </a:lnTo>
                    <a:lnTo>
                      <a:pt x="280" y="1084"/>
                    </a:lnTo>
                    <a:lnTo>
                      <a:pt x="284" y="1080"/>
                    </a:lnTo>
                    <a:lnTo>
                      <a:pt x="288" y="1077"/>
                    </a:lnTo>
                    <a:lnTo>
                      <a:pt x="293" y="1067"/>
                    </a:lnTo>
                    <a:lnTo>
                      <a:pt x="296" y="1060"/>
                    </a:lnTo>
                    <a:lnTo>
                      <a:pt x="296" y="1056"/>
                    </a:lnTo>
                    <a:lnTo>
                      <a:pt x="296" y="1053"/>
                    </a:lnTo>
                    <a:lnTo>
                      <a:pt x="295" y="1050"/>
                    </a:lnTo>
                    <a:lnTo>
                      <a:pt x="293" y="1047"/>
                    </a:lnTo>
                    <a:lnTo>
                      <a:pt x="290" y="1044"/>
                    </a:lnTo>
                    <a:lnTo>
                      <a:pt x="288" y="1043"/>
                    </a:lnTo>
                    <a:lnTo>
                      <a:pt x="284" y="1043"/>
                    </a:lnTo>
                    <a:lnTo>
                      <a:pt x="280" y="1044"/>
                    </a:lnTo>
                    <a:lnTo>
                      <a:pt x="271" y="1046"/>
                    </a:lnTo>
                    <a:lnTo>
                      <a:pt x="263" y="1049"/>
                    </a:lnTo>
                    <a:lnTo>
                      <a:pt x="258" y="1049"/>
                    </a:lnTo>
                    <a:lnTo>
                      <a:pt x="253" y="1049"/>
                    </a:lnTo>
                    <a:lnTo>
                      <a:pt x="247" y="1049"/>
                    </a:lnTo>
                    <a:lnTo>
                      <a:pt x="241" y="1047"/>
                    </a:lnTo>
                    <a:lnTo>
                      <a:pt x="236" y="1044"/>
                    </a:lnTo>
                    <a:lnTo>
                      <a:pt x="230" y="1042"/>
                    </a:lnTo>
                    <a:lnTo>
                      <a:pt x="225" y="1040"/>
                    </a:lnTo>
                    <a:lnTo>
                      <a:pt x="221" y="1036"/>
                    </a:lnTo>
                    <a:lnTo>
                      <a:pt x="219" y="1031"/>
                    </a:lnTo>
                    <a:lnTo>
                      <a:pt x="217" y="1025"/>
                    </a:lnTo>
                    <a:lnTo>
                      <a:pt x="215" y="1017"/>
                    </a:lnTo>
                    <a:lnTo>
                      <a:pt x="214" y="1010"/>
                    </a:lnTo>
                    <a:lnTo>
                      <a:pt x="212" y="992"/>
                    </a:lnTo>
                    <a:lnTo>
                      <a:pt x="209" y="976"/>
                    </a:lnTo>
                    <a:lnTo>
                      <a:pt x="208" y="967"/>
                    </a:lnTo>
                    <a:lnTo>
                      <a:pt x="206" y="960"/>
                    </a:lnTo>
                    <a:lnTo>
                      <a:pt x="203" y="954"/>
                    </a:lnTo>
                    <a:lnTo>
                      <a:pt x="200" y="947"/>
                    </a:lnTo>
                    <a:lnTo>
                      <a:pt x="193" y="936"/>
                    </a:lnTo>
                    <a:lnTo>
                      <a:pt x="183" y="927"/>
                    </a:lnTo>
                    <a:lnTo>
                      <a:pt x="175" y="917"/>
                    </a:lnTo>
                    <a:lnTo>
                      <a:pt x="167" y="904"/>
                    </a:lnTo>
                    <a:lnTo>
                      <a:pt x="163" y="898"/>
                    </a:lnTo>
                    <a:lnTo>
                      <a:pt x="159" y="891"/>
                    </a:lnTo>
                    <a:lnTo>
                      <a:pt x="157" y="884"/>
                    </a:lnTo>
                    <a:lnTo>
                      <a:pt x="156" y="876"/>
                    </a:lnTo>
                    <a:lnTo>
                      <a:pt x="154" y="869"/>
                    </a:lnTo>
                    <a:lnTo>
                      <a:pt x="150" y="858"/>
                    </a:lnTo>
                    <a:lnTo>
                      <a:pt x="145" y="848"/>
                    </a:lnTo>
                    <a:lnTo>
                      <a:pt x="139" y="836"/>
                    </a:lnTo>
                    <a:lnTo>
                      <a:pt x="127" y="815"/>
                    </a:lnTo>
                    <a:lnTo>
                      <a:pt x="117" y="797"/>
                    </a:lnTo>
                    <a:lnTo>
                      <a:pt x="106" y="783"/>
                    </a:lnTo>
                    <a:lnTo>
                      <a:pt x="96" y="770"/>
                    </a:lnTo>
                    <a:lnTo>
                      <a:pt x="87" y="758"/>
                    </a:lnTo>
                    <a:lnTo>
                      <a:pt x="77" y="750"/>
                    </a:lnTo>
                    <a:lnTo>
                      <a:pt x="73" y="745"/>
                    </a:lnTo>
                    <a:lnTo>
                      <a:pt x="69" y="740"/>
                    </a:lnTo>
                    <a:lnTo>
                      <a:pt x="66" y="735"/>
                    </a:lnTo>
                    <a:lnTo>
                      <a:pt x="64" y="730"/>
                    </a:lnTo>
                    <a:lnTo>
                      <a:pt x="63" y="724"/>
                    </a:lnTo>
                    <a:lnTo>
                      <a:pt x="63" y="718"/>
                    </a:lnTo>
                    <a:lnTo>
                      <a:pt x="66" y="712"/>
                    </a:lnTo>
                    <a:lnTo>
                      <a:pt x="68" y="706"/>
                    </a:lnTo>
                    <a:lnTo>
                      <a:pt x="73" y="700"/>
                    </a:lnTo>
                    <a:lnTo>
                      <a:pt x="76" y="696"/>
                    </a:lnTo>
                    <a:lnTo>
                      <a:pt x="80" y="693"/>
                    </a:lnTo>
                    <a:lnTo>
                      <a:pt x="83" y="690"/>
                    </a:lnTo>
                    <a:lnTo>
                      <a:pt x="92" y="688"/>
                    </a:lnTo>
                    <a:lnTo>
                      <a:pt x="100" y="686"/>
                    </a:lnTo>
                    <a:lnTo>
                      <a:pt x="104" y="684"/>
                    </a:lnTo>
                    <a:lnTo>
                      <a:pt x="107" y="682"/>
                    </a:lnTo>
                    <a:lnTo>
                      <a:pt x="110" y="677"/>
                    </a:lnTo>
                    <a:lnTo>
                      <a:pt x="111" y="674"/>
                    </a:lnTo>
                    <a:lnTo>
                      <a:pt x="111" y="669"/>
                    </a:lnTo>
                    <a:lnTo>
                      <a:pt x="110" y="664"/>
                    </a:lnTo>
                    <a:lnTo>
                      <a:pt x="107" y="659"/>
                    </a:lnTo>
                    <a:lnTo>
                      <a:pt x="102" y="656"/>
                    </a:lnTo>
                    <a:lnTo>
                      <a:pt x="94" y="649"/>
                    </a:lnTo>
                    <a:lnTo>
                      <a:pt x="87" y="640"/>
                    </a:lnTo>
                    <a:lnTo>
                      <a:pt x="85" y="637"/>
                    </a:lnTo>
                    <a:lnTo>
                      <a:pt x="83" y="631"/>
                    </a:lnTo>
                    <a:lnTo>
                      <a:pt x="83" y="626"/>
                    </a:lnTo>
                    <a:lnTo>
                      <a:pt x="86" y="620"/>
                    </a:lnTo>
                    <a:lnTo>
                      <a:pt x="87" y="615"/>
                    </a:lnTo>
                    <a:lnTo>
                      <a:pt x="87" y="611"/>
                    </a:lnTo>
                    <a:lnTo>
                      <a:pt x="86" y="606"/>
                    </a:lnTo>
                    <a:lnTo>
                      <a:pt x="85" y="601"/>
                    </a:lnTo>
                    <a:lnTo>
                      <a:pt x="79" y="594"/>
                    </a:lnTo>
                    <a:lnTo>
                      <a:pt x="74" y="586"/>
                    </a:lnTo>
                    <a:lnTo>
                      <a:pt x="73" y="581"/>
                    </a:lnTo>
                    <a:lnTo>
                      <a:pt x="71" y="576"/>
                    </a:lnTo>
                    <a:lnTo>
                      <a:pt x="73" y="570"/>
                    </a:lnTo>
                    <a:lnTo>
                      <a:pt x="75" y="564"/>
                    </a:lnTo>
                    <a:lnTo>
                      <a:pt x="79" y="558"/>
                    </a:lnTo>
                    <a:lnTo>
                      <a:pt x="82" y="554"/>
                    </a:lnTo>
                    <a:lnTo>
                      <a:pt x="87" y="548"/>
                    </a:lnTo>
                    <a:lnTo>
                      <a:pt x="93" y="543"/>
                    </a:lnTo>
                    <a:lnTo>
                      <a:pt x="99" y="539"/>
                    </a:lnTo>
                    <a:lnTo>
                      <a:pt x="105" y="537"/>
                    </a:lnTo>
                    <a:lnTo>
                      <a:pt x="110" y="536"/>
                    </a:lnTo>
                    <a:lnTo>
                      <a:pt x="115" y="535"/>
                    </a:lnTo>
                    <a:lnTo>
                      <a:pt x="129" y="535"/>
                    </a:lnTo>
                    <a:lnTo>
                      <a:pt x="148" y="537"/>
                    </a:lnTo>
                    <a:lnTo>
                      <a:pt x="164" y="539"/>
                    </a:lnTo>
                    <a:lnTo>
                      <a:pt x="174" y="539"/>
                    </a:lnTo>
                    <a:lnTo>
                      <a:pt x="176" y="537"/>
                    </a:lnTo>
                    <a:lnTo>
                      <a:pt x="177" y="535"/>
                    </a:lnTo>
                    <a:lnTo>
                      <a:pt x="177" y="530"/>
                    </a:lnTo>
                    <a:lnTo>
                      <a:pt x="177" y="525"/>
                    </a:lnTo>
                    <a:lnTo>
                      <a:pt x="175" y="506"/>
                    </a:lnTo>
                    <a:lnTo>
                      <a:pt x="171" y="481"/>
                    </a:lnTo>
                    <a:lnTo>
                      <a:pt x="168" y="456"/>
                    </a:lnTo>
                    <a:lnTo>
                      <a:pt x="167" y="440"/>
                    </a:lnTo>
                    <a:lnTo>
                      <a:pt x="167" y="425"/>
                    </a:lnTo>
                    <a:lnTo>
                      <a:pt x="170" y="407"/>
                    </a:lnTo>
                    <a:lnTo>
                      <a:pt x="174" y="390"/>
                    </a:lnTo>
                    <a:lnTo>
                      <a:pt x="180" y="373"/>
                    </a:lnTo>
                    <a:lnTo>
                      <a:pt x="184" y="366"/>
                    </a:lnTo>
                    <a:lnTo>
                      <a:pt x="188" y="360"/>
                    </a:lnTo>
                    <a:lnTo>
                      <a:pt x="193" y="354"/>
                    </a:lnTo>
                    <a:lnTo>
                      <a:pt x="199" y="350"/>
                    </a:lnTo>
                    <a:lnTo>
                      <a:pt x="205" y="347"/>
                    </a:lnTo>
                    <a:lnTo>
                      <a:pt x="211" y="344"/>
                    </a:lnTo>
                    <a:lnTo>
                      <a:pt x="217" y="343"/>
                    </a:lnTo>
                    <a:lnTo>
                      <a:pt x="224" y="342"/>
                    </a:lnTo>
                    <a:lnTo>
                      <a:pt x="236" y="340"/>
                    </a:lnTo>
                    <a:lnTo>
                      <a:pt x="244" y="336"/>
                    </a:lnTo>
                    <a:lnTo>
                      <a:pt x="247" y="334"/>
                    </a:lnTo>
                    <a:lnTo>
                      <a:pt x="250" y="330"/>
                    </a:lnTo>
                    <a:lnTo>
                      <a:pt x="252" y="327"/>
                    </a:lnTo>
                    <a:lnTo>
                      <a:pt x="252" y="322"/>
                    </a:lnTo>
                    <a:lnTo>
                      <a:pt x="252" y="310"/>
                    </a:lnTo>
                    <a:lnTo>
                      <a:pt x="252" y="296"/>
                    </a:lnTo>
                    <a:lnTo>
                      <a:pt x="252" y="289"/>
                    </a:lnTo>
                    <a:lnTo>
                      <a:pt x="253" y="283"/>
                    </a:lnTo>
                    <a:lnTo>
                      <a:pt x="256" y="277"/>
                    </a:lnTo>
                    <a:lnTo>
                      <a:pt x="258" y="272"/>
                    </a:lnTo>
                    <a:lnTo>
                      <a:pt x="263" y="270"/>
                    </a:lnTo>
                    <a:lnTo>
                      <a:pt x="268" y="266"/>
                    </a:lnTo>
                    <a:lnTo>
                      <a:pt x="274" y="265"/>
                    </a:lnTo>
                    <a:lnTo>
                      <a:pt x="280" y="264"/>
                    </a:lnTo>
                    <a:lnTo>
                      <a:pt x="291" y="262"/>
                    </a:lnTo>
                    <a:lnTo>
                      <a:pt x="303" y="264"/>
                    </a:lnTo>
                    <a:lnTo>
                      <a:pt x="315" y="266"/>
                    </a:lnTo>
                    <a:lnTo>
                      <a:pt x="326" y="266"/>
                    </a:lnTo>
                    <a:lnTo>
                      <a:pt x="331" y="265"/>
                    </a:lnTo>
                    <a:lnTo>
                      <a:pt x="335" y="264"/>
                    </a:lnTo>
                    <a:lnTo>
                      <a:pt x="339" y="261"/>
                    </a:lnTo>
                    <a:lnTo>
                      <a:pt x="344" y="259"/>
                    </a:lnTo>
                    <a:lnTo>
                      <a:pt x="351" y="252"/>
                    </a:lnTo>
                    <a:lnTo>
                      <a:pt x="357" y="247"/>
                    </a:lnTo>
                    <a:lnTo>
                      <a:pt x="359" y="246"/>
                    </a:lnTo>
                    <a:lnTo>
                      <a:pt x="363" y="245"/>
                    </a:lnTo>
                    <a:lnTo>
                      <a:pt x="365" y="246"/>
                    </a:lnTo>
                    <a:lnTo>
                      <a:pt x="367" y="247"/>
                    </a:lnTo>
                    <a:lnTo>
                      <a:pt x="370" y="249"/>
                    </a:lnTo>
                    <a:lnTo>
                      <a:pt x="371" y="252"/>
                    </a:lnTo>
                    <a:lnTo>
                      <a:pt x="372" y="255"/>
                    </a:lnTo>
                    <a:lnTo>
                      <a:pt x="371" y="258"/>
                    </a:lnTo>
                    <a:lnTo>
                      <a:pt x="369" y="265"/>
                    </a:lnTo>
                    <a:lnTo>
                      <a:pt x="365" y="271"/>
                    </a:lnTo>
                    <a:lnTo>
                      <a:pt x="364" y="274"/>
                    </a:lnTo>
                    <a:lnTo>
                      <a:pt x="363" y="278"/>
                    </a:lnTo>
                    <a:lnTo>
                      <a:pt x="363" y="284"/>
                    </a:lnTo>
                    <a:lnTo>
                      <a:pt x="363" y="289"/>
                    </a:lnTo>
                    <a:lnTo>
                      <a:pt x="364" y="300"/>
                    </a:lnTo>
                    <a:lnTo>
                      <a:pt x="367" y="310"/>
                    </a:lnTo>
                    <a:lnTo>
                      <a:pt x="372" y="321"/>
                    </a:lnTo>
                    <a:lnTo>
                      <a:pt x="377" y="331"/>
                    </a:lnTo>
                    <a:lnTo>
                      <a:pt x="382" y="343"/>
                    </a:lnTo>
                    <a:lnTo>
                      <a:pt x="385" y="356"/>
                    </a:lnTo>
                    <a:lnTo>
                      <a:pt x="387" y="369"/>
                    </a:lnTo>
                    <a:lnTo>
                      <a:pt x="385" y="380"/>
                    </a:lnTo>
                    <a:lnTo>
                      <a:pt x="384" y="388"/>
                    </a:lnTo>
                    <a:lnTo>
                      <a:pt x="383" y="397"/>
                    </a:lnTo>
                    <a:lnTo>
                      <a:pt x="382" y="409"/>
                    </a:lnTo>
                    <a:lnTo>
                      <a:pt x="382" y="422"/>
                    </a:lnTo>
                    <a:lnTo>
                      <a:pt x="382" y="435"/>
                    </a:lnTo>
                    <a:lnTo>
                      <a:pt x="382" y="444"/>
                    </a:lnTo>
                    <a:lnTo>
                      <a:pt x="382" y="461"/>
                    </a:lnTo>
                    <a:lnTo>
                      <a:pt x="382" y="479"/>
                    </a:lnTo>
                    <a:lnTo>
                      <a:pt x="382" y="482"/>
                    </a:lnTo>
                    <a:lnTo>
                      <a:pt x="383" y="486"/>
                    </a:lnTo>
                    <a:lnTo>
                      <a:pt x="384" y="487"/>
                    </a:lnTo>
                    <a:lnTo>
                      <a:pt x="387" y="488"/>
                    </a:lnTo>
                    <a:lnTo>
                      <a:pt x="392" y="489"/>
                    </a:lnTo>
                    <a:lnTo>
                      <a:pt x="402" y="488"/>
                    </a:lnTo>
                    <a:lnTo>
                      <a:pt x="419" y="486"/>
                    </a:lnTo>
                    <a:lnTo>
                      <a:pt x="440" y="483"/>
                    </a:lnTo>
                    <a:lnTo>
                      <a:pt x="451" y="482"/>
                    </a:lnTo>
                    <a:lnTo>
                      <a:pt x="461" y="482"/>
                    </a:lnTo>
                    <a:lnTo>
                      <a:pt x="471" y="483"/>
                    </a:lnTo>
                    <a:lnTo>
                      <a:pt x="477" y="486"/>
                    </a:lnTo>
                    <a:lnTo>
                      <a:pt x="483" y="488"/>
                    </a:lnTo>
                    <a:lnTo>
                      <a:pt x="486" y="491"/>
                    </a:lnTo>
                    <a:lnTo>
                      <a:pt x="490" y="492"/>
                    </a:lnTo>
                    <a:lnTo>
                      <a:pt x="494" y="492"/>
                    </a:lnTo>
                    <a:lnTo>
                      <a:pt x="496" y="491"/>
                    </a:lnTo>
                    <a:lnTo>
                      <a:pt x="498" y="488"/>
                    </a:lnTo>
                    <a:lnTo>
                      <a:pt x="499" y="485"/>
                    </a:lnTo>
                    <a:lnTo>
                      <a:pt x="502" y="481"/>
                    </a:lnTo>
                    <a:lnTo>
                      <a:pt x="504" y="472"/>
                    </a:lnTo>
                    <a:lnTo>
                      <a:pt x="507" y="466"/>
                    </a:lnTo>
                    <a:lnTo>
                      <a:pt x="509" y="463"/>
                    </a:lnTo>
                    <a:lnTo>
                      <a:pt x="511" y="462"/>
                    </a:lnTo>
                    <a:lnTo>
                      <a:pt x="515" y="461"/>
                    </a:lnTo>
                    <a:lnTo>
                      <a:pt x="518" y="461"/>
                    </a:lnTo>
                    <a:lnTo>
                      <a:pt x="523" y="461"/>
                    </a:lnTo>
                    <a:lnTo>
                      <a:pt x="527" y="460"/>
                    </a:lnTo>
                    <a:lnTo>
                      <a:pt x="529" y="459"/>
                    </a:lnTo>
                    <a:lnTo>
                      <a:pt x="532" y="455"/>
                    </a:lnTo>
                    <a:lnTo>
                      <a:pt x="532" y="453"/>
                    </a:lnTo>
                    <a:lnTo>
                      <a:pt x="532" y="449"/>
                    </a:lnTo>
                    <a:lnTo>
                      <a:pt x="530" y="447"/>
                    </a:lnTo>
                    <a:lnTo>
                      <a:pt x="529" y="443"/>
                    </a:lnTo>
                    <a:lnTo>
                      <a:pt x="527" y="441"/>
                    </a:lnTo>
                    <a:lnTo>
                      <a:pt x="524" y="437"/>
                    </a:lnTo>
                    <a:lnTo>
                      <a:pt x="524" y="435"/>
                    </a:lnTo>
                    <a:lnTo>
                      <a:pt x="523" y="431"/>
                    </a:lnTo>
                    <a:lnTo>
                      <a:pt x="524" y="429"/>
                    </a:lnTo>
                    <a:lnTo>
                      <a:pt x="527" y="426"/>
                    </a:lnTo>
                    <a:lnTo>
                      <a:pt x="530" y="425"/>
                    </a:lnTo>
                    <a:lnTo>
                      <a:pt x="535" y="423"/>
                    </a:lnTo>
                    <a:lnTo>
                      <a:pt x="542" y="422"/>
                    </a:lnTo>
                    <a:lnTo>
                      <a:pt x="549" y="418"/>
                    </a:lnTo>
                    <a:lnTo>
                      <a:pt x="559" y="413"/>
                    </a:lnTo>
                    <a:lnTo>
                      <a:pt x="568" y="409"/>
                    </a:lnTo>
                    <a:lnTo>
                      <a:pt x="589" y="396"/>
                    </a:lnTo>
                    <a:lnTo>
                      <a:pt x="606" y="382"/>
                    </a:lnTo>
                    <a:lnTo>
                      <a:pt x="622" y="369"/>
                    </a:lnTo>
                    <a:lnTo>
                      <a:pt x="637" y="356"/>
                    </a:lnTo>
                    <a:lnTo>
                      <a:pt x="652" y="344"/>
                    </a:lnTo>
                    <a:lnTo>
                      <a:pt x="665" y="336"/>
                    </a:lnTo>
                    <a:lnTo>
                      <a:pt x="671" y="333"/>
                    </a:lnTo>
                    <a:lnTo>
                      <a:pt x="677" y="330"/>
                    </a:lnTo>
                    <a:lnTo>
                      <a:pt x="683" y="329"/>
                    </a:lnTo>
                    <a:lnTo>
                      <a:pt x="688" y="329"/>
                    </a:lnTo>
                    <a:lnTo>
                      <a:pt x="693" y="330"/>
                    </a:lnTo>
                    <a:lnTo>
                      <a:pt x="698" y="333"/>
                    </a:lnTo>
                    <a:lnTo>
                      <a:pt x="702" y="337"/>
                    </a:lnTo>
                    <a:lnTo>
                      <a:pt x="705" y="343"/>
                    </a:lnTo>
                    <a:lnTo>
                      <a:pt x="711" y="355"/>
                    </a:lnTo>
                    <a:lnTo>
                      <a:pt x="715" y="366"/>
                    </a:lnTo>
                    <a:lnTo>
                      <a:pt x="718" y="374"/>
                    </a:lnTo>
                    <a:lnTo>
                      <a:pt x="722" y="384"/>
                    </a:lnTo>
                    <a:lnTo>
                      <a:pt x="725" y="387"/>
                    </a:lnTo>
                    <a:lnTo>
                      <a:pt x="729" y="390"/>
                    </a:lnTo>
                    <a:lnTo>
                      <a:pt x="734" y="391"/>
                    </a:lnTo>
                    <a:lnTo>
                      <a:pt x="740" y="391"/>
                    </a:lnTo>
                    <a:lnTo>
                      <a:pt x="744" y="390"/>
                    </a:lnTo>
                    <a:lnTo>
                      <a:pt x="750" y="386"/>
                    </a:lnTo>
                    <a:lnTo>
                      <a:pt x="755" y="382"/>
                    </a:lnTo>
                    <a:lnTo>
                      <a:pt x="760" y="378"/>
                    </a:lnTo>
                    <a:lnTo>
                      <a:pt x="767" y="367"/>
                    </a:lnTo>
                    <a:lnTo>
                      <a:pt x="774" y="357"/>
                    </a:lnTo>
                    <a:lnTo>
                      <a:pt x="782" y="349"/>
                    </a:lnTo>
                    <a:lnTo>
                      <a:pt x="790" y="342"/>
                    </a:lnTo>
                    <a:lnTo>
                      <a:pt x="793" y="338"/>
                    </a:lnTo>
                    <a:lnTo>
                      <a:pt x="797" y="333"/>
                    </a:lnTo>
                    <a:lnTo>
                      <a:pt x="800" y="325"/>
                    </a:lnTo>
                    <a:lnTo>
                      <a:pt x="804" y="317"/>
                    </a:lnTo>
                    <a:lnTo>
                      <a:pt x="807" y="309"/>
                    </a:lnTo>
                    <a:lnTo>
                      <a:pt x="811" y="300"/>
                    </a:lnTo>
                    <a:lnTo>
                      <a:pt x="816" y="293"/>
                    </a:lnTo>
                    <a:lnTo>
                      <a:pt x="820" y="287"/>
                    </a:lnTo>
                    <a:lnTo>
                      <a:pt x="826" y="281"/>
                    </a:lnTo>
                    <a:lnTo>
                      <a:pt x="832" y="279"/>
                    </a:lnTo>
                    <a:lnTo>
                      <a:pt x="838" y="277"/>
                    </a:lnTo>
                    <a:lnTo>
                      <a:pt x="843" y="278"/>
                    </a:lnTo>
                    <a:lnTo>
                      <a:pt x="847" y="279"/>
                    </a:lnTo>
                    <a:lnTo>
                      <a:pt x="850" y="283"/>
                    </a:lnTo>
                    <a:lnTo>
                      <a:pt x="853" y="286"/>
                    </a:lnTo>
                    <a:lnTo>
                      <a:pt x="854" y="292"/>
                    </a:lnTo>
                    <a:lnTo>
                      <a:pt x="855" y="303"/>
                    </a:lnTo>
                    <a:lnTo>
                      <a:pt x="857" y="311"/>
                    </a:lnTo>
                    <a:lnTo>
                      <a:pt x="860" y="312"/>
                    </a:lnTo>
                    <a:lnTo>
                      <a:pt x="862" y="312"/>
                    </a:lnTo>
                    <a:lnTo>
                      <a:pt x="864" y="311"/>
                    </a:lnTo>
                    <a:lnTo>
                      <a:pt x="867" y="309"/>
                    </a:lnTo>
                    <a:lnTo>
                      <a:pt x="870" y="305"/>
                    </a:lnTo>
                    <a:lnTo>
                      <a:pt x="873" y="303"/>
                    </a:lnTo>
                    <a:lnTo>
                      <a:pt x="875" y="300"/>
                    </a:lnTo>
                    <a:lnTo>
                      <a:pt x="879" y="299"/>
                    </a:lnTo>
                    <a:lnTo>
                      <a:pt x="882" y="299"/>
                    </a:lnTo>
                    <a:lnTo>
                      <a:pt x="886" y="300"/>
                    </a:lnTo>
                    <a:lnTo>
                      <a:pt x="889" y="302"/>
                    </a:lnTo>
                    <a:lnTo>
                      <a:pt x="894" y="303"/>
                    </a:lnTo>
                    <a:lnTo>
                      <a:pt x="900" y="305"/>
                    </a:lnTo>
                    <a:lnTo>
                      <a:pt x="906" y="306"/>
                    </a:lnTo>
                    <a:lnTo>
                      <a:pt x="912" y="306"/>
                    </a:lnTo>
                    <a:lnTo>
                      <a:pt x="918" y="306"/>
                    </a:lnTo>
                    <a:lnTo>
                      <a:pt x="931" y="304"/>
                    </a:lnTo>
                    <a:lnTo>
                      <a:pt x="944" y="302"/>
                    </a:lnTo>
                    <a:lnTo>
                      <a:pt x="956" y="298"/>
                    </a:lnTo>
                    <a:lnTo>
                      <a:pt x="967" y="292"/>
                    </a:lnTo>
                    <a:lnTo>
                      <a:pt x="976" y="285"/>
                    </a:lnTo>
                    <a:lnTo>
                      <a:pt x="986" y="279"/>
                    </a:lnTo>
                    <a:lnTo>
                      <a:pt x="995" y="274"/>
                    </a:lnTo>
                    <a:lnTo>
                      <a:pt x="1003" y="268"/>
                    </a:lnTo>
                    <a:lnTo>
                      <a:pt x="1006" y="265"/>
                    </a:lnTo>
                    <a:lnTo>
                      <a:pt x="1007" y="261"/>
                    </a:lnTo>
                    <a:lnTo>
                      <a:pt x="1007" y="256"/>
                    </a:lnTo>
                    <a:lnTo>
                      <a:pt x="1005" y="251"/>
                    </a:lnTo>
                    <a:lnTo>
                      <a:pt x="999" y="239"/>
                    </a:lnTo>
                    <a:lnTo>
                      <a:pt x="992" y="227"/>
                    </a:lnTo>
                    <a:lnTo>
                      <a:pt x="986" y="214"/>
                    </a:lnTo>
                    <a:lnTo>
                      <a:pt x="981" y="201"/>
                    </a:lnTo>
                    <a:lnTo>
                      <a:pt x="980" y="195"/>
                    </a:lnTo>
                    <a:lnTo>
                      <a:pt x="979" y="190"/>
                    </a:lnTo>
                    <a:lnTo>
                      <a:pt x="979" y="186"/>
                    </a:lnTo>
                    <a:lnTo>
                      <a:pt x="980" y="184"/>
                    </a:lnTo>
                    <a:lnTo>
                      <a:pt x="982" y="183"/>
                    </a:lnTo>
                    <a:lnTo>
                      <a:pt x="984" y="182"/>
                    </a:lnTo>
                    <a:lnTo>
                      <a:pt x="988" y="183"/>
                    </a:lnTo>
                    <a:lnTo>
                      <a:pt x="993" y="184"/>
                    </a:lnTo>
                    <a:lnTo>
                      <a:pt x="996" y="186"/>
                    </a:lnTo>
                    <a:lnTo>
                      <a:pt x="1001" y="188"/>
                    </a:lnTo>
                    <a:lnTo>
                      <a:pt x="1005" y="188"/>
                    </a:lnTo>
                    <a:lnTo>
                      <a:pt x="1007" y="186"/>
                    </a:lnTo>
                    <a:lnTo>
                      <a:pt x="1009" y="185"/>
                    </a:lnTo>
                    <a:lnTo>
                      <a:pt x="1011" y="183"/>
                    </a:lnTo>
                    <a:lnTo>
                      <a:pt x="1012" y="179"/>
                    </a:lnTo>
                    <a:lnTo>
                      <a:pt x="1011" y="173"/>
                    </a:lnTo>
                    <a:lnTo>
                      <a:pt x="1007" y="163"/>
                    </a:lnTo>
                    <a:lnTo>
                      <a:pt x="1003" y="152"/>
                    </a:lnTo>
                    <a:lnTo>
                      <a:pt x="1000" y="140"/>
                    </a:lnTo>
                    <a:lnTo>
                      <a:pt x="999" y="123"/>
                    </a:lnTo>
                    <a:lnTo>
                      <a:pt x="1000" y="114"/>
                    </a:lnTo>
                    <a:lnTo>
                      <a:pt x="1002" y="107"/>
                    </a:lnTo>
                    <a:lnTo>
                      <a:pt x="1005" y="101"/>
                    </a:lnTo>
                    <a:lnTo>
                      <a:pt x="1009" y="96"/>
                    </a:lnTo>
                    <a:lnTo>
                      <a:pt x="1020" y="88"/>
                    </a:lnTo>
                    <a:lnTo>
                      <a:pt x="1032" y="79"/>
                    </a:lnTo>
                    <a:lnTo>
                      <a:pt x="1039" y="76"/>
                    </a:lnTo>
                    <a:lnTo>
                      <a:pt x="1045" y="73"/>
                    </a:lnTo>
                    <a:lnTo>
                      <a:pt x="1051" y="71"/>
                    </a:lnTo>
                    <a:lnTo>
                      <a:pt x="1058" y="70"/>
                    </a:lnTo>
                    <a:lnTo>
                      <a:pt x="1074" y="67"/>
                    </a:lnTo>
                    <a:lnTo>
                      <a:pt x="1093" y="69"/>
                    </a:lnTo>
                    <a:lnTo>
                      <a:pt x="1103" y="69"/>
                    </a:lnTo>
                    <a:lnTo>
                      <a:pt x="1116" y="69"/>
                    </a:lnTo>
                    <a:lnTo>
                      <a:pt x="1128" y="67"/>
                    </a:lnTo>
                    <a:lnTo>
                      <a:pt x="1140" y="65"/>
                    </a:lnTo>
                    <a:lnTo>
                      <a:pt x="1151" y="63"/>
                    </a:lnTo>
                    <a:lnTo>
                      <a:pt x="1160" y="59"/>
                    </a:lnTo>
                    <a:lnTo>
                      <a:pt x="1164" y="57"/>
                    </a:lnTo>
                    <a:lnTo>
                      <a:pt x="1168" y="54"/>
                    </a:lnTo>
                    <a:lnTo>
                      <a:pt x="1170" y="52"/>
                    </a:lnTo>
                    <a:lnTo>
                      <a:pt x="1171" y="50"/>
                    </a:lnTo>
                    <a:lnTo>
                      <a:pt x="1172" y="39"/>
                    </a:lnTo>
                    <a:lnTo>
                      <a:pt x="1175" y="28"/>
                    </a:lnTo>
                    <a:lnTo>
                      <a:pt x="1176" y="23"/>
                    </a:lnTo>
                    <a:lnTo>
                      <a:pt x="1178" y="20"/>
                    </a:lnTo>
                    <a:lnTo>
                      <a:pt x="1182" y="16"/>
                    </a:lnTo>
                    <a:lnTo>
                      <a:pt x="1188" y="15"/>
                    </a:lnTo>
                    <a:lnTo>
                      <a:pt x="1201" y="14"/>
                    </a:lnTo>
                    <a:lnTo>
                      <a:pt x="1214" y="13"/>
                    </a:lnTo>
                    <a:lnTo>
                      <a:pt x="1221" y="13"/>
                    </a:lnTo>
                    <a:lnTo>
                      <a:pt x="1229" y="10"/>
                    </a:lnTo>
                    <a:lnTo>
                      <a:pt x="1238" y="8"/>
                    </a:lnTo>
                    <a:lnTo>
                      <a:pt x="1250" y="4"/>
                    </a:lnTo>
                    <a:lnTo>
                      <a:pt x="1260" y="1"/>
                    </a:lnTo>
                    <a:lnTo>
                      <a:pt x="1270" y="0"/>
                    </a:lnTo>
                    <a:lnTo>
                      <a:pt x="1278" y="0"/>
                    </a:lnTo>
                    <a:lnTo>
                      <a:pt x="1285" y="0"/>
                    </a:lnTo>
                    <a:lnTo>
                      <a:pt x="1291" y="3"/>
                    </a:lnTo>
                    <a:lnTo>
                      <a:pt x="1296" y="7"/>
                    </a:lnTo>
                    <a:lnTo>
                      <a:pt x="1301" y="12"/>
                    </a:lnTo>
                    <a:lnTo>
                      <a:pt x="1304" y="18"/>
                    </a:lnTo>
                    <a:lnTo>
                      <a:pt x="1314" y="33"/>
                    </a:lnTo>
                    <a:lnTo>
                      <a:pt x="1324" y="48"/>
                    </a:lnTo>
                    <a:lnTo>
                      <a:pt x="1336" y="64"/>
                    </a:lnTo>
                    <a:lnTo>
                      <a:pt x="1348" y="78"/>
                    </a:lnTo>
                    <a:lnTo>
                      <a:pt x="1354" y="84"/>
                    </a:lnTo>
                    <a:lnTo>
                      <a:pt x="1358" y="89"/>
                    </a:lnTo>
                    <a:lnTo>
                      <a:pt x="1361" y="95"/>
                    </a:lnTo>
                    <a:lnTo>
                      <a:pt x="1365" y="100"/>
                    </a:lnTo>
                    <a:lnTo>
                      <a:pt x="1366" y="106"/>
                    </a:lnTo>
                    <a:lnTo>
                      <a:pt x="1367" y="110"/>
                    </a:lnTo>
                    <a:lnTo>
                      <a:pt x="1368" y="116"/>
                    </a:lnTo>
                    <a:lnTo>
                      <a:pt x="1368" y="121"/>
                    </a:lnTo>
                    <a:lnTo>
                      <a:pt x="1367" y="126"/>
                    </a:lnTo>
                    <a:lnTo>
                      <a:pt x="1366" y="129"/>
                    </a:lnTo>
                    <a:lnTo>
                      <a:pt x="1364" y="133"/>
                    </a:lnTo>
                    <a:lnTo>
                      <a:pt x="1362" y="135"/>
                    </a:lnTo>
                    <a:lnTo>
                      <a:pt x="1357" y="141"/>
                    </a:lnTo>
                    <a:lnTo>
                      <a:pt x="1353" y="147"/>
                    </a:lnTo>
                    <a:lnTo>
                      <a:pt x="1351" y="149"/>
                    </a:lnTo>
                    <a:lnTo>
                      <a:pt x="1351" y="152"/>
                    </a:lnTo>
                    <a:lnTo>
                      <a:pt x="1352" y="154"/>
                    </a:lnTo>
                    <a:lnTo>
                      <a:pt x="1354" y="155"/>
                    </a:lnTo>
                    <a:lnTo>
                      <a:pt x="1360" y="159"/>
                    </a:lnTo>
                    <a:lnTo>
                      <a:pt x="1367" y="161"/>
                    </a:lnTo>
                    <a:lnTo>
                      <a:pt x="1376" y="166"/>
                    </a:lnTo>
                    <a:lnTo>
                      <a:pt x="1384" y="173"/>
                    </a:lnTo>
                    <a:lnTo>
                      <a:pt x="1387" y="178"/>
                    </a:lnTo>
                    <a:lnTo>
                      <a:pt x="1392" y="183"/>
                    </a:lnTo>
                    <a:lnTo>
                      <a:pt x="1395" y="190"/>
                    </a:lnTo>
                    <a:lnTo>
                      <a:pt x="1397" y="196"/>
                    </a:lnTo>
                    <a:lnTo>
                      <a:pt x="1399" y="203"/>
                    </a:lnTo>
                    <a:lnTo>
                      <a:pt x="1403" y="209"/>
                    </a:lnTo>
                    <a:lnTo>
                      <a:pt x="1406" y="212"/>
                    </a:lnTo>
                    <a:lnTo>
                      <a:pt x="1410" y="216"/>
                    </a:lnTo>
                    <a:lnTo>
                      <a:pt x="1415" y="218"/>
                    </a:lnTo>
                    <a:lnTo>
                      <a:pt x="1420" y="218"/>
                    </a:lnTo>
                    <a:lnTo>
                      <a:pt x="1424" y="217"/>
                    </a:lnTo>
                    <a:lnTo>
                      <a:pt x="1429" y="215"/>
                    </a:lnTo>
                    <a:lnTo>
                      <a:pt x="1435" y="212"/>
                    </a:lnTo>
                    <a:lnTo>
                      <a:pt x="1440" y="211"/>
                    </a:lnTo>
                    <a:lnTo>
                      <a:pt x="1445" y="211"/>
                    </a:lnTo>
                    <a:lnTo>
                      <a:pt x="1449" y="214"/>
                    </a:lnTo>
                    <a:lnTo>
                      <a:pt x="1453" y="216"/>
                    </a:lnTo>
                    <a:lnTo>
                      <a:pt x="1456" y="221"/>
                    </a:lnTo>
                    <a:lnTo>
                      <a:pt x="1460" y="227"/>
                    </a:lnTo>
                    <a:lnTo>
                      <a:pt x="1461" y="234"/>
                    </a:lnTo>
                    <a:lnTo>
                      <a:pt x="1462" y="247"/>
                    </a:lnTo>
                    <a:lnTo>
                      <a:pt x="1464" y="256"/>
                    </a:lnTo>
                    <a:lnTo>
                      <a:pt x="1462" y="265"/>
                    </a:lnTo>
                    <a:lnTo>
                      <a:pt x="1462" y="273"/>
                    </a:lnTo>
                    <a:lnTo>
                      <a:pt x="1462" y="281"/>
                    </a:lnTo>
                    <a:lnTo>
                      <a:pt x="1465" y="289"/>
                    </a:lnTo>
                    <a:lnTo>
                      <a:pt x="1467" y="294"/>
                    </a:lnTo>
                    <a:lnTo>
                      <a:pt x="1471" y="300"/>
                    </a:lnTo>
                    <a:lnTo>
                      <a:pt x="1473" y="304"/>
                    </a:lnTo>
                    <a:lnTo>
                      <a:pt x="1473" y="308"/>
                    </a:lnTo>
                    <a:lnTo>
                      <a:pt x="1474" y="314"/>
                    </a:lnTo>
                    <a:lnTo>
                      <a:pt x="1473" y="318"/>
                    </a:lnTo>
                    <a:lnTo>
                      <a:pt x="1472" y="329"/>
                    </a:lnTo>
                    <a:lnTo>
                      <a:pt x="1468" y="338"/>
                    </a:lnTo>
                    <a:lnTo>
                      <a:pt x="1466" y="341"/>
                    </a:lnTo>
                    <a:lnTo>
                      <a:pt x="1462" y="343"/>
                    </a:lnTo>
                    <a:lnTo>
                      <a:pt x="1460" y="344"/>
                    </a:lnTo>
                    <a:lnTo>
                      <a:pt x="1456" y="344"/>
                    </a:lnTo>
                    <a:lnTo>
                      <a:pt x="1448" y="341"/>
                    </a:lnTo>
                    <a:lnTo>
                      <a:pt x="1440" y="336"/>
                    </a:lnTo>
                    <a:lnTo>
                      <a:pt x="1433" y="331"/>
                    </a:lnTo>
                    <a:lnTo>
                      <a:pt x="1424" y="329"/>
                    </a:lnTo>
                    <a:lnTo>
                      <a:pt x="1421" y="329"/>
                    </a:lnTo>
                    <a:lnTo>
                      <a:pt x="1418" y="330"/>
                    </a:lnTo>
                    <a:lnTo>
                      <a:pt x="1415" y="333"/>
                    </a:lnTo>
                    <a:lnTo>
                      <a:pt x="1412" y="336"/>
                    </a:lnTo>
                    <a:lnTo>
                      <a:pt x="1410" y="341"/>
                    </a:lnTo>
                    <a:lnTo>
                      <a:pt x="1410" y="347"/>
                    </a:lnTo>
                    <a:lnTo>
                      <a:pt x="1410" y="353"/>
                    </a:lnTo>
                    <a:lnTo>
                      <a:pt x="1411" y="359"/>
                    </a:lnTo>
                    <a:lnTo>
                      <a:pt x="1414" y="365"/>
                    </a:lnTo>
                    <a:lnTo>
                      <a:pt x="1416" y="371"/>
                    </a:lnTo>
                    <a:lnTo>
                      <a:pt x="1420" y="377"/>
                    </a:lnTo>
                    <a:lnTo>
                      <a:pt x="1424" y="381"/>
                    </a:lnTo>
                    <a:lnTo>
                      <a:pt x="1434" y="391"/>
                    </a:lnTo>
                    <a:lnTo>
                      <a:pt x="1446" y="403"/>
                    </a:lnTo>
                    <a:lnTo>
                      <a:pt x="1458" y="415"/>
                    </a:lnTo>
                    <a:lnTo>
                      <a:pt x="1468" y="428"/>
                    </a:lnTo>
                    <a:lnTo>
                      <a:pt x="1472" y="434"/>
                    </a:lnTo>
                    <a:lnTo>
                      <a:pt x="1475" y="440"/>
                    </a:lnTo>
                    <a:lnTo>
                      <a:pt x="1477" y="444"/>
                    </a:lnTo>
                    <a:lnTo>
                      <a:pt x="1478" y="449"/>
                    </a:lnTo>
                    <a:lnTo>
                      <a:pt x="1478" y="459"/>
                    </a:lnTo>
                    <a:lnTo>
                      <a:pt x="1477" y="467"/>
                    </a:lnTo>
                    <a:lnTo>
                      <a:pt x="1475" y="475"/>
                    </a:lnTo>
                    <a:lnTo>
                      <a:pt x="1475" y="482"/>
                    </a:lnTo>
                    <a:lnTo>
                      <a:pt x="1477" y="485"/>
                    </a:lnTo>
                    <a:lnTo>
                      <a:pt x="1479" y="487"/>
                    </a:lnTo>
                    <a:lnTo>
                      <a:pt x="1481" y="489"/>
                    </a:lnTo>
                    <a:lnTo>
                      <a:pt x="1485" y="492"/>
                    </a:lnTo>
                    <a:lnTo>
                      <a:pt x="1492" y="497"/>
                    </a:lnTo>
                    <a:lnTo>
                      <a:pt x="1496" y="501"/>
                    </a:lnTo>
                    <a:lnTo>
                      <a:pt x="1497" y="507"/>
                    </a:lnTo>
                    <a:lnTo>
                      <a:pt x="1497" y="517"/>
                    </a:lnTo>
                    <a:lnTo>
                      <a:pt x="1498" y="526"/>
                    </a:lnTo>
                    <a:lnTo>
                      <a:pt x="1499" y="535"/>
                    </a:lnTo>
                    <a:lnTo>
                      <a:pt x="1500" y="538"/>
                    </a:lnTo>
                    <a:lnTo>
                      <a:pt x="1503" y="541"/>
                    </a:lnTo>
                    <a:lnTo>
                      <a:pt x="1505" y="542"/>
                    </a:lnTo>
                    <a:lnTo>
                      <a:pt x="1508" y="543"/>
                    </a:lnTo>
                    <a:lnTo>
                      <a:pt x="1511" y="543"/>
                    </a:lnTo>
                    <a:lnTo>
                      <a:pt x="1515" y="541"/>
                    </a:lnTo>
                    <a:lnTo>
                      <a:pt x="1518" y="538"/>
                    </a:lnTo>
                    <a:lnTo>
                      <a:pt x="1523" y="535"/>
                    </a:lnTo>
                    <a:lnTo>
                      <a:pt x="1528" y="531"/>
                    </a:lnTo>
                    <a:lnTo>
                      <a:pt x="1532" y="529"/>
                    </a:lnTo>
                    <a:lnTo>
                      <a:pt x="1538" y="526"/>
                    </a:lnTo>
                    <a:lnTo>
                      <a:pt x="1544" y="524"/>
                    </a:lnTo>
                    <a:lnTo>
                      <a:pt x="1557" y="523"/>
                    </a:lnTo>
                    <a:lnTo>
                      <a:pt x="1571" y="523"/>
                    </a:lnTo>
                    <a:lnTo>
                      <a:pt x="1585" y="523"/>
                    </a:lnTo>
                    <a:lnTo>
                      <a:pt x="1601" y="523"/>
                    </a:lnTo>
                    <a:lnTo>
                      <a:pt x="1622" y="520"/>
                    </a:lnTo>
                    <a:lnTo>
                      <a:pt x="1638" y="518"/>
                    </a:lnTo>
                    <a:lnTo>
                      <a:pt x="1647" y="517"/>
                    </a:lnTo>
                    <a:lnTo>
                      <a:pt x="1654" y="517"/>
                    </a:lnTo>
                    <a:lnTo>
                      <a:pt x="1660" y="518"/>
                    </a:lnTo>
                    <a:lnTo>
                      <a:pt x="1666" y="522"/>
                    </a:lnTo>
                    <a:lnTo>
                      <a:pt x="1672" y="526"/>
                    </a:lnTo>
                    <a:lnTo>
                      <a:pt x="1679" y="530"/>
                    </a:lnTo>
                    <a:lnTo>
                      <a:pt x="1686" y="532"/>
                    </a:lnTo>
                    <a:lnTo>
                      <a:pt x="1693" y="533"/>
                    </a:lnTo>
                    <a:lnTo>
                      <a:pt x="1701" y="535"/>
                    </a:lnTo>
                    <a:lnTo>
                      <a:pt x="1711" y="535"/>
                    </a:lnTo>
                    <a:lnTo>
                      <a:pt x="1720" y="535"/>
                    </a:lnTo>
                    <a:lnTo>
                      <a:pt x="1731" y="532"/>
                    </a:lnTo>
                    <a:lnTo>
                      <a:pt x="1749" y="529"/>
                    </a:lnTo>
                    <a:lnTo>
                      <a:pt x="1763" y="524"/>
                    </a:lnTo>
                    <a:lnTo>
                      <a:pt x="1769" y="523"/>
                    </a:lnTo>
                    <a:lnTo>
                      <a:pt x="1773" y="522"/>
                    </a:lnTo>
                    <a:lnTo>
                      <a:pt x="1776" y="522"/>
                    </a:lnTo>
                    <a:lnTo>
                      <a:pt x="1779" y="524"/>
                    </a:lnTo>
                    <a:lnTo>
                      <a:pt x="1779" y="527"/>
                    </a:lnTo>
                    <a:lnTo>
                      <a:pt x="1777" y="533"/>
                    </a:lnTo>
                    <a:lnTo>
                      <a:pt x="1774" y="543"/>
                    </a:lnTo>
                    <a:lnTo>
                      <a:pt x="1769" y="556"/>
                    </a:lnTo>
                    <a:lnTo>
                      <a:pt x="1764" y="571"/>
                    </a:lnTo>
                    <a:lnTo>
                      <a:pt x="1758" y="588"/>
                    </a:lnTo>
                    <a:lnTo>
                      <a:pt x="1755" y="598"/>
                    </a:lnTo>
                    <a:lnTo>
                      <a:pt x="1751" y="605"/>
                    </a:lnTo>
                    <a:lnTo>
                      <a:pt x="1748" y="611"/>
                    </a:lnTo>
                    <a:lnTo>
                      <a:pt x="1744" y="615"/>
                    </a:lnTo>
                    <a:lnTo>
                      <a:pt x="1738" y="617"/>
                    </a:lnTo>
                    <a:lnTo>
                      <a:pt x="1731" y="618"/>
                    </a:lnTo>
                    <a:lnTo>
                      <a:pt x="1724" y="619"/>
                    </a:lnTo>
                    <a:lnTo>
                      <a:pt x="1714" y="619"/>
                    </a:lnTo>
                    <a:lnTo>
                      <a:pt x="1707" y="620"/>
                    </a:lnTo>
                    <a:lnTo>
                      <a:pt x="1700" y="623"/>
                    </a:lnTo>
                    <a:lnTo>
                      <a:pt x="1697" y="624"/>
                    </a:lnTo>
                    <a:lnTo>
                      <a:pt x="1694" y="625"/>
                    </a:lnTo>
                    <a:lnTo>
                      <a:pt x="1692" y="627"/>
                    </a:lnTo>
                    <a:lnTo>
                      <a:pt x="1691" y="631"/>
                    </a:lnTo>
                    <a:lnTo>
                      <a:pt x="1691" y="633"/>
                    </a:lnTo>
                    <a:lnTo>
                      <a:pt x="1691" y="636"/>
                    </a:lnTo>
                    <a:lnTo>
                      <a:pt x="1693" y="638"/>
                    </a:lnTo>
                    <a:lnTo>
                      <a:pt x="1695" y="642"/>
                    </a:lnTo>
                    <a:lnTo>
                      <a:pt x="1701" y="646"/>
                    </a:lnTo>
                    <a:lnTo>
                      <a:pt x="1710" y="652"/>
                    </a:lnTo>
                    <a:lnTo>
                      <a:pt x="1717" y="658"/>
                    </a:lnTo>
                    <a:lnTo>
                      <a:pt x="1724" y="664"/>
                    </a:lnTo>
                    <a:lnTo>
                      <a:pt x="1726" y="669"/>
                    </a:lnTo>
                    <a:lnTo>
                      <a:pt x="1727" y="672"/>
                    </a:lnTo>
                    <a:lnTo>
                      <a:pt x="1729" y="677"/>
                    </a:lnTo>
                    <a:lnTo>
                      <a:pt x="1727" y="682"/>
                    </a:lnTo>
                    <a:lnTo>
                      <a:pt x="1726" y="684"/>
                    </a:lnTo>
                    <a:lnTo>
                      <a:pt x="1721" y="687"/>
                    </a:lnTo>
                    <a:lnTo>
                      <a:pt x="1716" y="689"/>
                    </a:lnTo>
                    <a:lnTo>
                      <a:pt x="1710" y="690"/>
                    </a:lnTo>
                    <a:lnTo>
                      <a:pt x="1697" y="694"/>
                    </a:lnTo>
                    <a:lnTo>
                      <a:pt x="1688" y="697"/>
                    </a:lnTo>
                    <a:lnTo>
                      <a:pt x="1683" y="703"/>
                    </a:lnTo>
                    <a:lnTo>
                      <a:pt x="1680" y="709"/>
                    </a:lnTo>
                    <a:lnTo>
                      <a:pt x="1677" y="715"/>
                    </a:lnTo>
                    <a:lnTo>
                      <a:pt x="1676" y="722"/>
                    </a:lnTo>
                    <a:lnTo>
                      <a:pt x="1676" y="728"/>
                    </a:lnTo>
                    <a:lnTo>
                      <a:pt x="1676" y="734"/>
                    </a:lnTo>
                    <a:lnTo>
                      <a:pt x="1677" y="740"/>
                    </a:lnTo>
                    <a:lnTo>
                      <a:pt x="1680" y="746"/>
                    </a:lnTo>
                    <a:lnTo>
                      <a:pt x="1682" y="752"/>
                    </a:lnTo>
                    <a:lnTo>
                      <a:pt x="1687" y="759"/>
                    </a:lnTo>
                    <a:lnTo>
                      <a:pt x="1693" y="766"/>
                    </a:lnTo>
                    <a:lnTo>
                      <a:pt x="1700" y="773"/>
                    </a:lnTo>
                    <a:lnTo>
                      <a:pt x="1716" y="788"/>
                    </a:lnTo>
                    <a:lnTo>
                      <a:pt x="1730" y="800"/>
                    </a:lnTo>
                    <a:lnTo>
                      <a:pt x="1737" y="803"/>
                    </a:lnTo>
                    <a:lnTo>
                      <a:pt x="1743" y="806"/>
                    </a:lnTo>
                    <a:lnTo>
                      <a:pt x="1748" y="807"/>
                    </a:lnTo>
                    <a:lnTo>
                      <a:pt x="1752" y="807"/>
                    </a:lnTo>
                    <a:lnTo>
                      <a:pt x="1760" y="806"/>
                    </a:lnTo>
                    <a:lnTo>
                      <a:pt x="1768" y="802"/>
                    </a:lnTo>
                    <a:lnTo>
                      <a:pt x="1771" y="800"/>
                    </a:lnTo>
                    <a:lnTo>
                      <a:pt x="1775" y="798"/>
                    </a:lnTo>
                    <a:lnTo>
                      <a:pt x="1777" y="798"/>
                    </a:lnTo>
                    <a:lnTo>
                      <a:pt x="1779" y="800"/>
                    </a:lnTo>
                    <a:lnTo>
                      <a:pt x="1780" y="804"/>
                    </a:lnTo>
                    <a:lnTo>
                      <a:pt x="1780" y="814"/>
                    </a:lnTo>
                    <a:lnTo>
                      <a:pt x="1781" y="820"/>
                    </a:lnTo>
                    <a:lnTo>
                      <a:pt x="1783" y="825"/>
                    </a:lnTo>
                    <a:lnTo>
                      <a:pt x="1787" y="831"/>
                    </a:lnTo>
                    <a:lnTo>
                      <a:pt x="1792" y="836"/>
                    </a:lnTo>
                    <a:lnTo>
                      <a:pt x="1798" y="842"/>
                    </a:lnTo>
                    <a:lnTo>
                      <a:pt x="1804" y="847"/>
                    </a:lnTo>
                    <a:lnTo>
                      <a:pt x="1811" y="852"/>
                    </a:lnTo>
                    <a:lnTo>
                      <a:pt x="1818" y="856"/>
                    </a:lnTo>
                    <a:lnTo>
                      <a:pt x="1824" y="859"/>
                    </a:lnTo>
                    <a:lnTo>
                      <a:pt x="1830" y="860"/>
                    </a:lnTo>
                    <a:lnTo>
                      <a:pt x="1836" y="861"/>
                    </a:lnTo>
                    <a:lnTo>
                      <a:pt x="1840" y="860"/>
                    </a:lnTo>
                    <a:lnTo>
                      <a:pt x="1851" y="858"/>
                    </a:lnTo>
                    <a:lnTo>
                      <a:pt x="1863" y="853"/>
                    </a:lnTo>
                    <a:lnTo>
                      <a:pt x="1870" y="850"/>
                    </a:lnTo>
                    <a:lnTo>
                      <a:pt x="1878" y="847"/>
                    </a:lnTo>
                    <a:lnTo>
                      <a:pt x="1887" y="846"/>
                    </a:lnTo>
                    <a:lnTo>
                      <a:pt x="1896" y="846"/>
                    </a:lnTo>
                    <a:lnTo>
                      <a:pt x="1906" y="847"/>
                    </a:lnTo>
                    <a:lnTo>
                      <a:pt x="1914" y="851"/>
                    </a:lnTo>
                    <a:lnTo>
                      <a:pt x="1918" y="853"/>
                    </a:lnTo>
                    <a:lnTo>
                      <a:pt x="1921" y="856"/>
                    </a:lnTo>
                    <a:lnTo>
                      <a:pt x="1924" y="859"/>
                    </a:lnTo>
                    <a:lnTo>
                      <a:pt x="1927" y="864"/>
                    </a:lnTo>
                    <a:lnTo>
                      <a:pt x="1931" y="872"/>
                    </a:lnTo>
                    <a:lnTo>
                      <a:pt x="1933" y="880"/>
                    </a:lnTo>
                    <a:lnTo>
                      <a:pt x="1933" y="889"/>
                    </a:lnTo>
                    <a:lnTo>
                      <a:pt x="1933" y="897"/>
                    </a:lnTo>
                    <a:lnTo>
                      <a:pt x="1932" y="913"/>
                    </a:lnTo>
                    <a:lnTo>
                      <a:pt x="1932" y="928"/>
                    </a:lnTo>
                    <a:lnTo>
                      <a:pt x="1933" y="936"/>
                    </a:lnTo>
                    <a:lnTo>
                      <a:pt x="1937" y="945"/>
                    </a:lnTo>
                    <a:lnTo>
                      <a:pt x="1943" y="952"/>
                    </a:lnTo>
                    <a:lnTo>
                      <a:pt x="1947" y="959"/>
                    </a:lnTo>
                    <a:lnTo>
                      <a:pt x="1963" y="970"/>
                    </a:lnTo>
                    <a:lnTo>
                      <a:pt x="1981" y="983"/>
                    </a:lnTo>
                    <a:lnTo>
                      <a:pt x="1988" y="989"/>
                    </a:lnTo>
                    <a:lnTo>
                      <a:pt x="1993" y="995"/>
                    </a:lnTo>
                    <a:lnTo>
                      <a:pt x="1997" y="1002"/>
                    </a:lnTo>
                    <a:lnTo>
                      <a:pt x="2002" y="1012"/>
                    </a:lnTo>
                    <a:lnTo>
                      <a:pt x="2003" y="1018"/>
                    </a:lnTo>
                    <a:lnTo>
                      <a:pt x="2006" y="1025"/>
                    </a:lnTo>
                    <a:lnTo>
                      <a:pt x="2007" y="1028"/>
                    </a:lnTo>
                    <a:lnTo>
                      <a:pt x="2008" y="1031"/>
                    </a:lnTo>
                    <a:lnTo>
                      <a:pt x="2009" y="1033"/>
                    </a:lnTo>
                    <a:lnTo>
                      <a:pt x="2012" y="1034"/>
                    </a:lnTo>
                    <a:lnTo>
                      <a:pt x="2019" y="1033"/>
                    </a:lnTo>
                    <a:lnTo>
                      <a:pt x="2027" y="1034"/>
                    </a:lnTo>
                    <a:lnTo>
                      <a:pt x="2031" y="1034"/>
                    </a:lnTo>
                    <a:lnTo>
                      <a:pt x="2033" y="1035"/>
                    </a:lnTo>
                    <a:lnTo>
                      <a:pt x="2035" y="1036"/>
                    </a:lnTo>
                    <a:lnTo>
                      <a:pt x="2038" y="1039"/>
                    </a:lnTo>
                    <a:lnTo>
                      <a:pt x="2041" y="1053"/>
                    </a:lnTo>
                    <a:lnTo>
                      <a:pt x="2047" y="1072"/>
                    </a:lnTo>
                    <a:lnTo>
                      <a:pt x="2038" y="1080"/>
                    </a:lnTo>
                    <a:lnTo>
                      <a:pt x="2029" y="1090"/>
                    </a:lnTo>
                    <a:lnTo>
                      <a:pt x="2013" y="1100"/>
                    </a:lnTo>
                    <a:lnTo>
                      <a:pt x="1995" y="1109"/>
                    </a:lnTo>
                    <a:lnTo>
                      <a:pt x="1977" y="1117"/>
                    </a:lnTo>
                    <a:lnTo>
                      <a:pt x="1957" y="1124"/>
                    </a:lnTo>
                    <a:lnTo>
                      <a:pt x="1949" y="1128"/>
                    </a:lnTo>
                    <a:lnTo>
                      <a:pt x="1943" y="1132"/>
                    </a:lnTo>
                    <a:lnTo>
                      <a:pt x="1939" y="1136"/>
                    </a:lnTo>
                    <a:lnTo>
                      <a:pt x="1937" y="1141"/>
                    </a:lnTo>
                    <a:lnTo>
                      <a:pt x="1937" y="1146"/>
                    </a:lnTo>
                    <a:lnTo>
                      <a:pt x="1938" y="1150"/>
                    </a:lnTo>
                    <a:lnTo>
                      <a:pt x="1939" y="1156"/>
                    </a:lnTo>
                    <a:lnTo>
                      <a:pt x="1941" y="1161"/>
                    </a:lnTo>
                    <a:lnTo>
                      <a:pt x="1943" y="1165"/>
                    </a:lnTo>
                    <a:lnTo>
                      <a:pt x="1944" y="1168"/>
                    </a:lnTo>
                    <a:lnTo>
                      <a:pt x="1943" y="1172"/>
                    </a:lnTo>
                    <a:lnTo>
                      <a:pt x="1940" y="1174"/>
                    </a:lnTo>
                    <a:lnTo>
                      <a:pt x="1930" y="1178"/>
                    </a:lnTo>
                    <a:lnTo>
                      <a:pt x="1914" y="1181"/>
                    </a:lnTo>
                    <a:lnTo>
                      <a:pt x="1909" y="1182"/>
                    </a:lnTo>
                    <a:lnTo>
                      <a:pt x="1905" y="1185"/>
                    </a:lnTo>
                    <a:lnTo>
                      <a:pt x="1901" y="1187"/>
                    </a:lnTo>
                    <a:lnTo>
                      <a:pt x="1897" y="1191"/>
                    </a:lnTo>
                    <a:lnTo>
                      <a:pt x="1890" y="1198"/>
                    </a:lnTo>
                    <a:lnTo>
                      <a:pt x="1886" y="1207"/>
                    </a:lnTo>
                    <a:lnTo>
                      <a:pt x="1882" y="1217"/>
                    </a:lnTo>
                    <a:lnTo>
                      <a:pt x="1878" y="1225"/>
                    </a:lnTo>
                    <a:lnTo>
                      <a:pt x="1877" y="1233"/>
                    </a:lnTo>
                    <a:lnTo>
                      <a:pt x="1877" y="1239"/>
                    </a:lnTo>
                    <a:lnTo>
                      <a:pt x="1877" y="1249"/>
                    </a:lnTo>
                    <a:lnTo>
                      <a:pt x="1875" y="1257"/>
                    </a:lnTo>
                    <a:lnTo>
                      <a:pt x="1872" y="1261"/>
                    </a:lnTo>
                    <a:lnTo>
                      <a:pt x="1870" y="1264"/>
                    </a:lnTo>
                    <a:lnTo>
                      <a:pt x="1867" y="1267"/>
                    </a:lnTo>
                    <a:lnTo>
                      <a:pt x="1861" y="1269"/>
                    </a:lnTo>
                    <a:lnTo>
                      <a:pt x="1852" y="1273"/>
                    </a:lnTo>
                    <a:lnTo>
                      <a:pt x="1846" y="1276"/>
                    </a:lnTo>
                    <a:lnTo>
                      <a:pt x="1845" y="1279"/>
                    </a:lnTo>
                    <a:lnTo>
                      <a:pt x="1846" y="1280"/>
                    </a:lnTo>
                    <a:lnTo>
                      <a:pt x="1847" y="1281"/>
                    </a:lnTo>
                    <a:lnTo>
                      <a:pt x="1851" y="1281"/>
                    </a:lnTo>
                    <a:lnTo>
                      <a:pt x="1857" y="1281"/>
                    </a:lnTo>
                    <a:lnTo>
                      <a:pt x="1863" y="1282"/>
                    </a:lnTo>
                    <a:lnTo>
                      <a:pt x="1865" y="1283"/>
                    </a:lnTo>
                    <a:lnTo>
                      <a:pt x="1867" y="1285"/>
                    </a:lnTo>
                    <a:lnTo>
                      <a:pt x="1868" y="1287"/>
                    </a:lnTo>
                    <a:lnTo>
                      <a:pt x="1868" y="1289"/>
                    </a:lnTo>
                    <a:lnTo>
                      <a:pt x="1867" y="1296"/>
                    </a:lnTo>
                    <a:lnTo>
                      <a:pt x="1865" y="1305"/>
                    </a:lnTo>
                    <a:lnTo>
                      <a:pt x="1863" y="1315"/>
                    </a:lnTo>
                    <a:lnTo>
                      <a:pt x="1863" y="1327"/>
                    </a:lnTo>
                    <a:lnTo>
                      <a:pt x="1862" y="1338"/>
                    </a:lnTo>
                    <a:lnTo>
                      <a:pt x="1859" y="1348"/>
                    </a:lnTo>
                    <a:lnTo>
                      <a:pt x="1857" y="1354"/>
                    </a:lnTo>
                    <a:lnTo>
                      <a:pt x="1853" y="1359"/>
                    </a:lnTo>
                    <a:lnTo>
                      <a:pt x="1849" y="1367"/>
                    </a:lnTo>
                    <a:lnTo>
                      <a:pt x="1842" y="1375"/>
                    </a:lnTo>
                    <a:lnTo>
                      <a:pt x="1834" y="1386"/>
                    </a:lnTo>
                    <a:lnTo>
                      <a:pt x="1828" y="1396"/>
                    </a:lnTo>
                    <a:lnTo>
                      <a:pt x="1824" y="1407"/>
                    </a:lnTo>
                    <a:lnTo>
                      <a:pt x="1820" y="1419"/>
                    </a:lnTo>
                    <a:lnTo>
                      <a:pt x="1813" y="1439"/>
                    </a:lnTo>
                    <a:lnTo>
                      <a:pt x="1806" y="1455"/>
                    </a:lnTo>
                    <a:lnTo>
                      <a:pt x="1802" y="1460"/>
                    </a:lnTo>
                    <a:lnTo>
                      <a:pt x="1798" y="1466"/>
                    </a:lnTo>
                    <a:lnTo>
                      <a:pt x="1792" y="1472"/>
                    </a:lnTo>
                    <a:lnTo>
                      <a:pt x="1786" y="1478"/>
                    </a:lnTo>
                    <a:lnTo>
                      <a:pt x="1780" y="1483"/>
                    </a:lnTo>
                    <a:lnTo>
                      <a:pt x="1774" y="1488"/>
                    </a:lnTo>
                    <a:lnTo>
                      <a:pt x="1769" y="1490"/>
                    </a:lnTo>
                    <a:lnTo>
                      <a:pt x="1764" y="1491"/>
                    </a:lnTo>
                    <a:lnTo>
                      <a:pt x="1762" y="1491"/>
                    </a:lnTo>
                    <a:lnTo>
                      <a:pt x="1760" y="1490"/>
                    </a:lnTo>
                    <a:lnTo>
                      <a:pt x="1758" y="1489"/>
                    </a:lnTo>
                    <a:lnTo>
                      <a:pt x="1758" y="1487"/>
                    </a:lnTo>
                    <a:lnTo>
                      <a:pt x="1758" y="1484"/>
                    </a:lnTo>
                    <a:lnTo>
                      <a:pt x="1761" y="1482"/>
                    </a:lnTo>
                    <a:lnTo>
                      <a:pt x="1762" y="1478"/>
                    </a:lnTo>
                    <a:lnTo>
                      <a:pt x="1765" y="1476"/>
                    </a:lnTo>
                    <a:lnTo>
                      <a:pt x="1773" y="1470"/>
                    </a:lnTo>
                    <a:lnTo>
                      <a:pt x="1780" y="1463"/>
                    </a:lnTo>
                    <a:lnTo>
                      <a:pt x="1781" y="1459"/>
                    </a:lnTo>
                    <a:lnTo>
                      <a:pt x="1782" y="1457"/>
                    </a:lnTo>
                    <a:lnTo>
                      <a:pt x="1782" y="1455"/>
                    </a:lnTo>
                    <a:lnTo>
                      <a:pt x="1780" y="1455"/>
                    </a:lnTo>
                    <a:lnTo>
                      <a:pt x="1764" y="1460"/>
                    </a:lnTo>
                    <a:lnTo>
                      <a:pt x="1748" y="1468"/>
                    </a:lnTo>
                    <a:lnTo>
                      <a:pt x="1739" y="1471"/>
                    </a:lnTo>
                    <a:lnTo>
                      <a:pt x="1729" y="1478"/>
                    </a:lnTo>
                    <a:lnTo>
                      <a:pt x="1721" y="1482"/>
                    </a:lnTo>
                    <a:lnTo>
                      <a:pt x="1716" y="1485"/>
                    </a:lnTo>
                    <a:lnTo>
                      <a:pt x="1711" y="1489"/>
                    </a:lnTo>
                    <a:lnTo>
                      <a:pt x="1705" y="1490"/>
                    </a:lnTo>
                    <a:lnTo>
                      <a:pt x="1693" y="1489"/>
                    </a:lnTo>
                    <a:lnTo>
                      <a:pt x="1680" y="1485"/>
                    </a:lnTo>
                    <a:lnTo>
                      <a:pt x="1673" y="1483"/>
                    </a:lnTo>
                    <a:lnTo>
                      <a:pt x="1666" y="1482"/>
                    </a:lnTo>
                    <a:lnTo>
                      <a:pt x="1661" y="1481"/>
                    </a:lnTo>
                    <a:lnTo>
                      <a:pt x="1655" y="1482"/>
                    </a:lnTo>
                    <a:lnTo>
                      <a:pt x="1651" y="1483"/>
                    </a:lnTo>
                    <a:lnTo>
                      <a:pt x="1645" y="1488"/>
                    </a:lnTo>
                    <a:lnTo>
                      <a:pt x="1639" y="1493"/>
                    </a:lnTo>
                    <a:lnTo>
                      <a:pt x="1634" y="1499"/>
                    </a:lnTo>
                    <a:lnTo>
                      <a:pt x="1619" y="1513"/>
                    </a:lnTo>
                    <a:lnTo>
                      <a:pt x="1605" y="1527"/>
                    </a:lnTo>
                    <a:lnTo>
                      <a:pt x="1598" y="1533"/>
                    </a:lnTo>
                    <a:lnTo>
                      <a:pt x="1591" y="1538"/>
                    </a:lnTo>
                    <a:lnTo>
                      <a:pt x="1584" y="1541"/>
                    </a:lnTo>
                    <a:lnTo>
                      <a:pt x="1576" y="1544"/>
                    </a:lnTo>
                    <a:lnTo>
                      <a:pt x="1571" y="1546"/>
                    </a:lnTo>
                    <a:lnTo>
                      <a:pt x="1563" y="1546"/>
                    </a:lnTo>
                    <a:lnTo>
                      <a:pt x="1557" y="1545"/>
                    </a:lnTo>
                    <a:lnTo>
                      <a:pt x="1553" y="1541"/>
                    </a:lnTo>
                    <a:lnTo>
                      <a:pt x="1548" y="1538"/>
                    </a:lnTo>
                    <a:lnTo>
                      <a:pt x="1543" y="1534"/>
                    </a:lnTo>
                    <a:lnTo>
                      <a:pt x="1538" y="1528"/>
                    </a:lnTo>
                    <a:lnTo>
                      <a:pt x="1535" y="1522"/>
                    </a:lnTo>
                    <a:lnTo>
                      <a:pt x="1527" y="1510"/>
                    </a:lnTo>
                    <a:lnTo>
                      <a:pt x="1521" y="1497"/>
                    </a:lnTo>
                    <a:lnTo>
                      <a:pt x="1517" y="1490"/>
                    </a:lnTo>
                    <a:lnTo>
                      <a:pt x="1513" y="1485"/>
                    </a:lnTo>
                    <a:lnTo>
                      <a:pt x="1509" y="1481"/>
                    </a:lnTo>
                    <a:lnTo>
                      <a:pt x="1504" y="1477"/>
                    </a:lnTo>
                    <a:lnTo>
                      <a:pt x="1498" y="1475"/>
                    </a:lnTo>
                    <a:lnTo>
                      <a:pt x="1491" y="1474"/>
                    </a:lnTo>
                    <a:lnTo>
                      <a:pt x="1484" y="1472"/>
                    </a:lnTo>
                    <a:lnTo>
                      <a:pt x="1474" y="1472"/>
                    </a:lnTo>
                    <a:lnTo>
                      <a:pt x="1473" y="1472"/>
                    </a:lnTo>
                    <a:lnTo>
                      <a:pt x="1471" y="1474"/>
                    </a:lnTo>
                    <a:lnTo>
                      <a:pt x="1472" y="1472"/>
                    </a:lnTo>
                    <a:lnTo>
                      <a:pt x="1473" y="1472"/>
                    </a:lnTo>
                    <a:lnTo>
                      <a:pt x="1477" y="1463"/>
                    </a:lnTo>
                    <a:lnTo>
                      <a:pt x="1478" y="1453"/>
                    </a:lnTo>
                    <a:lnTo>
                      <a:pt x="1479" y="1443"/>
                    </a:lnTo>
                    <a:lnTo>
                      <a:pt x="1479" y="1433"/>
                    </a:lnTo>
                    <a:lnTo>
                      <a:pt x="1477" y="1424"/>
                    </a:lnTo>
                    <a:lnTo>
                      <a:pt x="1472" y="1414"/>
                    </a:lnTo>
                    <a:lnTo>
                      <a:pt x="1466" y="1405"/>
                    </a:lnTo>
                    <a:lnTo>
                      <a:pt x="1456" y="1396"/>
                    </a:lnTo>
                    <a:lnTo>
                      <a:pt x="1446" y="1389"/>
                    </a:lnTo>
                    <a:lnTo>
                      <a:pt x="1437" y="1386"/>
                    </a:lnTo>
                    <a:lnTo>
                      <a:pt x="1431" y="1383"/>
                    </a:lnTo>
                    <a:lnTo>
                      <a:pt x="1427" y="1382"/>
                    </a:lnTo>
                    <a:lnTo>
                      <a:pt x="1422" y="1382"/>
                    </a:lnTo>
                    <a:lnTo>
                      <a:pt x="1420" y="1382"/>
                    </a:lnTo>
                    <a:lnTo>
                      <a:pt x="1417" y="1380"/>
                    </a:lnTo>
                    <a:lnTo>
                      <a:pt x="1416" y="1376"/>
                    </a:lnTo>
                    <a:lnTo>
                      <a:pt x="1416" y="1370"/>
                    </a:lnTo>
                    <a:lnTo>
                      <a:pt x="1418" y="1362"/>
                    </a:lnTo>
                    <a:lnTo>
                      <a:pt x="1421" y="1352"/>
                    </a:lnTo>
                    <a:lnTo>
                      <a:pt x="1424" y="1343"/>
                    </a:lnTo>
                    <a:lnTo>
                      <a:pt x="1425" y="1333"/>
                    </a:lnTo>
                    <a:lnTo>
                      <a:pt x="1425" y="1325"/>
                    </a:lnTo>
                    <a:lnTo>
                      <a:pt x="1425" y="1321"/>
                    </a:lnTo>
                    <a:lnTo>
                      <a:pt x="1423" y="1319"/>
                    </a:lnTo>
                    <a:lnTo>
                      <a:pt x="1420" y="1318"/>
                    </a:lnTo>
                    <a:lnTo>
                      <a:pt x="1416" y="1317"/>
                    </a:lnTo>
                    <a:lnTo>
                      <a:pt x="1406" y="1317"/>
                    </a:lnTo>
                    <a:lnTo>
                      <a:pt x="1397" y="1319"/>
                    </a:lnTo>
                    <a:lnTo>
                      <a:pt x="1387" y="1323"/>
                    </a:lnTo>
                    <a:lnTo>
                      <a:pt x="1379" y="1326"/>
                    </a:lnTo>
                    <a:lnTo>
                      <a:pt x="1370" y="1331"/>
                    </a:lnTo>
                    <a:lnTo>
                      <a:pt x="1362" y="1333"/>
                    </a:lnTo>
                    <a:lnTo>
                      <a:pt x="1359" y="1335"/>
                    </a:lnTo>
                    <a:lnTo>
                      <a:pt x="1355" y="1335"/>
                    </a:lnTo>
                    <a:lnTo>
                      <a:pt x="1353" y="1335"/>
                    </a:lnTo>
                    <a:lnTo>
                      <a:pt x="1351" y="1333"/>
                    </a:lnTo>
                    <a:lnTo>
                      <a:pt x="1346" y="1331"/>
                    </a:lnTo>
                    <a:lnTo>
                      <a:pt x="1342" y="1327"/>
                    </a:lnTo>
                    <a:lnTo>
                      <a:pt x="1340" y="1323"/>
                    </a:lnTo>
                    <a:lnTo>
                      <a:pt x="1339" y="1318"/>
                    </a:lnTo>
                    <a:lnTo>
                      <a:pt x="1336" y="1307"/>
                    </a:lnTo>
                    <a:lnTo>
                      <a:pt x="1335" y="1295"/>
                    </a:lnTo>
                    <a:lnTo>
                      <a:pt x="1333" y="1288"/>
                    </a:lnTo>
                    <a:lnTo>
                      <a:pt x="1330" y="1282"/>
                    </a:lnTo>
                    <a:lnTo>
                      <a:pt x="1328" y="1277"/>
                    </a:lnTo>
                    <a:lnTo>
                      <a:pt x="1323" y="1272"/>
                    </a:lnTo>
                    <a:lnTo>
                      <a:pt x="1315" y="1261"/>
                    </a:lnTo>
                    <a:lnTo>
                      <a:pt x="1304" y="1248"/>
                    </a:lnTo>
                    <a:lnTo>
                      <a:pt x="1295" y="1232"/>
                    </a:lnTo>
                    <a:lnTo>
                      <a:pt x="1284" y="1218"/>
                    </a:lnTo>
                    <a:lnTo>
                      <a:pt x="1279" y="1211"/>
                    </a:lnTo>
                    <a:lnTo>
                      <a:pt x="1276" y="1203"/>
                    </a:lnTo>
                    <a:lnTo>
                      <a:pt x="1273" y="1193"/>
                    </a:lnTo>
                    <a:lnTo>
                      <a:pt x="1273" y="1182"/>
                    </a:lnTo>
                    <a:lnTo>
                      <a:pt x="1273" y="1173"/>
                    </a:lnTo>
                    <a:lnTo>
                      <a:pt x="1276" y="1165"/>
                    </a:lnTo>
                    <a:lnTo>
                      <a:pt x="1280" y="1159"/>
                    </a:lnTo>
                    <a:lnTo>
                      <a:pt x="1285" y="1154"/>
                    </a:lnTo>
                    <a:lnTo>
                      <a:pt x="1292" y="1151"/>
                    </a:lnTo>
                    <a:lnTo>
                      <a:pt x="1301" y="1149"/>
                    </a:lnTo>
                    <a:lnTo>
                      <a:pt x="1310" y="1148"/>
                    </a:lnTo>
                    <a:lnTo>
                      <a:pt x="1320" y="1147"/>
                    </a:lnTo>
                    <a:lnTo>
                      <a:pt x="1326" y="1147"/>
                    </a:lnTo>
                    <a:lnTo>
                      <a:pt x="1330" y="1147"/>
                    </a:lnTo>
                    <a:lnTo>
                      <a:pt x="1334" y="1144"/>
                    </a:lnTo>
                    <a:lnTo>
                      <a:pt x="1338" y="1143"/>
                    </a:lnTo>
                    <a:lnTo>
                      <a:pt x="1343" y="1138"/>
                    </a:lnTo>
                    <a:lnTo>
                      <a:pt x="1347" y="1132"/>
                    </a:lnTo>
                    <a:lnTo>
                      <a:pt x="1349" y="1127"/>
                    </a:lnTo>
                    <a:lnTo>
                      <a:pt x="1349" y="1122"/>
                    </a:lnTo>
                    <a:lnTo>
                      <a:pt x="1347" y="1116"/>
                    </a:lnTo>
                    <a:lnTo>
                      <a:pt x="1343" y="1112"/>
                    </a:lnTo>
                    <a:lnTo>
                      <a:pt x="1333" y="1104"/>
                    </a:lnTo>
                    <a:lnTo>
                      <a:pt x="1320" y="1092"/>
                    </a:lnTo>
                    <a:lnTo>
                      <a:pt x="1313" y="1086"/>
                    </a:lnTo>
                    <a:lnTo>
                      <a:pt x="1307" y="1079"/>
                    </a:lnTo>
                    <a:lnTo>
                      <a:pt x="1302" y="1071"/>
                    </a:lnTo>
                    <a:lnTo>
                      <a:pt x="1298" y="1062"/>
                    </a:lnTo>
                    <a:lnTo>
                      <a:pt x="1296" y="1059"/>
                    </a:lnTo>
                    <a:lnTo>
                      <a:pt x="1294" y="1056"/>
                    </a:lnTo>
                    <a:lnTo>
                      <a:pt x="1290" y="1054"/>
                    </a:lnTo>
                    <a:lnTo>
                      <a:pt x="1286" y="1052"/>
                    </a:lnTo>
                    <a:lnTo>
                      <a:pt x="1278" y="1049"/>
                    </a:lnTo>
                    <a:lnTo>
                      <a:pt x="1270" y="1049"/>
                    </a:lnTo>
                    <a:lnTo>
                      <a:pt x="1250" y="1052"/>
                    </a:lnTo>
                    <a:lnTo>
                      <a:pt x="1233" y="1053"/>
                    </a:lnTo>
                    <a:lnTo>
                      <a:pt x="1227" y="1053"/>
                    </a:lnTo>
                    <a:lnTo>
                      <a:pt x="1223" y="1055"/>
                    </a:lnTo>
                    <a:lnTo>
                      <a:pt x="1222" y="1059"/>
                    </a:lnTo>
                    <a:lnTo>
                      <a:pt x="1221" y="1062"/>
                    </a:lnTo>
                    <a:lnTo>
                      <a:pt x="1220" y="1071"/>
                    </a:lnTo>
                    <a:lnTo>
                      <a:pt x="1217" y="1080"/>
                    </a:lnTo>
                    <a:lnTo>
                      <a:pt x="1217" y="1074"/>
                    </a:lnTo>
                    <a:lnTo>
                      <a:pt x="1217" y="1067"/>
                    </a:lnTo>
                    <a:lnTo>
                      <a:pt x="1217" y="1060"/>
                    </a:lnTo>
                    <a:lnTo>
                      <a:pt x="1216" y="1052"/>
                    </a:lnTo>
                    <a:lnTo>
                      <a:pt x="1213" y="1039"/>
                    </a:lnTo>
                    <a:lnTo>
                      <a:pt x="1209" y="1030"/>
                    </a:lnTo>
                    <a:lnTo>
                      <a:pt x="1200" y="1020"/>
                    </a:lnTo>
                    <a:lnTo>
                      <a:pt x="1190" y="1006"/>
                    </a:lnTo>
                    <a:lnTo>
                      <a:pt x="1187" y="999"/>
                    </a:lnTo>
                    <a:lnTo>
                      <a:pt x="1183" y="993"/>
                    </a:lnTo>
                    <a:lnTo>
                      <a:pt x="1182" y="987"/>
                    </a:lnTo>
                    <a:lnTo>
                      <a:pt x="1181" y="981"/>
                    </a:lnTo>
                    <a:lnTo>
                      <a:pt x="1192" y="970"/>
                    </a:lnTo>
                    <a:lnTo>
                      <a:pt x="1204" y="961"/>
                    </a:lnTo>
                    <a:lnTo>
                      <a:pt x="1204" y="957"/>
                    </a:lnTo>
                    <a:lnTo>
                      <a:pt x="1202" y="954"/>
                    </a:lnTo>
                    <a:lnTo>
                      <a:pt x="1201" y="952"/>
                    </a:lnTo>
                    <a:lnTo>
                      <a:pt x="1198" y="949"/>
                    </a:lnTo>
                    <a:lnTo>
                      <a:pt x="1195" y="949"/>
                    </a:lnTo>
                    <a:lnTo>
                      <a:pt x="1191" y="949"/>
                    </a:lnTo>
                    <a:lnTo>
                      <a:pt x="1187" y="951"/>
                    </a:lnTo>
                    <a:lnTo>
                      <a:pt x="1183" y="952"/>
                    </a:lnTo>
                    <a:lnTo>
                      <a:pt x="1178" y="954"/>
                    </a:lnTo>
                    <a:lnTo>
                      <a:pt x="1175" y="953"/>
                    </a:lnTo>
                    <a:lnTo>
                      <a:pt x="1172" y="952"/>
                    </a:lnTo>
                    <a:lnTo>
                      <a:pt x="1169" y="948"/>
                    </a:lnTo>
                    <a:lnTo>
                      <a:pt x="1168" y="945"/>
                    </a:lnTo>
                    <a:lnTo>
                      <a:pt x="1166" y="939"/>
                    </a:lnTo>
                    <a:lnTo>
                      <a:pt x="1166" y="933"/>
                    </a:lnTo>
                    <a:lnTo>
                      <a:pt x="1166" y="927"/>
                    </a:lnTo>
                    <a:lnTo>
                      <a:pt x="1168" y="921"/>
                    </a:lnTo>
                    <a:lnTo>
                      <a:pt x="1170" y="915"/>
                    </a:lnTo>
                    <a:lnTo>
                      <a:pt x="1173" y="910"/>
                    </a:lnTo>
                    <a:lnTo>
                      <a:pt x="1177" y="907"/>
                    </a:lnTo>
                    <a:lnTo>
                      <a:pt x="1182" y="903"/>
                    </a:lnTo>
                    <a:lnTo>
                      <a:pt x="1185" y="901"/>
                    </a:lnTo>
                    <a:lnTo>
                      <a:pt x="1190" y="899"/>
                    </a:lnTo>
                    <a:lnTo>
                      <a:pt x="1195" y="899"/>
                    </a:lnTo>
                    <a:lnTo>
                      <a:pt x="1204" y="899"/>
                    </a:lnTo>
                    <a:lnTo>
                      <a:pt x="1213" y="898"/>
                    </a:lnTo>
                    <a:lnTo>
                      <a:pt x="1217" y="898"/>
                    </a:lnTo>
                    <a:lnTo>
                      <a:pt x="1221" y="896"/>
                    </a:lnTo>
                    <a:lnTo>
                      <a:pt x="1225" y="895"/>
                    </a:lnTo>
                    <a:lnTo>
                      <a:pt x="1227" y="891"/>
                    </a:lnTo>
                    <a:lnTo>
                      <a:pt x="1231" y="884"/>
                    </a:lnTo>
                    <a:lnTo>
                      <a:pt x="1233" y="877"/>
                    </a:lnTo>
                    <a:lnTo>
                      <a:pt x="1234" y="871"/>
                    </a:lnTo>
                    <a:lnTo>
                      <a:pt x="1233" y="866"/>
                    </a:lnTo>
                    <a:lnTo>
                      <a:pt x="1231" y="861"/>
                    </a:lnTo>
                    <a:lnTo>
                      <a:pt x="1226" y="858"/>
                    </a:lnTo>
                    <a:lnTo>
                      <a:pt x="1220" y="854"/>
                    </a:lnTo>
                    <a:lnTo>
                      <a:pt x="1213" y="852"/>
                    </a:lnTo>
                    <a:lnTo>
                      <a:pt x="1190" y="848"/>
                    </a:lnTo>
                    <a:lnTo>
                      <a:pt x="1165" y="847"/>
                    </a:lnTo>
                    <a:lnTo>
                      <a:pt x="1143" y="847"/>
                    </a:lnTo>
                    <a:lnTo>
                      <a:pt x="1128" y="848"/>
                    </a:lnTo>
                    <a:lnTo>
                      <a:pt x="1116" y="850"/>
                    </a:lnTo>
                    <a:lnTo>
                      <a:pt x="1106" y="851"/>
                    </a:lnTo>
                    <a:lnTo>
                      <a:pt x="1096" y="851"/>
                    </a:lnTo>
                    <a:lnTo>
                      <a:pt x="1084" y="847"/>
                    </a:lnTo>
                    <a:lnTo>
                      <a:pt x="1072" y="842"/>
                    </a:lnTo>
                    <a:lnTo>
                      <a:pt x="1062" y="835"/>
                    </a:lnTo>
                    <a:lnTo>
                      <a:pt x="1052" y="827"/>
                    </a:lnTo>
                    <a:lnTo>
                      <a:pt x="1046" y="817"/>
                    </a:lnTo>
                    <a:lnTo>
                      <a:pt x="1040" y="809"/>
                    </a:lnTo>
                    <a:lnTo>
                      <a:pt x="1034" y="801"/>
                    </a:lnTo>
                    <a:lnTo>
                      <a:pt x="1027" y="794"/>
                    </a:lnTo>
                    <a:lnTo>
                      <a:pt x="1019" y="787"/>
                    </a:lnTo>
                    <a:lnTo>
                      <a:pt x="1011" y="781"/>
                    </a:lnTo>
                    <a:lnTo>
                      <a:pt x="1002" y="773"/>
                    </a:lnTo>
                    <a:lnTo>
                      <a:pt x="994" y="768"/>
                    </a:lnTo>
                    <a:lnTo>
                      <a:pt x="986" y="759"/>
                    </a:lnTo>
                    <a:lnTo>
                      <a:pt x="980" y="750"/>
                    </a:lnTo>
                    <a:lnTo>
                      <a:pt x="975" y="740"/>
                    </a:lnTo>
                    <a:lnTo>
                      <a:pt x="971" y="731"/>
                    </a:lnTo>
                    <a:lnTo>
                      <a:pt x="969" y="721"/>
                    </a:lnTo>
                    <a:lnTo>
                      <a:pt x="968" y="713"/>
                    </a:lnTo>
                    <a:lnTo>
                      <a:pt x="965" y="706"/>
                    </a:lnTo>
                    <a:lnTo>
                      <a:pt x="964" y="703"/>
                    </a:lnTo>
                    <a:lnTo>
                      <a:pt x="962" y="701"/>
                    </a:lnTo>
                    <a:lnTo>
                      <a:pt x="959" y="700"/>
                    </a:lnTo>
                    <a:lnTo>
                      <a:pt x="957" y="700"/>
                    </a:lnTo>
                    <a:lnTo>
                      <a:pt x="955" y="701"/>
                    </a:lnTo>
                    <a:lnTo>
                      <a:pt x="952" y="702"/>
                    </a:lnTo>
                    <a:lnTo>
                      <a:pt x="951" y="703"/>
                    </a:lnTo>
                    <a:lnTo>
                      <a:pt x="950" y="706"/>
                    </a:lnTo>
                    <a:lnTo>
                      <a:pt x="948" y="710"/>
                    </a:lnTo>
                    <a:lnTo>
                      <a:pt x="946" y="716"/>
                    </a:lnTo>
                    <a:lnTo>
                      <a:pt x="944" y="722"/>
                    </a:lnTo>
                    <a:lnTo>
                      <a:pt x="940" y="727"/>
                    </a:lnTo>
                    <a:lnTo>
                      <a:pt x="938" y="730"/>
                    </a:lnTo>
                    <a:lnTo>
                      <a:pt x="935" y="731"/>
                    </a:lnTo>
                    <a:lnTo>
                      <a:pt x="929" y="731"/>
                    </a:lnTo>
                    <a:lnTo>
                      <a:pt x="923" y="732"/>
                    </a:lnTo>
                    <a:lnTo>
                      <a:pt x="916" y="732"/>
                    </a:lnTo>
                    <a:lnTo>
                      <a:pt x="910" y="733"/>
                    </a:lnTo>
                    <a:lnTo>
                      <a:pt x="906" y="734"/>
                    </a:lnTo>
                    <a:lnTo>
                      <a:pt x="902" y="737"/>
                    </a:lnTo>
                    <a:lnTo>
                      <a:pt x="900" y="738"/>
                    </a:lnTo>
                    <a:lnTo>
                      <a:pt x="899" y="741"/>
                    </a:lnTo>
                    <a:lnTo>
                      <a:pt x="899" y="744"/>
                    </a:lnTo>
                    <a:lnTo>
                      <a:pt x="899" y="747"/>
                    </a:lnTo>
                    <a:lnTo>
                      <a:pt x="898" y="751"/>
                    </a:lnTo>
                    <a:lnTo>
                      <a:pt x="898" y="754"/>
                    </a:lnTo>
                    <a:lnTo>
                      <a:pt x="895" y="757"/>
                    </a:lnTo>
                    <a:lnTo>
                      <a:pt x="894" y="759"/>
                    </a:lnTo>
                    <a:lnTo>
                      <a:pt x="892" y="762"/>
                    </a:lnTo>
                    <a:lnTo>
                      <a:pt x="888" y="763"/>
                    </a:lnTo>
                    <a:lnTo>
                      <a:pt x="886" y="764"/>
                    </a:lnTo>
                    <a:lnTo>
                      <a:pt x="882" y="764"/>
                    </a:lnTo>
                    <a:lnTo>
                      <a:pt x="874" y="764"/>
                    </a:lnTo>
                    <a:lnTo>
                      <a:pt x="868" y="765"/>
                    </a:lnTo>
                    <a:lnTo>
                      <a:pt x="866" y="768"/>
                    </a:lnTo>
                    <a:lnTo>
                      <a:pt x="864" y="770"/>
                    </a:lnTo>
                    <a:lnTo>
                      <a:pt x="864" y="773"/>
                    </a:lnTo>
                    <a:lnTo>
                      <a:pt x="866" y="777"/>
                    </a:lnTo>
                    <a:lnTo>
                      <a:pt x="870" y="785"/>
                    </a:lnTo>
                    <a:lnTo>
                      <a:pt x="877" y="794"/>
                    </a:lnTo>
                    <a:lnTo>
                      <a:pt x="885" y="801"/>
                    </a:lnTo>
                    <a:lnTo>
                      <a:pt x="893" y="807"/>
                    </a:lnTo>
                    <a:lnTo>
                      <a:pt x="896" y="809"/>
                    </a:lnTo>
                    <a:lnTo>
                      <a:pt x="899" y="813"/>
                    </a:lnTo>
                    <a:lnTo>
                      <a:pt x="901" y="816"/>
                    </a:lnTo>
                    <a:lnTo>
                      <a:pt x="902" y="820"/>
                    </a:lnTo>
                    <a:lnTo>
                      <a:pt x="902" y="823"/>
                    </a:lnTo>
                    <a:lnTo>
                      <a:pt x="902" y="827"/>
                    </a:lnTo>
                    <a:lnTo>
                      <a:pt x="900" y="829"/>
                    </a:lnTo>
                    <a:lnTo>
                      <a:pt x="898" y="831"/>
                    </a:lnTo>
                    <a:lnTo>
                      <a:pt x="880" y="833"/>
                    </a:lnTo>
                    <a:lnTo>
                      <a:pt x="864" y="836"/>
                    </a:lnTo>
                    <a:lnTo>
                      <a:pt x="860" y="839"/>
                    </a:lnTo>
                    <a:lnTo>
                      <a:pt x="853" y="839"/>
                    </a:lnTo>
                    <a:lnTo>
                      <a:pt x="849" y="839"/>
                    </a:lnTo>
                    <a:lnTo>
                      <a:pt x="847" y="838"/>
                    </a:lnTo>
                    <a:lnTo>
                      <a:pt x="843" y="836"/>
                    </a:lnTo>
                    <a:lnTo>
                      <a:pt x="841" y="834"/>
                    </a:lnTo>
                    <a:lnTo>
                      <a:pt x="836" y="829"/>
                    </a:lnTo>
                    <a:lnTo>
                      <a:pt x="832" y="828"/>
                    </a:lnTo>
                    <a:lnTo>
                      <a:pt x="831" y="831"/>
                    </a:lnTo>
                    <a:lnTo>
                      <a:pt x="830" y="838"/>
                    </a:lnTo>
                    <a:lnTo>
                      <a:pt x="830" y="846"/>
                    </a:lnTo>
                    <a:lnTo>
                      <a:pt x="828" y="853"/>
                    </a:lnTo>
                    <a:lnTo>
                      <a:pt x="825" y="859"/>
                    </a:lnTo>
                    <a:lnTo>
                      <a:pt x="820" y="865"/>
                    </a:lnTo>
                    <a:lnTo>
                      <a:pt x="814" y="873"/>
                    </a:lnTo>
                    <a:lnTo>
                      <a:pt x="810" y="883"/>
                    </a:lnTo>
                    <a:lnTo>
                      <a:pt x="803" y="894"/>
                    </a:lnTo>
                    <a:lnTo>
                      <a:pt x="792" y="905"/>
                    </a:lnTo>
                    <a:lnTo>
                      <a:pt x="785" y="911"/>
                    </a:lnTo>
                    <a:lnTo>
                      <a:pt x="779" y="915"/>
                    </a:lnTo>
                    <a:lnTo>
                      <a:pt x="774" y="917"/>
                    </a:lnTo>
                    <a:lnTo>
                      <a:pt x="768" y="919"/>
                    </a:lnTo>
                    <a:lnTo>
                      <a:pt x="763" y="919"/>
                    </a:lnTo>
                    <a:lnTo>
                      <a:pt x="759" y="917"/>
                    </a:lnTo>
                    <a:lnTo>
                      <a:pt x="754" y="915"/>
                    </a:lnTo>
                    <a:lnTo>
                      <a:pt x="748" y="911"/>
                    </a:lnTo>
                    <a:lnTo>
                      <a:pt x="742" y="909"/>
                    </a:lnTo>
                    <a:lnTo>
                      <a:pt x="736" y="909"/>
                    </a:lnTo>
                    <a:lnTo>
                      <a:pt x="729" y="910"/>
                    </a:lnTo>
                    <a:lnTo>
                      <a:pt x="723" y="913"/>
                    </a:lnTo>
                    <a:lnTo>
                      <a:pt x="716" y="916"/>
                    </a:lnTo>
                    <a:lnTo>
                      <a:pt x="710" y="921"/>
                    </a:lnTo>
                    <a:lnTo>
                      <a:pt x="704" y="927"/>
                    </a:lnTo>
                    <a:lnTo>
                      <a:pt x="699" y="933"/>
                    </a:lnTo>
                    <a:lnTo>
                      <a:pt x="696" y="939"/>
                    </a:lnTo>
                    <a:lnTo>
                      <a:pt x="692" y="947"/>
                    </a:lnTo>
                    <a:lnTo>
                      <a:pt x="690" y="954"/>
                    </a:lnTo>
                    <a:lnTo>
                      <a:pt x="688" y="964"/>
                    </a:lnTo>
                    <a:lnTo>
                      <a:pt x="688" y="971"/>
                    </a:lnTo>
                    <a:lnTo>
                      <a:pt x="690" y="979"/>
                    </a:lnTo>
                    <a:lnTo>
                      <a:pt x="692" y="985"/>
                    </a:lnTo>
                    <a:lnTo>
                      <a:pt x="697" y="990"/>
                    </a:lnTo>
                    <a:lnTo>
                      <a:pt x="710" y="1001"/>
                    </a:lnTo>
                    <a:lnTo>
                      <a:pt x="726" y="1014"/>
                    </a:lnTo>
                    <a:lnTo>
                      <a:pt x="735" y="1018"/>
                    </a:lnTo>
                    <a:lnTo>
                      <a:pt x="740" y="1023"/>
                    </a:lnTo>
                    <a:lnTo>
                      <a:pt x="743" y="1029"/>
                    </a:lnTo>
                    <a:lnTo>
                      <a:pt x="746" y="1037"/>
                    </a:lnTo>
                    <a:lnTo>
                      <a:pt x="746" y="1049"/>
                    </a:lnTo>
                    <a:lnTo>
                      <a:pt x="746" y="1062"/>
                    </a:lnTo>
                    <a:lnTo>
                      <a:pt x="743" y="1074"/>
                    </a:lnTo>
                    <a:lnTo>
                      <a:pt x="740" y="1086"/>
                    </a:lnTo>
                    <a:lnTo>
                      <a:pt x="735" y="1096"/>
                    </a:lnTo>
                    <a:lnTo>
                      <a:pt x="730" y="1104"/>
                    </a:lnTo>
                    <a:lnTo>
                      <a:pt x="724" y="1110"/>
                    </a:lnTo>
                    <a:lnTo>
                      <a:pt x="719" y="1113"/>
                    </a:lnTo>
                    <a:lnTo>
                      <a:pt x="713" y="1116"/>
                    </a:lnTo>
                    <a:lnTo>
                      <a:pt x="709" y="1117"/>
                    </a:lnTo>
                    <a:lnTo>
                      <a:pt x="702" y="1117"/>
                    </a:lnTo>
                    <a:lnTo>
                      <a:pt x="693" y="1118"/>
                    </a:lnTo>
                    <a:lnTo>
                      <a:pt x="685" y="1121"/>
                    </a:lnTo>
                    <a:lnTo>
                      <a:pt x="674" y="1124"/>
                    </a:lnTo>
                    <a:lnTo>
                      <a:pt x="661" y="1132"/>
                    </a:lnTo>
                    <a:lnTo>
                      <a:pt x="642" y="1144"/>
                    </a:lnTo>
                    <a:lnTo>
                      <a:pt x="624" y="1156"/>
                    </a:lnTo>
                    <a:lnTo>
                      <a:pt x="609" y="1167"/>
                    </a:lnTo>
                    <a:lnTo>
                      <a:pt x="604" y="1170"/>
                    </a:lnTo>
                    <a:lnTo>
                      <a:pt x="600" y="1176"/>
                    </a:lnTo>
                    <a:lnTo>
                      <a:pt x="598" y="1181"/>
                    </a:lnTo>
                    <a:lnTo>
                      <a:pt x="597" y="1186"/>
                    </a:lnTo>
                    <a:lnTo>
                      <a:pt x="597" y="1192"/>
                    </a:lnTo>
                    <a:lnTo>
                      <a:pt x="598" y="1197"/>
                    </a:lnTo>
                    <a:lnTo>
                      <a:pt x="599" y="1201"/>
                    </a:lnTo>
                    <a:lnTo>
                      <a:pt x="602" y="1206"/>
                    </a:lnTo>
                    <a:lnTo>
                      <a:pt x="608" y="1216"/>
                    </a:lnTo>
                    <a:lnTo>
                      <a:pt x="617" y="1228"/>
                    </a:lnTo>
                    <a:lnTo>
                      <a:pt x="627" y="1239"/>
                    </a:lnTo>
                    <a:lnTo>
                      <a:pt x="633" y="1249"/>
                    </a:lnTo>
                    <a:lnTo>
                      <a:pt x="636" y="1257"/>
                    </a:lnTo>
                    <a:lnTo>
                      <a:pt x="639" y="1263"/>
                    </a:lnTo>
                    <a:lnTo>
                      <a:pt x="637" y="1266"/>
                    </a:lnTo>
                    <a:lnTo>
                      <a:pt x="636" y="1268"/>
                    </a:lnTo>
                    <a:lnTo>
                      <a:pt x="635" y="1269"/>
                    </a:lnTo>
                    <a:lnTo>
                      <a:pt x="631" y="1270"/>
                    </a:lnTo>
                    <a:lnTo>
                      <a:pt x="623" y="1272"/>
                    </a:lnTo>
                    <a:lnTo>
                      <a:pt x="617" y="1274"/>
                    </a:lnTo>
                    <a:lnTo>
                      <a:pt x="614" y="1276"/>
                    </a:lnTo>
                    <a:lnTo>
                      <a:pt x="612" y="1279"/>
                    </a:lnTo>
                    <a:lnTo>
                      <a:pt x="611" y="1281"/>
                    </a:lnTo>
                    <a:lnTo>
                      <a:pt x="611" y="1286"/>
                    </a:lnTo>
                    <a:lnTo>
                      <a:pt x="614" y="1294"/>
                    </a:lnTo>
                    <a:lnTo>
                      <a:pt x="620" y="1302"/>
                    </a:lnTo>
                    <a:lnTo>
                      <a:pt x="623" y="1307"/>
                    </a:lnTo>
                    <a:lnTo>
                      <a:pt x="625" y="1312"/>
                    </a:lnTo>
                    <a:lnTo>
                      <a:pt x="628" y="1317"/>
                    </a:lnTo>
                    <a:lnTo>
                      <a:pt x="629" y="1321"/>
                    </a:lnTo>
                    <a:lnTo>
                      <a:pt x="631" y="1331"/>
                    </a:lnTo>
                    <a:lnTo>
                      <a:pt x="633" y="1342"/>
                    </a:lnTo>
                    <a:lnTo>
                      <a:pt x="635" y="1348"/>
                    </a:lnTo>
                    <a:lnTo>
                      <a:pt x="637" y="1351"/>
                    </a:lnTo>
                    <a:lnTo>
                      <a:pt x="640" y="1356"/>
                    </a:lnTo>
                    <a:lnTo>
                      <a:pt x="643" y="1358"/>
                    </a:lnTo>
                    <a:lnTo>
                      <a:pt x="648" y="1359"/>
                    </a:lnTo>
                    <a:lnTo>
                      <a:pt x="654" y="1361"/>
                    </a:lnTo>
                    <a:lnTo>
                      <a:pt x="662" y="1362"/>
                    </a:lnTo>
                    <a:lnTo>
                      <a:pt x="669" y="1362"/>
                    </a:lnTo>
                    <a:lnTo>
                      <a:pt x="677" y="1361"/>
                    </a:lnTo>
                    <a:lnTo>
                      <a:pt x="684" y="1361"/>
                    </a:lnTo>
                    <a:lnTo>
                      <a:pt x="686" y="1361"/>
                    </a:lnTo>
                    <a:lnTo>
                      <a:pt x="688" y="1362"/>
                    </a:lnTo>
                    <a:lnTo>
                      <a:pt x="691" y="1363"/>
                    </a:lnTo>
                    <a:lnTo>
                      <a:pt x="693" y="1367"/>
                    </a:lnTo>
                    <a:lnTo>
                      <a:pt x="697" y="1371"/>
                    </a:lnTo>
                    <a:lnTo>
                      <a:pt x="700" y="1377"/>
                    </a:lnTo>
                    <a:lnTo>
                      <a:pt x="705" y="1382"/>
                    </a:lnTo>
                    <a:lnTo>
                      <a:pt x="710" y="1387"/>
                    </a:lnTo>
                    <a:lnTo>
                      <a:pt x="716" y="1389"/>
                    </a:lnTo>
                    <a:lnTo>
                      <a:pt x="721" y="1389"/>
                    </a:lnTo>
                    <a:lnTo>
                      <a:pt x="726" y="1389"/>
                    </a:lnTo>
                    <a:lnTo>
                      <a:pt x="732" y="1388"/>
                    </a:lnTo>
                    <a:lnTo>
                      <a:pt x="742" y="1384"/>
                    </a:lnTo>
                    <a:lnTo>
                      <a:pt x="748" y="1381"/>
                    </a:lnTo>
                    <a:lnTo>
                      <a:pt x="755" y="1375"/>
                    </a:lnTo>
                    <a:lnTo>
                      <a:pt x="761" y="1370"/>
                    </a:lnTo>
                    <a:lnTo>
                      <a:pt x="769" y="1363"/>
                    </a:lnTo>
                    <a:lnTo>
                      <a:pt x="778" y="1357"/>
                    </a:lnTo>
                    <a:lnTo>
                      <a:pt x="785" y="1354"/>
                    </a:lnTo>
                    <a:lnTo>
                      <a:pt x="792" y="1351"/>
                    </a:lnTo>
                    <a:lnTo>
                      <a:pt x="799" y="1350"/>
                    </a:lnTo>
                    <a:lnTo>
                      <a:pt x="811" y="1349"/>
                    </a:lnTo>
                    <a:lnTo>
                      <a:pt x="823" y="1348"/>
                    </a:lnTo>
                    <a:lnTo>
                      <a:pt x="835" y="1346"/>
                    </a:lnTo>
                    <a:lnTo>
                      <a:pt x="843" y="1346"/>
                    </a:lnTo>
                    <a:lnTo>
                      <a:pt x="849" y="1346"/>
                    </a:lnTo>
                    <a:lnTo>
                      <a:pt x="855" y="1346"/>
                    </a:lnTo>
                    <a:lnTo>
                      <a:pt x="860" y="1349"/>
                    </a:lnTo>
                    <a:lnTo>
                      <a:pt x="862" y="1351"/>
                    </a:lnTo>
                    <a:lnTo>
                      <a:pt x="866" y="1355"/>
                    </a:lnTo>
                    <a:lnTo>
                      <a:pt x="868" y="1361"/>
                    </a:lnTo>
                    <a:lnTo>
                      <a:pt x="870" y="1368"/>
                    </a:lnTo>
                    <a:lnTo>
                      <a:pt x="873" y="1378"/>
                    </a:lnTo>
                    <a:lnTo>
                      <a:pt x="877" y="1389"/>
                    </a:lnTo>
                    <a:lnTo>
                      <a:pt x="880" y="1395"/>
                    </a:lnTo>
                    <a:lnTo>
                      <a:pt x="883" y="1400"/>
                    </a:lnTo>
                    <a:lnTo>
                      <a:pt x="886" y="1403"/>
                    </a:lnTo>
                    <a:lnTo>
                      <a:pt x="889" y="1407"/>
                    </a:lnTo>
                    <a:lnTo>
                      <a:pt x="894" y="1409"/>
                    </a:lnTo>
                    <a:lnTo>
                      <a:pt x="898" y="1411"/>
                    </a:lnTo>
                    <a:lnTo>
                      <a:pt x="901" y="1411"/>
                    </a:lnTo>
                    <a:lnTo>
                      <a:pt x="906" y="1411"/>
                    </a:lnTo>
                    <a:lnTo>
                      <a:pt x="910" y="1411"/>
                    </a:lnTo>
                    <a:lnTo>
                      <a:pt x="913" y="1409"/>
                    </a:lnTo>
                    <a:lnTo>
                      <a:pt x="917" y="1407"/>
                    </a:lnTo>
                    <a:lnTo>
                      <a:pt x="919" y="1403"/>
                    </a:lnTo>
                    <a:lnTo>
                      <a:pt x="923" y="1398"/>
                    </a:lnTo>
                    <a:lnTo>
                      <a:pt x="929" y="1389"/>
                    </a:lnTo>
                    <a:lnTo>
                      <a:pt x="935" y="1382"/>
                    </a:lnTo>
                    <a:lnTo>
                      <a:pt x="942" y="1375"/>
                    </a:lnTo>
                    <a:lnTo>
                      <a:pt x="952" y="1365"/>
                    </a:lnTo>
                    <a:lnTo>
                      <a:pt x="962" y="1356"/>
                    </a:lnTo>
                    <a:lnTo>
                      <a:pt x="970" y="1346"/>
                    </a:lnTo>
                    <a:lnTo>
                      <a:pt x="977" y="1339"/>
                    </a:lnTo>
                    <a:lnTo>
                      <a:pt x="981" y="1337"/>
                    </a:lnTo>
                    <a:lnTo>
                      <a:pt x="984" y="1336"/>
                    </a:lnTo>
                    <a:lnTo>
                      <a:pt x="988" y="1335"/>
                    </a:lnTo>
                    <a:lnTo>
                      <a:pt x="992" y="1333"/>
                    </a:lnTo>
                    <a:lnTo>
                      <a:pt x="999" y="1333"/>
                    </a:lnTo>
                    <a:lnTo>
                      <a:pt x="1007" y="1336"/>
                    </a:lnTo>
                    <a:lnTo>
                      <a:pt x="1011" y="1337"/>
                    </a:lnTo>
                    <a:lnTo>
                      <a:pt x="1014" y="1337"/>
                    </a:lnTo>
                    <a:lnTo>
                      <a:pt x="1018" y="1337"/>
                    </a:lnTo>
                    <a:lnTo>
                      <a:pt x="1020" y="1336"/>
                    </a:lnTo>
                    <a:lnTo>
                      <a:pt x="1026" y="1331"/>
                    </a:lnTo>
                    <a:lnTo>
                      <a:pt x="1032" y="1325"/>
                    </a:lnTo>
                    <a:lnTo>
                      <a:pt x="1034" y="1323"/>
                    </a:lnTo>
                    <a:lnTo>
                      <a:pt x="1037" y="1321"/>
                    </a:lnTo>
                    <a:lnTo>
                      <a:pt x="1039" y="1321"/>
                    </a:lnTo>
                    <a:lnTo>
                      <a:pt x="1042" y="1323"/>
                    </a:lnTo>
                    <a:lnTo>
                      <a:pt x="1046" y="1326"/>
                    </a:lnTo>
                    <a:lnTo>
                      <a:pt x="1051" y="1331"/>
                    </a:lnTo>
                    <a:lnTo>
                      <a:pt x="1055" y="1333"/>
                    </a:lnTo>
                    <a:lnTo>
                      <a:pt x="1058" y="1333"/>
                    </a:lnTo>
                    <a:lnTo>
                      <a:pt x="1063" y="1332"/>
                    </a:lnTo>
                    <a:lnTo>
                      <a:pt x="1066" y="1329"/>
                    </a:lnTo>
                    <a:lnTo>
                      <a:pt x="1065" y="1331"/>
                    </a:lnTo>
                    <a:lnTo>
                      <a:pt x="1065" y="1335"/>
                    </a:lnTo>
                    <a:lnTo>
                      <a:pt x="1065" y="1340"/>
                    </a:lnTo>
                    <a:lnTo>
                      <a:pt x="1065" y="1346"/>
                    </a:lnTo>
                    <a:lnTo>
                      <a:pt x="1070" y="1373"/>
                    </a:lnTo>
                    <a:lnTo>
                      <a:pt x="1074" y="1406"/>
                    </a:lnTo>
                    <a:lnTo>
                      <a:pt x="1078" y="1443"/>
                    </a:lnTo>
                    <a:lnTo>
                      <a:pt x="1082" y="1480"/>
                    </a:lnTo>
                    <a:lnTo>
                      <a:pt x="1087" y="1509"/>
                    </a:lnTo>
                    <a:lnTo>
                      <a:pt x="1091" y="1537"/>
                    </a:lnTo>
                    <a:lnTo>
                      <a:pt x="1093" y="1548"/>
                    </a:lnTo>
                    <a:lnTo>
                      <a:pt x="1094" y="1559"/>
                    </a:lnTo>
                    <a:lnTo>
                      <a:pt x="1094" y="1567"/>
                    </a:lnTo>
                    <a:lnTo>
                      <a:pt x="1091" y="1573"/>
                    </a:lnTo>
                    <a:lnTo>
                      <a:pt x="1090" y="1577"/>
                    </a:lnTo>
                    <a:lnTo>
                      <a:pt x="1087" y="1578"/>
                    </a:lnTo>
                    <a:lnTo>
                      <a:pt x="1083" y="1581"/>
                    </a:lnTo>
                    <a:lnTo>
                      <a:pt x="1078" y="1581"/>
                    </a:lnTo>
                    <a:lnTo>
                      <a:pt x="1069" y="1582"/>
                    </a:lnTo>
                    <a:lnTo>
                      <a:pt x="1059" y="1582"/>
                    </a:lnTo>
                    <a:lnTo>
                      <a:pt x="1055" y="1583"/>
                    </a:lnTo>
                    <a:lnTo>
                      <a:pt x="1051" y="1584"/>
                    </a:lnTo>
                    <a:lnTo>
                      <a:pt x="1050" y="1585"/>
                    </a:lnTo>
                    <a:lnTo>
                      <a:pt x="1049" y="1588"/>
                    </a:lnTo>
                    <a:lnTo>
                      <a:pt x="1049" y="1595"/>
                    </a:lnTo>
                    <a:lnTo>
                      <a:pt x="1050" y="1603"/>
                    </a:lnTo>
                    <a:lnTo>
                      <a:pt x="1051" y="1614"/>
                    </a:lnTo>
                    <a:lnTo>
                      <a:pt x="1052" y="1627"/>
                    </a:lnTo>
                    <a:lnTo>
                      <a:pt x="1052" y="1640"/>
                    </a:lnTo>
                    <a:lnTo>
                      <a:pt x="1053" y="1654"/>
                    </a:lnTo>
                    <a:lnTo>
                      <a:pt x="1053" y="1664"/>
                    </a:lnTo>
                    <a:lnTo>
                      <a:pt x="1055" y="1674"/>
                    </a:lnTo>
                    <a:lnTo>
                      <a:pt x="1057" y="1684"/>
                    </a:lnTo>
                    <a:lnTo>
                      <a:pt x="1059" y="1693"/>
                    </a:lnTo>
                    <a:lnTo>
                      <a:pt x="1063" y="1703"/>
                    </a:lnTo>
                    <a:lnTo>
                      <a:pt x="1068" y="1710"/>
                    </a:lnTo>
                    <a:lnTo>
                      <a:pt x="1074" y="1716"/>
                    </a:lnTo>
                    <a:lnTo>
                      <a:pt x="1081" y="1721"/>
                    </a:lnTo>
                    <a:lnTo>
                      <a:pt x="1091" y="1723"/>
                    </a:lnTo>
                    <a:lnTo>
                      <a:pt x="1103" y="1724"/>
                    </a:lnTo>
                    <a:lnTo>
                      <a:pt x="1116" y="1724"/>
                    </a:lnTo>
                    <a:lnTo>
                      <a:pt x="1131" y="1723"/>
                    </a:lnTo>
                    <a:lnTo>
                      <a:pt x="1144" y="1723"/>
                    </a:lnTo>
                    <a:lnTo>
                      <a:pt x="1154" y="1724"/>
                    </a:lnTo>
                    <a:lnTo>
                      <a:pt x="1158" y="1724"/>
                    </a:lnTo>
                    <a:lnTo>
                      <a:pt x="1162" y="1727"/>
                    </a:lnTo>
                    <a:lnTo>
                      <a:pt x="1164" y="1728"/>
                    </a:lnTo>
                    <a:lnTo>
                      <a:pt x="1165" y="1731"/>
                    </a:lnTo>
                    <a:lnTo>
                      <a:pt x="1169" y="1748"/>
                    </a:lnTo>
                    <a:lnTo>
                      <a:pt x="1173" y="1765"/>
                    </a:lnTo>
                    <a:lnTo>
                      <a:pt x="1176" y="1771"/>
                    </a:lnTo>
                    <a:lnTo>
                      <a:pt x="1179" y="1774"/>
                    </a:lnTo>
                    <a:lnTo>
                      <a:pt x="1182" y="1775"/>
                    </a:lnTo>
                    <a:lnTo>
                      <a:pt x="1184" y="1775"/>
                    </a:lnTo>
                    <a:lnTo>
                      <a:pt x="1187" y="1775"/>
                    </a:lnTo>
                    <a:lnTo>
                      <a:pt x="1190" y="1773"/>
                    </a:lnTo>
                    <a:lnTo>
                      <a:pt x="1196" y="1770"/>
                    </a:lnTo>
                    <a:lnTo>
                      <a:pt x="1202" y="1765"/>
                    </a:lnTo>
                    <a:lnTo>
                      <a:pt x="1208" y="1760"/>
                    </a:lnTo>
                    <a:lnTo>
                      <a:pt x="1215" y="1759"/>
                    </a:lnTo>
                    <a:lnTo>
                      <a:pt x="1221" y="1758"/>
                    </a:lnTo>
                    <a:lnTo>
                      <a:pt x="1227" y="1759"/>
                    </a:lnTo>
                    <a:lnTo>
                      <a:pt x="1231" y="1760"/>
                    </a:lnTo>
                    <a:lnTo>
                      <a:pt x="1233" y="1762"/>
                    </a:lnTo>
                    <a:lnTo>
                      <a:pt x="1235" y="1765"/>
                    </a:lnTo>
                    <a:lnTo>
                      <a:pt x="1238" y="1768"/>
                    </a:lnTo>
                    <a:lnTo>
                      <a:pt x="1239" y="1771"/>
                    </a:lnTo>
                    <a:lnTo>
                      <a:pt x="1241" y="1772"/>
                    </a:lnTo>
                    <a:lnTo>
                      <a:pt x="1244" y="1773"/>
                    </a:lnTo>
                    <a:lnTo>
                      <a:pt x="1246" y="1774"/>
                    </a:lnTo>
                    <a:lnTo>
                      <a:pt x="1252" y="1773"/>
                    </a:lnTo>
                    <a:lnTo>
                      <a:pt x="1259" y="1772"/>
                    </a:lnTo>
                    <a:lnTo>
                      <a:pt x="1272" y="1765"/>
                    </a:lnTo>
                    <a:lnTo>
                      <a:pt x="1284" y="1759"/>
                    </a:lnTo>
                    <a:lnTo>
                      <a:pt x="1294" y="1754"/>
                    </a:lnTo>
                    <a:lnTo>
                      <a:pt x="1304" y="1751"/>
                    </a:lnTo>
                    <a:lnTo>
                      <a:pt x="1316" y="1746"/>
                    </a:lnTo>
                    <a:lnTo>
                      <a:pt x="1328" y="1743"/>
                    </a:lnTo>
                    <a:lnTo>
                      <a:pt x="1328" y="1742"/>
                    </a:lnTo>
                    <a:lnTo>
                      <a:pt x="1328" y="1741"/>
                    </a:lnTo>
                    <a:lnTo>
                      <a:pt x="1329" y="1749"/>
                    </a:lnTo>
                    <a:lnTo>
                      <a:pt x="1330" y="1758"/>
                    </a:lnTo>
                    <a:lnTo>
                      <a:pt x="1334" y="1762"/>
                    </a:lnTo>
                    <a:lnTo>
                      <a:pt x="1339" y="1766"/>
                    </a:lnTo>
                    <a:lnTo>
                      <a:pt x="1345" y="1771"/>
                    </a:lnTo>
                    <a:lnTo>
                      <a:pt x="1351" y="1778"/>
                    </a:lnTo>
                    <a:lnTo>
                      <a:pt x="1357" y="1789"/>
                    </a:lnTo>
                    <a:lnTo>
                      <a:pt x="1364" y="1803"/>
                    </a:lnTo>
                    <a:lnTo>
                      <a:pt x="1374" y="1821"/>
                    </a:lnTo>
                    <a:lnTo>
                      <a:pt x="1387" y="1840"/>
                    </a:lnTo>
                    <a:lnTo>
                      <a:pt x="1401" y="1856"/>
                    </a:lnTo>
                    <a:lnTo>
                      <a:pt x="1412" y="1871"/>
                    </a:lnTo>
                    <a:lnTo>
                      <a:pt x="1417" y="1877"/>
                    </a:lnTo>
                    <a:lnTo>
                      <a:pt x="1421" y="1882"/>
                    </a:lnTo>
                    <a:lnTo>
                      <a:pt x="1422" y="1887"/>
                    </a:lnTo>
                    <a:lnTo>
                      <a:pt x="1422" y="1893"/>
                    </a:lnTo>
                    <a:lnTo>
                      <a:pt x="1421" y="1897"/>
                    </a:lnTo>
                    <a:lnTo>
                      <a:pt x="1418" y="1901"/>
                    </a:lnTo>
                    <a:lnTo>
                      <a:pt x="1414" y="1904"/>
                    </a:lnTo>
                    <a:lnTo>
                      <a:pt x="1408" y="1906"/>
                    </a:lnTo>
                    <a:lnTo>
                      <a:pt x="1402" y="1909"/>
                    </a:lnTo>
                    <a:lnTo>
                      <a:pt x="1396" y="1911"/>
                    </a:lnTo>
                    <a:lnTo>
                      <a:pt x="1392" y="1915"/>
                    </a:lnTo>
                    <a:lnTo>
                      <a:pt x="1390" y="1918"/>
                    </a:lnTo>
                    <a:lnTo>
                      <a:pt x="1387" y="1920"/>
                    </a:lnTo>
                    <a:lnTo>
                      <a:pt x="1387" y="1923"/>
                    </a:lnTo>
                    <a:lnTo>
                      <a:pt x="1389" y="1925"/>
                    </a:lnTo>
                    <a:lnTo>
                      <a:pt x="1391" y="1925"/>
                    </a:lnTo>
                    <a:lnTo>
                      <a:pt x="1402" y="1920"/>
                    </a:lnTo>
                    <a:lnTo>
                      <a:pt x="1417" y="1913"/>
                    </a:lnTo>
                    <a:lnTo>
                      <a:pt x="1420" y="1913"/>
                    </a:lnTo>
                    <a:lnTo>
                      <a:pt x="1422" y="1913"/>
                    </a:lnTo>
                    <a:close/>
                    <a:moveTo>
                      <a:pt x="1203" y="1091"/>
                    </a:moveTo>
                    <a:lnTo>
                      <a:pt x="1198" y="1092"/>
                    </a:lnTo>
                    <a:lnTo>
                      <a:pt x="1195" y="1092"/>
                    </a:lnTo>
                    <a:lnTo>
                      <a:pt x="1198" y="1091"/>
                    </a:lnTo>
                    <a:lnTo>
                      <a:pt x="1202" y="1091"/>
                    </a:lnTo>
                    <a:lnTo>
                      <a:pt x="1203" y="1091"/>
                    </a:lnTo>
                    <a:close/>
                    <a:moveTo>
                      <a:pt x="1169" y="1116"/>
                    </a:moveTo>
                    <a:lnTo>
                      <a:pt x="1169" y="1116"/>
                    </a:lnTo>
                    <a:lnTo>
                      <a:pt x="1168" y="1117"/>
                    </a:lnTo>
                    <a:lnTo>
                      <a:pt x="1169" y="1121"/>
                    </a:lnTo>
                    <a:lnTo>
                      <a:pt x="1170" y="1129"/>
                    </a:lnTo>
                    <a:lnTo>
                      <a:pt x="1171" y="1134"/>
                    </a:lnTo>
                    <a:lnTo>
                      <a:pt x="1171" y="1140"/>
                    </a:lnTo>
                    <a:lnTo>
                      <a:pt x="1171" y="1147"/>
                    </a:lnTo>
                    <a:lnTo>
                      <a:pt x="1170" y="1153"/>
                    </a:lnTo>
                    <a:lnTo>
                      <a:pt x="1163" y="1173"/>
                    </a:lnTo>
                    <a:lnTo>
                      <a:pt x="1159" y="1180"/>
                    </a:lnTo>
                    <a:lnTo>
                      <a:pt x="1159" y="1182"/>
                    </a:lnTo>
                    <a:lnTo>
                      <a:pt x="1159" y="1187"/>
                    </a:lnTo>
                    <a:lnTo>
                      <a:pt x="1159" y="1191"/>
                    </a:lnTo>
                    <a:lnTo>
                      <a:pt x="1160" y="1193"/>
                    </a:lnTo>
                    <a:lnTo>
                      <a:pt x="1163" y="1195"/>
                    </a:lnTo>
                    <a:lnTo>
                      <a:pt x="1165" y="1198"/>
                    </a:lnTo>
                    <a:lnTo>
                      <a:pt x="1173" y="1203"/>
                    </a:lnTo>
                    <a:lnTo>
                      <a:pt x="1183" y="1209"/>
                    </a:lnTo>
                    <a:lnTo>
                      <a:pt x="1187" y="1212"/>
                    </a:lnTo>
                    <a:lnTo>
                      <a:pt x="1189" y="1214"/>
                    </a:lnTo>
                    <a:lnTo>
                      <a:pt x="1191" y="1217"/>
                    </a:lnTo>
                    <a:lnTo>
                      <a:pt x="1190" y="1217"/>
                    </a:lnTo>
                    <a:lnTo>
                      <a:pt x="1185" y="1219"/>
                    </a:lnTo>
                    <a:lnTo>
                      <a:pt x="1181" y="1222"/>
                    </a:lnTo>
                    <a:lnTo>
                      <a:pt x="1178" y="1223"/>
                    </a:lnTo>
                    <a:lnTo>
                      <a:pt x="1176" y="1225"/>
                    </a:lnTo>
                    <a:lnTo>
                      <a:pt x="1175" y="1226"/>
                    </a:lnTo>
                    <a:lnTo>
                      <a:pt x="1175" y="1229"/>
                    </a:lnTo>
                    <a:lnTo>
                      <a:pt x="1175" y="1237"/>
                    </a:lnTo>
                    <a:lnTo>
                      <a:pt x="1177" y="1249"/>
                    </a:lnTo>
                    <a:lnTo>
                      <a:pt x="1178" y="1263"/>
                    </a:lnTo>
                    <a:lnTo>
                      <a:pt x="1179" y="1274"/>
                    </a:lnTo>
                    <a:lnTo>
                      <a:pt x="1179" y="1285"/>
                    </a:lnTo>
                    <a:lnTo>
                      <a:pt x="1177" y="1296"/>
                    </a:lnTo>
                    <a:lnTo>
                      <a:pt x="1175" y="1302"/>
                    </a:lnTo>
                    <a:lnTo>
                      <a:pt x="1172" y="1307"/>
                    </a:lnTo>
                    <a:lnTo>
                      <a:pt x="1170" y="1311"/>
                    </a:lnTo>
                    <a:lnTo>
                      <a:pt x="1166" y="1314"/>
                    </a:lnTo>
                    <a:lnTo>
                      <a:pt x="1162" y="1317"/>
                    </a:lnTo>
                    <a:lnTo>
                      <a:pt x="1157" y="1319"/>
                    </a:lnTo>
                    <a:lnTo>
                      <a:pt x="1150" y="1321"/>
                    </a:lnTo>
                    <a:lnTo>
                      <a:pt x="1143" y="1323"/>
                    </a:lnTo>
                    <a:lnTo>
                      <a:pt x="1129" y="1325"/>
                    </a:lnTo>
                    <a:lnTo>
                      <a:pt x="1119" y="1327"/>
                    </a:lnTo>
                    <a:lnTo>
                      <a:pt x="1113" y="1329"/>
                    </a:lnTo>
                    <a:lnTo>
                      <a:pt x="1107" y="1329"/>
                    </a:lnTo>
                    <a:lnTo>
                      <a:pt x="1105" y="1327"/>
                    </a:lnTo>
                    <a:lnTo>
                      <a:pt x="1103" y="1326"/>
                    </a:lnTo>
                    <a:lnTo>
                      <a:pt x="1101" y="1324"/>
                    </a:lnTo>
                    <a:lnTo>
                      <a:pt x="1100" y="1320"/>
                    </a:lnTo>
                    <a:lnTo>
                      <a:pt x="1096" y="1315"/>
                    </a:lnTo>
                    <a:lnTo>
                      <a:pt x="1094" y="1311"/>
                    </a:lnTo>
                    <a:lnTo>
                      <a:pt x="1090" y="1308"/>
                    </a:lnTo>
                    <a:lnTo>
                      <a:pt x="1085" y="1308"/>
                    </a:lnTo>
                    <a:lnTo>
                      <a:pt x="1078" y="1308"/>
                    </a:lnTo>
                    <a:lnTo>
                      <a:pt x="1076" y="1310"/>
                    </a:lnTo>
                    <a:lnTo>
                      <a:pt x="1076" y="1308"/>
                    </a:lnTo>
                    <a:lnTo>
                      <a:pt x="1077" y="1293"/>
                    </a:lnTo>
                    <a:lnTo>
                      <a:pt x="1080" y="1280"/>
                    </a:lnTo>
                    <a:lnTo>
                      <a:pt x="1084" y="1268"/>
                    </a:lnTo>
                    <a:lnTo>
                      <a:pt x="1090" y="1256"/>
                    </a:lnTo>
                    <a:lnTo>
                      <a:pt x="1097" y="1248"/>
                    </a:lnTo>
                    <a:lnTo>
                      <a:pt x="1101" y="1242"/>
                    </a:lnTo>
                    <a:lnTo>
                      <a:pt x="1100" y="1239"/>
                    </a:lnTo>
                    <a:lnTo>
                      <a:pt x="1099" y="1237"/>
                    </a:lnTo>
                    <a:lnTo>
                      <a:pt x="1094" y="1235"/>
                    </a:lnTo>
                    <a:lnTo>
                      <a:pt x="1087" y="1232"/>
                    </a:lnTo>
                    <a:lnTo>
                      <a:pt x="1076" y="1228"/>
                    </a:lnTo>
                    <a:lnTo>
                      <a:pt x="1065" y="1224"/>
                    </a:lnTo>
                    <a:lnTo>
                      <a:pt x="1056" y="1220"/>
                    </a:lnTo>
                    <a:lnTo>
                      <a:pt x="1047" y="1217"/>
                    </a:lnTo>
                    <a:lnTo>
                      <a:pt x="1044" y="1213"/>
                    </a:lnTo>
                    <a:lnTo>
                      <a:pt x="1040" y="1210"/>
                    </a:lnTo>
                    <a:lnTo>
                      <a:pt x="1038" y="1205"/>
                    </a:lnTo>
                    <a:lnTo>
                      <a:pt x="1036" y="1199"/>
                    </a:lnTo>
                    <a:lnTo>
                      <a:pt x="1033" y="1188"/>
                    </a:lnTo>
                    <a:lnTo>
                      <a:pt x="1033" y="1179"/>
                    </a:lnTo>
                    <a:lnTo>
                      <a:pt x="1032" y="1170"/>
                    </a:lnTo>
                    <a:lnTo>
                      <a:pt x="1032" y="1160"/>
                    </a:lnTo>
                    <a:lnTo>
                      <a:pt x="1032" y="1155"/>
                    </a:lnTo>
                    <a:lnTo>
                      <a:pt x="1033" y="1151"/>
                    </a:lnTo>
                    <a:lnTo>
                      <a:pt x="1034" y="1148"/>
                    </a:lnTo>
                    <a:lnTo>
                      <a:pt x="1038" y="1144"/>
                    </a:lnTo>
                    <a:lnTo>
                      <a:pt x="1044" y="1141"/>
                    </a:lnTo>
                    <a:lnTo>
                      <a:pt x="1052" y="1137"/>
                    </a:lnTo>
                    <a:lnTo>
                      <a:pt x="1058" y="1135"/>
                    </a:lnTo>
                    <a:lnTo>
                      <a:pt x="1063" y="1135"/>
                    </a:lnTo>
                    <a:lnTo>
                      <a:pt x="1070" y="1135"/>
                    </a:lnTo>
                    <a:lnTo>
                      <a:pt x="1078" y="1135"/>
                    </a:lnTo>
                    <a:lnTo>
                      <a:pt x="1094" y="1136"/>
                    </a:lnTo>
                    <a:lnTo>
                      <a:pt x="1108" y="1136"/>
                    </a:lnTo>
                    <a:lnTo>
                      <a:pt x="1120" y="1132"/>
                    </a:lnTo>
                    <a:lnTo>
                      <a:pt x="1132" y="1128"/>
                    </a:lnTo>
                    <a:lnTo>
                      <a:pt x="1140" y="1124"/>
                    </a:lnTo>
                    <a:lnTo>
                      <a:pt x="1150" y="1122"/>
                    </a:lnTo>
                    <a:lnTo>
                      <a:pt x="1159" y="1119"/>
                    </a:lnTo>
                    <a:lnTo>
                      <a:pt x="1169" y="1116"/>
                    </a:lnTo>
                    <a:close/>
                    <a:moveTo>
                      <a:pt x="1071" y="1323"/>
                    </a:moveTo>
                    <a:lnTo>
                      <a:pt x="1071" y="1324"/>
                    </a:lnTo>
                    <a:lnTo>
                      <a:pt x="1070" y="1324"/>
                    </a:lnTo>
                    <a:lnTo>
                      <a:pt x="1071" y="1324"/>
                    </a:lnTo>
                    <a:lnTo>
                      <a:pt x="1071" y="1323"/>
                    </a:lnTo>
                    <a:close/>
                  </a:path>
                </a:pathLst>
              </a:custGeom>
              <a:solidFill>
                <a:srgbClr val="BFBFBF">
                  <a:alpha val="100000"/>
                </a:srgbClr>
              </a:solidFill>
              <a:ln w="9525" cap="flat" cmpd="sng">
                <a:solidFill>
                  <a:schemeClr val="bg1">
                    <a:alpha val="100000"/>
                  </a:schemeClr>
                </a:solidFill>
                <a:prstDash val="solid"/>
                <a:bevel/>
                <a:headEnd type="none" w="med" len="med"/>
                <a:tailEnd type="none" w="med" len="med"/>
              </a:ln>
            </p:spPr>
            <p:txBody>
              <a:bodyPr/>
              <a:lstStyle/>
              <a:p>
                <a:endParaRPr lang="zh-CN" altLang="en-US"/>
              </a:p>
            </p:txBody>
          </p:sp>
          <p:sp>
            <p:nvSpPr>
              <p:cNvPr id="44067" name="内蒙古"/>
              <p:cNvSpPr/>
              <p:nvPr/>
            </p:nvSpPr>
            <p:spPr>
              <a:xfrm>
                <a:off x="2057426" y="47628"/>
                <a:ext cx="2247928" cy="185747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8497" h="7037">
                    <a:moveTo>
                      <a:pt x="3012" y="6774"/>
                    </a:moveTo>
                    <a:lnTo>
                      <a:pt x="2998" y="6768"/>
                    </a:lnTo>
                    <a:lnTo>
                      <a:pt x="2981" y="6761"/>
                    </a:lnTo>
                    <a:lnTo>
                      <a:pt x="2978" y="6760"/>
                    </a:lnTo>
                    <a:lnTo>
                      <a:pt x="2975" y="6758"/>
                    </a:lnTo>
                    <a:lnTo>
                      <a:pt x="2961" y="6752"/>
                    </a:lnTo>
                    <a:lnTo>
                      <a:pt x="2943" y="6742"/>
                    </a:lnTo>
                    <a:lnTo>
                      <a:pt x="2934" y="6735"/>
                    </a:lnTo>
                    <a:lnTo>
                      <a:pt x="2925" y="6730"/>
                    </a:lnTo>
                    <a:lnTo>
                      <a:pt x="2915" y="6724"/>
                    </a:lnTo>
                    <a:lnTo>
                      <a:pt x="2901" y="6716"/>
                    </a:lnTo>
                    <a:lnTo>
                      <a:pt x="2892" y="6710"/>
                    </a:lnTo>
                    <a:lnTo>
                      <a:pt x="2885" y="6704"/>
                    </a:lnTo>
                    <a:lnTo>
                      <a:pt x="2881" y="6702"/>
                    </a:lnTo>
                    <a:lnTo>
                      <a:pt x="2879" y="6698"/>
                    </a:lnTo>
                    <a:lnTo>
                      <a:pt x="2879" y="6697"/>
                    </a:lnTo>
                    <a:lnTo>
                      <a:pt x="2878" y="6696"/>
                    </a:lnTo>
                    <a:lnTo>
                      <a:pt x="2878" y="6693"/>
                    </a:lnTo>
                    <a:lnTo>
                      <a:pt x="2876" y="6691"/>
                    </a:lnTo>
                    <a:lnTo>
                      <a:pt x="2876" y="6689"/>
                    </a:lnTo>
                    <a:lnTo>
                      <a:pt x="2878" y="6684"/>
                    </a:lnTo>
                    <a:lnTo>
                      <a:pt x="2880" y="6678"/>
                    </a:lnTo>
                    <a:lnTo>
                      <a:pt x="2884" y="6672"/>
                    </a:lnTo>
                    <a:lnTo>
                      <a:pt x="2887" y="6668"/>
                    </a:lnTo>
                    <a:lnTo>
                      <a:pt x="2891" y="6664"/>
                    </a:lnTo>
                    <a:lnTo>
                      <a:pt x="2894" y="6661"/>
                    </a:lnTo>
                    <a:lnTo>
                      <a:pt x="2897" y="6659"/>
                    </a:lnTo>
                    <a:lnTo>
                      <a:pt x="2904" y="6653"/>
                    </a:lnTo>
                    <a:lnTo>
                      <a:pt x="2911" y="6647"/>
                    </a:lnTo>
                    <a:lnTo>
                      <a:pt x="2917" y="6640"/>
                    </a:lnTo>
                    <a:lnTo>
                      <a:pt x="2923" y="6632"/>
                    </a:lnTo>
                    <a:lnTo>
                      <a:pt x="2925" y="6627"/>
                    </a:lnTo>
                    <a:lnTo>
                      <a:pt x="2926" y="6620"/>
                    </a:lnTo>
                    <a:lnTo>
                      <a:pt x="2926" y="6614"/>
                    </a:lnTo>
                    <a:lnTo>
                      <a:pt x="2926" y="6607"/>
                    </a:lnTo>
                    <a:lnTo>
                      <a:pt x="2925" y="6597"/>
                    </a:lnTo>
                    <a:lnTo>
                      <a:pt x="2924" y="6589"/>
                    </a:lnTo>
                    <a:lnTo>
                      <a:pt x="2922" y="6580"/>
                    </a:lnTo>
                    <a:lnTo>
                      <a:pt x="2918" y="6571"/>
                    </a:lnTo>
                    <a:lnTo>
                      <a:pt x="2916" y="6565"/>
                    </a:lnTo>
                    <a:lnTo>
                      <a:pt x="2915" y="6560"/>
                    </a:lnTo>
                    <a:lnTo>
                      <a:pt x="2915" y="6556"/>
                    </a:lnTo>
                    <a:lnTo>
                      <a:pt x="2915" y="6551"/>
                    </a:lnTo>
                    <a:lnTo>
                      <a:pt x="2916" y="6545"/>
                    </a:lnTo>
                    <a:lnTo>
                      <a:pt x="2919" y="6540"/>
                    </a:lnTo>
                    <a:lnTo>
                      <a:pt x="2922" y="6534"/>
                    </a:lnTo>
                    <a:lnTo>
                      <a:pt x="2926" y="6529"/>
                    </a:lnTo>
                    <a:lnTo>
                      <a:pt x="2934" y="6521"/>
                    </a:lnTo>
                    <a:lnTo>
                      <a:pt x="2942" y="6510"/>
                    </a:lnTo>
                    <a:lnTo>
                      <a:pt x="2947" y="6501"/>
                    </a:lnTo>
                    <a:lnTo>
                      <a:pt x="2951" y="6491"/>
                    </a:lnTo>
                    <a:lnTo>
                      <a:pt x="2956" y="6482"/>
                    </a:lnTo>
                    <a:lnTo>
                      <a:pt x="2962" y="6474"/>
                    </a:lnTo>
                    <a:lnTo>
                      <a:pt x="2970" y="6463"/>
                    </a:lnTo>
                    <a:lnTo>
                      <a:pt x="2979" y="6454"/>
                    </a:lnTo>
                    <a:lnTo>
                      <a:pt x="2986" y="6447"/>
                    </a:lnTo>
                    <a:lnTo>
                      <a:pt x="2993" y="6443"/>
                    </a:lnTo>
                    <a:lnTo>
                      <a:pt x="3007" y="6430"/>
                    </a:lnTo>
                    <a:lnTo>
                      <a:pt x="3018" y="6420"/>
                    </a:lnTo>
                    <a:lnTo>
                      <a:pt x="3023" y="6416"/>
                    </a:lnTo>
                    <a:lnTo>
                      <a:pt x="3026" y="6413"/>
                    </a:lnTo>
                    <a:lnTo>
                      <a:pt x="3029" y="6411"/>
                    </a:lnTo>
                    <a:lnTo>
                      <a:pt x="3031" y="6409"/>
                    </a:lnTo>
                    <a:lnTo>
                      <a:pt x="3032" y="6406"/>
                    </a:lnTo>
                    <a:lnTo>
                      <a:pt x="3035" y="6403"/>
                    </a:lnTo>
                    <a:lnTo>
                      <a:pt x="3037" y="6400"/>
                    </a:lnTo>
                    <a:lnTo>
                      <a:pt x="3039" y="6395"/>
                    </a:lnTo>
                    <a:lnTo>
                      <a:pt x="3041" y="6393"/>
                    </a:lnTo>
                    <a:lnTo>
                      <a:pt x="3044" y="6387"/>
                    </a:lnTo>
                    <a:lnTo>
                      <a:pt x="3044" y="6386"/>
                    </a:lnTo>
                    <a:lnTo>
                      <a:pt x="3045" y="6384"/>
                    </a:lnTo>
                    <a:lnTo>
                      <a:pt x="3046" y="6383"/>
                    </a:lnTo>
                    <a:lnTo>
                      <a:pt x="3046" y="6382"/>
                    </a:lnTo>
                    <a:lnTo>
                      <a:pt x="3045" y="6381"/>
                    </a:lnTo>
                    <a:lnTo>
                      <a:pt x="3045" y="6380"/>
                    </a:lnTo>
                    <a:lnTo>
                      <a:pt x="3045" y="6378"/>
                    </a:lnTo>
                    <a:lnTo>
                      <a:pt x="3045" y="6374"/>
                    </a:lnTo>
                    <a:lnTo>
                      <a:pt x="3043" y="6374"/>
                    </a:lnTo>
                    <a:lnTo>
                      <a:pt x="3041" y="6372"/>
                    </a:lnTo>
                    <a:lnTo>
                      <a:pt x="3039" y="6371"/>
                    </a:lnTo>
                    <a:lnTo>
                      <a:pt x="3038" y="6371"/>
                    </a:lnTo>
                    <a:lnTo>
                      <a:pt x="3036" y="6371"/>
                    </a:lnTo>
                    <a:lnTo>
                      <a:pt x="3027" y="6367"/>
                    </a:lnTo>
                    <a:lnTo>
                      <a:pt x="3016" y="6361"/>
                    </a:lnTo>
                    <a:lnTo>
                      <a:pt x="3005" y="6352"/>
                    </a:lnTo>
                    <a:lnTo>
                      <a:pt x="2993" y="6343"/>
                    </a:lnTo>
                    <a:lnTo>
                      <a:pt x="2992" y="6334"/>
                    </a:lnTo>
                    <a:lnTo>
                      <a:pt x="2989" y="6321"/>
                    </a:lnTo>
                    <a:lnTo>
                      <a:pt x="2987" y="6312"/>
                    </a:lnTo>
                    <a:lnTo>
                      <a:pt x="2983" y="6301"/>
                    </a:lnTo>
                    <a:lnTo>
                      <a:pt x="2981" y="6290"/>
                    </a:lnTo>
                    <a:lnTo>
                      <a:pt x="2978" y="6279"/>
                    </a:lnTo>
                    <a:lnTo>
                      <a:pt x="2978" y="6269"/>
                    </a:lnTo>
                    <a:lnTo>
                      <a:pt x="2979" y="6260"/>
                    </a:lnTo>
                    <a:lnTo>
                      <a:pt x="2981" y="6251"/>
                    </a:lnTo>
                    <a:lnTo>
                      <a:pt x="2982" y="6243"/>
                    </a:lnTo>
                    <a:lnTo>
                      <a:pt x="2981" y="6237"/>
                    </a:lnTo>
                    <a:lnTo>
                      <a:pt x="2980" y="6231"/>
                    </a:lnTo>
                    <a:lnTo>
                      <a:pt x="2979" y="6229"/>
                    </a:lnTo>
                    <a:lnTo>
                      <a:pt x="2976" y="6226"/>
                    </a:lnTo>
                    <a:lnTo>
                      <a:pt x="2974" y="6225"/>
                    </a:lnTo>
                    <a:lnTo>
                      <a:pt x="2972" y="6224"/>
                    </a:lnTo>
                    <a:lnTo>
                      <a:pt x="2958" y="6224"/>
                    </a:lnTo>
                    <a:lnTo>
                      <a:pt x="2949" y="6224"/>
                    </a:lnTo>
                    <a:lnTo>
                      <a:pt x="2938" y="6225"/>
                    </a:lnTo>
                    <a:lnTo>
                      <a:pt x="2930" y="6225"/>
                    </a:lnTo>
                    <a:lnTo>
                      <a:pt x="2922" y="6227"/>
                    </a:lnTo>
                    <a:lnTo>
                      <a:pt x="2915" y="6231"/>
                    </a:lnTo>
                    <a:lnTo>
                      <a:pt x="2909" y="6233"/>
                    </a:lnTo>
                    <a:lnTo>
                      <a:pt x="2903" y="6238"/>
                    </a:lnTo>
                    <a:lnTo>
                      <a:pt x="2895" y="6243"/>
                    </a:lnTo>
                    <a:lnTo>
                      <a:pt x="2888" y="6246"/>
                    </a:lnTo>
                    <a:lnTo>
                      <a:pt x="2884" y="6248"/>
                    </a:lnTo>
                    <a:lnTo>
                      <a:pt x="2879" y="6248"/>
                    </a:lnTo>
                    <a:lnTo>
                      <a:pt x="2869" y="6248"/>
                    </a:lnTo>
                    <a:lnTo>
                      <a:pt x="2860" y="6248"/>
                    </a:lnTo>
                    <a:lnTo>
                      <a:pt x="2852" y="6248"/>
                    </a:lnTo>
                    <a:lnTo>
                      <a:pt x="2842" y="6248"/>
                    </a:lnTo>
                    <a:lnTo>
                      <a:pt x="2838" y="6248"/>
                    </a:lnTo>
                    <a:lnTo>
                      <a:pt x="2835" y="6249"/>
                    </a:lnTo>
                    <a:lnTo>
                      <a:pt x="2830" y="6251"/>
                    </a:lnTo>
                    <a:lnTo>
                      <a:pt x="2827" y="6254"/>
                    </a:lnTo>
                    <a:lnTo>
                      <a:pt x="2821" y="6261"/>
                    </a:lnTo>
                    <a:lnTo>
                      <a:pt x="2817" y="6269"/>
                    </a:lnTo>
                    <a:lnTo>
                      <a:pt x="2816" y="6276"/>
                    </a:lnTo>
                    <a:lnTo>
                      <a:pt x="2815" y="6287"/>
                    </a:lnTo>
                    <a:lnTo>
                      <a:pt x="2815" y="6294"/>
                    </a:lnTo>
                    <a:lnTo>
                      <a:pt x="2815" y="6300"/>
                    </a:lnTo>
                    <a:lnTo>
                      <a:pt x="2812" y="6306"/>
                    </a:lnTo>
                    <a:lnTo>
                      <a:pt x="2810" y="6309"/>
                    </a:lnTo>
                    <a:lnTo>
                      <a:pt x="2805" y="6312"/>
                    </a:lnTo>
                    <a:lnTo>
                      <a:pt x="2799" y="6312"/>
                    </a:lnTo>
                    <a:lnTo>
                      <a:pt x="2793" y="6311"/>
                    </a:lnTo>
                    <a:lnTo>
                      <a:pt x="2787" y="6309"/>
                    </a:lnTo>
                    <a:lnTo>
                      <a:pt x="2780" y="6308"/>
                    </a:lnTo>
                    <a:lnTo>
                      <a:pt x="2774" y="6308"/>
                    </a:lnTo>
                    <a:lnTo>
                      <a:pt x="2768" y="6309"/>
                    </a:lnTo>
                    <a:lnTo>
                      <a:pt x="2764" y="6312"/>
                    </a:lnTo>
                    <a:lnTo>
                      <a:pt x="2759" y="6319"/>
                    </a:lnTo>
                    <a:lnTo>
                      <a:pt x="2755" y="6326"/>
                    </a:lnTo>
                    <a:lnTo>
                      <a:pt x="2753" y="6334"/>
                    </a:lnTo>
                    <a:lnTo>
                      <a:pt x="2749" y="6343"/>
                    </a:lnTo>
                    <a:lnTo>
                      <a:pt x="2745" y="6355"/>
                    </a:lnTo>
                    <a:lnTo>
                      <a:pt x="2739" y="6367"/>
                    </a:lnTo>
                    <a:lnTo>
                      <a:pt x="2733" y="6378"/>
                    </a:lnTo>
                    <a:lnTo>
                      <a:pt x="2727" y="6390"/>
                    </a:lnTo>
                    <a:lnTo>
                      <a:pt x="2716" y="6408"/>
                    </a:lnTo>
                    <a:lnTo>
                      <a:pt x="2702" y="6426"/>
                    </a:lnTo>
                    <a:lnTo>
                      <a:pt x="2695" y="6435"/>
                    </a:lnTo>
                    <a:lnTo>
                      <a:pt x="2689" y="6446"/>
                    </a:lnTo>
                    <a:lnTo>
                      <a:pt x="2684" y="6458"/>
                    </a:lnTo>
                    <a:lnTo>
                      <a:pt x="2680" y="6470"/>
                    </a:lnTo>
                    <a:lnTo>
                      <a:pt x="2679" y="6482"/>
                    </a:lnTo>
                    <a:lnTo>
                      <a:pt x="2679" y="6494"/>
                    </a:lnTo>
                    <a:lnTo>
                      <a:pt x="2678" y="6506"/>
                    </a:lnTo>
                    <a:lnTo>
                      <a:pt x="2677" y="6516"/>
                    </a:lnTo>
                    <a:lnTo>
                      <a:pt x="2674" y="6526"/>
                    </a:lnTo>
                    <a:lnTo>
                      <a:pt x="2671" y="6534"/>
                    </a:lnTo>
                    <a:lnTo>
                      <a:pt x="2666" y="6544"/>
                    </a:lnTo>
                    <a:lnTo>
                      <a:pt x="2664" y="6553"/>
                    </a:lnTo>
                    <a:lnTo>
                      <a:pt x="2661" y="6566"/>
                    </a:lnTo>
                    <a:lnTo>
                      <a:pt x="2660" y="6579"/>
                    </a:lnTo>
                    <a:lnTo>
                      <a:pt x="2659" y="6594"/>
                    </a:lnTo>
                    <a:lnTo>
                      <a:pt x="2659" y="6608"/>
                    </a:lnTo>
                    <a:lnTo>
                      <a:pt x="2660" y="6620"/>
                    </a:lnTo>
                    <a:lnTo>
                      <a:pt x="2660" y="6632"/>
                    </a:lnTo>
                    <a:lnTo>
                      <a:pt x="2660" y="6643"/>
                    </a:lnTo>
                    <a:lnTo>
                      <a:pt x="2659" y="6655"/>
                    </a:lnTo>
                    <a:lnTo>
                      <a:pt x="2655" y="6667"/>
                    </a:lnTo>
                    <a:lnTo>
                      <a:pt x="2651" y="6678"/>
                    </a:lnTo>
                    <a:lnTo>
                      <a:pt x="2646" y="6689"/>
                    </a:lnTo>
                    <a:lnTo>
                      <a:pt x="2641" y="6701"/>
                    </a:lnTo>
                    <a:lnTo>
                      <a:pt x="2638" y="6711"/>
                    </a:lnTo>
                    <a:lnTo>
                      <a:pt x="2635" y="6722"/>
                    </a:lnTo>
                    <a:lnTo>
                      <a:pt x="2634" y="6733"/>
                    </a:lnTo>
                    <a:lnTo>
                      <a:pt x="2634" y="6743"/>
                    </a:lnTo>
                    <a:lnTo>
                      <a:pt x="2634" y="6761"/>
                    </a:lnTo>
                    <a:lnTo>
                      <a:pt x="2635" y="6779"/>
                    </a:lnTo>
                    <a:lnTo>
                      <a:pt x="2636" y="6797"/>
                    </a:lnTo>
                    <a:lnTo>
                      <a:pt x="2638" y="6813"/>
                    </a:lnTo>
                    <a:lnTo>
                      <a:pt x="2636" y="6830"/>
                    </a:lnTo>
                    <a:lnTo>
                      <a:pt x="2635" y="6844"/>
                    </a:lnTo>
                    <a:lnTo>
                      <a:pt x="2632" y="6857"/>
                    </a:lnTo>
                    <a:lnTo>
                      <a:pt x="2629" y="6869"/>
                    </a:lnTo>
                    <a:lnTo>
                      <a:pt x="2624" y="6878"/>
                    </a:lnTo>
                    <a:lnTo>
                      <a:pt x="2620" y="6885"/>
                    </a:lnTo>
                    <a:lnTo>
                      <a:pt x="2619" y="6886"/>
                    </a:lnTo>
                    <a:lnTo>
                      <a:pt x="2616" y="6888"/>
                    </a:lnTo>
                    <a:lnTo>
                      <a:pt x="2615" y="6888"/>
                    </a:lnTo>
                    <a:lnTo>
                      <a:pt x="2615" y="6890"/>
                    </a:lnTo>
                    <a:lnTo>
                      <a:pt x="2614" y="6890"/>
                    </a:lnTo>
                    <a:lnTo>
                      <a:pt x="2613" y="6890"/>
                    </a:lnTo>
                    <a:lnTo>
                      <a:pt x="2611" y="6890"/>
                    </a:lnTo>
                    <a:lnTo>
                      <a:pt x="2609" y="6890"/>
                    </a:lnTo>
                    <a:lnTo>
                      <a:pt x="2607" y="6888"/>
                    </a:lnTo>
                    <a:lnTo>
                      <a:pt x="2604" y="6887"/>
                    </a:lnTo>
                    <a:lnTo>
                      <a:pt x="2602" y="6887"/>
                    </a:lnTo>
                    <a:lnTo>
                      <a:pt x="2599" y="6887"/>
                    </a:lnTo>
                    <a:lnTo>
                      <a:pt x="2585" y="6887"/>
                    </a:lnTo>
                    <a:lnTo>
                      <a:pt x="2571" y="6890"/>
                    </a:lnTo>
                    <a:lnTo>
                      <a:pt x="2563" y="6891"/>
                    </a:lnTo>
                    <a:lnTo>
                      <a:pt x="2557" y="6893"/>
                    </a:lnTo>
                    <a:lnTo>
                      <a:pt x="2557" y="6894"/>
                    </a:lnTo>
                    <a:lnTo>
                      <a:pt x="2556" y="6895"/>
                    </a:lnTo>
                    <a:lnTo>
                      <a:pt x="2556" y="6897"/>
                    </a:lnTo>
                    <a:lnTo>
                      <a:pt x="2556" y="6898"/>
                    </a:lnTo>
                    <a:lnTo>
                      <a:pt x="2556" y="6899"/>
                    </a:lnTo>
                    <a:lnTo>
                      <a:pt x="2557" y="6903"/>
                    </a:lnTo>
                    <a:lnTo>
                      <a:pt x="2557" y="6906"/>
                    </a:lnTo>
                    <a:lnTo>
                      <a:pt x="2558" y="6911"/>
                    </a:lnTo>
                    <a:lnTo>
                      <a:pt x="2557" y="6916"/>
                    </a:lnTo>
                    <a:lnTo>
                      <a:pt x="2553" y="6918"/>
                    </a:lnTo>
                    <a:lnTo>
                      <a:pt x="2548" y="6920"/>
                    </a:lnTo>
                    <a:lnTo>
                      <a:pt x="2542" y="6920"/>
                    </a:lnTo>
                    <a:lnTo>
                      <a:pt x="2535" y="6920"/>
                    </a:lnTo>
                    <a:lnTo>
                      <a:pt x="2528" y="6919"/>
                    </a:lnTo>
                    <a:lnTo>
                      <a:pt x="2519" y="6917"/>
                    </a:lnTo>
                    <a:lnTo>
                      <a:pt x="2509" y="6914"/>
                    </a:lnTo>
                    <a:lnTo>
                      <a:pt x="2500" y="6911"/>
                    </a:lnTo>
                    <a:lnTo>
                      <a:pt x="2491" y="6909"/>
                    </a:lnTo>
                    <a:lnTo>
                      <a:pt x="2487" y="6907"/>
                    </a:lnTo>
                    <a:lnTo>
                      <a:pt x="2482" y="6906"/>
                    </a:lnTo>
                    <a:lnTo>
                      <a:pt x="2475" y="6905"/>
                    </a:lnTo>
                    <a:lnTo>
                      <a:pt x="2468" y="6906"/>
                    </a:lnTo>
                    <a:lnTo>
                      <a:pt x="2456" y="6912"/>
                    </a:lnTo>
                    <a:lnTo>
                      <a:pt x="2443" y="6920"/>
                    </a:lnTo>
                    <a:lnTo>
                      <a:pt x="2434" y="6925"/>
                    </a:lnTo>
                    <a:lnTo>
                      <a:pt x="2425" y="6931"/>
                    </a:lnTo>
                    <a:lnTo>
                      <a:pt x="2421" y="6933"/>
                    </a:lnTo>
                    <a:lnTo>
                      <a:pt x="2416" y="6935"/>
                    </a:lnTo>
                    <a:lnTo>
                      <a:pt x="2407" y="6939"/>
                    </a:lnTo>
                    <a:lnTo>
                      <a:pt x="2397" y="6942"/>
                    </a:lnTo>
                    <a:lnTo>
                      <a:pt x="2388" y="6945"/>
                    </a:lnTo>
                    <a:lnTo>
                      <a:pt x="2377" y="6950"/>
                    </a:lnTo>
                    <a:lnTo>
                      <a:pt x="2369" y="6956"/>
                    </a:lnTo>
                    <a:lnTo>
                      <a:pt x="2358" y="6963"/>
                    </a:lnTo>
                    <a:lnTo>
                      <a:pt x="2347" y="6972"/>
                    </a:lnTo>
                    <a:lnTo>
                      <a:pt x="2337" y="6977"/>
                    </a:lnTo>
                    <a:lnTo>
                      <a:pt x="2331" y="6981"/>
                    </a:lnTo>
                    <a:lnTo>
                      <a:pt x="2325" y="6985"/>
                    </a:lnTo>
                    <a:lnTo>
                      <a:pt x="2318" y="6987"/>
                    </a:lnTo>
                    <a:lnTo>
                      <a:pt x="2311" y="6988"/>
                    </a:lnTo>
                    <a:lnTo>
                      <a:pt x="2299" y="6989"/>
                    </a:lnTo>
                    <a:lnTo>
                      <a:pt x="2287" y="6988"/>
                    </a:lnTo>
                    <a:lnTo>
                      <a:pt x="2275" y="6989"/>
                    </a:lnTo>
                    <a:lnTo>
                      <a:pt x="2263" y="6989"/>
                    </a:lnTo>
                    <a:lnTo>
                      <a:pt x="2251" y="6991"/>
                    </a:lnTo>
                    <a:lnTo>
                      <a:pt x="2239" y="6989"/>
                    </a:lnTo>
                    <a:lnTo>
                      <a:pt x="2224" y="6988"/>
                    </a:lnTo>
                    <a:lnTo>
                      <a:pt x="2208" y="6986"/>
                    </a:lnTo>
                    <a:lnTo>
                      <a:pt x="2197" y="6986"/>
                    </a:lnTo>
                    <a:lnTo>
                      <a:pt x="2185" y="6986"/>
                    </a:lnTo>
                    <a:lnTo>
                      <a:pt x="2173" y="6987"/>
                    </a:lnTo>
                    <a:lnTo>
                      <a:pt x="2162" y="6989"/>
                    </a:lnTo>
                    <a:lnTo>
                      <a:pt x="2157" y="6991"/>
                    </a:lnTo>
                    <a:lnTo>
                      <a:pt x="2153" y="6993"/>
                    </a:lnTo>
                    <a:lnTo>
                      <a:pt x="2149" y="6996"/>
                    </a:lnTo>
                    <a:lnTo>
                      <a:pt x="2145" y="7001"/>
                    </a:lnTo>
                    <a:lnTo>
                      <a:pt x="2144" y="7011"/>
                    </a:lnTo>
                    <a:lnTo>
                      <a:pt x="2142" y="7019"/>
                    </a:lnTo>
                    <a:lnTo>
                      <a:pt x="2141" y="7019"/>
                    </a:lnTo>
                    <a:lnTo>
                      <a:pt x="2139" y="7019"/>
                    </a:lnTo>
                    <a:lnTo>
                      <a:pt x="2138" y="7019"/>
                    </a:lnTo>
                    <a:lnTo>
                      <a:pt x="2136" y="7020"/>
                    </a:lnTo>
                    <a:lnTo>
                      <a:pt x="2131" y="7021"/>
                    </a:lnTo>
                    <a:lnTo>
                      <a:pt x="2126" y="7023"/>
                    </a:lnTo>
                    <a:lnTo>
                      <a:pt x="2116" y="7024"/>
                    </a:lnTo>
                    <a:lnTo>
                      <a:pt x="2106" y="7027"/>
                    </a:lnTo>
                    <a:lnTo>
                      <a:pt x="2101" y="7030"/>
                    </a:lnTo>
                    <a:lnTo>
                      <a:pt x="2097" y="7032"/>
                    </a:lnTo>
                    <a:lnTo>
                      <a:pt x="2095" y="7035"/>
                    </a:lnTo>
                    <a:lnTo>
                      <a:pt x="2093" y="7037"/>
                    </a:lnTo>
                    <a:lnTo>
                      <a:pt x="2081" y="7035"/>
                    </a:lnTo>
                    <a:lnTo>
                      <a:pt x="2069" y="7032"/>
                    </a:lnTo>
                    <a:lnTo>
                      <a:pt x="2060" y="7030"/>
                    </a:lnTo>
                    <a:lnTo>
                      <a:pt x="2049" y="7025"/>
                    </a:lnTo>
                    <a:lnTo>
                      <a:pt x="2038" y="7020"/>
                    </a:lnTo>
                    <a:lnTo>
                      <a:pt x="2029" y="7013"/>
                    </a:lnTo>
                    <a:lnTo>
                      <a:pt x="2019" y="7006"/>
                    </a:lnTo>
                    <a:lnTo>
                      <a:pt x="2011" y="6996"/>
                    </a:lnTo>
                    <a:lnTo>
                      <a:pt x="2002" y="6988"/>
                    </a:lnTo>
                    <a:lnTo>
                      <a:pt x="1993" y="6980"/>
                    </a:lnTo>
                    <a:lnTo>
                      <a:pt x="1987" y="6975"/>
                    </a:lnTo>
                    <a:lnTo>
                      <a:pt x="1983" y="6969"/>
                    </a:lnTo>
                    <a:lnTo>
                      <a:pt x="1968" y="6954"/>
                    </a:lnTo>
                    <a:lnTo>
                      <a:pt x="1958" y="6938"/>
                    </a:lnTo>
                    <a:lnTo>
                      <a:pt x="1948" y="6926"/>
                    </a:lnTo>
                    <a:lnTo>
                      <a:pt x="1939" y="6910"/>
                    </a:lnTo>
                    <a:lnTo>
                      <a:pt x="1934" y="6900"/>
                    </a:lnTo>
                    <a:lnTo>
                      <a:pt x="1929" y="6892"/>
                    </a:lnTo>
                    <a:lnTo>
                      <a:pt x="1924" y="6885"/>
                    </a:lnTo>
                    <a:lnTo>
                      <a:pt x="1918" y="6880"/>
                    </a:lnTo>
                    <a:lnTo>
                      <a:pt x="1912" y="6876"/>
                    </a:lnTo>
                    <a:lnTo>
                      <a:pt x="1906" y="6873"/>
                    </a:lnTo>
                    <a:lnTo>
                      <a:pt x="1895" y="6868"/>
                    </a:lnTo>
                    <a:lnTo>
                      <a:pt x="1883" y="6863"/>
                    </a:lnTo>
                    <a:lnTo>
                      <a:pt x="1872" y="6860"/>
                    </a:lnTo>
                    <a:lnTo>
                      <a:pt x="1860" y="6856"/>
                    </a:lnTo>
                    <a:lnTo>
                      <a:pt x="1849" y="6853"/>
                    </a:lnTo>
                    <a:lnTo>
                      <a:pt x="1839" y="6850"/>
                    </a:lnTo>
                    <a:lnTo>
                      <a:pt x="1830" y="6848"/>
                    </a:lnTo>
                    <a:lnTo>
                      <a:pt x="1824" y="6844"/>
                    </a:lnTo>
                    <a:lnTo>
                      <a:pt x="1820" y="6840"/>
                    </a:lnTo>
                    <a:lnTo>
                      <a:pt x="1816" y="6834"/>
                    </a:lnTo>
                    <a:lnTo>
                      <a:pt x="1814" y="6828"/>
                    </a:lnTo>
                    <a:lnTo>
                      <a:pt x="1811" y="6822"/>
                    </a:lnTo>
                    <a:lnTo>
                      <a:pt x="1810" y="6808"/>
                    </a:lnTo>
                    <a:lnTo>
                      <a:pt x="1809" y="6793"/>
                    </a:lnTo>
                    <a:lnTo>
                      <a:pt x="1809" y="6777"/>
                    </a:lnTo>
                    <a:lnTo>
                      <a:pt x="1810" y="6761"/>
                    </a:lnTo>
                    <a:lnTo>
                      <a:pt x="1811" y="6748"/>
                    </a:lnTo>
                    <a:lnTo>
                      <a:pt x="1815" y="6737"/>
                    </a:lnTo>
                    <a:lnTo>
                      <a:pt x="1817" y="6733"/>
                    </a:lnTo>
                    <a:lnTo>
                      <a:pt x="1821" y="6728"/>
                    </a:lnTo>
                    <a:lnTo>
                      <a:pt x="1826" y="6722"/>
                    </a:lnTo>
                    <a:lnTo>
                      <a:pt x="1833" y="6717"/>
                    </a:lnTo>
                    <a:lnTo>
                      <a:pt x="1847" y="6714"/>
                    </a:lnTo>
                    <a:lnTo>
                      <a:pt x="1860" y="6710"/>
                    </a:lnTo>
                    <a:lnTo>
                      <a:pt x="1867" y="6708"/>
                    </a:lnTo>
                    <a:lnTo>
                      <a:pt x="1872" y="6705"/>
                    </a:lnTo>
                    <a:lnTo>
                      <a:pt x="1874" y="6703"/>
                    </a:lnTo>
                    <a:lnTo>
                      <a:pt x="1877" y="6702"/>
                    </a:lnTo>
                    <a:lnTo>
                      <a:pt x="1878" y="6698"/>
                    </a:lnTo>
                    <a:lnTo>
                      <a:pt x="1878" y="6695"/>
                    </a:lnTo>
                    <a:lnTo>
                      <a:pt x="1878" y="6691"/>
                    </a:lnTo>
                    <a:lnTo>
                      <a:pt x="1877" y="6686"/>
                    </a:lnTo>
                    <a:lnTo>
                      <a:pt x="1872" y="6671"/>
                    </a:lnTo>
                    <a:lnTo>
                      <a:pt x="1864" y="6654"/>
                    </a:lnTo>
                    <a:lnTo>
                      <a:pt x="1861" y="6642"/>
                    </a:lnTo>
                    <a:lnTo>
                      <a:pt x="1860" y="6630"/>
                    </a:lnTo>
                    <a:lnTo>
                      <a:pt x="1859" y="6623"/>
                    </a:lnTo>
                    <a:lnTo>
                      <a:pt x="1857" y="6617"/>
                    </a:lnTo>
                    <a:lnTo>
                      <a:pt x="1854" y="6615"/>
                    </a:lnTo>
                    <a:lnTo>
                      <a:pt x="1852" y="6613"/>
                    </a:lnTo>
                    <a:lnTo>
                      <a:pt x="1852" y="6611"/>
                    </a:lnTo>
                    <a:lnTo>
                      <a:pt x="1851" y="6610"/>
                    </a:lnTo>
                    <a:lnTo>
                      <a:pt x="1847" y="6608"/>
                    </a:lnTo>
                    <a:lnTo>
                      <a:pt x="1843" y="6604"/>
                    </a:lnTo>
                    <a:lnTo>
                      <a:pt x="1842" y="6601"/>
                    </a:lnTo>
                    <a:lnTo>
                      <a:pt x="1842" y="6597"/>
                    </a:lnTo>
                    <a:lnTo>
                      <a:pt x="1845" y="6592"/>
                    </a:lnTo>
                    <a:lnTo>
                      <a:pt x="1848" y="6589"/>
                    </a:lnTo>
                    <a:lnTo>
                      <a:pt x="1858" y="6584"/>
                    </a:lnTo>
                    <a:lnTo>
                      <a:pt x="1868" y="6580"/>
                    </a:lnTo>
                    <a:lnTo>
                      <a:pt x="1883" y="6573"/>
                    </a:lnTo>
                    <a:lnTo>
                      <a:pt x="1898" y="6564"/>
                    </a:lnTo>
                    <a:lnTo>
                      <a:pt x="1922" y="6551"/>
                    </a:lnTo>
                    <a:lnTo>
                      <a:pt x="1948" y="6537"/>
                    </a:lnTo>
                    <a:lnTo>
                      <a:pt x="1960" y="6528"/>
                    </a:lnTo>
                    <a:lnTo>
                      <a:pt x="1973" y="6520"/>
                    </a:lnTo>
                    <a:lnTo>
                      <a:pt x="1985" y="6510"/>
                    </a:lnTo>
                    <a:lnTo>
                      <a:pt x="1997" y="6501"/>
                    </a:lnTo>
                    <a:lnTo>
                      <a:pt x="2002" y="6496"/>
                    </a:lnTo>
                    <a:lnTo>
                      <a:pt x="2006" y="6490"/>
                    </a:lnTo>
                    <a:lnTo>
                      <a:pt x="2011" y="6483"/>
                    </a:lnTo>
                    <a:lnTo>
                      <a:pt x="2015" y="6476"/>
                    </a:lnTo>
                    <a:lnTo>
                      <a:pt x="2022" y="6459"/>
                    </a:lnTo>
                    <a:lnTo>
                      <a:pt x="2029" y="6443"/>
                    </a:lnTo>
                    <a:lnTo>
                      <a:pt x="2036" y="6426"/>
                    </a:lnTo>
                    <a:lnTo>
                      <a:pt x="2043" y="6411"/>
                    </a:lnTo>
                    <a:lnTo>
                      <a:pt x="2047" y="6405"/>
                    </a:lnTo>
                    <a:lnTo>
                      <a:pt x="2051" y="6399"/>
                    </a:lnTo>
                    <a:lnTo>
                      <a:pt x="2055" y="6394"/>
                    </a:lnTo>
                    <a:lnTo>
                      <a:pt x="2060" y="6390"/>
                    </a:lnTo>
                    <a:lnTo>
                      <a:pt x="2066" y="6387"/>
                    </a:lnTo>
                    <a:lnTo>
                      <a:pt x="2074" y="6383"/>
                    </a:lnTo>
                    <a:lnTo>
                      <a:pt x="2080" y="6381"/>
                    </a:lnTo>
                    <a:lnTo>
                      <a:pt x="2085" y="6378"/>
                    </a:lnTo>
                    <a:lnTo>
                      <a:pt x="2090" y="6375"/>
                    </a:lnTo>
                    <a:lnTo>
                      <a:pt x="2094" y="6371"/>
                    </a:lnTo>
                    <a:lnTo>
                      <a:pt x="2098" y="6365"/>
                    </a:lnTo>
                    <a:lnTo>
                      <a:pt x="2101" y="6359"/>
                    </a:lnTo>
                    <a:lnTo>
                      <a:pt x="2105" y="6352"/>
                    </a:lnTo>
                    <a:lnTo>
                      <a:pt x="2107" y="6345"/>
                    </a:lnTo>
                    <a:lnTo>
                      <a:pt x="2110" y="6332"/>
                    </a:lnTo>
                    <a:lnTo>
                      <a:pt x="2111" y="6321"/>
                    </a:lnTo>
                    <a:lnTo>
                      <a:pt x="2111" y="6313"/>
                    </a:lnTo>
                    <a:lnTo>
                      <a:pt x="2111" y="6304"/>
                    </a:lnTo>
                    <a:lnTo>
                      <a:pt x="2110" y="6294"/>
                    </a:lnTo>
                    <a:lnTo>
                      <a:pt x="2107" y="6285"/>
                    </a:lnTo>
                    <a:lnTo>
                      <a:pt x="2103" y="6276"/>
                    </a:lnTo>
                    <a:lnTo>
                      <a:pt x="2097" y="6269"/>
                    </a:lnTo>
                    <a:lnTo>
                      <a:pt x="2087" y="6256"/>
                    </a:lnTo>
                    <a:lnTo>
                      <a:pt x="2078" y="6244"/>
                    </a:lnTo>
                    <a:lnTo>
                      <a:pt x="2069" y="6235"/>
                    </a:lnTo>
                    <a:lnTo>
                      <a:pt x="2063" y="6225"/>
                    </a:lnTo>
                    <a:lnTo>
                      <a:pt x="2063" y="6220"/>
                    </a:lnTo>
                    <a:lnTo>
                      <a:pt x="2062" y="6216"/>
                    </a:lnTo>
                    <a:lnTo>
                      <a:pt x="2063" y="6211"/>
                    </a:lnTo>
                    <a:lnTo>
                      <a:pt x="2063" y="6206"/>
                    </a:lnTo>
                    <a:lnTo>
                      <a:pt x="2067" y="6197"/>
                    </a:lnTo>
                    <a:lnTo>
                      <a:pt x="2070" y="6187"/>
                    </a:lnTo>
                    <a:lnTo>
                      <a:pt x="2075" y="6179"/>
                    </a:lnTo>
                    <a:lnTo>
                      <a:pt x="2078" y="6170"/>
                    </a:lnTo>
                    <a:lnTo>
                      <a:pt x="2079" y="6168"/>
                    </a:lnTo>
                    <a:lnTo>
                      <a:pt x="2078" y="6164"/>
                    </a:lnTo>
                    <a:lnTo>
                      <a:pt x="2076" y="6162"/>
                    </a:lnTo>
                    <a:lnTo>
                      <a:pt x="2074" y="6160"/>
                    </a:lnTo>
                    <a:lnTo>
                      <a:pt x="2072" y="6157"/>
                    </a:lnTo>
                    <a:lnTo>
                      <a:pt x="2068" y="6155"/>
                    </a:lnTo>
                    <a:lnTo>
                      <a:pt x="2062" y="6151"/>
                    </a:lnTo>
                    <a:lnTo>
                      <a:pt x="2055" y="6149"/>
                    </a:lnTo>
                    <a:lnTo>
                      <a:pt x="2048" y="6147"/>
                    </a:lnTo>
                    <a:lnTo>
                      <a:pt x="2041" y="6145"/>
                    </a:lnTo>
                    <a:lnTo>
                      <a:pt x="2022" y="6144"/>
                    </a:lnTo>
                    <a:lnTo>
                      <a:pt x="2004" y="6144"/>
                    </a:lnTo>
                    <a:lnTo>
                      <a:pt x="1987" y="6144"/>
                    </a:lnTo>
                    <a:lnTo>
                      <a:pt x="1974" y="6145"/>
                    </a:lnTo>
                    <a:lnTo>
                      <a:pt x="1962" y="6145"/>
                    </a:lnTo>
                    <a:lnTo>
                      <a:pt x="1950" y="6147"/>
                    </a:lnTo>
                    <a:lnTo>
                      <a:pt x="1937" y="6149"/>
                    </a:lnTo>
                    <a:lnTo>
                      <a:pt x="1924" y="6151"/>
                    </a:lnTo>
                    <a:lnTo>
                      <a:pt x="1911" y="6155"/>
                    </a:lnTo>
                    <a:lnTo>
                      <a:pt x="1898" y="6160"/>
                    </a:lnTo>
                    <a:lnTo>
                      <a:pt x="1885" y="6166"/>
                    </a:lnTo>
                    <a:lnTo>
                      <a:pt x="1872" y="6172"/>
                    </a:lnTo>
                    <a:lnTo>
                      <a:pt x="1865" y="6175"/>
                    </a:lnTo>
                    <a:lnTo>
                      <a:pt x="1857" y="6181"/>
                    </a:lnTo>
                    <a:lnTo>
                      <a:pt x="1849" y="6186"/>
                    </a:lnTo>
                    <a:lnTo>
                      <a:pt x="1842" y="6193"/>
                    </a:lnTo>
                    <a:lnTo>
                      <a:pt x="1829" y="6206"/>
                    </a:lnTo>
                    <a:lnTo>
                      <a:pt x="1815" y="6218"/>
                    </a:lnTo>
                    <a:lnTo>
                      <a:pt x="1810" y="6222"/>
                    </a:lnTo>
                    <a:lnTo>
                      <a:pt x="1803" y="6225"/>
                    </a:lnTo>
                    <a:lnTo>
                      <a:pt x="1794" y="6229"/>
                    </a:lnTo>
                    <a:lnTo>
                      <a:pt x="1784" y="6233"/>
                    </a:lnTo>
                    <a:lnTo>
                      <a:pt x="1778" y="6236"/>
                    </a:lnTo>
                    <a:lnTo>
                      <a:pt x="1772" y="6239"/>
                    </a:lnTo>
                    <a:lnTo>
                      <a:pt x="1761" y="6246"/>
                    </a:lnTo>
                    <a:lnTo>
                      <a:pt x="1754" y="6252"/>
                    </a:lnTo>
                    <a:lnTo>
                      <a:pt x="1752" y="6255"/>
                    </a:lnTo>
                    <a:lnTo>
                      <a:pt x="1748" y="6257"/>
                    </a:lnTo>
                    <a:lnTo>
                      <a:pt x="1742" y="6261"/>
                    </a:lnTo>
                    <a:lnTo>
                      <a:pt x="1738" y="6264"/>
                    </a:lnTo>
                    <a:lnTo>
                      <a:pt x="1732" y="6268"/>
                    </a:lnTo>
                    <a:lnTo>
                      <a:pt x="1726" y="6270"/>
                    </a:lnTo>
                    <a:lnTo>
                      <a:pt x="1714" y="6270"/>
                    </a:lnTo>
                    <a:lnTo>
                      <a:pt x="1703" y="6270"/>
                    </a:lnTo>
                    <a:lnTo>
                      <a:pt x="1690" y="6268"/>
                    </a:lnTo>
                    <a:lnTo>
                      <a:pt x="1677" y="6264"/>
                    </a:lnTo>
                    <a:lnTo>
                      <a:pt x="1659" y="6257"/>
                    </a:lnTo>
                    <a:lnTo>
                      <a:pt x="1640" y="6250"/>
                    </a:lnTo>
                    <a:lnTo>
                      <a:pt x="1621" y="6241"/>
                    </a:lnTo>
                    <a:lnTo>
                      <a:pt x="1603" y="6231"/>
                    </a:lnTo>
                    <a:lnTo>
                      <a:pt x="1590" y="6224"/>
                    </a:lnTo>
                    <a:lnTo>
                      <a:pt x="1578" y="6216"/>
                    </a:lnTo>
                    <a:lnTo>
                      <a:pt x="1571" y="6211"/>
                    </a:lnTo>
                    <a:lnTo>
                      <a:pt x="1565" y="6205"/>
                    </a:lnTo>
                    <a:lnTo>
                      <a:pt x="1558" y="6201"/>
                    </a:lnTo>
                    <a:lnTo>
                      <a:pt x="1552" y="6199"/>
                    </a:lnTo>
                    <a:lnTo>
                      <a:pt x="1545" y="6199"/>
                    </a:lnTo>
                    <a:lnTo>
                      <a:pt x="1537" y="6199"/>
                    </a:lnTo>
                    <a:lnTo>
                      <a:pt x="1530" y="6200"/>
                    </a:lnTo>
                    <a:lnTo>
                      <a:pt x="1522" y="6201"/>
                    </a:lnTo>
                    <a:lnTo>
                      <a:pt x="1508" y="6206"/>
                    </a:lnTo>
                    <a:lnTo>
                      <a:pt x="1493" y="6210"/>
                    </a:lnTo>
                    <a:lnTo>
                      <a:pt x="1469" y="6216"/>
                    </a:lnTo>
                    <a:lnTo>
                      <a:pt x="1446" y="6219"/>
                    </a:lnTo>
                    <a:lnTo>
                      <a:pt x="1423" y="6223"/>
                    </a:lnTo>
                    <a:lnTo>
                      <a:pt x="1401" y="6227"/>
                    </a:lnTo>
                    <a:lnTo>
                      <a:pt x="1388" y="6229"/>
                    </a:lnTo>
                    <a:lnTo>
                      <a:pt x="1376" y="6231"/>
                    </a:lnTo>
                    <a:lnTo>
                      <a:pt x="1364" y="6233"/>
                    </a:lnTo>
                    <a:lnTo>
                      <a:pt x="1355" y="6236"/>
                    </a:lnTo>
                    <a:lnTo>
                      <a:pt x="1349" y="6237"/>
                    </a:lnTo>
                    <a:lnTo>
                      <a:pt x="1344" y="6238"/>
                    </a:lnTo>
                    <a:lnTo>
                      <a:pt x="1342" y="6239"/>
                    </a:lnTo>
                    <a:lnTo>
                      <a:pt x="1341" y="6241"/>
                    </a:lnTo>
                    <a:lnTo>
                      <a:pt x="1339" y="6244"/>
                    </a:lnTo>
                    <a:lnTo>
                      <a:pt x="1339" y="6246"/>
                    </a:lnTo>
                    <a:lnTo>
                      <a:pt x="1341" y="6249"/>
                    </a:lnTo>
                    <a:lnTo>
                      <a:pt x="1342" y="6252"/>
                    </a:lnTo>
                    <a:lnTo>
                      <a:pt x="1347" y="6260"/>
                    </a:lnTo>
                    <a:lnTo>
                      <a:pt x="1351" y="6267"/>
                    </a:lnTo>
                    <a:lnTo>
                      <a:pt x="1360" y="6277"/>
                    </a:lnTo>
                    <a:lnTo>
                      <a:pt x="1368" y="6288"/>
                    </a:lnTo>
                    <a:lnTo>
                      <a:pt x="1379" y="6299"/>
                    </a:lnTo>
                    <a:lnTo>
                      <a:pt x="1389" y="6311"/>
                    </a:lnTo>
                    <a:lnTo>
                      <a:pt x="1396" y="6318"/>
                    </a:lnTo>
                    <a:lnTo>
                      <a:pt x="1404" y="6325"/>
                    </a:lnTo>
                    <a:lnTo>
                      <a:pt x="1408" y="6330"/>
                    </a:lnTo>
                    <a:lnTo>
                      <a:pt x="1412" y="6334"/>
                    </a:lnTo>
                    <a:lnTo>
                      <a:pt x="1414" y="6338"/>
                    </a:lnTo>
                    <a:lnTo>
                      <a:pt x="1414" y="6344"/>
                    </a:lnTo>
                    <a:lnTo>
                      <a:pt x="1414" y="6348"/>
                    </a:lnTo>
                    <a:lnTo>
                      <a:pt x="1412" y="6351"/>
                    </a:lnTo>
                    <a:lnTo>
                      <a:pt x="1408" y="6355"/>
                    </a:lnTo>
                    <a:lnTo>
                      <a:pt x="1405" y="6358"/>
                    </a:lnTo>
                    <a:lnTo>
                      <a:pt x="1389" y="6371"/>
                    </a:lnTo>
                    <a:lnTo>
                      <a:pt x="1377" y="6381"/>
                    </a:lnTo>
                    <a:lnTo>
                      <a:pt x="1369" y="6390"/>
                    </a:lnTo>
                    <a:lnTo>
                      <a:pt x="1361" y="6401"/>
                    </a:lnTo>
                    <a:lnTo>
                      <a:pt x="1354" y="6412"/>
                    </a:lnTo>
                    <a:lnTo>
                      <a:pt x="1349" y="6419"/>
                    </a:lnTo>
                    <a:lnTo>
                      <a:pt x="1345" y="6424"/>
                    </a:lnTo>
                    <a:lnTo>
                      <a:pt x="1341" y="6428"/>
                    </a:lnTo>
                    <a:lnTo>
                      <a:pt x="1336" y="6431"/>
                    </a:lnTo>
                    <a:lnTo>
                      <a:pt x="1331" y="6433"/>
                    </a:lnTo>
                    <a:lnTo>
                      <a:pt x="1324" y="6434"/>
                    </a:lnTo>
                    <a:lnTo>
                      <a:pt x="1316" y="6434"/>
                    </a:lnTo>
                    <a:lnTo>
                      <a:pt x="1307" y="6433"/>
                    </a:lnTo>
                    <a:lnTo>
                      <a:pt x="1297" y="6432"/>
                    </a:lnTo>
                    <a:lnTo>
                      <a:pt x="1285" y="6431"/>
                    </a:lnTo>
                    <a:lnTo>
                      <a:pt x="1272" y="6432"/>
                    </a:lnTo>
                    <a:lnTo>
                      <a:pt x="1265" y="6433"/>
                    </a:lnTo>
                    <a:lnTo>
                      <a:pt x="1256" y="6433"/>
                    </a:lnTo>
                    <a:lnTo>
                      <a:pt x="1250" y="6430"/>
                    </a:lnTo>
                    <a:lnTo>
                      <a:pt x="1244" y="6425"/>
                    </a:lnTo>
                    <a:lnTo>
                      <a:pt x="1240" y="6420"/>
                    </a:lnTo>
                    <a:lnTo>
                      <a:pt x="1235" y="6414"/>
                    </a:lnTo>
                    <a:lnTo>
                      <a:pt x="1228" y="6408"/>
                    </a:lnTo>
                    <a:lnTo>
                      <a:pt x="1219" y="6402"/>
                    </a:lnTo>
                    <a:lnTo>
                      <a:pt x="1211" y="6396"/>
                    </a:lnTo>
                    <a:lnTo>
                      <a:pt x="1202" y="6392"/>
                    </a:lnTo>
                    <a:lnTo>
                      <a:pt x="1190" y="6386"/>
                    </a:lnTo>
                    <a:lnTo>
                      <a:pt x="1179" y="6382"/>
                    </a:lnTo>
                    <a:lnTo>
                      <a:pt x="1177" y="6381"/>
                    </a:lnTo>
                    <a:lnTo>
                      <a:pt x="1174" y="6380"/>
                    </a:lnTo>
                    <a:lnTo>
                      <a:pt x="1168" y="6377"/>
                    </a:lnTo>
                    <a:lnTo>
                      <a:pt x="1165" y="6375"/>
                    </a:lnTo>
                    <a:lnTo>
                      <a:pt x="1161" y="6371"/>
                    </a:lnTo>
                    <a:lnTo>
                      <a:pt x="1160" y="6367"/>
                    </a:lnTo>
                    <a:lnTo>
                      <a:pt x="1160" y="6364"/>
                    </a:lnTo>
                    <a:lnTo>
                      <a:pt x="1160" y="6362"/>
                    </a:lnTo>
                    <a:lnTo>
                      <a:pt x="1161" y="6356"/>
                    </a:lnTo>
                    <a:lnTo>
                      <a:pt x="1161" y="6349"/>
                    </a:lnTo>
                    <a:lnTo>
                      <a:pt x="1160" y="6346"/>
                    </a:lnTo>
                    <a:lnTo>
                      <a:pt x="1160" y="6343"/>
                    </a:lnTo>
                    <a:lnTo>
                      <a:pt x="1159" y="6342"/>
                    </a:lnTo>
                    <a:lnTo>
                      <a:pt x="1156" y="6339"/>
                    </a:lnTo>
                    <a:lnTo>
                      <a:pt x="1154" y="6337"/>
                    </a:lnTo>
                    <a:lnTo>
                      <a:pt x="1149" y="6336"/>
                    </a:lnTo>
                    <a:lnTo>
                      <a:pt x="1147" y="6334"/>
                    </a:lnTo>
                    <a:lnTo>
                      <a:pt x="1146" y="6333"/>
                    </a:lnTo>
                    <a:lnTo>
                      <a:pt x="1143" y="6331"/>
                    </a:lnTo>
                    <a:lnTo>
                      <a:pt x="1141" y="6327"/>
                    </a:lnTo>
                    <a:lnTo>
                      <a:pt x="1137" y="6319"/>
                    </a:lnTo>
                    <a:lnTo>
                      <a:pt x="1135" y="6311"/>
                    </a:lnTo>
                    <a:lnTo>
                      <a:pt x="1134" y="6306"/>
                    </a:lnTo>
                    <a:lnTo>
                      <a:pt x="1133" y="6301"/>
                    </a:lnTo>
                    <a:lnTo>
                      <a:pt x="1129" y="6295"/>
                    </a:lnTo>
                    <a:lnTo>
                      <a:pt x="1124" y="6289"/>
                    </a:lnTo>
                    <a:lnTo>
                      <a:pt x="1117" y="6286"/>
                    </a:lnTo>
                    <a:lnTo>
                      <a:pt x="1111" y="6285"/>
                    </a:lnTo>
                    <a:lnTo>
                      <a:pt x="1108" y="6283"/>
                    </a:lnTo>
                    <a:lnTo>
                      <a:pt x="1104" y="6283"/>
                    </a:lnTo>
                    <a:lnTo>
                      <a:pt x="1099" y="6285"/>
                    </a:lnTo>
                    <a:lnTo>
                      <a:pt x="1095" y="6286"/>
                    </a:lnTo>
                    <a:lnTo>
                      <a:pt x="1084" y="6289"/>
                    </a:lnTo>
                    <a:lnTo>
                      <a:pt x="1073" y="6292"/>
                    </a:lnTo>
                    <a:lnTo>
                      <a:pt x="1067" y="6293"/>
                    </a:lnTo>
                    <a:lnTo>
                      <a:pt x="1061" y="6293"/>
                    </a:lnTo>
                    <a:lnTo>
                      <a:pt x="1059" y="6292"/>
                    </a:lnTo>
                    <a:lnTo>
                      <a:pt x="1055" y="6290"/>
                    </a:lnTo>
                    <a:lnTo>
                      <a:pt x="1049" y="6283"/>
                    </a:lnTo>
                    <a:lnTo>
                      <a:pt x="1045" y="6275"/>
                    </a:lnTo>
                    <a:lnTo>
                      <a:pt x="1041" y="6268"/>
                    </a:lnTo>
                    <a:lnTo>
                      <a:pt x="1037" y="6260"/>
                    </a:lnTo>
                    <a:lnTo>
                      <a:pt x="1030" y="6243"/>
                    </a:lnTo>
                    <a:lnTo>
                      <a:pt x="1024" y="6225"/>
                    </a:lnTo>
                    <a:lnTo>
                      <a:pt x="1022" y="6206"/>
                    </a:lnTo>
                    <a:lnTo>
                      <a:pt x="1021" y="6191"/>
                    </a:lnTo>
                    <a:lnTo>
                      <a:pt x="1020" y="6167"/>
                    </a:lnTo>
                    <a:lnTo>
                      <a:pt x="1021" y="6142"/>
                    </a:lnTo>
                    <a:lnTo>
                      <a:pt x="1023" y="6119"/>
                    </a:lnTo>
                    <a:lnTo>
                      <a:pt x="1026" y="6100"/>
                    </a:lnTo>
                    <a:lnTo>
                      <a:pt x="1028" y="6093"/>
                    </a:lnTo>
                    <a:lnTo>
                      <a:pt x="1028" y="6087"/>
                    </a:lnTo>
                    <a:lnTo>
                      <a:pt x="1028" y="6085"/>
                    </a:lnTo>
                    <a:lnTo>
                      <a:pt x="1028" y="6084"/>
                    </a:lnTo>
                    <a:lnTo>
                      <a:pt x="1028" y="6082"/>
                    </a:lnTo>
                    <a:lnTo>
                      <a:pt x="1027" y="6082"/>
                    </a:lnTo>
                    <a:lnTo>
                      <a:pt x="1023" y="6082"/>
                    </a:lnTo>
                    <a:lnTo>
                      <a:pt x="1018" y="6082"/>
                    </a:lnTo>
                    <a:lnTo>
                      <a:pt x="1004" y="6081"/>
                    </a:lnTo>
                    <a:lnTo>
                      <a:pt x="986" y="6080"/>
                    </a:lnTo>
                    <a:lnTo>
                      <a:pt x="976" y="6079"/>
                    </a:lnTo>
                    <a:lnTo>
                      <a:pt x="964" y="6079"/>
                    </a:lnTo>
                    <a:lnTo>
                      <a:pt x="951" y="6078"/>
                    </a:lnTo>
                    <a:lnTo>
                      <a:pt x="938" y="6077"/>
                    </a:lnTo>
                    <a:lnTo>
                      <a:pt x="932" y="6077"/>
                    </a:lnTo>
                    <a:lnTo>
                      <a:pt x="926" y="6075"/>
                    </a:lnTo>
                    <a:lnTo>
                      <a:pt x="920" y="6074"/>
                    </a:lnTo>
                    <a:lnTo>
                      <a:pt x="915" y="6071"/>
                    </a:lnTo>
                    <a:lnTo>
                      <a:pt x="911" y="6066"/>
                    </a:lnTo>
                    <a:lnTo>
                      <a:pt x="909" y="6059"/>
                    </a:lnTo>
                    <a:lnTo>
                      <a:pt x="908" y="6052"/>
                    </a:lnTo>
                    <a:lnTo>
                      <a:pt x="906" y="6044"/>
                    </a:lnTo>
                    <a:lnTo>
                      <a:pt x="906" y="6042"/>
                    </a:lnTo>
                    <a:lnTo>
                      <a:pt x="904" y="6040"/>
                    </a:lnTo>
                    <a:lnTo>
                      <a:pt x="903" y="6038"/>
                    </a:lnTo>
                    <a:lnTo>
                      <a:pt x="902" y="6037"/>
                    </a:lnTo>
                    <a:lnTo>
                      <a:pt x="901" y="6036"/>
                    </a:lnTo>
                    <a:lnTo>
                      <a:pt x="898" y="6035"/>
                    </a:lnTo>
                    <a:lnTo>
                      <a:pt x="895" y="6035"/>
                    </a:lnTo>
                    <a:lnTo>
                      <a:pt x="891" y="6034"/>
                    </a:lnTo>
                    <a:lnTo>
                      <a:pt x="883" y="6034"/>
                    </a:lnTo>
                    <a:lnTo>
                      <a:pt x="875" y="6033"/>
                    </a:lnTo>
                    <a:lnTo>
                      <a:pt x="870" y="6031"/>
                    </a:lnTo>
                    <a:lnTo>
                      <a:pt x="866" y="6030"/>
                    </a:lnTo>
                    <a:lnTo>
                      <a:pt x="863" y="6028"/>
                    </a:lnTo>
                    <a:lnTo>
                      <a:pt x="862" y="6027"/>
                    </a:lnTo>
                    <a:lnTo>
                      <a:pt x="859" y="6022"/>
                    </a:lnTo>
                    <a:lnTo>
                      <a:pt x="858" y="6017"/>
                    </a:lnTo>
                    <a:lnTo>
                      <a:pt x="857" y="6008"/>
                    </a:lnTo>
                    <a:lnTo>
                      <a:pt x="857" y="5997"/>
                    </a:lnTo>
                    <a:lnTo>
                      <a:pt x="856" y="5986"/>
                    </a:lnTo>
                    <a:lnTo>
                      <a:pt x="854" y="5977"/>
                    </a:lnTo>
                    <a:lnTo>
                      <a:pt x="851" y="5965"/>
                    </a:lnTo>
                    <a:lnTo>
                      <a:pt x="845" y="5953"/>
                    </a:lnTo>
                    <a:lnTo>
                      <a:pt x="841" y="5947"/>
                    </a:lnTo>
                    <a:lnTo>
                      <a:pt x="837" y="5941"/>
                    </a:lnTo>
                    <a:lnTo>
                      <a:pt x="832" y="5936"/>
                    </a:lnTo>
                    <a:lnTo>
                      <a:pt x="826" y="5933"/>
                    </a:lnTo>
                    <a:lnTo>
                      <a:pt x="819" y="5929"/>
                    </a:lnTo>
                    <a:lnTo>
                      <a:pt x="812" y="5927"/>
                    </a:lnTo>
                    <a:lnTo>
                      <a:pt x="804" y="5926"/>
                    </a:lnTo>
                    <a:lnTo>
                      <a:pt x="797" y="5924"/>
                    </a:lnTo>
                    <a:lnTo>
                      <a:pt x="785" y="5921"/>
                    </a:lnTo>
                    <a:lnTo>
                      <a:pt x="775" y="5915"/>
                    </a:lnTo>
                    <a:lnTo>
                      <a:pt x="764" y="5910"/>
                    </a:lnTo>
                    <a:lnTo>
                      <a:pt x="755" y="5905"/>
                    </a:lnTo>
                    <a:lnTo>
                      <a:pt x="750" y="5903"/>
                    </a:lnTo>
                    <a:lnTo>
                      <a:pt x="746" y="5901"/>
                    </a:lnTo>
                    <a:lnTo>
                      <a:pt x="738" y="5895"/>
                    </a:lnTo>
                    <a:lnTo>
                      <a:pt x="731" y="5889"/>
                    </a:lnTo>
                    <a:lnTo>
                      <a:pt x="721" y="5878"/>
                    </a:lnTo>
                    <a:lnTo>
                      <a:pt x="715" y="5869"/>
                    </a:lnTo>
                    <a:lnTo>
                      <a:pt x="706" y="5855"/>
                    </a:lnTo>
                    <a:lnTo>
                      <a:pt x="697" y="5844"/>
                    </a:lnTo>
                    <a:lnTo>
                      <a:pt x="688" y="5834"/>
                    </a:lnTo>
                    <a:lnTo>
                      <a:pt x="681" y="5829"/>
                    </a:lnTo>
                    <a:lnTo>
                      <a:pt x="677" y="5828"/>
                    </a:lnTo>
                    <a:lnTo>
                      <a:pt x="673" y="5827"/>
                    </a:lnTo>
                    <a:lnTo>
                      <a:pt x="670" y="5827"/>
                    </a:lnTo>
                    <a:lnTo>
                      <a:pt x="668" y="5827"/>
                    </a:lnTo>
                    <a:lnTo>
                      <a:pt x="665" y="5827"/>
                    </a:lnTo>
                    <a:lnTo>
                      <a:pt x="663" y="5827"/>
                    </a:lnTo>
                    <a:lnTo>
                      <a:pt x="659" y="5827"/>
                    </a:lnTo>
                    <a:lnTo>
                      <a:pt x="655" y="5828"/>
                    </a:lnTo>
                    <a:lnTo>
                      <a:pt x="651" y="5828"/>
                    </a:lnTo>
                    <a:lnTo>
                      <a:pt x="648" y="5829"/>
                    </a:lnTo>
                    <a:lnTo>
                      <a:pt x="636" y="5830"/>
                    </a:lnTo>
                    <a:lnTo>
                      <a:pt x="625" y="5833"/>
                    </a:lnTo>
                    <a:lnTo>
                      <a:pt x="612" y="5835"/>
                    </a:lnTo>
                    <a:lnTo>
                      <a:pt x="600" y="5835"/>
                    </a:lnTo>
                    <a:lnTo>
                      <a:pt x="598" y="5834"/>
                    </a:lnTo>
                    <a:lnTo>
                      <a:pt x="596" y="5833"/>
                    </a:lnTo>
                    <a:lnTo>
                      <a:pt x="599" y="5829"/>
                    </a:lnTo>
                    <a:lnTo>
                      <a:pt x="605" y="5826"/>
                    </a:lnTo>
                    <a:lnTo>
                      <a:pt x="612" y="5822"/>
                    </a:lnTo>
                    <a:lnTo>
                      <a:pt x="620" y="5819"/>
                    </a:lnTo>
                    <a:lnTo>
                      <a:pt x="637" y="5814"/>
                    </a:lnTo>
                    <a:lnTo>
                      <a:pt x="655" y="5808"/>
                    </a:lnTo>
                    <a:lnTo>
                      <a:pt x="667" y="5803"/>
                    </a:lnTo>
                    <a:lnTo>
                      <a:pt x="680" y="5798"/>
                    </a:lnTo>
                    <a:lnTo>
                      <a:pt x="692" y="5792"/>
                    </a:lnTo>
                    <a:lnTo>
                      <a:pt x="703" y="5788"/>
                    </a:lnTo>
                    <a:lnTo>
                      <a:pt x="719" y="5781"/>
                    </a:lnTo>
                    <a:lnTo>
                      <a:pt x="732" y="5775"/>
                    </a:lnTo>
                    <a:lnTo>
                      <a:pt x="743" y="5769"/>
                    </a:lnTo>
                    <a:lnTo>
                      <a:pt x="749" y="5765"/>
                    </a:lnTo>
                    <a:lnTo>
                      <a:pt x="759" y="5754"/>
                    </a:lnTo>
                    <a:lnTo>
                      <a:pt x="772" y="5739"/>
                    </a:lnTo>
                    <a:lnTo>
                      <a:pt x="780" y="5728"/>
                    </a:lnTo>
                    <a:lnTo>
                      <a:pt x="788" y="5719"/>
                    </a:lnTo>
                    <a:lnTo>
                      <a:pt x="795" y="5707"/>
                    </a:lnTo>
                    <a:lnTo>
                      <a:pt x="801" y="5696"/>
                    </a:lnTo>
                    <a:lnTo>
                      <a:pt x="808" y="5680"/>
                    </a:lnTo>
                    <a:lnTo>
                      <a:pt x="814" y="5664"/>
                    </a:lnTo>
                    <a:lnTo>
                      <a:pt x="819" y="5651"/>
                    </a:lnTo>
                    <a:lnTo>
                      <a:pt x="820" y="5642"/>
                    </a:lnTo>
                    <a:lnTo>
                      <a:pt x="821" y="5633"/>
                    </a:lnTo>
                    <a:lnTo>
                      <a:pt x="822" y="5626"/>
                    </a:lnTo>
                    <a:lnTo>
                      <a:pt x="822" y="5621"/>
                    </a:lnTo>
                    <a:lnTo>
                      <a:pt x="822" y="5617"/>
                    </a:lnTo>
                    <a:lnTo>
                      <a:pt x="823" y="5609"/>
                    </a:lnTo>
                    <a:lnTo>
                      <a:pt x="825" y="5603"/>
                    </a:lnTo>
                    <a:lnTo>
                      <a:pt x="827" y="5598"/>
                    </a:lnTo>
                    <a:lnTo>
                      <a:pt x="829" y="5593"/>
                    </a:lnTo>
                    <a:lnTo>
                      <a:pt x="835" y="5586"/>
                    </a:lnTo>
                    <a:lnTo>
                      <a:pt x="841" y="5580"/>
                    </a:lnTo>
                    <a:lnTo>
                      <a:pt x="851" y="5570"/>
                    </a:lnTo>
                    <a:lnTo>
                      <a:pt x="859" y="5559"/>
                    </a:lnTo>
                    <a:lnTo>
                      <a:pt x="865" y="5550"/>
                    </a:lnTo>
                    <a:lnTo>
                      <a:pt x="871" y="5539"/>
                    </a:lnTo>
                    <a:lnTo>
                      <a:pt x="875" y="5529"/>
                    </a:lnTo>
                    <a:lnTo>
                      <a:pt x="877" y="5517"/>
                    </a:lnTo>
                    <a:lnTo>
                      <a:pt x="878" y="5505"/>
                    </a:lnTo>
                    <a:lnTo>
                      <a:pt x="877" y="5492"/>
                    </a:lnTo>
                    <a:lnTo>
                      <a:pt x="875" y="5479"/>
                    </a:lnTo>
                    <a:lnTo>
                      <a:pt x="870" y="5466"/>
                    </a:lnTo>
                    <a:lnTo>
                      <a:pt x="867" y="5455"/>
                    </a:lnTo>
                    <a:lnTo>
                      <a:pt x="864" y="5445"/>
                    </a:lnTo>
                    <a:lnTo>
                      <a:pt x="860" y="5436"/>
                    </a:lnTo>
                    <a:lnTo>
                      <a:pt x="856" y="5428"/>
                    </a:lnTo>
                    <a:lnTo>
                      <a:pt x="853" y="5426"/>
                    </a:lnTo>
                    <a:lnTo>
                      <a:pt x="851" y="5423"/>
                    </a:lnTo>
                    <a:lnTo>
                      <a:pt x="843" y="5417"/>
                    </a:lnTo>
                    <a:lnTo>
                      <a:pt x="829" y="5411"/>
                    </a:lnTo>
                    <a:lnTo>
                      <a:pt x="819" y="5407"/>
                    </a:lnTo>
                    <a:lnTo>
                      <a:pt x="806" y="5404"/>
                    </a:lnTo>
                    <a:lnTo>
                      <a:pt x="793" y="5400"/>
                    </a:lnTo>
                    <a:lnTo>
                      <a:pt x="780" y="5397"/>
                    </a:lnTo>
                    <a:lnTo>
                      <a:pt x="768" y="5394"/>
                    </a:lnTo>
                    <a:lnTo>
                      <a:pt x="756" y="5391"/>
                    </a:lnTo>
                    <a:lnTo>
                      <a:pt x="744" y="5387"/>
                    </a:lnTo>
                    <a:lnTo>
                      <a:pt x="733" y="5385"/>
                    </a:lnTo>
                    <a:lnTo>
                      <a:pt x="724" y="5382"/>
                    </a:lnTo>
                    <a:lnTo>
                      <a:pt x="714" y="5379"/>
                    </a:lnTo>
                    <a:lnTo>
                      <a:pt x="706" y="5376"/>
                    </a:lnTo>
                    <a:lnTo>
                      <a:pt x="697" y="5375"/>
                    </a:lnTo>
                    <a:lnTo>
                      <a:pt x="693" y="5376"/>
                    </a:lnTo>
                    <a:lnTo>
                      <a:pt x="688" y="5379"/>
                    </a:lnTo>
                    <a:lnTo>
                      <a:pt x="686" y="5384"/>
                    </a:lnTo>
                    <a:lnTo>
                      <a:pt x="682" y="5390"/>
                    </a:lnTo>
                    <a:lnTo>
                      <a:pt x="677" y="5398"/>
                    </a:lnTo>
                    <a:lnTo>
                      <a:pt x="673" y="5404"/>
                    </a:lnTo>
                    <a:lnTo>
                      <a:pt x="668" y="5407"/>
                    </a:lnTo>
                    <a:lnTo>
                      <a:pt x="662" y="5410"/>
                    </a:lnTo>
                    <a:lnTo>
                      <a:pt x="650" y="5412"/>
                    </a:lnTo>
                    <a:lnTo>
                      <a:pt x="637" y="5413"/>
                    </a:lnTo>
                    <a:lnTo>
                      <a:pt x="626" y="5413"/>
                    </a:lnTo>
                    <a:lnTo>
                      <a:pt x="614" y="5411"/>
                    </a:lnTo>
                    <a:lnTo>
                      <a:pt x="599" y="5407"/>
                    </a:lnTo>
                    <a:lnTo>
                      <a:pt x="582" y="5403"/>
                    </a:lnTo>
                    <a:lnTo>
                      <a:pt x="574" y="5399"/>
                    </a:lnTo>
                    <a:lnTo>
                      <a:pt x="564" y="5394"/>
                    </a:lnTo>
                    <a:lnTo>
                      <a:pt x="560" y="5393"/>
                    </a:lnTo>
                    <a:lnTo>
                      <a:pt x="555" y="5393"/>
                    </a:lnTo>
                    <a:lnTo>
                      <a:pt x="550" y="5392"/>
                    </a:lnTo>
                    <a:lnTo>
                      <a:pt x="545" y="5393"/>
                    </a:lnTo>
                    <a:lnTo>
                      <a:pt x="541" y="5394"/>
                    </a:lnTo>
                    <a:lnTo>
                      <a:pt x="535" y="5395"/>
                    </a:lnTo>
                    <a:lnTo>
                      <a:pt x="524" y="5398"/>
                    </a:lnTo>
                    <a:lnTo>
                      <a:pt x="514" y="5403"/>
                    </a:lnTo>
                    <a:lnTo>
                      <a:pt x="505" y="5406"/>
                    </a:lnTo>
                    <a:lnTo>
                      <a:pt x="495" y="5410"/>
                    </a:lnTo>
                    <a:lnTo>
                      <a:pt x="484" y="5414"/>
                    </a:lnTo>
                    <a:lnTo>
                      <a:pt x="473" y="5418"/>
                    </a:lnTo>
                    <a:lnTo>
                      <a:pt x="462" y="5423"/>
                    </a:lnTo>
                    <a:lnTo>
                      <a:pt x="453" y="5426"/>
                    </a:lnTo>
                    <a:lnTo>
                      <a:pt x="443" y="5430"/>
                    </a:lnTo>
                    <a:lnTo>
                      <a:pt x="435" y="5433"/>
                    </a:lnTo>
                    <a:lnTo>
                      <a:pt x="428" y="5438"/>
                    </a:lnTo>
                    <a:lnTo>
                      <a:pt x="421" y="5443"/>
                    </a:lnTo>
                    <a:lnTo>
                      <a:pt x="410" y="5453"/>
                    </a:lnTo>
                    <a:lnTo>
                      <a:pt x="403" y="5461"/>
                    </a:lnTo>
                    <a:lnTo>
                      <a:pt x="400" y="5463"/>
                    </a:lnTo>
                    <a:lnTo>
                      <a:pt x="398" y="5464"/>
                    </a:lnTo>
                    <a:lnTo>
                      <a:pt x="397" y="5464"/>
                    </a:lnTo>
                    <a:lnTo>
                      <a:pt x="394" y="5462"/>
                    </a:lnTo>
                    <a:lnTo>
                      <a:pt x="392" y="5460"/>
                    </a:lnTo>
                    <a:lnTo>
                      <a:pt x="388" y="5453"/>
                    </a:lnTo>
                    <a:lnTo>
                      <a:pt x="385" y="5445"/>
                    </a:lnTo>
                    <a:lnTo>
                      <a:pt x="380" y="5433"/>
                    </a:lnTo>
                    <a:lnTo>
                      <a:pt x="377" y="5426"/>
                    </a:lnTo>
                    <a:lnTo>
                      <a:pt x="374" y="5419"/>
                    </a:lnTo>
                    <a:lnTo>
                      <a:pt x="372" y="5414"/>
                    </a:lnTo>
                    <a:lnTo>
                      <a:pt x="371" y="5412"/>
                    </a:lnTo>
                    <a:lnTo>
                      <a:pt x="368" y="5411"/>
                    </a:lnTo>
                    <a:lnTo>
                      <a:pt x="367" y="5410"/>
                    </a:lnTo>
                    <a:lnTo>
                      <a:pt x="365" y="5410"/>
                    </a:lnTo>
                    <a:lnTo>
                      <a:pt x="358" y="5410"/>
                    </a:lnTo>
                    <a:lnTo>
                      <a:pt x="350" y="5411"/>
                    </a:lnTo>
                    <a:lnTo>
                      <a:pt x="342" y="5413"/>
                    </a:lnTo>
                    <a:lnTo>
                      <a:pt x="337" y="5418"/>
                    </a:lnTo>
                    <a:lnTo>
                      <a:pt x="336" y="5419"/>
                    </a:lnTo>
                    <a:lnTo>
                      <a:pt x="335" y="5422"/>
                    </a:lnTo>
                    <a:lnTo>
                      <a:pt x="337" y="5429"/>
                    </a:lnTo>
                    <a:lnTo>
                      <a:pt x="343" y="5439"/>
                    </a:lnTo>
                    <a:lnTo>
                      <a:pt x="348" y="5449"/>
                    </a:lnTo>
                    <a:lnTo>
                      <a:pt x="350" y="5456"/>
                    </a:lnTo>
                    <a:lnTo>
                      <a:pt x="350" y="5461"/>
                    </a:lnTo>
                    <a:lnTo>
                      <a:pt x="348" y="5463"/>
                    </a:lnTo>
                    <a:lnTo>
                      <a:pt x="319" y="5477"/>
                    </a:lnTo>
                    <a:lnTo>
                      <a:pt x="296" y="5487"/>
                    </a:lnTo>
                    <a:lnTo>
                      <a:pt x="280" y="5492"/>
                    </a:lnTo>
                    <a:lnTo>
                      <a:pt x="272" y="5493"/>
                    </a:lnTo>
                    <a:lnTo>
                      <a:pt x="271" y="5492"/>
                    </a:lnTo>
                    <a:lnTo>
                      <a:pt x="270" y="5491"/>
                    </a:lnTo>
                    <a:lnTo>
                      <a:pt x="268" y="5489"/>
                    </a:lnTo>
                    <a:lnTo>
                      <a:pt x="268" y="5487"/>
                    </a:lnTo>
                    <a:lnTo>
                      <a:pt x="272" y="5476"/>
                    </a:lnTo>
                    <a:lnTo>
                      <a:pt x="274" y="5464"/>
                    </a:lnTo>
                    <a:lnTo>
                      <a:pt x="273" y="5449"/>
                    </a:lnTo>
                    <a:lnTo>
                      <a:pt x="272" y="5441"/>
                    </a:lnTo>
                    <a:lnTo>
                      <a:pt x="272" y="5432"/>
                    </a:lnTo>
                    <a:lnTo>
                      <a:pt x="272" y="5422"/>
                    </a:lnTo>
                    <a:lnTo>
                      <a:pt x="274" y="5411"/>
                    </a:lnTo>
                    <a:lnTo>
                      <a:pt x="277" y="5400"/>
                    </a:lnTo>
                    <a:lnTo>
                      <a:pt x="280" y="5387"/>
                    </a:lnTo>
                    <a:lnTo>
                      <a:pt x="281" y="5376"/>
                    </a:lnTo>
                    <a:lnTo>
                      <a:pt x="283" y="5367"/>
                    </a:lnTo>
                    <a:lnTo>
                      <a:pt x="284" y="5359"/>
                    </a:lnTo>
                    <a:lnTo>
                      <a:pt x="283" y="5348"/>
                    </a:lnTo>
                    <a:lnTo>
                      <a:pt x="280" y="5342"/>
                    </a:lnTo>
                    <a:lnTo>
                      <a:pt x="272" y="5330"/>
                    </a:lnTo>
                    <a:lnTo>
                      <a:pt x="262" y="5321"/>
                    </a:lnTo>
                    <a:lnTo>
                      <a:pt x="253" y="5312"/>
                    </a:lnTo>
                    <a:lnTo>
                      <a:pt x="242" y="5303"/>
                    </a:lnTo>
                    <a:lnTo>
                      <a:pt x="231" y="5291"/>
                    </a:lnTo>
                    <a:lnTo>
                      <a:pt x="221" y="5279"/>
                    </a:lnTo>
                    <a:lnTo>
                      <a:pt x="210" y="5267"/>
                    </a:lnTo>
                    <a:lnTo>
                      <a:pt x="199" y="5256"/>
                    </a:lnTo>
                    <a:lnTo>
                      <a:pt x="197" y="5253"/>
                    </a:lnTo>
                    <a:lnTo>
                      <a:pt x="193" y="5249"/>
                    </a:lnTo>
                    <a:lnTo>
                      <a:pt x="190" y="5247"/>
                    </a:lnTo>
                    <a:lnTo>
                      <a:pt x="186" y="5246"/>
                    </a:lnTo>
                    <a:lnTo>
                      <a:pt x="184" y="5245"/>
                    </a:lnTo>
                    <a:lnTo>
                      <a:pt x="180" y="5246"/>
                    </a:lnTo>
                    <a:lnTo>
                      <a:pt x="178" y="5247"/>
                    </a:lnTo>
                    <a:lnTo>
                      <a:pt x="174" y="5247"/>
                    </a:lnTo>
                    <a:lnTo>
                      <a:pt x="170" y="5245"/>
                    </a:lnTo>
                    <a:lnTo>
                      <a:pt x="167" y="5241"/>
                    </a:lnTo>
                    <a:lnTo>
                      <a:pt x="164" y="5236"/>
                    </a:lnTo>
                    <a:lnTo>
                      <a:pt x="161" y="5231"/>
                    </a:lnTo>
                    <a:lnTo>
                      <a:pt x="157" y="5223"/>
                    </a:lnTo>
                    <a:lnTo>
                      <a:pt x="151" y="5212"/>
                    </a:lnTo>
                    <a:lnTo>
                      <a:pt x="145" y="5201"/>
                    </a:lnTo>
                    <a:lnTo>
                      <a:pt x="138" y="5187"/>
                    </a:lnTo>
                    <a:lnTo>
                      <a:pt x="130" y="5173"/>
                    </a:lnTo>
                    <a:lnTo>
                      <a:pt x="123" y="5158"/>
                    </a:lnTo>
                    <a:lnTo>
                      <a:pt x="115" y="5142"/>
                    </a:lnTo>
                    <a:lnTo>
                      <a:pt x="107" y="5129"/>
                    </a:lnTo>
                    <a:lnTo>
                      <a:pt x="97" y="5113"/>
                    </a:lnTo>
                    <a:lnTo>
                      <a:pt x="88" y="5101"/>
                    </a:lnTo>
                    <a:lnTo>
                      <a:pt x="77" y="5089"/>
                    </a:lnTo>
                    <a:lnTo>
                      <a:pt x="69" y="5076"/>
                    </a:lnTo>
                    <a:lnTo>
                      <a:pt x="69" y="5072"/>
                    </a:lnTo>
                    <a:lnTo>
                      <a:pt x="70" y="5070"/>
                    </a:lnTo>
                    <a:lnTo>
                      <a:pt x="77" y="5063"/>
                    </a:lnTo>
                    <a:lnTo>
                      <a:pt x="85" y="5054"/>
                    </a:lnTo>
                    <a:lnTo>
                      <a:pt x="91" y="5048"/>
                    </a:lnTo>
                    <a:lnTo>
                      <a:pt x="97" y="5042"/>
                    </a:lnTo>
                    <a:lnTo>
                      <a:pt x="107" y="5034"/>
                    </a:lnTo>
                    <a:lnTo>
                      <a:pt x="116" y="5026"/>
                    </a:lnTo>
                    <a:lnTo>
                      <a:pt x="125" y="5017"/>
                    </a:lnTo>
                    <a:lnTo>
                      <a:pt x="134" y="5010"/>
                    </a:lnTo>
                    <a:lnTo>
                      <a:pt x="135" y="5010"/>
                    </a:lnTo>
                    <a:lnTo>
                      <a:pt x="136" y="5009"/>
                    </a:lnTo>
                    <a:lnTo>
                      <a:pt x="145" y="5004"/>
                    </a:lnTo>
                    <a:lnTo>
                      <a:pt x="152" y="5000"/>
                    </a:lnTo>
                    <a:lnTo>
                      <a:pt x="155" y="4996"/>
                    </a:lnTo>
                    <a:lnTo>
                      <a:pt x="157" y="4994"/>
                    </a:lnTo>
                    <a:lnTo>
                      <a:pt x="158" y="4990"/>
                    </a:lnTo>
                    <a:lnTo>
                      <a:pt x="158" y="4985"/>
                    </a:lnTo>
                    <a:lnTo>
                      <a:pt x="154" y="4970"/>
                    </a:lnTo>
                    <a:lnTo>
                      <a:pt x="149" y="4954"/>
                    </a:lnTo>
                    <a:lnTo>
                      <a:pt x="145" y="4938"/>
                    </a:lnTo>
                    <a:lnTo>
                      <a:pt x="139" y="4922"/>
                    </a:lnTo>
                    <a:lnTo>
                      <a:pt x="133" y="4907"/>
                    </a:lnTo>
                    <a:lnTo>
                      <a:pt x="127" y="4890"/>
                    </a:lnTo>
                    <a:lnTo>
                      <a:pt x="119" y="4862"/>
                    </a:lnTo>
                    <a:lnTo>
                      <a:pt x="109" y="4833"/>
                    </a:lnTo>
                    <a:lnTo>
                      <a:pt x="100" y="4805"/>
                    </a:lnTo>
                    <a:lnTo>
                      <a:pt x="91" y="4776"/>
                    </a:lnTo>
                    <a:lnTo>
                      <a:pt x="82" y="4748"/>
                    </a:lnTo>
                    <a:lnTo>
                      <a:pt x="73" y="4720"/>
                    </a:lnTo>
                    <a:lnTo>
                      <a:pt x="65" y="4694"/>
                    </a:lnTo>
                    <a:lnTo>
                      <a:pt x="58" y="4668"/>
                    </a:lnTo>
                    <a:lnTo>
                      <a:pt x="45" y="4624"/>
                    </a:lnTo>
                    <a:lnTo>
                      <a:pt x="33" y="4581"/>
                    </a:lnTo>
                    <a:lnTo>
                      <a:pt x="22" y="4543"/>
                    </a:lnTo>
                    <a:lnTo>
                      <a:pt x="14" y="4510"/>
                    </a:lnTo>
                    <a:lnTo>
                      <a:pt x="10" y="4492"/>
                    </a:lnTo>
                    <a:lnTo>
                      <a:pt x="7" y="4477"/>
                    </a:lnTo>
                    <a:lnTo>
                      <a:pt x="4" y="4464"/>
                    </a:lnTo>
                    <a:lnTo>
                      <a:pt x="1" y="4452"/>
                    </a:lnTo>
                    <a:lnTo>
                      <a:pt x="0" y="4448"/>
                    </a:lnTo>
                    <a:lnTo>
                      <a:pt x="1" y="4446"/>
                    </a:lnTo>
                    <a:lnTo>
                      <a:pt x="10" y="4451"/>
                    </a:lnTo>
                    <a:lnTo>
                      <a:pt x="35" y="4464"/>
                    </a:lnTo>
                    <a:lnTo>
                      <a:pt x="50" y="4470"/>
                    </a:lnTo>
                    <a:lnTo>
                      <a:pt x="66" y="4477"/>
                    </a:lnTo>
                    <a:lnTo>
                      <a:pt x="84" y="4483"/>
                    </a:lnTo>
                    <a:lnTo>
                      <a:pt x="104" y="4490"/>
                    </a:lnTo>
                    <a:lnTo>
                      <a:pt x="123" y="4497"/>
                    </a:lnTo>
                    <a:lnTo>
                      <a:pt x="144" y="4505"/>
                    </a:lnTo>
                    <a:lnTo>
                      <a:pt x="164" y="4514"/>
                    </a:lnTo>
                    <a:lnTo>
                      <a:pt x="186" y="4521"/>
                    </a:lnTo>
                    <a:lnTo>
                      <a:pt x="221" y="4535"/>
                    </a:lnTo>
                    <a:lnTo>
                      <a:pt x="258" y="4549"/>
                    </a:lnTo>
                    <a:lnTo>
                      <a:pt x="277" y="4556"/>
                    </a:lnTo>
                    <a:lnTo>
                      <a:pt x="297" y="4562"/>
                    </a:lnTo>
                    <a:lnTo>
                      <a:pt x="317" y="4568"/>
                    </a:lnTo>
                    <a:lnTo>
                      <a:pt x="340" y="4572"/>
                    </a:lnTo>
                    <a:lnTo>
                      <a:pt x="384" y="4579"/>
                    </a:lnTo>
                    <a:lnTo>
                      <a:pt x="430" y="4588"/>
                    </a:lnTo>
                    <a:lnTo>
                      <a:pt x="476" y="4598"/>
                    </a:lnTo>
                    <a:lnTo>
                      <a:pt x="523" y="4609"/>
                    </a:lnTo>
                    <a:lnTo>
                      <a:pt x="571" y="4619"/>
                    </a:lnTo>
                    <a:lnTo>
                      <a:pt x="619" y="4629"/>
                    </a:lnTo>
                    <a:lnTo>
                      <a:pt x="668" y="4638"/>
                    </a:lnTo>
                    <a:lnTo>
                      <a:pt x="718" y="4645"/>
                    </a:lnTo>
                    <a:lnTo>
                      <a:pt x="738" y="4647"/>
                    </a:lnTo>
                    <a:lnTo>
                      <a:pt x="758" y="4645"/>
                    </a:lnTo>
                    <a:lnTo>
                      <a:pt x="778" y="4644"/>
                    </a:lnTo>
                    <a:lnTo>
                      <a:pt x="797" y="4642"/>
                    </a:lnTo>
                    <a:lnTo>
                      <a:pt x="818" y="4638"/>
                    </a:lnTo>
                    <a:lnTo>
                      <a:pt x="838" y="4636"/>
                    </a:lnTo>
                    <a:lnTo>
                      <a:pt x="858" y="4634"/>
                    </a:lnTo>
                    <a:lnTo>
                      <a:pt x="878" y="4634"/>
                    </a:lnTo>
                    <a:lnTo>
                      <a:pt x="894" y="4635"/>
                    </a:lnTo>
                    <a:lnTo>
                      <a:pt x="908" y="4637"/>
                    </a:lnTo>
                    <a:lnTo>
                      <a:pt x="923" y="4640"/>
                    </a:lnTo>
                    <a:lnTo>
                      <a:pt x="938" y="4640"/>
                    </a:lnTo>
                    <a:lnTo>
                      <a:pt x="947" y="4640"/>
                    </a:lnTo>
                    <a:lnTo>
                      <a:pt x="955" y="4637"/>
                    </a:lnTo>
                    <a:lnTo>
                      <a:pt x="964" y="4636"/>
                    </a:lnTo>
                    <a:lnTo>
                      <a:pt x="972" y="4632"/>
                    </a:lnTo>
                    <a:lnTo>
                      <a:pt x="980" y="4630"/>
                    </a:lnTo>
                    <a:lnTo>
                      <a:pt x="989" y="4628"/>
                    </a:lnTo>
                    <a:lnTo>
                      <a:pt x="997" y="4626"/>
                    </a:lnTo>
                    <a:lnTo>
                      <a:pt x="1005" y="4626"/>
                    </a:lnTo>
                    <a:lnTo>
                      <a:pt x="1020" y="4626"/>
                    </a:lnTo>
                    <a:lnTo>
                      <a:pt x="1035" y="4628"/>
                    </a:lnTo>
                    <a:lnTo>
                      <a:pt x="1048" y="4629"/>
                    </a:lnTo>
                    <a:lnTo>
                      <a:pt x="1061" y="4631"/>
                    </a:lnTo>
                    <a:lnTo>
                      <a:pt x="1074" y="4632"/>
                    </a:lnTo>
                    <a:lnTo>
                      <a:pt x="1087" y="4635"/>
                    </a:lnTo>
                    <a:lnTo>
                      <a:pt x="1099" y="4636"/>
                    </a:lnTo>
                    <a:lnTo>
                      <a:pt x="1111" y="4638"/>
                    </a:lnTo>
                    <a:lnTo>
                      <a:pt x="1124" y="4641"/>
                    </a:lnTo>
                    <a:lnTo>
                      <a:pt x="1135" y="4644"/>
                    </a:lnTo>
                    <a:lnTo>
                      <a:pt x="1173" y="4656"/>
                    </a:lnTo>
                    <a:lnTo>
                      <a:pt x="1209" y="4669"/>
                    </a:lnTo>
                    <a:lnTo>
                      <a:pt x="1242" y="4682"/>
                    </a:lnTo>
                    <a:lnTo>
                      <a:pt x="1274" y="4694"/>
                    </a:lnTo>
                    <a:lnTo>
                      <a:pt x="1304" y="4706"/>
                    </a:lnTo>
                    <a:lnTo>
                      <a:pt x="1331" y="4717"/>
                    </a:lnTo>
                    <a:lnTo>
                      <a:pt x="1356" y="4726"/>
                    </a:lnTo>
                    <a:lnTo>
                      <a:pt x="1380" y="4735"/>
                    </a:lnTo>
                    <a:lnTo>
                      <a:pt x="1392" y="4737"/>
                    </a:lnTo>
                    <a:lnTo>
                      <a:pt x="1402" y="4739"/>
                    </a:lnTo>
                    <a:lnTo>
                      <a:pt x="1413" y="4741"/>
                    </a:lnTo>
                    <a:lnTo>
                      <a:pt x="1423" y="4742"/>
                    </a:lnTo>
                    <a:lnTo>
                      <a:pt x="1431" y="4743"/>
                    </a:lnTo>
                    <a:lnTo>
                      <a:pt x="1439" y="4744"/>
                    </a:lnTo>
                    <a:lnTo>
                      <a:pt x="1446" y="4745"/>
                    </a:lnTo>
                    <a:lnTo>
                      <a:pt x="1451" y="4748"/>
                    </a:lnTo>
                    <a:lnTo>
                      <a:pt x="1456" y="4751"/>
                    </a:lnTo>
                    <a:lnTo>
                      <a:pt x="1461" y="4757"/>
                    </a:lnTo>
                    <a:lnTo>
                      <a:pt x="1464" y="4763"/>
                    </a:lnTo>
                    <a:lnTo>
                      <a:pt x="1469" y="4770"/>
                    </a:lnTo>
                    <a:lnTo>
                      <a:pt x="1476" y="4787"/>
                    </a:lnTo>
                    <a:lnTo>
                      <a:pt x="1484" y="4804"/>
                    </a:lnTo>
                    <a:lnTo>
                      <a:pt x="1490" y="4815"/>
                    </a:lnTo>
                    <a:lnTo>
                      <a:pt x="1496" y="4827"/>
                    </a:lnTo>
                    <a:lnTo>
                      <a:pt x="1502" y="4839"/>
                    </a:lnTo>
                    <a:lnTo>
                      <a:pt x="1508" y="4850"/>
                    </a:lnTo>
                    <a:lnTo>
                      <a:pt x="1512" y="4861"/>
                    </a:lnTo>
                    <a:lnTo>
                      <a:pt x="1515" y="4870"/>
                    </a:lnTo>
                    <a:lnTo>
                      <a:pt x="1518" y="4875"/>
                    </a:lnTo>
                    <a:lnTo>
                      <a:pt x="1520" y="4878"/>
                    </a:lnTo>
                    <a:lnTo>
                      <a:pt x="1522" y="4881"/>
                    </a:lnTo>
                    <a:lnTo>
                      <a:pt x="1526" y="4883"/>
                    </a:lnTo>
                    <a:lnTo>
                      <a:pt x="1559" y="4897"/>
                    </a:lnTo>
                    <a:lnTo>
                      <a:pt x="1583" y="4908"/>
                    </a:lnTo>
                    <a:lnTo>
                      <a:pt x="1595" y="4911"/>
                    </a:lnTo>
                    <a:lnTo>
                      <a:pt x="1607" y="4913"/>
                    </a:lnTo>
                    <a:lnTo>
                      <a:pt x="1621" y="4913"/>
                    </a:lnTo>
                    <a:lnTo>
                      <a:pt x="1639" y="4913"/>
                    </a:lnTo>
                    <a:lnTo>
                      <a:pt x="1651" y="4912"/>
                    </a:lnTo>
                    <a:lnTo>
                      <a:pt x="1663" y="4913"/>
                    </a:lnTo>
                    <a:lnTo>
                      <a:pt x="1673" y="4914"/>
                    </a:lnTo>
                    <a:lnTo>
                      <a:pt x="1683" y="4915"/>
                    </a:lnTo>
                    <a:lnTo>
                      <a:pt x="1703" y="4920"/>
                    </a:lnTo>
                    <a:lnTo>
                      <a:pt x="1721" y="4927"/>
                    </a:lnTo>
                    <a:lnTo>
                      <a:pt x="1736" y="4935"/>
                    </a:lnTo>
                    <a:lnTo>
                      <a:pt x="1753" y="4945"/>
                    </a:lnTo>
                    <a:lnTo>
                      <a:pt x="1769" y="4954"/>
                    </a:lnTo>
                    <a:lnTo>
                      <a:pt x="1784" y="4965"/>
                    </a:lnTo>
                    <a:lnTo>
                      <a:pt x="1824" y="4990"/>
                    </a:lnTo>
                    <a:lnTo>
                      <a:pt x="1864" y="5014"/>
                    </a:lnTo>
                    <a:lnTo>
                      <a:pt x="1899" y="5037"/>
                    </a:lnTo>
                    <a:lnTo>
                      <a:pt x="1931" y="5057"/>
                    </a:lnTo>
                    <a:lnTo>
                      <a:pt x="1960" y="5073"/>
                    </a:lnTo>
                    <a:lnTo>
                      <a:pt x="1985" y="5086"/>
                    </a:lnTo>
                    <a:lnTo>
                      <a:pt x="2003" y="5096"/>
                    </a:lnTo>
                    <a:lnTo>
                      <a:pt x="2015" y="5101"/>
                    </a:lnTo>
                    <a:lnTo>
                      <a:pt x="2038" y="5105"/>
                    </a:lnTo>
                    <a:lnTo>
                      <a:pt x="2059" y="5109"/>
                    </a:lnTo>
                    <a:lnTo>
                      <a:pt x="2069" y="5110"/>
                    </a:lnTo>
                    <a:lnTo>
                      <a:pt x="2081" y="5110"/>
                    </a:lnTo>
                    <a:lnTo>
                      <a:pt x="2092" y="5110"/>
                    </a:lnTo>
                    <a:lnTo>
                      <a:pt x="2105" y="5110"/>
                    </a:lnTo>
                    <a:lnTo>
                      <a:pt x="2129" y="5107"/>
                    </a:lnTo>
                    <a:lnTo>
                      <a:pt x="2154" y="5104"/>
                    </a:lnTo>
                    <a:lnTo>
                      <a:pt x="2179" y="5101"/>
                    </a:lnTo>
                    <a:lnTo>
                      <a:pt x="2201" y="5096"/>
                    </a:lnTo>
                    <a:lnTo>
                      <a:pt x="2230" y="5091"/>
                    </a:lnTo>
                    <a:lnTo>
                      <a:pt x="2254" y="5089"/>
                    </a:lnTo>
                    <a:lnTo>
                      <a:pt x="2264" y="5089"/>
                    </a:lnTo>
                    <a:lnTo>
                      <a:pt x="2273" y="5089"/>
                    </a:lnTo>
                    <a:lnTo>
                      <a:pt x="2279" y="5090"/>
                    </a:lnTo>
                    <a:lnTo>
                      <a:pt x="2282" y="5091"/>
                    </a:lnTo>
                    <a:lnTo>
                      <a:pt x="2284" y="5094"/>
                    </a:lnTo>
                    <a:lnTo>
                      <a:pt x="2286" y="5096"/>
                    </a:lnTo>
                    <a:lnTo>
                      <a:pt x="2287" y="5100"/>
                    </a:lnTo>
                    <a:lnTo>
                      <a:pt x="2288" y="5103"/>
                    </a:lnTo>
                    <a:lnTo>
                      <a:pt x="2288" y="5114"/>
                    </a:lnTo>
                    <a:lnTo>
                      <a:pt x="2288" y="5124"/>
                    </a:lnTo>
                    <a:lnTo>
                      <a:pt x="2288" y="5138"/>
                    </a:lnTo>
                    <a:lnTo>
                      <a:pt x="2288" y="5151"/>
                    </a:lnTo>
                    <a:lnTo>
                      <a:pt x="2288" y="5164"/>
                    </a:lnTo>
                    <a:lnTo>
                      <a:pt x="2288" y="5173"/>
                    </a:lnTo>
                    <a:lnTo>
                      <a:pt x="2289" y="5178"/>
                    </a:lnTo>
                    <a:lnTo>
                      <a:pt x="2292" y="5182"/>
                    </a:lnTo>
                    <a:lnTo>
                      <a:pt x="2294" y="5185"/>
                    </a:lnTo>
                    <a:lnTo>
                      <a:pt x="2299" y="5186"/>
                    </a:lnTo>
                    <a:lnTo>
                      <a:pt x="2308" y="5187"/>
                    </a:lnTo>
                    <a:lnTo>
                      <a:pt x="2318" y="5189"/>
                    </a:lnTo>
                    <a:lnTo>
                      <a:pt x="2334" y="5189"/>
                    </a:lnTo>
                    <a:lnTo>
                      <a:pt x="2351" y="5186"/>
                    </a:lnTo>
                    <a:lnTo>
                      <a:pt x="2368" y="5185"/>
                    </a:lnTo>
                    <a:lnTo>
                      <a:pt x="2384" y="5185"/>
                    </a:lnTo>
                    <a:lnTo>
                      <a:pt x="2394" y="5187"/>
                    </a:lnTo>
                    <a:lnTo>
                      <a:pt x="2403" y="5191"/>
                    </a:lnTo>
                    <a:lnTo>
                      <a:pt x="2413" y="5197"/>
                    </a:lnTo>
                    <a:lnTo>
                      <a:pt x="2421" y="5205"/>
                    </a:lnTo>
                    <a:lnTo>
                      <a:pt x="2426" y="5211"/>
                    </a:lnTo>
                    <a:lnTo>
                      <a:pt x="2431" y="5216"/>
                    </a:lnTo>
                    <a:lnTo>
                      <a:pt x="2433" y="5217"/>
                    </a:lnTo>
                    <a:lnTo>
                      <a:pt x="2435" y="5218"/>
                    </a:lnTo>
                    <a:lnTo>
                      <a:pt x="2439" y="5218"/>
                    </a:lnTo>
                    <a:lnTo>
                      <a:pt x="2441" y="5217"/>
                    </a:lnTo>
                    <a:lnTo>
                      <a:pt x="2452" y="5210"/>
                    </a:lnTo>
                    <a:lnTo>
                      <a:pt x="2460" y="5203"/>
                    </a:lnTo>
                    <a:lnTo>
                      <a:pt x="2469" y="5196"/>
                    </a:lnTo>
                    <a:lnTo>
                      <a:pt x="2475" y="5189"/>
                    </a:lnTo>
                    <a:lnTo>
                      <a:pt x="2482" y="5183"/>
                    </a:lnTo>
                    <a:lnTo>
                      <a:pt x="2489" y="5176"/>
                    </a:lnTo>
                    <a:lnTo>
                      <a:pt x="2496" y="5170"/>
                    </a:lnTo>
                    <a:lnTo>
                      <a:pt x="2504" y="5164"/>
                    </a:lnTo>
                    <a:lnTo>
                      <a:pt x="2514" y="5159"/>
                    </a:lnTo>
                    <a:lnTo>
                      <a:pt x="2525" y="5154"/>
                    </a:lnTo>
                    <a:lnTo>
                      <a:pt x="2535" y="5149"/>
                    </a:lnTo>
                    <a:lnTo>
                      <a:pt x="2546" y="5145"/>
                    </a:lnTo>
                    <a:lnTo>
                      <a:pt x="2563" y="5134"/>
                    </a:lnTo>
                    <a:lnTo>
                      <a:pt x="2578" y="5124"/>
                    </a:lnTo>
                    <a:lnTo>
                      <a:pt x="2595" y="5114"/>
                    </a:lnTo>
                    <a:lnTo>
                      <a:pt x="2611" y="5103"/>
                    </a:lnTo>
                    <a:lnTo>
                      <a:pt x="2630" y="5094"/>
                    </a:lnTo>
                    <a:lnTo>
                      <a:pt x="2649" y="5085"/>
                    </a:lnTo>
                    <a:lnTo>
                      <a:pt x="2670" y="5077"/>
                    </a:lnTo>
                    <a:lnTo>
                      <a:pt x="2689" y="5069"/>
                    </a:lnTo>
                    <a:lnTo>
                      <a:pt x="2715" y="5057"/>
                    </a:lnTo>
                    <a:lnTo>
                      <a:pt x="2740" y="5046"/>
                    </a:lnTo>
                    <a:lnTo>
                      <a:pt x="2765" y="5037"/>
                    </a:lnTo>
                    <a:lnTo>
                      <a:pt x="2788" y="5027"/>
                    </a:lnTo>
                    <a:lnTo>
                      <a:pt x="2811" y="5019"/>
                    </a:lnTo>
                    <a:lnTo>
                      <a:pt x="2834" y="5010"/>
                    </a:lnTo>
                    <a:lnTo>
                      <a:pt x="2855" y="5002"/>
                    </a:lnTo>
                    <a:lnTo>
                      <a:pt x="2875" y="4994"/>
                    </a:lnTo>
                    <a:lnTo>
                      <a:pt x="2922" y="4976"/>
                    </a:lnTo>
                    <a:lnTo>
                      <a:pt x="2960" y="4960"/>
                    </a:lnTo>
                    <a:lnTo>
                      <a:pt x="2991" y="4947"/>
                    </a:lnTo>
                    <a:lnTo>
                      <a:pt x="3013" y="4940"/>
                    </a:lnTo>
                    <a:lnTo>
                      <a:pt x="3024" y="4938"/>
                    </a:lnTo>
                    <a:lnTo>
                      <a:pt x="3033" y="4937"/>
                    </a:lnTo>
                    <a:lnTo>
                      <a:pt x="3041" y="4935"/>
                    </a:lnTo>
                    <a:lnTo>
                      <a:pt x="3046" y="4935"/>
                    </a:lnTo>
                    <a:lnTo>
                      <a:pt x="3054" y="4935"/>
                    </a:lnTo>
                    <a:lnTo>
                      <a:pt x="3061" y="4935"/>
                    </a:lnTo>
                    <a:lnTo>
                      <a:pt x="3070" y="4934"/>
                    </a:lnTo>
                    <a:lnTo>
                      <a:pt x="3082" y="4931"/>
                    </a:lnTo>
                    <a:lnTo>
                      <a:pt x="3108" y="4925"/>
                    </a:lnTo>
                    <a:lnTo>
                      <a:pt x="3133" y="4916"/>
                    </a:lnTo>
                    <a:lnTo>
                      <a:pt x="3146" y="4913"/>
                    </a:lnTo>
                    <a:lnTo>
                      <a:pt x="3157" y="4907"/>
                    </a:lnTo>
                    <a:lnTo>
                      <a:pt x="3169" y="4901"/>
                    </a:lnTo>
                    <a:lnTo>
                      <a:pt x="3181" y="4894"/>
                    </a:lnTo>
                    <a:lnTo>
                      <a:pt x="3191" y="4887"/>
                    </a:lnTo>
                    <a:lnTo>
                      <a:pt x="3201" y="4881"/>
                    </a:lnTo>
                    <a:lnTo>
                      <a:pt x="3211" y="4876"/>
                    </a:lnTo>
                    <a:lnTo>
                      <a:pt x="3219" y="4872"/>
                    </a:lnTo>
                    <a:lnTo>
                      <a:pt x="3227" y="4870"/>
                    </a:lnTo>
                    <a:lnTo>
                      <a:pt x="3235" y="4870"/>
                    </a:lnTo>
                    <a:lnTo>
                      <a:pt x="3243" y="4870"/>
                    </a:lnTo>
                    <a:lnTo>
                      <a:pt x="3250" y="4874"/>
                    </a:lnTo>
                    <a:lnTo>
                      <a:pt x="3262" y="4881"/>
                    </a:lnTo>
                    <a:lnTo>
                      <a:pt x="3270" y="4886"/>
                    </a:lnTo>
                    <a:lnTo>
                      <a:pt x="3275" y="4888"/>
                    </a:lnTo>
                    <a:lnTo>
                      <a:pt x="3282" y="4890"/>
                    </a:lnTo>
                    <a:lnTo>
                      <a:pt x="3289" y="4892"/>
                    </a:lnTo>
                    <a:lnTo>
                      <a:pt x="3300" y="4892"/>
                    </a:lnTo>
                    <a:lnTo>
                      <a:pt x="3327" y="4890"/>
                    </a:lnTo>
                    <a:lnTo>
                      <a:pt x="3356" y="4890"/>
                    </a:lnTo>
                    <a:lnTo>
                      <a:pt x="3370" y="4890"/>
                    </a:lnTo>
                    <a:lnTo>
                      <a:pt x="3384" y="4889"/>
                    </a:lnTo>
                    <a:lnTo>
                      <a:pt x="3397" y="4887"/>
                    </a:lnTo>
                    <a:lnTo>
                      <a:pt x="3409" y="4883"/>
                    </a:lnTo>
                    <a:lnTo>
                      <a:pt x="3421" y="4880"/>
                    </a:lnTo>
                    <a:lnTo>
                      <a:pt x="3430" y="4877"/>
                    </a:lnTo>
                    <a:lnTo>
                      <a:pt x="3441" y="4876"/>
                    </a:lnTo>
                    <a:lnTo>
                      <a:pt x="3451" y="4875"/>
                    </a:lnTo>
                    <a:lnTo>
                      <a:pt x="3460" y="4874"/>
                    </a:lnTo>
                    <a:lnTo>
                      <a:pt x="3470" y="4874"/>
                    </a:lnTo>
                    <a:lnTo>
                      <a:pt x="3479" y="4875"/>
                    </a:lnTo>
                    <a:lnTo>
                      <a:pt x="3490" y="4876"/>
                    </a:lnTo>
                    <a:lnTo>
                      <a:pt x="3511" y="4880"/>
                    </a:lnTo>
                    <a:lnTo>
                      <a:pt x="3534" y="4883"/>
                    </a:lnTo>
                    <a:lnTo>
                      <a:pt x="3556" y="4886"/>
                    </a:lnTo>
                    <a:lnTo>
                      <a:pt x="3578" y="4890"/>
                    </a:lnTo>
                    <a:lnTo>
                      <a:pt x="3598" y="4894"/>
                    </a:lnTo>
                    <a:lnTo>
                      <a:pt x="3616" y="4897"/>
                    </a:lnTo>
                    <a:lnTo>
                      <a:pt x="3624" y="4899"/>
                    </a:lnTo>
                    <a:lnTo>
                      <a:pt x="3633" y="4899"/>
                    </a:lnTo>
                    <a:lnTo>
                      <a:pt x="3642" y="4899"/>
                    </a:lnTo>
                    <a:lnTo>
                      <a:pt x="3652" y="4897"/>
                    </a:lnTo>
                    <a:lnTo>
                      <a:pt x="3662" y="4896"/>
                    </a:lnTo>
                    <a:lnTo>
                      <a:pt x="3672" y="4893"/>
                    </a:lnTo>
                    <a:lnTo>
                      <a:pt x="3681" y="4889"/>
                    </a:lnTo>
                    <a:lnTo>
                      <a:pt x="3690" y="4886"/>
                    </a:lnTo>
                    <a:lnTo>
                      <a:pt x="3698" y="4881"/>
                    </a:lnTo>
                    <a:lnTo>
                      <a:pt x="3706" y="4877"/>
                    </a:lnTo>
                    <a:lnTo>
                      <a:pt x="3715" y="4875"/>
                    </a:lnTo>
                    <a:lnTo>
                      <a:pt x="3724" y="4874"/>
                    </a:lnTo>
                    <a:lnTo>
                      <a:pt x="3737" y="4875"/>
                    </a:lnTo>
                    <a:lnTo>
                      <a:pt x="3750" y="4877"/>
                    </a:lnTo>
                    <a:lnTo>
                      <a:pt x="3764" y="4878"/>
                    </a:lnTo>
                    <a:lnTo>
                      <a:pt x="3778" y="4880"/>
                    </a:lnTo>
                    <a:lnTo>
                      <a:pt x="3789" y="4881"/>
                    </a:lnTo>
                    <a:lnTo>
                      <a:pt x="3801" y="4883"/>
                    </a:lnTo>
                    <a:lnTo>
                      <a:pt x="3818" y="4887"/>
                    </a:lnTo>
                    <a:lnTo>
                      <a:pt x="3836" y="4888"/>
                    </a:lnTo>
                    <a:lnTo>
                      <a:pt x="3844" y="4888"/>
                    </a:lnTo>
                    <a:lnTo>
                      <a:pt x="3852" y="4886"/>
                    </a:lnTo>
                    <a:lnTo>
                      <a:pt x="3860" y="4883"/>
                    </a:lnTo>
                    <a:lnTo>
                      <a:pt x="3867" y="4880"/>
                    </a:lnTo>
                    <a:lnTo>
                      <a:pt x="3882" y="4868"/>
                    </a:lnTo>
                    <a:lnTo>
                      <a:pt x="3900" y="4852"/>
                    </a:lnTo>
                    <a:lnTo>
                      <a:pt x="3920" y="4836"/>
                    </a:lnTo>
                    <a:lnTo>
                      <a:pt x="3940" y="4821"/>
                    </a:lnTo>
                    <a:lnTo>
                      <a:pt x="3958" y="4811"/>
                    </a:lnTo>
                    <a:lnTo>
                      <a:pt x="3976" y="4802"/>
                    </a:lnTo>
                    <a:lnTo>
                      <a:pt x="3984" y="4800"/>
                    </a:lnTo>
                    <a:lnTo>
                      <a:pt x="3995" y="4798"/>
                    </a:lnTo>
                    <a:lnTo>
                      <a:pt x="4006" y="4798"/>
                    </a:lnTo>
                    <a:lnTo>
                      <a:pt x="4018" y="4798"/>
                    </a:lnTo>
                    <a:lnTo>
                      <a:pt x="4031" y="4796"/>
                    </a:lnTo>
                    <a:lnTo>
                      <a:pt x="4043" y="4795"/>
                    </a:lnTo>
                    <a:lnTo>
                      <a:pt x="4053" y="4792"/>
                    </a:lnTo>
                    <a:lnTo>
                      <a:pt x="4063" y="4788"/>
                    </a:lnTo>
                    <a:lnTo>
                      <a:pt x="4071" y="4783"/>
                    </a:lnTo>
                    <a:lnTo>
                      <a:pt x="4079" y="4777"/>
                    </a:lnTo>
                    <a:lnTo>
                      <a:pt x="4085" y="4773"/>
                    </a:lnTo>
                    <a:lnTo>
                      <a:pt x="4091" y="4767"/>
                    </a:lnTo>
                    <a:lnTo>
                      <a:pt x="4097" y="4763"/>
                    </a:lnTo>
                    <a:lnTo>
                      <a:pt x="4103" y="4760"/>
                    </a:lnTo>
                    <a:lnTo>
                      <a:pt x="4110" y="4756"/>
                    </a:lnTo>
                    <a:lnTo>
                      <a:pt x="4118" y="4754"/>
                    </a:lnTo>
                    <a:lnTo>
                      <a:pt x="4132" y="4748"/>
                    </a:lnTo>
                    <a:lnTo>
                      <a:pt x="4148" y="4739"/>
                    </a:lnTo>
                    <a:lnTo>
                      <a:pt x="4156" y="4735"/>
                    </a:lnTo>
                    <a:lnTo>
                      <a:pt x="4160" y="4729"/>
                    </a:lnTo>
                    <a:lnTo>
                      <a:pt x="4165" y="4722"/>
                    </a:lnTo>
                    <a:lnTo>
                      <a:pt x="4170" y="4716"/>
                    </a:lnTo>
                    <a:lnTo>
                      <a:pt x="4173" y="4708"/>
                    </a:lnTo>
                    <a:lnTo>
                      <a:pt x="4177" y="4703"/>
                    </a:lnTo>
                    <a:lnTo>
                      <a:pt x="4181" y="4695"/>
                    </a:lnTo>
                    <a:lnTo>
                      <a:pt x="4186" y="4689"/>
                    </a:lnTo>
                    <a:lnTo>
                      <a:pt x="4198" y="4679"/>
                    </a:lnTo>
                    <a:lnTo>
                      <a:pt x="4210" y="4667"/>
                    </a:lnTo>
                    <a:lnTo>
                      <a:pt x="4221" y="4654"/>
                    </a:lnTo>
                    <a:lnTo>
                      <a:pt x="4230" y="4641"/>
                    </a:lnTo>
                    <a:lnTo>
                      <a:pt x="4244" y="4622"/>
                    </a:lnTo>
                    <a:lnTo>
                      <a:pt x="4261" y="4599"/>
                    </a:lnTo>
                    <a:lnTo>
                      <a:pt x="4278" y="4578"/>
                    </a:lnTo>
                    <a:lnTo>
                      <a:pt x="4289" y="4562"/>
                    </a:lnTo>
                    <a:lnTo>
                      <a:pt x="4299" y="4548"/>
                    </a:lnTo>
                    <a:lnTo>
                      <a:pt x="4316" y="4527"/>
                    </a:lnTo>
                    <a:lnTo>
                      <a:pt x="4324" y="4515"/>
                    </a:lnTo>
                    <a:lnTo>
                      <a:pt x="4335" y="4505"/>
                    </a:lnTo>
                    <a:lnTo>
                      <a:pt x="4345" y="4497"/>
                    </a:lnTo>
                    <a:lnTo>
                      <a:pt x="4353" y="4491"/>
                    </a:lnTo>
                    <a:lnTo>
                      <a:pt x="4372" y="4484"/>
                    </a:lnTo>
                    <a:lnTo>
                      <a:pt x="4391" y="4477"/>
                    </a:lnTo>
                    <a:lnTo>
                      <a:pt x="4400" y="4473"/>
                    </a:lnTo>
                    <a:lnTo>
                      <a:pt x="4410" y="4468"/>
                    </a:lnTo>
                    <a:lnTo>
                      <a:pt x="4418" y="4464"/>
                    </a:lnTo>
                    <a:lnTo>
                      <a:pt x="4427" y="4458"/>
                    </a:lnTo>
                    <a:lnTo>
                      <a:pt x="4438" y="4447"/>
                    </a:lnTo>
                    <a:lnTo>
                      <a:pt x="4450" y="4437"/>
                    </a:lnTo>
                    <a:lnTo>
                      <a:pt x="4456" y="4434"/>
                    </a:lnTo>
                    <a:lnTo>
                      <a:pt x="4462" y="4430"/>
                    </a:lnTo>
                    <a:lnTo>
                      <a:pt x="4469" y="4429"/>
                    </a:lnTo>
                    <a:lnTo>
                      <a:pt x="4478" y="4428"/>
                    </a:lnTo>
                    <a:lnTo>
                      <a:pt x="4493" y="4427"/>
                    </a:lnTo>
                    <a:lnTo>
                      <a:pt x="4505" y="4426"/>
                    </a:lnTo>
                    <a:lnTo>
                      <a:pt x="4511" y="4424"/>
                    </a:lnTo>
                    <a:lnTo>
                      <a:pt x="4516" y="4421"/>
                    </a:lnTo>
                    <a:lnTo>
                      <a:pt x="4522" y="4417"/>
                    </a:lnTo>
                    <a:lnTo>
                      <a:pt x="4526" y="4410"/>
                    </a:lnTo>
                    <a:lnTo>
                      <a:pt x="4541" y="4396"/>
                    </a:lnTo>
                    <a:lnTo>
                      <a:pt x="4557" y="4379"/>
                    </a:lnTo>
                    <a:lnTo>
                      <a:pt x="4576" y="4363"/>
                    </a:lnTo>
                    <a:lnTo>
                      <a:pt x="4594" y="4347"/>
                    </a:lnTo>
                    <a:lnTo>
                      <a:pt x="4610" y="4335"/>
                    </a:lnTo>
                    <a:lnTo>
                      <a:pt x="4624" y="4327"/>
                    </a:lnTo>
                    <a:lnTo>
                      <a:pt x="4629" y="4322"/>
                    </a:lnTo>
                    <a:lnTo>
                      <a:pt x="4633" y="4316"/>
                    </a:lnTo>
                    <a:lnTo>
                      <a:pt x="4637" y="4309"/>
                    </a:lnTo>
                    <a:lnTo>
                      <a:pt x="4639" y="4300"/>
                    </a:lnTo>
                    <a:lnTo>
                      <a:pt x="4639" y="4289"/>
                    </a:lnTo>
                    <a:lnTo>
                      <a:pt x="4638" y="4279"/>
                    </a:lnTo>
                    <a:lnTo>
                      <a:pt x="4636" y="4271"/>
                    </a:lnTo>
                    <a:lnTo>
                      <a:pt x="4633" y="4264"/>
                    </a:lnTo>
                    <a:lnTo>
                      <a:pt x="4625" y="4251"/>
                    </a:lnTo>
                    <a:lnTo>
                      <a:pt x="4617" y="4240"/>
                    </a:lnTo>
                    <a:lnTo>
                      <a:pt x="4607" y="4228"/>
                    </a:lnTo>
                    <a:lnTo>
                      <a:pt x="4593" y="4214"/>
                    </a:lnTo>
                    <a:lnTo>
                      <a:pt x="4579" y="4200"/>
                    </a:lnTo>
                    <a:lnTo>
                      <a:pt x="4564" y="4189"/>
                    </a:lnTo>
                    <a:lnTo>
                      <a:pt x="4551" y="4180"/>
                    </a:lnTo>
                    <a:lnTo>
                      <a:pt x="4538" y="4168"/>
                    </a:lnTo>
                    <a:lnTo>
                      <a:pt x="4531" y="4161"/>
                    </a:lnTo>
                    <a:lnTo>
                      <a:pt x="4525" y="4152"/>
                    </a:lnTo>
                    <a:lnTo>
                      <a:pt x="4519" y="4144"/>
                    </a:lnTo>
                    <a:lnTo>
                      <a:pt x="4513" y="4133"/>
                    </a:lnTo>
                    <a:lnTo>
                      <a:pt x="4506" y="4114"/>
                    </a:lnTo>
                    <a:lnTo>
                      <a:pt x="4501" y="4099"/>
                    </a:lnTo>
                    <a:lnTo>
                      <a:pt x="4499" y="4093"/>
                    </a:lnTo>
                    <a:lnTo>
                      <a:pt x="4497" y="4087"/>
                    </a:lnTo>
                    <a:lnTo>
                      <a:pt x="4493" y="4081"/>
                    </a:lnTo>
                    <a:lnTo>
                      <a:pt x="4488" y="4076"/>
                    </a:lnTo>
                    <a:lnTo>
                      <a:pt x="4480" y="4070"/>
                    </a:lnTo>
                    <a:lnTo>
                      <a:pt x="4472" y="4062"/>
                    </a:lnTo>
                    <a:lnTo>
                      <a:pt x="4468" y="4052"/>
                    </a:lnTo>
                    <a:lnTo>
                      <a:pt x="4466" y="4042"/>
                    </a:lnTo>
                    <a:lnTo>
                      <a:pt x="4465" y="4031"/>
                    </a:lnTo>
                    <a:lnTo>
                      <a:pt x="4466" y="4020"/>
                    </a:lnTo>
                    <a:lnTo>
                      <a:pt x="4469" y="4010"/>
                    </a:lnTo>
                    <a:lnTo>
                      <a:pt x="4477" y="3995"/>
                    </a:lnTo>
                    <a:lnTo>
                      <a:pt x="4485" y="3979"/>
                    </a:lnTo>
                    <a:lnTo>
                      <a:pt x="4493" y="3960"/>
                    </a:lnTo>
                    <a:lnTo>
                      <a:pt x="4498" y="3947"/>
                    </a:lnTo>
                    <a:lnTo>
                      <a:pt x="4501" y="3932"/>
                    </a:lnTo>
                    <a:lnTo>
                      <a:pt x="4506" y="3918"/>
                    </a:lnTo>
                    <a:lnTo>
                      <a:pt x="4510" y="3904"/>
                    </a:lnTo>
                    <a:lnTo>
                      <a:pt x="4515" y="3888"/>
                    </a:lnTo>
                    <a:lnTo>
                      <a:pt x="4519" y="3872"/>
                    </a:lnTo>
                    <a:lnTo>
                      <a:pt x="4524" y="3856"/>
                    </a:lnTo>
                    <a:lnTo>
                      <a:pt x="4529" y="3840"/>
                    </a:lnTo>
                    <a:lnTo>
                      <a:pt x="4540" y="3815"/>
                    </a:lnTo>
                    <a:lnTo>
                      <a:pt x="4551" y="3792"/>
                    </a:lnTo>
                    <a:lnTo>
                      <a:pt x="4563" y="3771"/>
                    </a:lnTo>
                    <a:lnTo>
                      <a:pt x="4576" y="3754"/>
                    </a:lnTo>
                    <a:lnTo>
                      <a:pt x="4589" y="3746"/>
                    </a:lnTo>
                    <a:lnTo>
                      <a:pt x="4601" y="3739"/>
                    </a:lnTo>
                    <a:lnTo>
                      <a:pt x="4616" y="3727"/>
                    </a:lnTo>
                    <a:lnTo>
                      <a:pt x="4629" y="3720"/>
                    </a:lnTo>
                    <a:lnTo>
                      <a:pt x="4635" y="3717"/>
                    </a:lnTo>
                    <a:lnTo>
                      <a:pt x="4641" y="3716"/>
                    </a:lnTo>
                    <a:lnTo>
                      <a:pt x="4647" y="3716"/>
                    </a:lnTo>
                    <a:lnTo>
                      <a:pt x="4654" y="3716"/>
                    </a:lnTo>
                    <a:lnTo>
                      <a:pt x="4670" y="3718"/>
                    </a:lnTo>
                    <a:lnTo>
                      <a:pt x="4685" y="3721"/>
                    </a:lnTo>
                    <a:lnTo>
                      <a:pt x="4699" y="3722"/>
                    </a:lnTo>
                    <a:lnTo>
                      <a:pt x="4719" y="3723"/>
                    </a:lnTo>
                    <a:lnTo>
                      <a:pt x="4742" y="3722"/>
                    </a:lnTo>
                    <a:lnTo>
                      <a:pt x="4763" y="3723"/>
                    </a:lnTo>
                    <a:lnTo>
                      <a:pt x="4771" y="3724"/>
                    </a:lnTo>
                    <a:lnTo>
                      <a:pt x="4780" y="3725"/>
                    </a:lnTo>
                    <a:lnTo>
                      <a:pt x="4787" y="3729"/>
                    </a:lnTo>
                    <a:lnTo>
                      <a:pt x="4792" y="3734"/>
                    </a:lnTo>
                    <a:lnTo>
                      <a:pt x="4801" y="3748"/>
                    </a:lnTo>
                    <a:lnTo>
                      <a:pt x="4809" y="3764"/>
                    </a:lnTo>
                    <a:lnTo>
                      <a:pt x="4815" y="3772"/>
                    </a:lnTo>
                    <a:lnTo>
                      <a:pt x="4821" y="3780"/>
                    </a:lnTo>
                    <a:lnTo>
                      <a:pt x="4830" y="3787"/>
                    </a:lnTo>
                    <a:lnTo>
                      <a:pt x="4839" y="3793"/>
                    </a:lnTo>
                    <a:lnTo>
                      <a:pt x="4850" y="3798"/>
                    </a:lnTo>
                    <a:lnTo>
                      <a:pt x="4863" y="3804"/>
                    </a:lnTo>
                    <a:lnTo>
                      <a:pt x="4877" y="3809"/>
                    </a:lnTo>
                    <a:lnTo>
                      <a:pt x="4891" y="3815"/>
                    </a:lnTo>
                    <a:lnTo>
                      <a:pt x="4920" y="3823"/>
                    </a:lnTo>
                    <a:lnTo>
                      <a:pt x="4943" y="3827"/>
                    </a:lnTo>
                    <a:lnTo>
                      <a:pt x="4963" y="3830"/>
                    </a:lnTo>
                    <a:lnTo>
                      <a:pt x="4990" y="3835"/>
                    </a:lnTo>
                    <a:lnTo>
                      <a:pt x="5019" y="3838"/>
                    </a:lnTo>
                    <a:lnTo>
                      <a:pt x="5044" y="3841"/>
                    </a:lnTo>
                    <a:lnTo>
                      <a:pt x="5067" y="3842"/>
                    </a:lnTo>
                    <a:lnTo>
                      <a:pt x="5091" y="3846"/>
                    </a:lnTo>
                    <a:lnTo>
                      <a:pt x="5111" y="3848"/>
                    </a:lnTo>
                    <a:lnTo>
                      <a:pt x="5128" y="3849"/>
                    </a:lnTo>
                    <a:lnTo>
                      <a:pt x="5135" y="3849"/>
                    </a:lnTo>
                    <a:lnTo>
                      <a:pt x="5141" y="3849"/>
                    </a:lnTo>
                    <a:lnTo>
                      <a:pt x="5147" y="3847"/>
                    </a:lnTo>
                    <a:lnTo>
                      <a:pt x="5153" y="3844"/>
                    </a:lnTo>
                    <a:lnTo>
                      <a:pt x="5159" y="3841"/>
                    </a:lnTo>
                    <a:lnTo>
                      <a:pt x="5165" y="3837"/>
                    </a:lnTo>
                    <a:lnTo>
                      <a:pt x="5171" y="3831"/>
                    </a:lnTo>
                    <a:lnTo>
                      <a:pt x="5178" y="3824"/>
                    </a:lnTo>
                    <a:lnTo>
                      <a:pt x="5191" y="3809"/>
                    </a:lnTo>
                    <a:lnTo>
                      <a:pt x="5205" y="3794"/>
                    </a:lnTo>
                    <a:lnTo>
                      <a:pt x="5214" y="3788"/>
                    </a:lnTo>
                    <a:lnTo>
                      <a:pt x="5222" y="3783"/>
                    </a:lnTo>
                    <a:lnTo>
                      <a:pt x="5230" y="3778"/>
                    </a:lnTo>
                    <a:lnTo>
                      <a:pt x="5239" y="3773"/>
                    </a:lnTo>
                    <a:lnTo>
                      <a:pt x="5255" y="3767"/>
                    </a:lnTo>
                    <a:lnTo>
                      <a:pt x="5268" y="3760"/>
                    </a:lnTo>
                    <a:lnTo>
                      <a:pt x="5274" y="3756"/>
                    </a:lnTo>
                    <a:lnTo>
                      <a:pt x="5280" y="3752"/>
                    </a:lnTo>
                    <a:lnTo>
                      <a:pt x="5285" y="3746"/>
                    </a:lnTo>
                    <a:lnTo>
                      <a:pt x="5291" y="3739"/>
                    </a:lnTo>
                    <a:lnTo>
                      <a:pt x="5300" y="3725"/>
                    </a:lnTo>
                    <a:lnTo>
                      <a:pt x="5307" y="3716"/>
                    </a:lnTo>
                    <a:lnTo>
                      <a:pt x="5316" y="3708"/>
                    </a:lnTo>
                    <a:lnTo>
                      <a:pt x="5329" y="3696"/>
                    </a:lnTo>
                    <a:lnTo>
                      <a:pt x="5344" y="3682"/>
                    </a:lnTo>
                    <a:lnTo>
                      <a:pt x="5360" y="3666"/>
                    </a:lnTo>
                    <a:lnTo>
                      <a:pt x="5373" y="3651"/>
                    </a:lnTo>
                    <a:lnTo>
                      <a:pt x="5384" y="3636"/>
                    </a:lnTo>
                    <a:lnTo>
                      <a:pt x="5392" y="3623"/>
                    </a:lnTo>
                    <a:lnTo>
                      <a:pt x="5398" y="3609"/>
                    </a:lnTo>
                    <a:lnTo>
                      <a:pt x="5404" y="3595"/>
                    </a:lnTo>
                    <a:lnTo>
                      <a:pt x="5407" y="3580"/>
                    </a:lnTo>
                    <a:lnTo>
                      <a:pt x="5409" y="3573"/>
                    </a:lnTo>
                    <a:lnTo>
                      <a:pt x="5412" y="3567"/>
                    </a:lnTo>
                    <a:lnTo>
                      <a:pt x="5416" y="3561"/>
                    </a:lnTo>
                    <a:lnTo>
                      <a:pt x="5420" y="3557"/>
                    </a:lnTo>
                    <a:lnTo>
                      <a:pt x="5425" y="3552"/>
                    </a:lnTo>
                    <a:lnTo>
                      <a:pt x="5431" y="3548"/>
                    </a:lnTo>
                    <a:lnTo>
                      <a:pt x="5437" y="3545"/>
                    </a:lnTo>
                    <a:lnTo>
                      <a:pt x="5442" y="3542"/>
                    </a:lnTo>
                    <a:lnTo>
                      <a:pt x="5454" y="3539"/>
                    </a:lnTo>
                    <a:lnTo>
                      <a:pt x="5469" y="3538"/>
                    </a:lnTo>
                    <a:lnTo>
                      <a:pt x="5477" y="3538"/>
                    </a:lnTo>
                    <a:lnTo>
                      <a:pt x="5486" y="3539"/>
                    </a:lnTo>
                    <a:lnTo>
                      <a:pt x="5495" y="3540"/>
                    </a:lnTo>
                    <a:lnTo>
                      <a:pt x="5504" y="3544"/>
                    </a:lnTo>
                    <a:lnTo>
                      <a:pt x="5523" y="3548"/>
                    </a:lnTo>
                    <a:lnTo>
                      <a:pt x="5543" y="3552"/>
                    </a:lnTo>
                    <a:lnTo>
                      <a:pt x="5552" y="3553"/>
                    </a:lnTo>
                    <a:lnTo>
                      <a:pt x="5562" y="3554"/>
                    </a:lnTo>
                    <a:lnTo>
                      <a:pt x="5571" y="3554"/>
                    </a:lnTo>
                    <a:lnTo>
                      <a:pt x="5580" y="3553"/>
                    </a:lnTo>
                    <a:lnTo>
                      <a:pt x="5599" y="3548"/>
                    </a:lnTo>
                    <a:lnTo>
                      <a:pt x="5622" y="3544"/>
                    </a:lnTo>
                    <a:lnTo>
                      <a:pt x="5646" y="3538"/>
                    </a:lnTo>
                    <a:lnTo>
                      <a:pt x="5668" y="3534"/>
                    </a:lnTo>
                    <a:lnTo>
                      <a:pt x="5688" y="3532"/>
                    </a:lnTo>
                    <a:lnTo>
                      <a:pt x="5712" y="3526"/>
                    </a:lnTo>
                    <a:lnTo>
                      <a:pt x="5725" y="3521"/>
                    </a:lnTo>
                    <a:lnTo>
                      <a:pt x="5737" y="3514"/>
                    </a:lnTo>
                    <a:lnTo>
                      <a:pt x="5747" y="3507"/>
                    </a:lnTo>
                    <a:lnTo>
                      <a:pt x="5758" y="3496"/>
                    </a:lnTo>
                    <a:lnTo>
                      <a:pt x="5778" y="3475"/>
                    </a:lnTo>
                    <a:lnTo>
                      <a:pt x="5798" y="3452"/>
                    </a:lnTo>
                    <a:lnTo>
                      <a:pt x="5816" y="3433"/>
                    </a:lnTo>
                    <a:lnTo>
                      <a:pt x="5832" y="3418"/>
                    </a:lnTo>
                    <a:lnTo>
                      <a:pt x="5838" y="3413"/>
                    </a:lnTo>
                    <a:lnTo>
                      <a:pt x="5845" y="3408"/>
                    </a:lnTo>
                    <a:lnTo>
                      <a:pt x="5851" y="3405"/>
                    </a:lnTo>
                    <a:lnTo>
                      <a:pt x="5857" y="3402"/>
                    </a:lnTo>
                    <a:lnTo>
                      <a:pt x="5867" y="3401"/>
                    </a:lnTo>
                    <a:lnTo>
                      <a:pt x="5876" y="3401"/>
                    </a:lnTo>
                    <a:lnTo>
                      <a:pt x="5879" y="3400"/>
                    </a:lnTo>
                    <a:lnTo>
                      <a:pt x="5883" y="3399"/>
                    </a:lnTo>
                    <a:lnTo>
                      <a:pt x="5888" y="3395"/>
                    </a:lnTo>
                    <a:lnTo>
                      <a:pt x="5894" y="3392"/>
                    </a:lnTo>
                    <a:lnTo>
                      <a:pt x="5898" y="3386"/>
                    </a:lnTo>
                    <a:lnTo>
                      <a:pt x="5904" y="3380"/>
                    </a:lnTo>
                    <a:lnTo>
                      <a:pt x="5909" y="3371"/>
                    </a:lnTo>
                    <a:lnTo>
                      <a:pt x="5914" y="3364"/>
                    </a:lnTo>
                    <a:lnTo>
                      <a:pt x="5916" y="3356"/>
                    </a:lnTo>
                    <a:lnTo>
                      <a:pt x="5917" y="3349"/>
                    </a:lnTo>
                    <a:lnTo>
                      <a:pt x="5917" y="3343"/>
                    </a:lnTo>
                    <a:lnTo>
                      <a:pt x="5916" y="3337"/>
                    </a:lnTo>
                    <a:lnTo>
                      <a:pt x="5911" y="3324"/>
                    </a:lnTo>
                    <a:lnTo>
                      <a:pt x="5908" y="3308"/>
                    </a:lnTo>
                    <a:lnTo>
                      <a:pt x="5909" y="3299"/>
                    </a:lnTo>
                    <a:lnTo>
                      <a:pt x="5911" y="3286"/>
                    </a:lnTo>
                    <a:lnTo>
                      <a:pt x="5917" y="3273"/>
                    </a:lnTo>
                    <a:lnTo>
                      <a:pt x="5923" y="3257"/>
                    </a:lnTo>
                    <a:lnTo>
                      <a:pt x="5932" y="3242"/>
                    </a:lnTo>
                    <a:lnTo>
                      <a:pt x="5940" y="3227"/>
                    </a:lnTo>
                    <a:lnTo>
                      <a:pt x="5948" y="3213"/>
                    </a:lnTo>
                    <a:lnTo>
                      <a:pt x="5957" y="3201"/>
                    </a:lnTo>
                    <a:lnTo>
                      <a:pt x="5971" y="3179"/>
                    </a:lnTo>
                    <a:lnTo>
                      <a:pt x="5984" y="3157"/>
                    </a:lnTo>
                    <a:lnTo>
                      <a:pt x="5991" y="3148"/>
                    </a:lnTo>
                    <a:lnTo>
                      <a:pt x="5998" y="3138"/>
                    </a:lnTo>
                    <a:lnTo>
                      <a:pt x="6006" y="3130"/>
                    </a:lnTo>
                    <a:lnTo>
                      <a:pt x="6015" y="3123"/>
                    </a:lnTo>
                    <a:lnTo>
                      <a:pt x="6035" y="3112"/>
                    </a:lnTo>
                    <a:lnTo>
                      <a:pt x="6055" y="3103"/>
                    </a:lnTo>
                    <a:lnTo>
                      <a:pt x="6066" y="3099"/>
                    </a:lnTo>
                    <a:lnTo>
                      <a:pt x="6075" y="3097"/>
                    </a:lnTo>
                    <a:lnTo>
                      <a:pt x="6084" y="3094"/>
                    </a:lnTo>
                    <a:lnTo>
                      <a:pt x="6092" y="3093"/>
                    </a:lnTo>
                    <a:lnTo>
                      <a:pt x="6110" y="3093"/>
                    </a:lnTo>
                    <a:lnTo>
                      <a:pt x="6132" y="3092"/>
                    </a:lnTo>
                    <a:lnTo>
                      <a:pt x="6155" y="3092"/>
                    </a:lnTo>
                    <a:lnTo>
                      <a:pt x="6173" y="3091"/>
                    </a:lnTo>
                    <a:lnTo>
                      <a:pt x="6188" y="3091"/>
                    </a:lnTo>
                    <a:lnTo>
                      <a:pt x="6205" y="3088"/>
                    </a:lnTo>
                    <a:lnTo>
                      <a:pt x="6213" y="3086"/>
                    </a:lnTo>
                    <a:lnTo>
                      <a:pt x="6220" y="3082"/>
                    </a:lnTo>
                    <a:lnTo>
                      <a:pt x="6226" y="3078"/>
                    </a:lnTo>
                    <a:lnTo>
                      <a:pt x="6231" y="3071"/>
                    </a:lnTo>
                    <a:lnTo>
                      <a:pt x="6233" y="3063"/>
                    </a:lnTo>
                    <a:lnTo>
                      <a:pt x="6236" y="3054"/>
                    </a:lnTo>
                    <a:lnTo>
                      <a:pt x="6237" y="3043"/>
                    </a:lnTo>
                    <a:lnTo>
                      <a:pt x="6238" y="3034"/>
                    </a:lnTo>
                    <a:lnTo>
                      <a:pt x="6239" y="3023"/>
                    </a:lnTo>
                    <a:lnTo>
                      <a:pt x="6242" y="3014"/>
                    </a:lnTo>
                    <a:lnTo>
                      <a:pt x="6244" y="3004"/>
                    </a:lnTo>
                    <a:lnTo>
                      <a:pt x="6248" y="2997"/>
                    </a:lnTo>
                    <a:lnTo>
                      <a:pt x="6253" y="2991"/>
                    </a:lnTo>
                    <a:lnTo>
                      <a:pt x="6258" y="2986"/>
                    </a:lnTo>
                    <a:lnTo>
                      <a:pt x="6264" y="2984"/>
                    </a:lnTo>
                    <a:lnTo>
                      <a:pt x="6270" y="2981"/>
                    </a:lnTo>
                    <a:lnTo>
                      <a:pt x="6282" y="2979"/>
                    </a:lnTo>
                    <a:lnTo>
                      <a:pt x="6292" y="2977"/>
                    </a:lnTo>
                    <a:lnTo>
                      <a:pt x="6295" y="2975"/>
                    </a:lnTo>
                    <a:lnTo>
                      <a:pt x="6298" y="2977"/>
                    </a:lnTo>
                    <a:lnTo>
                      <a:pt x="6301" y="2979"/>
                    </a:lnTo>
                    <a:lnTo>
                      <a:pt x="6304" y="2983"/>
                    </a:lnTo>
                    <a:lnTo>
                      <a:pt x="6310" y="2990"/>
                    </a:lnTo>
                    <a:lnTo>
                      <a:pt x="6317" y="2998"/>
                    </a:lnTo>
                    <a:lnTo>
                      <a:pt x="6321" y="3000"/>
                    </a:lnTo>
                    <a:lnTo>
                      <a:pt x="6329" y="3003"/>
                    </a:lnTo>
                    <a:lnTo>
                      <a:pt x="6336" y="3005"/>
                    </a:lnTo>
                    <a:lnTo>
                      <a:pt x="6343" y="3006"/>
                    </a:lnTo>
                    <a:lnTo>
                      <a:pt x="6351" y="3008"/>
                    </a:lnTo>
                    <a:lnTo>
                      <a:pt x="6358" y="3005"/>
                    </a:lnTo>
                    <a:lnTo>
                      <a:pt x="6365" y="3003"/>
                    </a:lnTo>
                    <a:lnTo>
                      <a:pt x="6371" y="2997"/>
                    </a:lnTo>
                    <a:lnTo>
                      <a:pt x="6380" y="2986"/>
                    </a:lnTo>
                    <a:lnTo>
                      <a:pt x="6387" y="2977"/>
                    </a:lnTo>
                    <a:lnTo>
                      <a:pt x="6395" y="2967"/>
                    </a:lnTo>
                    <a:lnTo>
                      <a:pt x="6408" y="2956"/>
                    </a:lnTo>
                    <a:lnTo>
                      <a:pt x="6428" y="2943"/>
                    </a:lnTo>
                    <a:lnTo>
                      <a:pt x="6453" y="2930"/>
                    </a:lnTo>
                    <a:lnTo>
                      <a:pt x="6478" y="2917"/>
                    </a:lnTo>
                    <a:lnTo>
                      <a:pt x="6497" y="2910"/>
                    </a:lnTo>
                    <a:lnTo>
                      <a:pt x="6510" y="2907"/>
                    </a:lnTo>
                    <a:lnTo>
                      <a:pt x="6522" y="2904"/>
                    </a:lnTo>
                    <a:lnTo>
                      <a:pt x="6535" y="2904"/>
                    </a:lnTo>
                    <a:lnTo>
                      <a:pt x="6550" y="2907"/>
                    </a:lnTo>
                    <a:lnTo>
                      <a:pt x="6565" y="2909"/>
                    </a:lnTo>
                    <a:lnTo>
                      <a:pt x="6577" y="2909"/>
                    </a:lnTo>
                    <a:lnTo>
                      <a:pt x="6588" y="2909"/>
                    </a:lnTo>
                    <a:lnTo>
                      <a:pt x="6597" y="2908"/>
                    </a:lnTo>
                    <a:lnTo>
                      <a:pt x="6604" y="2908"/>
                    </a:lnTo>
                    <a:lnTo>
                      <a:pt x="6610" y="2907"/>
                    </a:lnTo>
                    <a:lnTo>
                      <a:pt x="6616" y="2905"/>
                    </a:lnTo>
                    <a:lnTo>
                      <a:pt x="6623" y="2902"/>
                    </a:lnTo>
                    <a:lnTo>
                      <a:pt x="6629" y="2893"/>
                    </a:lnTo>
                    <a:lnTo>
                      <a:pt x="6635" y="2883"/>
                    </a:lnTo>
                    <a:lnTo>
                      <a:pt x="6639" y="2877"/>
                    </a:lnTo>
                    <a:lnTo>
                      <a:pt x="6644" y="2872"/>
                    </a:lnTo>
                    <a:lnTo>
                      <a:pt x="6650" y="2869"/>
                    </a:lnTo>
                    <a:lnTo>
                      <a:pt x="6657" y="2865"/>
                    </a:lnTo>
                    <a:lnTo>
                      <a:pt x="6664" y="2864"/>
                    </a:lnTo>
                    <a:lnTo>
                      <a:pt x="6671" y="2864"/>
                    </a:lnTo>
                    <a:lnTo>
                      <a:pt x="6678" y="2865"/>
                    </a:lnTo>
                    <a:lnTo>
                      <a:pt x="6684" y="2866"/>
                    </a:lnTo>
                    <a:lnTo>
                      <a:pt x="6694" y="2870"/>
                    </a:lnTo>
                    <a:lnTo>
                      <a:pt x="6699" y="2874"/>
                    </a:lnTo>
                    <a:lnTo>
                      <a:pt x="6714" y="2884"/>
                    </a:lnTo>
                    <a:lnTo>
                      <a:pt x="6734" y="2899"/>
                    </a:lnTo>
                    <a:lnTo>
                      <a:pt x="6743" y="2910"/>
                    </a:lnTo>
                    <a:lnTo>
                      <a:pt x="6753" y="2917"/>
                    </a:lnTo>
                    <a:lnTo>
                      <a:pt x="6757" y="2920"/>
                    </a:lnTo>
                    <a:lnTo>
                      <a:pt x="6761" y="2921"/>
                    </a:lnTo>
                    <a:lnTo>
                      <a:pt x="6766" y="2921"/>
                    </a:lnTo>
                    <a:lnTo>
                      <a:pt x="6770" y="2918"/>
                    </a:lnTo>
                    <a:lnTo>
                      <a:pt x="6778" y="2913"/>
                    </a:lnTo>
                    <a:lnTo>
                      <a:pt x="6785" y="2908"/>
                    </a:lnTo>
                    <a:lnTo>
                      <a:pt x="6795" y="2903"/>
                    </a:lnTo>
                    <a:lnTo>
                      <a:pt x="6808" y="2898"/>
                    </a:lnTo>
                    <a:lnTo>
                      <a:pt x="6811" y="2898"/>
                    </a:lnTo>
                    <a:lnTo>
                      <a:pt x="6815" y="2898"/>
                    </a:lnTo>
                    <a:lnTo>
                      <a:pt x="6817" y="2899"/>
                    </a:lnTo>
                    <a:lnTo>
                      <a:pt x="6821" y="2901"/>
                    </a:lnTo>
                    <a:lnTo>
                      <a:pt x="6827" y="2904"/>
                    </a:lnTo>
                    <a:lnTo>
                      <a:pt x="6833" y="2909"/>
                    </a:lnTo>
                    <a:lnTo>
                      <a:pt x="6837" y="2914"/>
                    </a:lnTo>
                    <a:lnTo>
                      <a:pt x="6845" y="2917"/>
                    </a:lnTo>
                    <a:lnTo>
                      <a:pt x="6848" y="2917"/>
                    </a:lnTo>
                    <a:lnTo>
                      <a:pt x="6852" y="2918"/>
                    </a:lnTo>
                    <a:lnTo>
                      <a:pt x="6855" y="2918"/>
                    </a:lnTo>
                    <a:lnTo>
                      <a:pt x="6860" y="2917"/>
                    </a:lnTo>
                    <a:lnTo>
                      <a:pt x="6866" y="2916"/>
                    </a:lnTo>
                    <a:lnTo>
                      <a:pt x="6871" y="2917"/>
                    </a:lnTo>
                    <a:lnTo>
                      <a:pt x="6874" y="2918"/>
                    </a:lnTo>
                    <a:lnTo>
                      <a:pt x="6878" y="2921"/>
                    </a:lnTo>
                    <a:lnTo>
                      <a:pt x="6884" y="2927"/>
                    </a:lnTo>
                    <a:lnTo>
                      <a:pt x="6888" y="2930"/>
                    </a:lnTo>
                    <a:lnTo>
                      <a:pt x="6896" y="2932"/>
                    </a:lnTo>
                    <a:lnTo>
                      <a:pt x="6900" y="2930"/>
                    </a:lnTo>
                    <a:lnTo>
                      <a:pt x="6903" y="2927"/>
                    </a:lnTo>
                    <a:lnTo>
                      <a:pt x="6905" y="2923"/>
                    </a:lnTo>
                    <a:lnTo>
                      <a:pt x="6908" y="2918"/>
                    </a:lnTo>
                    <a:lnTo>
                      <a:pt x="6911" y="2915"/>
                    </a:lnTo>
                    <a:lnTo>
                      <a:pt x="6916" y="2911"/>
                    </a:lnTo>
                    <a:lnTo>
                      <a:pt x="6924" y="2910"/>
                    </a:lnTo>
                    <a:lnTo>
                      <a:pt x="6928" y="2909"/>
                    </a:lnTo>
                    <a:lnTo>
                      <a:pt x="6931" y="2908"/>
                    </a:lnTo>
                    <a:lnTo>
                      <a:pt x="6934" y="2907"/>
                    </a:lnTo>
                    <a:lnTo>
                      <a:pt x="6935" y="2904"/>
                    </a:lnTo>
                    <a:lnTo>
                      <a:pt x="6937" y="2901"/>
                    </a:lnTo>
                    <a:lnTo>
                      <a:pt x="6938" y="2895"/>
                    </a:lnTo>
                    <a:lnTo>
                      <a:pt x="6940" y="2890"/>
                    </a:lnTo>
                    <a:lnTo>
                      <a:pt x="6942" y="2885"/>
                    </a:lnTo>
                    <a:lnTo>
                      <a:pt x="6943" y="2884"/>
                    </a:lnTo>
                    <a:lnTo>
                      <a:pt x="6947" y="2883"/>
                    </a:lnTo>
                    <a:lnTo>
                      <a:pt x="6950" y="2882"/>
                    </a:lnTo>
                    <a:lnTo>
                      <a:pt x="6955" y="2882"/>
                    </a:lnTo>
                    <a:lnTo>
                      <a:pt x="6960" y="2882"/>
                    </a:lnTo>
                    <a:lnTo>
                      <a:pt x="6963" y="2880"/>
                    </a:lnTo>
                    <a:lnTo>
                      <a:pt x="6967" y="2878"/>
                    </a:lnTo>
                    <a:lnTo>
                      <a:pt x="6971" y="2876"/>
                    </a:lnTo>
                    <a:lnTo>
                      <a:pt x="6975" y="2871"/>
                    </a:lnTo>
                    <a:lnTo>
                      <a:pt x="6978" y="2863"/>
                    </a:lnTo>
                    <a:lnTo>
                      <a:pt x="6979" y="2854"/>
                    </a:lnTo>
                    <a:lnTo>
                      <a:pt x="6980" y="2845"/>
                    </a:lnTo>
                    <a:lnTo>
                      <a:pt x="6980" y="2835"/>
                    </a:lnTo>
                    <a:lnTo>
                      <a:pt x="6979" y="2826"/>
                    </a:lnTo>
                    <a:lnTo>
                      <a:pt x="6979" y="2816"/>
                    </a:lnTo>
                    <a:lnTo>
                      <a:pt x="6978" y="2808"/>
                    </a:lnTo>
                    <a:lnTo>
                      <a:pt x="6975" y="2800"/>
                    </a:lnTo>
                    <a:lnTo>
                      <a:pt x="6973" y="2792"/>
                    </a:lnTo>
                    <a:lnTo>
                      <a:pt x="6971" y="2787"/>
                    </a:lnTo>
                    <a:lnTo>
                      <a:pt x="6967" y="2781"/>
                    </a:lnTo>
                    <a:lnTo>
                      <a:pt x="6962" y="2775"/>
                    </a:lnTo>
                    <a:lnTo>
                      <a:pt x="6957" y="2770"/>
                    </a:lnTo>
                    <a:lnTo>
                      <a:pt x="6949" y="2759"/>
                    </a:lnTo>
                    <a:lnTo>
                      <a:pt x="6942" y="2747"/>
                    </a:lnTo>
                    <a:lnTo>
                      <a:pt x="6936" y="2735"/>
                    </a:lnTo>
                    <a:lnTo>
                      <a:pt x="6931" y="2722"/>
                    </a:lnTo>
                    <a:lnTo>
                      <a:pt x="6928" y="2710"/>
                    </a:lnTo>
                    <a:lnTo>
                      <a:pt x="6924" y="2699"/>
                    </a:lnTo>
                    <a:lnTo>
                      <a:pt x="6921" y="2693"/>
                    </a:lnTo>
                    <a:lnTo>
                      <a:pt x="6917" y="2685"/>
                    </a:lnTo>
                    <a:lnTo>
                      <a:pt x="6911" y="2680"/>
                    </a:lnTo>
                    <a:lnTo>
                      <a:pt x="6905" y="2672"/>
                    </a:lnTo>
                    <a:lnTo>
                      <a:pt x="6897" y="2665"/>
                    </a:lnTo>
                    <a:lnTo>
                      <a:pt x="6890" y="2661"/>
                    </a:lnTo>
                    <a:lnTo>
                      <a:pt x="6881" y="2656"/>
                    </a:lnTo>
                    <a:lnTo>
                      <a:pt x="6874" y="2652"/>
                    </a:lnTo>
                    <a:lnTo>
                      <a:pt x="6867" y="2650"/>
                    </a:lnTo>
                    <a:lnTo>
                      <a:pt x="6861" y="2646"/>
                    </a:lnTo>
                    <a:lnTo>
                      <a:pt x="6856" y="2643"/>
                    </a:lnTo>
                    <a:lnTo>
                      <a:pt x="6852" y="2638"/>
                    </a:lnTo>
                    <a:lnTo>
                      <a:pt x="6843" y="2627"/>
                    </a:lnTo>
                    <a:lnTo>
                      <a:pt x="6831" y="2615"/>
                    </a:lnTo>
                    <a:lnTo>
                      <a:pt x="6818" y="2603"/>
                    </a:lnTo>
                    <a:lnTo>
                      <a:pt x="6806" y="2594"/>
                    </a:lnTo>
                    <a:lnTo>
                      <a:pt x="6796" y="2588"/>
                    </a:lnTo>
                    <a:lnTo>
                      <a:pt x="6786" y="2583"/>
                    </a:lnTo>
                    <a:lnTo>
                      <a:pt x="6784" y="2580"/>
                    </a:lnTo>
                    <a:lnTo>
                      <a:pt x="6780" y="2577"/>
                    </a:lnTo>
                    <a:lnTo>
                      <a:pt x="6779" y="2573"/>
                    </a:lnTo>
                    <a:lnTo>
                      <a:pt x="6778" y="2568"/>
                    </a:lnTo>
                    <a:lnTo>
                      <a:pt x="6777" y="2564"/>
                    </a:lnTo>
                    <a:lnTo>
                      <a:pt x="6776" y="2561"/>
                    </a:lnTo>
                    <a:lnTo>
                      <a:pt x="6773" y="2557"/>
                    </a:lnTo>
                    <a:lnTo>
                      <a:pt x="6770" y="2555"/>
                    </a:lnTo>
                    <a:lnTo>
                      <a:pt x="6764" y="2552"/>
                    </a:lnTo>
                    <a:lnTo>
                      <a:pt x="6755" y="2548"/>
                    </a:lnTo>
                    <a:lnTo>
                      <a:pt x="6746" y="2544"/>
                    </a:lnTo>
                    <a:lnTo>
                      <a:pt x="6736" y="2539"/>
                    </a:lnTo>
                    <a:lnTo>
                      <a:pt x="6732" y="2535"/>
                    </a:lnTo>
                    <a:lnTo>
                      <a:pt x="6727" y="2529"/>
                    </a:lnTo>
                    <a:lnTo>
                      <a:pt x="6722" y="2521"/>
                    </a:lnTo>
                    <a:lnTo>
                      <a:pt x="6719" y="2512"/>
                    </a:lnTo>
                    <a:lnTo>
                      <a:pt x="6715" y="2502"/>
                    </a:lnTo>
                    <a:lnTo>
                      <a:pt x="6710" y="2494"/>
                    </a:lnTo>
                    <a:lnTo>
                      <a:pt x="6705" y="2488"/>
                    </a:lnTo>
                    <a:lnTo>
                      <a:pt x="6701" y="2483"/>
                    </a:lnTo>
                    <a:lnTo>
                      <a:pt x="6695" y="2479"/>
                    </a:lnTo>
                    <a:lnTo>
                      <a:pt x="6689" y="2476"/>
                    </a:lnTo>
                    <a:lnTo>
                      <a:pt x="6683" y="2473"/>
                    </a:lnTo>
                    <a:lnTo>
                      <a:pt x="6676" y="2470"/>
                    </a:lnTo>
                    <a:lnTo>
                      <a:pt x="6660" y="2464"/>
                    </a:lnTo>
                    <a:lnTo>
                      <a:pt x="6645" y="2460"/>
                    </a:lnTo>
                    <a:lnTo>
                      <a:pt x="6632" y="2455"/>
                    </a:lnTo>
                    <a:lnTo>
                      <a:pt x="6621" y="2451"/>
                    </a:lnTo>
                    <a:lnTo>
                      <a:pt x="6612" y="2450"/>
                    </a:lnTo>
                    <a:lnTo>
                      <a:pt x="6602" y="2448"/>
                    </a:lnTo>
                    <a:lnTo>
                      <a:pt x="6597" y="2445"/>
                    </a:lnTo>
                    <a:lnTo>
                      <a:pt x="6591" y="2442"/>
                    </a:lnTo>
                    <a:lnTo>
                      <a:pt x="6588" y="2437"/>
                    </a:lnTo>
                    <a:lnTo>
                      <a:pt x="6583" y="2431"/>
                    </a:lnTo>
                    <a:lnTo>
                      <a:pt x="6572" y="2414"/>
                    </a:lnTo>
                    <a:lnTo>
                      <a:pt x="6558" y="2395"/>
                    </a:lnTo>
                    <a:lnTo>
                      <a:pt x="6544" y="2376"/>
                    </a:lnTo>
                    <a:lnTo>
                      <a:pt x="6534" y="2365"/>
                    </a:lnTo>
                    <a:lnTo>
                      <a:pt x="6529" y="2361"/>
                    </a:lnTo>
                    <a:lnTo>
                      <a:pt x="6525" y="2357"/>
                    </a:lnTo>
                    <a:lnTo>
                      <a:pt x="6520" y="2356"/>
                    </a:lnTo>
                    <a:lnTo>
                      <a:pt x="6514" y="2354"/>
                    </a:lnTo>
                    <a:lnTo>
                      <a:pt x="6501" y="2351"/>
                    </a:lnTo>
                    <a:lnTo>
                      <a:pt x="6484" y="2351"/>
                    </a:lnTo>
                    <a:lnTo>
                      <a:pt x="6477" y="2350"/>
                    </a:lnTo>
                    <a:lnTo>
                      <a:pt x="6468" y="2349"/>
                    </a:lnTo>
                    <a:lnTo>
                      <a:pt x="6458" y="2350"/>
                    </a:lnTo>
                    <a:lnTo>
                      <a:pt x="6447" y="2350"/>
                    </a:lnTo>
                    <a:lnTo>
                      <a:pt x="6436" y="2348"/>
                    </a:lnTo>
                    <a:lnTo>
                      <a:pt x="6423" y="2347"/>
                    </a:lnTo>
                    <a:lnTo>
                      <a:pt x="6412" y="2349"/>
                    </a:lnTo>
                    <a:lnTo>
                      <a:pt x="6402" y="2351"/>
                    </a:lnTo>
                    <a:lnTo>
                      <a:pt x="6387" y="2353"/>
                    </a:lnTo>
                    <a:lnTo>
                      <a:pt x="6370" y="2354"/>
                    </a:lnTo>
                    <a:lnTo>
                      <a:pt x="6355" y="2355"/>
                    </a:lnTo>
                    <a:lnTo>
                      <a:pt x="6344" y="2356"/>
                    </a:lnTo>
                    <a:lnTo>
                      <a:pt x="6336" y="2359"/>
                    </a:lnTo>
                    <a:lnTo>
                      <a:pt x="6327" y="2361"/>
                    </a:lnTo>
                    <a:lnTo>
                      <a:pt x="6321" y="2363"/>
                    </a:lnTo>
                    <a:lnTo>
                      <a:pt x="6316" y="2367"/>
                    </a:lnTo>
                    <a:lnTo>
                      <a:pt x="6305" y="2376"/>
                    </a:lnTo>
                    <a:lnTo>
                      <a:pt x="6295" y="2387"/>
                    </a:lnTo>
                    <a:lnTo>
                      <a:pt x="6283" y="2404"/>
                    </a:lnTo>
                    <a:lnTo>
                      <a:pt x="6268" y="2426"/>
                    </a:lnTo>
                    <a:lnTo>
                      <a:pt x="6254" y="2449"/>
                    </a:lnTo>
                    <a:lnTo>
                      <a:pt x="6241" y="2467"/>
                    </a:lnTo>
                    <a:lnTo>
                      <a:pt x="6229" y="2482"/>
                    </a:lnTo>
                    <a:lnTo>
                      <a:pt x="6217" y="2499"/>
                    </a:lnTo>
                    <a:lnTo>
                      <a:pt x="6205" y="2513"/>
                    </a:lnTo>
                    <a:lnTo>
                      <a:pt x="6197" y="2523"/>
                    </a:lnTo>
                    <a:lnTo>
                      <a:pt x="6193" y="2525"/>
                    </a:lnTo>
                    <a:lnTo>
                      <a:pt x="6190" y="2525"/>
                    </a:lnTo>
                    <a:lnTo>
                      <a:pt x="6185" y="2525"/>
                    </a:lnTo>
                    <a:lnTo>
                      <a:pt x="6180" y="2524"/>
                    </a:lnTo>
                    <a:lnTo>
                      <a:pt x="6170" y="2518"/>
                    </a:lnTo>
                    <a:lnTo>
                      <a:pt x="6162" y="2510"/>
                    </a:lnTo>
                    <a:lnTo>
                      <a:pt x="6148" y="2498"/>
                    </a:lnTo>
                    <a:lnTo>
                      <a:pt x="6125" y="2480"/>
                    </a:lnTo>
                    <a:lnTo>
                      <a:pt x="6100" y="2461"/>
                    </a:lnTo>
                    <a:lnTo>
                      <a:pt x="6078" y="2447"/>
                    </a:lnTo>
                    <a:lnTo>
                      <a:pt x="6067" y="2441"/>
                    </a:lnTo>
                    <a:lnTo>
                      <a:pt x="6055" y="2437"/>
                    </a:lnTo>
                    <a:lnTo>
                      <a:pt x="6042" y="2434"/>
                    </a:lnTo>
                    <a:lnTo>
                      <a:pt x="6028" y="2432"/>
                    </a:lnTo>
                    <a:lnTo>
                      <a:pt x="6014" y="2432"/>
                    </a:lnTo>
                    <a:lnTo>
                      <a:pt x="6001" y="2434"/>
                    </a:lnTo>
                    <a:lnTo>
                      <a:pt x="5986" y="2436"/>
                    </a:lnTo>
                    <a:lnTo>
                      <a:pt x="5973" y="2441"/>
                    </a:lnTo>
                    <a:lnTo>
                      <a:pt x="5952" y="2450"/>
                    </a:lnTo>
                    <a:lnTo>
                      <a:pt x="5936" y="2457"/>
                    </a:lnTo>
                    <a:lnTo>
                      <a:pt x="5929" y="2460"/>
                    </a:lnTo>
                    <a:lnTo>
                      <a:pt x="5922" y="2461"/>
                    </a:lnTo>
                    <a:lnTo>
                      <a:pt x="5915" y="2461"/>
                    </a:lnTo>
                    <a:lnTo>
                      <a:pt x="5905" y="2460"/>
                    </a:lnTo>
                    <a:lnTo>
                      <a:pt x="5888" y="2456"/>
                    </a:lnTo>
                    <a:lnTo>
                      <a:pt x="5872" y="2454"/>
                    </a:lnTo>
                    <a:lnTo>
                      <a:pt x="5864" y="2454"/>
                    </a:lnTo>
                    <a:lnTo>
                      <a:pt x="5857" y="2455"/>
                    </a:lnTo>
                    <a:lnTo>
                      <a:pt x="5850" y="2458"/>
                    </a:lnTo>
                    <a:lnTo>
                      <a:pt x="5844" y="2462"/>
                    </a:lnTo>
                    <a:lnTo>
                      <a:pt x="5836" y="2469"/>
                    </a:lnTo>
                    <a:lnTo>
                      <a:pt x="5828" y="2477"/>
                    </a:lnTo>
                    <a:lnTo>
                      <a:pt x="5820" y="2488"/>
                    </a:lnTo>
                    <a:lnTo>
                      <a:pt x="5813" y="2499"/>
                    </a:lnTo>
                    <a:lnTo>
                      <a:pt x="5798" y="2519"/>
                    </a:lnTo>
                    <a:lnTo>
                      <a:pt x="5789" y="2531"/>
                    </a:lnTo>
                    <a:lnTo>
                      <a:pt x="5787" y="2533"/>
                    </a:lnTo>
                    <a:lnTo>
                      <a:pt x="5783" y="2535"/>
                    </a:lnTo>
                    <a:lnTo>
                      <a:pt x="5779" y="2535"/>
                    </a:lnTo>
                    <a:lnTo>
                      <a:pt x="5776" y="2533"/>
                    </a:lnTo>
                    <a:lnTo>
                      <a:pt x="5764" y="2527"/>
                    </a:lnTo>
                    <a:lnTo>
                      <a:pt x="5748" y="2517"/>
                    </a:lnTo>
                    <a:lnTo>
                      <a:pt x="5731" y="2502"/>
                    </a:lnTo>
                    <a:lnTo>
                      <a:pt x="5710" y="2487"/>
                    </a:lnTo>
                    <a:lnTo>
                      <a:pt x="5690" y="2470"/>
                    </a:lnTo>
                    <a:lnTo>
                      <a:pt x="5674" y="2453"/>
                    </a:lnTo>
                    <a:lnTo>
                      <a:pt x="5666" y="2443"/>
                    </a:lnTo>
                    <a:lnTo>
                      <a:pt x="5661" y="2431"/>
                    </a:lnTo>
                    <a:lnTo>
                      <a:pt x="5656" y="2419"/>
                    </a:lnTo>
                    <a:lnTo>
                      <a:pt x="5653" y="2406"/>
                    </a:lnTo>
                    <a:lnTo>
                      <a:pt x="5651" y="2394"/>
                    </a:lnTo>
                    <a:lnTo>
                      <a:pt x="5650" y="2382"/>
                    </a:lnTo>
                    <a:lnTo>
                      <a:pt x="5650" y="2371"/>
                    </a:lnTo>
                    <a:lnTo>
                      <a:pt x="5651" y="2362"/>
                    </a:lnTo>
                    <a:lnTo>
                      <a:pt x="5652" y="2354"/>
                    </a:lnTo>
                    <a:lnTo>
                      <a:pt x="5656" y="2347"/>
                    </a:lnTo>
                    <a:lnTo>
                      <a:pt x="5662" y="2341"/>
                    </a:lnTo>
                    <a:lnTo>
                      <a:pt x="5669" y="2335"/>
                    </a:lnTo>
                    <a:lnTo>
                      <a:pt x="5684" y="2323"/>
                    </a:lnTo>
                    <a:lnTo>
                      <a:pt x="5699" y="2313"/>
                    </a:lnTo>
                    <a:lnTo>
                      <a:pt x="5710" y="2305"/>
                    </a:lnTo>
                    <a:lnTo>
                      <a:pt x="5719" y="2297"/>
                    </a:lnTo>
                    <a:lnTo>
                      <a:pt x="5722" y="2292"/>
                    </a:lnTo>
                    <a:lnTo>
                      <a:pt x="5725" y="2287"/>
                    </a:lnTo>
                    <a:lnTo>
                      <a:pt x="5726" y="2283"/>
                    </a:lnTo>
                    <a:lnTo>
                      <a:pt x="5727" y="2278"/>
                    </a:lnTo>
                    <a:lnTo>
                      <a:pt x="5726" y="2261"/>
                    </a:lnTo>
                    <a:lnTo>
                      <a:pt x="5722" y="2240"/>
                    </a:lnTo>
                    <a:lnTo>
                      <a:pt x="5720" y="2216"/>
                    </a:lnTo>
                    <a:lnTo>
                      <a:pt x="5718" y="2196"/>
                    </a:lnTo>
                    <a:lnTo>
                      <a:pt x="5718" y="2186"/>
                    </a:lnTo>
                    <a:lnTo>
                      <a:pt x="5720" y="2177"/>
                    </a:lnTo>
                    <a:lnTo>
                      <a:pt x="5724" y="2167"/>
                    </a:lnTo>
                    <a:lnTo>
                      <a:pt x="5728" y="2158"/>
                    </a:lnTo>
                    <a:lnTo>
                      <a:pt x="5739" y="2139"/>
                    </a:lnTo>
                    <a:lnTo>
                      <a:pt x="5750" y="2123"/>
                    </a:lnTo>
                    <a:lnTo>
                      <a:pt x="5759" y="2107"/>
                    </a:lnTo>
                    <a:lnTo>
                      <a:pt x="5771" y="2090"/>
                    </a:lnTo>
                    <a:lnTo>
                      <a:pt x="5776" y="2082"/>
                    </a:lnTo>
                    <a:lnTo>
                      <a:pt x="5779" y="2075"/>
                    </a:lnTo>
                    <a:lnTo>
                      <a:pt x="5783" y="2067"/>
                    </a:lnTo>
                    <a:lnTo>
                      <a:pt x="5784" y="2061"/>
                    </a:lnTo>
                    <a:lnTo>
                      <a:pt x="5783" y="2051"/>
                    </a:lnTo>
                    <a:lnTo>
                      <a:pt x="5781" y="2038"/>
                    </a:lnTo>
                    <a:lnTo>
                      <a:pt x="5781" y="2029"/>
                    </a:lnTo>
                    <a:lnTo>
                      <a:pt x="5781" y="2020"/>
                    </a:lnTo>
                    <a:lnTo>
                      <a:pt x="5782" y="2010"/>
                    </a:lnTo>
                    <a:lnTo>
                      <a:pt x="5785" y="1998"/>
                    </a:lnTo>
                    <a:lnTo>
                      <a:pt x="5797" y="1963"/>
                    </a:lnTo>
                    <a:lnTo>
                      <a:pt x="5815" y="1918"/>
                    </a:lnTo>
                    <a:lnTo>
                      <a:pt x="5833" y="1872"/>
                    </a:lnTo>
                    <a:lnTo>
                      <a:pt x="5847" y="1839"/>
                    </a:lnTo>
                    <a:lnTo>
                      <a:pt x="5860" y="1809"/>
                    </a:lnTo>
                    <a:lnTo>
                      <a:pt x="5876" y="1771"/>
                    </a:lnTo>
                    <a:lnTo>
                      <a:pt x="5891" y="1735"/>
                    </a:lnTo>
                    <a:lnTo>
                      <a:pt x="5902" y="1710"/>
                    </a:lnTo>
                    <a:lnTo>
                      <a:pt x="5911" y="1685"/>
                    </a:lnTo>
                    <a:lnTo>
                      <a:pt x="5923" y="1649"/>
                    </a:lnTo>
                    <a:lnTo>
                      <a:pt x="5936" y="1613"/>
                    </a:lnTo>
                    <a:lnTo>
                      <a:pt x="5943" y="1592"/>
                    </a:lnTo>
                    <a:lnTo>
                      <a:pt x="5946" y="1587"/>
                    </a:lnTo>
                    <a:lnTo>
                      <a:pt x="5948" y="1584"/>
                    </a:lnTo>
                    <a:lnTo>
                      <a:pt x="5952" y="1582"/>
                    </a:lnTo>
                    <a:lnTo>
                      <a:pt x="5955" y="1582"/>
                    </a:lnTo>
                    <a:lnTo>
                      <a:pt x="5960" y="1584"/>
                    </a:lnTo>
                    <a:lnTo>
                      <a:pt x="5965" y="1587"/>
                    </a:lnTo>
                    <a:lnTo>
                      <a:pt x="5971" y="1591"/>
                    </a:lnTo>
                    <a:lnTo>
                      <a:pt x="5977" y="1597"/>
                    </a:lnTo>
                    <a:lnTo>
                      <a:pt x="5985" y="1604"/>
                    </a:lnTo>
                    <a:lnTo>
                      <a:pt x="5995" y="1611"/>
                    </a:lnTo>
                    <a:lnTo>
                      <a:pt x="6006" y="1619"/>
                    </a:lnTo>
                    <a:lnTo>
                      <a:pt x="6020" y="1626"/>
                    </a:lnTo>
                    <a:lnTo>
                      <a:pt x="6046" y="1641"/>
                    </a:lnTo>
                    <a:lnTo>
                      <a:pt x="6068" y="1653"/>
                    </a:lnTo>
                    <a:lnTo>
                      <a:pt x="6079" y="1659"/>
                    </a:lnTo>
                    <a:lnTo>
                      <a:pt x="6088" y="1662"/>
                    </a:lnTo>
                    <a:lnTo>
                      <a:pt x="6098" y="1664"/>
                    </a:lnTo>
                    <a:lnTo>
                      <a:pt x="6107" y="1667"/>
                    </a:lnTo>
                    <a:lnTo>
                      <a:pt x="6129" y="1669"/>
                    </a:lnTo>
                    <a:lnTo>
                      <a:pt x="6151" y="1669"/>
                    </a:lnTo>
                    <a:lnTo>
                      <a:pt x="6162" y="1670"/>
                    </a:lnTo>
                    <a:lnTo>
                      <a:pt x="6173" y="1670"/>
                    </a:lnTo>
                    <a:lnTo>
                      <a:pt x="6181" y="1673"/>
                    </a:lnTo>
                    <a:lnTo>
                      <a:pt x="6190" y="1675"/>
                    </a:lnTo>
                    <a:lnTo>
                      <a:pt x="6204" y="1682"/>
                    </a:lnTo>
                    <a:lnTo>
                      <a:pt x="6217" y="1691"/>
                    </a:lnTo>
                    <a:lnTo>
                      <a:pt x="6225" y="1698"/>
                    </a:lnTo>
                    <a:lnTo>
                      <a:pt x="6231" y="1703"/>
                    </a:lnTo>
                    <a:lnTo>
                      <a:pt x="6235" y="1704"/>
                    </a:lnTo>
                    <a:lnTo>
                      <a:pt x="6237" y="1703"/>
                    </a:lnTo>
                    <a:lnTo>
                      <a:pt x="6242" y="1700"/>
                    </a:lnTo>
                    <a:lnTo>
                      <a:pt x="6245" y="1695"/>
                    </a:lnTo>
                    <a:lnTo>
                      <a:pt x="6254" y="1697"/>
                    </a:lnTo>
                    <a:lnTo>
                      <a:pt x="6261" y="1699"/>
                    </a:lnTo>
                    <a:lnTo>
                      <a:pt x="6268" y="1686"/>
                    </a:lnTo>
                    <a:lnTo>
                      <a:pt x="6275" y="1674"/>
                    </a:lnTo>
                    <a:lnTo>
                      <a:pt x="6283" y="1669"/>
                    </a:lnTo>
                    <a:lnTo>
                      <a:pt x="6294" y="1664"/>
                    </a:lnTo>
                    <a:lnTo>
                      <a:pt x="6301" y="1663"/>
                    </a:lnTo>
                    <a:lnTo>
                      <a:pt x="6307" y="1664"/>
                    </a:lnTo>
                    <a:lnTo>
                      <a:pt x="6312" y="1664"/>
                    </a:lnTo>
                    <a:lnTo>
                      <a:pt x="6317" y="1664"/>
                    </a:lnTo>
                    <a:lnTo>
                      <a:pt x="6323" y="1664"/>
                    </a:lnTo>
                    <a:lnTo>
                      <a:pt x="6327" y="1663"/>
                    </a:lnTo>
                    <a:lnTo>
                      <a:pt x="6332" y="1661"/>
                    </a:lnTo>
                    <a:lnTo>
                      <a:pt x="6338" y="1659"/>
                    </a:lnTo>
                    <a:lnTo>
                      <a:pt x="6343" y="1655"/>
                    </a:lnTo>
                    <a:lnTo>
                      <a:pt x="6348" y="1650"/>
                    </a:lnTo>
                    <a:lnTo>
                      <a:pt x="6360" y="1638"/>
                    </a:lnTo>
                    <a:lnTo>
                      <a:pt x="6374" y="1624"/>
                    </a:lnTo>
                    <a:lnTo>
                      <a:pt x="6387" y="1609"/>
                    </a:lnTo>
                    <a:lnTo>
                      <a:pt x="6399" y="1597"/>
                    </a:lnTo>
                    <a:lnTo>
                      <a:pt x="6407" y="1586"/>
                    </a:lnTo>
                    <a:lnTo>
                      <a:pt x="6414" y="1575"/>
                    </a:lnTo>
                    <a:lnTo>
                      <a:pt x="6417" y="1572"/>
                    </a:lnTo>
                    <a:lnTo>
                      <a:pt x="6420" y="1568"/>
                    </a:lnTo>
                    <a:lnTo>
                      <a:pt x="6423" y="1566"/>
                    </a:lnTo>
                    <a:lnTo>
                      <a:pt x="6426" y="1565"/>
                    </a:lnTo>
                    <a:lnTo>
                      <a:pt x="6431" y="1565"/>
                    </a:lnTo>
                    <a:lnTo>
                      <a:pt x="6436" y="1562"/>
                    </a:lnTo>
                    <a:lnTo>
                      <a:pt x="6439" y="1559"/>
                    </a:lnTo>
                    <a:lnTo>
                      <a:pt x="6442" y="1553"/>
                    </a:lnTo>
                    <a:lnTo>
                      <a:pt x="6447" y="1543"/>
                    </a:lnTo>
                    <a:lnTo>
                      <a:pt x="6457" y="1531"/>
                    </a:lnTo>
                    <a:lnTo>
                      <a:pt x="6463" y="1524"/>
                    </a:lnTo>
                    <a:lnTo>
                      <a:pt x="6469" y="1519"/>
                    </a:lnTo>
                    <a:lnTo>
                      <a:pt x="6475" y="1515"/>
                    </a:lnTo>
                    <a:lnTo>
                      <a:pt x="6480" y="1514"/>
                    </a:lnTo>
                    <a:lnTo>
                      <a:pt x="6491" y="1511"/>
                    </a:lnTo>
                    <a:lnTo>
                      <a:pt x="6507" y="1508"/>
                    </a:lnTo>
                    <a:lnTo>
                      <a:pt x="6526" y="1504"/>
                    </a:lnTo>
                    <a:lnTo>
                      <a:pt x="6544" y="1500"/>
                    </a:lnTo>
                    <a:lnTo>
                      <a:pt x="6552" y="1497"/>
                    </a:lnTo>
                    <a:lnTo>
                      <a:pt x="6560" y="1493"/>
                    </a:lnTo>
                    <a:lnTo>
                      <a:pt x="6566" y="1490"/>
                    </a:lnTo>
                    <a:lnTo>
                      <a:pt x="6572" y="1486"/>
                    </a:lnTo>
                    <a:lnTo>
                      <a:pt x="6577" y="1483"/>
                    </a:lnTo>
                    <a:lnTo>
                      <a:pt x="6582" y="1479"/>
                    </a:lnTo>
                    <a:lnTo>
                      <a:pt x="6588" y="1477"/>
                    </a:lnTo>
                    <a:lnTo>
                      <a:pt x="6594" y="1475"/>
                    </a:lnTo>
                    <a:lnTo>
                      <a:pt x="6604" y="1473"/>
                    </a:lnTo>
                    <a:lnTo>
                      <a:pt x="6615" y="1470"/>
                    </a:lnTo>
                    <a:lnTo>
                      <a:pt x="6620" y="1467"/>
                    </a:lnTo>
                    <a:lnTo>
                      <a:pt x="6625" y="1464"/>
                    </a:lnTo>
                    <a:lnTo>
                      <a:pt x="6628" y="1459"/>
                    </a:lnTo>
                    <a:lnTo>
                      <a:pt x="6633" y="1454"/>
                    </a:lnTo>
                    <a:lnTo>
                      <a:pt x="6644" y="1441"/>
                    </a:lnTo>
                    <a:lnTo>
                      <a:pt x="6657" y="1424"/>
                    </a:lnTo>
                    <a:lnTo>
                      <a:pt x="6664" y="1417"/>
                    </a:lnTo>
                    <a:lnTo>
                      <a:pt x="6669" y="1410"/>
                    </a:lnTo>
                    <a:lnTo>
                      <a:pt x="6672" y="1404"/>
                    </a:lnTo>
                    <a:lnTo>
                      <a:pt x="6675" y="1399"/>
                    </a:lnTo>
                    <a:lnTo>
                      <a:pt x="6675" y="1390"/>
                    </a:lnTo>
                    <a:lnTo>
                      <a:pt x="6673" y="1378"/>
                    </a:lnTo>
                    <a:lnTo>
                      <a:pt x="6672" y="1365"/>
                    </a:lnTo>
                    <a:lnTo>
                      <a:pt x="6673" y="1352"/>
                    </a:lnTo>
                    <a:lnTo>
                      <a:pt x="6675" y="1340"/>
                    </a:lnTo>
                    <a:lnTo>
                      <a:pt x="6675" y="1332"/>
                    </a:lnTo>
                    <a:lnTo>
                      <a:pt x="6672" y="1328"/>
                    </a:lnTo>
                    <a:lnTo>
                      <a:pt x="6670" y="1326"/>
                    </a:lnTo>
                    <a:lnTo>
                      <a:pt x="6666" y="1325"/>
                    </a:lnTo>
                    <a:lnTo>
                      <a:pt x="6661" y="1325"/>
                    </a:lnTo>
                    <a:lnTo>
                      <a:pt x="6648" y="1325"/>
                    </a:lnTo>
                    <a:lnTo>
                      <a:pt x="6635" y="1325"/>
                    </a:lnTo>
                    <a:lnTo>
                      <a:pt x="6621" y="1322"/>
                    </a:lnTo>
                    <a:lnTo>
                      <a:pt x="6612" y="1320"/>
                    </a:lnTo>
                    <a:lnTo>
                      <a:pt x="6608" y="1316"/>
                    </a:lnTo>
                    <a:lnTo>
                      <a:pt x="6607" y="1313"/>
                    </a:lnTo>
                    <a:lnTo>
                      <a:pt x="6607" y="1308"/>
                    </a:lnTo>
                    <a:lnTo>
                      <a:pt x="6609" y="1302"/>
                    </a:lnTo>
                    <a:lnTo>
                      <a:pt x="6612" y="1296"/>
                    </a:lnTo>
                    <a:lnTo>
                      <a:pt x="6615" y="1291"/>
                    </a:lnTo>
                    <a:lnTo>
                      <a:pt x="6619" y="1287"/>
                    </a:lnTo>
                    <a:lnTo>
                      <a:pt x="6623" y="1283"/>
                    </a:lnTo>
                    <a:lnTo>
                      <a:pt x="6628" y="1279"/>
                    </a:lnTo>
                    <a:lnTo>
                      <a:pt x="6632" y="1276"/>
                    </a:lnTo>
                    <a:lnTo>
                      <a:pt x="6635" y="1272"/>
                    </a:lnTo>
                    <a:lnTo>
                      <a:pt x="6638" y="1267"/>
                    </a:lnTo>
                    <a:lnTo>
                      <a:pt x="6639" y="1263"/>
                    </a:lnTo>
                    <a:lnTo>
                      <a:pt x="6640" y="1257"/>
                    </a:lnTo>
                    <a:lnTo>
                      <a:pt x="6640" y="1251"/>
                    </a:lnTo>
                    <a:lnTo>
                      <a:pt x="6640" y="1244"/>
                    </a:lnTo>
                    <a:lnTo>
                      <a:pt x="6639" y="1232"/>
                    </a:lnTo>
                    <a:lnTo>
                      <a:pt x="6641" y="1220"/>
                    </a:lnTo>
                    <a:lnTo>
                      <a:pt x="6642" y="1215"/>
                    </a:lnTo>
                    <a:lnTo>
                      <a:pt x="6645" y="1210"/>
                    </a:lnTo>
                    <a:lnTo>
                      <a:pt x="6647" y="1207"/>
                    </a:lnTo>
                    <a:lnTo>
                      <a:pt x="6651" y="1203"/>
                    </a:lnTo>
                    <a:lnTo>
                      <a:pt x="6660" y="1194"/>
                    </a:lnTo>
                    <a:lnTo>
                      <a:pt x="6672" y="1181"/>
                    </a:lnTo>
                    <a:lnTo>
                      <a:pt x="6678" y="1174"/>
                    </a:lnTo>
                    <a:lnTo>
                      <a:pt x="6683" y="1166"/>
                    </a:lnTo>
                    <a:lnTo>
                      <a:pt x="6686" y="1159"/>
                    </a:lnTo>
                    <a:lnTo>
                      <a:pt x="6689" y="1152"/>
                    </a:lnTo>
                    <a:lnTo>
                      <a:pt x="6691" y="1134"/>
                    </a:lnTo>
                    <a:lnTo>
                      <a:pt x="6694" y="1111"/>
                    </a:lnTo>
                    <a:lnTo>
                      <a:pt x="6696" y="1087"/>
                    </a:lnTo>
                    <a:lnTo>
                      <a:pt x="6701" y="1070"/>
                    </a:lnTo>
                    <a:lnTo>
                      <a:pt x="6703" y="1064"/>
                    </a:lnTo>
                    <a:lnTo>
                      <a:pt x="6707" y="1059"/>
                    </a:lnTo>
                    <a:lnTo>
                      <a:pt x="6711" y="1054"/>
                    </a:lnTo>
                    <a:lnTo>
                      <a:pt x="6716" y="1049"/>
                    </a:lnTo>
                    <a:lnTo>
                      <a:pt x="6726" y="1040"/>
                    </a:lnTo>
                    <a:lnTo>
                      <a:pt x="6734" y="1033"/>
                    </a:lnTo>
                    <a:lnTo>
                      <a:pt x="6740" y="1026"/>
                    </a:lnTo>
                    <a:lnTo>
                      <a:pt x="6746" y="1014"/>
                    </a:lnTo>
                    <a:lnTo>
                      <a:pt x="6749" y="1008"/>
                    </a:lnTo>
                    <a:lnTo>
                      <a:pt x="6752" y="1001"/>
                    </a:lnTo>
                    <a:lnTo>
                      <a:pt x="6754" y="994"/>
                    </a:lnTo>
                    <a:lnTo>
                      <a:pt x="6755" y="988"/>
                    </a:lnTo>
                    <a:lnTo>
                      <a:pt x="6755" y="976"/>
                    </a:lnTo>
                    <a:lnTo>
                      <a:pt x="6755" y="967"/>
                    </a:lnTo>
                    <a:lnTo>
                      <a:pt x="6754" y="958"/>
                    </a:lnTo>
                    <a:lnTo>
                      <a:pt x="6754" y="951"/>
                    </a:lnTo>
                    <a:lnTo>
                      <a:pt x="6754" y="945"/>
                    </a:lnTo>
                    <a:lnTo>
                      <a:pt x="6755" y="938"/>
                    </a:lnTo>
                    <a:lnTo>
                      <a:pt x="6760" y="929"/>
                    </a:lnTo>
                    <a:lnTo>
                      <a:pt x="6768" y="918"/>
                    </a:lnTo>
                    <a:lnTo>
                      <a:pt x="6778" y="907"/>
                    </a:lnTo>
                    <a:lnTo>
                      <a:pt x="6785" y="899"/>
                    </a:lnTo>
                    <a:lnTo>
                      <a:pt x="6789" y="894"/>
                    </a:lnTo>
                    <a:lnTo>
                      <a:pt x="6791" y="891"/>
                    </a:lnTo>
                    <a:lnTo>
                      <a:pt x="6792" y="887"/>
                    </a:lnTo>
                    <a:lnTo>
                      <a:pt x="6792" y="884"/>
                    </a:lnTo>
                    <a:lnTo>
                      <a:pt x="6792" y="876"/>
                    </a:lnTo>
                    <a:lnTo>
                      <a:pt x="6793" y="867"/>
                    </a:lnTo>
                    <a:lnTo>
                      <a:pt x="6797" y="857"/>
                    </a:lnTo>
                    <a:lnTo>
                      <a:pt x="6802" y="847"/>
                    </a:lnTo>
                    <a:lnTo>
                      <a:pt x="6806" y="836"/>
                    </a:lnTo>
                    <a:lnTo>
                      <a:pt x="6810" y="825"/>
                    </a:lnTo>
                    <a:lnTo>
                      <a:pt x="6814" y="813"/>
                    </a:lnTo>
                    <a:lnTo>
                      <a:pt x="6816" y="800"/>
                    </a:lnTo>
                    <a:lnTo>
                      <a:pt x="6818" y="786"/>
                    </a:lnTo>
                    <a:lnTo>
                      <a:pt x="6821" y="769"/>
                    </a:lnTo>
                    <a:lnTo>
                      <a:pt x="6823" y="755"/>
                    </a:lnTo>
                    <a:lnTo>
                      <a:pt x="6824" y="745"/>
                    </a:lnTo>
                    <a:lnTo>
                      <a:pt x="6824" y="741"/>
                    </a:lnTo>
                    <a:lnTo>
                      <a:pt x="6825" y="736"/>
                    </a:lnTo>
                    <a:lnTo>
                      <a:pt x="6828" y="733"/>
                    </a:lnTo>
                    <a:lnTo>
                      <a:pt x="6830" y="729"/>
                    </a:lnTo>
                    <a:lnTo>
                      <a:pt x="6839" y="723"/>
                    </a:lnTo>
                    <a:lnTo>
                      <a:pt x="6847" y="717"/>
                    </a:lnTo>
                    <a:lnTo>
                      <a:pt x="6856" y="709"/>
                    </a:lnTo>
                    <a:lnTo>
                      <a:pt x="6865" y="699"/>
                    </a:lnTo>
                    <a:lnTo>
                      <a:pt x="6872" y="690"/>
                    </a:lnTo>
                    <a:lnTo>
                      <a:pt x="6878" y="682"/>
                    </a:lnTo>
                    <a:lnTo>
                      <a:pt x="6885" y="673"/>
                    </a:lnTo>
                    <a:lnTo>
                      <a:pt x="6892" y="666"/>
                    </a:lnTo>
                    <a:lnTo>
                      <a:pt x="6899" y="660"/>
                    </a:lnTo>
                    <a:lnTo>
                      <a:pt x="6905" y="657"/>
                    </a:lnTo>
                    <a:lnTo>
                      <a:pt x="6910" y="654"/>
                    </a:lnTo>
                    <a:lnTo>
                      <a:pt x="6915" y="651"/>
                    </a:lnTo>
                    <a:lnTo>
                      <a:pt x="6921" y="645"/>
                    </a:lnTo>
                    <a:lnTo>
                      <a:pt x="6925" y="638"/>
                    </a:lnTo>
                    <a:lnTo>
                      <a:pt x="6929" y="632"/>
                    </a:lnTo>
                    <a:lnTo>
                      <a:pt x="6934" y="626"/>
                    </a:lnTo>
                    <a:lnTo>
                      <a:pt x="6940" y="622"/>
                    </a:lnTo>
                    <a:lnTo>
                      <a:pt x="6944" y="621"/>
                    </a:lnTo>
                    <a:lnTo>
                      <a:pt x="6953" y="617"/>
                    </a:lnTo>
                    <a:lnTo>
                      <a:pt x="6961" y="611"/>
                    </a:lnTo>
                    <a:lnTo>
                      <a:pt x="6971" y="603"/>
                    </a:lnTo>
                    <a:lnTo>
                      <a:pt x="6976" y="596"/>
                    </a:lnTo>
                    <a:lnTo>
                      <a:pt x="6978" y="591"/>
                    </a:lnTo>
                    <a:lnTo>
                      <a:pt x="6979" y="588"/>
                    </a:lnTo>
                    <a:lnTo>
                      <a:pt x="6979" y="583"/>
                    </a:lnTo>
                    <a:lnTo>
                      <a:pt x="6979" y="579"/>
                    </a:lnTo>
                    <a:lnTo>
                      <a:pt x="6978" y="572"/>
                    </a:lnTo>
                    <a:lnTo>
                      <a:pt x="6975" y="565"/>
                    </a:lnTo>
                    <a:lnTo>
                      <a:pt x="6974" y="560"/>
                    </a:lnTo>
                    <a:lnTo>
                      <a:pt x="6974" y="556"/>
                    </a:lnTo>
                    <a:lnTo>
                      <a:pt x="6976" y="550"/>
                    </a:lnTo>
                    <a:lnTo>
                      <a:pt x="6981" y="542"/>
                    </a:lnTo>
                    <a:lnTo>
                      <a:pt x="6986" y="534"/>
                    </a:lnTo>
                    <a:lnTo>
                      <a:pt x="6990" y="526"/>
                    </a:lnTo>
                    <a:lnTo>
                      <a:pt x="6991" y="516"/>
                    </a:lnTo>
                    <a:lnTo>
                      <a:pt x="6991" y="504"/>
                    </a:lnTo>
                    <a:lnTo>
                      <a:pt x="6991" y="497"/>
                    </a:lnTo>
                    <a:lnTo>
                      <a:pt x="6990" y="491"/>
                    </a:lnTo>
                    <a:lnTo>
                      <a:pt x="6987" y="487"/>
                    </a:lnTo>
                    <a:lnTo>
                      <a:pt x="6985" y="482"/>
                    </a:lnTo>
                    <a:lnTo>
                      <a:pt x="6982" y="477"/>
                    </a:lnTo>
                    <a:lnTo>
                      <a:pt x="6979" y="474"/>
                    </a:lnTo>
                    <a:lnTo>
                      <a:pt x="6975" y="471"/>
                    </a:lnTo>
                    <a:lnTo>
                      <a:pt x="6972" y="469"/>
                    </a:lnTo>
                    <a:lnTo>
                      <a:pt x="6962" y="464"/>
                    </a:lnTo>
                    <a:lnTo>
                      <a:pt x="6953" y="457"/>
                    </a:lnTo>
                    <a:lnTo>
                      <a:pt x="6949" y="453"/>
                    </a:lnTo>
                    <a:lnTo>
                      <a:pt x="6946" y="449"/>
                    </a:lnTo>
                    <a:lnTo>
                      <a:pt x="6943" y="444"/>
                    </a:lnTo>
                    <a:lnTo>
                      <a:pt x="6942" y="439"/>
                    </a:lnTo>
                    <a:lnTo>
                      <a:pt x="6943" y="428"/>
                    </a:lnTo>
                    <a:lnTo>
                      <a:pt x="6948" y="419"/>
                    </a:lnTo>
                    <a:lnTo>
                      <a:pt x="6952" y="409"/>
                    </a:lnTo>
                    <a:lnTo>
                      <a:pt x="6954" y="402"/>
                    </a:lnTo>
                    <a:lnTo>
                      <a:pt x="6954" y="393"/>
                    </a:lnTo>
                    <a:lnTo>
                      <a:pt x="6955" y="381"/>
                    </a:lnTo>
                    <a:lnTo>
                      <a:pt x="6955" y="370"/>
                    </a:lnTo>
                    <a:lnTo>
                      <a:pt x="6954" y="363"/>
                    </a:lnTo>
                    <a:lnTo>
                      <a:pt x="6952" y="358"/>
                    </a:lnTo>
                    <a:lnTo>
                      <a:pt x="6946" y="353"/>
                    </a:lnTo>
                    <a:lnTo>
                      <a:pt x="6937" y="349"/>
                    </a:lnTo>
                    <a:lnTo>
                      <a:pt x="6929" y="344"/>
                    </a:lnTo>
                    <a:lnTo>
                      <a:pt x="6919" y="339"/>
                    </a:lnTo>
                    <a:lnTo>
                      <a:pt x="6910" y="334"/>
                    </a:lnTo>
                    <a:lnTo>
                      <a:pt x="6899" y="331"/>
                    </a:lnTo>
                    <a:lnTo>
                      <a:pt x="6888" y="327"/>
                    </a:lnTo>
                    <a:lnTo>
                      <a:pt x="6883" y="327"/>
                    </a:lnTo>
                    <a:lnTo>
                      <a:pt x="6877" y="326"/>
                    </a:lnTo>
                    <a:lnTo>
                      <a:pt x="6871" y="327"/>
                    </a:lnTo>
                    <a:lnTo>
                      <a:pt x="6865" y="329"/>
                    </a:lnTo>
                    <a:lnTo>
                      <a:pt x="6854" y="332"/>
                    </a:lnTo>
                    <a:lnTo>
                      <a:pt x="6842" y="337"/>
                    </a:lnTo>
                    <a:lnTo>
                      <a:pt x="6833" y="344"/>
                    </a:lnTo>
                    <a:lnTo>
                      <a:pt x="6822" y="351"/>
                    </a:lnTo>
                    <a:lnTo>
                      <a:pt x="6812" y="357"/>
                    </a:lnTo>
                    <a:lnTo>
                      <a:pt x="6801" y="362"/>
                    </a:lnTo>
                    <a:lnTo>
                      <a:pt x="6795" y="363"/>
                    </a:lnTo>
                    <a:lnTo>
                      <a:pt x="6789" y="363"/>
                    </a:lnTo>
                    <a:lnTo>
                      <a:pt x="6783" y="363"/>
                    </a:lnTo>
                    <a:lnTo>
                      <a:pt x="6777" y="362"/>
                    </a:lnTo>
                    <a:lnTo>
                      <a:pt x="6772" y="359"/>
                    </a:lnTo>
                    <a:lnTo>
                      <a:pt x="6768" y="357"/>
                    </a:lnTo>
                    <a:lnTo>
                      <a:pt x="6766" y="353"/>
                    </a:lnTo>
                    <a:lnTo>
                      <a:pt x="6766" y="349"/>
                    </a:lnTo>
                    <a:lnTo>
                      <a:pt x="6767" y="337"/>
                    </a:lnTo>
                    <a:lnTo>
                      <a:pt x="6770" y="324"/>
                    </a:lnTo>
                    <a:lnTo>
                      <a:pt x="6770" y="318"/>
                    </a:lnTo>
                    <a:lnTo>
                      <a:pt x="6770" y="312"/>
                    </a:lnTo>
                    <a:lnTo>
                      <a:pt x="6768" y="307"/>
                    </a:lnTo>
                    <a:lnTo>
                      <a:pt x="6766" y="304"/>
                    </a:lnTo>
                    <a:lnTo>
                      <a:pt x="6762" y="301"/>
                    </a:lnTo>
                    <a:lnTo>
                      <a:pt x="6760" y="298"/>
                    </a:lnTo>
                    <a:lnTo>
                      <a:pt x="6758" y="294"/>
                    </a:lnTo>
                    <a:lnTo>
                      <a:pt x="6758" y="289"/>
                    </a:lnTo>
                    <a:lnTo>
                      <a:pt x="6758" y="286"/>
                    </a:lnTo>
                    <a:lnTo>
                      <a:pt x="6760" y="281"/>
                    </a:lnTo>
                    <a:lnTo>
                      <a:pt x="6762" y="277"/>
                    </a:lnTo>
                    <a:lnTo>
                      <a:pt x="6766" y="274"/>
                    </a:lnTo>
                    <a:lnTo>
                      <a:pt x="6779" y="268"/>
                    </a:lnTo>
                    <a:lnTo>
                      <a:pt x="6793" y="262"/>
                    </a:lnTo>
                    <a:lnTo>
                      <a:pt x="6802" y="258"/>
                    </a:lnTo>
                    <a:lnTo>
                      <a:pt x="6809" y="255"/>
                    </a:lnTo>
                    <a:lnTo>
                      <a:pt x="6816" y="250"/>
                    </a:lnTo>
                    <a:lnTo>
                      <a:pt x="6822" y="245"/>
                    </a:lnTo>
                    <a:lnTo>
                      <a:pt x="6831" y="233"/>
                    </a:lnTo>
                    <a:lnTo>
                      <a:pt x="6841" y="222"/>
                    </a:lnTo>
                    <a:lnTo>
                      <a:pt x="6847" y="211"/>
                    </a:lnTo>
                    <a:lnTo>
                      <a:pt x="6852" y="201"/>
                    </a:lnTo>
                    <a:lnTo>
                      <a:pt x="6855" y="192"/>
                    </a:lnTo>
                    <a:lnTo>
                      <a:pt x="6861" y="180"/>
                    </a:lnTo>
                    <a:lnTo>
                      <a:pt x="6868" y="168"/>
                    </a:lnTo>
                    <a:lnTo>
                      <a:pt x="6878" y="156"/>
                    </a:lnTo>
                    <a:lnTo>
                      <a:pt x="6890" y="145"/>
                    </a:lnTo>
                    <a:lnTo>
                      <a:pt x="6899" y="138"/>
                    </a:lnTo>
                    <a:lnTo>
                      <a:pt x="6903" y="135"/>
                    </a:lnTo>
                    <a:lnTo>
                      <a:pt x="6906" y="131"/>
                    </a:lnTo>
                    <a:lnTo>
                      <a:pt x="6909" y="128"/>
                    </a:lnTo>
                    <a:lnTo>
                      <a:pt x="6911" y="123"/>
                    </a:lnTo>
                    <a:lnTo>
                      <a:pt x="6916" y="113"/>
                    </a:lnTo>
                    <a:lnTo>
                      <a:pt x="6922" y="101"/>
                    </a:lnTo>
                    <a:lnTo>
                      <a:pt x="6930" y="90"/>
                    </a:lnTo>
                    <a:lnTo>
                      <a:pt x="6938" y="78"/>
                    </a:lnTo>
                    <a:lnTo>
                      <a:pt x="6946" y="65"/>
                    </a:lnTo>
                    <a:lnTo>
                      <a:pt x="6953" y="52"/>
                    </a:lnTo>
                    <a:lnTo>
                      <a:pt x="6957" y="46"/>
                    </a:lnTo>
                    <a:lnTo>
                      <a:pt x="6962" y="41"/>
                    </a:lnTo>
                    <a:lnTo>
                      <a:pt x="6969" y="37"/>
                    </a:lnTo>
                    <a:lnTo>
                      <a:pt x="6976" y="36"/>
                    </a:lnTo>
                    <a:lnTo>
                      <a:pt x="6993" y="35"/>
                    </a:lnTo>
                    <a:lnTo>
                      <a:pt x="7006" y="35"/>
                    </a:lnTo>
                    <a:lnTo>
                      <a:pt x="7019" y="35"/>
                    </a:lnTo>
                    <a:lnTo>
                      <a:pt x="7032" y="35"/>
                    </a:lnTo>
                    <a:lnTo>
                      <a:pt x="7048" y="34"/>
                    </a:lnTo>
                    <a:lnTo>
                      <a:pt x="7062" y="31"/>
                    </a:lnTo>
                    <a:lnTo>
                      <a:pt x="7076" y="29"/>
                    </a:lnTo>
                    <a:lnTo>
                      <a:pt x="7086" y="25"/>
                    </a:lnTo>
                    <a:lnTo>
                      <a:pt x="7097" y="18"/>
                    </a:lnTo>
                    <a:lnTo>
                      <a:pt x="7110" y="8"/>
                    </a:lnTo>
                    <a:lnTo>
                      <a:pt x="7116" y="4"/>
                    </a:lnTo>
                    <a:lnTo>
                      <a:pt x="7119" y="2"/>
                    </a:lnTo>
                    <a:lnTo>
                      <a:pt x="7123" y="0"/>
                    </a:lnTo>
                    <a:lnTo>
                      <a:pt x="7125" y="2"/>
                    </a:lnTo>
                    <a:lnTo>
                      <a:pt x="7129" y="6"/>
                    </a:lnTo>
                    <a:lnTo>
                      <a:pt x="7135" y="14"/>
                    </a:lnTo>
                    <a:lnTo>
                      <a:pt x="7144" y="19"/>
                    </a:lnTo>
                    <a:lnTo>
                      <a:pt x="7154" y="24"/>
                    </a:lnTo>
                    <a:lnTo>
                      <a:pt x="7162" y="29"/>
                    </a:lnTo>
                    <a:lnTo>
                      <a:pt x="7170" y="36"/>
                    </a:lnTo>
                    <a:lnTo>
                      <a:pt x="7174" y="41"/>
                    </a:lnTo>
                    <a:lnTo>
                      <a:pt x="7177" y="46"/>
                    </a:lnTo>
                    <a:lnTo>
                      <a:pt x="7180" y="50"/>
                    </a:lnTo>
                    <a:lnTo>
                      <a:pt x="7181" y="56"/>
                    </a:lnTo>
                    <a:lnTo>
                      <a:pt x="7181" y="62"/>
                    </a:lnTo>
                    <a:lnTo>
                      <a:pt x="7182" y="66"/>
                    </a:lnTo>
                    <a:lnTo>
                      <a:pt x="7184" y="69"/>
                    </a:lnTo>
                    <a:lnTo>
                      <a:pt x="7187" y="72"/>
                    </a:lnTo>
                    <a:lnTo>
                      <a:pt x="7192" y="75"/>
                    </a:lnTo>
                    <a:lnTo>
                      <a:pt x="7199" y="77"/>
                    </a:lnTo>
                    <a:lnTo>
                      <a:pt x="7206" y="78"/>
                    </a:lnTo>
                    <a:lnTo>
                      <a:pt x="7214" y="81"/>
                    </a:lnTo>
                    <a:lnTo>
                      <a:pt x="7218" y="84"/>
                    </a:lnTo>
                    <a:lnTo>
                      <a:pt x="7221" y="87"/>
                    </a:lnTo>
                    <a:lnTo>
                      <a:pt x="7224" y="92"/>
                    </a:lnTo>
                    <a:lnTo>
                      <a:pt x="7226" y="98"/>
                    </a:lnTo>
                    <a:lnTo>
                      <a:pt x="7227" y="109"/>
                    </a:lnTo>
                    <a:lnTo>
                      <a:pt x="7226" y="116"/>
                    </a:lnTo>
                    <a:lnTo>
                      <a:pt x="7225" y="119"/>
                    </a:lnTo>
                    <a:lnTo>
                      <a:pt x="7223" y="122"/>
                    </a:lnTo>
                    <a:lnTo>
                      <a:pt x="7220" y="124"/>
                    </a:lnTo>
                    <a:lnTo>
                      <a:pt x="7215" y="125"/>
                    </a:lnTo>
                    <a:lnTo>
                      <a:pt x="7212" y="129"/>
                    </a:lnTo>
                    <a:lnTo>
                      <a:pt x="7208" y="132"/>
                    </a:lnTo>
                    <a:lnTo>
                      <a:pt x="7205" y="137"/>
                    </a:lnTo>
                    <a:lnTo>
                      <a:pt x="7202" y="143"/>
                    </a:lnTo>
                    <a:lnTo>
                      <a:pt x="7200" y="156"/>
                    </a:lnTo>
                    <a:lnTo>
                      <a:pt x="7200" y="168"/>
                    </a:lnTo>
                    <a:lnTo>
                      <a:pt x="7199" y="180"/>
                    </a:lnTo>
                    <a:lnTo>
                      <a:pt x="7196" y="193"/>
                    </a:lnTo>
                    <a:lnTo>
                      <a:pt x="7192" y="207"/>
                    </a:lnTo>
                    <a:lnTo>
                      <a:pt x="7182" y="226"/>
                    </a:lnTo>
                    <a:lnTo>
                      <a:pt x="7176" y="237"/>
                    </a:lnTo>
                    <a:lnTo>
                      <a:pt x="7170" y="246"/>
                    </a:lnTo>
                    <a:lnTo>
                      <a:pt x="7163" y="256"/>
                    </a:lnTo>
                    <a:lnTo>
                      <a:pt x="7155" y="266"/>
                    </a:lnTo>
                    <a:lnTo>
                      <a:pt x="7139" y="283"/>
                    </a:lnTo>
                    <a:lnTo>
                      <a:pt x="7125" y="300"/>
                    </a:lnTo>
                    <a:lnTo>
                      <a:pt x="7112" y="313"/>
                    </a:lnTo>
                    <a:lnTo>
                      <a:pt x="7102" y="324"/>
                    </a:lnTo>
                    <a:lnTo>
                      <a:pt x="7099" y="327"/>
                    </a:lnTo>
                    <a:lnTo>
                      <a:pt x="7097" y="332"/>
                    </a:lnTo>
                    <a:lnTo>
                      <a:pt x="7094" y="336"/>
                    </a:lnTo>
                    <a:lnTo>
                      <a:pt x="7094" y="339"/>
                    </a:lnTo>
                    <a:lnTo>
                      <a:pt x="7095" y="343"/>
                    </a:lnTo>
                    <a:lnTo>
                      <a:pt x="7097" y="345"/>
                    </a:lnTo>
                    <a:lnTo>
                      <a:pt x="7098" y="346"/>
                    </a:lnTo>
                    <a:lnTo>
                      <a:pt x="7100" y="346"/>
                    </a:lnTo>
                    <a:lnTo>
                      <a:pt x="7108" y="346"/>
                    </a:lnTo>
                    <a:lnTo>
                      <a:pt x="7123" y="345"/>
                    </a:lnTo>
                    <a:lnTo>
                      <a:pt x="7131" y="344"/>
                    </a:lnTo>
                    <a:lnTo>
                      <a:pt x="7137" y="345"/>
                    </a:lnTo>
                    <a:lnTo>
                      <a:pt x="7143" y="346"/>
                    </a:lnTo>
                    <a:lnTo>
                      <a:pt x="7146" y="349"/>
                    </a:lnTo>
                    <a:lnTo>
                      <a:pt x="7155" y="355"/>
                    </a:lnTo>
                    <a:lnTo>
                      <a:pt x="7163" y="362"/>
                    </a:lnTo>
                    <a:lnTo>
                      <a:pt x="7173" y="368"/>
                    </a:lnTo>
                    <a:lnTo>
                      <a:pt x="7184" y="371"/>
                    </a:lnTo>
                    <a:lnTo>
                      <a:pt x="7199" y="375"/>
                    </a:lnTo>
                    <a:lnTo>
                      <a:pt x="7218" y="378"/>
                    </a:lnTo>
                    <a:lnTo>
                      <a:pt x="7227" y="381"/>
                    </a:lnTo>
                    <a:lnTo>
                      <a:pt x="7233" y="384"/>
                    </a:lnTo>
                    <a:lnTo>
                      <a:pt x="7238" y="388"/>
                    </a:lnTo>
                    <a:lnTo>
                      <a:pt x="7243" y="392"/>
                    </a:lnTo>
                    <a:lnTo>
                      <a:pt x="7247" y="402"/>
                    </a:lnTo>
                    <a:lnTo>
                      <a:pt x="7253" y="413"/>
                    </a:lnTo>
                    <a:lnTo>
                      <a:pt x="7262" y="422"/>
                    </a:lnTo>
                    <a:lnTo>
                      <a:pt x="7271" y="431"/>
                    </a:lnTo>
                    <a:lnTo>
                      <a:pt x="7276" y="433"/>
                    </a:lnTo>
                    <a:lnTo>
                      <a:pt x="7280" y="435"/>
                    </a:lnTo>
                    <a:lnTo>
                      <a:pt x="7284" y="437"/>
                    </a:lnTo>
                    <a:lnTo>
                      <a:pt x="7288" y="438"/>
                    </a:lnTo>
                    <a:lnTo>
                      <a:pt x="7296" y="437"/>
                    </a:lnTo>
                    <a:lnTo>
                      <a:pt x="7306" y="435"/>
                    </a:lnTo>
                    <a:lnTo>
                      <a:pt x="7311" y="433"/>
                    </a:lnTo>
                    <a:lnTo>
                      <a:pt x="7314" y="431"/>
                    </a:lnTo>
                    <a:lnTo>
                      <a:pt x="7318" y="428"/>
                    </a:lnTo>
                    <a:lnTo>
                      <a:pt x="7321" y="424"/>
                    </a:lnTo>
                    <a:lnTo>
                      <a:pt x="7328" y="411"/>
                    </a:lnTo>
                    <a:lnTo>
                      <a:pt x="7337" y="394"/>
                    </a:lnTo>
                    <a:lnTo>
                      <a:pt x="7346" y="376"/>
                    </a:lnTo>
                    <a:lnTo>
                      <a:pt x="7352" y="362"/>
                    </a:lnTo>
                    <a:lnTo>
                      <a:pt x="7358" y="348"/>
                    </a:lnTo>
                    <a:lnTo>
                      <a:pt x="7366" y="329"/>
                    </a:lnTo>
                    <a:lnTo>
                      <a:pt x="7370" y="320"/>
                    </a:lnTo>
                    <a:lnTo>
                      <a:pt x="7374" y="313"/>
                    </a:lnTo>
                    <a:lnTo>
                      <a:pt x="7377" y="308"/>
                    </a:lnTo>
                    <a:lnTo>
                      <a:pt x="7379" y="307"/>
                    </a:lnTo>
                    <a:lnTo>
                      <a:pt x="7387" y="313"/>
                    </a:lnTo>
                    <a:lnTo>
                      <a:pt x="7395" y="324"/>
                    </a:lnTo>
                    <a:lnTo>
                      <a:pt x="7402" y="336"/>
                    </a:lnTo>
                    <a:lnTo>
                      <a:pt x="7407" y="349"/>
                    </a:lnTo>
                    <a:lnTo>
                      <a:pt x="7409" y="358"/>
                    </a:lnTo>
                    <a:lnTo>
                      <a:pt x="7413" y="364"/>
                    </a:lnTo>
                    <a:lnTo>
                      <a:pt x="7416" y="368"/>
                    </a:lnTo>
                    <a:lnTo>
                      <a:pt x="7423" y="370"/>
                    </a:lnTo>
                    <a:lnTo>
                      <a:pt x="7427" y="371"/>
                    </a:lnTo>
                    <a:lnTo>
                      <a:pt x="7429" y="374"/>
                    </a:lnTo>
                    <a:lnTo>
                      <a:pt x="7432" y="376"/>
                    </a:lnTo>
                    <a:lnTo>
                      <a:pt x="7434" y="378"/>
                    </a:lnTo>
                    <a:lnTo>
                      <a:pt x="7437" y="386"/>
                    </a:lnTo>
                    <a:lnTo>
                      <a:pt x="7438" y="394"/>
                    </a:lnTo>
                    <a:lnTo>
                      <a:pt x="7439" y="397"/>
                    </a:lnTo>
                    <a:lnTo>
                      <a:pt x="7441" y="401"/>
                    </a:lnTo>
                    <a:lnTo>
                      <a:pt x="7445" y="403"/>
                    </a:lnTo>
                    <a:lnTo>
                      <a:pt x="7450" y="405"/>
                    </a:lnTo>
                    <a:lnTo>
                      <a:pt x="7460" y="406"/>
                    </a:lnTo>
                    <a:lnTo>
                      <a:pt x="7471" y="406"/>
                    </a:lnTo>
                    <a:lnTo>
                      <a:pt x="7484" y="405"/>
                    </a:lnTo>
                    <a:lnTo>
                      <a:pt x="7502" y="401"/>
                    </a:lnTo>
                    <a:lnTo>
                      <a:pt x="7519" y="397"/>
                    </a:lnTo>
                    <a:lnTo>
                      <a:pt x="7529" y="396"/>
                    </a:lnTo>
                    <a:lnTo>
                      <a:pt x="7532" y="396"/>
                    </a:lnTo>
                    <a:lnTo>
                      <a:pt x="7533" y="399"/>
                    </a:lnTo>
                    <a:lnTo>
                      <a:pt x="7533" y="403"/>
                    </a:lnTo>
                    <a:lnTo>
                      <a:pt x="7533" y="408"/>
                    </a:lnTo>
                    <a:lnTo>
                      <a:pt x="7530" y="419"/>
                    </a:lnTo>
                    <a:lnTo>
                      <a:pt x="7526" y="430"/>
                    </a:lnTo>
                    <a:lnTo>
                      <a:pt x="7515" y="446"/>
                    </a:lnTo>
                    <a:lnTo>
                      <a:pt x="7505" y="462"/>
                    </a:lnTo>
                    <a:lnTo>
                      <a:pt x="7504" y="466"/>
                    </a:lnTo>
                    <a:lnTo>
                      <a:pt x="7504" y="471"/>
                    </a:lnTo>
                    <a:lnTo>
                      <a:pt x="7505" y="475"/>
                    </a:lnTo>
                    <a:lnTo>
                      <a:pt x="7507" y="479"/>
                    </a:lnTo>
                    <a:lnTo>
                      <a:pt x="7509" y="484"/>
                    </a:lnTo>
                    <a:lnTo>
                      <a:pt x="7513" y="489"/>
                    </a:lnTo>
                    <a:lnTo>
                      <a:pt x="7516" y="494"/>
                    </a:lnTo>
                    <a:lnTo>
                      <a:pt x="7521" y="498"/>
                    </a:lnTo>
                    <a:lnTo>
                      <a:pt x="7526" y="503"/>
                    </a:lnTo>
                    <a:lnTo>
                      <a:pt x="7529" y="508"/>
                    </a:lnTo>
                    <a:lnTo>
                      <a:pt x="7532" y="514"/>
                    </a:lnTo>
                    <a:lnTo>
                      <a:pt x="7534" y="520"/>
                    </a:lnTo>
                    <a:lnTo>
                      <a:pt x="7536" y="532"/>
                    </a:lnTo>
                    <a:lnTo>
                      <a:pt x="7536" y="545"/>
                    </a:lnTo>
                    <a:lnTo>
                      <a:pt x="7536" y="551"/>
                    </a:lnTo>
                    <a:lnTo>
                      <a:pt x="7536" y="556"/>
                    </a:lnTo>
                    <a:lnTo>
                      <a:pt x="7538" y="559"/>
                    </a:lnTo>
                    <a:lnTo>
                      <a:pt x="7540" y="563"/>
                    </a:lnTo>
                    <a:lnTo>
                      <a:pt x="7545" y="570"/>
                    </a:lnTo>
                    <a:lnTo>
                      <a:pt x="7552" y="576"/>
                    </a:lnTo>
                    <a:lnTo>
                      <a:pt x="7555" y="580"/>
                    </a:lnTo>
                    <a:lnTo>
                      <a:pt x="7558" y="585"/>
                    </a:lnTo>
                    <a:lnTo>
                      <a:pt x="7560" y="591"/>
                    </a:lnTo>
                    <a:lnTo>
                      <a:pt x="7561" y="598"/>
                    </a:lnTo>
                    <a:lnTo>
                      <a:pt x="7564" y="610"/>
                    </a:lnTo>
                    <a:lnTo>
                      <a:pt x="7568" y="621"/>
                    </a:lnTo>
                    <a:lnTo>
                      <a:pt x="7573" y="632"/>
                    </a:lnTo>
                    <a:lnTo>
                      <a:pt x="7582" y="645"/>
                    </a:lnTo>
                    <a:lnTo>
                      <a:pt x="7589" y="658"/>
                    </a:lnTo>
                    <a:lnTo>
                      <a:pt x="7595" y="671"/>
                    </a:lnTo>
                    <a:lnTo>
                      <a:pt x="7597" y="676"/>
                    </a:lnTo>
                    <a:lnTo>
                      <a:pt x="7599" y="680"/>
                    </a:lnTo>
                    <a:lnTo>
                      <a:pt x="7602" y="683"/>
                    </a:lnTo>
                    <a:lnTo>
                      <a:pt x="7604" y="686"/>
                    </a:lnTo>
                    <a:lnTo>
                      <a:pt x="7611" y="690"/>
                    </a:lnTo>
                    <a:lnTo>
                      <a:pt x="7617" y="692"/>
                    </a:lnTo>
                    <a:lnTo>
                      <a:pt x="7620" y="695"/>
                    </a:lnTo>
                    <a:lnTo>
                      <a:pt x="7621" y="698"/>
                    </a:lnTo>
                    <a:lnTo>
                      <a:pt x="7621" y="703"/>
                    </a:lnTo>
                    <a:lnTo>
                      <a:pt x="7620" y="709"/>
                    </a:lnTo>
                    <a:lnTo>
                      <a:pt x="7617" y="722"/>
                    </a:lnTo>
                    <a:lnTo>
                      <a:pt x="7614" y="736"/>
                    </a:lnTo>
                    <a:lnTo>
                      <a:pt x="7614" y="742"/>
                    </a:lnTo>
                    <a:lnTo>
                      <a:pt x="7615" y="747"/>
                    </a:lnTo>
                    <a:lnTo>
                      <a:pt x="7616" y="750"/>
                    </a:lnTo>
                    <a:lnTo>
                      <a:pt x="7617" y="754"/>
                    </a:lnTo>
                    <a:lnTo>
                      <a:pt x="7623" y="759"/>
                    </a:lnTo>
                    <a:lnTo>
                      <a:pt x="7630" y="762"/>
                    </a:lnTo>
                    <a:lnTo>
                      <a:pt x="7637" y="766"/>
                    </a:lnTo>
                    <a:lnTo>
                      <a:pt x="7643" y="771"/>
                    </a:lnTo>
                    <a:lnTo>
                      <a:pt x="7648" y="777"/>
                    </a:lnTo>
                    <a:lnTo>
                      <a:pt x="7652" y="783"/>
                    </a:lnTo>
                    <a:lnTo>
                      <a:pt x="7655" y="790"/>
                    </a:lnTo>
                    <a:lnTo>
                      <a:pt x="7660" y="796"/>
                    </a:lnTo>
                    <a:lnTo>
                      <a:pt x="7662" y="797"/>
                    </a:lnTo>
                    <a:lnTo>
                      <a:pt x="7666" y="799"/>
                    </a:lnTo>
                    <a:lnTo>
                      <a:pt x="7671" y="799"/>
                    </a:lnTo>
                    <a:lnTo>
                      <a:pt x="7678" y="799"/>
                    </a:lnTo>
                    <a:lnTo>
                      <a:pt x="7684" y="798"/>
                    </a:lnTo>
                    <a:lnTo>
                      <a:pt x="7690" y="798"/>
                    </a:lnTo>
                    <a:lnTo>
                      <a:pt x="7694" y="799"/>
                    </a:lnTo>
                    <a:lnTo>
                      <a:pt x="7700" y="800"/>
                    </a:lnTo>
                    <a:lnTo>
                      <a:pt x="7710" y="805"/>
                    </a:lnTo>
                    <a:lnTo>
                      <a:pt x="7721" y="811"/>
                    </a:lnTo>
                    <a:lnTo>
                      <a:pt x="7725" y="815"/>
                    </a:lnTo>
                    <a:lnTo>
                      <a:pt x="7730" y="816"/>
                    </a:lnTo>
                    <a:lnTo>
                      <a:pt x="7735" y="816"/>
                    </a:lnTo>
                    <a:lnTo>
                      <a:pt x="7740" y="816"/>
                    </a:lnTo>
                    <a:lnTo>
                      <a:pt x="7748" y="812"/>
                    </a:lnTo>
                    <a:lnTo>
                      <a:pt x="7755" y="806"/>
                    </a:lnTo>
                    <a:lnTo>
                      <a:pt x="7763" y="799"/>
                    </a:lnTo>
                    <a:lnTo>
                      <a:pt x="7775" y="790"/>
                    </a:lnTo>
                    <a:lnTo>
                      <a:pt x="7787" y="781"/>
                    </a:lnTo>
                    <a:lnTo>
                      <a:pt x="7799" y="773"/>
                    </a:lnTo>
                    <a:lnTo>
                      <a:pt x="7804" y="771"/>
                    </a:lnTo>
                    <a:lnTo>
                      <a:pt x="7806" y="767"/>
                    </a:lnTo>
                    <a:lnTo>
                      <a:pt x="7810" y="765"/>
                    </a:lnTo>
                    <a:lnTo>
                      <a:pt x="7811" y="761"/>
                    </a:lnTo>
                    <a:lnTo>
                      <a:pt x="7813" y="753"/>
                    </a:lnTo>
                    <a:lnTo>
                      <a:pt x="7816" y="743"/>
                    </a:lnTo>
                    <a:lnTo>
                      <a:pt x="7817" y="739"/>
                    </a:lnTo>
                    <a:lnTo>
                      <a:pt x="7818" y="735"/>
                    </a:lnTo>
                    <a:lnTo>
                      <a:pt x="7822" y="731"/>
                    </a:lnTo>
                    <a:lnTo>
                      <a:pt x="7824" y="729"/>
                    </a:lnTo>
                    <a:lnTo>
                      <a:pt x="7828" y="728"/>
                    </a:lnTo>
                    <a:lnTo>
                      <a:pt x="7831" y="728"/>
                    </a:lnTo>
                    <a:lnTo>
                      <a:pt x="7834" y="729"/>
                    </a:lnTo>
                    <a:lnTo>
                      <a:pt x="7837" y="731"/>
                    </a:lnTo>
                    <a:lnTo>
                      <a:pt x="7844" y="736"/>
                    </a:lnTo>
                    <a:lnTo>
                      <a:pt x="7854" y="741"/>
                    </a:lnTo>
                    <a:lnTo>
                      <a:pt x="7866" y="747"/>
                    </a:lnTo>
                    <a:lnTo>
                      <a:pt x="7880" y="753"/>
                    </a:lnTo>
                    <a:lnTo>
                      <a:pt x="7887" y="755"/>
                    </a:lnTo>
                    <a:lnTo>
                      <a:pt x="7894" y="756"/>
                    </a:lnTo>
                    <a:lnTo>
                      <a:pt x="7901" y="758"/>
                    </a:lnTo>
                    <a:lnTo>
                      <a:pt x="7908" y="758"/>
                    </a:lnTo>
                    <a:lnTo>
                      <a:pt x="7914" y="758"/>
                    </a:lnTo>
                    <a:lnTo>
                      <a:pt x="7922" y="756"/>
                    </a:lnTo>
                    <a:lnTo>
                      <a:pt x="7926" y="755"/>
                    </a:lnTo>
                    <a:lnTo>
                      <a:pt x="7931" y="753"/>
                    </a:lnTo>
                    <a:lnTo>
                      <a:pt x="7942" y="747"/>
                    </a:lnTo>
                    <a:lnTo>
                      <a:pt x="7956" y="743"/>
                    </a:lnTo>
                    <a:lnTo>
                      <a:pt x="7963" y="742"/>
                    </a:lnTo>
                    <a:lnTo>
                      <a:pt x="7970" y="742"/>
                    </a:lnTo>
                    <a:lnTo>
                      <a:pt x="7977" y="745"/>
                    </a:lnTo>
                    <a:lnTo>
                      <a:pt x="7983" y="748"/>
                    </a:lnTo>
                    <a:lnTo>
                      <a:pt x="7989" y="752"/>
                    </a:lnTo>
                    <a:lnTo>
                      <a:pt x="7995" y="754"/>
                    </a:lnTo>
                    <a:lnTo>
                      <a:pt x="8000" y="755"/>
                    </a:lnTo>
                    <a:lnTo>
                      <a:pt x="8006" y="756"/>
                    </a:lnTo>
                    <a:lnTo>
                      <a:pt x="8011" y="756"/>
                    </a:lnTo>
                    <a:lnTo>
                      <a:pt x="8014" y="755"/>
                    </a:lnTo>
                    <a:lnTo>
                      <a:pt x="8019" y="754"/>
                    </a:lnTo>
                    <a:lnTo>
                      <a:pt x="8023" y="752"/>
                    </a:lnTo>
                    <a:lnTo>
                      <a:pt x="8026" y="749"/>
                    </a:lnTo>
                    <a:lnTo>
                      <a:pt x="8029" y="746"/>
                    </a:lnTo>
                    <a:lnTo>
                      <a:pt x="8030" y="741"/>
                    </a:lnTo>
                    <a:lnTo>
                      <a:pt x="8031" y="736"/>
                    </a:lnTo>
                    <a:lnTo>
                      <a:pt x="8032" y="725"/>
                    </a:lnTo>
                    <a:lnTo>
                      <a:pt x="8033" y="716"/>
                    </a:lnTo>
                    <a:lnTo>
                      <a:pt x="8034" y="712"/>
                    </a:lnTo>
                    <a:lnTo>
                      <a:pt x="8037" y="709"/>
                    </a:lnTo>
                    <a:lnTo>
                      <a:pt x="8040" y="708"/>
                    </a:lnTo>
                    <a:lnTo>
                      <a:pt x="8043" y="706"/>
                    </a:lnTo>
                    <a:lnTo>
                      <a:pt x="8050" y="708"/>
                    </a:lnTo>
                    <a:lnTo>
                      <a:pt x="8056" y="710"/>
                    </a:lnTo>
                    <a:lnTo>
                      <a:pt x="8064" y="714"/>
                    </a:lnTo>
                    <a:lnTo>
                      <a:pt x="8072" y="717"/>
                    </a:lnTo>
                    <a:lnTo>
                      <a:pt x="8078" y="718"/>
                    </a:lnTo>
                    <a:lnTo>
                      <a:pt x="8083" y="718"/>
                    </a:lnTo>
                    <a:lnTo>
                      <a:pt x="8088" y="717"/>
                    </a:lnTo>
                    <a:lnTo>
                      <a:pt x="8093" y="716"/>
                    </a:lnTo>
                    <a:lnTo>
                      <a:pt x="8106" y="709"/>
                    </a:lnTo>
                    <a:lnTo>
                      <a:pt x="8122" y="698"/>
                    </a:lnTo>
                    <a:lnTo>
                      <a:pt x="8139" y="687"/>
                    </a:lnTo>
                    <a:lnTo>
                      <a:pt x="8150" y="678"/>
                    </a:lnTo>
                    <a:lnTo>
                      <a:pt x="8153" y="676"/>
                    </a:lnTo>
                    <a:lnTo>
                      <a:pt x="8156" y="671"/>
                    </a:lnTo>
                    <a:lnTo>
                      <a:pt x="8158" y="667"/>
                    </a:lnTo>
                    <a:lnTo>
                      <a:pt x="8158" y="663"/>
                    </a:lnTo>
                    <a:lnTo>
                      <a:pt x="8158" y="653"/>
                    </a:lnTo>
                    <a:lnTo>
                      <a:pt x="8156" y="643"/>
                    </a:lnTo>
                    <a:lnTo>
                      <a:pt x="8155" y="639"/>
                    </a:lnTo>
                    <a:lnTo>
                      <a:pt x="8156" y="635"/>
                    </a:lnTo>
                    <a:lnTo>
                      <a:pt x="8158" y="632"/>
                    </a:lnTo>
                    <a:lnTo>
                      <a:pt x="8162" y="628"/>
                    </a:lnTo>
                    <a:lnTo>
                      <a:pt x="8170" y="622"/>
                    </a:lnTo>
                    <a:lnTo>
                      <a:pt x="8179" y="617"/>
                    </a:lnTo>
                    <a:lnTo>
                      <a:pt x="8183" y="614"/>
                    </a:lnTo>
                    <a:lnTo>
                      <a:pt x="8184" y="610"/>
                    </a:lnTo>
                    <a:lnTo>
                      <a:pt x="8185" y="605"/>
                    </a:lnTo>
                    <a:lnTo>
                      <a:pt x="8187" y="600"/>
                    </a:lnTo>
                    <a:lnTo>
                      <a:pt x="8185" y="589"/>
                    </a:lnTo>
                    <a:lnTo>
                      <a:pt x="8184" y="578"/>
                    </a:lnTo>
                    <a:lnTo>
                      <a:pt x="8184" y="573"/>
                    </a:lnTo>
                    <a:lnTo>
                      <a:pt x="8185" y="570"/>
                    </a:lnTo>
                    <a:lnTo>
                      <a:pt x="8187" y="569"/>
                    </a:lnTo>
                    <a:lnTo>
                      <a:pt x="8189" y="567"/>
                    </a:lnTo>
                    <a:lnTo>
                      <a:pt x="8195" y="566"/>
                    </a:lnTo>
                    <a:lnTo>
                      <a:pt x="8202" y="567"/>
                    </a:lnTo>
                    <a:lnTo>
                      <a:pt x="8206" y="567"/>
                    </a:lnTo>
                    <a:lnTo>
                      <a:pt x="8210" y="566"/>
                    </a:lnTo>
                    <a:lnTo>
                      <a:pt x="8215" y="564"/>
                    </a:lnTo>
                    <a:lnTo>
                      <a:pt x="8219" y="561"/>
                    </a:lnTo>
                    <a:lnTo>
                      <a:pt x="8225" y="559"/>
                    </a:lnTo>
                    <a:lnTo>
                      <a:pt x="8229" y="557"/>
                    </a:lnTo>
                    <a:lnTo>
                      <a:pt x="8235" y="556"/>
                    </a:lnTo>
                    <a:lnTo>
                      <a:pt x="8241" y="556"/>
                    </a:lnTo>
                    <a:lnTo>
                      <a:pt x="8250" y="563"/>
                    </a:lnTo>
                    <a:lnTo>
                      <a:pt x="8269" y="578"/>
                    </a:lnTo>
                    <a:lnTo>
                      <a:pt x="8284" y="588"/>
                    </a:lnTo>
                    <a:lnTo>
                      <a:pt x="8298" y="600"/>
                    </a:lnTo>
                    <a:lnTo>
                      <a:pt x="8310" y="611"/>
                    </a:lnTo>
                    <a:lnTo>
                      <a:pt x="8321" y="624"/>
                    </a:lnTo>
                    <a:lnTo>
                      <a:pt x="8332" y="639"/>
                    </a:lnTo>
                    <a:lnTo>
                      <a:pt x="8346" y="658"/>
                    </a:lnTo>
                    <a:lnTo>
                      <a:pt x="8354" y="667"/>
                    </a:lnTo>
                    <a:lnTo>
                      <a:pt x="8363" y="676"/>
                    </a:lnTo>
                    <a:lnTo>
                      <a:pt x="8371" y="685"/>
                    </a:lnTo>
                    <a:lnTo>
                      <a:pt x="8379" y="692"/>
                    </a:lnTo>
                    <a:lnTo>
                      <a:pt x="8396" y="706"/>
                    </a:lnTo>
                    <a:lnTo>
                      <a:pt x="8409" y="721"/>
                    </a:lnTo>
                    <a:lnTo>
                      <a:pt x="8418" y="733"/>
                    </a:lnTo>
                    <a:lnTo>
                      <a:pt x="8429" y="743"/>
                    </a:lnTo>
                    <a:lnTo>
                      <a:pt x="8436" y="750"/>
                    </a:lnTo>
                    <a:lnTo>
                      <a:pt x="8442" y="756"/>
                    </a:lnTo>
                    <a:lnTo>
                      <a:pt x="8448" y="762"/>
                    </a:lnTo>
                    <a:lnTo>
                      <a:pt x="8455" y="766"/>
                    </a:lnTo>
                    <a:lnTo>
                      <a:pt x="8464" y="768"/>
                    </a:lnTo>
                    <a:lnTo>
                      <a:pt x="8471" y="772"/>
                    </a:lnTo>
                    <a:lnTo>
                      <a:pt x="8477" y="778"/>
                    </a:lnTo>
                    <a:lnTo>
                      <a:pt x="8484" y="786"/>
                    </a:lnTo>
                    <a:lnTo>
                      <a:pt x="8487" y="791"/>
                    </a:lnTo>
                    <a:lnTo>
                      <a:pt x="8491" y="797"/>
                    </a:lnTo>
                    <a:lnTo>
                      <a:pt x="8493" y="804"/>
                    </a:lnTo>
                    <a:lnTo>
                      <a:pt x="8494" y="811"/>
                    </a:lnTo>
                    <a:lnTo>
                      <a:pt x="8496" y="817"/>
                    </a:lnTo>
                    <a:lnTo>
                      <a:pt x="8497" y="823"/>
                    </a:lnTo>
                    <a:lnTo>
                      <a:pt x="8497" y="829"/>
                    </a:lnTo>
                    <a:lnTo>
                      <a:pt x="8496" y="834"/>
                    </a:lnTo>
                    <a:lnTo>
                      <a:pt x="8491" y="842"/>
                    </a:lnTo>
                    <a:lnTo>
                      <a:pt x="8484" y="854"/>
                    </a:lnTo>
                    <a:lnTo>
                      <a:pt x="8475" y="866"/>
                    </a:lnTo>
                    <a:lnTo>
                      <a:pt x="8471" y="875"/>
                    </a:lnTo>
                    <a:lnTo>
                      <a:pt x="8466" y="885"/>
                    </a:lnTo>
                    <a:lnTo>
                      <a:pt x="8460" y="893"/>
                    </a:lnTo>
                    <a:lnTo>
                      <a:pt x="8454" y="900"/>
                    </a:lnTo>
                    <a:lnTo>
                      <a:pt x="8448" y="905"/>
                    </a:lnTo>
                    <a:lnTo>
                      <a:pt x="8445" y="911"/>
                    </a:lnTo>
                    <a:lnTo>
                      <a:pt x="8442" y="919"/>
                    </a:lnTo>
                    <a:lnTo>
                      <a:pt x="8441" y="923"/>
                    </a:lnTo>
                    <a:lnTo>
                      <a:pt x="8441" y="929"/>
                    </a:lnTo>
                    <a:lnTo>
                      <a:pt x="8441" y="934"/>
                    </a:lnTo>
                    <a:lnTo>
                      <a:pt x="8442" y="939"/>
                    </a:lnTo>
                    <a:lnTo>
                      <a:pt x="8446" y="951"/>
                    </a:lnTo>
                    <a:lnTo>
                      <a:pt x="8449" y="966"/>
                    </a:lnTo>
                    <a:lnTo>
                      <a:pt x="8452" y="980"/>
                    </a:lnTo>
                    <a:lnTo>
                      <a:pt x="8453" y="992"/>
                    </a:lnTo>
                    <a:lnTo>
                      <a:pt x="8452" y="1002"/>
                    </a:lnTo>
                    <a:lnTo>
                      <a:pt x="8448" y="1012"/>
                    </a:lnTo>
                    <a:lnTo>
                      <a:pt x="8442" y="1023"/>
                    </a:lnTo>
                    <a:lnTo>
                      <a:pt x="8434" y="1033"/>
                    </a:lnTo>
                    <a:lnTo>
                      <a:pt x="8424" y="1042"/>
                    </a:lnTo>
                    <a:lnTo>
                      <a:pt x="8416" y="1049"/>
                    </a:lnTo>
                    <a:lnTo>
                      <a:pt x="8408" y="1052"/>
                    </a:lnTo>
                    <a:lnTo>
                      <a:pt x="8402" y="1056"/>
                    </a:lnTo>
                    <a:lnTo>
                      <a:pt x="8396" y="1061"/>
                    </a:lnTo>
                    <a:lnTo>
                      <a:pt x="8391" y="1065"/>
                    </a:lnTo>
                    <a:lnTo>
                      <a:pt x="8390" y="1069"/>
                    </a:lnTo>
                    <a:lnTo>
                      <a:pt x="8389" y="1073"/>
                    </a:lnTo>
                    <a:lnTo>
                      <a:pt x="8389" y="1077"/>
                    </a:lnTo>
                    <a:lnTo>
                      <a:pt x="8389" y="1082"/>
                    </a:lnTo>
                    <a:lnTo>
                      <a:pt x="8390" y="1095"/>
                    </a:lnTo>
                    <a:lnTo>
                      <a:pt x="8389" y="1111"/>
                    </a:lnTo>
                    <a:lnTo>
                      <a:pt x="8386" y="1126"/>
                    </a:lnTo>
                    <a:lnTo>
                      <a:pt x="8383" y="1139"/>
                    </a:lnTo>
                    <a:lnTo>
                      <a:pt x="8378" y="1151"/>
                    </a:lnTo>
                    <a:lnTo>
                      <a:pt x="8372" y="1161"/>
                    </a:lnTo>
                    <a:lnTo>
                      <a:pt x="8366" y="1171"/>
                    </a:lnTo>
                    <a:lnTo>
                      <a:pt x="8361" y="1183"/>
                    </a:lnTo>
                    <a:lnTo>
                      <a:pt x="8358" y="1196"/>
                    </a:lnTo>
                    <a:lnTo>
                      <a:pt x="8352" y="1209"/>
                    </a:lnTo>
                    <a:lnTo>
                      <a:pt x="8347" y="1221"/>
                    </a:lnTo>
                    <a:lnTo>
                      <a:pt x="8342" y="1232"/>
                    </a:lnTo>
                    <a:lnTo>
                      <a:pt x="8340" y="1245"/>
                    </a:lnTo>
                    <a:lnTo>
                      <a:pt x="8336" y="1259"/>
                    </a:lnTo>
                    <a:lnTo>
                      <a:pt x="8335" y="1275"/>
                    </a:lnTo>
                    <a:lnTo>
                      <a:pt x="8335" y="1291"/>
                    </a:lnTo>
                    <a:lnTo>
                      <a:pt x="8336" y="1307"/>
                    </a:lnTo>
                    <a:lnTo>
                      <a:pt x="8338" y="1319"/>
                    </a:lnTo>
                    <a:lnTo>
                      <a:pt x="8338" y="1328"/>
                    </a:lnTo>
                    <a:lnTo>
                      <a:pt x="8338" y="1336"/>
                    </a:lnTo>
                    <a:lnTo>
                      <a:pt x="8339" y="1344"/>
                    </a:lnTo>
                    <a:lnTo>
                      <a:pt x="8340" y="1351"/>
                    </a:lnTo>
                    <a:lnTo>
                      <a:pt x="8341" y="1357"/>
                    </a:lnTo>
                    <a:lnTo>
                      <a:pt x="8344" y="1364"/>
                    </a:lnTo>
                    <a:lnTo>
                      <a:pt x="8346" y="1371"/>
                    </a:lnTo>
                    <a:lnTo>
                      <a:pt x="8347" y="1378"/>
                    </a:lnTo>
                    <a:lnTo>
                      <a:pt x="8348" y="1386"/>
                    </a:lnTo>
                    <a:lnTo>
                      <a:pt x="8348" y="1397"/>
                    </a:lnTo>
                    <a:lnTo>
                      <a:pt x="8348" y="1401"/>
                    </a:lnTo>
                    <a:lnTo>
                      <a:pt x="8347" y="1404"/>
                    </a:lnTo>
                    <a:lnTo>
                      <a:pt x="8346" y="1407"/>
                    </a:lnTo>
                    <a:lnTo>
                      <a:pt x="8345" y="1408"/>
                    </a:lnTo>
                    <a:lnTo>
                      <a:pt x="8341" y="1409"/>
                    </a:lnTo>
                    <a:lnTo>
                      <a:pt x="8336" y="1410"/>
                    </a:lnTo>
                    <a:lnTo>
                      <a:pt x="8334" y="1411"/>
                    </a:lnTo>
                    <a:lnTo>
                      <a:pt x="8332" y="1413"/>
                    </a:lnTo>
                    <a:lnTo>
                      <a:pt x="8330" y="1414"/>
                    </a:lnTo>
                    <a:lnTo>
                      <a:pt x="8330" y="1416"/>
                    </a:lnTo>
                    <a:lnTo>
                      <a:pt x="8332" y="1422"/>
                    </a:lnTo>
                    <a:lnTo>
                      <a:pt x="8338" y="1430"/>
                    </a:lnTo>
                    <a:lnTo>
                      <a:pt x="8346" y="1441"/>
                    </a:lnTo>
                    <a:lnTo>
                      <a:pt x="8357" y="1455"/>
                    </a:lnTo>
                    <a:lnTo>
                      <a:pt x="8367" y="1472"/>
                    </a:lnTo>
                    <a:lnTo>
                      <a:pt x="8376" y="1487"/>
                    </a:lnTo>
                    <a:lnTo>
                      <a:pt x="8379" y="1495"/>
                    </a:lnTo>
                    <a:lnTo>
                      <a:pt x="8382" y="1503"/>
                    </a:lnTo>
                    <a:lnTo>
                      <a:pt x="8383" y="1511"/>
                    </a:lnTo>
                    <a:lnTo>
                      <a:pt x="8384" y="1519"/>
                    </a:lnTo>
                    <a:lnTo>
                      <a:pt x="8384" y="1536"/>
                    </a:lnTo>
                    <a:lnTo>
                      <a:pt x="8384" y="1553"/>
                    </a:lnTo>
                    <a:lnTo>
                      <a:pt x="8382" y="1572"/>
                    </a:lnTo>
                    <a:lnTo>
                      <a:pt x="8377" y="1592"/>
                    </a:lnTo>
                    <a:lnTo>
                      <a:pt x="8374" y="1601"/>
                    </a:lnTo>
                    <a:lnTo>
                      <a:pt x="8371" y="1611"/>
                    </a:lnTo>
                    <a:lnTo>
                      <a:pt x="8368" y="1618"/>
                    </a:lnTo>
                    <a:lnTo>
                      <a:pt x="8365" y="1623"/>
                    </a:lnTo>
                    <a:lnTo>
                      <a:pt x="8361" y="1626"/>
                    </a:lnTo>
                    <a:lnTo>
                      <a:pt x="8358" y="1629"/>
                    </a:lnTo>
                    <a:lnTo>
                      <a:pt x="8353" y="1631"/>
                    </a:lnTo>
                    <a:lnTo>
                      <a:pt x="8349" y="1632"/>
                    </a:lnTo>
                    <a:lnTo>
                      <a:pt x="8339" y="1632"/>
                    </a:lnTo>
                    <a:lnTo>
                      <a:pt x="8327" y="1632"/>
                    </a:lnTo>
                    <a:lnTo>
                      <a:pt x="8313" y="1631"/>
                    </a:lnTo>
                    <a:lnTo>
                      <a:pt x="8300" y="1632"/>
                    </a:lnTo>
                    <a:lnTo>
                      <a:pt x="8292" y="1635"/>
                    </a:lnTo>
                    <a:lnTo>
                      <a:pt x="8286" y="1638"/>
                    </a:lnTo>
                    <a:lnTo>
                      <a:pt x="8283" y="1643"/>
                    </a:lnTo>
                    <a:lnTo>
                      <a:pt x="8279" y="1649"/>
                    </a:lnTo>
                    <a:lnTo>
                      <a:pt x="8275" y="1664"/>
                    </a:lnTo>
                    <a:lnTo>
                      <a:pt x="8272" y="1684"/>
                    </a:lnTo>
                    <a:lnTo>
                      <a:pt x="8269" y="1704"/>
                    </a:lnTo>
                    <a:lnTo>
                      <a:pt x="8264" y="1725"/>
                    </a:lnTo>
                    <a:lnTo>
                      <a:pt x="8257" y="1749"/>
                    </a:lnTo>
                    <a:lnTo>
                      <a:pt x="8251" y="1774"/>
                    </a:lnTo>
                    <a:lnTo>
                      <a:pt x="8245" y="1798"/>
                    </a:lnTo>
                    <a:lnTo>
                      <a:pt x="8241" y="1819"/>
                    </a:lnTo>
                    <a:lnTo>
                      <a:pt x="8239" y="1844"/>
                    </a:lnTo>
                    <a:lnTo>
                      <a:pt x="8237" y="1875"/>
                    </a:lnTo>
                    <a:lnTo>
                      <a:pt x="8234" y="1905"/>
                    </a:lnTo>
                    <a:lnTo>
                      <a:pt x="8234" y="1927"/>
                    </a:lnTo>
                    <a:lnTo>
                      <a:pt x="8235" y="1945"/>
                    </a:lnTo>
                    <a:lnTo>
                      <a:pt x="8239" y="1962"/>
                    </a:lnTo>
                    <a:lnTo>
                      <a:pt x="8244" y="1978"/>
                    </a:lnTo>
                    <a:lnTo>
                      <a:pt x="8247" y="1991"/>
                    </a:lnTo>
                    <a:lnTo>
                      <a:pt x="8252" y="2002"/>
                    </a:lnTo>
                    <a:lnTo>
                      <a:pt x="8257" y="2010"/>
                    </a:lnTo>
                    <a:lnTo>
                      <a:pt x="8258" y="2015"/>
                    </a:lnTo>
                    <a:lnTo>
                      <a:pt x="8259" y="2020"/>
                    </a:lnTo>
                    <a:lnTo>
                      <a:pt x="8259" y="2025"/>
                    </a:lnTo>
                    <a:lnTo>
                      <a:pt x="8259" y="2032"/>
                    </a:lnTo>
                    <a:lnTo>
                      <a:pt x="8256" y="2042"/>
                    </a:lnTo>
                    <a:lnTo>
                      <a:pt x="8253" y="2051"/>
                    </a:lnTo>
                    <a:lnTo>
                      <a:pt x="8251" y="2058"/>
                    </a:lnTo>
                    <a:lnTo>
                      <a:pt x="8248" y="2067"/>
                    </a:lnTo>
                    <a:lnTo>
                      <a:pt x="8247" y="2077"/>
                    </a:lnTo>
                    <a:lnTo>
                      <a:pt x="8246" y="2086"/>
                    </a:lnTo>
                    <a:lnTo>
                      <a:pt x="8242" y="2094"/>
                    </a:lnTo>
                    <a:lnTo>
                      <a:pt x="8238" y="2102"/>
                    </a:lnTo>
                    <a:lnTo>
                      <a:pt x="8232" y="2109"/>
                    </a:lnTo>
                    <a:lnTo>
                      <a:pt x="8229" y="2111"/>
                    </a:lnTo>
                    <a:lnTo>
                      <a:pt x="8229" y="2108"/>
                    </a:lnTo>
                    <a:lnTo>
                      <a:pt x="8229" y="2100"/>
                    </a:lnTo>
                    <a:lnTo>
                      <a:pt x="8228" y="2091"/>
                    </a:lnTo>
                    <a:lnTo>
                      <a:pt x="8226" y="2084"/>
                    </a:lnTo>
                    <a:lnTo>
                      <a:pt x="8223" y="2079"/>
                    </a:lnTo>
                    <a:lnTo>
                      <a:pt x="8220" y="2075"/>
                    </a:lnTo>
                    <a:lnTo>
                      <a:pt x="8214" y="2069"/>
                    </a:lnTo>
                    <a:lnTo>
                      <a:pt x="8208" y="2061"/>
                    </a:lnTo>
                    <a:lnTo>
                      <a:pt x="8203" y="2053"/>
                    </a:lnTo>
                    <a:lnTo>
                      <a:pt x="8198" y="2044"/>
                    </a:lnTo>
                    <a:lnTo>
                      <a:pt x="8194" y="2032"/>
                    </a:lnTo>
                    <a:lnTo>
                      <a:pt x="8188" y="2016"/>
                    </a:lnTo>
                    <a:lnTo>
                      <a:pt x="8182" y="2001"/>
                    </a:lnTo>
                    <a:lnTo>
                      <a:pt x="8177" y="1988"/>
                    </a:lnTo>
                    <a:lnTo>
                      <a:pt x="8174" y="1977"/>
                    </a:lnTo>
                    <a:lnTo>
                      <a:pt x="8169" y="1964"/>
                    </a:lnTo>
                    <a:lnTo>
                      <a:pt x="8164" y="1951"/>
                    </a:lnTo>
                    <a:lnTo>
                      <a:pt x="8159" y="1940"/>
                    </a:lnTo>
                    <a:lnTo>
                      <a:pt x="8157" y="1935"/>
                    </a:lnTo>
                    <a:lnTo>
                      <a:pt x="8155" y="1933"/>
                    </a:lnTo>
                    <a:lnTo>
                      <a:pt x="8153" y="1933"/>
                    </a:lnTo>
                    <a:lnTo>
                      <a:pt x="8151" y="1933"/>
                    </a:lnTo>
                    <a:lnTo>
                      <a:pt x="8146" y="1935"/>
                    </a:lnTo>
                    <a:lnTo>
                      <a:pt x="8140" y="1941"/>
                    </a:lnTo>
                    <a:lnTo>
                      <a:pt x="8125" y="1957"/>
                    </a:lnTo>
                    <a:lnTo>
                      <a:pt x="8109" y="1975"/>
                    </a:lnTo>
                    <a:lnTo>
                      <a:pt x="8094" y="1994"/>
                    </a:lnTo>
                    <a:lnTo>
                      <a:pt x="8081" y="2010"/>
                    </a:lnTo>
                    <a:lnTo>
                      <a:pt x="8065" y="2032"/>
                    </a:lnTo>
                    <a:lnTo>
                      <a:pt x="8049" y="2054"/>
                    </a:lnTo>
                    <a:lnTo>
                      <a:pt x="8032" y="2076"/>
                    </a:lnTo>
                    <a:lnTo>
                      <a:pt x="8019" y="2097"/>
                    </a:lnTo>
                    <a:lnTo>
                      <a:pt x="8008" y="2116"/>
                    </a:lnTo>
                    <a:lnTo>
                      <a:pt x="8001" y="2135"/>
                    </a:lnTo>
                    <a:lnTo>
                      <a:pt x="7995" y="2152"/>
                    </a:lnTo>
                    <a:lnTo>
                      <a:pt x="7988" y="2164"/>
                    </a:lnTo>
                    <a:lnTo>
                      <a:pt x="7977" y="2176"/>
                    </a:lnTo>
                    <a:lnTo>
                      <a:pt x="7963" y="2187"/>
                    </a:lnTo>
                    <a:lnTo>
                      <a:pt x="7955" y="2193"/>
                    </a:lnTo>
                    <a:lnTo>
                      <a:pt x="7946" y="2198"/>
                    </a:lnTo>
                    <a:lnTo>
                      <a:pt x="7939" y="2202"/>
                    </a:lnTo>
                    <a:lnTo>
                      <a:pt x="7933" y="2204"/>
                    </a:lnTo>
                    <a:lnTo>
                      <a:pt x="7927" y="2206"/>
                    </a:lnTo>
                    <a:lnTo>
                      <a:pt x="7922" y="2209"/>
                    </a:lnTo>
                    <a:lnTo>
                      <a:pt x="7917" y="2211"/>
                    </a:lnTo>
                    <a:lnTo>
                      <a:pt x="7912" y="2215"/>
                    </a:lnTo>
                    <a:lnTo>
                      <a:pt x="7908" y="2220"/>
                    </a:lnTo>
                    <a:lnTo>
                      <a:pt x="7905" y="2224"/>
                    </a:lnTo>
                    <a:lnTo>
                      <a:pt x="7903" y="2230"/>
                    </a:lnTo>
                    <a:lnTo>
                      <a:pt x="7900" y="2236"/>
                    </a:lnTo>
                    <a:lnTo>
                      <a:pt x="7897" y="2250"/>
                    </a:lnTo>
                    <a:lnTo>
                      <a:pt x="7893" y="2266"/>
                    </a:lnTo>
                    <a:lnTo>
                      <a:pt x="7891" y="2273"/>
                    </a:lnTo>
                    <a:lnTo>
                      <a:pt x="7887" y="2280"/>
                    </a:lnTo>
                    <a:lnTo>
                      <a:pt x="7883" y="2286"/>
                    </a:lnTo>
                    <a:lnTo>
                      <a:pt x="7879" y="2291"/>
                    </a:lnTo>
                    <a:lnTo>
                      <a:pt x="7867" y="2300"/>
                    </a:lnTo>
                    <a:lnTo>
                      <a:pt x="7851" y="2310"/>
                    </a:lnTo>
                    <a:lnTo>
                      <a:pt x="7832" y="2322"/>
                    </a:lnTo>
                    <a:lnTo>
                      <a:pt x="7815" y="2335"/>
                    </a:lnTo>
                    <a:lnTo>
                      <a:pt x="7794" y="2353"/>
                    </a:lnTo>
                    <a:lnTo>
                      <a:pt x="7771" y="2372"/>
                    </a:lnTo>
                    <a:lnTo>
                      <a:pt x="7748" y="2391"/>
                    </a:lnTo>
                    <a:lnTo>
                      <a:pt x="7730" y="2407"/>
                    </a:lnTo>
                    <a:lnTo>
                      <a:pt x="7724" y="2414"/>
                    </a:lnTo>
                    <a:lnTo>
                      <a:pt x="7718" y="2422"/>
                    </a:lnTo>
                    <a:lnTo>
                      <a:pt x="7715" y="2430"/>
                    </a:lnTo>
                    <a:lnTo>
                      <a:pt x="7712" y="2439"/>
                    </a:lnTo>
                    <a:lnTo>
                      <a:pt x="7708" y="2455"/>
                    </a:lnTo>
                    <a:lnTo>
                      <a:pt x="7704" y="2469"/>
                    </a:lnTo>
                    <a:lnTo>
                      <a:pt x="7699" y="2482"/>
                    </a:lnTo>
                    <a:lnTo>
                      <a:pt x="7693" y="2494"/>
                    </a:lnTo>
                    <a:lnTo>
                      <a:pt x="7691" y="2500"/>
                    </a:lnTo>
                    <a:lnTo>
                      <a:pt x="7691" y="2505"/>
                    </a:lnTo>
                    <a:lnTo>
                      <a:pt x="7691" y="2507"/>
                    </a:lnTo>
                    <a:lnTo>
                      <a:pt x="7692" y="2510"/>
                    </a:lnTo>
                    <a:lnTo>
                      <a:pt x="7693" y="2511"/>
                    </a:lnTo>
                    <a:lnTo>
                      <a:pt x="7694" y="2513"/>
                    </a:lnTo>
                    <a:lnTo>
                      <a:pt x="7699" y="2516"/>
                    </a:lnTo>
                    <a:lnTo>
                      <a:pt x="7702" y="2519"/>
                    </a:lnTo>
                    <a:lnTo>
                      <a:pt x="7704" y="2523"/>
                    </a:lnTo>
                    <a:lnTo>
                      <a:pt x="7705" y="2526"/>
                    </a:lnTo>
                    <a:lnTo>
                      <a:pt x="7708" y="2535"/>
                    </a:lnTo>
                    <a:lnTo>
                      <a:pt x="7710" y="2544"/>
                    </a:lnTo>
                    <a:lnTo>
                      <a:pt x="7715" y="2554"/>
                    </a:lnTo>
                    <a:lnTo>
                      <a:pt x="7721" y="2563"/>
                    </a:lnTo>
                    <a:lnTo>
                      <a:pt x="7729" y="2570"/>
                    </a:lnTo>
                    <a:lnTo>
                      <a:pt x="7740" y="2577"/>
                    </a:lnTo>
                    <a:lnTo>
                      <a:pt x="7753" y="2586"/>
                    </a:lnTo>
                    <a:lnTo>
                      <a:pt x="7769" y="2593"/>
                    </a:lnTo>
                    <a:lnTo>
                      <a:pt x="7785" y="2601"/>
                    </a:lnTo>
                    <a:lnTo>
                      <a:pt x="7799" y="2607"/>
                    </a:lnTo>
                    <a:lnTo>
                      <a:pt x="7804" y="2611"/>
                    </a:lnTo>
                    <a:lnTo>
                      <a:pt x="7807" y="2614"/>
                    </a:lnTo>
                    <a:lnTo>
                      <a:pt x="7809" y="2618"/>
                    </a:lnTo>
                    <a:lnTo>
                      <a:pt x="7810" y="2622"/>
                    </a:lnTo>
                    <a:lnTo>
                      <a:pt x="7811" y="2636"/>
                    </a:lnTo>
                    <a:lnTo>
                      <a:pt x="7810" y="2651"/>
                    </a:lnTo>
                    <a:lnTo>
                      <a:pt x="7810" y="2659"/>
                    </a:lnTo>
                    <a:lnTo>
                      <a:pt x="7811" y="2665"/>
                    </a:lnTo>
                    <a:lnTo>
                      <a:pt x="7812" y="2670"/>
                    </a:lnTo>
                    <a:lnTo>
                      <a:pt x="7815" y="2672"/>
                    </a:lnTo>
                    <a:lnTo>
                      <a:pt x="7818" y="2675"/>
                    </a:lnTo>
                    <a:lnTo>
                      <a:pt x="7822" y="2675"/>
                    </a:lnTo>
                    <a:lnTo>
                      <a:pt x="7826" y="2675"/>
                    </a:lnTo>
                    <a:lnTo>
                      <a:pt x="7832" y="2675"/>
                    </a:lnTo>
                    <a:lnTo>
                      <a:pt x="7837" y="2676"/>
                    </a:lnTo>
                    <a:lnTo>
                      <a:pt x="7841" y="2678"/>
                    </a:lnTo>
                    <a:lnTo>
                      <a:pt x="7843" y="2681"/>
                    </a:lnTo>
                    <a:lnTo>
                      <a:pt x="7844" y="2685"/>
                    </a:lnTo>
                    <a:lnTo>
                      <a:pt x="7845" y="2696"/>
                    </a:lnTo>
                    <a:lnTo>
                      <a:pt x="7847" y="2710"/>
                    </a:lnTo>
                    <a:lnTo>
                      <a:pt x="7849" y="2719"/>
                    </a:lnTo>
                    <a:lnTo>
                      <a:pt x="7851" y="2727"/>
                    </a:lnTo>
                    <a:lnTo>
                      <a:pt x="7855" y="2733"/>
                    </a:lnTo>
                    <a:lnTo>
                      <a:pt x="7857" y="2738"/>
                    </a:lnTo>
                    <a:lnTo>
                      <a:pt x="7859" y="2739"/>
                    </a:lnTo>
                    <a:lnTo>
                      <a:pt x="7862" y="2740"/>
                    </a:lnTo>
                    <a:lnTo>
                      <a:pt x="7867" y="2741"/>
                    </a:lnTo>
                    <a:lnTo>
                      <a:pt x="7870" y="2743"/>
                    </a:lnTo>
                    <a:lnTo>
                      <a:pt x="7881" y="2743"/>
                    </a:lnTo>
                    <a:lnTo>
                      <a:pt x="7888" y="2743"/>
                    </a:lnTo>
                    <a:lnTo>
                      <a:pt x="7897" y="2741"/>
                    </a:lnTo>
                    <a:lnTo>
                      <a:pt x="7910" y="2739"/>
                    </a:lnTo>
                    <a:lnTo>
                      <a:pt x="7922" y="2734"/>
                    </a:lnTo>
                    <a:lnTo>
                      <a:pt x="7931" y="2729"/>
                    </a:lnTo>
                    <a:lnTo>
                      <a:pt x="7938" y="2725"/>
                    </a:lnTo>
                    <a:lnTo>
                      <a:pt x="7943" y="2719"/>
                    </a:lnTo>
                    <a:lnTo>
                      <a:pt x="7945" y="2712"/>
                    </a:lnTo>
                    <a:lnTo>
                      <a:pt x="7948" y="2706"/>
                    </a:lnTo>
                    <a:lnTo>
                      <a:pt x="7949" y="2700"/>
                    </a:lnTo>
                    <a:lnTo>
                      <a:pt x="7952" y="2695"/>
                    </a:lnTo>
                    <a:lnTo>
                      <a:pt x="7956" y="2691"/>
                    </a:lnTo>
                    <a:lnTo>
                      <a:pt x="7961" y="2689"/>
                    </a:lnTo>
                    <a:lnTo>
                      <a:pt x="7970" y="2688"/>
                    </a:lnTo>
                    <a:lnTo>
                      <a:pt x="7976" y="2689"/>
                    </a:lnTo>
                    <a:lnTo>
                      <a:pt x="7977" y="2689"/>
                    </a:lnTo>
                    <a:lnTo>
                      <a:pt x="7980" y="2687"/>
                    </a:lnTo>
                    <a:lnTo>
                      <a:pt x="7981" y="2684"/>
                    </a:lnTo>
                    <a:lnTo>
                      <a:pt x="7982" y="2680"/>
                    </a:lnTo>
                    <a:lnTo>
                      <a:pt x="7983" y="2670"/>
                    </a:lnTo>
                    <a:lnTo>
                      <a:pt x="7983" y="2661"/>
                    </a:lnTo>
                    <a:lnTo>
                      <a:pt x="7982" y="2652"/>
                    </a:lnTo>
                    <a:lnTo>
                      <a:pt x="7979" y="2644"/>
                    </a:lnTo>
                    <a:lnTo>
                      <a:pt x="7974" y="2632"/>
                    </a:lnTo>
                    <a:lnTo>
                      <a:pt x="7970" y="2622"/>
                    </a:lnTo>
                    <a:lnTo>
                      <a:pt x="7970" y="2620"/>
                    </a:lnTo>
                    <a:lnTo>
                      <a:pt x="7971" y="2619"/>
                    </a:lnTo>
                    <a:lnTo>
                      <a:pt x="7973" y="2619"/>
                    </a:lnTo>
                    <a:lnTo>
                      <a:pt x="7975" y="2620"/>
                    </a:lnTo>
                    <a:lnTo>
                      <a:pt x="7979" y="2622"/>
                    </a:lnTo>
                    <a:lnTo>
                      <a:pt x="7994" y="2628"/>
                    </a:lnTo>
                    <a:lnTo>
                      <a:pt x="8012" y="2634"/>
                    </a:lnTo>
                    <a:lnTo>
                      <a:pt x="8021" y="2640"/>
                    </a:lnTo>
                    <a:lnTo>
                      <a:pt x="8030" y="2644"/>
                    </a:lnTo>
                    <a:lnTo>
                      <a:pt x="8032" y="2646"/>
                    </a:lnTo>
                    <a:lnTo>
                      <a:pt x="8034" y="2649"/>
                    </a:lnTo>
                    <a:lnTo>
                      <a:pt x="8036" y="2651"/>
                    </a:lnTo>
                    <a:lnTo>
                      <a:pt x="8036" y="2655"/>
                    </a:lnTo>
                    <a:lnTo>
                      <a:pt x="8034" y="2663"/>
                    </a:lnTo>
                    <a:lnTo>
                      <a:pt x="8034" y="2674"/>
                    </a:lnTo>
                    <a:lnTo>
                      <a:pt x="8036" y="2677"/>
                    </a:lnTo>
                    <a:lnTo>
                      <a:pt x="8038" y="2681"/>
                    </a:lnTo>
                    <a:lnTo>
                      <a:pt x="8040" y="2683"/>
                    </a:lnTo>
                    <a:lnTo>
                      <a:pt x="8043" y="2684"/>
                    </a:lnTo>
                    <a:lnTo>
                      <a:pt x="8045" y="2683"/>
                    </a:lnTo>
                    <a:lnTo>
                      <a:pt x="8049" y="2682"/>
                    </a:lnTo>
                    <a:lnTo>
                      <a:pt x="8051" y="2680"/>
                    </a:lnTo>
                    <a:lnTo>
                      <a:pt x="8055" y="2677"/>
                    </a:lnTo>
                    <a:lnTo>
                      <a:pt x="8057" y="2675"/>
                    </a:lnTo>
                    <a:lnTo>
                      <a:pt x="8059" y="2674"/>
                    </a:lnTo>
                    <a:lnTo>
                      <a:pt x="8062" y="2674"/>
                    </a:lnTo>
                    <a:lnTo>
                      <a:pt x="8064" y="2674"/>
                    </a:lnTo>
                    <a:lnTo>
                      <a:pt x="8067" y="2676"/>
                    </a:lnTo>
                    <a:lnTo>
                      <a:pt x="8068" y="2678"/>
                    </a:lnTo>
                    <a:lnTo>
                      <a:pt x="8069" y="2682"/>
                    </a:lnTo>
                    <a:lnTo>
                      <a:pt x="8069" y="2685"/>
                    </a:lnTo>
                    <a:lnTo>
                      <a:pt x="8071" y="2691"/>
                    </a:lnTo>
                    <a:lnTo>
                      <a:pt x="8075" y="2697"/>
                    </a:lnTo>
                    <a:lnTo>
                      <a:pt x="8076" y="2699"/>
                    </a:lnTo>
                    <a:lnTo>
                      <a:pt x="8075" y="2700"/>
                    </a:lnTo>
                    <a:lnTo>
                      <a:pt x="8072" y="2701"/>
                    </a:lnTo>
                    <a:lnTo>
                      <a:pt x="8070" y="2702"/>
                    </a:lnTo>
                    <a:lnTo>
                      <a:pt x="8063" y="2704"/>
                    </a:lnTo>
                    <a:lnTo>
                      <a:pt x="8059" y="2707"/>
                    </a:lnTo>
                    <a:lnTo>
                      <a:pt x="8058" y="2712"/>
                    </a:lnTo>
                    <a:lnTo>
                      <a:pt x="8058" y="2719"/>
                    </a:lnTo>
                    <a:lnTo>
                      <a:pt x="8059" y="2733"/>
                    </a:lnTo>
                    <a:lnTo>
                      <a:pt x="8061" y="2748"/>
                    </a:lnTo>
                    <a:lnTo>
                      <a:pt x="8059" y="2750"/>
                    </a:lnTo>
                    <a:lnTo>
                      <a:pt x="8059" y="2752"/>
                    </a:lnTo>
                    <a:lnTo>
                      <a:pt x="8057" y="2754"/>
                    </a:lnTo>
                    <a:lnTo>
                      <a:pt x="8056" y="2756"/>
                    </a:lnTo>
                    <a:lnTo>
                      <a:pt x="8050" y="2758"/>
                    </a:lnTo>
                    <a:lnTo>
                      <a:pt x="8043" y="2759"/>
                    </a:lnTo>
                    <a:lnTo>
                      <a:pt x="8026" y="2760"/>
                    </a:lnTo>
                    <a:lnTo>
                      <a:pt x="8011" y="2762"/>
                    </a:lnTo>
                    <a:lnTo>
                      <a:pt x="8002" y="2762"/>
                    </a:lnTo>
                    <a:lnTo>
                      <a:pt x="7996" y="2764"/>
                    </a:lnTo>
                    <a:lnTo>
                      <a:pt x="7990" y="2766"/>
                    </a:lnTo>
                    <a:lnTo>
                      <a:pt x="7985" y="2769"/>
                    </a:lnTo>
                    <a:lnTo>
                      <a:pt x="7981" y="2772"/>
                    </a:lnTo>
                    <a:lnTo>
                      <a:pt x="7977" y="2777"/>
                    </a:lnTo>
                    <a:lnTo>
                      <a:pt x="7974" y="2782"/>
                    </a:lnTo>
                    <a:lnTo>
                      <a:pt x="7973" y="2788"/>
                    </a:lnTo>
                    <a:lnTo>
                      <a:pt x="7971" y="2794"/>
                    </a:lnTo>
                    <a:lnTo>
                      <a:pt x="7969" y="2797"/>
                    </a:lnTo>
                    <a:lnTo>
                      <a:pt x="7968" y="2801"/>
                    </a:lnTo>
                    <a:lnTo>
                      <a:pt x="7966" y="2803"/>
                    </a:lnTo>
                    <a:lnTo>
                      <a:pt x="7962" y="2806"/>
                    </a:lnTo>
                    <a:lnTo>
                      <a:pt x="7958" y="2807"/>
                    </a:lnTo>
                    <a:lnTo>
                      <a:pt x="7955" y="2808"/>
                    </a:lnTo>
                    <a:lnTo>
                      <a:pt x="7949" y="2808"/>
                    </a:lnTo>
                    <a:lnTo>
                      <a:pt x="7933" y="2808"/>
                    </a:lnTo>
                    <a:lnTo>
                      <a:pt x="7917" y="2808"/>
                    </a:lnTo>
                    <a:lnTo>
                      <a:pt x="7912" y="2809"/>
                    </a:lnTo>
                    <a:lnTo>
                      <a:pt x="7907" y="2810"/>
                    </a:lnTo>
                    <a:lnTo>
                      <a:pt x="7905" y="2814"/>
                    </a:lnTo>
                    <a:lnTo>
                      <a:pt x="7901" y="2817"/>
                    </a:lnTo>
                    <a:lnTo>
                      <a:pt x="7900" y="2821"/>
                    </a:lnTo>
                    <a:lnTo>
                      <a:pt x="7899" y="2826"/>
                    </a:lnTo>
                    <a:lnTo>
                      <a:pt x="7899" y="2832"/>
                    </a:lnTo>
                    <a:lnTo>
                      <a:pt x="7899" y="2839"/>
                    </a:lnTo>
                    <a:lnTo>
                      <a:pt x="7901" y="2853"/>
                    </a:lnTo>
                    <a:lnTo>
                      <a:pt x="7905" y="2870"/>
                    </a:lnTo>
                    <a:lnTo>
                      <a:pt x="7908" y="2878"/>
                    </a:lnTo>
                    <a:lnTo>
                      <a:pt x="7911" y="2885"/>
                    </a:lnTo>
                    <a:lnTo>
                      <a:pt x="7916" y="2891"/>
                    </a:lnTo>
                    <a:lnTo>
                      <a:pt x="7920" y="2897"/>
                    </a:lnTo>
                    <a:lnTo>
                      <a:pt x="7930" y="2909"/>
                    </a:lnTo>
                    <a:lnTo>
                      <a:pt x="7941" y="2922"/>
                    </a:lnTo>
                    <a:lnTo>
                      <a:pt x="7949" y="2932"/>
                    </a:lnTo>
                    <a:lnTo>
                      <a:pt x="7952" y="2936"/>
                    </a:lnTo>
                    <a:lnTo>
                      <a:pt x="7952" y="2943"/>
                    </a:lnTo>
                    <a:lnTo>
                      <a:pt x="7952" y="2955"/>
                    </a:lnTo>
                    <a:lnTo>
                      <a:pt x="7952" y="2965"/>
                    </a:lnTo>
                    <a:lnTo>
                      <a:pt x="7952" y="2975"/>
                    </a:lnTo>
                    <a:lnTo>
                      <a:pt x="7952" y="2985"/>
                    </a:lnTo>
                    <a:lnTo>
                      <a:pt x="7952" y="2995"/>
                    </a:lnTo>
                    <a:lnTo>
                      <a:pt x="7952" y="3002"/>
                    </a:lnTo>
                    <a:lnTo>
                      <a:pt x="7950" y="3006"/>
                    </a:lnTo>
                    <a:lnTo>
                      <a:pt x="7946" y="3011"/>
                    </a:lnTo>
                    <a:lnTo>
                      <a:pt x="7943" y="3015"/>
                    </a:lnTo>
                    <a:lnTo>
                      <a:pt x="7932" y="3018"/>
                    </a:lnTo>
                    <a:lnTo>
                      <a:pt x="7923" y="3021"/>
                    </a:lnTo>
                    <a:lnTo>
                      <a:pt x="7908" y="3023"/>
                    </a:lnTo>
                    <a:lnTo>
                      <a:pt x="7892" y="3027"/>
                    </a:lnTo>
                    <a:lnTo>
                      <a:pt x="7883" y="3029"/>
                    </a:lnTo>
                    <a:lnTo>
                      <a:pt x="7876" y="3031"/>
                    </a:lnTo>
                    <a:lnTo>
                      <a:pt x="7870" y="3034"/>
                    </a:lnTo>
                    <a:lnTo>
                      <a:pt x="7867" y="3037"/>
                    </a:lnTo>
                    <a:lnTo>
                      <a:pt x="7866" y="3042"/>
                    </a:lnTo>
                    <a:lnTo>
                      <a:pt x="7864" y="3048"/>
                    </a:lnTo>
                    <a:lnTo>
                      <a:pt x="7864" y="3055"/>
                    </a:lnTo>
                    <a:lnTo>
                      <a:pt x="7864" y="3062"/>
                    </a:lnTo>
                    <a:lnTo>
                      <a:pt x="7868" y="3080"/>
                    </a:lnTo>
                    <a:lnTo>
                      <a:pt x="7873" y="3097"/>
                    </a:lnTo>
                    <a:lnTo>
                      <a:pt x="7878" y="3115"/>
                    </a:lnTo>
                    <a:lnTo>
                      <a:pt x="7881" y="3135"/>
                    </a:lnTo>
                    <a:lnTo>
                      <a:pt x="7882" y="3155"/>
                    </a:lnTo>
                    <a:lnTo>
                      <a:pt x="7882" y="3173"/>
                    </a:lnTo>
                    <a:lnTo>
                      <a:pt x="7881" y="3180"/>
                    </a:lnTo>
                    <a:lnTo>
                      <a:pt x="7879" y="3186"/>
                    </a:lnTo>
                    <a:lnTo>
                      <a:pt x="7875" y="3189"/>
                    </a:lnTo>
                    <a:lnTo>
                      <a:pt x="7872" y="3192"/>
                    </a:lnTo>
                    <a:lnTo>
                      <a:pt x="7868" y="3194"/>
                    </a:lnTo>
                    <a:lnTo>
                      <a:pt x="7863" y="3194"/>
                    </a:lnTo>
                    <a:lnTo>
                      <a:pt x="7859" y="3194"/>
                    </a:lnTo>
                    <a:lnTo>
                      <a:pt x="7853" y="3193"/>
                    </a:lnTo>
                    <a:lnTo>
                      <a:pt x="7843" y="3191"/>
                    </a:lnTo>
                    <a:lnTo>
                      <a:pt x="7832" y="3189"/>
                    </a:lnTo>
                    <a:lnTo>
                      <a:pt x="7822" y="3187"/>
                    </a:lnTo>
                    <a:lnTo>
                      <a:pt x="7811" y="3184"/>
                    </a:lnTo>
                    <a:lnTo>
                      <a:pt x="7807" y="3181"/>
                    </a:lnTo>
                    <a:lnTo>
                      <a:pt x="7803" y="3176"/>
                    </a:lnTo>
                    <a:lnTo>
                      <a:pt x="7799" y="3172"/>
                    </a:lnTo>
                    <a:lnTo>
                      <a:pt x="7796" y="3166"/>
                    </a:lnTo>
                    <a:lnTo>
                      <a:pt x="7791" y="3154"/>
                    </a:lnTo>
                    <a:lnTo>
                      <a:pt x="7786" y="3141"/>
                    </a:lnTo>
                    <a:lnTo>
                      <a:pt x="7784" y="3135"/>
                    </a:lnTo>
                    <a:lnTo>
                      <a:pt x="7781" y="3130"/>
                    </a:lnTo>
                    <a:lnTo>
                      <a:pt x="7776" y="3125"/>
                    </a:lnTo>
                    <a:lnTo>
                      <a:pt x="7772" y="3123"/>
                    </a:lnTo>
                    <a:lnTo>
                      <a:pt x="7767" y="3121"/>
                    </a:lnTo>
                    <a:lnTo>
                      <a:pt x="7761" y="3121"/>
                    </a:lnTo>
                    <a:lnTo>
                      <a:pt x="7756" y="3122"/>
                    </a:lnTo>
                    <a:lnTo>
                      <a:pt x="7752" y="3124"/>
                    </a:lnTo>
                    <a:lnTo>
                      <a:pt x="7748" y="3128"/>
                    </a:lnTo>
                    <a:lnTo>
                      <a:pt x="7744" y="3132"/>
                    </a:lnTo>
                    <a:lnTo>
                      <a:pt x="7742" y="3137"/>
                    </a:lnTo>
                    <a:lnTo>
                      <a:pt x="7741" y="3142"/>
                    </a:lnTo>
                    <a:lnTo>
                      <a:pt x="7738" y="3154"/>
                    </a:lnTo>
                    <a:lnTo>
                      <a:pt x="7737" y="3164"/>
                    </a:lnTo>
                    <a:lnTo>
                      <a:pt x="7736" y="3169"/>
                    </a:lnTo>
                    <a:lnTo>
                      <a:pt x="7734" y="3173"/>
                    </a:lnTo>
                    <a:lnTo>
                      <a:pt x="7731" y="3174"/>
                    </a:lnTo>
                    <a:lnTo>
                      <a:pt x="7729" y="3175"/>
                    </a:lnTo>
                    <a:lnTo>
                      <a:pt x="7722" y="3173"/>
                    </a:lnTo>
                    <a:lnTo>
                      <a:pt x="7713" y="3168"/>
                    </a:lnTo>
                    <a:lnTo>
                      <a:pt x="7705" y="3162"/>
                    </a:lnTo>
                    <a:lnTo>
                      <a:pt x="7696" y="3157"/>
                    </a:lnTo>
                    <a:lnTo>
                      <a:pt x="7685" y="3153"/>
                    </a:lnTo>
                    <a:lnTo>
                      <a:pt x="7673" y="3147"/>
                    </a:lnTo>
                    <a:lnTo>
                      <a:pt x="7666" y="3143"/>
                    </a:lnTo>
                    <a:lnTo>
                      <a:pt x="7660" y="3138"/>
                    </a:lnTo>
                    <a:lnTo>
                      <a:pt x="7654" y="3132"/>
                    </a:lnTo>
                    <a:lnTo>
                      <a:pt x="7649" y="3126"/>
                    </a:lnTo>
                    <a:lnTo>
                      <a:pt x="7640" y="3115"/>
                    </a:lnTo>
                    <a:lnTo>
                      <a:pt x="7633" y="3104"/>
                    </a:lnTo>
                    <a:lnTo>
                      <a:pt x="7629" y="3099"/>
                    </a:lnTo>
                    <a:lnTo>
                      <a:pt x="7627" y="3097"/>
                    </a:lnTo>
                    <a:lnTo>
                      <a:pt x="7626" y="3096"/>
                    </a:lnTo>
                    <a:lnTo>
                      <a:pt x="7623" y="3094"/>
                    </a:lnTo>
                    <a:lnTo>
                      <a:pt x="7617" y="3096"/>
                    </a:lnTo>
                    <a:lnTo>
                      <a:pt x="7608" y="3098"/>
                    </a:lnTo>
                    <a:lnTo>
                      <a:pt x="7598" y="3099"/>
                    </a:lnTo>
                    <a:lnTo>
                      <a:pt x="7589" y="3098"/>
                    </a:lnTo>
                    <a:lnTo>
                      <a:pt x="7580" y="3097"/>
                    </a:lnTo>
                    <a:lnTo>
                      <a:pt x="7572" y="3098"/>
                    </a:lnTo>
                    <a:lnTo>
                      <a:pt x="7568" y="3099"/>
                    </a:lnTo>
                    <a:lnTo>
                      <a:pt x="7567" y="3101"/>
                    </a:lnTo>
                    <a:lnTo>
                      <a:pt x="7567" y="3105"/>
                    </a:lnTo>
                    <a:lnTo>
                      <a:pt x="7568" y="3109"/>
                    </a:lnTo>
                    <a:lnTo>
                      <a:pt x="7573" y="3116"/>
                    </a:lnTo>
                    <a:lnTo>
                      <a:pt x="7580" y="3123"/>
                    </a:lnTo>
                    <a:lnTo>
                      <a:pt x="7583" y="3128"/>
                    </a:lnTo>
                    <a:lnTo>
                      <a:pt x="7584" y="3132"/>
                    </a:lnTo>
                    <a:lnTo>
                      <a:pt x="7585" y="3138"/>
                    </a:lnTo>
                    <a:lnTo>
                      <a:pt x="7585" y="3144"/>
                    </a:lnTo>
                    <a:lnTo>
                      <a:pt x="7585" y="3157"/>
                    </a:lnTo>
                    <a:lnTo>
                      <a:pt x="7584" y="3168"/>
                    </a:lnTo>
                    <a:lnTo>
                      <a:pt x="7584" y="3173"/>
                    </a:lnTo>
                    <a:lnTo>
                      <a:pt x="7582" y="3178"/>
                    </a:lnTo>
                    <a:lnTo>
                      <a:pt x="7579" y="3182"/>
                    </a:lnTo>
                    <a:lnTo>
                      <a:pt x="7576" y="3187"/>
                    </a:lnTo>
                    <a:lnTo>
                      <a:pt x="7567" y="3197"/>
                    </a:lnTo>
                    <a:lnTo>
                      <a:pt x="7559" y="3203"/>
                    </a:lnTo>
                    <a:lnTo>
                      <a:pt x="7552" y="3208"/>
                    </a:lnTo>
                    <a:lnTo>
                      <a:pt x="7546" y="3214"/>
                    </a:lnTo>
                    <a:lnTo>
                      <a:pt x="7545" y="3218"/>
                    </a:lnTo>
                    <a:lnTo>
                      <a:pt x="7545" y="3222"/>
                    </a:lnTo>
                    <a:lnTo>
                      <a:pt x="7547" y="3225"/>
                    </a:lnTo>
                    <a:lnTo>
                      <a:pt x="7549" y="3230"/>
                    </a:lnTo>
                    <a:lnTo>
                      <a:pt x="7559" y="3236"/>
                    </a:lnTo>
                    <a:lnTo>
                      <a:pt x="7567" y="3239"/>
                    </a:lnTo>
                    <a:lnTo>
                      <a:pt x="7576" y="3242"/>
                    </a:lnTo>
                    <a:lnTo>
                      <a:pt x="7582" y="3243"/>
                    </a:lnTo>
                    <a:lnTo>
                      <a:pt x="7589" y="3241"/>
                    </a:lnTo>
                    <a:lnTo>
                      <a:pt x="7598" y="3236"/>
                    </a:lnTo>
                    <a:lnTo>
                      <a:pt x="7608" y="3231"/>
                    </a:lnTo>
                    <a:lnTo>
                      <a:pt x="7615" y="3226"/>
                    </a:lnTo>
                    <a:lnTo>
                      <a:pt x="7618" y="3225"/>
                    </a:lnTo>
                    <a:lnTo>
                      <a:pt x="7622" y="3224"/>
                    </a:lnTo>
                    <a:lnTo>
                      <a:pt x="7626" y="3224"/>
                    </a:lnTo>
                    <a:lnTo>
                      <a:pt x="7629" y="3225"/>
                    </a:lnTo>
                    <a:lnTo>
                      <a:pt x="7633" y="3227"/>
                    </a:lnTo>
                    <a:lnTo>
                      <a:pt x="7636" y="3231"/>
                    </a:lnTo>
                    <a:lnTo>
                      <a:pt x="7640" y="3237"/>
                    </a:lnTo>
                    <a:lnTo>
                      <a:pt x="7643" y="3244"/>
                    </a:lnTo>
                    <a:lnTo>
                      <a:pt x="7646" y="3252"/>
                    </a:lnTo>
                    <a:lnTo>
                      <a:pt x="7647" y="3260"/>
                    </a:lnTo>
                    <a:lnTo>
                      <a:pt x="7647" y="3267"/>
                    </a:lnTo>
                    <a:lnTo>
                      <a:pt x="7647" y="3273"/>
                    </a:lnTo>
                    <a:lnTo>
                      <a:pt x="7647" y="3282"/>
                    </a:lnTo>
                    <a:lnTo>
                      <a:pt x="7649" y="3290"/>
                    </a:lnTo>
                    <a:lnTo>
                      <a:pt x="7654" y="3299"/>
                    </a:lnTo>
                    <a:lnTo>
                      <a:pt x="7661" y="3306"/>
                    </a:lnTo>
                    <a:lnTo>
                      <a:pt x="7672" y="3315"/>
                    </a:lnTo>
                    <a:lnTo>
                      <a:pt x="7685" y="3326"/>
                    </a:lnTo>
                    <a:lnTo>
                      <a:pt x="7691" y="3331"/>
                    </a:lnTo>
                    <a:lnTo>
                      <a:pt x="7697" y="3336"/>
                    </a:lnTo>
                    <a:lnTo>
                      <a:pt x="7700" y="3340"/>
                    </a:lnTo>
                    <a:lnTo>
                      <a:pt x="7704" y="3346"/>
                    </a:lnTo>
                    <a:lnTo>
                      <a:pt x="7706" y="3351"/>
                    </a:lnTo>
                    <a:lnTo>
                      <a:pt x="7708" y="3357"/>
                    </a:lnTo>
                    <a:lnTo>
                      <a:pt x="7709" y="3363"/>
                    </a:lnTo>
                    <a:lnTo>
                      <a:pt x="7709" y="3369"/>
                    </a:lnTo>
                    <a:lnTo>
                      <a:pt x="7709" y="3375"/>
                    </a:lnTo>
                    <a:lnTo>
                      <a:pt x="7710" y="3381"/>
                    </a:lnTo>
                    <a:lnTo>
                      <a:pt x="7711" y="3386"/>
                    </a:lnTo>
                    <a:lnTo>
                      <a:pt x="7713" y="3390"/>
                    </a:lnTo>
                    <a:lnTo>
                      <a:pt x="7718" y="3396"/>
                    </a:lnTo>
                    <a:lnTo>
                      <a:pt x="7725" y="3402"/>
                    </a:lnTo>
                    <a:lnTo>
                      <a:pt x="7729" y="3406"/>
                    </a:lnTo>
                    <a:lnTo>
                      <a:pt x="7733" y="3408"/>
                    </a:lnTo>
                    <a:lnTo>
                      <a:pt x="7734" y="3412"/>
                    </a:lnTo>
                    <a:lnTo>
                      <a:pt x="7736" y="3416"/>
                    </a:lnTo>
                    <a:lnTo>
                      <a:pt x="7737" y="3425"/>
                    </a:lnTo>
                    <a:lnTo>
                      <a:pt x="7736" y="3435"/>
                    </a:lnTo>
                    <a:lnTo>
                      <a:pt x="7735" y="3441"/>
                    </a:lnTo>
                    <a:lnTo>
                      <a:pt x="7733" y="3446"/>
                    </a:lnTo>
                    <a:lnTo>
                      <a:pt x="7730" y="3450"/>
                    </a:lnTo>
                    <a:lnTo>
                      <a:pt x="7727" y="3454"/>
                    </a:lnTo>
                    <a:lnTo>
                      <a:pt x="7719" y="3462"/>
                    </a:lnTo>
                    <a:lnTo>
                      <a:pt x="7712" y="3469"/>
                    </a:lnTo>
                    <a:lnTo>
                      <a:pt x="7710" y="3474"/>
                    </a:lnTo>
                    <a:lnTo>
                      <a:pt x="7709" y="3478"/>
                    </a:lnTo>
                    <a:lnTo>
                      <a:pt x="7708" y="3483"/>
                    </a:lnTo>
                    <a:lnTo>
                      <a:pt x="7706" y="3489"/>
                    </a:lnTo>
                    <a:lnTo>
                      <a:pt x="7705" y="3502"/>
                    </a:lnTo>
                    <a:lnTo>
                      <a:pt x="7705" y="3513"/>
                    </a:lnTo>
                    <a:lnTo>
                      <a:pt x="7708" y="3527"/>
                    </a:lnTo>
                    <a:lnTo>
                      <a:pt x="7709" y="3544"/>
                    </a:lnTo>
                    <a:lnTo>
                      <a:pt x="7710" y="3560"/>
                    </a:lnTo>
                    <a:lnTo>
                      <a:pt x="7709" y="3573"/>
                    </a:lnTo>
                    <a:lnTo>
                      <a:pt x="7706" y="3586"/>
                    </a:lnTo>
                    <a:lnTo>
                      <a:pt x="7706" y="3601"/>
                    </a:lnTo>
                    <a:lnTo>
                      <a:pt x="7706" y="3608"/>
                    </a:lnTo>
                    <a:lnTo>
                      <a:pt x="7708" y="3614"/>
                    </a:lnTo>
                    <a:lnTo>
                      <a:pt x="7710" y="3619"/>
                    </a:lnTo>
                    <a:lnTo>
                      <a:pt x="7712" y="3622"/>
                    </a:lnTo>
                    <a:lnTo>
                      <a:pt x="7718" y="3627"/>
                    </a:lnTo>
                    <a:lnTo>
                      <a:pt x="7723" y="3632"/>
                    </a:lnTo>
                    <a:lnTo>
                      <a:pt x="7725" y="3635"/>
                    </a:lnTo>
                    <a:lnTo>
                      <a:pt x="7727" y="3638"/>
                    </a:lnTo>
                    <a:lnTo>
                      <a:pt x="7727" y="3641"/>
                    </a:lnTo>
                    <a:lnTo>
                      <a:pt x="7727" y="3643"/>
                    </a:lnTo>
                    <a:lnTo>
                      <a:pt x="7723" y="3648"/>
                    </a:lnTo>
                    <a:lnTo>
                      <a:pt x="7722" y="3652"/>
                    </a:lnTo>
                    <a:lnTo>
                      <a:pt x="7722" y="3654"/>
                    </a:lnTo>
                    <a:lnTo>
                      <a:pt x="7723" y="3655"/>
                    </a:lnTo>
                    <a:lnTo>
                      <a:pt x="7724" y="3655"/>
                    </a:lnTo>
                    <a:lnTo>
                      <a:pt x="7727" y="3657"/>
                    </a:lnTo>
                    <a:lnTo>
                      <a:pt x="7729" y="3657"/>
                    </a:lnTo>
                    <a:lnTo>
                      <a:pt x="7731" y="3658"/>
                    </a:lnTo>
                    <a:lnTo>
                      <a:pt x="7731" y="3659"/>
                    </a:lnTo>
                    <a:lnTo>
                      <a:pt x="7733" y="3661"/>
                    </a:lnTo>
                    <a:lnTo>
                      <a:pt x="7731" y="3666"/>
                    </a:lnTo>
                    <a:lnTo>
                      <a:pt x="7730" y="3674"/>
                    </a:lnTo>
                    <a:lnTo>
                      <a:pt x="7729" y="3678"/>
                    </a:lnTo>
                    <a:lnTo>
                      <a:pt x="7729" y="3683"/>
                    </a:lnTo>
                    <a:lnTo>
                      <a:pt x="7729" y="3689"/>
                    </a:lnTo>
                    <a:lnTo>
                      <a:pt x="7730" y="3693"/>
                    </a:lnTo>
                    <a:lnTo>
                      <a:pt x="7733" y="3699"/>
                    </a:lnTo>
                    <a:lnTo>
                      <a:pt x="7735" y="3705"/>
                    </a:lnTo>
                    <a:lnTo>
                      <a:pt x="7738" y="3711"/>
                    </a:lnTo>
                    <a:lnTo>
                      <a:pt x="7743" y="3718"/>
                    </a:lnTo>
                    <a:lnTo>
                      <a:pt x="7754" y="3731"/>
                    </a:lnTo>
                    <a:lnTo>
                      <a:pt x="7766" y="3742"/>
                    </a:lnTo>
                    <a:lnTo>
                      <a:pt x="7778" y="3752"/>
                    </a:lnTo>
                    <a:lnTo>
                      <a:pt x="7790" y="3758"/>
                    </a:lnTo>
                    <a:lnTo>
                      <a:pt x="7794" y="3761"/>
                    </a:lnTo>
                    <a:lnTo>
                      <a:pt x="7798" y="3766"/>
                    </a:lnTo>
                    <a:lnTo>
                      <a:pt x="7800" y="3769"/>
                    </a:lnTo>
                    <a:lnTo>
                      <a:pt x="7801" y="3774"/>
                    </a:lnTo>
                    <a:lnTo>
                      <a:pt x="7801" y="3786"/>
                    </a:lnTo>
                    <a:lnTo>
                      <a:pt x="7801" y="3798"/>
                    </a:lnTo>
                    <a:lnTo>
                      <a:pt x="7800" y="3811"/>
                    </a:lnTo>
                    <a:lnTo>
                      <a:pt x="7801" y="3827"/>
                    </a:lnTo>
                    <a:lnTo>
                      <a:pt x="7803" y="3835"/>
                    </a:lnTo>
                    <a:lnTo>
                      <a:pt x="7804" y="3842"/>
                    </a:lnTo>
                    <a:lnTo>
                      <a:pt x="7806" y="3849"/>
                    </a:lnTo>
                    <a:lnTo>
                      <a:pt x="7810" y="3855"/>
                    </a:lnTo>
                    <a:lnTo>
                      <a:pt x="7815" y="3860"/>
                    </a:lnTo>
                    <a:lnTo>
                      <a:pt x="7820" y="3863"/>
                    </a:lnTo>
                    <a:lnTo>
                      <a:pt x="7826" y="3866"/>
                    </a:lnTo>
                    <a:lnTo>
                      <a:pt x="7831" y="3868"/>
                    </a:lnTo>
                    <a:lnTo>
                      <a:pt x="7837" y="3868"/>
                    </a:lnTo>
                    <a:lnTo>
                      <a:pt x="7843" y="3868"/>
                    </a:lnTo>
                    <a:lnTo>
                      <a:pt x="7848" y="3867"/>
                    </a:lnTo>
                    <a:lnTo>
                      <a:pt x="7851" y="3866"/>
                    </a:lnTo>
                    <a:lnTo>
                      <a:pt x="7862" y="3857"/>
                    </a:lnTo>
                    <a:lnTo>
                      <a:pt x="7880" y="3846"/>
                    </a:lnTo>
                    <a:lnTo>
                      <a:pt x="7900" y="3830"/>
                    </a:lnTo>
                    <a:lnTo>
                      <a:pt x="7920" y="3815"/>
                    </a:lnTo>
                    <a:lnTo>
                      <a:pt x="7939" y="3797"/>
                    </a:lnTo>
                    <a:lnTo>
                      <a:pt x="7961" y="3775"/>
                    </a:lnTo>
                    <a:lnTo>
                      <a:pt x="7981" y="3754"/>
                    </a:lnTo>
                    <a:lnTo>
                      <a:pt x="7996" y="3739"/>
                    </a:lnTo>
                    <a:lnTo>
                      <a:pt x="8009" y="3728"/>
                    </a:lnTo>
                    <a:lnTo>
                      <a:pt x="8023" y="3717"/>
                    </a:lnTo>
                    <a:lnTo>
                      <a:pt x="8034" y="3709"/>
                    </a:lnTo>
                    <a:lnTo>
                      <a:pt x="8046" y="3703"/>
                    </a:lnTo>
                    <a:lnTo>
                      <a:pt x="8057" y="3698"/>
                    </a:lnTo>
                    <a:lnTo>
                      <a:pt x="8065" y="3697"/>
                    </a:lnTo>
                    <a:lnTo>
                      <a:pt x="8069" y="3698"/>
                    </a:lnTo>
                    <a:lnTo>
                      <a:pt x="8070" y="3701"/>
                    </a:lnTo>
                    <a:lnTo>
                      <a:pt x="8071" y="3704"/>
                    </a:lnTo>
                    <a:lnTo>
                      <a:pt x="8071" y="3709"/>
                    </a:lnTo>
                    <a:lnTo>
                      <a:pt x="8068" y="3722"/>
                    </a:lnTo>
                    <a:lnTo>
                      <a:pt x="8064" y="3736"/>
                    </a:lnTo>
                    <a:lnTo>
                      <a:pt x="8063" y="3745"/>
                    </a:lnTo>
                    <a:lnTo>
                      <a:pt x="8064" y="3750"/>
                    </a:lnTo>
                    <a:lnTo>
                      <a:pt x="8065" y="3758"/>
                    </a:lnTo>
                    <a:lnTo>
                      <a:pt x="8068" y="3764"/>
                    </a:lnTo>
                    <a:lnTo>
                      <a:pt x="8075" y="3773"/>
                    </a:lnTo>
                    <a:lnTo>
                      <a:pt x="8082" y="3784"/>
                    </a:lnTo>
                    <a:lnTo>
                      <a:pt x="8090" y="3793"/>
                    </a:lnTo>
                    <a:lnTo>
                      <a:pt x="8099" y="3804"/>
                    </a:lnTo>
                    <a:lnTo>
                      <a:pt x="8108" y="3817"/>
                    </a:lnTo>
                    <a:lnTo>
                      <a:pt x="8119" y="3829"/>
                    </a:lnTo>
                    <a:lnTo>
                      <a:pt x="8128" y="3841"/>
                    </a:lnTo>
                    <a:lnTo>
                      <a:pt x="8138" y="3850"/>
                    </a:lnTo>
                    <a:lnTo>
                      <a:pt x="8141" y="3855"/>
                    </a:lnTo>
                    <a:lnTo>
                      <a:pt x="8144" y="3861"/>
                    </a:lnTo>
                    <a:lnTo>
                      <a:pt x="8144" y="3867"/>
                    </a:lnTo>
                    <a:lnTo>
                      <a:pt x="8144" y="3873"/>
                    </a:lnTo>
                    <a:lnTo>
                      <a:pt x="8141" y="3885"/>
                    </a:lnTo>
                    <a:lnTo>
                      <a:pt x="8140" y="3897"/>
                    </a:lnTo>
                    <a:lnTo>
                      <a:pt x="8140" y="3901"/>
                    </a:lnTo>
                    <a:lnTo>
                      <a:pt x="8140" y="3906"/>
                    </a:lnTo>
                    <a:lnTo>
                      <a:pt x="8141" y="3911"/>
                    </a:lnTo>
                    <a:lnTo>
                      <a:pt x="8144" y="3914"/>
                    </a:lnTo>
                    <a:lnTo>
                      <a:pt x="8151" y="3923"/>
                    </a:lnTo>
                    <a:lnTo>
                      <a:pt x="8160" y="3931"/>
                    </a:lnTo>
                    <a:lnTo>
                      <a:pt x="8165" y="3936"/>
                    </a:lnTo>
                    <a:lnTo>
                      <a:pt x="8170" y="3941"/>
                    </a:lnTo>
                    <a:lnTo>
                      <a:pt x="8174" y="3947"/>
                    </a:lnTo>
                    <a:lnTo>
                      <a:pt x="8177" y="3953"/>
                    </a:lnTo>
                    <a:lnTo>
                      <a:pt x="8182" y="3967"/>
                    </a:lnTo>
                    <a:lnTo>
                      <a:pt x="8184" y="3981"/>
                    </a:lnTo>
                    <a:lnTo>
                      <a:pt x="8185" y="3989"/>
                    </a:lnTo>
                    <a:lnTo>
                      <a:pt x="8188" y="3998"/>
                    </a:lnTo>
                    <a:lnTo>
                      <a:pt x="8191" y="4006"/>
                    </a:lnTo>
                    <a:lnTo>
                      <a:pt x="8195" y="4013"/>
                    </a:lnTo>
                    <a:lnTo>
                      <a:pt x="8198" y="4021"/>
                    </a:lnTo>
                    <a:lnTo>
                      <a:pt x="8202" y="4029"/>
                    </a:lnTo>
                    <a:lnTo>
                      <a:pt x="8207" y="4036"/>
                    </a:lnTo>
                    <a:lnTo>
                      <a:pt x="8212" y="4042"/>
                    </a:lnTo>
                    <a:lnTo>
                      <a:pt x="8216" y="4048"/>
                    </a:lnTo>
                    <a:lnTo>
                      <a:pt x="8219" y="4055"/>
                    </a:lnTo>
                    <a:lnTo>
                      <a:pt x="8221" y="4063"/>
                    </a:lnTo>
                    <a:lnTo>
                      <a:pt x="8221" y="4070"/>
                    </a:lnTo>
                    <a:lnTo>
                      <a:pt x="8222" y="4081"/>
                    </a:lnTo>
                    <a:lnTo>
                      <a:pt x="8222" y="4093"/>
                    </a:lnTo>
                    <a:lnTo>
                      <a:pt x="8222" y="4095"/>
                    </a:lnTo>
                    <a:lnTo>
                      <a:pt x="8221" y="4095"/>
                    </a:lnTo>
                    <a:lnTo>
                      <a:pt x="8219" y="4094"/>
                    </a:lnTo>
                    <a:lnTo>
                      <a:pt x="8216" y="4093"/>
                    </a:lnTo>
                    <a:lnTo>
                      <a:pt x="8212" y="4090"/>
                    </a:lnTo>
                    <a:lnTo>
                      <a:pt x="8209" y="4090"/>
                    </a:lnTo>
                    <a:lnTo>
                      <a:pt x="8206" y="4093"/>
                    </a:lnTo>
                    <a:lnTo>
                      <a:pt x="8201" y="4096"/>
                    </a:lnTo>
                    <a:lnTo>
                      <a:pt x="8191" y="4102"/>
                    </a:lnTo>
                    <a:lnTo>
                      <a:pt x="8182" y="4109"/>
                    </a:lnTo>
                    <a:lnTo>
                      <a:pt x="8178" y="4113"/>
                    </a:lnTo>
                    <a:lnTo>
                      <a:pt x="8174" y="4117"/>
                    </a:lnTo>
                    <a:lnTo>
                      <a:pt x="8171" y="4120"/>
                    </a:lnTo>
                    <a:lnTo>
                      <a:pt x="8169" y="4125"/>
                    </a:lnTo>
                    <a:lnTo>
                      <a:pt x="8168" y="4130"/>
                    </a:lnTo>
                    <a:lnTo>
                      <a:pt x="8168" y="4136"/>
                    </a:lnTo>
                    <a:lnTo>
                      <a:pt x="8169" y="4142"/>
                    </a:lnTo>
                    <a:lnTo>
                      <a:pt x="8171" y="4147"/>
                    </a:lnTo>
                    <a:lnTo>
                      <a:pt x="8176" y="4152"/>
                    </a:lnTo>
                    <a:lnTo>
                      <a:pt x="8181" y="4157"/>
                    </a:lnTo>
                    <a:lnTo>
                      <a:pt x="8187" y="4159"/>
                    </a:lnTo>
                    <a:lnTo>
                      <a:pt x="8193" y="4162"/>
                    </a:lnTo>
                    <a:lnTo>
                      <a:pt x="8207" y="4165"/>
                    </a:lnTo>
                    <a:lnTo>
                      <a:pt x="8221" y="4169"/>
                    </a:lnTo>
                    <a:lnTo>
                      <a:pt x="8239" y="4172"/>
                    </a:lnTo>
                    <a:lnTo>
                      <a:pt x="8258" y="4177"/>
                    </a:lnTo>
                    <a:lnTo>
                      <a:pt x="8277" y="4181"/>
                    </a:lnTo>
                    <a:lnTo>
                      <a:pt x="8289" y="4185"/>
                    </a:lnTo>
                    <a:lnTo>
                      <a:pt x="8292" y="4189"/>
                    </a:lnTo>
                    <a:lnTo>
                      <a:pt x="8295" y="4193"/>
                    </a:lnTo>
                    <a:lnTo>
                      <a:pt x="8296" y="4199"/>
                    </a:lnTo>
                    <a:lnTo>
                      <a:pt x="8296" y="4206"/>
                    </a:lnTo>
                    <a:lnTo>
                      <a:pt x="8294" y="4220"/>
                    </a:lnTo>
                    <a:lnTo>
                      <a:pt x="8291" y="4232"/>
                    </a:lnTo>
                    <a:lnTo>
                      <a:pt x="8290" y="4254"/>
                    </a:lnTo>
                    <a:lnTo>
                      <a:pt x="8288" y="4282"/>
                    </a:lnTo>
                    <a:lnTo>
                      <a:pt x="8286" y="4295"/>
                    </a:lnTo>
                    <a:lnTo>
                      <a:pt x="8285" y="4308"/>
                    </a:lnTo>
                    <a:lnTo>
                      <a:pt x="8283" y="4319"/>
                    </a:lnTo>
                    <a:lnTo>
                      <a:pt x="8281" y="4327"/>
                    </a:lnTo>
                    <a:lnTo>
                      <a:pt x="8277" y="4332"/>
                    </a:lnTo>
                    <a:lnTo>
                      <a:pt x="8273" y="4335"/>
                    </a:lnTo>
                    <a:lnTo>
                      <a:pt x="8270" y="4338"/>
                    </a:lnTo>
                    <a:lnTo>
                      <a:pt x="8266" y="4338"/>
                    </a:lnTo>
                    <a:lnTo>
                      <a:pt x="8263" y="4338"/>
                    </a:lnTo>
                    <a:lnTo>
                      <a:pt x="8260" y="4336"/>
                    </a:lnTo>
                    <a:lnTo>
                      <a:pt x="8258" y="4335"/>
                    </a:lnTo>
                    <a:lnTo>
                      <a:pt x="8257" y="4332"/>
                    </a:lnTo>
                    <a:lnTo>
                      <a:pt x="8257" y="4330"/>
                    </a:lnTo>
                    <a:lnTo>
                      <a:pt x="8256" y="4329"/>
                    </a:lnTo>
                    <a:lnTo>
                      <a:pt x="8252" y="4329"/>
                    </a:lnTo>
                    <a:lnTo>
                      <a:pt x="8250" y="4329"/>
                    </a:lnTo>
                    <a:lnTo>
                      <a:pt x="8241" y="4332"/>
                    </a:lnTo>
                    <a:lnTo>
                      <a:pt x="8232" y="4334"/>
                    </a:lnTo>
                    <a:lnTo>
                      <a:pt x="8213" y="4342"/>
                    </a:lnTo>
                    <a:lnTo>
                      <a:pt x="8197" y="4350"/>
                    </a:lnTo>
                    <a:lnTo>
                      <a:pt x="8191" y="4353"/>
                    </a:lnTo>
                    <a:lnTo>
                      <a:pt x="8185" y="4358"/>
                    </a:lnTo>
                    <a:lnTo>
                      <a:pt x="8179" y="4363"/>
                    </a:lnTo>
                    <a:lnTo>
                      <a:pt x="8174" y="4369"/>
                    </a:lnTo>
                    <a:lnTo>
                      <a:pt x="8169" y="4374"/>
                    </a:lnTo>
                    <a:lnTo>
                      <a:pt x="8164" y="4382"/>
                    </a:lnTo>
                    <a:lnTo>
                      <a:pt x="8160" y="4388"/>
                    </a:lnTo>
                    <a:lnTo>
                      <a:pt x="8158" y="4393"/>
                    </a:lnTo>
                    <a:lnTo>
                      <a:pt x="8156" y="4399"/>
                    </a:lnTo>
                    <a:lnTo>
                      <a:pt x="8157" y="4405"/>
                    </a:lnTo>
                    <a:lnTo>
                      <a:pt x="8158" y="4410"/>
                    </a:lnTo>
                    <a:lnTo>
                      <a:pt x="8162" y="4415"/>
                    </a:lnTo>
                    <a:lnTo>
                      <a:pt x="8169" y="4422"/>
                    </a:lnTo>
                    <a:lnTo>
                      <a:pt x="8177" y="4427"/>
                    </a:lnTo>
                    <a:lnTo>
                      <a:pt x="8179" y="4429"/>
                    </a:lnTo>
                    <a:lnTo>
                      <a:pt x="8181" y="4430"/>
                    </a:lnTo>
                    <a:lnTo>
                      <a:pt x="8179" y="4433"/>
                    </a:lnTo>
                    <a:lnTo>
                      <a:pt x="8178" y="4435"/>
                    </a:lnTo>
                    <a:lnTo>
                      <a:pt x="8171" y="4441"/>
                    </a:lnTo>
                    <a:lnTo>
                      <a:pt x="8159" y="4446"/>
                    </a:lnTo>
                    <a:lnTo>
                      <a:pt x="8141" y="4453"/>
                    </a:lnTo>
                    <a:lnTo>
                      <a:pt x="8125" y="4460"/>
                    </a:lnTo>
                    <a:lnTo>
                      <a:pt x="8119" y="4462"/>
                    </a:lnTo>
                    <a:lnTo>
                      <a:pt x="8113" y="4464"/>
                    </a:lnTo>
                    <a:lnTo>
                      <a:pt x="8103" y="4462"/>
                    </a:lnTo>
                    <a:lnTo>
                      <a:pt x="8092" y="4460"/>
                    </a:lnTo>
                    <a:lnTo>
                      <a:pt x="8089" y="4461"/>
                    </a:lnTo>
                    <a:lnTo>
                      <a:pt x="8084" y="4464"/>
                    </a:lnTo>
                    <a:lnTo>
                      <a:pt x="8080" y="4467"/>
                    </a:lnTo>
                    <a:lnTo>
                      <a:pt x="8076" y="4473"/>
                    </a:lnTo>
                    <a:lnTo>
                      <a:pt x="8068" y="4484"/>
                    </a:lnTo>
                    <a:lnTo>
                      <a:pt x="8064" y="4491"/>
                    </a:lnTo>
                    <a:lnTo>
                      <a:pt x="8063" y="4493"/>
                    </a:lnTo>
                    <a:lnTo>
                      <a:pt x="8062" y="4495"/>
                    </a:lnTo>
                    <a:lnTo>
                      <a:pt x="8061" y="4497"/>
                    </a:lnTo>
                    <a:lnTo>
                      <a:pt x="8058" y="4497"/>
                    </a:lnTo>
                    <a:lnTo>
                      <a:pt x="8055" y="4497"/>
                    </a:lnTo>
                    <a:lnTo>
                      <a:pt x="8051" y="4496"/>
                    </a:lnTo>
                    <a:lnTo>
                      <a:pt x="8048" y="4495"/>
                    </a:lnTo>
                    <a:lnTo>
                      <a:pt x="8044" y="4492"/>
                    </a:lnTo>
                    <a:lnTo>
                      <a:pt x="8034" y="4487"/>
                    </a:lnTo>
                    <a:lnTo>
                      <a:pt x="8026" y="4485"/>
                    </a:lnTo>
                    <a:lnTo>
                      <a:pt x="8018" y="4484"/>
                    </a:lnTo>
                    <a:lnTo>
                      <a:pt x="8012" y="4484"/>
                    </a:lnTo>
                    <a:lnTo>
                      <a:pt x="8005" y="4484"/>
                    </a:lnTo>
                    <a:lnTo>
                      <a:pt x="7995" y="4484"/>
                    </a:lnTo>
                    <a:lnTo>
                      <a:pt x="7986" y="4481"/>
                    </a:lnTo>
                    <a:lnTo>
                      <a:pt x="7977" y="4478"/>
                    </a:lnTo>
                    <a:lnTo>
                      <a:pt x="7969" y="4473"/>
                    </a:lnTo>
                    <a:lnTo>
                      <a:pt x="7963" y="4470"/>
                    </a:lnTo>
                    <a:lnTo>
                      <a:pt x="7954" y="4466"/>
                    </a:lnTo>
                    <a:lnTo>
                      <a:pt x="7941" y="4462"/>
                    </a:lnTo>
                    <a:lnTo>
                      <a:pt x="7932" y="4462"/>
                    </a:lnTo>
                    <a:lnTo>
                      <a:pt x="7924" y="4462"/>
                    </a:lnTo>
                    <a:lnTo>
                      <a:pt x="7918" y="4465"/>
                    </a:lnTo>
                    <a:lnTo>
                      <a:pt x="7912" y="4467"/>
                    </a:lnTo>
                    <a:lnTo>
                      <a:pt x="7907" y="4470"/>
                    </a:lnTo>
                    <a:lnTo>
                      <a:pt x="7905" y="4473"/>
                    </a:lnTo>
                    <a:lnTo>
                      <a:pt x="7903" y="4477"/>
                    </a:lnTo>
                    <a:lnTo>
                      <a:pt x="7903" y="4480"/>
                    </a:lnTo>
                    <a:lnTo>
                      <a:pt x="7904" y="4484"/>
                    </a:lnTo>
                    <a:lnTo>
                      <a:pt x="7906" y="4486"/>
                    </a:lnTo>
                    <a:lnTo>
                      <a:pt x="7910" y="4490"/>
                    </a:lnTo>
                    <a:lnTo>
                      <a:pt x="7913" y="4491"/>
                    </a:lnTo>
                    <a:lnTo>
                      <a:pt x="7923" y="4496"/>
                    </a:lnTo>
                    <a:lnTo>
                      <a:pt x="7932" y="4499"/>
                    </a:lnTo>
                    <a:lnTo>
                      <a:pt x="7936" y="4503"/>
                    </a:lnTo>
                    <a:lnTo>
                      <a:pt x="7937" y="4508"/>
                    </a:lnTo>
                    <a:lnTo>
                      <a:pt x="7936" y="4514"/>
                    </a:lnTo>
                    <a:lnTo>
                      <a:pt x="7935" y="4519"/>
                    </a:lnTo>
                    <a:lnTo>
                      <a:pt x="7932" y="4525"/>
                    </a:lnTo>
                    <a:lnTo>
                      <a:pt x="7929" y="4530"/>
                    </a:lnTo>
                    <a:lnTo>
                      <a:pt x="7924" y="4535"/>
                    </a:lnTo>
                    <a:lnTo>
                      <a:pt x="7918" y="4537"/>
                    </a:lnTo>
                    <a:lnTo>
                      <a:pt x="7913" y="4540"/>
                    </a:lnTo>
                    <a:lnTo>
                      <a:pt x="7907" y="4541"/>
                    </a:lnTo>
                    <a:lnTo>
                      <a:pt x="7901" y="4541"/>
                    </a:lnTo>
                    <a:lnTo>
                      <a:pt x="7895" y="4540"/>
                    </a:lnTo>
                    <a:lnTo>
                      <a:pt x="7889" y="4538"/>
                    </a:lnTo>
                    <a:lnTo>
                      <a:pt x="7885" y="4537"/>
                    </a:lnTo>
                    <a:lnTo>
                      <a:pt x="7879" y="4534"/>
                    </a:lnTo>
                    <a:lnTo>
                      <a:pt x="7874" y="4530"/>
                    </a:lnTo>
                    <a:lnTo>
                      <a:pt x="7869" y="4528"/>
                    </a:lnTo>
                    <a:lnTo>
                      <a:pt x="7866" y="4527"/>
                    </a:lnTo>
                    <a:lnTo>
                      <a:pt x="7863" y="4529"/>
                    </a:lnTo>
                    <a:lnTo>
                      <a:pt x="7861" y="4531"/>
                    </a:lnTo>
                    <a:lnTo>
                      <a:pt x="7859" y="4534"/>
                    </a:lnTo>
                    <a:lnTo>
                      <a:pt x="7855" y="4537"/>
                    </a:lnTo>
                    <a:lnTo>
                      <a:pt x="7851" y="4538"/>
                    </a:lnTo>
                    <a:lnTo>
                      <a:pt x="7844" y="4540"/>
                    </a:lnTo>
                    <a:lnTo>
                      <a:pt x="7836" y="4538"/>
                    </a:lnTo>
                    <a:lnTo>
                      <a:pt x="7826" y="4537"/>
                    </a:lnTo>
                    <a:lnTo>
                      <a:pt x="7816" y="4537"/>
                    </a:lnTo>
                    <a:lnTo>
                      <a:pt x="7807" y="4540"/>
                    </a:lnTo>
                    <a:lnTo>
                      <a:pt x="7804" y="4541"/>
                    </a:lnTo>
                    <a:lnTo>
                      <a:pt x="7800" y="4543"/>
                    </a:lnTo>
                    <a:lnTo>
                      <a:pt x="7798" y="4546"/>
                    </a:lnTo>
                    <a:lnTo>
                      <a:pt x="7797" y="4548"/>
                    </a:lnTo>
                    <a:lnTo>
                      <a:pt x="7792" y="4558"/>
                    </a:lnTo>
                    <a:lnTo>
                      <a:pt x="7788" y="4571"/>
                    </a:lnTo>
                    <a:lnTo>
                      <a:pt x="7785" y="4584"/>
                    </a:lnTo>
                    <a:lnTo>
                      <a:pt x="7781" y="4596"/>
                    </a:lnTo>
                    <a:lnTo>
                      <a:pt x="7779" y="4600"/>
                    </a:lnTo>
                    <a:lnTo>
                      <a:pt x="7774" y="4606"/>
                    </a:lnTo>
                    <a:lnTo>
                      <a:pt x="7769" y="4612"/>
                    </a:lnTo>
                    <a:lnTo>
                      <a:pt x="7765" y="4619"/>
                    </a:lnTo>
                    <a:lnTo>
                      <a:pt x="7754" y="4630"/>
                    </a:lnTo>
                    <a:lnTo>
                      <a:pt x="7747" y="4638"/>
                    </a:lnTo>
                    <a:lnTo>
                      <a:pt x="7740" y="4653"/>
                    </a:lnTo>
                    <a:lnTo>
                      <a:pt x="7733" y="4664"/>
                    </a:lnTo>
                    <a:lnTo>
                      <a:pt x="7730" y="4670"/>
                    </a:lnTo>
                    <a:lnTo>
                      <a:pt x="7727" y="4674"/>
                    </a:lnTo>
                    <a:lnTo>
                      <a:pt x="7724" y="4675"/>
                    </a:lnTo>
                    <a:lnTo>
                      <a:pt x="7722" y="4674"/>
                    </a:lnTo>
                    <a:lnTo>
                      <a:pt x="7718" y="4673"/>
                    </a:lnTo>
                    <a:lnTo>
                      <a:pt x="7716" y="4670"/>
                    </a:lnTo>
                    <a:lnTo>
                      <a:pt x="7705" y="4660"/>
                    </a:lnTo>
                    <a:lnTo>
                      <a:pt x="7696" y="4650"/>
                    </a:lnTo>
                    <a:lnTo>
                      <a:pt x="7692" y="4647"/>
                    </a:lnTo>
                    <a:lnTo>
                      <a:pt x="7690" y="4644"/>
                    </a:lnTo>
                    <a:lnTo>
                      <a:pt x="7685" y="4644"/>
                    </a:lnTo>
                    <a:lnTo>
                      <a:pt x="7680" y="4645"/>
                    </a:lnTo>
                    <a:lnTo>
                      <a:pt x="7672" y="4648"/>
                    </a:lnTo>
                    <a:lnTo>
                      <a:pt x="7664" y="4650"/>
                    </a:lnTo>
                    <a:lnTo>
                      <a:pt x="7654" y="4653"/>
                    </a:lnTo>
                    <a:lnTo>
                      <a:pt x="7643" y="4654"/>
                    </a:lnTo>
                    <a:lnTo>
                      <a:pt x="7639" y="4655"/>
                    </a:lnTo>
                    <a:lnTo>
                      <a:pt x="7633" y="4657"/>
                    </a:lnTo>
                    <a:lnTo>
                      <a:pt x="7627" y="4661"/>
                    </a:lnTo>
                    <a:lnTo>
                      <a:pt x="7620" y="4667"/>
                    </a:lnTo>
                    <a:lnTo>
                      <a:pt x="7605" y="4683"/>
                    </a:lnTo>
                    <a:lnTo>
                      <a:pt x="7590" y="4703"/>
                    </a:lnTo>
                    <a:lnTo>
                      <a:pt x="7574" y="4722"/>
                    </a:lnTo>
                    <a:lnTo>
                      <a:pt x="7563" y="4735"/>
                    </a:lnTo>
                    <a:lnTo>
                      <a:pt x="7548" y="4750"/>
                    </a:lnTo>
                    <a:lnTo>
                      <a:pt x="7533" y="4764"/>
                    </a:lnTo>
                    <a:lnTo>
                      <a:pt x="7524" y="4773"/>
                    </a:lnTo>
                    <a:lnTo>
                      <a:pt x="7517" y="4777"/>
                    </a:lnTo>
                    <a:lnTo>
                      <a:pt x="7515" y="4777"/>
                    </a:lnTo>
                    <a:lnTo>
                      <a:pt x="7511" y="4776"/>
                    </a:lnTo>
                    <a:lnTo>
                      <a:pt x="7508" y="4774"/>
                    </a:lnTo>
                    <a:lnTo>
                      <a:pt x="7503" y="4769"/>
                    </a:lnTo>
                    <a:lnTo>
                      <a:pt x="7501" y="4767"/>
                    </a:lnTo>
                    <a:lnTo>
                      <a:pt x="7500" y="4766"/>
                    </a:lnTo>
                    <a:lnTo>
                      <a:pt x="7496" y="4764"/>
                    </a:lnTo>
                    <a:lnTo>
                      <a:pt x="7494" y="4764"/>
                    </a:lnTo>
                    <a:lnTo>
                      <a:pt x="7491" y="4764"/>
                    </a:lnTo>
                    <a:lnTo>
                      <a:pt x="7488" y="4767"/>
                    </a:lnTo>
                    <a:lnTo>
                      <a:pt x="7483" y="4769"/>
                    </a:lnTo>
                    <a:lnTo>
                      <a:pt x="7478" y="4773"/>
                    </a:lnTo>
                    <a:lnTo>
                      <a:pt x="7467" y="4781"/>
                    </a:lnTo>
                    <a:lnTo>
                      <a:pt x="7456" y="4790"/>
                    </a:lnTo>
                    <a:lnTo>
                      <a:pt x="7445" y="4798"/>
                    </a:lnTo>
                    <a:lnTo>
                      <a:pt x="7437" y="4802"/>
                    </a:lnTo>
                    <a:lnTo>
                      <a:pt x="7421" y="4811"/>
                    </a:lnTo>
                    <a:lnTo>
                      <a:pt x="7398" y="4821"/>
                    </a:lnTo>
                    <a:lnTo>
                      <a:pt x="7377" y="4833"/>
                    </a:lnTo>
                    <a:lnTo>
                      <a:pt x="7362" y="4843"/>
                    </a:lnTo>
                    <a:lnTo>
                      <a:pt x="7357" y="4846"/>
                    </a:lnTo>
                    <a:lnTo>
                      <a:pt x="7356" y="4852"/>
                    </a:lnTo>
                    <a:lnTo>
                      <a:pt x="7354" y="4857"/>
                    </a:lnTo>
                    <a:lnTo>
                      <a:pt x="7354" y="4863"/>
                    </a:lnTo>
                    <a:lnTo>
                      <a:pt x="7356" y="4875"/>
                    </a:lnTo>
                    <a:lnTo>
                      <a:pt x="7357" y="4886"/>
                    </a:lnTo>
                    <a:lnTo>
                      <a:pt x="7356" y="4890"/>
                    </a:lnTo>
                    <a:lnTo>
                      <a:pt x="7353" y="4895"/>
                    </a:lnTo>
                    <a:lnTo>
                      <a:pt x="7349" y="4899"/>
                    </a:lnTo>
                    <a:lnTo>
                      <a:pt x="7344" y="4903"/>
                    </a:lnTo>
                    <a:lnTo>
                      <a:pt x="7334" y="4909"/>
                    </a:lnTo>
                    <a:lnTo>
                      <a:pt x="7325" y="4913"/>
                    </a:lnTo>
                    <a:lnTo>
                      <a:pt x="7318" y="4915"/>
                    </a:lnTo>
                    <a:lnTo>
                      <a:pt x="7311" y="4919"/>
                    </a:lnTo>
                    <a:lnTo>
                      <a:pt x="7305" y="4925"/>
                    </a:lnTo>
                    <a:lnTo>
                      <a:pt x="7300" y="4933"/>
                    </a:lnTo>
                    <a:lnTo>
                      <a:pt x="7295" y="4943"/>
                    </a:lnTo>
                    <a:lnTo>
                      <a:pt x="7289" y="4954"/>
                    </a:lnTo>
                    <a:lnTo>
                      <a:pt x="7282" y="4968"/>
                    </a:lnTo>
                    <a:lnTo>
                      <a:pt x="7271" y="4981"/>
                    </a:lnTo>
                    <a:lnTo>
                      <a:pt x="7267" y="4988"/>
                    </a:lnTo>
                    <a:lnTo>
                      <a:pt x="7263" y="4995"/>
                    </a:lnTo>
                    <a:lnTo>
                      <a:pt x="7261" y="5002"/>
                    </a:lnTo>
                    <a:lnTo>
                      <a:pt x="7259" y="5009"/>
                    </a:lnTo>
                    <a:lnTo>
                      <a:pt x="7259" y="5021"/>
                    </a:lnTo>
                    <a:lnTo>
                      <a:pt x="7261" y="5033"/>
                    </a:lnTo>
                    <a:lnTo>
                      <a:pt x="7259" y="5037"/>
                    </a:lnTo>
                    <a:lnTo>
                      <a:pt x="7257" y="5040"/>
                    </a:lnTo>
                    <a:lnTo>
                      <a:pt x="7253" y="5041"/>
                    </a:lnTo>
                    <a:lnTo>
                      <a:pt x="7250" y="5042"/>
                    </a:lnTo>
                    <a:lnTo>
                      <a:pt x="7240" y="5041"/>
                    </a:lnTo>
                    <a:lnTo>
                      <a:pt x="7232" y="5039"/>
                    </a:lnTo>
                    <a:lnTo>
                      <a:pt x="7228" y="5037"/>
                    </a:lnTo>
                    <a:lnTo>
                      <a:pt x="7226" y="5034"/>
                    </a:lnTo>
                    <a:lnTo>
                      <a:pt x="7225" y="5032"/>
                    </a:lnTo>
                    <a:lnTo>
                      <a:pt x="7224" y="5027"/>
                    </a:lnTo>
                    <a:lnTo>
                      <a:pt x="7224" y="5017"/>
                    </a:lnTo>
                    <a:lnTo>
                      <a:pt x="7224" y="5004"/>
                    </a:lnTo>
                    <a:lnTo>
                      <a:pt x="7223" y="4997"/>
                    </a:lnTo>
                    <a:lnTo>
                      <a:pt x="7221" y="4991"/>
                    </a:lnTo>
                    <a:lnTo>
                      <a:pt x="7219" y="4984"/>
                    </a:lnTo>
                    <a:lnTo>
                      <a:pt x="7217" y="4978"/>
                    </a:lnTo>
                    <a:lnTo>
                      <a:pt x="7209" y="4965"/>
                    </a:lnTo>
                    <a:lnTo>
                      <a:pt x="7200" y="4950"/>
                    </a:lnTo>
                    <a:lnTo>
                      <a:pt x="7190" y="4933"/>
                    </a:lnTo>
                    <a:lnTo>
                      <a:pt x="7181" y="4916"/>
                    </a:lnTo>
                    <a:lnTo>
                      <a:pt x="7171" y="4902"/>
                    </a:lnTo>
                    <a:lnTo>
                      <a:pt x="7163" y="4888"/>
                    </a:lnTo>
                    <a:lnTo>
                      <a:pt x="7157" y="4876"/>
                    </a:lnTo>
                    <a:lnTo>
                      <a:pt x="7155" y="4864"/>
                    </a:lnTo>
                    <a:lnTo>
                      <a:pt x="7152" y="4852"/>
                    </a:lnTo>
                    <a:lnTo>
                      <a:pt x="7150" y="4840"/>
                    </a:lnTo>
                    <a:lnTo>
                      <a:pt x="7148" y="4836"/>
                    </a:lnTo>
                    <a:lnTo>
                      <a:pt x="7145" y="4832"/>
                    </a:lnTo>
                    <a:lnTo>
                      <a:pt x="7141" y="4830"/>
                    </a:lnTo>
                    <a:lnTo>
                      <a:pt x="7136" y="4827"/>
                    </a:lnTo>
                    <a:lnTo>
                      <a:pt x="7124" y="4826"/>
                    </a:lnTo>
                    <a:lnTo>
                      <a:pt x="7111" y="4826"/>
                    </a:lnTo>
                    <a:lnTo>
                      <a:pt x="7104" y="4826"/>
                    </a:lnTo>
                    <a:lnTo>
                      <a:pt x="7097" y="4825"/>
                    </a:lnTo>
                    <a:lnTo>
                      <a:pt x="7091" y="4824"/>
                    </a:lnTo>
                    <a:lnTo>
                      <a:pt x="7085" y="4821"/>
                    </a:lnTo>
                    <a:lnTo>
                      <a:pt x="7079" y="4819"/>
                    </a:lnTo>
                    <a:lnTo>
                      <a:pt x="7073" y="4815"/>
                    </a:lnTo>
                    <a:lnTo>
                      <a:pt x="7068" y="4809"/>
                    </a:lnTo>
                    <a:lnTo>
                      <a:pt x="7064" y="4804"/>
                    </a:lnTo>
                    <a:lnTo>
                      <a:pt x="7057" y="4789"/>
                    </a:lnTo>
                    <a:lnTo>
                      <a:pt x="7051" y="4774"/>
                    </a:lnTo>
                    <a:lnTo>
                      <a:pt x="7048" y="4767"/>
                    </a:lnTo>
                    <a:lnTo>
                      <a:pt x="7045" y="4762"/>
                    </a:lnTo>
                    <a:lnTo>
                      <a:pt x="7044" y="4761"/>
                    </a:lnTo>
                    <a:lnTo>
                      <a:pt x="7042" y="4761"/>
                    </a:lnTo>
                    <a:lnTo>
                      <a:pt x="7038" y="4768"/>
                    </a:lnTo>
                    <a:lnTo>
                      <a:pt x="7031" y="4779"/>
                    </a:lnTo>
                    <a:lnTo>
                      <a:pt x="7019" y="4792"/>
                    </a:lnTo>
                    <a:lnTo>
                      <a:pt x="7006" y="4804"/>
                    </a:lnTo>
                    <a:lnTo>
                      <a:pt x="6993" y="4815"/>
                    </a:lnTo>
                    <a:lnTo>
                      <a:pt x="6982" y="4825"/>
                    </a:lnTo>
                    <a:lnTo>
                      <a:pt x="6978" y="4831"/>
                    </a:lnTo>
                    <a:lnTo>
                      <a:pt x="6973" y="4836"/>
                    </a:lnTo>
                    <a:lnTo>
                      <a:pt x="6971" y="4840"/>
                    </a:lnTo>
                    <a:lnTo>
                      <a:pt x="6969" y="4844"/>
                    </a:lnTo>
                    <a:lnTo>
                      <a:pt x="6969" y="4849"/>
                    </a:lnTo>
                    <a:lnTo>
                      <a:pt x="6971" y="4852"/>
                    </a:lnTo>
                    <a:lnTo>
                      <a:pt x="6972" y="4855"/>
                    </a:lnTo>
                    <a:lnTo>
                      <a:pt x="6974" y="4857"/>
                    </a:lnTo>
                    <a:lnTo>
                      <a:pt x="6979" y="4863"/>
                    </a:lnTo>
                    <a:lnTo>
                      <a:pt x="6986" y="4870"/>
                    </a:lnTo>
                    <a:lnTo>
                      <a:pt x="6993" y="4877"/>
                    </a:lnTo>
                    <a:lnTo>
                      <a:pt x="6999" y="4887"/>
                    </a:lnTo>
                    <a:lnTo>
                      <a:pt x="7004" y="4897"/>
                    </a:lnTo>
                    <a:lnTo>
                      <a:pt x="7007" y="4908"/>
                    </a:lnTo>
                    <a:lnTo>
                      <a:pt x="7009" y="4914"/>
                    </a:lnTo>
                    <a:lnTo>
                      <a:pt x="7009" y="4920"/>
                    </a:lnTo>
                    <a:lnTo>
                      <a:pt x="7007" y="4927"/>
                    </a:lnTo>
                    <a:lnTo>
                      <a:pt x="7006" y="4933"/>
                    </a:lnTo>
                    <a:lnTo>
                      <a:pt x="7004" y="4947"/>
                    </a:lnTo>
                    <a:lnTo>
                      <a:pt x="7003" y="4960"/>
                    </a:lnTo>
                    <a:lnTo>
                      <a:pt x="7003" y="4974"/>
                    </a:lnTo>
                    <a:lnTo>
                      <a:pt x="7004" y="4985"/>
                    </a:lnTo>
                    <a:lnTo>
                      <a:pt x="7005" y="4991"/>
                    </a:lnTo>
                    <a:lnTo>
                      <a:pt x="7005" y="4997"/>
                    </a:lnTo>
                    <a:lnTo>
                      <a:pt x="7005" y="5003"/>
                    </a:lnTo>
                    <a:lnTo>
                      <a:pt x="7004" y="5008"/>
                    </a:lnTo>
                    <a:lnTo>
                      <a:pt x="7000" y="5019"/>
                    </a:lnTo>
                    <a:lnTo>
                      <a:pt x="6999" y="5029"/>
                    </a:lnTo>
                    <a:lnTo>
                      <a:pt x="7000" y="5040"/>
                    </a:lnTo>
                    <a:lnTo>
                      <a:pt x="6999" y="5056"/>
                    </a:lnTo>
                    <a:lnTo>
                      <a:pt x="6999" y="5064"/>
                    </a:lnTo>
                    <a:lnTo>
                      <a:pt x="6999" y="5069"/>
                    </a:lnTo>
                    <a:lnTo>
                      <a:pt x="6999" y="5071"/>
                    </a:lnTo>
                    <a:lnTo>
                      <a:pt x="7000" y="5073"/>
                    </a:lnTo>
                    <a:lnTo>
                      <a:pt x="7005" y="5075"/>
                    </a:lnTo>
                    <a:lnTo>
                      <a:pt x="7016" y="5079"/>
                    </a:lnTo>
                    <a:lnTo>
                      <a:pt x="7022" y="5083"/>
                    </a:lnTo>
                    <a:lnTo>
                      <a:pt x="7028" y="5088"/>
                    </a:lnTo>
                    <a:lnTo>
                      <a:pt x="7031" y="5092"/>
                    </a:lnTo>
                    <a:lnTo>
                      <a:pt x="7034" y="5097"/>
                    </a:lnTo>
                    <a:lnTo>
                      <a:pt x="7035" y="5102"/>
                    </a:lnTo>
                    <a:lnTo>
                      <a:pt x="7036" y="5107"/>
                    </a:lnTo>
                    <a:lnTo>
                      <a:pt x="7035" y="5111"/>
                    </a:lnTo>
                    <a:lnTo>
                      <a:pt x="7034" y="5115"/>
                    </a:lnTo>
                    <a:lnTo>
                      <a:pt x="7031" y="5119"/>
                    </a:lnTo>
                    <a:lnTo>
                      <a:pt x="7031" y="5122"/>
                    </a:lnTo>
                    <a:lnTo>
                      <a:pt x="7031" y="5126"/>
                    </a:lnTo>
                    <a:lnTo>
                      <a:pt x="7032" y="5129"/>
                    </a:lnTo>
                    <a:lnTo>
                      <a:pt x="7035" y="5138"/>
                    </a:lnTo>
                    <a:lnTo>
                      <a:pt x="7039" y="5147"/>
                    </a:lnTo>
                    <a:lnTo>
                      <a:pt x="7041" y="5153"/>
                    </a:lnTo>
                    <a:lnTo>
                      <a:pt x="7042" y="5158"/>
                    </a:lnTo>
                    <a:lnTo>
                      <a:pt x="7041" y="5164"/>
                    </a:lnTo>
                    <a:lnTo>
                      <a:pt x="7039" y="5168"/>
                    </a:lnTo>
                    <a:lnTo>
                      <a:pt x="7038" y="5172"/>
                    </a:lnTo>
                    <a:lnTo>
                      <a:pt x="7036" y="5177"/>
                    </a:lnTo>
                    <a:lnTo>
                      <a:pt x="7034" y="5179"/>
                    </a:lnTo>
                    <a:lnTo>
                      <a:pt x="7030" y="5182"/>
                    </a:lnTo>
                    <a:lnTo>
                      <a:pt x="7025" y="5186"/>
                    </a:lnTo>
                    <a:lnTo>
                      <a:pt x="7020" y="5191"/>
                    </a:lnTo>
                    <a:lnTo>
                      <a:pt x="7019" y="5195"/>
                    </a:lnTo>
                    <a:lnTo>
                      <a:pt x="7019" y="5198"/>
                    </a:lnTo>
                    <a:lnTo>
                      <a:pt x="7019" y="5202"/>
                    </a:lnTo>
                    <a:lnTo>
                      <a:pt x="7022" y="5205"/>
                    </a:lnTo>
                    <a:lnTo>
                      <a:pt x="7023" y="5209"/>
                    </a:lnTo>
                    <a:lnTo>
                      <a:pt x="7025" y="5212"/>
                    </a:lnTo>
                    <a:lnTo>
                      <a:pt x="7025" y="5216"/>
                    </a:lnTo>
                    <a:lnTo>
                      <a:pt x="7025" y="5220"/>
                    </a:lnTo>
                    <a:lnTo>
                      <a:pt x="7024" y="5222"/>
                    </a:lnTo>
                    <a:lnTo>
                      <a:pt x="7020" y="5225"/>
                    </a:lnTo>
                    <a:lnTo>
                      <a:pt x="7017" y="5229"/>
                    </a:lnTo>
                    <a:lnTo>
                      <a:pt x="7012" y="5233"/>
                    </a:lnTo>
                    <a:lnTo>
                      <a:pt x="6999" y="5240"/>
                    </a:lnTo>
                    <a:lnTo>
                      <a:pt x="6982" y="5246"/>
                    </a:lnTo>
                    <a:lnTo>
                      <a:pt x="6962" y="5250"/>
                    </a:lnTo>
                    <a:lnTo>
                      <a:pt x="6942" y="5255"/>
                    </a:lnTo>
                    <a:lnTo>
                      <a:pt x="6931" y="5256"/>
                    </a:lnTo>
                    <a:lnTo>
                      <a:pt x="6922" y="5258"/>
                    </a:lnTo>
                    <a:lnTo>
                      <a:pt x="6912" y="5258"/>
                    </a:lnTo>
                    <a:lnTo>
                      <a:pt x="6904" y="5256"/>
                    </a:lnTo>
                    <a:lnTo>
                      <a:pt x="6897" y="5254"/>
                    </a:lnTo>
                    <a:lnTo>
                      <a:pt x="6890" y="5252"/>
                    </a:lnTo>
                    <a:lnTo>
                      <a:pt x="6883" y="5248"/>
                    </a:lnTo>
                    <a:lnTo>
                      <a:pt x="6877" y="5245"/>
                    </a:lnTo>
                    <a:lnTo>
                      <a:pt x="6871" y="5241"/>
                    </a:lnTo>
                    <a:lnTo>
                      <a:pt x="6865" y="5240"/>
                    </a:lnTo>
                    <a:lnTo>
                      <a:pt x="6858" y="5240"/>
                    </a:lnTo>
                    <a:lnTo>
                      <a:pt x="6849" y="5240"/>
                    </a:lnTo>
                    <a:lnTo>
                      <a:pt x="6833" y="5243"/>
                    </a:lnTo>
                    <a:lnTo>
                      <a:pt x="6814" y="5246"/>
                    </a:lnTo>
                    <a:lnTo>
                      <a:pt x="6796" y="5246"/>
                    </a:lnTo>
                    <a:lnTo>
                      <a:pt x="6782" y="5246"/>
                    </a:lnTo>
                    <a:lnTo>
                      <a:pt x="6768" y="5246"/>
                    </a:lnTo>
                    <a:lnTo>
                      <a:pt x="6755" y="5247"/>
                    </a:lnTo>
                    <a:lnTo>
                      <a:pt x="6749" y="5248"/>
                    </a:lnTo>
                    <a:lnTo>
                      <a:pt x="6743" y="5250"/>
                    </a:lnTo>
                    <a:lnTo>
                      <a:pt x="6739" y="5254"/>
                    </a:lnTo>
                    <a:lnTo>
                      <a:pt x="6734" y="5258"/>
                    </a:lnTo>
                    <a:lnTo>
                      <a:pt x="6729" y="5261"/>
                    </a:lnTo>
                    <a:lnTo>
                      <a:pt x="6726" y="5264"/>
                    </a:lnTo>
                    <a:lnTo>
                      <a:pt x="6722" y="5265"/>
                    </a:lnTo>
                    <a:lnTo>
                      <a:pt x="6719" y="5266"/>
                    </a:lnTo>
                    <a:lnTo>
                      <a:pt x="6716" y="5265"/>
                    </a:lnTo>
                    <a:lnTo>
                      <a:pt x="6714" y="5264"/>
                    </a:lnTo>
                    <a:lnTo>
                      <a:pt x="6711" y="5260"/>
                    </a:lnTo>
                    <a:lnTo>
                      <a:pt x="6710" y="5258"/>
                    </a:lnTo>
                    <a:lnTo>
                      <a:pt x="6709" y="5249"/>
                    </a:lnTo>
                    <a:lnTo>
                      <a:pt x="6708" y="5239"/>
                    </a:lnTo>
                    <a:lnTo>
                      <a:pt x="6708" y="5230"/>
                    </a:lnTo>
                    <a:lnTo>
                      <a:pt x="6707" y="5223"/>
                    </a:lnTo>
                    <a:lnTo>
                      <a:pt x="6703" y="5220"/>
                    </a:lnTo>
                    <a:lnTo>
                      <a:pt x="6696" y="5215"/>
                    </a:lnTo>
                    <a:lnTo>
                      <a:pt x="6692" y="5212"/>
                    </a:lnTo>
                    <a:lnTo>
                      <a:pt x="6690" y="5210"/>
                    </a:lnTo>
                    <a:lnTo>
                      <a:pt x="6688" y="5208"/>
                    </a:lnTo>
                    <a:lnTo>
                      <a:pt x="6686" y="5204"/>
                    </a:lnTo>
                    <a:lnTo>
                      <a:pt x="6686" y="5198"/>
                    </a:lnTo>
                    <a:lnTo>
                      <a:pt x="6688" y="5190"/>
                    </a:lnTo>
                    <a:lnTo>
                      <a:pt x="6690" y="5180"/>
                    </a:lnTo>
                    <a:lnTo>
                      <a:pt x="6689" y="5172"/>
                    </a:lnTo>
                    <a:lnTo>
                      <a:pt x="6688" y="5167"/>
                    </a:lnTo>
                    <a:lnTo>
                      <a:pt x="6686" y="5161"/>
                    </a:lnTo>
                    <a:lnTo>
                      <a:pt x="6684" y="5157"/>
                    </a:lnTo>
                    <a:lnTo>
                      <a:pt x="6679" y="5151"/>
                    </a:lnTo>
                    <a:lnTo>
                      <a:pt x="6669" y="5138"/>
                    </a:lnTo>
                    <a:lnTo>
                      <a:pt x="6657" y="5126"/>
                    </a:lnTo>
                    <a:lnTo>
                      <a:pt x="6645" y="5114"/>
                    </a:lnTo>
                    <a:lnTo>
                      <a:pt x="6635" y="5103"/>
                    </a:lnTo>
                    <a:lnTo>
                      <a:pt x="6631" y="5098"/>
                    </a:lnTo>
                    <a:lnTo>
                      <a:pt x="6627" y="5094"/>
                    </a:lnTo>
                    <a:lnTo>
                      <a:pt x="6625" y="5088"/>
                    </a:lnTo>
                    <a:lnTo>
                      <a:pt x="6622" y="5082"/>
                    </a:lnTo>
                    <a:lnTo>
                      <a:pt x="6621" y="5076"/>
                    </a:lnTo>
                    <a:lnTo>
                      <a:pt x="6621" y="5070"/>
                    </a:lnTo>
                    <a:lnTo>
                      <a:pt x="6621" y="5064"/>
                    </a:lnTo>
                    <a:lnTo>
                      <a:pt x="6623" y="5059"/>
                    </a:lnTo>
                    <a:lnTo>
                      <a:pt x="6626" y="5056"/>
                    </a:lnTo>
                    <a:lnTo>
                      <a:pt x="6629" y="5052"/>
                    </a:lnTo>
                    <a:lnTo>
                      <a:pt x="6632" y="5051"/>
                    </a:lnTo>
                    <a:lnTo>
                      <a:pt x="6635" y="5051"/>
                    </a:lnTo>
                    <a:lnTo>
                      <a:pt x="6644" y="5054"/>
                    </a:lnTo>
                    <a:lnTo>
                      <a:pt x="6651" y="5059"/>
                    </a:lnTo>
                    <a:lnTo>
                      <a:pt x="6659" y="5064"/>
                    </a:lnTo>
                    <a:lnTo>
                      <a:pt x="6667" y="5066"/>
                    </a:lnTo>
                    <a:lnTo>
                      <a:pt x="6671" y="5066"/>
                    </a:lnTo>
                    <a:lnTo>
                      <a:pt x="6673" y="5066"/>
                    </a:lnTo>
                    <a:lnTo>
                      <a:pt x="6677" y="5064"/>
                    </a:lnTo>
                    <a:lnTo>
                      <a:pt x="6679" y="5060"/>
                    </a:lnTo>
                    <a:lnTo>
                      <a:pt x="6683" y="5052"/>
                    </a:lnTo>
                    <a:lnTo>
                      <a:pt x="6684" y="5041"/>
                    </a:lnTo>
                    <a:lnTo>
                      <a:pt x="6685" y="5035"/>
                    </a:lnTo>
                    <a:lnTo>
                      <a:pt x="6684" y="5031"/>
                    </a:lnTo>
                    <a:lnTo>
                      <a:pt x="6684" y="5026"/>
                    </a:lnTo>
                    <a:lnTo>
                      <a:pt x="6682" y="5022"/>
                    </a:lnTo>
                    <a:lnTo>
                      <a:pt x="6678" y="5016"/>
                    </a:lnTo>
                    <a:lnTo>
                      <a:pt x="6676" y="5012"/>
                    </a:lnTo>
                    <a:lnTo>
                      <a:pt x="6673" y="5004"/>
                    </a:lnTo>
                    <a:lnTo>
                      <a:pt x="6673" y="4996"/>
                    </a:lnTo>
                    <a:lnTo>
                      <a:pt x="6675" y="4988"/>
                    </a:lnTo>
                    <a:lnTo>
                      <a:pt x="6675" y="4979"/>
                    </a:lnTo>
                    <a:lnTo>
                      <a:pt x="6673" y="4970"/>
                    </a:lnTo>
                    <a:lnTo>
                      <a:pt x="6672" y="4957"/>
                    </a:lnTo>
                    <a:lnTo>
                      <a:pt x="6671" y="4950"/>
                    </a:lnTo>
                    <a:lnTo>
                      <a:pt x="6669" y="4944"/>
                    </a:lnTo>
                    <a:lnTo>
                      <a:pt x="6665" y="4939"/>
                    </a:lnTo>
                    <a:lnTo>
                      <a:pt x="6660" y="4935"/>
                    </a:lnTo>
                    <a:lnTo>
                      <a:pt x="6656" y="4934"/>
                    </a:lnTo>
                    <a:lnTo>
                      <a:pt x="6651" y="4934"/>
                    </a:lnTo>
                    <a:lnTo>
                      <a:pt x="6646" y="4935"/>
                    </a:lnTo>
                    <a:lnTo>
                      <a:pt x="6640" y="4938"/>
                    </a:lnTo>
                    <a:lnTo>
                      <a:pt x="6635" y="4940"/>
                    </a:lnTo>
                    <a:lnTo>
                      <a:pt x="6631" y="4941"/>
                    </a:lnTo>
                    <a:lnTo>
                      <a:pt x="6626" y="4940"/>
                    </a:lnTo>
                    <a:lnTo>
                      <a:pt x="6621" y="4939"/>
                    </a:lnTo>
                    <a:lnTo>
                      <a:pt x="6617" y="4935"/>
                    </a:lnTo>
                    <a:lnTo>
                      <a:pt x="6614" y="4931"/>
                    </a:lnTo>
                    <a:lnTo>
                      <a:pt x="6610" y="4926"/>
                    </a:lnTo>
                    <a:lnTo>
                      <a:pt x="6608" y="4919"/>
                    </a:lnTo>
                    <a:lnTo>
                      <a:pt x="6606" y="4912"/>
                    </a:lnTo>
                    <a:lnTo>
                      <a:pt x="6603" y="4906"/>
                    </a:lnTo>
                    <a:lnTo>
                      <a:pt x="6600" y="4900"/>
                    </a:lnTo>
                    <a:lnTo>
                      <a:pt x="6595" y="4896"/>
                    </a:lnTo>
                    <a:lnTo>
                      <a:pt x="6587" y="4889"/>
                    </a:lnTo>
                    <a:lnTo>
                      <a:pt x="6578" y="4884"/>
                    </a:lnTo>
                    <a:lnTo>
                      <a:pt x="6571" y="4882"/>
                    </a:lnTo>
                    <a:lnTo>
                      <a:pt x="6565" y="4878"/>
                    </a:lnTo>
                    <a:lnTo>
                      <a:pt x="6563" y="4876"/>
                    </a:lnTo>
                    <a:lnTo>
                      <a:pt x="6562" y="4875"/>
                    </a:lnTo>
                    <a:lnTo>
                      <a:pt x="6563" y="4872"/>
                    </a:lnTo>
                    <a:lnTo>
                      <a:pt x="6564" y="4869"/>
                    </a:lnTo>
                    <a:lnTo>
                      <a:pt x="6569" y="4864"/>
                    </a:lnTo>
                    <a:lnTo>
                      <a:pt x="6573" y="4858"/>
                    </a:lnTo>
                    <a:lnTo>
                      <a:pt x="6575" y="4856"/>
                    </a:lnTo>
                    <a:lnTo>
                      <a:pt x="6577" y="4852"/>
                    </a:lnTo>
                    <a:lnTo>
                      <a:pt x="6578" y="4848"/>
                    </a:lnTo>
                    <a:lnTo>
                      <a:pt x="6579" y="4843"/>
                    </a:lnTo>
                    <a:lnTo>
                      <a:pt x="6579" y="4838"/>
                    </a:lnTo>
                    <a:lnTo>
                      <a:pt x="6579" y="4833"/>
                    </a:lnTo>
                    <a:lnTo>
                      <a:pt x="6578" y="4829"/>
                    </a:lnTo>
                    <a:lnTo>
                      <a:pt x="6576" y="4823"/>
                    </a:lnTo>
                    <a:lnTo>
                      <a:pt x="6572" y="4818"/>
                    </a:lnTo>
                    <a:lnTo>
                      <a:pt x="6569" y="4812"/>
                    </a:lnTo>
                    <a:lnTo>
                      <a:pt x="6565" y="4806"/>
                    </a:lnTo>
                    <a:lnTo>
                      <a:pt x="6559" y="4800"/>
                    </a:lnTo>
                    <a:lnTo>
                      <a:pt x="6547" y="4787"/>
                    </a:lnTo>
                    <a:lnTo>
                      <a:pt x="6537" y="4771"/>
                    </a:lnTo>
                    <a:lnTo>
                      <a:pt x="6525" y="4756"/>
                    </a:lnTo>
                    <a:lnTo>
                      <a:pt x="6516" y="4741"/>
                    </a:lnTo>
                    <a:lnTo>
                      <a:pt x="6512" y="4735"/>
                    </a:lnTo>
                    <a:lnTo>
                      <a:pt x="6507" y="4730"/>
                    </a:lnTo>
                    <a:lnTo>
                      <a:pt x="6502" y="4725"/>
                    </a:lnTo>
                    <a:lnTo>
                      <a:pt x="6496" y="4723"/>
                    </a:lnTo>
                    <a:lnTo>
                      <a:pt x="6489" y="4722"/>
                    </a:lnTo>
                    <a:lnTo>
                      <a:pt x="6481" y="4722"/>
                    </a:lnTo>
                    <a:lnTo>
                      <a:pt x="6471" y="4724"/>
                    </a:lnTo>
                    <a:lnTo>
                      <a:pt x="6461" y="4727"/>
                    </a:lnTo>
                    <a:lnTo>
                      <a:pt x="6449" y="4731"/>
                    </a:lnTo>
                    <a:lnTo>
                      <a:pt x="6440" y="4733"/>
                    </a:lnTo>
                    <a:lnTo>
                      <a:pt x="6432" y="4735"/>
                    </a:lnTo>
                    <a:lnTo>
                      <a:pt x="6425" y="4736"/>
                    </a:lnTo>
                    <a:lnTo>
                      <a:pt x="6412" y="4736"/>
                    </a:lnTo>
                    <a:lnTo>
                      <a:pt x="6399" y="4738"/>
                    </a:lnTo>
                    <a:lnTo>
                      <a:pt x="6393" y="4739"/>
                    </a:lnTo>
                    <a:lnTo>
                      <a:pt x="6389" y="4742"/>
                    </a:lnTo>
                    <a:lnTo>
                      <a:pt x="6387" y="4746"/>
                    </a:lnTo>
                    <a:lnTo>
                      <a:pt x="6386" y="4751"/>
                    </a:lnTo>
                    <a:lnTo>
                      <a:pt x="6384" y="4761"/>
                    </a:lnTo>
                    <a:lnTo>
                      <a:pt x="6382" y="4773"/>
                    </a:lnTo>
                    <a:lnTo>
                      <a:pt x="6381" y="4775"/>
                    </a:lnTo>
                    <a:lnTo>
                      <a:pt x="6379" y="4777"/>
                    </a:lnTo>
                    <a:lnTo>
                      <a:pt x="6375" y="4780"/>
                    </a:lnTo>
                    <a:lnTo>
                      <a:pt x="6371" y="4781"/>
                    </a:lnTo>
                    <a:lnTo>
                      <a:pt x="6362" y="4785"/>
                    </a:lnTo>
                    <a:lnTo>
                      <a:pt x="6351" y="4788"/>
                    </a:lnTo>
                    <a:lnTo>
                      <a:pt x="6339" y="4790"/>
                    </a:lnTo>
                    <a:lnTo>
                      <a:pt x="6327" y="4792"/>
                    </a:lnTo>
                    <a:lnTo>
                      <a:pt x="6314" y="4792"/>
                    </a:lnTo>
                    <a:lnTo>
                      <a:pt x="6304" y="4792"/>
                    </a:lnTo>
                    <a:lnTo>
                      <a:pt x="6285" y="4790"/>
                    </a:lnTo>
                    <a:lnTo>
                      <a:pt x="6269" y="4792"/>
                    </a:lnTo>
                    <a:lnTo>
                      <a:pt x="6262" y="4794"/>
                    </a:lnTo>
                    <a:lnTo>
                      <a:pt x="6256" y="4796"/>
                    </a:lnTo>
                    <a:lnTo>
                      <a:pt x="6250" y="4799"/>
                    </a:lnTo>
                    <a:lnTo>
                      <a:pt x="6243" y="4802"/>
                    </a:lnTo>
                    <a:lnTo>
                      <a:pt x="6231" y="4809"/>
                    </a:lnTo>
                    <a:lnTo>
                      <a:pt x="6220" y="4818"/>
                    </a:lnTo>
                    <a:lnTo>
                      <a:pt x="6216" y="4824"/>
                    </a:lnTo>
                    <a:lnTo>
                      <a:pt x="6213" y="4830"/>
                    </a:lnTo>
                    <a:lnTo>
                      <a:pt x="6211" y="4837"/>
                    </a:lnTo>
                    <a:lnTo>
                      <a:pt x="6210" y="4845"/>
                    </a:lnTo>
                    <a:lnTo>
                      <a:pt x="6212" y="4862"/>
                    </a:lnTo>
                    <a:lnTo>
                      <a:pt x="6214" y="4875"/>
                    </a:lnTo>
                    <a:lnTo>
                      <a:pt x="6218" y="4886"/>
                    </a:lnTo>
                    <a:lnTo>
                      <a:pt x="6222" y="4896"/>
                    </a:lnTo>
                    <a:lnTo>
                      <a:pt x="6223" y="4901"/>
                    </a:lnTo>
                    <a:lnTo>
                      <a:pt x="6222" y="4906"/>
                    </a:lnTo>
                    <a:lnTo>
                      <a:pt x="6220" y="4908"/>
                    </a:lnTo>
                    <a:lnTo>
                      <a:pt x="6218" y="4909"/>
                    </a:lnTo>
                    <a:lnTo>
                      <a:pt x="6216" y="4911"/>
                    </a:lnTo>
                    <a:lnTo>
                      <a:pt x="6212" y="4909"/>
                    </a:lnTo>
                    <a:lnTo>
                      <a:pt x="6209" y="4908"/>
                    </a:lnTo>
                    <a:lnTo>
                      <a:pt x="6204" y="4907"/>
                    </a:lnTo>
                    <a:lnTo>
                      <a:pt x="6199" y="4905"/>
                    </a:lnTo>
                    <a:lnTo>
                      <a:pt x="6195" y="4905"/>
                    </a:lnTo>
                    <a:lnTo>
                      <a:pt x="6193" y="4905"/>
                    </a:lnTo>
                    <a:lnTo>
                      <a:pt x="6191" y="4907"/>
                    </a:lnTo>
                    <a:lnTo>
                      <a:pt x="6190" y="4909"/>
                    </a:lnTo>
                    <a:lnTo>
                      <a:pt x="6190" y="4913"/>
                    </a:lnTo>
                    <a:lnTo>
                      <a:pt x="6191" y="4918"/>
                    </a:lnTo>
                    <a:lnTo>
                      <a:pt x="6192" y="4924"/>
                    </a:lnTo>
                    <a:lnTo>
                      <a:pt x="6197" y="4937"/>
                    </a:lnTo>
                    <a:lnTo>
                      <a:pt x="6203" y="4949"/>
                    </a:lnTo>
                    <a:lnTo>
                      <a:pt x="6210" y="4962"/>
                    </a:lnTo>
                    <a:lnTo>
                      <a:pt x="6216" y="4974"/>
                    </a:lnTo>
                    <a:lnTo>
                      <a:pt x="6218" y="4978"/>
                    </a:lnTo>
                    <a:lnTo>
                      <a:pt x="6218" y="4983"/>
                    </a:lnTo>
                    <a:lnTo>
                      <a:pt x="6217" y="4988"/>
                    </a:lnTo>
                    <a:lnTo>
                      <a:pt x="6214" y="4991"/>
                    </a:lnTo>
                    <a:lnTo>
                      <a:pt x="6206" y="4997"/>
                    </a:lnTo>
                    <a:lnTo>
                      <a:pt x="6197" y="5002"/>
                    </a:lnTo>
                    <a:lnTo>
                      <a:pt x="6187" y="5008"/>
                    </a:lnTo>
                    <a:lnTo>
                      <a:pt x="6178" y="5014"/>
                    </a:lnTo>
                    <a:lnTo>
                      <a:pt x="6167" y="5020"/>
                    </a:lnTo>
                    <a:lnTo>
                      <a:pt x="6155" y="5025"/>
                    </a:lnTo>
                    <a:lnTo>
                      <a:pt x="6142" y="5027"/>
                    </a:lnTo>
                    <a:lnTo>
                      <a:pt x="6129" y="5028"/>
                    </a:lnTo>
                    <a:lnTo>
                      <a:pt x="6123" y="5029"/>
                    </a:lnTo>
                    <a:lnTo>
                      <a:pt x="6117" y="5028"/>
                    </a:lnTo>
                    <a:lnTo>
                      <a:pt x="6111" y="5027"/>
                    </a:lnTo>
                    <a:lnTo>
                      <a:pt x="6106" y="5026"/>
                    </a:lnTo>
                    <a:lnTo>
                      <a:pt x="6100" y="5023"/>
                    </a:lnTo>
                    <a:lnTo>
                      <a:pt x="6097" y="5022"/>
                    </a:lnTo>
                    <a:lnTo>
                      <a:pt x="6093" y="5022"/>
                    </a:lnTo>
                    <a:lnTo>
                      <a:pt x="6090" y="5022"/>
                    </a:lnTo>
                    <a:lnTo>
                      <a:pt x="6086" y="5023"/>
                    </a:lnTo>
                    <a:lnTo>
                      <a:pt x="6084" y="5025"/>
                    </a:lnTo>
                    <a:lnTo>
                      <a:pt x="6081" y="5028"/>
                    </a:lnTo>
                    <a:lnTo>
                      <a:pt x="6078" y="5031"/>
                    </a:lnTo>
                    <a:lnTo>
                      <a:pt x="6075" y="5034"/>
                    </a:lnTo>
                    <a:lnTo>
                      <a:pt x="6073" y="5035"/>
                    </a:lnTo>
                    <a:lnTo>
                      <a:pt x="6071" y="5035"/>
                    </a:lnTo>
                    <a:lnTo>
                      <a:pt x="6069" y="5033"/>
                    </a:lnTo>
                    <a:lnTo>
                      <a:pt x="6066" y="5026"/>
                    </a:lnTo>
                    <a:lnTo>
                      <a:pt x="6065" y="5015"/>
                    </a:lnTo>
                    <a:lnTo>
                      <a:pt x="6064" y="5009"/>
                    </a:lnTo>
                    <a:lnTo>
                      <a:pt x="6061" y="5004"/>
                    </a:lnTo>
                    <a:lnTo>
                      <a:pt x="6058" y="5002"/>
                    </a:lnTo>
                    <a:lnTo>
                      <a:pt x="6054" y="5000"/>
                    </a:lnTo>
                    <a:lnTo>
                      <a:pt x="6049" y="5000"/>
                    </a:lnTo>
                    <a:lnTo>
                      <a:pt x="6043" y="5001"/>
                    </a:lnTo>
                    <a:lnTo>
                      <a:pt x="6037" y="5004"/>
                    </a:lnTo>
                    <a:lnTo>
                      <a:pt x="6033" y="5009"/>
                    </a:lnTo>
                    <a:lnTo>
                      <a:pt x="6027" y="5016"/>
                    </a:lnTo>
                    <a:lnTo>
                      <a:pt x="6022" y="5023"/>
                    </a:lnTo>
                    <a:lnTo>
                      <a:pt x="6018" y="5032"/>
                    </a:lnTo>
                    <a:lnTo>
                      <a:pt x="6015" y="5040"/>
                    </a:lnTo>
                    <a:lnTo>
                      <a:pt x="6011" y="5047"/>
                    </a:lnTo>
                    <a:lnTo>
                      <a:pt x="6008" y="5054"/>
                    </a:lnTo>
                    <a:lnTo>
                      <a:pt x="6004" y="5060"/>
                    </a:lnTo>
                    <a:lnTo>
                      <a:pt x="6001" y="5065"/>
                    </a:lnTo>
                    <a:lnTo>
                      <a:pt x="5993" y="5072"/>
                    </a:lnTo>
                    <a:lnTo>
                      <a:pt x="5985" y="5080"/>
                    </a:lnTo>
                    <a:lnTo>
                      <a:pt x="5978" y="5090"/>
                    </a:lnTo>
                    <a:lnTo>
                      <a:pt x="5971" y="5100"/>
                    </a:lnTo>
                    <a:lnTo>
                      <a:pt x="5966" y="5105"/>
                    </a:lnTo>
                    <a:lnTo>
                      <a:pt x="5961" y="5109"/>
                    </a:lnTo>
                    <a:lnTo>
                      <a:pt x="5955" y="5111"/>
                    </a:lnTo>
                    <a:lnTo>
                      <a:pt x="5951" y="5114"/>
                    </a:lnTo>
                    <a:lnTo>
                      <a:pt x="5945" y="5114"/>
                    </a:lnTo>
                    <a:lnTo>
                      <a:pt x="5940" y="5113"/>
                    </a:lnTo>
                    <a:lnTo>
                      <a:pt x="5936" y="5110"/>
                    </a:lnTo>
                    <a:lnTo>
                      <a:pt x="5933" y="5105"/>
                    </a:lnTo>
                    <a:lnTo>
                      <a:pt x="5929" y="5097"/>
                    </a:lnTo>
                    <a:lnTo>
                      <a:pt x="5926" y="5089"/>
                    </a:lnTo>
                    <a:lnTo>
                      <a:pt x="5922" y="5078"/>
                    </a:lnTo>
                    <a:lnTo>
                      <a:pt x="5917" y="5065"/>
                    </a:lnTo>
                    <a:lnTo>
                      <a:pt x="5913" y="5059"/>
                    </a:lnTo>
                    <a:lnTo>
                      <a:pt x="5909" y="5056"/>
                    </a:lnTo>
                    <a:lnTo>
                      <a:pt x="5904" y="5052"/>
                    </a:lnTo>
                    <a:lnTo>
                      <a:pt x="5899" y="5051"/>
                    </a:lnTo>
                    <a:lnTo>
                      <a:pt x="5894" y="5052"/>
                    </a:lnTo>
                    <a:lnTo>
                      <a:pt x="5889" y="5053"/>
                    </a:lnTo>
                    <a:lnTo>
                      <a:pt x="5883" y="5056"/>
                    </a:lnTo>
                    <a:lnTo>
                      <a:pt x="5876" y="5058"/>
                    </a:lnTo>
                    <a:lnTo>
                      <a:pt x="5863" y="5067"/>
                    </a:lnTo>
                    <a:lnTo>
                      <a:pt x="5848" y="5079"/>
                    </a:lnTo>
                    <a:lnTo>
                      <a:pt x="5833" y="5092"/>
                    </a:lnTo>
                    <a:lnTo>
                      <a:pt x="5817" y="5105"/>
                    </a:lnTo>
                    <a:lnTo>
                      <a:pt x="5800" y="5119"/>
                    </a:lnTo>
                    <a:lnTo>
                      <a:pt x="5781" y="5130"/>
                    </a:lnTo>
                    <a:lnTo>
                      <a:pt x="5770" y="5136"/>
                    </a:lnTo>
                    <a:lnTo>
                      <a:pt x="5762" y="5141"/>
                    </a:lnTo>
                    <a:lnTo>
                      <a:pt x="5753" y="5143"/>
                    </a:lnTo>
                    <a:lnTo>
                      <a:pt x="5746" y="5146"/>
                    </a:lnTo>
                    <a:lnTo>
                      <a:pt x="5741" y="5147"/>
                    </a:lnTo>
                    <a:lnTo>
                      <a:pt x="5738" y="5149"/>
                    </a:lnTo>
                    <a:lnTo>
                      <a:pt x="5735" y="5152"/>
                    </a:lnTo>
                    <a:lnTo>
                      <a:pt x="5735" y="5154"/>
                    </a:lnTo>
                    <a:lnTo>
                      <a:pt x="5735" y="5157"/>
                    </a:lnTo>
                    <a:lnTo>
                      <a:pt x="5735" y="5160"/>
                    </a:lnTo>
                    <a:lnTo>
                      <a:pt x="5738" y="5163"/>
                    </a:lnTo>
                    <a:lnTo>
                      <a:pt x="5740" y="5166"/>
                    </a:lnTo>
                    <a:lnTo>
                      <a:pt x="5741" y="5168"/>
                    </a:lnTo>
                    <a:lnTo>
                      <a:pt x="5743" y="5172"/>
                    </a:lnTo>
                    <a:lnTo>
                      <a:pt x="5743" y="5176"/>
                    </a:lnTo>
                    <a:lnTo>
                      <a:pt x="5743" y="5178"/>
                    </a:lnTo>
                    <a:lnTo>
                      <a:pt x="5740" y="5180"/>
                    </a:lnTo>
                    <a:lnTo>
                      <a:pt x="5738" y="5183"/>
                    </a:lnTo>
                    <a:lnTo>
                      <a:pt x="5734" y="5184"/>
                    </a:lnTo>
                    <a:lnTo>
                      <a:pt x="5731" y="5184"/>
                    </a:lnTo>
                    <a:lnTo>
                      <a:pt x="5726" y="5184"/>
                    </a:lnTo>
                    <a:lnTo>
                      <a:pt x="5722" y="5185"/>
                    </a:lnTo>
                    <a:lnTo>
                      <a:pt x="5720" y="5186"/>
                    </a:lnTo>
                    <a:lnTo>
                      <a:pt x="5718" y="5189"/>
                    </a:lnTo>
                    <a:lnTo>
                      <a:pt x="5715" y="5195"/>
                    </a:lnTo>
                    <a:lnTo>
                      <a:pt x="5713" y="5203"/>
                    </a:lnTo>
                    <a:lnTo>
                      <a:pt x="5712" y="5208"/>
                    </a:lnTo>
                    <a:lnTo>
                      <a:pt x="5709" y="5211"/>
                    </a:lnTo>
                    <a:lnTo>
                      <a:pt x="5707" y="5212"/>
                    </a:lnTo>
                    <a:lnTo>
                      <a:pt x="5705" y="5214"/>
                    </a:lnTo>
                    <a:lnTo>
                      <a:pt x="5701" y="5214"/>
                    </a:lnTo>
                    <a:lnTo>
                      <a:pt x="5697" y="5214"/>
                    </a:lnTo>
                    <a:lnTo>
                      <a:pt x="5694" y="5211"/>
                    </a:lnTo>
                    <a:lnTo>
                      <a:pt x="5688" y="5209"/>
                    </a:lnTo>
                    <a:lnTo>
                      <a:pt x="5682" y="5206"/>
                    </a:lnTo>
                    <a:lnTo>
                      <a:pt x="5672" y="5205"/>
                    </a:lnTo>
                    <a:lnTo>
                      <a:pt x="5662" y="5205"/>
                    </a:lnTo>
                    <a:lnTo>
                      <a:pt x="5651" y="5206"/>
                    </a:lnTo>
                    <a:lnTo>
                      <a:pt x="5630" y="5209"/>
                    </a:lnTo>
                    <a:lnTo>
                      <a:pt x="5613" y="5211"/>
                    </a:lnTo>
                    <a:lnTo>
                      <a:pt x="5603" y="5212"/>
                    </a:lnTo>
                    <a:lnTo>
                      <a:pt x="5598" y="5211"/>
                    </a:lnTo>
                    <a:lnTo>
                      <a:pt x="5595" y="5210"/>
                    </a:lnTo>
                    <a:lnTo>
                      <a:pt x="5594" y="5208"/>
                    </a:lnTo>
                    <a:lnTo>
                      <a:pt x="5593" y="5205"/>
                    </a:lnTo>
                    <a:lnTo>
                      <a:pt x="5593" y="5202"/>
                    </a:lnTo>
                    <a:lnTo>
                      <a:pt x="5593" y="5184"/>
                    </a:lnTo>
                    <a:lnTo>
                      <a:pt x="5593" y="5167"/>
                    </a:lnTo>
                    <a:lnTo>
                      <a:pt x="5593" y="5157"/>
                    </a:lnTo>
                    <a:lnTo>
                      <a:pt x="5593" y="5145"/>
                    </a:lnTo>
                    <a:lnTo>
                      <a:pt x="5593" y="5130"/>
                    </a:lnTo>
                    <a:lnTo>
                      <a:pt x="5594" y="5120"/>
                    </a:lnTo>
                    <a:lnTo>
                      <a:pt x="5595" y="5111"/>
                    </a:lnTo>
                    <a:lnTo>
                      <a:pt x="5596" y="5103"/>
                    </a:lnTo>
                    <a:lnTo>
                      <a:pt x="5598" y="5092"/>
                    </a:lnTo>
                    <a:lnTo>
                      <a:pt x="5596" y="5079"/>
                    </a:lnTo>
                    <a:lnTo>
                      <a:pt x="5593" y="5065"/>
                    </a:lnTo>
                    <a:lnTo>
                      <a:pt x="5589" y="5053"/>
                    </a:lnTo>
                    <a:lnTo>
                      <a:pt x="5583" y="5042"/>
                    </a:lnTo>
                    <a:lnTo>
                      <a:pt x="5578" y="5033"/>
                    </a:lnTo>
                    <a:lnTo>
                      <a:pt x="5575" y="5022"/>
                    </a:lnTo>
                    <a:lnTo>
                      <a:pt x="5574" y="5012"/>
                    </a:lnTo>
                    <a:lnTo>
                      <a:pt x="5574" y="5006"/>
                    </a:lnTo>
                    <a:lnTo>
                      <a:pt x="5574" y="5001"/>
                    </a:lnTo>
                    <a:lnTo>
                      <a:pt x="5575" y="4996"/>
                    </a:lnTo>
                    <a:lnTo>
                      <a:pt x="5576" y="4993"/>
                    </a:lnTo>
                    <a:lnTo>
                      <a:pt x="5580" y="4987"/>
                    </a:lnTo>
                    <a:lnTo>
                      <a:pt x="5582" y="4981"/>
                    </a:lnTo>
                    <a:lnTo>
                      <a:pt x="5583" y="4977"/>
                    </a:lnTo>
                    <a:lnTo>
                      <a:pt x="5583" y="4975"/>
                    </a:lnTo>
                    <a:lnTo>
                      <a:pt x="5581" y="4972"/>
                    </a:lnTo>
                    <a:lnTo>
                      <a:pt x="5578" y="4970"/>
                    </a:lnTo>
                    <a:lnTo>
                      <a:pt x="5576" y="4968"/>
                    </a:lnTo>
                    <a:lnTo>
                      <a:pt x="5574" y="4968"/>
                    </a:lnTo>
                    <a:lnTo>
                      <a:pt x="5570" y="4969"/>
                    </a:lnTo>
                    <a:lnTo>
                      <a:pt x="5568" y="4970"/>
                    </a:lnTo>
                    <a:lnTo>
                      <a:pt x="5562" y="4975"/>
                    </a:lnTo>
                    <a:lnTo>
                      <a:pt x="5555" y="4981"/>
                    </a:lnTo>
                    <a:lnTo>
                      <a:pt x="5550" y="4984"/>
                    </a:lnTo>
                    <a:lnTo>
                      <a:pt x="5546" y="4987"/>
                    </a:lnTo>
                    <a:lnTo>
                      <a:pt x="5542" y="4988"/>
                    </a:lnTo>
                    <a:lnTo>
                      <a:pt x="5537" y="4989"/>
                    </a:lnTo>
                    <a:lnTo>
                      <a:pt x="5526" y="4988"/>
                    </a:lnTo>
                    <a:lnTo>
                      <a:pt x="5514" y="4987"/>
                    </a:lnTo>
                    <a:lnTo>
                      <a:pt x="5502" y="4985"/>
                    </a:lnTo>
                    <a:lnTo>
                      <a:pt x="5491" y="4985"/>
                    </a:lnTo>
                    <a:lnTo>
                      <a:pt x="5485" y="4988"/>
                    </a:lnTo>
                    <a:lnTo>
                      <a:pt x="5479" y="4989"/>
                    </a:lnTo>
                    <a:lnTo>
                      <a:pt x="5474" y="4991"/>
                    </a:lnTo>
                    <a:lnTo>
                      <a:pt x="5470" y="4995"/>
                    </a:lnTo>
                    <a:lnTo>
                      <a:pt x="5467" y="5000"/>
                    </a:lnTo>
                    <a:lnTo>
                      <a:pt x="5464" y="5004"/>
                    </a:lnTo>
                    <a:lnTo>
                      <a:pt x="5463" y="5012"/>
                    </a:lnTo>
                    <a:lnTo>
                      <a:pt x="5463" y="5019"/>
                    </a:lnTo>
                    <a:lnTo>
                      <a:pt x="5463" y="5033"/>
                    </a:lnTo>
                    <a:lnTo>
                      <a:pt x="5463" y="5045"/>
                    </a:lnTo>
                    <a:lnTo>
                      <a:pt x="5463" y="5050"/>
                    </a:lnTo>
                    <a:lnTo>
                      <a:pt x="5461" y="5053"/>
                    </a:lnTo>
                    <a:lnTo>
                      <a:pt x="5458" y="5056"/>
                    </a:lnTo>
                    <a:lnTo>
                      <a:pt x="5456" y="5058"/>
                    </a:lnTo>
                    <a:lnTo>
                      <a:pt x="5447" y="5063"/>
                    </a:lnTo>
                    <a:lnTo>
                      <a:pt x="5435" y="5064"/>
                    </a:lnTo>
                    <a:lnTo>
                      <a:pt x="5429" y="5065"/>
                    </a:lnTo>
                    <a:lnTo>
                      <a:pt x="5422" y="5067"/>
                    </a:lnTo>
                    <a:lnTo>
                      <a:pt x="5416" y="5070"/>
                    </a:lnTo>
                    <a:lnTo>
                      <a:pt x="5410" y="5073"/>
                    </a:lnTo>
                    <a:lnTo>
                      <a:pt x="5405" y="5077"/>
                    </a:lnTo>
                    <a:lnTo>
                      <a:pt x="5399" y="5082"/>
                    </a:lnTo>
                    <a:lnTo>
                      <a:pt x="5395" y="5088"/>
                    </a:lnTo>
                    <a:lnTo>
                      <a:pt x="5391" y="5095"/>
                    </a:lnTo>
                    <a:lnTo>
                      <a:pt x="5385" y="5113"/>
                    </a:lnTo>
                    <a:lnTo>
                      <a:pt x="5381" y="5130"/>
                    </a:lnTo>
                    <a:lnTo>
                      <a:pt x="5379" y="5147"/>
                    </a:lnTo>
                    <a:lnTo>
                      <a:pt x="5378" y="5161"/>
                    </a:lnTo>
                    <a:lnTo>
                      <a:pt x="5379" y="5179"/>
                    </a:lnTo>
                    <a:lnTo>
                      <a:pt x="5382" y="5204"/>
                    </a:lnTo>
                    <a:lnTo>
                      <a:pt x="5386" y="5229"/>
                    </a:lnTo>
                    <a:lnTo>
                      <a:pt x="5388" y="5247"/>
                    </a:lnTo>
                    <a:lnTo>
                      <a:pt x="5388" y="5253"/>
                    </a:lnTo>
                    <a:lnTo>
                      <a:pt x="5388" y="5258"/>
                    </a:lnTo>
                    <a:lnTo>
                      <a:pt x="5387" y="5260"/>
                    </a:lnTo>
                    <a:lnTo>
                      <a:pt x="5385" y="5261"/>
                    </a:lnTo>
                    <a:lnTo>
                      <a:pt x="5375" y="5262"/>
                    </a:lnTo>
                    <a:lnTo>
                      <a:pt x="5359" y="5260"/>
                    </a:lnTo>
                    <a:lnTo>
                      <a:pt x="5341" y="5258"/>
                    </a:lnTo>
                    <a:lnTo>
                      <a:pt x="5326" y="5258"/>
                    </a:lnTo>
                    <a:lnTo>
                      <a:pt x="5321" y="5259"/>
                    </a:lnTo>
                    <a:lnTo>
                      <a:pt x="5316" y="5260"/>
                    </a:lnTo>
                    <a:lnTo>
                      <a:pt x="5310" y="5262"/>
                    </a:lnTo>
                    <a:lnTo>
                      <a:pt x="5304" y="5266"/>
                    </a:lnTo>
                    <a:lnTo>
                      <a:pt x="5298" y="5271"/>
                    </a:lnTo>
                    <a:lnTo>
                      <a:pt x="5293" y="5275"/>
                    </a:lnTo>
                    <a:lnTo>
                      <a:pt x="5290" y="5281"/>
                    </a:lnTo>
                    <a:lnTo>
                      <a:pt x="5286" y="5287"/>
                    </a:lnTo>
                    <a:lnTo>
                      <a:pt x="5284" y="5293"/>
                    </a:lnTo>
                    <a:lnTo>
                      <a:pt x="5284" y="5299"/>
                    </a:lnTo>
                    <a:lnTo>
                      <a:pt x="5284" y="5304"/>
                    </a:lnTo>
                    <a:lnTo>
                      <a:pt x="5285" y="5309"/>
                    </a:lnTo>
                    <a:lnTo>
                      <a:pt x="5290" y="5316"/>
                    </a:lnTo>
                    <a:lnTo>
                      <a:pt x="5296" y="5324"/>
                    </a:lnTo>
                    <a:lnTo>
                      <a:pt x="5297" y="5329"/>
                    </a:lnTo>
                    <a:lnTo>
                      <a:pt x="5298" y="5332"/>
                    </a:lnTo>
                    <a:lnTo>
                      <a:pt x="5298" y="5338"/>
                    </a:lnTo>
                    <a:lnTo>
                      <a:pt x="5297" y="5343"/>
                    </a:lnTo>
                    <a:lnTo>
                      <a:pt x="5294" y="5349"/>
                    </a:lnTo>
                    <a:lnTo>
                      <a:pt x="5294" y="5354"/>
                    </a:lnTo>
                    <a:lnTo>
                      <a:pt x="5296" y="5359"/>
                    </a:lnTo>
                    <a:lnTo>
                      <a:pt x="5298" y="5363"/>
                    </a:lnTo>
                    <a:lnTo>
                      <a:pt x="5305" y="5372"/>
                    </a:lnTo>
                    <a:lnTo>
                      <a:pt x="5313" y="5379"/>
                    </a:lnTo>
                    <a:lnTo>
                      <a:pt x="5318" y="5382"/>
                    </a:lnTo>
                    <a:lnTo>
                      <a:pt x="5321" y="5386"/>
                    </a:lnTo>
                    <a:lnTo>
                      <a:pt x="5322" y="5391"/>
                    </a:lnTo>
                    <a:lnTo>
                      <a:pt x="5322" y="5395"/>
                    </a:lnTo>
                    <a:lnTo>
                      <a:pt x="5321" y="5400"/>
                    </a:lnTo>
                    <a:lnTo>
                      <a:pt x="5318" y="5404"/>
                    </a:lnTo>
                    <a:lnTo>
                      <a:pt x="5315" y="5407"/>
                    </a:lnTo>
                    <a:lnTo>
                      <a:pt x="5311" y="5409"/>
                    </a:lnTo>
                    <a:lnTo>
                      <a:pt x="5303" y="5411"/>
                    </a:lnTo>
                    <a:lnTo>
                      <a:pt x="5294" y="5413"/>
                    </a:lnTo>
                    <a:lnTo>
                      <a:pt x="5291" y="5416"/>
                    </a:lnTo>
                    <a:lnTo>
                      <a:pt x="5287" y="5419"/>
                    </a:lnTo>
                    <a:lnTo>
                      <a:pt x="5284" y="5423"/>
                    </a:lnTo>
                    <a:lnTo>
                      <a:pt x="5279" y="5428"/>
                    </a:lnTo>
                    <a:lnTo>
                      <a:pt x="5277" y="5433"/>
                    </a:lnTo>
                    <a:lnTo>
                      <a:pt x="5274" y="5439"/>
                    </a:lnTo>
                    <a:lnTo>
                      <a:pt x="5274" y="5447"/>
                    </a:lnTo>
                    <a:lnTo>
                      <a:pt x="5275" y="5453"/>
                    </a:lnTo>
                    <a:lnTo>
                      <a:pt x="5278" y="5457"/>
                    </a:lnTo>
                    <a:lnTo>
                      <a:pt x="5280" y="5463"/>
                    </a:lnTo>
                    <a:lnTo>
                      <a:pt x="5284" y="5468"/>
                    </a:lnTo>
                    <a:lnTo>
                      <a:pt x="5288" y="5472"/>
                    </a:lnTo>
                    <a:lnTo>
                      <a:pt x="5298" y="5481"/>
                    </a:lnTo>
                    <a:lnTo>
                      <a:pt x="5307" y="5493"/>
                    </a:lnTo>
                    <a:lnTo>
                      <a:pt x="5317" y="5506"/>
                    </a:lnTo>
                    <a:lnTo>
                      <a:pt x="5328" y="5520"/>
                    </a:lnTo>
                    <a:lnTo>
                      <a:pt x="5338" y="5538"/>
                    </a:lnTo>
                    <a:lnTo>
                      <a:pt x="5350" y="5559"/>
                    </a:lnTo>
                    <a:lnTo>
                      <a:pt x="5356" y="5570"/>
                    </a:lnTo>
                    <a:lnTo>
                      <a:pt x="5361" y="5581"/>
                    </a:lnTo>
                    <a:lnTo>
                      <a:pt x="5365" y="5590"/>
                    </a:lnTo>
                    <a:lnTo>
                      <a:pt x="5367" y="5599"/>
                    </a:lnTo>
                    <a:lnTo>
                      <a:pt x="5363" y="5612"/>
                    </a:lnTo>
                    <a:lnTo>
                      <a:pt x="5356" y="5630"/>
                    </a:lnTo>
                    <a:lnTo>
                      <a:pt x="5351" y="5646"/>
                    </a:lnTo>
                    <a:lnTo>
                      <a:pt x="5345" y="5665"/>
                    </a:lnTo>
                    <a:lnTo>
                      <a:pt x="5341" y="5675"/>
                    </a:lnTo>
                    <a:lnTo>
                      <a:pt x="5336" y="5684"/>
                    </a:lnTo>
                    <a:lnTo>
                      <a:pt x="5330" y="5694"/>
                    </a:lnTo>
                    <a:lnTo>
                      <a:pt x="5323" y="5703"/>
                    </a:lnTo>
                    <a:lnTo>
                      <a:pt x="5316" y="5710"/>
                    </a:lnTo>
                    <a:lnTo>
                      <a:pt x="5307" y="5715"/>
                    </a:lnTo>
                    <a:lnTo>
                      <a:pt x="5299" y="5720"/>
                    </a:lnTo>
                    <a:lnTo>
                      <a:pt x="5291" y="5722"/>
                    </a:lnTo>
                    <a:lnTo>
                      <a:pt x="5277" y="5722"/>
                    </a:lnTo>
                    <a:lnTo>
                      <a:pt x="5263" y="5720"/>
                    </a:lnTo>
                    <a:lnTo>
                      <a:pt x="5258" y="5721"/>
                    </a:lnTo>
                    <a:lnTo>
                      <a:pt x="5253" y="5725"/>
                    </a:lnTo>
                    <a:lnTo>
                      <a:pt x="5248" y="5729"/>
                    </a:lnTo>
                    <a:lnTo>
                      <a:pt x="5244" y="5735"/>
                    </a:lnTo>
                    <a:lnTo>
                      <a:pt x="5237" y="5750"/>
                    </a:lnTo>
                    <a:lnTo>
                      <a:pt x="5228" y="5764"/>
                    </a:lnTo>
                    <a:lnTo>
                      <a:pt x="5222" y="5771"/>
                    </a:lnTo>
                    <a:lnTo>
                      <a:pt x="5215" y="5777"/>
                    </a:lnTo>
                    <a:lnTo>
                      <a:pt x="5206" y="5783"/>
                    </a:lnTo>
                    <a:lnTo>
                      <a:pt x="5198" y="5788"/>
                    </a:lnTo>
                    <a:lnTo>
                      <a:pt x="5190" y="5789"/>
                    </a:lnTo>
                    <a:lnTo>
                      <a:pt x="5181" y="5790"/>
                    </a:lnTo>
                    <a:lnTo>
                      <a:pt x="5173" y="5790"/>
                    </a:lnTo>
                    <a:lnTo>
                      <a:pt x="5165" y="5790"/>
                    </a:lnTo>
                    <a:lnTo>
                      <a:pt x="5146" y="5789"/>
                    </a:lnTo>
                    <a:lnTo>
                      <a:pt x="5127" y="5788"/>
                    </a:lnTo>
                    <a:lnTo>
                      <a:pt x="5099" y="5785"/>
                    </a:lnTo>
                    <a:lnTo>
                      <a:pt x="5078" y="5783"/>
                    </a:lnTo>
                    <a:lnTo>
                      <a:pt x="5067" y="5782"/>
                    </a:lnTo>
                    <a:lnTo>
                      <a:pt x="5055" y="5782"/>
                    </a:lnTo>
                    <a:lnTo>
                      <a:pt x="5041" y="5784"/>
                    </a:lnTo>
                    <a:lnTo>
                      <a:pt x="5023" y="5787"/>
                    </a:lnTo>
                    <a:lnTo>
                      <a:pt x="5015" y="5789"/>
                    </a:lnTo>
                    <a:lnTo>
                      <a:pt x="5007" y="5791"/>
                    </a:lnTo>
                    <a:lnTo>
                      <a:pt x="5000" y="5795"/>
                    </a:lnTo>
                    <a:lnTo>
                      <a:pt x="4994" y="5800"/>
                    </a:lnTo>
                    <a:lnTo>
                      <a:pt x="4989" y="5803"/>
                    </a:lnTo>
                    <a:lnTo>
                      <a:pt x="4985" y="5808"/>
                    </a:lnTo>
                    <a:lnTo>
                      <a:pt x="4982" y="5813"/>
                    </a:lnTo>
                    <a:lnTo>
                      <a:pt x="4978" y="5817"/>
                    </a:lnTo>
                    <a:lnTo>
                      <a:pt x="4970" y="5839"/>
                    </a:lnTo>
                    <a:lnTo>
                      <a:pt x="4964" y="5859"/>
                    </a:lnTo>
                    <a:lnTo>
                      <a:pt x="4962" y="5863"/>
                    </a:lnTo>
                    <a:lnTo>
                      <a:pt x="4958" y="5866"/>
                    </a:lnTo>
                    <a:lnTo>
                      <a:pt x="4956" y="5870"/>
                    </a:lnTo>
                    <a:lnTo>
                      <a:pt x="4951" y="5872"/>
                    </a:lnTo>
                    <a:lnTo>
                      <a:pt x="4943" y="5877"/>
                    </a:lnTo>
                    <a:lnTo>
                      <a:pt x="4933" y="5879"/>
                    </a:lnTo>
                    <a:lnTo>
                      <a:pt x="4923" y="5879"/>
                    </a:lnTo>
                    <a:lnTo>
                      <a:pt x="4913" y="5879"/>
                    </a:lnTo>
                    <a:lnTo>
                      <a:pt x="4904" y="5876"/>
                    </a:lnTo>
                    <a:lnTo>
                      <a:pt x="4897" y="5871"/>
                    </a:lnTo>
                    <a:lnTo>
                      <a:pt x="4881" y="5858"/>
                    </a:lnTo>
                    <a:lnTo>
                      <a:pt x="4860" y="5841"/>
                    </a:lnTo>
                    <a:lnTo>
                      <a:pt x="4849" y="5835"/>
                    </a:lnTo>
                    <a:lnTo>
                      <a:pt x="4837" y="5829"/>
                    </a:lnTo>
                    <a:lnTo>
                      <a:pt x="4831" y="5827"/>
                    </a:lnTo>
                    <a:lnTo>
                      <a:pt x="4825" y="5826"/>
                    </a:lnTo>
                    <a:lnTo>
                      <a:pt x="4819" y="5825"/>
                    </a:lnTo>
                    <a:lnTo>
                      <a:pt x="4813" y="5826"/>
                    </a:lnTo>
                    <a:lnTo>
                      <a:pt x="4807" y="5826"/>
                    </a:lnTo>
                    <a:lnTo>
                      <a:pt x="4802" y="5828"/>
                    </a:lnTo>
                    <a:lnTo>
                      <a:pt x="4797" y="5830"/>
                    </a:lnTo>
                    <a:lnTo>
                      <a:pt x="4793" y="5834"/>
                    </a:lnTo>
                    <a:lnTo>
                      <a:pt x="4787" y="5842"/>
                    </a:lnTo>
                    <a:lnTo>
                      <a:pt x="4781" y="5853"/>
                    </a:lnTo>
                    <a:lnTo>
                      <a:pt x="4773" y="5878"/>
                    </a:lnTo>
                    <a:lnTo>
                      <a:pt x="4764" y="5902"/>
                    </a:lnTo>
                    <a:lnTo>
                      <a:pt x="4750" y="5936"/>
                    </a:lnTo>
                    <a:lnTo>
                      <a:pt x="4730" y="5983"/>
                    </a:lnTo>
                    <a:lnTo>
                      <a:pt x="4711" y="6028"/>
                    </a:lnTo>
                    <a:lnTo>
                      <a:pt x="4699" y="6060"/>
                    </a:lnTo>
                    <a:lnTo>
                      <a:pt x="4695" y="6067"/>
                    </a:lnTo>
                    <a:lnTo>
                      <a:pt x="4692" y="6077"/>
                    </a:lnTo>
                    <a:lnTo>
                      <a:pt x="4688" y="6088"/>
                    </a:lnTo>
                    <a:lnTo>
                      <a:pt x="4687" y="6101"/>
                    </a:lnTo>
                    <a:lnTo>
                      <a:pt x="4686" y="6105"/>
                    </a:lnTo>
                    <a:lnTo>
                      <a:pt x="4686" y="6109"/>
                    </a:lnTo>
                    <a:lnTo>
                      <a:pt x="4683" y="6112"/>
                    </a:lnTo>
                    <a:lnTo>
                      <a:pt x="4682" y="6113"/>
                    </a:lnTo>
                    <a:lnTo>
                      <a:pt x="4679" y="6117"/>
                    </a:lnTo>
                    <a:lnTo>
                      <a:pt x="4675" y="6121"/>
                    </a:lnTo>
                    <a:lnTo>
                      <a:pt x="4670" y="6126"/>
                    </a:lnTo>
                    <a:lnTo>
                      <a:pt x="4667" y="6130"/>
                    </a:lnTo>
                    <a:lnTo>
                      <a:pt x="4662" y="6132"/>
                    </a:lnTo>
                    <a:lnTo>
                      <a:pt x="4658" y="6134"/>
                    </a:lnTo>
                    <a:lnTo>
                      <a:pt x="4651" y="6134"/>
                    </a:lnTo>
                    <a:lnTo>
                      <a:pt x="4644" y="6134"/>
                    </a:lnTo>
                    <a:lnTo>
                      <a:pt x="4632" y="6132"/>
                    </a:lnTo>
                    <a:lnTo>
                      <a:pt x="4620" y="6131"/>
                    </a:lnTo>
                    <a:lnTo>
                      <a:pt x="4607" y="6130"/>
                    </a:lnTo>
                    <a:lnTo>
                      <a:pt x="4594" y="6130"/>
                    </a:lnTo>
                    <a:lnTo>
                      <a:pt x="4581" y="6130"/>
                    </a:lnTo>
                    <a:lnTo>
                      <a:pt x="4570" y="6129"/>
                    </a:lnTo>
                    <a:lnTo>
                      <a:pt x="4555" y="6125"/>
                    </a:lnTo>
                    <a:lnTo>
                      <a:pt x="4544" y="6123"/>
                    </a:lnTo>
                    <a:lnTo>
                      <a:pt x="4540" y="6122"/>
                    </a:lnTo>
                    <a:lnTo>
                      <a:pt x="4536" y="6121"/>
                    </a:lnTo>
                    <a:lnTo>
                      <a:pt x="4534" y="6122"/>
                    </a:lnTo>
                    <a:lnTo>
                      <a:pt x="4530" y="6122"/>
                    </a:lnTo>
                    <a:lnTo>
                      <a:pt x="4519" y="6121"/>
                    </a:lnTo>
                    <a:lnTo>
                      <a:pt x="4506" y="6121"/>
                    </a:lnTo>
                    <a:lnTo>
                      <a:pt x="4505" y="6123"/>
                    </a:lnTo>
                    <a:lnTo>
                      <a:pt x="4504" y="6125"/>
                    </a:lnTo>
                    <a:lnTo>
                      <a:pt x="4504" y="6128"/>
                    </a:lnTo>
                    <a:lnTo>
                      <a:pt x="4504" y="6131"/>
                    </a:lnTo>
                    <a:lnTo>
                      <a:pt x="4505" y="6136"/>
                    </a:lnTo>
                    <a:lnTo>
                      <a:pt x="4506" y="6140"/>
                    </a:lnTo>
                    <a:lnTo>
                      <a:pt x="4507" y="6147"/>
                    </a:lnTo>
                    <a:lnTo>
                      <a:pt x="4510" y="6159"/>
                    </a:lnTo>
                    <a:lnTo>
                      <a:pt x="4510" y="6166"/>
                    </a:lnTo>
                    <a:lnTo>
                      <a:pt x="4509" y="6172"/>
                    </a:lnTo>
                    <a:lnTo>
                      <a:pt x="4507" y="6175"/>
                    </a:lnTo>
                    <a:lnTo>
                      <a:pt x="4505" y="6178"/>
                    </a:lnTo>
                    <a:lnTo>
                      <a:pt x="4503" y="6180"/>
                    </a:lnTo>
                    <a:lnTo>
                      <a:pt x="4500" y="6182"/>
                    </a:lnTo>
                    <a:lnTo>
                      <a:pt x="4494" y="6186"/>
                    </a:lnTo>
                    <a:lnTo>
                      <a:pt x="4490" y="6189"/>
                    </a:lnTo>
                    <a:lnTo>
                      <a:pt x="4487" y="6194"/>
                    </a:lnTo>
                    <a:lnTo>
                      <a:pt x="4485" y="6201"/>
                    </a:lnTo>
                    <a:lnTo>
                      <a:pt x="4482" y="6210"/>
                    </a:lnTo>
                    <a:lnTo>
                      <a:pt x="4480" y="6214"/>
                    </a:lnTo>
                    <a:lnTo>
                      <a:pt x="4478" y="6216"/>
                    </a:lnTo>
                    <a:lnTo>
                      <a:pt x="4474" y="6217"/>
                    </a:lnTo>
                    <a:lnTo>
                      <a:pt x="4469" y="6217"/>
                    </a:lnTo>
                    <a:lnTo>
                      <a:pt x="4463" y="6217"/>
                    </a:lnTo>
                    <a:lnTo>
                      <a:pt x="4449" y="6217"/>
                    </a:lnTo>
                    <a:lnTo>
                      <a:pt x="4434" y="6217"/>
                    </a:lnTo>
                    <a:lnTo>
                      <a:pt x="4419" y="6218"/>
                    </a:lnTo>
                    <a:lnTo>
                      <a:pt x="4406" y="6220"/>
                    </a:lnTo>
                    <a:lnTo>
                      <a:pt x="4399" y="6225"/>
                    </a:lnTo>
                    <a:lnTo>
                      <a:pt x="4393" y="6231"/>
                    </a:lnTo>
                    <a:lnTo>
                      <a:pt x="4391" y="6232"/>
                    </a:lnTo>
                    <a:lnTo>
                      <a:pt x="4389" y="6232"/>
                    </a:lnTo>
                    <a:lnTo>
                      <a:pt x="4386" y="6231"/>
                    </a:lnTo>
                    <a:lnTo>
                      <a:pt x="4383" y="6226"/>
                    </a:lnTo>
                    <a:lnTo>
                      <a:pt x="4381" y="6222"/>
                    </a:lnTo>
                    <a:lnTo>
                      <a:pt x="4381" y="6216"/>
                    </a:lnTo>
                    <a:lnTo>
                      <a:pt x="4384" y="6210"/>
                    </a:lnTo>
                    <a:lnTo>
                      <a:pt x="4387" y="6204"/>
                    </a:lnTo>
                    <a:lnTo>
                      <a:pt x="4394" y="6193"/>
                    </a:lnTo>
                    <a:lnTo>
                      <a:pt x="4402" y="6185"/>
                    </a:lnTo>
                    <a:lnTo>
                      <a:pt x="4406" y="6176"/>
                    </a:lnTo>
                    <a:lnTo>
                      <a:pt x="4410" y="6168"/>
                    </a:lnTo>
                    <a:lnTo>
                      <a:pt x="4411" y="6164"/>
                    </a:lnTo>
                    <a:lnTo>
                      <a:pt x="4411" y="6161"/>
                    </a:lnTo>
                    <a:lnTo>
                      <a:pt x="4410" y="6157"/>
                    </a:lnTo>
                    <a:lnTo>
                      <a:pt x="4409" y="6155"/>
                    </a:lnTo>
                    <a:lnTo>
                      <a:pt x="4405" y="6154"/>
                    </a:lnTo>
                    <a:lnTo>
                      <a:pt x="4402" y="6153"/>
                    </a:lnTo>
                    <a:lnTo>
                      <a:pt x="4397" y="6153"/>
                    </a:lnTo>
                    <a:lnTo>
                      <a:pt x="4391" y="6154"/>
                    </a:lnTo>
                    <a:lnTo>
                      <a:pt x="4378" y="6156"/>
                    </a:lnTo>
                    <a:lnTo>
                      <a:pt x="4364" y="6162"/>
                    </a:lnTo>
                    <a:lnTo>
                      <a:pt x="4347" y="6169"/>
                    </a:lnTo>
                    <a:lnTo>
                      <a:pt x="4330" y="6176"/>
                    </a:lnTo>
                    <a:lnTo>
                      <a:pt x="4322" y="6182"/>
                    </a:lnTo>
                    <a:lnTo>
                      <a:pt x="4315" y="6188"/>
                    </a:lnTo>
                    <a:lnTo>
                      <a:pt x="4307" y="6195"/>
                    </a:lnTo>
                    <a:lnTo>
                      <a:pt x="4301" y="6203"/>
                    </a:lnTo>
                    <a:lnTo>
                      <a:pt x="4290" y="6220"/>
                    </a:lnTo>
                    <a:lnTo>
                      <a:pt x="4280" y="6236"/>
                    </a:lnTo>
                    <a:lnTo>
                      <a:pt x="4273" y="6252"/>
                    </a:lnTo>
                    <a:lnTo>
                      <a:pt x="4266" y="6268"/>
                    </a:lnTo>
                    <a:lnTo>
                      <a:pt x="4264" y="6275"/>
                    </a:lnTo>
                    <a:lnTo>
                      <a:pt x="4260" y="6281"/>
                    </a:lnTo>
                    <a:lnTo>
                      <a:pt x="4255" y="6286"/>
                    </a:lnTo>
                    <a:lnTo>
                      <a:pt x="4252" y="6289"/>
                    </a:lnTo>
                    <a:lnTo>
                      <a:pt x="4248" y="6290"/>
                    </a:lnTo>
                    <a:lnTo>
                      <a:pt x="4244" y="6292"/>
                    </a:lnTo>
                    <a:lnTo>
                      <a:pt x="4240" y="6292"/>
                    </a:lnTo>
                    <a:lnTo>
                      <a:pt x="4236" y="6290"/>
                    </a:lnTo>
                    <a:lnTo>
                      <a:pt x="4233" y="6288"/>
                    </a:lnTo>
                    <a:lnTo>
                      <a:pt x="4229" y="6285"/>
                    </a:lnTo>
                    <a:lnTo>
                      <a:pt x="4226" y="6280"/>
                    </a:lnTo>
                    <a:lnTo>
                      <a:pt x="4222" y="6274"/>
                    </a:lnTo>
                    <a:lnTo>
                      <a:pt x="4215" y="6262"/>
                    </a:lnTo>
                    <a:lnTo>
                      <a:pt x="4209" y="6251"/>
                    </a:lnTo>
                    <a:lnTo>
                      <a:pt x="4207" y="6248"/>
                    </a:lnTo>
                    <a:lnTo>
                      <a:pt x="4202" y="6245"/>
                    </a:lnTo>
                    <a:lnTo>
                      <a:pt x="4196" y="6243"/>
                    </a:lnTo>
                    <a:lnTo>
                      <a:pt x="4191" y="6243"/>
                    </a:lnTo>
                    <a:lnTo>
                      <a:pt x="4185" y="6243"/>
                    </a:lnTo>
                    <a:lnTo>
                      <a:pt x="4181" y="6245"/>
                    </a:lnTo>
                    <a:lnTo>
                      <a:pt x="4176" y="6249"/>
                    </a:lnTo>
                    <a:lnTo>
                      <a:pt x="4172" y="6255"/>
                    </a:lnTo>
                    <a:lnTo>
                      <a:pt x="4170" y="6260"/>
                    </a:lnTo>
                    <a:lnTo>
                      <a:pt x="4166" y="6263"/>
                    </a:lnTo>
                    <a:lnTo>
                      <a:pt x="4164" y="6267"/>
                    </a:lnTo>
                    <a:lnTo>
                      <a:pt x="4162" y="6268"/>
                    </a:lnTo>
                    <a:lnTo>
                      <a:pt x="4158" y="6269"/>
                    </a:lnTo>
                    <a:lnTo>
                      <a:pt x="4156" y="6269"/>
                    </a:lnTo>
                    <a:lnTo>
                      <a:pt x="4152" y="6268"/>
                    </a:lnTo>
                    <a:lnTo>
                      <a:pt x="4148" y="6266"/>
                    </a:lnTo>
                    <a:lnTo>
                      <a:pt x="4140" y="6257"/>
                    </a:lnTo>
                    <a:lnTo>
                      <a:pt x="4132" y="6246"/>
                    </a:lnTo>
                    <a:lnTo>
                      <a:pt x="4122" y="6232"/>
                    </a:lnTo>
                    <a:lnTo>
                      <a:pt x="4114" y="6218"/>
                    </a:lnTo>
                    <a:lnTo>
                      <a:pt x="4108" y="6212"/>
                    </a:lnTo>
                    <a:lnTo>
                      <a:pt x="4103" y="6208"/>
                    </a:lnTo>
                    <a:lnTo>
                      <a:pt x="4097" y="6206"/>
                    </a:lnTo>
                    <a:lnTo>
                      <a:pt x="4089" y="6206"/>
                    </a:lnTo>
                    <a:lnTo>
                      <a:pt x="4077" y="6206"/>
                    </a:lnTo>
                    <a:lnTo>
                      <a:pt x="4070" y="6207"/>
                    </a:lnTo>
                    <a:lnTo>
                      <a:pt x="4069" y="6208"/>
                    </a:lnTo>
                    <a:lnTo>
                      <a:pt x="4068" y="6211"/>
                    </a:lnTo>
                    <a:lnTo>
                      <a:pt x="4069" y="6213"/>
                    </a:lnTo>
                    <a:lnTo>
                      <a:pt x="4071" y="6218"/>
                    </a:lnTo>
                    <a:lnTo>
                      <a:pt x="4076" y="6226"/>
                    </a:lnTo>
                    <a:lnTo>
                      <a:pt x="4081" y="6235"/>
                    </a:lnTo>
                    <a:lnTo>
                      <a:pt x="4085" y="6244"/>
                    </a:lnTo>
                    <a:lnTo>
                      <a:pt x="4091" y="6255"/>
                    </a:lnTo>
                    <a:lnTo>
                      <a:pt x="4097" y="6267"/>
                    </a:lnTo>
                    <a:lnTo>
                      <a:pt x="4101" y="6275"/>
                    </a:lnTo>
                    <a:lnTo>
                      <a:pt x="4101" y="6279"/>
                    </a:lnTo>
                    <a:lnTo>
                      <a:pt x="4099" y="6282"/>
                    </a:lnTo>
                    <a:lnTo>
                      <a:pt x="4095" y="6286"/>
                    </a:lnTo>
                    <a:lnTo>
                      <a:pt x="4090" y="6290"/>
                    </a:lnTo>
                    <a:lnTo>
                      <a:pt x="4081" y="6295"/>
                    </a:lnTo>
                    <a:lnTo>
                      <a:pt x="4072" y="6300"/>
                    </a:lnTo>
                    <a:lnTo>
                      <a:pt x="4064" y="6304"/>
                    </a:lnTo>
                    <a:lnTo>
                      <a:pt x="4058" y="6305"/>
                    </a:lnTo>
                    <a:lnTo>
                      <a:pt x="4052" y="6305"/>
                    </a:lnTo>
                    <a:lnTo>
                      <a:pt x="4045" y="6305"/>
                    </a:lnTo>
                    <a:lnTo>
                      <a:pt x="4038" y="6306"/>
                    </a:lnTo>
                    <a:lnTo>
                      <a:pt x="4027" y="6311"/>
                    </a:lnTo>
                    <a:lnTo>
                      <a:pt x="4021" y="6313"/>
                    </a:lnTo>
                    <a:lnTo>
                      <a:pt x="4015" y="6318"/>
                    </a:lnTo>
                    <a:lnTo>
                      <a:pt x="4009" y="6324"/>
                    </a:lnTo>
                    <a:lnTo>
                      <a:pt x="4003" y="6330"/>
                    </a:lnTo>
                    <a:lnTo>
                      <a:pt x="3994" y="6343"/>
                    </a:lnTo>
                    <a:lnTo>
                      <a:pt x="3986" y="6353"/>
                    </a:lnTo>
                    <a:lnTo>
                      <a:pt x="3981" y="6357"/>
                    </a:lnTo>
                    <a:lnTo>
                      <a:pt x="3977" y="6361"/>
                    </a:lnTo>
                    <a:lnTo>
                      <a:pt x="3971" y="6363"/>
                    </a:lnTo>
                    <a:lnTo>
                      <a:pt x="3967" y="6365"/>
                    </a:lnTo>
                    <a:lnTo>
                      <a:pt x="3956" y="6368"/>
                    </a:lnTo>
                    <a:lnTo>
                      <a:pt x="3945" y="6370"/>
                    </a:lnTo>
                    <a:lnTo>
                      <a:pt x="3940" y="6372"/>
                    </a:lnTo>
                    <a:lnTo>
                      <a:pt x="3938" y="6376"/>
                    </a:lnTo>
                    <a:lnTo>
                      <a:pt x="3936" y="6382"/>
                    </a:lnTo>
                    <a:lnTo>
                      <a:pt x="3934" y="6388"/>
                    </a:lnTo>
                    <a:lnTo>
                      <a:pt x="3934" y="6402"/>
                    </a:lnTo>
                    <a:lnTo>
                      <a:pt x="3934" y="6416"/>
                    </a:lnTo>
                    <a:lnTo>
                      <a:pt x="3934" y="6427"/>
                    </a:lnTo>
                    <a:lnTo>
                      <a:pt x="3934" y="6433"/>
                    </a:lnTo>
                    <a:lnTo>
                      <a:pt x="3931" y="6437"/>
                    </a:lnTo>
                    <a:lnTo>
                      <a:pt x="3925" y="6440"/>
                    </a:lnTo>
                    <a:lnTo>
                      <a:pt x="3918" y="6446"/>
                    </a:lnTo>
                    <a:lnTo>
                      <a:pt x="3912" y="6453"/>
                    </a:lnTo>
                    <a:lnTo>
                      <a:pt x="3907" y="6462"/>
                    </a:lnTo>
                    <a:lnTo>
                      <a:pt x="3904" y="6470"/>
                    </a:lnTo>
                    <a:lnTo>
                      <a:pt x="3902" y="6474"/>
                    </a:lnTo>
                    <a:lnTo>
                      <a:pt x="3900" y="6476"/>
                    </a:lnTo>
                    <a:lnTo>
                      <a:pt x="3898" y="6478"/>
                    </a:lnTo>
                    <a:lnTo>
                      <a:pt x="3895" y="6481"/>
                    </a:lnTo>
                    <a:lnTo>
                      <a:pt x="3886" y="6482"/>
                    </a:lnTo>
                    <a:lnTo>
                      <a:pt x="3873" y="6483"/>
                    </a:lnTo>
                    <a:lnTo>
                      <a:pt x="3867" y="6483"/>
                    </a:lnTo>
                    <a:lnTo>
                      <a:pt x="3861" y="6484"/>
                    </a:lnTo>
                    <a:lnTo>
                      <a:pt x="3857" y="6487"/>
                    </a:lnTo>
                    <a:lnTo>
                      <a:pt x="3855" y="6489"/>
                    </a:lnTo>
                    <a:lnTo>
                      <a:pt x="3851" y="6496"/>
                    </a:lnTo>
                    <a:lnTo>
                      <a:pt x="3848" y="6506"/>
                    </a:lnTo>
                    <a:lnTo>
                      <a:pt x="3846" y="6512"/>
                    </a:lnTo>
                    <a:lnTo>
                      <a:pt x="3844" y="6515"/>
                    </a:lnTo>
                    <a:lnTo>
                      <a:pt x="3842" y="6519"/>
                    </a:lnTo>
                    <a:lnTo>
                      <a:pt x="3839" y="6521"/>
                    </a:lnTo>
                    <a:lnTo>
                      <a:pt x="3833" y="6525"/>
                    </a:lnTo>
                    <a:lnTo>
                      <a:pt x="3826" y="6527"/>
                    </a:lnTo>
                    <a:lnTo>
                      <a:pt x="3823" y="6528"/>
                    </a:lnTo>
                    <a:lnTo>
                      <a:pt x="3820" y="6531"/>
                    </a:lnTo>
                    <a:lnTo>
                      <a:pt x="3819" y="6534"/>
                    </a:lnTo>
                    <a:lnTo>
                      <a:pt x="3819" y="6539"/>
                    </a:lnTo>
                    <a:lnTo>
                      <a:pt x="3820" y="6548"/>
                    </a:lnTo>
                    <a:lnTo>
                      <a:pt x="3820" y="6557"/>
                    </a:lnTo>
                    <a:lnTo>
                      <a:pt x="3820" y="6561"/>
                    </a:lnTo>
                    <a:lnTo>
                      <a:pt x="3818" y="6564"/>
                    </a:lnTo>
                    <a:lnTo>
                      <a:pt x="3814" y="6567"/>
                    </a:lnTo>
                    <a:lnTo>
                      <a:pt x="3811" y="6571"/>
                    </a:lnTo>
                    <a:lnTo>
                      <a:pt x="3799" y="6577"/>
                    </a:lnTo>
                    <a:lnTo>
                      <a:pt x="3783" y="6585"/>
                    </a:lnTo>
                    <a:lnTo>
                      <a:pt x="3769" y="6592"/>
                    </a:lnTo>
                    <a:lnTo>
                      <a:pt x="3760" y="6598"/>
                    </a:lnTo>
                    <a:lnTo>
                      <a:pt x="3756" y="6602"/>
                    </a:lnTo>
                    <a:lnTo>
                      <a:pt x="3754" y="6605"/>
                    </a:lnTo>
                    <a:lnTo>
                      <a:pt x="3751" y="6609"/>
                    </a:lnTo>
                    <a:lnTo>
                      <a:pt x="3749" y="6614"/>
                    </a:lnTo>
                    <a:lnTo>
                      <a:pt x="3742" y="6626"/>
                    </a:lnTo>
                    <a:lnTo>
                      <a:pt x="3734" y="6636"/>
                    </a:lnTo>
                    <a:lnTo>
                      <a:pt x="3725" y="6647"/>
                    </a:lnTo>
                    <a:lnTo>
                      <a:pt x="3719" y="6658"/>
                    </a:lnTo>
                    <a:lnTo>
                      <a:pt x="3717" y="6662"/>
                    </a:lnTo>
                    <a:lnTo>
                      <a:pt x="3715" y="6666"/>
                    </a:lnTo>
                    <a:lnTo>
                      <a:pt x="3712" y="6668"/>
                    </a:lnTo>
                    <a:lnTo>
                      <a:pt x="3710" y="6670"/>
                    </a:lnTo>
                    <a:lnTo>
                      <a:pt x="3704" y="6671"/>
                    </a:lnTo>
                    <a:lnTo>
                      <a:pt x="3696" y="6672"/>
                    </a:lnTo>
                    <a:lnTo>
                      <a:pt x="3692" y="6673"/>
                    </a:lnTo>
                    <a:lnTo>
                      <a:pt x="3690" y="6676"/>
                    </a:lnTo>
                    <a:lnTo>
                      <a:pt x="3688" y="6679"/>
                    </a:lnTo>
                    <a:lnTo>
                      <a:pt x="3687" y="6683"/>
                    </a:lnTo>
                    <a:lnTo>
                      <a:pt x="3687" y="6692"/>
                    </a:lnTo>
                    <a:lnTo>
                      <a:pt x="3687" y="6704"/>
                    </a:lnTo>
                    <a:lnTo>
                      <a:pt x="3687" y="6710"/>
                    </a:lnTo>
                    <a:lnTo>
                      <a:pt x="3686" y="6715"/>
                    </a:lnTo>
                    <a:lnTo>
                      <a:pt x="3685" y="6718"/>
                    </a:lnTo>
                    <a:lnTo>
                      <a:pt x="3684" y="6722"/>
                    </a:lnTo>
                    <a:lnTo>
                      <a:pt x="3679" y="6729"/>
                    </a:lnTo>
                    <a:lnTo>
                      <a:pt x="3675" y="6737"/>
                    </a:lnTo>
                    <a:lnTo>
                      <a:pt x="3674" y="6743"/>
                    </a:lnTo>
                    <a:lnTo>
                      <a:pt x="3675" y="6749"/>
                    </a:lnTo>
                    <a:lnTo>
                      <a:pt x="3679" y="6755"/>
                    </a:lnTo>
                    <a:lnTo>
                      <a:pt x="3684" y="6761"/>
                    </a:lnTo>
                    <a:lnTo>
                      <a:pt x="3688" y="6767"/>
                    </a:lnTo>
                    <a:lnTo>
                      <a:pt x="3694" y="6772"/>
                    </a:lnTo>
                    <a:lnTo>
                      <a:pt x="3700" y="6775"/>
                    </a:lnTo>
                    <a:lnTo>
                      <a:pt x="3706" y="6779"/>
                    </a:lnTo>
                    <a:lnTo>
                      <a:pt x="3715" y="6784"/>
                    </a:lnTo>
                    <a:lnTo>
                      <a:pt x="3720" y="6788"/>
                    </a:lnTo>
                    <a:lnTo>
                      <a:pt x="3723" y="6792"/>
                    </a:lnTo>
                    <a:lnTo>
                      <a:pt x="3724" y="6796"/>
                    </a:lnTo>
                    <a:lnTo>
                      <a:pt x="3724" y="6800"/>
                    </a:lnTo>
                    <a:lnTo>
                      <a:pt x="3724" y="6805"/>
                    </a:lnTo>
                    <a:lnTo>
                      <a:pt x="3720" y="6818"/>
                    </a:lnTo>
                    <a:lnTo>
                      <a:pt x="3717" y="6832"/>
                    </a:lnTo>
                    <a:lnTo>
                      <a:pt x="3712" y="6848"/>
                    </a:lnTo>
                    <a:lnTo>
                      <a:pt x="3705" y="6861"/>
                    </a:lnTo>
                    <a:lnTo>
                      <a:pt x="3699" y="6872"/>
                    </a:lnTo>
                    <a:lnTo>
                      <a:pt x="3694" y="6878"/>
                    </a:lnTo>
                    <a:lnTo>
                      <a:pt x="3692" y="6879"/>
                    </a:lnTo>
                    <a:lnTo>
                      <a:pt x="3688" y="6879"/>
                    </a:lnTo>
                    <a:lnTo>
                      <a:pt x="3686" y="6878"/>
                    </a:lnTo>
                    <a:lnTo>
                      <a:pt x="3684" y="6876"/>
                    </a:lnTo>
                    <a:lnTo>
                      <a:pt x="3671" y="6861"/>
                    </a:lnTo>
                    <a:lnTo>
                      <a:pt x="3656" y="6842"/>
                    </a:lnTo>
                    <a:lnTo>
                      <a:pt x="3654" y="6840"/>
                    </a:lnTo>
                    <a:lnTo>
                      <a:pt x="3650" y="6837"/>
                    </a:lnTo>
                    <a:lnTo>
                      <a:pt x="3647" y="6838"/>
                    </a:lnTo>
                    <a:lnTo>
                      <a:pt x="3643" y="6840"/>
                    </a:lnTo>
                    <a:lnTo>
                      <a:pt x="3640" y="6843"/>
                    </a:lnTo>
                    <a:lnTo>
                      <a:pt x="3637" y="6848"/>
                    </a:lnTo>
                    <a:lnTo>
                      <a:pt x="3634" y="6854"/>
                    </a:lnTo>
                    <a:lnTo>
                      <a:pt x="3633" y="6861"/>
                    </a:lnTo>
                    <a:lnTo>
                      <a:pt x="3630" y="6878"/>
                    </a:lnTo>
                    <a:lnTo>
                      <a:pt x="3630" y="6897"/>
                    </a:lnTo>
                    <a:lnTo>
                      <a:pt x="3631" y="6913"/>
                    </a:lnTo>
                    <a:lnTo>
                      <a:pt x="3631" y="6926"/>
                    </a:lnTo>
                    <a:lnTo>
                      <a:pt x="3633" y="6939"/>
                    </a:lnTo>
                    <a:lnTo>
                      <a:pt x="3634" y="6954"/>
                    </a:lnTo>
                    <a:lnTo>
                      <a:pt x="3634" y="6961"/>
                    </a:lnTo>
                    <a:lnTo>
                      <a:pt x="3633" y="6968"/>
                    </a:lnTo>
                    <a:lnTo>
                      <a:pt x="3630" y="6973"/>
                    </a:lnTo>
                    <a:lnTo>
                      <a:pt x="3627" y="6976"/>
                    </a:lnTo>
                    <a:lnTo>
                      <a:pt x="3621" y="6980"/>
                    </a:lnTo>
                    <a:lnTo>
                      <a:pt x="3616" y="6981"/>
                    </a:lnTo>
                    <a:lnTo>
                      <a:pt x="3609" y="6983"/>
                    </a:lnTo>
                    <a:lnTo>
                      <a:pt x="3602" y="6985"/>
                    </a:lnTo>
                    <a:lnTo>
                      <a:pt x="3586" y="6985"/>
                    </a:lnTo>
                    <a:lnTo>
                      <a:pt x="3566" y="6985"/>
                    </a:lnTo>
                    <a:lnTo>
                      <a:pt x="3547" y="6985"/>
                    </a:lnTo>
                    <a:lnTo>
                      <a:pt x="3531" y="6986"/>
                    </a:lnTo>
                    <a:lnTo>
                      <a:pt x="3517" y="6988"/>
                    </a:lnTo>
                    <a:lnTo>
                      <a:pt x="3502" y="6989"/>
                    </a:lnTo>
                    <a:lnTo>
                      <a:pt x="3485" y="6991"/>
                    </a:lnTo>
                    <a:lnTo>
                      <a:pt x="3470" y="6992"/>
                    </a:lnTo>
                    <a:lnTo>
                      <a:pt x="3455" y="6994"/>
                    </a:lnTo>
                    <a:lnTo>
                      <a:pt x="3445" y="6998"/>
                    </a:lnTo>
                    <a:lnTo>
                      <a:pt x="3433" y="7002"/>
                    </a:lnTo>
                    <a:lnTo>
                      <a:pt x="3420" y="7006"/>
                    </a:lnTo>
                    <a:lnTo>
                      <a:pt x="3413" y="7007"/>
                    </a:lnTo>
                    <a:lnTo>
                      <a:pt x="3405" y="7007"/>
                    </a:lnTo>
                    <a:lnTo>
                      <a:pt x="3400" y="7007"/>
                    </a:lnTo>
                    <a:lnTo>
                      <a:pt x="3392" y="7005"/>
                    </a:lnTo>
                    <a:lnTo>
                      <a:pt x="3388" y="7002"/>
                    </a:lnTo>
                    <a:lnTo>
                      <a:pt x="3383" y="7000"/>
                    </a:lnTo>
                    <a:lnTo>
                      <a:pt x="3379" y="6995"/>
                    </a:lnTo>
                    <a:lnTo>
                      <a:pt x="3376" y="6992"/>
                    </a:lnTo>
                    <a:lnTo>
                      <a:pt x="3372" y="6979"/>
                    </a:lnTo>
                    <a:lnTo>
                      <a:pt x="3369" y="6963"/>
                    </a:lnTo>
                    <a:lnTo>
                      <a:pt x="3365" y="6947"/>
                    </a:lnTo>
                    <a:lnTo>
                      <a:pt x="3360" y="6935"/>
                    </a:lnTo>
                    <a:lnTo>
                      <a:pt x="3358" y="6930"/>
                    </a:lnTo>
                    <a:lnTo>
                      <a:pt x="3353" y="6925"/>
                    </a:lnTo>
                    <a:lnTo>
                      <a:pt x="3348" y="6922"/>
                    </a:lnTo>
                    <a:lnTo>
                      <a:pt x="3341" y="6917"/>
                    </a:lnTo>
                    <a:lnTo>
                      <a:pt x="3333" y="6912"/>
                    </a:lnTo>
                    <a:lnTo>
                      <a:pt x="3322" y="6909"/>
                    </a:lnTo>
                    <a:lnTo>
                      <a:pt x="3312" y="6906"/>
                    </a:lnTo>
                    <a:lnTo>
                      <a:pt x="3301" y="6903"/>
                    </a:lnTo>
                    <a:lnTo>
                      <a:pt x="3281" y="6899"/>
                    </a:lnTo>
                    <a:lnTo>
                      <a:pt x="3266" y="6897"/>
                    </a:lnTo>
                    <a:lnTo>
                      <a:pt x="3257" y="6893"/>
                    </a:lnTo>
                    <a:lnTo>
                      <a:pt x="3247" y="6891"/>
                    </a:lnTo>
                    <a:lnTo>
                      <a:pt x="3238" y="6887"/>
                    </a:lnTo>
                    <a:lnTo>
                      <a:pt x="3228" y="6882"/>
                    </a:lnTo>
                    <a:lnTo>
                      <a:pt x="3218" y="6876"/>
                    </a:lnTo>
                    <a:lnTo>
                      <a:pt x="3208" y="6871"/>
                    </a:lnTo>
                    <a:lnTo>
                      <a:pt x="3200" y="6865"/>
                    </a:lnTo>
                    <a:lnTo>
                      <a:pt x="3193" y="6859"/>
                    </a:lnTo>
                    <a:lnTo>
                      <a:pt x="3187" y="6848"/>
                    </a:lnTo>
                    <a:lnTo>
                      <a:pt x="3182" y="6836"/>
                    </a:lnTo>
                    <a:lnTo>
                      <a:pt x="3177" y="6824"/>
                    </a:lnTo>
                    <a:lnTo>
                      <a:pt x="3171" y="6813"/>
                    </a:lnTo>
                    <a:lnTo>
                      <a:pt x="3162" y="6805"/>
                    </a:lnTo>
                    <a:lnTo>
                      <a:pt x="3148" y="6793"/>
                    </a:lnTo>
                    <a:lnTo>
                      <a:pt x="3139" y="6788"/>
                    </a:lnTo>
                    <a:lnTo>
                      <a:pt x="3130" y="6783"/>
                    </a:lnTo>
                    <a:lnTo>
                      <a:pt x="3119" y="6779"/>
                    </a:lnTo>
                    <a:lnTo>
                      <a:pt x="3108" y="6775"/>
                    </a:lnTo>
                    <a:lnTo>
                      <a:pt x="3107" y="6775"/>
                    </a:lnTo>
                    <a:lnTo>
                      <a:pt x="3105" y="6775"/>
                    </a:lnTo>
                    <a:lnTo>
                      <a:pt x="3096" y="6774"/>
                    </a:lnTo>
                    <a:lnTo>
                      <a:pt x="3088" y="6774"/>
                    </a:lnTo>
                    <a:lnTo>
                      <a:pt x="3080" y="6774"/>
                    </a:lnTo>
                    <a:lnTo>
                      <a:pt x="3071" y="6775"/>
                    </a:lnTo>
                    <a:lnTo>
                      <a:pt x="3064" y="6777"/>
                    </a:lnTo>
                    <a:lnTo>
                      <a:pt x="3057" y="6778"/>
                    </a:lnTo>
                    <a:lnTo>
                      <a:pt x="3048" y="6779"/>
                    </a:lnTo>
                    <a:lnTo>
                      <a:pt x="3038" y="6780"/>
                    </a:lnTo>
                    <a:lnTo>
                      <a:pt x="3033" y="6780"/>
                    </a:lnTo>
                    <a:lnTo>
                      <a:pt x="3029" y="6780"/>
                    </a:lnTo>
                    <a:lnTo>
                      <a:pt x="3026" y="6780"/>
                    </a:lnTo>
                    <a:lnTo>
                      <a:pt x="3024" y="6779"/>
                    </a:lnTo>
                    <a:lnTo>
                      <a:pt x="3018" y="6778"/>
                    </a:lnTo>
                    <a:lnTo>
                      <a:pt x="3012" y="6774"/>
                    </a:lnTo>
                    <a:close/>
                  </a:path>
                </a:pathLst>
              </a:custGeom>
              <a:solidFill>
                <a:srgbClr val="BFBFBF">
                  <a:alpha val="100000"/>
                </a:srgbClr>
              </a:solidFill>
              <a:ln w="9525" cap="flat" cmpd="sng">
                <a:solidFill>
                  <a:schemeClr val="bg1">
                    <a:alpha val="100000"/>
                  </a:schemeClr>
                </a:solidFill>
                <a:prstDash val="solid"/>
                <a:bevel/>
                <a:headEnd type="none" w="med" len="med"/>
                <a:tailEnd type="none" w="med" len="med"/>
              </a:ln>
            </p:spPr>
            <p:txBody>
              <a:bodyPr/>
              <a:lstStyle/>
              <a:p>
                <a:endParaRPr lang="zh-CN" altLang="en-US"/>
              </a:p>
            </p:txBody>
          </p:sp>
          <p:sp>
            <p:nvSpPr>
              <p:cNvPr id="44068" name="陕西"/>
              <p:cNvSpPr/>
              <p:nvPr/>
            </p:nvSpPr>
            <p:spPr>
              <a:xfrm>
                <a:off x="2705133" y="1666962"/>
                <a:ext cx="533406" cy="92397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2030" h="3463">
                    <a:moveTo>
                      <a:pt x="593" y="3133"/>
                    </a:moveTo>
                    <a:lnTo>
                      <a:pt x="591" y="3133"/>
                    </a:lnTo>
                    <a:lnTo>
                      <a:pt x="590" y="3133"/>
                    </a:lnTo>
                    <a:lnTo>
                      <a:pt x="588" y="3133"/>
                    </a:lnTo>
                    <a:lnTo>
                      <a:pt x="587" y="3132"/>
                    </a:lnTo>
                    <a:lnTo>
                      <a:pt x="585" y="3130"/>
                    </a:lnTo>
                    <a:lnTo>
                      <a:pt x="582" y="3129"/>
                    </a:lnTo>
                    <a:lnTo>
                      <a:pt x="581" y="3126"/>
                    </a:lnTo>
                    <a:lnTo>
                      <a:pt x="580" y="3121"/>
                    </a:lnTo>
                    <a:lnTo>
                      <a:pt x="579" y="3116"/>
                    </a:lnTo>
                    <a:lnTo>
                      <a:pt x="578" y="3111"/>
                    </a:lnTo>
                    <a:lnTo>
                      <a:pt x="575" y="3109"/>
                    </a:lnTo>
                    <a:lnTo>
                      <a:pt x="572" y="3107"/>
                    </a:lnTo>
                    <a:lnTo>
                      <a:pt x="567" y="3104"/>
                    </a:lnTo>
                    <a:lnTo>
                      <a:pt x="563" y="3103"/>
                    </a:lnTo>
                    <a:lnTo>
                      <a:pt x="556" y="3101"/>
                    </a:lnTo>
                    <a:lnTo>
                      <a:pt x="553" y="3097"/>
                    </a:lnTo>
                    <a:lnTo>
                      <a:pt x="549" y="3093"/>
                    </a:lnTo>
                    <a:lnTo>
                      <a:pt x="548" y="3090"/>
                    </a:lnTo>
                    <a:lnTo>
                      <a:pt x="548" y="3079"/>
                    </a:lnTo>
                    <a:lnTo>
                      <a:pt x="550" y="3067"/>
                    </a:lnTo>
                    <a:lnTo>
                      <a:pt x="552" y="3059"/>
                    </a:lnTo>
                    <a:lnTo>
                      <a:pt x="553" y="3050"/>
                    </a:lnTo>
                    <a:lnTo>
                      <a:pt x="553" y="3041"/>
                    </a:lnTo>
                    <a:lnTo>
                      <a:pt x="552" y="3032"/>
                    </a:lnTo>
                    <a:lnTo>
                      <a:pt x="550" y="3025"/>
                    </a:lnTo>
                    <a:lnTo>
                      <a:pt x="548" y="3017"/>
                    </a:lnTo>
                    <a:lnTo>
                      <a:pt x="546" y="3014"/>
                    </a:lnTo>
                    <a:lnTo>
                      <a:pt x="542" y="3011"/>
                    </a:lnTo>
                    <a:lnTo>
                      <a:pt x="538" y="3009"/>
                    </a:lnTo>
                    <a:lnTo>
                      <a:pt x="534" y="3008"/>
                    </a:lnTo>
                    <a:lnTo>
                      <a:pt x="523" y="3004"/>
                    </a:lnTo>
                    <a:lnTo>
                      <a:pt x="510" y="3002"/>
                    </a:lnTo>
                    <a:lnTo>
                      <a:pt x="506" y="3002"/>
                    </a:lnTo>
                    <a:lnTo>
                      <a:pt x="503" y="3002"/>
                    </a:lnTo>
                    <a:lnTo>
                      <a:pt x="497" y="3001"/>
                    </a:lnTo>
                    <a:lnTo>
                      <a:pt x="491" y="3001"/>
                    </a:lnTo>
                    <a:lnTo>
                      <a:pt x="486" y="3001"/>
                    </a:lnTo>
                    <a:lnTo>
                      <a:pt x="481" y="3000"/>
                    </a:lnTo>
                    <a:lnTo>
                      <a:pt x="479" y="3000"/>
                    </a:lnTo>
                    <a:lnTo>
                      <a:pt x="477" y="3000"/>
                    </a:lnTo>
                    <a:lnTo>
                      <a:pt x="474" y="3000"/>
                    </a:lnTo>
                    <a:lnTo>
                      <a:pt x="472" y="3000"/>
                    </a:lnTo>
                    <a:lnTo>
                      <a:pt x="467" y="3001"/>
                    </a:lnTo>
                    <a:lnTo>
                      <a:pt x="462" y="3001"/>
                    </a:lnTo>
                    <a:lnTo>
                      <a:pt x="456" y="3000"/>
                    </a:lnTo>
                    <a:lnTo>
                      <a:pt x="452" y="2998"/>
                    </a:lnTo>
                    <a:lnTo>
                      <a:pt x="449" y="2998"/>
                    </a:lnTo>
                    <a:lnTo>
                      <a:pt x="448" y="2997"/>
                    </a:lnTo>
                    <a:lnTo>
                      <a:pt x="445" y="2995"/>
                    </a:lnTo>
                    <a:lnTo>
                      <a:pt x="442" y="2992"/>
                    </a:lnTo>
                    <a:lnTo>
                      <a:pt x="439" y="2991"/>
                    </a:lnTo>
                    <a:lnTo>
                      <a:pt x="435" y="2990"/>
                    </a:lnTo>
                    <a:lnTo>
                      <a:pt x="431" y="2990"/>
                    </a:lnTo>
                    <a:lnTo>
                      <a:pt x="429" y="2990"/>
                    </a:lnTo>
                    <a:lnTo>
                      <a:pt x="423" y="2992"/>
                    </a:lnTo>
                    <a:lnTo>
                      <a:pt x="415" y="2997"/>
                    </a:lnTo>
                    <a:lnTo>
                      <a:pt x="405" y="3006"/>
                    </a:lnTo>
                    <a:lnTo>
                      <a:pt x="393" y="3011"/>
                    </a:lnTo>
                    <a:lnTo>
                      <a:pt x="380" y="3015"/>
                    </a:lnTo>
                    <a:lnTo>
                      <a:pt x="367" y="3015"/>
                    </a:lnTo>
                    <a:lnTo>
                      <a:pt x="364" y="3015"/>
                    </a:lnTo>
                    <a:lnTo>
                      <a:pt x="360" y="3015"/>
                    </a:lnTo>
                    <a:lnTo>
                      <a:pt x="355" y="3016"/>
                    </a:lnTo>
                    <a:lnTo>
                      <a:pt x="353" y="3016"/>
                    </a:lnTo>
                    <a:lnTo>
                      <a:pt x="349" y="3019"/>
                    </a:lnTo>
                    <a:lnTo>
                      <a:pt x="345" y="3022"/>
                    </a:lnTo>
                    <a:lnTo>
                      <a:pt x="342" y="3025"/>
                    </a:lnTo>
                    <a:lnTo>
                      <a:pt x="341" y="3026"/>
                    </a:lnTo>
                    <a:lnTo>
                      <a:pt x="340" y="3028"/>
                    </a:lnTo>
                    <a:lnTo>
                      <a:pt x="339" y="3029"/>
                    </a:lnTo>
                    <a:lnTo>
                      <a:pt x="335" y="3032"/>
                    </a:lnTo>
                    <a:lnTo>
                      <a:pt x="332" y="3032"/>
                    </a:lnTo>
                    <a:lnTo>
                      <a:pt x="330" y="3032"/>
                    </a:lnTo>
                    <a:lnTo>
                      <a:pt x="328" y="3032"/>
                    </a:lnTo>
                    <a:lnTo>
                      <a:pt x="326" y="3030"/>
                    </a:lnTo>
                    <a:lnTo>
                      <a:pt x="323" y="3028"/>
                    </a:lnTo>
                    <a:lnTo>
                      <a:pt x="319" y="3026"/>
                    </a:lnTo>
                    <a:lnTo>
                      <a:pt x="315" y="3022"/>
                    </a:lnTo>
                    <a:lnTo>
                      <a:pt x="305" y="3016"/>
                    </a:lnTo>
                    <a:lnTo>
                      <a:pt x="297" y="3013"/>
                    </a:lnTo>
                    <a:lnTo>
                      <a:pt x="294" y="3010"/>
                    </a:lnTo>
                    <a:lnTo>
                      <a:pt x="290" y="3009"/>
                    </a:lnTo>
                    <a:lnTo>
                      <a:pt x="284" y="3007"/>
                    </a:lnTo>
                    <a:lnTo>
                      <a:pt x="278" y="3006"/>
                    </a:lnTo>
                    <a:lnTo>
                      <a:pt x="270" y="3003"/>
                    </a:lnTo>
                    <a:lnTo>
                      <a:pt x="260" y="3001"/>
                    </a:lnTo>
                    <a:lnTo>
                      <a:pt x="253" y="2998"/>
                    </a:lnTo>
                    <a:lnTo>
                      <a:pt x="245" y="2996"/>
                    </a:lnTo>
                    <a:lnTo>
                      <a:pt x="242" y="2995"/>
                    </a:lnTo>
                    <a:lnTo>
                      <a:pt x="239" y="2994"/>
                    </a:lnTo>
                    <a:lnTo>
                      <a:pt x="236" y="2994"/>
                    </a:lnTo>
                    <a:lnTo>
                      <a:pt x="235" y="2992"/>
                    </a:lnTo>
                    <a:lnTo>
                      <a:pt x="231" y="2990"/>
                    </a:lnTo>
                    <a:lnTo>
                      <a:pt x="227" y="2987"/>
                    </a:lnTo>
                    <a:lnTo>
                      <a:pt x="222" y="2982"/>
                    </a:lnTo>
                    <a:lnTo>
                      <a:pt x="219" y="2976"/>
                    </a:lnTo>
                    <a:lnTo>
                      <a:pt x="215" y="2970"/>
                    </a:lnTo>
                    <a:lnTo>
                      <a:pt x="214" y="2964"/>
                    </a:lnTo>
                    <a:lnTo>
                      <a:pt x="213" y="2960"/>
                    </a:lnTo>
                    <a:lnTo>
                      <a:pt x="214" y="2957"/>
                    </a:lnTo>
                    <a:lnTo>
                      <a:pt x="214" y="2956"/>
                    </a:lnTo>
                    <a:lnTo>
                      <a:pt x="215" y="2956"/>
                    </a:lnTo>
                    <a:lnTo>
                      <a:pt x="215" y="2954"/>
                    </a:lnTo>
                    <a:lnTo>
                      <a:pt x="216" y="2952"/>
                    </a:lnTo>
                    <a:lnTo>
                      <a:pt x="219" y="2950"/>
                    </a:lnTo>
                    <a:lnTo>
                      <a:pt x="219" y="2947"/>
                    </a:lnTo>
                    <a:lnTo>
                      <a:pt x="220" y="2944"/>
                    </a:lnTo>
                    <a:lnTo>
                      <a:pt x="220" y="2939"/>
                    </a:lnTo>
                    <a:lnTo>
                      <a:pt x="219" y="2935"/>
                    </a:lnTo>
                    <a:lnTo>
                      <a:pt x="217" y="2932"/>
                    </a:lnTo>
                    <a:lnTo>
                      <a:pt x="215" y="2929"/>
                    </a:lnTo>
                    <a:lnTo>
                      <a:pt x="213" y="2927"/>
                    </a:lnTo>
                    <a:lnTo>
                      <a:pt x="210" y="2926"/>
                    </a:lnTo>
                    <a:lnTo>
                      <a:pt x="206" y="2926"/>
                    </a:lnTo>
                    <a:lnTo>
                      <a:pt x="198" y="2927"/>
                    </a:lnTo>
                    <a:lnTo>
                      <a:pt x="190" y="2931"/>
                    </a:lnTo>
                    <a:lnTo>
                      <a:pt x="179" y="2938"/>
                    </a:lnTo>
                    <a:lnTo>
                      <a:pt x="168" y="2941"/>
                    </a:lnTo>
                    <a:lnTo>
                      <a:pt x="160" y="2943"/>
                    </a:lnTo>
                    <a:lnTo>
                      <a:pt x="153" y="2944"/>
                    </a:lnTo>
                    <a:lnTo>
                      <a:pt x="145" y="2943"/>
                    </a:lnTo>
                    <a:lnTo>
                      <a:pt x="137" y="2941"/>
                    </a:lnTo>
                    <a:lnTo>
                      <a:pt x="130" y="2943"/>
                    </a:lnTo>
                    <a:lnTo>
                      <a:pt x="125" y="2944"/>
                    </a:lnTo>
                    <a:lnTo>
                      <a:pt x="121" y="2945"/>
                    </a:lnTo>
                    <a:lnTo>
                      <a:pt x="116" y="2952"/>
                    </a:lnTo>
                    <a:lnTo>
                      <a:pt x="113" y="2959"/>
                    </a:lnTo>
                    <a:lnTo>
                      <a:pt x="110" y="2968"/>
                    </a:lnTo>
                    <a:lnTo>
                      <a:pt x="108" y="2970"/>
                    </a:lnTo>
                    <a:lnTo>
                      <a:pt x="106" y="2972"/>
                    </a:lnTo>
                    <a:lnTo>
                      <a:pt x="100" y="2973"/>
                    </a:lnTo>
                    <a:lnTo>
                      <a:pt x="91" y="2972"/>
                    </a:lnTo>
                    <a:lnTo>
                      <a:pt x="88" y="2971"/>
                    </a:lnTo>
                    <a:lnTo>
                      <a:pt x="83" y="2970"/>
                    </a:lnTo>
                    <a:lnTo>
                      <a:pt x="80" y="2970"/>
                    </a:lnTo>
                    <a:lnTo>
                      <a:pt x="76" y="2970"/>
                    </a:lnTo>
                    <a:lnTo>
                      <a:pt x="75" y="2971"/>
                    </a:lnTo>
                    <a:lnTo>
                      <a:pt x="72" y="2971"/>
                    </a:lnTo>
                    <a:lnTo>
                      <a:pt x="70" y="2972"/>
                    </a:lnTo>
                    <a:lnTo>
                      <a:pt x="68" y="2973"/>
                    </a:lnTo>
                    <a:lnTo>
                      <a:pt x="64" y="2976"/>
                    </a:lnTo>
                    <a:lnTo>
                      <a:pt x="62" y="2978"/>
                    </a:lnTo>
                    <a:lnTo>
                      <a:pt x="58" y="2982"/>
                    </a:lnTo>
                    <a:lnTo>
                      <a:pt x="55" y="2984"/>
                    </a:lnTo>
                    <a:lnTo>
                      <a:pt x="52" y="2987"/>
                    </a:lnTo>
                    <a:lnTo>
                      <a:pt x="51" y="2989"/>
                    </a:lnTo>
                    <a:lnTo>
                      <a:pt x="49" y="2990"/>
                    </a:lnTo>
                    <a:lnTo>
                      <a:pt x="47" y="2991"/>
                    </a:lnTo>
                    <a:lnTo>
                      <a:pt x="45" y="2991"/>
                    </a:lnTo>
                    <a:lnTo>
                      <a:pt x="42" y="2992"/>
                    </a:lnTo>
                    <a:lnTo>
                      <a:pt x="37" y="2992"/>
                    </a:lnTo>
                    <a:lnTo>
                      <a:pt x="33" y="2991"/>
                    </a:lnTo>
                    <a:lnTo>
                      <a:pt x="27" y="2990"/>
                    </a:lnTo>
                    <a:lnTo>
                      <a:pt x="18" y="2983"/>
                    </a:lnTo>
                    <a:lnTo>
                      <a:pt x="17" y="2981"/>
                    </a:lnTo>
                    <a:lnTo>
                      <a:pt x="14" y="2978"/>
                    </a:lnTo>
                    <a:lnTo>
                      <a:pt x="13" y="2975"/>
                    </a:lnTo>
                    <a:lnTo>
                      <a:pt x="13" y="2971"/>
                    </a:lnTo>
                    <a:lnTo>
                      <a:pt x="12" y="2966"/>
                    </a:lnTo>
                    <a:lnTo>
                      <a:pt x="11" y="2963"/>
                    </a:lnTo>
                    <a:lnTo>
                      <a:pt x="9" y="2956"/>
                    </a:lnTo>
                    <a:lnTo>
                      <a:pt x="6" y="2943"/>
                    </a:lnTo>
                    <a:lnTo>
                      <a:pt x="3" y="2934"/>
                    </a:lnTo>
                    <a:lnTo>
                      <a:pt x="2" y="2926"/>
                    </a:lnTo>
                    <a:lnTo>
                      <a:pt x="0" y="2915"/>
                    </a:lnTo>
                    <a:lnTo>
                      <a:pt x="0" y="2905"/>
                    </a:lnTo>
                    <a:lnTo>
                      <a:pt x="0" y="2900"/>
                    </a:lnTo>
                    <a:lnTo>
                      <a:pt x="1" y="2895"/>
                    </a:lnTo>
                    <a:lnTo>
                      <a:pt x="2" y="2895"/>
                    </a:lnTo>
                    <a:lnTo>
                      <a:pt x="3" y="2895"/>
                    </a:lnTo>
                    <a:lnTo>
                      <a:pt x="6" y="2896"/>
                    </a:lnTo>
                    <a:lnTo>
                      <a:pt x="8" y="2897"/>
                    </a:lnTo>
                    <a:lnTo>
                      <a:pt x="9" y="2899"/>
                    </a:lnTo>
                    <a:lnTo>
                      <a:pt x="12" y="2900"/>
                    </a:lnTo>
                    <a:lnTo>
                      <a:pt x="14" y="2902"/>
                    </a:lnTo>
                    <a:lnTo>
                      <a:pt x="17" y="2903"/>
                    </a:lnTo>
                    <a:lnTo>
                      <a:pt x="18" y="2905"/>
                    </a:lnTo>
                    <a:lnTo>
                      <a:pt x="20" y="2906"/>
                    </a:lnTo>
                    <a:lnTo>
                      <a:pt x="24" y="2908"/>
                    </a:lnTo>
                    <a:lnTo>
                      <a:pt x="28" y="2909"/>
                    </a:lnTo>
                    <a:lnTo>
                      <a:pt x="37" y="2910"/>
                    </a:lnTo>
                    <a:lnTo>
                      <a:pt x="43" y="2910"/>
                    </a:lnTo>
                    <a:lnTo>
                      <a:pt x="52" y="2910"/>
                    </a:lnTo>
                    <a:lnTo>
                      <a:pt x="61" y="2909"/>
                    </a:lnTo>
                    <a:lnTo>
                      <a:pt x="70" y="2907"/>
                    </a:lnTo>
                    <a:lnTo>
                      <a:pt x="80" y="2903"/>
                    </a:lnTo>
                    <a:lnTo>
                      <a:pt x="93" y="2897"/>
                    </a:lnTo>
                    <a:lnTo>
                      <a:pt x="106" y="2891"/>
                    </a:lnTo>
                    <a:lnTo>
                      <a:pt x="113" y="2888"/>
                    </a:lnTo>
                    <a:lnTo>
                      <a:pt x="120" y="2884"/>
                    </a:lnTo>
                    <a:lnTo>
                      <a:pt x="124" y="2883"/>
                    </a:lnTo>
                    <a:lnTo>
                      <a:pt x="127" y="2883"/>
                    </a:lnTo>
                    <a:lnTo>
                      <a:pt x="133" y="2881"/>
                    </a:lnTo>
                    <a:lnTo>
                      <a:pt x="139" y="2880"/>
                    </a:lnTo>
                    <a:lnTo>
                      <a:pt x="145" y="2878"/>
                    </a:lnTo>
                    <a:lnTo>
                      <a:pt x="150" y="2877"/>
                    </a:lnTo>
                    <a:lnTo>
                      <a:pt x="152" y="2876"/>
                    </a:lnTo>
                    <a:lnTo>
                      <a:pt x="154" y="2875"/>
                    </a:lnTo>
                    <a:lnTo>
                      <a:pt x="156" y="2872"/>
                    </a:lnTo>
                    <a:lnTo>
                      <a:pt x="157" y="2871"/>
                    </a:lnTo>
                    <a:lnTo>
                      <a:pt x="159" y="2866"/>
                    </a:lnTo>
                    <a:lnTo>
                      <a:pt x="162" y="2857"/>
                    </a:lnTo>
                    <a:lnTo>
                      <a:pt x="162" y="2849"/>
                    </a:lnTo>
                    <a:lnTo>
                      <a:pt x="162" y="2839"/>
                    </a:lnTo>
                    <a:lnTo>
                      <a:pt x="162" y="2834"/>
                    </a:lnTo>
                    <a:lnTo>
                      <a:pt x="162" y="2830"/>
                    </a:lnTo>
                    <a:lnTo>
                      <a:pt x="159" y="2815"/>
                    </a:lnTo>
                    <a:lnTo>
                      <a:pt x="158" y="2802"/>
                    </a:lnTo>
                    <a:lnTo>
                      <a:pt x="158" y="2798"/>
                    </a:lnTo>
                    <a:lnTo>
                      <a:pt x="159" y="2794"/>
                    </a:lnTo>
                    <a:lnTo>
                      <a:pt x="159" y="2792"/>
                    </a:lnTo>
                    <a:lnTo>
                      <a:pt x="160" y="2790"/>
                    </a:lnTo>
                    <a:lnTo>
                      <a:pt x="162" y="2790"/>
                    </a:lnTo>
                    <a:lnTo>
                      <a:pt x="164" y="2790"/>
                    </a:lnTo>
                    <a:lnTo>
                      <a:pt x="166" y="2790"/>
                    </a:lnTo>
                    <a:lnTo>
                      <a:pt x="169" y="2792"/>
                    </a:lnTo>
                    <a:lnTo>
                      <a:pt x="170" y="2793"/>
                    </a:lnTo>
                    <a:lnTo>
                      <a:pt x="171" y="2794"/>
                    </a:lnTo>
                    <a:lnTo>
                      <a:pt x="172" y="2796"/>
                    </a:lnTo>
                    <a:lnTo>
                      <a:pt x="173" y="2798"/>
                    </a:lnTo>
                    <a:lnTo>
                      <a:pt x="176" y="2801"/>
                    </a:lnTo>
                    <a:lnTo>
                      <a:pt x="177" y="2803"/>
                    </a:lnTo>
                    <a:lnTo>
                      <a:pt x="179" y="2805"/>
                    </a:lnTo>
                    <a:lnTo>
                      <a:pt x="181" y="2805"/>
                    </a:lnTo>
                    <a:lnTo>
                      <a:pt x="182" y="2803"/>
                    </a:lnTo>
                    <a:lnTo>
                      <a:pt x="183" y="2803"/>
                    </a:lnTo>
                    <a:lnTo>
                      <a:pt x="184" y="2801"/>
                    </a:lnTo>
                    <a:lnTo>
                      <a:pt x="184" y="2799"/>
                    </a:lnTo>
                    <a:lnTo>
                      <a:pt x="185" y="2795"/>
                    </a:lnTo>
                    <a:lnTo>
                      <a:pt x="185" y="2793"/>
                    </a:lnTo>
                    <a:lnTo>
                      <a:pt x="185" y="2792"/>
                    </a:lnTo>
                    <a:lnTo>
                      <a:pt x="184" y="2789"/>
                    </a:lnTo>
                    <a:lnTo>
                      <a:pt x="184" y="2788"/>
                    </a:lnTo>
                    <a:lnTo>
                      <a:pt x="183" y="2784"/>
                    </a:lnTo>
                    <a:lnTo>
                      <a:pt x="181" y="2777"/>
                    </a:lnTo>
                    <a:lnTo>
                      <a:pt x="176" y="2771"/>
                    </a:lnTo>
                    <a:lnTo>
                      <a:pt x="169" y="2765"/>
                    </a:lnTo>
                    <a:lnTo>
                      <a:pt x="162" y="2762"/>
                    </a:lnTo>
                    <a:lnTo>
                      <a:pt x="153" y="2759"/>
                    </a:lnTo>
                    <a:lnTo>
                      <a:pt x="139" y="2756"/>
                    </a:lnTo>
                    <a:lnTo>
                      <a:pt x="125" y="2751"/>
                    </a:lnTo>
                    <a:lnTo>
                      <a:pt x="118" y="2749"/>
                    </a:lnTo>
                    <a:lnTo>
                      <a:pt x="112" y="2744"/>
                    </a:lnTo>
                    <a:lnTo>
                      <a:pt x="106" y="2739"/>
                    </a:lnTo>
                    <a:lnTo>
                      <a:pt x="101" y="2735"/>
                    </a:lnTo>
                    <a:lnTo>
                      <a:pt x="97" y="2726"/>
                    </a:lnTo>
                    <a:lnTo>
                      <a:pt x="94" y="2718"/>
                    </a:lnTo>
                    <a:lnTo>
                      <a:pt x="93" y="2712"/>
                    </a:lnTo>
                    <a:lnTo>
                      <a:pt x="91" y="2704"/>
                    </a:lnTo>
                    <a:lnTo>
                      <a:pt x="91" y="2700"/>
                    </a:lnTo>
                    <a:lnTo>
                      <a:pt x="91" y="2698"/>
                    </a:lnTo>
                    <a:lnTo>
                      <a:pt x="93" y="2693"/>
                    </a:lnTo>
                    <a:lnTo>
                      <a:pt x="95" y="2689"/>
                    </a:lnTo>
                    <a:lnTo>
                      <a:pt x="100" y="2689"/>
                    </a:lnTo>
                    <a:lnTo>
                      <a:pt x="106" y="2692"/>
                    </a:lnTo>
                    <a:lnTo>
                      <a:pt x="110" y="2693"/>
                    </a:lnTo>
                    <a:lnTo>
                      <a:pt x="115" y="2693"/>
                    </a:lnTo>
                    <a:lnTo>
                      <a:pt x="120" y="2692"/>
                    </a:lnTo>
                    <a:lnTo>
                      <a:pt x="122" y="2691"/>
                    </a:lnTo>
                    <a:lnTo>
                      <a:pt x="125" y="2688"/>
                    </a:lnTo>
                    <a:lnTo>
                      <a:pt x="126" y="2687"/>
                    </a:lnTo>
                    <a:lnTo>
                      <a:pt x="128" y="2681"/>
                    </a:lnTo>
                    <a:lnTo>
                      <a:pt x="130" y="2674"/>
                    </a:lnTo>
                    <a:lnTo>
                      <a:pt x="131" y="2666"/>
                    </a:lnTo>
                    <a:lnTo>
                      <a:pt x="133" y="2657"/>
                    </a:lnTo>
                    <a:lnTo>
                      <a:pt x="135" y="2649"/>
                    </a:lnTo>
                    <a:lnTo>
                      <a:pt x="140" y="2642"/>
                    </a:lnTo>
                    <a:lnTo>
                      <a:pt x="145" y="2635"/>
                    </a:lnTo>
                    <a:lnTo>
                      <a:pt x="150" y="2629"/>
                    </a:lnTo>
                    <a:lnTo>
                      <a:pt x="157" y="2619"/>
                    </a:lnTo>
                    <a:lnTo>
                      <a:pt x="165" y="2610"/>
                    </a:lnTo>
                    <a:lnTo>
                      <a:pt x="170" y="2605"/>
                    </a:lnTo>
                    <a:lnTo>
                      <a:pt x="175" y="2601"/>
                    </a:lnTo>
                    <a:lnTo>
                      <a:pt x="179" y="2598"/>
                    </a:lnTo>
                    <a:lnTo>
                      <a:pt x="184" y="2595"/>
                    </a:lnTo>
                    <a:lnTo>
                      <a:pt x="189" y="2594"/>
                    </a:lnTo>
                    <a:lnTo>
                      <a:pt x="195" y="2594"/>
                    </a:lnTo>
                    <a:lnTo>
                      <a:pt x="206" y="2597"/>
                    </a:lnTo>
                    <a:lnTo>
                      <a:pt x="217" y="2601"/>
                    </a:lnTo>
                    <a:lnTo>
                      <a:pt x="229" y="2606"/>
                    </a:lnTo>
                    <a:lnTo>
                      <a:pt x="241" y="2612"/>
                    </a:lnTo>
                    <a:lnTo>
                      <a:pt x="250" y="2616"/>
                    </a:lnTo>
                    <a:lnTo>
                      <a:pt x="257" y="2617"/>
                    </a:lnTo>
                    <a:lnTo>
                      <a:pt x="264" y="2618"/>
                    </a:lnTo>
                    <a:lnTo>
                      <a:pt x="269" y="2618"/>
                    </a:lnTo>
                    <a:lnTo>
                      <a:pt x="284" y="2611"/>
                    </a:lnTo>
                    <a:lnTo>
                      <a:pt x="301" y="2603"/>
                    </a:lnTo>
                    <a:lnTo>
                      <a:pt x="305" y="2603"/>
                    </a:lnTo>
                    <a:lnTo>
                      <a:pt x="309" y="2603"/>
                    </a:lnTo>
                    <a:lnTo>
                      <a:pt x="310" y="2604"/>
                    </a:lnTo>
                    <a:lnTo>
                      <a:pt x="311" y="2604"/>
                    </a:lnTo>
                    <a:lnTo>
                      <a:pt x="314" y="2605"/>
                    </a:lnTo>
                    <a:lnTo>
                      <a:pt x="317" y="2607"/>
                    </a:lnTo>
                    <a:lnTo>
                      <a:pt x="320" y="2607"/>
                    </a:lnTo>
                    <a:lnTo>
                      <a:pt x="321" y="2607"/>
                    </a:lnTo>
                    <a:lnTo>
                      <a:pt x="322" y="2607"/>
                    </a:lnTo>
                    <a:lnTo>
                      <a:pt x="323" y="2607"/>
                    </a:lnTo>
                    <a:lnTo>
                      <a:pt x="324" y="2606"/>
                    </a:lnTo>
                    <a:lnTo>
                      <a:pt x="326" y="2606"/>
                    </a:lnTo>
                    <a:lnTo>
                      <a:pt x="329" y="2604"/>
                    </a:lnTo>
                    <a:lnTo>
                      <a:pt x="333" y="2601"/>
                    </a:lnTo>
                    <a:lnTo>
                      <a:pt x="338" y="2597"/>
                    </a:lnTo>
                    <a:lnTo>
                      <a:pt x="342" y="2595"/>
                    </a:lnTo>
                    <a:lnTo>
                      <a:pt x="345" y="2597"/>
                    </a:lnTo>
                    <a:lnTo>
                      <a:pt x="347" y="2600"/>
                    </a:lnTo>
                    <a:lnTo>
                      <a:pt x="348" y="2604"/>
                    </a:lnTo>
                    <a:lnTo>
                      <a:pt x="349" y="2606"/>
                    </a:lnTo>
                    <a:lnTo>
                      <a:pt x="351" y="2609"/>
                    </a:lnTo>
                    <a:lnTo>
                      <a:pt x="352" y="2610"/>
                    </a:lnTo>
                    <a:lnTo>
                      <a:pt x="353" y="2613"/>
                    </a:lnTo>
                    <a:lnTo>
                      <a:pt x="354" y="2616"/>
                    </a:lnTo>
                    <a:lnTo>
                      <a:pt x="357" y="2619"/>
                    </a:lnTo>
                    <a:lnTo>
                      <a:pt x="359" y="2623"/>
                    </a:lnTo>
                    <a:lnTo>
                      <a:pt x="365" y="2629"/>
                    </a:lnTo>
                    <a:lnTo>
                      <a:pt x="371" y="2634"/>
                    </a:lnTo>
                    <a:lnTo>
                      <a:pt x="378" y="2637"/>
                    </a:lnTo>
                    <a:lnTo>
                      <a:pt x="383" y="2638"/>
                    </a:lnTo>
                    <a:lnTo>
                      <a:pt x="387" y="2638"/>
                    </a:lnTo>
                    <a:lnTo>
                      <a:pt x="390" y="2637"/>
                    </a:lnTo>
                    <a:lnTo>
                      <a:pt x="395" y="2635"/>
                    </a:lnTo>
                    <a:lnTo>
                      <a:pt x="397" y="2631"/>
                    </a:lnTo>
                    <a:lnTo>
                      <a:pt x="399" y="2626"/>
                    </a:lnTo>
                    <a:lnTo>
                      <a:pt x="401" y="2620"/>
                    </a:lnTo>
                    <a:lnTo>
                      <a:pt x="403" y="2611"/>
                    </a:lnTo>
                    <a:lnTo>
                      <a:pt x="403" y="2601"/>
                    </a:lnTo>
                    <a:lnTo>
                      <a:pt x="403" y="2593"/>
                    </a:lnTo>
                    <a:lnTo>
                      <a:pt x="402" y="2587"/>
                    </a:lnTo>
                    <a:lnTo>
                      <a:pt x="401" y="2582"/>
                    </a:lnTo>
                    <a:lnTo>
                      <a:pt x="399" y="2579"/>
                    </a:lnTo>
                    <a:lnTo>
                      <a:pt x="398" y="2575"/>
                    </a:lnTo>
                    <a:lnTo>
                      <a:pt x="396" y="2572"/>
                    </a:lnTo>
                    <a:lnTo>
                      <a:pt x="386" y="2565"/>
                    </a:lnTo>
                    <a:lnTo>
                      <a:pt x="378" y="2557"/>
                    </a:lnTo>
                    <a:lnTo>
                      <a:pt x="372" y="2550"/>
                    </a:lnTo>
                    <a:lnTo>
                      <a:pt x="367" y="2543"/>
                    </a:lnTo>
                    <a:lnTo>
                      <a:pt x="366" y="2540"/>
                    </a:lnTo>
                    <a:lnTo>
                      <a:pt x="365" y="2536"/>
                    </a:lnTo>
                    <a:lnTo>
                      <a:pt x="364" y="2532"/>
                    </a:lnTo>
                    <a:lnTo>
                      <a:pt x="364" y="2529"/>
                    </a:lnTo>
                    <a:lnTo>
                      <a:pt x="365" y="2522"/>
                    </a:lnTo>
                    <a:lnTo>
                      <a:pt x="366" y="2516"/>
                    </a:lnTo>
                    <a:lnTo>
                      <a:pt x="370" y="2509"/>
                    </a:lnTo>
                    <a:lnTo>
                      <a:pt x="373" y="2503"/>
                    </a:lnTo>
                    <a:lnTo>
                      <a:pt x="377" y="2497"/>
                    </a:lnTo>
                    <a:lnTo>
                      <a:pt x="379" y="2491"/>
                    </a:lnTo>
                    <a:lnTo>
                      <a:pt x="379" y="2489"/>
                    </a:lnTo>
                    <a:lnTo>
                      <a:pt x="377" y="2487"/>
                    </a:lnTo>
                    <a:lnTo>
                      <a:pt x="373" y="2486"/>
                    </a:lnTo>
                    <a:lnTo>
                      <a:pt x="370" y="2486"/>
                    </a:lnTo>
                    <a:lnTo>
                      <a:pt x="365" y="2485"/>
                    </a:lnTo>
                    <a:lnTo>
                      <a:pt x="361" y="2485"/>
                    </a:lnTo>
                    <a:lnTo>
                      <a:pt x="357" y="2481"/>
                    </a:lnTo>
                    <a:lnTo>
                      <a:pt x="352" y="2477"/>
                    </a:lnTo>
                    <a:lnTo>
                      <a:pt x="352" y="2471"/>
                    </a:lnTo>
                    <a:lnTo>
                      <a:pt x="354" y="2462"/>
                    </a:lnTo>
                    <a:lnTo>
                      <a:pt x="362" y="2449"/>
                    </a:lnTo>
                    <a:lnTo>
                      <a:pt x="368" y="2440"/>
                    </a:lnTo>
                    <a:lnTo>
                      <a:pt x="371" y="2434"/>
                    </a:lnTo>
                    <a:lnTo>
                      <a:pt x="372" y="2428"/>
                    </a:lnTo>
                    <a:lnTo>
                      <a:pt x="372" y="2421"/>
                    </a:lnTo>
                    <a:lnTo>
                      <a:pt x="373" y="2415"/>
                    </a:lnTo>
                    <a:lnTo>
                      <a:pt x="377" y="2410"/>
                    </a:lnTo>
                    <a:lnTo>
                      <a:pt x="380" y="2405"/>
                    </a:lnTo>
                    <a:lnTo>
                      <a:pt x="389" y="2397"/>
                    </a:lnTo>
                    <a:lnTo>
                      <a:pt x="398" y="2385"/>
                    </a:lnTo>
                    <a:lnTo>
                      <a:pt x="403" y="2379"/>
                    </a:lnTo>
                    <a:lnTo>
                      <a:pt x="408" y="2371"/>
                    </a:lnTo>
                    <a:lnTo>
                      <a:pt x="411" y="2363"/>
                    </a:lnTo>
                    <a:lnTo>
                      <a:pt x="414" y="2353"/>
                    </a:lnTo>
                    <a:lnTo>
                      <a:pt x="415" y="2348"/>
                    </a:lnTo>
                    <a:lnTo>
                      <a:pt x="415" y="2342"/>
                    </a:lnTo>
                    <a:lnTo>
                      <a:pt x="415" y="2338"/>
                    </a:lnTo>
                    <a:lnTo>
                      <a:pt x="414" y="2333"/>
                    </a:lnTo>
                    <a:lnTo>
                      <a:pt x="409" y="2328"/>
                    </a:lnTo>
                    <a:lnTo>
                      <a:pt x="402" y="2322"/>
                    </a:lnTo>
                    <a:lnTo>
                      <a:pt x="395" y="2317"/>
                    </a:lnTo>
                    <a:lnTo>
                      <a:pt x="393" y="2315"/>
                    </a:lnTo>
                    <a:lnTo>
                      <a:pt x="397" y="2313"/>
                    </a:lnTo>
                    <a:lnTo>
                      <a:pt x="404" y="2311"/>
                    </a:lnTo>
                    <a:lnTo>
                      <a:pt x="412" y="2310"/>
                    </a:lnTo>
                    <a:lnTo>
                      <a:pt x="421" y="2310"/>
                    </a:lnTo>
                    <a:lnTo>
                      <a:pt x="430" y="2308"/>
                    </a:lnTo>
                    <a:lnTo>
                      <a:pt x="436" y="2305"/>
                    </a:lnTo>
                    <a:lnTo>
                      <a:pt x="441" y="2300"/>
                    </a:lnTo>
                    <a:lnTo>
                      <a:pt x="446" y="2292"/>
                    </a:lnTo>
                    <a:lnTo>
                      <a:pt x="448" y="2288"/>
                    </a:lnTo>
                    <a:lnTo>
                      <a:pt x="450" y="2284"/>
                    </a:lnTo>
                    <a:lnTo>
                      <a:pt x="453" y="2279"/>
                    </a:lnTo>
                    <a:lnTo>
                      <a:pt x="454" y="2273"/>
                    </a:lnTo>
                    <a:lnTo>
                      <a:pt x="454" y="2271"/>
                    </a:lnTo>
                    <a:lnTo>
                      <a:pt x="453" y="2269"/>
                    </a:lnTo>
                    <a:lnTo>
                      <a:pt x="450" y="2266"/>
                    </a:lnTo>
                    <a:lnTo>
                      <a:pt x="447" y="2264"/>
                    </a:lnTo>
                    <a:lnTo>
                      <a:pt x="439" y="2259"/>
                    </a:lnTo>
                    <a:lnTo>
                      <a:pt x="430" y="2253"/>
                    </a:lnTo>
                    <a:lnTo>
                      <a:pt x="423" y="2247"/>
                    </a:lnTo>
                    <a:lnTo>
                      <a:pt x="417" y="2241"/>
                    </a:lnTo>
                    <a:lnTo>
                      <a:pt x="406" y="2226"/>
                    </a:lnTo>
                    <a:lnTo>
                      <a:pt x="397" y="2213"/>
                    </a:lnTo>
                    <a:lnTo>
                      <a:pt x="393" y="2210"/>
                    </a:lnTo>
                    <a:lnTo>
                      <a:pt x="389" y="2208"/>
                    </a:lnTo>
                    <a:lnTo>
                      <a:pt x="382" y="2206"/>
                    </a:lnTo>
                    <a:lnTo>
                      <a:pt x="373" y="2203"/>
                    </a:lnTo>
                    <a:lnTo>
                      <a:pt x="361" y="2201"/>
                    </a:lnTo>
                    <a:lnTo>
                      <a:pt x="349" y="2198"/>
                    </a:lnTo>
                    <a:lnTo>
                      <a:pt x="343" y="2195"/>
                    </a:lnTo>
                    <a:lnTo>
                      <a:pt x="338" y="2191"/>
                    </a:lnTo>
                    <a:lnTo>
                      <a:pt x="335" y="2185"/>
                    </a:lnTo>
                    <a:lnTo>
                      <a:pt x="334" y="2179"/>
                    </a:lnTo>
                    <a:lnTo>
                      <a:pt x="334" y="2178"/>
                    </a:lnTo>
                    <a:lnTo>
                      <a:pt x="334" y="2176"/>
                    </a:lnTo>
                    <a:lnTo>
                      <a:pt x="336" y="2166"/>
                    </a:lnTo>
                    <a:lnTo>
                      <a:pt x="341" y="2158"/>
                    </a:lnTo>
                    <a:lnTo>
                      <a:pt x="343" y="2155"/>
                    </a:lnTo>
                    <a:lnTo>
                      <a:pt x="347" y="2152"/>
                    </a:lnTo>
                    <a:lnTo>
                      <a:pt x="352" y="2147"/>
                    </a:lnTo>
                    <a:lnTo>
                      <a:pt x="357" y="2144"/>
                    </a:lnTo>
                    <a:lnTo>
                      <a:pt x="361" y="2139"/>
                    </a:lnTo>
                    <a:lnTo>
                      <a:pt x="366" y="2135"/>
                    </a:lnTo>
                    <a:lnTo>
                      <a:pt x="377" y="2126"/>
                    </a:lnTo>
                    <a:lnTo>
                      <a:pt x="386" y="2116"/>
                    </a:lnTo>
                    <a:lnTo>
                      <a:pt x="393" y="2109"/>
                    </a:lnTo>
                    <a:lnTo>
                      <a:pt x="399" y="2103"/>
                    </a:lnTo>
                    <a:lnTo>
                      <a:pt x="403" y="2099"/>
                    </a:lnTo>
                    <a:lnTo>
                      <a:pt x="405" y="2093"/>
                    </a:lnTo>
                    <a:lnTo>
                      <a:pt x="406" y="2086"/>
                    </a:lnTo>
                    <a:lnTo>
                      <a:pt x="406" y="2075"/>
                    </a:lnTo>
                    <a:lnTo>
                      <a:pt x="405" y="2059"/>
                    </a:lnTo>
                    <a:lnTo>
                      <a:pt x="403" y="2042"/>
                    </a:lnTo>
                    <a:lnTo>
                      <a:pt x="402" y="2033"/>
                    </a:lnTo>
                    <a:lnTo>
                      <a:pt x="401" y="2024"/>
                    </a:lnTo>
                    <a:lnTo>
                      <a:pt x="401" y="2018"/>
                    </a:lnTo>
                    <a:lnTo>
                      <a:pt x="401" y="2013"/>
                    </a:lnTo>
                    <a:lnTo>
                      <a:pt x="401" y="2009"/>
                    </a:lnTo>
                    <a:lnTo>
                      <a:pt x="401" y="2007"/>
                    </a:lnTo>
                    <a:lnTo>
                      <a:pt x="401" y="2001"/>
                    </a:lnTo>
                    <a:lnTo>
                      <a:pt x="401" y="1994"/>
                    </a:lnTo>
                    <a:lnTo>
                      <a:pt x="401" y="1992"/>
                    </a:lnTo>
                    <a:lnTo>
                      <a:pt x="401" y="1990"/>
                    </a:lnTo>
                    <a:lnTo>
                      <a:pt x="402" y="1986"/>
                    </a:lnTo>
                    <a:lnTo>
                      <a:pt x="402" y="1981"/>
                    </a:lnTo>
                    <a:lnTo>
                      <a:pt x="403" y="1975"/>
                    </a:lnTo>
                    <a:lnTo>
                      <a:pt x="405" y="1970"/>
                    </a:lnTo>
                    <a:lnTo>
                      <a:pt x="408" y="1966"/>
                    </a:lnTo>
                    <a:lnTo>
                      <a:pt x="410" y="1962"/>
                    </a:lnTo>
                    <a:lnTo>
                      <a:pt x="418" y="1958"/>
                    </a:lnTo>
                    <a:lnTo>
                      <a:pt x="429" y="1955"/>
                    </a:lnTo>
                    <a:lnTo>
                      <a:pt x="440" y="1952"/>
                    </a:lnTo>
                    <a:lnTo>
                      <a:pt x="453" y="1950"/>
                    </a:lnTo>
                    <a:lnTo>
                      <a:pt x="462" y="1949"/>
                    </a:lnTo>
                    <a:lnTo>
                      <a:pt x="472" y="1949"/>
                    </a:lnTo>
                    <a:lnTo>
                      <a:pt x="481" y="1949"/>
                    </a:lnTo>
                    <a:lnTo>
                      <a:pt x="491" y="1949"/>
                    </a:lnTo>
                    <a:lnTo>
                      <a:pt x="502" y="1950"/>
                    </a:lnTo>
                    <a:lnTo>
                      <a:pt x="511" y="1951"/>
                    </a:lnTo>
                    <a:lnTo>
                      <a:pt x="521" y="1954"/>
                    </a:lnTo>
                    <a:lnTo>
                      <a:pt x="529" y="1956"/>
                    </a:lnTo>
                    <a:lnTo>
                      <a:pt x="541" y="1961"/>
                    </a:lnTo>
                    <a:lnTo>
                      <a:pt x="552" y="1966"/>
                    </a:lnTo>
                    <a:lnTo>
                      <a:pt x="561" y="1971"/>
                    </a:lnTo>
                    <a:lnTo>
                      <a:pt x="571" y="1979"/>
                    </a:lnTo>
                    <a:lnTo>
                      <a:pt x="582" y="1989"/>
                    </a:lnTo>
                    <a:lnTo>
                      <a:pt x="592" y="1999"/>
                    </a:lnTo>
                    <a:lnTo>
                      <a:pt x="604" y="2015"/>
                    </a:lnTo>
                    <a:lnTo>
                      <a:pt x="612" y="2027"/>
                    </a:lnTo>
                    <a:lnTo>
                      <a:pt x="618" y="2037"/>
                    </a:lnTo>
                    <a:lnTo>
                      <a:pt x="624" y="2045"/>
                    </a:lnTo>
                    <a:lnTo>
                      <a:pt x="628" y="2049"/>
                    </a:lnTo>
                    <a:lnTo>
                      <a:pt x="630" y="2050"/>
                    </a:lnTo>
                    <a:lnTo>
                      <a:pt x="634" y="2051"/>
                    </a:lnTo>
                    <a:lnTo>
                      <a:pt x="636" y="2050"/>
                    </a:lnTo>
                    <a:lnTo>
                      <a:pt x="643" y="2046"/>
                    </a:lnTo>
                    <a:lnTo>
                      <a:pt x="653" y="2039"/>
                    </a:lnTo>
                    <a:lnTo>
                      <a:pt x="657" y="2036"/>
                    </a:lnTo>
                    <a:lnTo>
                      <a:pt x="663" y="2032"/>
                    </a:lnTo>
                    <a:lnTo>
                      <a:pt x="670" y="2031"/>
                    </a:lnTo>
                    <a:lnTo>
                      <a:pt x="678" y="2030"/>
                    </a:lnTo>
                    <a:lnTo>
                      <a:pt x="685" y="2030"/>
                    </a:lnTo>
                    <a:lnTo>
                      <a:pt x="693" y="2031"/>
                    </a:lnTo>
                    <a:lnTo>
                      <a:pt x="700" y="2033"/>
                    </a:lnTo>
                    <a:lnTo>
                      <a:pt x="708" y="2036"/>
                    </a:lnTo>
                    <a:lnTo>
                      <a:pt x="716" y="2038"/>
                    </a:lnTo>
                    <a:lnTo>
                      <a:pt x="723" y="2039"/>
                    </a:lnTo>
                    <a:lnTo>
                      <a:pt x="729" y="2040"/>
                    </a:lnTo>
                    <a:lnTo>
                      <a:pt x="735" y="2039"/>
                    </a:lnTo>
                    <a:lnTo>
                      <a:pt x="744" y="2036"/>
                    </a:lnTo>
                    <a:lnTo>
                      <a:pt x="752" y="2031"/>
                    </a:lnTo>
                    <a:lnTo>
                      <a:pt x="757" y="2029"/>
                    </a:lnTo>
                    <a:lnTo>
                      <a:pt x="761" y="2026"/>
                    </a:lnTo>
                    <a:lnTo>
                      <a:pt x="765" y="2025"/>
                    </a:lnTo>
                    <a:lnTo>
                      <a:pt x="770" y="2025"/>
                    </a:lnTo>
                    <a:lnTo>
                      <a:pt x="780" y="2025"/>
                    </a:lnTo>
                    <a:lnTo>
                      <a:pt x="792" y="2026"/>
                    </a:lnTo>
                    <a:lnTo>
                      <a:pt x="806" y="2029"/>
                    </a:lnTo>
                    <a:lnTo>
                      <a:pt x="821" y="2029"/>
                    </a:lnTo>
                    <a:lnTo>
                      <a:pt x="830" y="2027"/>
                    </a:lnTo>
                    <a:lnTo>
                      <a:pt x="837" y="2026"/>
                    </a:lnTo>
                    <a:lnTo>
                      <a:pt x="843" y="2023"/>
                    </a:lnTo>
                    <a:lnTo>
                      <a:pt x="848" y="2019"/>
                    </a:lnTo>
                    <a:lnTo>
                      <a:pt x="851" y="2014"/>
                    </a:lnTo>
                    <a:lnTo>
                      <a:pt x="853" y="2009"/>
                    </a:lnTo>
                    <a:lnTo>
                      <a:pt x="853" y="2004"/>
                    </a:lnTo>
                    <a:lnTo>
                      <a:pt x="852" y="1999"/>
                    </a:lnTo>
                    <a:lnTo>
                      <a:pt x="851" y="1993"/>
                    </a:lnTo>
                    <a:lnTo>
                      <a:pt x="848" y="1988"/>
                    </a:lnTo>
                    <a:lnTo>
                      <a:pt x="844" y="1983"/>
                    </a:lnTo>
                    <a:lnTo>
                      <a:pt x="839" y="1980"/>
                    </a:lnTo>
                    <a:lnTo>
                      <a:pt x="831" y="1971"/>
                    </a:lnTo>
                    <a:lnTo>
                      <a:pt x="823" y="1962"/>
                    </a:lnTo>
                    <a:lnTo>
                      <a:pt x="819" y="1957"/>
                    </a:lnTo>
                    <a:lnTo>
                      <a:pt x="817" y="1951"/>
                    </a:lnTo>
                    <a:lnTo>
                      <a:pt x="815" y="1945"/>
                    </a:lnTo>
                    <a:lnTo>
                      <a:pt x="814" y="1938"/>
                    </a:lnTo>
                    <a:lnTo>
                      <a:pt x="814" y="1925"/>
                    </a:lnTo>
                    <a:lnTo>
                      <a:pt x="813" y="1918"/>
                    </a:lnTo>
                    <a:lnTo>
                      <a:pt x="812" y="1916"/>
                    </a:lnTo>
                    <a:lnTo>
                      <a:pt x="811" y="1914"/>
                    </a:lnTo>
                    <a:lnTo>
                      <a:pt x="807" y="1913"/>
                    </a:lnTo>
                    <a:lnTo>
                      <a:pt x="804" y="1912"/>
                    </a:lnTo>
                    <a:lnTo>
                      <a:pt x="800" y="1911"/>
                    </a:lnTo>
                    <a:lnTo>
                      <a:pt x="798" y="1908"/>
                    </a:lnTo>
                    <a:lnTo>
                      <a:pt x="796" y="1906"/>
                    </a:lnTo>
                    <a:lnTo>
                      <a:pt x="795" y="1904"/>
                    </a:lnTo>
                    <a:lnTo>
                      <a:pt x="796" y="1901"/>
                    </a:lnTo>
                    <a:lnTo>
                      <a:pt x="798" y="1899"/>
                    </a:lnTo>
                    <a:lnTo>
                      <a:pt x="801" y="1895"/>
                    </a:lnTo>
                    <a:lnTo>
                      <a:pt x="806" y="1893"/>
                    </a:lnTo>
                    <a:lnTo>
                      <a:pt x="811" y="1889"/>
                    </a:lnTo>
                    <a:lnTo>
                      <a:pt x="817" y="1885"/>
                    </a:lnTo>
                    <a:lnTo>
                      <a:pt x="820" y="1880"/>
                    </a:lnTo>
                    <a:lnTo>
                      <a:pt x="824" y="1874"/>
                    </a:lnTo>
                    <a:lnTo>
                      <a:pt x="830" y="1864"/>
                    </a:lnTo>
                    <a:lnTo>
                      <a:pt x="833" y="1861"/>
                    </a:lnTo>
                    <a:lnTo>
                      <a:pt x="838" y="1866"/>
                    </a:lnTo>
                    <a:lnTo>
                      <a:pt x="848" y="1874"/>
                    </a:lnTo>
                    <a:lnTo>
                      <a:pt x="855" y="1878"/>
                    </a:lnTo>
                    <a:lnTo>
                      <a:pt x="865" y="1882"/>
                    </a:lnTo>
                    <a:lnTo>
                      <a:pt x="876" y="1886"/>
                    </a:lnTo>
                    <a:lnTo>
                      <a:pt x="883" y="1887"/>
                    </a:lnTo>
                    <a:lnTo>
                      <a:pt x="887" y="1889"/>
                    </a:lnTo>
                    <a:lnTo>
                      <a:pt x="889" y="1892"/>
                    </a:lnTo>
                    <a:lnTo>
                      <a:pt x="890" y="1894"/>
                    </a:lnTo>
                    <a:lnTo>
                      <a:pt x="890" y="1898"/>
                    </a:lnTo>
                    <a:lnTo>
                      <a:pt x="891" y="1901"/>
                    </a:lnTo>
                    <a:lnTo>
                      <a:pt x="893" y="1905"/>
                    </a:lnTo>
                    <a:lnTo>
                      <a:pt x="894" y="1906"/>
                    </a:lnTo>
                    <a:lnTo>
                      <a:pt x="895" y="1906"/>
                    </a:lnTo>
                    <a:lnTo>
                      <a:pt x="897" y="1906"/>
                    </a:lnTo>
                    <a:lnTo>
                      <a:pt x="900" y="1904"/>
                    </a:lnTo>
                    <a:lnTo>
                      <a:pt x="908" y="1899"/>
                    </a:lnTo>
                    <a:lnTo>
                      <a:pt x="914" y="1894"/>
                    </a:lnTo>
                    <a:lnTo>
                      <a:pt x="915" y="1894"/>
                    </a:lnTo>
                    <a:lnTo>
                      <a:pt x="916" y="1893"/>
                    </a:lnTo>
                    <a:lnTo>
                      <a:pt x="930" y="1885"/>
                    </a:lnTo>
                    <a:lnTo>
                      <a:pt x="943" y="1878"/>
                    </a:lnTo>
                    <a:lnTo>
                      <a:pt x="957" y="1872"/>
                    </a:lnTo>
                    <a:lnTo>
                      <a:pt x="970" y="1868"/>
                    </a:lnTo>
                    <a:lnTo>
                      <a:pt x="976" y="1868"/>
                    </a:lnTo>
                    <a:lnTo>
                      <a:pt x="982" y="1868"/>
                    </a:lnTo>
                    <a:lnTo>
                      <a:pt x="987" y="1870"/>
                    </a:lnTo>
                    <a:lnTo>
                      <a:pt x="991" y="1874"/>
                    </a:lnTo>
                    <a:lnTo>
                      <a:pt x="996" y="1878"/>
                    </a:lnTo>
                    <a:lnTo>
                      <a:pt x="1002" y="1880"/>
                    </a:lnTo>
                    <a:lnTo>
                      <a:pt x="1009" y="1882"/>
                    </a:lnTo>
                    <a:lnTo>
                      <a:pt x="1017" y="1884"/>
                    </a:lnTo>
                    <a:lnTo>
                      <a:pt x="1026" y="1885"/>
                    </a:lnTo>
                    <a:lnTo>
                      <a:pt x="1035" y="1885"/>
                    </a:lnTo>
                    <a:lnTo>
                      <a:pt x="1046" y="1885"/>
                    </a:lnTo>
                    <a:lnTo>
                      <a:pt x="1056" y="1884"/>
                    </a:lnTo>
                    <a:lnTo>
                      <a:pt x="1067" y="1881"/>
                    </a:lnTo>
                    <a:lnTo>
                      <a:pt x="1078" y="1878"/>
                    </a:lnTo>
                    <a:lnTo>
                      <a:pt x="1089" y="1873"/>
                    </a:lnTo>
                    <a:lnTo>
                      <a:pt x="1100" y="1866"/>
                    </a:lnTo>
                    <a:lnTo>
                      <a:pt x="1109" y="1859"/>
                    </a:lnTo>
                    <a:lnTo>
                      <a:pt x="1116" y="1851"/>
                    </a:lnTo>
                    <a:lnTo>
                      <a:pt x="1122" y="1844"/>
                    </a:lnTo>
                    <a:lnTo>
                      <a:pt x="1126" y="1837"/>
                    </a:lnTo>
                    <a:lnTo>
                      <a:pt x="1127" y="1824"/>
                    </a:lnTo>
                    <a:lnTo>
                      <a:pt x="1127" y="1811"/>
                    </a:lnTo>
                    <a:lnTo>
                      <a:pt x="1127" y="1796"/>
                    </a:lnTo>
                    <a:lnTo>
                      <a:pt x="1126" y="1778"/>
                    </a:lnTo>
                    <a:lnTo>
                      <a:pt x="1124" y="1769"/>
                    </a:lnTo>
                    <a:lnTo>
                      <a:pt x="1123" y="1762"/>
                    </a:lnTo>
                    <a:lnTo>
                      <a:pt x="1122" y="1756"/>
                    </a:lnTo>
                    <a:lnTo>
                      <a:pt x="1121" y="1752"/>
                    </a:lnTo>
                    <a:lnTo>
                      <a:pt x="1116" y="1747"/>
                    </a:lnTo>
                    <a:lnTo>
                      <a:pt x="1113" y="1743"/>
                    </a:lnTo>
                    <a:lnTo>
                      <a:pt x="1110" y="1741"/>
                    </a:lnTo>
                    <a:lnTo>
                      <a:pt x="1109" y="1737"/>
                    </a:lnTo>
                    <a:lnTo>
                      <a:pt x="1107" y="1731"/>
                    </a:lnTo>
                    <a:lnTo>
                      <a:pt x="1105" y="1725"/>
                    </a:lnTo>
                    <a:lnTo>
                      <a:pt x="1102" y="1710"/>
                    </a:lnTo>
                    <a:lnTo>
                      <a:pt x="1100" y="1695"/>
                    </a:lnTo>
                    <a:lnTo>
                      <a:pt x="1098" y="1674"/>
                    </a:lnTo>
                    <a:lnTo>
                      <a:pt x="1097" y="1652"/>
                    </a:lnTo>
                    <a:lnTo>
                      <a:pt x="1097" y="1641"/>
                    </a:lnTo>
                    <a:lnTo>
                      <a:pt x="1097" y="1630"/>
                    </a:lnTo>
                    <a:lnTo>
                      <a:pt x="1100" y="1622"/>
                    </a:lnTo>
                    <a:lnTo>
                      <a:pt x="1102" y="1615"/>
                    </a:lnTo>
                    <a:lnTo>
                      <a:pt x="1115" y="1602"/>
                    </a:lnTo>
                    <a:lnTo>
                      <a:pt x="1133" y="1585"/>
                    </a:lnTo>
                    <a:lnTo>
                      <a:pt x="1142" y="1577"/>
                    </a:lnTo>
                    <a:lnTo>
                      <a:pt x="1151" y="1567"/>
                    </a:lnTo>
                    <a:lnTo>
                      <a:pt x="1154" y="1563"/>
                    </a:lnTo>
                    <a:lnTo>
                      <a:pt x="1157" y="1558"/>
                    </a:lnTo>
                    <a:lnTo>
                      <a:pt x="1159" y="1554"/>
                    </a:lnTo>
                    <a:lnTo>
                      <a:pt x="1160" y="1550"/>
                    </a:lnTo>
                    <a:lnTo>
                      <a:pt x="1161" y="1540"/>
                    </a:lnTo>
                    <a:lnTo>
                      <a:pt x="1161" y="1529"/>
                    </a:lnTo>
                    <a:lnTo>
                      <a:pt x="1161" y="1519"/>
                    </a:lnTo>
                    <a:lnTo>
                      <a:pt x="1161" y="1508"/>
                    </a:lnTo>
                    <a:lnTo>
                      <a:pt x="1159" y="1498"/>
                    </a:lnTo>
                    <a:lnTo>
                      <a:pt x="1158" y="1488"/>
                    </a:lnTo>
                    <a:lnTo>
                      <a:pt x="1154" y="1479"/>
                    </a:lnTo>
                    <a:lnTo>
                      <a:pt x="1151" y="1472"/>
                    </a:lnTo>
                    <a:lnTo>
                      <a:pt x="1148" y="1466"/>
                    </a:lnTo>
                    <a:lnTo>
                      <a:pt x="1147" y="1460"/>
                    </a:lnTo>
                    <a:lnTo>
                      <a:pt x="1146" y="1456"/>
                    </a:lnTo>
                    <a:lnTo>
                      <a:pt x="1147" y="1451"/>
                    </a:lnTo>
                    <a:lnTo>
                      <a:pt x="1151" y="1443"/>
                    </a:lnTo>
                    <a:lnTo>
                      <a:pt x="1157" y="1435"/>
                    </a:lnTo>
                    <a:lnTo>
                      <a:pt x="1159" y="1432"/>
                    </a:lnTo>
                    <a:lnTo>
                      <a:pt x="1163" y="1427"/>
                    </a:lnTo>
                    <a:lnTo>
                      <a:pt x="1164" y="1422"/>
                    </a:lnTo>
                    <a:lnTo>
                      <a:pt x="1165" y="1416"/>
                    </a:lnTo>
                    <a:lnTo>
                      <a:pt x="1165" y="1412"/>
                    </a:lnTo>
                    <a:lnTo>
                      <a:pt x="1164" y="1406"/>
                    </a:lnTo>
                    <a:lnTo>
                      <a:pt x="1161" y="1400"/>
                    </a:lnTo>
                    <a:lnTo>
                      <a:pt x="1157" y="1395"/>
                    </a:lnTo>
                    <a:lnTo>
                      <a:pt x="1144" y="1384"/>
                    </a:lnTo>
                    <a:lnTo>
                      <a:pt x="1127" y="1374"/>
                    </a:lnTo>
                    <a:lnTo>
                      <a:pt x="1119" y="1369"/>
                    </a:lnTo>
                    <a:lnTo>
                      <a:pt x="1111" y="1364"/>
                    </a:lnTo>
                    <a:lnTo>
                      <a:pt x="1105" y="1362"/>
                    </a:lnTo>
                    <a:lnTo>
                      <a:pt x="1100" y="1362"/>
                    </a:lnTo>
                    <a:lnTo>
                      <a:pt x="1084" y="1363"/>
                    </a:lnTo>
                    <a:lnTo>
                      <a:pt x="1070" y="1363"/>
                    </a:lnTo>
                    <a:lnTo>
                      <a:pt x="1066" y="1362"/>
                    </a:lnTo>
                    <a:lnTo>
                      <a:pt x="1064" y="1359"/>
                    </a:lnTo>
                    <a:lnTo>
                      <a:pt x="1059" y="1352"/>
                    </a:lnTo>
                    <a:lnTo>
                      <a:pt x="1054" y="1342"/>
                    </a:lnTo>
                    <a:lnTo>
                      <a:pt x="1051" y="1337"/>
                    </a:lnTo>
                    <a:lnTo>
                      <a:pt x="1046" y="1332"/>
                    </a:lnTo>
                    <a:lnTo>
                      <a:pt x="1041" y="1327"/>
                    </a:lnTo>
                    <a:lnTo>
                      <a:pt x="1034" y="1324"/>
                    </a:lnTo>
                    <a:lnTo>
                      <a:pt x="1021" y="1318"/>
                    </a:lnTo>
                    <a:lnTo>
                      <a:pt x="1012" y="1314"/>
                    </a:lnTo>
                    <a:lnTo>
                      <a:pt x="1006" y="1311"/>
                    </a:lnTo>
                    <a:lnTo>
                      <a:pt x="1001" y="1306"/>
                    </a:lnTo>
                    <a:lnTo>
                      <a:pt x="998" y="1303"/>
                    </a:lnTo>
                    <a:lnTo>
                      <a:pt x="997" y="1302"/>
                    </a:lnTo>
                    <a:lnTo>
                      <a:pt x="995" y="1302"/>
                    </a:lnTo>
                    <a:lnTo>
                      <a:pt x="993" y="1302"/>
                    </a:lnTo>
                    <a:lnTo>
                      <a:pt x="989" y="1305"/>
                    </a:lnTo>
                    <a:lnTo>
                      <a:pt x="985" y="1311"/>
                    </a:lnTo>
                    <a:lnTo>
                      <a:pt x="984" y="1313"/>
                    </a:lnTo>
                    <a:lnTo>
                      <a:pt x="982" y="1314"/>
                    </a:lnTo>
                    <a:lnTo>
                      <a:pt x="978" y="1315"/>
                    </a:lnTo>
                    <a:lnTo>
                      <a:pt x="975" y="1317"/>
                    </a:lnTo>
                    <a:lnTo>
                      <a:pt x="971" y="1317"/>
                    </a:lnTo>
                    <a:lnTo>
                      <a:pt x="966" y="1315"/>
                    </a:lnTo>
                    <a:lnTo>
                      <a:pt x="962" y="1313"/>
                    </a:lnTo>
                    <a:lnTo>
                      <a:pt x="957" y="1309"/>
                    </a:lnTo>
                    <a:lnTo>
                      <a:pt x="949" y="1302"/>
                    </a:lnTo>
                    <a:lnTo>
                      <a:pt x="941" y="1294"/>
                    </a:lnTo>
                    <a:lnTo>
                      <a:pt x="937" y="1286"/>
                    </a:lnTo>
                    <a:lnTo>
                      <a:pt x="934" y="1275"/>
                    </a:lnTo>
                    <a:lnTo>
                      <a:pt x="933" y="1270"/>
                    </a:lnTo>
                    <a:lnTo>
                      <a:pt x="931" y="1267"/>
                    </a:lnTo>
                    <a:lnTo>
                      <a:pt x="928" y="1264"/>
                    </a:lnTo>
                    <a:lnTo>
                      <a:pt x="927" y="1263"/>
                    </a:lnTo>
                    <a:lnTo>
                      <a:pt x="921" y="1263"/>
                    </a:lnTo>
                    <a:lnTo>
                      <a:pt x="914" y="1265"/>
                    </a:lnTo>
                    <a:lnTo>
                      <a:pt x="912" y="1267"/>
                    </a:lnTo>
                    <a:lnTo>
                      <a:pt x="909" y="1267"/>
                    </a:lnTo>
                    <a:lnTo>
                      <a:pt x="907" y="1265"/>
                    </a:lnTo>
                    <a:lnTo>
                      <a:pt x="906" y="1264"/>
                    </a:lnTo>
                    <a:lnTo>
                      <a:pt x="901" y="1261"/>
                    </a:lnTo>
                    <a:lnTo>
                      <a:pt x="899" y="1256"/>
                    </a:lnTo>
                    <a:lnTo>
                      <a:pt x="897" y="1249"/>
                    </a:lnTo>
                    <a:lnTo>
                      <a:pt x="896" y="1243"/>
                    </a:lnTo>
                    <a:lnTo>
                      <a:pt x="895" y="1237"/>
                    </a:lnTo>
                    <a:lnTo>
                      <a:pt x="890" y="1231"/>
                    </a:lnTo>
                    <a:lnTo>
                      <a:pt x="883" y="1224"/>
                    </a:lnTo>
                    <a:lnTo>
                      <a:pt x="874" y="1218"/>
                    </a:lnTo>
                    <a:lnTo>
                      <a:pt x="864" y="1213"/>
                    </a:lnTo>
                    <a:lnTo>
                      <a:pt x="857" y="1208"/>
                    </a:lnTo>
                    <a:lnTo>
                      <a:pt x="848" y="1202"/>
                    </a:lnTo>
                    <a:lnTo>
                      <a:pt x="837" y="1197"/>
                    </a:lnTo>
                    <a:lnTo>
                      <a:pt x="827" y="1191"/>
                    </a:lnTo>
                    <a:lnTo>
                      <a:pt x="820" y="1188"/>
                    </a:lnTo>
                    <a:lnTo>
                      <a:pt x="817" y="1187"/>
                    </a:lnTo>
                    <a:lnTo>
                      <a:pt x="811" y="1187"/>
                    </a:lnTo>
                    <a:lnTo>
                      <a:pt x="804" y="1187"/>
                    </a:lnTo>
                    <a:lnTo>
                      <a:pt x="793" y="1189"/>
                    </a:lnTo>
                    <a:lnTo>
                      <a:pt x="785" y="1189"/>
                    </a:lnTo>
                    <a:lnTo>
                      <a:pt x="779" y="1189"/>
                    </a:lnTo>
                    <a:lnTo>
                      <a:pt x="774" y="1188"/>
                    </a:lnTo>
                    <a:lnTo>
                      <a:pt x="770" y="1186"/>
                    </a:lnTo>
                    <a:lnTo>
                      <a:pt x="767" y="1179"/>
                    </a:lnTo>
                    <a:lnTo>
                      <a:pt x="764" y="1169"/>
                    </a:lnTo>
                    <a:lnTo>
                      <a:pt x="763" y="1166"/>
                    </a:lnTo>
                    <a:lnTo>
                      <a:pt x="761" y="1163"/>
                    </a:lnTo>
                    <a:lnTo>
                      <a:pt x="758" y="1161"/>
                    </a:lnTo>
                    <a:lnTo>
                      <a:pt x="755" y="1160"/>
                    </a:lnTo>
                    <a:lnTo>
                      <a:pt x="746" y="1157"/>
                    </a:lnTo>
                    <a:lnTo>
                      <a:pt x="737" y="1155"/>
                    </a:lnTo>
                    <a:lnTo>
                      <a:pt x="717" y="1155"/>
                    </a:lnTo>
                    <a:lnTo>
                      <a:pt x="700" y="1154"/>
                    </a:lnTo>
                    <a:lnTo>
                      <a:pt x="692" y="1154"/>
                    </a:lnTo>
                    <a:lnTo>
                      <a:pt x="687" y="1151"/>
                    </a:lnTo>
                    <a:lnTo>
                      <a:pt x="686" y="1150"/>
                    </a:lnTo>
                    <a:lnTo>
                      <a:pt x="685" y="1147"/>
                    </a:lnTo>
                    <a:lnTo>
                      <a:pt x="685" y="1143"/>
                    </a:lnTo>
                    <a:lnTo>
                      <a:pt x="685" y="1137"/>
                    </a:lnTo>
                    <a:lnTo>
                      <a:pt x="683" y="1128"/>
                    </a:lnTo>
                    <a:lnTo>
                      <a:pt x="683" y="1117"/>
                    </a:lnTo>
                    <a:lnTo>
                      <a:pt x="685" y="1110"/>
                    </a:lnTo>
                    <a:lnTo>
                      <a:pt x="686" y="1103"/>
                    </a:lnTo>
                    <a:lnTo>
                      <a:pt x="687" y="1098"/>
                    </a:lnTo>
                    <a:lnTo>
                      <a:pt x="689" y="1093"/>
                    </a:lnTo>
                    <a:lnTo>
                      <a:pt x="691" y="1088"/>
                    </a:lnTo>
                    <a:lnTo>
                      <a:pt x="692" y="1085"/>
                    </a:lnTo>
                    <a:lnTo>
                      <a:pt x="692" y="1081"/>
                    </a:lnTo>
                    <a:lnTo>
                      <a:pt x="692" y="1078"/>
                    </a:lnTo>
                    <a:lnTo>
                      <a:pt x="688" y="1069"/>
                    </a:lnTo>
                    <a:lnTo>
                      <a:pt x="683" y="1063"/>
                    </a:lnTo>
                    <a:lnTo>
                      <a:pt x="680" y="1061"/>
                    </a:lnTo>
                    <a:lnTo>
                      <a:pt x="679" y="1059"/>
                    </a:lnTo>
                    <a:lnTo>
                      <a:pt x="682" y="1060"/>
                    </a:lnTo>
                    <a:lnTo>
                      <a:pt x="688" y="1061"/>
                    </a:lnTo>
                    <a:lnTo>
                      <a:pt x="692" y="1061"/>
                    </a:lnTo>
                    <a:lnTo>
                      <a:pt x="697" y="1061"/>
                    </a:lnTo>
                    <a:lnTo>
                      <a:pt x="698" y="1061"/>
                    </a:lnTo>
                    <a:lnTo>
                      <a:pt x="699" y="1060"/>
                    </a:lnTo>
                    <a:lnTo>
                      <a:pt x="700" y="1059"/>
                    </a:lnTo>
                    <a:lnTo>
                      <a:pt x="700" y="1056"/>
                    </a:lnTo>
                    <a:lnTo>
                      <a:pt x="700" y="1054"/>
                    </a:lnTo>
                    <a:lnTo>
                      <a:pt x="702" y="1053"/>
                    </a:lnTo>
                    <a:lnTo>
                      <a:pt x="704" y="1051"/>
                    </a:lnTo>
                    <a:lnTo>
                      <a:pt x="706" y="1050"/>
                    </a:lnTo>
                    <a:lnTo>
                      <a:pt x="711" y="1049"/>
                    </a:lnTo>
                    <a:lnTo>
                      <a:pt x="713" y="1047"/>
                    </a:lnTo>
                    <a:lnTo>
                      <a:pt x="716" y="1041"/>
                    </a:lnTo>
                    <a:lnTo>
                      <a:pt x="716" y="1037"/>
                    </a:lnTo>
                    <a:lnTo>
                      <a:pt x="713" y="1032"/>
                    </a:lnTo>
                    <a:lnTo>
                      <a:pt x="710" y="1029"/>
                    </a:lnTo>
                    <a:lnTo>
                      <a:pt x="701" y="1023"/>
                    </a:lnTo>
                    <a:lnTo>
                      <a:pt x="695" y="1018"/>
                    </a:lnTo>
                    <a:lnTo>
                      <a:pt x="693" y="1016"/>
                    </a:lnTo>
                    <a:lnTo>
                      <a:pt x="692" y="1012"/>
                    </a:lnTo>
                    <a:lnTo>
                      <a:pt x="694" y="1009"/>
                    </a:lnTo>
                    <a:lnTo>
                      <a:pt x="697" y="1006"/>
                    </a:lnTo>
                    <a:lnTo>
                      <a:pt x="699" y="1004"/>
                    </a:lnTo>
                    <a:lnTo>
                      <a:pt x="701" y="1002"/>
                    </a:lnTo>
                    <a:lnTo>
                      <a:pt x="701" y="999"/>
                    </a:lnTo>
                    <a:lnTo>
                      <a:pt x="701" y="998"/>
                    </a:lnTo>
                    <a:lnTo>
                      <a:pt x="699" y="993"/>
                    </a:lnTo>
                    <a:lnTo>
                      <a:pt x="694" y="986"/>
                    </a:lnTo>
                    <a:lnTo>
                      <a:pt x="692" y="984"/>
                    </a:lnTo>
                    <a:lnTo>
                      <a:pt x="691" y="980"/>
                    </a:lnTo>
                    <a:lnTo>
                      <a:pt x="691" y="975"/>
                    </a:lnTo>
                    <a:lnTo>
                      <a:pt x="691" y="969"/>
                    </a:lnTo>
                    <a:lnTo>
                      <a:pt x="691" y="952"/>
                    </a:lnTo>
                    <a:lnTo>
                      <a:pt x="691" y="934"/>
                    </a:lnTo>
                    <a:lnTo>
                      <a:pt x="692" y="923"/>
                    </a:lnTo>
                    <a:lnTo>
                      <a:pt x="695" y="914"/>
                    </a:lnTo>
                    <a:lnTo>
                      <a:pt x="700" y="904"/>
                    </a:lnTo>
                    <a:lnTo>
                      <a:pt x="706" y="897"/>
                    </a:lnTo>
                    <a:lnTo>
                      <a:pt x="712" y="890"/>
                    </a:lnTo>
                    <a:lnTo>
                      <a:pt x="717" y="883"/>
                    </a:lnTo>
                    <a:lnTo>
                      <a:pt x="718" y="880"/>
                    </a:lnTo>
                    <a:lnTo>
                      <a:pt x="719" y="877"/>
                    </a:lnTo>
                    <a:lnTo>
                      <a:pt x="718" y="873"/>
                    </a:lnTo>
                    <a:lnTo>
                      <a:pt x="714" y="871"/>
                    </a:lnTo>
                    <a:lnTo>
                      <a:pt x="708" y="866"/>
                    </a:lnTo>
                    <a:lnTo>
                      <a:pt x="705" y="861"/>
                    </a:lnTo>
                    <a:lnTo>
                      <a:pt x="705" y="858"/>
                    </a:lnTo>
                    <a:lnTo>
                      <a:pt x="705" y="855"/>
                    </a:lnTo>
                    <a:lnTo>
                      <a:pt x="706" y="853"/>
                    </a:lnTo>
                    <a:lnTo>
                      <a:pt x="708" y="849"/>
                    </a:lnTo>
                    <a:lnTo>
                      <a:pt x="716" y="842"/>
                    </a:lnTo>
                    <a:lnTo>
                      <a:pt x="726" y="832"/>
                    </a:lnTo>
                    <a:lnTo>
                      <a:pt x="736" y="823"/>
                    </a:lnTo>
                    <a:lnTo>
                      <a:pt x="744" y="817"/>
                    </a:lnTo>
                    <a:lnTo>
                      <a:pt x="750" y="815"/>
                    </a:lnTo>
                    <a:lnTo>
                      <a:pt x="755" y="811"/>
                    </a:lnTo>
                    <a:lnTo>
                      <a:pt x="758" y="807"/>
                    </a:lnTo>
                    <a:lnTo>
                      <a:pt x="761" y="801"/>
                    </a:lnTo>
                    <a:lnTo>
                      <a:pt x="763" y="797"/>
                    </a:lnTo>
                    <a:lnTo>
                      <a:pt x="765" y="794"/>
                    </a:lnTo>
                    <a:lnTo>
                      <a:pt x="769" y="791"/>
                    </a:lnTo>
                    <a:lnTo>
                      <a:pt x="773" y="788"/>
                    </a:lnTo>
                    <a:lnTo>
                      <a:pt x="783" y="783"/>
                    </a:lnTo>
                    <a:lnTo>
                      <a:pt x="796" y="779"/>
                    </a:lnTo>
                    <a:lnTo>
                      <a:pt x="808" y="776"/>
                    </a:lnTo>
                    <a:lnTo>
                      <a:pt x="817" y="771"/>
                    </a:lnTo>
                    <a:lnTo>
                      <a:pt x="821" y="766"/>
                    </a:lnTo>
                    <a:lnTo>
                      <a:pt x="825" y="759"/>
                    </a:lnTo>
                    <a:lnTo>
                      <a:pt x="826" y="754"/>
                    </a:lnTo>
                    <a:lnTo>
                      <a:pt x="826" y="751"/>
                    </a:lnTo>
                    <a:lnTo>
                      <a:pt x="825" y="746"/>
                    </a:lnTo>
                    <a:lnTo>
                      <a:pt x="824" y="742"/>
                    </a:lnTo>
                    <a:lnTo>
                      <a:pt x="824" y="740"/>
                    </a:lnTo>
                    <a:lnTo>
                      <a:pt x="825" y="740"/>
                    </a:lnTo>
                    <a:lnTo>
                      <a:pt x="826" y="739"/>
                    </a:lnTo>
                    <a:lnTo>
                      <a:pt x="830" y="740"/>
                    </a:lnTo>
                    <a:lnTo>
                      <a:pt x="834" y="741"/>
                    </a:lnTo>
                    <a:lnTo>
                      <a:pt x="840" y="744"/>
                    </a:lnTo>
                    <a:lnTo>
                      <a:pt x="855" y="746"/>
                    </a:lnTo>
                    <a:lnTo>
                      <a:pt x="875" y="750"/>
                    </a:lnTo>
                    <a:lnTo>
                      <a:pt x="886" y="753"/>
                    </a:lnTo>
                    <a:lnTo>
                      <a:pt x="896" y="756"/>
                    </a:lnTo>
                    <a:lnTo>
                      <a:pt x="907" y="759"/>
                    </a:lnTo>
                    <a:lnTo>
                      <a:pt x="915" y="764"/>
                    </a:lnTo>
                    <a:lnTo>
                      <a:pt x="922" y="769"/>
                    </a:lnTo>
                    <a:lnTo>
                      <a:pt x="927" y="772"/>
                    </a:lnTo>
                    <a:lnTo>
                      <a:pt x="932" y="777"/>
                    </a:lnTo>
                    <a:lnTo>
                      <a:pt x="934" y="782"/>
                    </a:lnTo>
                    <a:lnTo>
                      <a:pt x="939" y="794"/>
                    </a:lnTo>
                    <a:lnTo>
                      <a:pt x="943" y="810"/>
                    </a:lnTo>
                    <a:lnTo>
                      <a:pt x="946" y="826"/>
                    </a:lnTo>
                    <a:lnTo>
                      <a:pt x="950" y="839"/>
                    </a:lnTo>
                    <a:lnTo>
                      <a:pt x="953" y="842"/>
                    </a:lnTo>
                    <a:lnTo>
                      <a:pt x="957" y="847"/>
                    </a:lnTo>
                    <a:lnTo>
                      <a:pt x="962" y="849"/>
                    </a:lnTo>
                    <a:lnTo>
                      <a:pt x="966" y="852"/>
                    </a:lnTo>
                    <a:lnTo>
                      <a:pt x="974" y="854"/>
                    </a:lnTo>
                    <a:lnTo>
                      <a:pt x="979" y="854"/>
                    </a:lnTo>
                    <a:lnTo>
                      <a:pt x="987" y="854"/>
                    </a:lnTo>
                    <a:lnTo>
                      <a:pt x="994" y="853"/>
                    </a:lnTo>
                    <a:lnTo>
                      <a:pt x="1007" y="849"/>
                    </a:lnTo>
                    <a:lnTo>
                      <a:pt x="1019" y="845"/>
                    </a:lnTo>
                    <a:lnTo>
                      <a:pt x="1029" y="841"/>
                    </a:lnTo>
                    <a:lnTo>
                      <a:pt x="1044" y="839"/>
                    </a:lnTo>
                    <a:lnTo>
                      <a:pt x="1059" y="838"/>
                    </a:lnTo>
                    <a:lnTo>
                      <a:pt x="1076" y="836"/>
                    </a:lnTo>
                    <a:lnTo>
                      <a:pt x="1091" y="835"/>
                    </a:lnTo>
                    <a:lnTo>
                      <a:pt x="1105" y="833"/>
                    </a:lnTo>
                    <a:lnTo>
                      <a:pt x="1121" y="832"/>
                    </a:lnTo>
                    <a:lnTo>
                      <a:pt x="1140" y="832"/>
                    </a:lnTo>
                    <a:lnTo>
                      <a:pt x="1160" y="832"/>
                    </a:lnTo>
                    <a:lnTo>
                      <a:pt x="1176" y="832"/>
                    </a:lnTo>
                    <a:lnTo>
                      <a:pt x="1183" y="830"/>
                    </a:lnTo>
                    <a:lnTo>
                      <a:pt x="1190" y="828"/>
                    </a:lnTo>
                    <a:lnTo>
                      <a:pt x="1195" y="827"/>
                    </a:lnTo>
                    <a:lnTo>
                      <a:pt x="1201" y="823"/>
                    </a:lnTo>
                    <a:lnTo>
                      <a:pt x="1204" y="820"/>
                    </a:lnTo>
                    <a:lnTo>
                      <a:pt x="1207" y="815"/>
                    </a:lnTo>
                    <a:lnTo>
                      <a:pt x="1208" y="808"/>
                    </a:lnTo>
                    <a:lnTo>
                      <a:pt x="1208" y="801"/>
                    </a:lnTo>
                    <a:lnTo>
                      <a:pt x="1207" y="786"/>
                    </a:lnTo>
                    <a:lnTo>
                      <a:pt x="1205" y="773"/>
                    </a:lnTo>
                    <a:lnTo>
                      <a:pt x="1205" y="760"/>
                    </a:lnTo>
                    <a:lnTo>
                      <a:pt x="1204" y="744"/>
                    </a:lnTo>
                    <a:lnTo>
                      <a:pt x="1204" y="725"/>
                    </a:lnTo>
                    <a:lnTo>
                      <a:pt x="1207" y="708"/>
                    </a:lnTo>
                    <a:lnTo>
                      <a:pt x="1208" y="701"/>
                    </a:lnTo>
                    <a:lnTo>
                      <a:pt x="1211" y="695"/>
                    </a:lnTo>
                    <a:lnTo>
                      <a:pt x="1214" y="690"/>
                    </a:lnTo>
                    <a:lnTo>
                      <a:pt x="1217" y="687"/>
                    </a:lnTo>
                    <a:lnTo>
                      <a:pt x="1221" y="685"/>
                    </a:lnTo>
                    <a:lnTo>
                      <a:pt x="1224" y="684"/>
                    </a:lnTo>
                    <a:lnTo>
                      <a:pt x="1228" y="687"/>
                    </a:lnTo>
                    <a:lnTo>
                      <a:pt x="1230" y="689"/>
                    </a:lnTo>
                    <a:lnTo>
                      <a:pt x="1245" y="708"/>
                    </a:lnTo>
                    <a:lnTo>
                      <a:pt x="1258" y="723"/>
                    </a:lnTo>
                    <a:lnTo>
                      <a:pt x="1260" y="725"/>
                    </a:lnTo>
                    <a:lnTo>
                      <a:pt x="1262" y="726"/>
                    </a:lnTo>
                    <a:lnTo>
                      <a:pt x="1266" y="726"/>
                    </a:lnTo>
                    <a:lnTo>
                      <a:pt x="1268" y="725"/>
                    </a:lnTo>
                    <a:lnTo>
                      <a:pt x="1273" y="719"/>
                    </a:lnTo>
                    <a:lnTo>
                      <a:pt x="1279" y="708"/>
                    </a:lnTo>
                    <a:lnTo>
                      <a:pt x="1286" y="695"/>
                    </a:lnTo>
                    <a:lnTo>
                      <a:pt x="1291" y="679"/>
                    </a:lnTo>
                    <a:lnTo>
                      <a:pt x="1294" y="665"/>
                    </a:lnTo>
                    <a:lnTo>
                      <a:pt x="1298" y="652"/>
                    </a:lnTo>
                    <a:lnTo>
                      <a:pt x="1298" y="647"/>
                    </a:lnTo>
                    <a:lnTo>
                      <a:pt x="1298" y="643"/>
                    </a:lnTo>
                    <a:lnTo>
                      <a:pt x="1297" y="639"/>
                    </a:lnTo>
                    <a:lnTo>
                      <a:pt x="1294" y="635"/>
                    </a:lnTo>
                    <a:lnTo>
                      <a:pt x="1289" y="631"/>
                    </a:lnTo>
                    <a:lnTo>
                      <a:pt x="1280" y="626"/>
                    </a:lnTo>
                    <a:lnTo>
                      <a:pt x="1274" y="622"/>
                    </a:lnTo>
                    <a:lnTo>
                      <a:pt x="1268" y="619"/>
                    </a:lnTo>
                    <a:lnTo>
                      <a:pt x="1262" y="614"/>
                    </a:lnTo>
                    <a:lnTo>
                      <a:pt x="1258" y="608"/>
                    </a:lnTo>
                    <a:lnTo>
                      <a:pt x="1253" y="602"/>
                    </a:lnTo>
                    <a:lnTo>
                      <a:pt x="1249" y="596"/>
                    </a:lnTo>
                    <a:lnTo>
                      <a:pt x="1248" y="590"/>
                    </a:lnTo>
                    <a:lnTo>
                      <a:pt x="1249" y="584"/>
                    </a:lnTo>
                    <a:lnTo>
                      <a:pt x="1253" y="576"/>
                    </a:lnTo>
                    <a:lnTo>
                      <a:pt x="1258" y="569"/>
                    </a:lnTo>
                    <a:lnTo>
                      <a:pt x="1259" y="565"/>
                    </a:lnTo>
                    <a:lnTo>
                      <a:pt x="1260" y="562"/>
                    </a:lnTo>
                    <a:lnTo>
                      <a:pt x="1261" y="557"/>
                    </a:lnTo>
                    <a:lnTo>
                      <a:pt x="1261" y="551"/>
                    </a:lnTo>
                    <a:lnTo>
                      <a:pt x="1261" y="539"/>
                    </a:lnTo>
                    <a:lnTo>
                      <a:pt x="1261" y="530"/>
                    </a:lnTo>
                    <a:lnTo>
                      <a:pt x="1262" y="526"/>
                    </a:lnTo>
                    <a:lnTo>
                      <a:pt x="1264" y="523"/>
                    </a:lnTo>
                    <a:lnTo>
                      <a:pt x="1266" y="520"/>
                    </a:lnTo>
                    <a:lnTo>
                      <a:pt x="1270" y="519"/>
                    </a:lnTo>
                    <a:lnTo>
                      <a:pt x="1278" y="518"/>
                    </a:lnTo>
                    <a:lnTo>
                      <a:pt x="1284" y="517"/>
                    </a:lnTo>
                    <a:lnTo>
                      <a:pt x="1286" y="515"/>
                    </a:lnTo>
                    <a:lnTo>
                      <a:pt x="1289" y="513"/>
                    </a:lnTo>
                    <a:lnTo>
                      <a:pt x="1291" y="509"/>
                    </a:lnTo>
                    <a:lnTo>
                      <a:pt x="1293" y="505"/>
                    </a:lnTo>
                    <a:lnTo>
                      <a:pt x="1299" y="494"/>
                    </a:lnTo>
                    <a:lnTo>
                      <a:pt x="1308" y="483"/>
                    </a:lnTo>
                    <a:lnTo>
                      <a:pt x="1316" y="473"/>
                    </a:lnTo>
                    <a:lnTo>
                      <a:pt x="1323" y="461"/>
                    </a:lnTo>
                    <a:lnTo>
                      <a:pt x="1325" y="456"/>
                    </a:lnTo>
                    <a:lnTo>
                      <a:pt x="1328" y="452"/>
                    </a:lnTo>
                    <a:lnTo>
                      <a:pt x="1330" y="449"/>
                    </a:lnTo>
                    <a:lnTo>
                      <a:pt x="1334" y="445"/>
                    </a:lnTo>
                    <a:lnTo>
                      <a:pt x="1343" y="439"/>
                    </a:lnTo>
                    <a:lnTo>
                      <a:pt x="1357" y="432"/>
                    </a:lnTo>
                    <a:lnTo>
                      <a:pt x="1373" y="424"/>
                    </a:lnTo>
                    <a:lnTo>
                      <a:pt x="1385" y="418"/>
                    </a:lnTo>
                    <a:lnTo>
                      <a:pt x="1388" y="414"/>
                    </a:lnTo>
                    <a:lnTo>
                      <a:pt x="1392" y="411"/>
                    </a:lnTo>
                    <a:lnTo>
                      <a:pt x="1394" y="408"/>
                    </a:lnTo>
                    <a:lnTo>
                      <a:pt x="1394" y="404"/>
                    </a:lnTo>
                    <a:lnTo>
                      <a:pt x="1394" y="395"/>
                    </a:lnTo>
                    <a:lnTo>
                      <a:pt x="1393" y="386"/>
                    </a:lnTo>
                    <a:lnTo>
                      <a:pt x="1393" y="381"/>
                    </a:lnTo>
                    <a:lnTo>
                      <a:pt x="1394" y="378"/>
                    </a:lnTo>
                    <a:lnTo>
                      <a:pt x="1397" y="375"/>
                    </a:lnTo>
                    <a:lnTo>
                      <a:pt x="1400" y="374"/>
                    </a:lnTo>
                    <a:lnTo>
                      <a:pt x="1407" y="372"/>
                    </a:lnTo>
                    <a:lnTo>
                      <a:pt x="1413" y="368"/>
                    </a:lnTo>
                    <a:lnTo>
                      <a:pt x="1416" y="366"/>
                    </a:lnTo>
                    <a:lnTo>
                      <a:pt x="1418" y="362"/>
                    </a:lnTo>
                    <a:lnTo>
                      <a:pt x="1420" y="359"/>
                    </a:lnTo>
                    <a:lnTo>
                      <a:pt x="1422" y="353"/>
                    </a:lnTo>
                    <a:lnTo>
                      <a:pt x="1425" y="343"/>
                    </a:lnTo>
                    <a:lnTo>
                      <a:pt x="1429" y="336"/>
                    </a:lnTo>
                    <a:lnTo>
                      <a:pt x="1431" y="334"/>
                    </a:lnTo>
                    <a:lnTo>
                      <a:pt x="1435" y="331"/>
                    </a:lnTo>
                    <a:lnTo>
                      <a:pt x="1441" y="330"/>
                    </a:lnTo>
                    <a:lnTo>
                      <a:pt x="1447" y="330"/>
                    </a:lnTo>
                    <a:lnTo>
                      <a:pt x="1460" y="329"/>
                    </a:lnTo>
                    <a:lnTo>
                      <a:pt x="1469" y="328"/>
                    </a:lnTo>
                    <a:lnTo>
                      <a:pt x="1472" y="325"/>
                    </a:lnTo>
                    <a:lnTo>
                      <a:pt x="1474" y="323"/>
                    </a:lnTo>
                    <a:lnTo>
                      <a:pt x="1476" y="321"/>
                    </a:lnTo>
                    <a:lnTo>
                      <a:pt x="1478" y="317"/>
                    </a:lnTo>
                    <a:lnTo>
                      <a:pt x="1481" y="309"/>
                    </a:lnTo>
                    <a:lnTo>
                      <a:pt x="1486" y="300"/>
                    </a:lnTo>
                    <a:lnTo>
                      <a:pt x="1492" y="293"/>
                    </a:lnTo>
                    <a:lnTo>
                      <a:pt x="1499" y="287"/>
                    </a:lnTo>
                    <a:lnTo>
                      <a:pt x="1505" y="284"/>
                    </a:lnTo>
                    <a:lnTo>
                      <a:pt x="1508" y="280"/>
                    </a:lnTo>
                    <a:lnTo>
                      <a:pt x="1508" y="274"/>
                    </a:lnTo>
                    <a:lnTo>
                      <a:pt x="1508" y="263"/>
                    </a:lnTo>
                    <a:lnTo>
                      <a:pt x="1508" y="249"/>
                    </a:lnTo>
                    <a:lnTo>
                      <a:pt x="1508" y="235"/>
                    </a:lnTo>
                    <a:lnTo>
                      <a:pt x="1510" y="229"/>
                    </a:lnTo>
                    <a:lnTo>
                      <a:pt x="1512" y="223"/>
                    </a:lnTo>
                    <a:lnTo>
                      <a:pt x="1514" y="219"/>
                    </a:lnTo>
                    <a:lnTo>
                      <a:pt x="1519" y="217"/>
                    </a:lnTo>
                    <a:lnTo>
                      <a:pt x="1530" y="215"/>
                    </a:lnTo>
                    <a:lnTo>
                      <a:pt x="1541" y="212"/>
                    </a:lnTo>
                    <a:lnTo>
                      <a:pt x="1545" y="210"/>
                    </a:lnTo>
                    <a:lnTo>
                      <a:pt x="1551" y="208"/>
                    </a:lnTo>
                    <a:lnTo>
                      <a:pt x="1555" y="204"/>
                    </a:lnTo>
                    <a:lnTo>
                      <a:pt x="1560" y="200"/>
                    </a:lnTo>
                    <a:lnTo>
                      <a:pt x="1568" y="190"/>
                    </a:lnTo>
                    <a:lnTo>
                      <a:pt x="1577" y="177"/>
                    </a:lnTo>
                    <a:lnTo>
                      <a:pt x="1583" y="171"/>
                    </a:lnTo>
                    <a:lnTo>
                      <a:pt x="1589" y="165"/>
                    </a:lnTo>
                    <a:lnTo>
                      <a:pt x="1595" y="160"/>
                    </a:lnTo>
                    <a:lnTo>
                      <a:pt x="1601" y="158"/>
                    </a:lnTo>
                    <a:lnTo>
                      <a:pt x="1612" y="153"/>
                    </a:lnTo>
                    <a:lnTo>
                      <a:pt x="1619" y="152"/>
                    </a:lnTo>
                    <a:lnTo>
                      <a:pt x="1626" y="152"/>
                    </a:lnTo>
                    <a:lnTo>
                      <a:pt x="1632" y="152"/>
                    </a:lnTo>
                    <a:lnTo>
                      <a:pt x="1638" y="151"/>
                    </a:lnTo>
                    <a:lnTo>
                      <a:pt x="1645" y="148"/>
                    </a:lnTo>
                    <a:lnTo>
                      <a:pt x="1652" y="143"/>
                    </a:lnTo>
                    <a:lnTo>
                      <a:pt x="1661" y="139"/>
                    </a:lnTo>
                    <a:lnTo>
                      <a:pt x="1668" y="135"/>
                    </a:lnTo>
                    <a:lnTo>
                      <a:pt x="1675" y="129"/>
                    </a:lnTo>
                    <a:lnTo>
                      <a:pt x="1676" y="127"/>
                    </a:lnTo>
                    <a:lnTo>
                      <a:pt x="1675" y="122"/>
                    </a:lnTo>
                    <a:lnTo>
                      <a:pt x="1673" y="117"/>
                    </a:lnTo>
                    <a:lnTo>
                      <a:pt x="1670" y="111"/>
                    </a:lnTo>
                    <a:lnTo>
                      <a:pt x="1663" y="98"/>
                    </a:lnTo>
                    <a:lnTo>
                      <a:pt x="1658" y="89"/>
                    </a:lnTo>
                    <a:lnTo>
                      <a:pt x="1652" y="78"/>
                    </a:lnTo>
                    <a:lnTo>
                      <a:pt x="1644" y="64"/>
                    </a:lnTo>
                    <a:lnTo>
                      <a:pt x="1640" y="57"/>
                    </a:lnTo>
                    <a:lnTo>
                      <a:pt x="1639" y="54"/>
                    </a:lnTo>
                    <a:lnTo>
                      <a:pt x="1643" y="53"/>
                    </a:lnTo>
                    <a:lnTo>
                      <a:pt x="1652" y="52"/>
                    </a:lnTo>
                    <a:lnTo>
                      <a:pt x="1662" y="53"/>
                    </a:lnTo>
                    <a:lnTo>
                      <a:pt x="1671" y="54"/>
                    </a:lnTo>
                    <a:lnTo>
                      <a:pt x="1676" y="57"/>
                    </a:lnTo>
                    <a:lnTo>
                      <a:pt x="1681" y="59"/>
                    </a:lnTo>
                    <a:lnTo>
                      <a:pt x="1684" y="61"/>
                    </a:lnTo>
                    <a:lnTo>
                      <a:pt x="1688" y="65"/>
                    </a:lnTo>
                    <a:lnTo>
                      <a:pt x="1696" y="79"/>
                    </a:lnTo>
                    <a:lnTo>
                      <a:pt x="1706" y="93"/>
                    </a:lnTo>
                    <a:lnTo>
                      <a:pt x="1714" y="104"/>
                    </a:lnTo>
                    <a:lnTo>
                      <a:pt x="1722" y="113"/>
                    </a:lnTo>
                    <a:lnTo>
                      <a:pt x="1726" y="115"/>
                    </a:lnTo>
                    <a:lnTo>
                      <a:pt x="1730" y="116"/>
                    </a:lnTo>
                    <a:lnTo>
                      <a:pt x="1732" y="116"/>
                    </a:lnTo>
                    <a:lnTo>
                      <a:pt x="1736" y="115"/>
                    </a:lnTo>
                    <a:lnTo>
                      <a:pt x="1738" y="114"/>
                    </a:lnTo>
                    <a:lnTo>
                      <a:pt x="1740" y="110"/>
                    </a:lnTo>
                    <a:lnTo>
                      <a:pt x="1744" y="107"/>
                    </a:lnTo>
                    <a:lnTo>
                      <a:pt x="1746" y="102"/>
                    </a:lnTo>
                    <a:lnTo>
                      <a:pt x="1750" y="96"/>
                    </a:lnTo>
                    <a:lnTo>
                      <a:pt x="1755" y="92"/>
                    </a:lnTo>
                    <a:lnTo>
                      <a:pt x="1759" y="90"/>
                    </a:lnTo>
                    <a:lnTo>
                      <a:pt x="1765" y="90"/>
                    </a:lnTo>
                    <a:lnTo>
                      <a:pt x="1770" y="90"/>
                    </a:lnTo>
                    <a:lnTo>
                      <a:pt x="1776" y="92"/>
                    </a:lnTo>
                    <a:lnTo>
                      <a:pt x="1781" y="95"/>
                    </a:lnTo>
                    <a:lnTo>
                      <a:pt x="1783" y="98"/>
                    </a:lnTo>
                    <a:lnTo>
                      <a:pt x="1789" y="109"/>
                    </a:lnTo>
                    <a:lnTo>
                      <a:pt x="1796" y="121"/>
                    </a:lnTo>
                    <a:lnTo>
                      <a:pt x="1800" y="127"/>
                    </a:lnTo>
                    <a:lnTo>
                      <a:pt x="1803" y="132"/>
                    </a:lnTo>
                    <a:lnTo>
                      <a:pt x="1807" y="135"/>
                    </a:lnTo>
                    <a:lnTo>
                      <a:pt x="1810" y="137"/>
                    </a:lnTo>
                    <a:lnTo>
                      <a:pt x="1814" y="139"/>
                    </a:lnTo>
                    <a:lnTo>
                      <a:pt x="1818" y="139"/>
                    </a:lnTo>
                    <a:lnTo>
                      <a:pt x="1822" y="137"/>
                    </a:lnTo>
                    <a:lnTo>
                      <a:pt x="1826" y="136"/>
                    </a:lnTo>
                    <a:lnTo>
                      <a:pt x="1829" y="133"/>
                    </a:lnTo>
                    <a:lnTo>
                      <a:pt x="1834" y="128"/>
                    </a:lnTo>
                    <a:lnTo>
                      <a:pt x="1838" y="122"/>
                    </a:lnTo>
                    <a:lnTo>
                      <a:pt x="1840" y="115"/>
                    </a:lnTo>
                    <a:lnTo>
                      <a:pt x="1847" y="99"/>
                    </a:lnTo>
                    <a:lnTo>
                      <a:pt x="1854" y="83"/>
                    </a:lnTo>
                    <a:lnTo>
                      <a:pt x="1864" y="67"/>
                    </a:lnTo>
                    <a:lnTo>
                      <a:pt x="1875" y="50"/>
                    </a:lnTo>
                    <a:lnTo>
                      <a:pt x="1881" y="42"/>
                    </a:lnTo>
                    <a:lnTo>
                      <a:pt x="1889" y="35"/>
                    </a:lnTo>
                    <a:lnTo>
                      <a:pt x="1896" y="29"/>
                    </a:lnTo>
                    <a:lnTo>
                      <a:pt x="1904" y="23"/>
                    </a:lnTo>
                    <a:lnTo>
                      <a:pt x="1921" y="16"/>
                    </a:lnTo>
                    <a:lnTo>
                      <a:pt x="1938" y="9"/>
                    </a:lnTo>
                    <a:lnTo>
                      <a:pt x="1952" y="3"/>
                    </a:lnTo>
                    <a:lnTo>
                      <a:pt x="1965" y="1"/>
                    </a:lnTo>
                    <a:lnTo>
                      <a:pt x="1971" y="0"/>
                    </a:lnTo>
                    <a:lnTo>
                      <a:pt x="1976" y="0"/>
                    </a:lnTo>
                    <a:lnTo>
                      <a:pt x="1979" y="1"/>
                    </a:lnTo>
                    <a:lnTo>
                      <a:pt x="1983" y="2"/>
                    </a:lnTo>
                    <a:lnTo>
                      <a:pt x="1984" y="4"/>
                    </a:lnTo>
                    <a:lnTo>
                      <a:pt x="1985" y="8"/>
                    </a:lnTo>
                    <a:lnTo>
                      <a:pt x="1985" y="11"/>
                    </a:lnTo>
                    <a:lnTo>
                      <a:pt x="1984" y="15"/>
                    </a:lnTo>
                    <a:lnTo>
                      <a:pt x="1980" y="23"/>
                    </a:lnTo>
                    <a:lnTo>
                      <a:pt x="1976" y="32"/>
                    </a:lnTo>
                    <a:lnTo>
                      <a:pt x="1968" y="40"/>
                    </a:lnTo>
                    <a:lnTo>
                      <a:pt x="1963" y="50"/>
                    </a:lnTo>
                    <a:lnTo>
                      <a:pt x="1958" y="58"/>
                    </a:lnTo>
                    <a:lnTo>
                      <a:pt x="1955" y="66"/>
                    </a:lnTo>
                    <a:lnTo>
                      <a:pt x="1955" y="71"/>
                    </a:lnTo>
                    <a:lnTo>
                      <a:pt x="1958" y="74"/>
                    </a:lnTo>
                    <a:lnTo>
                      <a:pt x="1960" y="78"/>
                    </a:lnTo>
                    <a:lnTo>
                      <a:pt x="1964" y="82"/>
                    </a:lnTo>
                    <a:lnTo>
                      <a:pt x="1965" y="84"/>
                    </a:lnTo>
                    <a:lnTo>
                      <a:pt x="1966" y="89"/>
                    </a:lnTo>
                    <a:lnTo>
                      <a:pt x="1968" y="90"/>
                    </a:lnTo>
                    <a:lnTo>
                      <a:pt x="1971" y="91"/>
                    </a:lnTo>
                    <a:lnTo>
                      <a:pt x="1976" y="91"/>
                    </a:lnTo>
                    <a:lnTo>
                      <a:pt x="1979" y="92"/>
                    </a:lnTo>
                    <a:lnTo>
                      <a:pt x="1990" y="91"/>
                    </a:lnTo>
                    <a:lnTo>
                      <a:pt x="1998" y="90"/>
                    </a:lnTo>
                    <a:lnTo>
                      <a:pt x="2007" y="90"/>
                    </a:lnTo>
                    <a:lnTo>
                      <a:pt x="2012" y="91"/>
                    </a:lnTo>
                    <a:lnTo>
                      <a:pt x="2017" y="93"/>
                    </a:lnTo>
                    <a:lnTo>
                      <a:pt x="2022" y="98"/>
                    </a:lnTo>
                    <a:lnTo>
                      <a:pt x="2027" y="105"/>
                    </a:lnTo>
                    <a:lnTo>
                      <a:pt x="2030" y="114"/>
                    </a:lnTo>
                    <a:lnTo>
                      <a:pt x="2030" y="117"/>
                    </a:lnTo>
                    <a:lnTo>
                      <a:pt x="2030" y="121"/>
                    </a:lnTo>
                    <a:lnTo>
                      <a:pt x="2029" y="123"/>
                    </a:lnTo>
                    <a:lnTo>
                      <a:pt x="2027" y="126"/>
                    </a:lnTo>
                    <a:lnTo>
                      <a:pt x="2021" y="129"/>
                    </a:lnTo>
                    <a:lnTo>
                      <a:pt x="2014" y="132"/>
                    </a:lnTo>
                    <a:lnTo>
                      <a:pt x="2010" y="133"/>
                    </a:lnTo>
                    <a:lnTo>
                      <a:pt x="2007" y="135"/>
                    </a:lnTo>
                    <a:lnTo>
                      <a:pt x="2003" y="139"/>
                    </a:lnTo>
                    <a:lnTo>
                      <a:pt x="2001" y="143"/>
                    </a:lnTo>
                    <a:lnTo>
                      <a:pt x="1996" y="155"/>
                    </a:lnTo>
                    <a:lnTo>
                      <a:pt x="1992" y="167"/>
                    </a:lnTo>
                    <a:lnTo>
                      <a:pt x="1991" y="179"/>
                    </a:lnTo>
                    <a:lnTo>
                      <a:pt x="1990" y="190"/>
                    </a:lnTo>
                    <a:lnTo>
                      <a:pt x="1989" y="200"/>
                    </a:lnTo>
                    <a:lnTo>
                      <a:pt x="1988" y="210"/>
                    </a:lnTo>
                    <a:lnTo>
                      <a:pt x="1984" y="219"/>
                    </a:lnTo>
                    <a:lnTo>
                      <a:pt x="1979" y="225"/>
                    </a:lnTo>
                    <a:lnTo>
                      <a:pt x="1972" y="233"/>
                    </a:lnTo>
                    <a:lnTo>
                      <a:pt x="1963" y="239"/>
                    </a:lnTo>
                    <a:lnTo>
                      <a:pt x="1952" y="244"/>
                    </a:lnTo>
                    <a:lnTo>
                      <a:pt x="1944" y="249"/>
                    </a:lnTo>
                    <a:lnTo>
                      <a:pt x="1941" y="250"/>
                    </a:lnTo>
                    <a:lnTo>
                      <a:pt x="1940" y="253"/>
                    </a:lnTo>
                    <a:lnTo>
                      <a:pt x="1939" y="255"/>
                    </a:lnTo>
                    <a:lnTo>
                      <a:pt x="1938" y="258"/>
                    </a:lnTo>
                    <a:lnTo>
                      <a:pt x="1939" y="263"/>
                    </a:lnTo>
                    <a:lnTo>
                      <a:pt x="1941" y="271"/>
                    </a:lnTo>
                    <a:lnTo>
                      <a:pt x="1944" y="279"/>
                    </a:lnTo>
                    <a:lnTo>
                      <a:pt x="1946" y="288"/>
                    </a:lnTo>
                    <a:lnTo>
                      <a:pt x="1947" y="294"/>
                    </a:lnTo>
                    <a:lnTo>
                      <a:pt x="1947" y="299"/>
                    </a:lnTo>
                    <a:lnTo>
                      <a:pt x="1946" y="304"/>
                    </a:lnTo>
                    <a:lnTo>
                      <a:pt x="1945" y="309"/>
                    </a:lnTo>
                    <a:lnTo>
                      <a:pt x="1940" y="318"/>
                    </a:lnTo>
                    <a:lnTo>
                      <a:pt x="1934" y="328"/>
                    </a:lnTo>
                    <a:lnTo>
                      <a:pt x="1927" y="338"/>
                    </a:lnTo>
                    <a:lnTo>
                      <a:pt x="1923" y="350"/>
                    </a:lnTo>
                    <a:lnTo>
                      <a:pt x="1920" y="363"/>
                    </a:lnTo>
                    <a:lnTo>
                      <a:pt x="1917" y="374"/>
                    </a:lnTo>
                    <a:lnTo>
                      <a:pt x="1914" y="385"/>
                    </a:lnTo>
                    <a:lnTo>
                      <a:pt x="1910" y="395"/>
                    </a:lnTo>
                    <a:lnTo>
                      <a:pt x="1905" y="408"/>
                    </a:lnTo>
                    <a:lnTo>
                      <a:pt x="1902" y="422"/>
                    </a:lnTo>
                    <a:lnTo>
                      <a:pt x="1901" y="436"/>
                    </a:lnTo>
                    <a:lnTo>
                      <a:pt x="1900" y="448"/>
                    </a:lnTo>
                    <a:lnTo>
                      <a:pt x="1900" y="458"/>
                    </a:lnTo>
                    <a:lnTo>
                      <a:pt x="1898" y="467"/>
                    </a:lnTo>
                    <a:lnTo>
                      <a:pt x="1895" y="476"/>
                    </a:lnTo>
                    <a:lnTo>
                      <a:pt x="1890" y="485"/>
                    </a:lnTo>
                    <a:lnTo>
                      <a:pt x="1884" y="493"/>
                    </a:lnTo>
                    <a:lnTo>
                      <a:pt x="1878" y="496"/>
                    </a:lnTo>
                    <a:lnTo>
                      <a:pt x="1873" y="499"/>
                    </a:lnTo>
                    <a:lnTo>
                      <a:pt x="1869" y="500"/>
                    </a:lnTo>
                    <a:lnTo>
                      <a:pt x="1864" y="501"/>
                    </a:lnTo>
                    <a:lnTo>
                      <a:pt x="1860" y="505"/>
                    </a:lnTo>
                    <a:lnTo>
                      <a:pt x="1858" y="508"/>
                    </a:lnTo>
                    <a:lnTo>
                      <a:pt x="1857" y="513"/>
                    </a:lnTo>
                    <a:lnTo>
                      <a:pt x="1854" y="520"/>
                    </a:lnTo>
                    <a:lnTo>
                      <a:pt x="1850" y="530"/>
                    </a:lnTo>
                    <a:lnTo>
                      <a:pt x="1842" y="539"/>
                    </a:lnTo>
                    <a:lnTo>
                      <a:pt x="1837" y="546"/>
                    </a:lnTo>
                    <a:lnTo>
                      <a:pt x="1831" y="552"/>
                    </a:lnTo>
                    <a:lnTo>
                      <a:pt x="1823" y="557"/>
                    </a:lnTo>
                    <a:lnTo>
                      <a:pt x="1818" y="561"/>
                    </a:lnTo>
                    <a:lnTo>
                      <a:pt x="1809" y="563"/>
                    </a:lnTo>
                    <a:lnTo>
                      <a:pt x="1802" y="564"/>
                    </a:lnTo>
                    <a:lnTo>
                      <a:pt x="1796" y="568"/>
                    </a:lnTo>
                    <a:lnTo>
                      <a:pt x="1794" y="570"/>
                    </a:lnTo>
                    <a:lnTo>
                      <a:pt x="1793" y="572"/>
                    </a:lnTo>
                    <a:lnTo>
                      <a:pt x="1791" y="576"/>
                    </a:lnTo>
                    <a:lnTo>
                      <a:pt x="1791" y="580"/>
                    </a:lnTo>
                    <a:lnTo>
                      <a:pt x="1790" y="587"/>
                    </a:lnTo>
                    <a:lnTo>
                      <a:pt x="1789" y="593"/>
                    </a:lnTo>
                    <a:lnTo>
                      <a:pt x="1787" y="599"/>
                    </a:lnTo>
                    <a:lnTo>
                      <a:pt x="1783" y="603"/>
                    </a:lnTo>
                    <a:lnTo>
                      <a:pt x="1779" y="609"/>
                    </a:lnTo>
                    <a:lnTo>
                      <a:pt x="1776" y="616"/>
                    </a:lnTo>
                    <a:lnTo>
                      <a:pt x="1775" y="624"/>
                    </a:lnTo>
                    <a:lnTo>
                      <a:pt x="1775" y="633"/>
                    </a:lnTo>
                    <a:lnTo>
                      <a:pt x="1776" y="645"/>
                    </a:lnTo>
                    <a:lnTo>
                      <a:pt x="1776" y="660"/>
                    </a:lnTo>
                    <a:lnTo>
                      <a:pt x="1775" y="675"/>
                    </a:lnTo>
                    <a:lnTo>
                      <a:pt x="1774" y="688"/>
                    </a:lnTo>
                    <a:lnTo>
                      <a:pt x="1774" y="697"/>
                    </a:lnTo>
                    <a:lnTo>
                      <a:pt x="1774" y="706"/>
                    </a:lnTo>
                    <a:lnTo>
                      <a:pt x="1775" y="709"/>
                    </a:lnTo>
                    <a:lnTo>
                      <a:pt x="1776" y="713"/>
                    </a:lnTo>
                    <a:lnTo>
                      <a:pt x="1778" y="715"/>
                    </a:lnTo>
                    <a:lnTo>
                      <a:pt x="1782" y="719"/>
                    </a:lnTo>
                    <a:lnTo>
                      <a:pt x="1789" y="725"/>
                    </a:lnTo>
                    <a:lnTo>
                      <a:pt x="1797" y="731"/>
                    </a:lnTo>
                    <a:lnTo>
                      <a:pt x="1806" y="739"/>
                    </a:lnTo>
                    <a:lnTo>
                      <a:pt x="1812" y="747"/>
                    </a:lnTo>
                    <a:lnTo>
                      <a:pt x="1820" y="765"/>
                    </a:lnTo>
                    <a:lnTo>
                      <a:pt x="1826" y="780"/>
                    </a:lnTo>
                    <a:lnTo>
                      <a:pt x="1829" y="786"/>
                    </a:lnTo>
                    <a:lnTo>
                      <a:pt x="1834" y="790"/>
                    </a:lnTo>
                    <a:lnTo>
                      <a:pt x="1839" y="791"/>
                    </a:lnTo>
                    <a:lnTo>
                      <a:pt x="1844" y="794"/>
                    </a:lnTo>
                    <a:lnTo>
                      <a:pt x="1847" y="796"/>
                    </a:lnTo>
                    <a:lnTo>
                      <a:pt x="1851" y="801"/>
                    </a:lnTo>
                    <a:lnTo>
                      <a:pt x="1851" y="804"/>
                    </a:lnTo>
                    <a:lnTo>
                      <a:pt x="1852" y="807"/>
                    </a:lnTo>
                    <a:lnTo>
                      <a:pt x="1851" y="810"/>
                    </a:lnTo>
                    <a:lnTo>
                      <a:pt x="1850" y="814"/>
                    </a:lnTo>
                    <a:lnTo>
                      <a:pt x="1847" y="820"/>
                    </a:lnTo>
                    <a:lnTo>
                      <a:pt x="1846" y="823"/>
                    </a:lnTo>
                    <a:lnTo>
                      <a:pt x="1848" y="828"/>
                    </a:lnTo>
                    <a:lnTo>
                      <a:pt x="1852" y="832"/>
                    </a:lnTo>
                    <a:lnTo>
                      <a:pt x="1857" y="835"/>
                    </a:lnTo>
                    <a:lnTo>
                      <a:pt x="1862" y="840"/>
                    </a:lnTo>
                    <a:lnTo>
                      <a:pt x="1864" y="843"/>
                    </a:lnTo>
                    <a:lnTo>
                      <a:pt x="1866" y="847"/>
                    </a:lnTo>
                    <a:lnTo>
                      <a:pt x="1869" y="851"/>
                    </a:lnTo>
                    <a:lnTo>
                      <a:pt x="1870" y="857"/>
                    </a:lnTo>
                    <a:lnTo>
                      <a:pt x="1871" y="867"/>
                    </a:lnTo>
                    <a:lnTo>
                      <a:pt x="1872" y="878"/>
                    </a:lnTo>
                    <a:lnTo>
                      <a:pt x="1872" y="889"/>
                    </a:lnTo>
                    <a:lnTo>
                      <a:pt x="1871" y="899"/>
                    </a:lnTo>
                    <a:lnTo>
                      <a:pt x="1870" y="904"/>
                    </a:lnTo>
                    <a:lnTo>
                      <a:pt x="1867" y="909"/>
                    </a:lnTo>
                    <a:lnTo>
                      <a:pt x="1865" y="914"/>
                    </a:lnTo>
                    <a:lnTo>
                      <a:pt x="1863" y="918"/>
                    </a:lnTo>
                    <a:lnTo>
                      <a:pt x="1856" y="927"/>
                    </a:lnTo>
                    <a:lnTo>
                      <a:pt x="1846" y="934"/>
                    </a:lnTo>
                    <a:lnTo>
                      <a:pt x="1837" y="940"/>
                    </a:lnTo>
                    <a:lnTo>
                      <a:pt x="1828" y="945"/>
                    </a:lnTo>
                    <a:lnTo>
                      <a:pt x="1826" y="947"/>
                    </a:lnTo>
                    <a:lnTo>
                      <a:pt x="1822" y="948"/>
                    </a:lnTo>
                    <a:lnTo>
                      <a:pt x="1821" y="950"/>
                    </a:lnTo>
                    <a:lnTo>
                      <a:pt x="1820" y="953"/>
                    </a:lnTo>
                    <a:lnTo>
                      <a:pt x="1820" y="959"/>
                    </a:lnTo>
                    <a:lnTo>
                      <a:pt x="1822" y="966"/>
                    </a:lnTo>
                    <a:lnTo>
                      <a:pt x="1826" y="972"/>
                    </a:lnTo>
                    <a:lnTo>
                      <a:pt x="1829" y="979"/>
                    </a:lnTo>
                    <a:lnTo>
                      <a:pt x="1834" y="984"/>
                    </a:lnTo>
                    <a:lnTo>
                      <a:pt x="1837" y="989"/>
                    </a:lnTo>
                    <a:lnTo>
                      <a:pt x="1838" y="994"/>
                    </a:lnTo>
                    <a:lnTo>
                      <a:pt x="1837" y="1003"/>
                    </a:lnTo>
                    <a:lnTo>
                      <a:pt x="1827" y="1019"/>
                    </a:lnTo>
                    <a:lnTo>
                      <a:pt x="1815" y="1036"/>
                    </a:lnTo>
                    <a:lnTo>
                      <a:pt x="1809" y="1047"/>
                    </a:lnTo>
                    <a:lnTo>
                      <a:pt x="1801" y="1060"/>
                    </a:lnTo>
                    <a:lnTo>
                      <a:pt x="1791" y="1074"/>
                    </a:lnTo>
                    <a:lnTo>
                      <a:pt x="1782" y="1087"/>
                    </a:lnTo>
                    <a:lnTo>
                      <a:pt x="1771" y="1098"/>
                    </a:lnTo>
                    <a:lnTo>
                      <a:pt x="1760" y="1109"/>
                    </a:lnTo>
                    <a:lnTo>
                      <a:pt x="1751" y="1118"/>
                    </a:lnTo>
                    <a:lnTo>
                      <a:pt x="1745" y="1124"/>
                    </a:lnTo>
                    <a:lnTo>
                      <a:pt x="1741" y="1130"/>
                    </a:lnTo>
                    <a:lnTo>
                      <a:pt x="1739" y="1136"/>
                    </a:lnTo>
                    <a:lnTo>
                      <a:pt x="1739" y="1142"/>
                    </a:lnTo>
                    <a:lnTo>
                      <a:pt x="1741" y="1148"/>
                    </a:lnTo>
                    <a:lnTo>
                      <a:pt x="1744" y="1155"/>
                    </a:lnTo>
                    <a:lnTo>
                      <a:pt x="1745" y="1162"/>
                    </a:lnTo>
                    <a:lnTo>
                      <a:pt x="1746" y="1169"/>
                    </a:lnTo>
                    <a:lnTo>
                      <a:pt x="1745" y="1179"/>
                    </a:lnTo>
                    <a:lnTo>
                      <a:pt x="1743" y="1186"/>
                    </a:lnTo>
                    <a:lnTo>
                      <a:pt x="1741" y="1192"/>
                    </a:lnTo>
                    <a:lnTo>
                      <a:pt x="1741" y="1197"/>
                    </a:lnTo>
                    <a:lnTo>
                      <a:pt x="1744" y="1201"/>
                    </a:lnTo>
                    <a:lnTo>
                      <a:pt x="1746" y="1207"/>
                    </a:lnTo>
                    <a:lnTo>
                      <a:pt x="1749" y="1214"/>
                    </a:lnTo>
                    <a:lnTo>
                      <a:pt x="1749" y="1221"/>
                    </a:lnTo>
                    <a:lnTo>
                      <a:pt x="1746" y="1229"/>
                    </a:lnTo>
                    <a:lnTo>
                      <a:pt x="1743" y="1236"/>
                    </a:lnTo>
                    <a:lnTo>
                      <a:pt x="1741" y="1243"/>
                    </a:lnTo>
                    <a:lnTo>
                      <a:pt x="1741" y="1245"/>
                    </a:lnTo>
                    <a:lnTo>
                      <a:pt x="1743" y="1248"/>
                    </a:lnTo>
                    <a:lnTo>
                      <a:pt x="1744" y="1250"/>
                    </a:lnTo>
                    <a:lnTo>
                      <a:pt x="1746" y="1251"/>
                    </a:lnTo>
                    <a:lnTo>
                      <a:pt x="1752" y="1255"/>
                    </a:lnTo>
                    <a:lnTo>
                      <a:pt x="1757" y="1258"/>
                    </a:lnTo>
                    <a:lnTo>
                      <a:pt x="1758" y="1262"/>
                    </a:lnTo>
                    <a:lnTo>
                      <a:pt x="1759" y="1264"/>
                    </a:lnTo>
                    <a:lnTo>
                      <a:pt x="1760" y="1268"/>
                    </a:lnTo>
                    <a:lnTo>
                      <a:pt x="1759" y="1273"/>
                    </a:lnTo>
                    <a:lnTo>
                      <a:pt x="1759" y="1282"/>
                    </a:lnTo>
                    <a:lnTo>
                      <a:pt x="1759" y="1290"/>
                    </a:lnTo>
                    <a:lnTo>
                      <a:pt x="1762" y="1299"/>
                    </a:lnTo>
                    <a:lnTo>
                      <a:pt x="1766" y="1308"/>
                    </a:lnTo>
                    <a:lnTo>
                      <a:pt x="1769" y="1313"/>
                    </a:lnTo>
                    <a:lnTo>
                      <a:pt x="1771" y="1318"/>
                    </a:lnTo>
                    <a:lnTo>
                      <a:pt x="1772" y="1324"/>
                    </a:lnTo>
                    <a:lnTo>
                      <a:pt x="1774" y="1328"/>
                    </a:lnTo>
                    <a:lnTo>
                      <a:pt x="1774" y="1340"/>
                    </a:lnTo>
                    <a:lnTo>
                      <a:pt x="1771" y="1350"/>
                    </a:lnTo>
                    <a:lnTo>
                      <a:pt x="1769" y="1359"/>
                    </a:lnTo>
                    <a:lnTo>
                      <a:pt x="1766" y="1368"/>
                    </a:lnTo>
                    <a:lnTo>
                      <a:pt x="1766" y="1377"/>
                    </a:lnTo>
                    <a:lnTo>
                      <a:pt x="1768" y="1387"/>
                    </a:lnTo>
                    <a:lnTo>
                      <a:pt x="1770" y="1399"/>
                    </a:lnTo>
                    <a:lnTo>
                      <a:pt x="1771" y="1412"/>
                    </a:lnTo>
                    <a:lnTo>
                      <a:pt x="1772" y="1418"/>
                    </a:lnTo>
                    <a:lnTo>
                      <a:pt x="1771" y="1425"/>
                    </a:lnTo>
                    <a:lnTo>
                      <a:pt x="1771" y="1432"/>
                    </a:lnTo>
                    <a:lnTo>
                      <a:pt x="1770" y="1438"/>
                    </a:lnTo>
                    <a:lnTo>
                      <a:pt x="1766" y="1451"/>
                    </a:lnTo>
                    <a:lnTo>
                      <a:pt x="1763" y="1465"/>
                    </a:lnTo>
                    <a:lnTo>
                      <a:pt x="1760" y="1481"/>
                    </a:lnTo>
                    <a:lnTo>
                      <a:pt x="1759" y="1495"/>
                    </a:lnTo>
                    <a:lnTo>
                      <a:pt x="1760" y="1509"/>
                    </a:lnTo>
                    <a:lnTo>
                      <a:pt x="1763" y="1521"/>
                    </a:lnTo>
                    <a:lnTo>
                      <a:pt x="1765" y="1534"/>
                    </a:lnTo>
                    <a:lnTo>
                      <a:pt x="1769" y="1546"/>
                    </a:lnTo>
                    <a:lnTo>
                      <a:pt x="1774" y="1559"/>
                    </a:lnTo>
                    <a:lnTo>
                      <a:pt x="1777" y="1569"/>
                    </a:lnTo>
                    <a:lnTo>
                      <a:pt x="1779" y="1578"/>
                    </a:lnTo>
                    <a:lnTo>
                      <a:pt x="1781" y="1589"/>
                    </a:lnTo>
                    <a:lnTo>
                      <a:pt x="1782" y="1601"/>
                    </a:lnTo>
                    <a:lnTo>
                      <a:pt x="1783" y="1610"/>
                    </a:lnTo>
                    <a:lnTo>
                      <a:pt x="1785" y="1620"/>
                    </a:lnTo>
                    <a:lnTo>
                      <a:pt x="1790" y="1626"/>
                    </a:lnTo>
                    <a:lnTo>
                      <a:pt x="1795" y="1629"/>
                    </a:lnTo>
                    <a:lnTo>
                      <a:pt x="1800" y="1633"/>
                    </a:lnTo>
                    <a:lnTo>
                      <a:pt x="1801" y="1636"/>
                    </a:lnTo>
                    <a:lnTo>
                      <a:pt x="1802" y="1640"/>
                    </a:lnTo>
                    <a:lnTo>
                      <a:pt x="1803" y="1645"/>
                    </a:lnTo>
                    <a:lnTo>
                      <a:pt x="1804" y="1652"/>
                    </a:lnTo>
                    <a:lnTo>
                      <a:pt x="1806" y="1670"/>
                    </a:lnTo>
                    <a:lnTo>
                      <a:pt x="1808" y="1692"/>
                    </a:lnTo>
                    <a:lnTo>
                      <a:pt x="1809" y="1714"/>
                    </a:lnTo>
                    <a:lnTo>
                      <a:pt x="1810" y="1728"/>
                    </a:lnTo>
                    <a:lnTo>
                      <a:pt x="1808" y="1746"/>
                    </a:lnTo>
                    <a:lnTo>
                      <a:pt x="1801" y="1772"/>
                    </a:lnTo>
                    <a:lnTo>
                      <a:pt x="1791" y="1800"/>
                    </a:lnTo>
                    <a:lnTo>
                      <a:pt x="1782" y="1823"/>
                    </a:lnTo>
                    <a:lnTo>
                      <a:pt x="1772" y="1842"/>
                    </a:lnTo>
                    <a:lnTo>
                      <a:pt x="1760" y="1860"/>
                    </a:lnTo>
                    <a:lnTo>
                      <a:pt x="1750" y="1875"/>
                    </a:lnTo>
                    <a:lnTo>
                      <a:pt x="1741" y="1887"/>
                    </a:lnTo>
                    <a:lnTo>
                      <a:pt x="1736" y="1900"/>
                    </a:lnTo>
                    <a:lnTo>
                      <a:pt x="1731" y="1917"/>
                    </a:lnTo>
                    <a:lnTo>
                      <a:pt x="1727" y="1932"/>
                    </a:lnTo>
                    <a:lnTo>
                      <a:pt x="1725" y="1945"/>
                    </a:lnTo>
                    <a:lnTo>
                      <a:pt x="1725" y="1957"/>
                    </a:lnTo>
                    <a:lnTo>
                      <a:pt x="1722" y="1970"/>
                    </a:lnTo>
                    <a:lnTo>
                      <a:pt x="1719" y="1983"/>
                    </a:lnTo>
                    <a:lnTo>
                      <a:pt x="1713" y="1996"/>
                    </a:lnTo>
                    <a:lnTo>
                      <a:pt x="1708" y="2009"/>
                    </a:lnTo>
                    <a:lnTo>
                      <a:pt x="1705" y="2024"/>
                    </a:lnTo>
                    <a:lnTo>
                      <a:pt x="1702" y="2040"/>
                    </a:lnTo>
                    <a:lnTo>
                      <a:pt x="1701" y="2057"/>
                    </a:lnTo>
                    <a:lnTo>
                      <a:pt x="1701" y="2075"/>
                    </a:lnTo>
                    <a:lnTo>
                      <a:pt x="1701" y="2094"/>
                    </a:lnTo>
                    <a:lnTo>
                      <a:pt x="1701" y="2112"/>
                    </a:lnTo>
                    <a:lnTo>
                      <a:pt x="1701" y="2125"/>
                    </a:lnTo>
                    <a:lnTo>
                      <a:pt x="1702" y="2139"/>
                    </a:lnTo>
                    <a:lnTo>
                      <a:pt x="1706" y="2156"/>
                    </a:lnTo>
                    <a:lnTo>
                      <a:pt x="1708" y="2163"/>
                    </a:lnTo>
                    <a:lnTo>
                      <a:pt x="1711" y="2171"/>
                    </a:lnTo>
                    <a:lnTo>
                      <a:pt x="1714" y="2177"/>
                    </a:lnTo>
                    <a:lnTo>
                      <a:pt x="1719" y="2183"/>
                    </a:lnTo>
                    <a:lnTo>
                      <a:pt x="1722" y="2187"/>
                    </a:lnTo>
                    <a:lnTo>
                      <a:pt x="1728" y="2188"/>
                    </a:lnTo>
                    <a:lnTo>
                      <a:pt x="1734" y="2190"/>
                    </a:lnTo>
                    <a:lnTo>
                      <a:pt x="1740" y="2190"/>
                    </a:lnTo>
                    <a:lnTo>
                      <a:pt x="1745" y="2190"/>
                    </a:lnTo>
                    <a:lnTo>
                      <a:pt x="1747" y="2190"/>
                    </a:lnTo>
                    <a:lnTo>
                      <a:pt x="1749" y="2190"/>
                    </a:lnTo>
                    <a:lnTo>
                      <a:pt x="1749" y="2193"/>
                    </a:lnTo>
                    <a:lnTo>
                      <a:pt x="1746" y="2196"/>
                    </a:lnTo>
                    <a:lnTo>
                      <a:pt x="1744" y="2202"/>
                    </a:lnTo>
                    <a:lnTo>
                      <a:pt x="1741" y="2209"/>
                    </a:lnTo>
                    <a:lnTo>
                      <a:pt x="1739" y="2218"/>
                    </a:lnTo>
                    <a:lnTo>
                      <a:pt x="1738" y="2227"/>
                    </a:lnTo>
                    <a:lnTo>
                      <a:pt x="1739" y="2237"/>
                    </a:lnTo>
                    <a:lnTo>
                      <a:pt x="1740" y="2246"/>
                    </a:lnTo>
                    <a:lnTo>
                      <a:pt x="1744" y="2253"/>
                    </a:lnTo>
                    <a:lnTo>
                      <a:pt x="1747" y="2259"/>
                    </a:lnTo>
                    <a:lnTo>
                      <a:pt x="1752" y="2264"/>
                    </a:lnTo>
                    <a:lnTo>
                      <a:pt x="1762" y="2272"/>
                    </a:lnTo>
                    <a:lnTo>
                      <a:pt x="1770" y="2279"/>
                    </a:lnTo>
                    <a:lnTo>
                      <a:pt x="1772" y="2283"/>
                    </a:lnTo>
                    <a:lnTo>
                      <a:pt x="1775" y="2288"/>
                    </a:lnTo>
                    <a:lnTo>
                      <a:pt x="1776" y="2291"/>
                    </a:lnTo>
                    <a:lnTo>
                      <a:pt x="1777" y="2295"/>
                    </a:lnTo>
                    <a:lnTo>
                      <a:pt x="1776" y="2298"/>
                    </a:lnTo>
                    <a:lnTo>
                      <a:pt x="1775" y="2302"/>
                    </a:lnTo>
                    <a:lnTo>
                      <a:pt x="1772" y="2305"/>
                    </a:lnTo>
                    <a:lnTo>
                      <a:pt x="1770" y="2309"/>
                    </a:lnTo>
                    <a:lnTo>
                      <a:pt x="1763" y="2317"/>
                    </a:lnTo>
                    <a:lnTo>
                      <a:pt x="1758" y="2327"/>
                    </a:lnTo>
                    <a:lnTo>
                      <a:pt x="1757" y="2332"/>
                    </a:lnTo>
                    <a:lnTo>
                      <a:pt x="1758" y="2335"/>
                    </a:lnTo>
                    <a:lnTo>
                      <a:pt x="1759" y="2340"/>
                    </a:lnTo>
                    <a:lnTo>
                      <a:pt x="1764" y="2343"/>
                    </a:lnTo>
                    <a:lnTo>
                      <a:pt x="1778" y="2351"/>
                    </a:lnTo>
                    <a:lnTo>
                      <a:pt x="1795" y="2359"/>
                    </a:lnTo>
                    <a:lnTo>
                      <a:pt x="1813" y="2366"/>
                    </a:lnTo>
                    <a:lnTo>
                      <a:pt x="1826" y="2373"/>
                    </a:lnTo>
                    <a:lnTo>
                      <a:pt x="1829" y="2377"/>
                    </a:lnTo>
                    <a:lnTo>
                      <a:pt x="1833" y="2379"/>
                    </a:lnTo>
                    <a:lnTo>
                      <a:pt x="1834" y="2383"/>
                    </a:lnTo>
                    <a:lnTo>
                      <a:pt x="1835" y="2385"/>
                    </a:lnTo>
                    <a:lnTo>
                      <a:pt x="1834" y="2391"/>
                    </a:lnTo>
                    <a:lnTo>
                      <a:pt x="1832" y="2396"/>
                    </a:lnTo>
                    <a:lnTo>
                      <a:pt x="1827" y="2402"/>
                    </a:lnTo>
                    <a:lnTo>
                      <a:pt x="1821" y="2409"/>
                    </a:lnTo>
                    <a:lnTo>
                      <a:pt x="1819" y="2412"/>
                    </a:lnTo>
                    <a:lnTo>
                      <a:pt x="1818" y="2417"/>
                    </a:lnTo>
                    <a:lnTo>
                      <a:pt x="1816" y="2423"/>
                    </a:lnTo>
                    <a:lnTo>
                      <a:pt x="1816" y="2429"/>
                    </a:lnTo>
                    <a:lnTo>
                      <a:pt x="1818" y="2435"/>
                    </a:lnTo>
                    <a:lnTo>
                      <a:pt x="1820" y="2441"/>
                    </a:lnTo>
                    <a:lnTo>
                      <a:pt x="1822" y="2446"/>
                    </a:lnTo>
                    <a:lnTo>
                      <a:pt x="1826" y="2450"/>
                    </a:lnTo>
                    <a:lnTo>
                      <a:pt x="1832" y="2458"/>
                    </a:lnTo>
                    <a:lnTo>
                      <a:pt x="1837" y="2464"/>
                    </a:lnTo>
                    <a:lnTo>
                      <a:pt x="1838" y="2466"/>
                    </a:lnTo>
                    <a:lnTo>
                      <a:pt x="1838" y="2469"/>
                    </a:lnTo>
                    <a:lnTo>
                      <a:pt x="1838" y="2472"/>
                    </a:lnTo>
                    <a:lnTo>
                      <a:pt x="1837" y="2475"/>
                    </a:lnTo>
                    <a:lnTo>
                      <a:pt x="1833" y="2481"/>
                    </a:lnTo>
                    <a:lnTo>
                      <a:pt x="1828" y="2489"/>
                    </a:lnTo>
                    <a:lnTo>
                      <a:pt x="1826" y="2492"/>
                    </a:lnTo>
                    <a:lnTo>
                      <a:pt x="1823" y="2496"/>
                    </a:lnTo>
                    <a:lnTo>
                      <a:pt x="1822" y="2500"/>
                    </a:lnTo>
                    <a:lnTo>
                      <a:pt x="1822" y="2504"/>
                    </a:lnTo>
                    <a:lnTo>
                      <a:pt x="1822" y="2508"/>
                    </a:lnTo>
                    <a:lnTo>
                      <a:pt x="1825" y="2511"/>
                    </a:lnTo>
                    <a:lnTo>
                      <a:pt x="1828" y="2513"/>
                    </a:lnTo>
                    <a:lnTo>
                      <a:pt x="1833" y="2516"/>
                    </a:lnTo>
                    <a:lnTo>
                      <a:pt x="1847" y="2518"/>
                    </a:lnTo>
                    <a:lnTo>
                      <a:pt x="1860" y="2523"/>
                    </a:lnTo>
                    <a:lnTo>
                      <a:pt x="1867" y="2525"/>
                    </a:lnTo>
                    <a:lnTo>
                      <a:pt x="1873" y="2529"/>
                    </a:lnTo>
                    <a:lnTo>
                      <a:pt x="1878" y="2534"/>
                    </a:lnTo>
                    <a:lnTo>
                      <a:pt x="1883" y="2541"/>
                    </a:lnTo>
                    <a:lnTo>
                      <a:pt x="1888" y="2555"/>
                    </a:lnTo>
                    <a:lnTo>
                      <a:pt x="1890" y="2568"/>
                    </a:lnTo>
                    <a:lnTo>
                      <a:pt x="1892" y="2575"/>
                    </a:lnTo>
                    <a:lnTo>
                      <a:pt x="1895" y="2582"/>
                    </a:lnTo>
                    <a:lnTo>
                      <a:pt x="1898" y="2588"/>
                    </a:lnTo>
                    <a:lnTo>
                      <a:pt x="1903" y="2594"/>
                    </a:lnTo>
                    <a:lnTo>
                      <a:pt x="1917" y="2607"/>
                    </a:lnTo>
                    <a:lnTo>
                      <a:pt x="1932" y="2618"/>
                    </a:lnTo>
                    <a:lnTo>
                      <a:pt x="1946" y="2630"/>
                    </a:lnTo>
                    <a:lnTo>
                      <a:pt x="1958" y="2642"/>
                    </a:lnTo>
                    <a:lnTo>
                      <a:pt x="1963" y="2648"/>
                    </a:lnTo>
                    <a:lnTo>
                      <a:pt x="1967" y="2654"/>
                    </a:lnTo>
                    <a:lnTo>
                      <a:pt x="1970" y="2660"/>
                    </a:lnTo>
                    <a:lnTo>
                      <a:pt x="1972" y="2667"/>
                    </a:lnTo>
                    <a:lnTo>
                      <a:pt x="1974" y="2680"/>
                    </a:lnTo>
                    <a:lnTo>
                      <a:pt x="1974" y="2694"/>
                    </a:lnTo>
                    <a:lnTo>
                      <a:pt x="1973" y="2711"/>
                    </a:lnTo>
                    <a:lnTo>
                      <a:pt x="1973" y="2727"/>
                    </a:lnTo>
                    <a:lnTo>
                      <a:pt x="1971" y="2742"/>
                    </a:lnTo>
                    <a:lnTo>
                      <a:pt x="1968" y="2754"/>
                    </a:lnTo>
                    <a:lnTo>
                      <a:pt x="1964" y="2763"/>
                    </a:lnTo>
                    <a:lnTo>
                      <a:pt x="1957" y="2775"/>
                    </a:lnTo>
                    <a:lnTo>
                      <a:pt x="1949" y="2787"/>
                    </a:lnTo>
                    <a:lnTo>
                      <a:pt x="1942" y="2795"/>
                    </a:lnTo>
                    <a:lnTo>
                      <a:pt x="1938" y="2801"/>
                    </a:lnTo>
                    <a:lnTo>
                      <a:pt x="1934" y="2802"/>
                    </a:lnTo>
                    <a:lnTo>
                      <a:pt x="1930" y="2802"/>
                    </a:lnTo>
                    <a:lnTo>
                      <a:pt x="1926" y="2800"/>
                    </a:lnTo>
                    <a:lnTo>
                      <a:pt x="1922" y="2799"/>
                    </a:lnTo>
                    <a:lnTo>
                      <a:pt x="1919" y="2800"/>
                    </a:lnTo>
                    <a:lnTo>
                      <a:pt x="1914" y="2801"/>
                    </a:lnTo>
                    <a:lnTo>
                      <a:pt x="1910" y="2802"/>
                    </a:lnTo>
                    <a:lnTo>
                      <a:pt x="1902" y="2808"/>
                    </a:lnTo>
                    <a:lnTo>
                      <a:pt x="1892" y="2815"/>
                    </a:lnTo>
                    <a:lnTo>
                      <a:pt x="1876" y="2826"/>
                    </a:lnTo>
                    <a:lnTo>
                      <a:pt x="1864" y="2833"/>
                    </a:lnTo>
                    <a:lnTo>
                      <a:pt x="1863" y="2836"/>
                    </a:lnTo>
                    <a:lnTo>
                      <a:pt x="1860" y="2837"/>
                    </a:lnTo>
                    <a:lnTo>
                      <a:pt x="1858" y="2837"/>
                    </a:lnTo>
                    <a:lnTo>
                      <a:pt x="1854" y="2838"/>
                    </a:lnTo>
                    <a:lnTo>
                      <a:pt x="1852" y="2837"/>
                    </a:lnTo>
                    <a:lnTo>
                      <a:pt x="1850" y="2836"/>
                    </a:lnTo>
                    <a:lnTo>
                      <a:pt x="1847" y="2834"/>
                    </a:lnTo>
                    <a:lnTo>
                      <a:pt x="1845" y="2831"/>
                    </a:lnTo>
                    <a:lnTo>
                      <a:pt x="1842" y="2827"/>
                    </a:lnTo>
                    <a:lnTo>
                      <a:pt x="1839" y="2825"/>
                    </a:lnTo>
                    <a:lnTo>
                      <a:pt x="1837" y="2825"/>
                    </a:lnTo>
                    <a:lnTo>
                      <a:pt x="1832" y="2826"/>
                    </a:lnTo>
                    <a:lnTo>
                      <a:pt x="1827" y="2826"/>
                    </a:lnTo>
                    <a:lnTo>
                      <a:pt x="1823" y="2824"/>
                    </a:lnTo>
                    <a:lnTo>
                      <a:pt x="1822" y="2819"/>
                    </a:lnTo>
                    <a:lnTo>
                      <a:pt x="1820" y="2809"/>
                    </a:lnTo>
                    <a:lnTo>
                      <a:pt x="1819" y="2799"/>
                    </a:lnTo>
                    <a:lnTo>
                      <a:pt x="1815" y="2792"/>
                    </a:lnTo>
                    <a:lnTo>
                      <a:pt x="1812" y="2788"/>
                    </a:lnTo>
                    <a:lnTo>
                      <a:pt x="1808" y="2784"/>
                    </a:lnTo>
                    <a:lnTo>
                      <a:pt x="1806" y="2784"/>
                    </a:lnTo>
                    <a:lnTo>
                      <a:pt x="1803" y="2784"/>
                    </a:lnTo>
                    <a:lnTo>
                      <a:pt x="1801" y="2784"/>
                    </a:lnTo>
                    <a:lnTo>
                      <a:pt x="1799" y="2786"/>
                    </a:lnTo>
                    <a:lnTo>
                      <a:pt x="1793" y="2790"/>
                    </a:lnTo>
                    <a:lnTo>
                      <a:pt x="1788" y="2796"/>
                    </a:lnTo>
                    <a:lnTo>
                      <a:pt x="1782" y="2801"/>
                    </a:lnTo>
                    <a:lnTo>
                      <a:pt x="1776" y="2805"/>
                    </a:lnTo>
                    <a:lnTo>
                      <a:pt x="1769" y="2807"/>
                    </a:lnTo>
                    <a:lnTo>
                      <a:pt x="1759" y="2809"/>
                    </a:lnTo>
                    <a:lnTo>
                      <a:pt x="1747" y="2809"/>
                    </a:lnTo>
                    <a:lnTo>
                      <a:pt x="1737" y="2811"/>
                    </a:lnTo>
                    <a:lnTo>
                      <a:pt x="1725" y="2813"/>
                    </a:lnTo>
                    <a:lnTo>
                      <a:pt x="1711" y="2817"/>
                    </a:lnTo>
                    <a:lnTo>
                      <a:pt x="1703" y="2818"/>
                    </a:lnTo>
                    <a:lnTo>
                      <a:pt x="1697" y="2819"/>
                    </a:lnTo>
                    <a:lnTo>
                      <a:pt x="1692" y="2818"/>
                    </a:lnTo>
                    <a:lnTo>
                      <a:pt x="1687" y="2817"/>
                    </a:lnTo>
                    <a:lnTo>
                      <a:pt x="1678" y="2813"/>
                    </a:lnTo>
                    <a:lnTo>
                      <a:pt x="1670" y="2808"/>
                    </a:lnTo>
                    <a:lnTo>
                      <a:pt x="1667" y="2805"/>
                    </a:lnTo>
                    <a:lnTo>
                      <a:pt x="1661" y="2802"/>
                    </a:lnTo>
                    <a:lnTo>
                      <a:pt x="1655" y="2801"/>
                    </a:lnTo>
                    <a:lnTo>
                      <a:pt x="1649" y="2800"/>
                    </a:lnTo>
                    <a:lnTo>
                      <a:pt x="1636" y="2799"/>
                    </a:lnTo>
                    <a:lnTo>
                      <a:pt x="1625" y="2800"/>
                    </a:lnTo>
                    <a:lnTo>
                      <a:pt x="1614" y="2801"/>
                    </a:lnTo>
                    <a:lnTo>
                      <a:pt x="1601" y="2801"/>
                    </a:lnTo>
                    <a:lnTo>
                      <a:pt x="1586" y="2800"/>
                    </a:lnTo>
                    <a:lnTo>
                      <a:pt x="1571" y="2796"/>
                    </a:lnTo>
                    <a:lnTo>
                      <a:pt x="1556" y="2793"/>
                    </a:lnTo>
                    <a:lnTo>
                      <a:pt x="1541" y="2790"/>
                    </a:lnTo>
                    <a:lnTo>
                      <a:pt x="1526" y="2790"/>
                    </a:lnTo>
                    <a:lnTo>
                      <a:pt x="1519" y="2790"/>
                    </a:lnTo>
                    <a:lnTo>
                      <a:pt x="1513" y="2788"/>
                    </a:lnTo>
                    <a:lnTo>
                      <a:pt x="1504" y="2786"/>
                    </a:lnTo>
                    <a:lnTo>
                      <a:pt x="1498" y="2784"/>
                    </a:lnTo>
                    <a:lnTo>
                      <a:pt x="1492" y="2783"/>
                    </a:lnTo>
                    <a:lnTo>
                      <a:pt x="1486" y="2784"/>
                    </a:lnTo>
                    <a:lnTo>
                      <a:pt x="1480" y="2786"/>
                    </a:lnTo>
                    <a:lnTo>
                      <a:pt x="1470" y="2788"/>
                    </a:lnTo>
                    <a:lnTo>
                      <a:pt x="1462" y="2790"/>
                    </a:lnTo>
                    <a:lnTo>
                      <a:pt x="1454" y="2790"/>
                    </a:lnTo>
                    <a:lnTo>
                      <a:pt x="1444" y="2790"/>
                    </a:lnTo>
                    <a:lnTo>
                      <a:pt x="1438" y="2790"/>
                    </a:lnTo>
                    <a:lnTo>
                      <a:pt x="1434" y="2792"/>
                    </a:lnTo>
                    <a:lnTo>
                      <a:pt x="1428" y="2794"/>
                    </a:lnTo>
                    <a:lnTo>
                      <a:pt x="1423" y="2798"/>
                    </a:lnTo>
                    <a:lnTo>
                      <a:pt x="1415" y="2803"/>
                    </a:lnTo>
                    <a:lnTo>
                      <a:pt x="1409" y="2811"/>
                    </a:lnTo>
                    <a:lnTo>
                      <a:pt x="1407" y="2814"/>
                    </a:lnTo>
                    <a:lnTo>
                      <a:pt x="1405" y="2817"/>
                    </a:lnTo>
                    <a:lnTo>
                      <a:pt x="1405" y="2820"/>
                    </a:lnTo>
                    <a:lnTo>
                      <a:pt x="1405" y="2824"/>
                    </a:lnTo>
                    <a:lnTo>
                      <a:pt x="1406" y="2827"/>
                    </a:lnTo>
                    <a:lnTo>
                      <a:pt x="1407" y="2831"/>
                    </a:lnTo>
                    <a:lnTo>
                      <a:pt x="1411" y="2833"/>
                    </a:lnTo>
                    <a:lnTo>
                      <a:pt x="1416" y="2834"/>
                    </a:lnTo>
                    <a:lnTo>
                      <a:pt x="1430" y="2838"/>
                    </a:lnTo>
                    <a:lnTo>
                      <a:pt x="1449" y="2840"/>
                    </a:lnTo>
                    <a:lnTo>
                      <a:pt x="1468" y="2843"/>
                    </a:lnTo>
                    <a:lnTo>
                      <a:pt x="1483" y="2845"/>
                    </a:lnTo>
                    <a:lnTo>
                      <a:pt x="1491" y="2846"/>
                    </a:lnTo>
                    <a:lnTo>
                      <a:pt x="1497" y="2849"/>
                    </a:lnTo>
                    <a:lnTo>
                      <a:pt x="1503" y="2852"/>
                    </a:lnTo>
                    <a:lnTo>
                      <a:pt x="1508" y="2856"/>
                    </a:lnTo>
                    <a:lnTo>
                      <a:pt x="1513" y="2861"/>
                    </a:lnTo>
                    <a:lnTo>
                      <a:pt x="1517" y="2864"/>
                    </a:lnTo>
                    <a:lnTo>
                      <a:pt x="1519" y="2869"/>
                    </a:lnTo>
                    <a:lnTo>
                      <a:pt x="1520" y="2874"/>
                    </a:lnTo>
                    <a:lnTo>
                      <a:pt x="1522" y="2884"/>
                    </a:lnTo>
                    <a:lnTo>
                      <a:pt x="1522" y="2901"/>
                    </a:lnTo>
                    <a:lnTo>
                      <a:pt x="1520" y="2919"/>
                    </a:lnTo>
                    <a:lnTo>
                      <a:pt x="1520" y="2935"/>
                    </a:lnTo>
                    <a:lnTo>
                      <a:pt x="1520" y="2943"/>
                    </a:lnTo>
                    <a:lnTo>
                      <a:pt x="1522" y="2947"/>
                    </a:lnTo>
                    <a:lnTo>
                      <a:pt x="1524" y="2950"/>
                    </a:lnTo>
                    <a:lnTo>
                      <a:pt x="1526" y="2951"/>
                    </a:lnTo>
                    <a:lnTo>
                      <a:pt x="1532" y="2952"/>
                    </a:lnTo>
                    <a:lnTo>
                      <a:pt x="1538" y="2950"/>
                    </a:lnTo>
                    <a:lnTo>
                      <a:pt x="1550" y="2946"/>
                    </a:lnTo>
                    <a:lnTo>
                      <a:pt x="1563" y="2943"/>
                    </a:lnTo>
                    <a:lnTo>
                      <a:pt x="1569" y="2943"/>
                    </a:lnTo>
                    <a:lnTo>
                      <a:pt x="1574" y="2944"/>
                    </a:lnTo>
                    <a:lnTo>
                      <a:pt x="1577" y="2946"/>
                    </a:lnTo>
                    <a:lnTo>
                      <a:pt x="1580" y="2948"/>
                    </a:lnTo>
                    <a:lnTo>
                      <a:pt x="1583" y="2951"/>
                    </a:lnTo>
                    <a:lnTo>
                      <a:pt x="1588" y="2954"/>
                    </a:lnTo>
                    <a:lnTo>
                      <a:pt x="1595" y="2956"/>
                    </a:lnTo>
                    <a:lnTo>
                      <a:pt x="1604" y="2957"/>
                    </a:lnTo>
                    <a:lnTo>
                      <a:pt x="1613" y="2956"/>
                    </a:lnTo>
                    <a:lnTo>
                      <a:pt x="1623" y="2956"/>
                    </a:lnTo>
                    <a:lnTo>
                      <a:pt x="1631" y="2958"/>
                    </a:lnTo>
                    <a:lnTo>
                      <a:pt x="1637" y="2960"/>
                    </a:lnTo>
                    <a:lnTo>
                      <a:pt x="1646" y="2969"/>
                    </a:lnTo>
                    <a:lnTo>
                      <a:pt x="1655" y="2975"/>
                    </a:lnTo>
                    <a:lnTo>
                      <a:pt x="1659" y="2978"/>
                    </a:lnTo>
                    <a:lnTo>
                      <a:pt x="1661" y="2981"/>
                    </a:lnTo>
                    <a:lnTo>
                      <a:pt x="1661" y="2985"/>
                    </a:lnTo>
                    <a:lnTo>
                      <a:pt x="1661" y="2991"/>
                    </a:lnTo>
                    <a:lnTo>
                      <a:pt x="1659" y="3001"/>
                    </a:lnTo>
                    <a:lnTo>
                      <a:pt x="1661" y="3011"/>
                    </a:lnTo>
                    <a:lnTo>
                      <a:pt x="1665" y="3030"/>
                    </a:lnTo>
                    <a:lnTo>
                      <a:pt x="1671" y="3046"/>
                    </a:lnTo>
                    <a:lnTo>
                      <a:pt x="1673" y="3055"/>
                    </a:lnTo>
                    <a:lnTo>
                      <a:pt x="1671" y="3063"/>
                    </a:lnTo>
                    <a:lnTo>
                      <a:pt x="1669" y="3065"/>
                    </a:lnTo>
                    <a:lnTo>
                      <a:pt x="1667" y="3067"/>
                    </a:lnTo>
                    <a:lnTo>
                      <a:pt x="1664" y="3067"/>
                    </a:lnTo>
                    <a:lnTo>
                      <a:pt x="1659" y="3067"/>
                    </a:lnTo>
                    <a:lnTo>
                      <a:pt x="1652" y="3067"/>
                    </a:lnTo>
                    <a:lnTo>
                      <a:pt x="1648" y="3069"/>
                    </a:lnTo>
                    <a:lnTo>
                      <a:pt x="1644" y="3072"/>
                    </a:lnTo>
                    <a:lnTo>
                      <a:pt x="1640" y="3077"/>
                    </a:lnTo>
                    <a:lnTo>
                      <a:pt x="1634" y="3083"/>
                    </a:lnTo>
                    <a:lnTo>
                      <a:pt x="1627" y="3089"/>
                    </a:lnTo>
                    <a:lnTo>
                      <a:pt x="1619" y="3096"/>
                    </a:lnTo>
                    <a:lnTo>
                      <a:pt x="1612" y="3101"/>
                    </a:lnTo>
                    <a:lnTo>
                      <a:pt x="1608" y="3102"/>
                    </a:lnTo>
                    <a:lnTo>
                      <a:pt x="1605" y="3101"/>
                    </a:lnTo>
                    <a:lnTo>
                      <a:pt x="1600" y="3098"/>
                    </a:lnTo>
                    <a:lnTo>
                      <a:pt x="1595" y="3096"/>
                    </a:lnTo>
                    <a:lnTo>
                      <a:pt x="1586" y="3088"/>
                    </a:lnTo>
                    <a:lnTo>
                      <a:pt x="1577" y="3079"/>
                    </a:lnTo>
                    <a:lnTo>
                      <a:pt x="1573" y="3077"/>
                    </a:lnTo>
                    <a:lnTo>
                      <a:pt x="1569" y="3074"/>
                    </a:lnTo>
                    <a:lnTo>
                      <a:pt x="1566" y="3074"/>
                    </a:lnTo>
                    <a:lnTo>
                      <a:pt x="1562" y="3074"/>
                    </a:lnTo>
                    <a:lnTo>
                      <a:pt x="1555" y="3077"/>
                    </a:lnTo>
                    <a:lnTo>
                      <a:pt x="1549" y="3082"/>
                    </a:lnTo>
                    <a:lnTo>
                      <a:pt x="1543" y="3086"/>
                    </a:lnTo>
                    <a:lnTo>
                      <a:pt x="1538" y="3089"/>
                    </a:lnTo>
                    <a:lnTo>
                      <a:pt x="1533" y="3088"/>
                    </a:lnTo>
                    <a:lnTo>
                      <a:pt x="1526" y="3085"/>
                    </a:lnTo>
                    <a:lnTo>
                      <a:pt x="1518" y="3083"/>
                    </a:lnTo>
                    <a:lnTo>
                      <a:pt x="1508" y="3083"/>
                    </a:lnTo>
                    <a:lnTo>
                      <a:pt x="1499" y="3083"/>
                    </a:lnTo>
                    <a:lnTo>
                      <a:pt x="1491" y="3082"/>
                    </a:lnTo>
                    <a:lnTo>
                      <a:pt x="1485" y="3080"/>
                    </a:lnTo>
                    <a:lnTo>
                      <a:pt x="1478" y="3080"/>
                    </a:lnTo>
                    <a:lnTo>
                      <a:pt x="1474" y="3080"/>
                    </a:lnTo>
                    <a:lnTo>
                      <a:pt x="1472" y="3082"/>
                    </a:lnTo>
                    <a:lnTo>
                      <a:pt x="1468" y="3084"/>
                    </a:lnTo>
                    <a:lnTo>
                      <a:pt x="1464" y="3086"/>
                    </a:lnTo>
                    <a:lnTo>
                      <a:pt x="1459" y="3095"/>
                    </a:lnTo>
                    <a:lnTo>
                      <a:pt x="1453" y="3105"/>
                    </a:lnTo>
                    <a:lnTo>
                      <a:pt x="1450" y="3111"/>
                    </a:lnTo>
                    <a:lnTo>
                      <a:pt x="1448" y="3118"/>
                    </a:lnTo>
                    <a:lnTo>
                      <a:pt x="1447" y="3124"/>
                    </a:lnTo>
                    <a:lnTo>
                      <a:pt x="1447" y="3132"/>
                    </a:lnTo>
                    <a:lnTo>
                      <a:pt x="1447" y="3137"/>
                    </a:lnTo>
                    <a:lnTo>
                      <a:pt x="1445" y="3143"/>
                    </a:lnTo>
                    <a:lnTo>
                      <a:pt x="1444" y="3147"/>
                    </a:lnTo>
                    <a:lnTo>
                      <a:pt x="1443" y="3151"/>
                    </a:lnTo>
                    <a:lnTo>
                      <a:pt x="1440" y="3155"/>
                    </a:lnTo>
                    <a:lnTo>
                      <a:pt x="1435" y="3159"/>
                    </a:lnTo>
                    <a:lnTo>
                      <a:pt x="1429" y="3165"/>
                    </a:lnTo>
                    <a:lnTo>
                      <a:pt x="1424" y="3173"/>
                    </a:lnTo>
                    <a:lnTo>
                      <a:pt x="1422" y="3179"/>
                    </a:lnTo>
                    <a:lnTo>
                      <a:pt x="1419" y="3186"/>
                    </a:lnTo>
                    <a:lnTo>
                      <a:pt x="1419" y="3192"/>
                    </a:lnTo>
                    <a:lnTo>
                      <a:pt x="1419" y="3200"/>
                    </a:lnTo>
                    <a:lnTo>
                      <a:pt x="1420" y="3208"/>
                    </a:lnTo>
                    <a:lnTo>
                      <a:pt x="1423" y="3214"/>
                    </a:lnTo>
                    <a:lnTo>
                      <a:pt x="1426" y="3218"/>
                    </a:lnTo>
                    <a:lnTo>
                      <a:pt x="1430" y="3223"/>
                    </a:lnTo>
                    <a:lnTo>
                      <a:pt x="1438" y="3229"/>
                    </a:lnTo>
                    <a:lnTo>
                      <a:pt x="1445" y="3235"/>
                    </a:lnTo>
                    <a:lnTo>
                      <a:pt x="1448" y="3238"/>
                    </a:lnTo>
                    <a:lnTo>
                      <a:pt x="1450" y="3243"/>
                    </a:lnTo>
                    <a:lnTo>
                      <a:pt x="1451" y="3249"/>
                    </a:lnTo>
                    <a:lnTo>
                      <a:pt x="1453" y="3256"/>
                    </a:lnTo>
                    <a:lnTo>
                      <a:pt x="1454" y="3273"/>
                    </a:lnTo>
                    <a:lnTo>
                      <a:pt x="1455" y="3291"/>
                    </a:lnTo>
                    <a:lnTo>
                      <a:pt x="1454" y="3313"/>
                    </a:lnTo>
                    <a:lnTo>
                      <a:pt x="1453" y="3343"/>
                    </a:lnTo>
                    <a:lnTo>
                      <a:pt x="1453" y="3359"/>
                    </a:lnTo>
                    <a:lnTo>
                      <a:pt x="1454" y="3374"/>
                    </a:lnTo>
                    <a:lnTo>
                      <a:pt x="1454" y="3387"/>
                    </a:lnTo>
                    <a:lnTo>
                      <a:pt x="1456" y="3398"/>
                    </a:lnTo>
                    <a:lnTo>
                      <a:pt x="1457" y="3407"/>
                    </a:lnTo>
                    <a:lnTo>
                      <a:pt x="1457" y="3416"/>
                    </a:lnTo>
                    <a:lnTo>
                      <a:pt x="1457" y="3423"/>
                    </a:lnTo>
                    <a:lnTo>
                      <a:pt x="1455" y="3430"/>
                    </a:lnTo>
                    <a:lnTo>
                      <a:pt x="1453" y="3436"/>
                    </a:lnTo>
                    <a:lnTo>
                      <a:pt x="1449" y="3442"/>
                    </a:lnTo>
                    <a:lnTo>
                      <a:pt x="1445" y="3447"/>
                    </a:lnTo>
                    <a:lnTo>
                      <a:pt x="1442" y="3450"/>
                    </a:lnTo>
                    <a:lnTo>
                      <a:pt x="1438" y="3452"/>
                    </a:lnTo>
                    <a:lnTo>
                      <a:pt x="1432" y="3455"/>
                    </a:lnTo>
                    <a:lnTo>
                      <a:pt x="1425" y="3457"/>
                    </a:lnTo>
                    <a:lnTo>
                      <a:pt x="1416" y="3460"/>
                    </a:lnTo>
                    <a:lnTo>
                      <a:pt x="1397" y="3462"/>
                    </a:lnTo>
                    <a:lnTo>
                      <a:pt x="1375" y="3463"/>
                    </a:lnTo>
                    <a:lnTo>
                      <a:pt x="1366" y="3462"/>
                    </a:lnTo>
                    <a:lnTo>
                      <a:pt x="1359" y="3461"/>
                    </a:lnTo>
                    <a:lnTo>
                      <a:pt x="1352" y="3460"/>
                    </a:lnTo>
                    <a:lnTo>
                      <a:pt x="1347" y="3457"/>
                    </a:lnTo>
                    <a:lnTo>
                      <a:pt x="1343" y="3455"/>
                    </a:lnTo>
                    <a:lnTo>
                      <a:pt x="1341" y="3450"/>
                    </a:lnTo>
                    <a:lnTo>
                      <a:pt x="1337" y="3445"/>
                    </a:lnTo>
                    <a:lnTo>
                      <a:pt x="1335" y="3441"/>
                    </a:lnTo>
                    <a:lnTo>
                      <a:pt x="1328" y="3427"/>
                    </a:lnTo>
                    <a:lnTo>
                      <a:pt x="1319" y="3416"/>
                    </a:lnTo>
                    <a:lnTo>
                      <a:pt x="1310" y="3404"/>
                    </a:lnTo>
                    <a:lnTo>
                      <a:pt x="1298" y="3391"/>
                    </a:lnTo>
                    <a:lnTo>
                      <a:pt x="1284" y="3376"/>
                    </a:lnTo>
                    <a:lnTo>
                      <a:pt x="1267" y="3361"/>
                    </a:lnTo>
                    <a:lnTo>
                      <a:pt x="1252" y="3348"/>
                    </a:lnTo>
                    <a:lnTo>
                      <a:pt x="1240" y="3341"/>
                    </a:lnTo>
                    <a:lnTo>
                      <a:pt x="1229" y="3336"/>
                    </a:lnTo>
                    <a:lnTo>
                      <a:pt x="1216" y="3331"/>
                    </a:lnTo>
                    <a:lnTo>
                      <a:pt x="1203" y="3326"/>
                    </a:lnTo>
                    <a:lnTo>
                      <a:pt x="1192" y="3322"/>
                    </a:lnTo>
                    <a:lnTo>
                      <a:pt x="1184" y="3316"/>
                    </a:lnTo>
                    <a:lnTo>
                      <a:pt x="1174" y="3307"/>
                    </a:lnTo>
                    <a:lnTo>
                      <a:pt x="1164" y="3299"/>
                    </a:lnTo>
                    <a:lnTo>
                      <a:pt x="1151" y="3290"/>
                    </a:lnTo>
                    <a:lnTo>
                      <a:pt x="1138" y="3282"/>
                    </a:lnTo>
                    <a:lnTo>
                      <a:pt x="1124" y="3274"/>
                    </a:lnTo>
                    <a:lnTo>
                      <a:pt x="1114" y="3268"/>
                    </a:lnTo>
                    <a:lnTo>
                      <a:pt x="1105" y="3263"/>
                    </a:lnTo>
                    <a:lnTo>
                      <a:pt x="1098" y="3259"/>
                    </a:lnTo>
                    <a:lnTo>
                      <a:pt x="1091" y="3254"/>
                    </a:lnTo>
                    <a:lnTo>
                      <a:pt x="1086" y="3248"/>
                    </a:lnTo>
                    <a:lnTo>
                      <a:pt x="1082" y="3243"/>
                    </a:lnTo>
                    <a:lnTo>
                      <a:pt x="1072" y="3233"/>
                    </a:lnTo>
                    <a:lnTo>
                      <a:pt x="1065" y="3224"/>
                    </a:lnTo>
                    <a:lnTo>
                      <a:pt x="1058" y="3218"/>
                    </a:lnTo>
                    <a:lnTo>
                      <a:pt x="1052" y="3214"/>
                    </a:lnTo>
                    <a:lnTo>
                      <a:pt x="1046" y="3210"/>
                    </a:lnTo>
                    <a:lnTo>
                      <a:pt x="1040" y="3210"/>
                    </a:lnTo>
                    <a:lnTo>
                      <a:pt x="1032" y="3211"/>
                    </a:lnTo>
                    <a:lnTo>
                      <a:pt x="1021" y="3214"/>
                    </a:lnTo>
                    <a:lnTo>
                      <a:pt x="1016" y="3215"/>
                    </a:lnTo>
                    <a:lnTo>
                      <a:pt x="1010" y="3215"/>
                    </a:lnTo>
                    <a:lnTo>
                      <a:pt x="1004" y="3214"/>
                    </a:lnTo>
                    <a:lnTo>
                      <a:pt x="998" y="3210"/>
                    </a:lnTo>
                    <a:lnTo>
                      <a:pt x="994" y="3208"/>
                    </a:lnTo>
                    <a:lnTo>
                      <a:pt x="989" y="3206"/>
                    </a:lnTo>
                    <a:lnTo>
                      <a:pt x="985" y="3205"/>
                    </a:lnTo>
                    <a:lnTo>
                      <a:pt x="982" y="3206"/>
                    </a:lnTo>
                    <a:lnTo>
                      <a:pt x="972" y="3211"/>
                    </a:lnTo>
                    <a:lnTo>
                      <a:pt x="959" y="3219"/>
                    </a:lnTo>
                    <a:lnTo>
                      <a:pt x="952" y="3223"/>
                    </a:lnTo>
                    <a:lnTo>
                      <a:pt x="945" y="3224"/>
                    </a:lnTo>
                    <a:lnTo>
                      <a:pt x="938" y="3224"/>
                    </a:lnTo>
                    <a:lnTo>
                      <a:pt x="931" y="3224"/>
                    </a:lnTo>
                    <a:lnTo>
                      <a:pt x="918" y="3223"/>
                    </a:lnTo>
                    <a:lnTo>
                      <a:pt x="903" y="3223"/>
                    </a:lnTo>
                    <a:lnTo>
                      <a:pt x="897" y="3225"/>
                    </a:lnTo>
                    <a:lnTo>
                      <a:pt x="893" y="3228"/>
                    </a:lnTo>
                    <a:lnTo>
                      <a:pt x="889" y="3231"/>
                    </a:lnTo>
                    <a:lnTo>
                      <a:pt x="887" y="3235"/>
                    </a:lnTo>
                    <a:lnTo>
                      <a:pt x="884" y="3244"/>
                    </a:lnTo>
                    <a:lnTo>
                      <a:pt x="881" y="3254"/>
                    </a:lnTo>
                    <a:lnTo>
                      <a:pt x="878" y="3258"/>
                    </a:lnTo>
                    <a:lnTo>
                      <a:pt x="876" y="3259"/>
                    </a:lnTo>
                    <a:lnTo>
                      <a:pt x="874" y="3259"/>
                    </a:lnTo>
                    <a:lnTo>
                      <a:pt x="870" y="3258"/>
                    </a:lnTo>
                    <a:lnTo>
                      <a:pt x="863" y="3252"/>
                    </a:lnTo>
                    <a:lnTo>
                      <a:pt x="856" y="3247"/>
                    </a:lnTo>
                    <a:lnTo>
                      <a:pt x="846" y="3241"/>
                    </a:lnTo>
                    <a:lnTo>
                      <a:pt x="836" y="3233"/>
                    </a:lnTo>
                    <a:lnTo>
                      <a:pt x="826" y="3224"/>
                    </a:lnTo>
                    <a:lnTo>
                      <a:pt x="818" y="3217"/>
                    </a:lnTo>
                    <a:lnTo>
                      <a:pt x="812" y="3209"/>
                    </a:lnTo>
                    <a:lnTo>
                      <a:pt x="805" y="3199"/>
                    </a:lnTo>
                    <a:lnTo>
                      <a:pt x="796" y="3190"/>
                    </a:lnTo>
                    <a:lnTo>
                      <a:pt x="788" y="3180"/>
                    </a:lnTo>
                    <a:lnTo>
                      <a:pt x="781" y="3172"/>
                    </a:lnTo>
                    <a:lnTo>
                      <a:pt x="774" y="3162"/>
                    </a:lnTo>
                    <a:lnTo>
                      <a:pt x="769" y="3154"/>
                    </a:lnTo>
                    <a:lnTo>
                      <a:pt x="765" y="3147"/>
                    </a:lnTo>
                    <a:lnTo>
                      <a:pt x="764" y="3143"/>
                    </a:lnTo>
                    <a:lnTo>
                      <a:pt x="761" y="3142"/>
                    </a:lnTo>
                    <a:lnTo>
                      <a:pt x="756" y="3140"/>
                    </a:lnTo>
                    <a:lnTo>
                      <a:pt x="750" y="3140"/>
                    </a:lnTo>
                    <a:lnTo>
                      <a:pt x="743" y="3140"/>
                    </a:lnTo>
                    <a:lnTo>
                      <a:pt x="736" y="3140"/>
                    </a:lnTo>
                    <a:lnTo>
                      <a:pt x="729" y="3142"/>
                    </a:lnTo>
                    <a:lnTo>
                      <a:pt x="722" y="3143"/>
                    </a:lnTo>
                    <a:lnTo>
                      <a:pt x="714" y="3146"/>
                    </a:lnTo>
                    <a:lnTo>
                      <a:pt x="706" y="3146"/>
                    </a:lnTo>
                    <a:lnTo>
                      <a:pt x="699" y="3146"/>
                    </a:lnTo>
                    <a:lnTo>
                      <a:pt x="693" y="3145"/>
                    </a:lnTo>
                    <a:lnTo>
                      <a:pt x="686" y="3142"/>
                    </a:lnTo>
                    <a:lnTo>
                      <a:pt x="680" y="3137"/>
                    </a:lnTo>
                    <a:lnTo>
                      <a:pt x="678" y="3135"/>
                    </a:lnTo>
                    <a:lnTo>
                      <a:pt x="676" y="3132"/>
                    </a:lnTo>
                    <a:lnTo>
                      <a:pt x="675" y="3128"/>
                    </a:lnTo>
                    <a:lnTo>
                      <a:pt x="676" y="3123"/>
                    </a:lnTo>
                    <a:lnTo>
                      <a:pt x="680" y="3104"/>
                    </a:lnTo>
                    <a:lnTo>
                      <a:pt x="682" y="3089"/>
                    </a:lnTo>
                    <a:lnTo>
                      <a:pt x="681" y="3086"/>
                    </a:lnTo>
                    <a:lnTo>
                      <a:pt x="679" y="3085"/>
                    </a:lnTo>
                    <a:lnTo>
                      <a:pt x="676" y="3084"/>
                    </a:lnTo>
                    <a:lnTo>
                      <a:pt x="672" y="3084"/>
                    </a:lnTo>
                    <a:lnTo>
                      <a:pt x="662" y="3085"/>
                    </a:lnTo>
                    <a:lnTo>
                      <a:pt x="654" y="3089"/>
                    </a:lnTo>
                    <a:lnTo>
                      <a:pt x="647" y="3095"/>
                    </a:lnTo>
                    <a:lnTo>
                      <a:pt x="639" y="3101"/>
                    </a:lnTo>
                    <a:lnTo>
                      <a:pt x="634" y="3109"/>
                    </a:lnTo>
                    <a:lnTo>
                      <a:pt x="629" y="3118"/>
                    </a:lnTo>
                    <a:lnTo>
                      <a:pt x="625" y="3123"/>
                    </a:lnTo>
                    <a:lnTo>
                      <a:pt x="622" y="3127"/>
                    </a:lnTo>
                    <a:lnTo>
                      <a:pt x="617" y="3130"/>
                    </a:lnTo>
                    <a:lnTo>
                      <a:pt x="612" y="3132"/>
                    </a:lnTo>
                    <a:lnTo>
                      <a:pt x="601" y="3133"/>
                    </a:lnTo>
                    <a:lnTo>
                      <a:pt x="593" y="3133"/>
                    </a:lnTo>
                    <a:close/>
                  </a:path>
                </a:pathLst>
              </a:custGeom>
              <a:solidFill>
                <a:srgbClr val="BFBFBF">
                  <a:alpha val="100000"/>
                </a:srgbClr>
              </a:solidFill>
              <a:ln w="9525" cap="flat" cmpd="sng">
                <a:solidFill>
                  <a:schemeClr val="bg1">
                    <a:alpha val="100000"/>
                  </a:schemeClr>
                </a:solidFill>
                <a:prstDash val="solid"/>
                <a:bevel/>
                <a:headEnd type="none" w="med" len="med"/>
                <a:tailEnd type="none" w="med" len="med"/>
              </a:ln>
            </p:spPr>
            <p:txBody>
              <a:bodyPr/>
              <a:lstStyle/>
              <a:p>
                <a:endParaRPr lang="zh-CN" altLang="en-US"/>
              </a:p>
            </p:txBody>
          </p:sp>
          <p:sp>
            <p:nvSpPr>
              <p:cNvPr id="44069" name="重庆"/>
              <p:cNvSpPr/>
              <p:nvPr/>
            </p:nvSpPr>
            <p:spPr>
              <a:xfrm>
                <a:off x="2676558" y="2533783"/>
                <a:ext cx="466731" cy="45722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1775" h="1753">
                    <a:moveTo>
                      <a:pt x="692" y="1479"/>
                    </a:moveTo>
                    <a:lnTo>
                      <a:pt x="687" y="1479"/>
                    </a:lnTo>
                    <a:lnTo>
                      <a:pt x="682" y="1479"/>
                    </a:lnTo>
                    <a:lnTo>
                      <a:pt x="680" y="1477"/>
                    </a:lnTo>
                    <a:lnTo>
                      <a:pt x="679" y="1475"/>
                    </a:lnTo>
                    <a:lnTo>
                      <a:pt x="678" y="1474"/>
                    </a:lnTo>
                    <a:lnTo>
                      <a:pt x="677" y="1471"/>
                    </a:lnTo>
                    <a:lnTo>
                      <a:pt x="674" y="1467"/>
                    </a:lnTo>
                    <a:lnTo>
                      <a:pt x="672" y="1460"/>
                    </a:lnTo>
                    <a:lnTo>
                      <a:pt x="667" y="1454"/>
                    </a:lnTo>
                    <a:lnTo>
                      <a:pt x="660" y="1448"/>
                    </a:lnTo>
                    <a:lnTo>
                      <a:pt x="653" y="1443"/>
                    </a:lnTo>
                    <a:lnTo>
                      <a:pt x="643" y="1441"/>
                    </a:lnTo>
                    <a:lnTo>
                      <a:pt x="634" y="1438"/>
                    </a:lnTo>
                    <a:lnTo>
                      <a:pt x="624" y="1437"/>
                    </a:lnTo>
                    <a:lnTo>
                      <a:pt x="617" y="1436"/>
                    </a:lnTo>
                    <a:lnTo>
                      <a:pt x="610" y="1435"/>
                    </a:lnTo>
                    <a:lnTo>
                      <a:pt x="605" y="1433"/>
                    </a:lnTo>
                    <a:lnTo>
                      <a:pt x="599" y="1433"/>
                    </a:lnTo>
                    <a:lnTo>
                      <a:pt x="595" y="1433"/>
                    </a:lnTo>
                    <a:lnTo>
                      <a:pt x="590" y="1435"/>
                    </a:lnTo>
                    <a:lnTo>
                      <a:pt x="587" y="1437"/>
                    </a:lnTo>
                    <a:lnTo>
                      <a:pt x="584" y="1441"/>
                    </a:lnTo>
                    <a:lnTo>
                      <a:pt x="583" y="1445"/>
                    </a:lnTo>
                    <a:lnTo>
                      <a:pt x="581" y="1450"/>
                    </a:lnTo>
                    <a:lnTo>
                      <a:pt x="581" y="1460"/>
                    </a:lnTo>
                    <a:lnTo>
                      <a:pt x="583" y="1469"/>
                    </a:lnTo>
                    <a:lnTo>
                      <a:pt x="583" y="1475"/>
                    </a:lnTo>
                    <a:lnTo>
                      <a:pt x="580" y="1479"/>
                    </a:lnTo>
                    <a:lnTo>
                      <a:pt x="578" y="1479"/>
                    </a:lnTo>
                    <a:lnTo>
                      <a:pt x="577" y="1479"/>
                    </a:lnTo>
                    <a:lnTo>
                      <a:pt x="574" y="1477"/>
                    </a:lnTo>
                    <a:lnTo>
                      <a:pt x="571" y="1475"/>
                    </a:lnTo>
                    <a:lnTo>
                      <a:pt x="566" y="1470"/>
                    </a:lnTo>
                    <a:lnTo>
                      <a:pt x="561" y="1466"/>
                    </a:lnTo>
                    <a:lnTo>
                      <a:pt x="556" y="1463"/>
                    </a:lnTo>
                    <a:lnTo>
                      <a:pt x="552" y="1463"/>
                    </a:lnTo>
                    <a:lnTo>
                      <a:pt x="551" y="1464"/>
                    </a:lnTo>
                    <a:lnTo>
                      <a:pt x="548" y="1464"/>
                    </a:lnTo>
                    <a:lnTo>
                      <a:pt x="546" y="1466"/>
                    </a:lnTo>
                    <a:lnTo>
                      <a:pt x="542" y="1468"/>
                    </a:lnTo>
                    <a:lnTo>
                      <a:pt x="535" y="1475"/>
                    </a:lnTo>
                    <a:lnTo>
                      <a:pt x="528" y="1485"/>
                    </a:lnTo>
                    <a:lnTo>
                      <a:pt x="523" y="1492"/>
                    </a:lnTo>
                    <a:lnTo>
                      <a:pt x="515" y="1502"/>
                    </a:lnTo>
                    <a:lnTo>
                      <a:pt x="509" y="1512"/>
                    </a:lnTo>
                    <a:lnTo>
                      <a:pt x="504" y="1521"/>
                    </a:lnTo>
                    <a:lnTo>
                      <a:pt x="503" y="1527"/>
                    </a:lnTo>
                    <a:lnTo>
                      <a:pt x="502" y="1533"/>
                    </a:lnTo>
                    <a:lnTo>
                      <a:pt x="501" y="1536"/>
                    </a:lnTo>
                    <a:lnTo>
                      <a:pt x="501" y="1542"/>
                    </a:lnTo>
                    <a:lnTo>
                      <a:pt x="502" y="1546"/>
                    </a:lnTo>
                    <a:lnTo>
                      <a:pt x="503" y="1551"/>
                    </a:lnTo>
                    <a:lnTo>
                      <a:pt x="504" y="1557"/>
                    </a:lnTo>
                    <a:lnTo>
                      <a:pt x="507" y="1563"/>
                    </a:lnTo>
                    <a:lnTo>
                      <a:pt x="507" y="1567"/>
                    </a:lnTo>
                    <a:lnTo>
                      <a:pt x="507" y="1570"/>
                    </a:lnTo>
                    <a:lnTo>
                      <a:pt x="505" y="1577"/>
                    </a:lnTo>
                    <a:lnTo>
                      <a:pt x="502" y="1583"/>
                    </a:lnTo>
                    <a:lnTo>
                      <a:pt x="501" y="1586"/>
                    </a:lnTo>
                    <a:lnTo>
                      <a:pt x="499" y="1588"/>
                    </a:lnTo>
                    <a:lnTo>
                      <a:pt x="496" y="1592"/>
                    </a:lnTo>
                    <a:lnTo>
                      <a:pt x="493" y="1595"/>
                    </a:lnTo>
                    <a:lnTo>
                      <a:pt x="488" y="1601"/>
                    </a:lnTo>
                    <a:lnTo>
                      <a:pt x="482" y="1605"/>
                    </a:lnTo>
                    <a:lnTo>
                      <a:pt x="479" y="1603"/>
                    </a:lnTo>
                    <a:lnTo>
                      <a:pt x="477" y="1602"/>
                    </a:lnTo>
                    <a:lnTo>
                      <a:pt x="476" y="1601"/>
                    </a:lnTo>
                    <a:lnTo>
                      <a:pt x="474" y="1600"/>
                    </a:lnTo>
                    <a:lnTo>
                      <a:pt x="473" y="1599"/>
                    </a:lnTo>
                    <a:lnTo>
                      <a:pt x="472" y="1599"/>
                    </a:lnTo>
                    <a:lnTo>
                      <a:pt x="468" y="1596"/>
                    </a:lnTo>
                    <a:lnTo>
                      <a:pt x="459" y="1593"/>
                    </a:lnTo>
                    <a:lnTo>
                      <a:pt x="454" y="1592"/>
                    </a:lnTo>
                    <a:lnTo>
                      <a:pt x="448" y="1592"/>
                    </a:lnTo>
                    <a:lnTo>
                      <a:pt x="446" y="1592"/>
                    </a:lnTo>
                    <a:lnTo>
                      <a:pt x="444" y="1590"/>
                    </a:lnTo>
                    <a:lnTo>
                      <a:pt x="440" y="1589"/>
                    </a:lnTo>
                    <a:lnTo>
                      <a:pt x="438" y="1584"/>
                    </a:lnTo>
                    <a:lnTo>
                      <a:pt x="438" y="1581"/>
                    </a:lnTo>
                    <a:lnTo>
                      <a:pt x="438" y="1576"/>
                    </a:lnTo>
                    <a:lnTo>
                      <a:pt x="439" y="1571"/>
                    </a:lnTo>
                    <a:lnTo>
                      <a:pt x="441" y="1565"/>
                    </a:lnTo>
                    <a:lnTo>
                      <a:pt x="446" y="1555"/>
                    </a:lnTo>
                    <a:lnTo>
                      <a:pt x="451" y="1543"/>
                    </a:lnTo>
                    <a:lnTo>
                      <a:pt x="453" y="1536"/>
                    </a:lnTo>
                    <a:lnTo>
                      <a:pt x="457" y="1527"/>
                    </a:lnTo>
                    <a:lnTo>
                      <a:pt x="458" y="1521"/>
                    </a:lnTo>
                    <a:lnTo>
                      <a:pt x="457" y="1518"/>
                    </a:lnTo>
                    <a:lnTo>
                      <a:pt x="455" y="1512"/>
                    </a:lnTo>
                    <a:lnTo>
                      <a:pt x="453" y="1508"/>
                    </a:lnTo>
                    <a:lnTo>
                      <a:pt x="451" y="1506"/>
                    </a:lnTo>
                    <a:lnTo>
                      <a:pt x="448" y="1505"/>
                    </a:lnTo>
                    <a:lnTo>
                      <a:pt x="436" y="1500"/>
                    </a:lnTo>
                    <a:lnTo>
                      <a:pt x="423" y="1494"/>
                    </a:lnTo>
                    <a:lnTo>
                      <a:pt x="421" y="1487"/>
                    </a:lnTo>
                    <a:lnTo>
                      <a:pt x="421" y="1479"/>
                    </a:lnTo>
                    <a:lnTo>
                      <a:pt x="421" y="1475"/>
                    </a:lnTo>
                    <a:lnTo>
                      <a:pt x="420" y="1473"/>
                    </a:lnTo>
                    <a:lnTo>
                      <a:pt x="420" y="1467"/>
                    </a:lnTo>
                    <a:lnTo>
                      <a:pt x="417" y="1463"/>
                    </a:lnTo>
                    <a:lnTo>
                      <a:pt x="416" y="1458"/>
                    </a:lnTo>
                    <a:lnTo>
                      <a:pt x="414" y="1455"/>
                    </a:lnTo>
                    <a:lnTo>
                      <a:pt x="409" y="1449"/>
                    </a:lnTo>
                    <a:lnTo>
                      <a:pt x="403" y="1443"/>
                    </a:lnTo>
                    <a:lnTo>
                      <a:pt x="398" y="1438"/>
                    </a:lnTo>
                    <a:lnTo>
                      <a:pt x="392" y="1435"/>
                    </a:lnTo>
                    <a:lnTo>
                      <a:pt x="389" y="1433"/>
                    </a:lnTo>
                    <a:lnTo>
                      <a:pt x="385" y="1433"/>
                    </a:lnTo>
                    <a:lnTo>
                      <a:pt x="384" y="1435"/>
                    </a:lnTo>
                    <a:lnTo>
                      <a:pt x="382" y="1436"/>
                    </a:lnTo>
                    <a:lnTo>
                      <a:pt x="381" y="1439"/>
                    </a:lnTo>
                    <a:lnTo>
                      <a:pt x="381" y="1444"/>
                    </a:lnTo>
                    <a:lnTo>
                      <a:pt x="383" y="1451"/>
                    </a:lnTo>
                    <a:lnTo>
                      <a:pt x="386" y="1457"/>
                    </a:lnTo>
                    <a:lnTo>
                      <a:pt x="392" y="1468"/>
                    </a:lnTo>
                    <a:lnTo>
                      <a:pt x="400" y="1479"/>
                    </a:lnTo>
                    <a:lnTo>
                      <a:pt x="405" y="1489"/>
                    </a:lnTo>
                    <a:lnTo>
                      <a:pt x="410" y="1501"/>
                    </a:lnTo>
                    <a:lnTo>
                      <a:pt x="411" y="1505"/>
                    </a:lnTo>
                    <a:lnTo>
                      <a:pt x="411" y="1510"/>
                    </a:lnTo>
                    <a:lnTo>
                      <a:pt x="410" y="1514"/>
                    </a:lnTo>
                    <a:lnTo>
                      <a:pt x="410" y="1519"/>
                    </a:lnTo>
                    <a:lnTo>
                      <a:pt x="408" y="1524"/>
                    </a:lnTo>
                    <a:lnTo>
                      <a:pt x="405" y="1527"/>
                    </a:lnTo>
                    <a:lnTo>
                      <a:pt x="403" y="1531"/>
                    </a:lnTo>
                    <a:lnTo>
                      <a:pt x="402" y="1533"/>
                    </a:lnTo>
                    <a:lnTo>
                      <a:pt x="401" y="1539"/>
                    </a:lnTo>
                    <a:lnTo>
                      <a:pt x="400" y="1552"/>
                    </a:lnTo>
                    <a:lnTo>
                      <a:pt x="400" y="1559"/>
                    </a:lnTo>
                    <a:lnTo>
                      <a:pt x="398" y="1565"/>
                    </a:lnTo>
                    <a:lnTo>
                      <a:pt x="398" y="1570"/>
                    </a:lnTo>
                    <a:lnTo>
                      <a:pt x="396" y="1574"/>
                    </a:lnTo>
                    <a:lnTo>
                      <a:pt x="394" y="1574"/>
                    </a:lnTo>
                    <a:lnTo>
                      <a:pt x="391" y="1574"/>
                    </a:lnTo>
                    <a:lnTo>
                      <a:pt x="386" y="1570"/>
                    </a:lnTo>
                    <a:lnTo>
                      <a:pt x="381" y="1567"/>
                    </a:lnTo>
                    <a:lnTo>
                      <a:pt x="376" y="1563"/>
                    </a:lnTo>
                    <a:lnTo>
                      <a:pt x="372" y="1561"/>
                    </a:lnTo>
                    <a:lnTo>
                      <a:pt x="366" y="1557"/>
                    </a:lnTo>
                    <a:lnTo>
                      <a:pt x="364" y="1555"/>
                    </a:lnTo>
                    <a:lnTo>
                      <a:pt x="362" y="1555"/>
                    </a:lnTo>
                    <a:lnTo>
                      <a:pt x="359" y="1553"/>
                    </a:lnTo>
                    <a:lnTo>
                      <a:pt x="357" y="1553"/>
                    </a:lnTo>
                    <a:lnTo>
                      <a:pt x="354" y="1552"/>
                    </a:lnTo>
                    <a:lnTo>
                      <a:pt x="351" y="1550"/>
                    </a:lnTo>
                    <a:lnTo>
                      <a:pt x="348" y="1546"/>
                    </a:lnTo>
                    <a:lnTo>
                      <a:pt x="339" y="1534"/>
                    </a:lnTo>
                    <a:lnTo>
                      <a:pt x="327" y="1521"/>
                    </a:lnTo>
                    <a:lnTo>
                      <a:pt x="318" y="1510"/>
                    </a:lnTo>
                    <a:lnTo>
                      <a:pt x="312" y="1498"/>
                    </a:lnTo>
                    <a:lnTo>
                      <a:pt x="310" y="1493"/>
                    </a:lnTo>
                    <a:lnTo>
                      <a:pt x="310" y="1487"/>
                    </a:lnTo>
                    <a:lnTo>
                      <a:pt x="312" y="1483"/>
                    </a:lnTo>
                    <a:lnTo>
                      <a:pt x="313" y="1480"/>
                    </a:lnTo>
                    <a:lnTo>
                      <a:pt x="313" y="1479"/>
                    </a:lnTo>
                    <a:lnTo>
                      <a:pt x="313" y="1476"/>
                    </a:lnTo>
                    <a:lnTo>
                      <a:pt x="314" y="1473"/>
                    </a:lnTo>
                    <a:lnTo>
                      <a:pt x="314" y="1471"/>
                    </a:lnTo>
                    <a:lnTo>
                      <a:pt x="313" y="1467"/>
                    </a:lnTo>
                    <a:lnTo>
                      <a:pt x="313" y="1463"/>
                    </a:lnTo>
                    <a:lnTo>
                      <a:pt x="310" y="1455"/>
                    </a:lnTo>
                    <a:lnTo>
                      <a:pt x="304" y="1444"/>
                    </a:lnTo>
                    <a:lnTo>
                      <a:pt x="297" y="1433"/>
                    </a:lnTo>
                    <a:lnTo>
                      <a:pt x="288" y="1422"/>
                    </a:lnTo>
                    <a:lnTo>
                      <a:pt x="284" y="1418"/>
                    </a:lnTo>
                    <a:lnTo>
                      <a:pt x="279" y="1413"/>
                    </a:lnTo>
                    <a:lnTo>
                      <a:pt x="276" y="1410"/>
                    </a:lnTo>
                    <a:lnTo>
                      <a:pt x="270" y="1407"/>
                    </a:lnTo>
                    <a:lnTo>
                      <a:pt x="263" y="1405"/>
                    </a:lnTo>
                    <a:lnTo>
                      <a:pt x="255" y="1404"/>
                    </a:lnTo>
                    <a:lnTo>
                      <a:pt x="245" y="1404"/>
                    </a:lnTo>
                    <a:lnTo>
                      <a:pt x="236" y="1404"/>
                    </a:lnTo>
                    <a:lnTo>
                      <a:pt x="226" y="1404"/>
                    </a:lnTo>
                    <a:lnTo>
                      <a:pt x="216" y="1403"/>
                    </a:lnTo>
                    <a:lnTo>
                      <a:pt x="213" y="1400"/>
                    </a:lnTo>
                    <a:lnTo>
                      <a:pt x="211" y="1397"/>
                    </a:lnTo>
                    <a:lnTo>
                      <a:pt x="209" y="1393"/>
                    </a:lnTo>
                    <a:lnTo>
                      <a:pt x="207" y="1389"/>
                    </a:lnTo>
                    <a:lnTo>
                      <a:pt x="202" y="1382"/>
                    </a:lnTo>
                    <a:lnTo>
                      <a:pt x="197" y="1376"/>
                    </a:lnTo>
                    <a:lnTo>
                      <a:pt x="195" y="1374"/>
                    </a:lnTo>
                    <a:lnTo>
                      <a:pt x="192" y="1373"/>
                    </a:lnTo>
                    <a:lnTo>
                      <a:pt x="187" y="1373"/>
                    </a:lnTo>
                    <a:lnTo>
                      <a:pt x="182" y="1372"/>
                    </a:lnTo>
                    <a:lnTo>
                      <a:pt x="176" y="1370"/>
                    </a:lnTo>
                    <a:lnTo>
                      <a:pt x="171" y="1366"/>
                    </a:lnTo>
                    <a:lnTo>
                      <a:pt x="163" y="1356"/>
                    </a:lnTo>
                    <a:lnTo>
                      <a:pt x="152" y="1347"/>
                    </a:lnTo>
                    <a:lnTo>
                      <a:pt x="144" y="1344"/>
                    </a:lnTo>
                    <a:lnTo>
                      <a:pt x="136" y="1342"/>
                    </a:lnTo>
                    <a:lnTo>
                      <a:pt x="129" y="1342"/>
                    </a:lnTo>
                    <a:lnTo>
                      <a:pt x="123" y="1340"/>
                    </a:lnTo>
                    <a:lnTo>
                      <a:pt x="120" y="1338"/>
                    </a:lnTo>
                    <a:lnTo>
                      <a:pt x="118" y="1336"/>
                    </a:lnTo>
                    <a:lnTo>
                      <a:pt x="115" y="1330"/>
                    </a:lnTo>
                    <a:lnTo>
                      <a:pt x="114" y="1322"/>
                    </a:lnTo>
                    <a:lnTo>
                      <a:pt x="114" y="1310"/>
                    </a:lnTo>
                    <a:lnTo>
                      <a:pt x="114" y="1299"/>
                    </a:lnTo>
                    <a:lnTo>
                      <a:pt x="115" y="1292"/>
                    </a:lnTo>
                    <a:lnTo>
                      <a:pt x="117" y="1284"/>
                    </a:lnTo>
                    <a:lnTo>
                      <a:pt x="118" y="1275"/>
                    </a:lnTo>
                    <a:lnTo>
                      <a:pt x="118" y="1267"/>
                    </a:lnTo>
                    <a:lnTo>
                      <a:pt x="118" y="1261"/>
                    </a:lnTo>
                    <a:lnTo>
                      <a:pt x="117" y="1255"/>
                    </a:lnTo>
                    <a:lnTo>
                      <a:pt x="115" y="1248"/>
                    </a:lnTo>
                    <a:lnTo>
                      <a:pt x="114" y="1241"/>
                    </a:lnTo>
                    <a:lnTo>
                      <a:pt x="115" y="1235"/>
                    </a:lnTo>
                    <a:lnTo>
                      <a:pt x="117" y="1231"/>
                    </a:lnTo>
                    <a:lnTo>
                      <a:pt x="117" y="1227"/>
                    </a:lnTo>
                    <a:lnTo>
                      <a:pt x="118" y="1223"/>
                    </a:lnTo>
                    <a:lnTo>
                      <a:pt x="118" y="1218"/>
                    </a:lnTo>
                    <a:lnTo>
                      <a:pt x="117" y="1216"/>
                    </a:lnTo>
                    <a:lnTo>
                      <a:pt x="114" y="1215"/>
                    </a:lnTo>
                    <a:lnTo>
                      <a:pt x="111" y="1214"/>
                    </a:lnTo>
                    <a:lnTo>
                      <a:pt x="107" y="1214"/>
                    </a:lnTo>
                    <a:lnTo>
                      <a:pt x="104" y="1215"/>
                    </a:lnTo>
                    <a:lnTo>
                      <a:pt x="95" y="1216"/>
                    </a:lnTo>
                    <a:lnTo>
                      <a:pt x="86" y="1218"/>
                    </a:lnTo>
                    <a:lnTo>
                      <a:pt x="74" y="1221"/>
                    </a:lnTo>
                    <a:lnTo>
                      <a:pt x="61" y="1224"/>
                    </a:lnTo>
                    <a:lnTo>
                      <a:pt x="52" y="1227"/>
                    </a:lnTo>
                    <a:lnTo>
                      <a:pt x="45" y="1229"/>
                    </a:lnTo>
                    <a:lnTo>
                      <a:pt x="41" y="1229"/>
                    </a:lnTo>
                    <a:lnTo>
                      <a:pt x="37" y="1229"/>
                    </a:lnTo>
                    <a:lnTo>
                      <a:pt x="35" y="1228"/>
                    </a:lnTo>
                    <a:lnTo>
                      <a:pt x="33" y="1227"/>
                    </a:lnTo>
                    <a:lnTo>
                      <a:pt x="32" y="1225"/>
                    </a:lnTo>
                    <a:lnTo>
                      <a:pt x="32" y="1223"/>
                    </a:lnTo>
                    <a:lnTo>
                      <a:pt x="32" y="1215"/>
                    </a:lnTo>
                    <a:lnTo>
                      <a:pt x="33" y="1205"/>
                    </a:lnTo>
                    <a:lnTo>
                      <a:pt x="36" y="1195"/>
                    </a:lnTo>
                    <a:lnTo>
                      <a:pt x="37" y="1183"/>
                    </a:lnTo>
                    <a:lnTo>
                      <a:pt x="36" y="1173"/>
                    </a:lnTo>
                    <a:lnTo>
                      <a:pt x="36" y="1164"/>
                    </a:lnTo>
                    <a:lnTo>
                      <a:pt x="35" y="1154"/>
                    </a:lnTo>
                    <a:lnTo>
                      <a:pt x="33" y="1145"/>
                    </a:lnTo>
                    <a:lnTo>
                      <a:pt x="32" y="1139"/>
                    </a:lnTo>
                    <a:lnTo>
                      <a:pt x="26" y="1133"/>
                    </a:lnTo>
                    <a:lnTo>
                      <a:pt x="18" y="1127"/>
                    </a:lnTo>
                    <a:lnTo>
                      <a:pt x="10" y="1120"/>
                    </a:lnTo>
                    <a:lnTo>
                      <a:pt x="6" y="1115"/>
                    </a:lnTo>
                    <a:lnTo>
                      <a:pt x="3" y="1109"/>
                    </a:lnTo>
                    <a:lnTo>
                      <a:pt x="1" y="1103"/>
                    </a:lnTo>
                    <a:lnTo>
                      <a:pt x="0" y="1098"/>
                    </a:lnTo>
                    <a:lnTo>
                      <a:pt x="1" y="1091"/>
                    </a:lnTo>
                    <a:lnTo>
                      <a:pt x="4" y="1083"/>
                    </a:lnTo>
                    <a:lnTo>
                      <a:pt x="7" y="1076"/>
                    </a:lnTo>
                    <a:lnTo>
                      <a:pt x="13" y="1069"/>
                    </a:lnTo>
                    <a:lnTo>
                      <a:pt x="23" y="1059"/>
                    </a:lnTo>
                    <a:lnTo>
                      <a:pt x="32" y="1052"/>
                    </a:lnTo>
                    <a:lnTo>
                      <a:pt x="42" y="1045"/>
                    </a:lnTo>
                    <a:lnTo>
                      <a:pt x="49" y="1039"/>
                    </a:lnTo>
                    <a:lnTo>
                      <a:pt x="58" y="1027"/>
                    </a:lnTo>
                    <a:lnTo>
                      <a:pt x="67" y="1014"/>
                    </a:lnTo>
                    <a:lnTo>
                      <a:pt x="71" y="1007"/>
                    </a:lnTo>
                    <a:lnTo>
                      <a:pt x="76" y="1001"/>
                    </a:lnTo>
                    <a:lnTo>
                      <a:pt x="82" y="995"/>
                    </a:lnTo>
                    <a:lnTo>
                      <a:pt x="88" y="990"/>
                    </a:lnTo>
                    <a:lnTo>
                      <a:pt x="92" y="988"/>
                    </a:lnTo>
                    <a:lnTo>
                      <a:pt x="98" y="985"/>
                    </a:lnTo>
                    <a:lnTo>
                      <a:pt x="102" y="984"/>
                    </a:lnTo>
                    <a:lnTo>
                      <a:pt x="108" y="983"/>
                    </a:lnTo>
                    <a:lnTo>
                      <a:pt x="118" y="982"/>
                    </a:lnTo>
                    <a:lnTo>
                      <a:pt x="127" y="978"/>
                    </a:lnTo>
                    <a:lnTo>
                      <a:pt x="131" y="977"/>
                    </a:lnTo>
                    <a:lnTo>
                      <a:pt x="133" y="975"/>
                    </a:lnTo>
                    <a:lnTo>
                      <a:pt x="139" y="966"/>
                    </a:lnTo>
                    <a:lnTo>
                      <a:pt x="145" y="958"/>
                    </a:lnTo>
                    <a:lnTo>
                      <a:pt x="151" y="953"/>
                    </a:lnTo>
                    <a:lnTo>
                      <a:pt x="156" y="947"/>
                    </a:lnTo>
                    <a:lnTo>
                      <a:pt x="159" y="943"/>
                    </a:lnTo>
                    <a:lnTo>
                      <a:pt x="163" y="938"/>
                    </a:lnTo>
                    <a:lnTo>
                      <a:pt x="164" y="934"/>
                    </a:lnTo>
                    <a:lnTo>
                      <a:pt x="165" y="929"/>
                    </a:lnTo>
                    <a:lnTo>
                      <a:pt x="165" y="926"/>
                    </a:lnTo>
                    <a:lnTo>
                      <a:pt x="163" y="922"/>
                    </a:lnTo>
                    <a:lnTo>
                      <a:pt x="161" y="918"/>
                    </a:lnTo>
                    <a:lnTo>
                      <a:pt x="156" y="914"/>
                    </a:lnTo>
                    <a:lnTo>
                      <a:pt x="146" y="910"/>
                    </a:lnTo>
                    <a:lnTo>
                      <a:pt x="137" y="907"/>
                    </a:lnTo>
                    <a:lnTo>
                      <a:pt x="129" y="902"/>
                    </a:lnTo>
                    <a:lnTo>
                      <a:pt x="120" y="897"/>
                    </a:lnTo>
                    <a:lnTo>
                      <a:pt x="111" y="893"/>
                    </a:lnTo>
                    <a:lnTo>
                      <a:pt x="104" y="887"/>
                    </a:lnTo>
                    <a:lnTo>
                      <a:pt x="96" y="882"/>
                    </a:lnTo>
                    <a:lnTo>
                      <a:pt x="89" y="876"/>
                    </a:lnTo>
                    <a:lnTo>
                      <a:pt x="87" y="872"/>
                    </a:lnTo>
                    <a:lnTo>
                      <a:pt x="85" y="870"/>
                    </a:lnTo>
                    <a:lnTo>
                      <a:pt x="83" y="866"/>
                    </a:lnTo>
                    <a:lnTo>
                      <a:pt x="83" y="863"/>
                    </a:lnTo>
                    <a:lnTo>
                      <a:pt x="85" y="861"/>
                    </a:lnTo>
                    <a:lnTo>
                      <a:pt x="87" y="857"/>
                    </a:lnTo>
                    <a:lnTo>
                      <a:pt x="89" y="855"/>
                    </a:lnTo>
                    <a:lnTo>
                      <a:pt x="93" y="852"/>
                    </a:lnTo>
                    <a:lnTo>
                      <a:pt x="99" y="850"/>
                    </a:lnTo>
                    <a:lnTo>
                      <a:pt x="104" y="849"/>
                    </a:lnTo>
                    <a:lnTo>
                      <a:pt x="106" y="847"/>
                    </a:lnTo>
                    <a:lnTo>
                      <a:pt x="107" y="846"/>
                    </a:lnTo>
                    <a:lnTo>
                      <a:pt x="109" y="843"/>
                    </a:lnTo>
                    <a:lnTo>
                      <a:pt x="111" y="838"/>
                    </a:lnTo>
                    <a:lnTo>
                      <a:pt x="112" y="832"/>
                    </a:lnTo>
                    <a:lnTo>
                      <a:pt x="113" y="826"/>
                    </a:lnTo>
                    <a:lnTo>
                      <a:pt x="114" y="823"/>
                    </a:lnTo>
                    <a:lnTo>
                      <a:pt x="115" y="820"/>
                    </a:lnTo>
                    <a:lnTo>
                      <a:pt x="118" y="817"/>
                    </a:lnTo>
                    <a:lnTo>
                      <a:pt x="120" y="814"/>
                    </a:lnTo>
                    <a:lnTo>
                      <a:pt x="131" y="807"/>
                    </a:lnTo>
                    <a:lnTo>
                      <a:pt x="140" y="800"/>
                    </a:lnTo>
                    <a:lnTo>
                      <a:pt x="145" y="796"/>
                    </a:lnTo>
                    <a:lnTo>
                      <a:pt x="150" y="792"/>
                    </a:lnTo>
                    <a:lnTo>
                      <a:pt x="152" y="788"/>
                    </a:lnTo>
                    <a:lnTo>
                      <a:pt x="155" y="783"/>
                    </a:lnTo>
                    <a:lnTo>
                      <a:pt x="156" y="781"/>
                    </a:lnTo>
                    <a:lnTo>
                      <a:pt x="156" y="777"/>
                    </a:lnTo>
                    <a:lnTo>
                      <a:pt x="155" y="774"/>
                    </a:lnTo>
                    <a:lnTo>
                      <a:pt x="155" y="770"/>
                    </a:lnTo>
                    <a:lnTo>
                      <a:pt x="153" y="764"/>
                    </a:lnTo>
                    <a:lnTo>
                      <a:pt x="153" y="760"/>
                    </a:lnTo>
                    <a:lnTo>
                      <a:pt x="153" y="754"/>
                    </a:lnTo>
                    <a:lnTo>
                      <a:pt x="156" y="749"/>
                    </a:lnTo>
                    <a:lnTo>
                      <a:pt x="161" y="744"/>
                    </a:lnTo>
                    <a:lnTo>
                      <a:pt x="168" y="742"/>
                    </a:lnTo>
                    <a:lnTo>
                      <a:pt x="175" y="740"/>
                    </a:lnTo>
                    <a:lnTo>
                      <a:pt x="182" y="742"/>
                    </a:lnTo>
                    <a:lnTo>
                      <a:pt x="187" y="744"/>
                    </a:lnTo>
                    <a:lnTo>
                      <a:pt x="192" y="748"/>
                    </a:lnTo>
                    <a:lnTo>
                      <a:pt x="195" y="752"/>
                    </a:lnTo>
                    <a:lnTo>
                      <a:pt x="200" y="755"/>
                    </a:lnTo>
                    <a:lnTo>
                      <a:pt x="202" y="756"/>
                    </a:lnTo>
                    <a:lnTo>
                      <a:pt x="205" y="757"/>
                    </a:lnTo>
                    <a:lnTo>
                      <a:pt x="209" y="760"/>
                    </a:lnTo>
                    <a:lnTo>
                      <a:pt x="214" y="760"/>
                    </a:lnTo>
                    <a:lnTo>
                      <a:pt x="225" y="761"/>
                    </a:lnTo>
                    <a:lnTo>
                      <a:pt x="236" y="762"/>
                    </a:lnTo>
                    <a:lnTo>
                      <a:pt x="245" y="762"/>
                    </a:lnTo>
                    <a:lnTo>
                      <a:pt x="253" y="762"/>
                    </a:lnTo>
                    <a:lnTo>
                      <a:pt x="259" y="763"/>
                    </a:lnTo>
                    <a:lnTo>
                      <a:pt x="264" y="765"/>
                    </a:lnTo>
                    <a:lnTo>
                      <a:pt x="269" y="767"/>
                    </a:lnTo>
                    <a:lnTo>
                      <a:pt x="271" y="768"/>
                    </a:lnTo>
                    <a:lnTo>
                      <a:pt x="284" y="777"/>
                    </a:lnTo>
                    <a:lnTo>
                      <a:pt x="299" y="787"/>
                    </a:lnTo>
                    <a:lnTo>
                      <a:pt x="303" y="792"/>
                    </a:lnTo>
                    <a:lnTo>
                      <a:pt x="307" y="796"/>
                    </a:lnTo>
                    <a:lnTo>
                      <a:pt x="309" y="802"/>
                    </a:lnTo>
                    <a:lnTo>
                      <a:pt x="310" y="808"/>
                    </a:lnTo>
                    <a:lnTo>
                      <a:pt x="312" y="815"/>
                    </a:lnTo>
                    <a:lnTo>
                      <a:pt x="312" y="821"/>
                    </a:lnTo>
                    <a:lnTo>
                      <a:pt x="312" y="827"/>
                    </a:lnTo>
                    <a:lnTo>
                      <a:pt x="313" y="832"/>
                    </a:lnTo>
                    <a:lnTo>
                      <a:pt x="315" y="837"/>
                    </a:lnTo>
                    <a:lnTo>
                      <a:pt x="318" y="840"/>
                    </a:lnTo>
                    <a:lnTo>
                      <a:pt x="320" y="842"/>
                    </a:lnTo>
                    <a:lnTo>
                      <a:pt x="323" y="842"/>
                    </a:lnTo>
                    <a:lnTo>
                      <a:pt x="332" y="839"/>
                    </a:lnTo>
                    <a:lnTo>
                      <a:pt x="340" y="836"/>
                    </a:lnTo>
                    <a:lnTo>
                      <a:pt x="354" y="832"/>
                    </a:lnTo>
                    <a:lnTo>
                      <a:pt x="370" y="827"/>
                    </a:lnTo>
                    <a:lnTo>
                      <a:pt x="383" y="825"/>
                    </a:lnTo>
                    <a:lnTo>
                      <a:pt x="395" y="823"/>
                    </a:lnTo>
                    <a:lnTo>
                      <a:pt x="408" y="820"/>
                    </a:lnTo>
                    <a:lnTo>
                      <a:pt x="420" y="820"/>
                    </a:lnTo>
                    <a:lnTo>
                      <a:pt x="425" y="819"/>
                    </a:lnTo>
                    <a:lnTo>
                      <a:pt x="428" y="818"/>
                    </a:lnTo>
                    <a:lnTo>
                      <a:pt x="433" y="814"/>
                    </a:lnTo>
                    <a:lnTo>
                      <a:pt x="436" y="811"/>
                    </a:lnTo>
                    <a:lnTo>
                      <a:pt x="442" y="807"/>
                    </a:lnTo>
                    <a:lnTo>
                      <a:pt x="446" y="806"/>
                    </a:lnTo>
                    <a:lnTo>
                      <a:pt x="452" y="805"/>
                    </a:lnTo>
                    <a:lnTo>
                      <a:pt x="457" y="806"/>
                    </a:lnTo>
                    <a:lnTo>
                      <a:pt x="461" y="808"/>
                    </a:lnTo>
                    <a:lnTo>
                      <a:pt x="466" y="812"/>
                    </a:lnTo>
                    <a:lnTo>
                      <a:pt x="471" y="820"/>
                    </a:lnTo>
                    <a:lnTo>
                      <a:pt x="476" y="828"/>
                    </a:lnTo>
                    <a:lnTo>
                      <a:pt x="479" y="838"/>
                    </a:lnTo>
                    <a:lnTo>
                      <a:pt x="483" y="849"/>
                    </a:lnTo>
                    <a:lnTo>
                      <a:pt x="488" y="864"/>
                    </a:lnTo>
                    <a:lnTo>
                      <a:pt x="492" y="878"/>
                    </a:lnTo>
                    <a:lnTo>
                      <a:pt x="495" y="888"/>
                    </a:lnTo>
                    <a:lnTo>
                      <a:pt x="497" y="895"/>
                    </a:lnTo>
                    <a:lnTo>
                      <a:pt x="501" y="899"/>
                    </a:lnTo>
                    <a:lnTo>
                      <a:pt x="504" y="901"/>
                    </a:lnTo>
                    <a:lnTo>
                      <a:pt x="521" y="907"/>
                    </a:lnTo>
                    <a:lnTo>
                      <a:pt x="537" y="912"/>
                    </a:lnTo>
                    <a:lnTo>
                      <a:pt x="553" y="914"/>
                    </a:lnTo>
                    <a:lnTo>
                      <a:pt x="567" y="915"/>
                    </a:lnTo>
                    <a:lnTo>
                      <a:pt x="581" y="914"/>
                    </a:lnTo>
                    <a:lnTo>
                      <a:pt x="590" y="913"/>
                    </a:lnTo>
                    <a:lnTo>
                      <a:pt x="597" y="910"/>
                    </a:lnTo>
                    <a:lnTo>
                      <a:pt x="603" y="906"/>
                    </a:lnTo>
                    <a:lnTo>
                      <a:pt x="609" y="901"/>
                    </a:lnTo>
                    <a:lnTo>
                      <a:pt x="614" y="897"/>
                    </a:lnTo>
                    <a:lnTo>
                      <a:pt x="623" y="896"/>
                    </a:lnTo>
                    <a:lnTo>
                      <a:pt x="633" y="895"/>
                    </a:lnTo>
                    <a:lnTo>
                      <a:pt x="636" y="891"/>
                    </a:lnTo>
                    <a:lnTo>
                      <a:pt x="640" y="887"/>
                    </a:lnTo>
                    <a:lnTo>
                      <a:pt x="643" y="877"/>
                    </a:lnTo>
                    <a:lnTo>
                      <a:pt x="647" y="870"/>
                    </a:lnTo>
                    <a:lnTo>
                      <a:pt x="652" y="868"/>
                    </a:lnTo>
                    <a:lnTo>
                      <a:pt x="656" y="868"/>
                    </a:lnTo>
                    <a:lnTo>
                      <a:pt x="659" y="868"/>
                    </a:lnTo>
                    <a:lnTo>
                      <a:pt x="662" y="866"/>
                    </a:lnTo>
                    <a:lnTo>
                      <a:pt x="667" y="865"/>
                    </a:lnTo>
                    <a:lnTo>
                      <a:pt x="669" y="864"/>
                    </a:lnTo>
                    <a:lnTo>
                      <a:pt x="675" y="861"/>
                    </a:lnTo>
                    <a:lnTo>
                      <a:pt x="681" y="857"/>
                    </a:lnTo>
                    <a:lnTo>
                      <a:pt x="682" y="853"/>
                    </a:lnTo>
                    <a:lnTo>
                      <a:pt x="685" y="851"/>
                    </a:lnTo>
                    <a:lnTo>
                      <a:pt x="687" y="846"/>
                    </a:lnTo>
                    <a:lnTo>
                      <a:pt x="688" y="842"/>
                    </a:lnTo>
                    <a:lnTo>
                      <a:pt x="690" y="832"/>
                    </a:lnTo>
                    <a:lnTo>
                      <a:pt x="692" y="821"/>
                    </a:lnTo>
                    <a:lnTo>
                      <a:pt x="694" y="817"/>
                    </a:lnTo>
                    <a:lnTo>
                      <a:pt x="697" y="811"/>
                    </a:lnTo>
                    <a:lnTo>
                      <a:pt x="701" y="805"/>
                    </a:lnTo>
                    <a:lnTo>
                      <a:pt x="706" y="800"/>
                    </a:lnTo>
                    <a:lnTo>
                      <a:pt x="715" y="789"/>
                    </a:lnTo>
                    <a:lnTo>
                      <a:pt x="723" y="776"/>
                    </a:lnTo>
                    <a:lnTo>
                      <a:pt x="726" y="770"/>
                    </a:lnTo>
                    <a:lnTo>
                      <a:pt x="730" y="763"/>
                    </a:lnTo>
                    <a:lnTo>
                      <a:pt x="738" y="750"/>
                    </a:lnTo>
                    <a:lnTo>
                      <a:pt x="748" y="737"/>
                    </a:lnTo>
                    <a:lnTo>
                      <a:pt x="756" y="725"/>
                    </a:lnTo>
                    <a:lnTo>
                      <a:pt x="766" y="714"/>
                    </a:lnTo>
                    <a:lnTo>
                      <a:pt x="773" y="705"/>
                    </a:lnTo>
                    <a:lnTo>
                      <a:pt x="780" y="693"/>
                    </a:lnTo>
                    <a:lnTo>
                      <a:pt x="785" y="685"/>
                    </a:lnTo>
                    <a:lnTo>
                      <a:pt x="788" y="678"/>
                    </a:lnTo>
                    <a:lnTo>
                      <a:pt x="788" y="672"/>
                    </a:lnTo>
                    <a:lnTo>
                      <a:pt x="788" y="667"/>
                    </a:lnTo>
                    <a:lnTo>
                      <a:pt x="787" y="661"/>
                    </a:lnTo>
                    <a:lnTo>
                      <a:pt x="785" y="655"/>
                    </a:lnTo>
                    <a:lnTo>
                      <a:pt x="781" y="649"/>
                    </a:lnTo>
                    <a:lnTo>
                      <a:pt x="779" y="645"/>
                    </a:lnTo>
                    <a:lnTo>
                      <a:pt x="778" y="644"/>
                    </a:lnTo>
                    <a:lnTo>
                      <a:pt x="776" y="642"/>
                    </a:lnTo>
                    <a:lnTo>
                      <a:pt x="773" y="635"/>
                    </a:lnTo>
                    <a:lnTo>
                      <a:pt x="772" y="628"/>
                    </a:lnTo>
                    <a:lnTo>
                      <a:pt x="772" y="624"/>
                    </a:lnTo>
                    <a:lnTo>
                      <a:pt x="773" y="620"/>
                    </a:lnTo>
                    <a:lnTo>
                      <a:pt x="774" y="619"/>
                    </a:lnTo>
                    <a:lnTo>
                      <a:pt x="776" y="618"/>
                    </a:lnTo>
                    <a:lnTo>
                      <a:pt x="779" y="617"/>
                    </a:lnTo>
                    <a:lnTo>
                      <a:pt x="781" y="615"/>
                    </a:lnTo>
                    <a:lnTo>
                      <a:pt x="784" y="612"/>
                    </a:lnTo>
                    <a:lnTo>
                      <a:pt x="786" y="609"/>
                    </a:lnTo>
                    <a:lnTo>
                      <a:pt x="787" y="605"/>
                    </a:lnTo>
                    <a:lnTo>
                      <a:pt x="787" y="601"/>
                    </a:lnTo>
                    <a:lnTo>
                      <a:pt x="787" y="599"/>
                    </a:lnTo>
                    <a:lnTo>
                      <a:pt x="787" y="597"/>
                    </a:lnTo>
                    <a:lnTo>
                      <a:pt x="787" y="593"/>
                    </a:lnTo>
                    <a:lnTo>
                      <a:pt x="787" y="590"/>
                    </a:lnTo>
                    <a:lnTo>
                      <a:pt x="786" y="579"/>
                    </a:lnTo>
                    <a:lnTo>
                      <a:pt x="786" y="571"/>
                    </a:lnTo>
                    <a:lnTo>
                      <a:pt x="786" y="567"/>
                    </a:lnTo>
                    <a:lnTo>
                      <a:pt x="787" y="565"/>
                    </a:lnTo>
                    <a:lnTo>
                      <a:pt x="788" y="562"/>
                    </a:lnTo>
                    <a:lnTo>
                      <a:pt x="791" y="561"/>
                    </a:lnTo>
                    <a:lnTo>
                      <a:pt x="793" y="560"/>
                    </a:lnTo>
                    <a:lnTo>
                      <a:pt x="797" y="559"/>
                    </a:lnTo>
                    <a:lnTo>
                      <a:pt x="800" y="560"/>
                    </a:lnTo>
                    <a:lnTo>
                      <a:pt x="805" y="561"/>
                    </a:lnTo>
                    <a:lnTo>
                      <a:pt x="808" y="563"/>
                    </a:lnTo>
                    <a:lnTo>
                      <a:pt x="812" y="567"/>
                    </a:lnTo>
                    <a:lnTo>
                      <a:pt x="820" y="573"/>
                    </a:lnTo>
                    <a:lnTo>
                      <a:pt x="826" y="578"/>
                    </a:lnTo>
                    <a:lnTo>
                      <a:pt x="830" y="579"/>
                    </a:lnTo>
                    <a:lnTo>
                      <a:pt x="832" y="580"/>
                    </a:lnTo>
                    <a:lnTo>
                      <a:pt x="833" y="581"/>
                    </a:lnTo>
                    <a:lnTo>
                      <a:pt x="835" y="581"/>
                    </a:lnTo>
                    <a:lnTo>
                      <a:pt x="838" y="581"/>
                    </a:lnTo>
                    <a:lnTo>
                      <a:pt x="841" y="580"/>
                    </a:lnTo>
                    <a:lnTo>
                      <a:pt x="844" y="578"/>
                    </a:lnTo>
                    <a:lnTo>
                      <a:pt x="848" y="575"/>
                    </a:lnTo>
                    <a:lnTo>
                      <a:pt x="854" y="568"/>
                    </a:lnTo>
                    <a:lnTo>
                      <a:pt x="860" y="562"/>
                    </a:lnTo>
                    <a:lnTo>
                      <a:pt x="862" y="561"/>
                    </a:lnTo>
                    <a:lnTo>
                      <a:pt x="863" y="561"/>
                    </a:lnTo>
                    <a:lnTo>
                      <a:pt x="866" y="561"/>
                    </a:lnTo>
                    <a:lnTo>
                      <a:pt x="868" y="563"/>
                    </a:lnTo>
                    <a:lnTo>
                      <a:pt x="871" y="574"/>
                    </a:lnTo>
                    <a:lnTo>
                      <a:pt x="876" y="588"/>
                    </a:lnTo>
                    <a:lnTo>
                      <a:pt x="880" y="592"/>
                    </a:lnTo>
                    <a:lnTo>
                      <a:pt x="883" y="595"/>
                    </a:lnTo>
                    <a:lnTo>
                      <a:pt x="887" y="598"/>
                    </a:lnTo>
                    <a:lnTo>
                      <a:pt x="892" y="599"/>
                    </a:lnTo>
                    <a:lnTo>
                      <a:pt x="896" y="600"/>
                    </a:lnTo>
                    <a:lnTo>
                      <a:pt x="902" y="601"/>
                    </a:lnTo>
                    <a:lnTo>
                      <a:pt x="907" y="601"/>
                    </a:lnTo>
                    <a:lnTo>
                      <a:pt x="913" y="600"/>
                    </a:lnTo>
                    <a:lnTo>
                      <a:pt x="918" y="599"/>
                    </a:lnTo>
                    <a:lnTo>
                      <a:pt x="923" y="597"/>
                    </a:lnTo>
                    <a:lnTo>
                      <a:pt x="925" y="593"/>
                    </a:lnTo>
                    <a:lnTo>
                      <a:pt x="927" y="588"/>
                    </a:lnTo>
                    <a:lnTo>
                      <a:pt x="929" y="579"/>
                    </a:lnTo>
                    <a:lnTo>
                      <a:pt x="930" y="568"/>
                    </a:lnTo>
                    <a:lnTo>
                      <a:pt x="931" y="562"/>
                    </a:lnTo>
                    <a:lnTo>
                      <a:pt x="932" y="556"/>
                    </a:lnTo>
                    <a:lnTo>
                      <a:pt x="933" y="550"/>
                    </a:lnTo>
                    <a:lnTo>
                      <a:pt x="937" y="544"/>
                    </a:lnTo>
                    <a:lnTo>
                      <a:pt x="940" y="538"/>
                    </a:lnTo>
                    <a:lnTo>
                      <a:pt x="944" y="534"/>
                    </a:lnTo>
                    <a:lnTo>
                      <a:pt x="950" y="529"/>
                    </a:lnTo>
                    <a:lnTo>
                      <a:pt x="956" y="525"/>
                    </a:lnTo>
                    <a:lnTo>
                      <a:pt x="961" y="522"/>
                    </a:lnTo>
                    <a:lnTo>
                      <a:pt x="967" y="518"/>
                    </a:lnTo>
                    <a:lnTo>
                      <a:pt x="970" y="516"/>
                    </a:lnTo>
                    <a:lnTo>
                      <a:pt x="973" y="513"/>
                    </a:lnTo>
                    <a:lnTo>
                      <a:pt x="976" y="509"/>
                    </a:lnTo>
                    <a:lnTo>
                      <a:pt x="980" y="504"/>
                    </a:lnTo>
                    <a:lnTo>
                      <a:pt x="983" y="499"/>
                    </a:lnTo>
                    <a:lnTo>
                      <a:pt x="984" y="493"/>
                    </a:lnTo>
                    <a:lnTo>
                      <a:pt x="982" y="484"/>
                    </a:lnTo>
                    <a:lnTo>
                      <a:pt x="977" y="473"/>
                    </a:lnTo>
                    <a:lnTo>
                      <a:pt x="977" y="472"/>
                    </a:lnTo>
                    <a:lnTo>
                      <a:pt x="977" y="471"/>
                    </a:lnTo>
                    <a:lnTo>
                      <a:pt x="978" y="466"/>
                    </a:lnTo>
                    <a:lnTo>
                      <a:pt x="982" y="461"/>
                    </a:lnTo>
                    <a:lnTo>
                      <a:pt x="986" y="458"/>
                    </a:lnTo>
                    <a:lnTo>
                      <a:pt x="990" y="455"/>
                    </a:lnTo>
                    <a:lnTo>
                      <a:pt x="999" y="448"/>
                    </a:lnTo>
                    <a:lnTo>
                      <a:pt x="1005" y="442"/>
                    </a:lnTo>
                    <a:lnTo>
                      <a:pt x="1006" y="440"/>
                    </a:lnTo>
                    <a:lnTo>
                      <a:pt x="1007" y="437"/>
                    </a:lnTo>
                    <a:lnTo>
                      <a:pt x="1008" y="435"/>
                    </a:lnTo>
                    <a:lnTo>
                      <a:pt x="1008" y="433"/>
                    </a:lnTo>
                    <a:lnTo>
                      <a:pt x="1006" y="428"/>
                    </a:lnTo>
                    <a:lnTo>
                      <a:pt x="1002" y="422"/>
                    </a:lnTo>
                    <a:lnTo>
                      <a:pt x="1000" y="417"/>
                    </a:lnTo>
                    <a:lnTo>
                      <a:pt x="1000" y="412"/>
                    </a:lnTo>
                    <a:lnTo>
                      <a:pt x="1001" y="409"/>
                    </a:lnTo>
                    <a:lnTo>
                      <a:pt x="1003" y="405"/>
                    </a:lnTo>
                    <a:lnTo>
                      <a:pt x="1006" y="403"/>
                    </a:lnTo>
                    <a:lnTo>
                      <a:pt x="1008" y="401"/>
                    </a:lnTo>
                    <a:lnTo>
                      <a:pt x="1017" y="391"/>
                    </a:lnTo>
                    <a:lnTo>
                      <a:pt x="1025" y="383"/>
                    </a:lnTo>
                    <a:lnTo>
                      <a:pt x="1032" y="373"/>
                    </a:lnTo>
                    <a:lnTo>
                      <a:pt x="1039" y="364"/>
                    </a:lnTo>
                    <a:lnTo>
                      <a:pt x="1045" y="353"/>
                    </a:lnTo>
                    <a:lnTo>
                      <a:pt x="1049" y="345"/>
                    </a:lnTo>
                    <a:lnTo>
                      <a:pt x="1052" y="334"/>
                    </a:lnTo>
                    <a:lnTo>
                      <a:pt x="1058" y="321"/>
                    </a:lnTo>
                    <a:lnTo>
                      <a:pt x="1062" y="313"/>
                    </a:lnTo>
                    <a:lnTo>
                      <a:pt x="1066" y="307"/>
                    </a:lnTo>
                    <a:lnTo>
                      <a:pt x="1071" y="302"/>
                    </a:lnTo>
                    <a:lnTo>
                      <a:pt x="1077" y="297"/>
                    </a:lnTo>
                    <a:lnTo>
                      <a:pt x="1082" y="292"/>
                    </a:lnTo>
                    <a:lnTo>
                      <a:pt x="1087" y="288"/>
                    </a:lnTo>
                    <a:lnTo>
                      <a:pt x="1091" y="281"/>
                    </a:lnTo>
                    <a:lnTo>
                      <a:pt x="1095" y="273"/>
                    </a:lnTo>
                    <a:lnTo>
                      <a:pt x="1099" y="266"/>
                    </a:lnTo>
                    <a:lnTo>
                      <a:pt x="1102" y="260"/>
                    </a:lnTo>
                    <a:lnTo>
                      <a:pt x="1104" y="257"/>
                    </a:lnTo>
                    <a:lnTo>
                      <a:pt x="1108" y="253"/>
                    </a:lnTo>
                    <a:lnTo>
                      <a:pt x="1119" y="248"/>
                    </a:lnTo>
                    <a:lnTo>
                      <a:pt x="1134" y="244"/>
                    </a:lnTo>
                    <a:lnTo>
                      <a:pt x="1146" y="240"/>
                    </a:lnTo>
                    <a:lnTo>
                      <a:pt x="1162" y="233"/>
                    </a:lnTo>
                    <a:lnTo>
                      <a:pt x="1166" y="229"/>
                    </a:lnTo>
                    <a:lnTo>
                      <a:pt x="1169" y="226"/>
                    </a:lnTo>
                    <a:lnTo>
                      <a:pt x="1171" y="223"/>
                    </a:lnTo>
                    <a:lnTo>
                      <a:pt x="1172" y="220"/>
                    </a:lnTo>
                    <a:lnTo>
                      <a:pt x="1175" y="215"/>
                    </a:lnTo>
                    <a:lnTo>
                      <a:pt x="1177" y="209"/>
                    </a:lnTo>
                    <a:lnTo>
                      <a:pt x="1178" y="196"/>
                    </a:lnTo>
                    <a:lnTo>
                      <a:pt x="1179" y="184"/>
                    </a:lnTo>
                    <a:lnTo>
                      <a:pt x="1178" y="181"/>
                    </a:lnTo>
                    <a:lnTo>
                      <a:pt x="1176" y="178"/>
                    </a:lnTo>
                    <a:lnTo>
                      <a:pt x="1173" y="178"/>
                    </a:lnTo>
                    <a:lnTo>
                      <a:pt x="1170" y="178"/>
                    </a:lnTo>
                    <a:lnTo>
                      <a:pt x="1164" y="179"/>
                    </a:lnTo>
                    <a:lnTo>
                      <a:pt x="1157" y="181"/>
                    </a:lnTo>
                    <a:lnTo>
                      <a:pt x="1153" y="181"/>
                    </a:lnTo>
                    <a:lnTo>
                      <a:pt x="1150" y="181"/>
                    </a:lnTo>
                    <a:lnTo>
                      <a:pt x="1147" y="181"/>
                    </a:lnTo>
                    <a:lnTo>
                      <a:pt x="1146" y="178"/>
                    </a:lnTo>
                    <a:lnTo>
                      <a:pt x="1145" y="176"/>
                    </a:lnTo>
                    <a:lnTo>
                      <a:pt x="1144" y="174"/>
                    </a:lnTo>
                    <a:lnTo>
                      <a:pt x="1140" y="166"/>
                    </a:lnTo>
                    <a:lnTo>
                      <a:pt x="1135" y="160"/>
                    </a:lnTo>
                    <a:lnTo>
                      <a:pt x="1129" y="155"/>
                    </a:lnTo>
                    <a:lnTo>
                      <a:pt x="1122" y="149"/>
                    </a:lnTo>
                    <a:lnTo>
                      <a:pt x="1113" y="140"/>
                    </a:lnTo>
                    <a:lnTo>
                      <a:pt x="1103" y="133"/>
                    </a:lnTo>
                    <a:lnTo>
                      <a:pt x="1090" y="124"/>
                    </a:lnTo>
                    <a:lnTo>
                      <a:pt x="1081" y="114"/>
                    </a:lnTo>
                    <a:lnTo>
                      <a:pt x="1077" y="109"/>
                    </a:lnTo>
                    <a:lnTo>
                      <a:pt x="1075" y="105"/>
                    </a:lnTo>
                    <a:lnTo>
                      <a:pt x="1072" y="100"/>
                    </a:lnTo>
                    <a:lnTo>
                      <a:pt x="1071" y="94"/>
                    </a:lnTo>
                    <a:lnTo>
                      <a:pt x="1071" y="89"/>
                    </a:lnTo>
                    <a:lnTo>
                      <a:pt x="1072" y="83"/>
                    </a:lnTo>
                    <a:lnTo>
                      <a:pt x="1075" y="77"/>
                    </a:lnTo>
                    <a:lnTo>
                      <a:pt x="1078" y="71"/>
                    </a:lnTo>
                    <a:lnTo>
                      <a:pt x="1082" y="65"/>
                    </a:lnTo>
                    <a:lnTo>
                      <a:pt x="1085" y="61"/>
                    </a:lnTo>
                    <a:lnTo>
                      <a:pt x="1090" y="57"/>
                    </a:lnTo>
                    <a:lnTo>
                      <a:pt x="1095" y="53"/>
                    </a:lnTo>
                    <a:lnTo>
                      <a:pt x="1103" y="52"/>
                    </a:lnTo>
                    <a:lnTo>
                      <a:pt x="1114" y="52"/>
                    </a:lnTo>
                    <a:lnTo>
                      <a:pt x="1120" y="51"/>
                    </a:lnTo>
                    <a:lnTo>
                      <a:pt x="1125" y="50"/>
                    </a:lnTo>
                    <a:lnTo>
                      <a:pt x="1131" y="48"/>
                    </a:lnTo>
                    <a:lnTo>
                      <a:pt x="1135" y="44"/>
                    </a:lnTo>
                    <a:lnTo>
                      <a:pt x="1144" y="36"/>
                    </a:lnTo>
                    <a:lnTo>
                      <a:pt x="1151" y="26"/>
                    </a:lnTo>
                    <a:lnTo>
                      <a:pt x="1152" y="25"/>
                    </a:lnTo>
                    <a:lnTo>
                      <a:pt x="1152" y="23"/>
                    </a:lnTo>
                    <a:lnTo>
                      <a:pt x="1153" y="12"/>
                    </a:lnTo>
                    <a:lnTo>
                      <a:pt x="1154" y="2"/>
                    </a:lnTo>
                    <a:lnTo>
                      <a:pt x="1154" y="1"/>
                    </a:lnTo>
                    <a:lnTo>
                      <a:pt x="1157" y="0"/>
                    </a:lnTo>
                    <a:lnTo>
                      <a:pt x="1165" y="1"/>
                    </a:lnTo>
                    <a:lnTo>
                      <a:pt x="1179" y="4"/>
                    </a:lnTo>
                    <a:lnTo>
                      <a:pt x="1196" y="8"/>
                    </a:lnTo>
                    <a:lnTo>
                      <a:pt x="1211" y="15"/>
                    </a:lnTo>
                    <a:lnTo>
                      <a:pt x="1220" y="20"/>
                    </a:lnTo>
                    <a:lnTo>
                      <a:pt x="1230" y="26"/>
                    </a:lnTo>
                    <a:lnTo>
                      <a:pt x="1244" y="34"/>
                    </a:lnTo>
                    <a:lnTo>
                      <a:pt x="1257" y="42"/>
                    </a:lnTo>
                    <a:lnTo>
                      <a:pt x="1270" y="51"/>
                    </a:lnTo>
                    <a:lnTo>
                      <a:pt x="1280" y="59"/>
                    </a:lnTo>
                    <a:lnTo>
                      <a:pt x="1290" y="68"/>
                    </a:lnTo>
                    <a:lnTo>
                      <a:pt x="1298" y="74"/>
                    </a:lnTo>
                    <a:lnTo>
                      <a:pt x="1309" y="78"/>
                    </a:lnTo>
                    <a:lnTo>
                      <a:pt x="1322" y="83"/>
                    </a:lnTo>
                    <a:lnTo>
                      <a:pt x="1335" y="88"/>
                    </a:lnTo>
                    <a:lnTo>
                      <a:pt x="1346" y="93"/>
                    </a:lnTo>
                    <a:lnTo>
                      <a:pt x="1358" y="100"/>
                    </a:lnTo>
                    <a:lnTo>
                      <a:pt x="1373" y="113"/>
                    </a:lnTo>
                    <a:lnTo>
                      <a:pt x="1390" y="128"/>
                    </a:lnTo>
                    <a:lnTo>
                      <a:pt x="1404" y="143"/>
                    </a:lnTo>
                    <a:lnTo>
                      <a:pt x="1416" y="156"/>
                    </a:lnTo>
                    <a:lnTo>
                      <a:pt x="1425" y="168"/>
                    </a:lnTo>
                    <a:lnTo>
                      <a:pt x="1434" y="179"/>
                    </a:lnTo>
                    <a:lnTo>
                      <a:pt x="1441" y="193"/>
                    </a:lnTo>
                    <a:lnTo>
                      <a:pt x="1443" y="197"/>
                    </a:lnTo>
                    <a:lnTo>
                      <a:pt x="1447" y="202"/>
                    </a:lnTo>
                    <a:lnTo>
                      <a:pt x="1449" y="207"/>
                    </a:lnTo>
                    <a:lnTo>
                      <a:pt x="1453" y="209"/>
                    </a:lnTo>
                    <a:lnTo>
                      <a:pt x="1458" y="212"/>
                    </a:lnTo>
                    <a:lnTo>
                      <a:pt x="1465" y="213"/>
                    </a:lnTo>
                    <a:lnTo>
                      <a:pt x="1472" y="214"/>
                    </a:lnTo>
                    <a:lnTo>
                      <a:pt x="1481" y="215"/>
                    </a:lnTo>
                    <a:lnTo>
                      <a:pt x="1493" y="214"/>
                    </a:lnTo>
                    <a:lnTo>
                      <a:pt x="1506" y="214"/>
                    </a:lnTo>
                    <a:lnTo>
                      <a:pt x="1518" y="212"/>
                    </a:lnTo>
                    <a:lnTo>
                      <a:pt x="1529" y="209"/>
                    </a:lnTo>
                    <a:lnTo>
                      <a:pt x="1540" y="207"/>
                    </a:lnTo>
                    <a:lnTo>
                      <a:pt x="1548" y="204"/>
                    </a:lnTo>
                    <a:lnTo>
                      <a:pt x="1555" y="203"/>
                    </a:lnTo>
                    <a:lnTo>
                      <a:pt x="1566" y="204"/>
                    </a:lnTo>
                    <a:lnTo>
                      <a:pt x="1578" y="207"/>
                    </a:lnTo>
                    <a:lnTo>
                      <a:pt x="1588" y="210"/>
                    </a:lnTo>
                    <a:lnTo>
                      <a:pt x="1593" y="212"/>
                    </a:lnTo>
                    <a:lnTo>
                      <a:pt x="1598" y="214"/>
                    </a:lnTo>
                    <a:lnTo>
                      <a:pt x="1601" y="216"/>
                    </a:lnTo>
                    <a:lnTo>
                      <a:pt x="1604" y="219"/>
                    </a:lnTo>
                    <a:lnTo>
                      <a:pt x="1605" y="223"/>
                    </a:lnTo>
                    <a:lnTo>
                      <a:pt x="1607" y="232"/>
                    </a:lnTo>
                    <a:lnTo>
                      <a:pt x="1607" y="240"/>
                    </a:lnTo>
                    <a:lnTo>
                      <a:pt x="1609" y="251"/>
                    </a:lnTo>
                    <a:lnTo>
                      <a:pt x="1609" y="260"/>
                    </a:lnTo>
                    <a:lnTo>
                      <a:pt x="1610" y="270"/>
                    </a:lnTo>
                    <a:lnTo>
                      <a:pt x="1611" y="277"/>
                    </a:lnTo>
                    <a:lnTo>
                      <a:pt x="1613" y="282"/>
                    </a:lnTo>
                    <a:lnTo>
                      <a:pt x="1617" y="284"/>
                    </a:lnTo>
                    <a:lnTo>
                      <a:pt x="1620" y="285"/>
                    </a:lnTo>
                    <a:lnTo>
                      <a:pt x="1626" y="288"/>
                    </a:lnTo>
                    <a:lnTo>
                      <a:pt x="1632" y="289"/>
                    </a:lnTo>
                    <a:lnTo>
                      <a:pt x="1643" y="290"/>
                    </a:lnTo>
                    <a:lnTo>
                      <a:pt x="1651" y="290"/>
                    </a:lnTo>
                    <a:lnTo>
                      <a:pt x="1657" y="290"/>
                    </a:lnTo>
                    <a:lnTo>
                      <a:pt x="1664" y="291"/>
                    </a:lnTo>
                    <a:lnTo>
                      <a:pt x="1673" y="292"/>
                    </a:lnTo>
                    <a:lnTo>
                      <a:pt x="1680" y="296"/>
                    </a:lnTo>
                    <a:lnTo>
                      <a:pt x="1696" y="310"/>
                    </a:lnTo>
                    <a:lnTo>
                      <a:pt x="1714" y="328"/>
                    </a:lnTo>
                    <a:lnTo>
                      <a:pt x="1717" y="330"/>
                    </a:lnTo>
                    <a:lnTo>
                      <a:pt x="1720" y="333"/>
                    </a:lnTo>
                    <a:lnTo>
                      <a:pt x="1723" y="334"/>
                    </a:lnTo>
                    <a:lnTo>
                      <a:pt x="1726" y="334"/>
                    </a:lnTo>
                    <a:lnTo>
                      <a:pt x="1735" y="334"/>
                    </a:lnTo>
                    <a:lnTo>
                      <a:pt x="1744" y="333"/>
                    </a:lnTo>
                    <a:lnTo>
                      <a:pt x="1749" y="333"/>
                    </a:lnTo>
                    <a:lnTo>
                      <a:pt x="1754" y="335"/>
                    </a:lnTo>
                    <a:lnTo>
                      <a:pt x="1758" y="339"/>
                    </a:lnTo>
                    <a:lnTo>
                      <a:pt x="1762" y="344"/>
                    </a:lnTo>
                    <a:lnTo>
                      <a:pt x="1765" y="349"/>
                    </a:lnTo>
                    <a:lnTo>
                      <a:pt x="1768" y="357"/>
                    </a:lnTo>
                    <a:lnTo>
                      <a:pt x="1770" y="364"/>
                    </a:lnTo>
                    <a:lnTo>
                      <a:pt x="1773" y="372"/>
                    </a:lnTo>
                    <a:lnTo>
                      <a:pt x="1775" y="395"/>
                    </a:lnTo>
                    <a:lnTo>
                      <a:pt x="1775" y="420"/>
                    </a:lnTo>
                    <a:lnTo>
                      <a:pt x="1774" y="431"/>
                    </a:lnTo>
                    <a:lnTo>
                      <a:pt x="1773" y="442"/>
                    </a:lnTo>
                    <a:lnTo>
                      <a:pt x="1770" y="452"/>
                    </a:lnTo>
                    <a:lnTo>
                      <a:pt x="1767" y="460"/>
                    </a:lnTo>
                    <a:lnTo>
                      <a:pt x="1763" y="466"/>
                    </a:lnTo>
                    <a:lnTo>
                      <a:pt x="1761" y="472"/>
                    </a:lnTo>
                    <a:lnTo>
                      <a:pt x="1761" y="478"/>
                    </a:lnTo>
                    <a:lnTo>
                      <a:pt x="1761" y="484"/>
                    </a:lnTo>
                    <a:lnTo>
                      <a:pt x="1762" y="496"/>
                    </a:lnTo>
                    <a:lnTo>
                      <a:pt x="1765" y="505"/>
                    </a:lnTo>
                    <a:lnTo>
                      <a:pt x="1768" y="515"/>
                    </a:lnTo>
                    <a:lnTo>
                      <a:pt x="1769" y="527"/>
                    </a:lnTo>
                    <a:lnTo>
                      <a:pt x="1769" y="538"/>
                    </a:lnTo>
                    <a:lnTo>
                      <a:pt x="1765" y="550"/>
                    </a:lnTo>
                    <a:lnTo>
                      <a:pt x="1761" y="562"/>
                    </a:lnTo>
                    <a:lnTo>
                      <a:pt x="1754" y="574"/>
                    </a:lnTo>
                    <a:lnTo>
                      <a:pt x="1750" y="580"/>
                    </a:lnTo>
                    <a:lnTo>
                      <a:pt x="1745" y="585"/>
                    </a:lnTo>
                    <a:lnTo>
                      <a:pt x="1740" y="590"/>
                    </a:lnTo>
                    <a:lnTo>
                      <a:pt x="1735" y="593"/>
                    </a:lnTo>
                    <a:lnTo>
                      <a:pt x="1730" y="595"/>
                    </a:lnTo>
                    <a:lnTo>
                      <a:pt x="1726" y="598"/>
                    </a:lnTo>
                    <a:lnTo>
                      <a:pt x="1721" y="598"/>
                    </a:lnTo>
                    <a:lnTo>
                      <a:pt x="1718" y="598"/>
                    </a:lnTo>
                    <a:lnTo>
                      <a:pt x="1714" y="597"/>
                    </a:lnTo>
                    <a:lnTo>
                      <a:pt x="1711" y="594"/>
                    </a:lnTo>
                    <a:lnTo>
                      <a:pt x="1707" y="591"/>
                    </a:lnTo>
                    <a:lnTo>
                      <a:pt x="1702" y="586"/>
                    </a:lnTo>
                    <a:lnTo>
                      <a:pt x="1696" y="582"/>
                    </a:lnTo>
                    <a:lnTo>
                      <a:pt x="1689" y="579"/>
                    </a:lnTo>
                    <a:lnTo>
                      <a:pt x="1681" y="576"/>
                    </a:lnTo>
                    <a:lnTo>
                      <a:pt x="1673" y="576"/>
                    </a:lnTo>
                    <a:lnTo>
                      <a:pt x="1662" y="576"/>
                    </a:lnTo>
                    <a:lnTo>
                      <a:pt x="1652" y="578"/>
                    </a:lnTo>
                    <a:lnTo>
                      <a:pt x="1642" y="580"/>
                    </a:lnTo>
                    <a:lnTo>
                      <a:pt x="1631" y="585"/>
                    </a:lnTo>
                    <a:lnTo>
                      <a:pt x="1622" y="590"/>
                    </a:lnTo>
                    <a:lnTo>
                      <a:pt x="1613" y="595"/>
                    </a:lnTo>
                    <a:lnTo>
                      <a:pt x="1605" y="603"/>
                    </a:lnTo>
                    <a:lnTo>
                      <a:pt x="1598" y="610"/>
                    </a:lnTo>
                    <a:lnTo>
                      <a:pt x="1586" y="624"/>
                    </a:lnTo>
                    <a:lnTo>
                      <a:pt x="1579" y="636"/>
                    </a:lnTo>
                    <a:lnTo>
                      <a:pt x="1573" y="645"/>
                    </a:lnTo>
                    <a:lnTo>
                      <a:pt x="1566" y="654"/>
                    </a:lnTo>
                    <a:lnTo>
                      <a:pt x="1562" y="656"/>
                    </a:lnTo>
                    <a:lnTo>
                      <a:pt x="1559" y="660"/>
                    </a:lnTo>
                    <a:lnTo>
                      <a:pt x="1555" y="661"/>
                    </a:lnTo>
                    <a:lnTo>
                      <a:pt x="1551" y="662"/>
                    </a:lnTo>
                    <a:lnTo>
                      <a:pt x="1544" y="663"/>
                    </a:lnTo>
                    <a:lnTo>
                      <a:pt x="1537" y="667"/>
                    </a:lnTo>
                    <a:lnTo>
                      <a:pt x="1529" y="672"/>
                    </a:lnTo>
                    <a:lnTo>
                      <a:pt x="1519" y="679"/>
                    </a:lnTo>
                    <a:lnTo>
                      <a:pt x="1509" y="691"/>
                    </a:lnTo>
                    <a:lnTo>
                      <a:pt x="1499" y="702"/>
                    </a:lnTo>
                    <a:lnTo>
                      <a:pt x="1491" y="716"/>
                    </a:lnTo>
                    <a:lnTo>
                      <a:pt x="1487" y="727"/>
                    </a:lnTo>
                    <a:lnTo>
                      <a:pt x="1485" y="732"/>
                    </a:lnTo>
                    <a:lnTo>
                      <a:pt x="1484" y="736"/>
                    </a:lnTo>
                    <a:lnTo>
                      <a:pt x="1481" y="738"/>
                    </a:lnTo>
                    <a:lnTo>
                      <a:pt x="1479" y="740"/>
                    </a:lnTo>
                    <a:lnTo>
                      <a:pt x="1478" y="740"/>
                    </a:lnTo>
                    <a:lnTo>
                      <a:pt x="1475" y="740"/>
                    </a:lnTo>
                    <a:lnTo>
                      <a:pt x="1473" y="739"/>
                    </a:lnTo>
                    <a:lnTo>
                      <a:pt x="1472" y="737"/>
                    </a:lnTo>
                    <a:lnTo>
                      <a:pt x="1469" y="732"/>
                    </a:lnTo>
                    <a:lnTo>
                      <a:pt x="1467" y="724"/>
                    </a:lnTo>
                    <a:lnTo>
                      <a:pt x="1465" y="716"/>
                    </a:lnTo>
                    <a:lnTo>
                      <a:pt x="1465" y="706"/>
                    </a:lnTo>
                    <a:lnTo>
                      <a:pt x="1463" y="698"/>
                    </a:lnTo>
                    <a:lnTo>
                      <a:pt x="1461" y="692"/>
                    </a:lnTo>
                    <a:lnTo>
                      <a:pt x="1460" y="689"/>
                    </a:lnTo>
                    <a:lnTo>
                      <a:pt x="1458" y="688"/>
                    </a:lnTo>
                    <a:lnTo>
                      <a:pt x="1455" y="687"/>
                    </a:lnTo>
                    <a:lnTo>
                      <a:pt x="1453" y="687"/>
                    </a:lnTo>
                    <a:lnTo>
                      <a:pt x="1447" y="688"/>
                    </a:lnTo>
                    <a:lnTo>
                      <a:pt x="1441" y="691"/>
                    </a:lnTo>
                    <a:lnTo>
                      <a:pt x="1435" y="697"/>
                    </a:lnTo>
                    <a:lnTo>
                      <a:pt x="1428" y="704"/>
                    </a:lnTo>
                    <a:lnTo>
                      <a:pt x="1419" y="711"/>
                    </a:lnTo>
                    <a:lnTo>
                      <a:pt x="1412" y="717"/>
                    </a:lnTo>
                    <a:lnTo>
                      <a:pt x="1408" y="719"/>
                    </a:lnTo>
                    <a:lnTo>
                      <a:pt x="1404" y="720"/>
                    </a:lnTo>
                    <a:lnTo>
                      <a:pt x="1400" y="720"/>
                    </a:lnTo>
                    <a:lnTo>
                      <a:pt x="1396" y="719"/>
                    </a:lnTo>
                    <a:lnTo>
                      <a:pt x="1392" y="718"/>
                    </a:lnTo>
                    <a:lnTo>
                      <a:pt x="1389" y="716"/>
                    </a:lnTo>
                    <a:lnTo>
                      <a:pt x="1386" y="713"/>
                    </a:lnTo>
                    <a:lnTo>
                      <a:pt x="1384" y="710"/>
                    </a:lnTo>
                    <a:lnTo>
                      <a:pt x="1379" y="701"/>
                    </a:lnTo>
                    <a:lnTo>
                      <a:pt x="1373" y="688"/>
                    </a:lnTo>
                    <a:lnTo>
                      <a:pt x="1371" y="682"/>
                    </a:lnTo>
                    <a:lnTo>
                      <a:pt x="1366" y="678"/>
                    </a:lnTo>
                    <a:lnTo>
                      <a:pt x="1361" y="674"/>
                    </a:lnTo>
                    <a:lnTo>
                      <a:pt x="1356" y="672"/>
                    </a:lnTo>
                    <a:lnTo>
                      <a:pt x="1352" y="670"/>
                    </a:lnTo>
                    <a:lnTo>
                      <a:pt x="1347" y="670"/>
                    </a:lnTo>
                    <a:lnTo>
                      <a:pt x="1342" y="670"/>
                    </a:lnTo>
                    <a:lnTo>
                      <a:pt x="1337" y="672"/>
                    </a:lnTo>
                    <a:lnTo>
                      <a:pt x="1333" y="675"/>
                    </a:lnTo>
                    <a:lnTo>
                      <a:pt x="1328" y="679"/>
                    </a:lnTo>
                    <a:lnTo>
                      <a:pt x="1322" y="685"/>
                    </a:lnTo>
                    <a:lnTo>
                      <a:pt x="1317" y="691"/>
                    </a:lnTo>
                    <a:lnTo>
                      <a:pt x="1305" y="706"/>
                    </a:lnTo>
                    <a:lnTo>
                      <a:pt x="1295" y="720"/>
                    </a:lnTo>
                    <a:lnTo>
                      <a:pt x="1289" y="727"/>
                    </a:lnTo>
                    <a:lnTo>
                      <a:pt x="1283" y="732"/>
                    </a:lnTo>
                    <a:lnTo>
                      <a:pt x="1278" y="737"/>
                    </a:lnTo>
                    <a:lnTo>
                      <a:pt x="1273" y="739"/>
                    </a:lnTo>
                    <a:lnTo>
                      <a:pt x="1269" y="742"/>
                    </a:lnTo>
                    <a:lnTo>
                      <a:pt x="1264" y="742"/>
                    </a:lnTo>
                    <a:lnTo>
                      <a:pt x="1259" y="742"/>
                    </a:lnTo>
                    <a:lnTo>
                      <a:pt x="1255" y="742"/>
                    </a:lnTo>
                    <a:lnTo>
                      <a:pt x="1252" y="740"/>
                    </a:lnTo>
                    <a:lnTo>
                      <a:pt x="1247" y="738"/>
                    </a:lnTo>
                    <a:lnTo>
                      <a:pt x="1244" y="735"/>
                    </a:lnTo>
                    <a:lnTo>
                      <a:pt x="1240" y="731"/>
                    </a:lnTo>
                    <a:lnTo>
                      <a:pt x="1233" y="724"/>
                    </a:lnTo>
                    <a:lnTo>
                      <a:pt x="1228" y="716"/>
                    </a:lnTo>
                    <a:lnTo>
                      <a:pt x="1223" y="708"/>
                    </a:lnTo>
                    <a:lnTo>
                      <a:pt x="1219" y="702"/>
                    </a:lnTo>
                    <a:lnTo>
                      <a:pt x="1216" y="700"/>
                    </a:lnTo>
                    <a:lnTo>
                      <a:pt x="1214" y="699"/>
                    </a:lnTo>
                    <a:lnTo>
                      <a:pt x="1213" y="699"/>
                    </a:lnTo>
                    <a:lnTo>
                      <a:pt x="1210" y="701"/>
                    </a:lnTo>
                    <a:lnTo>
                      <a:pt x="1207" y="708"/>
                    </a:lnTo>
                    <a:lnTo>
                      <a:pt x="1204" y="718"/>
                    </a:lnTo>
                    <a:lnTo>
                      <a:pt x="1202" y="727"/>
                    </a:lnTo>
                    <a:lnTo>
                      <a:pt x="1197" y="738"/>
                    </a:lnTo>
                    <a:lnTo>
                      <a:pt x="1195" y="743"/>
                    </a:lnTo>
                    <a:lnTo>
                      <a:pt x="1192" y="745"/>
                    </a:lnTo>
                    <a:lnTo>
                      <a:pt x="1189" y="746"/>
                    </a:lnTo>
                    <a:lnTo>
                      <a:pt x="1184" y="748"/>
                    </a:lnTo>
                    <a:lnTo>
                      <a:pt x="1175" y="746"/>
                    </a:lnTo>
                    <a:lnTo>
                      <a:pt x="1162" y="743"/>
                    </a:lnTo>
                    <a:lnTo>
                      <a:pt x="1154" y="743"/>
                    </a:lnTo>
                    <a:lnTo>
                      <a:pt x="1148" y="744"/>
                    </a:lnTo>
                    <a:lnTo>
                      <a:pt x="1143" y="746"/>
                    </a:lnTo>
                    <a:lnTo>
                      <a:pt x="1138" y="751"/>
                    </a:lnTo>
                    <a:lnTo>
                      <a:pt x="1128" y="761"/>
                    </a:lnTo>
                    <a:lnTo>
                      <a:pt x="1122" y="771"/>
                    </a:lnTo>
                    <a:lnTo>
                      <a:pt x="1118" y="780"/>
                    </a:lnTo>
                    <a:lnTo>
                      <a:pt x="1116" y="786"/>
                    </a:lnTo>
                    <a:lnTo>
                      <a:pt x="1116" y="789"/>
                    </a:lnTo>
                    <a:lnTo>
                      <a:pt x="1118" y="792"/>
                    </a:lnTo>
                    <a:lnTo>
                      <a:pt x="1120" y="794"/>
                    </a:lnTo>
                    <a:lnTo>
                      <a:pt x="1123" y="798"/>
                    </a:lnTo>
                    <a:lnTo>
                      <a:pt x="1132" y="803"/>
                    </a:lnTo>
                    <a:lnTo>
                      <a:pt x="1143" y="811"/>
                    </a:lnTo>
                    <a:lnTo>
                      <a:pt x="1153" y="819"/>
                    </a:lnTo>
                    <a:lnTo>
                      <a:pt x="1163" y="828"/>
                    </a:lnTo>
                    <a:lnTo>
                      <a:pt x="1167" y="833"/>
                    </a:lnTo>
                    <a:lnTo>
                      <a:pt x="1170" y="839"/>
                    </a:lnTo>
                    <a:lnTo>
                      <a:pt x="1172" y="844"/>
                    </a:lnTo>
                    <a:lnTo>
                      <a:pt x="1175" y="849"/>
                    </a:lnTo>
                    <a:lnTo>
                      <a:pt x="1176" y="861"/>
                    </a:lnTo>
                    <a:lnTo>
                      <a:pt x="1177" y="878"/>
                    </a:lnTo>
                    <a:lnTo>
                      <a:pt x="1177" y="888"/>
                    </a:lnTo>
                    <a:lnTo>
                      <a:pt x="1176" y="894"/>
                    </a:lnTo>
                    <a:lnTo>
                      <a:pt x="1175" y="900"/>
                    </a:lnTo>
                    <a:lnTo>
                      <a:pt x="1173" y="903"/>
                    </a:lnTo>
                    <a:lnTo>
                      <a:pt x="1170" y="909"/>
                    </a:lnTo>
                    <a:lnTo>
                      <a:pt x="1165" y="918"/>
                    </a:lnTo>
                    <a:lnTo>
                      <a:pt x="1163" y="921"/>
                    </a:lnTo>
                    <a:lnTo>
                      <a:pt x="1163" y="925"/>
                    </a:lnTo>
                    <a:lnTo>
                      <a:pt x="1164" y="927"/>
                    </a:lnTo>
                    <a:lnTo>
                      <a:pt x="1165" y="929"/>
                    </a:lnTo>
                    <a:lnTo>
                      <a:pt x="1169" y="937"/>
                    </a:lnTo>
                    <a:lnTo>
                      <a:pt x="1172" y="947"/>
                    </a:lnTo>
                    <a:lnTo>
                      <a:pt x="1173" y="954"/>
                    </a:lnTo>
                    <a:lnTo>
                      <a:pt x="1173" y="962"/>
                    </a:lnTo>
                    <a:lnTo>
                      <a:pt x="1172" y="970"/>
                    </a:lnTo>
                    <a:lnTo>
                      <a:pt x="1171" y="977"/>
                    </a:lnTo>
                    <a:lnTo>
                      <a:pt x="1169" y="984"/>
                    </a:lnTo>
                    <a:lnTo>
                      <a:pt x="1166" y="991"/>
                    </a:lnTo>
                    <a:lnTo>
                      <a:pt x="1163" y="997"/>
                    </a:lnTo>
                    <a:lnTo>
                      <a:pt x="1158" y="1001"/>
                    </a:lnTo>
                    <a:lnTo>
                      <a:pt x="1153" y="1004"/>
                    </a:lnTo>
                    <a:lnTo>
                      <a:pt x="1147" y="1008"/>
                    </a:lnTo>
                    <a:lnTo>
                      <a:pt x="1140" y="1010"/>
                    </a:lnTo>
                    <a:lnTo>
                      <a:pt x="1134" y="1013"/>
                    </a:lnTo>
                    <a:lnTo>
                      <a:pt x="1122" y="1015"/>
                    </a:lnTo>
                    <a:lnTo>
                      <a:pt x="1113" y="1019"/>
                    </a:lnTo>
                    <a:lnTo>
                      <a:pt x="1112" y="1021"/>
                    </a:lnTo>
                    <a:lnTo>
                      <a:pt x="1109" y="1022"/>
                    </a:lnTo>
                    <a:lnTo>
                      <a:pt x="1109" y="1025"/>
                    </a:lnTo>
                    <a:lnTo>
                      <a:pt x="1109" y="1027"/>
                    </a:lnTo>
                    <a:lnTo>
                      <a:pt x="1110" y="1032"/>
                    </a:lnTo>
                    <a:lnTo>
                      <a:pt x="1115" y="1035"/>
                    </a:lnTo>
                    <a:lnTo>
                      <a:pt x="1120" y="1040"/>
                    </a:lnTo>
                    <a:lnTo>
                      <a:pt x="1126" y="1045"/>
                    </a:lnTo>
                    <a:lnTo>
                      <a:pt x="1129" y="1052"/>
                    </a:lnTo>
                    <a:lnTo>
                      <a:pt x="1134" y="1061"/>
                    </a:lnTo>
                    <a:lnTo>
                      <a:pt x="1138" y="1071"/>
                    </a:lnTo>
                    <a:lnTo>
                      <a:pt x="1141" y="1079"/>
                    </a:lnTo>
                    <a:lnTo>
                      <a:pt x="1144" y="1082"/>
                    </a:lnTo>
                    <a:lnTo>
                      <a:pt x="1146" y="1084"/>
                    </a:lnTo>
                    <a:lnTo>
                      <a:pt x="1148" y="1085"/>
                    </a:lnTo>
                    <a:lnTo>
                      <a:pt x="1151" y="1086"/>
                    </a:lnTo>
                    <a:lnTo>
                      <a:pt x="1154" y="1085"/>
                    </a:lnTo>
                    <a:lnTo>
                      <a:pt x="1159" y="1084"/>
                    </a:lnTo>
                    <a:lnTo>
                      <a:pt x="1163" y="1080"/>
                    </a:lnTo>
                    <a:lnTo>
                      <a:pt x="1167" y="1073"/>
                    </a:lnTo>
                    <a:lnTo>
                      <a:pt x="1171" y="1063"/>
                    </a:lnTo>
                    <a:lnTo>
                      <a:pt x="1176" y="1051"/>
                    </a:lnTo>
                    <a:lnTo>
                      <a:pt x="1182" y="1040"/>
                    </a:lnTo>
                    <a:lnTo>
                      <a:pt x="1187" y="1032"/>
                    </a:lnTo>
                    <a:lnTo>
                      <a:pt x="1194" y="1027"/>
                    </a:lnTo>
                    <a:lnTo>
                      <a:pt x="1202" y="1025"/>
                    </a:lnTo>
                    <a:lnTo>
                      <a:pt x="1206" y="1023"/>
                    </a:lnTo>
                    <a:lnTo>
                      <a:pt x="1208" y="1023"/>
                    </a:lnTo>
                    <a:lnTo>
                      <a:pt x="1211" y="1025"/>
                    </a:lnTo>
                    <a:lnTo>
                      <a:pt x="1213" y="1026"/>
                    </a:lnTo>
                    <a:lnTo>
                      <a:pt x="1215" y="1032"/>
                    </a:lnTo>
                    <a:lnTo>
                      <a:pt x="1215" y="1041"/>
                    </a:lnTo>
                    <a:lnTo>
                      <a:pt x="1215" y="1054"/>
                    </a:lnTo>
                    <a:lnTo>
                      <a:pt x="1215" y="1069"/>
                    </a:lnTo>
                    <a:lnTo>
                      <a:pt x="1216" y="1077"/>
                    </a:lnTo>
                    <a:lnTo>
                      <a:pt x="1219" y="1083"/>
                    </a:lnTo>
                    <a:lnTo>
                      <a:pt x="1222" y="1088"/>
                    </a:lnTo>
                    <a:lnTo>
                      <a:pt x="1227" y="1092"/>
                    </a:lnTo>
                    <a:lnTo>
                      <a:pt x="1236" y="1099"/>
                    </a:lnTo>
                    <a:lnTo>
                      <a:pt x="1247" y="1103"/>
                    </a:lnTo>
                    <a:lnTo>
                      <a:pt x="1257" y="1105"/>
                    </a:lnTo>
                    <a:lnTo>
                      <a:pt x="1266" y="1109"/>
                    </a:lnTo>
                    <a:lnTo>
                      <a:pt x="1271" y="1110"/>
                    </a:lnTo>
                    <a:lnTo>
                      <a:pt x="1274" y="1113"/>
                    </a:lnTo>
                    <a:lnTo>
                      <a:pt x="1278" y="1115"/>
                    </a:lnTo>
                    <a:lnTo>
                      <a:pt x="1282" y="1118"/>
                    </a:lnTo>
                    <a:lnTo>
                      <a:pt x="1288" y="1129"/>
                    </a:lnTo>
                    <a:lnTo>
                      <a:pt x="1295" y="1145"/>
                    </a:lnTo>
                    <a:lnTo>
                      <a:pt x="1297" y="1153"/>
                    </a:lnTo>
                    <a:lnTo>
                      <a:pt x="1298" y="1161"/>
                    </a:lnTo>
                    <a:lnTo>
                      <a:pt x="1298" y="1168"/>
                    </a:lnTo>
                    <a:lnTo>
                      <a:pt x="1297" y="1174"/>
                    </a:lnTo>
                    <a:lnTo>
                      <a:pt x="1295" y="1179"/>
                    </a:lnTo>
                    <a:lnTo>
                      <a:pt x="1293" y="1184"/>
                    </a:lnTo>
                    <a:lnTo>
                      <a:pt x="1293" y="1187"/>
                    </a:lnTo>
                    <a:lnTo>
                      <a:pt x="1295" y="1192"/>
                    </a:lnTo>
                    <a:lnTo>
                      <a:pt x="1298" y="1199"/>
                    </a:lnTo>
                    <a:lnTo>
                      <a:pt x="1304" y="1206"/>
                    </a:lnTo>
                    <a:lnTo>
                      <a:pt x="1307" y="1210"/>
                    </a:lnTo>
                    <a:lnTo>
                      <a:pt x="1308" y="1214"/>
                    </a:lnTo>
                    <a:lnTo>
                      <a:pt x="1309" y="1217"/>
                    </a:lnTo>
                    <a:lnTo>
                      <a:pt x="1310" y="1221"/>
                    </a:lnTo>
                    <a:lnTo>
                      <a:pt x="1309" y="1230"/>
                    </a:lnTo>
                    <a:lnTo>
                      <a:pt x="1308" y="1241"/>
                    </a:lnTo>
                    <a:lnTo>
                      <a:pt x="1307" y="1246"/>
                    </a:lnTo>
                    <a:lnTo>
                      <a:pt x="1308" y="1249"/>
                    </a:lnTo>
                    <a:lnTo>
                      <a:pt x="1310" y="1252"/>
                    </a:lnTo>
                    <a:lnTo>
                      <a:pt x="1313" y="1254"/>
                    </a:lnTo>
                    <a:lnTo>
                      <a:pt x="1315" y="1254"/>
                    </a:lnTo>
                    <a:lnTo>
                      <a:pt x="1318" y="1254"/>
                    </a:lnTo>
                    <a:lnTo>
                      <a:pt x="1322" y="1253"/>
                    </a:lnTo>
                    <a:lnTo>
                      <a:pt x="1326" y="1252"/>
                    </a:lnTo>
                    <a:lnTo>
                      <a:pt x="1333" y="1247"/>
                    </a:lnTo>
                    <a:lnTo>
                      <a:pt x="1340" y="1242"/>
                    </a:lnTo>
                    <a:lnTo>
                      <a:pt x="1347" y="1235"/>
                    </a:lnTo>
                    <a:lnTo>
                      <a:pt x="1352" y="1229"/>
                    </a:lnTo>
                    <a:lnTo>
                      <a:pt x="1356" y="1223"/>
                    </a:lnTo>
                    <a:lnTo>
                      <a:pt x="1360" y="1220"/>
                    </a:lnTo>
                    <a:lnTo>
                      <a:pt x="1361" y="1220"/>
                    </a:lnTo>
                    <a:lnTo>
                      <a:pt x="1364" y="1221"/>
                    </a:lnTo>
                    <a:lnTo>
                      <a:pt x="1366" y="1222"/>
                    </a:lnTo>
                    <a:lnTo>
                      <a:pt x="1368" y="1224"/>
                    </a:lnTo>
                    <a:lnTo>
                      <a:pt x="1372" y="1229"/>
                    </a:lnTo>
                    <a:lnTo>
                      <a:pt x="1374" y="1234"/>
                    </a:lnTo>
                    <a:lnTo>
                      <a:pt x="1376" y="1239"/>
                    </a:lnTo>
                    <a:lnTo>
                      <a:pt x="1378" y="1244"/>
                    </a:lnTo>
                    <a:lnTo>
                      <a:pt x="1380" y="1259"/>
                    </a:lnTo>
                    <a:lnTo>
                      <a:pt x="1381" y="1274"/>
                    </a:lnTo>
                    <a:lnTo>
                      <a:pt x="1383" y="1291"/>
                    </a:lnTo>
                    <a:lnTo>
                      <a:pt x="1385" y="1305"/>
                    </a:lnTo>
                    <a:lnTo>
                      <a:pt x="1386" y="1311"/>
                    </a:lnTo>
                    <a:lnTo>
                      <a:pt x="1390" y="1317"/>
                    </a:lnTo>
                    <a:lnTo>
                      <a:pt x="1393" y="1323"/>
                    </a:lnTo>
                    <a:lnTo>
                      <a:pt x="1398" y="1328"/>
                    </a:lnTo>
                    <a:lnTo>
                      <a:pt x="1409" y="1336"/>
                    </a:lnTo>
                    <a:lnTo>
                      <a:pt x="1418" y="1340"/>
                    </a:lnTo>
                    <a:lnTo>
                      <a:pt x="1424" y="1343"/>
                    </a:lnTo>
                    <a:lnTo>
                      <a:pt x="1428" y="1345"/>
                    </a:lnTo>
                    <a:lnTo>
                      <a:pt x="1431" y="1349"/>
                    </a:lnTo>
                    <a:lnTo>
                      <a:pt x="1434" y="1354"/>
                    </a:lnTo>
                    <a:lnTo>
                      <a:pt x="1442" y="1362"/>
                    </a:lnTo>
                    <a:lnTo>
                      <a:pt x="1450" y="1370"/>
                    </a:lnTo>
                    <a:lnTo>
                      <a:pt x="1453" y="1374"/>
                    </a:lnTo>
                    <a:lnTo>
                      <a:pt x="1454" y="1379"/>
                    </a:lnTo>
                    <a:lnTo>
                      <a:pt x="1454" y="1384"/>
                    </a:lnTo>
                    <a:lnTo>
                      <a:pt x="1453" y="1388"/>
                    </a:lnTo>
                    <a:lnTo>
                      <a:pt x="1447" y="1399"/>
                    </a:lnTo>
                    <a:lnTo>
                      <a:pt x="1441" y="1410"/>
                    </a:lnTo>
                    <a:lnTo>
                      <a:pt x="1435" y="1422"/>
                    </a:lnTo>
                    <a:lnTo>
                      <a:pt x="1431" y="1435"/>
                    </a:lnTo>
                    <a:lnTo>
                      <a:pt x="1429" y="1449"/>
                    </a:lnTo>
                    <a:lnTo>
                      <a:pt x="1428" y="1461"/>
                    </a:lnTo>
                    <a:lnTo>
                      <a:pt x="1429" y="1467"/>
                    </a:lnTo>
                    <a:lnTo>
                      <a:pt x="1430" y="1473"/>
                    </a:lnTo>
                    <a:lnTo>
                      <a:pt x="1431" y="1480"/>
                    </a:lnTo>
                    <a:lnTo>
                      <a:pt x="1434" y="1486"/>
                    </a:lnTo>
                    <a:lnTo>
                      <a:pt x="1440" y="1496"/>
                    </a:lnTo>
                    <a:lnTo>
                      <a:pt x="1446" y="1505"/>
                    </a:lnTo>
                    <a:lnTo>
                      <a:pt x="1448" y="1508"/>
                    </a:lnTo>
                    <a:lnTo>
                      <a:pt x="1449" y="1511"/>
                    </a:lnTo>
                    <a:lnTo>
                      <a:pt x="1450" y="1514"/>
                    </a:lnTo>
                    <a:lnTo>
                      <a:pt x="1450" y="1517"/>
                    </a:lnTo>
                    <a:lnTo>
                      <a:pt x="1449" y="1519"/>
                    </a:lnTo>
                    <a:lnTo>
                      <a:pt x="1448" y="1521"/>
                    </a:lnTo>
                    <a:lnTo>
                      <a:pt x="1446" y="1524"/>
                    </a:lnTo>
                    <a:lnTo>
                      <a:pt x="1442" y="1526"/>
                    </a:lnTo>
                    <a:lnTo>
                      <a:pt x="1440" y="1527"/>
                    </a:lnTo>
                    <a:lnTo>
                      <a:pt x="1439" y="1531"/>
                    </a:lnTo>
                    <a:lnTo>
                      <a:pt x="1437" y="1533"/>
                    </a:lnTo>
                    <a:lnTo>
                      <a:pt x="1436" y="1537"/>
                    </a:lnTo>
                    <a:lnTo>
                      <a:pt x="1435" y="1539"/>
                    </a:lnTo>
                    <a:lnTo>
                      <a:pt x="1434" y="1542"/>
                    </a:lnTo>
                    <a:lnTo>
                      <a:pt x="1431" y="1543"/>
                    </a:lnTo>
                    <a:lnTo>
                      <a:pt x="1428" y="1544"/>
                    </a:lnTo>
                    <a:lnTo>
                      <a:pt x="1419" y="1545"/>
                    </a:lnTo>
                    <a:lnTo>
                      <a:pt x="1415" y="1549"/>
                    </a:lnTo>
                    <a:lnTo>
                      <a:pt x="1412" y="1551"/>
                    </a:lnTo>
                    <a:lnTo>
                      <a:pt x="1411" y="1553"/>
                    </a:lnTo>
                    <a:lnTo>
                      <a:pt x="1411" y="1557"/>
                    </a:lnTo>
                    <a:lnTo>
                      <a:pt x="1411" y="1559"/>
                    </a:lnTo>
                    <a:lnTo>
                      <a:pt x="1414" y="1563"/>
                    </a:lnTo>
                    <a:lnTo>
                      <a:pt x="1417" y="1564"/>
                    </a:lnTo>
                    <a:lnTo>
                      <a:pt x="1421" y="1565"/>
                    </a:lnTo>
                    <a:lnTo>
                      <a:pt x="1424" y="1565"/>
                    </a:lnTo>
                    <a:lnTo>
                      <a:pt x="1428" y="1567"/>
                    </a:lnTo>
                    <a:lnTo>
                      <a:pt x="1430" y="1568"/>
                    </a:lnTo>
                    <a:lnTo>
                      <a:pt x="1433" y="1570"/>
                    </a:lnTo>
                    <a:lnTo>
                      <a:pt x="1434" y="1574"/>
                    </a:lnTo>
                    <a:lnTo>
                      <a:pt x="1435" y="1587"/>
                    </a:lnTo>
                    <a:lnTo>
                      <a:pt x="1436" y="1607"/>
                    </a:lnTo>
                    <a:lnTo>
                      <a:pt x="1436" y="1612"/>
                    </a:lnTo>
                    <a:lnTo>
                      <a:pt x="1436" y="1615"/>
                    </a:lnTo>
                    <a:lnTo>
                      <a:pt x="1435" y="1616"/>
                    </a:lnTo>
                    <a:lnTo>
                      <a:pt x="1434" y="1618"/>
                    </a:lnTo>
                    <a:lnTo>
                      <a:pt x="1421" y="1624"/>
                    </a:lnTo>
                    <a:lnTo>
                      <a:pt x="1408" y="1631"/>
                    </a:lnTo>
                    <a:lnTo>
                      <a:pt x="1405" y="1636"/>
                    </a:lnTo>
                    <a:lnTo>
                      <a:pt x="1403" y="1640"/>
                    </a:lnTo>
                    <a:lnTo>
                      <a:pt x="1400" y="1647"/>
                    </a:lnTo>
                    <a:lnTo>
                      <a:pt x="1399" y="1655"/>
                    </a:lnTo>
                    <a:lnTo>
                      <a:pt x="1396" y="1669"/>
                    </a:lnTo>
                    <a:lnTo>
                      <a:pt x="1391" y="1682"/>
                    </a:lnTo>
                    <a:lnTo>
                      <a:pt x="1385" y="1694"/>
                    </a:lnTo>
                    <a:lnTo>
                      <a:pt x="1380" y="1707"/>
                    </a:lnTo>
                    <a:lnTo>
                      <a:pt x="1379" y="1714"/>
                    </a:lnTo>
                    <a:lnTo>
                      <a:pt x="1378" y="1721"/>
                    </a:lnTo>
                    <a:lnTo>
                      <a:pt x="1378" y="1728"/>
                    </a:lnTo>
                    <a:lnTo>
                      <a:pt x="1378" y="1734"/>
                    </a:lnTo>
                    <a:lnTo>
                      <a:pt x="1378" y="1740"/>
                    </a:lnTo>
                    <a:lnTo>
                      <a:pt x="1377" y="1745"/>
                    </a:lnTo>
                    <a:lnTo>
                      <a:pt x="1373" y="1747"/>
                    </a:lnTo>
                    <a:lnTo>
                      <a:pt x="1370" y="1748"/>
                    </a:lnTo>
                    <a:lnTo>
                      <a:pt x="1359" y="1750"/>
                    </a:lnTo>
                    <a:lnTo>
                      <a:pt x="1349" y="1751"/>
                    </a:lnTo>
                    <a:lnTo>
                      <a:pt x="1339" y="1752"/>
                    </a:lnTo>
                    <a:lnTo>
                      <a:pt x="1328" y="1753"/>
                    </a:lnTo>
                    <a:lnTo>
                      <a:pt x="1323" y="1753"/>
                    </a:lnTo>
                    <a:lnTo>
                      <a:pt x="1318" y="1752"/>
                    </a:lnTo>
                    <a:lnTo>
                      <a:pt x="1315" y="1750"/>
                    </a:lnTo>
                    <a:lnTo>
                      <a:pt x="1313" y="1747"/>
                    </a:lnTo>
                    <a:lnTo>
                      <a:pt x="1309" y="1740"/>
                    </a:lnTo>
                    <a:lnTo>
                      <a:pt x="1305" y="1734"/>
                    </a:lnTo>
                    <a:lnTo>
                      <a:pt x="1302" y="1732"/>
                    </a:lnTo>
                    <a:lnTo>
                      <a:pt x="1298" y="1731"/>
                    </a:lnTo>
                    <a:lnTo>
                      <a:pt x="1292" y="1729"/>
                    </a:lnTo>
                    <a:lnTo>
                      <a:pt x="1286" y="1728"/>
                    </a:lnTo>
                    <a:lnTo>
                      <a:pt x="1279" y="1728"/>
                    </a:lnTo>
                    <a:lnTo>
                      <a:pt x="1273" y="1729"/>
                    </a:lnTo>
                    <a:lnTo>
                      <a:pt x="1269" y="1731"/>
                    </a:lnTo>
                    <a:lnTo>
                      <a:pt x="1263" y="1733"/>
                    </a:lnTo>
                    <a:lnTo>
                      <a:pt x="1254" y="1738"/>
                    </a:lnTo>
                    <a:lnTo>
                      <a:pt x="1247" y="1739"/>
                    </a:lnTo>
                    <a:lnTo>
                      <a:pt x="1245" y="1738"/>
                    </a:lnTo>
                    <a:lnTo>
                      <a:pt x="1244" y="1737"/>
                    </a:lnTo>
                    <a:lnTo>
                      <a:pt x="1242" y="1734"/>
                    </a:lnTo>
                    <a:lnTo>
                      <a:pt x="1241" y="1731"/>
                    </a:lnTo>
                    <a:lnTo>
                      <a:pt x="1241" y="1722"/>
                    </a:lnTo>
                    <a:lnTo>
                      <a:pt x="1242" y="1712"/>
                    </a:lnTo>
                    <a:lnTo>
                      <a:pt x="1245" y="1700"/>
                    </a:lnTo>
                    <a:lnTo>
                      <a:pt x="1248" y="1687"/>
                    </a:lnTo>
                    <a:lnTo>
                      <a:pt x="1250" y="1671"/>
                    </a:lnTo>
                    <a:lnTo>
                      <a:pt x="1251" y="1651"/>
                    </a:lnTo>
                    <a:lnTo>
                      <a:pt x="1250" y="1641"/>
                    </a:lnTo>
                    <a:lnTo>
                      <a:pt x="1247" y="1632"/>
                    </a:lnTo>
                    <a:lnTo>
                      <a:pt x="1244" y="1626"/>
                    </a:lnTo>
                    <a:lnTo>
                      <a:pt x="1240" y="1620"/>
                    </a:lnTo>
                    <a:lnTo>
                      <a:pt x="1235" y="1618"/>
                    </a:lnTo>
                    <a:lnTo>
                      <a:pt x="1230" y="1616"/>
                    </a:lnTo>
                    <a:lnTo>
                      <a:pt x="1226" y="1616"/>
                    </a:lnTo>
                    <a:lnTo>
                      <a:pt x="1221" y="1619"/>
                    </a:lnTo>
                    <a:lnTo>
                      <a:pt x="1217" y="1624"/>
                    </a:lnTo>
                    <a:lnTo>
                      <a:pt x="1216" y="1628"/>
                    </a:lnTo>
                    <a:lnTo>
                      <a:pt x="1215" y="1634"/>
                    </a:lnTo>
                    <a:lnTo>
                      <a:pt x="1216" y="1640"/>
                    </a:lnTo>
                    <a:lnTo>
                      <a:pt x="1219" y="1653"/>
                    </a:lnTo>
                    <a:lnTo>
                      <a:pt x="1222" y="1665"/>
                    </a:lnTo>
                    <a:lnTo>
                      <a:pt x="1222" y="1671"/>
                    </a:lnTo>
                    <a:lnTo>
                      <a:pt x="1220" y="1676"/>
                    </a:lnTo>
                    <a:lnTo>
                      <a:pt x="1216" y="1681"/>
                    </a:lnTo>
                    <a:lnTo>
                      <a:pt x="1211" y="1684"/>
                    </a:lnTo>
                    <a:lnTo>
                      <a:pt x="1206" y="1688"/>
                    </a:lnTo>
                    <a:lnTo>
                      <a:pt x="1201" y="1690"/>
                    </a:lnTo>
                    <a:lnTo>
                      <a:pt x="1195" y="1691"/>
                    </a:lnTo>
                    <a:lnTo>
                      <a:pt x="1190" y="1690"/>
                    </a:lnTo>
                    <a:lnTo>
                      <a:pt x="1185" y="1689"/>
                    </a:lnTo>
                    <a:lnTo>
                      <a:pt x="1182" y="1687"/>
                    </a:lnTo>
                    <a:lnTo>
                      <a:pt x="1179" y="1684"/>
                    </a:lnTo>
                    <a:lnTo>
                      <a:pt x="1178" y="1681"/>
                    </a:lnTo>
                    <a:lnTo>
                      <a:pt x="1177" y="1677"/>
                    </a:lnTo>
                    <a:lnTo>
                      <a:pt x="1177" y="1672"/>
                    </a:lnTo>
                    <a:lnTo>
                      <a:pt x="1178" y="1668"/>
                    </a:lnTo>
                    <a:lnTo>
                      <a:pt x="1179" y="1662"/>
                    </a:lnTo>
                    <a:lnTo>
                      <a:pt x="1183" y="1652"/>
                    </a:lnTo>
                    <a:lnTo>
                      <a:pt x="1184" y="1643"/>
                    </a:lnTo>
                    <a:lnTo>
                      <a:pt x="1183" y="1633"/>
                    </a:lnTo>
                    <a:lnTo>
                      <a:pt x="1178" y="1620"/>
                    </a:lnTo>
                    <a:lnTo>
                      <a:pt x="1177" y="1612"/>
                    </a:lnTo>
                    <a:lnTo>
                      <a:pt x="1176" y="1605"/>
                    </a:lnTo>
                    <a:lnTo>
                      <a:pt x="1176" y="1599"/>
                    </a:lnTo>
                    <a:lnTo>
                      <a:pt x="1177" y="1593"/>
                    </a:lnTo>
                    <a:lnTo>
                      <a:pt x="1181" y="1583"/>
                    </a:lnTo>
                    <a:lnTo>
                      <a:pt x="1185" y="1574"/>
                    </a:lnTo>
                    <a:lnTo>
                      <a:pt x="1189" y="1563"/>
                    </a:lnTo>
                    <a:lnTo>
                      <a:pt x="1190" y="1552"/>
                    </a:lnTo>
                    <a:lnTo>
                      <a:pt x="1189" y="1548"/>
                    </a:lnTo>
                    <a:lnTo>
                      <a:pt x="1188" y="1544"/>
                    </a:lnTo>
                    <a:lnTo>
                      <a:pt x="1184" y="1543"/>
                    </a:lnTo>
                    <a:lnTo>
                      <a:pt x="1178" y="1542"/>
                    </a:lnTo>
                    <a:lnTo>
                      <a:pt x="1166" y="1543"/>
                    </a:lnTo>
                    <a:lnTo>
                      <a:pt x="1154" y="1546"/>
                    </a:lnTo>
                    <a:lnTo>
                      <a:pt x="1146" y="1550"/>
                    </a:lnTo>
                    <a:lnTo>
                      <a:pt x="1141" y="1552"/>
                    </a:lnTo>
                    <a:lnTo>
                      <a:pt x="1137" y="1552"/>
                    </a:lnTo>
                    <a:lnTo>
                      <a:pt x="1129" y="1549"/>
                    </a:lnTo>
                    <a:lnTo>
                      <a:pt x="1120" y="1545"/>
                    </a:lnTo>
                    <a:lnTo>
                      <a:pt x="1114" y="1543"/>
                    </a:lnTo>
                    <a:lnTo>
                      <a:pt x="1112" y="1542"/>
                    </a:lnTo>
                    <a:lnTo>
                      <a:pt x="1110" y="1539"/>
                    </a:lnTo>
                    <a:lnTo>
                      <a:pt x="1109" y="1537"/>
                    </a:lnTo>
                    <a:lnTo>
                      <a:pt x="1108" y="1533"/>
                    </a:lnTo>
                    <a:lnTo>
                      <a:pt x="1103" y="1517"/>
                    </a:lnTo>
                    <a:lnTo>
                      <a:pt x="1101" y="1500"/>
                    </a:lnTo>
                    <a:lnTo>
                      <a:pt x="1102" y="1488"/>
                    </a:lnTo>
                    <a:lnTo>
                      <a:pt x="1102" y="1470"/>
                    </a:lnTo>
                    <a:lnTo>
                      <a:pt x="1100" y="1455"/>
                    </a:lnTo>
                    <a:lnTo>
                      <a:pt x="1096" y="1435"/>
                    </a:lnTo>
                    <a:lnTo>
                      <a:pt x="1091" y="1412"/>
                    </a:lnTo>
                    <a:lnTo>
                      <a:pt x="1085" y="1392"/>
                    </a:lnTo>
                    <a:lnTo>
                      <a:pt x="1081" y="1378"/>
                    </a:lnTo>
                    <a:lnTo>
                      <a:pt x="1078" y="1370"/>
                    </a:lnTo>
                    <a:lnTo>
                      <a:pt x="1076" y="1369"/>
                    </a:lnTo>
                    <a:lnTo>
                      <a:pt x="1075" y="1369"/>
                    </a:lnTo>
                    <a:lnTo>
                      <a:pt x="1071" y="1372"/>
                    </a:lnTo>
                    <a:lnTo>
                      <a:pt x="1068" y="1374"/>
                    </a:lnTo>
                    <a:lnTo>
                      <a:pt x="1063" y="1376"/>
                    </a:lnTo>
                    <a:lnTo>
                      <a:pt x="1059" y="1379"/>
                    </a:lnTo>
                    <a:lnTo>
                      <a:pt x="1055" y="1382"/>
                    </a:lnTo>
                    <a:lnTo>
                      <a:pt x="1051" y="1382"/>
                    </a:lnTo>
                    <a:lnTo>
                      <a:pt x="1049" y="1380"/>
                    </a:lnTo>
                    <a:lnTo>
                      <a:pt x="1045" y="1378"/>
                    </a:lnTo>
                    <a:lnTo>
                      <a:pt x="1039" y="1372"/>
                    </a:lnTo>
                    <a:lnTo>
                      <a:pt x="1032" y="1367"/>
                    </a:lnTo>
                    <a:lnTo>
                      <a:pt x="1022" y="1362"/>
                    </a:lnTo>
                    <a:lnTo>
                      <a:pt x="1011" y="1359"/>
                    </a:lnTo>
                    <a:lnTo>
                      <a:pt x="1002" y="1359"/>
                    </a:lnTo>
                    <a:lnTo>
                      <a:pt x="994" y="1360"/>
                    </a:lnTo>
                    <a:lnTo>
                      <a:pt x="984" y="1362"/>
                    </a:lnTo>
                    <a:lnTo>
                      <a:pt x="975" y="1366"/>
                    </a:lnTo>
                    <a:lnTo>
                      <a:pt x="957" y="1374"/>
                    </a:lnTo>
                    <a:lnTo>
                      <a:pt x="943" y="1384"/>
                    </a:lnTo>
                    <a:lnTo>
                      <a:pt x="936" y="1387"/>
                    </a:lnTo>
                    <a:lnTo>
                      <a:pt x="929" y="1389"/>
                    </a:lnTo>
                    <a:lnTo>
                      <a:pt x="921" y="1391"/>
                    </a:lnTo>
                    <a:lnTo>
                      <a:pt x="915" y="1389"/>
                    </a:lnTo>
                    <a:lnTo>
                      <a:pt x="908" y="1389"/>
                    </a:lnTo>
                    <a:lnTo>
                      <a:pt x="904" y="1387"/>
                    </a:lnTo>
                    <a:lnTo>
                      <a:pt x="899" y="1384"/>
                    </a:lnTo>
                    <a:lnTo>
                      <a:pt x="895" y="1380"/>
                    </a:lnTo>
                    <a:lnTo>
                      <a:pt x="892" y="1369"/>
                    </a:lnTo>
                    <a:lnTo>
                      <a:pt x="889" y="1354"/>
                    </a:lnTo>
                    <a:lnTo>
                      <a:pt x="887" y="1338"/>
                    </a:lnTo>
                    <a:lnTo>
                      <a:pt x="886" y="1322"/>
                    </a:lnTo>
                    <a:lnTo>
                      <a:pt x="885" y="1315"/>
                    </a:lnTo>
                    <a:lnTo>
                      <a:pt x="882" y="1311"/>
                    </a:lnTo>
                    <a:lnTo>
                      <a:pt x="880" y="1309"/>
                    </a:lnTo>
                    <a:lnTo>
                      <a:pt x="876" y="1307"/>
                    </a:lnTo>
                    <a:lnTo>
                      <a:pt x="873" y="1307"/>
                    </a:lnTo>
                    <a:lnTo>
                      <a:pt x="869" y="1309"/>
                    </a:lnTo>
                    <a:lnTo>
                      <a:pt x="866" y="1311"/>
                    </a:lnTo>
                    <a:lnTo>
                      <a:pt x="862" y="1313"/>
                    </a:lnTo>
                    <a:lnTo>
                      <a:pt x="856" y="1318"/>
                    </a:lnTo>
                    <a:lnTo>
                      <a:pt x="850" y="1321"/>
                    </a:lnTo>
                    <a:lnTo>
                      <a:pt x="842" y="1322"/>
                    </a:lnTo>
                    <a:lnTo>
                      <a:pt x="832" y="1322"/>
                    </a:lnTo>
                    <a:lnTo>
                      <a:pt x="823" y="1321"/>
                    </a:lnTo>
                    <a:lnTo>
                      <a:pt x="816" y="1318"/>
                    </a:lnTo>
                    <a:lnTo>
                      <a:pt x="811" y="1313"/>
                    </a:lnTo>
                    <a:lnTo>
                      <a:pt x="807" y="1307"/>
                    </a:lnTo>
                    <a:lnTo>
                      <a:pt x="805" y="1305"/>
                    </a:lnTo>
                    <a:lnTo>
                      <a:pt x="803" y="1303"/>
                    </a:lnTo>
                    <a:lnTo>
                      <a:pt x="800" y="1302"/>
                    </a:lnTo>
                    <a:lnTo>
                      <a:pt x="798" y="1300"/>
                    </a:lnTo>
                    <a:lnTo>
                      <a:pt x="792" y="1302"/>
                    </a:lnTo>
                    <a:lnTo>
                      <a:pt x="784" y="1306"/>
                    </a:lnTo>
                    <a:lnTo>
                      <a:pt x="773" y="1312"/>
                    </a:lnTo>
                    <a:lnTo>
                      <a:pt x="762" y="1318"/>
                    </a:lnTo>
                    <a:lnTo>
                      <a:pt x="753" y="1325"/>
                    </a:lnTo>
                    <a:lnTo>
                      <a:pt x="743" y="1331"/>
                    </a:lnTo>
                    <a:lnTo>
                      <a:pt x="736" y="1336"/>
                    </a:lnTo>
                    <a:lnTo>
                      <a:pt x="732" y="1342"/>
                    </a:lnTo>
                    <a:lnTo>
                      <a:pt x="731" y="1344"/>
                    </a:lnTo>
                    <a:lnTo>
                      <a:pt x="731" y="1347"/>
                    </a:lnTo>
                    <a:lnTo>
                      <a:pt x="732" y="1350"/>
                    </a:lnTo>
                    <a:lnTo>
                      <a:pt x="734" y="1354"/>
                    </a:lnTo>
                    <a:lnTo>
                      <a:pt x="736" y="1367"/>
                    </a:lnTo>
                    <a:lnTo>
                      <a:pt x="738" y="1384"/>
                    </a:lnTo>
                    <a:lnTo>
                      <a:pt x="740" y="1388"/>
                    </a:lnTo>
                    <a:lnTo>
                      <a:pt x="741" y="1392"/>
                    </a:lnTo>
                    <a:lnTo>
                      <a:pt x="743" y="1395"/>
                    </a:lnTo>
                    <a:lnTo>
                      <a:pt x="747" y="1399"/>
                    </a:lnTo>
                    <a:lnTo>
                      <a:pt x="753" y="1406"/>
                    </a:lnTo>
                    <a:lnTo>
                      <a:pt x="761" y="1413"/>
                    </a:lnTo>
                    <a:lnTo>
                      <a:pt x="764" y="1418"/>
                    </a:lnTo>
                    <a:lnTo>
                      <a:pt x="766" y="1422"/>
                    </a:lnTo>
                    <a:lnTo>
                      <a:pt x="767" y="1425"/>
                    </a:lnTo>
                    <a:lnTo>
                      <a:pt x="764" y="1429"/>
                    </a:lnTo>
                    <a:lnTo>
                      <a:pt x="762" y="1432"/>
                    </a:lnTo>
                    <a:lnTo>
                      <a:pt x="759" y="1436"/>
                    </a:lnTo>
                    <a:lnTo>
                      <a:pt x="754" y="1439"/>
                    </a:lnTo>
                    <a:lnTo>
                      <a:pt x="748" y="1442"/>
                    </a:lnTo>
                    <a:lnTo>
                      <a:pt x="735" y="1449"/>
                    </a:lnTo>
                    <a:lnTo>
                      <a:pt x="723" y="1456"/>
                    </a:lnTo>
                    <a:lnTo>
                      <a:pt x="711" y="1464"/>
                    </a:lnTo>
                    <a:lnTo>
                      <a:pt x="700" y="1473"/>
                    </a:lnTo>
                    <a:lnTo>
                      <a:pt x="696" y="1476"/>
                    </a:lnTo>
                    <a:lnTo>
                      <a:pt x="692" y="1479"/>
                    </a:lnTo>
                    <a:close/>
                  </a:path>
                </a:pathLst>
              </a:custGeom>
              <a:solidFill>
                <a:srgbClr val="D99593">
                  <a:alpha val="100000"/>
                </a:srgbClr>
              </a:solidFill>
              <a:ln w="9525" cap="flat" cmpd="sng">
                <a:solidFill>
                  <a:schemeClr val="bg1">
                    <a:alpha val="100000"/>
                  </a:schemeClr>
                </a:solidFill>
                <a:prstDash val="solid"/>
                <a:bevel/>
                <a:headEnd type="none" w="med" len="med"/>
                <a:tailEnd type="none" w="med" len="med"/>
              </a:ln>
            </p:spPr>
            <p:txBody>
              <a:bodyPr/>
              <a:lstStyle/>
              <a:p>
                <a:endParaRPr lang="zh-CN" altLang="en-US"/>
              </a:p>
            </p:txBody>
          </p:sp>
          <p:sp>
            <p:nvSpPr>
              <p:cNvPr id="44070" name="广西"/>
              <p:cNvSpPr/>
              <p:nvPr/>
            </p:nvSpPr>
            <p:spPr>
              <a:xfrm>
                <a:off x="2552731" y="3200567"/>
                <a:ext cx="790585" cy="57153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2980" h="2145">
                    <a:moveTo>
                      <a:pt x="1151" y="2037"/>
                    </a:moveTo>
                    <a:lnTo>
                      <a:pt x="1141" y="2031"/>
                    </a:lnTo>
                    <a:lnTo>
                      <a:pt x="1132" y="2025"/>
                    </a:lnTo>
                    <a:lnTo>
                      <a:pt x="1128" y="2024"/>
                    </a:lnTo>
                    <a:lnTo>
                      <a:pt x="1123" y="2024"/>
                    </a:lnTo>
                    <a:lnTo>
                      <a:pt x="1120" y="2026"/>
                    </a:lnTo>
                    <a:lnTo>
                      <a:pt x="1115" y="2029"/>
                    </a:lnTo>
                    <a:lnTo>
                      <a:pt x="1112" y="2033"/>
                    </a:lnTo>
                    <a:lnTo>
                      <a:pt x="1107" y="2036"/>
                    </a:lnTo>
                    <a:lnTo>
                      <a:pt x="1103" y="2038"/>
                    </a:lnTo>
                    <a:lnTo>
                      <a:pt x="1100" y="2038"/>
                    </a:lnTo>
                    <a:lnTo>
                      <a:pt x="1097" y="2037"/>
                    </a:lnTo>
                    <a:lnTo>
                      <a:pt x="1095" y="2035"/>
                    </a:lnTo>
                    <a:lnTo>
                      <a:pt x="1091" y="2030"/>
                    </a:lnTo>
                    <a:lnTo>
                      <a:pt x="1089" y="2025"/>
                    </a:lnTo>
                    <a:lnTo>
                      <a:pt x="1085" y="2018"/>
                    </a:lnTo>
                    <a:lnTo>
                      <a:pt x="1082" y="2008"/>
                    </a:lnTo>
                    <a:lnTo>
                      <a:pt x="1078" y="1998"/>
                    </a:lnTo>
                    <a:lnTo>
                      <a:pt x="1072" y="1989"/>
                    </a:lnTo>
                    <a:lnTo>
                      <a:pt x="1068" y="1986"/>
                    </a:lnTo>
                    <a:lnTo>
                      <a:pt x="1063" y="1983"/>
                    </a:lnTo>
                    <a:lnTo>
                      <a:pt x="1060" y="1983"/>
                    </a:lnTo>
                    <a:lnTo>
                      <a:pt x="1057" y="1985"/>
                    </a:lnTo>
                    <a:lnTo>
                      <a:pt x="1053" y="1986"/>
                    </a:lnTo>
                    <a:lnTo>
                      <a:pt x="1050" y="1989"/>
                    </a:lnTo>
                    <a:lnTo>
                      <a:pt x="1046" y="1992"/>
                    </a:lnTo>
                    <a:lnTo>
                      <a:pt x="1043" y="1994"/>
                    </a:lnTo>
                    <a:lnTo>
                      <a:pt x="1038" y="1997"/>
                    </a:lnTo>
                    <a:lnTo>
                      <a:pt x="1034" y="1995"/>
                    </a:lnTo>
                    <a:lnTo>
                      <a:pt x="1029" y="1993"/>
                    </a:lnTo>
                    <a:lnTo>
                      <a:pt x="1024" y="1991"/>
                    </a:lnTo>
                    <a:lnTo>
                      <a:pt x="1018" y="1986"/>
                    </a:lnTo>
                    <a:lnTo>
                      <a:pt x="1013" y="1981"/>
                    </a:lnTo>
                    <a:lnTo>
                      <a:pt x="1003" y="1973"/>
                    </a:lnTo>
                    <a:lnTo>
                      <a:pt x="995" y="1964"/>
                    </a:lnTo>
                    <a:lnTo>
                      <a:pt x="987" y="1957"/>
                    </a:lnTo>
                    <a:lnTo>
                      <a:pt x="980" y="1953"/>
                    </a:lnTo>
                    <a:lnTo>
                      <a:pt x="963" y="1948"/>
                    </a:lnTo>
                    <a:lnTo>
                      <a:pt x="950" y="1943"/>
                    </a:lnTo>
                    <a:lnTo>
                      <a:pt x="949" y="1941"/>
                    </a:lnTo>
                    <a:lnTo>
                      <a:pt x="949" y="1938"/>
                    </a:lnTo>
                    <a:lnTo>
                      <a:pt x="950" y="1935"/>
                    </a:lnTo>
                    <a:lnTo>
                      <a:pt x="952" y="1931"/>
                    </a:lnTo>
                    <a:lnTo>
                      <a:pt x="957" y="1923"/>
                    </a:lnTo>
                    <a:lnTo>
                      <a:pt x="963" y="1916"/>
                    </a:lnTo>
                    <a:lnTo>
                      <a:pt x="964" y="1911"/>
                    </a:lnTo>
                    <a:lnTo>
                      <a:pt x="964" y="1907"/>
                    </a:lnTo>
                    <a:lnTo>
                      <a:pt x="962" y="1905"/>
                    </a:lnTo>
                    <a:lnTo>
                      <a:pt x="959" y="1903"/>
                    </a:lnTo>
                    <a:lnTo>
                      <a:pt x="955" y="1900"/>
                    </a:lnTo>
                    <a:lnTo>
                      <a:pt x="950" y="1899"/>
                    </a:lnTo>
                    <a:lnTo>
                      <a:pt x="945" y="1900"/>
                    </a:lnTo>
                    <a:lnTo>
                      <a:pt x="940" y="1900"/>
                    </a:lnTo>
                    <a:lnTo>
                      <a:pt x="934" y="1903"/>
                    </a:lnTo>
                    <a:lnTo>
                      <a:pt x="925" y="1904"/>
                    </a:lnTo>
                    <a:lnTo>
                      <a:pt x="921" y="1903"/>
                    </a:lnTo>
                    <a:lnTo>
                      <a:pt x="918" y="1901"/>
                    </a:lnTo>
                    <a:lnTo>
                      <a:pt x="915" y="1899"/>
                    </a:lnTo>
                    <a:lnTo>
                      <a:pt x="912" y="1897"/>
                    </a:lnTo>
                    <a:lnTo>
                      <a:pt x="906" y="1890"/>
                    </a:lnTo>
                    <a:lnTo>
                      <a:pt x="900" y="1884"/>
                    </a:lnTo>
                    <a:lnTo>
                      <a:pt x="893" y="1881"/>
                    </a:lnTo>
                    <a:lnTo>
                      <a:pt x="886" y="1879"/>
                    </a:lnTo>
                    <a:lnTo>
                      <a:pt x="879" y="1879"/>
                    </a:lnTo>
                    <a:lnTo>
                      <a:pt x="873" y="1878"/>
                    </a:lnTo>
                    <a:lnTo>
                      <a:pt x="863" y="1876"/>
                    </a:lnTo>
                    <a:lnTo>
                      <a:pt x="852" y="1879"/>
                    </a:lnTo>
                    <a:lnTo>
                      <a:pt x="846" y="1881"/>
                    </a:lnTo>
                    <a:lnTo>
                      <a:pt x="839" y="1885"/>
                    </a:lnTo>
                    <a:lnTo>
                      <a:pt x="837" y="1886"/>
                    </a:lnTo>
                    <a:lnTo>
                      <a:pt x="833" y="1886"/>
                    </a:lnTo>
                    <a:lnTo>
                      <a:pt x="831" y="1885"/>
                    </a:lnTo>
                    <a:lnTo>
                      <a:pt x="829" y="1882"/>
                    </a:lnTo>
                    <a:lnTo>
                      <a:pt x="826" y="1876"/>
                    </a:lnTo>
                    <a:lnTo>
                      <a:pt x="825" y="1871"/>
                    </a:lnTo>
                    <a:lnTo>
                      <a:pt x="825" y="1863"/>
                    </a:lnTo>
                    <a:lnTo>
                      <a:pt x="824" y="1853"/>
                    </a:lnTo>
                    <a:lnTo>
                      <a:pt x="826" y="1846"/>
                    </a:lnTo>
                    <a:lnTo>
                      <a:pt x="829" y="1837"/>
                    </a:lnTo>
                    <a:lnTo>
                      <a:pt x="829" y="1828"/>
                    </a:lnTo>
                    <a:lnTo>
                      <a:pt x="827" y="1817"/>
                    </a:lnTo>
                    <a:lnTo>
                      <a:pt x="826" y="1808"/>
                    </a:lnTo>
                    <a:lnTo>
                      <a:pt x="825" y="1797"/>
                    </a:lnTo>
                    <a:lnTo>
                      <a:pt x="825" y="1783"/>
                    </a:lnTo>
                    <a:lnTo>
                      <a:pt x="824" y="1771"/>
                    </a:lnTo>
                    <a:lnTo>
                      <a:pt x="823" y="1760"/>
                    </a:lnTo>
                    <a:lnTo>
                      <a:pt x="821" y="1750"/>
                    </a:lnTo>
                    <a:lnTo>
                      <a:pt x="820" y="1743"/>
                    </a:lnTo>
                    <a:lnTo>
                      <a:pt x="818" y="1737"/>
                    </a:lnTo>
                    <a:lnTo>
                      <a:pt x="814" y="1734"/>
                    </a:lnTo>
                    <a:lnTo>
                      <a:pt x="810" y="1731"/>
                    </a:lnTo>
                    <a:lnTo>
                      <a:pt x="804" y="1730"/>
                    </a:lnTo>
                    <a:lnTo>
                      <a:pt x="798" y="1729"/>
                    </a:lnTo>
                    <a:lnTo>
                      <a:pt x="793" y="1728"/>
                    </a:lnTo>
                    <a:lnTo>
                      <a:pt x="788" y="1724"/>
                    </a:lnTo>
                    <a:lnTo>
                      <a:pt x="786" y="1722"/>
                    </a:lnTo>
                    <a:lnTo>
                      <a:pt x="786" y="1718"/>
                    </a:lnTo>
                    <a:lnTo>
                      <a:pt x="786" y="1715"/>
                    </a:lnTo>
                    <a:lnTo>
                      <a:pt x="786" y="1710"/>
                    </a:lnTo>
                    <a:lnTo>
                      <a:pt x="785" y="1705"/>
                    </a:lnTo>
                    <a:lnTo>
                      <a:pt x="783" y="1701"/>
                    </a:lnTo>
                    <a:lnTo>
                      <a:pt x="780" y="1697"/>
                    </a:lnTo>
                    <a:lnTo>
                      <a:pt x="776" y="1693"/>
                    </a:lnTo>
                    <a:lnTo>
                      <a:pt x="774" y="1689"/>
                    </a:lnTo>
                    <a:lnTo>
                      <a:pt x="773" y="1684"/>
                    </a:lnTo>
                    <a:lnTo>
                      <a:pt x="774" y="1678"/>
                    </a:lnTo>
                    <a:lnTo>
                      <a:pt x="775" y="1673"/>
                    </a:lnTo>
                    <a:lnTo>
                      <a:pt x="777" y="1667"/>
                    </a:lnTo>
                    <a:lnTo>
                      <a:pt x="780" y="1663"/>
                    </a:lnTo>
                    <a:lnTo>
                      <a:pt x="786" y="1654"/>
                    </a:lnTo>
                    <a:lnTo>
                      <a:pt x="791" y="1647"/>
                    </a:lnTo>
                    <a:lnTo>
                      <a:pt x="792" y="1641"/>
                    </a:lnTo>
                    <a:lnTo>
                      <a:pt x="794" y="1634"/>
                    </a:lnTo>
                    <a:lnTo>
                      <a:pt x="795" y="1632"/>
                    </a:lnTo>
                    <a:lnTo>
                      <a:pt x="796" y="1628"/>
                    </a:lnTo>
                    <a:lnTo>
                      <a:pt x="798" y="1626"/>
                    </a:lnTo>
                    <a:lnTo>
                      <a:pt x="800" y="1625"/>
                    </a:lnTo>
                    <a:lnTo>
                      <a:pt x="808" y="1625"/>
                    </a:lnTo>
                    <a:lnTo>
                      <a:pt x="817" y="1627"/>
                    </a:lnTo>
                    <a:lnTo>
                      <a:pt x="820" y="1628"/>
                    </a:lnTo>
                    <a:lnTo>
                      <a:pt x="824" y="1628"/>
                    </a:lnTo>
                    <a:lnTo>
                      <a:pt x="827" y="1628"/>
                    </a:lnTo>
                    <a:lnTo>
                      <a:pt x="831" y="1626"/>
                    </a:lnTo>
                    <a:lnTo>
                      <a:pt x="839" y="1615"/>
                    </a:lnTo>
                    <a:lnTo>
                      <a:pt x="845" y="1602"/>
                    </a:lnTo>
                    <a:lnTo>
                      <a:pt x="852" y="1589"/>
                    </a:lnTo>
                    <a:lnTo>
                      <a:pt x="858" y="1577"/>
                    </a:lnTo>
                    <a:lnTo>
                      <a:pt x="867" y="1563"/>
                    </a:lnTo>
                    <a:lnTo>
                      <a:pt x="873" y="1550"/>
                    </a:lnTo>
                    <a:lnTo>
                      <a:pt x="880" y="1540"/>
                    </a:lnTo>
                    <a:lnTo>
                      <a:pt x="883" y="1532"/>
                    </a:lnTo>
                    <a:lnTo>
                      <a:pt x="883" y="1529"/>
                    </a:lnTo>
                    <a:lnTo>
                      <a:pt x="881" y="1527"/>
                    </a:lnTo>
                    <a:lnTo>
                      <a:pt x="876" y="1525"/>
                    </a:lnTo>
                    <a:lnTo>
                      <a:pt x="870" y="1523"/>
                    </a:lnTo>
                    <a:lnTo>
                      <a:pt x="864" y="1521"/>
                    </a:lnTo>
                    <a:lnTo>
                      <a:pt x="858" y="1519"/>
                    </a:lnTo>
                    <a:lnTo>
                      <a:pt x="856" y="1519"/>
                    </a:lnTo>
                    <a:lnTo>
                      <a:pt x="854" y="1518"/>
                    </a:lnTo>
                    <a:lnTo>
                      <a:pt x="852" y="1516"/>
                    </a:lnTo>
                    <a:lnTo>
                      <a:pt x="851" y="1514"/>
                    </a:lnTo>
                    <a:lnTo>
                      <a:pt x="850" y="1512"/>
                    </a:lnTo>
                    <a:lnTo>
                      <a:pt x="850" y="1508"/>
                    </a:lnTo>
                    <a:lnTo>
                      <a:pt x="849" y="1506"/>
                    </a:lnTo>
                    <a:lnTo>
                      <a:pt x="849" y="1504"/>
                    </a:lnTo>
                    <a:lnTo>
                      <a:pt x="848" y="1502"/>
                    </a:lnTo>
                    <a:lnTo>
                      <a:pt x="846" y="1502"/>
                    </a:lnTo>
                    <a:lnTo>
                      <a:pt x="837" y="1500"/>
                    </a:lnTo>
                    <a:lnTo>
                      <a:pt x="827" y="1500"/>
                    </a:lnTo>
                    <a:lnTo>
                      <a:pt x="819" y="1500"/>
                    </a:lnTo>
                    <a:lnTo>
                      <a:pt x="812" y="1497"/>
                    </a:lnTo>
                    <a:lnTo>
                      <a:pt x="808" y="1493"/>
                    </a:lnTo>
                    <a:lnTo>
                      <a:pt x="804" y="1485"/>
                    </a:lnTo>
                    <a:lnTo>
                      <a:pt x="799" y="1482"/>
                    </a:lnTo>
                    <a:lnTo>
                      <a:pt x="795" y="1478"/>
                    </a:lnTo>
                    <a:lnTo>
                      <a:pt x="789" y="1475"/>
                    </a:lnTo>
                    <a:lnTo>
                      <a:pt x="783" y="1472"/>
                    </a:lnTo>
                    <a:lnTo>
                      <a:pt x="779" y="1471"/>
                    </a:lnTo>
                    <a:lnTo>
                      <a:pt x="774" y="1471"/>
                    </a:lnTo>
                    <a:lnTo>
                      <a:pt x="768" y="1472"/>
                    </a:lnTo>
                    <a:lnTo>
                      <a:pt x="762" y="1475"/>
                    </a:lnTo>
                    <a:lnTo>
                      <a:pt x="754" y="1481"/>
                    </a:lnTo>
                    <a:lnTo>
                      <a:pt x="744" y="1487"/>
                    </a:lnTo>
                    <a:lnTo>
                      <a:pt x="736" y="1491"/>
                    </a:lnTo>
                    <a:lnTo>
                      <a:pt x="728" y="1496"/>
                    </a:lnTo>
                    <a:lnTo>
                      <a:pt x="720" y="1499"/>
                    </a:lnTo>
                    <a:lnTo>
                      <a:pt x="713" y="1500"/>
                    </a:lnTo>
                    <a:lnTo>
                      <a:pt x="706" y="1501"/>
                    </a:lnTo>
                    <a:lnTo>
                      <a:pt x="699" y="1501"/>
                    </a:lnTo>
                    <a:lnTo>
                      <a:pt x="692" y="1501"/>
                    </a:lnTo>
                    <a:lnTo>
                      <a:pt x="685" y="1501"/>
                    </a:lnTo>
                    <a:lnTo>
                      <a:pt x="678" y="1499"/>
                    </a:lnTo>
                    <a:lnTo>
                      <a:pt x="670" y="1496"/>
                    </a:lnTo>
                    <a:lnTo>
                      <a:pt x="668" y="1494"/>
                    </a:lnTo>
                    <a:lnTo>
                      <a:pt x="665" y="1490"/>
                    </a:lnTo>
                    <a:lnTo>
                      <a:pt x="662" y="1488"/>
                    </a:lnTo>
                    <a:lnTo>
                      <a:pt x="660" y="1483"/>
                    </a:lnTo>
                    <a:lnTo>
                      <a:pt x="656" y="1472"/>
                    </a:lnTo>
                    <a:lnTo>
                      <a:pt x="651" y="1464"/>
                    </a:lnTo>
                    <a:lnTo>
                      <a:pt x="644" y="1459"/>
                    </a:lnTo>
                    <a:lnTo>
                      <a:pt x="637" y="1456"/>
                    </a:lnTo>
                    <a:lnTo>
                      <a:pt x="631" y="1452"/>
                    </a:lnTo>
                    <a:lnTo>
                      <a:pt x="625" y="1450"/>
                    </a:lnTo>
                    <a:lnTo>
                      <a:pt x="616" y="1446"/>
                    </a:lnTo>
                    <a:lnTo>
                      <a:pt x="604" y="1445"/>
                    </a:lnTo>
                    <a:lnTo>
                      <a:pt x="590" y="1445"/>
                    </a:lnTo>
                    <a:lnTo>
                      <a:pt x="574" y="1443"/>
                    </a:lnTo>
                    <a:lnTo>
                      <a:pt x="569" y="1443"/>
                    </a:lnTo>
                    <a:lnTo>
                      <a:pt x="565" y="1443"/>
                    </a:lnTo>
                    <a:lnTo>
                      <a:pt x="561" y="1444"/>
                    </a:lnTo>
                    <a:lnTo>
                      <a:pt x="559" y="1445"/>
                    </a:lnTo>
                    <a:lnTo>
                      <a:pt x="558" y="1450"/>
                    </a:lnTo>
                    <a:lnTo>
                      <a:pt x="558" y="1455"/>
                    </a:lnTo>
                    <a:lnTo>
                      <a:pt x="556" y="1459"/>
                    </a:lnTo>
                    <a:lnTo>
                      <a:pt x="554" y="1463"/>
                    </a:lnTo>
                    <a:lnTo>
                      <a:pt x="552" y="1464"/>
                    </a:lnTo>
                    <a:lnTo>
                      <a:pt x="549" y="1465"/>
                    </a:lnTo>
                    <a:lnTo>
                      <a:pt x="543" y="1466"/>
                    </a:lnTo>
                    <a:lnTo>
                      <a:pt x="539" y="1465"/>
                    </a:lnTo>
                    <a:lnTo>
                      <a:pt x="531" y="1465"/>
                    </a:lnTo>
                    <a:lnTo>
                      <a:pt x="525" y="1465"/>
                    </a:lnTo>
                    <a:lnTo>
                      <a:pt x="518" y="1468"/>
                    </a:lnTo>
                    <a:lnTo>
                      <a:pt x="512" y="1469"/>
                    </a:lnTo>
                    <a:lnTo>
                      <a:pt x="509" y="1468"/>
                    </a:lnTo>
                    <a:lnTo>
                      <a:pt x="505" y="1464"/>
                    </a:lnTo>
                    <a:lnTo>
                      <a:pt x="498" y="1453"/>
                    </a:lnTo>
                    <a:lnTo>
                      <a:pt x="491" y="1444"/>
                    </a:lnTo>
                    <a:lnTo>
                      <a:pt x="484" y="1439"/>
                    </a:lnTo>
                    <a:lnTo>
                      <a:pt x="476" y="1434"/>
                    </a:lnTo>
                    <a:lnTo>
                      <a:pt x="473" y="1433"/>
                    </a:lnTo>
                    <a:lnTo>
                      <a:pt x="470" y="1432"/>
                    </a:lnTo>
                    <a:lnTo>
                      <a:pt x="467" y="1431"/>
                    </a:lnTo>
                    <a:lnTo>
                      <a:pt x="465" y="1430"/>
                    </a:lnTo>
                    <a:lnTo>
                      <a:pt x="462" y="1428"/>
                    </a:lnTo>
                    <a:lnTo>
                      <a:pt x="461" y="1426"/>
                    </a:lnTo>
                    <a:lnTo>
                      <a:pt x="461" y="1424"/>
                    </a:lnTo>
                    <a:lnTo>
                      <a:pt x="459" y="1421"/>
                    </a:lnTo>
                    <a:lnTo>
                      <a:pt x="457" y="1419"/>
                    </a:lnTo>
                    <a:lnTo>
                      <a:pt x="453" y="1417"/>
                    </a:lnTo>
                    <a:lnTo>
                      <a:pt x="446" y="1412"/>
                    </a:lnTo>
                    <a:lnTo>
                      <a:pt x="441" y="1408"/>
                    </a:lnTo>
                    <a:lnTo>
                      <a:pt x="437" y="1407"/>
                    </a:lnTo>
                    <a:lnTo>
                      <a:pt x="433" y="1405"/>
                    </a:lnTo>
                    <a:lnTo>
                      <a:pt x="427" y="1403"/>
                    </a:lnTo>
                    <a:lnTo>
                      <a:pt x="420" y="1402"/>
                    </a:lnTo>
                    <a:lnTo>
                      <a:pt x="410" y="1400"/>
                    </a:lnTo>
                    <a:lnTo>
                      <a:pt x="403" y="1400"/>
                    </a:lnTo>
                    <a:lnTo>
                      <a:pt x="399" y="1401"/>
                    </a:lnTo>
                    <a:lnTo>
                      <a:pt x="396" y="1402"/>
                    </a:lnTo>
                    <a:lnTo>
                      <a:pt x="390" y="1405"/>
                    </a:lnTo>
                    <a:lnTo>
                      <a:pt x="386" y="1406"/>
                    </a:lnTo>
                    <a:lnTo>
                      <a:pt x="385" y="1405"/>
                    </a:lnTo>
                    <a:lnTo>
                      <a:pt x="384" y="1401"/>
                    </a:lnTo>
                    <a:lnTo>
                      <a:pt x="385" y="1397"/>
                    </a:lnTo>
                    <a:lnTo>
                      <a:pt x="385" y="1394"/>
                    </a:lnTo>
                    <a:lnTo>
                      <a:pt x="385" y="1389"/>
                    </a:lnTo>
                    <a:lnTo>
                      <a:pt x="385" y="1383"/>
                    </a:lnTo>
                    <a:lnTo>
                      <a:pt x="385" y="1378"/>
                    </a:lnTo>
                    <a:lnTo>
                      <a:pt x="384" y="1374"/>
                    </a:lnTo>
                    <a:lnTo>
                      <a:pt x="382" y="1365"/>
                    </a:lnTo>
                    <a:lnTo>
                      <a:pt x="378" y="1357"/>
                    </a:lnTo>
                    <a:lnTo>
                      <a:pt x="374" y="1351"/>
                    </a:lnTo>
                    <a:lnTo>
                      <a:pt x="372" y="1345"/>
                    </a:lnTo>
                    <a:lnTo>
                      <a:pt x="373" y="1342"/>
                    </a:lnTo>
                    <a:lnTo>
                      <a:pt x="377" y="1338"/>
                    </a:lnTo>
                    <a:lnTo>
                      <a:pt x="379" y="1333"/>
                    </a:lnTo>
                    <a:lnTo>
                      <a:pt x="382" y="1330"/>
                    </a:lnTo>
                    <a:lnTo>
                      <a:pt x="385" y="1325"/>
                    </a:lnTo>
                    <a:lnTo>
                      <a:pt x="389" y="1320"/>
                    </a:lnTo>
                    <a:lnTo>
                      <a:pt x="394" y="1314"/>
                    </a:lnTo>
                    <a:lnTo>
                      <a:pt x="398" y="1308"/>
                    </a:lnTo>
                    <a:lnTo>
                      <a:pt x="402" y="1304"/>
                    </a:lnTo>
                    <a:lnTo>
                      <a:pt x="407" y="1299"/>
                    </a:lnTo>
                    <a:lnTo>
                      <a:pt x="409" y="1295"/>
                    </a:lnTo>
                    <a:lnTo>
                      <a:pt x="410" y="1293"/>
                    </a:lnTo>
                    <a:lnTo>
                      <a:pt x="413" y="1291"/>
                    </a:lnTo>
                    <a:lnTo>
                      <a:pt x="415" y="1289"/>
                    </a:lnTo>
                    <a:lnTo>
                      <a:pt x="423" y="1286"/>
                    </a:lnTo>
                    <a:lnTo>
                      <a:pt x="430" y="1285"/>
                    </a:lnTo>
                    <a:lnTo>
                      <a:pt x="435" y="1283"/>
                    </a:lnTo>
                    <a:lnTo>
                      <a:pt x="439" y="1283"/>
                    </a:lnTo>
                    <a:lnTo>
                      <a:pt x="441" y="1283"/>
                    </a:lnTo>
                    <a:lnTo>
                      <a:pt x="443" y="1283"/>
                    </a:lnTo>
                    <a:lnTo>
                      <a:pt x="445" y="1282"/>
                    </a:lnTo>
                    <a:lnTo>
                      <a:pt x="446" y="1281"/>
                    </a:lnTo>
                    <a:lnTo>
                      <a:pt x="447" y="1280"/>
                    </a:lnTo>
                    <a:lnTo>
                      <a:pt x="447" y="1277"/>
                    </a:lnTo>
                    <a:lnTo>
                      <a:pt x="447" y="1275"/>
                    </a:lnTo>
                    <a:lnTo>
                      <a:pt x="446" y="1274"/>
                    </a:lnTo>
                    <a:lnTo>
                      <a:pt x="445" y="1273"/>
                    </a:lnTo>
                    <a:lnTo>
                      <a:pt x="445" y="1271"/>
                    </a:lnTo>
                    <a:lnTo>
                      <a:pt x="442" y="1266"/>
                    </a:lnTo>
                    <a:lnTo>
                      <a:pt x="440" y="1260"/>
                    </a:lnTo>
                    <a:lnTo>
                      <a:pt x="440" y="1257"/>
                    </a:lnTo>
                    <a:lnTo>
                      <a:pt x="441" y="1254"/>
                    </a:lnTo>
                    <a:lnTo>
                      <a:pt x="445" y="1250"/>
                    </a:lnTo>
                    <a:lnTo>
                      <a:pt x="451" y="1248"/>
                    </a:lnTo>
                    <a:lnTo>
                      <a:pt x="455" y="1247"/>
                    </a:lnTo>
                    <a:lnTo>
                      <a:pt x="460" y="1247"/>
                    </a:lnTo>
                    <a:lnTo>
                      <a:pt x="470" y="1244"/>
                    </a:lnTo>
                    <a:lnTo>
                      <a:pt x="476" y="1243"/>
                    </a:lnTo>
                    <a:lnTo>
                      <a:pt x="479" y="1242"/>
                    </a:lnTo>
                    <a:lnTo>
                      <a:pt x="483" y="1241"/>
                    </a:lnTo>
                    <a:lnTo>
                      <a:pt x="486" y="1238"/>
                    </a:lnTo>
                    <a:lnTo>
                      <a:pt x="491" y="1236"/>
                    </a:lnTo>
                    <a:lnTo>
                      <a:pt x="493" y="1233"/>
                    </a:lnTo>
                    <a:lnTo>
                      <a:pt x="497" y="1232"/>
                    </a:lnTo>
                    <a:lnTo>
                      <a:pt x="499" y="1229"/>
                    </a:lnTo>
                    <a:lnTo>
                      <a:pt x="500" y="1225"/>
                    </a:lnTo>
                    <a:lnTo>
                      <a:pt x="502" y="1224"/>
                    </a:lnTo>
                    <a:lnTo>
                      <a:pt x="503" y="1223"/>
                    </a:lnTo>
                    <a:lnTo>
                      <a:pt x="504" y="1219"/>
                    </a:lnTo>
                    <a:lnTo>
                      <a:pt x="505" y="1217"/>
                    </a:lnTo>
                    <a:lnTo>
                      <a:pt x="506" y="1213"/>
                    </a:lnTo>
                    <a:lnTo>
                      <a:pt x="509" y="1211"/>
                    </a:lnTo>
                    <a:lnTo>
                      <a:pt x="512" y="1207"/>
                    </a:lnTo>
                    <a:lnTo>
                      <a:pt x="516" y="1206"/>
                    </a:lnTo>
                    <a:lnTo>
                      <a:pt x="517" y="1206"/>
                    </a:lnTo>
                    <a:lnTo>
                      <a:pt x="518" y="1206"/>
                    </a:lnTo>
                    <a:lnTo>
                      <a:pt x="521" y="1206"/>
                    </a:lnTo>
                    <a:lnTo>
                      <a:pt x="524" y="1206"/>
                    </a:lnTo>
                    <a:lnTo>
                      <a:pt x="533" y="1208"/>
                    </a:lnTo>
                    <a:lnTo>
                      <a:pt x="541" y="1211"/>
                    </a:lnTo>
                    <a:lnTo>
                      <a:pt x="552" y="1213"/>
                    </a:lnTo>
                    <a:lnTo>
                      <a:pt x="561" y="1218"/>
                    </a:lnTo>
                    <a:lnTo>
                      <a:pt x="566" y="1220"/>
                    </a:lnTo>
                    <a:lnTo>
                      <a:pt x="568" y="1223"/>
                    </a:lnTo>
                    <a:lnTo>
                      <a:pt x="571" y="1228"/>
                    </a:lnTo>
                    <a:lnTo>
                      <a:pt x="572" y="1232"/>
                    </a:lnTo>
                    <a:lnTo>
                      <a:pt x="573" y="1235"/>
                    </a:lnTo>
                    <a:lnTo>
                      <a:pt x="574" y="1236"/>
                    </a:lnTo>
                    <a:lnTo>
                      <a:pt x="575" y="1237"/>
                    </a:lnTo>
                    <a:lnTo>
                      <a:pt x="577" y="1237"/>
                    </a:lnTo>
                    <a:lnTo>
                      <a:pt x="581" y="1236"/>
                    </a:lnTo>
                    <a:lnTo>
                      <a:pt x="585" y="1235"/>
                    </a:lnTo>
                    <a:lnTo>
                      <a:pt x="587" y="1233"/>
                    </a:lnTo>
                    <a:lnTo>
                      <a:pt x="590" y="1231"/>
                    </a:lnTo>
                    <a:lnTo>
                      <a:pt x="592" y="1230"/>
                    </a:lnTo>
                    <a:lnTo>
                      <a:pt x="594" y="1229"/>
                    </a:lnTo>
                    <a:lnTo>
                      <a:pt x="602" y="1225"/>
                    </a:lnTo>
                    <a:lnTo>
                      <a:pt x="606" y="1223"/>
                    </a:lnTo>
                    <a:lnTo>
                      <a:pt x="611" y="1220"/>
                    </a:lnTo>
                    <a:lnTo>
                      <a:pt x="616" y="1218"/>
                    </a:lnTo>
                    <a:lnTo>
                      <a:pt x="618" y="1216"/>
                    </a:lnTo>
                    <a:lnTo>
                      <a:pt x="621" y="1213"/>
                    </a:lnTo>
                    <a:lnTo>
                      <a:pt x="622" y="1211"/>
                    </a:lnTo>
                    <a:lnTo>
                      <a:pt x="623" y="1208"/>
                    </a:lnTo>
                    <a:lnTo>
                      <a:pt x="625" y="1204"/>
                    </a:lnTo>
                    <a:lnTo>
                      <a:pt x="626" y="1199"/>
                    </a:lnTo>
                    <a:lnTo>
                      <a:pt x="629" y="1188"/>
                    </a:lnTo>
                    <a:lnTo>
                      <a:pt x="631" y="1179"/>
                    </a:lnTo>
                    <a:lnTo>
                      <a:pt x="634" y="1166"/>
                    </a:lnTo>
                    <a:lnTo>
                      <a:pt x="635" y="1153"/>
                    </a:lnTo>
                    <a:lnTo>
                      <a:pt x="637" y="1141"/>
                    </a:lnTo>
                    <a:lnTo>
                      <a:pt x="638" y="1128"/>
                    </a:lnTo>
                    <a:lnTo>
                      <a:pt x="640" y="1118"/>
                    </a:lnTo>
                    <a:lnTo>
                      <a:pt x="640" y="1110"/>
                    </a:lnTo>
                    <a:lnTo>
                      <a:pt x="642" y="1098"/>
                    </a:lnTo>
                    <a:lnTo>
                      <a:pt x="647" y="1087"/>
                    </a:lnTo>
                    <a:lnTo>
                      <a:pt x="654" y="1078"/>
                    </a:lnTo>
                    <a:lnTo>
                      <a:pt x="659" y="1068"/>
                    </a:lnTo>
                    <a:lnTo>
                      <a:pt x="659" y="1065"/>
                    </a:lnTo>
                    <a:lnTo>
                      <a:pt x="660" y="1060"/>
                    </a:lnTo>
                    <a:lnTo>
                      <a:pt x="659" y="1055"/>
                    </a:lnTo>
                    <a:lnTo>
                      <a:pt x="657" y="1049"/>
                    </a:lnTo>
                    <a:lnTo>
                      <a:pt x="655" y="1042"/>
                    </a:lnTo>
                    <a:lnTo>
                      <a:pt x="651" y="1034"/>
                    </a:lnTo>
                    <a:lnTo>
                      <a:pt x="646" y="1023"/>
                    </a:lnTo>
                    <a:lnTo>
                      <a:pt x="638" y="1012"/>
                    </a:lnTo>
                    <a:lnTo>
                      <a:pt x="631" y="1002"/>
                    </a:lnTo>
                    <a:lnTo>
                      <a:pt x="625" y="991"/>
                    </a:lnTo>
                    <a:lnTo>
                      <a:pt x="617" y="976"/>
                    </a:lnTo>
                    <a:lnTo>
                      <a:pt x="609" y="962"/>
                    </a:lnTo>
                    <a:lnTo>
                      <a:pt x="605" y="957"/>
                    </a:lnTo>
                    <a:lnTo>
                      <a:pt x="600" y="953"/>
                    </a:lnTo>
                    <a:lnTo>
                      <a:pt x="594" y="952"/>
                    </a:lnTo>
                    <a:lnTo>
                      <a:pt x="584" y="951"/>
                    </a:lnTo>
                    <a:lnTo>
                      <a:pt x="574" y="952"/>
                    </a:lnTo>
                    <a:lnTo>
                      <a:pt x="561" y="953"/>
                    </a:lnTo>
                    <a:lnTo>
                      <a:pt x="558" y="954"/>
                    </a:lnTo>
                    <a:lnTo>
                      <a:pt x="552" y="957"/>
                    </a:lnTo>
                    <a:lnTo>
                      <a:pt x="549" y="958"/>
                    </a:lnTo>
                    <a:lnTo>
                      <a:pt x="547" y="961"/>
                    </a:lnTo>
                    <a:lnTo>
                      <a:pt x="544" y="966"/>
                    </a:lnTo>
                    <a:lnTo>
                      <a:pt x="543" y="971"/>
                    </a:lnTo>
                    <a:lnTo>
                      <a:pt x="543" y="973"/>
                    </a:lnTo>
                    <a:lnTo>
                      <a:pt x="543" y="974"/>
                    </a:lnTo>
                    <a:lnTo>
                      <a:pt x="543" y="977"/>
                    </a:lnTo>
                    <a:lnTo>
                      <a:pt x="543" y="978"/>
                    </a:lnTo>
                    <a:lnTo>
                      <a:pt x="543" y="981"/>
                    </a:lnTo>
                    <a:lnTo>
                      <a:pt x="541" y="984"/>
                    </a:lnTo>
                    <a:lnTo>
                      <a:pt x="539" y="986"/>
                    </a:lnTo>
                    <a:lnTo>
                      <a:pt x="536" y="987"/>
                    </a:lnTo>
                    <a:lnTo>
                      <a:pt x="533" y="990"/>
                    </a:lnTo>
                    <a:lnTo>
                      <a:pt x="528" y="992"/>
                    </a:lnTo>
                    <a:lnTo>
                      <a:pt x="523" y="993"/>
                    </a:lnTo>
                    <a:lnTo>
                      <a:pt x="518" y="993"/>
                    </a:lnTo>
                    <a:lnTo>
                      <a:pt x="516" y="993"/>
                    </a:lnTo>
                    <a:lnTo>
                      <a:pt x="512" y="993"/>
                    </a:lnTo>
                    <a:lnTo>
                      <a:pt x="511" y="993"/>
                    </a:lnTo>
                    <a:lnTo>
                      <a:pt x="509" y="992"/>
                    </a:lnTo>
                    <a:lnTo>
                      <a:pt x="506" y="991"/>
                    </a:lnTo>
                    <a:lnTo>
                      <a:pt x="504" y="989"/>
                    </a:lnTo>
                    <a:lnTo>
                      <a:pt x="500" y="983"/>
                    </a:lnTo>
                    <a:lnTo>
                      <a:pt x="498" y="977"/>
                    </a:lnTo>
                    <a:lnTo>
                      <a:pt x="497" y="973"/>
                    </a:lnTo>
                    <a:lnTo>
                      <a:pt x="495" y="971"/>
                    </a:lnTo>
                    <a:lnTo>
                      <a:pt x="493" y="970"/>
                    </a:lnTo>
                    <a:lnTo>
                      <a:pt x="492" y="968"/>
                    </a:lnTo>
                    <a:lnTo>
                      <a:pt x="491" y="968"/>
                    </a:lnTo>
                    <a:lnTo>
                      <a:pt x="490" y="968"/>
                    </a:lnTo>
                    <a:lnTo>
                      <a:pt x="486" y="967"/>
                    </a:lnTo>
                    <a:lnTo>
                      <a:pt x="483" y="967"/>
                    </a:lnTo>
                    <a:lnTo>
                      <a:pt x="478" y="968"/>
                    </a:lnTo>
                    <a:lnTo>
                      <a:pt x="472" y="971"/>
                    </a:lnTo>
                    <a:lnTo>
                      <a:pt x="467" y="972"/>
                    </a:lnTo>
                    <a:lnTo>
                      <a:pt x="462" y="972"/>
                    </a:lnTo>
                    <a:lnTo>
                      <a:pt x="457" y="972"/>
                    </a:lnTo>
                    <a:lnTo>
                      <a:pt x="452" y="971"/>
                    </a:lnTo>
                    <a:lnTo>
                      <a:pt x="448" y="968"/>
                    </a:lnTo>
                    <a:lnTo>
                      <a:pt x="446" y="965"/>
                    </a:lnTo>
                    <a:lnTo>
                      <a:pt x="445" y="961"/>
                    </a:lnTo>
                    <a:lnTo>
                      <a:pt x="442" y="957"/>
                    </a:lnTo>
                    <a:lnTo>
                      <a:pt x="441" y="954"/>
                    </a:lnTo>
                    <a:lnTo>
                      <a:pt x="440" y="952"/>
                    </a:lnTo>
                    <a:lnTo>
                      <a:pt x="437" y="949"/>
                    </a:lnTo>
                    <a:lnTo>
                      <a:pt x="434" y="947"/>
                    </a:lnTo>
                    <a:lnTo>
                      <a:pt x="432" y="946"/>
                    </a:lnTo>
                    <a:lnTo>
                      <a:pt x="430" y="946"/>
                    </a:lnTo>
                    <a:lnTo>
                      <a:pt x="427" y="946"/>
                    </a:lnTo>
                    <a:lnTo>
                      <a:pt x="423" y="945"/>
                    </a:lnTo>
                    <a:lnTo>
                      <a:pt x="420" y="942"/>
                    </a:lnTo>
                    <a:lnTo>
                      <a:pt x="416" y="941"/>
                    </a:lnTo>
                    <a:lnTo>
                      <a:pt x="413" y="940"/>
                    </a:lnTo>
                    <a:lnTo>
                      <a:pt x="409" y="940"/>
                    </a:lnTo>
                    <a:lnTo>
                      <a:pt x="408" y="940"/>
                    </a:lnTo>
                    <a:lnTo>
                      <a:pt x="405" y="941"/>
                    </a:lnTo>
                    <a:lnTo>
                      <a:pt x="403" y="943"/>
                    </a:lnTo>
                    <a:lnTo>
                      <a:pt x="402" y="946"/>
                    </a:lnTo>
                    <a:lnTo>
                      <a:pt x="401" y="949"/>
                    </a:lnTo>
                    <a:lnTo>
                      <a:pt x="401" y="952"/>
                    </a:lnTo>
                    <a:lnTo>
                      <a:pt x="401" y="955"/>
                    </a:lnTo>
                    <a:lnTo>
                      <a:pt x="399" y="960"/>
                    </a:lnTo>
                    <a:lnTo>
                      <a:pt x="399" y="965"/>
                    </a:lnTo>
                    <a:lnTo>
                      <a:pt x="401" y="970"/>
                    </a:lnTo>
                    <a:lnTo>
                      <a:pt x="401" y="974"/>
                    </a:lnTo>
                    <a:lnTo>
                      <a:pt x="401" y="979"/>
                    </a:lnTo>
                    <a:lnTo>
                      <a:pt x="401" y="980"/>
                    </a:lnTo>
                    <a:lnTo>
                      <a:pt x="401" y="981"/>
                    </a:lnTo>
                    <a:lnTo>
                      <a:pt x="401" y="983"/>
                    </a:lnTo>
                    <a:lnTo>
                      <a:pt x="399" y="984"/>
                    </a:lnTo>
                    <a:lnTo>
                      <a:pt x="398" y="985"/>
                    </a:lnTo>
                    <a:lnTo>
                      <a:pt x="397" y="986"/>
                    </a:lnTo>
                    <a:lnTo>
                      <a:pt x="395" y="987"/>
                    </a:lnTo>
                    <a:lnTo>
                      <a:pt x="391" y="987"/>
                    </a:lnTo>
                    <a:lnTo>
                      <a:pt x="388" y="989"/>
                    </a:lnTo>
                    <a:lnTo>
                      <a:pt x="380" y="989"/>
                    </a:lnTo>
                    <a:lnTo>
                      <a:pt x="374" y="989"/>
                    </a:lnTo>
                    <a:lnTo>
                      <a:pt x="371" y="989"/>
                    </a:lnTo>
                    <a:lnTo>
                      <a:pt x="366" y="987"/>
                    </a:lnTo>
                    <a:lnTo>
                      <a:pt x="363" y="986"/>
                    </a:lnTo>
                    <a:lnTo>
                      <a:pt x="359" y="983"/>
                    </a:lnTo>
                    <a:lnTo>
                      <a:pt x="355" y="980"/>
                    </a:lnTo>
                    <a:lnTo>
                      <a:pt x="353" y="976"/>
                    </a:lnTo>
                    <a:lnTo>
                      <a:pt x="347" y="967"/>
                    </a:lnTo>
                    <a:lnTo>
                      <a:pt x="342" y="959"/>
                    </a:lnTo>
                    <a:lnTo>
                      <a:pt x="340" y="955"/>
                    </a:lnTo>
                    <a:lnTo>
                      <a:pt x="338" y="952"/>
                    </a:lnTo>
                    <a:lnTo>
                      <a:pt x="333" y="949"/>
                    </a:lnTo>
                    <a:lnTo>
                      <a:pt x="329" y="948"/>
                    </a:lnTo>
                    <a:lnTo>
                      <a:pt x="326" y="948"/>
                    </a:lnTo>
                    <a:lnTo>
                      <a:pt x="321" y="951"/>
                    </a:lnTo>
                    <a:lnTo>
                      <a:pt x="319" y="953"/>
                    </a:lnTo>
                    <a:lnTo>
                      <a:pt x="315" y="957"/>
                    </a:lnTo>
                    <a:lnTo>
                      <a:pt x="313" y="958"/>
                    </a:lnTo>
                    <a:lnTo>
                      <a:pt x="309" y="959"/>
                    </a:lnTo>
                    <a:lnTo>
                      <a:pt x="304" y="960"/>
                    </a:lnTo>
                    <a:lnTo>
                      <a:pt x="300" y="959"/>
                    </a:lnTo>
                    <a:lnTo>
                      <a:pt x="295" y="957"/>
                    </a:lnTo>
                    <a:lnTo>
                      <a:pt x="291" y="955"/>
                    </a:lnTo>
                    <a:lnTo>
                      <a:pt x="277" y="948"/>
                    </a:lnTo>
                    <a:lnTo>
                      <a:pt x="266" y="941"/>
                    </a:lnTo>
                    <a:lnTo>
                      <a:pt x="263" y="937"/>
                    </a:lnTo>
                    <a:lnTo>
                      <a:pt x="260" y="934"/>
                    </a:lnTo>
                    <a:lnTo>
                      <a:pt x="259" y="932"/>
                    </a:lnTo>
                    <a:lnTo>
                      <a:pt x="260" y="929"/>
                    </a:lnTo>
                    <a:lnTo>
                      <a:pt x="263" y="926"/>
                    </a:lnTo>
                    <a:lnTo>
                      <a:pt x="267" y="921"/>
                    </a:lnTo>
                    <a:lnTo>
                      <a:pt x="279" y="915"/>
                    </a:lnTo>
                    <a:lnTo>
                      <a:pt x="288" y="910"/>
                    </a:lnTo>
                    <a:lnTo>
                      <a:pt x="289" y="908"/>
                    </a:lnTo>
                    <a:lnTo>
                      <a:pt x="290" y="903"/>
                    </a:lnTo>
                    <a:lnTo>
                      <a:pt x="289" y="899"/>
                    </a:lnTo>
                    <a:lnTo>
                      <a:pt x="287" y="896"/>
                    </a:lnTo>
                    <a:lnTo>
                      <a:pt x="283" y="892"/>
                    </a:lnTo>
                    <a:lnTo>
                      <a:pt x="278" y="888"/>
                    </a:lnTo>
                    <a:lnTo>
                      <a:pt x="275" y="883"/>
                    </a:lnTo>
                    <a:lnTo>
                      <a:pt x="271" y="878"/>
                    </a:lnTo>
                    <a:lnTo>
                      <a:pt x="269" y="871"/>
                    </a:lnTo>
                    <a:lnTo>
                      <a:pt x="267" y="864"/>
                    </a:lnTo>
                    <a:lnTo>
                      <a:pt x="267" y="852"/>
                    </a:lnTo>
                    <a:lnTo>
                      <a:pt x="267" y="842"/>
                    </a:lnTo>
                    <a:lnTo>
                      <a:pt x="264" y="835"/>
                    </a:lnTo>
                    <a:lnTo>
                      <a:pt x="260" y="829"/>
                    </a:lnTo>
                    <a:lnTo>
                      <a:pt x="257" y="826"/>
                    </a:lnTo>
                    <a:lnTo>
                      <a:pt x="253" y="822"/>
                    </a:lnTo>
                    <a:lnTo>
                      <a:pt x="245" y="815"/>
                    </a:lnTo>
                    <a:lnTo>
                      <a:pt x="234" y="808"/>
                    </a:lnTo>
                    <a:lnTo>
                      <a:pt x="229" y="804"/>
                    </a:lnTo>
                    <a:lnTo>
                      <a:pt x="226" y="802"/>
                    </a:lnTo>
                    <a:lnTo>
                      <a:pt x="219" y="800"/>
                    </a:lnTo>
                    <a:lnTo>
                      <a:pt x="212" y="798"/>
                    </a:lnTo>
                    <a:lnTo>
                      <a:pt x="209" y="798"/>
                    </a:lnTo>
                    <a:lnTo>
                      <a:pt x="206" y="800"/>
                    </a:lnTo>
                    <a:lnTo>
                      <a:pt x="203" y="801"/>
                    </a:lnTo>
                    <a:lnTo>
                      <a:pt x="201" y="802"/>
                    </a:lnTo>
                    <a:lnTo>
                      <a:pt x="197" y="804"/>
                    </a:lnTo>
                    <a:lnTo>
                      <a:pt x="195" y="807"/>
                    </a:lnTo>
                    <a:lnTo>
                      <a:pt x="190" y="808"/>
                    </a:lnTo>
                    <a:lnTo>
                      <a:pt x="187" y="809"/>
                    </a:lnTo>
                    <a:lnTo>
                      <a:pt x="180" y="809"/>
                    </a:lnTo>
                    <a:lnTo>
                      <a:pt x="171" y="807"/>
                    </a:lnTo>
                    <a:lnTo>
                      <a:pt x="159" y="802"/>
                    </a:lnTo>
                    <a:lnTo>
                      <a:pt x="150" y="798"/>
                    </a:lnTo>
                    <a:lnTo>
                      <a:pt x="146" y="796"/>
                    </a:lnTo>
                    <a:lnTo>
                      <a:pt x="143" y="795"/>
                    </a:lnTo>
                    <a:lnTo>
                      <a:pt x="137" y="792"/>
                    </a:lnTo>
                    <a:lnTo>
                      <a:pt x="131" y="789"/>
                    </a:lnTo>
                    <a:lnTo>
                      <a:pt x="122" y="787"/>
                    </a:lnTo>
                    <a:lnTo>
                      <a:pt x="115" y="784"/>
                    </a:lnTo>
                    <a:lnTo>
                      <a:pt x="112" y="783"/>
                    </a:lnTo>
                    <a:lnTo>
                      <a:pt x="109" y="782"/>
                    </a:lnTo>
                    <a:lnTo>
                      <a:pt x="107" y="782"/>
                    </a:lnTo>
                    <a:lnTo>
                      <a:pt x="105" y="782"/>
                    </a:lnTo>
                    <a:lnTo>
                      <a:pt x="102" y="782"/>
                    </a:lnTo>
                    <a:lnTo>
                      <a:pt x="98" y="783"/>
                    </a:lnTo>
                    <a:lnTo>
                      <a:pt x="92" y="785"/>
                    </a:lnTo>
                    <a:lnTo>
                      <a:pt x="86" y="790"/>
                    </a:lnTo>
                    <a:lnTo>
                      <a:pt x="83" y="794"/>
                    </a:lnTo>
                    <a:lnTo>
                      <a:pt x="82" y="796"/>
                    </a:lnTo>
                    <a:lnTo>
                      <a:pt x="80" y="800"/>
                    </a:lnTo>
                    <a:lnTo>
                      <a:pt x="78" y="804"/>
                    </a:lnTo>
                    <a:lnTo>
                      <a:pt x="78" y="808"/>
                    </a:lnTo>
                    <a:lnTo>
                      <a:pt x="78" y="812"/>
                    </a:lnTo>
                    <a:lnTo>
                      <a:pt x="80" y="816"/>
                    </a:lnTo>
                    <a:lnTo>
                      <a:pt x="81" y="820"/>
                    </a:lnTo>
                    <a:lnTo>
                      <a:pt x="82" y="825"/>
                    </a:lnTo>
                    <a:lnTo>
                      <a:pt x="82" y="829"/>
                    </a:lnTo>
                    <a:lnTo>
                      <a:pt x="82" y="833"/>
                    </a:lnTo>
                    <a:lnTo>
                      <a:pt x="81" y="834"/>
                    </a:lnTo>
                    <a:lnTo>
                      <a:pt x="80" y="835"/>
                    </a:lnTo>
                    <a:lnTo>
                      <a:pt x="78" y="835"/>
                    </a:lnTo>
                    <a:lnTo>
                      <a:pt x="70" y="835"/>
                    </a:lnTo>
                    <a:lnTo>
                      <a:pt x="62" y="833"/>
                    </a:lnTo>
                    <a:lnTo>
                      <a:pt x="56" y="829"/>
                    </a:lnTo>
                    <a:lnTo>
                      <a:pt x="51" y="825"/>
                    </a:lnTo>
                    <a:lnTo>
                      <a:pt x="49" y="822"/>
                    </a:lnTo>
                    <a:lnTo>
                      <a:pt x="48" y="820"/>
                    </a:lnTo>
                    <a:lnTo>
                      <a:pt x="43" y="813"/>
                    </a:lnTo>
                    <a:lnTo>
                      <a:pt x="38" y="804"/>
                    </a:lnTo>
                    <a:lnTo>
                      <a:pt x="27" y="788"/>
                    </a:lnTo>
                    <a:lnTo>
                      <a:pt x="21" y="778"/>
                    </a:lnTo>
                    <a:lnTo>
                      <a:pt x="19" y="776"/>
                    </a:lnTo>
                    <a:lnTo>
                      <a:pt x="18" y="771"/>
                    </a:lnTo>
                    <a:lnTo>
                      <a:pt x="18" y="766"/>
                    </a:lnTo>
                    <a:lnTo>
                      <a:pt x="18" y="762"/>
                    </a:lnTo>
                    <a:lnTo>
                      <a:pt x="18" y="757"/>
                    </a:lnTo>
                    <a:lnTo>
                      <a:pt x="18" y="754"/>
                    </a:lnTo>
                    <a:lnTo>
                      <a:pt x="18" y="752"/>
                    </a:lnTo>
                    <a:lnTo>
                      <a:pt x="17" y="751"/>
                    </a:lnTo>
                    <a:lnTo>
                      <a:pt x="13" y="740"/>
                    </a:lnTo>
                    <a:lnTo>
                      <a:pt x="7" y="726"/>
                    </a:lnTo>
                    <a:lnTo>
                      <a:pt x="4" y="712"/>
                    </a:lnTo>
                    <a:lnTo>
                      <a:pt x="0" y="697"/>
                    </a:lnTo>
                    <a:lnTo>
                      <a:pt x="0" y="688"/>
                    </a:lnTo>
                    <a:lnTo>
                      <a:pt x="0" y="680"/>
                    </a:lnTo>
                    <a:lnTo>
                      <a:pt x="1" y="675"/>
                    </a:lnTo>
                    <a:lnTo>
                      <a:pt x="2" y="672"/>
                    </a:lnTo>
                    <a:lnTo>
                      <a:pt x="5" y="670"/>
                    </a:lnTo>
                    <a:lnTo>
                      <a:pt x="7" y="669"/>
                    </a:lnTo>
                    <a:lnTo>
                      <a:pt x="11" y="668"/>
                    </a:lnTo>
                    <a:lnTo>
                      <a:pt x="15" y="667"/>
                    </a:lnTo>
                    <a:lnTo>
                      <a:pt x="20" y="665"/>
                    </a:lnTo>
                    <a:lnTo>
                      <a:pt x="25" y="664"/>
                    </a:lnTo>
                    <a:lnTo>
                      <a:pt x="31" y="664"/>
                    </a:lnTo>
                    <a:lnTo>
                      <a:pt x="37" y="665"/>
                    </a:lnTo>
                    <a:lnTo>
                      <a:pt x="42" y="668"/>
                    </a:lnTo>
                    <a:lnTo>
                      <a:pt x="46" y="672"/>
                    </a:lnTo>
                    <a:lnTo>
                      <a:pt x="54" y="680"/>
                    </a:lnTo>
                    <a:lnTo>
                      <a:pt x="61" y="686"/>
                    </a:lnTo>
                    <a:lnTo>
                      <a:pt x="68" y="690"/>
                    </a:lnTo>
                    <a:lnTo>
                      <a:pt x="76" y="695"/>
                    </a:lnTo>
                    <a:lnTo>
                      <a:pt x="80" y="700"/>
                    </a:lnTo>
                    <a:lnTo>
                      <a:pt x="83" y="705"/>
                    </a:lnTo>
                    <a:lnTo>
                      <a:pt x="86" y="708"/>
                    </a:lnTo>
                    <a:lnTo>
                      <a:pt x="89" y="712"/>
                    </a:lnTo>
                    <a:lnTo>
                      <a:pt x="92" y="715"/>
                    </a:lnTo>
                    <a:lnTo>
                      <a:pt x="96" y="716"/>
                    </a:lnTo>
                    <a:lnTo>
                      <a:pt x="99" y="718"/>
                    </a:lnTo>
                    <a:lnTo>
                      <a:pt x="100" y="716"/>
                    </a:lnTo>
                    <a:lnTo>
                      <a:pt x="103" y="715"/>
                    </a:lnTo>
                    <a:lnTo>
                      <a:pt x="105" y="714"/>
                    </a:lnTo>
                    <a:lnTo>
                      <a:pt x="107" y="712"/>
                    </a:lnTo>
                    <a:lnTo>
                      <a:pt x="108" y="708"/>
                    </a:lnTo>
                    <a:lnTo>
                      <a:pt x="112" y="703"/>
                    </a:lnTo>
                    <a:lnTo>
                      <a:pt x="117" y="699"/>
                    </a:lnTo>
                    <a:lnTo>
                      <a:pt x="121" y="696"/>
                    </a:lnTo>
                    <a:lnTo>
                      <a:pt x="127" y="695"/>
                    </a:lnTo>
                    <a:lnTo>
                      <a:pt x="133" y="693"/>
                    </a:lnTo>
                    <a:lnTo>
                      <a:pt x="137" y="691"/>
                    </a:lnTo>
                    <a:lnTo>
                      <a:pt x="139" y="689"/>
                    </a:lnTo>
                    <a:lnTo>
                      <a:pt x="141" y="688"/>
                    </a:lnTo>
                    <a:lnTo>
                      <a:pt x="144" y="684"/>
                    </a:lnTo>
                    <a:lnTo>
                      <a:pt x="147" y="681"/>
                    </a:lnTo>
                    <a:lnTo>
                      <a:pt x="152" y="675"/>
                    </a:lnTo>
                    <a:lnTo>
                      <a:pt x="158" y="668"/>
                    </a:lnTo>
                    <a:lnTo>
                      <a:pt x="164" y="661"/>
                    </a:lnTo>
                    <a:lnTo>
                      <a:pt x="171" y="656"/>
                    </a:lnTo>
                    <a:lnTo>
                      <a:pt x="178" y="653"/>
                    </a:lnTo>
                    <a:lnTo>
                      <a:pt x="185" y="652"/>
                    </a:lnTo>
                    <a:lnTo>
                      <a:pt x="195" y="651"/>
                    </a:lnTo>
                    <a:lnTo>
                      <a:pt x="200" y="649"/>
                    </a:lnTo>
                    <a:lnTo>
                      <a:pt x="206" y="646"/>
                    </a:lnTo>
                    <a:lnTo>
                      <a:pt x="210" y="642"/>
                    </a:lnTo>
                    <a:lnTo>
                      <a:pt x="214" y="637"/>
                    </a:lnTo>
                    <a:lnTo>
                      <a:pt x="216" y="632"/>
                    </a:lnTo>
                    <a:lnTo>
                      <a:pt x="220" y="624"/>
                    </a:lnTo>
                    <a:lnTo>
                      <a:pt x="224" y="614"/>
                    </a:lnTo>
                    <a:lnTo>
                      <a:pt x="228" y="605"/>
                    </a:lnTo>
                    <a:lnTo>
                      <a:pt x="233" y="596"/>
                    </a:lnTo>
                    <a:lnTo>
                      <a:pt x="235" y="593"/>
                    </a:lnTo>
                    <a:lnTo>
                      <a:pt x="239" y="592"/>
                    </a:lnTo>
                    <a:lnTo>
                      <a:pt x="243" y="589"/>
                    </a:lnTo>
                    <a:lnTo>
                      <a:pt x="247" y="587"/>
                    </a:lnTo>
                    <a:lnTo>
                      <a:pt x="251" y="584"/>
                    </a:lnTo>
                    <a:lnTo>
                      <a:pt x="256" y="582"/>
                    </a:lnTo>
                    <a:lnTo>
                      <a:pt x="260" y="577"/>
                    </a:lnTo>
                    <a:lnTo>
                      <a:pt x="265" y="574"/>
                    </a:lnTo>
                    <a:lnTo>
                      <a:pt x="269" y="569"/>
                    </a:lnTo>
                    <a:lnTo>
                      <a:pt x="272" y="563"/>
                    </a:lnTo>
                    <a:lnTo>
                      <a:pt x="276" y="561"/>
                    </a:lnTo>
                    <a:lnTo>
                      <a:pt x="279" y="558"/>
                    </a:lnTo>
                    <a:lnTo>
                      <a:pt x="283" y="557"/>
                    </a:lnTo>
                    <a:lnTo>
                      <a:pt x="287" y="556"/>
                    </a:lnTo>
                    <a:lnTo>
                      <a:pt x="289" y="557"/>
                    </a:lnTo>
                    <a:lnTo>
                      <a:pt x="292" y="560"/>
                    </a:lnTo>
                    <a:lnTo>
                      <a:pt x="295" y="562"/>
                    </a:lnTo>
                    <a:lnTo>
                      <a:pt x="296" y="563"/>
                    </a:lnTo>
                    <a:lnTo>
                      <a:pt x="300" y="569"/>
                    </a:lnTo>
                    <a:lnTo>
                      <a:pt x="302" y="575"/>
                    </a:lnTo>
                    <a:lnTo>
                      <a:pt x="304" y="577"/>
                    </a:lnTo>
                    <a:lnTo>
                      <a:pt x="306" y="580"/>
                    </a:lnTo>
                    <a:lnTo>
                      <a:pt x="308" y="584"/>
                    </a:lnTo>
                    <a:lnTo>
                      <a:pt x="311" y="587"/>
                    </a:lnTo>
                    <a:lnTo>
                      <a:pt x="315" y="588"/>
                    </a:lnTo>
                    <a:lnTo>
                      <a:pt x="317" y="589"/>
                    </a:lnTo>
                    <a:lnTo>
                      <a:pt x="329" y="589"/>
                    </a:lnTo>
                    <a:lnTo>
                      <a:pt x="345" y="589"/>
                    </a:lnTo>
                    <a:lnTo>
                      <a:pt x="353" y="589"/>
                    </a:lnTo>
                    <a:lnTo>
                      <a:pt x="361" y="589"/>
                    </a:lnTo>
                    <a:lnTo>
                      <a:pt x="367" y="590"/>
                    </a:lnTo>
                    <a:lnTo>
                      <a:pt x="373" y="592"/>
                    </a:lnTo>
                    <a:lnTo>
                      <a:pt x="376" y="593"/>
                    </a:lnTo>
                    <a:lnTo>
                      <a:pt x="377" y="594"/>
                    </a:lnTo>
                    <a:lnTo>
                      <a:pt x="379" y="598"/>
                    </a:lnTo>
                    <a:lnTo>
                      <a:pt x="380" y="601"/>
                    </a:lnTo>
                    <a:lnTo>
                      <a:pt x="383" y="606"/>
                    </a:lnTo>
                    <a:lnTo>
                      <a:pt x="385" y="612"/>
                    </a:lnTo>
                    <a:lnTo>
                      <a:pt x="388" y="618"/>
                    </a:lnTo>
                    <a:lnTo>
                      <a:pt x="390" y="624"/>
                    </a:lnTo>
                    <a:lnTo>
                      <a:pt x="392" y="630"/>
                    </a:lnTo>
                    <a:lnTo>
                      <a:pt x="395" y="636"/>
                    </a:lnTo>
                    <a:lnTo>
                      <a:pt x="398" y="639"/>
                    </a:lnTo>
                    <a:lnTo>
                      <a:pt x="402" y="643"/>
                    </a:lnTo>
                    <a:lnTo>
                      <a:pt x="405" y="646"/>
                    </a:lnTo>
                    <a:lnTo>
                      <a:pt x="411" y="647"/>
                    </a:lnTo>
                    <a:lnTo>
                      <a:pt x="414" y="647"/>
                    </a:lnTo>
                    <a:lnTo>
                      <a:pt x="415" y="647"/>
                    </a:lnTo>
                    <a:lnTo>
                      <a:pt x="418" y="649"/>
                    </a:lnTo>
                    <a:lnTo>
                      <a:pt x="422" y="649"/>
                    </a:lnTo>
                    <a:lnTo>
                      <a:pt x="429" y="650"/>
                    </a:lnTo>
                    <a:lnTo>
                      <a:pt x="435" y="652"/>
                    </a:lnTo>
                    <a:lnTo>
                      <a:pt x="440" y="653"/>
                    </a:lnTo>
                    <a:lnTo>
                      <a:pt x="445" y="657"/>
                    </a:lnTo>
                    <a:lnTo>
                      <a:pt x="449" y="659"/>
                    </a:lnTo>
                    <a:lnTo>
                      <a:pt x="453" y="661"/>
                    </a:lnTo>
                    <a:lnTo>
                      <a:pt x="461" y="664"/>
                    </a:lnTo>
                    <a:lnTo>
                      <a:pt x="470" y="667"/>
                    </a:lnTo>
                    <a:lnTo>
                      <a:pt x="477" y="668"/>
                    </a:lnTo>
                    <a:lnTo>
                      <a:pt x="485" y="669"/>
                    </a:lnTo>
                    <a:lnTo>
                      <a:pt x="491" y="669"/>
                    </a:lnTo>
                    <a:lnTo>
                      <a:pt x="497" y="670"/>
                    </a:lnTo>
                    <a:lnTo>
                      <a:pt x="499" y="672"/>
                    </a:lnTo>
                    <a:lnTo>
                      <a:pt x="502" y="676"/>
                    </a:lnTo>
                    <a:lnTo>
                      <a:pt x="503" y="680"/>
                    </a:lnTo>
                    <a:lnTo>
                      <a:pt x="504" y="683"/>
                    </a:lnTo>
                    <a:lnTo>
                      <a:pt x="506" y="688"/>
                    </a:lnTo>
                    <a:lnTo>
                      <a:pt x="508" y="691"/>
                    </a:lnTo>
                    <a:lnTo>
                      <a:pt x="511" y="694"/>
                    </a:lnTo>
                    <a:lnTo>
                      <a:pt x="515" y="697"/>
                    </a:lnTo>
                    <a:lnTo>
                      <a:pt x="521" y="700"/>
                    </a:lnTo>
                    <a:lnTo>
                      <a:pt x="528" y="700"/>
                    </a:lnTo>
                    <a:lnTo>
                      <a:pt x="534" y="700"/>
                    </a:lnTo>
                    <a:lnTo>
                      <a:pt x="541" y="697"/>
                    </a:lnTo>
                    <a:lnTo>
                      <a:pt x="546" y="696"/>
                    </a:lnTo>
                    <a:lnTo>
                      <a:pt x="552" y="695"/>
                    </a:lnTo>
                    <a:lnTo>
                      <a:pt x="561" y="695"/>
                    </a:lnTo>
                    <a:lnTo>
                      <a:pt x="569" y="697"/>
                    </a:lnTo>
                    <a:lnTo>
                      <a:pt x="575" y="700"/>
                    </a:lnTo>
                    <a:lnTo>
                      <a:pt x="580" y="705"/>
                    </a:lnTo>
                    <a:lnTo>
                      <a:pt x="585" y="710"/>
                    </a:lnTo>
                    <a:lnTo>
                      <a:pt x="590" y="716"/>
                    </a:lnTo>
                    <a:lnTo>
                      <a:pt x="594" y="721"/>
                    </a:lnTo>
                    <a:lnTo>
                      <a:pt x="599" y="722"/>
                    </a:lnTo>
                    <a:lnTo>
                      <a:pt x="603" y="724"/>
                    </a:lnTo>
                    <a:lnTo>
                      <a:pt x="605" y="724"/>
                    </a:lnTo>
                    <a:lnTo>
                      <a:pt x="607" y="722"/>
                    </a:lnTo>
                    <a:lnTo>
                      <a:pt x="611" y="720"/>
                    </a:lnTo>
                    <a:lnTo>
                      <a:pt x="616" y="716"/>
                    </a:lnTo>
                    <a:lnTo>
                      <a:pt x="621" y="712"/>
                    </a:lnTo>
                    <a:lnTo>
                      <a:pt x="628" y="703"/>
                    </a:lnTo>
                    <a:lnTo>
                      <a:pt x="635" y="697"/>
                    </a:lnTo>
                    <a:lnTo>
                      <a:pt x="641" y="694"/>
                    </a:lnTo>
                    <a:lnTo>
                      <a:pt x="646" y="690"/>
                    </a:lnTo>
                    <a:lnTo>
                      <a:pt x="654" y="687"/>
                    </a:lnTo>
                    <a:lnTo>
                      <a:pt x="661" y="682"/>
                    </a:lnTo>
                    <a:lnTo>
                      <a:pt x="666" y="678"/>
                    </a:lnTo>
                    <a:lnTo>
                      <a:pt x="669" y="675"/>
                    </a:lnTo>
                    <a:lnTo>
                      <a:pt x="673" y="671"/>
                    </a:lnTo>
                    <a:lnTo>
                      <a:pt x="675" y="669"/>
                    </a:lnTo>
                    <a:lnTo>
                      <a:pt x="678" y="663"/>
                    </a:lnTo>
                    <a:lnTo>
                      <a:pt x="680" y="657"/>
                    </a:lnTo>
                    <a:lnTo>
                      <a:pt x="682" y="652"/>
                    </a:lnTo>
                    <a:lnTo>
                      <a:pt x="682" y="646"/>
                    </a:lnTo>
                    <a:lnTo>
                      <a:pt x="684" y="640"/>
                    </a:lnTo>
                    <a:lnTo>
                      <a:pt x="682" y="636"/>
                    </a:lnTo>
                    <a:lnTo>
                      <a:pt x="681" y="630"/>
                    </a:lnTo>
                    <a:lnTo>
                      <a:pt x="679" y="625"/>
                    </a:lnTo>
                    <a:lnTo>
                      <a:pt x="675" y="618"/>
                    </a:lnTo>
                    <a:lnTo>
                      <a:pt x="673" y="612"/>
                    </a:lnTo>
                    <a:lnTo>
                      <a:pt x="670" y="607"/>
                    </a:lnTo>
                    <a:lnTo>
                      <a:pt x="669" y="601"/>
                    </a:lnTo>
                    <a:lnTo>
                      <a:pt x="669" y="599"/>
                    </a:lnTo>
                    <a:lnTo>
                      <a:pt x="670" y="595"/>
                    </a:lnTo>
                    <a:lnTo>
                      <a:pt x="672" y="593"/>
                    </a:lnTo>
                    <a:lnTo>
                      <a:pt x="673" y="590"/>
                    </a:lnTo>
                    <a:lnTo>
                      <a:pt x="675" y="589"/>
                    </a:lnTo>
                    <a:lnTo>
                      <a:pt x="678" y="588"/>
                    </a:lnTo>
                    <a:lnTo>
                      <a:pt x="684" y="588"/>
                    </a:lnTo>
                    <a:lnTo>
                      <a:pt x="690" y="588"/>
                    </a:lnTo>
                    <a:lnTo>
                      <a:pt x="701" y="590"/>
                    </a:lnTo>
                    <a:lnTo>
                      <a:pt x="713" y="593"/>
                    </a:lnTo>
                    <a:lnTo>
                      <a:pt x="728" y="592"/>
                    </a:lnTo>
                    <a:lnTo>
                      <a:pt x="742" y="589"/>
                    </a:lnTo>
                    <a:lnTo>
                      <a:pt x="757" y="584"/>
                    </a:lnTo>
                    <a:lnTo>
                      <a:pt x="770" y="577"/>
                    </a:lnTo>
                    <a:lnTo>
                      <a:pt x="781" y="571"/>
                    </a:lnTo>
                    <a:lnTo>
                      <a:pt x="793" y="564"/>
                    </a:lnTo>
                    <a:lnTo>
                      <a:pt x="805" y="557"/>
                    </a:lnTo>
                    <a:lnTo>
                      <a:pt x="817" y="549"/>
                    </a:lnTo>
                    <a:lnTo>
                      <a:pt x="831" y="535"/>
                    </a:lnTo>
                    <a:lnTo>
                      <a:pt x="845" y="521"/>
                    </a:lnTo>
                    <a:lnTo>
                      <a:pt x="852" y="516"/>
                    </a:lnTo>
                    <a:lnTo>
                      <a:pt x="859" y="512"/>
                    </a:lnTo>
                    <a:lnTo>
                      <a:pt x="865" y="508"/>
                    </a:lnTo>
                    <a:lnTo>
                      <a:pt x="873" y="506"/>
                    </a:lnTo>
                    <a:lnTo>
                      <a:pt x="881" y="505"/>
                    </a:lnTo>
                    <a:lnTo>
                      <a:pt x="890" y="505"/>
                    </a:lnTo>
                    <a:lnTo>
                      <a:pt x="902" y="506"/>
                    </a:lnTo>
                    <a:lnTo>
                      <a:pt x="914" y="510"/>
                    </a:lnTo>
                    <a:lnTo>
                      <a:pt x="921" y="512"/>
                    </a:lnTo>
                    <a:lnTo>
                      <a:pt x="928" y="513"/>
                    </a:lnTo>
                    <a:lnTo>
                      <a:pt x="936" y="513"/>
                    </a:lnTo>
                    <a:lnTo>
                      <a:pt x="942" y="512"/>
                    </a:lnTo>
                    <a:lnTo>
                      <a:pt x="945" y="511"/>
                    </a:lnTo>
                    <a:lnTo>
                      <a:pt x="950" y="508"/>
                    </a:lnTo>
                    <a:lnTo>
                      <a:pt x="953" y="505"/>
                    </a:lnTo>
                    <a:lnTo>
                      <a:pt x="956" y="500"/>
                    </a:lnTo>
                    <a:lnTo>
                      <a:pt x="961" y="491"/>
                    </a:lnTo>
                    <a:lnTo>
                      <a:pt x="963" y="480"/>
                    </a:lnTo>
                    <a:lnTo>
                      <a:pt x="964" y="476"/>
                    </a:lnTo>
                    <a:lnTo>
                      <a:pt x="966" y="475"/>
                    </a:lnTo>
                    <a:lnTo>
                      <a:pt x="968" y="474"/>
                    </a:lnTo>
                    <a:lnTo>
                      <a:pt x="971" y="473"/>
                    </a:lnTo>
                    <a:lnTo>
                      <a:pt x="975" y="474"/>
                    </a:lnTo>
                    <a:lnTo>
                      <a:pt x="977" y="476"/>
                    </a:lnTo>
                    <a:lnTo>
                      <a:pt x="980" y="480"/>
                    </a:lnTo>
                    <a:lnTo>
                      <a:pt x="982" y="483"/>
                    </a:lnTo>
                    <a:lnTo>
                      <a:pt x="983" y="491"/>
                    </a:lnTo>
                    <a:lnTo>
                      <a:pt x="984" y="498"/>
                    </a:lnTo>
                    <a:lnTo>
                      <a:pt x="984" y="501"/>
                    </a:lnTo>
                    <a:lnTo>
                      <a:pt x="986" y="502"/>
                    </a:lnTo>
                    <a:lnTo>
                      <a:pt x="987" y="502"/>
                    </a:lnTo>
                    <a:lnTo>
                      <a:pt x="988" y="501"/>
                    </a:lnTo>
                    <a:lnTo>
                      <a:pt x="988" y="499"/>
                    </a:lnTo>
                    <a:lnTo>
                      <a:pt x="989" y="498"/>
                    </a:lnTo>
                    <a:lnTo>
                      <a:pt x="989" y="497"/>
                    </a:lnTo>
                    <a:lnTo>
                      <a:pt x="991" y="491"/>
                    </a:lnTo>
                    <a:lnTo>
                      <a:pt x="993" y="485"/>
                    </a:lnTo>
                    <a:lnTo>
                      <a:pt x="997" y="473"/>
                    </a:lnTo>
                    <a:lnTo>
                      <a:pt x="1001" y="463"/>
                    </a:lnTo>
                    <a:lnTo>
                      <a:pt x="1002" y="458"/>
                    </a:lnTo>
                    <a:lnTo>
                      <a:pt x="1002" y="453"/>
                    </a:lnTo>
                    <a:lnTo>
                      <a:pt x="1001" y="447"/>
                    </a:lnTo>
                    <a:lnTo>
                      <a:pt x="1000" y="441"/>
                    </a:lnTo>
                    <a:lnTo>
                      <a:pt x="999" y="436"/>
                    </a:lnTo>
                    <a:lnTo>
                      <a:pt x="996" y="431"/>
                    </a:lnTo>
                    <a:lnTo>
                      <a:pt x="994" y="424"/>
                    </a:lnTo>
                    <a:lnTo>
                      <a:pt x="990" y="417"/>
                    </a:lnTo>
                    <a:lnTo>
                      <a:pt x="989" y="410"/>
                    </a:lnTo>
                    <a:lnTo>
                      <a:pt x="990" y="401"/>
                    </a:lnTo>
                    <a:lnTo>
                      <a:pt x="993" y="394"/>
                    </a:lnTo>
                    <a:lnTo>
                      <a:pt x="997" y="386"/>
                    </a:lnTo>
                    <a:lnTo>
                      <a:pt x="1005" y="380"/>
                    </a:lnTo>
                    <a:lnTo>
                      <a:pt x="1009" y="375"/>
                    </a:lnTo>
                    <a:lnTo>
                      <a:pt x="1012" y="374"/>
                    </a:lnTo>
                    <a:lnTo>
                      <a:pt x="1013" y="372"/>
                    </a:lnTo>
                    <a:lnTo>
                      <a:pt x="1016" y="369"/>
                    </a:lnTo>
                    <a:lnTo>
                      <a:pt x="1019" y="366"/>
                    </a:lnTo>
                    <a:lnTo>
                      <a:pt x="1021" y="362"/>
                    </a:lnTo>
                    <a:lnTo>
                      <a:pt x="1022" y="360"/>
                    </a:lnTo>
                    <a:lnTo>
                      <a:pt x="1025" y="355"/>
                    </a:lnTo>
                    <a:lnTo>
                      <a:pt x="1028" y="352"/>
                    </a:lnTo>
                    <a:lnTo>
                      <a:pt x="1037" y="348"/>
                    </a:lnTo>
                    <a:lnTo>
                      <a:pt x="1047" y="347"/>
                    </a:lnTo>
                    <a:lnTo>
                      <a:pt x="1054" y="346"/>
                    </a:lnTo>
                    <a:lnTo>
                      <a:pt x="1063" y="341"/>
                    </a:lnTo>
                    <a:lnTo>
                      <a:pt x="1069" y="337"/>
                    </a:lnTo>
                    <a:lnTo>
                      <a:pt x="1073" y="334"/>
                    </a:lnTo>
                    <a:lnTo>
                      <a:pt x="1079" y="330"/>
                    </a:lnTo>
                    <a:lnTo>
                      <a:pt x="1084" y="330"/>
                    </a:lnTo>
                    <a:lnTo>
                      <a:pt x="1088" y="333"/>
                    </a:lnTo>
                    <a:lnTo>
                      <a:pt x="1090" y="337"/>
                    </a:lnTo>
                    <a:lnTo>
                      <a:pt x="1092" y="342"/>
                    </a:lnTo>
                    <a:lnTo>
                      <a:pt x="1094" y="348"/>
                    </a:lnTo>
                    <a:lnTo>
                      <a:pt x="1098" y="355"/>
                    </a:lnTo>
                    <a:lnTo>
                      <a:pt x="1102" y="357"/>
                    </a:lnTo>
                    <a:lnTo>
                      <a:pt x="1107" y="362"/>
                    </a:lnTo>
                    <a:lnTo>
                      <a:pt x="1110" y="365"/>
                    </a:lnTo>
                    <a:lnTo>
                      <a:pt x="1113" y="366"/>
                    </a:lnTo>
                    <a:lnTo>
                      <a:pt x="1116" y="368"/>
                    </a:lnTo>
                    <a:lnTo>
                      <a:pt x="1119" y="371"/>
                    </a:lnTo>
                    <a:lnTo>
                      <a:pt x="1120" y="375"/>
                    </a:lnTo>
                    <a:lnTo>
                      <a:pt x="1122" y="387"/>
                    </a:lnTo>
                    <a:lnTo>
                      <a:pt x="1125" y="401"/>
                    </a:lnTo>
                    <a:lnTo>
                      <a:pt x="1126" y="407"/>
                    </a:lnTo>
                    <a:lnTo>
                      <a:pt x="1128" y="412"/>
                    </a:lnTo>
                    <a:lnTo>
                      <a:pt x="1129" y="416"/>
                    </a:lnTo>
                    <a:lnTo>
                      <a:pt x="1132" y="418"/>
                    </a:lnTo>
                    <a:lnTo>
                      <a:pt x="1135" y="420"/>
                    </a:lnTo>
                    <a:lnTo>
                      <a:pt x="1138" y="422"/>
                    </a:lnTo>
                    <a:lnTo>
                      <a:pt x="1144" y="423"/>
                    </a:lnTo>
                    <a:lnTo>
                      <a:pt x="1148" y="423"/>
                    </a:lnTo>
                    <a:lnTo>
                      <a:pt x="1157" y="425"/>
                    </a:lnTo>
                    <a:lnTo>
                      <a:pt x="1161" y="429"/>
                    </a:lnTo>
                    <a:lnTo>
                      <a:pt x="1163" y="431"/>
                    </a:lnTo>
                    <a:lnTo>
                      <a:pt x="1164" y="434"/>
                    </a:lnTo>
                    <a:lnTo>
                      <a:pt x="1165" y="438"/>
                    </a:lnTo>
                    <a:lnTo>
                      <a:pt x="1165" y="443"/>
                    </a:lnTo>
                    <a:lnTo>
                      <a:pt x="1165" y="450"/>
                    </a:lnTo>
                    <a:lnTo>
                      <a:pt x="1165" y="457"/>
                    </a:lnTo>
                    <a:lnTo>
                      <a:pt x="1166" y="463"/>
                    </a:lnTo>
                    <a:lnTo>
                      <a:pt x="1169" y="470"/>
                    </a:lnTo>
                    <a:lnTo>
                      <a:pt x="1171" y="476"/>
                    </a:lnTo>
                    <a:lnTo>
                      <a:pt x="1173" y="482"/>
                    </a:lnTo>
                    <a:lnTo>
                      <a:pt x="1177" y="487"/>
                    </a:lnTo>
                    <a:lnTo>
                      <a:pt x="1182" y="492"/>
                    </a:lnTo>
                    <a:lnTo>
                      <a:pt x="1188" y="494"/>
                    </a:lnTo>
                    <a:lnTo>
                      <a:pt x="1194" y="497"/>
                    </a:lnTo>
                    <a:lnTo>
                      <a:pt x="1199" y="497"/>
                    </a:lnTo>
                    <a:lnTo>
                      <a:pt x="1207" y="495"/>
                    </a:lnTo>
                    <a:lnTo>
                      <a:pt x="1213" y="493"/>
                    </a:lnTo>
                    <a:lnTo>
                      <a:pt x="1220" y="489"/>
                    </a:lnTo>
                    <a:lnTo>
                      <a:pt x="1227" y="483"/>
                    </a:lnTo>
                    <a:lnTo>
                      <a:pt x="1233" y="476"/>
                    </a:lnTo>
                    <a:lnTo>
                      <a:pt x="1239" y="470"/>
                    </a:lnTo>
                    <a:lnTo>
                      <a:pt x="1243" y="464"/>
                    </a:lnTo>
                    <a:lnTo>
                      <a:pt x="1248" y="461"/>
                    </a:lnTo>
                    <a:lnTo>
                      <a:pt x="1253" y="458"/>
                    </a:lnTo>
                    <a:lnTo>
                      <a:pt x="1255" y="458"/>
                    </a:lnTo>
                    <a:lnTo>
                      <a:pt x="1259" y="460"/>
                    </a:lnTo>
                    <a:lnTo>
                      <a:pt x="1260" y="463"/>
                    </a:lnTo>
                    <a:lnTo>
                      <a:pt x="1260" y="469"/>
                    </a:lnTo>
                    <a:lnTo>
                      <a:pt x="1260" y="482"/>
                    </a:lnTo>
                    <a:lnTo>
                      <a:pt x="1260" y="493"/>
                    </a:lnTo>
                    <a:lnTo>
                      <a:pt x="1261" y="498"/>
                    </a:lnTo>
                    <a:lnTo>
                      <a:pt x="1262" y="502"/>
                    </a:lnTo>
                    <a:lnTo>
                      <a:pt x="1265" y="505"/>
                    </a:lnTo>
                    <a:lnTo>
                      <a:pt x="1268" y="508"/>
                    </a:lnTo>
                    <a:lnTo>
                      <a:pt x="1270" y="510"/>
                    </a:lnTo>
                    <a:lnTo>
                      <a:pt x="1272" y="510"/>
                    </a:lnTo>
                    <a:lnTo>
                      <a:pt x="1274" y="508"/>
                    </a:lnTo>
                    <a:lnTo>
                      <a:pt x="1276" y="507"/>
                    </a:lnTo>
                    <a:lnTo>
                      <a:pt x="1280" y="504"/>
                    </a:lnTo>
                    <a:lnTo>
                      <a:pt x="1284" y="500"/>
                    </a:lnTo>
                    <a:lnTo>
                      <a:pt x="1289" y="498"/>
                    </a:lnTo>
                    <a:lnTo>
                      <a:pt x="1292" y="495"/>
                    </a:lnTo>
                    <a:lnTo>
                      <a:pt x="1293" y="495"/>
                    </a:lnTo>
                    <a:lnTo>
                      <a:pt x="1295" y="497"/>
                    </a:lnTo>
                    <a:lnTo>
                      <a:pt x="1296" y="499"/>
                    </a:lnTo>
                    <a:lnTo>
                      <a:pt x="1297" y="501"/>
                    </a:lnTo>
                    <a:lnTo>
                      <a:pt x="1299" y="516"/>
                    </a:lnTo>
                    <a:lnTo>
                      <a:pt x="1299" y="530"/>
                    </a:lnTo>
                    <a:lnTo>
                      <a:pt x="1301" y="535"/>
                    </a:lnTo>
                    <a:lnTo>
                      <a:pt x="1302" y="539"/>
                    </a:lnTo>
                    <a:lnTo>
                      <a:pt x="1304" y="541"/>
                    </a:lnTo>
                    <a:lnTo>
                      <a:pt x="1305" y="542"/>
                    </a:lnTo>
                    <a:lnTo>
                      <a:pt x="1308" y="543"/>
                    </a:lnTo>
                    <a:lnTo>
                      <a:pt x="1310" y="543"/>
                    </a:lnTo>
                    <a:lnTo>
                      <a:pt x="1316" y="542"/>
                    </a:lnTo>
                    <a:lnTo>
                      <a:pt x="1322" y="541"/>
                    </a:lnTo>
                    <a:lnTo>
                      <a:pt x="1328" y="538"/>
                    </a:lnTo>
                    <a:lnTo>
                      <a:pt x="1335" y="535"/>
                    </a:lnTo>
                    <a:lnTo>
                      <a:pt x="1342" y="531"/>
                    </a:lnTo>
                    <a:lnTo>
                      <a:pt x="1352" y="527"/>
                    </a:lnTo>
                    <a:lnTo>
                      <a:pt x="1364" y="524"/>
                    </a:lnTo>
                    <a:lnTo>
                      <a:pt x="1377" y="519"/>
                    </a:lnTo>
                    <a:lnTo>
                      <a:pt x="1403" y="514"/>
                    </a:lnTo>
                    <a:lnTo>
                      <a:pt x="1421" y="510"/>
                    </a:lnTo>
                    <a:lnTo>
                      <a:pt x="1428" y="507"/>
                    </a:lnTo>
                    <a:lnTo>
                      <a:pt x="1434" y="504"/>
                    </a:lnTo>
                    <a:lnTo>
                      <a:pt x="1438" y="499"/>
                    </a:lnTo>
                    <a:lnTo>
                      <a:pt x="1443" y="493"/>
                    </a:lnTo>
                    <a:lnTo>
                      <a:pt x="1447" y="486"/>
                    </a:lnTo>
                    <a:lnTo>
                      <a:pt x="1448" y="479"/>
                    </a:lnTo>
                    <a:lnTo>
                      <a:pt x="1448" y="472"/>
                    </a:lnTo>
                    <a:lnTo>
                      <a:pt x="1447" y="463"/>
                    </a:lnTo>
                    <a:lnTo>
                      <a:pt x="1446" y="456"/>
                    </a:lnTo>
                    <a:lnTo>
                      <a:pt x="1446" y="449"/>
                    </a:lnTo>
                    <a:lnTo>
                      <a:pt x="1446" y="443"/>
                    </a:lnTo>
                    <a:lnTo>
                      <a:pt x="1447" y="437"/>
                    </a:lnTo>
                    <a:lnTo>
                      <a:pt x="1453" y="430"/>
                    </a:lnTo>
                    <a:lnTo>
                      <a:pt x="1457" y="428"/>
                    </a:lnTo>
                    <a:lnTo>
                      <a:pt x="1459" y="425"/>
                    </a:lnTo>
                    <a:lnTo>
                      <a:pt x="1459" y="424"/>
                    </a:lnTo>
                    <a:lnTo>
                      <a:pt x="1459" y="420"/>
                    </a:lnTo>
                    <a:lnTo>
                      <a:pt x="1457" y="416"/>
                    </a:lnTo>
                    <a:lnTo>
                      <a:pt x="1456" y="410"/>
                    </a:lnTo>
                    <a:lnTo>
                      <a:pt x="1456" y="406"/>
                    </a:lnTo>
                    <a:lnTo>
                      <a:pt x="1457" y="404"/>
                    </a:lnTo>
                    <a:lnTo>
                      <a:pt x="1460" y="401"/>
                    </a:lnTo>
                    <a:lnTo>
                      <a:pt x="1462" y="400"/>
                    </a:lnTo>
                    <a:lnTo>
                      <a:pt x="1466" y="400"/>
                    </a:lnTo>
                    <a:lnTo>
                      <a:pt x="1471" y="401"/>
                    </a:lnTo>
                    <a:lnTo>
                      <a:pt x="1475" y="404"/>
                    </a:lnTo>
                    <a:lnTo>
                      <a:pt x="1480" y="405"/>
                    </a:lnTo>
                    <a:lnTo>
                      <a:pt x="1485" y="406"/>
                    </a:lnTo>
                    <a:lnTo>
                      <a:pt x="1490" y="406"/>
                    </a:lnTo>
                    <a:lnTo>
                      <a:pt x="1494" y="405"/>
                    </a:lnTo>
                    <a:lnTo>
                      <a:pt x="1498" y="403"/>
                    </a:lnTo>
                    <a:lnTo>
                      <a:pt x="1501" y="399"/>
                    </a:lnTo>
                    <a:lnTo>
                      <a:pt x="1505" y="394"/>
                    </a:lnTo>
                    <a:lnTo>
                      <a:pt x="1507" y="388"/>
                    </a:lnTo>
                    <a:lnTo>
                      <a:pt x="1510" y="376"/>
                    </a:lnTo>
                    <a:lnTo>
                      <a:pt x="1514" y="368"/>
                    </a:lnTo>
                    <a:lnTo>
                      <a:pt x="1517" y="367"/>
                    </a:lnTo>
                    <a:lnTo>
                      <a:pt x="1520" y="367"/>
                    </a:lnTo>
                    <a:lnTo>
                      <a:pt x="1525" y="368"/>
                    </a:lnTo>
                    <a:lnTo>
                      <a:pt x="1531" y="373"/>
                    </a:lnTo>
                    <a:lnTo>
                      <a:pt x="1536" y="379"/>
                    </a:lnTo>
                    <a:lnTo>
                      <a:pt x="1539" y="385"/>
                    </a:lnTo>
                    <a:lnTo>
                      <a:pt x="1543" y="391"/>
                    </a:lnTo>
                    <a:lnTo>
                      <a:pt x="1545" y="396"/>
                    </a:lnTo>
                    <a:lnTo>
                      <a:pt x="1548" y="400"/>
                    </a:lnTo>
                    <a:lnTo>
                      <a:pt x="1553" y="404"/>
                    </a:lnTo>
                    <a:lnTo>
                      <a:pt x="1558" y="407"/>
                    </a:lnTo>
                    <a:lnTo>
                      <a:pt x="1566" y="410"/>
                    </a:lnTo>
                    <a:lnTo>
                      <a:pt x="1579" y="411"/>
                    </a:lnTo>
                    <a:lnTo>
                      <a:pt x="1589" y="412"/>
                    </a:lnTo>
                    <a:lnTo>
                      <a:pt x="1594" y="412"/>
                    </a:lnTo>
                    <a:lnTo>
                      <a:pt x="1598" y="413"/>
                    </a:lnTo>
                    <a:lnTo>
                      <a:pt x="1601" y="415"/>
                    </a:lnTo>
                    <a:lnTo>
                      <a:pt x="1605" y="417"/>
                    </a:lnTo>
                    <a:lnTo>
                      <a:pt x="1608" y="422"/>
                    </a:lnTo>
                    <a:lnTo>
                      <a:pt x="1611" y="429"/>
                    </a:lnTo>
                    <a:lnTo>
                      <a:pt x="1613" y="444"/>
                    </a:lnTo>
                    <a:lnTo>
                      <a:pt x="1616" y="454"/>
                    </a:lnTo>
                    <a:lnTo>
                      <a:pt x="1618" y="457"/>
                    </a:lnTo>
                    <a:lnTo>
                      <a:pt x="1619" y="460"/>
                    </a:lnTo>
                    <a:lnTo>
                      <a:pt x="1623" y="461"/>
                    </a:lnTo>
                    <a:lnTo>
                      <a:pt x="1626" y="461"/>
                    </a:lnTo>
                    <a:lnTo>
                      <a:pt x="1630" y="460"/>
                    </a:lnTo>
                    <a:lnTo>
                      <a:pt x="1633" y="458"/>
                    </a:lnTo>
                    <a:lnTo>
                      <a:pt x="1637" y="454"/>
                    </a:lnTo>
                    <a:lnTo>
                      <a:pt x="1639" y="449"/>
                    </a:lnTo>
                    <a:lnTo>
                      <a:pt x="1641" y="443"/>
                    </a:lnTo>
                    <a:lnTo>
                      <a:pt x="1641" y="437"/>
                    </a:lnTo>
                    <a:lnTo>
                      <a:pt x="1642" y="429"/>
                    </a:lnTo>
                    <a:lnTo>
                      <a:pt x="1641" y="420"/>
                    </a:lnTo>
                    <a:lnTo>
                      <a:pt x="1639" y="404"/>
                    </a:lnTo>
                    <a:lnTo>
                      <a:pt x="1639" y="391"/>
                    </a:lnTo>
                    <a:lnTo>
                      <a:pt x="1639" y="385"/>
                    </a:lnTo>
                    <a:lnTo>
                      <a:pt x="1641" y="381"/>
                    </a:lnTo>
                    <a:lnTo>
                      <a:pt x="1642" y="379"/>
                    </a:lnTo>
                    <a:lnTo>
                      <a:pt x="1644" y="378"/>
                    </a:lnTo>
                    <a:lnTo>
                      <a:pt x="1649" y="378"/>
                    </a:lnTo>
                    <a:lnTo>
                      <a:pt x="1652" y="376"/>
                    </a:lnTo>
                    <a:lnTo>
                      <a:pt x="1654" y="375"/>
                    </a:lnTo>
                    <a:lnTo>
                      <a:pt x="1655" y="373"/>
                    </a:lnTo>
                    <a:lnTo>
                      <a:pt x="1655" y="369"/>
                    </a:lnTo>
                    <a:lnTo>
                      <a:pt x="1654" y="366"/>
                    </a:lnTo>
                    <a:lnTo>
                      <a:pt x="1652" y="361"/>
                    </a:lnTo>
                    <a:lnTo>
                      <a:pt x="1654" y="355"/>
                    </a:lnTo>
                    <a:lnTo>
                      <a:pt x="1655" y="349"/>
                    </a:lnTo>
                    <a:lnTo>
                      <a:pt x="1658" y="344"/>
                    </a:lnTo>
                    <a:lnTo>
                      <a:pt x="1661" y="340"/>
                    </a:lnTo>
                    <a:lnTo>
                      <a:pt x="1665" y="335"/>
                    </a:lnTo>
                    <a:lnTo>
                      <a:pt x="1670" y="331"/>
                    </a:lnTo>
                    <a:lnTo>
                      <a:pt x="1675" y="330"/>
                    </a:lnTo>
                    <a:lnTo>
                      <a:pt x="1679" y="329"/>
                    </a:lnTo>
                    <a:lnTo>
                      <a:pt x="1683" y="328"/>
                    </a:lnTo>
                    <a:lnTo>
                      <a:pt x="1687" y="329"/>
                    </a:lnTo>
                    <a:lnTo>
                      <a:pt x="1689" y="330"/>
                    </a:lnTo>
                    <a:lnTo>
                      <a:pt x="1692" y="333"/>
                    </a:lnTo>
                    <a:lnTo>
                      <a:pt x="1694" y="336"/>
                    </a:lnTo>
                    <a:lnTo>
                      <a:pt x="1696" y="341"/>
                    </a:lnTo>
                    <a:lnTo>
                      <a:pt x="1696" y="347"/>
                    </a:lnTo>
                    <a:lnTo>
                      <a:pt x="1699" y="353"/>
                    </a:lnTo>
                    <a:lnTo>
                      <a:pt x="1700" y="357"/>
                    </a:lnTo>
                    <a:lnTo>
                      <a:pt x="1704" y="361"/>
                    </a:lnTo>
                    <a:lnTo>
                      <a:pt x="1707" y="363"/>
                    </a:lnTo>
                    <a:lnTo>
                      <a:pt x="1711" y="366"/>
                    </a:lnTo>
                    <a:lnTo>
                      <a:pt x="1715" y="366"/>
                    </a:lnTo>
                    <a:lnTo>
                      <a:pt x="1721" y="367"/>
                    </a:lnTo>
                    <a:lnTo>
                      <a:pt x="1727" y="367"/>
                    </a:lnTo>
                    <a:lnTo>
                      <a:pt x="1740" y="367"/>
                    </a:lnTo>
                    <a:lnTo>
                      <a:pt x="1755" y="369"/>
                    </a:lnTo>
                    <a:lnTo>
                      <a:pt x="1769" y="372"/>
                    </a:lnTo>
                    <a:lnTo>
                      <a:pt x="1781" y="375"/>
                    </a:lnTo>
                    <a:lnTo>
                      <a:pt x="1786" y="378"/>
                    </a:lnTo>
                    <a:lnTo>
                      <a:pt x="1791" y="379"/>
                    </a:lnTo>
                    <a:lnTo>
                      <a:pt x="1797" y="379"/>
                    </a:lnTo>
                    <a:lnTo>
                      <a:pt x="1803" y="379"/>
                    </a:lnTo>
                    <a:lnTo>
                      <a:pt x="1807" y="378"/>
                    </a:lnTo>
                    <a:lnTo>
                      <a:pt x="1810" y="375"/>
                    </a:lnTo>
                    <a:lnTo>
                      <a:pt x="1812" y="372"/>
                    </a:lnTo>
                    <a:lnTo>
                      <a:pt x="1810" y="367"/>
                    </a:lnTo>
                    <a:lnTo>
                      <a:pt x="1803" y="357"/>
                    </a:lnTo>
                    <a:lnTo>
                      <a:pt x="1799" y="350"/>
                    </a:lnTo>
                    <a:lnTo>
                      <a:pt x="1796" y="346"/>
                    </a:lnTo>
                    <a:lnTo>
                      <a:pt x="1796" y="340"/>
                    </a:lnTo>
                    <a:lnTo>
                      <a:pt x="1797" y="334"/>
                    </a:lnTo>
                    <a:lnTo>
                      <a:pt x="1802" y="325"/>
                    </a:lnTo>
                    <a:lnTo>
                      <a:pt x="1803" y="322"/>
                    </a:lnTo>
                    <a:lnTo>
                      <a:pt x="1805" y="318"/>
                    </a:lnTo>
                    <a:lnTo>
                      <a:pt x="1807" y="312"/>
                    </a:lnTo>
                    <a:lnTo>
                      <a:pt x="1808" y="308"/>
                    </a:lnTo>
                    <a:lnTo>
                      <a:pt x="1810" y="299"/>
                    </a:lnTo>
                    <a:lnTo>
                      <a:pt x="1812" y="293"/>
                    </a:lnTo>
                    <a:lnTo>
                      <a:pt x="1810" y="291"/>
                    </a:lnTo>
                    <a:lnTo>
                      <a:pt x="1809" y="289"/>
                    </a:lnTo>
                    <a:lnTo>
                      <a:pt x="1808" y="289"/>
                    </a:lnTo>
                    <a:lnTo>
                      <a:pt x="1806" y="287"/>
                    </a:lnTo>
                    <a:lnTo>
                      <a:pt x="1802" y="289"/>
                    </a:lnTo>
                    <a:lnTo>
                      <a:pt x="1797" y="291"/>
                    </a:lnTo>
                    <a:lnTo>
                      <a:pt x="1793" y="294"/>
                    </a:lnTo>
                    <a:lnTo>
                      <a:pt x="1787" y="298"/>
                    </a:lnTo>
                    <a:lnTo>
                      <a:pt x="1776" y="306"/>
                    </a:lnTo>
                    <a:lnTo>
                      <a:pt x="1765" y="312"/>
                    </a:lnTo>
                    <a:lnTo>
                      <a:pt x="1759" y="313"/>
                    </a:lnTo>
                    <a:lnTo>
                      <a:pt x="1755" y="313"/>
                    </a:lnTo>
                    <a:lnTo>
                      <a:pt x="1750" y="312"/>
                    </a:lnTo>
                    <a:lnTo>
                      <a:pt x="1746" y="311"/>
                    </a:lnTo>
                    <a:lnTo>
                      <a:pt x="1744" y="308"/>
                    </a:lnTo>
                    <a:lnTo>
                      <a:pt x="1742" y="304"/>
                    </a:lnTo>
                    <a:lnTo>
                      <a:pt x="1742" y="300"/>
                    </a:lnTo>
                    <a:lnTo>
                      <a:pt x="1743" y="296"/>
                    </a:lnTo>
                    <a:lnTo>
                      <a:pt x="1747" y="291"/>
                    </a:lnTo>
                    <a:lnTo>
                      <a:pt x="1752" y="285"/>
                    </a:lnTo>
                    <a:lnTo>
                      <a:pt x="1759" y="279"/>
                    </a:lnTo>
                    <a:lnTo>
                      <a:pt x="1768" y="273"/>
                    </a:lnTo>
                    <a:lnTo>
                      <a:pt x="1784" y="261"/>
                    </a:lnTo>
                    <a:lnTo>
                      <a:pt x="1797" y="254"/>
                    </a:lnTo>
                    <a:lnTo>
                      <a:pt x="1803" y="252"/>
                    </a:lnTo>
                    <a:lnTo>
                      <a:pt x="1809" y="250"/>
                    </a:lnTo>
                    <a:lnTo>
                      <a:pt x="1815" y="250"/>
                    </a:lnTo>
                    <a:lnTo>
                      <a:pt x="1821" y="250"/>
                    </a:lnTo>
                    <a:lnTo>
                      <a:pt x="1827" y="253"/>
                    </a:lnTo>
                    <a:lnTo>
                      <a:pt x="1833" y="255"/>
                    </a:lnTo>
                    <a:lnTo>
                      <a:pt x="1840" y="259"/>
                    </a:lnTo>
                    <a:lnTo>
                      <a:pt x="1845" y="262"/>
                    </a:lnTo>
                    <a:lnTo>
                      <a:pt x="1856" y="272"/>
                    </a:lnTo>
                    <a:lnTo>
                      <a:pt x="1864" y="279"/>
                    </a:lnTo>
                    <a:lnTo>
                      <a:pt x="1870" y="281"/>
                    </a:lnTo>
                    <a:lnTo>
                      <a:pt x="1876" y="284"/>
                    </a:lnTo>
                    <a:lnTo>
                      <a:pt x="1884" y="285"/>
                    </a:lnTo>
                    <a:lnTo>
                      <a:pt x="1894" y="286"/>
                    </a:lnTo>
                    <a:lnTo>
                      <a:pt x="1903" y="285"/>
                    </a:lnTo>
                    <a:lnTo>
                      <a:pt x="1909" y="284"/>
                    </a:lnTo>
                    <a:lnTo>
                      <a:pt x="1914" y="281"/>
                    </a:lnTo>
                    <a:lnTo>
                      <a:pt x="1916" y="278"/>
                    </a:lnTo>
                    <a:lnTo>
                      <a:pt x="1916" y="274"/>
                    </a:lnTo>
                    <a:lnTo>
                      <a:pt x="1916" y="271"/>
                    </a:lnTo>
                    <a:lnTo>
                      <a:pt x="1914" y="267"/>
                    </a:lnTo>
                    <a:lnTo>
                      <a:pt x="1913" y="264"/>
                    </a:lnTo>
                    <a:lnTo>
                      <a:pt x="1912" y="259"/>
                    </a:lnTo>
                    <a:lnTo>
                      <a:pt x="1912" y="255"/>
                    </a:lnTo>
                    <a:lnTo>
                      <a:pt x="1912" y="250"/>
                    </a:lnTo>
                    <a:lnTo>
                      <a:pt x="1913" y="247"/>
                    </a:lnTo>
                    <a:lnTo>
                      <a:pt x="1915" y="243"/>
                    </a:lnTo>
                    <a:lnTo>
                      <a:pt x="1919" y="239"/>
                    </a:lnTo>
                    <a:lnTo>
                      <a:pt x="1922" y="235"/>
                    </a:lnTo>
                    <a:lnTo>
                      <a:pt x="1927" y="231"/>
                    </a:lnTo>
                    <a:lnTo>
                      <a:pt x="1935" y="224"/>
                    </a:lnTo>
                    <a:lnTo>
                      <a:pt x="1942" y="216"/>
                    </a:lnTo>
                    <a:lnTo>
                      <a:pt x="1945" y="212"/>
                    </a:lnTo>
                    <a:lnTo>
                      <a:pt x="1947" y="208"/>
                    </a:lnTo>
                    <a:lnTo>
                      <a:pt x="1948" y="203"/>
                    </a:lnTo>
                    <a:lnTo>
                      <a:pt x="1950" y="197"/>
                    </a:lnTo>
                    <a:lnTo>
                      <a:pt x="1951" y="189"/>
                    </a:lnTo>
                    <a:lnTo>
                      <a:pt x="1952" y="182"/>
                    </a:lnTo>
                    <a:lnTo>
                      <a:pt x="1956" y="176"/>
                    </a:lnTo>
                    <a:lnTo>
                      <a:pt x="1961" y="170"/>
                    </a:lnTo>
                    <a:lnTo>
                      <a:pt x="1966" y="166"/>
                    </a:lnTo>
                    <a:lnTo>
                      <a:pt x="1969" y="165"/>
                    </a:lnTo>
                    <a:lnTo>
                      <a:pt x="1972" y="164"/>
                    </a:lnTo>
                    <a:lnTo>
                      <a:pt x="1975" y="165"/>
                    </a:lnTo>
                    <a:lnTo>
                      <a:pt x="1979" y="167"/>
                    </a:lnTo>
                    <a:lnTo>
                      <a:pt x="1984" y="171"/>
                    </a:lnTo>
                    <a:lnTo>
                      <a:pt x="1989" y="172"/>
                    </a:lnTo>
                    <a:lnTo>
                      <a:pt x="1995" y="172"/>
                    </a:lnTo>
                    <a:lnTo>
                      <a:pt x="2000" y="172"/>
                    </a:lnTo>
                    <a:lnTo>
                      <a:pt x="2004" y="170"/>
                    </a:lnTo>
                    <a:lnTo>
                      <a:pt x="2014" y="165"/>
                    </a:lnTo>
                    <a:lnTo>
                      <a:pt x="2022" y="161"/>
                    </a:lnTo>
                    <a:lnTo>
                      <a:pt x="2026" y="160"/>
                    </a:lnTo>
                    <a:lnTo>
                      <a:pt x="2030" y="160"/>
                    </a:lnTo>
                    <a:lnTo>
                      <a:pt x="2035" y="160"/>
                    </a:lnTo>
                    <a:lnTo>
                      <a:pt x="2040" y="161"/>
                    </a:lnTo>
                    <a:lnTo>
                      <a:pt x="2051" y="165"/>
                    </a:lnTo>
                    <a:lnTo>
                      <a:pt x="2058" y="170"/>
                    </a:lnTo>
                    <a:lnTo>
                      <a:pt x="2060" y="173"/>
                    </a:lnTo>
                    <a:lnTo>
                      <a:pt x="2061" y="177"/>
                    </a:lnTo>
                    <a:lnTo>
                      <a:pt x="2063" y="180"/>
                    </a:lnTo>
                    <a:lnTo>
                      <a:pt x="2061" y="185"/>
                    </a:lnTo>
                    <a:lnTo>
                      <a:pt x="2060" y="189"/>
                    </a:lnTo>
                    <a:lnTo>
                      <a:pt x="2058" y="193"/>
                    </a:lnTo>
                    <a:lnTo>
                      <a:pt x="2054" y="196"/>
                    </a:lnTo>
                    <a:lnTo>
                      <a:pt x="2051" y="199"/>
                    </a:lnTo>
                    <a:lnTo>
                      <a:pt x="2047" y="203"/>
                    </a:lnTo>
                    <a:lnTo>
                      <a:pt x="2045" y="205"/>
                    </a:lnTo>
                    <a:lnTo>
                      <a:pt x="2042" y="210"/>
                    </a:lnTo>
                    <a:lnTo>
                      <a:pt x="2042" y="215"/>
                    </a:lnTo>
                    <a:lnTo>
                      <a:pt x="2043" y="218"/>
                    </a:lnTo>
                    <a:lnTo>
                      <a:pt x="2047" y="222"/>
                    </a:lnTo>
                    <a:lnTo>
                      <a:pt x="2052" y="226"/>
                    </a:lnTo>
                    <a:lnTo>
                      <a:pt x="2058" y="227"/>
                    </a:lnTo>
                    <a:lnTo>
                      <a:pt x="2064" y="228"/>
                    </a:lnTo>
                    <a:lnTo>
                      <a:pt x="2072" y="229"/>
                    </a:lnTo>
                    <a:lnTo>
                      <a:pt x="2079" y="229"/>
                    </a:lnTo>
                    <a:lnTo>
                      <a:pt x="2085" y="228"/>
                    </a:lnTo>
                    <a:lnTo>
                      <a:pt x="2091" y="227"/>
                    </a:lnTo>
                    <a:lnTo>
                      <a:pt x="2095" y="224"/>
                    </a:lnTo>
                    <a:lnTo>
                      <a:pt x="2097" y="221"/>
                    </a:lnTo>
                    <a:lnTo>
                      <a:pt x="2098" y="217"/>
                    </a:lnTo>
                    <a:lnTo>
                      <a:pt x="2097" y="209"/>
                    </a:lnTo>
                    <a:lnTo>
                      <a:pt x="2093" y="198"/>
                    </a:lnTo>
                    <a:lnTo>
                      <a:pt x="2092" y="193"/>
                    </a:lnTo>
                    <a:lnTo>
                      <a:pt x="2091" y="187"/>
                    </a:lnTo>
                    <a:lnTo>
                      <a:pt x="2090" y="182"/>
                    </a:lnTo>
                    <a:lnTo>
                      <a:pt x="2091" y="177"/>
                    </a:lnTo>
                    <a:lnTo>
                      <a:pt x="2092" y="172"/>
                    </a:lnTo>
                    <a:lnTo>
                      <a:pt x="2095" y="167"/>
                    </a:lnTo>
                    <a:lnTo>
                      <a:pt x="2098" y="164"/>
                    </a:lnTo>
                    <a:lnTo>
                      <a:pt x="2103" y="160"/>
                    </a:lnTo>
                    <a:lnTo>
                      <a:pt x="2111" y="157"/>
                    </a:lnTo>
                    <a:lnTo>
                      <a:pt x="2117" y="153"/>
                    </a:lnTo>
                    <a:lnTo>
                      <a:pt x="2121" y="149"/>
                    </a:lnTo>
                    <a:lnTo>
                      <a:pt x="2123" y="145"/>
                    </a:lnTo>
                    <a:lnTo>
                      <a:pt x="2126" y="138"/>
                    </a:lnTo>
                    <a:lnTo>
                      <a:pt x="2129" y="129"/>
                    </a:lnTo>
                    <a:lnTo>
                      <a:pt x="2135" y="113"/>
                    </a:lnTo>
                    <a:lnTo>
                      <a:pt x="2141" y="102"/>
                    </a:lnTo>
                    <a:lnTo>
                      <a:pt x="2145" y="97"/>
                    </a:lnTo>
                    <a:lnTo>
                      <a:pt x="2148" y="95"/>
                    </a:lnTo>
                    <a:lnTo>
                      <a:pt x="2153" y="94"/>
                    </a:lnTo>
                    <a:lnTo>
                      <a:pt x="2158" y="92"/>
                    </a:lnTo>
                    <a:lnTo>
                      <a:pt x="2172" y="91"/>
                    </a:lnTo>
                    <a:lnTo>
                      <a:pt x="2187" y="92"/>
                    </a:lnTo>
                    <a:lnTo>
                      <a:pt x="2193" y="94"/>
                    </a:lnTo>
                    <a:lnTo>
                      <a:pt x="2199" y="97"/>
                    </a:lnTo>
                    <a:lnTo>
                      <a:pt x="2202" y="98"/>
                    </a:lnTo>
                    <a:lnTo>
                      <a:pt x="2204" y="101"/>
                    </a:lnTo>
                    <a:lnTo>
                      <a:pt x="2205" y="103"/>
                    </a:lnTo>
                    <a:lnTo>
                      <a:pt x="2205" y="105"/>
                    </a:lnTo>
                    <a:lnTo>
                      <a:pt x="2205" y="119"/>
                    </a:lnTo>
                    <a:lnTo>
                      <a:pt x="2204" y="133"/>
                    </a:lnTo>
                    <a:lnTo>
                      <a:pt x="2203" y="140"/>
                    </a:lnTo>
                    <a:lnTo>
                      <a:pt x="2203" y="148"/>
                    </a:lnTo>
                    <a:lnTo>
                      <a:pt x="2203" y="154"/>
                    </a:lnTo>
                    <a:lnTo>
                      <a:pt x="2205" y="160"/>
                    </a:lnTo>
                    <a:lnTo>
                      <a:pt x="2209" y="165"/>
                    </a:lnTo>
                    <a:lnTo>
                      <a:pt x="2211" y="168"/>
                    </a:lnTo>
                    <a:lnTo>
                      <a:pt x="2215" y="171"/>
                    </a:lnTo>
                    <a:lnTo>
                      <a:pt x="2218" y="172"/>
                    </a:lnTo>
                    <a:lnTo>
                      <a:pt x="2222" y="172"/>
                    </a:lnTo>
                    <a:lnTo>
                      <a:pt x="2225" y="170"/>
                    </a:lnTo>
                    <a:lnTo>
                      <a:pt x="2229" y="167"/>
                    </a:lnTo>
                    <a:lnTo>
                      <a:pt x="2233" y="164"/>
                    </a:lnTo>
                    <a:lnTo>
                      <a:pt x="2240" y="155"/>
                    </a:lnTo>
                    <a:lnTo>
                      <a:pt x="2247" y="148"/>
                    </a:lnTo>
                    <a:lnTo>
                      <a:pt x="2253" y="145"/>
                    </a:lnTo>
                    <a:lnTo>
                      <a:pt x="2257" y="144"/>
                    </a:lnTo>
                    <a:lnTo>
                      <a:pt x="2261" y="144"/>
                    </a:lnTo>
                    <a:lnTo>
                      <a:pt x="2262" y="145"/>
                    </a:lnTo>
                    <a:lnTo>
                      <a:pt x="2265" y="148"/>
                    </a:lnTo>
                    <a:lnTo>
                      <a:pt x="2266" y="151"/>
                    </a:lnTo>
                    <a:lnTo>
                      <a:pt x="2268" y="160"/>
                    </a:lnTo>
                    <a:lnTo>
                      <a:pt x="2268" y="170"/>
                    </a:lnTo>
                    <a:lnTo>
                      <a:pt x="2269" y="178"/>
                    </a:lnTo>
                    <a:lnTo>
                      <a:pt x="2272" y="183"/>
                    </a:lnTo>
                    <a:lnTo>
                      <a:pt x="2274" y="184"/>
                    </a:lnTo>
                    <a:lnTo>
                      <a:pt x="2276" y="184"/>
                    </a:lnTo>
                    <a:lnTo>
                      <a:pt x="2280" y="183"/>
                    </a:lnTo>
                    <a:lnTo>
                      <a:pt x="2286" y="180"/>
                    </a:lnTo>
                    <a:lnTo>
                      <a:pt x="2292" y="176"/>
                    </a:lnTo>
                    <a:lnTo>
                      <a:pt x="2297" y="171"/>
                    </a:lnTo>
                    <a:lnTo>
                      <a:pt x="2303" y="164"/>
                    </a:lnTo>
                    <a:lnTo>
                      <a:pt x="2307" y="158"/>
                    </a:lnTo>
                    <a:lnTo>
                      <a:pt x="2316" y="142"/>
                    </a:lnTo>
                    <a:lnTo>
                      <a:pt x="2323" y="129"/>
                    </a:lnTo>
                    <a:lnTo>
                      <a:pt x="2329" y="119"/>
                    </a:lnTo>
                    <a:lnTo>
                      <a:pt x="2335" y="109"/>
                    </a:lnTo>
                    <a:lnTo>
                      <a:pt x="2338" y="105"/>
                    </a:lnTo>
                    <a:lnTo>
                      <a:pt x="2342" y="102"/>
                    </a:lnTo>
                    <a:lnTo>
                      <a:pt x="2347" y="98"/>
                    </a:lnTo>
                    <a:lnTo>
                      <a:pt x="2353" y="96"/>
                    </a:lnTo>
                    <a:lnTo>
                      <a:pt x="2357" y="94"/>
                    </a:lnTo>
                    <a:lnTo>
                      <a:pt x="2362" y="90"/>
                    </a:lnTo>
                    <a:lnTo>
                      <a:pt x="2364" y="88"/>
                    </a:lnTo>
                    <a:lnTo>
                      <a:pt x="2368" y="85"/>
                    </a:lnTo>
                    <a:lnTo>
                      <a:pt x="2370" y="78"/>
                    </a:lnTo>
                    <a:lnTo>
                      <a:pt x="2373" y="70"/>
                    </a:lnTo>
                    <a:lnTo>
                      <a:pt x="2374" y="58"/>
                    </a:lnTo>
                    <a:lnTo>
                      <a:pt x="2378" y="46"/>
                    </a:lnTo>
                    <a:lnTo>
                      <a:pt x="2381" y="40"/>
                    </a:lnTo>
                    <a:lnTo>
                      <a:pt x="2385" y="35"/>
                    </a:lnTo>
                    <a:lnTo>
                      <a:pt x="2388" y="32"/>
                    </a:lnTo>
                    <a:lnTo>
                      <a:pt x="2394" y="29"/>
                    </a:lnTo>
                    <a:lnTo>
                      <a:pt x="2407" y="29"/>
                    </a:lnTo>
                    <a:lnTo>
                      <a:pt x="2424" y="29"/>
                    </a:lnTo>
                    <a:lnTo>
                      <a:pt x="2432" y="31"/>
                    </a:lnTo>
                    <a:lnTo>
                      <a:pt x="2439" y="33"/>
                    </a:lnTo>
                    <a:lnTo>
                      <a:pt x="2445" y="35"/>
                    </a:lnTo>
                    <a:lnTo>
                      <a:pt x="2450" y="40"/>
                    </a:lnTo>
                    <a:lnTo>
                      <a:pt x="2457" y="48"/>
                    </a:lnTo>
                    <a:lnTo>
                      <a:pt x="2464" y="54"/>
                    </a:lnTo>
                    <a:lnTo>
                      <a:pt x="2469" y="57"/>
                    </a:lnTo>
                    <a:lnTo>
                      <a:pt x="2475" y="58"/>
                    </a:lnTo>
                    <a:lnTo>
                      <a:pt x="2482" y="58"/>
                    </a:lnTo>
                    <a:lnTo>
                      <a:pt x="2490" y="57"/>
                    </a:lnTo>
                    <a:lnTo>
                      <a:pt x="2500" y="56"/>
                    </a:lnTo>
                    <a:lnTo>
                      <a:pt x="2507" y="53"/>
                    </a:lnTo>
                    <a:lnTo>
                      <a:pt x="2513" y="50"/>
                    </a:lnTo>
                    <a:lnTo>
                      <a:pt x="2518" y="46"/>
                    </a:lnTo>
                    <a:lnTo>
                      <a:pt x="2520" y="41"/>
                    </a:lnTo>
                    <a:lnTo>
                      <a:pt x="2523" y="37"/>
                    </a:lnTo>
                    <a:lnTo>
                      <a:pt x="2524" y="32"/>
                    </a:lnTo>
                    <a:lnTo>
                      <a:pt x="2525" y="26"/>
                    </a:lnTo>
                    <a:lnTo>
                      <a:pt x="2525" y="20"/>
                    </a:lnTo>
                    <a:lnTo>
                      <a:pt x="2526" y="14"/>
                    </a:lnTo>
                    <a:lnTo>
                      <a:pt x="2528" y="8"/>
                    </a:lnTo>
                    <a:lnTo>
                      <a:pt x="2531" y="3"/>
                    </a:lnTo>
                    <a:lnTo>
                      <a:pt x="2533" y="1"/>
                    </a:lnTo>
                    <a:lnTo>
                      <a:pt x="2537" y="0"/>
                    </a:lnTo>
                    <a:lnTo>
                      <a:pt x="2540" y="1"/>
                    </a:lnTo>
                    <a:lnTo>
                      <a:pt x="2545" y="6"/>
                    </a:lnTo>
                    <a:lnTo>
                      <a:pt x="2553" y="18"/>
                    </a:lnTo>
                    <a:lnTo>
                      <a:pt x="2561" y="27"/>
                    </a:lnTo>
                    <a:lnTo>
                      <a:pt x="2565" y="32"/>
                    </a:lnTo>
                    <a:lnTo>
                      <a:pt x="2570" y="34"/>
                    </a:lnTo>
                    <a:lnTo>
                      <a:pt x="2576" y="37"/>
                    </a:lnTo>
                    <a:lnTo>
                      <a:pt x="2583" y="37"/>
                    </a:lnTo>
                    <a:lnTo>
                      <a:pt x="2597" y="35"/>
                    </a:lnTo>
                    <a:lnTo>
                      <a:pt x="2611" y="34"/>
                    </a:lnTo>
                    <a:lnTo>
                      <a:pt x="2616" y="34"/>
                    </a:lnTo>
                    <a:lnTo>
                      <a:pt x="2622" y="34"/>
                    </a:lnTo>
                    <a:lnTo>
                      <a:pt x="2630" y="37"/>
                    </a:lnTo>
                    <a:lnTo>
                      <a:pt x="2637" y="40"/>
                    </a:lnTo>
                    <a:lnTo>
                      <a:pt x="2650" y="48"/>
                    </a:lnTo>
                    <a:lnTo>
                      <a:pt x="2660" y="56"/>
                    </a:lnTo>
                    <a:lnTo>
                      <a:pt x="2664" y="60"/>
                    </a:lnTo>
                    <a:lnTo>
                      <a:pt x="2666" y="64"/>
                    </a:lnTo>
                    <a:lnTo>
                      <a:pt x="2668" y="67"/>
                    </a:lnTo>
                    <a:lnTo>
                      <a:pt x="2668" y="71"/>
                    </a:lnTo>
                    <a:lnTo>
                      <a:pt x="2665" y="81"/>
                    </a:lnTo>
                    <a:lnTo>
                      <a:pt x="2663" y="90"/>
                    </a:lnTo>
                    <a:lnTo>
                      <a:pt x="2662" y="100"/>
                    </a:lnTo>
                    <a:lnTo>
                      <a:pt x="2660" y="110"/>
                    </a:lnTo>
                    <a:lnTo>
                      <a:pt x="2658" y="122"/>
                    </a:lnTo>
                    <a:lnTo>
                      <a:pt x="2655" y="133"/>
                    </a:lnTo>
                    <a:lnTo>
                      <a:pt x="2650" y="145"/>
                    </a:lnTo>
                    <a:lnTo>
                      <a:pt x="2643" y="155"/>
                    </a:lnTo>
                    <a:lnTo>
                      <a:pt x="2639" y="161"/>
                    </a:lnTo>
                    <a:lnTo>
                      <a:pt x="2637" y="166"/>
                    </a:lnTo>
                    <a:lnTo>
                      <a:pt x="2634" y="171"/>
                    </a:lnTo>
                    <a:lnTo>
                      <a:pt x="2633" y="176"/>
                    </a:lnTo>
                    <a:lnTo>
                      <a:pt x="2633" y="179"/>
                    </a:lnTo>
                    <a:lnTo>
                      <a:pt x="2634" y="183"/>
                    </a:lnTo>
                    <a:lnTo>
                      <a:pt x="2637" y="185"/>
                    </a:lnTo>
                    <a:lnTo>
                      <a:pt x="2639" y="187"/>
                    </a:lnTo>
                    <a:lnTo>
                      <a:pt x="2643" y="190"/>
                    </a:lnTo>
                    <a:lnTo>
                      <a:pt x="2644" y="192"/>
                    </a:lnTo>
                    <a:lnTo>
                      <a:pt x="2645" y="195"/>
                    </a:lnTo>
                    <a:lnTo>
                      <a:pt x="2645" y="197"/>
                    </a:lnTo>
                    <a:lnTo>
                      <a:pt x="2645" y="204"/>
                    </a:lnTo>
                    <a:lnTo>
                      <a:pt x="2645" y="212"/>
                    </a:lnTo>
                    <a:lnTo>
                      <a:pt x="2647" y="222"/>
                    </a:lnTo>
                    <a:lnTo>
                      <a:pt x="2651" y="230"/>
                    </a:lnTo>
                    <a:lnTo>
                      <a:pt x="2653" y="233"/>
                    </a:lnTo>
                    <a:lnTo>
                      <a:pt x="2657" y="233"/>
                    </a:lnTo>
                    <a:lnTo>
                      <a:pt x="2662" y="231"/>
                    </a:lnTo>
                    <a:lnTo>
                      <a:pt x="2668" y="228"/>
                    </a:lnTo>
                    <a:lnTo>
                      <a:pt x="2677" y="217"/>
                    </a:lnTo>
                    <a:lnTo>
                      <a:pt x="2685" y="210"/>
                    </a:lnTo>
                    <a:lnTo>
                      <a:pt x="2690" y="209"/>
                    </a:lnTo>
                    <a:lnTo>
                      <a:pt x="2694" y="208"/>
                    </a:lnTo>
                    <a:lnTo>
                      <a:pt x="2700" y="207"/>
                    </a:lnTo>
                    <a:lnTo>
                      <a:pt x="2707" y="208"/>
                    </a:lnTo>
                    <a:lnTo>
                      <a:pt x="2720" y="211"/>
                    </a:lnTo>
                    <a:lnTo>
                      <a:pt x="2732" y="212"/>
                    </a:lnTo>
                    <a:lnTo>
                      <a:pt x="2740" y="214"/>
                    </a:lnTo>
                    <a:lnTo>
                      <a:pt x="2745" y="217"/>
                    </a:lnTo>
                    <a:lnTo>
                      <a:pt x="2746" y="218"/>
                    </a:lnTo>
                    <a:lnTo>
                      <a:pt x="2746" y="221"/>
                    </a:lnTo>
                    <a:lnTo>
                      <a:pt x="2745" y="223"/>
                    </a:lnTo>
                    <a:lnTo>
                      <a:pt x="2742" y="226"/>
                    </a:lnTo>
                    <a:lnTo>
                      <a:pt x="2735" y="231"/>
                    </a:lnTo>
                    <a:lnTo>
                      <a:pt x="2729" y="237"/>
                    </a:lnTo>
                    <a:lnTo>
                      <a:pt x="2731" y="247"/>
                    </a:lnTo>
                    <a:lnTo>
                      <a:pt x="2732" y="258"/>
                    </a:lnTo>
                    <a:lnTo>
                      <a:pt x="2729" y="261"/>
                    </a:lnTo>
                    <a:lnTo>
                      <a:pt x="2726" y="265"/>
                    </a:lnTo>
                    <a:lnTo>
                      <a:pt x="2722" y="267"/>
                    </a:lnTo>
                    <a:lnTo>
                      <a:pt x="2718" y="270"/>
                    </a:lnTo>
                    <a:lnTo>
                      <a:pt x="2713" y="272"/>
                    </a:lnTo>
                    <a:lnTo>
                      <a:pt x="2707" y="273"/>
                    </a:lnTo>
                    <a:lnTo>
                      <a:pt x="2701" y="273"/>
                    </a:lnTo>
                    <a:lnTo>
                      <a:pt x="2696" y="273"/>
                    </a:lnTo>
                    <a:lnTo>
                      <a:pt x="2688" y="273"/>
                    </a:lnTo>
                    <a:lnTo>
                      <a:pt x="2683" y="274"/>
                    </a:lnTo>
                    <a:lnTo>
                      <a:pt x="2678" y="275"/>
                    </a:lnTo>
                    <a:lnTo>
                      <a:pt x="2676" y="279"/>
                    </a:lnTo>
                    <a:lnTo>
                      <a:pt x="2675" y="283"/>
                    </a:lnTo>
                    <a:lnTo>
                      <a:pt x="2675" y="286"/>
                    </a:lnTo>
                    <a:lnTo>
                      <a:pt x="2675" y="292"/>
                    </a:lnTo>
                    <a:lnTo>
                      <a:pt x="2675" y="298"/>
                    </a:lnTo>
                    <a:lnTo>
                      <a:pt x="2677" y="312"/>
                    </a:lnTo>
                    <a:lnTo>
                      <a:pt x="2681" y="325"/>
                    </a:lnTo>
                    <a:lnTo>
                      <a:pt x="2685" y="337"/>
                    </a:lnTo>
                    <a:lnTo>
                      <a:pt x="2689" y="350"/>
                    </a:lnTo>
                    <a:lnTo>
                      <a:pt x="2690" y="357"/>
                    </a:lnTo>
                    <a:lnTo>
                      <a:pt x="2690" y="363"/>
                    </a:lnTo>
                    <a:lnTo>
                      <a:pt x="2690" y="371"/>
                    </a:lnTo>
                    <a:lnTo>
                      <a:pt x="2689" y="378"/>
                    </a:lnTo>
                    <a:lnTo>
                      <a:pt x="2688" y="385"/>
                    </a:lnTo>
                    <a:lnTo>
                      <a:pt x="2684" y="392"/>
                    </a:lnTo>
                    <a:lnTo>
                      <a:pt x="2682" y="398"/>
                    </a:lnTo>
                    <a:lnTo>
                      <a:pt x="2677" y="403"/>
                    </a:lnTo>
                    <a:lnTo>
                      <a:pt x="2668" y="413"/>
                    </a:lnTo>
                    <a:lnTo>
                      <a:pt x="2657" y="424"/>
                    </a:lnTo>
                    <a:lnTo>
                      <a:pt x="2646" y="436"/>
                    </a:lnTo>
                    <a:lnTo>
                      <a:pt x="2634" y="448"/>
                    </a:lnTo>
                    <a:lnTo>
                      <a:pt x="2622" y="458"/>
                    </a:lnTo>
                    <a:lnTo>
                      <a:pt x="2614" y="468"/>
                    </a:lnTo>
                    <a:lnTo>
                      <a:pt x="2611" y="473"/>
                    </a:lnTo>
                    <a:lnTo>
                      <a:pt x="2609" y="478"/>
                    </a:lnTo>
                    <a:lnTo>
                      <a:pt x="2607" y="482"/>
                    </a:lnTo>
                    <a:lnTo>
                      <a:pt x="2607" y="489"/>
                    </a:lnTo>
                    <a:lnTo>
                      <a:pt x="2606" y="501"/>
                    </a:lnTo>
                    <a:lnTo>
                      <a:pt x="2605" y="508"/>
                    </a:lnTo>
                    <a:lnTo>
                      <a:pt x="2603" y="512"/>
                    </a:lnTo>
                    <a:lnTo>
                      <a:pt x="2601" y="514"/>
                    </a:lnTo>
                    <a:lnTo>
                      <a:pt x="2599" y="517"/>
                    </a:lnTo>
                    <a:lnTo>
                      <a:pt x="2593" y="520"/>
                    </a:lnTo>
                    <a:lnTo>
                      <a:pt x="2582" y="525"/>
                    </a:lnTo>
                    <a:lnTo>
                      <a:pt x="2570" y="531"/>
                    </a:lnTo>
                    <a:lnTo>
                      <a:pt x="2565" y="535"/>
                    </a:lnTo>
                    <a:lnTo>
                      <a:pt x="2561" y="538"/>
                    </a:lnTo>
                    <a:lnTo>
                      <a:pt x="2557" y="543"/>
                    </a:lnTo>
                    <a:lnTo>
                      <a:pt x="2553" y="549"/>
                    </a:lnTo>
                    <a:lnTo>
                      <a:pt x="2551" y="555"/>
                    </a:lnTo>
                    <a:lnTo>
                      <a:pt x="2550" y="562"/>
                    </a:lnTo>
                    <a:lnTo>
                      <a:pt x="2549" y="569"/>
                    </a:lnTo>
                    <a:lnTo>
                      <a:pt x="2549" y="576"/>
                    </a:lnTo>
                    <a:lnTo>
                      <a:pt x="2550" y="592"/>
                    </a:lnTo>
                    <a:lnTo>
                      <a:pt x="2552" y="606"/>
                    </a:lnTo>
                    <a:lnTo>
                      <a:pt x="2555" y="619"/>
                    </a:lnTo>
                    <a:lnTo>
                      <a:pt x="2558" y="628"/>
                    </a:lnTo>
                    <a:lnTo>
                      <a:pt x="2561" y="632"/>
                    </a:lnTo>
                    <a:lnTo>
                      <a:pt x="2564" y="634"/>
                    </a:lnTo>
                    <a:lnTo>
                      <a:pt x="2569" y="637"/>
                    </a:lnTo>
                    <a:lnTo>
                      <a:pt x="2576" y="637"/>
                    </a:lnTo>
                    <a:lnTo>
                      <a:pt x="2582" y="637"/>
                    </a:lnTo>
                    <a:lnTo>
                      <a:pt x="2589" y="637"/>
                    </a:lnTo>
                    <a:lnTo>
                      <a:pt x="2594" y="636"/>
                    </a:lnTo>
                    <a:lnTo>
                      <a:pt x="2599" y="634"/>
                    </a:lnTo>
                    <a:lnTo>
                      <a:pt x="2602" y="632"/>
                    </a:lnTo>
                    <a:lnTo>
                      <a:pt x="2605" y="630"/>
                    </a:lnTo>
                    <a:lnTo>
                      <a:pt x="2607" y="625"/>
                    </a:lnTo>
                    <a:lnTo>
                      <a:pt x="2608" y="619"/>
                    </a:lnTo>
                    <a:lnTo>
                      <a:pt x="2609" y="608"/>
                    </a:lnTo>
                    <a:lnTo>
                      <a:pt x="2612" y="598"/>
                    </a:lnTo>
                    <a:lnTo>
                      <a:pt x="2614" y="593"/>
                    </a:lnTo>
                    <a:lnTo>
                      <a:pt x="2615" y="588"/>
                    </a:lnTo>
                    <a:lnTo>
                      <a:pt x="2619" y="583"/>
                    </a:lnTo>
                    <a:lnTo>
                      <a:pt x="2622" y="580"/>
                    </a:lnTo>
                    <a:lnTo>
                      <a:pt x="2639" y="564"/>
                    </a:lnTo>
                    <a:lnTo>
                      <a:pt x="2655" y="550"/>
                    </a:lnTo>
                    <a:lnTo>
                      <a:pt x="2660" y="544"/>
                    </a:lnTo>
                    <a:lnTo>
                      <a:pt x="2668" y="542"/>
                    </a:lnTo>
                    <a:lnTo>
                      <a:pt x="2670" y="542"/>
                    </a:lnTo>
                    <a:lnTo>
                      <a:pt x="2674" y="542"/>
                    </a:lnTo>
                    <a:lnTo>
                      <a:pt x="2676" y="543"/>
                    </a:lnTo>
                    <a:lnTo>
                      <a:pt x="2679" y="545"/>
                    </a:lnTo>
                    <a:lnTo>
                      <a:pt x="2685" y="550"/>
                    </a:lnTo>
                    <a:lnTo>
                      <a:pt x="2690" y="554"/>
                    </a:lnTo>
                    <a:lnTo>
                      <a:pt x="2693" y="554"/>
                    </a:lnTo>
                    <a:lnTo>
                      <a:pt x="2696" y="554"/>
                    </a:lnTo>
                    <a:lnTo>
                      <a:pt x="2698" y="552"/>
                    </a:lnTo>
                    <a:lnTo>
                      <a:pt x="2702" y="550"/>
                    </a:lnTo>
                    <a:lnTo>
                      <a:pt x="2706" y="548"/>
                    </a:lnTo>
                    <a:lnTo>
                      <a:pt x="2709" y="545"/>
                    </a:lnTo>
                    <a:lnTo>
                      <a:pt x="2713" y="544"/>
                    </a:lnTo>
                    <a:lnTo>
                      <a:pt x="2716" y="544"/>
                    </a:lnTo>
                    <a:lnTo>
                      <a:pt x="2720" y="544"/>
                    </a:lnTo>
                    <a:lnTo>
                      <a:pt x="2723" y="546"/>
                    </a:lnTo>
                    <a:lnTo>
                      <a:pt x="2727" y="549"/>
                    </a:lnTo>
                    <a:lnTo>
                      <a:pt x="2729" y="554"/>
                    </a:lnTo>
                    <a:lnTo>
                      <a:pt x="2729" y="562"/>
                    </a:lnTo>
                    <a:lnTo>
                      <a:pt x="2726" y="575"/>
                    </a:lnTo>
                    <a:lnTo>
                      <a:pt x="2723" y="582"/>
                    </a:lnTo>
                    <a:lnTo>
                      <a:pt x="2723" y="588"/>
                    </a:lnTo>
                    <a:lnTo>
                      <a:pt x="2723" y="592"/>
                    </a:lnTo>
                    <a:lnTo>
                      <a:pt x="2725" y="593"/>
                    </a:lnTo>
                    <a:lnTo>
                      <a:pt x="2726" y="595"/>
                    </a:lnTo>
                    <a:lnTo>
                      <a:pt x="2727" y="595"/>
                    </a:lnTo>
                    <a:lnTo>
                      <a:pt x="2735" y="599"/>
                    </a:lnTo>
                    <a:lnTo>
                      <a:pt x="2741" y="602"/>
                    </a:lnTo>
                    <a:lnTo>
                      <a:pt x="2744" y="605"/>
                    </a:lnTo>
                    <a:lnTo>
                      <a:pt x="2745" y="608"/>
                    </a:lnTo>
                    <a:lnTo>
                      <a:pt x="2745" y="612"/>
                    </a:lnTo>
                    <a:lnTo>
                      <a:pt x="2745" y="617"/>
                    </a:lnTo>
                    <a:lnTo>
                      <a:pt x="2741" y="625"/>
                    </a:lnTo>
                    <a:lnTo>
                      <a:pt x="2738" y="633"/>
                    </a:lnTo>
                    <a:lnTo>
                      <a:pt x="2735" y="638"/>
                    </a:lnTo>
                    <a:lnTo>
                      <a:pt x="2734" y="642"/>
                    </a:lnTo>
                    <a:lnTo>
                      <a:pt x="2733" y="646"/>
                    </a:lnTo>
                    <a:lnTo>
                      <a:pt x="2734" y="651"/>
                    </a:lnTo>
                    <a:lnTo>
                      <a:pt x="2742" y="671"/>
                    </a:lnTo>
                    <a:lnTo>
                      <a:pt x="2750" y="686"/>
                    </a:lnTo>
                    <a:lnTo>
                      <a:pt x="2745" y="702"/>
                    </a:lnTo>
                    <a:lnTo>
                      <a:pt x="2739" y="718"/>
                    </a:lnTo>
                    <a:lnTo>
                      <a:pt x="2738" y="726"/>
                    </a:lnTo>
                    <a:lnTo>
                      <a:pt x="2738" y="732"/>
                    </a:lnTo>
                    <a:lnTo>
                      <a:pt x="2739" y="734"/>
                    </a:lnTo>
                    <a:lnTo>
                      <a:pt x="2741" y="735"/>
                    </a:lnTo>
                    <a:lnTo>
                      <a:pt x="2745" y="738"/>
                    </a:lnTo>
                    <a:lnTo>
                      <a:pt x="2750" y="738"/>
                    </a:lnTo>
                    <a:lnTo>
                      <a:pt x="2760" y="739"/>
                    </a:lnTo>
                    <a:lnTo>
                      <a:pt x="2767" y="741"/>
                    </a:lnTo>
                    <a:lnTo>
                      <a:pt x="2772" y="744"/>
                    </a:lnTo>
                    <a:lnTo>
                      <a:pt x="2777" y="746"/>
                    </a:lnTo>
                    <a:lnTo>
                      <a:pt x="2779" y="749"/>
                    </a:lnTo>
                    <a:lnTo>
                      <a:pt x="2783" y="749"/>
                    </a:lnTo>
                    <a:lnTo>
                      <a:pt x="2785" y="749"/>
                    </a:lnTo>
                    <a:lnTo>
                      <a:pt x="2789" y="747"/>
                    </a:lnTo>
                    <a:lnTo>
                      <a:pt x="2792" y="745"/>
                    </a:lnTo>
                    <a:lnTo>
                      <a:pt x="2796" y="741"/>
                    </a:lnTo>
                    <a:lnTo>
                      <a:pt x="2800" y="738"/>
                    </a:lnTo>
                    <a:lnTo>
                      <a:pt x="2803" y="732"/>
                    </a:lnTo>
                    <a:lnTo>
                      <a:pt x="2807" y="726"/>
                    </a:lnTo>
                    <a:lnTo>
                      <a:pt x="2811" y="719"/>
                    </a:lnTo>
                    <a:lnTo>
                      <a:pt x="2817" y="713"/>
                    </a:lnTo>
                    <a:lnTo>
                      <a:pt x="2824" y="707"/>
                    </a:lnTo>
                    <a:lnTo>
                      <a:pt x="2833" y="702"/>
                    </a:lnTo>
                    <a:lnTo>
                      <a:pt x="2841" y="697"/>
                    </a:lnTo>
                    <a:lnTo>
                      <a:pt x="2851" y="695"/>
                    </a:lnTo>
                    <a:lnTo>
                      <a:pt x="2859" y="694"/>
                    </a:lnTo>
                    <a:lnTo>
                      <a:pt x="2880" y="694"/>
                    </a:lnTo>
                    <a:lnTo>
                      <a:pt x="2903" y="694"/>
                    </a:lnTo>
                    <a:lnTo>
                      <a:pt x="2924" y="695"/>
                    </a:lnTo>
                    <a:lnTo>
                      <a:pt x="2941" y="696"/>
                    </a:lnTo>
                    <a:lnTo>
                      <a:pt x="2953" y="697"/>
                    </a:lnTo>
                    <a:lnTo>
                      <a:pt x="2959" y="700"/>
                    </a:lnTo>
                    <a:lnTo>
                      <a:pt x="2961" y="701"/>
                    </a:lnTo>
                    <a:lnTo>
                      <a:pt x="2961" y="703"/>
                    </a:lnTo>
                    <a:lnTo>
                      <a:pt x="2961" y="705"/>
                    </a:lnTo>
                    <a:lnTo>
                      <a:pt x="2961" y="707"/>
                    </a:lnTo>
                    <a:lnTo>
                      <a:pt x="2955" y="712"/>
                    </a:lnTo>
                    <a:lnTo>
                      <a:pt x="2947" y="715"/>
                    </a:lnTo>
                    <a:lnTo>
                      <a:pt x="2942" y="719"/>
                    </a:lnTo>
                    <a:lnTo>
                      <a:pt x="2937" y="724"/>
                    </a:lnTo>
                    <a:lnTo>
                      <a:pt x="2934" y="729"/>
                    </a:lnTo>
                    <a:lnTo>
                      <a:pt x="2931" y="737"/>
                    </a:lnTo>
                    <a:lnTo>
                      <a:pt x="2929" y="752"/>
                    </a:lnTo>
                    <a:lnTo>
                      <a:pt x="2927" y="765"/>
                    </a:lnTo>
                    <a:lnTo>
                      <a:pt x="2927" y="770"/>
                    </a:lnTo>
                    <a:lnTo>
                      <a:pt x="2928" y="773"/>
                    </a:lnTo>
                    <a:lnTo>
                      <a:pt x="2929" y="777"/>
                    </a:lnTo>
                    <a:lnTo>
                      <a:pt x="2933" y="781"/>
                    </a:lnTo>
                    <a:lnTo>
                      <a:pt x="2941" y="784"/>
                    </a:lnTo>
                    <a:lnTo>
                      <a:pt x="2951" y="788"/>
                    </a:lnTo>
                    <a:lnTo>
                      <a:pt x="2955" y="791"/>
                    </a:lnTo>
                    <a:lnTo>
                      <a:pt x="2959" y="795"/>
                    </a:lnTo>
                    <a:lnTo>
                      <a:pt x="2961" y="800"/>
                    </a:lnTo>
                    <a:lnTo>
                      <a:pt x="2964" y="807"/>
                    </a:lnTo>
                    <a:lnTo>
                      <a:pt x="2965" y="820"/>
                    </a:lnTo>
                    <a:lnTo>
                      <a:pt x="2967" y="832"/>
                    </a:lnTo>
                    <a:lnTo>
                      <a:pt x="2971" y="841"/>
                    </a:lnTo>
                    <a:lnTo>
                      <a:pt x="2974" y="852"/>
                    </a:lnTo>
                    <a:lnTo>
                      <a:pt x="2978" y="863"/>
                    </a:lnTo>
                    <a:lnTo>
                      <a:pt x="2980" y="871"/>
                    </a:lnTo>
                    <a:lnTo>
                      <a:pt x="2979" y="875"/>
                    </a:lnTo>
                    <a:lnTo>
                      <a:pt x="2979" y="879"/>
                    </a:lnTo>
                    <a:lnTo>
                      <a:pt x="2977" y="883"/>
                    </a:lnTo>
                    <a:lnTo>
                      <a:pt x="2974" y="889"/>
                    </a:lnTo>
                    <a:lnTo>
                      <a:pt x="2970" y="894"/>
                    </a:lnTo>
                    <a:lnTo>
                      <a:pt x="2965" y="898"/>
                    </a:lnTo>
                    <a:lnTo>
                      <a:pt x="2959" y="903"/>
                    </a:lnTo>
                    <a:lnTo>
                      <a:pt x="2952" y="908"/>
                    </a:lnTo>
                    <a:lnTo>
                      <a:pt x="2937" y="916"/>
                    </a:lnTo>
                    <a:lnTo>
                      <a:pt x="2923" y="924"/>
                    </a:lnTo>
                    <a:lnTo>
                      <a:pt x="2917" y="929"/>
                    </a:lnTo>
                    <a:lnTo>
                      <a:pt x="2914" y="933"/>
                    </a:lnTo>
                    <a:lnTo>
                      <a:pt x="2910" y="937"/>
                    </a:lnTo>
                    <a:lnTo>
                      <a:pt x="2908" y="941"/>
                    </a:lnTo>
                    <a:lnTo>
                      <a:pt x="2907" y="946"/>
                    </a:lnTo>
                    <a:lnTo>
                      <a:pt x="2907" y="951"/>
                    </a:lnTo>
                    <a:lnTo>
                      <a:pt x="2907" y="955"/>
                    </a:lnTo>
                    <a:lnTo>
                      <a:pt x="2908" y="961"/>
                    </a:lnTo>
                    <a:lnTo>
                      <a:pt x="2914" y="974"/>
                    </a:lnTo>
                    <a:lnTo>
                      <a:pt x="2921" y="989"/>
                    </a:lnTo>
                    <a:lnTo>
                      <a:pt x="2929" y="1003"/>
                    </a:lnTo>
                    <a:lnTo>
                      <a:pt x="2935" y="1012"/>
                    </a:lnTo>
                    <a:lnTo>
                      <a:pt x="2937" y="1017"/>
                    </a:lnTo>
                    <a:lnTo>
                      <a:pt x="2939" y="1021"/>
                    </a:lnTo>
                    <a:lnTo>
                      <a:pt x="2939" y="1025"/>
                    </a:lnTo>
                    <a:lnTo>
                      <a:pt x="2939" y="1029"/>
                    </a:lnTo>
                    <a:lnTo>
                      <a:pt x="2937" y="1034"/>
                    </a:lnTo>
                    <a:lnTo>
                      <a:pt x="2936" y="1037"/>
                    </a:lnTo>
                    <a:lnTo>
                      <a:pt x="2933" y="1041"/>
                    </a:lnTo>
                    <a:lnTo>
                      <a:pt x="2929" y="1043"/>
                    </a:lnTo>
                    <a:lnTo>
                      <a:pt x="2920" y="1048"/>
                    </a:lnTo>
                    <a:lnTo>
                      <a:pt x="2912" y="1053"/>
                    </a:lnTo>
                    <a:lnTo>
                      <a:pt x="2909" y="1055"/>
                    </a:lnTo>
                    <a:lnTo>
                      <a:pt x="2905" y="1059"/>
                    </a:lnTo>
                    <a:lnTo>
                      <a:pt x="2903" y="1063"/>
                    </a:lnTo>
                    <a:lnTo>
                      <a:pt x="2901" y="1071"/>
                    </a:lnTo>
                    <a:lnTo>
                      <a:pt x="2898" y="1083"/>
                    </a:lnTo>
                    <a:lnTo>
                      <a:pt x="2897" y="1090"/>
                    </a:lnTo>
                    <a:lnTo>
                      <a:pt x="2897" y="1092"/>
                    </a:lnTo>
                    <a:lnTo>
                      <a:pt x="2895" y="1094"/>
                    </a:lnTo>
                    <a:lnTo>
                      <a:pt x="2891" y="1097"/>
                    </a:lnTo>
                    <a:lnTo>
                      <a:pt x="2886" y="1098"/>
                    </a:lnTo>
                    <a:lnTo>
                      <a:pt x="2874" y="1100"/>
                    </a:lnTo>
                    <a:lnTo>
                      <a:pt x="2864" y="1100"/>
                    </a:lnTo>
                    <a:lnTo>
                      <a:pt x="2852" y="1100"/>
                    </a:lnTo>
                    <a:lnTo>
                      <a:pt x="2840" y="1100"/>
                    </a:lnTo>
                    <a:lnTo>
                      <a:pt x="2834" y="1102"/>
                    </a:lnTo>
                    <a:lnTo>
                      <a:pt x="2829" y="1104"/>
                    </a:lnTo>
                    <a:lnTo>
                      <a:pt x="2826" y="1106"/>
                    </a:lnTo>
                    <a:lnTo>
                      <a:pt x="2823" y="1109"/>
                    </a:lnTo>
                    <a:lnTo>
                      <a:pt x="2821" y="1113"/>
                    </a:lnTo>
                    <a:lnTo>
                      <a:pt x="2820" y="1117"/>
                    </a:lnTo>
                    <a:lnTo>
                      <a:pt x="2820" y="1122"/>
                    </a:lnTo>
                    <a:lnTo>
                      <a:pt x="2821" y="1126"/>
                    </a:lnTo>
                    <a:lnTo>
                      <a:pt x="2822" y="1138"/>
                    </a:lnTo>
                    <a:lnTo>
                      <a:pt x="2824" y="1151"/>
                    </a:lnTo>
                    <a:lnTo>
                      <a:pt x="2824" y="1159"/>
                    </a:lnTo>
                    <a:lnTo>
                      <a:pt x="2823" y="1165"/>
                    </a:lnTo>
                    <a:lnTo>
                      <a:pt x="2821" y="1169"/>
                    </a:lnTo>
                    <a:lnTo>
                      <a:pt x="2817" y="1174"/>
                    </a:lnTo>
                    <a:lnTo>
                      <a:pt x="2805" y="1179"/>
                    </a:lnTo>
                    <a:lnTo>
                      <a:pt x="2789" y="1185"/>
                    </a:lnTo>
                    <a:lnTo>
                      <a:pt x="2782" y="1188"/>
                    </a:lnTo>
                    <a:lnTo>
                      <a:pt x="2775" y="1192"/>
                    </a:lnTo>
                    <a:lnTo>
                      <a:pt x="2770" y="1197"/>
                    </a:lnTo>
                    <a:lnTo>
                      <a:pt x="2766" y="1201"/>
                    </a:lnTo>
                    <a:lnTo>
                      <a:pt x="2763" y="1213"/>
                    </a:lnTo>
                    <a:lnTo>
                      <a:pt x="2759" y="1224"/>
                    </a:lnTo>
                    <a:lnTo>
                      <a:pt x="2758" y="1230"/>
                    </a:lnTo>
                    <a:lnTo>
                      <a:pt x="2756" y="1235"/>
                    </a:lnTo>
                    <a:lnTo>
                      <a:pt x="2752" y="1239"/>
                    </a:lnTo>
                    <a:lnTo>
                      <a:pt x="2748" y="1244"/>
                    </a:lnTo>
                    <a:lnTo>
                      <a:pt x="2739" y="1252"/>
                    </a:lnTo>
                    <a:lnTo>
                      <a:pt x="2731" y="1258"/>
                    </a:lnTo>
                    <a:lnTo>
                      <a:pt x="2728" y="1261"/>
                    </a:lnTo>
                    <a:lnTo>
                      <a:pt x="2725" y="1266"/>
                    </a:lnTo>
                    <a:lnTo>
                      <a:pt x="2722" y="1270"/>
                    </a:lnTo>
                    <a:lnTo>
                      <a:pt x="2721" y="1276"/>
                    </a:lnTo>
                    <a:lnTo>
                      <a:pt x="2720" y="1293"/>
                    </a:lnTo>
                    <a:lnTo>
                      <a:pt x="2720" y="1315"/>
                    </a:lnTo>
                    <a:lnTo>
                      <a:pt x="2720" y="1338"/>
                    </a:lnTo>
                    <a:lnTo>
                      <a:pt x="2720" y="1356"/>
                    </a:lnTo>
                    <a:lnTo>
                      <a:pt x="2720" y="1370"/>
                    </a:lnTo>
                    <a:lnTo>
                      <a:pt x="2720" y="1382"/>
                    </a:lnTo>
                    <a:lnTo>
                      <a:pt x="2720" y="1393"/>
                    </a:lnTo>
                    <a:lnTo>
                      <a:pt x="2720" y="1403"/>
                    </a:lnTo>
                    <a:lnTo>
                      <a:pt x="2721" y="1413"/>
                    </a:lnTo>
                    <a:lnTo>
                      <a:pt x="2723" y="1419"/>
                    </a:lnTo>
                    <a:lnTo>
                      <a:pt x="2728" y="1422"/>
                    </a:lnTo>
                    <a:lnTo>
                      <a:pt x="2734" y="1427"/>
                    </a:lnTo>
                    <a:lnTo>
                      <a:pt x="2737" y="1430"/>
                    </a:lnTo>
                    <a:lnTo>
                      <a:pt x="2739" y="1433"/>
                    </a:lnTo>
                    <a:lnTo>
                      <a:pt x="2741" y="1437"/>
                    </a:lnTo>
                    <a:lnTo>
                      <a:pt x="2742" y="1441"/>
                    </a:lnTo>
                    <a:lnTo>
                      <a:pt x="2744" y="1446"/>
                    </a:lnTo>
                    <a:lnTo>
                      <a:pt x="2744" y="1451"/>
                    </a:lnTo>
                    <a:lnTo>
                      <a:pt x="2741" y="1456"/>
                    </a:lnTo>
                    <a:lnTo>
                      <a:pt x="2739" y="1460"/>
                    </a:lnTo>
                    <a:lnTo>
                      <a:pt x="2731" y="1474"/>
                    </a:lnTo>
                    <a:lnTo>
                      <a:pt x="2719" y="1491"/>
                    </a:lnTo>
                    <a:lnTo>
                      <a:pt x="2704" y="1512"/>
                    </a:lnTo>
                    <a:lnTo>
                      <a:pt x="2689" y="1531"/>
                    </a:lnTo>
                    <a:lnTo>
                      <a:pt x="2676" y="1546"/>
                    </a:lnTo>
                    <a:lnTo>
                      <a:pt x="2666" y="1557"/>
                    </a:lnTo>
                    <a:lnTo>
                      <a:pt x="2658" y="1565"/>
                    </a:lnTo>
                    <a:lnTo>
                      <a:pt x="2650" y="1570"/>
                    </a:lnTo>
                    <a:lnTo>
                      <a:pt x="2640" y="1572"/>
                    </a:lnTo>
                    <a:lnTo>
                      <a:pt x="2630" y="1573"/>
                    </a:lnTo>
                    <a:lnTo>
                      <a:pt x="2619" y="1575"/>
                    </a:lnTo>
                    <a:lnTo>
                      <a:pt x="2611" y="1575"/>
                    </a:lnTo>
                    <a:lnTo>
                      <a:pt x="2603" y="1576"/>
                    </a:lnTo>
                    <a:lnTo>
                      <a:pt x="2600" y="1578"/>
                    </a:lnTo>
                    <a:lnTo>
                      <a:pt x="2600" y="1579"/>
                    </a:lnTo>
                    <a:lnTo>
                      <a:pt x="2600" y="1582"/>
                    </a:lnTo>
                    <a:lnTo>
                      <a:pt x="2601" y="1585"/>
                    </a:lnTo>
                    <a:lnTo>
                      <a:pt x="2603" y="1589"/>
                    </a:lnTo>
                    <a:lnTo>
                      <a:pt x="2608" y="1596"/>
                    </a:lnTo>
                    <a:lnTo>
                      <a:pt x="2612" y="1603"/>
                    </a:lnTo>
                    <a:lnTo>
                      <a:pt x="2612" y="1605"/>
                    </a:lnTo>
                    <a:lnTo>
                      <a:pt x="2611" y="1608"/>
                    </a:lnTo>
                    <a:lnTo>
                      <a:pt x="2609" y="1610"/>
                    </a:lnTo>
                    <a:lnTo>
                      <a:pt x="2607" y="1611"/>
                    </a:lnTo>
                    <a:lnTo>
                      <a:pt x="2597" y="1613"/>
                    </a:lnTo>
                    <a:lnTo>
                      <a:pt x="2584" y="1614"/>
                    </a:lnTo>
                    <a:lnTo>
                      <a:pt x="2577" y="1614"/>
                    </a:lnTo>
                    <a:lnTo>
                      <a:pt x="2570" y="1615"/>
                    </a:lnTo>
                    <a:lnTo>
                      <a:pt x="2563" y="1617"/>
                    </a:lnTo>
                    <a:lnTo>
                      <a:pt x="2557" y="1621"/>
                    </a:lnTo>
                    <a:lnTo>
                      <a:pt x="2546" y="1628"/>
                    </a:lnTo>
                    <a:lnTo>
                      <a:pt x="2538" y="1634"/>
                    </a:lnTo>
                    <a:lnTo>
                      <a:pt x="2534" y="1638"/>
                    </a:lnTo>
                    <a:lnTo>
                      <a:pt x="2530" y="1640"/>
                    </a:lnTo>
                    <a:lnTo>
                      <a:pt x="2524" y="1641"/>
                    </a:lnTo>
                    <a:lnTo>
                      <a:pt x="2515" y="1642"/>
                    </a:lnTo>
                    <a:lnTo>
                      <a:pt x="2500" y="1644"/>
                    </a:lnTo>
                    <a:lnTo>
                      <a:pt x="2488" y="1644"/>
                    </a:lnTo>
                    <a:lnTo>
                      <a:pt x="2485" y="1644"/>
                    </a:lnTo>
                    <a:lnTo>
                      <a:pt x="2481" y="1645"/>
                    </a:lnTo>
                    <a:lnTo>
                      <a:pt x="2479" y="1647"/>
                    </a:lnTo>
                    <a:lnTo>
                      <a:pt x="2479" y="1651"/>
                    </a:lnTo>
                    <a:lnTo>
                      <a:pt x="2479" y="1660"/>
                    </a:lnTo>
                    <a:lnTo>
                      <a:pt x="2480" y="1670"/>
                    </a:lnTo>
                    <a:lnTo>
                      <a:pt x="2479" y="1678"/>
                    </a:lnTo>
                    <a:lnTo>
                      <a:pt x="2477" y="1685"/>
                    </a:lnTo>
                    <a:lnTo>
                      <a:pt x="2475" y="1686"/>
                    </a:lnTo>
                    <a:lnTo>
                      <a:pt x="2474" y="1687"/>
                    </a:lnTo>
                    <a:lnTo>
                      <a:pt x="2473" y="1687"/>
                    </a:lnTo>
                    <a:lnTo>
                      <a:pt x="2470" y="1687"/>
                    </a:lnTo>
                    <a:lnTo>
                      <a:pt x="2467" y="1686"/>
                    </a:lnTo>
                    <a:lnTo>
                      <a:pt x="2461" y="1685"/>
                    </a:lnTo>
                    <a:lnTo>
                      <a:pt x="2457" y="1685"/>
                    </a:lnTo>
                    <a:lnTo>
                      <a:pt x="2455" y="1686"/>
                    </a:lnTo>
                    <a:lnTo>
                      <a:pt x="2454" y="1689"/>
                    </a:lnTo>
                    <a:lnTo>
                      <a:pt x="2452" y="1691"/>
                    </a:lnTo>
                    <a:lnTo>
                      <a:pt x="2451" y="1697"/>
                    </a:lnTo>
                    <a:lnTo>
                      <a:pt x="2454" y="1704"/>
                    </a:lnTo>
                    <a:lnTo>
                      <a:pt x="2456" y="1714"/>
                    </a:lnTo>
                    <a:lnTo>
                      <a:pt x="2461" y="1728"/>
                    </a:lnTo>
                    <a:lnTo>
                      <a:pt x="2463" y="1735"/>
                    </a:lnTo>
                    <a:lnTo>
                      <a:pt x="2465" y="1742"/>
                    </a:lnTo>
                    <a:lnTo>
                      <a:pt x="2469" y="1748"/>
                    </a:lnTo>
                    <a:lnTo>
                      <a:pt x="2471" y="1753"/>
                    </a:lnTo>
                    <a:lnTo>
                      <a:pt x="2479" y="1759"/>
                    </a:lnTo>
                    <a:lnTo>
                      <a:pt x="2482" y="1765"/>
                    </a:lnTo>
                    <a:lnTo>
                      <a:pt x="2482" y="1767"/>
                    </a:lnTo>
                    <a:lnTo>
                      <a:pt x="2482" y="1770"/>
                    </a:lnTo>
                    <a:lnTo>
                      <a:pt x="2481" y="1772"/>
                    </a:lnTo>
                    <a:lnTo>
                      <a:pt x="2477" y="1774"/>
                    </a:lnTo>
                    <a:lnTo>
                      <a:pt x="2468" y="1777"/>
                    </a:lnTo>
                    <a:lnTo>
                      <a:pt x="2458" y="1777"/>
                    </a:lnTo>
                    <a:lnTo>
                      <a:pt x="2455" y="1778"/>
                    </a:lnTo>
                    <a:lnTo>
                      <a:pt x="2450" y="1778"/>
                    </a:lnTo>
                    <a:lnTo>
                      <a:pt x="2446" y="1780"/>
                    </a:lnTo>
                    <a:lnTo>
                      <a:pt x="2443" y="1783"/>
                    </a:lnTo>
                    <a:lnTo>
                      <a:pt x="2431" y="1799"/>
                    </a:lnTo>
                    <a:lnTo>
                      <a:pt x="2423" y="1812"/>
                    </a:lnTo>
                    <a:lnTo>
                      <a:pt x="2420" y="1815"/>
                    </a:lnTo>
                    <a:lnTo>
                      <a:pt x="2418" y="1816"/>
                    </a:lnTo>
                    <a:lnTo>
                      <a:pt x="2417" y="1817"/>
                    </a:lnTo>
                    <a:lnTo>
                      <a:pt x="2414" y="1817"/>
                    </a:lnTo>
                    <a:lnTo>
                      <a:pt x="2410" y="1816"/>
                    </a:lnTo>
                    <a:lnTo>
                      <a:pt x="2405" y="1813"/>
                    </a:lnTo>
                    <a:lnTo>
                      <a:pt x="2400" y="1810"/>
                    </a:lnTo>
                    <a:lnTo>
                      <a:pt x="2395" y="1809"/>
                    </a:lnTo>
                    <a:lnTo>
                      <a:pt x="2393" y="1809"/>
                    </a:lnTo>
                    <a:lnTo>
                      <a:pt x="2392" y="1810"/>
                    </a:lnTo>
                    <a:lnTo>
                      <a:pt x="2389" y="1811"/>
                    </a:lnTo>
                    <a:lnTo>
                      <a:pt x="2387" y="1815"/>
                    </a:lnTo>
                    <a:lnTo>
                      <a:pt x="2383" y="1822"/>
                    </a:lnTo>
                    <a:lnTo>
                      <a:pt x="2380" y="1827"/>
                    </a:lnTo>
                    <a:lnTo>
                      <a:pt x="2379" y="1828"/>
                    </a:lnTo>
                    <a:lnTo>
                      <a:pt x="2376" y="1828"/>
                    </a:lnTo>
                    <a:lnTo>
                      <a:pt x="2373" y="1827"/>
                    </a:lnTo>
                    <a:lnTo>
                      <a:pt x="2369" y="1824"/>
                    </a:lnTo>
                    <a:lnTo>
                      <a:pt x="2361" y="1818"/>
                    </a:lnTo>
                    <a:lnTo>
                      <a:pt x="2351" y="1813"/>
                    </a:lnTo>
                    <a:lnTo>
                      <a:pt x="2347" y="1811"/>
                    </a:lnTo>
                    <a:lnTo>
                      <a:pt x="2341" y="1810"/>
                    </a:lnTo>
                    <a:lnTo>
                      <a:pt x="2335" y="1809"/>
                    </a:lnTo>
                    <a:lnTo>
                      <a:pt x="2329" y="1809"/>
                    </a:lnTo>
                    <a:lnTo>
                      <a:pt x="2323" y="1810"/>
                    </a:lnTo>
                    <a:lnTo>
                      <a:pt x="2317" y="1811"/>
                    </a:lnTo>
                    <a:lnTo>
                      <a:pt x="2313" y="1813"/>
                    </a:lnTo>
                    <a:lnTo>
                      <a:pt x="2310" y="1816"/>
                    </a:lnTo>
                    <a:lnTo>
                      <a:pt x="2307" y="1818"/>
                    </a:lnTo>
                    <a:lnTo>
                      <a:pt x="2306" y="1822"/>
                    </a:lnTo>
                    <a:lnTo>
                      <a:pt x="2306" y="1827"/>
                    </a:lnTo>
                    <a:lnTo>
                      <a:pt x="2306" y="1831"/>
                    </a:lnTo>
                    <a:lnTo>
                      <a:pt x="2306" y="1842"/>
                    </a:lnTo>
                    <a:lnTo>
                      <a:pt x="2307" y="1854"/>
                    </a:lnTo>
                    <a:lnTo>
                      <a:pt x="2307" y="1865"/>
                    </a:lnTo>
                    <a:lnTo>
                      <a:pt x="2307" y="1874"/>
                    </a:lnTo>
                    <a:lnTo>
                      <a:pt x="2307" y="1884"/>
                    </a:lnTo>
                    <a:lnTo>
                      <a:pt x="2309" y="1892"/>
                    </a:lnTo>
                    <a:lnTo>
                      <a:pt x="2311" y="1899"/>
                    </a:lnTo>
                    <a:lnTo>
                      <a:pt x="2316" y="1906"/>
                    </a:lnTo>
                    <a:lnTo>
                      <a:pt x="2320" y="1912"/>
                    </a:lnTo>
                    <a:lnTo>
                      <a:pt x="2323" y="1918"/>
                    </a:lnTo>
                    <a:lnTo>
                      <a:pt x="2323" y="1925"/>
                    </a:lnTo>
                    <a:lnTo>
                      <a:pt x="2323" y="1931"/>
                    </a:lnTo>
                    <a:lnTo>
                      <a:pt x="2322" y="1935"/>
                    </a:lnTo>
                    <a:lnTo>
                      <a:pt x="2319" y="1936"/>
                    </a:lnTo>
                    <a:lnTo>
                      <a:pt x="2317" y="1936"/>
                    </a:lnTo>
                    <a:lnTo>
                      <a:pt x="2313" y="1936"/>
                    </a:lnTo>
                    <a:lnTo>
                      <a:pt x="2305" y="1932"/>
                    </a:lnTo>
                    <a:lnTo>
                      <a:pt x="2299" y="1929"/>
                    </a:lnTo>
                    <a:lnTo>
                      <a:pt x="2293" y="1925"/>
                    </a:lnTo>
                    <a:lnTo>
                      <a:pt x="2287" y="1924"/>
                    </a:lnTo>
                    <a:lnTo>
                      <a:pt x="2284" y="1925"/>
                    </a:lnTo>
                    <a:lnTo>
                      <a:pt x="2280" y="1926"/>
                    </a:lnTo>
                    <a:lnTo>
                      <a:pt x="2278" y="1928"/>
                    </a:lnTo>
                    <a:lnTo>
                      <a:pt x="2275" y="1931"/>
                    </a:lnTo>
                    <a:lnTo>
                      <a:pt x="2272" y="1934"/>
                    </a:lnTo>
                    <a:lnTo>
                      <a:pt x="2269" y="1936"/>
                    </a:lnTo>
                    <a:lnTo>
                      <a:pt x="2266" y="1937"/>
                    </a:lnTo>
                    <a:lnTo>
                      <a:pt x="2261" y="1938"/>
                    </a:lnTo>
                    <a:lnTo>
                      <a:pt x="2254" y="1938"/>
                    </a:lnTo>
                    <a:lnTo>
                      <a:pt x="2247" y="1936"/>
                    </a:lnTo>
                    <a:lnTo>
                      <a:pt x="2240" y="1934"/>
                    </a:lnTo>
                    <a:lnTo>
                      <a:pt x="2233" y="1931"/>
                    </a:lnTo>
                    <a:lnTo>
                      <a:pt x="2229" y="1930"/>
                    </a:lnTo>
                    <a:lnTo>
                      <a:pt x="2225" y="1931"/>
                    </a:lnTo>
                    <a:lnTo>
                      <a:pt x="2222" y="1932"/>
                    </a:lnTo>
                    <a:lnTo>
                      <a:pt x="2218" y="1936"/>
                    </a:lnTo>
                    <a:lnTo>
                      <a:pt x="2212" y="1943"/>
                    </a:lnTo>
                    <a:lnTo>
                      <a:pt x="2208" y="1948"/>
                    </a:lnTo>
                    <a:lnTo>
                      <a:pt x="2205" y="1950"/>
                    </a:lnTo>
                    <a:lnTo>
                      <a:pt x="2202" y="1951"/>
                    </a:lnTo>
                    <a:lnTo>
                      <a:pt x="2198" y="1951"/>
                    </a:lnTo>
                    <a:lnTo>
                      <a:pt x="2193" y="1951"/>
                    </a:lnTo>
                    <a:lnTo>
                      <a:pt x="2181" y="1949"/>
                    </a:lnTo>
                    <a:lnTo>
                      <a:pt x="2172" y="1947"/>
                    </a:lnTo>
                    <a:lnTo>
                      <a:pt x="2167" y="1947"/>
                    </a:lnTo>
                    <a:lnTo>
                      <a:pt x="2162" y="1948"/>
                    </a:lnTo>
                    <a:lnTo>
                      <a:pt x="2159" y="1949"/>
                    </a:lnTo>
                    <a:lnTo>
                      <a:pt x="2155" y="1953"/>
                    </a:lnTo>
                    <a:lnTo>
                      <a:pt x="2152" y="1958"/>
                    </a:lnTo>
                    <a:lnTo>
                      <a:pt x="2149" y="1963"/>
                    </a:lnTo>
                    <a:lnTo>
                      <a:pt x="2147" y="1969"/>
                    </a:lnTo>
                    <a:lnTo>
                      <a:pt x="2146" y="1976"/>
                    </a:lnTo>
                    <a:lnTo>
                      <a:pt x="2142" y="1988"/>
                    </a:lnTo>
                    <a:lnTo>
                      <a:pt x="2140" y="2000"/>
                    </a:lnTo>
                    <a:lnTo>
                      <a:pt x="2137" y="2010"/>
                    </a:lnTo>
                    <a:lnTo>
                      <a:pt x="2133" y="2019"/>
                    </a:lnTo>
                    <a:lnTo>
                      <a:pt x="2128" y="2027"/>
                    </a:lnTo>
                    <a:lnTo>
                      <a:pt x="2122" y="2035"/>
                    </a:lnTo>
                    <a:lnTo>
                      <a:pt x="2114" y="2039"/>
                    </a:lnTo>
                    <a:lnTo>
                      <a:pt x="2104" y="2043"/>
                    </a:lnTo>
                    <a:lnTo>
                      <a:pt x="2093" y="2044"/>
                    </a:lnTo>
                    <a:lnTo>
                      <a:pt x="2084" y="2048"/>
                    </a:lnTo>
                    <a:lnTo>
                      <a:pt x="2079" y="2050"/>
                    </a:lnTo>
                    <a:lnTo>
                      <a:pt x="2074" y="2052"/>
                    </a:lnTo>
                    <a:lnTo>
                      <a:pt x="2070" y="2057"/>
                    </a:lnTo>
                    <a:lnTo>
                      <a:pt x="2065" y="2062"/>
                    </a:lnTo>
                    <a:lnTo>
                      <a:pt x="2061" y="2070"/>
                    </a:lnTo>
                    <a:lnTo>
                      <a:pt x="2060" y="2079"/>
                    </a:lnTo>
                    <a:lnTo>
                      <a:pt x="2060" y="2087"/>
                    </a:lnTo>
                    <a:lnTo>
                      <a:pt x="2061" y="2094"/>
                    </a:lnTo>
                    <a:lnTo>
                      <a:pt x="2064" y="2099"/>
                    </a:lnTo>
                    <a:lnTo>
                      <a:pt x="2065" y="2104"/>
                    </a:lnTo>
                    <a:lnTo>
                      <a:pt x="2065" y="2109"/>
                    </a:lnTo>
                    <a:lnTo>
                      <a:pt x="2064" y="2115"/>
                    </a:lnTo>
                    <a:lnTo>
                      <a:pt x="2064" y="2117"/>
                    </a:lnTo>
                    <a:lnTo>
                      <a:pt x="2063" y="2118"/>
                    </a:lnTo>
                    <a:lnTo>
                      <a:pt x="2061" y="2118"/>
                    </a:lnTo>
                    <a:lnTo>
                      <a:pt x="2060" y="2118"/>
                    </a:lnTo>
                    <a:lnTo>
                      <a:pt x="2057" y="2117"/>
                    </a:lnTo>
                    <a:lnTo>
                      <a:pt x="2053" y="2113"/>
                    </a:lnTo>
                    <a:lnTo>
                      <a:pt x="2045" y="2106"/>
                    </a:lnTo>
                    <a:lnTo>
                      <a:pt x="2040" y="2101"/>
                    </a:lnTo>
                    <a:lnTo>
                      <a:pt x="2029" y="2092"/>
                    </a:lnTo>
                    <a:lnTo>
                      <a:pt x="2016" y="2082"/>
                    </a:lnTo>
                    <a:lnTo>
                      <a:pt x="2011" y="2077"/>
                    </a:lnTo>
                    <a:lnTo>
                      <a:pt x="2007" y="2073"/>
                    </a:lnTo>
                    <a:lnTo>
                      <a:pt x="2004" y="2068"/>
                    </a:lnTo>
                    <a:lnTo>
                      <a:pt x="2002" y="2063"/>
                    </a:lnTo>
                    <a:lnTo>
                      <a:pt x="1998" y="2051"/>
                    </a:lnTo>
                    <a:lnTo>
                      <a:pt x="1995" y="2038"/>
                    </a:lnTo>
                    <a:lnTo>
                      <a:pt x="1994" y="2033"/>
                    </a:lnTo>
                    <a:lnTo>
                      <a:pt x="1994" y="2029"/>
                    </a:lnTo>
                    <a:lnTo>
                      <a:pt x="1995" y="2024"/>
                    </a:lnTo>
                    <a:lnTo>
                      <a:pt x="1997" y="2019"/>
                    </a:lnTo>
                    <a:lnTo>
                      <a:pt x="2003" y="2011"/>
                    </a:lnTo>
                    <a:lnTo>
                      <a:pt x="2008" y="2005"/>
                    </a:lnTo>
                    <a:lnTo>
                      <a:pt x="2010" y="2001"/>
                    </a:lnTo>
                    <a:lnTo>
                      <a:pt x="2013" y="1998"/>
                    </a:lnTo>
                    <a:lnTo>
                      <a:pt x="2011" y="1994"/>
                    </a:lnTo>
                    <a:lnTo>
                      <a:pt x="2008" y="1991"/>
                    </a:lnTo>
                    <a:lnTo>
                      <a:pt x="2005" y="1988"/>
                    </a:lnTo>
                    <a:lnTo>
                      <a:pt x="2003" y="1989"/>
                    </a:lnTo>
                    <a:lnTo>
                      <a:pt x="2000" y="1991"/>
                    </a:lnTo>
                    <a:lnTo>
                      <a:pt x="1997" y="1993"/>
                    </a:lnTo>
                    <a:lnTo>
                      <a:pt x="1991" y="2001"/>
                    </a:lnTo>
                    <a:lnTo>
                      <a:pt x="1984" y="2012"/>
                    </a:lnTo>
                    <a:lnTo>
                      <a:pt x="1978" y="2021"/>
                    </a:lnTo>
                    <a:lnTo>
                      <a:pt x="1972" y="2026"/>
                    </a:lnTo>
                    <a:lnTo>
                      <a:pt x="1966" y="2029"/>
                    </a:lnTo>
                    <a:lnTo>
                      <a:pt x="1959" y="2029"/>
                    </a:lnTo>
                    <a:lnTo>
                      <a:pt x="1952" y="2027"/>
                    </a:lnTo>
                    <a:lnTo>
                      <a:pt x="1946" y="2027"/>
                    </a:lnTo>
                    <a:lnTo>
                      <a:pt x="1941" y="2029"/>
                    </a:lnTo>
                    <a:lnTo>
                      <a:pt x="1939" y="2031"/>
                    </a:lnTo>
                    <a:lnTo>
                      <a:pt x="1939" y="2032"/>
                    </a:lnTo>
                    <a:lnTo>
                      <a:pt x="1940" y="2035"/>
                    </a:lnTo>
                    <a:lnTo>
                      <a:pt x="1942" y="2036"/>
                    </a:lnTo>
                    <a:lnTo>
                      <a:pt x="1945" y="2038"/>
                    </a:lnTo>
                    <a:lnTo>
                      <a:pt x="1953" y="2042"/>
                    </a:lnTo>
                    <a:lnTo>
                      <a:pt x="1961" y="2043"/>
                    </a:lnTo>
                    <a:lnTo>
                      <a:pt x="1969" y="2045"/>
                    </a:lnTo>
                    <a:lnTo>
                      <a:pt x="1976" y="2050"/>
                    </a:lnTo>
                    <a:lnTo>
                      <a:pt x="1978" y="2052"/>
                    </a:lnTo>
                    <a:lnTo>
                      <a:pt x="1980" y="2055"/>
                    </a:lnTo>
                    <a:lnTo>
                      <a:pt x="1982" y="2058"/>
                    </a:lnTo>
                    <a:lnTo>
                      <a:pt x="1983" y="2062"/>
                    </a:lnTo>
                    <a:lnTo>
                      <a:pt x="1984" y="2073"/>
                    </a:lnTo>
                    <a:lnTo>
                      <a:pt x="1984" y="2083"/>
                    </a:lnTo>
                    <a:lnTo>
                      <a:pt x="1983" y="2089"/>
                    </a:lnTo>
                    <a:lnTo>
                      <a:pt x="1982" y="2094"/>
                    </a:lnTo>
                    <a:lnTo>
                      <a:pt x="1980" y="2099"/>
                    </a:lnTo>
                    <a:lnTo>
                      <a:pt x="1978" y="2102"/>
                    </a:lnTo>
                    <a:lnTo>
                      <a:pt x="1965" y="2109"/>
                    </a:lnTo>
                    <a:lnTo>
                      <a:pt x="1946" y="2118"/>
                    </a:lnTo>
                    <a:lnTo>
                      <a:pt x="1927" y="2125"/>
                    </a:lnTo>
                    <a:lnTo>
                      <a:pt x="1917" y="2127"/>
                    </a:lnTo>
                    <a:lnTo>
                      <a:pt x="1908" y="2127"/>
                    </a:lnTo>
                    <a:lnTo>
                      <a:pt x="1900" y="2127"/>
                    </a:lnTo>
                    <a:lnTo>
                      <a:pt x="1893" y="2128"/>
                    </a:lnTo>
                    <a:lnTo>
                      <a:pt x="1885" y="2131"/>
                    </a:lnTo>
                    <a:lnTo>
                      <a:pt x="1878" y="2132"/>
                    </a:lnTo>
                    <a:lnTo>
                      <a:pt x="1871" y="2132"/>
                    </a:lnTo>
                    <a:lnTo>
                      <a:pt x="1868" y="2132"/>
                    </a:lnTo>
                    <a:lnTo>
                      <a:pt x="1865" y="2130"/>
                    </a:lnTo>
                    <a:lnTo>
                      <a:pt x="1863" y="2128"/>
                    </a:lnTo>
                    <a:lnTo>
                      <a:pt x="1863" y="2125"/>
                    </a:lnTo>
                    <a:lnTo>
                      <a:pt x="1862" y="2120"/>
                    </a:lnTo>
                    <a:lnTo>
                      <a:pt x="1860" y="2115"/>
                    </a:lnTo>
                    <a:lnTo>
                      <a:pt x="1859" y="2113"/>
                    </a:lnTo>
                    <a:lnTo>
                      <a:pt x="1858" y="2113"/>
                    </a:lnTo>
                    <a:lnTo>
                      <a:pt x="1857" y="2112"/>
                    </a:lnTo>
                    <a:lnTo>
                      <a:pt x="1854" y="2112"/>
                    </a:lnTo>
                    <a:lnTo>
                      <a:pt x="1847" y="2123"/>
                    </a:lnTo>
                    <a:lnTo>
                      <a:pt x="1837" y="2140"/>
                    </a:lnTo>
                    <a:lnTo>
                      <a:pt x="1832" y="2143"/>
                    </a:lnTo>
                    <a:lnTo>
                      <a:pt x="1828" y="2145"/>
                    </a:lnTo>
                    <a:lnTo>
                      <a:pt x="1824" y="2145"/>
                    </a:lnTo>
                    <a:lnTo>
                      <a:pt x="1819" y="2144"/>
                    </a:lnTo>
                    <a:lnTo>
                      <a:pt x="1810" y="2140"/>
                    </a:lnTo>
                    <a:lnTo>
                      <a:pt x="1801" y="2137"/>
                    </a:lnTo>
                    <a:lnTo>
                      <a:pt x="1794" y="2133"/>
                    </a:lnTo>
                    <a:lnTo>
                      <a:pt x="1789" y="2128"/>
                    </a:lnTo>
                    <a:lnTo>
                      <a:pt x="1788" y="2126"/>
                    </a:lnTo>
                    <a:lnTo>
                      <a:pt x="1787" y="2123"/>
                    </a:lnTo>
                    <a:lnTo>
                      <a:pt x="1787" y="2120"/>
                    </a:lnTo>
                    <a:lnTo>
                      <a:pt x="1787" y="2117"/>
                    </a:lnTo>
                    <a:lnTo>
                      <a:pt x="1797" y="2111"/>
                    </a:lnTo>
                    <a:lnTo>
                      <a:pt x="1816" y="2098"/>
                    </a:lnTo>
                    <a:lnTo>
                      <a:pt x="1820" y="2094"/>
                    </a:lnTo>
                    <a:lnTo>
                      <a:pt x="1822" y="2090"/>
                    </a:lnTo>
                    <a:lnTo>
                      <a:pt x="1824" y="2087"/>
                    </a:lnTo>
                    <a:lnTo>
                      <a:pt x="1822" y="2083"/>
                    </a:lnTo>
                    <a:lnTo>
                      <a:pt x="1820" y="2081"/>
                    </a:lnTo>
                    <a:lnTo>
                      <a:pt x="1814" y="2079"/>
                    </a:lnTo>
                    <a:lnTo>
                      <a:pt x="1806" y="2075"/>
                    </a:lnTo>
                    <a:lnTo>
                      <a:pt x="1794" y="2074"/>
                    </a:lnTo>
                    <a:lnTo>
                      <a:pt x="1782" y="2071"/>
                    </a:lnTo>
                    <a:lnTo>
                      <a:pt x="1771" y="2068"/>
                    </a:lnTo>
                    <a:lnTo>
                      <a:pt x="1762" y="2065"/>
                    </a:lnTo>
                    <a:lnTo>
                      <a:pt x="1753" y="2061"/>
                    </a:lnTo>
                    <a:lnTo>
                      <a:pt x="1745" y="2057"/>
                    </a:lnTo>
                    <a:lnTo>
                      <a:pt x="1739" y="2052"/>
                    </a:lnTo>
                    <a:lnTo>
                      <a:pt x="1733" y="2048"/>
                    </a:lnTo>
                    <a:lnTo>
                      <a:pt x="1727" y="2043"/>
                    </a:lnTo>
                    <a:lnTo>
                      <a:pt x="1724" y="2037"/>
                    </a:lnTo>
                    <a:lnTo>
                      <a:pt x="1721" y="2032"/>
                    </a:lnTo>
                    <a:lnTo>
                      <a:pt x="1719" y="2025"/>
                    </a:lnTo>
                    <a:lnTo>
                      <a:pt x="1718" y="2018"/>
                    </a:lnTo>
                    <a:lnTo>
                      <a:pt x="1718" y="2011"/>
                    </a:lnTo>
                    <a:lnTo>
                      <a:pt x="1719" y="2004"/>
                    </a:lnTo>
                    <a:lnTo>
                      <a:pt x="1720" y="1998"/>
                    </a:lnTo>
                    <a:lnTo>
                      <a:pt x="1719" y="1991"/>
                    </a:lnTo>
                    <a:lnTo>
                      <a:pt x="1718" y="1985"/>
                    </a:lnTo>
                    <a:lnTo>
                      <a:pt x="1714" y="1980"/>
                    </a:lnTo>
                    <a:lnTo>
                      <a:pt x="1709" y="1975"/>
                    </a:lnTo>
                    <a:lnTo>
                      <a:pt x="1704" y="1970"/>
                    </a:lnTo>
                    <a:lnTo>
                      <a:pt x="1701" y="1969"/>
                    </a:lnTo>
                    <a:lnTo>
                      <a:pt x="1698" y="1969"/>
                    </a:lnTo>
                    <a:lnTo>
                      <a:pt x="1695" y="1969"/>
                    </a:lnTo>
                    <a:lnTo>
                      <a:pt x="1694" y="1969"/>
                    </a:lnTo>
                    <a:lnTo>
                      <a:pt x="1687" y="1978"/>
                    </a:lnTo>
                    <a:lnTo>
                      <a:pt x="1682" y="1986"/>
                    </a:lnTo>
                    <a:lnTo>
                      <a:pt x="1679" y="1995"/>
                    </a:lnTo>
                    <a:lnTo>
                      <a:pt x="1677" y="2005"/>
                    </a:lnTo>
                    <a:lnTo>
                      <a:pt x="1676" y="2014"/>
                    </a:lnTo>
                    <a:lnTo>
                      <a:pt x="1674" y="2020"/>
                    </a:lnTo>
                    <a:lnTo>
                      <a:pt x="1673" y="2024"/>
                    </a:lnTo>
                    <a:lnTo>
                      <a:pt x="1670" y="2025"/>
                    </a:lnTo>
                    <a:lnTo>
                      <a:pt x="1668" y="2026"/>
                    </a:lnTo>
                    <a:lnTo>
                      <a:pt x="1665" y="2026"/>
                    </a:lnTo>
                    <a:lnTo>
                      <a:pt x="1649" y="2025"/>
                    </a:lnTo>
                    <a:lnTo>
                      <a:pt x="1635" y="2020"/>
                    </a:lnTo>
                    <a:lnTo>
                      <a:pt x="1623" y="2016"/>
                    </a:lnTo>
                    <a:lnTo>
                      <a:pt x="1614" y="2010"/>
                    </a:lnTo>
                    <a:lnTo>
                      <a:pt x="1608" y="2002"/>
                    </a:lnTo>
                    <a:lnTo>
                      <a:pt x="1605" y="1995"/>
                    </a:lnTo>
                    <a:lnTo>
                      <a:pt x="1602" y="1987"/>
                    </a:lnTo>
                    <a:lnTo>
                      <a:pt x="1601" y="1980"/>
                    </a:lnTo>
                    <a:lnTo>
                      <a:pt x="1604" y="1966"/>
                    </a:lnTo>
                    <a:lnTo>
                      <a:pt x="1607" y="1953"/>
                    </a:lnTo>
                    <a:lnTo>
                      <a:pt x="1608" y="1947"/>
                    </a:lnTo>
                    <a:lnTo>
                      <a:pt x="1608" y="1942"/>
                    </a:lnTo>
                    <a:lnTo>
                      <a:pt x="1607" y="1937"/>
                    </a:lnTo>
                    <a:lnTo>
                      <a:pt x="1605" y="1934"/>
                    </a:lnTo>
                    <a:lnTo>
                      <a:pt x="1600" y="1930"/>
                    </a:lnTo>
                    <a:lnTo>
                      <a:pt x="1593" y="1928"/>
                    </a:lnTo>
                    <a:lnTo>
                      <a:pt x="1587" y="1928"/>
                    </a:lnTo>
                    <a:lnTo>
                      <a:pt x="1580" y="1929"/>
                    </a:lnTo>
                    <a:lnTo>
                      <a:pt x="1576" y="1930"/>
                    </a:lnTo>
                    <a:lnTo>
                      <a:pt x="1574" y="1932"/>
                    </a:lnTo>
                    <a:lnTo>
                      <a:pt x="1570" y="1935"/>
                    </a:lnTo>
                    <a:lnTo>
                      <a:pt x="1568" y="1938"/>
                    </a:lnTo>
                    <a:lnTo>
                      <a:pt x="1566" y="1943"/>
                    </a:lnTo>
                    <a:lnTo>
                      <a:pt x="1564" y="1948"/>
                    </a:lnTo>
                    <a:lnTo>
                      <a:pt x="1563" y="1953"/>
                    </a:lnTo>
                    <a:lnTo>
                      <a:pt x="1563" y="1960"/>
                    </a:lnTo>
                    <a:lnTo>
                      <a:pt x="1563" y="1972"/>
                    </a:lnTo>
                    <a:lnTo>
                      <a:pt x="1567" y="1985"/>
                    </a:lnTo>
                    <a:lnTo>
                      <a:pt x="1570" y="1995"/>
                    </a:lnTo>
                    <a:lnTo>
                      <a:pt x="1574" y="2006"/>
                    </a:lnTo>
                    <a:lnTo>
                      <a:pt x="1577" y="2017"/>
                    </a:lnTo>
                    <a:lnTo>
                      <a:pt x="1579" y="2026"/>
                    </a:lnTo>
                    <a:lnTo>
                      <a:pt x="1579" y="2031"/>
                    </a:lnTo>
                    <a:lnTo>
                      <a:pt x="1579" y="2036"/>
                    </a:lnTo>
                    <a:lnTo>
                      <a:pt x="1577" y="2042"/>
                    </a:lnTo>
                    <a:lnTo>
                      <a:pt x="1575" y="2046"/>
                    </a:lnTo>
                    <a:lnTo>
                      <a:pt x="1566" y="2055"/>
                    </a:lnTo>
                    <a:lnTo>
                      <a:pt x="1551" y="2069"/>
                    </a:lnTo>
                    <a:lnTo>
                      <a:pt x="1547" y="2070"/>
                    </a:lnTo>
                    <a:lnTo>
                      <a:pt x="1539" y="2071"/>
                    </a:lnTo>
                    <a:lnTo>
                      <a:pt x="1529" y="2074"/>
                    </a:lnTo>
                    <a:lnTo>
                      <a:pt x="1514" y="2076"/>
                    </a:lnTo>
                    <a:lnTo>
                      <a:pt x="1494" y="2081"/>
                    </a:lnTo>
                    <a:lnTo>
                      <a:pt x="1474" y="2086"/>
                    </a:lnTo>
                    <a:lnTo>
                      <a:pt x="1456" y="2089"/>
                    </a:lnTo>
                    <a:lnTo>
                      <a:pt x="1446" y="2090"/>
                    </a:lnTo>
                    <a:lnTo>
                      <a:pt x="1427" y="2088"/>
                    </a:lnTo>
                    <a:lnTo>
                      <a:pt x="1409" y="2083"/>
                    </a:lnTo>
                    <a:lnTo>
                      <a:pt x="1394" y="2080"/>
                    </a:lnTo>
                    <a:lnTo>
                      <a:pt x="1386" y="2076"/>
                    </a:lnTo>
                    <a:lnTo>
                      <a:pt x="1377" y="2074"/>
                    </a:lnTo>
                    <a:lnTo>
                      <a:pt x="1367" y="2074"/>
                    </a:lnTo>
                    <a:lnTo>
                      <a:pt x="1354" y="2070"/>
                    </a:lnTo>
                    <a:lnTo>
                      <a:pt x="1343" y="2065"/>
                    </a:lnTo>
                    <a:lnTo>
                      <a:pt x="1336" y="2062"/>
                    </a:lnTo>
                    <a:lnTo>
                      <a:pt x="1330" y="2058"/>
                    </a:lnTo>
                    <a:lnTo>
                      <a:pt x="1325" y="2055"/>
                    </a:lnTo>
                    <a:lnTo>
                      <a:pt x="1322" y="2050"/>
                    </a:lnTo>
                    <a:lnTo>
                      <a:pt x="1315" y="2041"/>
                    </a:lnTo>
                    <a:lnTo>
                      <a:pt x="1306" y="2033"/>
                    </a:lnTo>
                    <a:lnTo>
                      <a:pt x="1296" y="2026"/>
                    </a:lnTo>
                    <a:lnTo>
                      <a:pt x="1283" y="2020"/>
                    </a:lnTo>
                    <a:lnTo>
                      <a:pt x="1277" y="2019"/>
                    </a:lnTo>
                    <a:lnTo>
                      <a:pt x="1270" y="2019"/>
                    </a:lnTo>
                    <a:lnTo>
                      <a:pt x="1261" y="2020"/>
                    </a:lnTo>
                    <a:lnTo>
                      <a:pt x="1253" y="2023"/>
                    </a:lnTo>
                    <a:lnTo>
                      <a:pt x="1236" y="2030"/>
                    </a:lnTo>
                    <a:lnTo>
                      <a:pt x="1220" y="2038"/>
                    </a:lnTo>
                    <a:lnTo>
                      <a:pt x="1211" y="2041"/>
                    </a:lnTo>
                    <a:lnTo>
                      <a:pt x="1203" y="2044"/>
                    </a:lnTo>
                    <a:lnTo>
                      <a:pt x="1195" y="2045"/>
                    </a:lnTo>
                    <a:lnTo>
                      <a:pt x="1185" y="2046"/>
                    </a:lnTo>
                    <a:lnTo>
                      <a:pt x="1176" y="2046"/>
                    </a:lnTo>
                    <a:lnTo>
                      <a:pt x="1166" y="2044"/>
                    </a:lnTo>
                    <a:lnTo>
                      <a:pt x="1158" y="2041"/>
                    </a:lnTo>
                    <a:lnTo>
                      <a:pt x="1151" y="2037"/>
                    </a:lnTo>
                    <a:close/>
                  </a:path>
                </a:pathLst>
              </a:custGeom>
              <a:solidFill>
                <a:srgbClr val="BFBFBF">
                  <a:alpha val="100000"/>
                </a:srgbClr>
              </a:solidFill>
              <a:ln w="9525" cap="flat" cmpd="sng">
                <a:solidFill>
                  <a:schemeClr val="bg1">
                    <a:alpha val="100000"/>
                  </a:schemeClr>
                </a:solidFill>
                <a:prstDash val="solid"/>
                <a:bevel/>
                <a:headEnd type="none" w="med" len="med"/>
                <a:tailEnd type="none" w="med" len="med"/>
              </a:ln>
            </p:spPr>
            <p:txBody>
              <a:bodyPr/>
              <a:lstStyle/>
              <a:p>
                <a:endParaRPr lang="zh-CN" altLang="en-US"/>
              </a:p>
            </p:txBody>
          </p:sp>
          <p:sp>
            <p:nvSpPr>
              <p:cNvPr id="44071" name="云南"/>
              <p:cNvSpPr/>
              <p:nvPr/>
            </p:nvSpPr>
            <p:spPr>
              <a:xfrm>
                <a:off x="1819297" y="2810022"/>
                <a:ext cx="904887" cy="95255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3417" h="3582">
                    <a:moveTo>
                      <a:pt x="856" y="1"/>
                    </a:moveTo>
                    <a:lnTo>
                      <a:pt x="851" y="1"/>
                    </a:lnTo>
                    <a:lnTo>
                      <a:pt x="844" y="1"/>
                    </a:lnTo>
                    <a:lnTo>
                      <a:pt x="828" y="0"/>
                    </a:lnTo>
                    <a:lnTo>
                      <a:pt x="815" y="0"/>
                    </a:lnTo>
                    <a:lnTo>
                      <a:pt x="810" y="3"/>
                    </a:lnTo>
                    <a:lnTo>
                      <a:pt x="807" y="6"/>
                    </a:lnTo>
                    <a:lnTo>
                      <a:pt x="806" y="11"/>
                    </a:lnTo>
                    <a:lnTo>
                      <a:pt x="805" y="17"/>
                    </a:lnTo>
                    <a:lnTo>
                      <a:pt x="806" y="23"/>
                    </a:lnTo>
                    <a:lnTo>
                      <a:pt x="807" y="29"/>
                    </a:lnTo>
                    <a:lnTo>
                      <a:pt x="811" y="34"/>
                    </a:lnTo>
                    <a:lnTo>
                      <a:pt x="813" y="38"/>
                    </a:lnTo>
                    <a:lnTo>
                      <a:pt x="817" y="42"/>
                    </a:lnTo>
                    <a:lnTo>
                      <a:pt x="819" y="47"/>
                    </a:lnTo>
                    <a:lnTo>
                      <a:pt x="821" y="50"/>
                    </a:lnTo>
                    <a:lnTo>
                      <a:pt x="821" y="54"/>
                    </a:lnTo>
                    <a:lnTo>
                      <a:pt x="821" y="59"/>
                    </a:lnTo>
                    <a:lnTo>
                      <a:pt x="819" y="62"/>
                    </a:lnTo>
                    <a:lnTo>
                      <a:pt x="817" y="66"/>
                    </a:lnTo>
                    <a:lnTo>
                      <a:pt x="813" y="69"/>
                    </a:lnTo>
                    <a:lnTo>
                      <a:pt x="804" y="76"/>
                    </a:lnTo>
                    <a:lnTo>
                      <a:pt x="794" y="86"/>
                    </a:lnTo>
                    <a:lnTo>
                      <a:pt x="791" y="91"/>
                    </a:lnTo>
                    <a:lnTo>
                      <a:pt x="786" y="95"/>
                    </a:lnTo>
                    <a:lnTo>
                      <a:pt x="783" y="101"/>
                    </a:lnTo>
                    <a:lnTo>
                      <a:pt x="780" y="108"/>
                    </a:lnTo>
                    <a:lnTo>
                      <a:pt x="779" y="114"/>
                    </a:lnTo>
                    <a:lnTo>
                      <a:pt x="778" y="119"/>
                    </a:lnTo>
                    <a:lnTo>
                      <a:pt x="779" y="125"/>
                    </a:lnTo>
                    <a:lnTo>
                      <a:pt x="780" y="129"/>
                    </a:lnTo>
                    <a:lnTo>
                      <a:pt x="784" y="137"/>
                    </a:lnTo>
                    <a:lnTo>
                      <a:pt x="787" y="144"/>
                    </a:lnTo>
                    <a:lnTo>
                      <a:pt x="788" y="147"/>
                    </a:lnTo>
                    <a:lnTo>
                      <a:pt x="788" y="150"/>
                    </a:lnTo>
                    <a:lnTo>
                      <a:pt x="788" y="152"/>
                    </a:lnTo>
                    <a:lnTo>
                      <a:pt x="786" y="155"/>
                    </a:lnTo>
                    <a:lnTo>
                      <a:pt x="781" y="158"/>
                    </a:lnTo>
                    <a:lnTo>
                      <a:pt x="772" y="164"/>
                    </a:lnTo>
                    <a:lnTo>
                      <a:pt x="767" y="167"/>
                    </a:lnTo>
                    <a:lnTo>
                      <a:pt x="762" y="169"/>
                    </a:lnTo>
                    <a:lnTo>
                      <a:pt x="758" y="170"/>
                    </a:lnTo>
                    <a:lnTo>
                      <a:pt x="754" y="169"/>
                    </a:lnTo>
                    <a:lnTo>
                      <a:pt x="750" y="169"/>
                    </a:lnTo>
                    <a:lnTo>
                      <a:pt x="748" y="167"/>
                    </a:lnTo>
                    <a:lnTo>
                      <a:pt x="746" y="164"/>
                    </a:lnTo>
                    <a:lnTo>
                      <a:pt x="743" y="160"/>
                    </a:lnTo>
                    <a:lnTo>
                      <a:pt x="742" y="148"/>
                    </a:lnTo>
                    <a:lnTo>
                      <a:pt x="741" y="130"/>
                    </a:lnTo>
                    <a:lnTo>
                      <a:pt x="740" y="112"/>
                    </a:lnTo>
                    <a:lnTo>
                      <a:pt x="740" y="97"/>
                    </a:lnTo>
                    <a:lnTo>
                      <a:pt x="739" y="91"/>
                    </a:lnTo>
                    <a:lnTo>
                      <a:pt x="737" y="87"/>
                    </a:lnTo>
                    <a:lnTo>
                      <a:pt x="735" y="84"/>
                    </a:lnTo>
                    <a:lnTo>
                      <a:pt x="733" y="81"/>
                    </a:lnTo>
                    <a:lnTo>
                      <a:pt x="729" y="80"/>
                    </a:lnTo>
                    <a:lnTo>
                      <a:pt x="725" y="80"/>
                    </a:lnTo>
                    <a:lnTo>
                      <a:pt x="721" y="80"/>
                    </a:lnTo>
                    <a:lnTo>
                      <a:pt x="716" y="81"/>
                    </a:lnTo>
                    <a:lnTo>
                      <a:pt x="703" y="84"/>
                    </a:lnTo>
                    <a:lnTo>
                      <a:pt x="690" y="86"/>
                    </a:lnTo>
                    <a:lnTo>
                      <a:pt x="684" y="87"/>
                    </a:lnTo>
                    <a:lnTo>
                      <a:pt x="680" y="89"/>
                    </a:lnTo>
                    <a:lnTo>
                      <a:pt x="678" y="91"/>
                    </a:lnTo>
                    <a:lnTo>
                      <a:pt x="677" y="93"/>
                    </a:lnTo>
                    <a:lnTo>
                      <a:pt x="678" y="100"/>
                    </a:lnTo>
                    <a:lnTo>
                      <a:pt x="680" y="111"/>
                    </a:lnTo>
                    <a:lnTo>
                      <a:pt x="681" y="123"/>
                    </a:lnTo>
                    <a:lnTo>
                      <a:pt x="681" y="139"/>
                    </a:lnTo>
                    <a:lnTo>
                      <a:pt x="680" y="158"/>
                    </a:lnTo>
                    <a:lnTo>
                      <a:pt x="678" y="175"/>
                    </a:lnTo>
                    <a:lnTo>
                      <a:pt x="679" y="195"/>
                    </a:lnTo>
                    <a:lnTo>
                      <a:pt x="678" y="202"/>
                    </a:lnTo>
                    <a:lnTo>
                      <a:pt x="668" y="205"/>
                    </a:lnTo>
                    <a:lnTo>
                      <a:pt x="658" y="209"/>
                    </a:lnTo>
                    <a:lnTo>
                      <a:pt x="655" y="212"/>
                    </a:lnTo>
                    <a:lnTo>
                      <a:pt x="653" y="215"/>
                    </a:lnTo>
                    <a:lnTo>
                      <a:pt x="651" y="220"/>
                    </a:lnTo>
                    <a:lnTo>
                      <a:pt x="649" y="227"/>
                    </a:lnTo>
                    <a:lnTo>
                      <a:pt x="648" y="243"/>
                    </a:lnTo>
                    <a:lnTo>
                      <a:pt x="648" y="262"/>
                    </a:lnTo>
                    <a:lnTo>
                      <a:pt x="648" y="272"/>
                    </a:lnTo>
                    <a:lnTo>
                      <a:pt x="651" y="283"/>
                    </a:lnTo>
                    <a:lnTo>
                      <a:pt x="653" y="293"/>
                    </a:lnTo>
                    <a:lnTo>
                      <a:pt x="655" y="301"/>
                    </a:lnTo>
                    <a:lnTo>
                      <a:pt x="664" y="315"/>
                    </a:lnTo>
                    <a:lnTo>
                      <a:pt x="671" y="326"/>
                    </a:lnTo>
                    <a:lnTo>
                      <a:pt x="674" y="331"/>
                    </a:lnTo>
                    <a:lnTo>
                      <a:pt x="677" y="337"/>
                    </a:lnTo>
                    <a:lnTo>
                      <a:pt x="679" y="344"/>
                    </a:lnTo>
                    <a:lnTo>
                      <a:pt x="681" y="350"/>
                    </a:lnTo>
                    <a:lnTo>
                      <a:pt x="681" y="357"/>
                    </a:lnTo>
                    <a:lnTo>
                      <a:pt x="681" y="363"/>
                    </a:lnTo>
                    <a:lnTo>
                      <a:pt x="679" y="368"/>
                    </a:lnTo>
                    <a:lnTo>
                      <a:pt x="676" y="372"/>
                    </a:lnTo>
                    <a:lnTo>
                      <a:pt x="673" y="376"/>
                    </a:lnTo>
                    <a:lnTo>
                      <a:pt x="671" y="381"/>
                    </a:lnTo>
                    <a:lnTo>
                      <a:pt x="670" y="384"/>
                    </a:lnTo>
                    <a:lnTo>
                      <a:pt x="668" y="390"/>
                    </a:lnTo>
                    <a:lnTo>
                      <a:pt x="667" y="395"/>
                    </a:lnTo>
                    <a:lnTo>
                      <a:pt x="666" y="401"/>
                    </a:lnTo>
                    <a:lnTo>
                      <a:pt x="665" y="407"/>
                    </a:lnTo>
                    <a:lnTo>
                      <a:pt x="661" y="413"/>
                    </a:lnTo>
                    <a:lnTo>
                      <a:pt x="658" y="419"/>
                    </a:lnTo>
                    <a:lnTo>
                      <a:pt x="652" y="423"/>
                    </a:lnTo>
                    <a:lnTo>
                      <a:pt x="647" y="427"/>
                    </a:lnTo>
                    <a:lnTo>
                      <a:pt x="641" y="429"/>
                    </a:lnTo>
                    <a:lnTo>
                      <a:pt x="635" y="429"/>
                    </a:lnTo>
                    <a:lnTo>
                      <a:pt x="629" y="429"/>
                    </a:lnTo>
                    <a:lnTo>
                      <a:pt x="624" y="428"/>
                    </a:lnTo>
                    <a:lnTo>
                      <a:pt x="620" y="426"/>
                    </a:lnTo>
                    <a:lnTo>
                      <a:pt x="616" y="423"/>
                    </a:lnTo>
                    <a:lnTo>
                      <a:pt x="611" y="423"/>
                    </a:lnTo>
                    <a:lnTo>
                      <a:pt x="607" y="423"/>
                    </a:lnTo>
                    <a:lnTo>
                      <a:pt x="602" y="426"/>
                    </a:lnTo>
                    <a:lnTo>
                      <a:pt x="592" y="432"/>
                    </a:lnTo>
                    <a:lnTo>
                      <a:pt x="584" y="439"/>
                    </a:lnTo>
                    <a:lnTo>
                      <a:pt x="580" y="442"/>
                    </a:lnTo>
                    <a:lnTo>
                      <a:pt x="576" y="445"/>
                    </a:lnTo>
                    <a:lnTo>
                      <a:pt x="571" y="447"/>
                    </a:lnTo>
                    <a:lnTo>
                      <a:pt x="567" y="448"/>
                    </a:lnTo>
                    <a:lnTo>
                      <a:pt x="563" y="450"/>
                    </a:lnTo>
                    <a:lnTo>
                      <a:pt x="558" y="448"/>
                    </a:lnTo>
                    <a:lnTo>
                      <a:pt x="554" y="447"/>
                    </a:lnTo>
                    <a:lnTo>
                      <a:pt x="552" y="446"/>
                    </a:lnTo>
                    <a:lnTo>
                      <a:pt x="547" y="439"/>
                    </a:lnTo>
                    <a:lnTo>
                      <a:pt x="545" y="431"/>
                    </a:lnTo>
                    <a:lnTo>
                      <a:pt x="544" y="421"/>
                    </a:lnTo>
                    <a:lnTo>
                      <a:pt x="542" y="409"/>
                    </a:lnTo>
                    <a:lnTo>
                      <a:pt x="544" y="397"/>
                    </a:lnTo>
                    <a:lnTo>
                      <a:pt x="544" y="389"/>
                    </a:lnTo>
                    <a:lnTo>
                      <a:pt x="542" y="381"/>
                    </a:lnTo>
                    <a:lnTo>
                      <a:pt x="540" y="374"/>
                    </a:lnTo>
                    <a:lnTo>
                      <a:pt x="532" y="357"/>
                    </a:lnTo>
                    <a:lnTo>
                      <a:pt x="525" y="338"/>
                    </a:lnTo>
                    <a:lnTo>
                      <a:pt x="523" y="332"/>
                    </a:lnTo>
                    <a:lnTo>
                      <a:pt x="521" y="328"/>
                    </a:lnTo>
                    <a:lnTo>
                      <a:pt x="517" y="325"/>
                    </a:lnTo>
                    <a:lnTo>
                      <a:pt x="515" y="322"/>
                    </a:lnTo>
                    <a:lnTo>
                      <a:pt x="511" y="321"/>
                    </a:lnTo>
                    <a:lnTo>
                      <a:pt x="508" y="322"/>
                    </a:lnTo>
                    <a:lnTo>
                      <a:pt x="504" y="324"/>
                    </a:lnTo>
                    <a:lnTo>
                      <a:pt x="500" y="327"/>
                    </a:lnTo>
                    <a:lnTo>
                      <a:pt x="496" y="332"/>
                    </a:lnTo>
                    <a:lnTo>
                      <a:pt x="494" y="338"/>
                    </a:lnTo>
                    <a:lnTo>
                      <a:pt x="492" y="344"/>
                    </a:lnTo>
                    <a:lnTo>
                      <a:pt x="492" y="351"/>
                    </a:lnTo>
                    <a:lnTo>
                      <a:pt x="495" y="365"/>
                    </a:lnTo>
                    <a:lnTo>
                      <a:pt x="498" y="378"/>
                    </a:lnTo>
                    <a:lnTo>
                      <a:pt x="501" y="383"/>
                    </a:lnTo>
                    <a:lnTo>
                      <a:pt x="500" y="388"/>
                    </a:lnTo>
                    <a:lnTo>
                      <a:pt x="497" y="391"/>
                    </a:lnTo>
                    <a:lnTo>
                      <a:pt x="495" y="394"/>
                    </a:lnTo>
                    <a:lnTo>
                      <a:pt x="485" y="398"/>
                    </a:lnTo>
                    <a:lnTo>
                      <a:pt x="475" y="402"/>
                    </a:lnTo>
                    <a:lnTo>
                      <a:pt x="462" y="406"/>
                    </a:lnTo>
                    <a:lnTo>
                      <a:pt x="453" y="408"/>
                    </a:lnTo>
                    <a:lnTo>
                      <a:pt x="450" y="409"/>
                    </a:lnTo>
                    <a:lnTo>
                      <a:pt x="447" y="410"/>
                    </a:lnTo>
                    <a:lnTo>
                      <a:pt x="446" y="412"/>
                    </a:lnTo>
                    <a:lnTo>
                      <a:pt x="446" y="414"/>
                    </a:lnTo>
                    <a:lnTo>
                      <a:pt x="446" y="420"/>
                    </a:lnTo>
                    <a:lnTo>
                      <a:pt x="447" y="427"/>
                    </a:lnTo>
                    <a:lnTo>
                      <a:pt x="447" y="435"/>
                    </a:lnTo>
                    <a:lnTo>
                      <a:pt x="445" y="445"/>
                    </a:lnTo>
                    <a:lnTo>
                      <a:pt x="441" y="460"/>
                    </a:lnTo>
                    <a:lnTo>
                      <a:pt x="437" y="477"/>
                    </a:lnTo>
                    <a:lnTo>
                      <a:pt x="435" y="484"/>
                    </a:lnTo>
                    <a:lnTo>
                      <a:pt x="435" y="491"/>
                    </a:lnTo>
                    <a:lnTo>
                      <a:pt x="437" y="497"/>
                    </a:lnTo>
                    <a:lnTo>
                      <a:pt x="439" y="503"/>
                    </a:lnTo>
                    <a:lnTo>
                      <a:pt x="441" y="508"/>
                    </a:lnTo>
                    <a:lnTo>
                      <a:pt x="444" y="513"/>
                    </a:lnTo>
                    <a:lnTo>
                      <a:pt x="446" y="519"/>
                    </a:lnTo>
                    <a:lnTo>
                      <a:pt x="447" y="524"/>
                    </a:lnTo>
                    <a:lnTo>
                      <a:pt x="450" y="539"/>
                    </a:lnTo>
                    <a:lnTo>
                      <a:pt x="451" y="554"/>
                    </a:lnTo>
                    <a:lnTo>
                      <a:pt x="454" y="576"/>
                    </a:lnTo>
                    <a:lnTo>
                      <a:pt x="459" y="604"/>
                    </a:lnTo>
                    <a:lnTo>
                      <a:pt x="466" y="635"/>
                    </a:lnTo>
                    <a:lnTo>
                      <a:pt x="472" y="662"/>
                    </a:lnTo>
                    <a:lnTo>
                      <a:pt x="478" y="684"/>
                    </a:lnTo>
                    <a:lnTo>
                      <a:pt x="483" y="699"/>
                    </a:lnTo>
                    <a:lnTo>
                      <a:pt x="487" y="705"/>
                    </a:lnTo>
                    <a:lnTo>
                      <a:pt x="490" y="709"/>
                    </a:lnTo>
                    <a:lnTo>
                      <a:pt x="496" y="710"/>
                    </a:lnTo>
                    <a:lnTo>
                      <a:pt x="502" y="711"/>
                    </a:lnTo>
                    <a:lnTo>
                      <a:pt x="509" y="710"/>
                    </a:lnTo>
                    <a:lnTo>
                      <a:pt x="515" y="708"/>
                    </a:lnTo>
                    <a:lnTo>
                      <a:pt x="520" y="704"/>
                    </a:lnTo>
                    <a:lnTo>
                      <a:pt x="523" y="699"/>
                    </a:lnTo>
                    <a:lnTo>
                      <a:pt x="527" y="693"/>
                    </a:lnTo>
                    <a:lnTo>
                      <a:pt x="529" y="686"/>
                    </a:lnTo>
                    <a:lnTo>
                      <a:pt x="532" y="679"/>
                    </a:lnTo>
                    <a:lnTo>
                      <a:pt x="532" y="671"/>
                    </a:lnTo>
                    <a:lnTo>
                      <a:pt x="533" y="666"/>
                    </a:lnTo>
                    <a:lnTo>
                      <a:pt x="534" y="662"/>
                    </a:lnTo>
                    <a:lnTo>
                      <a:pt x="538" y="659"/>
                    </a:lnTo>
                    <a:lnTo>
                      <a:pt x="540" y="658"/>
                    </a:lnTo>
                    <a:lnTo>
                      <a:pt x="545" y="658"/>
                    </a:lnTo>
                    <a:lnTo>
                      <a:pt x="548" y="659"/>
                    </a:lnTo>
                    <a:lnTo>
                      <a:pt x="553" y="662"/>
                    </a:lnTo>
                    <a:lnTo>
                      <a:pt x="558" y="667"/>
                    </a:lnTo>
                    <a:lnTo>
                      <a:pt x="567" y="667"/>
                    </a:lnTo>
                    <a:lnTo>
                      <a:pt x="580" y="669"/>
                    </a:lnTo>
                    <a:lnTo>
                      <a:pt x="585" y="677"/>
                    </a:lnTo>
                    <a:lnTo>
                      <a:pt x="590" y="685"/>
                    </a:lnTo>
                    <a:lnTo>
                      <a:pt x="592" y="688"/>
                    </a:lnTo>
                    <a:lnTo>
                      <a:pt x="595" y="691"/>
                    </a:lnTo>
                    <a:lnTo>
                      <a:pt x="598" y="693"/>
                    </a:lnTo>
                    <a:lnTo>
                      <a:pt x="602" y="692"/>
                    </a:lnTo>
                    <a:lnTo>
                      <a:pt x="610" y="688"/>
                    </a:lnTo>
                    <a:lnTo>
                      <a:pt x="617" y="686"/>
                    </a:lnTo>
                    <a:lnTo>
                      <a:pt x="621" y="686"/>
                    </a:lnTo>
                    <a:lnTo>
                      <a:pt x="622" y="687"/>
                    </a:lnTo>
                    <a:lnTo>
                      <a:pt x="623" y="690"/>
                    </a:lnTo>
                    <a:lnTo>
                      <a:pt x="623" y="693"/>
                    </a:lnTo>
                    <a:lnTo>
                      <a:pt x="621" y="702"/>
                    </a:lnTo>
                    <a:lnTo>
                      <a:pt x="616" y="711"/>
                    </a:lnTo>
                    <a:lnTo>
                      <a:pt x="613" y="722"/>
                    </a:lnTo>
                    <a:lnTo>
                      <a:pt x="611" y="734"/>
                    </a:lnTo>
                    <a:lnTo>
                      <a:pt x="611" y="747"/>
                    </a:lnTo>
                    <a:lnTo>
                      <a:pt x="615" y="760"/>
                    </a:lnTo>
                    <a:lnTo>
                      <a:pt x="618" y="773"/>
                    </a:lnTo>
                    <a:lnTo>
                      <a:pt x="621" y="787"/>
                    </a:lnTo>
                    <a:lnTo>
                      <a:pt x="622" y="799"/>
                    </a:lnTo>
                    <a:lnTo>
                      <a:pt x="623" y="809"/>
                    </a:lnTo>
                    <a:lnTo>
                      <a:pt x="623" y="818"/>
                    </a:lnTo>
                    <a:lnTo>
                      <a:pt x="622" y="825"/>
                    </a:lnTo>
                    <a:lnTo>
                      <a:pt x="617" y="839"/>
                    </a:lnTo>
                    <a:lnTo>
                      <a:pt x="609" y="855"/>
                    </a:lnTo>
                    <a:lnTo>
                      <a:pt x="605" y="863"/>
                    </a:lnTo>
                    <a:lnTo>
                      <a:pt x="603" y="872"/>
                    </a:lnTo>
                    <a:lnTo>
                      <a:pt x="602" y="880"/>
                    </a:lnTo>
                    <a:lnTo>
                      <a:pt x="602" y="889"/>
                    </a:lnTo>
                    <a:lnTo>
                      <a:pt x="603" y="898"/>
                    </a:lnTo>
                    <a:lnTo>
                      <a:pt x="607" y="906"/>
                    </a:lnTo>
                    <a:lnTo>
                      <a:pt x="611" y="913"/>
                    </a:lnTo>
                    <a:lnTo>
                      <a:pt x="617" y="921"/>
                    </a:lnTo>
                    <a:lnTo>
                      <a:pt x="621" y="925"/>
                    </a:lnTo>
                    <a:lnTo>
                      <a:pt x="622" y="929"/>
                    </a:lnTo>
                    <a:lnTo>
                      <a:pt x="624" y="932"/>
                    </a:lnTo>
                    <a:lnTo>
                      <a:pt x="624" y="935"/>
                    </a:lnTo>
                    <a:lnTo>
                      <a:pt x="624" y="940"/>
                    </a:lnTo>
                    <a:lnTo>
                      <a:pt x="622" y="946"/>
                    </a:lnTo>
                    <a:lnTo>
                      <a:pt x="614" y="958"/>
                    </a:lnTo>
                    <a:lnTo>
                      <a:pt x="608" y="971"/>
                    </a:lnTo>
                    <a:lnTo>
                      <a:pt x="605" y="982"/>
                    </a:lnTo>
                    <a:lnTo>
                      <a:pt x="605" y="998"/>
                    </a:lnTo>
                    <a:lnTo>
                      <a:pt x="605" y="1015"/>
                    </a:lnTo>
                    <a:lnTo>
                      <a:pt x="605" y="1034"/>
                    </a:lnTo>
                    <a:lnTo>
                      <a:pt x="605" y="1075"/>
                    </a:lnTo>
                    <a:lnTo>
                      <a:pt x="603" y="1108"/>
                    </a:lnTo>
                    <a:lnTo>
                      <a:pt x="599" y="1135"/>
                    </a:lnTo>
                    <a:lnTo>
                      <a:pt x="596" y="1164"/>
                    </a:lnTo>
                    <a:lnTo>
                      <a:pt x="594" y="1178"/>
                    </a:lnTo>
                    <a:lnTo>
                      <a:pt x="590" y="1192"/>
                    </a:lnTo>
                    <a:lnTo>
                      <a:pt x="585" y="1207"/>
                    </a:lnTo>
                    <a:lnTo>
                      <a:pt x="579" y="1221"/>
                    </a:lnTo>
                    <a:lnTo>
                      <a:pt x="572" y="1234"/>
                    </a:lnTo>
                    <a:lnTo>
                      <a:pt x="564" y="1246"/>
                    </a:lnTo>
                    <a:lnTo>
                      <a:pt x="557" y="1255"/>
                    </a:lnTo>
                    <a:lnTo>
                      <a:pt x="553" y="1265"/>
                    </a:lnTo>
                    <a:lnTo>
                      <a:pt x="560" y="1279"/>
                    </a:lnTo>
                    <a:lnTo>
                      <a:pt x="569" y="1297"/>
                    </a:lnTo>
                    <a:lnTo>
                      <a:pt x="569" y="1308"/>
                    </a:lnTo>
                    <a:lnTo>
                      <a:pt x="567" y="1315"/>
                    </a:lnTo>
                    <a:lnTo>
                      <a:pt x="564" y="1321"/>
                    </a:lnTo>
                    <a:lnTo>
                      <a:pt x="560" y="1326"/>
                    </a:lnTo>
                    <a:lnTo>
                      <a:pt x="557" y="1327"/>
                    </a:lnTo>
                    <a:lnTo>
                      <a:pt x="553" y="1328"/>
                    </a:lnTo>
                    <a:lnTo>
                      <a:pt x="550" y="1327"/>
                    </a:lnTo>
                    <a:lnTo>
                      <a:pt x="547" y="1324"/>
                    </a:lnTo>
                    <a:lnTo>
                      <a:pt x="542" y="1317"/>
                    </a:lnTo>
                    <a:lnTo>
                      <a:pt x="534" y="1309"/>
                    </a:lnTo>
                    <a:lnTo>
                      <a:pt x="529" y="1305"/>
                    </a:lnTo>
                    <a:lnTo>
                      <a:pt x="525" y="1303"/>
                    </a:lnTo>
                    <a:lnTo>
                      <a:pt x="519" y="1302"/>
                    </a:lnTo>
                    <a:lnTo>
                      <a:pt x="513" y="1302"/>
                    </a:lnTo>
                    <a:lnTo>
                      <a:pt x="510" y="1303"/>
                    </a:lnTo>
                    <a:lnTo>
                      <a:pt x="509" y="1305"/>
                    </a:lnTo>
                    <a:lnTo>
                      <a:pt x="507" y="1308"/>
                    </a:lnTo>
                    <a:lnTo>
                      <a:pt x="506" y="1310"/>
                    </a:lnTo>
                    <a:lnTo>
                      <a:pt x="506" y="1316"/>
                    </a:lnTo>
                    <a:lnTo>
                      <a:pt x="506" y="1323"/>
                    </a:lnTo>
                    <a:lnTo>
                      <a:pt x="509" y="1341"/>
                    </a:lnTo>
                    <a:lnTo>
                      <a:pt x="513" y="1362"/>
                    </a:lnTo>
                    <a:lnTo>
                      <a:pt x="516" y="1373"/>
                    </a:lnTo>
                    <a:lnTo>
                      <a:pt x="521" y="1384"/>
                    </a:lnTo>
                    <a:lnTo>
                      <a:pt x="526" y="1393"/>
                    </a:lnTo>
                    <a:lnTo>
                      <a:pt x="533" y="1403"/>
                    </a:lnTo>
                    <a:lnTo>
                      <a:pt x="538" y="1412"/>
                    </a:lnTo>
                    <a:lnTo>
                      <a:pt x="542" y="1421"/>
                    </a:lnTo>
                    <a:lnTo>
                      <a:pt x="544" y="1425"/>
                    </a:lnTo>
                    <a:lnTo>
                      <a:pt x="544" y="1429"/>
                    </a:lnTo>
                    <a:lnTo>
                      <a:pt x="544" y="1434"/>
                    </a:lnTo>
                    <a:lnTo>
                      <a:pt x="544" y="1437"/>
                    </a:lnTo>
                    <a:lnTo>
                      <a:pt x="541" y="1443"/>
                    </a:lnTo>
                    <a:lnTo>
                      <a:pt x="538" y="1449"/>
                    </a:lnTo>
                    <a:lnTo>
                      <a:pt x="534" y="1453"/>
                    </a:lnTo>
                    <a:lnTo>
                      <a:pt x="529" y="1455"/>
                    </a:lnTo>
                    <a:lnTo>
                      <a:pt x="525" y="1455"/>
                    </a:lnTo>
                    <a:lnTo>
                      <a:pt x="517" y="1454"/>
                    </a:lnTo>
                    <a:lnTo>
                      <a:pt x="509" y="1450"/>
                    </a:lnTo>
                    <a:lnTo>
                      <a:pt x="498" y="1446"/>
                    </a:lnTo>
                    <a:lnTo>
                      <a:pt x="492" y="1443"/>
                    </a:lnTo>
                    <a:lnTo>
                      <a:pt x="487" y="1442"/>
                    </a:lnTo>
                    <a:lnTo>
                      <a:pt x="483" y="1442"/>
                    </a:lnTo>
                    <a:lnTo>
                      <a:pt x="478" y="1442"/>
                    </a:lnTo>
                    <a:lnTo>
                      <a:pt x="475" y="1443"/>
                    </a:lnTo>
                    <a:lnTo>
                      <a:pt x="471" y="1446"/>
                    </a:lnTo>
                    <a:lnTo>
                      <a:pt x="467" y="1448"/>
                    </a:lnTo>
                    <a:lnTo>
                      <a:pt x="464" y="1452"/>
                    </a:lnTo>
                    <a:lnTo>
                      <a:pt x="451" y="1468"/>
                    </a:lnTo>
                    <a:lnTo>
                      <a:pt x="437" y="1491"/>
                    </a:lnTo>
                    <a:lnTo>
                      <a:pt x="422" y="1513"/>
                    </a:lnTo>
                    <a:lnTo>
                      <a:pt x="409" y="1535"/>
                    </a:lnTo>
                    <a:lnTo>
                      <a:pt x="404" y="1544"/>
                    </a:lnTo>
                    <a:lnTo>
                      <a:pt x="400" y="1550"/>
                    </a:lnTo>
                    <a:lnTo>
                      <a:pt x="397" y="1553"/>
                    </a:lnTo>
                    <a:lnTo>
                      <a:pt x="395" y="1555"/>
                    </a:lnTo>
                    <a:lnTo>
                      <a:pt x="393" y="1555"/>
                    </a:lnTo>
                    <a:lnTo>
                      <a:pt x="391" y="1555"/>
                    </a:lnTo>
                    <a:lnTo>
                      <a:pt x="384" y="1553"/>
                    </a:lnTo>
                    <a:lnTo>
                      <a:pt x="374" y="1547"/>
                    </a:lnTo>
                    <a:lnTo>
                      <a:pt x="368" y="1542"/>
                    </a:lnTo>
                    <a:lnTo>
                      <a:pt x="362" y="1537"/>
                    </a:lnTo>
                    <a:lnTo>
                      <a:pt x="356" y="1532"/>
                    </a:lnTo>
                    <a:lnTo>
                      <a:pt x="351" y="1526"/>
                    </a:lnTo>
                    <a:lnTo>
                      <a:pt x="345" y="1510"/>
                    </a:lnTo>
                    <a:lnTo>
                      <a:pt x="339" y="1498"/>
                    </a:lnTo>
                    <a:lnTo>
                      <a:pt x="336" y="1497"/>
                    </a:lnTo>
                    <a:lnTo>
                      <a:pt x="332" y="1497"/>
                    </a:lnTo>
                    <a:lnTo>
                      <a:pt x="330" y="1498"/>
                    </a:lnTo>
                    <a:lnTo>
                      <a:pt x="327" y="1499"/>
                    </a:lnTo>
                    <a:lnTo>
                      <a:pt x="325" y="1506"/>
                    </a:lnTo>
                    <a:lnTo>
                      <a:pt x="322" y="1516"/>
                    </a:lnTo>
                    <a:lnTo>
                      <a:pt x="319" y="1526"/>
                    </a:lnTo>
                    <a:lnTo>
                      <a:pt x="317" y="1537"/>
                    </a:lnTo>
                    <a:lnTo>
                      <a:pt x="315" y="1542"/>
                    </a:lnTo>
                    <a:lnTo>
                      <a:pt x="313" y="1547"/>
                    </a:lnTo>
                    <a:lnTo>
                      <a:pt x="311" y="1550"/>
                    </a:lnTo>
                    <a:lnTo>
                      <a:pt x="307" y="1554"/>
                    </a:lnTo>
                    <a:lnTo>
                      <a:pt x="303" y="1559"/>
                    </a:lnTo>
                    <a:lnTo>
                      <a:pt x="301" y="1563"/>
                    </a:lnTo>
                    <a:lnTo>
                      <a:pt x="301" y="1568"/>
                    </a:lnTo>
                    <a:lnTo>
                      <a:pt x="303" y="1573"/>
                    </a:lnTo>
                    <a:lnTo>
                      <a:pt x="305" y="1576"/>
                    </a:lnTo>
                    <a:lnTo>
                      <a:pt x="307" y="1581"/>
                    </a:lnTo>
                    <a:lnTo>
                      <a:pt x="308" y="1585"/>
                    </a:lnTo>
                    <a:lnTo>
                      <a:pt x="308" y="1588"/>
                    </a:lnTo>
                    <a:lnTo>
                      <a:pt x="305" y="1597"/>
                    </a:lnTo>
                    <a:lnTo>
                      <a:pt x="300" y="1603"/>
                    </a:lnTo>
                    <a:lnTo>
                      <a:pt x="294" y="1607"/>
                    </a:lnTo>
                    <a:lnTo>
                      <a:pt x="287" y="1614"/>
                    </a:lnTo>
                    <a:lnTo>
                      <a:pt x="278" y="1627"/>
                    </a:lnTo>
                    <a:lnTo>
                      <a:pt x="269" y="1639"/>
                    </a:lnTo>
                    <a:lnTo>
                      <a:pt x="262" y="1644"/>
                    </a:lnTo>
                    <a:lnTo>
                      <a:pt x="252" y="1650"/>
                    </a:lnTo>
                    <a:lnTo>
                      <a:pt x="244" y="1657"/>
                    </a:lnTo>
                    <a:lnTo>
                      <a:pt x="238" y="1664"/>
                    </a:lnTo>
                    <a:lnTo>
                      <a:pt x="235" y="1670"/>
                    </a:lnTo>
                    <a:lnTo>
                      <a:pt x="231" y="1675"/>
                    </a:lnTo>
                    <a:lnTo>
                      <a:pt x="226" y="1679"/>
                    </a:lnTo>
                    <a:lnTo>
                      <a:pt x="223" y="1681"/>
                    </a:lnTo>
                    <a:lnTo>
                      <a:pt x="218" y="1681"/>
                    </a:lnTo>
                    <a:lnTo>
                      <a:pt x="213" y="1680"/>
                    </a:lnTo>
                    <a:lnTo>
                      <a:pt x="207" y="1675"/>
                    </a:lnTo>
                    <a:lnTo>
                      <a:pt x="200" y="1670"/>
                    </a:lnTo>
                    <a:lnTo>
                      <a:pt x="195" y="1667"/>
                    </a:lnTo>
                    <a:lnTo>
                      <a:pt x="192" y="1666"/>
                    </a:lnTo>
                    <a:lnTo>
                      <a:pt x="188" y="1666"/>
                    </a:lnTo>
                    <a:lnTo>
                      <a:pt x="186" y="1666"/>
                    </a:lnTo>
                    <a:lnTo>
                      <a:pt x="180" y="1669"/>
                    </a:lnTo>
                    <a:lnTo>
                      <a:pt x="174" y="1676"/>
                    </a:lnTo>
                    <a:lnTo>
                      <a:pt x="163" y="1693"/>
                    </a:lnTo>
                    <a:lnTo>
                      <a:pt x="150" y="1711"/>
                    </a:lnTo>
                    <a:lnTo>
                      <a:pt x="144" y="1717"/>
                    </a:lnTo>
                    <a:lnTo>
                      <a:pt x="137" y="1723"/>
                    </a:lnTo>
                    <a:lnTo>
                      <a:pt x="131" y="1727"/>
                    </a:lnTo>
                    <a:lnTo>
                      <a:pt x="128" y="1729"/>
                    </a:lnTo>
                    <a:lnTo>
                      <a:pt x="125" y="1729"/>
                    </a:lnTo>
                    <a:lnTo>
                      <a:pt x="125" y="1730"/>
                    </a:lnTo>
                    <a:lnTo>
                      <a:pt x="125" y="1731"/>
                    </a:lnTo>
                    <a:lnTo>
                      <a:pt x="125" y="1733"/>
                    </a:lnTo>
                    <a:lnTo>
                      <a:pt x="128" y="1738"/>
                    </a:lnTo>
                    <a:lnTo>
                      <a:pt x="129" y="1745"/>
                    </a:lnTo>
                    <a:lnTo>
                      <a:pt x="129" y="1753"/>
                    </a:lnTo>
                    <a:lnTo>
                      <a:pt x="126" y="1762"/>
                    </a:lnTo>
                    <a:lnTo>
                      <a:pt x="123" y="1770"/>
                    </a:lnTo>
                    <a:lnTo>
                      <a:pt x="120" y="1777"/>
                    </a:lnTo>
                    <a:lnTo>
                      <a:pt x="118" y="1786"/>
                    </a:lnTo>
                    <a:lnTo>
                      <a:pt x="117" y="1794"/>
                    </a:lnTo>
                    <a:lnTo>
                      <a:pt x="118" y="1800"/>
                    </a:lnTo>
                    <a:lnTo>
                      <a:pt x="119" y="1806"/>
                    </a:lnTo>
                    <a:lnTo>
                      <a:pt x="125" y="1815"/>
                    </a:lnTo>
                    <a:lnTo>
                      <a:pt x="130" y="1822"/>
                    </a:lnTo>
                    <a:lnTo>
                      <a:pt x="132" y="1826"/>
                    </a:lnTo>
                    <a:lnTo>
                      <a:pt x="133" y="1830"/>
                    </a:lnTo>
                    <a:lnTo>
                      <a:pt x="133" y="1833"/>
                    </a:lnTo>
                    <a:lnTo>
                      <a:pt x="133" y="1837"/>
                    </a:lnTo>
                    <a:lnTo>
                      <a:pt x="131" y="1841"/>
                    </a:lnTo>
                    <a:lnTo>
                      <a:pt x="126" y="1844"/>
                    </a:lnTo>
                    <a:lnTo>
                      <a:pt x="123" y="1845"/>
                    </a:lnTo>
                    <a:lnTo>
                      <a:pt x="117" y="1845"/>
                    </a:lnTo>
                    <a:lnTo>
                      <a:pt x="105" y="1844"/>
                    </a:lnTo>
                    <a:lnTo>
                      <a:pt x="93" y="1845"/>
                    </a:lnTo>
                    <a:lnTo>
                      <a:pt x="85" y="1850"/>
                    </a:lnTo>
                    <a:lnTo>
                      <a:pt x="75" y="1858"/>
                    </a:lnTo>
                    <a:lnTo>
                      <a:pt x="66" y="1864"/>
                    </a:lnTo>
                    <a:lnTo>
                      <a:pt x="56" y="1870"/>
                    </a:lnTo>
                    <a:lnTo>
                      <a:pt x="51" y="1874"/>
                    </a:lnTo>
                    <a:lnTo>
                      <a:pt x="48" y="1878"/>
                    </a:lnTo>
                    <a:lnTo>
                      <a:pt x="45" y="1883"/>
                    </a:lnTo>
                    <a:lnTo>
                      <a:pt x="44" y="1888"/>
                    </a:lnTo>
                    <a:lnTo>
                      <a:pt x="42" y="1901"/>
                    </a:lnTo>
                    <a:lnTo>
                      <a:pt x="40" y="1916"/>
                    </a:lnTo>
                    <a:lnTo>
                      <a:pt x="36" y="1933"/>
                    </a:lnTo>
                    <a:lnTo>
                      <a:pt x="32" y="1950"/>
                    </a:lnTo>
                    <a:lnTo>
                      <a:pt x="26" y="1967"/>
                    </a:lnTo>
                    <a:lnTo>
                      <a:pt x="22" y="1984"/>
                    </a:lnTo>
                    <a:lnTo>
                      <a:pt x="19" y="1994"/>
                    </a:lnTo>
                    <a:lnTo>
                      <a:pt x="18" y="2001"/>
                    </a:lnTo>
                    <a:lnTo>
                      <a:pt x="19" y="2005"/>
                    </a:lnTo>
                    <a:lnTo>
                      <a:pt x="22" y="2008"/>
                    </a:lnTo>
                    <a:lnTo>
                      <a:pt x="25" y="2010"/>
                    </a:lnTo>
                    <a:lnTo>
                      <a:pt x="30" y="2010"/>
                    </a:lnTo>
                    <a:lnTo>
                      <a:pt x="38" y="2010"/>
                    </a:lnTo>
                    <a:lnTo>
                      <a:pt x="48" y="2009"/>
                    </a:lnTo>
                    <a:lnTo>
                      <a:pt x="53" y="2010"/>
                    </a:lnTo>
                    <a:lnTo>
                      <a:pt x="57" y="2011"/>
                    </a:lnTo>
                    <a:lnTo>
                      <a:pt x="62" y="2013"/>
                    </a:lnTo>
                    <a:lnTo>
                      <a:pt x="66" y="2015"/>
                    </a:lnTo>
                    <a:lnTo>
                      <a:pt x="72" y="2022"/>
                    </a:lnTo>
                    <a:lnTo>
                      <a:pt x="76" y="2029"/>
                    </a:lnTo>
                    <a:lnTo>
                      <a:pt x="79" y="2038"/>
                    </a:lnTo>
                    <a:lnTo>
                      <a:pt x="79" y="2045"/>
                    </a:lnTo>
                    <a:lnTo>
                      <a:pt x="78" y="2048"/>
                    </a:lnTo>
                    <a:lnTo>
                      <a:pt x="76" y="2051"/>
                    </a:lnTo>
                    <a:lnTo>
                      <a:pt x="74" y="2053"/>
                    </a:lnTo>
                    <a:lnTo>
                      <a:pt x="70" y="2055"/>
                    </a:lnTo>
                    <a:lnTo>
                      <a:pt x="65" y="2058"/>
                    </a:lnTo>
                    <a:lnTo>
                      <a:pt x="61" y="2061"/>
                    </a:lnTo>
                    <a:lnTo>
                      <a:pt x="59" y="2065"/>
                    </a:lnTo>
                    <a:lnTo>
                      <a:pt x="59" y="2068"/>
                    </a:lnTo>
                    <a:lnTo>
                      <a:pt x="60" y="2072"/>
                    </a:lnTo>
                    <a:lnTo>
                      <a:pt x="62" y="2074"/>
                    </a:lnTo>
                    <a:lnTo>
                      <a:pt x="66" y="2077"/>
                    </a:lnTo>
                    <a:lnTo>
                      <a:pt x="70" y="2078"/>
                    </a:lnTo>
                    <a:lnTo>
                      <a:pt x="75" y="2079"/>
                    </a:lnTo>
                    <a:lnTo>
                      <a:pt x="79" y="2080"/>
                    </a:lnTo>
                    <a:lnTo>
                      <a:pt x="82" y="2083"/>
                    </a:lnTo>
                    <a:lnTo>
                      <a:pt x="86" y="2087"/>
                    </a:lnTo>
                    <a:lnTo>
                      <a:pt x="88" y="2092"/>
                    </a:lnTo>
                    <a:lnTo>
                      <a:pt x="89" y="2098"/>
                    </a:lnTo>
                    <a:lnTo>
                      <a:pt x="89" y="2106"/>
                    </a:lnTo>
                    <a:lnTo>
                      <a:pt x="88" y="2116"/>
                    </a:lnTo>
                    <a:lnTo>
                      <a:pt x="86" y="2126"/>
                    </a:lnTo>
                    <a:lnTo>
                      <a:pt x="82" y="2134"/>
                    </a:lnTo>
                    <a:lnTo>
                      <a:pt x="78" y="2142"/>
                    </a:lnTo>
                    <a:lnTo>
                      <a:pt x="73" y="2148"/>
                    </a:lnTo>
                    <a:lnTo>
                      <a:pt x="59" y="2161"/>
                    </a:lnTo>
                    <a:lnTo>
                      <a:pt x="40" y="2177"/>
                    </a:lnTo>
                    <a:lnTo>
                      <a:pt x="31" y="2186"/>
                    </a:lnTo>
                    <a:lnTo>
                      <a:pt x="23" y="2194"/>
                    </a:lnTo>
                    <a:lnTo>
                      <a:pt x="12" y="2204"/>
                    </a:lnTo>
                    <a:lnTo>
                      <a:pt x="4" y="2212"/>
                    </a:lnTo>
                    <a:lnTo>
                      <a:pt x="0" y="2219"/>
                    </a:lnTo>
                    <a:lnTo>
                      <a:pt x="0" y="2225"/>
                    </a:lnTo>
                    <a:lnTo>
                      <a:pt x="3" y="2230"/>
                    </a:lnTo>
                    <a:lnTo>
                      <a:pt x="7" y="2236"/>
                    </a:lnTo>
                    <a:lnTo>
                      <a:pt x="13" y="2241"/>
                    </a:lnTo>
                    <a:lnTo>
                      <a:pt x="19" y="2247"/>
                    </a:lnTo>
                    <a:lnTo>
                      <a:pt x="22" y="2250"/>
                    </a:lnTo>
                    <a:lnTo>
                      <a:pt x="24" y="2251"/>
                    </a:lnTo>
                    <a:lnTo>
                      <a:pt x="32" y="2249"/>
                    </a:lnTo>
                    <a:lnTo>
                      <a:pt x="42" y="2246"/>
                    </a:lnTo>
                    <a:lnTo>
                      <a:pt x="56" y="2241"/>
                    </a:lnTo>
                    <a:lnTo>
                      <a:pt x="74" y="2231"/>
                    </a:lnTo>
                    <a:lnTo>
                      <a:pt x="85" y="2224"/>
                    </a:lnTo>
                    <a:lnTo>
                      <a:pt x="95" y="2217"/>
                    </a:lnTo>
                    <a:lnTo>
                      <a:pt x="104" y="2211"/>
                    </a:lnTo>
                    <a:lnTo>
                      <a:pt x="113" y="2206"/>
                    </a:lnTo>
                    <a:lnTo>
                      <a:pt x="128" y="2208"/>
                    </a:lnTo>
                    <a:lnTo>
                      <a:pt x="139" y="2206"/>
                    </a:lnTo>
                    <a:lnTo>
                      <a:pt x="147" y="2202"/>
                    </a:lnTo>
                    <a:lnTo>
                      <a:pt x="160" y="2193"/>
                    </a:lnTo>
                    <a:lnTo>
                      <a:pt x="171" y="2185"/>
                    </a:lnTo>
                    <a:lnTo>
                      <a:pt x="180" y="2179"/>
                    </a:lnTo>
                    <a:lnTo>
                      <a:pt x="185" y="2180"/>
                    </a:lnTo>
                    <a:lnTo>
                      <a:pt x="193" y="2183"/>
                    </a:lnTo>
                    <a:lnTo>
                      <a:pt x="205" y="2184"/>
                    </a:lnTo>
                    <a:lnTo>
                      <a:pt x="220" y="2184"/>
                    </a:lnTo>
                    <a:lnTo>
                      <a:pt x="243" y="2183"/>
                    </a:lnTo>
                    <a:lnTo>
                      <a:pt x="265" y="2183"/>
                    </a:lnTo>
                    <a:lnTo>
                      <a:pt x="276" y="2183"/>
                    </a:lnTo>
                    <a:lnTo>
                      <a:pt x="284" y="2184"/>
                    </a:lnTo>
                    <a:lnTo>
                      <a:pt x="292" y="2186"/>
                    </a:lnTo>
                    <a:lnTo>
                      <a:pt x="296" y="2187"/>
                    </a:lnTo>
                    <a:lnTo>
                      <a:pt x="307" y="2192"/>
                    </a:lnTo>
                    <a:lnTo>
                      <a:pt x="317" y="2193"/>
                    </a:lnTo>
                    <a:lnTo>
                      <a:pt x="325" y="2194"/>
                    </a:lnTo>
                    <a:lnTo>
                      <a:pt x="333" y="2193"/>
                    </a:lnTo>
                    <a:lnTo>
                      <a:pt x="351" y="2190"/>
                    </a:lnTo>
                    <a:lnTo>
                      <a:pt x="369" y="2187"/>
                    </a:lnTo>
                    <a:lnTo>
                      <a:pt x="376" y="2187"/>
                    </a:lnTo>
                    <a:lnTo>
                      <a:pt x="382" y="2188"/>
                    </a:lnTo>
                    <a:lnTo>
                      <a:pt x="388" y="2191"/>
                    </a:lnTo>
                    <a:lnTo>
                      <a:pt x="393" y="2193"/>
                    </a:lnTo>
                    <a:lnTo>
                      <a:pt x="399" y="2197"/>
                    </a:lnTo>
                    <a:lnTo>
                      <a:pt x="404" y="2202"/>
                    </a:lnTo>
                    <a:lnTo>
                      <a:pt x="412" y="2206"/>
                    </a:lnTo>
                    <a:lnTo>
                      <a:pt x="419" y="2208"/>
                    </a:lnTo>
                    <a:lnTo>
                      <a:pt x="426" y="2208"/>
                    </a:lnTo>
                    <a:lnTo>
                      <a:pt x="434" y="2206"/>
                    </a:lnTo>
                    <a:lnTo>
                      <a:pt x="443" y="2205"/>
                    </a:lnTo>
                    <a:lnTo>
                      <a:pt x="448" y="2203"/>
                    </a:lnTo>
                    <a:lnTo>
                      <a:pt x="454" y="2199"/>
                    </a:lnTo>
                    <a:lnTo>
                      <a:pt x="460" y="2198"/>
                    </a:lnTo>
                    <a:lnTo>
                      <a:pt x="466" y="2197"/>
                    </a:lnTo>
                    <a:lnTo>
                      <a:pt x="473" y="2198"/>
                    </a:lnTo>
                    <a:lnTo>
                      <a:pt x="481" y="2199"/>
                    </a:lnTo>
                    <a:lnTo>
                      <a:pt x="489" y="2199"/>
                    </a:lnTo>
                    <a:lnTo>
                      <a:pt x="497" y="2198"/>
                    </a:lnTo>
                    <a:lnTo>
                      <a:pt x="503" y="2197"/>
                    </a:lnTo>
                    <a:lnTo>
                      <a:pt x="511" y="2193"/>
                    </a:lnTo>
                    <a:lnTo>
                      <a:pt x="519" y="2192"/>
                    </a:lnTo>
                    <a:lnTo>
                      <a:pt x="520" y="2193"/>
                    </a:lnTo>
                    <a:lnTo>
                      <a:pt x="522" y="2196"/>
                    </a:lnTo>
                    <a:lnTo>
                      <a:pt x="523" y="2198"/>
                    </a:lnTo>
                    <a:lnTo>
                      <a:pt x="526" y="2203"/>
                    </a:lnTo>
                    <a:lnTo>
                      <a:pt x="527" y="2208"/>
                    </a:lnTo>
                    <a:lnTo>
                      <a:pt x="527" y="2213"/>
                    </a:lnTo>
                    <a:lnTo>
                      <a:pt x="526" y="2218"/>
                    </a:lnTo>
                    <a:lnTo>
                      <a:pt x="522" y="2224"/>
                    </a:lnTo>
                    <a:lnTo>
                      <a:pt x="516" y="2229"/>
                    </a:lnTo>
                    <a:lnTo>
                      <a:pt x="509" y="2234"/>
                    </a:lnTo>
                    <a:lnTo>
                      <a:pt x="500" y="2238"/>
                    </a:lnTo>
                    <a:lnTo>
                      <a:pt x="490" y="2243"/>
                    </a:lnTo>
                    <a:lnTo>
                      <a:pt x="469" y="2250"/>
                    </a:lnTo>
                    <a:lnTo>
                      <a:pt x="451" y="2256"/>
                    </a:lnTo>
                    <a:lnTo>
                      <a:pt x="446" y="2257"/>
                    </a:lnTo>
                    <a:lnTo>
                      <a:pt x="444" y="2260"/>
                    </a:lnTo>
                    <a:lnTo>
                      <a:pt x="440" y="2263"/>
                    </a:lnTo>
                    <a:lnTo>
                      <a:pt x="439" y="2267"/>
                    </a:lnTo>
                    <a:lnTo>
                      <a:pt x="435" y="2276"/>
                    </a:lnTo>
                    <a:lnTo>
                      <a:pt x="434" y="2288"/>
                    </a:lnTo>
                    <a:lnTo>
                      <a:pt x="434" y="2312"/>
                    </a:lnTo>
                    <a:lnTo>
                      <a:pt x="432" y="2330"/>
                    </a:lnTo>
                    <a:lnTo>
                      <a:pt x="431" y="2332"/>
                    </a:lnTo>
                    <a:lnTo>
                      <a:pt x="432" y="2335"/>
                    </a:lnTo>
                    <a:lnTo>
                      <a:pt x="433" y="2337"/>
                    </a:lnTo>
                    <a:lnTo>
                      <a:pt x="435" y="2338"/>
                    </a:lnTo>
                    <a:lnTo>
                      <a:pt x="441" y="2339"/>
                    </a:lnTo>
                    <a:lnTo>
                      <a:pt x="448" y="2341"/>
                    </a:lnTo>
                    <a:lnTo>
                      <a:pt x="457" y="2342"/>
                    </a:lnTo>
                    <a:lnTo>
                      <a:pt x="465" y="2343"/>
                    </a:lnTo>
                    <a:lnTo>
                      <a:pt x="469" y="2343"/>
                    </a:lnTo>
                    <a:lnTo>
                      <a:pt x="472" y="2345"/>
                    </a:lnTo>
                    <a:lnTo>
                      <a:pt x="475" y="2347"/>
                    </a:lnTo>
                    <a:lnTo>
                      <a:pt x="477" y="2349"/>
                    </a:lnTo>
                    <a:lnTo>
                      <a:pt x="479" y="2356"/>
                    </a:lnTo>
                    <a:lnTo>
                      <a:pt x="482" y="2366"/>
                    </a:lnTo>
                    <a:lnTo>
                      <a:pt x="482" y="2377"/>
                    </a:lnTo>
                    <a:lnTo>
                      <a:pt x="483" y="2391"/>
                    </a:lnTo>
                    <a:lnTo>
                      <a:pt x="487" y="2405"/>
                    </a:lnTo>
                    <a:lnTo>
                      <a:pt x="491" y="2418"/>
                    </a:lnTo>
                    <a:lnTo>
                      <a:pt x="492" y="2424"/>
                    </a:lnTo>
                    <a:lnTo>
                      <a:pt x="492" y="2429"/>
                    </a:lnTo>
                    <a:lnTo>
                      <a:pt x="491" y="2433"/>
                    </a:lnTo>
                    <a:lnTo>
                      <a:pt x="488" y="2438"/>
                    </a:lnTo>
                    <a:lnTo>
                      <a:pt x="481" y="2444"/>
                    </a:lnTo>
                    <a:lnTo>
                      <a:pt x="475" y="2451"/>
                    </a:lnTo>
                    <a:lnTo>
                      <a:pt x="472" y="2455"/>
                    </a:lnTo>
                    <a:lnTo>
                      <a:pt x="471" y="2458"/>
                    </a:lnTo>
                    <a:lnTo>
                      <a:pt x="471" y="2462"/>
                    </a:lnTo>
                    <a:lnTo>
                      <a:pt x="472" y="2465"/>
                    </a:lnTo>
                    <a:lnTo>
                      <a:pt x="482" y="2470"/>
                    </a:lnTo>
                    <a:lnTo>
                      <a:pt x="491" y="2473"/>
                    </a:lnTo>
                    <a:lnTo>
                      <a:pt x="495" y="2476"/>
                    </a:lnTo>
                    <a:lnTo>
                      <a:pt x="497" y="2483"/>
                    </a:lnTo>
                    <a:lnTo>
                      <a:pt x="498" y="2492"/>
                    </a:lnTo>
                    <a:lnTo>
                      <a:pt x="501" y="2501"/>
                    </a:lnTo>
                    <a:lnTo>
                      <a:pt x="502" y="2521"/>
                    </a:lnTo>
                    <a:lnTo>
                      <a:pt x="503" y="2540"/>
                    </a:lnTo>
                    <a:lnTo>
                      <a:pt x="510" y="2545"/>
                    </a:lnTo>
                    <a:lnTo>
                      <a:pt x="520" y="2550"/>
                    </a:lnTo>
                    <a:lnTo>
                      <a:pt x="521" y="2553"/>
                    </a:lnTo>
                    <a:lnTo>
                      <a:pt x="520" y="2557"/>
                    </a:lnTo>
                    <a:lnTo>
                      <a:pt x="517" y="2559"/>
                    </a:lnTo>
                    <a:lnTo>
                      <a:pt x="514" y="2563"/>
                    </a:lnTo>
                    <a:lnTo>
                      <a:pt x="507" y="2569"/>
                    </a:lnTo>
                    <a:lnTo>
                      <a:pt x="498" y="2577"/>
                    </a:lnTo>
                    <a:lnTo>
                      <a:pt x="494" y="2583"/>
                    </a:lnTo>
                    <a:lnTo>
                      <a:pt x="492" y="2589"/>
                    </a:lnTo>
                    <a:lnTo>
                      <a:pt x="492" y="2595"/>
                    </a:lnTo>
                    <a:lnTo>
                      <a:pt x="494" y="2600"/>
                    </a:lnTo>
                    <a:lnTo>
                      <a:pt x="496" y="2605"/>
                    </a:lnTo>
                    <a:lnTo>
                      <a:pt x="501" y="2608"/>
                    </a:lnTo>
                    <a:lnTo>
                      <a:pt x="507" y="2610"/>
                    </a:lnTo>
                    <a:lnTo>
                      <a:pt x="513" y="2610"/>
                    </a:lnTo>
                    <a:lnTo>
                      <a:pt x="527" y="2610"/>
                    </a:lnTo>
                    <a:lnTo>
                      <a:pt x="538" y="2613"/>
                    </a:lnTo>
                    <a:lnTo>
                      <a:pt x="542" y="2614"/>
                    </a:lnTo>
                    <a:lnTo>
                      <a:pt x="546" y="2618"/>
                    </a:lnTo>
                    <a:lnTo>
                      <a:pt x="548" y="2621"/>
                    </a:lnTo>
                    <a:lnTo>
                      <a:pt x="550" y="2627"/>
                    </a:lnTo>
                    <a:lnTo>
                      <a:pt x="551" y="2633"/>
                    </a:lnTo>
                    <a:lnTo>
                      <a:pt x="552" y="2638"/>
                    </a:lnTo>
                    <a:lnTo>
                      <a:pt x="555" y="2641"/>
                    </a:lnTo>
                    <a:lnTo>
                      <a:pt x="559" y="2644"/>
                    </a:lnTo>
                    <a:lnTo>
                      <a:pt x="564" y="2645"/>
                    </a:lnTo>
                    <a:lnTo>
                      <a:pt x="570" y="2646"/>
                    </a:lnTo>
                    <a:lnTo>
                      <a:pt x="577" y="2646"/>
                    </a:lnTo>
                    <a:lnTo>
                      <a:pt x="584" y="2646"/>
                    </a:lnTo>
                    <a:lnTo>
                      <a:pt x="591" y="2645"/>
                    </a:lnTo>
                    <a:lnTo>
                      <a:pt x="597" y="2646"/>
                    </a:lnTo>
                    <a:lnTo>
                      <a:pt x="602" y="2646"/>
                    </a:lnTo>
                    <a:lnTo>
                      <a:pt x="605" y="2647"/>
                    </a:lnTo>
                    <a:lnTo>
                      <a:pt x="614" y="2651"/>
                    </a:lnTo>
                    <a:lnTo>
                      <a:pt x="624" y="2654"/>
                    </a:lnTo>
                    <a:lnTo>
                      <a:pt x="629" y="2656"/>
                    </a:lnTo>
                    <a:lnTo>
                      <a:pt x="635" y="2657"/>
                    </a:lnTo>
                    <a:lnTo>
                      <a:pt x="641" y="2658"/>
                    </a:lnTo>
                    <a:lnTo>
                      <a:pt x="646" y="2657"/>
                    </a:lnTo>
                    <a:lnTo>
                      <a:pt x="657" y="2652"/>
                    </a:lnTo>
                    <a:lnTo>
                      <a:pt x="666" y="2650"/>
                    </a:lnTo>
                    <a:lnTo>
                      <a:pt x="670" y="2650"/>
                    </a:lnTo>
                    <a:lnTo>
                      <a:pt x="674" y="2651"/>
                    </a:lnTo>
                    <a:lnTo>
                      <a:pt x="678" y="2653"/>
                    </a:lnTo>
                    <a:lnTo>
                      <a:pt x="683" y="2656"/>
                    </a:lnTo>
                    <a:lnTo>
                      <a:pt x="690" y="2659"/>
                    </a:lnTo>
                    <a:lnTo>
                      <a:pt x="700" y="2662"/>
                    </a:lnTo>
                    <a:lnTo>
                      <a:pt x="712" y="2664"/>
                    </a:lnTo>
                    <a:lnTo>
                      <a:pt x="723" y="2667"/>
                    </a:lnTo>
                    <a:lnTo>
                      <a:pt x="727" y="2670"/>
                    </a:lnTo>
                    <a:lnTo>
                      <a:pt x="729" y="2673"/>
                    </a:lnTo>
                    <a:lnTo>
                      <a:pt x="730" y="2676"/>
                    </a:lnTo>
                    <a:lnTo>
                      <a:pt x="731" y="2679"/>
                    </a:lnTo>
                    <a:lnTo>
                      <a:pt x="733" y="2688"/>
                    </a:lnTo>
                    <a:lnTo>
                      <a:pt x="734" y="2696"/>
                    </a:lnTo>
                    <a:lnTo>
                      <a:pt x="733" y="2714"/>
                    </a:lnTo>
                    <a:lnTo>
                      <a:pt x="733" y="2728"/>
                    </a:lnTo>
                    <a:lnTo>
                      <a:pt x="735" y="2741"/>
                    </a:lnTo>
                    <a:lnTo>
                      <a:pt x="735" y="2751"/>
                    </a:lnTo>
                    <a:lnTo>
                      <a:pt x="734" y="2753"/>
                    </a:lnTo>
                    <a:lnTo>
                      <a:pt x="734" y="2755"/>
                    </a:lnTo>
                    <a:lnTo>
                      <a:pt x="731" y="2757"/>
                    </a:lnTo>
                    <a:lnTo>
                      <a:pt x="730" y="2757"/>
                    </a:lnTo>
                    <a:lnTo>
                      <a:pt x="728" y="2757"/>
                    </a:lnTo>
                    <a:lnTo>
                      <a:pt x="725" y="2755"/>
                    </a:lnTo>
                    <a:lnTo>
                      <a:pt x="723" y="2754"/>
                    </a:lnTo>
                    <a:lnTo>
                      <a:pt x="721" y="2752"/>
                    </a:lnTo>
                    <a:lnTo>
                      <a:pt x="715" y="2744"/>
                    </a:lnTo>
                    <a:lnTo>
                      <a:pt x="709" y="2739"/>
                    </a:lnTo>
                    <a:lnTo>
                      <a:pt x="705" y="2738"/>
                    </a:lnTo>
                    <a:lnTo>
                      <a:pt x="703" y="2739"/>
                    </a:lnTo>
                    <a:lnTo>
                      <a:pt x="700" y="2740"/>
                    </a:lnTo>
                    <a:lnTo>
                      <a:pt x="699" y="2744"/>
                    </a:lnTo>
                    <a:lnTo>
                      <a:pt x="697" y="2751"/>
                    </a:lnTo>
                    <a:lnTo>
                      <a:pt x="695" y="2761"/>
                    </a:lnTo>
                    <a:lnTo>
                      <a:pt x="692" y="2766"/>
                    </a:lnTo>
                    <a:lnTo>
                      <a:pt x="690" y="2771"/>
                    </a:lnTo>
                    <a:lnTo>
                      <a:pt x="686" y="2776"/>
                    </a:lnTo>
                    <a:lnTo>
                      <a:pt x="681" y="2779"/>
                    </a:lnTo>
                    <a:lnTo>
                      <a:pt x="666" y="2788"/>
                    </a:lnTo>
                    <a:lnTo>
                      <a:pt x="648" y="2797"/>
                    </a:lnTo>
                    <a:lnTo>
                      <a:pt x="646" y="2799"/>
                    </a:lnTo>
                    <a:lnTo>
                      <a:pt x="642" y="2803"/>
                    </a:lnTo>
                    <a:lnTo>
                      <a:pt x="641" y="2805"/>
                    </a:lnTo>
                    <a:lnTo>
                      <a:pt x="640" y="2809"/>
                    </a:lnTo>
                    <a:lnTo>
                      <a:pt x="637" y="2814"/>
                    </a:lnTo>
                    <a:lnTo>
                      <a:pt x="635" y="2818"/>
                    </a:lnTo>
                    <a:lnTo>
                      <a:pt x="635" y="2824"/>
                    </a:lnTo>
                    <a:lnTo>
                      <a:pt x="635" y="2829"/>
                    </a:lnTo>
                    <a:lnTo>
                      <a:pt x="639" y="2840"/>
                    </a:lnTo>
                    <a:lnTo>
                      <a:pt x="643" y="2849"/>
                    </a:lnTo>
                    <a:lnTo>
                      <a:pt x="648" y="2860"/>
                    </a:lnTo>
                    <a:lnTo>
                      <a:pt x="652" y="2871"/>
                    </a:lnTo>
                    <a:lnTo>
                      <a:pt x="652" y="2880"/>
                    </a:lnTo>
                    <a:lnTo>
                      <a:pt x="652" y="2890"/>
                    </a:lnTo>
                    <a:lnTo>
                      <a:pt x="652" y="2899"/>
                    </a:lnTo>
                    <a:lnTo>
                      <a:pt x="649" y="2908"/>
                    </a:lnTo>
                    <a:lnTo>
                      <a:pt x="649" y="2912"/>
                    </a:lnTo>
                    <a:lnTo>
                      <a:pt x="647" y="2917"/>
                    </a:lnTo>
                    <a:lnTo>
                      <a:pt x="646" y="2919"/>
                    </a:lnTo>
                    <a:lnTo>
                      <a:pt x="643" y="2923"/>
                    </a:lnTo>
                    <a:lnTo>
                      <a:pt x="637" y="2928"/>
                    </a:lnTo>
                    <a:lnTo>
                      <a:pt x="629" y="2931"/>
                    </a:lnTo>
                    <a:lnTo>
                      <a:pt x="622" y="2935"/>
                    </a:lnTo>
                    <a:lnTo>
                      <a:pt x="616" y="2940"/>
                    </a:lnTo>
                    <a:lnTo>
                      <a:pt x="611" y="2944"/>
                    </a:lnTo>
                    <a:lnTo>
                      <a:pt x="607" y="2950"/>
                    </a:lnTo>
                    <a:lnTo>
                      <a:pt x="602" y="2965"/>
                    </a:lnTo>
                    <a:lnTo>
                      <a:pt x="598" y="2978"/>
                    </a:lnTo>
                    <a:lnTo>
                      <a:pt x="597" y="2985"/>
                    </a:lnTo>
                    <a:lnTo>
                      <a:pt x="594" y="2993"/>
                    </a:lnTo>
                    <a:lnTo>
                      <a:pt x="589" y="3001"/>
                    </a:lnTo>
                    <a:lnTo>
                      <a:pt x="584" y="3010"/>
                    </a:lnTo>
                    <a:lnTo>
                      <a:pt x="574" y="3021"/>
                    </a:lnTo>
                    <a:lnTo>
                      <a:pt x="563" y="3030"/>
                    </a:lnTo>
                    <a:lnTo>
                      <a:pt x="555" y="3040"/>
                    </a:lnTo>
                    <a:lnTo>
                      <a:pt x="548" y="3050"/>
                    </a:lnTo>
                    <a:lnTo>
                      <a:pt x="545" y="3055"/>
                    </a:lnTo>
                    <a:lnTo>
                      <a:pt x="544" y="3060"/>
                    </a:lnTo>
                    <a:lnTo>
                      <a:pt x="542" y="3062"/>
                    </a:lnTo>
                    <a:lnTo>
                      <a:pt x="544" y="3064"/>
                    </a:lnTo>
                    <a:lnTo>
                      <a:pt x="554" y="3070"/>
                    </a:lnTo>
                    <a:lnTo>
                      <a:pt x="567" y="3076"/>
                    </a:lnTo>
                    <a:lnTo>
                      <a:pt x="582" y="3082"/>
                    </a:lnTo>
                    <a:lnTo>
                      <a:pt x="601" y="3087"/>
                    </a:lnTo>
                    <a:lnTo>
                      <a:pt x="611" y="3088"/>
                    </a:lnTo>
                    <a:lnTo>
                      <a:pt x="622" y="3089"/>
                    </a:lnTo>
                    <a:lnTo>
                      <a:pt x="635" y="3089"/>
                    </a:lnTo>
                    <a:lnTo>
                      <a:pt x="648" y="3088"/>
                    </a:lnTo>
                    <a:lnTo>
                      <a:pt x="660" y="3087"/>
                    </a:lnTo>
                    <a:lnTo>
                      <a:pt x="671" y="3086"/>
                    </a:lnTo>
                    <a:lnTo>
                      <a:pt x="681" y="3087"/>
                    </a:lnTo>
                    <a:lnTo>
                      <a:pt x="691" y="3088"/>
                    </a:lnTo>
                    <a:lnTo>
                      <a:pt x="705" y="3092"/>
                    </a:lnTo>
                    <a:lnTo>
                      <a:pt x="717" y="3097"/>
                    </a:lnTo>
                    <a:lnTo>
                      <a:pt x="728" y="3101"/>
                    </a:lnTo>
                    <a:lnTo>
                      <a:pt x="735" y="3105"/>
                    </a:lnTo>
                    <a:lnTo>
                      <a:pt x="746" y="3112"/>
                    </a:lnTo>
                    <a:lnTo>
                      <a:pt x="755" y="3118"/>
                    </a:lnTo>
                    <a:lnTo>
                      <a:pt x="760" y="3119"/>
                    </a:lnTo>
                    <a:lnTo>
                      <a:pt x="763" y="3122"/>
                    </a:lnTo>
                    <a:lnTo>
                      <a:pt x="768" y="3122"/>
                    </a:lnTo>
                    <a:lnTo>
                      <a:pt x="772" y="3122"/>
                    </a:lnTo>
                    <a:lnTo>
                      <a:pt x="780" y="3119"/>
                    </a:lnTo>
                    <a:lnTo>
                      <a:pt x="786" y="3119"/>
                    </a:lnTo>
                    <a:lnTo>
                      <a:pt x="790" y="3119"/>
                    </a:lnTo>
                    <a:lnTo>
                      <a:pt x="793" y="3120"/>
                    </a:lnTo>
                    <a:lnTo>
                      <a:pt x="798" y="3123"/>
                    </a:lnTo>
                    <a:lnTo>
                      <a:pt x="802" y="3126"/>
                    </a:lnTo>
                    <a:lnTo>
                      <a:pt x="806" y="3130"/>
                    </a:lnTo>
                    <a:lnTo>
                      <a:pt x="811" y="3133"/>
                    </a:lnTo>
                    <a:lnTo>
                      <a:pt x="817" y="3136"/>
                    </a:lnTo>
                    <a:lnTo>
                      <a:pt x="823" y="3137"/>
                    </a:lnTo>
                    <a:lnTo>
                      <a:pt x="826" y="3137"/>
                    </a:lnTo>
                    <a:lnTo>
                      <a:pt x="829" y="3136"/>
                    </a:lnTo>
                    <a:lnTo>
                      <a:pt x="830" y="3135"/>
                    </a:lnTo>
                    <a:lnTo>
                      <a:pt x="832" y="3133"/>
                    </a:lnTo>
                    <a:lnTo>
                      <a:pt x="834" y="3132"/>
                    </a:lnTo>
                    <a:lnTo>
                      <a:pt x="837" y="3131"/>
                    </a:lnTo>
                    <a:lnTo>
                      <a:pt x="842" y="3130"/>
                    </a:lnTo>
                    <a:lnTo>
                      <a:pt x="849" y="3130"/>
                    </a:lnTo>
                    <a:lnTo>
                      <a:pt x="851" y="3130"/>
                    </a:lnTo>
                    <a:lnTo>
                      <a:pt x="855" y="3131"/>
                    </a:lnTo>
                    <a:lnTo>
                      <a:pt x="857" y="3133"/>
                    </a:lnTo>
                    <a:lnTo>
                      <a:pt x="860" y="3136"/>
                    </a:lnTo>
                    <a:lnTo>
                      <a:pt x="865" y="3143"/>
                    </a:lnTo>
                    <a:lnTo>
                      <a:pt x="869" y="3151"/>
                    </a:lnTo>
                    <a:lnTo>
                      <a:pt x="875" y="3163"/>
                    </a:lnTo>
                    <a:lnTo>
                      <a:pt x="879" y="3173"/>
                    </a:lnTo>
                    <a:lnTo>
                      <a:pt x="878" y="3176"/>
                    </a:lnTo>
                    <a:lnTo>
                      <a:pt x="876" y="3181"/>
                    </a:lnTo>
                    <a:lnTo>
                      <a:pt x="873" y="3187"/>
                    </a:lnTo>
                    <a:lnTo>
                      <a:pt x="869" y="3193"/>
                    </a:lnTo>
                    <a:lnTo>
                      <a:pt x="861" y="3204"/>
                    </a:lnTo>
                    <a:lnTo>
                      <a:pt x="854" y="3214"/>
                    </a:lnTo>
                    <a:lnTo>
                      <a:pt x="851" y="3220"/>
                    </a:lnTo>
                    <a:lnTo>
                      <a:pt x="849" y="3226"/>
                    </a:lnTo>
                    <a:lnTo>
                      <a:pt x="848" y="3233"/>
                    </a:lnTo>
                    <a:lnTo>
                      <a:pt x="848" y="3240"/>
                    </a:lnTo>
                    <a:lnTo>
                      <a:pt x="848" y="3250"/>
                    </a:lnTo>
                    <a:lnTo>
                      <a:pt x="851" y="3262"/>
                    </a:lnTo>
                    <a:lnTo>
                      <a:pt x="856" y="3271"/>
                    </a:lnTo>
                    <a:lnTo>
                      <a:pt x="860" y="3280"/>
                    </a:lnTo>
                    <a:lnTo>
                      <a:pt x="863" y="3292"/>
                    </a:lnTo>
                    <a:lnTo>
                      <a:pt x="867" y="3301"/>
                    </a:lnTo>
                    <a:lnTo>
                      <a:pt x="869" y="3305"/>
                    </a:lnTo>
                    <a:lnTo>
                      <a:pt x="872" y="3307"/>
                    </a:lnTo>
                    <a:lnTo>
                      <a:pt x="875" y="3308"/>
                    </a:lnTo>
                    <a:lnTo>
                      <a:pt x="879" y="3308"/>
                    </a:lnTo>
                    <a:lnTo>
                      <a:pt x="886" y="3307"/>
                    </a:lnTo>
                    <a:lnTo>
                      <a:pt x="892" y="3305"/>
                    </a:lnTo>
                    <a:lnTo>
                      <a:pt x="897" y="3301"/>
                    </a:lnTo>
                    <a:lnTo>
                      <a:pt x="903" y="3294"/>
                    </a:lnTo>
                    <a:lnTo>
                      <a:pt x="905" y="3293"/>
                    </a:lnTo>
                    <a:lnTo>
                      <a:pt x="909" y="3293"/>
                    </a:lnTo>
                    <a:lnTo>
                      <a:pt x="913" y="3294"/>
                    </a:lnTo>
                    <a:lnTo>
                      <a:pt x="918" y="3296"/>
                    </a:lnTo>
                    <a:lnTo>
                      <a:pt x="922" y="3300"/>
                    </a:lnTo>
                    <a:lnTo>
                      <a:pt x="925" y="3302"/>
                    </a:lnTo>
                    <a:lnTo>
                      <a:pt x="928" y="3306"/>
                    </a:lnTo>
                    <a:lnTo>
                      <a:pt x="928" y="3309"/>
                    </a:lnTo>
                    <a:lnTo>
                      <a:pt x="926" y="3314"/>
                    </a:lnTo>
                    <a:lnTo>
                      <a:pt x="923" y="3319"/>
                    </a:lnTo>
                    <a:lnTo>
                      <a:pt x="918" y="3324"/>
                    </a:lnTo>
                    <a:lnTo>
                      <a:pt x="913" y="3330"/>
                    </a:lnTo>
                    <a:lnTo>
                      <a:pt x="909" y="3335"/>
                    </a:lnTo>
                    <a:lnTo>
                      <a:pt x="906" y="3343"/>
                    </a:lnTo>
                    <a:lnTo>
                      <a:pt x="905" y="3346"/>
                    </a:lnTo>
                    <a:lnTo>
                      <a:pt x="904" y="3350"/>
                    </a:lnTo>
                    <a:lnTo>
                      <a:pt x="904" y="3353"/>
                    </a:lnTo>
                    <a:lnTo>
                      <a:pt x="904" y="3358"/>
                    </a:lnTo>
                    <a:lnTo>
                      <a:pt x="906" y="3368"/>
                    </a:lnTo>
                    <a:lnTo>
                      <a:pt x="909" y="3375"/>
                    </a:lnTo>
                    <a:lnTo>
                      <a:pt x="911" y="3377"/>
                    </a:lnTo>
                    <a:lnTo>
                      <a:pt x="914" y="3378"/>
                    </a:lnTo>
                    <a:lnTo>
                      <a:pt x="918" y="3378"/>
                    </a:lnTo>
                    <a:lnTo>
                      <a:pt x="924" y="3377"/>
                    </a:lnTo>
                    <a:lnTo>
                      <a:pt x="930" y="3376"/>
                    </a:lnTo>
                    <a:lnTo>
                      <a:pt x="937" y="3375"/>
                    </a:lnTo>
                    <a:lnTo>
                      <a:pt x="943" y="3376"/>
                    </a:lnTo>
                    <a:lnTo>
                      <a:pt x="948" y="3378"/>
                    </a:lnTo>
                    <a:lnTo>
                      <a:pt x="951" y="3383"/>
                    </a:lnTo>
                    <a:lnTo>
                      <a:pt x="955" y="3385"/>
                    </a:lnTo>
                    <a:lnTo>
                      <a:pt x="957" y="3387"/>
                    </a:lnTo>
                    <a:lnTo>
                      <a:pt x="960" y="3388"/>
                    </a:lnTo>
                    <a:lnTo>
                      <a:pt x="963" y="3387"/>
                    </a:lnTo>
                    <a:lnTo>
                      <a:pt x="966" y="3385"/>
                    </a:lnTo>
                    <a:lnTo>
                      <a:pt x="968" y="3383"/>
                    </a:lnTo>
                    <a:lnTo>
                      <a:pt x="970" y="3381"/>
                    </a:lnTo>
                    <a:lnTo>
                      <a:pt x="975" y="3375"/>
                    </a:lnTo>
                    <a:lnTo>
                      <a:pt x="981" y="3370"/>
                    </a:lnTo>
                    <a:lnTo>
                      <a:pt x="985" y="3368"/>
                    </a:lnTo>
                    <a:lnTo>
                      <a:pt x="989" y="3365"/>
                    </a:lnTo>
                    <a:lnTo>
                      <a:pt x="994" y="3364"/>
                    </a:lnTo>
                    <a:lnTo>
                      <a:pt x="1001" y="3363"/>
                    </a:lnTo>
                    <a:lnTo>
                      <a:pt x="1008" y="3362"/>
                    </a:lnTo>
                    <a:lnTo>
                      <a:pt x="1016" y="3362"/>
                    </a:lnTo>
                    <a:lnTo>
                      <a:pt x="1021" y="3363"/>
                    </a:lnTo>
                    <a:lnTo>
                      <a:pt x="1026" y="3364"/>
                    </a:lnTo>
                    <a:lnTo>
                      <a:pt x="1031" y="3368"/>
                    </a:lnTo>
                    <a:lnTo>
                      <a:pt x="1035" y="3371"/>
                    </a:lnTo>
                    <a:lnTo>
                      <a:pt x="1037" y="3377"/>
                    </a:lnTo>
                    <a:lnTo>
                      <a:pt x="1039" y="3384"/>
                    </a:lnTo>
                    <a:lnTo>
                      <a:pt x="1042" y="3388"/>
                    </a:lnTo>
                    <a:lnTo>
                      <a:pt x="1044" y="3393"/>
                    </a:lnTo>
                    <a:lnTo>
                      <a:pt x="1049" y="3396"/>
                    </a:lnTo>
                    <a:lnTo>
                      <a:pt x="1054" y="3400"/>
                    </a:lnTo>
                    <a:lnTo>
                      <a:pt x="1065" y="3406"/>
                    </a:lnTo>
                    <a:lnTo>
                      <a:pt x="1076" y="3408"/>
                    </a:lnTo>
                    <a:lnTo>
                      <a:pt x="1087" y="3410"/>
                    </a:lnTo>
                    <a:lnTo>
                      <a:pt x="1095" y="3409"/>
                    </a:lnTo>
                    <a:lnTo>
                      <a:pt x="1103" y="3408"/>
                    </a:lnTo>
                    <a:lnTo>
                      <a:pt x="1112" y="3406"/>
                    </a:lnTo>
                    <a:lnTo>
                      <a:pt x="1122" y="3401"/>
                    </a:lnTo>
                    <a:lnTo>
                      <a:pt x="1133" y="3395"/>
                    </a:lnTo>
                    <a:lnTo>
                      <a:pt x="1144" y="3389"/>
                    </a:lnTo>
                    <a:lnTo>
                      <a:pt x="1153" y="3381"/>
                    </a:lnTo>
                    <a:lnTo>
                      <a:pt x="1164" y="3372"/>
                    </a:lnTo>
                    <a:lnTo>
                      <a:pt x="1174" y="3364"/>
                    </a:lnTo>
                    <a:lnTo>
                      <a:pt x="1184" y="3355"/>
                    </a:lnTo>
                    <a:lnTo>
                      <a:pt x="1194" y="3344"/>
                    </a:lnTo>
                    <a:lnTo>
                      <a:pt x="1202" y="3335"/>
                    </a:lnTo>
                    <a:lnTo>
                      <a:pt x="1208" y="3328"/>
                    </a:lnTo>
                    <a:lnTo>
                      <a:pt x="1213" y="3324"/>
                    </a:lnTo>
                    <a:lnTo>
                      <a:pt x="1218" y="3322"/>
                    </a:lnTo>
                    <a:lnTo>
                      <a:pt x="1229" y="3324"/>
                    </a:lnTo>
                    <a:lnTo>
                      <a:pt x="1250" y="3322"/>
                    </a:lnTo>
                    <a:lnTo>
                      <a:pt x="1258" y="3321"/>
                    </a:lnTo>
                    <a:lnTo>
                      <a:pt x="1268" y="3316"/>
                    </a:lnTo>
                    <a:lnTo>
                      <a:pt x="1277" y="3313"/>
                    </a:lnTo>
                    <a:lnTo>
                      <a:pt x="1287" y="3308"/>
                    </a:lnTo>
                    <a:lnTo>
                      <a:pt x="1306" y="3305"/>
                    </a:lnTo>
                    <a:lnTo>
                      <a:pt x="1320" y="3302"/>
                    </a:lnTo>
                    <a:lnTo>
                      <a:pt x="1322" y="3302"/>
                    </a:lnTo>
                    <a:lnTo>
                      <a:pt x="1323" y="3303"/>
                    </a:lnTo>
                    <a:lnTo>
                      <a:pt x="1325" y="3306"/>
                    </a:lnTo>
                    <a:lnTo>
                      <a:pt x="1323" y="3309"/>
                    </a:lnTo>
                    <a:lnTo>
                      <a:pt x="1322" y="3315"/>
                    </a:lnTo>
                    <a:lnTo>
                      <a:pt x="1321" y="3320"/>
                    </a:lnTo>
                    <a:lnTo>
                      <a:pt x="1321" y="3324"/>
                    </a:lnTo>
                    <a:lnTo>
                      <a:pt x="1322" y="3327"/>
                    </a:lnTo>
                    <a:lnTo>
                      <a:pt x="1325" y="3332"/>
                    </a:lnTo>
                    <a:lnTo>
                      <a:pt x="1327" y="3335"/>
                    </a:lnTo>
                    <a:lnTo>
                      <a:pt x="1331" y="3340"/>
                    </a:lnTo>
                    <a:lnTo>
                      <a:pt x="1334" y="3346"/>
                    </a:lnTo>
                    <a:lnTo>
                      <a:pt x="1336" y="3351"/>
                    </a:lnTo>
                    <a:lnTo>
                      <a:pt x="1338" y="3358"/>
                    </a:lnTo>
                    <a:lnTo>
                      <a:pt x="1335" y="3370"/>
                    </a:lnTo>
                    <a:lnTo>
                      <a:pt x="1335" y="3382"/>
                    </a:lnTo>
                    <a:lnTo>
                      <a:pt x="1339" y="3384"/>
                    </a:lnTo>
                    <a:lnTo>
                      <a:pt x="1346" y="3385"/>
                    </a:lnTo>
                    <a:lnTo>
                      <a:pt x="1350" y="3387"/>
                    </a:lnTo>
                    <a:lnTo>
                      <a:pt x="1353" y="3388"/>
                    </a:lnTo>
                    <a:lnTo>
                      <a:pt x="1355" y="3389"/>
                    </a:lnTo>
                    <a:lnTo>
                      <a:pt x="1357" y="3393"/>
                    </a:lnTo>
                    <a:lnTo>
                      <a:pt x="1352" y="3401"/>
                    </a:lnTo>
                    <a:lnTo>
                      <a:pt x="1345" y="3414"/>
                    </a:lnTo>
                    <a:lnTo>
                      <a:pt x="1344" y="3429"/>
                    </a:lnTo>
                    <a:lnTo>
                      <a:pt x="1344" y="3441"/>
                    </a:lnTo>
                    <a:lnTo>
                      <a:pt x="1334" y="3447"/>
                    </a:lnTo>
                    <a:lnTo>
                      <a:pt x="1325" y="3453"/>
                    </a:lnTo>
                    <a:lnTo>
                      <a:pt x="1325" y="3458"/>
                    </a:lnTo>
                    <a:lnTo>
                      <a:pt x="1326" y="3463"/>
                    </a:lnTo>
                    <a:lnTo>
                      <a:pt x="1328" y="3469"/>
                    </a:lnTo>
                    <a:lnTo>
                      <a:pt x="1331" y="3473"/>
                    </a:lnTo>
                    <a:lnTo>
                      <a:pt x="1338" y="3482"/>
                    </a:lnTo>
                    <a:lnTo>
                      <a:pt x="1345" y="3488"/>
                    </a:lnTo>
                    <a:lnTo>
                      <a:pt x="1351" y="3491"/>
                    </a:lnTo>
                    <a:lnTo>
                      <a:pt x="1357" y="3494"/>
                    </a:lnTo>
                    <a:lnTo>
                      <a:pt x="1358" y="3495"/>
                    </a:lnTo>
                    <a:lnTo>
                      <a:pt x="1359" y="3497"/>
                    </a:lnTo>
                    <a:lnTo>
                      <a:pt x="1359" y="3500"/>
                    </a:lnTo>
                    <a:lnTo>
                      <a:pt x="1358" y="3502"/>
                    </a:lnTo>
                    <a:lnTo>
                      <a:pt x="1355" y="3508"/>
                    </a:lnTo>
                    <a:lnTo>
                      <a:pt x="1351" y="3514"/>
                    </a:lnTo>
                    <a:lnTo>
                      <a:pt x="1350" y="3516"/>
                    </a:lnTo>
                    <a:lnTo>
                      <a:pt x="1348" y="3520"/>
                    </a:lnTo>
                    <a:lnTo>
                      <a:pt x="1347" y="3523"/>
                    </a:lnTo>
                    <a:lnTo>
                      <a:pt x="1348" y="3527"/>
                    </a:lnTo>
                    <a:lnTo>
                      <a:pt x="1352" y="3534"/>
                    </a:lnTo>
                    <a:lnTo>
                      <a:pt x="1357" y="3541"/>
                    </a:lnTo>
                    <a:lnTo>
                      <a:pt x="1361" y="3543"/>
                    </a:lnTo>
                    <a:lnTo>
                      <a:pt x="1365" y="3546"/>
                    </a:lnTo>
                    <a:lnTo>
                      <a:pt x="1370" y="3548"/>
                    </a:lnTo>
                    <a:lnTo>
                      <a:pt x="1375" y="3548"/>
                    </a:lnTo>
                    <a:lnTo>
                      <a:pt x="1384" y="3547"/>
                    </a:lnTo>
                    <a:lnTo>
                      <a:pt x="1396" y="3546"/>
                    </a:lnTo>
                    <a:lnTo>
                      <a:pt x="1407" y="3543"/>
                    </a:lnTo>
                    <a:lnTo>
                      <a:pt x="1417" y="3540"/>
                    </a:lnTo>
                    <a:lnTo>
                      <a:pt x="1428" y="3536"/>
                    </a:lnTo>
                    <a:lnTo>
                      <a:pt x="1440" y="3534"/>
                    </a:lnTo>
                    <a:lnTo>
                      <a:pt x="1451" y="3533"/>
                    </a:lnTo>
                    <a:lnTo>
                      <a:pt x="1461" y="3533"/>
                    </a:lnTo>
                    <a:lnTo>
                      <a:pt x="1478" y="3534"/>
                    </a:lnTo>
                    <a:lnTo>
                      <a:pt x="1491" y="3538"/>
                    </a:lnTo>
                    <a:lnTo>
                      <a:pt x="1493" y="3541"/>
                    </a:lnTo>
                    <a:lnTo>
                      <a:pt x="1495" y="3548"/>
                    </a:lnTo>
                    <a:lnTo>
                      <a:pt x="1496" y="3552"/>
                    </a:lnTo>
                    <a:lnTo>
                      <a:pt x="1497" y="3554"/>
                    </a:lnTo>
                    <a:lnTo>
                      <a:pt x="1498" y="3557"/>
                    </a:lnTo>
                    <a:lnTo>
                      <a:pt x="1502" y="3558"/>
                    </a:lnTo>
                    <a:lnTo>
                      <a:pt x="1514" y="3557"/>
                    </a:lnTo>
                    <a:lnTo>
                      <a:pt x="1525" y="3558"/>
                    </a:lnTo>
                    <a:lnTo>
                      <a:pt x="1529" y="3567"/>
                    </a:lnTo>
                    <a:lnTo>
                      <a:pt x="1530" y="3577"/>
                    </a:lnTo>
                    <a:lnTo>
                      <a:pt x="1535" y="3579"/>
                    </a:lnTo>
                    <a:lnTo>
                      <a:pt x="1541" y="3580"/>
                    </a:lnTo>
                    <a:lnTo>
                      <a:pt x="1546" y="3582"/>
                    </a:lnTo>
                    <a:lnTo>
                      <a:pt x="1552" y="3582"/>
                    </a:lnTo>
                    <a:lnTo>
                      <a:pt x="1556" y="3580"/>
                    </a:lnTo>
                    <a:lnTo>
                      <a:pt x="1561" y="3579"/>
                    </a:lnTo>
                    <a:lnTo>
                      <a:pt x="1565" y="3576"/>
                    </a:lnTo>
                    <a:lnTo>
                      <a:pt x="1567" y="3572"/>
                    </a:lnTo>
                    <a:lnTo>
                      <a:pt x="1568" y="3565"/>
                    </a:lnTo>
                    <a:lnTo>
                      <a:pt x="1571" y="3559"/>
                    </a:lnTo>
                    <a:lnTo>
                      <a:pt x="1578" y="3558"/>
                    </a:lnTo>
                    <a:lnTo>
                      <a:pt x="1585" y="3555"/>
                    </a:lnTo>
                    <a:lnTo>
                      <a:pt x="1587" y="3553"/>
                    </a:lnTo>
                    <a:lnTo>
                      <a:pt x="1590" y="3549"/>
                    </a:lnTo>
                    <a:lnTo>
                      <a:pt x="1591" y="3545"/>
                    </a:lnTo>
                    <a:lnTo>
                      <a:pt x="1592" y="3539"/>
                    </a:lnTo>
                    <a:lnTo>
                      <a:pt x="1591" y="3532"/>
                    </a:lnTo>
                    <a:lnTo>
                      <a:pt x="1588" y="3527"/>
                    </a:lnTo>
                    <a:lnTo>
                      <a:pt x="1585" y="3523"/>
                    </a:lnTo>
                    <a:lnTo>
                      <a:pt x="1579" y="3520"/>
                    </a:lnTo>
                    <a:lnTo>
                      <a:pt x="1568" y="3517"/>
                    </a:lnTo>
                    <a:lnTo>
                      <a:pt x="1559" y="3515"/>
                    </a:lnTo>
                    <a:lnTo>
                      <a:pt x="1555" y="3511"/>
                    </a:lnTo>
                    <a:lnTo>
                      <a:pt x="1554" y="3507"/>
                    </a:lnTo>
                    <a:lnTo>
                      <a:pt x="1553" y="3501"/>
                    </a:lnTo>
                    <a:lnTo>
                      <a:pt x="1553" y="3492"/>
                    </a:lnTo>
                    <a:lnTo>
                      <a:pt x="1554" y="3477"/>
                    </a:lnTo>
                    <a:lnTo>
                      <a:pt x="1556" y="3461"/>
                    </a:lnTo>
                    <a:lnTo>
                      <a:pt x="1558" y="3453"/>
                    </a:lnTo>
                    <a:lnTo>
                      <a:pt x="1560" y="3441"/>
                    </a:lnTo>
                    <a:lnTo>
                      <a:pt x="1566" y="3432"/>
                    </a:lnTo>
                    <a:lnTo>
                      <a:pt x="1569" y="3422"/>
                    </a:lnTo>
                    <a:lnTo>
                      <a:pt x="1568" y="3415"/>
                    </a:lnTo>
                    <a:lnTo>
                      <a:pt x="1566" y="3410"/>
                    </a:lnTo>
                    <a:lnTo>
                      <a:pt x="1565" y="3407"/>
                    </a:lnTo>
                    <a:lnTo>
                      <a:pt x="1565" y="3404"/>
                    </a:lnTo>
                    <a:lnTo>
                      <a:pt x="1565" y="3402"/>
                    </a:lnTo>
                    <a:lnTo>
                      <a:pt x="1566" y="3398"/>
                    </a:lnTo>
                    <a:lnTo>
                      <a:pt x="1567" y="3396"/>
                    </a:lnTo>
                    <a:lnTo>
                      <a:pt x="1569" y="3395"/>
                    </a:lnTo>
                    <a:lnTo>
                      <a:pt x="1573" y="3395"/>
                    </a:lnTo>
                    <a:lnTo>
                      <a:pt x="1575" y="3394"/>
                    </a:lnTo>
                    <a:lnTo>
                      <a:pt x="1581" y="3394"/>
                    </a:lnTo>
                    <a:lnTo>
                      <a:pt x="1585" y="3394"/>
                    </a:lnTo>
                    <a:lnTo>
                      <a:pt x="1592" y="3393"/>
                    </a:lnTo>
                    <a:lnTo>
                      <a:pt x="1596" y="3391"/>
                    </a:lnTo>
                    <a:lnTo>
                      <a:pt x="1598" y="3389"/>
                    </a:lnTo>
                    <a:lnTo>
                      <a:pt x="1599" y="3385"/>
                    </a:lnTo>
                    <a:lnTo>
                      <a:pt x="1596" y="3377"/>
                    </a:lnTo>
                    <a:lnTo>
                      <a:pt x="1588" y="3366"/>
                    </a:lnTo>
                    <a:lnTo>
                      <a:pt x="1583" y="3356"/>
                    </a:lnTo>
                    <a:lnTo>
                      <a:pt x="1577" y="3345"/>
                    </a:lnTo>
                    <a:lnTo>
                      <a:pt x="1575" y="3340"/>
                    </a:lnTo>
                    <a:lnTo>
                      <a:pt x="1573" y="3334"/>
                    </a:lnTo>
                    <a:lnTo>
                      <a:pt x="1573" y="3328"/>
                    </a:lnTo>
                    <a:lnTo>
                      <a:pt x="1572" y="3322"/>
                    </a:lnTo>
                    <a:lnTo>
                      <a:pt x="1577" y="3311"/>
                    </a:lnTo>
                    <a:lnTo>
                      <a:pt x="1580" y="3296"/>
                    </a:lnTo>
                    <a:lnTo>
                      <a:pt x="1580" y="3290"/>
                    </a:lnTo>
                    <a:lnTo>
                      <a:pt x="1578" y="3286"/>
                    </a:lnTo>
                    <a:lnTo>
                      <a:pt x="1575" y="3281"/>
                    </a:lnTo>
                    <a:lnTo>
                      <a:pt x="1572" y="3275"/>
                    </a:lnTo>
                    <a:lnTo>
                      <a:pt x="1567" y="3268"/>
                    </a:lnTo>
                    <a:lnTo>
                      <a:pt x="1562" y="3259"/>
                    </a:lnTo>
                    <a:lnTo>
                      <a:pt x="1558" y="3253"/>
                    </a:lnTo>
                    <a:lnTo>
                      <a:pt x="1552" y="3248"/>
                    </a:lnTo>
                    <a:lnTo>
                      <a:pt x="1543" y="3239"/>
                    </a:lnTo>
                    <a:lnTo>
                      <a:pt x="1535" y="3229"/>
                    </a:lnTo>
                    <a:lnTo>
                      <a:pt x="1534" y="3225"/>
                    </a:lnTo>
                    <a:lnTo>
                      <a:pt x="1533" y="3220"/>
                    </a:lnTo>
                    <a:lnTo>
                      <a:pt x="1533" y="3215"/>
                    </a:lnTo>
                    <a:lnTo>
                      <a:pt x="1533" y="3209"/>
                    </a:lnTo>
                    <a:lnTo>
                      <a:pt x="1533" y="3199"/>
                    </a:lnTo>
                    <a:lnTo>
                      <a:pt x="1530" y="3189"/>
                    </a:lnTo>
                    <a:lnTo>
                      <a:pt x="1524" y="3177"/>
                    </a:lnTo>
                    <a:lnTo>
                      <a:pt x="1521" y="3164"/>
                    </a:lnTo>
                    <a:lnTo>
                      <a:pt x="1524" y="3151"/>
                    </a:lnTo>
                    <a:lnTo>
                      <a:pt x="1525" y="3142"/>
                    </a:lnTo>
                    <a:lnTo>
                      <a:pt x="1525" y="3135"/>
                    </a:lnTo>
                    <a:lnTo>
                      <a:pt x="1522" y="3127"/>
                    </a:lnTo>
                    <a:lnTo>
                      <a:pt x="1516" y="3116"/>
                    </a:lnTo>
                    <a:lnTo>
                      <a:pt x="1512" y="3105"/>
                    </a:lnTo>
                    <a:lnTo>
                      <a:pt x="1514" y="3100"/>
                    </a:lnTo>
                    <a:lnTo>
                      <a:pt x="1515" y="3097"/>
                    </a:lnTo>
                    <a:lnTo>
                      <a:pt x="1520" y="3094"/>
                    </a:lnTo>
                    <a:lnTo>
                      <a:pt x="1525" y="3092"/>
                    </a:lnTo>
                    <a:lnTo>
                      <a:pt x="1533" y="3091"/>
                    </a:lnTo>
                    <a:lnTo>
                      <a:pt x="1539" y="3089"/>
                    </a:lnTo>
                    <a:lnTo>
                      <a:pt x="1542" y="3087"/>
                    </a:lnTo>
                    <a:lnTo>
                      <a:pt x="1546" y="3084"/>
                    </a:lnTo>
                    <a:lnTo>
                      <a:pt x="1552" y="3070"/>
                    </a:lnTo>
                    <a:lnTo>
                      <a:pt x="1555" y="3061"/>
                    </a:lnTo>
                    <a:lnTo>
                      <a:pt x="1556" y="3045"/>
                    </a:lnTo>
                    <a:lnTo>
                      <a:pt x="1560" y="3028"/>
                    </a:lnTo>
                    <a:lnTo>
                      <a:pt x="1564" y="3021"/>
                    </a:lnTo>
                    <a:lnTo>
                      <a:pt x="1567" y="3015"/>
                    </a:lnTo>
                    <a:lnTo>
                      <a:pt x="1573" y="3010"/>
                    </a:lnTo>
                    <a:lnTo>
                      <a:pt x="1579" y="3005"/>
                    </a:lnTo>
                    <a:lnTo>
                      <a:pt x="1587" y="3003"/>
                    </a:lnTo>
                    <a:lnTo>
                      <a:pt x="1593" y="3000"/>
                    </a:lnTo>
                    <a:lnTo>
                      <a:pt x="1599" y="3000"/>
                    </a:lnTo>
                    <a:lnTo>
                      <a:pt x="1605" y="3001"/>
                    </a:lnTo>
                    <a:lnTo>
                      <a:pt x="1610" y="3005"/>
                    </a:lnTo>
                    <a:lnTo>
                      <a:pt x="1613" y="3009"/>
                    </a:lnTo>
                    <a:lnTo>
                      <a:pt x="1617" y="3013"/>
                    </a:lnTo>
                    <a:lnTo>
                      <a:pt x="1621" y="3021"/>
                    </a:lnTo>
                    <a:lnTo>
                      <a:pt x="1623" y="3028"/>
                    </a:lnTo>
                    <a:lnTo>
                      <a:pt x="1625" y="3035"/>
                    </a:lnTo>
                    <a:lnTo>
                      <a:pt x="1627" y="3038"/>
                    </a:lnTo>
                    <a:lnTo>
                      <a:pt x="1629" y="3042"/>
                    </a:lnTo>
                    <a:lnTo>
                      <a:pt x="1631" y="3044"/>
                    </a:lnTo>
                    <a:lnTo>
                      <a:pt x="1635" y="3047"/>
                    </a:lnTo>
                    <a:lnTo>
                      <a:pt x="1642" y="3049"/>
                    </a:lnTo>
                    <a:lnTo>
                      <a:pt x="1649" y="3049"/>
                    </a:lnTo>
                    <a:lnTo>
                      <a:pt x="1651" y="3049"/>
                    </a:lnTo>
                    <a:lnTo>
                      <a:pt x="1654" y="3048"/>
                    </a:lnTo>
                    <a:lnTo>
                      <a:pt x="1656" y="3047"/>
                    </a:lnTo>
                    <a:lnTo>
                      <a:pt x="1657" y="3045"/>
                    </a:lnTo>
                    <a:lnTo>
                      <a:pt x="1660" y="3040"/>
                    </a:lnTo>
                    <a:lnTo>
                      <a:pt x="1662" y="3036"/>
                    </a:lnTo>
                    <a:lnTo>
                      <a:pt x="1665" y="3034"/>
                    </a:lnTo>
                    <a:lnTo>
                      <a:pt x="1668" y="3031"/>
                    </a:lnTo>
                    <a:lnTo>
                      <a:pt x="1672" y="3030"/>
                    </a:lnTo>
                    <a:lnTo>
                      <a:pt x="1674" y="3031"/>
                    </a:lnTo>
                    <a:lnTo>
                      <a:pt x="1678" y="3032"/>
                    </a:lnTo>
                    <a:lnTo>
                      <a:pt x="1684" y="3035"/>
                    </a:lnTo>
                    <a:lnTo>
                      <a:pt x="1694" y="3035"/>
                    </a:lnTo>
                    <a:lnTo>
                      <a:pt x="1704" y="3032"/>
                    </a:lnTo>
                    <a:lnTo>
                      <a:pt x="1717" y="3031"/>
                    </a:lnTo>
                    <a:lnTo>
                      <a:pt x="1728" y="3032"/>
                    </a:lnTo>
                    <a:lnTo>
                      <a:pt x="1735" y="3035"/>
                    </a:lnTo>
                    <a:lnTo>
                      <a:pt x="1743" y="3040"/>
                    </a:lnTo>
                    <a:lnTo>
                      <a:pt x="1750" y="3050"/>
                    </a:lnTo>
                    <a:lnTo>
                      <a:pt x="1757" y="3056"/>
                    </a:lnTo>
                    <a:lnTo>
                      <a:pt x="1761" y="3050"/>
                    </a:lnTo>
                    <a:lnTo>
                      <a:pt x="1764" y="3044"/>
                    </a:lnTo>
                    <a:lnTo>
                      <a:pt x="1775" y="3045"/>
                    </a:lnTo>
                    <a:lnTo>
                      <a:pt x="1786" y="3048"/>
                    </a:lnTo>
                    <a:lnTo>
                      <a:pt x="1792" y="3048"/>
                    </a:lnTo>
                    <a:lnTo>
                      <a:pt x="1797" y="3048"/>
                    </a:lnTo>
                    <a:lnTo>
                      <a:pt x="1800" y="3047"/>
                    </a:lnTo>
                    <a:lnTo>
                      <a:pt x="1802" y="3044"/>
                    </a:lnTo>
                    <a:lnTo>
                      <a:pt x="1807" y="3032"/>
                    </a:lnTo>
                    <a:lnTo>
                      <a:pt x="1812" y="3021"/>
                    </a:lnTo>
                    <a:lnTo>
                      <a:pt x="1817" y="3015"/>
                    </a:lnTo>
                    <a:lnTo>
                      <a:pt x="1821" y="3009"/>
                    </a:lnTo>
                    <a:lnTo>
                      <a:pt x="1827" y="3004"/>
                    </a:lnTo>
                    <a:lnTo>
                      <a:pt x="1831" y="3000"/>
                    </a:lnTo>
                    <a:lnTo>
                      <a:pt x="1836" y="2998"/>
                    </a:lnTo>
                    <a:lnTo>
                      <a:pt x="1842" y="2994"/>
                    </a:lnTo>
                    <a:lnTo>
                      <a:pt x="1848" y="2991"/>
                    </a:lnTo>
                    <a:lnTo>
                      <a:pt x="1851" y="2986"/>
                    </a:lnTo>
                    <a:lnTo>
                      <a:pt x="1855" y="2981"/>
                    </a:lnTo>
                    <a:lnTo>
                      <a:pt x="1858" y="2973"/>
                    </a:lnTo>
                    <a:lnTo>
                      <a:pt x="1861" y="2959"/>
                    </a:lnTo>
                    <a:lnTo>
                      <a:pt x="1863" y="2947"/>
                    </a:lnTo>
                    <a:lnTo>
                      <a:pt x="1864" y="2943"/>
                    </a:lnTo>
                    <a:lnTo>
                      <a:pt x="1867" y="2942"/>
                    </a:lnTo>
                    <a:lnTo>
                      <a:pt x="1869" y="2942"/>
                    </a:lnTo>
                    <a:lnTo>
                      <a:pt x="1871" y="2942"/>
                    </a:lnTo>
                    <a:lnTo>
                      <a:pt x="1875" y="2942"/>
                    </a:lnTo>
                    <a:lnTo>
                      <a:pt x="1880" y="2942"/>
                    </a:lnTo>
                    <a:lnTo>
                      <a:pt x="1884" y="2938"/>
                    </a:lnTo>
                    <a:lnTo>
                      <a:pt x="1889" y="2933"/>
                    </a:lnTo>
                    <a:lnTo>
                      <a:pt x="1894" y="2922"/>
                    </a:lnTo>
                    <a:lnTo>
                      <a:pt x="1898" y="2912"/>
                    </a:lnTo>
                    <a:lnTo>
                      <a:pt x="1901" y="2911"/>
                    </a:lnTo>
                    <a:lnTo>
                      <a:pt x="1904" y="2910"/>
                    </a:lnTo>
                    <a:lnTo>
                      <a:pt x="1906" y="2910"/>
                    </a:lnTo>
                    <a:lnTo>
                      <a:pt x="1909" y="2910"/>
                    </a:lnTo>
                    <a:lnTo>
                      <a:pt x="1912" y="2911"/>
                    </a:lnTo>
                    <a:lnTo>
                      <a:pt x="1915" y="2914"/>
                    </a:lnTo>
                    <a:lnTo>
                      <a:pt x="1919" y="2917"/>
                    </a:lnTo>
                    <a:lnTo>
                      <a:pt x="1921" y="2922"/>
                    </a:lnTo>
                    <a:lnTo>
                      <a:pt x="1926" y="2929"/>
                    </a:lnTo>
                    <a:lnTo>
                      <a:pt x="1931" y="2934"/>
                    </a:lnTo>
                    <a:lnTo>
                      <a:pt x="1937" y="2936"/>
                    </a:lnTo>
                    <a:lnTo>
                      <a:pt x="1947" y="2938"/>
                    </a:lnTo>
                    <a:lnTo>
                      <a:pt x="1959" y="2942"/>
                    </a:lnTo>
                    <a:lnTo>
                      <a:pt x="1967" y="2946"/>
                    </a:lnTo>
                    <a:lnTo>
                      <a:pt x="1983" y="2949"/>
                    </a:lnTo>
                    <a:lnTo>
                      <a:pt x="1995" y="2954"/>
                    </a:lnTo>
                    <a:lnTo>
                      <a:pt x="2008" y="2966"/>
                    </a:lnTo>
                    <a:lnTo>
                      <a:pt x="2025" y="2981"/>
                    </a:lnTo>
                    <a:lnTo>
                      <a:pt x="2035" y="2988"/>
                    </a:lnTo>
                    <a:lnTo>
                      <a:pt x="2047" y="2994"/>
                    </a:lnTo>
                    <a:lnTo>
                      <a:pt x="2053" y="2998"/>
                    </a:lnTo>
                    <a:lnTo>
                      <a:pt x="2056" y="3004"/>
                    </a:lnTo>
                    <a:lnTo>
                      <a:pt x="2058" y="3010"/>
                    </a:lnTo>
                    <a:lnTo>
                      <a:pt x="2059" y="3021"/>
                    </a:lnTo>
                    <a:lnTo>
                      <a:pt x="2059" y="3024"/>
                    </a:lnTo>
                    <a:lnTo>
                      <a:pt x="2060" y="3029"/>
                    </a:lnTo>
                    <a:lnTo>
                      <a:pt x="2062" y="3032"/>
                    </a:lnTo>
                    <a:lnTo>
                      <a:pt x="2064" y="3036"/>
                    </a:lnTo>
                    <a:lnTo>
                      <a:pt x="2070" y="3042"/>
                    </a:lnTo>
                    <a:lnTo>
                      <a:pt x="2079" y="3048"/>
                    </a:lnTo>
                    <a:lnTo>
                      <a:pt x="2091" y="3055"/>
                    </a:lnTo>
                    <a:lnTo>
                      <a:pt x="2097" y="3062"/>
                    </a:lnTo>
                    <a:lnTo>
                      <a:pt x="2102" y="3064"/>
                    </a:lnTo>
                    <a:lnTo>
                      <a:pt x="2107" y="3067"/>
                    </a:lnTo>
                    <a:lnTo>
                      <a:pt x="2112" y="3068"/>
                    </a:lnTo>
                    <a:lnTo>
                      <a:pt x="2116" y="3069"/>
                    </a:lnTo>
                    <a:lnTo>
                      <a:pt x="2121" y="3068"/>
                    </a:lnTo>
                    <a:lnTo>
                      <a:pt x="2125" y="3067"/>
                    </a:lnTo>
                    <a:lnTo>
                      <a:pt x="2128" y="3064"/>
                    </a:lnTo>
                    <a:lnTo>
                      <a:pt x="2129" y="3062"/>
                    </a:lnTo>
                    <a:lnTo>
                      <a:pt x="2132" y="3057"/>
                    </a:lnTo>
                    <a:lnTo>
                      <a:pt x="2135" y="3053"/>
                    </a:lnTo>
                    <a:lnTo>
                      <a:pt x="2139" y="3049"/>
                    </a:lnTo>
                    <a:lnTo>
                      <a:pt x="2142" y="3045"/>
                    </a:lnTo>
                    <a:lnTo>
                      <a:pt x="2152" y="3042"/>
                    </a:lnTo>
                    <a:lnTo>
                      <a:pt x="2161" y="3037"/>
                    </a:lnTo>
                    <a:lnTo>
                      <a:pt x="2166" y="3034"/>
                    </a:lnTo>
                    <a:lnTo>
                      <a:pt x="2169" y="3030"/>
                    </a:lnTo>
                    <a:lnTo>
                      <a:pt x="2171" y="3025"/>
                    </a:lnTo>
                    <a:lnTo>
                      <a:pt x="2171" y="3022"/>
                    </a:lnTo>
                    <a:lnTo>
                      <a:pt x="2172" y="3013"/>
                    </a:lnTo>
                    <a:lnTo>
                      <a:pt x="2173" y="3006"/>
                    </a:lnTo>
                    <a:lnTo>
                      <a:pt x="2176" y="3001"/>
                    </a:lnTo>
                    <a:lnTo>
                      <a:pt x="2179" y="2998"/>
                    </a:lnTo>
                    <a:lnTo>
                      <a:pt x="2184" y="2994"/>
                    </a:lnTo>
                    <a:lnTo>
                      <a:pt x="2190" y="2990"/>
                    </a:lnTo>
                    <a:lnTo>
                      <a:pt x="2203" y="2980"/>
                    </a:lnTo>
                    <a:lnTo>
                      <a:pt x="2215" y="2969"/>
                    </a:lnTo>
                    <a:lnTo>
                      <a:pt x="2224" y="2958"/>
                    </a:lnTo>
                    <a:lnTo>
                      <a:pt x="2232" y="2946"/>
                    </a:lnTo>
                    <a:lnTo>
                      <a:pt x="2239" y="2935"/>
                    </a:lnTo>
                    <a:lnTo>
                      <a:pt x="2245" y="2929"/>
                    </a:lnTo>
                    <a:lnTo>
                      <a:pt x="2247" y="2928"/>
                    </a:lnTo>
                    <a:lnTo>
                      <a:pt x="2249" y="2927"/>
                    </a:lnTo>
                    <a:lnTo>
                      <a:pt x="2253" y="2927"/>
                    </a:lnTo>
                    <a:lnTo>
                      <a:pt x="2255" y="2927"/>
                    </a:lnTo>
                    <a:lnTo>
                      <a:pt x="2260" y="2929"/>
                    </a:lnTo>
                    <a:lnTo>
                      <a:pt x="2265" y="2933"/>
                    </a:lnTo>
                    <a:lnTo>
                      <a:pt x="2271" y="2940"/>
                    </a:lnTo>
                    <a:lnTo>
                      <a:pt x="2276" y="2947"/>
                    </a:lnTo>
                    <a:lnTo>
                      <a:pt x="2279" y="2956"/>
                    </a:lnTo>
                    <a:lnTo>
                      <a:pt x="2283" y="2966"/>
                    </a:lnTo>
                    <a:lnTo>
                      <a:pt x="2289" y="2985"/>
                    </a:lnTo>
                    <a:lnTo>
                      <a:pt x="2296" y="3004"/>
                    </a:lnTo>
                    <a:lnTo>
                      <a:pt x="2299" y="3011"/>
                    </a:lnTo>
                    <a:lnTo>
                      <a:pt x="2304" y="3017"/>
                    </a:lnTo>
                    <a:lnTo>
                      <a:pt x="2305" y="3018"/>
                    </a:lnTo>
                    <a:lnTo>
                      <a:pt x="2308" y="3021"/>
                    </a:lnTo>
                    <a:lnTo>
                      <a:pt x="2310" y="3021"/>
                    </a:lnTo>
                    <a:lnTo>
                      <a:pt x="2312" y="3021"/>
                    </a:lnTo>
                    <a:lnTo>
                      <a:pt x="2316" y="3019"/>
                    </a:lnTo>
                    <a:lnTo>
                      <a:pt x="2320" y="3017"/>
                    </a:lnTo>
                    <a:lnTo>
                      <a:pt x="2322" y="3015"/>
                    </a:lnTo>
                    <a:lnTo>
                      <a:pt x="2326" y="3011"/>
                    </a:lnTo>
                    <a:lnTo>
                      <a:pt x="2331" y="3003"/>
                    </a:lnTo>
                    <a:lnTo>
                      <a:pt x="2337" y="2992"/>
                    </a:lnTo>
                    <a:lnTo>
                      <a:pt x="2339" y="2985"/>
                    </a:lnTo>
                    <a:lnTo>
                      <a:pt x="2339" y="2977"/>
                    </a:lnTo>
                    <a:lnTo>
                      <a:pt x="2341" y="2971"/>
                    </a:lnTo>
                    <a:lnTo>
                      <a:pt x="2343" y="2965"/>
                    </a:lnTo>
                    <a:lnTo>
                      <a:pt x="2346" y="2959"/>
                    </a:lnTo>
                    <a:lnTo>
                      <a:pt x="2349" y="2953"/>
                    </a:lnTo>
                    <a:lnTo>
                      <a:pt x="2356" y="2943"/>
                    </a:lnTo>
                    <a:lnTo>
                      <a:pt x="2364" y="2936"/>
                    </a:lnTo>
                    <a:lnTo>
                      <a:pt x="2367" y="2935"/>
                    </a:lnTo>
                    <a:lnTo>
                      <a:pt x="2369" y="2935"/>
                    </a:lnTo>
                    <a:lnTo>
                      <a:pt x="2373" y="2936"/>
                    </a:lnTo>
                    <a:lnTo>
                      <a:pt x="2375" y="2937"/>
                    </a:lnTo>
                    <a:lnTo>
                      <a:pt x="2380" y="2944"/>
                    </a:lnTo>
                    <a:lnTo>
                      <a:pt x="2384" y="2950"/>
                    </a:lnTo>
                    <a:lnTo>
                      <a:pt x="2390" y="2958"/>
                    </a:lnTo>
                    <a:lnTo>
                      <a:pt x="2397" y="2966"/>
                    </a:lnTo>
                    <a:lnTo>
                      <a:pt x="2406" y="2975"/>
                    </a:lnTo>
                    <a:lnTo>
                      <a:pt x="2417" y="2982"/>
                    </a:lnTo>
                    <a:lnTo>
                      <a:pt x="2428" y="2992"/>
                    </a:lnTo>
                    <a:lnTo>
                      <a:pt x="2440" y="3003"/>
                    </a:lnTo>
                    <a:lnTo>
                      <a:pt x="2450" y="3013"/>
                    </a:lnTo>
                    <a:lnTo>
                      <a:pt x="2457" y="3022"/>
                    </a:lnTo>
                    <a:lnTo>
                      <a:pt x="2466" y="3030"/>
                    </a:lnTo>
                    <a:lnTo>
                      <a:pt x="2475" y="3042"/>
                    </a:lnTo>
                    <a:lnTo>
                      <a:pt x="2486" y="3054"/>
                    </a:lnTo>
                    <a:lnTo>
                      <a:pt x="2496" y="3066"/>
                    </a:lnTo>
                    <a:lnTo>
                      <a:pt x="2501" y="3074"/>
                    </a:lnTo>
                    <a:lnTo>
                      <a:pt x="2505" y="3079"/>
                    </a:lnTo>
                    <a:lnTo>
                      <a:pt x="2507" y="3080"/>
                    </a:lnTo>
                    <a:lnTo>
                      <a:pt x="2509" y="3079"/>
                    </a:lnTo>
                    <a:lnTo>
                      <a:pt x="2511" y="3075"/>
                    </a:lnTo>
                    <a:lnTo>
                      <a:pt x="2513" y="3069"/>
                    </a:lnTo>
                    <a:lnTo>
                      <a:pt x="2516" y="3060"/>
                    </a:lnTo>
                    <a:lnTo>
                      <a:pt x="2517" y="3054"/>
                    </a:lnTo>
                    <a:lnTo>
                      <a:pt x="2518" y="3049"/>
                    </a:lnTo>
                    <a:lnTo>
                      <a:pt x="2518" y="3042"/>
                    </a:lnTo>
                    <a:lnTo>
                      <a:pt x="2519" y="3035"/>
                    </a:lnTo>
                    <a:lnTo>
                      <a:pt x="2519" y="3029"/>
                    </a:lnTo>
                    <a:lnTo>
                      <a:pt x="2518" y="3012"/>
                    </a:lnTo>
                    <a:lnTo>
                      <a:pt x="2518" y="2998"/>
                    </a:lnTo>
                    <a:lnTo>
                      <a:pt x="2520" y="2988"/>
                    </a:lnTo>
                    <a:lnTo>
                      <a:pt x="2523" y="2980"/>
                    </a:lnTo>
                    <a:lnTo>
                      <a:pt x="2526" y="2972"/>
                    </a:lnTo>
                    <a:lnTo>
                      <a:pt x="2531" y="2963"/>
                    </a:lnTo>
                    <a:lnTo>
                      <a:pt x="2537" y="2956"/>
                    </a:lnTo>
                    <a:lnTo>
                      <a:pt x="2544" y="2950"/>
                    </a:lnTo>
                    <a:lnTo>
                      <a:pt x="2553" y="2944"/>
                    </a:lnTo>
                    <a:lnTo>
                      <a:pt x="2563" y="2940"/>
                    </a:lnTo>
                    <a:lnTo>
                      <a:pt x="2570" y="2936"/>
                    </a:lnTo>
                    <a:lnTo>
                      <a:pt x="2581" y="2934"/>
                    </a:lnTo>
                    <a:lnTo>
                      <a:pt x="2591" y="2930"/>
                    </a:lnTo>
                    <a:lnTo>
                      <a:pt x="2601" y="2928"/>
                    </a:lnTo>
                    <a:lnTo>
                      <a:pt x="2612" y="2927"/>
                    </a:lnTo>
                    <a:lnTo>
                      <a:pt x="2618" y="2925"/>
                    </a:lnTo>
                    <a:lnTo>
                      <a:pt x="2620" y="2927"/>
                    </a:lnTo>
                    <a:lnTo>
                      <a:pt x="2622" y="2927"/>
                    </a:lnTo>
                    <a:lnTo>
                      <a:pt x="2622" y="2928"/>
                    </a:lnTo>
                    <a:lnTo>
                      <a:pt x="2620" y="2930"/>
                    </a:lnTo>
                    <a:lnTo>
                      <a:pt x="2619" y="2933"/>
                    </a:lnTo>
                    <a:lnTo>
                      <a:pt x="2617" y="2940"/>
                    </a:lnTo>
                    <a:lnTo>
                      <a:pt x="2617" y="2950"/>
                    </a:lnTo>
                    <a:lnTo>
                      <a:pt x="2617" y="2963"/>
                    </a:lnTo>
                    <a:lnTo>
                      <a:pt x="2617" y="2974"/>
                    </a:lnTo>
                    <a:lnTo>
                      <a:pt x="2617" y="2980"/>
                    </a:lnTo>
                    <a:lnTo>
                      <a:pt x="2617" y="2982"/>
                    </a:lnTo>
                    <a:lnTo>
                      <a:pt x="2618" y="2984"/>
                    </a:lnTo>
                    <a:lnTo>
                      <a:pt x="2619" y="2984"/>
                    </a:lnTo>
                    <a:lnTo>
                      <a:pt x="2622" y="2984"/>
                    </a:lnTo>
                    <a:lnTo>
                      <a:pt x="2626" y="2985"/>
                    </a:lnTo>
                    <a:lnTo>
                      <a:pt x="2632" y="2986"/>
                    </a:lnTo>
                    <a:lnTo>
                      <a:pt x="2641" y="2990"/>
                    </a:lnTo>
                    <a:lnTo>
                      <a:pt x="2645" y="2993"/>
                    </a:lnTo>
                    <a:lnTo>
                      <a:pt x="2648" y="2994"/>
                    </a:lnTo>
                    <a:lnTo>
                      <a:pt x="2649" y="2994"/>
                    </a:lnTo>
                    <a:lnTo>
                      <a:pt x="2651" y="2994"/>
                    </a:lnTo>
                    <a:lnTo>
                      <a:pt x="2654" y="2993"/>
                    </a:lnTo>
                    <a:lnTo>
                      <a:pt x="2668" y="2985"/>
                    </a:lnTo>
                    <a:lnTo>
                      <a:pt x="2685" y="2972"/>
                    </a:lnTo>
                    <a:lnTo>
                      <a:pt x="2701" y="2961"/>
                    </a:lnTo>
                    <a:lnTo>
                      <a:pt x="2718" y="2953"/>
                    </a:lnTo>
                    <a:lnTo>
                      <a:pt x="2724" y="2947"/>
                    </a:lnTo>
                    <a:lnTo>
                      <a:pt x="2728" y="2941"/>
                    </a:lnTo>
                    <a:lnTo>
                      <a:pt x="2731" y="2937"/>
                    </a:lnTo>
                    <a:lnTo>
                      <a:pt x="2734" y="2935"/>
                    </a:lnTo>
                    <a:lnTo>
                      <a:pt x="2738" y="2933"/>
                    </a:lnTo>
                    <a:lnTo>
                      <a:pt x="2744" y="2931"/>
                    </a:lnTo>
                    <a:lnTo>
                      <a:pt x="2750" y="2935"/>
                    </a:lnTo>
                    <a:lnTo>
                      <a:pt x="2767" y="2941"/>
                    </a:lnTo>
                    <a:lnTo>
                      <a:pt x="2781" y="2942"/>
                    </a:lnTo>
                    <a:lnTo>
                      <a:pt x="2790" y="2941"/>
                    </a:lnTo>
                    <a:lnTo>
                      <a:pt x="2797" y="2937"/>
                    </a:lnTo>
                    <a:lnTo>
                      <a:pt x="2805" y="2934"/>
                    </a:lnTo>
                    <a:lnTo>
                      <a:pt x="2818" y="2922"/>
                    </a:lnTo>
                    <a:lnTo>
                      <a:pt x="2833" y="2910"/>
                    </a:lnTo>
                    <a:lnTo>
                      <a:pt x="2838" y="2906"/>
                    </a:lnTo>
                    <a:lnTo>
                      <a:pt x="2843" y="2905"/>
                    </a:lnTo>
                    <a:lnTo>
                      <a:pt x="2847" y="2904"/>
                    </a:lnTo>
                    <a:lnTo>
                      <a:pt x="2851" y="2904"/>
                    </a:lnTo>
                    <a:lnTo>
                      <a:pt x="2853" y="2904"/>
                    </a:lnTo>
                    <a:lnTo>
                      <a:pt x="2856" y="2904"/>
                    </a:lnTo>
                    <a:lnTo>
                      <a:pt x="2857" y="2902"/>
                    </a:lnTo>
                    <a:lnTo>
                      <a:pt x="2858" y="2898"/>
                    </a:lnTo>
                    <a:lnTo>
                      <a:pt x="2858" y="2892"/>
                    </a:lnTo>
                    <a:lnTo>
                      <a:pt x="2858" y="2886"/>
                    </a:lnTo>
                    <a:lnTo>
                      <a:pt x="2857" y="2881"/>
                    </a:lnTo>
                    <a:lnTo>
                      <a:pt x="2856" y="2877"/>
                    </a:lnTo>
                    <a:lnTo>
                      <a:pt x="2852" y="2868"/>
                    </a:lnTo>
                    <a:lnTo>
                      <a:pt x="2847" y="2860"/>
                    </a:lnTo>
                    <a:lnTo>
                      <a:pt x="2845" y="2854"/>
                    </a:lnTo>
                    <a:lnTo>
                      <a:pt x="2843" y="2848"/>
                    </a:lnTo>
                    <a:lnTo>
                      <a:pt x="2843" y="2843"/>
                    </a:lnTo>
                    <a:lnTo>
                      <a:pt x="2843" y="2839"/>
                    </a:lnTo>
                    <a:lnTo>
                      <a:pt x="2843" y="2835"/>
                    </a:lnTo>
                    <a:lnTo>
                      <a:pt x="2844" y="2833"/>
                    </a:lnTo>
                    <a:lnTo>
                      <a:pt x="2845" y="2829"/>
                    </a:lnTo>
                    <a:lnTo>
                      <a:pt x="2847" y="2827"/>
                    </a:lnTo>
                    <a:lnTo>
                      <a:pt x="2855" y="2822"/>
                    </a:lnTo>
                    <a:lnTo>
                      <a:pt x="2865" y="2817"/>
                    </a:lnTo>
                    <a:lnTo>
                      <a:pt x="2874" y="2813"/>
                    </a:lnTo>
                    <a:lnTo>
                      <a:pt x="2881" y="2807"/>
                    </a:lnTo>
                    <a:lnTo>
                      <a:pt x="2889" y="2808"/>
                    </a:lnTo>
                    <a:lnTo>
                      <a:pt x="2896" y="2809"/>
                    </a:lnTo>
                    <a:lnTo>
                      <a:pt x="2903" y="2805"/>
                    </a:lnTo>
                    <a:lnTo>
                      <a:pt x="2912" y="2801"/>
                    </a:lnTo>
                    <a:lnTo>
                      <a:pt x="2920" y="2795"/>
                    </a:lnTo>
                    <a:lnTo>
                      <a:pt x="2926" y="2790"/>
                    </a:lnTo>
                    <a:lnTo>
                      <a:pt x="2931" y="2785"/>
                    </a:lnTo>
                    <a:lnTo>
                      <a:pt x="2938" y="2779"/>
                    </a:lnTo>
                    <a:lnTo>
                      <a:pt x="2945" y="2774"/>
                    </a:lnTo>
                    <a:lnTo>
                      <a:pt x="2953" y="2771"/>
                    </a:lnTo>
                    <a:lnTo>
                      <a:pt x="2972" y="2770"/>
                    </a:lnTo>
                    <a:lnTo>
                      <a:pt x="2983" y="2769"/>
                    </a:lnTo>
                    <a:lnTo>
                      <a:pt x="2988" y="2766"/>
                    </a:lnTo>
                    <a:lnTo>
                      <a:pt x="2994" y="2764"/>
                    </a:lnTo>
                    <a:lnTo>
                      <a:pt x="2997" y="2764"/>
                    </a:lnTo>
                    <a:lnTo>
                      <a:pt x="3002" y="2764"/>
                    </a:lnTo>
                    <a:lnTo>
                      <a:pt x="3007" y="2766"/>
                    </a:lnTo>
                    <a:lnTo>
                      <a:pt x="3011" y="2767"/>
                    </a:lnTo>
                    <a:lnTo>
                      <a:pt x="3014" y="2767"/>
                    </a:lnTo>
                    <a:lnTo>
                      <a:pt x="3015" y="2766"/>
                    </a:lnTo>
                    <a:lnTo>
                      <a:pt x="3017" y="2765"/>
                    </a:lnTo>
                    <a:lnTo>
                      <a:pt x="3019" y="2761"/>
                    </a:lnTo>
                    <a:lnTo>
                      <a:pt x="3021" y="2757"/>
                    </a:lnTo>
                    <a:lnTo>
                      <a:pt x="3024" y="2751"/>
                    </a:lnTo>
                    <a:lnTo>
                      <a:pt x="3029" y="2746"/>
                    </a:lnTo>
                    <a:lnTo>
                      <a:pt x="3034" y="2741"/>
                    </a:lnTo>
                    <a:lnTo>
                      <a:pt x="3042" y="2734"/>
                    </a:lnTo>
                    <a:lnTo>
                      <a:pt x="3051" y="2728"/>
                    </a:lnTo>
                    <a:lnTo>
                      <a:pt x="3052" y="2727"/>
                    </a:lnTo>
                    <a:lnTo>
                      <a:pt x="3054" y="2728"/>
                    </a:lnTo>
                    <a:lnTo>
                      <a:pt x="3055" y="2729"/>
                    </a:lnTo>
                    <a:lnTo>
                      <a:pt x="3058" y="2730"/>
                    </a:lnTo>
                    <a:lnTo>
                      <a:pt x="3061" y="2736"/>
                    </a:lnTo>
                    <a:lnTo>
                      <a:pt x="3066" y="2744"/>
                    </a:lnTo>
                    <a:lnTo>
                      <a:pt x="3074" y="2755"/>
                    </a:lnTo>
                    <a:lnTo>
                      <a:pt x="3084" y="2765"/>
                    </a:lnTo>
                    <a:lnTo>
                      <a:pt x="3086" y="2767"/>
                    </a:lnTo>
                    <a:lnTo>
                      <a:pt x="3088" y="2767"/>
                    </a:lnTo>
                    <a:lnTo>
                      <a:pt x="3089" y="2766"/>
                    </a:lnTo>
                    <a:lnTo>
                      <a:pt x="3090" y="2765"/>
                    </a:lnTo>
                    <a:lnTo>
                      <a:pt x="3091" y="2764"/>
                    </a:lnTo>
                    <a:lnTo>
                      <a:pt x="3093" y="2763"/>
                    </a:lnTo>
                    <a:lnTo>
                      <a:pt x="3095" y="2761"/>
                    </a:lnTo>
                    <a:lnTo>
                      <a:pt x="3098" y="2763"/>
                    </a:lnTo>
                    <a:lnTo>
                      <a:pt x="3101" y="2771"/>
                    </a:lnTo>
                    <a:lnTo>
                      <a:pt x="3103" y="2783"/>
                    </a:lnTo>
                    <a:lnTo>
                      <a:pt x="3109" y="2790"/>
                    </a:lnTo>
                    <a:lnTo>
                      <a:pt x="3115" y="2795"/>
                    </a:lnTo>
                    <a:lnTo>
                      <a:pt x="3121" y="2799"/>
                    </a:lnTo>
                    <a:lnTo>
                      <a:pt x="3126" y="2801"/>
                    </a:lnTo>
                    <a:lnTo>
                      <a:pt x="3128" y="2802"/>
                    </a:lnTo>
                    <a:lnTo>
                      <a:pt x="3130" y="2801"/>
                    </a:lnTo>
                    <a:lnTo>
                      <a:pt x="3131" y="2799"/>
                    </a:lnTo>
                    <a:lnTo>
                      <a:pt x="3134" y="2797"/>
                    </a:lnTo>
                    <a:lnTo>
                      <a:pt x="3137" y="2790"/>
                    </a:lnTo>
                    <a:lnTo>
                      <a:pt x="3142" y="2784"/>
                    </a:lnTo>
                    <a:lnTo>
                      <a:pt x="3155" y="2767"/>
                    </a:lnTo>
                    <a:lnTo>
                      <a:pt x="3165" y="2755"/>
                    </a:lnTo>
                    <a:lnTo>
                      <a:pt x="3168" y="2752"/>
                    </a:lnTo>
                    <a:lnTo>
                      <a:pt x="3172" y="2748"/>
                    </a:lnTo>
                    <a:lnTo>
                      <a:pt x="3175" y="2747"/>
                    </a:lnTo>
                    <a:lnTo>
                      <a:pt x="3179" y="2745"/>
                    </a:lnTo>
                    <a:lnTo>
                      <a:pt x="3187" y="2744"/>
                    </a:lnTo>
                    <a:lnTo>
                      <a:pt x="3194" y="2742"/>
                    </a:lnTo>
                    <a:lnTo>
                      <a:pt x="3198" y="2742"/>
                    </a:lnTo>
                    <a:lnTo>
                      <a:pt x="3200" y="2742"/>
                    </a:lnTo>
                    <a:lnTo>
                      <a:pt x="3203" y="2741"/>
                    </a:lnTo>
                    <a:lnTo>
                      <a:pt x="3204" y="2739"/>
                    </a:lnTo>
                    <a:lnTo>
                      <a:pt x="3204" y="2735"/>
                    </a:lnTo>
                    <a:lnTo>
                      <a:pt x="3200" y="2727"/>
                    </a:lnTo>
                    <a:lnTo>
                      <a:pt x="3198" y="2723"/>
                    </a:lnTo>
                    <a:lnTo>
                      <a:pt x="3197" y="2720"/>
                    </a:lnTo>
                    <a:lnTo>
                      <a:pt x="3197" y="2716"/>
                    </a:lnTo>
                    <a:lnTo>
                      <a:pt x="3198" y="2714"/>
                    </a:lnTo>
                    <a:lnTo>
                      <a:pt x="3199" y="2710"/>
                    </a:lnTo>
                    <a:lnTo>
                      <a:pt x="3203" y="2709"/>
                    </a:lnTo>
                    <a:lnTo>
                      <a:pt x="3206" y="2707"/>
                    </a:lnTo>
                    <a:lnTo>
                      <a:pt x="3212" y="2706"/>
                    </a:lnTo>
                    <a:lnTo>
                      <a:pt x="3225" y="2703"/>
                    </a:lnTo>
                    <a:lnTo>
                      <a:pt x="3238" y="2700"/>
                    </a:lnTo>
                    <a:lnTo>
                      <a:pt x="3246" y="2697"/>
                    </a:lnTo>
                    <a:lnTo>
                      <a:pt x="3250" y="2692"/>
                    </a:lnTo>
                    <a:lnTo>
                      <a:pt x="3255" y="2689"/>
                    </a:lnTo>
                    <a:lnTo>
                      <a:pt x="3259" y="2683"/>
                    </a:lnTo>
                    <a:lnTo>
                      <a:pt x="3261" y="2677"/>
                    </a:lnTo>
                    <a:lnTo>
                      <a:pt x="3263" y="2673"/>
                    </a:lnTo>
                    <a:lnTo>
                      <a:pt x="3266" y="2670"/>
                    </a:lnTo>
                    <a:lnTo>
                      <a:pt x="3269" y="2667"/>
                    </a:lnTo>
                    <a:lnTo>
                      <a:pt x="3273" y="2665"/>
                    </a:lnTo>
                    <a:lnTo>
                      <a:pt x="3277" y="2665"/>
                    </a:lnTo>
                    <a:lnTo>
                      <a:pt x="3281" y="2665"/>
                    </a:lnTo>
                    <a:lnTo>
                      <a:pt x="3287" y="2667"/>
                    </a:lnTo>
                    <a:lnTo>
                      <a:pt x="3300" y="2671"/>
                    </a:lnTo>
                    <a:lnTo>
                      <a:pt x="3312" y="2675"/>
                    </a:lnTo>
                    <a:lnTo>
                      <a:pt x="3318" y="2676"/>
                    </a:lnTo>
                    <a:lnTo>
                      <a:pt x="3322" y="2678"/>
                    </a:lnTo>
                    <a:lnTo>
                      <a:pt x="3325" y="2682"/>
                    </a:lnTo>
                    <a:lnTo>
                      <a:pt x="3326" y="2684"/>
                    </a:lnTo>
                    <a:lnTo>
                      <a:pt x="3329" y="2691"/>
                    </a:lnTo>
                    <a:lnTo>
                      <a:pt x="3332" y="2695"/>
                    </a:lnTo>
                    <a:lnTo>
                      <a:pt x="3335" y="2696"/>
                    </a:lnTo>
                    <a:lnTo>
                      <a:pt x="3337" y="2696"/>
                    </a:lnTo>
                    <a:lnTo>
                      <a:pt x="3341" y="2695"/>
                    </a:lnTo>
                    <a:lnTo>
                      <a:pt x="3345" y="2691"/>
                    </a:lnTo>
                    <a:lnTo>
                      <a:pt x="3357" y="2685"/>
                    </a:lnTo>
                    <a:lnTo>
                      <a:pt x="3367" y="2679"/>
                    </a:lnTo>
                    <a:lnTo>
                      <a:pt x="3372" y="2677"/>
                    </a:lnTo>
                    <a:lnTo>
                      <a:pt x="3376" y="2673"/>
                    </a:lnTo>
                    <a:lnTo>
                      <a:pt x="3380" y="2670"/>
                    </a:lnTo>
                    <a:lnTo>
                      <a:pt x="3382" y="2664"/>
                    </a:lnTo>
                    <a:lnTo>
                      <a:pt x="3386" y="2650"/>
                    </a:lnTo>
                    <a:lnTo>
                      <a:pt x="3389" y="2632"/>
                    </a:lnTo>
                    <a:lnTo>
                      <a:pt x="3392" y="2613"/>
                    </a:lnTo>
                    <a:lnTo>
                      <a:pt x="3394" y="2595"/>
                    </a:lnTo>
                    <a:lnTo>
                      <a:pt x="3397" y="2580"/>
                    </a:lnTo>
                    <a:lnTo>
                      <a:pt x="3398" y="2565"/>
                    </a:lnTo>
                    <a:lnTo>
                      <a:pt x="3399" y="2559"/>
                    </a:lnTo>
                    <a:lnTo>
                      <a:pt x="3400" y="2553"/>
                    </a:lnTo>
                    <a:lnTo>
                      <a:pt x="3403" y="2549"/>
                    </a:lnTo>
                    <a:lnTo>
                      <a:pt x="3405" y="2544"/>
                    </a:lnTo>
                    <a:lnTo>
                      <a:pt x="3411" y="2537"/>
                    </a:lnTo>
                    <a:lnTo>
                      <a:pt x="3416" y="2528"/>
                    </a:lnTo>
                    <a:lnTo>
                      <a:pt x="3416" y="2525"/>
                    </a:lnTo>
                    <a:lnTo>
                      <a:pt x="3417" y="2520"/>
                    </a:lnTo>
                    <a:lnTo>
                      <a:pt x="3416" y="2514"/>
                    </a:lnTo>
                    <a:lnTo>
                      <a:pt x="3414" y="2508"/>
                    </a:lnTo>
                    <a:lnTo>
                      <a:pt x="3412" y="2501"/>
                    </a:lnTo>
                    <a:lnTo>
                      <a:pt x="3411" y="2494"/>
                    </a:lnTo>
                    <a:lnTo>
                      <a:pt x="3407" y="2488"/>
                    </a:lnTo>
                    <a:lnTo>
                      <a:pt x="3404" y="2483"/>
                    </a:lnTo>
                    <a:lnTo>
                      <a:pt x="3395" y="2471"/>
                    </a:lnTo>
                    <a:lnTo>
                      <a:pt x="3387" y="2458"/>
                    </a:lnTo>
                    <a:lnTo>
                      <a:pt x="3382" y="2450"/>
                    </a:lnTo>
                    <a:lnTo>
                      <a:pt x="3374" y="2436"/>
                    </a:lnTo>
                    <a:lnTo>
                      <a:pt x="3369" y="2427"/>
                    </a:lnTo>
                    <a:lnTo>
                      <a:pt x="3362" y="2417"/>
                    </a:lnTo>
                    <a:lnTo>
                      <a:pt x="3360" y="2413"/>
                    </a:lnTo>
                    <a:lnTo>
                      <a:pt x="3356" y="2411"/>
                    </a:lnTo>
                    <a:lnTo>
                      <a:pt x="3351" y="2410"/>
                    </a:lnTo>
                    <a:lnTo>
                      <a:pt x="3347" y="2410"/>
                    </a:lnTo>
                    <a:lnTo>
                      <a:pt x="3336" y="2410"/>
                    </a:lnTo>
                    <a:lnTo>
                      <a:pt x="3323" y="2412"/>
                    </a:lnTo>
                    <a:lnTo>
                      <a:pt x="3317" y="2412"/>
                    </a:lnTo>
                    <a:lnTo>
                      <a:pt x="3312" y="2414"/>
                    </a:lnTo>
                    <a:lnTo>
                      <a:pt x="3309" y="2416"/>
                    </a:lnTo>
                    <a:lnTo>
                      <a:pt x="3305" y="2419"/>
                    </a:lnTo>
                    <a:lnTo>
                      <a:pt x="3303" y="2421"/>
                    </a:lnTo>
                    <a:lnTo>
                      <a:pt x="3301" y="2425"/>
                    </a:lnTo>
                    <a:lnTo>
                      <a:pt x="3300" y="2430"/>
                    </a:lnTo>
                    <a:lnTo>
                      <a:pt x="3300" y="2436"/>
                    </a:lnTo>
                    <a:lnTo>
                      <a:pt x="3300" y="2438"/>
                    </a:lnTo>
                    <a:lnTo>
                      <a:pt x="3299" y="2440"/>
                    </a:lnTo>
                    <a:lnTo>
                      <a:pt x="3298" y="2443"/>
                    </a:lnTo>
                    <a:lnTo>
                      <a:pt x="3296" y="2445"/>
                    </a:lnTo>
                    <a:lnTo>
                      <a:pt x="3290" y="2449"/>
                    </a:lnTo>
                    <a:lnTo>
                      <a:pt x="3282" y="2451"/>
                    </a:lnTo>
                    <a:lnTo>
                      <a:pt x="3275" y="2452"/>
                    </a:lnTo>
                    <a:lnTo>
                      <a:pt x="3268" y="2452"/>
                    </a:lnTo>
                    <a:lnTo>
                      <a:pt x="3265" y="2451"/>
                    </a:lnTo>
                    <a:lnTo>
                      <a:pt x="3262" y="2450"/>
                    </a:lnTo>
                    <a:lnTo>
                      <a:pt x="3261" y="2448"/>
                    </a:lnTo>
                    <a:lnTo>
                      <a:pt x="3260" y="2445"/>
                    </a:lnTo>
                    <a:lnTo>
                      <a:pt x="3255" y="2436"/>
                    </a:lnTo>
                    <a:lnTo>
                      <a:pt x="3252" y="2430"/>
                    </a:lnTo>
                    <a:lnTo>
                      <a:pt x="3248" y="2427"/>
                    </a:lnTo>
                    <a:lnTo>
                      <a:pt x="3244" y="2426"/>
                    </a:lnTo>
                    <a:lnTo>
                      <a:pt x="3240" y="2426"/>
                    </a:lnTo>
                    <a:lnTo>
                      <a:pt x="3235" y="2429"/>
                    </a:lnTo>
                    <a:lnTo>
                      <a:pt x="3224" y="2431"/>
                    </a:lnTo>
                    <a:lnTo>
                      <a:pt x="3215" y="2431"/>
                    </a:lnTo>
                    <a:lnTo>
                      <a:pt x="3210" y="2430"/>
                    </a:lnTo>
                    <a:lnTo>
                      <a:pt x="3206" y="2429"/>
                    </a:lnTo>
                    <a:lnTo>
                      <a:pt x="3204" y="2425"/>
                    </a:lnTo>
                    <a:lnTo>
                      <a:pt x="3202" y="2420"/>
                    </a:lnTo>
                    <a:lnTo>
                      <a:pt x="3199" y="2414"/>
                    </a:lnTo>
                    <a:lnTo>
                      <a:pt x="3197" y="2411"/>
                    </a:lnTo>
                    <a:lnTo>
                      <a:pt x="3194" y="2408"/>
                    </a:lnTo>
                    <a:lnTo>
                      <a:pt x="3193" y="2407"/>
                    </a:lnTo>
                    <a:lnTo>
                      <a:pt x="3187" y="2405"/>
                    </a:lnTo>
                    <a:lnTo>
                      <a:pt x="3181" y="2404"/>
                    </a:lnTo>
                    <a:lnTo>
                      <a:pt x="3175" y="2401"/>
                    </a:lnTo>
                    <a:lnTo>
                      <a:pt x="3170" y="2399"/>
                    </a:lnTo>
                    <a:lnTo>
                      <a:pt x="3167" y="2399"/>
                    </a:lnTo>
                    <a:lnTo>
                      <a:pt x="3165" y="2399"/>
                    </a:lnTo>
                    <a:lnTo>
                      <a:pt x="3162" y="2400"/>
                    </a:lnTo>
                    <a:lnTo>
                      <a:pt x="3160" y="2402"/>
                    </a:lnTo>
                    <a:lnTo>
                      <a:pt x="3158" y="2408"/>
                    </a:lnTo>
                    <a:lnTo>
                      <a:pt x="3156" y="2416"/>
                    </a:lnTo>
                    <a:lnTo>
                      <a:pt x="3156" y="2423"/>
                    </a:lnTo>
                    <a:lnTo>
                      <a:pt x="3158" y="2427"/>
                    </a:lnTo>
                    <a:lnTo>
                      <a:pt x="3158" y="2437"/>
                    </a:lnTo>
                    <a:lnTo>
                      <a:pt x="3158" y="2443"/>
                    </a:lnTo>
                    <a:lnTo>
                      <a:pt x="3156" y="2444"/>
                    </a:lnTo>
                    <a:lnTo>
                      <a:pt x="3154" y="2445"/>
                    </a:lnTo>
                    <a:lnTo>
                      <a:pt x="3151" y="2446"/>
                    </a:lnTo>
                    <a:lnTo>
                      <a:pt x="3146" y="2448"/>
                    </a:lnTo>
                    <a:lnTo>
                      <a:pt x="3137" y="2448"/>
                    </a:lnTo>
                    <a:lnTo>
                      <a:pt x="3128" y="2448"/>
                    </a:lnTo>
                    <a:lnTo>
                      <a:pt x="3123" y="2446"/>
                    </a:lnTo>
                    <a:lnTo>
                      <a:pt x="3120" y="2445"/>
                    </a:lnTo>
                    <a:lnTo>
                      <a:pt x="3115" y="2442"/>
                    </a:lnTo>
                    <a:lnTo>
                      <a:pt x="3112" y="2438"/>
                    </a:lnTo>
                    <a:lnTo>
                      <a:pt x="3104" y="2426"/>
                    </a:lnTo>
                    <a:lnTo>
                      <a:pt x="3099" y="2417"/>
                    </a:lnTo>
                    <a:lnTo>
                      <a:pt x="3096" y="2413"/>
                    </a:lnTo>
                    <a:lnTo>
                      <a:pt x="3093" y="2411"/>
                    </a:lnTo>
                    <a:lnTo>
                      <a:pt x="3090" y="2408"/>
                    </a:lnTo>
                    <a:lnTo>
                      <a:pt x="3086" y="2407"/>
                    </a:lnTo>
                    <a:lnTo>
                      <a:pt x="3082" y="2408"/>
                    </a:lnTo>
                    <a:lnTo>
                      <a:pt x="3079" y="2410"/>
                    </a:lnTo>
                    <a:lnTo>
                      <a:pt x="3076" y="2412"/>
                    </a:lnTo>
                    <a:lnTo>
                      <a:pt x="3073" y="2414"/>
                    </a:lnTo>
                    <a:lnTo>
                      <a:pt x="3070" y="2417"/>
                    </a:lnTo>
                    <a:lnTo>
                      <a:pt x="3065" y="2419"/>
                    </a:lnTo>
                    <a:lnTo>
                      <a:pt x="3060" y="2418"/>
                    </a:lnTo>
                    <a:lnTo>
                      <a:pt x="3053" y="2417"/>
                    </a:lnTo>
                    <a:lnTo>
                      <a:pt x="3038" y="2410"/>
                    </a:lnTo>
                    <a:lnTo>
                      <a:pt x="3024" y="2401"/>
                    </a:lnTo>
                    <a:lnTo>
                      <a:pt x="3020" y="2398"/>
                    </a:lnTo>
                    <a:lnTo>
                      <a:pt x="3017" y="2393"/>
                    </a:lnTo>
                    <a:lnTo>
                      <a:pt x="3016" y="2392"/>
                    </a:lnTo>
                    <a:lnTo>
                      <a:pt x="3016" y="2389"/>
                    </a:lnTo>
                    <a:lnTo>
                      <a:pt x="3017" y="2387"/>
                    </a:lnTo>
                    <a:lnTo>
                      <a:pt x="3019" y="2386"/>
                    </a:lnTo>
                    <a:lnTo>
                      <a:pt x="3027" y="2379"/>
                    </a:lnTo>
                    <a:lnTo>
                      <a:pt x="3036" y="2375"/>
                    </a:lnTo>
                    <a:lnTo>
                      <a:pt x="3041" y="2373"/>
                    </a:lnTo>
                    <a:lnTo>
                      <a:pt x="3045" y="2369"/>
                    </a:lnTo>
                    <a:lnTo>
                      <a:pt x="3046" y="2367"/>
                    </a:lnTo>
                    <a:lnTo>
                      <a:pt x="3047" y="2362"/>
                    </a:lnTo>
                    <a:lnTo>
                      <a:pt x="3039" y="2350"/>
                    </a:lnTo>
                    <a:lnTo>
                      <a:pt x="3027" y="2335"/>
                    </a:lnTo>
                    <a:lnTo>
                      <a:pt x="3024" y="2323"/>
                    </a:lnTo>
                    <a:lnTo>
                      <a:pt x="3024" y="2311"/>
                    </a:lnTo>
                    <a:lnTo>
                      <a:pt x="3024" y="2306"/>
                    </a:lnTo>
                    <a:lnTo>
                      <a:pt x="3024" y="2301"/>
                    </a:lnTo>
                    <a:lnTo>
                      <a:pt x="3022" y="2297"/>
                    </a:lnTo>
                    <a:lnTo>
                      <a:pt x="3020" y="2292"/>
                    </a:lnTo>
                    <a:lnTo>
                      <a:pt x="3009" y="2281"/>
                    </a:lnTo>
                    <a:lnTo>
                      <a:pt x="2997" y="2272"/>
                    </a:lnTo>
                    <a:lnTo>
                      <a:pt x="2985" y="2263"/>
                    </a:lnTo>
                    <a:lnTo>
                      <a:pt x="2976" y="2259"/>
                    </a:lnTo>
                    <a:lnTo>
                      <a:pt x="2969" y="2257"/>
                    </a:lnTo>
                    <a:lnTo>
                      <a:pt x="2964" y="2257"/>
                    </a:lnTo>
                    <a:lnTo>
                      <a:pt x="2958" y="2261"/>
                    </a:lnTo>
                    <a:lnTo>
                      <a:pt x="2953" y="2265"/>
                    </a:lnTo>
                    <a:lnTo>
                      <a:pt x="2951" y="2266"/>
                    </a:lnTo>
                    <a:lnTo>
                      <a:pt x="2947" y="2267"/>
                    </a:lnTo>
                    <a:lnTo>
                      <a:pt x="2944" y="2268"/>
                    </a:lnTo>
                    <a:lnTo>
                      <a:pt x="2939" y="2268"/>
                    </a:lnTo>
                    <a:lnTo>
                      <a:pt x="2928" y="2266"/>
                    </a:lnTo>
                    <a:lnTo>
                      <a:pt x="2915" y="2261"/>
                    </a:lnTo>
                    <a:lnTo>
                      <a:pt x="2902" y="2255"/>
                    </a:lnTo>
                    <a:lnTo>
                      <a:pt x="2888" y="2249"/>
                    </a:lnTo>
                    <a:lnTo>
                      <a:pt x="2874" y="2243"/>
                    </a:lnTo>
                    <a:lnTo>
                      <a:pt x="2863" y="2241"/>
                    </a:lnTo>
                    <a:lnTo>
                      <a:pt x="2857" y="2241"/>
                    </a:lnTo>
                    <a:lnTo>
                      <a:pt x="2852" y="2243"/>
                    </a:lnTo>
                    <a:lnTo>
                      <a:pt x="2847" y="2246"/>
                    </a:lnTo>
                    <a:lnTo>
                      <a:pt x="2843" y="2250"/>
                    </a:lnTo>
                    <a:lnTo>
                      <a:pt x="2839" y="2255"/>
                    </a:lnTo>
                    <a:lnTo>
                      <a:pt x="2837" y="2260"/>
                    </a:lnTo>
                    <a:lnTo>
                      <a:pt x="2835" y="2266"/>
                    </a:lnTo>
                    <a:lnTo>
                      <a:pt x="2835" y="2271"/>
                    </a:lnTo>
                    <a:lnTo>
                      <a:pt x="2838" y="2281"/>
                    </a:lnTo>
                    <a:lnTo>
                      <a:pt x="2839" y="2288"/>
                    </a:lnTo>
                    <a:lnTo>
                      <a:pt x="2839" y="2291"/>
                    </a:lnTo>
                    <a:lnTo>
                      <a:pt x="2838" y="2293"/>
                    </a:lnTo>
                    <a:lnTo>
                      <a:pt x="2835" y="2294"/>
                    </a:lnTo>
                    <a:lnTo>
                      <a:pt x="2832" y="2294"/>
                    </a:lnTo>
                    <a:lnTo>
                      <a:pt x="2828" y="2294"/>
                    </a:lnTo>
                    <a:lnTo>
                      <a:pt x="2824" y="2294"/>
                    </a:lnTo>
                    <a:lnTo>
                      <a:pt x="2819" y="2292"/>
                    </a:lnTo>
                    <a:lnTo>
                      <a:pt x="2814" y="2288"/>
                    </a:lnTo>
                    <a:lnTo>
                      <a:pt x="2808" y="2282"/>
                    </a:lnTo>
                    <a:lnTo>
                      <a:pt x="2801" y="2274"/>
                    </a:lnTo>
                    <a:lnTo>
                      <a:pt x="2794" y="2263"/>
                    </a:lnTo>
                    <a:lnTo>
                      <a:pt x="2788" y="2253"/>
                    </a:lnTo>
                    <a:lnTo>
                      <a:pt x="2782" y="2243"/>
                    </a:lnTo>
                    <a:lnTo>
                      <a:pt x="2777" y="2236"/>
                    </a:lnTo>
                    <a:lnTo>
                      <a:pt x="2775" y="2222"/>
                    </a:lnTo>
                    <a:lnTo>
                      <a:pt x="2771" y="2203"/>
                    </a:lnTo>
                    <a:lnTo>
                      <a:pt x="2767" y="2192"/>
                    </a:lnTo>
                    <a:lnTo>
                      <a:pt x="2763" y="2181"/>
                    </a:lnTo>
                    <a:lnTo>
                      <a:pt x="2759" y="2171"/>
                    </a:lnTo>
                    <a:lnTo>
                      <a:pt x="2758" y="2159"/>
                    </a:lnTo>
                    <a:lnTo>
                      <a:pt x="2757" y="2147"/>
                    </a:lnTo>
                    <a:lnTo>
                      <a:pt x="2757" y="2137"/>
                    </a:lnTo>
                    <a:lnTo>
                      <a:pt x="2758" y="2134"/>
                    </a:lnTo>
                    <a:lnTo>
                      <a:pt x="2761" y="2130"/>
                    </a:lnTo>
                    <a:lnTo>
                      <a:pt x="2763" y="2129"/>
                    </a:lnTo>
                    <a:lnTo>
                      <a:pt x="2767" y="2127"/>
                    </a:lnTo>
                    <a:lnTo>
                      <a:pt x="2771" y="2127"/>
                    </a:lnTo>
                    <a:lnTo>
                      <a:pt x="2774" y="2126"/>
                    </a:lnTo>
                    <a:lnTo>
                      <a:pt x="2776" y="2124"/>
                    </a:lnTo>
                    <a:lnTo>
                      <a:pt x="2777" y="2122"/>
                    </a:lnTo>
                    <a:lnTo>
                      <a:pt x="2777" y="2115"/>
                    </a:lnTo>
                    <a:lnTo>
                      <a:pt x="2777" y="2104"/>
                    </a:lnTo>
                    <a:lnTo>
                      <a:pt x="2778" y="2099"/>
                    </a:lnTo>
                    <a:lnTo>
                      <a:pt x="2778" y="2095"/>
                    </a:lnTo>
                    <a:lnTo>
                      <a:pt x="2780" y="2089"/>
                    </a:lnTo>
                    <a:lnTo>
                      <a:pt x="2782" y="2083"/>
                    </a:lnTo>
                    <a:lnTo>
                      <a:pt x="2786" y="2072"/>
                    </a:lnTo>
                    <a:lnTo>
                      <a:pt x="2790" y="2063"/>
                    </a:lnTo>
                    <a:lnTo>
                      <a:pt x="2794" y="2057"/>
                    </a:lnTo>
                    <a:lnTo>
                      <a:pt x="2797" y="2052"/>
                    </a:lnTo>
                    <a:lnTo>
                      <a:pt x="2801" y="2047"/>
                    </a:lnTo>
                    <a:lnTo>
                      <a:pt x="2808" y="2038"/>
                    </a:lnTo>
                    <a:lnTo>
                      <a:pt x="2821" y="2023"/>
                    </a:lnTo>
                    <a:lnTo>
                      <a:pt x="2833" y="2009"/>
                    </a:lnTo>
                    <a:lnTo>
                      <a:pt x="2837" y="2003"/>
                    </a:lnTo>
                    <a:lnTo>
                      <a:pt x="2840" y="1998"/>
                    </a:lnTo>
                    <a:lnTo>
                      <a:pt x="2840" y="1995"/>
                    </a:lnTo>
                    <a:lnTo>
                      <a:pt x="2841" y="1992"/>
                    </a:lnTo>
                    <a:lnTo>
                      <a:pt x="2841" y="1990"/>
                    </a:lnTo>
                    <a:lnTo>
                      <a:pt x="2841" y="1989"/>
                    </a:lnTo>
                    <a:lnTo>
                      <a:pt x="2841" y="1988"/>
                    </a:lnTo>
                    <a:lnTo>
                      <a:pt x="2839" y="1986"/>
                    </a:lnTo>
                    <a:lnTo>
                      <a:pt x="2837" y="1986"/>
                    </a:lnTo>
                    <a:lnTo>
                      <a:pt x="2833" y="1983"/>
                    </a:lnTo>
                    <a:lnTo>
                      <a:pt x="2828" y="1980"/>
                    </a:lnTo>
                    <a:lnTo>
                      <a:pt x="2821" y="1978"/>
                    </a:lnTo>
                    <a:lnTo>
                      <a:pt x="2818" y="1975"/>
                    </a:lnTo>
                    <a:lnTo>
                      <a:pt x="2815" y="1972"/>
                    </a:lnTo>
                    <a:lnTo>
                      <a:pt x="2815" y="1969"/>
                    </a:lnTo>
                    <a:lnTo>
                      <a:pt x="2816" y="1963"/>
                    </a:lnTo>
                    <a:lnTo>
                      <a:pt x="2820" y="1958"/>
                    </a:lnTo>
                    <a:lnTo>
                      <a:pt x="2837" y="1956"/>
                    </a:lnTo>
                    <a:lnTo>
                      <a:pt x="2855" y="1952"/>
                    </a:lnTo>
                    <a:lnTo>
                      <a:pt x="2859" y="1934"/>
                    </a:lnTo>
                    <a:lnTo>
                      <a:pt x="2864" y="1923"/>
                    </a:lnTo>
                    <a:lnTo>
                      <a:pt x="2868" y="1922"/>
                    </a:lnTo>
                    <a:lnTo>
                      <a:pt x="2875" y="1925"/>
                    </a:lnTo>
                    <a:lnTo>
                      <a:pt x="2881" y="1927"/>
                    </a:lnTo>
                    <a:lnTo>
                      <a:pt x="2887" y="1931"/>
                    </a:lnTo>
                    <a:lnTo>
                      <a:pt x="2889" y="1932"/>
                    </a:lnTo>
                    <a:lnTo>
                      <a:pt x="2891" y="1932"/>
                    </a:lnTo>
                    <a:lnTo>
                      <a:pt x="2893" y="1931"/>
                    </a:lnTo>
                    <a:lnTo>
                      <a:pt x="2894" y="1929"/>
                    </a:lnTo>
                    <a:lnTo>
                      <a:pt x="2896" y="1923"/>
                    </a:lnTo>
                    <a:lnTo>
                      <a:pt x="2896" y="1916"/>
                    </a:lnTo>
                    <a:lnTo>
                      <a:pt x="2897" y="1908"/>
                    </a:lnTo>
                    <a:lnTo>
                      <a:pt x="2898" y="1901"/>
                    </a:lnTo>
                    <a:lnTo>
                      <a:pt x="2898" y="1897"/>
                    </a:lnTo>
                    <a:lnTo>
                      <a:pt x="2898" y="1894"/>
                    </a:lnTo>
                    <a:lnTo>
                      <a:pt x="2897" y="1890"/>
                    </a:lnTo>
                    <a:lnTo>
                      <a:pt x="2896" y="1888"/>
                    </a:lnTo>
                    <a:lnTo>
                      <a:pt x="2893" y="1885"/>
                    </a:lnTo>
                    <a:lnTo>
                      <a:pt x="2887" y="1884"/>
                    </a:lnTo>
                    <a:lnTo>
                      <a:pt x="2881" y="1883"/>
                    </a:lnTo>
                    <a:lnTo>
                      <a:pt x="2874" y="1882"/>
                    </a:lnTo>
                    <a:lnTo>
                      <a:pt x="2859" y="1883"/>
                    </a:lnTo>
                    <a:lnTo>
                      <a:pt x="2845" y="1884"/>
                    </a:lnTo>
                    <a:lnTo>
                      <a:pt x="2839" y="1885"/>
                    </a:lnTo>
                    <a:lnTo>
                      <a:pt x="2835" y="1885"/>
                    </a:lnTo>
                    <a:lnTo>
                      <a:pt x="2832" y="1885"/>
                    </a:lnTo>
                    <a:lnTo>
                      <a:pt x="2831" y="1884"/>
                    </a:lnTo>
                    <a:lnTo>
                      <a:pt x="2828" y="1878"/>
                    </a:lnTo>
                    <a:lnTo>
                      <a:pt x="2827" y="1869"/>
                    </a:lnTo>
                    <a:lnTo>
                      <a:pt x="2826" y="1859"/>
                    </a:lnTo>
                    <a:lnTo>
                      <a:pt x="2824" y="1853"/>
                    </a:lnTo>
                    <a:lnTo>
                      <a:pt x="2819" y="1847"/>
                    </a:lnTo>
                    <a:lnTo>
                      <a:pt x="2813" y="1843"/>
                    </a:lnTo>
                    <a:lnTo>
                      <a:pt x="2809" y="1839"/>
                    </a:lnTo>
                    <a:lnTo>
                      <a:pt x="2806" y="1833"/>
                    </a:lnTo>
                    <a:lnTo>
                      <a:pt x="2803" y="1827"/>
                    </a:lnTo>
                    <a:lnTo>
                      <a:pt x="2802" y="1820"/>
                    </a:lnTo>
                    <a:lnTo>
                      <a:pt x="2801" y="1812"/>
                    </a:lnTo>
                    <a:lnTo>
                      <a:pt x="2801" y="1802"/>
                    </a:lnTo>
                    <a:lnTo>
                      <a:pt x="2802" y="1794"/>
                    </a:lnTo>
                    <a:lnTo>
                      <a:pt x="2803" y="1786"/>
                    </a:lnTo>
                    <a:lnTo>
                      <a:pt x="2805" y="1782"/>
                    </a:lnTo>
                    <a:lnTo>
                      <a:pt x="2803" y="1778"/>
                    </a:lnTo>
                    <a:lnTo>
                      <a:pt x="2801" y="1775"/>
                    </a:lnTo>
                    <a:lnTo>
                      <a:pt x="2797" y="1772"/>
                    </a:lnTo>
                    <a:lnTo>
                      <a:pt x="2794" y="1770"/>
                    </a:lnTo>
                    <a:lnTo>
                      <a:pt x="2792" y="1769"/>
                    </a:lnTo>
                    <a:lnTo>
                      <a:pt x="2789" y="1769"/>
                    </a:lnTo>
                    <a:lnTo>
                      <a:pt x="2788" y="1769"/>
                    </a:lnTo>
                    <a:lnTo>
                      <a:pt x="2781" y="1777"/>
                    </a:lnTo>
                    <a:lnTo>
                      <a:pt x="2772" y="1783"/>
                    </a:lnTo>
                    <a:lnTo>
                      <a:pt x="2765" y="1788"/>
                    </a:lnTo>
                    <a:lnTo>
                      <a:pt x="2759" y="1790"/>
                    </a:lnTo>
                    <a:lnTo>
                      <a:pt x="2756" y="1792"/>
                    </a:lnTo>
                    <a:lnTo>
                      <a:pt x="2753" y="1792"/>
                    </a:lnTo>
                    <a:lnTo>
                      <a:pt x="2751" y="1789"/>
                    </a:lnTo>
                    <a:lnTo>
                      <a:pt x="2751" y="1787"/>
                    </a:lnTo>
                    <a:lnTo>
                      <a:pt x="2751" y="1778"/>
                    </a:lnTo>
                    <a:lnTo>
                      <a:pt x="2752" y="1767"/>
                    </a:lnTo>
                    <a:lnTo>
                      <a:pt x="2751" y="1763"/>
                    </a:lnTo>
                    <a:lnTo>
                      <a:pt x="2751" y="1761"/>
                    </a:lnTo>
                    <a:lnTo>
                      <a:pt x="2749" y="1757"/>
                    </a:lnTo>
                    <a:lnTo>
                      <a:pt x="2748" y="1755"/>
                    </a:lnTo>
                    <a:lnTo>
                      <a:pt x="2742" y="1750"/>
                    </a:lnTo>
                    <a:lnTo>
                      <a:pt x="2736" y="1745"/>
                    </a:lnTo>
                    <a:lnTo>
                      <a:pt x="2723" y="1738"/>
                    </a:lnTo>
                    <a:lnTo>
                      <a:pt x="2715" y="1731"/>
                    </a:lnTo>
                    <a:lnTo>
                      <a:pt x="2713" y="1727"/>
                    </a:lnTo>
                    <a:lnTo>
                      <a:pt x="2712" y="1723"/>
                    </a:lnTo>
                    <a:lnTo>
                      <a:pt x="2712" y="1718"/>
                    </a:lnTo>
                    <a:lnTo>
                      <a:pt x="2712" y="1712"/>
                    </a:lnTo>
                    <a:lnTo>
                      <a:pt x="2713" y="1707"/>
                    </a:lnTo>
                    <a:lnTo>
                      <a:pt x="2714" y="1702"/>
                    </a:lnTo>
                    <a:lnTo>
                      <a:pt x="2717" y="1698"/>
                    </a:lnTo>
                    <a:lnTo>
                      <a:pt x="2719" y="1694"/>
                    </a:lnTo>
                    <a:lnTo>
                      <a:pt x="2727" y="1686"/>
                    </a:lnTo>
                    <a:lnTo>
                      <a:pt x="2739" y="1674"/>
                    </a:lnTo>
                    <a:lnTo>
                      <a:pt x="2744" y="1667"/>
                    </a:lnTo>
                    <a:lnTo>
                      <a:pt x="2749" y="1660"/>
                    </a:lnTo>
                    <a:lnTo>
                      <a:pt x="2752" y="1654"/>
                    </a:lnTo>
                    <a:lnTo>
                      <a:pt x="2755" y="1648"/>
                    </a:lnTo>
                    <a:lnTo>
                      <a:pt x="2755" y="1637"/>
                    </a:lnTo>
                    <a:lnTo>
                      <a:pt x="2756" y="1624"/>
                    </a:lnTo>
                    <a:lnTo>
                      <a:pt x="2758" y="1612"/>
                    </a:lnTo>
                    <a:lnTo>
                      <a:pt x="2762" y="1603"/>
                    </a:lnTo>
                    <a:lnTo>
                      <a:pt x="2767" y="1592"/>
                    </a:lnTo>
                    <a:lnTo>
                      <a:pt x="2771" y="1581"/>
                    </a:lnTo>
                    <a:lnTo>
                      <a:pt x="2775" y="1568"/>
                    </a:lnTo>
                    <a:lnTo>
                      <a:pt x="2777" y="1556"/>
                    </a:lnTo>
                    <a:lnTo>
                      <a:pt x="2777" y="1550"/>
                    </a:lnTo>
                    <a:lnTo>
                      <a:pt x="2780" y="1547"/>
                    </a:lnTo>
                    <a:lnTo>
                      <a:pt x="2781" y="1544"/>
                    </a:lnTo>
                    <a:lnTo>
                      <a:pt x="2784" y="1543"/>
                    </a:lnTo>
                    <a:lnTo>
                      <a:pt x="2790" y="1541"/>
                    </a:lnTo>
                    <a:lnTo>
                      <a:pt x="2795" y="1538"/>
                    </a:lnTo>
                    <a:lnTo>
                      <a:pt x="2797" y="1536"/>
                    </a:lnTo>
                    <a:lnTo>
                      <a:pt x="2800" y="1532"/>
                    </a:lnTo>
                    <a:lnTo>
                      <a:pt x="2801" y="1528"/>
                    </a:lnTo>
                    <a:lnTo>
                      <a:pt x="2803" y="1522"/>
                    </a:lnTo>
                    <a:lnTo>
                      <a:pt x="2806" y="1511"/>
                    </a:lnTo>
                    <a:lnTo>
                      <a:pt x="2808" y="1500"/>
                    </a:lnTo>
                    <a:lnTo>
                      <a:pt x="2811" y="1486"/>
                    </a:lnTo>
                    <a:lnTo>
                      <a:pt x="2814" y="1469"/>
                    </a:lnTo>
                    <a:lnTo>
                      <a:pt x="2816" y="1462"/>
                    </a:lnTo>
                    <a:lnTo>
                      <a:pt x="2821" y="1456"/>
                    </a:lnTo>
                    <a:lnTo>
                      <a:pt x="2827" y="1452"/>
                    </a:lnTo>
                    <a:lnTo>
                      <a:pt x="2833" y="1446"/>
                    </a:lnTo>
                    <a:lnTo>
                      <a:pt x="2840" y="1438"/>
                    </a:lnTo>
                    <a:lnTo>
                      <a:pt x="2850" y="1433"/>
                    </a:lnTo>
                    <a:lnTo>
                      <a:pt x="2857" y="1427"/>
                    </a:lnTo>
                    <a:lnTo>
                      <a:pt x="2864" y="1423"/>
                    </a:lnTo>
                    <a:lnTo>
                      <a:pt x="2872" y="1419"/>
                    </a:lnTo>
                    <a:lnTo>
                      <a:pt x="2876" y="1416"/>
                    </a:lnTo>
                    <a:lnTo>
                      <a:pt x="2876" y="1411"/>
                    </a:lnTo>
                    <a:lnTo>
                      <a:pt x="2876" y="1404"/>
                    </a:lnTo>
                    <a:lnTo>
                      <a:pt x="2874" y="1393"/>
                    </a:lnTo>
                    <a:lnTo>
                      <a:pt x="2871" y="1384"/>
                    </a:lnTo>
                    <a:lnTo>
                      <a:pt x="2866" y="1373"/>
                    </a:lnTo>
                    <a:lnTo>
                      <a:pt x="2860" y="1361"/>
                    </a:lnTo>
                    <a:lnTo>
                      <a:pt x="2855" y="1348"/>
                    </a:lnTo>
                    <a:lnTo>
                      <a:pt x="2847" y="1336"/>
                    </a:lnTo>
                    <a:lnTo>
                      <a:pt x="2840" y="1326"/>
                    </a:lnTo>
                    <a:lnTo>
                      <a:pt x="2832" y="1317"/>
                    </a:lnTo>
                    <a:lnTo>
                      <a:pt x="2822" y="1310"/>
                    </a:lnTo>
                    <a:lnTo>
                      <a:pt x="2813" y="1303"/>
                    </a:lnTo>
                    <a:lnTo>
                      <a:pt x="2805" y="1296"/>
                    </a:lnTo>
                    <a:lnTo>
                      <a:pt x="2800" y="1290"/>
                    </a:lnTo>
                    <a:lnTo>
                      <a:pt x="2796" y="1282"/>
                    </a:lnTo>
                    <a:lnTo>
                      <a:pt x="2792" y="1273"/>
                    </a:lnTo>
                    <a:lnTo>
                      <a:pt x="2789" y="1267"/>
                    </a:lnTo>
                    <a:lnTo>
                      <a:pt x="2786" y="1264"/>
                    </a:lnTo>
                    <a:lnTo>
                      <a:pt x="2781" y="1261"/>
                    </a:lnTo>
                    <a:lnTo>
                      <a:pt x="2777" y="1259"/>
                    </a:lnTo>
                    <a:lnTo>
                      <a:pt x="2774" y="1258"/>
                    </a:lnTo>
                    <a:lnTo>
                      <a:pt x="2770" y="1258"/>
                    </a:lnTo>
                    <a:lnTo>
                      <a:pt x="2768" y="1258"/>
                    </a:lnTo>
                    <a:lnTo>
                      <a:pt x="2765" y="1259"/>
                    </a:lnTo>
                    <a:lnTo>
                      <a:pt x="2751" y="1274"/>
                    </a:lnTo>
                    <a:lnTo>
                      <a:pt x="2736" y="1290"/>
                    </a:lnTo>
                    <a:lnTo>
                      <a:pt x="2732" y="1292"/>
                    </a:lnTo>
                    <a:lnTo>
                      <a:pt x="2727" y="1293"/>
                    </a:lnTo>
                    <a:lnTo>
                      <a:pt x="2723" y="1295"/>
                    </a:lnTo>
                    <a:lnTo>
                      <a:pt x="2717" y="1295"/>
                    </a:lnTo>
                    <a:lnTo>
                      <a:pt x="2707" y="1293"/>
                    </a:lnTo>
                    <a:lnTo>
                      <a:pt x="2698" y="1291"/>
                    </a:lnTo>
                    <a:lnTo>
                      <a:pt x="2689" y="1288"/>
                    </a:lnTo>
                    <a:lnTo>
                      <a:pt x="2681" y="1286"/>
                    </a:lnTo>
                    <a:lnTo>
                      <a:pt x="2673" y="1288"/>
                    </a:lnTo>
                    <a:lnTo>
                      <a:pt x="2664" y="1290"/>
                    </a:lnTo>
                    <a:lnTo>
                      <a:pt x="2660" y="1292"/>
                    </a:lnTo>
                    <a:lnTo>
                      <a:pt x="2656" y="1297"/>
                    </a:lnTo>
                    <a:lnTo>
                      <a:pt x="2652" y="1302"/>
                    </a:lnTo>
                    <a:lnTo>
                      <a:pt x="2649" y="1307"/>
                    </a:lnTo>
                    <a:lnTo>
                      <a:pt x="2645" y="1314"/>
                    </a:lnTo>
                    <a:lnTo>
                      <a:pt x="2643" y="1317"/>
                    </a:lnTo>
                    <a:lnTo>
                      <a:pt x="2639" y="1321"/>
                    </a:lnTo>
                    <a:lnTo>
                      <a:pt x="2637" y="1323"/>
                    </a:lnTo>
                    <a:lnTo>
                      <a:pt x="2629" y="1326"/>
                    </a:lnTo>
                    <a:lnTo>
                      <a:pt x="2616" y="1327"/>
                    </a:lnTo>
                    <a:lnTo>
                      <a:pt x="2601" y="1328"/>
                    </a:lnTo>
                    <a:lnTo>
                      <a:pt x="2587" y="1328"/>
                    </a:lnTo>
                    <a:lnTo>
                      <a:pt x="2574" y="1326"/>
                    </a:lnTo>
                    <a:lnTo>
                      <a:pt x="2564" y="1323"/>
                    </a:lnTo>
                    <a:lnTo>
                      <a:pt x="2556" y="1318"/>
                    </a:lnTo>
                    <a:lnTo>
                      <a:pt x="2545" y="1311"/>
                    </a:lnTo>
                    <a:lnTo>
                      <a:pt x="2534" y="1304"/>
                    </a:lnTo>
                    <a:lnTo>
                      <a:pt x="2523" y="1296"/>
                    </a:lnTo>
                    <a:lnTo>
                      <a:pt x="2522" y="1292"/>
                    </a:lnTo>
                    <a:lnTo>
                      <a:pt x="2522" y="1289"/>
                    </a:lnTo>
                    <a:lnTo>
                      <a:pt x="2522" y="1285"/>
                    </a:lnTo>
                    <a:lnTo>
                      <a:pt x="2523" y="1283"/>
                    </a:lnTo>
                    <a:lnTo>
                      <a:pt x="2526" y="1272"/>
                    </a:lnTo>
                    <a:lnTo>
                      <a:pt x="2528" y="1259"/>
                    </a:lnTo>
                    <a:lnTo>
                      <a:pt x="2528" y="1253"/>
                    </a:lnTo>
                    <a:lnTo>
                      <a:pt x="2526" y="1246"/>
                    </a:lnTo>
                    <a:lnTo>
                      <a:pt x="2524" y="1239"/>
                    </a:lnTo>
                    <a:lnTo>
                      <a:pt x="2522" y="1232"/>
                    </a:lnTo>
                    <a:lnTo>
                      <a:pt x="2517" y="1217"/>
                    </a:lnTo>
                    <a:lnTo>
                      <a:pt x="2513" y="1207"/>
                    </a:lnTo>
                    <a:lnTo>
                      <a:pt x="2512" y="1201"/>
                    </a:lnTo>
                    <a:lnTo>
                      <a:pt x="2512" y="1196"/>
                    </a:lnTo>
                    <a:lnTo>
                      <a:pt x="2513" y="1190"/>
                    </a:lnTo>
                    <a:lnTo>
                      <a:pt x="2515" y="1185"/>
                    </a:lnTo>
                    <a:lnTo>
                      <a:pt x="2518" y="1177"/>
                    </a:lnTo>
                    <a:lnTo>
                      <a:pt x="2524" y="1170"/>
                    </a:lnTo>
                    <a:lnTo>
                      <a:pt x="2529" y="1165"/>
                    </a:lnTo>
                    <a:lnTo>
                      <a:pt x="2534" y="1160"/>
                    </a:lnTo>
                    <a:lnTo>
                      <a:pt x="2535" y="1157"/>
                    </a:lnTo>
                    <a:lnTo>
                      <a:pt x="2536" y="1153"/>
                    </a:lnTo>
                    <a:lnTo>
                      <a:pt x="2536" y="1148"/>
                    </a:lnTo>
                    <a:lnTo>
                      <a:pt x="2535" y="1143"/>
                    </a:lnTo>
                    <a:lnTo>
                      <a:pt x="2532" y="1131"/>
                    </a:lnTo>
                    <a:lnTo>
                      <a:pt x="2529" y="1119"/>
                    </a:lnTo>
                    <a:lnTo>
                      <a:pt x="2524" y="1109"/>
                    </a:lnTo>
                    <a:lnTo>
                      <a:pt x="2518" y="1102"/>
                    </a:lnTo>
                    <a:lnTo>
                      <a:pt x="2513" y="1097"/>
                    </a:lnTo>
                    <a:lnTo>
                      <a:pt x="2509" y="1094"/>
                    </a:lnTo>
                    <a:lnTo>
                      <a:pt x="2505" y="1093"/>
                    </a:lnTo>
                    <a:lnTo>
                      <a:pt x="2500" y="1094"/>
                    </a:lnTo>
                    <a:lnTo>
                      <a:pt x="2496" y="1095"/>
                    </a:lnTo>
                    <a:lnTo>
                      <a:pt x="2491" y="1100"/>
                    </a:lnTo>
                    <a:lnTo>
                      <a:pt x="2487" y="1105"/>
                    </a:lnTo>
                    <a:lnTo>
                      <a:pt x="2485" y="1106"/>
                    </a:lnTo>
                    <a:lnTo>
                      <a:pt x="2482" y="1105"/>
                    </a:lnTo>
                    <a:lnTo>
                      <a:pt x="2480" y="1100"/>
                    </a:lnTo>
                    <a:lnTo>
                      <a:pt x="2479" y="1097"/>
                    </a:lnTo>
                    <a:lnTo>
                      <a:pt x="2479" y="1094"/>
                    </a:lnTo>
                    <a:lnTo>
                      <a:pt x="2480" y="1091"/>
                    </a:lnTo>
                    <a:lnTo>
                      <a:pt x="2481" y="1091"/>
                    </a:lnTo>
                    <a:lnTo>
                      <a:pt x="2488" y="1090"/>
                    </a:lnTo>
                    <a:lnTo>
                      <a:pt x="2494" y="1088"/>
                    </a:lnTo>
                    <a:lnTo>
                      <a:pt x="2496" y="1087"/>
                    </a:lnTo>
                    <a:lnTo>
                      <a:pt x="2497" y="1084"/>
                    </a:lnTo>
                    <a:lnTo>
                      <a:pt x="2496" y="1081"/>
                    </a:lnTo>
                    <a:lnTo>
                      <a:pt x="2492" y="1076"/>
                    </a:lnTo>
                    <a:lnTo>
                      <a:pt x="2490" y="1074"/>
                    </a:lnTo>
                    <a:lnTo>
                      <a:pt x="2488" y="1071"/>
                    </a:lnTo>
                    <a:lnTo>
                      <a:pt x="2488" y="1070"/>
                    </a:lnTo>
                    <a:lnTo>
                      <a:pt x="2488" y="1068"/>
                    </a:lnTo>
                    <a:lnTo>
                      <a:pt x="2491" y="1064"/>
                    </a:lnTo>
                    <a:lnTo>
                      <a:pt x="2496" y="1062"/>
                    </a:lnTo>
                    <a:lnTo>
                      <a:pt x="2507" y="1055"/>
                    </a:lnTo>
                    <a:lnTo>
                      <a:pt x="2519" y="1046"/>
                    </a:lnTo>
                    <a:lnTo>
                      <a:pt x="2532" y="1032"/>
                    </a:lnTo>
                    <a:lnTo>
                      <a:pt x="2547" y="1018"/>
                    </a:lnTo>
                    <a:lnTo>
                      <a:pt x="2562" y="1001"/>
                    </a:lnTo>
                    <a:lnTo>
                      <a:pt x="2575" y="987"/>
                    </a:lnTo>
                    <a:lnTo>
                      <a:pt x="2586" y="974"/>
                    </a:lnTo>
                    <a:lnTo>
                      <a:pt x="2593" y="962"/>
                    </a:lnTo>
                    <a:lnTo>
                      <a:pt x="2598" y="951"/>
                    </a:lnTo>
                    <a:lnTo>
                      <a:pt x="2600" y="940"/>
                    </a:lnTo>
                    <a:lnTo>
                      <a:pt x="2601" y="936"/>
                    </a:lnTo>
                    <a:lnTo>
                      <a:pt x="2604" y="931"/>
                    </a:lnTo>
                    <a:lnTo>
                      <a:pt x="2606" y="929"/>
                    </a:lnTo>
                    <a:lnTo>
                      <a:pt x="2608" y="926"/>
                    </a:lnTo>
                    <a:lnTo>
                      <a:pt x="2611" y="926"/>
                    </a:lnTo>
                    <a:lnTo>
                      <a:pt x="2613" y="926"/>
                    </a:lnTo>
                    <a:lnTo>
                      <a:pt x="2617" y="926"/>
                    </a:lnTo>
                    <a:lnTo>
                      <a:pt x="2620" y="927"/>
                    </a:lnTo>
                    <a:lnTo>
                      <a:pt x="2629" y="932"/>
                    </a:lnTo>
                    <a:lnTo>
                      <a:pt x="2638" y="937"/>
                    </a:lnTo>
                    <a:lnTo>
                      <a:pt x="2643" y="939"/>
                    </a:lnTo>
                    <a:lnTo>
                      <a:pt x="2646" y="943"/>
                    </a:lnTo>
                    <a:lnTo>
                      <a:pt x="2650" y="945"/>
                    </a:lnTo>
                    <a:lnTo>
                      <a:pt x="2651" y="948"/>
                    </a:lnTo>
                    <a:lnTo>
                      <a:pt x="2652" y="955"/>
                    </a:lnTo>
                    <a:lnTo>
                      <a:pt x="2656" y="961"/>
                    </a:lnTo>
                    <a:lnTo>
                      <a:pt x="2660" y="967"/>
                    </a:lnTo>
                    <a:lnTo>
                      <a:pt x="2663" y="970"/>
                    </a:lnTo>
                    <a:lnTo>
                      <a:pt x="2675" y="979"/>
                    </a:lnTo>
                    <a:lnTo>
                      <a:pt x="2686" y="989"/>
                    </a:lnTo>
                    <a:lnTo>
                      <a:pt x="2692" y="999"/>
                    </a:lnTo>
                    <a:lnTo>
                      <a:pt x="2698" y="1008"/>
                    </a:lnTo>
                    <a:lnTo>
                      <a:pt x="2701" y="1012"/>
                    </a:lnTo>
                    <a:lnTo>
                      <a:pt x="2706" y="1014"/>
                    </a:lnTo>
                    <a:lnTo>
                      <a:pt x="2709" y="1014"/>
                    </a:lnTo>
                    <a:lnTo>
                      <a:pt x="2713" y="1013"/>
                    </a:lnTo>
                    <a:lnTo>
                      <a:pt x="2719" y="1007"/>
                    </a:lnTo>
                    <a:lnTo>
                      <a:pt x="2725" y="1001"/>
                    </a:lnTo>
                    <a:lnTo>
                      <a:pt x="2737" y="987"/>
                    </a:lnTo>
                    <a:lnTo>
                      <a:pt x="2749" y="973"/>
                    </a:lnTo>
                    <a:lnTo>
                      <a:pt x="2758" y="959"/>
                    </a:lnTo>
                    <a:lnTo>
                      <a:pt x="2767" y="949"/>
                    </a:lnTo>
                    <a:lnTo>
                      <a:pt x="2770" y="944"/>
                    </a:lnTo>
                    <a:lnTo>
                      <a:pt x="2775" y="940"/>
                    </a:lnTo>
                    <a:lnTo>
                      <a:pt x="2778" y="938"/>
                    </a:lnTo>
                    <a:lnTo>
                      <a:pt x="2783" y="936"/>
                    </a:lnTo>
                    <a:lnTo>
                      <a:pt x="2787" y="935"/>
                    </a:lnTo>
                    <a:lnTo>
                      <a:pt x="2792" y="935"/>
                    </a:lnTo>
                    <a:lnTo>
                      <a:pt x="2796" y="937"/>
                    </a:lnTo>
                    <a:lnTo>
                      <a:pt x="2801" y="939"/>
                    </a:lnTo>
                    <a:lnTo>
                      <a:pt x="2812" y="946"/>
                    </a:lnTo>
                    <a:lnTo>
                      <a:pt x="2822" y="957"/>
                    </a:lnTo>
                    <a:lnTo>
                      <a:pt x="2827" y="964"/>
                    </a:lnTo>
                    <a:lnTo>
                      <a:pt x="2831" y="970"/>
                    </a:lnTo>
                    <a:lnTo>
                      <a:pt x="2834" y="977"/>
                    </a:lnTo>
                    <a:lnTo>
                      <a:pt x="2835" y="984"/>
                    </a:lnTo>
                    <a:lnTo>
                      <a:pt x="2838" y="996"/>
                    </a:lnTo>
                    <a:lnTo>
                      <a:pt x="2840" y="1003"/>
                    </a:lnTo>
                    <a:lnTo>
                      <a:pt x="2843" y="1006"/>
                    </a:lnTo>
                    <a:lnTo>
                      <a:pt x="2845" y="1007"/>
                    </a:lnTo>
                    <a:lnTo>
                      <a:pt x="2847" y="1008"/>
                    </a:lnTo>
                    <a:lnTo>
                      <a:pt x="2851" y="1008"/>
                    </a:lnTo>
                    <a:lnTo>
                      <a:pt x="2860" y="1009"/>
                    </a:lnTo>
                    <a:lnTo>
                      <a:pt x="2876" y="1009"/>
                    </a:lnTo>
                    <a:lnTo>
                      <a:pt x="2895" y="1008"/>
                    </a:lnTo>
                    <a:lnTo>
                      <a:pt x="2914" y="1007"/>
                    </a:lnTo>
                    <a:lnTo>
                      <a:pt x="2928" y="1006"/>
                    </a:lnTo>
                    <a:lnTo>
                      <a:pt x="2934" y="1005"/>
                    </a:lnTo>
                    <a:lnTo>
                      <a:pt x="2939" y="1002"/>
                    </a:lnTo>
                    <a:lnTo>
                      <a:pt x="2947" y="1001"/>
                    </a:lnTo>
                    <a:lnTo>
                      <a:pt x="2950" y="1001"/>
                    </a:lnTo>
                    <a:lnTo>
                      <a:pt x="2952" y="1001"/>
                    </a:lnTo>
                    <a:lnTo>
                      <a:pt x="2953" y="1002"/>
                    </a:lnTo>
                    <a:lnTo>
                      <a:pt x="2956" y="1003"/>
                    </a:lnTo>
                    <a:lnTo>
                      <a:pt x="2957" y="1007"/>
                    </a:lnTo>
                    <a:lnTo>
                      <a:pt x="2958" y="1012"/>
                    </a:lnTo>
                    <a:lnTo>
                      <a:pt x="2959" y="1017"/>
                    </a:lnTo>
                    <a:lnTo>
                      <a:pt x="2960" y="1020"/>
                    </a:lnTo>
                    <a:lnTo>
                      <a:pt x="2961" y="1021"/>
                    </a:lnTo>
                    <a:lnTo>
                      <a:pt x="2963" y="1022"/>
                    </a:lnTo>
                    <a:lnTo>
                      <a:pt x="2965" y="1022"/>
                    </a:lnTo>
                    <a:lnTo>
                      <a:pt x="2967" y="1022"/>
                    </a:lnTo>
                    <a:lnTo>
                      <a:pt x="2975" y="1021"/>
                    </a:lnTo>
                    <a:lnTo>
                      <a:pt x="2981" y="1018"/>
                    </a:lnTo>
                    <a:lnTo>
                      <a:pt x="2988" y="1012"/>
                    </a:lnTo>
                    <a:lnTo>
                      <a:pt x="2997" y="1002"/>
                    </a:lnTo>
                    <a:lnTo>
                      <a:pt x="3009" y="993"/>
                    </a:lnTo>
                    <a:lnTo>
                      <a:pt x="3021" y="984"/>
                    </a:lnTo>
                    <a:lnTo>
                      <a:pt x="3034" y="976"/>
                    </a:lnTo>
                    <a:lnTo>
                      <a:pt x="3046" y="971"/>
                    </a:lnTo>
                    <a:lnTo>
                      <a:pt x="3052" y="970"/>
                    </a:lnTo>
                    <a:lnTo>
                      <a:pt x="3058" y="971"/>
                    </a:lnTo>
                    <a:lnTo>
                      <a:pt x="3064" y="973"/>
                    </a:lnTo>
                    <a:lnTo>
                      <a:pt x="3068" y="975"/>
                    </a:lnTo>
                    <a:lnTo>
                      <a:pt x="3079" y="982"/>
                    </a:lnTo>
                    <a:lnTo>
                      <a:pt x="3088" y="989"/>
                    </a:lnTo>
                    <a:lnTo>
                      <a:pt x="3091" y="992"/>
                    </a:lnTo>
                    <a:lnTo>
                      <a:pt x="3093" y="993"/>
                    </a:lnTo>
                    <a:lnTo>
                      <a:pt x="3096" y="994"/>
                    </a:lnTo>
                    <a:lnTo>
                      <a:pt x="3098" y="993"/>
                    </a:lnTo>
                    <a:lnTo>
                      <a:pt x="3101" y="987"/>
                    </a:lnTo>
                    <a:lnTo>
                      <a:pt x="3104" y="974"/>
                    </a:lnTo>
                    <a:lnTo>
                      <a:pt x="3108" y="959"/>
                    </a:lnTo>
                    <a:lnTo>
                      <a:pt x="3111" y="945"/>
                    </a:lnTo>
                    <a:lnTo>
                      <a:pt x="3114" y="931"/>
                    </a:lnTo>
                    <a:lnTo>
                      <a:pt x="3116" y="916"/>
                    </a:lnTo>
                    <a:lnTo>
                      <a:pt x="3117" y="908"/>
                    </a:lnTo>
                    <a:lnTo>
                      <a:pt x="3120" y="902"/>
                    </a:lnTo>
                    <a:lnTo>
                      <a:pt x="3123" y="898"/>
                    </a:lnTo>
                    <a:lnTo>
                      <a:pt x="3128" y="893"/>
                    </a:lnTo>
                    <a:lnTo>
                      <a:pt x="3136" y="885"/>
                    </a:lnTo>
                    <a:lnTo>
                      <a:pt x="3142" y="876"/>
                    </a:lnTo>
                    <a:lnTo>
                      <a:pt x="3145" y="872"/>
                    </a:lnTo>
                    <a:lnTo>
                      <a:pt x="3145" y="867"/>
                    </a:lnTo>
                    <a:lnTo>
                      <a:pt x="3146" y="862"/>
                    </a:lnTo>
                    <a:lnTo>
                      <a:pt x="3145" y="858"/>
                    </a:lnTo>
                    <a:lnTo>
                      <a:pt x="3143" y="854"/>
                    </a:lnTo>
                    <a:lnTo>
                      <a:pt x="3142" y="850"/>
                    </a:lnTo>
                    <a:lnTo>
                      <a:pt x="3140" y="847"/>
                    </a:lnTo>
                    <a:lnTo>
                      <a:pt x="3137" y="844"/>
                    </a:lnTo>
                    <a:lnTo>
                      <a:pt x="3135" y="841"/>
                    </a:lnTo>
                    <a:lnTo>
                      <a:pt x="3134" y="836"/>
                    </a:lnTo>
                    <a:lnTo>
                      <a:pt x="3133" y="831"/>
                    </a:lnTo>
                    <a:lnTo>
                      <a:pt x="3133" y="826"/>
                    </a:lnTo>
                    <a:lnTo>
                      <a:pt x="3134" y="822"/>
                    </a:lnTo>
                    <a:lnTo>
                      <a:pt x="3136" y="817"/>
                    </a:lnTo>
                    <a:lnTo>
                      <a:pt x="3139" y="813"/>
                    </a:lnTo>
                    <a:lnTo>
                      <a:pt x="3141" y="810"/>
                    </a:lnTo>
                    <a:lnTo>
                      <a:pt x="3143" y="807"/>
                    </a:lnTo>
                    <a:lnTo>
                      <a:pt x="3145" y="805"/>
                    </a:lnTo>
                    <a:lnTo>
                      <a:pt x="3146" y="803"/>
                    </a:lnTo>
                    <a:lnTo>
                      <a:pt x="3146" y="801"/>
                    </a:lnTo>
                    <a:lnTo>
                      <a:pt x="3145" y="800"/>
                    </a:lnTo>
                    <a:lnTo>
                      <a:pt x="3142" y="799"/>
                    </a:lnTo>
                    <a:lnTo>
                      <a:pt x="3139" y="798"/>
                    </a:lnTo>
                    <a:lnTo>
                      <a:pt x="3135" y="798"/>
                    </a:lnTo>
                    <a:lnTo>
                      <a:pt x="3131" y="798"/>
                    </a:lnTo>
                    <a:lnTo>
                      <a:pt x="3128" y="798"/>
                    </a:lnTo>
                    <a:lnTo>
                      <a:pt x="3124" y="797"/>
                    </a:lnTo>
                    <a:lnTo>
                      <a:pt x="3122" y="794"/>
                    </a:lnTo>
                    <a:lnTo>
                      <a:pt x="3121" y="792"/>
                    </a:lnTo>
                    <a:lnTo>
                      <a:pt x="3120" y="788"/>
                    </a:lnTo>
                    <a:lnTo>
                      <a:pt x="3120" y="785"/>
                    </a:lnTo>
                    <a:lnTo>
                      <a:pt x="3120" y="780"/>
                    </a:lnTo>
                    <a:lnTo>
                      <a:pt x="3122" y="771"/>
                    </a:lnTo>
                    <a:lnTo>
                      <a:pt x="3126" y="762"/>
                    </a:lnTo>
                    <a:lnTo>
                      <a:pt x="3130" y="754"/>
                    </a:lnTo>
                    <a:lnTo>
                      <a:pt x="3134" y="742"/>
                    </a:lnTo>
                    <a:lnTo>
                      <a:pt x="3134" y="736"/>
                    </a:lnTo>
                    <a:lnTo>
                      <a:pt x="3134" y="730"/>
                    </a:lnTo>
                    <a:lnTo>
                      <a:pt x="3133" y="727"/>
                    </a:lnTo>
                    <a:lnTo>
                      <a:pt x="3131" y="723"/>
                    </a:lnTo>
                    <a:lnTo>
                      <a:pt x="3129" y="721"/>
                    </a:lnTo>
                    <a:lnTo>
                      <a:pt x="3127" y="719"/>
                    </a:lnTo>
                    <a:lnTo>
                      <a:pt x="3123" y="718"/>
                    </a:lnTo>
                    <a:lnTo>
                      <a:pt x="3118" y="718"/>
                    </a:lnTo>
                    <a:lnTo>
                      <a:pt x="3110" y="718"/>
                    </a:lnTo>
                    <a:lnTo>
                      <a:pt x="3104" y="718"/>
                    </a:lnTo>
                    <a:lnTo>
                      <a:pt x="3101" y="718"/>
                    </a:lnTo>
                    <a:lnTo>
                      <a:pt x="3099" y="717"/>
                    </a:lnTo>
                    <a:lnTo>
                      <a:pt x="3097" y="716"/>
                    </a:lnTo>
                    <a:lnTo>
                      <a:pt x="3096" y="713"/>
                    </a:lnTo>
                    <a:lnTo>
                      <a:pt x="3095" y="706"/>
                    </a:lnTo>
                    <a:lnTo>
                      <a:pt x="3095" y="699"/>
                    </a:lnTo>
                    <a:lnTo>
                      <a:pt x="3093" y="694"/>
                    </a:lnTo>
                    <a:lnTo>
                      <a:pt x="3092" y="691"/>
                    </a:lnTo>
                    <a:lnTo>
                      <a:pt x="3090" y="687"/>
                    </a:lnTo>
                    <a:lnTo>
                      <a:pt x="3088" y="685"/>
                    </a:lnTo>
                    <a:lnTo>
                      <a:pt x="3084" y="681"/>
                    </a:lnTo>
                    <a:lnTo>
                      <a:pt x="3079" y="678"/>
                    </a:lnTo>
                    <a:lnTo>
                      <a:pt x="3072" y="675"/>
                    </a:lnTo>
                    <a:lnTo>
                      <a:pt x="3065" y="674"/>
                    </a:lnTo>
                    <a:lnTo>
                      <a:pt x="3057" y="674"/>
                    </a:lnTo>
                    <a:lnTo>
                      <a:pt x="3048" y="675"/>
                    </a:lnTo>
                    <a:lnTo>
                      <a:pt x="3039" y="679"/>
                    </a:lnTo>
                    <a:lnTo>
                      <a:pt x="3028" y="685"/>
                    </a:lnTo>
                    <a:lnTo>
                      <a:pt x="3019" y="693"/>
                    </a:lnTo>
                    <a:lnTo>
                      <a:pt x="3010" y="702"/>
                    </a:lnTo>
                    <a:lnTo>
                      <a:pt x="3003" y="711"/>
                    </a:lnTo>
                    <a:lnTo>
                      <a:pt x="2997" y="721"/>
                    </a:lnTo>
                    <a:lnTo>
                      <a:pt x="2989" y="738"/>
                    </a:lnTo>
                    <a:lnTo>
                      <a:pt x="2984" y="753"/>
                    </a:lnTo>
                    <a:lnTo>
                      <a:pt x="2983" y="755"/>
                    </a:lnTo>
                    <a:lnTo>
                      <a:pt x="2981" y="756"/>
                    </a:lnTo>
                    <a:lnTo>
                      <a:pt x="2978" y="759"/>
                    </a:lnTo>
                    <a:lnTo>
                      <a:pt x="2976" y="759"/>
                    </a:lnTo>
                    <a:lnTo>
                      <a:pt x="2967" y="760"/>
                    </a:lnTo>
                    <a:lnTo>
                      <a:pt x="2959" y="760"/>
                    </a:lnTo>
                    <a:lnTo>
                      <a:pt x="2941" y="757"/>
                    </a:lnTo>
                    <a:lnTo>
                      <a:pt x="2926" y="755"/>
                    </a:lnTo>
                    <a:lnTo>
                      <a:pt x="2919" y="755"/>
                    </a:lnTo>
                    <a:lnTo>
                      <a:pt x="2913" y="757"/>
                    </a:lnTo>
                    <a:lnTo>
                      <a:pt x="2907" y="760"/>
                    </a:lnTo>
                    <a:lnTo>
                      <a:pt x="2900" y="765"/>
                    </a:lnTo>
                    <a:lnTo>
                      <a:pt x="2894" y="768"/>
                    </a:lnTo>
                    <a:lnTo>
                      <a:pt x="2888" y="771"/>
                    </a:lnTo>
                    <a:lnTo>
                      <a:pt x="2882" y="772"/>
                    </a:lnTo>
                    <a:lnTo>
                      <a:pt x="2875" y="772"/>
                    </a:lnTo>
                    <a:lnTo>
                      <a:pt x="2869" y="771"/>
                    </a:lnTo>
                    <a:lnTo>
                      <a:pt x="2863" y="767"/>
                    </a:lnTo>
                    <a:lnTo>
                      <a:pt x="2858" y="765"/>
                    </a:lnTo>
                    <a:lnTo>
                      <a:pt x="2852" y="760"/>
                    </a:lnTo>
                    <a:lnTo>
                      <a:pt x="2840" y="749"/>
                    </a:lnTo>
                    <a:lnTo>
                      <a:pt x="2826" y="736"/>
                    </a:lnTo>
                    <a:lnTo>
                      <a:pt x="2808" y="722"/>
                    </a:lnTo>
                    <a:lnTo>
                      <a:pt x="2789" y="709"/>
                    </a:lnTo>
                    <a:lnTo>
                      <a:pt x="2781" y="703"/>
                    </a:lnTo>
                    <a:lnTo>
                      <a:pt x="2775" y="697"/>
                    </a:lnTo>
                    <a:lnTo>
                      <a:pt x="2769" y="692"/>
                    </a:lnTo>
                    <a:lnTo>
                      <a:pt x="2767" y="688"/>
                    </a:lnTo>
                    <a:lnTo>
                      <a:pt x="2765" y="684"/>
                    </a:lnTo>
                    <a:lnTo>
                      <a:pt x="2765" y="681"/>
                    </a:lnTo>
                    <a:lnTo>
                      <a:pt x="2767" y="679"/>
                    </a:lnTo>
                    <a:lnTo>
                      <a:pt x="2769" y="677"/>
                    </a:lnTo>
                    <a:lnTo>
                      <a:pt x="2776" y="674"/>
                    </a:lnTo>
                    <a:lnTo>
                      <a:pt x="2787" y="671"/>
                    </a:lnTo>
                    <a:lnTo>
                      <a:pt x="2792" y="669"/>
                    </a:lnTo>
                    <a:lnTo>
                      <a:pt x="2796" y="667"/>
                    </a:lnTo>
                    <a:lnTo>
                      <a:pt x="2801" y="665"/>
                    </a:lnTo>
                    <a:lnTo>
                      <a:pt x="2805" y="662"/>
                    </a:lnTo>
                    <a:lnTo>
                      <a:pt x="2811" y="656"/>
                    </a:lnTo>
                    <a:lnTo>
                      <a:pt x="2815" y="649"/>
                    </a:lnTo>
                    <a:lnTo>
                      <a:pt x="2819" y="642"/>
                    </a:lnTo>
                    <a:lnTo>
                      <a:pt x="2821" y="636"/>
                    </a:lnTo>
                    <a:lnTo>
                      <a:pt x="2821" y="633"/>
                    </a:lnTo>
                    <a:lnTo>
                      <a:pt x="2820" y="630"/>
                    </a:lnTo>
                    <a:lnTo>
                      <a:pt x="2818" y="628"/>
                    </a:lnTo>
                    <a:lnTo>
                      <a:pt x="2815" y="624"/>
                    </a:lnTo>
                    <a:lnTo>
                      <a:pt x="2812" y="622"/>
                    </a:lnTo>
                    <a:lnTo>
                      <a:pt x="2809" y="620"/>
                    </a:lnTo>
                    <a:lnTo>
                      <a:pt x="2809" y="617"/>
                    </a:lnTo>
                    <a:lnTo>
                      <a:pt x="2809" y="615"/>
                    </a:lnTo>
                    <a:lnTo>
                      <a:pt x="2814" y="610"/>
                    </a:lnTo>
                    <a:lnTo>
                      <a:pt x="2821" y="604"/>
                    </a:lnTo>
                    <a:lnTo>
                      <a:pt x="2825" y="602"/>
                    </a:lnTo>
                    <a:lnTo>
                      <a:pt x="2827" y="598"/>
                    </a:lnTo>
                    <a:lnTo>
                      <a:pt x="2828" y="596"/>
                    </a:lnTo>
                    <a:lnTo>
                      <a:pt x="2828" y="592"/>
                    </a:lnTo>
                    <a:lnTo>
                      <a:pt x="2825" y="587"/>
                    </a:lnTo>
                    <a:lnTo>
                      <a:pt x="2820" y="582"/>
                    </a:lnTo>
                    <a:lnTo>
                      <a:pt x="2814" y="577"/>
                    </a:lnTo>
                    <a:lnTo>
                      <a:pt x="2811" y="572"/>
                    </a:lnTo>
                    <a:lnTo>
                      <a:pt x="2807" y="567"/>
                    </a:lnTo>
                    <a:lnTo>
                      <a:pt x="2806" y="559"/>
                    </a:lnTo>
                    <a:lnTo>
                      <a:pt x="2805" y="555"/>
                    </a:lnTo>
                    <a:lnTo>
                      <a:pt x="2803" y="553"/>
                    </a:lnTo>
                    <a:lnTo>
                      <a:pt x="2801" y="552"/>
                    </a:lnTo>
                    <a:lnTo>
                      <a:pt x="2799" y="551"/>
                    </a:lnTo>
                    <a:lnTo>
                      <a:pt x="2795" y="551"/>
                    </a:lnTo>
                    <a:lnTo>
                      <a:pt x="2790" y="552"/>
                    </a:lnTo>
                    <a:lnTo>
                      <a:pt x="2787" y="554"/>
                    </a:lnTo>
                    <a:lnTo>
                      <a:pt x="2783" y="557"/>
                    </a:lnTo>
                    <a:lnTo>
                      <a:pt x="2778" y="559"/>
                    </a:lnTo>
                    <a:lnTo>
                      <a:pt x="2774" y="561"/>
                    </a:lnTo>
                    <a:lnTo>
                      <a:pt x="2769" y="561"/>
                    </a:lnTo>
                    <a:lnTo>
                      <a:pt x="2765" y="560"/>
                    </a:lnTo>
                    <a:lnTo>
                      <a:pt x="2762" y="559"/>
                    </a:lnTo>
                    <a:lnTo>
                      <a:pt x="2759" y="557"/>
                    </a:lnTo>
                    <a:lnTo>
                      <a:pt x="2758" y="554"/>
                    </a:lnTo>
                    <a:lnTo>
                      <a:pt x="2758" y="551"/>
                    </a:lnTo>
                    <a:lnTo>
                      <a:pt x="2759" y="542"/>
                    </a:lnTo>
                    <a:lnTo>
                      <a:pt x="2762" y="532"/>
                    </a:lnTo>
                    <a:lnTo>
                      <a:pt x="2763" y="520"/>
                    </a:lnTo>
                    <a:lnTo>
                      <a:pt x="2764" y="504"/>
                    </a:lnTo>
                    <a:lnTo>
                      <a:pt x="2764" y="497"/>
                    </a:lnTo>
                    <a:lnTo>
                      <a:pt x="2765" y="489"/>
                    </a:lnTo>
                    <a:lnTo>
                      <a:pt x="2768" y="482"/>
                    </a:lnTo>
                    <a:lnTo>
                      <a:pt x="2771" y="473"/>
                    </a:lnTo>
                    <a:lnTo>
                      <a:pt x="2775" y="467"/>
                    </a:lnTo>
                    <a:lnTo>
                      <a:pt x="2780" y="461"/>
                    </a:lnTo>
                    <a:lnTo>
                      <a:pt x="2786" y="456"/>
                    </a:lnTo>
                    <a:lnTo>
                      <a:pt x="2792" y="452"/>
                    </a:lnTo>
                    <a:lnTo>
                      <a:pt x="2802" y="446"/>
                    </a:lnTo>
                    <a:lnTo>
                      <a:pt x="2813" y="440"/>
                    </a:lnTo>
                    <a:lnTo>
                      <a:pt x="2822" y="434"/>
                    </a:lnTo>
                    <a:lnTo>
                      <a:pt x="2831" y="427"/>
                    </a:lnTo>
                    <a:lnTo>
                      <a:pt x="2834" y="423"/>
                    </a:lnTo>
                    <a:lnTo>
                      <a:pt x="2835" y="422"/>
                    </a:lnTo>
                    <a:lnTo>
                      <a:pt x="2834" y="421"/>
                    </a:lnTo>
                    <a:lnTo>
                      <a:pt x="2832" y="420"/>
                    </a:lnTo>
                    <a:lnTo>
                      <a:pt x="2828" y="419"/>
                    </a:lnTo>
                    <a:lnTo>
                      <a:pt x="2825" y="417"/>
                    </a:lnTo>
                    <a:lnTo>
                      <a:pt x="2816" y="417"/>
                    </a:lnTo>
                    <a:lnTo>
                      <a:pt x="2808" y="417"/>
                    </a:lnTo>
                    <a:lnTo>
                      <a:pt x="2802" y="417"/>
                    </a:lnTo>
                    <a:lnTo>
                      <a:pt x="2796" y="417"/>
                    </a:lnTo>
                    <a:lnTo>
                      <a:pt x="2790" y="416"/>
                    </a:lnTo>
                    <a:lnTo>
                      <a:pt x="2787" y="415"/>
                    </a:lnTo>
                    <a:lnTo>
                      <a:pt x="2782" y="413"/>
                    </a:lnTo>
                    <a:lnTo>
                      <a:pt x="2776" y="410"/>
                    </a:lnTo>
                    <a:lnTo>
                      <a:pt x="2770" y="410"/>
                    </a:lnTo>
                    <a:lnTo>
                      <a:pt x="2763" y="410"/>
                    </a:lnTo>
                    <a:lnTo>
                      <a:pt x="2755" y="413"/>
                    </a:lnTo>
                    <a:lnTo>
                      <a:pt x="2745" y="416"/>
                    </a:lnTo>
                    <a:lnTo>
                      <a:pt x="2736" y="421"/>
                    </a:lnTo>
                    <a:lnTo>
                      <a:pt x="2725" y="423"/>
                    </a:lnTo>
                    <a:lnTo>
                      <a:pt x="2714" y="426"/>
                    </a:lnTo>
                    <a:lnTo>
                      <a:pt x="2704" y="426"/>
                    </a:lnTo>
                    <a:lnTo>
                      <a:pt x="2694" y="425"/>
                    </a:lnTo>
                    <a:lnTo>
                      <a:pt x="2687" y="422"/>
                    </a:lnTo>
                    <a:lnTo>
                      <a:pt x="2680" y="420"/>
                    </a:lnTo>
                    <a:lnTo>
                      <a:pt x="2671" y="419"/>
                    </a:lnTo>
                    <a:lnTo>
                      <a:pt x="2663" y="420"/>
                    </a:lnTo>
                    <a:lnTo>
                      <a:pt x="2654" y="421"/>
                    </a:lnTo>
                    <a:lnTo>
                      <a:pt x="2646" y="421"/>
                    </a:lnTo>
                    <a:lnTo>
                      <a:pt x="2639" y="419"/>
                    </a:lnTo>
                    <a:lnTo>
                      <a:pt x="2635" y="416"/>
                    </a:lnTo>
                    <a:lnTo>
                      <a:pt x="2631" y="412"/>
                    </a:lnTo>
                    <a:lnTo>
                      <a:pt x="2629" y="408"/>
                    </a:lnTo>
                    <a:lnTo>
                      <a:pt x="2625" y="404"/>
                    </a:lnTo>
                    <a:lnTo>
                      <a:pt x="2622" y="402"/>
                    </a:lnTo>
                    <a:lnTo>
                      <a:pt x="2618" y="401"/>
                    </a:lnTo>
                    <a:lnTo>
                      <a:pt x="2614" y="402"/>
                    </a:lnTo>
                    <a:lnTo>
                      <a:pt x="2611" y="403"/>
                    </a:lnTo>
                    <a:lnTo>
                      <a:pt x="2608" y="407"/>
                    </a:lnTo>
                    <a:lnTo>
                      <a:pt x="2607" y="413"/>
                    </a:lnTo>
                    <a:lnTo>
                      <a:pt x="2606" y="420"/>
                    </a:lnTo>
                    <a:lnTo>
                      <a:pt x="2602" y="426"/>
                    </a:lnTo>
                    <a:lnTo>
                      <a:pt x="2599" y="432"/>
                    </a:lnTo>
                    <a:lnTo>
                      <a:pt x="2595" y="438"/>
                    </a:lnTo>
                    <a:lnTo>
                      <a:pt x="2592" y="444"/>
                    </a:lnTo>
                    <a:lnTo>
                      <a:pt x="2591" y="451"/>
                    </a:lnTo>
                    <a:lnTo>
                      <a:pt x="2591" y="459"/>
                    </a:lnTo>
                    <a:lnTo>
                      <a:pt x="2592" y="466"/>
                    </a:lnTo>
                    <a:lnTo>
                      <a:pt x="2595" y="473"/>
                    </a:lnTo>
                    <a:lnTo>
                      <a:pt x="2599" y="483"/>
                    </a:lnTo>
                    <a:lnTo>
                      <a:pt x="2604" y="492"/>
                    </a:lnTo>
                    <a:lnTo>
                      <a:pt x="2607" y="502"/>
                    </a:lnTo>
                    <a:lnTo>
                      <a:pt x="2612" y="511"/>
                    </a:lnTo>
                    <a:lnTo>
                      <a:pt x="2614" y="521"/>
                    </a:lnTo>
                    <a:lnTo>
                      <a:pt x="2616" y="529"/>
                    </a:lnTo>
                    <a:lnTo>
                      <a:pt x="2616" y="538"/>
                    </a:lnTo>
                    <a:lnTo>
                      <a:pt x="2613" y="546"/>
                    </a:lnTo>
                    <a:lnTo>
                      <a:pt x="2610" y="552"/>
                    </a:lnTo>
                    <a:lnTo>
                      <a:pt x="2605" y="558"/>
                    </a:lnTo>
                    <a:lnTo>
                      <a:pt x="2598" y="563"/>
                    </a:lnTo>
                    <a:lnTo>
                      <a:pt x="2587" y="571"/>
                    </a:lnTo>
                    <a:lnTo>
                      <a:pt x="2576" y="580"/>
                    </a:lnTo>
                    <a:lnTo>
                      <a:pt x="2570" y="586"/>
                    </a:lnTo>
                    <a:lnTo>
                      <a:pt x="2566" y="590"/>
                    </a:lnTo>
                    <a:lnTo>
                      <a:pt x="2560" y="592"/>
                    </a:lnTo>
                    <a:lnTo>
                      <a:pt x="2555" y="592"/>
                    </a:lnTo>
                    <a:lnTo>
                      <a:pt x="2550" y="591"/>
                    </a:lnTo>
                    <a:lnTo>
                      <a:pt x="2545" y="589"/>
                    </a:lnTo>
                    <a:lnTo>
                      <a:pt x="2541" y="584"/>
                    </a:lnTo>
                    <a:lnTo>
                      <a:pt x="2536" y="578"/>
                    </a:lnTo>
                    <a:lnTo>
                      <a:pt x="2531" y="572"/>
                    </a:lnTo>
                    <a:lnTo>
                      <a:pt x="2526" y="568"/>
                    </a:lnTo>
                    <a:lnTo>
                      <a:pt x="2522" y="566"/>
                    </a:lnTo>
                    <a:lnTo>
                      <a:pt x="2517" y="565"/>
                    </a:lnTo>
                    <a:lnTo>
                      <a:pt x="2511" y="566"/>
                    </a:lnTo>
                    <a:lnTo>
                      <a:pt x="2507" y="570"/>
                    </a:lnTo>
                    <a:lnTo>
                      <a:pt x="2501" y="576"/>
                    </a:lnTo>
                    <a:lnTo>
                      <a:pt x="2494" y="583"/>
                    </a:lnTo>
                    <a:lnTo>
                      <a:pt x="2475" y="598"/>
                    </a:lnTo>
                    <a:lnTo>
                      <a:pt x="2459" y="610"/>
                    </a:lnTo>
                    <a:lnTo>
                      <a:pt x="2453" y="615"/>
                    </a:lnTo>
                    <a:lnTo>
                      <a:pt x="2448" y="621"/>
                    </a:lnTo>
                    <a:lnTo>
                      <a:pt x="2446" y="628"/>
                    </a:lnTo>
                    <a:lnTo>
                      <a:pt x="2446" y="634"/>
                    </a:lnTo>
                    <a:lnTo>
                      <a:pt x="2448" y="641"/>
                    </a:lnTo>
                    <a:lnTo>
                      <a:pt x="2452" y="648"/>
                    </a:lnTo>
                    <a:lnTo>
                      <a:pt x="2457" y="656"/>
                    </a:lnTo>
                    <a:lnTo>
                      <a:pt x="2465" y="664"/>
                    </a:lnTo>
                    <a:lnTo>
                      <a:pt x="2468" y="667"/>
                    </a:lnTo>
                    <a:lnTo>
                      <a:pt x="2471" y="671"/>
                    </a:lnTo>
                    <a:lnTo>
                      <a:pt x="2473" y="675"/>
                    </a:lnTo>
                    <a:lnTo>
                      <a:pt x="2473" y="679"/>
                    </a:lnTo>
                    <a:lnTo>
                      <a:pt x="2473" y="686"/>
                    </a:lnTo>
                    <a:lnTo>
                      <a:pt x="2472" y="694"/>
                    </a:lnTo>
                    <a:lnTo>
                      <a:pt x="2469" y="705"/>
                    </a:lnTo>
                    <a:lnTo>
                      <a:pt x="2466" y="719"/>
                    </a:lnTo>
                    <a:lnTo>
                      <a:pt x="2463" y="735"/>
                    </a:lnTo>
                    <a:lnTo>
                      <a:pt x="2460" y="747"/>
                    </a:lnTo>
                    <a:lnTo>
                      <a:pt x="2457" y="751"/>
                    </a:lnTo>
                    <a:lnTo>
                      <a:pt x="2455" y="757"/>
                    </a:lnTo>
                    <a:lnTo>
                      <a:pt x="2452" y="762"/>
                    </a:lnTo>
                    <a:lnTo>
                      <a:pt x="2447" y="767"/>
                    </a:lnTo>
                    <a:lnTo>
                      <a:pt x="2435" y="778"/>
                    </a:lnTo>
                    <a:lnTo>
                      <a:pt x="2422" y="787"/>
                    </a:lnTo>
                    <a:lnTo>
                      <a:pt x="2410" y="798"/>
                    </a:lnTo>
                    <a:lnTo>
                      <a:pt x="2400" y="807"/>
                    </a:lnTo>
                    <a:lnTo>
                      <a:pt x="2392" y="818"/>
                    </a:lnTo>
                    <a:lnTo>
                      <a:pt x="2381" y="831"/>
                    </a:lnTo>
                    <a:lnTo>
                      <a:pt x="2371" y="842"/>
                    </a:lnTo>
                    <a:lnTo>
                      <a:pt x="2360" y="849"/>
                    </a:lnTo>
                    <a:lnTo>
                      <a:pt x="2349" y="856"/>
                    </a:lnTo>
                    <a:lnTo>
                      <a:pt x="2339" y="862"/>
                    </a:lnTo>
                    <a:lnTo>
                      <a:pt x="2335" y="866"/>
                    </a:lnTo>
                    <a:lnTo>
                      <a:pt x="2331" y="869"/>
                    </a:lnTo>
                    <a:lnTo>
                      <a:pt x="2328" y="874"/>
                    </a:lnTo>
                    <a:lnTo>
                      <a:pt x="2327" y="880"/>
                    </a:lnTo>
                    <a:lnTo>
                      <a:pt x="2322" y="889"/>
                    </a:lnTo>
                    <a:lnTo>
                      <a:pt x="2318" y="900"/>
                    </a:lnTo>
                    <a:lnTo>
                      <a:pt x="2312" y="908"/>
                    </a:lnTo>
                    <a:lnTo>
                      <a:pt x="2306" y="913"/>
                    </a:lnTo>
                    <a:lnTo>
                      <a:pt x="2301" y="917"/>
                    </a:lnTo>
                    <a:lnTo>
                      <a:pt x="2292" y="920"/>
                    </a:lnTo>
                    <a:lnTo>
                      <a:pt x="2286" y="923"/>
                    </a:lnTo>
                    <a:lnTo>
                      <a:pt x="2280" y="927"/>
                    </a:lnTo>
                    <a:lnTo>
                      <a:pt x="2276" y="931"/>
                    </a:lnTo>
                    <a:lnTo>
                      <a:pt x="2271" y="936"/>
                    </a:lnTo>
                    <a:lnTo>
                      <a:pt x="2268" y="938"/>
                    </a:lnTo>
                    <a:lnTo>
                      <a:pt x="2265" y="939"/>
                    </a:lnTo>
                    <a:lnTo>
                      <a:pt x="2264" y="939"/>
                    </a:lnTo>
                    <a:lnTo>
                      <a:pt x="2261" y="939"/>
                    </a:lnTo>
                    <a:lnTo>
                      <a:pt x="2257" y="936"/>
                    </a:lnTo>
                    <a:lnTo>
                      <a:pt x="2253" y="931"/>
                    </a:lnTo>
                    <a:lnTo>
                      <a:pt x="2249" y="926"/>
                    </a:lnTo>
                    <a:lnTo>
                      <a:pt x="2246" y="923"/>
                    </a:lnTo>
                    <a:lnTo>
                      <a:pt x="2242" y="921"/>
                    </a:lnTo>
                    <a:lnTo>
                      <a:pt x="2239" y="921"/>
                    </a:lnTo>
                    <a:lnTo>
                      <a:pt x="2236" y="921"/>
                    </a:lnTo>
                    <a:lnTo>
                      <a:pt x="2235" y="923"/>
                    </a:lnTo>
                    <a:lnTo>
                      <a:pt x="2234" y="925"/>
                    </a:lnTo>
                    <a:lnTo>
                      <a:pt x="2233" y="927"/>
                    </a:lnTo>
                    <a:lnTo>
                      <a:pt x="2232" y="933"/>
                    </a:lnTo>
                    <a:lnTo>
                      <a:pt x="2230" y="942"/>
                    </a:lnTo>
                    <a:lnTo>
                      <a:pt x="2228" y="949"/>
                    </a:lnTo>
                    <a:lnTo>
                      <a:pt x="2226" y="954"/>
                    </a:lnTo>
                    <a:lnTo>
                      <a:pt x="2223" y="958"/>
                    </a:lnTo>
                    <a:lnTo>
                      <a:pt x="2219" y="964"/>
                    </a:lnTo>
                    <a:lnTo>
                      <a:pt x="2217" y="968"/>
                    </a:lnTo>
                    <a:lnTo>
                      <a:pt x="2216" y="974"/>
                    </a:lnTo>
                    <a:lnTo>
                      <a:pt x="2215" y="982"/>
                    </a:lnTo>
                    <a:lnTo>
                      <a:pt x="2215" y="989"/>
                    </a:lnTo>
                    <a:lnTo>
                      <a:pt x="2215" y="1006"/>
                    </a:lnTo>
                    <a:lnTo>
                      <a:pt x="2215" y="1021"/>
                    </a:lnTo>
                    <a:lnTo>
                      <a:pt x="2214" y="1034"/>
                    </a:lnTo>
                    <a:lnTo>
                      <a:pt x="2210" y="1046"/>
                    </a:lnTo>
                    <a:lnTo>
                      <a:pt x="2207" y="1056"/>
                    </a:lnTo>
                    <a:lnTo>
                      <a:pt x="2203" y="1065"/>
                    </a:lnTo>
                    <a:lnTo>
                      <a:pt x="2201" y="1078"/>
                    </a:lnTo>
                    <a:lnTo>
                      <a:pt x="2200" y="1096"/>
                    </a:lnTo>
                    <a:lnTo>
                      <a:pt x="2200" y="1114"/>
                    </a:lnTo>
                    <a:lnTo>
                      <a:pt x="2201" y="1127"/>
                    </a:lnTo>
                    <a:lnTo>
                      <a:pt x="2201" y="1132"/>
                    </a:lnTo>
                    <a:lnTo>
                      <a:pt x="2203" y="1135"/>
                    </a:lnTo>
                    <a:lnTo>
                      <a:pt x="2204" y="1140"/>
                    </a:lnTo>
                    <a:lnTo>
                      <a:pt x="2207" y="1144"/>
                    </a:lnTo>
                    <a:lnTo>
                      <a:pt x="2213" y="1152"/>
                    </a:lnTo>
                    <a:lnTo>
                      <a:pt x="2220" y="1160"/>
                    </a:lnTo>
                    <a:lnTo>
                      <a:pt x="2227" y="1171"/>
                    </a:lnTo>
                    <a:lnTo>
                      <a:pt x="2232" y="1183"/>
                    </a:lnTo>
                    <a:lnTo>
                      <a:pt x="2234" y="1194"/>
                    </a:lnTo>
                    <a:lnTo>
                      <a:pt x="2235" y="1203"/>
                    </a:lnTo>
                    <a:lnTo>
                      <a:pt x="2235" y="1213"/>
                    </a:lnTo>
                    <a:lnTo>
                      <a:pt x="2233" y="1222"/>
                    </a:lnTo>
                    <a:lnTo>
                      <a:pt x="2232" y="1233"/>
                    </a:lnTo>
                    <a:lnTo>
                      <a:pt x="2229" y="1244"/>
                    </a:lnTo>
                    <a:lnTo>
                      <a:pt x="2229" y="1248"/>
                    </a:lnTo>
                    <a:lnTo>
                      <a:pt x="2229" y="1253"/>
                    </a:lnTo>
                    <a:lnTo>
                      <a:pt x="2229" y="1258"/>
                    </a:lnTo>
                    <a:lnTo>
                      <a:pt x="2230" y="1263"/>
                    </a:lnTo>
                    <a:lnTo>
                      <a:pt x="2232" y="1266"/>
                    </a:lnTo>
                    <a:lnTo>
                      <a:pt x="2234" y="1270"/>
                    </a:lnTo>
                    <a:lnTo>
                      <a:pt x="2236" y="1272"/>
                    </a:lnTo>
                    <a:lnTo>
                      <a:pt x="2239" y="1274"/>
                    </a:lnTo>
                    <a:lnTo>
                      <a:pt x="2243" y="1278"/>
                    </a:lnTo>
                    <a:lnTo>
                      <a:pt x="2247" y="1284"/>
                    </a:lnTo>
                    <a:lnTo>
                      <a:pt x="2249" y="1290"/>
                    </a:lnTo>
                    <a:lnTo>
                      <a:pt x="2251" y="1298"/>
                    </a:lnTo>
                    <a:lnTo>
                      <a:pt x="2249" y="1302"/>
                    </a:lnTo>
                    <a:lnTo>
                      <a:pt x="2248" y="1305"/>
                    </a:lnTo>
                    <a:lnTo>
                      <a:pt x="2247" y="1308"/>
                    </a:lnTo>
                    <a:lnTo>
                      <a:pt x="2246" y="1309"/>
                    </a:lnTo>
                    <a:lnTo>
                      <a:pt x="2241" y="1311"/>
                    </a:lnTo>
                    <a:lnTo>
                      <a:pt x="2235" y="1314"/>
                    </a:lnTo>
                    <a:lnTo>
                      <a:pt x="2233" y="1315"/>
                    </a:lnTo>
                    <a:lnTo>
                      <a:pt x="2230" y="1316"/>
                    </a:lnTo>
                    <a:lnTo>
                      <a:pt x="2228" y="1318"/>
                    </a:lnTo>
                    <a:lnTo>
                      <a:pt x="2227" y="1322"/>
                    </a:lnTo>
                    <a:lnTo>
                      <a:pt x="2226" y="1328"/>
                    </a:lnTo>
                    <a:lnTo>
                      <a:pt x="2226" y="1336"/>
                    </a:lnTo>
                    <a:lnTo>
                      <a:pt x="2224" y="1347"/>
                    </a:lnTo>
                    <a:lnTo>
                      <a:pt x="2224" y="1359"/>
                    </a:lnTo>
                    <a:lnTo>
                      <a:pt x="2222" y="1371"/>
                    </a:lnTo>
                    <a:lnTo>
                      <a:pt x="2219" y="1380"/>
                    </a:lnTo>
                    <a:lnTo>
                      <a:pt x="2216" y="1383"/>
                    </a:lnTo>
                    <a:lnTo>
                      <a:pt x="2214" y="1385"/>
                    </a:lnTo>
                    <a:lnTo>
                      <a:pt x="2210" y="1386"/>
                    </a:lnTo>
                    <a:lnTo>
                      <a:pt x="2207" y="1386"/>
                    </a:lnTo>
                    <a:lnTo>
                      <a:pt x="2200" y="1386"/>
                    </a:lnTo>
                    <a:lnTo>
                      <a:pt x="2191" y="1384"/>
                    </a:lnTo>
                    <a:lnTo>
                      <a:pt x="2188" y="1383"/>
                    </a:lnTo>
                    <a:lnTo>
                      <a:pt x="2184" y="1383"/>
                    </a:lnTo>
                    <a:lnTo>
                      <a:pt x="2180" y="1384"/>
                    </a:lnTo>
                    <a:lnTo>
                      <a:pt x="2177" y="1385"/>
                    </a:lnTo>
                    <a:lnTo>
                      <a:pt x="2170" y="1389"/>
                    </a:lnTo>
                    <a:lnTo>
                      <a:pt x="2163" y="1395"/>
                    </a:lnTo>
                    <a:lnTo>
                      <a:pt x="2159" y="1398"/>
                    </a:lnTo>
                    <a:lnTo>
                      <a:pt x="2157" y="1400"/>
                    </a:lnTo>
                    <a:lnTo>
                      <a:pt x="2153" y="1402"/>
                    </a:lnTo>
                    <a:lnTo>
                      <a:pt x="2150" y="1402"/>
                    </a:lnTo>
                    <a:lnTo>
                      <a:pt x="2142" y="1403"/>
                    </a:lnTo>
                    <a:lnTo>
                      <a:pt x="2135" y="1403"/>
                    </a:lnTo>
                    <a:lnTo>
                      <a:pt x="2132" y="1404"/>
                    </a:lnTo>
                    <a:lnTo>
                      <a:pt x="2127" y="1406"/>
                    </a:lnTo>
                    <a:lnTo>
                      <a:pt x="2123" y="1410"/>
                    </a:lnTo>
                    <a:lnTo>
                      <a:pt x="2119" y="1414"/>
                    </a:lnTo>
                    <a:lnTo>
                      <a:pt x="2112" y="1423"/>
                    </a:lnTo>
                    <a:lnTo>
                      <a:pt x="2106" y="1429"/>
                    </a:lnTo>
                    <a:lnTo>
                      <a:pt x="2102" y="1431"/>
                    </a:lnTo>
                    <a:lnTo>
                      <a:pt x="2098" y="1431"/>
                    </a:lnTo>
                    <a:lnTo>
                      <a:pt x="2095" y="1433"/>
                    </a:lnTo>
                    <a:lnTo>
                      <a:pt x="2091" y="1431"/>
                    </a:lnTo>
                    <a:lnTo>
                      <a:pt x="2084" y="1429"/>
                    </a:lnTo>
                    <a:lnTo>
                      <a:pt x="2077" y="1423"/>
                    </a:lnTo>
                    <a:lnTo>
                      <a:pt x="2072" y="1417"/>
                    </a:lnTo>
                    <a:lnTo>
                      <a:pt x="2071" y="1412"/>
                    </a:lnTo>
                    <a:lnTo>
                      <a:pt x="2070" y="1406"/>
                    </a:lnTo>
                    <a:lnTo>
                      <a:pt x="2071" y="1402"/>
                    </a:lnTo>
                    <a:lnTo>
                      <a:pt x="2072" y="1396"/>
                    </a:lnTo>
                    <a:lnTo>
                      <a:pt x="2073" y="1389"/>
                    </a:lnTo>
                    <a:lnTo>
                      <a:pt x="2073" y="1380"/>
                    </a:lnTo>
                    <a:lnTo>
                      <a:pt x="2072" y="1374"/>
                    </a:lnTo>
                    <a:lnTo>
                      <a:pt x="2071" y="1371"/>
                    </a:lnTo>
                    <a:lnTo>
                      <a:pt x="2069" y="1368"/>
                    </a:lnTo>
                    <a:lnTo>
                      <a:pt x="2065" y="1367"/>
                    </a:lnTo>
                    <a:lnTo>
                      <a:pt x="2062" y="1367"/>
                    </a:lnTo>
                    <a:lnTo>
                      <a:pt x="2053" y="1367"/>
                    </a:lnTo>
                    <a:lnTo>
                      <a:pt x="2045" y="1368"/>
                    </a:lnTo>
                    <a:lnTo>
                      <a:pt x="2033" y="1374"/>
                    </a:lnTo>
                    <a:lnTo>
                      <a:pt x="2019" y="1381"/>
                    </a:lnTo>
                    <a:lnTo>
                      <a:pt x="2002" y="1391"/>
                    </a:lnTo>
                    <a:lnTo>
                      <a:pt x="1987" y="1399"/>
                    </a:lnTo>
                    <a:lnTo>
                      <a:pt x="1975" y="1405"/>
                    </a:lnTo>
                    <a:lnTo>
                      <a:pt x="1964" y="1410"/>
                    </a:lnTo>
                    <a:lnTo>
                      <a:pt x="1953" y="1412"/>
                    </a:lnTo>
                    <a:lnTo>
                      <a:pt x="1942" y="1414"/>
                    </a:lnTo>
                    <a:lnTo>
                      <a:pt x="1934" y="1416"/>
                    </a:lnTo>
                    <a:lnTo>
                      <a:pt x="1926" y="1419"/>
                    </a:lnTo>
                    <a:lnTo>
                      <a:pt x="1919" y="1425"/>
                    </a:lnTo>
                    <a:lnTo>
                      <a:pt x="1911" y="1431"/>
                    </a:lnTo>
                    <a:lnTo>
                      <a:pt x="1896" y="1446"/>
                    </a:lnTo>
                    <a:lnTo>
                      <a:pt x="1886" y="1458"/>
                    </a:lnTo>
                    <a:lnTo>
                      <a:pt x="1880" y="1466"/>
                    </a:lnTo>
                    <a:lnTo>
                      <a:pt x="1876" y="1472"/>
                    </a:lnTo>
                    <a:lnTo>
                      <a:pt x="1874" y="1473"/>
                    </a:lnTo>
                    <a:lnTo>
                      <a:pt x="1870" y="1475"/>
                    </a:lnTo>
                    <a:lnTo>
                      <a:pt x="1865" y="1475"/>
                    </a:lnTo>
                    <a:lnTo>
                      <a:pt x="1860" y="1475"/>
                    </a:lnTo>
                    <a:lnTo>
                      <a:pt x="1850" y="1474"/>
                    </a:lnTo>
                    <a:lnTo>
                      <a:pt x="1842" y="1472"/>
                    </a:lnTo>
                    <a:lnTo>
                      <a:pt x="1835" y="1468"/>
                    </a:lnTo>
                    <a:lnTo>
                      <a:pt x="1826" y="1463"/>
                    </a:lnTo>
                    <a:lnTo>
                      <a:pt x="1820" y="1460"/>
                    </a:lnTo>
                    <a:lnTo>
                      <a:pt x="1816" y="1458"/>
                    </a:lnTo>
                    <a:lnTo>
                      <a:pt x="1810" y="1458"/>
                    </a:lnTo>
                    <a:lnTo>
                      <a:pt x="1805" y="1458"/>
                    </a:lnTo>
                    <a:lnTo>
                      <a:pt x="1800" y="1459"/>
                    </a:lnTo>
                    <a:lnTo>
                      <a:pt x="1797" y="1461"/>
                    </a:lnTo>
                    <a:lnTo>
                      <a:pt x="1792" y="1465"/>
                    </a:lnTo>
                    <a:lnTo>
                      <a:pt x="1789" y="1469"/>
                    </a:lnTo>
                    <a:lnTo>
                      <a:pt x="1786" y="1473"/>
                    </a:lnTo>
                    <a:lnTo>
                      <a:pt x="1782" y="1477"/>
                    </a:lnTo>
                    <a:lnTo>
                      <a:pt x="1779" y="1479"/>
                    </a:lnTo>
                    <a:lnTo>
                      <a:pt x="1775" y="1480"/>
                    </a:lnTo>
                    <a:lnTo>
                      <a:pt x="1770" y="1480"/>
                    </a:lnTo>
                    <a:lnTo>
                      <a:pt x="1767" y="1479"/>
                    </a:lnTo>
                    <a:lnTo>
                      <a:pt x="1763" y="1477"/>
                    </a:lnTo>
                    <a:lnTo>
                      <a:pt x="1758" y="1473"/>
                    </a:lnTo>
                    <a:lnTo>
                      <a:pt x="1755" y="1468"/>
                    </a:lnTo>
                    <a:lnTo>
                      <a:pt x="1751" y="1461"/>
                    </a:lnTo>
                    <a:lnTo>
                      <a:pt x="1748" y="1452"/>
                    </a:lnTo>
                    <a:lnTo>
                      <a:pt x="1744" y="1443"/>
                    </a:lnTo>
                    <a:lnTo>
                      <a:pt x="1738" y="1424"/>
                    </a:lnTo>
                    <a:lnTo>
                      <a:pt x="1732" y="1411"/>
                    </a:lnTo>
                    <a:lnTo>
                      <a:pt x="1730" y="1408"/>
                    </a:lnTo>
                    <a:lnTo>
                      <a:pt x="1728" y="1404"/>
                    </a:lnTo>
                    <a:lnTo>
                      <a:pt x="1724" y="1403"/>
                    </a:lnTo>
                    <a:lnTo>
                      <a:pt x="1720" y="1402"/>
                    </a:lnTo>
                    <a:lnTo>
                      <a:pt x="1710" y="1402"/>
                    </a:lnTo>
                    <a:lnTo>
                      <a:pt x="1697" y="1404"/>
                    </a:lnTo>
                    <a:lnTo>
                      <a:pt x="1690" y="1404"/>
                    </a:lnTo>
                    <a:lnTo>
                      <a:pt x="1685" y="1404"/>
                    </a:lnTo>
                    <a:lnTo>
                      <a:pt x="1681" y="1403"/>
                    </a:lnTo>
                    <a:lnTo>
                      <a:pt x="1678" y="1400"/>
                    </a:lnTo>
                    <a:lnTo>
                      <a:pt x="1674" y="1392"/>
                    </a:lnTo>
                    <a:lnTo>
                      <a:pt x="1671" y="1383"/>
                    </a:lnTo>
                    <a:lnTo>
                      <a:pt x="1667" y="1372"/>
                    </a:lnTo>
                    <a:lnTo>
                      <a:pt x="1665" y="1362"/>
                    </a:lnTo>
                    <a:lnTo>
                      <a:pt x="1665" y="1359"/>
                    </a:lnTo>
                    <a:lnTo>
                      <a:pt x="1666" y="1356"/>
                    </a:lnTo>
                    <a:lnTo>
                      <a:pt x="1667" y="1354"/>
                    </a:lnTo>
                    <a:lnTo>
                      <a:pt x="1671" y="1353"/>
                    </a:lnTo>
                    <a:lnTo>
                      <a:pt x="1675" y="1353"/>
                    </a:lnTo>
                    <a:lnTo>
                      <a:pt x="1680" y="1355"/>
                    </a:lnTo>
                    <a:lnTo>
                      <a:pt x="1685" y="1358"/>
                    </a:lnTo>
                    <a:lnTo>
                      <a:pt x="1690" y="1361"/>
                    </a:lnTo>
                    <a:lnTo>
                      <a:pt x="1693" y="1362"/>
                    </a:lnTo>
                    <a:lnTo>
                      <a:pt x="1697" y="1364"/>
                    </a:lnTo>
                    <a:lnTo>
                      <a:pt x="1698" y="1362"/>
                    </a:lnTo>
                    <a:lnTo>
                      <a:pt x="1700" y="1361"/>
                    </a:lnTo>
                    <a:lnTo>
                      <a:pt x="1700" y="1359"/>
                    </a:lnTo>
                    <a:lnTo>
                      <a:pt x="1701" y="1355"/>
                    </a:lnTo>
                    <a:lnTo>
                      <a:pt x="1703" y="1348"/>
                    </a:lnTo>
                    <a:lnTo>
                      <a:pt x="1701" y="1342"/>
                    </a:lnTo>
                    <a:lnTo>
                      <a:pt x="1698" y="1336"/>
                    </a:lnTo>
                    <a:lnTo>
                      <a:pt x="1694" y="1332"/>
                    </a:lnTo>
                    <a:lnTo>
                      <a:pt x="1685" y="1321"/>
                    </a:lnTo>
                    <a:lnTo>
                      <a:pt x="1673" y="1310"/>
                    </a:lnTo>
                    <a:lnTo>
                      <a:pt x="1668" y="1303"/>
                    </a:lnTo>
                    <a:lnTo>
                      <a:pt x="1663" y="1295"/>
                    </a:lnTo>
                    <a:lnTo>
                      <a:pt x="1661" y="1291"/>
                    </a:lnTo>
                    <a:lnTo>
                      <a:pt x="1659" y="1288"/>
                    </a:lnTo>
                    <a:lnTo>
                      <a:pt x="1654" y="1284"/>
                    </a:lnTo>
                    <a:lnTo>
                      <a:pt x="1648" y="1282"/>
                    </a:lnTo>
                    <a:lnTo>
                      <a:pt x="1646" y="1282"/>
                    </a:lnTo>
                    <a:lnTo>
                      <a:pt x="1644" y="1279"/>
                    </a:lnTo>
                    <a:lnTo>
                      <a:pt x="1643" y="1278"/>
                    </a:lnTo>
                    <a:lnTo>
                      <a:pt x="1642" y="1276"/>
                    </a:lnTo>
                    <a:lnTo>
                      <a:pt x="1642" y="1269"/>
                    </a:lnTo>
                    <a:lnTo>
                      <a:pt x="1644" y="1261"/>
                    </a:lnTo>
                    <a:lnTo>
                      <a:pt x="1644" y="1260"/>
                    </a:lnTo>
                    <a:lnTo>
                      <a:pt x="1642" y="1259"/>
                    </a:lnTo>
                    <a:lnTo>
                      <a:pt x="1640" y="1258"/>
                    </a:lnTo>
                    <a:lnTo>
                      <a:pt x="1636" y="1257"/>
                    </a:lnTo>
                    <a:lnTo>
                      <a:pt x="1629" y="1257"/>
                    </a:lnTo>
                    <a:lnTo>
                      <a:pt x="1624" y="1255"/>
                    </a:lnTo>
                    <a:lnTo>
                      <a:pt x="1619" y="1254"/>
                    </a:lnTo>
                    <a:lnTo>
                      <a:pt x="1616" y="1252"/>
                    </a:lnTo>
                    <a:lnTo>
                      <a:pt x="1613" y="1250"/>
                    </a:lnTo>
                    <a:lnTo>
                      <a:pt x="1612" y="1247"/>
                    </a:lnTo>
                    <a:lnTo>
                      <a:pt x="1612" y="1244"/>
                    </a:lnTo>
                    <a:lnTo>
                      <a:pt x="1615" y="1240"/>
                    </a:lnTo>
                    <a:lnTo>
                      <a:pt x="1617" y="1236"/>
                    </a:lnTo>
                    <a:lnTo>
                      <a:pt x="1622" y="1232"/>
                    </a:lnTo>
                    <a:lnTo>
                      <a:pt x="1627" y="1227"/>
                    </a:lnTo>
                    <a:lnTo>
                      <a:pt x="1631" y="1222"/>
                    </a:lnTo>
                    <a:lnTo>
                      <a:pt x="1635" y="1216"/>
                    </a:lnTo>
                    <a:lnTo>
                      <a:pt x="1638" y="1210"/>
                    </a:lnTo>
                    <a:lnTo>
                      <a:pt x="1643" y="1198"/>
                    </a:lnTo>
                    <a:lnTo>
                      <a:pt x="1648" y="1185"/>
                    </a:lnTo>
                    <a:lnTo>
                      <a:pt x="1660" y="1170"/>
                    </a:lnTo>
                    <a:lnTo>
                      <a:pt x="1668" y="1163"/>
                    </a:lnTo>
                    <a:lnTo>
                      <a:pt x="1668" y="1159"/>
                    </a:lnTo>
                    <a:lnTo>
                      <a:pt x="1667" y="1157"/>
                    </a:lnTo>
                    <a:lnTo>
                      <a:pt x="1666" y="1154"/>
                    </a:lnTo>
                    <a:lnTo>
                      <a:pt x="1663" y="1152"/>
                    </a:lnTo>
                    <a:lnTo>
                      <a:pt x="1660" y="1150"/>
                    </a:lnTo>
                    <a:lnTo>
                      <a:pt x="1656" y="1148"/>
                    </a:lnTo>
                    <a:lnTo>
                      <a:pt x="1653" y="1147"/>
                    </a:lnTo>
                    <a:lnTo>
                      <a:pt x="1648" y="1147"/>
                    </a:lnTo>
                    <a:lnTo>
                      <a:pt x="1644" y="1148"/>
                    </a:lnTo>
                    <a:lnTo>
                      <a:pt x="1643" y="1151"/>
                    </a:lnTo>
                    <a:lnTo>
                      <a:pt x="1641" y="1154"/>
                    </a:lnTo>
                    <a:lnTo>
                      <a:pt x="1641" y="1158"/>
                    </a:lnTo>
                    <a:lnTo>
                      <a:pt x="1640" y="1163"/>
                    </a:lnTo>
                    <a:lnTo>
                      <a:pt x="1638" y="1166"/>
                    </a:lnTo>
                    <a:lnTo>
                      <a:pt x="1636" y="1169"/>
                    </a:lnTo>
                    <a:lnTo>
                      <a:pt x="1634" y="1171"/>
                    </a:lnTo>
                    <a:lnTo>
                      <a:pt x="1630" y="1172"/>
                    </a:lnTo>
                    <a:lnTo>
                      <a:pt x="1627" y="1173"/>
                    </a:lnTo>
                    <a:lnTo>
                      <a:pt x="1623" y="1173"/>
                    </a:lnTo>
                    <a:lnTo>
                      <a:pt x="1619" y="1172"/>
                    </a:lnTo>
                    <a:lnTo>
                      <a:pt x="1617" y="1170"/>
                    </a:lnTo>
                    <a:lnTo>
                      <a:pt x="1615" y="1167"/>
                    </a:lnTo>
                    <a:lnTo>
                      <a:pt x="1613" y="1165"/>
                    </a:lnTo>
                    <a:lnTo>
                      <a:pt x="1612" y="1160"/>
                    </a:lnTo>
                    <a:lnTo>
                      <a:pt x="1615" y="1150"/>
                    </a:lnTo>
                    <a:lnTo>
                      <a:pt x="1617" y="1139"/>
                    </a:lnTo>
                    <a:lnTo>
                      <a:pt x="1618" y="1133"/>
                    </a:lnTo>
                    <a:lnTo>
                      <a:pt x="1619" y="1127"/>
                    </a:lnTo>
                    <a:lnTo>
                      <a:pt x="1619" y="1122"/>
                    </a:lnTo>
                    <a:lnTo>
                      <a:pt x="1619" y="1116"/>
                    </a:lnTo>
                    <a:lnTo>
                      <a:pt x="1617" y="1113"/>
                    </a:lnTo>
                    <a:lnTo>
                      <a:pt x="1615" y="1108"/>
                    </a:lnTo>
                    <a:lnTo>
                      <a:pt x="1611" y="1106"/>
                    </a:lnTo>
                    <a:lnTo>
                      <a:pt x="1606" y="1103"/>
                    </a:lnTo>
                    <a:lnTo>
                      <a:pt x="1598" y="1100"/>
                    </a:lnTo>
                    <a:lnTo>
                      <a:pt x="1590" y="1099"/>
                    </a:lnTo>
                    <a:lnTo>
                      <a:pt x="1584" y="1097"/>
                    </a:lnTo>
                    <a:lnTo>
                      <a:pt x="1580" y="1095"/>
                    </a:lnTo>
                    <a:lnTo>
                      <a:pt x="1578" y="1093"/>
                    </a:lnTo>
                    <a:lnTo>
                      <a:pt x="1577" y="1089"/>
                    </a:lnTo>
                    <a:lnTo>
                      <a:pt x="1577" y="1085"/>
                    </a:lnTo>
                    <a:lnTo>
                      <a:pt x="1577" y="1082"/>
                    </a:lnTo>
                    <a:lnTo>
                      <a:pt x="1575" y="1074"/>
                    </a:lnTo>
                    <a:lnTo>
                      <a:pt x="1574" y="1069"/>
                    </a:lnTo>
                    <a:lnTo>
                      <a:pt x="1571" y="1065"/>
                    </a:lnTo>
                    <a:lnTo>
                      <a:pt x="1566" y="1061"/>
                    </a:lnTo>
                    <a:lnTo>
                      <a:pt x="1560" y="1056"/>
                    </a:lnTo>
                    <a:lnTo>
                      <a:pt x="1552" y="1051"/>
                    </a:lnTo>
                    <a:lnTo>
                      <a:pt x="1548" y="1047"/>
                    </a:lnTo>
                    <a:lnTo>
                      <a:pt x="1545" y="1044"/>
                    </a:lnTo>
                    <a:lnTo>
                      <a:pt x="1541" y="1039"/>
                    </a:lnTo>
                    <a:lnTo>
                      <a:pt x="1539" y="1033"/>
                    </a:lnTo>
                    <a:lnTo>
                      <a:pt x="1536" y="1027"/>
                    </a:lnTo>
                    <a:lnTo>
                      <a:pt x="1536" y="1021"/>
                    </a:lnTo>
                    <a:lnTo>
                      <a:pt x="1537" y="1015"/>
                    </a:lnTo>
                    <a:lnTo>
                      <a:pt x="1539" y="1011"/>
                    </a:lnTo>
                    <a:lnTo>
                      <a:pt x="1542" y="999"/>
                    </a:lnTo>
                    <a:lnTo>
                      <a:pt x="1547" y="984"/>
                    </a:lnTo>
                    <a:lnTo>
                      <a:pt x="1547" y="977"/>
                    </a:lnTo>
                    <a:lnTo>
                      <a:pt x="1547" y="971"/>
                    </a:lnTo>
                    <a:lnTo>
                      <a:pt x="1545" y="968"/>
                    </a:lnTo>
                    <a:lnTo>
                      <a:pt x="1542" y="964"/>
                    </a:lnTo>
                    <a:lnTo>
                      <a:pt x="1537" y="963"/>
                    </a:lnTo>
                    <a:lnTo>
                      <a:pt x="1533" y="961"/>
                    </a:lnTo>
                    <a:lnTo>
                      <a:pt x="1527" y="961"/>
                    </a:lnTo>
                    <a:lnTo>
                      <a:pt x="1521" y="961"/>
                    </a:lnTo>
                    <a:lnTo>
                      <a:pt x="1515" y="959"/>
                    </a:lnTo>
                    <a:lnTo>
                      <a:pt x="1510" y="959"/>
                    </a:lnTo>
                    <a:lnTo>
                      <a:pt x="1508" y="958"/>
                    </a:lnTo>
                    <a:lnTo>
                      <a:pt x="1505" y="956"/>
                    </a:lnTo>
                    <a:lnTo>
                      <a:pt x="1504" y="950"/>
                    </a:lnTo>
                    <a:lnTo>
                      <a:pt x="1504" y="940"/>
                    </a:lnTo>
                    <a:lnTo>
                      <a:pt x="1505" y="931"/>
                    </a:lnTo>
                    <a:lnTo>
                      <a:pt x="1504" y="921"/>
                    </a:lnTo>
                    <a:lnTo>
                      <a:pt x="1502" y="912"/>
                    </a:lnTo>
                    <a:lnTo>
                      <a:pt x="1498" y="901"/>
                    </a:lnTo>
                    <a:lnTo>
                      <a:pt x="1491" y="889"/>
                    </a:lnTo>
                    <a:lnTo>
                      <a:pt x="1484" y="877"/>
                    </a:lnTo>
                    <a:lnTo>
                      <a:pt x="1480" y="872"/>
                    </a:lnTo>
                    <a:lnTo>
                      <a:pt x="1478" y="866"/>
                    </a:lnTo>
                    <a:lnTo>
                      <a:pt x="1476" y="861"/>
                    </a:lnTo>
                    <a:lnTo>
                      <a:pt x="1476" y="855"/>
                    </a:lnTo>
                    <a:lnTo>
                      <a:pt x="1474" y="850"/>
                    </a:lnTo>
                    <a:lnTo>
                      <a:pt x="1473" y="845"/>
                    </a:lnTo>
                    <a:lnTo>
                      <a:pt x="1471" y="842"/>
                    </a:lnTo>
                    <a:lnTo>
                      <a:pt x="1468" y="839"/>
                    </a:lnTo>
                    <a:lnTo>
                      <a:pt x="1462" y="836"/>
                    </a:lnTo>
                    <a:lnTo>
                      <a:pt x="1457" y="834"/>
                    </a:lnTo>
                    <a:lnTo>
                      <a:pt x="1452" y="831"/>
                    </a:lnTo>
                    <a:lnTo>
                      <a:pt x="1448" y="828"/>
                    </a:lnTo>
                    <a:lnTo>
                      <a:pt x="1447" y="822"/>
                    </a:lnTo>
                    <a:lnTo>
                      <a:pt x="1447" y="813"/>
                    </a:lnTo>
                    <a:lnTo>
                      <a:pt x="1447" y="805"/>
                    </a:lnTo>
                    <a:lnTo>
                      <a:pt x="1447" y="797"/>
                    </a:lnTo>
                    <a:lnTo>
                      <a:pt x="1447" y="786"/>
                    </a:lnTo>
                    <a:lnTo>
                      <a:pt x="1447" y="776"/>
                    </a:lnTo>
                    <a:lnTo>
                      <a:pt x="1447" y="767"/>
                    </a:lnTo>
                    <a:lnTo>
                      <a:pt x="1446" y="759"/>
                    </a:lnTo>
                    <a:lnTo>
                      <a:pt x="1445" y="755"/>
                    </a:lnTo>
                    <a:lnTo>
                      <a:pt x="1442" y="750"/>
                    </a:lnTo>
                    <a:lnTo>
                      <a:pt x="1440" y="747"/>
                    </a:lnTo>
                    <a:lnTo>
                      <a:pt x="1436" y="742"/>
                    </a:lnTo>
                    <a:lnTo>
                      <a:pt x="1424" y="730"/>
                    </a:lnTo>
                    <a:lnTo>
                      <a:pt x="1413" y="717"/>
                    </a:lnTo>
                    <a:lnTo>
                      <a:pt x="1408" y="709"/>
                    </a:lnTo>
                    <a:lnTo>
                      <a:pt x="1404" y="700"/>
                    </a:lnTo>
                    <a:lnTo>
                      <a:pt x="1403" y="692"/>
                    </a:lnTo>
                    <a:lnTo>
                      <a:pt x="1402" y="683"/>
                    </a:lnTo>
                    <a:lnTo>
                      <a:pt x="1398" y="668"/>
                    </a:lnTo>
                    <a:lnTo>
                      <a:pt x="1394" y="654"/>
                    </a:lnTo>
                    <a:lnTo>
                      <a:pt x="1390" y="642"/>
                    </a:lnTo>
                    <a:lnTo>
                      <a:pt x="1385" y="635"/>
                    </a:lnTo>
                    <a:lnTo>
                      <a:pt x="1382" y="633"/>
                    </a:lnTo>
                    <a:lnTo>
                      <a:pt x="1377" y="631"/>
                    </a:lnTo>
                    <a:lnTo>
                      <a:pt x="1372" y="631"/>
                    </a:lnTo>
                    <a:lnTo>
                      <a:pt x="1369" y="633"/>
                    </a:lnTo>
                    <a:lnTo>
                      <a:pt x="1364" y="635"/>
                    </a:lnTo>
                    <a:lnTo>
                      <a:pt x="1359" y="640"/>
                    </a:lnTo>
                    <a:lnTo>
                      <a:pt x="1355" y="645"/>
                    </a:lnTo>
                    <a:lnTo>
                      <a:pt x="1353" y="650"/>
                    </a:lnTo>
                    <a:lnTo>
                      <a:pt x="1351" y="656"/>
                    </a:lnTo>
                    <a:lnTo>
                      <a:pt x="1347" y="661"/>
                    </a:lnTo>
                    <a:lnTo>
                      <a:pt x="1342" y="665"/>
                    </a:lnTo>
                    <a:lnTo>
                      <a:pt x="1339" y="667"/>
                    </a:lnTo>
                    <a:lnTo>
                      <a:pt x="1334" y="668"/>
                    </a:lnTo>
                    <a:lnTo>
                      <a:pt x="1331" y="668"/>
                    </a:lnTo>
                    <a:lnTo>
                      <a:pt x="1326" y="666"/>
                    </a:lnTo>
                    <a:lnTo>
                      <a:pt x="1322" y="664"/>
                    </a:lnTo>
                    <a:lnTo>
                      <a:pt x="1316" y="652"/>
                    </a:lnTo>
                    <a:lnTo>
                      <a:pt x="1312" y="639"/>
                    </a:lnTo>
                    <a:lnTo>
                      <a:pt x="1310" y="637"/>
                    </a:lnTo>
                    <a:lnTo>
                      <a:pt x="1309" y="636"/>
                    </a:lnTo>
                    <a:lnTo>
                      <a:pt x="1308" y="635"/>
                    </a:lnTo>
                    <a:lnTo>
                      <a:pt x="1307" y="636"/>
                    </a:lnTo>
                    <a:lnTo>
                      <a:pt x="1304" y="639"/>
                    </a:lnTo>
                    <a:lnTo>
                      <a:pt x="1302" y="642"/>
                    </a:lnTo>
                    <a:lnTo>
                      <a:pt x="1294" y="654"/>
                    </a:lnTo>
                    <a:lnTo>
                      <a:pt x="1287" y="667"/>
                    </a:lnTo>
                    <a:lnTo>
                      <a:pt x="1283" y="675"/>
                    </a:lnTo>
                    <a:lnTo>
                      <a:pt x="1281" y="685"/>
                    </a:lnTo>
                    <a:lnTo>
                      <a:pt x="1279" y="687"/>
                    </a:lnTo>
                    <a:lnTo>
                      <a:pt x="1278" y="688"/>
                    </a:lnTo>
                    <a:lnTo>
                      <a:pt x="1277" y="688"/>
                    </a:lnTo>
                    <a:lnTo>
                      <a:pt x="1275" y="688"/>
                    </a:lnTo>
                    <a:lnTo>
                      <a:pt x="1269" y="690"/>
                    </a:lnTo>
                    <a:lnTo>
                      <a:pt x="1263" y="692"/>
                    </a:lnTo>
                    <a:lnTo>
                      <a:pt x="1257" y="696"/>
                    </a:lnTo>
                    <a:lnTo>
                      <a:pt x="1250" y="697"/>
                    </a:lnTo>
                    <a:lnTo>
                      <a:pt x="1246" y="698"/>
                    </a:lnTo>
                    <a:lnTo>
                      <a:pt x="1243" y="698"/>
                    </a:lnTo>
                    <a:lnTo>
                      <a:pt x="1240" y="697"/>
                    </a:lnTo>
                    <a:lnTo>
                      <a:pt x="1238" y="696"/>
                    </a:lnTo>
                    <a:lnTo>
                      <a:pt x="1237" y="691"/>
                    </a:lnTo>
                    <a:lnTo>
                      <a:pt x="1235" y="684"/>
                    </a:lnTo>
                    <a:lnTo>
                      <a:pt x="1237" y="672"/>
                    </a:lnTo>
                    <a:lnTo>
                      <a:pt x="1240" y="662"/>
                    </a:lnTo>
                    <a:lnTo>
                      <a:pt x="1241" y="658"/>
                    </a:lnTo>
                    <a:lnTo>
                      <a:pt x="1243" y="654"/>
                    </a:lnTo>
                    <a:lnTo>
                      <a:pt x="1243" y="650"/>
                    </a:lnTo>
                    <a:lnTo>
                      <a:pt x="1243" y="647"/>
                    </a:lnTo>
                    <a:lnTo>
                      <a:pt x="1240" y="643"/>
                    </a:lnTo>
                    <a:lnTo>
                      <a:pt x="1238" y="640"/>
                    </a:lnTo>
                    <a:lnTo>
                      <a:pt x="1233" y="639"/>
                    </a:lnTo>
                    <a:lnTo>
                      <a:pt x="1227" y="636"/>
                    </a:lnTo>
                    <a:lnTo>
                      <a:pt x="1215" y="634"/>
                    </a:lnTo>
                    <a:lnTo>
                      <a:pt x="1202" y="629"/>
                    </a:lnTo>
                    <a:lnTo>
                      <a:pt x="1197" y="626"/>
                    </a:lnTo>
                    <a:lnTo>
                      <a:pt x="1195" y="623"/>
                    </a:lnTo>
                    <a:lnTo>
                      <a:pt x="1194" y="621"/>
                    </a:lnTo>
                    <a:lnTo>
                      <a:pt x="1195" y="617"/>
                    </a:lnTo>
                    <a:lnTo>
                      <a:pt x="1199" y="612"/>
                    </a:lnTo>
                    <a:lnTo>
                      <a:pt x="1206" y="606"/>
                    </a:lnTo>
                    <a:lnTo>
                      <a:pt x="1208" y="603"/>
                    </a:lnTo>
                    <a:lnTo>
                      <a:pt x="1208" y="601"/>
                    </a:lnTo>
                    <a:lnTo>
                      <a:pt x="1208" y="598"/>
                    </a:lnTo>
                    <a:lnTo>
                      <a:pt x="1206" y="596"/>
                    </a:lnTo>
                    <a:lnTo>
                      <a:pt x="1200" y="589"/>
                    </a:lnTo>
                    <a:lnTo>
                      <a:pt x="1193" y="578"/>
                    </a:lnTo>
                    <a:lnTo>
                      <a:pt x="1184" y="564"/>
                    </a:lnTo>
                    <a:lnTo>
                      <a:pt x="1174" y="546"/>
                    </a:lnTo>
                    <a:lnTo>
                      <a:pt x="1164" y="528"/>
                    </a:lnTo>
                    <a:lnTo>
                      <a:pt x="1157" y="514"/>
                    </a:lnTo>
                    <a:lnTo>
                      <a:pt x="1156" y="508"/>
                    </a:lnTo>
                    <a:lnTo>
                      <a:pt x="1155" y="503"/>
                    </a:lnTo>
                    <a:lnTo>
                      <a:pt x="1156" y="500"/>
                    </a:lnTo>
                    <a:lnTo>
                      <a:pt x="1158" y="496"/>
                    </a:lnTo>
                    <a:lnTo>
                      <a:pt x="1162" y="494"/>
                    </a:lnTo>
                    <a:lnTo>
                      <a:pt x="1165" y="491"/>
                    </a:lnTo>
                    <a:lnTo>
                      <a:pt x="1170" y="490"/>
                    </a:lnTo>
                    <a:lnTo>
                      <a:pt x="1175" y="490"/>
                    </a:lnTo>
                    <a:lnTo>
                      <a:pt x="1184" y="490"/>
                    </a:lnTo>
                    <a:lnTo>
                      <a:pt x="1194" y="489"/>
                    </a:lnTo>
                    <a:lnTo>
                      <a:pt x="1199" y="488"/>
                    </a:lnTo>
                    <a:lnTo>
                      <a:pt x="1202" y="486"/>
                    </a:lnTo>
                    <a:lnTo>
                      <a:pt x="1205" y="485"/>
                    </a:lnTo>
                    <a:lnTo>
                      <a:pt x="1207" y="483"/>
                    </a:lnTo>
                    <a:lnTo>
                      <a:pt x="1209" y="477"/>
                    </a:lnTo>
                    <a:lnTo>
                      <a:pt x="1209" y="471"/>
                    </a:lnTo>
                    <a:lnTo>
                      <a:pt x="1208" y="465"/>
                    </a:lnTo>
                    <a:lnTo>
                      <a:pt x="1205" y="459"/>
                    </a:lnTo>
                    <a:lnTo>
                      <a:pt x="1203" y="457"/>
                    </a:lnTo>
                    <a:lnTo>
                      <a:pt x="1202" y="454"/>
                    </a:lnTo>
                    <a:lnTo>
                      <a:pt x="1202" y="452"/>
                    </a:lnTo>
                    <a:lnTo>
                      <a:pt x="1203" y="451"/>
                    </a:lnTo>
                    <a:lnTo>
                      <a:pt x="1207" y="446"/>
                    </a:lnTo>
                    <a:lnTo>
                      <a:pt x="1210" y="439"/>
                    </a:lnTo>
                    <a:lnTo>
                      <a:pt x="1210" y="435"/>
                    </a:lnTo>
                    <a:lnTo>
                      <a:pt x="1209" y="432"/>
                    </a:lnTo>
                    <a:lnTo>
                      <a:pt x="1208" y="429"/>
                    </a:lnTo>
                    <a:lnTo>
                      <a:pt x="1205" y="427"/>
                    </a:lnTo>
                    <a:lnTo>
                      <a:pt x="1196" y="423"/>
                    </a:lnTo>
                    <a:lnTo>
                      <a:pt x="1189" y="420"/>
                    </a:lnTo>
                    <a:lnTo>
                      <a:pt x="1186" y="417"/>
                    </a:lnTo>
                    <a:lnTo>
                      <a:pt x="1183" y="414"/>
                    </a:lnTo>
                    <a:lnTo>
                      <a:pt x="1181" y="412"/>
                    </a:lnTo>
                    <a:lnTo>
                      <a:pt x="1180" y="408"/>
                    </a:lnTo>
                    <a:lnTo>
                      <a:pt x="1178" y="400"/>
                    </a:lnTo>
                    <a:lnTo>
                      <a:pt x="1178" y="391"/>
                    </a:lnTo>
                    <a:lnTo>
                      <a:pt x="1176" y="382"/>
                    </a:lnTo>
                    <a:lnTo>
                      <a:pt x="1172" y="374"/>
                    </a:lnTo>
                    <a:lnTo>
                      <a:pt x="1166" y="364"/>
                    </a:lnTo>
                    <a:lnTo>
                      <a:pt x="1161" y="353"/>
                    </a:lnTo>
                    <a:lnTo>
                      <a:pt x="1155" y="340"/>
                    </a:lnTo>
                    <a:lnTo>
                      <a:pt x="1149" y="325"/>
                    </a:lnTo>
                    <a:lnTo>
                      <a:pt x="1146" y="319"/>
                    </a:lnTo>
                    <a:lnTo>
                      <a:pt x="1144" y="313"/>
                    </a:lnTo>
                    <a:lnTo>
                      <a:pt x="1140" y="308"/>
                    </a:lnTo>
                    <a:lnTo>
                      <a:pt x="1138" y="305"/>
                    </a:lnTo>
                    <a:lnTo>
                      <a:pt x="1120" y="306"/>
                    </a:lnTo>
                    <a:lnTo>
                      <a:pt x="1107" y="307"/>
                    </a:lnTo>
                    <a:lnTo>
                      <a:pt x="1106" y="305"/>
                    </a:lnTo>
                    <a:lnTo>
                      <a:pt x="1108" y="302"/>
                    </a:lnTo>
                    <a:lnTo>
                      <a:pt x="1111" y="300"/>
                    </a:lnTo>
                    <a:lnTo>
                      <a:pt x="1113" y="296"/>
                    </a:lnTo>
                    <a:lnTo>
                      <a:pt x="1117" y="293"/>
                    </a:lnTo>
                    <a:lnTo>
                      <a:pt x="1120" y="287"/>
                    </a:lnTo>
                    <a:lnTo>
                      <a:pt x="1121" y="281"/>
                    </a:lnTo>
                    <a:lnTo>
                      <a:pt x="1121" y="274"/>
                    </a:lnTo>
                    <a:lnTo>
                      <a:pt x="1121" y="270"/>
                    </a:lnTo>
                    <a:lnTo>
                      <a:pt x="1119" y="267"/>
                    </a:lnTo>
                    <a:lnTo>
                      <a:pt x="1118" y="263"/>
                    </a:lnTo>
                    <a:lnTo>
                      <a:pt x="1114" y="261"/>
                    </a:lnTo>
                    <a:lnTo>
                      <a:pt x="1108" y="256"/>
                    </a:lnTo>
                    <a:lnTo>
                      <a:pt x="1101" y="251"/>
                    </a:lnTo>
                    <a:lnTo>
                      <a:pt x="1086" y="245"/>
                    </a:lnTo>
                    <a:lnTo>
                      <a:pt x="1075" y="238"/>
                    </a:lnTo>
                    <a:lnTo>
                      <a:pt x="1071" y="236"/>
                    </a:lnTo>
                    <a:lnTo>
                      <a:pt x="1069" y="232"/>
                    </a:lnTo>
                    <a:lnTo>
                      <a:pt x="1068" y="227"/>
                    </a:lnTo>
                    <a:lnTo>
                      <a:pt x="1068" y="224"/>
                    </a:lnTo>
                    <a:lnTo>
                      <a:pt x="1069" y="215"/>
                    </a:lnTo>
                    <a:lnTo>
                      <a:pt x="1073" y="206"/>
                    </a:lnTo>
                    <a:lnTo>
                      <a:pt x="1075" y="201"/>
                    </a:lnTo>
                    <a:lnTo>
                      <a:pt x="1075" y="196"/>
                    </a:lnTo>
                    <a:lnTo>
                      <a:pt x="1075" y="193"/>
                    </a:lnTo>
                    <a:lnTo>
                      <a:pt x="1074" y="189"/>
                    </a:lnTo>
                    <a:lnTo>
                      <a:pt x="1073" y="187"/>
                    </a:lnTo>
                    <a:lnTo>
                      <a:pt x="1069" y="186"/>
                    </a:lnTo>
                    <a:lnTo>
                      <a:pt x="1065" y="185"/>
                    </a:lnTo>
                    <a:lnTo>
                      <a:pt x="1062" y="186"/>
                    </a:lnTo>
                    <a:lnTo>
                      <a:pt x="1051" y="189"/>
                    </a:lnTo>
                    <a:lnTo>
                      <a:pt x="1042" y="194"/>
                    </a:lnTo>
                    <a:lnTo>
                      <a:pt x="1038" y="198"/>
                    </a:lnTo>
                    <a:lnTo>
                      <a:pt x="1035" y="202"/>
                    </a:lnTo>
                    <a:lnTo>
                      <a:pt x="1032" y="206"/>
                    </a:lnTo>
                    <a:lnTo>
                      <a:pt x="1031" y="211"/>
                    </a:lnTo>
                    <a:lnTo>
                      <a:pt x="1030" y="220"/>
                    </a:lnTo>
                    <a:lnTo>
                      <a:pt x="1027" y="226"/>
                    </a:lnTo>
                    <a:lnTo>
                      <a:pt x="1025" y="229"/>
                    </a:lnTo>
                    <a:lnTo>
                      <a:pt x="1021" y="231"/>
                    </a:lnTo>
                    <a:lnTo>
                      <a:pt x="1018" y="233"/>
                    </a:lnTo>
                    <a:lnTo>
                      <a:pt x="1013" y="233"/>
                    </a:lnTo>
                    <a:lnTo>
                      <a:pt x="1008" y="234"/>
                    </a:lnTo>
                    <a:lnTo>
                      <a:pt x="1005" y="237"/>
                    </a:lnTo>
                    <a:lnTo>
                      <a:pt x="1001" y="239"/>
                    </a:lnTo>
                    <a:lnTo>
                      <a:pt x="999" y="242"/>
                    </a:lnTo>
                    <a:lnTo>
                      <a:pt x="996" y="248"/>
                    </a:lnTo>
                    <a:lnTo>
                      <a:pt x="995" y="256"/>
                    </a:lnTo>
                    <a:lnTo>
                      <a:pt x="995" y="263"/>
                    </a:lnTo>
                    <a:lnTo>
                      <a:pt x="995" y="272"/>
                    </a:lnTo>
                    <a:lnTo>
                      <a:pt x="994" y="277"/>
                    </a:lnTo>
                    <a:lnTo>
                      <a:pt x="993" y="281"/>
                    </a:lnTo>
                    <a:lnTo>
                      <a:pt x="989" y="286"/>
                    </a:lnTo>
                    <a:lnTo>
                      <a:pt x="986" y="290"/>
                    </a:lnTo>
                    <a:lnTo>
                      <a:pt x="981" y="294"/>
                    </a:lnTo>
                    <a:lnTo>
                      <a:pt x="975" y="296"/>
                    </a:lnTo>
                    <a:lnTo>
                      <a:pt x="970" y="299"/>
                    </a:lnTo>
                    <a:lnTo>
                      <a:pt x="966" y="300"/>
                    </a:lnTo>
                    <a:lnTo>
                      <a:pt x="954" y="301"/>
                    </a:lnTo>
                    <a:lnTo>
                      <a:pt x="942" y="301"/>
                    </a:lnTo>
                    <a:lnTo>
                      <a:pt x="936" y="301"/>
                    </a:lnTo>
                    <a:lnTo>
                      <a:pt x="931" y="303"/>
                    </a:lnTo>
                    <a:lnTo>
                      <a:pt x="928" y="306"/>
                    </a:lnTo>
                    <a:lnTo>
                      <a:pt x="924" y="309"/>
                    </a:lnTo>
                    <a:lnTo>
                      <a:pt x="922" y="313"/>
                    </a:lnTo>
                    <a:lnTo>
                      <a:pt x="920" y="318"/>
                    </a:lnTo>
                    <a:lnTo>
                      <a:pt x="920" y="321"/>
                    </a:lnTo>
                    <a:lnTo>
                      <a:pt x="922" y="325"/>
                    </a:lnTo>
                    <a:lnTo>
                      <a:pt x="925" y="333"/>
                    </a:lnTo>
                    <a:lnTo>
                      <a:pt x="929" y="344"/>
                    </a:lnTo>
                    <a:lnTo>
                      <a:pt x="931" y="357"/>
                    </a:lnTo>
                    <a:lnTo>
                      <a:pt x="931" y="372"/>
                    </a:lnTo>
                    <a:lnTo>
                      <a:pt x="931" y="389"/>
                    </a:lnTo>
                    <a:lnTo>
                      <a:pt x="929" y="404"/>
                    </a:lnTo>
                    <a:lnTo>
                      <a:pt x="926" y="410"/>
                    </a:lnTo>
                    <a:lnTo>
                      <a:pt x="924" y="417"/>
                    </a:lnTo>
                    <a:lnTo>
                      <a:pt x="922" y="422"/>
                    </a:lnTo>
                    <a:lnTo>
                      <a:pt x="919" y="426"/>
                    </a:lnTo>
                    <a:lnTo>
                      <a:pt x="917" y="431"/>
                    </a:lnTo>
                    <a:lnTo>
                      <a:pt x="913" y="435"/>
                    </a:lnTo>
                    <a:lnTo>
                      <a:pt x="911" y="441"/>
                    </a:lnTo>
                    <a:lnTo>
                      <a:pt x="910" y="448"/>
                    </a:lnTo>
                    <a:lnTo>
                      <a:pt x="909" y="456"/>
                    </a:lnTo>
                    <a:lnTo>
                      <a:pt x="907" y="460"/>
                    </a:lnTo>
                    <a:lnTo>
                      <a:pt x="906" y="461"/>
                    </a:lnTo>
                    <a:lnTo>
                      <a:pt x="904" y="460"/>
                    </a:lnTo>
                    <a:lnTo>
                      <a:pt x="901" y="459"/>
                    </a:lnTo>
                    <a:lnTo>
                      <a:pt x="898" y="454"/>
                    </a:lnTo>
                    <a:lnTo>
                      <a:pt x="893" y="447"/>
                    </a:lnTo>
                    <a:lnTo>
                      <a:pt x="890" y="439"/>
                    </a:lnTo>
                    <a:lnTo>
                      <a:pt x="886" y="431"/>
                    </a:lnTo>
                    <a:lnTo>
                      <a:pt x="884" y="420"/>
                    </a:lnTo>
                    <a:lnTo>
                      <a:pt x="882" y="415"/>
                    </a:lnTo>
                    <a:lnTo>
                      <a:pt x="880" y="409"/>
                    </a:lnTo>
                    <a:lnTo>
                      <a:pt x="876" y="404"/>
                    </a:lnTo>
                    <a:lnTo>
                      <a:pt x="873" y="400"/>
                    </a:lnTo>
                    <a:lnTo>
                      <a:pt x="866" y="391"/>
                    </a:lnTo>
                    <a:lnTo>
                      <a:pt x="860" y="384"/>
                    </a:lnTo>
                    <a:lnTo>
                      <a:pt x="855" y="377"/>
                    </a:lnTo>
                    <a:lnTo>
                      <a:pt x="851" y="369"/>
                    </a:lnTo>
                    <a:lnTo>
                      <a:pt x="848" y="359"/>
                    </a:lnTo>
                    <a:lnTo>
                      <a:pt x="848" y="350"/>
                    </a:lnTo>
                    <a:lnTo>
                      <a:pt x="849" y="343"/>
                    </a:lnTo>
                    <a:lnTo>
                      <a:pt x="851" y="335"/>
                    </a:lnTo>
                    <a:lnTo>
                      <a:pt x="855" y="330"/>
                    </a:lnTo>
                    <a:lnTo>
                      <a:pt x="857" y="325"/>
                    </a:lnTo>
                    <a:lnTo>
                      <a:pt x="860" y="316"/>
                    </a:lnTo>
                    <a:lnTo>
                      <a:pt x="860" y="307"/>
                    </a:lnTo>
                    <a:lnTo>
                      <a:pt x="860" y="296"/>
                    </a:lnTo>
                    <a:lnTo>
                      <a:pt x="859" y="287"/>
                    </a:lnTo>
                    <a:lnTo>
                      <a:pt x="856" y="276"/>
                    </a:lnTo>
                    <a:lnTo>
                      <a:pt x="854" y="265"/>
                    </a:lnTo>
                    <a:lnTo>
                      <a:pt x="850" y="255"/>
                    </a:lnTo>
                    <a:lnTo>
                      <a:pt x="847" y="244"/>
                    </a:lnTo>
                    <a:lnTo>
                      <a:pt x="844" y="233"/>
                    </a:lnTo>
                    <a:lnTo>
                      <a:pt x="842" y="220"/>
                    </a:lnTo>
                    <a:lnTo>
                      <a:pt x="840" y="206"/>
                    </a:lnTo>
                    <a:lnTo>
                      <a:pt x="840" y="193"/>
                    </a:lnTo>
                    <a:lnTo>
                      <a:pt x="841" y="181"/>
                    </a:lnTo>
                    <a:lnTo>
                      <a:pt x="843" y="169"/>
                    </a:lnTo>
                    <a:lnTo>
                      <a:pt x="846" y="160"/>
                    </a:lnTo>
                    <a:lnTo>
                      <a:pt x="848" y="152"/>
                    </a:lnTo>
                    <a:lnTo>
                      <a:pt x="850" y="137"/>
                    </a:lnTo>
                    <a:lnTo>
                      <a:pt x="850" y="118"/>
                    </a:lnTo>
                    <a:lnTo>
                      <a:pt x="853" y="107"/>
                    </a:lnTo>
                    <a:lnTo>
                      <a:pt x="856" y="95"/>
                    </a:lnTo>
                    <a:lnTo>
                      <a:pt x="860" y="84"/>
                    </a:lnTo>
                    <a:lnTo>
                      <a:pt x="862" y="74"/>
                    </a:lnTo>
                    <a:lnTo>
                      <a:pt x="862" y="63"/>
                    </a:lnTo>
                    <a:lnTo>
                      <a:pt x="862" y="50"/>
                    </a:lnTo>
                    <a:lnTo>
                      <a:pt x="863" y="34"/>
                    </a:lnTo>
                    <a:lnTo>
                      <a:pt x="863" y="13"/>
                    </a:lnTo>
                    <a:lnTo>
                      <a:pt x="863" y="6"/>
                    </a:lnTo>
                    <a:lnTo>
                      <a:pt x="863" y="4"/>
                    </a:lnTo>
                    <a:lnTo>
                      <a:pt x="862" y="3"/>
                    </a:lnTo>
                    <a:lnTo>
                      <a:pt x="856" y="1"/>
                    </a:lnTo>
                    <a:close/>
                  </a:path>
                </a:pathLst>
              </a:custGeom>
              <a:solidFill>
                <a:srgbClr val="D99593">
                  <a:alpha val="100000"/>
                </a:srgbClr>
              </a:solidFill>
              <a:ln w="9525" cap="flat" cmpd="sng">
                <a:solidFill>
                  <a:schemeClr val="bg1">
                    <a:alpha val="100000"/>
                  </a:schemeClr>
                </a:solidFill>
                <a:prstDash val="solid"/>
                <a:bevel/>
                <a:headEnd type="none" w="med" len="med"/>
                <a:tailEnd type="none" w="med" len="med"/>
              </a:ln>
            </p:spPr>
            <p:txBody>
              <a:bodyPr/>
              <a:lstStyle/>
              <a:p>
                <a:endParaRPr lang="zh-CN" altLang="en-US"/>
              </a:p>
            </p:txBody>
          </p:sp>
          <p:sp>
            <p:nvSpPr>
              <p:cNvPr id="44072" name="青海"/>
              <p:cNvSpPr/>
              <p:nvPr/>
            </p:nvSpPr>
            <p:spPr>
              <a:xfrm>
                <a:off x="1238265" y="1590758"/>
                <a:ext cx="1257316" cy="91444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4767" h="3475">
                    <a:moveTo>
                      <a:pt x="4599" y="1319"/>
                    </a:moveTo>
                    <a:lnTo>
                      <a:pt x="4599" y="1311"/>
                    </a:lnTo>
                    <a:lnTo>
                      <a:pt x="4599" y="1304"/>
                    </a:lnTo>
                    <a:lnTo>
                      <a:pt x="4600" y="1301"/>
                    </a:lnTo>
                    <a:lnTo>
                      <a:pt x="4601" y="1299"/>
                    </a:lnTo>
                    <a:lnTo>
                      <a:pt x="4603" y="1298"/>
                    </a:lnTo>
                    <a:lnTo>
                      <a:pt x="4605" y="1297"/>
                    </a:lnTo>
                    <a:lnTo>
                      <a:pt x="4611" y="1297"/>
                    </a:lnTo>
                    <a:lnTo>
                      <a:pt x="4617" y="1297"/>
                    </a:lnTo>
                    <a:lnTo>
                      <a:pt x="4622" y="1295"/>
                    </a:lnTo>
                    <a:lnTo>
                      <a:pt x="4626" y="1293"/>
                    </a:lnTo>
                    <a:lnTo>
                      <a:pt x="4630" y="1288"/>
                    </a:lnTo>
                    <a:lnTo>
                      <a:pt x="4631" y="1281"/>
                    </a:lnTo>
                    <a:lnTo>
                      <a:pt x="4631" y="1277"/>
                    </a:lnTo>
                    <a:lnTo>
                      <a:pt x="4630" y="1273"/>
                    </a:lnTo>
                    <a:lnTo>
                      <a:pt x="4629" y="1269"/>
                    </a:lnTo>
                    <a:lnTo>
                      <a:pt x="4626" y="1263"/>
                    </a:lnTo>
                    <a:lnTo>
                      <a:pt x="4612" y="1253"/>
                    </a:lnTo>
                    <a:lnTo>
                      <a:pt x="4600" y="1241"/>
                    </a:lnTo>
                    <a:lnTo>
                      <a:pt x="4597" y="1231"/>
                    </a:lnTo>
                    <a:lnTo>
                      <a:pt x="4592" y="1224"/>
                    </a:lnTo>
                    <a:lnTo>
                      <a:pt x="4588" y="1220"/>
                    </a:lnTo>
                    <a:lnTo>
                      <a:pt x="4586" y="1217"/>
                    </a:lnTo>
                    <a:lnTo>
                      <a:pt x="4581" y="1214"/>
                    </a:lnTo>
                    <a:lnTo>
                      <a:pt x="4576" y="1212"/>
                    </a:lnTo>
                    <a:lnTo>
                      <a:pt x="4568" y="1207"/>
                    </a:lnTo>
                    <a:lnTo>
                      <a:pt x="4561" y="1203"/>
                    </a:lnTo>
                    <a:lnTo>
                      <a:pt x="4556" y="1197"/>
                    </a:lnTo>
                    <a:lnTo>
                      <a:pt x="4550" y="1188"/>
                    </a:lnTo>
                    <a:lnTo>
                      <a:pt x="4542" y="1179"/>
                    </a:lnTo>
                    <a:lnTo>
                      <a:pt x="4530" y="1168"/>
                    </a:lnTo>
                    <a:lnTo>
                      <a:pt x="4517" y="1159"/>
                    </a:lnTo>
                    <a:lnTo>
                      <a:pt x="4505" y="1150"/>
                    </a:lnTo>
                    <a:lnTo>
                      <a:pt x="4493" y="1141"/>
                    </a:lnTo>
                    <a:lnTo>
                      <a:pt x="4486" y="1134"/>
                    </a:lnTo>
                    <a:lnTo>
                      <a:pt x="4484" y="1130"/>
                    </a:lnTo>
                    <a:lnTo>
                      <a:pt x="4483" y="1128"/>
                    </a:lnTo>
                    <a:lnTo>
                      <a:pt x="4483" y="1123"/>
                    </a:lnTo>
                    <a:lnTo>
                      <a:pt x="4483" y="1119"/>
                    </a:lnTo>
                    <a:lnTo>
                      <a:pt x="4485" y="1109"/>
                    </a:lnTo>
                    <a:lnTo>
                      <a:pt x="4487" y="1098"/>
                    </a:lnTo>
                    <a:lnTo>
                      <a:pt x="4487" y="1093"/>
                    </a:lnTo>
                    <a:lnTo>
                      <a:pt x="4487" y="1088"/>
                    </a:lnTo>
                    <a:lnTo>
                      <a:pt x="4486" y="1084"/>
                    </a:lnTo>
                    <a:lnTo>
                      <a:pt x="4484" y="1080"/>
                    </a:lnTo>
                    <a:lnTo>
                      <a:pt x="4479" y="1073"/>
                    </a:lnTo>
                    <a:lnTo>
                      <a:pt x="4475" y="1066"/>
                    </a:lnTo>
                    <a:lnTo>
                      <a:pt x="4469" y="1055"/>
                    </a:lnTo>
                    <a:lnTo>
                      <a:pt x="4463" y="1042"/>
                    </a:lnTo>
                    <a:lnTo>
                      <a:pt x="4460" y="1036"/>
                    </a:lnTo>
                    <a:lnTo>
                      <a:pt x="4458" y="1029"/>
                    </a:lnTo>
                    <a:lnTo>
                      <a:pt x="4456" y="1023"/>
                    </a:lnTo>
                    <a:lnTo>
                      <a:pt x="4455" y="1017"/>
                    </a:lnTo>
                    <a:lnTo>
                      <a:pt x="4455" y="1009"/>
                    </a:lnTo>
                    <a:lnTo>
                      <a:pt x="4453" y="1002"/>
                    </a:lnTo>
                    <a:lnTo>
                      <a:pt x="4452" y="998"/>
                    </a:lnTo>
                    <a:lnTo>
                      <a:pt x="4450" y="996"/>
                    </a:lnTo>
                    <a:lnTo>
                      <a:pt x="4448" y="995"/>
                    </a:lnTo>
                    <a:lnTo>
                      <a:pt x="4446" y="995"/>
                    </a:lnTo>
                    <a:lnTo>
                      <a:pt x="4443" y="995"/>
                    </a:lnTo>
                    <a:lnTo>
                      <a:pt x="4441" y="996"/>
                    </a:lnTo>
                    <a:lnTo>
                      <a:pt x="4439" y="997"/>
                    </a:lnTo>
                    <a:lnTo>
                      <a:pt x="4436" y="999"/>
                    </a:lnTo>
                    <a:lnTo>
                      <a:pt x="4430" y="1006"/>
                    </a:lnTo>
                    <a:lnTo>
                      <a:pt x="4421" y="1017"/>
                    </a:lnTo>
                    <a:lnTo>
                      <a:pt x="4406" y="1030"/>
                    </a:lnTo>
                    <a:lnTo>
                      <a:pt x="4396" y="1037"/>
                    </a:lnTo>
                    <a:lnTo>
                      <a:pt x="4391" y="1043"/>
                    </a:lnTo>
                    <a:lnTo>
                      <a:pt x="4389" y="1045"/>
                    </a:lnTo>
                    <a:lnTo>
                      <a:pt x="4385" y="1043"/>
                    </a:lnTo>
                    <a:lnTo>
                      <a:pt x="4380" y="1040"/>
                    </a:lnTo>
                    <a:lnTo>
                      <a:pt x="4371" y="1033"/>
                    </a:lnTo>
                    <a:lnTo>
                      <a:pt x="4357" y="1020"/>
                    </a:lnTo>
                    <a:lnTo>
                      <a:pt x="4349" y="1014"/>
                    </a:lnTo>
                    <a:lnTo>
                      <a:pt x="4346" y="1012"/>
                    </a:lnTo>
                    <a:lnTo>
                      <a:pt x="4343" y="1010"/>
                    </a:lnTo>
                    <a:lnTo>
                      <a:pt x="4336" y="1004"/>
                    </a:lnTo>
                    <a:lnTo>
                      <a:pt x="4337" y="998"/>
                    </a:lnTo>
                    <a:lnTo>
                      <a:pt x="4340" y="987"/>
                    </a:lnTo>
                    <a:lnTo>
                      <a:pt x="4333" y="976"/>
                    </a:lnTo>
                    <a:lnTo>
                      <a:pt x="4323" y="965"/>
                    </a:lnTo>
                    <a:lnTo>
                      <a:pt x="4318" y="959"/>
                    </a:lnTo>
                    <a:lnTo>
                      <a:pt x="4314" y="954"/>
                    </a:lnTo>
                    <a:lnTo>
                      <a:pt x="4307" y="951"/>
                    </a:lnTo>
                    <a:lnTo>
                      <a:pt x="4301" y="946"/>
                    </a:lnTo>
                    <a:lnTo>
                      <a:pt x="4289" y="940"/>
                    </a:lnTo>
                    <a:lnTo>
                      <a:pt x="4282" y="935"/>
                    </a:lnTo>
                    <a:lnTo>
                      <a:pt x="4278" y="935"/>
                    </a:lnTo>
                    <a:lnTo>
                      <a:pt x="4273" y="936"/>
                    </a:lnTo>
                    <a:lnTo>
                      <a:pt x="4267" y="940"/>
                    </a:lnTo>
                    <a:lnTo>
                      <a:pt x="4260" y="943"/>
                    </a:lnTo>
                    <a:lnTo>
                      <a:pt x="4253" y="948"/>
                    </a:lnTo>
                    <a:lnTo>
                      <a:pt x="4247" y="952"/>
                    </a:lnTo>
                    <a:lnTo>
                      <a:pt x="4241" y="953"/>
                    </a:lnTo>
                    <a:lnTo>
                      <a:pt x="4236" y="953"/>
                    </a:lnTo>
                    <a:lnTo>
                      <a:pt x="4222" y="943"/>
                    </a:lnTo>
                    <a:lnTo>
                      <a:pt x="4208" y="936"/>
                    </a:lnTo>
                    <a:lnTo>
                      <a:pt x="4200" y="932"/>
                    </a:lnTo>
                    <a:lnTo>
                      <a:pt x="4194" y="926"/>
                    </a:lnTo>
                    <a:lnTo>
                      <a:pt x="4188" y="919"/>
                    </a:lnTo>
                    <a:lnTo>
                      <a:pt x="4181" y="907"/>
                    </a:lnTo>
                    <a:lnTo>
                      <a:pt x="4172" y="895"/>
                    </a:lnTo>
                    <a:lnTo>
                      <a:pt x="4164" y="886"/>
                    </a:lnTo>
                    <a:lnTo>
                      <a:pt x="4156" y="879"/>
                    </a:lnTo>
                    <a:lnTo>
                      <a:pt x="4144" y="871"/>
                    </a:lnTo>
                    <a:lnTo>
                      <a:pt x="4133" y="864"/>
                    </a:lnTo>
                    <a:lnTo>
                      <a:pt x="4122" y="859"/>
                    </a:lnTo>
                    <a:lnTo>
                      <a:pt x="4114" y="857"/>
                    </a:lnTo>
                    <a:lnTo>
                      <a:pt x="4108" y="856"/>
                    </a:lnTo>
                    <a:lnTo>
                      <a:pt x="4101" y="854"/>
                    </a:lnTo>
                    <a:lnTo>
                      <a:pt x="4093" y="850"/>
                    </a:lnTo>
                    <a:lnTo>
                      <a:pt x="4082" y="844"/>
                    </a:lnTo>
                    <a:lnTo>
                      <a:pt x="4071" y="833"/>
                    </a:lnTo>
                    <a:lnTo>
                      <a:pt x="4065" y="828"/>
                    </a:lnTo>
                    <a:lnTo>
                      <a:pt x="4059" y="823"/>
                    </a:lnTo>
                    <a:lnTo>
                      <a:pt x="4052" y="819"/>
                    </a:lnTo>
                    <a:lnTo>
                      <a:pt x="4046" y="815"/>
                    </a:lnTo>
                    <a:lnTo>
                      <a:pt x="4033" y="809"/>
                    </a:lnTo>
                    <a:lnTo>
                      <a:pt x="4024" y="806"/>
                    </a:lnTo>
                    <a:lnTo>
                      <a:pt x="4020" y="803"/>
                    </a:lnTo>
                    <a:lnTo>
                      <a:pt x="4017" y="800"/>
                    </a:lnTo>
                    <a:lnTo>
                      <a:pt x="4015" y="796"/>
                    </a:lnTo>
                    <a:lnTo>
                      <a:pt x="4014" y="793"/>
                    </a:lnTo>
                    <a:lnTo>
                      <a:pt x="4013" y="784"/>
                    </a:lnTo>
                    <a:lnTo>
                      <a:pt x="4013" y="775"/>
                    </a:lnTo>
                    <a:lnTo>
                      <a:pt x="4013" y="764"/>
                    </a:lnTo>
                    <a:lnTo>
                      <a:pt x="4011" y="753"/>
                    </a:lnTo>
                    <a:lnTo>
                      <a:pt x="4008" y="747"/>
                    </a:lnTo>
                    <a:lnTo>
                      <a:pt x="4006" y="743"/>
                    </a:lnTo>
                    <a:lnTo>
                      <a:pt x="4001" y="737"/>
                    </a:lnTo>
                    <a:lnTo>
                      <a:pt x="3996" y="732"/>
                    </a:lnTo>
                    <a:lnTo>
                      <a:pt x="3989" y="728"/>
                    </a:lnTo>
                    <a:lnTo>
                      <a:pt x="3983" y="726"/>
                    </a:lnTo>
                    <a:lnTo>
                      <a:pt x="3976" y="725"/>
                    </a:lnTo>
                    <a:lnTo>
                      <a:pt x="3970" y="724"/>
                    </a:lnTo>
                    <a:lnTo>
                      <a:pt x="3957" y="724"/>
                    </a:lnTo>
                    <a:lnTo>
                      <a:pt x="3946" y="722"/>
                    </a:lnTo>
                    <a:lnTo>
                      <a:pt x="3942" y="720"/>
                    </a:lnTo>
                    <a:lnTo>
                      <a:pt x="3937" y="716"/>
                    </a:lnTo>
                    <a:lnTo>
                      <a:pt x="3932" y="712"/>
                    </a:lnTo>
                    <a:lnTo>
                      <a:pt x="3927" y="707"/>
                    </a:lnTo>
                    <a:lnTo>
                      <a:pt x="3924" y="702"/>
                    </a:lnTo>
                    <a:lnTo>
                      <a:pt x="3921" y="697"/>
                    </a:lnTo>
                    <a:lnTo>
                      <a:pt x="3919" y="693"/>
                    </a:lnTo>
                    <a:lnTo>
                      <a:pt x="3918" y="688"/>
                    </a:lnTo>
                    <a:lnTo>
                      <a:pt x="3917" y="681"/>
                    </a:lnTo>
                    <a:lnTo>
                      <a:pt x="3914" y="675"/>
                    </a:lnTo>
                    <a:lnTo>
                      <a:pt x="3913" y="674"/>
                    </a:lnTo>
                    <a:lnTo>
                      <a:pt x="3911" y="671"/>
                    </a:lnTo>
                    <a:lnTo>
                      <a:pt x="3908" y="671"/>
                    </a:lnTo>
                    <a:lnTo>
                      <a:pt x="3905" y="671"/>
                    </a:lnTo>
                    <a:lnTo>
                      <a:pt x="3901" y="671"/>
                    </a:lnTo>
                    <a:lnTo>
                      <a:pt x="3898" y="670"/>
                    </a:lnTo>
                    <a:lnTo>
                      <a:pt x="3896" y="669"/>
                    </a:lnTo>
                    <a:lnTo>
                      <a:pt x="3895" y="667"/>
                    </a:lnTo>
                    <a:lnTo>
                      <a:pt x="3894" y="661"/>
                    </a:lnTo>
                    <a:lnTo>
                      <a:pt x="3894" y="651"/>
                    </a:lnTo>
                    <a:lnTo>
                      <a:pt x="3893" y="646"/>
                    </a:lnTo>
                    <a:lnTo>
                      <a:pt x="3892" y="642"/>
                    </a:lnTo>
                    <a:lnTo>
                      <a:pt x="3891" y="637"/>
                    </a:lnTo>
                    <a:lnTo>
                      <a:pt x="3888" y="633"/>
                    </a:lnTo>
                    <a:lnTo>
                      <a:pt x="3882" y="626"/>
                    </a:lnTo>
                    <a:lnTo>
                      <a:pt x="3874" y="619"/>
                    </a:lnTo>
                    <a:lnTo>
                      <a:pt x="3869" y="615"/>
                    </a:lnTo>
                    <a:lnTo>
                      <a:pt x="3863" y="613"/>
                    </a:lnTo>
                    <a:lnTo>
                      <a:pt x="3857" y="609"/>
                    </a:lnTo>
                    <a:lnTo>
                      <a:pt x="3850" y="608"/>
                    </a:lnTo>
                    <a:lnTo>
                      <a:pt x="3844" y="607"/>
                    </a:lnTo>
                    <a:lnTo>
                      <a:pt x="3839" y="608"/>
                    </a:lnTo>
                    <a:lnTo>
                      <a:pt x="3837" y="608"/>
                    </a:lnTo>
                    <a:lnTo>
                      <a:pt x="3835" y="609"/>
                    </a:lnTo>
                    <a:lnTo>
                      <a:pt x="3835" y="612"/>
                    </a:lnTo>
                    <a:lnTo>
                      <a:pt x="3833" y="614"/>
                    </a:lnTo>
                    <a:lnTo>
                      <a:pt x="3833" y="624"/>
                    </a:lnTo>
                    <a:lnTo>
                      <a:pt x="3832" y="633"/>
                    </a:lnTo>
                    <a:lnTo>
                      <a:pt x="3832" y="640"/>
                    </a:lnTo>
                    <a:lnTo>
                      <a:pt x="3837" y="651"/>
                    </a:lnTo>
                    <a:lnTo>
                      <a:pt x="3842" y="662"/>
                    </a:lnTo>
                    <a:lnTo>
                      <a:pt x="3847" y="671"/>
                    </a:lnTo>
                    <a:lnTo>
                      <a:pt x="3855" y="686"/>
                    </a:lnTo>
                    <a:lnTo>
                      <a:pt x="3862" y="701"/>
                    </a:lnTo>
                    <a:lnTo>
                      <a:pt x="3864" y="708"/>
                    </a:lnTo>
                    <a:lnTo>
                      <a:pt x="3866" y="713"/>
                    </a:lnTo>
                    <a:lnTo>
                      <a:pt x="3866" y="718"/>
                    </a:lnTo>
                    <a:lnTo>
                      <a:pt x="3864" y="720"/>
                    </a:lnTo>
                    <a:lnTo>
                      <a:pt x="3863" y="721"/>
                    </a:lnTo>
                    <a:lnTo>
                      <a:pt x="3860" y="721"/>
                    </a:lnTo>
                    <a:lnTo>
                      <a:pt x="3856" y="720"/>
                    </a:lnTo>
                    <a:lnTo>
                      <a:pt x="3850" y="718"/>
                    </a:lnTo>
                    <a:lnTo>
                      <a:pt x="3838" y="711"/>
                    </a:lnTo>
                    <a:lnTo>
                      <a:pt x="3826" y="705"/>
                    </a:lnTo>
                    <a:lnTo>
                      <a:pt x="3814" y="697"/>
                    </a:lnTo>
                    <a:lnTo>
                      <a:pt x="3804" y="690"/>
                    </a:lnTo>
                    <a:lnTo>
                      <a:pt x="3789" y="682"/>
                    </a:lnTo>
                    <a:lnTo>
                      <a:pt x="3773" y="672"/>
                    </a:lnTo>
                    <a:lnTo>
                      <a:pt x="3757" y="663"/>
                    </a:lnTo>
                    <a:lnTo>
                      <a:pt x="3744" y="655"/>
                    </a:lnTo>
                    <a:lnTo>
                      <a:pt x="3731" y="645"/>
                    </a:lnTo>
                    <a:lnTo>
                      <a:pt x="3716" y="633"/>
                    </a:lnTo>
                    <a:lnTo>
                      <a:pt x="3700" y="621"/>
                    </a:lnTo>
                    <a:lnTo>
                      <a:pt x="3690" y="612"/>
                    </a:lnTo>
                    <a:lnTo>
                      <a:pt x="3682" y="602"/>
                    </a:lnTo>
                    <a:lnTo>
                      <a:pt x="3675" y="590"/>
                    </a:lnTo>
                    <a:lnTo>
                      <a:pt x="3669" y="579"/>
                    </a:lnTo>
                    <a:lnTo>
                      <a:pt x="3666" y="569"/>
                    </a:lnTo>
                    <a:lnTo>
                      <a:pt x="3665" y="563"/>
                    </a:lnTo>
                    <a:lnTo>
                      <a:pt x="3663" y="558"/>
                    </a:lnTo>
                    <a:lnTo>
                      <a:pt x="3660" y="554"/>
                    </a:lnTo>
                    <a:lnTo>
                      <a:pt x="3653" y="547"/>
                    </a:lnTo>
                    <a:lnTo>
                      <a:pt x="3644" y="538"/>
                    </a:lnTo>
                    <a:lnTo>
                      <a:pt x="3637" y="529"/>
                    </a:lnTo>
                    <a:lnTo>
                      <a:pt x="3631" y="518"/>
                    </a:lnTo>
                    <a:lnTo>
                      <a:pt x="3624" y="505"/>
                    </a:lnTo>
                    <a:lnTo>
                      <a:pt x="3621" y="499"/>
                    </a:lnTo>
                    <a:lnTo>
                      <a:pt x="3616" y="492"/>
                    </a:lnTo>
                    <a:lnTo>
                      <a:pt x="3610" y="486"/>
                    </a:lnTo>
                    <a:lnTo>
                      <a:pt x="3603" y="479"/>
                    </a:lnTo>
                    <a:lnTo>
                      <a:pt x="3589" y="467"/>
                    </a:lnTo>
                    <a:lnTo>
                      <a:pt x="3575" y="456"/>
                    </a:lnTo>
                    <a:lnTo>
                      <a:pt x="3562" y="445"/>
                    </a:lnTo>
                    <a:lnTo>
                      <a:pt x="3547" y="434"/>
                    </a:lnTo>
                    <a:lnTo>
                      <a:pt x="3534" y="423"/>
                    </a:lnTo>
                    <a:lnTo>
                      <a:pt x="3524" y="415"/>
                    </a:lnTo>
                    <a:lnTo>
                      <a:pt x="3521" y="411"/>
                    </a:lnTo>
                    <a:lnTo>
                      <a:pt x="3520" y="407"/>
                    </a:lnTo>
                    <a:lnTo>
                      <a:pt x="3520" y="405"/>
                    </a:lnTo>
                    <a:lnTo>
                      <a:pt x="3520" y="403"/>
                    </a:lnTo>
                    <a:lnTo>
                      <a:pt x="3521" y="398"/>
                    </a:lnTo>
                    <a:lnTo>
                      <a:pt x="3524" y="392"/>
                    </a:lnTo>
                    <a:lnTo>
                      <a:pt x="3526" y="390"/>
                    </a:lnTo>
                    <a:lnTo>
                      <a:pt x="3524" y="386"/>
                    </a:lnTo>
                    <a:lnTo>
                      <a:pt x="3523" y="384"/>
                    </a:lnTo>
                    <a:lnTo>
                      <a:pt x="3522" y="381"/>
                    </a:lnTo>
                    <a:lnTo>
                      <a:pt x="3516" y="378"/>
                    </a:lnTo>
                    <a:lnTo>
                      <a:pt x="3508" y="375"/>
                    </a:lnTo>
                    <a:lnTo>
                      <a:pt x="3497" y="373"/>
                    </a:lnTo>
                    <a:lnTo>
                      <a:pt x="3486" y="369"/>
                    </a:lnTo>
                    <a:lnTo>
                      <a:pt x="3480" y="366"/>
                    </a:lnTo>
                    <a:lnTo>
                      <a:pt x="3476" y="363"/>
                    </a:lnTo>
                    <a:lnTo>
                      <a:pt x="3470" y="360"/>
                    </a:lnTo>
                    <a:lnTo>
                      <a:pt x="3465" y="355"/>
                    </a:lnTo>
                    <a:lnTo>
                      <a:pt x="3461" y="350"/>
                    </a:lnTo>
                    <a:lnTo>
                      <a:pt x="3459" y="346"/>
                    </a:lnTo>
                    <a:lnTo>
                      <a:pt x="3457" y="341"/>
                    </a:lnTo>
                    <a:lnTo>
                      <a:pt x="3455" y="335"/>
                    </a:lnTo>
                    <a:lnTo>
                      <a:pt x="3452" y="325"/>
                    </a:lnTo>
                    <a:lnTo>
                      <a:pt x="3447" y="316"/>
                    </a:lnTo>
                    <a:lnTo>
                      <a:pt x="3444" y="312"/>
                    </a:lnTo>
                    <a:lnTo>
                      <a:pt x="3440" y="310"/>
                    </a:lnTo>
                    <a:lnTo>
                      <a:pt x="3435" y="309"/>
                    </a:lnTo>
                    <a:lnTo>
                      <a:pt x="3432" y="308"/>
                    </a:lnTo>
                    <a:lnTo>
                      <a:pt x="3427" y="309"/>
                    </a:lnTo>
                    <a:lnTo>
                      <a:pt x="3422" y="311"/>
                    </a:lnTo>
                    <a:lnTo>
                      <a:pt x="3417" y="314"/>
                    </a:lnTo>
                    <a:lnTo>
                      <a:pt x="3413" y="318"/>
                    </a:lnTo>
                    <a:lnTo>
                      <a:pt x="3403" y="330"/>
                    </a:lnTo>
                    <a:lnTo>
                      <a:pt x="3392" y="344"/>
                    </a:lnTo>
                    <a:lnTo>
                      <a:pt x="3382" y="356"/>
                    </a:lnTo>
                    <a:lnTo>
                      <a:pt x="3372" y="366"/>
                    </a:lnTo>
                    <a:lnTo>
                      <a:pt x="3367" y="368"/>
                    </a:lnTo>
                    <a:lnTo>
                      <a:pt x="3363" y="368"/>
                    </a:lnTo>
                    <a:lnTo>
                      <a:pt x="3357" y="368"/>
                    </a:lnTo>
                    <a:lnTo>
                      <a:pt x="3350" y="367"/>
                    </a:lnTo>
                    <a:lnTo>
                      <a:pt x="3338" y="363"/>
                    </a:lnTo>
                    <a:lnTo>
                      <a:pt x="3327" y="359"/>
                    </a:lnTo>
                    <a:lnTo>
                      <a:pt x="3323" y="358"/>
                    </a:lnTo>
                    <a:lnTo>
                      <a:pt x="3321" y="355"/>
                    </a:lnTo>
                    <a:lnTo>
                      <a:pt x="3319" y="352"/>
                    </a:lnTo>
                    <a:lnTo>
                      <a:pt x="3318" y="349"/>
                    </a:lnTo>
                    <a:lnTo>
                      <a:pt x="3316" y="341"/>
                    </a:lnTo>
                    <a:lnTo>
                      <a:pt x="3316" y="330"/>
                    </a:lnTo>
                    <a:lnTo>
                      <a:pt x="3315" y="324"/>
                    </a:lnTo>
                    <a:lnTo>
                      <a:pt x="3312" y="321"/>
                    </a:lnTo>
                    <a:lnTo>
                      <a:pt x="3307" y="317"/>
                    </a:lnTo>
                    <a:lnTo>
                      <a:pt x="3301" y="315"/>
                    </a:lnTo>
                    <a:lnTo>
                      <a:pt x="3294" y="314"/>
                    </a:lnTo>
                    <a:lnTo>
                      <a:pt x="3288" y="314"/>
                    </a:lnTo>
                    <a:lnTo>
                      <a:pt x="3281" y="314"/>
                    </a:lnTo>
                    <a:lnTo>
                      <a:pt x="3276" y="315"/>
                    </a:lnTo>
                    <a:lnTo>
                      <a:pt x="3271" y="317"/>
                    </a:lnTo>
                    <a:lnTo>
                      <a:pt x="3269" y="319"/>
                    </a:lnTo>
                    <a:lnTo>
                      <a:pt x="3266" y="323"/>
                    </a:lnTo>
                    <a:lnTo>
                      <a:pt x="3266" y="327"/>
                    </a:lnTo>
                    <a:lnTo>
                      <a:pt x="3266" y="336"/>
                    </a:lnTo>
                    <a:lnTo>
                      <a:pt x="3266" y="346"/>
                    </a:lnTo>
                    <a:lnTo>
                      <a:pt x="3265" y="350"/>
                    </a:lnTo>
                    <a:lnTo>
                      <a:pt x="3264" y="354"/>
                    </a:lnTo>
                    <a:lnTo>
                      <a:pt x="3260" y="358"/>
                    </a:lnTo>
                    <a:lnTo>
                      <a:pt x="3256" y="362"/>
                    </a:lnTo>
                    <a:lnTo>
                      <a:pt x="3243" y="371"/>
                    </a:lnTo>
                    <a:lnTo>
                      <a:pt x="3227" y="381"/>
                    </a:lnTo>
                    <a:lnTo>
                      <a:pt x="3220" y="386"/>
                    </a:lnTo>
                    <a:lnTo>
                      <a:pt x="3214" y="391"/>
                    </a:lnTo>
                    <a:lnTo>
                      <a:pt x="3211" y="394"/>
                    </a:lnTo>
                    <a:lnTo>
                      <a:pt x="3208" y="398"/>
                    </a:lnTo>
                    <a:lnTo>
                      <a:pt x="3207" y="404"/>
                    </a:lnTo>
                    <a:lnTo>
                      <a:pt x="3205" y="410"/>
                    </a:lnTo>
                    <a:lnTo>
                      <a:pt x="3202" y="413"/>
                    </a:lnTo>
                    <a:lnTo>
                      <a:pt x="3200" y="416"/>
                    </a:lnTo>
                    <a:lnTo>
                      <a:pt x="3197" y="417"/>
                    </a:lnTo>
                    <a:lnTo>
                      <a:pt x="3196" y="417"/>
                    </a:lnTo>
                    <a:lnTo>
                      <a:pt x="3194" y="417"/>
                    </a:lnTo>
                    <a:lnTo>
                      <a:pt x="3192" y="415"/>
                    </a:lnTo>
                    <a:lnTo>
                      <a:pt x="3189" y="412"/>
                    </a:lnTo>
                    <a:lnTo>
                      <a:pt x="3187" y="409"/>
                    </a:lnTo>
                    <a:lnTo>
                      <a:pt x="3183" y="401"/>
                    </a:lnTo>
                    <a:lnTo>
                      <a:pt x="3178" y="393"/>
                    </a:lnTo>
                    <a:lnTo>
                      <a:pt x="3174" y="386"/>
                    </a:lnTo>
                    <a:lnTo>
                      <a:pt x="3165" y="380"/>
                    </a:lnTo>
                    <a:lnTo>
                      <a:pt x="3156" y="374"/>
                    </a:lnTo>
                    <a:lnTo>
                      <a:pt x="3146" y="368"/>
                    </a:lnTo>
                    <a:lnTo>
                      <a:pt x="3137" y="361"/>
                    </a:lnTo>
                    <a:lnTo>
                      <a:pt x="3127" y="354"/>
                    </a:lnTo>
                    <a:lnTo>
                      <a:pt x="3118" y="346"/>
                    </a:lnTo>
                    <a:lnTo>
                      <a:pt x="3107" y="338"/>
                    </a:lnTo>
                    <a:lnTo>
                      <a:pt x="3101" y="336"/>
                    </a:lnTo>
                    <a:lnTo>
                      <a:pt x="3095" y="334"/>
                    </a:lnTo>
                    <a:lnTo>
                      <a:pt x="3090" y="331"/>
                    </a:lnTo>
                    <a:lnTo>
                      <a:pt x="3086" y="331"/>
                    </a:lnTo>
                    <a:lnTo>
                      <a:pt x="3081" y="330"/>
                    </a:lnTo>
                    <a:lnTo>
                      <a:pt x="3079" y="330"/>
                    </a:lnTo>
                    <a:lnTo>
                      <a:pt x="3076" y="329"/>
                    </a:lnTo>
                    <a:lnTo>
                      <a:pt x="3074" y="328"/>
                    </a:lnTo>
                    <a:lnTo>
                      <a:pt x="3073" y="323"/>
                    </a:lnTo>
                    <a:lnTo>
                      <a:pt x="3073" y="316"/>
                    </a:lnTo>
                    <a:lnTo>
                      <a:pt x="3071" y="311"/>
                    </a:lnTo>
                    <a:lnTo>
                      <a:pt x="3069" y="308"/>
                    </a:lnTo>
                    <a:lnTo>
                      <a:pt x="3067" y="304"/>
                    </a:lnTo>
                    <a:lnTo>
                      <a:pt x="3063" y="300"/>
                    </a:lnTo>
                    <a:lnTo>
                      <a:pt x="3054" y="292"/>
                    </a:lnTo>
                    <a:lnTo>
                      <a:pt x="3044" y="284"/>
                    </a:lnTo>
                    <a:lnTo>
                      <a:pt x="3036" y="274"/>
                    </a:lnTo>
                    <a:lnTo>
                      <a:pt x="3025" y="264"/>
                    </a:lnTo>
                    <a:lnTo>
                      <a:pt x="3016" y="254"/>
                    </a:lnTo>
                    <a:lnTo>
                      <a:pt x="3007" y="246"/>
                    </a:lnTo>
                    <a:lnTo>
                      <a:pt x="3001" y="239"/>
                    </a:lnTo>
                    <a:lnTo>
                      <a:pt x="2995" y="232"/>
                    </a:lnTo>
                    <a:lnTo>
                      <a:pt x="2991" y="227"/>
                    </a:lnTo>
                    <a:lnTo>
                      <a:pt x="2985" y="224"/>
                    </a:lnTo>
                    <a:lnTo>
                      <a:pt x="2980" y="224"/>
                    </a:lnTo>
                    <a:lnTo>
                      <a:pt x="2976" y="223"/>
                    </a:lnTo>
                    <a:lnTo>
                      <a:pt x="2972" y="221"/>
                    </a:lnTo>
                    <a:lnTo>
                      <a:pt x="2967" y="214"/>
                    </a:lnTo>
                    <a:lnTo>
                      <a:pt x="2963" y="210"/>
                    </a:lnTo>
                    <a:lnTo>
                      <a:pt x="2957" y="207"/>
                    </a:lnTo>
                    <a:lnTo>
                      <a:pt x="2950" y="203"/>
                    </a:lnTo>
                    <a:lnTo>
                      <a:pt x="2943" y="199"/>
                    </a:lnTo>
                    <a:lnTo>
                      <a:pt x="2926" y="195"/>
                    </a:lnTo>
                    <a:lnTo>
                      <a:pt x="2912" y="189"/>
                    </a:lnTo>
                    <a:lnTo>
                      <a:pt x="2905" y="186"/>
                    </a:lnTo>
                    <a:lnTo>
                      <a:pt x="2898" y="185"/>
                    </a:lnTo>
                    <a:lnTo>
                      <a:pt x="2890" y="185"/>
                    </a:lnTo>
                    <a:lnTo>
                      <a:pt x="2882" y="185"/>
                    </a:lnTo>
                    <a:lnTo>
                      <a:pt x="2874" y="186"/>
                    </a:lnTo>
                    <a:lnTo>
                      <a:pt x="2867" y="189"/>
                    </a:lnTo>
                    <a:lnTo>
                      <a:pt x="2860" y="192"/>
                    </a:lnTo>
                    <a:lnTo>
                      <a:pt x="2854" y="197"/>
                    </a:lnTo>
                    <a:lnTo>
                      <a:pt x="2849" y="203"/>
                    </a:lnTo>
                    <a:lnTo>
                      <a:pt x="2844" y="209"/>
                    </a:lnTo>
                    <a:lnTo>
                      <a:pt x="2841" y="214"/>
                    </a:lnTo>
                    <a:lnTo>
                      <a:pt x="2838" y="220"/>
                    </a:lnTo>
                    <a:lnTo>
                      <a:pt x="2837" y="226"/>
                    </a:lnTo>
                    <a:lnTo>
                      <a:pt x="2837" y="232"/>
                    </a:lnTo>
                    <a:lnTo>
                      <a:pt x="2838" y="236"/>
                    </a:lnTo>
                    <a:lnTo>
                      <a:pt x="2840" y="242"/>
                    </a:lnTo>
                    <a:lnTo>
                      <a:pt x="2842" y="248"/>
                    </a:lnTo>
                    <a:lnTo>
                      <a:pt x="2844" y="255"/>
                    </a:lnTo>
                    <a:lnTo>
                      <a:pt x="2846" y="264"/>
                    </a:lnTo>
                    <a:lnTo>
                      <a:pt x="2846" y="272"/>
                    </a:lnTo>
                    <a:lnTo>
                      <a:pt x="2846" y="280"/>
                    </a:lnTo>
                    <a:lnTo>
                      <a:pt x="2844" y="287"/>
                    </a:lnTo>
                    <a:lnTo>
                      <a:pt x="2843" y="295"/>
                    </a:lnTo>
                    <a:lnTo>
                      <a:pt x="2841" y="302"/>
                    </a:lnTo>
                    <a:lnTo>
                      <a:pt x="2838" y="308"/>
                    </a:lnTo>
                    <a:lnTo>
                      <a:pt x="2836" y="316"/>
                    </a:lnTo>
                    <a:lnTo>
                      <a:pt x="2835" y="324"/>
                    </a:lnTo>
                    <a:lnTo>
                      <a:pt x="2835" y="335"/>
                    </a:lnTo>
                    <a:lnTo>
                      <a:pt x="2835" y="355"/>
                    </a:lnTo>
                    <a:lnTo>
                      <a:pt x="2836" y="375"/>
                    </a:lnTo>
                    <a:lnTo>
                      <a:pt x="2837" y="391"/>
                    </a:lnTo>
                    <a:lnTo>
                      <a:pt x="2840" y="404"/>
                    </a:lnTo>
                    <a:lnTo>
                      <a:pt x="2843" y="415"/>
                    </a:lnTo>
                    <a:lnTo>
                      <a:pt x="2847" y="422"/>
                    </a:lnTo>
                    <a:lnTo>
                      <a:pt x="2848" y="436"/>
                    </a:lnTo>
                    <a:lnTo>
                      <a:pt x="2847" y="449"/>
                    </a:lnTo>
                    <a:lnTo>
                      <a:pt x="2846" y="454"/>
                    </a:lnTo>
                    <a:lnTo>
                      <a:pt x="2843" y="460"/>
                    </a:lnTo>
                    <a:lnTo>
                      <a:pt x="2840" y="464"/>
                    </a:lnTo>
                    <a:lnTo>
                      <a:pt x="2834" y="469"/>
                    </a:lnTo>
                    <a:lnTo>
                      <a:pt x="2827" y="472"/>
                    </a:lnTo>
                    <a:lnTo>
                      <a:pt x="2819" y="472"/>
                    </a:lnTo>
                    <a:lnTo>
                      <a:pt x="2815" y="472"/>
                    </a:lnTo>
                    <a:lnTo>
                      <a:pt x="2810" y="470"/>
                    </a:lnTo>
                    <a:lnTo>
                      <a:pt x="2806" y="468"/>
                    </a:lnTo>
                    <a:lnTo>
                      <a:pt x="2802" y="466"/>
                    </a:lnTo>
                    <a:lnTo>
                      <a:pt x="2787" y="457"/>
                    </a:lnTo>
                    <a:lnTo>
                      <a:pt x="2775" y="453"/>
                    </a:lnTo>
                    <a:lnTo>
                      <a:pt x="2764" y="448"/>
                    </a:lnTo>
                    <a:lnTo>
                      <a:pt x="2753" y="444"/>
                    </a:lnTo>
                    <a:lnTo>
                      <a:pt x="2750" y="444"/>
                    </a:lnTo>
                    <a:lnTo>
                      <a:pt x="2748" y="444"/>
                    </a:lnTo>
                    <a:lnTo>
                      <a:pt x="2747" y="445"/>
                    </a:lnTo>
                    <a:lnTo>
                      <a:pt x="2746" y="448"/>
                    </a:lnTo>
                    <a:lnTo>
                      <a:pt x="2743" y="454"/>
                    </a:lnTo>
                    <a:lnTo>
                      <a:pt x="2741" y="462"/>
                    </a:lnTo>
                    <a:lnTo>
                      <a:pt x="2740" y="469"/>
                    </a:lnTo>
                    <a:lnTo>
                      <a:pt x="2739" y="476"/>
                    </a:lnTo>
                    <a:lnTo>
                      <a:pt x="2737" y="482"/>
                    </a:lnTo>
                    <a:lnTo>
                      <a:pt x="2735" y="486"/>
                    </a:lnTo>
                    <a:lnTo>
                      <a:pt x="2728" y="487"/>
                    </a:lnTo>
                    <a:lnTo>
                      <a:pt x="2720" y="489"/>
                    </a:lnTo>
                    <a:lnTo>
                      <a:pt x="2716" y="491"/>
                    </a:lnTo>
                    <a:lnTo>
                      <a:pt x="2712" y="493"/>
                    </a:lnTo>
                    <a:lnTo>
                      <a:pt x="2710" y="495"/>
                    </a:lnTo>
                    <a:lnTo>
                      <a:pt x="2709" y="499"/>
                    </a:lnTo>
                    <a:lnTo>
                      <a:pt x="2710" y="510"/>
                    </a:lnTo>
                    <a:lnTo>
                      <a:pt x="2712" y="519"/>
                    </a:lnTo>
                    <a:lnTo>
                      <a:pt x="2714" y="524"/>
                    </a:lnTo>
                    <a:lnTo>
                      <a:pt x="2714" y="527"/>
                    </a:lnTo>
                    <a:lnTo>
                      <a:pt x="2712" y="531"/>
                    </a:lnTo>
                    <a:lnTo>
                      <a:pt x="2710" y="533"/>
                    </a:lnTo>
                    <a:lnTo>
                      <a:pt x="2705" y="536"/>
                    </a:lnTo>
                    <a:lnTo>
                      <a:pt x="2703" y="538"/>
                    </a:lnTo>
                    <a:lnTo>
                      <a:pt x="2701" y="543"/>
                    </a:lnTo>
                    <a:lnTo>
                      <a:pt x="2698" y="548"/>
                    </a:lnTo>
                    <a:lnTo>
                      <a:pt x="2696" y="561"/>
                    </a:lnTo>
                    <a:lnTo>
                      <a:pt x="2693" y="574"/>
                    </a:lnTo>
                    <a:lnTo>
                      <a:pt x="2692" y="587"/>
                    </a:lnTo>
                    <a:lnTo>
                      <a:pt x="2690" y="599"/>
                    </a:lnTo>
                    <a:lnTo>
                      <a:pt x="2689" y="604"/>
                    </a:lnTo>
                    <a:lnTo>
                      <a:pt x="2686" y="607"/>
                    </a:lnTo>
                    <a:lnTo>
                      <a:pt x="2685" y="611"/>
                    </a:lnTo>
                    <a:lnTo>
                      <a:pt x="2683" y="612"/>
                    </a:lnTo>
                    <a:lnTo>
                      <a:pt x="2677" y="612"/>
                    </a:lnTo>
                    <a:lnTo>
                      <a:pt x="2672" y="612"/>
                    </a:lnTo>
                    <a:lnTo>
                      <a:pt x="2668" y="609"/>
                    </a:lnTo>
                    <a:lnTo>
                      <a:pt x="2665" y="608"/>
                    </a:lnTo>
                    <a:lnTo>
                      <a:pt x="2658" y="602"/>
                    </a:lnTo>
                    <a:lnTo>
                      <a:pt x="2651" y="596"/>
                    </a:lnTo>
                    <a:lnTo>
                      <a:pt x="2642" y="592"/>
                    </a:lnTo>
                    <a:lnTo>
                      <a:pt x="2633" y="587"/>
                    </a:lnTo>
                    <a:lnTo>
                      <a:pt x="2623" y="582"/>
                    </a:lnTo>
                    <a:lnTo>
                      <a:pt x="2614" y="580"/>
                    </a:lnTo>
                    <a:lnTo>
                      <a:pt x="2609" y="580"/>
                    </a:lnTo>
                    <a:lnTo>
                      <a:pt x="2605" y="581"/>
                    </a:lnTo>
                    <a:lnTo>
                      <a:pt x="2601" y="585"/>
                    </a:lnTo>
                    <a:lnTo>
                      <a:pt x="2597" y="588"/>
                    </a:lnTo>
                    <a:lnTo>
                      <a:pt x="2589" y="598"/>
                    </a:lnTo>
                    <a:lnTo>
                      <a:pt x="2579" y="608"/>
                    </a:lnTo>
                    <a:lnTo>
                      <a:pt x="2572" y="613"/>
                    </a:lnTo>
                    <a:lnTo>
                      <a:pt x="2566" y="615"/>
                    </a:lnTo>
                    <a:lnTo>
                      <a:pt x="2560" y="617"/>
                    </a:lnTo>
                    <a:lnTo>
                      <a:pt x="2556" y="617"/>
                    </a:lnTo>
                    <a:lnTo>
                      <a:pt x="2551" y="617"/>
                    </a:lnTo>
                    <a:lnTo>
                      <a:pt x="2548" y="615"/>
                    </a:lnTo>
                    <a:lnTo>
                      <a:pt x="2546" y="613"/>
                    </a:lnTo>
                    <a:lnTo>
                      <a:pt x="2544" y="611"/>
                    </a:lnTo>
                    <a:lnTo>
                      <a:pt x="2540" y="607"/>
                    </a:lnTo>
                    <a:lnTo>
                      <a:pt x="2535" y="604"/>
                    </a:lnTo>
                    <a:lnTo>
                      <a:pt x="2529" y="601"/>
                    </a:lnTo>
                    <a:lnTo>
                      <a:pt x="2521" y="598"/>
                    </a:lnTo>
                    <a:lnTo>
                      <a:pt x="2506" y="592"/>
                    </a:lnTo>
                    <a:lnTo>
                      <a:pt x="2494" y="586"/>
                    </a:lnTo>
                    <a:lnTo>
                      <a:pt x="2483" y="580"/>
                    </a:lnTo>
                    <a:lnTo>
                      <a:pt x="2474" y="573"/>
                    </a:lnTo>
                    <a:lnTo>
                      <a:pt x="2469" y="569"/>
                    </a:lnTo>
                    <a:lnTo>
                      <a:pt x="2464" y="564"/>
                    </a:lnTo>
                    <a:lnTo>
                      <a:pt x="2460" y="558"/>
                    </a:lnTo>
                    <a:lnTo>
                      <a:pt x="2457" y="551"/>
                    </a:lnTo>
                    <a:lnTo>
                      <a:pt x="2451" y="538"/>
                    </a:lnTo>
                    <a:lnTo>
                      <a:pt x="2445" y="526"/>
                    </a:lnTo>
                    <a:lnTo>
                      <a:pt x="2439" y="517"/>
                    </a:lnTo>
                    <a:lnTo>
                      <a:pt x="2432" y="507"/>
                    </a:lnTo>
                    <a:lnTo>
                      <a:pt x="2422" y="500"/>
                    </a:lnTo>
                    <a:lnTo>
                      <a:pt x="2413" y="494"/>
                    </a:lnTo>
                    <a:lnTo>
                      <a:pt x="2408" y="491"/>
                    </a:lnTo>
                    <a:lnTo>
                      <a:pt x="2403" y="489"/>
                    </a:lnTo>
                    <a:lnTo>
                      <a:pt x="2401" y="488"/>
                    </a:lnTo>
                    <a:lnTo>
                      <a:pt x="2397" y="488"/>
                    </a:lnTo>
                    <a:lnTo>
                      <a:pt x="2390" y="491"/>
                    </a:lnTo>
                    <a:lnTo>
                      <a:pt x="2381" y="495"/>
                    </a:lnTo>
                    <a:lnTo>
                      <a:pt x="2368" y="505"/>
                    </a:lnTo>
                    <a:lnTo>
                      <a:pt x="2351" y="516"/>
                    </a:lnTo>
                    <a:lnTo>
                      <a:pt x="2342" y="520"/>
                    </a:lnTo>
                    <a:lnTo>
                      <a:pt x="2331" y="524"/>
                    </a:lnTo>
                    <a:lnTo>
                      <a:pt x="2326" y="525"/>
                    </a:lnTo>
                    <a:lnTo>
                      <a:pt x="2321" y="525"/>
                    </a:lnTo>
                    <a:lnTo>
                      <a:pt x="2315" y="524"/>
                    </a:lnTo>
                    <a:lnTo>
                      <a:pt x="2311" y="523"/>
                    </a:lnTo>
                    <a:lnTo>
                      <a:pt x="2300" y="518"/>
                    </a:lnTo>
                    <a:lnTo>
                      <a:pt x="2290" y="513"/>
                    </a:lnTo>
                    <a:lnTo>
                      <a:pt x="2282" y="511"/>
                    </a:lnTo>
                    <a:lnTo>
                      <a:pt x="2273" y="508"/>
                    </a:lnTo>
                    <a:lnTo>
                      <a:pt x="2264" y="508"/>
                    </a:lnTo>
                    <a:lnTo>
                      <a:pt x="2258" y="510"/>
                    </a:lnTo>
                    <a:lnTo>
                      <a:pt x="2252" y="512"/>
                    </a:lnTo>
                    <a:lnTo>
                      <a:pt x="2249" y="514"/>
                    </a:lnTo>
                    <a:lnTo>
                      <a:pt x="2246" y="514"/>
                    </a:lnTo>
                    <a:lnTo>
                      <a:pt x="2244" y="513"/>
                    </a:lnTo>
                    <a:lnTo>
                      <a:pt x="2242" y="512"/>
                    </a:lnTo>
                    <a:lnTo>
                      <a:pt x="2241" y="508"/>
                    </a:lnTo>
                    <a:lnTo>
                      <a:pt x="2236" y="501"/>
                    </a:lnTo>
                    <a:lnTo>
                      <a:pt x="2232" y="492"/>
                    </a:lnTo>
                    <a:lnTo>
                      <a:pt x="2229" y="482"/>
                    </a:lnTo>
                    <a:lnTo>
                      <a:pt x="2224" y="473"/>
                    </a:lnTo>
                    <a:lnTo>
                      <a:pt x="2220" y="464"/>
                    </a:lnTo>
                    <a:lnTo>
                      <a:pt x="2214" y="461"/>
                    </a:lnTo>
                    <a:lnTo>
                      <a:pt x="2201" y="455"/>
                    </a:lnTo>
                    <a:lnTo>
                      <a:pt x="2183" y="449"/>
                    </a:lnTo>
                    <a:lnTo>
                      <a:pt x="2167" y="443"/>
                    </a:lnTo>
                    <a:lnTo>
                      <a:pt x="2154" y="437"/>
                    </a:lnTo>
                    <a:lnTo>
                      <a:pt x="2148" y="436"/>
                    </a:lnTo>
                    <a:lnTo>
                      <a:pt x="2143" y="437"/>
                    </a:lnTo>
                    <a:lnTo>
                      <a:pt x="2137" y="438"/>
                    </a:lnTo>
                    <a:lnTo>
                      <a:pt x="2132" y="442"/>
                    </a:lnTo>
                    <a:lnTo>
                      <a:pt x="2126" y="445"/>
                    </a:lnTo>
                    <a:lnTo>
                      <a:pt x="2120" y="448"/>
                    </a:lnTo>
                    <a:lnTo>
                      <a:pt x="2116" y="450"/>
                    </a:lnTo>
                    <a:lnTo>
                      <a:pt x="2110" y="450"/>
                    </a:lnTo>
                    <a:lnTo>
                      <a:pt x="2093" y="449"/>
                    </a:lnTo>
                    <a:lnTo>
                      <a:pt x="2067" y="449"/>
                    </a:lnTo>
                    <a:lnTo>
                      <a:pt x="2053" y="448"/>
                    </a:lnTo>
                    <a:lnTo>
                      <a:pt x="2040" y="448"/>
                    </a:lnTo>
                    <a:lnTo>
                      <a:pt x="2027" y="445"/>
                    </a:lnTo>
                    <a:lnTo>
                      <a:pt x="2016" y="443"/>
                    </a:lnTo>
                    <a:lnTo>
                      <a:pt x="2011" y="441"/>
                    </a:lnTo>
                    <a:lnTo>
                      <a:pt x="2008" y="437"/>
                    </a:lnTo>
                    <a:lnTo>
                      <a:pt x="2005" y="434"/>
                    </a:lnTo>
                    <a:lnTo>
                      <a:pt x="2003" y="429"/>
                    </a:lnTo>
                    <a:lnTo>
                      <a:pt x="1999" y="418"/>
                    </a:lnTo>
                    <a:lnTo>
                      <a:pt x="1997" y="406"/>
                    </a:lnTo>
                    <a:lnTo>
                      <a:pt x="1994" y="380"/>
                    </a:lnTo>
                    <a:lnTo>
                      <a:pt x="1992" y="358"/>
                    </a:lnTo>
                    <a:lnTo>
                      <a:pt x="1989" y="349"/>
                    </a:lnTo>
                    <a:lnTo>
                      <a:pt x="1985" y="340"/>
                    </a:lnTo>
                    <a:lnTo>
                      <a:pt x="1983" y="316"/>
                    </a:lnTo>
                    <a:lnTo>
                      <a:pt x="1981" y="293"/>
                    </a:lnTo>
                    <a:lnTo>
                      <a:pt x="1980" y="283"/>
                    </a:lnTo>
                    <a:lnTo>
                      <a:pt x="1978" y="273"/>
                    </a:lnTo>
                    <a:lnTo>
                      <a:pt x="1977" y="266"/>
                    </a:lnTo>
                    <a:lnTo>
                      <a:pt x="1973" y="261"/>
                    </a:lnTo>
                    <a:lnTo>
                      <a:pt x="1969" y="260"/>
                    </a:lnTo>
                    <a:lnTo>
                      <a:pt x="1965" y="259"/>
                    </a:lnTo>
                    <a:lnTo>
                      <a:pt x="1958" y="258"/>
                    </a:lnTo>
                    <a:lnTo>
                      <a:pt x="1948" y="258"/>
                    </a:lnTo>
                    <a:lnTo>
                      <a:pt x="1928" y="258"/>
                    </a:lnTo>
                    <a:lnTo>
                      <a:pt x="1904" y="259"/>
                    </a:lnTo>
                    <a:lnTo>
                      <a:pt x="1879" y="261"/>
                    </a:lnTo>
                    <a:lnTo>
                      <a:pt x="1855" y="262"/>
                    </a:lnTo>
                    <a:lnTo>
                      <a:pt x="1836" y="262"/>
                    </a:lnTo>
                    <a:lnTo>
                      <a:pt x="1822" y="260"/>
                    </a:lnTo>
                    <a:lnTo>
                      <a:pt x="1813" y="258"/>
                    </a:lnTo>
                    <a:lnTo>
                      <a:pt x="1804" y="254"/>
                    </a:lnTo>
                    <a:lnTo>
                      <a:pt x="1797" y="251"/>
                    </a:lnTo>
                    <a:lnTo>
                      <a:pt x="1790" y="246"/>
                    </a:lnTo>
                    <a:lnTo>
                      <a:pt x="1785" y="240"/>
                    </a:lnTo>
                    <a:lnTo>
                      <a:pt x="1780" y="233"/>
                    </a:lnTo>
                    <a:lnTo>
                      <a:pt x="1777" y="224"/>
                    </a:lnTo>
                    <a:lnTo>
                      <a:pt x="1775" y="215"/>
                    </a:lnTo>
                    <a:lnTo>
                      <a:pt x="1773" y="210"/>
                    </a:lnTo>
                    <a:lnTo>
                      <a:pt x="1773" y="208"/>
                    </a:lnTo>
                    <a:lnTo>
                      <a:pt x="1775" y="205"/>
                    </a:lnTo>
                    <a:lnTo>
                      <a:pt x="1776" y="203"/>
                    </a:lnTo>
                    <a:lnTo>
                      <a:pt x="1779" y="202"/>
                    </a:lnTo>
                    <a:lnTo>
                      <a:pt x="1785" y="202"/>
                    </a:lnTo>
                    <a:lnTo>
                      <a:pt x="1791" y="203"/>
                    </a:lnTo>
                    <a:lnTo>
                      <a:pt x="1798" y="204"/>
                    </a:lnTo>
                    <a:lnTo>
                      <a:pt x="1802" y="204"/>
                    </a:lnTo>
                    <a:lnTo>
                      <a:pt x="1804" y="203"/>
                    </a:lnTo>
                    <a:lnTo>
                      <a:pt x="1808" y="203"/>
                    </a:lnTo>
                    <a:lnTo>
                      <a:pt x="1810" y="201"/>
                    </a:lnTo>
                    <a:lnTo>
                      <a:pt x="1817" y="193"/>
                    </a:lnTo>
                    <a:lnTo>
                      <a:pt x="1820" y="189"/>
                    </a:lnTo>
                    <a:lnTo>
                      <a:pt x="1821" y="185"/>
                    </a:lnTo>
                    <a:lnTo>
                      <a:pt x="1820" y="183"/>
                    </a:lnTo>
                    <a:lnTo>
                      <a:pt x="1820" y="180"/>
                    </a:lnTo>
                    <a:lnTo>
                      <a:pt x="1816" y="176"/>
                    </a:lnTo>
                    <a:lnTo>
                      <a:pt x="1809" y="171"/>
                    </a:lnTo>
                    <a:lnTo>
                      <a:pt x="1794" y="163"/>
                    </a:lnTo>
                    <a:lnTo>
                      <a:pt x="1777" y="153"/>
                    </a:lnTo>
                    <a:lnTo>
                      <a:pt x="1760" y="146"/>
                    </a:lnTo>
                    <a:lnTo>
                      <a:pt x="1752" y="144"/>
                    </a:lnTo>
                    <a:lnTo>
                      <a:pt x="1741" y="142"/>
                    </a:lnTo>
                    <a:lnTo>
                      <a:pt x="1728" y="140"/>
                    </a:lnTo>
                    <a:lnTo>
                      <a:pt x="1714" y="140"/>
                    </a:lnTo>
                    <a:lnTo>
                      <a:pt x="1697" y="139"/>
                    </a:lnTo>
                    <a:lnTo>
                      <a:pt x="1681" y="136"/>
                    </a:lnTo>
                    <a:lnTo>
                      <a:pt x="1664" y="133"/>
                    </a:lnTo>
                    <a:lnTo>
                      <a:pt x="1650" y="129"/>
                    </a:lnTo>
                    <a:lnTo>
                      <a:pt x="1635" y="127"/>
                    </a:lnTo>
                    <a:lnTo>
                      <a:pt x="1624" y="125"/>
                    </a:lnTo>
                    <a:lnTo>
                      <a:pt x="1614" y="125"/>
                    </a:lnTo>
                    <a:lnTo>
                      <a:pt x="1608" y="126"/>
                    </a:lnTo>
                    <a:lnTo>
                      <a:pt x="1606" y="127"/>
                    </a:lnTo>
                    <a:lnTo>
                      <a:pt x="1603" y="125"/>
                    </a:lnTo>
                    <a:lnTo>
                      <a:pt x="1602" y="121"/>
                    </a:lnTo>
                    <a:lnTo>
                      <a:pt x="1602" y="116"/>
                    </a:lnTo>
                    <a:lnTo>
                      <a:pt x="1603" y="102"/>
                    </a:lnTo>
                    <a:lnTo>
                      <a:pt x="1605" y="84"/>
                    </a:lnTo>
                    <a:lnTo>
                      <a:pt x="1607" y="66"/>
                    </a:lnTo>
                    <a:lnTo>
                      <a:pt x="1607" y="48"/>
                    </a:lnTo>
                    <a:lnTo>
                      <a:pt x="1607" y="41"/>
                    </a:lnTo>
                    <a:lnTo>
                      <a:pt x="1607" y="34"/>
                    </a:lnTo>
                    <a:lnTo>
                      <a:pt x="1606" y="29"/>
                    </a:lnTo>
                    <a:lnTo>
                      <a:pt x="1605" y="25"/>
                    </a:lnTo>
                    <a:lnTo>
                      <a:pt x="1600" y="19"/>
                    </a:lnTo>
                    <a:lnTo>
                      <a:pt x="1594" y="15"/>
                    </a:lnTo>
                    <a:lnTo>
                      <a:pt x="1589" y="12"/>
                    </a:lnTo>
                    <a:lnTo>
                      <a:pt x="1583" y="9"/>
                    </a:lnTo>
                    <a:lnTo>
                      <a:pt x="1572" y="8"/>
                    </a:lnTo>
                    <a:lnTo>
                      <a:pt x="1561" y="8"/>
                    </a:lnTo>
                    <a:lnTo>
                      <a:pt x="1556" y="8"/>
                    </a:lnTo>
                    <a:lnTo>
                      <a:pt x="1550" y="7"/>
                    </a:lnTo>
                    <a:lnTo>
                      <a:pt x="1545" y="6"/>
                    </a:lnTo>
                    <a:lnTo>
                      <a:pt x="1540" y="5"/>
                    </a:lnTo>
                    <a:lnTo>
                      <a:pt x="1534" y="2"/>
                    </a:lnTo>
                    <a:lnTo>
                      <a:pt x="1528" y="2"/>
                    </a:lnTo>
                    <a:lnTo>
                      <a:pt x="1521" y="1"/>
                    </a:lnTo>
                    <a:lnTo>
                      <a:pt x="1515" y="2"/>
                    </a:lnTo>
                    <a:lnTo>
                      <a:pt x="1494" y="2"/>
                    </a:lnTo>
                    <a:lnTo>
                      <a:pt x="1469" y="1"/>
                    </a:lnTo>
                    <a:lnTo>
                      <a:pt x="1442" y="1"/>
                    </a:lnTo>
                    <a:lnTo>
                      <a:pt x="1417" y="0"/>
                    </a:lnTo>
                    <a:lnTo>
                      <a:pt x="1406" y="0"/>
                    </a:lnTo>
                    <a:lnTo>
                      <a:pt x="1399" y="2"/>
                    </a:lnTo>
                    <a:lnTo>
                      <a:pt x="1393" y="3"/>
                    </a:lnTo>
                    <a:lnTo>
                      <a:pt x="1389" y="6"/>
                    </a:lnTo>
                    <a:lnTo>
                      <a:pt x="1386" y="9"/>
                    </a:lnTo>
                    <a:lnTo>
                      <a:pt x="1382" y="10"/>
                    </a:lnTo>
                    <a:lnTo>
                      <a:pt x="1379" y="13"/>
                    </a:lnTo>
                    <a:lnTo>
                      <a:pt x="1374" y="13"/>
                    </a:lnTo>
                    <a:lnTo>
                      <a:pt x="1368" y="13"/>
                    </a:lnTo>
                    <a:lnTo>
                      <a:pt x="1363" y="13"/>
                    </a:lnTo>
                    <a:lnTo>
                      <a:pt x="1360" y="15"/>
                    </a:lnTo>
                    <a:lnTo>
                      <a:pt x="1356" y="18"/>
                    </a:lnTo>
                    <a:lnTo>
                      <a:pt x="1350" y="22"/>
                    </a:lnTo>
                    <a:lnTo>
                      <a:pt x="1345" y="28"/>
                    </a:lnTo>
                    <a:lnTo>
                      <a:pt x="1343" y="32"/>
                    </a:lnTo>
                    <a:lnTo>
                      <a:pt x="1341" y="33"/>
                    </a:lnTo>
                    <a:lnTo>
                      <a:pt x="1337" y="34"/>
                    </a:lnTo>
                    <a:lnTo>
                      <a:pt x="1334" y="34"/>
                    </a:lnTo>
                    <a:lnTo>
                      <a:pt x="1325" y="32"/>
                    </a:lnTo>
                    <a:lnTo>
                      <a:pt x="1317" y="29"/>
                    </a:lnTo>
                    <a:lnTo>
                      <a:pt x="1312" y="28"/>
                    </a:lnTo>
                    <a:lnTo>
                      <a:pt x="1307" y="28"/>
                    </a:lnTo>
                    <a:lnTo>
                      <a:pt x="1303" y="28"/>
                    </a:lnTo>
                    <a:lnTo>
                      <a:pt x="1297" y="28"/>
                    </a:lnTo>
                    <a:lnTo>
                      <a:pt x="1285" y="31"/>
                    </a:lnTo>
                    <a:lnTo>
                      <a:pt x="1273" y="35"/>
                    </a:lnTo>
                    <a:lnTo>
                      <a:pt x="1262" y="40"/>
                    </a:lnTo>
                    <a:lnTo>
                      <a:pt x="1254" y="41"/>
                    </a:lnTo>
                    <a:lnTo>
                      <a:pt x="1244" y="43"/>
                    </a:lnTo>
                    <a:lnTo>
                      <a:pt x="1232" y="43"/>
                    </a:lnTo>
                    <a:lnTo>
                      <a:pt x="1219" y="44"/>
                    </a:lnTo>
                    <a:lnTo>
                      <a:pt x="1209" y="45"/>
                    </a:lnTo>
                    <a:lnTo>
                      <a:pt x="1198" y="50"/>
                    </a:lnTo>
                    <a:lnTo>
                      <a:pt x="1187" y="56"/>
                    </a:lnTo>
                    <a:lnTo>
                      <a:pt x="1180" y="59"/>
                    </a:lnTo>
                    <a:lnTo>
                      <a:pt x="1172" y="63"/>
                    </a:lnTo>
                    <a:lnTo>
                      <a:pt x="1164" y="66"/>
                    </a:lnTo>
                    <a:lnTo>
                      <a:pt x="1154" y="68"/>
                    </a:lnTo>
                    <a:lnTo>
                      <a:pt x="1144" y="70"/>
                    </a:lnTo>
                    <a:lnTo>
                      <a:pt x="1135" y="71"/>
                    </a:lnTo>
                    <a:lnTo>
                      <a:pt x="1127" y="71"/>
                    </a:lnTo>
                    <a:lnTo>
                      <a:pt x="1120" y="71"/>
                    </a:lnTo>
                    <a:lnTo>
                      <a:pt x="1103" y="69"/>
                    </a:lnTo>
                    <a:lnTo>
                      <a:pt x="1084" y="65"/>
                    </a:lnTo>
                    <a:lnTo>
                      <a:pt x="1073" y="64"/>
                    </a:lnTo>
                    <a:lnTo>
                      <a:pt x="1062" y="64"/>
                    </a:lnTo>
                    <a:lnTo>
                      <a:pt x="1052" y="64"/>
                    </a:lnTo>
                    <a:lnTo>
                      <a:pt x="1040" y="64"/>
                    </a:lnTo>
                    <a:lnTo>
                      <a:pt x="1029" y="66"/>
                    </a:lnTo>
                    <a:lnTo>
                      <a:pt x="1017" y="69"/>
                    </a:lnTo>
                    <a:lnTo>
                      <a:pt x="1007" y="72"/>
                    </a:lnTo>
                    <a:lnTo>
                      <a:pt x="995" y="77"/>
                    </a:lnTo>
                    <a:lnTo>
                      <a:pt x="976" y="84"/>
                    </a:lnTo>
                    <a:lnTo>
                      <a:pt x="963" y="88"/>
                    </a:lnTo>
                    <a:lnTo>
                      <a:pt x="948" y="90"/>
                    </a:lnTo>
                    <a:lnTo>
                      <a:pt x="927" y="91"/>
                    </a:lnTo>
                    <a:lnTo>
                      <a:pt x="901" y="92"/>
                    </a:lnTo>
                    <a:lnTo>
                      <a:pt x="875" y="94"/>
                    </a:lnTo>
                    <a:lnTo>
                      <a:pt x="851" y="95"/>
                    </a:lnTo>
                    <a:lnTo>
                      <a:pt x="826" y="94"/>
                    </a:lnTo>
                    <a:lnTo>
                      <a:pt x="802" y="92"/>
                    </a:lnTo>
                    <a:lnTo>
                      <a:pt x="782" y="90"/>
                    </a:lnTo>
                    <a:lnTo>
                      <a:pt x="774" y="90"/>
                    </a:lnTo>
                    <a:lnTo>
                      <a:pt x="764" y="91"/>
                    </a:lnTo>
                    <a:lnTo>
                      <a:pt x="755" y="94"/>
                    </a:lnTo>
                    <a:lnTo>
                      <a:pt x="745" y="97"/>
                    </a:lnTo>
                    <a:lnTo>
                      <a:pt x="726" y="107"/>
                    </a:lnTo>
                    <a:lnTo>
                      <a:pt x="705" y="119"/>
                    </a:lnTo>
                    <a:lnTo>
                      <a:pt x="683" y="130"/>
                    </a:lnTo>
                    <a:lnTo>
                      <a:pt x="665" y="138"/>
                    </a:lnTo>
                    <a:lnTo>
                      <a:pt x="649" y="144"/>
                    </a:lnTo>
                    <a:lnTo>
                      <a:pt x="633" y="146"/>
                    </a:lnTo>
                    <a:lnTo>
                      <a:pt x="625" y="147"/>
                    </a:lnTo>
                    <a:lnTo>
                      <a:pt x="618" y="146"/>
                    </a:lnTo>
                    <a:lnTo>
                      <a:pt x="611" y="145"/>
                    </a:lnTo>
                    <a:lnTo>
                      <a:pt x="604" y="142"/>
                    </a:lnTo>
                    <a:lnTo>
                      <a:pt x="598" y="141"/>
                    </a:lnTo>
                    <a:lnTo>
                      <a:pt x="592" y="140"/>
                    </a:lnTo>
                    <a:lnTo>
                      <a:pt x="586" y="140"/>
                    </a:lnTo>
                    <a:lnTo>
                      <a:pt x="580" y="141"/>
                    </a:lnTo>
                    <a:lnTo>
                      <a:pt x="569" y="146"/>
                    </a:lnTo>
                    <a:lnTo>
                      <a:pt x="560" y="151"/>
                    </a:lnTo>
                    <a:lnTo>
                      <a:pt x="554" y="157"/>
                    </a:lnTo>
                    <a:lnTo>
                      <a:pt x="549" y="164"/>
                    </a:lnTo>
                    <a:lnTo>
                      <a:pt x="547" y="170"/>
                    </a:lnTo>
                    <a:lnTo>
                      <a:pt x="545" y="177"/>
                    </a:lnTo>
                    <a:lnTo>
                      <a:pt x="545" y="184"/>
                    </a:lnTo>
                    <a:lnTo>
                      <a:pt x="547" y="191"/>
                    </a:lnTo>
                    <a:lnTo>
                      <a:pt x="549" y="198"/>
                    </a:lnTo>
                    <a:lnTo>
                      <a:pt x="553" y="204"/>
                    </a:lnTo>
                    <a:lnTo>
                      <a:pt x="556" y="210"/>
                    </a:lnTo>
                    <a:lnTo>
                      <a:pt x="560" y="216"/>
                    </a:lnTo>
                    <a:lnTo>
                      <a:pt x="563" y="220"/>
                    </a:lnTo>
                    <a:lnTo>
                      <a:pt x="567" y="223"/>
                    </a:lnTo>
                    <a:lnTo>
                      <a:pt x="569" y="224"/>
                    </a:lnTo>
                    <a:lnTo>
                      <a:pt x="572" y="226"/>
                    </a:lnTo>
                    <a:lnTo>
                      <a:pt x="575" y="226"/>
                    </a:lnTo>
                    <a:lnTo>
                      <a:pt x="579" y="228"/>
                    </a:lnTo>
                    <a:lnTo>
                      <a:pt x="582" y="230"/>
                    </a:lnTo>
                    <a:lnTo>
                      <a:pt x="586" y="235"/>
                    </a:lnTo>
                    <a:lnTo>
                      <a:pt x="592" y="246"/>
                    </a:lnTo>
                    <a:lnTo>
                      <a:pt x="598" y="259"/>
                    </a:lnTo>
                    <a:lnTo>
                      <a:pt x="608" y="284"/>
                    </a:lnTo>
                    <a:lnTo>
                      <a:pt x="616" y="302"/>
                    </a:lnTo>
                    <a:lnTo>
                      <a:pt x="623" y="312"/>
                    </a:lnTo>
                    <a:lnTo>
                      <a:pt x="629" y="328"/>
                    </a:lnTo>
                    <a:lnTo>
                      <a:pt x="635" y="344"/>
                    </a:lnTo>
                    <a:lnTo>
                      <a:pt x="636" y="358"/>
                    </a:lnTo>
                    <a:lnTo>
                      <a:pt x="636" y="362"/>
                    </a:lnTo>
                    <a:lnTo>
                      <a:pt x="633" y="366"/>
                    </a:lnTo>
                    <a:lnTo>
                      <a:pt x="631" y="369"/>
                    </a:lnTo>
                    <a:lnTo>
                      <a:pt x="627" y="371"/>
                    </a:lnTo>
                    <a:lnTo>
                      <a:pt x="618" y="374"/>
                    </a:lnTo>
                    <a:lnTo>
                      <a:pt x="607" y="377"/>
                    </a:lnTo>
                    <a:lnTo>
                      <a:pt x="602" y="379"/>
                    </a:lnTo>
                    <a:lnTo>
                      <a:pt x="599" y="381"/>
                    </a:lnTo>
                    <a:lnTo>
                      <a:pt x="596" y="386"/>
                    </a:lnTo>
                    <a:lnTo>
                      <a:pt x="594" y="392"/>
                    </a:lnTo>
                    <a:lnTo>
                      <a:pt x="593" y="405"/>
                    </a:lnTo>
                    <a:lnTo>
                      <a:pt x="593" y="421"/>
                    </a:lnTo>
                    <a:lnTo>
                      <a:pt x="593" y="428"/>
                    </a:lnTo>
                    <a:lnTo>
                      <a:pt x="595" y="435"/>
                    </a:lnTo>
                    <a:lnTo>
                      <a:pt x="599" y="442"/>
                    </a:lnTo>
                    <a:lnTo>
                      <a:pt x="604" y="448"/>
                    </a:lnTo>
                    <a:lnTo>
                      <a:pt x="608" y="454"/>
                    </a:lnTo>
                    <a:lnTo>
                      <a:pt x="614" y="460"/>
                    </a:lnTo>
                    <a:lnTo>
                      <a:pt x="620" y="464"/>
                    </a:lnTo>
                    <a:lnTo>
                      <a:pt x="627" y="469"/>
                    </a:lnTo>
                    <a:lnTo>
                      <a:pt x="644" y="480"/>
                    </a:lnTo>
                    <a:lnTo>
                      <a:pt x="664" y="493"/>
                    </a:lnTo>
                    <a:lnTo>
                      <a:pt x="687" y="507"/>
                    </a:lnTo>
                    <a:lnTo>
                      <a:pt x="706" y="523"/>
                    </a:lnTo>
                    <a:lnTo>
                      <a:pt x="713" y="531"/>
                    </a:lnTo>
                    <a:lnTo>
                      <a:pt x="718" y="538"/>
                    </a:lnTo>
                    <a:lnTo>
                      <a:pt x="720" y="545"/>
                    </a:lnTo>
                    <a:lnTo>
                      <a:pt x="722" y="552"/>
                    </a:lnTo>
                    <a:lnTo>
                      <a:pt x="725" y="567"/>
                    </a:lnTo>
                    <a:lnTo>
                      <a:pt x="730" y="582"/>
                    </a:lnTo>
                    <a:lnTo>
                      <a:pt x="733" y="589"/>
                    </a:lnTo>
                    <a:lnTo>
                      <a:pt x="737" y="595"/>
                    </a:lnTo>
                    <a:lnTo>
                      <a:pt x="743" y="599"/>
                    </a:lnTo>
                    <a:lnTo>
                      <a:pt x="747" y="602"/>
                    </a:lnTo>
                    <a:lnTo>
                      <a:pt x="759" y="608"/>
                    </a:lnTo>
                    <a:lnTo>
                      <a:pt x="770" y="612"/>
                    </a:lnTo>
                    <a:lnTo>
                      <a:pt x="775" y="614"/>
                    </a:lnTo>
                    <a:lnTo>
                      <a:pt x="778" y="618"/>
                    </a:lnTo>
                    <a:lnTo>
                      <a:pt x="782" y="621"/>
                    </a:lnTo>
                    <a:lnTo>
                      <a:pt x="785" y="626"/>
                    </a:lnTo>
                    <a:lnTo>
                      <a:pt x="790" y="637"/>
                    </a:lnTo>
                    <a:lnTo>
                      <a:pt x="793" y="650"/>
                    </a:lnTo>
                    <a:lnTo>
                      <a:pt x="795" y="665"/>
                    </a:lnTo>
                    <a:lnTo>
                      <a:pt x="797" y="686"/>
                    </a:lnTo>
                    <a:lnTo>
                      <a:pt x="800" y="706"/>
                    </a:lnTo>
                    <a:lnTo>
                      <a:pt x="805" y="721"/>
                    </a:lnTo>
                    <a:lnTo>
                      <a:pt x="809" y="733"/>
                    </a:lnTo>
                    <a:lnTo>
                      <a:pt x="816" y="746"/>
                    </a:lnTo>
                    <a:lnTo>
                      <a:pt x="824" y="758"/>
                    </a:lnTo>
                    <a:lnTo>
                      <a:pt x="828" y="768"/>
                    </a:lnTo>
                    <a:lnTo>
                      <a:pt x="833" y="778"/>
                    </a:lnTo>
                    <a:lnTo>
                      <a:pt x="835" y="794"/>
                    </a:lnTo>
                    <a:lnTo>
                      <a:pt x="837" y="801"/>
                    </a:lnTo>
                    <a:lnTo>
                      <a:pt x="837" y="808"/>
                    </a:lnTo>
                    <a:lnTo>
                      <a:pt x="834" y="814"/>
                    </a:lnTo>
                    <a:lnTo>
                      <a:pt x="832" y="819"/>
                    </a:lnTo>
                    <a:lnTo>
                      <a:pt x="828" y="822"/>
                    </a:lnTo>
                    <a:lnTo>
                      <a:pt x="824" y="823"/>
                    </a:lnTo>
                    <a:lnTo>
                      <a:pt x="819" y="825"/>
                    </a:lnTo>
                    <a:lnTo>
                      <a:pt x="814" y="825"/>
                    </a:lnTo>
                    <a:lnTo>
                      <a:pt x="802" y="822"/>
                    </a:lnTo>
                    <a:lnTo>
                      <a:pt x="788" y="820"/>
                    </a:lnTo>
                    <a:lnTo>
                      <a:pt x="781" y="819"/>
                    </a:lnTo>
                    <a:lnTo>
                      <a:pt x="775" y="820"/>
                    </a:lnTo>
                    <a:lnTo>
                      <a:pt x="770" y="822"/>
                    </a:lnTo>
                    <a:lnTo>
                      <a:pt x="766" y="826"/>
                    </a:lnTo>
                    <a:lnTo>
                      <a:pt x="758" y="834"/>
                    </a:lnTo>
                    <a:lnTo>
                      <a:pt x="747" y="845"/>
                    </a:lnTo>
                    <a:lnTo>
                      <a:pt x="740" y="848"/>
                    </a:lnTo>
                    <a:lnTo>
                      <a:pt x="733" y="851"/>
                    </a:lnTo>
                    <a:lnTo>
                      <a:pt x="724" y="853"/>
                    </a:lnTo>
                    <a:lnTo>
                      <a:pt x="715" y="853"/>
                    </a:lnTo>
                    <a:lnTo>
                      <a:pt x="696" y="853"/>
                    </a:lnTo>
                    <a:lnTo>
                      <a:pt x="681" y="851"/>
                    </a:lnTo>
                    <a:lnTo>
                      <a:pt x="674" y="852"/>
                    </a:lnTo>
                    <a:lnTo>
                      <a:pt x="667" y="853"/>
                    </a:lnTo>
                    <a:lnTo>
                      <a:pt x="658" y="858"/>
                    </a:lnTo>
                    <a:lnTo>
                      <a:pt x="651" y="861"/>
                    </a:lnTo>
                    <a:lnTo>
                      <a:pt x="637" y="872"/>
                    </a:lnTo>
                    <a:lnTo>
                      <a:pt x="625" y="882"/>
                    </a:lnTo>
                    <a:lnTo>
                      <a:pt x="620" y="885"/>
                    </a:lnTo>
                    <a:lnTo>
                      <a:pt x="618" y="889"/>
                    </a:lnTo>
                    <a:lnTo>
                      <a:pt x="616" y="892"/>
                    </a:lnTo>
                    <a:lnTo>
                      <a:pt x="613" y="895"/>
                    </a:lnTo>
                    <a:lnTo>
                      <a:pt x="613" y="898"/>
                    </a:lnTo>
                    <a:lnTo>
                      <a:pt x="613" y="902"/>
                    </a:lnTo>
                    <a:lnTo>
                      <a:pt x="614" y="905"/>
                    </a:lnTo>
                    <a:lnTo>
                      <a:pt x="616" y="908"/>
                    </a:lnTo>
                    <a:lnTo>
                      <a:pt x="617" y="915"/>
                    </a:lnTo>
                    <a:lnTo>
                      <a:pt x="618" y="920"/>
                    </a:lnTo>
                    <a:lnTo>
                      <a:pt x="616" y="924"/>
                    </a:lnTo>
                    <a:lnTo>
                      <a:pt x="612" y="929"/>
                    </a:lnTo>
                    <a:lnTo>
                      <a:pt x="610" y="932"/>
                    </a:lnTo>
                    <a:lnTo>
                      <a:pt x="608" y="936"/>
                    </a:lnTo>
                    <a:lnTo>
                      <a:pt x="607" y="941"/>
                    </a:lnTo>
                    <a:lnTo>
                      <a:pt x="606" y="947"/>
                    </a:lnTo>
                    <a:lnTo>
                      <a:pt x="605" y="961"/>
                    </a:lnTo>
                    <a:lnTo>
                      <a:pt x="607" y="974"/>
                    </a:lnTo>
                    <a:lnTo>
                      <a:pt x="608" y="980"/>
                    </a:lnTo>
                    <a:lnTo>
                      <a:pt x="611" y="984"/>
                    </a:lnTo>
                    <a:lnTo>
                      <a:pt x="613" y="987"/>
                    </a:lnTo>
                    <a:lnTo>
                      <a:pt x="617" y="990"/>
                    </a:lnTo>
                    <a:lnTo>
                      <a:pt x="623" y="992"/>
                    </a:lnTo>
                    <a:lnTo>
                      <a:pt x="630" y="992"/>
                    </a:lnTo>
                    <a:lnTo>
                      <a:pt x="635" y="993"/>
                    </a:lnTo>
                    <a:lnTo>
                      <a:pt x="638" y="995"/>
                    </a:lnTo>
                    <a:lnTo>
                      <a:pt x="639" y="998"/>
                    </a:lnTo>
                    <a:lnTo>
                      <a:pt x="640" y="1004"/>
                    </a:lnTo>
                    <a:lnTo>
                      <a:pt x="642" y="1006"/>
                    </a:lnTo>
                    <a:lnTo>
                      <a:pt x="644" y="1009"/>
                    </a:lnTo>
                    <a:lnTo>
                      <a:pt x="648" y="1010"/>
                    </a:lnTo>
                    <a:lnTo>
                      <a:pt x="652" y="1011"/>
                    </a:lnTo>
                    <a:lnTo>
                      <a:pt x="664" y="1012"/>
                    </a:lnTo>
                    <a:lnTo>
                      <a:pt x="679" y="1015"/>
                    </a:lnTo>
                    <a:lnTo>
                      <a:pt x="686" y="1017"/>
                    </a:lnTo>
                    <a:lnTo>
                      <a:pt x="690" y="1021"/>
                    </a:lnTo>
                    <a:lnTo>
                      <a:pt x="693" y="1026"/>
                    </a:lnTo>
                    <a:lnTo>
                      <a:pt x="694" y="1030"/>
                    </a:lnTo>
                    <a:lnTo>
                      <a:pt x="695" y="1042"/>
                    </a:lnTo>
                    <a:lnTo>
                      <a:pt x="695" y="1054"/>
                    </a:lnTo>
                    <a:lnTo>
                      <a:pt x="694" y="1066"/>
                    </a:lnTo>
                    <a:lnTo>
                      <a:pt x="692" y="1075"/>
                    </a:lnTo>
                    <a:lnTo>
                      <a:pt x="688" y="1087"/>
                    </a:lnTo>
                    <a:lnTo>
                      <a:pt x="684" y="1099"/>
                    </a:lnTo>
                    <a:lnTo>
                      <a:pt x="683" y="1105"/>
                    </a:lnTo>
                    <a:lnTo>
                      <a:pt x="683" y="1110"/>
                    </a:lnTo>
                    <a:lnTo>
                      <a:pt x="684" y="1115"/>
                    </a:lnTo>
                    <a:lnTo>
                      <a:pt x="686" y="1117"/>
                    </a:lnTo>
                    <a:lnTo>
                      <a:pt x="688" y="1119"/>
                    </a:lnTo>
                    <a:lnTo>
                      <a:pt x="690" y="1121"/>
                    </a:lnTo>
                    <a:lnTo>
                      <a:pt x="694" y="1122"/>
                    </a:lnTo>
                    <a:lnTo>
                      <a:pt x="696" y="1123"/>
                    </a:lnTo>
                    <a:lnTo>
                      <a:pt x="700" y="1123"/>
                    </a:lnTo>
                    <a:lnTo>
                      <a:pt x="701" y="1123"/>
                    </a:lnTo>
                    <a:lnTo>
                      <a:pt x="702" y="1124"/>
                    </a:lnTo>
                    <a:lnTo>
                      <a:pt x="702" y="1125"/>
                    </a:lnTo>
                    <a:lnTo>
                      <a:pt x="699" y="1129"/>
                    </a:lnTo>
                    <a:lnTo>
                      <a:pt x="694" y="1132"/>
                    </a:lnTo>
                    <a:lnTo>
                      <a:pt x="692" y="1135"/>
                    </a:lnTo>
                    <a:lnTo>
                      <a:pt x="690" y="1137"/>
                    </a:lnTo>
                    <a:lnTo>
                      <a:pt x="689" y="1140"/>
                    </a:lnTo>
                    <a:lnTo>
                      <a:pt x="689" y="1142"/>
                    </a:lnTo>
                    <a:lnTo>
                      <a:pt x="690" y="1147"/>
                    </a:lnTo>
                    <a:lnTo>
                      <a:pt x="695" y="1153"/>
                    </a:lnTo>
                    <a:lnTo>
                      <a:pt x="696" y="1155"/>
                    </a:lnTo>
                    <a:lnTo>
                      <a:pt x="699" y="1159"/>
                    </a:lnTo>
                    <a:lnTo>
                      <a:pt x="700" y="1163"/>
                    </a:lnTo>
                    <a:lnTo>
                      <a:pt x="701" y="1169"/>
                    </a:lnTo>
                    <a:lnTo>
                      <a:pt x="701" y="1180"/>
                    </a:lnTo>
                    <a:lnTo>
                      <a:pt x="700" y="1192"/>
                    </a:lnTo>
                    <a:lnTo>
                      <a:pt x="699" y="1198"/>
                    </a:lnTo>
                    <a:lnTo>
                      <a:pt x="696" y="1201"/>
                    </a:lnTo>
                    <a:lnTo>
                      <a:pt x="694" y="1205"/>
                    </a:lnTo>
                    <a:lnTo>
                      <a:pt x="690" y="1207"/>
                    </a:lnTo>
                    <a:lnTo>
                      <a:pt x="687" y="1209"/>
                    </a:lnTo>
                    <a:lnTo>
                      <a:pt x="683" y="1210"/>
                    </a:lnTo>
                    <a:lnTo>
                      <a:pt x="679" y="1210"/>
                    </a:lnTo>
                    <a:lnTo>
                      <a:pt x="674" y="1209"/>
                    </a:lnTo>
                    <a:lnTo>
                      <a:pt x="664" y="1207"/>
                    </a:lnTo>
                    <a:lnTo>
                      <a:pt x="656" y="1209"/>
                    </a:lnTo>
                    <a:lnTo>
                      <a:pt x="652" y="1210"/>
                    </a:lnTo>
                    <a:lnTo>
                      <a:pt x="649" y="1212"/>
                    </a:lnTo>
                    <a:lnTo>
                      <a:pt x="646" y="1214"/>
                    </a:lnTo>
                    <a:lnTo>
                      <a:pt x="643" y="1217"/>
                    </a:lnTo>
                    <a:lnTo>
                      <a:pt x="640" y="1220"/>
                    </a:lnTo>
                    <a:lnTo>
                      <a:pt x="637" y="1223"/>
                    </a:lnTo>
                    <a:lnTo>
                      <a:pt x="633" y="1224"/>
                    </a:lnTo>
                    <a:lnTo>
                      <a:pt x="630" y="1226"/>
                    </a:lnTo>
                    <a:lnTo>
                      <a:pt x="620" y="1228"/>
                    </a:lnTo>
                    <a:lnTo>
                      <a:pt x="610" y="1228"/>
                    </a:lnTo>
                    <a:lnTo>
                      <a:pt x="605" y="1226"/>
                    </a:lnTo>
                    <a:lnTo>
                      <a:pt x="600" y="1225"/>
                    </a:lnTo>
                    <a:lnTo>
                      <a:pt x="595" y="1223"/>
                    </a:lnTo>
                    <a:lnTo>
                      <a:pt x="592" y="1219"/>
                    </a:lnTo>
                    <a:lnTo>
                      <a:pt x="583" y="1212"/>
                    </a:lnTo>
                    <a:lnTo>
                      <a:pt x="577" y="1204"/>
                    </a:lnTo>
                    <a:lnTo>
                      <a:pt x="570" y="1194"/>
                    </a:lnTo>
                    <a:lnTo>
                      <a:pt x="563" y="1186"/>
                    </a:lnTo>
                    <a:lnTo>
                      <a:pt x="555" y="1178"/>
                    </a:lnTo>
                    <a:lnTo>
                      <a:pt x="544" y="1171"/>
                    </a:lnTo>
                    <a:lnTo>
                      <a:pt x="533" y="1162"/>
                    </a:lnTo>
                    <a:lnTo>
                      <a:pt x="520" y="1156"/>
                    </a:lnTo>
                    <a:lnTo>
                      <a:pt x="509" y="1151"/>
                    </a:lnTo>
                    <a:lnTo>
                      <a:pt x="499" y="1150"/>
                    </a:lnTo>
                    <a:lnTo>
                      <a:pt x="488" y="1150"/>
                    </a:lnTo>
                    <a:lnTo>
                      <a:pt x="475" y="1150"/>
                    </a:lnTo>
                    <a:lnTo>
                      <a:pt x="468" y="1150"/>
                    </a:lnTo>
                    <a:lnTo>
                      <a:pt x="461" y="1149"/>
                    </a:lnTo>
                    <a:lnTo>
                      <a:pt x="454" y="1147"/>
                    </a:lnTo>
                    <a:lnTo>
                      <a:pt x="447" y="1144"/>
                    </a:lnTo>
                    <a:lnTo>
                      <a:pt x="429" y="1137"/>
                    </a:lnTo>
                    <a:lnTo>
                      <a:pt x="410" y="1130"/>
                    </a:lnTo>
                    <a:lnTo>
                      <a:pt x="400" y="1127"/>
                    </a:lnTo>
                    <a:lnTo>
                      <a:pt x="392" y="1123"/>
                    </a:lnTo>
                    <a:lnTo>
                      <a:pt x="385" y="1118"/>
                    </a:lnTo>
                    <a:lnTo>
                      <a:pt x="381" y="1115"/>
                    </a:lnTo>
                    <a:lnTo>
                      <a:pt x="375" y="1105"/>
                    </a:lnTo>
                    <a:lnTo>
                      <a:pt x="369" y="1094"/>
                    </a:lnTo>
                    <a:lnTo>
                      <a:pt x="362" y="1084"/>
                    </a:lnTo>
                    <a:lnTo>
                      <a:pt x="354" y="1074"/>
                    </a:lnTo>
                    <a:lnTo>
                      <a:pt x="346" y="1067"/>
                    </a:lnTo>
                    <a:lnTo>
                      <a:pt x="339" y="1062"/>
                    </a:lnTo>
                    <a:lnTo>
                      <a:pt x="335" y="1062"/>
                    </a:lnTo>
                    <a:lnTo>
                      <a:pt x="333" y="1062"/>
                    </a:lnTo>
                    <a:lnTo>
                      <a:pt x="330" y="1065"/>
                    </a:lnTo>
                    <a:lnTo>
                      <a:pt x="329" y="1068"/>
                    </a:lnTo>
                    <a:lnTo>
                      <a:pt x="327" y="1081"/>
                    </a:lnTo>
                    <a:lnTo>
                      <a:pt x="322" y="1098"/>
                    </a:lnTo>
                    <a:lnTo>
                      <a:pt x="316" y="1116"/>
                    </a:lnTo>
                    <a:lnTo>
                      <a:pt x="311" y="1129"/>
                    </a:lnTo>
                    <a:lnTo>
                      <a:pt x="308" y="1132"/>
                    </a:lnTo>
                    <a:lnTo>
                      <a:pt x="304" y="1137"/>
                    </a:lnTo>
                    <a:lnTo>
                      <a:pt x="300" y="1140"/>
                    </a:lnTo>
                    <a:lnTo>
                      <a:pt x="297" y="1142"/>
                    </a:lnTo>
                    <a:lnTo>
                      <a:pt x="293" y="1144"/>
                    </a:lnTo>
                    <a:lnTo>
                      <a:pt x="289" y="1144"/>
                    </a:lnTo>
                    <a:lnTo>
                      <a:pt x="285" y="1144"/>
                    </a:lnTo>
                    <a:lnTo>
                      <a:pt x="280" y="1142"/>
                    </a:lnTo>
                    <a:lnTo>
                      <a:pt x="273" y="1138"/>
                    </a:lnTo>
                    <a:lnTo>
                      <a:pt x="266" y="1137"/>
                    </a:lnTo>
                    <a:lnTo>
                      <a:pt x="258" y="1137"/>
                    </a:lnTo>
                    <a:lnTo>
                      <a:pt x="246" y="1136"/>
                    </a:lnTo>
                    <a:lnTo>
                      <a:pt x="236" y="1135"/>
                    </a:lnTo>
                    <a:lnTo>
                      <a:pt x="226" y="1131"/>
                    </a:lnTo>
                    <a:lnTo>
                      <a:pt x="215" y="1128"/>
                    </a:lnTo>
                    <a:lnTo>
                      <a:pt x="202" y="1122"/>
                    </a:lnTo>
                    <a:lnTo>
                      <a:pt x="196" y="1118"/>
                    </a:lnTo>
                    <a:lnTo>
                      <a:pt x="191" y="1117"/>
                    </a:lnTo>
                    <a:lnTo>
                      <a:pt x="186" y="1118"/>
                    </a:lnTo>
                    <a:lnTo>
                      <a:pt x="180" y="1122"/>
                    </a:lnTo>
                    <a:lnTo>
                      <a:pt x="174" y="1125"/>
                    </a:lnTo>
                    <a:lnTo>
                      <a:pt x="167" y="1129"/>
                    </a:lnTo>
                    <a:lnTo>
                      <a:pt x="160" y="1132"/>
                    </a:lnTo>
                    <a:lnTo>
                      <a:pt x="153" y="1134"/>
                    </a:lnTo>
                    <a:lnTo>
                      <a:pt x="142" y="1135"/>
                    </a:lnTo>
                    <a:lnTo>
                      <a:pt x="135" y="1136"/>
                    </a:lnTo>
                    <a:lnTo>
                      <a:pt x="133" y="1136"/>
                    </a:lnTo>
                    <a:lnTo>
                      <a:pt x="130" y="1137"/>
                    </a:lnTo>
                    <a:lnTo>
                      <a:pt x="129" y="1140"/>
                    </a:lnTo>
                    <a:lnTo>
                      <a:pt x="127" y="1142"/>
                    </a:lnTo>
                    <a:lnTo>
                      <a:pt x="125" y="1146"/>
                    </a:lnTo>
                    <a:lnTo>
                      <a:pt x="121" y="1148"/>
                    </a:lnTo>
                    <a:lnTo>
                      <a:pt x="116" y="1150"/>
                    </a:lnTo>
                    <a:lnTo>
                      <a:pt x="110" y="1151"/>
                    </a:lnTo>
                    <a:lnTo>
                      <a:pt x="107" y="1151"/>
                    </a:lnTo>
                    <a:lnTo>
                      <a:pt x="104" y="1153"/>
                    </a:lnTo>
                    <a:lnTo>
                      <a:pt x="103" y="1155"/>
                    </a:lnTo>
                    <a:lnTo>
                      <a:pt x="102" y="1157"/>
                    </a:lnTo>
                    <a:lnTo>
                      <a:pt x="101" y="1163"/>
                    </a:lnTo>
                    <a:lnTo>
                      <a:pt x="101" y="1169"/>
                    </a:lnTo>
                    <a:lnTo>
                      <a:pt x="102" y="1176"/>
                    </a:lnTo>
                    <a:lnTo>
                      <a:pt x="103" y="1182"/>
                    </a:lnTo>
                    <a:lnTo>
                      <a:pt x="108" y="1190"/>
                    </a:lnTo>
                    <a:lnTo>
                      <a:pt x="114" y="1197"/>
                    </a:lnTo>
                    <a:lnTo>
                      <a:pt x="122" y="1205"/>
                    </a:lnTo>
                    <a:lnTo>
                      <a:pt x="129" y="1213"/>
                    </a:lnTo>
                    <a:lnTo>
                      <a:pt x="136" y="1220"/>
                    </a:lnTo>
                    <a:lnTo>
                      <a:pt x="144" y="1225"/>
                    </a:lnTo>
                    <a:lnTo>
                      <a:pt x="151" y="1229"/>
                    </a:lnTo>
                    <a:lnTo>
                      <a:pt x="160" y="1230"/>
                    </a:lnTo>
                    <a:lnTo>
                      <a:pt x="172" y="1231"/>
                    </a:lnTo>
                    <a:lnTo>
                      <a:pt x="186" y="1231"/>
                    </a:lnTo>
                    <a:lnTo>
                      <a:pt x="193" y="1232"/>
                    </a:lnTo>
                    <a:lnTo>
                      <a:pt x="198" y="1234"/>
                    </a:lnTo>
                    <a:lnTo>
                      <a:pt x="203" y="1235"/>
                    </a:lnTo>
                    <a:lnTo>
                      <a:pt x="207" y="1237"/>
                    </a:lnTo>
                    <a:lnTo>
                      <a:pt x="209" y="1239"/>
                    </a:lnTo>
                    <a:lnTo>
                      <a:pt x="210" y="1243"/>
                    </a:lnTo>
                    <a:lnTo>
                      <a:pt x="211" y="1247"/>
                    </a:lnTo>
                    <a:lnTo>
                      <a:pt x="211" y="1250"/>
                    </a:lnTo>
                    <a:lnTo>
                      <a:pt x="210" y="1254"/>
                    </a:lnTo>
                    <a:lnTo>
                      <a:pt x="209" y="1258"/>
                    </a:lnTo>
                    <a:lnTo>
                      <a:pt x="207" y="1263"/>
                    </a:lnTo>
                    <a:lnTo>
                      <a:pt x="204" y="1268"/>
                    </a:lnTo>
                    <a:lnTo>
                      <a:pt x="197" y="1277"/>
                    </a:lnTo>
                    <a:lnTo>
                      <a:pt x="189" y="1286"/>
                    </a:lnTo>
                    <a:lnTo>
                      <a:pt x="185" y="1292"/>
                    </a:lnTo>
                    <a:lnTo>
                      <a:pt x="182" y="1297"/>
                    </a:lnTo>
                    <a:lnTo>
                      <a:pt x="179" y="1304"/>
                    </a:lnTo>
                    <a:lnTo>
                      <a:pt x="177" y="1310"/>
                    </a:lnTo>
                    <a:lnTo>
                      <a:pt x="176" y="1316"/>
                    </a:lnTo>
                    <a:lnTo>
                      <a:pt x="176" y="1321"/>
                    </a:lnTo>
                    <a:lnTo>
                      <a:pt x="176" y="1327"/>
                    </a:lnTo>
                    <a:lnTo>
                      <a:pt x="177" y="1332"/>
                    </a:lnTo>
                    <a:lnTo>
                      <a:pt x="180" y="1339"/>
                    </a:lnTo>
                    <a:lnTo>
                      <a:pt x="183" y="1346"/>
                    </a:lnTo>
                    <a:lnTo>
                      <a:pt x="183" y="1349"/>
                    </a:lnTo>
                    <a:lnTo>
                      <a:pt x="183" y="1351"/>
                    </a:lnTo>
                    <a:lnTo>
                      <a:pt x="180" y="1352"/>
                    </a:lnTo>
                    <a:lnTo>
                      <a:pt x="178" y="1355"/>
                    </a:lnTo>
                    <a:lnTo>
                      <a:pt x="173" y="1357"/>
                    </a:lnTo>
                    <a:lnTo>
                      <a:pt x="170" y="1359"/>
                    </a:lnTo>
                    <a:lnTo>
                      <a:pt x="167" y="1362"/>
                    </a:lnTo>
                    <a:lnTo>
                      <a:pt x="165" y="1364"/>
                    </a:lnTo>
                    <a:lnTo>
                      <a:pt x="164" y="1368"/>
                    </a:lnTo>
                    <a:lnTo>
                      <a:pt x="163" y="1371"/>
                    </a:lnTo>
                    <a:lnTo>
                      <a:pt x="164" y="1375"/>
                    </a:lnTo>
                    <a:lnTo>
                      <a:pt x="165" y="1377"/>
                    </a:lnTo>
                    <a:lnTo>
                      <a:pt x="166" y="1382"/>
                    </a:lnTo>
                    <a:lnTo>
                      <a:pt x="167" y="1388"/>
                    </a:lnTo>
                    <a:lnTo>
                      <a:pt x="166" y="1392"/>
                    </a:lnTo>
                    <a:lnTo>
                      <a:pt x="165" y="1395"/>
                    </a:lnTo>
                    <a:lnTo>
                      <a:pt x="163" y="1399"/>
                    </a:lnTo>
                    <a:lnTo>
                      <a:pt x="160" y="1402"/>
                    </a:lnTo>
                    <a:lnTo>
                      <a:pt x="153" y="1407"/>
                    </a:lnTo>
                    <a:lnTo>
                      <a:pt x="146" y="1411"/>
                    </a:lnTo>
                    <a:lnTo>
                      <a:pt x="136" y="1413"/>
                    </a:lnTo>
                    <a:lnTo>
                      <a:pt x="123" y="1415"/>
                    </a:lnTo>
                    <a:lnTo>
                      <a:pt x="108" y="1417"/>
                    </a:lnTo>
                    <a:lnTo>
                      <a:pt x="94" y="1419"/>
                    </a:lnTo>
                    <a:lnTo>
                      <a:pt x="87" y="1421"/>
                    </a:lnTo>
                    <a:lnTo>
                      <a:pt x="82" y="1425"/>
                    </a:lnTo>
                    <a:lnTo>
                      <a:pt x="77" y="1428"/>
                    </a:lnTo>
                    <a:lnTo>
                      <a:pt x="75" y="1434"/>
                    </a:lnTo>
                    <a:lnTo>
                      <a:pt x="72" y="1445"/>
                    </a:lnTo>
                    <a:lnTo>
                      <a:pt x="72" y="1453"/>
                    </a:lnTo>
                    <a:lnTo>
                      <a:pt x="71" y="1457"/>
                    </a:lnTo>
                    <a:lnTo>
                      <a:pt x="71" y="1459"/>
                    </a:lnTo>
                    <a:lnTo>
                      <a:pt x="70" y="1462"/>
                    </a:lnTo>
                    <a:lnTo>
                      <a:pt x="67" y="1463"/>
                    </a:lnTo>
                    <a:lnTo>
                      <a:pt x="62" y="1466"/>
                    </a:lnTo>
                    <a:lnTo>
                      <a:pt x="54" y="1470"/>
                    </a:lnTo>
                    <a:lnTo>
                      <a:pt x="52" y="1471"/>
                    </a:lnTo>
                    <a:lnTo>
                      <a:pt x="48" y="1475"/>
                    </a:lnTo>
                    <a:lnTo>
                      <a:pt x="46" y="1477"/>
                    </a:lnTo>
                    <a:lnTo>
                      <a:pt x="45" y="1481"/>
                    </a:lnTo>
                    <a:lnTo>
                      <a:pt x="44" y="1489"/>
                    </a:lnTo>
                    <a:lnTo>
                      <a:pt x="46" y="1499"/>
                    </a:lnTo>
                    <a:lnTo>
                      <a:pt x="47" y="1503"/>
                    </a:lnTo>
                    <a:lnTo>
                      <a:pt x="50" y="1509"/>
                    </a:lnTo>
                    <a:lnTo>
                      <a:pt x="52" y="1513"/>
                    </a:lnTo>
                    <a:lnTo>
                      <a:pt x="54" y="1518"/>
                    </a:lnTo>
                    <a:lnTo>
                      <a:pt x="62" y="1525"/>
                    </a:lnTo>
                    <a:lnTo>
                      <a:pt x="69" y="1532"/>
                    </a:lnTo>
                    <a:lnTo>
                      <a:pt x="72" y="1535"/>
                    </a:lnTo>
                    <a:lnTo>
                      <a:pt x="75" y="1539"/>
                    </a:lnTo>
                    <a:lnTo>
                      <a:pt x="77" y="1544"/>
                    </a:lnTo>
                    <a:lnTo>
                      <a:pt x="79" y="1547"/>
                    </a:lnTo>
                    <a:lnTo>
                      <a:pt x="79" y="1552"/>
                    </a:lnTo>
                    <a:lnTo>
                      <a:pt x="79" y="1556"/>
                    </a:lnTo>
                    <a:lnTo>
                      <a:pt x="77" y="1560"/>
                    </a:lnTo>
                    <a:lnTo>
                      <a:pt x="76" y="1564"/>
                    </a:lnTo>
                    <a:lnTo>
                      <a:pt x="70" y="1572"/>
                    </a:lnTo>
                    <a:lnTo>
                      <a:pt x="64" y="1581"/>
                    </a:lnTo>
                    <a:lnTo>
                      <a:pt x="59" y="1590"/>
                    </a:lnTo>
                    <a:lnTo>
                      <a:pt x="53" y="1600"/>
                    </a:lnTo>
                    <a:lnTo>
                      <a:pt x="50" y="1609"/>
                    </a:lnTo>
                    <a:lnTo>
                      <a:pt x="48" y="1617"/>
                    </a:lnTo>
                    <a:lnTo>
                      <a:pt x="48" y="1621"/>
                    </a:lnTo>
                    <a:lnTo>
                      <a:pt x="50" y="1625"/>
                    </a:lnTo>
                    <a:lnTo>
                      <a:pt x="51" y="1628"/>
                    </a:lnTo>
                    <a:lnTo>
                      <a:pt x="53" y="1632"/>
                    </a:lnTo>
                    <a:lnTo>
                      <a:pt x="58" y="1638"/>
                    </a:lnTo>
                    <a:lnTo>
                      <a:pt x="65" y="1641"/>
                    </a:lnTo>
                    <a:lnTo>
                      <a:pt x="73" y="1642"/>
                    </a:lnTo>
                    <a:lnTo>
                      <a:pt x="83" y="1642"/>
                    </a:lnTo>
                    <a:lnTo>
                      <a:pt x="92" y="1640"/>
                    </a:lnTo>
                    <a:lnTo>
                      <a:pt x="101" y="1638"/>
                    </a:lnTo>
                    <a:lnTo>
                      <a:pt x="106" y="1636"/>
                    </a:lnTo>
                    <a:lnTo>
                      <a:pt x="110" y="1636"/>
                    </a:lnTo>
                    <a:lnTo>
                      <a:pt x="116" y="1638"/>
                    </a:lnTo>
                    <a:lnTo>
                      <a:pt x="121" y="1640"/>
                    </a:lnTo>
                    <a:lnTo>
                      <a:pt x="127" y="1642"/>
                    </a:lnTo>
                    <a:lnTo>
                      <a:pt x="132" y="1645"/>
                    </a:lnTo>
                    <a:lnTo>
                      <a:pt x="136" y="1648"/>
                    </a:lnTo>
                    <a:lnTo>
                      <a:pt x="139" y="1652"/>
                    </a:lnTo>
                    <a:lnTo>
                      <a:pt x="142" y="1661"/>
                    </a:lnTo>
                    <a:lnTo>
                      <a:pt x="144" y="1672"/>
                    </a:lnTo>
                    <a:lnTo>
                      <a:pt x="144" y="1683"/>
                    </a:lnTo>
                    <a:lnTo>
                      <a:pt x="142" y="1691"/>
                    </a:lnTo>
                    <a:lnTo>
                      <a:pt x="140" y="1695"/>
                    </a:lnTo>
                    <a:lnTo>
                      <a:pt x="138" y="1698"/>
                    </a:lnTo>
                    <a:lnTo>
                      <a:pt x="133" y="1702"/>
                    </a:lnTo>
                    <a:lnTo>
                      <a:pt x="128" y="1704"/>
                    </a:lnTo>
                    <a:lnTo>
                      <a:pt x="119" y="1708"/>
                    </a:lnTo>
                    <a:lnTo>
                      <a:pt x="110" y="1710"/>
                    </a:lnTo>
                    <a:lnTo>
                      <a:pt x="102" y="1714"/>
                    </a:lnTo>
                    <a:lnTo>
                      <a:pt x="94" y="1717"/>
                    </a:lnTo>
                    <a:lnTo>
                      <a:pt x="90" y="1720"/>
                    </a:lnTo>
                    <a:lnTo>
                      <a:pt x="87" y="1722"/>
                    </a:lnTo>
                    <a:lnTo>
                      <a:pt x="84" y="1724"/>
                    </a:lnTo>
                    <a:lnTo>
                      <a:pt x="83" y="1728"/>
                    </a:lnTo>
                    <a:lnTo>
                      <a:pt x="83" y="1735"/>
                    </a:lnTo>
                    <a:lnTo>
                      <a:pt x="85" y="1741"/>
                    </a:lnTo>
                    <a:lnTo>
                      <a:pt x="89" y="1746"/>
                    </a:lnTo>
                    <a:lnTo>
                      <a:pt x="94" y="1751"/>
                    </a:lnTo>
                    <a:lnTo>
                      <a:pt x="100" y="1754"/>
                    </a:lnTo>
                    <a:lnTo>
                      <a:pt x="103" y="1760"/>
                    </a:lnTo>
                    <a:lnTo>
                      <a:pt x="104" y="1762"/>
                    </a:lnTo>
                    <a:lnTo>
                      <a:pt x="106" y="1766"/>
                    </a:lnTo>
                    <a:lnTo>
                      <a:pt x="106" y="1770"/>
                    </a:lnTo>
                    <a:lnTo>
                      <a:pt x="104" y="1773"/>
                    </a:lnTo>
                    <a:lnTo>
                      <a:pt x="103" y="1778"/>
                    </a:lnTo>
                    <a:lnTo>
                      <a:pt x="102" y="1783"/>
                    </a:lnTo>
                    <a:lnTo>
                      <a:pt x="102" y="1786"/>
                    </a:lnTo>
                    <a:lnTo>
                      <a:pt x="103" y="1792"/>
                    </a:lnTo>
                    <a:lnTo>
                      <a:pt x="104" y="1803"/>
                    </a:lnTo>
                    <a:lnTo>
                      <a:pt x="104" y="1816"/>
                    </a:lnTo>
                    <a:lnTo>
                      <a:pt x="102" y="1830"/>
                    </a:lnTo>
                    <a:lnTo>
                      <a:pt x="100" y="1843"/>
                    </a:lnTo>
                    <a:lnTo>
                      <a:pt x="97" y="1854"/>
                    </a:lnTo>
                    <a:lnTo>
                      <a:pt x="95" y="1861"/>
                    </a:lnTo>
                    <a:lnTo>
                      <a:pt x="95" y="1865"/>
                    </a:lnTo>
                    <a:lnTo>
                      <a:pt x="96" y="1868"/>
                    </a:lnTo>
                    <a:lnTo>
                      <a:pt x="96" y="1872"/>
                    </a:lnTo>
                    <a:lnTo>
                      <a:pt x="98" y="1877"/>
                    </a:lnTo>
                    <a:lnTo>
                      <a:pt x="102" y="1884"/>
                    </a:lnTo>
                    <a:lnTo>
                      <a:pt x="107" y="1888"/>
                    </a:lnTo>
                    <a:lnTo>
                      <a:pt x="108" y="1890"/>
                    </a:lnTo>
                    <a:lnTo>
                      <a:pt x="108" y="1892"/>
                    </a:lnTo>
                    <a:lnTo>
                      <a:pt x="108" y="1894"/>
                    </a:lnTo>
                    <a:lnTo>
                      <a:pt x="107" y="1898"/>
                    </a:lnTo>
                    <a:lnTo>
                      <a:pt x="95" y="1912"/>
                    </a:lnTo>
                    <a:lnTo>
                      <a:pt x="83" y="1926"/>
                    </a:lnTo>
                    <a:lnTo>
                      <a:pt x="79" y="1935"/>
                    </a:lnTo>
                    <a:lnTo>
                      <a:pt x="77" y="1941"/>
                    </a:lnTo>
                    <a:lnTo>
                      <a:pt x="76" y="1948"/>
                    </a:lnTo>
                    <a:lnTo>
                      <a:pt x="75" y="1955"/>
                    </a:lnTo>
                    <a:lnTo>
                      <a:pt x="72" y="1962"/>
                    </a:lnTo>
                    <a:lnTo>
                      <a:pt x="69" y="1967"/>
                    </a:lnTo>
                    <a:lnTo>
                      <a:pt x="66" y="1969"/>
                    </a:lnTo>
                    <a:lnTo>
                      <a:pt x="64" y="1970"/>
                    </a:lnTo>
                    <a:lnTo>
                      <a:pt x="59" y="1972"/>
                    </a:lnTo>
                    <a:lnTo>
                      <a:pt x="56" y="1973"/>
                    </a:lnTo>
                    <a:lnTo>
                      <a:pt x="44" y="1973"/>
                    </a:lnTo>
                    <a:lnTo>
                      <a:pt x="33" y="1974"/>
                    </a:lnTo>
                    <a:lnTo>
                      <a:pt x="22" y="1975"/>
                    </a:lnTo>
                    <a:lnTo>
                      <a:pt x="15" y="1979"/>
                    </a:lnTo>
                    <a:lnTo>
                      <a:pt x="9" y="1985"/>
                    </a:lnTo>
                    <a:lnTo>
                      <a:pt x="3" y="1993"/>
                    </a:lnTo>
                    <a:lnTo>
                      <a:pt x="2" y="1998"/>
                    </a:lnTo>
                    <a:lnTo>
                      <a:pt x="1" y="2003"/>
                    </a:lnTo>
                    <a:lnTo>
                      <a:pt x="0" y="2007"/>
                    </a:lnTo>
                    <a:lnTo>
                      <a:pt x="1" y="2012"/>
                    </a:lnTo>
                    <a:lnTo>
                      <a:pt x="4" y="2022"/>
                    </a:lnTo>
                    <a:lnTo>
                      <a:pt x="9" y="2032"/>
                    </a:lnTo>
                    <a:lnTo>
                      <a:pt x="15" y="2043"/>
                    </a:lnTo>
                    <a:lnTo>
                      <a:pt x="20" y="2051"/>
                    </a:lnTo>
                    <a:lnTo>
                      <a:pt x="25" y="2058"/>
                    </a:lnTo>
                    <a:lnTo>
                      <a:pt x="28" y="2064"/>
                    </a:lnTo>
                    <a:lnTo>
                      <a:pt x="31" y="2071"/>
                    </a:lnTo>
                    <a:lnTo>
                      <a:pt x="33" y="2079"/>
                    </a:lnTo>
                    <a:lnTo>
                      <a:pt x="35" y="2085"/>
                    </a:lnTo>
                    <a:lnTo>
                      <a:pt x="40" y="2088"/>
                    </a:lnTo>
                    <a:lnTo>
                      <a:pt x="44" y="2090"/>
                    </a:lnTo>
                    <a:lnTo>
                      <a:pt x="48" y="2090"/>
                    </a:lnTo>
                    <a:lnTo>
                      <a:pt x="53" y="2092"/>
                    </a:lnTo>
                    <a:lnTo>
                      <a:pt x="58" y="2093"/>
                    </a:lnTo>
                    <a:lnTo>
                      <a:pt x="63" y="2096"/>
                    </a:lnTo>
                    <a:lnTo>
                      <a:pt x="69" y="2102"/>
                    </a:lnTo>
                    <a:lnTo>
                      <a:pt x="72" y="2109"/>
                    </a:lnTo>
                    <a:lnTo>
                      <a:pt x="76" y="2118"/>
                    </a:lnTo>
                    <a:lnTo>
                      <a:pt x="77" y="2121"/>
                    </a:lnTo>
                    <a:lnTo>
                      <a:pt x="78" y="2125"/>
                    </a:lnTo>
                    <a:lnTo>
                      <a:pt x="78" y="2129"/>
                    </a:lnTo>
                    <a:lnTo>
                      <a:pt x="77" y="2131"/>
                    </a:lnTo>
                    <a:lnTo>
                      <a:pt x="73" y="2136"/>
                    </a:lnTo>
                    <a:lnTo>
                      <a:pt x="70" y="2140"/>
                    </a:lnTo>
                    <a:lnTo>
                      <a:pt x="69" y="2142"/>
                    </a:lnTo>
                    <a:lnTo>
                      <a:pt x="69" y="2145"/>
                    </a:lnTo>
                    <a:lnTo>
                      <a:pt x="69" y="2149"/>
                    </a:lnTo>
                    <a:lnTo>
                      <a:pt x="71" y="2153"/>
                    </a:lnTo>
                    <a:lnTo>
                      <a:pt x="78" y="2163"/>
                    </a:lnTo>
                    <a:lnTo>
                      <a:pt x="83" y="2172"/>
                    </a:lnTo>
                    <a:lnTo>
                      <a:pt x="85" y="2177"/>
                    </a:lnTo>
                    <a:lnTo>
                      <a:pt x="87" y="2181"/>
                    </a:lnTo>
                    <a:lnTo>
                      <a:pt x="88" y="2186"/>
                    </a:lnTo>
                    <a:lnTo>
                      <a:pt x="88" y="2192"/>
                    </a:lnTo>
                    <a:lnTo>
                      <a:pt x="87" y="2202"/>
                    </a:lnTo>
                    <a:lnTo>
                      <a:pt x="84" y="2212"/>
                    </a:lnTo>
                    <a:lnTo>
                      <a:pt x="84" y="2215"/>
                    </a:lnTo>
                    <a:lnTo>
                      <a:pt x="85" y="2219"/>
                    </a:lnTo>
                    <a:lnTo>
                      <a:pt x="88" y="2222"/>
                    </a:lnTo>
                    <a:lnTo>
                      <a:pt x="91" y="2226"/>
                    </a:lnTo>
                    <a:lnTo>
                      <a:pt x="104" y="2233"/>
                    </a:lnTo>
                    <a:lnTo>
                      <a:pt x="122" y="2240"/>
                    </a:lnTo>
                    <a:lnTo>
                      <a:pt x="130" y="2245"/>
                    </a:lnTo>
                    <a:lnTo>
                      <a:pt x="139" y="2250"/>
                    </a:lnTo>
                    <a:lnTo>
                      <a:pt x="145" y="2256"/>
                    </a:lnTo>
                    <a:lnTo>
                      <a:pt x="148" y="2262"/>
                    </a:lnTo>
                    <a:lnTo>
                      <a:pt x="151" y="2268"/>
                    </a:lnTo>
                    <a:lnTo>
                      <a:pt x="153" y="2274"/>
                    </a:lnTo>
                    <a:lnTo>
                      <a:pt x="153" y="2278"/>
                    </a:lnTo>
                    <a:lnTo>
                      <a:pt x="154" y="2283"/>
                    </a:lnTo>
                    <a:lnTo>
                      <a:pt x="153" y="2291"/>
                    </a:lnTo>
                    <a:lnTo>
                      <a:pt x="153" y="2302"/>
                    </a:lnTo>
                    <a:lnTo>
                      <a:pt x="153" y="2314"/>
                    </a:lnTo>
                    <a:lnTo>
                      <a:pt x="157" y="2329"/>
                    </a:lnTo>
                    <a:lnTo>
                      <a:pt x="159" y="2337"/>
                    </a:lnTo>
                    <a:lnTo>
                      <a:pt x="161" y="2344"/>
                    </a:lnTo>
                    <a:lnTo>
                      <a:pt x="165" y="2350"/>
                    </a:lnTo>
                    <a:lnTo>
                      <a:pt x="169" y="2354"/>
                    </a:lnTo>
                    <a:lnTo>
                      <a:pt x="176" y="2365"/>
                    </a:lnTo>
                    <a:lnTo>
                      <a:pt x="183" y="2379"/>
                    </a:lnTo>
                    <a:lnTo>
                      <a:pt x="188" y="2385"/>
                    </a:lnTo>
                    <a:lnTo>
                      <a:pt x="191" y="2391"/>
                    </a:lnTo>
                    <a:lnTo>
                      <a:pt x="196" y="2396"/>
                    </a:lnTo>
                    <a:lnTo>
                      <a:pt x="199" y="2400"/>
                    </a:lnTo>
                    <a:lnTo>
                      <a:pt x="204" y="2402"/>
                    </a:lnTo>
                    <a:lnTo>
                      <a:pt x="209" y="2403"/>
                    </a:lnTo>
                    <a:lnTo>
                      <a:pt x="215" y="2404"/>
                    </a:lnTo>
                    <a:lnTo>
                      <a:pt x="221" y="2404"/>
                    </a:lnTo>
                    <a:lnTo>
                      <a:pt x="227" y="2404"/>
                    </a:lnTo>
                    <a:lnTo>
                      <a:pt x="233" y="2405"/>
                    </a:lnTo>
                    <a:lnTo>
                      <a:pt x="237" y="2408"/>
                    </a:lnTo>
                    <a:lnTo>
                      <a:pt x="241" y="2410"/>
                    </a:lnTo>
                    <a:lnTo>
                      <a:pt x="248" y="2416"/>
                    </a:lnTo>
                    <a:lnTo>
                      <a:pt x="255" y="2421"/>
                    </a:lnTo>
                    <a:lnTo>
                      <a:pt x="265" y="2423"/>
                    </a:lnTo>
                    <a:lnTo>
                      <a:pt x="274" y="2424"/>
                    </a:lnTo>
                    <a:lnTo>
                      <a:pt x="279" y="2424"/>
                    </a:lnTo>
                    <a:lnTo>
                      <a:pt x="281" y="2426"/>
                    </a:lnTo>
                    <a:lnTo>
                      <a:pt x="284" y="2427"/>
                    </a:lnTo>
                    <a:lnTo>
                      <a:pt x="284" y="2429"/>
                    </a:lnTo>
                    <a:lnTo>
                      <a:pt x="283" y="2435"/>
                    </a:lnTo>
                    <a:lnTo>
                      <a:pt x="279" y="2441"/>
                    </a:lnTo>
                    <a:lnTo>
                      <a:pt x="278" y="2443"/>
                    </a:lnTo>
                    <a:lnTo>
                      <a:pt x="278" y="2446"/>
                    </a:lnTo>
                    <a:lnTo>
                      <a:pt x="278" y="2448"/>
                    </a:lnTo>
                    <a:lnTo>
                      <a:pt x="280" y="2451"/>
                    </a:lnTo>
                    <a:lnTo>
                      <a:pt x="285" y="2457"/>
                    </a:lnTo>
                    <a:lnTo>
                      <a:pt x="291" y="2463"/>
                    </a:lnTo>
                    <a:lnTo>
                      <a:pt x="300" y="2470"/>
                    </a:lnTo>
                    <a:lnTo>
                      <a:pt x="314" y="2477"/>
                    </a:lnTo>
                    <a:lnTo>
                      <a:pt x="322" y="2479"/>
                    </a:lnTo>
                    <a:lnTo>
                      <a:pt x="329" y="2482"/>
                    </a:lnTo>
                    <a:lnTo>
                      <a:pt x="336" y="2483"/>
                    </a:lnTo>
                    <a:lnTo>
                      <a:pt x="343" y="2483"/>
                    </a:lnTo>
                    <a:lnTo>
                      <a:pt x="349" y="2480"/>
                    </a:lnTo>
                    <a:lnTo>
                      <a:pt x="355" y="2478"/>
                    </a:lnTo>
                    <a:lnTo>
                      <a:pt x="360" y="2476"/>
                    </a:lnTo>
                    <a:lnTo>
                      <a:pt x="363" y="2472"/>
                    </a:lnTo>
                    <a:lnTo>
                      <a:pt x="372" y="2463"/>
                    </a:lnTo>
                    <a:lnTo>
                      <a:pt x="379" y="2454"/>
                    </a:lnTo>
                    <a:lnTo>
                      <a:pt x="383" y="2451"/>
                    </a:lnTo>
                    <a:lnTo>
                      <a:pt x="387" y="2447"/>
                    </a:lnTo>
                    <a:lnTo>
                      <a:pt x="391" y="2445"/>
                    </a:lnTo>
                    <a:lnTo>
                      <a:pt x="396" y="2442"/>
                    </a:lnTo>
                    <a:lnTo>
                      <a:pt x="399" y="2442"/>
                    </a:lnTo>
                    <a:lnTo>
                      <a:pt x="403" y="2442"/>
                    </a:lnTo>
                    <a:lnTo>
                      <a:pt x="406" y="2443"/>
                    </a:lnTo>
                    <a:lnTo>
                      <a:pt x="410" y="2447"/>
                    </a:lnTo>
                    <a:lnTo>
                      <a:pt x="412" y="2451"/>
                    </a:lnTo>
                    <a:lnTo>
                      <a:pt x="416" y="2453"/>
                    </a:lnTo>
                    <a:lnTo>
                      <a:pt x="418" y="2455"/>
                    </a:lnTo>
                    <a:lnTo>
                      <a:pt x="423" y="2458"/>
                    </a:lnTo>
                    <a:lnTo>
                      <a:pt x="432" y="2459"/>
                    </a:lnTo>
                    <a:lnTo>
                      <a:pt x="443" y="2459"/>
                    </a:lnTo>
                    <a:lnTo>
                      <a:pt x="455" y="2459"/>
                    </a:lnTo>
                    <a:lnTo>
                      <a:pt x="465" y="2455"/>
                    </a:lnTo>
                    <a:lnTo>
                      <a:pt x="468" y="2454"/>
                    </a:lnTo>
                    <a:lnTo>
                      <a:pt x="470" y="2451"/>
                    </a:lnTo>
                    <a:lnTo>
                      <a:pt x="473" y="2447"/>
                    </a:lnTo>
                    <a:lnTo>
                      <a:pt x="475" y="2443"/>
                    </a:lnTo>
                    <a:lnTo>
                      <a:pt x="479" y="2436"/>
                    </a:lnTo>
                    <a:lnTo>
                      <a:pt x="484" y="2432"/>
                    </a:lnTo>
                    <a:lnTo>
                      <a:pt x="487" y="2429"/>
                    </a:lnTo>
                    <a:lnTo>
                      <a:pt x="491" y="2429"/>
                    </a:lnTo>
                    <a:lnTo>
                      <a:pt x="494" y="2428"/>
                    </a:lnTo>
                    <a:lnTo>
                      <a:pt x="500" y="2429"/>
                    </a:lnTo>
                    <a:lnTo>
                      <a:pt x="511" y="2430"/>
                    </a:lnTo>
                    <a:lnTo>
                      <a:pt x="522" y="2432"/>
                    </a:lnTo>
                    <a:lnTo>
                      <a:pt x="530" y="2433"/>
                    </a:lnTo>
                    <a:lnTo>
                      <a:pt x="539" y="2434"/>
                    </a:lnTo>
                    <a:lnTo>
                      <a:pt x="543" y="2435"/>
                    </a:lnTo>
                    <a:lnTo>
                      <a:pt x="545" y="2436"/>
                    </a:lnTo>
                    <a:lnTo>
                      <a:pt x="548" y="2438"/>
                    </a:lnTo>
                    <a:lnTo>
                      <a:pt x="549" y="2439"/>
                    </a:lnTo>
                    <a:lnTo>
                      <a:pt x="549" y="2441"/>
                    </a:lnTo>
                    <a:lnTo>
                      <a:pt x="549" y="2442"/>
                    </a:lnTo>
                    <a:lnTo>
                      <a:pt x="547" y="2445"/>
                    </a:lnTo>
                    <a:lnTo>
                      <a:pt x="544" y="2446"/>
                    </a:lnTo>
                    <a:lnTo>
                      <a:pt x="538" y="2451"/>
                    </a:lnTo>
                    <a:lnTo>
                      <a:pt x="535" y="2458"/>
                    </a:lnTo>
                    <a:lnTo>
                      <a:pt x="533" y="2461"/>
                    </a:lnTo>
                    <a:lnTo>
                      <a:pt x="533" y="2466"/>
                    </a:lnTo>
                    <a:lnTo>
                      <a:pt x="535" y="2471"/>
                    </a:lnTo>
                    <a:lnTo>
                      <a:pt x="537" y="2477"/>
                    </a:lnTo>
                    <a:lnTo>
                      <a:pt x="544" y="2487"/>
                    </a:lnTo>
                    <a:lnTo>
                      <a:pt x="553" y="2499"/>
                    </a:lnTo>
                    <a:lnTo>
                      <a:pt x="561" y="2512"/>
                    </a:lnTo>
                    <a:lnTo>
                      <a:pt x="569" y="2528"/>
                    </a:lnTo>
                    <a:lnTo>
                      <a:pt x="575" y="2543"/>
                    </a:lnTo>
                    <a:lnTo>
                      <a:pt x="582" y="2558"/>
                    </a:lnTo>
                    <a:lnTo>
                      <a:pt x="586" y="2565"/>
                    </a:lnTo>
                    <a:lnTo>
                      <a:pt x="589" y="2573"/>
                    </a:lnTo>
                    <a:lnTo>
                      <a:pt x="595" y="2580"/>
                    </a:lnTo>
                    <a:lnTo>
                      <a:pt x="601" y="2587"/>
                    </a:lnTo>
                    <a:lnTo>
                      <a:pt x="608" y="2594"/>
                    </a:lnTo>
                    <a:lnTo>
                      <a:pt x="616" y="2602"/>
                    </a:lnTo>
                    <a:lnTo>
                      <a:pt x="623" y="2606"/>
                    </a:lnTo>
                    <a:lnTo>
                      <a:pt x="629" y="2611"/>
                    </a:lnTo>
                    <a:lnTo>
                      <a:pt x="642" y="2618"/>
                    </a:lnTo>
                    <a:lnTo>
                      <a:pt x="652" y="2622"/>
                    </a:lnTo>
                    <a:lnTo>
                      <a:pt x="663" y="2625"/>
                    </a:lnTo>
                    <a:lnTo>
                      <a:pt x="674" y="2630"/>
                    </a:lnTo>
                    <a:lnTo>
                      <a:pt x="679" y="2634"/>
                    </a:lnTo>
                    <a:lnTo>
                      <a:pt x="682" y="2637"/>
                    </a:lnTo>
                    <a:lnTo>
                      <a:pt x="687" y="2641"/>
                    </a:lnTo>
                    <a:lnTo>
                      <a:pt x="689" y="2646"/>
                    </a:lnTo>
                    <a:lnTo>
                      <a:pt x="696" y="2657"/>
                    </a:lnTo>
                    <a:lnTo>
                      <a:pt x="705" y="2672"/>
                    </a:lnTo>
                    <a:lnTo>
                      <a:pt x="713" y="2685"/>
                    </a:lnTo>
                    <a:lnTo>
                      <a:pt x="720" y="2693"/>
                    </a:lnTo>
                    <a:lnTo>
                      <a:pt x="724" y="2694"/>
                    </a:lnTo>
                    <a:lnTo>
                      <a:pt x="727" y="2694"/>
                    </a:lnTo>
                    <a:lnTo>
                      <a:pt x="732" y="2693"/>
                    </a:lnTo>
                    <a:lnTo>
                      <a:pt x="737" y="2692"/>
                    </a:lnTo>
                    <a:lnTo>
                      <a:pt x="745" y="2686"/>
                    </a:lnTo>
                    <a:lnTo>
                      <a:pt x="753" y="2680"/>
                    </a:lnTo>
                    <a:lnTo>
                      <a:pt x="757" y="2678"/>
                    </a:lnTo>
                    <a:lnTo>
                      <a:pt x="765" y="2678"/>
                    </a:lnTo>
                    <a:lnTo>
                      <a:pt x="774" y="2679"/>
                    </a:lnTo>
                    <a:lnTo>
                      <a:pt x="784" y="2681"/>
                    </a:lnTo>
                    <a:lnTo>
                      <a:pt x="793" y="2685"/>
                    </a:lnTo>
                    <a:lnTo>
                      <a:pt x="800" y="2688"/>
                    </a:lnTo>
                    <a:lnTo>
                      <a:pt x="802" y="2691"/>
                    </a:lnTo>
                    <a:lnTo>
                      <a:pt x="805" y="2693"/>
                    </a:lnTo>
                    <a:lnTo>
                      <a:pt x="805" y="2695"/>
                    </a:lnTo>
                    <a:lnTo>
                      <a:pt x="805" y="2699"/>
                    </a:lnTo>
                    <a:lnTo>
                      <a:pt x="800" y="2709"/>
                    </a:lnTo>
                    <a:lnTo>
                      <a:pt x="796" y="2717"/>
                    </a:lnTo>
                    <a:lnTo>
                      <a:pt x="795" y="2720"/>
                    </a:lnTo>
                    <a:lnTo>
                      <a:pt x="794" y="2725"/>
                    </a:lnTo>
                    <a:lnTo>
                      <a:pt x="794" y="2729"/>
                    </a:lnTo>
                    <a:lnTo>
                      <a:pt x="795" y="2735"/>
                    </a:lnTo>
                    <a:lnTo>
                      <a:pt x="797" y="2739"/>
                    </a:lnTo>
                    <a:lnTo>
                      <a:pt x="801" y="2742"/>
                    </a:lnTo>
                    <a:lnTo>
                      <a:pt x="805" y="2744"/>
                    </a:lnTo>
                    <a:lnTo>
                      <a:pt x="809" y="2745"/>
                    </a:lnTo>
                    <a:lnTo>
                      <a:pt x="818" y="2745"/>
                    </a:lnTo>
                    <a:lnTo>
                      <a:pt x="824" y="2743"/>
                    </a:lnTo>
                    <a:lnTo>
                      <a:pt x="827" y="2742"/>
                    </a:lnTo>
                    <a:lnTo>
                      <a:pt x="831" y="2742"/>
                    </a:lnTo>
                    <a:lnTo>
                      <a:pt x="835" y="2744"/>
                    </a:lnTo>
                    <a:lnTo>
                      <a:pt x="839" y="2748"/>
                    </a:lnTo>
                    <a:lnTo>
                      <a:pt x="850" y="2747"/>
                    </a:lnTo>
                    <a:lnTo>
                      <a:pt x="870" y="2748"/>
                    </a:lnTo>
                    <a:lnTo>
                      <a:pt x="889" y="2761"/>
                    </a:lnTo>
                    <a:lnTo>
                      <a:pt x="903" y="2772"/>
                    </a:lnTo>
                    <a:lnTo>
                      <a:pt x="915" y="2774"/>
                    </a:lnTo>
                    <a:lnTo>
                      <a:pt x="928" y="2775"/>
                    </a:lnTo>
                    <a:lnTo>
                      <a:pt x="942" y="2775"/>
                    </a:lnTo>
                    <a:lnTo>
                      <a:pt x="954" y="2774"/>
                    </a:lnTo>
                    <a:lnTo>
                      <a:pt x="961" y="2772"/>
                    </a:lnTo>
                    <a:lnTo>
                      <a:pt x="967" y="2770"/>
                    </a:lnTo>
                    <a:lnTo>
                      <a:pt x="970" y="2770"/>
                    </a:lnTo>
                    <a:lnTo>
                      <a:pt x="972" y="2772"/>
                    </a:lnTo>
                    <a:lnTo>
                      <a:pt x="976" y="2773"/>
                    </a:lnTo>
                    <a:lnTo>
                      <a:pt x="980" y="2776"/>
                    </a:lnTo>
                    <a:lnTo>
                      <a:pt x="990" y="2785"/>
                    </a:lnTo>
                    <a:lnTo>
                      <a:pt x="1001" y="2793"/>
                    </a:lnTo>
                    <a:lnTo>
                      <a:pt x="1010" y="2799"/>
                    </a:lnTo>
                    <a:lnTo>
                      <a:pt x="1017" y="2802"/>
                    </a:lnTo>
                    <a:lnTo>
                      <a:pt x="1024" y="2805"/>
                    </a:lnTo>
                    <a:lnTo>
                      <a:pt x="1032" y="2804"/>
                    </a:lnTo>
                    <a:lnTo>
                      <a:pt x="1039" y="2801"/>
                    </a:lnTo>
                    <a:lnTo>
                      <a:pt x="1045" y="2799"/>
                    </a:lnTo>
                    <a:lnTo>
                      <a:pt x="1047" y="2798"/>
                    </a:lnTo>
                    <a:lnTo>
                      <a:pt x="1052" y="2797"/>
                    </a:lnTo>
                    <a:lnTo>
                      <a:pt x="1055" y="2797"/>
                    </a:lnTo>
                    <a:lnTo>
                      <a:pt x="1060" y="2797"/>
                    </a:lnTo>
                    <a:lnTo>
                      <a:pt x="1065" y="2798"/>
                    </a:lnTo>
                    <a:lnTo>
                      <a:pt x="1068" y="2800"/>
                    </a:lnTo>
                    <a:lnTo>
                      <a:pt x="1072" y="2802"/>
                    </a:lnTo>
                    <a:lnTo>
                      <a:pt x="1074" y="2805"/>
                    </a:lnTo>
                    <a:lnTo>
                      <a:pt x="1078" y="2819"/>
                    </a:lnTo>
                    <a:lnTo>
                      <a:pt x="1081" y="2835"/>
                    </a:lnTo>
                    <a:lnTo>
                      <a:pt x="1083" y="2837"/>
                    </a:lnTo>
                    <a:lnTo>
                      <a:pt x="1085" y="2839"/>
                    </a:lnTo>
                    <a:lnTo>
                      <a:pt x="1087" y="2840"/>
                    </a:lnTo>
                    <a:lnTo>
                      <a:pt x="1091" y="2842"/>
                    </a:lnTo>
                    <a:lnTo>
                      <a:pt x="1098" y="2842"/>
                    </a:lnTo>
                    <a:lnTo>
                      <a:pt x="1108" y="2840"/>
                    </a:lnTo>
                    <a:lnTo>
                      <a:pt x="1118" y="2838"/>
                    </a:lnTo>
                    <a:lnTo>
                      <a:pt x="1130" y="2837"/>
                    </a:lnTo>
                    <a:lnTo>
                      <a:pt x="1136" y="2837"/>
                    </a:lnTo>
                    <a:lnTo>
                      <a:pt x="1142" y="2838"/>
                    </a:lnTo>
                    <a:lnTo>
                      <a:pt x="1147" y="2840"/>
                    </a:lnTo>
                    <a:lnTo>
                      <a:pt x="1150" y="2844"/>
                    </a:lnTo>
                    <a:lnTo>
                      <a:pt x="1155" y="2852"/>
                    </a:lnTo>
                    <a:lnTo>
                      <a:pt x="1160" y="2862"/>
                    </a:lnTo>
                    <a:lnTo>
                      <a:pt x="1166" y="2870"/>
                    </a:lnTo>
                    <a:lnTo>
                      <a:pt x="1173" y="2881"/>
                    </a:lnTo>
                    <a:lnTo>
                      <a:pt x="1181" y="2889"/>
                    </a:lnTo>
                    <a:lnTo>
                      <a:pt x="1187" y="2895"/>
                    </a:lnTo>
                    <a:lnTo>
                      <a:pt x="1191" y="2898"/>
                    </a:lnTo>
                    <a:lnTo>
                      <a:pt x="1194" y="2899"/>
                    </a:lnTo>
                    <a:lnTo>
                      <a:pt x="1198" y="2900"/>
                    </a:lnTo>
                    <a:lnTo>
                      <a:pt x="1203" y="2899"/>
                    </a:lnTo>
                    <a:lnTo>
                      <a:pt x="1210" y="2899"/>
                    </a:lnTo>
                    <a:lnTo>
                      <a:pt x="1216" y="2899"/>
                    </a:lnTo>
                    <a:lnTo>
                      <a:pt x="1218" y="2900"/>
                    </a:lnTo>
                    <a:lnTo>
                      <a:pt x="1221" y="2902"/>
                    </a:lnTo>
                    <a:lnTo>
                      <a:pt x="1222" y="2905"/>
                    </a:lnTo>
                    <a:lnTo>
                      <a:pt x="1223" y="2907"/>
                    </a:lnTo>
                    <a:lnTo>
                      <a:pt x="1225" y="2915"/>
                    </a:lnTo>
                    <a:lnTo>
                      <a:pt x="1229" y="2922"/>
                    </a:lnTo>
                    <a:lnTo>
                      <a:pt x="1231" y="2925"/>
                    </a:lnTo>
                    <a:lnTo>
                      <a:pt x="1235" y="2928"/>
                    </a:lnTo>
                    <a:lnTo>
                      <a:pt x="1238" y="2930"/>
                    </a:lnTo>
                    <a:lnTo>
                      <a:pt x="1244" y="2931"/>
                    </a:lnTo>
                    <a:lnTo>
                      <a:pt x="1254" y="2930"/>
                    </a:lnTo>
                    <a:lnTo>
                      <a:pt x="1261" y="2927"/>
                    </a:lnTo>
                    <a:lnTo>
                      <a:pt x="1268" y="2924"/>
                    </a:lnTo>
                    <a:lnTo>
                      <a:pt x="1276" y="2917"/>
                    </a:lnTo>
                    <a:lnTo>
                      <a:pt x="1281" y="2913"/>
                    </a:lnTo>
                    <a:lnTo>
                      <a:pt x="1287" y="2911"/>
                    </a:lnTo>
                    <a:lnTo>
                      <a:pt x="1293" y="2908"/>
                    </a:lnTo>
                    <a:lnTo>
                      <a:pt x="1300" y="2907"/>
                    </a:lnTo>
                    <a:lnTo>
                      <a:pt x="1314" y="2907"/>
                    </a:lnTo>
                    <a:lnTo>
                      <a:pt x="1325" y="2907"/>
                    </a:lnTo>
                    <a:lnTo>
                      <a:pt x="1330" y="2908"/>
                    </a:lnTo>
                    <a:lnTo>
                      <a:pt x="1335" y="2911"/>
                    </a:lnTo>
                    <a:lnTo>
                      <a:pt x="1338" y="2912"/>
                    </a:lnTo>
                    <a:lnTo>
                      <a:pt x="1343" y="2915"/>
                    </a:lnTo>
                    <a:lnTo>
                      <a:pt x="1350" y="2922"/>
                    </a:lnTo>
                    <a:lnTo>
                      <a:pt x="1356" y="2932"/>
                    </a:lnTo>
                    <a:lnTo>
                      <a:pt x="1362" y="2943"/>
                    </a:lnTo>
                    <a:lnTo>
                      <a:pt x="1368" y="2952"/>
                    </a:lnTo>
                    <a:lnTo>
                      <a:pt x="1372" y="2956"/>
                    </a:lnTo>
                    <a:lnTo>
                      <a:pt x="1375" y="2958"/>
                    </a:lnTo>
                    <a:lnTo>
                      <a:pt x="1379" y="2959"/>
                    </a:lnTo>
                    <a:lnTo>
                      <a:pt x="1383" y="2959"/>
                    </a:lnTo>
                    <a:lnTo>
                      <a:pt x="1392" y="2958"/>
                    </a:lnTo>
                    <a:lnTo>
                      <a:pt x="1399" y="2958"/>
                    </a:lnTo>
                    <a:lnTo>
                      <a:pt x="1402" y="2959"/>
                    </a:lnTo>
                    <a:lnTo>
                      <a:pt x="1405" y="2961"/>
                    </a:lnTo>
                    <a:lnTo>
                      <a:pt x="1407" y="2962"/>
                    </a:lnTo>
                    <a:lnTo>
                      <a:pt x="1410" y="2964"/>
                    </a:lnTo>
                    <a:lnTo>
                      <a:pt x="1416" y="2970"/>
                    </a:lnTo>
                    <a:lnTo>
                      <a:pt x="1426" y="2975"/>
                    </a:lnTo>
                    <a:lnTo>
                      <a:pt x="1437" y="2978"/>
                    </a:lnTo>
                    <a:lnTo>
                      <a:pt x="1446" y="2981"/>
                    </a:lnTo>
                    <a:lnTo>
                      <a:pt x="1455" y="2980"/>
                    </a:lnTo>
                    <a:lnTo>
                      <a:pt x="1462" y="2977"/>
                    </a:lnTo>
                    <a:lnTo>
                      <a:pt x="1468" y="2972"/>
                    </a:lnTo>
                    <a:lnTo>
                      <a:pt x="1474" y="2966"/>
                    </a:lnTo>
                    <a:lnTo>
                      <a:pt x="1477" y="2963"/>
                    </a:lnTo>
                    <a:lnTo>
                      <a:pt x="1481" y="2961"/>
                    </a:lnTo>
                    <a:lnTo>
                      <a:pt x="1484" y="2959"/>
                    </a:lnTo>
                    <a:lnTo>
                      <a:pt x="1489" y="2959"/>
                    </a:lnTo>
                    <a:lnTo>
                      <a:pt x="1498" y="2959"/>
                    </a:lnTo>
                    <a:lnTo>
                      <a:pt x="1506" y="2961"/>
                    </a:lnTo>
                    <a:lnTo>
                      <a:pt x="1517" y="2962"/>
                    </a:lnTo>
                    <a:lnTo>
                      <a:pt x="1526" y="2962"/>
                    </a:lnTo>
                    <a:lnTo>
                      <a:pt x="1532" y="2962"/>
                    </a:lnTo>
                    <a:lnTo>
                      <a:pt x="1536" y="2959"/>
                    </a:lnTo>
                    <a:lnTo>
                      <a:pt x="1540" y="2957"/>
                    </a:lnTo>
                    <a:lnTo>
                      <a:pt x="1543" y="2953"/>
                    </a:lnTo>
                    <a:lnTo>
                      <a:pt x="1547" y="2947"/>
                    </a:lnTo>
                    <a:lnTo>
                      <a:pt x="1553" y="2944"/>
                    </a:lnTo>
                    <a:lnTo>
                      <a:pt x="1562" y="2942"/>
                    </a:lnTo>
                    <a:lnTo>
                      <a:pt x="1575" y="2940"/>
                    </a:lnTo>
                    <a:lnTo>
                      <a:pt x="1589" y="2940"/>
                    </a:lnTo>
                    <a:lnTo>
                      <a:pt x="1603" y="2938"/>
                    </a:lnTo>
                    <a:lnTo>
                      <a:pt x="1609" y="2937"/>
                    </a:lnTo>
                    <a:lnTo>
                      <a:pt x="1614" y="2936"/>
                    </a:lnTo>
                    <a:lnTo>
                      <a:pt x="1619" y="2933"/>
                    </a:lnTo>
                    <a:lnTo>
                      <a:pt x="1621" y="2930"/>
                    </a:lnTo>
                    <a:lnTo>
                      <a:pt x="1627" y="2924"/>
                    </a:lnTo>
                    <a:lnTo>
                      <a:pt x="1632" y="2919"/>
                    </a:lnTo>
                    <a:lnTo>
                      <a:pt x="1633" y="2918"/>
                    </a:lnTo>
                    <a:lnTo>
                      <a:pt x="1637" y="2918"/>
                    </a:lnTo>
                    <a:lnTo>
                      <a:pt x="1639" y="2919"/>
                    </a:lnTo>
                    <a:lnTo>
                      <a:pt x="1643" y="2922"/>
                    </a:lnTo>
                    <a:lnTo>
                      <a:pt x="1651" y="2932"/>
                    </a:lnTo>
                    <a:lnTo>
                      <a:pt x="1663" y="2942"/>
                    </a:lnTo>
                    <a:lnTo>
                      <a:pt x="1672" y="2951"/>
                    </a:lnTo>
                    <a:lnTo>
                      <a:pt x="1679" y="2958"/>
                    </a:lnTo>
                    <a:lnTo>
                      <a:pt x="1683" y="2964"/>
                    </a:lnTo>
                    <a:lnTo>
                      <a:pt x="1685" y="2970"/>
                    </a:lnTo>
                    <a:lnTo>
                      <a:pt x="1688" y="2977"/>
                    </a:lnTo>
                    <a:lnTo>
                      <a:pt x="1689" y="2985"/>
                    </a:lnTo>
                    <a:lnTo>
                      <a:pt x="1693" y="2995"/>
                    </a:lnTo>
                    <a:lnTo>
                      <a:pt x="1696" y="3002"/>
                    </a:lnTo>
                    <a:lnTo>
                      <a:pt x="1698" y="3006"/>
                    </a:lnTo>
                    <a:lnTo>
                      <a:pt x="1702" y="3008"/>
                    </a:lnTo>
                    <a:lnTo>
                      <a:pt x="1706" y="3009"/>
                    </a:lnTo>
                    <a:lnTo>
                      <a:pt x="1709" y="3010"/>
                    </a:lnTo>
                    <a:lnTo>
                      <a:pt x="1716" y="3012"/>
                    </a:lnTo>
                    <a:lnTo>
                      <a:pt x="1721" y="3014"/>
                    </a:lnTo>
                    <a:lnTo>
                      <a:pt x="1723" y="3016"/>
                    </a:lnTo>
                    <a:lnTo>
                      <a:pt x="1725" y="3019"/>
                    </a:lnTo>
                    <a:lnTo>
                      <a:pt x="1726" y="3021"/>
                    </a:lnTo>
                    <a:lnTo>
                      <a:pt x="1727" y="3025"/>
                    </a:lnTo>
                    <a:lnTo>
                      <a:pt x="1729" y="3035"/>
                    </a:lnTo>
                    <a:lnTo>
                      <a:pt x="1732" y="3047"/>
                    </a:lnTo>
                    <a:lnTo>
                      <a:pt x="1734" y="3053"/>
                    </a:lnTo>
                    <a:lnTo>
                      <a:pt x="1736" y="3060"/>
                    </a:lnTo>
                    <a:lnTo>
                      <a:pt x="1739" y="3066"/>
                    </a:lnTo>
                    <a:lnTo>
                      <a:pt x="1744" y="3072"/>
                    </a:lnTo>
                    <a:lnTo>
                      <a:pt x="1753" y="3085"/>
                    </a:lnTo>
                    <a:lnTo>
                      <a:pt x="1764" y="3100"/>
                    </a:lnTo>
                    <a:lnTo>
                      <a:pt x="1773" y="3111"/>
                    </a:lnTo>
                    <a:lnTo>
                      <a:pt x="1782" y="3121"/>
                    </a:lnTo>
                    <a:lnTo>
                      <a:pt x="1786" y="3125"/>
                    </a:lnTo>
                    <a:lnTo>
                      <a:pt x="1792" y="3126"/>
                    </a:lnTo>
                    <a:lnTo>
                      <a:pt x="1799" y="3128"/>
                    </a:lnTo>
                    <a:lnTo>
                      <a:pt x="1807" y="3129"/>
                    </a:lnTo>
                    <a:lnTo>
                      <a:pt x="1822" y="3130"/>
                    </a:lnTo>
                    <a:lnTo>
                      <a:pt x="1834" y="3132"/>
                    </a:lnTo>
                    <a:lnTo>
                      <a:pt x="1843" y="3133"/>
                    </a:lnTo>
                    <a:lnTo>
                      <a:pt x="1849" y="3135"/>
                    </a:lnTo>
                    <a:lnTo>
                      <a:pt x="1853" y="3136"/>
                    </a:lnTo>
                    <a:lnTo>
                      <a:pt x="1854" y="3139"/>
                    </a:lnTo>
                    <a:lnTo>
                      <a:pt x="1857" y="3142"/>
                    </a:lnTo>
                    <a:lnTo>
                      <a:pt x="1858" y="3146"/>
                    </a:lnTo>
                    <a:lnTo>
                      <a:pt x="1859" y="3153"/>
                    </a:lnTo>
                    <a:lnTo>
                      <a:pt x="1861" y="3159"/>
                    </a:lnTo>
                    <a:lnTo>
                      <a:pt x="1864" y="3161"/>
                    </a:lnTo>
                    <a:lnTo>
                      <a:pt x="1866" y="3163"/>
                    </a:lnTo>
                    <a:lnTo>
                      <a:pt x="1870" y="3164"/>
                    </a:lnTo>
                    <a:lnTo>
                      <a:pt x="1874" y="3165"/>
                    </a:lnTo>
                    <a:lnTo>
                      <a:pt x="1883" y="3167"/>
                    </a:lnTo>
                    <a:lnTo>
                      <a:pt x="1887" y="3171"/>
                    </a:lnTo>
                    <a:lnTo>
                      <a:pt x="1891" y="3176"/>
                    </a:lnTo>
                    <a:lnTo>
                      <a:pt x="1893" y="3183"/>
                    </a:lnTo>
                    <a:lnTo>
                      <a:pt x="1893" y="3191"/>
                    </a:lnTo>
                    <a:lnTo>
                      <a:pt x="1892" y="3199"/>
                    </a:lnTo>
                    <a:lnTo>
                      <a:pt x="1889" y="3208"/>
                    </a:lnTo>
                    <a:lnTo>
                      <a:pt x="1886" y="3215"/>
                    </a:lnTo>
                    <a:lnTo>
                      <a:pt x="1883" y="3220"/>
                    </a:lnTo>
                    <a:lnTo>
                      <a:pt x="1882" y="3223"/>
                    </a:lnTo>
                    <a:lnTo>
                      <a:pt x="1880" y="3227"/>
                    </a:lnTo>
                    <a:lnTo>
                      <a:pt x="1880" y="3230"/>
                    </a:lnTo>
                    <a:lnTo>
                      <a:pt x="1880" y="3235"/>
                    </a:lnTo>
                    <a:lnTo>
                      <a:pt x="1879" y="3240"/>
                    </a:lnTo>
                    <a:lnTo>
                      <a:pt x="1876" y="3245"/>
                    </a:lnTo>
                    <a:lnTo>
                      <a:pt x="1870" y="3247"/>
                    </a:lnTo>
                    <a:lnTo>
                      <a:pt x="1867" y="3248"/>
                    </a:lnTo>
                    <a:lnTo>
                      <a:pt x="1865" y="3249"/>
                    </a:lnTo>
                    <a:lnTo>
                      <a:pt x="1863" y="3252"/>
                    </a:lnTo>
                    <a:lnTo>
                      <a:pt x="1860" y="3254"/>
                    </a:lnTo>
                    <a:lnTo>
                      <a:pt x="1858" y="3258"/>
                    </a:lnTo>
                    <a:lnTo>
                      <a:pt x="1858" y="3262"/>
                    </a:lnTo>
                    <a:lnTo>
                      <a:pt x="1857" y="3267"/>
                    </a:lnTo>
                    <a:lnTo>
                      <a:pt x="1858" y="3273"/>
                    </a:lnTo>
                    <a:lnTo>
                      <a:pt x="1860" y="3287"/>
                    </a:lnTo>
                    <a:lnTo>
                      <a:pt x="1866" y="3304"/>
                    </a:lnTo>
                    <a:lnTo>
                      <a:pt x="1873" y="3322"/>
                    </a:lnTo>
                    <a:lnTo>
                      <a:pt x="1882" y="3338"/>
                    </a:lnTo>
                    <a:lnTo>
                      <a:pt x="1890" y="3352"/>
                    </a:lnTo>
                    <a:lnTo>
                      <a:pt x="1898" y="3362"/>
                    </a:lnTo>
                    <a:lnTo>
                      <a:pt x="1905" y="3368"/>
                    </a:lnTo>
                    <a:lnTo>
                      <a:pt x="1911" y="3372"/>
                    </a:lnTo>
                    <a:lnTo>
                      <a:pt x="1914" y="3372"/>
                    </a:lnTo>
                    <a:lnTo>
                      <a:pt x="1916" y="3372"/>
                    </a:lnTo>
                    <a:lnTo>
                      <a:pt x="1920" y="3371"/>
                    </a:lnTo>
                    <a:lnTo>
                      <a:pt x="1923" y="3369"/>
                    </a:lnTo>
                    <a:lnTo>
                      <a:pt x="1929" y="3366"/>
                    </a:lnTo>
                    <a:lnTo>
                      <a:pt x="1936" y="3362"/>
                    </a:lnTo>
                    <a:lnTo>
                      <a:pt x="1942" y="3359"/>
                    </a:lnTo>
                    <a:lnTo>
                      <a:pt x="1949" y="3359"/>
                    </a:lnTo>
                    <a:lnTo>
                      <a:pt x="1958" y="3360"/>
                    </a:lnTo>
                    <a:lnTo>
                      <a:pt x="1966" y="3362"/>
                    </a:lnTo>
                    <a:lnTo>
                      <a:pt x="1974" y="3366"/>
                    </a:lnTo>
                    <a:lnTo>
                      <a:pt x="1983" y="3371"/>
                    </a:lnTo>
                    <a:lnTo>
                      <a:pt x="1986" y="3373"/>
                    </a:lnTo>
                    <a:lnTo>
                      <a:pt x="1990" y="3377"/>
                    </a:lnTo>
                    <a:lnTo>
                      <a:pt x="1992" y="3380"/>
                    </a:lnTo>
                    <a:lnTo>
                      <a:pt x="1994" y="3385"/>
                    </a:lnTo>
                    <a:lnTo>
                      <a:pt x="1997" y="3390"/>
                    </a:lnTo>
                    <a:lnTo>
                      <a:pt x="1999" y="3393"/>
                    </a:lnTo>
                    <a:lnTo>
                      <a:pt x="2002" y="3396"/>
                    </a:lnTo>
                    <a:lnTo>
                      <a:pt x="2004" y="3397"/>
                    </a:lnTo>
                    <a:lnTo>
                      <a:pt x="2008" y="3398"/>
                    </a:lnTo>
                    <a:lnTo>
                      <a:pt x="2011" y="3398"/>
                    </a:lnTo>
                    <a:lnTo>
                      <a:pt x="2015" y="3398"/>
                    </a:lnTo>
                    <a:lnTo>
                      <a:pt x="2018" y="3396"/>
                    </a:lnTo>
                    <a:lnTo>
                      <a:pt x="2025" y="3392"/>
                    </a:lnTo>
                    <a:lnTo>
                      <a:pt x="2031" y="3391"/>
                    </a:lnTo>
                    <a:lnTo>
                      <a:pt x="2036" y="3392"/>
                    </a:lnTo>
                    <a:lnTo>
                      <a:pt x="2042" y="3396"/>
                    </a:lnTo>
                    <a:lnTo>
                      <a:pt x="2047" y="3399"/>
                    </a:lnTo>
                    <a:lnTo>
                      <a:pt x="2052" y="3400"/>
                    </a:lnTo>
                    <a:lnTo>
                      <a:pt x="2057" y="3403"/>
                    </a:lnTo>
                    <a:lnTo>
                      <a:pt x="2065" y="3404"/>
                    </a:lnTo>
                    <a:lnTo>
                      <a:pt x="2076" y="3405"/>
                    </a:lnTo>
                    <a:lnTo>
                      <a:pt x="2087" y="3405"/>
                    </a:lnTo>
                    <a:lnTo>
                      <a:pt x="2095" y="3407"/>
                    </a:lnTo>
                    <a:lnTo>
                      <a:pt x="2105" y="3410"/>
                    </a:lnTo>
                    <a:lnTo>
                      <a:pt x="2109" y="3412"/>
                    </a:lnTo>
                    <a:lnTo>
                      <a:pt x="2112" y="3415"/>
                    </a:lnTo>
                    <a:lnTo>
                      <a:pt x="2115" y="3418"/>
                    </a:lnTo>
                    <a:lnTo>
                      <a:pt x="2116" y="3422"/>
                    </a:lnTo>
                    <a:lnTo>
                      <a:pt x="2116" y="3438"/>
                    </a:lnTo>
                    <a:lnTo>
                      <a:pt x="2116" y="3455"/>
                    </a:lnTo>
                    <a:lnTo>
                      <a:pt x="2118" y="3459"/>
                    </a:lnTo>
                    <a:lnTo>
                      <a:pt x="2120" y="3463"/>
                    </a:lnTo>
                    <a:lnTo>
                      <a:pt x="2124" y="3467"/>
                    </a:lnTo>
                    <a:lnTo>
                      <a:pt x="2129" y="3470"/>
                    </a:lnTo>
                    <a:lnTo>
                      <a:pt x="2135" y="3473"/>
                    </a:lnTo>
                    <a:lnTo>
                      <a:pt x="2139" y="3475"/>
                    </a:lnTo>
                    <a:lnTo>
                      <a:pt x="2144" y="3474"/>
                    </a:lnTo>
                    <a:lnTo>
                      <a:pt x="2149" y="3473"/>
                    </a:lnTo>
                    <a:lnTo>
                      <a:pt x="2153" y="3470"/>
                    </a:lnTo>
                    <a:lnTo>
                      <a:pt x="2154" y="3467"/>
                    </a:lnTo>
                    <a:lnTo>
                      <a:pt x="2155" y="3464"/>
                    </a:lnTo>
                    <a:lnTo>
                      <a:pt x="2155" y="3463"/>
                    </a:lnTo>
                    <a:lnTo>
                      <a:pt x="2154" y="3461"/>
                    </a:lnTo>
                    <a:lnTo>
                      <a:pt x="2153" y="3460"/>
                    </a:lnTo>
                    <a:lnTo>
                      <a:pt x="2150" y="3460"/>
                    </a:lnTo>
                    <a:lnTo>
                      <a:pt x="2147" y="3460"/>
                    </a:lnTo>
                    <a:lnTo>
                      <a:pt x="2144" y="3460"/>
                    </a:lnTo>
                    <a:lnTo>
                      <a:pt x="2142" y="3460"/>
                    </a:lnTo>
                    <a:lnTo>
                      <a:pt x="2141" y="3457"/>
                    </a:lnTo>
                    <a:lnTo>
                      <a:pt x="2141" y="3455"/>
                    </a:lnTo>
                    <a:lnTo>
                      <a:pt x="2141" y="3453"/>
                    </a:lnTo>
                    <a:lnTo>
                      <a:pt x="2142" y="3449"/>
                    </a:lnTo>
                    <a:lnTo>
                      <a:pt x="2143" y="3445"/>
                    </a:lnTo>
                    <a:lnTo>
                      <a:pt x="2147" y="3442"/>
                    </a:lnTo>
                    <a:lnTo>
                      <a:pt x="2153" y="3435"/>
                    </a:lnTo>
                    <a:lnTo>
                      <a:pt x="2159" y="3426"/>
                    </a:lnTo>
                    <a:lnTo>
                      <a:pt x="2161" y="3422"/>
                    </a:lnTo>
                    <a:lnTo>
                      <a:pt x="2161" y="3417"/>
                    </a:lnTo>
                    <a:lnTo>
                      <a:pt x="2161" y="3412"/>
                    </a:lnTo>
                    <a:lnTo>
                      <a:pt x="2159" y="3406"/>
                    </a:lnTo>
                    <a:lnTo>
                      <a:pt x="2154" y="3399"/>
                    </a:lnTo>
                    <a:lnTo>
                      <a:pt x="2151" y="3393"/>
                    </a:lnTo>
                    <a:lnTo>
                      <a:pt x="2151" y="3386"/>
                    </a:lnTo>
                    <a:lnTo>
                      <a:pt x="2151" y="3378"/>
                    </a:lnTo>
                    <a:lnTo>
                      <a:pt x="2148" y="3366"/>
                    </a:lnTo>
                    <a:lnTo>
                      <a:pt x="2142" y="3355"/>
                    </a:lnTo>
                    <a:lnTo>
                      <a:pt x="2141" y="3352"/>
                    </a:lnTo>
                    <a:lnTo>
                      <a:pt x="2139" y="3348"/>
                    </a:lnTo>
                    <a:lnTo>
                      <a:pt x="2139" y="3346"/>
                    </a:lnTo>
                    <a:lnTo>
                      <a:pt x="2141" y="3344"/>
                    </a:lnTo>
                    <a:lnTo>
                      <a:pt x="2143" y="3344"/>
                    </a:lnTo>
                    <a:lnTo>
                      <a:pt x="2147" y="3344"/>
                    </a:lnTo>
                    <a:lnTo>
                      <a:pt x="2149" y="3343"/>
                    </a:lnTo>
                    <a:lnTo>
                      <a:pt x="2151" y="3343"/>
                    </a:lnTo>
                    <a:lnTo>
                      <a:pt x="2153" y="3342"/>
                    </a:lnTo>
                    <a:lnTo>
                      <a:pt x="2154" y="3337"/>
                    </a:lnTo>
                    <a:lnTo>
                      <a:pt x="2154" y="3330"/>
                    </a:lnTo>
                    <a:lnTo>
                      <a:pt x="2154" y="3325"/>
                    </a:lnTo>
                    <a:lnTo>
                      <a:pt x="2155" y="3322"/>
                    </a:lnTo>
                    <a:lnTo>
                      <a:pt x="2157" y="3319"/>
                    </a:lnTo>
                    <a:lnTo>
                      <a:pt x="2160" y="3317"/>
                    </a:lnTo>
                    <a:lnTo>
                      <a:pt x="2163" y="3316"/>
                    </a:lnTo>
                    <a:lnTo>
                      <a:pt x="2168" y="3314"/>
                    </a:lnTo>
                    <a:lnTo>
                      <a:pt x="2174" y="3314"/>
                    </a:lnTo>
                    <a:lnTo>
                      <a:pt x="2181" y="3312"/>
                    </a:lnTo>
                    <a:lnTo>
                      <a:pt x="2187" y="3314"/>
                    </a:lnTo>
                    <a:lnTo>
                      <a:pt x="2193" y="3314"/>
                    </a:lnTo>
                    <a:lnTo>
                      <a:pt x="2197" y="3316"/>
                    </a:lnTo>
                    <a:lnTo>
                      <a:pt x="2200" y="3317"/>
                    </a:lnTo>
                    <a:lnTo>
                      <a:pt x="2202" y="3321"/>
                    </a:lnTo>
                    <a:lnTo>
                      <a:pt x="2204" y="3323"/>
                    </a:lnTo>
                    <a:lnTo>
                      <a:pt x="2205" y="3327"/>
                    </a:lnTo>
                    <a:lnTo>
                      <a:pt x="2205" y="3331"/>
                    </a:lnTo>
                    <a:lnTo>
                      <a:pt x="2205" y="3340"/>
                    </a:lnTo>
                    <a:lnTo>
                      <a:pt x="2206" y="3346"/>
                    </a:lnTo>
                    <a:lnTo>
                      <a:pt x="2208" y="3349"/>
                    </a:lnTo>
                    <a:lnTo>
                      <a:pt x="2210" y="3353"/>
                    </a:lnTo>
                    <a:lnTo>
                      <a:pt x="2213" y="3355"/>
                    </a:lnTo>
                    <a:lnTo>
                      <a:pt x="2217" y="3359"/>
                    </a:lnTo>
                    <a:lnTo>
                      <a:pt x="2220" y="3361"/>
                    </a:lnTo>
                    <a:lnTo>
                      <a:pt x="2223" y="3365"/>
                    </a:lnTo>
                    <a:lnTo>
                      <a:pt x="2224" y="3368"/>
                    </a:lnTo>
                    <a:lnTo>
                      <a:pt x="2225" y="3372"/>
                    </a:lnTo>
                    <a:lnTo>
                      <a:pt x="2226" y="3379"/>
                    </a:lnTo>
                    <a:lnTo>
                      <a:pt x="2226" y="3386"/>
                    </a:lnTo>
                    <a:lnTo>
                      <a:pt x="2227" y="3390"/>
                    </a:lnTo>
                    <a:lnTo>
                      <a:pt x="2229" y="3394"/>
                    </a:lnTo>
                    <a:lnTo>
                      <a:pt x="2232" y="3397"/>
                    </a:lnTo>
                    <a:lnTo>
                      <a:pt x="2236" y="3400"/>
                    </a:lnTo>
                    <a:lnTo>
                      <a:pt x="2245" y="3405"/>
                    </a:lnTo>
                    <a:lnTo>
                      <a:pt x="2256" y="3410"/>
                    </a:lnTo>
                    <a:lnTo>
                      <a:pt x="2273" y="3415"/>
                    </a:lnTo>
                    <a:lnTo>
                      <a:pt x="2295" y="3423"/>
                    </a:lnTo>
                    <a:lnTo>
                      <a:pt x="2317" y="3431"/>
                    </a:lnTo>
                    <a:lnTo>
                      <a:pt x="2332" y="3438"/>
                    </a:lnTo>
                    <a:lnTo>
                      <a:pt x="2342" y="3444"/>
                    </a:lnTo>
                    <a:lnTo>
                      <a:pt x="2351" y="3449"/>
                    </a:lnTo>
                    <a:lnTo>
                      <a:pt x="2355" y="3450"/>
                    </a:lnTo>
                    <a:lnTo>
                      <a:pt x="2359" y="3451"/>
                    </a:lnTo>
                    <a:lnTo>
                      <a:pt x="2363" y="3450"/>
                    </a:lnTo>
                    <a:lnTo>
                      <a:pt x="2365" y="3450"/>
                    </a:lnTo>
                    <a:lnTo>
                      <a:pt x="2369" y="3448"/>
                    </a:lnTo>
                    <a:lnTo>
                      <a:pt x="2370" y="3443"/>
                    </a:lnTo>
                    <a:lnTo>
                      <a:pt x="2371" y="3440"/>
                    </a:lnTo>
                    <a:lnTo>
                      <a:pt x="2370" y="3434"/>
                    </a:lnTo>
                    <a:lnTo>
                      <a:pt x="2369" y="3428"/>
                    </a:lnTo>
                    <a:lnTo>
                      <a:pt x="2367" y="3422"/>
                    </a:lnTo>
                    <a:lnTo>
                      <a:pt x="2364" y="3416"/>
                    </a:lnTo>
                    <a:lnTo>
                      <a:pt x="2361" y="3411"/>
                    </a:lnTo>
                    <a:lnTo>
                      <a:pt x="2355" y="3401"/>
                    </a:lnTo>
                    <a:lnTo>
                      <a:pt x="2350" y="3392"/>
                    </a:lnTo>
                    <a:lnTo>
                      <a:pt x="2350" y="3387"/>
                    </a:lnTo>
                    <a:lnTo>
                      <a:pt x="2350" y="3382"/>
                    </a:lnTo>
                    <a:lnTo>
                      <a:pt x="2350" y="3377"/>
                    </a:lnTo>
                    <a:lnTo>
                      <a:pt x="2352" y="3371"/>
                    </a:lnTo>
                    <a:lnTo>
                      <a:pt x="2356" y="3360"/>
                    </a:lnTo>
                    <a:lnTo>
                      <a:pt x="2357" y="3350"/>
                    </a:lnTo>
                    <a:lnTo>
                      <a:pt x="2357" y="3346"/>
                    </a:lnTo>
                    <a:lnTo>
                      <a:pt x="2356" y="3341"/>
                    </a:lnTo>
                    <a:lnTo>
                      <a:pt x="2355" y="3336"/>
                    </a:lnTo>
                    <a:lnTo>
                      <a:pt x="2352" y="3330"/>
                    </a:lnTo>
                    <a:lnTo>
                      <a:pt x="2349" y="3319"/>
                    </a:lnTo>
                    <a:lnTo>
                      <a:pt x="2346" y="3310"/>
                    </a:lnTo>
                    <a:lnTo>
                      <a:pt x="2348" y="3306"/>
                    </a:lnTo>
                    <a:lnTo>
                      <a:pt x="2349" y="3304"/>
                    </a:lnTo>
                    <a:lnTo>
                      <a:pt x="2350" y="3302"/>
                    </a:lnTo>
                    <a:lnTo>
                      <a:pt x="2352" y="3302"/>
                    </a:lnTo>
                    <a:lnTo>
                      <a:pt x="2364" y="3305"/>
                    </a:lnTo>
                    <a:lnTo>
                      <a:pt x="2380" y="3314"/>
                    </a:lnTo>
                    <a:lnTo>
                      <a:pt x="2390" y="3317"/>
                    </a:lnTo>
                    <a:lnTo>
                      <a:pt x="2401" y="3321"/>
                    </a:lnTo>
                    <a:lnTo>
                      <a:pt x="2411" y="3323"/>
                    </a:lnTo>
                    <a:lnTo>
                      <a:pt x="2419" y="3323"/>
                    </a:lnTo>
                    <a:lnTo>
                      <a:pt x="2426" y="3323"/>
                    </a:lnTo>
                    <a:lnTo>
                      <a:pt x="2428" y="3321"/>
                    </a:lnTo>
                    <a:lnTo>
                      <a:pt x="2431" y="3316"/>
                    </a:lnTo>
                    <a:lnTo>
                      <a:pt x="2431" y="3310"/>
                    </a:lnTo>
                    <a:lnTo>
                      <a:pt x="2431" y="3306"/>
                    </a:lnTo>
                    <a:lnTo>
                      <a:pt x="2433" y="3304"/>
                    </a:lnTo>
                    <a:lnTo>
                      <a:pt x="2437" y="3303"/>
                    </a:lnTo>
                    <a:lnTo>
                      <a:pt x="2441" y="3302"/>
                    </a:lnTo>
                    <a:lnTo>
                      <a:pt x="2452" y="3300"/>
                    </a:lnTo>
                    <a:lnTo>
                      <a:pt x="2466" y="3302"/>
                    </a:lnTo>
                    <a:lnTo>
                      <a:pt x="2479" y="3304"/>
                    </a:lnTo>
                    <a:lnTo>
                      <a:pt x="2490" y="3308"/>
                    </a:lnTo>
                    <a:lnTo>
                      <a:pt x="2497" y="3311"/>
                    </a:lnTo>
                    <a:lnTo>
                      <a:pt x="2504" y="3314"/>
                    </a:lnTo>
                    <a:lnTo>
                      <a:pt x="2508" y="3315"/>
                    </a:lnTo>
                    <a:lnTo>
                      <a:pt x="2510" y="3315"/>
                    </a:lnTo>
                    <a:lnTo>
                      <a:pt x="2514" y="3315"/>
                    </a:lnTo>
                    <a:lnTo>
                      <a:pt x="2516" y="3314"/>
                    </a:lnTo>
                    <a:lnTo>
                      <a:pt x="2520" y="3309"/>
                    </a:lnTo>
                    <a:lnTo>
                      <a:pt x="2522" y="3304"/>
                    </a:lnTo>
                    <a:lnTo>
                      <a:pt x="2523" y="3296"/>
                    </a:lnTo>
                    <a:lnTo>
                      <a:pt x="2527" y="3289"/>
                    </a:lnTo>
                    <a:lnTo>
                      <a:pt x="2529" y="3286"/>
                    </a:lnTo>
                    <a:lnTo>
                      <a:pt x="2532" y="3285"/>
                    </a:lnTo>
                    <a:lnTo>
                      <a:pt x="2535" y="3285"/>
                    </a:lnTo>
                    <a:lnTo>
                      <a:pt x="2539" y="3286"/>
                    </a:lnTo>
                    <a:lnTo>
                      <a:pt x="2548" y="3291"/>
                    </a:lnTo>
                    <a:lnTo>
                      <a:pt x="2558" y="3292"/>
                    </a:lnTo>
                    <a:lnTo>
                      <a:pt x="2561" y="3292"/>
                    </a:lnTo>
                    <a:lnTo>
                      <a:pt x="2564" y="3291"/>
                    </a:lnTo>
                    <a:lnTo>
                      <a:pt x="2566" y="3289"/>
                    </a:lnTo>
                    <a:lnTo>
                      <a:pt x="2566" y="3285"/>
                    </a:lnTo>
                    <a:lnTo>
                      <a:pt x="2564" y="3276"/>
                    </a:lnTo>
                    <a:lnTo>
                      <a:pt x="2561" y="3264"/>
                    </a:lnTo>
                    <a:lnTo>
                      <a:pt x="2560" y="3256"/>
                    </a:lnTo>
                    <a:lnTo>
                      <a:pt x="2559" y="3249"/>
                    </a:lnTo>
                    <a:lnTo>
                      <a:pt x="2559" y="3241"/>
                    </a:lnTo>
                    <a:lnTo>
                      <a:pt x="2560" y="3232"/>
                    </a:lnTo>
                    <a:lnTo>
                      <a:pt x="2563" y="3223"/>
                    </a:lnTo>
                    <a:lnTo>
                      <a:pt x="2565" y="3217"/>
                    </a:lnTo>
                    <a:lnTo>
                      <a:pt x="2569" y="3213"/>
                    </a:lnTo>
                    <a:lnTo>
                      <a:pt x="2571" y="3210"/>
                    </a:lnTo>
                    <a:lnTo>
                      <a:pt x="2575" y="3209"/>
                    </a:lnTo>
                    <a:lnTo>
                      <a:pt x="2578" y="3209"/>
                    </a:lnTo>
                    <a:lnTo>
                      <a:pt x="2582" y="3210"/>
                    </a:lnTo>
                    <a:lnTo>
                      <a:pt x="2585" y="3211"/>
                    </a:lnTo>
                    <a:lnTo>
                      <a:pt x="2594" y="3215"/>
                    </a:lnTo>
                    <a:lnTo>
                      <a:pt x="2602" y="3216"/>
                    </a:lnTo>
                    <a:lnTo>
                      <a:pt x="2605" y="3216"/>
                    </a:lnTo>
                    <a:lnTo>
                      <a:pt x="2608" y="3215"/>
                    </a:lnTo>
                    <a:lnTo>
                      <a:pt x="2609" y="3213"/>
                    </a:lnTo>
                    <a:lnTo>
                      <a:pt x="2609" y="3209"/>
                    </a:lnTo>
                    <a:lnTo>
                      <a:pt x="2605" y="3199"/>
                    </a:lnTo>
                    <a:lnTo>
                      <a:pt x="2604" y="3192"/>
                    </a:lnTo>
                    <a:lnTo>
                      <a:pt x="2604" y="3189"/>
                    </a:lnTo>
                    <a:lnTo>
                      <a:pt x="2605" y="3185"/>
                    </a:lnTo>
                    <a:lnTo>
                      <a:pt x="2607" y="3183"/>
                    </a:lnTo>
                    <a:lnTo>
                      <a:pt x="2609" y="3180"/>
                    </a:lnTo>
                    <a:lnTo>
                      <a:pt x="2613" y="3179"/>
                    </a:lnTo>
                    <a:lnTo>
                      <a:pt x="2615" y="3176"/>
                    </a:lnTo>
                    <a:lnTo>
                      <a:pt x="2617" y="3173"/>
                    </a:lnTo>
                    <a:lnTo>
                      <a:pt x="2619" y="3170"/>
                    </a:lnTo>
                    <a:lnTo>
                      <a:pt x="2620" y="3167"/>
                    </a:lnTo>
                    <a:lnTo>
                      <a:pt x="2619" y="3164"/>
                    </a:lnTo>
                    <a:lnTo>
                      <a:pt x="2617" y="3161"/>
                    </a:lnTo>
                    <a:lnTo>
                      <a:pt x="2614" y="3160"/>
                    </a:lnTo>
                    <a:lnTo>
                      <a:pt x="2605" y="3155"/>
                    </a:lnTo>
                    <a:lnTo>
                      <a:pt x="2598" y="3152"/>
                    </a:lnTo>
                    <a:lnTo>
                      <a:pt x="2596" y="3148"/>
                    </a:lnTo>
                    <a:lnTo>
                      <a:pt x="2595" y="3146"/>
                    </a:lnTo>
                    <a:lnTo>
                      <a:pt x="2595" y="3142"/>
                    </a:lnTo>
                    <a:lnTo>
                      <a:pt x="2597" y="3138"/>
                    </a:lnTo>
                    <a:lnTo>
                      <a:pt x="2602" y="3129"/>
                    </a:lnTo>
                    <a:lnTo>
                      <a:pt x="2609" y="3121"/>
                    </a:lnTo>
                    <a:lnTo>
                      <a:pt x="2613" y="3117"/>
                    </a:lnTo>
                    <a:lnTo>
                      <a:pt x="2616" y="3115"/>
                    </a:lnTo>
                    <a:lnTo>
                      <a:pt x="2621" y="3113"/>
                    </a:lnTo>
                    <a:lnTo>
                      <a:pt x="2626" y="3113"/>
                    </a:lnTo>
                    <a:lnTo>
                      <a:pt x="2641" y="3119"/>
                    </a:lnTo>
                    <a:lnTo>
                      <a:pt x="2664" y="3128"/>
                    </a:lnTo>
                    <a:lnTo>
                      <a:pt x="2686" y="3138"/>
                    </a:lnTo>
                    <a:lnTo>
                      <a:pt x="2704" y="3144"/>
                    </a:lnTo>
                    <a:lnTo>
                      <a:pt x="2708" y="3144"/>
                    </a:lnTo>
                    <a:lnTo>
                      <a:pt x="2711" y="3144"/>
                    </a:lnTo>
                    <a:lnTo>
                      <a:pt x="2712" y="3144"/>
                    </a:lnTo>
                    <a:lnTo>
                      <a:pt x="2715" y="3142"/>
                    </a:lnTo>
                    <a:lnTo>
                      <a:pt x="2717" y="3138"/>
                    </a:lnTo>
                    <a:lnTo>
                      <a:pt x="2723" y="3132"/>
                    </a:lnTo>
                    <a:lnTo>
                      <a:pt x="2730" y="3126"/>
                    </a:lnTo>
                    <a:lnTo>
                      <a:pt x="2736" y="3123"/>
                    </a:lnTo>
                    <a:lnTo>
                      <a:pt x="2739" y="3121"/>
                    </a:lnTo>
                    <a:lnTo>
                      <a:pt x="2740" y="3120"/>
                    </a:lnTo>
                    <a:lnTo>
                      <a:pt x="2739" y="3119"/>
                    </a:lnTo>
                    <a:lnTo>
                      <a:pt x="2736" y="3116"/>
                    </a:lnTo>
                    <a:lnTo>
                      <a:pt x="2729" y="3108"/>
                    </a:lnTo>
                    <a:lnTo>
                      <a:pt x="2721" y="3100"/>
                    </a:lnTo>
                    <a:lnTo>
                      <a:pt x="2710" y="3087"/>
                    </a:lnTo>
                    <a:lnTo>
                      <a:pt x="2698" y="3075"/>
                    </a:lnTo>
                    <a:lnTo>
                      <a:pt x="2689" y="3063"/>
                    </a:lnTo>
                    <a:lnTo>
                      <a:pt x="2682" y="3053"/>
                    </a:lnTo>
                    <a:lnTo>
                      <a:pt x="2674" y="3046"/>
                    </a:lnTo>
                    <a:lnTo>
                      <a:pt x="2667" y="3041"/>
                    </a:lnTo>
                    <a:lnTo>
                      <a:pt x="2660" y="3037"/>
                    </a:lnTo>
                    <a:lnTo>
                      <a:pt x="2653" y="3034"/>
                    </a:lnTo>
                    <a:lnTo>
                      <a:pt x="2647" y="3029"/>
                    </a:lnTo>
                    <a:lnTo>
                      <a:pt x="2640" y="3024"/>
                    </a:lnTo>
                    <a:lnTo>
                      <a:pt x="2634" y="3016"/>
                    </a:lnTo>
                    <a:lnTo>
                      <a:pt x="2630" y="3008"/>
                    </a:lnTo>
                    <a:lnTo>
                      <a:pt x="2629" y="2999"/>
                    </a:lnTo>
                    <a:lnTo>
                      <a:pt x="2628" y="2987"/>
                    </a:lnTo>
                    <a:lnTo>
                      <a:pt x="2627" y="2974"/>
                    </a:lnTo>
                    <a:lnTo>
                      <a:pt x="2627" y="2963"/>
                    </a:lnTo>
                    <a:lnTo>
                      <a:pt x="2627" y="2958"/>
                    </a:lnTo>
                    <a:lnTo>
                      <a:pt x="2626" y="2956"/>
                    </a:lnTo>
                    <a:lnTo>
                      <a:pt x="2623" y="2952"/>
                    </a:lnTo>
                    <a:lnTo>
                      <a:pt x="2622" y="2950"/>
                    </a:lnTo>
                    <a:lnTo>
                      <a:pt x="2619" y="2946"/>
                    </a:lnTo>
                    <a:lnTo>
                      <a:pt x="2617" y="2943"/>
                    </a:lnTo>
                    <a:lnTo>
                      <a:pt x="2616" y="2940"/>
                    </a:lnTo>
                    <a:lnTo>
                      <a:pt x="2616" y="2938"/>
                    </a:lnTo>
                    <a:lnTo>
                      <a:pt x="2619" y="2934"/>
                    </a:lnTo>
                    <a:lnTo>
                      <a:pt x="2626" y="2927"/>
                    </a:lnTo>
                    <a:lnTo>
                      <a:pt x="2632" y="2924"/>
                    </a:lnTo>
                    <a:lnTo>
                      <a:pt x="2638" y="2921"/>
                    </a:lnTo>
                    <a:lnTo>
                      <a:pt x="2644" y="2919"/>
                    </a:lnTo>
                    <a:lnTo>
                      <a:pt x="2653" y="2919"/>
                    </a:lnTo>
                    <a:lnTo>
                      <a:pt x="2670" y="2919"/>
                    </a:lnTo>
                    <a:lnTo>
                      <a:pt x="2682" y="2918"/>
                    </a:lnTo>
                    <a:lnTo>
                      <a:pt x="2687" y="2915"/>
                    </a:lnTo>
                    <a:lnTo>
                      <a:pt x="2691" y="2913"/>
                    </a:lnTo>
                    <a:lnTo>
                      <a:pt x="2695" y="2909"/>
                    </a:lnTo>
                    <a:lnTo>
                      <a:pt x="2698" y="2903"/>
                    </a:lnTo>
                    <a:lnTo>
                      <a:pt x="2699" y="2898"/>
                    </a:lnTo>
                    <a:lnTo>
                      <a:pt x="2699" y="2890"/>
                    </a:lnTo>
                    <a:lnTo>
                      <a:pt x="2698" y="2884"/>
                    </a:lnTo>
                    <a:lnTo>
                      <a:pt x="2696" y="2877"/>
                    </a:lnTo>
                    <a:lnTo>
                      <a:pt x="2690" y="2867"/>
                    </a:lnTo>
                    <a:lnTo>
                      <a:pt x="2685" y="2857"/>
                    </a:lnTo>
                    <a:lnTo>
                      <a:pt x="2684" y="2854"/>
                    </a:lnTo>
                    <a:lnTo>
                      <a:pt x="2684" y="2851"/>
                    </a:lnTo>
                    <a:lnTo>
                      <a:pt x="2685" y="2848"/>
                    </a:lnTo>
                    <a:lnTo>
                      <a:pt x="2686" y="2844"/>
                    </a:lnTo>
                    <a:lnTo>
                      <a:pt x="2689" y="2840"/>
                    </a:lnTo>
                    <a:lnTo>
                      <a:pt x="2692" y="2837"/>
                    </a:lnTo>
                    <a:lnTo>
                      <a:pt x="2697" y="2833"/>
                    </a:lnTo>
                    <a:lnTo>
                      <a:pt x="2702" y="2831"/>
                    </a:lnTo>
                    <a:lnTo>
                      <a:pt x="2714" y="2824"/>
                    </a:lnTo>
                    <a:lnTo>
                      <a:pt x="2723" y="2816"/>
                    </a:lnTo>
                    <a:lnTo>
                      <a:pt x="2727" y="2811"/>
                    </a:lnTo>
                    <a:lnTo>
                      <a:pt x="2729" y="2806"/>
                    </a:lnTo>
                    <a:lnTo>
                      <a:pt x="2731" y="2800"/>
                    </a:lnTo>
                    <a:lnTo>
                      <a:pt x="2733" y="2794"/>
                    </a:lnTo>
                    <a:lnTo>
                      <a:pt x="2734" y="2787"/>
                    </a:lnTo>
                    <a:lnTo>
                      <a:pt x="2735" y="2781"/>
                    </a:lnTo>
                    <a:lnTo>
                      <a:pt x="2737" y="2775"/>
                    </a:lnTo>
                    <a:lnTo>
                      <a:pt x="2740" y="2769"/>
                    </a:lnTo>
                    <a:lnTo>
                      <a:pt x="2743" y="2766"/>
                    </a:lnTo>
                    <a:lnTo>
                      <a:pt x="2748" y="2762"/>
                    </a:lnTo>
                    <a:lnTo>
                      <a:pt x="2753" y="2760"/>
                    </a:lnTo>
                    <a:lnTo>
                      <a:pt x="2758" y="2758"/>
                    </a:lnTo>
                    <a:lnTo>
                      <a:pt x="2768" y="2757"/>
                    </a:lnTo>
                    <a:lnTo>
                      <a:pt x="2780" y="2755"/>
                    </a:lnTo>
                    <a:lnTo>
                      <a:pt x="2790" y="2753"/>
                    </a:lnTo>
                    <a:lnTo>
                      <a:pt x="2797" y="2750"/>
                    </a:lnTo>
                    <a:lnTo>
                      <a:pt x="2799" y="2749"/>
                    </a:lnTo>
                    <a:lnTo>
                      <a:pt x="2800" y="2747"/>
                    </a:lnTo>
                    <a:lnTo>
                      <a:pt x="2799" y="2744"/>
                    </a:lnTo>
                    <a:lnTo>
                      <a:pt x="2796" y="2742"/>
                    </a:lnTo>
                    <a:lnTo>
                      <a:pt x="2792" y="2738"/>
                    </a:lnTo>
                    <a:lnTo>
                      <a:pt x="2787" y="2736"/>
                    </a:lnTo>
                    <a:lnTo>
                      <a:pt x="2781" y="2734"/>
                    </a:lnTo>
                    <a:lnTo>
                      <a:pt x="2774" y="2731"/>
                    </a:lnTo>
                    <a:lnTo>
                      <a:pt x="2767" y="2729"/>
                    </a:lnTo>
                    <a:lnTo>
                      <a:pt x="2760" y="2726"/>
                    </a:lnTo>
                    <a:lnTo>
                      <a:pt x="2754" y="2723"/>
                    </a:lnTo>
                    <a:lnTo>
                      <a:pt x="2748" y="2719"/>
                    </a:lnTo>
                    <a:lnTo>
                      <a:pt x="2736" y="2712"/>
                    </a:lnTo>
                    <a:lnTo>
                      <a:pt x="2727" y="2706"/>
                    </a:lnTo>
                    <a:lnTo>
                      <a:pt x="2722" y="2703"/>
                    </a:lnTo>
                    <a:lnTo>
                      <a:pt x="2720" y="2699"/>
                    </a:lnTo>
                    <a:lnTo>
                      <a:pt x="2717" y="2695"/>
                    </a:lnTo>
                    <a:lnTo>
                      <a:pt x="2715" y="2692"/>
                    </a:lnTo>
                    <a:lnTo>
                      <a:pt x="2715" y="2687"/>
                    </a:lnTo>
                    <a:lnTo>
                      <a:pt x="2715" y="2684"/>
                    </a:lnTo>
                    <a:lnTo>
                      <a:pt x="2716" y="2680"/>
                    </a:lnTo>
                    <a:lnTo>
                      <a:pt x="2717" y="2676"/>
                    </a:lnTo>
                    <a:lnTo>
                      <a:pt x="2718" y="2673"/>
                    </a:lnTo>
                    <a:lnTo>
                      <a:pt x="2718" y="2671"/>
                    </a:lnTo>
                    <a:lnTo>
                      <a:pt x="2718" y="2669"/>
                    </a:lnTo>
                    <a:lnTo>
                      <a:pt x="2717" y="2668"/>
                    </a:lnTo>
                    <a:lnTo>
                      <a:pt x="2712" y="2666"/>
                    </a:lnTo>
                    <a:lnTo>
                      <a:pt x="2705" y="2666"/>
                    </a:lnTo>
                    <a:lnTo>
                      <a:pt x="2701" y="2665"/>
                    </a:lnTo>
                    <a:lnTo>
                      <a:pt x="2697" y="2662"/>
                    </a:lnTo>
                    <a:lnTo>
                      <a:pt x="2692" y="2661"/>
                    </a:lnTo>
                    <a:lnTo>
                      <a:pt x="2690" y="2657"/>
                    </a:lnTo>
                    <a:lnTo>
                      <a:pt x="2686" y="2654"/>
                    </a:lnTo>
                    <a:lnTo>
                      <a:pt x="2685" y="2650"/>
                    </a:lnTo>
                    <a:lnTo>
                      <a:pt x="2685" y="2646"/>
                    </a:lnTo>
                    <a:lnTo>
                      <a:pt x="2685" y="2641"/>
                    </a:lnTo>
                    <a:lnTo>
                      <a:pt x="2690" y="2631"/>
                    </a:lnTo>
                    <a:lnTo>
                      <a:pt x="2693" y="2622"/>
                    </a:lnTo>
                    <a:lnTo>
                      <a:pt x="2695" y="2616"/>
                    </a:lnTo>
                    <a:lnTo>
                      <a:pt x="2695" y="2610"/>
                    </a:lnTo>
                    <a:lnTo>
                      <a:pt x="2695" y="2603"/>
                    </a:lnTo>
                    <a:lnTo>
                      <a:pt x="2693" y="2594"/>
                    </a:lnTo>
                    <a:lnTo>
                      <a:pt x="2690" y="2580"/>
                    </a:lnTo>
                    <a:lnTo>
                      <a:pt x="2685" y="2571"/>
                    </a:lnTo>
                    <a:lnTo>
                      <a:pt x="2682" y="2564"/>
                    </a:lnTo>
                    <a:lnTo>
                      <a:pt x="2678" y="2555"/>
                    </a:lnTo>
                    <a:lnTo>
                      <a:pt x="2677" y="2550"/>
                    </a:lnTo>
                    <a:lnTo>
                      <a:pt x="2678" y="2547"/>
                    </a:lnTo>
                    <a:lnTo>
                      <a:pt x="2679" y="2543"/>
                    </a:lnTo>
                    <a:lnTo>
                      <a:pt x="2682" y="2539"/>
                    </a:lnTo>
                    <a:lnTo>
                      <a:pt x="2684" y="2536"/>
                    </a:lnTo>
                    <a:lnTo>
                      <a:pt x="2689" y="2533"/>
                    </a:lnTo>
                    <a:lnTo>
                      <a:pt x="2693" y="2530"/>
                    </a:lnTo>
                    <a:lnTo>
                      <a:pt x="2698" y="2529"/>
                    </a:lnTo>
                    <a:lnTo>
                      <a:pt x="2709" y="2527"/>
                    </a:lnTo>
                    <a:lnTo>
                      <a:pt x="2720" y="2526"/>
                    </a:lnTo>
                    <a:lnTo>
                      <a:pt x="2733" y="2524"/>
                    </a:lnTo>
                    <a:lnTo>
                      <a:pt x="2746" y="2521"/>
                    </a:lnTo>
                    <a:lnTo>
                      <a:pt x="2760" y="2517"/>
                    </a:lnTo>
                    <a:lnTo>
                      <a:pt x="2770" y="2515"/>
                    </a:lnTo>
                    <a:lnTo>
                      <a:pt x="2774" y="2514"/>
                    </a:lnTo>
                    <a:lnTo>
                      <a:pt x="2778" y="2510"/>
                    </a:lnTo>
                    <a:lnTo>
                      <a:pt x="2781" y="2506"/>
                    </a:lnTo>
                    <a:lnTo>
                      <a:pt x="2784" y="2501"/>
                    </a:lnTo>
                    <a:lnTo>
                      <a:pt x="2786" y="2495"/>
                    </a:lnTo>
                    <a:lnTo>
                      <a:pt x="2790" y="2490"/>
                    </a:lnTo>
                    <a:lnTo>
                      <a:pt x="2792" y="2486"/>
                    </a:lnTo>
                    <a:lnTo>
                      <a:pt x="2796" y="2484"/>
                    </a:lnTo>
                    <a:lnTo>
                      <a:pt x="2799" y="2482"/>
                    </a:lnTo>
                    <a:lnTo>
                      <a:pt x="2803" y="2482"/>
                    </a:lnTo>
                    <a:lnTo>
                      <a:pt x="2806" y="2482"/>
                    </a:lnTo>
                    <a:lnTo>
                      <a:pt x="2810" y="2483"/>
                    </a:lnTo>
                    <a:lnTo>
                      <a:pt x="2815" y="2484"/>
                    </a:lnTo>
                    <a:lnTo>
                      <a:pt x="2818" y="2487"/>
                    </a:lnTo>
                    <a:lnTo>
                      <a:pt x="2823" y="2490"/>
                    </a:lnTo>
                    <a:lnTo>
                      <a:pt x="2827" y="2495"/>
                    </a:lnTo>
                    <a:lnTo>
                      <a:pt x="2830" y="2499"/>
                    </a:lnTo>
                    <a:lnTo>
                      <a:pt x="2833" y="2505"/>
                    </a:lnTo>
                    <a:lnTo>
                      <a:pt x="2833" y="2512"/>
                    </a:lnTo>
                    <a:lnTo>
                      <a:pt x="2833" y="2521"/>
                    </a:lnTo>
                    <a:lnTo>
                      <a:pt x="2830" y="2535"/>
                    </a:lnTo>
                    <a:lnTo>
                      <a:pt x="2830" y="2545"/>
                    </a:lnTo>
                    <a:lnTo>
                      <a:pt x="2831" y="2547"/>
                    </a:lnTo>
                    <a:lnTo>
                      <a:pt x="2834" y="2549"/>
                    </a:lnTo>
                    <a:lnTo>
                      <a:pt x="2837" y="2552"/>
                    </a:lnTo>
                    <a:lnTo>
                      <a:pt x="2842" y="2552"/>
                    </a:lnTo>
                    <a:lnTo>
                      <a:pt x="2847" y="2553"/>
                    </a:lnTo>
                    <a:lnTo>
                      <a:pt x="2852" y="2552"/>
                    </a:lnTo>
                    <a:lnTo>
                      <a:pt x="2856" y="2552"/>
                    </a:lnTo>
                    <a:lnTo>
                      <a:pt x="2861" y="2549"/>
                    </a:lnTo>
                    <a:lnTo>
                      <a:pt x="2871" y="2545"/>
                    </a:lnTo>
                    <a:lnTo>
                      <a:pt x="2881" y="2536"/>
                    </a:lnTo>
                    <a:lnTo>
                      <a:pt x="2888" y="2528"/>
                    </a:lnTo>
                    <a:lnTo>
                      <a:pt x="2896" y="2522"/>
                    </a:lnTo>
                    <a:lnTo>
                      <a:pt x="2899" y="2520"/>
                    </a:lnTo>
                    <a:lnTo>
                      <a:pt x="2905" y="2518"/>
                    </a:lnTo>
                    <a:lnTo>
                      <a:pt x="2911" y="2517"/>
                    </a:lnTo>
                    <a:lnTo>
                      <a:pt x="2920" y="2517"/>
                    </a:lnTo>
                    <a:lnTo>
                      <a:pt x="2940" y="2521"/>
                    </a:lnTo>
                    <a:lnTo>
                      <a:pt x="2957" y="2524"/>
                    </a:lnTo>
                    <a:lnTo>
                      <a:pt x="2974" y="2530"/>
                    </a:lnTo>
                    <a:lnTo>
                      <a:pt x="2986" y="2534"/>
                    </a:lnTo>
                    <a:lnTo>
                      <a:pt x="2993" y="2539"/>
                    </a:lnTo>
                    <a:lnTo>
                      <a:pt x="2998" y="2543"/>
                    </a:lnTo>
                    <a:lnTo>
                      <a:pt x="3000" y="2549"/>
                    </a:lnTo>
                    <a:lnTo>
                      <a:pt x="3001" y="2556"/>
                    </a:lnTo>
                    <a:lnTo>
                      <a:pt x="2999" y="2568"/>
                    </a:lnTo>
                    <a:lnTo>
                      <a:pt x="2998" y="2583"/>
                    </a:lnTo>
                    <a:lnTo>
                      <a:pt x="2998" y="2585"/>
                    </a:lnTo>
                    <a:lnTo>
                      <a:pt x="2998" y="2587"/>
                    </a:lnTo>
                    <a:lnTo>
                      <a:pt x="2999" y="2588"/>
                    </a:lnTo>
                    <a:lnTo>
                      <a:pt x="3000" y="2590"/>
                    </a:lnTo>
                    <a:lnTo>
                      <a:pt x="3005" y="2587"/>
                    </a:lnTo>
                    <a:lnTo>
                      <a:pt x="3013" y="2579"/>
                    </a:lnTo>
                    <a:lnTo>
                      <a:pt x="3018" y="2574"/>
                    </a:lnTo>
                    <a:lnTo>
                      <a:pt x="3024" y="2572"/>
                    </a:lnTo>
                    <a:lnTo>
                      <a:pt x="3029" y="2569"/>
                    </a:lnTo>
                    <a:lnTo>
                      <a:pt x="3033" y="2568"/>
                    </a:lnTo>
                    <a:lnTo>
                      <a:pt x="3038" y="2568"/>
                    </a:lnTo>
                    <a:lnTo>
                      <a:pt x="3043" y="2568"/>
                    </a:lnTo>
                    <a:lnTo>
                      <a:pt x="3048" y="2569"/>
                    </a:lnTo>
                    <a:lnTo>
                      <a:pt x="3052" y="2572"/>
                    </a:lnTo>
                    <a:lnTo>
                      <a:pt x="3061" y="2577"/>
                    </a:lnTo>
                    <a:lnTo>
                      <a:pt x="3068" y="2583"/>
                    </a:lnTo>
                    <a:lnTo>
                      <a:pt x="3075" y="2588"/>
                    </a:lnTo>
                    <a:lnTo>
                      <a:pt x="3080" y="2593"/>
                    </a:lnTo>
                    <a:lnTo>
                      <a:pt x="3086" y="2600"/>
                    </a:lnTo>
                    <a:lnTo>
                      <a:pt x="3089" y="2605"/>
                    </a:lnTo>
                    <a:lnTo>
                      <a:pt x="3090" y="2611"/>
                    </a:lnTo>
                    <a:lnTo>
                      <a:pt x="3094" y="2618"/>
                    </a:lnTo>
                    <a:lnTo>
                      <a:pt x="3102" y="2630"/>
                    </a:lnTo>
                    <a:lnTo>
                      <a:pt x="3117" y="2646"/>
                    </a:lnTo>
                    <a:lnTo>
                      <a:pt x="3124" y="2654"/>
                    </a:lnTo>
                    <a:lnTo>
                      <a:pt x="3130" y="2661"/>
                    </a:lnTo>
                    <a:lnTo>
                      <a:pt x="3134" y="2668"/>
                    </a:lnTo>
                    <a:lnTo>
                      <a:pt x="3137" y="2674"/>
                    </a:lnTo>
                    <a:lnTo>
                      <a:pt x="3136" y="2678"/>
                    </a:lnTo>
                    <a:lnTo>
                      <a:pt x="3133" y="2681"/>
                    </a:lnTo>
                    <a:lnTo>
                      <a:pt x="3131" y="2685"/>
                    </a:lnTo>
                    <a:lnTo>
                      <a:pt x="3127" y="2688"/>
                    </a:lnTo>
                    <a:lnTo>
                      <a:pt x="3124" y="2692"/>
                    </a:lnTo>
                    <a:lnTo>
                      <a:pt x="3121" y="2697"/>
                    </a:lnTo>
                    <a:lnTo>
                      <a:pt x="3119" y="2701"/>
                    </a:lnTo>
                    <a:lnTo>
                      <a:pt x="3120" y="2709"/>
                    </a:lnTo>
                    <a:lnTo>
                      <a:pt x="3123" y="2716"/>
                    </a:lnTo>
                    <a:lnTo>
                      <a:pt x="3125" y="2723"/>
                    </a:lnTo>
                    <a:lnTo>
                      <a:pt x="3129" y="2730"/>
                    </a:lnTo>
                    <a:lnTo>
                      <a:pt x="3133" y="2736"/>
                    </a:lnTo>
                    <a:lnTo>
                      <a:pt x="3140" y="2748"/>
                    </a:lnTo>
                    <a:lnTo>
                      <a:pt x="3146" y="2756"/>
                    </a:lnTo>
                    <a:lnTo>
                      <a:pt x="3149" y="2763"/>
                    </a:lnTo>
                    <a:lnTo>
                      <a:pt x="3151" y="2773"/>
                    </a:lnTo>
                    <a:lnTo>
                      <a:pt x="3150" y="2783"/>
                    </a:lnTo>
                    <a:lnTo>
                      <a:pt x="3149" y="2798"/>
                    </a:lnTo>
                    <a:lnTo>
                      <a:pt x="3148" y="2805"/>
                    </a:lnTo>
                    <a:lnTo>
                      <a:pt x="3149" y="2811"/>
                    </a:lnTo>
                    <a:lnTo>
                      <a:pt x="3151" y="2816"/>
                    </a:lnTo>
                    <a:lnTo>
                      <a:pt x="3155" y="2820"/>
                    </a:lnTo>
                    <a:lnTo>
                      <a:pt x="3158" y="2825"/>
                    </a:lnTo>
                    <a:lnTo>
                      <a:pt x="3161" y="2830"/>
                    </a:lnTo>
                    <a:lnTo>
                      <a:pt x="3163" y="2836"/>
                    </a:lnTo>
                    <a:lnTo>
                      <a:pt x="3163" y="2843"/>
                    </a:lnTo>
                    <a:lnTo>
                      <a:pt x="3163" y="2858"/>
                    </a:lnTo>
                    <a:lnTo>
                      <a:pt x="3162" y="2874"/>
                    </a:lnTo>
                    <a:lnTo>
                      <a:pt x="3163" y="2881"/>
                    </a:lnTo>
                    <a:lnTo>
                      <a:pt x="3163" y="2887"/>
                    </a:lnTo>
                    <a:lnTo>
                      <a:pt x="3165" y="2893"/>
                    </a:lnTo>
                    <a:lnTo>
                      <a:pt x="3168" y="2899"/>
                    </a:lnTo>
                    <a:lnTo>
                      <a:pt x="3171" y="2902"/>
                    </a:lnTo>
                    <a:lnTo>
                      <a:pt x="3177" y="2906"/>
                    </a:lnTo>
                    <a:lnTo>
                      <a:pt x="3184" y="2909"/>
                    </a:lnTo>
                    <a:lnTo>
                      <a:pt x="3192" y="2913"/>
                    </a:lnTo>
                    <a:lnTo>
                      <a:pt x="3199" y="2917"/>
                    </a:lnTo>
                    <a:lnTo>
                      <a:pt x="3205" y="2920"/>
                    </a:lnTo>
                    <a:lnTo>
                      <a:pt x="3209" y="2925"/>
                    </a:lnTo>
                    <a:lnTo>
                      <a:pt x="3212" y="2928"/>
                    </a:lnTo>
                    <a:lnTo>
                      <a:pt x="3215" y="2937"/>
                    </a:lnTo>
                    <a:lnTo>
                      <a:pt x="3220" y="2943"/>
                    </a:lnTo>
                    <a:lnTo>
                      <a:pt x="3222" y="2944"/>
                    </a:lnTo>
                    <a:lnTo>
                      <a:pt x="3226" y="2946"/>
                    </a:lnTo>
                    <a:lnTo>
                      <a:pt x="3230" y="2946"/>
                    </a:lnTo>
                    <a:lnTo>
                      <a:pt x="3233" y="2947"/>
                    </a:lnTo>
                    <a:lnTo>
                      <a:pt x="3243" y="2947"/>
                    </a:lnTo>
                    <a:lnTo>
                      <a:pt x="3256" y="2949"/>
                    </a:lnTo>
                    <a:lnTo>
                      <a:pt x="3263" y="2951"/>
                    </a:lnTo>
                    <a:lnTo>
                      <a:pt x="3270" y="2955"/>
                    </a:lnTo>
                    <a:lnTo>
                      <a:pt x="3276" y="2959"/>
                    </a:lnTo>
                    <a:lnTo>
                      <a:pt x="3283" y="2965"/>
                    </a:lnTo>
                    <a:lnTo>
                      <a:pt x="3288" y="2972"/>
                    </a:lnTo>
                    <a:lnTo>
                      <a:pt x="3293" y="2980"/>
                    </a:lnTo>
                    <a:lnTo>
                      <a:pt x="3296" y="2985"/>
                    </a:lnTo>
                    <a:lnTo>
                      <a:pt x="3299" y="2993"/>
                    </a:lnTo>
                    <a:lnTo>
                      <a:pt x="3303" y="3006"/>
                    </a:lnTo>
                    <a:lnTo>
                      <a:pt x="3307" y="3018"/>
                    </a:lnTo>
                    <a:lnTo>
                      <a:pt x="3308" y="3021"/>
                    </a:lnTo>
                    <a:lnTo>
                      <a:pt x="3310" y="3025"/>
                    </a:lnTo>
                    <a:lnTo>
                      <a:pt x="3313" y="3028"/>
                    </a:lnTo>
                    <a:lnTo>
                      <a:pt x="3316" y="3031"/>
                    </a:lnTo>
                    <a:lnTo>
                      <a:pt x="3322" y="3033"/>
                    </a:lnTo>
                    <a:lnTo>
                      <a:pt x="3329" y="3035"/>
                    </a:lnTo>
                    <a:lnTo>
                      <a:pt x="3337" y="3038"/>
                    </a:lnTo>
                    <a:lnTo>
                      <a:pt x="3345" y="3039"/>
                    </a:lnTo>
                    <a:lnTo>
                      <a:pt x="3353" y="3043"/>
                    </a:lnTo>
                    <a:lnTo>
                      <a:pt x="3362" y="3048"/>
                    </a:lnTo>
                    <a:lnTo>
                      <a:pt x="3369" y="3052"/>
                    </a:lnTo>
                    <a:lnTo>
                      <a:pt x="3375" y="3054"/>
                    </a:lnTo>
                    <a:lnTo>
                      <a:pt x="3382" y="3056"/>
                    </a:lnTo>
                    <a:lnTo>
                      <a:pt x="3390" y="3058"/>
                    </a:lnTo>
                    <a:lnTo>
                      <a:pt x="3395" y="3060"/>
                    </a:lnTo>
                    <a:lnTo>
                      <a:pt x="3400" y="3064"/>
                    </a:lnTo>
                    <a:lnTo>
                      <a:pt x="3404" y="3069"/>
                    </a:lnTo>
                    <a:lnTo>
                      <a:pt x="3409" y="3073"/>
                    </a:lnTo>
                    <a:lnTo>
                      <a:pt x="3417" y="3084"/>
                    </a:lnTo>
                    <a:lnTo>
                      <a:pt x="3426" y="3094"/>
                    </a:lnTo>
                    <a:lnTo>
                      <a:pt x="3432" y="3100"/>
                    </a:lnTo>
                    <a:lnTo>
                      <a:pt x="3441" y="3106"/>
                    </a:lnTo>
                    <a:lnTo>
                      <a:pt x="3451" y="3111"/>
                    </a:lnTo>
                    <a:lnTo>
                      <a:pt x="3463" y="3116"/>
                    </a:lnTo>
                    <a:lnTo>
                      <a:pt x="3467" y="3119"/>
                    </a:lnTo>
                    <a:lnTo>
                      <a:pt x="3473" y="3120"/>
                    </a:lnTo>
                    <a:lnTo>
                      <a:pt x="3478" y="3120"/>
                    </a:lnTo>
                    <a:lnTo>
                      <a:pt x="3482" y="3119"/>
                    </a:lnTo>
                    <a:lnTo>
                      <a:pt x="3485" y="3116"/>
                    </a:lnTo>
                    <a:lnTo>
                      <a:pt x="3489" y="3114"/>
                    </a:lnTo>
                    <a:lnTo>
                      <a:pt x="3490" y="3109"/>
                    </a:lnTo>
                    <a:lnTo>
                      <a:pt x="3491" y="3103"/>
                    </a:lnTo>
                    <a:lnTo>
                      <a:pt x="3492" y="3085"/>
                    </a:lnTo>
                    <a:lnTo>
                      <a:pt x="3493" y="3067"/>
                    </a:lnTo>
                    <a:lnTo>
                      <a:pt x="3493" y="3051"/>
                    </a:lnTo>
                    <a:lnTo>
                      <a:pt x="3493" y="3039"/>
                    </a:lnTo>
                    <a:lnTo>
                      <a:pt x="3493" y="3034"/>
                    </a:lnTo>
                    <a:lnTo>
                      <a:pt x="3495" y="3031"/>
                    </a:lnTo>
                    <a:lnTo>
                      <a:pt x="3497" y="3028"/>
                    </a:lnTo>
                    <a:lnTo>
                      <a:pt x="3501" y="3026"/>
                    </a:lnTo>
                    <a:lnTo>
                      <a:pt x="3508" y="3021"/>
                    </a:lnTo>
                    <a:lnTo>
                      <a:pt x="3518" y="3018"/>
                    </a:lnTo>
                    <a:lnTo>
                      <a:pt x="3524" y="3014"/>
                    </a:lnTo>
                    <a:lnTo>
                      <a:pt x="3528" y="3009"/>
                    </a:lnTo>
                    <a:lnTo>
                      <a:pt x="3530" y="3003"/>
                    </a:lnTo>
                    <a:lnTo>
                      <a:pt x="3533" y="2997"/>
                    </a:lnTo>
                    <a:lnTo>
                      <a:pt x="3534" y="2990"/>
                    </a:lnTo>
                    <a:lnTo>
                      <a:pt x="3536" y="2984"/>
                    </a:lnTo>
                    <a:lnTo>
                      <a:pt x="3540" y="2980"/>
                    </a:lnTo>
                    <a:lnTo>
                      <a:pt x="3546" y="2976"/>
                    </a:lnTo>
                    <a:lnTo>
                      <a:pt x="3547" y="2975"/>
                    </a:lnTo>
                    <a:lnTo>
                      <a:pt x="3549" y="2975"/>
                    </a:lnTo>
                    <a:lnTo>
                      <a:pt x="3552" y="2976"/>
                    </a:lnTo>
                    <a:lnTo>
                      <a:pt x="3553" y="2977"/>
                    </a:lnTo>
                    <a:lnTo>
                      <a:pt x="3555" y="2982"/>
                    </a:lnTo>
                    <a:lnTo>
                      <a:pt x="3556" y="2989"/>
                    </a:lnTo>
                    <a:lnTo>
                      <a:pt x="3558" y="2997"/>
                    </a:lnTo>
                    <a:lnTo>
                      <a:pt x="3560" y="3003"/>
                    </a:lnTo>
                    <a:lnTo>
                      <a:pt x="3562" y="3006"/>
                    </a:lnTo>
                    <a:lnTo>
                      <a:pt x="3565" y="3009"/>
                    </a:lnTo>
                    <a:lnTo>
                      <a:pt x="3570" y="3012"/>
                    </a:lnTo>
                    <a:lnTo>
                      <a:pt x="3575" y="3014"/>
                    </a:lnTo>
                    <a:lnTo>
                      <a:pt x="3580" y="3016"/>
                    </a:lnTo>
                    <a:lnTo>
                      <a:pt x="3585" y="3019"/>
                    </a:lnTo>
                    <a:lnTo>
                      <a:pt x="3590" y="3022"/>
                    </a:lnTo>
                    <a:lnTo>
                      <a:pt x="3593" y="3027"/>
                    </a:lnTo>
                    <a:lnTo>
                      <a:pt x="3597" y="3032"/>
                    </a:lnTo>
                    <a:lnTo>
                      <a:pt x="3599" y="3038"/>
                    </a:lnTo>
                    <a:lnTo>
                      <a:pt x="3603" y="3045"/>
                    </a:lnTo>
                    <a:lnTo>
                      <a:pt x="3606" y="3053"/>
                    </a:lnTo>
                    <a:lnTo>
                      <a:pt x="3609" y="3064"/>
                    </a:lnTo>
                    <a:lnTo>
                      <a:pt x="3609" y="3076"/>
                    </a:lnTo>
                    <a:lnTo>
                      <a:pt x="3610" y="3088"/>
                    </a:lnTo>
                    <a:lnTo>
                      <a:pt x="3611" y="3101"/>
                    </a:lnTo>
                    <a:lnTo>
                      <a:pt x="3612" y="3114"/>
                    </a:lnTo>
                    <a:lnTo>
                      <a:pt x="3610" y="3125"/>
                    </a:lnTo>
                    <a:lnTo>
                      <a:pt x="3608" y="3134"/>
                    </a:lnTo>
                    <a:lnTo>
                      <a:pt x="3604" y="3141"/>
                    </a:lnTo>
                    <a:lnTo>
                      <a:pt x="3599" y="3148"/>
                    </a:lnTo>
                    <a:lnTo>
                      <a:pt x="3596" y="3158"/>
                    </a:lnTo>
                    <a:lnTo>
                      <a:pt x="3595" y="3163"/>
                    </a:lnTo>
                    <a:lnTo>
                      <a:pt x="3595" y="3167"/>
                    </a:lnTo>
                    <a:lnTo>
                      <a:pt x="3596" y="3172"/>
                    </a:lnTo>
                    <a:lnTo>
                      <a:pt x="3598" y="3177"/>
                    </a:lnTo>
                    <a:lnTo>
                      <a:pt x="3602" y="3180"/>
                    </a:lnTo>
                    <a:lnTo>
                      <a:pt x="3606" y="3184"/>
                    </a:lnTo>
                    <a:lnTo>
                      <a:pt x="3611" y="3186"/>
                    </a:lnTo>
                    <a:lnTo>
                      <a:pt x="3617" y="3189"/>
                    </a:lnTo>
                    <a:lnTo>
                      <a:pt x="3623" y="3189"/>
                    </a:lnTo>
                    <a:lnTo>
                      <a:pt x="3629" y="3189"/>
                    </a:lnTo>
                    <a:lnTo>
                      <a:pt x="3634" y="3188"/>
                    </a:lnTo>
                    <a:lnTo>
                      <a:pt x="3638" y="3186"/>
                    </a:lnTo>
                    <a:lnTo>
                      <a:pt x="3642" y="3183"/>
                    </a:lnTo>
                    <a:lnTo>
                      <a:pt x="3644" y="3179"/>
                    </a:lnTo>
                    <a:lnTo>
                      <a:pt x="3647" y="3176"/>
                    </a:lnTo>
                    <a:lnTo>
                      <a:pt x="3647" y="3171"/>
                    </a:lnTo>
                    <a:lnTo>
                      <a:pt x="3648" y="3161"/>
                    </a:lnTo>
                    <a:lnTo>
                      <a:pt x="3648" y="3151"/>
                    </a:lnTo>
                    <a:lnTo>
                      <a:pt x="3649" y="3146"/>
                    </a:lnTo>
                    <a:lnTo>
                      <a:pt x="3649" y="3144"/>
                    </a:lnTo>
                    <a:lnTo>
                      <a:pt x="3650" y="3140"/>
                    </a:lnTo>
                    <a:lnTo>
                      <a:pt x="3653" y="3139"/>
                    </a:lnTo>
                    <a:lnTo>
                      <a:pt x="3654" y="3139"/>
                    </a:lnTo>
                    <a:lnTo>
                      <a:pt x="3656" y="3139"/>
                    </a:lnTo>
                    <a:lnTo>
                      <a:pt x="3660" y="3140"/>
                    </a:lnTo>
                    <a:lnTo>
                      <a:pt x="3663" y="3141"/>
                    </a:lnTo>
                    <a:lnTo>
                      <a:pt x="3669" y="3145"/>
                    </a:lnTo>
                    <a:lnTo>
                      <a:pt x="3675" y="3146"/>
                    </a:lnTo>
                    <a:lnTo>
                      <a:pt x="3684" y="3146"/>
                    </a:lnTo>
                    <a:lnTo>
                      <a:pt x="3692" y="3144"/>
                    </a:lnTo>
                    <a:lnTo>
                      <a:pt x="3698" y="3141"/>
                    </a:lnTo>
                    <a:lnTo>
                      <a:pt x="3703" y="3139"/>
                    </a:lnTo>
                    <a:lnTo>
                      <a:pt x="3706" y="3139"/>
                    </a:lnTo>
                    <a:lnTo>
                      <a:pt x="3710" y="3141"/>
                    </a:lnTo>
                    <a:lnTo>
                      <a:pt x="3716" y="3145"/>
                    </a:lnTo>
                    <a:lnTo>
                      <a:pt x="3722" y="3151"/>
                    </a:lnTo>
                    <a:lnTo>
                      <a:pt x="3728" y="3157"/>
                    </a:lnTo>
                    <a:lnTo>
                      <a:pt x="3731" y="3163"/>
                    </a:lnTo>
                    <a:lnTo>
                      <a:pt x="3737" y="3179"/>
                    </a:lnTo>
                    <a:lnTo>
                      <a:pt x="3744" y="3192"/>
                    </a:lnTo>
                    <a:lnTo>
                      <a:pt x="3753" y="3205"/>
                    </a:lnTo>
                    <a:lnTo>
                      <a:pt x="3757" y="3215"/>
                    </a:lnTo>
                    <a:lnTo>
                      <a:pt x="3757" y="3217"/>
                    </a:lnTo>
                    <a:lnTo>
                      <a:pt x="3757" y="3220"/>
                    </a:lnTo>
                    <a:lnTo>
                      <a:pt x="3755" y="3221"/>
                    </a:lnTo>
                    <a:lnTo>
                      <a:pt x="3751" y="3223"/>
                    </a:lnTo>
                    <a:lnTo>
                      <a:pt x="3737" y="3234"/>
                    </a:lnTo>
                    <a:lnTo>
                      <a:pt x="3725" y="3242"/>
                    </a:lnTo>
                    <a:lnTo>
                      <a:pt x="3719" y="3247"/>
                    </a:lnTo>
                    <a:lnTo>
                      <a:pt x="3716" y="3254"/>
                    </a:lnTo>
                    <a:lnTo>
                      <a:pt x="3715" y="3258"/>
                    </a:lnTo>
                    <a:lnTo>
                      <a:pt x="3713" y="3261"/>
                    </a:lnTo>
                    <a:lnTo>
                      <a:pt x="3713" y="3266"/>
                    </a:lnTo>
                    <a:lnTo>
                      <a:pt x="3715" y="3271"/>
                    </a:lnTo>
                    <a:lnTo>
                      <a:pt x="3716" y="3276"/>
                    </a:lnTo>
                    <a:lnTo>
                      <a:pt x="3719" y="3279"/>
                    </a:lnTo>
                    <a:lnTo>
                      <a:pt x="3723" y="3283"/>
                    </a:lnTo>
                    <a:lnTo>
                      <a:pt x="3728" y="3285"/>
                    </a:lnTo>
                    <a:lnTo>
                      <a:pt x="3732" y="3287"/>
                    </a:lnTo>
                    <a:lnTo>
                      <a:pt x="3737" y="3289"/>
                    </a:lnTo>
                    <a:lnTo>
                      <a:pt x="3743" y="3289"/>
                    </a:lnTo>
                    <a:lnTo>
                      <a:pt x="3748" y="3286"/>
                    </a:lnTo>
                    <a:lnTo>
                      <a:pt x="3754" y="3284"/>
                    </a:lnTo>
                    <a:lnTo>
                      <a:pt x="3759" y="3280"/>
                    </a:lnTo>
                    <a:lnTo>
                      <a:pt x="3763" y="3276"/>
                    </a:lnTo>
                    <a:lnTo>
                      <a:pt x="3769" y="3270"/>
                    </a:lnTo>
                    <a:lnTo>
                      <a:pt x="3778" y="3258"/>
                    </a:lnTo>
                    <a:lnTo>
                      <a:pt x="3786" y="3245"/>
                    </a:lnTo>
                    <a:lnTo>
                      <a:pt x="3791" y="3233"/>
                    </a:lnTo>
                    <a:lnTo>
                      <a:pt x="3793" y="3222"/>
                    </a:lnTo>
                    <a:lnTo>
                      <a:pt x="3794" y="3217"/>
                    </a:lnTo>
                    <a:lnTo>
                      <a:pt x="3795" y="3214"/>
                    </a:lnTo>
                    <a:lnTo>
                      <a:pt x="3797" y="3210"/>
                    </a:lnTo>
                    <a:lnTo>
                      <a:pt x="3800" y="3208"/>
                    </a:lnTo>
                    <a:lnTo>
                      <a:pt x="3803" y="3207"/>
                    </a:lnTo>
                    <a:lnTo>
                      <a:pt x="3805" y="3204"/>
                    </a:lnTo>
                    <a:lnTo>
                      <a:pt x="3806" y="3202"/>
                    </a:lnTo>
                    <a:lnTo>
                      <a:pt x="3807" y="3199"/>
                    </a:lnTo>
                    <a:lnTo>
                      <a:pt x="3807" y="3197"/>
                    </a:lnTo>
                    <a:lnTo>
                      <a:pt x="3807" y="3193"/>
                    </a:lnTo>
                    <a:lnTo>
                      <a:pt x="3806" y="3190"/>
                    </a:lnTo>
                    <a:lnTo>
                      <a:pt x="3804" y="3186"/>
                    </a:lnTo>
                    <a:lnTo>
                      <a:pt x="3803" y="3182"/>
                    </a:lnTo>
                    <a:lnTo>
                      <a:pt x="3801" y="3179"/>
                    </a:lnTo>
                    <a:lnTo>
                      <a:pt x="3801" y="3177"/>
                    </a:lnTo>
                    <a:lnTo>
                      <a:pt x="3801" y="3174"/>
                    </a:lnTo>
                    <a:lnTo>
                      <a:pt x="3804" y="3174"/>
                    </a:lnTo>
                    <a:lnTo>
                      <a:pt x="3806" y="3174"/>
                    </a:lnTo>
                    <a:lnTo>
                      <a:pt x="3811" y="3176"/>
                    </a:lnTo>
                    <a:lnTo>
                      <a:pt x="3816" y="3177"/>
                    </a:lnTo>
                    <a:lnTo>
                      <a:pt x="3826" y="3182"/>
                    </a:lnTo>
                    <a:lnTo>
                      <a:pt x="3836" y="3188"/>
                    </a:lnTo>
                    <a:lnTo>
                      <a:pt x="3844" y="3192"/>
                    </a:lnTo>
                    <a:lnTo>
                      <a:pt x="3851" y="3195"/>
                    </a:lnTo>
                    <a:lnTo>
                      <a:pt x="3858" y="3195"/>
                    </a:lnTo>
                    <a:lnTo>
                      <a:pt x="3867" y="3197"/>
                    </a:lnTo>
                    <a:lnTo>
                      <a:pt x="3874" y="3201"/>
                    </a:lnTo>
                    <a:lnTo>
                      <a:pt x="3880" y="3205"/>
                    </a:lnTo>
                    <a:lnTo>
                      <a:pt x="3885" y="3210"/>
                    </a:lnTo>
                    <a:lnTo>
                      <a:pt x="3889" y="3213"/>
                    </a:lnTo>
                    <a:lnTo>
                      <a:pt x="3895" y="3211"/>
                    </a:lnTo>
                    <a:lnTo>
                      <a:pt x="3902" y="3209"/>
                    </a:lnTo>
                    <a:lnTo>
                      <a:pt x="3912" y="3204"/>
                    </a:lnTo>
                    <a:lnTo>
                      <a:pt x="3918" y="3201"/>
                    </a:lnTo>
                    <a:lnTo>
                      <a:pt x="3930" y="3196"/>
                    </a:lnTo>
                    <a:lnTo>
                      <a:pt x="3942" y="3193"/>
                    </a:lnTo>
                    <a:lnTo>
                      <a:pt x="3948" y="3192"/>
                    </a:lnTo>
                    <a:lnTo>
                      <a:pt x="3952" y="3192"/>
                    </a:lnTo>
                    <a:lnTo>
                      <a:pt x="3956" y="3192"/>
                    </a:lnTo>
                    <a:lnTo>
                      <a:pt x="3959" y="3193"/>
                    </a:lnTo>
                    <a:lnTo>
                      <a:pt x="3964" y="3196"/>
                    </a:lnTo>
                    <a:lnTo>
                      <a:pt x="3967" y="3198"/>
                    </a:lnTo>
                    <a:lnTo>
                      <a:pt x="3969" y="3198"/>
                    </a:lnTo>
                    <a:lnTo>
                      <a:pt x="3971" y="3197"/>
                    </a:lnTo>
                    <a:lnTo>
                      <a:pt x="3976" y="3193"/>
                    </a:lnTo>
                    <a:lnTo>
                      <a:pt x="3983" y="3185"/>
                    </a:lnTo>
                    <a:lnTo>
                      <a:pt x="3992" y="3176"/>
                    </a:lnTo>
                    <a:lnTo>
                      <a:pt x="4000" y="3166"/>
                    </a:lnTo>
                    <a:lnTo>
                      <a:pt x="4002" y="3161"/>
                    </a:lnTo>
                    <a:lnTo>
                      <a:pt x="4005" y="3155"/>
                    </a:lnTo>
                    <a:lnTo>
                      <a:pt x="4007" y="3150"/>
                    </a:lnTo>
                    <a:lnTo>
                      <a:pt x="4008" y="3144"/>
                    </a:lnTo>
                    <a:lnTo>
                      <a:pt x="4008" y="3136"/>
                    </a:lnTo>
                    <a:lnTo>
                      <a:pt x="4008" y="3130"/>
                    </a:lnTo>
                    <a:lnTo>
                      <a:pt x="4007" y="3125"/>
                    </a:lnTo>
                    <a:lnTo>
                      <a:pt x="4003" y="3120"/>
                    </a:lnTo>
                    <a:lnTo>
                      <a:pt x="3995" y="3111"/>
                    </a:lnTo>
                    <a:lnTo>
                      <a:pt x="3986" y="3102"/>
                    </a:lnTo>
                    <a:lnTo>
                      <a:pt x="3981" y="3096"/>
                    </a:lnTo>
                    <a:lnTo>
                      <a:pt x="3976" y="3091"/>
                    </a:lnTo>
                    <a:lnTo>
                      <a:pt x="3974" y="3085"/>
                    </a:lnTo>
                    <a:lnTo>
                      <a:pt x="3971" y="3079"/>
                    </a:lnTo>
                    <a:lnTo>
                      <a:pt x="3970" y="3071"/>
                    </a:lnTo>
                    <a:lnTo>
                      <a:pt x="3970" y="3063"/>
                    </a:lnTo>
                    <a:lnTo>
                      <a:pt x="3971" y="3053"/>
                    </a:lnTo>
                    <a:lnTo>
                      <a:pt x="3974" y="3043"/>
                    </a:lnTo>
                    <a:lnTo>
                      <a:pt x="3978" y="3021"/>
                    </a:lnTo>
                    <a:lnTo>
                      <a:pt x="3984" y="3003"/>
                    </a:lnTo>
                    <a:lnTo>
                      <a:pt x="3987" y="2996"/>
                    </a:lnTo>
                    <a:lnTo>
                      <a:pt x="3989" y="2991"/>
                    </a:lnTo>
                    <a:lnTo>
                      <a:pt x="3993" y="2987"/>
                    </a:lnTo>
                    <a:lnTo>
                      <a:pt x="3996" y="2983"/>
                    </a:lnTo>
                    <a:lnTo>
                      <a:pt x="4001" y="2980"/>
                    </a:lnTo>
                    <a:lnTo>
                      <a:pt x="4006" y="2977"/>
                    </a:lnTo>
                    <a:lnTo>
                      <a:pt x="4012" y="2976"/>
                    </a:lnTo>
                    <a:lnTo>
                      <a:pt x="4020" y="2974"/>
                    </a:lnTo>
                    <a:lnTo>
                      <a:pt x="4037" y="2971"/>
                    </a:lnTo>
                    <a:lnTo>
                      <a:pt x="4050" y="2971"/>
                    </a:lnTo>
                    <a:lnTo>
                      <a:pt x="4055" y="2971"/>
                    </a:lnTo>
                    <a:lnTo>
                      <a:pt x="4059" y="2972"/>
                    </a:lnTo>
                    <a:lnTo>
                      <a:pt x="4063" y="2975"/>
                    </a:lnTo>
                    <a:lnTo>
                      <a:pt x="4065" y="2978"/>
                    </a:lnTo>
                    <a:lnTo>
                      <a:pt x="4070" y="2984"/>
                    </a:lnTo>
                    <a:lnTo>
                      <a:pt x="4074" y="2988"/>
                    </a:lnTo>
                    <a:lnTo>
                      <a:pt x="4076" y="2988"/>
                    </a:lnTo>
                    <a:lnTo>
                      <a:pt x="4077" y="2987"/>
                    </a:lnTo>
                    <a:lnTo>
                      <a:pt x="4078" y="2985"/>
                    </a:lnTo>
                    <a:lnTo>
                      <a:pt x="4078" y="2982"/>
                    </a:lnTo>
                    <a:lnTo>
                      <a:pt x="4081" y="2974"/>
                    </a:lnTo>
                    <a:lnTo>
                      <a:pt x="4083" y="2966"/>
                    </a:lnTo>
                    <a:lnTo>
                      <a:pt x="4085" y="2964"/>
                    </a:lnTo>
                    <a:lnTo>
                      <a:pt x="4089" y="2962"/>
                    </a:lnTo>
                    <a:lnTo>
                      <a:pt x="4093" y="2961"/>
                    </a:lnTo>
                    <a:lnTo>
                      <a:pt x="4096" y="2961"/>
                    </a:lnTo>
                    <a:lnTo>
                      <a:pt x="4101" y="2962"/>
                    </a:lnTo>
                    <a:lnTo>
                      <a:pt x="4106" y="2963"/>
                    </a:lnTo>
                    <a:lnTo>
                      <a:pt x="4110" y="2964"/>
                    </a:lnTo>
                    <a:lnTo>
                      <a:pt x="4115" y="2968"/>
                    </a:lnTo>
                    <a:lnTo>
                      <a:pt x="4125" y="2975"/>
                    </a:lnTo>
                    <a:lnTo>
                      <a:pt x="4133" y="2985"/>
                    </a:lnTo>
                    <a:lnTo>
                      <a:pt x="4141" y="2996"/>
                    </a:lnTo>
                    <a:lnTo>
                      <a:pt x="4150" y="3005"/>
                    </a:lnTo>
                    <a:lnTo>
                      <a:pt x="4153" y="3008"/>
                    </a:lnTo>
                    <a:lnTo>
                      <a:pt x="4157" y="3012"/>
                    </a:lnTo>
                    <a:lnTo>
                      <a:pt x="4160" y="3013"/>
                    </a:lnTo>
                    <a:lnTo>
                      <a:pt x="4163" y="3014"/>
                    </a:lnTo>
                    <a:lnTo>
                      <a:pt x="4165" y="3013"/>
                    </a:lnTo>
                    <a:lnTo>
                      <a:pt x="4169" y="3012"/>
                    </a:lnTo>
                    <a:lnTo>
                      <a:pt x="4171" y="3008"/>
                    </a:lnTo>
                    <a:lnTo>
                      <a:pt x="4173" y="3005"/>
                    </a:lnTo>
                    <a:lnTo>
                      <a:pt x="4179" y="2995"/>
                    </a:lnTo>
                    <a:lnTo>
                      <a:pt x="4187" y="2987"/>
                    </a:lnTo>
                    <a:lnTo>
                      <a:pt x="4190" y="2982"/>
                    </a:lnTo>
                    <a:lnTo>
                      <a:pt x="4192" y="2976"/>
                    </a:lnTo>
                    <a:lnTo>
                      <a:pt x="4194" y="2970"/>
                    </a:lnTo>
                    <a:lnTo>
                      <a:pt x="4195" y="2964"/>
                    </a:lnTo>
                    <a:lnTo>
                      <a:pt x="4195" y="2958"/>
                    </a:lnTo>
                    <a:lnTo>
                      <a:pt x="4194" y="2953"/>
                    </a:lnTo>
                    <a:lnTo>
                      <a:pt x="4191" y="2949"/>
                    </a:lnTo>
                    <a:lnTo>
                      <a:pt x="4188" y="2946"/>
                    </a:lnTo>
                    <a:lnTo>
                      <a:pt x="4181" y="2942"/>
                    </a:lnTo>
                    <a:lnTo>
                      <a:pt x="4173" y="2937"/>
                    </a:lnTo>
                    <a:lnTo>
                      <a:pt x="4171" y="2934"/>
                    </a:lnTo>
                    <a:lnTo>
                      <a:pt x="4171" y="2930"/>
                    </a:lnTo>
                    <a:lnTo>
                      <a:pt x="4171" y="2925"/>
                    </a:lnTo>
                    <a:lnTo>
                      <a:pt x="4172" y="2920"/>
                    </a:lnTo>
                    <a:lnTo>
                      <a:pt x="4176" y="2914"/>
                    </a:lnTo>
                    <a:lnTo>
                      <a:pt x="4179" y="2908"/>
                    </a:lnTo>
                    <a:lnTo>
                      <a:pt x="4184" y="2903"/>
                    </a:lnTo>
                    <a:lnTo>
                      <a:pt x="4189" y="2899"/>
                    </a:lnTo>
                    <a:lnTo>
                      <a:pt x="4194" y="2895"/>
                    </a:lnTo>
                    <a:lnTo>
                      <a:pt x="4200" y="2893"/>
                    </a:lnTo>
                    <a:lnTo>
                      <a:pt x="4206" y="2890"/>
                    </a:lnTo>
                    <a:lnTo>
                      <a:pt x="4211" y="2888"/>
                    </a:lnTo>
                    <a:lnTo>
                      <a:pt x="4216" y="2887"/>
                    </a:lnTo>
                    <a:lnTo>
                      <a:pt x="4221" y="2884"/>
                    </a:lnTo>
                    <a:lnTo>
                      <a:pt x="4226" y="2881"/>
                    </a:lnTo>
                    <a:lnTo>
                      <a:pt x="4228" y="2877"/>
                    </a:lnTo>
                    <a:lnTo>
                      <a:pt x="4230" y="2873"/>
                    </a:lnTo>
                    <a:lnTo>
                      <a:pt x="4233" y="2868"/>
                    </a:lnTo>
                    <a:lnTo>
                      <a:pt x="4234" y="2864"/>
                    </a:lnTo>
                    <a:lnTo>
                      <a:pt x="4234" y="2859"/>
                    </a:lnTo>
                    <a:lnTo>
                      <a:pt x="4234" y="2848"/>
                    </a:lnTo>
                    <a:lnTo>
                      <a:pt x="4234" y="2838"/>
                    </a:lnTo>
                    <a:lnTo>
                      <a:pt x="4233" y="2835"/>
                    </a:lnTo>
                    <a:lnTo>
                      <a:pt x="4232" y="2835"/>
                    </a:lnTo>
                    <a:lnTo>
                      <a:pt x="4228" y="2837"/>
                    </a:lnTo>
                    <a:lnTo>
                      <a:pt x="4226" y="2842"/>
                    </a:lnTo>
                    <a:lnTo>
                      <a:pt x="4221" y="2848"/>
                    </a:lnTo>
                    <a:lnTo>
                      <a:pt x="4215" y="2852"/>
                    </a:lnTo>
                    <a:lnTo>
                      <a:pt x="4207" y="2855"/>
                    </a:lnTo>
                    <a:lnTo>
                      <a:pt x="4200" y="2857"/>
                    </a:lnTo>
                    <a:lnTo>
                      <a:pt x="4191" y="2858"/>
                    </a:lnTo>
                    <a:lnTo>
                      <a:pt x="4184" y="2857"/>
                    </a:lnTo>
                    <a:lnTo>
                      <a:pt x="4178" y="2857"/>
                    </a:lnTo>
                    <a:lnTo>
                      <a:pt x="4173" y="2855"/>
                    </a:lnTo>
                    <a:lnTo>
                      <a:pt x="4171" y="2852"/>
                    </a:lnTo>
                    <a:lnTo>
                      <a:pt x="4170" y="2849"/>
                    </a:lnTo>
                    <a:lnTo>
                      <a:pt x="4169" y="2844"/>
                    </a:lnTo>
                    <a:lnTo>
                      <a:pt x="4167" y="2839"/>
                    </a:lnTo>
                    <a:lnTo>
                      <a:pt x="4169" y="2830"/>
                    </a:lnTo>
                    <a:lnTo>
                      <a:pt x="4172" y="2820"/>
                    </a:lnTo>
                    <a:lnTo>
                      <a:pt x="4173" y="2813"/>
                    </a:lnTo>
                    <a:lnTo>
                      <a:pt x="4173" y="2806"/>
                    </a:lnTo>
                    <a:lnTo>
                      <a:pt x="4171" y="2799"/>
                    </a:lnTo>
                    <a:lnTo>
                      <a:pt x="4167" y="2791"/>
                    </a:lnTo>
                    <a:lnTo>
                      <a:pt x="4164" y="2783"/>
                    </a:lnTo>
                    <a:lnTo>
                      <a:pt x="4164" y="2775"/>
                    </a:lnTo>
                    <a:lnTo>
                      <a:pt x="4164" y="2769"/>
                    </a:lnTo>
                    <a:lnTo>
                      <a:pt x="4164" y="2766"/>
                    </a:lnTo>
                    <a:lnTo>
                      <a:pt x="4163" y="2764"/>
                    </a:lnTo>
                    <a:lnTo>
                      <a:pt x="4156" y="2762"/>
                    </a:lnTo>
                    <a:lnTo>
                      <a:pt x="4150" y="2761"/>
                    </a:lnTo>
                    <a:lnTo>
                      <a:pt x="4141" y="2760"/>
                    </a:lnTo>
                    <a:lnTo>
                      <a:pt x="4129" y="2761"/>
                    </a:lnTo>
                    <a:lnTo>
                      <a:pt x="4115" y="2761"/>
                    </a:lnTo>
                    <a:lnTo>
                      <a:pt x="4107" y="2761"/>
                    </a:lnTo>
                    <a:lnTo>
                      <a:pt x="4103" y="2762"/>
                    </a:lnTo>
                    <a:lnTo>
                      <a:pt x="4101" y="2763"/>
                    </a:lnTo>
                    <a:lnTo>
                      <a:pt x="4096" y="2769"/>
                    </a:lnTo>
                    <a:lnTo>
                      <a:pt x="4093" y="2773"/>
                    </a:lnTo>
                    <a:lnTo>
                      <a:pt x="4088" y="2775"/>
                    </a:lnTo>
                    <a:lnTo>
                      <a:pt x="4080" y="2776"/>
                    </a:lnTo>
                    <a:lnTo>
                      <a:pt x="4071" y="2776"/>
                    </a:lnTo>
                    <a:lnTo>
                      <a:pt x="4064" y="2775"/>
                    </a:lnTo>
                    <a:lnTo>
                      <a:pt x="4057" y="2773"/>
                    </a:lnTo>
                    <a:lnTo>
                      <a:pt x="4051" y="2770"/>
                    </a:lnTo>
                    <a:lnTo>
                      <a:pt x="4045" y="2769"/>
                    </a:lnTo>
                    <a:lnTo>
                      <a:pt x="4038" y="2768"/>
                    </a:lnTo>
                    <a:lnTo>
                      <a:pt x="4028" y="2769"/>
                    </a:lnTo>
                    <a:lnTo>
                      <a:pt x="4024" y="2769"/>
                    </a:lnTo>
                    <a:lnTo>
                      <a:pt x="4020" y="2768"/>
                    </a:lnTo>
                    <a:lnTo>
                      <a:pt x="4018" y="2767"/>
                    </a:lnTo>
                    <a:lnTo>
                      <a:pt x="4017" y="2764"/>
                    </a:lnTo>
                    <a:lnTo>
                      <a:pt x="4017" y="2758"/>
                    </a:lnTo>
                    <a:lnTo>
                      <a:pt x="4019" y="2750"/>
                    </a:lnTo>
                    <a:lnTo>
                      <a:pt x="4025" y="2737"/>
                    </a:lnTo>
                    <a:lnTo>
                      <a:pt x="4034" y="2723"/>
                    </a:lnTo>
                    <a:lnTo>
                      <a:pt x="4037" y="2718"/>
                    </a:lnTo>
                    <a:lnTo>
                      <a:pt x="4038" y="2713"/>
                    </a:lnTo>
                    <a:lnTo>
                      <a:pt x="4036" y="2709"/>
                    </a:lnTo>
                    <a:lnTo>
                      <a:pt x="4033" y="2704"/>
                    </a:lnTo>
                    <a:lnTo>
                      <a:pt x="4021" y="2690"/>
                    </a:lnTo>
                    <a:lnTo>
                      <a:pt x="4006" y="2675"/>
                    </a:lnTo>
                    <a:lnTo>
                      <a:pt x="4000" y="2669"/>
                    </a:lnTo>
                    <a:lnTo>
                      <a:pt x="3993" y="2665"/>
                    </a:lnTo>
                    <a:lnTo>
                      <a:pt x="3989" y="2662"/>
                    </a:lnTo>
                    <a:lnTo>
                      <a:pt x="3986" y="2661"/>
                    </a:lnTo>
                    <a:lnTo>
                      <a:pt x="3982" y="2660"/>
                    </a:lnTo>
                    <a:lnTo>
                      <a:pt x="3978" y="2660"/>
                    </a:lnTo>
                    <a:lnTo>
                      <a:pt x="3975" y="2661"/>
                    </a:lnTo>
                    <a:lnTo>
                      <a:pt x="3973" y="2660"/>
                    </a:lnTo>
                    <a:lnTo>
                      <a:pt x="3970" y="2660"/>
                    </a:lnTo>
                    <a:lnTo>
                      <a:pt x="3969" y="2659"/>
                    </a:lnTo>
                    <a:lnTo>
                      <a:pt x="3967" y="2654"/>
                    </a:lnTo>
                    <a:lnTo>
                      <a:pt x="3964" y="2649"/>
                    </a:lnTo>
                    <a:lnTo>
                      <a:pt x="3954" y="2631"/>
                    </a:lnTo>
                    <a:lnTo>
                      <a:pt x="3944" y="2613"/>
                    </a:lnTo>
                    <a:lnTo>
                      <a:pt x="3939" y="2602"/>
                    </a:lnTo>
                    <a:lnTo>
                      <a:pt x="3937" y="2587"/>
                    </a:lnTo>
                    <a:lnTo>
                      <a:pt x="3933" y="2575"/>
                    </a:lnTo>
                    <a:lnTo>
                      <a:pt x="3931" y="2566"/>
                    </a:lnTo>
                    <a:lnTo>
                      <a:pt x="3925" y="2559"/>
                    </a:lnTo>
                    <a:lnTo>
                      <a:pt x="3917" y="2548"/>
                    </a:lnTo>
                    <a:lnTo>
                      <a:pt x="3908" y="2539"/>
                    </a:lnTo>
                    <a:lnTo>
                      <a:pt x="3901" y="2528"/>
                    </a:lnTo>
                    <a:lnTo>
                      <a:pt x="3900" y="2523"/>
                    </a:lnTo>
                    <a:lnTo>
                      <a:pt x="3899" y="2520"/>
                    </a:lnTo>
                    <a:lnTo>
                      <a:pt x="3899" y="2516"/>
                    </a:lnTo>
                    <a:lnTo>
                      <a:pt x="3900" y="2512"/>
                    </a:lnTo>
                    <a:lnTo>
                      <a:pt x="3902" y="2508"/>
                    </a:lnTo>
                    <a:lnTo>
                      <a:pt x="3907" y="2504"/>
                    </a:lnTo>
                    <a:lnTo>
                      <a:pt x="3910" y="2502"/>
                    </a:lnTo>
                    <a:lnTo>
                      <a:pt x="3912" y="2497"/>
                    </a:lnTo>
                    <a:lnTo>
                      <a:pt x="3913" y="2491"/>
                    </a:lnTo>
                    <a:lnTo>
                      <a:pt x="3912" y="2485"/>
                    </a:lnTo>
                    <a:lnTo>
                      <a:pt x="3913" y="2478"/>
                    </a:lnTo>
                    <a:lnTo>
                      <a:pt x="3917" y="2470"/>
                    </a:lnTo>
                    <a:lnTo>
                      <a:pt x="3919" y="2466"/>
                    </a:lnTo>
                    <a:lnTo>
                      <a:pt x="3921" y="2464"/>
                    </a:lnTo>
                    <a:lnTo>
                      <a:pt x="3925" y="2461"/>
                    </a:lnTo>
                    <a:lnTo>
                      <a:pt x="3929" y="2459"/>
                    </a:lnTo>
                    <a:lnTo>
                      <a:pt x="3936" y="2457"/>
                    </a:lnTo>
                    <a:lnTo>
                      <a:pt x="3942" y="2454"/>
                    </a:lnTo>
                    <a:lnTo>
                      <a:pt x="3948" y="2451"/>
                    </a:lnTo>
                    <a:lnTo>
                      <a:pt x="3954" y="2447"/>
                    </a:lnTo>
                    <a:lnTo>
                      <a:pt x="3956" y="2445"/>
                    </a:lnTo>
                    <a:lnTo>
                      <a:pt x="3959" y="2443"/>
                    </a:lnTo>
                    <a:lnTo>
                      <a:pt x="3964" y="2442"/>
                    </a:lnTo>
                    <a:lnTo>
                      <a:pt x="3968" y="2443"/>
                    </a:lnTo>
                    <a:lnTo>
                      <a:pt x="3973" y="2443"/>
                    </a:lnTo>
                    <a:lnTo>
                      <a:pt x="3977" y="2446"/>
                    </a:lnTo>
                    <a:lnTo>
                      <a:pt x="3981" y="2448"/>
                    </a:lnTo>
                    <a:lnTo>
                      <a:pt x="3986" y="2451"/>
                    </a:lnTo>
                    <a:lnTo>
                      <a:pt x="3996" y="2463"/>
                    </a:lnTo>
                    <a:lnTo>
                      <a:pt x="4006" y="2476"/>
                    </a:lnTo>
                    <a:lnTo>
                      <a:pt x="4012" y="2482"/>
                    </a:lnTo>
                    <a:lnTo>
                      <a:pt x="4018" y="2486"/>
                    </a:lnTo>
                    <a:lnTo>
                      <a:pt x="4021" y="2487"/>
                    </a:lnTo>
                    <a:lnTo>
                      <a:pt x="4025" y="2487"/>
                    </a:lnTo>
                    <a:lnTo>
                      <a:pt x="4028" y="2487"/>
                    </a:lnTo>
                    <a:lnTo>
                      <a:pt x="4032" y="2486"/>
                    </a:lnTo>
                    <a:lnTo>
                      <a:pt x="4040" y="2483"/>
                    </a:lnTo>
                    <a:lnTo>
                      <a:pt x="4047" y="2482"/>
                    </a:lnTo>
                    <a:lnTo>
                      <a:pt x="4053" y="2480"/>
                    </a:lnTo>
                    <a:lnTo>
                      <a:pt x="4059" y="2480"/>
                    </a:lnTo>
                    <a:lnTo>
                      <a:pt x="4064" y="2482"/>
                    </a:lnTo>
                    <a:lnTo>
                      <a:pt x="4069" y="2484"/>
                    </a:lnTo>
                    <a:lnTo>
                      <a:pt x="4074" y="2490"/>
                    </a:lnTo>
                    <a:lnTo>
                      <a:pt x="4080" y="2496"/>
                    </a:lnTo>
                    <a:lnTo>
                      <a:pt x="4084" y="2502"/>
                    </a:lnTo>
                    <a:lnTo>
                      <a:pt x="4089" y="2506"/>
                    </a:lnTo>
                    <a:lnTo>
                      <a:pt x="4094" y="2509"/>
                    </a:lnTo>
                    <a:lnTo>
                      <a:pt x="4099" y="2511"/>
                    </a:lnTo>
                    <a:lnTo>
                      <a:pt x="4107" y="2514"/>
                    </a:lnTo>
                    <a:lnTo>
                      <a:pt x="4115" y="2515"/>
                    </a:lnTo>
                    <a:lnTo>
                      <a:pt x="4122" y="2516"/>
                    </a:lnTo>
                    <a:lnTo>
                      <a:pt x="4129" y="2518"/>
                    </a:lnTo>
                    <a:lnTo>
                      <a:pt x="4137" y="2522"/>
                    </a:lnTo>
                    <a:lnTo>
                      <a:pt x="4144" y="2527"/>
                    </a:lnTo>
                    <a:lnTo>
                      <a:pt x="4151" y="2531"/>
                    </a:lnTo>
                    <a:lnTo>
                      <a:pt x="4157" y="2535"/>
                    </a:lnTo>
                    <a:lnTo>
                      <a:pt x="4164" y="2536"/>
                    </a:lnTo>
                    <a:lnTo>
                      <a:pt x="4172" y="2537"/>
                    </a:lnTo>
                    <a:lnTo>
                      <a:pt x="4177" y="2537"/>
                    </a:lnTo>
                    <a:lnTo>
                      <a:pt x="4181" y="2540"/>
                    </a:lnTo>
                    <a:lnTo>
                      <a:pt x="4185" y="2542"/>
                    </a:lnTo>
                    <a:lnTo>
                      <a:pt x="4190" y="2546"/>
                    </a:lnTo>
                    <a:lnTo>
                      <a:pt x="4194" y="2550"/>
                    </a:lnTo>
                    <a:lnTo>
                      <a:pt x="4196" y="2555"/>
                    </a:lnTo>
                    <a:lnTo>
                      <a:pt x="4198" y="2560"/>
                    </a:lnTo>
                    <a:lnTo>
                      <a:pt x="4201" y="2565"/>
                    </a:lnTo>
                    <a:lnTo>
                      <a:pt x="4202" y="2569"/>
                    </a:lnTo>
                    <a:lnTo>
                      <a:pt x="4204" y="2573"/>
                    </a:lnTo>
                    <a:lnTo>
                      <a:pt x="4208" y="2578"/>
                    </a:lnTo>
                    <a:lnTo>
                      <a:pt x="4211" y="2581"/>
                    </a:lnTo>
                    <a:lnTo>
                      <a:pt x="4220" y="2587"/>
                    </a:lnTo>
                    <a:lnTo>
                      <a:pt x="4228" y="2592"/>
                    </a:lnTo>
                    <a:lnTo>
                      <a:pt x="4235" y="2597"/>
                    </a:lnTo>
                    <a:lnTo>
                      <a:pt x="4242" y="2603"/>
                    </a:lnTo>
                    <a:lnTo>
                      <a:pt x="4247" y="2605"/>
                    </a:lnTo>
                    <a:lnTo>
                      <a:pt x="4250" y="2606"/>
                    </a:lnTo>
                    <a:lnTo>
                      <a:pt x="4252" y="2608"/>
                    </a:lnTo>
                    <a:lnTo>
                      <a:pt x="4254" y="2606"/>
                    </a:lnTo>
                    <a:lnTo>
                      <a:pt x="4258" y="2604"/>
                    </a:lnTo>
                    <a:lnTo>
                      <a:pt x="4261" y="2598"/>
                    </a:lnTo>
                    <a:lnTo>
                      <a:pt x="4270" y="2590"/>
                    </a:lnTo>
                    <a:lnTo>
                      <a:pt x="4276" y="2581"/>
                    </a:lnTo>
                    <a:lnTo>
                      <a:pt x="4282" y="2577"/>
                    </a:lnTo>
                    <a:lnTo>
                      <a:pt x="4286" y="2575"/>
                    </a:lnTo>
                    <a:lnTo>
                      <a:pt x="4291" y="2575"/>
                    </a:lnTo>
                    <a:lnTo>
                      <a:pt x="4297" y="2579"/>
                    </a:lnTo>
                    <a:lnTo>
                      <a:pt x="4304" y="2583"/>
                    </a:lnTo>
                    <a:lnTo>
                      <a:pt x="4310" y="2584"/>
                    </a:lnTo>
                    <a:lnTo>
                      <a:pt x="4315" y="2584"/>
                    </a:lnTo>
                    <a:lnTo>
                      <a:pt x="4318" y="2583"/>
                    </a:lnTo>
                    <a:lnTo>
                      <a:pt x="4322" y="2580"/>
                    </a:lnTo>
                    <a:lnTo>
                      <a:pt x="4327" y="2577"/>
                    </a:lnTo>
                    <a:lnTo>
                      <a:pt x="4334" y="2568"/>
                    </a:lnTo>
                    <a:lnTo>
                      <a:pt x="4342" y="2559"/>
                    </a:lnTo>
                    <a:lnTo>
                      <a:pt x="4348" y="2549"/>
                    </a:lnTo>
                    <a:lnTo>
                      <a:pt x="4351" y="2539"/>
                    </a:lnTo>
                    <a:lnTo>
                      <a:pt x="4353" y="2534"/>
                    </a:lnTo>
                    <a:lnTo>
                      <a:pt x="4354" y="2529"/>
                    </a:lnTo>
                    <a:lnTo>
                      <a:pt x="4357" y="2526"/>
                    </a:lnTo>
                    <a:lnTo>
                      <a:pt x="4360" y="2523"/>
                    </a:lnTo>
                    <a:lnTo>
                      <a:pt x="4364" y="2522"/>
                    </a:lnTo>
                    <a:lnTo>
                      <a:pt x="4367" y="2521"/>
                    </a:lnTo>
                    <a:lnTo>
                      <a:pt x="4372" y="2520"/>
                    </a:lnTo>
                    <a:lnTo>
                      <a:pt x="4377" y="2521"/>
                    </a:lnTo>
                    <a:lnTo>
                      <a:pt x="4381" y="2521"/>
                    </a:lnTo>
                    <a:lnTo>
                      <a:pt x="4385" y="2521"/>
                    </a:lnTo>
                    <a:lnTo>
                      <a:pt x="4389" y="2520"/>
                    </a:lnTo>
                    <a:lnTo>
                      <a:pt x="4391" y="2518"/>
                    </a:lnTo>
                    <a:lnTo>
                      <a:pt x="4393" y="2516"/>
                    </a:lnTo>
                    <a:lnTo>
                      <a:pt x="4395" y="2514"/>
                    </a:lnTo>
                    <a:lnTo>
                      <a:pt x="4395" y="2510"/>
                    </a:lnTo>
                    <a:lnTo>
                      <a:pt x="4396" y="2506"/>
                    </a:lnTo>
                    <a:lnTo>
                      <a:pt x="4396" y="2499"/>
                    </a:lnTo>
                    <a:lnTo>
                      <a:pt x="4399" y="2495"/>
                    </a:lnTo>
                    <a:lnTo>
                      <a:pt x="4400" y="2493"/>
                    </a:lnTo>
                    <a:lnTo>
                      <a:pt x="4403" y="2492"/>
                    </a:lnTo>
                    <a:lnTo>
                      <a:pt x="4405" y="2492"/>
                    </a:lnTo>
                    <a:lnTo>
                      <a:pt x="4409" y="2492"/>
                    </a:lnTo>
                    <a:lnTo>
                      <a:pt x="4415" y="2496"/>
                    </a:lnTo>
                    <a:lnTo>
                      <a:pt x="4420" y="2499"/>
                    </a:lnTo>
                    <a:lnTo>
                      <a:pt x="4422" y="2501"/>
                    </a:lnTo>
                    <a:lnTo>
                      <a:pt x="4424" y="2502"/>
                    </a:lnTo>
                    <a:lnTo>
                      <a:pt x="4425" y="2502"/>
                    </a:lnTo>
                    <a:lnTo>
                      <a:pt x="4428" y="2501"/>
                    </a:lnTo>
                    <a:lnTo>
                      <a:pt x="4429" y="2499"/>
                    </a:lnTo>
                    <a:lnTo>
                      <a:pt x="4430" y="2498"/>
                    </a:lnTo>
                    <a:lnTo>
                      <a:pt x="4430" y="2496"/>
                    </a:lnTo>
                    <a:lnTo>
                      <a:pt x="4430" y="2492"/>
                    </a:lnTo>
                    <a:lnTo>
                      <a:pt x="4428" y="2484"/>
                    </a:lnTo>
                    <a:lnTo>
                      <a:pt x="4424" y="2470"/>
                    </a:lnTo>
                    <a:lnTo>
                      <a:pt x="4421" y="2463"/>
                    </a:lnTo>
                    <a:lnTo>
                      <a:pt x="4418" y="2455"/>
                    </a:lnTo>
                    <a:lnTo>
                      <a:pt x="4414" y="2449"/>
                    </a:lnTo>
                    <a:lnTo>
                      <a:pt x="4409" y="2443"/>
                    </a:lnTo>
                    <a:lnTo>
                      <a:pt x="4404" y="2439"/>
                    </a:lnTo>
                    <a:lnTo>
                      <a:pt x="4398" y="2434"/>
                    </a:lnTo>
                    <a:lnTo>
                      <a:pt x="4392" y="2429"/>
                    </a:lnTo>
                    <a:lnTo>
                      <a:pt x="4386" y="2426"/>
                    </a:lnTo>
                    <a:lnTo>
                      <a:pt x="4370" y="2420"/>
                    </a:lnTo>
                    <a:lnTo>
                      <a:pt x="4353" y="2415"/>
                    </a:lnTo>
                    <a:lnTo>
                      <a:pt x="4346" y="2413"/>
                    </a:lnTo>
                    <a:lnTo>
                      <a:pt x="4340" y="2409"/>
                    </a:lnTo>
                    <a:lnTo>
                      <a:pt x="4337" y="2408"/>
                    </a:lnTo>
                    <a:lnTo>
                      <a:pt x="4336" y="2405"/>
                    </a:lnTo>
                    <a:lnTo>
                      <a:pt x="4336" y="2403"/>
                    </a:lnTo>
                    <a:lnTo>
                      <a:pt x="4337" y="2401"/>
                    </a:lnTo>
                    <a:lnTo>
                      <a:pt x="4339" y="2394"/>
                    </a:lnTo>
                    <a:lnTo>
                      <a:pt x="4340" y="2386"/>
                    </a:lnTo>
                    <a:lnTo>
                      <a:pt x="4339" y="2377"/>
                    </a:lnTo>
                    <a:lnTo>
                      <a:pt x="4337" y="2367"/>
                    </a:lnTo>
                    <a:lnTo>
                      <a:pt x="4333" y="2346"/>
                    </a:lnTo>
                    <a:lnTo>
                      <a:pt x="4327" y="2325"/>
                    </a:lnTo>
                    <a:lnTo>
                      <a:pt x="4326" y="2314"/>
                    </a:lnTo>
                    <a:lnTo>
                      <a:pt x="4323" y="2303"/>
                    </a:lnTo>
                    <a:lnTo>
                      <a:pt x="4323" y="2293"/>
                    </a:lnTo>
                    <a:lnTo>
                      <a:pt x="4323" y="2283"/>
                    </a:lnTo>
                    <a:lnTo>
                      <a:pt x="4324" y="2275"/>
                    </a:lnTo>
                    <a:lnTo>
                      <a:pt x="4328" y="2266"/>
                    </a:lnTo>
                    <a:lnTo>
                      <a:pt x="4333" y="2259"/>
                    </a:lnTo>
                    <a:lnTo>
                      <a:pt x="4340" y="2255"/>
                    </a:lnTo>
                    <a:lnTo>
                      <a:pt x="4345" y="2249"/>
                    </a:lnTo>
                    <a:lnTo>
                      <a:pt x="4348" y="2241"/>
                    </a:lnTo>
                    <a:lnTo>
                      <a:pt x="4351" y="2237"/>
                    </a:lnTo>
                    <a:lnTo>
                      <a:pt x="4354" y="2232"/>
                    </a:lnTo>
                    <a:lnTo>
                      <a:pt x="4359" y="2227"/>
                    </a:lnTo>
                    <a:lnTo>
                      <a:pt x="4365" y="2222"/>
                    </a:lnTo>
                    <a:lnTo>
                      <a:pt x="4384" y="2212"/>
                    </a:lnTo>
                    <a:lnTo>
                      <a:pt x="4409" y="2200"/>
                    </a:lnTo>
                    <a:lnTo>
                      <a:pt x="4433" y="2190"/>
                    </a:lnTo>
                    <a:lnTo>
                      <a:pt x="4452" y="2181"/>
                    </a:lnTo>
                    <a:lnTo>
                      <a:pt x="4460" y="2175"/>
                    </a:lnTo>
                    <a:lnTo>
                      <a:pt x="4467" y="2169"/>
                    </a:lnTo>
                    <a:lnTo>
                      <a:pt x="4475" y="2162"/>
                    </a:lnTo>
                    <a:lnTo>
                      <a:pt x="4481" y="2153"/>
                    </a:lnTo>
                    <a:lnTo>
                      <a:pt x="4488" y="2146"/>
                    </a:lnTo>
                    <a:lnTo>
                      <a:pt x="4493" y="2138"/>
                    </a:lnTo>
                    <a:lnTo>
                      <a:pt x="4497" y="2132"/>
                    </a:lnTo>
                    <a:lnTo>
                      <a:pt x="4499" y="2126"/>
                    </a:lnTo>
                    <a:lnTo>
                      <a:pt x="4502" y="2114"/>
                    </a:lnTo>
                    <a:lnTo>
                      <a:pt x="4503" y="2104"/>
                    </a:lnTo>
                    <a:lnTo>
                      <a:pt x="4502" y="2098"/>
                    </a:lnTo>
                    <a:lnTo>
                      <a:pt x="4500" y="2093"/>
                    </a:lnTo>
                    <a:lnTo>
                      <a:pt x="4498" y="2089"/>
                    </a:lnTo>
                    <a:lnTo>
                      <a:pt x="4494" y="2087"/>
                    </a:lnTo>
                    <a:lnTo>
                      <a:pt x="4491" y="2083"/>
                    </a:lnTo>
                    <a:lnTo>
                      <a:pt x="4488" y="2081"/>
                    </a:lnTo>
                    <a:lnTo>
                      <a:pt x="4488" y="2079"/>
                    </a:lnTo>
                    <a:lnTo>
                      <a:pt x="4488" y="2075"/>
                    </a:lnTo>
                    <a:lnTo>
                      <a:pt x="4490" y="2068"/>
                    </a:lnTo>
                    <a:lnTo>
                      <a:pt x="4490" y="2055"/>
                    </a:lnTo>
                    <a:lnTo>
                      <a:pt x="4490" y="2049"/>
                    </a:lnTo>
                    <a:lnTo>
                      <a:pt x="4490" y="2044"/>
                    </a:lnTo>
                    <a:lnTo>
                      <a:pt x="4491" y="2041"/>
                    </a:lnTo>
                    <a:lnTo>
                      <a:pt x="4493" y="2037"/>
                    </a:lnTo>
                    <a:lnTo>
                      <a:pt x="4496" y="2036"/>
                    </a:lnTo>
                    <a:lnTo>
                      <a:pt x="4498" y="2035"/>
                    </a:lnTo>
                    <a:lnTo>
                      <a:pt x="4502" y="2033"/>
                    </a:lnTo>
                    <a:lnTo>
                      <a:pt x="4505" y="2033"/>
                    </a:lnTo>
                    <a:lnTo>
                      <a:pt x="4512" y="2033"/>
                    </a:lnTo>
                    <a:lnTo>
                      <a:pt x="4518" y="2032"/>
                    </a:lnTo>
                    <a:lnTo>
                      <a:pt x="4525" y="2030"/>
                    </a:lnTo>
                    <a:lnTo>
                      <a:pt x="4534" y="2025"/>
                    </a:lnTo>
                    <a:lnTo>
                      <a:pt x="4538" y="2022"/>
                    </a:lnTo>
                    <a:lnTo>
                      <a:pt x="4542" y="2017"/>
                    </a:lnTo>
                    <a:lnTo>
                      <a:pt x="4544" y="2012"/>
                    </a:lnTo>
                    <a:lnTo>
                      <a:pt x="4546" y="2005"/>
                    </a:lnTo>
                    <a:lnTo>
                      <a:pt x="4549" y="1992"/>
                    </a:lnTo>
                    <a:lnTo>
                      <a:pt x="4553" y="1980"/>
                    </a:lnTo>
                    <a:lnTo>
                      <a:pt x="4555" y="1975"/>
                    </a:lnTo>
                    <a:lnTo>
                      <a:pt x="4559" y="1973"/>
                    </a:lnTo>
                    <a:lnTo>
                      <a:pt x="4563" y="1972"/>
                    </a:lnTo>
                    <a:lnTo>
                      <a:pt x="4568" y="1970"/>
                    </a:lnTo>
                    <a:lnTo>
                      <a:pt x="4573" y="1972"/>
                    </a:lnTo>
                    <a:lnTo>
                      <a:pt x="4578" y="1973"/>
                    </a:lnTo>
                    <a:lnTo>
                      <a:pt x="4582" y="1975"/>
                    </a:lnTo>
                    <a:lnTo>
                      <a:pt x="4587" y="1978"/>
                    </a:lnTo>
                    <a:lnTo>
                      <a:pt x="4595" y="1982"/>
                    </a:lnTo>
                    <a:lnTo>
                      <a:pt x="4603" y="1987"/>
                    </a:lnTo>
                    <a:lnTo>
                      <a:pt x="4606" y="1988"/>
                    </a:lnTo>
                    <a:lnTo>
                      <a:pt x="4610" y="1989"/>
                    </a:lnTo>
                    <a:lnTo>
                      <a:pt x="4614" y="1989"/>
                    </a:lnTo>
                    <a:lnTo>
                      <a:pt x="4618" y="1988"/>
                    </a:lnTo>
                    <a:lnTo>
                      <a:pt x="4622" y="1986"/>
                    </a:lnTo>
                    <a:lnTo>
                      <a:pt x="4625" y="1982"/>
                    </a:lnTo>
                    <a:lnTo>
                      <a:pt x="4629" y="1978"/>
                    </a:lnTo>
                    <a:lnTo>
                      <a:pt x="4632" y="1973"/>
                    </a:lnTo>
                    <a:lnTo>
                      <a:pt x="4636" y="1967"/>
                    </a:lnTo>
                    <a:lnTo>
                      <a:pt x="4638" y="1961"/>
                    </a:lnTo>
                    <a:lnTo>
                      <a:pt x="4641" y="1955"/>
                    </a:lnTo>
                    <a:lnTo>
                      <a:pt x="4642" y="1950"/>
                    </a:lnTo>
                    <a:lnTo>
                      <a:pt x="4642" y="1944"/>
                    </a:lnTo>
                    <a:lnTo>
                      <a:pt x="4641" y="1940"/>
                    </a:lnTo>
                    <a:lnTo>
                      <a:pt x="4638" y="1934"/>
                    </a:lnTo>
                    <a:lnTo>
                      <a:pt x="4636" y="1929"/>
                    </a:lnTo>
                    <a:lnTo>
                      <a:pt x="4631" y="1917"/>
                    </a:lnTo>
                    <a:lnTo>
                      <a:pt x="4626" y="1903"/>
                    </a:lnTo>
                    <a:lnTo>
                      <a:pt x="4625" y="1892"/>
                    </a:lnTo>
                    <a:lnTo>
                      <a:pt x="4625" y="1882"/>
                    </a:lnTo>
                    <a:lnTo>
                      <a:pt x="4625" y="1873"/>
                    </a:lnTo>
                    <a:lnTo>
                      <a:pt x="4626" y="1866"/>
                    </a:lnTo>
                    <a:lnTo>
                      <a:pt x="4626" y="1860"/>
                    </a:lnTo>
                    <a:lnTo>
                      <a:pt x="4629" y="1858"/>
                    </a:lnTo>
                    <a:lnTo>
                      <a:pt x="4631" y="1856"/>
                    </a:lnTo>
                    <a:lnTo>
                      <a:pt x="4636" y="1856"/>
                    </a:lnTo>
                    <a:lnTo>
                      <a:pt x="4642" y="1856"/>
                    </a:lnTo>
                    <a:lnTo>
                      <a:pt x="4647" y="1855"/>
                    </a:lnTo>
                    <a:lnTo>
                      <a:pt x="4654" y="1853"/>
                    </a:lnTo>
                    <a:lnTo>
                      <a:pt x="4661" y="1849"/>
                    </a:lnTo>
                    <a:lnTo>
                      <a:pt x="4668" y="1846"/>
                    </a:lnTo>
                    <a:lnTo>
                      <a:pt x="4673" y="1843"/>
                    </a:lnTo>
                    <a:lnTo>
                      <a:pt x="4677" y="1842"/>
                    </a:lnTo>
                    <a:lnTo>
                      <a:pt x="4683" y="1841"/>
                    </a:lnTo>
                    <a:lnTo>
                      <a:pt x="4688" y="1842"/>
                    </a:lnTo>
                    <a:lnTo>
                      <a:pt x="4692" y="1844"/>
                    </a:lnTo>
                    <a:lnTo>
                      <a:pt x="4695" y="1846"/>
                    </a:lnTo>
                    <a:lnTo>
                      <a:pt x="4698" y="1848"/>
                    </a:lnTo>
                    <a:lnTo>
                      <a:pt x="4702" y="1850"/>
                    </a:lnTo>
                    <a:lnTo>
                      <a:pt x="4706" y="1852"/>
                    </a:lnTo>
                    <a:lnTo>
                      <a:pt x="4710" y="1849"/>
                    </a:lnTo>
                    <a:lnTo>
                      <a:pt x="4712" y="1847"/>
                    </a:lnTo>
                    <a:lnTo>
                      <a:pt x="4716" y="1838"/>
                    </a:lnTo>
                    <a:lnTo>
                      <a:pt x="4718" y="1830"/>
                    </a:lnTo>
                    <a:lnTo>
                      <a:pt x="4720" y="1821"/>
                    </a:lnTo>
                    <a:lnTo>
                      <a:pt x="4723" y="1811"/>
                    </a:lnTo>
                    <a:lnTo>
                      <a:pt x="4723" y="1803"/>
                    </a:lnTo>
                    <a:lnTo>
                      <a:pt x="4723" y="1796"/>
                    </a:lnTo>
                    <a:lnTo>
                      <a:pt x="4723" y="1790"/>
                    </a:lnTo>
                    <a:lnTo>
                      <a:pt x="4720" y="1784"/>
                    </a:lnTo>
                    <a:lnTo>
                      <a:pt x="4718" y="1778"/>
                    </a:lnTo>
                    <a:lnTo>
                      <a:pt x="4716" y="1772"/>
                    </a:lnTo>
                    <a:lnTo>
                      <a:pt x="4710" y="1762"/>
                    </a:lnTo>
                    <a:lnTo>
                      <a:pt x="4706" y="1754"/>
                    </a:lnTo>
                    <a:lnTo>
                      <a:pt x="4705" y="1751"/>
                    </a:lnTo>
                    <a:lnTo>
                      <a:pt x="4706" y="1746"/>
                    </a:lnTo>
                    <a:lnTo>
                      <a:pt x="4708" y="1742"/>
                    </a:lnTo>
                    <a:lnTo>
                      <a:pt x="4711" y="1739"/>
                    </a:lnTo>
                    <a:lnTo>
                      <a:pt x="4719" y="1729"/>
                    </a:lnTo>
                    <a:lnTo>
                      <a:pt x="4727" y="1721"/>
                    </a:lnTo>
                    <a:lnTo>
                      <a:pt x="4735" y="1715"/>
                    </a:lnTo>
                    <a:lnTo>
                      <a:pt x="4742" y="1709"/>
                    </a:lnTo>
                    <a:lnTo>
                      <a:pt x="4751" y="1703"/>
                    </a:lnTo>
                    <a:lnTo>
                      <a:pt x="4759" y="1698"/>
                    </a:lnTo>
                    <a:lnTo>
                      <a:pt x="4764" y="1695"/>
                    </a:lnTo>
                    <a:lnTo>
                      <a:pt x="4767" y="1692"/>
                    </a:lnTo>
                    <a:lnTo>
                      <a:pt x="4765" y="1690"/>
                    </a:lnTo>
                    <a:lnTo>
                      <a:pt x="4759" y="1688"/>
                    </a:lnTo>
                    <a:lnTo>
                      <a:pt x="4754" y="1685"/>
                    </a:lnTo>
                    <a:lnTo>
                      <a:pt x="4746" y="1683"/>
                    </a:lnTo>
                    <a:lnTo>
                      <a:pt x="4740" y="1678"/>
                    </a:lnTo>
                    <a:lnTo>
                      <a:pt x="4736" y="1674"/>
                    </a:lnTo>
                    <a:lnTo>
                      <a:pt x="4727" y="1664"/>
                    </a:lnTo>
                    <a:lnTo>
                      <a:pt x="4723" y="1655"/>
                    </a:lnTo>
                    <a:lnTo>
                      <a:pt x="4717" y="1648"/>
                    </a:lnTo>
                    <a:lnTo>
                      <a:pt x="4710" y="1642"/>
                    </a:lnTo>
                    <a:lnTo>
                      <a:pt x="4704" y="1638"/>
                    </a:lnTo>
                    <a:lnTo>
                      <a:pt x="4696" y="1629"/>
                    </a:lnTo>
                    <a:lnTo>
                      <a:pt x="4692" y="1622"/>
                    </a:lnTo>
                    <a:lnTo>
                      <a:pt x="4688" y="1616"/>
                    </a:lnTo>
                    <a:lnTo>
                      <a:pt x="4686" y="1608"/>
                    </a:lnTo>
                    <a:lnTo>
                      <a:pt x="4685" y="1592"/>
                    </a:lnTo>
                    <a:lnTo>
                      <a:pt x="4683" y="1579"/>
                    </a:lnTo>
                    <a:lnTo>
                      <a:pt x="4681" y="1565"/>
                    </a:lnTo>
                    <a:lnTo>
                      <a:pt x="4677" y="1551"/>
                    </a:lnTo>
                    <a:lnTo>
                      <a:pt x="4673" y="1538"/>
                    </a:lnTo>
                    <a:lnTo>
                      <a:pt x="4668" y="1529"/>
                    </a:lnTo>
                    <a:lnTo>
                      <a:pt x="4663" y="1524"/>
                    </a:lnTo>
                    <a:lnTo>
                      <a:pt x="4658" y="1518"/>
                    </a:lnTo>
                    <a:lnTo>
                      <a:pt x="4652" y="1513"/>
                    </a:lnTo>
                    <a:lnTo>
                      <a:pt x="4642" y="1506"/>
                    </a:lnTo>
                    <a:lnTo>
                      <a:pt x="4632" y="1499"/>
                    </a:lnTo>
                    <a:lnTo>
                      <a:pt x="4628" y="1494"/>
                    </a:lnTo>
                    <a:lnTo>
                      <a:pt x="4625" y="1489"/>
                    </a:lnTo>
                    <a:lnTo>
                      <a:pt x="4623" y="1483"/>
                    </a:lnTo>
                    <a:lnTo>
                      <a:pt x="4622" y="1478"/>
                    </a:lnTo>
                    <a:lnTo>
                      <a:pt x="4622" y="1472"/>
                    </a:lnTo>
                    <a:lnTo>
                      <a:pt x="4623" y="1468"/>
                    </a:lnTo>
                    <a:lnTo>
                      <a:pt x="4626" y="1463"/>
                    </a:lnTo>
                    <a:lnTo>
                      <a:pt x="4630" y="1459"/>
                    </a:lnTo>
                    <a:lnTo>
                      <a:pt x="4643" y="1453"/>
                    </a:lnTo>
                    <a:lnTo>
                      <a:pt x="4657" y="1449"/>
                    </a:lnTo>
                    <a:lnTo>
                      <a:pt x="4663" y="1447"/>
                    </a:lnTo>
                    <a:lnTo>
                      <a:pt x="4667" y="1445"/>
                    </a:lnTo>
                    <a:lnTo>
                      <a:pt x="4668" y="1444"/>
                    </a:lnTo>
                    <a:lnTo>
                      <a:pt x="4669" y="1443"/>
                    </a:lnTo>
                    <a:lnTo>
                      <a:pt x="4669" y="1440"/>
                    </a:lnTo>
                    <a:lnTo>
                      <a:pt x="4669" y="1439"/>
                    </a:lnTo>
                    <a:lnTo>
                      <a:pt x="4663" y="1425"/>
                    </a:lnTo>
                    <a:lnTo>
                      <a:pt x="4658" y="1411"/>
                    </a:lnTo>
                    <a:lnTo>
                      <a:pt x="4655" y="1405"/>
                    </a:lnTo>
                    <a:lnTo>
                      <a:pt x="4649" y="1396"/>
                    </a:lnTo>
                    <a:lnTo>
                      <a:pt x="4643" y="1389"/>
                    </a:lnTo>
                    <a:lnTo>
                      <a:pt x="4637" y="1383"/>
                    </a:lnTo>
                    <a:lnTo>
                      <a:pt x="4624" y="1371"/>
                    </a:lnTo>
                    <a:lnTo>
                      <a:pt x="4607" y="1356"/>
                    </a:lnTo>
                    <a:lnTo>
                      <a:pt x="4604" y="1351"/>
                    </a:lnTo>
                    <a:lnTo>
                      <a:pt x="4601" y="1348"/>
                    </a:lnTo>
                    <a:lnTo>
                      <a:pt x="4599" y="1343"/>
                    </a:lnTo>
                    <a:lnTo>
                      <a:pt x="4599" y="1339"/>
                    </a:lnTo>
                    <a:lnTo>
                      <a:pt x="4599" y="1331"/>
                    </a:lnTo>
                    <a:lnTo>
                      <a:pt x="4599" y="1319"/>
                    </a:lnTo>
                    <a:close/>
                  </a:path>
                </a:pathLst>
              </a:custGeom>
              <a:solidFill>
                <a:srgbClr val="BFBFBF">
                  <a:alpha val="100000"/>
                </a:srgbClr>
              </a:solidFill>
              <a:ln w="9525" cap="flat" cmpd="sng">
                <a:solidFill>
                  <a:schemeClr val="bg1">
                    <a:alpha val="100000"/>
                  </a:schemeClr>
                </a:solidFill>
                <a:prstDash val="solid"/>
                <a:bevel/>
                <a:headEnd type="none" w="med" len="med"/>
                <a:tailEnd type="none" w="med" len="med"/>
              </a:ln>
            </p:spPr>
            <p:txBody>
              <a:bodyPr/>
              <a:lstStyle/>
              <a:p>
                <a:endParaRPr lang="zh-CN" altLang="en-US"/>
              </a:p>
            </p:txBody>
          </p:sp>
          <p:sp>
            <p:nvSpPr>
              <p:cNvPr id="44073" name="西藏"/>
              <p:cNvSpPr/>
              <p:nvPr/>
            </p:nvSpPr>
            <p:spPr>
              <a:xfrm>
                <a:off x="161927" y="1752692"/>
                <a:ext cx="1895498" cy="124784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7150" h="4733">
                    <a:moveTo>
                      <a:pt x="6802" y="2524"/>
                    </a:moveTo>
                    <a:lnTo>
                      <a:pt x="6813" y="2533"/>
                    </a:lnTo>
                    <a:lnTo>
                      <a:pt x="6822" y="2540"/>
                    </a:lnTo>
                    <a:lnTo>
                      <a:pt x="6833" y="2547"/>
                    </a:lnTo>
                    <a:lnTo>
                      <a:pt x="6848" y="2555"/>
                    </a:lnTo>
                    <a:lnTo>
                      <a:pt x="6861" y="2564"/>
                    </a:lnTo>
                    <a:lnTo>
                      <a:pt x="6871" y="2568"/>
                    </a:lnTo>
                    <a:lnTo>
                      <a:pt x="6881" y="2572"/>
                    </a:lnTo>
                    <a:lnTo>
                      <a:pt x="6894" y="2577"/>
                    </a:lnTo>
                    <a:lnTo>
                      <a:pt x="6906" y="2581"/>
                    </a:lnTo>
                    <a:lnTo>
                      <a:pt x="6915" y="2586"/>
                    </a:lnTo>
                    <a:lnTo>
                      <a:pt x="6923" y="2593"/>
                    </a:lnTo>
                    <a:lnTo>
                      <a:pt x="6931" y="2602"/>
                    </a:lnTo>
                    <a:lnTo>
                      <a:pt x="6938" y="2610"/>
                    </a:lnTo>
                    <a:lnTo>
                      <a:pt x="6942" y="2618"/>
                    </a:lnTo>
                    <a:lnTo>
                      <a:pt x="6945" y="2625"/>
                    </a:lnTo>
                    <a:lnTo>
                      <a:pt x="6946" y="2634"/>
                    </a:lnTo>
                    <a:lnTo>
                      <a:pt x="6949" y="2642"/>
                    </a:lnTo>
                    <a:lnTo>
                      <a:pt x="6949" y="2651"/>
                    </a:lnTo>
                    <a:lnTo>
                      <a:pt x="6949" y="2662"/>
                    </a:lnTo>
                    <a:lnTo>
                      <a:pt x="6950" y="2671"/>
                    </a:lnTo>
                    <a:lnTo>
                      <a:pt x="6952" y="2679"/>
                    </a:lnTo>
                    <a:lnTo>
                      <a:pt x="6955" y="2685"/>
                    </a:lnTo>
                    <a:lnTo>
                      <a:pt x="6962" y="2697"/>
                    </a:lnTo>
                    <a:lnTo>
                      <a:pt x="6968" y="2709"/>
                    </a:lnTo>
                    <a:lnTo>
                      <a:pt x="6971" y="2718"/>
                    </a:lnTo>
                    <a:lnTo>
                      <a:pt x="6978" y="2728"/>
                    </a:lnTo>
                    <a:lnTo>
                      <a:pt x="6986" y="2738"/>
                    </a:lnTo>
                    <a:lnTo>
                      <a:pt x="6992" y="2747"/>
                    </a:lnTo>
                    <a:lnTo>
                      <a:pt x="6996" y="2754"/>
                    </a:lnTo>
                    <a:lnTo>
                      <a:pt x="7001" y="2761"/>
                    </a:lnTo>
                    <a:lnTo>
                      <a:pt x="7005" y="2769"/>
                    </a:lnTo>
                    <a:lnTo>
                      <a:pt x="7007" y="2779"/>
                    </a:lnTo>
                    <a:lnTo>
                      <a:pt x="7007" y="2789"/>
                    </a:lnTo>
                    <a:lnTo>
                      <a:pt x="7006" y="2798"/>
                    </a:lnTo>
                    <a:lnTo>
                      <a:pt x="7005" y="2806"/>
                    </a:lnTo>
                    <a:lnTo>
                      <a:pt x="7002" y="2812"/>
                    </a:lnTo>
                    <a:lnTo>
                      <a:pt x="6996" y="2819"/>
                    </a:lnTo>
                    <a:lnTo>
                      <a:pt x="6993" y="2826"/>
                    </a:lnTo>
                    <a:lnTo>
                      <a:pt x="6993" y="2830"/>
                    </a:lnTo>
                    <a:lnTo>
                      <a:pt x="6994" y="2833"/>
                    </a:lnTo>
                    <a:lnTo>
                      <a:pt x="6997" y="2838"/>
                    </a:lnTo>
                    <a:lnTo>
                      <a:pt x="7001" y="2840"/>
                    </a:lnTo>
                    <a:lnTo>
                      <a:pt x="7003" y="2844"/>
                    </a:lnTo>
                    <a:lnTo>
                      <a:pt x="7006" y="2848"/>
                    </a:lnTo>
                    <a:lnTo>
                      <a:pt x="7008" y="2852"/>
                    </a:lnTo>
                    <a:lnTo>
                      <a:pt x="7009" y="2858"/>
                    </a:lnTo>
                    <a:lnTo>
                      <a:pt x="7011" y="2867"/>
                    </a:lnTo>
                    <a:lnTo>
                      <a:pt x="7014" y="2875"/>
                    </a:lnTo>
                    <a:lnTo>
                      <a:pt x="7020" y="2883"/>
                    </a:lnTo>
                    <a:lnTo>
                      <a:pt x="7025" y="2890"/>
                    </a:lnTo>
                    <a:lnTo>
                      <a:pt x="7031" y="2898"/>
                    </a:lnTo>
                    <a:lnTo>
                      <a:pt x="7037" y="2905"/>
                    </a:lnTo>
                    <a:lnTo>
                      <a:pt x="7041" y="2911"/>
                    </a:lnTo>
                    <a:lnTo>
                      <a:pt x="7044" y="2918"/>
                    </a:lnTo>
                    <a:lnTo>
                      <a:pt x="7045" y="2927"/>
                    </a:lnTo>
                    <a:lnTo>
                      <a:pt x="7049" y="2937"/>
                    </a:lnTo>
                    <a:lnTo>
                      <a:pt x="7052" y="2946"/>
                    </a:lnTo>
                    <a:lnTo>
                      <a:pt x="7058" y="2955"/>
                    </a:lnTo>
                    <a:lnTo>
                      <a:pt x="7065" y="2964"/>
                    </a:lnTo>
                    <a:lnTo>
                      <a:pt x="7077" y="2976"/>
                    </a:lnTo>
                    <a:lnTo>
                      <a:pt x="7089" y="2989"/>
                    </a:lnTo>
                    <a:lnTo>
                      <a:pt x="7098" y="3000"/>
                    </a:lnTo>
                    <a:lnTo>
                      <a:pt x="7108" y="3010"/>
                    </a:lnTo>
                    <a:lnTo>
                      <a:pt x="7120" y="3026"/>
                    </a:lnTo>
                    <a:lnTo>
                      <a:pt x="7132" y="3039"/>
                    </a:lnTo>
                    <a:lnTo>
                      <a:pt x="7139" y="3048"/>
                    </a:lnTo>
                    <a:lnTo>
                      <a:pt x="7144" y="3054"/>
                    </a:lnTo>
                    <a:lnTo>
                      <a:pt x="7147" y="3063"/>
                    </a:lnTo>
                    <a:lnTo>
                      <a:pt x="7148" y="3066"/>
                    </a:lnTo>
                    <a:lnTo>
                      <a:pt x="7148" y="3070"/>
                    </a:lnTo>
                    <a:lnTo>
                      <a:pt x="7148" y="3073"/>
                    </a:lnTo>
                    <a:lnTo>
                      <a:pt x="7147" y="3077"/>
                    </a:lnTo>
                    <a:lnTo>
                      <a:pt x="7141" y="3083"/>
                    </a:lnTo>
                    <a:lnTo>
                      <a:pt x="7131" y="3091"/>
                    </a:lnTo>
                    <a:lnTo>
                      <a:pt x="7120" y="3098"/>
                    </a:lnTo>
                    <a:lnTo>
                      <a:pt x="7113" y="3104"/>
                    </a:lnTo>
                    <a:lnTo>
                      <a:pt x="7109" y="3106"/>
                    </a:lnTo>
                    <a:lnTo>
                      <a:pt x="7106" y="3107"/>
                    </a:lnTo>
                    <a:lnTo>
                      <a:pt x="7103" y="3107"/>
                    </a:lnTo>
                    <a:lnTo>
                      <a:pt x="7100" y="3106"/>
                    </a:lnTo>
                    <a:lnTo>
                      <a:pt x="7094" y="3102"/>
                    </a:lnTo>
                    <a:lnTo>
                      <a:pt x="7089" y="3097"/>
                    </a:lnTo>
                    <a:lnTo>
                      <a:pt x="7084" y="3090"/>
                    </a:lnTo>
                    <a:lnTo>
                      <a:pt x="7079" y="3084"/>
                    </a:lnTo>
                    <a:lnTo>
                      <a:pt x="7076" y="3079"/>
                    </a:lnTo>
                    <a:lnTo>
                      <a:pt x="7071" y="3077"/>
                    </a:lnTo>
                    <a:lnTo>
                      <a:pt x="7065" y="3078"/>
                    </a:lnTo>
                    <a:lnTo>
                      <a:pt x="7059" y="3081"/>
                    </a:lnTo>
                    <a:lnTo>
                      <a:pt x="7057" y="3083"/>
                    </a:lnTo>
                    <a:lnTo>
                      <a:pt x="7055" y="3087"/>
                    </a:lnTo>
                    <a:lnTo>
                      <a:pt x="7052" y="3090"/>
                    </a:lnTo>
                    <a:lnTo>
                      <a:pt x="7050" y="3094"/>
                    </a:lnTo>
                    <a:lnTo>
                      <a:pt x="7049" y="3106"/>
                    </a:lnTo>
                    <a:lnTo>
                      <a:pt x="7049" y="3121"/>
                    </a:lnTo>
                    <a:lnTo>
                      <a:pt x="7050" y="3128"/>
                    </a:lnTo>
                    <a:lnTo>
                      <a:pt x="7051" y="3135"/>
                    </a:lnTo>
                    <a:lnTo>
                      <a:pt x="7052" y="3142"/>
                    </a:lnTo>
                    <a:lnTo>
                      <a:pt x="7056" y="3147"/>
                    </a:lnTo>
                    <a:lnTo>
                      <a:pt x="7068" y="3161"/>
                    </a:lnTo>
                    <a:lnTo>
                      <a:pt x="7078" y="3174"/>
                    </a:lnTo>
                    <a:lnTo>
                      <a:pt x="7082" y="3179"/>
                    </a:lnTo>
                    <a:lnTo>
                      <a:pt x="7083" y="3184"/>
                    </a:lnTo>
                    <a:lnTo>
                      <a:pt x="7084" y="3189"/>
                    </a:lnTo>
                    <a:lnTo>
                      <a:pt x="7084" y="3196"/>
                    </a:lnTo>
                    <a:lnTo>
                      <a:pt x="7085" y="3203"/>
                    </a:lnTo>
                    <a:lnTo>
                      <a:pt x="7087" y="3209"/>
                    </a:lnTo>
                    <a:lnTo>
                      <a:pt x="7089" y="3215"/>
                    </a:lnTo>
                    <a:lnTo>
                      <a:pt x="7094" y="3220"/>
                    </a:lnTo>
                    <a:lnTo>
                      <a:pt x="7098" y="3224"/>
                    </a:lnTo>
                    <a:lnTo>
                      <a:pt x="7102" y="3229"/>
                    </a:lnTo>
                    <a:lnTo>
                      <a:pt x="7104" y="3235"/>
                    </a:lnTo>
                    <a:lnTo>
                      <a:pt x="7106" y="3242"/>
                    </a:lnTo>
                    <a:lnTo>
                      <a:pt x="7104" y="3253"/>
                    </a:lnTo>
                    <a:lnTo>
                      <a:pt x="7103" y="3265"/>
                    </a:lnTo>
                    <a:lnTo>
                      <a:pt x="7103" y="3271"/>
                    </a:lnTo>
                    <a:lnTo>
                      <a:pt x="7103" y="3277"/>
                    </a:lnTo>
                    <a:lnTo>
                      <a:pt x="7104" y="3281"/>
                    </a:lnTo>
                    <a:lnTo>
                      <a:pt x="7107" y="3285"/>
                    </a:lnTo>
                    <a:lnTo>
                      <a:pt x="7120" y="3300"/>
                    </a:lnTo>
                    <a:lnTo>
                      <a:pt x="7138" y="3318"/>
                    </a:lnTo>
                    <a:lnTo>
                      <a:pt x="7144" y="3328"/>
                    </a:lnTo>
                    <a:lnTo>
                      <a:pt x="7147" y="3335"/>
                    </a:lnTo>
                    <a:lnTo>
                      <a:pt x="7148" y="3341"/>
                    </a:lnTo>
                    <a:lnTo>
                      <a:pt x="7148" y="3347"/>
                    </a:lnTo>
                    <a:lnTo>
                      <a:pt x="7148" y="3353"/>
                    </a:lnTo>
                    <a:lnTo>
                      <a:pt x="7146" y="3359"/>
                    </a:lnTo>
                    <a:lnTo>
                      <a:pt x="7141" y="3363"/>
                    </a:lnTo>
                    <a:lnTo>
                      <a:pt x="7138" y="3368"/>
                    </a:lnTo>
                    <a:lnTo>
                      <a:pt x="7135" y="3372"/>
                    </a:lnTo>
                    <a:lnTo>
                      <a:pt x="7135" y="3374"/>
                    </a:lnTo>
                    <a:lnTo>
                      <a:pt x="7135" y="3378"/>
                    </a:lnTo>
                    <a:lnTo>
                      <a:pt x="7137" y="3381"/>
                    </a:lnTo>
                    <a:lnTo>
                      <a:pt x="7140" y="3390"/>
                    </a:lnTo>
                    <a:lnTo>
                      <a:pt x="7142" y="3397"/>
                    </a:lnTo>
                    <a:lnTo>
                      <a:pt x="7144" y="3400"/>
                    </a:lnTo>
                    <a:lnTo>
                      <a:pt x="7142" y="3405"/>
                    </a:lnTo>
                    <a:lnTo>
                      <a:pt x="7141" y="3409"/>
                    </a:lnTo>
                    <a:lnTo>
                      <a:pt x="7140" y="3412"/>
                    </a:lnTo>
                    <a:lnTo>
                      <a:pt x="7138" y="3417"/>
                    </a:lnTo>
                    <a:lnTo>
                      <a:pt x="7137" y="3423"/>
                    </a:lnTo>
                    <a:lnTo>
                      <a:pt x="7135" y="3429"/>
                    </a:lnTo>
                    <a:lnTo>
                      <a:pt x="7135" y="3435"/>
                    </a:lnTo>
                    <a:lnTo>
                      <a:pt x="7137" y="3450"/>
                    </a:lnTo>
                    <a:lnTo>
                      <a:pt x="7138" y="3464"/>
                    </a:lnTo>
                    <a:lnTo>
                      <a:pt x="7139" y="3478"/>
                    </a:lnTo>
                    <a:lnTo>
                      <a:pt x="7140" y="3488"/>
                    </a:lnTo>
                    <a:lnTo>
                      <a:pt x="7139" y="3499"/>
                    </a:lnTo>
                    <a:lnTo>
                      <a:pt x="7138" y="3508"/>
                    </a:lnTo>
                    <a:lnTo>
                      <a:pt x="7138" y="3519"/>
                    </a:lnTo>
                    <a:lnTo>
                      <a:pt x="7137" y="3529"/>
                    </a:lnTo>
                    <a:lnTo>
                      <a:pt x="7135" y="3541"/>
                    </a:lnTo>
                    <a:lnTo>
                      <a:pt x="7134" y="3556"/>
                    </a:lnTo>
                    <a:lnTo>
                      <a:pt x="7133" y="3571"/>
                    </a:lnTo>
                    <a:lnTo>
                      <a:pt x="7132" y="3583"/>
                    </a:lnTo>
                    <a:lnTo>
                      <a:pt x="7132" y="3593"/>
                    </a:lnTo>
                    <a:lnTo>
                      <a:pt x="7133" y="3604"/>
                    </a:lnTo>
                    <a:lnTo>
                      <a:pt x="7134" y="3614"/>
                    </a:lnTo>
                    <a:lnTo>
                      <a:pt x="7137" y="3621"/>
                    </a:lnTo>
                    <a:lnTo>
                      <a:pt x="7139" y="3629"/>
                    </a:lnTo>
                    <a:lnTo>
                      <a:pt x="7141" y="3638"/>
                    </a:lnTo>
                    <a:lnTo>
                      <a:pt x="7144" y="3650"/>
                    </a:lnTo>
                    <a:lnTo>
                      <a:pt x="7146" y="3662"/>
                    </a:lnTo>
                    <a:lnTo>
                      <a:pt x="7148" y="3674"/>
                    </a:lnTo>
                    <a:lnTo>
                      <a:pt x="7150" y="3686"/>
                    </a:lnTo>
                    <a:lnTo>
                      <a:pt x="7150" y="3699"/>
                    </a:lnTo>
                    <a:lnTo>
                      <a:pt x="7150" y="3713"/>
                    </a:lnTo>
                    <a:lnTo>
                      <a:pt x="7147" y="3727"/>
                    </a:lnTo>
                    <a:lnTo>
                      <a:pt x="7145" y="3738"/>
                    </a:lnTo>
                    <a:lnTo>
                      <a:pt x="7141" y="3747"/>
                    </a:lnTo>
                    <a:lnTo>
                      <a:pt x="7137" y="3756"/>
                    </a:lnTo>
                    <a:lnTo>
                      <a:pt x="7131" y="3763"/>
                    </a:lnTo>
                    <a:lnTo>
                      <a:pt x="7127" y="3770"/>
                    </a:lnTo>
                    <a:lnTo>
                      <a:pt x="7122" y="3777"/>
                    </a:lnTo>
                    <a:lnTo>
                      <a:pt x="7120" y="3785"/>
                    </a:lnTo>
                    <a:lnTo>
                      <a:pt x="7116" y="3796"/>
                    </a:lnTo>
                    <a:lnTo>
                      <a:pt x="7114" y="3808"/>
                    </a:lnTo>
                    <a:lnTo>
                      <a:pt x="7112" y="3821"/>
                    </a:lnTo>
                    <a:lnTo>
                      <a:pt x="7113" y="3834"/>
                    </a:lnTo>
                    <a:lnTo>
                      <a:pt x="7115" y="3847"/>
                    </a:lnTo>
                    <a:lnTo>
                      <a:pt x="7120" y="3860"/>
                    </a:lnTo>
                    <a:lnTo>
                      <a:pt x="7123" y="3872"/>
                    </a:lnTo>
                    <a:lnTo>
                      <a:pt x="7125" y="3880"/>
                    </a:lnTo>
                    <a:lnTo>
                      <a:pt x="7126" y="3891"/>
                    </a:lnTo>
                    <a:lnTo>
                      <a:pt x="7125" y="3903"/>
                    </a:lnTo>
                    <a:lnTo>
                      <a:pt x="7123" y="3917"/>
                    </a:lnTo>
                    <a:lnTo>
                      <a:pt x="7122" y="3929"/>
                    </a:lnTo>
                    <a:lnTo>
                      <a:pt x="7122" y="3942"/>
                    </a:lnTo>
                    <a:lnTo>
                      <a:pt x="7122" y="3959"/>
                    </a:lnTo>
                    <a:lnTo>
                      <a:pt x="7123" y="3977"/>
                    </a:lnTo>
                    <a:lnTo>
                      <a:pt x="7126" y="3989"/>
                    </a:lnTo>
                    <a:lnTo>
                      <a:pt x="7129" y="3997"/>
                    </a:lnTo>
                    <a:lnTo>
                      <a:pt x="7132" y="4005"/>
                    </a:lnTo>
                    <a:lnTo>
                      <a:pt x="7134" y="4014"/>
                    </a:lnTo>
                    <a:lnTo>
                      <a:pt x="7135" y="4018"/>
                    </a:lnTo>
                    <a:lnTo>
                      <a:pt x="7135" y="4023"/>
                    </a:lnTo>
                    <a:lnTo>
                      <a:pt x="7134" y="4024"/>
                    </a:lnTo>
                    <a:lnTo>
                      <a:pt x="7127" y="4025"/>
                    </a:lnTo>
                    <a:lnTo>
                      <a:pt x="7116" y="4025"/>
                    </a:lnTo>
                    <a:lnTo>
                      <a:pt x="7100" y="4024"/>
                    </a:lnTo>
                    <a:lnTo>
                      <a:pt x="7087" y="4024"/>
                    </a:lnTo>
                    <a:lnTo>
                      <a:pt x="7082" y="4027"/>
                    </a:lnTo>
                    <a:lnTo>
                      <a:pt x="7079" y="4030"/>
                    </a:lnTo>
                    <a:lnTo>
                      <a:pt x="7078" y="4035"/>
                    </a:lnTo>
                    <a:lnTo>
                      <a:pt x="7077" y="4041"/>
                    </a:lnTo>
                    <a:lnTo>
                      <a:pt x="7078" y="4047"/>
                    </a:lnTo>
                    <a:lnTo>
                      <a:pt x="7079" y="4053"/>
                    </a:lnTo>
                    <a:lnTo>
                      <a:pt x="7083" y="4058"/>
                    </a:lnTo>
                    <a:lnTo>
                      <a:pt x="7085" y="4062"/>
                    </a:lnTo>
                    <a:lnTo>
                      <a:pt x="7089" y="4066"/>
                    </a:lnTo>
                    <a:lnTo>
                      <a:pt x="7091" y="4071"/>
                    </a:lnTo>
                    <a:lnTo>
                      <a:pt x="7093" y="4074"/>
                    </a:lnTo>
                    <a:lnTo>
                      <a:pt x="7093" y="4078"/>
                    </a:lnTo>
                    <a:lnTo>
                      <a:pt x="7093" y="4083"/>
                    </a:lnTo>
                    <a:lnTo>
                      <a:pt x="7091" y="4086"/>
                    </a:lnTo>
                    <a:lnTo>
                      <a:pt x="7089" y="4090"/>
                    </a:lnTo>
                    <a:lnTo>
                      <a:pt x="7085" y="4093"/>
                    </a:lnTo>
                    <a:lnTo>
                      <a:pt x="7076" y="4100"/>
                    </a:lnTo>
                    <a:lnTo>
                      <a:pt x="7066" y="4110"/>
                    </a:lnTo>
                    <a:lnTo>
                      <a:pt x="7063" y="4115"/>
                    </a:lnTo>
                    <a:lnTo>
                      <a:pt x="7058" y="4119"/>
                    </a:lnTo>
                    <a:lnTo>
                      <a:pt x="7055" y="4125"/>
                    </a:lnTo>
                    <a:lnTo>
                      <a:pt x="7052" y="4132"/>
                    </a:lnTo>
                    <a:lnTo>
                      <a:pt x="7051" y="4138"/>
                    </a:lnTo>
                    <a:lnTo>
                      <a:pt x="7050" y="4143"/>
                    </a:lnTo>
                    <a:lnTo>
                      <a:pt x="7051" y="4149"/>
                    </a:lnTo>
                    <a:lnTo>
                      <a:pt x="7052" y="4153"/>
                    </a:lnTo>
                    <a:lnTo>
                      <a:pt x="7056" y="4161"/>
                    </a:lnTo>
                    <a:lnTo>
                      <a:pt x="7059" y="4168"/>
                    </a:lnTo>
                    <a:lnTo>
                      <a:pt x="7060" y="4171"/>
                    </a:lnTo>
                    <a:lnTo>
                      <a:pt x="7060" y="4174"/>
                    </a:lnTo>
                    <a:lnTo>
                      <a:pt x="7060" y="4176"/>
                    </a:lnTo>
                    <a:lnTo>
                      <a:pt x="7058" y="4179"/>
                    </a:lnTo>
                    <a:lnTo>
                      <a:pt x="7053" y="4182"/>
                    </a:lnTo>
                    <a:lnTo>
                      <a:pt x="7044" y="4188"/>
                    </a:lnTo>
                    <a:lnTo>
                      <a:pt x="7039" y="4191"/>
                    </a:lnTo>
                    <a:lnTo>
                      <a:pt x="7034" y="4193"/>
                    </a:lnTo>
                    <a:lnTo>
                      <a:pt x="7030" y="4194"/>
                    </a:lnTo>
                    <a:lnTo>
                      <a:pt x="7026" y="4193"/>
                    </a:lnTo>
                    <a:lnTo>
                      <a:pt x="7022" y="4193"/>
                    </a:lnTo>
                    <a:lnTo>
                      <a:pt x="7020" y="4191"/>
                    </a:lnTo>
                    <a:lnTo>
                      <a:pt x="7018" y="4188"/>
                    </a:lnTo>
                    <a:lnTo>
                      <a:pt x="7015" y="4184"/>
                    </a:lnTo>
                    <a:lnTo>
                      <a:pt x="7014" y="4172"/>
                    </a:lnTo>
                    <a:lnTo>
                      <a:pt x="7013" y="4154"/>
                    </a:lnTo>
                    <a:lnTo>
                      <a:pt x="7012" y="4136"/>
                    </a:lnTo>
                    <a:lnTo>
                      <a:pt x="7012" y="4121"/>
                    </a:lnTo>
                    <a:lnTo>
                      <a:pt x="7011" y="4115"/>
                    </a:lnTo>
                    <a:lnTo>
                      <a:pt x="7009" y="4111"/>
                    </a:lnTo>
                    <a:lnTo>
                      <a:pt x="7007" y="4108"/>
                    </a:lnTo>
                    <a:lnTo>
                      <a:pt x="7005" y="4105"/>
                    </a:lnTo>
                    <a:lnTo>
                      <a:pt x="7001" y="4104"/>
                    </a:lnTo>
                    <a:lnTo>
                      <a:pt x="6997" y="4104"/>
                    </a:lnTo>
                    <a:lnTo>
                      <a:pt x="6993" y="4104"/>
                    </a:lnTo>
                    <a:lnTo>
                      <a:pt x="6988" y="4105"/>
                    </a:lnTo>
                    <a:lnTo>
                      <a:pt x="6975" y="4108"/>
                    </a:lnTo>
                    <a:lnTo>
                      <a:pt x="6962" y="4110"/>
                    </a:lnTo>
                    <a:lnTo>
                      <a:pt x="6956" y="4111"/>
                    </a:lnTo>
                    <a:lnTo>
                      <a:pt x="6952" y="4113"/>
                    </a:lnTo>
                    <a:lnTo>
                      <a:pt x="6950" y="4115"/>
                    </a:lnTo>
                    <a:lnTo>
                      <a:pt x="6949" y="4117"/>
                    </a:lnTo>
                    <a:lnTo>
                      <a:pt x="6950" y="4124"/>
                    </a:lnTo>
                    <a:lnTo>
                      <a:pt x="6952" y="4135"/>
                    </a:lnTo>
                    <a:lnTo>
                      <a:pt x="6953" y="4147"/>
                    </a:lnTo>
                    <a:lnTo>
                      <a:pt x="6953" y="4163"/>
                    </a:lnTo>
                    <a:lnTo>
                      <a:pt x="6952" y="4182"/>
                    </a:lnTo>
                    <a:lnTo>
                      <a:pt x="6950" y="4199"/>
                    </a:lnTo>
                    <a:lnTo>
                      <a:pt x="6951" y="4219"/>
                    </a:lnTo>
                    <a:lnTo>
                      <a:pt x="6950" y="4226"/>
                    </a:lnTo>
                    <a:lnTo>
                      <a:pt x="6940" y="4229"/>
                    </a:lnTo>
                    <a:lnTo>
                      <a:pt x="6930" y="4233"/>
                    </a:lnTo>
                    <a:lnTo>
                      <a:pt x="6927" y="4236"/>
                    </a:lnTo>
                    <a:lnTo>
                      <a:pt x="6925" y="4239"/>
                    </a:lnTo>
                    <a:lnTo>
                      <a:pt x="6923" y="4244"/>
                    </a:lnTo>
                    <a:lnTo>
                      <a:pt x="6921" y="4251"/>
                    </a:lnTo>
                    <a:lnTo>
                      <a:pt x="6920" y="4267"/>
                    </a:lnTo>
                    <a:lnTo>
                      <a:pt x="6920" y="4286"/>
                    </a:lnTo>
                    <a:lnTo>
                      <a:pt x="6920" y="4296"/>
                    </a:lnTo>
                    <a:lnTo>
                      <a:pt x="6923" y="4307"/>
                    </a:lnTo>
                    <a:lnTo>
                      <a:pt x="6925" y="4317"/>
                    </a:lnTo>
                    <a:lnTo>
                      <a:pt x="6927" y="4325"/>
                    </a:lnTo>
                    <a:lnTo>
                      <a:pt x="6936" y="4339"/>
                    </a:lnTo>
                    <a:lnTo>
                      <a:pt x="6943" y="4350"/>
                    </a:lnTo>
                    <a:lnTo>
                      <a:pt x="6946" y="4355"/>
                    </a:lnTo>
                    <a:lnTo>
                      <a:pt x="6949" y="4361"/>
                    </a:lnTo>
                    <a:lnTo>
                      <a:pt x="6951" y="4368"/>
                    </a:lnTo>
                    <a:lnTo>
                      <a:pt x="6953" y="4374"/>
                    </a:lnTo>
                    <a:lnTo>
                      <a:pt x="6953" y="4381"/>
                    </a:lnTo>
                    <a:lnTo>
                      <a:pt x="6953" y="4387"/>
                    </a:lnTo>
                    <a:lnTo>
                      <a:pt x="6951" y="4392"/>
                    </a:lnTo>
                    <a:lnTo>
                      <a:pt x="6948" y="4396"/>
                    </a:lnTo>
                    <a:lnTo>
                      <a:pt x="6945" y="4400"/>
                    </a:lnTo>
                    <a:lnTo>
                      <a:pt x="6943" y="4405"/>
                    </a:lnTo>
                    <a:lnTo>
                      <a:pt x="6942" y="4408"/>
                    </a:lnTo>
                    <a:lnTo>
                      <a:pt x="6940" y="4414"/>
                    </a:lnTo>
                    <a:lnTo>
                      <a:pt x="6939" y="4419"/>
                    </a:lnTo>
                    <a:lnTo>
                      <a:pt x="6938" y="4425"/>
                    </a:lnTo>
                    <a:lnTo>
                      <a:pt x="6937" y="4431"/>
                    </a:lnTo>
                    <a:lnTo>
                      <a:pt x="6933" y="4437"/>
                    </a:lnTo>
                    <a:lnTo>
                      <a:pt x="6930" y="4443"/>
                    </a:lnTo>
                    <a:lnTo>
                      <a:pt x="6924" y="4447"/>
                    </a:lnTo>
                    <a:lnTo>
                      <a:pt x="6919" y="4451"/>
                    </a:lnTo>
                    <a:lnTo>
                      <a:pt x="6913" y="4453"/>
                    </a:lnTo>
                    <a:lnTo>
                      <a:pt x="6907" y="4453"/>
                    </a:lnTo>
                    <a:lnTo>
                      <a:pt x="6901" y="4453"/>
                    </a:lnTo>
                    <a:lnTo>
                      <a:pt x="6896" y="4452"/>
                    </a:lnTo>
                    <a:lnTo>
                      <a:pt x="6892" y="4450"/>
                    </a:lnTo>
                    <a:lnTo>
                      <a:pt x="6888" y="4447"/>
                    </a:lnTo>
                    <a:lnTo>
                      <a:pt x="6883" y="4447"/>
                    </a:lnTo>
                    <a:lnTo>
                      <a:pt x="6879" y="4447"/>
                    </a:lnTo>
                    <a:lnTo>
                      <a:pt x="6874" y="4450"/>
                    </a:lnTo>
                    <a:lnTo>
                      <a:pt x="6864" y="4456"/>
                    </a:lnTo>
                    <a:lnTo>
                      <a:pt x="6856" y="4463"/>
                    </a:lnTo>
                    <a:lnTo>
                      <a:pt x="6852" y="4466"/>
                    </a:lnTo>
                    <a:lnTo>
                      <a:pt x="6848" y="4469"/>
                    </a:lnTo>
                    <a:lnTo>
                      <a:pt x="6843" y="4471"/>
                    </a:lnTo>
                    <a:lnTo>
                      <a:pt x="6839" y="4472"/>
                    </a:lnTo>
                    <a:lnTo>
                      <a:pt x="6835" y="4474"/>
                    </a:lnTo>
                    <a:lnTo>
                      <a:pt x="6830" y="4472"/>
                    </a:lnTo>
                    <a:lnTo>
                      <a:pt x="6826" y="4471"/>
                    </a:lnTo>
                    <a:lnTo>
                      <a:pt x="6824" y="4470"/>
                    </a:lnTo>
                    <a:lnTo>
                      <a:pt x="6819" y="4463"/>
                    </a:lnTo>
                    <a:lnTo>
                      <a:pt x="6817" y="4455"/>
                    </a:lnTo>
                    <a:lnTo>
                      <a:pt x="6816" y="4445"/>
                    </a:lnTo>
                    <a:lnTo>
                      <a:pt x="6814" y="4433"/>
                    </a:lnTo>
                    <a:lnTo>
                      <a:pt x="6816" y="4421"/>
                    </a:lnTo>
                    <a:lnTo>
                      <a:pt x="6816" y="4413"/>
                    </a:lnTo>
                    <a:lnTo>
                      <a:pt x="6814" y="4405"/>
                    </a:lnTo>
                    <a:lnTo>
                      <a:pt x="6812" y="4398"/>
                    </a:lnTo>
                    <a:lnTo>
                      <a:pt x="6804" y="4381"/>
                    </a:lnTo>
                    <a:lnTo>
                      <a:pt x="6797" y="4362"/>
                    </a:lnTo>
                    <a:lnTo>
                      <a:pt x="6795" y="4356"/>
                    </a:lnTo>
                    <a:lnTo>
                      <a:pt x="6793" y="4352"/>
                    </a:lnTo>
                    <a:lnTo>
                      <a:pt x="6789" y="4349"/>
                    </a:lnTo>
                    <a:lnTo>
                      <a:pt x="6787" y="4346"/>
                    </a:lnTo>
                    <a:lnTo>
                      <a:pt x="6783" y="4345"/>
                    </a:lnTo>
                    <a:lnTo>
                      <a:pt x="6780" y="4346"/>
                    </a:lnTo>
                    <a:lnTo>
                      <a:pt x="6776" y="4348"/>
                    </a:lnTo>
                    <a:lnTo>
                      <a:pt x="6772" y="4351"/>
                    </a:lnTo>
                    <a:lnTo>
                      <a:pt x="6768" y="4356"/>
                    </a:lnTo>
                    <a:lnTo>
                      <a:pt x="6766" y="4362"/>
                    </a:lnTo>
                    <a:lnTo>
                      <a:pt x="6764" y="4368"/>
                    </a:lnTo>
                    <a:lnTo>
                      <a:pt x="6764" y="4375"/>
                    </a:lnTo>
                    <a:lnTo>
                      <a:pt x="6767" y="4389"/>
                    </a:lnTo>
                    <a:lnTo>
                      <a:pt x="6770" y="4402"/>
                    </a:lnTo>
                    <a:lnTo>
                      <a:pt x="6773" y="4407"/>
                    </a:lnTo>
                    <a:lnTo>
                      <a:pt x="6772" y="4412"/>
                    </a:lnTo>
                    <a:lnTo>
                      <a:pt x="6769" y="4415"/>
                    </a:lnTo>
                    <a:lnTo>
                      <a:pt x="6767" y="4418"/>
                    </a:lnTo>
                    <a:lnTo>
                      <a:pt x="6757" y="4422"/>
                    </a:lnTo>
                    <a:lnTo>
                      <a:pt x="6747" y="4426"/>
                    </a:lnTo>
                    <a:lnTo>
                      <a:pt x="6732" y="4431"/>
                    </a:lnTo>
                    <a:lnTo>
                      <a:pt x="6723" y="4436"/>
                    </a:lnTo>
                    <a:lnTo>
                      <a:pt x="6718" y="4437"/>
                    </a:lnTo>
                    <a:lnTo>
                      <a:pt x="6712" y="4439"/>
                    </a:lnTo>
                    <a:lnTo>
                      <a:pt x="6705" y="4440"/>
                    </a:lnTo>
                    <a:lnTo>
                      <a:pt x="6696" y="4440"/>
                    </a:lnTo>
                    <a:lnTo>
                      <a:pt x="6688" y="4439"/>
                    </a:lnTo>
                    <a:lnTo>
                      <a:pt x="6682" y="4438"/>
                    </a:lnTo>
                    <a:lnTo>
                      <a:pt x="6676" y="4434"/>
                    </a:lnTo>
                    <a:lnTo>
                      <a:pt x="6673" y="4431"/>
                    </a:lnTo>
                    <a:lnTo>
                      <a:pt x="6666" y="4420"/>
                    </a:lnTo>
                    <a:lnTo>
                      <a:pt x="6660" y="4405"/>
                    </a:lnTo>
                    <a:lnTo>
                      <a:pt x="6653" y="4387"/>
                    </a:lnTo>
                    <a:lnTo>
                      <a:pt x="6647" y="4369"/>
                    </a:lnTo>
                    <a:lnTo>
                      <a:pt x="6643" y="4361"/>
                    </a:lnTo>
                    <a:lnTo>
                      <a:pt x="6640" y="4354"/>
                    </a:lnTo>
                    <a:lnTo>
                      <a:pt x="6636" y="4349"/>
                    </a:lnTo>
                    <a:lnTo>
                      <a:pt x="6633" y="4345"/>
                    </a:lnTo>
                    <a:lnTo>
                      <a:pt x="6629" y="4344"/>
                    </a:lnTo>
                    <a:lnTo>
                      <a:pt x="6627" y="4344"/>
                    </a:lnTo>
                    <a:lnTo>
                      <a:pt x="6623" y="4345"/>
                    </a:lnTo>
                    <a:lnTo>
                      <a:pt x="6621" y="4348"/>
                    </a:lnTo>
                    <a:lnTo>
                      <a:pt x="6615" y="4354"/>
                    </a:lnTo>
                    <a:lnTo>
                      <a:pt x="6609" y="4358"/>
                    </a:lnTo>
                    <a:lnTo>
                      <a:pt x="6605" y="4359"/>
                    </a:lnTo>
                    <a:lnTo>
                      <a:pt x="6600" y="4358"/>
                    </a:lnTo>
                    <a:lnTo>
                      <a:pt x="6596" y="4357"/>
                    </a:lnTo>
                    <a:lnTo>
                      <a:pt x="6592" y="4354"/>
                    </a:lnTo>
                    <a:lnTo>
                      <a:pt x="6587" y="4349"/>
                    </a:lnTo>
                    <a:lnTo>
                      <a:pt x="6584" y="4342"/>
                    </a:lnTo>
                    <a:lnTo>
                      <a:pt x="6580" y="4335"/>
                    </a:lnTo>
                    <a:lnTo>
                      <a:pt x="6578" y="4326"/>
                    </a:lnTo>
                    <a:lnTo>
                      <a:pt x="6577" y="4317"/>
                    </a:lnTo>
                    <a:lnTo>
                      <a:pt x="6574" y="4307"/>
                    </a:lnTo>
                    <a:lnTo>
                      <a:pt x="6572" y="4299"/>
                    </a:lnTo>
                    <a:lnTo>
                      <a:pt x="6568" y="4292"/>
                    </a:lnTo>
                    <a:lnTo>
                      <a:pt x="6564" y="4285"/>
                    </a:lnTo>
                    <a:lnTo>
                      <a:pt x="6559" y="4279"/>
                    </a:lnTo>
                    <a:lnTo>
                      <a:pt x="6553" y="4275"/>
                    </a:lnTo>
                    <a:lnTo>
                      <a:pt x="6546" y="4273"/>
                    </a:lnTo>
                    <a:lnTo>
                      <a:pt x="6537" y="4273"/>
                    </a:lnTo>
                    <a:lnTo>
                      <a:pt x="6529" y="4272"/>
                    </a:lnTo>
                    <a:lnTo>
                      <a:pt x="6521" y="4272"/>
                    </a:lnTo>
                    <a:lnTo>
                      <a:pt x="6514" y="4274"/>
                    </a:lnTo>
                    <a:lnTo>
                      <a:pt x="6510" y="4275"/>
                    </a:lnTo>
                    <a:lnTo>
                      <a:pt x="6507" y="4276"/>
                    </a:lnTo>
                    <a:lnTo>
                      <a:pt x="6503" y="4280"/>
                    </a:lnTo>
                    <a:lnTo>
                      <a:pt x="6499" y="4282"/>
                    </a:lnTo>
                    <a:lnTo>
                      <a:pt x="6497" y="4287"/>
                    </a:lnTo>
                    <a:lnTo>
                      <a:pt x="6495" y="4292"/>
                    </a:lnTo>
                    <a:lnTo>
                      <a:pt x="6492" y="4296"/>
                    </a:lnTo>
                    <a:lnTo>
                      <a:pt x="6490" y="4304"/>
                    </a:lnTo>
                    <a:lnTo>
                      <a:pt x="6487" y="4324"/>
                    </a:lnTo>
                    <a:lnTo>
                      <a:pt x="6486" y="4338"/>
                    </a:lnTo>
                    <a:lnTo>
                      <a:pt x="6485" y="4344"/>
                    </a:lnTo>
                    <a:lnTo>
                      <a:pt x="6483" y="4348"/>
                    </a:lnTo>
                    <a:lnTo>
                      <a:pt x="6478" y="4351"/>
                    </a:lnTo>
                    <a:lnTo>
                      <a:pt x="6472" y="4354"/>
                    </a:lnTo>
                    <a:lnTo>
                      <a:pt x="6464" y="4355"/>
                    </a:lnTo>
                    <a:lnTo>
                      <a:pt x="6455" y="4356"/>
                    </a:lnTo>
                    <a:lnTo>
                      <a:pt x="6451" y="4357"/>
                    </a:lnTo>
                    <a:lnTo>
                      <a:pt x="6447" y="4358"/>
                    </a:lnTo>
                    <a:lnTo>
                      <a:pt x="6445" y="4361"/>
                    </a:lnTo>
                    <a:lnTo>
                      <a:pt x="6441" y="4363"/>
                    </a:lnTo>
                    <a:lnTo>
                      <a:pt x="6435" y="4373"/>
                    </a:lnTo>
                    <a:lnTo>
                      <a:pt x="6430" y="4380"/>
                    </a:lnTo>
                    <a:lnTo>
                      <a:pt x="6427" y="4387"/>
                    </a:lnTo>
                    <a:lnTo>
                      <a:pt x="6426" y="4393"/>
                    </a:lnTo>
                    <a:lnTo>
                      <a:pt x="6424" y="4398"/>
                    </a:lnTo>
                    <a:lnTo>
                      <a:pt x="6423" y="4401"/>
                    </a:lnTo>
                    <a:lnTo>
                      <a:pt x="6422" y="4405"/>
                    </a:lnTo>
                    <a:lnTo>
                      <a:pt x="6420" y="4407"/>
                    </a:lnTo>
                    <a:lnTo>
                      <a:pt x="6414" y="4413"/>
                    </a:lnTo>
                    <a:lnTo>
                      <a:pt x="6408" y="4419"/>
                    </a:lnTo>
                    <a:lnTo>
                      <a:pt x="6407" y="4420"/>
                    </a:lnTo>
                    <a:lnTo>
                      <a:pt x="6405" y="4422"/>
                    </a:lnTo>
                    <a:lnTo>
                      <a:pt x="6405" y="4425"/>
                    </a:lnTo>
                    <a:lnTo>
                      <a:pt x="6407" y="4427"/>
                    </a:lnTo>
                    <a:lnTo>
                      <a:pt x="6409" y="4433"/>
                    </a:lnTo>
                    <a:lnTo>
                      <a:pt x="6413" y="4440"/>
                    </a:lnTo>
                    <a:lnTo>
                      <a:pt x="6417" y="4447"/>
                    </a:lnTo>
                    <a:lnTo>
                      <a:pt x="6421" y="4455"/>
                    </a:lnTo>
                    <a:lnTo>
                      <a:pt x="6423" y="4462"/>
                    </a:lnTo>
                    <a:lnTo>
                      <a:pt x="6423" y="4470"/>
                    </a:lnTo>
                    <a:lnTo>
                      <a:pt x="6422" y="4485"/>
                    </a:lnTo>
                    <a:lnTo>
                      <a:pt x="6423" y="4502"/>
                    </a:lnTo>
                    <a:lnTo>
                      <a:pt x="6423" y="4509"/>
                    </a:lnTo>
                    <a:lnTo>
                      <a:pt x="6422" y="4516"/>
                    </a:lnTo>
                    <a:lnTo>
                      <a:pt x="6421" y="4522"/>
                    </a:lnTo>
                    <a:lnTo>
                      <a:pt x="6419" y="4527"/>
                    </a:lnTo>
                    <a:lnTo>
                      <a:pt x="6417" y="4529"/>
                    </a:lnTo>
                    <a:lnTo>
                      <a:pt x="6415" y="4531"/>
                    </a:lnTo>
                    <a:lnTo>
                      <a:pt x="6413" y="4531"/>
                    </a:lnTo>
                    <a:lnTo>
                      <a:pt x="6410" y="4531"/>
                    </a:lnTo>
                    <a:lnTo>
                      <a:pt x="6404" y="4529"/>
                    </a:lnTo>
                    <a:lnTo>
                      <a:pt x="6398" y="4527"/>
                    </a:lnTo>
                    <a:lnTo>
                      <a:pt x="6394" y="4524"/>
                    </a:lnTo>
                    <a:lnTo>
                      <a:pt x="6388" y="4521"/>
                    </a:lnTo>
                    <a:lnTo>
                      <a:pt x="6385" y="4520"/>
                    </a:lnTo>
                    <a:lnTo>
                      <a:pt x="6382" y="4521"/>
                    </a:lnTo>
                    <a:lnTo>
                      <a:pt x="6378" y="4522"/>
                    </a:lnTo>
                    <a:lnTo>
                      <a:pt x="6375" y="4525"/>
                    </a:lnTo>
                    <a:lnTo>
                      <a:pt x="6356" y="4538"/>
                    </a:lnTo>
                    <a:lnTo>
                      <a:pt x="6332" y="4552"/>
                    </a:lnTo>
                    <a:lnTo>
                      <a:pt x="6309" y="4566"/>
                    </a:lnTo>
                    <a:lnTo>
                      <a:pt x="6294" y="4576"/>
                    </a:lnTo>
                    <a:lnTo>
                      <a:pt x="6290" y="4578"/>
                    </a:lnTo>
                    <a:lnTo>
                      <a:pt x="6288" y="4579"/>
                    </a:lnTo>
                    <a:lnTo>
                      <a:pt x="6285" y="4579"/>
                    </a:lnTo>
                    <a:lnTo>
                      <a:pt x="6284" y="4577"/>
                    </a:lnTo>
                    <a:lnTo>
                      <a:pt x="6284" y="4571"/>
                    </a:lnTo>
                    <a:lnTo>
                      <a:pt x="6285" y="4558"/>
                    </a:lnTo>
                    <a:lnTo>
                      <a:pt x="6287" y="4547"/>
                    </a:lnTo>
                    <a:lnTo>
                      <a:pt x="6288" y="4538"/>
                    </a:lnTo>
                    <a:lnTo>
                      <a:pt x="6288" y="4533"/>
                    </a:lnTo>
                    <a:lnTo>
                      <a:pt x="6287" y="4529"/>
                    </a:lnTo>
                    <a:lnTo>
                      <a:pt x="6285" y="4528"/>
                    </a:lnTo>
                    <a:lnTo>
                      <a:pt x="6281" y="4526"/>
                    </a:lnTo>
                    <a:lnTo>
                      <a:pt x="6274" y="4522"/>
                    </a:lnTo>
                    <a:lnTo>
                      <a:pt x="6265" y="4519"/>
                    </a:lnTo>
                    <a:lnTo>
                      <a:pt x="6258" y="4515"/>
                    </a:lnTo>
                    <a:lnTo>
                      <a:pt x="6254" y="4512"/>
                    </a:lnTo>
                    <a:lnTo>
                      <a:pt x="6250" y="4508"/>
                    </a:lnTo>
                    <a:lnTo>
                      <a:pt x="6246" y="4503"/>
                    </a:lnTo>
                    <a:lnTo>
                      <a:pt x="6243" y="4497"/>
                    </a:lnTo>
                    <a:lnTo>
                      <a:pt x="6240" y="4493"/>
                    </a:lnTo>
                    <a:lnTo>
                      <a:pt x="6235" y="4494"/>
                    </a:lnTo>
                    <a:lnTo>
                      <a:pt x="6231" y="4496"/>
                    </a:lnTo>
                    <a:lnTo>
                      <a:pt x="6225" y="4496"/>
                    </a:lnTo>
                    <a:lnTo>
                      <a:pt x="6218" y="4496"/>
                    </a:lnTo>
                    <a:lnTo>
                      <a:pt x="6214" y="4495"/>
                    </a:lnTo>
                    <a:lnTo>
                      <a:pt x="6209" y="4494"/>
                    </a:lnTo>
                    <a:lnTo>
                      <a:pt x="6206" y="4491"/>
                    </a:lnTo>
                    <a:lnTo>
                      <a:pt x="6202" y="4488"/>
                    </a:lnTo>
                    <a:lnTo>
                      <a:pt x="6189" y="4472"/>
                    </a:lnTo>
                    <a:lnTo>
                      <a:pt x="6177" y="4459"/>
                    </a:lnTo>
                    <a:lnTo>
                      <a:pt x="6162" y="4451"/>
                    </a:lnTo>
                    <a:lnTo>
                      <a:pt x="6146" y="4444"/>
                    </a:lnTo>
                    <a:lnTo>
                      <a:pt x="6133" y="4432"/>
                    </a:lnTo>
                    <a:lnTo>
                      <a:pt x="6117" y="4415"/>
                    </a:lnTo>
                    <a:lnTo>
                      <a:pt x="6096" y="4398"/>
                    </a:lnTo>
                    <a:lnTo>
                      <a:pt x="6082" y="4384"/>
                    </a:lnTo>
                    <a:lnTo>
                      <a:pt x="6075" y="4374"/>
                    </a:lnTo>
                    <a:lnTo>
                      <a:pt x="6068" y="4365"/>
                    </a:lnTo>
                    <a:lnTo>
                      <a:pt x="6062" y="4368"/>
                    </a:lnTo>
                    <a:lnTo>
                      <a:pt x="6054" y="4373"/>
                    </a:lnTo>
                    <a:lnTo>
                      <a:pt x="6046" y="4375"/>
                    </a:lnTo>
                    <a:lnTo>
                      <a:pt x="6038" y="4374"/>
                    </a:lnTo>
                    <a:lnTo>
                      <a:pt x="6030" y="4373"/>
                    </a:lnTo>
                    <a:lnTo>
                      <a:pt x="6024" y="4369"/>
                    </a:lnTo>
                    <a:lnTo>
                      <a:pt x="6018" y="4365"/>
                    </a:lnTo>
                    <a:lnTo>
                      <a:pt x="6013" y="4359"/>
                    </a:lnTo>
                    <a:lnTo>
                      <a:pt x="6010" y="4354"/>
                    </a:lnTo>
                    <a:lnTo>
                      <a:pt x="6008" y="4346"/>
                    </a:lnTo>
                    <a:lnTo>
                      <a:pt x="6007" y="4339"/>
                    </a:lnTo>
                    <a:lnTo>
                      <a:pt x="6007" y="4332"/>
                    </a:lnTo>
                    <a:lnTo>
                      <a:pt x="6007" y="4330"/>
                    </a:lnTo>
                    <a:lnTo>
                      <a:pt x="6006" y="4327"/>
                    </a:lnTo>
                    <a:lnTo>
                      <a:pt x="6004" y="4326"/>
                    </a:lnTo>
                    <a:lnTo>
                      <a:pt x="6001" y="4324"/>
                    </a:lnTo>
                    <a:lnTo>
                      <a:pt x="5993" y="4323"/>
                    </a:lnTo>
                    <a:lnTo>
                      <a:pt x="5983" y="4323"/>
                    </a:lnTo>
                    <a:lnTo>
                      <a:pt x="5963" y="4325"/>
                    </a:lnTo>
                    <a:lnTo>
                      <a:pt x="5943" y="4327"/>
                    </a:lnTo>
                    <a:lnTo>
                      <a:pt x="5930" y="4329"/>
                    </a:lnTo>
                    <a:lnTo>
                      <a:pt x="5918" y="4331"/>
                    </a:lnTo>
                    <a:lnTo>
                      <a:pt x="5912" y="4329"/>
                    </a:lnTo>
                    <a:lnTo>
                      <a:pt x="5904" y="4324"/>
                    </a:lnTo>
                    <a:lnTo>
                      <a:pt x="5894" y="4318"/>
                    </a:lnTo>
                    <a:lnTo>
                      <a:pt x="5886" y="4310"/>
                    </a:lnTo>
                    <a:lnTo>
                      <a:pt x="5873" y="4296"/>
                    </a:lnTo>
                    <a:lnTo>
                      <a:pt x="5861" y="4285"/>
                    </a:lnTo>
                    <a:lnTo>
                      <a:pt x="5854" y="4280"/>
                    </a:lnTo>
                    <a:lnTo>
                      <a:pt x="5846" y="4277"/>
                    </a:lnTo>
                    <a:lnTo>
                      <a:pt x="5836" y="4275"/>
                    </a:lnTo>
                    <a:lnTo>
                      <a:pt x="5824" y="4276"/>
                    </a:lnTo>
                    <a:lnTo>
                      <a:pt x="5799" y="4281"/>
                    </a:lnTo>
                    <a:lnTo>
                      <a:pt x="5774" y="4288"/>
                    </a:lnTo>
                    <a:lnTo>
                      <a:pt x="5749" y="4295"/>
                    </a:lnTo>
                    <a:lnTo>
                      <a:pt x="5722" y="4302"/>
                    </a:lnTo>
                    <a:lnTo>
                      <a:pt x="5708" y="4305"/>
                    </a:lnTo>
                    <a:lnTo>
                      <a:pt x="5696" y="4310"/>
                    </a:lnTo>
                    <a:lnTo>
                      <a:pt x="5686" y="4314"/>
                    </a:lnTo>
                    <a:lnTo>
                      <a:pt x="5678" y="4319"/>
                    </a:lnTo>
                    <a:lnTo>
                      <a:pt x="5666" y="4331"/>
                    </a:lnTo>
                    <a:lnTo>
                      <a:pt x="5655" y="4344"/>
                    </a:lnTo>
                    <a:lnTo>
                      <a:pt x="5647" y="4357"/>
                    </a:lnTo>
                    <a:lnTo>
                      <a:pt x="5641" y="4371"/>
                    </a:lnTo>
                    <a:lnTo>
                      <a:pt x="5638" y="4379"/>
                    </a:lnTo>
                    <a:lnTo>
                      <a:pt x="5634" y="4386"/>
                    </a:lnTo>
                    <a:lnTo>
                      <a:pt x="5629" y="4392"/>
                    </a:lnTo>
                    <a:lnTo>
                      <a:pt x="5623" y="4396"/>
                    </a:lnTo>
                    <a:lnTo>
                      <a:pt x="5616" y="4400"/>
                    </a:lnTo>
                    <a:lnTo>
                      <a:pt x="5607" y="4403"/>
                    </a:lnTo>
                    <a:lnTo>
                      <a:pt x="5596" y="4407"/>
                    </a:lnTo>
                    <a:lnTo>
                      <a:pt x="5585" y="4411"/>
                    </a:lnTo>
                    <a:lnTo>
                      <a:pt x="5560" y="4418"/>
                    </a:lnTo>
                    <a:lnTo>
                      <a:pt x="5538" y="4425"/>
                    </a:lnTo>
                    <a:lnTo>
                      <a:pt x="5514" y="4434"/>
                    </a:lnTo>
                    <a:lnTo>
                      <a:pt x="5487" y="4444"/>
                    </a:lnTo>
                    <a:lnTo>
                      <a:pt x="5456" y="4455"/>
                    </a:lnTo>
                    <a:lnTo>
                      <a:pt x="5425" y="4466"/>
                    </a:lnTo>
                    <a:lnTo>
                      <a:pt x="5393" y="4478"/>
                    </a:lnTo>
                    <a:lnTo>
                      <a:pt x="5361" y="4488"/>
                    </a:lnTo>
                    <a:lnTo>
                      <a:pt x="5345" y="4491"/>
                    </a:lnTo>
                    <a:lnTo>
                      <a:pt x="5331" y="4495"/>
                    </a:lnTo>
                    <a:lnTo>
                      <a:pt x="5318" y="4497"/>
                    </a:lnTo>
                    <a:lnTo>
                      <a:pt x="5305" y="4499"/>
                    </a:lnTo>
                    <a:lnTo>
                      <a:pt x="5283" y="4499"/>
                    </a:lnTo>
                    <a:lnTo>
                      <a:pt x="5267" y="4497"/>
                    </a:lnTo>
                    <a:lnTo>
                      <a:pt x="5250" y="4495"/>
                    </a:lnTo>
                    <a:lnTo>
                      <a:pt x="5231" y="4496"/>
                    </a:lnTo>
                    <a:lnTo>
                      <a:pt x="5219" y="4499"/>
                    </a:lnTo>
                    <a:lnTo>
                      <a:pt x="5210" y="4503"/>
                    </a:lnTo>
                    <a:lnTo>
                      <a:pt x="5201" y="4508"/>
                    </a:lnTo>
                    <a:lnTo>
                      <a:pt x="5193" y="4515"/>
                    </a:lnTo>
                    <a:lnTo>
                      <a:pt x="5177" y="4529"/>
                    </a:lnTo>
                    <a:lnTo>
                      <a:pt x="5166" y="4543"/>
                    </a:lnTo>
                    <a:lnTo>
                      <a:pt x="5148" y="4558"/>
                    </a:lnTo>
                    <a:lnTo>
                      <a:pt x="5123" y="4578"/>
                    </a:lnTo>
                    <a:lnTo>
                      <a:pt x="5095" y="4600"/>
                    </a:lnTo>
                    <a:lnTo>
                      <a:pt x="5073" y="4617"/>
                    </a:lnTo>
                    <a:lnTo>
                      <a:pt x="5063" y="4626"/>
                    </a:lnTo>
                    <a:lnTo>
                      <a:pt x="5055" y="4635"/>
                    </a:lnTo>
                    <a:lnTo>
                      <a:pt x="5048" y="4646"/>
                    </a:lnTo>
                    <a:lnTo>
                      <a:pt x="5042" y="4657"/>
                    </a:lnTo>
                    <a:lnTo>
                      <a:pt x="5036" y="4669"/>
                    </a:lnTo>
                    <a:lnTo>
                      <a:pt x="5032" y="4679"/>
                    </a:lnTo>
                    <a:lnTo>
                      <a:pt x="5029" y="4690"/>
                    </a:lnTo>
                    <a:lnTo>
                      <a:pt x="5027" y="4701"/>
                    </a:lnTo>
                    <a:lnTo>
                      <a:pt x="5025" y="4705"/>
                    </a:lnTo>
                    <a:lnTo>
                      <a:pt x="5023" y="4708"/>
                    </a:lnTo>
                    <a:lnTo>
                      <a:pt x="5021" y="4710"/>
                    </a:lnTo>
                    <a:lnTo>
                      <a:pt x="5018" y="4711"/>
                    </a:lnTo>
                    <a:lnTo>
                      <a:pt x="5011" y="4712"/>
                    </a:lnTo>
                    <a:lnTo>
                      <a:pt x="5003" y="4711"/>
                    </a:lnTo>
                    <a:lnTo>
                      <a:pt x="4993" y="4709"/>
                    </a:lnTo>
                    <a:lnTo>
                      <a:pt x="4983" y="4707"/>
                    </a:lnTo>
                    <a:lnTo>
                      <a:pt x="4972" y="4705"/>
                    </a:lnTo>
                    <a:lnTo>
                      <a:pt x="4961" y="4708"/>
                    </a:lnTo>
                    <a:lnTo>
                      <a:pt x="4958" y="4709"/>
                    </a:lnTo>
                    <a:lnTo>
                      <a:pt x="4954" y="4711"/>
                    </a:lnTo>
                    <a:lnTo>
                      <a:pt x="4950" y="4715"/>
                    </a:lnTo>
                    <a:lnTo>
                      <a:pt x="4947" y="4718"/>
                    </a:lnTo>
                    <a:lnTo>
                      <a:pt x="4943" y="4722"/>
                    </a:lnTo>
                    <a:lnTo>
                      <a:pt x="4940" y="4726"/>
                    </a:lnTo>
                    <a:lnTo>
                      <a:pt x="4934" y="4728"/>
                    </a:lnTo>
                    <a:lnTo>
                      <a:pt x="4928" y="4730"/>
                    </a:lnTo>
                    <a:lnTo>
                      <a:pt x="4916" y="4732"/>
                    </a:lnTo>
                    <a:lnTo>
                      <a:pt x="4902" y="4733"/>
                    </a:lnTo>
                    <a:lnTo>
                      <a:pt x="4886" y="4733"/>
                    </a:lnTo>
                    <a:lnTo>
                      <a:pt x="4871" y="4732"/>
                    </a:lnTo>
                    <a:lnTo>
                      <a:pt x="4839" y="4730"/>
                    </a:lnTo>
                    <a:lnTo>
                      <a:pt x="4811" y="4729"/>
                    </a:lnTo>
                    <a:lnTo>
                      <a:pt x="4791" y="4729"/>
                    </a:lnTo>
                    <a:lnTo>
                      <a:pt x="4774" y="4728"/>
                    </a:lnTo>
                    <a:lnTo>
                      <a:pt x="4759" y="4728"/>
                    </a:lnTo>
                    <a:lnTo>
                      <a:pt x="4745" y="4727"/>
                    </a:lnTo>
                    <a:lnTo>
                      <a:pt x="4740" y="4726"/>
                    </a:lnTo>
                    <a:lnTo>
                      <a:pt x="4734" y="4723"/>
                    </a:lnTo>
                    <a:lnTo>
                      <a:pt x="4729" y="4721"/>
                    </a:lnTo>
                    <a:lnTo>
                      <a:pt x="4725" y="4718"/>
                    </a:lnTo>
                    <a:lnTo>
                      <a:pt x="4716" y="4712"/>
                    </a:lnTo>
                    <a:lnTo>
                      <a:pt x="4707" y="4707"/>
                    </a:lnTo>
                    <a:lnTo>
                      <a:pt x="4694" y="4703"/>
                    </a:lnTo>
                    <a:lnTo>
                      <a:pt x="4676" y="4702"/>
                    </a:lnTo>
                    <a:lnTo>
                      <a:pt x="4656" y="4701"/>
                    </a:lnTo>
                    <a:lnTo>
                      <a:pt x="4638" y="4698"/>
                    </a:lnTo>
                    <a:lnTo>
                      <a:pt x="4620" y="4691"/>
                    </a:lnTo>
                    <a:lnTo>
                      <a:pt x="4606" y="4684"/>
                    </a:lnTo>
                    <a:lnTo>
                      <a:pt x="4595" y="4677"/>
                    </a:lnTo>
                    <a:lnTo>
                      <a:pt x="4587" y="4671"/>
                    </a:lnTo>
                    <a:lnTo>
                      <a:pt x="4581" y="4667"/>
                    </a:lnTo>
                    <a:lnTo>
                      <a:pt x="4574" y="4664"/>
                    </a:lnTo>
                    <a:lnTo>
                      <a:pt x="4568" y="4663"/>
                    </a:lnTo>
                    <a:lnTo>
                      <a:pt x="4559" y="4660"/>
                    </a:lnTo>
                    <a:lnTo>
                      <a:pt x="4550" y="4660"/>
                    </a:lnTo>
                    <a:lnTo>
                      <a:pt x="4538" y="4660"/>
                    </a:lnTo>
                    <a:lnTo>
                      <a:pt x="4524" y="4663"/>
                    </a:lnTo>
                    <a:lnTo>
                      <a:pt x="4506" y="4664"/>
                    </a:lnTo>
                    <a:lnTo>
                      <a:pt x="4490" y="4666"/>
                    </a:lnTo>
                    <a:lnTo>
                      <a:pt x="4477" y="4669"/>
                    </a:lnTo>
                    <a:lnTo>
                      <a:pt x="4464" y="4670"/>
                    </a:lnTo>
                    <a:lnTo>
                      <a:pt x="4452" y="4670"/>
                    </a:lnTo>
                    <a:lnTo>
                      <a:pt x="4435" y="4670"/>
                    </a:lnTo>
                    <a:lnTo>
                      <a:pt x="4418" y="4669"/>
                    </a:lnTo>
                    <a:lnTo>
                      <a:pt x="4404" y="4666"/>
                    </a:lnTo>
                    <a:lnTo>
                      <a:pt x="4391" y="4665"/>
                    </a:lnTo>
                    <a:lnTo>
                      <a:pt x="4370" y="4664"/>
                    </a:lnTo>
                    <a:lnTo>
                      <a:pt x="4356" y="4663"/>
                    </a:lnTo>
                    <a:lnTo>
                      <a:pt x="4354" y="4660"/>
                    </a:lnTo>
                    <a:lnTo>
                      <a:pt x="4352" y="4657"/>
                    </a:lnTo>
                    <a:lnTo>
                      <a:pt x="4352" y="4654"/>
                    </a:lnTo>
                    <a:lnTo>
                      <a:pt x="4352" y="4651"/>
                    </a:lnTo>
                    <a:lnTo>
                      <a:pt x="4355" y="4641"/>
                    </a:lnTo>
                    <a:lnTo>
                      <a:pt x="4358" y="4632"/>
                    </a:lnTo>
                    <a:lnTo>
                      <a:pt x="4360" y="4622"/>
                    </a:lnTo>
                    <a:lnTo>
                      <a:pt x="4360" y="4614"/>
                    </a:lnTo>
                    <a:lnTo>
                      <a:pt x="4360" y="4606"/>
                    </a:lnTo>
                    <a:lnTo>
                      <a:pt x="4357" y="4600"/>
                    </a:lnTo>
                    <a:lnTo>
                      <a:pt x="4351" y="4587"/>
                    </a:lnTo>
                    <a:lnTo>
                      <a:pt x="4344" y="4572"/>
                    </a:lnTo>
                    <a:lnTo>
                      <a:pt x="4342" y="4564"/>
                    </a:lnTo>
                    <a:lnTo>
                      <a:pt x="4342" y="4556"/>
                    </a:lnTo>
                    <a:lnTo>
                      <a:pt x="4342" y="4546"/>
                    </a:lnTo>
                    <a:lnTo>
                      <a:pt x="4345" y="4537"/>
                    </a:lnTo>
                    <a:lnTo>
                      <a:pt x="4349" y="4527"/>
                    </a:lnTo>
                    <a:lnTo>
                      <a:pt x="4354" y="4518"/>
                    </a:lnTo>
                    <a:lnTo>
                      <a:pt x="4360" y="4509"/>
                    </a:lnTo>
                    <a:lnTo>
                      <a:pt x="4367" y="4501"/>
                    </a:lnTo>
                    <a:lnTo>
                      <a:pt x="4379" y="4489"/>
                    </a:lnTo>
                    <a:lnTo>
                      <a:pt x="4388" y="4480"/>
                    </a:lnTo>
                    <a:lnTo>
                      <a:pt x="4391" y="4475"/>
                    </a:lnTo>
                    <a:lnTo>
                      <a:pt x="4391" y="4470"/>
                    </a:lnTo>
                    <a:lnTo>
                      <a:pt x="4389" y="4465"/>
                    </a:lnTo>
                    <a:lnTo>
                      <a:pt x="4386" y="4458"/>
                    </a:lnTo>
                    <a:lnTo>
                      <a:pt x="4377" y="4439"/>
                    </a:lnTo>
                    <a:lnTo>
                      <a:pt x="4372" y="4420"/>
                    </a:lnTo>
                    <a:lnTo>
                      <a:pt x="4368" y="4411"/>
                    </a:lnTo>
                    <a:lnTo>
                      <a:pt x="4363" y="4402"/>
                    </a:lnTo>
                    <a:lnTo>
                      <a:pt x="4361" y="4399"/>
                    </a:lnTo>
                    <a:lnTo>
                      <a:pt x="4356" y="4396"/>
                    </a:lnTo>
                    <a:lnTo>
                      <a:pt x="4352" y="4394"/>
                    </a:lnTo>
                    <a:lnTo>
                      <a:pt x="4348" y="4393"/>
                    </a:lnTo>
                    <a:lnTo>
                      <a:pt x="4323" y="4387"/>
                    </a:lnTo>
                    <a:lnTo>
                      <a:pt x="4293" y="4380"/>
                    </a:lnTo>
                    <a:lnTo>
                      <a:pt x="4266" y="4371"/>
                    </a:lnTo>
                    <a:lnTo>
                      <a:pt x="4243" y="4364"/>
                    </a:lnTo>
                    <a:lnTo>
                      <a:pt x="4240" y="4362"/>
                    </a:lnTo>
                    <a:lnTo>
                      <a:pt x="4237" y="4359"/>
                    </a:lnTo>
                    <a:lnTo>
                      <a:pt x="4234" y="4357"/>
                    </a:lnTo>
                    <a:lnTo>
                      <a:pt x="4231" y="4354"/>
                    </a:lnTo>
                    <a:lnTo>
                      <a:pt x="4229" y="4346"/>
                    </a:lnTo>
                    <a:lnTo>
                      <a:pt x="4226" y="4337"/>
                    </a:lnTo>
                    <a:lnTo>
                      <a:pt x="4226" y="4327"/>
                    </a:lnTo>
                    <a:lnTo>
                      <a:pt x="4228" y="4317"/>
                    </a:lnTo>
                    <a:lnTo>
                      <a:pt x="4230" y="4304"/>
                    </a:lnTo>
                    <a:lnTo>
                      <a:pt x="4234" y="4289"/>
                    </a:lnTo>
                    <a:lnTo>
                      <a:pt x="4237" y="4276"/>
                    </a:lnTo>
                    <a:lnTo>
                      <a:pt x="4242" y="4262"/>
                    </a:lnTo>
                    <a:lnTo>
                      <a:pt x="4244" y="4255"/>
                    </a:lnTo>
                    <a:lnTo>
                      <a:pt x="4245" y="4248"/>
                    </a:lnTo>
                    <a:lnTo>
                      <a:pt x="4245" y="4242"/>
                    </a:lnTo>
                    <a:lnTo>
                      <a:pt x="4244" y="4235"/>
                    </a:lnTo>
                    <a:lnTo>
                      <a:pt x="4234" y="4225"/>
                    </a:lnTo>
                    <a:lnTo>
                      <a:pt x="4225" y="4216"/>
                    </a:lnTo>
                    <a:lnTo>
                      <a:pt x="4226" y="4212"/>
                    </a:lnTo>
                    <a:lnTo>
                      <a:pt x="4229" y="4210"/>
                    </a:lnTo>
                    <a:lnTo>
                      <a:pt x="4232" y="4209"/>
                    </a:lnTo>
                    <a:lnTo>
                      <a:pt x="4237" y="4206"/>
                    </a:lnTo>
                    <a:lnTo>
                      <a:pt x="4241" y="4204"/>
                    </a:lnTo>
                    <a:lnTo>
                      <a:pt x="4244" y="4201"/>
                    </a:lnTo>
                    <a:lnTo>
                      <a:pt x="4245" y="4199"/>
                    </a:lnTo>
                    <a:lnTo>
                      <a:pt x="4244" y="4194"/>
                    </a:lnTo>
                    <a:lnTo>
                      <a:pt x="4242" y="4190"/>
                    </a:lnTo>
                    <a:lnTo>
                      <a:pt x="4238" y="4186"/>
                    </a:lnTo>
                    <a:lnTo>
                      <a:pt x="4234" y="4184"/>
                    </a:lnTo>
                    <a:lnTo>
                      <a:pt x="4229" y="4180"/>
                    </a:lnTo>
                    <a:lnTo>
                      <a:pt x="4219" y="4175"/>
                    </a:lnTo>
                    <a:lnTo>
                      <a:pt x="4211" y="4171"/>
                    </a:lnTo>
                    <a:lnTo>
                      <a:pt x="4202" y="4160"/>
                    </a:lnTo>
                    <a:lnTo>
                      <a:pt x="4194" y="4151"/>
                    </a:lnTo>
                    <a:lnTo>
                      <a:pt x="4188" y="4143"/>
                    </a:lnTo>
                    <a:lnTo>
                      <a:pt x="4185" y="4136"/>
                    </a:lnTo>
                    <a:lnTo>
                      <a:pt x="4179" y="4124"/>
                    </a:lnTo>
                    <a:lnTo>
                      <a:pt x="4172" y="4115"/>
                    </a:lnTo>
                    <a:lnTo>
                      <a:pt x="4167" y="4111"/>
                    </a:lnTo>
                    <a:lnTo>
                      <a:pt x="4163" y="4109"/>
                    </a:lnTo>
                    <a:lnTo>
                      <a:pt x="4159" y="4106"/>
                    </a:lnTo>
                    <a:lnTo>
                      <a:pt x="4155" y="4106"/>
                    </a:lnTo>
                    <a:lnTo>
                      <a:pt x="4152" y="4106"/>
                    </a:lnTo>
                    <a:lnTo>
                      <a:pt x="4147" y="4109"/>
                    </a:lnTo>
                    <a:lnTo>
                      <a:pt x="4143" y="4112"/>
                    </a:lnTo>
                    <a:lnTo>
                      <a:pt x="4139" y="4116"/>
                    </a:lnTo>
                    <a:lnTo>
                      <a:pt x="4135" y="4119"/>
                    </a:lnTo>
                    <a:lnTo>
                      <a:pt x="4130" y="4123"/>
                    </a:lnTo>
                    <a:lnTo>
                      <a:pt x="4127" y="4124"/>
                    </a:lnTo>
                    <a:lnTo>
                      <a:pt x="4121" y="4125"/>
                    </a:lnTo>
                    <a:lnTo>
                      <a:pt x="4116" y="4127"/>
                    </a:lnTo>
                    <a:lnTo>
                      <a:pt x="4110" y="4127"/>
                    </a:lnTo>
                    <a:lnTo>
                      <a:pt x="4104" y="4125"/>
                    </a:lnTo>
                    <a:lnTo>
                      <a:pt x="4098" y="4124"/>
                    </a:lnTo>
                    <a:lnTo>
                      <a:pt x="4091" y="4122"/>
                    </a:lnTo>
                    <a:lnTo>
                      <a:pt x="4087" y="4121"/>
                    </a:lnTo>
                    <a:lnTo>
                      <a:pt x="4086" y="4122"/>
                    </a:lnTo>
                    <a:lnTo>
                      <a:pt x="4085" y="4128"/>
                    </a:lnTo>
                    <a:lnTo>
                      <a:pt x="4083" y="4135"/>
                    </a:lnTo>
                    <a:lnTo>
                      <a:pt x="4079" y="4141"/>
                    </a:lnTo>
                    <a:lnTo>
                      <a:pt x="4077" y="4143"/>
                    </a:lnTo>
                    <a:lnTo>
                      <a:pt x="4073" y="4148"/>
                    </a:lnTo>
                    <a:lnTo>
                      <a:pt x="4071" y="4149"/>
                    </a:lnTo>
                    <a:lnTo>
                      <a:pt x="4068" y="4149"/>
                    </a:lnTo>
                    <a:lnTo>
                      <a:pt x="4066" y="4149"/>
                    </a:lnTo>
                    <a:lnTo>
                      <a:pt x="4062" y="4148"/>
                    </a:lnTo>
                    <a:lnTo>
                      <a:pt x="4055" y="4143"/>
                    </a:lnTo>
                    <a:lnTo>
                      <a:pt x="4047" y="4137"/>
                    </a:lnTo>
                    <a:lnTo>
                      <a:pt x="4037" y="4131"/>
                    </a:lnTo>
                    <a:lnTo>
                      <a:pt x="4027" y="4127"/>
                    </a:lnTo>
                    <a:lnTo>
                      <a:pt x="4010" y="4117"/>
                    </a:lnTo>
                    <a:lnTo>
                      <a:pt x="3992" y="4106"/>
                    </a:lnTo>
                    <a:lnTo>
                      <a:pt x="3984" y="4100"/>
                    </a:lnTo>
                    <a:lnTo>
                      <a:pt x="3976" y="4093"/>
                    </a:lnTo>
                    <a:lnTo>
                      <a:pt x="3969" y="4087"/>
                    </a:lnTo>
                    <a:lnTo>
                      <a:pt x="3963" y="4079"/>
                    </a:lnTo>
                    <a:lnTo>
                      <a:pt x="3952" y="4065"/>
                    </a:lnTo>
                    <a:lnTo>
                      <a:pt x="3941" y="4052"/>
                    </a:lnTo>
                    <a:lnTo>
                      <a:pt x="3936" y="4048"/>
                    </a:lnTo>
                    <a:lnTo>
                      <a:pt x="3929" y="4045"/>
                    </a:lnTo>
                    <a:lnTo>
                      <a:pt x="3923" y="4042"/>
                    </a:lnTo>
                    <a:lnTo>
                      <a:pt x="3915" y="4041"/>
                    </a:lnTo>
                    <a:lnTo>
                      <a:pt x="3900" y="4042"/>
                    </a:lnTo>
                    <a:lnTo>
                      <a:pt x="3886" y="4041"/>
                    </a:lnTo>
                    <a:lnTo>
                      <a:pt x="3879" y="4040"/>
                    </a:lnTo>
                    <a:lnTo>
                      <a:pt x="3871" y="4036"/>
                    </a:lnTo>
                    <a:lnTo>
                      <a:pt x="3862" y="4033"/>
                    </a:lnTo>
                    <a:lnTo>
                      <a:pt x="3851" y="4027"/>
                    </a:lnTo>
                    <a:lnTo>
                      <a:pt x="3829" y="4014"/>
                    </a:lnTo>
                    <a:lnTo>
                      <a:pt x="3813" y="4003"/>
                    </a:lnTo>
                    <a:lnTo>
                      <a:pt x="3797" y="3991"/>
                    </a:lnTo>
                    <a:lnTo>
                      <a:pt x="3782" y="3978"/>
                    </a:lnTo>
                    <a:lnTo>
                      <a:pt x="3778" y="3976"/>
                    </a:lnTo>
                    <a:lnTo>
                      <a:pt x="3774" y="3973"/>
                    </a:lnTo>
                    <a:lnTo>
                      <a:pt x="3770" y="3972"/>
                    </a:lnTo>
                    <a:lnTo>
                      <a:pt x="3765" y="3971"/>
                    </a:lnTo>
                    <a:lnTo>
                      <a:pt x="3757" y="3970"/>
                    </a:lnTo>
                    <a:lnTo>
                      <a:pt x="3751" y="3967"/>
                    </a:lnTo>
                    <a:lnTo>
                      <a:pt x="3744" y="3960"/>
                    </a:lnTo>
                    <a:lnTo>
                      <a:pt x="3739" y="3953"/>
                    </a:lnTo>
                    <a:lnTo>
                      <a:pt x="3734" y="3951"/>
                    </a:lnTo>
                    <a:lnTo>
                      <a:pt x="3730" y="3949"/>
                    </a:lnTo>
                    <a:lnTo>
                      <a:pt x="3727" y="3949"/>
                    </a:lnTo>
                    <a:lnTo>
                      <a:pt x="3725" y="3951"/>
                    </a:lnTo>
                    <a:lnTo>
                      <a:pt x="3724" y="3953"/>
                    </a:lnTo>
                    <a:lnTo>
                      <a:pt x="3722" y="3957"/>
                    </a:lnTo>
                    <a:lnTo>
                      <a:pt x="3721" y="3960"/>
                    </a:lnTo>
                    <a:lnTo>
                      <a:pt x="3719" y="3962"/>
                    </a:lnTo>
                    <a:lnTo>
                      <a:pt x="3717" y="3964"/>
                    </a:lnTo>
                    <a:lnTo>
                      <a:pt x="3713" y="3964"/>
                    </a:lnTo>
                    <a:lnTo>
                      <a:pt x="3705" y="3961"/>
                    </a:lnTo>
                    <a:lnTo>
                      <a:pt x="3694" y="3959"/>
                    </a:lnTo>
                    <a:lnTo>
                      <a:pt x="3688" y="3957"/>
                    </a:lnTo>
                    <a:lnTo>
                      <a:pt x="3682" y="3952"/>
                    </a:lnTo>
                    <a:lnTo>
                      <a:pt x="3676" y="3947"/>
                    </a:lnTo>
                    <a:lnTo>
                      <a:pt x="3670" y="3942"/>
                    </a:lnTo>
                    <a:lnTo>
                      <a:pt x="3659" y="3932"/>
                    </a:lnTo>
                    <a:lnTo>
                      <a:pt x="3650" y="3926"/>
                    </a:lnTo>
                    <a:lnTo>
                      <a:pt x="3643" y="3924"/>
                    </a:lnTo>
                    <a:lnTo>
                      <a:pt x="3637" y="3922"/>
                    </a:lnTo>
                    <a:lnTo>
                      <a:pt x="3634" y="3921"/>
                    </a:lnTo>
                    <a:lnTo>
                      <a:pt x="3632" y="3919"/>
                    </a:lnTo>
                    <a:lnTo>
                      <a:pt x="3631" y="3915"/>
                    </a:lnTo>
                    <a:lnTo>
                      <a:pt x="3629" y="3910"/>
                    </a:lnTo>
                    <a:lnTo>
                      <a:pt x="3626" y="3905"/>
                    </a:lnTo>
                    <a:lnTo>
                      <a:pt x="3623" y="3902"/>
                    </a:lnTo>
                    <a:lnTo>
                      <a:pt x="3618" y="3900"/>
                    </a:lnTo>
                    <a:lnTo>
                      <a:pt x="3612" y="3900"/>
                    </a:lnTo>
                    <a:lnTo>
                      <a:pt x="3606" y="3900"/>
                    </a:lnTo>
                    <a:lnTo>
                      <a:pt x="3601" y="3901"/>
                    </a:lnTo>
                    <a:lnTo>
                      <a:pt x="3595" y="3904"/>
                    </a:lnTo>
                    <a:lnTo>
                      <a:pt x="3592" y="3908"/>
                    </a:lnTo>
                    <a:lnTo>
                      <a:pt x="3587" y="3915"/>
                    </a:lnTo>
                    <a:lnTo>
                      <a:pt x="3582" y="3919"/>
                    </a:lnTo>
                    <a:lnTo>
                      <a:pt x="3576" y="3920"/>
                    </a:lnTo>
                    <a:lnTo>
                      <a:pt x="3564" y="3919"/>
                    </a:lnTo>
                    <a:lnTo>
                      <a:pt x="3551" y="3917"/>
                    </a:lnTo>
                    <a:lnTo>
                      <a:pt x="3538" y="3916"/>
                    </a:lnTo>
                    <a:lnTo>
                      <a:pt x="3527" y="3919"/>
                    </a:lnTo>
                    <a:lnTo>
                      <a:pt x="3517" y="3923"/>
                    </a:lnTo>
                    <a:lnTo>
                      <a:pt x="3507" y="3928"/>
                    </a:lnTo>
                    <a:lnTo>
                      <a:pt x="3498" y="3934"/>
                    </a:lnTo>
                    <a:lnTo>
                      <a:pt x="3484" y="3946"/>
                    </a:lnTo>
                    <a:lnTo>
                      <a:pt x="3468" y="3960"/>
                    </a:lnTo>
                    <a:lnTo>
                      <a:pt x="3455" y="3973"/>
                    </a:lnTo>
                    <a:lnTo>
                      <a:pt x="3444" y="3985"/>
                    </a:lnTo>
                    <a:lnTo>
                      <a:pt x="3434" y="3995"/>
                    </a:lnTo>
                    <a:lnTo>
                      <a:pt x="3417" y="4008"/>
                    </a:lnTo>
                    <a:lnTo>
                      <a:pt x="3398" y="4021"/>
                    </a:lnTo>
                    <a:lnTo>
                      <a:pt x="3379" y="4034"/>
                    </a:lnTo>
                    <a:lnTo>
                      <a:pt x="3365" y="4045"/>
                    </a:lnTo>
                    <a:lnTo>
                      <a:pt x="3350" y="4056"/>
                    </a:lnTo>
                    <a:lnTo>
                      <a:pt x="3334" y="4075"/>
                    </a:lnTo>
                    <a:lnTo>
                      <a:pt x="3323" y="4090"/>
                    </a:lnTo>
                    <a:lnTo>
                      <a:pt x="3317" y="4096"/>
                    </a:lnTo>
                    <a:lnTo>
                      <a:pt x="3315" y="4102"/>
                    </a:lnTo>
                    <a:lnTo>
                      <a:pt x="3315" y="4108"/>
                    </a:lnTo>
                    <a:lnTo>
                      <a:pt x="3316" y="4113"/>
                    </a:lnTo>
                    <a:lnTo>
                      <a:pt x="3316" y="4119"/>
                    </a:lnTo>
                    <a:lnTo>
                      <a:pt x="3315" y="4125"/>
                    </a:lnTo>
                    <a:lnTo>
                      <a:pt x="3311" y="4132"/>
                    </a:lnTo>
                    <a:lnTo>
                      <a:pt x="3302" y="4140"/>
                    </a:lnTo>
                    <a:lnTo>
                      <a:pt x="3297" y="4143"/>
                    </a:lnTo>
                    <a:lnTo>
                      <a:pt x="3292" y="4148"/>
                    </a:lnTo>
                    <a:lnTo>
                      <a:pt x="3290" y="4153"/>
                    </a:lnTo>
                    <a:lnTo>
                      <a:pt x="3287" y="4157"/>
                    </a:lnTo>
                    <a:lnTo>
                      <a:pt x="3286" y="4162"/>
                    </a:lnTo>
                    <a:lnTo>
                      <a:pt x="3285" y="4168"/>
                    </a:lnTo>
                    <a:lnTo>
                      <a:pt x="3286" y="4175"/>
                    </a:lnTo>
                    <a:lnTo>
                      <a:pt x="3287" y="4182"/>
                    </a:lnTo>
                    <a:lnTo>
                      <a:pt x="3292" y="4197"/>
                    </a:lnTo>
                    <a:lnTo>
                      <a:pt x="3296" y="4210"/>
                    </a:lnTo>
                    <a:lnTo>
                      <a:pt x="3296" y="4214"/>
                    </a:lnTo>
                    <a:lnTo>
                      <a:pt x="3296" y="4219"/>
                    </a:lnTo>
                    <a:lnTo>
                      <a:pt x="3294" y="4224"/>
                    </a:lnTo>
                    <a:lnTo>
                      <a:pt x="3292" y="4228"/>
                    </a:lnTo>
                    <a:lnTo>
                      <a:pt x="3289" y="4231"/>
                    </a:lnTo>
                    <a:lnTo>
                      <a:pt x="3285" y="4233"/>
                    </a:lnTo>
                    <a:lnTo>
                      <a:pt x="3279" y="4236"/>
                    </a:lnTo>
                    <a:lnTo>
                      <a:pt x="3274" y="4238"/>
                    </a:lnTo>
                    <a:lnTo>
                      <a:pt x="3261" y="4244"/>
                    </a:lnTo>
                    <a:lnTo>
                      <a:pt x="3248" y="4251"/>
                    </a:lnTo>
                    <a:lnTo>
                      <a:pt x="3241" y="4254"/>
                    </a:lnTo>
                    <a:lnTo>
                      <a:pt x="3234" y="4255"/>
                    </a:lnTo>
                    <a:lnTo>
                      <a:pt x="3227" y="4254"/>
                    </a:lnTo>
                    <a:lnTo>
                      <a:pt x="3221" y="4251"/>
                    </a:lnTo>
                    <a:lnTo>
                      <a:pt x="3214" y="4249"/>
                    </a:lnTo>
                    <a:lnTo>
                      <a:pt x="3209" y="4244"/>
                    </a:lnTo>
                    <a:lnTo>
                      <a:pt x="3204" y="4238"/>
                    </a:lnTo>
                    <a:lnTo>
                      <a:pt x="3201" y="4233"/>
                    </a:lnTo>
                    <a:lnTo>
                      <a:pt x="3195" y="4218"/>
                    </a:lnTo>
                    <a:lnTo>
                      <a:pt x="3185" y="4199"/>
                    </a:lnTo>
                    <a:lnTo>
                      <a:pt x="3177" y="4180"/>
                    </a:lnTo>
                    <a:lnTo>
                      <a:pt x="3170" y="4163"/>
                    </a:lnTo>
                    <a:lnTo>
                      <a:pt x="3166" y="4157"/>
                    </a:lnTo>
                    <a:lnTo>
                      <a:pt x="3164" y="4149"/>
                    </a:lnTo>
                    <a:lnTo>
                      <a:pt x="3163" y="4140"/>
                    </a:lnTo>
                    <a:lnTo>
                      <a:pt x="3161" y="4130"/>
                    </a:lnTo>
                    <a:lnTo>
                      <a:pt x="3163" y="4121"/>
                    </a:lnTo>
                    <a:lnTo>
                      <a:pt x="3166" y="4110"/>
                    </a:lnTo>
                    <a:lnTo>
                      <a:pt x="3168" y="4105"/>
                    </a:lnTo>
                    <a:lnTo>
                      <a:pt x="3172" y="4099"/>
                    </a:lnTo>
                    <a:lnTo>
                      <a:pt x="3176" y="4094"/>
                    </a:lnTo>
                    <a:lnTo>
                      <a:pt x="3180" y="4088"/>
                    </a:lnTo>
                    <a:lnTo>
                      <a:pt x="3190" y="4078"/>
                    </a:lnTo>
                    <a:lnTo>
                      <a:pt x="3198" y="4067"/>
                    </a:lnTo>
                    <a:lnTo>
                      <a:pt x="3207" y="4055"/>
                    </a:lnTo>
                    <a:lnTo>
                      <a:pt x="3212" y="4043"/>
                    </a:lnTo>
                    <a:lnTo>
                      <a:pt x="3217" y="4033"/>
                    </a:lnTo>
                    <a:lnTo>
                      <a:pt x="3222" y="4022"/>
                    </a:lnTo>
                    <a:lnTo>
                      <a:pt x="3224" y="4011"/>
                    </a:lnTo>
                    <a:lnTo>
                      <a:pt x="3227" y="4002"/>
                    </a:lnTo>
                    <a:lnTo>
                      <a:pt x="3228" y="3992"/>
                    </a:lnTo>
                    <a:lnTo>
                      <a:pt x="3228" y="3983"/>
                    </a:lnTo>
                    <a:lnTo>
                      <a:pt x="3227" y="3973"/>
                    </a:lnTo>
                    <a:lnTo>
                      <a:pt x="3226" y="3962"/>
                    </a:lnTo>
                    <a:lnTo>
                      <a:pt x="3223" y="3942"/>
                    </a:lnTo>
                    <a:lnTo>
                      <a:pt x="3220" y="3921"/>
                    </a:lnTo>
                    <a:lnTo>
                      <a:pt x="3222" y="3913"/>
                    </a:lnTo>
                    <a:lnTo>
                      <a:pt x="3221" y="3905"/>
                    </a:lnTo>
                    <a:lnTo>
                      <a:pt x="3207" y="3894"/>
                    </a:lnTo>
                    <a:lnTo>
                      <a:pt x="3195" y="3884"/>
                    </a:lnTo>
                    <a:lnTo>
                      <a:pt x="3185" y="3878"/>
                    </a:lnTo>
                    <a:lnTo>
                      <a:pt x="3177" y="3873"/>
                    </a:lnTo>
                    <a:lnTo>
                      <a:pt x="3172" y="3869"/>
                    </a:lnTo>
                    <a:lnTo>
                      <a:pt x="3167" y="3864"/>
                    </a:lnTo>
                    <a:lnTo>
                      <a:pt x="3159" y="3863"/>
                    </a:lnTo>
                    <a:lnTo>
                      <a:pt x="3152" y="3864"/>
                    </a:lnTo>
                    <a:lnTo>
                      <a:pt x="3145" y="3867"/>
                    </a:lnTo>
                    <a:lnTo>
                      <a:pt x="3140" y="3872"/>
                    </a:lnTo>
                    <a:lnTo>
                      <a:pt x="3134" y="3879"/>
                    </a:lnTo>
                    <a:lnTo>
                      <a:pt x="3130" y="3883"/>
                    </a:lnTo>
                    <a:lnTo>
                      <a:pt x="3126" y="3885"/>
                    </a:lnTo>
                    <a:lnTo>
                      <a:pt x="3116" y="3886"/>
                    </a:lnTo>
                    <a:lnTo>
                      <a:pt x="3109" y="3885"/>
                    </a:lnTo>
                    <a:lnTo>
                      <a:pt x="3103" y="3885"/>
                    </a:lnTo>
                    <a:lnTo>
                      <a:pt x="3085" y="3891"/>
                    </a:lnTo>
                    <a:lnTo>
                      <a:pt x="3071" y="3898"/>
                    </a:lnTo>
                    <a:lnTo>
                      <a:pt x="3065" y="3900"/>
                    </a:lnTo>
                    <a:lnTo>
                      <a:pt x="3057" y="3902"/>
                    </a:lnTo>
                    <a:lnTo>
                      <a:pt x="3047" y="3905"/>
                    </a:lnTo>
                    <a:lnTo>
                      <a:pt x="3035" y="3911"/>
                    </a:lnTo>
                    <a:lnTo>
                      <a:pt x="3029" y="3915"/>
                    </a:lnTo>
                    <a:lnTo>
                      <a:pt x="3022" y="3917"/>
                    </a:lnTo>
                    <a:lnTo>
                      <a:pt x="3015" y="3917"/>
                    </a:lnTo>
                    <a:lnTo>
                      <a:pt x="3008" y="3917"/>
                    </a:lnTo>
                    <a:lnTo>
                      <a:pt x="2995" y="3915"/>
                    </a:lnTo>
                    <a:lnTo>
                      <a:pt x="2984" y="3911"/>
                    </a:lnTo>
                    <a:lnTo>
                      <a:pt x="2981" y="3910"/>
                    </a:lnTo>
                    <a:lnTo>
                      <a:pt x="2977" y="3910"/>
                    </a:lnTo>
                    <a:lnTo>
                      <a:pt x="2975" y="3910"/>
                    </a:lnTo>
                    <a:lnTo>
                      <a:pt x="2972" y="3911"/>
                    </a:lnTo>
                    <a:lnTo>
                      <a:pt x="2968" y="3915"/>
                    </a:lnTo>
                    <a:lnTo>
                      <a:pt x="2963" y="3919"/>
                    </a:lnTo>
                    <a:lnTo>
                      <a:pt x="2960" y="3920"/>
                    </a:lnTo>
                    <a:lnTo>
                      <a:pt x="2957" y="3920"/>
                    </a:lnTo>
                    <a:lnTo>
                      <a:pt x="2955" y="3920"/>
                    </a:lnTo>
                    <a:lnTo>
                      <a:pt x="2951" y="3919"/>
                    </a:lnTo>
                    <a:lnTo>
                      <a:pt x="2944" y="3915"/>
                    </a:lnTo>
                    <a:lnTo>
                      <a:pt x="2938" y="3913"/>
                    </a:lnTo>
                    <a:lnTo>
                      <a:pt x="2922" y="3909"/>
                    </a:lnTo>
                    <a:lnTo>
                      <a:pt x="2907" y="3907"/>
                    </a:lnTo>
                    <a:lnTo>
                      <a:pt x="2897" y="3903"/>
                    </a:lnTo>
                    <a:lnTo>
                      <a:pt x="2884" y="3898"/>
                    </a:lnTo>
                    <a:lnTo>
                      <a:pt x="2877" y="3895"/>
                    </a:lnTo>
                    <a:lnTo>
                      <a:pt x="2872" y="3891"/>
                    </a:lnTo>
                    <a:lnTo>
                      <a:pt x="2868" y="3886"/>
                    </a:lnTo>
                    <a:lnTo>
                      <a:pt x="2867" y="3880"/>
                    </a:lnTo>
                    <a:lnTo>
                      <a:pt x="2864" y="3876"/>
                    </a:lnTo>
                    <a:lnTo>
                      <a:pt x="2862" y="3873"/>
                    </a:lnTo>
                    <a:lnTo>
                      <a:pt x="2858" y="3873"/>
                    </a:lnTo>
                    <a:lnTo>
                      <a:pt x="2855" y="3875"/>
                    </a:lnTo>
                    <a:lnTo>
                      <a:pt x="2845" y="3880"/>
                    </a:lnTo>
                    <a:lnTo>
                      <a:pt x="2838" y="3888"/>
                    </a:lnTo>
                    <a:lnTo>
                      <a:pt x="2823" y="3903"/>
                    </a:lnTo>
                    <a:lnTo>
                      <a:pt x="2808" y="3917"/>
                    </a:lnTo>
                    <a:lnTo>
                      <a:pt x="2806" y="3920"/>
                    </a:lnTo>
                    <a:lnTo>
                      <a:pt x="2802" y="3921"/>
                    </a:lnTo>
                    <a:lnTo>
                      <a:pt x="2799" y="3921"/>
                    </a:lnTo>
                    <a:lnTo>
                      <a:pt x="2794" y="3921"/>
                    </a:lnTo>
                    <a:lnTo>
                      <a:pt x="2786" y="3916"/>
                    </a:lnTo>
                    <a:lnTo>
                      <a:pt x="2776" y="3909"/>
                    </a:lnTo>
                    <a:lnTo>
                      <a:pt x="2758" y="3895"/>
                    </a:lnTo>
                    <a:lnTo>
                      <a:pt x="2742" y="3885"/>
                    </a:lnTo>
                    <a:lnTo>
                      <a:pt x="2738" y="3884"/>
                    </a:lnTo>
                    <a:lnTo>
                      <a:pt x="2735" y="3884"/>
                    </a:lnTo>
                    <a:lnTo>
                      <a:pt x="2732" y="3884"/>
                    </a:lnTo>
                    <a:lnTo>
                      <a:pt x="2729" y="3885"/>
                    </a:lnTo>
                    <a:lnTo>
                      <a:pt x="2722" y="3889"/>
                    </a:lnTo>
                    <a:lnTo>
                      <a:pt x="2714" y="3895"/>
                    </a:lnTo>
                    <a:lnTo>
                      <a:pt x="2711" y="3897"/>
                    </a:lnTo>
                    <a:lnTo>
                      <a:pt x="2707" y="3898"/>
                    </a:lnTo>
                    <a:lnTo>
                      <a:pt x="2704" y="3900"/>
                    </a:lnTo>
                    <a:lnTo>
                      <a:pt x="2700" y="3898"/>
                    </a:lnTo>
                    <a:lnTo>
                      <a:pt x="2694" y="3896"/>
                    </a:lnTo>
                    <a:lnTo>
                      <a:pt x="2692" y="3892"/>
                    </a:lnTo>
                    <a:lnTo>
                      <a:pt x="2692" y="3889"/>
                    </a:lnTo>
                    <a:lnTo>
                      <a:pt x="2689" y="3885"/>
                    </a:lnTo>
                    <a:lnTo>
                      <a:pt x="2687" y="3883"/>
                    </a:lnTo>
                    <a:lnTo>
                      <a:pt x="2683" y="3882"/>
                    </a:lnTo>
                    <a:lnTo>
                      <a:pt x="2676" y="3879"/>
                    </a:lnTo>
                    <a:lnTo>
                      <a:pt x="2668" y="3878"/>
                    </a:lnTo>
                    <a:lnTo>
                      <a:pt x="2649" y="3875"/>
                    </a:lnTo>
                    <a:lnTo>
                      <a:pt x="2636" y="3872"/>
                    </a:lnTo>
                    <a:lnTo>
                      <a:pt x="2623" y="3870"/>
                    </a:lnTo>
                    <a:lnTo>
                      <a:pt x="2611" y="3869"/>
                    </a:lnTo>
                    <a:lnTo>
                      <a:pt x="2605" y="3869"/>
                    </a:lnTo>
                    <a:lnTo>
                      <a:pt x="2600" y="3866"/>
                    </a:lnTo>
                    <a:lnTo>
                      <a:pt x="2594" y="3863"/>
                    </a:lnTo>
                    <a:lnTo>
                      <a:pt x="2591" y="3858"/>
                    </a:lnTo>
                    <a:lnTo>
                      <a:pt x="2582" y="3846"/>
                    </a:lnTo>
                    <a:lnTo>
                      <a:pt x="2574" y="3828"/>
                    </a:lnTo>
                    <a:lnTo>
                      <a:pt x="2569" y="3819"/>
                    </a:lnTo>
                    <a:lnTo>
                      <a:pt x="2563" y="3812"/>
                    </a:lnTo>
                    <a:lnTo>
                      <a:pt x="2557" y="3807"/>
                    </a:lnTo>
                    <a:lnTo>
                      <a:pt x="2552" y="3802"/>
                    </a:lnTo>
                    <a:lnTo>
                      <a:pt x="2540" y="3797"/>
                    </a:lnTo>
                    <a:lnTo>
                      <a:pt x="2529" y="3794"/>
                    </a:lnTo>
                    <a:lnTo>
                      <a:pt x="2524" y="3791"/>
                    </a:lnTo>
                    <a:lnTo>
                      <a:pt x="2522" y="3790"/>
                    </a:lnTo>
                    <a:lnTo>
                      <a:pt x="2521" y="3788"/>
                    </a:lnTo>
                    <a:lnTo>
                      <a:pt x="2519" y="3784"/>
                    </a:lnTo>
                    <a:lnTo>
                      <a:pt x="2519" y="3777"/>
                    </a:lnTo>
                    <a:lnTo>
                      <a:pt x="2516" y="3769"/>
                    </a:lnTo>
                    <a:lnTo>
                      <a:pt x="2512" y="3764"/>
                    </a:lnTo>
                    <a:lnTo>
                      <a:pt x="2509" y="3760"/>
                    </a:lnTo>
                    <a:lnTo>
                      <a:pt x="2505" y="3758"/>
                    </a:lnTo>
                    <a:lnTo>
                      <a:pt x="2500" y="3756"/>
                    </a:lnTo>
                    <a:lnTo>
                      <a:pt x="2491" y="3751"/>
                    </a:lnTo>
                    <a:lnTo>
                      <a:pt x="2484" y="3747"/>
                    </a:lnTo>
                    <a:lnTo>
                      <a:pt x="2480" y="3746"/>
                    </a:lnTo>
                    <a:lnTo>
                      <a:pt x="2478" y="3743"/>
                    </a:lnTo>
                    <a:lnTo>
                      <a:pt x="2475" y="3739"/>
                    </a:lnTo>
                    <a:lnTo>
                      <a:pt x="2473" y="3735"/>
                    </a:lnTo>
                    <a:lnTo>
                      <a:pt x="2470" y="3727"/>
                    </a:lnTo>
                    <a:lnTo>
                      <a:pt x="2467" y="3720"/>
                    </a:lnTo>
                    <a:lnTo>
                      <a:pt x="2465" y="3716"/>
                    </a:lnTo>
                    <a:lnTo>
                      <a:pt x="2462" y="3714"/>
                    </a:lnTo>
                    <a:lnTo>
                      <a:pt x="2460" y="3713"/>
                    </a:lnTo>
                    <a:lnTo>
                      <a:pt x="2456" y="3712"/>
                    </a:lnTo>
                    <a:lnTo>
                      <a:pt x="2449" y="3712"/>
                    </a:lnTo>
                    <a:lnTo>
                      <a:pt x="2441" y="3712"/>
                    </a:lnTo>
                    <a:lnTo>
                      <a:pt x="2431" y="3712"/>
                    </a:lnTo>
                    <a:lnTo>
                      <a:pt x="2424" y="3711"/>
                    </a:lnTo>
                    <a:lnTo>
                      <a:pt x="2418" y="3706"/>
                    </a:lnTo>
                    <a:lnTo>
                      <a:pt x="2414" y="3700"/>
                    </a:lnTo>
                    <a:lnTo>
                      <a:pt x="2411" y="3697"/>
                    </a:lnTo>
                    <a:lnTo>
                      <a:pt x="2409" y="3695"/>
                    </a:lnTo>
                    <a:lnTo>
                      <a:pt x="2407" y="3693"/>
                    </a:lnTo>
                    <a:lnTo>
                      <a:pt x="2404" y="3693"/>
                    </a:lnTo>
                    <a:lnTo>
                      <a:pt x="2402" y="3693"/>
                    </a:lnTo>
                    <a:lnTo>
                      <a:pt x="2401" y="3694"/>
                    </a:lnTo>
                    <a:lnTo>
                      <a:pt x="2398" y="3696"/>
                    </a:lnTo>
                    <a:lnTo>
                      <a:pt x="2397" y="3700"/>
                    </a:lnTo>
                    <a:lnTo>
                      <a:pt x="2392" y="3709"/>
                    </a:lnTo>
                    <a:lnTo>
                      <a:pt x="2385" y="3722"/>
                    </a:lnTo>
                    <a:lnTo>
                      <a:pt x="2378" y="3734"/>
                    </a:lnTo>
                    <a:lnTo>
                      <a:pt x="2372" y="3745"/>
                    </a:lnTo>
                    <a:lnTo>
                      <a:pt x="2365" y="3752"/>
                    </a:lnTo>
                    <a:lnTo>
                      <a:pt x="2358" y="3758"/>
                    </a:lnTo>
                    <a:lnTo>
                      <a:pt x="2351" y="3763"/>
                    </a:lnTo>
                    <a:lnTo>
                      <a:pt x="2345" y="3765"/>
                    </a:lnTo>
                    <a:lnTo>
                      <a:pt x="2341" y="3765"/>
                    </a:lnTo>
                    <a:lnTo>
                      <a:pt x="2338" y="3763"/>
                    </a:lnTo>
                    <a:lnTo>
                      <a:pt x="2333" y="3760"/>
                    </a:lnTo>
                    <a:lnTo>
                      <a:pt x="2327" y="3757"/>
                    </a:lnTo>
                    <a:lnTo>
                      <a:pt x="2316" y="3749"/>
                    </a:lnTo>
                    <a:lnTo>
                      <a:pt x="2304" y="3740"/>
                    </a:lnTo>
                    <a:lnTo>
                      <a:pt x="2294" y="3733"/>
                    </a:lnTo>
                    <a:lnTo>
                      <a:pt x="2282" y="3725"/>
                    </a:lnTo>
                    <a:lnTo>
                      <a:pt x="2271" y="3715"/>
                    </a:lnTo>
                    <a:lnTo>
                      <a:pt x="2264" y="3709"/>
                    </a:lnTo>
                    <a:lnTo>
                      <a:pt x="2261" y="3706"/>
                    </a:lnTo>
                    <a:lnTo>
                      <a:pt x="2261" y="3701"/>
                    </a:lnTo>
                    <a:lnTo>
                      <a:pt x="2260" y="3695"/>
                    </a:lnTo>
                    <a:lnTo>
                      <a:pt x="2261" y="3689"/>
                    </a:lnTo>
                    <a:lnTo>
                      <a:pt x="2263" y="3682"/>
                    </a:lnTo>
                    <a:lnTo>
                      <a:pt x="2265" y="3676"/>
                    </a:lnTo>
                    <a:lnTo>
                      <a:pt x="2269" y="3670"/>
                    </a:lnTo>
                    <a:lnTo>
                      <a:pt x="2271" y="3665"/>
                    </a:lnTo>
                    <a:lnTo>
                      <a:pt x="2277" y="3655"/>
                    </a:lnTo>
                    <a:lnTo>
                      <a:pt x="2280" y="3645"/>
                    </a:lnTo>
                    <a:lnTo>
                      <a:pt x="2282" y="3640"/>
                    </a:lnTo>
                    <a:lnTo>
                      <a:pt x="2282" y="3637"/>
                    </a:lnTo>
                    <a:lnTo>
                      <a:pt x="2280" y="3634"/>
                    </a:lnTo>
                    <a:lnTo>
                      <a:pt x="2278" y="3632"/>
                    </a:lnTo>
                    <a:lnTo>
                      <a:pt x="2272" y="3632"/>
                    </a:lnTo>
                    <a:lnTo>
                      <a:pt x="2265" y="3633"/>
                    </a:lnTo>
                    <a:lnTo>
                      <a:pt x="2257" y="3634"/>
                    </a:lnTo>
                    <a:lnTo>
                      <a:pt x="2250" y="3638"/>
                    </a:lnTo>
                    <a:lnTo>
                      <a:pt x="2241" y="3644"/>
                    </a:lnTo>
                    <a:lnTo>
                      <a:pt x="2232" y="3653"/>
                    </a:lnTo>
                    <a:lnTo>
                      <a:pt x="2228" y="3659"/>
                    </a:lnTo>
                    <a:lnTo>
                      <a:pt x="2225" y="3664"/>
                    </a:lnTo>
                    <a:lnTo>
                      <a:pt x="2222" y="3670"/>
                    </a:lnTo>
                    <a:lnTo>
                      <a:pt x="2221" y="3676"/>
                    </a:lnTo>
                    <a:lnTo>
                      <a:pt x="2220" y="3689"/>
                    </a:lnTo>
                    <a:lnTo>
                      <a:pt x="2217" y="3703"/>
                    </a:lnTo>
                    <a:lnTo>
                      <a:pt x="2216" y="3711"/>
                    </a:lnTo>
                    <a:lnTo>
                      <a:pt x="2214" y="3716"/>
                    </a:lnTo>
                    <a:lnTo>
                      <a:pt x="2212" y="3722"/>
                    </a:lnTo>
                    <a:lnTo>
                      <a:pt x="2209" y="3726"/>
                    </a:lnTo>
                    <a:lnTo>
                      <a:pt x="2206" y="3728"/>
                    </a:lnTo>
                    <a:lnTo>
                      <a:pt x="2200" y="3728"/>
                    </a:lnTo>
                    <a:lnTo>
                      <a:pt x="2194" y="3727"/>
                    </a:lnTo>
                    <a:lnTo>
                      <a:pt x="2185" y="3725"/>
                    </a:lnTo>
                    <a:lnTo>
                      <a:pt x="2178" y="3721"/>
                    </a:lnTo>
                    <a:lnTo>
                      <a:pt x="2171" y="3718"/>
                    </a:lnTo>
                    <a:lnTo>
                      <a:pt x="2166" y="3713"/>
                    </a:lnTo>
                    <a:lnTo>
                      <a:pt x="2162" y="3708"/>
                    </a:lnTo>
                    <a:lnTo>
                      <a:pt x="2160" y="3701"/>
                    </a:lnTo>
                    <a:lnTo>
                      <a:pt x="2160" y="3694"/>
                    </a:lnTo>
                    <a:lnTo>
                      <a:pt x="2160" y="3684"/>
                    </a:lnTo>
                    <a:lnTo>
                      <a:pt x="2160" y="3674"/>
                    </a:lnTo>
                    <a:lnTo>
                      <a:pt x="2158" y="3657"/>
                    </a:lnTo>
                    <a:lnTo>
                      <a:pt x="2153" y="3642"/>
                    </a:lnTo>
                    <a:lnTo>
                      <a:pt x="2150" y="3626"/>
                    </a:lnTo>
                    <a:lnTo>
                      <a:pt x="2145" y="3613"/>
                    </a:lnTo>
                    <a:lnTo>
                      <a:pt x="2139" y="3601"/>
                    </a:lnTo>
                    <a:lnTo>
                      <a:pt x="2132" y="3592"/>
                    </a:lnTo>
                    <a:lnTo>
                      <a:pt x="2128" y="3587"/>
                    </a:lnTo>
                    <a:lnTo>
                      <a:pt x="2125" y="3582"/>
                    </a:lnTo>
                    <a:lnTo>
                      <a:pt x="2121" y="3576"/>
                    </a:lnTo>
                    <a:lnTo>
                      <a:pt x="2119" y="3570"/>
                    </a:lnTo>
                    <a:lnTo>
                      <a:pt x="2118" y="3563"/>
                    </a:lnTo>
                    <a:lnTo>
                      <a:pt x="2115" y="3557"/>
                    </a:lnTo>
                    <a:lnTo>
                      <a:pt x="2115" y="3550"/>
                    </a:lnTo>
                    <a:lnTo>
                      <a:pt x="2115" y="3543"/>
                    </a:lnTo>
                    <a:lnTo>
                      <a:pt x="2116" y="3530"/>
                    </a:lnTo>
                    <a:lnTo>
                      <a:pt x="2118" y="3519"/>
                    </a:lnTo>
                    <a:lnTo>
                      <a:pt x="2118" y="3513"/>
                    </a:lnTo>
                    <a:lnTo>
                      <a:pt x="2118" y="3510"/>
                    </a:lnTo>
                    <a:lnTo>
                      <a:pt x="2116" y="3506"/>
                    </a:lnTo>
                    <a:lnTo>
                      <a:pt x="2114" y="3503"/>
                    </a:lnTo>
                    <a:lnTo>
                      <a:pt x="2112" y="3501"/>
                    </a:lnTo>
                    <a:lnTo>
                      <a:pt x="2108" y="3500"/>
                    </a:lnTo>
                    <a:lnTo>
                      <a:pt x="2106" y="3499"/>
                    </a:lnTo>
                    <a:lnTo>
                      <a:pt x="2103" y="3500"/>
                    </a:lnTo>
                    <a:lnTo>
                      <a:pt x="2100" y="3501"/>
                    </a:lnTo>
                    <a:lnTo>
                      <a:pt x="2096" y="3505"/>
                    </a:lnTo>
                    <a:lnTo>
                      <a:pt x="2094" y="3508"/>
                    </a:lnTo>
                    <a:lnTo>
                      <a:pt x="2090" y="3512"/>
                    </a:lnTo>
                    <a:lnTo>
                      <a:pt x="2086" y="3523"/>
                    </a:lnTo>
                    <a:lnTo>
                      <a:pt x="2081" y="3532"/>
                    </a:lnTo>
                    <a:lnTo>
                      <a:pt x="2078" y="3536"/>
                    </a:lnTo>
                    <a:lnTo>
                      <a:pt x="2076" y="3539"/>
                    </a:lnTo>
                    <a:lnTo>
                      <a:pt x="2074" y="3542"/>
                    </a:lnTo>
                    <a:lnTo>
                      <a:pt x="2071" y="3543"/>
                    </a:lnTo>
                    <a:lnTo>
                      <a:pt x="2069" y="3543"/>
                    </a:lnTo>
                    <a:lnTo>
                      <a:pt x="2067" y="3541"/>
                    </a:lnTo>
                    <a:lnTo>
                      <a:pt x="2064" y="3538"/>
                    </a:lnTo>
                    <a:lnTo>
                      <a:pt x="2062" y="3533"/>
                    </a:lnTo>
                    <a:lnTo>
                      <a:pt x="2058" y="3524"/>
                    </a:lnTo>
                    <a:lnTo>
                      <a:pt x="2053" y="3514"/>
                    </a:lnTo>
                    <a:lnTo>
                      <a:pt x="2046" y="3506"/>
                    </a:lnTo>
                    <a:lnTo>
                      <a:pt x="2038" y="3498"/>
                    </a:lnTo>
                    <a:lnTo>
                      <a:pt x="2033" y="3495"/>
                    </a:lnTo>
                    <a:lnTo>
                      <a:pt x="2027" y="3493"/>
                    </a:lnTo>
                    <a:lnTo>
                      <a:pt x="2020" y="3493"/>
                    </a:lnTo>
                    <a:lnTo>
                      <a:pt x="2012" y="3493"/>
                    </a:lnTo>
                    <a:lnTo>
                      <a:pt x="1995" y="3497"/>
                    </a:lnTo>
                    <a:lnTo>
                      <a:pt x="1983" y="3499"/>
                    </a:lnTo>
                    <a:lnTo>
                      <a:pt x="1979" y="3500"/>
                    </a:lnTo>
                    <a:lnTo>
                      <a:pt x="1974" y="3500"/>
                    </a:lnTo>
                    <a:lnTo>
                      <a:pt x="1969" y="3499"/>
                    </a:lnTo>
                    <a:lnTo>
                      <a:pt x="1964" y="3498"/>
                    </a:lnTo>
                    <a:lnTo>
                      <a:pt x="1958" y="3494"/>
                    </a:lnTo>
                    <a:lnTo>
                      <a:pt x="1954" y="3489"/>
                    </a:lnTo>
                    <a:lnTo>
                      <a:pt x="1948" y="3485"/>
                    </a:lnTo>
                    <a:lnTo>
                      <a:pt x="1943" y="3479"/>
                    </a:lnTo>
                    <a:lnTo>
                      <a:pt x="1937" y="3474"/>
                    </a:lnTo>
                    <a:lnTo>
                      <a:pt x="1932" y="3469"/>
                    </a:lnTo>
                    <a:lnTo>
                      <a:pt x="1926" y="3466"/>
                    </a:lnTo>
                    <a:lnTo>
                      <a:pt x="1921" y="3464"/>
                    </a:lnTo>
                    <a:lnTo>
                      <a:pt x="1916" y="3463"/>
                    </a:lnTo>
                    <a:lnTo>
                      <a:pt x="1911" y="3462"/>
                    </a:lnTo>
                    <a:lnTo>
                      <a:pt x="1906" y="3461"/>
                    </a:lnTo>
                    <a:lnTo>
                      <a:pt x="1902" y="3459"/>
                    </a:lnTo>
                    <a:lnTo>
                      <a:pt x="1899" y="3455"/>
                    </a:lnTo>
                    <a:lnTo>
                      <a:pt x="1897" y="3451"/>
                    </a:lnTo>
                    <a:lnTo>
                      <a:pt x="1895" y="3447"/>
                    </a:lnTo>
                    <a:lnTo>
                      <a:pt x="1895" y="3441"/>
                    </a:lnTo>
                    <a:lnTo>
                      <a:pt x="1895" y="3434"/>
                    </a:lnTo>
                    <a:lnTo>
                      <a:pt x="1897" y="3426"/>
                    </a:lnTo>
                    <a:lnTo>
                      <a:pt x="1899" y="3419"/>
                    </a:lnTo>
                    <a:lnTo>
                      <a:pt x="1902" y="3411"/>
                    </a:lnTo>
                    <a:lnTo>
                      <a:pt x="1906" y="3404"/>
                    </a:lnTo>
                    <a:lnTo>
                      <a:pt x="1911" y="3397"/>
                    </a:lnTo>
                    <a:lnTo>
                      <a:pt x="1916" y="3390"/>
                    </a:lnTo>
                    <a:lnTo>
                      <a:pt x="1921" y="3384"/>
                    </a:lnTo>
                    <a:lnTo>
                      <a:pt x="1931" y="3374"/>
                    </a:lnTo>
                    <a:lnTo>
                      <a:pt x="1937" y="3366"/>
                    </a:lnTo>
                    <a:lnTo>
                      <a:pt x="1942" y="3358"/>
                    </a:lnTo>
                    <a:lnTo>
                      <a:pt x="1945" y="3348"/>
                    </a:lnTo>
                    <a:lnTo>
                      <a:pt x="1945" y="3342"/>
                    </a:lnTo>
                    <a:lnTo>
                      <a:pt x="1944" y="3335"/>
                    </a:lnTo>
                    <a:lnTo>
                      <a:pt x="1941" y="3328"/>
                    </a:lnTo>
                    <a:lnTo>
                      <a:pt x="1936" y="3322"/>
                    </a:lnTo>
                    <a:lnTo>
                      <a:pt x="1930" y="3316"/>
                    </a:lnTo>
                    <a:lnTo>
                      <a:pt x="1924" y="3312"/>
                    </a:lnTo>
                    <a:lnTo>
                      <a:pt x="1920" y="3310"/>
                    </a:lnTo>
                    <a:lnTo>
                      <a:pt x="1917" y="3310"/>
                    </a:lnTo>
                    <a:lnTo>
                      <a:pt x="1914" y="3309"/>
                    </a:lnTo>
                    <a:lnTo>
                      <a:pt x="1911" y="3310"/>
                    </a:lnTo>
                    <a:lnTo>
                      <a:pt x="1900" y="3315"/>
                    </a:lnTo>
                    <a:lnTo>
                      <a:pt x="1888" y="3322"/>
                    </a:lnTo>
                    <a:lnTo>
                      <a:pt x="1882" y="3324"/>
                    </a:lnTo>
                    <a:lnTo>
                      <a:pt x="1876" y="3328"/>
                    </a:lnTo>
                    <a:lnTo>
                      <a:pt x="1870" y="3329"/>
                    </a:lnTo>
                    <a:lnTo>
                      <a:pt x="1863" y="3330"/>
                    </a:lnTo>
                    <a:lnTo>
                      <a:pt x="1850" y="3329"/>
                    </a:lnTo>
                    <a:lnTo>
                      <a:pt x="1836" y="3327"/>
                    </a:lnTo>
                    <a:lnTo>
                      <a:pt x="1822" y="3322"/>
                    </a:lnTo>
                    <a:lnTo>
                      <a:pt x="1807" y="3315"/>
                    </a:lnTo>
                    <a:lnTo>
                      <a:pt x="1794" y="3306"/>
                    </a:lnTo>
                    <a:lnTo>
                      <a:pt x="1785" y="3298"/>
                    </a:lnTo>
                    <a:lnTo>
                      <a:pt x="1780" y="3293"/>
                    </a:lnTo>
                    <a:lnTo>
                      <a:pt x="1778" y="3289"/>
                    </a:lnTo>
                    <a:lnTo>
                      <a:pt x="1776" y="3284"/>
                    </a:lnTo>
                    <a:lnTo>
                      <a:pt x="1775" y="3279"/>
                    </a:lnTo>
                    <a:lnTo>
                      <a:pt x="1775" y="3273"/>
                    </a:lnTo>
                    <a:lnTo>
                      <a:pt x="1774" y="3268"/>
                    </a:lnTo>
                    <a:lnTo>
                      <a:pt x="1772" y="3264"/>
                    </a:lnTo>
                    <a:lnTo>
                      <a:pt x="1769" y="3260"/>
                    </a:lnTo>
                    <a:lnTo>
                      <a:pt x="1762" y="3253"/>
                    </a:lnTo>
                    <a:lnTo>
                      <a:pt x="1755" y="3248"/>
                    </a:lnTo>
                    <a:lnTo>
                      <a:pt x="1746" y="3242"/>
                    </a:lnTo>
                    <a:lnTo>
                      <a:pt x="1732" y="3234"/>
                    </a:lnTo>
                    <a:lnTo>
                      <a:pt x="1721" y="3227"/>
                    </a:lnTo>
                    <a:lnTo>
                      <a:pt x="1710" y="3221"/>
                    </a:lnTo>
                    <a:lnTo>
                      <a:pt x="1706" y="3218"/>
                    </a:lnTo>
                    <a:lnTo>
                      <a:pt x="1703" y="3216"/>
                    </a:lnTo>
                    <a:lnTo>
                      <a:pt x="1700" y="3211"/>
                    </a:lnTo>
                    <a:lnTo>
                      <a:pt x="1697" y="3208"/>
                    </a:lnTo>
                    <a:lnTo>
                      <a:pt x="1694" y="3198"/>
                    </a:lnTo>
                    <a:lnTo>
                      <a:pt x="1693" y="3189"/>
                    </a:lnTo>
                    <a:lnTo>
                      <a:pt x="1692" y="3179"/>
                    </a:lnTo>
                    <a:lnTo>
                      <a:pt x="1690" y="3172"/>
                    </a:lnTo>
                    <a:lnTo>
                      <a:pt x="1687" y="3169"/>
                    </a:lnTo>
                    <a:lnTo>
                      <a:pt x="1684" y="3166"/>
                    </a:lnTo>
                    <a:lnTo>
                      <a:pt x="1680" y="3164"/>
                    </a:lnTo>
                    <a:lnTo>
                      <a:pt x="1675" y="3163"/>
                    </a:lnTo>
                    <a:lnTo>
                      <a:pt x="1669" y="3161"/>
                    </a:lnTo>
                    <a:lnTo>
                      <a:pt x="1662" y="3158"/>
                    </a:lnTo>
                    <a:lnTo>
                      <a:pt x="1655" y="3154"/>
                    </a:lnTo>
                    <a:lnTo>
                      <a:pt x="1649" y="3150"/>
                    </a:lnTo>
                    <a:lnTo>
                      <a:pt x="1643" y="3145"/>
                    </a:lnTo>
                    <a:lnTo>
                      <a:pt x="1639" y="3140"/>
                    </a:lnTo>
                    <a:lnTo>
                      <a:pt x="1636" y="3134"/>
                    </a:lnTo>
                    <a:lnTo>
                      <a:pt x="1635" y="3128"/>
                    </a:lnTo>
                    <a:lnTo>
                      <a:pt x="1636" y="3122"/>
                    </a:lnTo>
                    <a:lnTo>
                      <a:pt x="1639" y="3116"/>
                    </a:lnTo>
                    <a:lnTo>
                      <a:pt x="1641" y="3110"/>
                    </a:lnTo>
                    <a:lnTo>
                      <a:pt x="1643" y="3104"/>
                    </a:lnTo>
                    <a:lnTo>
                      <a:pt x="1649" y="3094"/>
                    </a:lnTo>
                    <a:lnTo>
                      <a:pt x="1652" y="3084"/>
                    </a:lnTo>
                    <a:lnTo>
                      <a:pt x="1648" y="3075"/>
                    </a:lnTo>
                    <a:lnTo>
                      <a:pt x="1645" y="3063"/>
                    </a:lnTo>
                    <a:lnTo>
                      <a:pt x="1642" y="3056"/>
                    </a:lnTo>
                    <a:lnTo>
                      <a:pt x="1640" y="3047"/>
                    </a:lnTo>
                    <a:lnTo>
                      <a:pt x="1640" y="3038"/>
                    </a:lnTo>
                    <a:lnTo>
                      <a:pt x="1641" y="3027"/>
                    </a:lnTo>
                    <a:lnTo>
                      <a:pt x="1645" y="3007"/>
                    </a:lnTo>
                    <a:lnTo>
                      <a:pt x="1648" y="2995"/>
                    </a:lnTo>
                    <a:lnTo>
                      <a:pt x="1648" y="2990"/>
                    </a:lnTo>
                    <a:lnTo>
                      <a:pt x="1647" y="2987"/>
                    </a:lnTo>
                    <a:lnTo>
                      <a:pt x="1645" y="2982"/>
                    </a:lnTo>
                    <a:lnTo>
                      <a:pt x="1641" y="2978"/>
                    </a:lnTo>
                    <a:lnTo>
                      <a:pt x="1629" y="2969"/>
                    </a:lnTo>
                    <a:lnTo>
                      <a:pt x="1614" y="2958"/>
                    </a:lnTo>
                    <a:lnTo>
                      <a:pt x="1606" y="2953"/>
                    </a:lnTo>
                    <a:lnTo>
                      <a:pt x="1601" y="2949"/>
                    </a:lnTo>
                    <a:lnTo>
                      <a:pt x="1596" y="2944"/>
                    </a:lnTo>
                    <a:lnTo>
                      <a:pt x="1592" y="2940"/>
                    </a:lnTo>
                    <a:lnTo>
                      <a:pt x="1591" y="2937"/>
                    </a:lnTo>
                    <a:lnTo>
                      <a:pt x="1587" y="2934"/>
                    </a:lnTo>
                    <a:lnTo>
                      <a:pt x="1585" y="2933"/>
                    </a:lnTo>
                    <a:lnTo>
                      <a:pt x="1582" y="2932"/>
                    </a:lnTo>
                    <a:lnTo>
                      <a:pt x="1573" y="2932"/>
                    </a:lnTo>
                    <a:lnTo>
                      <a:pt x="1562" y="2932"/>
                    </a:lnTo>
                    <a:lnTo>
                      <a:pt x="1553" y="2931"/>
                    </a:lnTo>
                    <a:lnTo>
                      <a:pt x="1546" y="2930"/>
                    </a:lnTo>
                    <a:lnTo>
                      <a:pt x="1542" y="2930"/>
                    </a:lnTo>
                    <a:lnTo>
                      <a:pt x="1539" y="2930"/>
                    </a:lnTo>
                    <a:lnTo>
                      <a:pt x="1536" y="2932"/>
                    </a:lnTo>
                    <a:lnTo>
                      <a:pt x="1534" y="2936"/>
                    </a:lnTo>
                    <a:lnTo>
                      <a:pt x="1528" y="2943"/>
                    </a:lnTo>
                    <a:lnTo>
                      <a:pt x="1522" y="2947"/>
                    </a:lnTo>
                    <a:lnTo>
                      <a:pt x="1516" y="2950"/>
                    </a:lnTo>
                    <a:lnTo>
                      <a:pt x="1509" y="2951"/>
                    </a:lnTo>
                    <a:lnTo>
                      <a:pt x="1499" y="2950"/>
                    </a:lnTo>
                    <a:lnTo>
                      <a:pt x="1490" y="2949"/>
                    </a:lnTo>
                    <a:lnTo>
                      <a:pt x="1485" y="2949"/>
                    </a:lnTo>
                    <a:lnTo>
                      <a:pt x="1480" y="2949"/>
                    </a:lnTo>
                    <a:lnTo>
                      <a:pt x="1476" y="2950"/>
                    </a:lnTo>
                    <a:lnTo>
                      <a:pt x="1471" y="2952"/>
                    </a:lnTo>
                    <a:lnTo>
                      <a:pt x="1464" y="2958"/>
                    </a:lnTo>
                    <a:lnTo>
                      <a:pt x="1458" y="2963"/>
                    </a:lnTo>
                    <a:lnTo>
                      <a:pt x="1452" y="2964"/>
                    </a:lnTo>
                    <a:lnTo>
                      <a:pt x="1444" y="2964"/>
                    </a:lnTo>
                    <a:lnTo>
                      <a:pt x="1439" y="2963"/>
                    </a:lnTo>
                    <a:lnTo>
                      <a:pt x="1435" y="2959"/>
                    </a:lnTo>
                    <a:lnTo>
                      <a:pt x="1432" y="2955"/>
                    </a:lnTo>
                    <a:lnTo>
                      <a:pt x="1429" y="2949"/>
                    </a:lnTo>
                    <a:lnTo>
                      <a:pt x="1425" y="2937"/>
                    </a:lnTo>
                    <a:lnTo>
                      <a:pt x="1420" y="2926"/>
                    </a:lnTo>
                    <a:lnTo>
                      <a:pt x="1414" y="2918"/>
                    </a:lnTo>
                    <a:lnTo>
                      <a:pt x="1407" y="2906"/>
                    </a:lnTo>
                    <a:lnTo>
                      <a:pt x="1402" y="2899"/>
                    </a:lnTo>
                    <a:lnTo>
                      <a:pt x="1400" y="2890"/>
                    </a:lnTo>
                    <a:lnTo>
                      <a:pt x="1396" y="2880"/>
                    </a:lnTo>
                    <a:lnTo>
                      <a:pt x="1394" y="2867"/>
                    </a:lnTo>
                    <a:lnTo>
                      <a:pt x="1392" y="2854"/>
                    </a:lnTo>
                    <a:lnTo>
                      <a:pt x="1390" y="2842"/>
                    </a:lnTo>
                    <a:lnTo>
                      <a:pt x="1388" y="2832"/>
                    </a:lnTo>
                    <a:lnTo>
                      <a:pt x="1385" y="2825"/>
                    </a:lnTo>
                    <a:lnTo>
                      <a:pt x="1378" y="2812"/>
                    </a:lnTo>
                    <a:lnTo>
                      <a:pt x="1372" y="2805"/>
                    </a:lnTo>
                    <a:lnTo>
                      <a:pt x="1368" y="2796"/>
                    </a:lnTo>
                    <a:lnTo>
                      <a:pt x="1364" y="2788"/>
                    </a:lnTo>
                    <a:lnTo>
                      <a:pt x="1363" y="2779"/>
                    </a:lnTo>
                    <a:lnTo>
                      <a:pt x="1364" y="2770"/>
                    </a:lnTo>
                    <a:lnTo>
                      <a:pt x="1364" y="2767"/>
                    </a:lnTo>
                    <a:lnTo>
                      <a:pt x="1363" y="2763"/>
                    </a:lnTo>
                    <a:lnTo>
                      <a:pt x="1362" y="2760"/>
                    </a:lnTo>
                    <a:lnTo>
                      <a:pt x="1358" y="2755"/>
                    </a:lnTo>
                    <a:lnTo>
                      <a:pt x="1354" y="2751"/>
                    </a:lnTo>
                    <a:lnTo>
                      <a:pt x="1350" y="2748"/>
                    </a:lnTo>
                    <a:lnTo>
                      <a:pt x="1344" y="2744"/>
                    </a:lnTo>
                    <a:lnTo>
                      <a:pt x="1337" y="2741"/>
                    </a:lnTo>
                    <a:lnTo>
                      <a:pt x="1324" y="2737"/>
                    </a:lnTo>
                    <a:lnTo>
                      <a:pt x="1312" y="2732"/>
                    </a:lnTo>
                    <a:lnTo>
                      <a:pt x="1306" y="2729"/>
                    </a:lnTo>
                    <a:lnTo>
                      <a:pt x="1301" y="2725"/>
                    </a:lnTo>
                    <a:lnTo>
                      <a:pt x="1297" y="2722"/>
                    </a:lnTo>
                    <a:lnTo>
                      <a:pt x="1294" y="2717"/>
                    </a:lnTo>
                    <a:lnTo>
                      <a:pt x="1287" y="2707"/>
                    </a:lnTo>
                    <a:lnTo>
                      <a:pt x="1278" y="2698"/>
                    </a:lnTo>
                    <a:lnTo>
                      <a:pt x="1268" y="2690"/>
                    </a:lnTo>
                    <a:lnTo>
                      <a:pt x="1255" y="2684"/>
                    </a:lnTo>
                    <a:lnTo>
                      <a:pt x="1243" y="2678"/>
                    </a:lnTo>
                    <a:lnTo>
                      <a:pt x="1233" y="2672"/>
                    </a:lnTo>
                    <a:lnTo>
                      <a:pt x="1224" y="2666"/>
                    </a:lnTo>
                    <a:lnTo>
                      <a:pt x="1217" y="2659"/>
                    </a:lnTo>
                    <a:lnTo>
                      <a:pt x="1201" y="2643"/>
                    </a:lnTo>
                    <a:lnTo>
                      <a:pt x="1188" y="2634"/>
                    </a:lnTo>
                    <a:lnTo>
                      <a:pt x="1184" y="2630"/>
                    </a:lnTo>
                    <a:lnTo>
                      <a:pt x="1182" y="2628"/>
                    </a:lnTo>
                    <a:lnTo>
                      <a:pt x="1184" y="2622"/>
                    </a:lnTo>
                    <a:lnTo>
                      <a:pt x="1190" y="2615"/>
                    </a:lnTo>
                    <a:lnTo>
                      <a:pt x="1196" y="2606"/>
                    </a:lnTo>
                    <a:lnTo>
                      <a:pt x="1199" y="2600"/>
                    </a:lnTo>
                    <a:lnTo>
                      <a:pt x="1199" y="2599"/>
                    </a:lnTo>
                    <a:lnTo>
                      <a:pt x="1199" y="2597"/>
                    </a:lnTo>
                    <a:lnTo>
                      <a:pt x="1196" y="2596"/>
                    </a:lnTo>
                    <a:lnTo>
                      <a:pt x="1194" y="2596"/>
                    </a:lnTo>
                    <a:lnTo>
                      <a:pt x="1186" y="2593"/>
                    </a:lnTo>
                    <a:lnTo>
                      <a:pt x="1175" y="2592"/>
                    </a:lnTo>
                    <a:lnTo>
                      <a:pt x="1170" y="2591"/>
                    </a:lnTo>
                    <a:lnTo>
                      <a:pt x="1167" y="2588"/>
                    </a:lnTo>
                    <a:lnTo>
                      <a:pt x="1165" y="2587"/>
                    </a:lnTo>
                    <a:lnTo>
                      <a:pt x="1165" y="2585"/>
                    </a:lnTo>
                    <a:lnTo>
                      <a:pt x="1165" y="2584"/>
                    </a:lnTo>
                    <a:lnTo>
                      <a:pt x="1167" y="2581"/>
                    </a:lnTo>
                    <a:lnTo>
                      <a:pt x="1168" y="2577"/>
                    </a:lnTo>
                    <a:lnTo>
                      <a:pt x="1169" y="2571"/>
                    </a:lnTo>
                    <a:lnTo>
                      <a:pt x="1168" y="2564"/>
                    </a:lnTo>
                    <a:lnTo>
                      <a:pt x="1167" y="2556"/>
                    </a:lnTo>
                    <a:lnTo>
                      <a:pt x="1164" y="2550"/>
                    </a:lnTo>
                    <a:lnTo>
                      <a:pt x="1162" y="2543"/>
                    </a:lnTo>
                    <a:lnTo>
                      <a:pt x="1158" y="2539"/>
                    </a:lnTo>
                    <a:lnTo>
                      <a:pt x="1154" y="2534"/>
                    </a:lnTo>
                    <a:lnTo>
                      <a:pt x="1145" y="2528"/>
                    </a:lnTo>
                    <a:lnTo>
                      <a:pt x="1137" y="2520"/>
                    </a:lnTo>
                    <a:lnTo>
                      <a:pt x="1127" y="2511"/>
                    </a:lnTo>
                    <a:lnTo>
                      <a:pt x="1118" y="2503"/>
                    </a:lnTo>
                    <a:lnTo>
                      <a:pt x="1106" y="2493"/>
                    </a:lnTo>
                    <a:lnTo>
                      <a:pt x="1094" y="2483"/>
                    </a:lnTo>
                    <a:lnTo>
                      <a:pt x="1082" y="2473"/>
                    </a:lnTo>
                    <a:lnTo>
                      <a:pt x="1074" y="2467"/>
                    </a:lnTo>
                    <a:lnTo>
                      <a:pt x="1058" y="2459"/>
                    </a:lnTo>
                    <a:lnTo>
                      <a:pt x="1045" y="2452"/>
                    </a:lnTo>
                    <a:lnTo>
                      <a:pt x="1042" y="2451"/>
                    </a:lnTo>
                    <a:lnTo>
                      <a:pt x="1039" y="2449"/>
                    </a:lnTo>
                    <a:lnTo>
                      <a:pt x="1038" y="2447"/>
                    </a:lnTo>
                    <a:lnTo>
                      <a:pt x="1038" y="2445"/>
                    </a:lnTo>
                    <a:lnTo>
                      <a:pt x="1038" y="2441"/>
                    </a:lnTo>
                    <a:lnTo>
                      <a:pt x="1039" y="2438"/>
                    </a:lnTo>
                    <a:lnTo>
                      <a:pt x="1041" y="2435"/>
                    </a:lnTo>
                    <a:lnTo>
                      <a:pt x="1044" y="2432"/>
                    </a:lnTo>
                    <a:lnTo>
                      <a:pt x="1047" y="2428"/>
                    </a:lnTo>
                    <a:lnTo>
                      <a:pt x="1048" y="2423"/>
                    </a:lnTo>
                    <a:lnTo>
                      <a:pt x="1048" y="2419"/>
                    </a:lnTo>
                    <a:lnTo>
                      <a:pt x="1047" y="2414"/>
                    </a:lnTo>
                    <a:lnTo>
                      <a:pt x="1042" y="2405"/>
                    </a:lnTo>
                    <a:lnTo>
                      <a:pt x="1036" y="2397"/>
                    </a:lnTo>
                    <a:lnTo>
                      <a:pt x="1032" y="2392"/>
                    </a:lnTo>
                    <a:lnTo>
                      <a:pt x="1030" y="2389"/>
                    </a:lnTo>
                    <a:lnTo>
                      <a:pt x="1029" y="2384"/>
                    </a:lnTo>
                    <a:lnTo>
                      <a:pt x="1028" y="2379"/>
                    </a:lnTo>
                    <a:lnTo>
                      <a:pt x="1026" y="2375"/>
                    </a:lnTo>
                    <a:lnTo>
                      <a:pt x="1028" y="2369"/>
                    </a:lnTo>
                    <a:lnTo>
                      <a:pt x="1030" y="2361"/>
                    </a:lnTo>
                    <a:lnTo>
                      <a:pt x="1032" y="2354"/>
                    </a:lnTo>
                    <a:lnTo>
                      <a:pt x="1036" y="2347"/>
                    </a:lnTo>
                    <a:lnTo>
                      <a:pt x="1037" y="2341"/>
                    </a:lnTo>
                    <a:lnTo>
                      <a:pt x="1037" y="2335"/>
                    </a:lnTo>
                    <a:lnTo>
                      <a:pt x="1036" y="2332"/>
                    </a:lnTo>
                    <a:lnTo>
                      <a:pt x="1032" y="2328"/>
                    </a:lnTo>
                    <a:lnTo>
                      <a:pt x="1029" y="2325"/>
                    </a:lnTo>
                    <a:lnTo>
                      <a:pt x="1024" y="2322"/>
                    </a:lnTo>
                    <a:lnTo>
                      <a:pt x="1018" y="2321"/>
                    </a:lnTo>
                    <a:lnTo>
                      <a:pt x="1006" y="2317"/>
                    </a:lnTo>
                    <a:lnTo>
                      <a:pt x="994" y="2315"/>
                    </a:lnTo>
                    <a:lnTo>
                      <a:pt x="990" y="2313"/>
                    </a:lnTo>
                    <a:lnTo>
                      <a:pt x="984" y="2310"/>
                    </a:lnTo>
                    <a:lnTo>
                      <a:pt x="978" y="2306"/>
                    </a:lnTo>
                    <a:lnTo>
                      <a:pt x="972" y="2301"/>
                    </a:lnTo>
                    <a:lnTo>
                      <a:pt x="957" y="2291"/>
                    </a:lnTo>
                    <a:lnTo>
                      <a:pt x="944" y="2283"/>
                    </a:lnTo>
                    <a:lnTo>
                      <a:pt x="932" y="2276"/>
                    </a:lnTo>
                    <a:lnTo>
                      <a:pt x="922" y="2269"/>
                    </a:lnTo>
                    <a:lnTo>
                      <a:pt x="911" y="2262"/>
                    </a:lnTo>
                    <a:lnTo>
                      <a:pt x="899" y="2253"/>
                    </a:lnTo>
                    <a:lnTo>
                      <a:pt x="887" y="2246"/>
                    </a:lnTo>
                    <a:lnTo>
                      <a:pt x="880" y="2241"/>
                    </a:lnTo>
                    <a:lnTo>
                      <a:pt x="874" y="2240"/>
                    </a:lnTo>
                    <a:lnTo>
                      <a:pt x="867" y="2240"/>
                    </a:lnTo>
                    <a:lnTo>
                      <a:pt x="864" y="2240"/>
                    </a:lnTo>
                    <a:lnTo>
                      <a:pt x="860" y="2241"/>
                    </a:lnTo>
                    <a:lnTo>
                      <a:pt x="858" y="2244"/>
                    </a:lnTo>
                    <a:lnTo>
                      <a:pt x="855" y="2246"/>
                    </a:lnTo>
                    <a:lnTo>
                      <a:pt x="853" y="2250"/>
                    </a:lnTo>
                    <a:lnTo>
                      <a:pt x="850" y="2252"/>
                    </a:lnTo>
                    <a:lnTo>
                      <a:pt x="848" y="2253"/>
                    </a:lnTo>
                    <a:lnTo>
                      <a:pt x="846" y="2253"/>
                    </a:lnTo>
                    <a:lnTo>
                      <a:pt x="840" y="2251"/>
                    </a:lnTo>
                    <a:lnTo>
                      <a:pt x="831" y="2245"/>
                    </a:lnTo>
                    <a:lnTo>
                      <a:pt x="817" y="2233"/>
                    </a:lnTo>
                    <a:lnTo>
                      <a:pt x="809" y="2227"/>
                    </a:lnTo>
                    <a:lnTo>
                      <a:pt x="805" y="2227"/>
                    </a:lnTo>
                    <a:lnTo>
                      <a:pt x="804" y="2228"/>
                    </a:lnTo>
                    <a:lnTo>
                      <a:pt x="803" y="2233"/>
                    </a:lnTo>
                    <a:lnTo>
                      <a:pt x="801" y="2241"/>
                    </a:lnTo>
                    <a:lnTo>
                      <a:pt x="797" y="2257"/>
                    </a:lnTo>
                    <a:lnTo>
                      <a:pt x="791" y="2270"/>
                    </a:lnTo>
                    <a:lnTo>
                      <a:pt x="787" y="2278"/>
                    </a:lnTo>
                    <a:lnTo>
                      <a:pt x="783" y="2289"/>
                    </a:lnTo>
                    <a:lnTo>
                      <a:pt x="776" y="2300"/>
                    </a:lnTo>
                    <a:lnTo>
                      <a:pt x="768" y="2310"/>
                    </a:lnTo>
                    <a:lnTo>
                      <a:pt x="765" y="2315"/>
                    </a:lnTo>
                    <a:lnTo>
                      <a:pt x="761" y="2317"/>
                    </a:lnTo>
                    <a:lnTo>
                      <a:pt x="758" y="2319"/>
                    </a:lnTo>
                    <a:lnTo>
                      <a:pt x="755" y="2320"/>
                    </a:lnTo>
                    <a:lnTo>
                      <a:pt x="749" y="2320"/>
                    </a:lnTo>
                    <a:lnTo>
                      <a:pt x="743" y="2319"/>
                    </a:lnTo>
                    <a:lnTo>
                      <a:pt x="730" y="2317"/>
                    </a:lnTo>
                    <a:lnTo>
                      <a:pt x="717" y="2317"/>
                    </a:lnTo>
                    <a:lnTo>
                      <a:pt x="715" y="2319"/>
                    </a:lnTo>
                    <a:lnTo>
                      <a:pt x="714" y="2320"/>
                    </a:lnTo>
                    <a:lnTo>
                      <a:pt x="714" y="2322"/>
                    </a:lnTo>
                    <a:lnTo>
                      <a:pt x="714" y="2325"/>
                    </a:lnTo>
                    <a:lnTo>
                      <a:pt x="716" y="2332"/>
                    </a:lnTo>
                    <a:lnTo>
                      <a:pt x="720" y="2340"/>
                    </a:lnTo>
                    <a:lnTo>
                      <a:pt x="721" y="2345"/>
                    </a:lnTo>
                    <a:lnTo>
                      <a:pt x="722" y="2350"/>
                    </a:lnTo>
                    <a:lnTo>
                      <a:pt x="722" y="2353"/>
                    </a:lnTo>
                    <a:lnTo>
                      <a:pt x="722" y="2357"/>
                    </a:lnTo>
                    <a:lnTo>
                      <a:pt x="720" y="2360"/>
                    </a:lnTo>
                    <a:lnTo>
                      <a:pt x="716" y="2363"/>
                    </a:lnTo>
                    <a:lnTo>
                      <a:pt x="710" y="2366"/>
                    </a:lnTo>
                    <a:lnTo>
                      <a:pt x="703" y="2367"/>
                    </a:lnTo>
                    <a:lnTo>
                      <a:pt x="695" y="2369"/>
                    </a:lnTo>
                    <a:lnTo>
                      <a:pt x="686" y="2369"/>
                    </a:lnTo>
                    <a:lnTo>
                      <a:pt x="678" y="2366"/>
                    </a:lnTo>
                    <a:lnTo>
                      <a:pt x="671" y="2364"/>
                    </a:lnTo>
                    <a:lnTo>
                      <a:pt x="664" y="2360"/>
                    </a:lnTo>
                    <a:lnTo>
                      <a:pt x="658" y="2356"/>
                    </a:lnTo>
                    <a:lnTo>
                      <a:pt x="653" y="2351"/>
                    </a:lnTo>
                    <a:lnTo>
                      <a:pt x="650" y="2345"/>
                    </a:lnTo>
                    <a:lnTo>
                      <a:pt x="647" y="2339"/>
                    </a:lnTo>
                    <a:lnTo>
                      <a:pt x="646" y="2331"/>
                    </a:lnTo>
                    <a:lnTo>
                      <a:pt x="646" y="2321"/>
                    </a:lnTo>
                    <a:lnTo>
                      <a:pt x="646" y="2312"/>
                    </a:lnTo>
                    <a:lnTo>
                      <a:pt x="647" y="2293"/>
                    </a:lnTo>
                    <a:lnTo>
                      <a:pt x="647" y="2275"/>
                    </a:lnTo>
                    <a:lnTo>
                      <a:pt x="647" y="2268"/>
                    </a:lnTo>
                    <a:lnTo>
                      <a:pt x="646" y="2260"/>
                    </a:lnTo>
                    <a:lnTo>
                      <a:pt x="644" y="2254"/>
                    </a:lnTo>
                    <a:lnTo>
                      <a:pt x="641" y="2249"/>
                    </a:lnTo>
                    <a:lnTo>
                      <a:pt x="638" y="2244"/>
                    </a:lnTo>
                    <a:lnTo>
                      <a:pt x="634" y="2239"/>
                    </a:lnTo>
                    <a:lnTo>
                      <a:pt x="629" y="2235"/>
                    </a:lnTo>
                    <a:lnTo>
                      <a:pt x="625" y="2233"/>
                    </a:lnTo>
                    <a:lnTo>
                      <a:pt x="615" y="2228"/>
                    </a:lnTo>
                    <a:lnTo>
                      <a:pt x="606" y="2222"/>
                    </a:lnTo>
                    <a:lnTo>
                      <a:pt x="597" y="2215"/>
                    </a:lnTo>
                    <a:lnTo>
                      <a:pt x="588" y="2206"/>
                    </a:lnTo>
                    <a:lnTo>
                      <a:pt x="578" y="2193"/>
                    </a:lnTo>
                    <a:lnTo>
                      <a:pt x="568" y="2178"/>
                    </a:lnTo>
                    <a:lnTo>
                      <a:pt x="557" y="2165"/>
                    </a:lnTo>
                    <a:lnTo>
                      <a:pt x="547" y="2155"/>
                    </a:lnTo>
                    <a:lnTo>
                      <a:pt x="544" y="2151"/>
                    </a:lnTo>
                    <a:lnTo>
                      <a:pt x="541" y="2146"/>
                    </a:lnTo>
                    <a:lnTo>
                      <a:pt x="539" y="2142"/>
                    </a:lnTo>
                    <a:lnTo>
                      <a:pt x="538" y="2137"/>
                    </a:lnTo>
                    <a:lnTo>
                      <a:pt x="537" y="2132"/>
                    </a:lnTo>
                    <a:lnTo>
                      <a:pt x="534" y="2127"/>
                    </a:lnTo>
                    <a:lnTo>
                      <a:pt x="532" y="2123"/>
                    </a:lnTo>
                    <a:lnTo>
                      <a:pt x="527" y="2119"/>
                    </a:lnTo>
                    <a:lnTo>
                      <a:pt x="518" y="2114"/>
                    </a:lnTo>
                    <a:lnTo>
                      <a:pt x="505" y="2107"/>
                    </a:lnTo>
                    <a:lnTo>
                      <a:pt x="496" y="2104"/>
                    </a:lnTo>
                    <a:lnTo>
                      <a:pt x="488" y="2099"/>
                    </a:lnTo>
                    <a:lnTo>
                      <a:pt x="481" y="2094"/>
                    </a:lnTo>
                    <a:lnTo>
                      <a:pt x="472" y="2087"/>
                    </a:lnTo>
                    <a:lnTo>
                      <a:pt x="457" y="2073"/>
                    </a:lnTo>
                    <a:lnTo>
                      <a:pt x="440" y="2057"/>
                    </a:lnTo>
                    <a:lnTo>
                      <a:pt x="425" y="2041"/>
                    </a:lnTo>
                    <a:lnTo>
                      <a:pt x="413" y="2026"/>
                    </a:lnTo>
                    <a:lnTo>
                      <a:pt x="407" y="2022"/>
                    </a:lnTo>
                    <a:lnTo>
                      <a:pt x="400" y="2017"/>
                    </a:lnTo>
                    <a:lnTo>
                      <a:pt x="392" y="2014"/>
                    </a:lnTo>
                    <a:lnTo>
                      <a:pt x="383" y="2012"/>
                    </a:lnTo>
                    <a:lnTo>
                      <a:pt x="376" y="2010"/>
                    </a:lnTo>
                    <a:lnTo>
                      <a:pt x="369" y="2007"/>
                    </a:lnTo>
                    <a:lnTo>
                      <a:pt x="362" y="2005"/>
                    </a:lnTo>
                    <a:lnTo>
                      <a:pt x="357" y="2003"/>
                    </a:lnTo>
                    <a:lnTo>
                      <a:pt x="352" y="1998"/>
                    </a:lnTo>
                    <a:lnTo>
                      <a:pt x="349" y="1993"/>
                    </a:lnTo>
                    <a:lnTo>
                      <a:pt x="345" y="1986"/>
                    </a:lnTo>
                    <a:lnTo>
                      <a:pt x="342" y="1980"/>
                    </a:lnTo>
                    <a:lnTo>
                      <a:pt x="338" y="1972"/>
                    </a:lnTo>
                    <a:lnTo>
                      <a:pt x="336" y="1964"/>
                    </a:lnTo>
                    <a:lnTo>
                      <a:pt x="335" y="1956"/>
                    </a:lnTo>
                    <a:lnTo>
                      <a:pt x="335" y="1949"/>
                    </a:lnTo>
                    <a:lnTo>
                      <a:pt x="335" y="1934"/>
                    </a:lnTo>
                    <a:lnTo>
                      <a:pt x="335" y="1917"/>
                    </a:lnTo>
                    <a:lnTo>
                      <a:pt x="335" y="1909"/>
                    </a:lnTo>
                    <a:lnTo>
                      <a:pt x="332" y="1899"/>
                    </a:lnTo>
                    <a:lnTo>
                      <a:pt x="330" y="1890"/>
                    </a:lnTo>
                    <a:lnTo>
                      <a:pt x="326" y="1880"/>
                    </a:lnTo>
                    <a:lnTo>
                      <a:pt x="317" y="1861"/>
                    </a:lnTo>
                    <a:lnTo>
                      <a:pt x="306" y="1844"/>
                    </a:lnTo>
                    <a:lnTo>
                      <a:pt x="296" y="1829"/>
                    </a:lnTo>
                    <a:lnTo>
                      <a:pt x="287" y="1814"/>
                    </a:lnTo>
                    <a:lnTo>
                      <a:pt x="282" y="1808"/>
                    </a:lnTo>
                    <a:lnTo>
                      <a:pt x="277" y="1803"/>
                    </a:lnTo>
                    <a:lnTo>
                      <a:pt x="273" y="1800"/>
                    </a:lnTo>
                    <a:lnTo>
                      <a:pt x="267" y="1799"/>
                    </a:lnTo>
                    <a:lnTo>
                      <a:pt x="256" y="1799"/>
                    </a:lnTo>
                    <a:lnTo>
                      <a:pt x="247" y="1800"/>
                    </a:lnTo>
                    <a:lnTo>
                      <a:pt x="242" y="1799"/>
                    </a:lnTo>
                    <a:lnTo>
                      <a:pt x="237" y="1798"/>
                    </a:lnTo>
                    <a:lnTo>
                      <a:pt x="232" y="1795"/>
                    </a:lnTo>
                    <a:lnTo>
                      <a:pt x="226" y="1790"/>
                    </a:lnTo>
                    <a:lnTo>
                      <a:pt x="222" y="1784"/>
                    </a:lnTo>
                    <a:lnTo>
                      <a:pt x="217" y="1779"/>
                    </a:lnTo>
                    <a:lnTo>
                      <a:pt x="213" y="1773"/>
                    </a:lnTo>
                    <a:lnTo>
                      <a:pt x="210" y="1767"/>
                    </a:lnTo>
                    <a:lnTo>
                      <a:pt x="200" y="1759"/>
                    </a:lnTo>
                    <a:lnTo>
                      <a:pt x="191" y="1752"/>
                    </a:lnTo>
                    <a:lnTo>
                      <a:pt x="189" y="1741"/>
                    </a:lnTo>
                    <a:lnTo>
                      <a:pt x="188" y="1735"/>
                    </a:lnTo>
                    <a:lnTo>
                      <a:pt x="185" y="1734"/>
                    </a:lnTo>
                    <a:lnTo>
                      <a:pt x="182" y="1733"/>
                    </a:lnTo>
                    <a:lnTo>
                      <a:pt x="179" y="1733"/>
                    </a:lnTo>
                    <a:lnTo>
                      <a:pt x="174" y="1733"/>
                    </a:lnTo>
                    <a:lnTo>
                      <a:pt x="166" y="1734"/>
                    </a:lnTo>
                    <a:lnTo>
                      <a:pt x="157" y="1735"/>
                    </a:lnTo>
                    <a:lnTo>
                      <a:pt x="151" y="1736"/>
                    </a:lnTo>
                    <a:lnTo>
                      <a:pt x="148" y="1739"/>
                    </a:lnTo>
                    <a:lnTo>
                      <a:pt x="147" y="1742"/>
                    </a:lnTo>
                    <a:lnTo>
                      <a:pt x="148" y="1749"/>
                    </a:lnTo>
                    <a:lnTo>
                      <a:pt x="148" y="1753"/>
                    </a:lnTo>
                    <a:lnTo>
                      <a:pt x="147" y="1756"/>
                    </a:lnTo>
                    <a:lnTo>
                      <a:pt x="145" y="1759"/>
                    </a:lnTo>
                    <a:lnTo>
                      <a:pt x="144" y="1760"/>
                    </a:lnTo>
                    <a:lnTo>
                      <a:pt x="140" y="1761"/>
                    </a:lnTo>
                    <a:lnTo>
                      <a:pt x="132" y="1760"/>
                    </a:lnTo>
                    <a:lnTo>
                      <a:pt x="125" y="1758"/>
                    </a:lnTo>
                    <a:lnTo>
                      <a:pt x="118" y="1755"/>
                    </a:lnTo>
                    <a:lnTo>
                      <a:pt x="115" y="1753"/>
                    </a:lnTo>
                    <a:lnTo>
                      <a:pt x="112" y="1751"/>
                    </a:lnTo>
                    <a:lnTo>
                      <a:pt x="110" y="1748"/>
                    </a:lnTo>
                    <a:lnTo>
                      <a:pt x="109" y="1743"/>
                    </a:lnTo>
                    <a:lnTo>
                      <a:pt x="107" y="1736"/>
                    </a:lnTo>
                    <a:lnTo>
                      <a:pt x="104" y="1730"/>
                    </a:lnTo>
                    <a:lnTo>
                      <a:pt x="100" y="1728"/>
                    </a:lnTo>
                    <a:lnTo>
                      <a:pt x="98" y="1726"/>
                    </a:lnTo>
                    <a:lnTo>
                      <a:pt x="93" y="1724"/>
                    </a:lnTo>
                    <a:lnTo>
                      <a:pt x="88" y="1723"/>
                    </a:lnTo>
                    <a:lnTo>
                      <a:pt x="82" y="1722"/>
                    </a:lnTo>
                    <a:lnTo>
                      <a:pt x="77" y="1721"/>
                    </a:lnTo>
                    <a:lnTo>
                      <a:pt x="71" y="1718"/>
                    </a:lnTo>
                    <a:lnTo>
                      <a:pt x="63" y="1716"/>
                    </a:lnTo>
                    <a:lnTo>
                      <a:pt x="59" y="1711"/>
                    </a:lnTo>
                    <a:lnTo>
                      <a:pt x="54" y="1705"/>
                    </a:lnTo>
                    <a:lnTo>
                      <a:pt x="49" y="1698"/>
                    </a:lnTo>
                    <a:lnTo>
                      <a:pt x="47" y="1689"/>
                    </a:lnTo>
                    <a:lnTo>
                      <a:pt x="44" y="1667"/>
                    </a:lnTo>
                    <a:lnTo>
                      <a:pt x="44" y="1646"/>
                    </a:lnTo>
                    <a:lnTo>
                      <a:pt x="46" y="1626"/>
                    </a:lnTo>
                    <a:lnTo>
                      <a:pt x="44" y="1608"/>
                    </a:lnTo>
                    <a:lnTo>
                      <a:pt x="41" y="1597"/>
                    </a:lnTo>
                    <a:lnTo>
                      <a:pt x="36" y="1587"/>
                    </a:lnTo>
                    <a:lnTo>
                      <a:pt x="34" y="1577"/>
                    </a:lnTo>
                    <a:lnTo>
                      <a:pt x="33" y="1570"/>
                    </a:lnTo>
                    <a:lnTo>
                      <a:pt x="30" y="1567"/>
                    </a:lnTo>
                    <a:lnTo>
                      <a:pt x="29" y="1565"/>
                    </a:lnTo>
                    <a:lnTo>
                      <a:pt x="28" y="1564"/>
                    </a:lnTo>
                    <a:lnTo>
                      <a:pt x="25" y="1563"/>
                    </a:lnTo>
                    <a:lnTo>
                      <a:pt x="21" y="1563"/>
                    </a:lnTo>
                    <a:lnTo>
                      <a:pt x="16" y="1562"/>
                    </a:lnTo>
                    <a:lnTo>
                      <a:pt x="11" y="1559"/>
                    </a:lnTo>
                    <a:lnTo>
                      <a:pt x="8" y="1556"/>
                    </a:lnTo>
                    <a:lnTo>
                      <a:pt x="5" y="1552"/>
                    </a:lnTo>
                    <a:lnTo>
                      <a:pt x="4" y="1546"/>
                    </a:lnTo>
                    <a:lnTo>
                      <a:pt x="4" y="1538"/>
                    </a:lnTo>
                    <a:lnTo>
                      <a:pt x="6" y="1528"/>
                    </a:lnTo>
                    <a:lnTo>
                      <a:pt x="10" y="1522"/>
                    </a:lnTo>
                    <a:lnTo>
                      <a:pt x="14" y="1516"/>
                    </a:lnTo>
                    <a:lnTo>
                      <a:pt x="16" y="1513"/>
                    </a:lnTo>
                    <a:lnTo>
                      <a:pt x="17" y="1509"/>
                    </a:lnTo>
                    <a:lnTo>
                      <a:pt x="17" y="1507"/>
                    </a:lnTo>
                    <a:lnTo>
                      <a:pt x="17" y="1503"/>
                    </a:lnTo>
                    <a:lnTo>
                      <a:pt x="15" y="1495"/>
                    </a:lnTo>
                    <a:lnTo>
                      <a:pt x="14" y="1487"/>
                    </a:lnTo>
                    <a:lnTo>
                      <a:pt x="14" y="1480"/>
                    </a:lnTo>
                    <a:lnTo>
                      <a:pt x="14" y="1472"/>
                    </a:lnTo>
                    <a:lnTo>
                      <a:pt x="16" y="1468"/>
                    </a:lnTo>
                    <a:lnTo>
                      <a:pt x="18" y="1463"/>
                    </a:lnTo>
                    <a:lnTo>
                      <a:pt x="23" y="1458"/>
                    </a:lnTo>
                    <a:lnTo>
                      <a:pt x="28" y="1456"/>
                    </a:lnTo>
                    <a:lnTo>
                      <a:pt x="42" y="1451"/>
                    </a:lnTo>
                    <a:lnTo>
                      <a:pt x="54" y="1446"/>
                    </a:lnTo>
                    <a:lnTo>
                      <a:pt x="58" y="1444"/>
                    </a:lnTo>
                    <a:lnTo>
                      <a:pt x="61" y="1440"/>
                    </a:lnTo>
                    <a:lnTo>
                      <a:pt x="62" y="1437"/>
                    </a:lnTo>
                    <a:lnTo>
                      <a:pt x="62" y="1430"/>
                    </a:lnTo>
                    <a:lnTo>
                      <a:pt x="58" y="1418"/>
                    </a:lnTo>
                    <a:lnTo>
                      <a:pt x="52" y="1406"/>
                    </a:lnTo>
                    <a:lnTo>
                      <a:pt x="48" y="1399"/>
                    </a:lnTo>
                    <a:lnTo>
                      <a:pt x="44" y="1390"/>
                    </a:lnTo>
                    <a:lnTo>
                      <a:pt x="42" y="1382"/>
                    </a:lnTo>
                    <a:lnTo>
                      <a:pt x="40" y="1371"/>
                    </a:lnTo>
                    <a:lnTo>
                      <a:pt x="37" y="1361"/>
                    </a:lnTo>
                    <a:lnTo>
                      <a:pt x="36" y="1350"/>
                    </a:lnTo>
                    <a:lnTo>
                      <a:pt x="35" y="1340"/>
                    </a:lnTo>
                    <a:lnTo>
                      <a:pt x="35" y="1332"/>
                    </a:lnTo>
                    <a:lnTo>
                      <a:pt x="36" y="1324"/>
                    </a:lnTo>
                    <a:lnTo>
                      <a:pt x="39" y="1318"/>
                    </a:lnTo>
                    <a:lnTo>
                      <a:pt x="41" y="1316"/>
                    </a:lnTo>
                    <a:lnTo>
                      <a:pt x="43" y="1314"/>
                    </a:lnTo>
                    <a:lnTo>
                      <a:pt x="47" y="1312"/>
                    </a:lnTo>
                    <a:lnTo>
                      <a:pt x="49" y="1312"/>
                    </a:lnTo>
                    <a:lnTo>
                      <a:pt x="63" y="1307"/>
                    </a:lnTo>
                    <a:lnTo>
                      <a:pt x="75" y="1302"/>
                    </a:lnTo>
                    <a:lnTo>
                      <a:pt x="79" y="1300"/>
                    </a:lnTo>
                    <a:lnTo>
                      <a:pt x="82" y="1298"/>
                    </a:lnTo>
                    <a:lnTo>
                      <a:pt x="84" y="1294"/>
                    </a:lnTo>
                    <a:lnTo>
                      <a:pt x="82" y="1292"/>
                    </a:lnTo>
                    <a:lnTo>
                      <a:pt x="75" y="1286"/>
                    </a:lnTo>
                    <a:lnTo>
                      <a:pt x="66" y="1279"/>
                    </a:lnTo>
                    <a:lnTo>
                      <a:pt x="60" y="1274"/>
                    </a:lnTo>
                    <a:lnTo>
                      <a:pt x="54" y="1268"/>
                    </a:lnTo>
                    <a:lnTo>
                      <a:pt x="48" y="1262"/>
                    </a:lnTo>
                    <a:lnTo>
                      <a:pt x="43" y="1254"/>
                    </a:lnTo>
                    <a:lnTo>
                      <a:pt x="34" y="1236"/>
                    </a:lnTo>
                    <a:lnTo>
                      <a:pt x="28" y="1220"/>
                    </a:lnTo>
                    <a:lnTo>
                      <a:pt x="25" y="1212"/>
                    </a:lnTo>
                    <a:lnTo>
                      <a:pt x="23" y="1206"/>
                    </a:lnTo>
                    <a:lnTo>
                      <a:pt x="19" y="1200"/>
                    </a:lnTo>
                    <a:lnTo>
                      <a:pt x="16" y="1195"/>
                    </a:lnTo>
                    <a:lnTo>
                      <a:pt x="9" y="1188"/>
                    </a:lnTo>
                    <a:lnTo>
                      <a:pt x="3" y="1179"/>
                    </a:lnTo>
                    <a:lnTo>
                      <a:pt x="0" y="1173"/>
                    </a:lnTo>
                    <a:lnTo>
                      <a:pt x="0" y="1167"/>
                    </a:lnTo>
                    <a:lnTo>
                      <a:pt x="3" y="1161"/>
                    </a:lnTo>
                    <a:lnTo>
                      <a:pt x="6" y="1153"/>
                    </a:lnTo>
                    <a:lnTo>
                      <a:pt x="10" y="1144"/>
                    </a:lnTo>
                    <a:lnTo>
                      <a:pt x="14" y="1137"/>
                    </a:lnTo>
                    <a:lnTo>
                      <a:pt x="19" y="1134"/>
                    </a:lnTo>
                    <a:lnTo>
                      <a:pt x="24" y="1131"/>
                    </a:lnTo>
                    <a:lnTo>
                      <a:pt x="27" y="1129"/>
                    </a:lnTo>
                    <a:lnTo>
                      <a:pt x="29" y="1127"/>
                    </a:lnTo>
                    <a:lnTo>
                      <a:pt x="31" y="1122"/>
                    </a:lnTo>
                    <a:lnTo>
                      <a:pt x="33" y="1117"/>
                    </a:lnTo>
                    <a:lnTo>
                      <a:pt x="36" y="1103"/>
                    </a:lnTo>
                    <a:lnTo>
                      <a:pt x="39" y="1090"/>
                    </a:lnTo>
                    <a:lnTo>
                      <a:pt x="40" y="1084"/>
                    </a:lnTo>
                    <a:lnTo>
                      <a:pt x="41" y="1078"/>
                    </a:lnTo>
                    <a:lnTo>
                      <a:pt x="41" y="1071"/>
                    </a:lnTo>
                    <a:lnTo>
                      <a:pt x="40" y="1064"/>
                    </a:lnTo>
                    <a:lnTo>
                      <a:pt x="36" y="1046"/>
                    </a:lnTo>
                    <a:lnTo>
                      <a:pt x="35" y="1028"/>
                    </a:lnTo>
                    <a:lnTo>
                      <a:pt x="35" y="1020"/>
                    </a:lnTo>
                    <a:lnTo>
                      <a:pt x="36" y="1011"/>
                    </a:lnTo>
                    <a:lnTo>
                      <a:pt x="40" y="1005"/>
                    </a:lnTo>
                    <a:lnTo>
                      <a:pt x="44" y="999"/>
                    </a:lnTo>
                    <a:lnTo>
                      <a:pt x="50" y="997"/>
                    </a:lnTo>
                    <a:lnTo>
                      <a:pt x="58" y="995"/>
                    </a:lnTo>
                    <a:lnTo>
                      <a:pt x="65" y="995"/>
                    </a:lnTo>
                    <a:lnTo>
                      <a:pt x="73" y="993"/>
                    </a:lnTo>
                    <a:lnTo>
                      <a:pt x="80" y="993"/>
                    </a:lnTo>
                    <a:lnTo>
                      <a:pt x="90" y="993"/>
                    </a:lnTo>
                    <a:lnTo>
                      <a:pt x="98" y="992"/>
                    </a:lnTo>
                    <a:lnTo>
                      <a:pt x="107" y="990"/>
                    </a:lnTo>
                    <a:lnTo>
                      <a:pt x="125" y="983"/>
                    </a:lnTo>
                    <a:lnTo>
                      <a:pt x="142" y="978"/>
                    </a:lnTo>
                    <a:lnTo>
                      <a:pt x="149" y="977"/>
                    </a:lnTo>
                    <a:lnTo>
                      <a:pt x="156" y="976"/>
                    </a:lnTo>
                    <a:lnTo>
                      <a:pt x="161" y="977"/>
                    </a:lnTo>
                    <a:lnTo>
                      <a:pt x="165" y="980"/>
                    </a:lnTo>
                    <a:lnTo>
                      <a:pt x="169" y="989"/>
                    </a:lnTo>
                    <a:lnTo>
                      <a:pt x="172" y="997"/>
                    </a:lnTo>
                    <a:lnTo>
                      <a:pt x="172" y="1001"/>
                    </a:lnTo>
                    <a:lnTo>
                      <a:pt x="172" y="1005"/>
                    </a:lnTo>
                    <a:lnTo>
                      <a:pt x="170" y="1009"/>
                    </a:lnTo>
                    <a:lnTo>
                      <a:pt x="168" y="1014"/>
                    </a:lnTo>
                    <a:lnTo>
                      <a:pt x="163" y="1024"/>
                    </a:lnTo>
                    <a:lnTo>
                      <a:pt x="160" y="1041"/>
                    </a:lnTo>
                    <a:lnTo>
                      <a:pt x="157" y="1059"/>
                    </a:lnTo>
                    <a:lnTo>
                      <a:pt x="156" y="1073"/>
                    </a:lnTo>
                    <a:lnTo>
                      <a:pt x="156" y="1079"/>
                    </a:lnTo>
                    <a:lnTo>
                      <a:pt x="156" y="1084"/>
                    </a:lnTo>
                    <a:lnTo>
                      <a:pt x="157" y="1088"/>
                    </a:lnTo>
                    <a:lnTo>
                      <a:pt x="160" y="1093"/>
                    </a:lnTo>
                    <a:lnTo>
                      <a:pt x="163" y="1100"/>
                    </a:lnTo>
                    <a:lnTo>
                      <a:pt x="169" y="1106"/>
                    </a:lnTo>
                    <a:lnTo>
                      <a:pt x="175" y="1116"/>
                    </a:lnTo>
                    <a:lnTo>
                      <a:pt x="182" y="1128"/>
                    </a:lnTo>
                    <a:lnTo>
                      <a:pt x="187" y="1134"/>
                    </a:lnTo>
                    <a:lnTo>
                      <a:pt x="193" y="1137"/>
                    </a:lnTo>
                    <a:lnTo>
                      <a:pt x="199" y="1141"/>
                    </a:lnTo>
                    <a:lnTo>
                      <a:pt x="207" y="1142"/>
                    </a:lnTo>
                    <a:lnTo>
                      <a:pt x="224" y="1144"/>
                    </a:lnTo>
                    <a:lnTo>
                      <a:pt x="239" y="1148"/>
                    </a:lnTo>
                    <a:lnTo>
                      <a:pt x="247" y="1149"/>
                    </a:lnTo>
                    <a:lnTo>
                      <a:pt x="252" y="1149"/>
                    </a:lnTo>
                    <a:lnTo>
                      <a:pt x="255" y="1149"/>
                    </a:lnTo>
                    <a:lnTo>
                      <a:pt x="256" y="1148"/>
                    </a:lnTo>
                    <a:lnTo>
                      <a:pt x="258" y="1147"/>
                    </a:lnTo>
                    <a:lnTo>
                      <a:pt x="258" y="1143"/>
                    </a:lnTo>
                    <a:lnTo>
                      <a:pt x="262" y="1134"/>
                    </a:lnTo>
                    <a:lnTo>
                      <a:pt x="264" y="1125"/>
                    </a:lnTo>
                    <a:lnTo>
                      <a:pt x="266" y="1122"/>
                    </a:lnTo>
                    <a:lnTo>
                      <a:pt x="269" y="1119"/>
                    </a:lnTo>
                    <a:lnTo>
                      <a:pt x="274" y="1117"/>
                    </a:lnTo>
                    <a:lnTo>
                      <a:pt x="280" y="1116"/>
                    </a:lnTo>
                    <a:lnTo>
                      <a:pt x="291" y="1112"/>
                    </a:lnTo>
                    <a:lnTo>
                      <a:pt x="302" y="1108"/>
                    </a:lnTo>
                    <a:lnTo>
                      <a:pt x="313" y="1105"/>
                    </a:lnTo>
                    <a:lnTo>
                      <a:pt x="323" y="1102"/>
                    </a:lnTo>
                    <a:lnTo>
                      <a:pt x="327" y="1099"/>
                    </a:lnTo>
                    <a:lnTo>
                      <a:pt x="332" y="1097"/>
                    </a:lnTo>
                    <a:lnTo>
                      <a:pt x="336" y="1094"/>
                    </a:lnTo>
                    <a:lnTo>
                      <a:pt x="339" y="1090"/>
                    </a:lnTo>
                    <a:lnTo>
                      <a:pt x="344" y="1083"/>
                    </a:lnTo>
                    <a:lnTo>
                      <a:pt x="346" y="1075"/>
                    </a:lnTo>
                    <a:lnTo>
                      <a:pt x="350" y="1067"/>
                    </a:lnTo>
                    <a:lnTo>
                      <a:pt x="351" y="1060"/>
                    </a:lnTo>
                    <a:lnTo>
                      <a:pt x="355" y="1046"/>
                    </a:lnTo>
                    <a:lnTo>
                      <a:pt x="358" y="1034"/>
                    </a:lnTo>
                    <a:lnTo>
                      <a:pt x="359" y="1028"/>
                    </a:lnTo>
                    <a:lnTo>
                      <a:pt x="361" y="1023"/>
                    </a:lnTo>
                    <a:lnTo>
                      <a:pt x="361" y="1017"/>
                    </a:lnTo>
                    <a:lnTo>
                      <a:pt x="359" y="1010"/>
                    </a:lnTo>
                    <a:lnTo>
                      <a:pt x="357" y="999"/>
                    </a:lnTo>
                    <a:lnTo>
                      <a:pt x="355" y="992"/>
                    </a:lnTo>
                    <a:lnTo>
                      <a:pt x="355" y="984"/>
                    </a:lnTo>
                    <a:lnTo>
                      <a:pt x="357" y="970"/>
                    </a:lnTo>
                    <a:lnTo>
                      <a:pt x="361" y="954"/>
                    </a:lnTo>
                    <a:lnTo>
                      <a:pt x="363" y="939"/>
                    </a:lnTo>
                    <a:lnTo>
                      <a:pt x="365" y="924"/>
                    </a:lnTo>
                    <a:lnTo>
                      <a:pt x="367" y="913"/>
                    </a:lnTo>
                    <a:lnTo>
                      <a:pt x="367" y="907"/>
                    </a:lnTo>
                    <a:lnTo>
                      <a:pt x="365" y="900"/>
                    </a:lnTo>
                    <a:lnTo>
                      <a:pt x="364" y="892"/>
                    </a:lnTo>
                    <a:lnTo>
                      <a:pt x="362" y="883"/>
                    </a:lnTo>
                    <a:lnTo>
                      <a:pt x="361" y="877"/>
                    </a:lnTo>
                    <a:lnTo>
                      <a:pt x="361" y="869"/>
                    </a:lnTo>
                    <a:lnTo>
                      <a:pt x="362" y="860"/>
                    </a:lnTo>
                    <a:lnTo>
                      <a:pt x="364" y="852"/>
                    </a:lnTo>
                    <a:lnTo>
                      <a:pt x="369" y="835"/>
                    </a:lnTo>
                    <a:lnTo>
                      <a:pt x="370" y="821"/>
                    </a:lnTo>
                    <a:lnTo>
                      <a:pt x="368" y="814"/>
                    </a:lnTo>
                    <a:lnTo>
                      <a:pt x="364" y="808"/>
                    </a:lnTo>
                    <a:lnTo>
                      <a:pt x="359" y="803"/>
                    </a:lnTo>
                    <a:lnTo>
                      <a:pt x="357" y="798"/>
                    </a:lnTo>
                    <a:lnTo>
                      <a:pt x="352" y="785"/>
                    </a:lnTo>
                    <a:lnTo>
                      <a:pt x="350" y="770"/>
                    </a:lnTo>
                    <a:lnTo>
                      <a:pt x="348" y="753"/>
                    </a:lnTo>
                    <a:lnTo>
                      <a:pt x="343" y="739"/>
                    </a:lnTo>
                    <a:lnTo>
                      <a:pt x="336" y="724"/>
                    </a:lnTo>
                    <a:lnTo>
                      <a:pt x="324" y="703"/>
                    </a:lnTo>
                    <a:lnTo>
                      <a:pt x="313" y="684"/>
                    </a:lnTo>
                    <a:lnTo>
                      <a:pt x="306" y="671"/>
                    </a:lnTo>
                    <a:lnTo>
                      <a:pt x="301" y="652"/>
                    </a:lnTo>
                    <a:lnTo>
                      <a:pt x="295" y="638"/>
                    </a:lnTo>
                    <a:lnTo>
                      <a:pt x="293" y="634"/>
                    </a:lnTo>
                    <a:lnTo>
                      <a:pt x="291" y="627"/>
                    </a:lnTo>
                    <a:lnTo>
                      <a:pt x="291" y="623"/>
                    </a:lnTo>
                    <a:lnTo>
                      <a:pt x="291" y="617"/>
                    </a:lnTo>
                    <a:lnTo>
                      <a:pt x="292" y="612"/>
                    </a:lnTo>
                    <a:lnTo>
                      <a:pt x="294" y="606"/>
                    </a:lnTo>
                    <a:lnTo>
                      <a:pt x="291" y="589"/>
                    </a:lnTo>
                    <a:lnTo>
                      <a:pt x="286" y="573"/>
                    </a:lnTo>
                    <a:lnTo>
                      <a:pt x="288" y="568"/>
                    </a:lnTo>
                    <a:lnTo>
                      <a:pt x="293" y="564"/>
                    </a:lnTo>
                    <a:lnTo>
                      <a:pt x="299" y="562"/>
                    </a:lnTo>
                    <a:lnTo>
                      <a:pt x="305" y="560"/>
                    </a:lnTo>
                    <a:lnTo>
                      <a:pt x="311" y="557"/>
                    </a:lnTo>
                    <a:lnTo>
                      <a:pt x="315" y="556"/>
                    </a:lnTo>
                    <a:lnTo>
                      <a:pt x="320" y="554"/>
                    </a:lnTo>
                    <a:lnTo>
                      <a:pt x="323" y="551"/>
                    </a:lnTo>
                    <a:lnTo>
                      <a:pt x="326" y="541"/>
                    </a:lnTo>
                    <a:lnTo>
                      <a:pt x="327" y="532"/>
                    </a:lnTo>
                    <a:lnTo>
                      <a:pt x="330" y="523"/>
                    </a:lnTo>
                    <a:lnTo>
                      <a:pt x="333" y="507"/>
                    </a:lnTo>
                    <a:lnTo>
                      <a:pt x="337" y="488"/>
                    </a:lnTo>
                    <a:lnTo>
                      <a:pt x="340" y="470"/>
                    </a:lnTo>
                    <a:lnTo>
                      <a:pt x="342" y="454"/>
                    </a:lnTo>
                    <a:lnTo>
                      <a:pt x="339" y="443"/>
                    </a:lnTo>
                    <a:lnTo>
                      <a:pt x="335" y="430"/>
                    </a:lnTo>
                    <a:lnTo>
                      <a:pt x="330" y="412"/>
                    </a:lnTo>
                    <a:lnTo>
                      <a:pt x="329" y="404"/>
                    </a:lnTo>
                    <a:lnTo>
                      <a:pt x="330" y="397"/>
                    </a:lnTo>
                    <a:lnTo>
                      <a:pt x="331" y="394"/>
                    </a:lnTo>
                    <a:lnTo>
                      <a:pt x="333" y="392"/>
                    </a:lnTo>
                    <a:lnTo>
                      <a:pt x="337" y="391"/>
                    </a:lnTo>
                    <a:lnTo>
                      <a:pt x="342" y="390"/>
                    </a:lnTo>
                    <a:lnTo>
                      <a:pt x="361" y="391"/>
                    </a:lnTo>
                    <a:lnTo>
                      <a:pt x="380" y="391"/>
                    </a:lnTo>
                    <a:lnTo>
                      <a:pt x="389" y="390"/>
                    </a:lnTo>
                    <a:lnTo>
                      <a:pt x="398" y="388"/>
                    </a:lnTo>
                    <a:lnTo>
                      <a:pt x="407" y="386"/>
                    </a:lnTo>
                    <a:lnTo>
                      <a:pt x="415" y="384"/>
                    </a:lnTo>
                    <a:lnTo>
                      <a:pt x="422" y="380"/>
                    </a:lnTo>
                    <a:lnTo>
                      <a:pt x="430" y="377"/>
                    </a:lnTo>
                    <a:lnTo>
                      <a:pt x="437" y="372"/>
                    </a:lnTo>
                    <a:lnTo>
                      <a:pt x="441" y="367"/>
                    </a:lnTo>
                    <a:lnTo>
                      <a:pt x="447" y="362"/>
                    </a:lnTo>
                    <a:lnTo>
                      <a:pt x="451" y="355"/>
                    </a:lnTo>
                    <a:lnTo>
                      <a:pt x="456" y="349"/>
                    </a:lnTo>
                    <a:lnTo>
                      <a:pt x="459" y="341"/>
                    </a:lnTo>
                    <a:lnTo>
                      <a:pt x="463" y="335"/>
                    </a:lnTo>
                    <a:lnTo>
                      <a:pt x="468" y="331"/>
                    </a:lnTo>
                    <a:lnTo>
                      <a:pt x="471" y="330"/>
                    </a:lnTo>
                    <a:lnTo>
                      <a:pt x="476" y="329"/>
                    </a:lnTo>
                    <a:lnTo>
                      <a:pt x="480" y="329"/>
                    </a:lnTo>
                    <a:lnTo>
                      <a:pt x="484" y="329"/>
                    </a:lnTo>
                    <a:lnTo>
                      <a:pt x="488" y="328"/>
                    </a:lnTo>
                    <a:lnTo>
                      <a:pt x="490" y="325"/>
                    </a:lnTo>
                    <a:lnTo>
                      <a:pt x="495" y="319"/>
                    </a:lnTo>
                    <a:lnTo>
                      <a:pt x="496" y="316"/>
                    </a:lnTo>
                    <a:lnTo>
                      <a:pt x="497" y="312"/>
                    </a:lnTo>
                    <a:lnTo>
                      <a:pt x="503" y="308"/>
                    </a:lnTo>
                    <a:lnTo>
                      <a:pt x="508" y="304"/>
                    </a:lnTo>
                    <a:lnTo>
                      <a:pt x="513" y="300"/>
                    </a:lnTo>
                    <a:lnTo>
                      <a:pt x="519" y="297"/>
                    </a:lnTo>
                    <a:lnTo>
                      <a:pt x="525" y="296"/>
                    </a:lnTo>
                    <a:lnTo>
                      <a:pt x="529" y="295"/>
                    </a:lnTo>
                    <a:lnTo>
                      <a:pt x="535" y="295"/>
                    </a:lnTo>
                    <a:lnTo>
                      <a:pt x="540" y="297"/>
                    </a:lnTo>
                    <a:lnTo>
                      <a:pt x="545" y="299"/>
                    </a:lnTo>
                    <a:lnTo>
                      <a:pt x="554" y="305"/>
                    </a:lnTo>
                    <a:lnTo>
                      <a:pt x="565" y="310"/>
                    </a:lnTo>
                    <a:lnTo>
                      <a:pt x="578" y="315"/>
                    </a:lnTo>
                    <a:lnTo>
                      <a:pt x="591" y="318"/>
                    </a:lnTo>
                    <a:lnTo>
                      <a:pt x="619" y="323"/>
                    </a:lnTo>
                    <a:lnTo>
                      <a:pt x="642" y="327"/>
                    </a:lnTo>
                    <a:lnTo>
                      <a:pt x="659" y="328"/>
                    </a:lnTo>
                    <a:lnTo>
                      <a:pt x="669" y="328"/>
                    </a:lnTo>
                    <a:lnTo>
                      <a:pt x="672" y="328"/>
                    </a:lnTo>
                    <a:lnTo>
                      <a:pt x="676" y="329"/>
                    </a:lnTo>
                    <a:lnTo>
                      <a:pt x="679" y="330"/>
                    </a:lnTo>
                    <a:lnTo>
                      <a:pt x="684" y="333"/>
                    </a:lnTo>
                    <a:lnTo>
                      <a:pt x="692" y="340"/>
                    </a:lnTo>
                    <a:lnTo>
                      <a:pt x="701" y="343"/>
                    </a:lnTo>
                    <a:lnTo>
                      <a:pt x="704" y="346"/>
                    </a:lnTo>
                    <a:lnTo>
                      <a:pt x="709" y="347"/>
                    </a:lnTo>
                    <a:lnTo>
                      <a:pt x="715" y="347"/>
                    </a:lnTo>
                    <a:lnTo>
                      <a:pt x="721" y="347"/>
                    </a:lnTo>
                    <a:lnTo>
                      <a:pt x="733" y="347"/>
                    </a:lnTo>
                    <a:lnTo>
                      <a:pt x="742" y="347"/>
                    </a:lnTo>
                    <a:lnTo>
                      <a:pt x="751" y="348"/>
                    </a:lnTo>
                    <a:lnTo>
                      <a:pt x="761" y="348"/>
                    </a:lnTo>
                    <a:lnTo>
                      <a:pt x="767" y="349"/>
                    </a:lnTo>
                    <a:lnTo>
                      <a:pt x="773" y="349"/>
                    </a:lnTo>
                    <a:lnTo>
                      <a:pt x="778" y="348"/>
                    </a:lnTo>
                    <a:lnTo>
                      <a:pt x="783" y="347"/>
                    </a:lnTo>
                    <a:lnTo>
                      <a:pt x="787" y="344"/>
                    </a:lnTo>
                    <a:lnTo>
                      <a:pt x="791" y="340"/>
                    </a:lnTo>
                    <a:lnTo>
                      <a:pt x="795" y="334"/>
                    </a:lnTo>
                    <a:lnTo>
                      <a:pt x="798" y="325"/>
                    </a:lnTo>
                    <a:lnTo>
                      <a:pt x="804" y="309"/>
                    </a:lnTo>
                    <a:lnTo>
                      <a:pt x="810" y="297"/>
                    </a:lnTo>
                    <a:lnTo>
                      <a:pt x="817" y="287"/>
                    </a:lnTo>
                    <a:lnTo>
                      <a:pt x="823" y="278"/>
                    </a:lnTo>
                    <a:lnTo>
                      <a:pt x="829" y="268"/>
                    </a:lnTo>
                    <a:lnTo>
                      <a:pt x="834" y="260"/>
                    </a:lnTo>
                    <a:lnTo>
                      <a:pt x="837" y="251"/>
                    </a:lnTo>
                    <a:lnTo>
                      <a:pt x="841" y="241"/>
                    </a:lnTo>
                    <a:lnTo>
                      <a:pt x="842" y="230"/>
                    </a:lnTo>
                    <a:lnTo>
                      <a:pt x="843" y="220"/>
                    </a:lnTo>
                    <a:lnTo>
                      <a:pt x="844" y="216"/>
                    </a:lnTo>
                    <a:lnTo>
                      <a:pt x="847" y="211"/>
                    </a:lnTo>
                    <a:lnTo>
                      <a:pt x="852" y="208"/>
                    </a:lnTo>
                    <a:lnTo>
                      <a:pt x="858" y="204"/>
                    </a:lnTo>
                    <a:lnTo>
                      <a:pt x="865" y="202"/>
                    </a:lnTo>
                    <a:lnTo>
                      <a:pt x="872" y="203"/>
                    </a:lnTo>
                    <a:lnTo>
                      <a:pt x="878" y="204"/>
                    </a:lnTo>
                    <a:lnTo>
                      <a:pt x="884" y="207"/>
                    </a:lnTo>
                    <a:lnTo>
                      <a:pt x="888" y="208"/>
                    </a:lnTo>
                    <a:lnTo>
                      <a:pt x="892" y="208"/>
                    </a:lnTo>
                    <a:lnTo>
                      <a:pt x="894" y="207"/>
                    </a:lnTo>
                    <a:lnTo>
                      <a:pt x="896" y="205"/>
                    </a:lnTo>
                    <a:lnTo>
                      <a:pt x="896" y="203"/>
                    </a:lnTo>
                    <a:lnTo>
                      <a:pt x="897" y="199"/>
                    </a:lnTo>
                    <a:lnTo>
                      <a:pt x="898" y="184"/>
                    </a:lnTo>
                    <a:lnTo>
                      <a:pt x="902" y="170"/>
                    </a:lnTo>
                    <a:lnTo>
                      <a:pt x="905" y="163"/>
                    </a:lnTo>
                    <a:lnTo>
                      <a:pt x="909" y="157"/>
                    </a:lnTo>
                    <a:lnTo>
                      <a:pt x="915" y="151"/>
                    </a:lnTo>
                    <a:lnTo>
                      <a:pt x="921" y="146"/>
                    </a:lnTo>
                    <a:lnTo>
                      <a:pt x="937" y="136"/>
                    </a:lnTo>
                    <a:lnTo>
                      <a:pt x="956" y="126"/>
                    </a:lnTo>
                    <a:lnTo>
                      <a:pt x="976" y="115"/>
                    </a:lnTo>
                    <a:lnTo>
                      <a:pt x="995" y="103"/>
                    </a:lnTo>
                    <a:lnTo>
                      <a:pt x="1013" y="94"/>
                    </a:lnTo>
                    <a:lnTo>
                      <a:pt x="1025" y="87"/>
                    </a:lnTo>
                    <a:lnTo>
                      <a:pt x="1029" y="82"/>
                    </a:lnTo>
                    <a:lnTo>
                      <a:pt x="1031" y="78"/>
                    </a:lnTo>
                    <a:lnTo>
                      <a:pt x="1031" y="73"/>
                    </a:lnTo>
                    <a:lnTo>
                      <a:pt x="1030" y="67"/>
                    </a:lnTo>
                    <a:lnTo>
                      <a:pt x="1028" y="60"/>
                    </a:lnTo>
                    <a:lnTo>
                      <a:pt x="1026" y="54"/>
                    </a:lnTo>
                    <a:lnTo>
                      <a:pt x="1026" y="50"/>
                    </a:lnTo>
                    <a:lnTo>
                      <a:pt x="1028" y="45"/>
                    </a:lnTo>
                    <a:lnTo>
                      <a:pt x="1029" y="40"/>
                    </a:lnTo>
                    <a:lnTo>
                      <a:pt x="1032" y="35"/>
                    </a:lnTo>
                    <a:lnTo>
                      <a:pt x="1037" y="32"/>
                    </a:lnTo>
                    <a:lnTo>
                      <a:pt x="1043" y="28"/>
                    </a:lnTo>
                    <a:lnTo>
                      <a:pt x="1055" y="24"/>
                    </a:lnTo>
                    <a:lnTo>
                      <a:pt x="1066" y="21"/>
                    </a:lnTo>
                    <a:lnTo>
                      <a:pt x="1076" y="16"/>
                    </a:lnTo>
                    <a:lnTo>
                      <a:pt x="1091" y="9"/>
                    </a:lnTo>
                    <a:lnTo>
                      <a:pt x="1099" y="4"/>
                    </a:lnTo>
                    <a:lnTo>
                      <a:pt x="1107" y="1"/>
                    </a:lnTo>
                    <a:lnTo>
                      <a:pt x="1113" y="0"/>
                    </a:lnTo>
                    <a:lnTo>
                      <a:pt x="1119" y="0"/>
                    </a:lnTo>
                    <a:lnTo>
                      <a:pt x="1124" y="2"/>
                    </a:lnTo>
                    <a:lnTo>
                      <a:pt x="1127" y="4"/>
                    </a:lnTo>
                    <a:lnTo>
                      <a:pt x="1130" y="9"/>
                    </a:lnTo>
                    <a:lnTo>
                      <a:pt x="1130" y="15"/>
                    </a:lnTo>
                    <a:lnTo>
                      <a:pt x="1130" y="26"/>
                    </a:lnTo>
                    <a:lnTo>
                      <a:pt x="1130" y="34"/>
                    </a:lnTo>
                    <a:lnTo>
                      <a:pt x="1130" y="38"/>
                    </a:lnTo>
                    <a:lnTo>
                      <a:pt x="1132" y="40"/>
                    </a:lnTo>
                    <a:lnTo>
                      <a:pt x="1135" y="41"/>
                    </a:lnTo>
                    <a:lnTo>
                      <a:pt x="1139" y="43"/>
                    </a:lnTo>
                    <a:lnTo>
                      <a:pt x="1148" y="46"/>
                    </a:lnTo>
                    <a:lnTo>
                      <a:pt x="1157" y="51"/>
                    </a:lnTo>
                    <a:lnTo>
                      <a:pt x="1165" y="58"/>
                    </a:lnTo>
                    <a:lnTo>
                      <a:pt x="1174" y="69"/>
                    </a:lnTo>
                    <a:lnTo>
                      <a:pt x="1177" y="75"/>
                    </a:lnTo>
                    <a:lnTo>
                      <a:pt x="1181" y="78"/>
                    </a:lnTo>
                    <a:lnTo>
                      <a:pt x="1184" y="82"/>
                    </a:lnTo>
                    <a:lnTo>
                      <a:pt x="1188" y="85"/>
                    </a:lnTo>
                    <a:lnTo>
                      <a:pt x="1193" y="87"/>
                    </a:lnTo>
                    <a:lnTo>
                      <a:pt x="1196" y="88"/>
                    </a:lnTo>
                    <a:lnTo>
                      <a:pt x="1201" y="89"/>
                    </a:lnTo>
                    <a:lnTo>
                      <a:pt x="1206" y="89"/>
                    </a:lnTo>
                    <a:lnTo>
                      <a:pt x="1217" y="90"/>
                    </a:lnTo>
                    <a:lnTo>
                      <a:pt x="1225" y="91"/>
                    </a:lnTo>
                    <a:lnTo>
                      <a:pt x="1234" y="96"/>
                    </a:lnTo>
                    <a:lnTo>
                      <a:pt x="1247" y="104"/>
                    </a:lnTo>
                    <a:lnTo>
                      <a:pt x="1261" y="115"/>
                    </a:lnTo>
                    <a:lnTo>
                      <a:pt x="1274" y="123"/>
                    </a:lnTo>
                    <a:lnTo>
                      <a:pt x="1280" y="125"/>
                    </a:lnTo>
                    <a:lnTo>
                      <a:pt x="1284" y="126"/>
                    </a:lnTo>
                    <a:lnTo>
                      <a:pt x="1287" y="125"/>
                    </a:lnTo>
                    <a:lnTo>
                      <a:pt x="1288" y="123"/>
                    </a:lnTo>
                    <a:lnTo>
                      <a:pt x="1290" y="122"/>
                    </a:lnTo>
                    <a:lnTo>
                      <a:pt x="1291" y="120"/>
                    </a:lnTo>
                    <a:lnTo>
                      <a:pt x="1293" y="114"/>
                    </a:lnTo>
                    <a:lnTo>
                      <a:pt x="1294" y="108"/>
                    </a:lnTo>
                    <a:lnTo>
                      <a:pt x="1294" y="103"/>
                    </a:lnTo>
                    <a:lnTo>
                      <a:pt x="1294" y="98"/>
                    </a:lnTo>
                    <a:lnTo>
                      <a:pt x="1294" y="94"/>
                    </a:lnTo>
                    <a:lnTo>
                      <a:pt x="1295" y="90"/>
                    </a:lnTo>
                    <a:lnTo>
                      <a:pt x="1296" y="89"/>
                    </a:lnTo>
                    <a:lnTo>
                      <a:pt x="1299" y="88"/>
                    </a:lnTo>
                    <a:lnTo>
                      <a:pt x="1302" y="88"/>
                    </a:lnTo>
                    <a:lnTo>
                      <a:pt x="1307" y="90"/>
                    </a:lnTo>
                    <a:lnTo>
                      <a:pt x="1310" y="95"/>
                    </a:lnTo>
                    <a:lnTo>
                      <a:pt x="1315" y="100"/>
                    </a:lnTo>
                    <a:lnTo>
                      <a:pt x="1325" y="111"/>
                    </a:lnTo>
                    <a:lnTo>
                      <a:pt x="1334" y="122"/>
                    </a:lnTo>
                    <a:lnTo>
                      <a:pt x="1340" y="127"/>
                    </a:lnTo>
                    <a:lnTo>
                      <a:pt x="1346" y="129"/>
                    </a:lnTo>
                    <a:lnTo>
                      <a:pt x="1352" y="132"/>
                    </a:lnTo>
                    <a:lnTo>
                      <a:pt x="1359" y="134"/>
                    </a:lnTo>
                    <a:lnTo>
                      <a:pt x="1372" y="135"/>
                    </a:lnTo>
                    <a:lnTo>
                      <a:pt x="1385" y="136"/>
                    </a:lnTo>
                    <a:lnTo>
                      <a:pt x="1398" y="136"/>
                    </a:lnTo>
                    <a:lnTo>
                      <a:pt x="1413" y="139"/>
                    </a:lnTo>
                    <a:lnTo>
                      <a:pt x="1419" y="141"/>
                    </a:lnTo>
                    <a:lnTo>
                      <a:pt x="1425" y="145"/>
                    </a:lnTo>
                    <a:lnTo>
                      <a:pt x="1428" y="148"/>
                    </a:lnTo>
                    <a:lnTo>
                      <a:pt x="1431" y="154"/>
                    </a:lnTo>
                    <a:lnTo>
                      <a:pt x="1434" y="167"/>
                    </a:lnTo>
                    <a:lnTo>
                      <a:pt x="1438" y="180"/>
                    </a:lnTo>
                    <a:lnTo>
                      <a:pt x="1440" y="186"/>
                    </a:lnTo>
                    <a:lnTo>
                      <a:pt x="1442" y="191"/>
                    </a:lnTo>
                    <a:lnTo>
                      <a:pt x="1446" y="196"/>
                    </a:lnTo>
                    <a:lnTo>
                      <a:pt x="1450" y="199"/>
                    </a:lnTo>
                    <a:lnTo>
                      <a:pt x="1456" y="203"/>
                    </a:lnTo>
                    <a:lnTo>
                      <a:pt x="1463" y="207"/>
                    </a:lnTo>
                    <a:lnTo>
                      <a:pt x="1470" y="209"/>
                    </a:lnTo>
                    <a:lnTo>
                      <a:pt x="1479" y="211"/>
                    </a:lnTo>
                    <a:lnTo>
                      <a:pt x="1498" y="215"/>
                    </a:lnTo>
                    <a:lnTo>
                      <a:pt x="1516" y="218"/>
                    </a:lnTo>
                    <a:lnTo>
                      <a:pt x="1533" y="221"/>
                    </a:lnTo>
                    <a:lnTo>
                      <a:pt x="1547" y="222"/>
                    </a:lnTo>
                    <a:lnTo>
                      <a:pt x="1553" y="221"/>
                    </a:lnTo>
                    <a:lnTo>
                      <a:pt x="1559" y="220"/>
                    </a:lnTo>
                    <a:lnTo>
                      <a:pt x="1565" y="217"/>
                    </a:lnTo>
                    <a:lnTo>
                      <a:pt x="1571" y="215"/>
                    </a:lnTo>
                    <a:lnTo>
                      <a:pt x="1580" y="208"/>
                    </a:lnTo>
                    <a:lnTo>
                      <a:pt x="1589" y="205"/>
                    </a:lnTo>
                    <a:lnTo>
                      <a:pt x="1596" y="204"/>
                    </a:lnTo>
                    <a:lnTo>
                      <a:pt x="1604" y="204"/>
                    </a:lnTo>
                    <a:lnTo>
                      <a:pt x="1612" y="205"/>
                    </a:lnTo>
                    <a:lnTo>
                      <a:pt x="1620" y="204"/>
                    </a:lnTo>
                    <a:lnTo>
                      <a:pt x="1622" y="203"/>
                    </a:lnTo>
                    <a:lnTo>
                      <a:pt x="1624" y="199"/>
                    </a:lnTo>
                    <a:lnTo>
                      <a:pt x="1627" y="196"/>
                    </a:lnTo>
                    <a:lnTo>
                      <a:pt x="1630" y="189"/>
                    </a:lnTo>
                    <a:lnTo>
                      <a:pt x="1635" y="176"/>
                    </a:lnTo>
                    <a:lnTo>
                      <a:pt x="1642" y="164"/>
                    </a:lnTo>
                    <a:lnTo>
                      <a:pt x="1647" y="160"/>
                    </a:lnTo>
                    <a:lnTo>
                      <a:pt x="1653" y="155"/>
                    </a:lnTo>
                    <a:lnTo>
                      <a:pt x="1659" y="153"/>
                    </a:lnTo>
                    <a:lnTo>
                      <a:pt x="1667" y="152"/>
                    </a:lnTo>
                    <a:lnTo>
                      <a:pt x="1687" y="151"/>
                    </a:lnTo>
                    <a:lnTo>
                      <a:pt x="1708" y="150"/>
                    </a:lnTo>
                    <a:lnTo>
                      <a:pt x="1717" y="148"/>
                    </a:lnTo>
                    <a:lnTo>
                      <a:pt x="1725" y="146"/>
                    </a:lnTo>
                    <a:lnTo>
                      <a:pt x="1729" y="145"/>
                    </a:lnTo>
                    <a:lnTo>
                      <a:pt x="1732" y="144"/>
                    </a:lnTo>
                    <a:lnTo>
                      <a:pt x="1735" y="141"/>
                    </a:lnTo>
                    <a:lnTo>
                      <a:pt x="1737" y="138"/>
                    </a:lnTo>
                    <a:lnTo>
                      <a:pt x="1744" y="127"/>
                    </a:lnTo>
                    <a:lnTo>
                      <a:pt x="1753" y="117"/>
                    </a:lnTo>
                    <a:lnTo>
                      <a:pt x="1759" y="113"/>
                    </a:lnTo>
                    <a:lnTo>
                      <a:pt x="1765" y="109"/>
                    </a:lnTo>
                    <a:lnTo>
                      <a:pt x="1772" y="106"/>
                    </a:lnTo>
                    <a:lnTo>
                      <a:pt x="1780" y="103"/>
                    </a:lnTo>
                    <a:lnTo>
                      <a:pt x="1790" y="101"/>
                    </a:lnTo>
                    <a:lnTo>
                      <a:pt x="1799" y="100"/>
                    </a:lnTo>
                    <a:lnTo>
                      <a:pt x="1807" y="100"/>
                    </a:lnTo>
                    <a:lnTo>
                      <a:pt x="1817" y="101"/>
                    </a:lnTo>
                    <a:lnTo>
                      <a:pt x="1825" y="103"/>
                    </a:lnTo>
                    <a:lnTo>
                      <a:pt x="1834" y="106"/>
                    </a:lnTo>
                    <a:lnTo>
                      <a:pt x="1842" y="110"/>
                    </a:lnTo>
                    <a:lnTo>
                      <a:pt x="1849" y="114"/>
                    </a:lnTo>
                    <a:lnTo>
                      <a:pt x="1861" y="125"/>
                    </a:lnTo>
                    <a:lnTo>
                      <a:pt x="1870" y="133"/>
                    </a:lnTo>
                    <a:lnTo>
                      <a:pt x="1874" y="138"/>
                    </a:lnTo>
                    <a:lnTo>
                      <a:pt x="1878" y="140"/>
                    </a:lnTo>
                    <a:lnTo>
                      <a:pt x="1882" y="144"/>
                    </a:lnTo>
                    <a:lnTo>
                      <a:pt x="1887" y="146"/>
                    </a:lnTo>
                    <a:lnTo>
                      <a:pt x="1889" y="146"/>
                    </a:lnTo>
                    <a:lnTo>
                      <a:pt x="1892" y="146"/>
                    </a:lnTo>
                    <a:lnTo>
                      <a:pt x="1894" y="146"/>
                    </a:lnTo>
                    <a:lnTo>
                      <a:pt x="1897" y="145"/>
                    </a:lnTo>
                    <a:lnTo>
                      <a:pt x="1901" y="141"/>
                    </a:lnTo>
                    <a:lnTo>
                      <a:pt x="1907" y="136"/>
                    </a:lnTo>
                    <a:lnTo>
                      <a:pt x="1912" y="132"/>
                    </a:lnTo>
                    <a:lnTo>
                      <a:pt x="1918" y="128"/>
                    </a:lnTo>
                    <a:lnTo>
                      <a:pt x="1924" y="126"/>
                    </a:lnTo>
                    <a:lnTo>
                      <a:pt x="1930" y="126"/>
                    </a:lnTo>
                    <a:lnTo>
                      <a:pt x="1937" y="128"/>
                    </a:lnTo>
                    <a:lnTo>
                      <a:pt x="1943" y="132"/>
                    </a:lnTo>
                    <a:lnTo>
                      <a:pt x="1950" y="136"/>
                    </a:lnTo>
                    <a:lnTo>
                      <a:pt x="1956" y="141"/>
                    </a:lnTo>
                    <a:lnTo>
                      <a:pt x="1961" y="147"/>
                    </a:lnTo>
                    <a:lnTo>
                      <a:pt x="1964" y="153"/>
                    </a:lnTo>
                    <a:lnTo>
                      <a:pt x="1968" y="159"/>
                    </a:lnTo>
                    <a:lnTo>
                      <a:pt x="1969" y="165"/>
                    </a:lnTo>
                    <a:lnTo>
                      <a:pt x="1968" y="171"/>
                    </a:lnTo>
                    <a:lnTo>
                      <a:pt x="1967" y="176"/>
                    </a:lnTo>
                    <a:lnTo>
                      <a:pt x="1965" y="182"/>
                    </a:lnTo>
                    <a:lnTo>
                      <a:pt x="1963" y="186"/>
                    </a:lnTo>
                    <a:lnTo>
                      <a:pt x="1957" y="197"/>
                    </a:lnTo>
                    <a:lnTo>
                      <a:pt x="1955" y="207"/>
                    </a:lnTo>
                    <a:lnTo>
                      <a:pt x="1954" y="216"/>
                    </a:lnTo>
                    <a:lnTo>
                      <a:pt x="1954" y="226"/>
                    </a:lnTo>
                    <a:lnTo>
                      <a:pt x="1955" y="233"/>
                    </a:lnTo>
                    <a:lnTo>
                      <a:pt x="1957" y="239"/>
                    </a:lnTo>
                    <a:lnTo>
                      <a:pt x="1961" y="246"/>
                    </a:lnTo>
                    <a:lnTo>
                      <a:pt x="1964" y="254"/>
                    </a:lnTo>
                    <a:lnTo>
                      <a:pt x="1969" y="262"/>
                    </a:lnTo>
                    <a:lnTo>
                      <a:pt x="1974" y="268"/>
                    </a:lnTo>
                    <a:lnTo>
                      <a:pt x="1979" y="274"/>
                    </a:lnTo>
                    <a:lnTo>
                      <a:pt x="1983" y="278"/>
                    </a:lnTo>
                    <a:lnTo>
                      <a:pt x="1988" y="280"/>
                    </a:lnTo>
                    <a:lnTo>
                      <a:pt x="1993" y="281"/>
                    </a:lnTo>
                    <a:lnTo>
                      <a:pt x="1999" y="279"/>
                    </a:lnTo>
                    <a:lnTo>
                      <a:pt x="2005" y="275"/>
                    </a:lnTo>
                    <a:lnTo>
                      <a:pt x="2008" y="274"/>
                    </a:lnTo>
                    <a:lnTo>
                      <a:pt x="2012" y="273"/>
                    </a:lnTo>
                    <a:lnTo>
                      <a:pt x="2014" y="273"/>
                    </a:lnTo>
                    <a:lnTo>
                      <a:pt x="2018" y="273"/>
                    </a:lnTo>
                    <a:lnTo>
                      <a:pt x="2025" y="277"/>
                    </a:lnTo>
                    <a:lnTo>
                      <a:pt x="2032" y="280"/>
                    </a:lnTo>
                    <a:lnTo>
                      <a:pt x="2045" y="293"/>
                    </a:lnTo>
                    <a:lnTo>
                      <a:pt x="2055" y="305"/>
                    </a:lnTo>
                    <a:lnTo>
                      <a:pt x="2059" y="310"/>
                    </a:lnTo>
                    <a:lnTo>
                      <a:pt x="2063" y="312"/>
                    </a:lnTo>
                    <a:lnTo>
                      <a:pt x="2067" y="315"/>
                    </a:lnTo>
                    <a:lnTo>
                      <a:pt x="2070" y="317"/>
                    </a:lnTo>
                    <a:lnTo>
                      <a:pt x="2077" y="317"/>
                    </a:lnTo>
                    <a:lnTo>
                      <a:pt x="2086" y="317"/>
                    </a:lnTo>
                    <a:lnTo>
                      <a:pt x="2094" y="318"/>
                    </a:lnTo>
                    <a:lnTo>
                      <a:pt x="2100" y="319"/>
                    </a:lnTo>
                    <a:lnTo>
                      <a:pt x="2105" y="322"/>
                    </a:lnTo>
                    <a:lnTo>
                      <a:pt x="2112" y="330"/>
                    </a:lnTo>
                    <a:lnTo>
                      <a:pt x="2115" y="334"/>
                    </a:lnTo>
                    <a:lnTo>
                      <a:pt x="2119" y="337"/>
                    </a:lnTo>
                    <a:lnTo>
                      <a:pt x="2124" y="341"/>
                    </a:lnTo>
                    <a:lnTo>
                      <a:pt x="2130" y="343"/>
                    </a:lnTo>
                    <a:lnTo>
                      <a:pt x="2141" y="347"/>
                    </a:lnTo>
                    <a:lnTo>
                      <a:pt x="2156" y="348"/>
                    </a:lnTo>
                    <a:lnTo>
                      <a:pt x="2170" y="348"/>
                    </a:lnTo>
                    <a:lnTo>
                      <a:pt x="2183" y="349"/>
                    </a:lnTo>
                    <a:lnTo>
                      <a:pt x="2194" y="352"/>
                    </a:lnTo>
                    <a:lnTo>
                      <a:pt x="2203" y="356"/>
                    </a:lnTo>
                    <a:lnTo>
                      <a:pt x="2212" y="361"/>
                    </a:lnTo>
                    <a:lnTo>
                      <a:pt x="2222" y="363"/>
                    </a:lnTo>
                    <a:lnTo>
                      <a:pt x="2227" y="363"/>
                    </a:lnTo>
                    <a:lnTo>
                      <a:pt x="2233" y="363"/>
                    </a:lnTo>
                    <a:lnTo>
                      <a:pt x="2238" y="361"/>
                    </a:lnTo>
                    <a:lnTo>
                      <a:pt x="2244" y="359"/>
                    </a:lnTo>
                    <a:lnTo>
                      <a:pt x="2253" y="355"/>
                    </a:lnTo>
                    <a:lnTo>
                      <a:pt x="2260" y="353"/>
                    </a:lnTo>
                    <a:lnTo>
                      <a:pt x="2269" y="353"/>
                    </a:lnTo>
                    <a:lnTo>
                      <a:pt x="2279" y="354"/>
                    </a:lnTo>
                    <a:lnTo>
                      <a:pt x="2290" y="358"/>
                    </a:lnTo>
                    <a:lnTo>
                      <a:pt x="2296" y="361"/>
                    </a:lnTo>
                    <a:lnTo>
                      <a:pt x="2298" y="363"/>
                    </a:lnTo>
                    <a:lnTo>
                      <a:pt x="2300" y="366"/>
                    </a:lnTo>
                    <a:lnTo>
                      <a:pt x="2300" y="369"/>
                    </a:lnTo>
                    <a:lnTo>
                      <a:pt x="2300" y="374"/>
                    </a:lnTo>
                    <a:lnTo>
                      <a:pt x="2300" y="378"/>
                    </a:lnTo>
                    <a:lnTo>
                      <a:pt x="2301" y="382"/>
                    </a:lnTo>
                    <a:lnTo>
                      <a:pt x="2302" y="385"/>
                    </a:lnTo>
                    <a:lnTo>
                      <a:pt x="2303" y="387"/>
                    </a:lnTo>
                    <a:lnTo>
                      <a:pt x="2307" y="390"/>
                    </a:lnTo>
                    <a:lnTo>
                      <a:pt x="2311" y="391"/>
                    </a:lnTo>
                    <a:lnTo>
                      <a:pt x="2317" y="391"/>
                    </a:lnTo>
                    <a:lnTo>
                      <a:pt x="2326" y="390"/>
                    </a:lnTo>
                    <a:lnTo>
                      <a:pt x="2345" y="388"/>
                    </a:lnTo>
                    <a:lnTo>
                      <a:pt x="2365" y="386"/>
                    </a:lnTo>
                    <a:lnTo>
                      <a:pt x="2384" y="384"/>
                    </a:lnTo>
                    <a:lnTo>
                      <a:pt x="2402" y="381"/>
                    </a:lnTo>
                    <a:lnTo>
                      <a:pt x="2408" y="379"/>
                    </a:lnTo>
                    <a:lnTo>
                      <a:pt x="2412" y="375"/>
                    </a:lnTo>
                    <a:lnTo>
                      <a:pt x="2416" y="372"/>
                    </a:lnTo>
                    <a:lnTo>
                      <a:pt x="2417" y="367"/>
                    </a:lnTo>
                    <a:lnTo>
                      <a:pt x="2420" y="358"/>
                    </a:lnTo>
                    <a:lnTo>
                      <a:pt x="2422" y="344"/>
                    </a:lnTo>
                    <a:lnTo>
                      <a:pt x="2424" y="338"/>
                    </a:lnTo>
                    <a:lnTo>
                      <a:pt x="2429" y="334"/>
                    </a:lnTo>
                    <a:lnTo>
                      <a:pt x="2434" y="330"/>
                    </a:lnTo>
                    <a:lnTo>
                      <a:pt x="2441" y="328"/>
                    </a:lnTo>
                    <a:lnTo>
                      <a:pt x="2455" y="327"/>
                    </a:lnTo>
                    <a:lnTo>
                      <a:pt x="2471" y="328"/>
                    </a:lnTo>
                    <a:lnTo>
                      <a:pt x="2486" y="329"/>
                    </a:lnTo>
                    <a:lnTo>
                      <a:pt x="2503" y="330"/>
                    </a:lnTo>
                    <a:lnTo>
                      <a:pt x="2523" y="331"/>
                    </a:lnTo>
                    <a:lnTo>
                      <a:pt x="2547" y="333"/>
                    </a:lnTo>
                    <a:lnTo>
                      <a:pt x="2569" y="334"/>
                    </a:lnTo>
                    <a:lnTo>
                      <a:pt x="2585" y="333"/>
                    </a:lnTo>
                    <a:lnTo>
                      <a:pt x="2592" y="331"/>
                    </a:lnTo>
                    <a:lnTo>
                      <a:pt x="2599" y="330"/>
                    </a:lnTo>
                    <a:lnTo>
                      <a:pt x="2606" y="327"/>
                    </a:lnTo>
                    <a:lnTo>
                      <a:pt x="2615" y="323"/>
                    </a:lnTo>
                    <a:lnTo>
                      <a:pt x="2624" y="319"/>
                    </a:lnTo>
                    <a:lnTo>
                      <a:pt x="2632" y="317"/>
                    </a:lnTo>
                    <a:lnTo>
                      <a:pt x="2642" y="315"/>
                    </a:lnTo>
                    <a:lnTo>
                      <a:pt x="2651" y="314"/>
                    </a:lnTo>
                    <a:lnTo>
                      <a:pt x="2668" y="312"/>
                    </a:lnTo>
                    <a:lnTo>
                      <a:pt x="2685" y="311"/>
                    </a:lnTo>
                    <a:lnTo>
                      <a:pt x="2704" y="311"/>
                    </a:lnTo>
                    <a:lnTo>
                      <a:pt x="2726" y="312"/>
                    </a:lnTo>
                    <a:lnTo>
                      <a:pt x="2737" y="314"/>
                    </a:lnTo>
                    <a:lnTo>
                      <a:pt x="2746" y="316"/>
                    </a:lnTo>
                    <a:lnTo>
                      <a:pt x="2755" y="319"/>
                    </a:lnTo>
                    <a:lnTo>
                      <a:pt x="2761" y="324"/>
                    </a:lnTo>
                    <a:lnTo>
                      <a:pt x="2771" y="335"/>
                    </a:lnTo>
                    <a:lnTo>
                      <a:pt x="2781" y="347"/>
                    </a:lnTo>
                    <a:lnTo>
                      <a:pt x="2787" y="352"/>
                    </a:lnTo>
                    <a:lnTo>
                      <a:pt x="2793" y="356"/>
                    </a:lnTo>
                    <a:lnTo>
                      <a:pt x="2799" y="360"/>
                    </a:lnTo>
                    <a:lnTo>
                      <a:pt x="2805" y="363"/>
                    </a:lnTo>
                    <a:lnTo>
                      <a:pt x="2809" y="365"/>
                    </a:lnTo>
                    <a:lnTo>
                      <a:pt x="2813" y="367"/>
                    </a:lnTo>
                    <a:lnTo>
                      <a:pt x="2817" y="371"/>
                    </a:lnTo>
                    <a:lnTo>
                      <a:pt x="2820" y="374"/>
                    </a:lnTo>
                    <a:lnTo>
                      <a:pt x="2827" y="384"/>
                    </a:lnTo>
                    <a:lnTo>
                      <a:pt x="2837" y="394"/>
                    </a:lnTo>
                    <a:lnTo>
                      <a:pt x="2840" y="398"/>
                    </a:lnTo>
                    <a:lnTo>
                      <a:pt x="2843" y="399"/>
                    </a:lnTo>
                    <a:lnTo>
                      <a:pt x="2845" y="400"/>
                    </a:lnTo>
                    <a:lnTo>
                      <a:pt x="2848" y="400"/>
                    </a:lnTo>
                    <a:lnTo>
                      <a:pt x="2851" y="398"/>
                    </a:lnTo>
                    <a:lnTo>
                      <a:pt x="2853" y="397"/>
                    </a:lnTo>
                    <a:lnTo>
                      <a:pt x="2856" y="393"/>
                    </a:lnTo>
                    <a:lnTo>
                      <a:pt x="2859" y="388"/>
                    </a:lnTo>
                    <a:lnTo>
                      <a:pt x="2863" y="384"/>
                    </a:lnTo>
                    <a:lnTo>
                      <a:pt x="2868" y="379"/>
                    </a:lnTo>
                    <a:lnTo>
                      <a:pt x="2874" y="375"/>
                    </a:lnTo>
                    <a:lnTo>
                      <a:pt x="2880" y="372"/>
                    </a:lnTo>
                    <a:lnTo>
                      <a:pt x="2888" y="368"/>
                    </a:lnTo>
                    <a:lnTo>
                      <a:pt x="2896" y="366"/>
                    </a:lnTo>
                    <a:lnTo>
                      <a:pt x="2905" y="365"/>
                    </a:lnTo>
                    <a:lnTo>
                      <a:pt x="2914" y="363"/>
                    </a:lnTo>
                    <a:lnTo>
                      <a:pt x="2938" y="363"/>
                    </a:lnTo>
                    <a:lnTo>
                      <a:pt x="2964" y="363"/>
                    </a:lnTo>
                    <a:lnTo>
                      <a:pt x="2977" y="362"/>
                    </a:lnTo>
                    <a:lnTo>
                      <a:pt x="2990" y="362"/>
                    </a:lnTo>
                    <a:lnTo>
                      <a:pt x="3002" y="360"/>
                    </a:lnTo>
                    <a:lnTo>
                      <a:pt x="3012" y="358"/>
                    </a:lnTo>
                    <a:lnTo>
                      <a:pt x="3021" y="353"/>
                    </a:lnTo>
                    <a:lnTo>
                      <a:pt x="3029" y="348"/>
                    </a:lnTo>
                    <a:lnTo>
                      <a:pt x="3038" y="340"/>
                    </a:lnTo>
                    <a:lnTo>
                      <a:pt x="3045" y="331"/>
                    </a:lnTo>
                    <a:lnTo>
                      <a:pt x="3052" y="322"/>
                    </a:lnTo>
                    <a:lnTo>
                      <a:pt x="3058" y="312"/>
                    </a:lnTo>
                    <a:lnTo>
                      <a:pt x="3064" y="300"/>
                    </a:lnTo>
                    <a:lnTo>
                      <a:pt x="3069" y="290"/>
                    </a:lnTo>
                    <a:lnTo>
                      <a:pt x="3077" y="267"/>
                    </a:lnTo>
                    <a:lnTo>
                      <a:pt x="3084" y="249"/>
                    </a:lnTo>
                    <a:lnTo>
                      <a:pt x="3088" y="242"/>
                    </a:lnTo>
                    <a:lnTo>
                      <a:pt x="3092" y="236"/>
                    </a:lnTo>
                    <a:lnTo>
                      <a:pt x="3098" y="233"/>
                    </a:lnTo>
                    <a:lnTo>
                      <a:pt x="3105" y="230"/>
                    </a:lnTo>
                    <a:lnTo>
                      <a:pt x="3113" y="229"/>
                    </a:lnTo>
                    <a:lnTo>
                      <a:pt x="3120" y="229"/>
                    </a:lnTo>
                    <a:lnTo>
                      <a:pt x="3126" y="230"/>
                    </a:lnTo>
                    <a:lnTo>
                      <a:pt x="3132" y="230"/>
                    </a:lnTo>
                    <a:lnTo>
                      <a:pt x="3136" y="232"/>
                    </a:lnTo>
                    <a:lnTo>
                      <a:pt x="3141" y="232"/>
                    </a:lnTo>
                    <a:lnTo>
                      <a:pt x="3146" y="232"/>
                    </a:lnTo>
                    <a:lnTo>
                      <a:pt x="3151" y="229"/>
                    </a:lnTo>
                    <a:lnTo>
                      <a:pt x="3159" y="226"/>
                    </a:lnTo>
                    <a:lnTo>
                      <a:pt x="3166" y="223"/>
                    </a:lnTo>
                    <a:lnTo>
                      <a:pt x="3168" y="223"/>
                    </a:lnTo>
                    <a:lnTo>
                      <a:pt x="3171" y="223"/>
                    </a:lnTo>
                    <a:lnTo>
                      <a:pt x="3174" y="226"/>
                    </a:lnTo>
                    <a:lnTo>
                      <a:pt x="3177" y="228"/>
                    </a:lnTo>
                    <a:lnTo>
                      <a:pt x="3180" y="230"/>
                    </a:lnTo>
                    <a:lnTo>
                      <a:pt x="3184" y="232"/>
                    </a:lnTo>
                    <a:lnTo>
                      <a:pt x="3186" y="233"/>
                    </a:lnTo>
                    <a:lnTo>
                      <a:pt x="3190" y="233"/>
                    </a:lnTo>
                    <a:lnTo>
                      <a:pt x="3196" y="232"/>
                    </a:lnTo>
                    <a:lnTo>
                      <a:pt x="3201" y="228"/>
                    </a:lnTo>
                    <a:lnTo>
                      <a:pt x="3204" y="226"/>
                    </a:lnTo>
                    <a:lnTo>
                      <a:pt x="3208" y="226"/>
                    </a:lnTo>
                    <a:lnTo>
                      <a:pt x="3214" y="227"/>
                    </a:lnTo>
                    <a:lnTo>
                      <a:pt x="3218" y="227"/>
                    </a:lnTo>
                    <a:lnTo>
                      <a:pt x="3230" y="230"/>
                    </a:lnTo>
                    <a:lnTo>
                      <a:pt x="3240" y="233"/>
                    </a:lnTo>
                    <a:lnTo>
                      <a:pt x="3248" y="234"/>
                    </a:lnTo>
                    <a:lnTo>
                      <a:pt x="3256" y="233"/>
                    </a:lnTo>
                    <a:lnTo>
                      <a:pt x="3261" y="230"/>
                    </a:lnTo>
                    <a:lnTo>
                      <a:pt x="3266" y="228"/>
                    </a:lnTo>
                    <a:lnTo>
                      <a:pt x="3271" y="226"/>
                    </a:lnTo>
                    <a:lnTo>
                      <a:pt x="3277" y="221"/>
                    </a:lnTo>
                    <a:lnTo>
                      <a:pt x="3283" y="216"/>
                    </a:lnTo>
                    <a:lnTo>
                      <a:pt x="3290" y="214"/>
                    </a:lnTo>
                    <a:lnTo>
                      <a:pt x="3297" y="212"/>
                    </a:lnTo>
                    <a:lnTo>
                      <a:pt x="3304" y="212"/>
                    </a:lnTo>
                    <a:lnTo>
                      <a:pt x="3311" y="214"/>
                    </a:lnTo>
                    <a:lnTo>
                      <a:pt x="3318" y="216"/>
                    </a:lnTo>
                    <a:lnTo>
                      <a:pt x="3324" y="218"/>
                    </a:lnTo>
                    <a:lnTo>
                      <a:pt x="3330" y="221"/>
                    </a:lnTo>
                    <a:lnTo>
                      <a:pt x="3338" y="228"/>
                    </a:lnTo>
                    <a:lnTo>
                      <a:pt x="3347" y="234"/>
                    </a:lnTo>
                    <a:lnTo>
                      <a:pt x="3352" y="235"/>
                    </a:lnTo>
                    <a:lnTo>
                      <a:pt x="3356" y="237"/>
                    </a:lnTo>
                    <a:lnTo>
                      <a:pt x="3363" y="239"/>
                    </a:lnTo>
                    <a:lnTo>
                      <a:pt x="3372" y="239"/>
                    </a:lnTo>
                    <a:lnTo>
                      <a:pt x="3390" y="240"/>
                    </a:lnTo>
                    <a:lnTo>
                      <a:pt x="3404" y="243"/>
                    </a:lnTo>
                    <a:lnTo>
                      <a:pt x="3410" y="245"/>
                    </a:lnTo>
                    <a:lnTo>
                      <a:pt x="3415" y="245"/>
                    </a:lnTo>
                    <a:lnTo>
                      <a:pt x="3418" y="243"/>
                    </a:lnTo>
                    <a:lnTo>
                      <a:pt x="3419" y="240"/>
                    </a:lnTo>
                    <a:lnTo>
                      <a:pt x="3422" y="236"/>
                    </a:lnTo>
                    <a:lnTo>
                      <a:pt x="3424" y="233"/>
                    </a:lnTo>
                    <a:lnTo>
                      <a:pt x="3428" y="230"/>
                    </a:lnTo>
                    <a:lnTo>
                      <a:pt x="3432" y="229"/>
                    </a:lnTo>
                    <a:lnTo>
                      <a:pt x="3442" y="227"/>
                    </a:lnTo>
                    <a:lnTo>
                      <a:pt x="3453" y="227"/>
                    </a:lnTo>
                    <a:lnTo>
                      <a:pt x="3464" y="224"/>
                    </a:lnTo>
                    <a:lnTo>
                      <a:pt x="3481" y="220"/>
                    </a:lnTo>
                    <a:lnTo>
                      <a:pt x="3497" y="216"/>
                    </a:lnTo>
                    <a:lnTo>
                      <a:pt x="3511" y="214"/>
                    </a:lnTo>
                    <a:lnTo>
                      <a:pt x="3517" y="214"/>
                    </a:lnTo>
                    <a:lnTo>
                      <a:pt x="3522" y="215"/>
                    </a:lnTo>
                    <a:lnTo>
                      <a:pt x="3526" y="215"/>
                    </a:lnTo>
                    <a:lnTo>
                      <a:pt x="3530" y="217"/>
                    </a:lnTo>
                    <a:lnTo>
                      <a:pt x="3532" y="220"/>
                    </a:lnTo>
                    <a:lnTo>
                      <a:pt x="3535" y="222"/>
                    </a:lnTo>
                    <a:lnTo>
                      <a:pt x="3536" y="227"/>
                    </a:lnTo>
                    <a:lnTo>
                      <a:pt x="3537" y="232"/>
                    </a:lnTo>
                    <a:lnTo>
                      <a:pt x="3538" y="237"/>
                    </a:lnTo>
                    <a:lnTo>
                      <a:pt x="3539" y="242"/>
                    </a:lnTo>
                    <a:lnTo>
                      <a:pt x="3541" y="247"/>
                    </a:lnTo>
                    <a:lnTo>
                      <a:pt x="3543" y="249"/>
                    </a:lnTo>
                    <a:lnTo>
                      <a:pt x="3545" y="252"/>
                    </a:lnTo>
                    <a:lnTo>
                      <a:pt x="3550" y="254"/>
                    </a:lnTo>
                    <a:lnTo>
                      <a:pt x="3555" y="255"/>
                    </a:lnTo>
                    <a:lnTo>
                      <a:pt x="3561" y="255"/>
                    </a:lnTo>
                    <a:lnTo>
                      <a:pt x="3575" y="256"/>
                    </a:lnTo>
                    <a:lnTo>
                      <a:pt x="3588" y="258"/>
                    </a:lnTo>
                    <a:lnTo>
                      <a:pt x="3601" y="259"/>
                    </a:lnTo>
                    <a:lnTo>
                      <a:pt x="3613" y="259"/>
                    </a:lnTo>
                    <a:lnTo>
                      <a:pt x="3623" y="258"/>
                    </a:lnTo>
                    <a:lnTo>
                      <a:pt x="3631" y="259"/>
                    </a:lnTo>
                    <a:lnTo>
                      <a:pt x="3636" y="260"/>
                    </a:lnTo>
                    <a:lnTo>
                      <a:pt x="3639" y="261"/>
                    </a:lnTo>
                    <a:lnTo>
                      <a:pt x="3643" y="265"/>
                    </a:lnTo>
                    <a:lnTo>
                      <a:pt x="3648" y="268"/>
                    </a:lnTo>
                    <a:lnTo>
                      <a:pt x="3651" y="271"/>
                    </a:lnTo>
                    <a:lnTo>
                      <a:pt x="3656" y="273"/>
                    </a:lnTo>
                    <a:lnTo>
                      <a:pt x="3661" y="273"/>
                    </a:lnTo>
                    <a:lnTo>
                      <a:pt x="3667" y="272"/>
                    </a:lnTo>
                    <a:lnTo>
                      <a:pt x="3676" y="268"/>
                    </a:lnTo>
                    <a:lnTo>
                      <a:pt x="3684" y="262"/>
                    </a:lnTo>
                    <a:lnTo>
                      <a:pt x="3692" y="256"/>
                    </a:lnTo>
                    <a:lnTo>
                      <a:pt x="3700" y="251"/>
                    </a:lnTo>
                    <a:lnTo>
                      <a:pt x="3705" y="248"/>
                    </a:lnTo>
                    <a:lnTo>
                      <a:pt x="3709" y="247"/>
                    </a:lnTo>
                    <a:lnTo>
                      <a:pt x="3715" y="247"/>
                    </a:lnTo>
                    <a:lnTo>
                      <a:pt x="3721" y="248"/>
                    </a:lnTo>
                    <a:lnTo>
                      <a:pt x="3734" y="252"/>
                    </a:lnTo>
                    <a:lnTo>
                      <a:pt x="3749" y="258"/>
                    </a:lnTo>
                    <a:lnTo>
                      <a:pt x="3756" y="260"/>
                    </a:lnTo>
                    <a:lnTo>
                      <a:pt x="3764" y="261"/>
                    </a:lnTo>
                    <a:lnTo>
                      <a:pt x="3772" y="262"/>
                    </a:lnTo>
                    <a:lnTo>
                      <a:pt x="3782" y="264"/>
                    </a:lnTo>
                    <a:lnTo>
                      <a:pt x="3801" y="262"/>
                    </a:lnTo>
                    <a:lnTo>
                      <a:pt x="3822" y="261"/>
                    </a:lnTo>
                    <a:lnTo>
                      <a:pt x="3843" y="261"/>
                    </a:lnTo>
                    <a:lnTo>
                      <a:pt x="3860" y="264"/>
                    </a:lnTo>
                    <a:lnTo>
                      <a:pt x="3869" y="266"/>
                    </a:lnTo>
                    <a:lnTo>
                      <a:pt x="3877" y="270"/>
                    </a:lnTo>
                    <a:lnTo>
                      <a:pt x="3886" y="273"/>
                    </a:lnTo>
                    <a:lnTo>
                      <a:pt x="3895" y="278"/>
                    </a:lnTo>
                    <a:lnTo>
                      <a:pt x="3902" y="283"/>
                    </a:lnTo>
                    <a:lnTo>
                      <a:pt x="3908" y="287"/>
                    </a:lnTo>
                    <a:lnTo>
                      <a:pt x="3913" y="292"/>
                    </a:lnTo>
                    <a:lnTo>
                      <a:pt x="3916" y="297"/>
                    </a:lnTo>
                    <a:lnTo>
                      <a:pt x="3919" y="304"/>
                    </a:lnTo>
                    <a:lnTo>
                      <a:pt x="3920" y="311"/>
                    </a:lnTo>
                    <a:lnTo>
                      <a:pt x="3921" y="315"/>
                    </a:lnTo>
                    <a:lnTo>
                      <a:pt x="3922" y="318"/>
                    </a:lnTo>
                    <a:lnTo>
                      <a:pt x="3926" y="323"/>
                    </a:lnTo>
                    <a:lnTo>
                      <a:pt x="3930" y="327"/>
                    </a:lnTo>
                    <a:lnTo>
                      <a:pt x="3940" y="334"/>
                    </a:lnTo>
                    <a:lnTo>
                      <a:pt x="3946" y="340"/>
                    </a:lnTo>
                    <a:lnTo>
                      <a:pt x="3949" y="346"/>
                    </a:lnTo>
                    <a:lnTo>
                      <a:pt x="3952" y="353"/>
                    </a:lnTo>
                    <a:lnTo>
                      <a:pt x="3953" y="358"/>
                    </a:lnTo>
                    <a:lnTo>
                      <a:pt x="3954" y="362"/>
                    </a:lnTo>
                    <a:lnTo>
                      <a:pt x="3958" y="366"/>
                    </a:lnTo>
                    <a:lnTo>
                      <a:pt x="3960" y="368"/>
                    </a:lnTo>
                    <a:lnTo>
                      <a:pt x="3964" y="371"/>
                    </a:lnTo>
                    <a:lnTo>
                      <a:pt x="3969" y="372"/>
                    </a:lnTo>
                    <a:lnTo>
                      <a:pt x="3973" y="371"/>
                    </a:lnTo>
                    <a:lnTo>
                      <a:pt x="3978" y="368"/>
                    </a:lnTo>
                    <a:lnTo>
                      <a:pt x="3985" y="365"/>
                    </a:lnTo>
                    <a:lnTo>
                      <a:pt x="3992" y="363"/>
                    </a:lnTo>
                    <a:lnTo>
                      <a:pt x="3998" y="363"/>
                    </a:lnTo>
                    <a:lnTo>
                      <a:pt x="4004" y="365"/>
                    </a:lnTo>
                    <a:lnTo>
                      <a:pt x="4016" y="371"/>
                    </a:lnTo>
                    <a:lnTo>
                      <a:pt x="4030" y="378"/>
                    </a:lnTo>
                    <a:lnTo>
                      <a:pt x="4041" y="382"/>
                    </a:lnTo>
                    <a:lnTo>
                      <a:pt x="4052" y="387"/>
                    </a:lnTo>
                    <a:lnTo>
                      <a:pt x="4056" y="390"/>
                    </a:lnTo>
                    <a:lnTo>
                      <a:pt x="4061" y="393"/>
                    </a:lnTo>
                    <a:lnTo>
                      <a:pt x="4065" y="397"/>
                    </a:lnTo>
                    <a:lnTo>
                      <a:pt x="4068" y="400"/>
                    </a:lnTo>
                    <a:lnTo>
                      <a:pt x="4072" y="404"/>
                    </a:lnTo>
                    <a:lnTo>
                      <a:pt x="4074" y="407"/>
                    </a:lnTo>
                    <a:lnTo>
                      <a:pt x="4078" y="411"/>
                    </a:lnTo>
                    <a:lnTo>
                      <a:pt x="4081" y="412"/>
                    </a:lnTo>
                    <a:lnTo>
                      <a:pt x="4085" y="413"/>
                    </a:lnTo>
                    <a:lnTo>
                      <a:pt x="4089" y="415"/>
                    </a:lnTo>
                    <a:lnTo>
                      <a:pt x="4092" y="413"/>
                    </a:lnTo>
                    <a:lnTo>
                      <a:pt x="4096" y="412"/>
                    </a:lnTo>
                    <a:lnTo>
                      <a:pt x="4099" y="410"/>
                    </a:lnTo>
                    <a:lnTo>
                      <a:pt x="4103" y="409"/>
                    </a:lnTo>
                    <a:lnTo>
                      <a:pt x="4108" y="409"/>
                    </a:lnTo>
                    <a:lnTo>
                      <a:pt x="4112" y="409"/>
                    </a:lnTo>
                    <a:lnTo>
                      <a:pt x="4117" y="409"/>
                    </a:lnTo>
                    <a:lnTo>
                      <a:pt x="4121" y="411"/>
                    </a:lnTo>
                    <a:lnTo>
                      <a:pt x="4125" y="413"/>
                    </a:lnTo>
                    <a:lnTo>
                      <a:pt x="4128" y="417"/>
                    </a:lnTo>
                    <a:lnTo>
                      <a:pt x="4131" y="422"/>
                    </a:lnTo>
                    <a:lnTo>
                      <a:pt x="4135" y="425"/>
                    </a:lnTo>
                    <a:lnTo>
                      <a:pt x="4141" y="430"/>
                    </a:lnTo>
                    <a:lnTo>
                      <a:pt x="4147" y="435"/>
                    </a:lnTo>
                    <a:lnTo>
                      <a:pt x="4161" y="444"/>
                    </a:lnTo>
                    <a:lnTo>
                      <a:pt x="4173" y="455"/>
                    </a:lnTo>
                    <a:lnTo>
                      <a:pt x="4186" y="468"/>
                    </a:lnTo>
                    <a:lnTo>
                      <a:pt x="4200" y="481"/>
                    </a:lnTo>
                    <a:lnTo>
                      <a:pt x="4217" y="493"/>
                    </a:lnTo>
                    <a:lnTo>
                      <a:pt x="4231" y="505"/>
                    </a:lnTo>
                    <a:lnTo>
                      <a:pt x="4236" y="508"/>
                    </a:lnTo>
                    <a:lnTo>
                      <a:pt x="4237" y="512"/>
                    </a:lnTo>
                    <a:lnTo>
                      <a:pt x="4235" y="514"/>
                    </a:lnTo>
                    <a:lnTo>
                      <a:pt x="4230" y="518"/>
                    </a:lnTo>
                    <a:lnTo>
                      <a:pt x="4224" y="522"/>
                    </a:lnTo>
                    <a:lnTo>
                      <a:pt x="4218" y="525"/>
                    </a:lnTo>
                    <a:lnTo>
                      <a:pt x="4212" y="527"/>
                    </a:lnTo>
                    <a:lnTo>
                      <a:pt x="4205" y="529"/>
                    </a:lnTo>
                    <a:lnTo>
                      <a:pt x="4194" y="530"/>
                    </a:lnTo>
                    <a:lnTo>
                      <a:pt x="4187" y="531"/>
                    </a:lnTo>
                    <a:lnTo>
                      <a:pt x="4185" y="531"/>
                    </a:lnTo>
                    <a:lnTo>
                      <a:pt x="4182" y="532"/>
                    </a:lnTo>
                    <a:lnTo>
                      <a:pt x="4181" y="535"/>
                    </a:lnTo>
                    <a:lnTo>
                      <a:pt x="4179" y="537"/>
                    </a:lnTo>
                    <a:lnTo>
                      <a:pt x="4177" y="541"/>
                    </a:lnTo>
                    <a:lnTo>
                      <a:pt x="4173" y="543"/>
                    </a:lnTo>
                    <a:lnTo>
                      <a:pt x="4168" y="545"/>
                    </a:lnTo>
                    <a:lnTo>
                      <a:pt x="4162" y="546"/>
                    </a:lnTo>
                    <a:lnTo>
                      <a:pt x="4159" y="546"/>
                    </a:lnTo>
                    <a:lnTo>
                      <a:pt x="4156" y="548"/>
                    </a:lnTo>
                    <a:lnTo>
                      <a:pt x="4155" y="550"/>
                    </a:lnTo>
                    <a:lnTo>
                      <a:pt x="4154" y="552"/>
                    </a:lnTo>
                    <a:lnTo>
                      <a:pt x="4153" y="558"/>
                    </a:lnTo>
                    <a:lnTo>
                      <a:pt x="4153" y="564"/>
                    </a:lnTo>
                    <a:lnTo>
                      <a:pt x="4154" y="571"/>
                    </a:lnTo>
                    <a:lnTo>
                      <a:pt x="4155" y="577"/>
                    </a:lnTo>
                    <a:lnTo>
                      <a:pt x="4160" y="585"/>
                    </a:lnTo>
                    <a:lnTo>
                      <a:pt x="4166" y="592"/>
                    </a:lnTo>
                    <a:lnTo>
                      <a:pt x="4174" y="600"/>
                    </a:lnTo>
                    <a:lnTo>
                      <a:pt x="4181" y="608"/>
                    </a:lnTo>
                    <a:lnTo>
                      <a:pt x="4188" y="615"/>
                    </a:lnTo>
                    <a:lnTo>
                      <a:pt x="4196" y="620"/>
                    </a:lnTo>
                    <a:lnTo>
                      <a:pt x="4203" y="624"/>
                    </a:lnTo>
                    <a:lnTo>
                      <a:pt x="4212" y="625"/>
                    </a:lnTo>
                    <a:lnTo>
                      <a:pt x="4224" y="626"/>
                    </a:lnTo>
                    <a:lnTo>
                      <a:pt x="4238" y="626"/>
                    </a:lnTo>
                    <a:lnTo>
                      <a:pt x="4245" y="627"/>
                    </a:lnTo>
                    <a:lnTo>
                      <a:pt x="4250" y="629"/>
                    </a:lnTo>
                    <a:lnTo>
                      <a:pt x="4255" y="630"/>
                    </a:lnTo>
                    <a:lnTo>
                      <a:pt x="4259" y="632"/>
                    </a:lnTo>
                    <a:lnTo>
                      <a:pt x="4261" y="634"/>
                    </a:lnTo>
                    <a:lnTo>
                      <a:pt x="4262" y="638"/>
                    </a:lnTo>
                    <a:lnTo>
                      <a:pt x="4263" y="642"/>
                    </a:lnTo>
                    <a:lnTo>
                      <a:pt x="4263" y="645"/>
                    </a:lnTo>
                    <a:lnTo>
                      <a:pt x="4262" y="649"/>
                    </a:lnTo>
                    <a:lnTo>
                      <a:pt x="4261" y="653"/>
                    </a:lnTo>
                    <a:lnTo>
                      <a:pt x="4259" y="658"/>
                    </a:lnTo>
                    <a:lnTo>
                      <a:pt x="4256" y="663"/>
                    </a:lnTo>
                    <a:lnTo>
                      <a:pt x="4249" y="672"/>
                    </a:lnTo>
                    <a:lnTo>
                      <a:pt x="4241" y="681"/>
                    </a:lnTo>
                    <a:lnTo>
                      <a:pt x="4237" y="687"/>
                    </a:lnTo>
                    <a:lnTo>
                      <a:pt x="4234" y="692"/>
                    </a:lnTo>
                    <a:lnTo>
                      <a:pt x="4231" y="699"/>
                    </a:lnTo>
                    <a:lnTo>
                      <a:pt x="4229" y="705"/>
                    </a:lnTo>
                    <a:lnTo>
                      <a:pt x="4228" y="711"/>
                    </a:lnTo>
                    <a:lnTo>
                      <a:pt x="4228" y="716"/>
                    </a:lnTo>
                    <a:lnTo>
                      <a:pt x="4228" y="722"/>
                    </a:lnTo>
                    <a:lnTo>
                      <a:pt x="4229" y="727"/>
                    </a:lnTo>
                    <a:lnTo>
                      <a:pt x="4232" y="734"/>
                    </a:lnTo>
                    <a:lnTo>
                      <a:pt x="4235" y="741"/>
                    </a:lnTo>
                    <a:lnTo>
                      <a:pt x="4235" y="744"/>
                    </a:lnTo>
                    <a:lnTo>
                      <a:pt x="4235" y="746"/>
                    </a:lnTo>
                    <a:lnTo>
                      <a:pt x="4232" y="747"/>
                    </a:lnTo>
                    <a:lnTo>
                      <a:pt x="4230" y="750"/>
                    </a:lnTo>
                    <a:lnTo>
                      <a:pt x="4225" y="752"/>
                    </a:lnTo>
                    <a:lnTo>
                      <a:pt x="4222" y="754"/>
                    </a:lnTo>
                    <a:lnTo>
                      <a:pt x="4219" y="757"/>
                    </a:lnTo>
                    <a:lnTo>
                      <a:pt x="4217" y="759"/>
                    </a:lnTo>
                    <a:lnTo>
                      <a:pt x="4216" y="763"/>
                    </a:lnTo>
                    <a:lnTo>
                      <a:pt x="4215" y="766"/>
                    </a:lnTo>
                    <a:lnTo>
                      <a:pt x="4216" y="770"/>
                    </a:lnTo>
                    <a:lnTo>
                      <a:pt x="4217" y="772"/>
                    </a:lnTo>
                    <a:lnTo>
                      <a:pt x="4218" y="777"/>
                    </a:lnTo>
                    <a:lnTo>
                      <a:pt x="4219" y="783"/>
                    </a:lnTo>
                    <a:lnTo>
                      <a:pt x="4218" y="787"/>
                    </a:lnTo>
                    <a:lnTo>
                      <a:pt x="4217" y="790"/>
                    </a:lnTo>
                    <a:lnTo>
                      <a:pt x="4215" y="794"/>
                    </a:lnTo>
                    <a:lnTo>
                      <a:pt x="4212" y="797"/>
                    </a:lnTo>
                    <a:lnTo>
                      <a:pt x="4205" y="802"/>
                    </a:lnTo>
                    <a:lnTo>
                      <a:pt x="4198" y="806"/>
                    </a:lnTo>
                    <a:lnTo>
                      <a:pt x="4188" y="808"/>
                    </a:lnTo>
                    <a:lnTo>
                      <a:pt x="4175" y="810"/>
                    </a:lnTo>
                    <a:lnTo>
                      <a:pt x="4160" y="812"/>
                    </a:lnTo>
                    <a:lnTo>
                      <a:pt x="4146" y="814"/>
                    </a:lnTo>
                    <a:lnTo>
                      <a:pt x="4139" y="816"/>
                    </a:lnTo>
                    <a:lnTo>
                      <a:pt x="4134" y="820"/>
                    </a:lnTo>
                    <a:lnTo>
                      <a:pt x="4129" y="823"/>
                    </a:lnTo>
                    <a:lnTo>
                      <a:pt x="4127" y="829"/>
                    </a:lnTo>
                    <a:lnTo>
                      <a:pt x="4124" y="840"/>
                    </a:lnTo>
                    <a:lnTo>
                      <a:pt x="4124" y="848"/>
                    </a:lnTo>
                    <a:lnTo>
                      <a:pt x="4123" y="852"/>
                    </a:lnTo>
                    <a:lnTo>
                      <a:pt x="4123" y="854"/>
                    </a:lnTo>
                    <a:lnTo>
                      <a:pt x="4122" y="857"/>
                    </a:lnTo>
                    <a:lnTo>
                      <a:pt x="4119" y="858"/>
                    </a:lnTo>
                    <a:lnTo>
                      <a:pt x="4114" y="861"/>
                    </a:lnTo>
                    <a:lnTo>
                      <a:pt x="4106" y="865"/>
                    </a:lnTo>
                    <a:lnTo>
                      <a:pt x="4104" y="866"/>
                    </a:lnTo>
                    <a:lnTo>
                      <a:pt x="4100" y="870"/>
                    </a:lnTo>
                    <a:lnTo>
                      <a:pt x="4098" y="872"/>
                    </a:lnTo>
                    <a:lnTo>
                      <a:pt x="4097" y="876"/>
                    </a:lnTo>
                    <a:lnTo>
                      <a:pt x="4096" y="884"/>
                    </a:lnTo>
                    <a:lnTo>
                      <a:pt x="4098" y="894"/>
                    </a:lnTo>
                    <a:lnTo>
                      <a:pt x="4099" y="898"/>
                    </a:lnTo>
                    <a:lnTo>
                      <a:pt x="4102" y="904"/>
                    </a:lnTo>
                    <a:lnTo>
                      <a:pt x="4104" y="908"/>
                    </a:lnTo>
                    <a:lnTo>
                      <a:pt x="4106" y="913"/>
                    </a:lnTo>
                    <a:lnTo>
                      <a:pt x="4114" y="920"/>
                    </a:lnTo>
                    <a:lnTo>
                      <a:pt x="4121" y="927"/>
                    </a:lnTo>
                    <a:lnTo>
                      <a:pt x="4124" y="930"/>
                    </a:lnTo>
                    <a:lnTo>
                      <a:pt x="4127" y="934"/>
                    </a:lnTo>
                    <a:lnTo>
                      <a:pt x="4129" y="939"/>
                    </a:lnTo>
                    <a:lnTo>
                      <a:pt x="4131" y="942"/>
                    </a:lnTo>
                    <a:lnTo>
                      <a:pt x="4131" y="947"/>
                    </a:lnTo>
                    <a:lnTo>
                      <a:pt x="4131" y="951"/>
                    </a:lnTo>
                    <a:lnTo>
                      <a:pt x="4129" y="955"/>
                    </a:lnTo>
                    <a:lnTo>
                      <a:pt x="4128" y="959"/>
                    </a:lnTo>
                    <a:lnTo>
                      <a:pt x="4122" y="967"/>
                    </a:lnTo>
                    <a:lnTo>
                      <a:pt x="4116" y="976"/>
                    </a:lnTo>
                    <a:lnTo>
                      <a:pt x="4111" y="985"/>
                    </a:lnTo>
                    <a:lnTo>
                      <a:pt x="4105" y="995"/>
                    </a:lnTo>
                    <a:lnTo>
                      <a:pt x="4102" y="1004"/>
                    </a:lnTo>
                    <a:lnTo>
                      <a:pt x="4100" y="1012"/>
                    </a:lnTo>
                    <a:lnTo>
                      <a:pt x="4100" y="1016"/>
                    </a:lnTo>
                    <a:lnTo>
                      <a:pt x="4102" y="1020"/>
                    </a:lnTo>
                    <a:lnTo>
                      <a:pt x="4103" y="1023"/>
                    </a:lnTo>
                    <a:lnTo>
                      <a:pt x="4105" y="1027"/>
                    </a:lnTo>
                    <a:lnTo>
                      <a:pt x="4110" y="1033"/>
                    </a:lnTo>
                    <a:lnTo>
                      <a:pt x="4117" y="1036"/>
                    </a:lnTo>
                    <a:lnTo>
                      <a:pt x="4125" y="1037"/>
                    </a:lnTo>
                    <a:lnTo>
                      <a:pt x="4135" y="1037"/>
                    </a:lnTo>
                    <a:lnTo>
                      <a:pt x="4144" y="1035"/>
                    </a:lnTo>
                    <a:lnTo>
                      <a:pt x="4153" y="1033"/>
                    </a:lnTo>
                    <a:lnTo>
                      <a:pt x="4158" y="1031"/>
                    </a:lnTo>
                    <a:lnTo>
                      <a:pt x="4162" y="1031"/>
                    </a:lnTo>
                    <a:lnTo>
                      <a:pt x="4168" y="1033"/>
                    </a:lnTo>
                    <a:lnTo>
                      <a:pt x="4173" y="1035"/>
                    </a:lnTo>
                    <a:lnTo>
                      <a:pt x="4179" y="1037"/>
                    </a:lnTo>
                    <a:lnTo>
                      <a:pt x="4184" y="1040"/>
                    </a:lnTo>
                    <a:lnTo>
                      <a:pt x="4188" y="1043"/>
                    </a:lnTo>
                    <a:lnTo>
                      <a:pt x="4191" y="1047"/>
                    </a:lnTo>
                    <a:lnTo>
                      <a:pt x="4194" y="1056"/>
                    </a:lnTo>
                    <a:lnTo>
                      <a:pt x="4196" y="1067"/>
                    </a:lnTo>
                    <a:lnTo>
                      <a:pt x="4196" y="1078"/>
                    </a:lnTo>
                    <a:lnTo>
                      <a:pt x="4194" y="1086"/>
                    </a:lnTo>
                    <a:lnTo>
                      <a:pt x="4192" y="1090"/>
                    </a:lnTo>
                    <a:lnTo>
                      <a:pt x="4190" y="1093"/>
                    </a:lnTo>
                    <a:lnTo>
                      <a:pt x="4185" y="1097"/>
                    </a:lnTo>
                    <a:lnTo>
                      <a:pt x="4180" y="1099"/>
                    </a:lnTo>
                    <a:lnTo>
                      <a:pt x="4171" y="1103"/>
                    </a:lnTo>
                    <a:lnTo>
                      <a:pt x="4162" y="1105"/>
                    </a:lnTo>
                    <a:lnTo>
                      <a:pt x="4154" y="1109"/>
                    </a:lnTo>
                    <a:lnTo>
                      <a:pt x="4146" y="1112"/>
                    </a:lnTo>
                    <a:lnTo>
                      <a:pt x="4142" y="1115"/>
                    </a:lnTo>
                    <a:lnTo>
                      <a:pt x="4139" y="1117"/>
                    </a:lnTo>
                    <a:lnTo>
                      <a:pt x="4136" y="1119"/>
                    </a:lnTo>
                    <a:lnTo>
                      <a:pt x="4135" y="1123"/>
                    </a:lnTo>
                    <a:lnTo>
                      <a:pt x="4135" y="1130"/>
                    </a:lnTo>
                    <a:lnTo>
                      <a:pt x="4137" y="1136"/>
                    </a:lnTo>
                    <a:lnTo>
                      <a:pt x="4141" y="1141"/>
                    </a:lnTo>
                    <a:lnTo>
                      <a:pt x="4146" y="1146"/>
                    </a:lnTo>
                    <a:lnTo>
                      <a:pt x="4152" y="1149"/>
                    </a:lnTo>
                    <a:lnTo>
                      <a:pt x="4155" y="1155"/>
                    </a:lnTo>
                    <a:lnTo>
                      <a:pt x="4156" y="1157"/>
                    </a:lnTo>
                    <a:lnTo>
                      <a:pt x="4158" y="1161"/>
                    </a:lnTo>
                    <a:lnTo>
                      <a:pt x="4158" y="1165"/>
                    </a:lnTo>
                    <a:lnTo>
                      <a:pt x="4156" y="1168"/>
                    </a:lnTo>
                    <a:lnTo>
                      <a:pt x="4155" y="1173"/>
                    </a:lnTo>
                    <a:lnTo>
                      <a:pt x="4154" y="1178"/>
                    </a:lnTo>
                    <a:lnTo>
                      <a:pt x="4154" y="1181"/>
                    </a:lnTo>
                    <a:lnTo>
                      <a:pt x="4155" y="1187"/>
                    </a:lnTo>
                    <a:lnTo>
                      <a:pt x="4156" y="1198"/>
                    </a:lnTo>
                    <a:lnTo>
                      <a:pt x="4156" y="1211"/>
                    </a:lnTo>
                    <a:lnTo>
                      <a:pt x="4154" y="1225"/>
                    </a:lnTo>
                    <a:lnTo>
                      <a:pt x="4152" y="1238"/>
                    </a:lnTo>
                    <a:lnTo>
                      <a:pt x="4149" y="1249"/>
                    </a:lnTo>
                    <a:lnTo>
                      <a:pt x="4147" y="1256"/>
                    </a:lnTo>
                    <a:lnTo>
                      <a:pt x="4147" y="1260"/>
                    </a:lnTo>
                    <a:lnTo>
                      <a:pt x="4148" y="1263"/>
                    </a:lnTo>
                    <a:lnTo>
                      <a:pt x="4148" y="1267"/>
                    </a:lnTo>
                    <a:lnTo>
                      <a:pt x="4150" y="1272"/>
                    </a:lnTo>
                    <a:lnTo>
                      <a:pt x="4154" y="1279"/>
                    </a:lnTo>
                    <a:lnTo>
                      <a:pt x="4159" y="1283"/>
                    </a:lnTo>
                    <a:lnTo>
                      <a:pt x="4160" y="1285"/>
                    </a:lnTo>
                    <a:lnTo>
                      <a:pt x="4160" y="1287"/>
                    </a:lnTo>
                    <a:lnTo>
                      <a:pt x="4160" y="1289"/>
                    </a:lnTo>
                    <a:lnTo>
                      <a:pt x="4159" y="1293"/>
                    </a:lnTo>
                    <a:lnTo>
                      <a:pt x="4147" y="1307"/>
                    </a:lnTo>
                    <a:lnTo>
                      <a:pt x="4135" y="1321"/>
                    </a:lnTo>
                    <a:lnTo>
                      <a:pt x="4131" y="1330"/>
                    </a:lnTo>
                    <a:lnTo>
                      <a:pt x="4129" y="1336"/>
                    </a:lnTo>
                    <a:lnTo>
                      <a:pt x="4128" y="1343"/>
                    </a:lnTo>
                    <a:lnTo>
                      <a:pt x="4127" y="1350"/>
                    </a:lnTo>
                    <a:lnTo>
                      <a:pt x="4124" y="1357"/>
                    </a:lnTo>
                    <a:lnTo>
                      <a:pt x="4121" y="1362"/>
                    </a:lnTo>
                    <a:lnTo>
                      <a:pt x="4118" y="1364"/>
                    </a:lnTo>
                    <a:lnTo>
                      <a:pt x="4116" y="1365"/>
                    </a:lnTo>
                    <a:lnTo>
                      <a:pt x="4111" y="1367"/>
                    </a:lnTo>
                    <a:lnTo>
                      <a:pt x="4108" y="1368"/>
                    </a:lnTo>
                    <a:lnTo>
                      <a:pt x="4096" y="1368"/>
                    </a:lnTo>
                    <a:lnTo>
                      <a:pt x="4085" y="1369"/>
                    </a:lnTo>
                    <a:lnTo>
                      <a:pt x="4074" y="1370"/>
                    </a:lnTo>
                    <a:lnTo>
                      <a:pt x="4067" y="1374"/>
                    </a:lnTo>
                    <a:lnTo>
                      <a:pt x="4061" y="1380"/>
                    </a:lnTo>
                    <a:lnTo>
                      <a:pt x="4055" y="1388"/>
                    </a:lnTo>
                    <a:lnTo>
                      <a:pt x="4054" y="1393"/>
                    </a:lnTo>
                    <a:lnTo>
                      <a:pt x="4053" y="1398"/>
                    </a:lnTo>
                    <a:lnTo>
                      <a:pt x="4052" y="1402"/>
                    </a:lnTo>
                    <a:lnTo>
                      <a:pt x="4053" y="1407"/>
                    </a:lnTo>
                    <a:lnTo>
                      <a:pt x="4056" y="1417"/>
                    </a:lnTo>
                    <a:lnTo>
                      <a:pt x="4061" y="1427"/>
                    </a:lnTo>
                    <a:lnTo>
                      <a:pt x="4067" y="1438"/>
                    </a:lnTo>
                    <a:lnTo>
                      <a:pt x="4072" y="1446"/>
                    </a:lnTo>
                    <a:lnTo>
                      <a:pt x="4077" y="1453"/>
                    </a:lnTo>
                    <a:lnTo>
                      <a:pt x="4080" y="1459"/>
                    </a:lnTo>
                    <a:lnTo>
                      <a:pt x="4083" y="1466"/>
                    </a:lnTo>
                    <a:lnTo>
                      <a:pt x="4085" y="1474"/>
                    </a:lnTo>
                    <a:lnTo>
                      <a:pt x="4087" y="1480"/>
                    </a:lnTo>
                    <a:lnTo>
                      <a:pt x="4092" y="1483"/>
                    </a:lnTo>
                    <a:lnTo>
                      <a:pt x="4096" y="1485"/>
                    </a:lnTo>
                    <a:lnTo>
                      <a:pt x="4100" y="1485"/>
                    </a:lnTo>
                    <a:lnTo>
                      <a:pt x="4105" y="1487"/>
                    </a:lnTo>
                    <a:lnTo>
                      <a:pt x="4110" y="1488"/>
                    </a:lnTo>
                    <a:lnTo>
                      <a:pt x="4115" y="1491"/>
                    </a:lnTo>
                    <a:lnTo>
                      <a:pt x="4121" y="1497"/>
                    </a:lnTo>
                    <a:lnTo>
                      <a:pt x="4124" y="1504"/>
                    </a:lnTo>
                    <a:lnTo>
                      <a:pt x="4128" y="1513"/>
                    </a:lnTo>
                    <a:lnTo>
                      <a:pt x="4129" y="1516"/>
                    </a:lnTo>
                    <a:lnTo>
                      <a:pt x="4130" y="1520"/>
                    </a:lnTo>
                    <a:lnTo>
                      <a:pt x="4130" y="1524"/>
                    </a:lnTo>
                    <a:lnTo>
                      <a:pt x="4129" y="1526"/>
                    </a:lnTo>
                    <a:lnTo>
                      <a:pt x="4125" y="1531"/>
                    </a:lnTo>
                    <a:lnTo>
                      <a:pt x="4122" y="1535"/>
                    </a:lnTo>
                    <a:lnTo>
                      <a:pt x="4121" y="1537"/>
                    </a:lnTo>
                    <a:lnTo>
                      <a:pt x="4121" y="1540"/>
                    </a:lnTo>
                    <a:lnTo>
                      <a:pt x="4121" y="1544"/>
                    </a:lnTo>
                    <a:lnTo>
                      <a:pt x="4123" y="1548"/>
                    </a:lnTo>
                    <a:lnTo>
                      <a:pt x="4130" y="1558"/>
                    </a:lnTo>
                    <a:lnTo>
                      <a:pt x="4135" y="1567"/>
                    </a:lnTo>
                    <a:lnTo>
                      <a:pt x="4137" y="1572"/>
                    </a:lnTo>
                    <a:lnTo>
                      <a:pt x="4139" y="1576"/>
                    </a:lnTo>
                    <a:lnTo>
                      <a:pt x="4140" y="1581"/>
                    </a:lnTo>
                    <a:lnTo>
                      <a:pt x="4140" y="1587"/>
                    </a:lnTo>
                    <a:lnTo>
                      <a:pt x="4139" y="1597"/>
                    </a:lnTo>
                    <a:lnTo>
                      <a:pt x="4136" y="1607"/>
                    </a:lnTo>
                    <a:lnTo>
                      <a:pt x="4136" y="1610"/>
                    </a:lnTo>
                    <a:lnTo>
                      <a:pt x="4137" y="1614"/>
                    </a:lnTo>
                    <a:lnTo>
                      <a:pt x="4140" y="1617"/>
                    </a:lnTo>
                    <a:lnTo>
                      <a:pt x="4143" y="1621"/>
                    </a:lnTo>
                    <a:lnTo>
                      <a:pt x="4156" y="1628"/>
                    </a:lnTo>
                    <a:lnTo>
                      <a:pt x="4174" y="1635"/>
                    </a:lnTo>
                    <a:lnTo>
                      <a:pt x="4182" y="1640"/>
                    </a:lnTo>
                    <a:lnTo>
                      <a:pt x="4191" y="1645"/>
                    </a:lnTo>
                    <a:lnTo>
                      <a:pt x="4197" y="1651"/>
                    </a:lnTo>
                    <a:lnTo>
                      <a:pt x="4200" y="1657"/>
                    </a:lnTo>
                    <a:lnTo>
                      <a:pt x="4203" y="1663"/>
                    </a:lnTo>
                    <a:lnTo>
                      <a:pt x="4205" y="1669"/>
                    </a:lnTo>
                    <a:lnTo>
                      <a:pt x="4205" y="1673"/>
                    </a:lnTo>
                    <a:lnTo>
                      <a:pt x="4206" y="1678"/>
                    </a:lnTo>
                    <a:lnTo>
                      <a:pt x="4205" y="1686"/>
                    </a:lnTo>
                    <a:lnTo>
                      <a:pt x="4205" y="1697"/>
                    </a:lnTo>
                    <a:lnTo>
                      <a:pt x="4205" y="1709"/>
                    </a:lnTo>
                    <a:lnTo>
                      <a:pt x="4209" y="1724"/>
                    </a:lnTo>
                    <a:lnTo>
                      <a:pt x="4211" y="1732"/>
                    </a:lnTo>
                    <a:lnTo>
                      <a:pt x="4213" y="1739"/>
                    </a:lnTo>
                    <a:lnTo>
                      <a:pt x="4217" y="1745"/>
                    </a:lnTo>
                    <a:lnTo>
                      <a:pt x="4221" y="1749"/>
                    </a:lnTo>
                    <a:lnTo>
                      <a:pt x="4228" y="1760"/>
                    </a:lnTo>
                    <a:lnTo>
                      <a:pt x="4235" y="1774"/>
                    </a:lnTo>
                    <a:lnTo>
                      <a:pt x="4240" y="1780"/>
                    </a:lnTo>
                    <a:lnTo>
                      <a:pt x="4243" y="1786"/>
                    </a:lnTo>
                    <a:lnTo>
                      <a:pt x="4248" y="1791"/>
                    </a:lnTo>
                    <a:lnTo>
                      <a:pt x="4251" y="1795"/>
                    </a:lnTo>
                    <a:lnTo>
                      <a:pt x="4256" y="1797"/>
                    </a:lnTo>
                    <a:lnTo>
                      <a:pt x="4261" y="1798"/>
                    </a:lnTo>
                    <a:lnTo>
                      <a:pt x="4267" y="1799"/>
                    </a:lnTo>
                    <a:lnTo>
                      <a:pt x="4273" y="1799"/>
                    </a:lnTo>
                    <a:lnTo>
                      <a:pt x="4279" y="1799"/>
                    </a:lnTo>
                    <a:lnTo>
                      <a:pt x="4285" y="1800"/>
                    </a:lnTo>
                    <a:lnTo>
                      <a:pt x="4289" y="1803"/>
                    </a:lnTo>
                    <a:lnTo>
                      <a:pt x="4293" y="1805"/>
                    </a:lnTo>
                    <a:lnTo>
                      <a:pt x="4300" y="1811"/>
                    </a:lnTo>
                    <a:lnTo>
                      <a:pt x="4307" y="1816"/>
                    </a:lnTo>
                    <a:lnTo>
                      <a:pt x="4317" y="1818"/>
                    </a:lnTo>
                    <a:lnTo>
                      <a:pt x="4326" y="1819"/>
                    </a:lnTo>
                    <a:lnTo>
                      <a:pt x="4331" y="1819"/>
                    </a:lnTo>
                    <a:lnTo>
                      <a:pt x="4333" y="1821"/>
                    </a:lnTo>
                    <a:lnTo>
                      <a:pt x="4336" y="1822"/>
                    </a:lnTo>
                    <a:lnTo>
                      <a:pt x="4336" y="1824"/>
                    </a:lnTo>
                    <a:lnTo>
                      <a:pt x="4335" y="1830"/>
                    </a:lnTo>
                    <a:lnTo>
                      <a:pt x="4331" y="1836"/>
                    </a:lnTo>
                    <a:lnTo>
                      <a:pt x="4330" y="1838"/>
                    </a:lnTo>
                    <a:lnTo>
                      <a:pt x="4330" y="1841"/>
                    </a:lnTo>
                    <a:lnTo>
                      <a:pt x="4330" y="1843"/>
                    </a:lnTo>
                    <a:lnTo>
                      <a:pt x="4332" y="1846"/>
                    </a:lnTo>
                    <a:lnTo>
                      <a:pt x="4337" y="1852"/>
                    </a:lnTo>
                    <a:lnTo>
                      <a:pt x="4343" y="1858"/>
                    </a:lnTo>
                    <a:lnTo>
                      <a:pt x="4352" y="1865"/>
                    </a:lnTo>
                    <a:lnTo>
                      <a:pt x="4366" y="1872"/>
                    </a:lnTo>
                    <a:lnTo>
                      <a:pt x="4374" y="1874"/>
                    </a:lnTo>
                    <a:lnTo>
                      <a:pt x="4381" y="1877"/>
                    </a:lnTo>
                    <a:lnTo>
                      <a:pt x="4388" y="1878"/>
                    </a:lnTo>
                    <a:lnTo>
                      <a:pt x="4395" y="1878"/>
                    </a:lnTo>
                    <a:lnTo>
                      <a:pt x="4401" y="1875"/>
                    </a:lnTo>
                    <a:lnTo>
                      <a:pt x="4407" y="1873"/>
                    </a:lnTo>
                    <a:lnTo>
                      <a:pt x="4412" y="1871"/>
                    </a:lnTo>
                    <a:lnTo>
                      <a:pt x="4415" y="1867"/>
                    </a:lnTo>
                    <a:lnTo>
                      <a:pt x="4424" y="1858"/>
                    </a:lnTo>
                    <a:lnTo>
                      <a:pt x="4431" y="1849"/>
                    </a:lnTo>
                    <a:lnTo>
                      <a:pt x="4435" y="1846"/>
                    </a:lnTo>
                    <a:lnTo>
                      <a:pt x="4439" y="1842"/>
                    </a:lnTo>
                    <a:lnTo>
                      <a:pt x="4443" y="1840"/>
                    </a:lnTo>
                    <a:lnTo>
                      <a:pt x="4448" y="1837"/>
                    </a:lnTo>
                    <a:lnTo>
                      <a:pt x="4451" y="1837"/>
                    </a:lnTo>
                    <a:lnTo>
                      <a:pt x="4455" y="1837"/>
                    </a:lnTo>
                    <a:lnTo>
                      <a:pt x="4458" y="1838"/>
                    </a:lnTo>
                    <a:lnTo>
                      <a:pt x="4462" y="1842"/>
                    </a:lnTo>
                    <a:lnTo>
                      <a:pt x="4464" y="1846"/>
                    </a:lnTo>
                    <a:lnTo>
                      <a:pt x="4468" y="1848"/>
                    </a:lnTo>
                    <a:lnTo>
                      <a:pt x="4470" y="1850"/>
                    </a:lnTo>
                    <a:lnTo>
                      <a:pt x="4475" y="1853"/>
                    </a:lnTo>
                    <a:lnTo>
                      <a:pt x="4484" y="1854"/>
                    </a:lnTo>
                    <a:lnTo>
                      <a:pt x="4495" y="1854"/>
                    </a:lnTo>
                    <a:lnTo>
                      <a:pt x="4507" y="1854"/>
                    </a:lnTo>
                    <a:lnTo>
                      <a:pt x="4517" y="1850"/>
                    </a:lnTo>
                    <a:lnTo>
                      <a:pt x="4520" y="1849"/>
                    </a:lnTo>
                    <a:lnTo>
                      <a:pt x="4522" y="1846"/>
                    </a:lnTo>
                    <a:lnTo>
                      <a:pt x="4525" y="1842"/>
                    </a:lnTo>
                    <a:lnTo>
                      <a:pt x="4527" y="1838"/>
                    </a:lnTo>
                    <a:lnTo>
                      <a:pt x="4531" y="1831"/>
                    </a:lnTo>
                    <a:lnTo>
                      <a:pt x="4536" y="1827"/>
                    </a:lnTo>
                    <a:lnTo>
                      <a:pt x="4539" y="1824"/>
                    </a:lnTo>
                    <a:lnTo>
                      <a:pt x="4543" y="1824"/>
                    </a:lnTo>
                    <a:lnTo>
                      <a:pt x="4546" y="1823"/>
                    </a:lnTo>
                    <a:lnTo>
                      <a:pt x="4552" y="1824"/>
                    </a:lnTo>
                    <a:lnTo>
                      <a:pt x="4563" y="1825"/>
                    </a:lnTo>
                    <a:lnTo>
                      <a:pt x="4574" y="1827"/>
                    </a:lnTo>
                    <a:lnTo>
                      <a:pt x="4582" y="1828"/>
                    </a:lnTo>
                    <a:lnTo>
                      <a:pt x="4591" y="1829"/>
                    </a:lnTo>
                    <a:lnTo>
                      <a:pt x="4595" y="1830"/>
                    </a:lnTo>
                    <a:lnTo>
                      <a:pt x="4597" y="1831"/>
                    </a:lnTo>
                    <a:lnTo>
                      <a:pt x="4600" y="1833"/>
                    </a:lnTo>
                    <a:lnTo>
                      <a:pt x="4601" y="1834"/>
                    </a:lnTo>
                    <a:lnTo>
                      <a:pt x="4601" y="1836"/>
                    </a:lnTo>
                    <a:lnTo>
                      <a:pt x="4601" y="1837"/>
                    </a:lnTo>
                    <a:lnTo>
                      <a:pt x="4599" y="1840"/>
                    </a:lnTo>
                    <a:lnTo>
                      <a:pt x="4596" y="1841"/>
                    </a:lnTo>
                    <a:lnTo>
                      <a:pt x="4590" y="1846"/>
                    </a:lnTo>
                    <a:lnTo>
                      <a:pt x="4587" y="1853"/>
                    </a:lnTo>
                    <a:lnTo>
                      <a:pt x="4585" y="1856"/>
                    </a:lnTo>
                    <a:lnTo>
                      <a:pt x="4585" y="1861"/>
                    </a:lnTo>
                    <a:lnTo>
                      <a:pt x="4587" y="1866"/>
                    </a:lnTo>
                    <a:lnTo>
                      <a:pt x="4589" y="1872"/>
                    </a:lnTo>
                    <a:lnTo>
                      <a:pt x="4596" y="1882"/>
                    </a:lnTo>
                    <a:lnTo>
                      <a:pt x="4605" y="1894"/>
                    </a:lnTo>
                    <a:lnTo>
                      <a:pt x="4613" y="1907"/>
                    </a:lnTo>
                    <a:lnTo>
                      <a:pt x="4621" y="1923"/>
                    </a:lnTo>
                    <a:lnTo>
                      <a:pt x="4627" y="1938"/>
                    </a:lnTo>
                    <a:lnTo>
                      <a:pt x="4634" y="1953"/>
                    </a:lnTo>
                    <a:lnTo>
                      <a:pt x="4638" y="1960"/>
                    </a:lnTo>
                    <a:lnTo>
                      <a:pt x="4641" y="1968"/>
                    </a:lnTo>
                    <a:lnTo>
                      <a:pt x="4647" y="1975"/>
                    </a:lnTo>
                    <a:lnTo>
                      <a:pt x="4653" y="1982"/>
                    </a:lnTo>
                    <a:lnTo>
                      <a:pt x="4660" y="1989"/>
                    </a:lnTo>
                    <a:lnTo>
                      <a:pt x="4668" y="1997"/>
                    </a:lnTo>
                    <a:lnTo>
                      <a:pt x="4675" y="2001"/>
                    </a:lnTo>
                    <a:lnTo>
                      <a:pt x="4681" y="2006"/>
                    </a:lnTo>
                    <a:lnTo>
                      <a:pt x="4694" y="2013"/>
                    </a:lnTo>
                    <a:lnTo>
                      <a:pt x="4704" y="2017"/>
                    </a:lnTo>
                    <a:lnTo>
                      <a:pt x="4715" y="2020"/>
                    </a:lnTo>
                    <a:lnTo>
                      <a:pt x="4726" y="2025"/>
                    </a:lnTo>
                    <a:lnTo>
                      <a:pt x="4731" y="2029"/>
                    </a:lnTo>
                    <a:lnTo>
                      <a:pt x="4734" y="2032"/>
                    </a:lnTo>
                    <a:lnTo>
                      <a:pt x="4739" y="2036"/>
                    </a:lnTo>
                    <a:lnTo>
                      <a:pt x="4741" y="2041"/>
                    </a:lnTo>
                    <a:lnTo>
                      <a:pt x="4748" y="2052"/>
                    </a:lnTo>
                    <a:lnTo>
                      <a:pt x="4757" y="2067"/>
                    </a:lnTo>
                    <a:lnTo>
                      <a:pt x="4765" y="2080"/>
                    </a:lnTo>
                    <a:lnTo>
                      <a:pt x="4772" y="2088"/>
                    </a:lnTo>
                    <a:lnTo>
                      <a:pt x="4776" y="2089"/>
                    </a:lnTo>
                    <a:lnTo>
                      <a:pt x="4779" y="2089"/>
                    </a:lnTo>
                    <a:lnTo>
                      <a:pt x="4784" y="2088"/>
                    </a:lnTo>
                    <a:lnTo>
                      <a:pt x="4789" y="2087"/>
                    </a:lnTo>
                    <a:lnTo>
                      <a:pt x="4797" y="2081"/>
                    </a:lnTo>
                    <a:lnTo>
                      <a:pt x="4805" y="2075"/>
                    </a:lnTo>
                    <a:lnTo>
                      <a:pt x="4809" y="2073"/>
                    </a:lnTo>
                    <a:lnTo>
                      <a:pt x="4817" y="2073"/>
                    </a:lnTo>
                    <a:lnTo>
                      <a:pt x="4826" y="2074"/>
                    </a:lnTo>
                    <a:lnTo>
                      <a:pt x="4836" y="2076"/>
                    </a:lnTo>
                    <a:lnTo>
                      <a:pt x="4845" y="2080"/>
                    </a:lnTo>
                    <a:lnTo>
                      <a:pt x="4852" y="2083"/>
                    </a:lnTo>
                    <a:lnTo>
                      <a:pt x="4854" y="2086"/>
                    </a:lnTo>
                    <a:lnTo>
                      <a:pt x="4857" y="2088"/>
                    </a:lnTo>
                    <a:lnTo>
                      <a:pt x="4857" y="2090"/>
                    </a:lnTo>
                    <a:lnTo>
                      <a:pt x="4857" y="2094"/>
                    </a:lnTo>
                    <a:lnTo>
                      <a:pt x="4852" y="2104"/>
                    </a:lnTo>
                    <a:lnTo>
                      <a:pt x="4848" y="2112"/>
                    </a:lnTo>
                    <a:lnTo>
                      <a:pt x="4847" y="2115"/>
                    </a:lnTo>
                    <a:lnTo>
                      <a:pt x="4846" y="2120"/>
                    </a:lnTo>
                    <a:lnTo>
                      <a:pt x="4846" y="2124"/>
                    </a:lnTo>
                    <a:lnTo>
                      <a:pt x="4847" y="2130"/>
                    </a:lnTo>
                    <a:lnTo>
                      <a:pt x="4849" y="2134"/>
                    </a:lnTo>
                    <a:lnTo>
                      <a:pt x="4853" y="2137"/>
                    </a:lnTo>
                    <a:lnTo>
                      <a:pt x="4857" y="2139"/>
                    </a:lnTo>
                    <a:lnTo>
                      <a:pt x="4861" y="2140"/>
                    </a:lnTo>
                    <a:lnTo>
                      <a:pt x="4870" y="2140"/>
                    </a:lnTo>
                    <a:lnTo>
                      <a:pt x="4876" y="2138"/>
                    </a:lnTo>
                    <a:lnTo>
                      <a:pt x="4879" y="2137"/>
                    </a:lnTo>
                    <a:lnTo>
                      <a:pt x="4883" y="2137"/>
                    </a:lnTo>
                    <a:lnTo>
                      <a:pt x="4887" y="2139"/>
                    </a:lnTo>
                    <a:lnTo>
                      <a:pt x="4891" y="2143"/>
                    </a:lnTo>
                    <a:lnTo>
                      <a:pt x="4902" y="2142"/>
                    </a:lnTo>
                    <a:lnTo>
                      <a:pt x="4922" y="2143"/>
                    </a:lnTo>
                    <a:lnTo>
                      <a:pt x="4941" y="2156"/>
                    </a:lnTo>
                    <a:lnTo>
                      <a:pt x="4955" y="2167"/>
                    </a:lnTo>
                    <a:lnTo>
                      <a:pt x="4967" y="2169"/>
                    </a:lnTo>
                    <a:lnTo>
                      <a:pt x="4980" y="2170"/>
                    </a:lnTo>
                    <a:lnTo>
                      <a:pt x="4994" y="2170"/>
                    </a:lnTo>
                    <a:lnTo>
                      <a:pt x="5006" y="2169"/>
                    </a:lnTo>
                    <a:lnTo>
                      <a:pt x="5013" y="2167"/>
                    </a:lnTo>
                    <a:lnTo>
                      <a:pt x="5019" y="2165"/>
                    </a:lnTo>
                    <a:lnTo>
                      <a:pt x="5022" y="2165"/>
                    </a:lnTo>
                    <a:lnTo>
                      <a:pt x="5024" y="2167"/>
                    </a:lnTo>
                    <a:lnTo>
                      <a:pt x="5028" y="2168"/>
                    </a:lnTo>
                    <a:lnTo>
                      <a:pt x="5032" y="2171"/>
                    </a:lnTo>
                    <a:lnTo>
                      <a:pt x="5042" y="2180"/>
                    </a:lnTo>
                    <a:lnTo>
                      <a:pt x="5053" y="2188"/>
                    </a:lnTo>
                    <a:lnTo>
                      <a:pt x="5062" y="2194"/>
                    </a:lnTo>
                    <a:lnTo>
                      <a:pt x="5069" y="2197"/>
                    </a:lnTo>
                    <a:lnTo>
                      <a:pt x="5076" y="2200"/>
                    </a:lnTo>
                    <a:lnTo>
                      <a:pt x="5084" y="2199"/>
                    </a:lnTo>
                    <a:lnTo>
                      <a:pt x="5091" y="2196"/>
                    </a:lnTo>
                    <a:lnTo>
                      <a:pt x="5097" y="2194"/>
                    </a:lnTo>
                    <a:lnTo>
                      <a:pt x="5099" y="2193"/>
                    </a:lnTo>
                    <a:lnTo>
                      <a:pt x="5104" y="2192"/>
                    </a:lnTo>
                    <a:lnTo>
                      <a:pt x="5107" y="2192"/>
                    </a:lnTo>
                    <a:lnTo>
                      <a:pt x="5112" y="2192"/>
                    </a:lnTo>
                    <a:lnTo>
                      <a:pt x="5117" y="2193"/>
                    </a:lnTo>
                    <a:lnTo>
                      <a:pt x="5120" y="2195"/>
                    </a:lnTo>
                    <a:lnTo>
                      <a:pt x="5124" y="2197"/>
                    </a:lnTo>
                    <a:lnTo>
                      <a:pt x="5126" y="2200"/>
                    </a:lnTo>
                    <a:lnTo>
                      <a:pt x="5130" y="2214"/>
                    </a:lnTo>
                    <a:lnTo>
                      <a:pt x="5133" y="2230"/>
                    </a:lnTo>
                    <a:lnTo>
                      <a:pt x="5135" y="2232"/>
                    </a:lnTo>
                    <a:lnTo>
                      <a:pt x="5137" y="2234"/>
                    </a:lnTo>
                    <a:lnTo>
                      <a:pt x="5139" y="2235"/>
                    </a:lnTo>
                    <a:lnTo>
                      <a:pt x="5143" y="2237"/>
                    </a:lnTo>
                    <a:lnTo>
                      <a:pt x="5150" y="2237"/>
                    </a:lnTo>
                    <a:lnTo>
                      <a:pt x="5160" y="2235"/>
                    </a:lnTo>
                    <a:lnTo>
                      <a:pt x="5170" y="2233"/>
                    </a:lnTo>
                    <a:lnTo>
                      <a:pt x="5182" y="2232"/>
                    </a:lnTo>
                    <a:lnTo>
                      <a:pt x="5188" y="2232"/>
                    </a:lnTo>
                    <a:lnTo>
                      <a:pt x="5194" y="2233"/>
                    </a:lnTo>
                    <a:lnTo>
                      <a:pt x="5199" y="2235"/>
                    </a:lnTo>
                    <a:lnTo>
                      <a:pt x="5202" y="2239"/>
                    </a:lnTo>
                    <a:lnTo>
                      <a:pt x="5207" y="2247"/>
                    </a:lnTo>
                    <a:lnTo>
                      <a:pt x="5212" y="2257"/>
                    </a:lnTo>
                    <a:lnTo>
                      <a:pt x="5218" y="2265"/>
                    </a:lnTo>
                    <a:lnTo>
                      <a:pt x="5225" y="2276"/>
                    </a:lnTo>
                    <a:lnTo>
                      <a:pt x="5233" y="2284"/>
                    </a:lnTo>
                    <a:lnTo>
                      <a:pt x="5239" y="2290"/>
                    </a:lnTo>
                    <a:lnTo>
                      <a:pt x="5243" y="2293"/>
                    </a:lnTo>
                    <a:lnTo>
                      <a:pt x="5246" y="2294"/>
                    </a:lnTo>
                    <a:lnTo>
                      <a:pt x="5250" y="2295"/>
                    </a:lnTo>
                    <a:lnTo>
                      <a:pt x="5255" y="2294"/>
                    </a:lnTo>
                    <a:lnTo>
                      <a:pt x="5262" y="2294"/>
                    </a:lnTo>
                    <a:lnTo>
                      <a:pt x="5268" y="2294"/>
                    </a:lnTo>
                    <a:lnTo>
                      <a:pt x="5270" y="2295"/>
                    </a:lnTo>
                    <a:lnTo>
                      <a:pt x="5273" y="2297"/>
                    </a:lnTo>
                    <a:lnTo>
                      <a:pt x="5274" y="2300"/>
                    </a:lnTo>
                    <a:lnTo>
                      <a:pt x="5275" y="2302"/>
                    </a:lnTo>
                    <a:lnTo>
                      <a:pt x="5277" y="2310"/>
                    </a:lnTo>
                    <a:lnTo>
                      <a:pt x="5281" y="2317"/>
                    </a:lnTo>
                    <a:lnTo>
                      <a:pt x="5283" y="2320"/>
                    </a:lnTo>
                    <a:lnTo>
                      <a:pt x="5287" y="2323"/>
                    </a:lnTo>
                    <a:lnTo>
                      <a:pt x="5290" y="2325"/>
                    </a:lnTo>
                    <a:lnTo>
                      <a:pt x="5296" y="2326"/>
                    </a:lnTo>
                    <a:lnTo>
                      <a:pt x="5306" y="2325"/>
                    </a:lnTo>
                    <a:lnTo>
                      <a:pt x="5313" y="2322"/>
                    </a:lnTo>
                    <a:lnTo>
                      <a:pt x="5320" y="2319"/>
                    </a:lnTo>
                    <a:lnTo>
                      <a:pt x="5328" y="2312"/>
                    </a:lnTo>
                    <a:lnTo>
                      <a:pt x="5333" y="2308"/>
                    </a:lnTo>
                    <a:lnTo>
                      <a:pt x="5339" y="2306"/>
                    </a:lnTo>
                    <a:lnTo>
                      <a:pt x="5345" y="2303"/>
                    </a:lnTo>
                    <a:lnTo>
                      <a:pt x="5352" y="2302"/>
                    </a:lnTo>
                    <a:lnTo>
                      <a:pt x="5366" y="2302"/>
                    </a:lnTo>
                    <a:lnTo>
                      <a:pt x="5377" y="2302"/>
                    </a:lnTo>
                    <a:lnTo>
                      <a:pt x="5382" y="2303"/>
                    </a:lnTo>
                    <a:lnTo>
                      <a:pt x="5387" y="2306"/>
                    </a:lnTo>
                    <a:lnTo>
                      <a:pt x="5390" y="2307"/>
                    </a:lnTo>
                    <a:lnTo>
                      <a:pt x="5395" y="2310"/>
                    </a:lnTo>
                    <a:lnTo>
                      <a:pt x="5402" y="2317"/>
                    </a:lnTo>
                    <a:lnTo>
                      <a:pt x="5408" y="2327"/>
                    </a:lnTo>
                    <a:lnTo>
                      <a:pt x="5414" y="2338"/>
                    </a:lnTo>
                    <a:lnTo>
                      <a:pt x="5420" y="2347"/>
                    </a:lnTo>
                    <a:lnTo>
                      <a:pt x="5424" y="2351"/>
                    </a:lnTo>
                    <a:lnTo>
                      <a:pt x="5427" y="2353"/>
                    </a:lnTo>
                    <a:lnTo>
                      <a:pt x="5431" y="2354"/>
                    </a:lnTo>
                    <a:lnTo>
                      <a:pt x="5435" y="2354"/>
                    </a:lnTo>
                    <a:lnTo>
                      <a:pt x="5444" y="2353"/>
                    </a:lnTo>
                    <a:lnTo>
                      <a:pt x="5451" y="2353"/>
                    </a:lnTo>
                    <a:lnTo>
                      <a:pt x="5454" y="2354"/>
                    </a:lnTo>
                    <a:lnTo>
                      <a:pt x="5457" y="2356"/>
                    </a:lnTo>
                    <a:lnTo>
                      <a:pt x="5459" y="2357"/>
                    </a:lnTo>
                    <a:lnTo>
                      <a:pt x="5462" y="2359"/>
                    </a:lnTo>
                    <a:lnTo>
                      <a:pt x="5468" y="2365"/>
                    </a:lnTo>
                    <a:lnTo>
                      <a:pt x="5478" y="2370"/>
                    </a:lnTo>
                    <a:lnTo>
                      <a:pt x="5489" y="2373"/>
                    </a:lnTo>
                    <a:lnTo>
                      <a:pt x="5498" y="2376"/>
                    </a:lnTo>
                    <a:lnTo>
                      <a:pt x="5507" y="2375"/>
                    </a:lnTo>
                    <a:lnTo>
                      <a:pt x="5514" y="2372"/>
                    </a:lnTo>
                    <a:lnTo>
                      <a:pt x="5520" y="2367"/>
                    </a:lnTo>
                    <a:lnTo>
                      <a:pt x="5526" y="2361"/>
                    </a:lnTo>
                    <a:lnTo>
                      <a:pt x="5529" y="2358"/>
                    </a:lnTo>
                    <a:lnTo>
                      <a:pt x="5533" y="2356"/>
                    </a:lnTo>
                    <a:lnTo>
                      <a:pt x="5536" y="2354"/>
                    </a:lnTo>
                    <a:lnTo>
                      <a:pt x="5541" y="2354"/>
                    </a:lnTo>
                    <a:lnTo>
                      <a:pt x="5550" y="2354"/>
                    </a:lnTo>
                    <a:lnTo>
                      <a:pt x="5558" y="2356"/>
                    </a:lnTo>
                    <a:lnTo>
                      <a:pt x="5569" y="2357"/>
                    </a:lnTo>
                    <a:lnTo>
                      <a:pt x="5578" y="2357"/>
                    </a:lnTo>
                    <a:lnTo>
                      <a:pt x="5584" y="2357"/>
                    </a:lnTo>
                    <a:lnTo>
                      <a:pt x="5588" y="2354"/>
                    </a:lnTo>
                    <a:lnTo>
                      <a:pt x="5592" y="2352"/>
                    </a:lnTo>
                    <a:lnTo>
                      <a:pt x="5595" y="2348"/>
                    </a:lnTo>
                    <a:lnTo>
                      <a:pt x="5599" y="2342"/>
                    </a:lnTo>
                    <a:lnTo>
                      <a:pt x="5605" y="2339"/>
                    </a:lnTo>
                    <a:lnTo>
                      <a:pt x="5614" y="2337"/>
                    </a:lnTo>
                    <a:lnTo>
                      <a:pt x="5627" y="2335"/>
                    </a:lnTo>
                    <a:lnTo>
                      <a:pt x="5641" y="2335"/>
                    </a:lnTo>
                    <a:lnTo>
                      <a:pt x="5655" y="2333"/>
                    </a:lnTo>
                    <a:lnTo>
                      <a:pt x="5661" y="2332"/>
                    </a:lnTo>
                    <a:lnTo>
                      <a:pt x="5666" y="2331"/>
                    </a:lnTo>
                    <a:lnTo>
                      <a:pt x="5671" y="2328"/>
                    </a:lnTo>
                    <a:lnTo>
                      <a:pt x="5673" y="2325"/>
                    </a:lnTo>
                    <a:lnTo>
                      <a:pt x="5679" y="2319"/>
                    </a:lnTo>
                    <a:lnTo>
                      <a:pt x="5684" y="2314"/>
                    </a:lnTo>
                    <a:lnTo>
                      <a:pt x="5685" y="2313"/>
                    </a:lnTo>
                    <a:lnTo>
                      <a:pt x="5689" y="2313"/>
                    </a:lnTo>
                    <a:lnTo>
                      <a:pt x="5691" y="2314"/>
                    </a:lnTo>
                    <a:lnTo>
                      <a:pt x="5695" y="2317"/>
                    </a:lnTo>
                    <a:lnTo>
                      <a:pt x="5703" y="2327"/>
                    </a:lnTo>
                    <a:lnTo>
                      <a:pt x="5715" y="2337"/>
                    </a:lnTo>
                    <a:lnTo>
                      <a:pt x="5724" y="2346"/>
                    </a:lnTo>
                    <a:lnTo>
                      <a:pt x="5731" y="2353"/>
                    </a:lnTo>
                    <a:lnTo>
                      <a:pt x="5735" y="2359"/>
                    </a:lnTo>
                    <a:lnTo>
                      <a:pt x="5737" y="2365"/>
                    </a:lnTo>
                    <a:lnTo>
                      <a:pt x="5740" y="2372"/>
                    </a:lnTo>
                    <a:lnTo>
                      <a:pt x="5741" y="2380"/>
                    </a:lnTo>
                    <a:lnTo>
                      <a:pt x="5745" y="2390"/>
                    </a:lnTo>
                    <a:lnTo>
                      <a:pt x="5748" y="2397"/>
                    </a:lnTo>
                    <a:lnTo>
                      <a:pt x="5750" y="2401"/>
                    </a:lnTo>
                    <a:lnTo>
                      <a:pt x="5754" y="2403"/>
                    </a:lnTo>
                    <a:lnTo>
                      <a:pt x="5758" y="2404"/>
                    </a:lnTo>
                    <a:lnTo>
                      <a:pt x="5761" y="2405"/>
                    </a:lnTo>
                    <a:lnTo>
                      <a:pt x="5768" y="2407"/>
                    </a:lnTo>
                    <a:lnTo>
                      <a:pt x="5773" y="2409"/>
                    </a:lnTo>
                    <a:lnTo>
                      <a:pt x="5775" y="2411"/>
                    </a:lnTo>
                    <a:lnTo>
                      <a:pt x="5777" y="2414"/>
                    </a:lnTo>
                    <a:lnTo>
                      <a:pt x="5778" y="2416"/>
                    </a:lnTo>
                    <a:lnTo>
                      <a:pt x="5779" y="2420"/>
                    </a:lnTo>
                    <a:lnTo>
                      <a:pt x="5780" y="2421"/>
                    </a:lnTo>
                    <a:lnTo>
                      <a:pt x="5783" y="2422"/>
                    </a:lnTo>
                    <a:lnTo>
                      <a:pt x="5786" y="2422"/>
                    </a:lnTo>
                    <a:lnTo>
                      <a:pt x="5792" y="2420"/>
                    </a:lnTo>
                    <a:lnTo>
                      <a:pt x="5796" y="2417"/>
                    </a:lnTo>
                    <a:lnTo>
                      <a:pt x="5800" y="2417"/>
                    </a:lnTo>
                    <a:lnTo>
                      <a:pt x="5805" y="2417"/>
                    </a:lnTo>
                    <a:lnTo>
                      <a:pt x="5809" y="2419"/>
                    </a:lnTo>
                    <a:lnTo>
                      <a:pt x="5816" y="2422"/>
                    </a:lnTo>
                    <a:lnTo>
                      <a:pt x="5822" y="2428"/>
                    </a:lnTo>
                    <a:lnTo>
                      <a:pt x="5827" y="2433"/>
                    </a:lnTo>
                    <a:lnTo>
                      <a:pt x="5832" y="2435"/>
                    </a:lnTo>
                    <a:lnTo>
                      <a:pt x="5838" y="2438"/>
                    </a:lnTo>
                    <a:lnTo>
                      <a:pt x="5846" y="2440"/>
                    </a:lnTo>
                    <a:lnTo>
                      <a:pt x="5859" y="2442"/>
                    </a:lnTo>
                    <a:lnTo>
                      <a:pt x="5872" y="2445"/>
                    </a:lnTo>
                    <a:lnTo>
                      <a:pt x="5876" y="2447"/>
                    </a:lnTo>
                    <a:lnTo>
                      <a:pt x="5881" y="2449"/>
                    </a:lnTo>
                    <a:lnTo>
                      <a:pt x="5884" y="2452"/>
                    </a:lnTo>
                    <a:lnTo>
                      <a:pt x="5885" y="2455"/>
                    </a:lnTo>
                    <a:lnTo>
                      <a:pt x="5886" y="2460"/>
                    </a:lnTo>
                    <a:lnTo>
                      <a:pt x="5888" y="2465"/>
                    </a:lnTo>
                    <a:lnTo>
                      <a:pt x="5890" y="2467"/>
                    </a:lnTo>
                    <a:lnTo>
                      <a:pt x="5890" y="2468"/>
                    </a:lnTo>
                    <a:lnTo>
                      <a:pt x="5888" y="2470"/>
                    </a:lnTo>
                    <a:lnTo>
                      <a:pt x="5886" y="2471"/>
                    </a:lnTo>
                    <a:lnTo>
                      <a:pt x="5880" y="2472"/>
                    </a:lnTo>
                    <a:lnTo>
                      <a:pt x="5872" y="2472"/>
                    </a:lnTo>
                    <a:lnTo>
                      <a:pt x="5851" y="2473"/>
                    </a:lnTo>
                    <a:lnTo>
                      <a:pt x="5837" y="2476"/>
                    </a:lnTo>
                    <a:lnTo>
                      <a:pt x="5836" y="2476"/>
                    </a:lnTo>
                    <a:lnTo>
                      <a:pt x="5836" y="2478"/>
                    </a:lnTo>
                    <a:lnTo>
                      <a:pt x="5837" y="2480"/>
                    </a:lnTo>
                    <a:lnTo>
                      <a:pt x="5840" y="2482"/>
                    </a:lnTo>
                    <a:lnTo>
                      <a:pt x="5846" y="2486"/>
                    </a:lnTo>
                    <a:lnTo>
                      <a:pt x="5850" y="2490"/>
                    </a:lnTo>
                    <a:lnTo>
                      <a:pt x="5857" y="2495"/>
                    </a:lnTo>
                    <a:lnTo>
                      <a:pt x="5865" y="2498"/>
                    </a:lnTo>
                    <a:lnTo>
                      <a:pt x="5873" y="2499"/>
                    </a:lnTo>
                    <a:lnTo>
                      <a:pt x="5881" y="2501"/>
                    </a:lnTo>
                    <a:lnTo>
                      <a:pt x="5884" y="2502"/>
                    </a:lnTo>
                    <a:lnTo>
                      <a:pt x="5886" y="2503"/>
                    </a:lnTo>
                    <a:lnTo>
                      <a:pt x="5887" y="2506"/>
                    </a:lnTo>
                    <a:lnTo>
                      <a:pt x="5890" y="2509"/>
                    </a:lnTo>
                    <a:lnTo>
                      <a:pt x="5892" y="2518"/>
                    </a:lnTo>
                    <a:lnTo>
                      <a:pt x="5894" y="2528"/>
                    </a:lnTo>
                    <a:lnTo>
                      <a:pt x="5897" y="2549"/>
                    </a:lnTo>
                    <a:lnTo>
                      <a:pt x="5899" y="2564"/>
                    </a:lnTo>
                    <a:lnTo>
                      <a:pt x="5900" y="2566"/>
                    </a:lnTo>
                    <a:lnTo>
                      <a:pt x="5903" y="2568"/>
                    </a:lnTo>
                    <a:lnTo>
                      <a:pt x="5906" y="2568"/>
                    </a:lnTo>
                    <a:lnTo>
                      <a:pt x="5910" y="2568"/>
                    </a:lnTo>
                    <a:lnTo>
                      <a:pt x="5919" y="2566"/>
                    </a:lnTo>
                    <a:lnTo>
                      <a:pt x="5929" y="2566"/>
                    </a:lnTo>
                    <a:lnTo>
                      <a:pt x="5936" y="2567"/>
                    </a:lnTo>
                    <a:lnTo>
                      <a:pt x="5941" y="2568"/>
                    </a:lnTo>
                    <a:lnTo>
                      <a:pt x="5943" y="2569"/>
                    </a:lnTo>
                    <a:lnTo>
                      <a:pt x="5944" y="2571"/>
                    </a:lnTo>
                    <a:lnTo>
                      <a:pt x="5944" y="2574"/>
                    </a:lnTo>
                    <a:lnTo>
                      <a:pt x="5945" y="2578"/>
                    </a:lnTo>
                    <a:lnTo>
                      <a:pt x="5945" y="2586"/>
                    </a:lnTo>
                    <a:lnTo>
                      <a:pt x="5944" y="2594"/>
                    </a:lnTo>
                    <a:lnTo>
                      <a:pt x="5941" y="2603"/>
                    </a:lnTo>
                    <a:lnTo>
                      <a:pt x="5938" y="2610"/>
                    </a:lnTo>
                    <a:lnTo>
                      <a:pt x="5935" y="2615"/>
                    </a:lnTo>
                    <a:lnTo>
                      <a:pt x="5934" y="2618"/>
                    </a:lnTo>
                    <a:lnTo>
                      <a:pt x="5932" y="2622"/>
                    </a:lnTo>
                    <a:lnTo>
                      <a:pt x="5932" y="2625"/>
                    </a:lnTo>
                    <a:lnTo>
                      <a:pt x="5932" y="2630"/>
                    </a:lnTo>
                    <a:lnTo>
                      <a:pt x="5931" y="2635"/>
                    </a:lnTo>
                    <a:lnTo>
                      <a:pt x="5928" y="2640"/>
                    </a:lnTo>
                    <a:lnTo>
                      <a:pt x="5922" y="2642"/>
                    </a:lnTo>
                    <a:lnTo>
                      <a:pt x="5919" y="2643"/>
                    </a:lnTo>
                    <a:lnTo>
                      <a:pt x="5917" y="2644"/>
                    </a:lnTo>
                    <a:lnTo>
                      <a:pt x="5915" y="2647"/>
                    </a:lnTo>
                    <a:lnTo>
                      <a:pt x="5912" y="2649"/>
                    </a:lnTo>
                    <a:lnTo>
                      <a:pt x="5910" y="2653"/>
                    </a:lnTo>
                    <a:lnTo>
                      <a:pt x="5910" y="2657"/>
                    </a:lnTo>
                    <a:lnTo>
                      <a:pt x="5909" y="2662"/>
                    </a:lnTo>
                    <a:lnTo>
                      <a:pt x="5910" y="2668"/>
                    </a:lnTo>
                    <a:lnTo>
                      <a:pt x="5912" y="2682"/>
                    </a:lnTo>
                    <a:lnTo>
                      <a:pt x="5918" y="2699"/>
                    </a:lnTo>
                    <a:lnTo>
                      <a:pt x="5925" y="2717"/>
                    </a:lnTo>
                    <a:lnTo>
                      <a:pt x="5934" y="2733"/>
                    </a:lnTo>
                    <a:lnTo>
                      <a:pt x="5942" y="2747"/>
                    </a:lnTo>
                    <a:lnTo>
                      <a:pt x="5950" y="2757"/>
                    </a:lnTo>
                    <a:lnTo>
                      <a:pt x="5957" y="2763"/>
                    </a:lnTo>
                    <a:lnTo>
                      <a:pt x="5963" y="2767"/>
                    </a:lnTo>
                    <a:lnTo>
                      <a:pt x="5966" y="2767"/>
                    </a:lnTo>
                    <a:lnTo>
                      <a:pt x="5968" y="2767"/>
                    </a:lnTo>
                    <a:lnTo>
                      <a:pt x="5972" y="2766"/>
                    </a:lnTo>
                    <a:lnTo>
                      <a:pt x="5975" y="2764"/>
                    </a:lnTo>
                    <a:lnTo>
                      <a:pt x="5981" y="2761"/>
                    </a:lnTo>
                    <a:lnTo>
                      <a:pt x="5988" y="2757"/>
                    </a:lnTo>
                    <a:lnTo>
                      <a:pt x="5994" y="2754"/>
                    </a:lnTo>
                    <a:lnTo>
                      <a:pt x="6001" y="2754"/>
                    </a:lnTo>
                    <a:lnTo>
                      <a:pt x="6010" y="2755"/>
                    </a:lnTo>
                    <a:lnTo>
                      <a:pt x="6018" y="2757"/>
                    </a:lnTo>
                    <a:lnTo>
                      <a:pt x="6026" y="2761"/>
                    </a:lnTo>
                    <a:lnTo>
                      <a:pt x="6035" y="2766"/>
                    </a:lnTo>
                    <a:lnTo>
                      <a:pt x="6038" y="2768"/>
                    </a:lnTo>
                    <a:lnTo>
                      <a:pt x="6042" y="2772"/>
                    </a:lnTo>
                    <a:lnTo>
                      <a:pt x="6044" y="2775"/>
                    </a:lnTo>
                    <a:lnTo>
                      <a:pt x="6046" y="2780"/>
                    </a:lnTo>
                    <a:lnTo>
                      <a:pt x="6049" y="2783"/>
                    </a:lnTo>
                    <a:lnTo>
                      <a:pt x="6051" y="2785"/>
                    </a:lnTo>
                    <a:lnTo>
                      <a:pt x="6054" y="2785"/>
                    </a:lnTo>
                    <a:lnTo>
                      <a:pt x="6056" y="2783"/>
                    </a:lnTo>
                    <a:lnTo>
                      <a:pt x="6062" y="2777"/>
                    </a:lnTo>
                    <a:lnTo>
                      <a:pt x="6070" y="2772"/>
                    </a:lnTo>
                    <a:lnTo>
                      <a:pt x="6074" y="2768"/>
                    </a:lnTo>
                    <a:lnTo>
                      <a:pt x="6077" y="2762"/>
                    </a:lnTo>
                    <a:lnTo>
                      <a:pt x="6082" y="2756"/>
                    </a:lnTo>
                    <a:lnTo>
                      <a:pt x="6087" y="2749"/>
                    </a:lnTo>
                    <a:lnTo>
                      <a:pt x="6090" y="2743"/>
                    </a:lnTo>
                    <a:lnTo>
                      <a:pt x="6094" y="2738"/>
                    </a:lnTo>
                    <a:lnTo>
                      <a:pt x="6096" y="2737"/>
                    </a:lnTo>
                    <a:lnTo>
                      <a:pt x="6098" y="2736"/>
                    </a:lnTo>
                    <a:lnTo>
                      <a:pt x="6100" y="2736"/>
                    </a:lnTo>
                    <a:lnTo>
                      <a:pt x="6101" y="2737"/>
                    </a:lnTo>
                    <a:lnTo>
                      <a:pt x="6108" y="2745"/>
                    </a:lnTo>
                    <a:lnTo>
                      <a:pt x="6115" y="2757"/>
                    </a:lnTo>
                    <a:lnTo>
                      <a:pt x="6119" y="2763"/>
                    </a:lnTo>
                    <a:lnTo>
                      <a:pt x="6124" y="2768"/>
                    </a:lnTo>
                    <a:lnTo>
                      <a:pt x="6127" y="2772"/>
                    </a:lnTo>
                    <a:lnTo>
                      <a:pt x="6131" y="2774"/>
                    </a:lnTo>
                    <a:lnTo>
                      <a:pt x="6136" y="2775"/>
                    </a:lnTo>
                    <a:lnTo>
                      <a:pt x="6140" y="2779"/>
                    </a:lnTo>
                    <a:lnTo>
                      <a:pt x="6146" y="2785"/>
                    </a:lnTo>
                    <a:lnTo>
                      <a:pt x="6152" y="2792"/>
                    </a:lnTo>
                    <a:lnTo>
                      <a:pt x="6158" y="2799"/>
                    </a:lnTo>
                    <a:lnTo>
                      <a:pt x="6163" y="2806"/>
                    </a:lnTo>
                    <a:lnTo>
                      <a:pt x="6165" y="2812"/>
                    </a:lnTo>
                    <a:lnTo>
                      <a:pt x="6168" y="2817"/>
                    </a:lnTo>
                    <a:lnTo>
                      <a:pt x="6168" y="2833"/>
                    </a:lnTo>
                    <a:lnTo>
                      <a:pt x="6168" y="2850"/>
                    </a:lnTo>
                    <a:lnTo>
                      <a:pt x="6170" y="2854"/>
                    </a:lnTo>
                    <a:lnTo>
                      <a:pt x="6172" y="2858"/>
                    </a:lnTo>
                    <a:lnTo>
                      <a:pt x="6176" y="2862"/>
                    </a:lnTo>
                    <a:lnTo>
                      <a:pt x="6181" y="2865"/>
                    </a:lnTo>
                    <a:lnTo>
                      <a:pt x="6187" y="2868"/>
                    </a:lnTo>
                    <a:lnTo>
                      <a:pt x="6191" y="2870"/>
                    </a:lnTo>
                    <a:lnTo>
                      <a:pt x="6196" y="2869"/>
                    </a:lnTo>
                    <a:lnTo>
                      <a:pt x="6201" y="2868"/>
                    </a:lnTo>
                    <a:lnTo>
                      <a:pt x="6205" y="2865"/>
                    </a:lnTo>
                    <a:lnTo>
                      <a:pt x="6206" y="2862"/>
                    </a:lnTo>
                    <a:lnTo>
                      <a:pt x="6207" y="2859"/>
                    </a:lnTo>
                    <a:lnTo>
                      <a:pt x="6207" y="2858"/>
                    </a:lnTo>
                    <a:lnTo>
                      <a:pt x="6206" y="2856"/>
                    </a:lnTo>
                    <a:lnTo>
                      <a:pt x="6205" y="2855"/>
                    </a:lnTo>
                    <a:lnTo>
                      <a:pt x="6202" y="2855"/>
                    </a:lnTo>
                    <a:lnTo>
                      <a:pt x="6199" y="2855"/>
                    </a:lnTo>
                    <a:lnTo>
                      <a:pt x="6196" y="2855"/>
                    </a:lnTo>
                    <a:lnTo>
                      <a:pt x="6194" y="2855"/>
                    </a:lnTo>
                    <a:lnTo>
                      <a:pt x="6193" y="2852"/>
                    </a:lnTo>
                    <a:lnTo>
                      <a:pt x="6193" y="2850"/>
                    </a:lnTo>
                    <a:lnTo>
                      <a:pt x="6193" y="2848"/>
                    </a:lnTo>
                    <a:lnTo>
                      <a:pt x="6194" y="2844"/>
                    </a:lnTo>
                    <a:lnTo>
                      <a:pt x="6195" y="2840"/>
                    </a:lnTo>
                    <a:lnTo>
                      <a:pt x="6199" y="2837"/>
                    </a:lnTo>
                    <a:lnTo>
                      <a:pt x="6205" y="2829"/>
                    </a:lnTo>
                    <a:lnTo>
                      <a:pt x="6211" y="2819"/>
                    </a:lnTo>
                    <a:lnTo>
                      <a:pt x="6212" y="2814"/>
                    </a:lnTo>
                    <a:lnTo>
                      <a:pt x="6212" y="2810"/>
                    </a:lnTo>
                    <a:lnTo>
                      <a:pt x="6212" y="2804"/>
                    </a:lnTo>
                    <a:lnTo>
                      <a:pt x="6208" y="2799"/>
                    </a:lnTo>
                    <a:lnTo>
                      <a:pt x="6203" y="2791"/>
                    </a:lnTo>
                    <a:lnTo>
                      <a:pt x="6202" y="2785"/>
                    </a:lnTo>
                    <a:lnTo>
                      <a:pt x="6202" y="2779"/>
                    </a:lnTo>
                    <a:lnTo>
                      <a:pt x="6202" y="2769"/>
                    </a:lnTo>
                    <a:lnTo>
                      <a:pt x="6201" y="2763"/>
                    </a:lnTo>
                    <a:lnTo>
                      <a:pt x="6199" y="2758"/>
                    </a:lnTo>
                    <a:lnTo>
                      <a:pt x="6196" y="2754"/>
                    </a:lnTo>
                    <a:lnTo>
                      <a:pt x="6194" y="2749"/>
                    </a:lnTo>
                    <a:lnTo>
                      <a:pt x="6191" y="2745"/>
                    </a:lnTo>
                    <a:lnTo>
                      <a:pt x="6191" y="2742"/>
                    </a:lnTo>
                    <a:lnTo>
                      <a:pt x="6191" y="2741"/>
                    </a:lnTo>
                    <a:lnTo>
                      <a:pt x="6195" y="2739"/>
                    </a:lnTo>
                    <a:lnTo>
                      <a:pt x="6199" y="2739"/>
                    </a:lnTo>
                    <a:lnTo>
                      <a:pt x="6201" y="2738"/>
                    </a:lnTo>
                    <a:lnTo>
                      <a:pt x="6203" y="2738"/>
                    </a:lnTo>
                    <a:lnTo>
                      <a:pt x="6205" y="2737"/>
                    </a:lnTo>
                    <a:lnTo>
                      <a:pt x="6206" y="2732"/>
                    </a:lnTo>
                    <a:lnTo>
                      <a:pt x="6206" y="2725"/>
                    </a:lnTo>
                    <a:lnTo>
                      <a:pt x="6206" y="2720"/>
                    </a:lnTo>
                    <a:lnTo>
                      <a:pt x="6207" y="2717"/>
                    </a:lnTo>
                    <a:lnTo>
                      <a:pt x="6209" y="2714"/>
                    </a:lnTo>
                    <a:lnTo>
                      <a:pt x="6212" y="2712"/>
                    </a:lnTo>
                    <a:lnTo>
                      <a:pt x="6215" y="2711"/>
                    </a:lnTo>
                    <a:lnTo>
                      <a:pt x="6220" y="2709"/>
                    </a:lnTo>
                    <a:lnTo>
                      <a:pt x="6226" y="2709"/>
                    </a:lnTo>
                    <a:lnTo>
                      <a:pt x="6233" y="2707"/>
                    </a:lnTo>
                    <a:lnTo>
                      <a:pt x="6239" y="2709"/>
                    </a:lnTo>
                    <a:lnTo>
                      <a:pt x="6245" y="2709"/>
                    </a:lnTo>
                    <a:lnTo>
                      <a:pt x="6249" y="2711"/>
                    </a:lnTo>
                    <a:lnTo>
                      <a:pt x="6252" y="2712"/>
                    </a:lnTo>
                    <a:lnTo>
                      <a:pt x="6254" y="2716"/>
                    </a:lnTo>
                    <a:lnTo>
                      <a:pt x="6256" y="2718"/>
                    </a:lnTo>
                    <a:lnTo>
                      <a:pt x="6257" y="2722"/>
                    </a:lnTo>
                    <a:lnTo>
                      <a:pt x="6257" y="2726"/>
                    </a:lnTo>
                    <a:lnTo>
                      <a:pt x="6257" y="2735"/>
                    </a:lnTo>
                    <a:lnTo>
                      <a:pt x="6258" y="2741"/>
                    </a:lnTo>
                    <a:lnTo>
                      <a:pt x="6260" y="2744"/>
                    </a:lnTo>
                    <a:lnTo>
                      <a:pt x="6262" y="2748"/>
                    </a:lnTo>
                    <a:lnTo>
                      <a:pt x="6265" y="2750"/>
                    </a:lnTo>
                    <a:lnTo>
                      <a:pt x="6269" y="2754"/>
                    </a:lnTo>
                    <a:lnTo>
                      <a:pt x="6272" y="2756"/>
                    </a:lnTo>
                    <a:lnTo>
                      <a:pt x="6275" y="2760"/>
                    </a:lnTo>
                    <a:lnTo>
                      <a:pt x="6276" y="2763"/>
                    </a:lnTo>
                    <a:lnTo>
                      <a:pt x="6277" y="2767"/>
                    </a:lnTo>
                    <a:lnTo>
                      <a:pt x="6278" y="2774"/>
                    </a:lnTo>
                    <a:lnTo>
                      <a:pt x="6278" y="2781"/>
                    </a:lnTo>
                    <a:lnTo>
                      <a:pt x="6279" y="2785"/>
                    </a:lnTo>
                    <a:lnTo>
                      <a:pt x="6281" y="2789"/>
                    </a:lnTo>
                    <a:lnTo>
                      <a:pt x="6284" y="2792"/>
                    </a:lnTo>
                    <a:lnTo>
                      <a:pt x="6288" y="2795"/>
                    </a:lnTo>
                    <a:lnTo>
                      <a:pt x="6297" y="2800"/>
                    </a:lnTo>
                    <a:lnTo>
                      <a:pt x="6308" y="2805"/>
                    </a:lnTo>
                    <a:lnTo>
                      <a:pt x="6325" y="2810"/>
                    </a:lnTo>
                    <a:lnTo>
                      <a:pt x="6347" y="2818"/>
                    </a:lnTo>
                    <a:lnTo>
                      <a:pt x="6369" y="2826"/>
                    </a:lnTo>
                    <a:lnTo>
                      <a:pt x="6384" y="2833"/>
                    </a:lnTo>
                    <a:lnTo>
                      <a:pt x="6394" y="2839"/>
                    </a:lnTo>
                    <a:lnTo>
                      <a:pt x="6403" y="2844"/>
                    </a:lnTo>
                    <a:lnTo>
                      <a:pt x="6407" y="2845"/>
                    </a:lnTo>
                    <a:lnTo>
                      <a:pt x="6411" y="2846"/>
                    </a:lnTo>
                    <a:lnTo>
                      <a:pt x="6415" y="2845"/>
                    </a:lnTo>
                    <a:lnTo>
                      <a:pt x="6417" y="2845"/>
                    </a:lnTo>
                    <a:lnTo>
                      <a:pt x="6421" y="2843"/>
                    </a:lnTo>
                    <a:lnTo>
                      <a:pt x="6422" y="2838"/>
                    </a:lnTo>
                    <a:lnTo>
                      <a:pt x="6423" y="2835"/>
                    </a:lnTo>
                    <a:lnTo>
                      <a:pt x="6422" y="2829"/>
                    </a:lnTo>
                    <a:lnTo>
                      <a:pt x="6421" y="2823"/>
                    </a:lnTo>
                    <a:lnTo>
                      <a:pt x="6419" y="2817"/>
                    </a:lnTo>
                    <a:lnTo>
                      <a:pt x="6416" y="2811"/>
                    </a:lnTo>
                    <a:lnTo>
                      <a:pt x="6413" y="2806"/>
                    </a:lnTo>
                    <a:lnTo>
                      <a:pt x="6407" y="2796"/>
                    </a:lnTo>
                    <a:lnTo>
                      <a:pt x="6402" y="2787"/>
                    </a:lnTo>
                    <a:lnTo>
                      <a:pt x="6402" y="2782"/>
                    </a:lnTo>
                    <a:lnTo>
                      <a:pt x="6402" y="2777"/>
                    </a:lnTo>
                    <a:lnTo>
                      <a:pt x="6402" y="2772"/>
                    </a:lnTo>
                    <a:lnTo>
                      <a:pt x="6404" y="2766"/>
                    </a:lnTo>
                    <a:lnTo>
                      <a:pt x="6408" y="2755"/>
                    </a:lnTo>
                    <a:lnTo>
                      <a:pt x="6409" y="2745"/>
                    </a:lnTo>
                    <a:lnTo>
                      <a:pt x="6409" y="2741"/>
                    </a:lnTo>
                    <a:lnTo>
                      <a:pt x="6408" y="2736"/>
                    </a:lnTo>
                    <a:lnTo>
                      <a:pt x="6407" y="2731"/>
                    </a:lnTo>
                    <a:lnTo>
                      <a:pt x="6404" y="2725"/>
                    </a:lnTo>
                    <a:lnTo>
                      <a:pt x="6401" y="2714"/>
                    </a:lnTo>
                    <a:lnTo>
                      <a:pt x="6398" y="2705"/>
                    </a:lnTo>
                    <a:lnTo>
                      <a:pt x="6400" y="2701"/>
                    </a:lnTo>
                    <a:lnTo>
                      <a:pt x="6401" y="2699"/>
                    </a:lnTo>
                    <a:lnTo>
                      <a:pt x="6402" y="2697"/>
                    </a:lnTo>
                    <a:lnTo>
                      <a:pt x="6404" y="2697"/>
                    </a:lnTo>
                    <a:lnTo>
                      <a:pt x="6416" y="2700"/>
                    </a:lnTo>
                    <a:lnTo>
                      <a:pt x="6432" y="2709"/>
                    </a:lnTo>
                    <a:lnTo>
                      <a:pt x="6442" y="2712"/>
                    </a:lnTo>
                    <a:lnTo>
                      <a:pt x="6453" y="2716"/>
                    </a:lnTo>
                    <a:lnTo>
                      <a:pt x="6463" y="2718"/>
                    </a:lnTo>
                    <a:lnTo>
                      <a:pt x="6471" y="2718"/>
                    </a:lnTo>
                    <a:lnTo>
                      <a:pt x="6478" y="2718"/>
                    </a:lnTo>
                    <a:lnTo>
                      <a:pt x="6480" y="2716"/>
                    </a:lnTo>
                    <a:lnTo>
                      <a:pt x="6483" y="2711"/>
                    </a:lnTo>
                    <a:lnTo>
                      <a:pt x="6483" y="2705"/>
                    </a:lnTo>
                    <a:lnTo>
                      <a:pt x="6483" y="2701"/>
                    </a:lnTo>
                    <a:lnTo>
                      <a:pt x="6485" y="2699"/>
                    </a:lnTo>
                    <a:lnTo>
                      <a:pt x="6489" y="2698"/>
                    </a:lnTo>
                    <a:lnTo>
                      <a:pt x="6493" y="2697"/>
                    </a:lnTo>
                    <a:lnTo>
                      <a:pt x="6504" y="2695"/>
                    </a:lnTo>
                    <a:lnTo>
                      <a:pt x="6518" y="2697"/>
                    </a:lnTo>
                    <a:lnTo>
                      <a:pt x="6531" y="2699"/>
                    </a:lnTo>
                    <a:lnTo>
                      <a:pt x="6542" y="2703"/>
                    </a:lnTo>
                    <a:lnTo>
                      <a:pt x="6549" y="2706"/>
                    </a:lnTo>
                    <a:lnTo>
                      <a:pt x="6556" y="2709"/>
                    </a:lnTo>
                    <a:lnTo>
                      <a:pt x="6560" y="2710"/>
                    </a:lnTo>
                    <a:lnTo>
                      <a:pt x="6562" y="2710"/>
                    </a:lnTo>
                    <a:lnTo>
                      <a:pt x="6566" y="2710"/>
                    </a:lnTo>
                    <a:lnTo>
                      <a:pt x="6568" y="2709"/>
                    </a:lnTo>
                    <a:lnTo>
                      <a:pt x="6572" y="2704"/>
                    </a:lnTo>
                    <a:lnTo>
                      <a:pt x="6574" y="2699"/>
                    </a:lnTo>
                    <a:lnTo>
                      <a:pt x="6575" y="2691"/>
                    </a:lnTo>
                    <a:lnTo>
                      <a:pt x="6579" y="2684"/>
                    </a:lnTo>
                    <a:lnTo>
                      <a:pt x="6581" y="2681"/>
                    </a:lnTo>
                    <a:lnTo>
                      <a:pt x="6584" y="2680"/>
                    </a:lnTo>
                    <a:lnTo>
                      <a:pt x="6587" y="2680"/>
                    </a:lnTo>
                    <a:lnTo>
                      <a:pt x="6591" y="2681"/>
                    </a:lnTo>
                    <a:lnTo>
                      <a:pt x="6600" y="2686"/>
                    </a:lnTo>
                    <a:lnTo>
                      <a:pt x="6610" y="2687"/>
                    </a:lnTo>
                    <a:lnTo>
                      <a:pt x="6613" y="2687"/>
                    </a:lnTo>
                    <a:lnTo>
                      <a:pt x="6616" y="2686"/>
                    </a:lnTo>
                    <a:lnTo>
                      <a:pt x="6618" y="2684"/>
                    </a:lnTo>
                    <a:lnTo>
                      <a:pt x="6618" y="2680"/>
                    </a:lnTo>
                    <a:lnTo>
                      <a:pt x="6616" y="2671"/>
                    </a:lnTo>
                    <a:lnTo>
                      <a:pt x="6613" y="2659"/>
                    </a:lnTo>
                    <a:lnTo>
                      <a:pt x="6612" y="2651"/>
                    </a:lnTo>
                    <a:lnTo>
                      <a:pt x="6611" y="2644"/>
                    </a:lnTo>
                    <a:lnTo>
                      <a:pt x="6611" y="2636"/>
                    </a:lnTo>
                    <a:lnTo>
                      <a:pt x="6612" y="2627"/>
                    </a:lnTo>
                    <a:lnTo>
                      <a:pt x="6615" y="2618"/>
                    </a:lnTo>
                    <a:lnTo>
                      <a:pt x="6617" y="2612"/>
                    </a:lnTo>
                    <a:lnTo>
                      <a:pt x="6621" y="2608"/>
                    </a:lnTo>
                    <a:lnTo>
                      <a:pt x="6623" y="2605"/>
                    </a:lnTo>
                    <a:lnTo>
                      <a:pt x="6627" y="2604"/>
                    </a:lnTo>
                    <a:lnTo>
                      <a:pt x="6630" y="2604"/>
                    </a:lnTo>
                    <a:lnTo>
                      <a:pt x="6634" y="2605"/>
                    </a:lnTo>
                    <a:lnTo>
                      <a:pt x="6637" y="2606"/>
                    </a:lnTo>
                    <a:lnTo>
                      <a:pt x="6646" y="2610"/>
                    </a:lnTo>
                    <a:lnTo>
                      <a:pt x="6654" y="2611"/>
                    </a:lnTo>
                    <a:lnTo>
                      <a:pt x="6657" y="2611"/>
                    </a:lnTo>
                    <a:lnTo>
                      <a:pt x="6660" y="2610"/>
                    </a:lnTo>
                    <a:lnTo>
                      <a:pt x="6661" y="2608"/>
                    </a:lnTo>
                    <a:lnTo>
                      <a:pt x="6661" y="2604"/>
                    </a:lnTo>
                    <a:lnTo>
                      <a:pt x="6657" y="2594"/>
                    </a:lnTo>
                    <a:lnTo>
                      <a:pt x="6656" y="2587"/>
                    </a:lnTo>
                    <a:lnTo>
                      <a:pt x="6656" y="2584"/>
                    </a:lnTo>
                    <a:lnTo>
                      <a:pt x="6657" y="2580"/>
                    </a:lnTo>
                    <a:lnTo>
                      <a:pt x="6659" y="2578"/>
                    </a:lnTo>
                    <a:lnTo>
                      <a:pt x="6661" y="2575"/>
                    </a:lnTo>
                    <a:lnTo>
                      <a:pt x="6665" y="2574"/>
                    </a:lnTo>
                    <a:lnTo>
                      <a:pt x="6667" y="2571"/>
                    </a:lnTo>
                    <a:lnTo>
                      <a:pt x="6669" y="2568"/>
                    </a:lnTo>
                    <a:lnTo>
                      <a:pt x="6671" y="2565"/>
                    </a:lnTo>
                    <a:lnTo>
                      <a:pt x="6672" y="2562"/>
                    </a:lnTo>
                    <a:lnTo>
                      <a:pt x="6671" y="2559"/>
                    </a:lnTo>
                    <a:lnTo>
                      <a:pt x="6669" y="2556"/>
                    </a:lnTo>
                    <a:lnTo>
                      <a:pt x="6666" y="2555"/>
                    </a:lnTo>
                    <a:lnTo>
                      <a:pt x="6657" y="2550"/>
                    </a:lnTo>
                    <a:lnTo>
                      <a:pt x="6650" y="2547"/>
                    </a:lnTo>
                    <a:lnTo>
                      <a:pt x="6648" y="2543"/>
                    </a:lnTo>
                    <a:lnTo>
                      <a:pt x="6647" y="2541"/>
                    </a:lnTo>
                    <a:lnTo>
                      <a:pt x="6647" y="2537"/>
                    </a:lnTo>
                    <a:lnTo>
                      <a:pt x="6649" y="2533"/>
                    </a:lnTo>
                    <a:lnTo>
                      <a:pt x="6654" y="2524"/>
                    </a:lnTo>
                    <a:lnTo>
                      <a:pt x="6660" y="2517"/>
                    </a:lnTo>
                    <a:lnTo>
                      <a:pt x="6663" y="2514"/>
                    </a:lnTo>
                    <a:lnTo>
                      <a:pt x="6667" y="2511"/>
                    </a:lnTo>
                    <a:lnTo>
                      <a:pt x="6672" y="2509"/>
                    </a:lnTo>
                    <a:lnTo>
                      <a:pt x="6678" y="2508"/>
                    </a:lnTo>
                    <a:lnTo>
                      <a:pt x="6685" y="2509"/>
                    </a:lnTo>
                    <a:lnTo>
                      <a:pt x="6694" y="2512"/>
                    </a:lnTo>
                    <a:lnTo>
                      <a:pt x="6705" y="2517"/>
                    </a:lnTo>
                    <a:lnTo>
                      <a:pt x="6716" y="2523"/>
                    </a:lnTo>
                    <a:lnTo>
                      <a:pt x="6737" y="2534"/>
                    </a:lnTo>
                    <a:lnTo>
                      <a:pt x="6754" y="2541"/>
                    </a:lnTo>
                    <a:lnTo>
                      <a:pt x="6759" y="2541"/>
                    </a:lnTo>
                    <a:lnTo>
                      <a:pt x="6762" y="2540"/>
                    </a:lnTo>
                    <a:lnTo>
                      <a:pt x="6764" y="2539"/>
                    </a:lnTo>
                    <a:lnTo>
                      <a:pt x="6767" y="2536"/>
                    </a:lnTo>
                    <a:lnTo>
                      <a:pt x="6772" y="2529"/>
                    </a:lnTo>
                    <a:lnTo>
                      <a:pt x="6776" y="2521"/>
                    </a:lnTo>
                    <a:lnTo>
                      <a:pt x="6781" y="2517"/>
                    </a:lnTo>
                    <a:lnTo>
                      <a:pt x="6785" y="2515"/>
                    </a:lnTo>
                    <a:lnTo>
                      <a:pt x="6787" y="2514"/>
                    </a:lnTo>
                    <a:lnTo>
                      <a:pt x="6791" y="2515"/>
                    </a:lnTo>
                    <a:lnTo>
                      <a:pt x="6797" y="2518"/>
                    </a:lnTo>
                    <a:lnTo>
                      <a:pt x="6802" y="2524"/>
                    </a:lnTo>
                    <a:close/>
                  </a:path>
                </a:pathLst>
              </a:custGeom>
              <a:solidFill>
                <a:srgbClr val="BFBFBF">
                  <a:alpha val="100000"/>
                </a:srgbClr>
              </a:solidFill>
              <a:ln w="9525" cap="flat" cmpd="sng">
                <a:solidFill>
                  <a:schemeClr val="bg1">
                    <a:alpha val="100000"/>
                  </a:schemeClr>
                </a:solidFill>
                <a:prstDash val="solid"/>
                <a:bevel/>
                <a:headEnd type="none" w="med" len="med"/>
                <a:tailEnd type="none" w="med" len="med"/>
              </a:ln>
            </p:spPr>
            <p:txBody>
              <a:bodyPr/>
              <a:lstStyle/>
              <a:p>
                <a:endParaRPr lang="zh-CN" altLang="en-US"/>
              </a:p>
            </p:txBody>
          </p:sp>
          <p:sp>
            <p:nvSpPr>
              <p:cNvPr id="44074" name="新疆"/>
              <p:cNvSpPr/>
              <p:nvPr/>
            </p:nvSpPr>
            <p:spPr>
              <a:xfrm>
                <a:off x="0" y="361969"/>
                <a:ext cx="2000275" cy="155265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7557" h="5874">
                    <a:moveTo>
                      <a:pt x="7557" y="3250"/>
                    </a:moveTo>
                    <a:lnTo>
                      <a:pt x="7557" y="3237"/>
                    </a:lnTo>
                    <a:lnTo>
                      <a:pt x="7556" y="3223"/>
                    </a:lnTo>
                    <a:lnTo>
                      <a:pt x="7555" y="3209"/>
                    </a:lnTo>
                    <a:lnTo>
                      <a:pt x="7553" y="3194"/>
                    </a:lnTo>
                    <a:lnTo>
                      <a:pt x="7550" y="3179"/>
                    </a:lnTo>
                    <a:lnTo>
                      <a:pt x="7546" y="3168"/>
                    </a:lnTo>
                    <a:lnTo>
                      <a:pt x="7538" y="3155"/>
                    </a:lnTo>
                    <a:lnTo>
                      <a:pt x="7526" y="3140"/>
                    </a:lnTo>
                    <a:lnTo>
                      <a:pt x="7513" y="3123"/>
                    </a:lnTo>
                    <a:lnTo>
                      <a:pt x="7502" y="3110"/>
                    </a:lnTo>
                    <a:lnTo>
                      <a:pt x="7493" y="3098"/>
                    </a:lnTo>
                    <a:lnTo>
                      <a:pt x="7483" y="3086"/>
                    </a:lnTo>
                    <a:lnTo>
                      <a:pt x="7475" y="3074"/>
                    </a:lnTo>
                    <a:lnTo>
                      <a:pt x="7468" y="3063"/>
                    </a:lnTo>
                    <a:lnTo>
                      <a:pt x="7458" y="3049"/>
                    </a:lnTo>
                    <a:lnTo>
                      <a:pt x="7446" y="3035"/>
                    </a:lnTo>
                    <a:lnTo>
                      <a:pt x="7434" y="3021"/>
                    </a:lnTo>
                    <a:lnTo>
                      <a:pt x="7426" y="3009"/>
                    </a:lnTo>
                    <a:lnTo>
                      <a:pt x="7425" y="3003"/>
                    </a:lnTo>
                    <a:lnTo>
                      <a:pt x="7424" y="2996"/>
                    </a:lnTo>
                    <a:lnTo>
                      <a:pt x="7424" y="2989"/>
                    </a:lnTo>
                    <a:lnTo>
                      <a:pt x="7424" y="2981"/>
                    </a:lnTo>
                    <a:lnTo>
                      <a:pt x="7423" y="2962"/>
                    </a:lnTo>
                    <a:lnTo>
                      <a:pt x="7421" y="2943"/>
                    </a:lnTo>
                    <a:lnTo>
                      <a:pt x="7418" y="2920"/>
                    </a:lnTo>
                    <a:lnTo>
                      <a:pt x="7412" y="2896"/>
                    </a:lnTo>
                    <a:lnTo>
                      <a:pt x="7407" y="2871"/>
                    </a:lnTo>
                    <a:lnTo>
                      <a:pt x="7401" y="2850"/>
                    </a:lnTo>
                    <a:lnTo>
                      <a:pt x="7396" y="2830"/>
                    </a:lnTo>
                    <a:lnTo>
                      <a:pt x="7390" y="2809"/>
                    </a:lnTo>
                    <a:lnTo>
                      <a:pt x="7386" y="2788"/>
                    </a:lnTo>
                    <a:lnTo>
                      <a:pt x="7382" y="2769"/>
                    </a:lnTo>
                    <a:lnTo>
                      <a:pt x="7381" y="2750"/>
                    </a:lnTo>
                    <a:lnTo>
                      <a:pt x="7379" y="2731"/>
                    </a:lnTo>
                    <a:lnTo>
                      <a:pt x="7375" y="2711"/>
                    </a:lnTo>
                    <a:lnTo>
                      <a:pt x="7370" y="2692"/>
                    </a:lnTo>
                    <a:lnTo>
                      <a:pt x="7368" y="2683"/>
                    </a:lnTo>
                    <a:lnTo>
                      <a:pt x="7364" y="2676"/>
                    </a:lnTo>
                    <a:lnTo>
                      <a:pt x="7361" y="2670"/>
                    </a:lnTo>
                    <a:lnTo>
                      <a:pt x="7355" y="2666"/>
                    </a:lnTo>
                    <a:lnTo>
                      <a:pt x="7350" y="2662"/>
                    </a:lnTo>
                    <a:lnTo>
                      <a:pt x="7343" y="2660"/>
                    </a:lnTo>
                    <a:lnTo>
                      <a:pt x="7336" y="2657"/>
                    </a:lnTo>
                    <a:lnTo>
                      <a:pt x="7327" y="2655"/>
                    </a:lnTo>
                    <a:lnTo>
                      <a:pt x="7319" y="2652"/>
                    </a:lnTo>
                    <a:lnTo>
                      <a:pt x="7314" y="2649"/>
                    </a:lnTo>
                    <a:lnTo>
                      <a:pt x="7312" y="2647"/>
                    </a:lnTo>
                    <a:lnTo>
                      <a:pt x="7312" y="2643"/>
                    </a:lnTo>
                    <a:lnTo>
                      <a:pt x="7313" y="2632"/>
                    </a:lnTo>
                    <a:lnTo>
                      <a:pt x="7316" y="2617"/>
                    </a:lnTo>
                    <a:lnTo>
                      <a:pt x="7317" y="2607"/>
                    </a:lnTo>
                    <a:lnTo>
                      <a:pt x="7318" y="2599"/>
                    </a:lnTo>
                    <a:lnTo>
                      <a:pt x="7320" y="2591"/>
                    </a:lnTo>
                    <a:lnTo>
                      <a:pt x="7324" y="2584"/>
                    </a:lnTo>
                    <a:lnTo>
                      <a:pt x="7332" y="2570"/>
                    </a:lnTo>
                    <a:lnTo>
                      <a:pt x="7342" y="2559"/>
                    </a:lnTo>
                    <a:lnTo>
                      <a:pt x="7345" y="2554"/>
                    </a:lnTo>
                    <a:lnTo>
                      <a:pt x="7349" y="2549"/>
                    </a:lnTo>
                    <a:lnTo>
                      <a:pt x="7350" y="2546"/>
                    </a:lnTo>
                    <a:lnTo>
                      <a:pt x="7350" y="2542"/>
                    </a:lnTo>
                    <a:lnTo>
                      <a:pt x="7350" y="2540"/>
                    </a:lnTo>
                    <a:lnTo>
                      <a:pt x="7348" y="2538"/>
                    </a:lnTo>
                    <a:lnTo>
                      <a:pt x="7345" y="2536"/>
                    </a:lnTo>
                    <a:lnTo>
                      <a:pt x="7343" y="2536"/>
                    </a:lnTo>
                    <a:lnTo>
                      <a:pt x="7332" y="2535"/>
                    </a:lnTo>
                    <a:lnTo>
                      <a:pt x="7317" y="2535"/>
                    </a:lnTo>
                    <a:lnTo>
                      <a:pt x="7294" y="2536"/>
                    </a:lnTo>
                    <a:lnTo>
                      <a:pt x="7264" y="2535"/>
                    </a:lnTo>
                    <a:lnTo>
                      <a:pt x="7250" y="2534"/>
                    </a:lnTo>
                    <a:lnTo>
                      <a:pt x="7238" y="2532"/>
                    </a:lnTo>
                    <a:lnTo>
                      <a:pt x="7230" y="2530"/>
                    </a:lnTo>
                    <a:lnTo>
                      <a:pt x="7223" y="2528"/>
                    </a:lnTo>
                    <a:lnTo>
                      <a:pt x="7212" y="2521"/>
                    </a:lnTo>
                    <a:lnTo>
                      <a:pt x="7201" y="2512"/>
                    </a:lnTo>
                    <a:lnTo>
                      <a:pt x="7188" y="2504"/>
                    </a:lnTo>
                    <a:lnTo>
                      <a:pt x="7172" y="2497"/>
                    </a:lnTo>
                    <a:lnTo>
                      <a:pt x="7165" y="2493"/>
                    </a:lnTo>
                    <a:lnTo>
                      <a:pt x="7157" y="2490"/>
                    </a:lnTo>
                    <a:lnTo>
                      <a:pt x="7150" y="2486"/>
                    </a:lnTo>
                    <a:lnTo>
                      <a:pt x="7146" y="2481"/>
                    </a:lnTo>
                    <a:lnTo>
                      <a:pt x="7137" y="2471"/>
                    </a:lnTo>
                    <a:lnTo>
                      <a:pt x="7128" y="2456"/>
                    </a:lnTo>
                    <a:lnTo>
                      <a:pt x="7117" y="2439"/>
                    </a:lnTo>
                    <a:lnTo>
                      <a:pt x="7103" y="2420"/>
                    </a:lnTo>
                    <a:lnTo>
                      <a:pt x="7096" y="2411"/>
                    </a:lnTo>
                    <a:lnTo>
                      <a:pt x="7087" y="2404"/>
                    </a:lnTo>
                    <a:lnTo>
                      <a:pt x="7080" y="2399"/>
                    </a:lnTo>
                    <a:lnTo>
                      <a:pt x="7073" y="2395"/>
                    </a:lnTo>
                    <a:lnTo>
                      <a:pt x="7059" y="2389"/>
                    </a:lnTo>
                    <a:lnTo>
                      <a:pt x="7046" y="2384"/>
                    </a:lnTo>
                    <a:lnTo>
                      <a:pt x="7042" y="2381"/>
                    </a:lnTo>
                    <a:lnTo>
                      <a:pt x="7040" y="2379"/>
                    </a:lnTo>
                    <a:lnTo>
                      <a:pt x="7039" y="2376"/>
                    </a:lnTo>
                    <a:lnTo>
                      <a:pt x="7037" y="2372"/>
                    </a:lnTo>
                    <a:lnTo>
                      <a:pt x="7035" y="2362"/>
                    </a:lnTo>
                    <a:lnTo>
                      <a:pt x="7030" y="2353"/>
                    </a:lnTo>
                    <a:lnTo>
                      <a:pt x="7024" y="2342"/>
                    </a:lnTo>
                    <a:lnTo>
                      <a:pt x="7016" y="2332"/>
                    </a:lnTo>
                    <a:lnTo>
                      <a:pt x="7009" y="2322"/>
                    </a:lnTo>
                    <a:lnTo>
                      <a:pt x="7001" y="2311"/>
                    </a:lnTo>
                    <a:lnTo>
                      <a:pt x="6992" y="2302"/>
                    </a:lnTo>
                    <a:lnTo>
                      <a:pt x="6984" y="2292"/>
                    </a:lnTo>
                    <a:lnTo>
                      <a:pt x="6974" y="2284"/>
                    </a:lnTo>
                    <a:lnTo>
                      <a:pt x="6964" y="2275"/>
                    </a:lnTo>
                    <a:lnTo>
                      <a:pt x="6945" y="2258"/>
                    </a:lnTo>
                    <a:lnTo>
                      <a:pt x="6930" y="2246"/>
                    </a:lnTo>
                    <a:lnTo>
                      <a:pt x="6916" y="2238"/>
                    </a:lnTo>
                    <a:lnTo>
                      <a:pt x="6902" y="2228"/>
                    </a:lnTo>
                    <a:lnTo>
                      <a:pt x="6894" y="2222"/>
                    </a:lnTo>
                    <a:lnTo>
                      <a:pt x="6886" y="2217"/>
                    </a:lnTo>
                    <a:lnTo>
                      <a:pt x="6879" y="2212"/>
                    </a:lnTo>
                    <a:lnTo>
                      <a:pt x="6873" y="2204"/>
                    </a:lnTo>
                    <a:lnTo>
                      <a:pt x="6864" y="2190"/>
                    </a:lnTo>
                    <a:lnTo>
                      <a:pt x="6851" y="2176"/>
                    </a:lnTo>
                    <a:lnTo>
                      <a:pt x="6844" y="2169"/>
                    </a:lnTo>
                    <a:lnTo>
                      <a:pt x="6834" y="2163"/>
                    </a:lnTo>
                    <a:lnTo>
                      <a:pt x="6822" y="2157"/>
                    </a:lnTo>
                    <a:lnTo>
                      <a:pt x="6810" y="2152"/>
                    </a:lnTo>
                    <a:lnTo>
                      <a:pt x="6797" y="2149"/>
                    </a:lnTo>
                    <a:lnTo>
                      <a:pt x="6787" y="2145"/>
                    </a:lnTo>
                    <a:lnTo>
                      <a:pt x="6777" y="2141"/>
                    </a:lnTo>
                    <a:lnTo>
                      <a:pt x="6768" y="2137"/>
                    </a:lnTo>
                    <a:lnTo>
                      <a:pt x="6750" y="2128"/>
                    </a:lnTo>
                    <a:lnTo>
                      <a:pt x="6728" y="2120"/>
                    </a:lnTo>
                    <a:lnTo>
                      <a:pt x="6706" y="2115"/>
                    </a:lnTo>
                    <a:lnTo>
                      <a:pt x="6686" y="2112"/>
                    </a:lnTo>
                    <a:lnTo>
                      <a:pt x="6677" y="2109"/>
                    </a:lnTo>
                    <a:lnTo>
                      <a:pt x="6669" y="2107"/>
                    </a:lnTo>
                    <a:lnTo>
                      <a:pt x="6661" y="2105"/>
                    </a:lnTo>
                    <a:lnTo>
                      <a:pt x="6651" y="2100"/>
                    </a:lnTo>
                    <a:lnTo>
                      <a:pt x="6643" y="2096"/>
                    </a:lnTo>
                    <a:lnTo>
                      <a:pt x="6633" y="2093"/>
                    </a:lnTo>
                    <a:lnTo>
                      <a:pt x="6624" y="2090"/>
                    </a:lnTo>
                    <a:lnTo>
                      <a:pt x="6614" y="2089"/>
                    </a:lnTo>
                    <a:lnTo>
                      <a:pt x="6590" y="2088"/>
                    </a:lnTo>
                    <a:lnTo>
                      <a:pt x="6562" y="2088"/>
                    </a:lnTo>
                    <a:lnTo>
                      <a:pt x="6550" y="2088"/>
                    </a:lnTo>
                    <a:lnTo>
                      <a:pt x="6539" y="2088"/>
                    </a:lnTo>
                    <a:lnTo>
                      <a:pt x="6527" y="2088"/>
                    </a:lnTo>
                    <a:lnTo>
                      <a:pt x="6516" y="2087"/>
                    </a:lnTo>
                    <a:lnTo>
                      <a:pt x="6494" y="2083"/>
                    </a:lnTo>
                    <a:lnTo>
                      <a:pt x="6474" y="2078"/>
                    </a:lnTo>
                    <a:lnTo>
                      <a:pt x="6457" y="2072"/>
                    </a:lnTo>
                    <a:lnTo>
                      <a:pt x="6443" y="2068"/>
                    </a:lnTo>
                    <a:lnTo>
                      <a:pt x="6434" y="2064"/>
                    </a:lnTo>
                    <a:lnTo>
                      <a:pt x="6424" y="2061"/>
                    </a:lnTo>
                    <a:lnTo>
                      <a:pt x="6416" y="2055"/>
                    </a:lnTo>
                    <a:lnTo>
                      <a:pt x="6407" y="2050"/>
                    </a:lnTo>
                    <a:lnTo>
                      <a:pt x="6391" y="2038"/>
                    </a:lnTo>
                    <a:lnTo>
                      <a:pt x="6373" y="2028"/>
                    </a:lnTo>
                    <a:lnTo>
                      <a:pt x="6362" y="2025"/>
                    </a:lnTo>
                    <a:lnTo>
                      <a:pt x="6351" y="2024"/>
                    </a:lnTo>
                    <a:lnTo>
                      <a:pt x="6340" y="2023"/>
                    </a:lnTo>
                    <a:lnTo>
                      <a:pt x="6329" y="2021"/>
                    </a:lnTo>
                    <a:lnTo>
                      <a:pt x="6308" y="2021"/>
                    </a:lnTo>
                    <a:lnTo>
                      <a:pt x="6287" y="2020"/>
                    </a:lnTo>
                    <a:lnTo>
                      <a:pt x="6278" y="2018"/>
                    </a:lnTo>
                    <a:lnTo>
                      <a:pt x="6268" y="2015"/>
                    </a:lnTo>
                    <a:lnTo>
                      <a:pt x="6259" y="2012"/>
                    </a:lnTo>
                    <a:lnTo>
                      <a:pt x="6249" y="2008"/>
                    </a:lnTo>
                    <a:lnTo>
                      <a:pt x="6241" y="2004"/>
                    </a:lnTo>
                    <a:lnTo>
                      <a:pt x="6234" y="1999"/>
                    </a:lnTo>
                    <a:lnTo>
                      <a:pt x="6228" y="1994"/>
                    </a:lnTo>
                    <a:lnTo>
                      <a:pt x="6224" y="1989"/>
                    </a:lnTo>
                    <a:lnTo>
                      <a:pt x="6221" y="1982"/>
                    </a:lnTo>
                    <a:lnTo>
                      <a:pt x="6218" y="1975"/>
                    </a:lnTo>
                    <a:lnTo>
                      <a:pt x="6217" y="1973"/>
                    </a:lnTo>
                    <a:lnTo>
                      <a:pt x="6216" y="1970"/>
                    </a:lnTo>
                    <a:lnTo>
                      <a:pt x="6214" y="1969"/>
                    </a:lnTo>
                    <a:lnTo>
                      <a:pt x="6211" y="1969"/>
                    </a:lnTo>
                    <a:lnTo>
                      <a:pt x="6206" y="1970"/>
                    </a:lnTo>
                    <a:lnTo>
                      <a:pt x="6201" y="1973"/>
                    </a:lnTo>
                    <a:lnTo>
                      <a:pt x="6198" y="1974"/>
                    </a:lnTo>
                    <a:lnTo>
                      <a:pt x="6195" y="1974"/>
                    </a:lnTo>
                    <a:lnTo>
                      <a:pt x="6192" y="1974"/>
                    </a:lnTo>
                    <a:lnTo>
                      <a:pt x="6189" y="1973"/>
                    </a:lnTo>
                    <a:lnTo>
                      <a:pt x="6182" y="1970"/>
                    </a:lnTo>
                    <a:lnTo>
                      <a:pt x="6171" y="1967"/>
                    </a:lnTo>
                    <a:lnTo>
                      <a:pt x="6159" y="1962"/>
                    </a:lnTo>
                    <a:lnTo>
                      <a:pt x="6147" y="1958"/>
                    </a:lnTo>
                    <a:lnTo>
                      <a:pt x="6142" y="1956"/>
                    </a:lnTo>
                    <a:lnTo>
                      <a:pt x="6139" y="1952"/>
                    </a:lnTo>
                    <a:lnTo>
                      <a:pt x="6135" y="1949"/>
                    </a:lnTo>
                    <a:lnTo>
                      <a:pt x="6132" y="1944"/>
                    </a:lnTo>
                    <a:lnTo>
                      <a:pt x="6126" y="1933"/>
                    </a:lnTo>
                    <a:lnTo>
                      <a:pt x="6117" y="1923"/>
                    </a:lnTo>
                    <a:lnTo>
                      <a:pt x="6114" y="1920"/>
                    </a:lnTo>
                    <a:lnTo>
                      <a:pt x="6110" y="1918"/>
                    </a:lnTo>
                    <a:lnTo>
                      <a:pt x="6105" y="1917"/>
                    </a:lnTo>
                    <a:lnTo>
                      <a:pt x="6101" y="1917"/>
                    </a:lnTo>
                    <a:lnTo>
                      <a:pt x="6089" y="1917"/>
                    </a:lnTo>
                    <a:lnTo>
                      <a:pt x="6077" y="1917"/>
                    </a:lnTo>
                    <a:lnTo>
                      <a:pt x="6064" y="1918"/>
                    </a:lnTo>
                    <a:lnTo>
                      <a:pt x="6053" y="1918"/>
                    </a:lnTo>
                    <a:lnTo>
                      <a:pt x="6048" y="1918"/>
                    </a:lnTo>
                    <a:lnTo>
                      <a:pt x="6045" y="1918"/>
                    </a:lnTo>
                    <a:lnTo>
                      <a:pt x="6041" y="1917"/>
                    </a:lnTo>
                    <a:lnTo>
                      <a:pt x="6040" y="1916"/>
                    </a:lnTo>
                    <a:lnTo>
                      <a:pt x="6045" y="1904"/>
                    </a:lnTo>
                    <a:lnTo>
                      <a:pt x="6053" y="1893"/>
                    </a:lnTo>
                    <a:lnTo>
                      <a:pt x="6051" y="1886"/>
                    </a:lnTo>
                    <a:lnTo>
                      <a:pt x="6045" y="1878"/>
                    </a:lnTo>
                    <a:lnTo>
                      <a:pt x="6042" y="1873"/>
                    </a:lnTo>
                    <a:lnTo>
                      <a:pt x="6041" y="1869"/>
                    </a:lnTo>
                    <a:lnTo>
                      <a:pt x="6040" y="1864"/>
                    </a:lnTo>
                    <a:lnTo>
                      <a:pt x="6039" y="1859"/>
                    </a:lnTo>
                    <a:lnTo>
                      <a:pt x="6039" y="1848"/>
                    </a:lnTo>
                    <a:lnTo>
                      <a:pt x="6038" y="1832"/>
                    </a:lnTo>
                    <a:lnTo>
                      <a:pt x="6036" y="1824"/>
                    </a:lnTo>
                    <a:lnTo>
                      <a:pt x="6034" y="1817"/>
                    </a:lnTo>
                    <a:lnTo>
                      <a:pt x="6032" y="1811"/>
                    </a:lnTo>
                    <a:lnTo>
                      <a:pt x="6029" y="1805"/>
                    </a:lnTo>
                    <a:lnTo>
                      <a:pt x="6023" y="1793"/>
                    </a:lnTo>
                    <a:lnTo>
                      <a:pt x="6017" y="1780"/>
                    </a:lnTo>
                    <a:lnTo>
                      <a:pt x="6014" y="1768"/>
                    </a:lnTo>
                    <a:lnTo>
                      <a:pt x="6013" y="1759"/>
                    </a:lnTo>
                    <a:lnTo>
                      <a:pt x="6014" y="1749"/>
                    </a:lnTo>
                    <a:lnTo>
                      <a:pt x="6016" y="1736"/>
                    </a:lnTo>
                    <a:lnTo>
                      <a:pt x="6021" y="1719"/>
                    </a:lnTo>
                    <a:lnTo>
                      <a:pt x="6028" y="1702"/>
                    </a:lnTo>
                    <a:lnTo>
                      <a:pt x="6039" y="1684"/>
                    </a:lnTo>
                    <a:lnTo>
                      <a:pt x="6051" y="1667"/>
                    </a:lnTo>
                    <a:lnTo>
                      <a:pt x="6060" y="1653"/>
                    </a:lnTo>
                    <a:lnTo>
                      <a:pt x="6071" y="1639"/>
                    </a:lnTo>
                    <a:lnTo>
                      <a:pt x="6088" y="1626"/>
                    </a:lnTo>
                    <a:lnTo>
                      <a:pt x="6104" y="1615"/>
                    </a:lnTo>
                    <a:lnTo>
                      <a:pt x="6117" y="1605"/>
                    </a:lnTo>
                    <a:lnTo>
                      <a:pt x="6129" y="1596"/>
                    </a:lnTo>
                    <a:lnTo>
                      <a:pt x="6140" y="1586"/>
                    </a:lnTo>
                    <a:lnTo>
                      <a:pt x="6149" y="1577"/>
                    </a:lnTo>
                    <a:lnTo>
                      <a:pt x="6153" y="1572"/>
                    </a:lnTo>
                    <a:lnTo>
                      <a:pt x="6155" y="1566"/>
                    </a:lnTo>
                    <a:lnTo>
                      <a:pt x="6158" y="1561"/>
                    </a:lnTo>
                    <a:lnTo>
                      <a:pt x="6158" y="1555"/>
                    </a:lnTo>
                    <a:lnTo>
                      <a:pt x="6158" y="1546"/>
                    </a:lnTo>
                    <a:lnTo>
                      <a:pt x="6158" y="1535"/>
                    </a:lnTo>
                    <a:lnTo>
                      <a:pt x="6157" y="1523"/>
                    </a:lnTo>
                    <a:lnTo>
                      <a:pt x="6155" y="1510"/>
                    </a:lnTo>
                    <a:lnTo>
                      <a:pt x="6152" y="1496"/>
                    </a:lnTo>
                    <a:lnTo>
                      <a:pt x="6149" y="1485"/>
                    </a:lnTo>
                    <a:lnTo>
                      <a:pt x="6148" y="1477"/>
                    </a:lnTo>
                    <a:lnTo>
                      <a:pt x="6147" y="1470"/>
                    </a:lnTo>
                    <a:lnTo>
                      <a:pt x="6147" y="1463"/>
                    </a:lnTo>
                    <a:lnTo>
                      <a:pt x="6147" y="1453"/>
                    </a:lnTo>
                    <a:lnTo>
                      <a:pt x="6148" y="1446"/>
                    </a:lnTo>
                    <a:lnTo>
                      <a:pt x="6151" y="1440"/>
                    </a:lnTo>
                    <a:lnTo>
                      <a:pt x="6154" y="1434"/>
                    </a:lnTo>
                    <a:lnTo>
                      <a:pt x="6158" y="1427"/>
                    </a:lnTo>
                    <a:lnTo>
                      <a:pt x="6166" y="1415"/>
                    </a:lnTo>
                    <a:lnTo>
                      <a:pt x="6177" y="1403"/>
                    </a:lnTo>
                    <a:lnTo>
                      <a:pt x="6186" y="1393"/>
                    </a:lnTo>
                    <a:lnTo>
                      <a:pt x="6195" y="1380"/>
                    </a:lnTo>
                    <a:lnTo>
                      <a:pt x="6203" y="1366"/>
                    </a:lnTo>
                    <a:lnTo>
                      <a:pt x="6210" y="1356"/>
                    </a:lnTo>
                    <a:lnTo>
                      <a:pt x="6214" y="1352"/>
                    </a:lnTo>
                    <a:lnTo>
                      <a:pt x="6215" y="1349"/>
                    </a:lnTo>
                    <a:lnTo>
                      <a:pt x="6214" y="1344"/>
                    </a:lnTo>
                    <a:lnTo>
                      <a:pt x="6212" y="1340"/>
                    </a:lnTo>
                    <a:lnTo>
                      <a:pt x="6209" y="1334"/>
                    </a:lnTo>
                    <a:lnTo>
                      <a:pt x="6203" y="1330"/>
                    </a:lnTo>
                    <a:lnTo>
                      <a:pt x="6202" y="1327"/>
                    </a:lnTo>
                    <a:lnTo>
                      <a:pt x="6203" y="1322"/>
                    </a:lnTo>
                    <a:lnTo>
                      <a:pt x="6205" y="1315"/>
                    </a:lnTo>
                    <a:lnTo>
                      <a:pt x="6209" y="1308"/>
                    </a:lnTo>
                    <a:lnTo>
                      <a:pt x="6216" y="1292"/>
                    </a:lnTo>
                    <a:lnTo>
                      <a:pt x="6222" y="1277"/>
                    </a:lnTo>
                    <a:lnTo>
                      <a:pt x="6223" y="1271"/>
                    </a:lnTo>
                    <a:lnTo>
                      <a:pt x="6222" y="1267"/>
                    </a:lnTo>
                    <a:lnTo>
                      <a:pt x="6221" y="1262"/>
                    </a:lnTo>
                    <a:lnTo>
                      <a:pt x="6218" y="1257"/>
                    </a:lnTo>
                    <a:lnTo>
                      <a:pt x="6214" y="1250"/>
                    </a:lnTo>
                    <a:lnTo>
                      <a:pt x="6208" y="1242"/>
                    </a:lnTo>
                    <a:lnTo>
                      <a:pt x="6204" y="1237"/>
                    </a:lnTo>
                    <a:lnTo>
                      <a:pt x="6203" y="1230"/>
                    </a:lnTo>
                    <a:lnTo>
                      <a:pt x="6202" y="1224"/>
                    </a:lnTo>
                    <a:lnTo>
                      <a:pt x="6202" y="1217"/>
                    </a:lnTo>
                    <a:lnTo>
                      <a:pt x="6201" y="1202"/>
                    </a:lnTo>
                    <a:lnTo>
                      <a:pt x="6201" y="1189"/>
                    </a:lnTo>
                    <a:lnTo>
                      <a:pt x="6199" y="1185"/>
                    </a:lnTo>
                    <a:lnTo>
                      <a:pt x="6198" y="1179"/>
                    </a:lnTo>
                    <a:lnTo>
                      <a:pt x="6195" y="1174"/>
                    </a:lnTo>
                    <a:lnTo>
                      <a:pt x="6192" y="1169"/>
                    </a:lnTo>
                    <a:lnTo>
                      <a:pt x="6185" y="1160"/>
                    </a:lnTo>
                    <a:lnTo>
                      <a:pt x="6178" y="1151"/>
                    </a:lnTo>
                    <a:lnTo>
                      <a:pt x="6171" y="1144"/>
                    </a:lnTo>
                    <a:lnTo>
                      <a:pt x="6162" y="1135"/>
                    </a:lnTo>
                    <a:lnTo>
                      <a:pt x="6157" y="1125"/>
                    </a:lnTo>
                    <a:lnTo>
                      <a:pt x="6152" y="1117"/>
                    </a:lnTo>
                    <a:lnTo>
                      <a:pt x="6145" y="1103"/>
                    </a:lnTo>
                    <a:lnTo>
                      <a:pt x="6135" y="1081"/>
                    </a:lnTo>
                    <a:lnTo>
                      <a:pt x="6126" y="1059"/>
                    </a:lnTo>
                    <a:lnTo>
                      <a:pt x="6120" y="1043"/>
                    </a:lnTo>
                    <a:lnTo>
                      <a:pt x="6117" y="1030"/>
                    </a:lnTo>
                    <a:lnTo>
                      <a:pt x="6116" y="1013"/>
                    </a:lnTo>
                    <a:lnTo>
                      <a:pt x="6116" y="997"/>
                    </a:lnTo>
                    <a:lnTo>
                      <a:pt x="6118" y="983"/>
                    </a:lnTo>
                    <a:lnTo>
                      <a:pt x="6120" y="972"/>
                    </a:lnTo>
                    <a:lnTo>
                      <a:pt x="6120" y="964"/>
                    </a:lnTo>
                    <a:lnTo>
                      <a:pt x="6118" y="955"/>
                    </a:lnTo>
                    <a:lnTo>
                      <a:pt x="6115" y="949"/>
                    </a:lnTo>
                    <a:lnTo>
                      <a:pt x="6114" y="942"/>
                    </a:lnTo>
                    <a:lnTo>
                      <a:pt x="6114" y="933"/>
                    </a:lnTo>
                    <a:lnTo>
                      <a:pt x="6115" y="922"/>
                    </a:lnTo>
                    <a:lnTo>
                      <a:pt x="6115" y="909"/>
                    </a:lnTo>
                    <a:lnTo>
                      <a:pt x="6113" y="896"/>
                    </a:lnTo>
                    <a:lnTo>
                      <a:pt x="6110" y="886"/>
                    </a:lnTo>
                    <a:lnTo>
                      <a:pt x="6107" y="877"/>
                    </a:lnTo>
                    <a:lnTo>
                      <a:pt x="6103" y="867"/>
                    </a:lnTo>
                    <a:lnTo>
                      <a:pt x="6101" y="854"/>
                    </a:lnTo>
                    <a:lnTo>
                      <a:pt x="6099" y="842"/>
                    </a:lnTo>
                    <a:lnTo>
                      <a:pt x="6099" y="838"/>
                    </a:lnTo>
                    <a:lnTo>
                      <a:pt x="6098" y="832"/>
                    </a:lnTo>
                    <a:lnTo>
                      <a:pt x="6096" y="827"/>
                    </a:lnTo>
                    <a:lnTo>
                      <a:pt x="6092" y="823"/>
                    </a:lnTo>
                    <a:lnTo>
                      <a:pt x="6080" y="815"/>
                    </a:lnTo>
                    <a:lnTo>
                      <a:pt x="6066" y="808"/>
                    </a:lnTo>
                    <a:lnTo>
                      <a:pt x="6053" y="801"/>
                    </a:lnTo>
                    <a:lnTo>
                      <a:pt x="6042" y="791"/>
                    </a:lnTo>
                    <a:lnTo>
                      <a:pt x="6038" y="786"/>
                    </a:lnTo>
                    <a:lnTo>
                      <a:pt x="6035" y="780"/>
                    </a:lnTo>
                    <a:lnTo>
                      <a:pt x="6034" y="773"/>
                    </a:lnTo>
                    <a:lnTo>
                      <a:pt x="6034" y="766"/>
                    </a:lnTo>
                    <a:lnTo>
                      <a:pt x="6034" y="752"/>
                    </a:lnTo>
                    <a:lnTo>
                      <a:pt x="6034" y="738"/>
                    </a:lnTo>
                    <a:lnTo>
                      <a:pt x="6033" y="734"/>
                    </a:lnTo>
                    <a:lnTo>
                      <a:pt x="6032" y="731"/>
                    </a:lnTo>
                    <a:lnTo>
                      <a:pt x="6029" y="728"/>
                    </a:lnTo>
                    <a:lnTo>
                      <a:pt x="6027" y="726"/>
                    </a:lnTo>
                    <a:lnTo>
                      <a:pt x="6023" y="725"/>
                    </a:lnTo>
                    <a:lnTo>
                      <a:pt x="6021" y="725"/>
                    </a:lnTo>
                    <a:lnTo>
                      <a:pt x="6017" y="725"/>
                    </a:lnTo>
                    <a:lnTo>
                      <a:pt x="6013" y="725"/>
                    </a:lnTo>
                    <a:lnTo>
                      <a:pt x="6006" y="729"/>
                    </a:lnTo>
                    <a:lnTo>
                      <a:pt x="5997" y="734"/>
                    </a:lnTo>
                    <a:lnTo>
                      <a:pt x="5989" y="736"/>
                    </a:lnTo>
                    <a:lnTo>
                      <a:pt x="5982" y="736"/>
                    </a:lnTo>
                    <a:lnTo>
                      <a:pt x="5975" y="735"/>
                    </a:lnTo>
                    <a:lnTo>
                      <a:pt x="5968" y="732"/>
                    </a:lnTo>
                    <a:lnTo>
                      <a:pt x="5960" y="728"/>
                    </a:lnTo>
                    <a:lnTo>
                      <a:pt x="5954" y="723"/>
                    </a:lnTo>
                    <a:lnTo>
                      <a:pt x="5950" y="717"/>
                    </a:lnTo>
                    <a:lnTo>
                      <a:pt x="5945" y="713"/>
                    </a:lnTo>
                    <a:lnTo>
                      <a:pt x="5937" y="701"/>
                    </a:lnTo>
                    <a:lnTo>
                      <a:pt x="5928" y="688"/>
                    </a:lnTo>
                    <a:lnTo>
                      <a:pt x="5925" y="681"/>
                    </a:lnTo>
                    <a:lnTo>
                      <a:pt x="5922" y="672"/>
                    </a:lnTo>
                    <a:lnTo>
                      <a:pt x="5921" y="665"/>
                    </a:lnTo>
                    <a:lnTo>
                      <a:pt x="5920" y="658"/>
                    </a:lnTo>
                    <a:lnTo>
                      <a:pt x="5919" y="652"/>
                    </a:lnTo>
                    <a:lnTo>
                      <a:pt x="5918" y="647"/>
                    </a:lnTo>
                    <a:lnTo>
                      <a:pt x="5915" y="643"/>
                    </a:lnTo>
                    <a:lnTo>
                      <a:pt x="5912" y="638"/>
                    </a:lnTo>
                    <a:lnTo>
                      <a:pt x="5908" y="635"/>
                    </a:lnTo>
                    <a:lnTo>
                      <a:pt x="5903" y="633"/>
                    </a:lnTo>
                    <a:lnTo>
                      <a:pt x="5899" y="632"/>
                    </a:lnTo>
                    <a:lnTo>
                      <a:pt x="5894" y="632"/>
                    </a:lnTo>
                    <a:lnTo>
                      <a:pt x="5883" y="632"/>
                    </a:lnTo>
                    <a:lnTo>
                      <a:pt x="5875" y="631"/>
                    </a:lnTo>
                    <a:lnTo>
                      <a:pt x="5871" y="630"/>
                    </a:lnTo>
                    <a:lnTo>
                      <a:pt x="5869" y="628"/>
                    </a:lnTo>
                    <a:lnTo>
                      <a:pt x="5865" y="626"/>
                    </a:lnTo>
                    <a:lnTo>
                      <a:pt x="5862" y="622"/>
                    </a:lnTo>
                    <a:lnTo>
                      <a:pt x="5858" y="620"/>
                    </a:lnTo>
                    <a:lnTo>
                      <a:pt x="5855" y="620"/>
                    </a:lnTo>
                    <a:lnTo>
                      <a:pt x="5851" y="621"/>
                    </a:lnTo>
                    <a:lnTo>
                      <a:pt x="5847" y="624"/>
                    </a:lnTo>
                    <a:lnTo>
                      <a:pt x="5839" y="630"/>
                    </a:lnTo>
                    <a:lnTo>
                      <a:pt x="5828" y="634"/>
                    </a:lnTo>
                    <a:lnTo>
                      <a:pt x="5822" y="635"/>
                    </a:lnTo>
                    <a:lnTo>
                      <a:pt x="5815" y="634"/>
                    </a:lnTo>
                    <a:lnTo>
                      <a:pt x="5808" y="633"/>
                    </a:lnTo>
                    <a:lnTo>
                      <a:pt x="5801" y="630"/>
                    </a:lnTo>
                    <a:lnTo>
                      <a:pt x="5787" y="624"/>
                    </a:lnTo>
                    <a:lnTo>
                      <a:pt x="5771" y="616"/>
                    </a:lnTo>
                    <a:lnTo>
                      <a:pt x="5767" y="614"/>
                    </a:lnTo>
                    <a:lnTo>
                      <a:pt x="5763" y="612"/>
                    </a:lnTo>
                    <a:lnTo>
                      <a:pt x="5761" y="608"/>
                    </a:lnTo>
                    <a:lnTo>
                      <a:pt x="5758" y="605"/>
                    </a:lnTo>
                    <a:lnTo>
                      <a:pt x="5752" y="595"/>
                    </a:lnTo>
                    <a:lnTo>
                      <a:pt x="5744" y="586"/>
                    </a:lnTo>
                    <a:lnTo>
                      <a:pt x="5733" y="577"/>
                    </a:lnTo>
                    <a:lnTo>
                      <a:pt x="5720" y="568"/>
                    </a:lnTo>
                    <a:lnTo>
                      <a:pt x="5713" y="562"/>
                    </a:lnTo>
                    <a:lnTo>
                      <a:pt x="5706" y="555"/>
                    </a:lnTo>
                    <a:lnTo>
                      <a:pt x="5699" y="546"/>
                    </a:lnTo>
                    <a:lnTo>
                      <a:pt x="5692" y="539"/>
                    </a:lnTo>
                    <a:lnTo>
                      <a:pt x="5685" y="531"/>
                    </a:lnTo>
                    <a:lnTo>
                      <a:pt x="5679" y="524"/>
                    </a:lnTo>
                    <a:lnTo>
                      <a:pt x="5672" y="518"/>
                    </a:lnTo>
                    <a:lnTo>
                      <a:pt x="5666" y="514"/>
                    </a:lnTo>
                    <a:lnTo>
                      <a:pt x="5661" y="511"/>
                    </a:lnTo>
                    <a:lnTo>
                      <a:pt x="5657" y="506"/>
                    </a:lnTo>
                    <a:lnTo>
                      <a:pt x="5656" y="500"/>
                    </a:lnTo>
                    <a:lnTo>
                      <a:pt x="5655" y="494"/>
                    </a:lnTo>
                    <a:lnTo>
                      <a:pt x="5655" y="480"/>
                    </a:lnTo>
                    <a:lnTo>
                      <a:pt x="5656" y="463"/>
                    </a:lnTo>
                    <a:lnTo>
                      <a:pt x="5656" y="450"/>
                    </a:lnTo>
                    <a:lnTo>
                      <a:pt x="5655" y="442"/>
                    </a:lnTo>
                    <a:lnTo>
                      <a:pt x="5651" y="435"/>
                    </a:lnTo>
                    <a:lnTo>
                      <a:pt x="5644" y="423"/>
                    </a:lnTo>
                    <a:lnTo>
                      <a:pt x="5630" y="411"/>
                    </a:lnTo>
                    <a:lnTo>
                      <a:pt x="5612" y="399"/>
                    </a:lnTo>
                    <a:lnTo>
                      <a:pt x="5599" y="383"/>
                    </a:lnTo>
                    <a:lnTo>
                      <a:pt x="5587" y="369"/>
                    </a:lnTo>
                    <a:lnTo>
                      <a:pt x="5575" y="354"/>
                    </a:lnTo>
                    <a:lnTo>
                      <a:pt x="5557" y="337"/>
                    </a:lnTo>
                    <a:lnTo>
                      <a:pt x="5541" y="323"/>
                    </a:lnTo>
                    <a:lnTo>
                      <a:pt x="5528" y="313"/>
                    </a:lnTo>
                    <a:lnTo>
                      <a:pt x="5518" y="309"/>
                    </a:lnTo>
                    <a:lnTo>
                      <a:pt x="5512" y="306"/>
                    </a:lnTo>
                    <a:lnTo>
                      <a:pt x="5507" y="305"/>
                    </a:lnTo>
                    <a:lnTo>
                      <a:pt x="5506" y="301"/>
                    </a:lnTo>
                    <a:lnTo>
                      <a:pt x="5513" y="293"/>
                    </a:lnTo>
                    <a:lnTo>
                      <a:pt x="5530" y="279"/>
                    </a:lnTo>
                    <a:lnTo>
                      <a:pt x="5534" y="274"/>
                    </a:lnTo>
                    <a:lnTo>
                      <a:pt x="5536" y="268"/>
                    </a:lnTo>
                    <a:lnTo>
                      <a:pt x="5537" y="262"/>
                    </a:lnTo>
                    <a:lnTo>
                      <a:pt x="5537" y="255"/>
                    </a:lnTo>
                    <a:lnTo>
                      <a:pt x="5537" y="249"/>
                    </a:lnTo>
                    <a:lnTo>
                      <a:pt x="5535" y="242"/>
                    </a:lnTo>
                    <a:lnTo>
                      <a:pt x="5530" y="236"/>
                    </a:lnTo>
                    <a:lnTo>
                      <a:pt x="5524" y="231"/>
                    </a:lnTo>
                    <a:lnTo>
                      <a:pt x="5517" y="227"/>
                    </a:lnTo>
                    <a:lnTo>
                      <a:pt x="5510" y="219"/>
                    </a:lnTo>
                    <a:lnTo>
                      <a:pt x="5503" y="211"/>
                    </a:lnTo>
                    <a:lnTo>
                      <a:pt x="5494" y="202"/>
                    </a:lnTo>
                    <a:lnTo>
                      <a:pt x="5481" y="185"/>
                    </a:lnTo>
                    <a:lnTo>
                      <a:pt x="5472" y="172"/>
                    </a:lnTo>
                    <a:lnTo>
                      <a:pt x="5469" y="167"/>
                    </a:lnTo>
                    <a:lnTo>
                      <a:pt x="5468" y="162"/>
                    </a:lnTo>
                    <a:lnTo>
                      <a:pt x="5468" y="159"/>
                    </a:lnTo>
                    <a:lnTo>
                      <a:pt x="5469" y="154"/>
                    </a:lnTo>
                    <a:lnTo>
                      <a:pt x="5472" y="151"/>
                    </a:lnTo>
                    <a:lnTo>
                      <a:pt x="5475" y="147"/>
                    </a:lnTo>
                    <a:lnTo>
                      <a:pt x="5479" y="143"/>
                    </a:lnTo>
                    <a:lnTo>
                      <a:pt x="5484" y="141"/>
                    </a:lnTo>
                    <a:lnTo>
                      <a:pt x="5493" y="136"/>
                    </a:lnTo>
                    <a:lnTo>
                      <a:pt x="5505" y="130"/>
                    </a:lnTo>
                    <a:lnTo>
                      <a:pt x="5510" y="128"/>
                    </a:lnTo>
                    <a:lnTo>
                      <a:pt x="5515" y="124"/>
                    </a:lnTo>
                    <a:lnTo>
                      <a:pt x="5517" y="122"/>
                    </a:lnTo>
                    <a:lnTo>
                      <a:pt x="5518" y="118"/>
                    </a:lnTo>
                    <a:lnTo>
                      <a:pt x="5517" y="96"/>
                    </a:lnTo>
                    <a:lnTo>
                      <a:pt x="5516" y="79"/>
                    </a:lnTo>
                    <a:lnTo>
                      <a:pt x="5515" y="67"/>
                    </a:lnTo>
                    <a:lnTo>
                      <a:pt x="5515" y="57"/>
                    </a:lnTo>
                    <a:lnTo>
                      <a:pt x="5515" y="46"/>
                    </a:lnTo>
                    <a:lnTo>
                      <a:pt x="5515" y="39"/>
                    </a:lnTo>
                    <a:lnTo>
                      <a:pt x="5513" y="35"/>
                    </a:lnTo>
                    <a:lnTo>
                      <a:pt x="5511" y="33"/>
                    </a:lnTo>
                    <a:lnTo>
                      <a:pt x="5507" y="32"/>
                    </a:lnTo>
                    <a:lnTo>
                      <a:pt x="5504" y="30"/>
                    </a:lnTo>
                    <a:lnTo>
                      <a:pt x="5490" y="32"/>
                    </a:lnTo>
                    <a:lnTo>
                      <a:pt x="5479" y="32"/>
                    </a:lnTo>
                    <a:lnTo>
                      <a:pt x="5468" y="32"/>
                    </a:lnTo>
                    <a:lnTo>
                      <a:pt x="5455" y="30"/>
                    </a:lnTo>
                    <a:lnTo>
                      <a:pt x="5449" y="30"/>
                    </a:lnTo>
                    <a:lnTo>
                      <a:pt x="5443" y="30"/>
                    </a:lnTo>
                    <a:lnTo>
                      <a:pt x="5440" y="30"/>
                    </a:lnTo>
                    <a:lnTo>
                      <a:pt x="5436" y="32"/>
                    </a:lnTo>
                    <a:lnTo>
                      <a:pt x="5430" y="36"/>
                    </a:lnTo>
                    <a:lnTo>
                      <a:pt x="5425" y="44"/>
                    </a:lnTo>
                    <a:lnTo>
                      <a:pt x="5422" y="51"/>
                    </a:lnTo>
                    <a:lnTo>
                      <a:pt x="5416" y="55"/>
                    </a:lnTo>
                    <a:lnTo>
                      <a:pt x="5412" y="57"/>
                    </a:lnTo>
                    <a:lnTo>
                      <a:pt x="5408" y="58"/>
                    </a:lnTo>
                    <a:lnTo>
                      <a:pt x="5403" y="58"/>
                    </a:lnTo>
                    <a:lnTo>
                      <a:pt x="5397" y="57"/>
                    </a:lnTo>
                    <a:lnTo>
                      <a:pt x="5391" y="55"/>
                    </a:lnTo>
                    <a:lnTo>
                      <a:pt x="5384" y="52"/>
                    </a:lnTo>
                    <a:lnTo>
                      <a:pt x="5378" y="47"/>
                    </a:lnTo>
                    <a:lnTo>
                      <a:pt x="5372" y="41"/>
                    </a:lnTo>
                    <a:lnTo>
                      <a:pt x="5358" y="28"/>
                    </a:lnTo>
                    <a:lnTo>
                      <a:pt x="5342" y="15"/>
                    </a:lnTo>
                    <a:lnTo>
                      <a:pt x="5332" y="10"/>
                    </a:lnTo>
                    <a:lnTo>
                      <a:pt x="5321" y="5"/>
                    </a:lnTo>
                    <a:lnTo>
                      <a:pt x="5309" y="3"/>
                    </a:lnTo>
                    <a:lnTo>
                      <a:pt x="5297" y="1"/>
                    </a:lnTo>
                    <a:lnTo>
                      <a:pt x="5285" y="0"/>
                    </a:lnTo>
                    <a:lnTo>
                      <a:pt x="5273" y="0"/>
                    </a:lnTo>
                    <a:lnTo>
                      <a:pt x="5264" y="0"/>
                    </a:lnTo>
                    <a:lnTo>
                      <a:pt x="5254" y="1"/>
                    </a:lnTo>
                    <a:lnTo>
                      <a:pt x="5251" y="2"/>
                    </a:lnTo>
                    <a:lnTo>
                      <a:pt x="5248" y="3"/>
                    </a:lnTo>
                    <a:lnTo>
                      <a:pt x="5245" y="5"/>
                    </a:lnTo>
                    <a:lnTo>
                      <a:pt x="5242" y="8"/>
                    </a:lnTo>
                    <a:lnTo>
                      <a:pt x="5238" y="14"/>
                    </a:lnTo>
                    <a:lnTo>
                      <a:pt x="5232" y="20"/>
                    </a:lnTo>
                    <a:lnTo>
                      <a:pt x="5216" y="32"/>
                    </a:lnTo>
                    <a:lnTo>
                      <a:pt x="5201" y="41"/>
                    </a:lnTo>
                    <a:lnTo>
                      <a:pt x="5195" y="47"/>
                    </a:lnTo>
                    <a:lnTo>
                      <a:pt x="5190" y="54"/>
                    </a:lnTo>
                    <a:lnTo>
                      <a:pt x="5187" y="63"/>
                    </a:lnTo>
                    <a:lnTo>
                      <a:pt x="5184" y="70"/>
                    </a:lnTo>
                    <a:lnTo>
                      <a:pt x="5183" y="78"/>
                    </a:lnTo>
                    <a:lnTo>
                      <a:pt x="5184" y="84"/>
                    </a:lnTo>
                    <a:lnTo>
                      <a:pt x="5185" y="88"/>
                    </a:lnTo>
                    <a:lnTo>
                      <a:pt x="5187" y="90"/>
                    </a:lnTo>
                    <a:lnTo>
                      <a:pt x="5189" y="92"/>
                    </a:lnTo>
                    <a:lnTo>
                      <a:pt x="5191" y="93"/>
                    </a:lnTo>
                    <a:lnTo>
                      <a:pt x="5196" y="97"/>
                    </a:lnTo>
                    <a:lnTo>
                      <a:pt x="5198" y="101"/>
                    </a:lnTo>
                    <a:lnTo>
                      <a:pt x="5200" y="104"/>
                    </a:lnTo>
                    <a:lnTo>
                      <a:pt x="5200" y="109"/>
                    </a:lnTo>
                    <a:lnTo>
                      <a:pt x="5198" y="114"/>
                    </a:lnTo>
                    <a:lnTo>
                      <a:pt x="5195" y="118"/>
                    </a:lnTo>
                    <a:lnTo>
                      <a:pt x="5192" y="123"/>
                    </a:lnTo>
                    <a:lnTo>
                      <a:pt x="5188" y="127"/>
                    </a:lnTo>
                    <a:lnTo>
                      <a:pt x="5181" y="139"/>
                    </a:lnTo>
                    <a:lnTo>
                      <a:pt x="5173" y="153"/>
                    </a:lnTo>
                    <a:lnTo>
                      <a:pt x="5169" y="161"/>
                    </a:lnTo>
                    <a:lnTo>
                      <a:pt x="5164" y="168"/>
                    </a:lnTo>
                    <a:lnTo>
                      <a:pt x="5159" y="174"/>
                    </a:lnTo>
                    <a:lnTo>
                      <a:pt x="5152" y="180"/>
                    </a:lnTo>
                    <a:lnTo>
                      <a:pt x="5144" y="185"/>
                    </a:lnTo>
                    <a:lnTo>
                      <a:pt x="5137" y="190"/>
                    </a:lnTo>
                    <a:lnTo>
                      <a:pt x="5129" y="194"/>
                    </a:lnTo>
                    <a:lnTo>
                      <a:pt x="5125" y="200"/>
                    </a:lnTo>
                    <a:lnTo>
                      <a:pt x="5114" y="215"/>
                    </a:lnTo>
                    <a:lnTo>
                      <a:pt x="5103" y="227"/>
                    </a:lnTo>
                    <a:lnTo>
                      <a:pt x="5099" y="230"/>
                    </a:lnTo>
                    <a:lnTo>
                      <a:pt x="5094" y="233"/>
                    </a:lnTo>
                    <a:lnTo>
                      <a:pt x="5087" y="235"/>
                    </a:lnTo>
                    <a:lnTo>
                      <a:pt x="5080" y="237"/>
                    </a:lnTo>
                    <a:lnTo>
                      <a:pt x="5061" y="241"/>
                    </a:lnTo>
                    <a:lnTo>
                      <a:pt x="5036" y="243"/>
                    </a:lnTo>
                    <a:lnTo>
                      <a:pt x="5011" y="246"/>
                    </a:lnTo>
                    <a:lnTo>
                      <a:pt x="4989" y="244"/>
                    </a:lnTo>
                    <a:lnTo>
                      <a:pt x="4973" y="242"/>
                    </a:lnTo>
                    <a:lnTo>
                      <a:pt x="4958" y="238"/>
                    </a:lnTo>
                    <a:lnTo>
                      <a:pt x="4943" y="234"/>
                    </a:lnTo>
                    <a:lnTo>
                      <a:pt x="4924" y="228"/>
                    </a:lnTo>
                    <a:lnTo>
                      <a:pt x="4914" y="225"/>
                    </a:lnTo>
                    <a:lnTo>
                      <a:pt x="4905" y="223"/>
                    </a:lnTo>
                    <a:lnTo>
                      <a:pt x="4896" y="223"/>
                    </a:lnTo>
                    <a:lnTo>
                      <a:pt x="4888" y="223"/>
                    </a:lnTo>
                    <a:lnTo>
                      <a:pt x="4879" y="225"/>
                    </a:lnTo>
                    <a:lnTo>
                      <a:pt x="4869" y="227"/>
                    </a:lnTo>
                    <a:lnTo>
                      <a:pt x="4864" y="229"/>
                    </a:lnTo>
                    <a:lnTo>
                      <a:pt x="4860" y="230"/>
                    </a:lnTo>
                    <a:lnTo>
                      <a:pt x="4855" y="233"/>
                    </a:lnTo>
                    <a:lnTo>
                      <a:pt x="4850" y="236"/>
                    </a:lnTo>
                    <a:lnTo>
                      <a:pt x="4843" y="242"/>
                    </a:lnTo>
                    <a:lnTo>
                      <a:pt x="4837" y="250"/>
                    </a:lnTo>
                    <a:lnTo>
                      <a:pt x="4832" y="260"/>
                    </a:lnTo>
                    <a:lnTo>
                      <a:pt x="4828" y="268"/>
                    </a:lnTo>
                    <a:lnTo>
                      <a:pt x="4824" y="276"/>
                    </a:lnTo>
                    <a:lnTo>
                      <a:pt x="4819" y="281"/>
                    </a:lnTo>
                    <a:lnTo>
                      <a:pt x="4814" y="286"/>
                    </a:lnTo>
                    <a:lnTo>
                      <a:pt x="4810" y="290"/>
                    </a:lnTo>
                    <a:lnTo>
                      <a:pt x="4805" y="293"/>
                    </a:lnTo>
                    <a:lnTo>
                      <a:pt x="4800" y="297"/>
                    </a:lnTo>
                    <a:lnTo>
                      <a:pt x="4794" y="301"/>
                    </a:lnTo>
                    <a:lnTo>
                      <a:pt x="4789" y="309"/>
                    </a:lnTo>
                    <a:lnTo>
                      <a:pt x="4781" y="322"/>
                    </a:lnTo>
                    <a:lnTo>
                      <a:pt x="4774" y="338"/>
                    </a:lnTo>
                    <a:lnTo>
                      <a:pt x="4765" y="356"/>
                    </a:lnTo>
                    <a:lnTo>
                      <a:pt x="4754" y="373"/>
                    </a:lnTo>
                    <a:lnTo>
                      <a:pt x="4753" y="374"/>
                    </a:lnTo>
                    <a:lnTo>
                      <a:pt x="4753" y="376"/>
                    </a:lnTo>
                    <a:lnTo>
                      <a:pt x="4754" y="378"/>
                    </a:lnTo>
                    <a:lnTo>
                      <a:pt x="4755" y="380"/>
                    </a:lnTo>
                    <a:lnTo>
                      <a:pt x="4757" y="382"/>
                    </a:lnTo>
                    <a:lnTo>
                      <a:pt x="4759" y="386"/>
                    </a:lnTo>
                    <a:lnTo>
                      <a:pt x="4757" y="402"/>
                    </a:lnTo>
                    <a:lnTo>
                      <a:pt x="4755" y="424"/>
                    </a:lnTo>
                    <a:lnTo>
                      <a:pt x="4751" y="448"/>
                    </a:lnTo>
                    <a:lnTo>
                      <a:pt x="4749" y="465"/>
                    </a:lnTo>
                    <a:lnTo>
                      <a:pt x="4745" y="485"/>
                    </a:lnTo>
                    <a:lnTo>
                      <a:pt x="4740" y="512"/>
                    </a:lnTo>
                    <a:lnTo>
                      <a:pt x="4737" y="527"/>
                    </a:lnTo>
                    <a:lnTo>
                      <a:pt x="4734" y="545"/>
                    </a:lnTo>
                    <a:lnTo>
                      <a:pt x="4731" y="563"/>
                    </a:lnTo>
                    <a:lnTo>
                      <a:pt x="4729" y="581"/>
                    </a:lnTo>
                    <a:lnTo>
                      <a:pt x="4728" y="610"/>
                    </a:lnTo>
                    <a:lnTo>
                      <a:pt x="4729" y="627"/>
                    </a:lnTo>
                    <a:lnTo>
                      <a:pt x="4731" y="635"/>
                    </a:lnTo>
                    <a:lnTo>
                      <a:pt x="4732" y="643"/>
                    </a:lnTo>
                    <a:lnTo>
                      <a:pt x="4731" y="654"/>
                    </a:lnTo>
                    <a:lnTo>
                      <a:pt x="4729" y="670"/>
                    </a:lnTo>
                    <a:lnTo>
                      <a:pt x="4724" y="688"/>
                    </a:lnTo>
                    <a:lnTo>
                      <a:pt x="4719" y="703"/>
                    </a:lnTo>
                    <a:lnTo>
                      <a:pt x="4716" y="710"/>
                    </a:lnTo>
                    <a:lnTo>
                      <a:pt x="4711" y="719"/>
                    </a:lnTo>
                    <a:lnTo>
                      <a:pt x="4705" y="726"/>
                    </a:lnTo>
                    <a:lnTo>
                      <a:pt x="4698" y="734"/>
                    </a:lnTo>
                    <a:lnTo>
                      <a:pt x="4682" y="750"/>
                    </a:lnTo>
                    <a:lnTo>
                      <a:pt x="4669" y="761"/>
                    </a:lnTo>
                    <a:lnTo>
                      <a:pt x="4663" y="766"/>
                    </a:lnTo>
                    <a:lnTo>
                      <a:pt x="4658" y="770"/>
                    </a:lnTo>
                    <a:lnTo>
                      <a:pt x="4652" y="773"/>
                    </a:lnTo>
                    <a:lnTo>
                      <a:pt x="4646" y="775"/>
                    </a:lnTo>
                    <a:lnTo>
                      <a:pt x="4640" y="776"/>
                    </a:lnTo>
                    <a:lnTo>
                      <a:pt x="4633" y="777"/>
                    </a:lnTo>
                    <a:lnTo>
                      <a:pt x="4627" y="777"/>
                    </a:lnTo>
                    <a:lnTo>
                      <a:pt x="4619" y="776"/>
                    </a:lnTo>
                    <a:lnTo>
                      <a:pt x="4614" y="776"/>
                    </a:lnTo>
                    <a:lnTo>
                      <a:pt x="4608" y="776"/>
                    </a:lnTo>
                    <a:lnTo>
                      <a:pt x="4602" y="777"/>
                    </a:lnTo>
                    <a:lnTo>
                      <a:pt x="4597" y="778"/>
                    </a:lnTo>
                    <a:lnTo>
                      <a:pt x="4589" y="782"/>
                    </a:lnTo>
                    <a:lnTo>
                      <a:pt x="4580" y="786"/>
                    </a:lnTo>
                    <a:lnTo>
                      <a:pt x="4573" y="792"/>
                    </a:lnTo>
                    <a:lnTo>
                      <a:pt x="4565" y="796"/>
                    </a:lnTo>
                    <a:lnTo>
                      <a:pt x="4560" y="798"/>
                    </a:lnTo>
                    <a:lnTo>
                      <a:pt x="4555" y="799"/>
                    </a:lnTo>
                    <a:lnTo>
                      <a:pt x="4551" y="801"/>
                    </a:lnTo>
                    <a:lnTo>
                      <a:pt x="4546" y="801"/>
                    </a:lnTo>
                    <a:lnTo>
                      <a:pt x="4537" y="802"/>
                    </a:lnTo>
                    <a:lnTo>
                      <a:pt x="4527" y="805"/>
                    </a:lnTo>
                    <a:lnTo>
                      <a:pt x="4515" y="811"/>
                    </a:lnTo>
                    <a:lnTo>
                      <a:pt x="4502" y="817"/>
                    </a:lnTo>
                    <a:lnTo>
                      <a:pt x="4489" y="823"/>
                    </a:lnTo>
                    <a:lnTo>
                      <a:pt x="4476" y="827"/>
                    </a:lnTo>
                    <a:lnTo>
                      <a:pt x="4470" y="828"/>
                    </a:lnTo>
                    <a:lnTo>
                      <a:pt x="4464" y="829"/>
                    </a:lnTo>
                    <a:lnTo>
                      <a:pt x="4458" y="828"/>
                    </a:lnTo>
                    <a:lnTo>
                      <a:pt x="4453" y="827"/>
                    </a:lnTo>
                    <a:lnTo>
                      <a:pt x="4449" y="824"/>
                    </a:lnTo>
                    <a:lnTo>
                      <a:pt x="4444" y="820"/>
                    </a:lnTo>
                    <a:lnTo>
                      <a:pt x="4438" y="814"/>
                    </a:lnTo>
                    <a:lnTo>
                      <a:pt x="4432" y="807"/>
                    </a:lnTo>
                    <a:lnTo>
                      <a:pt x="4421" y="791"/>
                    </a:lnTo>
                    <a:lnTo>
                      <a:pt x="4415" y="779"/>
                    </a:lnTo>
                    <a:lnTo>
                      <a:pt x="4411" y="766"/>
                    </a:lnTo>
                    <a:lnTo>
                      <a:pt x="4408" y="755"/>
                    </a:lnTo>
                    <a:lnTo>
                      <a:pt x="4407" y="751"/>
                    </a:lnTo>
                    <a:lnTo>
                      <a:pt x="4403" y="747"/>
                    </a:lnTo>
                    <a:lnTo>
                      <a:pt x="4397" y="745"/>
                    </a:lnTo>
                    <a:lnTo>
                      <a:pt x="4390" y="745"/>
                    </a:lnTo>
                    <a:lnTo>
                      <a:pt x="4378" y="744"/>
                    </a:lnTo>
                    <a:lnTo>
                      <a:pt x="4369" y="742"/>
                    </a:lnTo>
                    <a:lnTo>
                      <a:pt x="4359" y="740"/>
                    </a:lnTo>
                    <a:lnTo>
                      <a:pt x="4352" y="736"/>
                    </a:lnTo>
                    <a:lnTo>
                      <a:pt x="4339" y="731"/>
                    </a:lnTo>
                    <a:lnTo>
                      <a:pt x="4323" y="723"/>
                    </a:lnTo>
                    <a:lnTo>
                      <a:pt x="4304" y="716"/>
                    </a:lnTo>
                    <a:lnTo>
                      <a:pt x="4285" y="713"/>
                    </a:lnTo>
                    <a:lnTo>
                      <a:pt x="4277" y="712"/>
                    </a:lnTo>
                    <a:lnTo>
                      <a:pt x="4269" y="710"/>
                    </a:lnTo>
                    <a:lnTo>
                      <a:pt x="4260" y="710"/>
                    </a:lnTo>
                    <a:lnTo>
                      <a:pt x="4253" y="713"/>
                    </a:lnTo>
                    <a:lnTo>
                      <a:pt x="4247" y="714"/>
                    </a:lnTo>
                    <a:lnTo>
                      <a:pt x="4243" y="714"/>
                    </a:lnTo>
                    <a:lnTo>
                      <a:pt x="4237" y="714"/>
                    </a:lnTo>
                    <a:lnTo>
                      <a:pt x="4232" y="713"/>
                    </a:lnTo>
                    <a:lnTo>
                      <a:pt x="4224" y="709"/>
                    </a:lnTo>
                    <a:lnTo>
                      <a:pt x="4218" y="703"/>
                    </a:lnTo>
                    <a:lnTo>
                      <a:pt x="4213" y="698"/>
                    </a:lnTo>
                    <a:lnTo>
                      <a:pt x="4206" y="696"/>
                    </a:lnTo>
                    <a:lnTo>
                      <a:pt x="4197" y="695"/>
                    </a:lnTo>
                    <a:lnTo>
                      <a:pt x="4187" y="694"/>
                    </a:lnTo>
                    <a:lnTo>
                      <a:pt x="4176" y="693"/>
                    </a:lnTo>
                    <a:lnTo>
                      <a:pt x="4168" y="690"/>
                    </a:lnTo>
                    <a:lnTo>
                      <a:pt x="4162" y="687"/>
                    </a:lnTo>
                    <a:lnTo>
                      <a:pt x="4153" y="679"/>
                    </a:lnTo>
                    <a:lnTo>
                      <a:pt x="4144" y="671"/>
                    </a:lnTo>
                    <a:lnTo>
                      <a:pt x="4132" y="664"/>
                    </a:lnTo>
                    <a:lnTo>
                      <a:pt x="4121" y="657"/>
                    </a:lnTo>
                    <a:lnTo>
                      <a:pt x="4110" y="651"/>
                    </a:lnTo>
                    <a:lnTo>
                      <a:pt x="4101" y="641"/>
                    </a:lnTo>
                    <a:lnTo>
                      <a:pt x="4093" y="631"/>
                    </a:lnTo>
                    <a:lnTo>
                      <a:pt x="4081" y="619"/>
                    </a:lnTo>
                    <a:lnTo>
                      <a:pt x="4069" y="607"/>
                    </a:lnTo>
                    <a:lnTo>
                      <a:pt x="4061" y="596"/>
                    </a:lnTo>
                    <a:lnTo>
                      <a:pt x="4050" y="584"/>
                    </a:lnTo>
                    <a:lnTo>
                      <a:pt x="4044" y="580"/>
                    </a:lnTo>
                    <a:lnTo>
                      <a:pt x="4039" y="576"/>
                    </a:lnTo>
                    <a:lnTo>
                      <a:pt x="4033" y="572"/>
                    </a:lnTo>
                    <a:lnTo>
                      <a:pt x="4029" y="570"/>
                    </a:lnTo>
                    <a:lnTo>
                      <a:pt x="4019" y="567"/>
                    </a:lnTo>
                    <a:lnTo>
                      <a:pt x="4013" y="562"/>
                    </a:lnTo>
                    <a:lnTo>
                      <a:pt x="4010" y="557"/>
                    </a:lnTo>
                    <a:lnTo>
                      <a:pt x="4006" y="552"/>
                    </a:lnTo>
                    <a:lnTo>
                      <a:pt x="4003" y="546"/>
                    </a:lnTo>
                    <a:lnTo>
                      <a:pt x="3997" y="540"/>
                    </a:lnTo>
                    <a:lnTo>
                      <a:pt x="3993" y="537"/>
                    </a:lnTo>
                    <a:lnTo>
                      <a:pt x="3988" y="534"/>
                    </a:lnTo>
                    <a:lnTo>
                      <a:pt x="3982" y="533"/>
                    </a:lnTo>
                    <a:lnTo>
                      <a:pt x="3975" y="532"/>
                    </a:lnTo>
                    <a:lnTo>
                      <a:pt x="3968" y="532"/>
                    </a:lnTo>
                    <a:lnTo>
                      <a:pt x="3963" y="534"/>
                    </a:lnTo>
                    <a:lnTo>
                      <a:pt x="3959" y="538"/>
                    </a:lnTo>
                    <a:lnTo>
                      <a:pt x="3955" y="543"/>
                    </a:lnTo>
                    <a:lnTo>
                      <a:pt x="3948" y="557"/>
                    </a:lnTo>
                    <a:lnTo>
                      <a:pt x="3938" y="574"/>
                    </a:lnTo>
                    <a:lnTo>
                      <a:pt x="3929" y="586"/>
                    </a:lnTo>
                    <a:lnTo>
                      <a:pt x="3918" y="601"/>
                    </a:lnTo>
                    <a:lnTo>
                      <a:pt x="3905" y="619"/>
                    </a:lnTo>
                    <a:lnTo>
                      <a:pt x="3892" y="637"/>
                    </a:lnTo>
                    <a:lnTo>
                      <a:pt x="3884" y="646"/>
                    </a:lnTo>
                    <a:lnTo>
                      <a:pt x="3874" y="656"/>
                    </a:lnTo>
                    <a:lnTo>
                      <a:pt x="3866" y="665"/>
                    </a:lnTo>
                    <a:lnTo>
                      <a:pt x="3859" y="673"/>
                    </a:lnTo>
                    <a:lnTo>
                      <a:pt x="3842" y="701"/>
                    </a:lnTo>
                    <a:lnTo>
                      <a:pt x="3824" y="732"/>
                    </a:lnTo>
                    <a:lnTo>
                      <a:pt x="3810" y="759"/>
                    </a:lnTo>
                    <a:lnTo>
                      <a:pt x="3802" y="776"/>
                    </a:lnTo>
                    <a:lnTo>
                      <a:pt x="3791" y="794"/>
                    </a:lnTo>
                    <a:lnTo>
                      <a:pt x="3770" y="822"/>
                    </a:lnTo>
                    <a:lnTo>
                      <a:pt x="3748" y="854"/>
                    </a:lnTo>
                    <a:lnTo>
                      <a:pt x="3730" y="878"/>
                    </a:lnTo>
                    <a:lnTo>
                      <a:pt x="3717" y="897"/>
                    </a:lnTo>
                    <a:lnTo>
                      <a:pt x="3701" y="918"/>
                    </a:lnTo>
                    <a:lnTo>
                      <a:pt x="3684" y="940"/>
                    </a:lnTo>
                    <a:lnTo>
                      <a:pt x="3670" y="959"/>
                    </a:lnTo>
                    <a:lnTo>
                      <a:pt x="3661" y="975"/>
                    </a:lnTo>
                    <a:lnTo>
                      <a:pt x="3654" y="990"/>
                    </a:lnTo>
                    <a:lnTo>
                      <a:pt x="3651" y="997"/>
                    </a:lnTo>
                    <a:lnTo>
                      <a:pt x="3645" y="1003"/>
                    </a:lnTo>
                    <a:lnTo>
                      <a:pt x="3639" y="1007"/>
                    </a:lnTo>
                    <a:lnTo>
                      <a:pt x="3630" y="1012"/>
                    </a:lnTo>
                    <a:lnTo>
                      <a:pt x="3623" y="1016"/>
                    </a:lnTo>
                    <a:lnTo>
                      <a:pt x="3617" y="1021"/>
                    </a:lnTo>
                    <a:lnTo>
                      <a:pt x="3615" y="1025"/>
                    </a:lnTo>
                    <a:lnTo>
                      <a:pt x="3613" y="1030"/>
                    </a:lnTo>
                    <a:lnTo>
                      <a:pt x="3611" y="1044"/>
                    </a:lnTo>
                    <a:lnTo>
                      <a:pt x="3608" y="1061"/>
                    </a:lnTo>
                    <a:lnTo>
                      <a:pt x="3604" y="1072"/>
                    </a:lnTo>
                    <a:lnTo>
                      <a:pt x="3600" y="1082"/>
                    </a:lnTo>
                    <a:lnTo>
                      <a:pt x="3594" y="1093"/>
                    </a:lnTo>
                    <a:lnTo>
                      <a:pt x="3586" y="1104"/>
                    </a:lnTo>
                    <a:lnTo>
                      <a:pt x="3581" y="1116"/>
                    </a:lnTo>
                    <a:lnTo>
                      <a:pt x="3575" y="1128"/>
                    </a:lnTo>
                    <a:lnTo>
                      <a:pt x="3569" y="1141"/>
                    </a:lnTo>
                    <a:lnTo>
                      <a:pt x="3564" y="1154"/>
                    </a:lnTo>
                    <a:lnTo>
                      <a:pt x="3560" y="1164"/>
                    </a:lnTo>
                    <a:lnTo>
                      <a:pt x="3560" y="1174"/>
                    </a:lnTo>
                    <a:lnTo>
                      <a:pt x="3561" y="1181"/>
                    </a:lnTo>
                    <a:lnTo>
                      <a:pt x="3564" y="1187"/>
                    </a:lnTo>
                    <a:lnTo>
                      <a:pt x="3572" y="1194"/>
                    </a:lnTo>
                    <a:lnTo>
                      <a:pt x="3582" y="1201"/>
                    </a:lnTo>
                    <a:lnTo>
                      <a:pt x="3586" y="1207"/>
                    </a:lnTo>
                    <a:lnTo>
                      <a:pt x="3591" y="1214"/>
                    </a:lnTo>
                    <a:lnTo>
                      <a:pt x="3595" y="1224"/>
                    </a:lnTo>
                    <a:lnTo>
                      <a:pt x="3598" y="1235"/>
                    </a:lnTo>
                    <a:lnTo>
                      <a:pt x="3605" y="1259"/>
                    </a:lnTo>
                    <a:lnTo>
                      <a:pt x="3610" y="1286"/>
                    </a:lnTo>
                    <a:lnTo>
                      <a:pt x="3611" y="1297"/>
                    </a:lnTo>
                    <a:lnTo>
                      <a:pt x="3610" y="1306"/>
                    </a:lnTo>
                    <a:lnTo>
                      <a:pt x="3608" y="1313"/>
                    </a:lnTo>
                    <a:lnTo>
                      <a:pt x="3603" y="1317"/>
                    </a:lnTo>
                    <a:lnTo>
                      <a:pt x="3598" y="1320"/>
                    </a:lnTo>
                    <a:lnTo>
                      <a:pt x="3594" y="1321"/>
                    </a:lnTo>
                    <a:lnTo>
                      <a:pt x="3588" y="1320"/>
                    </a:lnTo>
                    <a:lnTo>
                      <a:pt x="3582" y="1320"/>
                    </a:lnTo>
                    <a:lnTo>
                      <a:pt x="3573" y="1317"/>
                    </a:lnTo>
                    <a:lnTo>
                      <a:pt x="3565" y="1311"/>
                    </a:lnTo>
                    <a:lnTo>
                      <a:pt x="3553" y="1303"/>
                    </a:lnTo>
                    <a:lnTo>
                      <a:pt x="3534" y="1294"/>
                    </a:lnTo>
                    <a:lnTo>
                      <a:pt x="3523" y="1290"/>
                    </a:lnTo>
                    <a:lnTo>
                      <a:pt x="3514" y="1287"/>
                    </a:lnTo>
                    <a:lnTo>
                      <a:pt x="3507" y="1286"/>
                    </a:lnTo>
                    <a:lnTo>
                      <a:pt x="3501" y="1284"/>
                    </a:lnTo>
                    <a:lnTo>
                      <a:pt x="3489" y="1284"/>
                    </a:lnTo>
                    <a:lnTo>
                      <a:pt x="3476" y="1282"/>
                    </a:lnTo>
                    <a:lnTo>
                      <a:pt x="3468" y="1280"/>
                    </a:lnTo>
                    <a:lnTo>
                      <a:pt x="3460" y="1275"/>
                    </a:lnTo>
                    <a:lnTo>
                      <a:pt x="3452" y="1268"/>
                    </a:lnTo>
                    <a:lnTo>
                      <a:pt x="3445" y="1261"/>
                    </a:lnTo>
                    <a:lnTo>
                      <a:pt x="3430" y="1243"/>
                    </a:lnTo>
                    <a:lnTo>
                      <a:pt x="3416" y="1225"/>
                    </a:lnTo>
                    <a:lnTo>
                      <a:pt x="3409" y="1217"/>
                    </a:lnTo>
                    <a:lnTo>
                      <a:pt x="3402" y="1210"/>
                    </a:lnTo>
                    <a:lnTo>
                      <a:pt x="3395" y="1204"/>
                    </a:lnTo>
                    <a:lnTo>
                      <a:pt x="3388" y="1199"/>
                    </a:lnTo>
                    <a:lnTo>
                      <a:pt x="3381" y="1195"/>
                    </a:lnTo>
                    <a:lnTo>
                      <a:pt x="3374" y="1193"/>
                    </a:lnTo>
                    <a:lnTo>
                      <a:pt x="3367" y="1192"/>
                    </a:lnTo>
                    <a:lnTo>
                      <a:pt x="3358" y="1192"/>
                    </a:lnTo>
                    <a:lnTo>
                      <a:pt x="3344" y="1194"/>
                    </a:lnTo>
                    <a:lnTo>
                      <a:pt x="3332" y="1198"/>
                    </a:lnTo>
                    <a:lnTo>
                      <a:pt x="3320" y="1204"/>
                    </a:lnTo>
                    <a:lnTo>
                      <a:pt x="3307" y="1210"/>
                    </a:lnTo>
                    <a:lnTo>
                      <a:pt x="3299" y="1212"/>
                    </a:lnTo>
                    <a:lnTo>
                      <a:pt x="3290" y="1214"/>
                    </a:lnTo>
                    <a:lnTo>
                      <a:pt x="3282" y="1214"/>
                    </a:lnTo>
                    <a:lnTo>
                      <a:pt x="3273" y="1215"/>
                    </a:lnTo>
                    <a:lnTo>
                      <a:pt x="3254" y="1213"/>
                    </a:lnTo>
                    <a:lnTo>
                      <a:pt x="3233" y="1211"/>
                    </a:lnTo>
                    <a:lnTo>
                      <a:pt x="3219" y="1207"/>
                    </a:lnTo>
                    <a:lnTo>
                      <a:pt x="3210" y="1206"/>
                    </a:lnTo>
                    <a:lnTo>
                      <a:pt x="3202" y="1206"/>
                    </a:lnTo>
                    <a:lnTo>
                      <a:pt x="3193" y="1210"/>
                    </a:lnTo>
                    <a:lnTo>
                      <a:pt x="3180" y="1213"/>
                    </a:lnTo>
                    <a:lnTo>
                      <a:pt x="3166" y="1214"/>
                    </a:lnTo>
                    <a:lnTo>
                      <a:pt x="3149" y="1215"/>
                    </a:lnTo>
                    <a:lnTo>
                      <a:pt x="3132" y="1215"/>
                    </a:lnTo>
                    <a:lnTo>
                      <a:pt x="3117" y="1217"/>
                    </a:lnTo>
                    <a:lnTo>
                      <a:pt x="3106" y="1217"/>
                    </a:lnTo>
                    <a:lnTo>
                      <a:pt x="3101" y="1217"/>
                    </a:lnTo>
                    <a:lnTo>
                      <a:pt x="3097" y="1215"/>
                    </a:lnTo>
                    <a:lnTo>
                      <a:pt x="3092" y="1213"/>
                    </a:lnTo>
                    <a:lnTo>
                      <a:pt x="3086" y="1210"/>
                    </a:lnTo>
                    <a:lnTo>
                      <a:pt x="3075" y="1201"/>
                    </a:lnTo>
                    <a:lnTo>
                      <a:pt x="3067" y="1194"/>
                    </a:lnTo>
                    <a:lnTo>
                      <a:pt x="3063" y="1193"/>
                    </a:lnTo>
                    <a:lnTo>
                      <a:pt x="3060" y="1192"/>
                    </a:lnTo>
                    <a:lnTo>
                      <a:pt x="3057" y="1192"/>
                    </a:lnTo>
                    <a:lnTo>
                      <a:pt x="3055" y="1192"/>
                    </a:lnTo>
                    <a:lnTo>
                      <a:pt x="3054" y="1198"/>
                    </a:lnTo>
                    <a:lnTo>
                      <a:pt x="3053" y="1204"/>
                    </a:lnTo>
                    <a:lnTo>
                      <a:pt x="3052" y="1206"/>
                    </a:lnTo>
                    <a:lnTo>
                      <a:pt x="3050" y="1208"/>
                    </a:lnTo>
                    <a:lnTo>
                      <a:pt x="3048" y="1210"/>
                    </a:lnTo>
                    <a:lnTo>
                      <a:pt x="3043" y="1210"/>
                    </a:lnTo>
                    <a:lnTo>
                      <a:pt x="3033" y="1208"/>
                    </a:lnTo>
                    <a:lnTo>
                      <a:pt x="3022" y="1205"/>
                    </a:lnTo>
                    <a:lnTo>
                      <a:pt x="3010" y="1201"/>
                    </a:lnTo>
                    <a:lnTo>
                      <a:pt x="2998" y="1196"/>
                    </a:lnTo>
                    <a:lnTo>
                      <a:pt x="2992" y="1193"/>
                    </a:lnTo>
                    <a:lnTo>
                      <a:pt x="2987" y="1192"/>
                    </a:lnTo>
                    <a:lnTo>
                      <a:pt x="2983" y="1191"/>
                    </a:lnTo>
                    <a:lnTo>
                      <a:pt x="2979" y="1191"/>
                    </a:lnTo>
                    <a:lnTo>
                      <a:pt x="2975" y="1191"/>
                    </a:lnTo>
                    <a:lnTo>
                      <a:pt x="2972" y="1193"/>
                    </a:lnTo>
                    <a:lnTo>
                      <a:pt x="2969" y="1196"/>
                    </a:lnTo>
                    <a:lnTo>
                      <a:pt x="2966" y="1201"/>
                    </a:lnTo>
                    <a:lnTo>
                      <a:pt x="2964" y="1205"/>
                    </a:lnTo>
                    <a:lnTo>
                      <a:pt x="2960" y="1208"/>
                    </a:lnTo>
                    <a:lnTo>
                      <a:pt x="2955" y="1210"/>
                    </a:lnTo>
                    <a:lnTo>
                      <a:pt x="2952" y="1210"/>
                    </a:lnTo>
                    <a:lnTo>
                      <a:pt x="2947" y="1210"/>
                    </a:lnTo>
                    <a:lnTo>
                      <a:pt x="2942" y="1208"/>
                    </a:lnTo>
                    <a:lnTo>
                      <a:pt x="2939" y="1206"/>
                    </a:lnTo>
                    <a:lnTo>
                      <a:pt x="2935" y="1204"/>
                    </a:lnTo>
                    <a:lnTo>
                      <a:pt x="2931" y="1201"/>
                    </a:lnTo>
                    <a:lnTo>
                      <a:pt x="2928" y="1200"/>
                    </a:lnTo>
                    <a:lnTo>
                      <a:pt x="2923" y="1200"/>
                    </a:lnTo>
                    <a:lnTo>
                      <a:pt x="2918" y="1200"/>
                    </a:lnTo>
                    <a:lnTo>
                      <a:pt x="2908" y="1202"/>
                    </a:lnTo>
                    <a:lnTo>
                      <a:pt x="2897" y="1207"/>
                    </a:lnTo>
                    <a:lnTo>
                      <a:pt x="2892" y="1208"/>
                    </a:lnTo>
                    <a:lnTo>
                      <a:pt x="2889" y="1208"/>
                    </a:lnTo>
                    <a:lnTo>
                      <a:pt x="2885" y="1206"/>
                    </a:lnTo>
                    <a:lnTo>
                      <a:pt x="2883" y="1204"/>
                    </a:lnTo>
                    <a:lnTo>
                      <a:pt x="2876" y="1196"/>
                    </a:lnTo>
                    <a:lnTo>
                      <a:pt x="2867" y="1189"/>
                    </a:lnTo>
                    <a:lnTo>
                      <a:pt x="2864" y="1188"/>
                    </a:lnTo>
                    <a:lnTo>
                      <a:pt x="2860" y="1188"/>
                    </a:lnTo>
                    <a:lnTo>
                      <a:pt x="2858" y="1189"/>
                    </a:lnTo>
                    <a:lnTo>
                      <a:pt x="2854" y="1192"/>
                    </a:lnTo>
                    <a:lnTo>
                      <a:pt x="2846" y="1198"/>
                    </a:lnTo>
                    <a:lnTo>
                      <a:pt x="2838" y="1202"/>
                    </a:lnTo>
                    <a:lnTo>
                      <a:pt x="2828" y="1205"/>
                    </a:lnTo>
                    <a:lnTo>
                      <a:pt x="2819" y="1206"/>
                    </a:lnTo>
                    <a:lnTo>
                      <a:pt x="2809" y="1208"/>
                    </a:lnTo>
                    <a:lnTo>
                      <a:pt x="2801" y="1212"/>
                    </a:lnTo>
                    <a:lnTo>
                      <a:pt x="2788" y="1220"/>
                    </a:lnTo>
                    <a:lnTo>
                      <a:pt x="2779" y="1227"/>
                    </a:lnTo>
                    <a:lnTo>
                      <a:pt x="2778" y="1231"/>
                    </a:lnTo>
                    <a:lnTo>
                      <a:pt x="2778" y="1233"/>
                    </a:lnTo>
                    <a:lnTo>
                      <a:pt x="2780" y="1235"/>
                    </a:lnTo>
                    <a:lnTo>
                      <a:pt x="2785" y="1236"/>
                    </a:lnTo>
                    <a:lnTo>
                      <a:pt x="2789" y="1237"/>
                    </a:lnTo>
                    <a:lnTo>
                      <a:pt x="2792" y="1238"/>
                    </a:lnTo>
                    <a:lnTo>
                      <a:pt x="2795" y="1239"/>
                    </a:lnTo>
                    <a:lnTo>
                      <a:pt x="2795" y="1242"/>
                    </a:lnTo>
                    <a:lnTo>
                      <a:pt x="2795" y="1245"/>
                    </a:lnTo>
                    <a:lnTo>
                      <a:pt x="2791" y="1249"/>
                    </a:lnTo>
                    <a:lnTo>
                      <a:pt x="2789" y="1251"/>
                    </a:lnTo>
                    <a:lnTo>
                      <a:pt x="2788" y="1254"/>
                    </a:lnTo>
                    <a:lnTo>
                      <a:pt x="2786" y="1257"/>
                    </a:lnTo>
                    <a:lnTo>
                      <a:pt x="2786" y="1261"/>
                    </a:lnTo>
                    <a:lnTo>
                      <a:pt x="2788" y="1264"/>
                    </a:lnTo>
                    <a:lnTo>
                      <a:pt x="2789" y="1268"/>
                    </a:lnTo>
                    <a:lnTo>
                      <a:pt x="2790" y="1271"/>
                    </a:lnTo>
                    <a:lnTo>
                      <a:pt x="2794" y="1274"/>
                    </a:lnTo>
                    <a:lnTo>
                      <a:pt x="2800" y="1280"/>
                    </a:lnTo>
                    <a:lnTo>
                      <a:pt x="2808" y="1283"/>
                    </a:lnTo>
                    <a:lnTo>
                      <a:pt x="2813" y="1284"/>
                    </a:lnTo>
                    <a:lnTo>
                      <a:pt x="2817" y="1286"/>
                    </a:lnTo>
                    <a:lnTo>
                      <a:pt x="2824" y="1286"/>
                    </a:lnTo>
                    <a:lnTo>
                      <a:pt x="2830" y="1286"/>
                    </a:lnTo>
                    <a:lnTo>
                      <a:pt x="2842" y="1283"/>
                    </a:lnTo>
                    <a:lnTo>
                      <a:pt x="2848" y="1284"/>
                    </a:lnTo>
                    <a:lnTo>
                      <a:pt x="2849" y="1286"/>
                    </a:lnTo>
                    <a:lnTo>
                      <a:pt x="2851" y="1289"/>
                    </a:lnTo>
                    <a:lnTo>
                      <a:pt x="2851" y="1294"/>
                    </a:lnTo>
                    <a:lnTo>
                      <a:pt x="2851" y="1301"/>
                    </a:lnTo>
                    <a:lnTo>
                      <a:pt x="2852" y="1307"/>
                    </a:lnTo>
                    <a:lnTo>
                      <a:pt x="2852" y="1312"/>
                    </a:lnTo>
                    <a:lnTo>
                      <a:pt x="2854" y="1317"/>
                    </a:lnTo>
                    <a:lnTo>
                      <a:pt x="2857" y="1320"/>
                    </a:lnTo>
                    <a:lnTo>
                      <a:pt x="2867" y="1331"/>
                    </a:lnTo>
                    <a:lnTo>
                      <a:pt x="2878" y="1340"/>
                    </a:lnTo>
                    <a:lnTo>
                      <a:pt x="2882" y="1344"/>
                    </a:lnTo>
                    <a:lnTo>
                      <a:pt x="2884" y="1350"/>
                    </a:lnTo>
                    <a:lnTo>
                      <a:pt x="2886" y="1356"/>
                    </a:lnTo>
                    <a:lnTo>
                      <a:pt x="2887" y="1362"/>
                    </a:lnTo>
                    <a:lnTo>
                      <a:pt x="2889" y="1369"/>
                    </a:lnTo>
                    <a:lnTo>
                      <a:pt x="2887" y="1377"/>
                    </a:lnTo>
                    <a:lnTo>
                      <a:pt x="2886" y="1385"/>
                    </a:lnTo>
                    <a:lnTo>
                      <a:pt x="2884" y="1395"/>
                    </a:lnTo>
                    <a:lnTo>
                      <a:pt x="2877" y="1409"/>
                    </a:lnTo>
                    <a:lnTo>
                      <a:pt x="2868" y="1427"/>
                    </a:lnTo>
                    <a:lnTo>
                      <a:pt x="2863" y="1451"/>
                    </a:lnTo>
                    <a:lnTo>
                      <a:pt x="2858" y="1476"/>
                    </a:lnTo>
                    <a:lnTo>
                      <a:pt x="2854" y="1498"/>
                    </a:lnTo>
                    <a:lnTo>
                      <a:pt x="2852" y="1516"/>
                    </a:lnTo>
                    <a:lnTo>
                      <a:pt x="2848" y="1528"/>
                    </a:lnTo>
                    <a:lnTo>
                      <a:pt x="2842" y="1542"/>
                    </a:lnTo>
                    <a:lnTo>
                      <a:pt x="2839" y="1559"/>
                    </a:lnTo>
                    <a:lnTo>
                      <a:pt x="2836" y="1576"/>
                    </a:lnTo>
                    <a:lnTo>
                      <a:pt x="2834" y="1589"/>
                    </a:lnTo>
                    <a:lnTo>
                      <a:pt x="2832" y="1601"/>
                    </a:lnTo>
                    <a:lnTo>
                      <a:pt x="2832" y="1612"/>
                    </a:lnTo>
                    <a:lnTo>
                      <a:pt x="2832" y="1627"/>
                    </a:lnTo>
                    <a:lnTo>
                      <a:pt x="2832" y="1635"/>
                    </a:lnTo>
                    <a:lnTo>
                      <a:pt x="2832" y="1645"/>
                    </a:lnTo>
                    <a:lnTo>
                      <a:pt x="2830" y="1655"/>
                    </a:lnTo>
                    <a:lnTo>
                      <a:pt x="2829" y="1666"/>
                    </a:lnTo>
                    <a:lnTo>
                      <a:pt x="2829" y="1677"/>
                    </a:lnTo>
                    <a:lnTo>
                      <a:pt x="2829" y="1686"/>
                    </a:lnTo>
                    <a:lnTo>
                      <a:pt x="2830" y="1697"/>
                    </a:lnTo>
                    <a:lnTo>
                      <a:pt x="2830" y="1708"/>
                    </a:lnTo>
                    <a:lnTo>
                      <a:pt x="2830" y="1725"/>
                    </a:lnTo>
                    <a:lnTo>
                      <a:pt x="2830" y="1743"/>
                    </a:lnTo>
                    <a:lnTo>
                      <a:pt x="2830" y="1759"/>
                    </a:lnTo>
                    <a:lnTo>
                      <a:pt x="2832" y="1773"/>
                    </a:lnTo>
                    <a:lnTo>
                      <a:pt x="2836" y="1803"/>
                    </a:lnTo>
                    <a:lnTo>
                      <a:pt x="2842" y="1834"/>
                    </a:lnTo>
                    <a:lnTo>
                      <a:pt x="2847" y="1862"/>
                    </a:lnTo>
                    <a:lnTo>
                      <a:pt x="2849" y="1885"/>
                    </a:lnTo>
                    <a:lnTo>
                      <a:pt x="2849" y="1892"/>
                    </a:lnTo>
                    <a:lnTo>
                      <a:pt x="2849" y="1899"/>
                    </a:lnTo>
                    <a:lnTo>
                      <a:pt x="2848" y="1905"/>
                    </a:lnTo>
                    <a:lnTo>
                      <a:pt x="2846" y="1911"/>
                    </a:lnTo>
                    <a:lnTo>
                      <a:pt x="2843" y="1916"/>
                    </a:lnTo>
                    <a:lnTo>
                      <a:pt x="2840" y="1922"/>
                    </a:lnTo>
                    <a:lnTo>
                      <a:pt x="2835" y="1926"/>
                    </a:lnTo>
                    <a:lnTo>
                      <a:pt x="2829" y="1931"/>
                    </a:lnTo>
                    <a:lnTo>
                      <a:pt x="2824" y="1937"/>
                    </a:lnTo>
                    <a:lnTo>
                      <a:pt x="2820" y="1942"/>
                    </a:lnTo>
                    <a:lnTo>
                      <a:pt x="2816" y="1946"/>
                    </a:lnTo>
                    <a:lnTo>
                      <a:pt x="2815" y="1951"/>
                    </a:lnTo>
                    <a:lnTo>
                      <a:pt x="2819" y="1960"/>
                    </a:lnTo>
                    <a:lnTo>
                      <a:pt x="2824" y="1967"/>
                    </a:lnTo>
                    <a:lnTo>
                      <a:pt x="2827" y="1973"/>
                    </a:lnTo>
                    <a:lnTo>
                      <a:pt x="2828" y="1979"/>
                    </a:lnTo>
                    <a:lnTo>
                      <a:pt x="2829" y="1987"/>
                    </a:lnTo>
                    <a:lnTo>
                      <a:pt x="2829" y="1995"/>
                    </a:lnTo>
                    <a:lnTo>
                      <a:pt x="2828" y="2012"/>
                    </a:lnTo>
                    <a:lnTo>
                      <a:pt x="2824" y="2027"/>
                    </a:lnTo>
                    <a:lnTo>
                      <a:pt x="2822" y="2032"/>
                    </a:lnTo>
                    <a:lnTo>
                      <a:pt x="2819" y="2036"/>
                    </a:lnTo>
                    <a:lnTo>
                      <a:pt x="2814" y="2037"/>
                    </a:lnTo>
                    <a:lnTo>
                      <a:pt x="2809" y="2037"/>
                    </a:lnTo>
                    <a:lnTo>
                      <a:pt x="2798" y="2034"/>
                    </a:lnTo>
                    <a:lnTo>
                      <a:pt x="2788" y="2030"/>
                    </a:lnTo>
                    <a:lnTo>
                      <a:pt x="2783" y="2028"/>
                    </a:lnTo>
                    <a:lnTo>
                      <a:pt x="2777" y="2027"/>
                    </a:lnTo>
                    <a:lnTo>
                      <a:pt x="2772" y="2027"/>
                    </a:lnTo>
                    <a:lnTo>
                      <a:pt x="2766" y="2030"/>
                    </a:lnTo>
                    <a:lnTo>
                      <a:pt x="2756" y="2033"/>
                    </a:lnTo>
                    <a:lnTo>
                      <a:pt x="2745" y="2039"/>
                    </a:lnTo>
                    <a:lnTo>
                      <a:pt x="2739" y="2042"/>
                    </a:lnTo>
                    <a:lnTo>
                      <a:pt x="2732" y="2043"/>
                    </a:lnTo>
                    <a:lnTo>
                      <a:pt x="2723" y="2043"/>
                    </a:lnTo>
                    <a:lnTo>
                      <a:pt x="2716" y="2044"/>
                    </a:lnTo>
                    <a:lnTo>
                      <a:pt x="2708" y="2044"/>
                    </a:lnTo>
                    <a:lnTo>
                      <a:pt x="2701" y="2045"/>
                    </a:lnTo>
                    <a:lnTo>
                      <a:pt x="2695" y="2046"/>
                    </a:lnTo>
                    <a:lnTo>
                      <a:pt x="2689" y="2050"/>
                    </a:lnTo>
                    <a:lnTo>
                      <a:pt x="2684" y="2055"/>
                    </a:lnTo>
                    <a:lnTo>
                      <a:pt x="2682" y="2061"/>
                    </a:lnTo>
                    <a:lnTo>
                      <a:pt x="2682" y="2065"/>
                    </a:lnTo>
                    <a:lnTo>
                      <a:pt x="2682" y="2071"/>
                    </a:lnTo>
                    <a:lnTo>
                      <a:pt x="2684" y="2077"/>
                    </a:lnTo>
                    <a:lnTo>
                      <a:pt x="2687" y="2082"/>
                    </a:lnTo>
                    <a:lnTo>
                      <a:pt x="2690" y="2088"/>
                    </a:lnTo>
                    <a:lnTo>
                      <a:pt x="2695" y="2093"/>
                    </a:lnTo>
                    <a:lnTo>
                      <a:pt x="2702" y="2100"/>
                    </a:lnTo>
                    <a:lnTo>
                      <a:pt x="2712" y="2109"/>
                    </a:lnTo>
                    <a:lnTo>
                      <a:pt x="2722" y="2120"/>
                    </a:lnTo>
                    <a:lnTo>
                      <a:pt x="2732" y="2130"/>
                    </a:lnTo>
                    <a:lnTo>
                      <a:pt x="2737" y="2134"/>
                    </a:lnTo>
                    <a:lnTo>
                      <a:pt x="2738" y="2137"/>
                    </a:lnTo>
                    <a:lnTo>
                      <a:pt x="2734" y="2137"/>
                    </a:lnTo>
                    <a:lnTo>
                      <a:pt x="2726" y="2135"/>
                    </a:lnTo>
                    <a:lnTo>
                      <a:pt x="2714" y="2135"/>
                    </a:lnTo>
                    <a:lnTo>
                      <a:pt x="2698" y="2134"/>
                    </a:lnTo>
                    <a:lnTo>
                      <a:pt x="2683" y="2135"/>
                    </a:lnTo>
                    <a:lnTo>
                      <a:pt x="2672" y="2137"/>
                    </a:lnTo>
                    <a:lnTo>
                      <a:pt x="2658" y="2138"/>
                    </a:lnTo>
                    <a:lnTo>
                      <a:pt x="2645" y="2138"/>
                    </a:lnTo>
                    <a:lnTo>
                      <a:pt x="2635" y="2135"/>
                    </a:lnTo>
                    <a:lnTo>
                      <a:pt x="2628" y="2132"/>
                    </a:lnTo>
                    <a:lnTo>
                      <a:pt x="2625" y="2130"/>
                    </a:lnTo>
                    <a:lnTo>
                      <a:pt x="2620" y="2128"/>
                    </a:lnTo>
                    <a:lnTo>
                      <a:pt x="2618" y="2128"/>
                    </a:lnTo>
                    <a:lnTo>
                      <a:pt x="2616" y="2130"/>
                    </a:lnTo>
                    <a:lnTo>
                      <a:pt x="2615" y="2132"/>
                    </a:lnTo>
                    <a:lnTo>
                      <a:pt x="2613" y="2134"/>
                    </a:lnTo>
                    <a:lnTo>
                      <a:pt x="2608" y="2145"/>
                    </a:lnTo>
                    <a:lnTo>
                      <a:pt x="2600" y="2156"/>
                    </a:lnTo>
                    <a:lnTo>
                      <a:pt x="2587" y="2173"/>
                    </a:lnTo>
                    <a:lnTo>
                      <a:pt x="2574" y="2190"/>
                    </a:lnTo>
                    <a:lnTo>
                      <a:pt x="2569" y="2197"/>
                    </a:lnTo>
                    <a:lnTo>
                      <a:pt x="2565" y="2203"/>
                    </a:lnTo>
                    <a:lnTo>
                      <a:pt x="2563" y="2210"/>
                    </a:lnTo>
                    <a:lnTo>
                      <a:pt x="2561" y="2216"/>
                    </a:lnTo>
                    <a:lnTo>
                      <a:pt x="2559" y="2222"/>
                    </a:lnTo>
                    <a:lnTo>
                      <a:pt x="2559" y="2228"/>
                    </a:lnTo>
                    <a:lnTo>
                      <a:pt x="2561" y="2233"/>
                    </a:lnTo>
                    <a:lnTo>
                      <a:pt x="2563" y="2239"/>
                    </a:lnTo>
                    <a:lnTo>
                      <a:pt x="2565" y="2244"/>
                    </a:lnTo>
                    <a:lnTo>
                      <a:pt x="2565" y="2247"/>
                    </a:lnTo>
                    <a:lnTo>
                      <a:pt x="2565" y="2252"/>
                    </a:lnTo>
                    <a:lnTo>
                      <a:pt x="2564" y="2257"/>
                    </a:lnTo>
                    <a:lnTo>
                      <a:pt x="2561" y="2265"/>
                    </a:lnTo>
                    <a:lnTo>
                      <a:pt x="2556" y="2275"/>
                    </a:lnTo>
                    <a:lnTo>
                      <a:pt x="2556" y="2278"/>
                    </a:lnTo>
                    <a:lnTo>
                      <a:pt x="2558" y="2283"/>
                    </a:lnTo>
                    <a:lnTo>
                      <a:pt x="2561" y="2290"/>
                    </a:lnTo>
                    <a:lnTo>
                      <a:pt x="2565" y="2297"/>
                    </a:lnTo>
                    <a:lnTo>
                      <a:pt x="2569" y="2305"/>
                    </a:lnTo>
                    <a:lnTo>
                      <a:pt x="2574" y="2316"/>
                    </a:lnTo>
                    <a:lnTo>
                      <a:pt x="2577" y="2327"/>
                    </a:lnTo>
                    <a:lnTo>
                      <a:pt x="2581" y="2338"/>
                    </a:lnTo>
                    <a:lnTo>
                      <a:pt x="2582" y="2346"/>
                    </a:lnTo>
                    <a:lnTo>
                      <a:pt x="2582" y="2354"/>
                    </a:lnTo>
                    <a:lnTo>
                      <a:pt x="2581" y="2364"/>
                    </a:lnTo>
                    <a:lnTo>
                      <a:pt x="2580" y="2372"/>
                    </a:lnTo>
                    <a:lnTo>
                      <a:pt x="2577" y="2386"/>
                    </a:lnTo>
                    <a:lnTo>
                      <a:pt x="2576" y="2396"/>
                    </a:lnTo>
                    <a:lnTo>
                      <a:pt x="2576" y="2399"/>
                    </a:lnTo>
                    <a:lnTo>
                      <a:pt x="2575" y="2402"/>
                    </a:lnTo>
                    <a:lnTo>
                      <a:pt x="2572" y="2404"/>
                    </a:lnTo>
                    <a:lnTo>
                      <a:pt x="2570" y="2405"/>
                    </a:lnTo>
                    <a:lnTo>
                      <a:pt x="2564" y="2406"/>
                    </a:lnTo>
                    <a:lnTo>
                      <a:pt x="2557" y="2406"/>
                    </a:lnTo>
                    <a:lnTo>
                      <a:pt x="2542" y="2403"/>
                    </a:lnTo>
                    <a:lnTo>
                      <a:pt x="2528" y="2403"/>
                    </a:lnTo>
                    <a:lnTo>
                      <a:pt x="2519" y="2403"/>
                    </a:lnTo>
                    <a:lnTo>
                      <a:pt x="2513" y="2402"/>
                    </a:lnTo>
                    <a:lnTo>
                      <a:pt x="2509" y="2402"/>
                    </a:lnTo>
                    <a:lnTo>
                      <a:pt x="2507" y="2402"/>
                    </a:lnTo>
                    <a:lnTo>
                      <a:pt x="2505" y="2403"/>
                    </a:lnTo>
                    <a:lnTo>
                      <a:pt x="2502" y="2405"/>
                    </a:lnTo>
                    <a:lnTo>
                      <a:pt x="2500" y="2410"/>
                    </a:lnTo>
                    <a:lnTo>
                      <a:pt x="2499" y="2415"/>
                    </a:lnTo>
                    <a:lnTo>
                      <a:pt x="2498" y="2421"/>
                    </a:lnTo>
                    <a:lnTo>
                      <a:pt x="2498" y="2428"/>
                    </a:lnTo>
                    <a:lnTo>
                      <a:pt x="2496" y="2433"/>
                    </a:lnTo>
                    <a:lnTo>
                      <a:pt x="2494" y="2437"/>
                    </a:lnTo>
                    <a:lnTo>
                      <a:pt x="2492" y="2439"/>
                    </a:lnTo>
                    <a:lnTo>
                      <a:pt x="2489" y="2439"/>
                    </a:lnTo>
                    <a:lnTo>
                      <a:pt x="2487" y="2439"/>
                    </a:lnTo>
                    <a:lnTo>
                      <a:pt x="2483" y="2439"/>
                    </a:lnTo>
                    <a:lnTo>
                      <a:pt x="2471" y="2435"/>
                    </a:lnTo>
                    <a:lnTo>
                      <a:pt x="2462" y="2433"/>
                    </a:lnTo>
                    <a:lnTo>
                      <a:pt x="2452" y="2431"/>
                    </a:lnTo>
                    <a:lnTo>
                      <a:pt x="2443" y="2429"/>
                    </a:lnTo>
                    <a:lnTo>
                      <a:pt x="2433" y="2428"/>
                    </a:lnTo>
                    <a:lnTo>
                      <a:pt x="2424" y="2427"/>
                    </a:lnTo>
                    <a:lnTo>
                      <a:pt x="2413" y="2427"/>
                    </a:lnTo>
                    <a:lnTo>
                      <a:pt x="2401" y="2424"/>
                    </a:lnTo>
                    <a:lnTo>
                      <a:pt x="2395" y="2424"/>
                    </a:lnTo>
                    <a:lnTo>
                      <a:pt x="2391" y="2424"/>
                    </a:lnTo>
                    <a:lnTo>
                      <a:pt x="2388" y="2425"/>
                    </a:lnTo>
                    <a:lnTo>
                      <a:pt x="2386" y="2428"/>
                    </a:lnTo>
                    <a:lnTo>
                      <a:pt x="2383" y="2434"/>
                    </a:lnTo>
                    <a:lnTo>
                      <a:pt x="2382" y="2440"/>
                    </a:lnTo>
                    <a:lnTo>
                      <a:pt x="2376" y="2443"/>
                    </a:lnTo>
                    <a:lnTo>
                      <a:pt x="2368" y="2448"/>
                    </a:lnTo>
                    <a:lnTo>
                      <a:pt x="2363" y="2456"/>
                    </a:lnTo>
                    <a:lnTo>
                      <a:pt x="2358" y="2464"/>
                    </a:lnTo>
                    <a:lnTo>
                      <a:pt x="2349" y="2464"/>
                    </a:lnTo>
                    <a:lnTo>
                      <a:pt x="2338" y="2461"/>
                    </a:lnTo>
                    <a:lnTo>
                      <a:pt x="2330" y="2461"/>
                    </a:lnTo>
                    <a:lnTo>
                      <a:pt x="2322" y="2462"/>
                    </a:lnTo>
                    <a:lnTo>
                      <a:pt x="2313" y="2462"/>
                    </a:lnTo>
                    <a:lnTo>
                      <a:pt x="2306" y="2465"/>
                    </a:lnTo>
                    <a:lnTo>
                      <a:pt x="2292" y="2468"/>
                    </a:lnTo>
                    <a:lnTo>
                      <a:pt x="2278" y="2473"/>
                    </a:lnTo>
                    <a:lnTo>
                      <a:pt x="2274" y="2474"/>
                    </a:lnTo>
                    <a:lnTo>
                      <a:pt x="2272" y="2473"/>
                    </a:lnTo>
                    <a:lnTo>
                      <a:pt x="2269" y="2472"/>
                    </a:lnTo>
                    <a:lnTo>
                      <a:pt x="2267" y="2469"/>
                    </a:lnTo>
                    <a:lnTo>
                      <a:pt x="2263" y="2465"/>
                    </a:lnTo>
                    <a:lnTo>
                      <a:pt x="2257" y="2458"/>
                    </a:lnTo>
                    <a:lnTo>
                      <a:pt x="2253" y="2456"/>
                    </a:lnTo>
                    <a:lnTo>
                      <a:pt x="2248" y="2456"/>
                    </a:lnTo>
                    <a:lnTo>
                      <a:pt x="2243" y="2458"/>
                    </a:lnTo>
                    <a:lnTo>
                      <a:pt x="2237" y="2460"/>
                    </a:lnTo>
                    <a:lnTo>
                      <a:pt x="2225" y="2466"/>
                    </a:lnTo>
                    <a:lnTo>
                      <a:pt x="2216" y="2468"/>
                    </a:lnTo>
                    <a:lnTo>
                      <a:pt x="2206" y="2471"/>
                    </a:lnTo>
                    <a:lnTo>
                      <a:pt x="2197" y="2473"/>
                    </a:lnTo>
                    <a:lnTo>
                      <a:pt x="2188" y="2475"/>
                    </a:lnTo>
                    <a:lnTo>
                      <a:pt x="2180" y="2479"/>
                    </a:lnTo>
                    <a:lnTo>
                      <a:pt x="2171" y="2483"/>
                    </a:lnTo>
                    <a:lnTo>
                      <a:pt x="2161" y="2485"/>
                    </a:lnTo>
                    <a:lnTo>
                      <a:pt x="2150" y="2487"/>
                    </a:lnTo>
                    <a:lnTo>
                      <a:pt x="2139" y="2488"/>
                    </a:lnTo>
                    <a:lnTo>
                      <a:pt x="2129" y="2490"/>
                    </a:lnTo>
                    <a:lnTo>
                      <a:pt x="2120" y="2491"/>
                    </a:lnTo>
                    <a:lnTo>
                      <a:pt x="2109" y="2493"/>
                    </a:lnTo>
                    <a:lnTo>
                      <a:pt x="2097" y="2496"/>
                    </a:lnTo>
                    <a:lnTo>
                      <a:pt x="2077" y="2502"/>
                    </a:lnTo>
                    <a:lnTo>
                      <a:pt x="2055" y="2505"/>
                    </a:lnTo>
                    <a:lnTo>
                      <a:pt x="2035" y="2509"/>
                    </a:lnTo>
                    <a:lnTo>
                      <a:pt x="2018" y="2512"/>
                    </a:lnTo>
                    <a:lnTo>
                      <a:pt x="2009" y="2513"/>
                    </a:lnTo>
                    <a:lnTo>
                      <a:pt x="1999" y="2516"/>
                    </a:lnTo>
                    <a:lnTo>
                      <a:pt x="1990" y="2518"/>
                    </a:lnTo>
                    <a:lnTo>
                      <a:pt x="1984" y="2522"/>
                    </a:lnTo>
                    <a:lnTo>
                      <a:pt x="1976" y="2529"/>
                    </a:lnTo>
                    <a:lnTo>
                      <a:pt x="1969" y="2531"/>
                    </a:lnTo>
                    <a:lnTo>
                      <a:pt x="1961" y="2534"/>
                    </a:lnTo>
                    <a:lnTo>
                      <a:pt x="1953" y="2535"/>
                    </a:lnTo>
                    <a:lnTo>
                      <a:pt x="1944" y="2537"/>
                    </a:lnTo>
                    <a:lnTo>
                      <a:pt x="1932" y="2540"/>
                    </a:lnTo>
                    <a:lnTo>
                      <a:pt x="1919" y="2541"/>
                    </a:lnTo>
                    <a:lnTo>
                      <a:pt x="1906" y="2542"/>
                    </a:lnTo>
                    <a:lnTo>
                      <a:pt x="1892" y="2542"/>
                    </a:lnTo>
                    <a:lnTo>
                      <a:pt x="1879" y="2541"/>
                    </a:lnTo>
                    <a:lnTo>
                      <a:pt x="1869" y="2540"/>
                    </a:lnTo>
                    <a:lnTo>
                      <a:pt x="1859" y="2538"/>
                    </a:lnTo>
                    <a:lnTo>
                      <a:pt x="1850" y="2535"/>
                    </a:lnTo>
                    <a:lnTo>
                      <a:pt x="1843" y="2534"/>
                    </a:lnTo>
                    <a:lnTo>
                      <a:pt x="1838" y="2535"/>
                    </a:lnTo>
                    <a:lnTo>
                      <a:pt x="1834" y="2536"/>
                    </a:lnTo>
                    <a:lnTo>
                      <a:pt x="1832" y="2543"/>
                    </a:lnTo>
                    <a:lnTo>
                      <a:pt x="1831" y="2554"/>
                    </a:lnTo>
                    <a:lnTo>
                      <a:pt x="1829" y="2559"/>
                    </a:lnTo>
                    <a:lnTo>
                      <a:pt x="1828" y="2565"/>
                    </a:lnTo>
                    <a:lnTo>
                      <a:pt x="1825" y="2570"/>
                    </a:lnTo>
                    <a:lnTo>
                      <a:pt x="1820" y="2575"/>
                    </a:lnTo>
                    <a:lnTo>
                      <a:pt x="1813" y="2580"/>
                    </a:lnTo>
                    <a:lnTo>
                      <a:pt x="1802" y="2585"/>
                    </a:lnTo>
                    <a:lnTo>
                      <a:pt x="1789" y="2588"/>
                    </a:lnTo>
                    <a:lnTo>
                      <a:pt x="1771" y="2589"/>
                    </a:lnTo>
                    <a:lnTo>
                      <a:pt x="1756" y="2593"/>
                    </a:lnTo>
                    <a:lnTo>
                      <a:pt x="1737" y="2598"/>
                    </a:lnTo>
                    <a:lnTo>
                      <a:pt x="1718" y="2606"/>
                    </a:lnTo>
                    <a:lnTo>
                      <a:pt x="1701" y="2614"/>
                    </a:lnTo>
                    <a:lnTo>
                      <a:pt x="1690" y="2620"/>
                    </a:lnTo>
                    <a:lnTo>
                      <a:pt x="1673" y="2628"/>
                    </a:lnTo>
                    <a:lnTo>
                      <a:pt x="1662" y="2632"/>
                    </a:lnTo>
                    <a:lnTo>
                      <a:pt x="1652" y="2635"/>
                    </a:lnTo>
                    <a:lnTo>
                      <a:pt x="1642" y="2636"/>
                    </a:lnTo>
                    <a:lnTo>
                      <a:pt x="1631" y="2636"/>
                    </a:lnTo>
                    <a:lnTo>
                      <a:pt x="1614" y="2635"/>
                    </a:lnTo>
                    <a:lnTo>
                      <a:pt x="1599" y="2633"/>
                    </a:lnTo>
                    <a:lnTo>
                      <a:pt x="1593" y="2632"/>
                    </a:lnTo>
                    <a:lnTo>
                      <a:pt x="1587" y="2630"/>
                    </a:lnTo>
                    <a:lnTo>
                      <a:pt x="1581" y="2626"/>
                    </a:lnTo>
                    <a:lnTo>
                      <a:pt x="1576" y="2620"/>
                    </a:lnTo>
                    <a:lnTo>
                      <a:pt x="1570" y="2614"/>
                    </a:lnTo>
                    <a:lnTo>
                      <a:pt x="1564" y="2610"/>
                    </a:lnTo>
                    <a:lnTo>
                      <a:pt x="1557" y="2604"/>
                    </a:lnTo>
                    <a:lnTo>
                      <a:pt x="1550" y="2600"/>
                    </a:lnTo>
                    <a:lnTo>
                      <a:pt x="1535" y="2593"/>
                    </a:lnTo>
                    <a:lnTo>
                      <a:pt x="1520" y="2589"/>
                    </a:lnTo>
                    <a:lnTo>
                      <a:pt x="1514" y="2588"/>
                    </a:lnTo>
                    <a:lnTo>
                      <a:pt x="1507" y="2589"/>
                    </a:lnTo>
                    <a:lnTo>
                      <a:pt x="1500" y="2591"/>
                    </a:lnTo>
                    <a:lnTo>
                      <a:pt x="1492" y="2592"/>
                    </a:lnTo>
                    <a:lnTo>
                      <a:pt x="1485" y="2594"/>
                    </a:lnTo>
                    <a:lnTo>
                      <a:pt x="1476" y="2595"/>
                    </a:lnTo>
                    <a:lnTo>
                      <a:pt x="1467" y="2595"/>
                    </a:lnTo>
                    <a:lnTo>
                      <a:pt x="1457" y="2593"/>
                    </a:lnTo>
                    <a:lnTo>
                      <a:pt x="1449" y="2591"/>
                    </a:lnTo>
                    <a:lnTo>
                      <a:pt x="1443" y="2588"/>
                    </a:lnTo>
                    <a:lnTo>
                      <a:pt x="1437" y="2585"/>
                    </a:lnTo>
                    <a:lnTo>
                      <a:pt x="1432" y="2581"/>
                    </a:lnTo>
                    <a:lnTo>
                      <a:pt x="1425" y="2573"/>
                    </a:lnTo>
                    <a:lnTo>
                      <a:pt x="1419" y="2562"/>
                    </a:lnTo>
                    <a:lnTo>
                      <a:pt x="1418" y="2559"/>
                    </a:lnTo>
                    <a:lnTo>
                      <a:pt x="1415" y="2557"/>
                    </a:lnTo>
                    <a:lnTo>
                      <a:pt x="1412" y="2555"/>
                    </a:lnTo>
                    <a:lnTo>
                      <a:pt x="1409" y="2554"/>
                    </a:lnTo>
                    <a:lnTo>
                      <a:pt x="1402" y="2553"/>
                    </a:lnTo>
                    <a:lnTo>
                      <a:pt x="1392" y="2551"/>
                    </a:lnTo>
                    <a:lnTo>
                      <a:pt x="1375" y="2553"/>
                    </a:lnTo>
                    <a:lnTo>
                      <a:pt x="1360" y="2553"/>
                    </a:lnTo>
                    <a:lnTo>
                      <a:pt x="1355" y="2554"/>
                    </a:lnTo>
                    <a:lnTo>
                      <a:pt x="1350" y="2555"/>
                    </a:lnTo>
                    <a:lnTo>
                      <a:pt x="1346" y="2556"/>
                    </a:lnTo>
                    <a:lnTo>
                      <a:pt x="1341" y="2559"/>
                    </a:lnTo>
                    <a:lnTo>
                      <a:pt x="1331" y="2562"/>
                    </a:lnTo>
                    <a:lnTo>
                      <a:pt x="1320" y="2566"/>
                    </a:lnTo>
                    <a:lnTo>
                      <a:pt x="1314" y="2567"/>
                    </a:lnTo>
                    <a:lnTo>
                      <a:pt x="1309" y="2569"/>
                    </a:lnTo>
                    <a:lnTo>
                      <a:pt x="1305" y="2573"/>
                    </a:lnTo>
                    <a:lnTo>
                      <a:pt x="1302" y="2578"/>
                    </a:lnTo>
                    <a:lnTo>
                      <a:pt x="1296" y="2587"/>
                    </a:lnTo>
                    <a:lnTo>
                      <a:pt x="1292" y="2599"/>
                    </a:lnTo>
                    <a:lnTo>
                      <a:pt x="1286" y="2610"/>
                    </a:lnTo>
                    <a:lnTo>
                      <a:pt x="1279" y="2620"/>
                    </a:lnTo>
                    <a:lnTo>
                      <a:pt x="1274" y="2625"/>
                    </a:lnTo>
                    <a:lnTo>
                      <a:pt x="1268" y="2630"/>
                    </a:lnTo>
                    <a:lnTo>
                      <a:pt x="1261" y="2633"/>
                    </a:lnTo>
                    <a:lnTo>
                      <a:pt x="1254" y="2636"/>
                    </a:lnTo>
                    <a:lnTo>
                      <a:pt x="1245" y="2637"/>
                    </a:lnTo>
                    <a:lnTo>
                      <a:pt x="1237" y="2639"/>
                    </a:lnTo>
                    <a:lnTo>
                      <a:pt x="1235" y="2643"/>
                    </a:lnTo>
                    <a:lnTo>
                      <a:pt x="1234" y="2647"/>
                    </a:lnTo>
                    <a:lnTo>
                      <a:pt x="1234" y="2651"/>
                    </a:lnTo>
                    <a:lnTo>
                      <a:pt x="1234" y="2657"/>
                    </a:lnTo>
                    <a:lnTo>
                      <a:pt x="1235" y="2668"/>
                    </a:lnTo>
                    <a:lnTo>
                      <a:pt x="1234" y="2679"/>
                    </a:lnTo>
                    <a:lnTo>
                      <a:pt x="1230" y="2685"/>
                    </a:lnTo>
                    <a:lnTo>
                      <a:pt x="1227" y="2689"/>
                    </a:lnTo>
                    <a:lnTo>
                      <a:pt x="1221" y="2694"/>
                    </a:lnTo>
                    <a:lnTo>
                      <a:pt x="1215" y="2699"/>
                    </a:lnTo>
                    <a:lnTo>
                      <a:pt x="1202" y="2711"/>
                    </a:lnTo>
                    <a:lnTo>
                      <a:pt x="1186" y="2725"/>
                    </a:lnTo>
                    <a:lnTo>
                      <a:pt x="1170" y="2742"/>
                    </a:lnTo>
                    <a:lnTo>
                      <a:pt x="1154" y="2756"/>
                    </a:lnTo>
                    <a:lnTo>
                      <a:pt x="1146" y="2762"/>
                    </a:lnTo>
                    <a:lnTo>
                      <a:pt x="1136" y="2767"/>
                    </a:lnTo>
                    <a:lnTo>
                      <a:pt x="1127" y="2770"/>
                    </a:lnTo>
                    <a:lnTo>
                      <a:pt x="1117" y="2773"/>
                    </a:lnTo>
                    <a:lnTo>
                      <a:pt x="1108" y="2774"/>
                    </a:lnTo>
                    <a:lnTo>
                      <a:pt x="1101" y="2774"/>
                    </a:lnTo>
                    <a:lnTo>
                      <a:pt x="1096" y="2774"/>
                    </a:lnTo>
                    <a:lnTo>
                      <a:pt x="1094" y="2773"/>
                    </a:lnTo>
                    <a:lnTo>
                      <a:pt x="1091" y="2769"/>
                    </a:lnTo>
                    <a:lnTo>
                      <a:pt x="1091" y="2765"/>
                    </a:lnTo>
                    <a:lnTo>
                      <a:pt x="1091" y="2762"/>
                    </a:lnTo>
                    <a:lnTo>
                      <a:pt x="1091" y="2757"/>
                    </a:lnTo>
                    <a:lnTo>
                      <a:pt x="1091" y="2751"/>
                    </a:lnTo>
                    <a:lnTo>
                      <a:pt x="1089" y="2746"/>
                    </a:lnTo>
                    <a:lnTo>
                      <a:pt x="1087" y="2743"/>
                    </a:lnTo>
                    <a:lnTo>
                      <a:pt x="1084" y="2739"/>
                    </a:lnTo>
                    <a:lnTo>
                      <a:pt x="1081" y="2738"/>
                    </a:lnTo>
                    <a:lnTo>
                      <a:pt x="1077" y="2737"/>
                    </a:lnTo>
                    <a:lnTo>
                      <a:pt x="1072" y="2737"/>
                    </a:lnTo>
                    <a:lnTo>
                      <a:pt x="1069" y="2739"/>
                    </a:lnTo>
                    <a:lnTo>
                      <a:pt x="1065" y="2742"/>
                    </a:lnTo>
                    <a:lnTo>
                      <a:pt x="1062" y="2743"/>
                    </a:lnTo>
                    <a:lnTo>
                      <a:pt x="1058" y="2743"/>
                    </a:lnTo>
                    <a:lnTo>
                      <a:pt x="1054" y="2743"/>
                    </a:lnTo>
                    <a:lnTo>
                      <a:pt x="1046" y="2740"/>
                    </a:lnTo>
                    <a:lnTo>
                      <a:pt x="1035" y="2738"/>
                    </a:lnTo>
                    <a:lnTo>
                      <a:pt x="1024" y="2733"/>
                    </a:lnTo>
                    <a:lnTo>
                      <a:pt x="1010" y="2730"/>
                    </a:lnTo>
                    <a:lnTo>
                      <a:pt x="1003" y="2727"/>
                    </a:lnTo>
                    <a:lnTo>
                      <a:pt x="996" y="2726"/>
                    </a:lnTo>
                    <a:lnTo>
                      <a:pt x="988" y="2725"/>
                    </a:lnTo>
                    <a:lnTo>
                      <a:pt x="980" y="2725"/>
                    </a:lnTo>
                    <a:lnTo>
                      <a:pt x="959" y="2726"/>
                    </a:lnTo>
                    <a:lnTo>
                      <a:pt x="939" y="2729"/>
                    </a:lnTo>
                    <a:lnTo>
                      <a:pt x="919" y="2730"/>
                    </a:lnTo>
                    <a:lnTo>
                      <a:pt x="902" y="2731"/>
                    </a:lnTo>
                    <a:lnTo>
                      <a:pt x="896" y="2730"/>
                    </a:lnTo>
                    <a:lnTo>
                      <a:pt x="892" y="2727"/>
                    </a:lnTo>
                    <a:lnTo>
                      <a:pt x="889" y="2724"/>
                    </a:lnTo>
                    <a:lnTo>
                      <a:pt x="888" y="2720"/>
                    </a:lnTo>
                    <a:lnTo>
                      <a:pt x="888" y="2712"/>
                    </a:lnTo>
                    <a:lnTo>
                      <a:pt x="888" y="2702"/>
                    </a:lnTo>
                    <a:lnTo>
                      <a:pt x="889" y="2695"/>
                    </a:lnTo>
                    <a:lnTo>
                      <a:pt x="890" y="2688"/>
                    </a:lnTo>
                    <a:lnTo>
                      <a:pt x="893" y="2686"/>
                    </a:lnTo>
                    <a:lnTo>
                      <a:pt x="895" y="2683"/>
                    </a:lnTo>
                    <a:lnTo>
                      <a:pt x="899" y="2681"/>
                    </a:lnTo>
                    <a:lnTo>
                      <a:pt x="902" y="2680"/>
                    </a:lnTo>
                    <a:lnTo>
                      <a:pt x="907" y="2677"/>
                    </a:lnTo>
                    <a:lnTo>
                      <a:pt x="911" y="2675"/>
                    </a:lnTo>
                    <a:lnTo>
                      <a:pt x="914" y="2672"/>
                    </a:lnTo>
                    <a:lnTo>
                      <a:pt x="917" y="2668"/>
                    </a:lnTo>
                    <a:lnTo>
                      <a:pt x="919" y="2663"/>
                    </a:lnTo>
                    <a:lnTo>
                      <a:pt x="919" y="2658"/>
                    </a:lnTo>
                    <a:lnTo>
                      <a:pt x="918" y="2651"/>
                    </a:lnTo>
                    <a:lnTo>
                      <a:pt x="914" y="2645"/>
                    </a:lnTo>
                    <a:lnTo>
                      <a:pt x="911" y="2638"/>
                    </a:lnTo>
                    <a:lnTo>
                      <a:pt x="909" y="2631"/>
                    </a:lnTo>
                    <a:lnTo>
                      <a:pt x="907" y="2625"/>
                    </a:lnTo>
                    <a:lnTo>
                      <a:pt x="907" y="2619"/>
                    </a:lnTo>
                    <a:lnTo>
                      <a:pt x="907" y="2607"/>
                    </a:lnTo>
                    <a:lnTo>
                      <a:pt x="908" y="2594"/>
                    </a:lnTo>
                    <a:lnTo>
                      <a:pt x="908" y="2584"/>
                    </a:lnTo>
                    <a:lnTo>
                      <a:pt x="907" y="2576"/>
                    </a:lnTo>
                    <a:lnTo>
                      <a:pt x="905" y="2574"/>
                    </a:lnTo>
                    <a:lnTo>
                      <a:pt x="902" y="2572"/>
                    </a:lnTo>
                    <a:lnTo>
                      <a:pt x="896" y="2572"/>
                    </a:lnTo>
                    <a:lnTo>
                      <a:pt x="890" y="2572"/>
                    </a:lnTo>
                    <a:lnTo>
                      <a:pt x="875" y="2573"/>
                    </a:lnTo>
                    <a:lnTo>
                      <a:pt x="862" y="2575"/>
                    </a:lnTo>
                    <a:lnTo>
                      <a:pt x="848" y="2580"/>
                    </a:lnTo>
                    <a:lnTo>
                      <a:pt x="829" y="2587"/>
                    </a:lnTo>
                    <a:lnTo>
                      <a:pt x="810" y="2595"/>
                    </a:lnTo>
                    <a:lnTo>
                      <a:pt x="794" y="2601"/>
                    </a:lnTo>
                    <a:lnTo>
                      <a:pt x="786" y="2604"/>
                    </a:lnTo>
                    <a:lnTo>
                      <a:pt x="776" y="2605"/>
                    </a:lnTo>
                    <a:lnTo>
                      <a:pt x="766" y="2606"/>
                    </a:lnTo>
                    <a:lnTo>
                      <a:pt x="752" y="2605"/>
                    </a:lnTo>
                    <a:lnTo>
                      <a:pt x="739" y="2603"/>
                    </a:lnTo>
                    <a:lnTo>
                      <a:pt x="726" y="2599"/>
                    </a:lnTo>
                    <a:lnTo>
                      <a:pt x="713" y="2594"/>
                    </a:lnTo>
                    <a:lnTo>
                      <a:pt x="703" y="2589"/>
                    </a:lnTo>
                    <a:lnTo>
                      <a:pt x="693" y="2584"/>
                    </a:lnTo>
                    <a:lnTo>
                      <a:pt x="686" y="2578"/>
                    </a:lnTo>
                    <a:lnTo>
                      <a:pt x="680" y="2573"/>
                    </a:lnTo>
                    <a:lnTo>
                      <a:pt x="678" y="2568"/>
                    </a:lnTo>
                    <a:lnTo>
                      <a:pt x="674" y="2560"/>
                    </a:lnTo>
                    <a:lnTo>
                      <a:pt x="668" y="2551"/>
                    </a:lnTo>
                    <a:lnTo>
                      <a:pt x="665" y="2548"/>
                    </a:lnTo>
                    <a:lnTo>
                      <a:pt x="661" y="2547"/>
                    </a:lnTo>
                    <a:lnTo>
                      <a:pt x="657" y="2547"/>
                    </a:lnTo>
                    <a:lnTo>
                      <a:pt x="653" y="2549"/>
                    </a:lnTo>
                    <a:lnTo>
                      <a:pt x="649" y="2553"/>
                    </a:lnTo>
                    <a:lnTo>
                      <a:pt x="645" y="2559"/>
                    </a:lnTo>
                    <a:lnTo>
                      <a:pt x="643" y="2565"/>
                    </a:lnTo>
                    <a:lnTo>
                      <a:pt x="642" y="2572"/>
                    </a:lnTo>
                    <a:lnTo>
                      <a:pt x="642" y="2579"/>
                    </a:lnTo>
                    <a:lnTo>
                      <a:pt x="643" y="2586"/>
                    </a:lnTo>
                    <a:lnTo>
                      <a:pt x="647" y="2593"/>
                    </a:lnTo>
                    <a:lnTo>
                      <a:pt x="651" y="2600"/>
                    </a:lnTo>
                    <a:lnTo>
                      <a:pt x="656" y="2606"/>
                    </a:lnTo>
                    <a:lnTo>
                      <a:pt x="660" y="2612"/>
                    </a:lnTo>
                    <a:lnTo>
                      <a:pt x="661" y="2617"/>
                    </a:lnTo>
                    <a:lnTo>
                      <a:pt x="660" y="2620"/>
                    </a:lnTo>
                    <a:lnTo>
                      <a:pt x="659" y="2622"/>
                    </a:lnTo>
                    <a:lnTo>
                      <a:pt x="656" y="2623"/>
                    </a:lnTo>
                    <a:lnTo>
                      <a:pt x="653" y="2623"/>
                    </a:lnTo>
                    <a:lnTo>
                      <a:pt x="649" y="2622"/>
                    </a:lnTo>
                    <a:lnTo>
                      <a:pt x="642" y="2619"/>
                    </a:lnTo>
                    <a:lnTo>
                      <a:pt x="635" y="2614"/>
                    </a:lnTo>
                    <a:lnTo>
                      <a:pt x="626" y="2609"/>
                    </a:lnTo>
                    <a:lnTo>
                      <a:pt x="618" y="2603"/>
                    </a:lnTo>
                    <a:lnTo>
                      <a:pt x="615" y="2600"/>
                    </a:lnTo>
                    <a:lnTo>
                      <a:pt x="610" y="2599"/>
                    </a:lnTo>
                    <a:lnTo>
                      <a:pt x="604" y="2599"/>
                    </a:lnTo>
                    <a:lnTo>
                      <a:pt x="598" y="2599"/>
                    </a:lnTo>
                    <a:lnTo>
                      <a:pt x="592" y="2600"/>
                    </a:lnTo>
                    <a:lnTo>
                      <a:pt x="587" y="2604"/>
                    </a:lnTo>
                    <a:lnTo>
                      <a:pt x="582" y="2607"/>
                    </a:lnTo>
                    <a:lnTo>
                      <a:pt x="578" y="2611"/>
                    </a:lnTo>
                    <a:lnTo>
                      <a:pt x="573" y="2614"/>
                    </a:lnTo>
                    <a:lnTo>
                      <a:pt x="567" y="2617"/>
                    </a:lnTo>
                    <a:lnTo>
                      <a:pt x="559" y="2618"/>
                    </a:lnTo>
                    <a:lnTo>
                      <a:pt x="550" y="2616"/>
                    </a:lnTo>
                    <a:lnTo>
                      <a:pt x="544" y="2616"/>
                    </a:lnTo>
                    <a:lnTo>
                      <a:pt x="540" y="2618"/>
                    </a:lnTo>
                    <a:lnTo>
                      <a:pt x="535" y="2620"/>
                    </a:lnTo>
                    <a:lnTo>
                      <a:pt x="530" y="2623"/>
                    </a:lnTo>
                    <a:lnTo>
                      <a:pt x="519" y="2629"/>
                    </a:lnTo>
                    <a:lnTo>
                      <a:pt x="508" y="2635"/>
                    </a:lnTo>
                    <a:lnTo>
                      <a:pt x="497" y="2641"/>
                    </a:lnTo>
                    <a:lnTo>
                      <a:pt x="484" y="2647"/>
                    </a:lnTo>
                    <a:lnTo>
                      <a:pt x="476" y="2650"/>
                    </a:lnTo>
                    <a:lnTo>
                      <a:pt x="466" y="2652"/>
                    </a:lnTo>
                    <a:lnTo>
                      <a:pt x="458" y="2654"/>
                    </a:lnTo>
                    <a:lnTo>
                      <a:pt x="449" y="2654"/>
                    </a:lnTo>
                    <a:lnTo>
                      <a:pt x="441" y="2654"/>
                    </a:lnTo>
                    <a:lnTo>
                      <a:pt x="434" y="2650"/>
                    </a:lnTo>
                    <a:lnTo>
                      <a:pt x="432" y="2649"/>
                    </a:lnTo>
                    <a:lnTo>
                      <a:pt x="429" y="2647"/>
                    </a:lnTo>
                    <a:lnTo>
                      <a:pt x="427" y="2643"/>
                    </a:lnTo>
                    <a:lnTo>
                      <a:pt x="426" y="2639"/>
                    </a:lnTo>
                    <a:lnTo>
                      <a:pt x="421" y="2633"/>
                    </a:lnTo>
                    <a:lnTo>
                      <a:pt x="416" y="2630"/>
                    </a:lnTo>
                    <a:lnTo>
                      <a:pt x="410" y="2629"/>
                    </a:lnTo>
                    <a:lnTo>
                      <a:pt x="403" y="2628"/>
                    </a:lnTo>
                    <a:lnTo>
                      <a:pt x="388" y="2628"/>
                    </a:lnTo>
                    <a:lnTo>
                      <a:pt x="370" y="2626"/>
                    </a:lnTo>
                    <a:lnTo>
                      <a:pt x="360" y="2624"/>
                    </a:lnTo>
                    <a:lnTo>
                      <a:pt x="349" y="2622"/>
                    </a:lnTo>
                    <a:lnTo>
                      <a:pt x="340" y="2625"/>
                    </a:lnTo>
                    <a:lnTo>
                      <a:pt x="332" y="2630"/>
                    </a:lnTo>
                    <a:lnTo>
                      <a:pt x="321" y="2630"/>
                    </a:lnTo>
                    <a:lnTo>
                      <a:pt x="314" y="2632"/>
                    </a:lnTo>
                    <a:lnTo>
                      <a:pt x="316" y="2647"/>
                    </a:lnTo>
                    <a:lnTo>
                      <a:pt x="317" y="2658"/>
                    </a:lnTo>
                    <a:lnTo>
                      <a:pt x="309" y="2667"/>
                    </a:lnTo>
                    <a:lnTo>
                      <a:pt x="297" y="2675"/>
                    </a:lnTo>
                    <a:lnTo>
                      <a:pt x="283" y="2685"/>
                    </a:lnTo>
                    <a:lnTo>
                      <a:pt x="263" y="2699"/>
                    </a:lnTo>
                    <a:lnTo>
                      <a:pt x="253" y="2707"/>
                    </a:lnTo>
                    <a:lnTo>
                      <a:pt x="246" y="2714"/>
                    </a:lnTo>
                    <a:lnTo>
                      <a:pt x="244" y="2721"/>
                    </a:lnTo>
                    <a:lnTo>
                      <a:pt x="243" y="2730"/>
                    </a:lnTo>
                    <a:lnTo>
                      <a:pt x="244" y="2746"/>
                    </a:lnTo>
                    <a:lnTo>
                      <a:pt x="245" y="2768"/>
                    </a:lnTo>
                    <a:lnTo>
                      <a:pt x="244" y="2780"/>
                    </a:lnTo>
                    <a:lnTo>
                      <a:pt x="241" y="2789"/>
                    </a:lnTo>
                    <a:lnTo>
                      <a:pt x="238" y="2799"/>
                    </a:lnTo>
                    <a:lnTo>
                      <a:pt x="233" y="2806"/>
                    </a:lnTo>
                    <a:lnTo>
                      <a:pt x="227" y="2813"/>
                    </a:lnTo>
                    <a:lnTo>
                      <a:pt x="220" y="2820"/>
                    </a:lnTo>
                    <a:lnTo>
                      <a:pt x="213" y="2826"/>
                    </a:lnTo>
                    <a:lnTo>
                      <a:pt x="204" y="2832"/>
                    </a:lnTo>
                    <a:lnTo>
                      <a:pt x="195" y="2837"/>
                    </a:lnTo>
                    <a:lnTo>
                      <a:pt x="185" y="2841"/>
                    </a:lnTo>
                    <a:lnTo>
                      <a:pt x="175" y="2845"/>
                    </a:lnTo>
                    <a:lnTo>
                      <a:pt x="164" y="2849"/>
                    </a:lnTo>
                    <a:lnTo>
                      <a:pt x="152" y="2851"/>
                    </a:lnTo>
                    <a:lnTo>
                      <a:pt x="140" y="2852"/>
                    </a:lnTo>
                    <a:lnTo>
                      <a:pt x="130" y="2852"/>
                    </a:lnTo>
                    <a:lnTo>
                      <a:pt x="118" y="2852"/>
                    </a:lnTo>
                    <a:lnTo>
                      <a:pt x="106" y="2852"/>
                    </a:lnTo>
                    <a:lnTo>
                      <a:pt x="95" y="2853"/>
                    </a:lnTo>
                    <a:lnTo>
                      <a:pt x="86" y="2855"/>
                    </a:lnTo>
                    <a:lnTo>
                      <a:pt x="76" y="2856"/>
                    </a:lnTo>
                    <a:lnTo>
                      <a:pt x="69" y="2859"/>
                    </a:lnTo>
                    <a:lnTo>
                      <a:pt x="62" y="2863"/>
                    </a:lnTo>
                    <a:lnTo>
                      <a:pt x="56" y="2866"/>
                    </a:lnTo>
                    <a:lnTo>
                      <a:pt x="52" y="2871"/>
                    </a:lnTo>
                    <a:lnTo>
                      <a:pt x="50" y="2877"/>
                    </a:lnTo>
                    <a:lnTo>
                      <a:pt x="50" y="2883"/>
                    </a:lnTo>
                    <a:lnTo>
                      <a:pt x="52" y="2890"/>
                    </a:lnTo>
                    <a:lnTo>
                      <a:pt x="56" y="2896"/>
                    </a:lnTo>
                    <a:lnTo>
                      <a:pt x="64" y="2910"/>
                    </a:lnTo>
                    <a:lnTo>
                      <a:pt x="75" y="2926"/>
                    </a:lnTo>
                    <a:lnTo>
                      <a:pt x="80" y="2934"/>
                    </a:lnTo>
                    <a:lnTo>
                      <a:pt x="83" y="2943"/>
                    </a:lnTo>
                    <a:lnTo>
                      <a:pt x="86" y="2952"/>
                    </a:lnTo>
                    <a:lnTo>
                      <a:pt x="88" y="2962"/>
                    </a:lnTo>
                    <a:lnTo>
                      <a:pt x="92" y="2981"/>
                    </a:lnTo>
                    <a:lnTo>
                      <a:pt x="93" y="2995"/>
                    </a:lnTo>
                    <a:lnTo>
                      <a:pt x="94" y="3007"/>
                    </a:lnTo>
                    <a:lnTo>
                      <a:pt x="95" y="3016"/>
                    </a:lnTo>
                    <a:lnTo>
                      <a:pt x="96" y="3020"/>
                    </a:lnTo>
                    <a:lnTo>
                      <a:pt x="97" y="3023"/>
                    </a:lnTo>
                    <a:lnTo>
                      <a:pt x="100" y="3026"/>
                    </a:lnTo>
                    <a:lnTo>
                      <a:pt x="102" y="3027"/>
                    </a:lnTo>
                    <a:lnTo>
                      <a:pt x="106" y="3028"/>
                    </a:lnTo>
                    <a:lnTo>
                      <a:pt x="108" y="3030"/>
                    </a:lnTo>
                    <a:lnTo>
                      <a:pt x="109" y="3034"/>
                    </a:lnTo>
                    <a:lnTo>
                      <a:pt x="111" y="3038"/>
                    </a:lnTo>
                    <a:lnTo>
                      <a:pt x="112" y="3048"/>
                    </a:lnTo>
                    <a:lnTo>
                      <a:pt x="111" y="3060"/>
                    </a:lnTo>
                    <a:lnTo>
                      <a:pt x="109" y="3066"/>
                    </a:lnTo>
                    <a:lnTo>
                      <a:pt x="107" y="3071"/>
                    </a:lnTo>
                    <a:lnTo>
                      <a:pt x="105" y="3073"/>
                    </a:lnTo>
                    <a:lnTo>
                      <a:pt x="101" y="3074"/>
                    </a:lnTo>
                    <a:lnTo>
                      <a:pt x="99" y="3074"/>
                    </a:lnTo>
                    <a:lnTo>
                      <a:pt x="95" y="3074"/>
                    </a:lnTo>
                    <a:lnTo>
                      <a:pt x="92" y="3073"/>
                    </a:lnTo>
                    <a:lnTo>
                      <a:pt x="88" y="3071"/>
                    </a:lnTo>
                    <a:lnTo>
                      <a:pt x="84" y="3070"/>
                    </a:lnTo>
                    <a:lnTo>
                      <a:pt x="81" y="3068"/>
                    </a:lnTo>
                    <a:lnTo>
                      <a:pt x="76" y="3070"/>
                    </a:lnTo>
                    <a:lnTo>
                      <a:pt x="71" y="3071"/>
                    </a:lnTo>
                    <a:lnTo>
                      <a:pt x="59" y="3076"/>
                    </a:lnTo>
                    <a:lnTo>
                      <a:pt x="45" y="3083"/>
                    </a:lnTo>
                    <a:lnTo>
                      <a:pt x="29" y="3090"/>
                    </a:lnTo>
                    <a:lnTo>
                      <a:pt x="14" y="3095"/>
                    </a:lnTo>
                    <a:lnTo>
                      <a:pt x="8" y="3097"/>
                    </a:lnTo>
                    <a:lnTo>
                      <a:pt x="5" y="3101"/>
                    </a:lnTo>
                    <a:lnTo>
                      <a:pt x="1" y="3105"/>
                    </a:lnTo>
                    <a:lnTo>
                      <a:pt x="0" y="3111"/>
                    </a:lnTo>
                    <a:lnTo>
                      <a:pt x="0" y="3118"/>
                    </a:lnTo>
                    <a:lnTo>
                      <a:pt x="2" y="3128"/>
                    </a:lnTo>
                    <a:lnTo>
                      <a:pt x="5" y="3135"/>
                    </a:lnTo>
                    <a:lnTo>
                      <a:pt x="10" y="3142"/>
                    </a:lnTo>
                    <a:lnTo>
                      <a:pt x="20" y="3148"/>
                    </a:lnTo>
                    <a:lnTo>
                      <a:pt x="32" y="3154"/>
                    </a:lnTo>
                    <a:lnTo>
                      <a:pt x="37" y="3160"/>
                    </a:lnTo>
                    <a:lnTo>
                      <a:pt x="39" y="3167"/>
                    </a:lnTo>
                    <a:lnTo>
                      <a:pt x="42" y="3175"/>
                    </a:lnTo>
                    <a:lnTo>
                      <a:pt x="43" y="3185"/>
                    </a:lnTo>
                    <a:lnTo>
                      <a:pt x="44" y="3194"/>
                    </a:lnTo>
                    <a:lnTo>
                      <a:pt x="46" y="3204"/>
                    </a:lnTo>
                    <a:lnTo>
                      <a:pt x="50" y="3212"/>
                    </a:lnTo>
                    <a:lnTo>
                      <a:pt x="55" y="3219"/>
                    </a:lnTo>
                    <a:lnTo>
                      <a:pt x="68" y="3233"/>
                    </a:lnTo>
                    <a:lnTo>
                      <a:pt x="81" y="3248"/>
                    </a:lnTo>
                    <a:lnTo>
                      <a:pt x="87" y="3254"/>
                    </a:lnTo>
                    <a:lnTo>
                      <a:pt x="94" y="3259"/>
                    </a:lnTo>
                    <a:lnTo>
                      <a:pt x="100" y="3262"/>
                    </a:lnTo>
                    <a:lnTo>
                      <a:pt x="107" y="3263"/>
                    </a:lnTo>
                    <a:lnTo>
                      <a:pt x="114" y="3262"/>
                    </a:lnTo>
                    <a:lnTo>
                      <a:pt x="119" y="3261"/>
                    </a:lnTo>
                    <a:lnTo>
                      <a:pt x="121" y="3260"/>
                    </a:lnTo>
                    <a:lnTo>
                      <a:pt x="125" y="3256"/>
                    </a:lnTo>
                    <a:lnTo>
                      <a:pt x="128" y="3249"/>
                    </a:lnTo>
                    <a:lnTo>
                      <a:pt x="133" y="3240"/>
                    </a:lnTo>
                    <a:lnTo>
                      <a:pt x="137" y="3235"/>
                    </a:lnTo>
                    <a:lnTo>
                      <a:pt x="140" y="3230"/>
                    </a:lnTo>
                    <a:lnTo>
                      <a:pt x="145" y="3228"/>
                    </a:lnTo>
                    <a:lnTo>
                      <a:pt x="151" y="3225"/>
                    </a:lnTo>
                    <a:lnTo>
                      <a:pt x="156" y="3224"/>
                    </a:lnTo>
                    <a:lnTo>
                      <a:pt x="162" y="3224"/>
                    </a:lnTo>
                    <a:lnTo>
                      <a:pt x="169" y="3227"/>
                    </a:lnTo>
                    <a:lnTo>
                      <a:pt x="175" y="3229"/>
                    </a:lnTo>
                    <a:lnTo>
                      <a:pt x="191" y="3238"/>
                    </a:lnTo>
                    <a:lnTo>
                      <a:pt x="210" y="3249"/>
                    </a:lnTo>
                    <a:lnTo>
                      <a:pt x="229" y="3259"/>
                    </a:lnTo>
                    <a:lnTo>
                      <a:pt x="245" y="3267"/>
                    </a:lnTo>
                    <a:lnTo>
                      <a:pt x="258" y="3274"/>
                    </a:lnTo>
                    <a:lnTo>
                      <a:pt x="275" y="3284"/>
                    </a:lnTo>
                    <a:lnTo>
                      <a:pt x="282" y="3290"/>
                    </a:lnTo>
                    <a:lnTo>
                      <a:pt x="289" y="3297"/>
                    </a:lnTo>
                    <a:lnTo>
                      <a:pt x="295" y="3303"/>
                    </a:lnTo>
                    <a:lnTo>
                      <a:pt x="300" y="3310"/>
                    </a:lnTo>
                    <a:lnTo>
                      <a:pt x="309" y="3328"/>
                    </a:lnTo>
                    <a:lnTo>
                      <a:pt x="319" y="3344"/>
                    </a:lnTo>
                    <a:lnTo>
                      <a:pt x="332" y="3357"/>
                    </a:lnTo>
                    <a:lnTo>
                      <a:pt x="342" y="3369"/>
                    </a:lnTo>
                    <a:lnTo>
                      <a:pt x="346" y="3375"/>
                    </a:lnTo>
                    <a:lnTo>
                      <a:pt x="347" y="3382"/>
                    </a:lnTo>
                    <a:lnTo>
                      <a:pt x="348" y="3389"/>
                    </a:lnTo>
                    <a:lnTo>
                      <a:pt x="348" y="3397"/>
                    </a:lnTo>
                    <a:lnTo>
                      <a:pt x="346" y="3402"/>
                    </a:lnTo>
                    <a:lnTo>
                      <a:pt x="342" y="3408"/>
                    </a:lnTo>
                    <a:lnTo>
                      <a:pt x="339" y="3413"/>
                    </a:lnTo>
                    <a:lnTo>
                      <a:pt x="332" y="3417"/>
                    </a:lnTo>
                    <a:lnTo>
                      <a:pt x="326" y="3419"/>
                    </a:lnTo>
                    <a:lnTo>
                      <a:pt x="320" y="3424"/>
                    </a:lnTo>
                    <a:lnTo>
                      <a:pt x="315" y="3429"/>
                    </a:lnTo>
                    <a:lnTo>
                      <a:pt x="310" y="3436"/>
                    </a:lnTo>
                    <a:lnTo>
                      <a:pt x="307" y="3443"/>
                    </a:lnTo>
                    <a:lnTo>
                      <a:pt x="303" y="3452"/>
                    </a:lnTo>
                    <a:lnTo>
                      <a:pt x="300" y="3462"/>
                    </a:lnTo>
                    <a:lnTo>
                      <a:pt x="297" y="3474"/>
                    </a:lnTo>
                    <a:lnTo>
                      <a:pt x="290" y="3496"/>
                    </a:lnTo>
                    <a:lnTo>
                      <a:pt x="285" y="3520"/>
                    </a:lnTo>
                    <a:lnTo>
                      <a:pt x="284" y="3532"/>
                    </a:lnTo>
                    <a:lnTo>
                      <a:pt x="285" y="3543"/>
                    </a:lnTo>
                    <a:lnTo>
                      <a:pt x="286" y="3549"/>
                    </a:lnTo>
                    <a:lnTo>
                      <a:pt x="289" y="3553"/>
                    </a:lnTo>
                    <a:lnTo>
                      <a:pt x="292" y="3558"/>
                    </a:lnTo>
                    <a:lnTo>
                      <a:pt x="296" y="3563"/>
                    </a:lnTo>
                    <a:lnTo>
                      <a:pt x="302" y="3571"/>
                    </a:lnTo>
                    <a:lnTo>
                      <a:pt x="306" y="3577"/>
                    </a:lnTo>
                    <a:lnTo>
                      <a:pt x="307" y="3582"/>
                    </a:lnTo>
                    <a:lnTo>
                      <a:pt x="304" y="3586"/>
                    </a:lnTo>
                    <a:lnTo>
                      <a:pt x="297" y="3596"/>
                    </a:lnTo>
                    <a:lnTo>
                      <a:pt x="288" y="3614"/>
                    </a:lnTo>
                    <a:lnTo>
                      <a:pt x="284" y="3625"/>
                    </a:lnTo>
                    <a:lnTo>
                      <a:pt x="283" y="3634"/>
                    </a:lnTo>
                    <a:lnTo>
                      <a:pt x="284" y="3644"/>
                    </a:lnTo>
                    <a:lnTo>
                      <a:pt x="285" y="3653"/>
                    </a:lnTo>
                    <a:lnTo>
                      <a:pt x="291" y="3669"/>
                    </a:lnTo>
                    <a:lnTo>
                      <a:pt x="296" y="3683"/>
                    </a:lnTo>
                    <a:lnTo>
                      <a:pt x="296" y="3687"/>
                    </a:lnTo>
                    <a:lnTo>
                      <a:pt x="296" y="3689"/>
                    </a:lnTo>
                    <a:lnTo>
                      <a:pt x="295" y="3691"/>
                    </a:lnTo>
                    <a:lnTo>
                      <a:pt x="294" y="3694"/>
                    </a:lnTo>
                    <a:lnTo>
                      <a:pt x="289" y="3698"/>
                    </a:lnTo>
                    <a:lnTo>
                      <a:pt x="283" y="3702"/>
                    </a:lnTo>
                    <a:lnTo>
                      <a:pt x="277" y="3706"/>
                    </a:lnTo>
                    <a:lnTo>
                      <a:pt x="270" y="3709"/>
                    </a:lnTo>
                    <a:lnTo>
                      <a:pt x="262" y="3714"/>
                    </a:lnTo>
                    <a:lnTo>
                      <a:pt x="253" y="3721"/>
                    </a:lnTo>
                    <a:lnTo>
                      <a:pt x="250" y="3725"/>
                    </a:lnTo>
                    <a:lnTo>
                      <a:pt x="247" y="3729"/>
                    </a:lnTo>
                    <a:lnTo>
                      <a:pt x="245" y="3734"/>
                    </a:lnTo>
                    <a:lnTo>
                      <a:pt x="244" y="3739"/>
                    </a:lnTo>
                    <a:lnTo>
                      <a:pt x="243" y="3748"/>
                    </a:lnTo>
                    <a:lnTo>
                      <a:pt x="244" y="3759"/>
                    </a:lnTo>
                    <a:lnTo>
                      <a:pt x="250" y="3778"/>
                    </a:lnTo>
                    <a:lnTo>
                      <a:pt x="256" y="3791"/>
                    </a:lnTo>
                    <a:lnTo>
                      <a:pt x="259" y="3798"/>
                    </a:lnTo>
                    <a:lnTo>
                      <a:pt x="266" y="3809"/>
                    </a:lnTo>
                    <a:lnTo>
                      <a:pt x="273" y="3821"/>
                    </a:lnTo>
                    <a:lnTo>
                      <a:pt x="279" y="3834"/>
                    </a:lnTo>
                    <a:lnTo>
                      <a:pt x="281" y="3839"/>
                    </a:lnTo>
                    <a:lnTo>
                      <a:pt x="282" y="3842"/>
                    </a:lnTo>
                    <a:lnTo>
                      <a:pt x="281" y="3846"/>
                    </a:lnTo>
                    <a:lnTo>
                      <a:pt x="281" y="3849"/>
                    </a:lnTo>
                    <a:lnTo>
                      <a:pt x="278" y="3858"/>
                    </a:lnTo>
                    <a:lnTo>
                      <a:pt x="277" y="3866"/>
                    </a:lnTo>
                    <a:lnTo>
                      <a:pt x="277" y="3871"/>
                    </a:lnTo>
                    <a:lnTo>
                      <a:pt x="276" y="3876"/>
                    </a:lnTo>
                    <a:lnTo>
                      <a:pt x="275" y="3879"/>
                    </a:lnTo>
                    <a:lnTo>
                      <a:pt x="272" y="3881"/>
                    </a:lnTo>
                    <a:lnTo>
                      <a:pt x="270" y="3884"/>
                    </a:lnTo>
                    <a:lnTo>
                      <a:pt x="267" y="3886"/>
                    </a:lnTo>
                    <a:lnTo>
                      <a:pt x="265" y="3887"/>
                    </a:lnTo>
                    <a:lnTo>
                      <a:pt x="262" y="3887"/>
                    </a:lnTo>
                    <a:lnTo>
                      <a:pt x="254" y="3887"/>
                    </a:lnTo>
                    <a:lnTo>
                      <a:pt x="246" y="3887"/>
                    </a:lnTo>
                    <a:lnTo>
                      <a:pt x="239" y="3886"/>
                    </a:lnTo>
                    <a:lnTo>
                      <a:pt x="231" y="3884"/>
                    </a:lnTo>
                    <a:lnTo>
                      <a:pt x="218" y="3881"/>
                    </a:lnTo>
                    <a:lnTo>
                      <a:pt x="207" y="3880"/>
                    </a:lnTo>
                    <a:lnTo>
                      <a:pt x="202" y="3881"/>
                    </a:lnTo>
                    <a:lnTo>
                      <a:pt x="197" y="3883"/>
                    </a:lnTo>
                    <a:lnTo>
                      <a:pt x="191" y="3885"/>
                    </a:lnTo>
                    <a:lnTo>
                      <a:pt x="187" y="3889"/>
                    </a:lnTo>
                    <a:lnTo>
                      <a:pt x="181" y="3891"/>
                    </a:lnTo>
                    <a:lnTo>
                      <a:pt x="175" y="3893"/>
                    </a:lnTo>
                    <a:lnTo>
                      <a:pt x="170" y="3895"/>
                    </a:lnTo>
                    <a:lnTo>
                      <a:pt x="165" y="3893"/>
                    </a:lnTo>
                    <a:lnTo>
                      <a:pt x="162" y="3892"/>
                    </a:lnTo>
                    <a:lnTo>
                      <a:pt x="157" y="3889"/>
                    </a:lnTo>
                    <a:lnTo>
                      <a:pt x="153" y="3884"/>
                    </a:lnTo>
                    <a:lnTo>
                      <a:pt x="149" y="3877"/>
                    </a:lnTo>
                    <a:lnTo>
                      <a:pt x="146" y="3873"/>
                    </a:lnTo>
                    <a:lnTo>
                      <a:pt x="143" y="3868"/>
                    </a:lnTo>
                    <a:lnTo>
                      <a:pt x="139" y="3866"/>
                    </a:lnTo>
                    <a:lnTo>
                      <a:pt x="134" y="3864"/>
                    </a:lnTo>
                    <a:lnTo>
                      <a:pt x="130" y="3861"/>
                    </a:lnTo>
                    <a:lnTo>
                      <a:pt x="125" y="3859"/>
                    </a:lnTo>
                    <a:lnTo>
                      <a:pt x="119" y="3858"/>
                    </a:lnTo>
                    <a:lnTo>
                      <a:pt x="114" y="3858"/>
                    </a:lnTo>
                    <a:lnTo>
                      <a:pt x="102" y="3859"/>
                    </a:lnTo>
                    <a:lnTo>
                      <a:pt x="89" y="3860"/>
                    </a:lnTo>
                    <a:lnTo>
                      <a:pt x="83" y="3857"/>
                    </a:lnTo>
                    <a:lnTo>
                      <a:pt x="76" y="3853"/>
                    </a:lnTo>
                    <a:lnTo>
                      <a:pt x="69" y="3853"/>
                    </a:lnTo>
                    <a:lnTo>
                      <a:pt x="63" y="3853"/>
                    </a:lnTo>
                    <a:lnTo>
                      <a:pt x="57" y="3854"/>
                    </a:lnTo>
                    <a:lnTo>
                      <a:pt x="53" y="3855"/>
                    </a:lnTo>
                    <a:lnTo>
                      <a:pt x="49" y="3860"/>
                    </a:lnTo>
                    <a:lnTo>
                      <a:pt x="46" y="3865"/>
                    </a:lnTo>
                    <a:lnTo>
                      <a:pt x="44" y="3871"/>
                    </a:lnTo>
                    <a:lnTo>
                      <a:pt x="43" y="3878"/>
                    </a:lnTo>
                    <a:lnTo>
                      <a:pt x="42" y="3892"/>
                    </a:lnTo>
                    <a:lnTo>
                      <a:pt x="40" y="3906"/>
                    </a:lnTo>
                    <a:lnTo>
                      <a:pt x="39" y="3916"/>
                    </a:lnTo>
                    <a:lnTo>
                      <a:pt x="39" y="3924"/>
                    </a:lnTo>
                    <a:lnTo>
                      <a:pt x="39" y="3933"/>
                    </a:lnTo>
                    <a:lnTo>
                      <a:pt x="42" y="3939"/>
                    </a:lnTo>
                    <a:lnTo>
                      <a:pt x="44" y="3944"/>
                    </a:lnTo>
                    <a:lnTo>
                      <a:pt x="48" y="3948"/>
                    </a:lnTo>
                    <a:lnTo>
                      <a:pt x="51" y="3949"/>
                    </a:lnTo>
                    <a:lnTo>
                      <a:pt x="56" y="3949"/>
                    </a:lnTo>
                    <a:lnTo>
                      <a:pt x="68" y="3944"/>
                    </a:lnTo>
                    <a:lnTo>
                      <a:pt x="80" y="3941"/>
                    </a:lnTo>
                    <a:lnTo>
                      <a:pt x="84" y="3940"/>
                    </a:lnTo>
                    <a:lnTo>
                      <a:pt x="89" y="3940"/>
                    </a:lnTo>
                    <a:lnTo>
                      <a:pt x="94" y="3940"/>
                    </a:lnTo>
                    <a:lnTo>
                      <a:pt x="97" y="3941"/>
                    </a:lnTo>
                    <a:lnTo>
                      <a:pt x="100" y="3948"/>
                    </a:lnTo>
                    <a:lnTo>
                      <a:pt x="106" y="3959"/>
                    </a:lnTo>
                    <a:lnTo>
                      <a:pt x="119" y="3965"/>
                    </a:lnTo>
                    <a:lnTo>
                      <a:pt x="131" y="3969"/>
                    </a:lnTo>
                    <a:lnTo>
                      <a:pt x="132" y="3978"/>
                    </a:lnTo>
                    <a:lnTo>
                      <a:pt x="132" y="3993"/>
                    </a:lnTo>
                    <a:lnTo>
                      <a:pt x="132" y="4000"/>
                    </a:lnTo>
                    <a:lnTo>
                      <a:pt x="133" y="4007"/>
                    </a:lnTo>
                    <a:lnTo>
                      <a:pt x="134" y="4013"/>
                    </a:lnTo>
                    <a:lnTo>
                      <a:pt x="136" y="4018"/>
                    </a:lnTo>
                    <a:lnTo>
                      <a:pt x="138" y="4019"/>
                    </a:lnTo>
                    <a:lnTo>
                      <a:pt x="141" y="4021"/>
                    </a:lnTo>
                    <a:lnTo>
                      <a:pt x="144" y="4019"/>
                    </a:lnTo>
                    <a:lnTo>
                      <a:pt x="146" y="4018"/>
                    </a:lnTo>
                    <a:lnTo>
                      <a:pt x="152" y="4010"/>
                    </a:lnTo>
                    <a:lnTo>
                      <a:pt x="159" y="4003"/>
                    </a:lnTo>
                    <a:lnTo>
                      <a:pt x="163" y="4002"/>
                    </a:lnTo>
                    <a:lnTo>
                      <a:pt x="168" y="4002"/>
                    </a:lnTo>
                    <a:lnTo>
                      <a:pt x="172" y="4003"/>
                    </a:lnTo>
                    <a:lnTo>
                      <a:pt x="176" y="4004"/>
                    </a:lnTo>
                    <a:lnTo>
                      <a:pt x="185" y="4007"/>
                    </a:lnTo>
                    <a:lnTo>
                      <a:pt x="193" y="4010"/>
                    </a:lnTo>
                    <a:lnTo>
                      <a:pt x="204" y="4012"/>
                    </a:lnTo>
                    <a:lnTo>
                      <a:pt x="215" y="4016"/>
                    </a:lnTo>
                    <a:lnTo>
                      <a:pt x="225" y="4019"/>
                    </a:lnTo>
                    <a:lnTo>
                      <a:pt x="232" y="4025"/>
                    </a:lnTo>
                    <a:lnTo>
                      <a:pt x="240" y="4038"/>
                    </a:lnTo>
                    <a:lnTo>
                      <a:pt x="251" y="4050"/>
                    </a:lnTo>
                    <a:lnTo>
                      <a:pt x="265" y="4057"/>
                    </a:lnTo>
                    <a:lnTo>
                      <a:pt x="277" y="4062"/>
                    </a:lnTo>
                    <a:lnTo>
                      <a:pt x="282" y="4065"/>
                    </a:lnTo>
                    <a:lnTo>
                      <a:pt x="286" y="4067"/>
                    </a:lnTo>
                    <a:lnTo>
                      <a:pt x="289" y="4070"/>
                    </a:lnTo>
                    <a:lnTo>
                      <a:pt x="291" y="4074"/>
                    </a:lnTo>
                    <a:lnTo>
                      <a:pt x="294" y="4085"/>
                    </a:lnTo>
                    <a:lnTo>
                      <a:pt x="295" y="4101"/>
                    </a:lnTo>
                    <a:lnTo>
                      <a:pt x="294" y="4112"/>
                    </a:lnTo>
                    <a:lnTo>
                      <a:pt x="292" y="4123"/>
                    </a:lnTo>
                    <a:lnTo>
                      <a:pt x="291" y="4135"/>
                    </a:lnTo>
                    <a:lnTo>
                      <a:pt x="289" y="4148"/>
                    </a:lnTo>
                    <a:lnTo>
                      <a:pt x="288" y="4154"/>
                    </a:lnTo>
                    <a:lnTo>
                      <a:pt x="286" y="4158"/>
                    </a:lnTo>
                    <a:lnTo>
                      <a:pt x="286" y="4163"/>
                    </a:lnTo>
                    <a:lnTo>
                      <a:pt x="288" y="4168"/>
                    </a:lnTo>
                    <a:lnTo>
                      <a:pt x="290" y="4174"/>
                    </a:lnTo>
                    <a:lnTo>
                      <a:pt x="295" y="4177"/>
                    </a:lnTo>
                    <a:lnTo>
                      <a:pt x="300" y="4179"/>
                    </a:lnTo>
                    <a:lnTo>
                      <a:pt x="303" y="4177"/>
                    </a:lnTo>
                    <a:lnTo>
                      <a:pt x="307" y="4176"/>
                    </a:lnTo>
                    <a:lnTo>
                      <a:pt x="309" y="4173"/>
                    </a:lnTo>
                    <a:lnTo>
                      <a:pt x="310" y="4170"/>
                    </a:lnTo>
                    <a:lnTo>
                      <a:pt x="313" y="4168"/>
                    </a:lnTo>
                    <a:lnTo>
                      <a:pt x="314" y="4166"/>
                    </a:lnTo>
                    <a:lnTo>
                      <a:pt x="317" y="4166"/>
                    </a:lnTo>
                    <a:lnTo>
                      <a:pt x="323" y="4164"/>
                    </a:lnTo>
                    <a:lnTo>
                      <a:pt x="330" y="4167"/>
                    </a:lnTo>
                    <a:lnTo>
                      <a:pt x="339" y="4172"/>
                    </a:lnTo>
                    <a:lnTo>
                      <a:pt x="347" y="4179"/>
                    </a:lnTo>
                    <a:lnTo>
                      <a:pt x="355" y="4188"/>
                    </a:lnTo>
                    <a:lnTo>
                      <a:pt x="364" y="4196"/>
                    </a:lnTo>
                    <a:lnTo>
                      <a:pt x="373" y="4211"/>
                    </a:lnTo>
                    <a:lnTo>
                      <a:pt x="389" y="4232"/>
                    </a:lnTo>
                    <a:lnTo>
                      <a:pt x="404" y="4256"/>
                    </a:lnTo>
                    <a:lnTo>
                      <a:pt x="415" y="4275"/>
                    </a:lnTo>
                    <a:lnTo>
                      <a:pt x="417" y="4281"/>
                    </a:lnTo>
                    <a:lnTo>
                      <a:pt x="417" y="4286"/>
                    </a:lnTo>
                    <a:lnTo>
                      <a:pt x="415" y="4287"/>
                    </a:lnTo>
                    <a:lnTo>
                      <a:pt x="411" y="4290"/>
                    </a:lnTo>
                    <a:lnTo>
                      <a:pt x="410" y="4293"/>
                    </a:lnTo>
                    <a:lnTo>
                      <a:pt x="410" y="4295"/>
                    </a:lnTo>
                    <a:lnTo>
                      <a:pt x="410" y="4297"/>
                    </a:lnTo>
                    <a:lnTo>
                      <a:pt x="410" y="4301"/>
                    </a:lnTo>
                    <a:lnTo>
                      <a:pt x="415" y="4313"/>
                    </a:lnTo>
                    <a:lnTo>
                      <a:pt x="421" y="4330"/>
                    </a:lnTo>
                    <a:lnTo>
                      <a:pt x="426" y="4346"/>
                    </a:lnTo>
                    <a:lnTo>
                      <a:pt x="427" y="4357"/>
                    </a:lnTo>
                    <a:lnTo>
                      <a:pt x="427" y="4360"/>
                    </a:lnTo>
                    <a:lnTo>
                      <a:pt x="424" y="4364"/>
                    </a:lnTo>
                    <a:lnTo>
                      <a:pt x="422" y="4368"/>
                    </a:lnTo>
                    <a:lnTo>
                      <a:pt x="420" y="4370"/>
                    </a:lnTo>
                    <a:lnTo>
                      <a:pt x="412" y="4376"/>
                    </a:lnTo>
                    <a:lnTo>
                      <a:pt x="404" y="4385"/>
                    </a:lnTo>
                    <a:lnTo>
                      <a:pt x="401" y="4391"/>
                    </a:lnTo>
                    <a:lnTo>
                      <a:pt x="398" y="4396"/>
                    </a:lnTo>
                    <a:lnTo>
                      <a:pt x="397" y="4401"/>
                    </a:lnTo>
                    <a:lnTo>
                      <a:pt x="397" y="4406"/>
                    </a:lnTo>
                    <a:lnTo>
                      <a:pt x="399" y="4415"/>
                    </a:lnTo>
                    <a:lnTo>
                      <a:pt x="399" y="4428"/>
                    </a:lnTo>
                    <a:lnTo>
                      <a:pt x="399" y="4433"/>
                    </a:lnTo>
                    <a:lnTo>
                      <a:pt x="397" y="4438"/>
                    </a:lnTo>
                    <a:lnTo>
                      <a:pt x="395" y="4441"/>
                    </a:lnTo>
                    <a:lnTo>
                      <a:pt x="392" y="4445"/>
                    </a:lnTo>
                    <a:lnTo>
                      <a:pt x="384" y="4447"/>
                    </a:lnTo>
                    <a:lnTo>
                      <a:pt x="377" y="4450"/>
                    </a:lnTo>
                    <a:lnTo>
                      <a:pt x="374" y="4458"/>
                    </a:lnTo>
                    <a:lnTo>
                      <a:pt x="373" y="4466"/>
                    </a:lnTo>
                    <a:lnTo>
                      <a:pt x="363" y="4473"/>
                    </a:lnTo>
                    <a:lnTo>
                      <a:pt x="349" y="4482"/>
                    </a:lnTo>
                    <a:lnTo>
                      <a:pt x="346" y="4486"/>
                    </a:lnTo>
                    <a:lnTo>
                      <a:pt x="342" y="4492"/>
                    </a:lnTo>
                    <a:lnTo>
                      <a:pt x="341" y="4497"/>
                    </a:lnTo>
                    <a:lnTo>
                      <a:pt x="339" y="4502"/>
                    </a:lnTo>
                    <a:lnTo>
                      <a:pt x="339" y="4505"/>
                    </a:lnTo>
                    <a:lnTo>
                      <a:pt x="339" y="4510"/>
                    </a:lnTo>
                    <a:lnTo>
                      <a:pt x="340" y="4514"/>
                    </a:lnTo>
                    <a:lnTo>
                      <a:pt x="341" y="4519"/>
                    </a:lnTo>
                    <a:lnTo>
                      <a:pt x="345" y="4525"/>
                    </a:lnTo>
                    <a:lnTo>
                      <a:pt x="348" y="4530"/>
                    </a:lnTo>
                    <a:lnTo>
                      <a:pt x="354" y="4534"/>
                    </a:lnTo>
                    <a:lnTo>
                      <a:pt x="359" y="4536"/>
                    </a:lnTo>
                    <a:lnTo>
                      <a:pt x="369" y="4540"/>
                    </a:lnTo>
                    <a:lnTo>
                      <a:pt x="376" y="4545"/>
                    </a:lnTo>
                    <a:lnTo>
                      <a:pt x="379" y="4547"/>
                    </a:lnTo>
                    <a:lnTo>
                      <a:pt x="382" y="4551"/>
                    </a:lnTo>
                    <a:lnTo>
                      <a:pt x="384" y="4555"/>
                    </a:lnTo>
                    <a:lnTo>
                      <a:pt x="385" y="4560"/>
                    </a:lnTo>
                    <a:lnTo>
                      <a:pt x="388" y="4571"/>
                    </a:lnTo>
                    <a:lnTo>
                      <a:pt x="388" y="4582"/>
                    </a:lnTo>
                    <a:lnTo>
                      <a:pt x="388" y="4588"/>
                    </a:lnTo>
                    <a:lnTo>
                      <a:pt x="385" y="4593"/>
                    </a:lnTo>
                    <a:lnTo>
                      <a:pt x="383" y="4599"/>
                    </a:lnTo>
                    <a:lnTo>
                      <a:pt x="379" y="4607"/>
                    </a:lnTo>
                    <a:lnTo>
                      <a:pt x="376" y="4612"/>
                    </a:lnTo>
                    <a:lnTo>
                      <a:pt x="373" y="4618"/>
                    </a:lnTo>
                    <a:lnTo>
                      <a:pt x="372" y="4623"/>
                    </a:lnTo>
                    <a:lnTo>
                      <a:pt x="372" y="4627"/>
                    </a:lnTo>
                    <a:lnTo>
                      <a:pt x="372" y="4630"/>
                    </a:lnTo>
                    <a:lnTo>
                      <a:pt x="374" y="4634"/>
                    </a:lnTo>
                    <a:lnTo>
                      <a:pt x="377" y="4636"/>
                    </a:lnTo>
                    <a:lnTo>
                      <a:pt x="380" y="4639"/>
                    </a:lnTo>
                    <a:lnTo>
                      <a:pt x="388" y="4643"/>
                    </a:lnTo>
                    <a:lnTo>
                      <a:pt x="397" y="4648"/>
                    </a:lnTo>
                    <a:lnTo>
                      <a:pt x="408" y="4652"/>
                    </a:lnTo>
                    <a:lnTo>
                      <a:pt x="418" y="4656"/>
                    </a:lnTo>
                    <a:lnTo>
                      <a:pt x="423" y="4660"/>
                    </a:lnTo>
                    <a:lnTo>
                      <a:pt x="429" y="4662"/>
                    </a:lnTo>
                    <a:lnTo>
                      <a:pt x="435" y="4665"/>
                    </a:lnTo>
                    <a:lnTo>
                      <a:pt x="441" y="4665"/>
                    </a:lnTo>
                    <a:lnTo>
                      <a:pt x="453" y="4660"/>
                    </a:lnTo>
                    <a:lnTo>
                      <a:pt x="466" y="4653"/>
                    </a:lnTo>
                    <a:lnTo>
                      <a:pt x="481" y="4648"/>
                    </a:lnTo>
                    <a:lnTo>
                      <a:pt x="496" y="4647"/>
                    </a:lnTo>
                    <a:lnTo>
                      <a:pt x="503" y="4646"/>
                    </a:lnTo>
                    <a:lnTo>
                      <a:pt x="508" y="4647"/>
                    </a:lnTo>
                    <a:lnTo>
                      <a:pt x="512" y="4647"/>
                    </a:lnTo>
                    <a:lnTo>
                      <a:pt x="516" y="4649"/>
                    </a:lnTo>
                    <a:lnTo>
                      <a:pt x="519" y="4651"/>
                    </a:lnTo>
                    <a:lnTo>
                      <a:pt x="521" y="4653"/>
                    </a:lnTo>
                    <a:lnTo>
                      <a:pt x="522" y="4656"/>
                    </a:lnTo>
                    <a:lnTo>
                      <a:pt x="522" y="4660"/>
                    </a:lnTo>
                    <a:lnTo>
                      <a:pt x="521" y="4664"/>
                    </a:lnTo>
                    <a:lnTo>
                      <a:pt x="518" y="4668"/>
                    </a:lnTo>
                    <a:lnTo>
                      <a:pt x="514" y="4672"/>
                    </a:lnTo>
                    <a:lnTo>
                      <a:pt x="508" y="4677"/>
                    </a:lnTo>
                    <a:lnTo>
                      <a:pt x="502" y="4681"/>
                    </a:lnTo>
                    <a:lnTo>
                      <a:pt x="499" y="4686"/>
                    </a:lnTo>
                    <a:lnTo>
                      <a:pt x="498" y="4691"/>
                    </a:lnTo>
                    <a:lnTo>
                      <a:pt x="498" y="4694"/>
                    </a:lnTo>
                    <a:lnTo>
                      <a:pt x="500" y="4699"/>
                    </a:lnTo>
                    <a:lnTo>
                      <a:pt x="503" y="4703"/>
                    </a:lnTo>
                    <a:lnTo>
                      <a:pt x="506" y="4706"/>
                    </a:lnTo>
                    <a:lnTo>
                      <a:pt x="511" y="4710"/>
                    </a:lnTo>
                    <a:lnTo>
                      <a:pt x="519" y="4717"/>
                    </a:lnTo>
                    <a:lnTo>
                      <a:pt x="527" y="4727"/>
                    </a:lnTo>
                    <a:lnTo>
                      <a:pt x="533" y="4737"/>
                    </a:lnTo>
                    <a:lnTo>
                      <a:pt x="537" y="4749"/>
                    </a:lnTo>
                    <a:lnTo>
                      <a:pt x="544" y="4762"/>
                    </a:lnTo>
                    <a:lnTo>
                      <a:pt x="556" y="4779"/>
                    </a:lnTo>
                    <a:lnTo>
                      <a:pt x="568" y="4793"/>
                    </a:lnTo>
                    <a:lnTo>
                      <a:pt x="577" y="4805"/>
                    </a:lnTo>
                    <a:lnTo>
                      <a:pt x="580" y="4809"/>
                    </a:lnTo>
                    <a:lnTo>
                      <a:pt x="582" y="4811"/>
                    </a:lnTo>
                    <a:lnTo>
                      <a:pt x="586" y="4813"/>
                    </a:lnTo>
                    <a:lnTo>
                      <a:pt x="590" y="4816"/>
                    </a:lnTo>
                    <a:lnTo>
                      <a:pt x="598" y="4819"/>
                    </a:lnTo>
                    <a:lnTo>
                      <a:pt x="611" y="4822"/>
                    </a:lnTo>
                    <a:lnTo>
                      <a:pt x="617" y="4824"/>
                    </a:lnTo>
                    <a:lnTo>
                      <a:pt x="624" y="4828"/>
                    </a:lnTo>
                    <a:lnTo>
                      <a:pt x="629" y="4831"/>
                    </a:lnTo>
                    <a:lnTo>
                      <a:pt x="634" y="4836"/>
                    </a:lnTo>
                    <a:lnTo>
                      <a:pt x="637" y="4841"/>
                    </a:lnTo>
                    <a:lnTo>
                      <a:pt x="641" y="4847"/>
                    </a:lnTo>
                    <a:lnTo>
                      <a:pt x="643" y="4853"/>
                    </a:lnTo>
                    <a:lnTo>
                      <a:pt x="645" y="4857"/>
                    </a:lnTo>
                    <a:lnTo>
                      <a:pt x="648" y="4863"/>
                    </a:lnTo>
                    <a:lnTo>
                      <a:pt x="650" y="4867"/>
                    </a:lnTo>
                    <a:lnTo>
                      <a:pt x="654" y="4870"/>
                    </a:lnTo>
                    <a:lnTo>
                      <a:pt x="659" y="4873"/>
                    </a:lnTo>
                    <a:lnTo>
                      <a:pt x="668" y="4875"/>
                    </a:lnTo>
                    <a:lnTo>
                      <a:pt x="681" y="4879"/>
                    </a:lnTo>
                    <a:lnTo>
                      <a:pt x="687" y="4880"/>
                    </a:lnTo>
                    <a:lnTo>
                      <a:pt x="693" y="4883"/>
                    </a:lnTo>
                    <a:lnTo>
                      <a:pt x="699" y="4887"/>
                    </a:lnTo>
                    <a:lnTo>
                      <a:pt x="705" y="4891"/>
                    </a:lnTo>
                    <a:lnTo>
                      <a:pt x="714" y="4899"/>
                    </a:lnTo>
                    <a:lnTo>
                      <a:pt x="723" y="4908"/>
                    </a:lnTo>
                    <a:lnTo>
                      <a:pt x="731" y="4916"/>
                    </a:lnTo>
                    <a:lnTo>
                      <a:pt x="742" y="4923"/>
                    </a:lnTo>
                    <a:lnTo>
                      <a:pt x="747" y="4925"/>
                    </a:lnTo>
                    <a:lnTo>
                      <a:pt x="752" y="4927"/>
                    </a:lnTo>
                    <a:lnTo>
                      <a:pt x="757" y="4929"/>
                    </a:lnTo>
                    <a:lnTo>
                      <a:pt x="762" y="4930"/>
                    </a:lnTo>
                    <a:lnTo>
                      <a:pt x="774" y="4931"/>
                    </a:lnTo>
                    <a:lnTo>
                      <a:pt x="786" y="4935"/>
                    </a:lnTo>
                    <a:lnTo>
                      <a:pt x="798" y="4941"/>
                    </a:lnTo>
                    <a:lnTo>
                      <a:pt x="808" y="4946"/>
                    </a:lnTo>
                    <a:lnTo>
                      <a:pt x="813" y="4950"/>
                    </a:lnTo>
                    <a:lnTo>
                      <a:pt x="818" y="4951"/>
                    </a:lnTo>
                    <a:lnTo>
                      <a:pt x="823" y="4952"/>
                    </a:lnTo>
                    <a:lnTo>
                      <a:pt x="827" y="4954"/>
                    </a:lnTo>
                    <a:lnTo>
                      <a:pt x="839" y="4955"/>
                    </a:lnTo>
                    <a:lnTo>
                      <a:pt x="854" y="4956"/>
                    </a:lnTo>
                    <a:lnTo>
                      <a:pt x="863" y="4962"/>
                    </a:lnTo>
                    <a:lnTo>
                      <a:pt x="875" y="4971"/>
                    </a:lnTo>
                    <a:lnTo>
                      <a:pt x="881" y="4975"/>
                    </a:lnTo>
                    <a:lnTo>
                      <a:pt x="887" y="4979"/>
                    </a:lnTo>
                    <a:lnTo>
                      <a:pt x="890" y="4979"/>
                    </a:lnTo>
                    <a:lnTo>
                      <a:pt x="893" y="4979"/>
                    </a:lnTo>
                    <a:lnTo>
                      <a:pt x="895" y="4979"/>
                    </a:lnTo>
                    <a:lnTo>
                      <a:pt x="898" y="4976"/>
                    </a:lnTo>
                    <a:lnTo>
                      <a:pt x="901" y="4973"/>
                    </a:lnTo>
                    <a:lnTo>
                      <a:pt x="906" y="4973"/>
                    </a:lnTo>
                    <a:lnTo>
                      <a:pt x="911" y="4973"/>
                    </a:lnTo>
                    <a:lnTo>
                      <a:pt x="917" y="4974"/>
                    </a:lnTo>
                    <a:lnTo>
                      <a:pt x="927" y="4980"/>
                    </a:lnTo>
                    <a:lnTo>
                      <a:pt x="938" y="4983"/>
                    </a:lnTo>
                    <a:lnTo>
                      <a:pt x="946" y="4986"/>
                    </a:lnTo>
                    <a:lnTo>
                      <a:pt x="953" y="4988"/>
                    </a:lnTo>
                    <a:lnTo>
                      <a:pt x="958" y="4989"/>
                    </a:lnTo>
                    <a:lnTo>
                      <a:pt x="962" y="4992"/>
                    </a:lnTo>
                    <a:lnTo>
                      <a:pt x="963" y="4995"/>
                    </a:lnTo>
                    <a:lnTo>
                      <a:pt x="962" y="4998"/>
                    </a:lnTo>
                    <a:lnTo>
                      <a:pt x="959" y="5001"/>
                    </a:lnTo>
                    <a:lnTo>
                      <a:pt x="955" y="5006"/>
                    </a:lnTo>
                    <a:lnTo>
                      <a:pt x="945" y="5012"/>
                    </a:lnTo>
                    <a:lnTo>
                      <a:pt x="937" y="5017"/>
                    </a:lnTo>
                    <a:lnTo>
                      <a:pt x="927" y="5021"/>
                    </a:lnTo>
                    <a:lnTo>
                      <a:pt x="919" y="5028"/>
                    </a:lnTo>
                    <a:lnTo>
                      <a:pt x="915" y="5033"/>
                    </a:lnTo>
                    <a:lnTo>
                      <a:pt x="913" y="5039"/>
                    </a:lnTo>
                    <a:lnTo>
                      <a:pt x="909" y="5045"/>
                    </a:lnTo>
                    <a:lnTo>
                      <a:pt x="908" y="5051"/>
                    </a:lnTo>
                    <a:lnTo>
                      <a:pt x="905" y="5064"/>
                    </a:lnTo>
                    <a:lnTo>
                      <a:pt x="902" y="5077"/>
                    </a:lnTo>
                    <a:lnTo>
                      <a:pt x="901" y="5090"/>
                    </a:lnTo>
                    <a:lnTo>
                      <a:pt x="901" y="5102"/>
                    </a:lnTo>
                    <a:lnTo>
                      <a:pt x="901" y="5113"/>
                    </a:lnTo>
                    <a:lnTo>
                      <a:pt x="902" y="5121"/>
                    </a:lnTo>
                    <a:lnTo>
                      <a:pt x="903" y="5130"/>
                    </a:lnTo>
                    <a:lnTo>
                      <a:pt x="906" y="5135"/>
                    </a:lnTo>
                    <a:lnTo>
                      <a:pt x="908" y="5140"/>
                    </a:lnTo>
                    <a:lnTo>
                      <a:pt x="913" y="5144"/>
                    </a:lnTo>
                    <a:lnTo>
                      <a:pt x="917" y="5146"/>
                    </a:lnTo>
                    <a:lnTo>
                      <a:pt x="919" y="5150"/>
                    </a:lnTo>
                    <a:lnTo>
                      <a:pt x="920" y="5153"/>
                    </a:lnTo>
                    <a:lnTo>
                      <a:pt x="921" y="5157"/>
                    </a:lnTo>
                    <a:lnTo>
                      <a:pt x="921" y="5162"/>
                    </a:lnTo>
                    <a:lnTo>
                      <a:pt x="919" y="5166"/>
                    </a:lnTo>
                    <a:lnTo>
                      <a:pt x="917" y="5172"/>
                    </a:lnTo>
                    <a:lnTo>
                      <a:pt x="913" y="5179"/>
                    </a:lnTo>
                    <a:lnTo>
                      <a:pt x="911" y="5185"/>
                    </a:lnTo>
                    <a:lnTo>
                      <a:pt x="909" y="5190"/>
                    </a:lnTo>
                    <a:lnTo>
                      <a:pt x="908" y="5195"/>
                    </a:lnTo>
                    <a:lnTo>
                      <a:pt x="909" y="5198"/>
                    </a:lnTo>
                    <a:lnTo>
                      <a:pt x="913" y="5210"/>
                    </a:lnTo>
                    <a:lnTo>
                      <a:pt x="914" y="5228"/>
                    </a:lnTo>
                    <a:lnTo>
                      <a:pt x="914" y="5240"/>
                    </a:lnTo>
                    <a:lnTo>
                      <a:pt x="913" y="5252"/>
                    </a:lnTo>
                    <a:lnTo>
                      <a:pt x="911" y="5263"/>
                    </a:lnTo>
                    <a:lnTo>
                      <a:pt x="909" y="5273"/>
                    </a:lnTo>
                    <a:lnTo>
                      <a:pt x="903" y="5294"/>
                    </a:lnTo>
                    <a:lnTo>
                      <a:pt x="898" y="5311"/>
                    </a:lnTo>
                    <a:lnTo>
                      <a:pt x="896" y="5320"/>
                    </a:lnTo>
                    <a:lnTo>
                      <a:pt x="896" y="5327"/>
                    </a:lnTo>
                    <a:lnTo>
                      <a:pt x="898" y="5333"/>
                    </a:lnTo>
                    <a:lnTo>
                      <a:pt x="900" y="5339"/>
                    </a:lnTo>
                    <a:lnTo>
                      <a:pt x="901" y="5343"/>
                    </a:lnTo>
                    <a:lnTo>
                      <a:pt x="902" y="5349"/>
                    </a:lnTo>
                    <a:lnTo>
                      <a:pt x="902" y="5354"/>
                    </a:lnTo>
                    <a:lnTo>
                      <a:pt x="900" y="5360"/>
                    </a:lnTo>
                    <a:lnTo>
                      <a:pt x="899" y="5365"/>
                    </a:lnTo>
                    <a:lnTo>
                      <a:pt x="898" y="5370"/>
                    </a:lnTo>
                    <a:lnTo>
                      <a:pt x="900" y="5373"/>
                    </a:lnTo>
                    <a:lnTo>
                      <a:pt x="902" y="5377"/>
                    </a:lnTo>
                    <a:lnTo>
                      <a:pt x="908" y="5381"/>
                    </a:lnTo>
                    <a:lnTo>
                      <a:pt x="915" y="5384"/>
                    </a:lnTo>
                    <a:lnTo>
                      <a:pt x="921" y="5386"/>
                    </a:lnTo>
                    <a:lnTo>
                      <a:pt x="927" y="5390"/>
                    </a:lnTo>
                    <a:lnTo>
                      <a:pt x="934" y="5396"/>
                    </a:lnTo>
                    <a:lnTo>
                      <a:pt x="939" y="5402"/>
                    </a:lnTo>
                    <a:lnTo>
                      <a:pt x="945" y="5408"/>
                    </a:lnTo>
                    <a:lnTo>
                      <a:pt x="950" y="5411"/>
                    </a:lnTo>
                    <a:lnTo>
                      <a:pt x="956" y="5415"/>
                    </a:lnTo>
                    <a:lnTo>
                      <a:pt x="963" y="5415"/>
                    </a:lnTo>
                    <a:lnTo>
                      <a:pt x="969" y="5415"/>
                    </a:lnTo>
                    <a:lnTo>
                      <a:pt x="974" y="5417"/>
                    </a:lnTo>
                    <a:lnTo>
                      <a:pt x="977" y="5421"/>
                    </a:lnTo>
                    <a:lnTo>
                      <a:pt x="981" y="5427"/>
                    </a:lnTo>
                    <a:lnTo>
                      <a:pt x="982" y="5434"/>
                    </a:lnTo>
                    <a:lnTo>
                      <a:pt x="982" y="5441"/>
                    </a:lnTo>
                    <a:lnTo>
                      <a:pt x="983" y="5443"/>
                    </a:lnTo>
                    <a:lnTo>
                      <a:pt x="985" y="5446"/>
                    </a:lnTo>
                    <a:lnTo>
                      <a:pt x="988" y="5448"/>
                    </a:lnTo>
                    <a:lnTo>
                      <a:pt x="993" y="5448"/>
                    </a:lnTo>
                    <a:lnTo>
                      <a:pt x="1000" y="5449"/>
                    </a:lnTo>
                    <a:lnTo>
                      <a:pt x="1006" y="5450"/>
                    </a:lnTo>
                    <a:lnTo>
                      <a:pt x="1013" y="5454"/>
                    </a:lnTo>
                    <a:lnTo>
                      <a:pt x="1019" y="5458"/>
                    </a:lnTo>
                    <a:lnTo>
                      <a:pt x="1024" y="5461"/>
                    </a:lnTo>
                    <a:lnTo>
                      <a:pt x="1027" y="5466"/>
                    </a:lnTo>
                    <a:lnTo>
                      <a:pt x="1031" y="5471"/>
                    </a:lnTo>
                    <a:lnTo>
                      <a:pt x="1033" y="5475"/>
                    </a:lnTo>
                    <a:lnTo>
                      <a:pt x="1034" y="5480"/>
                    </a:lnTo>
                    <a:lnTo>
                      <a:pt x="1037" y="5484"/>
                    </a:lnTo>
                    <a:lnTo>
                      <a:pt x="1039" y="5487"/>
                    </a:lnTo>
                    <a:lnTo>
                      <a:pt x="1041" y="5491"/>
                    </a:lnTo>
                    <a:lnTo>
                      <a:pt x="1047" y="5496"/>
                    </a:lnTo>
                    <a:lnTo>
                      <a:pt x="1054" y="5499"/>
                    </a:lnTo>
                    <a:lnTo>
                      <a:pt x="1057" y="5502"/>
                    </a:lnTo>
                    <a:lnTo>
                      <a:pt x="1060" y="5507"/>
                    </a:lnTo>
                    <a:lnTo>
                      <a:pt x="1063" y="5513"/>
                    </a:lnTo>
                    <a:lnTo>
                      <a:pt x="1065" y="5521"/>
                    </a:lnTo>
                    <a:lnTo>
                      <a:pt x="1067" y="5528"/>
                    </a:lnTo>
                    <a:lnTo>
                      <a:pt x="1071" y="5534"/>
                    </a:lnTo>
                    <a:lnTo>
                      <a:pt x="1075" y="5538"/>
                    </a:lnTo>
                    <a:lnTo>
                      <a:pt x="1078" y="5542"/>
                    </a:lnTo>
                    <a:lnTo>
                      <a:pt x="1088" y="5544"/>
                    </a:lnTo>
                    <a:lnTo>
                      <a:pt x="1098" y="5546"/>
                    </a:lnTo>
                    <a:lnTo>
                      <a:pt x="1103" y="5546"/>
                    </a:lnTo>
                    <a:lnTo>
                      <a:pt x="1107" y="5547"/>
                    </a:lnTo>
                    <a:lnTo>
                      <a:pt x="1111" y="5549"/>
                    </a:lnTo>
                    <a:lnTo>
                      <a:pt x="1114" y="5553"/>
                    </a:lnTo>
                    <a:lnTo>
                      <a:pt x="1117" y="5560"/>
                    </a:lnTo>
                    <a:lnTo>
                      <a:pt x="1121" y="5563"/>
                    </a:lnTo>
                    <a:lnTo>
                      <a:pt x="1125" y="5562"/>
                    </a:lnTo>
                    <a:lnTo>
                      <a:pt x="1129" y="5559"/>
                    </a:lnTo>
                    <a:lnTo>
                      <a:pt x="1134" y="5555"/>
                    </a:lnTo>
                    <a:lnTo>
                      <a:pt x="1139" y="5551"/>
                    </a:lnTo>
                    <a:lnTo>
                      <a:pt x="1145" y="5548"/>
                    </a:lnTo>
                    <a:lnTo>
                      <a:pt x="1151" y="5547"/>
                    </a:lnTo>
                    <a:lnTo>
                      <a:pt x="1155" y="5546"/>
                    </a:lnTo>
                    <a:lnTo>
                      <a:pt x="1161" y="5546"/>
                    </a:lnTo>
                    <a:lnTo>
                      <a:pt x="1166" y="5548"/>
                    </a:lnTo>
                    <a:lnTo>
                      <a:pt x="1171" y="5550"/>
                    </a:lnTo>
                    <a:lnTo>
                      <a:pt x="1180" y="5556"/>
                    </a:lnTo>
                    <a:lnTo>
                      <a:pt x="1191" y="5561"/>
                    </a:lnTo>
                    <a:lnTo>
                      <a:pt x="1204" y="5566"/>
                    </a:lnTo>
                    <a:lnTo>
                      <a:pt x="1217" y="5569"/>
                    </a:lnTo>
                    <a:lnTo>
                      <a:pt x="1245" y="5574"/>
                    </a:lnTo>
                    <a:lnTo>
                      <a:pt x="1268" y="5578"/>
                    </a:lnTo>
                    <a:lnTo>
                      <a:pt x="1285" y="5579"/>
                    </a:lnTo>
                    <a:lnTo>
                      <a:pt x="1295" y="5579"/>
                    </a:lnTo>
                    <a:lnTo>
                      <a:pt x="1298" y="5579"/>
                    </a:lnTo>
                    <a:lnTo>
                      <a:pt x="1302" y="5580"/>
                    </a:lnTo>
                    <a:lnTo>
                      <a:pt x="1305" y="5581"/>
                    </a:lnTo>
                    <a:lnTo>
                      <a:pt x="1310" y="5584"/>
                    </a:lnTo>
                    <a:lnTo>
                      <a:pt x="1318" y="5591"/>
                    </a:lnTo>
                    <a:lnTo>
                      <a:pt x="1327" y="5594"/>
                    </a:lnTo>
                    <a:lnTo>
                      <a:pt x="1330" y="5597"/>
                    </a:lnTo>
                    <a:lnTo>
                      <a:pt x="1335" y="5598"/>
                    </a:lnTo>
                    <a:lnTo>
                      <a:pt x="1341" y="5598"/>
                    </a:lnTo>
                    <a:lnTo>
                      <a:pt x="1347" y="5598"/>
                    </a:lnTo>
                    <a:lnTo>
                      <a:pt x="1359" y="5598"/>
                    </a:lnTo>
                    <a:lnTo>
                      <a:pt x="1368" y="5598"/>
                    </a:lnTo>
                    <a:lnTo>
                      <a:pt x="1377" y="5599"/>
                    </a:lnTo>
                    <a:lnTo>
                      <a:pt x="1387" y="5599"/>
                    </a:lnTo>
                    <a:lnTo>
                      <a:pt x="1393" y="5600"/>
                    </a:lnTo>
                    <a:lnTo>
                      <a:pt x="1399" y="5600"/>
                    </a:lnTo>
                    <a:lnTo>
                      <a:pt x="1404" y="5599"/>
                    </a:lnTo>
                    <a:lnTo>
                      <a:pt x="1409" y="5598"/>
                    </a:lnTo>
                    <a:lnTo>
                      <a:pt x="1413" y="5595"/>
                    </a:lnTo>
                    <a:lnTo>
                      <a:pt x="1417" y="5591"/>
                    </a:lnTo>
                    <a:lnTo>
                      <a:pt x="1421" y="5585"/>
                    </a:lnTo>
                    <a:lnTo>
                      <a:pt x="1424" y="5576"/>
                    </a:lnTo>
                    <a:lnTo>
                      <a:pt x="1430" y="5560"/>
                    </a:lnTo>
                    <a:lnTo>
                      <a:pt x="1436" y="5547"/>
                    </a:lnTo>
                    <a:lnTo>
                      <a:pt x="1438" y="5542"/>
                    </a:lnTo>
                    <a:lnTo>
                      <a:pt x="1443" y="5537"/>
                    </a:lnTo>
                    <a:lnTo>
                      <a:pt x="1447" y="5534"/>
                    </a:lnTo>
                    <a:lnTo>
                      <a:pt x="1453" y="5529"/>
                    </a:lnTo>
                    <a:lnTo>
                      <a:pt x="1456" y="5525"/>
                    </a:lnTo>
                    <a:lnTo>
                      <a:pt x="1460" y="5521"/>
                    </a:lnTo>
                    <a:lnTo>
                      <a:pt x="1462" y="5516"/>
                    </a:lnTo>
                    <a:lnTo>
                      <a:pt x="1465" y="5511"/>
                    </a:lnTo>
                    <a:lnTo>
                      <a:pt x="1467" y="5500"/>
                    </a:lnTo>
                    <a:lnTo>
                      <a:pt x="1469" y="5488"/>
                    </a:lnTo>
                    <a:lnTo>
                      <a:pt x="1470" y="5478"/>
                    </a:lnTo>
                    <a:lnTo>
                      <a:pt x="1473" y="5468"/>
                    </a:lnTo>
                    <a:lnTo>
                      <a:pt x="1475" y="5463"/>
                    </a:lnTo>
                    <a:lnTo>
                      <a:pt x="1478" y="5461"/>
                    </a:lnTo>
                    <a:lnTo>
                      <a:pt x="1480" y="5458"/>
                    </a:lnTo>
                    <a:lnTo>
                      <a:pt x="1484" y="5456"/>
                    </a:lnTo>
                    <a:lnTo>
                      <a:pt x="1491" y="5454"/>
                    </a:lnTo>
                    <a:lnTo>
                      <a:pt x="1498" y="5455"/>
                    </a:lnTo>
                    <a:lnTo>
                      <a:pt x="1504" y="5456"/>
                    </a:lnTo>
                    <a:lnTo>
                      <a:pt x="1510" y="5459"/>
                    </a:lnTo>
                    <a:lnTo>
                      <a:pt x="1514" y="5460"/>
                    </a:lnTo>
                    <a:lnTo>
                      <a:pt x="1518" y="5459"/>
                    </a:lnTo>
                    <a:lnTo>
                      <a:pt x="1520" y="5458"/>
                    </a:lnTo>
                    <a:lnTo>
                      <a:pt x="1522" y="5456"/>
                    </a:lnTo>
                    <a:lnTo>
                      <a:pt x="1522" y="5454"/>
                    </a:lnTo>
                    <a:lnTo>
                      <a:pt x="1523" y="5450"/>
                    </a:lnTo>
                    <a:lnTo>
                      <a:pt x="1524" y="5435"/>
                    </a:lnTo>
                    <a:lnTo>
                      <a:pt x="1528" y="5421"/>
                    </a:lnTo>
                    <a:lnTo>
                      <a:pt x="1531" y="5414"/>
                    </a:lnTo>
                    <a:lnTo>
                      <a:pt x="1535" y="5408"/>
                    </a:lnTo>
                    <a:lnTo>
                      <a:pt x="1541" y="5402"/>
                    </a:lnTo>
                    <a:lnTo>
                      <a:pt x="1547" y="5397"/>
                    </a:lnTo>
                    <a:lnTo>
                      <a:pt x="1563" y="5387"/>
                    </a:lnTo>
                    <a:lnTo>
                      <a:pt x="1582" y="5377"/>
                    </a:lnTo>
                    <a:lnTo>
                      <a:pt x="1602" y="5366"/>
                    </a:lnTo>
                    <a:lnTo>
                      <a:pt x="1621" y="5354"/>
                    </a:lnTo>
                    <a:lnTo>
                      <a:pt x="1639" y="5345"/>
                    </a:lnTo>
                    <a:lnTo>
                      <a:pt x="1651" y="5338"/>
                    </a:lnTo>
                    <a:lnTo>
                      <a:pt x="1655" y="5333"/>
                    </a:lnTo>
                    <a:lnTo>
                      <a:pt x="1657" y="5329"/>
                    </a:lnTo>
                    <a:lnTo>
                      <a:pt x="1657" y="5324"/>
                    </a:lnTo>
                    <a:lnTo>
                      <a:pt x="1656" y="5318"/>
                    </a:lnTo>
                    <a:lnTo>
                      <a:pt x="1654" y="5311"/>
                    </a:lnTo>
                    <a:lnTo>
                      <a:pt x="1652" y="5305"/>
                    </a:lnTo>
                    <a:lnTo>
                      <a:pt x="1652" y="5301"/>
                    </a:lnTo>
                    <a:lnTo>
                      <a:pt x="1654" y="5296"/>
                    </a:lnTo>
                    <a:lnTo>
                      <a:pt x="1655" y="5291"/>
                    </a:lnTo>
                    <a:lnTo>
                      <a:pt x="1658" y="5286"/>
                    </a:lnTo>
                    <a:lnTo>
                      <a:pt x="1663" y="5283"/>
                    </a:lnTo>
                    <a:lnTo>
                      <a:pt x="1669" y="5279"/>
                    </a:lnTo>
                    <a:lnTo>
                      <a:pt x="1681" y="5275"/>
                    </a:lnTo>
                    <a:lnTo>
                      <a:pt x="1692" y="5272"/>
                    </a:lnTo>
                    <a:lnTo>
                      <a:pt x="1702" y="5267"/>
                    </a:lnTo>
                    <a:lnTo>
                      <a:pt x="1717" y="5260"/>
                    </a:lnTo>
                    <a:lnTo>
                      <a:pt x="1725" y="5255"/>
                    </a:lnTo>
                    <a:lnTo>
                      <a:pt x="1733" y="5252"/>
                    </a:lnTo>
                    <a:lnTo>
                      <a:pt x="1739" y="5251"/>
                    </a:lnTo>
                    <a:lnTo>
                      <a:pt x="1745" y="5251"/>
                    </a:lnTo>
                    <a:lnTo>
                      <a:pt x="1750" y="5253"/>
                    </a:lnTo>
                    <a:lnTo>
                      <a:pt x="1753" y="5255"/>
                    </a:lnTo>
                    <a:lnTo>
                      <a:pt x="1756" y="5260"/>
                    </a:lnTo>
                    <a:lnTo>
                      <a:pt x="1756" y="5266"/>
                    </a:lnTo>
                    <a:lnTo>
                      <a:pt x="1756" y="5277"/>
                    </a:lnTo>
                    <a:lnTo>
                      <a:pt x="1756" y="5285"/>
                    </a:lnTo>
                    <a:lnTo>
                      <a:pt x="1756" y="5289"/>
                    </a:lnTo>
                    <a:lnTo>
                      <a:pt x="1758" y="5291"/>
                    </a:lnTo>
                    <a:lnTo>
                      <a:pt x="1761" y="5292"/>
                    </a:lnTo>
                    <a:lnTo>
                      <a:pt x="1765" y="5294"/>
                    </a:lnTo>
                    <a:lnTo>
                      <a:pt x="1774" y="5297"/>
                    </a:lnTo>
                    <a:lnTo>
                      <a:pt x="1783" y="5302"/>
                    </a:lnTo>
                    <a:lnTo>
                      <a:pt x="1791" y="5309"/>
                    </a:lnTo>
                    <a:lnTo>
                      <a:pt x="1800" y="5320"/>
                    </a:lnTo>
                    <a:lnTo>
                      <a:pt x="1807" y="5333"/>
                    </a:lnTo>
                    <a:lnTo>
                      <a:pt x="1815" y="5345"/>
                    </a:lnTo>
                    <a:lnTo>
                      <a:pt x="1819" y="5351"/>
                    </a:lnTo>
                    <a:lnTo>
                      <a:pt x="1824" y="5354"/>
                    </a:lnTo>
                    <a:lnTo>
                      <a:pt x="1827" y="5358"/>
                    </a:lnTo>
                    <a:lnTo>
                      <a:pt x="1833" y="5359"/>
                    </a:lnTo>
                    <a:lnTo>
                      <a:pt x="1843" y="5357"/>
                    </a:lnTo>
                    <a:lnTo>
                      <a:pt x="1852" y="5353"/>
                    </a:lnTo>
                    <a:lnTo>
                      <a:pt x="1857" y="5353"/>
                    </a:lnTo>
                    <a:lnTo>
                      <a:pt x="1862" y="5353"/>
                    </a:lnTo>
                    <a:lnTo>
                      <a:pt x="1868" y="5354"/>
                    </a:lnTo>
                    <a:lnTo>
                      <a:pt x="1875" y="5359"/>
                    </a:lnTo>
                    <a:lnTo>
                      <a:pt x="1888" y="5368"/>
                    </a:lnTo>
                    <a:lnTo>
                      <a:pt x="1901" y="5376"/>
                    </a:lnTo>
                    <a:lnTo>
                      <a:pt x="1906" y="5377"/>
                    </a:lnTo>
                    <a:lnTo>
                      <a:pt x="1910" y="5377"/>
                    </a:lnTo>
                    <a:lnTo>
                      <a:pt x="1914" y="5374"/>
                    </a:lnTo>
                    <a:lnTo>
                      <a:pt x="1917" y="5371"/>
                    </a:lnTo>
                    <a:lnTo>
                      <a:pt x="1919" y="5365"/>
                    </a:lnTo>
                    <a:lnTo>
                      <a:pt x="1920" y="5359"/>
                    </a:lnTo>
                    <a:lnTo>
                      <a:pt x="1920" y="5354"/>
                    </a:lnTo>
                    <a:lnTo>
                      <a:pt x="1920" y="5349"/>
                    </a:lnTo>
                    <a:lnTo>
                      <a:pt x="1920" y="5345"/>
                    </a:lnTo>
                    <a:lnTo>
                      <a:pt x="1921" y="5341"/>
                    </a:lnTo>
                    <a:lnTo>
                      <a:pt x="1922" y="5340"/>
                    </a:lnTo>
                    <a:lnTo>
                      <a:pt x="1925" y="5339"/>
                    </a:lnTo>
                    <a:lnTo>
                      <a:pt x="1928" y="5339"/>
                    </a:lnTo>
                    <a:lnTo>
                      <a:pt x="1933" y="5341"/>
                    </a:lnTo>
                    <a:lnTo>
                      <a:pt x="1936" y="5346"/>
                    </a:lnTo>
                    <a:lnTo>
                      <a:pt x="1941" y="5351"/>
                    </a:lnTo>
                    <a:lnTo>
                      <a:pt x="1951" y="5362"/>
                    </a:lnTo>
                    <a:lnTo>
                      <a:pt x="1960" y="5373"/>
                    </a:lnTo>
                    <a:lnTo>
                      <a:pt x="1966" y="5378"/>
                    </a:lnTo>
                    <a:lnTo>
                      <a:pt x="1972" y="5380"/>
                    </a:lnTo>
                    <a:lnTo>
                      <a:pt x="1978" y="5383"/>
                    </a:lnTo>
                    <a:lnTo>
                      <a:pt x="1985" y="5385"/>
                    </a:lnTo>
                    <a:lnTo>
                      <a:pt x="1998" y="5386"/>
                    </a:lnTo>
                    <a:lnTo>
                      <a:pt x="2011" y="5387"/>
                    </a:lnTo>
                    <a:lnTo>
                      <a:pt x="2024" y="5387"/>
                    </a:lnTo>
                    <a:lnTo>
                      <a:pt x="2039" y="5390"/>
                    </a:lnTo>
                    <a:lnTo>
                      <a:pt x="2045" y="5392"/>
                    </a:lnTo>
                    <a:lnTo>
                      <a:pt x="2051" y="5396"/>
                    </a:lnTo>
                    <a:lnTo>
                      <a:pt x="2054" y="5399"/>
                    </a:lnTo>
                    <a:lnTo>
                      <a:pt x="2057" y="5405"/>
                    </a:lnTo>
                    <a:lnTo>
                      <a:pt x="2060" y="5418"/>
                    </a:lnTo>
                    <a:lnTo>
                      <a:pt x="2064" y="5431"/>
                    </a:lnTo>
                    <a:lnTo>
                      <a:pt x="2066" y="5437"/>
                    </a:lnTo>
                    <a:lnTo>
                      <a:pt x="2068" y="5442"/>
                    </a:lnTo>
                    <a:lnTo>
                      <a:pt x="2072" y="5447"/>
                    </a:lnTo>
                    <a:lnTo>
                      <a:pt x="2076" y="5450"/>
                    </a:lnTo>
                    <a:lnTo>
                      <a:pt x="2082" y="5454"/>
                    </a:lnTo>
                    <a:lnTo>
                      <a:pt x="2089" y="5458"/>
                    </a:lnTo>
                    <a:lnTo>
                      <a:pt x="2096" y="5460"/>
                    </a:lnTo>
                    <a:lnTo>
                      <a:pt x="2105" y="5462"/>
                    </a:lnTo>
                    <a:lnTo>
                      <a:pt x="2124" y="5466"/>
                    </a:lnTo>
                    <a:lnTo>
                      <a:pt x="2142" y="5469"/>
                    </a:lnTo>
                    <a:lnTo>
                      <a:pt x="2159" y="5472"/>
                    </a:lnTo>
                    <a:lnTo>
                      <a:pt x="2173" y="5473"/>
                    </a:lnTo>
                    <a:lnTo>
                      <a:pt x="2179" y="5472"/>
                    </a:lnTo>
                    <a:lnTo>
                      <a:pt x="2185" y="5471"/>
                    </a:lnTo>
                    <a:lnTo>
                      <a:pt x="2191" y="5468"/>
                    </a:lnTo>
                    <a:lnTo>
                      <a:pt x="2197" y="5466"/>
                    </a:lnTo>
                    <a:lnTo>
                      <a:pt x="2206" y="5459"/>
                    </a:lnTo>
                    <a:lnTo>
                      <a:pt x="2215" y="5456"/>
                    </a:lnTo>
                    <a:lnTo>
                      <a:pt x="2222" y="5455"/>
                    </a:lnTo>
                    <a:lnTo>
                      <a:pt x="2230" y="5455"/>
                    </a:lnTo>
                    <a:lnTo>
                      <a:pt x="2238" y="5456"/>
                    </a:lnTo>
                    <a:lnTo>
                      <a:pt x="2246" y="5455"/>
                    </a:lnTo>
                    <a:lnTo>
                      <a:pt x="2248" y="5454"/>
                    </a:lnTo>
                    <a:lnTo>
                      <a:pt x="2250" y="5450"/>
                    </a:lnTo>
                    <a:lnTo>
                      <a:pt x="2253" y="5447"/>
                    </a:lnTo>
                    <a:lnTo>
                      <a:pt x="2256" y="5440"/>
                    </a:lnTo>
                    <a:lnTo>
                      <a:pt x="2261" y="5427"/>
                    </a:lnTo>
                    <a:lnTo>
                      <a:pt x="2268" y="5415"/>
                    </a:lnTo>
                    <a:lnTo>
                      <a:pt x="2273" y="5411"/>
                    </a:lnTo>
                    <a:lnTo>
                      <a:pt x="2279" y="5406"/>
                    </a:lnTo>
                    <a:lnTo>
                      <a:pt x="2285" y="5404"/>
                    </a:lnTo>
                    <a:lnTo>
                      <a:pt x="2293" y="5403"/>
                    </a:lnTo>
                    <a:lnTo>
                      <a:pt x="2314" y="5402"/>
                    </a:lnTo>
                    <a:lnTo>
                      <a:pt x="2339" y="5401"/>
                    </a:lnTo>
                    <a:lnTo>
                      <a:pt x="2350" y="5399"/>
                    </a:lnTo>
                    <a:lnTo>
                      <a:pt x="2361" y="5397"/>
                    </a:lnTo>
                    <a:lnTo>
                      <a:pt x="2364" y="5396"/>
                    </a:lnTo>
                    <a:lnTo>
                      <a:pt x="2369" y="5395"/>
                    </a:lnTo>
                    <a:lnTo>
                      <a:pt x="2372" y="5392"/>
                    </a:lnTo>
                    <a:lnTo>
                      <a:pt x="2374" y="5389"/>
                    </a:lnTo>
                    <a:lnTo>
                      <a:pt x="2379" y="5379"/>
                    </a:lnTo>
                    <a:lnTo>
                      <a:pt x="2385" y="5371"/>
                    </a:lnTo>
                    <a:lnTo>
                      <a:pt x="2388" y="5367"/>
                    </a:lnTo>
                    <a:lnTo>
                      <a:pt x="2393" y="5365"/>
                    </a:lnTo>
                    <a:lnTo>
                      <a:pt x="2399" y="5361"/>
                    </a:lnTo>
                    <a:lnTo>
                      <a:pt x="2407" y="5359"/>
                    </a:lnTo>
                    <a:lnTo>
                      <a:pt x="2417" y="5357"/>
                    </a:lnTo>
                    <a:lnTo>
                      <a:pt x="2425" y="5355"/>
                    </a:lnTo>
                    <a:lnTo>
                      <a:pt x="2435" y="5354"/>
                    </a:lnTo>
                    <a:lnTo>
                      <a:pt x="2443" y="5354"/>
                    </a:lnTo>
                    <a:lnTo>
                      <a:pt x="2451" y="5355"/>
                    </a:lnTo>
                    <a:lnTo>
                      <a:pt x="2460" y="5358"/>
                    </a:lnTo>
                    <a:lnTo>
                      <a:pt x="2468" y="5361"/>
                    </a:lnTo>
                    <a:lnTo>
                      <a:pt x="2475" y="5365"/>
                    </a:lnTo>
                    <a:lnTo>
                      <a:pt x="2487" y="5376"/>
                    </a:lnTo>
                    <a:lnTo>
                      <a:pt x="2496" y="5384"/>
                    </a:lnTo>
                    <a:lnTo>
                      <a:pt x="2500" y="5389"/>
                    </a:lnTo>
                    <a:lnTo>
                      <a:pt x="2504" y="5391"/>
                    </a:lnTo>
                    <a:lnTo>
                      <a:pt x="2508" y="5395"/>
                    </a:lnTo>
                    <a:lnTo>
                      <a:pt x="2513" y="5397"/>
                    </a:lnTo>
                    <a:lnTo>
                      <a:pt x="2518" y="5397"/>
                    </a:lnTo>
                    <a:lnTo>
                      <a:pt x="2523" y="5396"/>
                    </a:lnTo>
                    <a:lnTo>
                      <a:pt x="2527" y="5392"/>
                    </a:lnTo>
                    <a:lnTo>
                      <a:pt x="2532" y="5387"/>
                    </a:lnTo>
                    <a:lnTo>
                      <a:pt x="2538" y="5384"/>
                    </a:lnTo>
                    <a:lnTo>
                      <a:pt x="2543" y="5380"/>
                    </a:lnTo>
                    <a:lnTo>
                      <a:pt x="2546" y="5379"/>
                    </a:lnTo>
                    <a:lnTo>
                      <a:pt x="2549" y="5378"/>
                    </a:lnTo>
                    <a:lnTo>
                      <a:pt x="2552" y="5378"/>
                    </a:lnTo>
                    <a:lnTo>
                      <a:pt x="2556" y="5379"/>
                    </a:lnTo>
                    <a:lnTo>
                      <a:pt x="2562" y="5381"/>
                    </a:lnTo>
                    <a:lnTo>
                      <a:pt x="2569" y="5385"/>
                    </a:lnTo>
                    <a:lnTo>
                      <a:pt x="2575" y="5390"/>
                    </a:lnTo>
                    <a:lnTo>
                      <a:pt x="2580" y="5395"/>
                    </a:lnTo>
                    <a:lnTo>
                      <a:pt x="2584" y="5401"/>
                    </a:lnTo>
                    <a:lnTo>
                      <a:pt x="2589" y="5406"/>
                    </a:lnTo>
                    <a:lnTo>
                      <a:pt x="2591" y="5412"/>
                    </a:lnTo>
                    <a:lnTo>
                      <a:pt x="2591" y="5418"/>
                    </a:lnTo>
                    <a:lnTo>
                      <a:pt x="2591" y="5424"/>
                    </a:lnTo>
                    <a:lnTo>
                      <a:pt x="2589" y="5429"/>
                    </a:lnTo>
                    <a:lnTo>
                      <a:pt x="2587" y="5434"/>
                    </a:lnTo>
                    <a:lnTo>
                      <a:pt x="2582" y="5440"/>
                    </a:lnTo>
                    <a:lnTo>
                      <a:pt x="2575" y="5449"/>
                    </a:lnTo>
                    <a:lnTo>
                      <a:pt x="2570" y="5458"/>
                    </a:lnTo>
                    <a:lnTo>
                      <a:pt x="2570" y="5462"/>
                    </a:lnTo>
                    <a:lnTo>
                      <a:pt x="2571" y="5467"/>
                    </a:lnTo>
                    <a:lnTo>
                      <a:pt x="2572" y="5472"/>
                    </a:lnTo>
                    <a:lnTo>
                      <a:pt x="2575" y="5478"/>
                    </a:lnTo>
                    <a:lnTo>
                      <a:pt x="2582" y="5490"/>
                    </a:lnTo>
                    <a:lnTo>
                      <a:pt x="2590" y="5505"/>
                    </a:lnTo>
                    <a:lnTo>
                      <a:pt x="2600" y="5522"/>
                    </a:lnTo>
                    <a:lnTo>
                      <a:pt x="2608" y="5534"/>
                    </a:lnTo>
                    <a:lnTo>
                      <a:pt x="2613" y="5537"/>
                    </a:lnTo>
                    <a:lnTo>
                      <a:pt x="2618" y="5538"/>
                    </a:lnTo>
                    <a:lnTo>
                      <a:pt x="2620" y="5538"/>
                    </a:lnTo>
                    <a:lnTo>
                      <a:pt x="2622" y="5537"/>
                    </a:lnTo>
                    <a:lnTo>
                      <a:pt x="2625" y="5536"/>
                    </a:lnTo>
                    <a:lnTo>
                      <a:pt x="2628" y="5534"/>
                    </a:lnTo>
                    <a:lnTo>
                      <a:pt x="2631" y="5530"/>
                    </a:lnTo>
                    <a:lnTo>
                      <a:pt x="2634" y="5529"/>
                    </a:lnTo>
                    <a:lnTo>
                      <a:pt x="2637" y="5528"/>
                    </a:lnTo>
                    <a:lnTo>
                      <a:pt x="2640" y="5528"/>
                    </a:lnTo>
                    <a:lnTo>
                      <a:pt x="2649" y="5530"/>
                    </a:lnTo>
                    <a:lnTo>
                      <a:pt x="2656" y="5534"/>
                    </a:lnTo>
                    <a:lnTo>
                      <a:pt x="2663" y="5538"/>
                    </a:lnTo>
                    <a:lnTo>
                      <a:pt x="2670" y="5544"/>
                    </a:lnTo>
                    <a:lnTo>
                      <a:pt x="2676" y="5550"/>
                    </a:lnTo>
                    <a:lnTo>
                      <a:pt x="2681" y="5556"/>
                    </a:lnTo>
                    <a:lnTo>
                      <a:pt x="2685" y="5561"/>
                    </a:lnTo>
                    <a:lnTo>
                      <a:pt x="2689" y="5563"/>
                    </a:lnTo>
                    <a:lnTo>
                      <a:pt x="2693" y="5566"/>
                    </a:lnTo>
                    <a:lnTo>
                      <a:pt x="2696" y="5568"/>
                    </a:lnTo>
                    <a:lnTo>
                      <a:pt x="2703" y="5568"/>
                    </a:lnTo>
                    <a:lnTo>
                      <a:pt x="2712" y="5568"/>
                    </a:lnTo>
                    <a:lnTo>
                      <a:pt x="2720" y="5569"/>
                    </a:lnTo>
                    <a:lnTo>
                      <a:pt x="2726" y="5570"/>
                    </a:lnTo>
                    <a:lnTo>
                      <a:pt x="2731" y="5573"/>
                    </a:lnTo>
                    <a:lnTo>
                      <a:pt x="2738" y="5581"/>
                    </a:lnTo>
                    <a:lnTo>
                      <a:pt x="2741" y="5585"/>
                    </a:lnTo>
                    <a:lnTo>
                      <a:pt x="2745" y="5588"/>
                    </a:lnTo>
                    <a:lnTo>
                      <a:pt x="2750" y="5592"/>
                    </a:lnTo>
                    <a:lnTo>
                      <a:pt x="2756" y="5594"/>
                    </a:lnTo>
                    <a:lnTo>
                      <a:pt x="2767" y="5598"/>
                    </a:lnTo>
                    <a:lnTo>
                      <a:pt x="2782" y="5599"/>
                    </a:lnTo>
                    <a:lnTo>
                      <a:pt x="2796" y="5599"/>
                    </a:lnTo>
                    <a:lnTo>
                      <a:pt x="2809" y="5600"/>
                    </a:lnTo>
                    <a:lnTo>
                      <a:pt x="2820" y="5603"/>
                    </a:lnTo>
                    <a:lnTo>
                      <a:pt x="2829" y="5607"/>
                    </a:lnTo>
                    <a:lnTo>
                      <a:pt x="2838" y="5612"/>
                    </a:lnTo>
                    <a:lnTo>
                      <a:pt x="2848" y="5614"/>
                    </a:lnTo>
                    <a:lnTo>
                      <a:pt x="2853" y="5614"/>
                    </a:lnTo>
                    <a:lnTo>
                      <a:pt x="2859" y="5614"/>
                    </a:lnTo>
                    <a:lnTo>
                      <a:pt x="2864" y="5612"/>
                    </a:lnTo>
                    <a:lnTo>
                      <a:pt x="2870" y="5610"/>
                    </a:lnTo>
                    <a:lnTo>
                      <a:pt x="2879" y="5606"/>
                    </a:lnTo>
                    <a:lnTo>
                      <a:pt x="2886" y="5604"/>
                    </a:lnTo>
                    <a:lnTo>
                      <a:pt x="2895" y="5604"/>
                    </a:lnTo>
                    <a:lnTo>
                      <a:pt x="2905" y="5605"/>
                    </a:lnTo>
                    <a:lnTo>
                      <a:pt x="2916" y="5609"/>
                    </a:lnTo>
                    <a:lnTo>
                      <a:pt x="2922" y="5612"/>
                    </a:lnTo>
                    <a:lnTo>
                      <a:pt x="2924" y="5614"/>
                    </a:lnTo>
                    <a:lnTo>
                      <a:pt x="2926" y="5617"/>
                    </a:lnTo>
                    <a:lnTo>
                      <a:pt x="2926" y="5620"/>
                    </a:lnTo>
                    <a:lnTo>
                      <a:pt x="2926" y="5625"/>
                    </a:lnTo>
                    <a:lnTo>
                      <a:pt x="2926" y="5629"/>
                    </a:lnTo>
                    <a:lnTo>
                      <a:pt x="2927" y="5633"/>
                    </a:lnTo>
                    <a:lnTo>
                      <a:pt x="2928" y="5636"/>
                    </a:lnTo>
                    <a:lnTo>
                      <a:pt x="2929" y="5638"/>
                    </a:lnTo>
                    <a:lnTo>
                      <a:pt x="2933" y="5641"/>
                    </a:lnTo>
                    <a:lnTo>
                      <a:pt x="2937" y="5642"/>
                    </a:lnTo>
                    <a:lnTo>
                      <a:pt x="2943" y="5642"/>
                    </a:lnTo>
                    <a:lnTo>
                      <a:pt x="2952" y="5641"/>
                    </a:lnTo>
                    <a:lnTo>
                      <a:pt x="2972" y="5639"/>
                    </a:lnTo>
                    <a:lnTo>
                      <a:pt x="2992" y="5637"/>
                    </a:lnTo>
                    <a:lnTo>
                      <a:pt x="3013" y="5635"/>
                    </a:lnTo>
                    <a:lnTo>
                      <a:pt x="3031" y="5631"/>
                    </a:lnTo>
                    <a:lnTo>
                      <a:pt x="3037" y="5629"/>
                    </a:lnTo>
                    <a:lnTo>
                      <a:pt x="3042" y="5625"/>
                    </a:lnTo>
                    <a:lnTo>
                      <a:pt x="3044" y="5623"/>
                    </a:lnTo>
                    <a:lnTo>
                      <a:pt x="3046" y="5618"/>
                    </a:lnTo>
                    <a:lnTo>
                      <a:pt x="3046" y="5609"/>
                    </a:lnTo>
                    <a:lnTo>
                      <a:pt x="3048" y="5595"/>
                    </a:lnTo>
                    <a:lnTo>
                      <a:pt x="3050" y="5589"/>
                    </a:lnTo>
                    <a:lnTo>
                      <a:pt x="3054" y="5585"/>
                    </a:lnTo>
                    <a:lnTo>
                      <a:pt x="3060" y="5582"/>
                    </a:lnTo>
                    <a:lnTo>
                      <a:pt x="3067" y="5580"/>
                    </a:lnTo>
                    <a:lnTo>
                      <a:pt x="3081" y="5579"/>
                    </a:lnTo>
                    <a:lnTo>
                      <a:pt x="3097" y="5579"/>
                    </a:lnTo>
                    <a:lnTo>
                      <a:pt x="3112" y="5580"/>
                    </a:lnTo>
                    <a:lnTo>
                      <a:pt x="3129" y="5581"/>
                    </a:lnTo>
                    <a:lnTo>
                      <a:pt x="3149" y="5582"/>
                    </a:lnTo>
                    <a:lnTo>
                      <a:pt x="3173" y="5584"/>
                    </a:lnTo>
                    <a:lnTo>
                      <a:pt x="3195" y="5585"/>
                    </a:lnTo>
                    <a:lnTo>
                      <a:pt x="3211" y="5584"/>
                    </a:lnTo>
                    <a:lnTo>
                      <a:pt x="3218" y="5582"/>
                    </a:lnTo>
                    <a:lnTo>
                      <a:pt x="3225" y="5581"/>
                    </a:lnTo>
                    <a:lnTo>
                      <a:pt x="3232" y="5578"/>
                    </a:lnTo>
                    <a:lnTo>
                      <a:pt x="3241" y="5574"/>
                    </a:lnTo>
                    <a:lnTo>
                      <a:pt x="3251" y="5570"/>
                    </a:lnTo>
                    <a:lnTo>
                      <a:pt x="3263" y="5566"/>
                    </a:lnTo>
                    <a:lnTo>
                      <a:pt x="3270" y="5565"/>
                    </a:lnTo>
                    <a:lnTo>
                      <a:pt x="3276" y="5565"/>
                    </a:lnTo>
                    <a:lnTo>
                      <a:pt x="3283" y="5563"/>
                    </a:lnTo>
                    <a:lnTo>
                      <a:pt x="3289" y="5565"/>
                    </a:lnTo>
                    <a:lnTo>
                      <a:pt x="3300" y="5568"/>
                    </a:lnTo>
                    <a:lnTo>
                      <a:pt x="3309" y="5573"/>
                    </a:lnTo>
                    <a:lnTo>
                      <a:pt x="3314" y="5574"/>
                    </a:lnTo>
                    <a:lnTo>
                      <a:pt x="3318" y="5575"/>
                    </a:lnTo>
                    <a:lnTo>
                      <a:pt x="3323" y="5575"/>
                    </a:lnTo>
                    <a:lnTo>
                      <a:pt x="3327" y="5575"/>
                    </a:lnTo>
                    <a:lnTo>
                      <a:pt x="3345" y="5569"/>
                    </a:lnTo>
                    <a:lnTo>
                      <a:pt x="3362" y="5567"/>
                    </a:lnTo>
                    <a:lnTo>
                      <a:pt x="3369" y="5567"/>
                    </a:lnTo>
                    <a:lnTo>
                      <a:pt x="3376" y="5568"/>
                    </a:lnTo>
                    <a:lnTo>
                      <a:pt x="3382" y="5570"/>
                    </a:lnTo>
                    <a:lnTo>
                      <a:pt x="3387" y="5575"/>
                    </a:lnTo>
                    <a:lnTo>
                      <a:pt x="3396" y="5586"/>
                    </a:lnTo>
                    <a:lnTo>
                      <a:pt x="3405" y="5597"/>
                    </a:lnTo>
                    <a:lnTo>
                      <a:pt x="3408" y="5601"/>
                    </a:lnTo>
                    <a:lnTo>
                      <a:pt x="3413" y="5606"/>
                    </a:lnTo>
                    <a:lnTo>
                      <a:pt x="3419" y="5610"/>
                    </a:lnTo>
                    <a:lnTo>
                      <a:pt x="3425" y="5613"/>
                    </a:lnTo>
                    <a:lnTo>
                      <a:pt x="3431" y="5617"/>
                    </a:lnTo>
                    <a:lnTo>
                      <a:pt x="3437" y="5620"/>
                    </a:lnTo>
                    <a:lnTo>
                      <a:pt x="3441" y="5624"/>
                    </a:lnTo>
                    <a:lnTo>
                      <a:pt x="3446" y="5629"/>
                    </a:lnTo>
                    <a:lnTo>
                      <a:pt x="3455" y="5638"/>
                    </a:lnTo>
                    <a:lnTo>
                      <a:pt x="3464" y="5650"/>
                    </a:lnTo>
                    <a:lnTo>
                      <a:pt x="3466" y="5652"/>
                    </a:lnTo>
                    <a:lnTo>
                      <a:pt x="3470" y="5654"/>
                    </a:lnTo>
                    <a:lnTo>
                      <a:pt x="3472" y="5654"/>
                    </a:lnTo>
                    <a:lnTo>
                      <a:pt x="3475" y="5654"/>
                    </a:lnTo>
                    <a:lnTo>
                      <a:pt x="3479" y="5648"/>
                    </a:lnTo>
                    <a:lnTo>
                      <a:pt x="3485" y="5639"/>
                    </a:lnTo>
                    <a:lnTo>
                      <a:pt x="3489" y="5635"/>
                    </a:lnTo>
                    <a:lnTo>
                      <a:pt x="3494" y="5630"/>
                    </a:lnTo>
                    <a:lnTo>
                      <a:pt x="3500" y="5626"/>
                    </a:lnTo>
                    <a:lnTo>
                      <a:pt x="3506" y="5623"/>
                    </a:lnTo>
                    <a:lnTo>
                      <a:pt x="3514" y="5619"/>
                    </a:lnTo>
                    <a:lnTo>
                      <a:pt x="3522" y="5617"/>
                    </a:lnTo>
                    <a:lnTo>
                      <a:pt x="3531" y="5616"/>
                    </a:lnTo>
                    <a:lnTo>
                      <a:pt x="3540" y="5614"/>
                    </a:lnTo>
                    <a:lnTo>
                      <a:pt x="3564" y="5614"/>
                    </a:lnTo>
                    <a:lnTo>
                      <a:pt x="3590" y="5614"/>
                    </a:lnTo>
                    <a:lnTo>
                      <a:pt x="3603" y="5613"/>
                    </a:lnTo>
                    <a:lnTo>
                      <a:pt x="3616" y="5613"/>
                    </a:lnTo>
                    <a:lnTo>
                      <a:pt x="3628" y="5611"/>
                    </a:lnTo>
                    <a:lnTo>
                      <a:pt x="3638" y="5609"/>
                    </a:lnTo>
                    <a:lnTo>
                      <a:pt x="3647" y="5604"/>
                    </a:lnTo>
                    <a:lnTo>
                      <a:pt x="3655" y="5599"/>
                    </a:lnTo>
                    <a:lnTo>
                      <a:pt x="3664" y="5591"/>
                    </a:lnTo>
                    <a:lnTo>
                      <a:pt x="3671" y="5582"/>
                    </a:lnTo>
                    <a:lnTo>
                      <a:pt x="3678" y="5573"/>
                    </a:lnTo>
                    <a:lnTo>
                      <a:pt x="3684" y="5563"/>
                    </a:lnTo>
                    <a:lnTo>
                      <a:pt x="3690" y="5551"/>
                    </a:lnTo>
                    <a:lnTo>
                      <a:pt x="3695" y="5541"/>
                    </a:lnTo>
                    <a:lnTo>
                      <a:pt x="3703" y="5518"/>
                    </a:lnTo>
                    <a:lnTo>
                      <a:pt x="3710" y="5500"/>
                    </a:lnTo>
                    <a:lnTo>
                      <a:pt x="3714" y="5493"/>
                    </a:lnTo>
                    <a:lnTo>
                      <a:pt x="3718" y="5487"/>
                    </a:lnTo>
                    <a:lnTo>
                      <a:pt x="3724" y="5484"/>
                    </a:lnTo>
                    <a:lnTo>
                      <a:pt x="3731" y="5481"/>
                    </a:lnTo>
                    <a:lnTo>
                      <a:pt x="3739" y="5480"/>
                    </a:lnTo>
                    <a:lnTo>
                      <a:pt x="3746" y="5480"/>
                    </a:lnTo>
                    <a:lnTo>
                      <a:pt x="3752" y="5481"/>
                    </a:lnTo>
                    <a:lnTo>
                      <a:pt x="3758" y="5481"/>
                    </a:lnTo>
                    <a:lnTo>
                      <a:pt x="3762" y="5483"/>
                    </a:lnTo>
                    <a:lnTo>
                      <a:pt x="3767" y="5483"/>
                    </a:lnTo>
                    <a:lnTo>
                      <a:pt x="3772" y="5483"/>
                    </a:lnTo>
                    <a:lnTo>
                      <a:pt x="3777" y="5480"/>
                    </a:lnTo>
                    <a:lnTo>
                      <a:pt x="3785" y="5477"/>
                    </a:lnTo>
                    <a:lnTo>
                      <a:pt x="3792" y="5474"/>
                    </a:lnTo>
                    <a:lnTo>
                      <a:pt x="3794" y="5474"/>
                    </a:lnTo>
                    <a:lnTo>
                      <a:pt x="3797" y="5474"/>
                    </a:lnTo>
                    <a:lnTo>
                      <a:pt x="3800" y="5477"/>
                    </a:lnTo>
                    <a:lnTo>
                      <a:pt x="3803" y="5479"/>
                    </a:lnTo>
                    <a:lnTo>
                      <a:pt x="3806" y="5481"/>
                    </a:lnTo>
                    <a:lnTo>
                      <a:pt x="3810" y="5483"/>
                    </a:lnTo>
                    <a:lnTo>
                      <a:pt x="3812" y="5484"/>
                    </a:lnTo>
                    <a:lnTo>
                      <a:pt x="3816" y="5484"/>
                    </a:lnTo>
                    <a:lnTo>
                      <a:pt x="3822" y="5483"/>
                    </a:lnTo>
                    <a:lnTo>
                      <a:pt x="3827" y="5479"/>
                    </a:lnTo>
                    <a:lnTo>
                      <a:pt x="3830" y="5477"/>
                    </a:lnTo>
                    <a:lnTo>
                      <a:pt x="3834" y="5477"/>
                    </a:lnTo>
                    <a:lnTo>
                      <a:pt x="3840" y="5478"/>
                    </a:lnTo>
                    <a:lnTo>
                      <a:pt x="3844" y="5478"/>
                    </a:lnTo>
                    <a:lnTo>
                      <a:pt x="3856" y="5481"/>
                    </a:lnTo>
                    <a:lnTo>
                      <a:pt x="3866" y="5484"/>
                    </a:lnTo>
                    <a:lnTo>
                      <a:pt x="3874" y="5485"/>
                    </a:lnTo>
                    <a:lnTo>
                      <a:pt x="3882" y="5484"/>
                    </a:lnTo>
                    <a:lnTo>
                      <a:pt x="3887" y="5481"/>
                    </a:lnTo>
                    <a:lnTo>
                      <a:pt x="3892" y="5479"/>
                    </a:lnTo>
                    <a:lnTo>
                      <a:pt x="3897" y="5477"/>
                    </a:lnTo>
                    <a:lnTo>
                      <a:pt x="3903" y="5472"/>
                    </a:lnTo>
                    <a:lnTo>
                      <a:pt x="3909" y="5467"/>
                    </a:lnTo>
                    <a:lnTo>
                      <a:pt x="3916" y="5465"/>
                    </a:lnTo>
                    <a:lnTo>
                      <a:pt x="3923" y="5463"/>
                    </a:lnTo>
                    <a:lnTo>
                      <a:pt x="3930" y="5463"/>
                    </a:lnTo>
                    <a:lnTo>
                      <a:pt x="3937" y="5465"/>
                    </a:lnTo>
                    <a:lnTo>
                      <a:pt x="3944" y="5467"/>
                    </a:lnTo>
                    <a:lnTo>
                      <a:pt x="3950" y="5469"/>
                    </a:lnTo>
                    <a:lnTo>
                      <a:pt x="3956" y="5472"/>
                    </a:lnTo>
                    <a:lnTo>
                      <a:pt x="3964" y="5479"/>
                    </a:lnTo>
                    <a:lnTo>
                      <a:pt x="3973" y="5485"/>
                    </a:lnTo>
                    <a:lnTo>
                      <a:pt x="3978" y="5486"/>
                    </a:lnTo>
                    <a:lnTo>
                      <a:pt x="3982" y="5488"/>
                    </a:lnTo>
                    <a:lnTo>
                      <a:pt x="3989" y="5490"/>
                    </a:lnTo>
                    <a:lnTo>
                      <a:pt x="3998" y="5490"/>
                    </a:lnTo>
                    <a:lnTo>
                      <a:pt x="4016" y="5491"/>
                    </a:lnTo>
                    <a:lnTo>
                      <a:pt x="4030" y="5494"/>
                    </a:lnTo>
                    <a:lnTo>
                      <a:pt x="4036" y="5496"/>
                    </a:lnTo>
                    <a:lnTo>
                      <a:pt x="4041" y="5496"/>
                    </a:lnTo>
                    <a:lnTo>
                      <a:pt x="4044" y="5494"/>
                    </a:lnTo>
                    <a:lnTo>
                      <a:pt x="4045" y="5491"/>
                    </a:lnTo>
                    <a:lnTo>
                      <a:pt x="4048" y="5487"/>
                    </a:lnTo>
                    <a:lnTo>
                      <a:pt x="4050" y="5484"/>
                    </a:lnTo>
                    <a:lnTo>
                      <a:pt x="4054" y="5481"/>
                    </a:lnTo>
                    <a:lnTo>
                      <a:pt x="4058" y="5480"/>
                    </a:lnTo>
                    <a:lnTo>
                      <a:pt x="4068" y="5478"/>
                    </a:lnTo>
                    <a:lnTo>
                      <a:pt x="4079" y="5478"/>
                    </a:lnTo>
                    <a:lnTo>
                      <a:pt x="4090" y="5475"/>
                    </a:lnTo>
                    <a:lnTo>
                      <a:pt x="4107" y="5471"/>
                    </a:lnTo>
                    <a:lnTo>
                      <a:pt x="4123" y="5467"/>
                    </a:lnTo>
                    <a:lnTo>
                      <a:pt x="4137" y="5465"/>
                    </a:lnTo>
                    <a:lnTo>
                      <a:pt x="4143" y="5465"/>
                    </a:lnTo>
                    <a:lnTo>
                      <a:pt x="4148" y="5466"/>
                    </a:lnTo>
                    <a:lnTo>
                      <a:pt x="4152" y="5466"/>
                    </a:lnTo>
                    <a:lnTo>
                      <a:pt x="4156" y="5468"/>
                    </a:lnTo>
                    <a:lnTo>
                      <a:pt x="4158" y="5471"/>
                    </a:lnTo>
                    <a:lnTo>
                      <a:pt x="4161" y="5473"/>
                    </a:lnTo>
                    <a:lnTo>
                      <a:pt x="4162" y="5478"/>
                    </a:lnTo>
                    <a:lnTo>
                      <a:pt x="4163" y="5483"/>
                    </a:lnTo>
                    <a:lnTo>
                      <a:pt x="4164" y="5488"/>
                    </a:lnTo>
                    <a:lnTo>
                      <a:pt x="4165" y="5493"/>
                    </a:lnTo>
                    <a:lnTo>
                      <a:pt x="4167" y="5498"/>
                    </a:lnTo>
                    <a:lnTo>
                      <a:pt x="4169" y="5500"/>
                    </a:lnTo>
                    <a:lnTo>
                      <a:pt x="4171" y="5503"/>
                    </a:lnTo>
                    <a:lnTo>
                      <a:pt x="4176" y="5505"/>
                    </a:lnTo>
                    <a:lnTo>
                      <a:pt x="4181" y="5506"/>
                    </a:lnTo>
                    <a:lnTo>
                      <a:pt x="4187" y="5506"/>
                    </a:lnTo>
                    <a:lnTo>
                      <a:pt x="4201" y="5507"/>
                    </a:lnTo>
                    <a:lnTo>
                      <a:pt x="4214" y="5509"/>
                    </a:lnTo>
                    <a:lnTo>
                      <a:pt x="4227" y="5510"/>
                    </a:lnTo>
                    <a:lnTo>
                      <a:pt x="4239" y="5510"/>
                    </a:lnTo>
                    <a:lnTo>
                      <a:pt x="4249" y="5509"/>
                    </a:lnTo>
                    <a:lnTo>
                      <a:pt x="4257" y="5510"/>
                    </a:lnTo>
                    <a:lnTo>
                      <a:pt x="4262" y="5511"/>
                    </a:lnTo>
                    <a:lnTo>
                      <a:pt x="4265" y="5512"/>
                    </a:lnTo>
                    <a:lnTo>
                      <a:pt x="4269" y="5516"/>
                    </a:lnTo>
                    <a:lnTo>
                      <a:pt x="4274" y="5519"/>
                    </a:lnTo>
                    <a:lnTo>
                      <a:pt x="4277" y="5522"/>
                    </a:lnTo>
                    <a:lnTo>
                      <a:pt x="4282" y="5524"/>
                    </a:lnTo>
                    <a:lnTo>
                      <a:pt x="4287" y="5524"/>
                    </a:lnTo>
                    <a:lnTo>
                      <a:pt x="4293" y="5523"/>
                    </a:lnTo>
                    <a:lnTo>
                      <a:pt x="4302" y="5519"/>
                    </a:lnTo>
                    <a:lnTo>
                      <a:pt x="4310" y="5513"/>
                    </a:lnTo>
                    <a:lnTo>
                      <a:pt x="4318" y="5507"/>
                    </a:lnTo>
                    <a:lnTo>
                      <a:pt x="4326" y="5502"/>
                    </a:lnTo>
                    <a:lnTo>
                      <a:pt x="4331" y="5499"/>
                    </a:lnTo>
                    <a:lnTo>
                      <a:pt x="4335" y="5498"/>
                    </a:lnTo>
                    <a:lnTo>
                      <a:pt x="4341" y="5498"/>
                    </a:lnTo>
                    <a:lnTo>
                      <a:pt x="4347" y="5499"/>
                    </a:lnTo>
                    <a:lnTo>
                      <a:pt x="4360" y="5503"/>
                    </a:lnTo>
                    <a:lnTo>
                      <a:pt x="4375" y="5509"/>
                    </a:lnTo>
                    <a:lnTo>
                      <a:pt x="4382" y="5511"/>
                    </a:lnTo>
                    <a:lnTo>
                      <a:pt x="4390" y="5512"/>
                    </a:lnTo>
                    <a:lnTo>
                      <a:pt x="4398" y="5513"/>
                    </a:lnTo>
                    <a:lnTo>
                      <a:pt x="4408" y="5515"/>
                    </a:lnTo>
                    <a:lnTo>
                      <a:pt x="4427" y="5513"/>
                    </a:lnTo>
                    <a:lnTo>
                      <a:pt x="4448" y="5513"/>
                    </a:lnTo>
                    <a:lnTo>
                      <a:pt x="4458" y="5515"/>
                    </a:lnTo>
                    <a:lnTo>
                      <a:pt x="4469" y="5517"/>
                    </a:lnTo>
                    <a:lnTo>
                      <a:pt x="4477" y="5519"/>
                    </a:lnTo>
                    <a:lnTo>
                      <a:pt x="4486" y="5523"/>
                    </a:lnTo>
                    <a:lnTo>
                      <a:pt x="4503" y="5530"/>
                    </a:lnTo>
                    <a:lnTo>
                      <a:pt x="4518" y="5535"/>
                    </a:lnTo>
                    <a:lnTo>
                      <a:pt x="4524" y="5537"/>
                    </a:lnTo>
                    <a:lnTo>
                      <a:pt x="4530" y="5541"/>
                    </a:lnTo>
                    <a:lnTo>
                      <a:pt x="4534" y="5543"/>
                    </a:lnTo>
                    <a:lnTo>
                      <a:pt x="4537" y="5547"/>
                    </a:lnTo>
                    <a:lnTo>
                      <a:pt x="4540" y="5555"/>
                    </a:lnTo>
                    <a:lnTo>
                      <a:pt x="4543" y="5562"/>
                    </a:lnTo>
                    <a:lnTo>
                      <a:pt x="4545" y="5566"/>
                    </a:lnTo>
                    <a:lnTo>
                      <a:pt x="4547" y="5569"/>
                    </a:lnTo>
                    <a:lnTo>
                      <a:pt x="4552" y="5573"/>
                    </a:lnTo>
                    <a:lnTo>
                      <a:pt x="4556" y="5578"/>
                    </a:lnTo>
                    <a:lnTo>
                      <a:pt x="4566" y="5585"/>
                    </a:lnTo>
                    <a:lnTo>
                      <a:pt x="4572" y="5591"/>
                    </a:lnTo>
                    <a:lnTo>
                      <a:pt x="4575" y="5597"/>
                    </a:lnTo>
                    <a:lnTo>
                      <a:pt x="4578" y="5604"/>
                    </a:lnTo>
                    <a:lnTo>
                      <a:pt x="4579" y="5609"/>
                    </a:lnTo>
                    <a:lnTo>
                      <a:pt x="4581" y="5613"/>
                    </a:lnTo>
                    <a:lnTo>
                      <a:pt x="4584" y="5617"/>
                    </a:lnTo>
                    <a:lnTo>
                      <a:pt x="4587" y="5619"/>
                    </a:lnTo>
                    <a:lnTo>
                      <a:pt x="4592" y="5622"/>
                    </a:lnTo>
                    <a:lnTo>
                      <a:pt x="4596" y="5623"/>
                    </a:lnTo>
                    <a:lnTo>
                      <a:pt x="4600" y="5623"/>
                    </a:lnTo>
                    <a:lnTo>
                      <a:pt x="4606" y="5622"/>
                    </a:lnTo>
                    <a:lnTo>
                      <a:pt x="4611" y="5620"/>
                    </a:lnTo>
                    <a:lnTo>
                      <a:pt x="4616" y="5619"/>
                    </a:lnTo>
                    <a:lnTo>
                      <a:pt x="4622" y="5618"/>
                    </a:lnTo>
                    <a:lnTo>
                      <a:pt x="4628" y="5619"/>
                    </a:lnTo>
                    <a:lnTo>
                      <a:pt x="4639" y="5622"/>
                    </a:lnTo>
                    <a:lnTo>
                      <a:pt x="4650" y="5625"/>
                    </a:lnTo>
                    <a:lnTo>
                      <a:pt x="4663" y="5632"/>
                    </a:lnTo>
                    <a:lnTo>
                      <a:pt x="4674" y="5638"/>
                    </a:lnTo>
                    <a:lnTo>
                      <a:pt x="4682" y="5644"/>
                    </a:lnTo>
                    <a:lnTo>
                      <a:pt x="4693" y="5652"/>
                    </a:lnTo>
                    <a:lnTo>
                      <a:pt x="4702" y="5658"/>
                    </a:lnTo>
                    <a:lnTo>
                      <a:pt x="4709" y="5663"/>
                    </a:lnTo>
                    <a:lnTo>
                      <a:pt x="4712" y="5664"/>
                    </a:lnTo>
                    <a:lnTo>
                      <a:pt x="4716" y="5664"/>
                    </a:lnTo>
                    <a:lnTo>
                      <a:pt x="4719" y="5664"/>
                    </a:lnTo>
                    <a:lnTo>
                      <a:pt x="4722" y="5663"/>
                    </a:lnTo>
                    <a:lnTo>
                      <a:pt x="4725" y="5661"/>
                    </a:lnTo>
                    <a:lnTo>
                      <a:pt x="4730" y="5660"/>
                    </a:lnTo>
                    <a:lnTo>
                      <a:pt x="4734" y="5660"/>
                    </a:lnTo>
                    <a:lnTo>
                      <a:pt x="4738" y="5660"/>
                    </a:lnTo>
                    <a:lnTo>
                      <a:pt x="4743" y="5660"/>
                    </a:lnTo>
                    <a:lnTo>
                      <a:pt x="4748" y="5662"/>
                    </a:lnTo>
                    <a:lnTo>
                      <a:pt x="4751" y="5664"/>
                    </a:lnTo>
                    <a:lnTo>
                      <a:pt x="4754" y="5668"/>
                    </a:lnTo>
                    <a:lnTo>
                      <a:pt x="4757" y="5673"/>
                    </a:lnTo>
                    <a:lnTo>
                      <a:pt x="4761" y="5676"/>
                    </a:lnTo>
                    <a:lnTo>
                      <a:pt x="4767" y="5681"/>
                    </a:lnTo>
                    <a:lnTo>
                      <a:pt x="4773" y="5686"/>
                    </a:lnTo>
                    <a:lnTo>
                      <a:pt x="4787" y="5695"/>
                    </a:lnTo>
                    <a:lnTo>
                      <a:pt x="4799" y="5706"/>
                    </a:lnTo>
                    <a:lnTo>
                      <a:pt x="4812" y="5719"/>
                    </a:lnTo>
                    <a:lnTo>
                      <a:pt x="4826" y="5732"/>
                    </a:lnTo>
                    <a:lnTo>
                      <a:pt x="4843" y="5744"/>
                    </a:lnTo>
                    <a:lnTo>
                      <a:pt x="4857" y="5756"/>
                    </a:lnTo>
                    <a:lnTo>
                      <a:pt x="4874" y="5765"/>
                    </a:lnTo>
                    <a:lnTo>
                      <a:pt x="4892" y="5774"/>
                    </a:lnTo>
                    <a:lnTo>
                      <a:pt x="4908" y="5780"/>
                    </a:lnTo>
                    <a:lnTo>
                      <a:pt x="4924" y="5782"/>
                    </a:lnTo>
                    <a:lnTo>
                      <a:pt x="4936" y="5783"/>
                    </a:lnTo>
                    <a:lnTo>
                      <a:pt x="4944" y="5783"/>
                    </a:lnTo>
                    <a:lnTo>
                      <a:pt x="4951" y="5784"/>
                    </a:lnTo>
                    <a:lnTo>
                      <a:pt x="4958" y="5788"/>
                    </a:lnTo>
                    <a:lnTo>
                      <a:pt x="4963" y="5790"/>
                    </a:lnTo>
                    <a:lnTo>
                      <a:pt x="4967" y="5790"/>
                    </a:lnTo>
                    <a:lnTo>
                      <a:pt x="4971" y="5790"/>
                    </a:lnTo>
                    <a:lnTo>
                      <a:pt x="4975" y="5788"/>
                    </a:lnTo>
                    <a:lnTo>
                      <a:pt x="4978" y="5786"/>
                    </a:lnTo>
                    <a:lnTo>
                      <a:pt x="4982" y="5783"/>
                    </a:lnTo>
                    <a:lnTo>
                      <a:pt x="4986" y="5778"/>
                    </a:lnTo>
                    <a:lnTo>
                      <a:pt x="4989" y="5775"/>
                    </a:lnTo>
                    <a:lnTo>
                      <a:pt x="4994" y="5762"/>
                    </a:lnTo>
                    <a:lnTo>
                      <a:pt x="5000" y="5744"/>
                    </a:lnTo>
                    <a:lnTo>
                      <a:pt x="5005" y="5727"/>
                    </a:lnTo>
                    <a:lnTo>
                      <a:pt x="5007" y="5714"/>
                    </a:lnTo>
                    <a:lnTo>
                      <a:pt x="5008" y="5711"/>
                    </a:lnTo>
                    <a:lnTo>
                      <a:pt x="5011" y="5708"/>
                    </a:lnTo>
                    <a:lnTo>
                      <a:pt x="5013" y="5708"/>
                    </a:lnTo>
                    <a:lnTo>
                      <a:pt x="5015" y="5708"/>
                    </a:lnTo>
                    <a:lnTo>
                      <a:pt x="5022" y="5713"/>
                    </a:lnTo>
                    <a:lnTo>
                      <a:pt x="5031" y="5720"/>
                    </a:lnTo>
                    <a:lnTo>
                      <a:pt x="5040" y="5732"/>
                    </a:lnTo>
                    <a:lnTo>
                      <a:pt x="5050" y="5748"/>
                    </a:lnTo>
                    <a:lnTo>
                      <a:pt x="5058" y="5763"/>
                    </a:lnTo>
                    <a:lnTo>
                      <a:pt x="5064" y="5773"/>
                    </a:lnTo>
                    <a:lnTo>
                      <a:pt x="5069" y="5774"/>
                    </a:lnTo>
                    <a:lnTo>
                      <a:pt x="5076" y="5775"/>
                    </a:lnTo>
                    <a:lnTo>
                      <a:pt x="5083" y="5775"/>
                    </a:lnTo>
                    <a:lnTo>
                      <a:pt x="5089" y="5775"/>
                    </a:lnTo>
                    <a:lnTo>
                      <a:pt x="5096" y="5777"/>
                    </a:lnTo>
                    <a:lnTo>
                      <a:pt x="5107" y="5782"/>
                    </a:lnTo>
                    <a:lnTo>
                      <a:pt x="5119" y="5788"/>
                    </a:lnTo>
                    <a:lnTo>
                      <a:pt x="5127" y="5793"/>
                    </a:lnTo>
                    <a:lnTo>
                      <a:pt x="5140" y="5795"/>
                    </a:lnTo>
                    <a:lnTo>
                      <a:pt x="5153" y="5796"/>
                    </a:lnTo>
                    <a:lnTo>
                      <a:pt x="5166" y="5796"/>
                    </a:lnTo>
                    <a:lnTo>
                      <a:pt x="5177" y="5796"/>
                    </a:lnTo>
                    <a:lnTo>
                      <a:pt x="5187" y="5797"/>
                    </a:lnTo>
                    <a:lnTo>
                      <a:pt x="5198" y="5802"/>
                    </a:lnTo>
                    <a:lnTo>
                      <a:pt x="5211" y="5808"/>
                    </a:lnTo>
                    <a:lnTo>
                      <a:pt x="5222" y="5817"/>
                    </a:lnTo>
                    <a:lnTo>
                      <a:pt x="5233" y="5824"/>
                    </a:lnTo>
                    <a:lnTo>
                      <a:pt x="5241" y="5832"/>
                    </a:lnTo>
                    <a:lnTo>
                      <a:pt x="5248" y="5840"/>
                    </a:lnTo>
                    <a:lnTo>
                      <a:pt x="5255" y="5850"/>
                    </a:lnTo>
                    <a:lnTo>
                      <a:pt x="5261" y="5858"/>
                    </a:lnTo>
                    <a:lnTo>
                      <a:pt x="5270" y="5865"/>
                    </a:lnTo>
                    <a:lnTo>
                      <a:pt x="5273" y="5869"/>
                    </a:lnTo>
                    <a:lnTo>
                      <a:pt x="5278" y="5871"/>
                    </a:lnTo>
                    <a:lnTo>
                      <a:pt x="5283" y="5872"/>
                    </a:lnTo>
                    <a:lnTo>
                      <a:pt x="5288" y="5874"/>
                    </a:lnTo>
                    <a:lnTo>
                      <a:pt x="5298" y="5874"/>
                    </a:lnTo>
                    <a:lnTo>
                      <a:pt x="5308" y="5872"/>
                    </a:lnTo>
                    <a:lnTo>
                      <a:pt x="5311" y="5870"/>
                    </a:lnTo>
                    <a:lnTo>
                      <a:pt x="5315" y="5869"/>
                    </a:lnTo>
                    <a:lnTo>
                      <a:pt x="5318" y="5866"/>
                    </a:lnTo>
                    <a:lnTo>
                      <a:pt x="5321" y="5863"/>
                    </a:lnTo>
                    <a:lnTo>
                      <a:pt x="5324" y="5860"/>
                    </a:lnTo>
                    <a:lnTo>
                      <a:pt x="5327" y="5858"/>
                    </a:lnTo>
                    <a:lnTo>
                      <a:pt x="5330" y="5856"/>
                    </a:lnTo>
                    <a:lnTo>
                      <a:pt x="5334" y="5855"/>
                    </a:lnTo>
                    <a:lnTo>
                      <a:pt x="5342" y="5853"/>
                    </a:lnTo>
                    <a:lnTo>
                      <a:pt x="5352" y="5855"/>
                    </a:lnTo>
                    <a:lnTo>
                      <a:pt x="5357" y="5856"/>
                    </a:lnTo>
                    <a:lnTo>
                      <a:pt x="5361" y="5856"/>
                    </a:lnTo>
                    <a:lnTo>
                      <a:pt x="5365" y="5855"/>
                    </a:lnTo>
                    <a:lnTo>
                      <a:pt x="5368" y="5853"/>
                    </a:lnTo>
                    <a:lnTo>
                      <a:pt x="5372" y="5851"/>
                    </a:lnTo>
                    <a:lnTo>
                      <a:pt x="5374" y="5847"/>
                    </a:lnTo>
                    <a:lnTo>
                      <a:pt x="5377" y="5844"/>
                    </a:lnTo>
                    <a:lnTo>
                      <a:pt x="5378" y="5838"/>
                    </a:lnTo>
                    <a:lnTo>
                      <a:pt x="5379" y="5826"/>
                    </a:lnTo>
                    <a:lnTo>
                      <a:pt x="5379" y="5815"/>
                    </a:lnTo>
                    <a:lnTo>
                      <a:pt x="5378" y="5809"/>
                    </a:lnTo>
                    <a:lnTo>
                      <a:pt x="5377" y="5805"/>
                    </a:lnTo>
                    <a:lnTo>
                      <a:pt x="5374" y="5801"/>
                    </a:lnTo>
                    <a:lnTo>
                      <a:pt x="5373" y="5799"/>
                    </a:lnTo>
                    <a:lnTo>
                      <a:pt x="5368" y="5793"/>
                    </a:lnTo>
                    <a:lnTo>
                      <a:pt x="5367" y="5788"/>
                    </a:lnTo>
                    <a:lnTo>
                      <a:pt x="5367" y="5786"/>
                    </a:lnTo>
                    <a:lnTo>
                      <a:pt x="5368" y="5783"/>
                    </a:lnTo>
                    <a:lnTo>
                      <a:pt x="5370" y="5781"/>
                    </a:lnTo>
                    <a:lnTo>
                      <a:pt x="5372" y="5778"/>
                    </a:lnTo>
                    <a:lnTo>
                      <a:pt x="5377" y="5775"/>
                    </a:lnTo>
                    <a:lnTo>
                      <a:pt x="5380" y="5771"/>
                    </a:lnTo>
                    <a:lnTo>
                      <a:pt x="5380" y="5770"/>
                    </a:lnTo>
                    <a:lnTo>
                      <a:pt x="5379" y="5769"/>
                    </a:lnTo>
                    <a:lnTo>
                      <a:pt x="5378" y="5769"/>
                    </a:lnTo>
                    <a:lnTo>
                      <a:pt x="5374" y="5769"/>
                    </a:lnTo>
                    <a:lnTo>
                      <a:pt x="5372" y="5768"/>
                    </a:lnTo>
                    <a:lnTo>
                      <a:pt x="5368" y="5767"/>
                    </a:lnTo>
                    <a:lnTo>
                      <a:pt x="5366" y="5765"/>
                    </a:lnTo>
                    <a:lnTo>
                      <a:pt x="5364" y="5763"/>
                    </a:lnTo>
                    <a:lnTo>
                      <a:pt x="5362" y="5761"/>
                    </a:lnTo>
                    <a:lnTo>
                      <a:pt x="5361" y="5756"/>
                    </a:lnTo>
                    <a:lnTo>
                      <a:pt x="5361" y="5751"/>
                    </a:lnTo>
                    <a:lnTo>
                      <a:pt x="5362" y="5745"/>
                    </a:lnTo>
                    <a:lnTo>
                      <a:pt x="5366" y="5733"/>
                    </a:lnTo>
                    <a:lnTo>
                      <a:pt x="5370" y="5721"/>
                    </a:lnTo>
                    <a:lnTo>
                      <a:pt x="5372" y="5712"/>
                    </a:lnTo>
                    <a:lnTo>
                      <a:pt x="5373" y="5700"/>
                    </a:lnTo>
                    <a:lnTo>
                      <a:pt x="5373" y="5688"/>
                    </a:lnTo>
                    <a:lnTo>
                      <a:pt x="5372" y="5676"/>
                    </a:lnTo>
                    <a:lnTo>
                      <a:pt x="5371" y="5672"/>
                    </a:lnTo>
                    <a:lnTo>
                      <a:pt x="5368" y="5667"/>
                    </a:lnTo>
                    <a:lnTo>
                      <a:pt x="5364" y="5663"/>
                    </a:lnTo>
                    <a:lnTo>
                      <a:pt x="5357" y="5661"/>
                    </a:lnTo>
                    <a:lnTo>
                      <a:pt x="5342" y="5658"/>
                    </a:lnTo>
                    <a:lnTo>
                      <a:pt x="5330" y="5657"/>
                    </a:lnTo>
                    <a:lnTo>
                      <a:pt x="5326" y="5656"/>
                    </a:lnTo>
                    <a:lnTo>
                      <a:pt x="5322" y="5655"/>
                    </a:lnTo>
                    <a:lnTo>
                      <a:pt x="5320" y="5652"/>
                    </a:lnTo>
                    <a:lnTo>
                      <a:pt x="5318" y="5650"/>
                    </a:lnTo>
                    <a:lnTo>
                      <a:pt x="5317" y="5644"/>
                    </a:lnTo>
                    <a:lnTo>
                      <a:pt x="5316" y="5641"/>
                    </a:lnTo>
                    <a:lnTo>
                      <a:pt x="5313" y="5639"/>
                    </a:lnTo>
                    <a:lnTo>
                      <a:pt x="5308" y="5638"/>
                    </a:lnTo>
                    <a:lnTo>
                      <a:pt x="5301" y="5638"/>
                    </a:lnTo>
                    <a:lnTo>
                      <a:pt x="5295" y="5636"/>
                    </a:lnTo>
                    <a:lnTo>
                      <a:pt x="5291" y="5633"/>
                    </a:lnTo>
                    <a:lnTo>
                      <a:pt x="5289" y="5630"/>
                    </a:lnTo>
                    <a:lnTo>
                      <a:pt x="5286" y="5626"/>
                    </a:lnTo>
                    <a:lnTo>
                      <a:pt x="5285" y="5620"/>
                    </a:lnTo>
                    <a:lnTo>
                      <a:pt x="5283" y="5607"/>
                    </a:lnTo>
                    <a:lnTo>
                      <a:pt x="5284" y="5593"/>
                    </a:lnTo>
                    <a:lnTo>
                      <a:pt x="5285" y="5587"/>
                    </a:lnTo>
                    <a:lnTo>
                      <a:pt x="5286" y="5582"/>
                    </a:lnTo>
                    <a:lnTo>
                      <a:pt x="5288" y="5578"/>
                    </a:lnTo>
                    <a:lnTo>
                      <a:pt x="5290" y="5575"/>
                    </a:lnTo>
                    <a:lnTo>
                      <a:pt x="5294" y="5570"/>
                    </a:lnTo>
                    <a:lnTo>
                      <a:pt x="5296" y="5566"/>
                    </a:lnTo>
                    <a:lnTo>
                      <a:pt x="5295" y="5561"/>
                    </a:lnTo>
                    <a:lnTo>
                      <a:pt x="5294" y="5554"/>
                    </a:lnTo>
                    <a:lnTo>
                      <a:pt x="5292" y="5551"/>
                    </a:lnTo>
                    <a:lnTo>
                      <a:pt x="5291" y="5548"/>
                    </a:lnTo>
                    <a:lnTo>
                      <a:pt x="5291" y="5544"/>
                    </a:lnTo>
                    <a:lnTo>
                      <a:pt x="5291" y="5541"/>
                    </a:lnTo>
                    <a:lnTo>
                      <a:pt x="5294" y="5538"/>
                    </a:lnTo>
                    <a:lnTo>
                      <a:pt x="5296" y="5535"/>
                    </a:lnTo>
                    <a:lnTo>
                      <a:pt x="5298" y="5531"/>
                    </a:lnTo>
                    <a:lnTo>
                      <a:pt x="5303" y="5528"/>
                    </a:lnTo>
                    <a:lnTo>
                      <a:pt x="5315" y="5518"/>
                    </a:lnTo>
                    <a:lnTo>
                      <a:pt x="5329" y="5507"/>
                    </a:lnTo>
                    <a:lnTo>
                      <a:pt x="5336" y="5504"/>
                    </a:lnTo>
                    <a:lnTo>
                      <a:pt x="5345" y="5499"/>
                    </a:lnTo>
                    <a:lnTo>
                      <a:pt x="5352" y="5498"/>
                    </a:lnTo>
                    <a:lnTo>
                      <a:pt x="5359" y="5497"/>
                    </a:lnTo>
                    <a:lnTo>
                      <a:pt x="5374" y="5499"/>
                    </a:lnTo>
                    <a:lnTo>
                      <a:pt x="5393" y="5499"/>
                    </a:lnTo>
                    <a:lnTo>
                      <a:pt x="5402" y="5499"/>
                    </a:lnTo>
                    <a:lnTo>
                      <a:pt x="5411" y="5497"/>
                    </a:lnTo>
                    <a:lnTo>
                      <a:pt x="5418" y="5494"/>
                    </a:lnTo>
                    <a:lnTo>
                      <a:pt x="5425" y="5491"/>
                    </a:lnTo>
                    <a:lnTo>
                      <a:pt x="5436" y="5480"/>
                    </a:lnTo>
                    <a:lnTo>
                      <a:pt x="5444" y="5472"/>
                    </a:lnTo>
                    <a:lnTo>
                      <a:pt x="5448" y="5468"/>
                    </a:lnTo>
                    <a:lnTo>
                      <a:pt x="5453" y="5466"/>
                    </a:lnTo>
                    <a:lnTo>
                      <a:pt x="5459" y="5465"/>
                    </a:lnTo>
                    <a:lnTo>
                      <a:pt x="5466" y="5466"/>
                    </a:lnTo>
                    <a:lnTo>
                      <a:pt x="5480" y="5468"/>
                    </a:lnTo>
                    <a:lnTo>
                      <a:pt x="5492" y="5471"/>
                    </a:lnTo>
                    <a:lnTo>
                      <a:pt x="5497" y="5471"/>
                    </a:lnTo>
                    <a:lnTo>
                      <a:pt x="5502" y="5469"/>
                    </a:lnTo>
                    <a:lnTo>
                      <a:pt x="5506" y="5468"/>
                    </a:lnTo>
                    <a:lnTo>
                      <a:pt x="5510" y="5465"/>
                    </a:lnTo>
                    <a:lnTo>
                      <a:pt x="5512" y="5460"/>
                    </a:lnTo>
                    <a:lnTo>
                      <a:pt x="5515" y="5454"/>
                    </a:lnTo>
                    <a:lnTo>
                      <a:pt x="5515" y="5447"/>
                    </a:lnTo>
                    <a:lnTo>
                      <a:pt x="5513" y="5440"/>
                    </a:lnTo>
                    <a:lnTo>
                      <a:pt x="5511" y="5424"/>
                    </a:lnTo>
                    <a:lnTo>
                      <a:pt x="5506" y="5414"/>
                    </a:lnTo>
                    <a:lnTo>
                      <a:pt x="5502" y="5404"/>
                    </a:lnTo>
                    <a:lnTo>
                      <a:pt x="5494" y="5392"/>
                    </a:lnTo>
                    <a:lnTo>
                      <a:pt x="5487" y="5379"/>
                    </a:lnTo>
                    <a:lnTo>
                      <a:pt x="5483" y="5367"/>
                    </a:lnTo>
                    <a:lnTo>
                      <a:pt x="5478" y="5352"/>
                    </a:lnTo>
                    <a:lnTo>
                      <a:pt x="5475" y="5332"/>
                    </a:lnTo>
                    <a:lnTo>
                      <a:pt x="5473" y="5311"/>
                    </a:lnTo>
                    <a:lnTo>
                      <a:pt x="5471" y="5296"/>
                    </a:lnTo>
                    <a:lnTo>
                      <a:pt x="5468" y="5283"/>
                    </a:lnTo>
                    <a:lnTo>
                      <a:pt x="5463" y="5272"/>
                    </a:lnTo>
                    <a:lnTo>
                      <a:pt x="5460" y="5267"/>
                    </a:lnTo>
                    <a:lnTo>
                      <a:pt x="5456" y="5264"/>
                    </a:lnTo>
                    <a:lnTo>
                      <a:pt x="5453" y="5260"/>
                    </a:lnTo>
                    <a:lnTo>
                      <a:pt x="5448" y="5258"/>
                    </a:lnTo>
                    <a:lnTo>
                      <a:pt x="5437" y="5254"/>
                    </a:lnTo>
                    <a:lnTo>
                      <a:pt x="5425" y="5248"/>
                    </a:lnTo>
                    <a:lnTo>
                      <a:pt x="5421" y="5245"/>
                    </a:lnTo>
                    <a:lnTo>
                      <a:pt x="5415" y="5241"/>
                    </a:lnTo>
                    <a:lnTo>
                      <a:pt x="5411" y="5235"/>
                    </a:lnTo>
                    <a:lnTo>
                      <a:pt x="5408" y="5228"/>
                    </a:lnTo>
                    <a:lnTo>
                      <a:pt x="5403" y="5213"/>
                    </a:lnTo>
                    <a:lnTo>
                      <a:pt x="5400" y="5198"/>
                    </a:lnTo>
                    <a:lnTo>
                      <a:pt x="5398" y="5191"/>
                    </a:lnTo>
                    <a:lnTo>
                      <a:pt x="5396" y="5184"/>
                    </a:lnTo>
                    <a:lnTo>
                      <a:pt x="5391" y="5177"/>
                    </a:lnTo>
                    <a:lnTo>
                      <a:pt x="5384" y="5169"/>
                    </a:lnTo>
                    <a:lnTo>
                      <a:pt x="5365" y="5153"/>
                    </a:lnTo>
                    <a:lnTo>
                      <a:pt x="5342" y="5139"/>
                    </a:lnTo>
                    <a:lnTo>
                      <a:pt x="5322" y="5126"/>
                    </a:lnTo>
                    <a:lnTo>
                      <a:pt x="5305" y="5115"/>
                    </a:lnTo>
                    <a:lnTo>
                      <a:pt x="5298" y="5110"/>
                    </a:lnTo>
                    <a:lnTo>
                      <a:pt x="5292" y="5106"/>
                    </a:lnTo>
                    <a:lnTo>
                      <a:pt x="5286" y="5100"/>
                    </a:lnTo>
                    <a:lnTo>
                      <a:pt x="5282" y="5094"/>
                    </a:lnTo>
                    <a:lnTo>
                      <a:pt x="5277" y="5088"/>
                    </a:lnTo>
                    <a:lnTo>
                      <a:pt x="5273" y="5081"/>
                    </a:lnTo>
                    <a:lnTo>
                      <a:pt x="5271" y="5074"/>
                    </a:lnTo>
                    <a:lnTo>
                      <a:pt x="5271" y="5067"/>
                    </a:lnTo>
                    <a:lnTo>
                      <a:pt x="5271" y="5051"/>
                    </a:lnTo>
                    <a:lnTo>
                      <a:pt x="5272" y="5038"/>
                    </a:lnTo>
                    <a:lnTo>
                      <a:pt x="5274" y="5032"/>
                    </a:lnTo>
                    <a:lnTo>
                      <a:pt x="5277" y="5027"/>
                    </a:lnTo>
                    <a:lnTo>
                      <a:pt x="5280" y="5025"/>
                    </a:lnTo>
                    <a:lnTo>
                      <a:pt x="5285" y="5023"/>
                    </a:lnTo>
                    <a:lnTo>
                      <a:pt x="5296" y="5020"/>
                    </a:lnTo>
                    <a:lnTo>
                      <a:pt x="5305" y="5017"/>
                    </a:lnTo>
                    <a:lnTo>
                      <a:pt x="5309" y="5015"/>
                    </a:lnTo>
                    <a:lnTo>
                      <a:pt x="5311" y="5012"/>
                    </a:lnTo>
                    <a:lnTo>
                      <a:pt x="5314" y="5008"/>
                    </a:lnTo>
                    <a:lnTo>
                      <a:pt x="5314" y="5004"/>
                    </a:lnTo>
                    <a:lnTo>
                      <a:pt x="5313" y="4990"/>
                    </a:lnTo>
                    <a:lnTo>
                      <a:pt x="5307" y="4974"/>
                    </a:lnTo>
                    <a:lnTo>
                      <a:pt x="5301" y="4958"/>
                    </a:lnTo>
                    <a:lnTo>
                      <a:pt x="5294" y="4948"/>
                    </a:lnTo>
                    <a:lnTo>
                      <a:pt x="5283" y="4932"/>
                    </a:lnTo>
                    <a:lnTo>
                      <a:pt x="5267" y="4910"/>
                    </a:lnTo>
                    <a:lnTo>
                      <a:pt x="5251" y="4886"/>
                    </a:lnTo>
                    <a:lnTo>
                      <a:pt x="5239" y="4868"/>
                    </a:lnTo>
                    <a:lnTo>
                      <a:pt x="5232" y="4854"/>
                    </a:lnTo>
                    <a:lnTo>
                      <a:pt x="5227" y="4842"/>
                    </a:lnTo>
                    <a:lnTo>
                      <a:pt x="5226" y="4831"/>
                    </a:lnTo>
                    <a:lnTo>
                      <a:pt x="5226" y="4823"/>
                    </a:lnTo>
                    <a:lnTo>
                      <a:pt x="5229" y="4816"/>
                    </a:lnTo>
                    <a:lnTo>
                      <a:pt x="5233" y="4810"/>
                    </a:lnTo>
                    <a:lnTo>
                      <a:pt x="5239" y="4805"/>
                    </a:lnTo>
                    <a:lnTo>
                      <a:pt x="5246" y="4801"/>
                    </a:lnTo>
                    <a:lnTo>
                      <a:pt x="5253" y="4799"/>
                    </a:lnTo>
                    <a:lnTo>
                      <a:pt x="5263" y="4797"/>
                    </a:lnTo>
                    <a:lnTo>
                      <a:pt x="5271" y="4796"/>
                    </a:lnTo>
                    <a:lnTo>
                      <a:pt x="5280" y="4794"/>
                    </a:lnTo>
                    <a:lnTo>
                      <a:pt x="5297" y="4793"/>
                    </a:lnTo>
                    <a:lnTo>
                      <a:pt x="5311" y="4792"/>
                    </a:lnTo>
                    <a:lnTo>
                      <a:pt x="5327" y="4790"/>
                    </a:lnTo>
                    <a:lnTo>
                      <a:pt x="5343" y="4784"/>
                    </a:lnTo>
                    <a:lnTo>
                      <a:pt x="5361" y="4776"/>
                    </a:lnTo>
                    <a:lnTo>
                      <a:pt x="5383" y="4765"/>
                    </a:lnTo>
                    <a:lnTo>
                      <a:pt x="5404" y="4753"/>
                    </a:lnTo>
                    <a:lnTo>
                      <a:pt x="5423" y="4743"/>
                    </a:lnTo>
                    <a:lnTo>
                      <a:pt x="5433" y="4740"/>
                    </a:lnTo>
                    <a:lnTo>
                      <a:pt x="5442" y="4737"/>
                    </a:lnTo>
                    <a:lnTo>
                      <a:pt x="5452" y="4736"/>
                    </a:lnTo>
                    <a:lnTo>
                      <a:pt x="5460" y="4736"/>
                    </a:lnTo>
                    <a:lnTo>
                      <a:pt x="5480" y="4738"/>
                    </a:lnTo>
                    <a:lnTo>
                      <a:pt x="5504" y="4740"/>
                    </a:lnTo>
                    <a:lnTo>
                      <a:pt x="5529" y="4741"/>
                    </a:lnTo>
                    <a:lnTo>
                      <a:pt x="5553" y="4740"/>
                    </a:lnTo>
                    <a:lnTo>
                      <a:pt x="5579" y="4738"/>
                    </a:lnTo>
                    <a:lnTo>
                      <a:pt x="5605" y="4737"/>
                    </a:lnTo>
                    <a:lnTo>
                      <a:pt x="5626" y="4736"/>
                    </a:lnTo>
                    <a:lnTo>
                      <a:pt x="5641" y="4734"/>
                    </a:lnTo>
                    <a:lnTo>
                      <a:pt x="5654" y="4730"/>
                    </a:lnTo>
                    <a:lnTo>
                      <a:pt x="5673" y="4723"/>
                    </a:lnTo>
                    <a:lnTo>
                      <a:pt x="5685" y="4718"/>
                    </a:lnTo>
                    <a:lnTo>
                      <a:pt x="5695" y="4715"/>
                    </a:lnTo>
                    <a:lnTo>
                      <a:pt x="5707" y="4712"/>
                    </a:lnTo>
                    <a:lnTo>
                      <a:pt x="5718" y="4710"/>
                    </a:lnTo>
                    <a:lnTo>
                      <a:pt x="5730" y="4710"/>
                    </a:lnTo>
                    <a:lnTo>
                      <a:pt x="5740" y="4710"/>
                    </a:lnTo>
                    <a:lnTo>
                      <a:pt x="5751" y="4710"/>
                    </a:lnTo>
                    <a:lnTo>
                      <a:pt x="5762" y="4711"/>
                    </a:lnTo>
                    <a:lnTo>
                      <a:pt x="5781" y="4715"/>
                    </a:lnTo>
                    <a:lnTo>
                      <a:pt x="5798" y="4717"/>
                    </a:lnTo>
                    <a:lnTo>
                      <a:pt x="5805" y="4717"/>
                    </a:lnTo>
                    <a:lnTo>
                      <a:pt x="5813" y="4717"/>
                    </a:lnTo>
                    <a:lnTo>
                      <a:pt x="5822" y="4716"/>
                    </a:lnTo>
                    <a:lnTo>
                      <a:pt x="5832" y="4714"/>
                    </a:lnTo>
                    <a:lnTo>
                      <a:pt x="5842" y="4712"/>
                    </a:lnTo>
                    <a:lnTo>
                      <a:pt x="5850" y="4709"/>
                    </a:lnTo>
                    <a:lnTo>
                      <a:pt x="5858" y="4705"/>
                    </a:lnTo>
                    <a:lnTo>
                      <a:pt x="5865" y="4702"/>
                    </a:lnTo>
                    <a:lnTo>
                      <a:pt x="5876" y="4696"/>
                    </a:lnTo>
                    <a:lnTo>
                      <a:pt x="5887" y="4691"/>
                    </a:lnTo>
                    <a:lnTo>
                      <a:pt x="5897" y="4690"/>
                    </a:lnTo>
                    <a:lnTo>
                      <a:pt x="5910" y="4689"/>
                    </a:lnTo>
                    <a:lnTo>
                      <a:pt x="5922" y="4689"/>
                    </a:lnTo>
                    <a:lnTo>
                      <a:pt x="5932" y="4687"/>
                    </a:lnTo>
                    <a:lnTo>
                      <a:pt x="5940" y="4686"/>
                    </a:lnTo>
                    <a:lnTo>
                      <a:pt x="5951" y="4681"/>
                    </a:lnTo>
                    <a:lnTo>
                      <a:pt x="5963" y="4677"/>
                    </a:lnTo>
                    <a:lnTo>
                      <a:pt x="5975" y="4674"/>
                    </a:lnTo>
                    <a:lnTo>
                      <a:pt x="5981" y="4674"/>
                    </a:lnTo>
                    <a:lnTo>
                      <a:pt x="5985" y="4674"/>
                    </a:lnTo>
                    <a:lnTo>
                      <a:pt x="5990" y="4674"/>
                    </a:lnTo>
                    <a:lnTo>
                      <a:pt x="5995" y="4675"/>
                    </a:lnTo>
                    <a:lnTo>
                      <a:pt x="6003" y="4678"/>
                    </a:lnTo>
                    <a:lnTo>
                      <a:pt x="6012" y="4680"/>
                    </a:lnTo>
                    <a:lnTo>
                      <a:pt x="6015" y="4680"/>
                    </a:lnTo>
                    <a:lnTo>
                      <a:pt x="6019" y="4679"/>
                    </a:lnTo>
                    <a:lnTo>
                      <a:pt x="6021" y="4678"/>
                    </a:lnTo>
                    <a:lnTo>
                      <a:pt x="6023" y="4674"/>
                    </a:lnTo>
                    <a:lnTo>
                      <a:pt x="6028" y="4668"/>
                    </a:lnTo>
                    <a:lnTo>
                      <a:pt x="6034" y="4664"/>
                    </a:lnTo>
                    <a:lnTo>
                      <a:pt x="6038" y="4661"/>
                    </a:lnTo>
                    <a:lnTo>
                      <a:pt x="6041" y="4659"/>
                    </a:lnTo>
                    <a:lnTo>
                      <a:pt x="6046" y="4659"/>
                    </a:lnTo>
                    <a:lnTo>
                      <a:pt x="6052" y="4659"/>
                    </a:lnTo>
                    <a:lnTo>
                      <a:pt x="6057" y="4659"/>
                    </a:lnTo>
                    <a:lnTo>
                      <a:pt x="6060" y="4656"/>
                    </a:lnTo>
                    <a:lnTo>
                      <a:pt x="6064" y="4655"/>
                    </a:lnTo>
                    <a:lnTo>
                      <a:pt x="6067" y="4652"/>
                    </a:lnTo>
                    <a:lnTo>
                      <a:pt x="6071" y="4649"/>
                    </a:lnTo>
                    <a:lnTo>
                      <a:pt x="6077" y="4648"/>
                    </a:lnTo>
                    <a:lnTo>
                      <a:pt x="6084" y="4646"/>
                    </a:lnTo>
                    <a:lnTo>
                      <a:pt x="6095" y="4646"/>
                    </a:lnTo>
                    <a:lnTo>
                      <a:pt x="6120" y="4647"/>
                    </a:lnTo>
                    <a:lnTo>
                      <a:pt x="6147" y="4647"/>
                    </a:lnTo>
                    <a:lnTo>
                      <a:pt x="6172" y="4648"/>
                    </a:lnTo>
                    <a:lnTo>
                      <a:pt x="6193" y="4648"/>
                    </a:lnTo>
                    <a:lnTo>
                      <a:pt x="6210" y="4649"/>
                    </a:lnTo>
                    <a:lnTo>
                      <a:pt x="6221" y="4649"/>
                    </a:lnTo>
                    <a:lnTo>
                      <a:pt x="6218" y="4641"/>
                    </a:lnTo>
                    <a:lnTo>
                      <a:pt x="6217" y="4624"/>
                    </a:lnTo>
                    <a:lnTo>
                      <a:pt x="6220" y="4609"/>
                    </a:lnTo>
                    <a:lnTo>
                      <a:pt x="6221" y="4595"/>
                    </a:lnTo>
                    <a:lnTo>
                      <a:pt x="6223" y="4582"/>
                    </a:lnTo>
                    <a:lnTo>
                      <a:pt x="6224" y="4572"/>
                    </a:lnTo>
                    <a:lnTo>
                      <a:pt x="6225" y="4565"/>
                    </a:lnTo>
                    <a:lnTo>
                      <a:pt x="6227" y="4558"/>
                    </a:lnTo>
                    <a:lnTo>
                      <a:pt x="6225" y="4549"/>
                    </a:lnTo>
                    <a:lnTo>
                      <a:pt x="6225" y="4541"/>
                    </a:lnTo>
                    <a:lnTo>
                      <a:pt x="6222" y="4523"/>
                    </a:lnTo>
                    <a:lnTo>
                      <a:pt x="6217" y="4504"/>
                    </a:lnTo>
                    <a:lnTo>
                      <a:pt x="6211" y="4484"/>
                    </a:lnTo>
                    <a:lnTo>
                      <a:pt x="6206" y="4460"/>
                    </a:lnTo>
                    <a:lnTo>
                      <a:pt x="6203" y="4437"/>
                    </a:lnTo>
                    <a:lnTo>
                      <a:pt x="6202" y="4414"/>
                    </a:lnTo>
                    <a:lnTo>
                      <a:pt x="6201" y="4391"/>
                    </a:lnTo>
                    <a:lnTo>
                      <a:pt x="6201" y="4368"/>
                    </a:lnTo>
                    <a:lnTo>
                      <a:pt x="6201" y="4356"/>
                    </a:lnTo>
                    <a:lnTo>
                      <a:pt x="6201" y="4345"/>
                    </a:lnTo>
                    <a:lnTo>
                      <a:pt x="6203" y="4337"/>
                    </a:lnTo>
                    <a:lnTo>
                      <a:pt x="6205" y="4328"/>
                    </a:lnTo>
                    <a:lnTo>
                      <a:pt x="6212" y="4314"/>
                    </a:lnTo>
                    <a:lnTo>
                      <a:pt x="6222" y="4300"/>
                    </a:lnTo>
                    <a:lnTo>
                      <a:pt x="6234" y="4284"/>
                    </a:lnTo>
                    <a:lnTo>
                      <a:pt x="6245" y="4271"/>
                    </a:lnTo>
                    <a:lnTo>
                      <a:pt x="6254" y="4258"/>
                    </a:lnTo>
                    <a:lnTo>
                      <a:pt x="6262" y="4246"/>
                    </a:lnTo>
                    <a:lnTo>
                      <a:pt x="6268" y="4234"/>
                    </a:lnTo>
                    <a:lnTo>
                      <a:pt x="6273" y="4224"/>
                    </a:lnTo>
                    <a:lnTo>
                      <a:pt x="6277" y="4210"/>
                    </a:lnTo>
                    <a:lnTo>
                      <a:pt x="6279" y="4191"/>
                    </a:lnTo>
                    <a:lnTo>
                      <a:pt x="6281" y="4170"/>
                    </a:lnTo>
                    <a:lnTo>
                      <a:pt x="6284" y="4155"/>
                    </a:lnTo>
                    <a:lnTo>
                      <a:pt x="6286" y="4138"/>
                    </a:lnTo>
                    <a:lnTo>
                      <a:pt x="6290" y="4119"/>
                    </a:lnTo>
                    <a:lnTo>
                      <a:pt x="6293" y="4098"/>
                    </a:lnTo>
                    <a:lnTo>
                      <a:pt x="6294" y="4078"/>
                    </a:lnTo>
                    <a:lnTo>
                      <a:pt x="6294" y="4069"/>
                    </a:lnTo>
                    <a:lnTo>
                      <a:pt x="6294" y="4062"/>
                    </a:lnTo>
                    <a:lnTo>
                      <a:pt x="6296" y="4057"/>
                    </a:lnTo>
                    <a:lnTo>
                      <a:pt x="6298" y="4054"/>
                    </a:lnTo>
                    <a:lnTo>
                      <a:pt x="6300" y="4053"/>
                    </a:lnTo>
                    <a:lnTo>
                      <a:pt x="6304" y="4053"/>
                    </a:lnTo>
                    <a:lnTo>
                      <a:pt x="6309" y="4054"/>
                    </a:lnTo>
                    <a:lnTo>
                      <a:pt x="6315" y="4057"/>
                    </a:lnTo>
                    <a:lnTo>
                      <a:pt x="6334" y="4067"/>
                    </a:lnTo>
                    <a:lnTo>
                      <a:pt x="6356" y="4078"/>
                    </a:lnTo>
                    <a:lnTo>
                      <a:pt x="6380" y="4088"/>
                    </a:lnTo>
                    <a:lnTo>
                      <a:pt x="6400" y="4097"/>
                    </a:lnTo>
                    <a:lnTo>
                      <a:pt x="6414" y="4101"/>
                    </a:lnTo>
                    <a:lnTo>
                      <a:pt x="6426" y="4103"/>
                    </a:lnTo>
                    <a:lnTo>
                      <a:pt x="6431" y="4103"/>
                    </a:lnTo>
                    <a:lnTo>
                      <a:pt x="6436" y="4101"/>
                    </a:lnTo>
                    <a:lnTo>
                      <a:pt x="6442" y="4099"/>
                    </a:lnTo>
                    <a:lnTo>
                      <a:pt x="6448" y="4095"/>
                    </a:lnTo>
                    <a:lnTo>
                      <a:pt x="6460" y="4088"/>
                    </a:lnTo>
                    <a:lnTo>
                      <a:pt x="6470" y="4081"/>
                    </a:lnTo>
                    <a:lnTo>
                      <a:pt x="6483" y="4074"/>
                    </a:lnTo>
                    <a:lnTo>
                      <a:pt x="6498" y="4068"/>
                    </a:lnTo>
                    <a:lnTo>
                      <a:pt x="6519" y="4065"/>
                    </a:lnTo>
                    <a:lnTo>
                      <a:pt x="6542" y="4062"/>
                    </a:lnTo>
                    <a:lnTo>
                      <a:pt x="6554" y="4061"/>
                    </a:lnTo>
                    <a:lnTo>
                      <a:pt x="6564" y="4059"/>
                    </a:lnTo>
                    <a:lnTo>
                      <a:pt x="6569" y="4056"/>
                    </a:lnTo>
                    <a:lnTo>
                      <a:pt x="6573" y="4055"/>
                    </a:lnTo>
                    <a:lnTo>
                      <a:pt x="6577" y="4051"/>
                    </a:lnTo>
                    <a:lnTo>
                      <a:pt x="6580" y="4049"/>
                    </a:lnTo>
                    <a:lnTo>
                      <a:pt x="6584" y="4042"/>
                    </a:lnTo>
                    <a:lnTo>
                      <a:pt x="6587" y="4034"/>
                    </a:lnTo>
                    <a:lnTo>
                      <a:pt x="6588" y="4025"/>
                    </a:lnTo>
                    <a:lnTo>
                      <a:pt x="6588" y="4017"/>
                    </a:lnTo>
                    <a:lnTo>
                      <a:pt x="6588" y="4007"/>
                    </a:lnTo>
                    <a:lnTo>
                      <a:pt x="6590" y="3999"/>
                    </a:lnTo>
                    <a:lnTo>
                      <a:pt x="6592" y="3994"/>
                    </a:lnTo>
                    <a:lnTo>
                      <a:pt x="6593" y="3990"/>
                    </a:lnTo>
                    <a:lnTo>
                      <a:pt x="6596" y="3985"/>
                    </a:lnTo>
                    <a:lnTo>
                      <a:pt x="6599" y="3980"/>
                    </a:lnTo>
                    <a:lnTo>
                      <a:pt x="6613" y="3962"/>
                    </a:lnTo>
                    <a:lnTo>
                      <a:pt x="6627" y="3946"/>
                    </a:lnTo>
                    <a:lnTo>
                      <a:pt x="6642" y="3929"/>
                    </a:lnTo>
                    <a:lnTo>
                      <a:pt x="6656" y="3916"/>
                    </a:lnTo>
                    <a:lnTo>
                      <a:pt x="6663" y="3910"/>
                    </a:lnTo>
                    <a:lnTo>
                      <a:pt x="6669" y="3904"/>
                    </a:lnTo>
                    <a:lnTo>
                      <a:pt x="6672" y="3898"/>
                    </a:lnTo>
                    <a:lnTo>
                      <a:pt x="6676" y="3893"/>
                    </a:lnTo>
                    <a:lnTo>
                      <a:pt x="6681" y="3883"/>
                    </a:lnTo>
                    <a:lnTo>
                      <a:pt x="6684" y="3873"/>
                    </a:lnTo>
                    <a:lnTo>
                      <a:pt x="6687" y="3868"/>
                    </a:lnTo>
                    <a:lnTo>
                      <a:pt x="6690" y="3862"/>
                    </a:lnTo>
                    <a:lnTo>
                      <a:pt x="6695" y="3857"/>
                    </a:lnTo>
                    <a:lnTo>
                      <a:pt x="6702" y="3849"/>
                    </a:lnTo>
                    <a:lnTo>
                      <a:pt x="6716" y="3838"/>
                    </a:lnTo>
                    <a:lnTo>
                      <a:pt x="6732" y="3826"/>
                    </a:lnTo>
                    <a:lnTo>
                      <a:pt x="6751" y="3810"/>
                    </a:lnTo>
                    <a:lnTo>
                      <a:pt x="6776" y="3791"/>
                    </a:lnTo>
                    <a:lnTo>
                      <a:pt x="6802" y="3771"/>
                    </a:lnTo>
                    <a:lnTo>
                      <a:pt x="6826" y="3753"/>
                    </a:lnTo>
                    <a:lnTo>
                      <a:pt x="6848" y="3738"/>
                    </a:lnTo>
                    <a:lnTo>
                      <a:pt x="6872" y="3721"/>
                    </a:lnTo>
                    <a:lnTo>
                      <a:pt x="6895" y="3707"/>
                    </a:lnTo>
                    <a:lnTo>
                      <a:pt x="6911" y="3697"/>
                    </a:lnTo>
                    <a:lnTo>
                      <a:pt x="6915" y="3696"/>
                    </a:lnTo>
                    <a:lnTo>
                      <a:pt x="6919" y="3696"/>
                    </a:lnTo>
                    <a:lnTo>
                      <a:pt x="6923" y="3696"/>
                    </a:lnTo>
                    <a:lnTo>
                      <a:pt x="6929" y="3697"/>
                    </a:lnTo>
                    <a:lnTo>
                      <a:pt x="6942" y="3701"/>
                    </a:lnTo>
                    <a:lnTo>
                      <a:pt x="6958" y="3706"/>
                    </a:lnTo>
                    <a:lnTo>
                      <a:pt x="6973" y="3709"/>
                    </a:lnTo>
                    <a:lnTo>
                      <a:pt x="6989" y="3713"/>
                    </a:lnTo>
                    <a:lnTo>
                      <a:pt x="6997" y="3713"/>
                    </a:lnTo>
                    <a:lnTo>
                      <a:pt x="7004" y="3713"/>
                    </a:lnTo>
                    <a:lnTo>
                      <a:pt x="7011" y="3712"/>
                    </a:lnTo>
                    <a:lnTo>
                      <a:pt x="7018" y="3709"/>
                    </a:lnTo>
                    <a:lnTo>
                      <a:pt x="7026" y="3707"/>
                    </a:lnTo>
                    <a:lnTo>
                      <a:pt x="7031" y="3702"/>
                    </a:lnTo>
                    <a:lnTo>
                      <a:pt x="7039" y="3697"/>
                    </a:lnTo>
                    <a:lnTo>
                      <a:pt x="7045" y="3691"/>
                    </a:lnTo>
                    <a:lnTo>
                      <a:pt x="7058" y="3677"/>
                    </a:lnTo>
                    <a:lnTo>
                      <a:pt x="7069" y="3663"/>
                    </a:lnTo>
                    <a:lnTo>
                      <a:pt x="7081" y="3649"/>
                    </a:lnTo>
                    <a:lnTo>
                      <a:pt x="7092" y="3637"/>
                    </a:lnTo>
                    <a:lnTo>
                      <a:pt x="7097" y="3631"/>
                    </a:lnTo>
                    <a:lnTo>
                      <a:pt x="7102" y="3627"/>
                    </a:lnTo>
                    <a:lnTo>
                      <a:pt x="7108" y="3624"/>
                    </a:lnTo>
                    <a:lnTo>
                      <a:pt x="7112" y="3622"/>
                    </a:lnTo>
                    <a:lnTo>
                      <a:pt x="7131" y="3619"/>
                    </a:lnTo>
                    <a:lnTo>
                      <a:pt x="7150" y="3616"/>
                    </a:lnTo>
                    <a:lnTo>
                      <a:pt x="7171" y="3614"/>
                    </a:lnTo>
                    <a:lnTo>
                      <a:pt x="7191" y="3612"/>
                    </a:lnTo>
                    <a:lnTo>
                      <a:pt x="7206" y="3609"/>
                    </a:lnTo>
                    <a:lnTo>
                      <a:pt x="7217" y="3609"/>
                    </a:lnTo>
                    <a:lnTo>
                      <a:pt x="7228" y="3609"/>
                    </a:lnTo>
                    <a:lnTo>
                      <a:pt x="7239" y="3612"/>
                    </a:lnTo>
                    <a:lnTo>
                      <a:pt x="7260" y="3619"/>
                    </a:lnTo>
                    <a:lnTo>
                      <a:pt x="7272" y="3625"/>
                    </a:lnTo>
                    <a:lnTo>
                      <a:pt x="7283" y="3626"/>
                    </a:lnTo>
                    <a:lnTo>
                      <a:pt x="7302" y="3625"/>
                    </a:lnTo>
                    <a:lnTo>
                      <a:pt x="7325" y="3622"/>
                    </a:lnTo>
                    <a:lnTo>
                      <a:pt x="7345" y="3619"/>
                    </a:lnTo>
                    <a:lnTo>
                      <a:pt x="7358" y="3615"/>
                    </a:lnTo>
                    <a:lnTo>
                      <a:pt x="7374" y="3610"/>
                    </a:lnTo>
                    <a:lnTo>
                      <a:pt x="7381" y="3608"/>
                    </a:lnTo>
                    <a:lnTo>
                      <a:pt x="7387" y="3605"/>
                    </a:lnTo>
                    <a:lnTo>
                      <a:pt x="7393" y="3601"/>
                    </a:lnTo>
                    <a:lnTo>
                      <a:pt x="7398" y="3597"/>
                    </a:lnTo>
                    <a:lnTo>
                      <a:pt x="7400" y="3594"/>
                    </a:lnTo>
                    <a:lnTo>
                      <a:pt x="7401" y="3590"/>
                    </a:lnTo>
                    <a:lnTo>
                      <a:pt x="7401" y="3587"/>
                    </a:lnTo>
                    <a:lnTo>
                      <a:pt x="7402" y="3583"/>
                    </a:lnTo>
                    <a:lnTo>
                      <a:pt x="7406" y="3559"/>
                    </a:lnTo>
                    <a:lnTo>
                      <a:pt x="7411" y="3525"/>
                    </a:lnTo>
                    <a:lnTo>
                      <a:pt x="7415" y="3488"/>
                    </a:lnTo>
                    <a:lnTo>
                      <a:pt x="7419" y="3460"/>
                    </a:lnTo>
                    <a:lnTo>
                      <a:pt x="7421" y="3432"/>
                    </a:lnTo>
                    <a:lnTo>
                      <a:pt x="7425" y="3398"/>
                    </a:lnTo>
                    <a:lnTo>
                      <a:pt x="7428" y="3367"/>
                    </a:lnTo>
                    <a:lnTo>
                      <a:pt x="7431" y="3344"/>
                    </a:lnTo>
                    <a:lnTo>
                      <a:pt x="7431" y="3335"/>
                    </a:lnTo>
                    <a:lnTo>
                      <a:pt x="7431" y="3326"/>
                    </a:lnTo>
                    <a:lnTo>
                      <a:pt x="7431" y="3322"/>
                    </a:lnTo>
                    <a:lnTo>
                      <a:pt x="7432" y="3317"/>
                    </a:lnTo>
                    <a:lnTo>
                      <a:pt x="7433" y="3313"/>
                    </a:lnTo>
                    <a:lnTo>
                      <a:pt x="7436" y="3310"/>
                    </a:lnTo>
                    <a:lnTo>
                      <a:pt x="7439" y="3306"/>
                    </a:lnTo>
                    <a:lnTo>
                      <a:pt x="7446" y="3303"/>
                    </a:lnTo>
                    <a:lnTo>
                      <a:pt x="7452" y="3300"/>
                    </a:lnTo>
                    <a:lnTo>
                      <a:pt x="7459" y="3298"/>
                    </a:lnTo>
                    <a:lnTo>
                      <a:pt x="7475" y="3291"/>
                    </a:lnTo>
                    <a:lnTo>
                      <a:pt x="7492" y="3284"/>
                    </a:lnTo>
                    <a:lnTo>
                      <a:pt x="7508" y="3279"/>
                    </a:lnTo>
                    <a:lnTo>
                      <a:pt x="7521" y="3274"/>
                    </a:lnTo>
                    <a:lnTo>
                      <a:pt x="7537" y="3271"/>
                    </a:lnTo>
                    <a:lnTo>
                      <a:pt x="7546" y="3269"/>
                    </a:lnTo>
                    <a:lnTo>
                      <a:pt x="7555" y="3267"/>
                    </a:lnTo>
                    <a:lnTo>
                      <a:pt x="7557" y="3266"/>
                    </a:lnTo>
                    <a:lnTo>
                      <a:pt x="7557" y="3260"/>
                    </a:lnTo>
                    <a:lnTo>
                      <a:pt x="7557" y="3250"/>
                    </a:lnTo>
                    <a:close/>
                  </a:path>
                </a:pathLst>
              </a:custGeom>
              <a:solidFill>
                <a:srgbClr val="BFBFBF">
                  <a:alpha val="100000"/>
                </a:srgbClr>
              </a:solidFill>
              <a:ln w="9525" cap="flat" cmpd="sng">
                <a:solidFill>
                  <a:schemeClr val="bg1">
                    <a:alpha val="100000"/>
                  </a:schemeClr>
                </a:solidFill>
                <a:prstDash val="solid"/>
                <a:bevel/>
                <a:headEnd type="none" w="med" len="med"/>
                <a:tailEnd type="none" w="med" len="med"/>
              </a:ln>
            </p:spPr>
            <p:txBody>
              <a:bodyPr/>
              <a:lstStyle/>
              <a:p>
                <a:endParaRPr lang="zh-CN" altLang="en-US"/>
              </a:p>
            </p:txBody>
          </p:sp>
          <p:sp>
            <p:nvSpPr>
              <p:cNvPr id="44075" name="宁夏"/>
              <p:cNvSpPr/>
              <p:nvPr/>
            </p:nvSpPr>
            <p:spPr>
              <a:xfrm>
                <a:off x="2609883" y="1686013"/>
                <a:ext cx="314329" cy="48580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1159" h="1815">
                    <a:moveTo>
                      <a:pt x="920" y="986"/>
                    </a:moveTo>
                    <a:lnTo>
                      <a:pt x="933" y="984"/>
                    </a:lnTo>
                    <a:lnTo>
                      <a:pt x="943" y="982"/>
                    </a:lnTo>
                    <a:lnTo>
                      <a:pt x="953" y="978"/>
                    </a:lnTo>
                    <a:lnTo>
                      <a:pt x="964" y="977"/>
                    </a:lnTo>
                    <a:lnTo>
                      <a:pt x="970" y="977"/>
                    </a:lnTo>
                    <a:lnTo>
                      <a:pt x="976" y="977"/>
                    </a:lnTo>
                    <a:lnTo>
                      <a:pt x="983" y="978"/>
                    </a:lnTo>
                    <a:lnTo>
                      <a:pt x="990" y="978"/>
                    </a:lnTo>
                    <a:lnTo>
                      <a:pt x="996" y="979"/>
                    </a:lnTo>
                    <a:lnTo>
                      <a:pt x="1002" y="982"/>
                    </a:lnTo>
                    <a:lnTo>
                      <a:pt x="1007" y="984"/>
                    </a:lnTo>
                    <a:lnTo>
                      <a:pt x="1011" y="988"/>
                    </a:lnTo>
                    <a:lnTo>
                      <a:pt x="1014" y="989"/>
                    </a:lnTo>
                    <a:lnTo>
                      <a:pt x="1018" y="990"/>
                    </a:lnTo>
                    <a:lnTo>
                      <a:pt x="1020" y="990"/>
                    </a:lnTo>
                    <a:lnTo>
                      <a:pt x="1021" y="990"/>
                    </a:lnTo>
                    <a:lnTo>
                      <a:pt x="1025" y="990"/>
                    </a:lnTo>
                    <a:lnTo>
                      <a:pt x="1030" y="990"/>
                    </a:lnTo>
                    <a:lnTo>
                      <a:pt x="1032" y="989"/>
                    </a:lnTo>
                    <a:lnTo>
                      <a:pt x="1033" y="988"/>
                    </a:lnTo>
                    <a:lnTo>
                      <a:pt x="1033" y="985"/>
                    </a:lnTo>
                    <a:lnTo>
                      <a:pt x="1033" y="984"/>
                    </a:lnTo>
                    <a:lnTo>
                      <a:pt x="1034" y="983"/>
                    </a:lnTo>
                    <a:lnTo>
                      <a:pt x="1035" y="982"/>
                    </a:lnTo>
                    <a:lnTo>
                      <a:pt x="1035" y="980"/>
                    </a:lnTo>
                    <a:lnTo>
                      <a:pt x="1037" y="980"/>
                    </a:lnTo>
                    <a:lnTo>
                      <a:pt x="1038" y="980"/>
                    </a:lnTo>
                    <a:lnTo>
                      <a:pt x="1039" y="979"/>
                    </a:lnTo>
                    <a:lnTo>
                      <a:pt x="1040" y="979"/>
                    </a:lnTo>
                    <a:lnTo>
                      <a:pt x="1041" y="978"/>
                    </a:lnTo>
                    <a:lnTo>
                      <a:pt x="1043" y="978"/>
                    </a:lnTo>
                    <a:lnTo>
                      <a:pt x="1044" y="977"/>
                    </a:lnTo>
                    <a:lnTo>
                      <a:pt x="1045" y="977"/>
                    </a:lnTo>
                    <a:lnTo>
                      <a:pt x="1047" y="973"/>
                    </a:lnTo>
                    <a:lnTo>
                      <a:pt x="1049" y="971"/>
                    </a:lnTo>
                    <a:lnTo>
                      <a:pt x="1049" y="969"/>
                    </a:lnTo>
                    <a:lnTo>
                      <a:pt x="1049" y="967"/>
                    </a:lnTo>
                    <a:lnTo>
                      <a:pt x="1049" y="966"/>
                    </a:lnTo>
                    <a:lnTo>
                      <a:pt x="1047" y="964"/>
                    </a:lnTo>
                    <a:lnTo>
                      <a:pt x="1045" y="960"/>
                    </a:lnTo>
                    <a:lnTo>
                      <a:pt x="1043" y="958"/>
                    </a:lnTo>
                    <a:lnTo>
                      <a:pt x="1040" y="956"/>
                    </a:lnTo>
                    <a:lnTo>
                      <a:pt x="1037" y="954"/>
                    </a:lnTo>
                    <a:lnTo>
                      <a:pt x="1035" y="952"/>
                    </a:lnTo>
                    <a:lnTo>
                      <a:pt x="1032" y="951"/>
                    </a:lnTo>
                    <a:lnTo>
                      <a:pt x="1028" y="948"/>
                    </a:lnTo>
                    <a:lnTo>
                      <a:pt x="1026" y="946"/>
                    </a:lnTo>
                    <a:lnTo>
                      <a:pt x="1025" y="944"/>
                    </a:lnTo>
                    <a:lnTo>
                      <a:pt x="1025" y="941"/>
                    </a:lnTo>
                    <a:lnTo>
                      <a:pt x="1026" y="939"/>
                    </a:lnTo>
                    <a:lnTo>
                      <a:pt x="1027" y="937"/>
                    </a:lnTo>
                    <a:lnTo>
                      <a:pt x="1030" y="935"/>
                    </a:lnTo>
                    <a:lnTo>
                      <a:pt x="1031" y="934"/>
                    </a:lnTo>
                    <a:lnTo>
                      <a:pt x="1032" y="933"/>
                    </a:lnTo>
                    <a:lnTo>
                      <a:pt x="1033" y="931"/>
                    </a:lnTo>
                    <a:lnTo>
                      <a:pt x="1034" y="929"/>
                    </a:lnTo>
                    <a:lnTo>
                      <a:pt x="1034" y="928"/>
                    </a:lnTo>
                    <a:lnTo>
                      <a:pt x="1034" y="927"/>
                    </a:lnTo>
                    <a:lnTo>
                      <a:pt x="1034" y="926"/>
                    </a:lnTo>
                    <a:lnTo>
                      <a:pt x="1033" y="925"/>
                    </a:lnTo>
                    <a:lnTo>
                      <a:pt x="1032" y="922"/>
                    </a:lnTo>
                    <a:lnTo>
                      <a:pt x="1030" y="919"/>
                    </a:lnTo>
                    <a:lnTo>
                      <a:pt x="1027" y="916"/>
                    </a:lnTo>
                    <a:lnTo>
                      <a:pt x="1025" y="913"/>
                    </a:lnTo>
                    <a:lnTo>
                      <a:pt x="1024" y="909"/>
                    </a:lnTo>
                    <a:lnTo>
                      <a:pt x="1024" y="907"/>
                    </a:lnTo>
                    <a:lnTo>
                      <a:pt x="1024" y="903"/>
                    </a:lnTo>
                    <a:lnTo>
                      <a:pt x="1024" y="897"/>
                    </a:lnTo>
                    <a:lnTo>
                      <a:pt x="1024" y="893"/>
                    </a:lnTo>
                    <a:lnTo>
                      <a:pt x="1024" y="885"/>
                    </a:lnTo>
                    <a:lnTo>
                      <a:pt x="1024" y="875"/>
                    </a:lnTo>
                    <a:lnTo>
                      <a:pt x="1024" y="871"/>
                    </a:lnTo>
                    <a:lnTo>
                      <a:pt x="1024" y="868"/>
                    </a:lnTo>
                    <a:lnTo>
                      <a:pt x="1024" y="863"/>
                    </a:lnTo>
                    <a:lnTo>
                      <a:pt x="1025" y="856"/>
                    </a:lnTo>
                    <a:lnTo>
                      <a:pt x="1026" y="850"/>
                    </a:lnTo>
                    <a:lnTo>
                      <a:pt x="1027" y="843"/>
                    </a:lnTo>
                    <a:lnTo>
                      <a:pt x="1030" y="838"/>
                    </a:lnTo>
                    <a:lnTo>
                      <a:pt x="1032" y="833"/>
                    </a:lnTo>
                    <a:lnTo>
                      <a:pt x="1035" y="830"/>
                    </a:lnTo>
                    <a:lnTo>
                      <a:pt x="1038" y="826"/>
                    </a:lnTo>
                    <a:lnTo>
                      <a:pt x="1045" y="820"/>
                    </a:lnTo>
                    <a:lnTo>
                      <a:pt x="1050" y="814"/>
                    </a:lnTo>
                    <a:lnTo>
                      <a:pt x="1051" y="809"/>
                    </a:lnTo>
                    <a:lnTo>
                      <a:pt x="1051" y="805"/>
                    </a:lnTo>
                    <a:lnTo>
                      <a:pt x="1050" y="802"/>
                    </a:lnTo>
                    <a:lnTo>
                      <a:pt x="1049" y="801"/>
                    </a:lnTo>
                    <a:lnTo>
                      <a:pt x="1046" y="799"/>
                    </a:lnTo>
                    <a:lnTo>
                      <a:pt x="1044" y="796"/>
                    </a:lnTo>
                    <a:lnTo>
                      <a:pt x="1041" y="794"/>
                    </a:lnTo>
                    <a:lnTo>
                      <a:pt x="1038" y="789"/>
                    </a:lnTo>
                    <a:lnTo>
                      <a:pt x="1038" y="786"/>
                    </a:lnTo>
                    <a:lnTo>
                      <a:pt x="1039" y="782"/>
                    </a:lnTo>
                    <a:lnTo>
                      <a:pt x="1041" y="778"/>
                    </a:lnTo>
                    <a:lnTo>
                      <a:pt x="1043" y="776"/>
                    </a:lnTo>
                    <a:lnTo>
                      <a:pt x="1046" y="774"/>
                    </a:lnTo>
                    <a:lnTo>
                      <a:pt x="1050" y="770"/>
                    </a:lnTo>
                    <a:lnTo>
                      <a:pt x="1055" y="765"/>
                    </a:lnTo>
                    <a:lnTo>
                      <a:pt x="1059" y="761"/>
                    </a:lnTo>
                    <a:lnTo>
                      <a:pt x="1063" y="757"/>
                    </a:lnTo>
                    <a:lnTo>
                      <a:pt x="1065" y="755"/>
                    </a:lnTo>
                    <a:lnTo>
                      <a:pt x="1069" y="752"/>
                    </a:lnTo>
                    <a:lnTo>
                      <a:pt x="1072" y="750"/>
                    </a:lnTo>
                    <a:lnTo>
                      <a:pt x="1077" y="746"/>
                    </a:lnTo>
                    <a:lnTo>
                      <a:pt x="1079" y="745"/>
                    </a:lnTo>
                    <a:lnTo>
                      <a:pt x="1082" y="744"/>
                    </a:lnTo>
                    <a:lnTo>
                      <a:pt x="1084" y="743"/>
                    </a:lnTo>
                    <a:lnTo>
                      <a:pt x="1087" y="742"/>
                    </a:lnTo>
                    <a:lnTo>
                      <a:pt x="1089" y="739"/>
                    </a:lnTo>
                    <a:lnTo>
                      <a:pt x="1091" y="736"/>
                    </a:lnTo>
                    <a:lnTo>
                      <a:pt x="1093" y="732"/>
                    </a:lnTo>
                    <a:lnTo>
                      <a:pt x="1095" y="727"/>
                    </a:lnTo>
                    <a:lnTo>
                      <a:pt x="1097" y="724"/>
                    </a:lnTo>
                    <a:lnTo>
                      <a:pt x="1102" y="720"/>
                    </a:lnTo>
                    <a:lnTo>
                      <a:pt x="1108" y="715"/>
                    </a:lnTo>
                    <a:lnTo>
                      <a:pt x="1115" y="712"/>
                    </a:lnTo>
                    <a:lnTo>
                      <a:pt x="1129" y="708"/>
                    </a:lnTo>
                    <a:lnTo>
                      <a:pt x="1142" y="704"/>
                    </a:lnTo>
                    <a:lnTo>
                      <a:pt x="1150" y="700"/>
                    </a:lnTo>
                    <a:lnTo>
                      <a:pt x="1156" y="694"/>
                    </a:lnTo>
                    <a:lnTo>
                      <a:pt x="1158" y="686"/>
                    </a:lnTo>
                    <a:lnTo>
                      <a:pt x="1159" y="680"/>
                    </a:lnTo>
                    <a:lnTo>
                      <a:pt x="1158" y="676"/>
                    </a:lnTo>
                    <a:lnTo>
                      <a:pt x="1158" y="674"/>
                    </a:lnTo>
                    <a:lnTo>
                      <a:pt x="1157" y="671"/>
                    </a:lnTo>
                    <a:lnTo>
                      <a:pt x="1154" y="668"/>
                    </a:lnTo>
                    <a:lnTo>
                      <a:pt x="1148" y="664"/>
                    </a:lnTo>
                    <a:lnTo>
                      <a:pt x="1139" y="661"/>
                    </a:lnTo>
                    <a:lnTo>
                      <a:pt x="1135" y="658"/>
                    </a:lnTo>
                    <a:lnTo>
                      <a:pt x="1129" y="655"/>
                    </a:lnTo>
                    <a:lnTo>
                      <a:pt x="1123" y="651"/>
                    </a:lnTo>
                    <a:lnTo>
                      <a:pt x="1118" y="648"/>
                    </a:lnTo>
                    <a:lnTo>
                      <a:pt x="1108" y="642"/>
                    </a:lnTo>
                    <a:lnTo>
                      <a:pt x="1100" y="635"/>
                    </a:lnTo>
                    <a:lnTo>
                      <a:pt x="1097" y="631"/>
                    </a:lnTo>
                    <a:lnTo>
                      <a:pt x="1095" y="626"/>
                    </a:lnTo>
                    <a:lnTo>
                      <a:pt x="1090" y="617"/>
                    </a:lnTo>
                    <a:lnTo>
                      <a:pt x="1088" y="607"/>
                    </a:lnTo>
                    <a:lnTo>
                      <a:pt x="1084" y="598"/>
                    </a:lnTo>
                    <a:lnTo>
                      <a:pt x="1078" y="589"/>
                    </a:lnTo>
                    <a:lnTo>
                      <a:pt x="1070" y="581"/>
                    </a:lnTo>
                    <a:lnTo>
                      <a:pt x="1060" y="574"/>
                    </a:lnTo>
                    <a:lnTo>
                      <a:pt x="1050" y="566"/>
                    </a:lnTo>
                    <a:lnTo>
                      <a:pt x="1038" y="560"/>
                    </a:lnTo>
                    <a:lnTo>
                      <a:pt x="1022" y="554"/>
                    </a:lnTo>
                    <a:lnTo>
                      <a:pt x="1012" y="551"/>
                    </a:lnTo>
                    <a:lnTo>
                      <a:pt x="1006" y="550"/>
                    </a:lnTo>
                    <a:lnTo>
                      <a:pt x="1002" y="550"/>
                    </a:lnTo>
                    <a:lnTo>
                      <a:pt x="996" y="550"/>
                    </a:lnTo>
                    <a:lnTo>
                      <a:pt x="989" y="550"/>
                    </a:lnTo>
                    <a:lnTo>
                      <a:pt x="971" y="553"/>
                    </a:lnTo>
                    <a:lnTo>
                      <a:pt x="957" y="555"/>
                    </a:lnTo>
                    <a:lnTo>
                      <a:pt x="951" y="556"/>
                    </a:lnTo>
                    <a:lnTo>
                      <a:pt x="943" y="556"/>
                    </a:lnTo>
                    <a:lnTo>
                      <a:pt x="938" y="556"/>
                    </a:lnTo>
                    <a:lnTo>
                      <a:pt x="933" y="556"/>
                    </a:lnTo>
                    <a:lnTo>
                      <a:pt x="928" y="555"/>
                    </a:lnTo>
                    <a:lnTo>
                      <a:pt x="924" y="553"/>
                    </a:lnTo>
                    <a:lnTo>
                      <a:pt x="888" y="537"/>
                    </a:lnTo>
                    <a:lnTo>
                      <a:pt x="850" y="517"/>
                    </a:lnTo>
                    <a:lnTo>
                      <a:pt x="837" y="510"/>
                    </a:lnTo>
                    <a:lnTo>
                      <a:pt x="825" y="503"/>
                    </a:lnTo>
                    <a:lnTo>
                      <a:pt x="812" y="494"/>
                    </a:lnTo>
                    <a:lnTo>
                      <a:pt x="800" y="487"/>
                    </a:lnTo>
                    <a:lnTo>
                      <a:pt x="794" y="482"/>
                    </a:lnTo>
                    <a:lnTo>
                      <a:pt x="789" y="478"/>
                    </a:lnTo>
                    <a:lnTo>
                      <a:pt x="786" y="474"/>
                    </a:lnTo>
                    <a:lnTo>
                      <a:pt x="785" y="471"/>
                    </a:lnTo>
                    <a:lnTo>
                      <a:pt x="783" y="468"/>
                    </a:lnTo>
                    <a:lnTo>
                      <a:pt x="783" y="465"/>
                    </a:lnTo>
                    <a:lnTo>
                      <a:pt x="785" y="461"/>
                    </a:lnTo>
                    <a:lnTo>
                      <a:pt x="786" y="458"/>
                    </a:lnTo>
                    <a:lnTo>
                      <a:pt x="788" y="453"/>
                    </a:lnTo>
                    <a:lnTo>
                      <a:pt x="791" y="448"/>
                    </a:lnTo>
                    <a:lnTo>
                      <a:pt x="794" y="443"/>
                    </a:lnTo>
                    <a:lnTo>
                      <a:pt x="798" y="440"/>
                    </a:lnTo>
                    <a:lnTo>
                      <a:pt x="807" y="433"/>
                    </a:lnTo>
                    <a:lnTo>
                      <a:pt x="817" y="424"/>
                    </a:lnTo>
                    <a:lnTo>
                      <a:pt x="819" y="422"/>
                    </a:lnTo>
                    <a:lnTo>
                      <a:pt x="823" y="418"/>
                    </a:lnTo>
                    <a:lnTo>
                      <a:pt x="826" y="414"/>
                    </a:lnTo>
                    <a:lnTo>
                      <a:pt x="830" y="408"/>
                    </a:lnTo>
                    <a:lnTo>
                      <a:pt x="831" y="404"/>
                    </a:lnTo>
                    <a:lnTo>
                      <a:pt x="832" y="399"/>
                    </a:lnTo>
                    <a:lnTo>
                      <a:pt x="833" y="395"/>
                    </a:lnTo>
                    <a:lnTo>
                      <a:pt x="833" y="391"/>
                    </a:lnTo>
                    <a:lnTo>
                      <a:pt x="833" y="387"/>
                    </a:lnTo>
                    <a:lnTo>
                      <a:pt x="833" y="383"/>
                    </a:lnTo>
                    <a:lnTo>
                      <a:pt x="832" y="372"/>
                    </a:lnTo>
                    <a:lnTo>
                      <a:pt x="830" y="360"/>
                    </a:lnTo>
                    <a:lnTo>
                      <a:pt x="827" y="354"/>
                    </a:lnTo>
                    <a:lnTo>
                      <a:pt x="825" y="347"/>
                    </a:lnTo>
                    <a:lnTo>
                      <a:pt x="824" y="343"/>
                    </a:lnTo>
                    <a:lnTo>
                      <a:pt x="823" y="341"/>
                    </a:lnTo>
                    <a:lnTo>
                      <a:pt x="823" y="340"/>
                    </a:lnTo>
                    <a:lnTo>
                      <a:pt x="823" y="337"/>
                    </a:lnTo>
                    <a:lnTo>
                      <a:pt x="822" y="330"/>
                    </a:lnTo>
                    <a:lnTo>
                      <a:pt x="822" y="326"/>
                    </a:lnTo>
                    <a:lnTo>
                      <a:pt x="824" y="321"/>
                    </a:lnTo>
                    <a:lnTo>
                      <a:pt x="825" y="317"/>
                    </a:lnTo>
                    <a:lnTo>
                      <a:pt x="827" y="314"/>
                    </a:lnTo>
                    <a:lnTo>
                      <a:pt x="829" y="310"/>
                    </a:lnTo>
                    <a:lnTo>
                      <a:pt x="832" y="307"/>
                    </a:lnTo>
                    <a:lnTo>
                      <a:pt x="836" y="302"/>
                    </a:lnTo>
                    <a:lnTo>
                      <a:pt x="849" y="286"/>
                    </a:lnTo>
                    <a:lnTo>
                      <a:pt x="852" y="282"/>
                    </a:lnTo>
                    <a:lnTo>
                      <a:pt x="855" y="276"/>
                    </a:lnTo>
                    <a:lnTo>
                      <a:pt x="856" y="273"/>
                    </a:lnTo>
                    <a:lnTo>
                      <a:pt x="858" y="270"/>
                    </a:lnTo>
                    <a:lnTo>
                      <a:pt x="862" y="261"/>
                    </a:lnTo>
                    <a:lnTo>
                      <a:pt x="867" y="253"/>
                    </a:lnTo>
                    <a:lnTo>
                      <a:pt x="873" y="245"/>
                    </a:lnTo>
                    <a:lnTo>
                      <a:pt x="877" y="239"/>
                    </a:lnTo>
                    <a:lnTo>
                      <a:pt x="888" y="229"/>
                    </a:lnTo>
                    <a:lnTo>
                      <a:pt x="898" y="221"/>
                    </a:lnTo>
                    <a:lnTo>
                      <a:pt x="908" y="211"/>
                    </a:lnTo>
                    <a:lnTo>
                      <a:pt x="919" y="202"/>
                    </a:lnTo>
                    <a:lnTo>
                      <a:pt x="928" y="194"/>
                    </a:lnTo>
                    <a:lnTo>
                      <a:pt x="938" y="185"/>
                    </a:lnTo>
                    <a:lnTo>
                      <a:pt x="945" y="172"/>
                    </a:lnTo>
                    <a:lnTo>
                      <a:pt x="953" y="159"/>
                    </a:lnTo>
                    <a:lnTo>
                      <a:pt x="952" y="154"/>
                    </a:lnTo>
                    <a:lnTo>
                      <a:pt x="952" y="150"/>
                    </a:lnTo>
                    <a:lnTo>
                      <a:pt x="948" y="148"/>
                    </a:lnTo>
                    <a:lnTo>
                      <a:pt x="943" y="147"/>
                    </a:lnTo>
                    <a:lnTo>
                      <a:pt x="921" y="135"/>
                    </a:lnTo>
                    <a:lnTo>
                      <a:pt x="913" y="129"/>
                    </a:lnTo>
                    <a:lnTo>
                      <a:pt x="906" y="125"/>
                    </a:lnTo>
                    <a:lnTo>
                      <a:pt x="901" y="120"/>
                    </a:lnTo>
                    <a:lnTo>
                      <a:pt x="899" y="118"/>
                    </a:lnTo>
                    <a:lnTo>
                      <a:pt x="899" y="114"/>
                    </a:lnTo>
                    <a:lnTo>
                      <a:pt x="899" y="112"/>
                    </a:lnTo>
                    <a:lnTo>
                      <a:pt x="898" y="102"/>
                    </a:lnTo>
                    <a:lnTo>
                      <a:pt x="894" y="90"/>
                    </a:lnTo>
                    <a:lnTo>
                      <a:pt x="892" y="82"/>
                    </a:lnTo>
                    <a:lnTo>
                      <a:pt x="888" y="71"/>
                    </a:lnTo>
                    <a:lnTo>
                      <a:pt x="886" y="61"/>
                    </a:lnTo>
                    <a:lnTo>
                      <a:pt x="885" y="50"/>
                    </a:lnTo>
                    <a:lnTo>
                      <a:pt x="886" y="32"/>
                    </a:lnTo>
                    <a:lnTo>
                      <a:pt x="889" y="19"/>
                    </a:lnTo>
                    <a:lnTo>
                      <a:pt x="888" y="14"/>
                    </a:lnTo>
                    <a:lnTo>
                      <a:pt x="887" y="8"/>
                    </a:lnTo>
                    <a:lnTo>
                      <a:pt x="886" y="5"/>
                    </a:lnTo>
                    <a:lnTo>
                      <a:pt x="883" y="2"/>
                    </a:lnTo>
                    <a:lnTo>
                      <a:pt x="881" y="1"/>
                    </a:lnTo>
                    <a:lnTo>
                      <a:pt x="876" y="0"/>
                    </a:lnTo>
                    <a:lnTo>
                      <a:pt x="865" y="0"/>
                    </a:lnTo>
                    <a:lnTo>
                      <a:pt x="855" y="0"/>
                    </a:lnTo>
                    <a:lnTo>
                      <a:pt x="844" y="1"/>
                    </a:lnTo>
                    <a:lnTo>
                      <a:pt x="837" y="1"/>
                    </a:lnTo>
                    <a:lnTo>
                      <a:pt x="826" y="5"/>
                    </a:lnTo>
                    <a:lnTo>
                      <a:pt x="817" y="8"/>
                    </a:lnTo>
                    <a:lnTo>
                      <a:pt x="810" y="13"/>
                    </a:lnTo>
                    <a:lnTo>
                      <a:pt x="804" y="18"/>
                    </a:lnTo>
                    <a:lnTo>
                      <a:pt x="799" y="21"/>
                    </a:lnTo>
                    <a:lnTo>
                      <a:pt x="794" y="22"/>
                    </a:lnTo>
                    <a:lnTo>
                      <a:pt x="787" y="24"/>
                    </a:lnTo>
                    <a:lnTo>
                      <a:pt x="780" y="24"/>
                    </a:lnTo>
                    <a:lnTo>
                      <a:pt x="764" y="24"/>
                    </a:lnTo>
                    <a:lnTo>
                      <a:pt x="749" y="24"/>
                    </a:lnTo>
                    <a:lnTo>
                      <a:pt x="742" y="25"/>
                    </a:lnTo>
                    <a:lnTo>
                      <a:pt x="736" y="27"/>
                    </a:lnTo>
                    <a:lnTo>
                      <a:pt x="731" y="31"/>
                    </a:lnTo>
                    <a:lnTo>
                      <a:pt x="728" y="37"/>
                    </a:lnTo>
                    <a:lnTo>
                      <a:pt x="725" y="43"/>
                    </a:lnTo>
                    <a:lnTo>
                      <a:pt x="723" y="50"/>
                    </a:lnTo>
                    <a:lnTo>
                      <a:pt x="722" y="58"/>
                    </a:lnTo>
                    <a:lnTo>
                      <a:pt x="722" y="68"/>
                    </a:lnTo>
                    <a:lnTo>
                      <a:pt x="722" y="75"/>
                    </a:lnTo>
                    <a:lnTo>
                      <a:pt x="719" y="81"/>
                    </a:lnTo>
                    <a:lnTo>
                      <a:pt x="718" y="84"/>
                    </a:lnTo>
                    <a:lnTo>
                      <a:pt x="715" y="87"/>
                    </a:lnTo>
                    <a:lnTo>
                      <a:pt x="710" y="88"/>
                    </a:lnTo>
                    <a:lnTo>
                      <a:pt x="704" y="88"/>
                    </a:lnTo>
                    <a:lnTo>
                      <a:pt x="698" y="87"/>
                    </a:lnTo>
                    <a:lnTo>
                      <a:pt x="691" y="85"/>
                    </a:lnTo>
                    <a:lnTo>
                      <a:pt x="682" y="84"/>
                    </a:lnTo>
                    <a:lnTo>
                      <a:pt x="678" y="85"/>
                    </a:lnTo>
                    <a:lnTo>
                      <a:pt x="673" y="87"/>
                    </a:lnTo>
                    <a:lnTo>
                      <a:pt x="669" y="89"/>
                    </a:lnTo>
                    <a:lnTo>
                      <a:pt x="665" y="97"/>
                    </a:lnTo>
                    <a:lnTo>
                      <a:pt x="661" y="107"/>
                    </a:lnTo>
                    <a:lnTo>
                      <a:pt x="655" y="121"/>
                    </a:lnTo>
                    <a:lnTo>
                      <a:pt x="647" y="141"/>
                    </a:lnTo>
                    <a:lnTo>
                      <a:pt x="637" y="162"/>
                    </a:lnTo>
                    <a:lnTo>
                      <a:pt x="628" y="177"/>
                    </a:lnTo>
                    <a:lnTo>
                      <a:pt x="618" y="190"/>
                    </a:lnTo>
                    <a:lnTo>
                      <a:pt x="608" y="206"/>
                    </a:lnTo>
                    <a:lnTo>
                      <a:pt x="597" y="221"/>
                    </a:lnTo>
                    <a:lnTo>
                      <a:pt x="590" y="236"/>
                    </a:lnTo>
                    <a:lnTo>
                      <a:pt x="587" y="254"/>
                    </a:lnTo>
                    <a:lnTo>
                      <a:pt x="585" y="274"/>
                    </a:lnTo>
                    <a:lnTo>
                      <a:pt x="585" y="285"/>
                    </a:lnTo>
                    <a:lnTo>
                      <a:pt x="584" y="295"/>
                    </a:lnTo>
                    <a:lnTo>
                      <a:pt x="581" y="303"/>
                    </a:lnTo>
                    <a:lnTo>
                      <a:pt x="578" y="310"/>
                    </a:lnTo>
                    <a:lnTo>
                      <a:pt x="574" y="316"/>
                    </a:lnTo>
                    <a:lnTo>
                      <a:pt x="572" y="322"/>
                    </a:lnTo>
                    <a:lnTo>
                      <a:pt x="571" y="328"/>
                    </a:lnTo>
                    <a:lnTo>
                      <a:pt x="569" y="335"/>
                    </a:lnTo>
                    <a:lnTo>
                      <a:pt x="568" y="348"/>
                    </a:lnTo>
                    <a:lnTo>
                      <a:pt x="567" y="360"/>
                    </a:lnTo>
                    <a:lnTo>
                      <a:pt x="567" y="389"/>
                    </a:lnTo>
                    <a:lnTo>
                      <a:pt x="568" y="412"/>
                    </a:lnTo>
                    <a:lnTo>
                      <a:pt x="568" y="423"/>
                    </a:lnTo>
                    <a:lnTo>
                      <a:pt x="567" y="435"/>
                    </a:lnTo>
                    <a:lnTo>
                      <a:pt x="564" y="447"/>
                    </a:lnTo>
                    <a:lnTo>
                      <a:pt x="556" y="460"/>
                    </a:lnTo>
                    <a:lnTo>
                      <a:pt x="549" y="474"/>
                    </a:lnTo>
                    <a:lnTo>
                      <a:pt x="545" y="492"/>
                    </a:lnTo>
                    <a:lnTo>
                      <a:pt x="542" y="500"/>
                    </a:lnTo>
                    <a:lnTo>
                      <a:pt x="541" y="510"/>
                    </a:lnTo>
                    <a:lnTo>
                      <a:pt x="541" y="519"/>
                    </a:lnTo>
                    <a:lnTo>
                      <a:pt x="541" y="528"/>
                    </a:lnTo>
                    <a:lnTo>
                      <a:pt x="543" y="551"/>
                    </a:lnTo>
                    <a:lnTo>
                      <a:pt x="545" y="581"/>
                    </a:lnTo>
                    <a:lnTo>
                      <a:pt x="545" y="597"/>
                    </a:lnTo>
                    <a:lnTo>
                      <a:pt x="543" y="612"/>
                    </a:lnTo>
                    <a:lnTo>
                      <a:pt x="541" y="627"/>
                    </a:lnTo>
                    <a:lnTo>
                      <a:pt x="536" y="642"/>
                    </a:lnTo>
                    <a:lnTo>
                      <a:pt x="533" y="652"/>
                    </a:lnTo>
                    <a:lnTo>
                      <a:pt x="528" y="660"/>
                    </a:lnTo>
                    <a:lnTo>
                      <a:pt x="524" y="664"/>
                    </a:lnTo>
                    <a:lnTo>
                      <a:pt x="522" y="666"/>
                    </a:lnTo>
                    <a:lnTo>
                      <a:pt x="515" y="664"/>
                    </a:lnTo>
                    <a:lnTo>
                      <a:pt x="508" y="663"/>
                    </a:lnTo>
                    <a:lnTo>
                      <a:pt x="496" y="663"/>
                    </a:lnTo>
                    <a:lnTo>
                      <a:pt x="480" y="664"/>
                    </a:lnTo>
                    <a:lnTo>
                      <a:pt x="473" y="666"/>
                    </a:lnTo>
                    <a:lnTo>
                      <a:pt x="468" y="667"/>
                    </a:lnTo>
                    <a:lnTo>
                      <a:pt x="464" y="669"/>
                    </a:lnTo>
                    <a:lnTo>
                      <a:pt x="463" y="671"/>
                    </a:lnTo>
                    <a:lnTo>
                      <a:pt x="464" y="679"/>
                    </a:lnTo>
                    <a:lnTo>
                      <a:pt x="465" y="686"/>
                    </a:lnTo>
                    <a:lnTo>
                      <a:pt x="464" y="688"/>
                    </a:lnTo>
                    <a:lnTo>
                      <a:pt x="464" y="692"/>
                    </a:lnTo>
                    <a:lnTo>
                      <a:pt x="463" y="693"/>
                    </a:lnTo>
                    <a:lnTo>
                      <a:pt x="460" y="695"/>
                    </a:lnTo>
                    <a:lnTo>
                      <a:pt x="453" y="696"/>
                    </a:lnTo>
                    <a:lnTo>
                      <a:pt x="446" y="696"/>
                    </a:lnTo>
                    <a:lnTo>
                      <a:pt x="438" y="695"/>
                    </a:lnTo>
                    <a:lnTo>
                      <a:pt x="427" y="693"/>
                    </a:lnTo>
                    <a:lnTo>
                      <a:pt x="413" y="689"/>
                    </a:lnTo>
                    <a:lnTo>
                      <a:pt x="397" y="685"/>
                    </a:lnTo>
                    <a:lnTo>
                      <a:pt x="389" y="682"/>
                    </a:lnTo>
                    <a:lnTo>
                      <a:pt x="382" y="681"/>
                    </a:lnTo>
                    <a:lnTo>
                      <a:pt x="376" y="682"/>
                    </a:lnTo>
                    <a:lnTo>
                      <a:pt x="370" y="683"/>
                    </a:lnTo>
                    <a:lnTo>
                      <a:pt x="358" y="690"/>
                    </a:lnTo>
                    <a:lnTo>
                      <a:pt x="342" y="700"/>
                    </a:lnTo>
                    <a:lnTo>
                      <a:pt x="334" y="706"/>
                    </a:lnTo>
                    <a:lnTo>
                      <a:pt x="325" y="711"/>
                    </a:lnTo>
                    <a:lnTo>
                      <a:pt x="315" y="714"/>
                    </a:lnTo>
                    <a:lnTo>
                      <a:pt x="304" y="718"/>
                    </a:lnTo>
                    <a:lnTo>
                      <a:pt x="295" y="721"/>
                    </a:lnTo>
                    <a:lnTo>
                      <a:pt x="287" y="725"/>
                    </a:lnTo>
                    <a:lnTo>
                      <a:pt x="281" y="729"/>
                    </a:lnTo>
                    <a:lnTo>
                      <a:pt x="275" y="732"/>
                    </a:lnTo>
                    <a:lnTo>
                      <a:pt x="265" y="740"/>
                    </a:lnTo>
                    <a:lnTo>
                      <a:pt x="254" y="748"/>
                    </a:lnTo>
                    <a:lnTo>
                      <a:pt x="244" y="755"/>
                    </a:lnTo>
                    <a:lnTo>
                      <a:pt x="233" y="761"/>
                    </a:lnTo>
                    <a:lnTo>
                      <a:pt x="228" y="763"/>
                    </a:lnTo>
                    <a:lnTo>
                      <a:pt x="222" y="764"/>
                    </a:lnTo>
                    <a:lnTo>
                      <a:pt x="215" y="765"/>
                    </a:lnTo>
                    <a:lnTo>
                      <a:pt x="207" y="765"/>
                    </a:lnTo>
                    <a:lnTo>
                      <a:pt x="187" y="765"/>
                    </a:lnTo>
                    <a:lnTo>
                      <a:pt x="167" y="765"/>
                    </a:lnTo>
                    <a:lnTo>
                      <a:pt x="147" y="765"/>
                    </a:lnTo>
                    <a:lnTo>
                      <a:pt x="128" y="764"/>
                    </a:lnTo>
                    <a:lnTo>
                      <a:pt x="119" y="762"/>
                    </a:lnTo>
                    <a:lnTo>
                      <a:pt x="108" y="762"/>
                    </a:lnTo>
                    <a:lnTo>
                      <a:pt x="98" y="762"/>
                    </a:lnTo>
                    <a:lnTo>
                      <a:pt x="88" y="762"/>
                    </a:lnTo>
                    <a:lnTo>
                      <a:pt x="79" y="763"/>
                    </a:lnTo>
                    <a:lnTo>
                      <a:pt x="70" y="765"/>
                    </a:lnTo>
                    <a:lnTo>
                      <a:pt x="62" y="768"/>
                    </a:lnTo>
                    <a:lnTo>
                      <a:pt x="57" y="771"/>
                    </a:lnTo>
                    <a:lnTo>
                      <a:pt x="54" y="775"/>
                    </a:lnTo>
                    <a:lnTo>
                      <a:pt x="51" y="778"/>
                    </a:lnTo>
                    <a:lnTo>
                      <a:pt x="51" y="783"/>
                    </a:lnTo>
                    <a:lnTo>
                      <a:pt x="51" y="788"/>
                    </a:lnTo>
                    <a:lnTo>
                      <a:pt x="50" y="792"/>
                    </a:lnTo>
                    <a:lnTo>
                      <a:pt x="49" y="795"/>
                    </a:lnTo>
                    <a:lnTo>
                      <a:pt x="45" y="797"/>
                    </a:lnTo>
                    <a:lnTo>
                      <a:pt x="38" y="797"/>
                    </a:lnTo>
                    <a:lnTo>
                      <a:pt x="30" y="799"/>
                    </a:lnTo>
                    <a:lnTo>
                      <a:pt x="20" y="801"/>
                    </a:lnTo>
                    <a:lnTo>
                      <a:pt x="12" y="803"/>
                    </a:lnTo>
                    <a:lnTo>
                      <a:pt x="4" y="809"/>
                    </a:lnTo>
                    <a:lnTo>
                      <a:pt x="0" y="812"/>
                    </a:lnTo>
                    <a:lnTo>
                      <a:pt x="0" y="814"/>
                    </a:lnTo>
                    <a:lnTo>
                      <a:pt x="2" y="815"/>
                    </a:lnTo>
                    <a:lnTo>
                      <a:pt x="6" y="815"/>
                    </a:lnTo>
                    <a:lnTo>
                      <a:pt x="17" y="815"/>
                    </a:lnTo>
                    <a:lnTo>
                      <a:pt x="29" y="815"/>
                    </a:lnTo>
                    <a:lnTo>
                      <a:pt x="44" y="815"/>
                    </a:lnTo>
                    <a:lnTo>
                      <a:pt x="61" y="815"/>
                    </a:lnTo>
                    <a:lnTo>
                      <a:pt x="69" y="815"/>
                    </a:lnTo>
                    <a:lnTo>
                      <a:pt x="77" y="816"/>
                    </a:lnTo>
                    <a:lnTo>
                      <a:pt x="86" y="816"/>
                    </a:lnTo>
                    <a:lnTo>
                      <a:pt x="93" y="819"/>
                    </a:lnTo>
                    <a:lnTo>
                      <a:pt x="108" y="822"/>
                    </a:lnTo>
                    <a:lnTo>
                      <a:pt x="123" y="824"/>
                    </a:lnTo>
                    <a:lnTo>
                      <a:pt x="137" y="824"/>
                    </a:lnTo>
                    <a:lnTo>
                      <a:pt x="149" y="824"/>
                    </a:lnTo>
                    <a:lnTo>
                      <a:pt x="155" y="822"/>
                    </a:lnTo>
                    <a:lnTo>
                      <a:pt x="159" y="822"/>
                    </a:lnTo>
                    <a:lnTo>
                      <a:pt x="164" y="822"/>
                    </a:lnTo>
                    <a:lnTo>
                      <a:pt x="168" y="825"/>
                    </a:lnTo>
                    <a:lnTo>
                      <a:pt x="169" y="827"/>
                    </a:lnTo>
                    <a:lnTo>
                      <a:pt x="170" y="833"/>
                    </a:lnTo>
                    <a:lnTo>
                      <a:pt x="170" y="837"/>
                    </a:lnTo>
                    <a:lnTo>
                      <a:pt x="170" y="840"/>
                    </a:lnTo>
                    <a:lnTo>
                      <a:pt x="169" y="843"/>
                    </a:lnTo>
                    <a:lnTo>
                      <a:pt x="168" y="845"/>
                    </a:lnTo>
                    <a:lnTo>
                      <a:pt x="156" y="855"/>
                    </a:lnTo>
                    <a:lnTo>
                      <a:pt x="146" y="863"/>
                    </a:lnTo>
                    <a:lnTo>
                      <a:pt x="132" y="872"/>
                    </a:lnTo>
                    <a:lnTo>
                      <a:pt x="118" y="881"/>
                    </a:lnTo>
                    <a:lnTo>
                      <a:pt x="114" y="883"/>
                    </a:lnTo>
                    <a:lnTo>
                      <a:pt x="113" y="884"/>
                    </a:lnTo>
                    <a:lnTo>
                      <a:pt x="112" y="887"/>
                    </a:lnTo>
                    <a:lnTo>
                      <a:pt x="113" y="889"/>
                    </a:lnTo>
                    <a:lnTo>
                      <a:pt x="115" y="893"/>
                    </a:lnTo>
                    <a:lnTo>
                      <a:pt x="119" y="897"/>
                    </a:lnTo>
                    <a:lnTo>
                      <a:pt x="126" y="907"/>
                    </a:lnTo>
                    <a:lnTo>
                      <a:pt x="133" y="916"/>
                    </a:lnTo>
                    <a:lnTo>
                      <a:pt x="137" y="920"/>
                    </a:lnTo>
                    <a:lnTo>
                      <a:pt x="140" y="921"/>
                    </a:lnTo>
                    <a:lnTo>
                      <a:pt x="144" y="922"/>
                    </a:lnTo>
                    <a:lnTo>
                      <a:pt x="147" y="921"/>
                    </a:lnTo>
                    <a:lnTo>
                      <a:pt x="155" y="918"/>
                    </a:lnTo>
                    <a:lnTo>
                      <a:pt x="162" y="912"/>
                    </a:lnTo>
                    <a:lnTo>
                      <a:pt x="170" y="907"/>
                    </a:lnTo>
                    <a:lnTo>
                      <a:pt x="178" y="903"/>
                    </a:lnTo>
                    <a:lnTo>
                      <a:pt x="183" y="903"/>
                    </a:lnTo>
                    <a:lnTo>
                      <a:pt x="188" y="904"/>
                    </a:lnTo>
                    <a:lnTo>
                      <a:pt x="193" y="907"/>
                    </a:lnTo>
                    <a:lnTo>
                      <a:pt x="196" y="912"/>
                    </a:lnTo>
                    <a:lnTo>
                      <a:pt x="205" y="925"/>
                    </a:lnTo>
                    <a:lnTo>
                      <a:pt x="213" y="941"/>
                    </a:lnTo>
                    <a:lnTo>
                      <a:pt x="216" y="950"/>
                    </a:lnTo>
                    <a:lnTo>
                      <a:pt x="221" y="958"/>
                    </a:lnTo>
                    <a:lnTo>
                      <a:pt x="226" y="965"/>
                    </a:lnTo>
                    <a:lnTo>
                      <a:pt x="232" y="972"/>
                    </a:lnTo>
                    <a:lnTo>
                      <a:pt x="239" y="979"/>
                    </a:lnTo>
                    <a:lnTo>
                      <a:pt x="247" y="985"/>
                    </a:lnTo>
                    <a:lnTo>
                      <a:pt x="257" y="991"/>
                    </a:lnTo>
                    <a:lnTo>
                      <a:pt x="268" y="997"/>
                    </a:lnTo>
                    <a:lnTo>
                      <a:pt x="277" y="1003"/>
                    </a:lnTo>
                    <a:lnTo>
                      <a:pt x="284" y="1009"/>
                    </a:lnTo>
                    <a:lnTo>
                      <a:pt x="291" y="1014"/>
                    </a:lnTo>
                    <a:lnTo>
                      <a:pt x="295" y="1019"/>
                    </a:lnTo>
                    <a:lnTo>
                      <a:pt x="298" y="1027"/>
                    </a:lnTo>
                    <a:lnTo>
                      <a:pt x="301" y="1036"/>
                    </a:lnTo>
                    <a:lnTo>
                      <a:pt x="302" y="1041"/>
                    </a:lnTo>
                    <a:lnTo>
                      <a:pt x="304" y="1047"/>
                    </a:lnTo>
                    <a:lnTo>
                      <a:pt x="307" y="1053"/>
                    </a:lnTo>
                    <a:lnTo>
                      <a:pt x="312" y="1059"/>
                    </a:lnTo>
                    <a:lnTo>
                      <a:pt x="322" y="1067"/>
                    </a:lnTo>
                    <a:lnTo>
                      <a:pt x="332" y="1074"/>
                    </a:lnTo>
                    <a:lnTo>
                      <a:pt x="336" y="1078"/>
                    </a:lnTo>
                    <a:lnTo>
                      <a:pt x="341" y="1082"/>
                    </a:lnTo>
                    <a:lnTo>
                      <a:pt x="346" y="1086"/>
                    </a:lnTo>
                    <a:lnTo>
                      <a:pt x="350" y="1092"/>
                    </a:lnTo>
                    <a:lnTo>
                      <a:pt x="352" y="1099"/>
                    </a:lnTo>
                    <a:lnTo>
                      <a:pt x="354" y="1105"/>
                    </a:lnTo>
                    <a:lnTo>
                      <a:pt x="356" y="1111"/>
                    </a:lnTo>
                    <a:lnTo>
                      <a:pt x="356" y="1116"/>
                    </a:lnTo>
                    <a:lnTo>
                      <a:pt x="354" y="1120"/>
                    </a:lnTo>
                    <a:lnTo>
                      <a:pt x="352" y="1124"/>
                    </a:lnTo>
                    <a:lnTo>
                      <a:pt x="348" y="1128"/>
                    </a:lnTo>
                    <a:lnTo>
                      <a:pt x="344" y="1131"/>
                    </a:lnTo>
                    <a:lnTo>
                      <a:pt x="333" y="1137"/>
                    </a:lnTo>
                    <a:lnTo>
                      <a:pt x="321" y="1142"/>
                    </a:lnTo>
                    <a:lnTo>
                      <a:pt x="315" y="1145"/>
                    </a:lnTo>
                    <a:lnTo>
                      <a:pt x="312" y="1148"/>
                    </a:lnTo>
                    <a:lnTo>
                      <a:pt x="308" y="1153"/>
                    </a:lnTo>
                    <a:lnTo>
                      <a:pt x="308" y="1160"/>
                    </a:lnTo>
                    <a:lnTo>
                      <a:pt x="308" y="1167"/>
                    </a:lnTo>
                    <a:lnTo>
                      <a:pt x="309" y="1173"/>
                    </a:lnTo>
                    <a:lnTo>
                      <a:pt x="312" y="1179"/>
                    </a:lnTo>
                    <a:lnTo>
                      <a:pt x="314" y="1184"/>
                    </a:lnTo>
                    <a:lnTo>
                      <a:pt x="320" y="1194"/>
                    </a:lnTo>
                    <a:lnTo>
                      <a:pt x="323" y="1206"/>
                    </a:lnTo>
                    <a:lnTo>
                      <a:pt x="327" y="1212"/>
                    </a:lnTo>
                    <a:lnTo>
                      <a:pt x="332" y="1218"/>
                    </a:lnTo>
                    <a:lnTo>
                      <a:pt x="338" y="1224"/>
                    </a:lnTo>
                    <a:lnTo>
                      <a:pt x="345" y="1229"/>
                    </a:lnTo>
                    <a:lnTo>
                      <a:pt x="352" y="1235"/>
                    </a:lnTo>
                    <a:lnTo>
                      <a:pt x="358" y="1240"/>
                    </a:lnTo>
                    <a:lnTo>
                      <a:pt x="363" y="1244"/>
                    </a:lnTo>
                    <a:lnTo>
                      <a:pt x="366" y="1250"/>
                    </a:lnTo>
                    <a:lnTo>
                      <a:pt x="371" y="1263"/>
                    </a:lnTo>
                    <a:lnTo>
                      <a:pt x="377" y="1280"/>
                    </a:lnTo>
                    <a:lnTo>
                      <a:pt x="383" y="1298"/>
                    </a:lnTo>
                    <a:lnTo>
                      <a:pt x="388" y="1311"/>
                    </a:lnTo>
                    <a:lnTo>
                      <a:pt x="392" y="1319"/>
                    </a:lnTo>
                    <a:lnTo>
                      <a:pt x="394" y="1326"/>
                    </a:lnTo>
                    <a:lnTo>
                      <a:pt x="394" y="1334"/>
                    </a:lnTo>
                    <a:lnTo>
                      <a:pt x="392" y="1343"/>
                    </a:lnTo>
                    <a:lnTo>
                      <a:pt x="389" y="1354"/>
                    </a:lnTo>
                    <a:lnTo>
                      <a:pt x="388" y="1361"/>
                    </a:lnTo>
                    <a:lnTo>
                      <a:pt x="389" y="1364"/>
                    </a:lnTo>
                    <a:lnTo>
                      <a:pt x="390" y="1368"/>
                    </a:lnTo>
                    <a:lnTo>
                      <a:pt x="392" y="1370"/>
                    </a:lnTo>
                    <a:lnTo>
                      <a:pt x="396" y="1373"/>
                    </a:lnTo>
                    <a:lnTo>
                      <a:pt x="399" y="1376"/>
                    </a:lnTo>
                    <a:lnTo>
                      <a:pt x="402" y="1380"/>
                    </a:lnTo>
                    <a:lnTo>
                      <a:pt x="403" y="1385"/>
                    </a:lnTo>
                    <a:lnTo>
                      <a:pt x="404" y="1391"/>
                    </a:lnTo>
                    <a:lnTo>
                      <a:pt x="404" y="1397"/>
                    </a:lnTo>
                    <a:lnTo>
                      <a:pt x="403" y="1402"/>
                    </a:lnTo>
                    <a:lnTo>
                      <a:pt x="401" y="1407"/>
                    </a:lnTo>
                    <a:lnTo>
                      <a:pt x="398" y="1411"/>
                    </a:lnTo>
                    <a:lnTo>
                      <a:pt x="391" y="1418"/>
                    </a:lnTo>
                    <a:lnTo>
                      <a:pt x="383" y="1426"/>
                    </a:lnTo>
                    <a:lnTo>
                      <a:pt x="378" y="1430"/>
                    </a:lnTo>
                    <a:lnTo>
                      <a:pt x="372" y="1432"/>
                    </a:lnTo>
                    <a:lnTo>
                      <a:pt x="366" y="1436"/>
                    </a:lnTo>
                    <a:lnTo>
                      <a:pt x="359" y="1438"/>
                    </a:lnTo>
                    <a:lnTo>
                      <a:pt x="352" y="1440"/>
                    </a:lnTo>
                    <a:lnTo>
                      <a:pt x="346" y="1443"/>
                    </a:lnTo>
                    <a:lnTo>
                      <a:pt x="342" y="1445"/>
                    </a:lnTo>
                    <a:lnTo>
                      <a:pt x="339" y="1449"/>
                    </a:lnTo>
                    <a:lnTo>
                      <a:pt x="335" y="1452"/>
                    </a:lnTo>
                    <a:lnTo>
                      <a:pt x="334" y="1457"/>
                    </a:lnTo>
                    <a:lnTo>
                      <a:pt x="333" y="1463"/>
                    </a:lnTo>
                    <a:lnTo>
                      <a:pt x="333" y="1470"/>
                    </a:lnTo>
                    <a:lnTo>
                      <a:pt x="334" y="1486"/>
                    </a:lnTo>
                    <a:lnTo>
                      <a:pt x="336" y="1502"/>
                    </a:lnTo>
                    <a:lnTo>
                      <a:pt x="340" y="1519"/>
                    </a:lnTo>
                    <a:lnTo>
                      <a:pt x="342" y="1533"/>
                    </a:lnTo>
                    <a:lnTo>
                      <a:pt x="344" y="1539"/>
                    </a:lnTo>
                    <a:lnTo>
                      <a:pt x="345" y="1545"/>
                    </a:lnTo>
                    <a:lnTo>
                      <a:pt x="346" y="1549"/>
                    </a:lnTo>
                    <a:lnTo>
                      <a:pt x="347" y="1551"/>
                    </a:lnTo>
                    <a:lnTo>
                      <a:pt x="350" y="1552"/>
                    </a:lnTo>
                    <a:lnTo>
                      <a:pt x="352" y="1553"/>
                    </a:lnTo>
                    <a:lnTo>
                      <a:pt x="356" y="1553"/>
                    </a:lnTo>
                    <a:lnTo>
                      <a:pt x="360" y="1552"/>
                    </a:lnTo>
                    <a:lnTo>
                      <a:pt x="364" y="1551"/>
                    </a:lnTo>
                    <a:lnTo>
                      <a:pt x="367" y="1550"/>
                    </a:lnTo>
                    <a:lnTo>
                      <a:pt x="371" y="1551"/>
                    </a:lnTo>
                    <a:lnTo>
                      <a:pt x="373" y="1551"/>
                    </a:lnTo>
                    <a:lnTo>
                      <a:pt x="376" y="1553"/>
                    </a:lnTo>
                    <a:lnTo>
                      <a:pt x="377" y="1556"/>
                    </a:lnTo>
                    <a:lnTo>
                      <a:pt x="379" y="1561"/>
                    </a:lnTo>
                    <a:lnTo>
                      <a:pt x="380" y="1566"/>
                    </a:lnTo>
                    <a:lnTo>
                      <a:pt x="382" y="1572"/>
                    </a:lnTo>
                    <a:lnTo>
                      <a:pt x="384" y="1577"/>
                    </a:lnTo>
                    <a:lnTo>
                      <a:pt x="386" y="1582"/>
                    </a:lnTo>
                    <a:lnTo>
                      <a:pt x="390" y="1585"/>
                    </a:lnTo>
                    <a:lnTo>
                      <a:pt x="394" y="1589"/>
                    </a:lnTo>
                    <a:lnTo>
                      <a:pt x="397" y="1591"/>
                    </a:lnTo>
                    <a:lnTo>
                      <a:pt x="401" y="1594"/>
                    </a:lnTo>
                    <a:lnTo>
                      <a:pt x="405" y="1595"/>
                    </a:lnTo>
                    <a:lnTo>
                      <a:pt x="409" y="1595"/>
                    </a:lnTo>
                    <a:lnTo>
                      <a:pt x="413" y="1595"/>
                    </a:lnTo>
                    <a:lnTo>
                      <a:pt x="417" y="1594"/>
                    </a:lnTo>
                    <a:lnTo>
                      <a:pt x="421" y="1591"/>
                    </a:lnTo>
                    <a:lnTo>
                      <a:pt x="432" y="1588"/>
                    </a:lnTo>
                    <a:lnTo>
                      <a:pt x="447" y="1584"/>
                    </a:lnTo>
                    <a:lnTo>
                      <a:pt x="463" y="1583"/>
                    </a:lnTo>
                    <a:lnTo>
                      <a:pt x="472" y="1583"/>
                    </a:lnTo>
                    <a:lnTo>
                      <a:pt x="476" y="1584"/>
                    </a:lnTo>
                    <a:lnTo>
                      <a:pt x="478" y="1585"/>
                    </a:lnTo>
                    <a:lnTo>
                      <a:pt x="480" y="1588"/>
                    </a:lnTo>
                    <a:lnTo>
                      <a:pt x="482" y="1590"/>
                    </a:lnTo>
                    <a:lnTo>
                      <a:pt x="484" y="1594"/>
                    </a:lnTo>
                    <a:lnTo>
                      <a:pt x="484" y="1597"/>
                    </a:lnTo>
                    <a:lnTo>
                      <a:pt x="482" y="1600"/>
                    </a:lnTo>
                    <a:lnTo>
                      <a:pt x="477" y="1600"/>
                    </a:lnTo>
                    <a:lnTo>
                      <a:pt x="471" y="1601"/>
                    </a:lnTo>
                    <a:lnTo>
                      <a:pt x="466" y="1603"/>
                    </a:lnTo>
                    <a:lnTo>
                      <a:pt x="465" y="1606"/>
                    </a:lnTo>
                    <a:lnTo>
                      <a:pt x="464" y="1608"/>
                    </a:lnTo>
                    <a:lnTo>
                      <a:pt x="465" y="1610"/>
                    </a:lnTo>
                    <a:lnTo>
                      <a:pt x="466" y="1614"/>
                    </a:lnTo>
                    <a:lnTo>
                      <a:pt x="472" y="1622"/>
                    </a:lnTo>
                    <a:lnTo>
                      <a:pt x="479" y="1631"/>
                    </a:lnTo>
                    <a:lnTo>
                      <a:pt x="487" y="1641"/>
                    </a:lnTo>
                    <a:lnTo>
                      <a:pt x="496" y="1653"/>
                    </a:lnTo>
                    <a:lnTo>
                      <a:pt x="501" y="1664"/>
                    </a:lnTo>
                    <a:lnTo>
                      <a:pt x="504" y="1670"/>
                    </a:lnTo>
                    <a:lnTo>
                      <a:pt x="505" y="1675"/>
                    </a:lnTo>
                    <a:lnTo>
                      <a:pt x="505" y="1679"/>
                    </a:lnTo>
                    <a:lnTo>
                      <a:pt x="506" y="1683"/>
                    </a:lnTo>
                    <a:lnTo>
                      <a:pt x="508" y="1685"/>
                    </a:lnTo>
                    <a:lnTo>
                      <a:pt x="509" y="1687"/>
                    </a:lnTo>
                    <a:lnTo>
                      <a:pt x="511" y="1687"/>
                    </a:lnTo>
                    <a:lnTo>
                      <a:pt x="516" y="1685"/>
                    </a:lnTo>
                    <a:lnTo>
                      <a:pt x="522" y="1681"/>
                    </a:lnTo>
                    <a:lnTo>
                      <a:pt x="527" y="1676"/>
                    </a:lnTo>
                    <a:lnTo>
                      <a:pt x="529" y="1672"/>
                    </a:lnTo>
                    <a:lnTo>
                      <a:pt x="531" y="1671"/>
                    </a:lnTo>
                    <a:lnTo>
                      <a:pt x="535" y="1672"/>
                    </a:lnTo>
                    <a:lnTo>
                      <a:pt x="540" y="1673"/>
                    </a:lnTo>
                    <a:lnTo>
                      <a:pt x="547" y="1676"/>
                    </a:lnTo>
                    <a:lnTo>
                      <a:pt x="559" y="1681"/>
                    </a:lnTo>
                    <a:lnTo>
                      <a:pt x="564" y="1685"/>
                    </a:lnTo>
                    <a:lnTo>
                      <a:pt x="565" y="1687"/>
                    </a:lnTo>
                    <a:lnTo>
                      <a:pt x="565" y="1689"/>
                    </a:lnTo>
                    <a:lnTo>
                      <a:pt x="565" y="1691"/>
                    </a:lnTo>
                    <a:lnTo>
                      <a:pt x="562" y="1694"/>
                    </a:lnTo>
                    <a:lnTo>
                      <a:pt x="550" y="1704"/>
                    </a:lnTo>
                    <a:lnTo>
                      <a:pt x="536" y="1717"/>
                    </a:lnTo>
                    <a:lnTo>
                      <a:pt x="535" y="1720"/>
                    </a:lnTo>
                    <a:lnTo>
                      <a:pt x="534" y="1723"/>
                    </a:lnTo>
                    <a:lnTo>
                      <a:pt x="534" y="1726"/>
                    </a:lnTo>
                    <a:lnTo>
                      <a:pt x="535" y="1727"/>
                    </a:lnTo>
                    <a:lnTo>
                      <a:pt x="537" y="1728"/>
                    </a:lnTo>
                    <a:lnTo>
                      <a:pt x="541" y="1728"/>
                    </a:lnTo>
                    <a:lnTo>
                      <a:pt x="545" y="1728"/>
                    </a:lnTo>
                    <a:lnTo>
                      <a:pt x="549" y="1727"/>
                    </a:lnTo>
                    <a:lnTo>
                      <a:pt x="566" y="1719"/>
                    </a:lnTo>
                    <a:lnTo>
                      <a:pt x="578" y="1710"/>
                    </a:lnTo>
                    <a:lnTo>
                      <a:pt x="580" y="1709"/>
                    </a:lnTo>
                    <a:lnTo>
                      <a:pt x="583" y="1709"/>
                    </a:lnTo>
                    <a:lnTo>
                      <a:pt x="584" y="1710"/>
                    </a:lnTo>
                    <a:lnTo>
                      <a:pt x="585" y="1711"/>
                    </a:lnTo>
                    <a:lnTo>
                      <a:pt x="587" y="1716"/>
                    </a:lnTo>
                    <a:lnTo>
                      <a:pt x="587" y="1725"/>
                    </a:lnTo>
                    <a:lnTo>
                      <a:pt x="589" y="1728"/>
                    </a:lnTo>
                    <a:lnTo>
                      <a:pt x="590" y="1733"/>
                    </a:lnTo>
                    <a:lnTo>
                      <a:pt x="591" y="1736"/>
                    </a:lnTo>
                    <a:lnTo>
                      <a:pt x="594" y="1740"/>
                    </a:lnTo>
                    <a:lnTo>
                      <a:pt x="599" y="1747"/>
                    </a:lnTo>
                    <a:lnTo>
                      <a:pt x="604" y="1751"/>
                    </a:lnTo>
                    <a:lnTo>
                      <a:pt x="606" y="1752"/>
                    </a:lnTo>
                    <a:lnTo>
                      <a:pt x="609" y="1752"/>
                    </a:lnTo>
                    <a:lnTo>
                      <a:pt x="610" y="1751"/>
                    </a:lnTo>
                    <a:lnTo>
                      <a:pt x="612" y="1750"/>
                    </a:lnTo>
                    <a:lnTo>
                      <a:pt x="617" y="1744"/>
                    </a:lnTo>
                    <a:lnTo>
                      <a:pt x="622" y="1736"/>
                    </a:lnTo>
                    <a:lnTo>
                      <a:pt x="624" y="1733"/>
                    </a:lnTo>
                    <a:lnTo>
                      <a:pt x="628" y="1730"/>
                    </a:lnTo>
                    <a:lnTo>
                      <a:pt x="631" y="1728"/>
                    </a:lnTo>
                    <a:lnTo>
                      <a:pt x="636" y="1728"/>
                    </a:lnTo>
                    <a:lnTo>
                      <a:pt x="641" y="1729"/>
                    </a:lnTo>
                    <a:lnTo>
                      <a:pt x="644" y="1732"/>
                    </a:lnTo>
                    <a:lnTo>
                      <a:pt x="648" y="1734"/>
                    </a:lnTo>
                    <a:lnTo>
                      <a:pt x="649" y="1740"/>
                    </a:lnTo>
                    <a:lnTo>
                      <a:pt x="652" y="1750"/>
                    </a:lnTo>
                    <a:lnTo>
                      <a:pt x="654" y="1760"/>
                    </a:lnTo>
                    <a:lnTo>
                      <a:pt x="657" y="1770"/>
                    </a:lnTo>
                    <a:lnTo>
                      <a:pt x="665" y="1782"/>
                    </a:lnTo>
                    <a:lnTo>
                      <a:pt x="672" y="1793"/>
                    </a:lnTo>
                    <a:lnTo>
                      <a:pt x="678" y="1803"/>
                    </a:lnTo>
                    <a:lnTo>
                      <a:pt x="682" y="1810"/>
                    </a:lnTo>
                    <a:lnTo>
                      <a:pt x="687" y="1814"/>
                    </a:lnTo>
                    <a:lnTo>
                      <a:pt x="690" y="1815"/>
                    </a:lnTo>
                    <a:lnTo>
                      <a:pt x="693" y="1814"/>
                    </a:lnTo>
                    <a:lnTo>
                      <a:pt x="698" y="1813"/>
                    </a:lnTo>
                    <a:lnTo>
                      <a:pt x="701" y="1810"/>
                    </a:lnTo>
                    <a:lnTo>
                      <a:pt x="711" y="1803"/>
                    </a:lnTo>
                    <a:lnTo>
                      <a:pt x="719" y="1796"/>
                    </a:lnTo>
                    <a:lnTo>
                      <a:pt x="723" y="1792"/>
                    </a:lnTo>
                    <a:lnTo>
                      <a:pt x="726" y="1786"/>
                    </a:lnTo>
                    <a:lnTo>
                      <a:pt x="729" y="1780"/>
                    </a:lnTo>
                    <a:lnTo>
                      <a:pt x="731" y="1773"/>
                    </a:lnTo>
                    <a:lnTo>
                      <a:pt x="735" y="1757"/>
                    </a:lnTo>
                    <a:lnTo>
                      <a:pt x="737" y="1740"/>
                    </a:lnTo>
                    <a:lnTo>
                      <a:pt x="738" y="1730"/>
                    </a:lnTo>
                    <a:lnTo>
                      <a:pt x="738" y="1723"/>
                    </a:lnTo>
                    <a:lnTo>
                      <a:pt x="737" y="1716"/>
                    </a:lnTo>
                    <a:lnTo>
                      <a:pt x="736" y="1709"/>
                    </a:lnTo>
                    <a:lnTo>
                      <a:pt x="732" y="1697"/>
                    </a:lnTo>
                    <a:lnTo>
                      <a:pt x="731" y="1685"/>
                    </a:lnTo>
                    <a:lnTo>
                      <a:pt x="731" y="1672"/>
                    </a:lnTo>
                    <a:lnTo>
                      <a:pt x="732" y="1659"/>
                    </a:lnTo>
                    <a:lnTo>
                      <a:pt x="734" y="1647"/>
                    </a:lnTo>
                    <a:lnTo>
                      <a:pt x="732" y="1638"/>
                    </a:lnTo>
                    <a:lnTo>
                      <a:pt x="729" y="1629"/>
                    </a:lnTo>
                    <a:lnTo>
                      <a:pt x="726" y="1620"/>
                    </a:lnTo>
                    <a:lnTo>
                      <a:pt x="725" y="1615"/>
                    </a:lnTo>
                    <a:lnTo>
                      <a:pt x="724" y="1610"/>
                    </a:lnTo>
                    <a:lnTo>
                      <a:pt x="725" y="1606"/>
                    </a:lnTo>
                    <a:lnTo>
                      <a:pt x="728" y="1600"/>
                    </a:lnTo>
                    <a:lnTo>
                      <a:pt x="730" y="1595"/>
                    </a:lnTo>
                    <a:lnTo>
                      <a:pt x="735" y="1591"/>
                    </a:lnTo>
                    <a:lnTo>
                      <a:pt x="741" y="1589"/>
                    </a:lnTo>
                    <a:lnTo>
                      <a:pt x="747" y="1587"/>
                    </a:lnTo>
                    <a:lnTo>
                      <a:pt x="753" y="1587"/>
                    </a:lnTo>
                    <a:lnTo>
                      <a:pt x="759" y="1588"/>
                    </a:lnTo>
                    <a:lnTo>
                      <a:pt x="763" y="1590"/>
                    </a:lnTo>
                    <a:lnTo>
                      <a:pt x="768" y="1594"/>
                    </a:lnTo>
                    <a:lnTo>
                      <a:pt x="775" y="1602"/>
                    </a:lnTo>
                    <a:lnTo>
                      <a:pt x="783" y="1608"/>
                    </a:lnTo>
                    <a:lnTo>
                      <a:pt x="787" y="1612"/>
                    </a:lnTo>
                    <a:lnTo>
                      <a:pt x="792" y="1614"/>
                    </a:lnTo>
                    <a:lnTo>
                      <a:pt x="798" y="1615"/>
                    </a:lnTo>
                    <a:lnTo>
                      <a:pt x="804" y="1616"/>
                    </a:lnTo>
                    <a:lnTo>
                      <a:pt x="808" y="1616"/>
                    </a:lnTo>
                    <a:lnTo>
                      <a:pt x="812" y="1616"/>
                    </a:lnTo>
                    <a:lnTo>
                      <a:pt x="816" y="1615"/>
                    </a:lnTo>
                    <a:lnTo>
                      <a:pt x="817" y="1613"/>
                    </a:lnTo>
                    <a:lnTo>
                      <a:pt x="819" y="1608"/>
                    </a:lnTo>
                    <a:lnTo>
                      <a:pt x="822" y="1602"/>
                    </a:lnTo>
                    <a:lnTo>
                      <a:pt x="824" y="1599"/>
                    </a:lnTo>
                    <a:lnTo>
                      <a:pt x="827" y="1595"/>
                    </a:lnTo>
                    <a:lnTo>
                      <a:pt x="833" y="1594"/>
                    </a:lnTo>
                    <a:lnTo>
                      <a:pt x="841" y="1594"/>
                    </a:lnTo>
                    <a:lnTo>
                      <a:pt x="850" y="1595"/>
                    </a:lnTo>
                    <a:lnTo>
                      <a:pt x="861" y="1594"/>
                    </a:lnTo>
                    <a:lnTo>
                      <a:pt x="864" y="1593"/>
                    </a:lnTo>
                    <a:lnTo>
                      <a:pt x="869" y="1590"/>
                    </a:lnTo>
                    <a:lnTo>
                      <a:pt x="873" y="1587"/>
                    </a:lnTo>
                    <a:lnTo>
                      <a:pt x="876" y="1581"/>
                    </a:lnTo>
                    <a:lnTo>
                      <a:pt x="877" y="1576"/>
                    </a:lnTo>
                    <a:lnTo>
                      <a:pt x="877" y="1570"/>
                    </a:lnTo>
                    <a:lnTo>
                      <a:pt x="876" y="1565"/>
                    </a:lnTo>
                    <a:lnTo>
                      <a:pt x="874" y="1561"/>
                    </a:lnTo>
                    <a:lnTo>
                      <a:pt x="867" y="1552"/>
                    </a:lnTo>
                    <a:lnTo>
                      <a:pt x="860" y="1544"/>
                    </a:lnTo>
                    <a:lnTo>
                      <a:pt x="858" y="1542"/>
                    </a:lnTo>
                    <a:lnTo>
                      <a:pt x="857" y="1538"/>
                    </a:lnTo>
                    <a:lnTo>
                      <a:pt x="856" y="1536"/>
                    </a:lnTo>
                    <a:lnTo>
                      <a:pt x="857" y="1532"/>
                    </a:lnTo>
                    <a:lnTo>
                      <a:pt x="861" y="1526"/>
                    </a:lnTo>
                    <a:lnTo>
                      <a:pt x="868" y="1520"/>
                    </a:lnTo>
                    <a:lnTo>
                      <a:pt x="875" y="1514"/>
                    </a:lnTo>
                    <a:lnTo>
                      <a:pt x="880" y="1507"/>
                    </a:lnTo>
                    <a:lnTo>
                      <a:pt x="882" y="1499"/>
                    </a:lnTo>
                    <a:lnTo>
                      <a:pt x="886" y="1484"/>
                    </a:lnTo>
                    <a:lnTo>
                      <a:pt x="890" y="1469"/>
                    </a:lnTo>
                    <a:lnTo>
                      <a:pt x="892" y="1452"/>
                    </a:lnTo>
                    <a:lnTo>
                      <a:pt x="892" y="1445"/>
                    </a:lnTo>
                    <a:lnTo>
                      <a:pt x="892" y="1438"/>
                    </a:lnTo>
                    <a:lnTo>
                      <a:pt x="889" y="1431"/>
                    </a:lnTo>
                    <a:lnTo>
                      <a:pt x="887" y="1425"/>
                    </a:lnTo>
                    <a:lnTo>
                      <a:pt x="880" y="1412"/>
                    </a:lnTo>
                    <a:lnTo>
                      <a:pt x="873" y="1401"/>
                    </a:lnTo>
                    <a:lnTo>
                      <a:pt x="868" y="1397"/>
                    </a:lnTo>
                    <a:lnTo>
                      <a:pt x="864" y="1392"/>
                    </a:lnTo>
                    <a:lnTo>
                      <a:pt x="861" y="1389"/>
                    </a:lnTo>
                    <a:lnTo>
                      <a:pt x="857" y="1387"/>
                    </a:lnTo>
                    <a:lnTo>
                      <a:pt x="850" y="1385"/>
                    </a:lnTo>
                    <a:lnTo>
                      <a:pt x="839" y="1382"/>
                    </a:lnTo>
                    <a:lnTo>
                      <a:pt x="829" y="1379"/>
                    </a:lnTo>
                    <a:lnTo>
                      <a:pt x="818" y="1375"/>
                    </a:lnTo>
                    <a:lnTo>
                      <a:pt x="814" y="1374"/>
                    </a:lnTo>
                    <a:lnTo>
                      <a:pt x="811" y="1373"/>
                    </a:lnTo>
                    <a:lnTo>
                      <a:pt x="799" y="1366"/>
                    </a:lnTo>
                    <a:lnTo>
                      <a:pt x="788" y="1358"/>
                    </a:lnTo>
                    <a:lnTo>
                      <a:pt x="782" y="1355"/>
                    </a:lnTo>
                    <a:lnTo>
                      <a:pt x="778" y="1353"/>
                    </a:lnTo>
                    <a:lnTo>
                      <a:pt x="774" y="1351"/>
                    </a:lnTo>
                    <a:lnTo>
                      <a:pt x="770" y="1350"/>
                    </a:lnTo>
                    <a:lnTo>
                      <a:pt x="764" y="1350"/>
                    </a:lnTo>
                    <a:lnTo>
                      <a:pt x="760" y="1351"/>
                    </a:lnTo>
                    <a:lnTo>
                      <a:pt x="757" y="1353"/>
                    </a:lnTo>
                    <a:lnTo>
                      <a:pt x="754" y="1355"/>
                    </a:lnTo>
                    <a:lnTo>
                      <a:pt x="749" y="1357"/>
                    </a:lnTo>
                    <a:lnTo>
                      <a:pt x="747" y="1357"/>
                    </a:lnTo>
                    <a:lnTo>
                      <a:pt x="745" y="1355"/>
                    </a:lnTo>
                    <a:lnTo>
                      <a:pt x="744" y="1353"/>
                    </a:lnTo>
                    <a:lnTo>
                      <a:pt x="744" y="1348"/>
                    </a:lnTo>
                    <a:lnTo>
                      <a:pt x="744" y="1342"/>
                    </a:lnTo>
                    <a:lnTo>
                      <a:pt x="747" y="1326"/>
                    </a:lnTo>
                    <a:lnTo>
                      <a:pt x="749" y="1312"/>
                    </a:lnTo>
                    <a:lnTo>
                      <a:pt x="751" y="1298"/>
                    </a:lnTo>
                    <a:lnTo>
                      <a:pt x="753" y="1285"/>
                    </a:lnTo>
                    <a:lnTo>
                      <a:pt x="753" y="1279"/>
                    </a:lnTo>
                    <a:lnTo>
                      <a:pt x="753" y="1274"/>
                    </a:lnTo>
                    <a:lnTo>
                      <a:pt x="751" y="1269"/>
                    </a:lnTo>
                    <a:lnTo>
                      <a:pt x="749" y="1265"/>
                    </a:lnTo>
                    <a:lnTo>
                      <a:pt x="747" y="1261"/>
                    </a:lnTo>
                    <a:lnTo>
                      <a:pt x="743" y="1257"/>
                    </a:lnTo>
                    <a:lnTo>
                      <a:pt x="737" y="1254"/>
                    </a:lnTo>
                    <a:lnTo>
                      <a:pt x="731" y="1249"/>
                    </a:lnTo>
                    <a:lnTo>
                      <a:pt x="718" y="1242"/>
                    </a:lnTo>
                    <a:lnTo>
                      <a:pt x="710" y="1235"/>
                    </a:lnTo>
                    <a:lnTo>
                      <a:pt x="707" y="1232"/>
                    </a:lnTo>
                    <a:lnTo>
                      <a:pt x="707" y="1230"/>
                    </a:lnTo>
                    <a:lnTo>
                      <a:pt x="710" y="1229"/>
                    </a:lnTo>
                    <a:lnTo>
                      <a:pt x="715" y="1228"/>
                    </a:lnTo>
                    <a:lnTo>
                      <a:pt x="724" y="1227"/>
                    </a:lnTo>
                    <a:lnTo>
                      <a:pt x="735" y="1227"/>
                    </a:lnTo>
                    <a:lnTo>
                      <a:pt x="738" y="1225"/>
                    </a:lnTo>
                    <a:lnTo>
                      <a:pt x="742" y="1224"/>
                    </a:lnTo>
                    <a:lnTo>
                      <a:pt x="744" y="1221"/>
                    </a:lnTo>
                    <a:lnTo>
                      <a:pt x="744" y="1217"/>
                    </a:lnTo>
                    <a:lnTo>
                      <a:pt x="744" y="1204"/>
                    </a:lnTo>
                    <a:lnTo>
                      <a:pt x="743" y="1188"/>
                    </a:lnTo>
                    <a:lnTo>
                      <a:pt x="743" y="1181"/>
                    </a:lnTo>
                    <a:lnTo>
                      <a:pt x="744" y="1173"/>
                    </a:lnTo>
                    <a:lnTo>
                      <a:pt x="745" y="1167"/>
                    </a:lnTo>
                    <a:lnTo>
                      <a:pt x="748" y="1161"/>
                    </a:lnTo>
                    <a:lnTo>
                      <a:pt x="751" y="1156"/>
                    </a:lnTo>
                    <a:lnTo>
                      <a:pt x="755" y="1154"/>
                    </a:lnTo>
                    <a:lnTo>
                      <a:pt x="760" y="1152"/>
                    </a:lnTo>
                    <a:lnTo>
                      <a:pt x="763" y="1152"/>
                    </a:lnTo>
                    <a:lnTo>
                      <a:pt x="773" y="1150"/>
                    </a:lnTo>
                    <a:lnTo>
                      <a:pt x="781" y="1150"/>
                    </a:lnTo>
                    <a:lnTo>
                      <a:pt x="787" y="1149"/>
                    </a:lnTo>
                    <a:lnTo>
                      <a:pt x="792" y="1148"/>
                    </a:lnTo>
                    <a:lnTo>
                      <a:pt x="794" y="1143"/>
                    </a:lnTo>
                    <a:lnTo>
                      <a:pt x="794" y="1136"/>
                    </a:lnTo>
                    <a:lnTo>
                      <a:pt x="794" y="1128"/>
                    </a:lnTo>
                    <a:lnTo>
                      <a:pt x="795" y="1120"/>
                    </a:lnTo>
                    <a:lnTo>
                      <a:pt x="798" y="1112"/>
                    </a:lnTo>
                    <a:lnTo>
                      <a:pt x="801" y="1106"/>
                    </a:lnTo>
                    <a:lnTo>
                      <a:pt x="802" y="1104"/>
                    </a:lnTo>
                    <a:lnTo>
                      <a:pt x="805" y="1099"/>
                    </a:lnTo>
                    <a:lnTo>
                      <a:pt x="805" y="1096"/>
                    </a:lnTo>
                    <a:lnTo>
                      <a:pt x="805" y="1091"/>
                    </a:lnTo>
                    <a:lnTo>
                      <a:pt x="805" y="1086"/>
                    </a:lnTo>
                    <a:lnTo>
                      <a:pt x="804" y="1083"/>
                    </a:lnTo>
                    <a:lnTo>
                      <a:pt x="801" y="1079"/>
                    </a:lnTo>
                    <a:lnTo>
                      <a:pt x="800" y="1077"/>
                    </a:lnTo>
                    <a:lnTo>
                      <a:pt x="792" y="1074"/>
                    </a:lnTo>
                    <a:lnTo>
                      <a:pt x="783" y="1072"/>
                    </a:lnTo>
                    <a:lnTo>
                      <a:pt x="779" y="1071"/>
                    </a:lnTo>
                    <a:lnTo>
                      <a:pt x="774" y="1068"/>
                    </a:lnTo>
                    <a:lnTo>
                      <a:pt x="772" y="1066"/>
                    </a:lnTo>
                    <a:lnTo>
                      <a:pt x="769" y="1063"/>
                    </a:lnTo>
                    <a:lnTo>
                      <a:pt x="768" y="1058"/>
                    </a:lnTo>
                    <a:lnTo>
                      <a:pt x="767" y="1053"/>
                    </a:lnTo>
                    <a:lnTo>
                      <a:pt x="768" y="1049"/>
                    </a:lnTo>
                    <a:lnTo>
                      <a:pt x="768" y="1045"/>
                    </a:lnTo>
                    <a:lnTo>
                      <a:pt x="770" y="1041"/>
                    </a:lnTo>
                    <a:lnTo>
                      <a:pt x="773" y="1040"/>
                    </a:lnTo>
                    <a:lnTo>
                      <a:pt x="775" y="1040"/>
                    </a:lnTo>
                    <a:lnTo>
                      <a:pt x="779" y="1042"/>
                    </a:lnTo>
                    <a:lnTo>
                      <a:pt x="782" y="1045"/>
                    </a:lnTo>
                    <a:lnTo>
                      <a:pt x="786" y="1046"/>
                    </a:lnTo>
                    <a:lnTo>
                      <a:pt x="788" y="1047"/>
                    </a:lnTo>
                    <a:lnTo>
                      <a:pt x="792" y="1046"/>
                    </a:lnTo>
                    <a:lnTo>
                      <a:pt x="794" y="1045"/>
                    </a:lnTo>
                    <a:lnTo>
                      <a:pt x="797" y="1042"/>
                    </a:lnTo>
                    <a:lnTo>
                      <a:pt x="799" y="1038"/>
                    </a:lnTo>
                    <a:lnTo>
                      <a:pt x="800" y="1033"/>
                    </a:lnTo>
                    <a:lnTo>
                      <a:pt x="801" y="1028"/>
                    </a:lnTo>
                    <a:lnTo>
                      <a:pt x="802" y="1022"/>
                    </a:lnTo>
                    <a:lnTo>
                      <a:pt x="801" y="1016"/>
                    </a:lnTo>
                    <a:lnTo>
                      <a:pt x="801" y="1011"/>
                    </a:lnTo>
                    <a:lnTo>
                      <a:pt x="799" y="1001"/>
                    </a:lnTo>
                    <a:lnTo>
                      <a:pt x="797" y="991"/>
                    </a:lnTo>
                    <a:lnTo>
                      <a:pt x="795" y="986"/>
                    </a:lnTo>
                    <a:lnTo>
                      <a:pt x="795" y="984"/>
                    </a:lnTo>
                    <a:lnTo>
                      <a:pt x="797" y="982"/>
                    </a:lnTo>
                    <a:lnTo>
                      <a:pt x="798" y="979"/>
                    </a:lnTo>
                    <a:lnTo>
                      <a:pt x="802" y="978"/>
                    </a:lnTo>
                    <a:lnTo>
                      <a:pt x="811" y="979"/>
                    </a:lnTo>
                    <a:lnTo>
                      <a:pt x="816" y="979"/>
                    </a:lnTo>
                    <a:lnTo>
                      <a:pt x="819" y="980"/>
                    </a:lnTo>
                    <a:lnTo>
                      <a:pt x="825" y="980"/>
                    </a:lnTo>
                    <a:lnTo>
                      <a:pt x="829" y="980"/>
                    </a:lnTo>
                    <a:lnTo>
                      <a:pt x="832" y="979"/>
                    </a:lnTo>
                    <a:lnTo>
                      <a:pt x="837" y="977"/>
                    </a:lnTo>
                    <a:lnTo>
                      <a:pt x="843" y="971"/>
                    </a:lnTo>
                    <a:lnTo>
                      <a:pt x="850" y="967"/>
                    </a:lnTo>
                    <a:lnTo>
                      <a:pt x="855" y="966"/>
                    </a:lnTo>
                    <a:lnTo>
                      <a:pt x="858" y="966"/>
                    </a:lnTo>
                    <a:lnTo>
                      <a:pt x="862" y="967"/>
                    </a:lnTo>
                    <a:lnTo>
                      <a:pt x="867" y="971"/>
                    </a:lnTo>
                    <a:lnTo>
                      <a:pt x="875" y="977"/>
                    </a:lnTo>
                    <a:lnTo>
                      <a:pt x="885" y="982"/>
                    </a:lnTo>
                    <a:lnTo>
                      <a:pt x="895" y="984"/>
                    </a:lnTo>
                    <a:lnTo>
                      <a:pt x="906" y="986"/>
                    </a:lnTo>
                    <a:lnTo>
                      <a:pt x="913" y="986"/>
                    </a:lnTo>
                    <a:lnTo>
                      <a:pt x="920" y="986"/>
                    </a:lnTo>
                    <a:close/>
                  </a:path>
                </a:pathLst>
              </a:custGeom>
              <a:solidFill>
                <a:srgbClr val="BFBFBF">
                  <a:alpha val="100000"/>
                </a:srgbClr>
              </a:solidFill>
              <a:ln w="9525" cap="flat" cmpd="sng">
                <a:solidFill>
                  <a:schemeClr val="bg1">
                    <a:alpha val="100000"/>
                  </a:schemeClr>
                </a:solidFill>
                <a:prstDash val="solid"/>
                <a:bevel/>
                <a:headEnd type="none" w="med" len="med"/>
                <a:tailEnd type="none" w="med" len="med"/>
              </a:ln>
            </p:spPr>
            <p:txBody>
              <a:bodyPr/>
              <a:lstStyle/>
              <a:p>
                <a:endParaRPr lang="zh-CN" altLang="en-US"/>
              </a:p>
            </p:txBody>
          </p:sp>
          <p:sp>
            <p:nvSpPr>
              <p:cNvPr id="44076" name="甘肃"/>
              <p:cNvSpPr/>
              <p:nvPr/>
            </p:nvSpPr>
            <p:spPr>
              <a:xfrm>
                <a:off x="1590696" y="1219264"/>
                <a:ext cx="1419243" cy="125736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5358" h="4735">
                    <a:moveTo>
                      <a:pt x="4783" y="2762"/>
                    </a:moveTo>
                    <a:lnTo>
                      <a:pt x="4788" y="2761"/>
                    </a:lnTo>
                    <a:lnTo>
                      <a:pt x="4797" y="2759"/>
                    </a:lnTo>
                    <a:lnTo>
                      <a:pt x="4806" y="2755"/>
                    </a:lnTo>
                    <a:lnTo>
                      <a:pt x="4818" y="2754"/>
                    </a:lnTo>
                    <a:lnTo>
                      <a:pt x="4832" y="2753"/>
                    </a:lnTo>
                    <a:lnTo>
                      <a:pt x="4846" y="2753"/>
                    </a:lnTo>
                    <a:lnTo>
                      <a:pt x="4851" y="2754"/>
                    </a:lnTo>
                    <a:lnTo>
                      <a:pt x="4856" y="2755"/>
                    </a:lnTo>
                    <a:lnTo>
                      <a:pt x="4861" y="2756"/>
                    </a:lnTo>
                    <a:lnTo>
                      <a:pt x="4865" y="2759"/>
                    </a:lnTo>
                    <a:lnTo>
                      <a:pt x="4871" y="2764"/>
                    </a:lnTo>
                    <a:lnTo>
                      <a:pt x="4878" y="2770"/>
                    </a:lnTo>
                    <a:lnTo>
                      <a:pt x="4880" y="2773"/>
                    </a:lnTo>
                    <a:lnTo>
                      <a:pt x="4882" y="2777"/>
                    </a:lnTo>
                    <a:lnTo>
                      <a:pt x="4884" y="2780"/>
                    </a:lnTo>
                    <a:lnTo>
                      <a:pt x="4885" y="2784"/>
                    </a:lnTo>
                    <a:lnTo>
                      <a:pt x="4882" y="2798"/>
                    </a:lnTo>
                    <a:lnTo>
                      <a:pt x="4878" y="2812"/>
                    </a:lnTo>
                    <a:lnTo>
                      <a:pt x="4876" y="2822"/>
                    </a:lnTo>
                    <a:lnTo>
                      <a:pt x="4876" y="2830"/>
                    </a:lnTo>
                    <a:lnTo>
                      <a:pt x="4876" y="2837"/>
                    </a:lnTo>
                    <a:lnTo>
                      <a:pt x="4878" y="2843"/>
                    </a:lnTo>
                    <a:lnTo>
                      <a:pt x="4878" y="2849"/>
                    </a:lnTo>
                    <a:lnTo>
                      <a:pt x="4879" y="2854"/>
                    </a:lnTo>
                    <a:lnTo>
                      <a:pt x="4879" y="2855"/>
                    </a:lnTo>
                    <a:lnTo>
                      <a:pt x="4880" y="2856"/>
                    </a:lnTo>
                    <a:lnTo>
                      <a:pt x="4891" y="2859"/>
                    </a:lnTo>
                    <a:lnTo>
                      <a:pt x="4907" y="2859"/>
                    </a:lnTo>
                    <a:lnTo>
                      <a:pt x="4917" y="2859"/>
                    </a:lnTo>
                    <a:lnTo>
                      <a:pt x="4929" y="2860"/>
                    </a:lnTo>
                    <a:lnTo>
                      <a:pt x="4941" y="2862"/>
                    </a:lnTo>
                    <a:lnTo>
                      <a:pt x="4954" y="2866"/>
                    </a:lnTo>
                    <a:lnTo>
                      <a:pt x="4956" y="2871"/>
                    </a:lnTo>
                    <a:lnTo>
                      <a:pt x="4958" y="2878"/>
                    </a:lnTo>
                    <a:lnTo>
                      <a:pt x="4960" y="2880"/>
                    </a:lnTo>
                    <a:lnTo>
                      <a:pt x="4960" y="2884"/>
                    </a:lnTo>
                    <a:lnTo>
                      <a:pt x="4962" y="2888"/>
                    </a:lnTo>
                    <a:lnTo>
                      <a:pt x="4964" y="2891"/>
                    </a:lnTo>
                    <a:lnTo>
                      <a:pt x="4968" y="2893"/>
                    </a:lnTo>
                    <a:lnTo>
                      <a:pt x="4970" y="2894"/>
                    </a:lnTo>
                    <a:lnTo>
                      <a:pt x="4975" y="2896"/>
                    </a:lnTo>
                    <a:lnTo>
                      <a:pt x="4980" y="2894"/>
                    </a:lnTo>
                    <a:lnTo>
                      <a:pt x="4987" y="2894"/>
                    </a:lnTo>
                    <a:lnTo>
                      <a:pt x="4994" y="2893"/>
                    </a:lnTo>
                    <a:lnTo>
                      <a:pt x="5002" y="2892"/>
                    </a:lnTo>
                    <a:lnTo>
                      <a:pt x="5011" y="2892"/>
                    </a:lnTo>
                    <a:lnTo>
                      <a:pt x="5024" y="2898"/>
                    </a:lnTo>
                    <a:lnTo>
                      <a:pt x="5036" y="2905"/>
                    </a:lnTo>
                    <a:lnTo>
                      <a:pt x="5055" y="2916"/>
                    </a:lnTo>
                    <a:lnTo>
                      <a:pt x="5071" y="2925"/>
                    </a:lnTo>
                    <a:lnTo>
                      <a:pt x="5076" y="2929"/>
                    </a:lnTo>
                    <a:lnTo>
                      <a:pt x="5081" y="2932"/>
                    </a:lnTo>
                    <a:lnTo>
                      <a:pt x="5084" y="2936"/>
                    </a:lnTo>
                    <a:lnTo>
                      <a:pt x="5088" y="2941"/>
                    </a:lnTo>
                    <a:lnTo>
                      <a:pt x="5089" y="2944"/>
                    </a:lnTo>
                    <a:lnTo>
                      <a:pt x="5089" y="2949"/>
                    </a:lnTo>
                    <a:lnTo>
                      <a:pt x="5090" y="2955"/>
                    </a:lnTo>
                    <a:lnTo>
                      <a:pt x="5093" y="2962"/>
                    </a:lnTo>
                    <a:lnTo>
                      <a:pt x="5095" y="2967"/>
                    </a:lnTo>
                    <a:lnTo>
                      <a:pt x="5099" y="2970"/>
                    </a:lnTo>
                    <a:lnTo>
                      <a:pt x="5104" y="2972"/>
                    </a:lnTo>
                    <a:lnTo>
                      <a:pt x="5107" y="2970"/>
                    </a:lnTo>
                    <a:lnTo>
                      <a:pt x="5111" y="2969"/>
                    </a:lnTo>
                    <a:lnTo>
                      <a:pt x="5115" y="2968"/>
                    </a:lnTo>
                    <a:lnTo>
                      <a:pt x="5118" y="2968"/>
                    </a:lnTo>
                    <a:lnTo>
                      <a:pt x="5121" y="2969"/>
                    </a:lnTo>
                    <a:lnTo>
                      <a:pt x="5123" y="2970"/>
                    </a:lnTo>
                    <a:lnTo>
                      <a:pt x="5125" y="2974"/>
                    </a:lnTo>
                    <a:lnTo>
                      <a:pt x="5127" y="2980"/>
                    </a:lnTo>
                    <a:lnTo>
                      <a:pt x="5128" y="2987"/>
                    </a:lnTo>
                    <a:lnTo>
                      <a:pt x="5131" y="2992"/>
                    </a:lnTo>
                    <a:lnTo>
                      <a:pt x="5133" y="2997"/>
                    </a:lnTo>
                    <a:lnTo>
                      <a:pt x="5139" y="3004"/>
                    </a:lnTo>
                    <a:lnTo>
                      <a:pt x="5144" y="3010"/>
                    </a:lnTo>
                    <a:lnTo>
                      <a:pt x="5151" y="3014"/>
                    </a:lnTo>
                    <a:lnTo>
                      <a:pt x="5158" y="3019"/>
                    </a:lnTo>
                    <a:lnTo>
                      <a:pt x="5164" y="3020"/>
                    </a:lnTo>
                    <a:lnTo>
                      <a:pt x="5170" y="3022"/>
                    </a:lnTo>
                    <a:lnTo>
                      <a:pt x="5172" y="3020"/>
                    </a:lnTo>
                    <a:lnTo>
                      <a:pt x="5176" y="3019"/>
                    </a:lnTo>
                    <a:lnTo>
                      <a:pt x="5177" y="3017"/>
                    </a:lnTo>
                    <a:lnTo>
                      <a:pt x="5178" y="3016"/>
                    </a:lnTo>
                    <a:lnTo>
                      <a:pt x="5180" y="3013"/>
                    </a:lnTo>
                    <a:lnTo>
                      <a:pt x="5182" y="3010"/>
                    </a:lnTo>
                    <a:lnTo>
                      <a:pt x="5184" y="3007"/>
                    </a:lnTo>
                    <a:lnTo>
                      <a:pt x="5188" y="3007"/>
                    </a:lnTo>
                    <a:lnTo>
                      <a:pt x="5195" y="3011"/>
                    </a:lnTo>
                    <a:lnTo>
                      <a:pt x="5202" y="3018"/>
                    </a:lnTo>
                    <a:lnTo>
                      <a:pt x="5210" y="3022"/>
                    </a:lnTo>
                    <a:lnTo>
                      <a:pt x="5220" y="3025"/>
                    </a:lnTo>
                    <a:lnTo>
                      <a:pt x="5230" y="3030"/>
                    </a:lnTo>
                    <a:lnTo>
                      <a:pt x="5240" y="3037"/>
                    </a:lnTo>
                    <a:lnTo>
                      <a:pt x="5249" y="3050"/>
                    </a:lnTo>
                    <a:lnTo>
                      <a:pt x="5257" y="3064"/>
                    </a:lnTo>
                    <a:lnTo>
                      <a:pt x="5259" y="3067"/>
                    </a:lnTo>
                    <a:lnTo>
                      <a:pt x="5262" y="3068"/>
                    </a:lnTo>
                    <a:lnTo>
                      <a:pt x="5264" y="3068"/>
                    </a:lnTo>
                    <a:lnTo>
                      <a:pt x="5268" y="3069"/>
                    </a:lnTo>
                    <a:lnTo>
                      <a:pt x="5275" y="3068"/>
                    </a:lnTo>
                    <a:lnTo>
                      <a:pt x="5282" y="3068"/>
                    </a:lnTo>
                    <a:lnTo>
                      <a:pt x="5289" y="3067"/>
                    </a:lnTo>
                    <a:lnTo>
                      <a:pt x="5297" y="3067"/>
                    </a:lnTo>
                    <a:lnTo>
                      <a:pt x="5304" y="3069"/>
                    </a:lnTo>
                    <a:lnTo>
                      <a:pt x="5312" y="3073"/>
                    </a:lnTo>
                    <a:lnTo>
                      <a:pt x="5325" y="3081"/>
                    </a:lnTo>
                    <a:lnTo>
                      <a:pt x="5337" y="3089"/>
                    </a:lnTo>
                    <a:lnTo>
                      <a:pt x="5344" y="3094"/>
                    </a:lnTo>
                    <a:lnTo>
                      <a:pt x="5350" y="3099"/>
                    </a:lnTo>
                    <a:lnTo>
                      <a:pt x="5354" y="3105"/>
                    </a:lnTo>
                    <a:lnTo>
                      <a:pt x="5358" y="3111"/>
                    </a:lnTo>
                    <a:lnTo>
                      <a:pt x="5358" y="3115"/>
                    </a:lnTo>
                    <a:lnTo>
                      <a:pt x="5358" y="3121"/>
                    </a:lnTo>
                    <a:lnTo>
                      <a:pt x="5357" y="3126"/>
                    </a:lnTo>
                    <a:lnTo>
                      <a:pt x="5356" y="3132"/>
                    </a:lnTo>
                    <a:lnTo>
                      <a:pt x="5347" y="3143"/>
                    </a:lnTo>
                    <a:lnTo>
                      <a:pt x="5341" y="3152"/>
                    </a:lnTo>
                    <a:lnTo>
                      <a:pt x="5340" y="3158"/>
                    </a:lnTo>
                    <a:lnTo>
                      <a:pt x="5340" y="3163"/>
                    </a:lnTo>
                    <a:lnTo>
                      <a:pt x="5340" y="3168"/>
                    </a:lnTo>
                    <a:lnTo>
                      <a:pt x="5341" y="3171"/>
                    </a:lnTo>
                    <a:lnTo>
                      <a:pt x="5344" y="3176"/>
                    </a:lnTo>
                    <a:lnTo>
                      <a:pt x="5347" y="3182"/>
                    </a:lnTo>
                    <a:lnTo>
                      <a:pt x="5350" y="3190"/>
                    </a:lnTo>
                    <a:lnTo>
                      <a:pt x="5352" y="3200"/>
                    </a:lnTo>
                    <a:lnTo>
                      <a:pt x="5354" y="3216"/>
                    </a:lnTo>
                    <a:lnTo>
                      <a:pt x="5356" y="3233"/>
                    </a:lnTo>
                    <a:lnTo>
                      <a:pt x="5356" y="3240"/>
                    </a:lnTo>
                    <a:lnTo>
                      <a:pt x="5354" y="3249"/>
                    </a:lnTo>
                    <a:lnTo>
                      <a:pt x="5353" y="3256"/>
                    </a:lnTo>
                    <a:lnTo>
                      <a:pt x="5351" y="3262"/>
                    </a:lnTo>
                    <a:lnTo>
                      <a:pt x="5347" y="3269"/>
                    </a:lnTo>
                    <a:lnTo>
                      <a:pt x="5344" y="3275"/>
                    </a:lnTo>
                    <a:lnTo>
                      <a:pt x="5339" y="3279"/>
                    </a:lnTo>
                    <a:lnTo>
                      <a:pt x="5333" y="3285"/>
                    </a:lnTo>
                    <a:lnTo>
                      <a:pt x="5322" y="3295"/>
                    </a:lnTo>
                    <a:lnTo>
                      <a:pt x="5310" y="3304"/>
                    </a:lnTo>
                    <a:lnTo>
                      <a:pt x="5304" y="3309"/>
                    </a:lnTo>
                    <a:lnTo>
                      <a:pt x="5298" y="3315"/>
                    </a:lnTo>
                    <a:lnTo>
                      <a:pt x="5295" y="3321"/>
                    </a:lnTo>
                    <a:lnTo>
                      <a:pt x="5291" y="3328"/>
                    </a:lnTo>
                    <a:lnTo>
                      <a:pt x="5290" y="3341"/>
                    </a:lnTo>
                    <a:lnTo>
                      <a:pt x="5290" y="3356"/>
                    </a:lnTo>
                    <a:lnTo>
                      <a:pt x="5290" y="3372"/>
                    </a:lnTo>
                    <a:lnTo>
                      <a:pt x="5293" y="3388"/>
                    </a:lnTo>
                    <a:lnTo>
                      <a:pt x="5293" y="3394"/>
                    </a:lnTo>
                    <a:lnTo>
                      <a:pt x="5293" y="3400"/>
                    </a:lnTo>
                    <a:lnTo>
                      <a:pt x="5296" y="3417"/>
                    </a:lnTo>
                    <a:lnTo>
                      <a:pt x="5298" y="3433"/>
                    </a:lnTo>
                    <a:lnTo>
                      <a:pt x="5301" y="3440"/>
                    </a:lnTo>
                    <a:lnTo>
                      <a:pt x="5303" y="3446"/>
                    </a:lnTo>
                    <a:lnTo>
                      <a:pt x="5304" y="3447"/>
                    </a:lnTo>
                    <a:lnTo>
                      <a:pt x="5306" y="3448"/>
                    </a:lnTo>
                    <a:lnTo>
                      <a:pt x="5307" y="3449"/>
                    </a:lnTo>
                    <a:lnTo>
                      <a:pt x="5308" y="3451"/>
                    </a:lnTo>
                    <a:lnTo>
                      <a:pt x="5310" y="3452"/>
                    </a:lnTo>
                    <a:lnTo>
                      <a:pt x="5313" y="3457"/>
                    </a:lnTo>
                    <a:lnTo>
                      <a:pt x="5315" y="3461"/>
                    </a:lnTo>
                    <a:lnTo>
                      <a:pt x="5316" y="3467"/>
                    </a:lnTo>
                    <a:lnTo>
                      <a:pt x="5317" y="3473"/>
                    </a:lnTo>
                    <a:lnTo>
                      <a:pt x="5319" y="3486"/>
                    </a:lnTo>
                    <a:lnTo>
                      <a:pt x="5319" y="3498"/>
                    </a:lnTo>
                    <a:lnTo>
                      <a:pt x="5320" y="3514"/>
                    </a:lnTo>
                    <a:lnTo>
                      <a:pt x="5321" y="3523"/>
                    </a:lnTo>
                    <a:lnTo>
                      <a:pt x="5320" y="3531"/>
                    </a:lnTo>
                    <a:lnTo>
                      <a:pt x="5319" y="3541"/>
                    </a:lnTo>
                    <a:lnTo>
                      <a:pt x="5316" y="3547"/>
                    </a:lnTo>
                    <a:lnTo>
                      <a:pt x="5313" y="3553"/>
                    </a:lnTo>
                    <a:lnTo>
                      <a:pt x="5308" y="3558"/>
                    </a:lnTo>
                    <a:lnTo>
                      <a:pt x="5304" y="3561"/>
                    </a:lnTo>
                    <a:lnTo>
                      <a:pt x="5301" y="3565"/>
                    </a:lnTo>
                    <a:lnTo>
                      <a:pt x="5297" y="3567"/>
                    </a:lnTo>
                    <a:lnTo>
                      <a:pt x="5290" y="3572"/>
                    </a:lnTo>
                    <a:lnTo>
                      <a:pt x="5283" y="3577"/>
                    </a:lnTo>
                    <a:lnTo>
                      <a:pt x="5276" y="3580"/>
                    </a:lnTo>
                    <a:lnTo>
                      <a:pt x="5268" y="3584"/>
                    </a:lnTo>
                    <a:lnTo>
                      <a:pt x="5262" y="3586"/>
                    </a:lnTo>
                    <a:lnTo>
                      <a:pt x="5254" y="3589"/>
                    </a:lnTo>
                    <a:lnTo>
                      <a:pt x="5240" y="3590"/>
                    </a:lnTo>
                    <a:lnTo>
                      <a:pt x="5224" y="3590"/>
                    </a:lnTo>
                    <a:lnTo>
                      <a:pt x="5212" y="3589"/>
                    </a:lnTo>
                    <a:lnTo>
                      <a:pt x="5200" y="3586"/>
                    </a:lnTo>
                    <a:lnTo>
                      <a:pt x="5193" y="3585"/>
                    </a:lnTo>
                    <a:lnTo>
                      <a:pt x="5188" y="3581"/>
                    </a:lnTo>
                    <a:lnTo>
                      <a:pt x="5184" y="3579"/>
                    </a:lnTo>
                    <a:lnTo>
                      <a:pt x="5180" y="3575"/>
                    </a:lnTo>
                    <a:lnTo>
                      <a:pt x="5176" y="3574"/>
                    </a:lnTo>
                    <a:lnTo>
                      <a:pt x="5170" y="3573"/>
                    </a:lnTo>
                    <a:lnTo>
                      <a:pt x="5167" y="3573"/>
                    </a:lnTo>
                    <a:lnTo>
                      <a:pt x="5162" y="3573"/>
                    </a:lnTo>
                    <a:lnTo>
                      <a:pt x="5152" y="3575"/>
                    </a:lnTo>
                    <a:lnTo>
                      <a:pt x="5140" y="3580"/>
                    </a:lnTo>
                    <a:lnTo>
                      <a:pt x="5131" y="3585"/>
                    </a:lnTo>
                    <a:lnTo>
                      <a:pt x="5120" y="3592"/>
                    </a:lnTo>
                    <a:lnTo>
                      <a:pt x="5112" y="3596"/>
                    </a:lnTo>
                    <a:lnTo>
                      <a:pt x="5104" y="3602"/>
                    </a:lnTo>
                    <a:lnTo>
                      <a:pt x="5100" y="3605"/>
                    </a:lnTo>
                    <a:lnTo>
                      <a:pt x="5095" y="3608"/>
                    </a:lnTo>
                    <a:lnTo>
                      <a:pt x="5090" y="3610"/>
                    </a:lnTo>
                    <a:lnTo>
                      <a:pt x="5088" y="3611"/>
                    </a:lnTo>
                    <a:lnTo>
                      <a:pt x="5086" y="3610"/>
                    </a:lnTo>
                    <a:lnTo>
                      <a:pt x="5084" y="3608"/>
                    </a:lnTo>
                    <a:lnTo>
                      <a:pt x="5084" y="3604"/>
                    </a:lnTo>
                    <a:lnTo>
                      <a:pt x="5083" y="3600"/>
                    </a:lnTo>
                    <a:lnTo>
                      <a:pt x="5082" y="3597"/>
                    </a:lnTo>
                    <a:lnTo>
                      <a:pt x="5080" y="3594"/>
                    </a:lnTo>
                    <a:lnTo>
                      <a:pt x="5079" y="3593"/>
                    </a:lnTo>
                    <a:lnTo>
                      <a:pt x="5077" y="3593"/>
                    </a:lnTo>
                    <a:lnTo>
                      <a:pt x="5076" y="3592"/>
                    </a:lnTo>
                    <a:lnTo>
                      <a:pt x="5075" y="3592"/>
                    </a:lnTo>
                    <a:lnTo>
                      <a:pt x="5067" y="3590"/>
                    </a:lnTo>
                    <a:lnTo>
                      <a:pt x="5057" y="3587"/>
                    </a:lnTo>
                    <a:lnTo>
                      <a:pt x="5049" y="3584"/>
                    </a:lnTo>
                    <a:lnTo>
                      <a:pt x="5041" y="3579"/>
                    </a:lnTo>
                    <a:lnTo>
                      <a:pt x="5036" y="3574"/>
                    </a:lnTo>
                    <a:lnTo>
                      <a:pt x="5031" y="3571"/>
                    </a:lnTo>
                    <a:lnTo>
                      <a:pt x="5029" y="3568"/>
                    </a:lnTo>
                    <a:lnTo>
                      <a:pt x="5027" y="3567"/>
                    </a:lnTo>
                    <a:lnTo>
                      <a:pt x="5026" y="3567"/>
                    </a:lnTo>
                    <a:lnTo>
                      <a:pt x="5026" y="3566"/>
                    </a:lnTo>
                    <a:lnTo>
                      <a:pt x="5025" y="3567"/>
                    </a:lnTo>
                    <a:lnTo>
                      <a:pt x="5024" y="3567"/>
                    </a:lnTo>
                    <a:lnTo>
                      <a:pt x="5024" y="3568"/>
                    </a:lnTo>
                    <a:lnTo>
                      <a:pt x="5023" y="3568"/>
                    </a:lnTo>
                    <a:lnTo>
                      <a:pt x="5021" y="3571"/>
                    </a:lnTo>
                    <a:lnTo>
                      <a:pt x="5020" y="3573"/>
                    </a:lnTo>
                    <a:lnTo>
                      <a:pt x="5017" y="3579"/>
                    </a:lnTo>
                    <a:lnTo>
                      <a:pt x="5013" y="3585"/>
                    </a:lnTo>
                    <a:lnTo>
                      <a:pt x="5008" y="3591"/>
                    </a:lnTo>
                    <a:lnTo>
                      <a:pt x="5001" y="3597"/>
                    </a:lnTo>
                    <a:lnTo>
                      <a:pt x="4998" y="3598"/>
                    </a:lnTo>
                    <a:lnTo>
                      <a:pt x="4994" y="3600"/>
                    </a:lnTo>
                    <a:lnTo>
                      <a:pt x="4992" y="3603"/>
                    </a:lnTo>
                    <a:lnTo>
                      <a:pt x="4988" y="3608"/>
                    </a:lnTo>
                    <a:lnTo>
                      <a:pt x="4988" y="3610"/>
                    </a:lnTo>
                    <a:lnTo>
                      <a:pt x="4989" y="3611"/>
                    </a:lnTo>
                    <a:lnTo>
                      <a:pt x="4991" y="3613"/>
                    </a:lnTo>
                    <a:lnTo>
                      <a:pt x="4994" y="3616"/>
                    </a:lnTo>
                    <a:lnTo>
                      <a:pt x="5000" y="3618"/>
                    </a:lnTo>
                    <a:lnTo>
                      <a:pt x="5006" y="3622"/>
                    </a:lnTo>
                    <a:lnTo>
                      <a:pt x="5007" y="3627"/>
                    </a:lnTo>
                    <a:lnTo>
                      <a:pt x="5007" y="3632"/>
                    </a:lnTo>
                    <a:lnTo>
                      <a:pt x="5007" y="3638"/>
                    </a:lnTo>
                    <a:lnTo>
                      <a:pt x="5007" y="3647"/>
                    </a:lnTo>
                    <a:lnTo>
                      <a:pt x="5008" y="3652"/>
                    </a:lnTo>
                    <a:lnTo>
                      <a:pt x="5010" y="3656"/>
                    </a:lnTo>
                    <a:lnTo>
                      <a:pt x="5011" y="3660"/>
                    </a:lnTo>
                    <a:lnTo>
                      <a:pt x="5014" y="3666"/>
                    </a:lnTo>
                    <a:lnTo>
                      <a:pt x="5019" y="3671"/>
                    </a:lnTo>
                    <a:lnTo>
                      <a:pt x="5024" y="3676"/>
                    </a:lnTo>
                    <a:lnTo>
                      <a:pt x="5031" y="3682"/>
                    </a:lnTo>
                    <a:lnTo>
                      <a:pt x="5038" y="3690"/>
                    </a:lnTo>
                    <a:lnTo>
                      <a:pt x="5041" y="3693"/>
                    </a:lnTo>
                    <a:lnTo>
                      <a:pt x="5043" y="3697"/>
                    </a:lnTo>
                    <a:lnTo>
                      <a:pt x="5045" y="3703"/>
                    </a:lnTo>
                    <a:lnTo>
                      <a:pt x="5046" y="3709"/>
                    </a:lnTo>
                    <a:lnTo>
                      <a:pt x="5046" y="3713"/>
                    </a:lnTo>
                    <a:lnTo>
                      <a:pt x="5045" y="3718"/>
                    </a:lnTo>
                    <a:lnTo>
                      <a:pt x="5044" y="3720"/>
                    </a:lnTo>
                    <a:lnTo>
                      <a:pt x="5042" y="3723"/>
                    </a:lnTo>
                    <a:lnTo>
                      <a:pt x="5041" y="3725"/>
                    </a:lnTo>
                    <a:lnTo>
                      <a:pt x="5038" y="3726"/>
                    </a:lnTo>
                    <a:lnTo>
                      <a:pt x="5035" y="3729"/>
                    </a:lnTo>
                    <a:lnTo>
                      <a:pt x="5031" y="3730"/>
                    </a:lnTo>
                    <a:lnTo>
                      <a:pt x="5024" y="3732"/>
                    </a:lnTo>
                    <a:lnTo>
                      <a:pt x="5017" y="3734"/>
                    </a:lnTo>
                    <a:lnTo>
                      <a:pt x="5007" y="3734"/>
                    </a:lnTo>
                    <a:lnTo>
                      <a:pt x="4997" y="3734"/>
                    </a:lnTo>
                    <a:lnTo>
                      <a:pt x="4992" y="3732"/>
                    </a:lnTo>
                    <a:lnTo>
                      <a:pt x="4987" y="3732"/>
                    </a:lnTo>
                    <a:lnTo>
                      <a:pt x="4982" y="3731"/>
                    </a:lnTo>
                    <a:lnTo>
                      <a:pt x="4976" y="3730"/>
                    </a:lnTo>
                    <a:lnTo>
                      <a:pt x="4972" y="3730"/>
                    </a:lnTo>
                    <a:lnTo>
                      <a:pt x="4967" y="3730"/>
                    </a:lnTo>
                    <a:lnTo>
                      <a:pt x="4960" y="3730"/>
                    </a:lnTo>
                    <a:lnTo>
                      <a:pt x="4956" y="3731"/>
                    </a:lnTo>
                    <a:lnTo>
                      <a:pt x="4948" y="3735"/>
                    </a:lnTo>
                    <a:lnTo>
                      <a:pt x="4941" y="3739"/>
                    </a:lnTo>
                    <a:lnTo>
                      <a:pt x="4932" y="3743"/>
                    </a:lnTo>
                    <a:lnTo>
                      <a:pt x="4924" y="3745"/>
                    </a:lnTo>
                    <a:lnTo>
                      <a:pt x="4918" y="3745"/>
                    </a:lnTo>
                    <a:lnTo>
                      <a:pt x="4912" y="3744"/>
                    </a:lnTo>
                    <a:lnTo>
                      <a:pt x="4907" y="3743"/>
                    </a:lnTo>
                    <a:lnTo>
                      <a:pt x="4901" y="3741"/>
                    </a:lnTo>
                    <a:lnTo>
                      <a:pt x="4893" y="3737"/>
                    </a:lnTo>
                    <a:lnTo>
                      <a:pt x="4884" y="3736"/>
                    </a:lnTo>
                    <a:lnTo>
                      <a:pt x="4878" y="3735"/>
                    </a:lnTo>
                    <a:lnTo>
                      <a:pt x="4871" y="3735"/>
                    </a:lnTo>
                    <a:lnTo>
                      <a:pt x="4865" y="3736"/>
                    </a:lnTo>
                    <a:lnTo>
                      <a:pt x="4860" y="3736"/>
                    </a:lnTo>
                    <a:lnTo>
                      <a:pt x="4851" y="3739"/>
                    </a:lnTo>
                    <a:lnTo>
                      <a:pt x="4842" y="3747"/>
                    </a:lnTo>
                    <a:lnTo>
                      <a:pt x="4840" y="3748"/>
                    </a:lnTo>
                    <a:lnTo>
                      <a:pt x="4838" y="3750"/>
                    </a:lnTo>
                    <a:lnTo>
                      <a:pt x="4836" y="3751"/>
                    </a:lnTo>
                    <a:lnTo>
                      <a:pt x="4834" y="3754"/>
                    </a:lnTo>
                    <a:lnTo>
                      <a:pt x="4830" y="3755"/>
                    </a:lnTo>
                    <a:lnTo>
                      <a:pt x="4827" y="3756"/>
                    </a:lnTo>
                    <a:lnTo>
                      <a:pt x="4825" y="3756"/>
                    </a:lnTo>
                    <a:lnTo>
                      <a:pt x="4824" y="3755"/>
                    </a:lnTo>
                    <a:lnTo>
                      <a:pt x="4821" y="3754"/>
                    </a:lnTo>
                    <a:lnTo>
                      <a:pt x="4818" y="3751"/>
                    </a:lnTo>
                    <a:lnTo>
                      <a:pt x="4813" y="3745"/>
                    </a:lnTo>
                    <a:lnTo>
                      <a:pt x="4810" y="3738"/>
                    </a:lnTo>
                    <a:lnTo>
                      <a:pt x="4806" y="3735"/>
                    </a:lnTo>
                    <a:lnTo>
                      <a:pt x="4804" y="3730"/>
                    </a:lnTo>
                    <a:lnTo>
                      <a:pt x="4791" y="3713"/>
                    </a:lnTo>
                    <a:lnTo>
                      <a:pt x="4780" y="3700"/>
                    </a:lnTo>
                    <a:lnTo>
                      <a:pt x="4773" y="3692"/>
                    </a:lnTo>
                    <a:lnTo>
                      <a:pt x="4765" y="3685"/>
                    </a:lnTo>
                    <a:lnTo>
                      <a:pt x="4755" y="3678"/>
                    </a:lnTo>
                    <a:lnTo>
                      <a:pt x="4746" y="3672"/>
                    </a:lnTo>
                    <a:lnTo>
                      <a:pt x="4736" y="3667"/>
                    </a:lnTo>
                    <a:lnTo>
                      <a:pt x="4725" y="3662"/>
                    </a:lnTo>
                    <a:lnTo>
                      <a:pt x="4714" y="3659"/>
                    </a:lnTo>
                    <a:lnTo>
                      <a:pt x="4702" y="3656"/>
                    </a:lnTo>
                    <a:lnTo>
                      <a:pt x="4691" y="3654"/>
                    </a:lnTo>
                    <a:lnTo>
                      <a:pt x="4678" y="3654"/>
                    </a:lnTo>
                    <a:lnTo>
                      <a:pt x="4654" y="3654"/>
                    </a:lnTo>
                    <a:lnTo>
                      <a:pt x="4633" y="3657"/>
                    </a:lnTo>
                    <a:lnTo>
                      <a:pt x="4622" y="3660"/>
                    </a:lnTo>
                    <a:lnTo>
                      <a:pt x="4614" y="3662"/>
                    </a:lnTo>
                    <a:lnTo>
                      <a:pt x="4608" y="3665"/>
                    </a:lnTo>
                    <a:lnTo>
                      <a:pt x="4603" y="3668"/>
                    </a:lnTo>
                    <a:lnTo>
                      <a:pt x="4598" y="3674"/>
                    </a:lnTo>
                    <a:lnTo>
                      <a:pt x="4596" y="3682"/>
                    </a:lnTo>
                    <a:lnTo>
                      <a:pt x="4595" y="3692"/>
                    </a:lnTo>
                    <a:lnTo>
                      <a:pt x="4594" y="3704"/>
                    </a:lnTo>
                    <a:lnTo>
                      <a:pt x="4594" y="3728"/>
                    </a:lnTo>
                    <a:lnTo>
                      <a:pt x="4596" y="3751"/>
                    </a:lnTo>
                    <a:lnTo>
                      <a:pt x="4598" y="3769"/>
                    </a:lnTo>
                    <a:lnTo>
                      <a:pt x="4601" y="3786"/>
                    </a:lnTo>
                    <a:lnTo>
                      <a:pt x="4599" y="3792"/>
                    </a:lnTo>
                    <a:lnTo>
                      <a:pt x="4598" y="3799"/>
                    </a:lnTo>
                    <a:lnTo>
                      <a:pt x="4596" y="3804"/>
                    </a:lnTo>
                    <a:lnTo>
                      <a:pt x="4591" y="3810"/>
                    </a:lnTo>
                    <a:lnTo>
                      <a:pt x="4580" y="3820"/>
                    </a:lnTo>
                    <a:lnTo>
                      <a:pt x="4569" y="3832"/>
                    </a:lnTo>
                    <a:lnTo>
                      <a:pt x="4554" y="3844"/>
                    </a:lnTo>
                    <a:lnTo>
                      <a:pt x="4540" y="3856"/>
                    </a:lnTo>
                    <a:lnTo>
                      <a:pt x="4536" y="3860"/>
                    </a:lnTo>
                    <a:lnTo>
                      <a:pt x="4534" y="3863"/>
                    </a:lnTo>
                    <a:lnTo>
                      <a:pt x="4532" y="3867"/>
                    </a:lnTo>
                    <a:lnTo>
                      <a:pt x="4529" y="3871"/>
                    </a:lnTo>
                    <a:lnTo>
                      <a:pt x="4528" y="3879"/>
                    </a:lnTo>
                    <a:lnTo>
                      <a:pt x="4527" y="3886"/>
                    </a:lnTo>
                    <a:lnTo>
                      <a:pt x="4528" y="3892"/>
                    </a:lnTo>
                    <a:lnTo>
                      <a:pt x="4532" y="3896"/>
                    </a:lnTo>
                    <a:lnTo>
                      <a:pt x="4536" y="3901"/>
                    </a:lnTo>
                    <a:lnTo>
                      <a:pt x="4546" y="3905"/>
                    </a:lnTo>
                    <a:lnTo>
                      <a:pt x="4558" y="3907"/>
                    </a:lnTo>
                    <a:lnTo>
                      <a:pt x="4571" y="3909"/>
                    </a:lnTo>
                    <a:lnTo>
                      <a:pt x="4578" y="3911"/>
                    </a:lnTo>
                    <a:lnTo>
                      <a:pt x="4584" y="3914"/>
                    </a:lnTo>
                    <a:lnTo>
                      <a:pt x="4590" y="3918"/>
                    </a:lnTo>
                    <a:lnTo>
                      <a:pt x="4594" y="3923"/>
                    </a:lnTo>
                    <a:lnTo>
                      <a:pt x="4601" y="3933"/>
                    </a:lnTo>
                    <a:lnTo>
                      <a:pt x="4607" y="3942"/>
                    </a:lnTo>
                    <a:lnTo>
                      <a:pt x="4613" y="3949"/>
                    </a:lnTo>
                    <a:lnTo>
                      <a:pt x="4621" y="3956"/>
                    </a:lnTo>
                    <a:lnTo>
                      <a:pt x="4629" y="3962"/>
                    </a:lnTo>
                    <a:lnTo>
                      <a:pt x="4638" y="3968"/>
                    </a:lnTo>
                    <a:lnTo>
                      <a:pt x="4642" y="3970"/>
                    </a:lnTo>
                    <a:lnTo>
                      <a:pt x="4645" y="3974"/>
                    </a:lnTo>
                    <a:lnTo>
                      <a:pt x="4647" y="3976"/>
                    </a:lnTo>
                    <a:lnTo>
                      <a:pt x="4647" y="3980"/>
                    </a:lnTo>
                    <a:lnTo>
                      <a:pt x="4646" y="3985"/>
                    </a:lnTo>
                    <a:lnTo>
                      <a:pt x="4641" y="3993"/>
                    </a:lnTo>
                    <a:lnTo>
                      <a:pt x="4636" y="3999"/>
                    </a:lnTo>
                    <a:lnTo>
                      <a:pt x="4633" y="4006"/>
                    </a:lnTo>
                    <a:lnTo>
                      <a:pt x="4629" y="4009"/>
                    </a:lnTo>
                    <a:lnTo>
                      <a:pt x="4626" y="4012"/>
                    </a:lnTo>
                    <a:lnTo>
                      <a:pt x="4621" y="4014"/>
                    </a:lnTo>
                    <a:lnTo>
                      <a:pt x="4615" y="4015"/>
                    </a:lnTo>
                    <a:lnTo>
                      <a:pt x="4603" y="4015"/>
                    </a:lnTo>
                    <a:lnTo>
                      <a:pt x="4591" y="4016"/>
                    </a:lnTo>
                    <a:lnTo>
                      <a:pt x="4588" y="4018"/>
                    </a:lnTo>
                    <a:lnTo>
                      <a:pt x="4586" y="4020"/>
                    </a:lnTo>
                    <a:lnTo>
                      <a:pt x="4588" y="4022"/>
                    </a:lnTo>
                    <a:lnTo>
                      <a:pt x="4590" y="4025"/>
                    </a:lnTo>
                    <a:lnTo>
                      <a:pt x="4598" y="4031"/>
                    </a:lnTo>
                    <a:lnTo>
                      <a:pt x="4605" y="4037"/>
                    </a:lnTo>
                    <a:lnTo>
                      <a:pt x="4608" y="4040"/>
                    </a:lnTo>
                    <a:lnTo>
                      <a:pt x="4608" y="4046"/>
                    </a:lnTo>
                    <a:lnTo>
                      <a:pt x="4608" y="4052"/>
                    </a:lnTo>
                    <a:lnTo>
                      <a:pt x="4607" y="4059"/>
                    </a:lnTo>
                    <a:lnTo>
                      <a:pt x="4602" y="4073"/>
                    </a:lnTo>
                    <a:lnTo>
                      <a:pt x="4595" y="4087"/>
                    </a:lnTo>
                    <a:lnTo>
                      <a:pt x="4585" y="4097"/>
                    </a:lnTo>
                    <a:lnTo>
                      <a:pt x="4576" y="4107"/>
                    </a:lnTo>
                    <a:lnTo>
                      <a:pt x="4572" y="4111"/>
                    </a:lnTo>
                    <a:lnTo>
                      <a:pt x="4569" y="4116"/>
                    </a:lnTo>
                    <a:lnTo>
                      <a:pt x="4566" y="4121"/>
                    </a:lnTo>
                    <a:lnTo>
                      <a:pt x="4565" y="4127"/>
                    </a:lnTo>
                    <a:lnTo>
                      <a:pt x="4564" y="4136"/>
                    </a:lnTo>
                    <a:lnTo>
                      <a:pt x="4561" y="4145"/>
                    </a:lnTo>
                    <a:lnTo>
                      <a:pt x="4558" y="4152"/>
                    </a:lnTo>
                    <a:lnTo>
                      <a:pt x="4552" y="4160"/>
                    </a:lnTo>
                    <a:lnTo>
                      <a:pt x="4548" y="4165"/>
                    </a:lnTo>
                    <a:lnTo>
                      <a:pt x="4546" y="4170"/>
                    </a:lnTo>
                    <a:lnTo>
                      <a:pt x="4545" y="4174"/>
                    </a:lnTo>
                    <a:lnTo>
                      <a:pt x="4545" y="4179"/>
                    </a:lnTo>
                    <a:lnTo>
                      <a:pt x="4546" y="4184"/>
                    </a:lnTo>
                    <a:lnTo>
                      <a:pt x="4550" y="4188"/>
                    </a:lnTo>
                    <a:lnTo>
                      <a:pt x="4555" y="4190"/>
                    </a:lnTo>
                    <a:lnTo>
                      <a:pt x="4563" y="4191"/>
                    </a:lnTo>
                    <a:lnTo>
                      <a:pt x="4567" y="4191"/>
                    </a:lnTo>
                    <a:lnTo>
                      <a:pt x="4570" y="4192"/>
                    </a:lnTo>
                    <a:lnTo>
                      <a:pt x="4572" y="4194"/>
                    </a:lnTo>
                    <a:lnTo>
                      <a:pt x="4572" y="4195"/>
                    </a:lnTo>
                    <a:lnTo>
                      <a:pt x="4572" y="4198"/>
                    </a:lnTo>
                    <a:lnTo>
                      <a:pt x="4569" y="4204"/>
                    </a:lnTo>
                    <a:lnTo>
                      <a:pt x="4565" y="4210"/>
                    </a:lnTo>
                    <a:lnTo>
                      <a:pt x="4560" y="4217"/>
                    </a:lnTo>
                    <a:lnTo>
                      <a:pt x="4558" y="4226"/>
                    </a:lnTo>
                    <a:lnTo>
                      <a:pt x="4557" y="4235"/>
                    </a:lnTo>
                    <a:lnTo>
                      <a:pt x="4558" y="4243"/>
                    </a:lnTo>
                    <a:lnTo>
                      <a:pt x="4561" y="4251"/>
                    </a:lnTo>
                    <a:lnTo>
                      <a:pt x="4565" y="4256"/>
                    </a:lnTo>
                    <a:lnTo>
                      <a:pt x="4570" y="4262"/>
                    </a:lnTo>
                    <a:lnTo>
                      <a:pt x="4580" y="4271"/>
                    </a:lnTo>
                    <a:lnTo>
                      <a:pt x="4589" y="4278"/>
                    </a:lnTo>
                    <a:lnTo>
                      <a:pt x="4592" y="4283"/>
                    </a:lnTo>
                    <a:lnTo>
                      <a:pt x="4595" y="4290"/>
                    </a:lnTo>
                    <a:lnTo>
                      <a:pt x="4596" y="4299"/>
                    </a:lnTo>
                    <a:lnTo>
                      <a:pt x="4596" y="4308"/>
                    </a:lnTo>
                    <a:lnTo>
                      <a:pt x="4595" y="4317"/>
                    </a:lnTo>
                    <a:lnTo>
                      <a:pt x="4594" y="4325"/>
                    </a:lnTo>
                    <a:lnTo>
                      <a:pt x="4591" y="4333"/>
                    </a:lnTo>
                    <a:lnTo>
                      <a:pt x="4589" y="4339"/>
                    </a:lnTo>
                    <a:lnTo>
                      <a:pt x="4585" y="4341"/>
                    </a:lnTo>
                    <a:lnTo>
                      <a:pt x="4580" y="4343"/>
                    </a:lnTo>
                    <a:lnTo>
                      <a:pt x="4576" y="4343"/>
                    </a:lnTo>
                    <a:lnTo>
                      <a:pt x="4571" y="4342"/>
                    </a:lnTo>
                    <a:lnTo>
                      <a:pt x="4565" y="4340"/>
                    </a:lnTo>
                    <a:lnTo>
                      <a:pt x="4560" y="4336"/>
                    </a:lnTo>
                    <a:lnTo>
                      <a:pt x="4555" y="4333"/>
                    </a:lnTo>
                    <a:lnTo>
                      <a:pt x="4552" y="4328"/>
                    </a:lnTo>
                    <a:lnTo>
                      <a:pt x="4545" y="4316"/>
                    </a:lnTo>
                    <a:lnTo>
                      <a:pt x="4541" y="4306"/>
                    </a:lnTo>
                    <a:lnTo>
                      <a:pt x="4539" y="4303"/>
                    </a:lnTo>
                    <a:lnTo>
                      <a:pt x="4536" y="4300"/>
                    </a:lnTo>
                    <a:lnTo>
                      <a:pt x="4534" y="4300"/>
                    </a:lnTo>
                    <a:lnTo>
                      <a:pt x="4531" y="4302"/>
                    </a:lnTo>
                    <a:lnTo>
                      <a:pt x="4523" y="4308"/>
                    </a:lnTo>
                    <a:lnTo>
                      <a:pt x="4517" y="4311"/>
                    </a:lnTo>
                    <a:lnTo>
                      <a:pt x="4515" y="4312"/>
                    </a:lnTo>
                    <a:lnTo>
                      <a:pt x="4512" y="4312"/>
                    </a:lnTo>
                    <a:lnTo>
                      <a:pt x="4509" y="4312"/>
                    </a:lnTo>
                    <a:lnTo>
                      <a:pt x="4506" y="4310"/>
                    </a:lnTo>
                    <a:lnTo>
                      <a:pt x="4503" y="4309"/>
                    </a:lnTo>
                    <a:lnTo>
                      <a:pt x="4500" y="4308"/>
                    </a:lnTo>
                    <a:lnTo>
                      <a:pt x="4496" y="4308"/>
                    </a:lnTo>
                    <a:lnTo>
                      <a:pt x="4492" y="4309"/>
                    </a:lnTo>
                    <a:lnTo>
                      <a:pt x="4483" y="4312"/>
                    </a:lnTo>
                    <a:lnTo>
                      <a:pt x="4471" y="4319"/>
                    </a:lnTo>
                    <a:lnTo>
                      <a:pt x="4464" y="4322"/>
                    </a:lnTo>
                    <a:lnTo>
                      <a:pt x="4457" y="4323"/>
                    </a:lnTo>
                    <a:lnTo>
                      <a:pt x="4450" y="4323"/>
                    </a:lnTo>
                    <a:lnTo>
                      <a:pt x="4443" y="4321"/>
                    </a:lnTo>
                    <a:lnTo>
                      <a:pt x="4426" y="4314"/>
                    </a:lnTo>
                    <a:lnTo>
                      <a:pt x="4406" y="4304"/>
                    </a:lnTo>
                    <a:lnTo>
                      <a:pt x="4395" y="4300"/>
                    </a:lnTo>
                    <a:lnTo>
                      <a:pt x="4387" y="4299"/>
                    </a:lnTo>
                    <a:lnTo>
                      <a:pt x="4378" y="4300"/>
                    </a:lnTo>
                    <a:lnTo>
                      <a:pt x="4371" y="4303"/>
                    </a:lnTo>
                    <a:lnTo>
                      <a:pt x="4365" y="4308"/>
                    </a:lnTo>
                    <a:lnTo>
                      <a:pt x="4358" y="4315"/>
                    </a:lnTo>
                    <a:lnTo>
                      <a:pt x="4351" y="4323"/>
                    </a:lnTo>
                    <a:lnTo>
                      <a:pt x="4343" y="4334"/>
                    </a:lnTo>
                    <a:lnTo>
                      <a:pt x="4336" y="4343"/>
                    </a:lnTo>
                    <a:lnTo>
                      <a:pt x="4330" y="4352"/>
                    </a:lnTo>
                    <a:lnTo>
                      <a:pt x="4327" y="4359"/>
                    </a:lnTo>
                    <a:lnTo>
                      <a:pt x="4325" y="4363"/>
                    </a:lnTo>
                    <a:lnTo>
                      <a:pt x="4324" y="4373"/>
                    </a:lnTo>
                    <a:lnTo>
                      <a:pt x="4323" y="4384"/>
                    </a:lnTo>
                    <a:lnTo>
                      <a:pt x="4320" y="4390"/>
                    </a:lnTo>
                    <a:lnTo>
                      <a:pt x="4318" y="4393"/>
                    </a:lnTo>
                    <a:lnTo>
                      <a:pt x="4314" y="4396"/>
                    </a:lnTo>
                    <a:lnTo>
                      <a:pt x="4311" y="4398"/>
                    </a:lnTo>
                    <a:lnTo>
                      <a:pt x="4307" y="4398"/>
                    </a:lnTo>
                    <a:lnTo>
                      <a:pt x="4302" y="4398"/>
                    </a:lnTo>
                    <a:lnTo>
                      <a:pt x="4298" y="4397"/>
                    </a:lnTo>
                    <a:lnTo>
                      <a:pt x="4293" y="4394"/>
                    </a:lnTo>
                    <a:lnTo>
                      <a:pt x="4290" y="4394"/>
                    </a:lnTo>
                    <a:lnTo>
                      <a:pt x="4288" y="4394"/>
                    </a:lnTo>
                    <a:lnTo>
                      <a:pt x="4287" y="4396"/>
                    </a:lnTo>
                    <a:lnTo>
                      <a:pt x="4286" y="4397"/>
                    </a:lnTo>
                    <a:lnTo>
                      <a:pt x="4284" y="4402"/>
                    </a:lnTo>
                    <a:lnTo>
                      <a:pt x="4284" y="4407"/>
                    </a:lnTo>
                    <a:lnTo>
                      <a:pt x="4284" y="4415"/>
                    </a:lnTo>
                    <a:lnTo>
                      <a:pt x="4287" y="4423"/>
                    </a:lnTo>
                    <a:lnTo>
                      <a:pt x="4289" y="4430"/>
                    </a:lnTo>
                    <a:lnTo>
                      <a:pt x="4293" y="4437"/>
                    </a:lnTo>
                    <a:lnTo>
                      <a:pt x="4298" y="4443"/>
                    </a:lnTo>
                    <a:lnTo>
                      <a:pt x="4302" y="4448"/>
                    </a:lnTo>
                    <a:lnTo>
                      <a:pt x="4308" y="4451"/>
                    </a:lnTo>
                    <a:lnTo>
                      <a:pt x="4314" y="4455"/>
                    </a:lnTo>
                    <a:lnTo>
                      <a:pt x="4326" y="4460"/>
                    </a:lnTo>
                    <a:lnTo>
                      <a:pt x="4338" y="4462"/>
                    </a:lnTo>
                    <a:lnTo>
                      <a:pt x="4349" y="4464"/>
                    </a:lnTo>
                    <a:lnTo>
                      <a:pt x="4359" y="4469"/>
                    </a:lnTo>
                    <a:lnTo>
                      <a:pt x="4364" y="4472"/>
                    </a:lnTo>
                    <a:lnTo>
                      <a:pt x="4369" y="4475"/>
                    </a:lnTo>
                    <a:lnTo>
                      <a:pt x="4372" y="4481"/>
                    </a:lnTo>
                    <a:lnTo>
                      <a:pt x="4375" y="4487"/>
                    </a:lnTo>
                    <a:lnTo>
                      <a:pt x="4377" y="4493"/>
                    </a:lnTo>
                    <a:lnTo>
                      <a:pt x="4378" y="4499"/>
                    </a:lnTo>
                    <a:lnTo>
                      <a:pt x="4377" y="4504"/>
                    </a:lnTo>
                    <a:lnTo>
                      <a:pt x="4376" y="4506"/>
                    </a:lnTo>
                    <a:lnTo>
                      <a:pt x="4375" y="4508"/>
                    </a:lnTo>
                    <a:lnTo>
                      <a:pt x="4372" y="4510"/>
                    </a:lnTo>
                    <a:lnTo>
                      <a:pt x="4370" y="4508"/>
                    </a:lnTo>
                    <a:lnTo>
                      <a:pt x="4369" y="4506"/>
                    </a:lnTo>
                    <a:lnTo>
                      <a:pt x="4365" y="4500"/>
                    </a:lnTo>
                    <a:lnTo>
                      <a:pt x="4362" y="4497"/>
                    </a:lnTo>
                    <a:lnTo>
                      <a:pt x="4358" y="4495"/>
                    </a:lnTo>
                    <a:lnTo>
                      <a:pt x="4353" y="4495"/>
                    </a:lnTo>
                    <a:lnTo>
                      <a:pt x="4352" y="4497"/>
                    </a:lnTo>
                    <a:lnTo>
                      <a:pt x="4351" y="4501"/>
                    </a:lnTo>
                    <a:lnTo>
                      <a:pt x="4351" y="4507"/>
                    </a:lnTo>
                    <a:lnTo>
                      <a:pt x="4352" y="4516"/>
                    </a:lnTo>
                    <a:lnTo>
                      <a:pt x="4355" y="4533"/>
                    </a:lnTo>
                    <a:lnTo>
                      <a:pt x="4355" y="4551"/>
                    </a:lnTo>
                    <a:lnTo>
                      <a:pt x="4355" y="4560"/>
                    </a:lnTo>
                    <a:lnTo>
                      <a:pt x="4353" y="4566"/>
                    </a:lnTo>
                    <a:lnTo>
                      <a:pt x="4352" y="4571"/>
                    </a:lnTo>
                    <a:lnTo>
                      <a:pt x="4350" y="4576"/>
                    </a:lnTo>
                    <a:lnTo>
                      <a:pt x="4347" y="4580"/>
                    </a:lnTo>
                    <a:lnTo>
                      <a:pt x="4344" y="4582"/>
                    </a:lnTo>
                    <a:lnTo>
                      <a:pt x="4340" y="4583"/>
                    </a:lnTo>
                    <a:lnTo>
                      <a:pt x="4336" y="4585"/>
                    </a:lnTo>
                    <a:lnTo>
                      <a:pt x="4326" y="4586"/>
                    </a:lnTo>
                    <a:lnTo>
                      <a:pt x="4314" y="4589"/>
                    </a:lnTo>
                    <a:lnTo>
                      <a:pt x="4300" y="4595"/>
                    </a:lnTo>
                    <a:lnTo>
                      <a:pt x="4284" y="4604"/>
                    </a:lnTo>
                    <a:lnTo>
                      <a:pt x="4275" y="4608"/>
                    </a:lnTo>
                    <a:lnTo>
                      <a:pt x="4264" y="4612"/>
                    </a:lnTo>
                    <a:lnTo>
                      <a:pt x="4254" y="4614"/>
                    </a:lnTo>
                    <a:lnTo>
                      <a:pt x="4243" y="4615"/>
                    </a:lnTo>
                    <a:lnTo>
                      <a:pt x="4233" y="4615"/>
                    </a:lnTo>
                    <a:lnTo>
                      <a:pt x="4224" y="4614"/>
                    </a:lnTo>
                    <a:lnTo>
                      <a:pt x="4217" y="4612"/>
                    </a:lnTo>
                    <a:lnTo>
                      <a:pt x="4210" y="4608"/>
                    </a:lnTo>
                    <a:lnTo>
                      <a:pt x="4204" y="4605"/>
                    </a:lnTo>
                    <a:lnTo>
                      <a:pt x="4198" y="4601"/>
                    </a:lnTo>
                    <a:lnTo>
                      <a:pt x="4192" y="4599"/>
                    </a:lnTo>
                    <a:lnTo>
                      <a:pt x="4186" y="4596"/>
                    </a:lnTo>
                    <a:lnTo>
                      <a:pt x="4179" y="4596"/>
                    </a:lnTo>
                    <a:lnTo>
                      <a:pt x="4173" y="4598"/>
                    </a:lnTo>
                    <a:lnTo>
                      <a:pt x="4166" y="4600"/>
                    </a:lnTo>
                    <a:lnTo>
                      <a:pt x="4160" y="4606"/>
                    </a:lnTo>
                    <a:lnTo>
                      <a:pt x="4155" y="4612"/>
                    </a:lnTo>
                    <a:lnTo>
                      <a:pt x="4151" y="4618"/>
                    </a:lnTo>
                    <a:lnTo>
                      <a:pt x="4150" y="4625"/>
                    </a:lnTo>
                    <a:lnTo>
                      <a:pt x="4149" y="4632"/>
                    </a:lnTo>
                    <a:lnTo>
                      <a:pt x="4150" y="4639"/>
                    </a:lnTo>
                    <a:lnTo>
                      <a:pt x="4151" y="4646"/>
                    </a:lnTo>
                    <a:lnTo>
                      <a:pt x="4155" y="4652"/>
                    </a:lnTo>
                    <a:lnTo>
                      <a:pt x="4158" y="4658"/>
                    </a:lnTo>
                    <a:lnTo>
                      <a:pt x="4161" y="4664"/>
                    </a:lnTo>
                    <a:lnTo>
                      <a:pt x="4163" y="4669"/>
                    </a:lnTo>
                    <a:lnTo>
                      <a:pt x="4164" y="4675"/>
                    </a:lnTo>
                    <a:lnTo>
                      <a:pt x="4163" y="4680"/>
                    </a:lnTo>
                    <a:lnTo>
                      <a:pt x="4161" y="4683"/>
                    </a:lnTo>
                    <a:lnTo>
                      <a:pt x="4158" y="4686"/>
                    </a:lnTo>
                    <a:lnTo>
                      <a:pt x="4154" y="4688"/>
                    </a:lnTo>
                    <a:lnTo>
                      <a:pt x="4149" y="4690"/>
                    </a:lnTo>
                    <a:lnTo>
                      <a:pt x="4139" y="4695"/>
                    </a:lnTo>
                    <a:lnTo>
                      <a:pt x="4130" y="4699"/>
                    </a:lnTo>
                    <a:lnTo>
                      <a:pt x="4118" y="4705"/>
                    </a:lnTo>
                    <a:lnTo>
                      <a:pt x="4107" y="4712"/>
                    </a:lnTo>
                    <a:lnTo>
                      <a:pt x="4103" y="4714"/>
                    </a:lnTo>
                    <a:lnTo>
                      <a:pt x="4098" y="4715"/>
                    </a:lnTo>
                    <a:lnTo>
                      <a:pt x="4093" y="4715"/>
                    </a:lnTo>
                    <a:lnTo>
                      <a:pt x="4090" y="4713"/>
                    </a:lnTo>
                    <a:lnTo>
                      <a:pt x="4087" y="4711"/>
                    </a:lnTo>
                    <a:lnTo>
                      <a:pt x="4085" y="4708"/>
                    </a:lnTo>
                    <a:lnTo>
                      <a:pt x="4082" y="4708"/>
                    </a:lnTo>
                    <a:lnTo>
                      <a:pt x="4080" y="4708"/>
                    </a:lnTo>
                    <a:lnTo>
                      <a:pt x="4076" y="4712"/>
                    </a:lnTo>
                    <a:lnTo>
                      <a:pt x="4070" y="4719"/>
                    </a:lnTo>
                    <a:lnTo>
                      <a:pt x="4067" y="4725"/>
                    </a:lnTo>
                    <a:lnTo>
                      <a:pt x="4062" y="4730"/>
                    </a:lnTo>
                    <a:lnTo>
                      <a:pt x="4057" y="4732"/>
                    </a:lnTo>
                    <a:lnTo>
                      <a:pt x="4049" y="4735"/>
                    </a:lnTo>
                    <a:lnTo>
                      <a:pt x="4046" y="4735"/>
                    </a:lnTo>
                    <a:lnTo>
                      <a:pt x="4042" y="4735"/>
                    </a:lnTo>
                    <a:lnTo>
                      <a:pt x="4038" y="4733"/>
                    </a:lnTo>
                    <a:lnTo>
                      <a:pt x="4036" y="4731"/>
                    </a:lnTo>
                    <a:lnTo>
                      <a:pt x="4031" y="4725"/>
                    </a:lnTo>
                    <a:lnTo>
                      <a:pt x="4027" y="4716"/>
                    </a:lnTo>
                    <a:lnTo>
                      <a:pt x="4023" y="4713"/>
                    </a:lnTo>
                    <a:lnTo>
                      <a:pt x="4019" y="4711"/>
                    </a:lnTo>
                    <a:lnTo>
                      <a:pt x="4013" y="4711"/>
                    </a:lnTo>
                    <a:lnTo>
                      <a:pt x="4007" y="4711"/>
                    </a:lnTo>
                    <a:lnTo>
                      <a:pt x="3996" y="4713"/>
                    </a:lnTo>
                    <a:lnTo>
                      <a:pt x="3985" y="4718"/>
                    </a:lnTo>
                    <a:lnTo>
                      <a:pt x="3981" y="4720"/>
                    </a:lnTo>
                    <a:lnTo>
                      <a:pt x="3978" y="4721"/>
                    </a:lnTo>
                    <a:lnTo>
                      <a:pt x="3974" y="4722"/>
                    </a:lnTo>
                    <a:lnTo>
                      <a:pt x="3972" y="4721"/>
                    </a:lnTo>
                    <a:lnTo>
                      <a:pt x="3968" y="4721"/>
                    </a:lnTo>
                    <a:lnTo>
                      <a:pt x="3966" y="4719"/>
                    </a:lnTo>
                    <a:lnTo>
                      <a:pt x="3964" y="4715"/>
                    </a:lnTo>
                    <a:lnTo>
                      <a:pt x="3960" y="4712"/>
                    </a:lnTo>
                    <a:lnTo>
                      <a:pt x="3956" y="4708"/>
                    </a:lnTo>
                    <a:lnTo>
                      <a:pt x="3954" y="4706"/>
                    </a:lnTo>
                    <a:lnTo>
                      <a:pt x="3949" y="4703"/>
                    </a:lnTo>
                    <a:lnTo>
                      <a:pt x="3946" y="4703"/>
                    </a:lnTo>
                    <a:lnTo>
                      <a:pt x="3939" y="4703"/>
                    </a:lnTo>
                    <a:lnTo>
                      <a:pt x="3930" y="4705"/>
                    </a:lnTo>
                    <a:lnTo>
                      <a:pt x="3922" y="4705"/>
                    </a:lnTo>
                    <a:lnTo>
                      <a:pt x="3912" y="4705"/>
                    </a:lnTo>
                    <a:lnTo>
                      <a:pt x="3902" y="4703"/>
                    </a:lnTo>
                    <a:lnTo>
                      <a:pt x="3892" y="4700"/>
                    </a:lnTo>
                    <a:lnTo>
                      <a:pt x="3883" y="4695"/>
                    </a:lnTo>
                    <a:lnTo>
                      <a:pt x="3874" y="4689"/>
                    </a:lnTo>
                    <a:lnTo>
                      <a:pt x="3871" y="4686"/>
                    </a:lnTo>
                    <a:lnTo>
                      <a:pt x="3867" y="4681"/>
                    </a:lnTo>
                    <a:lnTo>
                      <a:pt x="3864" y="4676"/>
                    </a:lnTo>
                    <a:lnTo>
                      <a:pt x="3861" y="4670"/>
                    </a:lnTo>
                    <a:lnTo>
                      <a:pt x="3859" y="4665"/>
                    </a:lnTo>
                    <a:lnTo>
                      <a:pt x="3855" y="4662"/>
                    </a:lnTo>
                    <a:lnTo>
                      <a:pt x="3852" y="4659"/>
                    </a:lnTo>
                    <a:lnTo>
                      <a:pt x="3848" y="4657"/>
                    </a:lnTo>
                    <a:lnTo>
                      <a:pt x="3840" y="4656"/>
                    </a:lnTo>
                    <a:lnTo>
                      <a:pt x="3830" y="4655"/>
                    </a:lnTo>
                    <a:lnTo>
                      <a:pt x="3822" y="4652"/>
                    </a:lnTo>
                    <a:lnTo>
                      <a:pt x="3814" y="4649"/>
                    </a:lnTo>
                    <a:lnTo>
                      <a:pt x="3804" y="4642"/>
                    </a:lnTo>
                    <a:lnTo>
                      <a:pt x="3794" y="4632"/>
                    </a:lnTo>
                    <a:lnTo>
                      <a:pt x="3780" y="4620"/>
                    </a:lnTo>
                    <a:lnTo>
                      <a:pt x="3770" y="4611"/>
                    </a:lnTo>
                    <a:lnTo>
                      <a:pt x="3765" y="4606"/>
                    </a:lnTo>
                    <a:lnTo>
                      <a:pt x="3763" y="4600"/>
                    </a:lnTo>
                    <a:lnTo>
                      <a:pt x="3760" y="4595"/>
                    </a:lnTo>
                    <a:lnTo>
                      <a:pt x="3759" y="4589"/>
                    </a:lnTo>
                    <a:lnTo>
                      <a:pt x="3759" y="4583"/>
                    </a:lnTo>
                    <a:lnTo>
                      <a:pt x="3759" y="4579"/>
                    </a:lnTo>
                    <a:lnTo>
                      <a:pt x="3760" y="4575"/>
                    </a:lnTo>
                    <a:lnTo>
                      <a:pt x="3761" y="4573"/>
                    </a:lnTo>
                    <a:lnTo>
                      <a:pt x="3766" y="4568"/>
                    </a:lnTo>
                    <a:lnTo>
                      <a:pt x="3773" y="4564"/>
                    </a:lnTo>
                    <a:lnTo>
                      <a:pt x="3780" y="4562"/>
                    </a:lnTo>
                    <a:lnTo>
                      <a:pt x="3788" y="4558"/>
                    </a:lnTo>
                    <a:lnTo>
                      <a:pt x="3796" y="4554"/>
                    </a:lnTo>
                    <a:lnTo>
                      <a:pt x="3803" y="4547"/>
                    </a:lnTo>
                    <a:lnTo>
                      <a:pt x="3805" y="4542"/>
                    </a:lnTo>
                    <a:lnTo>
                      <a:pt x="3808" y="4539"/>
                    </a:lnTo>
                    <a:lnTo>
                      <a:pt x="3809" y="4536"/>
                    </a:lnTo>
                    <a:lnTo>
                      <a:pt x="3809" y="4533"/>
                    </a:lnTo>
                    <a:lnTo>
                      <a:pt x="3808" y="4531"/>
                    </a:lnTo>
                    <a:lnTo>
                      <a:pt x="3807" y="4529"/>
                    </a:lnTo>
                    <a:lnTo>
                      <a:pt x="3804" y="4527"/>
                    </a:lnTo>
                    <a:lnTo>
                      <a:pt x="3801" y="4526"/>
                    </a:lnTo>
                    <a:lnTo>
                      <a:pt x="3795" y="4525"/>
                    </a:lnTo>
                    <a:lnTo>
                      <a:pt x="3791" y="4522"/>
                    </a:lnTo>
                    <a:lnTo>
                      <a:pt x="3790" y="4519"/>
                    </a:lnTo>
                    <a:lnTo>
                      <a:pt x="3789" y="4517"/>
                    </a:lnTo>
                    <a:lnTo>
                      <a:pt x="3790" y="4514"/>
                    </a:lnTo>
                    <a:lnTo>
                      <a:pt x="3791" y="4510"/>
                    </a:lnTo>
                    <a:lnTo>
                      <a:pt x="3794" y="4504"/>
                    </a:lnTo>
                    <a:lnTo>
                      <a:pt x="3795" y="4499"/>
                    </a:lnTo>
                    <a:lnTo>
                      <a:pt x="3796" y="4493"/>
                    </a:lnTo>
                    <a:lnTo>
                      <a:pt x="3795" y="4484"/>
                    </a:lnTo>
                    <a:lnTo>
                      <a:pt x="3792" y="4469"/>
                    </a:lnTo>
                    <a:lnTo>
                      <a:pt x="3788" y="4454"/>
                    </a:lnTo>
                    <a:lnTo>
                      <a:pt x="3783" y="4438"/>
                    </a:lnTo>
                    <a:lnTo>
                      <a:pt x="3779" y="4424"/>
                    </a:lnTo>
                    <a:lnTo>
                      <a:pt x="3779" y="4418"/>
                    </a:lnTo>
                    <a:lnTo>
                      <a:pt x="3779" y="4415"/>
                    </a:lnTo>
                    <a:lnTo>
                      <a:pt x="3779" y="4411"/>
                    </a:lnTo>
                    <a:lnTo>
                      <a:pt x="3780" y="4410"/>
                    </a:lnTo>
                    <a:lnTo>
                      <a:pt x="3786" y="4407"/>
                    </a:lnTo>
                    <a:lnTo>
                      <a:pt x="3794" y="4409"/>
                    </a:lnTo>
                    <a:lnTo>
                      <a:pt x="3802" y="4409"/>
                    </a:lnTo>
                    <a:lnTo>
                      <a:pt x="3809" y="4409"/>
                    </a:lnTo>
                    <a:lnTo>
                      <a:pt x="3811" y="4409"/>
                    </a:lnTo>
                    <a:lnTo>
                      <a:pt x="3814" y="4407"/>
                    </a:lnTo>
                    <a:lnTo>
                      <a:pt x="3816" y="4405"/>
                    </a:lnTo>
                    <a:lnTo>
                      <a:pt x="3816" y="4403"/>
                    </a:lnTo>
                    <a:lnTo>
                      <a:pt x="3815" y="4400"/>
                    </a:lnTo>
                    <a:lnTo>
                      <a:pt x="3815" y="4398"/>
                    </a:lnTo>
                    <a:lnTo>
                      <a:pt x="3814" y="4396"/>
                    </a:lnTo>
                    <a:lnTo>
                      <a:pt x="3811" y="4394"/>
                    </a:lnTo>
                    <a:lnTo>
                      <a:pt x="3805" y="4392"/>
                    </a:lnTo>
                    <a:lnTo>
                      <a:pt x="3797" y="4391"/>
                    </a:lnTo>
                    <a:lnTo>
                      <a:pt x="3788" y="4388"/>
                    </a:lnTo>
                    <a:lnTo>
                      <a:pt x="3780" y="4386"/>
                    </a:lnTo>
                    <a:lnTo>
                      <a:pt x="3774" y="4382"/>
                    </a:lnTo>
                    <a:lnTo>
                      <a:pt x="3769" y="4375"/>
                    </a:lnTo>
                    <a:lnTo>
                      <a:pt x="3760" y="4368"/>
                    </a:lnTo>
                    <a:lnTo>
                      <a:pt x="3752" y="4359"/>
                    </a:lnTo>
                    <a:lnTo>
                      <a:pt x="3747" y="4354"/>
                    </a:lnTo>
                    <a:lnTo>
                      <a:pt x="3744" y="4347"/>
                    </a:lnTo>
                    <a:lnTo>
                      <a:pt x="3739" y="4340"/>
                    </a:lnTo>
                    <a:lnTo>
                      <a:pt x="3735" y="4330"/>
                    </a:lnTo>
                    <a:lnTo>
                      <a:pt x="3732" y="4321"/>
                    </a:lnTo>
                    <a:lnTo>
                      <a:pt x="3731" y="4314"/>
                    </a:lnTo>
                    <a:lnTo>
                      <a:pt x="3729" y="4306"/>
                    </a:lnTo>
                    <a:lnTo>
                      <a:pt x="3729" y="4300"/>
                    </a:lnTo>
                    <a:lnTo>
                      <a:pt x="3731" y="4289"/>
                    </a:lnTo>
                    <a:lnTo>
                      <a:pt x="3732" y="4278"/>
                    </a:lnTo>
                    <a:lnTo>
                      <a:pt x="3731" y="4271"/>
                    </a:lnTo>
                    <a:lnTo>
                      <a:pt x="3728" y="4265"/>
                    </a:lnTo>
                    <a:lnTo>
                      <a:pt x="3725" y="4258"/>
                    </a:lnTo>
                    <a:lnTo>
                      <a:pt x="3720" y="4252"/>
                    </a:lnTo>
                    <a:lnTo>
                      <a:pt x="3714" y="4246"/>
                    </a:lnTo>
                    <a:lnTo>
                      <a:pt x="3707" y="4240"/>
                    </a:lnTo>
                    <a:lnTo>
                      <a:pt x="3698" y="4236"/>
                    </a:lnTo>
                    <a:lnTo>
                      <a:pt x="3690" y="4233"/>
                    </a:lnTo>
                    <a:lnTo>
                      <a:pt x="3681" y="4230"/>
                    </a:lnTo>
                    <a:lnTo>
                      <a:pt x="3672" y="4229"/>
                    </a:lnTo>
                    <a:lnTo>
                      <a:pt x="3663" y="4229"/>
                    </a:lnTo>
                    <a:lnTo>
                      <a:pt x="3653" y="4229"/>
                    </a:lnTo>
                    <a:lnTo>
                      <a:pt x="3634" y="4232"/>
                    </a:lnTo>
                    <a:lnTo>
                      <a:pt x="3619" y="4233"/>
                    </a:lnTo>
                    <a:lnTo>
                      <a:pt x="3603" y="4233"/>
                    </a:lnTo>
                    <a:lnTo>
                      <a:pt x="3587" y="4233"/>
                    </a:lnTo>
                    <a:lnTo>
                      <a:pt x="3580" y="4232"/>
                    </a:lnTo>
                    <a:lnTo>
                      <a:pt x="3572" y="4229"/>
                    </a:lnTo>
                    <a:lnTo>
                      <a:pt x="3566" y="4227"/>
                    </a:lnTo>
                    <a:lnTo>
                      <a:pt x="3563" y="4223"/>
                    </a:lnTo>
                    <a:lnTo>
                      <a:pt x="3559" y="4220"/>
                    </a:lnTo>
                    <a:lnTo>
                      <a:pt x="3555" y="4217"/>
                    </a:lnTo>
                    <a:lnTo>
                      <a:pt x="3551" y="4216"/>
                    </a:lnTo>
                    <a:lnTo>
                      <a:pt x="3547" y="4215"/>
                    </a:lnTo>
                    <a:lnTo>
                      <a:pt x="3543" y="4214"/>
                    </a:lnTo>
                    <a:lnTo>
                      <a:pt x="3539" y="4215"/>
                    </a:lnTo>
                    <a:lnTo>
                      <a:pt x="3536" y="4215"/>
                    </a:lnTo>
                    <a:lnTo>
                      <a:pt x="3532" y="4217"/>
                    </a:lnTo>
                    <a:lnTo>
                      <a:pt x="3526" y="4220"/>
                    </a:lnTo>
                    <a:lnTo>
                      <a:pt x="3518" y="4222"/>
                    </a:lnTo>
                    <a:lnTo>
                      <a:pt x="3513" y="4221"/>
                    </a:lnTo>
                    <a:lnTo>
                      <a:pt x="3509" y="4221"/>
                    </a:lnTo>
                    <a:lnTo>
                      <a:pt x="3506" y="4218"/>
                    </a:lnTo>
                    <a:lnTo>
                      <a:pt x="3503" y="4216"/>
                    </a:lnTo>
                    <a:lnTo>
                      <a:pt x="3501" y="4211"/>
                    </a:lnTo>
                    <a:lnTo>
                      <a:pt x="3500" y="4208"/>
                    </a:lnTo>
                    <a:lnTo>
                      <a:pt x="3500" y="4203"/>
                    </a:lnTo>
                    <a:lnTo>
                      <a:pt x="3501" y="4198"/>
                    </a:lnTo>
                    <a:lnTo>
                      <a:pt x="3503" y="4188"/>
                    </a:lnTo>
                    <a:lnTo>
                      <a:pt x="3507" y="4177"/>
                    </a:lnTo>
                    <a:lnTo>
                      <a:pt x="3509" y="4172"/>
                    </a:lnTo>
                    <a:lnTo>
                      <a:pt x="3509" y="4169"/>
                    </a:lnTo>
                    <a:lnTo>
                      <a:pt x="3509" y="4166"/>
                    </a:lnTo>
                    <a:lnTo>
                      <a:pt x="3508" y="4165"/>
                    </a:lnTo>
                    <a:lnTo>
                      <a:pt x="3506" y="4164"/>
                    </a:lnTo>
                    <a:lnTo>
                      <a:pt x="3503" y="4165"/>
                    </a:lnTo>
                    <a:lnTo>
                      <a:pt x="3500" y="4166"/>
                    </a:lnTo>
                    <a:lnTo>
                      <a:pt x="3496" y="4169"/>
                    </a:lnTo>
                    <a:lnTo>
                      <a:pt x="3489" y="4176"/>
                    </a:lnTo>
                    <a:lnTo>
                      <a:pt x="3482" y="4180"/>
                    </a:lnTo>
                    <a:lnTo>
                      <a:pt x="3478" y="4182"/>
                    </a:lnTo>
                    <a:lnTo>
                      <a:pt x="3475" y="4183"/>
                    </a:lnTo>
                    <a:lnTo>
                      <a:pt x="3469" y="4184"/>
                    </a:lnTo>
                    <a:lnTo>
                      <a:pt x="3463" y="4185"/>
                    </a:lnTo>
                    <a:lnTo>
                      <a:pt x="3455" y="4185"/>
                    </a:lnTo>
                    <a:lnTo>
                      <a:pt x="3445" y="4184"/>
                    </a:lnTo>
                    <a:lnTo>
                      <a:pt x="3436" y="4182"/>
                    </a:lnTo>
                    <a:lnTo>
                      <a:pt x="3425" y="4178"/>
                    </a:lnTo>
                    <a:lnTo>
                      <a:pt x="3414" y="4174"/>
                    </a:lnTo>
                    <a:lnTo>
                      <a:pt x="3405" y="4171"/>
                    </a:lnTo>
                    <a:lnTo>
                      <a:pt x="3396" y="4167"/>
                    </a:lnTo>
                    <a:lnTo>
                      <a:pt x="3392" y="4164"/>
                    </a:lnTo>
                    <a:lnTo>
                      <a:pt x="3388" y="4159"/>
                    </a:lnTo>
                    <a:lnTo>
                      <a:pt x="3386" y="4155"/>
                    </a:lnTo>
                    <a:lnTo>
                      <a:pt x="3385" y="4151"/>
                    </a:lnTo>
                    <a:lnTo>
                      <a:pt x="3385" y="4146"/>
                    </a:lnTo>
                    <a:lnTo>
                      <a:pt x="3386" y="4135"/>
                    </a:lnTo>
                    <a:lnTo>
                      <a:pt x="3388" y="4126"/>
                    </a:lnTo>
                    <a:lnTo>
                      <a:pt x="3389" y="4122"/>
                    </a:lnTo>
                    <a:lnTo>
                      <a:pt x="3389" y="4119"/>
                    </a:lnTo>
                    <a:lnTo>
                      <a:pt x="3389" y="4115"/>
                    </a:lnTo>
                    <a:lnTo>
                      <a:pt x="3388" y="4111"/>
                    </a:lnTo>
                    <a:lnTo>
                      <a:pt x="3382" y="4103"/>
                    </a:lnTo>
                    <a:lnTo>
                      <a:pt x="3376" y="4094"/>
                    </a:lnTo>
                    <a:lnTo>
                      <a:pt x="3373" y="4089"/>
                    </a:lnTo>
                    <a:lnTo>
                      <a:pt x="3372" y="4084"/>
                    </a:lnTo>
                    <a:lnTo>
                      <a:pt x="3370" y="4079"/>
                    </a:lnTo>
                    <a:lnTo>
                      <a:pt x="3372" y="4075"/>
                    </a:lnTo>
                    <a:lnTo>
                      <a:pt x="3373" y="4070"/>
                    </a:lnTo>
                    <a:lnTo>
                      <a:pt x="3374" y="4066"/>
                    </a:lnTo>
                    <a:lnTo>
                      <a:pt x="3377" y="4062"/>
                    </a:lnTo>
                    <a:lnTo>
                      <a:pt x="3381" y="4058"/>
                    </a:lnTo>
                    <a:lnTo>
                      <a:pt x="3383" y="4054"/>
                    </a:lnTo>
                    <a:lnTo>
                      <a:pt x="3386" y="4051"/>
                    </a:lnTo>
                    <a:lnTo>
                      <a:pt x="3387" y="4047"/>
                    </a:lnTo>
                    <a:lnTo>
                      <a:pt x="3388" y="4044"/>
                    </a:lnTo>
                    <a:lnTo>
                      <a:pt x="3387" y="4034"/>
                    </a:lnTo>
                    <a:lnTo>
                      <a:pt x="3386" y="4021"/>
                    </a:lnTo>
                    <a:lnTo>
                      <a:pt x="3385" y="4013"/>
                    </a:lnTo>
                    <a:lnTo>
                      <a:pt x="3382" y="4007"/>
                    </a:lnTo>
                    <a:lnTo>
                      <a:pt x="3377" y="4003"/>
                    </a:lnTo>
                    <a:lnTo>
                      <a:pt x="3374" y="4000"/>
                    </a:lnTo>
                    <a:lnTo>
                      <a:pt x="3362" y="3994"/>
                    </a:lnTo>
                    <a:lnTo>
                      <a:pt x="3350" y="3987"/>
                    </a:lnTo>
                    <a:lnTo>
                      <a:pt x="3344" y="3983"/>
                    </a:lnTo>
                    <a:lnTo>
                      <a:pt x="3339" y="3978"/>
                    </a:lnTo>
                    <a:lnTo>
                      <a:pt x="3336" y="3975"/>
                    </a:lnTo>
                    <a:lnTo>
                      <a:pt x="3333" y="3971"/>
                    </a:lnTo>
                    <a:lnTo>
                      <a:pt x="3330" y="3962"/>
                    </a:lnTo>
                    <a:lnTo>
                      <a:pt x="3326" y="3950"/>
                    </a:lnTo>
                    <a:lnTo>
                      <a:pt x="3324" y="3944"/>
                    </a:lnTo>
                    <a:lnTo>
                      <a:pt x="3320" y="3938"/>
                    </a:lnTo>
                    <a:lnTo>
                      <a:pt x="3317" y="3932"/>
                    </a:lnTo>
                    <a:lnTo>
                      <a:pt x="3312" y="3927"/>
                    </a:lnTo>
                    <a:lnTo>
                      <a:pt x="3306" y="3924"/>
                    </a:lnTo>
                    <a:lnTo>
                      <a:pt x="3301" y="3923"/>
                    </a:lnTo>
                    <a:lnTo>
                      <a:pt x="3297" y="3923"/>
                    </a:lnTo>
                    <a:lnTo>
                      <a:pt x="3293" y="3925"/>
                    </a:lnTo>
                    <a:lnTo>
                      <a:pt x="3287" y="3931"/>
                    </a:lnTo>
                    <a:lnTo>
                      <a:pt x="3282" y="3936"/>
                    </a:lnTo>
                    <a:lnTo>
                      <a:pt x="3280" y="3937"/>
                    </a:lnTo>
                    <a:lnTo>
                      <a:pt x="3278" y="3938"/>
                    </a:lnTo>
                    <a:lnTo>
                      <a:pt x="3274" y="3939"/>
                    </a:lnTo>
                    <a:lnTo>
                      <a:pt x="3269" y="3938"/>
                    </a:lnTo>
                    <a:lnTo>
                      <a:pt x="3263" y="3938"/>
                    </a:lnTo>
                    <a:lnTo>
                      <a:pt x="3260" y="3939"/>
                    </a:lnTo>
                    <a:lnTo>
                      <a:pt x="3256" y="3940"/>
                    </a:lnTo>
                    <a:lnTo>
                      <a:pt x="3254" y="3943"/>
                    </a:lnTo>
                    <a:lnTo>
                      <a:pt x="3247" y="3951"/>
                    </a:lnTo>
                    <a:lnTo>
                      <a:pt x="3238" y="3966"/>
                    </a:lnTo>
                    <a:lnTo>
                      <a:pt x="3231" y="3975"/>
                    </a:lnTo>
                    <a:lnTo>
                      <a:pt x="3223" y="3982"/>
                    </a:lnTo>
                    <a:lnTo>
                      <a:pt x="3216" y="3985"/>
                    </a:lnTo>
                    <a:lnTo>
                      <a:pt x="3209" y="3989"/>
                    </a:lnTo>
                    <a:lnTo>
                      <a:pt x="3207" y="3990"/>
                    </a:lnTo>
                    <a:lnTo>
                      <a:pt x="3207" y="3993"/>
                    </a:lnTo>
                    <a:lnTo>
                      <a:pt x="3207" y="3995"/>
                    </a:lnTo>
                    <a:lnTo>
                      <a:pt x="3209" y="3999"/>
                    </a:lnTo>
                    <a:lnTo>
                      <a:pt x="3210" y="4005"/>
                    </a:lnTo>
                    <a:lnTo>
                      <a:pt x="3211" y="4010"/>
                    </a:lnTo>
                    <a:lnTo>
                      <a:pt x="3210" y="4015"/>
                    </a:lnTo>
                    <a:lnTo>
                      <a:pt x="3206" y="4019"/>
                    </a:lnTo>
                    <a:lnTo>
                      <a:pt x="3202" y="4020"/>
                    </a:lnTo>
                    <a:lnTo>
                      <a:pt x="3197" y="4021"/>
                    </a:lnTo>
                    <a:lnTo>
                      <a:pt x="3182" y="4019"/>
                    </a:lnTo>
                    <a:lnTo>
                      <a:pt x="3166" y="4015"/>
                    </a:lnTo>
                    <a:lnTo>
                      <a:pt x="3159" y="4014"/>
                    </a:lnTo>
                    <a:lnTo>
                      <a:pt x="3152" y="4015"/>
                    </a:lnTo>
                    <a:lnTo>
                      <a:pt x="3147" y="4016"/>
                    </a:lnTo>
                    <a:lnTo>
                      <a:pt x="3142" y="4019"/>
                    </a:lnTo>
                    <a:lnTo>
                      <a:pt x="3137" y="4022"/>
                    </a:lnTo>
                    <a:lnTo>
                      <a:pt x="3134" y="4027"/>
                    </a:lnTo>
                    <a:lnTo>
                      <a:pt x="3130" y="4032"/>
                    </a:lnTo>
                    <a:lnTo>
                      <a:pt x="3127" y="4038"/>
                    </a:lnTo>
                    <a:lnTo>
                      <a:pt x="3121" y="4050"/>
                    </a:lnTo>
                    <a:lnTo>
                      <a:pt x="3115" y="4059"/>
                    </a:lnTo>
                    <a:lnTo>
                      <a:pt x="3111" y="4064"/>
                    </a:lnTo>
                    <a:lnTo>
                      <a:pt x="3106" y="4066"/>
                    </a:lnTo>
                    <a:lnTo>
                      <a:pt x="3100" y="4069"/>
                    </a:lnTo>
                    <a:lnTo>
                      <a:pt x="3093" y="4070"/>
                    </a:lnTo>
                    <a:lnTo>
                      <a:pt x="3090" y="4070"/>
                    </a:lnTo>
                    <a:lnTo>
                      <a:pt x="3086" y="4071"/>
                    </a:lnTo>
                    <a:lnTo>
                      <a:pt x="3083" y="4072"/>
                    </a:lnTo>
                    <a:lnTo>
                      <a:pt x="3080" y="4075"/>
                    </a:lnTo>
                    <a:lnTo>
                      <a:pt x="3074" y="4081"/>
                    </a:lnTo>
                    <a:lnTo>
                      <a:pt x="3071" y="4088"/>
                    </a:lnTo>
                    <a:lnTo>
                      <a:pt x="3068" y="4097"/>
                    </a:lnTo>
                    <a:lnTo>
                      <a:pt x="3067" y="4108"/>
                    </a:lnTo>
                    <a:lnTo>
                      <a:pt x="3067" y="4120"/>
                    </a:lnTo>
                    <a:lnTo>
                      <a:pt x="3068" y="4133"/>
                    </a:lnTo>
                    <a:lnTo>
                      <a:pt x="3074" y="4145"/>
                    </a:lnTo>
                    <a:lnTo>
                      <a:pt x="3083" y="4155"/>
                    </a:lnTo>
                    <a:lnTo>
                      <a:pt x="3084" y="4166"/>
                    </a:lnTo>
                    <a:lnTo>
                      <a:pt x="3084" y="4178"/>
                    </a:lnTo>
                    <a:lnTo>
                      <a:pt x="3083" y="4190"/>
                    </a:lnTo>
                    <a:lnTo>
                      <a:pt x="3083" y="4201"/>
                    </a:lnTo>
                    <a:lnTo>
                      <a:pt x="3083" y="4205"/>
                    </a:lnTo>
                    <a:lnTo>
                      <a:pt x="3085" y="4209"/>
                    </a:lnTo>
                    <a:lnTo>
                      <a:pt x="3087" y="4213"/>
                    </a:lnTo>
                    <a:lnTo>
                      <a:pt x="3092" y="4216"/>
                    </a:lnTo>
                    <a:lnTo>
                      <a:pt x="3102" y="4221"/>
                    </a:lnTo>
                    <a:lnTo>
                      <a:pt x="3115" y="4227"/>
                    </a:lnTo>
                    <a:lnTo>
                      <a:pt x="3119" y="4230"/>
                    </a:lnTo>
                    <a:lnTo>
                      <a:pt x="3123" y="4234"/>
                    </a:lnTo>
                    <a:lnTo>
                      <a:pt x="3127" y="4237"/>
                    </a:lnTo>
                    <a:lnTo>
                      <a:pt x="3128" y="4242"/>
                    </a:lnTo>
                    <a:lnTo>
                      <a:pt x="3128" y="4251"/>
                    </a:lnTo>
                    <a:lnTo>
                      <a:pt x="3125" y="4259"/>
                    </a:lnTo>
                    <a:lnTo>
                      <a:pt x="3123" y="4270"/>
                    </a:lnTo>
                    <a:lnTo>
                      <a:pt x="3118" y="4280"/>
                    </a:lnTo>
                    <a:lnTo>
                      <a:pt x="3114" y="4291"/>
                    </a:lnTo>
                    <a:lnTo>
                      <a:pt x="3110" y="4299"/>
                    </a:lnTo>
                    <a:lnTo>
                      <a:pt x="3108" y="4303"/>
                    </a:lnTo>
                    <a:lnTo>
                      <a:pt x="3103" y="4304"/>
                    </a:lnTo>
                    <a:lnTo>
                      <a:pt x="3098" y="4305"/>
                    </a:lnTo>
                    <a:lnTo>
                      <a:pt x="3092" y="4306"/>
                    </a:lnTo>
                    <a:lnTo>
                      <a:pt x="3078" y="4306"/>
                    </a:lnTo>
                    <a:lnTo>
                      <a:pt x="3062" y="4305"/>
                    </a:lnTo>
                    <a:lnTo>
                      <a:pt x="3056" y="4306"/>
                    </a:lnTo>
                    <a:lnTo>
                      <a:pt x="3051" y="4308"/>
                    </a:lnTo>
                    <a:lnTo>
                      <a:pt x="3046" y="4309"/>
                    </a:lnTo>
                    <a:lnTo>
                      <a:pt x="3042" y="4311"/>
                    </a:lnTo>
                    <a:lnTo>
                      <a:pt x="3040" y="4314"/>
                    </a:lnTo>
                    <a:lnTo>
                      <a:pt x="3037" y="4317"/>
                    </a:lnTo>
                    <a:lnTo>
                      <a:pt x="3036" y="4321"/>
                    </a:lnTo>
                    <a:lnTo>
                      <a:pt x="3035" y="4324"/>
                    </a:lnTo>
                    <a:lnTo>
                      <a:pt x="3035" y="4336"/>
                    </a:lnTo>
                    <a:lnTo>
                      <a:pt x="3035" y="4353"/>
                    </a:lnTo>
                    <a:lnTo>
                      <a:pt x="3034" y="4361"/>
                    </a:lnTo>
                    <a:lnTo>
                      <a:pt x="3033" y="4369"/>
                    </a:lnTo>
                    <a:lnTo>
                      <a:pt x="3032" y="4373"/>
                    </a:lnTo>
                    <a:lnTo>
                      <a:pt x="3030" y="4375"/>
                    </a:lnTo>
                    <a:lnTo>
                      <a:pt x="3029" y="4378"/>
                    </a:lnTo>
                    <a:lnTo>
                      <a:pt x="3027" y="4380"/>
                    </a:lnTo>
                    <a:lnTo>
                      <a:pt x="3024" y="4381"/>
                    </a:lnTo>
                    <a:lnTo>
                      <a:pt x="3022" y="4381"/>
                    </a:lnTo>
                    <a:lnTo>
                      <a:pt x="3020" y="4380"/>
                    </a:lnTo>
                    <a:lnTo>
                      <a:pt x="3017" y="4380"/>
                    </a:lnTo>
                    <a:lnTo>
                      <a:pt x="3015" y="4375"/>
                    </a:lnTo>
                    <a:lnTo>
                      <a:pt x="3011" y="4371"/>
                    </a:lnTo>
                    <a:lnTo>
                      <a:pt x="3005" y="4359"/>
                    </a:lnTo>
                    <a:lnTo>
                      <a:pt x="2998" y="4349"/>
                    </a:lnTo>
                    <a:lnTo>
                      <a:pt x="2995" y="4347"/>
                    </a:lnTo>
                    <a:lnTo>
                      <a:pt x="2991" y="4346"/>
                    </a:lnTo>
                    <a:lnTo>
                      <a:pt x="2989" y="4346"/>
                    </a:lnTo>
                    <a:lnTo>
                      <a:pt x="2986" y="4347"/>
                    </a:lnTo>
                    <a:lnTo>
                      <a:pt x="2984" y="4353"/>
                    </a:lnTo>
                    <a:lnTo>
                      <a:pt x="2984" y="4360"/>
                    </a:lnTo>
                    <a:lnTo>
                      <a:pt x="2984" y="4369"/>
                    </a:lnTo>
                    <a:lnTo>
                      <a:pt x="2983" y="4379"/>
                    </a:lnTo>
                    <a:lnTo>
                      <a:pt x="2983" y="4382"/>
                    </a:lnTo>
                    <a:lnTo>
                      <a:pt x="2982" y="4386"/>
                    </a:lnTo>
                    <a:lnTo>
                      <a:pt x="2979" y="4390"/>
                    </a:lnTo>
                    <a:lnTo>
                      <a:pt x="2977" y="4391"/>
                    </a:lnTo>
                    <a:lnTo>
                      <a:pt x="2966" y="4392"/>
                    </a:lnTo>
                    <a:lnTo>
                      <a:pt x="2944" y="4397"/>
                    </a:lnTo>
                    <a:lnTo>
                      <a:pt x="2936" y="4399"/>
                    </a:lnTo>
                    <a:lnTo>
                      <a:pt x="2929" y="4404"/>
                    </a:lnTo>
                    <a:lnTo>
                      <a:pt x="2923" y="4407"/>
                    </a:lnTo>
                    <a:lnTo>
                      <a:pt x="2920" y="4412"/>
                    </a:lnTo>
                    <a:lnTo>
                      <a:pt x="2916" y="4417"/>
                    </a:lnTo>
                    <a:lnTo>
                      <a:pt x="2913" y="4421"/>
                    </a:lnTo>
                    <a:lnTo>
                      <a:pt x="2909" y="4423"/>
                    </a:lnTo>
                    <a:lnTo>
                      <a:pt x="2906" y="4423"/>
                    </a:lnTo>
                    <a:lnTo>
                      <a:pt x="2903" y="4423"/>
                    </a:lnTo>
                    <a:lnTo>
                      <a:pt x="2901" y="4422"/>
                    </a:lnTo>
                    <a:lnTo>
                      <a:pt x="2900" y="4421"/>
                    </a:lnTo>
                    <a:lnTo>
                      <a:pt x="2898" y="4418"/>
                    </a:lnTo>
                    <a:lnTo>
                      <a:pt x="2898" y="4412"/>
                    </a:lnTo>
                    <a:lnTo>
                      <a:pt x="2900" y="4402"/>
                    </a:lnTo>
                    <a:lnTo>
                      <a:pt x="2900" y="4396"/>
                    </a:lnTo>
                    <a:lnTo>
                      <a:pt x="2900" y="4391"/>
                    </a:lnTo>
                    <a:lnTo>
                      <a:pt x="2897" y="4386"/>
                    </a:lnTo>
                    <a:lnTo>
                      <a:pt x="2895" y="4382"/>
                    </a:lnTo>
                    <a:lnTo>
                      <a:pt x="2889" y="4375"/>
                    </a:lnTo>
                    <a:lnTo>
                      <a:pt x="2883" y="4369"/>
                    </a:lnTo>
                    <a:lnTo>
                      <a:pt x="2879" y="4367"/>
                    </a:lnTo>
                    <a:lnTo>
                      <a:pt x="2879" y="4363"/>
                    </a:lnTo>
                    <a:lnTo>
                      <a:pt x="2879" y="4361"/>
                    </a:lnTo>
                    <a:lnTo>
                      <a:pt x="2882" y="4358"/>
                    </a:lnTo>
                    <a:lnTo>
                      <a:pt x="2889" y="4352"/>
                    </a:lnTo>
                    <a:lnTo>
                      <a:pt x="2898" y="4344"/>
                    </a:lnTo>
                    <a:lnTo>
                      <a:pt x="2907" y="4336"/>
                    </a:lnTo>
                    <a:lnTo>
                      <a:pt x="2913" y="4328"/>
                    </a:lnTo>
                    <a:lnTo>
                      <a:pt x="2916" y="4318"/>
                    </a:lnTo>
                    <a:lnTo>
                      <a:pt x="2920" y="4306"/>
                    </a:lnTo>
                    <a:lnTo>
                      <a:pt x="2922" y="4299"/>
                    </a:lnTo>
                    <a:lnTo>
                      <a:pt x="2927" y="4293"/>
                    </a:lnTo>
                    <a:lnTo>
                      <a:pt x="2930" y="4287"/>
                    </a:lnTo>
                    <a:lnTo>
                      <a:pt x="2935" y="4281"/>
                    </a:lnTo>
                    <a:lnTo>
                      <a:pt x="2939" y="4278"/>
                    </a:lnTo>
                    <a:lnTo>
                      <a:pt x="2940" y="4276"/>
                    </a:lnTo>
                    <a:lnTo>
                      <a:pt x="2939" y="4273"/>
                    </a:lnTo>
                    <a:lnTo>
                      <a:pt x="2936" y="4267"/>
                    </a:lnTo>
                    <a:lnTo>
                      <a:pt x="2933" y="4253"/>
                    </a:lnTo>
                    <a:lnTo>
                      <a:pt x="2932" y="4239"/>
                    </a:lnTo>
                    <a:lnTo>
                      <a:pt x="2930" y="4233"/>
                    </a:lnTo>
                    <a:lnTo>
                      <a:pt x="2929" y="4228"/>
                    </a:lnTo>
                    <a:lnTo>
                      <a:pt x="2927" y="4223"/>
                    </a:lnTo>
                    <a:lnTo>
                      <a:pt x="2925" y="4220"/>
                    </a:lnTo>
                    <a:lnTo>
                      <a:pt x="2920" y="4211"/>
                    </a:lnTo>
                    <a:lnTo>
                      <a:pt x="2914" y="4204"/>
                    </a:lnTo>
                    <a:lnTo>
                      <a:pt x="2911" y="4199"/>
                    </a:lnTo>
                    <a:lnTo>
                      <a:pt x="2909" y="4195"/>
                    </a:lnTo>
                    <a:lnTo>
                      <a:pt x="2908" y="4194"/>
                    </a:lnTo>
                    <a:lnTo>
                      <a:pt x="2907" y="4194"/>
                    </a:lnTo>
                    <a:lnTo>
                      <a:pt x="2906" y="4195"/>
                    </a:lnTo>
                    <a:lnTo>
                      <a:pt x="2904" y="4197"/>
                    </a:lnTo>
                    <a:lnTo>
                      <a:pt x="2898" y="4203"/>
                    </a:lnTo>
                    <a:lnTo>
                      <a:pt x="2892" y="4211"/>
                    </a:lnTo>
                    <a:lnTo>
                      <a:pt x="2889" y="4222"/>
                    </a:lnTo>
                    <a:lnTo>
                      <a:pt x="2889" y="4229"/>
                    </a:lnTo>
                    <a:lnTo>
                      <a:pt x="2888" y="4233"/>
                    </a:lnTo>
                    <a:lnTo>
                      <a:pt x="2888" y="4235"/>
                    </a:lnTo>
                    <a:lnTo>
                      <a:pt x="2885" y="4237"/>
                    </a:lnTo>
                    <a:lnTo>
                      <a:pt x="2883" y="4241"/>
                    </a:lnTo>
                    <a:lnTo>
                      <a:pt x="2877" y="4246"/>
                    </a:lnTo>
                    <a:lnTo>
                      <a:pt x="2870" y="4249"/>
                    </a:lnTo>
                    <a:lnTo>
                      <a:pt x="2862" y="4252"/>
                    </a:lnTo>
                    <a:lnTo>
                      <a:pt x="2854" y="4254"/>
                    </a:lnTo>
                    <a:lnTo>
                      <a:pt x="2846" y="4255"/>
                    </a:lnTo>
                    <a:lnTo>
                      <a:pt x="2840" y="4255"/>
                    </a:lnTo>
                    <a:lnTo>
                      <a:pt x="2834" y="4254"/>
                    </a:lnTo>
                    <a:lnTo>
                      <a:pt x="2831" y="4253"/>
                    </a:lnTo>
                    <a:lnTo>
                      <a:pt x="2827" y="4249"/>
                    </a:lnTo>
                    <a:lnTo>
                      <a:pt x="2826" y="4246"/>
                    </a:lnTo>
                    <a:lnTo>
                      <a:pt x="2825" y="4242"/>
                    </a:lnTo>
                    <a:lnTo>
                      <a:pt x="2825" y="4237"/>
                    </a:lnTo>
                    <a:lnTo>
                      <a:pt x="2825" y="4227"/>
                    </a:lnTo>
                    <a:lnTo>
                      <a:pt x="2828" y="4217"/>
                    </a:lnTo>
                    <a:lnTo>
                      <a:pt x="2829" y="4210"/>
                    </a:lnTo>
                    <a:lnTo>
                      <a:pt x="2829" y="4203"/>
                    </a:lnTo>
                    <a:lnTo>
                      <a:pt x="2827" y="4196"/>
                    </a:lnTo>
                    <a:lnTo>
                      <a:pt x="2823" y="4188"/>
                    </a:lnTo>
                    <a:lnTo>
                      <a:pt x="2820" y="4180"/>
                    </a:lnTo>
                    <a:lnTo>
                      <a:pt x="2820" y="4172"/>
                    </a:lnTo>
                    <a:lnTo>
                      <a:pt x="2820" y="4166"/>
                    </a:lnTo>
                    <a:lnTo>
                      <a:pt x="2820" y="4163"/>
                    </a:lnTo>
                    <a:lnTo>
                      <a:pt x="2819" y="4161"/>
                    </a:lnTo>
                    <a:lnTo>
                      <a:pt x="2812" y="4159"/>
                    </a:lnTo>
                    <a:lnTo>
                      <a:pt x="2806" y="4158"/>
                    </a:lnTo>
                    <a:lnTo>
                      <a:pt x="2797" y="4157"/>
                    </a:lnTo>
                    <a:lnTo>
                      <a:pt x="2785" y="4158"/>
                    </a:lnTo>
                    <a:lnTo>
                      <a:pt x="2771" y="4158"/>
                    </a:lnTo>
                    <a:lnTo>
                      <a:pt x="2763" y="4158"/>
                    </a:lnTo>
                    <a:lnTo>
                      <a:pt x="2759" y="4159"/>
                    </a:lnTo>
                    <a:lnTo>
                      <a:pt x="2757" y="4160"/>
                    </a:lnTo>
                    <a:lnTo>
                      <a:pt x="2752" y="4166"/>
                    </a:lnTo>
                    <a:lnTo>
                      <a:pt x="2749" y="4170"/>
                    </a:lnTo>
                    <a:lnTo>
                      <a:pt x="2744" y="4172"/>
                    </a:lnTo>
                    <a:lnTo>
                      <a:pt x="2736" y="4173"/>
                    </a:lnTo>
                    <a:lnTo>
                      <a:pt x="2727" y="4173"/>
                    </a:lnTo>
                    <a:lnTo>
                      <a:pt x="2720" y="4172"/>
                    </a:lnTo>
                    <a:lnTo>
                      <a:pt x="2713" y="4170"/>
                    </a:lnTo>
                    <a:lnTo>
                      <a:pt x="2707" y="4167"/>
                    </a:lnTo>
                    <a:lnTo>
                      <a:pt x="2701" y="4166"/>
                    </a:lnTo>
                    <a:lnTo>
                      <a:pt x="2694" y="4165"/>
                    </a:lnTo>
                    <a:lnTo>
                      <a:pt x="2684" y="4166"/>
                    </a:lnTo>
                    <a:lnTo>
                      <a:pt x="2680" y="4166"/>
                    </a:lnTo>
                    <a:lnTo>
                      <a:pt x="2676" y="4165"/>
                    </a:lnTo>
                    <a:lnTo>
                      <a:pt x="2674" y="4164"/>
                    </a:lnTo>
                    <a:lnTo>
                      <a:pt x="2673" y="4161"/>
                    </a:lnTo>
                    <a:lnTo>
                      <a:pt x="2673" y="4155"/>
                    </a:lnTo>
                    <a:lnTo>
                      <a:pt x="2675" y="4147"/>
                    </a:lnTo>
                    <a:lnTo>
                      <a:pt x="2681" y="4134"/>
                    </a:lnTo>
                    <a:lnTo>
                      <a:pt x="2690" y="4120"/>
                    </a:lnTo>
                    <a:lnTo>
                      <a:pt x="2693" y="4115"/>
                    </a:lnTo>
                    <a:lnTo>
                      <a:pt x="2694" y="4110"/>
                    </a:lnTo>
                    <a:lnTo>
                      <a:pt x="2692" y="4107"/>
                    </a:lnTo>
                    <a:lnTo>
                      <a:pt x="2689" y="4101"/>
                    </a:lnTo>
                    <a:lnTo>
                      <a:pt x="2677" y="4087"/>
                    </a:lnTo>
                    <a:lnTo>
                      <a:pt x="2662" y="4072"/>
                    </a:lnTo>
                    <a:lnTo>
                      <a:pt x="2656" y="4066"/>
                    </a:lnTo>
                    <a:lnTo>
                      <a:pt x="2649" y="4062"/>
                    </a:lnTo>
                    <a:lnTo>
                      <a:pt x="2645" y="4059"/>
                    </a:lnTo>
                    <a:lnTo>
                      <a:pt x="2642" y="4058"/>
                    </a:lnTo>
                    <a:lnTo>
                      <a:pt x="2638" y="4057"/>
                    </a:lnTo>
                    <a:lnTo>
                      <a:pt x="2634" y="4057"/>
                    </a:lnTo>
                    <a:lnTo>
                      <a:pt x="2631" y="4058"/>
                    </a:lnTo>
                    <a:lnTo>
                      <a:pt x="2629" y="4058"/>
                    </a:lnTo>
                    <a:lnTo>
                      <a:pt x="2626" y="4057"/>
                    </a:lnTo>
                    <a:lnTo>
                      <a:pt x="2625" y="4056"/>
                    </a:lnTo>
                    <a:lnTo>
                      <a:pt x="2623" y="4051"/>
                    </a:lnTo>
                    <a:lnTo>
                      <a:pt x="2620" y="4046"/>
                    </a:lnTo>
                    <a:lnTo>
                      <a:pt x="2610" y="4028"/>
                    </a:lnTo>
                    <a:lnTo>
                      <a:pt x="2600" y="4010"/>
                    </a:lnTo>
                    <a:lnTo>
                      <a:pt x="2595" y="3999"/>
                    </a:lnTo>
                    <a:lnTo>
                      <a:pt x="2593" y="3984"/>
                    </a:lnTo>
                    <a:lnTo>
                      <a:pt x="2589" y="3972"/>
                    </a:lnTo>
                    <a:lnTo>
                      <a:pt x="2587" y="3963"/>
                    </a:lnTo>
                    <a:lnTo>
                      <a:pt x="2581" y="3956"/>
                    </a:lnTo>
                    <a:lnTo>
                      <a:pt x="2573" y="3945"/>
                    </a:lnTo>
                    <a:lnTo>
                      <a:pt x="2564" y="3936"/>
                    </a:lnTo>
                    <a:lnTo>
                      <a:pt x="2557" y="3925"/>
                    </a:lnTo>
                    <a:lnTo>
                      <a:pt x="2556" y="3920"/>
                    </a:lnTo>
                    <a:lnTo>
                      <a:pt x="2555" y="3917"/>
                    </a:lnTo>
                    <a:lnTo>
                      <a:pt x="2555" y="3913"/>
                    </a:lnTo>
                    <a:lnTo>
                      <a:pt x="2556" y="3909"/>
                    </a:lnTo>
                    <a:lnTo>
                      <a:pt x="2558" y="3905"/>
                    </a:lnTo>
                    <a:lnTo>
                      <a:pt x="2563" y="3901"/>
                    </a:lnTo>
                    <a:lnTo>
                      <a:pt x="2566" y="3899"/>
                    </a:lnTo>
                    <a:lnTo>
                      <a:pt x="2568" y="3894"/>
                    </a:lnTo>
                    <a:lnTo>
                      <a:pt x="2569" y="3888"/>
                    </a:lnTo>
                    <a:lnTo>
                      <a:pt x="2568" y="3882"/>
                    </a:lnTo>
                    <a:lnTo>
                      <a:pt x="2569" y="3875"/>
                    </a:lnTo>
                    <a:lnTo>
                      <a:pt x="2573" y="3867"/>
                    </a:lnTo>
                    <a:lnTo>
                      <a:pt x="2575" y="3863"/>
                    </a:lnTo>
                    <a:lnTo>
                      <a:pt x="2577" y="3861"/>
                    </a:lnTo>
                    <a:lnTo>
                      <a:pt x="2581" y="3858"/>
                    </a:lnTo>
                    <a:lnTo>
                      <a:pt x="2585" y="3856"/>
                    </a:lnTo>
                    <a:lnTo>
                      <a:pt x="2592" y="3854"/>
                    </a:lnTo>
                    <a:lnTo>
                      <a:pt x="2598" y="3851"/>
                    </a:lnTo>
                    <a:lnTo>
                      <a:pt x="2604" y="3848"/>
                    </a:lnTo>
                    <a:lnTo>
                      <a:pt x="2610" y="3844"/>
                    </a:lnTo>
                    <a:lnTo>
                      <a:pt x="2612" y="3842"/>
                    </a:lnTo>
                    <a:lnTo>
                      <a:pt x="2615" y="3840"/>
                    </a:lnTo>
                    <a:lnTo>
                      <a:pt x="2620" y="3839"/>
                    </a:lnTo>
                    <a:lnTo>
                      <a:pt x="2624" y="3840"/>
                    </a:lnTo>
                    <a:lnTo>
                      <a:pt x="2629" y="3840"/>
                    </a:lnTo>
                    <a:lnTo>
                      <a:pt x="2633" y="3843"/>
                    </a:lnTo>
                    <a:lnTo>
                      <a:pt x="2637" y="3845"/>
                    </a:lnTo>
                    <a:lnTo>
                      <a:pt x="2642" y="3848"/>
                    </a:lnTo>
                    <a:lnTo>
                      <a:pt x="2648" y="3851"/>
                    </a:lnTo>
                    <a:lnTo>
                      <a:pt x="2653" y="3855"/>
                    </a:lnTo>
                    <a:lnTo>
                      <a:pt x="2661" y="3858"/>
                    </a:lnTo>
                    <a:lnTo>
                      <a:pt x="2668" y="3861"/>
                    </a:lnTo>
                    <a:lnTo>
                      <a:pt x="2684" y="3865"/>
                    </a:lnTo>
                    <a:lnTo>
                      <a:pt x="2701" y="3868"/>
                    </a:lnTo>
                    <a:lnTo>
                      <a:pt x="2708" y="3870"/>
                    </a:lnTo>
                    <a:lnTo>
                      <a:pt x="2713" y="3871"/>
                    </a:lnTo>
                    <a:lnTo>
                      <a:pt x="2718" y="3874"/>
                    </a:lnTo>
                    <a:lnTo>
                      <a:pt x="2721" y="3876"/>
                    </a:lnTo>
                    <a:lnTo>
                      <a:pt x="2727" y="3883"/>
                    </a:lnTo>
                    <a:lnTo>
                      <a:pt x="2736" y="3893"/>
                    </a:lnTo>
                    <a:lnTo>
                      <a:pt x="2740" y="3899"/>
                    </a:lnTo>
                    <a:lnTo>
                      <a:pt x="2745" y="3902"/>
                    </a:lnTo>
                    <a:lnTo>
                      <a:pt x="2750" y="3906"/>
                    </a:lnTo>
                    <a:lnTo>
                      <a:pt x="2755" y="3908"/>
                    </a:lnTo>
                    <a:lnTo>
                      <a:pt x="2763" y="3911"/>
                    </a:lnTo>
                    <a:lnTo>
                      <a:pt x="2771" y="3912"/>
                    </a:lnTo>
                    <a:lnTo>
                      <a:pt x="2778" y="3913"/>
                    </a:lnTo>
                    <a:lnTo>
                      <a:pt x="2785" y="3915"/>
                    </a:lnTo>
                    <a:lnTo>
                      <a:pt x="2793" y="3919"/>
                    </a:lnTo>
                    <a:lnTo>
                      <a:pt x="2800" y="3924"/>
                    </a:lnTo>
                    <a:lnTo>
                      <a:pt x="2807" y="3928"/>
                    </a:lnTo>
                    <a:lnTo>
                      <a:pt x="2813" y="3932"/>
                    </a:lnTo>
                    <a:lnTo>
                      <a:pt x="2820" y="3933"/>
                    </a:lnTo>
                    <a:lnTo>
                      <a:pt x="2828" y="3934"/>
                    </a:lnTo>
                    <a:lnTo>
                      <a:pt x="2833" y="3934"/>
                    </a:lnTo>
                    <a:lnTo>
                      <a:pt x="2837" y="3937"/>
                    </a:lnTo>
                    <a:lnTo>
                      <a:pt x="2841" y="3939"/>
                    </a:lnTo>
                    <a:lnTo>
                      <a:pt x="2846" y="3943"/>
                    </a:lnTo>
                    <a:lnTo>
                      <a:pt x="2850" y="3947"/>
                    </a:lnTo>
                    <a:lnTo>
                      <a:pt x="2852" y="3952"/>
                    </a:lnTo>
                    <a:lnTo>
                      <a:pt x="2854" y="3957"/>
                    </a:lnTo>
                    <a:lnTo>
                      <a:pt x="2857" y="3962"/>
                    </a:lnTo>
                    <a:lnTo>
                      <a:pt x="2858" y="3966"/>
                    </a:lnTo>
                    <a:lnTo>
                      <a:pt x="2860" y="3970"/>
                    </a:lnTo>
                    <a:lnTo>
                      <a:pt x="2864" y="3975"/>
                    </a:lnTo>
                    <a:lnTo>
                      <a:pt x="2867" y="3978"/>
                    </a:lnTo>
                    <a:lnTo>
                      <a:pt x="2876" y="3984"/>
                    </a:lnTo>
                    <a:lnTo>
                      <a:pt x="2884" y="3989"/>
                    </a:lnTo>
                    <a:lnTo>
                      <a:pt x="2891" y="3994"/>
                    </a:lnTo>
                    <a:lnTo>
                      <a:pt x="2898" y="4000"/>
                    </a:lnTo>
                    <a:lnTo>
                      <a:pt x="2903" y="4002"/>
                    </a:lnTo>
                    <a:lnTo>
                      <a:pt x="2906" y="4003"/>
                    </a:lnTo>
                    <a:lnTo>
                      <a:pt x="2908" y="4005"/>
                    </a:lnTo>
                    <a:lnTo>
                      <a:pt x="2910" y="4003"/>
                    </a:lnTo>
                    <a:lnTo>
                      <a:pt x="2914" y="4001"/>
                    </a:lnTo>
                    <a:lnTo>
                      <a:pt x="2917" y="3995"/>
                    </a:lnTo>
                    <a:lnTo>
                      <a:pt x="2926" y="3987"/>
                    </a:lnTo>
                    <a:lnTo>
                      <a:pt x="2932" y="3978"/>
                    </a:lnTo>
                    <a:lnTo>
                      <a:pt x="2938" y="3974"/>
                    </a:lnTo>
                    <a:lnTo>
                      <a:pt x="2942" y="3972"/>
                    </a:lnTo>
                    <a:lnTo>
                      <a:pt x="2947" y="3972"/>
                    </a:lnTo>
                    <a:lnTo>
                      <a:pt x="2953" y="3976"/>
                    </a:lnTo>
                    <a:lnTo>
                      <a:pt x="2960" y="3980"/>
                    </a:lnTo>
                    <a:lnTo>
                      <a:pt x="2966" y="3981"/>
                    </a:lnTo>
                    <a:lnTo>
                      <a:pt x="2971" y="3981"/>
                    </a:lnTo>
                    <a:lnTo>
                      <a:pt x="2974" y="3980"/>
                    </a:lnTo>
                    <a:lnTo>
                      <a:pt x="2978" y="3977"/>
                    </a:lnTo>
                    <a:lnTo>
                      <a:pt x="2983" y="3974"/>
                    </a:lnTo>
                    <a:lnTo>
                      <a:pt x="2990" y="3965"/>
                    </a:lnTo>
                    <a:lnTo>
                      <a:pt x="2998" y="3956"/>
                    </a:lnTo>
                    <a:lnTo>
                      <a:pt x="3004" y="3946"/>
                    </a:lnTo>
                    <a:lnTo>
                      <a:pt x="3007" y="3936"/>
                    </a:lnTo>
                    <a:lnTo>
                      <a:pt x="3009" y="3931"/>
                    </a:lnTo>
                    <a:lnTo>
                      <a:pt x="3010" y="3926"/>
                    </a:lnTo>
                    <a:lnTo>
                      <a:pt x="3013" y="3923"/>
                    </a:lnTo>
                    <a:lnTo>
                      <a:pt x="3016" y="3920"/>
                    </a:lnTo>
                    <a:lnTo>
                      <a:pt x="3020" y="3919"/>
                    </a:lnTo>
                    <a:lnTo>
                      <a:pt x="3023" y="3918"/>
                    </a:lnTo>
                    <a:lnTo>
                      <a:pt x="3028" y="3917"/>
                    </a:lnTo>
                    <a:lnTo>
                      <a:pt x="3033" y="3918"/>
                    </a:lnTo>
                    <a:lnTo>
                      <a:pt x="3037" y="3918"/>
                    </a:lnTo>
                    <a:lnTo>
                      <a:pt x="3041" y="3918"/>
                    </a:lnTo>
                    <a:lnTo>
                      <a:pt x="3045" y="3917"/>
                    </a:lnTo>
                    <a:lnTo>
                      <a:pt x="3047" y="3915"/>
                    </a:lnTo>
                    <a:lnTo>
                      <a:pt x="3049" y="3913"/>
                    </a:lnTo>
                    <a:lnTo>
                      <a:pt x="3051" y="3911"/>
                    </a:lnTo>
                    <a:lnTo>
                      <a:pt x="3051" y="3907"/>
                    </a:lnTo>
                    <a:lnTo>
                      <a:pt x="3052" y="3903"/>
                    </a:lnTo>
                    <a:lnTo>
                      <a:pt x="3052" y="3896"/>
                    </a:lnTo>
                    <a:lnTo>
                      <a:pt x="3055" y="3892"/>
                    </a:lnTo>
                    <a:lnTo>
                      <a:pt x="3056" y="3890"/>
                    </a:lnTo>
                    <a:lnTo>
                      <a:pt x="3059" y="3889"/>
                    </a:lnTo>
                    <a:lnTo>
                      <a:pt x="3061" y="3889"/>
                    </a:lnTo>
                    <a:lnTo>
                      <a:pt x="3065" y="3889"/>
                    </a:lnTo>
                    <a:lnTo>
                      <a:pt x="3071" y="3893"/>
                    </a:lnTo>
                    <a:lnTo>
                      <a:pt x="3076" y="3896"/>
                    </a:lnTo>
                    <a:lnTo>
                      <a:pt x="3078" y="3898"/>
                    </a:lnTo>
                    <a:lnTo>
                      <a:pt x="3080" y="3899"/>
                    </a:lnTo>
                    <a:lnTo>
                      <a:pt x="3081" y="3899"/>
                    </a:lnTo>
                    <a:lnTo>
                      <a:pt x="3084" y="3898"/>
                    </a:lnTo>
                    <a:lnTo>
                      <a:pt x="3085" y="3896"/>
                    </a:lnTo>
                    <a:lnTo>
                      <a:pt x="3086" y="3895"/>
                    </a:lnTo>
                    <a:lnTo>
                      <a:pt x="3086" y="3893"/>
                    </a:lnTo>
                    <a:lnTo>
                      <a:pt x="3086" y="3889"/>
                    </a:lnTo>
                    <a:lnTo>
                      <a:pt x="3084" y="3881"/>
                    </a:lnTo>
                    <a:lnTo>
                      <a:pt x="3080" y="3867"/>
                    </a:lnTo>
                    <a:lnTo>
                      <a:pt x="3077" y="3860"/>
                    </a:lnTo>
                    <a:lnTo>
                      <a:pt x="3074" y="3852"/>
                    </a:lnTo>
                    <a:lnTo>
                      <a:pt x="3070" y="3846"/>
                    </a:lnTo>
                    <a:lnTo>
                      <a:pt x="3065" y="3840"/>
                    </a:lnTo>
                    <a:lnTo>
                      <a:pt x="3060" y="3836"/>
                    </a:lnTo>
                    <a:lnTo>
                      <a:pt x="3054" y="3831"/>
                    </a:lnTo>
                    <a:lnTo>
                      <a:pt x="3048" y="3826"/>
                    </a:lnTo>
                    <a:lnTo>
                      <a:pt x="3042" y="3823"/>
                    </a:lnTo>
                    <a:lnTo>
                      <a:pt x="3026" y="3817"/>
                    </a:lnTo>
                    <a:lnTo>
                      <a:pt x="3009" y="3812"/>
                    </a:lnTo>
                    <a:lnTo>
                      <a:pt x="3001" y="3810"/>
                    </a:lnTo>
                    <a:lnTo>
                      <a:pt x="2996" y="3806"/>
                    </a:lnTo>
                    <a:lnTo>
                      <a:pt x="2993" y="3805"/>
                    </a:lnTo>
                    <a:lnTo>
                      <a:pt x="2992" y="3802"/>
                    </a:lnTo>
                    <a:lnTo>
                      <a:pt x="2992" y="3800"/>
                    </a:lnTo>
                    <a:lnTo>
                      <a:pt x="2993" y="3798"/>
                    </a:lnTo>
                    <a:lnTo>
                      <a:pt x="2996" y="3791"/>
                    </a:lnTo>
                    <a:lnTo>
                      <a:pt x="2996" y="3782"/>
                    </a:lnTo>
                    <a:lnTo>
                      <a:pt x="2996" y="3773"/>
                    </a:lnTo>
                    <a:lnTo>
                      <a:pt x="2995" y="3763"/>
                    </a:lnTo>
                    <a:lnTo>
                      <a:pt x="2990" y="3742"/>
                    </a:lnTo>
                    <a:lnTo>
                      <a:pt x="2985" y="3720"/>
                    </a:lnTo>
                    <a:lnTo>
                      <a:pt x="2983" y="3710"/>
                    </a:lnTo>
                    <a:lnTo>
                      <a:pt x="2982" y="3699"/>
                    </a:lnTo>
                    <a:lnTo>
                      <a:pt x="2980" y="3688"/>
                    </a:lnTo>
                    <a:lnTo>
                      <a:pt x="2980" y="3680"/>
                    </a:lnTo>
                    <a:lnTo>
                      <a:pt x="2982" y="3671"/>
                    </a:lnTo>
                    <a:lnTo>
                      <a:pt x="2985" y="3663"/>
                    </a:lnTo>
                    <a:lnTo>
                      <a:pt x="2990" y="3656"/>
                    </a:lnTo>
                    <a:lnTo>
                      <a:pt x="2996" y="3652"/>
                    </a:lnTo>
                    <a:lnTo>
                      <a:pt x="3001" y="3646"/>
                    </a:lnTo>
                    <a:lnTo>
                      <a:pt x="3004" y="3638"/>
                    </a:lnTo>
                    <a:lnTo>
                      <a:pt x="3007" y="3634"/>
                    </a:lnTo>
                    <a:lnTo>
                      <a:pt x="3010" y="3629"/>
                    </a:lnTo>
                    <a:lnTo>
                      <a:pt x="3015" y="3624"/>
                    </a:lnTo>
                    <a:lnTo>
                      <a:pt x="3021" y="3619"/>
                    </a:lnTo>
                    <a:lnTo>
                      <a:pt x="3040" y="3609"/>
                    </a:lnTo>
                    <a:lnTo>
                      <a:pt x="3065" y="3597"/>
                    </a:lnTo>
                    <a:lnTo>
                      <a:pt x="3089" y="3587"/>
                    </a:lnTo>
                    <a:lnTo>
                      <a:pt x="3108" y="3578"/>
                    </a:lnTo>
                    <a:lnTo>
                      <a:pt x="3116" y="3572"/>
                    </a:lnTo>
                    <a:lnTo>
                      <a:pt x="3123" y="3566"/>
                    </a:lnTo>
                    <a:lnTo>
                      <a:pt x="3131" y="3559"/>
                    </a:lnTo>
                    <a:lnTo>
                      <a:pt x="3139" y="3550"/>
                    </a:lnTo>
                    <a:lnTo>
                      <a:pt x="3144" y="3543"/>
                    </a:lnTo>
                    <a:lnTo>
                      <a:pt x="3149" y="3535"/>
                    </a:lnTo>
                    <a:lnTo>
                      <a:pt x="3154" y="3529"/>
                    </a:lnTo>
                    <a:lnTo>
                      <a:pt x="3155" y="3523"/>
                    </a:lnTo>
                    <a:lnTo>
                      <a:pt x="3158" y="3511"/>
                    </a:lnTo>
                    <a:lnTo>
                      <a:pt x="3160" y="3501"/>
                    </a:lnTo>
                    <a:lnTo>
                      <a:pt x="3159" y="3496"/>
                    </a:lnTo>
                    <a:lnTo>
                      <a:pt x="3158" y="3491"/>
                    </a:lnTo>
                    <a:lnTo>
                      <a:pt x="3156" y="3487"/>
                    </a:lnTo>
                    <a:lnTo>
                      <a:pt x="3153" y="3484"/>
                    </a:lnTo>
                    <a:lnTo>
                      <a:pt x="3149" y="3482"/>
                    </a:lnTo>
                    <a:lnTo>
                      <a:pt x="3147" y="3478"/>
                    </a:lnTo>
                    <a:lnTo>
                      <a:pt x="3146" y="3476"/>
                    </a:lnTo>
                    <a:lnTo>
                      <a:pt x="3146" y="3471"/>
                    </a:lnTo>
                    <a:lnTo>
                      <a:pt x="3146" y="3461"/>
                    </a:lnTo>
                    <a:lnTo>
                      <a:pt x="3144" y="3449"/>
                    </a:lnTo>
                    <a:lnTo>
                      <a:pt x="3144" y="3442"/>
                    </a:lnTo>
                    <a:lnTo>
                      <a:pt x="3144" y="3438"/>
                    </a:lnTo>
                    <a:lnTo>
                      <a:pt x="3146" y="3435"/>
                    </a:lnTo>
                    <a:lnTo>
                      <a:pt x="3148" y="3433"/>
                    </a:lnTo>
                    <a:lnTo>
                      <a:pt x="3153" y="3432"/>
                    </a:lnTo>
                    <a:lnTo>
                      <a:pt x="3160" y="3432"/>
                    </a:lnTo>
                    <a:lnTo>
                      <a:pt x="3166" y="3432"/>
                    </a:lnTo>
                    <a:lnTo>
                      <a:pt x="3172" y="3430"/>
                    </a:lnTo>
                    <a:lnTo>
                      <a:pt x="3178" y="3427"/>
                    </a:lnTo>
                    <a:lnTo>
                      <a:pt x="3187" y="3422"/>
                    </a:lnTo>
                    <a:lnTo>
                      <a:pt x="3191" y="3419"/>
                    </a:lnTo>
                    <a:lnTo>
                      <a:pt x="3194" y="3414"/>
                    </a:lnTo>
                    <a:lnTo>
                      <a:pt x="3198" y="3409"/>
                    </a:lnTo>
                    <a:lnTo>
                      <a:pt x="3200" y="3402"/>
                    </a:lnTo>
                    <a:lnTo>
                      <a:pt x="3204" y="3389"/>
                    </a:lnTo>
                    <a:lnTo>
                      <a:pt x="3209" y="3377"/>
                    </a:lnTo>
                    <a:lnTo>
                      <a:pt x="3211" y="3372"/>
                    </a:lnTo>
                    <a:lnTo>
                      <a:pt x="3215" y="3370"/>
                    </a:lnTo>
                    <a:lnTo>
                      <a:pt x="3219" y="3369"/>
                    </a:lnTo>
                    <a:lnTo>
                      <a:pt x="3224" y="3367"/>
                    </a:lnTo>
                    <a:lnTo>
                      <a:pt x="3229" y="3369"/>
                    </a:lnTo>
                    <a:lnTo>
                      <a:pt x="3234" y="3370"/>
                    </a:lnTo>
                    <a:lnTo>
                      <a:pt x="3238" y="3372"/>
                    </a:lnTo>
                    <a:lnTo>
                      <a:pt x="3243" y="3375"/>
                    </a:lnTo>
                    <a:lnTo>
                      <a:pt x="3251" y="3379"/>
                    </a:lnTo>
                    <a:lnTo>
                      <a:pt x="3259" y="3384"/>
                    </a:lnTo>
                    <a:lnTo>
                      <a:pt x="3262" y="3385"/>
                    </a:lnTo>
                    <a:lnTo>
                      <a:pt x="3266" y="3386"/>
                    </a:lnTo>
                    <a:lnTo>
                      <a:pt x="3270" y="3386"/>
                    </a:lnTo>
                    <a:lnTo>
                      <a:pt x="3274" y="3385"/>
                    </a:lnTo>
                    <a:lnTo>
                      <a:pt x="3278" y="3383"/>
                    </a:lnTo>
                    <a:lnTo>
                      <a:pt x="3281" y="3379"/>
                    </a:lnTo>
                    <a:lnTo>
                      <a:pt x="3285" y="3375"/>
                    </a:lnTo>
                    <a:lnTo>
                      <a:pt x="3288" y="3370"/>
                    </a:lnTo>
                    <a:lnTo>
                      <a:pt x="3292" y="3364"/>
                    </a:lnTo>
                    <a:lnTo>
                      <a:pt x="3294" y="3358"/>
                    </a:lnTo>
                    <a:lnTo>
                      <a:pt x="3297" y="3352"/>
                    </a:lnTo>
                    <a:lnTo>
                      <a:pt x="3298" y="3347"/>
                    </a:lnTo>
                    <a:lnTo>
                      <a:pt x="3298" y="3341"/>
                    </a:lnTo>
                    <a:lnTo>
                      <a:pt x="3297" y="3337"/>
                    </a:lnTo>
                    <a:lnTo>
                      <a:pt x="3294" y="3331"/>
                    </a:lnTo>
                    <a:lnTo>
                      <a:pt x="3292" y="3326"/>
                    </a:lnTo>
                    <a:lnTo>
                      <a:pt x="3287" y="3314"/>
                    </a:lnTo>
                    <a:lnTo>
                      <a:pt x="3282" y="3300"/>
                    </a:lnTo>
                    <a:lnTo>
                      <a:pt x="3281" y="3289"/>
                    </a:lnTo>
                    <a:lnTo>
                      <a:pt x="3281" y="3279"/>
                    </a:lnTo>
                    <a:lnTo>
                      <a:pt x="3281" y="3270"/>
                    </a:lnTo>
                    <a:lnTo>
                      <a:pt x="3282" y="3263"/>
                    </a:lnTo>
                    <a:lnTo>
                      <a:pt x="3284" y="3257"/>
                    </a:lnTo>
                    <a:lnTo>
                      <a:pt x="3285" y="3255"/>
                    </a:lnTo>
                    <a:lnTo>
                      <a:pt x="3287" y="3253"/>
                    </a:lnTo>
                    <a:lnTo>
                      <a:pt x="3292" y="3253"/>
                    </a:lnTo>
                    <a:lnTo>
                      <a:pt x="3298" y="3253"/>
                    </a:lnTo>
                    <a:lnTo>
                      <a:pt x="3303" y="3252"/>
                    </a:lnTo>
                    <a:lnTo>
                      <a:pt x="3310" y="3250"/>
                    </a:lnTo>
                    <a:lnTo>
                      <a:pt x="3317" y="3246"/>
                    </a:lnTo>
                    <a:lnTo>
                      <a:pt x="3324" y="3243"/>
                    </a:lnTo>
                    <a:lnTo>
                      <a:pt x="3329" y="3240"/>
                    </a:lnTo>
                    <a:lnTo>
                      <a:pt x="3333" y="3239"/>
                    </a:lnTo>
                    <a:lnTo>
                      <a:pt x="3339" y="3238"/>
                    </a:lnTo>
                    <a:lnTo>
                      <a:pt x="3344" y="3239"/>
                    </a:lnTo>
                    <a:lnTo>
                      <a:pt x="3348" y="3241"/>
                    </a:lnTo>
                    <a:lnTo>
                      <a:pt x="3351" y="3243"/>
                    </a:lnTo>
                    <a:lnTo>
                      <a:pt x="3354" y="3245"/>
                    </a:lnTo>
                    <a:lnTo>
                      <a:pt x="3358" y="3247"/>
                    </a:lnTo>
                    <a:lnTo>
                      <a:pt x="3362" y="3249"/>
                    </a:lnTo>
                    <a:lnTo>
                      <a:pt x="3366" y="3246"/>
                    </a:lnTo>
                    <a:lnTo>
                      <a:pt x="3368" y="3244"/>
                    </a:lnTo>
                    <a:lnTo>
                      <a:pt x="3372" y="3235"/>
                    </a:lnTo>
                    <a:lnTo>
                      <a:pt x="3374" y="3227"/>
                    </a:lnTo>
                    <a:lnTo>
                      <a:pt x="3376" y="3218"/>
                    </a:lnTo>
                    <a:lnTo>
                      <a:pt x="3379" y="3208"/>
                    </a:lnTo>
                    <a:lnTo>
                      <a:pt x="3379" y="3200"/>
                    </a:lnTo>
                    <a:lnTo>
                      <a:pt x="3379" y="3193"/>
                    </a:lnTo>
                    <a:lnTo>
                      <a:pt x="3379" y="3187"/>
                    </a:lnTo>
                    <a:lnTo>
                      <a:pt x="3376" y="3181"/>
                    </a:lnTo>
                    <a:lnTo>
                      <a:pt x="3374" y="3175"/>
                    </a:lnTo>
                    <a:lnTo>
                      <a:pt x="3372" y="3169"/>
                    </a:lnTo>
                    <a:lnTo>
                      <a:pt x="3366" y="3159"/>
                    </a:lnTo>
                    <a:lnTo>
                      <a:pt x="3362" y="3151"/>
                    </a:lnTo>
                    <a:lnTo>
                      <a:pt x="3361" y="3148"/>
                    </a:lnTo>
                    <a:lnTo>
                      <a:pt x="3362" y="3143"/>
                    </a:lnTo>
                    <a:lnTo>
                      <a:pt x="3364" y="3139"/>
                    </a:lnTo>
                    <a:lnTo>
                      <a:pt x="3367" y="3136"/>
                    </a:lnTo>
                    <a:lnTo>
                      <a:pt x="3375" y="3126"/>
                    </a:lnTo>
                    <a:lnTo>
                      <a:pt x="3383" y="3118"/>
                    </a:lnTo>
                    <a:lnTo>
                      <a:pt x="3391" y="3112"/>
                    </a:lnTo>
                    <a:lnTo>
                      <a:pt x="3398" y="3106"/>
                    </a:lnTo>
                    <a:lnTo>
                      <a:pt x="3407" y="3100"/>
                    </a:lnTo>
                    <a:lnTo>
                      <a:pt x="3415" y="3095"/>
                    </a:lnTo>
                    <a:lnTo>
                      <a:pt x="3420" y="3092"/>
                    </a:lnTo>
                    <a:lnTo>
                      <a:pt x="3423" y="3089"/>
                    </a:lnTo>
                    <a:lnTo>
                      <a:pt x="3421" y="3087"/>
                    </a:lnTo>
                    <a:lnTo>
                      <a:pt x="3415" y="3085"/>
                    </a:lnTo>
                    <a:lnTo>
                      <a:pt x="3410" y="3082"/>
                    </a:lnTo>
                    <a:lnTo>
                      <a:pt x="3402" y="3080"/>
                    </a:lnTo>
                    <a:lnTo>
                      <a:pt x="3396" y="3075"/>
                    </a:lnTo>
                    <a:lnTo>
                      <a:pt x="3392" y="3071"/>
                    </a:lnTo>
                    <a:lnTo>
                      <a:pt x="3383" y="3061"/>
                    </a:lnTo>
                    <a:lnTo>
                      <a:pt x="3379" y="3052"/>
                    </a:lnTo>
                    <a:lnTo>
                      <a:pt x="3373" y="3045"/>
                    </a:lnTo>
                    <a:lnTo>
                      <a:pt x="3366" y="3039"/>
                    </a:lnTo>
                    <a:lnTo>
                      <a:pt x="3360" y="3035"/>
                    </a:lnTo>
                    <a:lnTo>
                      <a:pt x="3352" y="3026"/>
                    </a:lnTo>
                    <a:lnTo>
                      <a:pt x="3348" y="3019"/>
                    </a:lnTo>
                    <a:lnTo>
                      <a:pt x="3344" y="3013"/>
                    </a:lnTo>
                    <a:lnTo>
                      <a:pt x="3342" y="3005"/>
                    </a:lnTo>
                    <a:lnTo>
                      <a:pt x="3341" y="2989"/>
                    </a:lnTo>
                    <a:lnTo>
                      <a:pt x="3339" y="2976"/>
                    </a:lnTo>
                    <a:lnTo>
                      <a:pt x="3337" y="2962"/>
                    </a:lnTo>
                    <a:lnTo>
                      <a:pt x="3333" y="2948"/>
                    </a:lnTo>
                    <a:lnTo>
                      <a:pt x="3329" y="2935"/>
                    </a:lnTo>
                    <a:lnTo>
                      <a:pt x="3324" y="2926"/>
                    </a:lnTo>
                    <a:lnTo>
                      <a:pt x="3319" y="2921"/>
                    </a:lnTo>
                    <a:lnTo>
                      <a:pt x="3314" y="2915"/>
                    </a:lnTo>
                    <a:lnTo>
                      <a:pt x="3308" y="2910"/>
                    </a:lnTo>
                    <a:lnTo>
                      <a:pt x="3298" y="2903"/>
                    </a:lnTo>
                    <a:lnTo>
                      <a:pt x="3288" y="2896"/>
                    </a:lnTo>
                    <a:lnTo>
                      <a:pt x="3284" y="2891"/>
                    </a:lnTo>
                    <a:lnTo>
                      <a:pt x="3281" y="2886"/>
                    </a:lnTo>
                    <a:lnTo>
                      <a:pt x="3279" y="2880"/>
                    </a:lnTo>
                    <a:lnTo>
                      <a:pt x="3278" y="2875"/>
                    </a:lnTo>
                    <a:lnTo>
                      <a:pt x="3278" y="2869"/>
                    </a:lnTo>
                    <a:lnTo>
                      <a:pt x="3279" y="2865"/>
                    </a:lnTo>
                    <a:lnTo>
                      <a:pt x="3282" y="2860"/>
                    </a:lnTo>
                    <a:lnTo>
                      <a:pt x="3286" y="2856"/>
                    </a:lnTo>
                    <a:lnTo>
                      <a:pt x="3299" y="2850"/>
                    </a:lnTo>
                    <a:lnTo>
                      <a:pt x="3313" y="2846"/>
                    </a:lnTo>
                    <a:lnTo>
                      <a:pt x="3319" y="2844"/>
                    </a:lnTo>
                    <a:lnTo>
                      <a:pt x="3323" y="2842"/>
                    </a:lnTo>
                    <a:lnTo>
                      <a:pt x="3324" y="2841"/>
                    </a:lnTo>
                    <a:lnTo>
                      <a:pt x="3325" y="2840"/>
                    </a:lnTo>
                    <a:lnTo>
                      <a:pt x="3325" y="2837"/>
                    </a:lnTo>
                    <a:lnTo>
                      <a:pt x="3325" y="2836"/>
                    </a:lnTo>
                    <a:lnTo>
                      <a:pt x="3319" y="2822"/>
                    </a:lnTo>
                    <a:lnTo>
                      <a:pt x="3314" y="2808"/>
                    </a:lnTo>
                    <a:lnTo>
                      <a:pt x="3311" y="2802"/>
                    </a:lnTo>
                    <a:lnTo>
                      <a:pt x="3305" y="2793"/>
                    </a:lnTo>
                    <a:lnTo>
                      <a:pt x="3299" y="2786"/>
                    </a:lnTo>
                    <a:lnTo>
                      <a:pt x="3293" y="2780"/>
                    </a:lnTo>
                    <a:lnTo>
                      <a:pt x="3280" y="2768"/>
                    </a:lnTo>
                    <a:lnTo>
                      <a:pt x="3263" y="2753"/>
                    </a:lnTo>
                    <a:lnTo>
                      <a:pt x="3260" y="2748"/>
                    </a:lnTo>
                    <a:lnTo>
                      <a:pt x="3257" y="2745"/>
                    </a:lnTo>
                    <a:lnTo>
                      <a:pt x="3255" y="2740"/>
                    </a:lnTo>
                    <a:lnTo>
                      <a:pt x="3255" y="2736"/>
                    </a:lnTo>
                    <a:lnTo>
                      <a:pt x="3255" y="2728"/>
                    </a:lnTo>
                    <a:lnTo>
                      <a:pt x="3255" y="2716"/>
                    </a:lnTo>
                    <a:lnTo>
                      <a:pt x="3255" y="2708"/>
                    </a:lnTo>
                    <a:lnTo>
                      <a:pt x="3255" y="2701"/>
                    </a:lnTo>
                    <a:lnTo>
                      <a:pt x="3256" y="2698"/>
                    </a:lnTo>
                    <a:lnTo>
                      <a:pt x="3257" y="2696"/>
                    </a:lnTo>
                    <a:lnTo>
                      <a:pt x="3259" y="2695"/>
                    </a:lnTo>
                    <a:lnTo>
                      <a:pt x="3261" y="2694"/>
                    </a:lnTo>
                    <a:lnTo>
                      <a:pt x="3267" y="2694"/>
                    </a:lnTo>
                    <a:lnTo>
                      <a:pt x="3273" y="2694"/>
                    </a:lnTo>
                    <a:lnTo>
                      <a:pt x="3278" y="2692"/>
                    </a:lnTo>
                    <a:lnTo>
                      <a:pt x="3282" y="2690"/>
                    </a:lnTo>
                    <a:lnTo>
                      <a:pt x="3286" y="2685"/>
                    </a:lnTo>
                    <a:lnTo>
                      <a:pt x="3287" y="2678"/>
                    </a:lnTo>
                    <a:lnTo>
                      <a:pt x="3287" y="2674"/>
                    </a:lnTo>
                    <a:lnTo>
                      <a:pt x="3286" y="2670"/>
                    </a:lnTo>
                    <a:lnTo>
                      <a:pt x="3285" y="2666"/>
                    </a:lnTo>
                    <a:lnTo>
                      <a:pt x="3282" y="2660"/>
                    </a:lnTo>
                    <a:lnTo>
                      <a:pt x="3268" y="2650"/>
                    </a:lnTo>
                    <a:lnTo>
                      <a:pt x="3256" y="2638"/>
                    </a:lnTo>
                    <a:lnTo>
                      <a:pt x="3253" y="2628"/>
                    </a:lnTo>
                    <a:lnTo>
                      <a:pt x="3248" y="2621"/>
                    </a:lnTo>
                    <a:lnTo>
                      <a:pt x="3244" y="2617"/>
                    </a:lnTo>
                    <a:lnTo>
                      <a:pt x="3242" y="2614"/>
                    </a:lnTo>
                    <a:lnTo>
                      <a:pt x="3237" y="2611"/>
                    </a:lnTo>
                    <a:lnTo>
                      <a:pt x="3232" y="2609"/>
                    </a:lnTo>
                    <a:lnTo>
                      <a:pt x="3224" y="2604"/>
                    </a:lnTo>
                    <a:lnTo>
                      <a:pt x="3217" y="2600"/>
                    </a:lnTo>
                    <a:lnTo>
                      <a:pt x="3212" y="2594"/>
                    </a:lnTo>
                    <a:lnTo>
                      <a:pt x="3206" y="2585"/>
                    </a:lnTo>
                    <a:lnTo>
                      <a:pt x="3198" y="2576"/>
                    </a:lnTo>
                    <a:lnTo>
                      <a:pt x="3186" y="2565"/>
                    </a:lnTo>
                    <a:lnTo>
                      <a:pt x="3173" y="2556"/>
                    </a:lnTo>
                    <a:lnTo>
                      <a:pt x="3161" y="2547"/>
                    </a:lnTo>
                    <a:lnTo>
                      <a:pt x="3149" y="2537"/>
                    </a:lnTo>
                    <a:lnTo>
                      <a:pt x="3142" y="2527"/>
                    </a:lnTo>
                    <a:lnTo>
                      <a:pt x="3140" y="2525"/>
                    </a:lnTo>
                    <a:lnTo>
                      <a:pt x="3139" y="2521"/>
                    </a:lnTo>
                    <a:lnTo>
                      <a:pt x="3139" y="2518"/>
                    </a:lnTo>
                    <a:lnTo>
                      <a:pt x="3140" y="2513"/>
                    </a:lnTo>
                    <a:lnTo>
                      <a:pt x="3141" y="2503"/>
                    </a:lnTo>
                    <a:lnTo>
                      <a:pt x="3143" y="2493"/>
                    </a:lnTo>
                    <a:lnTo>
                      <a:pt x="3144" y="2487"/>
                    </a:lnTo>
                    <a:lnTo>
                      <a:pt x="3142" y="2481"/>
                    </a:lnTo>
                    <a:lnTo>
                      <a:pt x="3140" y="2475"/>
                    </a:lnTo>
                    <a:lnTo>
                      <a:pt x="3137" y="2469"/>
                    </a:lnTo>
                    <a:lnTo>
                      <a:pt x="3130" y="2458"/>
                    </a:lnTo>
                    <a:lnTo>
                      <a:pt x="3124" y="2450"/>
                    </a:lnTo>
                    <a:lnTo>
                      <a:pt x="3121" y="2442"/>
                    </a:lnTo>
                    <a:lnTo>
                      <a:pt x="3116" y="2433"/>
                    </a:lnTo>
                    <a:lnTo>
                      <a:pt x="3112" y="2424"/>
                    </a:lnTo>
                    <a:lnTo>
                      <a:pt x="3111" y="2414"/>
                    </a:lnTo>
                    <a:lnTo>
                      <a:pt x="3111" y="2406"/>
                    </a:lnTo>
                    <a:lnTo>
                      <a:pt x="3109" y="2399"/>
                    </a:lnTo>
                    <a:lnTo>
                      <a:pt x="3108" y="2395"/>
                    </a:lnTo>
                    <a:lnTo>
                      <a:pt x="3106" y="2393"/>
                    </a:lnTo>
                    <a:lnTo>
                      <a:pt x="3104" y="2392"/>
                    </a:lnTo>
                    <a:lnTo>
                      <a:pt x="3102" y="2392"/>
                    </a:lnTo>
                    <a:lnTo>
                      <a:pt x="3099" y="2392"/>
                    </a:lnTo>
                    <a:lnTo>
                      <a:pt x="3097" y="2393"/>
                    </a:lnTo>
                    <a:lnTo>
                      <a:pt x="3095" y="2394"/>
                    </a:lnTo>
                    <a:lnTo>
                      <a:pt x="3092" y="2396"/>
                    </a:lnTo>
                    <a:lnTo>
                      <a:pt x="3086" y="2403"/>
                    </a:lnTo>
                    <a:lnTo>
                      <a:pt x="3077" y="2414"/>
                    </a:lnTo>
                    <a:lnTo>
                      <a:pt x="3070" y="2424"/>
                    </a:lnTo>
                    <a:lnTo>
                      <a:pt x="3066" y="2427"/>
                    </a:lnTo>
                    <a:lnTo>
                      <a:pt x="3062" y="2430"/>
                    </a:lnTo>
                    <a:lnTo>
                      <a:pt x="3056" y="2434"/>
                    </a:lnTo>
                    <a:lnTo>
                      <a:pt x="3049" y="2439"/>
                    </a:lnTo>
                    <a:lnTo>
                      <a:pt x="3046" y="2442"/>
                    </a:lnTo>
                    <a:lnTo>
                      <a:pt x="3043" y="2442"/>
                    </a:lnTo>
                    <a:lnTo>
                      <a:pt x="3039" y="2439"/>
                    </a:lnTo>
                    <a:lnTo>
                      <a:pt x="3032" y="2436"/>
                    </a:lnTo>
                    <a:lnTo>
                      <a:pt x="3024" y="2430"/>
                    </a:lnTo>
                    <a:lnTo>
                      <a:pt x="3016" y="2423"/>
                    </a:lnTo>
                    <a:lnTo>
                      <a:pt x="3007" y="2414"/>
                    </a:lnTo>
                    <a:lnTo>
                      <a:pt x="2996" y="2406"/>
                    </a:lnTo>
                    <a:lnTo>
                      <a:pt x="2986" y="2398"/>
                    </a:lnTo>
                    <a:lnTo>
                      <a:pt x="2990" y="2392"/>
                    </a:lnTo>
                    <a:lnTo>
                      <a:pt x="2996" y="2383"/>
                    </a:lnTo>
                    <a:lnTo>
                      <a:pt x="2993" y="2377"/>
                    </a:lnTo>
                    <a:lnTo>
                      <a:pt x="2988" y="2370"/>
                    </a:lnTo>
                    <a:lnTo>
                      <a:pt x="2982" y="2363"/>
                    </a:lnTo>
                    <a:lnTo>
                      <a:pt x="2976" y="2357"/>
                    </a:lnTo>
                    <a:lnTo>
                      <a:pt x="2969" y="2350"/>
                    </a:lnTo>
                    <a:lnTo>
                      <a:pt x="2957" y="2343"/>
                    </a:lnTo>
                    <a:lnTo>
                      <a:pt x="2946" y="2336"/>
                    </a:lnTo>
                    <a:lnTo>
                      <a:pt x="2938" y="2332"/>
                    </a:lnTo>
                    <a:lnTo>
                      <a:pt x="2934" y="2332"/>
                    </a:lnTo>
                    <a:lnTo>
                      <a:pt x="2928" y="2335"/>
                    </a:lnTo>
                    <a:lnTo>
                      <a:pt x="2922" y="2338"/>
                    </a:lnTo>
                    <a:lnTo>
                      <a:pt x="2915" y="2342"/>
                    </a:lnTo>
                    <a:lnTo>
                      <a:pt x="2908" y="2346"/>
                    </a:lnTo>
                    <a:lnTo>
                      <a:pt x="2902" y="2349"/>
                    </a:lnTo>
                    <a:lnTo>
                      <a:pt x="2896" y="2351"/>
                    </a:lnTo>
                    <a:lnTo>
                      <a:pt x="2892" y="2350"/>
                    </a:lnTo>
                    <a:lnTo>
                      <a:pt x="2877" y="2340"/>
                    </a:lnTo>
                    <a:lnTo>
                      <a:pt x="2864" y="2333"/>
                    </a:lnTo>
                    <a:lnTo>
                      <a:pt x="2856" y="2329"/>
                    </a:lnTo>
                    <a:lnTo>
                      <a:pt x="2850" y="2323"/>
                    </a:lnTo>
                    <a:lnTo>
                      <a:pt x="2844" y="2316"/>
                    </a:lnTo>
                    <a:lnTo>
                      <a:pt x="2837" y="2304"/>
                    </a:lnTo>
                    <a:lnTo>
                      <a:pt x="2828" y="2292"/>
                    </a:lnTo>
                    <a:lnTo>
                      <a:pt x="2820" y="2283"/>
                    </a:lnTo>
                    <a:lnTo>
                      <a:pt x="2812" y="2276"/>
                    </a:lnTo>
                    <a:lnTo>
                      <a:pt x="2800" y="2268"/>
                    </a:lnTo>
                    <a:lnTo>
                      <a:pt x="2789" y="2261"/>
                    </a:lnTo>
                    <a:lnTo>
                      <a:pt x="2778" y="2256"/>
                    </a:lnTo>
                    <a:lnTo>
                      <a:pt x="2770" y="2254"/>
                    </a:lnTo>
                    <a:lnTo>
                      <a:pt x="2764" y="2253"/>
                    </a:lnTo>
                    <a:lnTo>
                      <a:pt x="2757" y="2251"/>
                    </a:lnTo>
                    <a:lnTo>
                      <a:pt x="2749" y="2247"/>
                    </a:lnTo>
                    <a:lnTo>
                      <a:pt x="2738" y="2241"/>
                    </a:lnTo>
                    <a:lnTo>
                      <a:pt x="2727" y="2230"/>
                    </a:lnTo>
                    <a:lnTo>
                      <a:pt x="2721" y="2225"/>
                    </a:lnTo>
                    <a:lnTo>
                      <a:pt x="2715" y="2220"/>
                    </a:lnTo>
                    <a:lnTo>
                      <a:pt x="2708" y="2216"/>
                    </a:lnTo>
                    <a:lnTo>
                      <a:pt x="2702" y="2212"/>
                    </a:lnTo>
                    <a:lnTo>
                      <a:pt x="2689" y="2206"/>
                    </a:lnTo>
                    <a:lnTo>
                      <a:pt x="2680" y="2203"/>
                    </a:lnTo>
                    <a:lnTo>
                      <a:pt x="2676" y="2200"/>
                    </a:lnTo>
                    <a:lnTo>
                      <a:pt x="2673" y="2197"/>
                    </a:lnTo>
                    <a:lnTo>
                      <a:pt x="2671" y="2193"/>
                    </a:lnTo>
                    <a:lnTo>
                      <a:pt x="2670" y="2190"/>
                    </a:lnTo>
                    <a:lnTo>
                      <a:pt x="2669" y="2181"/>
                    </a:lnTo>
                    <a:lnTo>
                      <a:pt x="2669" y="2172"/>
                    </a:lnTo>
                    <a:lnTo>
                      <a:pt x="2669" y="2161"/>
                    </a:lnTo>
                    <a:lnTo>
                      <a:pt x="2667" y="2150"/>
                    </a:lnTo>
                    <a:lnTo>
                      <a:pt x="2664" y="2144"/>
                    </a:lnTo>
                    <a:lnTo>
                      <a:pt x="2662" y="2140"/>
                    </a:lnTo>
                    <a:lnTo>
                      <a:pt x="2657" y="2134"/>
                    </a:lnTo>
                    <a:lnTo>
                      <a:pt x="2652" y="2129"/>
                    </a:lnTo>
                    <a:lnTo>
                      <a:pt x="2645" y="2125"/>
                    </a:lnTo>
                    <a:lnTo>
                      <a:pt x="2639" y="2123"/>
                    </a:lnTo>
                    <a:lnTo>
                      <a:pt x="2632" y="2122"/>
                    </a:lnTo>
                    <a:lnTo>
                      <a:pt x="2626" y="2121"/>
                    </a:lnTo>
                    <a:lnTo>
                      <a:pt x="2613" y="2121"/>
                    </a:lnTo>
                    <a:lnTo>
                      <a:pt x="2602" y="2119"/>
                    </a:lnTo>
                    <a:lnTo>
                      <a:pt x="2598" y="2117"/>
                    </a:lnTo>
                    <a:lnTo>
                      <a:pt x="2593" y="2113"/>
                    </a:lnTo>
                    <a:lnTo>
                      <a:pt x="2588" y="2109"/>
                    </a:lnTo>
                    <a:lnTo>
                      <a:pt x="2583" y="2104"/>
                    </a:lnTo>
                    <a:lnTo>
                      <a:pt x="2580" y="2099"/>
                    </a:lnTo>
                    <a:lnTo>
                      <a:pt x="2577" y="2094"/>
                    </a:lnTo>
                    <a:lnTo>
                      <a:pt x="2575" y="2090"/>
                    </a:lnTo>
                    <a:lnTo>
                      <a:pt x="2574" y="2085"/>
                    </a:lnTo>
                    <a:lnTo>
                      <a:pt x="2573" y="2078"/>
                    </a:lnTo>
                    <a:lnTo>
                      <a:pt x="2570" y="2072"/>
                    </a:lnTo>
                    <a:lnTo>
                      <a:pt x="2569" y="2071"/>
                    </a:lnTo>
                    <a:lnTo>
                      <a:pt x="2567" y="2068"/>
                    </a:lnTo>
                    <a:lnTo>
                      <a:pt x="2564" y="2068"/>
                    </a:lnTo>
                    <a:lnTo>
                      <a:pt x="2561" y="2068"/>
                    </a:lnTo>
                    <a:lnTo>
                      <a:pt x="2557" y="2068"/>
                    </a:lnTo>
                    <a:lnTo>
                      <a:pt x="2554" y="2067"/>
                    </a:lnTo>
                    <a:lnTo>
                      <a:pt x="2552" y="2066"/>
                    </a:lnTo>
                    <a:lnTo>
                      <a:pt x="2551" y="2064"/>
                    </a:lnTo>
                    <a:lnTo>
                      <a:pt x="2550" y="2058"/>
                    </a:lnTo>
                    <a:lnTo>
                      <a:pt x="2550" y="2048"/>
                    </a:lnTo>
                    <a:lnTo>
                      <a:pt x="2549" y="2043"/>
                    </a:lnTo>
                    <a:lnTo>
                      <a:pt x="2548" y="2039"/>
                    </a:lnTo>
                    <a:lnTo>
                      <a:pt x="2547" y="2034"/>
                    </a:lnTo>
                    <a:lnTo>
                      <a:pt x="2544" y="2030"/>
                    </a:lnTo>
                    <a:lnTo>
                      <a:pt x="2538" y="2023"/>
                    </a:lnTo>
                    <a:lnTo>
                      <a:pt x="2530" y="2016"/>
                    </a:lnTo>
                    <a:lnTo>
                      <a:pt x="2522" y="2009"/>
                    </a:lnTo>
                    <a:lnTo>
                      <a:pt x="2512" y="2004"/>
                    </a:lnTo>
                    <a:lnTo>
                      <a:pt x="2506" y="2003"/>
                    </a:lnTo>
                    <a:lnTo>
                      <a:pt x="2501" y="2002"/>
                    </a:lnTo>
                    <a:lnTo>
                      <a:pt x="2497" y="2003"/>
                    </a:lnTo>
                    <a:lnTo>
                      <a:pt x="2493" y="2005"/>
                    </a:lnTo>
                    <a:lnTo>
                      <a:pt x="2489" y="2008"/>
                    </a:lnTo>
                    <a:lnTo>
                      <a:pt x="2488" y="2011"/>
                    </a:lnTo>
                    <a:lnTo>
                      <a:pt x="2488" y="2015"/>
                    </a:lnTo>
                    <a:lnTo>
                      <a:pt x="2487" y="2020"/>
                    </a:lnTo>
                    <a:lnTo>
                      <a:pt x="2487" y="2028"/>
                    </a:lnTo>
                    <a:lnTo>
                      <a:pt x="2492" y="2042"/>
                    </a:lnTo>
                    <a:lnTo>
                      <a:pt x="2498" y="2058"/>
                    </a:lnTo>
                    <a:lnTo>
                      <a:pt x="2503" y="2068"/>
                    </a:lnTo>
                    <a:lnTo>
                      <a:pt x="2511" y="2083"/>
                    </a:lnTo>
                    <a:lnTo>
                      <a:pt x="2518" y="2098"/>
                    </a:lnTo>
                    <a:lnTo>
                      <a:pt x="2520" y="2105"/>
                    </a:lnTo>
                    <a:lnTo>
                      <a:pt x="2522" y="2110"/>
                    </a:lnTo>
                    <a:lnTo>
                      <a:pt x="2522" y="2115"/>
                    </a:lnTo>
                    <a:lnTo>
                      <a:pt x="2520" y="2117"/>
                    </a:lnTo>
                    <a:lnTo>
                      <a:pt x="2519" y="2118"/>
                    </a:lnTo>
                    <a:lnTo>
                      <a:pt x="2516" y="2118"/>
                    </a:lnTo>
                    <a:lnTo>
                      <a:pt x="2512" y="2117"/>
                    </a:lnTo>
                    <a:lnTo>
                      <a:pt x="2506" y="2115"/>
                    </a:lnTo>
                    <a:lnTo>
                      <a:pt x="2494" y="2108"/>
                    </a:lnTo>
                    <a:lnTo>
                      <a:pt x="2482" y="2102"/>
                    </a:lnTo>
                    <a:lnTo>
                      <a:pt x="2470" y="2094"/>
                    </a:lnTo>
                    <a:lnTo>
                      <a:pt x="2460" y="2087"/>
                    </a:lnTo>
                    <a:lnTo>
                      <a:pt x="2445" y="2079"/>
                    </a:lnTo>
                    <a:lnTo>
                      <a:pt x="2429" y="2069"/>
                    </a:lnTo>
                    <a:lnTo>
                      <a:pt x="2413" y="2060"/>
                    </a:lnTo>
                    <a:lnTo>
                      <a:pt x="2400" y="2052"/>
                    </a:lnTo>
                    <a:lnTo>
                      <a:pt x="2387" y="2042"/>
                    </a:lnTo>
                    <a:lnTo>
                      <a:pt x="2372" y="2030"/>
                    </a:lnTo>
                    <a:lnTo>
                      <a:pt x="2356" y="2018"/>
                    </a:lnTo>
                    <a:lnTo>
                      <a:pt x="2346" y="2009"/>
                    </a:lnTo>
                    <a:lnTo>
                      <a:pt x="2338" y="1999"/>
                    </a:lnTo>
                    <a:lnTo>
                      <a:pt x="2331" y="1987"/>
                    </a:lnTo>
                    <a:lnTo>
                      <a:pt x="2325" y="1976"/>
                    </a:lnTo>
                    <a:lnTo>
                      <a:pt x="2322" y="1966"/>
                    </a:lnTo>
                    <a:lnTo>
                      <a:pt x="2321" y="1960"/>
                    </a:lnTo>
                    <a:lnTo>
                      <a:pt x="2319" y="1955"/>
                    </a:lnTo>
                    <a:lnTo>
                      <a:pt x="2316" y="1951"/>
                    </a:lnTo>
                    <a:lnTo>
                      <a:pt x="2309" y="1944"/>
                    </a:lnTo>
                    <a:lnTo>
                      <a:pt x="2300" y="1935"/>
                    </a:lnTo>
                    <a:lnTo>
                      <a:pt x="2293" y="1926"/>
                    </a:lnTo>
                    <a:lnTo>
                      <a:pt x="2287" y="1915"/>
                    </a:lnTo>
                    <a:lnTo>
                      <a:pt x="2280" y="1902"/>
                    </a:lnTo>
                    <a:lnTo>
                      <a:pt x="2277" y="1896"/>
                    </a:lnTo>
                    <a:lnTo>
                      <a:pt x="2272" y="1889"/>
                    </a:lnTo>
                    <a:lnTo>
                      <a:pt x="2266" y="1883"/>
                    </a:lnTo>
                    <a:lnTo>
                      <a:pt x="2259" y="1876"/>
                    </a:lnTo>
                    <a:lnTo>
                      <a:pt x="2245" y="1864"/>
                    </a:lnTo>
                    <a:lnTo>
                      <a:pt x="2231" y="1853"/>
                    </a:lnTo>
                    <a:lnTo>
                      <a:pt x="2218" y="1842"/>
                    </a:lnTo>
                    <a:lnTo>
                      <a:pt x="2203" y="1831"/>
                    </a:lnTo>
                    <a:lnTo>
                      <a:pt x="2190" y="1820"/>
                    </a:lnTo>
                    <a:lnTo>
                      <a:pt x="2180" y="1812"/>
                    </a:lnTo>
                    <a:lnTo>
                      <a:pt x="2177" y="1808"/>
                    </a:lnTo>
                    <a:lnTo>
                      <a:pt x="2176" y="1804"/>
                    </a:lnTo>
                    <a:lnTo>
                      <a:pt x="2176" y="1802"/>
                    </a:lnTo>
                    <a:lnTo>
                      <a:pt x="2176" y="1800"/>
                    </a:lnTo>
                    <a:lnTo>
                      <a:pt x="2177" y="1795"/>
                    </a:lnTo>
                    <a:lnTo>
                      <a:pt x="2180" y="1789"/>
                    </a:lnTo>
                    <a:lnTo>
                      <a:pt x="2182" y="1787"/>
                    </a:lnTo>
                    <a:lnTo>
                      <a:pt x="2180" y="1783"/>
                    </a:lnTo>
                    <a:lnTo>
                      <a:pt x="2179" y="1781"/>
                    </a:lnTo>
                    <a:lnTo>
                      <a:pt x="2178" y="1778"/>
                    </a:lnTo>
                    <a:lnTo>
                      <a:pt x="2172" y="1775"/>
                    </a:lnTo>
                    <a:lnTo>
                      <a:pt x="2164" y="1772"/>
                    </a:lnTo>
                    <a:lnTo>
                      <a:pt x="2153" y="1770"/>
                    </a:lnTo>
                    <a:lnTo>
                      <a:pt x="2142" y="1766"/>
                    </a:lnTo>
                    <a:lnTo>
                      <a:pt x="2136" y="1763"/>
                    </a:lnTo>
                    <a:lnTo>
                      <a:pt x="2132" y="1760"/>
                    </a:lnTo>
                    <a:lnTo>
                      <a:pt x="2126" y="1757"/>
                    </a:lnTo>
                    <a:lnTo>
                      <a:pt x="2121" y="1752"/>
                    </a:lnTo>
                    <a:lnTo>
                      <a:pt x="2117" y="1747"/>
                    </a:lnTo>
                    <a:lnTo>
                      <a:pt x="2115" y="1743"/>
                    </a:lnTo>
                    <a:lnTo>
                      <a:pt x="2113" y="1738"/>
                    </a:lnTo>
                    <a:lnTo>
                      <a:pt x="2111" y="1732"/>
                    </a:lnTo>
                    <a:lnTo>
                      <a:pt x="2108" y="1722"/>
                    </a:lnTo>
                    <a:lnTo>
                      <a:pt x="2103" y="1713"/>
                    </a:lnTo>
                    <a:lnTo>
                      <a:pt x="2100" y="1709"/>
                    </a:lnTo>
                    <a:lnTo>
                      <a:pt x="2096" y="1707"/>
                    </a:lnTo>
                    <a:lnTo>
                      <a:pt x="2091" y="1706"/>
                    </a:lnTo>
                    <a:lnTo>
                      <a:pt x="2088" y="1705"/>
                    </a:lnTo>
                    <a:lnTo>
                      <a:pt x="2083" y="1706"/>
                    </a:lnTo>
                    <a:lnTo>
                      <a:pt x="2078" y="1708"/>
                    </a:lnTo>
                    <a:lnTo>
                      <a:pt x="2073" y="1711"/>
                    </a:lnTo>
                    <a:lnTo>
                      <a:pt x="2069" y="1715"/>
                    </a:lnTo>
                    <a:lnTo>
                      <a:pt x="2059" y="1727"/>
                    </a:lnTo>
                    <a:lnTo>
                      <a:pt x="2048" y="1741"/>
                    </a:lnTo>
                    <a:lnTo>
                      <a:pt x="2038" y="1753"/>
                    </a:lnTo>
                    <a:lnTo>
                      <a:pt x="2028" y="1763"/>
                    </a:lnTo>
                    <a:lnTo>
                      <a:pt x="2023" y="1765"/>
                    </a:lnTo>
                    <a:lnTo>
                      <a:pt x="2019" y="1765"/>
                    </a:lnTo>
                    <a:lnTo>
                      <a:pt x="2013" y="1765"/>
                    </a:lnTo>
                    <a:lnTo>
                      <a:pt x="2006" y="1764"/>
                    </a:lnTo>
                    <a:lnTo>
                      <a:pt x="1994" y="1760"/>
                    </a:lnTo>
                    <a:lnTo>
                      <a:pt x="1983" y="1756"/>
                    </a:lnTo>
                    <a:lnTo>
                      <a:pt x="1979" y="1755"/>
                    </a:lnTo>
                    <a:lnTo>
                      <a:pt x="1977" y="1752"/>
                    </a:lnTo>
                    <a:lnTo>
                      <a:pt x="1975" y="1749"/>
                    </a:lnTo>
                    <a:lnTo>
                      <a:pt x="1974" y="1746"/>
                    </a:lnTo>
                    <a:lnTo>
                      <a:pt x="1972" y="1738"/>
                    </a:lnTo>
                    <a:lnTo>
                      <a:pt x="1972" y="1727"/>
                    </a:lnTo>
                    <a:lnTo>
                      <a:pt x="1971" y="1721"/>
                    </a:lnTo>
                    <a:lnTo>
                      <a:pt x="1968" y="1718"/>
                    </a:lnTo>
                    <a:lnTo>
                      <a:pt x="1963" y="1714"/>
                    </a:lnTo>
                    <a:lnTo>
                      <a:pt x="1957" y="1712"/>
                    </a:lnTo>
                    <a:lnTo>
                      <a:pt x="1950" y="1711"/>
                    </a:lnTo>
                    <a:lnTo>
                      <a:pt x="1944" y="1711"/>
                    </a:lnTo>
                    <a:lnTo>
                      <a:pt x="1937" y="1711"/>
                    </a:lnTo>
                    <a:lnTo>
                      <a:pt x="1932" y="1712"/>
                    </a:lnTo>
                    <a:lnTo>
                      <a:pt x="1927" y="1714"/>
                    </a:lnTo>
                    <a:lnTo>
                      <a:pt x="1925" y="1716"/>
                    </a:lnTo>
                    <a:lnTo>
                      <a:pt x="1922" y="1720"/>
                    </a:lnTo>
                    <a:lnTo>
                      <a:pt x="1922" y="1724"/>
                    </a:lnTo>
                    <a:lnTo>
                      <a:pt x="1922" y="1733"/>
                    </a:lnTo>
                    <a:lnTo>
                      <a:pt x="1922" y="1743"/>
                    </a:lnTo>
                    <a:lnTo>
                      <a:pt x="1921" y="1747"/>
                    </a:lnTo>
                    <a:lnTo>
                      <a:pt x="1920" y="1751"/>
                    </a:lnTo>
                    <a:lnTo>
                      <a:pt x="1916" y="1755"/>
                    </a:lnTo>
                    <a:lnTo>
                      <a:pt x="1912" y="1759"/>
                    </a:lnTo>
                    <a:lnTo>
                      <a:pt x="1899" y="1768"/>
                    </a:lnTo>
                    <a:lnTo>
                      <a:pt x="1883" y="1778"/>
                    </a:lnTo>
                    <a:lnTo>
                      <a:pt x="1876" y="1783"/>
                    </a:lnTo>
                    <a:lnTo>
                      <a:pt x="1870" y="1788"/>
                    </a:lnTo>
                    <a:lnTo>
                      <a:pt x="1867" y="1791"/>
                    </a:lnTo>
                    <a:lnTo>
                      <a:pt x="1864" y="1795"/>
                    </a:lnTo>
                    <a:lnTo>
                      <a:pt x="1863" y="1801"/>
                    </a:lnTo>
                    <a:lnTo>
                      <a:pt x="1861" y="1807"/>
                    </a:lnTo>
                    <a:lnTo>
                      <a:pt x="1858" y="1810"/>
                    </a:lnTo>
                    <a:lnTo>
                      <a:pt x="1856" y="1813"/>
                    </a:lnTo>
                    <a:lnTo>
                      <a:pt x="1853" y="1814"/>
                    </a:lnTo>
                    <a:lnTo>
                      <a:pt x="1852" y="1814"/>
                    </a:lnTo>
                    <a:lnTo>
                      <a:pt x="1850" y="1814"/>
                    </a:lnTo>
                    <a:lnTo>
                      <a:pt x="1848" y="1812"/>
                    </a:lnTo>
                    <a:lnTo>
                      <a:pt x="1845" y="1809"/>
                    </a:lnTo>
                    <a:lnTo>
                      <a:pt x="1843" y="1806"/>
                    </a:lnTo>
                    <a:lnTo>
                      <a:pt x="1839" y="1798"/>
                    </a:lnTo>
                    <a:lnTo>
                      <a:pt x="1834" y="1790"/>
                    </a:lnTo>
                    <a:lnTo>
                      <a:pt x="1830" y="1783"/>
                    </a:lnTo>
                    <a:lnTo>
                      <a:pt x="1821" y="1777"/>
                    </a:lnTo>
                    <a:lnTo>
                      <a:pt x="1812" y="1771"/>
                    </a:lnTo>
                    <a:lnTo>
                      <a:pt x="1802" y="1765"/>
                    </a:lnTo>
                    <a:lnTo>
                      <a:pt x="1793" y="1758"/>
                    </a:lnTo>
                    <a:lnTo>
                      <a:pt x="1783" y="1751"/>
                    </a:lnTo>
                    <a:lnTo>
                      <a:pt x="1774" y="1743"/>
                    </a:lnTo>
                    <a:lnTo>
                      <a:pt x="1763" y="1735"/>
                    </a:lnTo>
                    <a:lnTo>
                      <a:pt x="1757" y="1733"/>
                    </a:lnTo>
                    <a:lnTo>
                      <a:pt x="1751" y="1731"/>
                    </a:lnTo>
                    <a:lnTo>
                      <a:pt x="1746" y="1728"/>
                    </a:lnTo>
                    <a:lnTo>
                      <a:pt x="1742" y="1728"/>
                    </a:lnTo>
                    <a:lnTo>
                      <a:pt x="1737" y="1727"/>
                    </a:lnTo>
                    <a:lnTo>
                      <a:pt x="1735" y="1727"/>
                    </a:lnTo>
                    <a:lnTo>
                      <a:pt x="1732" y="1726"/>
                    </a:lnTo>
                    <a:lnTo>
                      <a:pt x="1730" y="1725"/>
                    </a:lnTo>
                    <a:lnTo>
                      <a:pt x="1729" y="1720"/>
                    </a:lnTo>
                    <a:lnTo>
                      <a:pt x="1729" y="1713"/>
                    </a:lnTo>
                    <a:lnTo>
                      <a:pt x="1727" y="1708"/>
                    </a:lnTo>
                    <a:lnTo>
                      <a:pt x="1725" y="1705"/>
                    </a:lnTo>
                    <a:lnTo>
                      <a:pt x="1723" y="1701"/>
                    </a:lnTo>
                    <a:lnTo>
                      <a:pt x="1719" y="1697"/>
                    </a:lnTo>
                    <a:lnTo>
                      <a:pt x="1710" y="1689"/>
                    </a:lnTo>
                    <a:lnTo>
                      <a:pt x="1700" y="1681"/>
                    </a:lnTo>
                    <a:lnTo>
                      <a:pt x="1692" y="1671"/>
                    </a:lnTo>
                    <a:lnTo>
                      <a:pt x="1681" y="1661"/>
                    </a:lnTo>
                    <a:lnTo>
                      <a:pt x="1672" y="1651"/>
                    </a:lnTo>
                    <a:lnTo>
                      <a:pt x="1663" y="1643"/>
                    </a:lnTo>
                    <a:lnTo>
                      <a:pt x="1657" y="1636"/>
                    </a:lnTo>
                    <a:lnTo>
                      <a:pt x="1651" y="1629"/>
                    </a:lnTo>
                    <a:lnTo>
                      <a:pt x="1647" y="1624"/>
                    </a:lnTo>
                    <a:lnTo>
                      <a:pt x="1641" y="1621"/>
                    </a:lnTo>
                    <a:lnTo>
                      <a:pt x="1636" y="1621"/>
                    </a:lnTo>
                    <a:lnTo>
                      <a:pt x="1632" y="1620"/>
                    </a:lnTo>
                    <a:lnTo>
                      <a:pt x="1628" y="1618"/>
                    </a:lnTo>
                    <a:lnTo>
                      <a:pt x="1623" y="1611"/>
                    </a:lnTo>
                    <a:lnTo>
                      <a:pt x="1619" y="1607"/>
                    </a:lnTo>
                    <a:lnTo>
                      <a:pt x="1613" y="1604"/>
                    </a:lnTo>
                    <a:lnTo>
                      <a:pt x="1606" y="1600"/>
                    </a:lnTo>
                    <a:lnTo>
                      <a:pt x="1599" y="1596"/>
                    </a:lnTo>
                    <a:lnTo>
                      <a:pt x="1582" y="1592"/>
                    </a:lnTo>
                    <a:lnTo>
                      <a:pt x="1568" y="1586"/>
                    </a:lnTo>
                    <a:lnTo>
                      <a:pt x="1561" y="1583"/>
                    </a:lnTo>
                    <a:lnTo>
                      <a:pt x="1554" y="1582"/>
                    </a:lnTo>
                    <a:lnTo>
                      <a:pt x="1547" y="1582"/>
                    </a:lnTo>
                    <a:lnTo>
                      <a:pt x="1538" y="1582"/>
                    </a:lnTo>
                    <a:lnTo>
                      <a:pt x="1530" y="1583"/>
                    </a:lnTo>
                    <a:lnTo>
                      <a:pt x="1523" y="1586"/>
                    </a:lnTo>
                    <a:lnTo>
                      <a:pt x="1516" y="1589"/>
                    </a:lnTo>
                    <a:lnTo>
                      <a:pt x="1510" y="1594"/>
                    </a:lnTo>
                    <a:lnTo>
                      <a:pt x="1505" y="1600"/>
                    </a:lnTo>
                    <a:lnTo>
                      <a:pt x="1500" y="1606"/>
                    </a:lnTo>
                    <a:lnTo>
                      <a:pt x="1497" y="1611"/>
                    </a:lnTo>
                    <a:lnTo>
                      <a:pt x="1494" y="1617"/>
                    </a:lnTo>
                    <a:lnTo>
                      <a:pt x="1493" y="1623"/>
                    </a:lnTo>
                    <a:lnTo>
                      <a:pt x="1493" y="1629"/>
                    </a:lnTo>
                    <a:lnTo>
                      <a:pt x="1494" y="1633"/>
                    </a:lnTo>
                    <a:lnTo>
                      <a:pt x="1496" y="1639"/>
                    </a:lnTo>
                    <a:lnTo>
                      <a:pt x="1498" y="1645"/>
                    </a:lnTo>
                    <a:lnTo>
                      <a:pt x="1500" y="1652"/>
                    </a:lnTo>
                    <a:lnTo>
                      <a:pt x="1502" y="1661"/>
                    </a:lnTo>
                    <a:lnTo>
                      <a:pt x="1502" y="1669"/>
                    </a:lnTo>
                    <a:lnTo>
                      <a:pt x="1502" y="1677"/>
                    </a:lnTo>
                    <a:lnTo>
                      <a:pt x="1500" y="1684"/>
                    </a:lnTo>
                    <a:lnTo>
                      <a:pt x="1499" y="1692"/>
                    </a:lnTo>
                    <a:lnTo>
                      <a:pt x="1497" y="1699"/>
                    </a:lnTo>
                    <a:lnTo>
                      <a:pt x="1494" y="1705"/>
                    </a:lnTo>
                    <a:lnTo>
                      <a:pt x="1492" y="1713"/>
                    </a:lnTo>
                    <a:lnTo>
                      <a:pt x="1491" y="1721"/>
                    </a:lnTo>
                    <a:lnTo>
                      <a:pt x="1491" y="1732"/>
                    </a:lnTo>
                    <a:lnTo>
                      <a:pt x="1491" y="1752"/>
                    </a:lnTo>
                    <a:lnTo>
                      <a:pt x="1492" y="1772"/>
                    </a:lnTo>
                    <a:lnTo>
                      <a:pt x="1492" y="1788"/>
                    </a:lnTo>
                    <a:lnTo>
                      <a:pt x="1494" y="1800"/>
                    </a:lnTo>
                    <a:lnTo>
                      <a:pt x="1498" y="1812"/>
                    </a:lnTo>
                    <a:lnTo>
                      <a:pt x="1502" y="1825"/>
                    </a:lnTo>
                    <a:lnTo>
                      <a:pt x="1503" y="1833"/>
                    </a:lnTo>
                    <a:lnTo>
                      <a:pt x="1503" y="1842"/>
                    </a:lnTo>
                    <a:lnTo>
                      <a:pt x="1500" y="1851"/>
                    </a:lnTo>
                    <a:lnTo>
                      <a:pt x="1497" y="1858"/>
                    </a:lnTo>
                    <a:lnTo>
                      <a:pt x="1493" y="1860"/>
                    </a:lnTo>
                    <a:lnTo>
                      <a:pt x="1491" y="1864"/>
                    </a:lnTo>
                    <a:lnTo>
                      <a:pt x="1487" y="1866"/>
                    </a:lnTo>
                    <a:lnTo>
                      <a:pt x="1484" y="1867"/>
                    </a:lnTo>
                    <a:lnTo>
                      <a:pt x="1480" y="1869"/>
                    </a:lnTo>
                    <a:lnTo>
                      <a:pt x="1475" y="1870"/>
                    </a:lnTo>
                    <a:lnTo>
                      <a:pt x="1471" y="1870"/>
                    </a:lnTo>
                    <a:lnTo>
                      <a:pt x="1466" y="1869"/>
                    </a:lnTo>
                    <a:lnTo>
                      <a:pt x="1450" y="1861"/>
                    </a:lnTo>
                    <a:lnTo>
                      <a:pt x="1434" y="1851"/>
                    </a:lnTo>
                    <a:lnTo>
                      <a:pt x="1426" y="1845"/>
                    </a:lnTo>
                    <a:lnTo>
                      <a:pt x="1417" y="1841"/>
                    </a:lnTo>
                    <a:lnTo>
                      <a:pt x="1414" y="1840"/>
                    </a:lnTo>
                    <a:lnTo>
                      <a:pt x="1410" y="1840"/>
                    </a:lnTo>
                    <a:lnTo>
                      <a:pt x="1408" y="1840"/>
                    </a:lnTo>
                    <a:lnTo>
                      <a:pt x="1405" y="1841"/>
                    </a:lnTo>
                    <a:lnTo>
                      <a:pt x="1401" y="1845"/>
                    </a:lnTo>
                    <a:lnTo>
                      <a:pt x="1398" y="1851"/>
                    </a:lnTo>
                    <a:lnTo>
                      <a:pt x="1397" y="1858"/>
                    </a:lnTo>
                    <a:lnTo>
                      <a:pt x="1395" y="1865"/>
                    </a:lnTo>
                    <a:lnTo>
                      <a:pt x="1393" y="1872"/>
                    </a:lnTo>
                    <a:lnTo>
                      <a:pt x="1392" y="1878"/>
                    </a:lnTo>
                    <a:lnTo>
                      <a:pt x="1391" y="1881"/>
                    </a:lnTo>
                    <a:lnTo>
                      <a:pt x="1389" y="1883"/>
                    </a:lnTo>
                    <a:lnTo>
                      <a:pt x="1387" y="1884"/>
                    </a:lnTo>
                    <a:lnTo>
                      <a:pt x="1385" y="1885"/>
                    </a:lnTo>
                    <a:lnTo>
                      <a:pt x="1377" y="1886"/>
                    </a:lnTo>
                    <a:lnTo>
                      <a:pt x="1371" y="1888"/>
                    </a:lnTo>
                    <a:lnTo>
                      <a:pt x="1368" y="1888"/>
                    </a:lnTo>
                    <a:lnTo>
                      <a:pt x="1367" y="1889"/>
                    </a:lnTo>
                    <a:lnTo>
                      <a:pt x="1366" y="1891"/>
                    </a:lnTo>
                    <a:lnTo>
                      <a:pt x="1365" y="1895"/>
                    </a:lnTo>
                    <a:lnTo>
                      <a:pt x="1366" y="1903"/>
                    </a:lnTo>
                    <a:lnTo>
                      <a:pt x="1367" y="1911"/>
                    </a:lnTo>
                    <a:lnTo>
                      <a:pt x="1368" y="1915"/>
                    </a:lnTo>
                    <a:lnTo>
                      <a:pt x="1367" y="1920"/>
                    </a:lnTo>
                    <a:lnTo>
                      <a:pt x="1366" y="1926"/>
                    </a:lnTo>
                    <a:lnTo>
                      <a:pt x="1363" y="1932"/>
                    </a:lnTo>
                    <a:lnTo>
                      <a:pt x="1358" y="1938"/>
                    </a:lnTo>
                    <a:lnTo>
                      <a:pt x="1355" y="1944"/>
                    </a:lnTo>
                    <a:lnTo>
                      <a:pt x="1353" y="1948"/>
                    </a:lnTo>
                    <a:lnTo>
                      <a:pt x="1353" y="1952"/>
                    </a:lnTo>
                    <a:lnTo>
                      <a:pt x="1352" y="1960"/>
                    </a:lnTo>
                    <a:lnTo>
                      <a:pt x="1353" y="1967"/>
                    </a:lnTo>
                    <a:lnTo>
                      <a:pt x="1353" y="1978"/>
                    </a:lnTo>
                    <a:lnTo>
                      <a:pt x="1352" y="1991"/>
                    </a:lnTo>
                    <a:lnTo>
                      <a:pt x="1349" y="1998"/>
                    </a:lnTo>
                    <a:lnTo>
                      <a:pt x="1347" y="2004"/>
                    </a:lnTo>
                    <a:lnTo>
                      <a:pt x="1346" y="2006"/>
                    </a:lnTo>
                    <a:lnTo>
                      <a:pt x="1343" y="2008"/>
                    </a:lnTo>
                    <a:lnTo>
                      <a:pt x="1342" y="2009"/>
                    </a:lnTo>
                    <a:lnTo>
                      <a:pt x="1340" y="2009"/>
                    </a:lnTo>
                    <a:lnTo>
                      <a:pt x="1330" y="2009"/>
                    </a:lnTo>
                    <a:lnTo>
                      <a:pt x="1324" y="2009"/>
                    </a:lnTo>
                    <a:lnTo>
                      <a:pt x="1320" y="2006"/>
                    </a:lnTo>
                    <a:lnTo>
                      <a:pt x="1313" y="2001"/>
                    </a:lnTo>
                    <a:lnTo>
                      <a:pt x="1303" y="1991"/>
                    </a:lnTo>
                    <a:lnTo>
                      <a:pt x="1290" y="1983"/>
                    </a:lnTo>
                    <a:lnTo>
                      <a:pt x="1283" y="1979"/>
                    </a:lnTo>
                    <a:lnTo>
                      <a:pt x="1277" y="1976"/>
                    </a:lnTo>
                    <a:lnTo>
                      <a:pt x="1271" y="1974"/>
                    </a:lnTo>
                    <a:lnTo>
                      <a:pt x="1265" y="1973"/>
                    </a:lnTo>
                    <a:lnTo>
                      <a:pt x="1260" y="1974"/>
                    </a:lnTo>
                    <a:lnTo>
                      <a:pt x="1258" y="1976"/>
                    </a:lnTo>
                    <a:lnTo>
                      <a:pt x="1254" y="1978"/>
                    </a:lnTo>
                    <a:lnTo>
                      <a:pt x="1252" y="1982"/>
                    </a:lnTo>
                    <a:lnTo>
                      <a:pt x="1247" y="1991"/>
                    </a:lnTo>
                    <a:lnTo>
                      <a:pt x="1238" y="2005"/>
                    </a:lnTo>
                    <a:lnTo>
                      <a:pt x="1232" y="2011"/>
                    </a:lnTo>
                    <a:lnTo>
                      <a:pt x="1226" y="2015"/>
                    </a:lnTo>
                    <a:lnTo>
                      <a:pt x="1221" y="2017"/>
                    </a:lnTo>
                    <a:lnTo>
                      <a:pt x="1216" y="2017"/>
                    </a:lnTo>
                    <a:lnTo>
                      <a:pt x="1207" y="2012"/>
                    </a:lnTo>
                    <a:lnTo>
                      <a:pt x="1198" y="2008"/>
                    </a:lnTo>
                    <a:lnTo>
                      <a:pt x="1189" y="2003"/>
                    </a:lnTo>
                    <a:lnTo>
                      <a:pt x="1179" y="1997"/>
                    </a:lnTo>
                    <a:lnTo>
                      <a:pt x="1170" y="1992"/>
                    </a:lnTo>
                    <a:lnTo>
                      <a:pt x="1162" y="1989"/>
                    </a:lnTo>
                    <a:lnTo>
                      <a:pt x="1153" y="1985"/>
                    </a:lnTo>
                    <a:lnTo>
                      <a:pt x="1144" y="1980"/>
                    </a:lnTo>
                    <a:lnTo>
                      <a:pt x="1133" y="1973"/>
                    </a:lnTo>
                    <a:lnTo>
                      <a:pt x="1122" y="1965"/>
                    </a:lnTo>
                    <a:lnTo>
                      <a:pt x="1116" y="1960"/>
                    </a:lnTo>
                    <a:lnTo>
                      <a:pt x="1114" y="1955"/>
                    </a:lnTo>
                    <a:lnTo>
                      <a:pt x="1112" y="1949"/>
                    </a:lnTo>
                    <a:lnTo>
                      <a:pt x="1111" y="1945"/>
                    </a:lnTo>
                    <a:lnTo>
                      <a:pt x="1109" y="1940"/>
                    </a:lnTo>
                    <a:lnTo>
                      <a:pt x="1108" y="1935"/>
                    </a:lnTo>
                    <a:lnTo>
                      <a:pt x="1106" y="1929"/>
                    </a:lnTo>
                    <a:lnTo>
                      <a:pt x="1102" y="1923"/>
                    </a:lnTo>
                    <a:lnTo>
                      <a:pt x="1094" y="1913"/>
                    </a:lnTo>
                    <a:lnTo>
                      <a:pt x="1083" y="1902"/>
                    </a:lnTo>
                    <a:lnTo>
                      <a:pt x="1077" y="1898"/>
                    </a:lnTo>
                    <a:lnTo>
                      <a:pt x="1071" y="1894"/>
                    </a:lnTo>
                    <a:lnTo>
                      <a:pt x="1064" y="1891"/>
                    </a:lnTo>
                    <a:lnTo>
                      <a:pt x="1056" y="1888"/>
                    </a:lnTo>
                    <a:lnTo>
                      <a:pt x="1051" y="1888"/>
                    </a:lnTo>
                    <a:lnTo>
                      <a:pt x="1047" y="1888"/>
                    </a:lnTo>
                    <a:lnTo>
                      <a:pt x="1043" y="1889"/>
                    </a:lnTo>
                    <a:lnTo>
                      <a:pt x="1038" y="1891"/>
                    </a:lnTo>
                    <a:lnTo>
                      <a:pt x="1028" y="1896"/>
                    </a:lnTo>
                    <a:lnTo>
                      <a:pt x="1019" y="1903"/>
                    </a:lnTo>
                    <a:lnTo>
                      <a:pt x="1009" y="1910"/>
                    </a:lnTo>
                    <a:lnTo>
                      <a:pt x="1000" y="1916"/>
                    </a:lnTo>
                    <a:lnTo>
                      <a:pt x="995" y="1919"/>
                    </a:lnTo>
                    <a:lnTo>
                      <a:pt x="990" y="1921"/>
                    </a:lnTo>
                    <a:lnTo>
                      <a:pt x="986" y="1922"/>
                    </a:lnTo>
                    <a:lnTo>
                      <a:pt x="981" y="1922"/>
                    </a:lnTo>
                    <a:lnTo>
                      <a:pt x="971" y="1921"/>
                    </a:lnTo>
                    <a:lnTo>
                      <a:pt x="962" y="1917"/>
                    </a:lnTo>
                    <a:lnTo>
                      <a:pt x="954" y="1914"/>
                    </a:lnTo>
                    <a:lnTo>
                      <a:pt x="945" y="1910"/>
                    </a:lnTo>
                    <a:lnTo>
                      <a:pt x="937" y="1907"/>
                    </a:lnTo>
                    <a:lnTo>
                      <a:pt x="929" y="1904"/>
                    </a:lnTo>
                    <a:lnTo>
                      <a:pt x="925" y="1904"/>
                    </a:lnTo>
                    <a:lnTo>
                      <a:pt x="920" y="1905"/>
                    </a:lnTo>
                    <a:lnTo>
                      <a:pt x="917" y="1907"/>
                    </a:lnTo>
                    <a:lnTo>
                      <a:pt x="912" y="1909"/>
                    </a:lnTo>
                    <a:lnTo>
                      <a:pt x="908" y="1911"/>
                    </a:lnTo>
                    <a:lnTo>
                      <a:pt x="905" y="1911"/>
                    </a:lnTo>
                    <a:lnTo>
                      <a:pt x="901" y="1911"/>
                    </a:lnTo>
                    <a:lnTo>
                      <a:pt x="899" y="1909"/>
                    </a:lnTo>
                    <a:lnTo>
                      <a:pt x="893" y="1902"/>
                    </a:lnTo>
                    <a:lnTo>
                      <a:pt x="887" y="1892"/>
                    </a:lnTo>
                    <a:lnTo>
                      <a:pt x="879" y="1872"/>
                    </a:lnTo>
                    <a:lnTo>
                      <a:pt x="872" y="1859"/>
                    </a:lnTo>
                    <a:lnTo>
                      <a:pt x="860" y="1852"/>
                    </a:lnTo>
                    <a:lnTo>
                      <a:pt x="839" y="1844"/>
                    </a:lnTo>
                    <a:lnTo>
                      <a:pt x="818" y="1837"/>
                    </a:lnTo>
                    <a:lnTo>
                      <a:pt x="803" y="1832"/>
                    </a:lnTo>
                    <a:lnTo>
                      <a:pt x="798" y="1832"/>
                    </a:lnTo>
                    <a:lnTo>
                      <a:pt x="794" y="1834"/>
                    </a:lnTo>
                    <a:lnTo>
                      <a:pt x="791" y="1837"/>
                    </a:lnTo>
                    <a:lnTo>
                      <a:pt x="786" y="1840"/>
                    </a:lnTo>
                    <a:lnTo>
                      <a:pt x="782" y="1845"/>
                    </a:lnTo>
                    <a:lnTo>
                      <a:pt x="776" y="1847"/>
                    </a:lnTo>
                    <a:lnTo>
                      <a:pt x="771" y="1850"/>
                    </a:lnTo>
                    <a:lnTo>
                      <a:pt x="762" y="1850"/>
                    </a:lnTo>
                    <a:lnTo>
                      <a:pt x="741" y="1847"/>
                    </a:lnTo>
                    <a:lnTo>
                      <a:pt x="713" y="1845"/>
                    </a:lnTo>
                    <a:lnTo>
                      <a:pt x="700" y="1844"/>
                    </a:lnTo>
                    <a:lnTo>
                      <a:pt x="688" y="1842"/>
                    </a:lnTo>
                    <a:lnTo>
                      <a:pt x="678" y="1840"/>
                    </a:lnTo>
                    <a:lnTo>
                      <a:pt x="669" y="1839"/>
                    </a:lnTo>
                    <a:lnTo>
                      <a:pt x="666" y="1837"/>
                    </a:lnTo>
                    <a:lnTo>
                      <a:pt x="664" y="1833"/>
                    </a:lnTo>
                    <a:lnTo>
                      <a:pt x="660" y="1828"/>
                    </a:lnTo>
                    <a:lnTo>
                      <a:pt x="658" y="1822"/>
                    </a:lnTo>
                    <a:lnTo>
                      <a:pt x="654" y="1808"/>
                    </a:lnTo>
                    <a:lnTo>
                      <a:pt x="652" y="1791"/>
                    </a:lnTo>
                    <a:lnTo>
                      <a:pt x="646" y="1760"/>
                    </a:lnTo>
                    <a:lnTo>
                      <a:pt x="641" y="1738"/>
                    </a:lnTo>
                    <a:lnTo>
                      <a:pt x="639" y="1731"/>
                    </a:lnTo>
                    <a:lnTo>
                      <a:pt x="639" y="1720"/>
                    </a:lnTo>
                    <a:lnTo>
                      <a:pt x="639" y="1708"/>
                    </a:lnTo>
                    <a:lnTo>
                      <a:pt x="639" y="1695"/>
                    </a:lnTo>
                    <a:lnTo>
                      <a:pt x="639" y="1683"/>
                    </a:lnTo>
                    <a:lnTo>
                      <a:pt x="639" y="1673"/>
                    </a:lnTo>
                    <a:lnTo>
                      <a:pt x="637" y="1668"/>
                    </a:lnTo>
                    <a:lnTo>
                      <a:pt x="637" y="1664"/>
                    </a:lnTo>
                    <a:lnTo>
                      <a:pt x="636" y="1662"/>
                    </a:lnTo>
                    <a:lnTo>
                      <a:pt x="634" y="1661"/>
                    </a:lnTo>
                    <a:lnTo>
                      <a:pt x="627" y="1658"/>
                    </a:lnTo>
                    <a:lnTo>
                      <a:pt x="615" y="1656"/>
                    </a:lnTo>
                    <a:lnTo>
                      <a:pt x="601" y="1655"/>
                    </a:lnTo>
                    <a:lnTo>
                      <a:pt x="584" y="1653"/>
                    </a:lnTo>
                    <a:lnTo>
                      <a:pt x="564" y="1653"/>
                    </a:lnTo>
                    <a:lnTo>
                      <a:pt x="539" y="1655"/>
                    </a:lnTo>
                    <a:lnTo>
                      <a:pt x="511" y="1656"/>
                    </a:lnTo>
                    <a:lnTo>
                      <a:pt x="480" y="1658"/>
                    </a:lnTo>
                    <a:lnTo>
                      <a:pt x="476" y="1658"/>
                    </a:lnTo>
                    <a:lnTo>
                      <a:pt x="470" y="1658"/>
                    </a:lnTo>
                    <a:lnTo>
                      <a:pt x="465" y="1656"/>
                    </a:lnTo>
                    <a:lnTo>
                      <a:pt x="460" y="1655"/>
                    </a:lnTo>
                    <a:lnTo>
                      <a:pt x="451" y="1649"/>
                    </a:lnTo>
                    <a:lnTo>
                      <a:pt x="444" y="1642"/>
                    </a:lnTo>
                    <a:lnTo>
                      <a:pt x="436" y="1633"/>
                    </a:lnTo>
                    <a:lnTo>
                      <a:pt x="432" y="1626"/>
                    </a:lnTo>
                    <a:lnTo>
                      <a:pt x="429" y="1619"/>
                    </a:lnTo>
                    <a:lnTo>
                      <a:pt x="428" y="1615"/>
                    </a:lnTo>
                    <a:lnTo>
                      <a:pt x="428" y="1611"/>
                    </a:lnTo>
                    <a:lnTo>
                      <a:pt x="432" y="1607"/>
                    </a:lnTo>
                    <a:lnTo>
                      <a:pt x="435" y="1604"/>
                    </a:lnTo>
                    <a:lnTo>
                      <a:pt x="440" y="1602"/>
                    </a:lnTo>
                    <a:lnTo>
                      <a:pt x="452" y="1601"/>
                    </a:lnTo>
                    <a:lnTo>
                      <a:pt x="464" y="1599"/>
                    </a:lnTo>
                    <a:lnTo>
                      <a:pt x="467" y="1598"/>
                    </a:lnTo>
                    <a:lnTo>
                      <a:pt x="471" y="1596"/>
                    </a:lnTo>
                    <a:lnTo>
                      <a:pt x="473" y="1594"/>
                    </a:lnTo>
                    <a:lnTo>
                      <a:pt x="475" y="1592"/>
                    </a:lnTo>
                    <a:lnTo>
                      <a:pt x="477" y="1587"/>
                    </a:lnTo>
                    <a:lnTo>
                      <a:pt x="477" y="1582"/>
                    </a:lnTo>
                    <a:lnTo>
                      <a:pt x="475" y="1577"/>
                    </a:lnTo>
                    <a:lnTo>
                      <a:pt x="471" y="1573"/>
                    </a:lnTo>
                    <a:lnTo>
                      <a:pt x="467" y="1569"/>
                    </a:lnTo>
                    <a:lnTo>
                      <a:pt x="463" y="1566"/>
                    </a:lnTo>
                    <a:lnTo>
                      <a:pt x="453" y="1561"/>
                    </a:lnTo>
                    <a:lnTo>
                      <a:pt x="444" y="1555"/>
                    </a:lnTo>
                    <a:lnTo>
                      <a:pt x="428" y="1550"/>
                    </a:lnTo>
                    <a:lnTo>
                      <a:pt x="407" y="1543"/>
                    </a:lnTo>
                    <a:lnTo>
                      <a:pt x="382" y="1537"/>
                    </a:lnTo>
                    <a:lnTo>
                      <a:pt x="363" y="1533"/>
                    </a:lnTo>
                    <a:lnTo>
                      <a:pt x="341" y="1532"/>
                    </a:lnTo>
                    <a:lnTo>
                      <a:pt x="314" y="1531"/>
                    </a:lnTo>
                    <a:lnTo>
                      <a:pt x="301" y="1530"/>
                    </a:lnTo>
                    <a:lnTo>
                      <a:pt x="288" y="1529"/>
                    </a:lnTo>
                    <a:lnTo>
                      <a:pt x="277" y="1526"/>
                    </a:lnTo>
                    <a:lnTo>
                      <a:pt x="269" y="1524"/>
                    </a:lnTo>
                    <a:lnTo>
                      <a:pt x="263" y="1520"/>
                    </a:lnTo>
                    <a:lnTo>
                      <a:pt x="259" y="1517"/>
                    </a:lnTo>
                    <a:lnTo>
                      <a:pt x="258" y="1512"/>
                    </a:lnTo>
                    <a:lnTo>
                      <a:pt x="258" y="1507"/>
                    </a:lnTo>
                    <a:lnTo>
                      <a:pt x="261" y="1494"/>
                    </a:lnTo>
                    <a:lnTo>
                      <a:pt x="263" y="1478"/>
                    </a:lnTo>
                    <a:lnTo>
                      <a:pt x="264" y="1459"/>
                    </a:lnTo>
                    <a:lnTo>
                      <a:pt x="265" y="1444"/>
                    </a:lnTo>
                    <a:lnTo>
                      <a:pt x="265" y="1437"/>
                    </a:lnTo>
                    <a:lnTo>
                      <a:pt x="264" y="1431"/>
                    </a:lnTo>
                    <a:lnTo>
                      <a:pt x="263" y="1426"/>
                    </a:lnTo>
                    <a:lnTo>
                      <a:pt x="261" y="1422"/>
                    </a:lnTo>
                    <a:lnTo>
                      <a:pt x="257" y="1417"/>
                    </a:lnTo>
                    <a:lnTo>
                      <a:pt x="253" y="1413"/>
                    </a:lnTo>
                    <a:lnTo>
                      <a:pt x="247" y="1411"/>
                    </a:lnTo>
                    <a:lnTo>
                      <a:pt x="242" y="1407"/>
                    </a:lnTo>
                    <a:lnTo>
                      <a:pt x="236" y="1406"/>
                    </a:lnTo>
                    <a:lnTo>
                      <a:pt x="228" y="1405"/>
                    </a:lnTo>
                    <a:lnTo>
                      <a:pt x="223" y="1405"/>
                    </a:lnTo>
                    <a:lnTo>
                      <a:pt x="217" y="1405"/>
                    </a:lnTo>
                    <a:lnTo>
                      <a:pt x="212" y="1405"/>
                    </a:lnTo>
                    <a:lnTo>
                      <a:pt x="207" y="1405"/>
                    </a:lnTo>
                    <a:lnTo>
                      <a:pt x="202" y="1403"/>
                    </a:lnTo>
                    <a:lnTo>
                      <a:pt x="198" y="1402"/>
                    </a:lnTo>
                    <a:lnTo>
                      <a:pt x="183" y="1400"/>
                    </a:lnTo>
                    <a:lnTo>
                      <a:pt x="152" y="1398"/>
                    </a:lnTo>
                    <a:lnTo>
                      <a:pt x="114" y="1397"/>
                    </a:lnTo>
                    <a:lnTo>
                      <a:pt x="80" y="1397"/>
                    </a:lnTo>
                    <a:lnTo>
                      <a:pt x="66" y="1397"/>
                    </a:lnTo>
                    <a:lnTo>
                      <a:pt x="51" y="1399"/>
                    </a:lnTo>
                    <a:lnTo>
                      <a:pt x="38" y="1402"/>
                    </a:lnTo>
                    <a:lnTo>
                      <a:pt x="28" y="1405"/>
                    </a:lnTo>
                    <a:lnTo>
                      <a:pt x="11" y="1410"/>
                    </a:lnTo>
                    <a:lnTo>
                      <a:pt x="4" y="1411"/>
                    </a:lnTo>
                    <a:lnTo>
                      <a:pt x="3" y="1402"/>
                    </a:lnTo>
                    <a:lnTo>
                      <a:pt x="1" y="1390"/>
                    </a:lnTo>
                    <a:lnTo>
                      <a:pt x="0" y="1377"/>
                    </a:lnTo>
                    <a:lnTo>
                      <a:pt x="0" y="1363"/>
                    </a:lnTo>
                    <a:lnTo>
                      <a:pt x="1" y="1350"/>
                    </a:lnTo>
                    <a:lnTo>
                      <a:pt x="3" y="1340"/>
                    </a:lnTo>
                    <a:lnTo>
                      <a:pt x="4" y="1335"/>
                    </a:lnTo>
                    <a:lnTo>
                      <a:pt x="5" y="1331"/>
                    </a:lnTo>
                    <a:lnTo>
                      <a:pt x="6" y="1329"/>
                    </a:lnTo>
                    <a:lnTo>
                      <a:pt x="9" y="1329"/>
                    </a:lnTo>
                    <a:lnTo>
                      <a:pt x="23" y="1323"/>
                    </a:lnTo>
                    <a:lnTo>
                      <a:pt x="41" y="1314"/>
                    </a:lnTo>
                    <a:lnTo>
                      <a:pt x="60" y="1302"/>
                    </a:lnTo>
                    <a:lnTo>
                      <a:pt x="75" y="1289"/>
                    </a:lnTo>
                    <a:lnTo>
                      <a:pt x="82" y="1280"/>
                    </a:lnTo>
                    <a:lnTo>
                      <a:pt x="91" y="1268"/>
                    </a:lnTo>
                    <a:lnTo>
                      <a:pt x="99" y="1255"/>
                    </a:lnTo>
                    <a:lnTo>
                      <a:pt x="107" y="1240"/>
                    </a:lnTo>
                    <a:lnTo>
                      <a:pt x="124" y="1209"/>
                    </a:lnTo>
                    <a:lnTo>
                      <a:pt x="140" y="1184"/>
                    </a:lnTo>
                    <a:lnTo>
                      <a:pt x="148" y="1173"/>
                    </a:lnTo>
                    <a:lnTo>
                      <a:pt x="152" y="1161"/>
                    </a:lnTo>
                    <a:lnTo>
                      <a:pt x="157" y="1150"/>
                    </a:lnTo>
                    <a:lnTo>
                      <a:pt x="161" y="1136"/>
                    </a:lnTo>
                    <a:lnTo>
                      <a:pt x="167" y="1113"/>
                    </a:lnTo>
                    <a:lnTo>
                      <a:pt x="171" y="1095"/>
                    </a:lnTo>
                    <a:lnTo>
                      <a:pt x="174" y="1087"/>
                    </a:lnTo>
                    <a:lnTo>
                      <a:pt x="175" y="1077"/>
                    </a:lnTo>
                    <a:lnTo>
                      <a:pt x="175" y="1066"/>
                    </a:lnTo>
                    <a:lnTo>
                      <a:pt x="176" y="1056"/>
                    </a:lnTo>
                    <a:lnTo>
                      <a:pt x="176" y="1044"/>
                    </a:lnTo>
                    <a:lnTo>
                      <a:pt x="177" y="1033"/>
                    </a:lnTo>
                    <a:lnTo>
                      <a:pt x="181" y="1024"/>
                    </a:lnTo>
                    <a:lnTo>
                      <a:pt x="184" y="1015"/>
                    </a:lnTo>
                    <a:lnTo>
                      <a:pt x="188" y="1008"/>
                    </a:lnTo>
                    <a:lnTo>
                      <a:pt x="192" y="1000"/>
                    </a:lnTo>
                    <a:lnTo>
                      <a:pt x="194" y="991"/>
                    </a:lnTo>
                    <a:lnTo>
                      <a:pt x="196" y="982"/>
                    </a:lnTo>
                    <a:lnTo>
                      <a:pt x="199" y="964"/>
                    </a:lnTo>
                    <a:lnTo>
                      <a:pt x="202" y="951"/>
                    </a:lnTo>
                    <a:lnTo>
                      <a:pt x="206" y="946"/>
                    </a:lnTo>
                    <a:lnTo>
                      <a:pt x="213" y="940"/>
                    </a:lnTo>
                    <a:lnTo>
                      <a:pt x="223" y="936"/>
                    </a:lnTo>
                    <a:lnTo>
                      <a:pt x="233" y="930"/>
                    </a:lnTo>
                    <a:lnTo>
                      <a:pt x="243" y="924"/>
                    </a:lnTo>
                    <a:lnTo>
                      <a:pt x="252" y="918"/>
                    </a:lnTo>
                    <a:lnTo>
                      <a:pt x="256" y="915"/>
                    </a:lnTo>
                    <a:lnTo>
                      <a:pt x="258" y="912"/>
                    </a:lnTo>
                    <a:lnTo>
                      <a:pt x="261" y="908"/>
                    </a:lnTo>
                    <a:lnTo>
                      <a:pt x="262" y="906"/>
                    </a:lnTo>
                    <a:lnTo>
                      <a:pt x="264" y="888"/>
                    </a:lnTo>
                    <a:lnTo>
                      <a:pt x="268" y="867"/>
                    </a:lnTo>
                    <a:lnTo>
                      <a:pt x="270" y="844"/>
                    </a:lnTo>
                    <a:lnTo>
                      <a:pt x="272" y="829"/>
                    </a:lnTo>
                    <a:lnTo>
                      <a:pt x="272" y="816"/>
                    </a:lnTo>
                    <a:lnTo>
                      <a:pt x="272" y="800"/>
                    </a:lnTo>
                    <a:lnTo>
                      <a:pt x="274" y="793"/>
                    </a:lnTo>
                    <a:lnTo>
                      <a:pt x="276" y="788"/>
                    </a:lnTo>
                    <a:lnTo>
                      <a:pt x="277" y="786"/>
                    </a:lnTo>
                    <a:lnTo>
                      <a:pt x="281" y="785"/>
                    </a:lnTo>
                    <a:lnTo>
                      <a:pt x="283" y="785"/>
                    </a:lnTo>
                    <a:lnTo>
                      <a:pt x="287" y="785"/>
                    </a:lnTo>
                    <a:lnTo>
                      <a:pt x="303" y="785"/>
                    </a:lnTo>
                    <a:lnTo>
                      <a:pt x="319" y="785"/>
                    </a:lnTo>
                    <a:lnTo>
                      <a:pt x="335" y="785"/>
                    </a:lnTo>
                    <a:lnTo>
                      <a:pt x="354" y="785"/>
                    </a:lnTo>
                    <a:lnTo>
                      <a:pt x="373" y="786"/>
                    </a:lnTo>
                    <a:lnTo>
                      <a:pt x="390" y="786"/>
                    </a:lnTo>
                    <a:lnTo>
                      <a:pt x="408" y="787"/>
                    </a:lnTo>
                    <a:lnTo>
                      <a:pt x="425" y="786"/>
                    </a:lnTo>
                    <a:lnTo>
                      <a:pt x="442" y="785"/>
                    </a:lnTo>
                    <a:lnTo>
                      <a:pt x="461" y="786"/>
                    </a:lnTo>
                    <a:lnTo>
                      <a:pt x="482" y="789"/>
                    </a:lnTo>
                    <a:lnTo>
                      <a:pt x="501" y="793"/>
                    </a:lnTo>
                    <a:lnTo>
                      <a:pt x="517" y="799"/>
                    </a:lnTo>
                    <a:lnTo>
                      <a:pt x="533" y="802"/>
                    </a:lnTo>
                    <a:lnTo>
                      <a:pt x="540" y="802"/>
                    </a:lnTo>
                    <a:lnTo>
                      <a:pt x="547" y="801"/>
                    </a:lnTo>
                    <a:lnTo>
                      <a:pt x="553" y="799"/>
                    </a:lnTo>
                    <a:lnTo>
                      <a:pt x="559" y="793"/>
                    </a:lnTo>
                    <a:lnTo>
                      <a:pt x="561" y="789"/>
                    </a:lnTo>
                    <a:lnTo>
                      <a:pt x="564" y="785"/>
                    </a:lnTo>
                    <a:lnTo>
                      <a:pt x="566" y="780"/>
                    </a:lnTo>
                    <a:lnTo>
                      <a:pt x="567" y="774"/>
                    </a:lnTo>
                    <a:lnTo>
                      <a:pt x="570" y="762"/>
                    </a:lnTo>
                    <a:lnTo>
                      <a:pt x="571" y="749"/>
                    </a:lnTo>
                    <a:lnTo>
                      <a:pt x="573" y="736"/>
                    </a:lnTo>
                    <a:lnTo>
                      <a:pt x="576" y="723"/>
                    </a:lnTo>
                    <a:lnTo>
                      <a:pt x="578" y="717"/>
                    </a:lnTo>
                    <a:lnTo>
                      <a:pt x="580" y="711"/>
                    </a:lnTo>
                    <a:lnTo>
                      <a:pt x="583" y="705"/>
                    </a:lnTo>
                    <a:lnTo>
                      <a:pt x="586" y="700"/>
                    </a:lnTo>
                    <a:lnTo>
                      <a:pt x="599" y="687"/>
                    </a:lnTo>
                    <a:lnTo>
                      <a:pt x="609" y="678"/>
                    </a:lnTo>
                    <a:lnTo>
                      <a:pt x="620" y="671"/>
                    </a:lnTo>
                    <a:lnTo>
                      <a:pt x="633" y="661"/>
                    </a:lnTo>
                    <a:lnTo>
                      <a:pt x="645" y="650"/>
                    </a:lnTo>
                    <a:lnTo>
                      <a:pt x="654" y="641"/>
                    </a:lnTo>
                    <a:lnTo>
                      <a:pt x="656" y="637"/>
                    </a:lnTo>
                    <a:lnTo>
                      <a:pt x="659" y="632"/>
                    </a:lnTo>
                    <a:lnTo>
                      <a:pt x="661" y="629"/>
                    </a:lnTo>
                    <a:lnTo>
                      <a:pt x="662" y="624"/>
                    </a:lnTo>
                    <a:lnTo>
                      <a:pt x="665" y="619"/>
                    </a:lnTo>
                    <a:lnTo>
                      <a:pt x="668" y="613"/>
                    </a:lnTo>
                    <a:lnTo>
                      <a:pt x="673" y="608"/>
                    </a:lnTo>
                    <a:lnTo>
                      <a:pt x="680" y="600"/>
                    </a:lnTo>
                    <a:lnTo>
                      <a:pt x="694" y="589"/>
                    </a:lnTo>
                    <a:lnTo>
                      <a:pt x="710" y="577"/>
                    </a:lnTo>
                    <a:lnTo>
                      <a:pt x="729" y="561"/>
                    </a:lnTo>
                    <a:lnTo>
                      <a:pt x="754" y="542"/>
                    </a:lnTo>
                    <a:lnTo>
                      <a:pt x="780" y="522"/>
                    </a:lnTo>
                    <a:lnTo>
                      <a:pt x="804" y="504"/>
                    </a:lnTo>
                    <a:lnTo>
                      <a:pt x="826" y="489"/>
                    </a:lnTo>
                    <a:lnTo>
                      <a:pt x="850" y="472"/>
                    </a:lnTo>
                    <a:lnTo>
                      <a:pt x="873" y="458"/>
                    </a:lnTo>
                    <a:lnTo>
                      <a:pt x="889" y="448"/>
                    </a:lnTo>
                    <a:lnTo>
                      <a:pt x="893" y="447"/>
                    </a:lnTo>
                    <a:lnTo>
                      <a:pt x="897" y="447"/>
                    </a:lnTo>
                    <a:lnTo>
                      <a:pt x="901" y="448"/>
                    </a:lnTo>
                    <a:lnTo>
                      <a:pt x="907" y="451"/>
                    </a:lnTo>
                    <a:lnTo>
                      <a:pt x="920" y="458"/>
                    </a:lnTo>
                    <a:lnTo>
                      <a:pt x="936" y="465"/>
                    </a:lnTo>
                    <a:lnTo>
                      <a:pt x="951" y="472"/>
                    </a:lnTo>
                    <a:lnTo>
                      <a:pt x="968" y="478"/>
                    </a:lnTo>
                    <a:lnTo>
                      <a:pt x="976" y="480"/>
                    </a:lnTo>
                    <a:lnTo>
                      <a:pt x="983" y="480"/>
                    </a:lnTo>
                    <a:lnTo>
                      <a:pt x="990" y="480"/>
                    </a:lnTo>
                    <a:lnTo>
                      <a:pt x="998" y="478"/>
                    </a:lnTo>
                    <a:lnTo>
                      <a:pt x="1005" y="476"/>
                    </a:lnTo>
                    <a:lnTo>
                      <a:pt x="1011" y="471"/>
                    </a:lnTo>
                    <a:lnTo>
                      <a:pt x="1018" y="464"/>
                    </a:lnTo>
                    <a:lnTo>
                      <a:pt x="1024" y="457"/>
                    </a:lnTo>
                    <a:lnTo>
                      <a:pt x="1036" y="441"/>
                    </a:lnTo>
                    <a:lnTo>
                      <a:pt x="1047" y="423"/>
                    </a:lnTo>
                    <a:lnTo>
                      <a:pt x="1059" y="405"/>
                    </a:lnTo>
                    <a:lnTo>
                      <a:pt x="1070" y="390"/>
                    </a:lnTo>
                    <a:lnTo>
                      <a:pt x="1075" y="384"/>
                    </a:lnTo>
                    <a:lnTo>
                      <a:pt x="1081" y="379"/>
                    </a:lnTo>
                    <a:lnTo>
                      <a:pt x="1086" y="376"/>
                    </a:lnTo>
                    <a:lnTo>
                      <a:pt x="1090" y="373"/>
                    </a:lnTo>
                    <a:lnTo>
                      <a:pt x="1109" y="370"/>
                    </a:lnTo>
                    <a:lnTo>
                      <a:pt x="1128" y="367"/>
                    </a:lnTo>
                    <a:lnTo>
                      <a:pt x="1149" y="365"/>
                    </a:lnTo>
                    <a:lnTo>
                      <a:pt x="1169" y="363"/>
                    </a:lnTo>
                    <a:lnTo>
                      <a:pt x="1184" y="360"/>
                    </a:lnTo>
                    <a:lnTo>
                      <a:pt x="1195" y="360"/>
                    </a:lnTo>
                    <a:lnTo>
                      <a:pt x="1206" y="360"/>
                    </a:lnTo>
                    <a:lnTo>
                      <a:pt x="1217" y="363"/>
                    </a:lnTo>
                    <a:lnTo>
                      <a:pt x="1235" y="370"/>
                    </a:lnTo>
                    <a:lnTo>
                      <a:pt x="1246" y="375"/>
                    </a:lnTo>
                    <a:lnTo>
                      <a:pt x="1258" y="376"/>
                    </a:lnTo>
                    <a:lnTo>
                      <a:pt x="1279" y="376"/>
                    </a:lnTo>
                    <a:lnTo>
                      <a:pt x="1302" y="373"/>
                    </a:lnTo>
                    <a:lnTo>
                      <a:pt x="1323" y="370"/>
                    </a:lnTo>
                    <a:lnTo>
                      <a:pt x="1333" y="367"/>
                    </a:lnTo>
                    <a:lnTo>
                      <a:pt x="1341" y="365"/>
                    </a:lnTo>
                    <a:lnTo>
                      <a:pt x="1351" y="361"/>
                    </a:lnTo>
                    <a:lnTo>
                      <a:pt x="1359" y="357"/>
                    </a:lnTo>
                    <a:lnTo>
                      <a:pt x="1366" y="352"/>
                    </a:lnTo>
                    <a:lnTo>
                      <a:pt x="1373" y="346"/>
                    </a:lnTo>
                    <a:lnTo>
                      <a:pt x="1378" y="340"/>
                    </a:lnTo>
                    <a:lnTo>
                      <a:pt x="1380" y="334"/>
                    </a:lnTo>
                    <a:lnTo>
                      <a:pt x="1384" y="310"/>
                    </a:lnTo>
                    <a:lnTo>
                      <a:pt x="1389" y="276"/>
                    </a:lnTo>
                    <a:lnTo>
                      <a:pt x="1393" y="239"/>
                    </a:lnTo>
                    <a:lnTo>
                      <a:pt x="1397" y="211"/>
                    </a:lnTo>
                    <a:lnTo>
                      <a:pt x="1399" y="183"/>
                    </a:lnTo>
                    <a:lnTo>
                      <a:pt x="1403" y="149"/>
                    </a:lnTo>
                    <a:lnTo>
                      <a:pt x="1406" y="118"/>
                    </a:lnTo>
                    <a:lnTo>
                      <a:pt x="1409" y="95"/>
                    </a:lnTo>
                    <a:lnTo>
                      <a:pt x="1409" y="87"/>
                    </a:lnTo>
                    <a:lnTo>
                      <a:pt x="1409" y="77"/>
                    </a:lnTo>
                    <a:lnTo>
                      <a:pt x="1410" y="68"/>
                    </a:lnTo>
                    <a:lnTo>
                      <a:pt x="1414" y="61"/>
                    </a:lnTo>
                    <a:lnTo>
                      <a:pt x="1417" y="56"/>
                    </a:lnTo>
                    <a:lnTo>
                      <a:pt x="1423" y="54"/>
                    </a:lnTo>
                    <a:lnTo>
                      <a:pt x="1430" y="51"/>
                    </a:lnTo>
                    <a:lnTo>
                      <a:pt x="1437" y="49"/>
                    </a:lnTo>
                    <a:lnTo>
                      <a:pt x="1453" y="42"/>
                    </a:lnTo>
                    <a:lnTo>
                      <a:pt x="1470" y="35"/>
                    </a:lnTo>
                    <a:lnTo>
                      <a:pt x="1486" y="30"/>
                    </a:lnTo>
                    <a:lnTo>
                      <a:pt x="1499" y="25"/>
                    </a:lnTo>
                    <a:lnTo>
                      <a:pt x="1522" y="20"/>
                    </a:lnTo>
                    <a:lnTo>
                      <a:pt x="1540" y="17"/>
                    </a:lnTo>
                    <a:lnTo>
                      <a:pt x="1557" y="16"/>
                    </a:lnTo>
                    <a:lnTo>
                      <a:pt x="1584" y="14"/>
                    </a:lnTo>
                    <a:lnTo>
                      <a:pt x="1603" y="14"/>
                    </a:lnTo>
                    <a:lnTo>
                      <a:pt x="1628" y="16"/>
                    </a:lnTo>
                    <a:lnTo>
                      <a:pt x="1655" y="17"/>
                    </a:lnTo>
                    <a:lnTo>
                      <a:pt x="1685" y="18"/>
                    </a:lnTo>
                    <a:lnTo>
                      <a:pt x="1702" y="18"/>
                    </a:lnTo>
                    <a:lnTo>
                      <a:pt x="1718" y="16"/>
                    </a:lnTo>
                    <a:lnTo>
                      <a:pt x="1726" y="14"/>
                    </a:lnTo>
                    <a:lnTo>
                      <a:pt x="1733" y="12"/>
                    </a:lnTo>
                    <a:lnTo>
                      <a:pt x="1741" y="10"/>
                    </a:lnTo>
                    <a:lnTo>
                      <a:pt x="1746" y="6"/>
                    </a:lnTo>
                    <a:lnTo>
                      <a:pt x="1751" y="4"/>
                    </a:lnTo>
                    <a:lnTo>
                      <a:pt x="1756" y="1"/>
                    </a:lnTo>
                    <a:lnTo>
                      <a:pt x="1760" y="0"/>
                    </a:lnTo>
                    <a:lnTo>
                      <a:pt x="1763" y="0"/>
                    </a:lnTo>
                    <a:lnTo>
                      <a:pt x="1766" y="1"/>
                    </a:lnTo>
                    <a:lnTo>
                      <a:pt x="1767" y="3"/>
                    </a:lnTo>
                    <a:lnTo>
                      <a:pt x="1769" y="5"/>
                    </a:lnTo>
                    <a:lnTo>
                      <a:pt x="1770" y="8"/>
                    </a:lnTo>
                    <a:lnTo>
                      <a:pt x="1774" y="25"/>
                    </a:lnTo>
                    <a:lnTo>
                      <a:pt x="1777" y="47"/>
                    </a:lnTo>
                    <a:lnTo>
                      <a:pt x="1783" y="70"/>
                    </a:lnTo>
                    <a:lnTo>
                      <a:pt x="1794" y="111"/>
                    </a:lnTo>
                    <a:lnTo>
                      <a:pt x="1805" y="153"/>
                    </a:lnTo>
                    <a:lnTo>
                      <a:pt x="1812" y="181"/>
                    </a:lnTo>
                    <a:lnTo>
                      <a:pt x="1821" y="212"/>
                    </a:lnTo>
                    <a:lnTo>
                      <a:pt x="1836" y="259"/>
                    </a:lnTo>
                    <a:lnTo>
                      <a:pt x="1850" y="306"/>
                    </a:lnTo>
                    <a:lnTo>
                      <a:pt x="1859" y="335"/>
                    </a:lnTo>
                    <a:lnTo>
                      <a:pt x="1868" y="359"/>
                    </a:lnTo>
                    <a:lnTo>
                      <a:pt x="1880" y="394"/>
                    </a:lnTo>
                    <a:lnTo>
                      <a:pt x="1890" y="428"/>
                    </a:lnTo>
                    <a:lnTo>
                      <a:pt x="1897" y="452"/>
                    </a:lnTo>
                    <a:lnTo>
                      <a:pt x="1905" y="471"/>
                    </a:lnTo>
                    <a:lnTo>
                      <a:pt x="1914" y="496"/>
                    </a:lnTo>
                    <a:lnTo>
                      <a:pt x="1918" y="509"/>
                    </a:lnTo>
                    <a:lnTo>
                      <a:pt x="1921" y="520"/>
                    </a:lnTo>
                    <a:lnTo>
                      <a:pt x="1924" y="530"/>
                    </a:lnTo>
                    <a:lnTo>
                      <a:pt x="1925" y="537"/>
                    </a:lnTo>
                    <a:lnTo>
                      <a:pt x="1924" y="543"/>
                    </a:lnTo>
                    <a:lnTo>
                      <a:pt x="1922" y="547"/>
                    </a:lnTo>
                    <a:lnTo>
                      <a:pt x="1920" y="550"/>
                    </a:lnTo>
                    <a:lnTo>
                      <a:pt x="1916" y="553"/>
                    </a:lnTo>
                    <a:lnTo>
                      <a:pt x="1909" y="558"/>
                    </a:lnTo>
                    <a:lnTo>
                      <a:pt x="1900" y="564"/>
                    </a:lnTo>
                    <a:lnTo>
                      <a:pt x="1889" y="572"/>
                    </a:lnTo>
                    <a:lnTo>
                      <a:pt x="1878" y="583"/>
                    </a:lnTo>
                    <a:lnTo>
                      <a:pt x="1865" y="593"/>
                    </a:lnTo>
                    <a:lnTo>
                      <a:pt x="1852" y="606"/>
                    </a:lnTo>
                    <a:lnTo>
                      <a:pt x="1842" y="617"/>
                    </a:lnTo>
                    <a:lnTo>
                      <a:pt x="1836" y="624"/>
                    </a:lnTo>
                    <a:lnTo>
                      <a:pt x="1834" y="627"/>
                    </a:lnTo>
                    <a:lnTo>
                      <a:pt x="1836" y="629"/>
                    </a:lnTo>
                    <a:lnTo>
                      <a:pt x="1837" y="632"/>
                    </a:lnTo>
                    <a:lnTo>
                      <a:pt x="1839" y="635"/>
                    </a:lnTo>
                    <a:lnTo>
                      <a:pt x="1846" y="643"/>
                    </a:lnTo>
                    <a:lnTo>
                      <a:pt x="1855" y="653"/>
                    </a:lnTo>
                    <a:lnTo>
                      <a:pt x="1864" y="666"/>
                    </a:lnTo>
                    <a:lnTo>
                      <a:pt x="1872" y="680"/>
                    </a:lnTo>
                    <a:lnTo>
                      <a:pt x="1883" y="699"/>
                    </a:lnTo>
                    <a:lnTo>
                      <a:pt x="1896" y="723"/>
                    </a:lnTo>
                    <a:lnTo>
                      <a:pt x="1909" y="748"/>
                    </a:lnTo>
                    <a:lnTo>
                      <a:pt x="1919" y="766"/>
                    </a:lnTo>
                    <a:lnTo>
                      <a:pt x="1925" y="779"/>
                    </a:lnTo>
                    <a:lnTo>
                      <a:pt x="1932" y="789"/>
                    </a:lnTo>
                    <a:lnTo>
                      <a:pt x="1934" y="794"/>
                    </a:lnTo>
                    <a:lnTo>
                      <a:pt x="1938" y="797"/>
                    </a:lnTo>
                    <a:lnTo>
                      <a:pt x="1941" y="799"/>
                    </a:lnTo>
                    <a:lnTo>
                      <a:pt x="1945" y="798"/>
                    </a:lnTo>
                    <a:lnTo>
                      <a:pt x="1947" y="798"/>
                    </a:lnTo>
                    <a:lnTo>
                      <a:pt x="1951" y="797"/>
                    </a:lnTo>
                    <a:lnTo>
                      <a:pt x="1953" y="797"/>
                    </a:lnTo>
                    <a:lnTo>
                      <a:pt x="1956" y="798"/>
                    </a:lnTo>
                    <a:lnTo>
                      <a:pt x="1960" y="801"/>
                    </a:lnTo>
                    <a:lnTo>
                      <a:pt x="1966" y="808"/>
                    </a:lnTo>
                    <a:lnTo>
                      <a:pt x="1975" y="818"/>
                    </a:lnTo>
                    <a:lnTo>
                      <a:pt x="1987" y="831"/>
                    </a:lnTo>
                    <a:lnTo>
                      <a:pt x="1998" y="844"/>
                    </a:lnTo>
                    <a:lnTo>
                      <a:pt x="2009" y="855"/>
                    </a:lnTo>
                    <a:lnTo>
                      <a:pt x="2021" y="864"/>
                    </a:lnTo>
                    <a:lnTo>
                      <a:pt x="2033" y="875"/>
                    </a:lnTo>
                    <a:lnTo>
                      <a:pt x="2038" y="881"/>
                    </a:lnTo>
                    <a:lnTo>
                      <a:pt x="2042" y="887"/>
                    </a:lnTo>
                    <a:lnTo>
                      <a:pt x="2047" y="894"/>
                    </a:lnTo>
                    <a:lnTo>
                      <a:pt x="2050" y="901"/>
                    </a:lnTo>
                    <a:lnTo>
                      <a:pt x="2051" y="909"/>
                    </a:lnTo>
                    <a:lnTo>
                      <a:pt x="2050" y="919"/>
                    </a:lnTo>
                    <a:lnTo>
                      <a:pt x="2048" y="930"/>
                    </a:lnTo>
                    <a:lnTo>
                      <a:pt x="2047" y="939"/>
                    </a:lnTo>
                    <a:lnTo>
                      <a:pt x="2042" y="959"/>
                    </a:lnTo>
                    <a:lnTo>
                      <a:pt x="2039" y="976"/>
                    </a:lnTo>
                    <a:lnTo>
                      <a:pt x="2039" y="989"/>
                    </a:lnTo>
                    <a:lnTo>
                      <a:pt x="2040" y="1003"/>
                    </a:lnTo>
                    <a:lnTo>
                      <a:pt x="2040" y="1010"/>
                    </a:lnTo>
                    <a:lnTo>
                      <a:pt x="2041" y="1016"/>
                    </a:lnTo>
                    <a:lnTo>
                      <a:pt x="2040" y="1021"/>
                    </a:lnTo>
                    <a:lnTo>
                      <a:pt x="2039" y="1026"/>
                    </a:lnTo>
                    <a:lnTo>
                      <a:pt x="2037" y="1034"/>
                    </a:lnTo>
                    <a:lnTo>
                      <a:pt x="2035" y="1041"/>
                    </a:lnTo>
                    <a:lnTo>
                      <a:pt x="2037" y="1044"/>
                    </a:lnTo>
                    <a:lnTo>
                      <a:pt x="2039" y="1045"/>
                    </a:lnTo>
                    <a:lnTo>
                      <a:pt x="2042" y="1045"/>
                    </a:lnTo>
                    <a:lnTo>
                      <a:pt x="2047" y="1044"/>
                    </a:lnTo>
                    <a:lnTo>
                      <a:pt x="2059" y="1040"/>
                    </a:lnTo>
                    <a:lnTo>
                      <a:pt x="2071" y="1037"/>
                    </a:lnTo>
                    <a:lnTo>
                      <a:pt x="2082" y="1033"/>
                    </a:lnTo>
                    <a:lnTo>
                      <a:pt x="2091" y="1027"/>
                    </a:lnTo>
                    <a:lnTo>
                      <a:pt x="2104" y="1021"/>
                    </a:lnTo>
                    <a:lnTo>
                      <a:pt x="2115" y="1015"/>
                    </a:lnTo>
                    <a:lnTo>
                      <a:pt x="2117" y="1014"/>
                    </a:lnTo>
                    <a:lnTo>
                      <a:pt x="2117" y="1013"/>
                    </a:lnTo>
                    <a:lnTo>
                      <a:pt x="2117" y="1010"/>
                    </a:lnTo>
                    <a:lnTo>
                      <a:pt x="2117" y="1007"/>
                    </a:lnTo>
                    <a:lnTo>
                      <a:pt x="2115" y="1001"/>
                    </a:lnTo>
                    <a:lnTo>
                      <a:pt x="2111" y="994"/>
                    </a:lnTo>
                    <a:lnTo>
                      <a:pt x="2108" y="987"/>
                    </a:lnTo>
                    <a:lnTo>
                      <a:pt x="2104" y="981"/>
                    </a:lnTo>
                    <a:lnTo>
                      <a:pt x="2102" y="975"/>
                    </a:lnTo>
                    <a:lnTo>
                      <a:pt x="2102" y="972"/>
                    </a:lnTo>
                    <a:lnTo>
                      <a:pt x="2105" y="969"/>
                    </a:lnTo>
                    <a:lnTo>
                      <a:pt x="2109" y="966"/>
                    </a:lnTo>
                    <a:lnTo>
                      <a:pt x="2114" y="964"/>
                    </a:lnTo>
                    <a:lnTo>
                      <a:pt x="2119" y="963"/>
                    </a:lnTo>
                    <a:lnTo>
                      <a:pt x="2128" y="962"/>
                    </a:lnTo>
                    <a:lnTo>
                      <a:pt x="2134" y="962"/>
                    </a:lnTo>
                    <a:lnTo>
                      <a:pt x="2138" y="965"/>
                    </a:lnTo>
                    <a:lnTo>
                      <a:pt x="2141" y="972"/>
                    </a:lnTo>
                    <a:lnTo>
                      <a:pt x="2146" y="982"/>
                    </a:lnTo>
                    <a:lnTo>
                      <a:pt x="2151" y="993"/>
                    </a:lnTo>
                    <a:lnTo>
                      <a:pt x="2155" y="1003"/>
                    </a:lnTo>
                    <a:lnTo>
                      <a:pt x="2159" y="1012"/>
                    </a:lnTo>
                    <a:lnTo>
                      <a:pt x="2161" y="1014"/>
                    </a:lnTo>
                    <a:lnTo>
                      <a:pt x="2164" y="1016"/>
                    </a:lnTo>
                    <a:lnTo>
                      <a:pt x="2165" y="1016"/>
                    </a:lnTo>
                    <a:lnTo>
                      <a:pt x="2167" y="1015"/>
                    </a:lnTo>
                    <a:lnTo>
                      <a:pt x="2174" y="1007"/>
                    </a:lnTo>
                    <a:lnTo>
                      <a:pt x="2182" y="1000"/>
                    </a:lnTo>
                    <a:lnTo>
                      <a:pt x="2189" y="994"/>
                    </a:lnTo>
                    <a:lnTo>
                      <a:pt x="2197" y="989"/>
                    </a:lnTo>
                    <a:lnTo>
                      <a:pt x="2211" y="981"/>
                    </a:lnTo>
                    <a:lnTo>
                      <a:pt x="2227" y="975"/>
                    </a:lnTo>
                    <a:lnTo>
                      <a:pt x="2243" y="969"/>
                    </a:lnTo>
                    <a:lnTo>
                      <a:pt x="2261" y="962"/>
                    </a:lnTo>
                    <a:lnTo>
                      <a:pt x="2279" y="956"/>
                    </a:lnTo>
                    <a:lnTo>
                      <a:pt x="2296" y="949"/>
                    </a:lnTo>
                    <a:lnTo>
                      <a:pt x="2304" y="946"/>
                    </a:lnTo>
                    <a:lnTo>
                      <a:pt x="2311" y="945"/>
                    </a:lnTo>
                    <a:lnTo>
                      <a:pt x="2317" y="945"/>
                    </a:lnTo>
                    <a:lnTo>
                      <a:pt x="2323" y="945"/>
                    </a:lnTo>
                    <a:lnTo>
                      <a:pt x="2334" y="949"/>
                    </a:lnTo>
                    <a:lnTo>
                      <a:pt x="2346" y="953"/>
                    </a:lnTo>
                    <a:lnTo>
                      <a:pt x="2362" y="958"/>
                    </a:lnTo>
                    <a:lnTo>
                      <a:pt x="2381" y="963"/>
                    </a:lnTo>
                    <a:lnTo>
                      <a:pt x="2391" y="964"/>
                    </a:lnTo>
                    <a:lnTo>
                      <a:pt x="2400" y="965"/>
                    </a:lnTo>
                    <a:lnTo>
                      <a:pt x="2410" y="965"/>
                    </a:lnTo>
                    <a:lnTo>
                      <a:pt x="2418" y="965"/>
                    </a:lnTo>
                    <a:lnTo>
                      <a:pt x="2425" y="963"/>
                    </a:lnTo>
                    <a:lnTo>
                      <a:pt x="2431" y="961"/>
                    </a:lnTo>
                    <a:lnTo>
                      <a:pt x="2436" y="958"/>
                    </a:lnTo>
                    <a:lnTo>
                      <a:pt x="2441" y="955"/>
                    </a:lnTo>
                    <a:lnTo>
                      <a:pt x="2447" y="946"/>
                    </a:lnTo>
                    <a:lnTo>
                      <a:pt x="2453" y="936"/>
                    </a:lnTo>
                    <a:lnTo>
                      <a:pt x="2455" y="931"/>
                    </a:lnTo>
                    <a:lnTo>
                      <a:pt x="2460" y="928"/>
                    </a:lnTo>
                    <a:lnTo>
                      <a:pt x="2463" y="927"/>
                    </a:lnTo>
                    <a:lnTo>
                      <a:pt x="2468" y="927"/>
                    </a:lnTo>
                    <a:lnTo>
                      <a:pt x="2479" y="931"/>
                    </a:lnTo>
                    <a:lnTo>
                      <a:pt x="2488" y="934"/>
                    </a:lnTo>
                    <a:lnTo>
                      <a:pt x="2503" y="938"/>
                    </a:lnTo>
                    <a:lnTo>
                      <a:pt x="2523" y="943"/>
                    </a:lnTo>
                    <a:lnTo>
                      <a:pt x="2545" y="949"/>
                    </a:lnTo>
                    <a:lnTo>
                      <a:pt x="2564" y="953"/>
                    </a:lnTo>
                    <a:lnTo>
                      <a:pt x="2582" y="958"/>
                    </a:lnTo>
                    <a:lnTo>
                      <a:pt x="2600" y="964"/>
                    </a:lnTo>
                    <a:lnTo>
                      <a:pt x="2607" y="968"/>
                    </a:lnTo>
                    <a:lnTo>
                      <a:pt x="2613" y="971"/>
                    </a:lnTo>
                    <a:lnTo>
                      <a:pt x="2619" y="976"/>
                    </a:lnTo>
                    <a:lnTo>
                      <a:pt x="2623" y="980"/>
                    </a:lnTo>
                    <a:lnTo>
                      <a:pt x="2630" y="995"/>
                    </a:lnTo>
                    <a:lnTo>
                      <a:pt x="2638" y="1019"/>
                    </a:lnTo>
                    <a:lnTo>
                      <a:pt x="2642" y="1032"/>
                    </a:lnTo>
                    <a:lnTo>
                      <a:pt x="2644" y="1044"/>
                    </a:lnTo>
                    <a:lnTo>
                      <a:pt x="2645" y="1056"/>
                    </a:lnTo>
                    <a:lnTo>
                      <a:pt x="2645" y="1065"/>
                    </a:lnTo>
                    <a:lnTo>
                      <a:pt x="2644" y="1073"/>
                    </a:lnTo>
                    <a:lnTo>
                      <a:pt x="2642" y="1082"/>
                    </a:lnTo>
                    <a:lnTo>
                      <a:pt x="2638" y="1091"/>
                    </a:lnTo>
                    <a:lnTo>
                      <a:pt x="2633" y="1101"/>
                    </a:lnTo>
                    <a:lnTo>
                      <a:pt x="2629" y="1110"/>
                    </a:lnTo>
                    <a:lnTo>
                      <a:pt x="2621" y="1119"/>
                    </a:lnTo>
                    <a:lnTo>
                      <a:pt x="2614" y="1127"/>
                    </a:lnTo>
                    <a:lnTo>
                      <a:pt x="2606" y="1134"/>
                    </a:lnTo>
                    <a:lnTo>
                      <a:pt x="2602" y="1138"/>
                    </a:lnTo>
                    <a:lnTo>
                      <a:pt x="2599" y="1142"/>
                    </a:lnTo>
                    <a:lnTo>
                      <a:pt x="2595" y="1146"/>
                    </a:lnTo>
                    <a:lnTo>
                      <a:pt x="2594" y="1151"/>
                    </a:lnTo>
                    <a:lnTo>
                      <a:pt x="2590" y="1159"/>
                    </a:lnTo>
                    <a:lnTo>
                      <a:pt x="2589" y="1167"/>
                    </a:lnTo>
                    <a:lnTo>
                      <a:pt x="2589" y="1176"/>
                    </a:lnTo>
                    <a:lnTo>
                      <a:pt x="2588" y="1184"/>
                    </a:lnTo>
                    <a:lnTo>
                      <a:pt x="2588" y="1192"/>
                    </a:lnTo>
                    <a:lnTo>
                      <a:pt x="2586" y="1199"/>
                    </a:lnTo>
                    <a:lnTo>
                      <a:pt x="2580" y="1211"/>
                    </a:lnTo>
                    <a:lnTo>
                      <a:pt x="2576" y="1224"/>
                    </a:lnTo>
                    <a:lnTo>
                      <a:pt x="2573" y="1237"/>
                    </a:lnTo>
                    <a:lnTo>
                      <a:pt x="2568" y="1248"/>
                    </a:lnTo>
                    <a:lnTo>
                      <a:pt x="2557" y="1264"/>
                    </a:lnTo>
                    <a:lnTo>
                      <a:pt x="2542" y="1285"/>
                    </a:lnTo>
                    <a:lnTo>
                      <a:pt x="2533" y="1297"/>
                    </a:lnTo>
                    <a:lnTo>
                      <a:pt x="2526" y="1306"/>
                    </a:lnTo>
                    <a:lnTo>
                      <a:pt x="2518" y="1314"/>
                    </a:lnTo>
                    <a:lnTo>
                      <a:pt x="2512" y="1319"/>
                    </a:lnTo>
                    <a:lnTo>
                      <a:pt x="2499" y="1327"/>
                    </a:lnTo>
                    <a:lnTo>
                      <a:pt x="2479" y="1336"/>
                    </a:lnTo>
                    <a:lnTo>
                      <a:pt x="2457" y="1344"/>
                    </a:lnTo>
                    <a:lnTo>
                      <a:pt x="2438" y="1354"/>
                    </a:lnTo>
                    <a:lnTo>
                      <a:pt x="2422" y="1361"/>
                    </a:lnTo>
                    <a:lnTo>
                      <a:pt x="2406" y="1365"/>
                    </a:lnTo>
                    <a:lnTo>
                      <a:pt x="2393" y="1369"/>
                    </a:lnTo>
                    <a:lnTo>
                      <a:pt x="2380" y="1374"/>
                    </a:lnTo>
                    <a:lnTo>
                      <a:pt x="2369" y="1379"/>
                    </a:lnTo>
                    <a:lnTo>
                      <a:pt x="2365" y="1382"/>
                    </a:lnTo>
                    <a:lnTo>
                      <a:pt x="2363" y="1384"/>
                    </a:lnTo>
                    <a:lnTo>
                      <a:pt x="2363" y="1385"/>
                    </a:lnTo>
                    <a:lnTo>
                      <a:pt x="2365" y="1386"/>
                    </a:lnTo>
                    <a:lnTo>
                      <a:pt x="2367" y="1387"/>
                    </a:lnTo>
                    <a:lnTo>
                      <a:pt x="2382" y="1386"/>
                    </a:lnTo>
                    <a:lnTo>
                      <a:pt x="2403" y="1384"/>
                    </a:lnTo>
                    <a:lnTo>
                      <a:pt x="2412" y="1381"/>
                    </a:lnTo>
                    <a:lnTo>
                      <a:pt x="2421" y="1380"/>
                    </a:lnTo>
                    <a:lnTo>
                      <a:pt x="2431" y="1379"/>
                    </a:lnTo>
                    <a:lnTo>
                      <a:pt x="2443" y="1380"/>
                    </a:lnTo>
                    <a:lnTo>
                      <a:pt x="2450" y="1382"/>
                    </a:lnTo>
                    <a:lnTo>
                      <a:pt x="2457" y="1388"/>
                    </a:lnTo>
                    <a:lnTo>
                      <a:pt x="2464" y="1397"/>
                    </a:lnTo>
                    <a:lnTo>
                      <a:pt x="2473" y="1406"/>
                    </a:lnTo>
                    <a:lnTo>
                      <a:pt x="2486" y="1426"/>
                    </a:lnTo>
                    <a:lnTo>
                      <a:pt x="2498" y="1441"/>
                    </a:lnTo>
                    <a:lnTo>
                      <a:pt x="2503" y="1445"/>
                    </a:lnTo>
                    <a:lnTo>
                      <a:pt x="2511" y="1450"/>
                    </a:lnTo>
                    <a:lnTo>
                      <a:pt x="2520" y="1456"/>
                    </a:lnTo>
                    <a:lnTo>
                      <a:pt x="2530" y="1462"/>
                    </a:lnTo>
                    <a:lnTo>
                      <a:pt x="2541" y="1467"/>
                    </a:lnTo>
                    <a:lnTo>
                      <a:pt x="2551" y="1472"/>
                    </a:lnTo>
                    <a:lnTo>
                      <a:pt x="2561" y="1475"/>
                    </a:lnTo>
                    <a:lnTo>
                      <a:pt x="2570" y="1478"/>
                    </a:lnTo>
                    <a:lnTo>
                      <a:pt x="2577" y="1479"/>
                    </a:lnTo>
                    <a:lnTo>
                      <a:pt x="2585" y="1481"/>
                    </a:lnTo>
                    <a:lnTo>
                      <a:pt x="2590" y="1484"/>
                    </a:lnTo>
                    <a:lnTo>
                      <a:pt x="2595" y="1486"/>
                    </a:lnTo>
                    <a:lnTo>
                      <a:pt x="2601" y="1491"/>
                    </a:lnTo>
                    <a:lnTo>
                      <a:pt x="2606" y="1495"/>
                    </a:lnTo>
                    <a:lnTo>
                      <a:pt x="2611" y="1501"/>
                    </a:lnTo>
                    <a:lnTo>
                      <a:pt x="2615" y="1510"/>
                    </a:lnTo>
                    <a:lnTo>
                      <a:pt x="2619" y="1519"/>
                    </a:lnTo>
                    <a:lnTo>
                      <a:pt x="2621" y="1527"/>
                    </a:lnTo>
                    <a:lnTo>
                      <a:pt x="2623" y="1535"/>
                    </a:lnTo>
                    <a:lnTo>
                      <a:pt x="2624" y="1542"/>
                    </a:lnTo>
                    <a:lnTo>
                      <a:pt x="2624" y="1556"/>
                    </a:lnTo>
                    <a:lnTo>
                      <a:pt x="2625" y="1569"/>
                    </a:lnTo>
                    <a:lnTo>
                      <a:pt x="2626" y="1575"/>
                    </a:lnTo>
                    <a:lnTo>
                      <a:pt x="2630" y="1580"/>
                    </a:lnTo>
                    <a:lnTo>
                      <a:pt x="2633" y="1582"/>
                    </a:lnTo>
                    <a:lnTo>
                      <a:pt x="2638" y="1585"/>
                    </a:lnTo>
                    <a:lnTo>
                      <a:pt x="2650" y="1586"/>
                    </a:lnTo>
                    <a:lnTo>
                      <a:pt x="2661" y="1586"/>
                    </a:lnTo>
                    <a:lnTo>
                      <a:pt x="2665" y="1587"/>
                    </a:lnTo>
                    <a:lnTo>
                      <a:pt x="2668" y="1588"/>
                    </a:lnTo>
                    <a:lnTo>
                      <a:pt x="2670" y="1590"/>
                    </a:lnTo>
                    <a:lnTo>
                      <a:pt x="2673" y="1594"/>
                    </a:lnTo>
                    <a:lnTo>
                      <a:pt x="2674" y="1602"/>
                    </a:lnTo>
                    <a:lnTo>
                      <a:pt x="2676" y="1613"/>
                    </a:lnTo>
                    <a:lnTo>
                      <a:pt x="2678" y="1618"/>
                    </a:lnTo>
                    <a:lnTo>
                      <a:pt x="2682" y="1623"/>
                    </a:lnTo>
                    <a:lnTo>
                      <a:pt x="2686" y="1625"/>
                    </a:lnTo>
                    <a:lnTo>
                      <a:pt x="2690" y="1627"/>
                    </a:lnTo>
                    <a:lnTo>
                      <a:pt x="2702" y="1629"/>
                    </a:lnTo>
                    <a:lnTo>
                      <a:pt x="2714" y="1630"/>
                    </a:lnTo>
                    <a:lnTo>
                      <a:pt x="2732" y="1631"/>
                    </a:lnTo>
                    <a:lnTo>
                      <a:pt x="2758" y="1632"/>
                    </a:lnTo>
                    <a:lnTo>
                      <a:pt x="2781" y="1633"/>
                    </a:lnTo>
                    <a:lnTo>
                      <a:pt x="2794" y="1634"/>
                    </a:lnTo>
                    <a:lnTo>
                      <a:pt x="2795" y="1636"/>
                    </a:lnTo>
                    <a:lnTo>
                      <a:pt x="2795" y="1639"/>
                    </a:lnTo>
                    <a:lnTo>
                      <a:pt x="2795" y="1645"/>
                    </a:lnTo>
                    <a:lnTo>
                      <a:pt x="2793" y="1652"/>
                    </a:lnTo>
                    <a:lnTo>
                      <a:pt x="2789" y="1670"/>
                    </a:lnTo>
                    <a:lnTo>
                      <a:pt x="2787" y="1687"/>
                    </a:lnTo>
                    <a:lnTo>
                      <a:pt x="2787" y="1706"/>
                    </a:lnTo>
                    <a:lnTo>
                      <a:pt x="2787" y="1732"/>
                    </a:lnTo>
                    <a:lnTo>
                      <a:pt x="2789" y="1757"/>
                    </a:lnTo>
                    <a:lnTo>
                      <a:pt x="2791" y="1777"/>
                    </a:lnTo>
                    <a:lnTo>
                      <a:pt x="2797" y="1795"/>
                    </a:lnTo>
                    <a:lnTo>
                      <a:pt x="2807" y="1815"/>
                    </a:lnTo>
                    <a:lnTo>
                      <a:pt x="2810" y="1825"/>
                    </a:lnTo>
                    <a:lnTo>
                      <a:pt x="2815" y="1833"/>
                    </a:lnTo>
                    <a:lnTo>
                      <a:pt x="2820" y="1840"/>
                    </a:lnTo>
                    <a:lnTo>
                      <a:pt x="2823" y="1844"/>
                    </a:lnTo>
                    <a:lnTo>
                      <a:pt x="2827" y="1845"/>
                    </a:lnTo>
                    <a:lnTo>
                      <a:pt x="2832" y="1845"/>
                    </a:lnTo>
                    <a:lnTo>
                      <a:pt x="2837" y="1845"/>
                    </a:lnTo>
                    <a:lnTo>
                      <a:pt x="2843" y="1844"/>
                    </a:lnTo>
                    <a:lnTo>
                      <a:pt x="2854" y="1840"/>
                    </a:lnTo>
                    <a:lnTo>
                      <a:pt x="2865" y="1837"/>
                    </a:lnTo>
                    <a:lnTo>
                      <a:pt x="2871" y="1835"/>
                    </a:lnTo>
                    <a:lnTo>
                      <a:pt x="2877" y="1835"/>
                    </a:lnTo>
                    <a:lnTo>
                      <a:pt x="2882" y="1837"/>
                    </a:lnTo>
                    <a:lnTo>
                      <a:pt x="2886" y="1839"/>
                    </a:lnTo>
                    <a:lnTo>
                      <a:pt x="2891" y="1841"/>
                    </a:lnTo>
                    <a:lnTo>
                      <a:pt x="2895" y="1845"/>
                    </a:lnTo>
                    <a:lnTo>
                      <a:pt x="2897" y="1848"/>
                    </a:lnTo>
                    <a:lnTo>
                      <a:pt x="2900" y="1852"/>
                    </a:lnTo>
                    <a:lnTo>
                      <a:pt x="2902" y="1861"/>
                    </a:lnTo>
                    <a:lnTo>
                      <a:pt x="2906" y="1872"/>
                    </a:lnTo>
                    <a:lnTo>
                      <a:pt x="2907" y="1877"/>
                    </a:lnTo>
                    <a:lnTo>
                      <a:pt x="2909" y="1882"/>
                    </a:lnTo>
                    <a:lnTo>
                      <a:pt x="2911" y="1885"/>
                    </a:lnTo>
                    <a:lnTo>
                      <a:pt x="2915" y="1886"/>
                    </a:lnTo>
                    <a:lnTo>
                      <a:pt x="2921" y="1889"/>
                    </a:lnTo>
                    <a:lnTo>
                      <a:pt x="2926" y="1894"/>
                    </a:lnTo>
                    <a:lnTo>
                      <a:pt x="2927" y="1896"/>
                    </a:lnTo>
                    <a:lnTo>
                      <a:pt x="2928" y="1900"/>
                    </a:lnTo>
                    <a:lnTo>
                      <a:pt x="2928" y="1904"/>
                    </a:lnTo>
                    <a:lnTo>
                      <a:pt x="2928" y="1910"/>
                    </a:lnTo>
                    <a:lnTo>
                      <a:pt x="2927" y="1915"/>
                    </a:lnTo>
                    <a:lnTo>
                      <a:pt x="2927" y="1920"/>
                    </a:lnTo>
                    <a:lnTo>
                      <a:pt x="2929" y="1923"/>
                    </a:lnTo>
                    <a:lnTo>
                      <a:pt x="2930" y="1926"/>
                    </a:lnTo>
                    <a:lnTo>
                      <a:pt x="2938" y="1930"/>
                    </a:lnTo>
                    <a:lnTo>
                      <a:pt x="2948" y="1935"/>
                    </a:lnTo>
                    <a:lnTo>
                      <a:pt x="2963" y="1941"/>
                    </a:lnTo>
                    <a:lnTo>
                      <a:pt x="2978" y="1949"/>
                    </a:lnTo>
                    <a:lnTo>
                      <a:pt x="2985" y="1954"/>
                    </a:lnTo>
                    <a:lnTo>
                      <a:pt x="2992" y="1959"/>
                    </a:lnTo>
                    <a:lnTo>
                      <a:pt x="2999" y="1964"/>
                    </a:lnTo>
                    <a:lnTo>
                      <a:pt x="3004" y="1968"/>
                    </a:lnTo>
                    <a:lnTo>
                      <a:pt x="3011" y="1977"/>
                    </a:lnTo>
                    <a:lnTo>
                      <a:pt x="3018" y="1983"/>
                    </a:lnTo>
                    <a:lnTo>
                      <a:pt x="3022" y="1984"/>
                    </a:lnTo>
                    <a:lnTo>
                      <a:pt x="3026" y="1985"/>
                    </a:lnTo>
                    <a:lnTo>
                      <a:pt x="3029" y="1985"/>
                    </a:lnTo>
                    <a:lnTo>
                      <a:pt x="3034" y="1985"/>
                    </a:lnTo>
                    <a:lnTo>
                      <a:pt x="3045" y="1984"/>
                    </a:lnTo>
                    <a:lnTo>
                      <a:pt x="3055" y="1983"/>
                    </a:lnTo>
                    <a:lnTo>
                      <a:pt x="3066" y="1984"/>
                    </a:lnTo>
                    <a:lnTo>
                      <a:pt x="3074" y="1985"/>
                    </a:lnTo>
                    <a:lnTo>
                      <a:pt x="3084" y="1986"/>
                    </a:lnTo>
                    <a:lnTo>
                      <a:pt x="3095" y="1986"/>
                    </a:lnTo>
                    <a:lnTo>
                      <a:pt x="3100" y="1984"/>
                    </a:lnTo>
                    <a:lnTo>
                      <a:pt x="3106" y="1982"/>
                    </a:lnTo>
                    <a:lnTo>
                      <a:pt x="3111" y="1977"/>
                    </a:lnTo>
                    <a:lnTo>
                      <a:pt x="3116" y="1971"/>
                    </a:lnTo>
                    <a:lnTo>
                      <a:pt x="3124" y="1959"/>
                    </a:lnTo>
                    <a:lnTo>
                      <a:pt x="3133" y="1947"/>
                    </a:lnTo>
                    <a:lnTo>
                      <a:pt x="3140" y="1938"/>
                    </a:lnTo>
                    <a:lnTo>
                      <a:pt x="3149" y="1929"/>
                    </a:lnTo>
                    <a:lnTo>
                      <a:pt x="3159" y="1921"/>
                    </a:lnTo>
                    <a:lnTo>
                      <a:pt x="3169" y="1913"/>
                    </a:lnTo>
                    <a:lnTo>
                      <a:pt x="3174" y="1909"/>
                    </a:lnTo>
                    <a:lnTo>
                      <a:pt x="3178" y="1904"/>
                    </a:lnTo>
                    <a:lnTo>
                      <a:pt x="3180" y="1901"/>
                    </a:lnTo>
                    <a:lnTo>
                      <a:pt x="3181" y="1897"/>
                    </a:lnTo>
                    <a:lnTo>
                      <a:pt x="3181" y="1894"/>
                    </a:lnTo>
                    <a:lnTo>
                      <a:pt x="3181" y="1891"/>
                    </a:lnTo>
                    <a:lnTo>
                      <a:pt x="3179" y="1888"/>
                    </a:lnTo>
                    <a:lnTo>
                      <a:pt x="3177" y="1884"/>
                    </a:lnTo>
                    <a:lnTo>
                      <a:pt x="3171" y="1877"/>
                    </a:lnTo>
                    <a:lnTo>
                      <a:pt x="3162" y="1869"/>
                    </a:lnTo>
                    <a:lnTo>
                      <a:pt x="3150" y="1856"/>
                    </a:lnTo>
                    <a:lnTo>
                      <a:pt x="3135" y="1839"/>
                    </a:lnTo>
                    <a:lnTo>
                      <a:pt x="3121" y="1821"/>
                    </a:lnTo>
                    <a:lnTo>
                      <a:pt x="3110" y="1806"/>
                    </a:lnTo>
                    <a:lnTo>
                      <a:pt x="3108" y="1801"/>
                    </a:lnTo>
                    <a:lnTo>
                      <a:pt x="3106" y="1797"/>
                    </a:lnTo>
                    <a:lnTo>
                      <a:pt x="3108" y="1794"/>
                    </a:lnTo>
                    <a:lnTo>
                      <a:pt x="3109" y="1791"/>
                    </a:lnTo>
                    <a:lnTo>
                      <a:pt x="3116" y="1789"/>
                    </a:lnTo>
                    <a:lnTo>
                      <a:pt x="3131" y="1785"/>
                    </a:lnTo>
                    <a:lnTo>
                      <a:pt x="3150" y="1782"/>
                    </a:lnTo>
                    <a:lnTo>
                      <a:pt x="3172" y="1778"/>
                    </a:lnTo>
                    <a:lnTo>
                      <a:pt x="3194" y="1775"/>
                    </a:lnTo>
                    <a:lnTo>
                      <a:pt x="3218" y="1770"/>
                    </a:lnTo>
                    <a:lnTo>
                      <a:pt x="3238" y="1766"/>
                    </a:lnTo>
                    <a:lnTo>
                      <a:pt x="3255" y="1763"/>
                    </a:lnTo>
                    <a:lnTo>
                      <a:pt x="3272" y="1759"/>
                    </a:lnTo>
                    <a:lnTo>
                      <a:pt x="3292" y="1755"/>
                    </a:lnTo>
                    <a:lnTo>
                      <a:pt x="3303" y="1752"/>
                    </a:lnTo>
                    <a:lnTo>
                      <a:pt x="3311" y="1751"/>
                    </a:lnTo>
                    <a:lnTo>
                      <a:pt x="3317" y="1751"/>
                    </a:lnTo>
                    <a:lnTo>
                      <a:pt x="3323" y="1752"/>
                    </a:lnTo>
                    <a:lnTo>
                      <a:pt x="3332" y="1758"/>
                    </a:lnTo>
                    <a:lnTo>
                      <a:pt x="3343" y="1765"/>
                    </a:lnTo>
                    <a:lnTo>
                      <a:pt x="3358" y="1776"/>
                    </a:lnTo>
                    <a:lnTo>
                      <a:pt x="3381" y="1789"/>
                    </a:lnTo>
                    <a:lnTo>
                      <a:pt x="3406" y="1801"/>
                    </a:lnTo>
                    <a:lnTo>
                      <a:pt x="3429" y="1810"/>
                    </a:lnTo>
                    <a:lnTo>
                      <a:pt x="3449" y="1818"/>
                    </a:lnTo>
                    <a:lnTo>
                      <a:pt x="3468" y="1821"/>
                    </a:lnTo>
                    <a:lnTo>
                      <a:pt x="3477" y="1822"/>
                    </a:lnTo>
                    <a:lnTo>
                      <a:pt x="3486" y="1822"/>
                    </a:lnTo>
                    <a:lnTo>
                      <a:pt x="3493" y="1822"/>
                    </a:lnTo>
                    <a:lnTo>
                      <a:pt x="3499" y="1820"/>
                    </a:lnTo>
                    <a:lnTo>
                      <a:pt x="3508" y="1814"/>
                    </a:lnTo>
                    <a:lnTo>
                      <a:pt x="3518" y="1807"/>
                    </a:lnTo>
                    <a:lnTo>
                      <a:pt x="3527" y="1800"/>
                    </a:lnTo>
                    <a:lnTo>
                      <a:pt x="3537" y="1793"/>
                    </a:lnTo>
                    <a:lnTo>
                      <a:pt x="3550" y="1785"/>
                    </a:lnTo>
                    <a:lnTo>
                      <a:pt x="3565" y="1779"/>
                    </a:lnTo>
                    <a:lnTo>
                      <a:pt x="3574" y="1776"/>
                    </a:lnTo>
                    <a:lnTo>
                      <a:pt x="3582" y="1771"/>
                    </a:lnTo>
                    <a:lnTo>
                      <a:pt x="3589" y="1765"/>
                    </a:lnTo>
                    <a:lnTo>
                      <a:pt x="3596" y="1759"/>
                    </a:lnTo>
                    <a:lnTo>
                      <a:pt x="3608" y="1746"/>
                    </a:lnTo>
                    <a:lnTo>
                      <a:pt x="3620" y="1735"/>
                    </a:lnTo>
                    <a:lnTo>
                      <a:pt x="3634" y="1726"/>
                    </a:lnTo>
                    <a:lnTo>
                      <a:pt x="3651" y="1718"/>
                    </a:lnTo>
                    <a:lnTo>
                      <a:pt x="3671" y="1709"/>
                    </a:lnTo>
                    <a:lnTo>
                      <a:pt x="3691" y="1705"/>
                    </a:lnTo>
                    <a:lnTo>
                      <a:pt x="3713" y="1700"/>
                    </a:lnTo>
                    <a:lnTo>
                      <a:pt x="3736" y="1697"/>
                    </a:lnTo>
                    <a:lnTo>
                      <a:pt x="3761" y="1696"/>
                    </a:lnTo>
                    <a:lnTo>
                      <a:pt x="3788" y="1696"/>
                    </a:lnTo>
                    <a:lnTo>
                      <a:pt x="3798" y="1696"/>
                    </a:lnTo>
                    <a:lnTo>
                      <a:pt x="3809" y="1697"/>
                    </a:lnTo>
                    <a:lnTo>
                      <a:pt x="3818" y="1700"/>
                    </a:lnTo>
                    <a:lnTo>
                      <a:pt x="3826" y="1702"/>
                    </a:lnTo>
                    <a:lnTo>
                      <a:pt x="3836" y="1708"/>
                    </a:lnTo>
                    <a:lnTo>
                      <a:pt x="3843" y="1713"/>
                    </a:lnTo>
                    <a:lnTo>
                      <a:pt x="3845" y="1716"/>
                    </a:lnTo>
                    <a:lnTo>
                      <a:pt x="3846" y="1720"/>
                    </a:lnTo>
                    <a:lnTo>
                      <a:pt x="3845" y="1725"/>
                    </a:lnTo>
                    <a:lnTo>
                      <a:pt x="3842" y="1730"/>
                    </a:lnTo>
                    <a:lnTo>
                      <a:pt x="3836" y="1743"/>
                    </a:lnTo>
                    <a:lnTo>
                      <a:pt x="3832" y="1757"/>
                    </a:lnTo>
                    <a:lnTo>
                      <a:pt x="3829" y="1764"/>
                    </a:lnTo>
                    <a:lnTo>
                      <a:pt x="3829" y="1770"/>
                    </a:lnTo>
                    <a:lnTo>
                      <a:pt x="3830" y="1776"/>
                    </a:lnTo>
                    <a:lnTo>
                      <a:pt x="3833" y="1781"/>
                    </a:lnTo>
                    <a:lnTo>
                      <a:pt x="3841" y="1793"/>
                    </a:lnTo>
                    <a:lnTo>
                      <a:pt x="3853" y="1806"/>
                    </a:lnTo>
                    <a:lnTo>
                      <a:pt x="3864" y="1821"/>
                    </a:lnTo>
                    <a:lnTo>
                      <a:pt x="3873" y="1835"/>
                    </a:lnTo>
                    <a:lnTo>
                      <a:pt x="3876" y="1842"/>
                    </a:lnTo>
                    <a:lnTo>
                      <a:pt x="3878" y="1851"/>
                    </a:lnTo>
                    <a:lnTo>
                      <a:pt x="3879" y="1860"/>
                    </a:lnTo>
                    <a:lnTo>
                      <a:pt x="3878" y="1871"/>
                    </a:lnTo>
                    <a:lnTo>
                      <a:pt x="3877" y="1882"/>
                    </a:lnTo>
                    <a:lnTo>
                      <a:pt x="3876" y="1892"/>
                    </a:lnTo>
                    <a:lnTo>
                      <a:pt x="3872" y="1902"/>
                    </a:lnTo>
                    <a:lnTo>
                      <a:pt x="3868" y="1911"/>
                    </a:lnTo>
                    <a:lnTo>
                      <a:pt x="3864" y="1920"/>
                    </a:lnTo>
                    <a:lnTo>
                      <a:pt x="3859" y="1926"/>
                    </a:lnTo>
                    <a:lnTo>
                      <a:pt x="3853" y="1929"/>
                    </a:lnTo>
                    <a:lnTo>
                      <a:pt x="3847" y="1933"/>
                    </a:lnTo>
                    <a:lnTo>
                      <a:pt x="3841" y="1935"/>
                    </a:lnTo>
                    <a:lnTo>
                      <a:pt x="3834" y="1939"/>
                    </a:lnTo>
                    <a:lnTo>
                      <a:pt x="3828" y="1942"/>
                    </a:lnTo>
                    <a:lnTo>
                      <a:pt x="3822" y="1947"/>
                    </a:lnTo>
                    <a:lnTo>
                      <a:pt x="3815" y="1954"/>
                    </a:lnTo>
                    <a:lnTo>
                      <a:pt x="3809" y="1965"/>
                    </a:lnTo>
                    <a:lnTo>
                      <a:pt x="3803" y="1977"/>
                    </a:lnTo>
                    <a:lnTo>
                      <a:pt x="3796" y="1990"/>
                    </a:lnTo>
                    <a:lnTo>
                      <a:pt x="3784" y="2016"/>
                    </a:lnTo>
                    <a:lnTo>
                      <a:pt x="3774" y="2040"/>
                    </a:lnTo>
                    <a:lnTo>
                      <a:pt x="3767" y="2048"/>
                    </a:lnTo>
                    <a:lnTo>
                      <a:pt x="3759" y="2058"/>
                    </a:lnTo>
                    <a:lnTo>
                      <a:pt x="3748" y="2066"/>
                    </a:lnTo>
                    <a:lnTo>
                      <a:pt x="3736" y="2074"/>
                    </a:lnTo>
                    <a:lnTo>
                      <a:pt x="3713" y="2089"/>
                    </a:lnTo>
                    <a:lnTo>
                      <a:pt x="3692" y="2099"/>
                    </a:lnTo>
                    <a:lnTo>
                      <a:pt x="3676" y="2109"/>
                    </a:lnTo>
                    <a:lnTo>
                      <a:pt x="3659" y="2119"/>
                    </a:lnTo>
                    <a:lnTo>
                      <a:pt x="3651" y="2125"/>
                    </a:lnTo>
                    <a:lnTo>
                      <a:pt x="3643" y="2129"/>
                    </a:lnTo>
                    <a:lnTo>
                      <a:pt x="3635" y="2132"/>
                    </a:lnTo>
                    <a:lnTo>
                      <a:pt x="3629" y="2135"/>
                    </a:lnTo>
                    <a:lnTo>
                      <a:pt x="3624" y="2136"/>
                    </a:lnTo>
                    <a:lnTo>
                      <a:pt x="3618" y="2138"/>
                    </a:lnTo>
                    <a:lnTo>
                      <a:pt x="3614" y="2142"/>
                    </a:lnTo>
                    <a:lnTo>
                      <a:pt x="3610" y="2146"/>
                    </a:lnTo>
                    <a:lnTo>
                      <a:pt x="3609" y="2149"/>
                    </a:lnTo>
                    <a:lnTo>
                      <a:pt x="3609" y="2153"/>
                    </a:lnTo>
                    <a:lnTo>
                      <a:pt x="3610" y="2156"/>
                    </a:lnTo>
                    <a:lnTo>
                      <a:pt x="3614" y="2160"/>
                    </a:lnTo>
                    <a:lnTo>
                      <a:pt x="3618" y="2163"/>
                    </a:lnTo>
                    <a:lnTo>
                      <a:pt x="3621" y="2167"/>
                    </a:lnTo>
                    <a:lnTo>
                      <a:pt x="3624" y="2171"/>
                    </a:lnTo>
                    <a:lnTo>
                      <a:pt x="3625" y="2174"/>
                    </a:lnTo>
                    <a:lnTo>
                      <a:pt x="3627" y="2184"/>
                    </a:lnTo>
                    <a:lnTo>
                      <a:pt x="3628" y="2194"/>
                    </a:lnTo>
                    <a:lnTo>
                      <a:pt x="3631" y="2206"/>
                    </a:lnTo>
                    <a:lnTo>
                      <a:pt x="3637" y="2218"/>
                    </a:lnTo>
                    <a:lnTo>
                      <a:pt x="3641" y="2230"/>
                    </a:lnTo>
                    <a:lnTo>
                      <a:pt x="3645" y="2242"/>
                    </a:lnTo>
                    <a:lnTo>
                      <a:pt x="3645" y="2248"/>
                    </a:lnTo>
                    <a:lnTo>
                      <a:pt x="3644" y="2253"/>
                    </a:lnTo>
                    <a:lnTo>
                      <a:pt x="3641" y="2255"/>
                    </a:lnTo>
                    <a:lnTo>
                      <a:pt x="3638" y="2257"/>
                    </a:lnTo>
                    <a:lnTo>
                      <a:pt x="3626" y="2262"/>
                    </a:lnTo>
                    <a:lnTo>
                      <a:pt x="3607" y="2267"/>
                    </a:lnTo>
                    <a:lnTo>
                      <a:pt x="3602" y="2269"/>
                    </a:lnTo>
                    <a:lnTo>
                      <a:pt x="3597" y="2272"/>
                    </a:lnTo>
                    <a:lnTo>
                      <a:pt x="3593" y="2274"/>
                    </a:lnTo>
                    <a:lnTo>
                      <a:pt x="3589" y="2277"/>
                    </a:lnTo>
                    <a:lnTo>
                      <a:pt x="3583" y="2286"/>
                    </a:lnTo>
                    <a:lnTo>
                      <a:pt x="3580" y="2295"/>
                    </a:lnTo>
                    <a:lnTo>
                      <a:pt x="3577" y="2307"/>
                    </a:lnTo>
                    <a:lnTo>
                      <a:pt x="3576" y="2319"/>
                    </a:lnTo>
                    <a:lnTo>
                      <a:pt x="3576" y="2332"/>
                    </a:lnTo>
                    <a:lnTo>
                      <a:pt x="3576" y="2345"/>
                    </a:lnTo>
                    <a:lnTo>
                      <a:pt x="3577" y="2358"/>
                    </a:lnTo>
                    <a:lnTo>
                      <a:pt x="3578" y="2369"/>
                    </a:lnTo>
                    <a:lnTo>
                      <a:pt x="3580" y="2379"/>
                    </a:lnTo>
                    <a:lnTo>
                      <a:pt x="3583" y="2386"/>
                    </a:lnTo>
                    <a:lnTo>
                      <a:pt x="3587" y="2392"/>
                    </a:lnTo>
                    <a:lnTo>
                      <a:pt x="3590" y="2396"/>
                    </a:lnTo>
                    <a:lnTo>
                      <a:pt x="3596" y="2400"/>
                    </a:lnTo>
                    <a:lnTo>
                      <a:pt x="3602" y="2401"/>
                    </a:lnTo>
                    <a:lnTo>
                      <a:pt x="3616" y="2405"/>
                    </a:lnTo>
                    <a:lnTo>
                      <a:pt x="3633" y="2409"/>
                    </a:lnTo>
                    <a:lnTo>
                      <a:pt x="3650" y="2415"/>
                    </a:lnTo>
                    <a:lnTo>
                      <a:pt x="3668" y="2423"/>
                    </a:lnTo>
                    <a:lnTo>
                      <a:pt x="3676" y="2426"/>
                    </a:lnTo>
                    <a:lnTo>
                      <a:pt x="3682" y="2430"/>
                    </a:lnTo>
                    <a:lnTo>
                      <a:pt x="3688" y="2433"/>
                    </a:lnTo>
                    <a:lnTo>
                      <a:pt x="3691" y="2438"/>
                    </a:lnTo>
                    <a:lnTo>
                      <a:pt x="3698" y="2449"/>
                    </a:lnTo>
                    <a:lnTo>
                      <a:pt x="3704" y="2459"/>
                    </a:lnTo>
                    <a:lnTo>
                      <a:pt x="3713" y="2474"/>
                    </a:lnTo>
                    <a:lnTo>
                      <a:pt x="3725" y="2491"/>
                    </a:lnTo>
                    <a:lnTo>
                      <a:pt x="3739" y="2509"/>
                    </a:lnTo>
                    <a:lnTo>
                      <a:pt x="3752" y="2525"/>
                    </a:lnTo>
                    <a:lnTo>
                      <a:pt x="3767" y="2539"/>
                    </a:lnTo>
                    <a:lnTo>
                      <a:pt x="3784" y="2556"/>
                    </a:lnTo>
                    <a:lnTo>
                      <a:pt x="3794" y="2563"/>
                    </a:lnTo>
                    <a:lnTo>
                      <a:pt x="3803" y="2570"/>
                    </a:lnTo>
                    <a:lnTo>
                      <a:pt x="3811" y="2576"/>
                    </a:lnTo>
                    <a:lnTo>
                      <a:pt x="3820" y="2579"/>
                    </a:lnTo>
                    <a:lnTo>
                      <a:pt x="3836" y="2584"/>
                    </a:lnTo>
                    <a:lnTo>
                      <a:pt x="3852" y="2588"/>
                    </a:lnTo>
                    <a:lnTo>
                      <a:pt x="3867" y="2589"/>
                    </a:lnTo>
                    <a:lnTo>
                      <a:pt x="3883" y="2590"/>
                    </a:lnTo>
                    <a:lnTo>
                      <a:pt x="3899" y="2591"/>
                    </a:lnTo>
                    <a:lnTo>
                      <a:pt x="3918" y="2591"/>
                    </a:lnTo>
                    <a:lnTo>
                      <a:pt x="3928" y="2591"/>
                    </a:lnTo>
                    <a:lnTo>
                      <a:pt x="3937" y="2591"/>
                    </a:lnTo>
                    <a:lnTo>
                      <a:pt x="3946" y="2592"/>
                    </a:lnTo>
                    <a:lnTo>
                      <a:pt x="3953" y="2595"/>
                    </a:lnTo>
                    <a:lnTo>
                      <a:pt x="3968" y="2598"/>
                    </a:lnTo>
                    <a:lnTo>
                      <a:pt x="3984" y="2600"/>
                    </a:lnTo>
                    <a:lnTo>
                      <a:pt x="3997" y="2600"/>
                    </a:lnTo>
                    <a:lnTo>
                      <a:pt x="4009" y="2600"/>
                    </a:lnTo>
                    <a:lnTo>
                      <a:pt x="4015" y="2598"/>
                    </a:lnTo>
                    <a:lnTo>
                      <a:pt x="4021" y="2598"/>
                    </a:lnTo>
                    <a:lnTo>
                      <a:pt x="4025" y="2600"/>
                    </a:lnTo>
                    <a:lnTo>
                      <a:pt x="4029" y="2601"/>
                    </a:lnTo>
                    <a:lnTo>
                      <a:pt x="4030" y="2606"/>
                    </a:lnTo>
                    <a:lnTo>
                      <a:pt x="4031" y="2610"/>
                    </a:lnTo>
                    <a:lnTo>
                      <a:pt x="4031" y="2614"/>
                    </a:lnTo>
                    <a:lnTo>
                      <a:pt x="4031" y="2616"/>
                    </a:lnTo>
                    <a:lnTo>
                      <a:pt x="4030" y="2620"/>
                    </a:lnTo>
                    <a:lnTo>
                      <a:pt x="4028" y="2621"/>
                    </a:lnTo>
                    <a:lnTo>
                      <a:pt x="4016" y="2631"/>
                    </a:lnTo>
                    <a:lnTo>
                      <a:pt x="4006" y="2639"/>
                    </a:lnTo>
                    <a:lnTo>
                      <a:pt x="3992" y="2648"/>
                    </a:lnTo>
                    <a:lnTo>
                      <a:pt x="3978" y="2657"/>
                    </a:lnTo>
                    <a:lnTo>
                      <a:pt x="3975" y="2659"/>
                    </a:lnTo>
                    <a:lnTo>
                      <a:pt x="3973" y="2660"/>
                    </a:lnTo>
                    <a:lnTo>
                      <a:pt x="3972" y="2663"/>
                    </a:lnTo>
                    <a:lnTo>
                      <a:pt x="3973" y="2665"/>
                    </a:lnTo>
                    <a:lnTo>
                      <a:pt x="3975" y="2669"/>
                    </a:lnTo>
                    <a:lnTo>
                      <a:pt x="3980" y="2673"/>
                    </a:lnTo>
                    <a:lnTo>
                      <a:pt x="3986" y="2683"/>
                    </a:lnTo>
                    <a:lnTo>
                      <a:pt x="3993" y="2692"/>
                    </a:lnTo>
                    <a:lnTo>
                      <a:pt x="3998" y="2696"/>
                    </a:lnTo>
                    <a:lnTo>
                      <a:pt x="4002" y="2697"/>
                    </a:lnTo>
                    <a:lnTo>
                      <a:pt x="4004" y="2698"/>
                    </a:lnTo>
                    <a:lnTo>
                      <a:pt x="4007" y="2697"/>
                    </a:lnTo>
                    <a:lnTo>
                      <a:pt x="4015" y="2694"/>
                    </a:lnTo>
                    <a:lnTo>
                      <a:pt x="4022" y="2688"/>
                    </a:lnTo>
                    <a:lnTo>
                      <a:pt x="4030" y="2683"/>
                    </a:lnTo>
                    <a:lnTo>
                      <a:pt x="4038" y="2679"/>
                    </a:lnTo>
                    <a:lnTo>
                      <a:pt x="4043" y="2679"/>
                    </a:lnTo>
                    <a:lnTo>
                      <a:pt x="4048" y="2680"/>
                    </a:lnTo>
                    <a:lnTo>
                      <a:pt x="4053" y="2683"/>
                    </a:lnTo>
                    <a:lnTo>
                      <a:pt x="4056" y="2688"/>
                    </a:lnTo>
                    <a:lnTo>
                      <a:pt x="4065" y="2701"/>
                    </a:lnTo>
                    <a:lnTo>
                      <a:pt x="4073" y="2717"/>
                    </a:lnTo>
                    <a:lnTo>
                      <a:pt x="4076" y="2726"/>
                    </a:lnTo>
                    <a:lnTo>
                      <a:pt x="4081" y="2734"/>
                    </a:lnTo>
                    <a:lnTo>
                      <a:pt x="4086" y="2741"/>
                    </a:lnTo>
                    <a:lnTo>
                      <a:pt x="4092" y="2748"/>
                    </a:lnTo>
                    <a:lnTo>
                      <a:pt x="4099" y="2755"/>
                    </a:lnTo>
                    <a:lnTo>
                      <a:pt x="4107" y="2761"/>
                    </a:lnTo>
                    <a:lnTo>
                      <a:pt x="4117" y="2767"/>
                    </a:lnTo>
                    <a:lnTo>
                      <a:pt x="4128" y="2773"/>
                    </a:lnTo>
                    <a:lnTo>
                      <a:pt x="4137" y="2779"/>
                    </a:lnTo>
                    <a:lnTo>
                      <a:pt x="4145" y="2785"/>
                    </a:lnTo>
                    <a:lnTo>
                      <a:pt x="4151" y="2790"/>
                    </a:lnTo>
                    <a:lnTo>
                      <a:pt x="4155" y="2795"/>
                    </a:lnTo>
                    <a:lnTo>
                      <a:pt x="4158" y="2803"/>
                    </a:lnTo>
                    <a:lnTo>
                      <a:pt x="4161" y="2812"/>
                    </a:lnTo>
                    <a:lnTo>
                      <a:pt x="4162" y="2817"/>
                    </a:lnTo>
                    <a:lnTo>
                      <a:pt x="4164" y="2823"/>
                    </a:lnTo>
                    <a:lnTo>
                      <a:pt x="4167" y="2829"/>
                    </a:lnTo>
                    <a:lnTo>
                      <a:pt x="4172" y="2835"/>
                    </a:lnTo>
                    <a:lnTo>
                      <a:pt x="4182" y="2843"/>
                    </a:lnTo>
                    <a:lnTo>
                      <a:pt x="4192" y="2850"/>
                    </a:lnTo>
                    <a:lnTo>
                      <a:pt x="4196" y="2854"/>
                    </a:lnTo>
                    <a:lnTo>
                      <a:pt x="4201" y="2858"/>
                    </a:lnTo>
                    <a:lnTo>
                      <a:pt x="4206" y="2862"/>
                    </a:lnTo>
                    <a:lnTo>
                      <a:pt x="4210" y="2868"/>
                    </a:lnTo>
                    <a:lnTo>
                      <a:pt x="4212" y="2875"/>
                    </a:lnTo>
                    <a:lnTo>
                      <a:pt x="4214" y="2881"/>
                    </a:lnTo>
                    <a:lnTo>
                      <a:pt x="4216" y="2887"/>
                    </a:lnTo>
                    <a:lnTo>
                      <a:pt x="4216" y="2892"/>
                    </a:lnTo>
                    <a:lnTo>
                      <a:pt x="4214" y="2896"/>
                    </a:lnTo>
                    <a:lnTo>
                      <a:pt x="4212" y="2900"/>
                    </a:lnTo>
                    <a:lnTo>
                      <a:pt x="4208" y="2904"/>
                    </a:lnTo>
                    <a:lnTo>
                      <a:pt x="4205" y="2907"/>
                    </a:lnTo>
                    <a:lnTo>
                      <a:pt x="4193" y="2913"/>
                    </a:lnTo>
                    <a:lnTo>
                      <a:pt x="4181" y="2918"/>
                    </a:lnTo>
                    <a:lnTo>
                      <a:pt x="4175" y="2921"/>
                    </a:lnTo>
                    <a:lnTo>
                      <a:pt x="4172" y="2924"/>
                    </a:lnTo>
                    <a:lnTo>
                      <a:pt x="4168" y="2929"/>
                    </a:lnTo>
                    <a:lnTo>
                      <a:pt x="4168" y="2936"/>
                    </a:lnTo>
                    <a:lnTo>
                      <a:pt x="4168" y="2943"/>
                    </a:lnTo>
                    <a:lnTo>
                      <a:pt x="4169" y="2949"/>
                    </a:lnTo>
                    <a:lnTo>
                      <a:pt x="4172" y="2955"/>
                    </a:lnTo>
                    <a:lnTo>
                      <a:pt x="4174" y="2960"/>
                    </a:lnTo>
                    <a:lnTo>
                      <a:pt x="4180" y="2970"/>
                    </a:lnTo>
                    <a:lnTo>
                      <a:pt x="4185" y="2982"/>
                    </a:lnTo>
                    <a:lnTo>
                      <a:pt x="4187" y="2988"/>
                    </a:lnTo>
                    <a:lnTo>
                      <a:pt x="4192" y="2994"/>
                    </a:lnTo>
                    <a:lnTo>
                      <a:pt x="4198" y="3000"/>
                    </a:lnTo>
                    <a:lnTo>
                      <a:pt x="4205" y="3005"/>
                    </a:lnTo>
                    <a:lnTo>
                      <a:pt x="4212" y="3011"/>
                    </a:lnTo>
                    <a:lnTo>
                      <a:pt x="4218" y="3016"/>
                    </a:lnTo>
                    <a:lnTo>
                      <a:pt x="4223" y="3020"/>
                    </a:lnTo>
                    <a:lnTo>
                      <a:pt x="4226" y="3026"/>
                    </a:lnTo>
                    <a:lnTo>
                      <a:pt x="4231" y="3039"/>
                    </a:lnTo>
                    <a:lnTo>
                      <a:pt x="4237" y="3056"/>
                    </a:lnTo>
                    <a:lnTo>
                      <a:pt x="4243" y="3074"/>
                    </a:lnTo>
                    <a:lnTo>
                      <a:pt x="4248" y="3087"/>
                    </a:lnTo>
                    <a:lnTo>
                      <a:pt x="4252" y="3095"/>
                    </a:lnTo>
                    <a:lnTo>
                      <a:pt x="4254" y="3102"/>
                    </a:lnTo>
                    <a:lnTo>
                      <a:pt x="4255" y="3110"/>
                    </a:lnTo>
                    <a:lnTo>
                      <a:pt x="4252" y="3119"/>
                    </a:lnTo>
                    <a:lnTo>
                      <a:pt x="4249" y="3130"/>
                    </a:lnTo>
                    <a:lnTo>
                      <a:pt x="4249" y="3137"/>
                    </a:lnTo>
                    <a:lnTo>
                      <a:pt x="4249" y="3140"/>
                    </a:lnTo>
                    <a:lnTo>
                      <a:pt x="4250" y="3144"/>
                    </a:lnTo>
                    <a:lnTo>
                      <a:pt x="4252" y="3146"/>
                    </a:lnTo>
                    <a:lnTo>
                      <a:pt x="4256" y="3149"/>
                    </a:lnTo>
                    <a:lnTo>
                      <a:pt x="4259" y="3152"/>
                    </a:lnTo>
                    <a:lnTo>
                      <a:pt x="4262" y="3156"/>
                    </a:lnTo>
                    <a:lnTo>
                      <a:pt x="4264" y="3161"/>
                    </a:lnTo>
                    <a:lnTo>
                      <a:pt x="4264" y="3167"/>
                    </a:lnTo>
                    <a:lnTo>
                      <a:pt x="4264" y="3173"/>
                    </a:lnTo>
                    <a:lnTo>
                      <a:pt x="4263" y="3178"/>
                    </a:lnTo>
                    <a:lnTo>
                      <a:pt x="4261" y="3183"/>
                    </a:lnTo>
                    <a:lnTo>
                      <a:pt x="4258" y="3187"/>
                    </a:lnTo>
                    <a:lnTo>
                      <a:pt x="4251" y="3194"/>
                    </a:lnTo>
                    <a:lnTo>
                      <a:pt x="4243" y="3202"/>
                    </a:lnTo>
                    <a:lnTo>
                      <a:pt x="4238" y="3206"/>
                    </a:lnTo>
                    <a:lnTo>
                      <a:pt x="4233" y="3208"/>
                    </a:lnTo>
                    <a:lnTo>
                      <a:pt x="4226" y="3212"/>
                    </a:lnTo>
                    <a:lnTo>
                      <a:pt x="4219" y="3214"/>
                    </a:lnTo>
                    <a:lnTo>
                      <a:pt x="4212" y="3216"/>
                    </a:lnTo>
                    <a:lnTo>
                      <a:pt x="4207" y="3219"/>
                    </a:lnTo>
                    <a:lnTo>
                      <a:pt x="4202" y="3221"/>
                    </a:lnTo>
                    <a:lnTo>
                      <a:pt x="4199" y="3225"/>
                    </a:lnTo>
                    <a:lnTo>
                      <a:pt x="4195" y="3228"/>
                    </a:lnTo>
                    <a:lnTo>
                      <a:pt x="4194" y="3233"/>
                    </a:lnTo>
                    <a:lnTo>
                      <a:pt x="4193" y="3239"/>
                    </a:lnTo>
                    <a:lnTo>
                      <a:pt x="4193" y="3246"/>
                    </a:lnTo>
                    <a:lnTo>
                      <a:pt x="4194" y="3262"/>
                    </a:lnTo>
                    <a:lnTo>
                      <a:pt x="4196" y="3278"/>
                    </a:lnTo>
                    <a:lnTo>
                      <a:pt x="4200" y="3295"/>
                    </a:lnTo>
                    <a:lnTo>
                      <a:pt x="4202" y="3309"/>
                    </a:lnTo>
                    <a:lnTo>
                      <a:pt x="4204" y="3315"/>
                    </a:lnTo>
                    <a:lnTo>
                      <a:pt x="4205" y="3321"/>
                    </a:lnTo>
                    <a:lnTo>
                      <a:pt x="4206" y="3325"/>
                    </a:lnTo>
                    <a:lnTo>
                      <a:pt x="4207" y="3327"/>
                    </a:lnTo>
                    <a:lnTo>
                      <a:pt x="4210" y="3328"/>
                    </a:lnTo>
                    <a:lnTo>
                      <a:pt x="4212" y="3329"/>
                    </a:lnTo>
                    <a:lnTo>
                      <a:pt x="4216" y="3329"/>
                    </a:lnTo>
                    <a:lnTo>
                      <a:pt x="4220" y="3328"/>
                    </a:lnTo>
                    <a:lnTo>
                      <a:pt x="4224" y="3327"/>
                    </a:lnTo>
                    <a:lnTo>
                      <a:pt x="4227" y="3326"/>
                    </a:lnTo>
                    <a:lnTo>
                      <a:pt x="4231" y="3327"/>
                    </a:lnTo>
                    <a:lnTo>
                      <a:pt x="4233" y="3327"/>
                    </a:lnTo>
                    <a:lnTo>
                      <a:pt x="4236" y="3329"/>
                    </a:lnTo>
                    <a:lnTo>
                      <a:pt x="4237" y="3332"/>
                    </a:lnTo>
                    <a:lnTo>
                      <a:pt x="4239" y="3337"/>
                    </a:lnTo>
                    <a:lnTo>
                      <a:pt x="4240" y="3342"/>
                    </a:lnTo>
                    <a:lnTo>
                      <a:pt x="4242" y="3348"/>
                    </a:lnTo>
                    <a:lnTo>
                      <a:pt x="4244" y="3353"/>
                    </a:lnTo>
                    <a:lnTo>
                      <a:pt x="4246" y="3358"/>
                    </a:lnTo>
                    <a:lnTo>
                      <a:pt x="4250" y="3361"/>
                    </a:lnTo>
                    <a:lnTo>
                      <a:pt x="4254" y="3365"/>
                    </a:lnTo>
                    <a:lnTo>
                      <a:pt x="4257" y="3367"/>
                    </a:lnTo>
                    <a:lnTo>
                      <a:pt x="4261" y="3370"/>
                    </a:lnTo>
                    <a:lnTo>
                      <a:pt x="4265" y="3371"/>
                    </a:lnTo>
                    <a:lnTo>
                      <a:pt x="4269" y="3371"/>
                    </a:lnTo>
                    <a:lnTo>
                      <a:pt x="4274" y="3371"/>
                    </a:lnTo>
                    <a:lnTo>
                      <a:pt x="4277" y="3370"/>
                    </a:lnTo>
                    <a:lnTo>
                      <a:pt x="4281" y="3367"/>
                    </a:lnTo>
                    <a:lnTo>
                      <a:pt x="4292" y="3364"/>
                    </a:lnTo>
                    <a:lnTo>
                      <a:pt x="4307" y="3360"/>
                    </a:lnTo>
                    <a:lnTo>
                      <a:pt x="4323" y="3359"/>
                    </a:lnTo>
                    <a:lnTo>
                      <a:pt x="4332" y="3359"/>
                    </a:lnTo>
                    <a:lnTo>
                      <a:pt x="4336" y="3360"/>
                    </a:lnTo>
                    <a:lnTo>
                      <a:pt x="4338" y="3361"/>
                    </a:lnTo>
                    <a:lnTo>
                      <a:pt x="4340" y="3364"/>
                    </a:lnTo>
                    <a:lnTo>
                      <a:pt x="4342" y="3366"/>
                    </a:lnTo>
                    <a:lnTo>
                      <a:pt x="4344" y="3371"/>
                    </a:lnTo>
                    <a:lnTo>
                      <a:pt x="4344" y="3373"/>
                    </a:lnTo>
                    <a:lnTo>
                      <a:pt x="4342" y="3376"/>
                    </a:lnTo>
                    <a:lnTo>
                      <a:pt x="4337" y="3376"/>
                    </a:lnTo>
                    <a:lnTo>
                      <a:pt x="4331" y="3377"/>
                    </a:lnTo>
                    <a:lnTo>
                      <a:pt x="4326" y="3379"/>
                    </a:lnTo>
                    <a:lnTo>
                      <a:pt x="4325" y="3382"/>
                    </a:lnTo>
                    <a:lnTo>
                      <a:pt x="4324" y="3384"/>
                    </a:lnTo>
                    <a:lnTo>
                      <a:pt x="4325" y="3386"/>
                    </a:lnTo>
                    <a:lnTo>
                      <a:pt x="4327" y="3390"/>
                    </a:lnTo>
                    <a:lnTo>
                      <a:pt x="4332" y="3398"/>
                    </a:lnTo>
                    <a:lnTo>
                      <a:pt x="4339" y="3407"/>
                    </a:lnTo>
                    <a:lnTo>
                      <a:pt x="4347" y="3417"/>
                    </a:lnTo>
                    <a:lnTo>
                      <a:pt x="4356" y="3429"/>
                    </a:lnTo>
                    <a:lnTo>
                      <a:pt x="4362" y="3440"/>
                    </a:lnTo>
                    <a:lnTo>
                      <a:pt x="4364" y="3446"/>
                    </a:lnTo>
                    <a:lnTo>
                      <a:pt x="4365" y="3451"/>
                    </a:lnTo>
                    <a:lnTo>
                      <a:pt x="4366" y="3455"/>
                    </a:lnTo>
                    <a:lnTo>
                      <a:pt x="4366" y="3459"/>
                    </a:lnTo>
                    <a:lnTo>
                      <a:pt x="4368" y="3461"/>
                    </a:lnTo>
                    <a:lnTo>
                      <a:pt x="4369" y="3463"/>
                    </a:lnTo>
                    <a:lnTo>
                      <a:pt x="4371" y="3463"/>
                    </a:lnTo>
                    <a:lnTo>
                      <a:pt x="4376" y="3461"/>
                    </a:lnTo>
                    <a:lnTo>
                      <a:pt x="4382" y="3457"/>
                    </a:lnTo>
                    <a:lnTo>
                      <a:pt x="4387" y="3452"/>
                    </a:lnTo>
                    <a:lnTo>
                      <a:pt x="4390" y="3448"/>
                    </a:lnTo>
                    <a:lnTo>
                      <a:pt x="4393" y="3447"/>
                    </a:lnTo>
                    <a:lnTo>
                      <a:pt x="4395" y="3448"/>
                    </a:lnTo>
                    <a:lnTo>
                      <a:pt x="4400" y="3449"/>
                    </a:lnTo>
                    <a:lnTo>
                      <a:pt x="4407" y="3452"/>
                    </a:lnTo>
                    <a:lnTo>
                      <a:pt x="4419" y="3457"/>
                    </a:lnTo>
                    <a:lnTo>
                      <a:pt x="4424" y="3461"/>
                    </a:lnTo>
                    <a:lnTo>
                      <a:pt x="4425" y="3463"/>
                    </a:lnTo>
                    <a:lnTo>
                      <a:pt x="4425" y="3465"/>
                    </a:lnTo>
                    <a:lnTo>
                      <a:pt x="4425" y="3467"/>
                    </a:lnTo>
                    <a:lnTo>
                      <a:pt x="4422" y="3470"/>
                    </a:lnTo>
                    <a:lnTo>
                      <a:pt x="4410" y="3480"/>
                    </a:lnTo>
                    <a:lnTo>
                      <a:pt x="4396" y="3493"/>
                    </a:lnTo>
                    <a:lnTo>
                      <a:pt x="4395" y="3496"/>
                    </a:lnTo>
                    <a:lnTo>
                      <a:pt x="4394" y="3499"/>
                    </a:lnTo>
                    <a:lnTo>
                      <a:pt x="4394" y="3502"/>
                    </a:lnTo>
                    <a:lnTo>
                      <a:pt x="4395" y="3503"/>
                    </a:lnTo>
                    <a:lnTo>
                      <a:pt x="4397" y="3504"/>
                    </a:lnTo>
                    <a:lnTo>
                      <a:pt x="4401" y="3504"/>
                    </a:lnTo>
                    <a:lnTo>
                      <a:pt x="4405" y="3504"/>
                    </a:lnTo>
                    <a:lnTo>
                      <a:pt x="4409" y="3503"/>
                    </a:lnTo>
                    <a:lnTo>
                      <a:pt x="4426" y="3495"/>
                    </a:lnTo>
                    <a:lnTo>
                      <a:pt x="4438" y="3486"/>
                    </a:lnTo>
                    <a:lnTo>
                      <a:pt x="4440" y="3485"/>
                    </a:lnTo>
                    <a:lnTo>
                      <a:pt x="4443" y="3485"/>
                    </a:lnTo>
                    <a:lnTo>
                      <a:pt x="4444" y="3486"/>
                    </a:lnTo>
                    <a:lnTo>
                      <a:pt x="4446" y="3487"/>
                    </a:lnTo>
                    <a:lnTo>
                      <a:pt x="4447" y="3492"/>
                    </a:lnTo>
                    <a:lnTo>
                      <a:pt x="4447" y="3501"/>
                    </a:lnTo>
                    <a:lnTo>
                      <a:pt x="4449" y="3504"/>
                    </a:lnTo>
                    <a:lnTo>
                      <a:pt x="4450" y="3509"/>
                    </a:lnTo>
                    <a:lnTo>
                      <a:pt x="4452" y="3512"/>
                    </a:lnTo>
                    <a:lnTo>
                      <a:pt x="4454" y="3516"/>
                    </a:lnTo>
                    <a:lnTo>
                      <a:pt x="4459" y="3523"/>
                    </a:lnTo>
                    <a:lnTo>
                      <a:pt x="4464" y="3527"/>
                    </a:lnTo>
                    <a:lnTo>
                      <a:pt x="4466" y="3528"/>
                    </a:lnTo>
                    <a:lnTo>
                      <a:pt x="4469" y="3528"/>
                    </a:lnTo>
                    <a:lnTo>
                      <a:pt x="4470" y="3527"/>
                    </a:lnTo>
                    <a:lnTo>
                      <a:pt x="4472" y="3526"/>
                    </a:lnTo>
                    <a:lnTo>
                      <a:pt x="4477" y="3520"/>
                    </a:lnTo>
                    <a:lnTo>
                      <a:pt x="4482" y="3512"/>
                    </a:lnTo>
                    <a:lnTo>
                      <a:pt x="4484" y="3509"/>
                    </a:lnTo>
                    <a:lnTo>
                      <a:pt x="4488" y="3506"/>
                    </a:lnTo>
                    <a:lnTo>
                      <a:pt x="4492" y="3504"/>
                    </a:lnTo>
                    <a:lnTo>
                      <a:pt x="4496" y="3504"/>
                    </a:lnTo>
                    <a:lnTo>
                      <a:pt x="4501" y="3505"/>
                    </a:lnTo>
                    <a:lnTo>
                      <a:pt x="4506" y="3508"/>
                    </a:lnTo>
                    <a:lnTo>
                      <a:pt x="4508" y="3510"/>
                    </a:lnTo>
                    <a:lnTo>
                      <a:pt x="4509" y="3516"/>
                    </a:lnTo>
                    <a:lnTo>
                      <a:pt x="4512" y="3526"/>
                    </a:lnTo>
                    <a:lnTo>
                      <a:pt x="4514" y="3536"/>
                    </a:lnTo>
                    <a:lnTo>
                      <a:pt x="4517" y="3546"/>
                    </a:lnTo>
                    <a:lnTo>
                      <a:pt x="4525" y="3558"/>
                    </a:lnTo>
                    <a:lnTo>
                      <a:pt x="4532" y="3569"/>
                    </a:lnTo>
                    <a:lnTo>
                      <a:pt x="4538" y="3579"/>
                    </a:lnTo>
                    <a:lnTo>
                      <a:pt x="4542" y="3586"/>
                    </a:lnTo>
                    <a:lnTo>
                      <a:pt x="4547" y="3590"/>
                    </a:lnTo>
                    <a:lnTo>
                      <a:pt x="4550" y="3591"/>
                    </a:lnTo>
                    <a:lnTo>
                      <a:pt x="4553" y="3590"/>
                    </a:lnTo>
                    <a:lnTo>
                      <a:pt x="4558" y="3589"/>
                    </a:lnTo>
                    <a:lnTo>
                      <a:pt x="4561" y="3586"/>
                    </a:lnTo>
                    <a:lnTo>
                      <a:pt x="4571" y="3579"/>
                    </a:lnTo>
                    <a:lnTo>
                      <a:pt x="4579" y="3572"/>
                    </a:lnTo>
                    <a:lnTo>
                      <a:pt x="4583" y="3568"/>
                    </a:lnTo>
                    <a:lnTo>
                      <a:pt x="4586" y="3562"/>
                    </a:lnTo>
                    <a:lnTo>
                      <a:pt x="4589" y="3556"/>
                    </a:lnTo>
                    <a:lnTo>
                      <a:pt x="4591" y="3549"/>
                    </a:lnTo>
                    <a:lnTo>
                      <a:pt x="4595" y="3533"/>
                    </a:lnTo>
                    <a:lnTo>
                      <a:pt x="4598" y="3516"/>
                    </a:lnTo>
                    <a:lnTo>
                      <a:pt x="4598" y="3506"/>
                    </a:lnTo>
                    <a:lnTo>
                      <a:pt x="4598" y="3499"/>
                    </a:lnTo>
                    <a:lnTo>
                      <a:pt x="4597" y="3492"/>
                    </a:lnTo>
                    <a:lnTo>
                      <a:pt x="4596" y="3485"/>
                    </a:lnTo>
                    <a:lnTo>
                      <a:pt x="4592" y="3473"/>
                    </a:lnTo>
                    <a:lnTo>
                      <a:pt x="4591" y="3461"/>
                    </a:lnTo>
                    <a:lnTo>
                      <a:pt x="4591" y="3448"/>
                    </a:lnTo>
                    <a:lnTo>
                      <a:pt x="4592" y="3435"/>
                    </a:lnTo>
                    <a:lnTo>
                      <a:pt x="4594" y="3423"/>
                    </a:lnTo>
                    <a:lnTo>
                      <a:pt x="4592" y="3414"/>
                    </a:lnTo>
                    <a:lnTo>
                      <a:pt x="4589" y="3405"/>
                    </a:lnTo>
                    <a:lnTo>
                      <a:pt x="4586" y="3396"/>
                    </a:lnTo>
                    <a:lnTo>
                      <a:pt x="4585" y="3391"/>
                    </a:lnTo>
                    <a:lnTo>
                      <a:pt x="4585" y="3386"/>
                    </a:lnTo>
                    <a:lnTo>
                      <a:pt x="4585" y="3382"/>
                    </a:lnTo>
                    <a:lnTo>
                      <a:pt x="4588" y="3376"/>
                    </a:lnTo>
                    <a:lnTo>
                      <a:pt x="4590" y="3371"/>
                    </a:lnTo>
                    <a:lnTo>
                      <a:pt x="4595" y="3367"/>
                    </a:lnTo>
                    <a:lnTo>
                      <a:pt x="4601" y="3365"/>
                    </a:lnTo>
                    <a:lnTo>
                      <a:pt x="4607" y="3363"/>
                    </a:lnTo>
                    <a:lnTo>
                      <a:pt x="4613" y="3363"/>
                    </a:lnTo>
                    <a:lnTo>
                      <a:pt x="4619" y="3364"/>
                    </a:lnTo>
                    <a:lnTo>
                      <a:pt x="4623" y="3366"/>
                    </a:lnTo>
                    <a:lnTo>
                      <a:pt x="4628" y="3370"/>
                    </a:lnTo>
                    <a:lnTo>
                      <a:pt x="4635" y="3378"/>
                    </a:lnTo>
                    <a:lnTo>
                      <a:pt x="4643" y="3385"/>
                    </a:lnTo>
                    <a:lnTo>
                      <a:pt x="4647" y="3388"/>
                    </a:lnTo>
                    <a:lnTo>
                      <a:pt x="4652" y="3390"/>
                    </a:lnTo>
                    <a:lnTo>
                      <a:pt x="4658" y="3391"/>
                    </a:lnTo>
                    <a:lnTo>
                      <a:pt x="4664" y="3392"/>
                    </a:lnTo>
                    <a:lnTo>
                      <a:pt x="4668" y="3392"/>
                    </a:lnTo>
                    <a:lnTo>
                      <a:pt x="4672" y="3392"/>
                    </a:lnTo>
                    <a:lnTo>
                      <a:pt x="4676" y="3391"/>
                    </a:lnTo>
                    <a:lnTo>
                      <a:pt x="4678" y="3389"/>
                    </a:lnTo>
                    <a:lnTo>
                      <a:pt x="4679" y="3384"/>
                    </a:lnTo>
                    <a:lnTo>
                      <a:pt x="4682" y="3378"/>
                    </a:lnTo>
                    <a:lnTo>
                      <a:pt x="4684" y="3375"/>
                    </a:lnTo>
                    <a:lnTo>
                      <a:pt x="4687" y="3371"/>
                    </a:lnTo>
                    <a:lnTo>
                      <a:pt x="4693" y="3370"/>
                    </a:lnTo>
                    <a:lnTo>
                      <a:pt x="4701" y="3370"/>
                    </a:lnTo>
                    <a:lnTo>
                      <a:pt x="4710" y="3371"/>
                    </a:lnTo>
                    <a:lnTo>
                      <a:pt x="4721" y="3370"/>
                    </a:lnTo>
                    <a:lnTo>
                      <a:pt x="4725" y="3369"/>
                    </a:lnTo>
                    <a:lnTo>
                      <a:pt x="4729" y="3366"/>
                    </a:lnTo>
                    <a:lnTo>
                      <a:pt x="4733" y="3363"/>
                    </a:lnTo>
                    <a:lnTo>
                      <a:pt x="4736" y="3357"/>
                    </a:lnTo>
                    <a:lnTo>
                      <a:pt x="4739" y="3352"/>
                    </a:lnTo>
                    <a:lnTo>
                      <a:pt x="4737" y="3346"/>
                    </a:lnTo>
                    <a:lnTo>
                      <a:pt x="4736" y="3341"/>
                    </a:lnTo>
                    <a:lnTo>
                      <a:pt x="4734" y="3337"/>
                    </a:lnTo>
                    <a:lnTo>
                      <a:pt x="4727" y="3328"/>
                    </a:lnTo>
                    <a:lnTo>
                      <a:pt x="4721" y="3320"/>
                    </a:lnTo>
                    <a:lnTo>
                      <a:pt x="4718" y="3318"/>
                    </a:lnTo>
                    <a:lnTo>
                      <a:pt x="4717" y="3314"/>
                    </a:lnTo>
                    <a:lnTo>
                      <a:pt x="4717" y="3312"/>
                    </a:lnTo>
                    <a:lnTo>
                      <a:pt x="4717" y="3308"/>
                    </a:lnTo>
                    <a:lnTo>
                      <a:pt x="4721" y="3302"/>
                    </a:lnTo>
                    <a:lnTo>
                      <a:pt x="4728" y="3296"/>
                    </a:lnTo>
                    <a:lnTo>
                      <a:pt x="4735" y="3290"/>
                    </a:lnTo>
                    <a:lnTo>
                      <a:pt x="4740" y="3283"/>
                    </a:lnTo>
                    <a:lnTo>
                      <a:pt x="4742" y="3275"/>
                    </a:lnTo>
                    <a:lnTo>
                      <a:pt x="4747" y="3260"/>
                    </a:lnTo>
                    <a:lnTo>
                      <a:pt x="4750" y="3245"/>
                    </a:lnTo>
                    <a:lnTo>
                      <a:pt x="4752" y="3228"/>
                    </a:lnTo>
                    <a:lnTo>
                      <a:pt x="4752" y="3221"/>
                    </a:lnTo>
                    <a:lnTo>
                      <a:pt x="4752" y="3214"/>
                    </a:lnTo>
                    <a:lnTo>
                      <a:pt x="4749" y="3207"/>
                    </a:lnTo>
                    <a:lnTo>
                      <a:pt x="4747" y="3201"/>
                    </a:lnTo>
                    <a:lnTo>
                      <a:pt x="4740" y="3188"/>
                    </a:lnTo>
                    <a:lnTo>
                      <a:pt x="4733" y="3177"/>
                    </a:lnTo>
                    <a:lnTo>
                      <a:pt x="4728" y="3173"/>
                    </a:lnTo>
                    <a:lnTo>
                      <a:pt x="4724" y="3168"/>
                    </a:lnTo>
                    <a:lnTo>
                      <a:pt x="4721" y="3165"/>
                    </a:lnTo>
                    <a:lnTo>
                      <a:pt x="4717" y="3163"/>
                    </a:lnTo>
                    <a:lnTo>
                      <a:pt x="4709" y="3161"/>
                    </a:lnTo>
                    <a:lnTo>
                      <a:pt x="4697" y="3157"/>
                    </a:lnTo>
                    <a:lnTo>
                      <a:pt x="4684" y="3153"/>
                    </a:lnTo>
                    <a:lnTo>
                      <a:pt x="4671" y="3149"/>
                    </a:lnTo>
                    <a:lnTo>
                      <a:pt x="4659" y="3142"/>
                    </a:lnTo>
                    <a:lnTo>
                      <a:pt x="4648" y="3134"/>
                    </a:lnTo>
                    <a:lnTo>
                      <a:pt x="4642" y="3131"/>
                    </a:lnTo>
                    <a:lnTo>
                      <a:pt x="4638" y="3129"/>
                    </a:lnTo>
                    <a:lnTo>
                      <a:pt x="4634" y="3127"/>
                    </a:lnTo>
                    <a:lnTo>
                      <a:pt x="4630" y="3126"/>
                    </a:lnTo>
                    <a:lnTo>
                      <a:pt x="4624" y="3126"/>
                    </a:lnTo>
                    <a:lnTo>
                      <a:pt x="4620" y="3127"/>
                    </a:lnTo>
                    <a:lnTo>
                      <a:pt x="4617" y="3129"/>
                    </a:lnTo>
                    <a:lnTo>
                      <a:pt x="4614" y="3131"/>
                    </a:lnTo>
                    <a:lnTo>
                      <a:pt x="4609" y="3133"/>
                    </a:lnTo>
                    <a:lnTo>
                      <a:pt x="4607" y="3133"/>
                    </a:lnTo>
                    <a:lnTo>
                      <a:pt x="4605" y="3131"/>
                    </a:lnTo>
                    <a:lnTo>
                      <a:pt x="4604" y="3129"/>
                    </a:lnTo>
                    <a:lnTo>
                      <a:pt x="4604" y="3124"/>
                    </a:lnTo>
                    <a:lnTo>
                      <a:pt x="4604" y="3118"/>
                    </a:lnTo>
                    <a:lnTo>
                      <a:pt x="4607" y="3102"/>
                    </a:lnTo>
                    <a:lnTo>
                      <a:pt x="4609" y="3088"/>
                    </a:lnTo>
                    <a:lnTo>
                      <a:pt x="4611" y="3074"/>
                    </a:lnTo>
                    <a:lnTo>
                      <a:pt x="4613" y="3061"/>
                    </a:lnTo>
                    <a:lnTo>
                      <a:pt x="4613" y="3055"/>
                    </a:lnTo>
                    <a:lnTo>
                      <a:pt x="4613" y="3050"/>
                    </a:lnTo>
                    <a:lnTo>
                      <a:pt x="4611" y="3045"/>
                    </a:lnTo>
                    <a:lnTo>
                      <a:pt x="4609" y="3041"/>
                    </a:lnTo>
                    <a:lnTo>
                      <a:pt x="4607" y="3037"/>
                    </a:lnTo>
                    <a:lnTo>
                      <a:pt x="4603" y="3033"/>
                    </a:lnTo>
                    <a:lnTo>
                      <a:pt x="4598" y="3030"/>
                    </a:lnTo>
                    <a:lnTo>
                      <a:pt x="4591" y="3025"/>
                    </a:lnTo>
                    <a:lnTo>
                      <a:pt x="4578" y="3018"/>
                    </a:lnTo>
                    <a:lnTo>
                      <a:pt x="4570" y="3011"/>
                    </a:lnTo>
                    <a:lnTo>
                      <a:pt x="4569" y="3008"/>
                    </a:lnTo>
                    <a:lnTo>
                      <a:pt x="4569" y="3006"/>
                    </a:lnTo>
                    <a:lnTo>
                      <a:pt x="4570" y="3005"/>
                    </a:lnTo>
                    <a:lnTo>
                      <a:pt x="4575" y="3004"/>
                    </a:lnTo>
                    <a:lnTo>
                      <a:pt x="4585" y="3004"/>
                    </a:lnTo>
                    <a:lnTo>
                      <a:pt x="4595" y="3003"/>
                    </a:lnTo>
                    <a:lnTo>
                      <a:pt x="4598" y="3001"/>
                    </a:lnTo>
                    <a:lnTo>
                      <a:pt x="4602" y="3000"/>
                    </a:lnTo>
                    <a:lnTo>
                      <a:pt x="4604" y="2997"/>
                    </a:lnTo>
                    <a:lnTo>
                      <a:pt x="4604" y="2993"/>
                    </a:lnTo>
                    <a:lnTo>
                      <a:pt x="4604" y="2980"/>
                    </a:lnTo>
                    <a:lnTo>
                      <a:pt x="4603" y="2964"/>
                    </a:lnTo>
                    <a:lnTo>
                      <a:pt x="4603" y="2957"/>
                    </a:lnTo>
                    <a:lnTo>
                      <a:pt x="4604" y="2949"/>
                    </a:lnTo>
                    <a:lnTo>
                      <a:pt x="4605" y="2943"/>
                    </a:lnTo>
                    <a:lnTo>
                      <a:pt x="4608" y="2937"/>
                    </a:lnTo>
                    <a:lnTo>
                      <a:pt x="4611" y="2932"/>
                    </a:lnTo>
                    <a:lnTo>
                      <a:pt x="4615" y="2930"/>
                    </a:lnTo>
                    <a:lnTo>
                      <a:pt x="4620" y="2928"/>
                    </a:lnTo>
                    <a:lnTo>
                      <a:pt x="4624" y="2928"/>
                    </a:lnTo>
                    <a:lnTo>
                      <a:pt x="4633" y="2926"/>
                    </a:lnTo>
                    <a:lnTo>
                      <a:pt x="4641" y="2926"/>
                    </a:lnTo>
                    <a:lnTo>
                      <a:pt x="4648" y="2925"/>
                    </a:lnTo>
                    <a:lnTo>
                      <a:pt x="4652" y="2924"/>
                    </a:lnTo>
                    <a:lnTo>
                      <a:pt x="4654" y="2919"/>
                    </a:lnTo>
                    <a:lnTo>
                      <a:pt x="4654" y="2912"/>
                    </a:lnTo>
                    <a:lnTo>
                      <a:pt x="4655" y="2904"/>
                    </a:lnTo>
                    <a:lnTo>
                      <a:pt x="4655" y="2896"/>
                    </a:lnTo>
                    <a:lnTo>
                      <a:pt x="4658" y="2888"/>
                    </a:lnTo>
                    <a:lnTo>
                      <a:pt x="4661" y="2882"/>
                    </a:lnTo>
                    <a:lnTo>
                      <a:pt x="4664" y="2880"/>
                    </a:lnTo>
                    <a:lnTo>
                      <a:pt x="4665" y="2875"/>
                    </a:lnTo>
                    <a:lnTo>
                      <a:pt x="4665" y="2872"/>
                    </a:lnTo>
                    <a:lnTo>
                      <a:pt x="4665" y="2867"/>
                    </a:lnTo>
                    <a:lnTo>
                      <a:pt x="4665" y="2862"/>
                    </a:lnTo>
                    <a:lnTo>
                      <a:pt x="4664" y="2859"/>
                    </a:lnTo>
                    <a:lnTo>
                      <a:pt x="4662" y="2855"/>
                    </a:lnTo>
                    <a:lnTo>
                      <a:pt x="4660" y="2853"/>
                    </a:lnTo>
                    <a:lnTo>
                      <a:pt x="4653" y="2850"/>
                    </a:lnTo>
                    <a:lnTo>
                      <a:pt x="4643" y="2848"/>
                    </a:lnTo>
                    <a:lnTo>
                      <a:pt x="4639" y="2847"/>
                    </a:lnTo>
                    <a:lnTo>
                      <a:pt x="4634" y="2844"/>
                    </a:lnTo>
                    <a:lnTo>
                      <a:pt x="4632" y="2842"/>
                    </a:lnTo>
                    <a:lnTo>
                      <a:pt x="4629" y="2839"/>
                    </a:lnTo>
                    <a:lnTo>
                      <a:pt x="4628" y="2834"/>
                    </a:lnTo>
                    <a:lnTo>
                      <a:pt x="4627" y="2830"/>
                    </a:lnTo>
                    <a:lnTo>
                      <a:pt x="4628" y="2825"/>
                    </a:lnTo>
                    <a:lnTo>
                      <a:pt x="4629" y="2821"/>
                    </a:lnTo>
                    <a:lnTo>
                      <a:pt x="4630" y="2817"/>
                    </a:lnTo>
                    <a:lnTo>
                      <a:pt x="4633" y="2816"/>
                    </a:lnTo>
                    <a:lnTo>
                      <a:pt x="4635" y="2816"/>
                    </a:lnTo>
                    <a:lnTo>
                      <a:pt x="4639" y="2818"/>
                    </a:lnTo>
                    <a:lnTo>
                      <a:pt x="4642" y="2821"/>
                    </a:lnTo>
                    <a:lnTo>
                      <a:pt x="4646" y="2822"/>
                    </a:lnTo>
                    <a:lnTo>
                      <a:pt x="4648" y="2823"/>
                    </a:lnTo>
                    <a:lnTo>
                      <a:pt x="4652" y="2822"/>
                    </a:lnTo>
                    <a:lnTo>
                      <a:pt x="4654" y="2821"/>
                    </a:lnTo>
                    <a:lnTo>
                      <a:pt x="4657" y="2818"/>
                    </a:lnTo>
                    <a:lnTo>
                      <a:pt x="4659" y="2814"/>
                    </a:lnTo>
                    <a:lnTo>
                      <a:pt x="4660" y="2809"/>
                    </a:lnTo>
                    <a:lnTo>
                      <a:pt x="4661" y="2804"/>
                    </a:lnTo>
                    <a:lnTo>
                      <a:pt x="4662" y="2798"/>
                    </a:lnTo>
                    <a:lnTo>
                      <a:pt x="4661" y="2792"/>
                    </a:lnTo>
                    <a:lnTo>
                      <a:pt x="4661" y="2787"/>
                    </a:lnTo>
                    <a:lnTo>
                      <a:pt x="4659" y="2777"/>
                    </a:lnTo>
                    <a:lnTo>
                      <a:pt x="4657" y="2767"/>
                    </a:lnTo>
                    <a:lnTo>
                      <a:pt x="4655" y="2762"/>
                    </a:lnTo>
                    <a:lnTo>
                      <a:pt x="4655" y="2760"/>
                    </a:lnTo>
                    <a:lnTo>
                      <a:pt x="4657" y="2758"/>
                    </a:lnTo>
                    <a:lnTo>
                      <a:pt x="4658" y="2755"/>
                    </a:lnTo>
                    <a:lnTo>
                      <a:pt x="4662" y="2754"/>
                    </a:lnTo>
                    <a:lnTo>
                      <a:pt x="4671" y="2755"/>
                    </a:lnTo>
                    <a:lnTo>
                      <a:pt x="4680" y="2756"/>
                    </a:lnTo>
                    <a:lnTo>
                      <a:pt x="4686" y="2756"/>
                    </a:lnTo>
                    <a:lnTo>
                      <a:pt x="4691" y="2756"/>
                    </a:lnTo>
                    <a:lnTo>
                      <a:pt x="4697" y="2753"/>
                    </a:lnTo>
                    <a:lnTo>
                      <a:pt x="4703" y="2747"/>
                    </a:lnTo>
                    <a:lnTo>
                      <a:pt x="4710" y="2743"/>
                    </a:lnTo>
                    <a:lnTo>
                      <a:pt x="4715" y="2742"/>
                    </a:lnTo>
                    <a:lnTo>
                      <a:pt x="4718" y="2742"/>
                    </a:lnTo>
                    <a:lnTo>
                      <a:pt x="4723" y="2743"/>
                    </a:lnTo>
                    <a:lnTo>
                      <a:pt x="4727" y="2747"/>
                    </a:lnTo>
                    <a:lnTo>
                      <a:pt x="4735" y="2753"/>
                    </a:lnTo>
                    <a:lnTo>
                      <a:pt x="4745" y="2758"/>
                    </a:lnTo>
                    <a:lnTo>
                      <a:pt x="4754" y="2761"/>
                    </a:lnTo>
                    <a:lnTo>
                      <a:pt x="4766" y="2762"/>
                    </a:lnTo>
                    <a:lnTo>
                      <a:pt x="4774" y="2762"/>
                    </a:lnTo>
                    <a:lnTo>
                      <a:pt x="4783" y="2762"/>
                    </a:lnTo>
                    <a:close/>
                  </a:path>
                </a:pathLst>
              </a:custGeom>
              <a:solidFill>
                <a:srgbClr val="BFBFBF">
                  <a:alpha val="100000"/>
                </a:srgbClr>
              </a:solidFill>
              <a:ln w="9525" cap="flat" cmpd="sng">
                <a:solidFill>
                  <a:schemeClr val="bg1">
                    <a:alpha val="100000"/>
                  </a:schemeClr>
                </a:solidFill>
                <a:prstDash val="solid"/>
                <a:bevel/>
                <a:headEnd type="none" w="med" len="med"/>
                <a:tailEnd type="none" w="med" len="med"/>
              </a:ln>
            </p:spPr>
            <p:txBody>
              <a:bodyPr/>
              <a:lstStyle/>
              <a:p>
                <a:endParaRPr lang="zh-CN" altLang="en-US"/>
              </a:p>
            </p:txBody>
          </p:sp>
          <p:sp>
            <p:nvSpPr>
              <p:cNvPr id="44077" name="四川"/>
              <p:cNvSpPr/>
              <p:nvPr/>
            </p:nvSpPr>
            <p:spPr>
              <a:xfrm>
                <a:off x="1933600" y="2219441"/>
                <a:ext cx="1057288" cy="98112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4006" h="3723">
                    <a:moveTo>
                      <a:pt x="3509" y="1987"/>
                    </a:moveTo>
                    <a:lnTo>
                      <a:pt x="3516" y="1975"/>
                    </a:lnTo>
                    <a:lnTo>
                      <a:pt x="3525" y="1965"/>
                    </a:lnTo>
                    <a:lnTo>
                      <a:pt x="3532" y="1954"/>
                    </a:lnTo>
                    <a:lnTo>
                      <a:pt x="3540" y="1943"/>
                    </a:lnTo>
                    <a:lnTo>
                      <a:pt x="3549" y="1928"/>
                    </a:lnTo>
                    <a:lnTo>
                      <a:pt x="3557" y="1914"/>
                    </a:lnTo>
                    <a:lnTo>
                      <a:pt x="3568" y="1900"/>
                    </a:lnTo>
                    <a:lnTo>
                      <a:pt x="3582" y="1882"/>
                    </a:lnTo>
                    <a:lnTo>
                      <a:pt x="3589" y="1872"/>
                    </a:lnTo>
                    <a:lnTo>
                      <a:pt x="3595" y="1863"/>
                    </a:lnTo>
                    <a:lnTo>
                      <a:pt x="3601" y="1853"/>
                    </a:lnTo>
                    <a:lnTo>
                      <a:pt x="3603" y="1845"/>
                    </a:lnTo>
                    <a:lnTo>
                      <a:pt x="3604" y="1838"/>
                    </a:lnTo>
                    <a:lnTo>
                      <a:pt x="3602" y="1832"/>
                    </a:lnTo>
                    <a:lnTo>
                      <a:pt x="3600" y="1826"/>
                    </a:lnTo>
                    <a:lnTo>
                      <a:pt x="3596" y="1820"/>
                    </a:lnTo>
                    <a:lnTo>
                      <a:pt x="3593" y="1815"/>
                    </a:lnTo>
                    <a:lnTo>
                      <a:pt x="3590" y="1809"/>
                    </a:lnTo>
                    <a:lnTo>
                      <a:pt x="3588" y="1805"/>
                    </a:lnTo>
                    <a:lnTo>
                      <a:pt x="3587" y="1799"/>
                    </a:lnTo>
                    <a:lnTo>
                      <a:pt x="3587" y="1796"/>
                    </a:lnTo>
                    <a:lnTo>
                      <a:pt x="3588" y="1794"/>
                    </a:lnTo>
                    <a:lnTo>
                      <a:pt x="3588" y="1790"/>
                    </a:lnTo>
                    <a:lnTo>
                      <a:pt x="3590" y="1788"/>
                    </a:lnTo>
                    <a:lnTo>
                      <a:pt x="3593" y="1787"/>
                    </a:lnTo>
                    <a:lnTo>
                      <a:pt x="3595" y="1786"/>
                    </a:lnTo>
                    <a:lnTo>
                      <a:pt x="3600" y="1782"/>
                    </a:lnTo>
                    <a:lnTo>
                      <a:pt x="3602" y="1777"/>
                    </a:lnTo>
                    <a:lnTo>
                      <a:pt x="3602" y="1762"/>
                    </a:lnTo>
                    <a:lnTo>
                      <a:pt x="3601" y="1745"/>
                    </a:lnTo>
                    <a:lnTo>
                      <a:pt x="3601" y="1743"/>
                    </a:lnTo>
                    <a:lnTo>
                      <a:pt x="3601" y="1741"/>
                    </a:lnTo>
                    <a:lnTo>
                      <a:pt x="3601" y="1738"/>
                    </a:lnTo>
                    <a:lnTo>
                      <a:pt x="3602" y="1735"/>
                    </a:lnTo>
                    <a:lnTo>
                      <a:pt x="3604" y="1731"/>
                    </a:lnTo>
                    <a:lnTo>
                      <a:pt x="3608" y="1730"/>
                    </a:lnTo>
                    <a:lnTo>
                      <a:pt x="3610" y="1729"/>
                    </a:lnTo>
                    <a:lnTo>
                      <a:pt x="3614" y="1729"/>
                    </a:lnTo>
                    <a:lnTo>
                      <a:pt x="3626" y="1736"/>
                    </a:lnTo>
                    <a:lnTo>
                      <a:pt x="3639" y="1745"/>
                    </a:lnTo>
                    <a:lnTo>
                      <a:pt x="3643" y="1748"/>
                    </a:lnTo>
                    <a:lnTo>
                      <a:pt x="3648" y="1751"/>
                    </a:lnTo>
                    <a:lnTo>
                      <a:pt x="3653" y="1751"/>
                    </a:lnTo>
                    <a:lnTo>
                      <a:pt x="3657" y="1750"/>
                    </a:lnTo>
                    <a:lnTo>
                      <a:pt x="3666" y="1742"/>
                    </a:lnTo>
                    <a:lnTo>
                      <a:pt x="3675" y="1732"/>
                    </a:lnTo>
                    <a:lnTo>
                      <a:pt x="3677" y="1731"/>
                    </a:lnTo>
                    <a:lnTo>
                      <a:pt x="3679" y="1731"/>
                    </a:lnTo>
                    <a:lnTo>
                      <a:pt x="3682" y="1732"/>
                    </a:lnTo>
                    <a:lnTo>
                      <a:pt x="3683" y="1735"/>
                    </a:lnTo>
                    <a:lnTo>
                      <a:pt x="3685" y="1739"/>
                    </a:lnTo>
                    <a:lnTo>
                      <a:pt x="3686" y="1746"/>
                    </a:lnTo>
                    <a:lnTo>
                      <a:pt x="3688" y="1751"/>
                    </a:lnTo>
                    <a:lnTo>
                      <a:pt x="3690" y="1756"/>
                    </a:lnTo>
                    <a:lnTo>
                      <a:pt x="3692" y="1760"/>
                    </a:lnTo>
                    <a:lnTo>
                      <a:pt x="3695" y="1763"/>
                    </a:lnTo>
                    <a:lnTo>
                      <a:pt x="3700" y="1765"/>
                    </a:lnTo>
                    <a:lnTo>
                      <a:pt x="3704" y="1769"/>
                    </a:lnTo>
                    <a:lnTo>
                      <a:pt x="3709" y="1770"/>
                    </a:lnTo>
                    <a:lnTo>
                      <a:pt x="3714" y="1771"/>
                    </a:lnTo>
                    <a:lnTo>
                      <a:pt x="3720" y="1771"/>
                    </a:lnTo>
                    <a:lnTo>
                      <a:pt x="3725" y="1771"/>
                    </a:lnTo>
                    <a:lnTo>
                      <a:pt x="3729" y="1770"/>
                    </a:lnTo>
                    <a:lnTo>
                      <a:pt x="3734" y="1768"/>
                    </a:lnTo>
                    <a:lnTo>
                      <a:pt x="3738" y="1765"/>
                    </a:lnTo>
                    <a:lnTo>
                      <a:pt x="3741" y="1761"/>
                    </a:lnTo>
                    <a:lnTo>
                      <a:pt x="3742" y="1755"/>
                    </a:lnTo>
                    <a:lnTo>
                      <a:pt x="3744" y="1749"/>
                    </a:lnTo>
                    <a:lnTo>
                      <a:pt x="3745" y="1743"/>
                    </a:lnTo>
                    <a:lnTo>
                      <a:pt x="3745" y="1737"/>
                    </a:lnTo>
                    <a:lnTo>
                      <a:pt x="3746" y="1729"/>
                    </a:lnTo>
                    <a:lnTo>
                      <a:pt x="3748" y="1720"/>
                    </a:lnTo>
                    <a:lnTo>
                      <a:pt x="3753" y="1713"/>
                    </a:lnTo>
                    <a:lnTo>
                      <a:pt x="3757" y="1707"/>
                    </a:lnTo>
                    <a:lnTo>
                      <a:pt x="3761" y="1701"/>
                    </a:lnTo>
                    <a:lnTo>
                      <a:pt x="3765" y="1699"/>
                    </a:lnTo>
                    <a:lnTo>
                      <a:pt x="3777" y="1692"/>
                    </a:lnTo>
                    <a:lnTo>
                      <a:pt x="3788" y="1683"/>
                    </a:lnTo>
                    <a:lnTo>
                      <a:pt x="3791" y="1679"/>
                    </a:lnTo>
                    <a:lnTo>
                      <a:pt x="3795" y="1675"/>
                    </a:lnTo>
                    <a:lnTo>
                      <a:pt x="3797" y="1670"/>
                    </a:lnTo>
                    <a:lnTo>
                      <a:pt x="3799" y="1666"/>
                    </a:lnTo>
                    <a:lnTo>
                      <a:pt x="3796" y="1651"/>
                    </a:lnTo>
                    <a:lnTo>
                      <a:pt x="3793" y="1637"/>
                    </a:lnTo>
                    <a:lnTo>
                      <a:pt x="3796" y="1632"/>
                    </a:lnTo>
                    <a:lnTo>
                      <a:pt x="3801" y="1628"/>
                    </a:lnTo>
                    <a:lnTo>
                      <a:pt x="3807" y="1624"/>
                    </a:lnTo>
                    <a:lnTo>
                      <a:pt x="3812" y="1619"/>
                    </a:lnTo>
                    <a:lnTo>
                      <a:pt x="3820" y="1612"/>
                    </a:lnTo>
                    <a:lnTo>
                      <a:pt x="3823" y="1606"/>
                    </a:lnTo>
                    <a:lnTo>
                      <a:pt x="3823" y="1601"/>
                    </a:lnTo>
                    <a:lnTo>
                      <a:pt x="3821" y="1598"/>
                    </a:lnTo>
                    <a:lnTo>
                      <a:pt x="3818" y="1593"/>
                    </a:lnTo>
                    <a:lnTo>
                      <a:pt x="3816" y="1590"/>
                    </a:lnTo>
                    <a:lnTo>
                      <a:pt x="3815" y="1586"/>
                    </a:lnTo>
                    <a:lnTo>
                      <a:pt x="3815" y="1581"/>
                    </a:lnTo>
                    <a:lnTo>
                      <a:pt x="3817" y="1578"/>
                    </a:lnTo>
                    <a:lnTo>
                      <a:pt x="3818" y="1575"/>
                    </a:lnTo>
                    <a:lnTo>
                      <a:pt x="3834" y="1560"/>
                    </a:lnTo>
                    <a:lnTo>
                      <a:pt x="3847" y="1544"/>
                    </a:lnTo>
                    <a:lnTo>
                      <a:pt x="3853" y="1535"/>
                    </a:lnTo>
                    <a:lnTo>
                      <a:pt x="3859" y="1525"/>
                    </a:lnTo>
                    <a:lnTo>
                      <a:pt x="3866" y="1511"/>
                    </a:lnTo>
                    <a:lnTo>
                      <a:pt x="3871" y="1494"/>
                    </a:lnTo>
                    <a:lnTo>
                      <a:pt x="3873" y="1490"/>
                    </a:lnTo>
                    <a:lnTo>
                      <a:pt x="3875" y="1485"/>
                    </a:lnTo>
                    <a:lnTo>
                      <a:pt x="3879" y="1480"/>
                    </a:lnTo>
                    <a:lnTo>
                      <a:pt x="3883" y="1475"/>
                    </a:lnTo>
                    <a:lnTo>
                      <a:pt x="3891" y="1468"/>
                    </a:lnTo>
                    <a:lnTo>
                      <a:pt x="3900" y="1459"/>
                    </a:lnTo>
                    <a:lnTo>
                      <a:pt x="3909" y="1443"/>
                    </a:lnTo>
                    <a:lnTo>
                      <a:pt x="3918" y="1428"/>
                    </a:lnTo>
                    <a:lnTo>
                      <a:pt x="3924" y="1423"/>
                    </a:lnTo>
                    <a:lnTo>
                      <a:pt x="3933" y="1420"/>
                    </a:lnTo>
                    <a:lnTo>
                      <a:pt x="3942" y="1416"/>
                    </a:lnTo>
                    <a:lnTo>
                      <a:pt x="3953" y="1412"/>
                    </a:lnTo>
                    <a:lnTo>
                      <a:pt x="3963" y="1409"/>
                    </a:lnTo>
                    <a:lnTo>
                      <a:pt x="3973" y="1405"/>
                    </a:lnTo>
                    <a:lnTo>
                      <a:pt x="3980" y="1401"/>
                    </a:lnTo>
                    <a:lnTo>
                      <a:pt x="3985" y="1395"/>
                    </a:lnTo>
                    <a:lnTo>
                      <a:pt x="3988" y="1390"/>
                    </a:lnTo>
                    <a:lnTo>
                      <a:pt x="3991" y="1382"/>
                    </a:lnTo>
                    <a:lnTo>
                      <a:pt x="3992" y="1373"/>
                    </a:lnTo>
                    <a:lnTo>
                      <a:pt x="3993" y="1365"/>
                    </a:lnTo>
                    <a:lnTo>
                      <a:pt x="3994" y="1357"/>
                    </a:lnTo>
                    <a:lnTo>
                      <a:pt x="3994" y="1351"/>
                    </a:lnTo>
                    <a:lnTo>
                      <a:pt x="3992" y="1349"/>
                    </a:lnTo>
                    <a:lnTo>
                      <a:pt x="3990" y="1348"/>
                    </a:lnTo>
                    <a:lnTo>
                      <a:pt x="3987" y="1348"/>
                    </a:lnTo>
                    <a:lnTo>
                      <a:pt x="3985" y="1348"/>
                    </a:lnTo>
                    <a:lnTo>
                      <a:pt x="3979" y="1349"/>
                    </a:lnTo>
                    <a:lnTo>
                      <a:pt x="3973" y="1351"/>
                    </a:lnTo>
                    <a:lnTo>
                      <a:pt x="3968" y="1351"/>
                    </a:lnTo>
                    <a:lnTo>
                      <a:pt x="3965" y="1351"/>
                    </a:lnTo>
                    <a:lnTo>
                      <a:pt x="3962" y="1349"/>
                    </a:lnTo>
                    <a:lnTo>
                      <a:pt x="3961" y="1348"/>
                    </a:lnTo>
                    <a:lnTo>
                      <a:pt x="3955" y="1338"/>
                    </a:lnTo>
                    <a:lnTo>
                      <a:pt x="3949" y="1329"/>
                    </a:lnTo>
                    <a:lnTo>
                      <a:pt x="3941" y="1321"/>
                    </a:lnTo>
                    <a:lnTo>
                      <a:pt x="3930" y="1313"/>
                    </a:lnTo>
                    <a:lnTo>
                      <a:pt x="3922" y="1304"/>
                    </a:lnTo>
                    <a:lnTo>
                      <a:pt x="3911" y="1297"/>
                    </a:lnTo>
                    <a:lnTo>
                      <a:pt x="3902" y="1290"/>
                    </a:lnTo>
                    <a:lnTo>
                      <a:pt x="3895" y="1282"/>
                    </a:lnTo>
                    <a:lnTo>
                      <a:pt x="3890" y="1275"/>
                    </a:lnTo>
                    <a:lnTo>
                      <a:pt x="3887" y="1266"/>
                    </a:lnTo>
                    <a:lnTo>
                      <a:pt x="3887" y="1260"/>
                    </a:lnTo>
                    <a:lnTo>
                      <a:pt x="3887" y="1254"/>
                    </a:lnTo>
                    <a:lnTo>
                      <a:pt x="3889" y="1251"/>
                    </a:lnTo>
                    <a:lnTo>
                      <a:pt x="3892" y="1243"/>
                    </a:lnTo>
                    <a:lnTo>
                      <a:pt x="3897" y="1237"/>
                    </a:lnTo>
                    <a:lnTo>
                      <a:pt x="3900" y="1232"/>
                    </a:lnTo>
                    <a:lnTo>
                      <a:pt x="3904" y="1228"/>
                    </a:lnTo>
                    <a:lnTo>
                      <a:pt x="3910" y="1223"/>
                    </a:lnTo>
                    <a:lnTo>
                      <a:pt x="3914" y="1223"/>
                    </a:lnTo>
                    <a:lnTo>
                      <a:pt x="3918" y="1222"/>
                    </a:lnTo>
                    <a:lnTo>
                      <a:pt x="3924" y="1222"/>
                    </a:lnTo>
                    <a:lnTo>
                      <a:pt x="3930" y="1222"/>
                    </a:lnTo>
                    <a:lnTo>
                      <a:pt x="3934" y="1221"/>
                    </a:lnTo>
                    <a:lnTo>
                      <a:pt x="3937" y="1221"/>
                    </a:lnTo>
                    <a:lnTo>
                      <a:pt x="3943" y="1219"/>
                    </a:lnTo>
                    <a:lnTo>
                      <a:pt x="3949" y="1215"/>
                    </a:lnTo>
                    <a:lnTo>
                      <a:pt x="3954" y="1210"/>
                    </a:lnTo>
                    <a:lnTo>
                      <a:pt x="3958" y="1207"/>
                    </a:lnTo>
                    <a:lnTo>
                      <a:pt x="3961" y="1203"/>
                    </a:lnTo>
                    <a:lnTo>
                      <a:pt x="3963" y="1200"/>
                    </a:lnTo>
                    <a:lnTo>
                      <a:pt x="3967" y="1195"/>
                    </a:lnTo>
                    <a:lnTo>
                      <a:pt x="3968" y="1190"/>
                    </a:lnTo>
                    <a:lnTo>
                      <a:pt x="3968" y="1182"/>
                    </a:lnTo>
                    <a:lnTo>
                      <a:pt x="3968" y="1175"/>
                    </a:lnTo>
                    <a:lnTo>
                      <a:pt x="3968" y="1174"/>
                    </a:lnTo>
                    <a:lnTo>
                      <a:pt x="3969" y="1171"/>
                    </a:lnTo>
                    <a:lnTo>
                      <a:pt x="3972" y="1170"/>
                    </a:lnTo>
                    <a:lnTo>
                      <a:pt x="3975" y="1170"/>
                    </a:lnTo>
                    <a:lnTo>
                      <a:pt x="3985" y="1171"/>
                    </a:lnTo>
                    <a:lnTo>
                      <a:pt x="3998" y="1175"/>
                    </a:lnTo>
                    <a:lnTo>
                      <a:pt x="4004" y="1176"/>
                    </a:lnTo>
                    <a:lnTo>
                      <a:pt x="4006" y="1177"/>
                    </a:lnTo>
                    <a:lnTo>
                      <a:pt x="4006" y="1175"/>
                    </a:lnTo>
                    <a:lnTo>
                      <a:pt x="4006" y="1172"/>
                    </a:lnTo>
                    <a:lnTo>
                      <a:pt x="4004" y="1166"/>
                    </a:lnTo>
                    <a:lnTo>
                      <a:pt x="4000" y="1160"/>
                    </a:lnTo>
                    <a:lnTo>
                      <a:pt x="3994" y="1152"/>
                    </a:lnTo>
                    <a:lnTo>
                      <a:pt x="3987" y="1145"/>
                    </a:lnTo>
                    <a:lnTo>
                      <a:pt x="3979" y="1138"/>
                    </a:lnTo>
                    <a:lnTo>
                      <a:pt x="3973" y="1134"/>
                    </a:lnTo>
                    <a:lnTo>
                      <a:pt x="3966" y="1132"/>
                    </a:lnTo>
                    <a:lnTo>
                      <a:pt x="3956" y="1132"/>
                    </a:lnTo>
                    <a:lnTo>
                      <a:pt x="3942" y="1136"/>
                    </a:lnTo>
                    <a:lnTo>
                      <a:pt x="3930" y="1137"/>
                    </a:lnTo>
                    <a:lnTo>
                      <a:pt x="3919" y="1131"/>
                    </a:lnTo>
                    <a:lnTo>
                      <a:pt x="3909" y="1127"/>
                    </a:lnTo>
                    <a:lnTo>
                      <a:pt x="3897" y="1131"/>
                    </a:lnTo>
                    <a:lnTo>
                      <a:pt x="3886" y="1137"/>
                    </a:lnTo>
                    <a:lnTo>
                      <a:pt x="3875" y="1143"/>
                    </a:lnTo>
                    <a:lnTo>
                      <a:pt x="3865" y="1146"/>
                    </a:lnTo>
                    <a:lnTo>
                      <a:pt x="3854" y="1146"/>
                    </a:lnTo>
                    <a:lnTo>
                      <a:pt x="3840" y="1145"/>
                    </a:lnTo>
                    <a:lnTo>
                      <a:pt x="3832" y="1145"/>
                    </a:lnTo>
                    <a:lnTo>
                      <a:pt x="3824" y="1145"/>
                    </a:lnTo>
                    <a:lnTo>
                      <a:pt x="3818" y="1146"/>
                    </a:lnTo>
                    <a:lnTo>
                      <a:pt x="3812" y="1150"/>
                    </a:lnTo>
                    <a:lnTo>
                      <a:pt x="3809" y="1153"/>
                    </a:lnTo>
                    <a:lnTo>
                      <a:pt x="3807" y="1159"/>
                    </a:lnTo>
                    <a:lnTo>
                      <a:pt x="3805" y="1164"/>
                    </a:lnTo>
                    <a:lnTo>
                      <a:pt x="3804" y="1170"/>
                    </a:lnTo>
                    <a:lnTo>
                      <a:pt x="3802" y="1176"/>
                    </a:lnTo>
                    <a:lnTo>
                      <a:pt x="3798" y="1181"/>
                    </a:lnTo>
                    <a:lnTo>
                      <a:pt x="3797" y="1182"/>
                    </a:lnTo>
                    <a:lnTo>
                      <a:pt x="3795" y="1181"/>
                    </a:lnTo>
                    <a:lnTo>
                      <a:pt x="3792" y="1180"/>
                    </a:lnTo>
                    <a:lnTo>
                      <a:pt x="3789" y="1178"/>
                    </a:lnTo>
                    <a:lnTo>
                      <a:pt x="3778" y="1171"/>
                    </a:lnTo>
                    <a:lnTo>
                      <a:pt x="3766" y="1163"/>
                    </a:lnTo>
                    <a:lnTo>
                      <a:pt x="3755" y="1153"/>
                    </a:lnTo>
                    <a:lnTo>
                      <a:pt x="3744" y="1143"/>
                    </a:lnTo>
                    <a:lnTo>
                      <a:pt x="3735" y="1133"/>
                    </a:lnTo>
                    <a:lnTo>
                      <a:pt x="3726" y="1121"/>
                    </a:lnTo>
                    <a:lnTo>
                      <a:pt x="3722" y="1117"/>
                    </a:lnTo>
                    <a:lnTo>
                      <a:pt x="3715" y="1108"/>
                    </a:lnTo>
                    <a:lnTo>
                      <a:pt x="3704" y="1098"/>
                    </a:lnTo>
                    <a:lnTo>
                      <a:pt x="3696" y="1087"/>
                    </a:lnTo>
                    <a:lnTo>
                      <a:pt x="3692" y="1080"/>
                    </a:lnTo>
                    <a:lnTo>
                      <a:pt x="3690" y="1073"/>
                    </a:lnTo>
                    <a:lnTo>
                      <a:pt x="3688" y="1070"/>
                    </a:lnTo>
                    <a:lnTo>
                      <a:pt x="3685" y="1067"/>
                    </a:lnTo>
                    <a:lnTo>
                      <a:pt x="3683" y="1064"/>
                    </a:lnTo>
                    <a:lnTo>
                      <a:pt x="3681" y="1063"/>
                    </a:lnTo>
                    <a:lnTo>
                      <a:pt x="3670" y="1062"/>
                    </a:lnTo>
                    <a:lnTo>
                      <a:pt x="3658" y="1063"/>
                    </a:lnTo>
                    <a:lnTo>
                      <a:pt x="3646" y="1065"/>
                    </a:lnTo>
                    <a:lnTo>
                      <a:pt x="3634" y="1068"/>
                    </a:lnTo>
                    <a:lnTo>
                      <a:pt x="3626" y="1068"/>
                    </a:lnTo>
                    <a:lnTo>
                      <a:pt x="3619" y="1068"/>
                    </a:lnTo>
                    <a:lnTo>
                      <a:pt x="3612" y="1065"/>
                    </a:lnTo>
                    <a:lnTo>
                      <a:pt x="3604" y="1063"/>
                    </a:lnTo>
                    <a:lnTo>
                      <a:pt x="3603" y="1062"/>
                    </a:lnTo>
                    <a:lnTo>
                      <a:pt x="3601" y="1059"/>
                    </a:lnTo>
                    <a:lnTo>
                      <a:pt x="3599" y="1056"/>
                    </a:lnTo>
                    <a:lnTo>
                      <a:pt x="3596" y="1051"/>
                    </a:lnTo>
                    <a:lnTo>
                      <a:pt x="3597" y="1042"/>
                    </a:lnTo>
                    <a:lnTo>
                      <a:pt x="3600" y="1030"/>
                    </a:lnTo>
                    <a:lnTo>
                      <a:pt x="3602" y="1019"/>
                    </a:lnTo>
                    <a:lnTo>
                      <a:pt x="3603" y="1010"/>
                    </a:lnTo>
                    <a:lnTo>
                      <a:pt x="3602" y="1008"/>
                    </a:lnTo>
                    <a:lnTo>
                      <a:pt x="3601" y="1007"/>
                    </a:lnTo>
                    <a:lnTo>
                      <a:pt x="3599" y="1006"/>
                    </a:lnTo>
                    <a:lnTo>
                      <a:pt x="3597" y="1006"/>
                    </a:lnTo>
                    <a:lnTo>
                      <a:pt x="3593" y="1006"/>
                    </a:lnTo>
                    <a:lnTo>
                      <a:pt x="3589" y="1006"/>
                    </a:lnTo>
                    <a:lnTo>
                      <a:pt x="3584" y="1007"/>
                    </a:lnTo>
                    <a:lnTo>
                      <a:pt x="3577" y="1010"/>
                    </a:lnTo>
                    <a:lnTo>
                      <a:pt x="3570" y="1014"/>
                    </a:lnTo>
                    <a:lnTo>
                      <a:pt x="3563" y="1020"/>
                    </a:lnTo>
                    <a:lnTo>
                      <a:pt x="3555" y="1031"/>
                    </a:lnTo>
                    <a:lnTo>
                      <a:pt x="3549" y="1043"/>
                    </a:lnTo>
                    <a:lnTo>
                      <a:pt x="3541" y="1049"/>
                    </a:lnTo>
                    <a:lnTo>
                      <a:pt x="3538" y="1052"/>
                    </a:lnTo>
                    <a:lnTo>
                      <a:pt x="3530" y="1055"/>
                    </a:lnTo>
                    <a:lnTo>
                      <a:pt x="3524" y="1055"/>
                    </a:lnTo>
                    <a:lnTo>
                      <a:pt x="3520" y="1055"/>
                    </a:lnTo>
                    <a:lnTo>
                      <a:pt x="3512" y="1055"/>
                    </a:lnTo>
                    <a:lnTo>
                      <a:pt x="3507" y="1054"/>
                    </a:lnTo>
                    <a:lnTo>
                      <a:pt x="3503" y="1050"/>
                    </a:lnTo>
                    <a:lnTo>
                      <a:pt x="3501" y="1045"/>
                    </a:lnTo>
                    <a:lnTo>
                      <a:pt x="3500" y="1039"/>
                    </a:lnTo>
                    <a:lnTo>
                      <a:pt x="3500" y="1036"/>
                    </a:lnTo>
                    <a:lnTo>
                      <a:pt x="3499" y="1033"/>
                    </a:lnTo>
                    <a:lnTo>
                      <a:pt x="3496" y="1031"/>
                    </a:lnTo>
                    <a:lnTo>
                      <a:pt x="3495" y="1030"/>
                    </a:lnTo>
                    <a:lnTo>
                      <a:pt x="3490" y="1027"/>
                    </a:lnTo>
                    <a:lnTo>
                      <a:pt x="3486" y="1026"/>
                    </a:lnTo>
                    <a:lnTo>
                      <a:pt x="3481" y="1024"/>
                    </a:lnTo>
                    <a:lnTo>
                      <a:pt x="3476" y="1021"/>
                    </a:lnTo>
                    <a:lnTo>
                      <a:pt x="3471" y="1017"/>
                    </a:lnTo>
                    <a:lnTo>
                      <a:pt x="3469" y="1012"/>
                    </a:lnTo>
                    <a:lnTo>
                      <a:pt x="3469" y="1011"/>
                    </a:lnTo>
                    <a:lnTo>
                      <a:pt x="3469" y="1010"/>
                    </a:lnTo>
                    <a:lnTo>
                      <a:pt x="3470" y="996"/>
                    </a:lnTo>
                    <a:lnTo>
                      <a:pt x="3473" y="976"/>
                    </a:lnTo>
                    <a:lnTo>
                      <a:pt x="3474" y="963"/>
                    </a:lnTo>
                    <a:lnTo>
                      <a:pt x="3473" y="951"/>
                    </a:lnTo>
                    <a:lnTo>
                      <a:pt x="3471" y="945"/>
                    </a:lnTo>
                    <a:lnTo>
                      <a:pt x="3469" y="941"/>
                    </a:lnTo>
                    <a:lnTo>
                      <a:pt x="3467" y="937"/>
                    </a:lnTo>
                    <a:lnTo>
                      <a:pt x="3463" y="933"/>
                    </a:lnTo>
                    <a:lnTo>
                      <a:pt x="3453" y="929"/>
                    </a:lnTo>
                    <a:lnTo>
                      <a:pt x="3439" y="925"/>
                    </a:lnTo>
                    <a:lnTo>
                      <a:pt x="3423" y="923"/>
                    </a:lnTo>
                    <a:lnTo>
                      <a:pt x="3405" y="923"/>
                    </a:lnTo>
                    <a:lnTo>
                      <a:pt x="3396" y="922"/>
                    </a:lnTo>
                    <a:lnTo>
                      <a:pt x="3389" y="923"/>
                    </a:lnTo>
                    <a:lnTo>
                      <a:pt x="3381" y="923"/>
                    </a:lnTo>
                    <a:lnTo>
                      <a:pt x="3375" y="922"/>
                    </a:lnTo>
                    <a:lnTo>
                      <a:pt x="3371" y="920"/>
                    </a:lnTo>
                    <a:lnTo>
                      <a:pt x="3368" y="919"/>
                    </a:lnTo>
                    <a:lnTo>
                      <a:pt x="3364" y="914"/>
                    </a:lnTo>
                    <a:lnTo>
                      <a:pt x="3357" y="912"/>
                    </a:lnTo>
                    <a:lnTo>
                      <a:pt x="3354" y="912"/>
                    </a:lnTo>
                    <a:lnTo>
                      <a:pt x="3349" y="912"/>
                    </a:lnTo>
                    <a:lnTo>
                      <a:pt x="3345" y="913"/>
                    </a:lnTo>
                    <a:lnTo>
                      <a:pt x="3342" y="914"/>
                    </a:lnTo>
                    <a:lnTo>
                      <a:pt x="3335" y="920"/>
                    </a:lnTo>
                    <a:lnTo>
                      <a:pt x="3326" y="928"/>
                    </a:lnTo>
                    <a:lnTo>
                      <a:pt x="3325" y="928"/>
                    </a:lnTo>
                    <a:lnTo>
                      <a:pt x="3324" y="929"/>
                    </a:lnTo>
                    <a:lnTo>
                      <a:pt x="3314" y="933"/>
                    </a:lnTo>
                    <a:lnTo>
                      <a:pt x="3305" y="936"/>
                    </a:lnTo>
                    <a:lnTo>
                      <a:pt x="3295" y="937"/>
                    </a:lnTo>
                    <a:lnTo>
                      <a:pt x="3287" y="937"/>
                    </a:lnTo>
                    <a:lnTo>
                      <a:pt x="3279" y="937"/>
                    </a:lnTo>
                    <a:lnTo>
                      <a:pt x="3273" y="939"/>
                    </a:lnTo>
                    <a:lnTo>
                      <a:pt x="3268" y="942"/>
                    </a:lnTo>
                    <a:lnTo>
                      <a:pt x="3264" y="947"/>
                    </a:lnTo>
                    <a:lnTo>
                      <a:pt x="3261" y="950"/>
                    </a:lnTo>
                    <a:lnTo>
                      <a:pt x="3257" y="952"/>
                    </a:lnTo>
                    <a:lnTo>
                      <a:pt x="3253" y="954"/>
                    </a:lnTo>
                    <a:lnTo>
                      <a:pt x="3249" y="954"/>
                    </a:lnTo>
                    <a:lnTo>
                      <a:pt x="3238" y="945"/>
                    </a:lnTo>
                    <a:lnTo>
                      <a:pt x="3217" y="933"/>
                    </a:lnTo>
                    <a:lnTo>
                      <a:pt x="3203" y="929"/>
                    </a:lnTo>
                    <a:lnTo>
                      <a:pt x="3188" y="924"/>
                    </a:lnTo>
                    <a:lnTo>
                      <a:pt x="3175" y="920"/>
                    </a:lnTo>
                    <a:lnTo>
                      <a:pt x="3161" y="917"/>
                    </a:lnTo>
                    <a:lnTo>
                      <a:pt x="3154" y="913"/>
                    </a:lnTo>
                    <a:lnTo>
                      <a:pt x="3148" y="909"/>
                    </a:lnTo>
                    <a:lnTo>
                      <a:pt x="3143" y="903"/>
                    </a:lnTo>
                    <a:lnTo>
                      <a:pt x="3138" y="897"/>
                    </a:lnTo>
                    <a:lnTo>
                      <a:pt x="3136" y="891"/>
                    </a:lnTo>
                    <a:lnTo>
                      <a:pt x="3134" y="885"/>
                    </a:lnTo>
                    <a:lnTo>
                      <a:pt x="3135" y="880"/>
                    </a:lnTo>
                    <a:lnTo>
                      <a:pt x="3136" y="876"/>
                    </a:lnTo>
                    <a:lnTo>
                      <a:pt x="3140" y="870"/>
                    </a:lnTo>
                    <a:lnTo>
                      <a:pt x="3141" y="866"/>
                    </a:lnTo>
                    <a:lnTo>
                      <a:pt x="3140" y="860"/>
                    </a:lnTo>
                    <a:lnTo>
                      <a:pt x="3138" y="854"/>
                    </a:lnTo>
                    <a:lnTo>
                      <a:pt x="3136" y="851"/>
                    </a:lnTo>
                    <a:lnTo>
                      <a:pt x="3134" y="849"/>
                    </a:lnTo>
                    <a:lnTo>
                      <a:pt x="3131" y="848"/>
                    </a:lnTo>
                    <a:lnTo>
                      <a:pt x="3128" y="848"/>
                    </a:lnTo>
                    <a:lnTo>
                      <a:pt x="3123" y="848"/>
                    </a:lnTo>
                    <a:lnTo>
                      <a:pt x="3118" y="849"/>
                    </a:lnTo>
                    <a:lnTo>
                      <a:pt x="3112" y="853"/>
                    </a:lnTo>
                    <a:lnTo>
                      <a:pt x="3105" y="856"/>
                    </a:lnTo>
                    <a:lnTo>
                      <a:pt x="3098" y="860"/>
                    </a:lnTo>
                    <a:lnTo>
                      <a:pt x="3092" y="863"/>
                    </a:lnTo>
                    <a:lnTo>
                      <a:pt x="3086" y="865"/>
                    </a:lnTo>
                    <a:lnTo>
                      <a:pt x="3080" y="865"/>
                    </a:lnTo>
                    <a:lnTo>
                      <a:pt x="3070" y="865"/>
                    </a:lnTo>
                    <a:lnTo>
                      <a:pt x="3059" y="863"/>
                    </a:lnTo>
                    <a:lnTo>
                      <a:pt x="3053" y="863"/>
                    </a:lnTo>
                    <a:lnTo>
                      <a:pt x="3048" y="865"/>
                    </a:lnTo>
                    <a:lnTo>
                      <a:pt x="3045" y="866"/>
                    </a:lnTo>
                    <a:lnTo>
                      <a:pt x="3041" y="868"/>
                    </a:lnTo>
                    <a:lnTo>
                      <a:pt x="3039" y="870"/>
                    </a:lnTo>
                    <a:lnTo>
                      <a:pt x="3036" y="874"/>
                    </a:lnTo>
                    <a:lnTo>
                      <a:pt x="3035" y="878"/>
                    </a:lnTo>
                    <a:lnTo>
                      <a:pt x="3034" y="882"/>
                    </a:lnTo>
                    <a:lnTo>
                      <a:pt x="3033" y="887"/>
                    </a:lnTo>
                    <a:lnTo>
                      <a:pt x="3030" y="891"/>
                    </a:lnTo>
                    <a:lnTo>
                      <a:pt x="3028" y="893"/>
                    </a:lnTo>
                    <a:lnTo>
                      <a:pt x="3026" y="894"/>
                    </a:lnTo>
                    <a:lnTo>
                      <a:pt x="3022" y="895"/>
                    </a:lnTo>
                    <a:lnTo>
                      <a:pt x="3018" y="895"/>
                    </a:lnTo>
                    <a:lnTo>
                      <a:pt x="3014" y="894"/>
                    </a:lnTo>
                    <a:lnTo>
                      <a:pt x="3008" y="893"/>
                    </a:lnTo>
                    <a:lnTo>
                      <a:pt x="3003" y="892"/>
                    </a:lnTo>
                    <a:lnTo>
                      <a:pt x="2997" y="892"/>
                    </a:lnTo>
                    <a:lnTo>
                      <a:pt x="2992" y="894"/>
                    </a:lnTo>
                    <a:lnTo>
                      <a:pt x="2989" y="895"/>
                    </a:lnTo>
                    <a:lnTo>
                      <a:pt x="2980" y="903"/>
                    </a:lnTo>
                    <a:lnTo>
                      <a:pt x="2972" y="910"/>
                    </a:lnTo>
                    <a:lnTo>
                      <a:pt x="2968" y="913"/>
                    </a:lnTo>
                    <a:lnTo>
                      <a:pt x="2963" y="914"/>
                    </a:lnTo>
                    <a:lnTo>
                      <a:pt x="2957" y="914"/>
                    </a:lnTo>
                    <a:lnTo>
                      <a:pt x="2951" y="912"/>
                    </a:lnTo>
                    <a:lnTo>
                      <a:pt x="2946" y="910"/>
                    </a:lnTo>
                    <a:lnTo>
                      <a:pt x="2941" y="906"/>
                    </a:lnTo>
                    <a:lnTo>
                      <a:pt x="2936" y="903"/>
                    </a:lnTo>
                    <a:lnTo>
                      <a:pt x="2935" y="898"/>
                    </a:lnTo>
                    <a:lnTo>
                      <a:pt x="2932" y="886"/>
                    </a:lnTo>
                    <a:lnTo>
                      <a:pt x="2929" y="874"/>
                    </a:lnTo>
                    <a:lnTo>
                      <a:pt x="2927" y="862"/>
                    </a:lnTo>
                    <a:lnTo>
                      <a:pt x="2923" y="851"/>
                    </a:lnTo>
                    <a:lnTo>
                      <a:pt x="2921" y="838"/>
                    </a:lnTo>
                    <a:lnTo>
                      <a:pt x="2921" y="825"/>
                    </a:lnTo>
                    <a:lnTo>
                      <a:pt x="2921" y="819"/>
                    </a:lnTo>
                    <a:lnTo>
                      <a:pt x="2919" y="816"/>
                    </a:lnTo>
                    <a:lnTo>
                      <a:pt x="2915" y="813"/>
                    </a:lnTo>
                    <a:lnTo>
                      <a:pt x="2908" y="813"/>
                    </a:lnTo>
                    <a:lnTo>
                      <a:pt x="2902" y="813"/>
                    </a:lnTo>
                    <a:lnTo>
                      <a:pt x="2897" y="816"/>
                    </a:lnTo>
                    <a:lnTo>
                      <a:pt x="2892" y="818"/>
                    </a:lnTo>
                    <a:lnTo>
                      <a:pt x="2888" y="823"/>
                    </a:lnTo>
                    <a:lnTo>
                      <a:pt x="2883" y="829"/>
                    </a:lnTo>
                    <a:lnTo>
                      <a:pt x="2879" y="835"/>
                    </a:lnTo>
                    <a:lnTo>
                      <a:pt x="2878" y="842"/>
                    </a:lnTo>
                    <a:lnTo>
                      <a:pt x="2877" y="849"/>
                    </a:lnTo>
                    <a:lnTo>
                      <a:pt x="2878" y="856"/>
                    </a:lnTo>
                    <a:lnTo>
                      <a:pt x="2879" y="863"/>
                    </a:lnTo>
                    <a:lnTo>
                      <a:pt x="2883" y="869"/>
                    </a:lnTo>
                    <a:lnTo>
                      <a:pt x="2885" y="875"/>
                    </a:lnTo>
                    <a:lnTo>
                      <a:pt x="2888" y="881"/>
                    </a:lnTo>
                    <a:lnTo>
                      <a:pt x="2890" y="886"/>
                    </a:lnTo>
                    <a:lnTo>
                      <a:pt x="2891" y="892"/>
                    </a:lnTo>
                    <a:lnTo>
                      <a:pt x="2890" y="897"/>
                    </a:lnTo>
                    <a:lnTo>
                      <a:pt x="2888" y="900"/>
                    </a:lnTo>
                    <a:lnTo>
                      <a:pt x="2884" y="903"/>
                    </a:lnTo>
                    <a:lnTo>
                      <a:pt x="2881" y="905"/>
                    </a:lnTo>
                    <a:lnTo>
                      <a:pt x="2876" y="907"/>
                    </a:lnTo>
                    <a:lnTo>
                      <a:pt x="2866" y="912"/>
                    </a:lnTo>
                    <a:lnTo>
                      <a:pt x="2858" y="916"/>
                    </a:lnTo>
                    <a:lnTo>
                      <a:pt x="2846" y="922"/>
                    </a:lnTo>
                    <a:lnTo>
                      <a:pt x="2835" y="929"/>
                    </a:lnTo>
                    <a:lnTo>
                      <a:pt x="2829" y="931"/>
                    </a:lnTo>
                    <a:lnTo>
                      <a:pt x="2826" y="932"/>
                    </a:lnTo>
                    <a:lnTo>
                      <a:pt x="2821" y="932"/>
                    </a:lnTo>
                    <a:lnTo>
                      <a:pt x="2818" y="930"/>
                    </a:lnTo>
                    <a:lnTo>
                      <a:pt x="2815" y="928"/>
                    </a:lnTo>
                    <a:lnTo>
                      <a:pt x="2813" y="925"/>
                    </a:lnTo>
                    <a:lnTo>
                      <a:pt x="2810" y="925"/>
                    </a:lnTo>
                    <a:lnTo>
                      <a:pt x="2808" y="925"/>
                    </a:lnTo>
                    <a:lnTo>
                      <a:pt x="2804" y="929"/>
                    </a:lnTo>
                    <a:lnTo>
                      <a:pt x="2798" y="936"/>
                    </a:lnTo>
                    <a:lnTo>
                      <a:pt x="2795" y="942"/>
                    </a:lnTo>
                    <a:lnTo>
                      <a:pt x="2790" y="947"/>
                    </a:lnTo>
                    <a:lnTo>
                      <a:pt x="2785" y="949"/>
                    </a:lnTo>
                    <a:lnTo>
                      <a:pt x="2777" y="952"/>
                    </a:lnTo>
                    <a:lnTo>
                      <a:pt x="2774" y="952"/>
                    </a:lnTo>
                    <a:lnTo>
                      <a:pt x="2770" y="952"/>
                    </a:lnTo>
                    <a:lnTo>
                      <a:pt x="2766" y="950"/>
                    </a:lnTo>
                    <a:lnTo>
                      <a:pt x="2764" y="948"/>
                    </a:lnTo>
                    <a:lnTo>
                      <a:pt x="2759" y="942"/>
                    </a:lnTo>
                    <a:lnTo>
                      <a:pt x="2755" y="933"/>
                    </a:lnTo>
                    <a:lnTo>
                      <a:pt x="2751" y="930"/>
                    </a:lnTo>
                    <a:lnTo>
                      <a:pt x="2747" y="928"/>
                    </a:lnTo>
                    <a:lnTo>
                      <a:pt x="2741" y="928"/>
                    </a:lnTo>
                    <a:lnTo>
                      <a:pt x="2735" y="928"/>
                    </a:lnTo>
                    <a:lnTo>
                      <a:pt x="2724" y="930"/>
                    </a:lnTo>
                    <a:lnTo>
                      <a:pt x="2713" y="935"/>
                    </a:lnTo>
                    <a:lnTo>
                      <a:pt x="2709" y="937"/>
                    </a:lnTo>
                    <a:lnTo>
                      <a:pt x="2706" y="938"/>
                    </a:lnTo>
                    <a:lnTo>
                      <a:pt x="2702" y="939"/>
                    </a:lnTo>
                    <a:lnTo>
                      <a:pt x="2700" y="938"/>
                    </a:lnTo>
                    <a:lnTo>
                      <a:pt x="2696" y="938"/>
                    </a:lnTo>
                    <a:lnTo>
                      <a:pt x="2694" y="936"/>
                    </a:lnTo>
                    <a:lnTo>
                      <a:pt x="2692" y="932"/>
                    </a:lnTo>
                    <a:lnTo>
                      <a:pt x="2688" y="929"/>
                    </a:lnTo>
                    <a:lnTo>
                      <a:pt x="2684" y="925"/>
                    </a:lnTo>
                    <a:lnTo>
                      <a:pt x="2682" y="923"/>
                    </a:lnTo>
                    <a:lnTo>
                      <a:pt x="2677" y="920"/>
                    </a:lnTo>
                    <a:lnTo>
                      <a:pt x="2674" y="920"/>
                    </a:lnTo>
                    <a:lnTo>
                      <a:pt x="2667" y="920"/>
                    </a:lnTo>
                    <a:lnTo>
                      <a:pt x="2658" y="922"/>
                    </a:lnTo>
                    <a:lnTo>
                      <a:pt x="2650" y="922"/>
                    </a:lnTo>
                    <a:lnTo>
                      <a:pt x="2640" y="922"/>
                    </a:lnTo>
                    <a:lnTo>
                      <a:pt x="2630" y="920"/>
                    </a:lnTo>
                    <a:lnTo>
                      <a:pt x="2620" y="917"/>
                    </a:lnTo>
                    <a:lnTo>
                      <a:pt x="2611" y="912"/>
                    </a:lnTo>
                    <a:lnTo>
                      <a:pt x="2602" y="906"/>
                    </a:lnTo>
                    <a:lnTo>
                      <a:pt x="2599" y="903"/>
                    </a:lnTo>
                    <a:lnTo>
                      <a:pt x="2595" y="898"/>
                    </a:lnTo>
                    <a:lnTo>
                      <a:pt x="2592" y="893"/>
                    </a:lnTo>
                    <a:lnTo>
                      <a:pt x="2589" y="887"/>
                    </a:lnTo>
                    <a:lnTo>
                      <a:pt x="2587" y="882"/>
                    </a:lnTo>
                    <a:lnTo>
                      <a:pt x="2583" y="879"/>
                    </a:lnTo>
                    <a:lnTo>
                      <a:pt x="2580" y="876"/>
                    </a:lnTo>
                    <a:lnTo>
                      <a:pt x="2576" y="874"/>
                    </a:lnTo>
                    <a:lnTo>
                      <a:pt x="2568" y="873"/>
                    </a:lnTo>
                    <a:lnTo>
                      <a:pt x="2558" y="872"/>
                    </a:lnTo>
                    <a:lnTo>
                      <a:pt x="2550" y="869"/>
                    </a:lnTo>
                    <a:lnTo>
                      <a:pt x="2542" y="866"/>
                    </a:lnTo>
                    <a:lnTo>
                      <a:pt x="2532" y="859"/>
                    </a:lnTo>
                    <a:lnTo>
                      <a:pt x="2522" y="849"/>
                    </a:lnTo>
                    <a:lnTo>
                      <a:pt x="2508" y="837"/>
                    </a:lnTo>
                    <a:lnTo>
                      <a:pt x="2498" y="828"/>
                    </a:lnTo>
                    <a:lnTo>
                      <a:pt x="2493" y="823"/>
                    </a:lnTo>
                    <a:lnTo>
                      <a:pt x="2491" y="817"/>
                    </a:lnTo>
                    <a:lnTo>
                      <a:pt x="2488" y="812"/>
                    </a:lnTo>
                    <a:lnTo>
                      <a:pt x="2487" y="806"/>
                    </a:lnTo>
                    <a:lnTo>
                      <a:pt x="2487" y="800"/>
                    </a:lnTo>
                    <a:lnTo>
                      <a:pt x="2487" y="796"/>
                    </a:lnTo>
                    <a:lnTo>
                      <a:pt x="2488" y="792"/>
                    </a:lnTo>
                    <a:lnTo>
                      <a:pt x="2489" y="790"/>
                    </a:lnTo>
                    <a:lnTo>
                      <a:pt x="2494" y="785"/>
                    </a:lnTo>
                    <a:lnTo>
                      <a:pt x="2501" y="781"/>
                    </a:lnTo>
                    <a:lnTo>
                      <a:pt x="2508" y="779"/>
                    </a:lnTo>
                    <a:lnTo>
                      <a:pt x="2516" y="775"/>
                    </a:lnTo>
                    <a:lnTo>
                      <a:pt x="2524" y="771"/>
                    </a:lnTo>
                    <a:lnTo>
                      <a:pt x="2531" y="764"/>
                    </a:lnTo>
                    <a:lnTo>
                      <a:pt x="2533" y="759"/>
                    </a:lnTo>
                    <a:lnTo>
                      <a:pt x="2536" y="756"/>
                    </a:lnTo>
                    <a:lnTo>
                      <a:pt x="2537" y="753"/>
                    </a:lnTo>
                    <a:lnTo>
                      <a:pt x="2537" y="750"/>
                    </a:lnTo>
                    <a:lnTo>
                      <a:pt x="2536" y="748"/>
                    </a:lnTo>
                    <a:lnTo>
                      <a:pt x="2535" y="746"/>
                    </a:lnTo>
                    <a:lnTo>
                      <a:pt x="2532" y="744"/>
                    </a:lnTo>
                    <a:lnTo>
                      <a:pt x="2529" y="743"/>
                    </a:lnTo>
                    <a:lnTo>
                      <a:pt x="2523" y="742"/>
                    </a:lnTo>
                    <a:lnTo>
                      <a:pt x="2519" y="739"/>
                    </a:lnTo>
                    <a:lnTo>
                      <a:pt x="2518" y="736"/>
                    </a:lnTo>
                    <a:lnTo>
                      <a:pt x="2517" y="734"/>
                    </a:lnTo>
                    <a:lnTo>
                      <a:pt x="2518" y="731"/>
                    </a:lnTo>
                    <a:lnTo>
                      <a:pt x="2519" y="727"/>
                    </a:lnTo>
                    <a:lnTo>
                      <a:pt x="2522" y="721"/>
                    </a:lnTo>
                    <a:lnTo>
                      <a:pt x="2523" y="716"/>
                    </a:lnTo>
                    <a:lnTo>
                      <a:pt x="2524" y="710"/>
                    </a:lnTo>
                    <a:lnTo>
                      <a:pt x="2523" y="701"/>
                    </a:lnTo>
                    <a:lnTo>
                      <a:pt x="2520" y="686"/>
                    </a:lnTo>
                    <a:lnTo>
                      <a:pt x="2516" y="671"/>
                    </a:lnTo>
                    <a:lnTo>
                      <a:pt x="2511" y="655"/>
                    </a:lnTo>
                    <a:lnTo>
                      <a:pt x="2507" y="641"/>
                    </a:lnTo>
                    <a:lnTo>
                      <a:pt x="2507" y="635"/>
                    </a:lnTo>
                    <a:lnTo>
                      <a:pt x="2507" y="632"/>
                    </a:lnTo>
                    <a:lnTo>
                      <a:pt x="2507" y="628"/>
                    </a:lnTo>
                    <a:lnTo>
                      <a:pt x="2508" y="627"/>
                    </a:lnTo>
                    <a:lnTo>
                      <a:pt x="2514" y="624"/>
                    </a:lnTo>
                    <a:lnTo>
                      <a:pt x="2522" y="626"/>
                    </a:lnTo>
                    <a:lnTo>
                      <a:pt x="2530" y="626"/>
                    </a:lnTo>
                    <a:lnTo>
                      <a:pt x="2537" y="626"/>
                    </a:lnTo>
                    <a:lnTo>
                      <a:pt x="2539" y="626"/>
                    </a:lnTo>
                    <a:lnTo>
                      <a:pt x="2542" y="624"/>
                    </a:lnTo>
                    <a:lnTo>
                      <a:pt x="2544" y="622"/>
                    </a:lnTo>
                    <a:lnTo>
                      <a:pt x="2544" y="620"/>
                    </a:lnTo>
                    <a:lnTo>
                      <a:pt x="2543" y="617"/>
                    </a:lnTo>
                    <a:lnTo>
                      <a:pt x="2543" y="615"/>
                    </a:lnTo>
                    <a:lnTo>
                      <a:pt x="2542" y="613"/>
                    </a:lnTo>
                    <a:lnTo>
                      <a:pt x="2539" y="611"/>
                    </a:lnTo>
                    <a:lnTo>
                      <a:pt x="2533" y="609"/>
                    </a:lnTo>
                    <a:lnTo>
                      <a:pt x="2525" y="608"/>
                    </a:lnTo>
                    <a:lnTo>
                      <a:pt x="2516" y="605"/>
                    </a:lnTo>
                    <a:lnTo>
                      <a:pt x="2508" y="603"/>
                    </a:lnTo>
                    <a:lnTo>
                      <a:pt x="2502" y="599"/>
                    </a:lnTo>
                    <a:lnTo>
                      <a:pt x="2497" y="592"/>
                    </a:lnTo>
                    <a:lnTo>
                      <a:pt x="2488" y="585"/>
                    </a:lnTo>
                    <a:lnTo>
                      <a:pt x="2480" y="576"/>
                    </a:lnTo>
                    <a:lnTo>
                      <a:pt x="2475" y="571"/>
                    </a:lnTo>
                    <a:lnTo>
                      <a:pt x="2472" y="564"/>
                    </a:lnTo>
                    <a:lnTo>
                      <a:pt x="2467" y="557"/>
                    </a:lnTo>
                    <a:lnTo>
                      <a:pt x="2463" y="547"/>
                    </a:lnTo>
                    <a:lnTo>
                      <a:pt x="2460" y="538"/>
                    </a:lnTo>
                    <a:lnTo>
                      <a:pt x="2459" y="531"/>
                    </a:lnTo>
                    <a:lnTo>
                      <a:pt x="2457" y="523"/>
                    </a:lnTo>
                    <a:lnTo>
                      <a:pt x="2457" y="517"/>
                    </a:lnTo>
                    <a:lnTo>
                      <a:pt x="2459" y="506"/>
                    </a:lnTo>
                    <a:lnTo>
                      <a:pt x="2460" y="495"/>
                    </a:lnTo>
                    <a:lnTo>
                      <a:pt x="2459" y="488"/>
                    </a:lnTo>
                    <a:lnTo>
                      <a:pt x="2456" y="482"/>
                    </a:lnTo>
                    <a:lnTo>
                      <a:pt x="2453" y="475"/>
                    </a:lnTo>
                    <a:lnTo>
                      <a:pt x="2448" y="469"/>
                    </a:lnTo>
                    <a:lnTo>
                      <a:pt x="2442" y="463"/>
                    </a:lnTo>
                    <a:lnTo>
                      <a:pt x="2435" y="457"/>
                    </a:lnTo>
                    <a:lnTo>
                      <a:pt x="2426" y="453"/>
                    </a:lnTo>
                    <a:lnTo>
                      <a:pt x="2418" y="450"/>
                    </a:lnTo>
                    <a:lnTo>
                      <a:pt x="2409" y="447"/>
                    </a:lnTo>
                    <a:lnTo>
                      <a:pt x="2400" y="446"/>
                    </a:lnTo>
                    <a:lnTo>
                      <a:pt x="2391" y="446"/>
                    </a:lnTo>
                    <a:lnTo>
                      <a:pt x="2381" y="446"/>
                    </a:lnTo>
                    <a:lnTo>
                      <a:pt x="2362" y="449"/>
                    </a:lnTo>
                    <a:lnTo>
                      <a:pt x="2347" y="450"/>
                    </a:lnTo>
                    <a:lnTo>
                      <a:pt x="2331" y="450"/>
                    </a:lnTo>
                    <a:lnTo>
                      <a:pt x="2315" y="450"/>
                    </a:lnTo>
                    <a:lnTo>
                      <a:pt x="2308" y="449"/>
                    </a:lnTo>
                    <a:lnTo>
                      <a:pt x="2300" y="446"/>
                    </a:lnTo>
                    <a:lnTo>
                      <a:pt x="2294" y="444"/>
                    </a:lnTo>
                    <a:lnTo>
                      <a:pt x="2291" y="440"/>
                    </a:lnTo>
                    <a:lnTo>
                      <a:pt x="2287" y="437"/>
                    </a:lnTo>
                    <a:lnTo>
                      <a:pt x="2283" y="434"/>
                    </a:lnTo>
                    <a:lnTo>
                      <a:pt x="2279" y="433"/>
                    </a:lnTo>
                    <a:lnTo>
                      <a:pt x="2275" y="432"/>
                    </a:lnTo>
                    <a:lnTo>
                      <a:pt x="2271" y="431"/>
                    </a:lnTo>
                    <a:lnTo>
                      <a:pt x="2267" y="432"/>
                    </a:lnTo>
                    <a:lnTo>
                      <a:pt x="2264" y="432"/>
                    </a:lnTo>
                    <a:lnTo>
                      <a:pt x="2260" y="434"/>
                    </a:lnTo>
                    <a:lnTo>
                      <a:pt x="2254" y="437"/>
                    </a:lnTo>
                    <a:lnTo>
                      <a:pt x="2246" y="439"/>
                    </a:lnTo>
                    <a:lnTo>
                      <a:pt x="2241" y="438"/>
                    </a:lnTo>
                    <a:lnTo>
                      <a:pt x="2237" y="438"/>
                    </a:lnTo>
                    <a:lnTo>
                      <a:pt x="2234" y="435"/>
                    </a:lnTo>
                    <a:lnTo>
                      <a:pt x="2231" y="433"/>
                    </a:lnTo>
                    <a:lnTo>
                      <a:pt x="2229" y="428"/>
                    </a:lnTo>
                    <a:lnTo>
                      <a:pt x="2228" y="425"/>
                    </a:lnTo>
                    <a:lnTo>
                      <a:pt x="2228" y="420"/>
                    </a:lnTo>
                    <a:lnTo>
                      <a:pt x="2229" y="415"/>
                    </a:lnTo>
                    <a:lnTo>
                      <a:pt x="2231" y="405"/>
                    </a:lnTo>
                    <a:lnTo>
                      <a:pt x="2235" y="394"/>
                    </a:lnTo>
                    <a:lnTo>
                      <a:pt x="2237" y="389"/>
                    </a:lnTo>
                    <a:lnTo>
                      <a:pt x="2237" y="386"/>
                    </a:lnTo>
                    <a:lnTo>
                      <a:pt x="2237" y="383"/>
                    </a:lnTo>
                    <a:lnTo>
                      <a:pt x="2236" y="382"/>
                    </a:lnTo>
                    <a:lnTo>
                      <a:pt x="2234" y="381"/>
                    </a:lnTo>
                    <a:lnTo>
                      <a:pt x="2231" y="382"/>
                    </a:lnTo>
                    <a:lnTo>
                      <a:pt x="2228" y="383"/>
                    </a:lnTo>
                    <a:lnTo>
                      <a:pt x="2224" y="386"/>
                    </a:lnTo>
                    <a:lnTo>
                      <a:pt x="2217" y="393"/>
                    </a:lnTo>
                    <a:lnTo>
                      <a:pt x="2210" y="397"/>
                    </a:lnTo>
                    <a:lnTo>
                      <a:pt x="2206" y="399"/>
                    </a:lnTo>
                    <a:lnTo>
                      <a:pt x="2203" y="400"/>
                    </a:lnTo>
                    <a:lnTo>
                      <a:pt x="2197" y="401"/>
                    </a:lnTo>
                    <a:lnTo>
                      <a:pt x="2191" y="402"/>
                    </a:lnTo>
                    <a:lnTo>
                      <a:pt x="2183" y="402"/>
                    </a:lnTo>
                    <a:lnTo>
                      <a:pt x="2173" y="401"/>
                    </a:lnTo>
                    <a:lnTo>
                      <a:pt x="2164" y="399"/>
                    </a:lnTo>
                    <a:lnTo>
                      <a:pt x="2153" y="395"/>
                    </a:lnTo>
                    <a:lnTo>
                      <a:pt x="2142" y="391"/>
                    </a:lnTo>
                    <a:lnTo>
                      <a:pt x="2133" y="388"/>
                    </a:lnTo>
                    <a:lnTo>
                      <a:pt x="2124" y="384"/>
                    </a:lnTo>
                    <a:lnTo>
                      <a:pt x="2120" y="381"/>
                    </a:lnTo>
                    <a:lnTo>
                      <a:pt x="2116" y="376"/>
                    </a:lnTo>
                    <a:lnTo>
                      <a:pt x="2114" y="372"/>
                    </a:lnTo>
                    <a:lnTo>
                      <a:pt x="2113" y="368"/>
                    </a:lnTo>
                    <a:lnTo>
                      <a:pt x="2113" y="363"/>
                    </a:lnTo>
                    <a:lnTo>
                      <a:pt x="2114" y="352"/>
                    </a:lnTo>
                    <a:lnTo>
                      <a:pt x="2116" y="343"/>
                    </a:lnTo>
                    <a:lnTo>
                      <a:pt x="2117" y="339"/>
                    </a:lnTo>
                    <a:lnTo>
                      <a:pt x="2117" y="336"/>
                    </a:lnTo>
                    <a:lnTo>
                      <a:pt x="2117" y="332"/>
                    </a:lnTo>
                    <a:lnTo>
                      <a:pt x="2116" y="328"/>
                    </a:lnTo>
                    <a:lnTo>
                      <a:pt x="2110" y="320"/>
                    </a:lnTo>
                    <a:lnTo>
                      <a:pt x="2104" y="311"/>
                    </a:lnTo>
                    <a:lnTo>
                      <a:pt x="2101" y="306"/>
                    </a:lnTo>
                    <a:lnTo>
                      <a:pt x="2100" y="301"/>
                    </a:lnTo>
                    <a:lnTo>
                      <a:pt x="2098" y="296"/>
                    </a:lnTo>
                    <a:lnTo>
                      <a:pt x="2100" y="292"/>
                    </a:lnTo>
                    <a:lnTo>
                      <a:pt x="2101" y="287"/>
                    </a:lnTo>
                    <a:lnTo>
                      <a:pt x="2102" y="283"/>
                    </a:lnTo>
                    <a:lnTo>
                      <a:pt x="2105" y="279"/>
                    </a:lnTo>
                    <a:lnTo>
                      <a:pt x="2109" y="275"/>
                    </a:lnTo>
                    <a:lnTo>
                      <a:pt x="2111" y="271"/>
                    </a:lnTo>
                    <a:lnTo>
                      <a:pt x="2114" y="268"/>
                    </a:lnTo>
                    <a:lnTo>
                      <a:pt x="2115" y="264"/>
                    </a:lnTo>
                    <a:lnTo>
                      <a:pt x="2116" y="261"/>
                    </a:lnTo>
                    <a:lnTo>
                      <a:pt x="2115" y="251"/>
                    </a:lnTo>
                    <a:lnTo>
                      <a:pt x="2114" y="238"/>
                    </a:lnTo>
                    <a:lnTo>
                      <a:pt x="2113" y="230"/>
                    </a:lnTo>
                    <a:lnTo>
                      <a:pt x="2110" y="224"/>
                    </a:lnTo>
                    <a:lnTo>
                      <a:pt x="2105" y="220"/>
                    </a:lnTo>
                    <a:lnTo>
                      <a:pt x="2102" y="217"/>
                    </a:lnTo>
                    <a:lnTo>
                      <a:pt x="2090" y="211"/>
                    </a:lnTo>
                    <a:lnTo>
                      <a:pt x="2078" y="204"/>
                    </a:lnTo>
                    <a:lnTo>
                      <a:pt x="2072" y="200"/>
                    </a:lnTo>
                    <a:lnTo>
                      <a:pt x="2067" y="195"/>
                    </a:lnTo>
                    <a:lnTo>
                      <a:pt x="2064" y="192"/>
                    </a:lnTo>
                    <a:lnTo>
                      <a:pt x="2061" y="188"/>
                    </a:lnTo>
                    <a:lnTo>
                      <a:pt x="2058" y="179"/>
                    </a:lnTo>
                    <a:lnTo>
                      <a:pt x="2054" y="167"/>
                    </a:lnTo>
                    <a:lnTo>
                      <a:pt x="2052" y="161"/>
                    </a:lnTo>
                    <a:lnTo>
                      <a:pt x="2048" y="155"/>
                    </a:lnTo>
                    <a:lnTo>
                      <a:pt x="2042" y="149"/>
                    </a:lnTo>
                    <a:lnTo>
                      <a:pt x="2038" y="144"/>
                    </a:lnTo>
                    <a:lnTo>
                      <a:pt x="2032" y="141"/>
                    </a:lnTo>
                    <a:lnTo>
                      <a:pt x="2027" y="138"/>
                    </a:lnTo>
                    <a:lnTo>
                      <a:pt x="2023" y="138"/>
                    </a:lnTo>
                    <a:lnTo>
                      <a:pt x="2022" y="138"/>
                    </a:lnTo>
                    <a:lnTo>
                      <a:pt x="2020" y="140"/>
                    </a:lnTo>
                    <a:lnTo>
                      <a:pt x="2017" y="141"/>
                    </a:lnTo>
                    <a:lnTo>
                      <a:pt x="2013" y="147"/>
                    </a:lnTo>
                    <a:lnTo>
                      <a:pt x="2010" y="153"/>
                    </a:lnTo>
                    <a:lnTo>
                      <a:pt x="2008" y="155"/>
                    </a:lnTo>
                    <a:lnTo>
                      <a:pt x="2006" y="156"/>
                    </a:lnTo>
                    <a:lnTo>
                      <a:pt x="2002" y="156"/>
                    </a:lnTo>
                    <a:lnTo>
                      <a:pt x="1998" y="155"/>
                    </a:lnTo>
                    <a:lnTo>
                      <a:pt x="1993" y="155"/>
                    </a:lnTo>
                    <a:lnTo>
                      <a:pt x="1989" y="155"/>
                    </a:lnTo>
                    <a:lnTo>
                      <a:pt x="1985" y="156"/>
                    </a:lnTo>
                    <a:lnTo>
                      <a:pt x="1982" y="159"/>
                    </a:lnTo>
                    <a:lnTo>
                      <a:pt x="1975" y="168"/>
                    </a:lnTo>
                    <a:lnTo>
                      <a:pt x="1966" y="183"/>
                    </a:lnTo>
                    <a:lnTo>
                      <a:pt x="1960" y="191"/>
                    </a:lnTo>
                    <a:lnTo>
                      <a:pt x="1954" y="195"/>
                    </a:lnTo>
                    <a:lnTo>
                      <a:pt x="1949" y="198"/>
                    </a:lnTo>
                    <a:lnTo>
                      <a:pt x="1944" y="200"/>
                    </a:lnTo>
                    <a:lnTo>
                      <a:pt x="1939" y="201"/>
                    </a:lnTo>
                    <a:lnTo>
                      <a:pt x="1935" y="204"/>
                    </a:lnTo>
                    <a:lnTo>
                      <a:pt x="1933" y="206"/>
                    </a:lnTo>
                    <a:lnTo>
                      <a:pt x="1932" y="211"/>
                    </a:lnTo>
                    <a:lnTo>
                      <a:pt x="1931" y="217"/>
                    </a:lnTo>
                    <a:lnTo>
                      <a:pt x="1928" y="222"/>
                    </a:lnTo>
                    <a:lnTo>
                      <a:pt x="1925" y="226"/>
                    </a:lnTo>
                    <a:lnTo>
                      <a:pt x="1921" y="230"/>
                    </a:lnTo>
                    <a:lnTo>
                      <a:pt x="1915" y="232"/>
                    </a:lnTo>
                    <a:lnTo>
                      <a:pt x="1909" y="233"/>
                    </a:lnTo>
                    <a:lnTo>
                      <a:pt x="1902" y="233"/>
                    </a:lnTo>
                    <a:lnTo>
                      <a:pt x="1894" y="232"/>
                    </a:lnTo>
                    <a:lnTo>
                      <a:pt x="1887" y="231"/>
                    </a:lnTo>
                    <a:lnTo>
                      <a:pt x="1880" y="231"/>
                    </a:lnTo>
                    <a:lnTo>
                      <a:pt x="1874" y="232"/>
                    </a:lnTo>
                    <a:lnTo>
                      <a:pt x="1869" y="235"/>
                    </a:lnTo>
                    <a:lnTo>
                      <a:pt x="1864" y="238"/>
                    </a:lnTo>
                    <a:lnTo>
                      <a:pt x="1861" y="243"/>
                    </a:lnTo>
                    <a:lnTo>
                      <a:pt x="1857" y="249"/>
                    </a:lnTo>
                    <a:lnTo>
                      <a:pt x="1855" y="255"/>
                    </a:lnTo>
                    <a:lnTo>
                      <a:pt x="1852" y="261"/>
                    </a:lnTo>
                    <a:lnTo>
                      <a:pt x="1850" y="265"/>
                    </a:lnTo>
                    <a:lnTo>
                      <a:pt x="1846" y="268"/>
                    </a:lnTo>
                    <a:lnTo>
                      <a:pt x="1842" y="270"/>
                    </a:lnTo>
                    <a:lnTo>
                      <a:pt x="1837" y="270"/>
                    </a:lnTo>
                    <a:lnTo>
                      <a:pt x="1830" y="270"/>
                    </a:lnTo>
                    <a:lnTo>
                      <a:pt x="1821" y="268"/>
                    </a:lnTo>
                    <a:lnTo>
                      <a:pt x="1812" y="264"/>
                    </a:lnTo>
                    <a:lnTo>
                      <a:pt x="1798" y="261"/>
                    </a:lnTo>
                    <a:lnTo>
                      <a:pt x="1782" y="258"/>
                    </a:lnTo>
                    <a:lnTo>
                      <a:pt x="1768" y="258"/>
                    </a:lnTo>
                    <a:lnTo>
                      <a:pt x="1755" y="260"/>
                    </a:lnTo>
                    <a:lnTo>
                      <a:pt x="1746" y="261"/>
                    </a:lnTo>
                    <a:lnTo>
                      <a:pt x="1743" y="262"/>
                    </a:lnTo>
                    <a:lnTo>
                      <a:pt x="1741" y="264"/>
                    </a:lnTo>
                    <a:lnTo>
                      <a:pt x="1741" y="267"/>
                    </a:lnTo>
                    <a:lnTo>
                      <a:pt x="1742" y="270"/>
                    </a:lnTo>
                    <a:lnTo>
                      <a:pt x="1745" y="273"/>
                    </a:lnTo>
                    <a:lnTo>
                      <a:pt x="1749" y="274"/>
                    </a:lnTo>
                    <a:lnTo>
                      <a:pt x="1752" y="276"/>
                    </a:lnTo>
                    <a:lnTo>
                      <a:pt x="1761" y="282"/>
                    </a:lnTo>
                    <a:lnTo>
                      <a:pt x="1770" y="293"/>
                    </a:lnTo>
                    <a:lnTo>
                      <a:pt x="1777" y="304"/>
                    </a:lnTo>
                    <a:lnTo>
                      <a:pt x="1783" y="317"/>
                    </a:lnTo>
                    <a:lnTo>
                      <a:pt x="1788" y="327"/>
                    </a:lnTo>
                    <a:lnTo>
                      <a:pt x="1790" y="337"/>
                    </a:lnTo>
                    <a:lnTo>
                      <a:pt x="1790" y="344"/>
                    </a:lnTo>
                    <a:lnTo>
                      <a:pt x="1793" y="350"/>
                    </a:lnTo>
                    <a:lnTo>
                      <a:pt x="1795" y="353"/>
                    </a:lnTo>
                    <a:lnTo>
                      <a:pt x="1798" y="357"/>
                    </a:lnTo>
                    <a:lnTo>
                      <a:pt x="1800" y="359"/>
                    </a:lnTo>
                    <a:lnTo>
                      <a:pt x="1805" y="361"/>
                    </a:lnTo>
                    <a:lnTo>
                      <a:pt x="1806" y="363"/>
                    </a:lnTo>
                    <a:lnTo>
                      <a:pt x="1808" y="364"/>
                    </a:lnTo>
                    <a:lnTo>
                      <a:pt x="1809" y="367"/>
                    </a:lnTo>
                    <a:lnTo>
                      <a:pt x="1811" y="370"/>
                    </a:lnTo>
                    <a:lnTo>
                      <a:pt x="1812" y="378"/>
                    </a:lnTo>
                    <a:lnTo>
                      <a:pt x="1812" y="387"/>
                    </a:lnTo>
                    <a:lnTo>
                      <a:pt x="1812" y="405"/>
                    </a:lnTo>
                    <a:lnTo>
                      <a:pt x="1811" y="418"/>
                    </a:lnTo>
                    <a:lnTo>
                      <a:pt x="1811" y="422"/>
                    </a:lnTo>
                    <a:lnTo>
                      <a:pt x="1813" y="426"/>
                    </a:lnTo>
                    <a:lnTo>
                      <a:pt x="1815" y="430"/>
                    </a:lnTo>
                    <a:lnTo>
                      <a:pt x="1820" y="433"/>
                    </a:lnTo>
                    <a:lnTo>
                      <a:pt x="1830" y="438"/>
                    </a:lnTo>
                    <a:lnTo>
                      <a:pt x="1843" y="444"/>
                    </a:lnTo>
                    <a:lnTo>
                      <a:pt x="1847" y="447"/>
                    </a:lnTo>
                    <a:lnTo>
                      <a:pt x="1851" y="451"/>
                    </a:lnTo>
                    <a:lnTo>
                      <a:pt x="1855" y="454"/>
                    </a:lnTo>
                    <a:lnTo>
                      <a:pt x="1856" y="459"/>
                    </a:lnTo>
                    <a:lnTo>
                      <a:pt x="1856" y="468"/>
                    </a:lnTo>
                    <a:lnTo>
                      <a:pt x="1853" y="476"/>
                    </a:lnTo>
                    <a:lnTo>
                      <a:pt x="1851" y="487"/>
                    </a:lnTo>
                    <a:lnTo>
                      <a:pt x="1846" y="497"/>
                    </a:lnTo>
                    <a:lnTo>
                      <a:pt x="1842" y="508"/>
                    </a:lnTo>
                    <a:lnTo>
                      <a:pt x="1838" y="516"/>
                    </a:lnTo>
                    <a:lnTo>
                      <a:pt x="1836" y="520"/>
                    </a:lnTo>
                    <a:lnTo>
                      <a:pt x="1831" y="521"/>
                    </a:lnTo>
                    <a:lnTo>
                      <a:pt x="1826" y="522"/>
                    </a:lnTo>
                    <a:lnTo>
                      <a:pt x="1820" y="523"/>
                    </a:lnTo>
                    <a:lnTo>
                      <a:pt x="1806" y="523"/>
                    </a:lnTo>
                    <a:lnTo>
                      <a:pt x="1790" y="522"/>
                    </a:lnTo>
                    <a:lnTo>
                      <a:pt x="1784" y="522"/>
                    </a:lnTo>
                    <a:lnTo>
                      <a:pt x="1780" y="523"/>
                    </a:lnTo>
                    <a:lnTo>
                      <a:pt x="1776" y="525"/>
                    </a:lnTo>
                    <a:lnTo>
                      <a:pt x="1774" y="526"/>
                    </a:lnTo>
                    <a:lnTo>
                      <a:pt x="1769" y="529"/>
                    </a:lnTo>
                    <a:lnTo>
                      <a:pt x="1764" y="533"/>
                    </a:lnTo>
                    <a:lnTo>
                      <a:pt x="1762" y="535"/>
                    </a:lnTo>
                    <a:lnTo>
                      <a:pt x="1761" y="539"/>
                    </a:lnTo>
                    <a:lnTo>
                      <a:pt x="1760" y="541"/>
                    </a:lnTo>
                    <a:lnTo>
                      <a:pt x="1760" y="545"/>
                    </a:lnTo>
                    <a:lnTo>
                      <a:pt x="1760" y="551"/>
                    </a:lnTo>
                    <a:lnTo>
                      <a:pt x="1760" y="557"/>
                    </a:lnTo>
                    <a:lnTo>
                      <a:pt x="1760" y="578"/>
                    </a:lnTo>
                    <a:lnTo>
                      <a:pt x="1757" y="591"/>
                    </a:lnTo>
                    <a:lnTo>
                      <a:pt x="1755" y="594"/>
                    </a:lnTo>
                    <a:lnTo>
                      <a:pt x="1751" y="594"/>
                    </a:lnTo>
                    <a:lnTo>
                      <a:pt x="1746" y="591"/>
                    </a:lnTo>
                    <a:lnTo>
                      <a:pt x="1743" y="588"/>
                    </a:lnTo>
                    <a:lnTo>
                      <a:pt x="1735" y="578"/>
                    </a:lnTo>
                    <a:lnTo>
                      <a:pt x="1727" y="569"/>
                    </a:lnTo>
                    <a:lnTo>
                      <a:pt x="1724" y="564"/>
                    </a:lnTo>
                    <a:lnTo>
                      <a:pt x="1721" y="561"/>
                    </a:lnTo>
                    <a:lnTo>
                      <a:pt x="1719" y="560"/>
                    </a:lnTo>
                    <a:lnTo>
                      <a:pt x="1717" y="561"/>
                    </a:lnTo>
                    <a:lnTo>
                      <a:pt x="1714" y="563"/>
                    </a:lnTo>
                    <a:lnTo>
                      <a:pt x="1713" y="566"/>
                    </a:lnTo>
                    <a:lnTo>
                      <a:pt x="1712" y="569"/>
                    </a:lnTo>
                    <a:lnTo>
                      <a:pt x="1712" y="573"/>
                    </a:lnTo>
                    <a:lnTo>
                      <a:pt x="1712" y="582"/>
                    </a:lnTo>
                    <a:lnTo>
                      <a:pt x="1711" y="591"/>
                    </a:lnTo>
                    <a:lnTo>
                      <a:pt x="1708" y="599"/>
                    </a:lnTo>
                    <a:lnTo>
                      <a:pt x="1706" y="607"/>
                    </a:lnTo>
                    <a:lnTo>
                      <a:pt x="1704" y="608"/>
                    </a:lnTo>
                    <a:lnTo>
                      <a:pt x="1701" y="609"/>
                    </a:lnTo>
                    <a:lnTo>
                      <a:pt x="1699" y="609"/>
                    </a:lnTo>
                    <a:lnTo>
                      <a:pt x="1697" y="610"/>
                    </a:lnTo>
                    <a:lnTo>
                      <a:pt x="1687" y="610"/>
                    </a:lnTo>
                    <a:lnTo>
                      <a:pt x="1672" y="614"/>
                    </a:lnTo>
                    <a:lnTo>
                      <a:pt x="1664" y="616"/>
                    </a:lnTo>
                    <a:lnTo>
                      <a:pt x="1657" y="621"/>
                    </a:lnTo>
                    <a:lnTo>
                      <a:pt x="1651" y="624"/>
                    </a:lnTo>
                    <a:lnTo>
                      <a:pt x="1648" y="629"/>
                    </a:lnTo>
                    <a:lnTo>
                      <a:pt x="1644" y="634"/>
                    </a:lnTo>
                    <a:lnTo>
                      <a:pt x="1641" y="638"/>
                    </a:lnTo>
                    <a:lnTo>
                      <a:pt x="1637" y="640"/>
                    </a:lnTo>
                    <a:lnTo>
                      <a:pt x="1634" y="640"/>
                    </a:lnTo>
                    <a:lnTo>
                      <a:pt x="1631" y="640"/>
                    </a:lnTo>
                    <a:lnTo>
                      <a:pt x="1629" y="639"/>
                    </a:lnTo>
                    <a:lnTo>
                      <a:pt x="1628" y="638"/>
                    </a:lnTo>
                    <a:lnTo>
                      <a:pt x="1626" y="635"/>
                    </a:lnTo>
                    <a:lnTo>
                      <a:pt x="1626" y="629"/>
                    </a:lnTo>
                    <a:lnTo>
                      <a:pt x="1628" y="619"/>
                    </a:lnTo>
                    <a:lnTo>
                      <a:pt x="1628" y="613"/>
                    </a:lnTo>
                    <a:lnTo>
                      <a:pt x="1628" y="608"/>
                    </a:lnTo>
                    <a:lnTo>
                      <a:pt x="1625" y="603"/>
                    </a:lnTo>
                    <a:lnTo>
                      <a:pt x="1623" y="599"/>
                    </a:lnTo>
                    <a:lnTo>
                      <a:pt x="1617" y="592"/>
                    </a:lnTo>
                    <a:lnTo>
                      <a:pt x="1611" y="586"/>
                    </a:lnTo>
                    <a:lnTo>
                      <a:pt x="1607" y="584"/>
                    </a:lnTo>
                    <a:lnTo>
                      <a:pt x="1607" y="580"/>
                    </a:lnTo>
                    <a:lnTo>
                      <a:pt x="1607" y="578"/>
                    </a:lnTo>
                    <a:lnTo>
                      <a:pt x="1610" y="575"/>
                    </a:lnTo>
                    <a:lnTo>
                      <a:pt x="1617" y="569"/>
                    </a:lnTo>
                    <a:lnTo>
                      <a:pt x="1626" y="561"/>
                    </a:lnTo>
                    <a:lnTo>
                      <a:pt x="1635" y="553"/>
                    </a:lnTo>
                    <a:lnTo>
                      <a:pt x="1641" y="545"/>
                    </a:lnTo>
                    <a:lnTo>
                      <a:pt x="1644" y="535"/>
                    </a:lnTo>
                    <a:lnTo>
                      <a:pt x="1648" y="523"/>
                    </a:lnTo>
                    <a:lnTo>
                      <a:pt x="1650" y="516"/>
                    </a:lnTo>
                    <a:lnTo>
                      <a:pt x="1655" y="510"/>
                    </a:lnTo>
                    <a:lnTo>
                      <a:pt x="1658" y="504"/>
                    </a:lnTo>
                    <a:lnTo>
                      <a:pt x="1663" y="498"/>
                    </a:lnTo>
                    <a:lnTo>
                      <a:pt x="1667" y="495"/>
                    </a:lnTo>
                    <a:lnTo>
                      <a:pt x="1668" y="493"/>
                    </a:lnTo>
                    <a:lnTo>
                      <a:pt x="1667" y="490"/>
                    </a:lnTo>
                    <a:lnTo>
                      <a:pt x="1664" y="484"/>
                    </a:lnTo>
                    <a:lnTo>
                      <a:pt x="1661" y="470"/>
                    </a:lnTo>
                    <a:lnTo>
                      <a:pt x="1660" y="456"/>
                    </a:lnTo>
                    <a:lnTo>
                      <a:pt x="1658" y="450"/>
                    </a:lnTo>
                    <a:lnTo>
                      <a:pt x="1657" y="445"/>
                    </a:lnTo>
                    <a:lnTo>
                      <a:pt x="1655" y="440"/>
                    </a:lnTo>
                    <a:lnTo>
                      <a:pt x="1653" y="437"/>
                    </a:lnTo>
                    <a:lnTo>
                      <a:pt x="1648" y="428"/>
                    </a:lnTo>
                    <a:lnTo>
                      <a:pt x="1642" y="421"/>
                    </a:lnTo>
                    <a:lnTo>
                      <a:pt x="1639" y="416"/>
                    </a:lnTo>
                    <a:lnTo>
                      <a:pt x="1637" y="412"/>
                    </a:lnTo>
                    <a:lnTo>
                      <a:pt x="1636" y="411"/>
                    </a:lnTo>
                    <a:lnTo>
                      <a:pt x="1635" y="411"/>
                    </a:lnTo>
                    <a:lnTo>
                      <a:pt x="1634" y="412"/>
                    </a:lnTo>
                    <a:lnTo>
                      <a:pt x="1632" y="414"/>
                    </a:lnTo>
                    <a:lnTo>
                      <a:pt x="1628" y="422"/>
                    </a:lnTo>
                    <a:lnTo>
                      <a:pt x="1623" y="428"/>
                    </a:lnTo>
                    <a:lnTo>
                      <a:pt x="1620" y="431"/>
                    </a:lnTo>
                    <a:lnTo>
                      <a:pt x="1618" y="434"/>
                    </a:lnTo>
                    <a:lnTo>
                      <a:pt x="1617" y="439"/>
                    </a:lnTo>
                    <a:lnTo>
                      <a:pt x="1617" y="446"/>
                    </a:lnTo>
                    <a:lnTo>
                      <a:pt x="1617" y="464"/>
                    </a:lnTo>
                    <a:lnTo>
                      <a:pt x="1617" y="479"/>
                    </a:lnTo>
                    <a:lnTo>
                      <a:pt x="1616" y="483"/>
                    </a:lnTo>
                    <a:lnTo>
                      <a:pt x="1616" y="488"/>
                    </a:lnTo>
                    <a:lnTo>
                      <a:pt x="1613" y="490"/>
                    </a:lnTo>
                    <a:lnTo>
                      <a:pt x="1611" y="494"/>
                    </a:lnTo>
                    <a:lnTo>
                      <a:pt x="1609" y="496"/>
                    </a:lnTo>
                    <a:lnTo>
                      <a:pt x="1604" y="498"/>
                    </a:lnTo>
                    <a:lnTo>
                      <a:pt x="1599" y="501"/>
                    </a:lnTo>
                    <a:lnTo>
                      <a:pt x="1593" y="502"/>
                    </a:lnTo>
                    <a:lnTo>
                      <a:pt x="1587" y="503"/>
                    </a:lnTo>
                    <a:lnTo>
                      <a:pt x="1581" y="506"/>
                    </a:lnTo>
                    <a:lnTo>
                      <a:pt x="1576" y="509"/>
                    </a:lnTo>
                    <a:lnTo>
                      <a:pt x="1572" y="513"/>
                    </a:lnTo>
                    <a:lnTo>
                      <a:pt x="1567" y="517"/>
                    </a:lnTo>
                    <a:lnTo>
                      <a:pt x="1563" y="522"/>
                    </a:lnTo>
                    <a:lnTo>
                      <a:pt x="1560" y="528"/>
                    </a:lnTo>
                    <a:lnTo>
                      <a:pt x="1556" y="534"/>
                    </a:lnTo>
                    <a:lnTo>
                      <a:pt x="1555" y="539"/>
                    </a:lnTo>
                    <a:lnTo>
                      <a:pt x="1555" y="544"/>
                    </a:lnTo>
                    <a:lnTo>
                      <a:pt x="1555" y="548"/>
                    </a:lnTo>
                    <a:lnTo>
                      <a:pt x="1557" y="551"/>
                    </a:lnTo>
                    <a:lnTo>
                      <a:pt x="1565" y="556"/>
                    </a:lnTo>
                    <a:lnTo>
                      <a:pt x="1572" y="560"/>
                    </a:lnTo>
                    <a:lnTo>
                      <a:pt x="1575" y="563"/>
                    </a:lnTo>
                    <a:lnTo>
                      <a:pt x="1578" y="567"/>
                    </a:lnTo>
                    <a:lnTo>
                      <a:pt x="1579" y="572"/>
                    </a:lnTo>
                    <a:lnTo>
                      <a:pt x="1579" y="578"/>
                    </a:lnTo>
                    <a:lnTo>
                      <a:pt x="1578" y="584"/>
                    </a:lnTo>
                    <a:lnTo>
                      <a:pt x="1576" y="590"/>
                    </a:lnTo>
                    <a:lnTo>
                      <a:pt x="1574" y="596"/>
                    </a:lnTo>
                    <a:lnTo>
                      <a:pt x="1571" y="601"/>
                    </a:lnTo>
                    <a:lnTo>
                      <a:pt x="1563" y="609"/>
                    </a:lnTo>
                    <a:lnTo>
                      <a:pt x="1557" y="619"/>
                    </a:lnTo>
                    <a:lnTo>
                      <a:pt x="1555" y="622"/>
                    </a:lnTo>
                    <a:lnTo>
                      <a:pt x="1553" y="626"/>
                    </a:lnTo>
                    <a:lnTo>
                      <a:pt x="1549" y="627"/>
                    </a:lnTo>
                    <a:lnTo>
                      <a:pt x="1547" y="628"/>
                    </a:lnTo>
                    <a:lnTo>
                      <a:pt x="1544" y="627"/>
                    </a:lnTo>
                    <a:lnTo>
                      <a:pt x="1541" y="626"/>
                    </a:lnTo>
                    <a:lnTo>
                      <a:pt x="1537" y="622"/>
                    </a:lnTo>
                    <a:lnTo>
                      <a:pt x="1534" y="619"/>
                    </a:lnTo>
                    <a:lnTo>
                      <a:pt x="1525" y="610"/>
                    </a:lnTo>
                    <a:lnTo>
                      <a:pt x="1517" y="599"/>
                    </a:lnTo>
                    <a:lnTo>
                      <a:pt x="1509" y="589"/>
                    </a:lnTo>
                    <a:lnTo>
                      <a:pt x="1499" y="582"/>
                    </a:lnTo>
                    <a:lnTo>
                      <a:pt x="1494" y="578"/>
                    </a:lnTo>
                    <a:lnTo>
                      <a:pt x="1490" y="577"/>
                    </a:lnTo>
                    <a:lnTo>
                      <a:pt x="1485" y="576"/>
                    </a:lnTo>
                    <a:lnTo>
                      <a:pt x="1480" y="575"/>
                    </a:lnTo>
                    <a:lnTo>
                      <a:pt x="1477" y="575"/>
                    </a:lnTo>
                    <a:lnTo>
                      <a:pt x="1473" y="576"/>
                    </a:lnTo>
                    <a:lnTo>
                      <a:pt x="1469" y="578"/>
                    </a:lnTo>
                    <a:lnTo>
                      <a:pt x="1467" y="580"/>
                    </a:lnTo>
                    <a:lnTo>
                      <a:pt x="1465" y="588"/>
                    </a:lnTo>
                    <a:lnTo>
                      <a:pt x="1462" y="596"/>
                    </a:lnTo>
                    <a:lnTo>
                      <a:pt x="1462" y="599"/>
                    </a:lnTo>
                    <a:lnTo>
                      <a:pt x="1461" y="601"/>
                    </a:lnTo>
                    <a:lnTo>
                      <a:pt x="1460" y="602"/>
                    </a:lnTo>
                    <a:lnTo>
                      <a:pt x="1458" y="602"/>
                    </a:lnTo>
                    <a:lnTo>
                      <a:pt x="1454" y="598"/>
                    </a:lnTo>
                    <a:lnTo>
                      <a:pt x="1449" y="592"/>
                    </a:lnTo>
                    <a:lnTo>
                      <a:pt x="1447" y="589"/>
                    </a:lnTo>
                    <a:lnTo>
                      <a:pt x="1443" y="586"/>
                    </a:lnTo>
                    <a:lnTo>
                      <a:pt x="1439" y="585"/>
                    </a:lnTo>
                    <a:lnTo>
                      <a:pt x="1434" y="585"/>
                    </a:lnTo>
                    <a:lnTo>
                      <a:pt x="1421" y="585"/>
                    </a:lnTo>
                    <a:lnTo>
                      <a:pt x="1404" y="588"/>
                    </a:lnTo>
                    <a:lnTo>
                      <a:pt x="1396" y="590"/>
                    </a:lnTo>
                    <a:lnTo>
                      <a:pt x="1390" y="591"/>
                    </a:lnTo>
                    <a:lnTo>
                      <a:pt x="1385" y="594"/>
                    </a:lnTo>
                    <a:lnTo>
                      <a:pt x="1380" y="597"/>
                    </a:lnTo>
                    <a:lnTo>
                      <a:pt x="1377" y="601"/>
                    </a:lnTo>
                    <a:lnTo>
                      <a:pt x="1373" y="605"/>
                    </a:lnTo>
                    <a:lnTo>
                      <a:pt x="1371" y="610"/>
                    </a:lnTo>
                    <a:lnTo>
                      <a:pt x="1368" y="617"/>
                    </a:lnTo>
                    <a:lnTo>
                      <a:pt x="1362" y="635"/>
                    </a:lnTo>
                    <a:lnTo>
                      <a:pt x="1358" y="657"/>
                    </a:lnTo>
                    <a:lnTo>
                      <a:pt x="1355" y="667"/>
                    </a:lnTo>
                    <a:lnTo>
                      <a:pt x="1354" y="677"/>
                    </a:lnTo>
                    <a:lnTo>
                      <a:pt x="1354" y="685"/>
                    </a:lnTo>
                    <a:lnTo>
                      <a:pt x="1355" y="693"/>
                    </a:lnTo>
                    <a:lnTo>
                      <a:pt x="1358" y="699"/>
                    </a:lnTo>
                    <a:lnTo>
                      <a:pt x="1360" y="705"/>
                    </a:lnTo>
                    <a:lnTo>
                      <a:pt x="1365" y="710"/>
                    </a:lnTo>
                    <a:lnTo>
                      <a:pt x="1370" y="716"/>
                    </a:lnTo>
                    <a:lnTo>
                      <a:pt x="1379" y="725"/>
                    </a:lnTo>
                    <a:lnTo>
                      <a:pt x="1387" y="734"/>
                    </a:lnTo>
                    <a:lnTo>
                      <a:pt x="1391" y="739"/>
                    </a:lnTo>
                    <a:lnTo>
                      <a:pt x="1392" y="744"/>
                    </a:lnTo>
                    <a:lnTo>
                      <a:pt x="1392" y="750"/>
                    </a:lnTo>
                    <a:lnTo>
                      <a:pt x="1392" y="758"/>
                    </a:lnTo>
                    <a:lnTo>
                      <a:pt x="1391" y="764"/>
                    </a:lnTo>
                    <a:lnTo>
                      <a:pt x="1389" y="769"/>
                    </a:lnTo>
                    <a:lnTo>
                      <a:pt x="1386" y="775"/>
                    </a:lnTo>
                    <a:lnTo>
                      <a:pt x="1384" y="780"/>
                    </a:lnTo>
                    <a:lnTo>
                      <a:pt x="1376" y="790"/>
                    </a:lnTo>
                    <a:lnTo>
                      <a:pt x="1367" y="799"/>
                    </a:lnTo>
                    <a:lnTo>
                      <a:pt x="1360" y="807"/>
                    </a:lnTo>
                    <a:lnTo>
                      <a:pt x="1355" y="811"/>
                    </a:lnTo>
                    <a:lnTo>
                      <a:pt x="1353" y="812"/>
                    </a:lnTo>
                    <a:lnTo>
                      <a:pt x="1351" y="812"/>
                    </a:lnTo>
                    <a:lnTo>
                      <a:pt x="1348" y="810"/>
                    </a:lnTo>
                    <a:lnTo>
                      <a:pt x="1343" y="807"/>
                    </a:lnTo>
                    <a:lnTo>
                      <a:pt x="1340" y="806"/>
                    </a:lnTo>
                    <a:lnTo>
                      <a:pt x="1336" y="806"/>
                    </a:lnTo>
                    <a:lnTo>
                      <a:pt x="1332" y="806"/>
                    </a:lnTo>
                    <a:lnTo>
                      <a:pt x="1326" y="807"/>
                    </a:lnTo>
                    <a:lnTo>
                      <a:pt x="1314" y="810"/>
                    </a:lnTo>
                    <a:lnTo>
                      <a:pt x="1302" y="815"/>
                    </a:lnTo>
                    <a:lnTo>
                      <a:pt x="1296" y="818"/>
                    </a:lnTo>
                    <a:lnTo>
                      <a:pt x="1286" y="823"/>
                    </a:lnTo>
                    <a:lnTo>
                      <a:pt x="1279" y="825"/>
                    </a:lnTo>
                    <a:lnTo>
                      <a:pt x="1273" y="827"/>
                    </a:lnTo>
                    <a:lnTo>
                      <a:pt x="1269" y="824"/>
                    </a:lnTo>
                    <a:lnTo>
                      <a:pt x="1264" y="819"/>
                    </a:lnTo>
                    <a:lnTo>
                      <a:pt x="1258" y="815"/>
                    </a:lnTo>
                    <a:lnTo>
                      <a:pt x="1251" y="811"/>
                    </a:lnTo>
                    <a:lnTo>
                      <a:pt x="1242" y="809"/>
                    </a:lnTo>
                    <a:lnTo>
                      <a:pt x="1235" y="809"/>
                    </a:lnTo>
                    <a:lnTo>
                      <a:pt x="1228" y="806"/>
                    </a:lnTo>
                    <a:lnTo>
                      <a:pt x="1220" y="802"/>
                    </a:lnTo>
                    <a:lnTo>
                      <a:pt x="1210" y="796"/>
                    </a:lnTo>
                    <a:lnTo>
                      <a:pt x="1200" y="791"/>
                    </a:lnTo>
                    <a:lnTo>
                      <a:pt x="1195" y="790"/>
                    </a:lnTo>
                    <a:lnTo>
                      <a:pt x="1190" y="788"/>
                    </a:lnTo>
                    <a:lnTo>
                      <a:pt x="1188" y="788"/>
                    </a:lnTo>
                    <a:lnTo>
                      <a:pt x="1185" y="788"/>
                    </a:lnTo>
                    <a:lnTo>
                      <a:pt x="1185" y="791"/>
                    </a:lnTo>
                    <a:lnTo>
                      <a:pt x="1185" y="793"/>
                    </a:lnTo>
                    <a:lnTo>
                      <a:pt x="1187" y="796"/>
                    </a:lnTo>
                    <a:lnTo>
                      <a:pt x="1188" y="800"/>
                    </a:lnTo>
                    <a:lnTo>
                      <a:pt x="1190" y="804"/>
                    </a:lnTo>
                    <a:lnTo>
                      <a:pt x="1191" y="807"/>
                    </a:lnTo>
                    <a:lnTo>
                      <a:pt x="1191" y="811"/>
                    </a:lnTo>
                    <a:lnTo>
                      <a:pt x="1191" y="813"/>
                    </a:lnTo>
                    <a:lnTo>
                      <a:pt x="1190" y="816"/>
                    </a:lnTo>
                    <a:lnTo>
                      <a:pt x="1189" y="818"/>
                    </a:lnTo>
                    <a:lnTo>
                      <a:pt x="1187" y="821"/>
                    </a:lnTo>
                    <a:lnTo>
                      <a:pt x="1184" y="822"/>
                    </a:lnTo>
                    <a:lnTo>
                      <a:pt x="1181" y="824"/>
                    </a:lnTo>
                    <a:lnTo>
                      <a:pt x="1179" y="828"/>
                    </a:lnTo>
                    <a:lnTo>
                      <a:pt x="1178" y="831"/>
                    </a:lnTo>
                    <a:lnTo>
                      <a:pt x="1177" y="836"/>
                    </a:lnTo>
                    <a:lnTo>
                      <a:pt x="1175" y="847"/>
                    </a:lnTo>
                    <a:lnTo>
                      <a:pt x="1170" y="859"/>
                    </a:lnTo>
                    <a:lnTo>
                      <a:pt x="1162" y="872"/>
                    </a:lnTo>
                    <a:lnTo>
                      <a:pt x="1153" y="884"/>
                    </a:lnTo>
                    <a:lnTo>
                      <a:pt x="1147" y="890"/>
                    </a:lnTo>
                    <a:lnTo>
                      <a:pt x="1143" y="894"/>
                    </a:lnTo>
                    <a:lnTo>
                      <a:pt x="1138" y="898"/>
                    </a:lnTo>
                    <a:lnTo>
                      <a:pt x="1132" y="900"/>
                    </a:lnTo>
                    <a:lnTo>
                      <a:pt x="1127" y="903"/>
                    </a:lnTo>
                    <a:lnTo>
                      <a:pt x="1121" y="903"/>
                    </a:lnTo>
                    <a:lnTo>
                      <a:pt x="1116" y="901"/>
                    </a:lnTo>
                    <a:lnTo>
                      <a:pt x="1112" y="899"/>
                    </a:lnTo>
                    <a:lnTo>
                      <a:pt x="1107" y="897"/>
                    </a:lnTo>
                    <a:lnTo>
                      <a:pt x="1103" y="893"/>
                    </a:lnTo>
                    <a:lnTo>
                      <a:pt x="1100" y="890"/>
                    </a:lnTo>
                    <a:lnTo>
                      <a:pt x="1099" y="885"/>
                    </a:lnTo>
                    <a:lnTo>
                      <a:pt x="1097" y="880"/>
                    </a:lnTo>
                    <a:lnTo>
                      <a:pt x="1097" y="875"/>
                    </a:lnTo>
                    <a:lnTo>
                      <a:pt x="1099" y="872"/>
                    </a:lnTo>
                    <a:lnTo>
                      <a:pt x="1100" y="868"/>
                    </a:lnTo>
                    <a:lnTo>
                      <a:pt x="1103" y="861"/>
                    </a:lnTo>
                    <a:lnTo>
                      <a:pt x="1109" y="856"/>
                    </a:lnTo>
                    <a:lnTo>
                      <a:pt x="1121" y="848"/>
                    </a:lnTo>
                    <a:lnTo>
                      <a:pt x="1135" y="837"/>
                    </a:lnTo>
                    <a:lnTo>
                      <a:pt x="1139" y="835"/>
                    </a:lnTo>
                    <a:lnTo>
                      <a:pt x="1141" y="834"/>
                    </a:lnTo>
                    <a:lnTo>
                      <a:pt x="1141" y="831"/>
                    </a:lnTo>
                    <a:lnTo>
                      <a:pt x="1141" y="829"/>
                    </a:lnTo>
                    <a:lnTo>
                      <a:pt x="1137" y="819"/>
                    </a:lnTo>
                    <a:lnTo>
                      <a:pt x="1128" y="806"/>
                    </a:lnTo>
                    <a:lnTo>
                      <a:pt x="1121" y="793"/>
                    </a:lnTo>
                    <a:lnTo>
                      <a:pt x="1115" y="777"/>
                    </a:lnTo>
                    <a:lnTo>
                      <a:pt x="1112" y="771"/>
                    </a:lnTo>
                    <a:lnTo>
                      <a:pt x="1106" y="765"/>
                    </a:lnTo>
                    <a:lnTo>
                      <a:pt x="1100" y="759"/>
                    </a:lnTo>
                    <a:lnTo>
                      <a:pt x="1094" y="755"/>
                    </a:lnTo>
                    <a:lnTo>
                      <a:pt x="1090" y="753"/>
                    </a:lnTo>
                    <a:lnTo>
                      <a:pt x="1087" y="753"/>
                    </a:lnTo>
                    <a:lnTo>
                      <a:pt x="1082" y="755"/>
                    </a:lnTo>
                    <a:lnTo>
                      <a:pt x="1076" y="758"/>
                    </a:lnTo>
                    <a:lnTo>
                      <a:pt x="1068" y="760"/>
                    </a:lnTo>
                    <a:lnTo>
                      <a:pt x="1059" y="760"/>
                    </a:lnTo>
                    <a:lnTo>
                      <a:pt x="1053" y="759"/>
                    </a:lnTo>
                    <a:lnTo>
                      <a:pt x="1047" y="755"/>
                    </a:lnTo>
                    <a:lnTo>
                      <a:pt x="1044" y="754"/>
                    </a:lnTo>
                    <a:lnTo>
                      <a:pt x="1040" y="753"/>
                    </a:lnTo>
                    <a:lnTo>
                      <a:pt x="1038" y="753"/>
                    </a:lnTo>
                    <a:lnTo>
                      <a:pt x="1037" y="753"/>
                    </a:lnTo>
                    <a:lnTo>
                      <a:pt x="1034" y="754"/>
                    </a:lnTo>
                    <a:lnTo>
                      <a:pt x="1033" y="758"/>
                    </a:lnTo>
                    <a:lnTo>
                      <a:pt x="1033" y="760"/>
                    </a:lnTo>
                    <a:lnTo>
                      <a:pt x="1032" y="765"/>
                    </a:lnTo>
                    <a:lnTo>
                      <a:pt x="1032" y="775"/>
                    </a:lnTo>
                    <a:lnTo>
                      <a:pt x="1031" y="785"/>
                    </a:lnTo>
                    <a:lnTo>
                      <a:pt x="1031" y="790"/>
                    </a:lnTo>
                    <a:lnTo>
                      <a:pt x="1028" y="793"/>
                    </a:lnTo>
                    <a:lnTo>
                      <a:pt x="1026" y="797"/>
                    </a:lnTo>
                    <a:lnTo>
                      <a:pt x="1022" y="800"/>
                    </a:lnTo>
                    <a:lnTo>
                      <a:pt x="1018" y="802"/>
                    </a:lnTo>
                    <a:lnTo>
                      <a:pt x="1013" y="803"/>
                    </a:lnTo>
                    <a:lnTo>
                      <a:pt x="1007" y="803"/>
                    </a:lnTo>
                    <a:lnTo>
                      <a:pt x="1001" y="803"/>
                    </a:lnTo>
                    <a:lnTo>
                      <a:pt x="995" y="800"/>
                    </a:lnTo>
                    <a:lnTo>
                      <a:pt x="990" y="798"/>
                    </a:lnTo>
                    <a:lnTo>
                      <a:pt x="986" y="794"/>
                    </a:lnTo>
                    <a:lnTo>
                      <a:pt x="982" y="791"/>
                    </a:lnTo>
                    <a:lnTo>
                      <a:pt x="980" y="786"/>
                    </a:lnTo>
                    <a:lnTo>
                      <a:pt x="979" y="781"/>
                    </a:lnTo>
                    <a:lnTo>
                      <a:pt x="979" y="777"/>
                    </a:lnTo>
                    <a:lnTo>
                      <a:pt x="980" y="772"/>
                    </a:lnTo>
                    <a:lnTo>
                      <a:pt x="983" y="762"/>
                    </a:lnTo>
                    <a:lnTo>
                      <a:pt x="988" y="755"/>
                    </a:lnTo>
                    <a:lnTo>
                      <a:pt x="992" y="748"/>
                    </a:lnTo>
                    <a:lnTo>
                      <a:pt x="994" y="739"/>
                    </a:lnTo>
                    <a:lnTo>
                      <a:pt x="995" y="728"/>
                    </a:lnTo>
                    <a:lnTo>
                      <a:pt x="994" y="715"/>
                    </a:lnTo>
                    <a:lnTo>
                      <a:pt x="994" y="703"/>
                    </a:lnTo>
                    <a:lnTo>
                      <a:pt x="994" y="692"/>
                    </a:lnTo>
                    <a:lnTo>
                      <a:pt x="994" y="684"/>
                    </a:lnTo>
                    <a:lnTo>
                      <a:pt x="992" y="674"/>
                    </a:lnTo>
                    <a:lnTo>
                      <a:pt x="988" y="662"/>
                    </a:lnTo>
                    <a:lnTo>
                      <a:pt x="984" y="651"/>
                    </a:lnTo>
                    <a:lnTo>
                      <a:pt x="981" y="643"/>
                    </a:lnTo>
                    <a:lnTo>
                      <a:pt x="977" y="638"/>
                    </a:lnTo>
                    <a:lnTo>
                      <a:pt x="971" y="633"/>
                    </a:lnTo>
                    <a:lnTo>
                      <a:pt x="965" y="628"/>
                    </a:lnTo>
                    <a:lnTo>
                      <a:pt x="954" y="622"/>
                    </a:lnTo>
                    <a:lnTo>
                      <a:pt x="946" y="617"/>
                    </a:lnTo>
                    <a:lnTo>
                      <a:pt x="944" y="615"/>
                    </a:lnTo>
                    <a:lnTo>
                      <a:pt x="942" y="611"/>
                    </a:lnTo>
                    <a:lnTo>
                      <a:pt x="940" y="608"/>
                    </a:lnTo>
                    <a:lnTo>
                      <a:pt x="940" y="603"/>
                    </a:lnTo>
                    <a:lnTo>
                      <a:pt x="939" y="596"/>
                    </a:lnTo>
                    <a:lnTo>
                      <a:pt x="937" y="591"/>
                    </a:lnTo>
                    <a:lnTo>
                      <a:pt x="936" y="590"/>
                    </a:lnTo>
                    <a:lnTo>
                      <a:pt x="933" y="589"/>
                    </a:lnTo>
                    <a:lnTo>
                      <a:pt x="931" y="589"/>
                    </a:lnTo>
                    <a:lnTo>
                      <a:pt x="930" y="590"/>
                    </a:lnTo>
                    <a:lnTo>
                      <a:pt x="925" y="592"/>
                    </a:lnTo>
                    <a:lnTo>
                      <a:pt x="920" y="596"/>
                    </a:lnTo>
                    <a:lnTo>
                      <a:pt x="918" y="598"/>
                    </a:lnTo>
                    <a:lnTo>
                      <a:pt x="917" y="602"/>
                    </a:lnTo>
                    <a:lnTo>
                      <a:pt x="916" y="607"/>
                    </a:lnTo>
                    <a:lnTo>
                      <a:pt x="916" y="614"/>
                    </a:lnTo>
                    <a:lnTo>
                      <a:pt x="916" y="620"/>
                    </a:lnTo>
                    <a:lnTo>
                      <a:pt x="914" y="623"/>
                    </a:lnTo>
                    <a:lnTo>
                      <a:pt x="913" y="626"/>
                    </a:lnTo>
                    <a:lnTo>
                      <a:pt x="911" y="628"/>
                    </a:lnTo>
                    <a:lnTo>
                      <a:pt x="904" y="630"/>
                    </a:lnTo>
                    <a:lnTo>
                      <a:pt x="894" y="634"/>
                    </a:lnTo>
                    <a:lnTo>
                      <a:pt x="886" y="639"/>
                    </a:lnTo>
                    <a:lnTo>
                      <a:pt x="880" y="642"/>
                    </a:lnTo>
                    <a:lnTo>
                      <a:pt x="879" y="643"/>
                    </a:lnTo>
                    <a:lnTo>
                      <a:pt x="877" y="646"/>
                    </a:lnTo>
                    <a:lnTo>
                      <a:pt x="877" y="649"/>
                    </a:lnTo>
                    <a:lnTo>
                      <a:pt x="877" y="653"/>
                    </a:lnTo>
                    <a:lnTo>
                      <a:pt x="877" y="670"/>
                    </a:lnTo>
                    <a:lnTo>
                      <a:pt x="877" y="684"/>
                    </a:lnTo>
                    <a:lnTo>
                      <a:pt x="876" y="696"/>
                    </a:lnTo>
                    <a:lnTo>
                      <a:pt x="875" y="706"/>
                    </a:lnTo>
                    <a:lnTo>
                      <a:pt x="874" y="714"/>
                    </a:lnTo>
                    <a:lnTo>
                      <a:pt x="872" y="721"/>
                    </a:lnTo>
                    <a:lnTo>
                      <a:pt x="869" y="725"/>
                    </a:lnTo>
                    <a:lnTo>
                      <a:pt x="866" y="728"/>
                    </a:lnTo>
                    <a:lnTo>
                      <a:pt x="863" y="730"/>
                    </a:lnTo>
                    <a:lnTo>
                      <a:pt x="860" y="731"/>
                    </a:lnTo>
                    <a:lnTo>
                      <a:pt x="857" y="731"/>
                    </a:lnTo>
                    <a:lnTo>
                      <a:pt x="854" y="731"/>
                    </a:lnTo>
                    <a:lnTo>
                      <a:pt x="849" y="730"/>
                    </a:lnTo>
                    <a:lnTo>
                      <a:pt x="844" y="728"/>
                    </a:lnTo>
                    <a:lnTo>
                      <a:pt x="835" y="723"/>
                    </a:lnTo>
                    <a:lnTo>
                      <a:pt x="824" y="716"/>
                    </a:lnTo>
                    <a:lnTo>
                      <a:pt x="813" y="706"/>
                    </a:lnTo>
                    <a:lnTo>
                      <a:pt x="804" y="697"/>
                    </a:lnTo>
                    <a:lnTo>
                      <a:pt x="786" y="679"/>
                    </a:lnTo>
                    <a:lnTo>
                      <a:pt x="775" y="671"/>
                    </a:lnTo>
                    <a:lnTo>
                      <a:pt x="769" y="670"/>
                    </a:lnTo>
                    <a:lnTo>
                      <a:pt x="761" y="668"/>
                    </a:lnTo>
                    <a:lnTo>
                      <a:pt x="751" y="666"/>
                    </a:lnTo>
                    <a:lnTo>
                      <a:pt x="744" y="661"/>
                    </a:lnTo>
                    <a:lnTo>
                      <a:pt x="738" y="657"/>
                    </a:lnTo>
                    <a:lnTo>
                      <a:pt x="735" y="655"/>
                    </a:lnTo>
                    <a:lnTo>
                      <a:pt x="730" y="654"/>
                    </a:lnTo>
                    <a:lnTo>
                      <a:pt x="722" y="654"/>
                    </a:lnTo>
                    <a:lnTo>
                      <a:pt x="717" y="654"/>
                    </a:lnTo>
                    <a:lnTo>
                      <a:pt x="712" y="653"/>
                    </a:lnTo>
                    <a:lnTo>
                      <a:pt x="706" y="651"/>
                    </a:lnTo>
                    <a:lnTo>
                      <a:pt x="703" y="647"/>
                    </a:lnTo>
                    <a:lnTo>
                      <a:pt x="698" y="643"/>
                    </a:lnTo>
                    <a:lnTo>
                      <a:pt x="696" y="639"/>
                    </a:lnTo>
                    <a:lnTo>
                      <a:pt x="692" y="634"/>
                    </a:lnTo>
                    <a:lnTo>
                      <a:pt x="691" y="628"/>
                    </a:lnTo>
                    <a:lnTo>
                      <a:pt x="688" y="616"/>
                    </a:lnTo>
                    <a:lnTo>
                      <a:pt x="684" y="604"/>
                    </a:lnTo>
                    <a:lnTo>
                      <a:pt x="677" y="592"/>
                    </a:lnTo>
                    <a:lnTo>
                      <a:pt x="667" y="579"/>
                    </a:lnTo>
                    <a:lnTo>
                      <a:pt x="660" y="573"/>
                    </a:lnTo>
                    <a:lnTo>
                      <a:pt x="654" y="569"/>
                    </a:lnTo>
                    <a:lnTo>
                      <a:pt x="647" y="565"/>
                    </a:lnTo>
                    <a:lnTo>
                      <a:pt x="640" y="563"/>
                    </a:lnTo>
                    <a:lnTo>
                      <a:pt x="627" y="561"/>
                    </a:lnTo>
                    <a:lnTo>
                      <a:pt x="617" y="561"/>
                    </a:lnTo>
                    <a:lnTo>
                      <a:pt x="614" y="560"/>
                    </a:lnTo>
                    <a:lnTo>
                      <a:pt x="610" y="560"/>
                    </a:lnTo>
                    <a:lnTo>
                      <a:pt x="606" y="558"/>
                    </a:lnTo>
                    <a:lnTo>
                      <a:pt x="604" y="557"/>
                    </a:lnTo>
                    <a:lnTo>
                      <a:pt x="599" y="551"/>
                    </a:lnTo>
                    <a:lnTo>
                      <a:pt x="596" y="542"/>
                    </a:lnTo>
                    <a:lnTo>
                      <a:pt x="593" y="539"/>
                    </a:lnTo>
                    <a:lnTo>
                      <a:pt x="590" y="535"/>
                    </a:lnTo>
                    <a:lnTo>
                      <a:pt x="585" y="532"/>
                    </a:lnTo>
                    <a:lnTo>
                      <a:pt x="580" y="528"/>
                    </a:lnTo>
                    <a:lnTo>
                      <a:pt x="568" y="523"/>
                    </a:lnTo>
                    <a:lnTo>
                      <a:pt x="558" y="516"/>
                    </a:lnTo>
                    <a:lnTo>
                      <a:pt x="554" y="512"/>
                    </a:lnTo>
                    <a:lnTo>
                      <a:pt x="551" y="507"/>
                    </a:lnTo>
                    <a:lnTo>
                      <a:pt x="549" y="501"/>
                    </a:lnTo>
                    <a:lnTo>
                      <a:pt x="547" y="494"/>
                    </a:lnTo>
                    <a:lnTo>
                      <a:pt x="547" y="485"/>
                    </a:lnTo>
                    <a:lnTo>
                      <a:pt x="547" y="478"/>
                    </a:lnTo>
                    <a:lnTo>
                      <a:pt x="547" y="470"/>
                    </a:lnTo>
                    <a:lnTo>
                      <a:pt x="548" y="462"/>
                    </a:lnTo>
                    <a:lnTo>
                      <a:pt x="548" y="453"/>
                    </a:lnTo>
                    <a:lnTo>
                      <a:pt x="548" y="446"/>
                    </a:lnTo>
                    <a:lnTo>
                      <a:pt x="546" y="439"/>
                    </a:lnTo>
                    <a:lnTo>
                      <a:pt x="545" y="433"/>
                    </a:lnTo>
                    <a:lnTo>
                      <a:pt x="539" y="421"/>
                    </a:lnTo>
                    <a:lnTo>
                      <a:pt x="535" y="409"/>
                    </a:lnTo>
                    <a:lnTo>
                      <a:pt x="534" y="397"/>
                    </a:lnTo>
                    <a:lnTo>
                      <a:pt x="534" y="386"/>
                    </a:lnTo>
                    <a:lnTo>
                      <a:pt x="533" y="376"/>
                    </a:lnTo>
                    <a:lnTo>
                      <a:pt x="530" y="367"/>
                    </a:lnTo>
                    <a:lnTo>
                      <a:pt x="524" y="358"/>
                    </a:lnTo>
                    <a:lnTo>
                      <a:pt x="517" y="349"/>
                    </a:lnTo>
                    <a:lnTo>
                      <a:pt x="513" y="343"/>
                    </a:lnTo>
                    <a:lnTo>
                      <a:pt x="509" y="337"/>
                    </a:lnTo>
                    <a:lnTo>
                      <a:pt x="507" y="330"/>
                    </a:lnTo>
                    <a:lnTo>
                      <a:pt x="504" y="323"/>
                    </a:lnTo>
                    <a:lnTo>
                      <a:pt x="504" y="315"/>
                    </a:lnTo>
                    <a:lnTo>
                      <a:pt x="505" y="311"/>
                    </a:lnTo>
                    <a:lnTo>
                      <a:pt x="508" y="306"/>
                    </a:lnTo>
                    <a:lnTo>
                      <a:pt x="511" y="304"/>
                    </a:lnTo>
                    <a:lnTo>
                      <a:pt x="515" y="300"/>
                    </a:lnTo>
                    <a:lnTo>
                      <a:pt x="518" y="298"/>
                    </a:lnTo>
                    <a:lnTo>
                      <a:pt x="521" y="294"/>
                    </a:lnTo>
                    <a:lnTo>
                      <a:pt x="522" y="289"/>
                    </a:lnTo>
                    <a:lnTo>
                      <a:pt x="520" y="285"/>
                    </a:lnTo>
                    <a:lnTo>
                      <a:pt x="516" y="277"/>
                    </a:lnTo>
                    <a:lnTo>
                      <a:pt x="509" y="269"/>
                    </a:lnTo>
                    <a:lnTo>
                      <a:pt x="502" y="261"/>
                    </a:lnTo>
                    <a:lnTo>
                      <a:pt x="486" y="244"/>
                    </a:lnTo>
                    <a:lnTo>
                      <a:pt x="478" y="232"/>
                    </a:lnTo>
                    <a:lnTo>
                      <a:pt x="474" y="225"/>
                    </a:lnTo>
                    <a:lnTo>
                      <a:pt x="473" y="219"/>
                    </a:lnTo>
                    <a:lnTo>
                      <a:pt x="470" y="214"/>
                    </a:lnTo>
                    <a:lnTo>
                      <a:pt x="464" y="207"/>
                    </a:lnTo>
                    <a:lnTo>
                      <a:pt x="463" y="204"/>
                    </a:lnTo>
                    <a:lnTo>
                      <a:pt x="461" y="198"/>
                    </a:lnTo>
                    <a:lnTo>
                      <a:pt x="461" y="191"/>
                    </a:lnTo>
                    <a:lnTo>
                      <a:pt x="461" y="182"/>
                    </a:lnTo>
                    <a:lnTo>
                      <a:pt x="463" y="161"/>
                    </a:lnTo>
                    <a:lnTo>
                      <a:pt x="464" y="137"/>
                    </a:lnTo>
                    <a:lnTo>
                      <a:pt x="464" y="125"/>
                    </a:lnTo>
                    <a:lnTo>
                      <a:pt x="464" y="115"/>
                    </a:lnTo>
                    <a:lnTo>
                      <a:pt x="461" y="105"/>
                    </a:lnTo>
                    <a:lnTo>
                      <a:pt x="460" y="96"/>
                    </a:lnTo>
                    <a:lnTo>
                      <a:pt x="457" y="88"/>
                    </a:lnTo>
                    <a:lnTo>
                      <a:pt x="452" y="84"/>
                    </a:lnTo>
                    <a:lnTo>
                      <a:pt x="450" y="82"/>
                    </a:lnTo>
                    <a:lnTo>
                      <a:pt x="446" y="81"/>
                    </a:lnTo>
                    <a:lnTo>
                      <a:pt x="442" y="81"/>
                    </a:lnTo>
                    <a:lnTo>
                      <a:pt x="439" y="81"/>
                    </a:lnTo>
                    <a:lnTo>
                      <a:pt x="423" y="82"/>
                    </a:lnTo>
                    <a:lnTo>
                      <a:pt x="410" y="84"/>
                    </a:lnTo>
                    <a:lnTo>
                      <a:pt x="400" y="82"/>
                    </a:lnTo>
                    <a:lnTo>
                      <a:pt x="390" y="81"/>
                    </a:lnTo>
                    <a:lnTo>
                      <a:pt x="383" y="79"/>
                    </a:lnTo>
                    <a:lnTo>
                      <a:pt x="378" y="77"/>
                    </a:lnTo>
                    <a:lnTo>
                      <a:pt x="373" y="74"/>
                    </a:lnTo>
                    <a:lnTo>
                      <a:pt x="370" y="71"/>
                    </a:lnTo>
                    <a:lnTo>
                      <a:pt x="360" y="67"/>
                    </a:lnTo>
                    <a:lnTo>
                      <a:pt x="347" y="62"/>
                    </a:lnTo>
                    <a:lnTo>
                      <a:pt x="333" y="60"/>
                    </a:lnTo>
                    <a:lnTo>
                      <a:pt x="321" y="55"/>
                    </a:lnTo>
                    <a:lnTo>
                      <a:pt x="316" y="53"/>
                    </a:lnTo>
                    <a:lnTo>
                      <a:pt x="313" y="48"/>
                    </a:lnTo>
                    <a:lnTo>
                      <a:pt x="310" y="43"/>
                    </a:lnTo>
                    <a:lnTo>
                      <a:pt x="307" y="37"/>
                    </a:lnTo>
                    <a:lnTo>
                      <a:pt x="302" y="24"/>
                    </a:lnTo>
                    <a:lnTo>
                      <a:pt x="294" y="11"/>
                    </a:lnTo>
                    <a:lnTo>
                      <a:pt x="289" y="6"/>
                    </a:lnTo>
                    <a:lnTo>
                      <a:pt x="285" y="3"/>
                    </a:lnTo>
                    <a:lnTo>
                      <a:pt x="278" y="0"/>
                    </a:lnTo>
                    <a:lnTo>
                      <a:pt x="265" y="2"/>
                    </a:lnTo>
                    <a:lnTo>
                      <a:pt x="257" y="2"/>
                    </a:lnTo>
                    <a:lnTo>
                      <a:pt x="252" y="4"/>
                    </a:lnTo>
                    <a:lnTo>
                      <a:pt x="249" y="6"/>
                    </a:lnTo>
                    <a:lnTo>
                      <a:pt x="245" y="9"/>
                    </a:lnTo>
                    <a:lnTo>
                      <a:pt x="243" y="11"/>
                    </a:lnTo>
                    <a:lnTo>
                      <a:pt x="240" y="12"/>
                    </a:lnTo>
                    <a:lnTo>
                      <a:pt x="237" y="14"/>
                    </a:lnTo>
                    <a:lnTo>
                      <a:pt x="232" y="14"/>
                    </a:lnTo>
                    <a:lnTo>
                      <a:pt x="227" y="14"/>
                    </a:lnTo>
                    <a:lnTo>
                      <a:pt x="222" y="15"/>
                    </a:lnTo>
                    <a:lnTo>
                      <a:pt x="217" y="17"/>
                    </a:lnTo>
                    <a:lnTo>
                      <a:pt x="212" y="19"/>
                    </a:lnTo>
                    <a:lnTo>
                      <a:pt x="208" y="24"/>
                    </a:lnTo>
                    <a:lnTo>
                      <a:pt x="203" y="28"/>
                    </a:lnTo>
                    <a:lnTo>
                      <a:pt x="200" y="33"/>
                    </a:lnTo>
                    <a:lnTo>
                      <a:pt x="198" y="37"/>
                    </a:lnTo>
                    <a:lnTo>
                      <a:pt x="196" y="43"/>
                    </a:lnTo>
                    <a:lnTo>
                      <a:pt x="196" y="53"/>
                    </a:lnTo>
                    <a:lnTo>
                      <a:pt x="198" y="62"/>
                    </a:lnTo>
                    <a:lnTo>
                      <a:pt x="198" y="73"/>
                    </a:lnTo>
                    <a:lnTo>
                      <a:pt x="199" y="82"/>
                    </a:lnTo>
                    <a:lnTo>
                      <a:pt x="199" y="91"/>
                    </a:lnTo>
                    <a:lnTo>
                      <a:pt x="198" y="93"/>
                    </a:lnTo>
                    <a:lnTo>
                      <a:pt x="198" y="96"/>
                    </a:lnTo>
                    <a:lnTo>
                      <a:pt x="195" y="97"/>
                    </a:lnTo>
                    <a:lnTo>
                      <a:pt x="194" y="97"/>
                    </a:lnTo>
                    <a:lnTo>
                      <a:pt x="190" y="96"/>
                    </a:lnTo>
                    <a:lnTo>
                      <a:pt x="187" y="94"/>
                    </a:lnTo>
                    <a:lnTo>
                      <a:pt x="183" y="94"/>
                    </a:lnTo>
                    <a:lnTo>
                      <a:pt x="180" y="96"/>
                    </a:lnTo>
                    <a:lnTo>
                      <a:pt x="176" y="98"/>
                    </a:lnTo>
                    <a:lnTo>
                      <a:pt x="174" y="101"/>
                    </a:lnTo>
                    <a:lnTo>
                      <a:pt x="170" y="106"/>
                    </a:lnTo>
                    <a:lnTo>
                      <a:pt x="168" y="112"/>
                    </a:lnTo>
                    <a:lnTo>
                      <a:pt x="164" y="118"/>
                    </a:lnTo>
                    <a:lnTo>
                      <a:pt x="162" y="123"/>
                    </a:lnTo>
                    <a:lnTo>
                      <a:pt x="158" y="126"/>
                    </a:lnTo>
                    <a:lnTo>
                      <a:pt x="155" y="129"/>
                    </a:lnTo>
                    <a:lnTo>
                      <a:pt x="145" y="131"/>
                    </a:lnTo>
                    <a:lnTo>
                      <a:pt x="134" y="134"/>
                    </a:lnTo>
                    <a:lnTo>
                      <a:pt x="120" y="136"/>
                    </a:lnTo>
                    <a:lnTo>
                      <a:pt x="107" y="138"/>
                    </a:lnTo>
                    <a:lnTo>
                      <a:pt x="94" y="141"/>
                    </a:lnTo>
                    <a:lnTo>
                      <a:pt x="82" y="143"/>
                    </a:lnTo>
                    <a:lnTo>
                      <a:pt x="77" y="144"/>
                    </a:lnTo>
                    <a:lnTo>
                      <a:pt x="73" y="147"/>
                    </a:lnTo>
                    <a:lnTo>
                      <a:pt x="68" y="150"/>
                    </a:lnTo>
                    <a:lnTo>
                      <a:pt x="66" y="153"/>
                    </a:lnTo>
                    <a:lnTo>
                      <a:pt x="63" y="157"/>
                    </a:lnTo>
                    <a:lnTo>
                      <a:pt x="62" y="161"/>
                    </a:lnTo>
                    <a:lnTo>
                      <a:pt x="61" y="164"/>
                    </a:lnTo>
                    <a:lnTo>
                      <a:pt x="62" y="169"/>
                    </a:lnTo>
                    <a:lnTo>
                      <a:pt x="66" y="178"/>
                    </a:lnTo>
                    <a:lnTo>
                      <a:pt x="69" y="185"/>
                    </a:lnTo>
                    <a:lnTo>
                      <a:pt x="74" y="194"/>
                    </a:lnTo>
                    <a:lnTo>
                      <a:pt x="77" y="208"/>
                    </a:lnTo>
                    <a:lnTo>
                      <a:pt x="79" y="217"/>
                    </a:lnTo>
                    <a:lnTo>
                      <a:pt x="79" y="224"/>
                    </a:lnTo>
                    <a:lnTo>
                      <a:pt x="79" y="230"/>
                    </a:lnTo>
                    <a:lnTo>
                      <a:pt x="77" y="236"/>
                    </a:lnTo>
                    <a:lnTo>
                      <a:pt x="74" y="245"/>
                    </a:lnTo>
                    <a:lnTo>
                      <a:pt x="69" y="255"/>
                    </a:lnTo>
                    <a:lnTo>
                      <a:pt x="69" y="260"/>
                    </a:lnTo>
                    <a:lnTo>
                      <a:pt x="69" y="264"/>
                    </a:lnTo>
                    <a:lnTo>
                      <a:pt x="70" y="268"/>
                    </a:lnTo>
                    <a:lnTo>
                      <a:pt x="74" y="271"/>
                    </a:lnTo>
                    <a:lnTo>
                      <a:pt x="76" y="275"/>
                    </a:lnTo>
                    <a:lnTo>
                      <a:pt x="81" y="276"/>
                    </a:lnTo>
                    <a:lnTo>
                      <a:pt x="85" y="279"/>
                    </a:lnTo>
                    <a:lnTo>
                      <a:pt x="89" y="280"/>
                    </a:lnTo>
                    <a:lnTo>
                      <a:pt x="96" y="280"/>
                    </a:lnTo>
                    <a:lnTo>
                      <a:pt x="101" y="282"/>
                    </a:lnTo>
                    <a:lnTo>
                      <a:pt x="102" y="283"/>
                    </a:lnTo>
                    <a:lnTo>
                      <a:pt x="102" y="285"/>
                    </a:lnTo>
                    <a:lnTo>
                      <a:pt x="102" y="287"/>
                    </a:lnTo>
                    <a:lnTo>
                      <a:pt x="101" y="290"/>
                    </a:lnTo>
                    <a:lnTo>
                      <a:pt x="100" y="294"/>
                    </a:lnTo>
                    <a:lnTo>
                      <a:pt x="99" y="298"/>
                    </a:lnTo>
                    <a:lnTo>
                      <a:pt x="99" y="301"/>
                    </a:lnTo>
                    <a:lnTo>
                      <a:pt x="99" y="306"/>
                    </a:lnTo>
                    <a:lnTo>
                      <a:pt x="101" y="309"/>
                    </a:lnTo>
                    <a:lnTo>
                      <a:pt x="104" y="313"/>
                    </a:lnTo>
                    <a:lnTo>
                      <a:pt x="106" y="317"/>
                    </a:lnTo>
                    <a:lnTo>
                      <a:pt x="111" y="320"/>
                    </a:lnTo>
                    <a:lnTo>
                      <a:pt x="120" y="326"/>
                    </a:lnTo>
                    <a:lnTo>
                      <a:pt x="132" y="333"/>
                    </a:lnTo>
                    <a:lnTo>
                      <a:pt x="138" y="337"/>
                    </a:lnTo>
                    <a:lnTo>
                      <a:pt x="144" y="340"/>
                    </a:lnTo>
                    <a:lnTo>
                      <a:pt x="151" y="343"/>
                    </a:lnTo>
                    <a:lnTo>
                      <a:pt x="158" y="345"/>
                    </a:lnTo>
                    <a:lnTo>
                      <a:pt x="165" y="348"/>
                    </a:lnTo>
                    <a:lnTo>
                      <a:pt x="171" y="350"/>
                    </a:lnTo>
                    <a:lnTo>
                      <a:pt x="176" y="352"/>
                    </a:lnTo>
                    <a:lnTo>
                      <a:pt x="181" y="355"/>
                    </a:lnTo>
                    <a:lnTo>
                      <a:pt x="183" y="358"/>
                    </a:lnTo>
                    <a:lnTo>
                      <a:pt x="184" y="361"/>
                    </a:lnTo>
                    <a:lnTo>
                      <a:pt x="184" y="363"/>
                    </a:lnTo>
                    <a:lnTo>
                      <a:pt x="182" y="364"/>
                    </a:lnTo>
                    <a:lnTo>
                      <a:pt x="174" y="367"/>
                    </a:lnTo>
                    <a:lnTo>
                      <a:pt x="164" y="370"/>
                    </a:lnTo>
                    <a:lnTo>
                      <a:pt x="152" y="372"/>
                    </a:lnTo>
                    <a:lnTo>
                      <a:pt x="140" y="374"/>
                    </a:lnTo>
                    <a:lnTo>
                      <a:pt x="136" y="375"/>
                    </a:lnTo>
                    <a:lnTo>
                      <a:pt x="131" y="377"/>
                    </a:lnTo>
                    <a:lnTo>
                      <a:pt x="127" y="380"/>
                    </a:lnTo>
                    <a:lnTo>
                      <a:pt x="124" y="384"/>
                    </a:lnTo>
                    <a:lnTo>
                      <a:pt x="121" y="389"/>
                    </a:lnTo>
                    <a:lnTo>
                      <a:pt x="119" y="395"/>
                    </a:lnTo>
                    <a:lnTo>
                      <a:pt x="118" y="401"/>
                    </a:lnTo>
                    <a:lnTo>
                      <a:pt x="117" y="408"/>
                    </a:lnTo>
                    <a:lnTo>
                      <a:pt x="115" y="414"/>
                    </a:lnTo>
                    <a:lnTo>
                      <a:pt x="113" y="420"/>
                    </a:lnTo>
                    <a:lnTo>
                      <a:pt x="111" y="425"/>
                    </a:lnTo>
                    <a:lnTo>
                      <a:pt x="107" y="430"/>
                    </a:lnTo>
                    <a:lnTo>
                      <a:pt x="98" y="438"/>
                    </a:lnTo>
                    <a:lnTo>
                      <a:pt x="86" y="445"/>
                    </a:lnTo>
                    <a:lnTo>
                      <a:pt x="81" y="447"/>
                    </a:lnTo>
                    <a:lnTo>
                      <a:pt x="76" y="451"/>
                    </a:lnTo>
                    <a:lnTo>
                      <a:pt x="73" y="454"/>
                    </a:lnTo>
                    <a:lnTo>
                      <a:pt x="70" y="458"/>
                    </a:lnTo>
                    <a:lnTo>
                      <a:pt x="69" y="462"/>
                    </a:lnTo>
                    <a:lnTo>
                      <a:pt x="68" y="465"/>
                    </a:lnTo>
                    <a:lnTo>
                      <a:pt x="68" y="468"/>
                    </a:lnTo>
                    <a:lnTo>
                      <a:pt x="69" y="471"/>
                    </a:lnTo>
                    <a:lnTo>
                      <a:pt x="74" y="481"/>
                    </a:lnTo>
                    <a:lnTo>
                      <a:pt x="80" y="491"/>
                    </a:lnTo>
                    <a:lnTo>
                      <a:pt x="82" y="498"/>
                    </a:lnTo>
                    <a:lnTo>
                      <a:pt x="83" y="504"/>
                    </a:lnTo>
                    <a:lnTo>
                      <a:pt x="83" y="512"/>
                    </a:lnTo>
                    <a:lnTo>
                      <a:pt x="82" y="517"/>
                    </a:lnTo>
                    <a:lnTo>
                      <a:pt x="79" y="523"/>
                    </a:lnTo>
                    <a:lnTo>
                      <a:pt x="75" y="527"/>
                    </a:lnTo>
                    <a:lnTo>
                      <a:pt x="71" y="529"/>
                    </a:lnTo>
                    <a:lnTo>
                      <a:pt x="66" y="532"/>
                    </a:lnTo>
                    <a:lnTo>
                      <a:pt x="54" y="533"/>
                    </a:lnTo>
                    <a:lnTo>
                      <a:pt x="37" y="533"/>
                    </a:lnTo>
                    <a:lnTo>
                      <a:pt x="28" y="533"/>
                    </a:lnTo>
                    <a:lnTo>
                      <a:pt x="22" y="535"/>
                    </a:lnTo>
                    <a:lnTo>
                      <a:pt x="16" y="538"/>
                    </a:lnTo>
                    <a:lnTo>
                      <a:pt x="10" y="541"/>
                    </a:lnTo>
                    <a:lnTo>
                      <a:pt x="3" y="548"/>
                    </a:lnTo>
                    <a:lnTo>
                      <a:pt x="0" y="552"/>
                    </a:lnTo>
                    <a:lnTo>
                      <a:pt x="0" y="554"/>
                    </a:lnTo>
                    <a:lnTo>
                      <a:pt x="1" y="557"/>
                    </a:lnTo>
                    <a:lnTo>
                      <a:pt x="3" y="560"/>
                    </a:lnTo>
                    <a:lnTo>
                      <a:pt x="6" y="564"/>
                    </a:lnTo>
                    <a:lnTo>
                      <a:pt x="7" y="566"/>
                    </a:lnTo>
                    <a:lnTo>
                      <a:pt x="10" y="570"/>
                    </a:lnTo>
                    <a:lnTo>
                      <a:pt x="11" y="572"/>
                    </a:lnTo>
                    <a:lnTo>
                      <a:pt x="11" y="577"/>
                    </a:lnTo>
                    <a:lnTo>
                      <a:pt x="11" y="588"/>
                    </a:lnTo>
                    <a:lnTo>
                      <a:pt x="12" y="601"/>
                    </a:lnTo>
                    <a:lnTo>
                      <a:pt x="13" y="613"/>
                    </a:lnTo>
                    <a:lnTo>
                      <a:pt x="14" y="622"/>
                    </a:lnTo>
                    <a:lnTo>
                      <a:pt x="18" y="630"/>
                    </a:lnTo>
                    <a:lnTo>
                      <a:pt x="24" y="638"/>
                    </a:lnTo>
                    <a:lnTo>
                      <a:pt x="31" y="643"/>
                    </a:lnTo>
                    <a:lnTo>
                      <a:pt x="37" y="648"/>
                    </a:lnTo>
                    <a:lnTo>
                      <a:pt x="44" y="651"/>
                    </a:lnTo>
                    <a:lnTo>
                      <a:pt x="51" y="655"/>
                    </a:lnTo>
                    <a:lnTo>
                      <a:pt x="58" y="660"/>
                    </a:lnTo>
                    <a:lnTo>
                      <a:pt x="66" y="667"/>
                    </a:lnTo>
                    <a:lnTo>
                      <a:pt x="73" y="677"/>
                    </a:lnTo>
                    <a:lnTo>
                      <a:pt x="82" y="689"/>
                    </a:lnTo>
                    <a:lnTo>
                      <a:pt x="94" y="701"/>
                    </a:lnTo>
                    <a:lnTo>
                      <a:pt x="105" y="714"/>
                    </a:lnTo>
                    <a:lnTo>
                      <a:pt x="113" y="722"/>
                    </a:lnTo>
                    <a:lnTo>
                      <a:pt x="120" y="730"/>
                    </a:lnTo>
                    <a:lnTo>
                      <a:pt x="127" y="736"/>
                    </a:lnTo>
                    <a:lnTo>
                      <a:pt x="134" y="743"/>
                    </a:lnTo>
                    <a:lnTo>
                      <a:pt x="145" y="752"/>
                    </a:lnTo>
                    <a:lnTo>
                      <a:pt x="154" y="759"/>
                    </a:lnTo>
                    <a:lnTo>
                      <a:pt x="165" y="766"/>
                    </a:lnTo>
                    <a:lnTo>
                      <a:pt x="180" y="774"/>
                    </a:lnTo>
                    <a:lnTo>
                      <a:pt x="193" y="783"/>
                    </a:lnTo>
                    <a:lnTo>
                      <a:pt x="203" y="787"/>
                    </a:lnTo>
                    <a:lnTo>
                      <a:pt x="213" y="791"/>
                    </a:lnTo>
                    <a:lnTo>
                      <a:pt x="226" y="796"/>
                    </a:lnTo>
                    <a:lnTo>
                      <a:pt x="238" y="800"/>
                    </a:lnTo>
                    <a:lnTo>
                      <a:pt x="247" y="805"/>
                    </a:lnTo>
                    <a:lnTo>
                      <a:pt x="255" y="812"/>
                    </a:lnTo>
                    <a:lnTo>
                      <a:pt x="263" y="821"/>
                    </a:lnTo>
                    <a:lnTo>
                      <a:pt x="270" y="829"/>
                    </a:lnTo>
                    <a:lnTo>
                      <a:pt x="274" y="837"/>
                    </a:lnTo>
                    <a:lnTo>
                      <a:pt x="277" y="844"/>
                    </a:lnTo>
                    <a:lnTo>
                      <a:pt x="278" y="853"/>
                    </a:lnTo>
                    <a:lnTo>
                      <a:pt x="281" y="861"/>
                    </a:lnTo>
                    <a:lnTo>
                      <a:pt x="281" y="870"/>
                    </a:lnTo>
                    <a:lnTo>
                      <a:pt x="281" y="881"/>
                    </a:lnTo>
                    <a:lnTo>
                      <a:pt x="282" y="890"/>
                    </a:lnTo>
                    <a:lnTo>
                      <a:pt x="284" y="898"/>
                    </a:lnTo>
                    <a:lnTo>
                      <a:pt x="287" y="904"/>
                    </a:lnTo>
                    <a:lnTo>
                      <a:pt x="294" y="916"/>
                    </a:lnTo>
                    <a:lnTo>
                      <a:pt x="300" y="928"/>
                    </a:lnTo>
                    <a:lnTo>
                      <a:pt x="303" y="937"/>
                    </a:lnTo>
                    <a:lnTo>
                      <a:pt x="310" y="947"/>
                    </a:lnTo>
                    <a:lnTo>
                      <a:pt x="318" y="957"/>
                    </a:lnTo>
                    <a:lnTo>
                      <a:pt x="324" y="966"/>
                    </a:lnTo>
                    <a:lnTo>
                      <a:pt x="328" y="973"/>
                    </a:lnTo>
                    <a:lnTo>
                      <a:pt x="333" y="980"/>
                    </a:lnTo>
                    <a:lnTo>
                      <a:pt x="337" y="988"/>
                    </a:lnTo>
                    <a:lnTo>
                      <a:pt x="339" y="998"/>
                    </a:lnTo>
                    <a:lnTo>
                      <a:pt x="339" y="1008"/>
                    </a:lnTo>
                    <a:lnTo>
                      <a:pt x="338" y="1017"/>
                    </a:lnTo>
                    <a:lnTo>
                      <a:pt x="337" y="1025"/>
                    </a:lnTo>
                    <a:lnTo>
                      <a:pt x="334" y="1031"/>
                    </a:lnTo>
                    <a:lnTo>
                      <a:pt x="328" y="1038"/>
                    </a:lnTo>
                    <a:lnTo>
                      <a:pt x="325" y="1045"/>
                    </a:lnTo>
                    <a:lnTo>
                      <a:pt x="325" y="1049"/>
                    </a:lnTo>
                    <a:lnTo>
                      <a:pt x="326" y="1052"/>
                    </a:lnTo>
                    <a:lnTo>
                      <a:pt x="329" y="1057"/>
                    </a:lnTo>
                    <a:lnTo>
                      <a:pt x="333" y="1059"/>
                    </a:lnTo>
                    <a:lnTo>
                      <a:pt x="335" y="1063"/>
                    </a:lnTo>
                    <a:lnTo>
                      <a:pt x="338" y="1067"/>
                    </a:lnTo>
                    <a:lnTo>
                      <a:pt x="340" y="1071"/>
                    </a:lnTo>
                    <a:lnTo>
                      <a:pt x="341" y="1077"/>
                    </a:lnTo>
                    <a:lnTo>
                      <a:pt x="343" y="1086"/>
                    </a:lnTo>
                    <a:lnTo>
                      <a:pt x="346" y="1094"/>
                    </a:lnTo>
                    <a:lnTo>
                      <a:pt x="352" y="1102"/>
                    </a:lnTo>
                    <a:lnTo>
                      <a:pt x="357" y="1109"/>
                    </a:lnTo>
                    <a:lnTo>
                      <a:pt x="363" y="1117"/>
                    </a:lnTo>
                    <a:lnTo>
                      <a:pt x="369" y="1124"/>
                    </a:lnTo>
                    <a:lnTo>
                      <a:pt x="373" y="1130"/>
                    </a:lnTo>
                    <a:lnTo>
                      <a:pt x="376" y="1137"/>
                    </a:lnTo>
                    <a:lnTo>
                      <a:pt x="377" y="1146"/>
                    </a:lnTo>
                    <a:lnTo>
                      <a:pt x="381" y="1156"/>
                    </a:lnTo>
                    <a:lnTo>
                      <a:pt x="384" y="1165"/>
                    </a:lnTo>
                    <a:lnTo>
                      <a:pt x="390" y="1174"/>
                    </a:lnTo>
                    <a:lnTo>
                      <a:pt x="397" y="1183"/>
                    </a:lnTo>
                    <a:lnTo>
                      <a:pt x="409" y="1195"/>
                    </a:lnTo>
                    <a:lnTo>
                      <a:pt x="421" y="1208"/>
                    </a:lnTo>
                    <a:lnTo>
                      <a:pt x="430" y="1219"/>
                    </a:lnTo>
                    <a:lnTo>
                      <a:pt x="440" y="1229"/>
                    </a:lnTo>
                    <a:lnTo>
                      <a:pt x="452" y="1245"/>
                    </a:lnTo>
                    <a:lnTo>
                      <a:pt x="464" y="1258"/>
                    </a:lnTo>
                    <a:lnTo>
                      <a:pt x="471" y="1267"/>
                    </a:lnTo>
                    <a:lnTo>
                      <a:pt x="476" y="1273"/>
                    </a:lnTo>
                    <a:lnTo>
                      <a:pt x="479" y="1282"/>
                    </a:lnTo>
                    <a:lnTo>
                      <a:pt x="480" y="1285"/>
                    </a:lnTo>
                    <a:lnTo>
                      <a:pt x="480" y="1289"/>
                    </a:lnTo>
                    <a:lnTo>
                      <a:pt x="480" y="1292"/>
                    </a:lnTo>
                    <a:lnTo>
                      <a:pt x="479" y="1296"/>
                    </a:lnTo>
                    <a:lnTo>
                      <a:pt x="473" y="1302"/>
                    </a:lnTo>
                    <a:lnTo>
                      <a:pt x="463" y="1310"/>
                    </a:lnTo>
                    <a:lnTo>
                      <a:pt x="452" y="1317"/>
                    </a:lnTo>
                    <a:lnTo>
                      <a:pt x="445" y="1323"/>
                    </a:lnTo>
                    <a:lnTo>
                      <a:pt x="441" y="1325"/>
                    </a:lnTo>
                    <a:lnTo>
                      <a:pt x="438" y="1326"/>
                    </a:lnTo>
                    <a:lnTo>
                      <a:pt x="435" y="1326"/>
                    </a:lnTo>
                    <a:lnTo>
                      <a:pt x="432" y="1325"/>
                    </a:lnTo>
                    <a:lnTo>
                      <a:pt x="426" y="1321"/>
                    </a:lnTo>
                    <a:lnTo>
                      <a:pt x="421" y="1316"/>
                    </a:lnTo>
                    <a:lnTo>
                      <a:pt x="416" y="1309"/>
                    </a:lnTo>
                    <a:lnTo>
                      <a:pt x="411" y="1303"/>
                    </a:lnTo>
                    <a:lnTo>
                      <a:pt x="408" y="1298"/>
                    </a:lnTo>
                    <a:lnTo>
                      <a:pt x="403" y="1296"/>
                    </a:lnTo>
                    <a:lnTo>
                      <a:pt x="397" y="1297"/>
                    </a:lnTo>
                    <a:lnTo>
                      <a:pt x="391" y="1300"/>
                    </a:lnTo>
                    <a:lnTo>
                      <a:pt x="389" y="1302"/>
                    </a:lnTo>
                    <a:lnTo>
                      <a:pt x="387" y="1306"/>
                    </a:lnTo>
                    <a:lnTo>
                      <a:pt x="384" y="1309"/>
                    </a:lnTo>
                    <a:lnTo>
                      <a:pt x="382" y="1313"/>
                    </a:lnTo>
                    <a:lnTo>
                      <a:pt x="381" y="1325"/>
                    </a:lnTo>
                    <a:lnTo>
                      <a:pt x="381" y="1340"/>
                    </a:lnTo>
                    <a:lnTo>
                      <a:pt x="382" y="1347"/>
                    </a:lnTo>
                    <a:lnTo>
                      <a:pt x="383" y="1354"/>
                    </a:lnTo>
                    <a:lnTo>
                      <a:pt x="384" y="1361"/>
                    </a:lnTo>
                    <a:lnTo>
                      <a:pt x="388" y="1366"/>
                    </a:lnTo>
                    <a:lnTo>
                      <a:pt x="400" y="1380"/>
                    </a:lnTo>
                    <a:lnTo>
                      <a:pt x="410" y="1393"/>
                    </a:lnTo>
                    <a:lnTo>
                      <a:pt x="414" y="1398"/>
                    </a:lnTo>
                    <a:lnTo>
                      <a:pt x="415" y="1403"/>
                    </a:lnTo>
                    <a:lnTo>
                      <a:pt x="416" y="1408"/>
                    </a:lnTo>
                    <a:lnTo>
                      <a:pt x="416" y="1415"/>
                    </a:lnTo>
                    <a:lnTo>
                      <a:pt x="417" y="1422"/>
                    </a:lnTo>
                    <a:lnTo>
                      <a:pt x="419" y="1428"/>
                    </a:lnTo>
                    <a:lnTo>
                      <a:pt x="421" y="1434"/>
                    </a:lnTo>
                    <a:lnTo>
                      <a:pt x="426" y="1439"/>
                    </a:lnTo>
                    <a:lnTo>
                      <a:pt x="430" y="1443"/>
                    </a:lnTo>
                    <a:lnTo>
                      <a:pt x="434" y="1448"/>
                    </a:lnTo>
                    <a:lnTo>
                      <a:pt x="436" y="1454"/>
                    </a:lnTo>
                    <a:lnTo>
                      <a:pt x="438" y="1461"/>
                    </a:lnTo>
                    <a:lnTo>
                      <a:pt x="436" y="1472"/>
                    </a:lnTo>
                    <a:lnTo>
                      <a:pt x="435" y="1484"/>
                    </a:lnTo>
                    <a:lnTo>
                      <a:pt x="435" y="1490"/>
                    </a:lnTo>
                    <a:lnTo>
                      <a:pt x="435" y="1496"/>
                    </a:lnTo>
                    <a:lnTo>
                      <a:pt x="436" y="1500"/>
                    </a:lnTo>
                    <a:lnTo>
                      <a:pt x="439" y="1504"/>
                    </a:lnTo>
                    <a:lnTo>
                      <a:pt x="452" y="1519"/>
                    </a:lnTo>
                    <a:lnTo>
                      <a:pt x="470" y="1537"/>
                    </a:lnTo>
                    <a:lnTo>
                      <a:pt x="476" y="1547"/>
                    </a:lnTo>
                    <a:lnTo>
                      <a:pt x="479" y="1554"/>
                    </a:lnTo>
                    <a:lnTo>
                      <a:pt x="480" y="1560"/>
                    </a:lnTo>
                    <a:lnTo>
                      <a:pt x="480" y="1566"/>
                    </a:lnTo>
                    <a:lnTo>
                      <a:pt x="480" y="1572"/>
                    </a:lnTo>
                    <a:lnTo>
                      <a:pt x="478" y="1578"/>
                    </a:lnTo>
                    <a:lnTo>
                      <a:pt x="473" y="1582"/>
                    </a:lnTo>
                    <a:lnTo>
                      <a:pt x="470" y="1587"/>
                    </a:lnTo>
                    <a:lnTo>
                      <a:pt x="467" y="1591"/>
                    </a:lnTo>
                    <a:lnTo>
                      <a:pt x="467" y="1593"/>
                    </a:lnTo>
                    <a:lnTo>
                      <a:pt x="467" y="1597"/>
                    </a:lnTo>
                    <a:lnTo>
                      <a:pt x="470" y="1600"/>
                    </a:lnTo>
                    <a:lnTo>
                      <a:pt x="473" y="1607"/>
                    </a:lnTo>
                    <a:lnTo>
                      <a:pt x="477" y="1615"/>
                    </a:lnTo>
                    <a:lnTo>
                      <a:pt x="477" y="1618"/>
                    </a:lnTo>
                    <a:lnTo>
                      <a:pt x="476" y="1623"/>
                    </a:lnTo>
                    <a:lnTo>
                      <a:pt x="474" y="1626"/>
                    </a:lnTo>
                    <a:lnTo>
                      <a:pt x="473" y="1631"/>
                    </a:lnTo>
                    <a:lnTo>
                      <a:pt x="471" y="1636"/>
                    </a:lnTo>
                    <a:lnTo>
                      <a:pt x="469" y="1642"/>
                    </a:lnTo>
                    <a:lnTo>
                      <a:pt x="467" y="1648"/>
                    </a:lnTo>
                    <a:lnTo>
                      <a:pt x="467" y="1654"/>
                    </a:lnTo>
                    <a:lnTo>
                      <a:pt x="469" y="1669"/>
                    </a:lnTo>
                    <a:lnTo>
                      <a:pt x="470" y="1683"/>
                    </a:lnTo>
                    <a:lnTo>
                      <a:pt x="471" y="1697"/>
                    </a:lnTo>
                    <a:lnTo>
                      <a:pt x="472" y="1707"/>
                    </a:lnTo>
                    <a:lnTo>
                      <a:pt x="471" y="1718"/>
                    </a:lnTo>
                    <a:lnTo>
                      <a:pt x="470" y="1727"/>
                    </a:lnTo>
                    <a:lnTo>
                      <a:pt x="470" y="1738"/>
                    </a:lnTo>
                    <a:lnTo>
                      <a:pt x="469" y="1748"/>
                    </a:lnTo>
                    <a:lnTo>
                      <a:pt x="467" y="1760"/>
                    </a:lnTo>
                    <a:lnTo>
                      <a:pt x="466" y="1775"/>
                    </a:lnTo>
                    <a:lnTo>
                      <a:pt x="465" y="1790"/>
                    </a:lnTo>
                    <a:lnTo>
                      <a:pt x="464" y="1802"/>
                    </a:lnTo>
                    <a:lnTo>
                      <a:pt x="464" y="1812"/>
                    </a:lnTo>
                    <a:lnTo>
                      <a:pt x="465" y="1823"/>
                    </a:lnTo>
                    <a:lnTo>
                      <a:pt x="466" y="1833"/>
                    </a:lnTo>
                    <a:lnTo>
                      <a:pt x="469" y="1840"/>
                    </a:lnTo>
                    <a:lnTo>
                      <a:pt x="471" y="1848"/>
                    </a:lnTo>
                    <a:lnTo>
                      <a:pt x="473" y="1857"/>
                    </a:lnTo>
                    <a:lnTo>
                      <a:pt x="476" y="1869"/>
                    </a:lnTo>
                    <a:lnTo>
                      <a:pt x="478" y="1881"/>
                    </a:lnTo>
                    <a:lnTo>
                      <a:pt x="480" y="1893"/>
                    </a:lnTo>
                    <a:lnTo>
                      <a:pt x="482" y="1905"/>
                    </a:lnTo>
                    <a:lnTo>
                      <a:pt x="482" y="1918"/>
                    </a:lnTo>
                    <a:lnTo>
                      <a:pt x="482" y="1932"/>
                    </a:lnTo>
                    <a:lnTo>
                      <a:pt x="479" y="1946"/>
                    </a:lnTo>
                    <a:lnTo>
                      <a:pt x="477" y="1957"/>
                    </a:lnTo>
                    <a:lnTo>
                      <a:pt x="473" y="1966"/>
                    </a:lnTo>
                    <a:lnTo>
                      <a:pt x="469" y="1975"/>
                    </a:lnTo>
                    <a:lnTo>
                      <a:pt x="463" y="1982"/>
                    </a:lnTo>
                    <a:lnTo>
                      <a:pt x="459" y="1989"/>
                    </a:lnTo>
                    <a:lnTo>
                      <a:pt x="454" y="1996"/>
                    </a:lnTo>
                    <a:lnTo>
                      <a:pt x="452" y="2004"/>
                    </a:lnTo>
                    <a:lnTo>
                      <a:pt x="448" y="2015"/>
                    </a:lnTo>
                    <a:lnTo>
                      <a:pt x="446" y="2027"/>
                    </a:lnTo>
                    <a:lnTo>
                      <a:pt x="444" y="2040"/>
                    </a:lnTo>
                    <a:lnTo>
                      <a:pt x="445" y="2053"/>
                    </a:lnTo>
                    <a:lnTo>
                      <a:pt x="447" y="2066"/>
                    </a:lnTo>
                    <a:lnTo>
                      <a:pt x="452" y="2079"/>
                    </a:lnTo>
                    <a:lnTo>
                      <a:pt x="455" y="2091"/>
                    </a:lnTo>
                    <a:lnTo>
                      <a:pt x="457" y="2099"/>
                    </a:lnTo>
                    <a:lnTo>
                      <a:pt x="458" y="2110"/>
                    </a:lnTo>
                    <a:lnTo>
                      <a:pt x="457" y="2122"/>
                    </a:lnTo>
                    <a:lnTo>
                      <a:pt x="455" y="2136"/>
                    </a:lnTo>
                    <a:lnTo>
                      <a:pt x="454" y="2148"/>
                    </a:lnTo>
                    <a:lnTo>
                      <a:pt x="454" y="2161"/>
                    </a:lnTo>
                    <a:lnTo>
                      <a:pt x="454" y="2178"/>
                    </a:lnTo>
                    <a:lnTo>
                      <a:pt x="455" y="2196"/>
                    </a:lnTo>
                    <a:lnTo>
                      <a:pt x="458" y="2208"/>
                    </a:lnTo>
                    <a:lnTo>
                      <a:pt x="461" y="2216"/>
                    </a:lnTo>
                    <a:lnTo>
                      <a:pt x="464" y="2224"/>
                    </a:lnTo>
                    <a:lnTo>
                      <a:pt x="466" y="2233"/>
                    </a:lnTo>
                    <a:lnTo>
                      <a:pt x="467" y="2241"/>
                    </a:lnTo>
                    <a:lnTo>
                      <a:pt x="467" y="2248"/>
                    </a:lnTo>
                    <a:lnTo>
                      <a:pt x="467" y="2256"/>
                    </a:lnTo>
                    <a:lnTo>
                      <a:pt x="467" y="2277"/>
                    </a:lnTo>
                    <a:lnTo>
                      <a:pt x="466" y="2293"/>
                    </a:lnTo>
                    <a:lnTo>
                      <a:pt x="466" y="2306"/>
                    </a:lnTo>
                    <a:lnTo>
                      <a:pt x="466" y="2317"/>
                    </a:lnTo>
                    <a:lnTo>
                      <a:pt x="464" y="2327"/>
                    </a:lnTo>
                    <a:lnTo>
                      <a:pt x="460" y="2338"/>
                    </a:lnTo>
                    <a:lnTo>
                      <a:pt x="457" y="2350"/>
                    </a:lnTo>
                    <a:lnTo>
                      <a:pt x="454" y="2361"/>
                    </a:lnTo>
                    <a:lnTo>
                      <a:pt x="454" y="2380"/>
                    </a:lnTo>
                    <a:lnTo>
                      <a:pt x="452" y="2395"/>
                    </a:lnTo>
                    <a:lnTo>
                      <a:pt x="450" y="2403"/>
                    </a:lnTo>
                    <a:lnTo>
                      <a:pt x="447" y="2412"/>
                    </a:lnTo>
                    <a:lnTo>
                      <a:pt x="445" y="2424"/>
                    </a:lnTo>
                    <a:lnTo>
                      <a:pt x="444" y="2436"/>
                    </a:lnTo>
                    <a:lnTo>
                      <a:pt x="444" y="2449"/>
                    </a:lnTo>
                    <a:lnTo>
                      <a:pt x="446" y="2463"/>
                    </a:lnTo>
                    <a:lnTo>
                      <a:pt x="448" y="2476"/>
                    </a:lnTo>
                    <a:lnTo>
                      <a:pt x="451" y="2487"/>
                    </a:lnTo>
                    <a:lnTo>
                      <a:pt x="454" y="2498"/>
                    </a:lnTo>
                    <a:lnTo>
                      <a:pt x="458" y="2508"/>
                    </a:lnTo>
                    <a:lnTo>
                      <a:pt x="460" y="2519"/>
                    </a:lnTo>
                    <a:lnTo>
                      <a:pt x="463" y="2530"/>
                    </a:lnTo>
                    <a:lnTo>
                      <a:pt x="464" y="2539"/>
                    </a:lnTo>
                    <a:lnTo>
                      <a:pt x="464" y="2550"/>
                    </a:lnTo>
                    <a:lnTo>
                      <a:pt x="464" y="2559"/>
                    </a:lnTo>
                    <a:lnTo>
                      <a:pt x="461" y="2568"/>
                    </a:lnTo>
                    <a:lnTo>
                      <a:pt x="459" y="2573"/>
                    </a:lnTo>
                    <a:lnTo>
                      <a:pt x="455" y="2578"/>
                    </a:lnTo>
                    <a:lnTo>
                      <a:pt x="453" y="2586"/>
                    </a:lnTo>
                    <a:lnTo>
                      <a:pt x="452" y="2593"/>
                    </a:lnTo>
                    <a:lnTo>
                      <a:pt x="452" y="2602"/>
                    </a:lnTo>
                    <a:lnTo>
                      <a:pt x="455" y="2612"/>
                    </a:lnTo>
                    <a:lnTo>
                      <a:pt x="459" y="2620"/>
                    </a:lnTo>
                    <a:lnTo>
                      <a:pt x="464" y="2627"/>
                    </a:lnTo>
                    <a:lnTo>
                      <a:pt x="470" y="2634"/>
                    </a:lnTo>
                    <a:lnTo>
                      <a:pt x="477" y="2643"/>
                    </a:lnTo>
                    <a:lnTo>
                      <a:pt x="480" y="2647"/>
                    </a:lnTo>
                    <a:lnTo>
                      <a:pt x="484" y="2652"/>
                    </a:lnTo>
                    <a:lnTo>
                      <a:pt x="486" y="2658"/>
                    </a:lnTo>
                    <a:lnTo>
                      <a:pt x="488" y="2663"/>
                    </a:lnTo>
                    <a:lnTo>
                      <a:pt x="490" y="2674"/>
                    </a:lnTo>
                    <a:lnTo>
                      <a:pt x="494" y="2682"/>
                    </a:lnTo>
                    <a:lnTo>
                      <a:pt x="497" y="2690"/>
                    </a:lnTo>
                    <a:lnTo>
                      <a:pt x="502" y="2697"/>
                    </a:lnTo>
                    <a:lnTo>
                      <a:pt x="505" y="2702"/>
                    </a:lnTo>
                    <a:lnTo>
                      <a:pt x="508" y="2703"/>
                    </a:lnTo>
                    <a:lnTo>
                      <a:pt x="510" y="2704"/>
                    </a:lnTo>
                    <a:lnTo>
                      <a:pt x="511" y="2703"/>
                    </a:lnTo>
                    <a:lnTo>
                      <a:pt x="513" y="2699"/>
                    </a:lnTo>
                    <a:lnTo>
                      <a:pt x="514" y="2691"/>
                    </a:lnTo>
                    <a:lnTo>
                      <a:pt x="515" y="2684"/>
                    </a:lnTo>
                    <a:lnTo>
                      <a:pt x="517" y="2678"/>
                    </a:lnTo>
                    <a:lnTo>
                      <a:pt x="521" y="2674"/>
                    </a:lnTo>
                    <a:lnTo>
                      <a:pt x="523" y="2669"/>
                    </a:lnTo>
                    <a:lnTo>
                      <a:pt x="526" y="2665"/>
                    </a:lnTo>
                    <a:lnTo>
                      <a:pt x="528" y="2660"/>
                    </a:lnTo>
                    <a:lnTo>
                      <a:pt x="530" y="2653"/>
                    </a:lnTo>
                    <a:lnTo>
                      <a:pt x="533" y="2647"/>
                    </a:lnTo>
                    <a:lnTo>
                      <a:pt x="535" y="2632"/>
                    </a:lnTo>
                    <a:lnTo>
                      <a:pt x="535" y="2615"/>
                    </a:lnTo>
                    <a:lnTo>
                      <a:pt x="535" y="2600"/>
                    </a:lnTo>
                    <a:lnTo>
                      <a:pt x="533" y="2587"/>
                    </a:lnTo>
                    <a:lnTo>
                      <a:pt x="529" y="2576"/>
                    </a:lnTo>
                    <a:lnTo>
                      <a:pt x="526" y="2568"/>
                    </a:lnTo>
                    <a:lnTo>
                      <a:pt x="524" y="2564"/>
                    </a:lnTo>
                    <a:lnTo>
                      <a:pt x="524" y="2561"/>
                    </a:lnTo>
                    <a:lnTo>
                      <a:pt x="526" y="2556"/>
                    </a:lnTo>
                    <a:lnTo>
                      <a:pt x="528" y="2552"/>
                    </a:lnTo>
                    <a:lnTo>
                      <a:pt x="532" y="2549"/>
                    </a:lnTo>
                    <a:lnTo>
                      <a:pt x="535" y="2546"/>
                    </a:lnTo>
                    <a:lnTo>
                      <a:pt x="540" y="2544"/>
                    </a:lnTo>
                    <a:lnTo>
                      <a:pt x="546" y="2544"/>
                    </a:lnTo>
                    <a:lnTo>
                      <a:pt x="558" y="2544"/>
                    </a:lnTo>
                    <a:lnTo>
                      <a:pt x="570" y="2543"/>
                    </a:lnTo>
                    <a:lnTo>
                      <a:pt x="574" y="2542"/>
                    </a:lnTo>
                    <a:lnTo>
                      <a:pt x="579" y="2539"/>
                    </a:lnTo>
                    <a:lnTo>
                      <a:pt x="585" y="2537"/>
                    </a:lnTo>
                    <a:lnTo>
                      <a:pt x="590" y="2533"/>
                    </a:lnTo>
                    <a:lnTo>
                      <a:pt x="593" y="2529"/>
                    </a:lnTo>
                    <a:lnTo>
                      <a:pt x="597" y="2524"/>
                    </a:lnTo>
                    <a:lnTo>
                      <a:pt x="598" y="2520"/>
                    </a:lnTo>
                    <a:lnTo>
                      <a:pt x="599" y="2515"/>
                    </a:lnTo>
                    <a:lnTo>
                      <a:pt x="599" y="2506"/>
                    </a:lnTo>
                    <a:lnTo>
                      <a:pt x="599" y="2499"/>
                    </a:lnTo>
                    <a:lnTo>
                      <a:pt x="600" y="2491"/>
                    </a:lnTo>
                    <a:lnTo>
                      <a:pt x="603" y="2485"/>
                    </a:lnTo>
                    <a:lnTo>
                      <a:pt x="605" y="2482"/>
                    </a:lnTo>
                    <a:lnTo>
                      <a:pt x="609" y="2480"/>
                    </a:lnTo>
                    <a:lnTo>
                      <a:pt x="612" y="2477"/>
                    </a:lnTo>
                    <a:lnTo>
                      <a:pt x="617" y="2476"/>
                    </a:lnTo>
                    <a:lnTo>
                      <a:pt x="622" y="2475"/>
                    </a:lnTo>
                    <a:lnTo>
                      <a:pt x="625" y="2474"/>
                    </a:lnTo>
                    <a:lnTo>
                      <a:pt x="629" y="2472"/>
                    </a:lnTo>
                    <a:lnTo>
                      <a:pt x="631" y="2469"/>
                    </a:lnTo>
                    <a:lnTo>
                      <a:pt x="634" y="2463"/>
                    </a:lnTo>
                    <a:lnTo>
                      <a:pt x="635" y="2454"/>
                    </a:lnTo>
                    <a:lnTo>
                      <a:pt x="636" y="2449"/>
                    </a:lnTo>
                    <a:lnTo>
                      <a:pt x="639" y="2445"/>
                    </a:lnTo>
                    <a:lnTo>
                      <a:pt x="642" y="2441"/>
                    </a:lnTo>
                    <a:lnTo>
                      <a:pt x="646" y="2437"/>
                    </a:lnTo>
                    <a:lnTo>
                      <a:pt x="655" y="2432"/>
                    </a:lnTo>
                    <a:lnTo>
                      <a:pt x="666" y="2429"/>
                    </a:lnTo>
                    <a:lnTo>
                      <a:pt x="669" y="2428"/>
                    </a:lnTo>
                    <a:lnTo>
                      <a:pt x="673" y="2429"/>
                    </a:lnTo>
                    <a:lnTo>
                      <a:pt x="677" y="2430"/>
                    </a:lnTo>
                    <a:lnTo>
                      <a:pt x="678" y="2432"/>
                    </a:lnTo>
                    <a:lnTo>
                      <a:pt x="679" y="2436"/>
                    </a:lnTo>
                    <a:lnTo>
                      <a:pt x="679" y="2439"/>
                    </a:lnTo>
                    <a:lnTo>
                      <a:pt x="679" y="2444"/>
                    </a:lnTo>
                    <a:lnTo>
                      <a:pt x="677" y="2449"/>
                    </a:lnTo>
                    <a:lnTo>
                      <a:pt x="673" y="2458"/>
                    </a:lnTo>
                    <a:lnTo>
                      <a:pt x="672" y="2467"/>
                    </a:lnTo>
                    <a:lnTo>
                      <a:pt x="672" y="2470"/>
                    </a:lnTo>
                    <a:lnTo>
                      <a:pt x="673" y="2475"/>
                    </a:lnTo>
                    <a:lnTo>
                      <a:pt x="675" y="2479"/>
                    </a:lnTo>
                    <a:lnTo>
                      <a:pt x="679" y="2481"/>
                    </a:lnTo>
                    <a:lnTo>
                      <a:pt x="690" y="2488"/>
                    </a:lnTo>
                    <a:lnTo>
                      <a:pt x="705" y="2496"/>
                    </a:lnTo>
                    <a:lnTo>
                      <a:pt x="712" y="2501"/>
                    </a:lnTo>
                    <a:lnTo>
                      <a:pt x="719" y="2506"/>
                    </a:lnTo>
                    <a:lnTo>
                      <a:pt x="722" y="2508"/>
                    </a:lnTo>
                    <a:lnTo>
                      <a:pt x="723" y="2511"/>
                    </a:lnTo>
                    <a:lnTo>
                      <a:pt x="724" y="2513"/>
                    </a:lnTo>
                    <a:lnTo>
                      <a:pt x="725" y="2517"/>
                    </a:lnTo>
                    <a:lnTo>
                      <a:pt x="716" y="2536"/>
                    </a:lnTo>
                    <a:lnTo>
                      <a:pt x="711" y="2550"/>
                    </a:lnTo>
                    <a:lnTo>
                      <a:pt x="724" y="2549"/>
                    </a:lnTo>
                    <a:lnTo>
                      <a:pt x="742" y="2548"/>
                    </a:lnTo>
                    <a:lnTo>
                      <a:pt x="744" y="2551"/>
                    </a:lnTo>
                    <a:lnTo>
                      <a:pt x="748" y="2556"/>
                    </a:lnTo>
                    <a:lnTo>
                      <a:pt x="750" y="2562"/>
                    </a:lnTo>
                    <a:lnTo>
                      <a:pt x="753" y="2568"/>
                    </a:lnTo>
                    <a:lnTo>
                      <a:pt x="759" y="2583"/>
                    </a:lnTo>
                    <a:lnTo>
                      <a:pt x="765" y="2596"/>
                    </a:lnTo>
                    <a:lnTo>
                      <a:pt x="770" y="2607"/>
                    </a:lnTo>
                    <a:lnTo>
                      <a:pt x="776" y="2617"/>
                    </a:lnTo>
                    <a:lnTo>
                      <a:pt x="780" y="2625"/>
                    </a:lnTo>
                    <a:lnTo>
                      <a:pt x="782" y="2634"/>
                    </a:lnTo>
                    <a:lnTo>
                      <a:pt x="782" y="2643"/>
                    </a:lnTo>
                    <a:lnTo>
                      <a:pt x="784" y="2651"/>
                    </a:lnTo>
                    <a:lnTo>
                      <a:pt x="785" y="2655"/>
                    </a:lnTo>
                    <a:lnTo>
                      <a:pt x="787" y="2657"/>
                    </a:lnTo>
                    <a:lnTo>
                      <a:pt x="790" y="2660"/>
                    </a:lnTo>
                    <a:lnTo>
                      <a:pt x="793" y="2663"/>
                    </a:lnTo>
                    <a:lnTo>
                      <a:pt x="800" y="2666"/>
                    </a:lnTo>
                    <a:lnTo>
                      <a:pt x="809" y="2670"/>
                    </a:lnTo>
                    <a:lnTo>
                      <a:pt x="812" y="2672"/>
                    </a:lnTo>
                    <a:lnTo>
                      <a:pt x="813" y="2675"/>
                    </a:lnTo>
                    <a:lnTo>
                      <a:pt x="814" y="2678"/>
                    </a:lnTo>
                    <a:lnTo>
                      <a:pt x="814" y="2682"/>
                    </a:lnTo>
                    <a:lnTo>
                      <a:pt x="811" y="2689"/>
                    </a:lnTo>
                    <a:lnTo>
                      <a:pt x="807" y="2694"/>
                    </a:lnTo>
                    <a:lnTo>
                      <a:pt x="806" y="2695"/>
                    </a:lnTo>
                    <a:lnTo>
                      <a:pt x="806" y="2697"/>
                    </a:lnTo>
                    <a:lnTo>
                      <a:pt x="807" y="2700"/>
                    </a:lnTo>
                    <a:lnTo>
                      <a:pt x="809" y="2702"/>
                    </a:lnTo>
                    <a:lnTo>
                      <a:pt x="812" y="2708"/>
                    </a:lnTo>
                    <a:lnTo>
                      <a:pt x="813" y="2714"/>
                    </a:lnTo>
                    <a:lnTo>
                      <a:pt x="813" y="2720"/>
                    </a:lnTo>
                    <a:lnTo>
                      <a:pt x="811" y="2726"/>
                    </a:lnTo>
                    <a:lnTo>
                      <a:pt x="809" y="2728"/>
                    </a:lnTo>
                    <a:lnTo>
                      <a:pt x="806" y="2729"/>
                    </a:lnTo>
                    <a:lnTo>
                      <a:pt x="803" y="2731"/>
                    </a:lnTo>
                    <a:lnTo>
                      <a:pt x="798" y="2732"/>
                    </a:lnTo>
                    <a:lnTo>
                      <a:pt x="788" y="2733"/>
                    </a:lnTo>
                    <a:lnTo>
                      <a:pt x="779" y="2733"/>
                    </a:lnTo>
                    <a:lnTo>
                      <a:pt x="774" y="2733"/>
                    </a:lnTo>
                    <a:lnTo>
                      <a:pt x="769" y="2734"/>
                    </a:lnTo>
                    <a:lnTo>
                      <a:pt x="766" y="2737"/>
                    </a:lnTo>
                    <a:lnTo>
                      <a:pt x="762" y="2739"/>
                    </a:lnTo>
                    <a:lnTo>
                      <a:pt x="760" y="2743"/>
                    </a:lnTo>
                    <a:lnTo>
                      <a:pt x="759" y="2746"/>
                    </a:lnTo>
                    <a:lnTo>
                      <a:pt x="760" y="2751"/>
                    </a:lnTo>
                    <a:lnTo>
                      <a:pt x="761" y="2757"/>
                    </a:lnTo>
                    <a:lnTo>
                      <a:pt x="768" y="2771"/>
                    </a:lnTo>
                    <a:lnTo>
                      <a:pt x="778" y="2789"/>
                    </a:lnTo>
                    <a:lnTo>
                      <a:pt x="788" y="2807"/>
                    </a:lnTo>
                    <a:lnTo>
                      <a:pt x="797" y="2821"/>
                    </a:lnTo>
                    <a:lnTo>
                      <a:pt x="804" y="2832"/>
                    </a:lnTo>
                    <a:lnTo>
                      <a:pt x="810" y="2839"/>
                    </a:lnTo>
                    <a:lnTo>
                      <a:pt x="812" y="2841"/>
                    </a:lnTo>
                    <a:lnTo>
                      <a:pt x="812" y="2844"/>
                    </a:lnTo>
                    <a:lnTo>
                      <a:pt x="812" y="2846"/>
                    </a:lnTo>
                    <a:lnTo>
                      <a:pt x="810" y="2849"/>
                    </a:lnTo>
                    <a:lnTo>
                      <a:pt x="803" y="2855"/>
                    </a:lnTo>
                    <a:lnTo>
                      <a:pt x="799" y="2860"/>
                    </a:lnTo>
                    <a:lnTo>
                      <a:pt x="798" y="2864"/>
                    </a:lnTo>
                    <a:lnTo>
                      <a:pt x="799" y="2866"/>
                    </a:lnTo>
                    <a:lnTo>
                      <a:pt x="801" y="2869"/>
                    </a:lnTo>
                    <a:lnTo>
                      <a:pt x="806" y="2872"/>
                    </a:lnTo>
                    <a:lnTo>
                      <a:pt x="819" y="2877"/>
                    </a:lnTo>
                    <a:lnTo>
                      <a:pt x="831" y="2879"/>
                    </a:lnTo>
                    <a:lnTo>
                      <a:pt x="837" y="2882"/>
                    </a:lnTo>
                    <a:lnTo>
                      <a:pt x="842" y="2883"/>
                    </a:lnTo>
                    <a:lnTo>
                      <a:pt x="844" y="2886"/>
                    </a:lnTo>
                    <a:lnTo>
                      <a:pt x="847" y="2890"/>
                    </a:lnTo>
                    <a:lnTo>
                      <a:pt x="847" y="2893"/>
                    </a:lnTo>
                    <a:lnTo>
                      <a:pt x="847" y="2897"/>
                    </a:lnTo>
                    <a:lnTo>
                      <a:pt x="845" y="2901"/>
                    </a:lnTo>
                    <a:lnTo>
                      <a:pt x="844" y="2905"/>
                    </a:lnTo>
                    <a:lnTo>
                      <a:pt x="841" y="2915"/>
                    </a:lnTo>
                    <a:lnTo>
                      <a:pt x="839" y="2927"/>
                    </a:lnTo>
                    <a:lnTo>
                      <a:pt x="841" y="2934"/>
                    </a:lnTo>
                    <a:lnTo>
                      <a:pt x="842" y="2939"/>
                    </a:lnTo>
                    <a:lnTo>
                      <a:pt x="844" y="2940"/>
                    </a:lnTo>
                    <a:lnTo>
                      <a:pt x="847" y="2941"/>
                    </a:lnTo>
                    <a:lnTo>
                      <a:pt x="850" y="2941"/>
                    </a:lnTo>
                    <a:lnTo>
                      <a:pt x="854" y="2940"/>
                    </a:lnTo>
                    <a:lnTo>
                      <a:pt x="861" y="2939"/>
                    </a:lnTo>
                    <a:lnTo>
                      <a:pt x="867" y="2935"/>
                    </a:lnTo>
                    <a:lnTo>
                      <a:pt x="873" y="2933"/>
                    </a:lnTo>
                    <a:lnTo>
                      <a:pt x="879" y="2931"/>
                    </a:lnTo>
                    <a:lnTo>
                      <a:pt x="881" y="2931"/>
                    </a:lnTo>
                    <a:lnTo>
                      <a:pt x="882" y="2931"/>
                    </a:lnTo>
                    <a:lnTo>
                      <a:pt x="883" y="2930"/>
                    </a:lnTo>
                    <a:lnTo>
                      <a:pt x="885" y="2928"/>
                    </a:lnTo>
                    <a:lnTo>
                      <a:pt x="887" y="2918"/>
                    </a:lnTo>
                    <a:lnTo>
                      <a:pt x="891" y="2910"/>
                    </a:lnTo>
                    <a:lnTo>
                      <a:pt x="898" y="2897"/>
                    </a:lnTo>
                    <a:lnTo>
                      <a:pt x="906" y="2885"/>
                    </a:lnTo>
                    <a:lnTo>
                      <a:pt x="908" y="2882"/>
                    </a:lnTo>
                    <a:lnTo>
                      <a:pt x="911" y="2879"/>
                    </a:lnTo>
                    <a:lnTo>
                      <a:pt x="912" y="2878"/>
                    </a:lnTo>
                    <a:lnTo>
                      <a:pt x="913" y="2879"/>
                    </a:lnTo>
                    <a:lnTo>
                      <a:pt x="914" y="2880"/>
                    </a:lnTo>
                    <a:lnTo>
                      <a:pt x="916" y="2882"/>
                    </a:lnTo>
                    <a:lnTo>
                      <a:pt x="920" y="2895"/>
                    </a:lnTo>
                    <a:lnTo>
                      <a:pt x="926" y="2907"/>
                    </a:lnTo>
                    <a:lnTo>
                      <a:pt x="930" y="2909"/>
                    </a:lnTo>
                    <a:lnTo>
                      <a:pt x="935" y="2911"/>
                    </a:lnTo>
                    <a:lnTo>
                      <a:pt x="938" y="2911"/>
                    </a:lnTo>
                    <a:lnTo>
                      <a:pt x="943" y="2910"/>
                    </a:lnTo>
                    <a:lnTo>
                      <a:pt x="946" y="2908"/>
                    </a:lnTo>
                    <a:lnTo>
                      <a:pt x="951" y="2904"/>
                    </a:lnTo>
                    <a:lnTo>
                      <a:pt x="955" y="2899"/>
                    </a:lnTo>
                    <a:lnTo>
                      <a:pt x="957" y="2893"/>
                    </a:lnTo>
                    <a:lnTo>
                      <a:pt x="959" y="2888"/>
                    </a:lnTo>
                    <a:lnTo>
                      <a:pt x="963" y="2883"/>
                    </a:lnTo>
                    <a:lnTo>
                      <a:pt x="968" y="2878"/>
                    </a:lnTo>
                    <a:lnTo>
                      <a:pt x="973" y="2876"/>
                    </a:lnTo>
                    <a:lnTo>
                      <a:pt x="976" y="2874"/>
                    </a:lnTo>
                    <a:lnTo>
                      <a:pt x="981" y="2874"/>
                    </a:lnTo>
                    <a:lnTo>
                      <a:pt x="986" y="2876"/>
                    </a:lnTo>
                    <a:lnTo>
                      <a:pt x="989" y="2878"/>
                    </a:lnTo>
                    <a:lnTo>
                      <a:pt x="994" y="2885"/>
                    </a:lnTo>
                    <a:lnTo>
                      <a:pt x="998" y="2897"/>
                    </a:lnTo>
                    <a:lnTo>
                      <a:pt x="1002" y="2911"/>
                    </a:lnTo>
                    <a:lnTo>
                      <a:pt x="1006" y="2926"/>
                    </a:lnTo>
                    <a:lnTo>
                      <a:pt x="1007" y="2935"/>
                    </a:lnTo>
                    <a:lnTo>
                      <a:pt x="1008" y="2943"/>
                    </a:lnTo>
                    <a:lnTo>
                      <a:pt x="1012" y="2952"/>
                    </a:lnTo>
                    <a:lnTo>
                      <a:pt x="1017" y="2960"/>
                    </a:lnTo>
                    <a:lnTo>
                      <a:pt x="1028" y="2973"/>
                    </a:lnTo>
                    <a:lnTo>
                      <a:pt x="1040" y="2985"/>
                    </a:lnTo>
                    <a:lnTo>
                      <a:pt x="1044" y="2990"/>
                    </a:lnTo>
                    <a:lnTo>
                      <a:pt x="1046" y="2993"/>
                    </a:lnTo>
                    <a:lnTo>
                      <a:pt x="1049" y="2998"/>
                    </a:lnTo>
                    <a:lnTo>
                      <a:pt x="1050" y="3002"/>
                    </a:lnTo>
                    <a:lnTo>
                      <a:pt x="1051" y="3010"/>
                    </a:lnTo>
                    <a:lnTo>
                      <a:pt x="1051" y="3019"/>
                    </a:lnTo>
                    <a:lnTo>
                      <a:pt x="1051" y="3029"/>
                    </a:lnTo>
                    <a:lnTo>
                      <a:pt x="1051" y="3040"/>
                    </a:lnTo>
                    <a:lnTo>
                      <a:pt x="1051" y="3048"/>
                    </a:lnTo>
                    <a:lnTo>
                      <a:pt x="1051" y="3056"/>
                    </a:lnTo>
                    <a:lnTo>
                      <a:pt x="1051" y="3065"/>
                    </a:lnTo>
                    <a:lnTo>
                      <a:pt x="1052" y="3071"/>
                    </a:lnTo>
                    <a:lnTo>
                      <a:pt x="1056" y="3074"/>
                    </a:lnTo>
                    <a:lnTo>
                      <a:pt x="1061" y="3077"/>
                    </a:lnTo>
                    <a:lnTo>
                      <a:pt x="1066" y="3079"/>
                    </a:lnTo>
                    <a:lnTo>
                      <a:pt x="1072" y="3082"/>
                    </a:lnTo>
                    <a:lnTo>
                      <a:pt x="1075" y="3085"/>
                    </a:lnTo>
                    <a:lnTo>
                      <a:pt x="1077" y="3088"/>
                    </a:lnTo>
                    <a:lnTo>
                      <a:pt x="1078" y="3093"/>
                    </a:lnTo>
                    <a:lnTo>
                      <a:pt x="1080" y="3098"/>
                    </a:lnTo>
                    <a:lnTo>
                      <a:pt x="1080" y="3104"/>
                    </a:lnTo>
                    <a:lnTo>
                      <a:pt x="1082" y="3109"/>
                    </a:lnTo>
                    <a:lnTo>
                      <a:pt x="1084" y="3115"/>
                    </a:lnTo>
                    <a:lnTo>
                      <a:pt x="1088" y="3120"/>
                    </a:lnTo>
                    <a:lnTo>
                      <a:pt x="1095" y="3132"/>
                    </a:lnTo>
                    <a:lnTo>
                      <a:pt x="1102" y="3144"/>
                    </a:lnTo>
                    <a:lnTo>
                      <a:pt x="1106" y="3155"/>
                    </a:lnTo>
                    <a:lnTo>
                      <a:pt x="1108" y="3164"/>
                    </a:lnTo>
                    <a:lnTo>
                      <a:pt x="1109" y="3174"/>
                    </a:lnTo>
                    <a:lnTo>
                      <a:pt x="1108" y="3183"/>
                    </a:lnTo>
                    <a:lnTo>
                      <a:pt x="1108" y="3193"/>
                    </a:lnTo>
                    <a:lnTo>
                      <a:pt x="1109" y="3199"/>
                    </a:lnTo>
                    <a:lnTo>
                      <a:pt x="1112" y="3201"/>
                    </a:lnTo>
                    <a:lnTo>
                      <a:pt x="1114" y="3202"/>
                    </a:lnTo>
                    <a:lnTo>
                      <a:pt x="1119" y="3202"/>
                    </a:lnTo>
                    <a:lnTo>
                      <a:pt x="1125" y="3204"/>
                    </a:lnTo>
                    <a:lnTo>
                      <a:pt x="1131" y="3204"/>
                    </a:lnTo>
                    <a:lnTo>
                      <a:pt x="1137" y="3204"/>
                    </a:lnTo>
                    <a:lnTo>
                      <a:pt x="1141" y="3206"/>
                    </a:lnTo>
                    <a:lnTo>
                      <a:pt x="1146" y="3207"/>
                    </a:lnTo>
                    <a:lnTo>
                      <a:pt x="1149" y="3211"/>
                    </a:lnTo>
                    <a:lnTo>
                      <a:pt x="1151" y="3214"/>
                    </a:lnTo>
                    <a:lnTo>
                      <a:pt x="1151" y="3220"/>
                    </a:lnTo>
                    <a:lnTo>
                      <a:pt x="1151" y="3227"/>
                    </a:lnTo>
                    <a:lnTo>
                      <a:pt x="1146" y="3242"/>
                    </a:lnTo>
                    <a:lnTo>
                      <a:pt x="1143" y="3254"/>
                    </a:lnTo>
                    <a:lnTo>
                      <a:pt x="1141" y="3258"/>
                    </a:lnTo>
                    <a:lnTo>
                      <a:pt x="1140" y="3264"/>
                    </a:lnTo>
                    <a:lnTo>
                      <a:pt x="1140" y="3270"/>
                    </a:lnTo>
                    <a:lnTo>
                      <a:pt x="1143" y="3276"/>
                    </a:lnTo>
                    <a:lnTo>
                      <a:pt x="1145" y="3282"/>
                    </a:lnTo>
                    <a:lnTo>
                      <a:pt x="1149" y="3287"/>
                    </a:lnTo>
                    <a:lnTo>
                      <a:pt x="1152" y="3290"/>
                    </a:lnTo>
                    <a:lnTo>
                      <a:pt x="1156" y="3294"/>
                    </a:lnTo>
                    <a:lnTo>
                      <a:pt x="1164" y="3299"/>
                    </a:lnTo>
                    <a:lnTo>
                      <a:pt x="1170" y="3304"/>
                    </a:lnTo>
                    <a:lnTo>
                      <a:pt x="1175" y="3308"/>
                    </a:lnTo>
                    <a:lnTo>
                      <a:pt x="1178" y="3312"/>
                    </a:lnTo>
                    <a:lnTo>
                      <a:pt x="1179" y="3317"/>
                    </a:lnTo>
                    <a:lnTo>
                      <a:pt x="1181" y="3325"/>
                    </a:lnTo>
                    <a:lnTo>
                      <a:pt x="1181" y="3328"/>
                    </a:lnTo>
                    <a:lnTo>
                      <a:pt x="1181" y="3332"/>
                    </a:lnTo>
                    <a:lnTo>
                      <a:pt x="1182" y="3336"/>
                    </a:lnTo>
                    <a:lnTo>
                      <a:pt x="1184" y="3338"/>
                    </a:lnTo>
                    <a:lnTo>
                      <a:pt x="1188" y="3340"/>
                    </a:lnTo>
                    <a:lnTo>
                      <a:pt x="1194" y="3342"/>
                    </a:lnTo>
                    <a:lnTo>
                      <a:pt x="1202" y="3343"/>
                    </a:lnTo>
                    <a:lnTo>
                      <a:pt x="1210" y="3346"/>
                    </a:lnTo>
                    <a:lnTo>
                      <a:pt x="1215" y="3349"/>
                    </a:lnTo>
                    <a:lnTo>
                      <a:pt x="1219" y="3351"/>
                    </a:lnTo>
                    <a:lnTo>
                      <a:pt x="1221" y="3356"/>
                    </a:lnTo>
                    <a:lnTo>
                      <a:pt x="1223" y="3361"/>
                    </a:lnTo>
                    <a:lnTo>
                      <a:pt x="1223" y="3365"/>
                    </a:lnTo>
                    <a:lnTo>
                      <a:pt x="1223" y="3370"/>
                    </a:lnTo>
                    <a:lnTo>
                      <a:pt x="1222" y="3376"/>
                    </a:lnTo>
                    <a:lnTo>
                      <a:pt x="1221" y="3382"/>
                    </a:lnTo>
                    <a:lnTo>
                      <a:pt x="1219" y="3393"/>
                    </a:lnTo>
                    <a:lnTo>
                      <a:pt x="1216" y="3403"/>
                    </a:lnTo>
                    <a:lnTo>
                      <a:pt x="1217" y="3408"/>
                    </a:lnTo>
                    <a:lnTo>
                      <a:pt x="1219" y="3410"/>
                    </a:lnTo>
                    <a:lnTo>
                      <a:pt x="1221" y="3413"/>
                    </a:lnTo>
                    <a:lnTo>
                      <a:pt x="1223" y="3415"/>
                    </a:lnTo>
                    <a:lnTo>
                      <a:pt x="1227" y="3416"/>
                    </a:lnTo>
                    <a:lnTo>
                      <a:pt x="1231" y="3416"/>
                    </a:lnTo>
                    <a:lnTo>
                      <a:pt x="1234" y="3415"/>
                    </a:lnTo>
                    <a:lnTo>
                      <a:pt x="1238" y="3414"/>
                    </a:lnTo>
                    <a:lnTo>
                      <a:pt x="1245" y="3401"/>
                    </a:lnTo>
                    <a:lnTo>
                      <a:pt x="1252" y="3390"/>
                    </a:lnTo>
                    <a:lnTo>
                      <a:pt x="1257" y="3390"/>
                    </a:lnTo>
                    <a:lnTo>
                      <a:pt x="1260" y="3391"/>
                    </a:lnTo>
                    <a:lnTo>
                      <a:pt x="1264" y="3393"/>
                    </a:lnTo>
                    <a:lnTo>
                      <a:pt x="1267" y="3395"/>
                    </a:lnTo>
                    <a:lnTo>
                      <a:pt x="1270" y="3397"/>
                    </a:lnTo>
                    <a:lnTo>
                      <a:pt x="1271" y="3400"/>
                    </a:lnTo>
                    <a:lnTo>
                      <a:pt x="1272" y="3402"/>
                    </a:lnTo>
                    <a:lnTo>
                      <a:pt x="1272" y="3406"/>
                    </a:lnTo>
                    <a:lnTo>
                      <a:pt x="1269" y="3409"/>
                    </a:lnTo>
                    <a:lnTo>
                      <a:pt x="1264" y="3413"/>
                    </a:lnTo>
                    <a:lnTo>
                      <a:pt x="1260" y="3415"/>
                    </a:lnTo>
                    <a:lnTo>
                      <a:pt x="1258" y="3419"/>
                    </a:lnTo>
                    <a:lnTo>
                      <a:pt x="1255" y="3424"/>
                    </a:lnTo>
                    <a:lnTo>
                      <a:pt x="1252" y="3428"/>
                    </a:lnTo>
                    <a:lnTo>
                      <a:pt x="1247" y="3441"/>
                    </a:lnTo>
                    <a:lnTo>
                      <a:pt x="1242" y="3453"/>
                    </a:lnTo>
                    <a:lnTo>
                      <a:pt x="1239" y="3459"/>
                    </a:lnTo>
                    <a:lnTo>
                      <a:pt x="1235" y="3465"/>
                    </a:lnTo>
                    <a:lnTo>
                      <a:pt x="1231" y="3470"/>
                    </a:lnTo>
                    <a:lnTo>
                      <a:pt x="1226" y="3475"/>
                    </a:lnTo>
                    <a:lnTo>
                      <a:pt x="1221" y="3479"/>
                    </a:lnTo>
                    <a:lnTo>
                      <a:pt x="1219" y="3483"/>
                    </a:lnTo>
                    <a:lnTo>
                      <a:pt x="1216" y="3487"/>
                    </a:lnTo>
                    <a:lnTo>
                      <a:pt x="1216" y="3490"/>
                    </a:lnTo>
                    <a:lnTo>
                      <a:pt x="1217" y="3493"/>
                    </a:lnTo>
                    <a:lnTo>
                      <a:pt x="1220" y="3495"/>
                    </a:lnTo>
                    <a:lnTo>
                      <a:pt x="1223" y="3497"/>
                    </a:lnTo>
                    <a:lnTo>
                      <a:pt x="1228" y="3498"/>
                    </a:lnTo>
                    <a:lnTo>
                      <a:pt x="1234" y="3501"/>
                    </a:lnTo>
                    <a:lnTo>
                      <a:pt x="1239" y="3503"/>
                    </a:lnTo>
                    <a:lnTo>
                      <a:pt x="1241" y="3506"/>
                    </a:lnTo>
                    <a:lnTo>
                      <a:pt x="1242" y="3508"/>
                    </a:lnTo>
                    <a:lnTo>
                      <a:pt x="1242" y="3510"/>
                    </a:lnTo>
                    <a:lnTo>
                      <a:pt x="1244" y="3515"/>
                    </a:lnTo>
                    <a:lnTo>
                      <a:pt x="1244" y="3521"/>
                    </a:lnTo>
                    <a:lnTo>
                      <a:pt x="1246" y="3526"/>
                    </a:lnTo>
                    <a:lnTo>
                      <a:pt x="1248" y="3532"/>
                    </a:lnTo>
                    <a:lnTo>
                      <a:pt x="1253" y="3538"/>
                    </a:lnTo>
                    <a:lnTo>
                      <a:pt x="1263" y="3548"/>
                    </a:lnTo>
                    <a:lnTo>
                      <a:pt x="1271" y="3556"/>
                    </a:lnTo>
                    <a:lnTo>
                      <a:pt x="1283" y="3564"/>
                    </a:lnTo>
                    <a:lnTo>
                      <a:pt x="1294" y="3571"/>
                    </a:lnTo>
                    <a:lnTo>
                      <a:pt x="1297" y="3575"/>
                    </a:lnTo>
                    <a:lnTo>
                      <a:pt x="1301" y="3579"/>
                    </a:lnTo>
                    <a:lnTo>
                      <a:pt x="1303" y="3584"/>
                    </a:lnTo>
                    <a:lnTo>
                      <a:pt x="1305" y="3590"/>
                    </a:lnTo>
                    <a:lnTo>
                      <a:pt x="1305" y="3592"/>
                    </a:lnTo>
                    <a:lnTo>
                      <a:pt x="1305" y="3595"/>
                    </a:lnTo>
                    <a:lnTo>
                      <a:pt x="1304" y="3596"/>
                    </a:lnTo>
                    <a:lnTo>
                      <a:pt x="1303" y="3597"/>
                    </a:lnTo>
                    <a:lnTo>
                      <a:pt x="1301" y="3597"/>
                    </a:lnTo>
                    <a:lnTo>
                      <a:pt x="1296" y="3597"/>
                    </a:lnTo>
                    <a:lnTo>
                      <a:pt x="1285" y="3594"/>
                    </a:lnTo>
                    <a:lnTo>
                      <a:pt x="1276" y="3594"/>
                    </a:lnTo>
                    <a:lnTo>
                      <a:pt x="1272" y="3595"/>
                    </a:lnTo>
                    <a:lnTo>
                      <a:pt x="1270" y="3597"/>
                    </a:lnTo>
                    <a:lnTo>
                      <a:pt x="1267" y="3599"/>
                    </a:lnTo>
                    <a:lnTo>
                      <a:pt x="1267" y="3603"/>
                    </a:lnTo>
                    <a:lnTo>
                      <a:pt x="1269" y="3611"/>
                    </a:lnTo>
                    <a:lnTo>
                      <a:pt x="1272" y="3622"/>
                    </a:lnTo>
                    <a:lnTo>
                      <a:pt x="1276" y="3633"/>
                    </a:lnTo>
                    <a:lnTo>
                      <a:pt x="1280" y="3642"/>
                    </a:lnTo>
                    <a:lnTo>
                      <a:pt x="1284" y="3646"/>
                    </a:lnTo>
                    <a:lnTo>
                      <a:pt x="1289" y="3648"/>
                    </a:lnTo>
                    <a:lnTo>
                      <a:pt x="1294" y="3649"/>
                    </a:lnTo>
                    <a:lnTo>
                      <a:pt x="1301" y="3649"/>
                    </a:lnTo>
                    <a:lnTo>
                      <a:pt x="1314" y="3648"/>
                    </a:lnTo>
                    <a:lnTo>
                      <a:pt x="1324" y="3647"/>
                    </a:lnTo>
                    <a:lnTo>
                      <a:pt x="1328" y="3648"/>
                    </a:lnTo>
                    <a:lnTo>
                      <a:pt x="1332" y="3649"/>
                    </a:lnTo>
                    <a:lnTo>
                      <a:pt x="1334" y="3653"/>
                    </a:lnTo>
                    <a:lnTo>
                      <a:pt x="1338" y="3657"/>
                    </a:lnTo>
                    <a:lnTo>
                      <a:pt x="1342" y="3670"/>
                    </a:lnTo>
                    <a:lnTo>
                      <a:pt x="1348" y="3687"/>
                    </a:lnTo>
                    <a:lnTo>
                      <a:pt x="1352" y="3696"/>
                    </a:lnTo>
                    <a:lnTo>
                      <a:pt x="1355" y="3704"/>
                    </a:lnTo>
                    <a:lnTo>
                      <a:pt x="1359" y="3711"/>
                    </a:lnTo>
                    <a:lnTo>
                      <a:pt x="1362" y="3716"/>
                    </a:lnTo>
                    <a:lnTo>
                      <a:pt x="1367" y="3720"/>
                    </a:lnTo>
                    <a:lnTo>
                      <a:pt x="1371" y="3722"/>
                    </a:lnTo>
                    <a:lnTo>
                      <a:pt x="1374" y="3723"/>
                    </a:lnTo>
                    <a:lnTo>
                      <a:pt x="1379" y="3723"/>
                    </a:lnTo>
                    <a:lnTo>
                      <a:pt x="1383" y="3722"/>
                    </a:lnTo>
                    <a:lnTo>
                      <a:pt x="1386" y="3720"/>
                    </a:lnTo>
                    <a:lnTo>
                      <a:pt x="1390" y="3716"/>
                    </a:lnTo>
                    <a:lnTo>
                      <a:pt x="1393" y="3712"/>
                    </a:lnTo>
                    <a:lnTo>
                      <a:pt x="1396" y="3708"/>
                    </a:lnTo>
                    <a:lnTo>
                      <a:pt x="1401" y="3704"/>
                    </a:lnTo>
                    <a:lnTo>
                      <a:pt x="1404" y="3702"/>
                    </a:lnTo>
                    <a:lnTo>
                      <a:pt x="1409" y="3701"/>
                    </a:lnTo>
                    <a:lnTo>
                      <a:pt x="1414" y="3701"/>
                    </a:lnTo>
                    <a:lnTo>
                      <a:pt x="1420" y="3701"/>
                    </a:lnTo>
                    <a:lnTo>
                      <a:pt x="1424" y="3703"/>
                    </a:lnTo>
                    <a:lnTo>
                      <a:pt x="1430" y="3706"/>
                    </a:lnTo>
                    <a:lnTo>
                      <a:pt x="1439" y="3711"/>
                    </a:lnTo>
                    <a:lnTo>
                      <a:pt x="1446" y="3715"/>
                    </a:lnTo>
                    <a:lnTo>
                      <a:pt x="1455" y="3717"/>
                    </a:lnTo>
                    <a:lnTo>
                      <a:pt x="1464" y="3718"/>
                    </a:lnTo>
                    <a:lnTo>
                      <a:pt x="1469" y="3718"/>
                    </a:lnTo>
                    <a:lnTo>
                      <a:pt x="1474" y="3718"/>
                    </a:lnTo>
                    <a:lnTo>
                      <a:pt x="1478" y="3716"/>
                    </a:lnTo>
                    <a:lnTo>
                      <a:pt x="1480" y="3715"/>
                    </a:lnTo>
                    <a:lnTo>
                      <a:pt x="1484" y="3709"/>
                    </a:lnTo>
                    <a:lnTo>
                      <a:pt x="1490" y="3701"/>
                    </a:lnTo>
                    <a:lnTo>
                      <a:pt x="1500" y="3689"/>
                    </a:lnTo>
                    <a:lnTo>
                      <a:pt x="1515" y="3674"/>
                    </a:lnTo>
                    <a:lnTo>
                      <a:pt x="1523" y="3668"/>
                    </a:lnTo>
                    <a:lnTo>
                      <a:pt x="1530" y="3662"/>
                    </a:lnTo>
                    <a:lnTo>
                      <a:pt x="1538" y="3659"/>
                    </a:lnTo>
                    <a:lnTo>
                      <a:pt x="1546" y="3657"/>
                    </a:lnTo>
                    <a:lnTo>
                      <a:pt x="1557" y="3655"/>
                    </a:lnTo>
                    <a:lnTo>
                      <a:pt x="1568" y="3653"/>
                    </a:lnTo>
                    <a:lnTo>
                      <a:pt x="1579" y="3648"/>
                    </a:lnTo>
                    <a:lnTo>
                      <a:pt x="1591" y="3642"/>
                    </a:lnTo>
                    <a:lnTo>
                      <a:pt x="1606" y="3634"/>
                    </a:lnTo>
                    <a:lnTo>
                      <a:pt x="1623" y="3624"/>
                    </a:lnTo>
                    <a:lnTo>
                      <a:pt x="1637" y="3617"/>
                    </a:lnTo>
                    <a:lnTo>
                      <a:pt x="1649" y="3611"/>
                    </a:lnTo>
                    <a:lnTo>
                      <a:pt x="1657" y="3610"/>
                    </a:lnTo>
                    <a:lnTo>
                      <a:pt x="1666" y="3610"/>
                    </a:lnTo>
                    <a:lnTo>
                      <a:pt x="1669" y="3610"/>
                    </a:lnTo>
                    <a:lnTo>
                      <a:pt x="1673" y="3611"/>
                    </a:lnTo>
                    <a:lnTo>
                      <a:pt x="1675" y="3614"/>
                    </a:lnTo>
                    <a:lnTo>
                      <a:pt x="1676" y="3617"/>
                    </a:lnTo>
                    <a:lnTo>
                      <a:pt x="1677" y="3623"/>
                    </a:lnTo>
                    <a:lnTo>
                      <a:pt x="1677" y="3632"/>
                    </a:lnTo>
                    <a:lnTo>
                      <a:pt x="1676" y="3639"/>
                    </a:lnTo>
                    <a:lnTo>
                      <a:pt x="1675" y="3645"/>
                    </a:lnTo>
                    <a:lnTo>
                      <a:pt x="1674" y="3649"/>
                    </a:lnTo>
                    <a:lnTo>
                      <a:pt x="1675" y="3655"/>
                    </a:lnTo>
                    <a:lnTo>
                      <a:pt x="1676" y="3660"/>
                    </a:lnTo>
                    <a:lnTo>
                      <a:pt x="1681" y="3666"/>
                    </a:lnTo>
                    <a:lnTo>
                      <a:pt x="1688" y="3672"/>
                    </a:lnTo>
                    <a:lnTo>
                      <a:pt x="1695" y="3674"/>
                    </a:lnTo>
                    <a:lnTo>
                      <a:pt x="1699" y="3676"/>
                    </a:lnTo>
                    <a:lnTo>
                      <a:pt x="1702" y="3674"/>
                    </a:lnTo>
                    <a:lnTo>
                      <a:pt x="1706" y="3674"/>
                    </a:lnTo>
                    <a:lnTo>
                      <a:pt x="1710" y="3672"/>
                    </a:lnTo>
                    <a:lnTo>
                      <a:pt x="1716" y="3666"/>
                    </a:lnTo>
                    <a:lnTo>
                      <a:pt x="1723" y="3657"/>
                    </a:lnTo>
                    <a:lnTo>
                      <a:pt x="1727" y="3653"/>
                    </a:lnTo>
                    <a:lnTo>
                      <a:pt x="1731" y="3649"/>
                    </a:lnTo>
                    <a:lnTo>
                      <a:pt x="1736" y="3647"/>
                    </a:lnTo>
                    <a:lnTo>
                      <a:pt x="1739" y="3646"/>
                    </a:lnTo>
                    <a:lnTo>
                      <a:pt x="1746" y="3646"/>
                    </a:lnTo>
                    <a:lnTo>
                      <a:pt x="1754" y="3645"/>
                    </a:lnTo>
                    <a:lnTo>
                      <a:pt x="1757" y="3645"/>
                    </a:lnTo>
                    <a:lnTo>
                      <a:pt x="1761" y="3643"/>
                    </a:lnTo>
                    <a:lnTo>
                      <a:pt x="1763" y="3641"/>
                    </a:lnTo>
                    <a:lnTo>
                      <a:pt x="1767" y="3638"/>
                    </a:lnTo>
                    <a:lnTo>
                      <a:pt x="1774" y="3632"/>
                    </a:lnTo>
                    <a:lnTo>
                      <a:pt x="1781" y="3628"/>
                    </a:lnTo>
                    <a:lnTo>
                      <a:pt x="1784" y="3627"/>
                    </a:lnTo>
                    <a:lnTo>
                      <a:pt x="1788" y="3626"/>
                    </a:lnTo>
                    <a:lnTo>
                      <a:pt x="1792" y="3626"/>
                    </a:lnTo>
                    <a:lnTo>
                      <a:pt x="1795" y="3627"/>
                    </a:lnTo>
                    <a:lnTo>
                      <a:pt x="1804" y="3629"/>
                    </a:lnTo>
                    <a:lnTo>
                      <a:pt x="1811" y="3629"/>
                    </a:lnTo>
                    <a:lnTo>
                      <a:pt x="1814" y="3629"/>
                    </a:lnTo>
                    <a:lnTo>
                      <a:pt x="1818" y="3628"/>
                    </a:lnTo>
                    <a:lnTo>
                      <a:pt x="1820" y="3626"/>
                    </a:lnTo>
                    <a:lnTo>
                      <a:pt x="1823" y="3623"/>
                    </a:lnTo>
                    <a:lnTo>
                      <a:pt x="1826" y="3614"/>
                    </a:lnTo>
                    <a:lnTo>
                      <a:pt x="1828" y="3602"/>
                    </a:lnTo>
                    <a:lnTo>
                      <a:pt x="1828" y="3590"/>
                    </a:lnTo>
                    <a:lnTo>
                      <a:pt x="1830" y="3579"/>
                    </a:lnTo>
                    <a:lnTo>
                      <a:pt x="1830" y="3571"/>
                    </a:lnTo>
                    <a:lnTo>
                      <a:pt x="1831" y="3565"/>
                    </a:lnTo>
                    <a:lnTo>
                      <a:pt x="1832" y="3561"/>
                    </a:lnTo>
                    <a:lnTo>
                      <a:pt x="1834" y="3559"/>
                    </a:lnTo>
                    <a:lnTo>
                      <a:pt x="1837" y="3558"/>
                    </a:lnTo>
                    <a:lnTo>
                      <a:pt x="1839" y="3557"/>
                    </a:lnTo>
                    <a:lnTo>
                      <a:pt x="1845" y="3554"/>
                    </a:lnTo>
                    <a:lnTo>
                      <a:pt x="1850" y="3552"/>
                    </a:lnTo>
                    <a:lnTo>
                      <a:pt x="1851" y="3551"/>
                    </a:lnTo>
                    <a:lnTo>
                      <a:pt x="1852" y="3548"/>
                    </a:lnTo>
                    <a:lnTo>
                      <a:pt x="1853" y="3545"/>
                    </a:lnTo>
                    <a:lnTo>
                      <a:pt x="1855" y="3541"/>
                    </a:lnTo>
                    <a:lnTo>
                      <a:pt x="1853" y="3533"/>
                    </a:lnTo>
                    <a:lnTo>
                      <a:pt x="1851" y="3527"/>
                    </a:lnTo>
                    <a:lnTo>
                      <a:pt x="1847" y="3521"/>
                    </a:lnTo>
                    <a:lnTo>
                      <a:pt x="1843" y="3517"/>
                    </a:lnTo>
                    <a:lnTo>
                      <a:pt x="1840" y="3515"/>
                    </a:lnTo>
                    <a:lnTo>
                      <a:pt x="1838" y="3513"/>
                    </a:lnTo>
                    <a:lnTo>
                      <a:pt x="1836" y="3509"/>
                    </a:lnTo>
                    <a:lnTo>
                      <a:pt x="1834" y="3506"/>
                    </a:lnTo>
                    <a:lnTo>
                      <a:pt x="1833" y="3501"/>
                    </a:lnTo>
                    <a:lnTo>
                      <a:pt x="1833" y="3496"/>
                    </a:lnTo>
                    <a:lnTo>
                      <a:pt x="1833" y="3491"/>
                    </a:lnTo>
                    <a:lnTo>
                      <a:pt x="1833" y="3487"/>
                    </a:lnTo>
                    <a:lnTo>
                      <a:pt x="1836" y="3476"/>
                    </a:lnTo>
                    <a:lnTo>
                      <a:pt x="1837" y="3465"/>
                    </a:lnTo>
                    <a:lnTo>
                      <a:pt x="1839" y="3456"/>
                    </a:lnTo>
                    <a:lnTo>
                      <a:pt x="1839" y="3446"/>
                    </a:lnTo>
                    <a:lnTo>
                      <a:pt x="1838" y="3437"/>
                    </a:lnTo>
                    <a:lnTo>
                      <a:pt x="1836" y="3426"/>
                    </a:lnTo>
                    <a:lnTo>
                      <a:pt x="1831" y="3414"/>
                    </a:lnTo>
                    <a:lnTo>
                      <a:pt x="1824" y="3403"/>
                    </a:lnTo>
                    <a:lnTo>
                      <a:pt x="1817" y="3395"/>
                    </a:lnTo>
                    <a:lnTo>
                      <a:pt x="1811" y="3387"/>
                    </a:lnTo>
                    <a:lnTo>
                      <a:pt x="1808" y="3383"/>
                    </a:lnTo>
                    <a:lnTo>
                      <a:pt x="1807" y="3378"/>
                    </a:lnTo>
                    <a:lnTo>
                      <a:pt x="1805" y="3375"/>
                    </a:lnTo>
                    <a:lnTo>
                      <a:pt x="1805" y="3370"/>
                    </a:lnTo>
                    <a:lnTo>
                      <a:pt x="1804" y="3357"/>
                    </a:lnTo>
                    <a:lnTo>
                      <a:pt x="1804" y="3339"/>
                    </a:lnTo>
                    <a:lnTo>
                      <a:pt x="1805" y="3321"/>
                    </a:lnTo>
                    <a:lnTo>
                      <a:pt x="1807" y="3308"/>
                    </a:lnTo>
                    <a:lnTo>
                      <a:pt x="1811" y="3299"/>
                    </a:lnTo>
                    <a:lnTo>
                      <a:pt x="1814" y="3289"/>
                    </a:lnTo>
                    <a:lnTo>
                      <a:pt x="1818" y="3277"/>
                    </a:lnTo>
                    <a:lnTo>
                      <a:pt x="1819" y="3264"/>
                    </a:lnTo>
                    <a:lnTo>
                      <a:pt x="1819" y="3249"/>
                    </a:lnTo>
                    <a:lnTo>
                      <a:pt x="1819" y="3232"/>
                    </a:lnTo>
                    <a:lnTo>
                      <a:pt x="1819" y="3225"/>
                    </a:lnTo>
                    <a:lnTo>
                      <a:pt x="1820" y="3217"/>
                    </a:lnTo>
                    <a:lnTo>
                      <a:pt x="1821" y="3211"/>
                    </a:lnTo>
                    <a:lnTo>
                      <a:pt x="1823" y="3207"/>
                    </a:lnTo>
                    <a:lnTo>
                      <a:pt x="1827" y="3201"/>
                    </a:lnTo>
                    <a:lnTo>
                      <a:pt x="1830" y="3197"/>
                    </a:lnTo>
                    <a:lnTo>
                      <a:pt x="1832" y="3192"/>
                    </a:lnTo>
                    <a:lnTo>
                      <a:pt x="1834" y="3185"/>
                    </a:lnTo>
                    <a:lnTo>
                      <a:pt x="1836" y="3176"/>
                    </a:lnTo>
                    <a:lnTo>
                      <a:pt x="1837" y="3170"/>
                    </a:lnTo>
                    <a:lnTo>
                      <a:pt x="1839" y="3166"/>
                    </a:lnTo>
                    <a:lnTo>
                      <a:pt x="1843" y="3164"/>
                    </a:lnTo>
                    <a:lnTo>
                      <a:pt x="1846" y="3164"/>
                    </a:lnTo>
                    <a:lnTo>
                      <a:pt x="1850" y="3166"/>
                    </a:lnTo>
                    <a:lnTo>
                      <a:pt x="1853" y="3169"/>
                    </a:lnTo>
                    <a:lnTo>
                      <a:pt x="1857" y="3174"/>
                    </a:lnTo>
                    <a:lnTo>
                      <a:pt x="1861" y="3179"/>
                    </a:lnTo>
                    <a:lnTo>
                      <a:pt x="1865" y="3182"/>
                    </a:lnTo>
                    <a:lnTo>
                      <a:pt x="1868" y="3182"/>
                    </a:lnTo>
                    <a:lnTo>
                      <a:pt x="1869" y="3182"/>
                    </a:lnTo>
                    <a:lnTo>
                      <a:pt x="1871" y="3181"/>
                    </a:lnTo>
                    <a:lnTo>
                      <a:pt x="1875" y="3179"/>
                    </a:lnTo>
                    <a:lnTo>
                      <a:pt x="1880" y="3174"/>
                    </a:lnTo>
                    <a:lnTo>
                      <a:pt x="1884" y="3170"/>
                    </a:lnTo>
                    <a:lnTo>
                      <a:pt x="1890" y="3166"/>
                    </a:lnTo>
                    <a:lnTo>
                      <a:pt x="1896" y="3163"/>
                    </a:lnTo>
                    <a:lnTo>
                      <a:pt x="1905" y="3160"/>
                    </a:lnTo>
                    <a:lnTo>
                      <a:pt x="1910" y="3156"/>
                    </a:lnTo>
                    <a:lnTo>
                      <a:pt x="1916" y="3151"/>
                    </a:lnTo>
                    <a:lnTo>
                      <a:pt x="1922" y="3143"/>
                    </a:lnTo>
                    <a:lnTo>
                      <a:pt x="1926" y="3132"/>
                    </a:lnTo>
                    <a:lnTo>
                      <a:pt x="1931" y="3123"/>
                    </a:lnTo>
                    <a:lnTo>
                      <a:pt x="1932" y="3117"/>
                    </a:lnTo>
                    <a:lnTo>
                      <a:pt x="1935" y="3112"/>
                    </a:lnTo>
                    <a:lnTo>
                      <a:pt x="1939" y="3109"/>
                    </a:lnTo>
                    <a:lnTo>
                      <a:pt x="1943" y="3105"/>
                    </a:lnTo>
                    <a:lnTo>
                      <a:pt x="1953" y="3099"/>
                    </a:lnTo>
                    <a:lnTo>
                      <a:pt x="1964" y="3092"/>
                    </a:lnTo>
                    <a:lnTo>
                      <a:pt x="1975" y="3085"/>
                    </a:lnTo>
                    <a:lnTo>
                      <a:pt x="1985" y="3074"/>
                    </a:lnTo>
                    <a:lnTo>
                      <a:pt x="1996" y="3061"/>
                    </a:lnTo>
                    <a:lnTo>
                      <a:pt x="2004" y="3050"/>
                    </a:lnTo>
                    <a:lnTo>
                      <a:pt x="2014" y="3041"/>
                    </a:lnTo>
                    <a:lnTo>
                      <a:pt x="2026" y="3030"/>
                    </a:lnTo>
                    <a:lnTo>
                      <a:pt x="2039" y="3021"/>
                    </a:lnTo>
                    <a:lnTo>
                      <a:pt x="2051" y="3010"/>
                    </a:lnTo>
                    <a:lnTo>
                      <a:pt x="2056" y="3005"/>
                    </a:lnTo>
                    <a:lnTo>
                      <a:pt x="2059" y="3000"/>
                    </a:lnTo>
                    <a:lnTo>
                      <a:pt x="2061" y="2994"/>
                    </a:lnTo>
                    <a:lnTo>
                      <a:pt x="2064" y="2990"/>
                    </a:lnTo>
                    <a:lnTo>
                      <a:pt x="2067" y="2978"/>
                    </a:lnTo>
                    <a:lnTo>
                      <a:pt x="2070" y="2962"/>
                    </a:lnTo>
                    <a:lnTo>
                      <a:pt x="2073" y="2948"/>
                    </a:lnTo>
                    <a:lnTo>
                      <a:pt x="2076" y="2937"/>
                    </a:lnTo>
                    <a:lnTo>
                      <a:pt x="2077" y="2929"/>
                    </a:lnTo>
                    <a:lnTo>
                      <a:pt x="2077" y="2922"/>
                    </a:lnTo>
                    <a:lnTo>
                      <a:pt x="2077" y="2918"/>
                    </a:lnTo>
                    <a:lnTo>
                      <a:pt x="2075" y="2914"/>
                    </a:lnTo>
                    <a:lnTo>
                      <a:pt x="2072" y="2910"/>
                    </a:lnTo>
                    <a:lnTo>
                      <a:pt x="2069" y="2907"/>
                    </a:lnTo>
                    <a:lnTo>
                      <a:pt x="2061" y="2899"/>
                    </a:lnTo>
                    <a:lnTo>
                      <a:pt x="2056" y="2891"/>
                    </a:lnTo>
                    <a:lnTo>
                      <a:pt x="2052" y="2884"/>
                    </a:lnTo>
                    <a:lnTo>
                      <a:pt x="2050" y="2877"/>
                    </a:lnTo>
                    <a:lnTo>
                      <a:pt x="2050" y="2871"/>
                    </a:lnTo>
                    <a:lnTo>
                      <a:pt x="2052" y="2864"/>
                    </a:lnTo>
                    <a:lnTo>
                      <a:pt x="2057" y="2858"/>
                    </a:lnTo>
                    <a:lnTo>
                      <a:pt x="2063" y="2853"/>
                    </a:lnTo>
                    <a:lnTo>
                      <a:pt x="2079" y="2841"/>
                    </a:lnTo>
                    <a:lnTo>
                      <a:pt x="2098" y="2826"/>
                    </a:lnTo>
                    <a:lnTo>
                      <a:pt x="2105" y="2819"/>
                    </a:lnTo>
                    <a:lnTo>
                      <a:pt x="2111" y="2813"/>
                    </a:lnTo>
                    <a:lnTo>
                      <a:pt x="2115" y="2809"/>
                    </a:lnTo>
                    <a:lnTo>
                      <a:pt x="2121" y="2808"/>
                    </a:lnTo>
                    <a:lnTo>
                      <a:pt x="2126" y="2809"/>
                    </a:lnTo>
                    <a:lnTo>
                      <a:pt x="2130" y="2811"/>
                    </a:lnTo>
                    <a:lnTo>
                      <a:pt x="2135" y="2815"/>
                    </a:lnTo>
                    <a:lnTo>
                      <a:pt x="2140" y="2821"/>
                    </a:lnTo>
                    <a:lnTo>
                      <a:pt x="2145" y="2827"/>
                    </a:lnTo>
                    <a:lnTo>
                      <a:pt x="2149" y="2832"/>
                    </a:lnTo>
                    <a:lnTo>
                      <a:pt x="2154" y="2834"/>
                    </a:lnTo>
                    <a:lnTo>
                      <a:pt x="2159" y="2835"/>
                    </a:lnTo>
                    <a:lnTo>
                      <a:pt x="2164" y="2835"/>
                    </a:lnTo>
                    <a:lnTo>
                      <a:pt x="2170" y="2833"/>
                    </a:lnTo>
                    <a:lnTo>
                      <a:pt x="2174" y="2829"/>
                    </a:lnTo>
                    <a:lnTo>
                      <a:pt x="2180" y="2823"/>
                    </a:lnTo>
                    <a:lnTo>
                      <a:pt x="2191" y="2814"/>
                    </a:lnTo>
                    <a:lnTo>
                      <a:pt x="2202" y="2806"/>
                    </a:lnTo>
                    <a:lnTo>
                      <a:pt x="2209" y="2801"/>
                    </a:lnTo>
                    <a:lnTo>
                      <a:pt x="2214" y="2795"/>
                    </a:lnTo>
                    <a:lnTo>
                      <a:pt x="2217" y="2789"/>
                    </a:lnTo>
                    <a:lnTo>
                      <a:pt x="2220" y="2781"/>
                    </a:lnTo>
                    <a:lnTo>
                      <a:pt x="2220" y="2772"/>
                    </a:lnTo>
                    <a:lnTo>
                      <a:pt x="2218" y="2764"/>
                    </a:lnTo>
                    <a:lnTo>
                      <a:pt x="2216" y="2754"/>
                    </a:lnTo>
                    <a:lnTo>
                      <a:pt x="2211" y="2745"/>
                    </a:lnTo>
                    <a:lnTo>
                      <a:pt x="2208" y="2735"/>
                    </a:lnTo>
                    <a:lnTo>
                      <a:pt x="2203" y="2726"/>
                    </a:lnTo>
                    <a:lnTo>
                      <a:pt x="2199" y="2716"/>
                    </a:lnTo>
                    <a:lnTo>
                      <a:pt x="2196" y="2709"/>
                    </a:lnTo>
                    <a:lnTo>
                      <a:pt x="2195" y="2702"/>
                    </a:lnTo>
                    <a:lnTo>
                      <a:pt x="2195" y="2694"/>
                    </a:lnTo>
                    <a:lnTo>
                      <a:pt x="2196" y="2687"/>
                    </a:lnTo>
                    <a:lnTo>
                      <a:pt x="2199" y="2681"/>
                    </a:lnTo>
                    <a:lnTo>
                      <a:pt x="2204" y="2675"/>
                    </a:lnTo>
                    <a:lnTo>
                      <a:pt x="2206" y="2669"/>
                    </a:lnTo>
                    <a:lnTo>
                      <a:pt x="2210" y="2663"/>
                    </a:lnTo>
                    <a:lnTo>
                      <a:pt x="2211" y="2656"/>
                    </a:lnTo>
                    <a:lnTo>
                      <a:pt x="2212" y="2650"/>
                    </a:lnTo>
                    <a:lnTo>
                      <a:pt x="2215" y="2646"/>
                    </a:lnTo>
                    <a:lnTo>
                      <a:pt x="2218" y="2645"/>
                    </a:lnTo>
                    <a:lnTo>
                      <a:pt x="2222" y="2644"/>
                    </a:lnTo>
                    <a:lnTo>
                      <a:pt x="2226" y="2645"/>
                    </a:lnTo>
                    <a:lnTo>
                      <a:pt x="2229" y="2647"/>
                    </a:lnTo>
                    <a:lnTo>
                      <a:pt x="2233" y="2651"/>
                    </a:lnTo>
                    <a:lnTo>
                      <a:pt x="2235" y="2655"/>
                    </a:lnTo>
                    <a:lnTo>
                      <a:pt x="2239" y="2659"/>
                    </a:lnTo>
                    <a:lnTo>
                      <a:pt x="2243" y="2662"/>
                    </a:lnTo>
                    <a:lnTo>
                      <a:pt x="2250" y="2664"/>
                    </a:lnTo>
                    <a:lnTo>
                      <a:pt x="2258" y="2664"/>
                    </a:lnTo>
                    <a:lnTo>
                      <a:pt x="2267" y="2663"/>
                    </a:lnTo>
                    <a:lnTo>
                      <a:pt x="2275" y="2662"/>
                    </a:lnTo>
                    <a:lnTo>
                      <a:pt x="2284" y="2663"/>
                    </a:lnTo>
                    <a:lnTo>
                      <a:pt x="2291" y="2665"/>
                    </a:lnTo>
                    <a:lnTo>
                      <a:pt x="2298" y="2668"/>
                    </a:lnTo>
                    <a:lnTo>
                      <a:pt x="2308" y="2669"/>
                    </a:lnTo>
                    <a:lnTo>
                      <a:pt x="2318" y="2669"/>
                    </a:lnTo>
                    <a:lnTo>
                      <a:pt x="2329" y="2666"/>
                    </a:lnTo>
                    <a:lnTo>
                      <a:pt x="2340" y="2664"/>
                    </a:lnTo>
                    <a:lnTo>
                      <a:pt x="2349" y="2659"/>
                    </a:lnTo>
                    <a:lnTo>
                      <a:pt x="2359" y="2656"/>
                    </a:lnTo>
                    <a:lnTo>
                      <a:pt x="2367" y="2653"/>
                    </a:lnTo>
                    <a:lnTo>
                      <a:pt x="2374" y="2653"/>
                    </a:lnTo>
                    <a:lnTo>
                      <a:pt x="2380" y="2653"/>
                    </a:lnTo>
                    <a:lnTo>
                      <a:pt x="2386" y="2656"/>
                    </a:lnTo>
                    <a:lnTo>
                      <a:pt x="2391" y="2658"/>
                    </a:lnTo>
                    <a:lnTo>
                      <a:pt x="2394" y="2659"/>
                    </a:lnTo>
                    <a:lnTo>
                      <a:pt x="2400" y="2660"/>
                    </a:lnTo>
                    <a:lnTo>
                      <a:pt x="2406" y="2660"/>
                    </a:lnTo>
                    <a:lnTo>
                      <a:pt x="2412" y="2660"/>
                    </a:lnTo>
                    <a:lnTo>
                      <a:pt x="2420" y="2660"/>
                    </a:lnTo>
                    <a:lnTo>
                      <a:pt x="2429" y="2660"/>
                    </a:lnTo>
                    <a:lnTo>
                      <a:pt x="2432" y="2662"/>
                    </a:lnTo>
                    <a:lnTo>
                      <a:pt x="2436" y="2663"/>
                    </a:lnTo>
                    <a:lnTo>
                      <a:pt x="2438" y="2664"/>
                    </a:lnTo>
                    <a:lnTo>
                      <a:pt x="2439" y="2665"/>
                    </a:lnTo>
                    <a:lnTo>
                      <a:pt x="2438" y="2666"/>
                    </a:lnTo>
                    <a:lnTo>
                      <a:pt x="2435" y="2670"/>
                    </a:lnTo>
                    <a:lnTo>
                      <a:pt x="2426" y="2677"/>
                    </a:lnTo>
                    <a:lnTo>
                      <a:pt x="2417" y="2683"/>
                    </a:lnTo>
                    <a:lnTo>
                      <a:pt x="2406" y="2689"/>
                    </a:lnTo>
                    <a:lnTo>
                      <a:pt x="2396" y="2695"/>
                    </a:lnTo>
                    <a:lnTo>
                      <a:pt x="2390" y="2699"/>
                    </a:lnTo>
                    <a:lnTo>
                      <a:pt x="2384" y="2704"/>
                    </a:lnTo>
                    <a:lnTo>
                      <a:pt x="2379" y="2710"/>
                    </a:lnTo>
                    <a:lnTo>
                      <a:pt x="2375" y="2716"/>
                    </a:lnTo>
                    <a:lnTo>
                      <a:pt x="2372" y="2725"/>
                    </a:lnTo>
                    <a:lnTo>
                      <a:pt x="2369" y="2732"/>
                    </a:lnTo>
                    <a:lnTo>
                      <a:pt x="2368" y="2740"/>
                    </a:lnTo>
                    <a:lnTo>
                      <a:pt x="2368" y="2747"/>
                    </a:lnTo>
                    <a:lnTo>
                      <a:pt x="2367" y="2763"/>
                    </a:lnTo>
                    <a:lnTo>
                      <a:pt x="2366" y="2775"/>
                    </a:lnTo>
                    <a:lnTo>
                      <a:pt x="2363" y="2785"/>
                    </a:lnTo>
                    <a:lnTo>
                      <a:pt x="2362" y="2794"/>
                    </a:lnTo>
                    <a:lnTo>
                      <a:pt x="2362" y="2797"/>
                    </a:lnTo>
                    <a:lnTo>
                      <a:pt x="2363" y="2800"/>
                    </a:lnTo>
                    <a:lnTo>
                      <a:pt x="2366" y="2802"/>
                    </a:lnTo>
                    <a:lnTo>
                      <a:pt x="2369" y="2803"/>
                    </a:lnTo>
                    <a:lnTo>
                      <a:pt x="2373" y="2804"/>
                    </a:lnTo>
                    <a:lnTo>
                      <a:pt x="2378" y="2804"/>
                    </a:lnTo>
                    <a:lnTo>
                      <a:pt x="2382" y="2802"/>
                    </a:lnTo>
                    <a:lnTo>
                      <a:pt x="2387" y="2800"/>
                    </a:lnTo>
                    <a:lnTo>
                      <a:pt x="2391" y="2797"/>
                    </a:lnTo>
                    <a:lnTo>
                      <a:pt x="2394" y="2795"/>
                    </a:lnTo>
                    <a:lnTo>
                      <a:pt x="2399" y="2794"/>
                    </a:lnTo>
                    <a:lnTo>
                      <a:pt x="2403" y="2794"/>
                    </a:lnTo>
                    <a:lnTo>
                      <a:pt x="2405" y="2795"/>
                    </a:lnTo>
                    <a:lnTo>
                      <a:pt x="2407" y="2796"/>
                    </a:lnTo>
                    <a:lnTo>
                      <a:pt x="2409" y="2798"/>
                    </a:lnTo>
                    <a:lnTo>
                      <a:pt x="2410" y="2802"/>
                    </a:lnTo>
                    <a:lnTo>
                      <a:pt x="2411" y="2810"/>
                    </a:lnTo>
                    <a:lnTo>
                      <a:pt x="2415" y="2815"/>
                    </a:lnTo>
                    <a:lnTo>
                      <a:pt x="2418" y="2820"/>
                    </a:lnTo>
                    <a:lnTo>
                      <a:pt x="2424" y="2825"/>
                    </a:lnTo>
                    <a:lnTo>
                      <a:pt x="2429" y="2830"/>
                    </a:lnTo>
                    <a:lnTo>
                      <a:pt x="2432" y="2835"/>
                    </a:lnTo>
                    <a:lnTo>
                      <a:pt x="2432" y="2839"/>
                    </a:lnTo>
                    <a:lnTo>
                      <a:pt x="2431" y="2841"/>
                    </a:lnTo>
                    <a:lnTo>
                      <a:pt x="2429" y="2845"/>
                    </a:lnTo>
                    <a:lnTo>
                      <a:pt x="2425" y="2847"/>
                    </a:lnTo>
                    <a:lnTo>
                      <a:pt x="2418" y="2853"/>
                    </a:lnTo>
                    <a:lnTo>
                      <a:pt x="2413" y="2858"/>
                    </a:lnTo>
                    <a:lnTo>
                      <a:pt x="2413" y="2860"/>
                    </a:lnTo>
                    <a:lnTo>
                      <a:pt x="2413" y="2863"/>
                    </a:lnTo>
                    <a:lnTo>
                      <a:pt x="2416" y="2865"/>
                    </a:lnTo>
                    <a:lnTo>
                      <a:pt x="2419" y="2867"/>
                    </a:lnTo>
                    <a:lnTo>
                      <a:pt x="2422" y="2871"/>
                    </a:lnTo>
                    <a:lnTo>
                      <a:pt x="2424" y="2873"/>
                    </a:lnTo>
                    <a:lnTo>
                      <a:pt x="2425" y="2876"/>
                    </a:lnTo>
                    <a:lnTo>
                      <a:pt x="2425" y="2879"/>
                    </a:lnTo>
                    <a:lnTo>
                      <a:pt x="2423" y="2885"/>
                    </a:lnTo>
                    <a:lnTo>
                      <a:pt x="2419" y="2892"/>
                    </a:lnTo>
                    <a:lnTo>
                      <a:pt x="2415" y="2899"/>
                    </a:lnTo>
                    <a:lnTo>
                      <a:pt x="2409" y="2905"/>
                    </a:lnTo>
                    <a:lnTo>
                      <a:pt x="2405" y="2908"/>
                    </a:lnTo>
                    <a:lnTo>
                      <a:pt x="2400" y="2910"/>
                    </a:lnTo>
                    <a:lnTo>
                      <a:pt x="2396" y="2912"/>
                    </a:lnTo>
                    <a:lnTo>
                      <a:pt x="2391" y="2914"/>
                    </a:lnTo>
                    <a:lnTo>
                      <a:pt x="2380" y="2917"/>
                    </a:lnTo>
                    <a:lnTo>
                      <a:pt x="2373" y="2920"/>
                    </a:lnTo>
                    <a:lnTo>
                      <a:pt x="2371" y="2922"/>
                    </a:lnTo>
                    <a:lnTo>
                      <a:pt x="2369" y="2924"/>
                    </a:lnTo>
                    <a:lnTo>
                      <a:pt x="2369" y="2927"/>
                    </a:lnTo>
                    <a:lnTo>
                      <a:pt x="2371" y="2930"/>
                    </a:lnTo>
                    <a:lnTo>
                      <a:pt x="2373" y="2935"/>
                    </a:lnTo>
                    <a:lnTo>
                      <a:pt x="2379" y="2940"/>
                    </a:lnTo>
                    <a:lnTo>
                      <a:pt x="2385" y="2946"/>
                    </a:lnTo>
                    <a:lnTo>
                      <a:pt x="2393" y="2952"/>
                    </a:lnTo>
                    <a:lnTo>
                      <a:pt x="2412" y="2965"/>
                    </a:lnTo>
                    <a:lnTo>
                      <a:pt x="2430" y="2979"/>
                    </a:lnTo>
                    <a:lnTo>
                      <a:pt x="2444" y="2992"/>
                    </a:lnTo>
                    <a:lnTo>
                      <a:pt x="2456" y="3003"/>
                    </a:lnTo>
                    <a:lnTo>
                      <a:pt x="2462" y="3008"/>
                    </a:lnTo>
                    <a:lnTo>
                      <a:pt x="2467" y="3010"/>
                    </a:lnTo>
                    <a:lnTo>
                      <a:pt x="2473" y="3014"/>
                    </a:lnTo>
                    <a:lnTo>
                      <a:pt x="2479" y="3015"/>
                    </a:lnTo>
                    <a:lnTo>
                      <a:pt x="2486" y="3015"/>
                    </a:lnTo>
                    <a:lnTo>
                      <a:pt x="2492" y="3014"/>
                    </a:lnTo>
                    <a:lnTo>
                      <a:pt x="2498" y="3011"/>
                    </a:lnTo>
                    <a:lnTo>
                      <a:pt x="2504" y="3008"/>
                    </a:lnTo>
                    <a:lnTo>
                      <a:pt x="2511" y="3003"/>
                    </a:lnTo>
                    <a:lnTo>
                      <a:pt x="2517" y="3000"/>
                    </a:lnTo>
                    <a:lnTo>
                      <a:pt x="2523" y="2998"/>
                    </a:lnTo>
                    <a:lnTo>
                      <a:pt x="2530" y="2998"/>
                    </a:lnTo>
                    <a:lnTo>
                      <a:pt x="2545" y="3000"/>
                    </a:lnTo>
                    <a:lnTo>
                      <a:pt x="2563" y="3003"/>
                    </a:lnTo>
                    <a:lnTo>
                      <a:pt x="2571" y="3003"/>
                    </a:lnTo>
                    <a:lnTo>
                      <a:pt x="2580" y="3002"/>
                    </a:lnTo>
                    <a:lnTo>
                      <a:pt x="2582" y="3002"/>
                    </a:lnTo>
                    <a:lnTo>
                      <a:pt x="2585" y="2999"/>
                    </a:lnTo>
                    <a:lnTo>
                      <a:pt x="2587" y="2998"/>
                    </a:lnTo>
                    <a:lnTo>
                      <a:pt x="2588" y="2996"/>
                    </a:lnTo>
                    <a:lnTo>
                      <a:pt x="2593" y="2981"/>
                    </a:lnTo>
                    <a:lnTo>
                      <a:pt x="2601" y="2964"/>
                    </a:lnTo>
                    <a:lnTo>
                      <a:pt x="2607" y="2954"/>
                    </a:lnTo>
                    <a:lnTo>
                      <a:pt x="2614" y="2945"/>
                    </a:lnTo>
                    <a:lnTo>
                      <a:pt x="2623" y="2936"/>
                    </a:lnTo>
                    <a:lnTo>
                      <a:pt x="2632" y="2928"/>
                    </a:lnTo>
                    <a:lnTo>
                      <a:pt x="2643" y="2922"/>
                    </a:lnTo>
                    <a:lnTo>
                      <a:pt x="2652" y="2918"/>
                    </a:lnTo>
                    <a:lnTo>
                      <a:pt x="2661" y="2917"/>
                    </a:lnTo>
                    <a:lnTo>
                      <a:pt x="2669" y="2917"/>
                    </a:lnTo>
                    <a:lnTo>
                      <a:pt x="2676" y="2918"/>
                    </a:lnTo>
                    <a:lnTo>
                      <a:pt x="2683" y="2921"/>
                    </a:lnTo>
                    <a:lnTo>
                      <a:pt x="2688" y="2924"/>
                    </a:lnTo>
                    <a:lnTo>
                      <a:pt x="2692" y="2928"/>
                    </a:lnTo>
                    <a:lnTo>
                      <a:pt x="2694" y="2930"/>
                    </a:lnTo>
                    <a:lnTo>
                      <a:pt x="2696" y="2934"/>
                    </a:lnTo>
                    <a:lnTo>
                      <a:pt x="2697" y="2937"/>
                    </a:lnTo>
                    <a:lnTo>
                      <a:pt x="2699" y="2942"/>
                    </a:lnTo>
                    <a:lnTo>
                      <a:pt x="2699" y="2949"/>
                    </a:lnTo>
                    <a:lnTo>
                      <a:pt x="2700" y="2956"/>
                    </a:lnTo>
                    <a:lnTo>
                      <a:pt x="2701" y="2959"/>
                    </a:lnTo>
                    <a:lnTo>
                      <a:pt x="2703" y="2960"/>
                    </a:lnTo>
                    <a:lnTo>
                      <a:pt x="2705" y="2961"/>
                    </a:lnTo>
                    <a:lnTo>
                      <a:pt x="2708" y="2961"/>
                    </a:lnTo>
                    <a:lnTo>
                      <a:pt x="2714" y="2961"/>
                    </a:lnTo>
                    <a:lnTo>
                      <a:pt x="2722" y="2961"/>
                    </a:lnTo>
                    <a:lnTo>
                      <a:pt x="2727" y="2961"/>
                    </a:lnTo>
                    <a:lnTo>
                      <a:pt x="2731" y="2962"/>
                    </a:lnTo>
                    <a:lnTo>
                      <a:pt x="2733" y="2964"/>
                    </a:lnTo>
                    <a:lnTo>
                      <a:pt x="2735" y="2966"/>
                    </a:lnTo>
                    <a:lnTo>
                      <a:pt x="2737" y="2970"/>
                    </a:lnTo>
                    <a:lnTo>
                      <a:pt x="2738" y="2973"/>
                    </a:lnTo>
                    <a:lnTo>
                      <a:pt x="2738" y="2979"/>
                    </a:lnTo>
                    <a:lnTo>
                      <a:pt x="2738" y="2985"/>
                    </a:lnTo>
                    <a:lnTo>
                      <a:pt x="2734" y="2997"/>
                    </a:lnTo>
                    <a:lnTo>
                      <a:pt x="2730" y="3005"/>
                    </a:lnTo>
                    <a:lnTo>
                      <a:pt x="2726" y="3014"/>
                    </a:lnTo>
                    <a:lnTo>
                      <a:pt x="2724" y="3023"/>
                    </a:lnTo>
                    <a:lnTo>
                      <a:pt x="2724" y="3028"/>
                    </a:lnTo>
                    <a:lnTo>
                      <a:pt x="2724" y="3031"/>
                    </a:lnTo>
                    <a:lnTo>
                      <a:pt x="2725" y="3035"/>
                    </a:lnTo>
                    <a:lnTo>
                      <a:pt x="2726" y="3037"/>
                    </a:lnTo>
                    <a:lnTo>
                      <a:pt x="2728" y="3040"/>
                    </a:lnTo>
                    <a:lnTo>
                      <a:pt x="2732" y="3041"/>
                    </a:lnTo>
                    <a:lnTo>
                      <a:pt x="2735" y="3041"/>
                    </a:lnTo>
                    <a:lnTo>
                      <a:pt x="2739" y="3041"/>
                    </a:lnTo>
                    <a:lnTo>
                      <a:pt x="2743" y="3041"/>
                    </a:lnTo>
                    <a:lnTo>
                      <a:pt x="2746" y="3042"/>
                    </a:lnTo>
                    <a:lnTo>
                      <a:pt x="2749" y="3043"/>
                    </a:lnTo>
                    <a:lnTo>
                      <a:pt x="2750" y="3044"/>
                    </a:lnTo>
                    <a:lnTo>
                      <a:pt x="2750" y="3046"/>
                    </a:lnTo>
                    <a:lnTo>
                      <a:pt x="2749" y="3048"/>
                    </a:lnTo>
                    <a:lnTo>
                      <a:pt x="2747" y="3050"/>
                    </a:lnTo>
                    <a:lnTo>
                      <a:pt x="2745" y="3053"/>
                    </a:lnTo>
                    <a:lnTo>
                      <a:pt x="2741" y="3057"/>
                    </a:lnTo>
                    <a:lnTo>
                      <a:pt x="2739" y="3063"/>
                    </a:lnTo>
                    <a:lnTo>
                      <a:pt x="2737" y="3071"/>
                    </a:lnTo>
                    <a:lnTo>
                      <a:pt x="2737" y="3078"/>
                    </a:lnTo>
                    <a:lnTo>
                      <a:pt x="2738" y="3080"/>
                    </a:lnTo>
                    <a:lnTo>
                      <a:pt x="2739" y="3082"/>
                    </a:lnTo>
                    <a:lnTo>
                      <a:pt x="2740" y="3082"/>
                    </a:lnTo>
                    <a:lnTo>
                      <a:pt x="2743" y="3082"/>
                    </a:lnTo>
                    <a:lnTo>
                      <a:pt x="2749" y="3084"/>
                    </a:lnTo>
                    <a:lnTo>
                      <a:pt x="2756" y="3081"/>
                    </a:lnTo>
                    <a:lnTo>
                      <a:pt x="2768" y="3077"/>
                    </a:lnTo>
                    <a:lnTo>
                      <a:pt x="2782" y="3071"/>
                    </a:lnTo>
                    <a:lnTo>
                      <a:pt x="2795" y="3066"/>
                    </a:lnTo>
                    <a:lnTo>
                      <a:pt x="2807" y="3062"/>
                    </a:lnTo>
                    <a:lnTo>
                      <a:pt x="2812" y="3062"/>
                    </a:lnTo>
                    <a:lnTo>
                      <a:pt x="2815" y="3062"/>
                    </a:lnTo>
                    <a:lnTo>
                      <a:pt x="2820" y="3062"/>
                    </a:lnTo>
                    <a:lnTo>
                      <a:pt x="2823" y="3065"/>
                    </a:lnTo>
                    <a:lnTo>
                      <a:pt x="2831" y="3068"/>
                    </a:lnTo>
                    <a:lnTo>
                      <a:pt x="2839" y="3075"/>
                    </a:lnTo>
                    <a:lnTo>
                      <a:pt x="2856" y="3090"/>
                    </a:lnTo>
                    <a:lnTo>
                      <a:pt x="2869" y="3103"/>
                    </a:lnTo>
                    <a:lnTo>
                      <a:pt x="2872" y="3105"/>
                    </a:lnTo>
                    <a:lnTo>
                      <a:pt x="2876" y="3107"/>
                    </a:lnTo>
                    <a:lnTo>
                      <a:pt x="2878" y="3109"/>
                    </a:lnTo>
                    <a:lnTo>
                      <a:pt x="2882" y="3109"/>
                    </a:lnTo>
                    <a:lnTo>
                      <a:pt x="2885" y="3109"/>
                    </a:lnTo>
                    <a:lnTo>
                      <a:pt x="2889" y="3109"/>
                    </a:lnTo>
                    <a:lnTo>
                      <a:pt x="2892" y="3107"/>
                    </a:lnTo>
                    <a:lnTo>
                      <a:pt x="2897" y="3105"/>
                    </a:lnTo>
                    <a:lnTo>
                      <a:pt x="2905" y="3100"/>
                    </a:lnTo>
                    <a:lnTo>
                      <a:pt x="2913" y="3098"/>
                    </a:lnTo>
                    <a:lnTo>
                      <a:pt x="2922" y="3096"/>
                    </a:lnTo>
                    <a:lnTo>
                      <a:pt x="2933" y="3094"/>
                    </a:lnTo>
                    <a:lnTo>
                      <a:pt x="2945" y="3094"/>
                    </a:lnTo>
                    <a:lnTo>
                      <a:pt x="2954" y="3092"/>
                    </a:lnTo>
                    <a:lnTo>
                      <a:pt x="2964" y="3090"/>
                    </a:lnTo>
                    <a:lnTo>
                      <a:pt x="2972" y="3087"/>
                    </a:lnTo>
                    <a:lnTo>
                      <a:pt x="2979" y="3086"/>
                    </a:lnTo>
                    <a:lnTo>
                      <a:pt x="2986" y="3085"/>
                    </a:lnTo>
                    <a:lnTo>
                      <a:pt x="2993" y="3084"/>
                    </a:lnTo>
                    <a:lnTo>
                      <a:pt x="3003" y="3084"/>
                    </a:lnTo>
                    <a:lnTo>
                      <a:pt x="3014" y="3084"/>
                    </a:lnTo>
                    <a:lnTo>
                      <a:pt x="3024" y="3082"/>
                    </a:lnTo>
                    <a:lnTo>
                      <a:pt x="3035" y="3080"/>
                    </a:lnTo>
                    <a:lnTo>
                      <a:pt x="3046" y="3075"/>
                    </a:lnTo>
                    <a:lnTo>
                      <a:pt x="3055" y="3069"/>
                    </a:lnTo>
                    <a:lnTo>
                      <a:pt x="3062" y="3067"/>
                    </a:lnTo>
                    <a:lnTo>
                      <a:pt x="3066" y="3066"/>
                    </a:lnTo>
                    <a:lnTo>
                      <a:pt x="3068" y="3067"/>
                    </a:lnTo>
                    <a:lnTo>
                      <a:pt x="3073" y="3068"/>
                    </a:lnTo>
                    <a:lnTo>
                      <a:pt x="3077" y="3071"/>
                    </a:lnTo>
                    <a:lnTo>
                      <a:pt x="3085" y="3075"/>
                    </a:lnTo>
                    <a:lnTo>
                      <a:pt x="3093" y="3079"/>
                    </a:lnTo>
                    <a:lnTo>
                      <a:pt x="3098" y="3080"/>
                    </a:lnTo>
                    <a:lnTo>
                      <a:pt x="3103" y="3080"/>
                    </a:lnTo>
                    <a:lnTo>
                      <a:pt x="3108" y="3080"/>
                    </a:lnTo>
                    <a:lnTo>
                      <a:pt x="3114" y="3079"/>
                    </a:lnTo>
                    <a:lnTo>
                      <a:pt x="3122" y="3075"/>
                    </a:lnTo>
                    <a:lnTo>
                      <a:pt x="3131" y="3071"/>
                    </a:lnTo>
                    <a:lnTo>
                      <a:pt x="3135" y="3068"/>
                    </a:lnTo>
                    <a:lnTo>
                      <a:pt x="3137" y="3066"/>
                    </a:lnTo>
                    <a:lnTo>
                      <a:pt x="3140" y="3063"/>
                    </a:lnTo>
                    <a:lnTo>
                      <a:pt x="3141" y="3061"/>
                    </a:lnTo>
                    <a:lnTo>
                      <a:pt x="3141" y="3056"/>
                    </a:lnTo>
                    <a:lnTo>
                      <a:pt x="3141" y="3049"/>
                    </a:lnTo>
                    <a:lnTo>
                      <a:pt x="3141" y="3033"/>
                    </a:lnTo>
                    <a:lnTo>
                      <a:pt x="3142" y="3015"/>
                    </a:lnTo>
                    <a:lnTo>
                      <a:pt x="3141" y="3000"/>
                    </a:lnTo>
                    <a:lnTo>
                      <a:pt x="3138" y="2991"/>
                    </a:lnTo>
                    <a:lnTo>
                      <a:pt x="3136" y="2986"/>
                    </a:lnTo>
                    <a:lnTo>
                      <a:pt x="3134" y="2984"/>
                    </a:lnTo>
                    <a:lnTo>
                      <a:pt x="3131" y="2981"/>
                    </a:lnTo>
                    <a:lnTo>
                      <a:pt x="3128" y="2980"/>
                    </a:lnTo>
                    <a:lnTo>
                      <a:pt x="3124" y="2979"/>
                    </a:lnTo>
                    <a:lnTo>
                      <a:pt x="3121" y="2977"/>
                    </a:lnTo>
                    <a:lnTo>
                      <a:pt x="3118" y="2975"/>
                    </a:lnTo>
                    <a:lnTo>
                      <a:pt x="3117" y="2972"/>
                    </a:lnTo>
                    <a:lnTo>
                      <a:pt x="3116" y="2968"/>
                    </a:lnTo>
                    <a:lnTo>
                      <a:pt x="3115" y="2964"/>
                    </a:lnTo>
                    <a:lnTo>
                      <a:pt x="3116" y="2959"/>
                    </a:lnTo>
                    <a:lnTo>
                      <a:pt x="3117" y="2952"/>
                    </a:lnTo>
                    <a:lnTo>
                      <a:pt x="3118" y="2946"/>
                    </a:lnTo>
                    <a:lnTo>
                      <a:pt x="3118" y="2942"/>
                    </a:lnTo>
                    <a:lnTo>
                      <a:pt x="3117" y="2940"/>
                    </a:lnTo>
                    <a:lnTo>
                      <a:pt x="3114" y="2936"/>
                    </a:lnTo>
                    <a:lnTo>
                      <a:pt x="3106" y="2929"/>
                    </a:lnTo>
                    <a:lnTo>
                      <a:pt x="3102" y="2922"/>
                    </a:lnTo>
                    <a:lnTo>
                      <a:pt x="3098" y="2917"/>
                    </a:lnTo>
                    <a:lnTo>
                      <a:pt x="3092" y="2912"/>
                    </a:lnTo>
                    <a:lnTo>
                      <a:pt x="3089" y="2910"/>
                    </a:lnTo>
                    <a:lnTo>
                      <a:pt x="3084" y="2909"/>
                    </a:lnTo>
                    <a:lnTo>
                      <a:pt x="3079" y="2909"/>
                    </a:lnTo>
                    <a:lnTo>
                      <a:pt x="3073" y="2909"/>
                    </a:lnTo>
                    <a:lnTo>
                      <a:pt x="3059" y="2912"/>
                    </a:lnTo>
                    <a:lnTo>
                      <a:pt x="3046" y="2916"/>
                    </a:lnTo>
                    <a:lnTo>
                      <a:pt x="3033" y="2920"/>
                    </a:lnTo>
                    <a:lnTo>
                      <a:pt x="3021" y="2922"/>
                    </a:lnTo>
                    <a:lnTo>
                      <a:pt x="3012" y="2923"/>
                    </a:lnTo>
                    <a:lnTo>
                      <a:pt x="3004" y="2922"/>
                    </a:lnTo>
                    <a:lnTo>
                      <a:pt x="2996" y="2921"/>
                    </a:lnTo>
                    <a:lnTo>
                      <a:pt x="2987" y="2920"/>
                    </a:lnTo>
                    <a:lnTo>
                      <a:pt x="2980" y="2917"/>
                    </a:lnTo>
                    <a:lnTo>
                      <a:pt x="2973" y="2915"/>
                    </a:lnTo>
                    <a:lnTo>
                      <a:pt x="2968" y="2911"/>
                    </a:lnTo>
                    <a:lnTo>
                      <a:pt x="2965" y="2908"/>
                    </a:lnTo>
                    <a:lnTo>
                      <a:pt x="2964" y="2903"/>
                    </a:lnTo>
                    <a:lnTo>
                      <a:pt x="2965" y="2898"/>
                    </a:lnTo>
                    <a:lnTo>
                      <a:pt x="2965" y="2892"/>
                    </a:lnTo>
                    <a:lnTo>
                      <a:pt x="2966" y="2886"/>
                    </a:lnTo>
                    <a:lnTo>
                      <a:pt x="2967" y="2880"/>
                    </a:lnTo>
                    <a:lnTo>
                      <a:pt x="2967" y="2874"/>
                    </a:lnTo>
                    <a:lnTo>
                      <a:pt x="2967" y="2869"/>
                    </a:lnTo>
                    <a:lnTo>
                      <a:pt x="2965" y="2861"/>
                    </a:lnTo>
                    <a:lnTo>
                      <a:pt x="2957" y="2849"/>
                    </a:lnTo>
                    <a:lnTo>
                      <a:pt x="2947" y="2838"/>
                    </a:lnTo>
                    <a:lnTo>
                      <a:pt x="2939" y="2829"/>
                    </a:lnTo>
                    <a:lnTo>
                      <a:pt x="2933" y="2826"/>
                    </a:lnTo>
                    <a:lnTo>
                      <a:pt x="2928" y="2825"/>
                    </a:lnTo>
                    <a:lnTo>
                      <a:pt x="2924" y="2826"/>
                    </a:lnTo>
                    <a:lnTo>
                      <a:pt x="2921" y="2829"/>
                    </a:lnTo>
                    <a:lnTo>
                      <a:pt x="2917" y="2835"/>
                    </a:lnTo>
                    <a:lnTo>
                      <a:pt x="2916" y="2839"/>
                    </a:lnTo>
                    <a:lnTo>
                      <a:pt x="2914" y="2841"/>
                    </a:lnTo>
                    <a:lnTo>
                      <a:pt x="2910" y="2842"/>
                    </a:lnTo>
                    <a:lnTo>
                      <a:pt x="2907" y="2844"/>
                    </a:lnTo>
                    <a:lnTo>
                      <a:pt x="2902" y="2844"/>
                    </a:lnTo>
                    <a:lnTo>
                      <a:pt x="2898" y="2842"/>
                    </a:lnTo>
                    <a:lnTo>
                      <a:pt x="2894" y="2840"/>
                    </a:lnTo>
                    <a:lnTo>
                      <a:pt x="2890" y="2836"/>
                    </a:lnTo>
                    <a:lnTo>
                      <a:pt x="2886" y="2832"/>
                    </a:lnTo>
                    <a:lnTo>
                      <a:pt x="2884" y="2826"/>
                    </a:lnTo>
                    <a:lnTo>
                      <a:pt x="2882" y="2819"/>
                    </a:lnTo>
                    <a:lnTo>
                      <a:pt x="2879" y="2811"/>
                    </a:lnTo>
                    <a:lnTo>
                      <a:pt x="2877" y="2795"/>
                    </a:lnTo>
                    <a:lnTo>
                      <a:pt x="2876" y="2777"/>
                    </a:lnTo>
                    <a:lnTo>
                      <a:pt x="2875" y="2769"/>
                    </a:lnTo>
                    <a:lnTo>
                      <a:pt x="2876" y="2763"/>
                    </a:lnTo>
                    <a:lnTo>
                      <a:pt x="2876" y="2756"/>
                    </a:lnTo>
                    <a:lnTo>
                      <a:pt x="2877" y="2751"/>
                    </a:lnTo>
                    <a:lnTo>
                      <a:pt x="2879" y="2746"/>
                    </a:lnTo>
                    <a:lnTo>
                      <a:pt x="2882" y="2743"/>
                    </a:lnTo>
                    <a:lnTo>
                      <a:pt x="2885" y="2739"/>
                    </a:lnTo>
                    <a:lnTo>
                      <a:pt x="2889" y="2737"/>
                    </a:lnTo>
                    <a:lnTo>
                      <a:pt x="2900" y="2721"/>
                    </a:lnTo>
                    <a:lnTo>
                      <a:pt x="2911" y="2702"/>
                    </a:lnTo>
                    <a:lnTo>
                      <a:pt x="2915" y="2699"/>
                    </a:lnTo>
                    <a:lnTo>
                      <a:pt x="2920" y="2696"/>
                    </a:lnTo>
                    <a:lnTo>
                      <a:pt x="2924" y="2696"/>
                    </a:lnTo>
                    <a:lnTo>
                      <a:pt x="2928" y="2696"/>
                    </a:lnTo>
                    <a:lnTo>
                      <a:pt x="2936" y="2700"/>
                    </a:lnTo>
                    <a:lnTo>
                      <a:pt x="2944" y="2704"/>
                    </a:lnTo>
                    <a:lnTo>
                      <a:pt x="2947" y="2706"/>
                    </a:lnTo>
                    <a:lnTo>
                      <a:pt x="2953" y="2707"/>
                    </a:lnTo>
                    <a:lnTo>
                      <a:pt x="2959" y="2708"/>
                    </a:lnTo>
                    <a:lnTo>
                      <a:pt x="2966" y="2708"/>
                    </a:lnTo>
                    <a:lnTo>
                      <a:pt x="2972" y="2706"/>
                    </a:lnTo>
                    <a:lnTo>
                      <a:pt x="2978" y="2702"/>
                    </a:lnTo>
                    <a:lnTo>
                      <a:pt x="2980" y="2700"/>
                    </a:lnTo>
                    <a:lnTo>
                      <a:pt x="2983" y="2697"/>
                    </a:lnTo>
                    <a:lnTo>
                      <a:pt x="2984" y="2694"/>
                    </a:lnTo>
                    <a:lnTo>
                      <a:pt x="2985" y="2690"/>
                    </a:lnTo>
                    <a:lnTo>
                      <a:pt x="2987" y="2682"/>
                    </a:lnTo>
                    <a:lnTo>
                      <a:pt x="2990" y="2674"/>
                    </a:lnTo>
                    <a:lnTo>
                      <a:pt x="2993" y="2666"/>
                    </a:lnTo>
                    <a:lnTo>
                      <a:pt x="2996" y="2659"/>
                    </a:lnTo>
                    <a:lnTo>
                      <a:pt x="3001" y="2653"/>
                    </a:lnTo>
                    <a:lnTo>
                      <a:pt x="3004" y="2647"/>
                    </a:lnTo>
                    <a:lnTo>
                      <a:pt x="3008" y="2643"/>
                    </a:lnTo>
                    <a:lnTo>
                      <a:pt x="3012" y="2640"/>
                    </a:lnTo>
                    <a:lnTo>
                      <a:pt x="3016" y="2638"/>
                    </a:lnTo>
                    <a:lnTo>
                      <a:pt x="3021" y="2638"/>
                    </a:lnTo>
                    <a:lnTo>
                      <a:pt x="3026" y="2638"/>
                    </a:lnTo>
                    <a:lnTo>
                      <a:pt x="3029" y="2640"/>
                    </a:lnTo>
                    <a:lnTo>
                      <a:pt x="3034" y="2644"/>
                    </a:lnTo>
                    <a:lnTo>
                      <a:pt x="3039" y="2647"/>
                    </a:lnTo>
                    <a:lnTo>
                      <a:pt x="3042" y="2652"/>
                    </a:lnTo>
                    <a:lnTo>
                      <a:pt x="3045" y="2658"/>
                    </a:lnTo>
                    <a:lnTo>
                      <a:pt x="3052" y="2670"/>
                    </a:lnTo>
                    <a:lnTo>
                      <a:pt x="3059" y="2681"/>
                    </a:lnTo>
                    <a:lnTo>
                      <a:pt x="3062" y="2685"/>
                    </a:lnTo>
                    <a:lnTo>
                      <a:pt x="3066" y="2689"/>
                    </a:lnTo>
                    <a:lnTo>
                      <a:pt x="3071" y="2693"/>
                    </a:lnTo>
                    <a:lnTo>
                      <a:pt x="3075" y="2695"/>
                    </a:lnTo>
                    <a:lnTo>
                      <a:pt x="3084" y="2700"/>
                    </a:lnTo>
                    <a:lnTo>
                      <a:pt x="3090" y="2706"/>
                    </a:lnTo>
                    <a:lnTo>
                      <a:pt x="3096" y="2713"/>
                    </a:lnTo>
                    <a:lnTo>
                      <a:pt x="3100" y="2720"/>
                    </a:lnTo>
                    <a:lnTo>
                      <a:pt x="3106" y="2727"/>
                    </a:lnTo>
                    <a:lnTo>
                      <a:pt x="3114" y="2732"/>
                    </a:lnTo>
                    <a:lnTo>
                      <a:pt x="3122" y="2738"/>
                    </a:lnTo>
                    <a:lnTo>
                      <a:pt x="3131" y="2743"/>
                    </a:lnTo>
                    <a:lnTo>
                      <a:pt x="3141" y="2748"/>
                    </a:lnTo>
                    <a:lnTo>
                      <a:pt x="3146" y="2754"/>
                    </a:lnTo>
                    <a:lnTo>
                      <a:pt x="3150" y="2762"/>
                    </a:lnTo>
                    <a:lnTo>
                      <a:pt x="3154" y="2767"/>
                    </a:lnTo>
                    <a:lnTo>
                      <a:pt x="3156" y="2770"/>
                    </a:lnTo>
                    <a:lnTo>
                      <a:pt x="3160" y="2772"/>
                    </a:lnTo>
                    <a:lnTo>
                      <a:pt x="3163" y="2772"/>
                    </a:lnTo>
                    <a:lnTo>
                      <a:pt x="3167" y="2772"/>
                    </a:lnTo>
                    <a:lnTo>
                      <a:pt x="3169" y="2771"/>
                    </a:lnTo>
                    <a:lnTo>
                      <a:pt x="3172" y="2769"/>
                    </a:lnTo>
                    <a:lnTo>
                      <a:pt x="3173" y="2765"/>
                    </a:lnTo>
                    <a:lnTo>
                      <a:pt x="3174" y="2760"/>
                    </a:lnTo>
                    <a:lnTo>
                      <a:pt x="3173" y="2750"/>
                    </a:lnTo>
                    <a:lnTo>
                      <a:pt x="3171" y="2739"/>
                    </a:lnTo>
                    <a:lnTo>
                      <a:pt x="3169" y="2732"/>
                    </a:lnTo>
                    <a:lnTo>
                      <a:pt x="3168" y="2725"/>
                    </a:lnTo>
                    <a:lnTo>
                      <a:pt x="3165" y="2719"/>
                    </a:lnTo>
                    <a:lnTo>
                      <a:pt x="3159" y="2710"/>
                    </a:lnTo>
                    <a:lnTo>
                      <a:pt x="3146" y="2696"/>
                    </a:lnTo>
                    <a:lnTo>
                      <a:pt x="3135" y="2682"/>
                    </a:lnTo>
                    <a:lnTo>
                      <a:pt x="3131" y="2677"/>
                    </a:lnTo>
                    <a:lnTo>
                      <a:pt x="3128" y="2674"/>
                    </a:lnTo>
                    <a:lnTo>
                      <a:pt x="3127" y="2669"/>
                    </a:lnTo>
                    <a:lnTo>
                      <a:pt x="3125" y="2665"/>
                    </a:lnTo>
                    <a:lnTo>
                      <a:pt x="3125" y="2658"/>
                    </a:lnTo>
                    <a:lnTo>
                      <a:pt x="3128" y="2650"/>
                    </a:lnTo>
                    <a:lnTo>
                      <a:pt x="3129" y="2645"/>
                    </a:lnTo>
                    <a:lnTo>
                      <a:pt x="3129" y="2639"/>
                    </a:lnTo>
                    <a:lnTo>
                      <a:pt x="3128" y="2634"/>
                    </a:lnTo>
                    <a:lnTo>
                      <a:pt x="3127" y="2628"/>
                    </a:lnTo>
                    <a:lnTo>
                      <a:pt x="3121" y="2617"/>
                    </a:lnTo>
                    <a:lnTo>
                      <a:pt x="3114" y="2606"/>
                    </a:lnTo>
                    <a:lnTo>
                      <a:pt x="3105" y="2594"/>
                    </a:lnTo>
                    <a:lnTo>
                      <a:pt x="3096" y="2584"/>
                    </a:lnTo>
                    <a:lnTo>
                      <a:pt x="3091" y="2580"/>
                    </a:lnTo>
                    <a:lnTo>
                      <a:pt x="3085" y="2577"/>
                    </a:lnTo>
                    <a:lnTo>
                      <a:pt x="3078" y="2575"/>
                    </a:lnTo>
                    <a:lnTo>
                      <a:pt x="3070" y="2574"/>
                    </a:lnTo>
                    <a:lnTo>
                      <a:pt x="3054" y="2574"/>
                    </a:lnTo>
                    <a:lnTo>
                      <a:pt x="3041" y="2574"/>
                    </a:lnTo>
                    <a:lnTo>
                      <a:pt x="3035" y="2573"/>
                    </a:lnTo>
                    <a:lnTo>
                      <a:pt x="3030" y="2571"/>
                    </a:lnTo>
                    <a:lnTo>
                      <a:pt x="3027" y="2569"/>
                    </a:lnTo>
                    <a:lnTo>
                      <a:pt x="3024" y="2565"/>
                    </a:lnTo>
                    <a:lnTo>
                      <a:pt x="3021" y="2556"/>
                    </a:lnTo>
                    <a:lnTo>
                      <a:pt x="3016" y="2549"/>
                    </a:lnTo>
                    <a:lnTo>
                      <a:pt x="3014" y="2546"/>
                    </a:lnTo>
                    <a:lnTo>
                      <a:pt x="3010" y="2544"/>
                    </a:lnTo>
                    <a:lnTo>
                      <a:pt x="3007" y="2543"/>
                    </a:lnTo>
                    <a:lnTo>
                      <a:pt x="3001" y="2543"/>
                    </a:lnTo>
                    <a:lnTo>
                      <a:pt x="2996" y="2542"/>
                    </a:lnTo>
                    <a:lnTo>
                      <a:pt x="2991" y="2539"/>
                    </a:lnTo>
                    <a:lnTo>
                      <a:pt x="2987" y="2536"/>
                    </a:lnTo>
                    <a:lnTo>
                      <a:pt x="2983" y="2532"/>
                    </a:lnTo>
                    <a:lnTo>
                      <a:pt x="2979" y="2527"/>
                    </a:lnTo>
                    <a:lnTo>
                      <a:pt x="2974" y="2523"/>
                    </a:lnTo>
                    <a:lnTo>
                      <a:pt x="2970" y="2519"/>
                    </a:lnTo>
                    <a:lnTo>
                      <a:pt x="2964" y="2515"/>
                    </a:lnTo>
                    <a:lnTo>
                      <a:pt x="2952" y="2512"/>
                    </a:lnTo>
                    <a:lnTo>
                      <a:pt x="2941" y="2511"/>
                    </a:lnTo>
                    <a:lnTo>
                      <a:pt x="2936" y="2510"/>
                    </a:lnTo>
                    <a:lnTo>
                      <a:pt x="2933" y="2506"/>
                    </a:lnTo>
                    <a:lnTo>
                      <a:pt x="2930" y="2501"/>
                    </a:lnTo>
                    <a:lnTo>
                      <a:pt x="2929" y="2494"/>
                    </a:lnTo>
                    <a:lnTo>
                      <a:pt x="2929" y="2477"/>
                    </a:lnTo>
                    <a:lnTo>
                      <a:pt x="2930" y="2464"/>
                    </a:lnTo>
                    <a:lnTo>
                      <a:pt x="2932" y="2451"/>
                    </a:lnTo>
                    <a:lnTo>
                      <a:pt x="2933" y="2437"/>
                    </a:lnTo>
                    <a:lnTo>
                      <a:pt x="2932" y="2428"/>
                    </a:lnTo>
                    <a:lnTo>
                      <a:pt x="2930" y="2420"/>
                    </a:lnTo>
                    <a:lnTo>
                      <a:pt x="2929" y="2416"/>
                    </a:lnTo>
                    <a:lnTo>
                      <a:pt x="2929" y="2411"/>
                    </a:lnTo>
                    <a:lnTo>
                      <a:pt x="2930" y="2405"/>
                    </a:lnTo>
                    <a:lnTo>
                      <a:pt x="2933" y="2397"/>
                    </a:lnTo>
                    <a:lnTo>
                      <a:pt x="2933" y="2393"/>
                    </a:lnTo>
                    <a:lnTo>
                      <a:pt x="2933" y="2391"/>
                    </a:lnTo>
                    <a:lnTo>
                      <a:pt x="2933" y="2387"/>
                    </a:lnTo>
                    <a:lnTo>
                      <a:pt x="2932" y="2386"/>
                    </a:lnTo>
                    <a:lnTo>
                      <a:pt x="2928" y="2384"/>
                    </a:lnTo>
                    <a:lnTo>
                      <a:pt x="2923" y="2384"/>
                    </a:lnTo>
                    <a:lnTo>
                      <a:pt x="2909" y="2387"/>
                    </a:lnTo>
                    <a:lnTo>
                      <a:pt x="2892" y="2391"/>
                    </a:lnTo>
                    <a:lnTo>
                      <a:pt x="2878" y="2394"/>
                    </a:lnTo>
                    <a:lnTo>
                      <a:pt x="2866" y="2397"/>
                    </a:lnTo>
                    <a:lnTo>
                      <a:pt x="2861" y="2399"/>
                    </a:lnTo>
                    <a:lnTo>
                      <a:pt x="2857" y="2399"/>
                    </a:lnTo>
                    <a:lnTo>
                      <a:pt x="2852" y="2399"/>
                    </a:lnTo>
                    <a:lnTo>
                      <a:pt x="2848" y="2398"/>
                    </a:lnTo>
                    <a:lnTo>
                      <a:pt x="2847" y="2395"/>
                    </a:lnTo>
                    <a:lnTo>
                      <a:pt x="2847" y="2392"/>
                    </a:lnTo>
                    <a:lnTo>
                      <a:pt x="2847" y="2387"/>
                    </a:lnTo>
                    <a:lnTo>
                      <a:pt x="2848" y="2380"/>
                    </a:lnTo>
                    <a:lnTo>
                      <a:pt x="2851" y="2366"/>
                    </a:lnTo>
                    <a:lnTo>
                      <a:pt x="2851" y="2350"/>
                    </a:lnTo>
                    <a:lnTo>
                      <a:pt x="2851" y="2341"/>
                    </a:lnTo>
                    <a:lnTo>
                      <a:pt x="2851" y="2331"/>
                    </a:lnTo>
                    <a:lnTo>
                      <a:pt x="2850" y="2321"/>
                    </a:lnTo>
                    <a:lnTo>
                      <a:pt x="2848" y="2315"/>
                    </a:lnTo>
                    <a:lnTo>
                      <a:pt x="2847" y="2310"/>
                    </a:lnTo>
                    <a:lnTo>
                      <a:pt x="2845" y="2306"/>
                    </a:lnTo>
                    <a:lnTo>
                      <a:pt x="2841" y="2302"/>
                    </a:lnTo>
                    <a:lnTo>
                      <a:pt x="2837" y="2298"/>
                    </a:lnTo>
                    <a:lnTo>
                      <a:pt x="2829" y="2294"/>
                    </a:lnTo>
                    <a:lnTo>
                      <a:pt x="2825" y="2290"/>
                    </a:lnTo>
                    <a:lnTo>
                      <a:pt x="2821" y="2284"/>
                    </a:lnTo>
                    <a:lnTo>
                      <a:pt x="2819" y="2279"/>
                    </a:lnTo>
                    <a:lnTo>
                      <a:pt x="2816" y="2273"/>
                    </a:lnTo>
                    <a:lnTo>
                      <a:pt x="2816" y="2267"/>
                    </a:lnTo>
                    <a:lnTo>
                      <a:pt x="2816" y="2261"/>
                    </a:lnTo>
                    <a:lnTo>
                      <a:pt x="2819" y="2255"/>
                    </a:lnTo>
                    <a:lnTo>
                      <a:pt x="2821" y="2249"/>
                    </a:lnTo>
                    <a:lnTo>
                      <a:pt x="2823" y="2244"/>
                    </a:lnTo>
                    <a:lnTo>
                      <a:pt x="2827" y="2240"/>
                    </a:lnTo>
                    <a:lnTo>
                      <a:pt x="2832" y="2235"/>
                    </a:lnTo>
                    <a:lnTo>
                      <a:pt x="2841" y="2227"/>
                    </a:lnTo>
                    <a:lnTo>
                      <a:pt x="2851" y="2218"/>
                    </a:lnTo>
                    <a:lnTo>
                      <a:pt x="2858" y="2214"/>
                    </a:lnTo>
                    <a:lnTo>
                      <a:pt x="2864" y="2209"/>
                    </a:lnTo>
                    <a:lnTo>
                      <a:pt x="2872" y="2198"/>
                    </a:lnTo>
                    <a:lnTo>
                      <a:pt x="2882" y="2183"/>
                    </a:lnTo>
                    <a:lnTo>
                      <a:pt x="2888" y="2176"/>
                    </a:lnTo>
                    <a:lnTo>
                      <a:pt x="2894" y="2168"/>
                    </a:lnTo>
                    <a:lnTo>
                      <a:pt x="2900" y="2162"/>
                    </a:lnTo>
                    <a:lnTo>
                      <a:pt x="2907" y="2158"/>
                    </a:lnTo>
                    <a:lnTo>
                      <a:pt x="2921" y="2154"/>
                    </a:lnTo>
                    <a:lnTo>
                      <a:pt x="2933" y="2152"/>
                    </a:lnTo>
                    <a:lnTo>
                      <a:pt x="2939" y="2151"/>
                    </a:lnTo>
                    <a:lnTo>
                      <a:pt x="2944" y="2148"/>
                    </a:lnTo>
                    <a:lnTo>
                      <a:pt x="2948" y="2145"/>
                    </a:lnTo>
                    <a:lnTo>
                      <a:pt x="2952" y="2140"/>
                    </a:lnTo>
                    <a:lnTo>
                      <a:pt x="2964" y="2124"/>
                    </a:lnTo>
                    <a:lnTo>
                      <a:pt x="2976" y="2110"/>
                    </a:lnTo>
                    <a:lnTo>
                      <a:pt x="2979" y="2105"/>
                    </a:lnTo>
                    <a:lnTo>
                      <a:pt x="2980" y="2099"/>
                    </a:lnTo>
                    <a:lnTo>
                      <a:pt x="2979" y="2096"/>
                    </a:lnTo>
                    <a:lnTo>
                      <a:pt x="2978" y="2091"/>
                    </a:lnTo>
                    <a:lnTo>
                      <a:pt x="2976" y="2088"/>
                    </a:lnTo>
                    <a:lnTo>
                      <a:pt x="2972" y="2085"/>
                    </a:lnTo>
                    <a:lnTo>
                      <a:pt x="2967" y="2083"/>
                    </a:lnTo>
                    <a:lnTo>
                      <a:pt x="2963" y="2080"/>
                    </a:lnTo>
                    <a:lnTo>
                      <a:pt x="2952" y="2077"/>
                    </a:lnTo>
                    <a:lnTo>
                      <a:pt x="2938" y="2070"/>
                    </a:lnTo>
                    <a:lnTo>
                      <a:pt x="2924" y="2061"/>
                    </a:lnTo>
                    <a:lnTo>
                      <a:pt x="2915" y="2054"/>
                    </a:lnTo>
                    <a:lnTo>
                      <a:pt x="2908" y="2048"/>
                    </a:lnTo>
                    <a:lnTo>
                      <a:pt x="2901" y="2042"/>
                    </a:lnTo>
                    <a:lnTo>
                      <a:pt x="2898" y="2039"/>
                    </a:lnTo>
                    <a:lnTo>
                      <a:pt x="2898" y="2034"/>
                    </a:lnTo>
                    <a:lnTo>
                      <a:pt x="2900" y="2031"/>
                    </a:lnTo>
                    <a:lnTo>
                      <a:pt x="2902" y="2027"/>
                    </a:lnTo>
                    <a:lnTo>
                      <a:pt x="2907" y="2023"/>
                    </a:lnTo>
                    <a:lnTo>
                      <a:pt x="2910" y="2021"/>
                    </a:lnTo>
                    <a:lnTo>
                      <a:pt x="2914" y="2020"/>
                    </a:lnTo>
                    <a:lnTo>
                      <a:pt x="2917" y="2019"/>
                    </a:lnTo>
                    <a:lnTo>
                      <a:pt x="2920" y="2019"/>
                    </a:lnTo>
                    <a:lnTo>
                      <a:pt x="2922" y="2017"/>
                    </a:lnTo>
                    <a:lnTo>
                      <a:pt x="2923" y="2015"/>
                    </a:lnTo>
                    <a:lnTo>
                      <a:pt x="2926" y="2012"/>
                    </a:lnTo>
                    <a:lnTo>
                      <a:pt x="2927" y="2004"/>
                    </a:lnTo>
                    <a:lnTo>
                      <a:pt x="2928" y="1996"/>
                    </a:lnTo>
                    <a:lnTo>
                      <a:pt x="2929" y="1993"/>
                    </a:lnTo>
                    <a:lnTo>
                      <a:pt x="2932" y="1988"/>
                    </a:lnTo>
                    <a:lnTo>
                      <a:pt x="2935" y="1984"/>
                    </a:lnTo>
                    <a:lnTo>
                      <a:pt x="2941" y="1981"/>
                    </a:lnTo>
                    <a:lnTo>
                      <a:pt x="2952" y="1973"/>
                    </a:lnTo>
                    <a:lnTo>
                      <a:pt x="2963" y="1964"/>
                    </a:lnTo>
                    <a:lnTo>
                      <a:pt x="2966" y="1959"/>
                    </a:lnTo>
                    <a:lnTo>
                      <a:pt x="2968" y="1954"/>
                    </a:lnTo>
                    <a:lnTo>
                      <a:pt x="2971" y="1950"/>
                    </a:lnTo>
                    <a:lnTo>
                      <a:pt x="2971" y="1946"/>
                    </a:lnTo>
                    <a:lnTo>
                      <a:pt x="2968" y="1937"/>
                    </a:lnTo>
                    <a:lnTo>
                      <a:pt x="2968" y="1927"/>
                    </a:lnTo>
                    <a:lnTo>
                      <a:pt x="2968" y="1924"/>
                    </a:lnTo>
                    <a:lnTo>
                      <a:pt x="2971" y="1919"/>
                    </a:lnTo>
                    <a:lnTo>
                      <a:pt x="2973" y="1916"/>
                    </a:lnTo>
                    <a:lnTo>
                      <a:pt x="2977" y="1914"/>
                    </a:lnTo>
                    <a:lnTo>
                      <a:pt x="2982" y="1912"/>
                    </a:lnTo>
                    <a:lnTo>
                      <a:pt x="2986" y="1910"/>
                    </a:lnTo>
                    <a:lnTo>
                      <a:pt x="2990" y="1910"/>
                    </a:lnTo>
                    <a:lnTo>
                      <a:pt x="2995" y="1910"/>
                    </a:lnTo>
                    <a:lnTo>
                      <a:pt x="2998" y="1913"/>
                    </a:lnTo>
                    <a:lnTo>
                      <a:pt x="3002" y="1914"/>
                    </a:lnTo>
                    <a:lnTo>
                      <a:pt x="3005" y="1918"/>
                    </a:lnTo>
                    <a:lnTo>
                      <a:pt x="3009" y="1921"/>
                    </a:lnTo>
                    <a:lnTo>
                      <a:pt x="3012" y="1925"/>
                    </a:lnTo>
                    <a:lnTo>
                      <a:pt x="3018" y="1927"/>
                    </a:lnTo>
                    <a:lnTo>
                      <a:pt x="3026" y="1930"/>
                    </a:lnTo>
                    <a:lnTo>
                      <a:pt x="3033" y="1931"/>
                    </a:lnTo>
                    <a:lnTo>
                      <a:pt x="3048" y="1932"/>
                    </a:lnTo>
                    <a:lnTo>
                      <a:pt x="3062" y="1932"/>
                    </a:lnTo>
                    <a:lnTo>
                      <a:pt x="3068" y="1932"/>
                    </a:lnTo>
                    <a:lnTo>
                      <a:pt x="3074" y="1933"/>
                    </a:lnTo>
                    <a:lnTo>
                      <a:pt x="3080" y="1935"/>
                    </a:lnTo>
                    <a:lnTo>
                      <a:pt x="3086" y="1938"/>
                    </a:lnTo>
                    <a:lnTo>
                      <a:pt x="3104" y="1951"/>
                    </a:lnTo>
                    <a:lnTo>
                      <a:pt x="3121" y="1964"/>
                    </a:lnTo>
                    <a:lnTo>
                      <a:pt x="3123" y="1969"/>
                    </a:lnTo>
                    <a:lnTo>
                      <a:pt x="3125" y="1976"/>
                    </a:lnTo>
                    <a:lnTo>
                      <a:pt x="3127" y="1984"/>
                    </a:lnTo>
                    <a:lnTo>
                      <a:pt x="3127" y="1991"/>
                    </a:lnTo>
                    <a:lnTo>
                      <a:pt x="3128" y="2001"/>
                    </a:lnTo>
                    <a:lnTo>
                      <a:pt x="3130" y="2007"/>
                    </a:lnTo>
                    <a:lnTo>
                      <a:pt x="3131" y="2009"/>
                    </a:lnTo>
                    <a:lnTo>
                      <a:pt x="3134" y="2012"/>
                    </a:lnTo>
                    <a:lnTo>
                      <a:pt x="3136" y="2012"/>
                    </a:lnTo>
                    <a:lnTo>
                      <a:pt x="3138" y="2012"/>
                    </a:lnTo>
                    <a:lnTo>
                      <a:pt x="3144" y="2009"/>
                    </a:lnTo>
                    <a:lnTo>
                      <a:pt x="3149" y="2008"/>
                    </a:lnTo>
                    <a:lnTo>
                      <a:pt x="3161" y="2004"/>
                    </a:lnTo>
                    <a:lnTo>
                      <a:pt x="3174" y="2001"/>
                    </a:lnTo>
                    <a:lnTo>
                      <a:pt x="3188" y="1997"/>
                    </a:lnTo>
                    <a:lnTo>
                      <a:pt x="3201" y="1994"/>
                    </a:lnTo>
                    <a:lnTo>
                      <a:pt x="3219" y="1991"/>
                    </a:lnTo>
                    <a:lnTo>
                      <a:pt x="3231" y="1990"/>
                    </a:lnTo>
                    <a:lnTo>
                      <a:pt x="3236" y="1990"/>
                    </a:lnTo>
                    <a:lnTo>
                      <a:pt x="3241" y="1989"/>
                    </a:lnTo>
                    <a:lnTo>
                      <a:pt x="3243" y="1988"/>
                    </a:lnTo>
                    <a:lnTo>
                      <a:pt x="3245" y="1987"/>
                    </a:lnTo>
                    <a:lnTo>
                      <a:pt x="3251" y="1981"/>
                    </a:lnTo>
                    <a:lnTo>
                      <a:pt x="3260" y="1976"/>
                    </a:lnTo>
                    <a:lnTo>
                      <a:pt x="3264" y="1975"/>
                    </a:lnTo>
                    <a:lnTo>
                      <a:pt x="3268" y="1975"/>
                    </a:lnTo>
                    <a:lnTo>
                      <a:pt x="3273" y="1976"/>
                    </a:lnTo>
                    <a:lnTo>
                      <a:pt x="3278" y="1979"/>
                    </a:lnTo>
                    <a:lnTo>
                      <a:pt x="3282" y="1984"/>
                    </a:lnTo>
                    <a:lnTo>
                      <a:pt x="3287" y="1991"/>
                    </a:lnTo>
                    <a:lnTo>
                      <a:pt x="3291" y="2000"/>
                    </a:lnTo>
                    <a:lnTo>
                      <a:pt x="3294" y="2008"/>
                    </a:lnTo>
                    <a:lnTo>
                      <a:pt x="3301" y="2027"/>
                    </a:lnTo>
                    <a:lnTo>
                      <a:pt x="3306" y="2044"/>
                    </a:lnTo>
                    <a:lnTo>
                      <a:pt x="3310" y="2057"/>
                    </a:lnTo>
                    <a:lnTo>
                      <a:pt x="3312" y="2064"/>
                    </a:lnTo>
                    <a:lnTo>
                      <a:pt x="3314" y="2067"/>
                    </a:lnTo>
                    <a:lnTo>
                      <a:pt x="3317" y="2070"/>
                    </a:lnTo>
                    <a:lnTo>
                      <a:pt x="3322" y="2072"/>
                    </a:lnTo>
                    <a:lnTo>
                      <a:pt x="3326" y="2075"/>
                    </a:lnTo>
                    <a:lnTo>
                      <a:pt x="3343" y="2079"/>
                    </a:lnTo>
                    <a:lnTo>
                      <a:pt x="3362" y="2083"/>
                    </a:lnTo>
                    <a:lnTo>
                      <a:pt x="3371" y="2085"/>
                    </a:lnTo>
                    <a:lnTo>
                      <a:pt x="3381" y="2085"/>
                    </a:lnTo>
                    <a:lnTo>
                      <a:pt x="3389" y="2085"/>
                    </a:lnTo>
                    <a:lnTo>
                      <a:pt x="3396" y="2084"/>
                    </a:lnTo>
                    <a:lnTo>
                      <a:pt x="3400" y="2083"/>
                    </a:lnTo>
                    <a:lnTo>
                      <a:pt x="3405" y="2083"/>
                    </a:lnTo>
                    <a:lnTo>
                      <a:pt x="3411" y="2082"/>
                    </a:lnTo>
                    <a:lnTo>
                      <a:pt x="3417" y="2078"/>
                    </a:lnTo>
                    <a:lnTo>
                      <a:pt x="3423" y="2072"/>
                    </a:lnTo>
                    <a:lnTo>
                      <a:pt x="3429" y="2067"/>
                    </a:lnTo>
                    <a:lnTo>
                      <a:pt x="3438" y="2066"/>
                    </a:lnTo>
                    <a:lnTo>
                      <a:pt x="3446" y="2065"/>
                    </a:lnTo>
                    <a:lnTo>
                      <a:pt x="3449" y="2064"/>
                    </a:lnTo>
                    <a:lnTo>
                      <a:pt x="3451" y="2061"/>
                    </a:lnTo>
                    <a:lnTo>
                      <a:pt x="3453" y="2059"/>
                    </a:lnTo>
                    <a:lnTo>
                      <a:pt x="3456" y="2056"/>
                    </a:lnTo>
                    <a:lnTo>
                      <a:pt x="3457" y="2047"/>
                    </a:lnTo>
                    <a:lnTo>
                      <a:pt x="3462" y="2040"/>
                    </a:lnTo>
                    <a:lnTo>
                      <a:pt x="3469" y="2038"/>
                    </a:lnTo>
                    <a:lnTo>
                      <a:pt x="3478" y="2036"/>
                    </a:lnTo>
                    <a:lnTo>
                      <a:pt x="3488" y="2032"/>
                    </a:lnTo>
                    <a:lnTo>
                      <a:pt x="3496" y="2027"/>
                    </a:lnTo>
                    <a:lnTo>
                      <a:pt x="3500" y="2022"/>
                    </a:lnTo>
                    <a:lnTo>
                      <a:pt x="3502" y="2016"/>
                    </a:lnTo>
                    <a:lnTo>
                      <a:pt x="3505" y="2009"/>
                    </a:lnTo>
                    <a:lnTo>
                      <a:pt x="3505" y="2002"/>
                    </a:lnTo>
                    <a:lnTo>
                      <a:pt x="3507" y="1994"/>
                    </a:lnTo>
                    <a:lnTo>
                      <a:pt x="3509" y="1987"/>
                    </a:lnTo>
                    <a:close/>
                  </a:path>
                </a:pathLst>
              </a:custGeom>
              <a:solidFill>
                <a:srgbClr val="D99593">
                  <a:alpha val="100000"/>
                </a:srgbClr>
              </a:solidFill>
              <a:ln w="9525" cap="flat" cmpd="sng">
                <a:solidFill>
                  <a:schemeClr val="bg1">
                    <a:alpha val="100000"/>
                  </a:schemeClr>
                </a:solidFill>
                <a:prstDash val="solid"/>
                <a:bevel/>
                <a:headEnd type="none" w="med" len="med"/>
                <a:tailEnd type="none" w="med" len="med"/>
              </a:ln>
            </p:spPr>
            <p:txBody>
              <a:bodyPr/>
              <a:lstStyle/>
              <a:p>
                <a:endParaRPr lang="zh-CN" altLang="en-US"/>
              </a:p>
            </p:txBody>
          </p:sp>
          <p:sp>
            <p:nvSpPr>
              <p:cNvPr id="44078" name="贵州"/>
              <p:cNvSpPr/>
              <p:nvPr/>
            </p:nvSpPr>
            <p:spPr>
              <a:xfrm>
                <a:off x="2476532" y="2876700"/>
                <a:ext cx="600083" cy="51437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2274" h="1956">
                    <a:moveTo>
                      <a:pt x="1428" y="176"/>
                    </a:moveTo>
                    <a:lnTo>
                      <a:pt x="1429" y="176"/>
                    </a:lnTo>
                    <a:lnTo>
                      <a:pt x="1430" y="175"/>
                    </a:lnTo>
                    <a:lnTo>
                      <a:pt x="1435" y="171"/>
                    </a:lnTo>
                    <a:lnTo>
                      <a:pt x="1438" y="169"/>
                    </a:lnTo>
                    <a:lnTo>
                      <a:pt x="1441" y="167"/>
                    </a:lnTo>
                    <a:lnTo>
                      <a:pt x="1443" y="164"/>
                    </a:lnTo>
                    <a:lnTo>
                      <a:pt x="1454" y="157"/>
                    </a:lnTo>
                    <a:lnTo>
                      <a:pt x="1467" y="149"/>
                    </a:lnTo>
                    <a:lnTo>
                      <a:pt x="1477" y="143"/>
                    </a:lnTo>
                    <a:lnTo>
                      <a:pt x="1489" y="137"/>
                    </a:lnTo>
                    <a:lnTo>
                      <a:pt x="1493" y="133"/>
                    </a:lnTo>
                    <a:lnTo>
                      <a:pt x="1496" y="130"/>
                    </a:lnTo>
                    <a:lnTo>
                      <a:pt x="1498" y="126"/>
                    </a:lnTo>
                    <a:lnTo>
                      <a:pt x="1499" y="122"/>
                    </a:lnTo>
                    <a:lnTo>
                      <a:pt x="1496" y="117"/>
                    </a:lnTo>
                    <a:lnTo>
                      <a:pt x="1491" y="111"/>
                    </a:lnTo>
                    <a:lnTo>
                      <a:pt x="1483" y="104"/>
                    </a:lnTo>
                    <a:lnTo>
                      <a:pt x="1475" y="95"/>
                    </a:lnTo>
                    <a:lnTo>
                      <a:pt x="1474" y="93"/>
                    </a:lnTo>
                    <a:lnTo>
                      <a:pt x="1472" y="89"/>
                    </a:lnTo>
                    <a:lnTo>
                      <a:pt x="1469" y="79"/>
                    </a:lnTo>
                    <a:lnTo>
                      <a:pt x="1468" y="68"/>
                    </a:lnTo>
                    <a:lnTo>
                      <a:pt x="1468" y="61"/>
                    </a:lnTo>
                    <a:lnTo>
                      <a:pt x="1466" y="53"/>
                    </a:lnTo>
                    <a:lnTo>
                      <a:pt x="1464" y="50"/>
                    </a:lnTo>
                    <a:lnTo>
                      <a:pt x="1463" y="47"/>
                    </a:lnTo>
                    <a:lnTo>
                      <a:pt x="1463" y="43"/>
                    </a:lnTo>
                    <a:lnTo>
                      <a:pt x="1464" y="41"/>
                    </a:lnTo>
                    <a:lnTo>
                      <a:pt x="1468" y="37"/>
                    </a:lnTo>
                    <a:lnTo>
                      <a:pt x="1472" y="32"/>
                    </a:lnTo>
                    <a:lnTo>
                      <a:pt x="1476" y="30"/>
                    </a:lnTo>
                    <a:lnTo>
                      <a:pt x="1482" y="26"/>
                    </a:lnTo>
                    <a:lnTo>
                      <a:pt x="1491" y="21"/>
                    </a:lnTo>
                    <a:lnTo>
                      <a:pt x="1498" y="16"/>
                    </a:lnTo>
                    <a:lnTo>
                      <a:pt x="1501" y="15"/>
                    </a:lnTo>
                    <a:lnTo>
                      <a:pt x="1505" y="12"/>
                    </a:lnTo>
                    <a:lnTo>
                      <a:pt x="1507" y="11"/>
                    </a:lnTo>
                    <a:lnTo>
                      <a:pt x="1508" y="10"/>
                    </a:lnTo>
                    <a:lnTo>
                      <a:pt x="1513" y="7"/>
                    </a:lnTo>
                    <a:lnTo>
                      <a:pt x="1519" y="4"/>
                    </a:lnTo>
                    <a:lnTo>
                      <a:pt x="1523" y="3"/>
                    </a:lnTo>
                    <a:lnTo>
                      <a:pt x="1526" y="2"/>
                    </a:lnTo>
                    <a:lnTo>
                      <a:pt x="1530" y="0"/>
                    </a:lnTo>
                    <a:lnTo>
                      <a:pt x="1532" y="2"/>
                    </a:lnTo>
                    <a:lnTo>
                      <a:pt x="1538" y="6"/>
                    </a:lnTo>
                    <a:lnTo>
                      <a:pt x="1543" y="13"/>
                    </a:lnTo>
                    <a:lnTo>
                      <a:pt x="1549" y="18"/>
                    </a:lnTo>
                    <a:lnTo>
                      <a:pt x="1554" y="21"/>
                    </a:lnTo>
                    <a:lnTo>
                      <a:pt x="1557" y="22"/>
                    </a:lnTo>
                    <a:lnTo>
                      <a:pt x="1562" y="22"/>
                    </a:lnTo>
                    <a:lnTo>
                      <a:pt x="1564" y="22"/>
                    </a:lnTo>
                    <a:lnTo>
                      <a:pt x="1567" y="22"/>
                    </a:lnTo>
                    <a:lnTo>
                      <a:pt x="1571" y="22"/>
                    </a:lnTo>
                    <a:lnTo>
                      <a:pt x="1580" y="21"/>
                    </a:lnTo>
                    <a:lnTo>
                      <a:pt x="1584" y="19"/>
                    </a:lnTo>
                    <a:lnTo>
                      <a:pt x="1590" y="17"/>
                    </a:lnTo>
                    <a:lnTo>
                      <a:pt x="1595" y="13"/>
                    </a:lnTo>
                    <a:lnTo>
                      <a:pt x="1600" y="10"/>
                    </a:lnTo>
                    <a:lnTo>
                      <a:pt x="1602" y="9"/>
                    </a:lnTo>
                    <a:lnTo>
                      <a:pt x="1606" y="7"/>
                    </a:lnTo>
                    <a:lnTo>
                      <a:pt x="1608" y="7"/>
                    </a:lnTo>
                    <a:lnTo>
                      <a:pt x="1611" y="7"/>
                    </a:lnTo>
                    <a:lnTo>
                      <a:pt x="1614" y="10"/>
                    </a:lnTo>
                    <a:lnTo>
                      <a:pt x="1617" y="13"/>
                    </a:lnTo>
                    <a:lnTo>
                      <a:pt x="1618" y="21"/>
                    </a:lnTo>
                    <a:lnTo>
                      <a:pt x="1619" y="32"/>
                    </a:lnTo>
                    <a:lnTo>
                      <a:pt x="1620" y="49"/>
                    </a:lnTo>
                    <a:lnTo>
                      <a:pt x="1623" y="66"/>
                    </a:lnTo>
                    <a:lnTo>
                      <a:pt x="1625" y="74"/>
                    </a:lnTo>
                    <a:lnTo>
                      <a:pt x="1627" y="80"/>
                    </a:lnTo>
                    <a:lnTo>
                      <a:pt x="1631" y="84"/>
                    </a:lnTo>
                    <a:lnTo>
                      <a:pt x="1633" y="86"/>
                    </a:lnTo>
                    <a:lnTo>
                      <a:pt x="1637" y="87"/>
                    </a:lnTo>
                    <a:lnTo>
                      <a:pt x="1639" y="88"/>
                    </a:lnTo>
                    <a:lnTo>
                      <a:pt x="1644" y="89"/>
                    </a:lnTo>
                    <a:lnTo>
                      <a:pt x="1646" y="89"/>
                    </a:lnTo>
                    <a:lnTo>
                      <a:pt x="1651" y="91"/>
                    </a:lnTo>
                    <a:lnTo>
                      <a:pt x="1656" y="89"/>
                    </a:lnTo>
                    <a:lnTo>
                      <a:pt x="1662" y="88"/>
                    </a:lnTo>
                    <a:lnTo>
                      <a:pt x="1668" y="87"/>
                    </a:lnTo>
                    <a:lnTo>
                      <a:pt x="1677" y="82"/>
                    </a:lnTo>
                    <a:lnTo>
                      <a:pt x="1687" y="76"/>
                    </a:lnTo>
                    <a:lnTo>
                      <a:pt x="1700" y="69"/>
                    </a:lnTo>
                    <a:lnTo>
                      <a:pt x="1715" y="63"/>
                    </a:lnTo>
                    <a:lnTo>
                      <a:pt x="1720" y="62"/>
                    </a:lnTo>
                    <a:lnTo>
                      <a:pt x="1725" y="60"/>
                    </a:lnTo>
                    <a:lnTo>
                      <a:pt x="1733" y="59"/>
                    </a:lnTo>
                    <a:lnTo>
                      <a:pt x="1741" y="59"/>
                    </a:lnTo>
                    <a:lnTo>
                      <a:pt x="1746" y="60"/>
                    </a:lnTo>
                    <a:lnTo>
                      <a:pt x="1751" y="61"/>
                    </a:lnTo>
                    <a:lnTo>
                      <a:pt x="1754" y="62"/>
                    </a:lnTo>
                    <a:lnTo>
                      <a:pt x="1758" y="63"/>
                    </a:lnTo>
                    <a:lnTo>
                      <a:pt x="1763" y="66"/>
                    </a:lnTo>
                    <a:lnTo>
                      <a:pt x="1768" y="68"/>
                    </a:lnTo>
                    <a:lnTo>
                      <a:pt x="1769" y="70"/>
                    </a:lnTo>
                    <a:lnTo>
                      <a:pt x="1771" y="72"/>
                    </a:lnTo>
                    <a:lnTo>
                      <a:pt x="1772" y="73"/>
                    </a:lnTo>
                    <a:lnTo>
                      <a:pt x="1775" y="74"/>
                    </a:lnTo>
                    <a:lnTo>
                      <a:pt x="1778" y="78"/>
                    </a:lnTo>
                    <a:lnTo>
                      <a:pt x="1782" y="81"/>
                    </a:lnTo>
                    <a:lnTo>
                      <a:pt x="1783" y="82"/>
                    </a:lnTo>
                    <a:lnTo>
                      <a:pt x="1784" y="82"/>
                    </a:lnTo>
                    <a:lnTo>
                      <a:pt x="1788" y="81"/>
                    </a:lnTo>
                    <a:lnTo>
                      <a:pt x="1792" y="78"/>
                    </a:lnTo>
                    <a:lnTo>
                      <a:pt x="1796" y="76"/>
                    </a:lnTo>
                    <a:lnTo>
                      <a:pt x="1798" y="74"/>
                    </a:lnTo>
                    <a:lnTo>
                      <a:pt x="1802" y="72"/>
                    </a:lnTo>
                    <a:lnTo>
                      <a:pt x="1806" y="69"/>
                    </a:lnTo>
                    <a:lnTo>
                      <a:pt x="1807" y="69"/>
                    </a:lnTo>
                    <a:lnTo>
                      <a:pt x="1808" y="69"/>
                    </a:lnTo>
                    <a:lnTo>
                      <a:pt x="1809" y="69"/>
                    </a:lnTo>
                    <a:lnTo>
                      <a:pt x="1810" y="70"/>
                    </a:lnTo>
                    <a:lnTo>
                      <a:pt x="1812" y="73"/>
                    </a:lnTo>
                    <a:lnTo>
                      <a:pt x="1813" y="74"/>
                    </a:lnTo>
                    <a:lnTo>
                      <a:pt x="1814" y="79"/>
                    </a:lnTo>
                    <a:lnTo>
                      <a:pt x="1815" y="84"/>
                    </a:lnTo>
                    <a:lnTo>
                      <a:pt x="1819" y="93"/>
                    </a:lnTo>
                    <a:lnTo>
                      <a:pt x="1822" y="105"/>
                    </a:lnTo>
                    <a:lnTo>
                      <a:pt x="1825" y="113"/>
                    </a:lnTo>
                    <a:lnTo>
                      <a:pt x="1826" y="122"/>
                    </a:lnTo>
                    <a:lnTo>
                      <a:pt x="1828" y="135"/>
                    </a:lnTo>
                    <a:lnTo>
                      <a:pt x="1831" y="148"/>
                    </a:lnTo>
                    <a:lnTo>
                      <a:pt x="1833" y="161"/>
                    </a:lnTo>
                    <a:lnTo>
                      <a:pt x="1835" y="175"/>
                    </a:lnTo>
                    <a:lnTo>
                      <a:pt x="1834" y="188"/>
                    </a:lnTo>
                    <a:lnTo>
                      <a:pt x="1833" y="201"/>
                    </a:lnTo>
                    <a:lnTo>
                      <a:pt x="1835" y="214"/>
                    </a:lnTo>
                    <a:lnTo>
                      <a:pt x="1838" y="224"/>
                    </a:lnTo>
                    <a:lnTo>
                      <a:pt x="1840" y="232"/>
                    </a:lnTo>
                    <a:lnTo>
                      <a:pt x="1842" y="238"/>
                    </a:lnTo>
                    <a:lnTo>
                      <a:pt x="1848" y="244"/>
                    </a:lnTo>
                    <a:lnTo>
                      <a:pt x="1854" y="246"/>
                    </a:lnTo>
                    <a:lnTo>
                      <a:pt x="1861" y="249"/>
                    </a:lnTo>
                    <a:lnTo>
                      <a:pt x="1869" y="252"/>
                    </a:lnTo>
                    <a:lnTo>
                      <a:pt x="1872" y="252"/>
                    </a:lnTo>
                    <a:lnTo>
                      <a:pt x="1877" y="251"/>
                    </a:lnTo>
                    <a:lnTo>
                      <a:pt x="1883" y="249"/>
                    </a:lnTo>
                    <a:lnTo>
                      <a:pt x="1889" y="246"/>
                    </a:lnTo>
                    <a:lnTo>
                      <a:pt x="1898" y="243"/>
                    </a:lnTo>
                    <a:lnTo>
                      <a:pt x="1907" y="242"/>
                    </a:lnTo>
                    <a:lnTo>
                      <a:pt x="1911" y="242"/>
                    </a:lnTo>
                    <a:lnTo>
                      <a:pt x="1915" y="242"/>
                    </a:lnTo>
                    <a:lnTo>
                      <a:pt x="1917" y="243"/>
                    </a:lnTo>
                    <a:lnTo>
                      <a:pt x="1920" y="245"/>
                    </a:lnTo>
                    <a:lnTo>
                      <a:pt x="1922" y="250"/>
                    </a:lnTo>
                    <a:lnTo>
                      <a:pt x="1922" y="255"/>
                    </a:lnTo>
                    <a:lnTo>
                      <a:pt x="1922" y="261"/>
                    </a:lnTo>
                    <a:lnTo>
                      <a:pt x="1920" y="268"/>
                    </a:lnTo>
                    <a:lnTo>
                      <a:pt x="1916" y="275"/>
                    </a:lnTo>
                    <a:lnTo>
                      <a:pt x="1914" y="282"/>
                    </a:lnTo>
                    <a:lnTo>
                      <a:pt x="1909" y="292"/>
                    </a:lnTo>
                    <a:lnTo>
                      <a:pt x="1908" y="301"/>
                    </a:lnTo>
                    <a:lnTo>
                      <a:pt x="1908" y="308"/>
                    </a:lnTo>
                    <a:lnTo>
                      <a:pt x="1909" y="313"/>
                    </a:lnTo>
                    <a:lnTo>
                      <a:pt x="1911" y="320"/>
                    </a:lnTo>
                    <a:lnTo>
                      <a:pt x="1914" y="327"/>
                    </a:lnTo>
                    <a:lnTo>
                      <a:pt x="1915" y="334"/>
                    </a:lnTo>
                    <a:lnTo>
                      <a:pt x="1916" y="343"/>
                    </a:lnTo>
                    <a:lnTo>
                      <a:pt x="1915" y="353"/>
                    </a:lnTo>
                    <a:lnTo>
                      <a:pt x="1911" y="362"/>
                    </a:lnTo>
                    <a:lnTo>
                      <a:pt x="1910" y="366"/>
                    </a:lnTo>
                    <a:lnTo>
                      <a:pt x="1909" y="371"/>
                    </a:lnTo>
                    <a:lnTo>
                      <a:pt x="1909" y="375"/>
                    </a:lnTo>
                    <a:lnTo>
                      <a:pt x="1909" y="379"/>
                    </a:lnTo>
                    <a:lnTo>
                      <a:pt x="1911" y="384"/>
                    </a:lnTo>
                    <a:lnTo>
                      <a:pt x="1915" y="388"/>
                    </a:lnTo>
                    <a:lnTo>
                      <a:pt x="1919" y="389"/>
                    </a:lnTo>
                    <a:lnTo>
                      <a:pt x="1922" y="390"/>
                    </a:lnTo>
                    <a:lnTo>
                      <a:pt x="1926" y="391"/>
                    </a:lnTo>
                    <a:lnTo>
                      <a:pt x="1929" y="390"/>
                    </a:lnTo>
                    <a:lnTo>
                      <a:pt x="1934" y="389"/>
                    </a:lnTo>
                    <a:lnTo>
                      <a:pt x="1940" y="387"/>
                    </a:lnTo>
                    <a:lnTo>
                      <a:pt x="1946" y="383"/>
                    </a:lnTo>
                    <a:lnTo>
                      <a:pt x="1951" y="377"/>
                    </a:lnTo>
                    <a:lnTo>
                      <a:pt x="1953" y="375"/>
                    </a:lnTo>
                    <a:lnTo>
                      <a:pt x="1954" y="369"/>
                    </a:lnTo>
                    <a:lnTo>
                      <a:pt x="1953" y="364"/>
                    </a:lnTo>
                    <a:lnTo>
                      <a:pt x="1952" y="357"/>
                    </a:lnTo>
                    <a:lnTo>
                      <a:pt x="1949" y="351"/>
                    </a:lnTo>
                    <a:lnTo>
                      <a:pt x="1948" y="343"/>
                    </a:lnTo>
                    <a:lnTo>
                      <a:pt x="1947" y="336"/>
                    </a:lnTo>
                    <a:lnTo>
                      <a:pt x="1948" y="328"/>
                    </a:lnTo>
                    <a:lnTo>
                      <a:pt x="1949" y="325"/>
                    </a:lnTo>
                    <a:lnTo>
                      <a:pt x="1951" y="322"/>
                    </a:lnTo>
                    <a:lnTo>
                      <a:pt x="1953" y="320"/>
                    </a:lnTo>
                    <a:lnTo>
                      <a:pt x="1954" y="318"/>
                    </a:lnTo>
                    <a:lnTo>
                      <a:pt x="1959" y="316"/>
                    </a:lnTo>
                    <a:lnTo>
                      <a:pt x="1964" y="316"/>
                    </a:lnTo>
                    <a:lnTo>
                      <a:pt x="1968" y="318"/>
                    </a:lnTo>
                    <a:lnTo>
                      <a:pt x="1974" y="324"/>
                    </a:lnTo>
                    <a:lnTo>
                      <a:pt x="1977" y="328"/>
                    </a:lnTo>
                    <a:lnTo>
                      <a:pt x="1980" y="336"/>
                    </a:lnTo>
                    <a:lnTo>
                      <a:pt x="1982" y="338"/>
                    </a:lnTo>
                    <a:lnTo>
                      <a:pt x="1982" y="341"/>
                    </a:lnTo>
                    <a:lnTo>
                      <a:pt x="1982" y="344"/>
                    </a:lnTo>
                    <a:lnTo>
                      <a:pt x="1983" y="346"/>
                    </a:lnTo>
                    <a:lnTo>
                      <a:pt x="1983" y="355"/>
                    </a:lnTo>
                    <a:lnTo>
                      <a:pt x="1983" y="362"/>
                    </a:lnTo>
                    <a:lnTo>
                      <a:pt x="1982" y="375"/>
                    </a:lnTo>
                    <a:lnTo>
                      <a:pt x="1979" y="388"/>
                    </a:lnTo>
                    <a:lnTo>
                      <a:pt x="1977" y="400"/>
                    </a:lnTo>
                    <a:lnTo>
                      <a:pt x="1974" y="412"/>
                    </a:lnTo>
                    <a:lnTo>
                      <a:pt x="1974" y="418"/>
                    </a:lnTo>
                    <a:lnTo>
                      <a:pt x="1973" y="423"/>
                    </a:lnTo>
                    <a:lnTo>
                      <a:pt x="1973" y="427"/>
                    </a:lnTo>
                    <a:lnTo>
                      <a:pt x="1973" y="431"/>
                    </a:lnTo>
                    <a:lnTo>
                      <a:pt x="1974" y="435"/>
                    </a:lnTo>
                    <a:lnTo>
                      <a:pt x="1977" y="438"/>
                    </a:lnTo>
                    <a:lnTo>
                      <a:pt x="1978" y="438"/>
                    </a:lnTo>
                    <a:lnTo>
                      <a:pt x="1979" y="439"/>
                    </a:lnTo>
                    <a:lnTo>
                      <a:pt x="1980" y="439"/>
                    </a:lnTo>
                    <a:lnTo>
                      <a:pt x="1982" y="439"/>
                    </a:lnTo>
                    <a:lnTo>
                      <a:pt x="1985" y="438"/>
                    </a:lnTo>
                    <a:lnTo>
                      <a:pt x="1987" y="437"/>
                    </a:lnTo>
                    <a:lnTo>
                      <a:pt x="1989" y="437"/>
                    </a:lnTo>
                    <a:lnTo>
                      <a:pt x="1990" y="435"/>
                    </a:lnTo>
                    <a:lnTo>
                      <a:pt x="1992" y="434"/>
                    </a:lnTo>
                    <a:lnTo>
                      <a:pt x="1995" y="434"/>
                    </a:lnTo>
                    <a:lnTo>
                      <a:pt x="1998" y="432"/>
                    </a:lnTo>
                    <a:lnTo>
                      <a:pt x="2003" y="429"/>
                    </a:lnTo>
                    <a:lnTo>
                      <a:pt x="2009" y="428"/>
                    </a:lnTo>
                    <a:lnTo>
                      <a:pt x="2015" y="428"/>
                    </a:lnTo>
                    <a:lnTo>
                      <a:pt x="2021" y="428"/>
                    </a:lnTo>
                    <a:lnTo>
                      <a:pt x="2027" y="429"/>
                    </a:lnTo>
                    <a:lnTo>
                      <a:pt x="2030" y="431"/>
                    </a:lnTo>
                    <a:lnTo>
                      <a:pt x="2034" y="432"/>
                    </a:lnTo>
                    <a:lnTo>
                      <a:pt x="2037" y="434"/>
                    </a:lnTo>
                    <a:lnTo>
                      <a:pt x="2040" y="437"/>
                    </a:lnTo>
                    <a:lnTo>
                      <a:pt x="2041" y="439"/>
                    </a:lnTo>
                    <a:lnTo>
                      <a:pt x="2042" y="442"/>
                    </a:lnTo>
                    <a:lnTo>
                      <a:pt x="2045" y="445"/>
                    </a:lnTo>
                    <a:lnTo>
                      <a:pt x="2046" y="448"/>
                    </a:lnTo>
                    <a:lnTo>
                      <a:pt x="2047" y="450"/>
                    </a:lnTo>
                    <a:lnTo>
                      <a:pt x="2049" y="452"/>
                    </a:lnTo>
                    <a:lnTo>
                      <a:pt x="2050" y="452"/>
                    </a:lnTo>
                    <a:lnTo>
                      <a:pt x="2052" y="452"/>
                    </a:lnTo>
                    <a:lnTo>
                      <a:pt x="2055" y="453"/>
                    </a:lnTo>
                    <a:lnTo>
                      <a:pt x="2058" y="453"/>
                    </a:lnTo>
                    <a:lnTo>
                      <a:pt x="2067" y="452"/>
                    </a:lnTo>
                    <a:lnTo>
                      <a:pt x="2078" y="451"/>
                    </a:lnTo>
                    <a:lnTo>
                      <a:pt x="2084" y="451"/>
                    </a:lnTo>
                    <a:lnTo>
                      <a:pt x="2090" y="450"/>
                    </a:lnTo>
                    <a:lnTo>
                      <a:pt x="2096" y="450"/>
                    </a:lnTo>
                    <a:lnTo>
                      <a:pt x="2100" y="450"/>
                    </a:lnTo>
                    <a:lnTo>
                      <a:pt x="2105" y="447"/>
                    </a:lnTo>
                    <a:lnTo>
                      <a:pt x="2108" y="445"/>
                    </a:lnTo>
                    <a:lnTo>
                      <a:pt x="2110" y="442"/>
                    </a:lnTo>
                    <a:lnTo>
                      <a:pt x="2110" y="438"/>
                    </a:lnTo>
                    <a:lnTo>
                      <a:pt x="2110" y="432"/>
                    </a:lnTo>
                    <a:lnTo>
                      <a:pt x="2110" y="423"/>
                    </a:lnTo>
                    <a:lnTo>
                      <a:pt x="2110" y="415"/>
                    </a:lnTo>
                    <a:lnTo>
                      <a:pt x="2112" y="404"/>
                    </a:lnTo>
                    <a:lnTo>
                      <a:pt x="2117" y="393"/>
                    </a:lnTo>
                    <a:lnTo>
                      <a:pt x="2123" y="382"/>
                    </a:lnTo>
                    <a:lnTo>
                      <a:pt x="2128" y="368"/>
                    </a:lnTo>
                    <a:lnTo>
                      <a:pt x="2131" y="350"/>
                    </a:lnTo>
                    <a:lnTo>
                      <a:pt x="2135" y="339"/>
                    </a:lnTo>
                    <a:lnTo>
                      <a:pt x="2137" y="333"/>
                    </a:lnTo>
                    <a:lnTo>
                      <a:pt x="2140" y="332"/>
                    </a:lnTo>
                    <a:lnTo>
                      <a:pt x="2142" y="330"/>
                    </a:lnTo>
                    <a:lnTo>
                      <a:pt x="2149" y="325"/>
                    </a:lnTo>
                    <a:lnTo>
                      <a:pt x="2156" y="321"/>
                    </a:lnTo>
                    <a:lnTo>
                      <a:pt x="2163" y="319"/>
                    </a:lnTo>
                    <a:lnTo>
                      <a:pt x="2168" y="318"/>
                    </a:lnTo>
                    <a:lnTo>
                      <a:pt x="2168" y="320"/>
                    </a:lnTo>
                    <a:lnTo>
                      <a:pt x="2168" y="322"/>
                    </a:lnTo>
                    <a:lnTo>
                      <a:pt x="2169" y="326"/>
                    </a:lnTo>
                    <a:lnTo>
                      <a:pt x="2169" y="328"/>
                    </a:lnTo>
                    <a:lnTo>
                      <a:pt x="2172" y="343"/>
                    </a:lnTo>
                    <a:lnTo>
                      <a:pt x="2174" y="358"/>
                    </a:lnTo>
                    <a:lnTo>
                      <a:pt x="2175" y="370"/>
                    </a:lnTo>
                    <a:lnTo>
                      <a:pt x="2175" y="383"/>
                    </a:lnTo>
                    <a:lnTo>
                      <a:pt x="2173" y="391"/>
                    </a:lnTo>
                    <a:lnTo>
                      <a:pt x="2172" y="399"/>
                    </a:lnTo>
                    <a:lnTo>
                      <a:pt x="2173" y="403"/>
                    </a:lnTo>
                    <a:lnTo>
                      <a:pt x="2174" y="404"/>
                    </a:lnTo>
                    <a:lnTo>
                      <a:pt x="2178" y="407"/>
                    </a:lnTo>
                    <a:lnTo>
                      <a:pt x="2180" y="409"/>
                    </a:lnTo>
                    <a:lnTo>
                      <a:pt x="2185" y="413"/>
                    </a:lnTo>
                    <a:lnTo>
                      <a:pt x="2190" y="415"/>
                    </a:lnTo>
                    <a:lnTo>
                      <a:pt x="2200" y="415"/>
                    </a:lnTo>
                    <a:lnTo>
                      <a:pt x="2211" y="416"/>
                    </a:lnTo>
                    <a:lnTo>
                      <a:pt x="2212" y="419"/>
                    </a:lnTo>
                    <a:lnTo>
                      <a:pt x="2215" y="422"/>
                    </a:lnTo>
                    <a:lnTo>
                      <a:pt x="2215" y="426"/>
                    </a:lnTo>
                    <a:lnTo>
                      <a:pt x="2215" y="429"/>
                    </a:lnTo>
                    <a:lnTo>
                      <a:pt x="2215" y="437"/>
                    </a:lnTo>
                    <a:lnTo>
                      <a:pt x="2213" y="444"/>
                    </a:lnTo>
                    <a:lnTo>
                      <a:pt x="2205" y="453"/>
                    </a:lnTo>
                    <a:lnTo>
                      <a:pt x="2198" y="464"/>
                    </a:lnTo>
                    <a:lnTo>
                      <a:pt x="2191" y="475"/>
                    </a:lnTo>
                    <a:lnTo>
                      <a:pt x="2186" y="485"/>
                    </a:lnTo>
                    <a:lnTo>
                      <a:pt x="2184" y="490"/>
                    </a:lnTo>
                    <a:lnTo>
                      <a:pt x="2182" y="496"/>
                    </a:lnTo>
                    <a:lnTo>
                      <a:pt x="2182" y="501"/>
                    </a:lnTo>
                    <a:lnTo>
                      <a:pt x="2182" y="505"/>
                    </a:lnTo>
                    <a:lnTo>
                      <a:pt x="2184" y="510"/>
                    </a:lnTo>
                    <a:lnTo>
                      <a:pt x="2185" y="513"/>
                    </a:lnTo>
                    <a:lnTo>
                      <a:pt x="2187" y="515"/>
                    </a:lnTo>
                    <a:lnTo>
                      <a:pt x="2192" y="517"/>
                    </a:lnTo>
                    <a:lnTo>
                      <a:pt x="2199" y="519"/>
                    </a:lnTo>
                    <a:lnTo>
                      <a:pt x="2204" y="519"/>
                    </a:lnTo>
                    <a:lnTo>
                      <a:pt x="2205" y="520"/>
                    </a:lnTo>
                    <a:lnTo>
                      <a:pt x="2206" y="521"/>
                    </a:lnTo>
                    <a:lnTo>
                      <a:pt x="2206" y="522"/>
                    </a:lnTo>
                    <a:lnTo>
                      <a:pt x="2205" y="528"/>
                    </a:lnTo>
                    <a:lnTo>
                      <a:pt x="2201" y="535"/>
                    </a:lnTo>
                    <a:lnTo>
                      <a:pt x="2197" y="541"/>
                    </a:lnTo>
                    <a:lnTo>
                      <a:pt x="2192" y="548"/>
                    </a:lnTo>
                    <a:lnTo>
                      <a:pt x="2188" y="554"/>
                    </a:lnTo>
                    <a:lnTo>
                      <a:pt x="2187" y="559"/>
                    </a:lnTo>
                    <a:lnTo>
                      <a:pt x="2185" y="565"/>
                    </a:lnTo>
                    <a:lnTo>
                      <a:pt x="2185" y="571"/>
                    </a:lnTo>
                    <a:lnTo>
                      <a:pt x="2184" y="578"/>
                    </a:lnTo>
                    <a:lnTo>
                      <a:pt x="2184" y="585"/>
                    </a:lnTo>
                    <a:lnTo>
                      <a:pt x="2182" y="598"/>
                    </a:lnTo>
                    <a:lnTo>
                      <a:pt x="2182" y="611"/>
                    </a:lnTo>
                    <a:lnTo>
                      <a:pt x="2182" y="616"/>
                    </a:lnTo>
                    <a:lnTo>
                      <a:pt x="2184" y="621"/>
                    </a:lnTo>
                    <a:lnTo>
                      <a:pt x="2185" y="626"/>
                    </a:lnTo>
                    <a:lnTo>
                      <a:pt x="2188" y="631"/>
                    </a:lnTo>
                    <a:lnTo>
                      <a:pt x="2193" y="636"/>
                    </a:lnTo>
                    <a:lnTo>
                      <a:pt x="2200" y="640"/>
                    </a:lnTo>
                    <a:lnTo>
                      <a:pt x="2209" y="643"/>
                    </a:lnTo>
                    <a:lnTo>
                      <a:pt x="2213" y="646"/>
                    </a:lnTo>
                    <a:lnTo>
                      <a:pt x="2220" y="648"/>
                    </a:lnTo>
                    <a:lnTo>
                      <a:pt x="2226" y="650"/>
                    </a:lnTo>
                    <a:lnTo>
                      <a:pt x="2231" y="653"/>
                    </a:lnTo>
                    <a:lnTo>
                      <a:pt x="2236" y="658"/>
                    </a:lnTo>
                    <a:lnTo>
                      <a:pt x="2241" y="662"/>
                    </a:lnTo>
                    <a:lnTo>
                      <a:pt x="2244" y="667"/>
                    </a:lnTo>
                    <a:lnTo>
                      <a:pt x="2248" y="677"/>
                    </a:lnTo>
                    <a:lnTo>
                      <a:pt x="2249" y="687"/>
                    </a:lnTo>
                    <a:lnTo>
                      <a:pt x="2249" y="697"/>
                    </a:lnTo>
                    <a:lnTo>
                      <a:pt x="2247" y="705"/>
                    </a:lnTo>
                    <a:lnTo>
                      <a:pt x="2245" y="709"/>
                    </a:lnTo>
                    <a:lnTo>
                      <a:pt x="2244" y="712"/>
                    </a:lnTo>
                    <a:lnTo>
                      <a:pt x="2242" y="716"/>
                    </a:lnTo>
                    <a:lnTo>
                      <a:pt x="2238" y="719"/>
                    </a:lnTo>
                    <a:lnTo>
                      <a:pt x="2224" y="729"/>
                    </a:lnTo>
                    <a:lnTo>
                      <a:pt x="2210" y="737"/>
                    </a:lnTo>
                    <a:lnTo>
                      <a:pt x="2201" y="743"/>
                    </a:lnTo>
                    <a:lnTo>
                      <a:pt x="2195" y="749"/>
                    </a:lnTo>
                    <a:lnTo>
                      <a:pt x="2191" y="755"/>
                    </a:lnTo>
                    <a:lnTo>
                      <a:pt x="2188" y="760"/>
                    </a:lnTo>
                    <a:lnTo>
                      <a:pt x="2187" y="763"/>
                    </a:lnTo>
                    <a:lnTo>
                      <a:pt x="2187" y="768"/>
                    </a:lnTo>
                    <a:lnTo>
                      <a:pt x="2187" y="773"/>
                    </a:lnTo>
                    <a:lnTo>
                      <a:pt x="2186" y="776"/>
                    </a:lnTo>
                    <a:lnTo>
                      <a:pt x="2186" y="779"/>
                    </a:lnTo>
                    <a:lnTo>
                      <a:pt x="2185" y="781"/>
                    </a:lnTo>
                    <a:lnTo>
                      <a:pt x="2182" y="782"/>
                    </a:lnTo>
                    <a:lnTo>
                      <a:pt x="2180" y="782"/>
                    </a:lnTo>
                    <a:lnTo>
                      <a:pt x="2178" y="784"/>
                    </a:lnTo>
                    <a:lnTo>
                      <a:pt x="2175" y="784"/>
                    </a:lnTo>
                    <a:lnTo>
                      <a:pt x="2167" y="782"/>
                    </a:lnTo>
                    <a:lnTo>
                      <a:pt x="2161" y="781"/>
                    </a:lnTo>
                    <a:lnTo>
                      <a:pt x="2148" y="779"/>
                    </a:lnTo>
                    <a:lnTo>
                      <a:pt x="2127" y="775"/>
                    </a:lnTo>
                    <a:lnTo>
                      <a:pt x="2122" y="775"/>
                    </a:lnTo>
                    <a:lnTo>
                      <a:pt x="2118" y="776"/>
                    </a:lnTo>
                    <a:lnTo>
                      <a:pt x="2116" y="778"/>
                    </a:lnTo>
                    <a:lnTo>
                      <a:pt x="2115" y="779"/>
                    </a:lnTo>
                    <a:lnTo>
                      <a:pt x="2112" y="782"/>
                    </a:lnTo>
                    <a:lnTo>
                      <a:pt x="2111" y="786"/>
                    </a:lnTo>
                    <a:lnTo>
                      <a:pt x="2110" y="790"/>
                    </a:lnTo>
                    <a:lnTo>
                      <a:pt x="2109" y="793"/>
                    </a:lnTo>
                    <a:lnTo>
                      <a:pt x="2106" y="798"/>
                    </a:lnTo>
                    <a:lnTo>
                      <a:pt x="2103" y="804"/>
                    </a:lnTo>
                    <a:lnTo>
                      <a:pt x="2099" y="813"/>
                    </a:lnTo>
                    <a:lnTo>
                      <a:pt x="2096" y="823"/>
                    </a:lnTo>
                    <a:lnTo>
                      <a:pt x="2091" y="834"/>
                    </a:lnTo>
                    <a:lnTo>
                      <a:pt x="2086" y="843"/>
                    </a:lnTo>
                    <a:lnTo>
                      <a:pt x="2080" y="856"/>
                    </a:lnTo>
                    <a:lnTo>
                      <a:pt x="2072" y="868"/>
                    </a:lnTo>
                    <a:lnTo>
                      <a:pt x="2068" y="873"/>
                    </a:lnTo>
                    <a:lnTo>
                      <a:pt x="2064" y="878"/>
                    </a:lnTo>
                    <a:lnTo>
                      <a:pt x="2059" y="881"/>
                    </a:lnTo>
                    <a:lnTo>
                      <a:pt x="2053" y="886"/>
                    </a:lnTo>
                    <a:lnTo>
                      <a:pt x="2048" y="889"/>
                    </a:lnTo>
                    <a:lnTo>
                      <a:pt x="2042" y="894"/>
                    </a:lnTo>
                    <a:lnTo>
                      <a:pt x="2040" y="895"/>
                    </a:lnTo>
                    <a:lnTo>
                      <a:pt x="2035" y="900"/>
                    </a:lnTo>
                    <a:lnTo>
                      <a:pt x="2029" y="907"/>
                    </a:lnTo>
                    <a:lnTo>
                      <a:pt x="2024" y="913"/>
                    </a:lnTo>
                    <a:lnTo>
                      <a:pt x="2020" y="919"/>
                    </a:lnTo>
                    <a:lnTo>
                      <a:pt x="2014" y="923"/>
                    </a:lnTo>
                    <a:lnTo>
                      <a:pt x="2009" y="924"/>
                    </a:lnTo>
                    <a:lnTo>
                      <a:pt x="2004" y="925"/>
                    </a:lnTo>
                    <a:lnTo>
                      <a:pt x="2002" y="926"/>
                    </a:lnTo>
                    <a:lnTo>
                      <a:pt x="1999" y="926"/>
                    </a:lnTo>
                    <a:lnTo>
                      <a:pt x="1996" y="927"/>
                    </a:lnTo>
                    <a:lnTo>
                      <a:pt x="1993" y="929"/>
                    </a:lnTo>
                    <a:lnTo>
                      <a:pt x="1992" y="931"/>
                    </a:lnTo>
                    <a:lnTo>
                      <a:pt x="1992" y="933"/>
                    </a:lnTo>
                    <a:lnTo>
                      <a:pt x="1993" y="937"/>
                    </a:lnTo>
                    <a:lnTo>
                      <a:pt x="1997" y="940"/>
                    </a:lnTo>
                    <a:lnTo>
                      <a:pt x="2003" y="945"/>
                    </a:lnTo>
                    <a:lnTo>
                      <a:pt x="2010" y="950"/>
                    </a:lnTo>
                    <a:lnTo>
                      <a:pt x="2017" y="956"/>
                    </a:lnTo>
                    <a:lnTo>
                      <a:pt x="2025" y="963"/>
                    </a:lnTo>
                    <a:lnTo>
                      <a:pt x="2027" y="964"/>
                    </a:lnTo>
                    <a:lnTo>
                      <a:pt x="2029" y="965"/>
                    </a:lnTo>
                    <a:lnTo>
                      <a:pt x="2031" y="964"/>
                    </a:lnTo>
                    <a:lnTo>
                      <a:pt x="2034" y="963"/>
                    </a:lnTo>
                    <a:lnTo>
                      <a:pt x="2040" y="960"/>
                    </a:lnTo>
                    <a:lnTo>
                      <a:pt x="2047" y="955"/>
                    </a:lnTo>
                    <a:lnTo>
                      <a:pt x="2062" y="940"/>
                    </a:lnTo>
                    <a:lnTo>
                      <a:pt x="2079" y="925"/>
                    </a:lnTo>
                    <a:lnTo>
                      <a:pt x="2086" y="918"/>
                    </a:lnTo>
                    <a:lnTo>
                      <a:pt x="2097" y="910"/>
                    </a:lnTo>
                    <a:lnTo>
                      <a:pt x="2103" y="908"/>
                    </a:lnTo>
                    <a:lnTo>
                      <a:pt x="2106" y="908"/>
                    </a:lnTo>
                    <a:lnTo>
                      <a:pt x="2109" y="908"/>
                    </a:lnTo>
                    <a:lnTo>
                      <a:pt x="2110" y="910"/>
                    </a:lnTo>
                    <a:lnTo>
                      <a:pt x="2112" y="912"/>
                    </a:lnTo>
                    <a:lnTo>
                      <a:pt x="2112" y="914"/>
                    </a:lnTo>
                    <a:lnTo>
                      <a:pt x="2113" y="920"/>
                    </a:lnTo>
                    <a:lnTo>
                      <a:pt x="2112" y="925"/>
                    </a:lnTo>
                    <a:lnTo>
                      <a:pt x="2112" y="930"/>
                    </a:lnTo>
                    <a:lnTo>
                      <a:pt x="2113" y="935"/>
                    </a:lnTo>
                    <a:lnTo>
                      <a:pt x="2115" y="937"/>
                    </a:lnTo>
                    <a:lnTo>
                      <a:pt x="2118" y="938"/>
                    </a:lnTo>
                    <a:lnTo>
                      <a:pt x="2123" y="939"/>
                    </a:lnTo>
                    <a:lnTo>
                      <a:pt x="2128" y="939"/>
                    </a:lnTo>
                    <a:lnTo>
                      <a:pt x="2134" y="937"/>
                    </a:lnTo>
                    <a:lnTo>
                      <a:pt x="2140" y="935"/>
                    </a:lnTo>
                    <a:lnTo>
                      <a:pt x="2150" y="925"/>
                    </a:lnTo>
                    <a:lnTo>
                      <a:pt x="2162" y="912"/>
                    </a:lnTo>
                    <a:lnTo>
                      <a:pt x="2168" y="907"/>
                    </a:lnTo>
                    <a:lnTo>
                      <a:pt x="2176" y="902"/>
                    </a:lnTo>
                    <a:lnTo>
                      <a:pt x="2181" y="900"/>
                    </a:lnTo>
                    <a:lnTo>
                      <a:pt x="2187" y="899"/>
                    </a:lnTo>
                    <a:lnTo>
                      <a:pt x="2192" y="898"/>
                    </a:lnTo>
                    <a:lnTo>
                      <a:pt x="2197" y="897"/>
                    </a:lnTo>
                    <a:lnTo>
                      <a:pt x="2204" y="895"/>
                    </a:lnTo>
                    <a:lnTo>
                      <a:pt x="2212" y="895"/>
                    </a:lnTo>
                    <a:lnTo>
                      <a:pt x="2220" y="897"/>
                    </a:lnTo>
                    <a:lnTo>
                      <a:pt x="2229" y="898"/>
                    </a:lnTo>
                    <a:lnTo>
                      <a:pt x="2236" y="901"/>
                    </a:lnTo>
                    <a:lnTo>
                      <a:pt x="2241" y="906"/>
                    </a:lnTo>
                    <a:lnTo>
                      <a:pt x="2243" y="912"/>
                    </a:lnTo>
                    <a:lnTo>
                      <a:pt x="2244" y="918"/>
                    </a:lnTo>
                    <a:lnTo>
                      <a:pt x="2244" y="927"/>
                    </a:lnTo>
                    <a:lnTo>
                      <a:pt x="2244" y="936"/>
                    </a:lnTo>
                    <a:lnTo>
                      <a:pt x="2244" y="940"/>
                    </a:lnTo>
                    <a:lnTo>
                      <a:pt x="2247" y="945"/>
                    </a:lnTo>
                    <a:lnTo>
                      <a:pt x="2247" y="946"/>
                    </a:lnTo>
                    <a:lnTo>
                      <a:pt x="2248" y="946"/>
                    </a:lnTo>
                    <a:lnTo>
                      <a:pt x="2250" y="948"/>
                    </a:lnTo>
                    <a:lnTo>
                      <a:pt x="2255" y="949"/>
                    </a:lnTo>
                    <a:lnTo>
                      <a:pt x="2257" y="950"/>
                    </a:lnTo>
                    <a:lnTo>
                      <a:pt x="2261" y="950"/>
                    </a:lnTo>
                    <a:lnTo>
                      <a:pt x="2263" y="951"/>
                    </a:lnTo>
                    <a:lnTo>
                      <a:pt x="2266" y="951"/>
                    </a:lnTo>
                    <a:lnTo>
                      <a:pt x="2268" y="954"/>
                    </a:lnTo>
                    <a:lnTo>
                      <a:pt x="2270" y="955"/>
                    </a:lnTo>
                    <a:lnTo>
                      <a:pt x="2272" y="957"/>
                    </a:lnTo>
                    <a:lnTo>
                      <a:pt x="2272" y="958"/>
                    </a:lnTo>
                    <a:lnTo>
                      <a:pt x="2273" y="962"/>
                    </a:lnTo>
                    <a:lnTo>
                      <a:pt x="2274" y="964"/>
                    </a:lnTo>
                    <a:lnTo>
                      <a:pt x="2274" y="980"/>
                    </a:lnTo>
                    <a:lnTo>
                      <a:pt x="2273" y="993"/>
                    </a:lnTo>
                    <a:lnTo>
                      <a:pt x="2272" y="998"/>
                    </a:lnTo>
                    <a:lnTo>
                      <a:pt x="2269" y="1001"/>
                    </a:lnTo>
                    <a:lnTo>
                      <a:pt x="2266" y="1005"/>
                    </a:lnTo>
                    <a:lnTo>
                      <a:pt x="2262" y="1007"/>
                    </a:lnTo>
                    <a:lnTo>
                      <a:pt x="2257" y="1009"/>
                    </a:lnTo>
                    <a:lnTo>
                      <a:pt x="2253" y="1012"/>
                    </a:lnTo>
                    <a:lnTo>
                      <a:pt x="2248" y="1013"/>
                    </a:lnTo>
                    <a:lnTo>
                      <a:pt x="2243" y="1015"/>
                    </a:lnTo>
                    <a:lnTo>
                      <a:pt x="2238" y="1020"/>
                    </a:lnTo>
                    <a:lnTo>
                      <a:pt x="2236" y="1025"/>
                    </a:lnTo>
                    <a:lnTo>
                      <a:pt x="2236" y="1026"/>
                    </a:lnTo>
                    <a:lnTo>
                      <a:pt x="2237" y="1030"/>
                    </a:lnTo>
                    <a:lnTo>
                      <a:pt x="2238" y="1030"/>
                    </a:lnTo>
                    <a:lnTo>
                      <a:pt x="2239" y="1031"/>
                    </a:lnTo>
                    <a:lnTo>
                      <a:pt x="2242" y="1031"/>
                    </a:lnTo>
                    <a:lnTo>
                      <a:pt x="2244" y="1030"/>
                    </a:lnTo>
                    <a:lnTo>
                      <a:pt x="2248" y="1030"/>
                    </a:lnTo>
                    <a:lnTo>
                      <a:pt x="2250" y="1028"/>
                    </a:lnTo>
                    <a:lnTo>
                      <a:pt x="2253" y="1027"/>
                    </a:lnTo>
                    <a:lnTo>
                      <a:pt x="2254" y="1026"/>
                    </a:lnTo>
                    <a:lnTo>
                      <a:pt x="2256" y="1025"/>
                    </a:lnTo>
                    <a:lnTo>
                      <a:pt x="2258" y="1024"/>
                    </a:lnTo>
                    <a:lnTo>
                      <a:pt x="2261" y="1024"/>
                    </a:lnTo>
                    <a:lnTo>
                      <a:pt x="2262" y="1023"/>
                    </a:lnTo>
                    <a:lnTo>
                      <a:pt x="2264" y="1024"/>
                    </a:lnTo>
                    <a:lnTo>
                      <a:pt x="2267" y="1025"/>
                    </a:lnTo>
                    <a:lnTo>
                      <a:pt x="2268" y="1026"/>
                    </a:lnTo>
                    <a:lnTo>
                      <a:pt x="2269" y="1028"/>
                    </a:lnTo>
                    <a:lnTo>
                      <a:pt x="2270" y="1034"/>
                    </a:lnTo>
                    <a:lnTo>
                      <a:pt x="2270" y="1042"/>
                    </a:lnTo>
                    <a:lnTo>
                      <a:pt x="2270" y="1045"/>
                    </a:lnTo>
                    <a:lnTo>
                      <a:pt x="2269" y="1049"/>
                    </a:lnTo>
                    <a:lnTo>
                      <a:pt x="2269" y="1052"/>
                    </a:lnTo>
                    <a:lnTo>
                      <a:pt x="2268" y="1056"/>
                    </a:lnTo>
                    <a:lnTo>
                      <a:pt x="2268" y="1061"/>
                    </a:lnTo>
                    <a:lnTo>
                      <a:pt x="2266" y="1066"/>
                    </a:lnTo>
                    <a:lnTo>
                      <a:pt x="2264" y="1069"/>
                    </a:lnTo>
                    <a:lnTo>
                      <a:pt x="2263" y="1071"/>
                    </a:lnTo>
                    <a:lnTo>
                      <a:pt x="2262" y="1072"/>
                    </a:lnTo>
                    <a:lnTo>
                      <a:pt x="2260" y="1074"/>
                    </a:lnTo>
                    <a:lnTo>
                      <a:pt x="2256" y="1075"/>
                    </a:lnTo>
                    <a:lnTo>
                      <a:pt x="2254" y="1075"/>
                    </a:lnTo>
                    <a:lnTo>
                      <a:pt x="2250" y="1075"/>
                    </a:lnTo>
                    <a:lnTo>
                      <a:pt x="2247" y="1074"/>
                    </a:lnTo>
                    <a:lnTo>
                      <a:pt x="2239" y="1075"/>
                    </a:lnTo>
                    <a:lnTo>
                      <a:pt x="2235" y="1076"/>
                    </a:lnTo>
                    <a:lnTo>
                      <a:pt x="2230" y="1078"/>
                    </a:lnTo>
                    <a:lnTo>
                      <a:pt x="2225" y="1083"/>
                    </a:lnTo>
                    <a:lnTo>
                      <a:pt x="2222" y="1088"/>
                    </a:lnTo>
                    <a:lnTo>
                      <a:pt x="2219" y="1094"/>
                    </a:lnTo>
                    <a:lnTo>
                      <a:pt x="2218" y="1099"/>
                    </a:lnTo>
                    <a:lnTo>
                      <a:pt x="2216" y="1105"/>
                    </a:lnTo>
                    <a:lnTo>
                      <a:pt x="2215" y="1115"/>
                    </a:lnTo>
                    <a:lnTo>
                      <a:pt x="2215" y="1125"/>
                    </a:lnTo>
                    <a:lnTo>
                      <a:pt x="2218" y="1138"/>
                    </a:lnTo>
                    <a:lnTo>
                      <a:pt x="2219" y="1151"/>
                    </a:lnTo>
                    <a:lnTo>
                      <a:pt x="2219" y="1157"/>
                    </a:lnTo>
                    <a:lnTo>
                      <a:pt x="2219" y="1164"/>
                    </a:lnTo>
                    <a:lnTo>
                      <a:pt x="2218" y="1170"/>
                    </a:lnTo>
                    <a:lnTo>
                      <a:pt x="2217" y="1176"/>
                    </a:lnTo>
                    <a:lnTo>
                      <a:pt x="2213" y="1185"/>
                    </a:lnTo>
                    <a:lnTo>
                      <a:pt x="2207" y="1195"/>
                    </a:lnTo>
                    <a:lnTo>
                      <a:pt x="2201" y="1204"/>
                    </a:lnTo>
                    <a:lnTo>
                      <a:pt x="2195" y="1214"/>
                    </a:lnTo>
                    <a:lnTo>
                      <a:pt x="2190" y="1223"/>
                    </a:lnTo>
                    <a:lnTo>
                      <a:pt x="2185" y="1233"/>
                    </a:lnTo>
                    <a:lnTo>
                      <a:pt x="2180" y="1244"/>
                    </a:lnTo>
                    <a:lnTo>
                      <a:pt x="2175" y="1254"/>
                    </a:lnTo>
                    <a:lnTo>
                      <a:pt x="2174" y="1259"/>
                    </a:lnTo>
                    <a:lnTo>
                      <a:pt x="2174" y="1265"/>
                    </a:lnTo>
                    <a:lnTo>
                      <a:pt x="2174" y="1272"/>
                    </a:lnTo>
                    <a:lnTo>
                      <a:pt x="2176" y="1280"/>
                    </a:lnTo>
                    <a:lnTo>
                      <a:pt x="2178" y="1283"/>
                    </a:lnTo>
                    <a:lnTo>
                      <a:pt x="2179" y="1285"/>
                    </a:lnTo>
                    <a:lnTo>
                      <a:pt x="2179" y="1286"/>
                    </a:lnTo>
                    <a:lnTo>
                      <a:pt x="2180" y="1289"/>
                    </a:lnTo>
                    <a:lnTo>
                      <a:pt x="2181" y="1290"/>
                    </a:lnTo>
                    <a:lnTo>
                      <a:pt x="2185" y="1294"/>
                    </a:lnTo>
                    <a:lnTo>
                      <a:pt x="2188" y="1295"/>
                    </a:lnTo>
                    <a:lnTo>
                      <a:pt x="2193" y="1296"/>
                    </a:lnTo>
                    <a:lnTo>
                      <a:pt x="2198" y="1296"/>
                    </a:lnTo>
                    <a:lnTo>
                      <a:pt x="2201" y="1296"/>
                    </a:lnTo>
                    <a:lnTo>
                      <a:pt x="2206" y="1294"/>
                    </a:lnTo>
                    <a:lnTo>
                      <a:pt x="2209" y="1290"/>
                    </a:lnTo>
                    <a:lnTo>
                      <a:pt x="2211" y="1289"/>
                    </a:lnTo>
                    <a:lnTo>
                      <a:pt x="2215" y="1283"/>
                    </a:lnTo>
                    <a:lnTo>
                      <a:pt x="2216" y="1280"/>
                    </a:lnTo>
                    <a:lnTo>
                      <a:pt x="2217" y="1278"/>
                    </a:lnTo>
                    <a:lnTo>
                      <a:pt x="2217" y="1274"/>
                    </a:lnTo>
                    <a:lnTo>
                      <a:pt x="2218" y="1273"/>
                    </a:lnTo>
                    <a:lnTo>
                      <a:pt x="2219" y="1267"/>
                    </a:lnTo>
                    <a:lnTo>
                      <a:pt x="2219" y="1263"/>
                    </a:lnTo>
                    <a:lnTo>
                      <a:pt x="2220" y="1259"/>
                    </a:lnTo>
                    <a:lnTo>
                      <a:pt x="2223" y="1255"/>
                    </a:lnTo>
                    <a:lnTo>
                      <a:pt x="2224" y="1255"/>
                    </a:lnTo>
                    <a:lnTo>
                      <a:pt x="2226" y="1255"/>
                    </a:lnTo>
                    <a:lnTo>
                      <a:pt x="2229" y="1255"/>
                    </a:lnTo>
                    <a:lnTo>
                      <a:pt x="2230" y="1257"/>
                    </a:lnTo>
                    <a:lnTo>
                      <a:pt x="2231" y="1257"/>
                    </a:lnTo>
                    <a:lnTo>
                      <a:pt x="2232" y="1258"/>
                    </a:lnTo>
                    <a:lnTo>
                      <a:pt x="2234" y="1259"/>
                    </a:lnTo>
                    <a:lnTo>
                      <a:pt x="2235" y="1260"/>
                    </a:lnTo>
                    <a:lnTo>
                      <a:pt x="2236" y="1261"/>
                    </a:lnTo>
                    <a:lnTo>
                      <a:pt x="2237" y="1263"/>
                    </a:lnTo>
                    <a:lnTo>
                      <a:pt x="2238" y="1264"/>
                    </a:lnTo>
                    <a:lnTo>
                      <a:pt x="2238" y="1266"/>
                    </a:lnTo>
                    <a:lnTo>
                      <a:pt x="2241" y="1273"/>
                    </a:lnTo>
                    <a:lnTo>
                      <a:pt x="2241" y="1284"/>
                    </a:lnTo>
                    <a:lnTo>
                      <a:pt x="2239" y="1289"/>
                    </a:lnTo>
                    <a:lnTo>
                      <a:pt x="2238" y="1295"/>
                    </a:lnTo>
                    <a:lnTo>
                      <a:pt x="2237" y="1298"/>
                    </a:lnTo>
                    <a:lnTo>
                      <a:pt x="2236" y="1301"/>
                    </a:lnTo>
                    <a:lnTo>
                      <a:pt x="2235" y="1304"/>
                    </a:lnTo>
                    <a:lnTo>
                      <a:pt x="2234" y="1307"/>
                    </a:lnTo>
                    <a:lnTo>
                      <a:pt x="2234" y="1310"/>
                    </a:lnTo>
                    <a:lnTo>
                      <a:pt x="2234" y="1313"/>
                    </a:lnTo>
                    <a:lnTo>
                      <a:pt x="2234" y="1315"/>
                    </a:lnTo>
                    <a:lnTo>
                      <a:pt x="2235" y="1316"/>
                    </a:lnTo>
                    <a:lnTo>
                      <a:pt x="2239" y="1321"/>
                    </a:lnTo>
                    <a:lnTo>
                      <a:pt x="2244" y="1326"/>
                    </a:lnTo>
                    <a:lnTo>
                      <a:pt x="2248" y="1329"/>
                    </a:lnTo>
                    <a:lnTo>
                      <a:pt x="2250" y="1333"/>
                    </a:lnTo>
                    <a:lnTo>
                      <a:pt x="2251" y="1336"/>
                    </a:lnTo>
                    <a:lnTo>
                      <a:pt x="2251" y="1341"/>
                    </a:lnTo>
                    <a:lnTo>
                      <a:pt x="2249" y="1346"/>
                    </a:lnTo>
                    <a:lnTo>
                      <a:pt x="2244" y="1351"/>
                    </a:lnTo>
                    <a:lnTo>
                      <a:pt x="2239" y="1355"/>
                    </a:lnTo>
                    <a:lnTo>
                      <a:pt x="2236" y="1361"/>
                    </a:lnTo>
                    <a:lnTo>
                      <a:pt x="2232" y="1366"/>
                    </a:lnTo>
                    <a:lnTo>
                      <a:pt x="2231" y="1372"/>
                    </a:lnTo>
                    <a:lnTo>
                      <a:pt x="2232" y="1376"/>
                    </a:lnTo>
                    <a:lnTo>
                      <a:pt x="2234" y="1379"/>
                    </a:lnTo>
                    <a:lnTo>
                      <a:pt x="2239" y="1387"/>
                    </a:lnTo>
                    <a:lnTo>
                      <a:pt x="2245" y="1395"/>
                    </a:lnTo>
                    <a:lnTo>
                      <a:pt x="2243" y="1398"/>
                    </a:lnTo>
                    <a:lnTo>
                      <a:pt x="2241" y="1400"/>
                    </a:lnTo>
                    <a:lnTo>
                      <a:pt x="2236" y="1405"/>
                    </a:lnTo>
                    <a:lnTo>
                      <a:pt x="2232" y="1410"/>
                    </a:lnTo>
                    <a:lnTo>
                      <a:pt x="2229" y="1417"/>
                    </a:lnTo>
                    <a:lnTo>
                      <a:pt x="2228" y="1422"/>
                    </a:lnTo>
                    <a:lnTo>
                      <a:pt x="2228" y="1429"/>
                    </a:lnTo>
                    <a:lnTo>
                      <a:pt x="2226" y="1437"/>
                    </a:lnTo>
                    <a:lnTo>
                      <a:pt x="2223" y="1446"/>
                    </a:lnTo>
                    <a:lnTo>
                      <a:pt x="2217" y="1453"/>
                    </a:lnTo>
                    <a:lnTo>
                      <a:pt x="2205" y="1462"/>
                    </a:lnTo>
                    <a:lnTo>
                      <a:pt x="2195" y="1472"/>
                    </a:lnTo>
                    <a:lnTo>
                      <a:pt x="2193" y="1475"/>
                    </a:lnTo>
                    <a:lnTo>
                      <a:pt x="2191" y="1480"/>
                    </a:lnTo>
                    <a:lnTo>
                      <a:pt x="2190" y="1485"/>
                    </a:lnTo>
                    <a:lnTo>
                      <a:pt x="2190" y="1490"/>
                    </a:lnTo>
                    <a:lnTo>
                      <a:pt x="2191" y="1496"/>
                    </a:lnTo>
                    <a:lnTo>
                      <a:pt x="2193" y="1500"/>
                    </a:lnTo>
                    <a:lnTo>
                      <a:pt x="2194" y="1504"/>
                    </a:lnTo>
                    <a:lnTo>
                      <a:pt x="2194" y="1506"/>
                    </a:lnTo>
                    <a:lnTo>
                      <a:pt x="2194" y="1510"/>
                    </a:lnTo>
                    <a:lnTo>
                      <a:pt x="2193" y="1512"/>
                    </a:lnTo>
                    <a:lnTo>
                      <a:pt x="2190" y="1515"/>
                    </a:lnTo>
                    <a:lnTo>
                      <a:pt x="2187" y="1516"/>
                    </a:lnTo>
                    <a:lnTo>
                      <a:pt x="2184" y="1517"/>
                    </a:lnTo>
                    <a:lnTo>
                      <a:pt x="2179" y="1518"/>
                    </a:lnTo>
                    <a:lnTo>
                      <a:pt x="2169" y="1518"/>
                    </a:lnTo>
                    <a:lnTo>
                      <a:pt x="2159" y="1517"/>
                    </a:lnTo>
                    <a:lnTo>
                      <a:pt x="2150" y="1515"/>
                    </a:lnTo>
                    <a:lnTo>
                      <a:pt x="2144" y="1512"/>
                    </a:lnTo>
                    <a:lnTo>
                      <a:pt x="2134" y="1504"/>
                    </a:lnTo>
                    <a:lnTo>
                      <a:pt x="2123" y="1496"/>
                    </a:lnTo>
                    <a:lnTo>
                      <a:pt x="2118" y="1492"/>
                    </a:lnTo>
                    <a:lnTo>
                      <a:pt x="2113" y="1488"/>
                    </a:lnTo>
                    <a:lnTo>
                      <a:pt x="2108" y="1485"/>
                    </a:lnTo>
                    <a:lnTo>
                      <a:pt x="2102" y="1484"/>
                    </a:lnTo>
                    <a:lnTo>
                      <a:pt x="2096" y="1482"/>
                    </a:lnTo>
                    <a:lnTo>
                      <a:pt x="2085" y="1482"/>
                    </a:lnTo>
                    <a:lnTo>
                      <a:pt x="2078" y="1485"/>
                    </a:lnTo>
                    <a:lnTo>
                      <a:pt x="2069" y="1488"/>
                    </a:lnTo>
                    <a:lnTo>
                      <a:pt x="2061" y="1494"/>
                    </a:lnTo>
                    <a:lnTo>
                      <a:pt x="2052" y="1500"/>
                    </a:lnTo>
                    <a:lnTo>
                      <a:pt x="2035" y="1513"/>
                    </a:lnTo>
                    <a:lnTo>
                      <a:pt x="2024" y="1524"/>
                    </a:lnTo>
                    <a:lnTo>
                      <a:pt x="2022" y="1526"/>
                    </a:lnTo>
                    <a:lnTo>
                      <a:pt x="2020" y="1531"/>
                    </a:lnTo>
                    <a:lnTo>
                      <a:pt x="2020" y="1534"/>
                    </a:lnTo>
                    <a:lnTo>
                      <a:pt x="2020" y="1536"/>
                    </a:lnTo>
                    <a:lnTo>
                      <a:pt x="2021" y="1540"/>
                    </a:lnTo>
                    <a:lnTo>
                      <a:pt x="2023" y="1542"/>
                    </a:lnTo>
                    <a:lnTo>
                      <a:pt x="2028" y="1544"/>
                    </a:lnTo>
                    <a:lnTo>
                      <a:pt x="2034" y="1545"/>
                    </a:lnTo>
                    <a:lnTo>
                      <a:pt x="2037" y="1545"/>
                    </a:lnTo>
                    <a:lnTo>
                      <a:pt x="2041" y="1545"/>
                    </a:lnTo>
                    <a:lnTo>
                      <a:pt x="2045" y="1543"/>
                    </a:lnTo>
                    <a:lnTo>
                      <a:pt x="2049" y="1541"/>
                    </a:lnTo>
                    <a:lnTo>
                      <a:pt x="2056" y="1536"/>
                    </a:lnTo>
                    <a:lnTo>
                      <a:pt x="2066" y="1530"/>
                    </a:lnTo>
                    <a:lnTo>
                      <a:pt x="2073" y="1524"/>
                    </a:lnTo>
                    <a:lnTo>
                      <a:pt x="2080" y="1521"/>
                    </a:lnTo>
                    <a:lnTo>
                      <a:pt x="2083" y="1521"/>
                    </a:lnTo>
                    <a:lnTo>
                      <a:pt x="2085" y="1519"/>
                    </a:lnTo>
                    <a:lnTo>
                      <a:pt x="2087" y="1521"/>
                    </a:lnTo>
                    <a:lnTo>
                      <a:pt x="2088" y="1522"/>
                    </a:lnTo>
                    <a:lnTo>
                      <a:pt x="2090" y="1528"/>
                    </a:lnTo>
                    <a:lnTo>
                      <a:pt x="2087" y="1535"/>
                    </a:lnTo>
                    <a:lnTo>
                      <a:pt x="2085" y="1544"/>
                    </a:lnTo>
                    <a:lnTo>
                      <a:pt x="2081" y="1554"/>
                    </a:lnTo>
                    <a:lnTo>
                      <a:pt x="2079" y="1559"/>
                    </a:lnTo>
                    <a:lnTo>
                      <a:pt x="2077" y="1563"/>
                    </a:lnTo>
                    <a:lnTo>
                      <a:pt x="2075" y="1570"/>
                    </a:lnTo>
                    <a:lnTo>
                      <a:pt x="2074" y="1574"/>
                    </a:lnTo>
                    <a:lnTo>
                      <a:pt x="2075" y="1579"/>
                    </a:lnTo>
                    <a:lnTo>
                      <a:pt x="2079" y="1586"/>
                    </a:lnTo>
                    <a:lnTo>
                      <a:pt x="2084" y="1593"/>
                    </a:lnTo>
                    <a:lnTo>
                      <a:pt x="2087" y="1598"/>
                    </a:lnTo>
                    <a:lnTo>
                      <a:pt x="2090" y="1603"/>
                    </a:lnTo>
                    <a:lnTo>
                      <a:pt x="2088" y="1606"/>
                    </a:lnTo>
                    <a:lnTo>
                      <a:pt x="2085" y="1610"/>
                    </a:lnTo>
                    <a:lnTo>
                      <a:pt x="2080" y="1611"/>
                    </a:lnTo>
                    <a:lnTo>
                      <a:pt x="2074" y="1611"/>
                    </a:lnTo>
                    <a:lnTo>
                      <a:pt x="2067" y="1611"/>
                    </a:lnTo>
                    <a:lnTo>
                      <a:pt x="2060" y="1608"/>
                    </a:lnTo>
                    <a:lnTo>
                      <a:pt x="2052" y="1605"/>
                    </a:lnTo>
                    <a:lnTo>
                      <a:pt x="2034" y="1601"/>
                    </a:lnTo>
                    <a:lnTo>
                      <a:pt x="2021" y="1599"/>
                    </a:lnTo>
                    <a:lnTo>
                      <a:pt x="2020" y="1599"/>
                    </a:lnTo>
                    <a:lnTo>
                      <a:pt x="2018" y="1599"/>
                    </a:lnTo>
                    <a:lnTo>
                      <a:pt x="2011" y="1599"/>
                    </a:lnTo>
                    <a:lnTo>
                      <a:pt x="2003" y="1599"/>
                    </a:lnTo>
                    <a:lnTo>
                      <a:pt x="1996" y="1599"/>
                    </a:lnTo>
                    <a:lnTo>
                      <a:pt x="1990" y="1598"/>
                    </a:lnTo>
                    <a:lnTo>
                      <a:pt x="1987" y="1597"/>
                    </a:lnTo>
                    <a:lnTo>
                      <a:pt x="1985" y="1595"/>
                    </a:lnTo>
                    <a:lnTo>
                      <a:pt x="1982" y="1593"/>
                    </a:lnTo>
                    <a:lnTo>
                      <a:pt x="1978" y="1589"/>
                    </a:lnTo>
                    <a:lnTo>
                      <a:pt x="1977" y="1585"/>
                    </a:lnTo>
                    <a:lnTo>
                      <a:pt x="1976" y="1580"/>
                    </a:lnTo>
                    <a:lnTo>
                      <a:pt x="1974" y="1578"/>
                    </a:lnTo>
                    <a:lnTo>
                      <a:pt x="1974" y="1575"/>
                    </a:lnTo>
                    <a:lnTo>
                      <a:pt x="1973" y="1572"/>
                    </a:lnTo>
                    <a:lnTo>
                      <a:pt x="1972" y="1568"/>
                    </a:lnTo>
                    <a:lnTo>
                      <a:pt x="1970" y="1565"/>
                    </a:lnTo>
                    <a:lnTo>
                      <a:pt x="1967" y="1561"/>
                    </a:lnTo>
                    <a:lnTo>
                      <a:pt x="1962" y="1560"/>
                    </a:lnTo>
                    <a:lnTo>
                      <a:pt x="1959" y="1561"/>
                    </a:lnTo>
                    <a:lnTo>
                      <a:pt x="1951" y="1562"/>
                    </a:lnTo>
                    <a:lnTo>
                      <a:pt x="1946" y="1565"/>
                    </a:lnTo>
                    <a:lnTo>
                      <a:pt x="1943" y="1567"/>
                    </a:lnTo>
                    <a:lnTo>
                      <a:pt x="1939" y="1572"/>
                    </a:lnTo>
                    <a:lnTo>
                      <a:pt x="1936" y="1576"/>
                    </a:lnTo>
                    <a:lnTo>
                      <a:pt x="1933" y="1581"/>
                    </a:lnTo>
                    <a:lnTo>
                      <a:pt x="1932" y="1585"/>
                    </a:lnTo>
                    <a:lnTo>
                      <a:pt x="1932" y="1588"/>
                    </a:lnTo>
                    <a:lnTo>
                      <a:pt x="1930" y="1592"/>
                    </a:lnTo>
                    <a:lnTo>
                      <a:pt x="1932" y="1597"/>
                    </a:lnTo>
                    <a:lnTo>
                      <a:pt x="1932" y="1600"/>
                    </a:lnTo>
                    <a:lnTo>
                      <a:pt x="1933" y="1603"/>
                    </a:lnTo>
                    <a:lnTo>
                      <a:pt x="1933" y="1605"/>
                    </a:lnTo>
                    <a:lnTo>
                      <a:pt x="1932" y="1607"/>
                    </a:lnTo>
                    <a:lnTo>
                      <a:pt x="1929" y="1608"/>
                    </a:lnTo>
                    <a:lnTo>
                      <a:pt x="1927" y="1610"/>
                    </a:lnTo>
                    <a:lnTo>
                      <a:pt x="1923" y="1610"/>
                    </a:lnTo>
                    <a:lnTo>
                      <a:pt x="1921" y="1611"/>
                    </a:lnTo>
                    <a:lnTo>
                      <a:pt x="1919" y="1613"/>
                    </a:lnTo>
                    <a:lnTo>
                      <a:pt x="1917" y="1623"/>
                    </a:lnTo>
                    <a:lnTo>
                      <a:pt x="1917" y="1638"/>
                    </a:lnTo>
                    <a:lnTo>
                      <a:pt x="1919" y="1648"/>
                    </a:lnTo>
                    <a:lnTo>
                      <a:pt x="1920" y="1658"/>
                    </a:lnTo>
                    <a:lnTo>
                      <a:pt x="1919" y="1674"/>
                    </a:lnTo>
                    <a:lnTo>
                      <a:pt x="1917" y="1681"/>
                    </a:lnTo>
                    <a:lnTo>
                      <a:pt x="1914" y="1687"/>
                    </a:lnTo>
                    <a:lnTo>
                      <a:pt x="1911" y="1689"/>
                    </a:lnTo>
                    <a:lnTo>
                      <a:pt x="1909" y="1692"/>
                    </a:lnTo>
                    <a:lnTo>
                      <a:pt x="1907" y="1693"/>
                    </a:lnTo>
                    <a:lnTo>
                      <a:pt x="1904" y="1693"/>
                    </a:lnTo>
                    <a:lnTo>
                      <a:pt x="1902" y="1693"/>
                    </a:lnTo>
                    <a:lnTo>
                      <a:pt x="1898" y="1692"/>
                    </a:lnTo>
                    <a:lnTo>
                      <a:pt x="1896" y="1689"/>
                    </a:lnTo>
                    <a:lnTo>
                      <a:pt x="1894" y="1685"/>
                    </a:lnTo>
                    <a:lnTo>
                      <a:pt x="1891" y="1675"/>
                    </a:lnTo>
                    <a:lnTo>
                      <a:pt x="1889" y="1663"/>
                    </a:lnTo>
                    <a:lnTo>
                      <a:pt x="1888" y="1660"/>
                    </a:lnTo>
                    <a:lnTo>
                      <a:pt x="1888" y="1656"/>
                    </a:lnTo>
                    <a:lnTo>
                      <a:pt x="1883" y="1650"/>
                    </a:lnTo>
                    <a:lnTo>
                      <a:pt x="1877" y="1645"/>
                    </a:lnTo>
                    <a:lnTo>
                      <a:pt x="1875" y="1645"/>
                    </a:lnTo>
                    <a:lnTo>
                      <a:pt x="1872" y="1644"/>
                    </a:lnTo>
                    <a:lnTo>
                      <a:pt x="1865" y="1643"/>
                    </a:lnTo>
                    <a:lnTo>
                      <a:pt x="1855" y="1643"/>
                    </a:lnTo>
                    <a:lnTo>
                      <a:pt x="1850" y="1642"/>
                    </a:lnTo>
                    <a:lnTo>
                      <a:pt x="1844" y="1642"/>
                    </a:lnTo>
                    <a:lnTo>
                      <a:pt x="1840" y="1641"/>
                    </a:lnTo>
                    <a:lnTo>
                      <a:pt x="1835" y="1639"/>
                    </a:lnTo>
                    <a:lnTo>
                      <a:pt x="1831" y="1636"/>
                    </a:lnTo>
                    <a:lnTo>
                      <a:pt x="1827" y="1632"/>
                    </a:lnTo>
                    <a:lnTo>
                      <a:pt x="1821" y="1623"/>
                    </a:lnTo>
                    <a:lnTo>
                      <a:pt x="1815" y="1612"/>
                    </a:lnTo>
                    <a:lnTo>
                      <a:pt x="1809" y="1605"/>
                    </a:lnTo>
                    <a:lnTo>
                      <a:pt x="1803" y="1600"/>
                    </a:lnTo>
                    <a:lnTo>
                      <a:pt x="1801" y="1599"/>
                    </a:lnTo>
                    <a:lnTo>
                      <a:pt x="1798" y="1598"/>
                    </a:lnTo>
                    <a:lnTo>
                      <a:pt x="1796" y="1598"/>
                    </a:lnTo>
                    <a:lnTo>
                      <a:pt x="1795" y="1599"/>
                    </a:lnTo>
                    <a:lnTo>
                      <a:pt x="1791" y="1601"/>
                    </a:lnTo>
                    <a:lnTo>
                      <a:pt x="1789" y="1605"/>
                    </a:lnTo>
                    <a:lnTo>
                      <a:pt x="1788" y="1610"/>
                    </a:lnTo>
                    <a:lnTo>
                      <a:pt x="1785" y="1617"/>
                    </a:lnTo>
                    <a:lnTo>
                      <a:pt x="1784" y="1622"/>
                    </a:lnTo>
                    <a:lnTo>
                      <a:pt x="1783" y="1626"/>
                    </a:lnTo>
                    <a:lnTo>
                      <a:pt x="1781" y="1631"/>
                    </a:lnTo>
                    <a:lnTo>
                      <a:pt x="1777" y="1633"/>
                    </a:lnTo>
                    <a:lnTo>
                      <a:pt x="1773" y="1636"/>
                    </a:lnTo>
                    <a:lnTo>
                      <a:pt x="1770" y="1638"/>
                    </a:lnTo>
                    <a:lnTo>
                      <a:pt x="1765" y="1638"/>
                    </a:lnTo>
                    <a:lnTo>
                      <a:pt x="1760" y="1638"/>
                    </a:lnTo>
                    <a:lnTo>
                      <a:pt x="1753" y="1636"/>
                    </a:lnTo>
                    <a:lnTo>
                      <a:pt x="1746" y="1633"/>
                    </a:lnTo>
                    <a:lnTo>
                      <a:pt x="1743" y="1632"/>
                    </a:lnTo>
                    <a:lnTo>
                      <a:pt x="1739" y="1632"/>
                    </a:lnTo>
                    <a:lnTo>
                      <a:pt x="1737" y="1633"/>
                    </a:lnTo>
                    <a:lnTo>
                      <a:pt x="1735" y="1636"/>
                    </a:lnTo>
                    <a:lnTo>
                      <a:pt x="1734" y="1641"/>
                    </a:lnTo>
                    <a:lnTo>
                      <a:pt x="1735" y="1647"/>
                    </a:lnTo>
                    <a:lnTo>
                      <a:pt x="1737" y="1651"/>
                    </a:lnTo>
                    <a:lnTo>
                      <a:pt x="1737" y="1656"/>
                    </a:lnTo>
                    <a:lnTo>
                      <a:pt x="1733" y="1661"/>
                    </a:lnTo>
                    <a:lnTo>
                      <a:pt x="1729" y="1663"/>
                    </a:lnTo>
                    <a:lnTo>
                      <a:pt x="1726" y="1669"/>
                    </a:lnTo>
                    <a:lnTo>
                      <a:pt x="1725" y="1671"/>
                    </a:lnTo>
                    <a:lnTo>
                      <a:pt x="1724" y="1680"/>
                    </a:lnTo>
                    <a:lnTo>
                      <a:pt x="1724" y="1688"/>
                    </a:lnTo>
                    <a:lnTo>
                      <a:pt x="1725" y="1695"/>
                    </a:lnTo>
                    <a:lnTo>
                      <a:pt x="1726" y="1702"/>
                    </a:lnTo>
                    <a:lnTo>
                      <a:pt x="1726" y="1710"/>
                    </a:lnTo>
                    <a:lnTo>
                      <a:pt x="1725" y="1717"/>
                    </a:lnTo>
                    <a:lnTo>
                      <a:pt x="1722" y="1724"/>
                    </a:lnTo>
                    <a:lnTo>
                      <a:pt x="1718" y="1730"/>
                    </a:lnTo>
                    <a:lnTo>
                      <a:pt x="1712" y="1736"/>
                    </a:lnTo>
                    <a:lnTo>
                      <a:pt x="1703" y="1739"/>
                    </a:lnTo>
                    <a:lnTo>
                      <a:pt x="1695" y="1743"/>
                    </a:lnTo>
                    <a:lnTo>
                      <a:pt x="1684" y="1745"/>
                    </a:lnTo>
                    <a:lnTo>
                      <a:pt x="1664" y="1750"/>
                    </a:lnTo>
                    <a:lnTo>
                      <a:pt x="1647" y="1753"/>
                    </a:lnTo>
                    <a:lnTo>
                      <a:pt x="1638" y="1756"/>
                    </a:lnTo>
                    <a:lnTo>
                      <a:pt x="1626" y="1761"/>
                    </a:lnTo>
                    <a:lnTo>
                      <a:pt x="1615" y="1765"/>
                    </a:lnTo>
                    <a:lnTo>
                      <a:pt x="1605" y="1770"/>
                    </a:lnTo>
                    <a:lnTo>
                      <a:pt x="1599" y="1773"/>
                    </a:lnTo>
                    <a:lnTo>
                      <a:pt x="1593" y="1774"/>
                    </a:lnTo>
                    <a:lnTo>
                      <a:pt x="1588" y="1775"/>
                    </a:lnTo>
                    <a:lnTo>
                      <a:pt x="1583" y="1774"/>
                    </a:lnTo>
                    <a:lnTo>
                      <a:pt x="1580" y="1770"/>
                    </a:lnTo>
                    <a:lnTo>
                      <a:pt x="1579" y="1764"/>
                    </a:lnTo>
                    <a:lnTo>
                      <a:pt x="1577" y="1756"/>
                    </a:lnTo>
                    <a:lnTo>
                      <a:pt x="1577" y="1749"/>
                    </a:lnTo>
                    <a:lnTo>
                      <a:pt x="1576" y="1740"/>
                    </a:lnTo>
                    <a:lnTo>
                      <a:pt x="1576" y="1734"/>
                    </a:lnTo>
                    <a:lnTo>
                      <a:pt x="1575" y="1731"/>
                    </a:lnTo>
                    <a:lnTo>
                      <a:pt x="1574" y="1730"/>
                    </a:lnTo>
                    <a:lnTo>
                      <a:pt x="1573" y="1729"/>
                    </a:lnTo>
                    <a:lnTo>
                      <a:pt x="1571" y="1727"/>
                    </a:lnTo>
                    <a:lnTo>
                      <a:pt x="1569" y="1729"/>
                    </a:lnTo>
                    <a:lnTo>
                      <a:pt x="1567" y="1729"/>
                    </a:lnTo>
                    <a:lnTo>
                      <a:pt x="1561" y="1733"/>
                    </a:lnTo>
                    <a:lnTo>
                      <a:pt x="1556" y="1738"/>
                    </a:lnTo>
                    <a:lnTo>
                      <a:pt x="1554" y="1740"/>
                    </a:lnTo>
                    <a:lnTo>
                      <a:pt x="1550" y="1742"/>
                    </a:lnTo>
                    <a:lnTo>
                      <a:pt x="1549" y="1742"/>
                    </a:lnTo>
                    <a:lnTo>
                      <a:pt x="1546" y="1740"/>
                    </a:lnTo>
                    <a:lnTo>
                      <a:pt x="1544" y="1738"/>
                    </a:lnTo>
                    <a:lnTo>
                      <a:pt x="1540" y="1733"/>
                    </a:lnTo>
                    <a:lnTo>
                      <a:pt x="1539" y="1729"/>
                    </a:lnTo>
                    <a:lnTo>
                      <a:pt x="1538" y="1723"/>
                    </a:lnTo>
                    <a:lnTo>
                      <a:pt x="1538" y="1717"/>
                    </a:lnTo>
                    <a:lnTo>
                      <a:pt x="1538" y="1713"/>
                    </a:lnTo>
                    <a:lnTo>
                      <a:pt x="1538" y="1707"/>
                    </a:lnTo>
                    <a:lnTo>
                      <a:pt x="1538" y="1701"/>
                    </a:lnTo>
                    <a:lnTo>
                      <a:pt x="1538" y="1698"/>
                    </a:lnTo>
                    <a:lnTo>
                      <a:pt x="1538" y="1694"/>
                    </a:lnTo>
                    <a:lnTo>
                      <a:pt x="1536" y="1692"/>
                    </a:lnTo>
                    <a:lnTo>
                      <a:pt x="1535" y="1690"/>
                    </a:lnTo>
                    <a:lnTo>
                      <a:pt x="1532" y="1690"/>
                    </a:lnTo>
                    <a:lnTo>
                      <a:pt x="1530" y="1692"/>
                    </a:lnTo>
                    <a:lnTo>
                      <a:pt x="1526" y="1694"/>
                    </a:lnTo>
                    <a:lnTo>
                      <a:pt x="1520" y="1698"/>
                    </a:lnTo>
                    <a:lnTo>
                      <a:pt x="1511" y="1708"/>
                    </a:lnTo>
                    <a:lnTo>
                      <a:pt x="1500" y="1719"/>
                    </a:lnTo>
                    <a:lnTo>
                      <a:pt x="1493" y="1724"/>
                    </a:lnTo>
                    <a:lnTo>
                      <a:pt x="1487" y="1727"/>
                    </a:lnTo>
                    <a:lnTo>
                      <a:pt x="1482" y="1729"/>
                    </a:lnTo>
                    <a:lnTo>
                      <a:pt x="1474" y="1729"/>
                    </a:lnTo>
                    <a:lnTo>
                      <a:pt x="1468" y="1729"/>
                    </a:lnTo>
                    <a:lnTo>
                      <a:pt x="1463" y="1725"/>
                    </a:lnTo>
                    <a:lnTo>
                      <a:pt x="1458" y="1721"/>
                    </a:lnTo>
                    <a:lnTo>
                      <a:pt x="1454" y="1717"/>
                    </a:lnTo>
                    <a:lnTo>
                      <a:pt x="1450" y="1711"/>
                    </a:lnTo>
                    <a:lnTo>
                      <a:pt x="1447" y="1705"/>
                    </a:lnTo>
                    <a:lnTo>
                      <a:pt x="1445" y="1700"/>
                    </a:lnTo>
                    <a:lnTo>
                      <a:pt x="1444" y="1694"/>
                    </a:lnTo>
                    <a:lnTo>
                      <a:pt x="1444" y="1690"/>
                    </a:lnTo>
                    <a:lnTo>
                      <a:pt x="1443" y="1685"/>
                    </a:lnTo>
                    <a:lnTo>
                      <a:pt x="1443" y="1681"/>
                    </a:lnTo>
                    <a:lnTo>
                      <a:pt x="1443" y="1676"/>
                    </a:lnTo>
                    <a:lnTo>
                      <a:pt x="1443" y="1668"/>
                    </a:lnTo>
                    <a:lnTo>
                      <a:pt x="1441" y="1662"/>
                    </a:lnTo>
                    <a:lnTo>
                      <a:pt x="1441" y="1661"/>
                    </a:lnTo>
                    <a:lnTo>
                      <a:pt x="1439" y="1661"/>
                    </a:lnTo>
                    <a:lnTo>
                      <a:pt x="1435" y="1657"/>
                    </a:lnTo>
                    <a:lnTo>
                      <a:pt x="1432" y="1656"/>
                    </a:lnTo>
                    <a:lnTo>
                      <a:pt x="1430" y="1656"/>
                    </a:lnTo>
                    <a:lnTo>
                      <a:pt x="1425" y="1655"/>
                    </a:lnTo>
                    <a:lnTo>
                      <a:pt x="1423" y="1655"/>
                    </a:lnTo>
                    <a:lnTo>
                      <a:pt x="1419" y="1654"/>
                    </a:lnTo>
                    <a:lnTo>
                      <a:pt x="1414" y="1652"/>
                    </a:lnTo>
                    <a:lnTo>
                      <a:pt x="1410" y="1650"/>
                    </a:lnTo>
                    <a:lnTo>
                      <a:pt x="1407" y="1647"/>
                    </a:lnTo>
                    <a:lnTo>
                      <a:pt x="1405" y="1643"/>
                    </a:lnTo>
                    <a:lnTo>
                      <a:pt x="1403" y="1635"/>
                    </a:lnTo>
                    <a:lnTo>
                      <a:pt x="1401" y="1624"/>
                    </a:lnTo>
                    <a:lnTo>
                      <a:pt x="1400" y="1614"/>
                    </a:lnTo>
                    <a:lnTo>
                      <a:pt x="1399" y="1607"/>
                    </a:lnTo>
                    <a:lnTo>
                      <a:pt x="1397" y="1605"/>
                    </a:lnTo>
                    <a:lnTo>
                      <a:pt x="1395" y="1601"/>
                    </a:lnTo>
                    <a:lnTo>
                      <a:pt x="1393" y="1599"/>
                    </a:lnTo>
                    <a:lnTo>
                      <a:pt x="1390" y="1597"/>
                    </a:lnTo>
                    <a:lnTo>
                      <a:pt x="1384" y="1593"/>
                    </a:lnTo>
                    <a:lnTo>
                      <a:pt x="1378" y="1588"/>
                    </a:lnTo>
                    <a:lnTo>
                      <a:pt x="1373" y="1582"/>
                    </a:lnTo>
                    <a:lnTo>
                      <a:pt x="1369" y="1574"/>
                    </a:lnTo>
                    <a:lnTo>
                      <a:pt x="1368" y="1569"/>
                    </a:lnTo>
                    <a:lnTo>
                      <a:pt x="1366" y="1566"/>
                    </a:lnTo>
                    <a:lnTo>
                      <a:pt x="1363" y="1563"/>
                    </a:lnTo>
                    <a:lnTo>
                      <a:pt x="1361" y="1562"/>
                    </a:lnTo>
                    <a:lnTo>
                      <a:pt x="1359" y="1562"/>
                    </a:lnTo>
                    <a:lnTo>
                      <a:pt x="1355" y="1563"/>
                    </a:lnTo>
                    <a:lnTo>
                      <a:pt x="1350" y="1566"/>
                    </a:lnTo>
                    <a:lnTo>
                      <a:pt x="1346" y="1569"/>
                    </a:lnTo>
                    <a:lnTo>
                      <a:pt x="1340" y="1574"/>
                    </a:lnTo>
                    <a:lnTo>
                      <a:pt x="1334" y="1576"/>
                    </a:lnTo>
                    <a:lnTo>
                      <a:pt x="1328" y="1579"/>
                    </a:lnTo>
                    <a:lnTo>
                      <a:pt x="1323" y="1580"/>
                    </a:lnTo>
                    <a:lnTo>
                      <a:pt x="1321" y="1580"/>
                    </a:lnTo>
                    <a:lnTo>
                      <a:pt x="1319" y="1580"/>
                    </a:lnTo>
                    <a:lnTo>
                      <a:pt x="1313" y="1580"/>
                    </a:lnTo>
                    <a:lnTo>
                      <a:pt x="1310" y="1581"/>
                    </a:lnTo>
                    <a:lnTo>
                      <a:pt x="1306" y="1582"/>
                    </a:lnTo>
                    <a:lnTo>
                      <a:pt x="1305" y="1585"/>
                    </a:lnTo>
                    <a:lnTo>
                      <a:pt x="1302" y="1589"/>
                    </a:lnTo>
                    <a:lnTo>
                      <a:pt x="1299" y="1594"/>
                    </a:lnTo>
                    <a:lnTo>
                      <a:pt x="1292" y="1603"/>
                    </a:lnTo>
                    <a:lnTo>
                      <a:pt x="1281" y="1613"/>
                    </a:lnTo>
                    <a:lnTo>
                      <a:pt x="1275" y="1619"/>
                    </a:lnTo>
                    <a:lnTo>
                      <a:pt x="1271" y="1625"/>
                    </a:lnTo>
                    <a:lnTo>
                      <a:pt x="1268" y="1631"/>
                    </a:lnTo>
                    <a:lnTo>
                      <a:pt x="1267" y="1637"/>
                    </a:lnTo>
                    <a:lnTo>
                      <a:pt x="1267" y="1642"/>
                    </a:lnTo>
                    <a:lnTo>
                      <a:pt x="1268" y="1648"/>
                    </a:lnTo>
                    <a:lnTo>
                      <a:pt x="1269" y="1654"/>
                    </a:lnTo>
                    <a:lnTo>
                      <a:pt x="1272" y="1658"/>
                    </a:lnTo>
                    <a:lnTo>
                      <a:pt x="1277" y="1669"/>
                    </a:lnTo>
                    <a:lnTo>
                      <a:pt x="1279" y="1680"/>
                    </a:lnTo>
                    <a:lnTo>
                      <a:pt x="1280" y="1686"/>
                    </a:lnTo>
                    <a:lnTo>
                      <a:pt x="1280" y="1692"/>
                    </a:lnTo>
                    <a:lnTo>
                      <a:pt x="1279" y="1696"/>
                    </a:lnTo>
                    <a:lnTo>
                      <a:pt x="1277" y="1701"/>
                    </a:lnTo>
                    <a:lnTo>
                      <a:pt x="1272" y="1715"/>
                    </a:lnTo>
                    <a:lnTo>
                      <a:pt x="1267" y="1730"/>
                    </a:lnTo>
                    <a:lnTo>
                      <a:pt x="1266" y="1733"/>
                    </a:lnTo>
                    <a:lnTo>
                      <a:pt x="1265" y="1734"/>
                    </a:lnTo>
                    <a:lnTo>
                      <a:pt x="1262" y="1731"/>
                    </a:lnTo>
                    <a:lnTo>
                      <a:pt x="1261" y="1724"/>
                    </a:lnTo>
                    <a:lnTo>
                      <a:pt x="1260" y="1715"/>
                    </a:lnTo>
                    <a:lnTo>
                      <a:pt x="1256" y="1710"/>
                    </a:lnTo>
                    <a:lnTo>
                      <a:pt x="1255" y="1707"/>
                    </a:lnTo>
                    <a:lnTo>
                      <a:pt x="1253" y="1706"/>
                    </a:lnTo>
                    <a:lnTo>
                      <a:pt x="1250" y="1706"/>
                    </a:lnTo>
                    <a:lnTo>
                      <a:pt x="1248" y="1705"/>
                    </a:lnTo>
                    <a:lnTo>
                      <a:pt x="1246" y="1706"/>
                    </a:lnTo>
                    <a:lnTo>
                      <a:pt x="1243" y="1707"/>
                    </a:lnTo>
                    <a:lnTo>
                      <a:pt x="1242" y="1710"/>
                    </a:lnTo>
                    <a:lnTo>
                      <a:pt x="1241" y="1712"/>
                    </a:lnTo>
                    <a:lnTo>
                      <a:pt x="1239" y="1720"/>
                    </a:lnTo>
                    <a:lnTo>
                      <a:pt x="1236" y="1730"/>
                    </a:lnTo>
                    <a:lnTo>
                      <a:pt x="1234" y="1734"/>
                    </a:lnTo>
                    <a:lnTo>
                      <a:pt x="1230" y="1738"/>
                    </a:lnTo>
                    <a:lnTo>
                      <a:pt x="1228" y="1740"/>
                    </a:lnTo>
                    <a:lnTo>
                      <a:pt x="1224" y="1743"/>
                    </a:lnTo>
                    <a:lnTo>
                      <a:pt x="1216" y="1745"/>
                    </a:lnTo>
                    <a:lnTo>
                      <a:pt x="1209" y="1745"/>
                    </a:lnTo>
                    <a:lnTo>
                      <a:pt x="1199" y="1744"/>
                    </a:lnTo>
                    <a:lnTo>
                      <a:pt x="1190" y="1740"/>
                    </a:lnTo>
                    <a:lnTo>
                      <a:pt x="1177" y="1738"/>
                    </a:lnTo>
                    <a:lnTo>
                      <a:pt x="1164" y="1737"/>
                    </a:lnTo>
                    <a:lnTo>
                      <a:pt x="1157" y="1737"/>
                    </a:lnTo>
                    <a:lnTo>
                      <a:pt x="1148" y="1738"/>
                    </a:lnTo>
                    <a:lnTo>
                      <a:pt x="1141" y="1742"/>
                    </a:lnTo>
                    <a:lnTo>
                      <a:pt x="1134" y="1745"/>
                    </a:lnTo>
                    <a:lnTo>
                      <a:pt x="1128" y="1750"/>
                    </a:lnTo>
                    <a:lnTo>
                      <a:pt x="1121" y="1756"/>
                    </a:lnTo>
                    <a:lnTo>
                      <a:pt x="1115" y="1761"/>
                    </a:lnTo>
                    <a:lnTo>
                      <a:pt x="1109" y="1768"/>
                    </a:lnTo>
                    <a:lnTo>
                      <a:pt x="1103" y="1774"/>
                    </a:lnTo>
                    <a:lnTo>
                      <a:pt x="1094" y="1781"/>
                    </a:lnTo>
                    <a:lnTo>
                      <a:pt x="1083" y="1789"/>
                    </a:lnTo>
                    <a:lnTo>
                      <a:pt x="1072" y="1796"/>
                    </a:lnTo>
                    <a:lnTo>
                      <a:pt x="1048" y="1809"/>
                    </a:lnTo>
                    <a:lnTo>
                      <a:pt x="1029" y="1819"/>
                    </a:lnTo>
                    <a:lnTo>
                      <a:pt x="1021" y="1821"/>
                    </a:lnTo>
                    <a:lnTo>
                      <a:pt x="1014" y="1824"/>
                    </a:lnTo>
                    <a:lnTo>
                      <a:pt x="1006" y="1825"/>
                    </a:lnTo>
                    <a:lnTo>
                      <a:pt x="998" y="1825"/>
                    </a:lnTo>
                    <a:lnTo>
                      <a:pt x="985" y="1824"/>
                    </a:lnTo>
                    <a:lnTo>
                      <a:pt x="977" y="1822"/>
                    </a:lnTo>
                    <a:lnTo>
                      <a:pt x="970" y="1820"/>
                    </a:lnTo>
                    <a:lnTo>
                      <a:pt x="963" y="1820"/>
                    </a:lnTo>
                    <a:lnTo>
                      <a:pt x="957" y="1820"/>
                    </a:lnTo>
                    <a:lnTo>
                      <a:pt x="951" y="1822"/>
                    </a:lnTo>
                    <a:lnTo>
                      <a:pt x="950" y="1825"/>
                    </a:lnTo>
                    <a:lnTo>
                      <a:pt x="947" y="1827"/>
                    </a:lnTo>
                    <a:lnTo>
                      <a:pt x="947" y="1831"/>
                    </a:lnTo>
                    <a:lnTo>
                      <a:pt x="947" y="1834"/>
                    </a:lnTo>
                    <a:lnTo>
                      <a:pt x="950" y="1841"/>
                    </a:lnTo>
                    <a:lnTo>
                      <a:pt x="954" y="1852"/>
                    </a:lnTo>
                    <a:lnTo>
                      <a:pt x="958" y="1858"/>
                    </a:lnTo>
                    <a:lnTo>
                      <a:pt x="960" y="1864"/>
                    </a:lnTo>
                    <a:lnTo>
                      <a:pt x="960" y="1870"/>
                    </a:lnTo>
                    <a:lnTo>
                      <a:pt x="960" y="1876"/>
                    </a:lnTo>
                    <a:lnTo>
                      <a:pt x="960" y="1883"/>
                    </a:lnTo>
                    <a:lnTo>
                      <a:pt x="958" y="1889"/>
                    </a:lnTo>
                    <a:lnTo>
                      <a:pt x="956" y="1895"/>
                    </a:lnTo>
                    <a:lnTo>
                      <a:pt x="953" y="1901"/>
                    </a:lnTo>
                    <a:lnTo>
                      <a:pt x="950" y="1906"/>
                    </a:lnTo>
                    <a:lnTo>
                      <a:pt x="946" y="1909"/>
                    </a:lnTo>
                    <a:lnTo>
                      <a:pt x="941" y="1913"/>
                    </a:lnTo>
                    <a:lnTo>
                      <a:pt x="938" y="1915"/>
                    </a:lnTo>
                    <a:lnTo>
                      <a:pt x="928" y="1920"/>
                    </a:lnTo>
                    <a:lnTo>
                      <a:pt x="918" y="1926"/>
                    </a:lnTo>
                    <a:lnTo>
                      <a:pt x="908" y="1934"/>
                    </a:lnTo>
                    <a:lnTo>
                      <a:pt x="900" y="1942"/>
                    </a:lnTo>
                    <a:lnTo>
                      <a:pt x="895" y="1947"/>
                    </a:lnTo>
                    <a:lnTo>
                      <a:pt x="891" y="1951"/>
                    </a:lnTo>
                    <a:lnTo>
                      <a:pt x="888" y="1953"/>
                    </a:lnTo>
                    <a:lnTo>
                      <a:pt x="883" y="1954"/>
                    </a:lnTo>
                    <a:lnTo>
                      <a:pt x="880" y="1956"/>
                    </a:lnTo>
                    <a:lnTo>
                      <a:pt x="876" y="1954"/>
                    </a:lnTo>
                    <a:lnTo>
                      <a:pt x="874" y="1953"/>
                    </a:lnTo>
                    <a:lnTo>
                      <a:pt x="870" y="1951"/>
                    </a:lnTo>
                    <a:lnTo>
                      <a:pt x="864" y="1945"/>
                    </a:lnTo>
                    <a:lnTo>
                      <a:pt x="857" y="1935"/>
                    </a:lnTo>
                    <a:lnTo>
                      <a:pt x="853" y="1932"/>
                    </a:lnTo>
                    <a:lnTo>
                      <a:pt x="849" y="1929"/>
                    </a:lnTo>
                    <a:lnTo>
                      <a:pt x="843" y="1927"/>
                    </a:lnTo>
                    <a:lnTo>
                      <a:pt x="838" y="1927"/>
                    </a:lnTo>
                    <a:lnTo>
                      <a:pt x="826" y="1928"/>
                    </a:lnTo>
                    <a:lnTo>
                      <a:pt x="814" y="1931"/>
                    </a:lnTo>
                    <a:lnTo>
                      <a:pt x="808" y="1932"/>
                    </a:lnTo>
                    <a:lnTo>
                      <a:pt x="802" y="1932"/>
                    </a:lnTo>
                    <a:lnTo>
                      <a:pt x="798" y="1931"/>
                    </a:lnTo>
                    <a:lnTo>
                      <a:pt x="793" y="1929"/>
                    </a:lnTo>
                    <a:lnTo>
                      <a:pt x="789" y="1926"/>
                    </a:lnTo>
                    <a:lnTo>
                      <a:pt x="786" y="1922"/>
                    </a:lnTo>
                    <a:lnTo>
                      <a:pt x="783" y="1918"/>
                    </a:lnTo>
                    <a:lnTo>
                      <a:pt x="782" y="1913"/>
                    </a:lnTo>
                    <a:lnTo>
                      <a:pt x="780" y="1908"/>
                    </a:lnTo>
                    <a:lnTo>
                      <a:pt x="778" y="1904"/>
                    </a:lnTo>
                    <a:lnTo>
                      <a:pt x="775" y="1903"/>
                    </a:lnTo>
                    <a:lnTo>
                      <a:pt x="773" y="1902"/>
                    </a:lnTo>
                    <a:lnTo>
                      <a:pt x="764" y="1901"/>
                    </a:lnTo>
                    <a:lnTo>
                      <a:pt x="756" y="1900"/>
                    </a:lnTo>
                    <a:lnTo>
                      <a:pt x="746" y="1899"/>
                    </a:lnTo>
                    <a:lnTo>
                      <a:pt x="737" y="1895"/>
                    </a:lnTo>
                    <a:lnTo>
                      <a:pt x="729" y="1891"/>
                    </a:lnTo>
                    <a:lnTo>
                      <a:pt x="721" y="1888"/>
                    </a:lnTo>
                    <a:lnTo>
                      <a:pt x="714" y="1884"/>
                    </a:lnTo>
                    <a:lnTo>
                      <a:pt x="707" y="1882"/>
                    </a:lnTo>
                    <a:lnTo>
                      <a:pt x="699" y="1881"/>
                    </a:lnTo>
                    <a:lnTo>
                      <a:pt x="691" y="1879"/>
                    </a:lnTo>
                    <a:lnTo>
                      <a:pt x="687" y="1879"/>
                    </a:lnTo>
                    <a:lnTo>
                      <a:pt x="683" y="1878"/>
                    </a:lnTo>
                    <a:lnTo>
                      <a:pt x="681" y="1876"/>
                    </a:lnTo>
                    <a:lnTo>
                      <a:pt x="677" y="1872"/>
                    </a:lnTo>
                    <a:lnTo>
                      <a:pt x="673" y="1866"/>
                    </a:lnTo>
                    <a:lnTo>
                      <a:pt x="668" y="1858"/>
                    </a:lnTo>
                    <a:lnTo>
                      <a:pt x="664" y="1847"/>
                    </a:lnTo>
                    <a:lnTo>
                      <a:pt x="661" y="1838"/>
                    </a:lnTo>
                    <a:lnTo>
                      <a:pt x="658" y="1833"/>
                    </a:lnTo>
                    <a:lnTo>
                      <a:pt x="656" y="1828"/>
                    </a:lnTo>
                    <a:lnTo>
                      <a:pt x="654" y="1826"/>
                    </a:lnTo>
                    <a:lnTo>
                      <a:pt x="651" y="1824"/>
                    </a:lnTo>
                    <a:lnTo>
                      <a:pt x="642" y="1821"/>
                    </a:lnTo>
                    <a:lnTo>
                      <a:pt x="629" y="1821"/>
                    </a:lnTo>
                    <a:lnTo>
                      <a:pt x="613" y="1821"/>
                    </a:lnTo>
                    <a:lnTo>
                      <a:pt x="599" y="1821"/>
                    </a:lnTo>
                    <a:lnTo>
                      <a:pt x="594" y="1820"/>
                    </a:lnTo>
                    <a:lnTo>
                      <a:pt x="589" y="1819"/>
                    </a:lnTo>
                    <a:lnTo>
                      <a:pt x="586" y="1815"/>
                    </a:lnTo>
                    <a:lnTo>
                      <a:pt x="584" y="1812"/>
                    </a:lnTo>
                    <a:lnTo>
                      <a:pt x="579" y="1805"/>
                    </a:lnTo>
                    <a:lnTo>
                      <a:pt x="574" y="1795"/>
                    </a:lnTo>
                    <a:lnTo>
                      <a:pt x="572" y="1792"/>
                    </a:lnTo>
                    <a:lnTo>
                      <a:pt x="568" y="1789"/>
                    </a:lnTo>
                    <a:lnTo>
                      <a:pt x="565" y="1789"/>
                    </a:lnTo>
                    <a:lnTo>
                      <a:pt x="562" y="1789"/>
                    </a:lnTo>
                    <a:lnTo>
                      <a:pt x="559" y="1790"/>
                    </a:lnTo>
                    <a:lnTo>
                      <a:pt x="555" y="1792"/>
                    </a:lnTo>
                    <a:lnTo>
                      <a:pt x="550" y="1795"/>
                    </a:lnTo>
                    <a:lnTo>
                      <a:pt x="548" y="1800"/>
                    </a:lnTo>
                    <a:lnTo>
                      <a:pt x="540" y="1808"/>
                    </a:lnTo>
                    <a:lnTo>
                      <a:pt x="532" y="1815"/>
                    </a:lnTo>
                    <a:lnTo>
                      <a:pt x="524" y="1820"/>
                    </a:lnTo>
                    <a:lnTo>
                      <a:pt x="517" y="1822"/>
                    </a:lnTo>
                    <a:lnTo>
                      <a:pt x="513" y="1825"/>
                    </a:lnTo>
                    <a:lnTo>
                      <a:pt x="510" y="1828"/>
                    </a:lnTo>
                    <a:lnTo>
                      <a:pt x="507" y="1833"/>
                    </a:lnTo>
                    <a:lnTo>
                      <a:pt x="505" y="1839"/>
                    </a:lnTo>
                    <a:lnTo>
                      <a:pt x="500" y="1852"/>
                    </a:lnTo>
                    <a:lnTo>
                      <a:pt x="494" y="1865"/>
                    </a:lnTo>
                    <a:lnTo>
                      <a:pt x="490" y="1871"/>
                    </a:lnTo>
                    <a:lnTo>
                      <a:pt x="486" y="1876"/>
                    </a:lnTo>
                    <a:lnTo>
                      <a:pt x="481" y="1879"/>
                    </a:lnTo>
                    <a:lnTo>
                      <a:pt x="477" y="1882"/>
                    </a:lnTo>
                    <a:lnTo>
                      <a:pt x="467" y="1884"/>
                    </a:lnTo>
                    <a:lnTo>
                      <a:pt x="456" y="1885"/>
                    </a:lnTo>
                    <a:lnTo>
                      <a:pt x="452" y="1887"/>
                    </a:lnTo>
                    <a:lnTo>
                      <a:pt x="447" y="1889"/>
                    </a:lnTo>
                    <a:lnTo>
                      <a:pt x="443" y="1891"/>
                    </a:lnTo>
                    <a:lnTo>
                      <a:pt x="439" y="1895"/>
                    </a:lnTo>
                    <a:lnTo>
                      <a:pt x="431" y="1904"/>
                    </a:lnTo>
                    <a:lnTo>
                      <a:pt x="425" y="1913"/>
                    </a:lnTo>
                    <a:lnTo>
                      <a:pt x="419" y="1920"/>
                    </a:lnTo>
                    <a:lnTo>
                      <a:pt x="414" y="1923"/>
                    </a:lnTo>
                    <a:lnTo>
                      <a:pt x="408" y="1926"/>
                    </a:lnTo>
                    <a:lnTo>
                      <a:pt x="402" y="1927"/>
                    </a:lnTo>
                    <a:lnTo>
                      <a:pt x="396" y="1929"/>
                    </a:lnTo>
                    <a:lnTo>
                      <a:pt x="392" y="1932"/>
                    </a:lnTo>
                    <a:lnTo>
                      <a:pt x="389" y="1937"/>
                    </a:lnTo>
                    <a:lnTo>
                      <a:pt x="385" y="1944"/>
                    </a:lnTo>
                    <a:lnTo>
                      <a:pt x="383" y="1946"/>
                    </a:lnTo>
                    <a:lnTo>
                      <a:pt x="379" y="1948"/>
                    </a:lnTo>
                    <a:lnTo>
                      <a:pt x="377" y="1950"/>
                    </a:lnTo>
                    <a:lnTo>
                      <a:pt x="374" y="1948"/>
                    </a:lnTo>
                    <a:lnTo>
                      <a:pt x="368" y="1946"/>
                    </a:lnTo>
                    <a:lnTo>
                      <a:pt x="365" y="1941"/>
                    </a:lnTo>
                    <a:lnTo>
                      <a:pt x="361" y="1935"/>
                    </a:lnTo>
                    <a:lnTo>
                      <a:pt x="356" y="1929"/>
                    </a:lnTo>
                    <a:lnTo>
                      <a:pt x="352" y="1926"/>
                    </a:lnTo>
                    <a:lnTo>
                      <a:pt x="347" y="1922"/>
                    </a:lnTo>
                    <a:lnTo>
                      <a:pt x="342" y="1920"/>
                    </a:lnTo>
                    <a:lnTo>
                      <a:pt x="337" y="1918"/>
                    </a:lnTo>
                    <a:lnTo>
                      <a:pt x="333" y="1913"/>
                    </a:lnTo>
                    <a:lnTo>
                      <a:pt x="327" y="1907"/>
                    </a:lnTo>
                    <a:lnTo>
                      <a:pt x="323" y="1902"/>
                    </a:lnTo>
                    <a:lnTo>
                      <a:pt x="320" y="1900"/>
                    </a:lnTo>
                    <a:lnTo>
                      <a:pt x="315" y="1897"/>
                    </a:lnTo>
                    <a:lnTo>
                      <a:pt x="310" y="1896"/>
                    </a:lnTo>
                    <a:lnTo>
                      <a:pt x="307" y="1895"/>
                    </a:lnTo>
                    <a:lnTo>
                      <a:pt x="304" y="1894"/>
                    </a:lnTo>
                    <a:lnTo>
                      <a:pt x="302" y="1893"/>
                    </a:lnTo>
                    <a:lnTo>
                      <a:pt x="301" y="1888"/>
                    </a:lnTo>
                    <a:lnTo>
                      <a:pt x="299" y="1882"/>
                    </a:lnTo>
                    <a:lnTo>
                      <a:pt x="298" y="1876"/>
                    </a:lnTo>
                    <a:lnTo>
                      <a:pt x="299" y="1870"/>
                    </a:lnTo>
                    <a:lnTo>
                      <a:pt x="299" y="1865"/>
                    </a:lnTo>
                    <a:lnTo>
                      <a:pt x="303" y="1856"/>
                    </a:lnTo>
                    <a:lnTo>
                      <a:pt x="307" y="1846"/>
                    </a:lnTo>
                    <a:lnTo>
                      <a:pt x="310" y="1837"/>
                    </a:lnTo>
                    <a:lnTo>
                      <a:pt x="316" y="1828"/>
                    </a:lnTo>
                    <a:lnTo>
                      <a:pt x="326" y="1815"/>
                    </a:lnTo>
                    <a:lnTo>
                      <a:pt x="337" y="1801"/>
                    </a:lnTo>
                    <a:lnTo>
                      <a:pt x="349" y="1788"/>
                    </a:lnTo>
                    <a:lnTo>
                      <a:pt x="359" y="1776"/>
                    </a:lnTo>
                    <a:lnTo>
                      <a:pt x="360" y="1773"/>
                    </a:lnTo>
                    <a:lnTo>
                      <a:pt x="362" y="1767"/>
                    </a:lnTo>
                    <a:lnTo>
                      <a:pt x="362" y="1762"/>
                    </a:lnTo>
                    <a:lnTo>
                      <a:pt x="362" y="1761"/>
                    </a:lnTo>
                    <a:lnTo>
                      <a:pt x="361" y="1759"/>
                    </a:lnTo>
                    <a:lnTo>
                      <a:pt x="360" y="1759"/>
                    </a:lnTo>
                    <a:lnTo>
                      <a:pt x="351" y="1757"/>
                    </a:lnTo>
                    <a:lnTo>
                      <a:pt x="341" y="1751"/>
                    </a:lnTo>
                    <a:lnTo>
                      <a:pt x="339" y="1748"/>
                    </a:lnTo>
                    <a:lnTo>
                      <a:pt x="336" y="1743"/>
                    </a:lnTo>
                    <a:lnTo>
                      <a:pt x="337" y="1738"/>
                    </a:lnTo>
                    <a:lnTo>
                      <a:pt x="340" y="1732"/>
                    </a:lnTo>
                    <a:lnTo>
                      <a:pt x="341" y="1730"/>
                    </a:lnTo>
                    <a:lnTo>
                      <a:pt x="343" y="1729"/>
                    </a:lnTo>
                    <a:lnTo>
                      <a:pt x="347" y="1729"/>
                    </a:lnTo>
                    <a:lnTo>
                      <a:pt x="351" y="1729"/>
                    </a:lnTo>
                    <a:lnTo>
                      <a:pt x="361" y="1729"/>
                    </a:lnTo>
                    <a:lnTo>
                      <a:pt x="373" y="1727"/>
                    </a:lnTo>
                    <a:lnTo>
                      <a:pt x="376" y="1725"/>
                    </a:lnTo>
                    <a:lnTo>
                      <a:pt x="378" y="1721"/>
                    </a:lnTo>
                    <a:lnTo>
                      <a:pt x="379" y="1717"/>
                    </a:lnTo>
                    <a:lnTo>
                      <a:pt x="380" y="1712"/>
                    </a:lnTo>
                    <a:lnTo>
                      <a:pt x="381" y="1701"/>
                    </a:lnTo>
                    <a:lnTo>
                      <a:pt x="383" y="1696"/>
                    </a:lnTo>
                    <a:lnTo>
                      <a:pt x="385" y="1694"/>
                    </a:lnTo>
                    <a:lnTo>
                      <a:pt x="389" y="1694"/>
                    </a:lnTo>
                    <a:lnTo>
                      <a:pt x="392" y="1694"/>
                    </a:lnTo>
                    <a:lnTo>
                      <a:pt x="396" y="1696"/>
                    </a:lnTo>
                    <a:lnTo>
                      <a:pt x="403" y="1700"/>
                    </a:lnTo>
                    <a:lnTo>
                      <a:pt x="408" y="1704"/>
                    </a:lnTo>
                    <a:lnTo>
                      <a:pt x="410" y="1705"/>
                    </a:lnTo>
                    <a:lnTo>
                      <a:pt x="412" y="1705"/>
                    </a:lnTo>
                    <a:lnTo>
                      <a:pt x="414" y="1704"/>
                    </a:lnTo>
                    <a:lnTo>
                      <a:pt x="415" y="1702"/>
                    </a:lnTo>
                    <a:lnTo>
                      <a:pt x="417" y="1696"/>
                    </a:lnTo>
                    <a:lnTo>
                      <a:pt x="417" y="1689"/>
                    </a:lnTo>
                    <a:lnTo>
                      <a:pt x="418" y="1681"/>
                    </a:lnTo>
                    <a:lnTo>
                      <a:pt x="419" y="1674"/>
                    </a:lnTo>
                    <a:lnTo>
                      <a:pt x="419" y="1670"/>
                    </a:lnTo>
                    <a:lnTo>
                      <a:pt x="419" y="1667"/>
                    </a:lnTo>
                    <a:lnTo>
                      <a:pt x="418" y="1663"/>
                    </a:lnTo>
                    <a:lnTo>
                      <a:pt x="417" y="1661"/>
                    </a:lnTo>
                    <a:lnTo>
                      <a:pt x="414" y="1658"/>
                    </a:lnTo>
                    <a:lnTo>
                      <a:pt x="408" y="1657"/>
                    </a:lnTo>
                    <a:lnTo>
                      <a:pt x="402" y="1656"/>
                    </a:lnTo>
                    <a:lnTo>
                      <a:pt x="395" y="1655"/>
                    </a:lnTo>
                    <a:lnTo>
                      <a:pt x="380" y="1656"/>
                    </a:lnTo>
                    <a:lnTo>
                      <a:pt x="366" y="1657"/>
                    </a:lnTo>
                    <a:lnTo>
                      <a:pt x="360" y="1658"/>
                    </a:lnTo>
                    <a:lnTo>
                      <a:pt x="356" y="1658"/>
                    </a:lnTo>
                    <a:lnTo>
                      <a:pt x="353" y="1658"/>
                    </a:lnTo>
                    <a:lnTo>
                      <a:pt x="352" y="1657"/>
                    </a:lnTo>
                    <a:lnTo>
                      <a:pt x="349" y="1651"/>
                    </a:lnTo>
                    <a:lnTo>
                      <a:pt x="348" y="1642"/>
                    </a:lnTo>
                    <a:lnTo>
                      <a:pt x="347" y="1632"/>
                    </a:lnTo>
                    <a:lnTo>
                      <a:pt x="345" y="1626"/>
                    </a:lnTo>
                    <a:lnTo>
                      <a:pt x="340" y="1620"/>
                    </a:lnTo>
                    <a:lnTo>
                      <a:pt x="334" y="1616"/>
                    </a:lnTo>
                    <a:lnTo>
                      <a:pt x="329" y="1611"/>
                    </a:lnTo>
                    <a:lnTo>
                      <a:pt x="326" y="1604"/>
                    </a:lnTo>
                    <a:lnTo>
                      <a:pt x="323" y="1595"/>
                    </a:lnTo>
                    <a:lnTo>
                      <a:pt x="322" y="1585"/>
                    </a:lnTo>
                    <a:lnTo>
                      <a:pt x="322" y="1576"/>
                    </a:lnTo>
                    <a:lnTo>
                      <a:pt x="323" y="1567"/>
                    </a:lnTo>
                    <a:lnTo>
                      <a:pt x="323" y="1565"/>
                    </a:lnTo>
                    <a:lnTo>
                      <a:pt x="324" y="1561"/>
                    </a:lnTo>
                    <a:lnTo>
                      <a:pt x="326" y="1557"/>
                    </a:lnTo>
                    <a:lnTo>
                      <a:pt x="324" y="1553"/>
                    </a:lnTo>
                    <a:lnTo>
                      <a:pt x="322" y="1548"/>
                    </a:lnTo>
                    <a:lnTo>
                      <a:pt x="317" y="1544"/>
                    </a:lnTo>
                    <a:lnTo>
                      <a:pt x="314" y="1543"/>
                    </a:lnTo>
                    <a:lnTo>
                      <a:pt x="310" y="1542"/>
                    </a:lnTo>
                    <a:lnTo>
                      <a:pt x="307" y="1544"/>
                    </a:lnTo>
                    <a:lnTo>
                      <a:pt x="301" y="1551"/>
                    </a:lnTo>
                    <a:lnTo>
                      <a:pt x="295" y="1556"/>
                    </a:lnTo>
                    <a:lnTo>
                      <a:pt x="285" y="1561"/>
                    </a:lnTo>
                    <a:lnTo>
                      <a:pt x="279" y="1565"/>
                    </a:lnTo>
                    <a:lnTo>
                      <a:pt x="276" y="1565"/>
                    </a:lnTo>
                    <a:lnTo>
                      <a:pt x="273" y="1563"/>
                    </a:lnTo>
                    <a:lnTo>
                      <a:pt x="272" y="1562"/>
                    </a:lnTo>
                    <a:lnTo>
                      <a:pt x="272" y="1560"/>
                    </a:lnTo>
                    <a:lnTo>
                      <a:pt x="272" y="1556"/>
                    </a:lnTo>
                    <a:lnTo>
                      <a:pt x="272" y="1549"/>
                    </a:lnTo>
                    <a:lnTo>
                      <a:pt x="273" y="1540"/>
                    </a:lnTo>
                    <a:lnTo>
                      <a:pt x="272" y="1536"/>
                    </a:lnTo>
                    <a:lnTo>
                      <a:pt x="272" y="1534"/>
                    </a:lnTo>
                    <a:lnTo>
                      <a:pt x="270" y="1530"/>
                    </a:lnTo>
                    <a:lnTo>
                      <a:pt x="269" y="1528"/>
                    </a:lnTo>
                    <a:lnTo>
                      <a:pt x="263" y="1523"/>
                    </a:lnTo>
                    <a:lnTo>
                      <a:pt x="257" y="1518"/>
                    </a:lnTo>
                    <a:lnTo>
                      <a:pt x="244" y="1511"/>
                    </a:lnTo>
                    <a:lnTo>
                      <a:pt x="236" y="1504"/>
                    </a:lnTo>
                    <a:lnTo>
                      <a:pt x="234" y="1500"/>
                    </a:lnTo>
                    <a:lnTo>
                      <a:pt x="233" y="1496"/>
                    </a:lnTo>
                    <a:lnTo>
                      <a:pt x="233" y="1491"/>
                    </a:lnTo>
                    <a:lnTo>
                      <a:pt x="233" y="1485"/>
                    </a:lnTo>
                    <a:lnTo>
                      <a:pt x="234" y="1480"/>
                    </a:lnTo>
                    <a:lnTo>
                      <a:pt x="235" y="1475"/>
                    </a:lnTo>
                    <a:lnTo>
                      <a:pt x="238" y="1471"/>
                    </a:lnTo>
                    <a:lnTo>
                      <a:pt x="240" y="1467"/>
                    </a:lnTo>
                    <a:lnTo>
                      <a:pt x="248" y="1459"/>
                    </a:lnTo>
                    <a:lnTo>
                      <a:pt x="260" y="1447"/>
                    </a:lnTo>
                    <a:lnTo>
                      <a:pt x="265" y="1440"/>
                    </a:lnTo>
                    <a:lnTo>
                      <a:pt x="270" y="1433"/>
                    </a:lnTo>
                    <a:lnTo>
                      <a:pt x="273" y="1427"/>
                    </a:lnTo>
                    <a:lnTo>
                      <a:pt x="276" y="1421"/>
                    </a:lnTo>
                    <a:lnTo>
                      <a:pt x="276" y="1410"/>
                    </a:lnTo>
                    <a:lnTo>
                      <a:pt x="277" y="1397"/>
                    </a:lnTo>
                    <a:lnTo>
                      <a:pt x="279" y="1385"/>
                    </a:lnTo>
                    <a:lnTo>
                      <a:pt x="283" y="1376"/>
                    </a:lnTo>
                    <a:lnTo>
                      <a:pt x="288" y="1365"/>
                    </a:lnTo>
                    <a:lnTo>
                      <a:pt x="292" y="1354"/>
                    </a:lnTo>
                    <a:lnTo>
                      <a:pt x="296" y="1341"/>
                    </a:lnTo>
                    <a:lnTo>
                      <a:pt x="298" y="1329"/>
                    </a:lnTo>
                    <a:lnTo>
                      <a:pt x="298" y="1323"/>
                    </a:lnTo>
                    <a:lnTo>
                      <a:pt x="301" y="1320"/>
                    </a:lnTo>
                    <a:lnTo>
                      <a:pt x="302" y="1317"/>
                    </a:lnTo>
                    <a:lnTo>
                      <a:pt x="305" y="1316"/>
                    </a:lnTo>
                    <a:lnTo>
                      <a:pt x="311" y="1314"/>
                    </a:lnTo>
                    <a:lnTo>
                      <a:pt x="316" y="1311"/>
                    </a:lnTo>
                    <a:lnTo>
                      <a:pt x="318" y="1309"/>
                    </a:lnTo>
                    <a:lnTo>
                      <a:pt x="321" y="1305"/>
                    </a:lnTo>
                    <a:lnTo>
                      <a:pt x="322" y="1301"/>
                    </a:lnTo>
                    <a:lnTo>
                      <a:pt x="324" y="1295"/>
                    </a:lnTo>
                    <a:lnTo>
                      <a:pt x="327" y="1284"/>
                    </a:lnTo>
                    <a:lnTo>
                      <a:pt x="329" y="1273"/>
                    </a:lnTo>
                    <a:lnTo>
                      <a:pt x="332" y="1259"/>
                    </a:lnTo>
                    <a:lnTo>
                      <a:pt x="335" y="1242"/>
                    </a:lnTo>
                    <a:lnTo>
                      <a:pt x="337" y="1235"/>
                    </a:lnTo>
                    <a:lnTo>
                      <a:pt x="342" y="1229"/>
                    </a:lnTo>
                    <a:lnTo>
                      <a:pt x="348" y="1225"/>
                    </a:lnTo>
                    <a:lnTo>
                      <a:pt x="354" y="1219"/>
                    </a:lnTo>
                    <a:lnTo>
                      <a:pt x="361" y="1211"/>
                    </a:lnTo>
                    <a:lnTo>
                      <a:pt x="371" y="1206"/>
                    </a:lnTo>
                    <a:lnTo>
                      <a:pt x="378" y="1200"/>
                    </a:lnTo>
                    <a:lnTo>
                      <a:pt x="385" y="1196"/>
                    </a:lnTo>
                    <a:lnTo>
                      <a:pt x="393" y="1192"/>
                    </a:lnTo>
                    <a:lnTo>
                      <a:pt x="397" y="1189"/>
                    </a:lnTo>
                    <a:lnTo>
                      <a:pt x="397" y="1184"/>
                    </a:lnTo>
                    <a:lnTo>
                      <a:pt x="397" y="1177"/>
                    </a:lnTo>
                    <a:lnTo>
                      <a:pt x="395" y="1166"/>
                    </a:lnTo>
                    <a:lnTo>
                      <a:pt x="392" y="1157"/>
                    </a:lnTo>
                    <a:lnTo>
                      <a:pt x="387" y="1146"/>
                    </a:lnTo>
                    <a:lnTo>
                      <a:pt x="381" y="1134"/>
                    </a:lnTo>
                    <a:lnTo>
                      <a:pt x="376" y="1121"/>
                    </a:lnTo>
                    <a:lnTo>
                      <a:pt x="368" y="1109"/>
                    </a:lnTo>
                    <a:lnTo>
                      <a:pt x="361" y="1099"/>
                    </a:lnTo>
                    <a:lnTo>
                      <a:pt x="353" y="1090"/>
                    </a:lnTo>
                    <a:lnTo>
                      <a:pt x="343" y="1083"/>
                    </a:lnTo>
                    <a:lnTo>
                      <a:pt x="334" y="1076"/>
                    </a:lnTo>
                    <a:lnTo>
                      <a:pt x="326" y="1069"/>
                    </a:lnTo>
                    <a:lnTo>
                      <a:pt x="321" y="1063"/>
                    </a:lnTo>
                    <a:lnTo>
                      <a:pt x="317" y="1055"/>
                    </a:lnTo>
                    <a:lnTo>
                      <a:pt x="313" y="1046"/>
                    </a:lnTo>
                    <a:lnTo>
                      <a:pt x="310" y="1040"/>
                    </a:lnTo>
                    <a:lnTo>
                      <a:pt x="307" y="1037"/>
                    </a:lnTo>
                    <a:lnTo>
                      <a:pt x="302" y="1034"/>
                    </a:lnTo>
                    <a:lnTo>
                      <a:pt x="298" y="1032"/>
                    </a:lnTo>
                    <a:lnTo>
                      <a:pt x="295" y="1031"/>
                    </a:lnTo>
                    <a:lnTo>
                      <a:pt x="291" y="1031"/>
                    </a:lnTo>
                    <a:lnTo>
                      <a:pt x="289" y="1031"/>
                    </a:lnTo>
                    <a:lnTo>
                      <a:pt x="286" y="1032"/>
                    </a:lnTo>
                    <a:lnTo>
                      <a:pt x="272" y="1047"/>
                    </a:lnTo>
                    <a:lnTo>
                      <a:pt x="257" y="1063"/>
                    </a:lnTo>
                    <a:lnTo>
                      <a:pt x="253" y="1065"/>
                    </a:lnTo>
                    <a:lnTo>
                      <a:pt x="248" y="1066"/>
                    </a:lnTo>
                    <a:lnTo>
                      <a:pt x="244" y="1068"/>
                    </a:lnTo>
                    <a:lnTo>
                      <a:pt x="238" y="1068"/>
                    </a:lnTo>
                    <a:lnTo>
                      <a:pt x="228" y="1066"/>
                    </a:lnTo>
                    <a:lnTo>
                      <a:pt x="219" y="1064"/>
                    </a:lnTo>
                    <a:lnTo>
                      <a:pt x="210" y="1061"/>
                    </a:lnTo>
                    <a:lnTo>
                      <a:pt x="202" y="1059"/>
                    </a:lnTo>
                    <a:lnTo>
                      <a:pt x="194" y="1061"/>
                    </a:lnTo>
                    <a:lnTo>
                      <a:pt x="185" y="1063"/>
                    </a:lnTo>
                    <a:lnTo>
                      <a:pt x="181" y="1065"/>
                    </a:lnTo>
                    <a:lnTo>
                      <a:pt x="177" y="1070"/>
                    </a:lnTo>
                    <a:lnTo>
                      <a:pt x="173" y="1075"/>
                    </a:lnTo>
                    <a:lnTo>
                      <a:pt x="170" y="1080"/>
                    </a:lnTo>
                    <a:lnTo>
                      <a:pt x="166" y="1087"/>
                    </a:lnTo>
                    <a:lnTo>
                      <a:pt x="164" y="1090"/>
                    </a:lnTo>
                    <a:lnTo>
                      <a:pt x="160" y="1094"/>
                    </a:lnTo>
                    <a:lnTo>
                      <a:pt x="158" y="1096"/>
                    </a:lnTo>
                    <a:lnTo>
                      <a:pt x="150" y="1099"/>
                    </a:lnTo>
                    <a:lnTo>
                      <a:pt x="137" y="1100"/>
                    </a:lnTo>
                    <a:lnTo>
                      <a:pt x="122" y="1101"/>
                    </a:lnTo>
                    <a:lnTo>
                      <a:pt x="108" y="1101"/>
                    </a:lnTo>
                    <a:lnTo>
                      <a:pt x="95" y="1099"/>
                    </a:lnTo>
                    <a:lnTo>
                      <a:pt x="85" y="1096"/>
                    </a:lnTo>
                    <a:lnTo>
                      <a:pt x="77" y="1091"/>
                    </a:lnTo>
                    <a:lnTo>
                      <a:pt x="66" y="1084"/>
                    </a:lnTo>
                    <a:lnTo>
                      <a:pt x="55" y="1077"/>
                    </a:lnTo>
                    <a:lnTo>
                      <a:pt x="44" y="1069"/>
                    </a:lnTo>
                    <a:lnTo>
                      <a:pt x="43" y="1065"/>
                    </a:lnTo>
                    <a:lnTo>
                      <a:pt x="43" y="1062"/>
                    </a:lnTo>
                    <a:lnTo>
                      <a:pt x="43" y="1058"/>
                    </a:lnTo>
                    <a:lnTo>
                      <a:pt x="44" y="1056"/>
                    </a:lnTo>
                    <a:lnTo>
                      <a:pt x="47" y="1045"/>
                    </a:lnTo>
                    <a:lnTo>
                      <a:pt x="49" y="1032"/>
                    </a:lnTo>
                    <a:lnTo>
                      <a:pt x="49" y="1026"/>
                    </a:lnTo>
                    <a:lnTo>
                      <a:pt x="47" y="1019"/>
                    </a:lnTo>
                    <a:lnTo>
                      <a:pt x="45" y="1012"/>
                    </a:lnTo>
                    <a:lnTo>
                      <a:pt x="43" y="1005"/>
                    </a:lnTo>
                    <a:lnTo>
                      <a:pt x="38" y="990"/>
                    </a:lnTo>
                    <a:lnTo>
                      <a:pt x="34" y="980"/>
                    </a:lnTo>
                    <a:lnTo>
                      <a:pt x="33" y="974"/>
                    </a:lnTo>
                    <a:lnTo>
                      <a:pt x="33" y="969"/>
                    </a:lnTo>
                    <a:lnTo>
                      <a:pt x="34" y="963"/>
                    </a:lnTo>
                    <a:lnTo>
                      <a:pt x="36" y="958"/>
                    </a:lnTo>
                    <a:lnTo>
                      <a:pt x="39" y="950"/>
                    </a:lnTo>
                    <a:lnTo>
                      <a:pt x="45" y="943"/>
                    </a:lnTo>
                    <a:lnTo>
                      <a:pt x="50" y="938"/>
                    </a:lnTo>
                    <a:lnTo>
                      <a:pt x="55" y="933"/>
                    </a:lnTo>
                    <a:lnTo>
                      <a:pt x="56" y="930"/>
                    </a:lnTo>
                    <a:lnTo>
                      <a:pt x="57" y="926"/>
                    </a:lnTo>
                    <a:lnTo>
                      <a:pt x="57" y="921"/>
                    </a:lnTo>
                    <a:lnTo>
                      <a:pt x="56" y="916"/>
                    </a:lnTo>
                    <a:lnTo>
                      <a:pt x="53" y="904"/>
                    </a:lnTo>
                    <a:lnTo>
                      <a:pt x="50" y="892"/>
                    </a:lnTo>
                    <a:lnTo>
                      <a:pt x="45" y="882"/>
                    </a:lnTo>
                    <a:lnTo>
                      <a:pt x="39" y="875"/>
                    </a:lnTo>
                    <a:lnTo>
                      <a:pt x="34" y="870"/>
                    </a:lnTo>
                    <a:lnTo>
                      <a:pt x="30" y="867"/>
                    </a:lnTo>
                    <a:lnTo>
                      <a:pt x="26" y="866"/>
                    </a:lnTo>
                    <a:lnTo>
                      <a:pt x="21" y="867"/>
                    </a:lnTo>
                    <a:lnTo>
                      <a:pt x="17" y="868"/>
                    </a:lnTo>
                    <a:lnTo>
                      <a:pt x="12" y="873"/>
                    </a:lnTo>
                    <a:lnTo>
                      <a:pt x="8" y="878"/>
                    </a:lnTo>
                    <a:lnTo>
                      <a:pt x="6" y="879"/>
                    </a:lnTo>
                    <a:lnTo>
                      <a:pt x="3" y="878"/>
                    </a:lnTo>
                    <a:lnTo>
                      <a:pt x="1" y="873"/>
                    </a:lnTo>
                    <a:lnTo>
                      <a:pt x="0" y="870"/>
                    </a:lnTo>
                    <a:lnTo>
                      <a:pt x="0" y="867"/>
                    </a:lnTo>
                    <a:lnTo>
                      <a:pt x="1" y="864"/>
                    </a:lnTo>
                    <a:lnTo>
                      <a:pt x="2" y="864"/>
                    </a:lnTo>
                    <a:lnTo>
                      <a:pt x="9" y="863"/>
                    </a:lnTo>
                    <a:lnTo>
                      <a:pt x="15" y="861"/>
                    </a:lnTo>
                    <a:lnTo>
                      <a:pt x="17" y="860"/>
                    </a:lnTo>
                    <a:lnTo>
                      <a:pt x="18" y="857"/>
                    </a:lnTo>
                    <a:lnTo>
                      <a:pt x="17" y="854"/>
                    </a:lnTo>
                    <a:lnTo>
                      <a:pt x="13" y="849"/>
                    </a:lnTo>
                    <a:lnTo>
                      <a:pt x="11" y="847"/>
                    </a:lnTo>
                    <a:lnTo>
                      <a:pt x="9" y="844"/>
                    </a:lnTo>
                    <a:lnTo>
                      <a:pt x="9" y="843"/>
                    </a:lnTo>
                    <a:lnTo>
                      <a:pt x="9" y="841"/>
                    </a:lnTo>
                    <a:lnTo>
                      <a:pt x="12" y="837"/>
                    </a:lnTo>
                    <a:lnTo>
                      <a:pt x="17" y="835"/>
                    </a:lnTo>
                    <a:lnTo>
                      <a:pt x="28" y="828"/>
                    </a:lnTo>
                    <a:lnTo>
                      <a:pt x="40" y="819"/>
                    </a:lnTo>
                    <a:lnTo>
                      <a:pt x="53" y="805"/>
                    </a:lnTo>
                    <a:lnTo>
                      <a:pt x="68" y="791"/>
                    </a:lnTo>
                    <a:lnTo>
                      <a:pt x="83" y="774"/>
                    </a:lnTo>
                    <a:lnTo>
                      <a:pt x="96" y="760"/>
                    </a:lnTo>
                    <a:lnTo>
                      <a:pt x="107" y="747"/>
                    </a:lnTo>
                    <a:lnTo>
                      <a:pt x="114" y="735"/>
                    </a:lnTo>
                    <a:lnTo>
                      <a:pt x="119" y="724"/>
                    </a:lnTo>
                    <a:lnTo>
                      <a:pt x="121" y="713"/>
                    </a:lnTo>
                    <a:lnTo>
                      <a:pt x="122" y="709"/>
                    </a:lnTo>
                    <a:lnTo>
                      <a:pt x="125" y="704"/>
                    </a:lnTo>
                    <a:lnTo>
                      <a:pt x="127" y="702"/>
                    </a:lnTo>
                    <a:lnTo>
                      <a:pt x="129" y="699"/>
                    </a:lnTo>
                    <a:lnTo>
                      <a:pt x="132" y="699"/>
                    </a:lnTo>
                    <a:lnTo>
                      <a:pt x="134" y="699"/>
                    </a:lnTo>
                    <a:lnTo>
                      <a:pt x="138" y="699"/>
                    </a:lnTo>
                    <a:lnTo>
                      <a:pt x="141" y="700"/>
                    </a:lnTo>
                    <a:lnTo>
                      <a:pt x="150" y="705"/>
                    </a:lnTo>
                    <a:lnTo>
                      <a:pt x="159" y="710"/>
                    </a:lnTo>
                    <a:lnTo>
                      <a:pt x="164" y="712"/>
                    </a:lnTo>
                    <a:lnTo>
                      <a:pt x="167" y="716"/>
                    </a:lnTo>
                    <a:lnTo>
                      <a:pt x="171" y="718"/>
                    </a:lnTo>
                    <a:lnTo>
                      <a:pt x="172" y="721"/>
                    </a:lnTo>
                    <a:lnTo>
                      <a:pt x="173" y="728"/>
                    </a:lnTo>
                    <a:lnTo>
                      <a:pt x="177" y="734"/>
                    </a:lnTo>
                    <a:lnTo>
                      <a:pt x="181" y="740"/>
                    </a:lnTo>
                    <a:lnTo>
                      <a:pt x="184" y="743"/>
                    </a:lnTo>
                    <a:lnTo>
                      <a:pt x="196" y="752"/>
                    </a:lnTo>
                    <a:lnTo>
                      <a:pt x="207" y="762"/>
                    </a:lnTo>
                    <a:lnTo>
                      <a:pt x="213" y="772"/>
                    </a:lnTo>
                    <a:lnTo>
                      <a:pt x="219" y="781"/>
                    </a:lnTo>
                    <a:lnTo>
                      <a:pt x="222" y="785"/>
                    </a:lnTo>
                    <a:lnTo>
                      <a:pt x="227" y="787"/>
                    </a:lnTo>
                    <a:lnTo>
                      <a:pt x="230" y="787"/>
                    </a:lnTo>
                    <a:lnTo>
                      <a:pt x="234" y="786"/>
                    </a:lnTo>
                    <a:lnTo>
                      <a:pt x="240" y="780"/>
                    </a:lnTo>
                    <a:lnTo>
                      <a:pt x="246" y="774"/>
                    </a:lnTo>
                    <a:lnTo>
                      <a:pt x="258" y="760"/>
                    </a:lnTo>
                    <a:lnTo>
                      <a:pt x="270" y="746"/>
                    </a:lnTo>
                    <a:lnTo>
                      <a:pt x="279" y="732"/>
                    </a:lnTo>
                    <a:lnTo>
                      <a:pt x="288" y="722"/>
                    </a:lnTo>
                    <a:lnTo>
                      <a:pt x="291" y="717"/>
                    </a:lnTo>
                    <a:lnTo>
                      <a:pt x="296" y="713"/>
                    </a:lnTo>
                    <a:lnTo>
                      <a:pt x="299" y="711"/>
                    </a:lnTo>
                    <a:lnTo>
                      <a:pt x="304" y="709"/>
                    </a:lnTo>
                    <a:lnTo>
                      <a:pt x="308" y="708"/>
                    </a:lnTo>
                    <a:lnTo>
                      <a:pt x="313" y="708"/>
                    </a:lnTo>
                    <a:lnTo>
                      <a:pt x="317" y="710"/>
                    </a:lnTo>
                    <a:lnTo>
                      <a:pt x="322" y="712"/>
                    </a:lnTo>
                    <a:lnTo>
                      <a:pt x="333" y="719"/>
                    </a:lnTo>
                    <a:lnTo>
                      <a:pt x="343" y="730"/>
                    </a:lnTo>
                    <a:lnTo>
                      <a:pt x="348" y="737"/>
                    </a:lnTo>
                    <a:lnTo>
                      <a:pt x="352" y="743"/>
                    </a:lnTo>
                    <a:lnTo>
                      <a:pt x="355" y="750"/>
                    </a:lnTo>
                    <a:lnTo>
                      <a:pt x="356" y="757"/>
                    </a:lnTo>
                    <a:lnTo>
                      <a:pt x="359" y="769"/>
                    </a:lnTo>
                    <a:lnTo>
                      <a:pt x="361" y="776"/>
                    </a:lnTo>
                    <a:lnTo>
                      <a:pt x="364" y="779"/>
                    </a:lnTo>
                    <a:lnTo>
                      <a:pt x="366" y="780"/>
                    </a:lnTo>
                    <a:lnTo>
                      <a:pt x="368" y="781"/>
                    </a:lnTo>
                    <a:lnTo>
                      <a:pt x="372" y="781"/>
                    </a:lnTo>
                    <a:lnTo>
                      <a:pt x="381" y="782"/>
                    </a:lnTo>
                    <a:lnTo>
                      <a:pt x="397" y="782"/>
                    </a:lnTo>
                    <a:lnTo>
                      <a:pt x="416" y="781"/>
                    </a:lnTo>
                    <a:lnTo>
                      <a:pt x="435" y="780"/>
                    </a:lnTo>
                    <a:lnTo>
                      <a:pt x="449" y="779"/>
                    </a:lnTo>
                    <a:lnTo>
                      <a:pt x="455" y="778"/>
                    </a:lnTo>
                    <a:lnTo>
                      <a:pt x="460" y="775"/>
                    </a:lnTo>
                    <a:lnTo>
                      <a:pt x="468" y="774"/>
                    </a:lnTo>
                    <a:lnTo>
                      <a:pt x="471" y="774"/>
                    </a:lnTo>
                    <a:lnTo>
                      <a:pt x="473" y="774"/>
                    </a:lnTo>
                    <a:lnTo>
                      <a:pt x="474" y="775"/>
                    </a:lnTo>
                    <a:lnTo>
                      <a:pt x="477" y="776"/>
                    </a:lnTo>
                    <a:lnTo>
                      <a:pt x="478" y="780"/>
                    </a:lnTo>
                    <a:lnTo>
                      <a:pt x="479" y="785"/>
                    </a:lnTo>
                    <a:lnTo>
                      <a:pt x="480" y="790"/>
                    </a:lnTo>
                    <a:lnTo>
                      <a:pt x="481" y="793"/>
                    </a:lnTo>
                    <a:lnTo>
                      <a:pt x="482" y="794"/>
                    </a:lnTo>
                    <a:lnTo>
                      <a:pt x="484" y="795"/>
                    </a:lnTo>
                    <a:lnTo>
                      <a:pt x="486" y="795"/>
                    </a:lnTo>
                    <a:lnTo>
                      <a:pt x="488" y="795"/>
                    </a:lnTo>
                    <a:lnTo>
                      <a:pt x="496" y="794"/>
                    </a:lnTo>
                    <a:lnTo>
                      <a:pt x="502" y="791"/>
                    </a:lnTo>
                    <a:lnTo>
                      <a:pt x="509" y="785"/>
                    </a:lnTo>
                    <a:lnTo>
                      <a:pt x="518" y="775"/>
                    </a:lnTo>
                    <a:lnTo>
                      <a:pt x="530" y="766"/>
                    </a:lnTo>
                    <a:lnTo>
                      <a:pt x="542" y="756"/>
                    </a:lnTo>
                    <a:lnTo>
                      <a:pt x="555" y="749"/>
                    </a:lnTo>
                    <a:lnTo>
                      <a:pt x="567" y="744"/>
                    </a:lnTo>
                    <a:lnTo>
                      <a:pt x="573" y="743"/>
                    </a:lnTo>
                    <a:lnTo>
                      <a:pt x="579" y="744"/>
                    </a:lnTo>
                    <a:lnTo>
                      <a:pt x="585" y="746"/>
                    </a:lnTo>
                    <a:lnTo>
                      <a:pt x="589" y="748"/>
                    </a:lnTo>
                    <a:lnTo>
                      <a:pt x="600" y="755"/>
                    </a:lnTo>
                    <a:lnTo>
                      <a:pt x="609" y="762"/>
                    </a:lnTo>
                    <a:lnTo>
                      <a:pt x="612" y="765"/>
                    </a:lnTo>
                    <a:lnTo>
                      <a:pt x="614" y="766"/>
                    </a:lnTo>
                    <a:lnTo>
                      <a:pt x="617" y="767"/>
                    </a:lnTo>
                    <a:lnTo>
                      <a:pt x="619" y="766"/>
                    </a:lnTo>
                    <a:lnTo>
                      <a:pt x="622" y="760"/>
                    </a:lnTo>
                    <a:lnTo>
                      <a:pt x="625" y="747"/>
                    </a:lnTo>
                    <a:lnTo>
                      <a:pt x="629" y="732"/>
                    </a:lnTo>
                    <a:lnTo>
                      <a:pt x="632" y="718"/>
                    </a:lnTo>
                    <a:lnTo>
                      <a:pt x="635" y="704"/>
                    </a:lnTo>
                    <a:lnTo>
                      <a:pt x="637" y="689"/>
                    </a:lnTo>
                    <a:lnTo>
                      <a:pt x="638" y="681"/>
                    </a:lnTo>
                    <a:lnTo>
                      <a:pt x="641" y="675"/>
                    </a:lnTo>
                    <a:lnTo>
                      <a:pt x="644" y="671"/>
                    </a:lnTo>
                    <a:lnTo>
                      <a:pt x="649" y="666"/>
                    </a:lnTo>
                    <a:lnTo>
                      <a:pt x="657" y="658"/>
                    </a:lnTo>
                    <a:lnTo>
                      <a:pt x="663" y="649"/>
                    </a:lnTo>
                    <a:lnTo>
                      <a:pt x="666" y="645"/>
                    </a:lnTo>
                    <a:lnTo>
                      <a:pt x="666" y="640"/>
                    </a:lnTo>
                    <a:lnTo>
                      <a:pt x="667" y="635"/>
                    </a:lnTo>
                    <a:lnTo>
                      <a:pt x="666" y="631"/>
                    </a:lnTo>
                    <a:lnTo>
                      <a:pt x="664" y="627"/>
                    </a:lnTo>
                    <a:lnTo>
                      <a:pt x="663" y="623"/>
                    </a:lnTo>
                    <a:lnTo>
                      <a:pt x="661" y="620"/>
                    </a:lnTo>
                    <a:lnTo>
                      <a:pt x="658" y="617"/>
                    </a:lnTo>
                    <a:lnTo>
                      <a:pt x="656" y="615"/>
                    </a:lnTo>
                    <a:lnTo>
                      <a:pt x="656" y="614"/>
                    </a:lnTo>
                    <a:lnTo>
                      <a:pt x="657" y="612"/>
                    </a:lnTo>
                    <a:lnTo>
                      <a:pt x="660" y="612"/>
                    </a:lnTo>
                    <a:lnTo>
                      <a:pt x="666" y="614"/>
                    </a:lnTo>
                    <a:lnTo>
                      <a:pt x="673" y="611"/>
                    </a:lnTo>
                    <a:lnTo>
                      <a:pt x="685" y="607"/>
                    </a:lnTo>
                    <a:lnTo>
                      <a:pt x="699" y="601"/>
                    </a:lnTo>
                    <a:lnTo>
                      <a:pt x="712" y="596"/>
                    </a:lnTo>
                    <a:lnTo>
                      <a:pt x="724" y="592"/>
                    </a:lnTo>
                    <a:lnTo>
                      <a:pt x="729" y="592"/>
                    </a:lnTo>
                    <a:lnTo>
                      <a:pt x="732" y="592"/>
                    </a:lnTo>
                    <a:lnTo>
                      <a:pt x="737" y="592"/>
                    </a:lnTo>
                    <a:lnTo>
                      <a:pt x="740" y="595"/>
                    </a:lnTo>
                    <a:lnTo>
                      <a:pt x="748" y="598"/>
                    </a:lnTo>
                    <a:lnTo>
                      <a:pt x="756" y="605"/>
                    </a:lnTo>
                    <a:lnTo>
                      <a:pt x="773" y="620"/>
                    </a:lnTo>
                    <a:lnTo>
                      <a:pt x="786" y="633"/>
                    </a:lnTo>
                    <a:lnTo>
                      <a:pt x="789" y="635"/>
                    </a:lnTo>
                    <a:lnTo>
                      <a:pt x="793" y="637"/>
                    </a:lnTo>
                    <a:lnTo>
                      <a:pt x="795" y="639"/>
                    </a:lnTo>
                    <a:lnTo>
                      <a:pt x="799" y="639"/>
                    </a:lnTo>
                    <a:lnTo>
                      <a:pt x="802" y="639"/>
                    </a:lnTo>
                    <a:lnTo>
                      <a:pt x="806" y="639"/>
                    </a:lnTo>
                    <a:lnTo>
                      <a:pt x="809" y="637"/>
                    </a:lnTo>
                    <a:lnTo>
                      <a:pt x="814" y="635"/>
                    </a:lnTo>
                    <a:lnTo>
                      <a:pt x="822" y="630"/>
                    </a:lnTo>
                    <a:lnTo>
                      <a:pt x="830" y="628"/>
                    </a:lnTo>
                    <a:lnTo>
                      <a:pt x="839" y="626"/>
                    </a:lnTo>
                    <a:lnTo>
                      <a:pt x="850" y="624"/>
                    </a:lnTo>
                    <a:lnTo>
                      <a:pt x="862" y="624"/>
                    </a:lnTo>
                    <a:lnTo>
                      <a:pt x="871" y="622"/>
                    </a:lnTo>
                    <a:lnTo>
                      <a:pt x="881" y="620"/>
                    </a:lnTo>
                    <a:lnTo>
                      <a:pt x="889" y="617"/>
                    </a:lnTo>
                    <a:lnTo>
                      <a:pt x="896" y="616"/>
                    </a:lnTo>
                    <a:lnTo>
                      <a:pt x="903" y="615"/>
                    </a:lnTo>
                    <a:lnTo>
                      <a:pt x="910" y="614"/>
                    </a:lnTo>
                    <a:lnTo>
                      <a:pt x="920" y="614"/>
                    </a:lnTo>
                    <a:lnTo>
                      <a:pt x="931" y="614"/>
                    </a:lnTo>
                    <a:lnTo>
                      <a:pt x="941" y="612"/>
                    </a:lnTo>
                    <a:lnTo>
                      <a:pt x="952" y="610"/>
                    </a:lnTo>
                    <a:lnTo>
                      <a:pt x="963" y="605"/>
                    </a:lnTo>
                    <a:lnTo>
                      <a:pt x="972" y="599"/>
                    </a:lnTo>
                    <a:lnTo>
                      <a:pt x="979" y="597"/>
                    </a:lnTo>
                    <a:lnTo>
                      <a:pt x="983" y="596"/>
                    </a:lnTo>
                    <a:lnTo>
                      <a:pt x="985" y="597"/>
                    </a:lnTo>
                    <a:lnTo>
                      <a:pt x="990" y="598"/>
                    </a:lnTo>
                    <a:lnTo>
                      <a:pt x="994" y="601"/>
                    </a:lnTo>
                    <a:lnTo>
                      <a:pt x="1002" y="605"/>
                    </a:lnTo>
                    <a:lnTo>
                      <a:pt x="1010" y="609"/>
                    </a:lnTo>
                    <a:lnTo>
                      <a:pt x="1015" y="610"/>
                    </a:lnTo>
                    <a:lnTo>
                      <a:pt x="1020" y="610"/>
                    </a:lnTo>
                    <a:lnTo>
                      <a:pt x="1025" y="610"/>
                    </a:lnTo>
                    <a:lnTo>
                      <a:pt x="1031" y="609"/>
                    </a:lnTo>
                    <a:lnTo>
                      <a:pt x="1039" y="605"/>
                    </a:lnTo>
                    <a:lnTo>
                      <a:pt x="1048" y="601"/>
                    </a:lnTo>
                    <a:lnTo>
                      <a:pt x="1052" y="598"/>
                    </a:lnTo>
                    <a:lnTo>
                      <a:pt x="1054" y="596"/>
                    </a:lnTo>
                    <a:lnTo>
                      <a:pt x="1057" y="593"/>
                    </a:lnTo>
                    <a:lnTo>
                      <a:pt x="1058" y="591"/>
                    </a:lnTo>
                    <a:lnTo>
                      <a:pt x="1058" y="586"/>
                    </a:lnTo>
                    <a:lnTo>
                      <a:pt x="1058" y="579"/>
                    </a:lnTo>
                    <a:lnTo>
                      <a:pt x="1058" y="563"/>
                    </a:lnTo>
                    <a:lnTo>
                      <a:pt x="1059" y="545"/>
                    </a:lnTo>
                    <a:lnTo>
                      <a:pt x="1058" y="530"/>
                    </a:lnTo>
                    <a:lnTo>
                      <a:pt x="1055" y="521"/>
                    </a:lnTo>
                    <a:lnTo>
                      <a:pt x="1053" y="516"/>
                    </a:lnTo>
                    <a:lnTo>
                      <a:pt x="1051" y="514"/>
                    </a:lnTo>
                    <a:lnTo>
                      <a:pt x="1048" y="511"/>
                    </a:lnTo>
                    <a:lnTo>
                      <a:pt x="1045" y="510"/>
                    </a:lnTo>
                    <a:lnTo>
                      <a:pt x="1041" y="509"/>
                    </a:lnTo>
                    <a:lnTo>
                      <a:pt x="1038" y="507"/>
                    </a:lnTo>
                    <a:lnTo>
                      <a:pt x="1035" y="505"/>
                    </a:lnTo>
                    <a:lnTo>
                      <a:pt x="1034" y="502"/>
                    </a:lnTo>
                    <a:lnTo>
                      <a:pt x="1033" y="498"/>
                    </a:lnTo>
                    <a:lnTo>
                      <a:pt x="1032" y="494"/>
                    </a:lnTo>
                    <a:lnTo>
                      <a:pt x="1033" y="489"/>
                    </a:lnTo>
                    <a:lnTo>
                      <a:pt x="1034" y="482"/>
                    </a:lnTo>
                    <a:lnTo>
                      <a:pt x="1035" y="476"/>
                    </a:lnTo>
                    <a:lnTo>
                      <a:pt x="1035" y="472"/>
                    </a:lnTo>
                    <a:lnTo>
                      <a:pt x="1034" y="470"/>
                    </a:lnTo>
                    <a:lnTo>
                      <a:pt x="1031" y="466"/>
                    </a:lnTo>
                    <a:lnTo>
                      <a:pt x="1023" y="459"/>
                    </a:lnTo>
                    <a:lnTo>
                      <a:pt x="1019" y="452"/>
                    </a:lnTo>
                    <a:lnTo>
                      <a:pt x="1015" y="447"/>
                    </a:lnTo>
                    <a:lnTo>
                      <a:pt x="1009" y="442"/>
                    </a:lnTo>
                    <a:lnTo>
                      <a:pt x="1006" y="440"/>
                    </a:lnTo>
                    <a:lnTo>
                      <a:pt x="1001" y="439"/>
                    </a:lnTo>
                    <a:lnTo>
                      <a:pt x="996" y="439"/>
                    </a:lnTo>
                    <a:lnTo>
                      <a:pt x="990" y="439"/>
                    </a:lnTo>
                    <a:lnTo>
                      <a:pt x="976" y="442"/>
                    </a:lnTo>
                    <a:lnTo>
                      <a:pt x="963" y="446"/>
                    </a:lnTo>
                    <a:lnTo>
                      <a:pt x="950" y="450"/>
                    </a:lnTo>
                    <a:lnTo>
                      <a:pt x="938" y="452"/>
                    </a:lnTo>
                    <a:lnTo>
                      <a:pt x="929" y="453"/>
                    </a:lnTo>
                    <a:lnTo>
                      <a:pt x="921" y="452"/>
                    </a:lnTo>
                    <a:lnTo>
                      <a:pt x="913" y="451"/>
                    </a:lnTo>
                    <a:lnTo>
                      <a:pt x="904" y="450"/>
                    </a:lnTo>
                    <a:lnTo>
                      <a:pt x="897" y="447"/>
                    </a:lnTo>
                    <a:lnTo>
                      <a:pt x="890" y="445"/>
                    </a:lnTo>
                    <a:lnTo>
                      <a:pt x="885" y="441"/>
                    </a:lnTo>
                    <a:lnTo>
                      <a:pt x="882" y="438"/>
                    </a:lnTo>
                    <a:lnTo>
                      <a:pt x="881" y="433"/>
                    </a:lnTo>
                    <a:lnTo>
                      <a:pt x="882" y="428"/>
                    </a:lnTo>
                    <a:lnTo>
                      <a:pt x="882" y="422"/>
                    </a:lnTo>
                    <a:lnTo>
                      <a:pt x="883" y="416"/>
                    </a:lnTo>
                    <a:lnTo>
                      <a:pt x="884" y="410"/>
                    </a:lnTo>
                    <a:lnTo>
                      <a:pt x="884" y="404"/>
                    </a:lnTo>
                    <a:lnTo>
                      <a:pt x="884" y="399"/>
                    </a:lnTo>
                    <a:lnTo>
                      <a:pt x="882" y="391"/>
                    </a:lnTo>
                    <a:lnTo>
                      <a:pt x="874" y="379"/>
                    </a:lnTo>
                    <a:lnTo>
                      <a:pt x="864" y="368"/>
                    </a:lnTo>
                    <a:lnTo>
                      <a:pt x="856" y="359"/>
                    </a:lnTo>
                    <a:lnTo>
                      <a:pt x="850" y="356"/>
                    </a:lnTo>
                    <a:lnTo>
                      <a:pt x="845" y="355"/>
                    </a:lnTo>
                    <a:lnTo>
                      <a:pt x="841" y="356"/>
                    </a:lnTo>
                    <a:lnTo>
                      <a:pt x="838" y="359"/>
                    </a:lnTo>
                    <a:lnTo>
                      <a:pt x="834" y="365"/>
                    </a:lnTo>
                    <a:lnTo>
                      <a:pt x="833" y="369"/>
                    </a:lnTo>
                    <a:lnTo>
                      <a:pt x="831" y="371"/>
                    </a:lnTo>
                    <a:lnTo>
                      <a:pt x="827" y="372"/>
                    </a:lnTo>
                    <a:lnTo>
                      <a:pt x="824" y="374"/>
                    </a:lnTo>
                    <a:lnTo>
                      <a:pt x="819" y="374"/>
                    </a:lnTo>
                    <a:lnTo>
                      <a:pt x="815" y="372"/>
                    </a:lnTo>
                    <a:lnTo>
                      <a:pt x="811" y="370"/>
                    </a:lnTo>
                    <a:lnTo>
                      <a:pt x="807" y="366"/>
                    </a:lnTo>
                    <a:lnTo>
                      <a:pt x="803" y="362"/>
                    </a:lnTo>
                    <a:lnTo>
                      <a:pt x="801" y="356"/>
                    </a:lnTo>
                    <a:lnTo>
                      <a:pt x="799" y="349"/>
                    </a:lnTo>
                    <a:lnTo>
                      <a:pt x="796" y="341"/>
                    </a:lnTo>
                    <a:lnTo>
                      <a:pt x="794" y="325"/>
                    </a:lnTo>
                    <a:lnTo>
                      <a:pt x="793" y="307"/>
                    </a:lnTo>
                    <a:lnTo>
                      <a:pt x="792" y="299"/>
                    </a:lnTo>
                    <a:lnTo>
                      <a:pt x="793" y="293"/>
                    </a:lnTo>
                    <a:lnTo>
                      <a:pt x="793" y="286"/>
                    </a:lnTo>
                    <a:lnTo>
                      <a:pt x="794" y="281"/>
                    </a:lnTo>
                    <a:lnTo>
                      <a:pt x="796" y="276"/>
                    </a:lnTo>
                    <a:lnTo>
                      <a:pt x="799" y="273"/>
                    </a:lnTo>
                    <a:lnTo>
                      <a:pt x="802" y="269"/>
                    </a:lnTo>
                    <a:lnTo>
                      <a:pt x="806" y="267"/>
                    </a:lnTo>
                    <a:lnTo>
                      <a:pt x="817" y="251"/>
                    </a:lnTo>
                    <a:lnTo>
                      <a:pt x="828" y="232"/>
                    </a:lnTo>
                    <a:lnTo>
                      <a:pt x="832" y="229"/>
                    </a:lnTo>
                    <a:lnTo>
                      <a:pt x="837" y="226"/>
                    </a:lnTo>
                    <a:lnTo>
                      <a:pt x="841" y="226"/>
                    </a:lnTo>
                    <a:lnTo>
                      <a:pt x="845" y="226"/>
                    </a:lnTo>
                    <a:lnTo>
                      <a:pt x="853" y="230"/>
                    </a:lnTo>
                    <a:lnTo>
                      <a:pt x="861" y="234"/>
                    </a:lnTo>
                    <a:lnTo>
                      <a:pt x="864" y="236"/>
                    </a:lnTo>
                    <a:lnTo>
                      <a:pt x="870" y="237"/>
                    </a:lnTo>
                    <a:lnTo>
                      <a:pt x="876" y="238"/>
                    </a:lnTo>
                    <a:lnTo>
                      <a:pt x="883" y="238"/>
                    </a:lnTo>
                    <a:lnTo>
                      <a:pt x="889" y="236"/>
                    </a:lnTo>
                    <a:lnTo>
                      <a:pt x="895" y="232"/>
                    </a:lnTo>
                    <a:lnTo>
                      <a:pt x="897" y="230"/>
                    </a:lnTo>
                    <a:lnTo>
                      <a:pt x="900" y="227"/>
                    </a:lnTo>
                    <a:lnTo>
                      <a:pt x="901" y="224"/>
                    </a:lnTo>
                    <a:lnTo>
                      <a:pt x="902" y="220"/>
                    </a:lnTo>
                    <a:lnTo>
                      <a:pt x="904" y="212"/>
                    </a:lnTo>
                    <a:lnTo>
                      <a:pt x="907" y="204"/>
                    </a:lnTo>
                    <a:lnTo>
                      <a:pt x="910" y="196"/>
                    </a:lnTo>
                    <a:lnTo>
                      <a:pt x="913" y="189"/>
                    </a:lnTo>
                    <a:lnTo>
                      <a:pt x="918" y="183"/>
                    </a:lnTo>
                    <a:lnTo>
                      <a:pt x="921" y="177"/>
                    </a:lnTo>
                    <a:lnTo>
                      <a:pt x="925" y="173"/>
                    </a:lnTo>
                    <a:lnTo>
                      <a:pt x="929" y="170"/>
                    </a:lnTo>
                    <a:lnTo>
                      <a:pt x="933" y="168"/>
                    </a:lnTo>
                    <a:lnTo>
                      <a:pt x="938" y="168"/>
                    </a:lnTo>
                    <a:lnTo>
                      <a:pt x="943" y="168"/>
                    </a:lnTo>
                    <a:lnTo>
                      <a:pt x="946" y="170"/>
                    </a:lnTo>
                    <a:lnTo>
                      <a:pt x="951" y="174"/>
                    </a:lnTo>
                    <a:lnTo>
                      <a:pt x="956" y="177"/>
                    </a:lnTo>
                    <a:lnTo>
                      <a:pt x="959" y="182"/>
                    </a:lnTo>
                    <a:lnTo>
                      <a:pt x="962" y="188"/>
                    </a:lnTo>
                    <a:lnTo>
                      <a:pt x="969" y="200"/>
                    </a:lnTo>
                    <a:lnTo>
                      <a:pt x="976" y="211"/>
                    </a:lnTo>
                    <a:lnTo>
                      <a:pt x="979" y="215"/>
                    </a:lnTo>
                    <a:lnTo>
                      <a:pt x="983" y="219"/>
                    </a:lnTo>
                    <a:lnTo>
                      <a:pt x="988" y="223"/>
                    </a:lnTo>
                    <a:lnTo>
                      <a:pt x="992" y="225"/>
                    </a:lnTo>
                    <a:lnTo>
                      <a:pt x="1001" y="230"/>
                    </a:lnTo>
                    <a:lnTo>
                      <a:pt x="1007" y="236"/>
                    </a:lnTo>
                    <a:lnTo>
                      <a:pt x="1013" y="243"/>
                    </a:lnTo>
                    <a:lnTo>
                      <a:pt x="1017" y="250"/>
                    </a:lnTo>
                    <a:lnTo>
                      <a:pt x="1023" y="257"/>
                    </a:lnTo>
                    <a:lnTo>
                      <a:pt x="1031" y="262"/>
                    </a:lnTo>
                    <a:lnTo>
                      <a:pt x="1039" y="268"/>
                    </a:lnTo>
                    <a:lnTo>
                      <a:pt x="1048" y="273"/>
                    </a:lnTo>
                    <a:lnTo>
                      <a:pt x="1058" y="278"/>
                    </a:lnTo>
                    <a:lnTo>
                      <a:pt x="1063" y="284"/>
                    </a:lnTo>
                    <a:lnTo>
                      <a:pt x="1067" y="292"/>
                    </a:lnTo>
                    <a:lnTo>
                      <a:pt x="1071" y="297"/>
                    </a:lnTo>
                    <a:lnTo>
                      <a:pt x="1073" y="300"/>
                    </a:lnTo>
                    <a:lnTo>
                      <a:pt x="1077" y="302"/>
                    </a:lnTo>
                    <a:lnTo>
                      <a:pt x="1080" y="302"/>
                    </a:lnTo>
                    <a:lnTo>
                      <a:pt x="1084" y="302"/>
                    </a:lnTo>
                    <a:lnTo>
                      <a:pt x="1086" y="301"/>
                    </a:lnTo>
                    <a:lnTo>
                      <a:pt x="1089" y="299"/>
                    </a:lnTo>
                    <a:lnTo>
                      <a:pt x="1090" y="295"/>
                    </a:lnTo>
                    <a:lnTo>
                      <a:pt x="1091" y="290"/>
                    </a:lnTo>
                    <a:lnTo>
                      <a:pt x="1090" y="280"/>
                    </a:lnTo>
                    <a:lnTo>
                      <a:pt x="1088" y="269"/>
                    </a:lnTo>
                    <a:lnTo>
                      <a:pt x="1086" y="262"/>
                    </a:lnTo>
                    <a:lnTo>
                      <a:pt x="1085" y="256"/>
                    </a:lnTo>
                    <a:lnTo>
                      <a:pt x="1084" y="252"/>
                    </a:lnTo>
                    <a:lnTo>
                      <a:pt x="1084" y="251"/>
                    </a:lnTo>
                    <a:lnTo>
                      <a:pt x="1085" y="252"/>
                    </a:lnTo>
                    <a:lnTo>
                      <a:pt x="1091" y="253"/>
                    </a:lnTo>
                    <a:lnTo>
                      <a:pt x="1096" y="256"/>
                    </a:lnTo>
                    <a:lnTo>
                      <a:pt x="1102" y="259"/>
                    </a:lnTo>
                    <a:lnTo>
                      <a:pt x="1114" y="267"/>
                    </a:lnTo>
                    <a:lnTo>
                      <a:pt x="1124" y="274"/>
                    </a:lnTo>
                    <a:lnTo>
                      <a:pt x="1126" y="274"/>
                    </a:lnTo>
                    <a:lnTo>
                      <a:pt x="1128" y="274"/>
                    </a:lnTo>
                    <a:lnTo>
                      <a:pt x="1129" y="273"/>
                    </a:lnTo>
                    <a:lnTo>
                      <a:pt x="1130" y="270"/>
                    </a:lnTo>
                    <a:lnTo>
                      <a:pt x="1132" y="264"/>
                    </a:lnTo>
                    <a:lnTo>
                      <a:pt x="1132" y="255"/>
                    </a:lnTo>
                    <a:lnTo>
                      <a:pt x="1132" y="245"/>
                    </a:lnTo>
                    <a:lnTo>
                      <a:pt x="1133" y="237"/>
                    </a:lnTo>
                    <a:lnTo>
                      <a:pt x="1135" y="230"/>
                    </a:lnTo>
                    <a:lnTo>
                      <a:pt x="1139" y="224"/>
                    </a:lnTo>
                    <a:lnTo>
                      <a:pt x="1141" y="220"/>
                    </a:lnTo>
                    <a:lnTo>
                      <a:pt x="1142" y="217"/>
                    </a:lnTo>
                    <a:lnTo>
                      <a:pt x="1143" y="212"/>
                    </a:lnTo>
                    <a:lnTo>
                      <a:pt x="1143" y="207"/>
                    </a:lnTo>
                    <a:lnTo>
                      <a:pt x="1142" y="202"/>
                    </a:lnTo>
                    <a:lnTo>
                      <a:pt x="1141" y="196"/>
                    </a:lnTo>
                    <a:lnTo>
                      <a:pt x="1139" y="192"/>
                    </a:lnTo>
                    <a:lnTo>
                      <a:pt x="1136" y="186"/>
                    </a:lnTo>
                    <a:lnTo>
                      <a:pt x="1129" y="174"/>
                    </a:lnTo>
                    <a:lnTo>
                      <a:pt x="1122" y="163"/>
                    </a:lnTo>
                    <a:lnTo>
                      <a:pt x="1116" y="154"/>
                    </a:lnTo>
                    <a:lnTo>
                      <a:pt x="1113" y="144"/>
                    </a:lnTo>
                    <a:lnTo>
                      <a:pt x="1113" y="141"/>
                    </a:lnTo>
                    <a:lnTo>
                      <a:pt x="1114" y="138"/>
                    </a:lnTo>
                    <a:lnTo>
                      <a:pt x="1115" y="136"/>
                    </a:lnTo>
                    <a:lnTo>
                      <a:pt x="1117" y="133"/>
                    </a:lnTo>
                    <a:lnTo>
                      <a:pt x="1120" y="133"/>
                    </a:lnTo>
                    <a:lnTo>
                      <a:pt x="1123" y="135"/>
                    </a:lnTo>
                    <a:lnTo>
                      <a:pt x="1128" y="137"/>
                    </a:lnTo>
                    <a:lnTo>
                      <a:pt x="1133" y="141"/>
                    </a:lnTo>
                    <a:lnTo>
                      <a:pt x="1141" y="149"/>
                    </a:lnTo>
                    <a:lnTo>
                      <a:pt x="1147" y="157"/>
                    </a:lnTo>
                    <a:lnTo>
                      <a:pt x="1149" y="162"/>
                    </a:lnTo>
                    <a:lnTo>
                      <a:pt x="1151" y="167"/>
                    </a:lnTo>
                    <a:lnTo>
                      <a:pt x="1152" y="171"/>
                    </a:lnTo>
                    <a:lnTo>
                      <a:pt x="1153" y="176"/>
                    </a:lnTo>
                    <a:lnTo>
                      <a:pt x="1153" y="186"/>
                    </a:lnTo>
                    <a:lnTo>
                      <a:pt x="1154" y="192"/>
                    </a:lnTo>
                    <a:lnTo>
                      <a:pt x="1155" y="194"/>
                    </a:lnTo>
                    <a:lnTo>
                      <a:pt x="1158" y="196"/>
                    </a:lnTo>
                    <a:lnTo>
                      <a:pt x="1160" y="198"/>
                    </a:lnTo>
                    <a:lnTo>
                      <a:pt x="1164" y="199"/>
                    </a:lnTo>
                    <a:lnTo>
                      <a:pt x="1173" y="202"/>
                    </a:lnTo>
                    <a:lnTo>
                      <a:pt x="1183" y="207"/>
                    </a:lnTo>
                    <a:lnTo>
                      <a:pt x="1186" y="211"/>
                    </a:lnTo>
                    <a:lnTo>
                      <a:pt x="1189" y="215"/>
                    </a:lnTo>
                    <a:lnTo>
                      <a:pt x="1190" y="223"/>
                    </a:lnTo>
                    <a:lnTo>
                      <a:pt x="1187" y="230"/>
                    </a:lnTo>
                    <a:lnTo>
                      <a:pt x="1181" y="246"/>
                    </a:lnTo>
                    <a:lnTo>
                      <a:pt x="1176" y="261"/>
                    </a:lnTo>
                    <a:lnTo>
                      <a:pt x="1171" y="271"/>
                    </a:lnTo>
                    <a:lnTo>
                      <a:pt x="1170" y="280"/>
                    </a:lnTo>
                    <a:lnTo>
                      <a:pt x="1170" y="283"/>
                    </a:lnTo>
                    <a:lnTo>
                      <a:pt x="1170" y="286"/>
                    </a:lnTo>
                    <a:lnTo>
                      <a:pt x="1171" y="288"/>
                    </a:lnTo>
                    <a:lnTo>
                      <a:pt x="1172" y="289"/>
                    </a:lnTo>
                    <a:lnTo>
                      <a:pt x="1177" y="290"/>
                    </a:lnTo>
                    <a:lnTo>
                      <a:pt x="1183" y="292"/>
                    </a:lnTo>
                    <a:lnTo>
                      <a:pt x="1190" y="293"/>
                    </a:lnTo>
                    <a:lnTo>
                      <a:pt x="1196" y="294"/>
                    </a:lnTo>
                    <a:lnTo>
                      <a:pt x="1202" y="296"/>
                    </a:lnTo>
                    <a:lnTo>
                      <a:pt x="1208" y="301"/>
                    </a:lnTo>
                    <a:lnTo>
                      <a:pt x="1210" y="303"/>
                    </a:lnTo>
                    <a:lnTo>
                      <a:pt x="1211" y="305"/>
                    </a:lnTo>
                    <a:lnTo>
                      <a:pt x="1214" y="305"/>
                    </a:lnTo>
                    <a:lnTo>
                      <a:pt x="1216" y="303"/>
                    </a:lnTo>
                    <a:lnTo>
                      <a:pt x="1222" y="299"/>
                    </a:lnTo>
                    <a:lnTo>
                      <a:pt x="1228" y="293"/>
                    </a:lnTo>
                    <a:lnTo>
                      <a:pt x="1234" y="284"/>
                    </a:lnTo>
                    <a:lnTo>
                      <a:pt x="1237" y="276"/>
                    </a:lnTo>
                    <a:lnTo>
                      <a:pt x="1239" y="271"/>
                    </a:lnTo>
                    <a:lnTo>
                      <a:pt x="1239" y="267"/>
                    </a:lnTo>
                    <a:lnTo>
                      <a:pt x="1239" y="263"/>
                    </a:lnTo>
                    <a:lnTo>
                      <a:pt x="1237" y="258"/>
                    </a:lnTo>
                    <a:lnTo>
                      <a:pt x="1235" y="253"/>
                    </a:lnTo>
                    <a:lnTo>
                      <a:pt x="1234" y="248"/>
                    </a:lnTo>
                    <a:lnTo>
                      <a:pt x="1233" y="242"/>
                    </a:lnTo>
                    <a:lnTo>
                      <a:pt x="1233" y="236"/>
                    </a:lnTo>
                    <a:lnTo>
                      <a:pt x="1234" y="230"/>
                    </a:lnTo>
                    <a:lnTo>
                      <a:pt x="1236" y="223"/>
                    </a:lnTo>
                    <a:lnTo>
                      <a:pt x="1239" y="217"/>
                    </a:lnTo>
                    <a:lnTo>
                      <a:pt x="1242" y="210"/>
                    </a:lnTo>
                    <a:lnTo>
                      <a:pt x="1253" y="195"/>
                    </a:lnTo>
                    <a:lnTo>
                      <a:pt x="1262" y="182"/>
                    </a:lnTo>
                    <a:lnTo>
                      <a:pt x="1271" y="171"/>
                    </a:lnTo>
                    <a:lnTo>
                      <a:pt x="1278" y="167"/>
                    </a:lnTo>
                    <a:lnTo>
                      <a:pt x="1283" y="164"/>
                    </a:lnTo>
                    <a:lnTo>
                      <a:pt x="1287" y="163"/>
                    </a:lnTo>
                    <a:lnTo>
                      <a:pt x="1290" y="163"/>
                    </a:lnTo>
                    <a:lnTo>
                      <a:pt x="1292" y="166"/>
                    </a:lnTo>
                    <a:lnTo>
                      <a:pt x="1296" y="167"/>
                    </a:lnTo>
                    <a:lnTo>
                      <a:pt x="1298" y="170"/>
                    </a:lnTo>
                    <a:lnTo>
                      <a:pt x="1302" y="174"/>
                    </a:lnTo>
                    <a:lnTo>
                      <a:pt x="1304" y="176"/>
                    </a:lnTo>
                    <a:lnTo>
                      <a:pt x="1307" y="179"/>
                    </a:lnTo>
                    <a:lnTo>
                      <a:pt x="1310" y="179"/>
                    </a:lnTo>
                    <a:lnTo>
                      <a:pt x="1312" y="177"/>
                    </a:lnTo>
                    <a:lnTo>
                      <a:pt x="1315" y="175"/>
                    </a:lnTo>
                    <a:lnTo>
                      <a:pt x="1315" y="170"/>
                    </a:lnTo>
                    <a:lnTo>
                      <a:pt x="1315" y="163"/>
                    </a:lnTo>
                    <a:lnTo>
                      <a:pt x="1313" y="151"/>
                    </a:lnTo>
                    <a:lnTo>
                      <a:pt x="1315" y="143"/>
                    </a:lnTo>
                    <a:lnTo>
                      <a:pt x="1316" y="141"/>
                    </a:lnTo>
                    <a:lnTo>
                      <a:pt x="1318" y="137"/>
                    </a:lnTo>
                    <a:lnTo>
                      <a:pt x="1322" y="136"/>
                    </a:lnTo>
                    <a:lnTo>
                      <a:pt x="1325" y="135"/>
                    </a:lnTo>
                    <a:lnTo>
                      <a:pt x="1331" y="133"/>
                    </a:lnTo>
                    <a:lnTo>
                      <a:pt x="1338" y="135"/>
                    </a:lnTo>
                    <a:lnTo>
                      <a:pt x="1354" y="136"/>
                    </a:lnTo>
                    <a:lnTo>
                      <a:pt x="1369" y="139"/>
                    </a:lnTo>
                    <a:lnTo>
                      <a:pt x="1382" y="143"/>
                    </a:lnTo>
                    <a:lnTo>
                      <a:pt x="1392" y="148"/>
                    </a:lnTo>
                    <a:lnTo>
                      <a:pt x="1399" y="152"/>
                    </a:lnTo>
                    <a:lnTo>
                      <a:pt x="1403" y="158"/>
                    </a:lnTo>
                    <a:lnTo>
                      <a:pt x="1405" y="163"/>
                    </a:lnTo>
                    <a:lnTo>
                      <a:pt x="1407" y="170"/>
                    </a:lnTo>
                    <a:lnTo>
                      <a:pt x="1409" y="173"/>
                    </a:lnTo>
                    <a:lnTo>
                      <a:pt x="1411" y="176"/>
                    </a:lnTo>
                    <a:lnTo>
                      <a:pt x="1413" y="177"/>
                    </a:lnTo>
                    <a:lnTo>
                      <a:pt x="1416" y="179"/>
                    </a:lnTo>
                    <a:lnTo>
                      <a:pt x="1417" y="180"/>
                    </a:lnTo>
                    <a:lnTo>
                      <a:pt x="1418" y="180"/>
                    </a:lnTo>
                    <a:lnTo>
                      <a:pt x="1419" y="179"/>
                    </a:lnTo>
                    <a:lnTo>
                      <a:pt x="1422" y="179"/>
                    </a:lnTo>
                    <a:lnTo>
                      <a:pt x="1423" y="179"/>
                    </a:lnTo>
                    <a:lnTo>
                      <a:pt x="1425" y="177"/>
                    </a:lnTo>
                    <a:lnTo>
                      <a:pt x="1426" y="177"/>
                    </a:lnTo>
                    <a:lnTo>
                      <a:pt x="1428" y="176"/>
                    </a:lnTo>
                    <a:close/>
                  </a:path>
                </a:pathLst>
              </a:custGeom>
              <a:solidFill>
                <a:srgbClr val="D99593">
                  <a:alpha val="100000"/>
                </a:srgbClr>
              </a:solidFill>
              <a:ln w="9525" cap="flat" cmpd="sng">
                <a:solidFill>
                  <a:schemeClr val="bg1">
                    <a:alpha val="100000"/>
                  </a:schemeClr>
                </a:solidFill>
                <a:prstDash val="solid"/>
                <a:bevel/>
                <a:headEnd type="none" w="med" len="med"/>
                <a:tailEnd type="none" w="med" len="med"/>
              </a:ln>
            </p:spPr>
            <p:txBody>
              <a:bodyPr/>
              <a:lstStyle/>
              <a:p>
                <a:endParaRPr lang="zh-CN" altLang="en-US"/>
              </a:p>
            </p:txBody>
          </p:sp>
          <p:sp>
            <p:nvSpPr>
              <p:cNvPr id="44079" name="Freeform 105"/>
              <p:cNvSpPr/>
              <p:nvPr/>
            </p:nvSpPr>
            <p:spPr>
              <a:xfrm>
                <a:off x="3543345" y="3648266"/>
                <a:ext cx="19050" cy="1905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0" y="2147483646"/>
                  </a:cxn>
                  <a:cxn ang="0">
                    <a:pos x="2147483646" y="2147483646"/>
                  </a:cxn>
                  <a:cxn ang="0">
                    <a:pos x="2147483646" y="2147483646"/>
                  </a:cxn>
                </a:cxnLst>
                <a:rect l="0" t="0" r="0" b="0"/>
                <a:pathLst>
                  <a:path w="78" h="64">
                    <a:moveTo>
                      <a:pt x="2" y="44"/>
                    </a:moveTo>
                    <a:lnTo>
                      <a:pt x="5" y="38"/>
                    </a:lnTo>
                    <a:lnTo>
                      <a:pt x="10" y="34"/>
                    </a:lnTo>
                    <a:lnTo>
                      <a:pt x="17" y="29"/>
                    </a:lnTo>
                    <a:lnTo>
                      <a:pt x="26" y="27"/>
                    </a:lnTo>
                    <a:lnTo>
                      <a:pt x="34" y="26"/>
                    </a:lnTo>
                    <a:lnTo>
                      <a:pt x="41" y="22"/>
                    </a:lnTo>
                    <a:lnTo>
                      <a:pt x="48" y="19"/>
                    </a:lnTo>
                    <a:lnTo>
                      <a:pt x="53" y="14"/>
                    </a:lnTo>
                    <a:lnTo>
                      <a:pt x="60" y="7"/>
                    </a:lnTo>
                    <a:lnTo>
                      <a:pt x="70" y="1"/>
                    </a:lnTo>
                    <a:lnTo>
                      <a:pt x="73" y="0"/>
                    </a:lnTo>
                    <a:lnTo>
                      <a:pt x="77" y="1"/>
                    </a:lnTo>
                    <a:lnTo>
                      <a:pt x="78" y="4"/>
                    </a:lnTo>
                    <a:lnTo>
                      <a:pt x="78" y="13"/>
                    </a:lnTo>
                    <a:lnTo>
                      <a:pt x="76" y="21"/>
                    </a:lnTo>
                    <a:lnTo>
                      <a:pt x="73" y="31"/>
                    </a:lnTo>
                    <a:lnTo>
                      <a:pt x="70" y="40"/>
                    </a:lnTo>
                    <a:lnTo>
                      <a:pt x="67" y="48"/>
                    </a:lnTo>
                    <a:lnTo>
                      <a:pt x="64" y="54"/>
                    </a:lnTo>
                    <a:lnTo>
                      <a:pt x="60" y="57"/>
                    </a:lnTo>
                    <a:lnTo>
                      <a:pt x="58" y="58"/>
                    </a:lnTo>
                    <a:lnTo>
                      <a:pt x="54" y="57"/>
                    </a:lnTo>
                    <a:lnTo>
                      <a:pt x="51" y="54"/>
                    </a:lnTo>
                    <a:lnTo>
                      <a:pt x="46" y="53"/>
                    </a:lnTo>
                    <a:lnTo>
                      <a:pt x="41" y="52"/>
                    </a:lnTo>
                    <a:lnTo>
                      <a:pt x="35" y="53"/>
                    </a:lnTo>
                    <a:lnTo>
                      <a:pt x="21" y="59"/>
                    </a:lnTo>
                    <a:lnTo>
                      <a:pt x="7" y="64"/>
                    </a:lnTo>
                    <a:lnTo>
                      <a:pt x="4" y="64"/>
                    </a:lnTo>
                    <a:lnTo>
                      <a:pt x="2" y="64"/>
                    </a:lnTo>
                    <a:lnTo>
                      <a:pt x="1" y="63"/>
                    </a:lnTo>
                    <a:lnTo>
                      <a:pt x="0" y="60"/>
                    </a:lnTo>
                    <a:lnTo>
                      <a:pt x="0" y="58"/>
                    </a:lnTo>
                    <a:lnTo>
                      <a:pt x="0" y="54"/>
                    </a:lnTo>
                    <a:lnTo>
                      <a:pt x="1" y="50"/>
                    </a:lnTo>
                    <a:lnTo>
                      <a:pt x="2" y="44"/>
                    </a:lnTo>
                    <a:close/>
                  </a:path>
                </a:pathLst>
              </a:custGeom>
              <a:solidFill>
                <a:srgbClr val="BFBFBF">
                  <a:alpha val="100000"/>
                </a:srgbClr>
              </a:solidFill>
              <a:ln w="9525" cap="flat" cmpd="sng">
                <a:solidFill>
                  <a:schemeClr val="bg1">
                    <a:alpha val="100000"/>
                  </a:schemeClr>
                </a:solidFill>
                <a:prstDash val="solid"/>
                <a:bevel/>
                <a:headEnd type="none" w="med" len="med"/>
                <a:tailEnd type="none" w="med" len="med"/>
              </a:ln>
            </p:spPr>
            <p:txBody>
              <a:bodyPr/>
              <a:lstStyle/>
              <a:p>
                <a:endParaRPr lang="zh-CN" altLang="en-US"/>
              </a:p>
            </p:txBody>
          </p:sp>
          <p:sp>
            <p:nvSpPr>
              <p:cNvPr id="44080" name="台湾"/>
              <p:cNvSpPr/>
              <p:nvPr/>
            </p:nvSpPr>
            <p:spPr>
              <a:xfrm>
                <a:off x="4191053" y="3257721"/>
                <a:ext cx="171452" cy="39054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66" h="1493">
                    <a:moveTo>
                      <a:pt x="187" y="371"/>
                    </a:moveTo>
                    <a:lnTo>
                      <a:pt x="195" y="353"/>
                    </a:lnTo>
                    <a:lnTo>
                      <a:pt x="204" y="335"/>
                    </a:lnTo>
                    <a:lnTo>
                      <a:pt x="207" y="327"/>
                    </a:lnTo>
                    <a:lnTo>
                      <a:pt x="213" y="320"/>
                    </a:lnTo>
                    <a:lnTo>
                      <a:pt x="219" y="312"/>
                    </a:lnTo>
                    <a:lnTo>
                      <a:pt x="228" y="303"/>
                    </a:lnTo>
                    <a:lnTo>
                      <a:pt x="241" y="288"/>
                    </a:lnTo>
                    <a:lnTo>
                      <a:pt x="254" y="270"/>
                    </a:lnTo>
                    <a:lnTo>
                      <a:pt x="261" y="259"/>
                    </a:lnTo>
                    <a:lnTo>
                      <a:pt x="266" y="249"/>
                    </a:lnTo>
                    <a:lnTo>
                      <a:pt x="269" y="237"/>
                    </a:lnTo>
                    <a:lnTo>
                      <a:pt x="273" y="224"/>
                    </a:lnTo>
                    <a:lnTo>
                      <a:pt x="276" y="203"/>
                    </a:lnTo>
                    <a:lnTo>
                      <a:pt x="280" y="186"/>
                    </a:lnTo>
                    <a:lnTo>
                      <a:pt x="285" y="168"/>
                    </a:lnTo>
                    <a:lnTo>
                      <a:pt x="292" y="152"/>
                    </a:lnTo>
                    <a:lnTo>
                      <a:pt x="295" y="145"/>
                    </a:lnTo>
                    <a:lnTo>
                      <a:pt x="300" y="138"/>
                    </a:lnTo>
                    <a:lnTo>
                      <a:pt x="306" y="132"/>
                    </a:lnTo>
                    <a:lnTo>
                      <a:pt x="312" y="126"/>
                    </a:lnTo>
                    <a:lnTo>
                      <a:pt x="319" y="120"/>
                    </a:lnTo>
                    <a:lnTo>
                      <a:pt x="326" y="114"/>
                    </a:lnTo>
                    <a:lnTo>
                      <a:pt x="336" y="109"/>
                    </a:lnTo>
                    <a:lnTo>
                      <a:pt x="345" y="106"/>
                    </a:lnTo>
                    <a:lnTo>
                      <a:pt x="381" y="93"/>
                    </a:lnTo>
                    <a:lnTo>
                      <a:pt x="407" y="82"/>
                    </a:lnTo>
                    <a:lnTo>
                      <a:pt x="418" y="77"/>
                    </a:lnTo>
                    <a:lnTo>
                      <a:pt x="426" y="70"/>
                    </a:lnTo>
                    <a:lnTo>
                      <a:pt x="430" y="66"/>
                    </a:lnTo>
                    <a:lnTo>
                      <a:pt x="433" y="60"/>
                    </a:lnTo>
                    <a:lnTo>
                      <a:pt x="437" y="54"/>
                    </a:lnTo>
                    <a:lnTo>
                      <a:pt x="439" y="46"/>
                    </a:lnTo>
                    <a:lnTo>
                      <a:pt x="443" y="39"/>
                    </a:lnTo>
                    <a:lnTo>
                      <a:pt x="446" y="33"/>
                    </a:lnTo>
                    <a:lnTo>
                      <a:pt x="450" y="26"/>
                    </a:lnTo>
                    <a:lnTo>
                      <a:pt x="455" y="22"/>
                    </a:lnTo>
                    <a:lnTo>
                      <a:pt x="458" y="16"/>
                    </a:lnTo>
                    <a:lnTo>
                      <a:pt x="464" y="12"/>
                    </a:lnTo>
                    <a:lnTo>
                      <a:pt x="469" y="7"/>
                    </a:lnTo>
                    <a:lnTo>
                      <a:pt x="474" y="5"/>
                    </a:lnTo>
                    <a:lnTo>
                      <a:pt x="480" y="3"/>
                    </a:lnTo>
                    <a:lnTo>
                      <a:pt x="484" y="0"/>
                    </a:lnTo>
                    <a:lnTo>
                      <a:pt x="490" y="0"/>
                    </a:lnTo>
                    <a:lnTo>
                      <a:pt x="495" y="0"/>
                    </a:lnTo>
                    <a:lnTo>
                      <a:pt x="500" y="1"/>
                    </a:lnTo>
                    <a:lnTo>
                      <a:pt x="505" y="3"/>
                    </a:lnTo>
                    <a:lnTo>
                      <a:pt x="509" y="6"/>
                    </a:lnTo>
                    <a:lnTo>
                      <a:pt x="514" y="10"/>
                    </a:lnTo>
                    <a:lnTo>
                      <a:pt x="522" y="18"/>
                    </a:lnTo>
                    <a:lnTo>
                      <a:pt x="529" y="25"/>
                    </a:lnTo>
                    <a:lnTo>
                      <a:pt x="538" y="31"/>
                    </a:lnTo>
                    <a:lnTo>
                      <a:pt x="546" y="37"/>
                    </a:lnTo>
                    <a:lnTo>
                      <a:pt x="554" y="41"/>
                    </a:lnTo>
                    <a:lnTo>
                      <a:pt x="564" y="43"/>
                    </a:lnTo>
                    <a:lnTo>
                      <a:pt x="573" y="45"/>
                    </a:lnTo>
                    <a:lnTo>
                      <a:pt x="584" y="44"/>
                    </a:lnTo>
                    <a:lnTo>
                      <a:pt x="596" y="44"/>
                    </a:lnTo>
                    <a:lnTo>
                      <a:pt x="606" y="44"/>
                    </a:lnTo>
                    <a:lnTo>
                      <a:pt x="615" y="45"/>
                    </a:lnTo>
                    <a:lnTo>
                      <a:pt x="623" y="49"/>
                    </a:lnTo>
                    <a:lnTo>
                      <a:pt x="631" y="54"/>
                    </a:lnTo>
                    <a:lnTo>
                      <a:pt x="638" y="61"/>
                    </a:lnTo>
                    <a:lnTo>
                      <a:pt x="645" y="69"/>
                    </a:lnTo>
                    <a:lnTo>
                      <a:pt x="652" y="80"/>
                    </a:lnTo>
                    <a:lnTo>
                      <a:pt x="658" y="90"/>
                    </a:lnTo>
                    <a:lnTo>
                      <a:pt x="663" y="101"/>
                    </a:lnTo>
                    <a:lnTo>
                      <a:pt x="665" y="112"/>
                    </a:lnTo>
                    <a:lnTo>
                      <a:pt x="666" y="121"/>
                    </a:lnTo>
                    <a:lnTo>
                      <a:pt x="665" y="131"/>
                    </a:lnTo>
                    <a:lnTo>
                      <a:pt x="661" y="139"/>
                    </a:lnTo>
                    <a:lnTo>
                      <a:pt x="655" y="146"/>
                    </a:lnTo>
                    <a:lnTo>
                      <a:pt x="648" y="152"/>
                    </a:lnTo>
                    <a:lnTo>
                      <a:pt x="641" y="159"/>
                    </a:lnTo>
                    <a:lnTo>
                      <a:pt x="634" y="168"/>
                    </a:lnTo>
                    <a:lnTo>
                      <a:pt x="628" y="178"/>
                    </a:lnTo>
                    <a:lnTo>
                      <a:pt x="625" y="190"/>
                    </a:lnTo>
                    <a:lnTo>
                      <a:pt x="623" y="203"/>
                    </a:lnTo>
                    <a:lnTo>
                      <a:pt x="623" y="216"/>
                    </a:lnTo>
                    <a:lnTo>
                      <a:pt x="625" y="225"/>
                    </a:lnTo>
                    <a:lnTo>
                      <a:pt x="627" y="232"/>
                    </a:lnTo>
                    <a:lnTo>
                      <a:pt x="629" y="240"/>
                    </a:lnTo>
                    <a:lnTo>
                      <a:pt x="633" y="249"/>
                    </a:lnTo>
                    <a:lnTo>
                      <a:pt x="639" y="265"/>
                    </a:lnTo>
                    <a:lnTo>
                      <a:pt x="644" y="283"/>
                    </a:lnTo>
                    <a:lnTo>
                      <a:pt x="647" y="300"/>
                    </a:lnTo>
                    <a:lnTo>
                      <a:pt x="648" y="316"/>
                    </a:lnTo>
                    <a:lnTo>
                      <a:pt x="648" y="333"/>
                    </a:lnTo>
                    <a:lnTo>
                      <a:pt x="647" y="350"/>
                    </a:lnTo>
                    <a:lnTo>
                      <a:pt x="644" y="366"/>
                    </a:lnTo>
                    <a:lnTo>
                      <a:pt x="639" y="383"/>
                    </a:lnTo>
                    <a:lnTo>
                      <a:pt x="632" y="400"/>
                    </a:lnTo>
                    <a:lnTo>
                      <a:pt x="623" y="416"/>
                    </a:lnTo>
                    <a:lnTo>
                      <a:pt x="615" y="433"/>
                    </a:lnTo>
                    <a:lnTo>
                      <a:pt x="606" y="451"/>
                    </a:lnTo>
                    <a:lnTo>
                      <a:pt x="596" y="468"/>
                    </a:lnTo>
                    <a:lnTo>
                      <a:pt x="588" y="485"/>
                    </a:lnTo>
                    <a:lnTo>
                      <a:pt x="582" y="503"/>
                    </a:lnTo>
                    <a:lnTo>
                      <a:pt x="577" y="520"/>
                    </a:lnTo>
                    <a:lnTo>
                      <a:pt x="573" y="540"/>
                    </a:lnTo>
                    <a:lnTo>
                      <a:pt x="572" y="564"/>
                    </a:lnTo>
                    <a:lnTo>
                      <a:pt x="571" y="590"/>
                    </a:lnTo>
                    <a:lnTo>
                      <a:pt x="571" y="618"/>
                    </a:lnTo>
                    <a:lnTo>
                      <a:pt x="570" y="647"/>
                    </a:lnTo>
                    <a:lnTo>
                      <a:pt x="570" y="674"/>
                    </a:lnTo>
                    <a:lnTo>
                      <a:pt x="570" y="698"/>
                    </a:lnTo>
                    <a:lnTo>
                      <a:pt x="568" y="718"/>
                    </a:lnTo>
                    <a:lnTo>
                      <a:pt x="563" y="760"/>
                    </a:lnTo>
                    <a:lnTo>
                      <a:pt x="557" y="807"/>
                    </a:lnTo>
                    <a:lnTo>
                      <a:pt x="553" y="830"/>
                    </a:lnTo>
                    <a:lnTo>
                      <a:pt x="551" y="850"/>
                    </a:lnTo>
                    <a:lnTo>
                      <a:pt x="547" y="867"/>
                    </a:lnTo>
                    <a:lnTo>
                      <a:pt x="544" y="880"/>
                    </a:lnTo>
                    <a:lnTo>
                      <a:pt x="539" y="901"/>
                    </a:lnTo>
                    <a:lnTo>
                      <a:pt x="537" y="925"/>
                    </a:lnTo>
                    <a:lnTo>
                      <a:pt x="534" y="939"/>
                    </a:lnTo>
                    <a:lnTo>
                      <a:pt x="532" y="952"/>
                    </a:lnTo>
                    <a:lnTo>
                      <a:pt x="529" y="965"/>
                    </a:lnTo>
                    <a:lnTo>
                      <a:pt x="525" y="980"/>
                    </a:lnTo>
                    <a:lnTo>
                      <a:pt x="519" y="995"/>
                    </a:lnTo>
                    <a:lnTo>
                      <a:pt x="509" y="1013"/>
                    </a:lnTo>
                    <a:lnTo>
                      <a:pt x="499" y="1034"/>
                    </a:lnTo>
                    <a:lnTo>
                      <a:pt x="485" y="1056"/>
                    </a:lnTo>
                    <a:lnTo>
                      <a:pt x="459" y="1097"/>
                    </a:lnTo>
                    <a:lnTo>
                      <a:pt x="433" y="1135"/>
                    </a:lnTo>
                    <a:lnTo>
                      <a:pt x="414" y="1159"/>
                    </a:lnTo>
                    <a:lnTo>
                      <a:pt x="402" y="1176"/>
                    </a:lnTo>
                    <a:lnTo>
                      <a:pt x="398" y="1185"/>
                    </a:lnTo>
                    <a:lnTo>
                      <a:pt x="393" y="1197"/>
                    </a:lnTo>
                    <a:lnTo>
                      <a:pt x="388" y="1214"/>
                    </a:lnTo>
                    <a:lnTo>
                      <a:pt x="382" y="1237"/>
                    </a:lnTo>
                    <a:lnTo>
                      <a:pt x="376" y="1261"/>
                    </a:lnTo>
                    <a:lnTo>
                      <a:pt x="373" y="1281"/>
                    </a:lnTo>
                    <a:lnTo>
                      <a:pt x="370" y="1297"/>
                    </a:lnTo>
                    <a:lnTo>
                      <a:pt x="370" y="1310"/>
                    </a:lnTo>
                    <a:lnTo>
                      <a:pt x="371" y="1321"/>
                    </a:lnTo>
                    <a:lnTo>
                      <a:pt x="373" y="1330"/>
                    </a:lnTo>
                    <a:lnTo>
                      <a:pt x="375" y="1341"/>
                    </a:lnTo>
                    <a:lnTo>
                      <a:pt x="378" y="1350"/>
                    </a:lnTo>
                    <a:lnTo>
                      <a:pt x="384" y="1374"/>
                    </a:lnTo>
                    <a:lnTo>
                      <a:pt x="388" y="1397"/>
                    </a:lnTo>
                    <a:lnTo>
                      <a:pt x="389" y="1407"/>
                    </a:lnTo>
                    <a:lnTo>
                      <a:pt x="389" y="1416"/>
                    </a:lnTo>
                    <a:lnTo>
                      <a:pt x="388" y="1423"/>
                    </a:lnTo>
                    <a:lnTo>
                      <a:pt x="386" y="1426"/>
                    </a:lnTo>
                    <a:lnTo>
                      <a:pt x="380" y="1434"/>
                    </a:lnTo>
                    <a:lnTo>
                      <a:pt x="374" y="1441"/>
                    </a:lnTo>
                    <a:lnTo>
                      <a:pt x="373" y="1445"/>
                    </a:lnTo>
                    <a:lnTo>
                      <a:pt x="373" y="1450"/>
                    </a:lnTo>
                    <a:lnTo>
                      <a:pt x="373" y="1455"/>
                    </a:lnTo>
                    <a:lnTo>
                      <a:pt x="375" y="1461"/>
                    </a:lnTo>
                    <a:lnTo>
                      <a:pt x="381" y="1472"/>
                    </a:lnTo>
                    <a:lnTo>
                      <a:pt x="386" y="1479"/>
                    </a:lnTo>
                    <a:lnTo>
                      <a:pt x="387" y="1482"/>
                    </a:lnTo>
                    <a:lnTo>
                      <a:pt x="387" y="1486"/>
                    </a:lnTo>
                    <a:lnTo>
                      <a:pt x="386" y="1488"/>
                    </a:lnTo>
                    <a:lnTo>
                      <a:pt x="383" y="1491"/>
                    </a:lnTo>
                    <a:lnTo>
                      <a:pt x="380" y="1493"/>
                    </a:lnTo>
                    <a:lnTo>
                      <a:pt x="376" y="1493"/>
                    </a:lnTo>
                    <a:lnTo>
                      <a:pt x="374" y="1492"/>
                    </a:lnTo>
                    <a:lnTo>
                      <a:pt x="370" y="1489"/>
                    </a:lnTo>
                    <a:lnTo>
                      <a:pt x="363" y="1483"/>
                    </a:lnTo>
                    <a:lnTo>
                      <a:pt x="356" y="1475"/>
                    </a:lnTo>
                    <a:lnTo>
                      <a:pt x="349" y="1468"/>
                    </a:lnTo>
                    <a:lnTo>
                      <a:pt x="343" y="1463"/>
                    </a:lnTo>
                    <a:lnTo>
                      <a:pt x="336" y="1461"/>
                    </a:lnTo>
                    <a:lnTo>
                      <a:pt x="326" y="1460"/>
                    </a:lnTo>
                    <a:lnTo>
                      <a:pt x="320" y="1460"/>
                    </a:lnTo>
                    <a:lnTo>
                      <a:pt x="314" y="1457"/>
                    </a:lnTo>
                    <a:lnTo>
                      <a:pt x="310" y="1455"/>
                    </a:lnTo>
                    <a:lnTo>
                      <a:pt x="306" y="1450"/>
                    </a:lnTo>
                    <a:lnTo>
                      <a:pt x="304" y="1444"/>
                    </a:lnTo>
                    <a:lnTo>
                      <a:pt x="301" y="1436"/>
                    </a:lnTo>
                    <a:lnTo>
                      <a:pt x="300" y="1426"/>
                    </a:lnTo>
                    <a:lnTo>
                      <a:pt x="299" y="1413"/>
                    </a:lnTo>
                    <a:lnTo>
                      <a:pt x="298" y="1399"/>
                    </a:lnTo>
                    <a:lnTo>
                      <a:pt x="294" y="1384"/>
                    </a:lnTo>
                    <a:lnTo>
                      <a:pt x="289" y="1366"/>
                    </a:lnTo>
                    <a:lnTo>
                      <a:pt x="281" y="1348"/>
                    </a:lnTo>
                    <a:lnTo>
                      <a:pt x="270" y="1331"/>
                    </a:lnTo>
                    <a:lnTo>
                      <a:pt x="258" y="1315"/>
                    </a:lnTo>
                    <a:lnTo>
                      <a:pt x="251" y="1308"/>
                    </a:lnTo>
                    <a:lnTo>
                      <a:pt x="244" y="1300"/>
                    </a:lnTo>
                    <a:lnTo>
                      <a:pt x="236" y="1293"/>
                    </a:lnTo>
                    <a:lnTo>
                      <a:pt x="228" y="1287"/>
                    </a:lnTo>
                    <a:lnTo>
                      <a:pt x="192" y="1270"/>
                    </a:lnTo>
                    <a:lnTo>
                      <a:pt x="160" y="1255"/>
                    </a:lnTo>
                    <a:lnTo>
                      <a:pt x="147" y="1249"/>
                    </a:lnTo>
                    <a:lnTo>
                      <a:pt x="136" y="1243"/>
                    </a:lnTo>
                    <a:lnTo>
                      <a:pt x="132" y="1240"/>
                    </a:lnTo>
                    <a:lnTo>
                      <a:pt x="129" y="1236"/>
                    </a:lnTo>
                    <a:lnTo>
                      <a:pt x="126" y="1234"/>
                    </a:lnTo>
                    <a:lnTo>
                      <a:pt x="125" y="1230"/>
                    </a:lnTo>
                    <a:lnTo>
                      <a:pt x="123" y="1223"/>
                    </a:lnTo>
                    <a:lnTo>
                      <a:pt x="119" y="1215"/>
                    </a:lnTo>
                    <a:lnTo>
                      <a:pt x="115" y="1205"/>
                    </a:lnTo>
                    <a:lnTo>
                      <a:pt x="109" y="1196"/>
                    </a:lnTo>
                    <a:lnTo>
                      <a:pt x="103" y="1184"/>
                    </a:lnTo>
                    <a:lnTo>
                      <a:pt x="96" y="1172"/>
                    </a:lnTo>
                    <a:lnTo>
                      <a:pt x="88" y="1158"/>
                    </a:lnTo>
                    <a:lnTo>
                      <a:pt x="82" y="1142"/>
                    </a:lnTo>
                    <a:lnTo>
                      <a:pt x="69" y="1109"/>
                    </a:lnTo>
                    <a:lnTo>
                      <a:pt x="56" y="1079"/>
                    </a:lnTo>
                    <a:lnTo>
                      <a:pt x="48" y="1067"/>
                    </a:lnTo>
                    <a:lnTo>
                      <a:pt x="41" y="1058"/>
                    </a:lnTo>
                    <a:lnTo>
                      <a:pt x="36" y="1053"/>
                    </a:lnTo>
                    <a:lnTo>
                      <a:pt x="33" y="1051"/>
                    </a:lnTo>
                    <a:lnTo>
                      <a:pt x="28" y="1047"/>
                    </a:lnTo>
                    <a:lnTo>
                      <a:pt x="23" y="1046"/>
                    </a:lnTo>
                    <a:lnTo>
                      <a:pt x="14" y="1044"/>
                    </a:lnTo>
                    <a:lnTo>
                      <a:pt x="8" y="1039"/>
                    </a:lnTo>
                    <a:lnTo>
                      <a:pt x="4" y="1033"/>
                    </a:lnTo>
                    <a:lnTo>
                      <a:pt x="2" y="1027"/>
                    </a:lnTo>
                    <a:lnTo>
                      <a:pt x="0" y="1019"/>
                    </a:lnTo>
                    <a:lnTo>
                      <a:pt x="2" y="1009"/>
                    </a:lnTo>
                    <a:lnTo>
                      <a:pt x="2" y="1000"/>
                    </a:lnTo>
                    <a:lnTo>
                      <a:pt x="3" y="988"/>
                    </a:lnTo>
                    <a:lnTo>
                      <a:pt x="6" y="962"/>
                    </a:lnTo>
                    <a:lnTo>
                      <a:pt x="10" y="932"/>
                    </a:lnTo>
                    <a:lnTo>
                      <a:pt x="12" y="918"/>
                    </a:lnTo>
                    <a:lnTo>
                      <a:pt x="15" y="906"/>
                    </a:lnTo>
                    <a:lnTo>
                      <a:pt x="18" y="896"/>
                    </a:lnTo>
                    <a:lnTo>
                      <a:pt x="21" y="890"/>
                    </a:lnTo>
                    <a:lnTo>
                      <a:pt x="24" y="883"/>
                    </a:lnTo>
                    <a:lnTo>
                      <a:pt x="25" y="874"/>
                    </a:lnTo>
                    <a:lnTo>
                      <a:pt x="27" y="862"/>
                    </a:lnTo>
                    <a:lnTo>
                      <a:pt x="25" y="849"/>
                    </a:lnTo>
                    <a:lnTo>
                      <a:pt x="24" y="837"/>
                    </a:lnTo>
                    <a:lnTo>
                      <a:pt x="22" y="824"/>
                    </a:lnTo>
                    <a:lnTo>
                      <a:pt x="19" y="813"/>
                    </a:lnTo>
                    <a:lnTo>
                      <a:pt x="16" y="805"/>
                    </a:lnTo>
                    <a:lnTo>
                      <a:pt x="12" y="798"/>
                    </a:lnTo>
                    <a:lnTo>
                      <a:pt x="10" y="789"/>
                    </a:lnTo>
                    <a:lnTo>
                      <a:pt x="9" y="780"/>
                    </a:lnTo>
                    <a:lnTo>
                      <a:pt x="9" y="770"/>
                    </a:lnTo>
                    <a:lnTo>
                      <a:pt x="10" y="760"/>
                    </a:lnTo>
                    <a:lnTo>
                      <a:pt x="12" y="750"/>
                    </a:lnTo>
                    <a:lnTo>
                      <a:pt x="16" y="739"/>
                    </a:lnTo>
                    <a:lnTo>
                      <a:pt x="23" y="729"/>
                    </a:lnTo>
                    <a:lnTo>
                      <a:pt x="29" y="720"/>
                    </a:lnTo>
                    <a:lnTo>
                      <a:pt x="36" y="713"/>
                    </a:lnTo>
                    <a:lnTo>
                      <a:pt x="41" y="709"/>
                    </a:lnTo>
                    <a:lnTo>
                      <a:pt x="47" y="704"/>
                    </a:lnTo>
                    <a:lnTo>
                      <a:pt x="54" y="698"/>
                    </a:lnTo>
                    <a:lnTo>
                      <a:pt x="60" y="691"/>
                    </a:lnTo>
                    <a:lnTo>
                      <a:pt x="61" y="687"/>
                    </a:lnTo>
                    <a:lnTo>
                      <a:pt x="60" y="685"/>
                    </a:lnTo>
                    <a:lnTo>
                      <a:pt x="58" y="681"/>
                    </a:lnTo>
                    <a:lnTo>
                      <a:pt x="54" y="678"/>
                    </a:lnTo>
                    <a:lnTo>
                      <a:pt x="52" y="672"/>
                    </a:lnTo>
                    <a:lnTo>
                      <a:pt x="52" y="666"/>
                    </a:lnTo>
                    <a:lnTo>
                      <a:pt x="52" y="661"/>
                    </a:lnTo>
                    <a:lnTo>
                      <a:pt x="54" y="657"/>
                    </a:lnTo>
                    <a:lnTo>
                      <a:pt x="56" y="651"/>
                    </a:lnTo>
                    <a:lnTo>
                      <a:pt x="59" y="647"/>
                    </a:lnTo>
                    <a:lnTo>
                      <a:pt x="79" y="615"/>
                    </a:lnTo>
                    <a:lnTo>
                      <a:pt x="97" y="583"/>
                    </a:lnTo>
                    <a:lnTo>
                      <a:pt x="113" y="550"/>
                    </a:lnTo>
                    <a:lnTo>
                      <a:pt x="128" y="517"/>
                    </a:lnTo>
                    <a:lnTo>
                      <a:pt x="132" y="501"/>
                    </a:lnTo>
                    <a:lnTo>
                      <a:pt x="136" y="484"/>
                    </a:lnTo>
                    <a:lnTo>
                      <a:pt x="138" y="478"/>
                    </a:lnTo>
                    <a:lnTo>
                      <a:pt x="141" y="472"/>
                    </a:lnTo>
                    <a:lnTo>
                      <a:pt x="145" y="458"/>
                    </a:lnTo>
                    <a:lnTo>
                      <a:pt x="151" y="443"/>
                    </a:lnTo>
                    <a:lnTo>
                      <a:pt x="156" y="430"/>
                    </a:lnTo>
                    <a:lnTo>
                      <a:pt x="162" y="416"/>
                    </a:lnTo>
                    <a:lnTo>
                      <a:pt x="168" y="404"/>
                    </a:lnTo>
                    <a:lnTo>
                      <a:pt x="174" y="394"/>
                    </a:lnTo>
                    <a:lnTo>
                      <a:pt x="181" y="383"/>
                    </a:lnTo>
                    <a:lnTo>
                      <a:pt x="187" y="371"/>
                    </a:lnTo>
                    <a:close/>
                  </a:path>
                </a:pathLst>
              </a:custGeom>
              <a:solidFill>
                <a:srgbClr val="BFBFBF">
                  <a:alpha val="100000"/>
                </a:srgbClr>
              </a:solidFill>
              <a:ln w="9525" cap="flat" cmpd="sng">
                <a:solidFill>
                  <a:schemeClr val="bg1">
                    <a:alpha val="100000"/>
                  </a:schemeClr>
                </a:solidFill>
                <a:prstDash val="solid"/>
                <a:bevel/>
                <a:headEnd type="none" w="med" len="med"/>
                <a:tailEnd type="none" w="med" len="med"/>
              </a:ln>
            </p:spPr>
            <p:txBody>
              <a:bodyPr/>
              <a:lstStyle/>
              <a:p>
                <a:endParaRPr lang="zh-CN" altLang="en-US"/>
              </a:p>
            </p:txBody>
          </p:sp>
          <p:sp>
            <p:nvSpPr>
              <p:cNvPr id="44081" name="海南"/>
              <p:cNvSpPr/>
              <p:nvPr/>
            </p:nvSpPr>
            <p:spPr>
              <a:xfrm>
                <a:off x="2971837" y="3914979"/>
                <a:ext cx="266703" cy="219086"/>
              </a:xfrm>
              <a:custGeom>
                <a:avLst/>
                <a:gdLst/>
                <a:ahLst/>
                <a:cxnLst>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1013" h="846">
                    <a:moveTo>
                      <a:pt x="18" y="587"/>
                    </a:moveTo>
                    <a:lnTo>
                      <a:pt x="14" y="582"/>
                    </a:lnTo>
                    <a:lnTo>
                      <a:pt x="10" y="575"/>
                    </a:lnTo>
                    <a:lnTo>
                      <a:pt x="9" y="569"/>
                    </a:lnTo>
                    <a:lnTo>
                      <a:pt x="8" y="563"/>
                    </a:lnTo>
                    <a:lnTo>
                      <a:pt x="8" y="556"/>
                    </a:lnTo>
                    <a:lnTo>
                      <a:pt x="8" y="549"/>
                    </a:lnTo>
                    <a:lnTo>
                      <a:pt x="10" y="523"/>
                    </a:lnTo>
                    <a:lnTo>
                      <a:pt x="12" y="501"/>
                    </a:lnTo>
                    <a:lnTo>
                      <a:pt x="10" y="492"/>
                    </a:lnTo>
                    <a:lnTo>
                      <a:pt x="9" y="483"/>
                    </a:lnTo>
                    <a:lnTo>
                      <a:pt x="7" y="475"/>
                    </a:lnTo>
                    <a:lnTo>
                      <a:pt x="5" y="467"/>
                    </a:lnTo>
                    <a:lnTo>
                      <a:pt x="2" y="460"/>
                    </a:lnTo>
                    <a:lnTo>
                      <a:pt x="1" y="454"/>
                    </a:lnTo>
                    <a:lnTo>
                      <a:pt x="0" y="448"/>
                    </a:lnTo>
                    <a:lnTo>
                      <a:pt x="0" y="442"/>
                    </a:lnTo>
                    <a:lnTo>
                      <a:pt x="0" y="437"/>
                    </a:lnTo>
                    <a:lnTo>
                      <a:pt x="2" y="432"/>
                    </a:lnTo>
                    <a:lnTo>
                      <a:pt x="3" y="428"/>
                    </a:lnTo>
                    <a:lnTo>
                      <a:pt x="6" y="424"/>
                    </a:lnTo>
                    <a:lnTo>
                      <a:pt x="12" y="416"/>
                    </a:lnTo>
                    <a:lnTo>
                      <a:pt x="16" y="406"/>
                    </a:lnTo>
                    <a:lnTo>
                      <a:pt x="18" y="400"/>
                    </a:lnTo>
                    <a:lnTo>
                      <a:pt x="18" y="394"/>
                    </a:lnTo>
                    <a:lnTo>
                      <a:pt x="18" y="388"/>
                    </a:lnTo>
                    <a:lnTo>
                      <a:pt x="15" y="381"/>
                    </a:lnTo>
                    <a:lnTo>
                      <a:pt x="12" y="374"/>
                    </a:lnTo>
                    <a:lnTo>
                      <a:pt x="9" y="366"/>
                    </a:lnTo>
                    <a:lnTo>
                      <a:pt x="7" y="357"/>
                    </a:lnTo>
                    <a:lnTo>
                      <a:pt x="7" y="349"/>
                    </a:lnTo>
                    <a:lnTo>
                      <a:pt x="8" y="342"/>
                    </a:lnTo>
                    <a:lnTo>
                      <a:pt x="10" y="335"/>
                    </a:lnTo>
                    <a:lnTo>
                      <a:pt x="13" y="333"/>
                    </a:lnTo>
                    <a:lnTo>
                      <a:pt x="16" y="330"/>
                    </a:lnTo>
                    <a:lnTo>
                      <a:pt x="20" y="329"/>
                    </a:lnTo>
                    <a:lnTo>
                      <a:pt x="24" y="328"/>
                    </a:lnTo>
                    <a:lnTo>
                      <a:pt x="43" y="325"/>
                    </a:lnTo>
                    <a:lnTo>
                      <a:pt x="58" y="322"/>
                    </a:lnTo>
                    <a:lnTo>
                      <a:pt x="66" y="318"/>
                    </a:lnTo>
                    <a:lnTo>
                      <a:pt x="76" y="314"/>
                    </a:lnTo>
                    <a:lnTo>
                      <a:pt x="85" y="306"/>
                    </a:lnTo>
                    <a:lnTo>
                      <a:pt x="97" y="297"/>
                    </a:lnTo>
                    <a:lnTo>
                      <a:pt x="122" y="275"/>
                    </a:lnTo>
                    <a:lnTo>
                      <a:pt x="151" y="254"/>
                    </a:lnTo>
                    <a:lnTo>
                      <a:pt x="165" y="245"/>
                    </a:lnTo>
                    <a:lnTo>
                      <a:pt x="180" y="235"/>
                    </a:lnTo>
                    <a:lnTo>
                      <a:pt x="196" y="227"/>
                    </a:lnTo>
                    <a:lnTo>
                      <a:pt x="211" y="218"/>
                    </a:lnTo>
                    <a:lnTo>
                      <a:pt x="240" y="205"/>
                    </a:lnTo>
                    <a:lnTo>
                      <a:pt x="261" y="195"/>
                    </a:lnTo>
                    <a:lnTo>
                      <a:pt x="270" y="190"/>
                    </a:lnTo>
                    <a:lnTo>
                      <a:pt x="277" y="184"/>
                    </a:lnTo>
                    <a:lnTo>
                      <a:pt x="280" y="179"/>
                    </a:lnTo>
                    <a:lnTo>
                      <a:pt x="283" y="174"/>
                    </a:lnTo>
                    <a:lnTo>
                      <a:pt x="284" y="170"/>
                    </a:lnTo>
                    <a:lnTo>
                      <a:pt x="284" y="165"/>
                    </a:lnTo>
                    <a:lnTo>
                      <a:pt x="284" y="163"/>
                    </a:lnTo>
                    <a:lnTo>
                      <a:pt x="283" y="160"/>
                    </a:lnTo>
                    <a:lnTo>
                      <a:pt x="280" y="159"/>
                    </a:lnTo>
                    <a:lnTo>
                      <a:pt x="278" y="158"/>
                    </a:lnTo>
                    <a:lnTo>
                      <a:pt x="274" y="159"/>
                    </a:lnTo>
                    <a:lnTo>
                      <a:pt x="271" y="161"/>
                    </a:lnTo>
                    <a:lnTo>
                      <a:pt x="260" y="167"/>
                    </a:lnTo>
                    <a:lnTo>
                      <a:pt x="248" y="173"/>
                    </a:lnTo>
                    <a:lnTo>
                      <a:pt x="243" y="176"/>
                    </a:lnTo>
                    <a:lnTo>
                      <a:pt x="239" y="176"/>
                    </a:lnTo>
                    <a:lnTo>
                      <a:pt x="236" y="176"/>
                    </a:lnTo>
                    <a:lnTo>
                      <a:pt x="234" y="174"/>
                    </a:lnTo>
                    <a:lnTo>
                      <a:pt x="233" y="172"/>
                    </a:lnTo>
                    <a:lnTo>
                      <a:pt x="232" y="170"/>
                    </a:lnTo>
                    <a:lnTo>
                      <a:pt x="229" y="165"/>
                    </a:lnTo>
                    <a:lnTo>
                      <a:pt x="229" y="160"/>
                    </a:lnTo>
                    <a:lnTo>
                      <a:pt x="229" y="155"/>
                    </a:lnTo>
                    <a:lnTo>
                      <a:pt x="230" y="149"/>
                    </a:lnTo>
                    <a:lnTo>
                      <a:pt x="233" y="145"/>
                    </a:lnTo>
                    <a:lnTo>
                      <a:pt x="238" y="139"/>
                    </a:lnTo>
                    <a:lnTo>
                      <a:pt x="243" y="133"/>
                    </a:lnTo>
                    <a:lnTo>
                      <a:pt x="252" y="126"/>
                    </a:lnTo>
                    <a:lnTo>
                      <a:pt x="260" y="120"/>
                    </a:lnTo>
                    <a:lnTo>
                      <a:pt x="268" y="115"/>
                    </a:lnTo>
                    <a:lnTo>
                      <a:pt x="276" y="110"/>
                    </a:lnTo>
                    <a:lnTo>
                      <a:pt x="283" y="108"/>
                    </a:lnTo>
                    <a:lnTo>
                      <a:pt x="290" y="106"/>
                    </a:lnTo>
                    <a:lnTo>
                      <a:pt x="297" y="106"/>
                    </a:lnTo>
                    <a:lnTo>
                      <a:pt x="305" y="107"/>
                    </a:lnTo>
                    <a:lnTo>
                      <a:pt x="315" y="109"/>
                    </a:lnTo>
                    <a:lnTo>
                      <a:pt x="333" y="114"/>
                    </a:lnTo>
                    <a:lnTo>
                      <a:pt x="343" y="119"/>
                    </a:lnTo>
                    <a:lnTo>
                      <a:pt x="350" y="123"/>
                    </a:lnTo>
                    <a:lnTo>
                      <a:pt x="355" y="128"/>
                    </a:lnTo>
                    <a:lnTo>
                      <a:pt x="359" y="130"/>
                    </a:lnTo>
                    <a:lnTo>
                      <a:pt x="365" y="133"/>
                    </a:lnTo>
                    <a:lnTo>
                      <a:pt x="371" y="133"/>
                    </a:lnTo>
                    <a:lnTo>
                      <a:pt x="378" y="133"/>
                    </a:lnTo>
                    <a:lnTo>
                      <a:pt x="383" y="132"/>
                    </a:lnTo>
                    <a:lnTo>
                      <a:pt x="387" y="128"/>
                    </a:lnTo>
                    <a:lnTo>
                      <a:pt x="388" y="126"/>
                    </a:lnTo>
                    <a:lnTo>
                      <a:pt x="388" y="123"/>
                    </a:lnTo>
                    <a:lnTo>
                      <a:pt x="387" y="121"/>
                    </a:lnTo>
                    <a:lnTo>
                      <a:pt x="386" y="116"/>
                    </a:lnTo>
                    <a:lnTo>
                      <a:pt x="384" y="113"/>
                    </a:lnTo>
                    <a:lnTo>
                      <a:pt x="384" y="109"/>
                    </a:lnTo>
                    <a:lnTo>
                      <a:pt x="383" y="104"/>
                    </a:lnTo>
                    <a:lnTo>
                      <a:pt x="384" y="100"/>
                    </a:lnTo>
                    <a:lnTo>
                      <a:pt x="386" y="91"/>
                    </a:lnTo>
                    <a:lnTo>
                      <a:pt x="391" y="83"/>
                    </a:lnTo>
                    <a:lnTo>
                      <a:pt x="397" y="76"/>
                    </a:lnTo>
                    <a:lnTo>
                      <a:pt x="405" y="70"/>
                    </a:lnTo>
                    <a:lnTo>
                      <a:pt x="410" y="67"/>
                    </a:lnTo>
                    <a:lnTo>
                      <a:pt x="413" y="65"/>
                    </a:lnTo>
                    <a:lnTo>
                      <a:pt x="418" y="64"/>
                    </a:lnTo>
                    <a:lnTo>
                      <a:pt x="423" y="64"/>
                    </a:lnTo>
                    <a:lnTo>
                      <a:pt x="441" y="64"/>
                    </a:lnTo>
                    <a:lnTo>
                      <a:pt x="455" y="65"/>
                    </a:lnTo>
                    <a:lnTo>
                      <a:pt x="462" y="66"/>
                    </a:lnTo>
                    <a:lnTo>
                      <a:pt x="468" y="70"/>
                    </a:lnTo>
                    <a:lnTo>
                      <a:pt x="475" y="73"/>
                    </a:lnTo>
                    <a:lnTo>
                      <a:pt x="482" y="78"/>
                    </a:lnTo>
                    <a:lnTo>
                      <a:pt x="495" y="88"/>
                    </a:lnTo>
                    <a:lnTo>
                      <a:pt x="504" y="94"/>
                    </a:lnTo>
                    <a:lnTo>
                      <a:pt x="507" y="95"/>
                    </a:lnTo>
                    <a:lnTo>
                      <a:pt x="511" y="94"/>
                    </a:lnTo>
                    <a:lnTo>
                      <a:pt x="514" y="91"/>
                    </a:lnTo>
                    <a:lnTo>
                      <a:pt x="519" y="86"/>
                    </a:lnTo>
                    <a:lnTo>
                      <a:pt x="524" y="82"/>
                    </a:lnTo>
                    <a:lnTo>
                      <a:pt x="529" y="77"/>
                    </a:lnTo>
                    <a:lnTo>
                      <a:pt x="535" y="75"/>
                    </a:lnTo>
                    <a:lnTo>
                      <a:pt x="539" y="73"/>
                    </a:lnTo>
                    <a:lnTo>
                      <a:pt x="543" y="73"/>
                    </a:lnTo>
                    <a:lnTo>
                      <a:pt x="548" y="76"/>
                    </a:lnTo>
                    <a:lnTo>
                      <a:pt x="550" y="81"/>
                    </a:lnTo>
                    <a:lnTo>
                      <a:pt x="553" y="86"/>
                    </a:lnTo>
                    <a:lnTo>
                      <a:pt x="554" y="94"/>
                    </a:lnTo>
                    <a:lnTo>
                      <a:pt x="557" y="98"/>
                    </a:lnTo>
                    <a:lnTo>
                      <a:pt x="561" y="102"/>
                    </a:lnTo>
                    <a:lnTo>
                      <a:pt x="566" y="103"/>
                    </a:lnTo>
                    <a:lnTo>
                      <a:pt x="569" y="103"/>
                    </a:lnTo>
                    <a:lnTo>
                      <a:pt x="574" y="101"/>
                    </a:lnTo>
                    <a:lnTo>
                      <a:pt x="577" y="96"/>
                    </a:lnTo>
                    <a:lnTo>
                      <a:pt x="581" y="90"/>
                    </a:lnTo>
                    <a:lnTo>
                      <a:pt x="583" y="84"/>
                    </a:lnTo>
                    <a:lnTo>
                      <a:pt x="587" y="79"/>
                    </a:lnTo>
                    <a:lnTo>
                      <a:pt x="592" y="77"/>
                    </a:lnTo>
                    <a:lnTo>
                      <a:pt x="595" y="76"/>
                    </a:lnTo>
                    <a:lnTo>
                      <a:pt x="606" y="77"/>
                    </a:lnTo>
                    <a:lnTo>
                      <a:pt x="616" y="79"/>
                    </a:lnTo>
                    <a:lnTo>
                      <a:pt x="620" y="82"/>
                    </a:lnTo>
                    <a:lnTo>
                      <a:pt x="625" y="82"/>
                    </a:lnTo>
                    <a:lnTo>
                      <a:pt x="630" y="81"/>
                    </a:lnTo>
                    <a:lnTo>
                      <a:pt x="633" y="79"/>
                    </a:lnTo>
                    <a:lnTo>
                      <a:pt x="636" y="77"/>
                    </a:lnTo>
                    <a:lnTo>
                      <a:pt x="638" y="73"/>
                    </a:lnTo>
                    <a:lnTo>
                      <a:pt x="641" y="70"/>
                    </a:lnTo>
                    <a:lnTo>
                      <a:pt x="641" y="66"/>
                    </a:lnTo>
                    <a:lnTo>
                      <a:pt x="642" y="62"/>
                    </a:lnTo>
                    <a:lnTo>
                      <a:pt x="643" y="58"/>
                    </a:lnTo>
                    <a:lnTo>
                      <a:pt x="645" y="53"/>
                    </a:lnTo>
                    <a:lnTo>
                      <a:pt x="649" y="48"/>
                    </a:lnTo>
                    <a:lnTo>
                      <a:pt x="654" y="46"/>
                    </a:lnTo>
                    <a:lnTo>
                      <a:pt x="658" y="43"/>
                    </a:lnTo>
                    <a:lnTo>
                      <a:pt x="665" y="43"/>
                    </a:lnTo>
                    <a:lnTo>
                      <a:pt x="674" y="43"/>
                    </a:lnTo>
                    <a:lnTo>
                      <a:pt x="681" y="44"/>
                    </a:lnTo>
                    <a:lnTo>
                      <a:pt x="689" y="44"/>
                    </a:lnTo>
                    <a:lnTo>
                      <a:pt x="695" y="44"/>
                    </a:lnTo>
                    <a:lnTo>
                      <a:pt x="701" y="41"/>
                    </a:lnTo>
                    <a:lnTo>
                      <a:pt x="711" y="37"/>
                    </a:lnTo>
                    <a:lnTo>
                      <a:pt x="721" y="29"/>
                    </a:lnTo>
                    <a:lnTo>
                      <a:pt x="726" y="27"/>
                    </a:lnTo>
                    <a:lnTo>
                      <a:pt x="731" y="25"/>
                    </a:lnTo>
                    <a:lnTo>
                      <a:pt x="737" y="26"/>
                    </a:lnTo>
                    <a:lnTo>
                      <a:pt x="743" y="27"/>
                    </a:lnTo>
                    <a:lnTo>
                      <a:pt x="750" y="31"/>
                    </a:lnTo>
                    <a:lnTo>
                      <a:pt x="757" y="37"/>
                    </a:lnTo>
                    <a:lnTo>
                      <a:pt x="765" y="43"/>
                    </a:lnTo>
                    <a:lnTo>
                      <a:pt x="775" y="51"/>
                    </a:lnTo>
                    <a:lnTo>
                      <a:pt x="784" y="58"/>
                    </a:lnTo>
                    <a:lnTo>
                      <a:pt x="794" y="64"/>
                    </a:lnTo>
                    <a:lnTo>
                      <a:pt x="801" y="69"/>
                    </a:lnTo>
                    <a:lnTo>
                      <a:pt x="808" y="71"/>
                    </a:lnTo>
                    <a:lnTo>
                      <a:pt x="810" y="71"/>
                    </a:lnTo>
                    <a:lnTo>
                      <a:pt x="813" y="70"/>
                    </a:lnTo>
                    <a:lnTo>
                      <a:pt x="815" y="69"/>
                    </a:lnTo>
                    <a:lnTo>
                      <a:pt x="818" y="67"/>
                    </a:lnTo>
                    <a:lnTo>
                      <a:pt x="820" y="60"/>
                    </a:lnTo>
                    <a:lnTo>
                      <a:pt x="820" y="51"/>
                    </a:lnTo>
                    <a:lnTo>
                      <a:pt x="819" y="33"/>
                    </a:lnTo>
                    <a:lnTo>
                      <a:pt x="818" y="22"/>
                    </a:lnTo>
                    <a:lnTo>
                      <a:pt x="819" y="19"/>
                    </a:lnTo>
                    <a:lnTo>
                      <a:pt x="821" y="15"/>
                    </a:lnTo>
                    <a:lnTo>
                      <a:pt x="827" y="12"/>
                    </a:lnTo>
                    <a:lnTo>
                      <a:pt x="834" y="7"/>
                    </a:lnTo>
                    <a:lnTo>
                      <a:pt x="843" y="3"/>
                    </a:lnTo>
                    <a:lnTo>
                      <a:pt x="849" y="1"/>
                    </a:lnTo>
                    <a:lnTo>
                      <a:pt x="854" y="0"/>
                    </a:lnTo>
                    <a:lnTo>
                      <a:pt x="858" y="1"/>
                    </a:lnTo>
                    <a:lnTo>
                      <a:pt x="862" y="3"/>
                    </a:lnTo>
                    <a:lnTo>
                      <a:pt x="865" y="8"/>
                    </a:lnTo>
                    <a:lnTo>
                      <a:pt x="868" y="14"/>
                    </a:lnTo>
                    <a:lnTo>
                      <a:pt x="870" y="21"/>
                    </a:lnTo>
                    <a:lnTo>
                      <a:pt x="873" y="28"/>
                    </a:lnTo>
                    <a:lnTo>
                      <a:pt x="878" y="35"/>
                    </a:lnTo>
                    <a:lnTo>
                      <a:pt x="884" y="40"/>
                    </a:lnTo>
                    <a:lnTo>
                      <a:pt x="890" y="44"/>
                    </a:lnTo>
                    <a:lnTo>
                      <a:pt x="907" y="50"/>
                    </a:lnTo>
                    <a:lnTo>
                      <a:pt x="925" y="56"/>
                    </a:lnTo>
                    <a:lnTo>
                      <a:pt x="942" y="60"/>
                    </a:lnTo>
                    <a:lnTo>
                      <a:pt x="958" y="66"/>
                    </a:lnTo>
                    <a:lnTo>
                      <a:pt x="965" y="71"/>
                    </a:lnTo>
                    <a:lnTo>
                      <a:pt x="971" y="78"/>
                    </a:lnTo>
                    <a:lnTo>
                      <a:pt x="977" y="86"/>
                    </a:lnTo>
                    <a:lnTo>
                      <a:pt x="982" y="98"/>
                    </a:lnTo>
                    <a:lnTo>
                      <a:pt x="994" y="130"/>
                    </a:lnTo>
                    <a:lnTo>
                      <a:pt x="1005" y="169"/>
                    </a:lnTo>
                    <a:lnTo>
                      <a:pt x="1009" y="185"/>
                    </a:lnTo>
                    <a:lnTo>
                      <a:pt x="1011" y="201"/>
                    </a:lnTo>
                    <a:lnTo>
                      <a:pt x="1013" y="207"/>
                    </a:lnTo>
                    <a:lnTo>
                      <a:pt x="1013" y="211"/>
                    </a:lnTo>
                    <a:lnTo>
                      <a:pt x="1011" y="215"/>
                    </a:lnTo>
                    <a:lnTo>
                      <a:pt x="1009" y="217"/>
                    </a:lnTo>
                    <a:lnTo>
                      <a:pt x="998" y="226"/>
                    </a:lnTo>
                    <a:lnTo>
                      <a:pt x="984" y="237"/>
                    </a:lnTo>
                    <a:lnTo>
                      <a:pt x="977" y="243"/>
                    </a:lnTo>
                    <a:lnTo>
                      <a:pt x="970" y="248"/>
                    </a:lnTo>
                    <a:lnTo>
                      <a:pt x="963" y="252"/>
                    </a:lnTo>
                    <a:lnTo>
                      <a:pt x="957" y="253"/>
                    </a:lnTo>
                    <a:lnTo>
                      <a:pt x="953" y="252"/>
                    </a:lnTo>
                    <a:lnTo>
                      <a:pt x="950" y="249"/>
                    </a:lnTo>
                    <a:lnTo>
                      <a:pt x="948" y="247"/>
                    </a:lnTo>
                    <a:lnTo>
                      <a:pt x="947" y="242"/>
                    </a:lnTo>
                    <a:lnTo>
                      <a:pt x="946" y="234"/>
                    </a:lnTo>
                    <a:lnTo>
                      <a:pt x="944" y="224"/>
                    </a:lnTo>
                    <a:lnTo>
                      <a:pt x="941" y="221"/>
                    </a:lnTo>
                    <a:lnTo>
                      <a:pt x="939" y="218"/>
                    </a:lnTo>
                    <a:lnTo>
                      <a:pt x="935" y="217"/>
                    </a:lnTo>
                    <a:lnTo>
                      <a:pt x="931" y="216"/>
                    </a:lnTo>
                    <a:lnTo>
                      <a:pt x="922" y="218"/>
                    </a:lnTo>
                    <a:lnTo>
                      <a:pt x="914" y="222"/>
                    </a:lnTo>
                    <a:lnTo>
                      <a:pt x="912" y="223"/>
                    </a:lnTo>
                    <a:lnTo>
                      <a:pt x="909" y="226"/>
                    </a:lnTo>
                    <a:lnTo>
                      <a:pt x="909" y="227"/>
                    </a:lnTo>
                    <a:lnTo>
                      <a:pt x="909" y="229"/>
                    </a:lnTo>
                    <a:lnTo>
                      <a:pt x="913" y="233"/>
                    </a:lnTo>
                    <a:lnTo>
                      <a:pt x="919" y="239"/>
                    </a:lnTo>
                    <a:lnTo>
                      <a:pt x="922" y="241"/>
                    </a:lnTo>
                    <a:lnTo>
                      <a:pt x="926" y="246"/>
                    </a:lnTo>
                    <a:lnTo>
                      <a:pt x="928" y="252"/>
                    </a:lnTo>
                    <a:lnTo>
                      <a:pt x="931" y="258"/>
                    </a:lnTo>
                    <a:lnTo>
                      <a:pt x="931" y="265"/>
                    </a:lnTo>
                    <a:lnTo>
                      <a:pt x="931" y="271"/>
                    </a:lnTo>
                    <a:lnTo>
                      <a:pt x="928" y="274"/>
                    </a:lnTo>
                    <a:lnTo>
                      <a:pt x="927" y="277"/>
                    </a:lnTo>
                    <a:lnTo>
                      <a:pt x="925" y="280"/>
                    </a:lnTo>
                    <a:lnTo>
                      <a:pt x="921" y="283"/>
                    </a:lnTo>
                    <a:lnTo>
                      <a:pt x="913" y="289"/>
                    </a:lnTo>
                    <a:lnTo>
                      <a:pt x="902" y="298"/>
                    </a:lnTo>
                    <a:lnTo>
                      <a:pt x="890" y="311"/>
                    </a:lnTo>
                    <a:lnTo>
                      <a:pt x="877" y="327"/>
                    </a:lnTo>
                    <a:lnTo>
                      <a:pt x="864" y="343"/>
                    </a:lnTo>
                    <a:lnTo>
                      <a:pt x="852" y="362"/>
                    </a:lnTo>
                    <a:lnTo>
                      <a:pt x="840" y="382"/>
                    </a:lnTo>
                    <a:lnTo>
                      <a:pt x="832" y="403"/>
                    </a:lnTo>
                    <a:lnTo>
                      <a:pt x="819" y="441"/>
                    </a:lnTo>
                    <a:lnTo>
                      <a:pt x="812" y="473"/>
                    </a:lnTo>
                    <a:lnTo>
                      <a:pt x="808" y="486"/>
                    </a:lnTo>
                    <a:lnTo>
                      <a:pt x="802" y="499"/>
                    </a:lnTo>
                    <a:lnTo>
                      <a:pt x="800" y="505"/>
                    </a:lnTo>
                    <a:lnTo>
                      <a:pt x="795" y="511"/>
                    </a:lnTo>
                    <a:lnTo>
                      <a:pt x="791" y="517"/>
                    </a:lnTo>
                    <a:lnTo>
                      <a:pt x="786" y="523"/>
                    </a:lnTo>
                    <a:lnTo>
                      <a:pt x="776" y="533"/>
                    </a:lnTo>
                    <a:lnTo>
                      <a:pt x="771" y="543"/>
                    </a:lnTo>
                    <a:lnTo>
                      <a:pt x="769" y="546"/>
                    </a:lnTo>
                    <a:lnTo>
                      <a:pt x="769" y="551"/>
                    </a:lnTo>
                    <a:lnTo>
                      <a:pt x="769" y="554"/>
                    </a:lnTo>
                    <a:lnTo>
                      <a:pt x="769" y="557"/>
                    </a:lnTo>
                    <a:lnTo>
                      <a:pt x="770" y="558"/>
                    </a:lnTo>
                    <a:lnTo>
                      <a:pt x="772" y="561"/>
                    </a:lnTo>
                    <a:lnTo>
                      <a:pt x="775" y="562"/>
                    </a:lnTo>
                    <a:lnTo>
                      <a:pt x="777" y="562"/>
                    </a:lnTo>
                    <a:lnTo>
                      <a:pt x="780" y="561"/>
                    </a:lnTo>
                    <a:lnTo>
                      <a:pt x="783" y="560"/>
                    </a:lnTo>
                    <a:lnTo>
                      <a:pt x="787" y="558"/>
                    </a:lnTo>
                    <a:lnTo>
                      <a:pt x="790" y="555"/>
                    </a:lnTo>
                    <a:lnTo>
                      <a:pt x="796" y="550"/>
                    </a:lnTo>
                    <a:lnTo>
                      <a:pt x="802" y="546"/>
                    </a:lnTo>
                    <a:lnTo>
                      <a:pt x="806" y="545"/>
                    </a:lnTo>
                    <a:lnTo>
                      <a:pt x="809" y="546"/>
                    </a:lnTo>
                    <a:lnTo>
                      <a:pt x="810" y="550"/>
                    </a:lnTo>
                    <a:lnTo>
                      <a:pt x="813" y="555"/>
                    </a:lnTo>
                    <a:lnTo>
                      <a:pt x="813" y="562"/>
                    </a:lnTo>
                    <a:lnTo>
                      <a:pt x="813" y="569"/>
                    </a:lnTo>
                    <a:lnTo>
                      <a:pt x="813" y="574"/>
                    </a:lnTo>
                    <a:lnTo>
                      <a:pt x="812" y="579"/>
                    </a:lnTo>
                    <a:lnTo>
                      <a:pt x="810" y="582"/>
                    </a:lnTo>
                    <a:lnTo>
                      <a:pt x="808" y="587"/>
                    </a:lnTo>
                    <a:lnTo>
                      <a:pt x="801" y="594"/>
                    </a:lnTo>
                    <a:lnTo>
                      <a:pt x="794" y="601"/>
                    </a:lnTo>
                    <a:lnTo>
                      <a:pt x="775" y="614"/>
                    </a:lnTo>
                    <a:lnTo>
                      <a:pt x="756" y="625"/>
                    </a:lnTo>
                    <a:lnTo>
                      <a:pt x="747" y="628"/>
                    </a:lnTo>
                    <a:lnTo>
                      <a:pt x="739" y="628"/>
                    </a:lnTo>
                    <a:lnTo>
                      <a:pt x="732" y="628"/>
                    </a:lnTo>
                    <a:lnTo>
                      <a:pt x="724" y="627"/>
                    </a:lnTo>
                    <a:lnTo>
                      <a:pt x="715" y="627"/>
                    </a:lnTo>
                    <a:lnTo>
                      <a:pt x="706" y="628"/>
                    </a:lnTo>
                    <a:lnTo>
                      <a:pt x="694" y="632"/>
                    </a:lnTo>
                    <a:lnTo>
                      <a:pt x="682" y="639"/>
                    </a:lnTo>
                    <a:lnTo>
                      <a:pt x="670" y="649"/>
                    </a:lnTo>
                    <a:lnTo>
                      <a:pt x="660" y="656"/>
                    </a:lnTo>
                    <a:lnTo>
                      <a:pt x="651" y="664"/>
                    </a:lnTo>
                    <a:lnTo>
                      <a:pt x="644" y="671"/>
                    </a:lnTo>
                    <a:lnTo>
                      <a:pt x="638" y="678"/>
                    </a:lnTo>
                    <a:lnTo>
                      <a:pt x="635" y="686"/>
                    </a:lnTo>
                    <a:lnTo>
                      <a:pt x="632" y="693"/>
                    </a:lnTo>
                    <a:lnTo>
                      <a:pt x="630" y="700"/>
                    </a:lnTo>
                    <a:lnTo>
                      <a:pt x="629" y="714"/>
                    </a:lnTo>
                    <a:lnTo>
                      <a:pt x="626" y="725"/>
                    </a:lnTo>
                    <a:lnTo>
                      <a:pt x="625" y="730"/>
                    </a:lnTo>
                    <a:lnTo>
                      <a:pt x="623" y="734"/>
                    </a:lnTo>
                    <a:lnTo>
                      <a:pt x="619" y="738"/>
                    </a:lnTo>
                    <a:lnTo>
                      <a:pt x="614" y="741"/>
                    </a:lnTo>
                    <a:lnTo>
                      <a:pt x="608" y="745"/>
                    </a:lnTo>
                    <a:lnTo>
                      <a:pt x="601" y="747"/>
                    </a:lnTo>
                    <a:lnTo>
                      <a:pt x="593" y="750"/>
                    </a:lnTo>
                    <a:lnTo>
                      <a:pt x="586" y="750"/>
                    </a:lnTo>
                    <a:lnTo>
                      <a:pt x="579" y="750"/>
                    </a:lnTo>
                    <a:lnTo>
                      <a:pt x="573" y="749"/>
                    </a:lnTo>
                    <a:lnTo>
                      <a:pt x="570" y="747"/>
                    </a:lnTo>
                    <a:lnTo>
                      <a:pt x="568" y="746"/>
                    </a:lnTo>
                    <a:lnTo>
                      <a:pt x="568" y="744"/>
                    </a:lnTo>
                    <a:lnTo>
                      <a:pt x="567" y="741"/>
                    </a:lnTo>
                    <a:lnTo>
                      <a:pt x="568" y="738"/>
                    </a:lnTo>
                    <a:lnTo>
                      <a:pt x="572" y="734"/>
                    </a:lnTo>
                    <a:lnTo>
                      <a:pt x="575" y="731"/>
                    </a:lnTo>
                    <a:lnTo>
                      <a:pt x="579" y="728"/>
                    </a:lnTo>
                    <a:lnTo>
                      <a:pt x="582" y="725"/>
                    </a:lnTo>
                    <a:lnTo>
                      <a:pt x="585" y="722"/>
                    </a:lnTo>
                    <a:lnTo>
                      <a:pt x="585" y="719"/>
                    </a:lnTo>
                    <a:lnTo>
                      <a:pt x="583" y="715"/>
                    </a:lnTo>
                    <a:lnTo>
                      <a:pt x="581" y="711"/>
                    </a:lnTo>
                    <a:lnTo>
                      <a:pt x="577" y="708"/>
                    </a:lnTo>
                    <a:lnTo>
                      <a:pt x="574" y="706"/>
                    </a:lnTo>
                    <a:lnTo>
                      <a:pt x="570" y="706"/>
                    </a:lnTo>
                    <a:lnTo>
                      <a:pt x="566" y="707"/>
                    </a:lnTo>
                    <a:lnTo>
                      <a:pt x="561" y="711"/>
                    </a:lnTo>
                    <a:lnTo>
                      <a:pt x="555" y="716"/>
                    </a:lnTo>
                    <a:lnTo>
                      <a:pt x="550" y="725"/>
                    </a:lnTo>
                    <a:lnTo>
                      <a:pt x="544" y="733"/>
                    </a:lnTo>
                    <a:lnTo>
                      <a:pt x="538" y="740"/>
                    </a:lnTo>
                    <a:lnTo>
                      <a:pt x="532" y="745"/>
                    </a:lnTo>
                    <a:lnTo>
                      <a:pt x="526" y="747"/>
                    </a:lnTo>
                    <a:lnTo>
                      <a:pt x="520" y="750"/>
                    </a:lnTo>
                    <a:lnTo>
                      <a:pt x="514" y="750"/>
                    </a:lnTo>
                    <a:lnTo>
                      <a:pt x="510" y="749"/>
                    </a:lnTo>
                    <a:lnTo>
                      <a:pt x="505" y="747"/>
                    </a:lnTo>
                    <a:lnTo>
                      <a:pt x="500" y="745"/>
                    </a:lnTo>
                    <a:lnTo>
                      <a:pt x="494" y="744"/>
                    </a:lnTo>
                    <a:lnTo>
                      <a:pt x="490" y="744"/>
                    </a:lnTo>
                    <a:lnTo>
                      <a:pt x="485" y="744"/>
                    </a:lnTo>
                    <a:lnTo>
                      <a:pt x="480" y="746"/>
                    </a:lnTo>
                    <a:lnTo>
                      <a:pt x="475" y="749"/>
                    </a:lnTo>
                    <a:lnTo>
                      <a:pt x="472" y="752"/>
                    </a:lnTo>
                    <a:lnTo>
                      <a:pt x="468" y="758"/>
                    </a:lnTo>
                    <a:lnTo>
                      <a:pt x="465" y="764"/>
                    </a:lnTo>
                    <a:lnTo>
                      <a:pt x="462" y="771"/>
                    </a:lnTo>
                    <a:lnTo>
                      <a:pt x="461" y="777"/>
                    </a:lnTo>
                    <a:lnTo>
                      <a:pt x="460" y="783"/>
                    </a:lnTo>
                    <a:lnTo>
                      <a:pt x="461" y="788"/>
                    </a:lnTo>
                    <a:lnTo>
                      <a:pt x="462" y="793"/>
                    </a:lnTo>
                    <a:lnTo>
                      <a:pt x="465" y="797"/>
                    </a:lnTo>
                    <a:lnTo>
                      <a:pt x="468" y="800"/>
                    </a:lnTo>
                    <a:lnTo>
                      <a:pt x="472" y="803"/>
                    </a:lnTo>
                    <a:lnTo>
                      <a:pt x="474" y="807"/>
                    </a:lnTo>
                    <a:lnTo>
                      <a:pt x="476" y="809"/>
                    </a:lnTo>
                    <a:lnTo>
                      <a:pt x="476" y="813"/>
                    </a:lnTo>
                    <a:lnTo>
                      <a:pt x="476" y="816"/>
                    </a:lnTo>
                    <a:lnTo>
                      <a:pt x="475" y="819"/>
                    </a:lnTo>
                    <a:lnTo>
                      <a:pt x="472" y="821"/>
                    </a:lnTo>
                    <a:lnTo>
                      <a:pt x="469" y="823"/>
                    </a:lnTo>
                    <a:lnTo>
                      <a:pt x="465" y="825"/>
                    </a:lnTo>
                    <a:lnTo>
                      <a:pt x="461" y="825"/>
                    </a:lnTo>
                    <a:lnTo>
                      <a:pt x="457" y="825"/>
                    </a:lnTo>
                    <a:lnTo>
                      <a:pt x="453" y="825"/>
                    </a:lnTo>
                    <a:lnTo>
                      <a:pt x="444" y="821"/>
                    </a:lnTo>
                    <a:lnTo>
                      <a:pt x="434" y="816"/>
                    </a:lnTo>
                    <a:lnTo>
                      <a:pt x="429" y="814"/>
                    </a:lnTo>
                    <a:lnTo>
                      <a:pt x="425" y="813"/>
                    </a:lnTo>
                    <a:lnTo>
                      <a:pt x="422" y="813"/>
                    </a:lnTo>
                    <a:lnTo>
                      <a:pt x="419" y="813"/>
                    </a:lnTo>
                    <a:lnTo>
                      <a:pt x="417" y="814"/>
                    </a:lnTo>
                    <a:lnTo>
                      <a:pt x="416" y="816"/>
                    </a:lnTo>
                    <a:lnTo>
                      <a:pt x="416" y="819"/>
                    </a:lnTo>
                    <a:lnTo>
                      <a:pt x="416" y="823"/>
                    </a:lnTo>
                    <a:lnTo>
                      <a:pt x="415" y="832"/>
                    </a:lnTo>
                    <a:lnTo>
                      <a:pt x="413" y="840"/>
                    </a:lnTo>
                    <a:lnTo>
                      <a:pt x="412" y="842"/>
                    </a:lnTo>
                    <a:lnTo>
                      <a:pt x="410" y="845"/>
                    </a:lnTo>
                    <a:lnTo>
                      <a:pt x="406" y="846"/>
                    </a:lnTo>
                    <a:lnTo>
                      <a:pt x="404" y="846"/>
                    </a:lnTo>
                    <a:lnTo>
                      <a:pt x="397" y="831"/>
                    </a:lnTo>
                    <a:lnTo>
                      <a:pt x="388" y="814"/>
                    </a:lnTo>
                    <a:lnTo>
                      <a:pt x="384" y="814"/>
                    </a:lnTo>
                    <a:lnTo>
                      <a:pt x="379" y="816"/>
                    </a:lnTo>
                    <a:lnTo>
                      <a:pt x="374" y="820"/>
                    </a:lnTo>
                    <a:lnTo>
                      <a:pt x="369" y="823"/>
                    </a:lnTo>
                    <a:lnTo>
                      <a:pt x="367" y="826"/>
                    </a:lnTo>
                    <a:lnTo>
                      <a:pt x="365" y="826"/>
                    </a:lnTo>
                    <a:lnTo>
                      <a:pt x="362" y="827"/>
                    </a:lnTo>
                    <a:lnTo>
                      <a:pt x="360" y="826"/>
                    </a:lnTo>
                    <a:lnTo>
                      <a:pt x="358" y="825"/>
                    </a:lnTo>
                    <a:lnTo>
                      <a:pt x="355" y="822"/>
                    </a:lnTo>
                    <a:lnTo>
                      <a:pt x="353" y="819"/>
                    </a:lnTo>
                    <a:lnTo>
                      <a:pt x="352" y="813"/>
                    </a:lnTo>
                    <a:lnTo>
                      <a:pt x="349" y="808"/>
                    </a:lnTo>
                    <a:lnTo>
                      <a:pt x="346" y="803"/>
                    </a:lnTo>
                    <a:lnTo>
                      <a:pt x="343" y="798"/>
                    </a:lnTo>
                    <a:lnTo>
                      <a:pt x="340" y="795"/>
                    </a:lnTo>
                    <a:lnTo>
                      <a:pt x="331" y="790"/>
                    </a:lnTo>
                    <a:lnTo>
                      <a:pt x="323" y="787"/>
                    </a:lnTo>
                    <a:lnTo>
                      <a:pt x="314" y="784"/>
                    </a:lnTo>
                    <a:lnTo>
                      <a:pt x="303" y="783"/>
                    </a:lnTo>
                    <a:lnTo>
                      <a:pt x="292" y="783"/>
                    </a:lnTo>
                    <a:lnTo>
                      <a:pt x="281" y="784"/>
                    </a:lnTo>
                    <a:lnTo>
                      <a:pt x="262" y="787"/>
                    </a:lnTo>
                    <a:lnTo>
                      <a:pt x="247" y="789"/>
                    </a:lnTo>
                    <a:lnTo>
                      <a:pt x="240" y="789"/>
                    </a:lnTo>
                    <a:lnTo>
                      <a:pt x="234" y="788"/>
                    </a:lnTo>
                    <a:lnTo>
                      <a:pt x="228" y="784"/>
                    </a:lnTo>
                    <a:lnTo>
                      <a:pt x="222" y="778"/>
                    </a:lnTo>
                    <a:lnTo>
                      <a:pt x="213" y="766"/>
                    </a:lnTo>
                    <a:lnTo>
                      <a:pt x="204" y="759"/>
                    </a:lnTo>
                    <a:lnTo>
                      <a:pt x="201" y="757"/>
                    </a:lnTo>
                    <a:lnTo>
                      <a:pt x="195" y="756"/>
                    </a:lnTo>
                    <a:lnTo>
                      <a:pt x="188" y="756"/>
                    </a:lnTo>
                    <a:lnTo>
                      <a:pt x="177" y="757"/>
                    </a:lnTo>
                    <a:lnTo>
                      <a:pt x="167" y="758"/>
                    </a:lnTo>
                    <a:lnTo>
                      <a:pt x="159" y="757"/>
                    </a:lnTo>
                    <a:lnTo>
                      <a:pt x="153" y="756"/>
                    </a:lnTo>
                    <a:lnTo>
                      <a:pt x="148" y="753"/>
                    </a:lnTo>
                    <a:lnTo>
                      <a:pt x="141" y="746"/>
                    </a:lnTo>
                    <a:lnTo>
                      <a:pt x="136" y="739"/>
                    </a:lnTo>
                    <a:lnTo>
                      <a:pt x="134" y="737"/>
                    </a:lnTo>
                    <a:lnTo>
                      <a:pt x="132" y="734"/>
                    </a:lnTo>
                    <a:lnTo>
                      <a:pt x="128" y="732"/>
                    </a:lnTo>
                    <a:lnTo>
                      <a:pt x="125" y="731"/>
                    </a:lnTo>
                    <a:lnTo>
                      <a:pt x="115" y="730"/>
                    </a:lnTo>
                    <a:lnTo>
                      <a:pt x="107" y="728"/>
                    </a:lnTo>
                    <a:lnTo>
                      <a:pt x="102" y="727"/>
                    </a:lnTo>
                    <a:lnTo>
                      <a:pt x="97" y="725"/>
                    </a:lnTo>
                    <a:lnTo>
                      <a:pt x="94" y="721"/>
                    </a:lnTo>
                    <a:lnTo>
                      <a:pt x="91" y="718"/>
                    </a:lnTo>
                    <a:lnTo>
                      <a:pt x="88" y="714"/>
                    </a:lnTo>
                    <a:lnTo>
                      <a:pt x="87" y="711"/>
                    </a:lnTo>
                    <a:lnTo>
                      <a:pt x="85" y="706"/>
                    </a:lnTo>
                    <a:lnTo>
                      <a:pt x="84" y="702"/>
                    </a:lnTo>
                    <a:lnTo>
                      <a:pt x="84" y="696"/>
                    </a:lnTo>
                    <a:lnTo>
                      <a:pt x="81" y="690"/>
                    </a:lnTo>
                    <a:lnTo>
                      <a:pt x="78" y="688"/>
                    </a:lnTo>
                    <a:lnTo>
                      <a:pt x="76" y="688"/>
                    </a:lnTo>
                    <a:lnTo>
                      <a:pt x="72" y="690"/>
                    </a:lnTo>
                    <a:lnTo>
                      <a:pt x="68" y="694"/>
                    </a:lnTo>
                    <a:lnTo>
                      <a:pt x="63" y="699"/>
                    </a:lnTo>
                    <a:lnTo>
                      <a:pt x="56" y="701"/>
                    </a:lnTo>
                    <a:lnTo>
                      <a:pt x="47" y="702"/>
                    </a:lnTo>
                    <a:lnTo>
                      <a:pt x="40" y="701"/>
                    </a:lnTo>
                    <a:lnTo>
                      <a:pt x="35" y="700"/>
                    </a:lnTo>
                    <a:lnTo>
                      <a:pt x="32" y="699"/>
                    </a:lnTo>
                    <a:lnTo>
                      <a:pt x="29" y="696"/>
                    </a:lnTo>
                    <a:lnTo>
                      <a:pt x="27" y="693"/>
                    </a:lnTo>
                    <a:lnTo>
                      <a:pt x="25" y="689"/>
                    </a:lnTo>
                    <a:lnTo>
                      <a:pt x="22" y="684"/>
                    </a:lnTo>
                    <a:lnTo>
                      <a:pt x="22" y="680"/>
                    </a:lnTo>
                    <a:lnTo>
                      <a:pt x="22" y="675"/>
                    </a:lnTo>
                    <a:lnTo>
                      <a:pt x="25" y="661"/>
                    </a:lnTo>
                    <a:lnTo>
                      <a:pt x="27" y="649"/>
                    </a:lnTo>
                    <a:lnTo>
                      <a:pt x="31" y="639"/>
                    </a:lnTo>
                    <a:lnTo>
                      <a:pt x="33" y="630"/>
                    </a:lnTo>
                    <a:lnTo>
                      <a:pt x="35" y="623"/>
                    </a:lnTo>
                    <a:lnTo>
                      <a:pt x="35" y="617"/>
                    </a:lnTo>
                    <a:lnTo>
                      <a:pt x="35" y="611"/>
                    </a:lnTo>
                    <a:lnTo>
                      <a:pt x="33" y="606"/>
                    </a:lnTo>
                    <a:lnTo>
                      <a:pt x="31" y="601"/>
                    </a:lnTo>
                    <a:lnTo>
                      <a:pt x="27" y="596"/>
                    </a:lnTo>
                    <a:lnTo>
                      <a:pt x="24" y="592"/>
                    </a:lnTo>
                    <a:lnTo>
                      <a:pt x="18" y="587"/>
                    </a:lnTo>
                    <a:close/>
                  </a:path>
                </a:pathLst>
              </a:custGeom>
              <a:solidFill>
                <a:srgbClr val="BFBFBF">
                  <a:alpha val="100000"/>
                </a:srgbClr>
              </a:solidFill>
              <a:ln w="9525" cap="flat" cmpd="sng">
                <a:solidFill>
                  <a:schemeClr val="bg1">
                    <a:alpha val="100000"/>
                  </a:schemeClr>
                </a:solidFill>
                <a:prstDash val="solid"/>
                <a:bevel/>
                <a:headEnd type="none" w="med" len="med"/>
                <a:tailEnd type="none" w="med" len="med"/>
              </a:ln>
            </p:spPr>
            <p:txBody>
              <a:bodyPr/>
              <a:lstStyle/>
              <a:p>
                <a:endParaRPr lang="zh-CN" altLang="en-US"/>
              </a:p>
            </p:txBody>
          </p:sp>
          <p:sp>
            <p:nvSpPr>
              <p:cNvPr id="44082" name="Freeform 108"/>
              <p:cNvSpPr/>
              <p:nvPr/>
            </p:nvSpPr>
            <p:spPr>
              <a:xfrm>
                <a:off x="4191072" y="2505212"/>
                <a:ext cx="76201" cy="3810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268" h="134">
                    <a:moveTo>
                      <a:pt x="147" y="108"/>
                    </a:moveTo>
                    <a:lnTo>
                      <a:pt x="129" y="101"/>
                    </a:lnTo>
                    <a:lnTo>
                      <a:pt x="104" y="93"/>
                    </a:lnTo>
                    <a:lnTo>
                      <a:pt x="79" y="85"/>
                    </a:lnTo>
                    <a:lnTo>
                      <a:pt x="61" y="76"/>
                    </a:lnTo>
                    <a:lnTo>
                      <a:pt x="50" y="68"/>
                    </a:lnTo>
                    <a:lnTo>
                      <a:pt x="41" y="60"/>
                    </a:lnTo>
                    <a:lnTo>
                      <a:pt x="34" y="52"/>
                    </a:lnTo>
                    <a:lnTo>
                      <a:pt x="25" y="48"/>
                    </a:lnTo>
                    <a:lnTo>
                      <a:pt x="17" y="44"/>
                    </a:lnTo>
                    <a:lnTo>
                      <a:pt x="10" y="42"/>
                    </a:lnTo>
                    <a:lnTo>
                      <a:pt x="4" y="38"/>
                    </a:lnTo>
                    <a:lnTo>
                      <a:pt x="2" y="33"/>
                    </a:lnTo>
                    <a:lnTo>
                      <a:pt x="0" y="31"/>
                    </a:lnTo>
                    <a:lnTo>
                      <a:pt x="0" y="28"/>
                    </a:lnTo>
                    <a:lnTo>
                      <a:pt x="2" y="25"/>
                    </a:lnTo>
                    <a:lnTo>
                      <a:pt x="3" y="22"/>
                    </a:lnTo>
                    <a:lnTo>
                      <a:pt x="9" y="16"/>
                    </a:lnTo>
                    <a:lnTo>
                      <a:pt x="16" y="10"/>
                    </a:lnTo>
                    <a:lnTo>
                      <a:pt x="22" y="7"/>
                    </a:lnTo>
                    <a:lnTo>
                      <a:pt x="29" y="5"/>
                    </a:lnTo>
                    <a:lnTo>
                      <a:pt x="37" y="3"/>
                    </a:lnTo>
                    <a:lnTo>
                      <a:pt x="46" y="1"/>
                    </a:lnTo>
                    <a:lnTo>
                      <a:pt x="54" y="0"/>
                    </a:lnTo>
                    <a:lnTo>
                      <a:pt x="62" y="0"/>
                    </a:lnTo>
                    <a:lnTo>
                      <a:pt x="69" y="1"/>
                    </a:lnTo>
                    <a:lnTo>
                      <a:pt x="74" y="5"/>
                    </a:lnTo>
                    <a:lnTo>
                      <a:pt x="83" y="13"/>
                    </a:lnTo>
                    <a:lnTo>
                      <a:pt x="91" y="20"/>
                    </a:lnTo>
                    <a:lnTo>
                      <a:pt x="100" y="26"/>
                    </a:lnTo>
                    <a:lnTo>
                      <a:pt x="111" y="31"/>
                    </a:lnTo>
                    <a:lnTo>
                      <a:pt x="123" y="35"/>
                    </a:lnTo>
                    <a:lnTo>
                      <a:pt x="135" y="39"/>
                    </a:lnTo>
                    <a:lnTo>
                      <a:pt x="140" y="42"/>
                    </a:lnTo>
                    <a:lnTo>
                      <a:pt x="144" y="44"/>
                    </a:lnTo>
                    <a:lnTo>
                      <a:pt x="148" y="48"/>
                    </a:lnTo>
                    <a:lnTo>
                      <a:pt x="151" y="52"/>
                    </a:lnTo>
                    <a:lnTo>
                      <a:pt x="156" y="57"/>
                    </a:lnTo>
                    <a:lnTo>
                      <a:pt x="161" y="61"/>
                    </a:lnTo>
                    <a:lnTo>
                      <a:pt x="168" y="66"/>
                    </a:lnTo>
                    <a:lnTo>
                      <a:pt x="176" y="69"/>
                    </a:lnTo>
                    <a:lnTo>
                      <a:pt x="192" y="75"/>
                    </a:lnTo>
                    <a:lnTo>
                      <a:pt x="209" y="80"/>
                    </a:lnTo>
                    <a:lnTo>
                      <a:pt x="224" y="83"/>
                    </a:lnTo>
                    <a:lnTo>
                      <a:pt x="242" y="87"/>
                    </a:lnTo>
                    <a:lnTo>
                      <a:pt x="250" y="88"/>
                    </a:lnTo>
                    <a:lnTo>
                      <a:pt x="257" y="91"/>
                    </a:lnTo>
                    <a:lnTo>
                      <a:pt x="262" y="94"/>
                    </a:lnTo>
                    <a:lnTo>
                      <a:pt x="267" y="99"/>
                    </a:lnTo>
                    <a:lnTo>
                      <a:pt x="268" y="104"/>
                    </a:lnTo>
                    <a:lnTo>
                      <a:pt x="268" y="110"/>
                    </a:lnTo>
                    <a:lnTo>
                      <a:pt x="267" y="114"/>
                    </a:lnTo>
                    <a:lnTo>
                      <a:pt x="263" y="119"/>
                    </a:lnTo>
                    <a:lnTo>
                      <a:pt x="255" y="127"/>
                    </a:lnTo>
                    <a:lnTo>
                      <a:pt x="245" y="133"/>
                    </a:lnTo>
                    <a:lnTo>
                      <a:pt x="239" y="134"/>
                    </a:lnTo>
                    <a:lnTo>
                      <a:pt x="229" y="133"/>
                    </a:lnTo>
                    <a:lnTo>
                      <a:pt x="216" y="131"/>
                    </a:lnTo>
                    <a:lnTo>
                      <a:pt x="200" y="126"/>
                    </a:lnTo>
                    <a:lnTo>
                      <a:pt x="169" y="117"/>
                    </a:lnTo>
                    <a:lnTo>
                      <a:pt x="147" y="108"/>
                    </a:lnTo>
                    <a:close/>
                  </a:path>
                </a:pathLst>
              </a:custGeom>
              <a:solidFill>
                <a:srgbClr val="BFBFBF">
                  <a:alpha val="100000"/>
                </a:srgbClr>
              </a:solidFill>
              <a:ln w="9525" cap="flat" cmpd="sng">
                <a:solidFill>
                  <a:schemeClr val="bg1">
                    <a:alpha val="100000"/>
                  </a:schemeClr>
                </a:solidFill>
                <a:prstDash val="solid"/>
                <a:bevel/>
                <a:headEnd type="none" w="med" len="med"/>
                <a:tailEnd type="none" w="med" len="med"/>
              </a:ln>
            </p:spPr>
            <p:txBody>
              <a:bodyPr/>
              <a:lstStyle/>
              <a:p>
                <a:endParaRPr lang="zh-CN" altLang="en-US"/>
              </a:p>
            </p:txBody>
          </p:sp>
          <p:sp>
            <p:nvSpPr>
              <p:cNvPr id="44083" name="Freeform 109"/>
              <p:cNvSpPr/>
              <p:nvPr/>
            </p:nvSpPr>
            <p:spPr>
              <a:xfrm>
                <a:off x="4238763" y="2552709"/>
                <a:ext cx="19051" cy="9525"/>
              </a:xfrm>
              <a:custGeom>
                <a:avLst/>
                <a:gdLst/>
                <a:ahLst/>
                <a:cxnLst>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8" h="35">
                    <a:moveTo>
                      <a:pt x="27" y="22"/>
                    </a:moveTo>
                    <a:lnTo>
                      <a:pt x="15" y="16"/>
                    </a:lnTo>
                    <a:lnTo>
                      <a:pt x="2" y="9"/>
                    </a:lnTo>
                    <a:lnTo>
                      <a:pt x="1" y="8"/>
                    </a:lnTo>
                    <a:lnTo>
                      <a:pt x="0" y="6"/>
                    </a:lnTo>
                    <a:lnTo>
                      <a:pt x="0" y="3"/>
                    </a:lnTo>
                    <a:lnTo>
                      <a:pt x="1" y="2"/>
                    </a:lnTo>
                    <a:lnTo>
                      <a:pt x="6" y="0"/>
                    </a:lnTo>
                    <a:lnTo>
                      <a:pt x="13" y="0"/>
                    </a:lnTo>
                    <a:lnTo>
                      <a:pt x="23" y="2"/>
                    </a:lnTo>
                    <a:lnTo>
                      <a:pt x="34" y="7"/>
                    </a:lnTo>
                    <a:lnTo>
                      <a:pt x="45" y="10"/>
                    </a:lnTo>
                    <a:lnTo>
                      <a:pt x="53" y="14"/>
                    </a:lnTo>
                    <a:lnTo>
                      <a:pt x="59" y="18"/>
                    </a:lnTo>
                    <a:lnTo>
                      <a:pt x="64" y="23"/>
                    </a:lnTo>
                    <a:lnTo>
                      <a:pt x="65" y="26"/>
                    </a:lnTo>
                    <a:lnTo>
                      <a:pt x="66" y="28"/>
                    </a:lnTo>
                    <a:lnTo>
                      <a:pt x="68" y="32"/>
                    </a:lnTo>
                    <a:lnTo>
                      <a:pt x="66" y="34"/>
                    </a:lnTo>
                    <a:lnTo>
                      <a:pt x="65" y="35"/>
                    </a:lnTo>
                    <a:lnTo>
                      <a:pt x="61" y="35"/>
                    </a:lnTo>
                    <a:lnTo>
                      <a:pt x="56" y="34"/>
                    </a:lnTo>
                    <a:lnTo>
                      <a:pt x="50" y="33"/>
                    </a:lnTo>
                    <a:lnTo>
                      <a:pt x="37" y="28"/>
                    </a:lnTo>
                    <a:lnTo>
                      <a:pt x="27" y="22"/>
                    </a:lnTo>
                    <a:close/>
                  </a:path>
                </a:pathLst>
              </a:custGeom>
              <a:solidFill>
                <a:srgbClr val="BFBFBF">
                  <a:alpha val="100000"/>
                </a:srgbClr>
              </a:solidFill>
              <a:ln w="9525" cap="flat" cmpd="sng">
                <a:solidFill>
                  <a:schemeClr val="bg1">
                    <a:alpha val="100000"/>
                  </a:schemeClr>
                </a:solidFill>
                <a:prstDash val="solid"/>
                <a:bevel/>
                <a:headEnd type="none" w="med" len="med"/>
                <a:tailEnd type="none" w="med" len="med"/>
              </a:ln>
            </p:spPr>
            <p:txBody>
              <a:bodyPr/>
              <a:lstStyle/>
              <a:p>
                <a:endParaRPr lang="zh-CN" altLang="en-US"/>
              </a:p>
            </p:txBody>
          </p:sp>
          <p:sp>
            <p:nvSpPr>
              <p:cNvPr id="44084" name="Freeform 110"/>
              <p:cNvSpPr/>
              <p:nvPr/>
            </p:nvSpPr>
            <p:spPr>
              <a:xfrm>
                <a:off x="4257643" y="2552596"/>
                <a:ext cx="9525" cy="952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25" h="24">
                    <a:moveTo>
                      <a:pt x="19" y="24"/>
                    </a:moveTo>
                    <a:lnTo>
                      <a:pt x="16" y="23"/>
                    </a:lnTo>
                    <a:lnTo>
                      <a:pt x="12" y="21"/>
                    </a:lnTo>
                    <a:lnTo>
                      <a:pt x="9" y="18"/>
                    </a:lnTo>
                    <a:lnTo>
                      <a:pt x="5" y="13"/>
                    </a:lnTo>
                    <a:lnTo>
                      <a:pt x="3" y="10"/>
                    </a:lnTo>
                    <a:lnTo>
                      <a:pt x="0" y="5"/>
                    </a:lnTo>
                    <a:lnTo>
                      <a:pt x="0" y="3"/>
                    </a:lnTo>
                    <a:lnTo>
                      <a:pt x="0" y="2"/>
                    </a:lnTo>
                    <a:lnTo>
                      <a:pt x="2" y="0"/>
                    </a:lnTo>
                    <a:lnTo>
                      <a:pt x="3" y="0"/>
                    </a:lnTo>
                    <a:lnTo>
                      <a:pt x="8" y="0"/>
                    </a:lnTo>
                    <a:lnTo>
                      <a:pt x="13" y="3"/>
                    </a:lnTo>
                    <a:lnTo>
                      <a:pt x="17" y="4"/>
                    </a:lnTo>
                    <a:lnTo>
                      <a:pt x="19" y="6"/>
                    </a:lnTo>
                    <a:lnTo>
                      <a:pt x="22" y="9"/>
                    </a:lnTo>
                    <a:lnTo>
                      <a:pt x="24" y="11"/>
                    </a:lnTo>
                    <a:lnTo>
                      <a:pt x="25" y="17"/>
                    </a:lnTo>
                    <a:lnTo>
                      <a:pt x="24" y="21"/>
                    </a:lnTo>
                    <a:lnTo>
                      <a:pt x="22" y="23"/>
                    </a:lnTo>
                    <a:lnTo>
                      <a:pt x="19" y="24"/>
                    </a:lnTo>
                    <a:close/>
                  </a:path>
                </a:pathLst>
              </a:custGeom>
              <a:solidFill>
                <a:srgbClr val="BFBFBF">
                  <a:alpha val="100000"/>
                </a:srgbClr>
              </a:solidFill>
              <a:ln w="9525" cap="flat" cmpd="sng">
                <a:solidFill>
                  <a:schemeClr val="bg1">
                    <a:alpha val="100000"/>
                  </a:schemeClr>
                </a:solidFill>
                <a:prstDash val="solid"/>
                <a:bevel/>
                <a:headEnd type="none" w="med" len="med"/>
                <a:tailEnd type="none" w="med" len="med"/>
              </a:ln>
            </p:spPr>
            <p:txBody>
              <a:bodyPr/>
              <a:lstStyle/>
              <a:p>
                <a:endParaRPr lang="zh-CN" altLang="en-US"/>
              </a:p>
            </p:txBody>
          </p:sp>
        </p:grpSp>
        <p:grpSp>
          <p:nvGrpSpPr>
            <p:cNvPr id="44043" name="组合 21"/>
            <p:cNvGrpSpPr/>
            <p:nvPr/>
          </p:nvGrpSpPr>
          <p:grpSpPr>
            <a:xfrm>
              <a:off x="7539380" y="5052176"/>
              <a:ext cx="609600" cy="866775"/>
              <a:chOff x="0" y="0"/>
              <a:chExt cx="609600" cy="866775"/>
            </a:xfrm>
          </p:grpSpPr>
          <p:sp>
            <p:nvSpPr>
              <p:cNvPr id="44045" name="Freeform 71"/>
              <p:cNvSpPr>
                <a:spLocks noEditPoints="1"/>
              </p:cNvSpPr>
              <p:nvPr/>
            </p:nvSpPr>
            <p:spPr>
              <a:xfrm>
                <a:off x="0" y="0"/>
                <a:ext cx="561975" cy="314325"/>
              </a:xfrm>
              <a:custGeom>
                <a:avLst/>
                <a:gdLst>
                  <a:gd name="txL" fmla="*/ 0 w 298"/>
                  <a:gd name="txT" fmla="*/ 0 h 172"/>
                  <a:gd name="txR" fmla="*/ 298 w 298"/>
                  <a:gd name="txB" fmla="*/ 172 h 172"/>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298" h="172">
                    <a:moveTo>
                      <a:pt x="77" y="172"/>
                    </a:moveTo>
                    <a:cubicBezTo>
                      <a:pt x="74" y="171"/>
                      <a:pt x="71" y="170"/>
                      <a:pt x="66" y="169"/>
                    </a:cubicBezTo>
                    <a:cubicBezTo>
                      <a:pt x="61" y="164"/>
                      <a:pt x="63" y="161"/>
                      <a:pt x="63" y="156"/>
                    </a:cubicBezTo>
                    <a:cubicBezTo>
                      <a:pt x="64" y="151"/>
                      <a:pt x="63" y="152"/>
                      <a:pt x="69" y="151"/>
                    </a:cubicBezTo>
                    <a:cubicBezTo>
                      <a:pt x="69" y="150"/>
                      <a:pt x="70" y="149"/>
                      <a:pt x="71" y="149"/>
                    </a:cubicBezTo>
                    <a:cubicBezTo>
                      <a:pt x="71" y="147"/>
                      <a:pt x="71" y="144"/>
                      <a:pt x="71" y="142"/>
                    </a:cubicBezTo>
                    <a:cubicBezTo>
                      <a:pt x="71" y="142"/>
                      <a:pt x="71" y="142"/>
                      <a:pt x="72" y="142"/>
                    </a:cubicBezTo>
                    <a:cubicBezTo>
                      <a:pt x="73" y="142"/>
                      <a:pt x="75" y="143"/>
                      <a:pt x="78" y="142"/>
                    </a:cubicBezTo>
                    <a:cubicBezTo>
                      <a:pt x="81" y="141"/>
                      <a:pt x="83" y="139"/>
                      <a:pt x="86" y="137"/>
                    </a:cubicBezTo>
                    <a:cubicBezTo>
                      <a:pt x="91" y="137"/>
                      <a:pt x="96" y="137"/>
                      <a:pt x="101" y="137"/>
                    </a:cubicBezTo>
                    <a:cubicBezTo>
                      <a:pt x="102" y="137"/>
                      <a:pt x="105" y="139"/>
                      <a:pt x="105" y="143"/>
                    </a:cubicBezTo>
                    <a:cubicBezTo>
                      <a:pt x="104" y="146"/>
                      <a:pt x="103" y="148"/>
                      <a:pt x="101" y="150"/>
                    </a:cubicBezTo>
                    <a:cubicBezTo>
                      <a:pt x="99" y="153"/>
                      <a:pt x="97" y="156"/>
                      <a:pt x="96" y="161"/>
                    </a:cubicBezTo>
                    <a:cubicBezTo>
                      <a:pt x="90" y="164"/>
                      <a:pt x="85" y="167"/>
                      <a:pt x="80" y="171"/>
                    </a:cubicBezTo>
                    <a:cubicBezTo>
                      <a:pt x="79" y="172"/>
                      <a:pt x="78" y="172"/>
                      <a:pt x="77" y="172"/>
                    </a:cubicBezTo>
                    <a:close/>
                    <a:moveTo>
                      <a:pt x="0" y="0"/>
                    </a:moveTo>
                    <a:cubicBezTo>
                      <a:pt x="73" y="0"/>
                      <a:pt x="73" y="0"/>
                      <a:pt x="73" y="0"/>
                    </a:cubicBezTo>
                    <a:cubicBezTo>
                      <a:pt x="73" y="2"/>
                      <a:pt x="73" y="5"/>
                      <a:pt x="73" y="8"/>
                    </a:cubicBezTo>
                    <a:cubicBezTo>
                      <a:pt x="73" y="10"/>
                      <a:pt x="74" y="11"/>
                      <a:pt x="77" y="13"/>
                    </a:cubicBezTo>
                    <a:cubicBezTo>
                      <a:pt x="77" y="14"/>
                      <a:pt x="78" y="15"/>
                      <a:pt x="79" y="17"/>
                    </a:cubicBezTo>
                    <a:cubicBezTo>
                      <a:pt x="75" y="17"/>
                      <a:pt x="73" y="19"/>
                      <a:pt x="70" y="20"/>
                    </a:cubicBezTo>
                    <a:cubicBezTo>
                      <a:pt x="66" y="25"/>
                      <a:pt x="61" y="27"/>
                      <a:pt x="57" y="31"/>
                    </a:cubicBezTo>
                    <a:cubicBezTo>
                      <a:pt x="54" y="33"/>
                      <a:pt x="50" y="34"/>
                      <a:pt x="47" y="33"/>
                    </a:cubicBezTo>
                    <a:cubicBezTo>
                      <a:pt x="45" y="33"/>
                      <a:pt x="44" y="32"/>
                      <a:pt x="41" y="31"/>
                    </a:cubicBezTo>
                    <a:cubicBezTo>
                      <a:pt x="37" y="25"/>
                      <a:pt x="37" y="27"/>
                      <a:pt x="33" y="26"/>
                    </a:cubicBezTo>
                    <a:cubicBezTo>
                      <a:pt x="32" y="27"/>
                      <a:pt x="31" y="27"/>
                      <a:pt x="31" y="29"/>
                    </a:cubicBezTo>
                    <a:cubicBezTo>
                      <a:pt x="31" y="30"/>
                      <a:pt x="31" y="31"/>
                      <a:pt x="31" y="32"/>
                    </a:cubicBezTo>
                    <a:cubicBezTo>
                      <a:pt x="28" y="35"/>
                      <a:pt x="24" y="38"/>
                      <a:pt x="22" y="42"/>
                    </a:cubicBezTo>
                    <a:cubicBezTo>
                      <a:pt x="19" y="43"/>
                      <a:pt x="16" y="43"/>
                      <a:pt x="15" y="44"/>
                    </a:cubicBezTo>
                    <a:cubicBezTo>
                      <a:pt x="10" y="42"/>
                      <a:pt x="9" y="40"/>
                      <a:pt x="7" y="38"/>
                    </a:cubicBezTo>
                    <a:cubicBezTo>
                      <a:pt x="6" y="38"/>
                      <a:pt x="5" y="37"/>
                      <a:pt x="4" y="37"/>
                    </a:cubicBezTo>
                    <a:cubicBezTo>
                      <a:pt x="2" y="37"/>
                      <a:pt x="1" y="37"/>
                      <a:pt x="0" y="37"/>
                    </a:cubicBezTo>
                    <a:cubicBezTo>
                      <a:pt x="0" y="0"/>
                      <a:pt x="0" y="0"/>
                      <a:pt x="0" y="0"/>
                    </a:cubicBezTo>
                    <a:close/>
                    <a:moveTo>
                      <a:pt x="74" y="0"/>
                    </a:moveTo>
                    <a:cubicBezTo>
                      <a:pt x="153" y="0"/>
                      <a:pt x="153" y="0"/>
                      <a:pt x="153" y="0"/>
                    </a:cubicBezTo>
                    <a:cubicBezTo>
                      <a:pt x="153" y="2"/>
                      <a:pt x="154" y="3"/>
                      <a:pt x="154" y="4"/>
                    </a:cubicBezTo>
                    <a:cubicBezTo>
                      <a:pt x="156" y="8"/>
                      <a:pt x="156" y="10"/>
                      <a:pt x="155" y="14"/>
                    </a:cubicBezTo>
                    <a:cubicBezTo>
                      <a:pt x="155" y="17"/>
                      <a:pt x="155" y="20"/>
                      <a:pt x="156" y="25"/>
                    </a:cubicBezTo>
                    <a:cubicBezTo>
                      <a:pt x="150" y="25"/>
                      <a:pt x="144" y="25"/>
                      <a:pt x="137" y="25"/>
                    </a:cubicBezTo>
                    <a:cubicBezTo>
                      <a:pt x="135" y="27"/>
                      <a:pt x="138" y="31"/>
                      <a:pt x="140" y="33"/>
                    </a:cubicBezTo>
                    <a:cubicBezTo>
                      <a:pt x="140" y="34"/>
                      <a:pt x="139" y="35"/>
                      <a:pt x="139" y="36"/>
                    </a:cubicBezTo>
                    <a:cubicBezTo>
                      <a:pt x="137" y="36"/>
                      <a:pt x="133" y="31"/>
                      <a:pt x="133" y="31"/>
                    </a:cubicBezTo>
                    <a:cubicBezTo>
                      <a:pt x="131" y="31"/>
                      <a:pt x="129" y="31"/>
                      <a:pt x="127" y="31"/>
                    </a:cubicBezTo>
                    <a:cubicBezTo>
                      <a:pt x="126" y="32"/>
                      <a:pt x="125" y="34"/>
                      <a:pt x="124" y="36"/>
                    </a:cubicBezTo>
                    <a:cubicBezTo>
                      <a:pt x="124" y="37"/>
                      <a:pt x="124" y="41"/>
                      <a:pt x="121" y="43"/>
                    </a:cubicBezTo>
                    <a:cubicBezTo>
                      <a:pt x="118" y="40"/>
                      <a:pt x="114" y="42"/>
                      <a:pt x="112" y="42"/>
                    </a:cubicBezTo>
                    <a:cubicBezTo>
                      <a:pt x="111" y="42"/>
                      <a:pt x="111" y="41"/>
                      <a:pt x="110" y="40"/>
                    </a:cubicBezTo>
                    <a:cubicBezTo>
                      <a:pt x="110" y="34"/>
                      <a:pt x="106" y="35"/>
                      <a:pt x="104" y="35"/>
                    </a:cubicBezTo>
                    <a:cubicBezTo>
                      <a:pt x="104" y="35"/>
                      <a:pt x="104" y="34"/>
                      <a:pt x="104" y="33"/>
                    </a:cubicBezTo>
                    <a:cubicBezTo>
                      <a:pt x="106" y="29"/>
                      <a:pt x="109" y="24"/>
                      <a:pt x="109" y="20"/>
                    </a:cubicBezTo>
                    <a:cubicBezTo>
                      <a:pt x="107" y="17"/>
                      <a:pt x="104" y="15"/>
                      <a:pt x="104" y="12"/>
                    </a:cubicBezTo>
                    <a:cubicBezTo>
                      <a:pt x="102" y="9"/>
                      <a:pt x="101" y="10"/>
                      <a:pt x="99" y="10"/>
                    </a:cubicBezTo>
                    <a:cubicBezTo>
                      <a:pt x="97" y="11"/>
                      <a:pt x="95" y="11"/>
                      <a:pt x="93" y="11"/>
                    </a:cubicBezTo>
                    <a:cubicBezTo>
                      <a:pt x="90" y="14"/>
                      <a:pt x="88" y="15"/>
                      <a:pt x="86" y="16"/>
                    </a:cubicBezTo>
                    <a:cubicBezTo>
                      <a:pt x="84" y="16"/>
                      <a:pt x="82" y="17"/>
                      <a:pt x="80" y="17"/>
                    </a:cubicBezTo>
                    <a:cubicBezTo>
                      <a:pt x="80" y="12"/>
                      <a:pt x="77" y="11"/>
                      <a:pt x="75" y="9"/>
                    </a:cubicBezTo>
                    <a:cubicBezTo>
                      <a:pt x="74" y="8"/>
                      <a:pt x="74" y="8"/>
                      <a:pt x="74" y="8"/>
                    </a:cubicBezTo>
                    <a:cubicBezTo>
                      <a:pt x="74" y="5"/>
                      <a:pt x="74" y="2"/>
                      <a:pt x="74" y="0"/>
                    </a:cubicBezTo>
                    <a:close/>
                    <a:moveTo>
                      <a:pt x="155" y="0"/>
                    </a:moveTo>
                    <a:cubicBezTo>
                      <a:pt x="200" y="0"/>
                      <a:pt x="200" y="0"/>
                      <a:pt x="200" y="0"/>
                    </a:cubicBezTo>
                    <a:cubicBezTo>
                      <a:pt x="200" y="1"/>
                      <a:pt x="200" y="1"/>
                      <a:pt x="200" y="2"/>
                    </a:cubicBezTo>
                    <a:cubicBezTo>
                      <a:pt x="200" y="3"/>
                      <a:pt x="200" y="6"/>
                      <a:pt x="199" y="7"/>
                    </a:cubicBezTo>
                    <a:cubicBezTo>
                      <a:pt x="195" y="11"/>
                      <a:pt x="194" y="11"/>
                      <a:pt x="194" y="17"/>
                    </a:cubicBezTo>
                    <a:cubicBezTo>
                      <a:pt x="194" y="18"/>
                      <a:pt x="195" y="19"/>
                      <a:pt x="195" y="20"/>
                    </a:cubicBezTo>
                    <a:cubicBezTo>
                      <a:pt x="194" y="23"/>
                      <a:pt x="192" y="29"/>
                      <a:pt x="193" y="33"/>
                    </a:cubicBezTo>
                    <a:cubicBezTo>
                      <a:pt x="193" y="34"/>
                      <a:pt x="193" y="35"/>
                      <a:pt x="194" y="35"/>
                    </a:cubicBezTo>
                    <a:cubicBezTo>
                      <a:pt x="192" y="36"/>
                      <a:pt x="189" y="37"/>
                      <a:pt x="187" y="39"/>
                    </a:cubicBezTo>
                    <a:cubicBezTo>
                      <a:pt x="183" y="35"/>
                      <a:pt x="179" y="38"/>
                      <a:pt x="174" y="40"/>
                    </a:cubicBezTo>
                    <a:cubicBezTo>
                      <a:pt x="172" y="40"/>
                      <a:pt x="171" y="41"/>
                      <a:pt x="169" y="41"/>
                    </a:cubicBezTo>
                    <a:cubicBezTo>
                      <a:pt x="168" y="40"/>
                      <a:pt x="165" y="40"/>
                      <a:pt x="164" y="40"/>
                    </a:cubicBezTo>
                    <a:cubicBezTo>
                      <a:pt x="164" y="39"/>
                      <a:pt x="164" y="39"/>
                      <a:pt x="164" y="39"/>
                    </a:cubicBezTo>
                    <a:cubicBezTo>
                      <a:pt x="167" y="36"/>
                      <a:pt x="170" y="33"/>
                      <a:pt x="172" y="30"/>
                    </a:cubicBezTo>
                    <a:cubicBezTo>
                      <a:pt x="172" y="26"/>
                      <a:pt x="171" y="25"/>
                      <a:pt x="171" y="24"/>
                    </a:cubicBezTo>
                    <a:cubicBezTo>
                      <a:pt x="167" y="24"/>
                      <a:pt x="165" y="24"/>
                      <a:pt x="163" y="25"/>
                    </a:cubicBezTo>
                    <a:cubicBezTo>
                      <a:pt x="162" y="25"/>
                      <a:pt x="160" y="25"/>
                      <a:pt x="158" y="26"/>
                    </a:cubicBezTo>
                    <a:cubicBezTo>
                      <a:pt x="158" y="23"/>
                      <a:pt x="157" y="21"/>
                      <a:pt x="156" y="19"/>
                    </a:cubicBezTo>
                    <a:cubicBezTo>
                      <a:pt x="156" y="14"/>
                      <a:pt x="158" y="10"/>
                      <a:pt x="157" y="4"/>
                    </a:cubicBezTo>
                    <a:cubicBezTo>
                      <a:pt x="156" y="4"/>
                      <a:pt x="156" y="3"/>
                      <a:pt x="155" y="3"/>
                    </a:cubicBezTo>
                    <a:cubicBezTo>
                      <a:pt x="155" y="2"/>
                      <a:pt x="155" y="1"/>
                      <a:pt x="155" y="0"/>
                    </a:cubicBezTo>
                    <a:close/>
                    <a:moveTo>
                      <a:pt x="202" y="0"/>
                    </a:moveTo>
                    <a:cubicBezTo>
                      <a:pt x="255" y="0"/>
                      <a:pt x="255" y="0"/>
                      <a:pt x="255" y="0"/>
                    </a:cubicBezTo>
                    <a:cubicBezTo>
                      <a:pt x="254" y="4"/>
                      <a:pt x="252" y="8"/>
                      <a:pt x="254" y="12"/>
                    </a:cubicBezTo>
                    <a:cubicBezTo>
                      <a:pt x="255" y="12"/>
                      <a:pt x="255" y="13"/>
                      <a:pt x="256" y="13"/>
                    </a:cubicBezTo>
                    <a:cubicBezTo>
                      <a:pt x="256" y="14"/>
                      <a:pt x="256" y="14"/>
                      <a:pt x="256" y="14"/>
                    </a:cubicBezTo>
                    <a:cubicBezTo>
                      <a:pt x="255" y="13"/>
                      <a:pt x="255" y="13"/>
                      <a:pt x="255" y="13"/>
                    </a:cubicBezTo>
                    <a:cubicBezTo>
                      <a:pt x="254" y="13"/>
                      <a:pt x="252" y="13"/>
                      <a:pt x="250" y="14"/>
                    </a:cubicBezTo>
                    <a:cubicBezTo>
                      <a:pt x="249" y="15"/>
                      <a:pt x="250" y="15"/>
                      <a:pt x="250" y="18"/>
                    </a:cubicBezTo>
                    <a:cubicBezTo>
                      <a:pt x="245" y="22"/>
                      <a:pt x="246" y="20"/>
                      <a:pt x="245" y="27"/>
                    </a:cubicBezTo>
                    <a:cubicBezTo>
                      <a:pt x="244" y="29"/>
                      <a:pt x="242" y="30"/>
                      <a:pt x="241" y="31"/>
                    </a:cubicBezTo>
                    <a:cubicBezTo>
                      <a:pt x="238" y="31"/>
                      <a:pt x="236" y="32"/>
                      <a:pt x="235" y="32"/>
                    </a:cubicBezTo>
                    <a:cubicBezTo>
                      <a:pt x="233" y="33"/>
                      <a:pt x="233" y="35"/>
                      <a:pt x="236" y="37"/>
                    </a:cubicBezTo>
                    <a:cubicBezTo>
                      <a:pt x="230" y="38"/>
                      <a:pt x="227" y="43"/>
                      <a:pt x="224" y="47"/>
                    </a:cubicBezTo>
                    <a:cubicBezTo>
                      <a:pt x="224" y="47"/>
                      <a:pt x="224" y="48"/>
                      <a:pt x="223" y="49"/>
                    </a:cubicBezTo>
                    <a:cubicBezTo>
                      <a:pt x="222" y="52"/>
                      <a:pt x="220" y="53"/>
                      <a:pt x="218" y="54"/>
                    </a:cubicBezTo>
                    <a:cubicBezTo>
                      <a:pt x="218" y="50"/>
                      <a:pt x="216" y="48"/>
                      <a:pt x="214" y="47"/>
                    </a:cubicBezTo>
                    <a:cubicBezTo>
                      <a:pt x="214" y="47"/>
                      <a:pt x="214" y="47"/>
                      <a:pt x="214" y="47"/>
                    </a:cubicBezTo>
                    <a:cubicBezTo>
                      <a:pt x="211" y="42"/>
                      <a:pt x="208" y="38"/>
                      <a:pt x="204" y="34"/>
                    </a:cubicBezTo>
                    <a:cubicBezTo>
                      <a:pt x="200" y="33"/>
                      <a:pt x="197" y="34"/>
                      <a:pt x="195" y="33"/>
                    </a:cubicBezTo>
                    <a:cubicBezTo>
                      <a:pt x="194" y="29"/>
                      <a:pt x="195" y="26"/>
                      <a:pt x="196" y="22"/>
                    </a:cubicBezTo>
                    <a:cubicBezTo>
                      <a:pt x="197" y="19"/>
                      <a:pt x="196" y="16"/>
                      <a:pt x="196" y="14"/>
                    </a:cubicBezTo>
                    <a:cubicBezTo>
                      <a:pt x="198" y="11"/>
                      <a:pt x="200" y="9"/>
                      <a:pt x="201" y="7"/>
                    </a:cubicBezTo>
                    <a:cubicBezTo>
                      <a:pt x="201" y="6"/>
                      <a:pt x="202" y="4"/>
                      <a:pt x="202" y="2"/>
                    </a:cubicBezTo>
                    <a:cubicBezTo>
                      <a:pt x="202" y="2"/>
                      <a:pt x="202" y="1"/>
                      <a:pt x="202" y="0"/>
                    </a:cubicBezTo>
                    <a:close/>
                    <a:moveTo>
                      <a:pt x="0" y="70"/>
                    </a:moveTo>
                    <a:cubicBezTo>
                      <a:pt x="0" y="55"/>
                      <a:pt x="0" y="55"/>
                      <a:pt x="0" y="55"/>
                    </a:cubicBezTo>
                    <a:cubicBezTo>
                      <a:pt x="2" y="56"/>
                      <a:pt x="4" y="56"/>
                      <a:pt x="6" y="57"/>
                    </a:cubicBezTo>
                    <a:cubicBezTo>
                      <a:pt x="7" y="57"/>
                      <a:pt x="8" y="58"/>
                      <a:pt x="10" y="59"/>
                    </a:cubicBezTo>
                    <a:cubicBezTo>
                      <a:pt x="11" y="59"/>
                      <a:pt x="13" y="59"/>
                      <a:pt x="14" y="59"/>
                    </a:cubicBezTo>
                    <a:cubicBezTo>
                      <a:pt x="14" y="61"/>
                      <a:pt x="15" y="62"/>
                      <a:pt x="15" y="63"/>
                    </a:cubicBezTo>
                    <a:cubicBezTo>
                      <a:pt x="14" y="64"/>
                      <a:pt x="14" y="65"/>
                      <a:pt x="13" y="66"/>
                    </a:cubicBezTo>
                    <a:cubicBezTo>
                      <a:pt x="11" y="68"/>
                      <a:pt x="9" y="69"/>
                      <a:pt x="7" y="69"/>
                    </a:cubicBezTo>
                    <a:cubicBezTo>
                      <a:pt x="4" y="69"/>
                      <a:pt x="2" y="70"/>
                      <a:pt x="0" y="70"/>
                    </a:cubicBezTo>
                    <a:close/>
                    <a:moveTo>
                      <a:pt x="0" y="53"/>
                    </a:moveTo>
                    <a:cubicBezTo>
                      <a:pt x="0" y="39"/>
                      <a:pt x="0" y="39"/>
                      <a:pt x="0" y="39"/>
                    </a:cubicBezTo>
                    <a:cubicBezTo>
                      <a:pt x="1" y="39"/>
                      <a:pt x="1" y="39"/>
                      <a:pt x="2" y="39"/>
                    </a:cubicBezTo>
                    <a:cubicBezTo>
                      <a:pt x="4" y="39"/>
                      <a:pt x="5" y="40"/>
                      <a:pt x="7" y="40"/>
                    </a:cubicBezTo>
                    <a:cubicBezTo>
                      <a:pt x="8" y="42"/>
                      <a:pt x="10" y="43"/>
                      <a:pt x="12" y="45"/>
                    </a:cubicBezTo>
                    <a:cubicBezTo>
                      <a:pt x="14" y="45"/>
                      <a:pt x="16" y="46"/>
                      <a:pt x="21" y="45"/>
                    </a:cubicBezTo>
                    <a:cubicBezTo>
                      <a:pt x="25" y="42"/>
                      <a:pt x="29" y="36"/>
                      <a:pt x="33" y="33"/>
                    </a:cubicBezTo>
                    <a:cubicBezTo>
                      <a:pt x="33" y="32"/>
                      <a:pt x="33" y="31"/>
                      <a:pt x="33" y="29"/>
                    </a:cubicBezTo>
                    <a:cubicBezTo>
                      <a:pt x="34" y="29"/>
                      <a:pt x="35" y="29"/>
                      <a:pt x="37" y="29"/>
                    </a:cubicBezTo>
                    <a:cubicBezTo>
                      <a:pt x="37" y="30"/>
                      <a:pt x="38" y="30"/>
                      <a:pt x="38" y="31"/>
                    </a:cubicBezTo>
                    <a:cubicBezTo>
                      <a:pt x="40" y="32"/>
                      <a:pt x="44" y="34"/>
                      <a:pt x="48" y="36"/>
                    </a:cubicBezTo>
                    <a:cubicBezTo>
                      <a:pt x="49" y="36"/>
                      <a:pt x="50" y="36"/>
                      <a:pt x="51" y="36"/>
                    </a:cubicBezTo>
                    <a:cubicBezTo>
                      <a:pt x="53" y="35"/>
                      <a:pt x="55" y="34"/>
                      <a:pt x="58" y="33"/>
                    </a:cubicBezTo>
                    <a:cubicBezTo>
                      <a:pt x="61" y="30"/>
                      <a:pt x="63" y="29"/>
                      <a:pt x="68" y="26"/>
                    </a:cubicBezTo>
                    <a:cubicBezTo>
                      <a:pt x="68" y="25"/>
                      <a:pt x="69" y="25"/>
                      <a:pt x="70" y="24"/>
                    </a:cubicBezTo>
                    <a:cubicBezTo>
                      <a:pt x="73" y="20"/>
                      <a:pt x="75" y="19"/>
                      <a:pt x="80" y="18"/>
                    </a:cubicBezTo>
                    <a:cubicBezTo>
                      <a:pt x="82" y="18"/>
                      <a:pt x="84" y="18"/>
                      <a:pt x="87" y="18"/>
                    </a:cubicBezTo>
                    <a:cubicBezTo>
                      <a:pt x="93" y="15"/>
                      <a:pt x="94" y="12"/>
                      <a:pt x="101" y="12"/>
                    </a:cubicBezTo>
                    <a:cubicBezTo>
                      <a:pt x="102" y="14"/>
                      <a:pt x="103" y="16"/>
                      <a:pt x="105" y="18"/>
                    </a:cubicBezTo>
                    <a:cubicBezTo>
                      <a:pt x="106" y="19"/>
                      <a:pt x="107" y="20"/>
                      <a:pt x="108" y="21"/>
                    </a:cubicBezTo>
                    <a:cubicBezTo>
                      <a:pt x="106" y="24"/>
                      <a:pt x="104" y="27"/>
                      <a:pt x="102" y="32"/>
                    </a:cubicBezTo>
                    <a:cubicBezTo>
                      <a:pt x="102" y="33"/>
                      <a:pt x="102" y="35"/>
                      <a:pt x="102" y="36"/>
                    </a:cubicBezTo>
                    <a:cubicBezTo>
                      <a:pt x="103" y="37"/>
                      <a:pt x="105" y="37"/>
                      <a:pt x="108" y="37"/>
                    </a:cubicBezTo>
                    <a:cubicBezTo>
                      <a:pt x="108" y="39"/>
                      <a:pt x="109" y="40"/>
                      <a:pt x="109" y="42"/>
                    </a:cubicBezTo>
                    <a:cubicBezTo>
                      <a:pt x="110" y="43"/>
                      <a:pt x="110" y="43"/>
                      <a:pt x="111" y="44"/>
                    </a:cubicBezTo>
                    <a:cubicBezTo>
                      <a:pt x="113" y="44"/>
                      <a:pt x="116" y="43"/>
                      <a:pt x="119" y="43"/>
                    </a:cubicBezTo>
                    <a:cubicBezTo>
                      <a:pt x="121" y="45"/>
                      <a:pt x="121" y="49"/>
                      <a:pt x="121" y="54"/>
                    </a:cubicBezTo>
                    <a:cubicBezTo>
                      <a:pt x="121" y="55"/>
                      <a:pt x="120" y="56"/>
                      <a:pt x="118" y="57"/>
                    </a:cubicBezTo>
                    <a:cubicBezTo>
                      <a:pt x="118" y="58"/>
                      <a:pt x="116" y="58"/>
                      <a:pt x="115" y="58"/>
                    </a:cubicBezTo>
                    <a:cubicBezTo>
                      <a:pt x="115" y="61"/>
                      <a:pt x="115" y="64"/>
                      <a:pt x="114" y="66"/>
                    </a:cubicBezTo>
                    <a:cubicBezTo>
                      <a:pt x="114" y="68"/>
                      <a:pt x="113" y="69"/>
                      <a:pt x="112" y="71"/>
                    </a:cubicBezTo>
                    <a:cubicBezTo>
                      <a:pt x="111" y="71"/>
                      <a:pt x="109" y="72"/>
                      <a:pt x="109" y="74"/>
                    </a:cubicBezTo>
                    <a:cubicBezTo>
                      <a:pt x="105" y="74"/>
                      <a:pt x="102" y="83"/>
                      <a:pt x="99" y="85"/>
                    </a:cubicBezTo>
                    <a:cubicBezTo>
                      <a:pt x="99" y="86"/>
                      <a:pt x="96" y="87"/>
                      <a:pt x="96" y="87"/>
                    </a:cubicBezTo>
                    <a:cubicBezTo>
                      <a:pt x="94" y="89"/>
                      <a:pt x="91" y="91"/>
                      <a:pt x="90" y="92"/>
                    </a:cubicBezTo>
                    <a:cubicBezTo>
                      <a:pt x="90" y="93"/>
                      <a:pt x="90" y="93"/>
                      <a:pt x="90" y="93"/>
                    </a:cubicBezTo>
                    <a:cubicBezTo>
                      <a:pt x="89" y="93"/>
                      <a:pt x="89" y="93"/>
                      <a:pt x="89" y="93"/>
                    </a:cubicBezTo>
                    <a:cubicBezTo>
                      <a:pt x="89" y="94"/>
                      <a:pt x="89" y="94"/>
                      <a:pt x="89" y="94"/>
                    </a:cubicBezTo>
                    <a:cubicBezTo>
                      <a:pt x="87" y="94"/>
                      <a:pt x="85" y="97"/>
                      <a:pt x="84" y="99"/>
                    </a:cubicBezTo>
                    <a:cubicBezTo>
                      <a:pt x="83" y="101"/>
                      <a:pt x="82" y="103"/>
                      <a:pt x="81" y="105"/>
                    </a:cubicBezTo>
                    <a:cubicBezTo>
                      <a:pt x="77" y="106"/>
                      <a:pt x="75" y="107"/>
                      <a:pt x="73" y="109"/>
                    </a:cubicBezTo>
                    <a:cubicBezTo>
                      <a:pt x="71" y="109"/>
                      <a:pt x="71" y="109"/>
                      <a:pt x="70" y="109"/>
                    </a:cubicBezTo>
                    <a:cubicBezTo>
                      <a:pt x="70" y="108"/>
                      <a:pt x="70" y="107"/>
                      <a:pt x="70" y="106"/>
                    </a:cubicBezTo>
                    <a:cubicBezTo>
                      <a:pt x="69" y="106"/>
                      <a:pt x="69" y="105"/>
                      <a:pt x="68" y="105"/>
                    </a:cubicBezTo>
                    <a:cubicBezTo>
                      <a:pt x="66" y="105"/>
                      <a:pt x="66" y="104"/>
                      <a:pt x="65" y="104"/>
                    </a:cubicBezTo>
                    <a:cubicBezTo>
                      <a:pt x="64" y="100"/>
                      <a:pt x="62" y="100"/>
                      <a:pt x="60" y="101"/>
                    </a:cubicBezTo>
                    <a:cubicBezTo>
                      <a:pt x="59" y="103"/>
                      <a:pt x="59" y="104"/>
                      <a:pt x="59" y="105"/>
                    </a:cubicBezTo>
                    <a:cubicBezTo>
                      <a:pt x="55" y="106"/>
                      <a:pt x="51" y="106"/>
                      <a:pt x="47" y="106"/>
                    </a:cubicBezTo>
                    <a:cubicBezTo>
                      <a:pt x="45" y="106"/>
                      <a:pt x="42" y="105"/>
                      <a:pt x="39" y="105"/>
                    </a:cubicBezTo>
                    <a:cubicBezTo>
                      <a:pt x="37" y="104"/>
                      <a:pt x="36" y="104"/>
                      <a:pt x="34" y="104"/>
                    </a:cubicBezTo>
                    <a:cubicBezTo>
                      <a:pt x="32" y="102"/>
                      <a:pt x="31" y="101"/>
                      <a:pt x="29" y="99"/>
                    </a:cubicBezTo>
                    <a:cubicBezTo>
                      <a:pt x="29" y="97"/>
                      <a:pt x="28" y="96"/>
                      <a:pt x="27" y="95"/>
                    </a:cubicBezTo>
                    <a:cubicBezTo>
                      <a:pt x="27" y="95"/>
                      <a:pt x="27" y="95"/>
                      <a:pt x="27" y="95"/>
                    </a:cubicBezTo>
                    <a:cubicBezTo>
                      <a:pt x="25" y="91"/>
                      <a:pt x="27" y="90"/>
                      <a:pt x="28" y="87"/>
                    </a:cubicBezTo>
                    <a:cubicBezTo>
                      <a:pt x="28" y="86"/>
                      <a:pt x="28" y="84"/>
                      <a:pt x="28" y="83"/>
                    </a:cubicBezTo>
                    <a:cubicBezTo>
                      <a:pt x="27" y="82"/>
                      <a:pt x="25" y="81"/>
                      <a:pt x="24" y="80"/>
                    </a:cubicBezTo>
                    <a:cubicBezTo>
                      <a:pt x="24" y="79"/>
                      <a:pt x="24" y="79"/>
                      <a:pt x="24" y="79"/>
                    </a:cubicBezTo>
                    <a:cubicBezTo>
                      <a:pt x="17" y="79"/>
                      <a:pt x="13" y="79"/>
                      <a:pt x="9" y="78"/>
                    </a:cubicBezTo>
                    <a:cubicBezTo>
                      <a:pt x="8" y="78"/>
                      <a:pt x="7" y="77"/>
                      <a:pt x="5" y="77"/>
                    </a:cubicBezTo>
                    <a:cubicBezTo>
                      <a:pt x="5" y="74"/>
                      <a:pt x="4" y="73"/>
                      <a:pt x="4" y="71"/>
                    </a:cubicBezTo>
                    <a:cubicBezTo>
                      <a:pt x="5" y="71"/>
                      <a:pt x="7" y="71"/>
                      <a:pt x="9" y="71"/>
                    </a:cubicBezTo>
                    <a:cubicBezTo>
                      <a:pt x="11" y="71"/>
                      <a:pt x="13" y="68"/>
                      <a:pt x="15" y="67"/>
                    </a:cubicBezTo>
                    <a:cubicBezTo>
                      <a:pt x="17" y="63"/>
                      <a:pt x="17" y="60"/>
                      <a:pt x="15" y="58"/>
                    </a:cubicBezTo>
                    <a:cubicBezTo>
                      <a:pt x="14" y="58"/>
                      <a:pt x="12" y="58"/>
                      <a:pt x="11" y="58"/>
                    </a:cubicBezTo>
                    <a:cubicBezTo>
                      <a:pt x="7" y="55"/>
                      <a:pt x="4" y="54"/>
                      <a:pt x="0" y="53"/>
                    </a:cubicBezTo>
                    <a:close/>
                    <a:moveTo>
                      <a:pt x="89" y="131"/>
                    </a:moveTo>
                    <a:cubicBezTo>
                      <a:pt x="85" y="128"/>
                      <a:pt x="85" y="126"/>
                      <a:pt x="84" y="124"/>
                    </a:cubicBezTo>
                    <a:cubicBezTo>
                      <a:pt x="83" y="120"/>
                      <a:pt x="81" y="118"/>
                      <a:pt x="80" y="116"/>
                    </a:cubicBezTo>
                    <a:cubicBezTo>
                      <a:pt x="80" y="111"/>
                      <a:pt x="80" y="112"/>
                      <a:pt x="83" y="109"/>
                    </a:cubicBezTo>
                    <a:cubicBezTo>
                      <a:pt x="84" y="101"/>
                      <a:pt x="84" y="100"/>
                      <a:pt x="91" y="94"/>
                    </a:cubicBezTo>
                    <a:cubicBezTo>
                      <a:pt x="95" y="91"/>
                      <a:pt x="98" y="88"/>
                      <a:pt x="102" y="85"/>
                    </a:cubicBezTo>
                    <a:cubicBezTo>
                      <a:pt x="105" y="81"/>
                      <a:pt x="108" y="78"/>
                      <a:pt x="112" y="73"/>
                    </a:cubicBezTo>
                    <a:cubicBezTo>
                      <a:pt x="115" y="71"/>
                      <a:pt x="115" y="69"/>
                      <a:pt x="116" y="66"/>
                    </a:cubicBezTo>
                    <a:cubicBezTo>
                      <a:pt x="116" y="58"/>
                      <a:pt x="119" y="60"/>
                      <a:pt x="123" y="55"/>
                    </a:cubicBezTo>
                    <a:cubicBezTo>
                      <a:pt x="123" y="52"/>
                      <a:pt x="123" y="47"/>
                      <a:pt x="123" y="44"/>
                    </a:cubicBezTo>
                    <a:cubicBezTo>
                      <a:pt x="125" y="42"/>
                      <a:pt x="125" y="39"/>
                      <a:pt x="126" y="37"/>
                    </a:cubicBezTo>
                    <a:cubicBezTo>
                      <a:pt x="126" y="35"/>
                      <a:pt x="127" y="34"/>
                      <a:pt x="128" y="33"/>
                    </a:cubicBezTo>
                    <a:cubicBezTo>
                      <a:pt x="129" y="33"/>
                      <a:pt x="130" y="33"/>
                      <a:pt x="131" y="33"/>
                    </a:cubicBezTo>
                    <a:cubicBezTo>
                      <a:pt x="133" y="34"/>
                      <a:pt x="135" y="36"/>
                      <a:pt x="137" y="38"/>
                    </a:cubicBezTo>
                    <a:cubicBezTo>
                      <a:pt x="138" y="38"/>
                      <a:pt x="139" y="38"/>
                      <a:pt x="140" y="38"/>
                    </a:cubicBezTo>
                    <a:cubicBezTo>
                      <a:pt x="143" y="36"/>
                      <a:pt x="143" y="33"/>
                      <a:pt x="143" y="32"/>
                    </a:cubicBezTo>
                    <a:cubicBezTo>
                      <a:pt x="142" y="31"/>
                      <a:pt x="139" y="29"/>
                      <a:pt x="138" y="27"/>
                    </a:cubicBezTo>
                    <a:cubicBezTo>
                      <a:pt x="139" y="27"/>
                      <a:pt x="139" y="27"/>
                      <a:pt x="139" y="27"/>
                    </a:cubicBezTo>
                    <a:cubicBezTo>
                      <a:pt x="146" y="27"/>
                      <a:pt x="151" y="27"/>
                      <a:pt x="156" y="27"/>
                    </a:cubicBezTo>
                    <a:cubicBezTo>
                      <a:pt x="158" y="29"/>
                      <a:pt x="164" y="29"/>
                      <a:pt x="168" y="25"/>
                    </a:cubicBezTo>
                    <a:cubicBezTo>
                      <a:pt x="169" y="25"/>
                      <a:pt x="169" y="25"/>
                      <a:pt x="170" y="25"/>
                    </a:cubicBezTo>
                    <a:cubicBezTo>
                      <a:pt x="170" y="27"/>
                      <a:pt x="170" y="29"/>
                      <a:pt x="170" y="30"/>
                    </a:cubicBezTo>
                    <a:cubicBezTo>
                      <a:pt x="168" y="32"/>
                      <a:pt x="164" y="35"/>
                      <a:pt x="162" y="38"/>
                    </a:cubicBezTo>
                    <a:cubicBezTo>
                      <a:pt x="162" y="42"/>
                      <a:pt x="163" y="43"/>
                      <a:pt x="171" y="43"/>
                    </a:cubicBezTo>
                    <a:cubicBezTo>
                      <a:pt x="174" y="41"/>
                      <a:pt x="177" y="40"/>
                      <a:pt x="181" y="39"/>
                    </a:cubicBezTo>
                    <a:cubicBezTo>
                      <a:pt x="182" y="39"/>
                      <a:pt x="183" y="39"/>
                      <a:pt x="184" y="39"/>
                    </a:cubicBezTo>
                    <a:cubicBezTo>
                      <a:pt x="184" y="39"/>
                      <a:pt x="185" y="40"/>
                      <a:pt x="186" y="40"/>
                    </a:cubicBezTo>
                    <a:cubicBezTo>
                      <a:pt x="192" y="40"/>
                      <a:pt x="195" y="33"/>
                      <a:pt x="203" y="36"/>
                    </a:cubicBezTo>
                    <a:cubicBezTo>
                      <a:pt x="205" y="38"/>
                      <a:pt x="206" y="40"/>
                      <a:pt x="208" y="42"/>
                    </a:cubicBezTo>
                    <a:cubicBezTo>
                      <a:pt x="210" y="45"/>
                      <a:pt x="213" y="48"/>
                      <a:pt x="216" y="53"/>
                    </a:cubicBezTo>
                    <a:cubicBezTo>
                      <a:pt x="216" y="54"/>
                      <a:pt x="216" y="54"/>
                      <a:pt x="216" y="55"/>
                    </a:cubicBezTo>
                    <a:cubicBezTo>
                      <a:pt x="212" y="55"/>
                      <a:pt x="212" y="56"/>
                      <a:pt x="210" y="57"/>
                    </a:cubicBezTo>
                    <a:cubicBezTo>
                      <a:pt x="208" y="59"/>
                      <a:pt x="203" y="60"/>
                      <a:pt x="206" y="65"/>
                    </a:cubicBezTo>
                    <a:cubicBezTo>
                      <a:pt x="206" y="65"/>
                      <a:pt x="206" y="65"/>
                      <a:pt x="206" y="66"/>
                    </a:cubicBezTo>
                    <a:cubicBezTo>
                      <a:pt x="201" y="68"/>
                      <a:pt x="195" y="72"/>
                      <a:pt x="189" y="76"/>
                    </a:cubicBezTo>
                    <a:cubicBezTo>
                      <a:pt x="189" y="76"/>
                      <a:pt x="188" y="77"/>
                      <a:pt x="187" y="78"/>
                    </a:cubicBezTo>
                    <a:cubicBezTo>
                      <a:pt x="185" y="78"/>
                      <a:pt x="184" y="77"/>
                      <a:pt x="184" y="77"/>
                    </a:cubicBezTo>
                    <a:cubicBezTo>
                      <a:pt x="183" y="77"/>
                      <a:pt x="182" y="77"/>
                      <a:pt x="181" y="77"/>
                    </a:cubicBezTo>
                    <a:cubicBezTo>
                      <a:pt x="180" y="77"/>
                      <a:pt x="179" y="78"/>
                      <a:pt x="179" y="79"/>
                    </a:cubicBezTo>
                    <a:cubicBezTo>
                      <a:pt x="178" y="79"/>
                      <a:pt x="177" y="79"/>
                      <a:pt x="177" y="79"/>
                    </a:cubicBezTo>
                    <a:cubicBezTo>
                      <a:pt x="174" y="76"/>
                      <a:pt x="173" y="77"/>
                      <a:pt x="171" y="77"/>
                    </a:cubicBezTo>
                    <a:cubicBezTo>
                      <a:pt x="171" y="79"/>
                      <a:pt x="171" y="80"/>
                      <a:pt x="171" y="82"/>
                    </a:cubicBezTo>
                    <a:cubicBezTo>
                      <a:pt x="169" y="84"/>
                      <a:pt x="167" y="81"/>
                      <a:pt x="165" y="86"/>
                    </a:cubicBezTo>
                    <a:cubicBezTo>
                      <a:pt x="161" y="86"/>
                      <a:pt x="162" y="85"/>
                      <a:pt x="161" y="83"/>
                    </a:cubicBezTo>
                    <a:cubicBezTo>
                      <a:pt x="160" y="83"/>
                      <a:pt x="160" y="83"/>
                      <a:pt x="160" y="83"/>
                    </a:cubicBezTo>
                    <a:cubicBezTo>
                      <a:pt x="158" y="81"/>
                      <a:pt x="157" y="80"/>
                      <a:pt x="155" y="79"/>
                    </a:cubicBezTo>
                    <a:cubicBezTo>
                      <a:pt x="155" y="79"/>
                      <a:pt x="154" y="79"/>
                      <a:pt x="153" y="79"/>
                    </a:cubicBezTo>
                    <a:cubicBezTo>
                      <a:pt x="152" y="81"/>
                      <a:pt x="152" y="81"/>
                      <a:pt x="151" y="83"/>
                    </a:cubicBezTo>
                    <a:cubicBezTo>
                      <a:pt x="150" y="85"/>
                      <a:pt x="148" y="87"/>
                      <a:pt x="147" y="89"/>
                    </a:cubicBezTo>
                    <a:cubicBezTo>
                      <a:pt x="143" y="91"/>
                      <a:pt x="143" y="91"/>
                      <a:pt x="140" y="94"/>
                    </a:cubicBezTo>
                    <a:cubicBezTo>
                      <a:pt x="139" y="94"/>
                      <a:pt x="138" y="95"/>
                      <a:pt x="136" y="95"/>
                    </a:cubicBezTo>
                    <a:cubicBezTo>
                      <a:pt x="135" y="96"/>
                      <a:pt x="134" y="97"/>
                      <a:pt x="133" y="99"/>
                    </a:cubicBezTo>
                    <a:cubicBezTo>
                      <a:pt x="128" y="99"/>
                      <a:pt x="127" y="99"/>
                      <a:pt x="125" y="101"/>
                    </a:cubicBezTo>
                    <a:cubicBezTo>
                      <a:pt x="125" y="101"/>
                      <a:pt x="125" y="102"/>
                      <a:pt x="124" y="103"/>
                    </a:cubicBezTo>
                    <a:cubicBezTo>
                      <a:pt x="124" y="103"/>
                      <a:pt x="123" y="103"/>
                      <a:pt x="122" y="103"/>
                    </a:cubicBezTo>
                    <a:cubicBezTo>
                      <a:pt x="118" y="101"/>
                      <a:pt x="118" y="102"/>
                      <a:pt x="114" y="103"/>
                    </a:cubicBezTo>
                    <a:cubicBezTo>
                      <a:pt x="110" y="104"/>
                      <a:pt x="107" y="105"/>
                      <a:pt x="104" y="106"/>
                    </a:cubicBezTo>
                    <a:cubicBezTo>
                      <a:pt x="99" y="107"/>
                      <a:pt x="97" y="107"/>
                      <a:pt x="94" y="110"/>
                    </a:cubicBezTo>
                    <a:cubicBezTo>
                      <a:pt x="94" y="112"/>
                      <a:pt x="93" y="113"/>
                      <a:pt x="93" y="114"/>
                    </a:cubicBezTo>
                    <a:cubicBezTo>
                      <a:pt x="89" y="116"/>
                      <a:pt x="88" y="116"/>
                      <a:pt x="88" y="120"/>
                    </a:cubicBezTo>
                    <a:cubicBezTo>
                      <a:pt x="90" y="122"/>
                      <a:pt x="95" y="125"/>
                      <a:pt x="95" y="129"/>
                    </a:cubicBezTo>
                    <a:cubicBezTo>
                      <a:pt x="93" y="130"/>
                      <a:pt x="90" y="131"/>
                      <a:pt x="89" y="131"/>
                    </a:cubicBezTo>
                    <a:close/>
                    <a:moveTo>
                      <a:pt x="283" y="82"/>
                    </a:moveTo>
                    <a:cubicBezTo>
                      <a:pt x="281" y="79"/>
                      <a:pt x="280" y="77"/>
                      <a:pt x="278" y="74"/>
                    </a:cubicBezTo>
                    <a:cubicBezTo>
                      <a:pt x="277" y="73"/>
                      <a:pt x="276" y="73"/>
                      <a:pt x="275" y="73"/>
                    </a:cubicBezTo>
                    <a:cubicBezTo>
                      <a:pt x="274" y="69"/>
                      <a:pt x="272" y="66"/>
                      <a:pt x="271" y="65"/>
                    </a:cubicBezTo>
                    <a:cubicBezTo>
                      <a:pt x="270" y="64"/>
                      <a:pt x="270" y="63"/>
                      <a:pt x="270" y="61"/>
                    </a:cubicBezTo>
                    <a:cubicBezTo>
                      <a:pt x="271" y="58"/>
                      <a:pt x="272" y="55"/>
                      <a:pt x="272" y="52"/>
                    </a:cubicBezTo>
                    <a:cubicBezTo>
                      <a:pt x="270" y="44"/>
                      <a:pt x="273" y="43"/>
                      <a:pt x="276" y="39"/>
                    </a:cubicBezTo>
                    <a:cubicBezTo>
                      <a:pt x="276" y="37"/>
                      <a:pt x="276" y="35"/>
                      <a:pt x="277" y="33"/>
                    </a:cubicBezTo>
                    <a:cubicBezTo>
                      <a:pt x="279" y="26"/>
                      <a:pt x="280" y="23"/>
                      <a:pt x="284" y="19"/>
                    </a:cubicBezTo>
                    <a:cubicBezTo>
                      <a:pt x="286" y="17"/>
                      <a:pt x="288" y="16"/>
                      <a:pt x="291" y="14"/>
                    </a:cubicBezTo>
                    <a:cubicBezTo>
                      <a:pt x="293" y="14"/>
                      <a:pt x="294" y="14"/>
                      <a:pt x="296" y="14"/>
                    </a:cubicBezTo>
                    <a:cubicBezTo>
                      <a:pt x="296" y="15"/>
                      <a:pt x="298" y="19"/>
                      <a:pt x="297" y="21"/>
                    </a:cubicBezTo>
                    <a:cubicBezTo>
                      <a:pt x="294" y="26"/>
                      <a:pt x="296" y="36"/>
                      <a:pt x="296" y="44"/>
                    </a:cubicBezTo>
                    <a:cubicBezTo>
                      <a:pt x="294" y="49"/>
                      <a:pt x="291" y="56"/>
                      <a:pt x="287" y="61"/>
                    </a:cubicBezTo>
                    <a:cubicBezTo>
                      <a:pt x="287" y="62"/>
                      <a:pt x="287" y="63"/>
                      <a:pt x="286" y="64"/>
                    </a:cubicBezTo>
                    <a:cubicBezTo>
                      <a:pt x="286" y="69"/>
                      <a:pt x="285" y="76"/>
                      <a:pt x="285" y="81"/>
                    </a:cubicBezTo>
                    <a:cubicBezTo>
                      <a:pt x="284" y="81"/>
                      <a:pt x="283" y="82"/>
                      <a:pt x="283" y="82"/>
                    </a:cubicBezTo>
                    <a:close/>
                  </a:path>
                </a:pathLst>
              </a:custGeom>
              <a:solidFill>
                <a:srgbClr val="BFBFBF"/>
              </a:solidFill>
              <a:ln w="12700" cap="flat" cmpd="sng">
                <a:solidFill>
                  <a:schemeClr val="bg1"/>
                </a:solidFill>
                <a:prstDash val="solid"/>
                <a:miter/>
                <a:headEnd type="none" w="med" len="med"/>
                <a:tailEnd type="none" w="med" len="med"/>
              </a:ln>
            </p:spPr>
            <p:txBody>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endParaRPr lang="zh-CN" altLang="zh-CN" sz="1800" b="1" i="1" dirty="0">
                  <a:solidFill>
                    <a:srgbClr val="000000"/>
                  </a:solidFill>
                  <a:latin typeface="宋体" panose="02010600030101010101" pitchFamily="2" charset="-122"/>
                  <a:ea typeface="宋体" panose="02010600030101010101" pitchFamily="2" charset="-122"/>
                  <a:sym typeface="宋体" panose="02010600030101010101" pitchFamily="2" charset="-122"/>
                </a:endParaRPr>
              </a:p>
              <a:p>
                <a:pPr marL="0" lvl="0" indent="0" defTabSz="914400" eaLnBrk="1" hangingPunct="1">
                  <a:spcBef>
                    <a:spcPct val="0"/>
                  </a:spcBef>
                  <a:buFontTx/>
                  <a:buNone/>
                </a:pPr>
                <a:endParaRPr lang="zh-CN" altLang="zh-CN" sz="1800" b="1" i="1" dirty="0">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44046" name="Freeform 72"/>
              <p:cNvSpPr/>
              <p:nvPr/>
            </p:nvSpPr>
            <p:spPr>
              <a:xfrm>
                <a:off x="85725" y="47625"/>
                <a:ext cx="514350" cy="819150"/>
              </a:xfrm>
              <a:custGeom>
                <a:avLst/>
                <a:gdLst>
                  <a:gd name="txL" fmla="*/ 0 w 273"/>
                  <a:gd name="txT" fmla="*/ 0 h 447"/>
                  <a:gd name="txR" fmla="*/ 273 w 273"/>
                  <a:gd name="txB" fmla="*/ 447 h 447"/>
                </a:gdLst>
                <a:ahLst/>
                <a:cxnLst>
                  <a:cxn ang="0">
                    <a:pos x="2147483646" y="2147483646"/>
                  </a:cxn>
                  <a:cxn ang="0">
                    <a:pos x="2147483646" y="2147483646"/>
                  </a:cxn>
                  <a:cxn ang="0">
                    <a:pos x="2147483646" y="2147483646"/>
                  </a:cxn>
                  <a:cxn ang="0">
                    <a:pos x="2147483646" y="2147483646"/>
                  </a:cxn>
                  <a:cxn ang="0">
                    <a:pos x="2147483646" y="0"/>
                  </a:cxn>
                </a:cxnLst>
                <a:rect l="txL" t="txT" r="txR" b="txB"/>
                <a:pathLst>
                  <a:path w="273" h="447">
                    <a:moveTo>
                      <a:pt x="25" y="168"/>
                    </a:moveTo>
                    <a:cubicBezTo>
                      <a:pt x="85" y="287"/>
                      <a:pt x="11" y="300"/>
                      <a:pt x="5" y="359"/>
                    </a:cubicBezTo>
                    <a:cubicBezTo>
                      <a:pt x="0" y="380"/>
                      <a:pt x="15" y="447"/>
                      <a:pt x="110" y="415"/>
                    </a:cubicBezTo>
                    <a:cubicBezTo>
                      <a:pt x="237" y="320"/>
                      <a:pt x="208" y="234"/>
                      <a:pt x="218" y="147"/>
                    </a:cubicBezTo>
                    <a:cubicBezTo>
                      <a:pt x="233" y="68"/>
                      <a:pt x="273" y="78"/>
                      <a:pt x="262" y="0"/>
                    </a:cubicBezTo>
                  </a:path>
                </a:pathLst>
              </a:custGeom>
              <a:noFill/>
              <a:ln w="12700" cap="flat" cmpd="sng">
                <a:solidFill>
                  <a:srgbClr val="D8D8D8"/>
                </a:solidFill>
                <a:prstDash val="solid"/>
                <a:miter/>
                <a:headEnd type="none" w="med" len="med"/>
                <a:tailEnd type="none" w="med" len="med"/>
              </a:ln>
            </p:spPr>
            <p:txBody>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lnSpc>
                    <a:spcPts val="2200"/>
                  </a:lnSpc>
                  <a:spcBef>
                    <a:spcPct val="0"/>
                  </a:spcBef>
                  <a:buFontTx/>
                  <a:buNone/>
                </a:pPr>
                <a:endParaRPr lang="zh-CN" altLang="zh-CN" sz="1800" b="1" i="1" dirty="0">
                  <a:solidFill>
                    <a:srgbClr val="000000"/>
                  </a:solidFill>
                  <a:latin typeface="宋体" panose="02010600030101010101" pitchFamily="2" charset="-122"/>
                  <a:ea typeface="宋体" panose="02010600030101010101" pitchFamily="2" charset="-122"/>
                  <a:sym typeface="宋体" panose="02010600030101010101" pitchFamily="2" charset="-122"/>
                </a:endParaRPr>
              </a:p>
              <a:p>
                <a:pPr marL="0" lvl="0" indent="0" defTabSz="914400" eaLnBrk="1" hangingPunct="1">
                  <a:lnSpc>
                    <a:spcPts val="2200"/>
                  </a:lnSpc>
                  <a:spcBef>
                    <a:spcPct val="0"/>
                  </a:spcBef>
                  <a:buFontTx/>
                  <a:buNone/>
                </a:pPr>
                <a:endParaRPr lang="zh-CN" altLang="zh-CN" sz="1800" b="1" i="1" dirty="0">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44047" name="Freeform 70"/>
              <p:cNvSpPr/>
              <p:nvPr/>
            </p:nvSpPr>
            <p:spPr>
              <a:xfrm>
                <a:off x="0" y="0"/>
                <a:ext cx="609600" cy="847725"/>
              </a:xfrm>
              <a:custGeom>
                <a:avLst/>
                <a:gdLst>
                  <a:gd name="txL" fmla="*/ 0 w 544"/>
                  <a:gd name="txT" fmla="*/ 0 h 759"/>
                  <a:gd name="txR" fmla="*/ 544 w 544"/>
                  <a:gd name="txB" fmla="*/ 759 h 759"/>
                </a:gdLst>
                <a:ahLst/>
                <a:cxnLst>
                  <a:cxn ang="0">
                    <a:pos x="0" y="0"/>
                  </a:cxn>
                  <a:cxn ang="0">
                    <a:pos x="2147483646" y="0"/>
                  </a:cxn>
                  <a:cxn ang="0">
                    <a:pos x="2147483646" y="2147483646"/>
                  </a:cxn>
                  <a:cxn ang="0">
                    <a:pos x="0" y="2147483646"/>
                  </a:cxn>
                  <a:cxn ang="0">
                    <a:pos x="0" y="0"/>
                  </a:cxn>
                  <a:cxn ang="0">
                    <a:pos x="0" y="0"/>
                  </a:cxn>
                </a:cxnLst>
                <a:rect l="txL" t="txT" r="txR" b="txB"/>
                <a:pathLst>
                  <a:path w="544" h="759">
                    <a:moveTo>
                      <a:pt x="0" y="0"/>
                    </a:moveTo>
                    <a:lnTo>
                      <a:pt x="544" y="0"/>
                    </a:lnTo>
                    <a:lnTo>
                      <a:pt x="544" y="759"/>
                    </a:lnTo>
                    <a:lnTo>
                      <a:pt x="0" y="759"/>
                    </a:lnTo>
                    <a:lnTo>
                      <a:pt x="0" y="0"/>
                    </a:lnTo>
                    <a:close/>
                  </a:path>
                </a:pathLst>
              </a:custGeom>
              <a:noFill/>
              <a:ln w="12700" cap="flat" cmpd="sng">
                <a:solidFill>
                  <a:srgbClr val="BFBFBF"/>
                </a:solidFill>
                <a:prstDash val="solid"/>
                <a:miter/>
                <a:headEnd type="none" w="med" len="med"/>
                <a:tailEnd type="none" w="med" len="med"/>
              </a:ln>
            </p:spPr>
            <p:txBody>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lnSpc>
                    <a:spcPts val="2200"/>
                  </a:lnSpc>
                  <a:spcBef>
                    <a:spcPct val="0"/>
                  </a:spcBef>
                  <a:buFontTx/>
                  <a:buNone/>
                </a:pPr>
                <a:endParaRPr lang="zh-CN" altLang="zh-CN" sz="1800" b="1" i="1" dirty="0">
                  <a:solidFill>
                    <a:srgbClr val="000000"/>
                  </a:solidFill>
                  <a:latin typeface="宋体" panose="02010600030101010101" pitchFamily="2" charset="-122"/>
                  <a:ea typeface="宋体" panose="02010600030101010101" pitchFamily="2" charset="-122"/>
                  <a:sym typeface="宋体" panose="02010600030101010101" pitchFamily="2" charset="-122"/>
                </a:endParaRPr>
              </a:p>
              <a:p>
                <a:pPr marL="0" lvl="0" indent="0" defTabSz="914400" eaLnBrk="1" hangingPunct="1">
                  <a:lnSpc>
                    <a:spcPts val="2200"/>
                  </a:lnSpc>
                  <a:spcBef>
                    <a:spcPct val="0"/>
                  </a:spcBef>
                  <a:buFontTx/>
                  <a:buNone/>
                </a:pPr>
                <a:endParaRPr lang="zh-CN" altLang="zh-CN" sz="1800" b="1" i="1" dirty="0">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44044" name="任意多边形 2"/>
            <p:cNvSpPr/>
            <p:nvPr/>
          </p:nvSpPr>
          <p:spPr>
            <a:xfrm>
              <a:off x="3101926" y="4034586"/>
              <a:ext cx="3460652" cy="956603"/>
            </a:xfrm>
            <a:custGeom>
              <a:avLst/>
              <a:gdLst/>
              <a:ahLst/>
              <a:cxnLst>
                <a:cxn ang="0">
                  <a:pos x="0" y="464234"/>
                </a:cxn>
                <a:cxn ang="0">
                  <a:pos x="28136" y="604911"/>
                </a:cxn>
                <a:cxn ang="0">
                  <a:pos x="56271" y="633047"/>
                </a:cxn>
                <a:cxn ang="0">
                  <a:pos x="84406" y="675250"/>
                </a:cxn>
                <a:cxn ang="0">
                  <a:pos x="126609" y="689317"/>
                </a:cxn>
                <a:cxn ang="0">
                  <a:pos x="196948" y="745588"/>
                </a:cxn>
                <a:cxn ang="0">
                  <a:pos x="225083" y="703385"/>
                </a:cxn>
                <a:cxn ang="0">
                  <a:pos x="267286" y="689317"/>
                </a:cxn>
                <a:cxn ang="0">
                  <a:pos x="253219" y="759656"/>
                </a:cxn>
                <a:cxn ang="0">
                  <a:pos x="281354" y="900333"/>
                </a:cxn>
                <a:cxn ang="0">
                  <a:pos x="295422" y="942536"/>
                </a:cxn>
                <a:cxn ang="0">
                  <a:pos x="351692" y="956603"/>
                </a:cxn>
                <a:cxn ang="0">
                  <a:pos x="576776" y="914400"/>
                </a:cxn>
                <a:cxn ang="0">
                  <a:pos x="618979" y="886265"/>
                </a:cxn>
                <a:cxn ang="0">
                  <a:pos x="647114" y="829994"/>
                </a:cxn>
                <a:cxn ang="0">
                  <a:pos x="661182" y="773723"/>
                </a:cxn>
                <a:cxn ang="0">
                  <a:pos x="689317" y="731520"/>
                </a:cxn>
                <a:cxn ang="0">
                  <a:pos x="759656" y="618979"/>
                </a:cxn>
                <a:cxn ang="0">
                  <a:pos x="787791" y="576776"/>
                </a:cxn>
                <a:cxn ang="0">
                  <a:pos x="844062" y="520505"/>
                </a:cxn>
                <a:cxn ang="0">
                  <a:pos x="886265" y="450167"/>
                </a:cxn>
                <a:cxn ang="0">
                  <a:pos x="914400" y="492370"/>
                </a:cxn>
                <a:cxn ang="0">
                  <a:pos x="942536" y="520505"/>
                </a:cxn>
                <a:cxn ang="0">
                  <a:pos x="956603" y="562708"/>
                </a:cxn>
                <a:cxn ang="0">
                  <a:pos x="1026942" y="604911"/>
                </a:cxn>
                <a:cxn ang="0">
                  <a:pos x="1069145" y="576776"/>
                </a:cxn>
                <a:cxn ang="0">
                  <a:pos x="1111348" y="562708"/>
                </a:cxn>
                <a:cxn ang="0">
                  <a:pos x="1195754" y="506437"/>
                </a:cxn>
                <a:cxn ang="0">
                  <a:pos x="1237957" y="450167"/>
                </a:cxn>
                <a:cxn ang="0">
                  <a:pos x="1280160" y="422031"/>
                </a:cxn>
                <a:cxn ang="0">
                  <a:pos x="1294228" y="379828"/>
                </a:cxn>
                <a:cxn ang="0">
                  <a:pos x="1350499" y="309490"/>
                </a:cxn>
                <a:cxn ang="0">
                  <a:pos x="1364566" y="267287"/>
                </a:cxn>
                <a:cxn ang="0">
                  <a:pos x="1392702" y="239151"/>
                </a:cxn>
                <a:cxn ang="0">
                  <a:pos x="1477108" y="196948"/>
                </a:cxn>
                <a:cxn ang="0">
                  <a:pos x="1617785" y="211016"/>
                </a:cxn>
                <a:cxn ang="0">
                  <a:pos x="1702191" y="239151"/>
                </a:cxn>
                <a:cxn ang="0">
                  <a:pos x="1730326" y="267287"/>
                </a:cxn>
                <a:cxn ang="0">
                  <a:pos x="1814732" y="295422"/>
                </a:cxn>
                <a:cxn ang="0">
                  <a:pos x="1842868" y="323557"/>
                </a:cxn>
                <a:cxn ang="0">
                  <a:pos x="1927274" y="351693"/>
                </a:cxn>
                <a:cxn ang="0">
                  <a:pos x="1969477" y="379828"/>
                </a:cxn>
                <a:cxn ang="0">
                  <a:pos x="2053883" y="407963"/>
                </a:cxn>
                <a:cxn ang="0">
                  <a:pos x="2208628" y="393896"/>
                </a:cxn>
                <a:cxn ang="0">
                  <a:pos x="2250831" y="365760"/>
                </a:cxn>
                <a:cxn ang="0">
                  <a:pos x="2335237" y="337625"/>
                </a:cxn>
                <a:cxn ang="0">
                  <a:pos x="2475914" y="365760"/>
                </a:cxn>
                <a:cxn ang="0">
                  <a:pos x="2560320" y="422031"/>
                </a:cxn>
                <a:cxn ang="0">
                  <a:pos x="2588456" y="450167"/>
                </a:cxn>
                <a:cxn ang="0">
                  <a:pos x="2630659" y="464234"/>
                </a:cxn>
                <a:cxn ang="0">
                  <a:pos x="2672862" y="450167"/>
                </a:cxn>
                <a:cxn ang="0">
                  <a:pos x="2700997" y="422031"/>
                </a:cxn>
                <a:cxn ang="0">
                  <a:pos x="2855742" y="407963"/>
                </a:cxn>
                <a:cxn ang="0">
                  <a:pos x="2940148" y="365760"/>
                </a:cxn>
                <a:cxn ang="0">
                  <a:pos x="2982351" y="351693"/>
                </a:cxn>
                <a:cxn ang="0">
                  <a:pos x="3038622" y="295422"/>
                </a:cxn>
                <a:cxn ang="0">
                  <a:pos x="3080825" y="154745"/>
                </a:cxn>
                <a:cxn ang="0">
                  <a:pos x="3123028" y="126610"/>
                </a:cxn>
                <a:cxn ang="0">
                  <a:pos x="3165231" y="56271"/>
                </a:cxn>
                <a:cxn ang="0">
                  <a:pos x="3291840" y="42203"/>
                </a:cxn>
                <a:cxn ang="0">
                  <a:pos x="3376246" y="28136"/>
                </a:cxn>
                <a:cxn ang="0">
                  <a:pos x="3460652" y="0"/>
                </a:cxn>
              </a:cxnLst>
              <a:rect l="0" t="0" r="0" b="0"/>
              <a:pathLst>
                <a:path w="3460652" h="956603">
                  <a:moveTo>
                    <a:pt x="0" y="464234"/>
                  </a:moveTo>
                  <a:cubicBezTo>
                    <a:pt x="2440" y="481311"/>
                    <a:pt x="9721" y="574218"/>
                    <a:pt x="28136" y="604911"/>
                  </a:cubicBezTo>
                  <a:cubicBezTo>
                    <a:pt x="34960" y="616284"/>
                    <a:pt x="47986" y="622690"/>
                    <a:pt x="56271" y="633047"/>
                  </a:cubicBezTo>
                  <a:cubicBezTo>
                    <a:pt x="66833" y="646249"/>
                    <a:pt x="71204" y="664688"/>
                    <a:pt x="84406" y="675250"/>
                  </a:cubicBezTo>
                  <a:cubicBezTo>
                    <a:pt x="95985" y="684513"/>
                    <a:pt x="112541" y="684628"/>
                    <a:pt x="126609" y="689317"/>
                  </a:cubicBezTo>
                  <a:cubicBezTo>
                    <a:pt x="136537" y="699245"/>
                    <a:pt x="182159" y="748546"/>
                    <a:pt x="196948" y="745588"/>
                  </a:cubicBezTo>
                  <a:cubicBezTo>
                    <a:pt x="213527" y="742272"/>
                    <a:pt x="211881" y="713947"/>
                    <a:pt x="225083" y="703385"/>
                  </a:cubicBezTo>
                  <a:cubicBezTo>
                    <a:pt x="236662" y="694122"/>
                    <a:pt x="253218" y="694006"/>
                    <a:pt x="267286" y="689317"/>
                  </a:cubicBezTo>
                  <a:cubicBezTo>
                    <a:pt x="262597" y="712763"/>
                    <a:pt x="253219" y="735745"/>
                    <a:pt x="253219" y="759656"/>
                  </a:cubicBezTo>
                  <a:cubicBezTo>
                    <a:pt x="253219" y="787296"/>
                    <a:pt x="272058" y="867796"/>
                    <a:pt x="281354" y="900333"/>
                  </a:cubicBezTo>
                  <a:cubicBezTo>
                    <a:pt x="285428" y="914591"/>
                    <a:pt x="283843" y="933273"/>
                    <a:pt x="295422" y="942536"/>
                  </a:cubicBezTo>
                  <a:cubicBezTo>
                    <a:pt x="310519" y="954614"/>
                    <a:pt x="332935" y="951914"/>
                    <a:pt x="351692" y="956603"/>
                  </a:cubicBezTo>
                  <a:cubicBezTo>
                    <a:pt x="431771" y="876527"/>
                    <a:pt x="339790" y="956221"/>
                    <a:pt x="576776" y="914400"/>
                  </a:cubicBezTo>
                  <a:cubicBezTo>
                    <a:pt x="593426" y="911462"/>
                    <a:pt x="604911" y="895643"/>
                    <a:pt x="618979" y="886265"/>
                  </a:cubicBezTo>
                  <a:cubicBezTo>
                    <a:pt x="628357" y="867508"/>
                    <a:pt x="639751" y="849630"/>
                    <a:pt x="647114" y="829994"/>
                  </a:cubicBezTo>
                  <a:cubicBezTo>
                    <a:pt x="653903" y="811891"/>
                    <a:pt x="653566" y="791494"/>
                    <a:pt x="661182" y="773723"/>
                  </a:cubicBezTo>
                  <a:cubicBezTo>
                    <a:pt x="667842" y="758183"/>
                    <a:pt x="682450" y="746970"/>
                    <a:pt x="689317" y="731520"/>
                  </a:cubicBezTo>
                  <a:cubicBezTo>
                    <a:pt x="738658" y="620502"/>
                    <a:pt x="683734" y="669592"/>
                    <a:pt x="759656" y="618979"/>
                  </a:cubicBezTo>
                  <a:cubicBezTo>
                    <a:pt x="769034" y="604911"/>
                    <a:pt x="776788" y="589613"/>
                    <a:pt x="787791" y="576776"/>
                  </a:cubicBezTo>
                  <a:cubicBezTo>
                    <a:pt x="805054" y="556636"/>
                    <a:pt x="844062" y="520505"/>
                    <a:pt x="844062" y="520505"/>
                  </a:cubicBezTo>
                  <a:cubicBezTo>
                    <a:pt x="845717" y="515541"/>
                    <a:pt x="862497" y="444225"/>
                    <a:pt x="886265" y="450167"/>
                  </a:cubicBezTo>
                  <a:cubicBezTo>
                    <a:pt x="902667" y="454268"/>
                    <a:pt x="903838" y="479168"/>
                    <a:pt x="914400" y="492370"/>
                  </a:cubicBezTo>
                  <a:cubicBezTo>
                    <a:pt x="922686" y="502727"/>
                    <a:pt x="933157" y="511127"/>
                    <a:pt x="942536" y="520505"/>
                  </a:cubicBezTo>
                  <a:cubicBezTo>
                    <a:pt x="947225" y="534573"/>
                    <a:pt x="948974" y="549993"/>
                    <a:pt x="956603" y="562708"/>
                  </a:cubicBezTo>
                  <a:cubicBezTo>
                    <a:pt x="975913" y="594891"/>
                    <a:pt x="993748" y="593846"/>
                    <a:pt x="1026942" y="604911"/>
                  </a:cubicBezTo>
                  <a:cubicBezTo>
                    <a:pt x="1041010" y="595533"/>
                    <a:pt x="1054023" y="584337"/>
                    <a:pt x="1069145" y="576776"/>
                  </a:cubicBezTo>
                  <a:cubicBezTo>
                    <a:pt x="1082408" y="570144"/>
                    <a:pt x="1099010" y="570933"/>
                    <a:pt x="1111348" y="562708"/>
                  </a:cubicBezTo>
                  <a:cubicBezTo>
                    <a:pt x="1216725" y="492456"/>
                    <a:pt x="1095406" y="539887"/>
                    <a:pt x="1195754" y="506437"/>
                  </a:cubicBezTo>
                  <a:cubicBezTo>
                    <a:pt x="1209822" y="487680"/>
                    <a:pt x="1221378" y="466746"/>
                    <a:pt x="1237957" y="450167"/>
                  </a:cubicBezTo>
                  <a:cubicBezTo>
                    <a:pt x="1249912" y="438212"/>
                    <a:pt x="1269598" y="435233"/>
                    <a:pt x="1280160" y="422031"/>
                  </a:cubicBezTo>
                  <a:cubicBezTo>
                    <a:pt x="1289423" y="410452"/>
                    <a:pt x="1287596" y="393091"/>
                    <a:pt x="1294228" y="379828"/>
                  </a:cubicBezTo>
                  <a:cubicBezTo>
                    <a:pt x="1311975" y="344333"/>
                    <a:pt x="1324328" y="335660"/>
                    <a:pt x="1350499" y="309490"/>
                  </a:cubicBezTo>
                  <a:cubicBezTo>
                    <a:pt x="1355188" y="295422"/>
                    <a:pt x="1356937" y="280002"/>
                    <a:pt x="1364566" y="267287"/>
                  </a:cubicBezTo>
                  <a:cubicBezTo>
                    <a:pt x="1371390" y="255914"/>
                    <a:pt x="1382345" y="247437"/>
                    <a:pt x="1392702" y="239151"/>
                  </a:cubicBezTo>
                  <a:cubicBezTo>
                    <a:pt x="1431659" y="207985"/>
                    <a:pt x="1432534" y="211806"/>
                    <a:pt x="1477108" y="196948"/>
                  </a:cubicBezTo>
                  <a:cubicBezTo>
                    <a:pt x="1524000" y="201637"/>
                    <a:pt x="1571466" y="202331"/>
                    <a:pt x="1617785" y="211016"/>
                  </a:cubicBezTo>
                  <a:cubicBezTo>
                    <a:pt x="1646934" y="216481"/>
                    <a:pt x="1702191" y="239151"/>
                    <a:pt x="1702191" y="239151"/>
                  </a:cubicBezTo>
                  <a:cubicBezTo>
                    <a:pt x="1711569" y="248530"/>
                    <a:pt x="1718463" y="261355"/>
                    <a:pt x="1730326" y="267287"/>
                  </a:cubicBezTo>
                  <a:cubicBezTo>
                    <a:pt x="1756852" y="280550"/>
                    <a:pt x="1814732" y="295422"/>
                    <a:pt x="1814732" y="295422"/>
                  </a:cubicBezTo>
                  <a:cubicBezTo>
                    <a:pt x="1824111" y="304800"/>
                    <a:pt x="1831005" y="317626"/>
                    <a:pt x="1842868" y="323557"/>
                  </a:cubicBezTo>
                  <a:cubicBezTo>
                    <a:pt x="1869394" y="336820"/>
                    <a:pt x="1902598" y="335242"/>
                    <a:pt x="1927274" y="351693"/>
                  </a:cubicBezTo>
                  <a:cubicBezTo>
                    <a:pt x="1941342" y="361071"/>
                    <a:pt x="1954027" y="372961"/>
                    <a:pt x="1969477" y="379828"/>
                  </a:cubicBezTo>
                  <a:cubicBezTo>
                    <a:pt x="1996578" y="391873"/>
                    <a:pt x="2053883" y="407963"/>
                    <a:pt x="2053883" y="407963"/>
                  </a:cubicBezTo>
                  <a:cubicBezTo>
                    <a:pt x="2105465" y="403274"/>
                    <a:pt x="2157983" y="404748"/>
                    <a:pt x="2208628" y="393896"/>
                  </a:cubicBezTo>
                  <a:cubicBezTo>
                    <a:pt x="2225160" y="390353"/>
                    <a:pt x="2235381" y="372627"/>
                    <a:pt x="2250831" y="365760"/>
                  </a:cubicBezTo>
                  <a:cubicBezTo>
                    <a:pt x="2277932" y="353715"/>
                    <a:pt x="2335237" y="337625"/>
                    <a:pt x="2335237" y="337625"/>
                  </a:cubicBezTo>
                  <a:cubicBezTo>
                    <a:pt x="2359695" y="341119"/>
                    <a:pt x="2441920" y="346875"/>
                    <a:pt x="2475914" y="365760"/>
                  </a:cubicBezTo>
                  <a:cubicBezTo>
                    <a:pt x="2505473" y="382182"/>
                    <a:pt x="2536410" y="398121"/>
                    <a:pt x="2560320" y="422031"/>
                  </a:cubicBezTo>
                  <a:cubicBezTo>
                    <a:pt x="2569699" y="431410"/>
                    <a:pt x="2577083" y="443343"/>
                    <a:pt x="2588456" y="450167"/>
                  </a:cubicBezTo>
                  <a:cubicBezTo>
                    <a:pt x="2601171" y="457796"/>
                    <a:pt x="2616591" y="459545"/>
                    <a:pt x="2630659" y="464234"/>
                  </a:cubicBezTo>
                  <a:cubicBezTo>
                    <a:pt x="2644727" y="459545"/>
                    <a:pt x="2660147" y="457796"/>
                    <a:pt x="2672862" y="450167"/>
                  </a:cubicBezTo>
                  <a:cubicBezTo>
                    <a:pt x="2684235" y="443343"/>
                    <a:pt x="2688073" y="425013"/>
                    <a:pt x="2700997" y="422031"/>
                  </a:cubicBezTo>
                  <a:cubicBezTo>
                    <a:pt x="2751465" y="410384"/>
                    <a:pt x="2804160" y="412652"/>
                    <a:pt x="2855742" y="407963"/>
                  </a:cubicBezTo>
                  <a:cubicBezTo>
                    <a:pt x="2961820" y="372605"/>
                    <a:pt x="2831066" y="420301"/>
                    <a:pt x="2940148" y="365760"/>
                  </a:cubicBezTo>
                  <a:cubicBezTo>
                    <a:pt x="2953411" y="359128"/>
                    <a:pt x="2968283" y="356382"/>
                    <a:pt x="2982351" y="351693"/>
                  </a:cubicBezTo>
                  <a:cubicBezTo>
                    <a:pt x="3001108" y="332936"/>
                    <a:pt x="3032189" y="321156"/>
                    <a:pt x="3038622" y="295422"/>
                  </a:cubicBezTo>
                  <a:cubicBezTo>
                    <a:pt x="3044253" y="272896"/>
                    <a:pt x="3070548" y="161596"/>
                    <a:pt x="3080825" y="154745"/>
                  </a:cubicBezTo>
                  <a:lnTo>
                    <a:pt x="3123028" y="126610"/>
                  </a:lnTo>
                  <a:cubicBezTo>
                    <a:pt x="3129775" y="106369"/>
                    <a:pt x="3136910" y="63995"/>
                    <a:pt x="3165231" y="56271"/>
                  </a:cubicBezTo>
                  <a:cubicBezTo>
                    <a:pt x="3206197" y="45098"/>
                    <a:pt x="3249750" y="47815"/>
                    <a:pt x="3291840" y="42203"/>
                  </a:cubicBezTo>
                  <a:cubicBezTo>
                    <a:pt x="3320113" y="38433"/>
                    <a:pt x="3348111" y="32825"/>
                    <a:pt x="3376246" y="28136"/>
                  </a:cubicBezTo>
                  <a:lnTo>
                    <a:pt x="3460652" y="0"/>
                  </a:lnTo>
                </a:path>
              </a:pathLst>
            </a:custGeom>
            <a:noFill/>
            <a:ln w="38100" cap="flat" cmpd="sng">
              <a:solidFill>
                <a:srgbClr val="395E8A">
                  <a:alpha val="100000"/>
                </a:srgbClr>
              </a:solidFill>
              <a:prstDash val="solid"/>
              <a:bevel/>
              <a:headEnd type="none" w="med" len="med"/>
              <a:tailEnd type="none" w="med" len="med"/>
            </a:ln>
          </p:spPr>
          <p:txBody>
            <a:bodyPr/>
            <a:lstStyle/>
            <a:p>
              <a:endParaRPr lang="zh-CN" altLang="en-US"/>
            </a:p>
          </p:txBody>
        </p:sp>
      </p:grpSp>
      <p:sp>
        <p:nvSpPr>
          <p:cNvPr id="44040" name="灯片编号占位符 1"/>
          <p:cNvSpPr>
            <a:spLocks noGrp="1"/>
          </p:cNvSpPr>
          <p:nvPr/>
        </p:nvSpPr>
        <p:spPr>
          <a:xfrm>
            <a:off x="11536363" y="6492875"/>
            <a:ext cx="585787" cy="365125"/>
          </a:xfrm>
          <a:prstGeom prst="rect">
            <a:avLst/>
          </a:prstGeom>
          <a:noFill/>
          <a:ln w="9525">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fld id="{9A0DB2DC-4C9A-4742-B13C-FB6460FD3503}" type="slidenum">
              <a:rPr lang="zh-CN" altLang="zh-CN" sz="1400" b="1" dirty="0">
                <a:solidFill>
                  <a:srgbClr val="FFFFFF"/>
                </a:solidFill>
                <a:latin typeface="Arial" panose="020B0604020202020204" pitchFamily="34" charset="0"/>
                <a:ea typeface="宋体" panose="02010600030101010101" pitchFamily="2" charset="-122"/>
              </a:rPr>
              <a:t>37</a:t>
            </a:fld>
            <a:endParaRPr lang="zh-CN" altLang="zh-CN" sz="1400" b="1" dirty="0">
              <a:solidFill>
                <a:srgbClr val="FFFFFF"/>
              </a:solidFill>
              <a:latin typeface="Arial" panose="020B0604020202020204" pitchFamily="34" charset="0"/>
              <a:ea typeface="宋体" panose="02010600030101010101" pitchFamily="2" charset="-122"/>
            </a:endParaRPr>
          </a:p>
        </p:txBody>
      </p:sp>
      <p:sp>
        <p:nvSpPr>
          <p:cNvPr id="44041" name="矩形 5"/>
          <p:cNvSpPr/>
          <p:nvPr/>
        </p:nvSpPr>
        <p:spPr>
          <a:xfrm>
            <a:off x="430213" y="366713"/>
            <a:ext cx="8458149" cy="584775"/>
          </a:xfrm>
          <a:prstGeom prst="rect">
            <a:avLst/>
          </a:prstGeom>
          <a:noFill/>
          <a:ln w="9525">
            <a:noFill/>
          </a:ln>
        </p:spPr>
        <p:txBody>
          <a:bodyPr wrap="none">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r>
              <a:rPr lang="en-US" altLang="zh-CN" b="1" dirty="0">
                <a:solidFill>
                  <a:srgbClr val="000000"/>
                </a:solidFill>
                <a:latin typeface="微软雅黑" panose="020B0503020204020204" pitchFamily="34" charset="-122"/>
                <a:sym typeface="微软雅黑" panose="020B0503020204020204" pitchFamily="34" charset="-122"/>
              </a:rPr>
              <a:t>1.1</a:t>
            </a:r>
            <a:r>
              <a:rPr lang="zh-CN" altLang="en-US" b="1" dirty="0">
                <a:solidFill>
                  <a:srgbClr val="000000"/>
                </a:solidFill>
                <a:latin typeface="微软雅黑" panose="020B0503020204020204" pitchFamily="34" charset="-122"/>
                <a:sym typeface="微软雅黑" panose="020B0503020204020204" pitchFamily="34" charset="-122"/>
              </a:rPr>
              <a:t>湖南省发展环境与公募</a:t>
            </a:r>
            <a:r>
              <a:rPr lang="en-US" altLang="zh-CN" b="1" dirty="0">
                <a:solidFill>
                  <a:srgbClr val="000000"/>
                </a:solidFill>
                <a:latin typeface="微软雅黑" panose="020B0503020204020204" pitchFamily="34" charset="-122"/>
                <a:sym typeface="微软雅黑" panose="020B0503020204020204" pitchFamily="34" charset="-122"/>
              </a:rPr>
              <a:t>REITs</a:t>
            </a:r>
            <a:r>
              <a:rPr lang="zh-CN" altLang="en-US" b="1" dirty="0">
                <a:solidFill>
                  <a:srgbClr val="000000"/>
                </a:solidFill>
                <a:latin typeface="微软雅黑" panose="020B0503020204020204" pitchFamily="34" charset="-122"/>
                <a:sym typeface="微软雅黑" panose="020B0503020204020204" pitchFamily="34" charset="-122"/>
              </a:rPr>
              <a:t>“不谋而合”</a:t>
            </a: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组合 1"/>
          <p:cNvGrpSpPr/>
          <p:nvPr/>
        </p:nvGrpSpPr>
        <p:grpSpPr>
          <a:xfrm>
            <a:off x="0" y="214313"/>
            <a:ext cx="298450" cy="658812"/>
            <a:chOff x="0" y="0"/>
            <a:chExt cx="577847" cy="659137"/>
          </a:xfrm>
        </p:grpSpPr>
        <p:sp>
          <p:nvSpPr>
            <p:cNvPr id="45077" name="矩形 3"/>
            <p:cNvSpPr/>
            <p:nvPr/>
          </p:nvSpPr>
          <p:spPr>
            <a:xfrm>
              <a:off x="0" y="0"/>
              <a:ext cx="495297" cy="659137"/>
            </a:xfrm>
            <a:prstGeom prst="rect">
              <a:avLst/>
            </a:prstGeom>
            <a:solidFill>
              <a:srgbClr val="C0000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45078" name="矩形 4"/>
            <p:cNvSpPr/>
            <p:nvPr/>
          </p:nvSpPr>
          <p:spPr>
            <a:xfrm>
              <a:off x="527047" y="0"/>
              <a:ext cx="50800" cy="659137"/>
            </a:xfrm>
            <a:prstGeom prst="rect">
              <a:avLst/>
            </a:prstGeom>
            <a:solidFill>
              <a:srgbClr val="80808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grpSp>
      <p:sp>
        <p:nvSpPr>
          <p:cNvPr id="45059" name="矩形 2"/>
          <p:cNvSpPr/>
          <p:nvPr/>
        </p:nvSpPr>
        <p:spPr>
          <a:xfrm>
            <a:off x="5972175" y="2686050"/>
            <a:ext cx="5972175" cy="3176588"/>
          </a:xfrm>
          <a:prstGeom prst="rect">
            <a:avLst/>
          </a:prstGeom>
          <a:solidFill>
            <a:srgbClr val="F2F2F2"/>
          </a:solidFill>
          <a:ln w="9525">
            <a:noFill/>
          </a:ln>
        </p:spPr>
        <p:txBody>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endParaRPr lang="zh-CN" altLang="zh-CN" sz="1800" b="1" i="1" dirty="0">
              <a:latin typeface="Arial" panose="020B0604020202020204" pitchFamily="34" charset="0"/>
              <a:ea typeface="宋体" panose="02010600030101010101" pitchFamily="2" charset="-122"/>
            </a:endParaRPr>
          </a:p>
        </p:txBody>
      </p:sp>
      <p:sp>
        <p:nvSpPr>
          <p:cNvPr id="45061" name="矩形 5"/>
          <p:cNvSpPr/>
          <p:nvPr/>
        </p:nvSpPr>
        <p:spPr>
          <a:xfrm>
            <a:off x="95250" y="996950"/>
            <a:ext cx="11753850" cy="112712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285750" lvl="0" indent="-285750" algn="just" defTabSz="914400" eaLnBrk="1" hangingPunct="1">
              <a:lnSpc>
                <a:spcPts val="2800"/>
              </a:lnSpc>
              <a:spcBef>
                <a:spcPct val="0"/>
              </a:spcBef>
              <a:buFont typeface="Wingdings" panose="05000000000000000000" pitchFamily="2" charset="2"/>
              <a:buChar char="p"/>
            </a:pPr>
            <a:r>
              <a:rPr lang="zh-CN" altLang="en-US" sz="1600" b="1" dirty="0">
                <a:solidFill>
                  <a:srgbClr val="C00000"/>
                </a:solidFill>
                <a:latin typeface="微软雅黑" panose="020B0503020204020204" pitchFamily="34" charset="-122"/>
                <a:sym typeface="微软雅黑" panose="020B0503020204020204" pitchFamily="34" charset="-122"/>
              </a:rPr>
              <a:t>战略性新兴产业高速发展。</a:t>
            </a:r>
            <a:r>
              <a:rPr lang="zh-CN" altLang="en-US" sz="1600" dirty="0">
                <a:solidFill>
                  <a:srgbClr val="000000"/>
                </a:solidFill>
                <a:latin typeface="微软雅黑" panose="020B0503020204020204" pitchFamily="34" charset="-122"/>
                <a:sym typeface="微软雅黑" panose="020B0503020204020204" pitchFamily="34" charset="-122"/>
              </a:rPr>
              <a:t>壮士断腕加快转型，新旧动能加快转换，战略性新兴产业增速领先全国；移动互联网、电子信息、新能源新材料、自主可控计算机等新兴产业多点开花</a:t>
            </a:r>
            <a:endParaRPr lang="en-US" altLang="zh-CN" sz="1600" dirty="0">
              <a:solidFill>
                <a:srgbClr val="000000"/>
              </a:solidFill>
              <a:latin typeface="微软雅黑" panose="020B0503020204020204" pitchFamily="34" charset="-122"/>
              <a:sym typeface="微软雅黑" panose="020B0503020204020204" pitchFamily="34" charset="-122"/>
            </a:endParaRPr>
          </a:p>
          <a:p>
            <a:pPr marL="285750" lvl="0" indent="-285750" algn="just" defTabSz="914400" eaLnBrk="1" hangingPunct="1">
              <a:lnSpc>
                <a:spcPts val="2800"/>
              </a:lnSpc>
              <a:spcBef>
                <a:spcPct val="0"/>
              </a:spcBef>
              <a:buFont typeface="Wingdings" panose="05000000000000000000" pitchFamily="2" charset="2"/>
              <a:buChar char="p"/>
            </a:pPr>
            <a:r>
              <a:rPr lang="zh-CN" altLang="en-US" sz="1600" dirty="0">
                <a:solidFill>
                  <a:srgbClr val="000000"/>
                </a:solidFill>
                <a:latin typeface="微软雅黑" panose="020B0503020204020204" pitchFamily="34" charset="-122"/>
                <a:sym typeface="微软雅黑" panose="020B0503020204020204" pitchFamily="34" charset="-122"/>
              </a:rPr>
              <a:t>公募</a:t>
            </a:r>
            <a:r>
              <a:rPr lang="en-US" altLang="zh-CN" sz="1600" dirty="0">
                <a:solidFill>
                  <a:srgbClr val="000000"/>
                </a:solidFill>
                <a:latin typeface="微软雅黑" panose="020B0503020204020204" pitchFamily="34" charset="-122"/>
                <a:sym typeface="微软雅黑" panose="020B0503020204020204" pitchFamily="34" charset="-122"/>
              </a:rPr>
              <a:t>REITs</a:t>
            </a:r>
            <a:r>
              <a:rPr lang="zh-CN" altLang="en-US" sz="1600" dirty="0">
                <a:solidFill>
                  <a:srgbClr val="000000"/>
                </a:solidFill>
                <a:latin typeface="微软雅黑" panose="020B0503020204020204" pitchFamily="34" charset="-122"/>
                <a:sym typeface="微软雅黑" panose="020B0503020204020204" pitchFamily="34" charset="-122"/>
              </a:rPr>
              <a:t>鼓励</a:t>
            </a:r>
            <a:r>
              <a:rPr lang="zh-CN" altLang="en-US" sz="1600" b="1" dirty="0">
                <a:solidFill>
                  <a:srgbClr val="000000"/>
                </a:solidFill>
                <a:latin typeface="微软雅黑" panose="020B0503020204020204" pitchFamily="34" charset="-122"/>
                <a:sym typeface="微软雅黑" panose="020B0503020204020204" pitchFamily="34" charset="-122"/>
              </a:rPr>
              <a:t>信息网络等新型基础设施</a:t>
            </a:r>
            <a:r>
              <a:rPr lang="zh-CN" altLang="en-US" sz="1600" dirty="0">
                <a:solidFill>
                  <a:srgbClr val="000000"/>
                </a:solidFill>
                <a:latin typeface="微软雅黑" panose="020B0503020204020204" pitchFamily="34" charset="-122"/>
                <a:sym typeface="微软雅黑" panose="020B0503020204020204" pitchFamily="34" charset="-122"/>
              </a:rPr>
              <a:t>，以及</a:t>
            </a:r>
            <a:r>
              <a:rPr lang="zh-CN" altLang="en-US" sz="1600" b="1" dirty="0">
                <a:solidFill>
                  <a:srgbClr val="000000"/>
                </a:solidFill>
                <a:latin typeface="微软雅黑" panose="020B0503020204020204" pitchFamily="34" charset="-122"/>
                <a:sym typeface="微软雅黑" panose="020B0503020204020204" pitchFamily="34" charset="-122"/>
              </a:rPr>
              <a:t>高科技产业园区、特色产业园区</a:t>
            </a:r>
            <a:r>
              <a:rPr lang="zh-CN" altLang="en-US" sz="1600" dirty="0">
                <a:solidFill>
                  <a:srgbClr val="000000"/>
                </a:solidFill>
                <a:latin typeface="微软雅黑" panose="020B0503020204020204" pitchFamily="34" charset="-122"/>
                <a:sym typeface="微软雅黑" panose="020B0503020204020204" pitchFamily="34" charset="-122"/>
              </a:rPr>
              <a:t>等开展试点</a:t>
            </a:r>
            <a:endParaRPr lang="zh-CN" altLang="en-US" sz="1800" dirty="0">
              <a:latin typeface="微软雅黑" panose="020B0503020204020204" pitchFamily="34" charset="-122"/>
            </a:endParaRPr>
          </a:p>
        </p:txBody>
      </p:sp>
      <p:sp>
        <p:nvSpPr>
          <p:cNvPr id="45062" name="文本框 12"/>
          <p:cNvSpPr/>
          <p:nvPr/>
        </p:nvSpPr>
        <p:spPr>
          <a:xfrm>
            <a:off x="36513" y="2346325"/>
            <a:ext cx="5775325" cy="338138"/>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r>
              <a:rPr lang="en-US" altLang="zh-CN" sz="1600" b="1" dirty="0">
                <a:solidFill>
                  <a:srgbClr val="000000"/>
                </a:solidFill>
                <a:latin typeface="Arial" panose="020B0604020202020204" pitchFamily="34" charset="0"/>
              </a:rPr>
              <a:t>2019</a:t>
            </a:r>
            <a:r>
              <a:rPr lang="zh-CN" altLang="en-US" sz="1600" b="1" dirty="0">
                <a:solidFill>
                  <a:srgbClr val="000000"/>
                </a:solidFill>
                <a:latin typeface="Arial" panose="020B0604020202020204" pitchFamily="34" charset="0"/>
              </a:rPr>
              <a:t>年湖南省、深圳、上海、北京战略性新兴产业增加值增速</a:t>
            </a:r>
            <a:endParaRPr lang="zh-CN" altLang="en-US" sz="1800" dirty="0">
              <a:latin typeface="Arial" panose="020B0604020202020204" pitchFamily="34" charset="0"/>
              <a:ea typeface="宋体" panose="02010600030101010101" pitchFamily="2" charset="-122"/>
            </a:endParaRPr>
          </a:p>
        </p:txBody>
      </p:sp>
      <p:sp>
        <p:nvSpPr>
          <p:cNvPr id="45063" name="文本框 13"/>
          <p:cNvSpPr/>
          <p:nvPr/>
        </p:nvSpPr>
        <p:spPr>
          <a:xfrm>
            <a:off x="7461250" y="6240463"/>
            <a:ext cx="5362575" cy="27622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r>
              <a:rPr lang="zh-CN" altLang="en-US" sz="1200" b="1" dirty="0">
                <a:solidFill>
                  <a:srgbClr val="000000"/>
                </a:solidFill>
                <a:latin typeface="Arial" panose="020B0604020202020204" pitchFamily="34" charset="0"/>
                <a:ea typeface="宋体" panose="02010600030101010101" pitchFamily="2" charset="-122"/>
                <a:sym typeface="微软雅黑" panose="020B0503020204020204" pitchFamily="34" charset="-122"/>
              </a:rPr>
              <a:t>注：数据来源于</a:t>
            </a:r>
            <a:r>
              <a:rPr lang="en-US" altLang="zh-CN" sz="1200" b="1" dirty="0">
                <a:solidFill>
                  <a:srgbClr val="000000"/>
                </a:solidFill>
                <a:latin typeface="Arial" panose="020B0604020202020204" pitchFamily="34" charset="0"/>
                <a:ea typeface="宋体" panose="02010600030101010101" pitchFamily="2" charset="-122"/>
                <a:sym typeface="微软雅黑" panose="020B0503020204020204" pitchFamily="34" charset="-122"/>
              </a:rPr>
              <a:t>2019</a:t>
            </a:r>
            <a:r>
              <a:rPr lang="zh-CN" altLang="en-US" sz="1200" b="1" dirty="0">
                <a:solidFill>
                  <a:srgbClr val="000000"/>
                </a:solidFill>
                <a:latin typeface="Arial" panose="020B0604020202020204" pitchFamily="34" charset="0"/>
                <a:ea typeface="宋体" panose="02010600030101010101" pitchFamily="2" charset="-122"/>
                <a:sym typeface="微软雅黑" panose="020B0503020204020204" pitchFamily="34" charset="-122"/>
              </a:rPr>
              <a:t>年各省市统计公报、</a:t>
            </a:r>
            <a:r>
              <a:rPr lang="en-US" altLang="zh-CN" sz="1200" b="1" dirty="0">
                <a:solidFill>
                  <a:srgbClr val="000000"/>
                </a:solidFill>
                <a:latin typeface="Arial" panose="020B0604020202020204" pitchFamily="34" charset="0"/>
                <a:ea typeface="宋体" panose="02010600030101010101" pitchFamily="2" charset="-122"/>
                <a:sym typeface="微软雅黑" panose="020B0503020204020204" pitchFamily="34" charset="-122"/>
              </a:rPr>
              <a:t>2020</a:t>
            </a:r>
            <a:r>
              <a:rPr lang="zh-CN" altLang="en-US" sz="1200" b="1" dirty="0">
                <a:solidFill>
                  <a:srgbClr val="000000"/>
                </a:solidFill>
                <a:latin typeface="Arial" panose="020B0604020202020204" pitchFamily="34" charset="0"/>
                <a:ea typeface="宋体" panose="02010600030101010101" pitchFamily="2" charset="-122"/>
                <a:sym typeface="微软雅黑" panose="020B0503020204020204" pitchFamily="34" charset="-122"/>
              </a:rPr>
              <a:t>年湖南省政府工作报告</a:t>
            </a:r>
            <a:endParaRPr lang="zh-CN" altLang="en-US" sz="1800" dirty="0">
              <a:latin typeface="Arial" panose="020B0604020202020204" pitchFamily="34" charset="0"/>
              <a:ea typeface="宋体" panose="02010600030101010101" pitchFamily="2" charset="-122"/>
            </a:endParaRPr>
          </a:p>
        </p:txBody>
      </p:sp>
      <p:grpSp>
        <p:nvGrpSpPr>
          <p:cNvPr id="45064" name="组合 3"/>
          <p:cNvGrpSpPr/>
          <p:nvPr/>
        </p:nvGrpSpPr>
        <p:grpSpPr>
          <a:xfrm>
            <a:off x="10510838" y="3268663"/>
            <a:ext cx="1385887" cy="1385887"/>
            <a:chOff x="0" y="0"/>
            <a:chExt cx="2243137" cy="2243137"/>
          </a:xfrm>
        </p:grpSpPr>
        <p:grpSp>
          <p:nvGrpSpPr>
            <p:cNvPr id="45073" name="组合 1"/>
            <p:cNvGrpSpPr/>
            <p:nvPr/>
          </p:nvGrpSpPr>
          <p:grpSpPr>
            <a:xfrm>
              <a:off x="0" y="0"/>
              <a:ext cx="2243137" cy="2243137"/>
              <a:chOff x="0" y="0"/>
              <a:chExt cx="2243137" cy="2243137"/>
            </a:xfrm>
          </p:grpSpPr>
          <p:sp>
            <p:nvSpPr>
              <p:cNvPr id="45075" name="ValueBack3"/>
              <p:cNvSpPr/>
              <p:nvPr/>
            </p:nvSpPr>
            <p:spPr>
              <a:xfrm>
                <a:off x="0" y="0"/>
                <a:ext cx="2243137" cy="2243137"/>
              </a:xfrm>
              <a:prstGeom prst="ellipse">
                <a:avLst/>
              </a:prstGeom>
              <a:solidFill>
                <a:srgbClr val="F2DADA"/>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1800" dirty="0">
                  <a:solidFill>
                    <a:srgbClr val="FFFFFF"/>
                  </a:solidFill>
                  <a:latin typeface="Arial" panose="020B0604020202020204" pitchFamily="34" charset="0"/>
                  <a:ea typeface="宋体" panose="02010600030101010101" pitchFamily="2" charset="-122"/>
                </a:endParaRPr>
              </a:p>
            </p:txBody>
          </p:sp>
          <p:sp>
            <p:nvSpPr>
              <p:cNvPr id="45076" name="ExtraShape2"/>
              <p:cNvSpPr/>
              <p:nvPr/>
            </p:nvSpPr>
            <p:spPr>
              <a:xfrm>
                <a:off x="406200" y="394017"/>
                <a:ext cx="1459649" cy="1459649"/>
              </a:xfrm>
              <a:prstGeom prst="ellipse">
                <a:avLst/>
              </a:prstGeom>
              <a:solidFill>
                <a:schemeClr val="bg1"/>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1800" dirty="0">
                  <a:solidFill>
                    <a:srgbClr val="FFFFFF"/>
                  </a:solidFill>
                  <a:latin typeface="Arial" panose="020B0604020202020204" pitchFamily="34" charset="0"/>
                  <a:ea typeface="宋体" panose="02010600030101010101" pitchFamily="2" charset="-122"/>
                </a:endParaRPr>
              </a:p>
            </p:txBody>
          </p:sp>
        </p:grpSp>
        <p:sp>
          <p:nvSpPr>
            <p:cNvPr id="45074" name="robot_314600"/>
            <p:cNvSpPr>
              <a:spLocks noChangeAspect="1"/>
            </p:cNvSpPr>
            <p:nvPr/>
          </p:nvSpPr>
          <p:spPr>
            <a:xfrm>
              <a:off x="687746" y="725346"/>
              <a:ext cx="847460" cy="792445"/>
            </a:xfrm>
            <a:custGeom>
              <a:avLst/>
              <a:gdLst/>
              <a:ahLst/>
              <a:cxnLst>
                <a:cxn ang="0">
                  <a:pos x="327226429" y="409783492"/>
                </a:cxn>
                <a:cxn ang="0">
                  <a:pos x="361868063" y="397655637"/>
                </a:cxn>
                <a:cxn ang="0">
                  <a:pos x="109236131" y="397655637"/>
                </a:cxn>
                <a:cxn ang="0">
                  <a:pos x="143877859" y="409783492"/>
                </a:cxn>
                <a:cxn ang="0">
                  <a:pos x="109236131" y="397655637"/>
                </a:cxn>
                <a:cxn ang="0">
                  <a:pos x="327226429" y="366992685"/>
                </a:cxn>
                <a:cxn ang="0">
                  <a:pos x="361868063" y="354864629"/>
                </a:cxn>
                <a:cxn ang="0">
                  <a:pos x="109236131" y="354864629"/>
                </a:cxn>
                <a:cxn ang="0">
                  <a:pos x="143877859" y="366992685"/>
                </a:cxn>
                <a:cxn ang="0">
                  <a:pos x="109236131" y="354864629"/>
                </a:cxn>
                <a:cxn ang="0">
                  <a:pos x="327226429" y="324133529"/>
                </a:cxn>
                <a:cxn ang="0">
                  <a:pos x="361868063" y="312005692"/>
                </a:cxn>
                <a:cxn ang="0">
                  <a:pos x="109236131" y="312005692"/>
                </a:cxn>
                <a:cxn ang="0">
                  <a:pos x="143877859" y="324133529"/>
                </a:cxn>
                <a:cxn ang="0">
                  <a:pos x="109236131" y="312005692"/>
                </a:cxn>
                <a:cxn ang="0">
                  <a:pos x="193917953" y="238425364"/>
                </a:cxn>
                <a:cxn ang="0">
                  <a:pos x="277200311" y="216369429"/>
                </a:cxn>
                <a:cxn ang="0">
                  <a:pos x="163143721" y="185627260"/>
                </a:cxn>
                <a:cxn ang="0">
                  <a:pos x="307905476" y="269166918"/>
                </a:cxn>
                <a:cxn ang="0">
                  <a:pos x="163143721" y="185627260"/>
                </a:cxn>
                <a:cxn ang="0">
                  <a:pos x="141945661" y="281342445"/>
                </a:cxn>
                <a:cxn ang="0">
                  <a:pos x="174654028" y="339223368"/>
                </a:cxn>
                <a:cxn ang="0">
                  <a:pos x="296449837" y="281342445"/>
                </a:cxn>
                <a:cxn ang="0">
                  <a:pos x="329158769" y="167992767"/>
                </a:cxn>
                <a:cxn ang="0">
                  <a:pos x="235498183" y="85733190"/>
                </a:cxn>
                <a:cxn ang="0">
                  <a:pos x="235498183" y="96337109"/>
                </a:cxn>
                <a:cxn ang="0">
                  <a:pos x="235498183" y="85733190"/>
                </a:cxn>
                <a:cxn ang="0">
                  <a:pos x="271524547" y="91034493"/>
                </a:cxn>
                <a:cxn ang="0">
                  <a:pos x="199471358" y="91034493"/>
                </a:cxn>
                <a:cxn ang="0">
                  <a:pos x="235517881" y="30731937"/>
                </a:cxn>
                <a:cxn ang="0">
                  <a:pos x="170168830" y="137260858"/>
                </a:cxn>
                <a:cxn ang="0">
                  <a:pos x="300935711" y="95985789"/>
                </a:cxn>
                <a:cxn ang="0">
                  <a:pos x="235517881" y="0"/>
                </a:cxn>
                <a:cxn ang="0">
                  <a:pos x="331643152" y="137260858"/>
                </a:cxn>
                <a:cxn ang="0">
                  <a:pos x="359866152" y="154969253"/>
                </a:cxn>
                <a:cxn ang="0">
                  <a:pos x="460822102" y="225390977"/>
                </a:cxn>
                <a:cxn ang="0">
                  <a:pos x="440673027" y="250197335"/>
                </a:cxn>
                <a:cxn ang="0">
                  <a:pos x="431080970" y="247096304"/>
                </a:cxn>
                <a:cxn ang="0">
                  <a:pos x="434185828" y="256674683"/>
                </a:cxn>
                <a:cxn ang="0">
                  <a:pos x="409343658" y="276794551"/>
                </a:cxn>
                <a:cxn ang="0">
                  <a:pos x="359935713" y="198172889"/>
                </a:cxn>
                <a:cxn ang="0">
                  <a:pos x="392575187" y="281342445"/>
                </a:cxn>
                <a:cxn ang="0">
                  <a:pos x="296449837" y="440515226"/>
                </a:cxn>
                <a:cxn ang="0">
                  <a:pos x="174654028" y="369886684"/>
                </a:cxn>
                <a:cxn ang="0">
                  <a:pos x="78460098" y="440515226"/>
                </a:cxn>
                <a:cxn ang="0">
                  <a:pos x="111168871" y="281342445"/>
                </a:cxn>
                <a:cxn ang="0">
                  <a:pos x="70247490" y="238689715"/>
                </a:cxn>
                <a:cxn ang="0">
                  <a:pos x="41610130" y="287061909"/>
                </a:cxn>
                <a:cxn ang="0">
                  <a:pos x="40023458" y="255089587"/>
                </a:cxn>
                <a:cxn ang="0">
                  <a:pos x="31949339" y="247096304"/>
                </a:cxn>
                <a:cxn ang="0">
                  <a:pos x="0" y="245511614"/>
                </a:cxn>
                <a:cxn ang="0">
                  <a:pos x="48511346" y="216916003"/>
                </a:cxn>
                <a:cxn ang="0">
                  <a:pos x="111168871" y="137260858"/>
                </a:cxn>
                <a:cxn ang="0">
                  <a:pos x="139461382" y="95985789"/>
                </a:cxn>
              </a:cxnLst>
              <a:rect l="0" t="0" r="0" b="0"/>
              <a:pathLst>
                <a:path w="607639" h="568193">
                  <a:moveTo>
                    <a:pt x="422063" y="512911"/>
                  </a:moveTo>
                  <a:lnTo>
                    <a:pt x="422063" y="528554"/>
                  </a:lnTo>
                  <a:lnTo>
                    <a:pt x="466744" y="528554"/>
                  </a:lnTo>
                  <a:lnTo>
                    <a:pt x="466744" y="512911"/>
                  </a:lnTo>
                  <a:lnTo>
                    <a:pt x="422063" y="512911"/>
                  </a:lnTo>
                  <a:close/>
                  <a:moveTo>
                    <a:pt x="140895" y="512911"/>
                  </a:moveTo>
                  <a:lnTo>
                    <a:pt x="140895" y="528554"/>
                  </a:lnTo>
                  <a:lnTo>
                    <a:pt x="185576" y="528554"/>
                  </a:lnTo>
                  <a:lnTo>
                    <a:pt x="185576" y="512911"/>
                  </a:lnTo>
                  <a:lnTo>
                    <a:pt x="140895" y="512911"/>
                  </a:lnTo>
                  <a:close/>
                  <a:moveTo>
                    <a:pt x="422063" y="457718"/>
                  </a:moveTo>
                  <a:lnTo>
                    <a:pt x="422063" y="473361"/>
                  </a:lnTo>
                  <a:lnTo>
                    <a:pt x="466744" y="473361"/>
                  </a:lnTo>
                  <a:lnTo>
                    <a:pt x="466744" y="457718"/>
                  </a:lnTo>
                  <a:lnTo>
                    <a:pt x="422063" y="457718"/>
                  </a:lnTo>
                  <a:close/>
                  <a:moveTo>
                    <a:pt x="140895" y="457718"/>
                  </a:moveTo>
                  <a:lnTo>
                    <a:pt x="140895" y="473361"/>
                  </a:lnTo>
                  <a:lnTo>
                    <a:pt x="185576" y="473361"/>
                  </a:lnTo>
                  <a:lnTo>
                    <a:pt x="185576" y="457718"/>
                  </a:lnTo>
                  <a:lnTo>
                    <a:pt x="140895" y="457718"/>
                  </a:lnTo>
                  <a:close/>
                  <a:moveTo>
                    <a:pt x="422063" y="402437"/>
                  </a:moveTo>
                  <a:lnTo>
                    <a:pt x="422063" y="418079"/>
                  </a:lnTo>
                  <a:lnTo>
                    <a:pt x="466744" y="418079"/>
                  </a:lnTo>
                  <a:lnTo>
                    <a:pt x="466744" y="402437"/>
                  </a:lnTo>
                  <a:lnTo>
                    <a:pt x="422063" y="402437"/>
                  </a:lnTo>
                  <a:close/>
                  <a:moveTo>
                    <a:pt x="140895" y="402437"/>
                  </a:moveTo>
                  <a:lnTo>
                    <a:pt x="140895" y="418079"/>
                  </a:lnTo>
                  <a:lnTo>
                    <a:pt x="185576" y="418079"/>
                  </a:lnTo>
                  <a:lnTo>
                    <a:pt x="185576" y="402437"/>
                  </a:lnTo>
                  <a:lnTo>
                    <a:pt x="140895" y="402437"/>
                  </a:lnTo>
                  <a:close/>
                  <a:moveTo>
                    <a:pt x="250119" y="279081"/>
                  </a:moveTo>
                  <a:lnTo>
                    <a:pt x="250119" y="307530"/>
                  </a:lnTo>
                  <a:lnTo>
                    <a:pt x="357538" y="307530"/>
                  </a:lnTo>
                  <a:lnTo>
                    <a:pt x="357538" y="279081"/>
                  </a:lnTo>
                  <a:lnTo>
                    <a:pt x="250119" y="279081"/>
                  </a:lnTo>
                  <a:close/>
                  <a:moveTo>
                    <a:pt x="210426" y="239429"/>
                  </a:moveTo>
                  <a:lnTo>
                    <a:pt x="397142" y="239429"/>
                  </a:lnTo>
                  <a:lnTo>
                    <a:pt x="397142" y="347182"/>
                  </a:lnTo>
                  <a:lnTo>
                    <a:pt x="210426" y="347182"/>
                  </a:lnTo>
                  <a:lnTo>
                    <a:pt x="210426" y="239429"/>
                  </a:lnTo>
                  <a:close/>
                  <a:moveTo>
                    <a:pt x="183084" y="216683"/>
                  </a:moveTo>
                  <a:lnTo>
                    <a:pt x="183084" y="362886"/>
                  </a:lnTo>
                  <a:lnTo>
                    <a:pt x="225272" y="362886"/>
                  </a:lnTo>
                  <a:lnTo>
                    <a:pt x="225272" y="437543"/>
                  </a:lnTo>
                  <a:lnTo>
                    <a:pt x="382367" y="437543"/>
                  </a:lnTo>
                  <a:lnTo>
                    <a:pt x="382367" y="362886"/>
                  </a:lnTo>
                  <a:lnTo>
                    <a:pt x="424555" y="362886"/>
                  </a:lnTo>
                  <a:lnTo>
                    <a:pt x="424555" y="216683"/>
                  </a:lnTo>
                  <a:lnTo>
                    <a:pt x="183084" y="216683"/>
                  </a:lnTo>
                  <a:close/>
                  <a:moveTo>
                    <a:pt x="303750" y="110582"/>
                  </a:moveTo>
                  <a:cubicBezTo>
                    <a:pt x="300011" y="110582"/>
                    <a:pt x="296984" y="113690"/>
                    <a:pt x="296984" y="117420"/>
                  </a:cubicBezTo>
                  <a:cubicBezTo>
                    <a:pt x="296984" y="121151"/>
                    <a:pt x="300011" y="124259"/>
                    <a:pt x="303750" y="124259"/>
                  </a:cubicBezTo>
                  <a:cubicBezTo>
                    <a:pt x="307577" y="124259"/>
                    <a:pt x="310604" y="121151"/>
                    <a:pt x="310604" y="117420"/>
                  </a:cubicBezTo>
                  <a:cubicBezTo>
                    <a:pt x="310604" y="113690"/>
                    <a:pt x="307577" y="110582"/>
                    <a:pt x="303750" y="110582"/>
                  </a:cubicBezTo>
                  <a:close/>
                  <a:moveTo>
                    <a:pt x="303750" y="71059"/>
                  </a:moveTo>
                  <a:cubicBezTo>
                    <a:pt x="329387" y="71059"/>
                    <a:pt x="350217" y="91842"/>
                    <a:pt x="350217" y="117420"/>
                  </a:cubicBezTo>
                  <a:cubicBezTo>
                    <a:pt x="350217" y="142999"/>
                    <a:pt x="329387" y="163782"/>
                    <a:pt x="303750" y="163782"/>
                  </a:cubicBezTo>
                  <a:cubicBezTo>
                    <a:pt x="278112" y="163782"/>
                    <a:pt x="257282" y="142999"/>
                    <a:pt x="257282" y="117420"/>
                  </a:cubicBezTo>
                  <a:cubicBezTo>
                    <a:pt x="257282" y="91842"/>
                    <a:pt x="278112" y="71059"/>
                    <a:pt x="303750" y="71059"/>
                  </a:cubicBezTo>
                  <a:close/>
                  <a:moveTo>
                    <a:pt x="303775" y="39639"/>
                  </a:moveTo>
                  <a:cubicBezTo>
                    <a:pt x="257314" y="39639"/>
                    <a:pt x="219487" y="77412"/>
                    <a:pt x="219487" y="123806"/>
                  </a:cubicBezTo>
                  <a:lnTo>
                    <a:pt x="219487" y="177044"/>
                  </a:lnTo>
                  <a:lnTo>
                    <a:pt x="388152" y="177044"/>
                  </a:lnTo>
                  <a:lnTo>
                    <a:pt x="388152" y="123806"/>
                  </a:lnTo>
                  <a:cubicBezTo>
                    <a:pt x="388152" y="77412"/>
                    <a:pt x="350325" y="39639"/>
                    <a:pt x="303775" y="39639"/>
                  </a:cubicBezTo>
                  <a:close/>
                  <a:moveTo>
                    <a:pt x="303775" y="0"/>
                  </a:moveTo>
                  <a:cubicBezTo>
                    <a:pt x="372131" y="0"/>
                    <a:pt x="427759" y="55548"/>
                    <a:pt x="427759" y="123806"/>
                  </a:cubicBezTo>
                  <a:lnTo>
                    <a:pt x="427759" y="177044"/>
                  </a:lnTo>
                  <a:lnTo>
                    <a:pt x="464162" y="177044"/>
                  </a:lnTo>
                  <a:lnTo>
                    <a:pt x="464162" y="199885"/>
                  </a:lnTo>
                  <a:lnTo>
                    <a:pt x="544979" y="279786"/>
                  </a:lnTo>
                  <a:cubicBezTo>
                    <a:pt x="561623" y="273742"/>
                    <a:pt x="581115" y="277386"/>
                    <a:pt x="594377" y="290718"/>
                  </a:cubicBezTo>
                  <a:cubicBezTo>
                    <a:pt x="601498" y="297739"/>
                    <a:pt x="606037" y="306716"/>
                    <a:pt x="607639" y="316670"/>
                  </a:cubicBezTo>
                  <a:lnTo>
                    <a:pt x="568388" y="322714"/>
                  </a:lnTo>
                  <a:cubicBezTo>
                    <a:pt x="568299" y="321647"/>
                    <a:pt x="567765" y="320047"/>
                    <a:pt x="566341" y="318714"/>
                  </a:cubicBezTo>
                  <a:cubicBezTo>
                    <a:pt x="563492" y="315870"/>
                    <a:pt x="558864" y="315870"/>
                    <a:pt x="556016" y="318714"/>
                  </a:cubicBezTo>
                  <a:cubicBezTo>
                    <a:pt x="553168" y="321558"/>
                    <a:pt x="553168" y="326180"/>
                    <a:pt x="556016" y="329024"/>
                  </a:cubicBezTo>
                  <a:cubicBezTo>
                    <a:pt x="557351" y="330446"/>
                    <a:pt x="558953" y="330979"/>
                    <a:pt x="560021" y="331068"/>
                  </a:cubicBezTo>
                  <a:lnTo>
                    <a:pt x="553969" y="370263"/>
                  </a:lnTo>
                  <a:cubicBezTo>
                    <a:pt x="544000" y="368663"/>
                    <a:pt x="535011" y="364131"/>
                    <a:pt x="527979" y="357020"/>
                  </a:cubicBezTo>
                  <a:cubicBezTo>
                    <a:pt x="514628" y="343778"/>
                    <a:pt x="510979" y="324491"/>
                    <a:pt x="517032" y="307871"/>
                  </a:cubicBezTo>
                  <a:lnTo>
                    <a:pt x="464252" y="255611"/>
                  </a:lnTo>
                  <a:lnTo>
                    <a:pt x="464252" y="362886"/>
                  </a:lnTo>
                  <a:lnTo>
                    <a:pt x="506351" y="362886"/>
                  </a:lnTo>
                  <a:lnTo>
                    <a:pt x="506351" y="568193"/>
                  </a:lnTo>
                  <a:lnTo>
                    <a:pt x="382367" y="568193"/>
                  </a:lnTo>
                  <a:lnTo>
                    <a:pt x="382367" y="477094"/>
                  </a:lnTo>
                  <a:lnTo>
                    <a:pt x="225272" y="477094"/>
                  </a:lnTo>
                  <a:lnTo>
                    <a:pt x="225272" y="568193"/>
                  </a:lnTo>
                  <a:lnTo>
                    <a:pt x="101199" y="568193"/>
                  </a:lnTo>
                  <a:lnTo>
                    <a:pt x="101199" y="362886"/>
                  </a:lnTo>
                  <a:lnTo>
                    <a:pt x="143388" y="362886"/>
                  </a:lnTo>
                  <a:lnTo>
                    <a:pt x="143388" y="255611"/>
                  </a:lnTo>
                  <a:lnTo>
                    <a:pt x="90607" y="307871"/>
                  </a:lnTo>
                  <a:cubicBezTo>
                    <a:pt x="96571" y="324491"/>
                    <a:pt x="92922" y="343778"/>
                    <a:pt x="79660" y="357020"/>
                  </a:cubicBezTo>
                  <a:cubicBezTo>
                    <a:pt x="72539" y="364131"/>
                    <a:pt x="63550" y="368663"/>
                    <a:pt x="53670" y="370263"/>
                  </a:cubicBezTo>
                  <a:lnTo>
                    <a:pt x="47618" y="331068"/>
                  </a:lnTo>
                  <a:cubicBezTo>
                    <a:pt x="48686" y="330979"/>
                    <a:pt x="50199" y="330446"/>
                    <a:pt x="51623" y="329024"/>
                  </a:cubicBezTo>
                  <a:cubicBezTo>
                    <a:pt x="54471" y="326180"/>
                    <a:pt x="54471" y="321558"/>
                    <a:pt x="51623" y="318714"/>
                  </a:cubicBezTo>
                  <a:cubicBezTo>
                    <a:pt x="48775" y="315870"/>
                    <a:pt x="44147" y="315870"/>
                    <a:pt x="41209" y="318714"/>
                  </a:cubicBezTo>
                  <a:cubicBezTo>
                    <a:pt x="39874" y="320047"/>
                    <a:pt x="39340" y="321647"/>
                    <a:pt x="39162" y="322714"/>
                  </a:cubicBezTo>
                  <a:lnTo>
                    <a:pt x="0" y="316670"/>
                  </a:lnTo>
                  <a:cubicBezTo>
                    <a:pt x="1513" y="306716"/>
                    <a:pt x="6141" y="297739"/>
                    <a:pt x="13173" y="290718"/>
                  </a:cubicBezTo>
                  <a:cubicBezTo>
                    <a:pt x="26524" y="277386"/>
                    <a:pt x="45927" y="273742"/>
                    <a:pt x="62571" y="279786"/>
                  </a:cubicBezTo>
                  <a:lnTo>
                    <a:pt x="143388" y="199885"/>
                  </a:lnTo>
                  <a:lnTo>
                    <a:pt x="143388" y="177044"/>
                  </a:lnTo>
                  <a:lnTo>
                    <a:pt x="179880" y="177044"/>
                  </a:lnTo>
                  <a:lnTo>
                    <a:pt x="179880" y="123806"/>
                  </a:lnTo>
                  <a:cubicBezTo>
                    <a:pt x="179880" y="55548"/>
                    <a:pt x="235419" y="0"/>
                    <a:pt x="303775" y="0"/>
                  </a:cubicBezTo>
                  <a:close/>
                </a:path>
              </a:pathLst>
            </a:custGeom>
            <a:solidFill>
              <a:srgbClr val="953734">
                <a:alpha val="100000"/>
              </a:srgbClr>
            </a:solidFill>
            <a:ln w="9525">
              <a:noFill/>
            </a:ln>
          </p:spPr>
          <p:txBody>
            <a:bodyPr/>
            <a:lstStyle/>
            <a:p>
              <a:endParaRPr lang="zh-CN" altLang="en-US"/>
            </a:p>
          </p:txBody>
        </p:sp>
      </p:grpSp>
      <p:sp>
        <p:nvSpPr>
          <p:cNvPr id="45065" name="矩形 4"/>
          <p:cNvSpPr/>
          <p:nvPr/>
        </p:nvSpPr>
        <p:spPr>
          <a:xfrm>
            <a:off x="6142038" y="3119438"/>
            <a:ext cx="4443412" cy="1420812"/>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lnSpc>
                <a:spcPct val="150000"/>
              </a:lnSpc>
              <a:spcBef>
                <a:spcPct val="0"/>
              </a:spcBef>
              <a:buFontTx/>
              <a:buNone/>
            </a:pPr>
            <a:r>
              <a:rPr lang="en-US" altLang="zh-CN" sz="2000" b="1" dirty="0">
                <a:solidFill>
                  <a:srgbClr val="595959"/>
                </a:solidFill>
                <a:latin typeface="Arial" panose="020B0604020202020204" pitchFamily="34" charset="0"/>
              </a:rPr>
              <a:t>2019</a:t>
            </a:r>
            <a:r>
              <a:rPr lang="zh-CN" altLang="en-US" sz="2000" b="1" dirty="0">
                <a:solidFill>
                  <a:srgbClr val="595959"/>
                </a:solidFill>
                <a:latin typeface="Arial" panose="020B0604020202020204" pitchFamily="34" charset="0"/>
              </a:rPr>
              <a:t>年湖南省</a:t>
            </a:r>
            <a:endParaRPr lang="en-US" altLang="zh-CN" sz="2000" b="1" dirty="0">
              <a:solidFill>
                <a:srgbClr val="595959"/>
              </a:solidFill>
              <a:latin typeface="Arial" panose="020B0604020202020204" pitchFamily="34" charset="0"/>
            </a:endParaRPr>
          </a:p>
          <a:p>
            <a:pPr marL="0" lvl="0" indent="0" defTabSz="914400" eaLnBrk="1" hangingPunct="1">
              <a:lnSpc>
                <a:spcPct val="150000"/>
              </a:lnSpc>
              <a:spcBef>
                <a:spcPct val="0"/>
              </a:spcBef>
              <a:buFontTx/>
              <a:buNone/>
            </a:pPr>
            <a:r>
              <a:rPr lang="zh-CN" altLang="en-US" sz="2000" b="1" dirty="0">
                <a:solidFill>
                  <a:srgbClr val="595959"/>
                </a:solidFill>
                <a:latin typeface="Arial" panose="020B0604020202020204" pitchFamily="34" charset="0"/>
              </a:rPr>
              <a:t>电子信息、新能源、新材料加速发展，大数据、人工智能等增速超过</a:t>
            </a:r>
            <a:r>
              <a:rPr lang="en-US" altLang="zh-CN" sz="2000" b="1" dirty="0">
                <a:solidFill>
                  <a:srgbClr val="C00000"/>
                </a:solidFill>
                <a:latin typeface="Arial" panose="020B0604020202020204" pitchFamily="34" charset="0"/>
              </a:rPr>
              <a:t>30%</a:t>
            </a:r>
            <a:endParaRPr lang="zh-CN" altLang="en-US" sz="2000" b="1" dirty="0">
              <a:solidFill>
                <a:srgbClr val="C00000"/>
              </a:solidFill>
              <a:latin typeface="Arial" panose="020B0604020202020204" pitchFamily="34" charset="0"/>
            </a:endParaRPr>
          </a:p>
        </p:txBody>
      </p:sp>
      <p:grpSp>
        <p:nvGrpSpPr>
          <p:cNvPr id="45066" name="组合 24"/>
          <p:cNvGrpSpPr/>
          <p:nvPr/>
        </p:nvGrpSpPr>
        <p:grpSpPr>
          <a:xfrm>
            <a:off x="6129338" y="5135563"/>
            <a:ext cx="5938837" cy="700087"/>
            <a:chOff x="0" y="84871"/>
            <a:chExt cx="5938891" cy="699331"/>
          </a:xfrm>
        </p:grpSpPr>
        <p:sp>
          <p:nvSpPr>
            <p:cNvPr id="45069" name="CustomText2"/>
            <p:cNvSpPr/>
            <p:nvPr/>
          </p:nvSpPr>
          <p:spPr>
            <a:xfrm>
              <a:off x="0" y="86708"/>
              <a:ext cx="4012637" cy="461665"/>
            </a:xfrm>
            <a:prstGeom prst="rect">
              <a:avLst/>
            </a:prstGeom>
            <a:noFill/>
            <a:ln w="9525">
              <a:noFill/>
            </a:ln>
          </p:spPr>
          <p:txBody>
            <a:bodyPr wrap="none" lIns="90000" tIns="46800" rIns="90000" bIns="46800"/>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r>
                <a:rPr lang="zh-CN" altLang="en-US" sz="2400" b="1" dirty="0">
                  <a:solidFill>
                    <a:srgbClr val="595959"/>
                  </a:solidFill>
                  <a:latin typeface="Arial" panose="020B0604020202020204" pitchFamily="34" charset="0"/>
                </a:rPr>
                <a:t>移动互联网主营业务收入超过</a:t>
              </a:r>
              <a:endParaRPr lang="zh-CN" altLang="en-US" sz="1800" dirty="0">
                <a:latin typeface="Arial" panose="020B0604020202020204" pitchFamily="34" charset="0"/>
                <a:ea typeface="宋体" panose="02010600030101010101" pitchFamily="2" charset="-122"/>
              </a:endParaRPr>
            </a:p>
          </p:txBody>
        </p:sp>
        <p:cxnSp>
          <p:nvCxnSpPr>
            <p:cNvPr id="45070" name="LineShape"/>
            <p:cNvCxnSpPr/>
            <p:nvPr/>
          </p:nvCxnSpPr>
          <p:spPr>
            <a:xfrm flipH="1">
              <a:off x="109371" y="635081"/>
              <a:ext cx="5115259" cy="1"/>
            </a:xfrm>
            <a:prstGeom prst="straightConnector1">
              <a:avLst/>
            </a:prstGeom>
            <a:ln w="6350" cap="flat" cmpd="sng">
              <a:solidFill>
                <a:srgbClr val="000000">
                  <a:alpha val="63136"/>
                </a:srgbClr>
              </a:solidFill>
              <a:prstDash val="solid"/>
              <a:bevel/>
              <a:headEnd type="none" w="med" len="med"/>
              <a:tailEnd type="none" w="med" len="med"/>
            </a:ln>
          </p:spPr>
        </p:cxnSp>
        <p:sp>
          <p:nvSpPr>
            <p:cNvPr id="45071" name="ValueText"/>
            <p:cNvSpPr/>
            <p:nvPr/>
          </p:nvSpPr>
          <p:spPr>
            <a:xfrm>
              <a:off x="4149531" y="84871"/>
              <a:ext cx="1075099" cy="699331"/>
            </a:xfrm>
            <a:prstGeom prst="rect">
              <a:avLst/>
            </a:prstGeom>
            <a:noFill/>
            <a:ln w="9525">
              <a:noFill/>
            </a:ln>
          </p:spPr>
          <p:txBody>
            <a:bodyPr wrap="none" lIns="0" tIns="0" rIns="0" bIns="0"/>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r>
                <a:rPr lang="en-US" altLang="zh-CN" sz="2800" dirty="0">
                  <a:solidFill>
                    <a:srgbClr val="C00000"/>
                  </a:solidFill>
                  <a:latin typeface="Impact" panose="020B0806030902050204" pitchFamily="34" charset="0"/>
                  <a:ea typeface="宋体" panose="02010600030101010101" pitchFamily="2" charset="-122"/>
                  <a:sym typeface="Impact" panose="020B0806030902050204" pitchFamily="34" charset="0"/>
                </a:rPr>
                <a:t>1300</a:t>
              </a:r>
              <a:endParaRPr lang="zh-CN" altLang="en-US" sz="2800" dirty="0">
                <a:latin typeface="Arial" panose="020B0604020202020204" pitchFamily="34" charset="0"/>
                <a:ea typeface="宋体" panose="02010600030101010101" pitchFamily="2" charset="-122"/>
              </a:endParaRPr>
            </a:p>
          </p:txBody>
        </p:sp>
        <p:sp>
          <p:nvSpPr>
            <p:cNvPr id="45072" name="矩形 28"/>
            <p:cNvSpPr/>
            <p:nvPr/>
          </p:nvSpPr>
          <p:spPr>
            <a:xfrm>
              <a:off x="4830895" y="109158"/>
              <a:ext cx="1107996" cy="46166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r>
                <a:rPr lang="zh-CN" altLang="en-US" sz="2400" b="1" dirty="0">
                  <a:solidFill>
                    <a:srgbClr val="595959"/>
                  </a:solidFill>
                  <a:latin typeface="Arial" panose="020B0604020202020204" pitchFamily="34" charset="0"/>
                </a:rPr>
                <a:t>亿元</a:t>
              </a:r>
              <a:endParaRPr lang="zh-CN" altLang="en-US" sz="1800" dirty="0">
                <a:latin typeface="Arial" panose="020B0604020202020204" pitchFamily="34" charset="0"/>
                <a:ea typeface="宋体" panose="02010600030101010101" pitchFamily="2" charset="-122"/>
              </a:endParaRPr>
            </a:p>
          </p:txBody>
        </p:sp>
      </p:grpSp>
      <p:sp>
        <p:nvSpPr>
          <p:cNvPr id="45067" name="灯片编号占位符 7"/>
          <p:cNvSpPr>
            <a:spLocks noGrp="1"/>
          </p:cNvSpPr>
          <p:nvPr/>
        </p:nvSpPr>
        <p:spPr>
          <a:xfrm>
            <a:off x="11536363" y="6492875"/>
            <a:ext cx="585787" cy="365125"/>
          </a:xfrm>
          <a:prstGeom prst="rect">
            <a:avLst/>
          </a:prstGeom>
          <a:noFill/>
          <a:ln w="9525">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fld id="{9A0DB2DC-4C9A-4742-B13C-FB6460FD3503}" type="slidenum">
              <a:rPr lang="zh-CN" altLang="zh-CN" sz="1400" b="1" dirty="0">
                <a:solidFill>
                  <a:srgbClr val="FFFFFF"/>
                </a:solidFill>
                <a:latin typeface="Arial" panose="020B0604020202020204" pitchFamily="34" charset="0"/>
                <a:ea typeface="宋体" panose="02010600030101010101" pitchFamily="2" charset="-122"/>
              </a:rPr>
              <a:t>38</a:t>
            </a:fld>
            <a:endParaRPr lang="zh-CN" altLang="zh-CN" sz="1400" b="1" dirty="0">
              <a:solidFill>
                <a:srgbClr val="FFFFFF"/>
              </a:solidFill>
              <a:latin typeface="Arial" panose="020B0604020202020204" pitchFamily="34" charset="0"/>
              <a:ea typeface="宋体" panose="02010600030101010101" pitchFamily="2" charset="-122"/>
            </a:endParaRPr>
          </a:p>
        </p:txBody>
      </p:sp>
      <p:graphicFrame>
        <p:nvGraphicFramePr>
          <p:cNvPr id="23" name="图表 22"/>
          <p:cNvGraphicFramePr/>
          <p:nvPr/>
        </p:nvGraphicFramePr>
        <p:xfrm>
          <a:off x="238209" y="2701030"/>
          <a:ext cx="5600700" cy="3176791"/>
        </p:xfrm>
        <a:graphic>
          <a:graphicData uri="http://schemas.openxmlformats.org/drawingml/2006/chart">
            <c:chart xmlns:c="http://schemas.openxmlformats.org/drawingml/2006/chart" xmlns:r="http://schemas.openxmlformats.org/officeDocument/2006/relationships" r:id="rId3"/>
          </a:graphicData>
        </a:graphic>
      </p:graphicFrame>
      <p:sp>
        <p:nvSpPr>
          <p:cNvPr id="24" name="矩形 5">
            <a:extLst>
              <a:ext uri="{FF2B5EF4-FFF2-40B4-BE49-F238E27FC236}">
                <a16:creationId xmlns:a16="http://schemas.microsoft.com/office/drawing/2014/main" id="{1E78E55A-06F9-4337-AD8D-F9C11269456D}"/>
              </a:ext>
            </a:extLst>
          </p:cNvPr>
          <p:cNvSpPr/>
          <p:nvPr/>
        </p:nvSpPr>
        <p:spPr>
          <a:xfrm>
            <a:off x="430213" y="366713"/>
            <a:ext cx="8458149" cy="584775"/>
          </a:xfrm>
          <a:prstGeom prst="rect">
            <a:avLst/>
          </a:prstGeom>
          <a:noFill/>
          <a:ln w="9525">
            <a:noFill/>
          </a:ln>
        </p:spPr>
        <p:txBody>
          <a:bodyPr wrap="none">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r>
              <a:rPr lang="en-US" altLang="zh-CN" b="1" dirty="0">
                <a:solidFill>
                  <a:srgbClr val="000000"/>
                </a:solidFill>
                <a:latin typeface="微软雅黑" panose="020B0503020204020204" pitchFamily="34" charset="-122"/>
                <a:sym typeface="微软雅黑" panose="020B0503020204020204" pitchFamily="34" charset="-122"/>
              </a:rPr>
              <a:t>1.1</a:t>
            </a:r>
            <a:r>
              <a:rPr lang="zh-CN" altLang="en-US" b="1" dirty="0">
                <a:solidFill>
                  <a:srgbClr val="000000"/>
                </a:solidFill>
                <a:latin typeface="微软雅黑" panose="020B0503020204020204" pitchFamily="34" charset="-122"/>
                <a:sym typeface="微软雅黑" panose="020B0503020204020204" pitchFamily="34" charset="-122"/>
              </a:rPr>
              <a:t>湖南省发展环境与公募</a:t>
            </a:r>
            <a:r>
              <a:rPr lang="en-US" altLang="zh-CN" b="1" dirty="0">
                <a:solidFill>
                  <a:srgbClr val="000000"/>
                </a:solidFill>
                <a:latin typeface="微软雅黑" panose="020B0503020204020204" pitchFamily="34" charset="-122"/>
                <a:sym typeface="微软雅黑" panose="020B0503020204020204" pitchFamily="34" charset="-122"/>
              </a:rPr>
              <a:t>REITs</a:t>
            </a:r>
            <a:r>
              <a:rPr lang="zh-CN" altLang="en-US" b="1" dirty="0">
                <a:solidFill>
                  <a:srgbClr val="000000"/>
                </a:solidFill>
                <a:latin typeface="微软雅黑" panose="020B0503020204020204" pitchFamily="34" charset="-122"/>
                <a:sym typeface="微软雅黑" panose="020B0503020204020204" pitchFamily="34" charset="-122"/>
              </a:rPr>
              <a:t>“不谋而合”</a:t>
            </a: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文本框 4"/>
          <p:cNvSpPr txBox="1"/>
          <p:nvPr/>
        </p:nvSpPr>
        <p:spPr>
          <a:xfrm>
            <a:off x="4779963" y="6532563"/>
            <a:ext cx="9436100" cy="277812"/>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r>
              <a:rPr lang="zh-CN" altLang="en-US" sz="1200" b="1" dirty="0">
                <a:latin typeface="Arial" panose="020B0604020202020204" pitchFamily="34" charset="0"/>
                <a:sym typeface="+mn-lt"/>
              </a:rPr>
              <a:t>注：数据来源于湖南省历年统计公报；*规上工业增加值因数据无法获取，以经计算的</a:t>
            </a:r>
            <a:r>
              <a:rPr lang="en-US" altLang="zh-CN" sz="1200" b="1" dirty="0">
                <a:latin typeface="Arial" panose="020B0604020202020204" pitchFamily="34" charset="0"/>
                <a:sym typeface="+mn-lt"/>
              </a:rPr>
              <a:t>2019</a:t>
            </a:r>
            <a:r>
              <a:rPr lang="zh-CN" altLang="en-US" sz="1200" b="1" dirty="0">
                <a:latin typeface="Arial" panose="020B0604020202020204" pitchFamily="34" charset="0"/>
                <a:sym typeface="+mn-lt"/>
              </a:rPr>
              <a:t>年工业增加值替代</a:t>
            </a:r>
          </a:p>
        </p:txBody>
      </p:sp>
      <p:sp>
        <p:nvSpPr>
          <p:cNvPr id="6" name="矩形 5"/>
          <p:cNvSpPr/>
          <p:nvPr/>
        </p:nvSpPr>
        <p:spPr>
          <a:xfrm>
            <a:off x="293688" y="260350"/>
            <a:ext cx="7050328"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00"/>
                </a:solidFill>
                <a:effectLst/>
                <a:uLnTx/>
                <a:uFillTx/>
                <a:latin typeface="微软雅黑" panose="020B0503020204020204" pitchFamily="34" charset="-122"/>
                <a:ea typeface="宋体" panose="02010600030101010101" pitchFamily="2" charset="-122"/>
                <a:cs typeface="+mn-cs"/>
                <a:sym typeface="微软雅黑" panose="020B0503020204020204" pitchFamily="34" charset="-122"/>
              </a:rPr>
              <a:t>1.2 </a:t>
            </a:r>
            <a:r>
              <a:rPr kumimoji="0" lang="zh-CN" altLang="en-US" sz="3200" b="1" i="0" u="none" strike="noStrike" kern="1200" cap="none" spc="0" normalizeH="0" baseline="0" noProof="0" dirty="0">
                <a:ln>
                  <a:noFill/>
                </a:ln>
                <a:solidFill>
                  <a:prstClr val="black"/>
                </a:solidFill>
                <a:effectLst/>
                <a:uLnTx/>
                <a:uFillTx/>
                <a:latin typeface="+mn-ea"/>
                <a:ea typeface="+mn-ea"/>
                <a:cs typeface="+mn-ea"/>
                <a:sym typeface="+mn-lt"/>
              </a:rPr>
              <a:t>疫情蔓延下，经济压力巨大（</a:t>
            </a:r>
            <a:r>
              <a:rPr kumimoji="0" lang="en-US" altLang="zh-CN" sz="3200" b="1" i="0" u="none" strike="noStrike" kern="1200" cap="none" spc="0" normalizeH="0" baseline="0" noProof="0" dirty="0">
                <a:ln>
                  <a:noFill/>
                </a:ln>
                <a:solidFill>
                  <a:prstClr val="black"/>
                </a:solidFill>
                <a:effectLst/>
                <a:uLnTx/>
                <a:uFillTx/>
                <a:latin typeface="+mn-ea"/>
                <a:ea typeface="+mn-ea"/>
                <a:cs typeface="+mn-ea"/>
                <a:sym typeface="+mn-lt"/>
              </a:rPr>
              <a:t>1</a:t>
            </a:r>
            <a:r>
              <a:rPr kumimoji="0" lang="zh-CN" altLang="en-US" sz="3200" b="1" i="0" u="none" strike="noStrike" kern="1200" cap="none" spc="0" normalizeH="0" baseline="0" noProof="0" dirty="0">
                <a:ln>
                  <a:noFill/>
                </a:ln>
                <a:solidFill>
                  <a:prstClr val="black"/>
                </a:solidFill>
                <a:effectLst/>
                <a:uLnTx/>
                <a:uFillTx/>
                <a:latin typeface="+mn-ea"/>
                <a:ea typeface="+mn-ea"/>
                <a:cs typeface="+mn-ea"/>
                <a:sym typeface="+mn-lt"/>
              </a:rPr>
              <a:t>）</a:t>
            </a:r>
            <a:r>
              <a:rPr kumimoji="0" lang="en-US" altLang="zh-CN" sz="3200" b="1" i="0" u="none" strike="noStrike" kern="1200" cap="none" spc="0" normalizeH="0" baseline="0" noProof="0" dirty="0">
                <a:ln>
                  <a:noFill/>
                </a:ln>
                <a:solidFill>
                  <a:prstClr val="black"/>
                </a:solidFill>
                <a:effectLst/>
                <a:uLnTx/>
                <a:uFillTx/>
                <a:latin typeface="+mn-ea"/>
                <a:ea typeface="+mn-ea"/>
                <a:cs typeface="+mn-ea"/>
                <a:sym typeface="+mn-lt"/>
              </a:rPr>
              <a:t> </a:t>
            </a:r>
            <a:endParaRPr kumimoji="0" lang="zh-CN" altLang="en-US" sz="3200" b="1" i="0" u="none" strike="noStrike" kern="1200" cap="none" spc="0" normalizeH="0" baseline="0" noProof="0" dirty="0">
              <a:ln>
                <a:noFill/>
              </a:ln>
              <a:solidFill>
                <a:prstClr val="black"/>
              </a:solidFill>
              <a:effectLst/>
              <a:uLnTx/>
              <a:uFillTx/>
              <a:latin typeface="+mn-ea"/>
              <a:ea typeface="+mn-ea"/>
              <a:cs typeface="+mn-ea"/>
              <a:sym typeface="+mn-lt"/>
            </a:endParaRPr>
          </a:p>
        </p:txBody>
      </p:sp>
      <p:sp>
        <p:nvSpPr>
          <p:cNvPr id="3" name="矩形 2"/>
          <p:cNvSpPr/>
          <p:nvPr/>
        </p:nvSpPr>
        <p:spPr>
          <a:xfrm>
            <a:off x="147638" y="941388"/>
            <a:ext cx="11133138" cy="769938"/>
          </a:xfrm>
          <a:prstGeom prst="rect">
            <a:avLst/>
          </a:prstGeom>
        </p:spPr>
        <p:txBody>
          <a:bodyPr>
            <a:spAutoFit/>
          </a:bodyPr>
          <a:lstStyle/>
          <a:p>
            <a:pPr marL="285750" marR="0" lvl="0" indent="-285750" algn="just" defTabSz="914400" rtl="0" eaLnBrk="0" fontAlgn="base" latinLnBrk="0" hangingPunct="0">
              <a:lnSpc>
                <a:spcPts val="2800"/>
              </a:lnSpc>
              <a:spcBef>
                <a:spcPct val="0"/>
              </a:spcBef>
              <a:spcAft>
                <a:spcPct val="0"/>
              </a:spcAft>
              <a:buClrTx/>
              <a:buSzTx/>
              <a:buFont typeface="Wingdings" panose="05000000000000000000" pitchFamily="2" charset="2"/>
              <a:buChar char="p"/>
              <a:defRPr/>
            </a:pPr>
            <a:r>
              <a:rPr kumimoji="0" lang="zh-CN" altLang="en-US" sz="1600" b="0" i="0" u="none" strike="noStrike" kern="1200" cap="none" spc="0" normalizeH="0" baseline="0" noProof="0" dirty="0">
                <a:ln>
                  <a:noFill/>
                </a:ln>
                <a:solidFill>
                  <a:schemeClr val="tx1"/>
                </a:solidFill>
                <a:effectLst/>
                <a:uLnTx/>
                <a:uFillTx/>
                <a:latin typeface="+mn-ea"/>
                <a:ea typeface="+mn-ea"/>
                <a:cs typeface="+mn-cs"/>
              </a:rPr>
              <a:t>经济下行压力巨大。按照</a:t>
            </a:r>
            <a:r>
              <a:rPr kumimoji="0" lang="en-US" altLang="zh-CN" sz="1600" b="0" i="0" u="none" strike="noStrike" kern="1200" cap="none" spc="0" normalizeH="0" baseline="0" noProof="0" dirty="0">
                <a:ln>
                  <a:noFill/>
                </a:ln>
                <a:solidFill>
                  <a:schemeClr val="tx1"/>
                </a:solidFill>
                <a:effectLst/>
                <a:uLnTx/>
                <a:uFillTx/>
                <a:latin typeface="+mn-ea"/>
                <a:ea typeface="+mn-ea"/>
                <a:cs typeface="+mn-cs"/>
              </a:rPr>
              <a:t>2015-2019</a:t>
            </a:r>
            <a:r>
              <a:rPr kumimoji="0" lang="zh-CN" altLang="en-US" sz="1600" b="0" i="0" u="none" strike="noStrike" kern="1200" cap="none" spc="0" normalizeH="0" baseline="0" noProof="0" dirty="0">
                <a:ln>
                  <a:noFill/>
                </a:ln>
                <a:solidFill>
                  <a:schemeClr val="tx1"/>
                </a:solidFill>
                <a:effectLst/>
                <a:uLnTx/>
                <a:uFillTx/>
                <a:latin typeface="+mn-ea"/>
                <a:ea typeface="+mn-ea"/>
                <a:cs typeface="+mn-cs"/>
              </a:rPr>
              <a:t>年平均增速计算，湖南省</a:t>
            </a:r>
            <a:r>
              <a:rPr kumimoji="0" lang="en-US" altLang="zh-CN" sz="1600" b="0" i="0" u="none" strike="noStrike" kern="1200" cap="none" spc="0" normalizeH="0" baseline="0" noProof="0" dirty="0">
                <a:ln>
                  <a:noFill/>
                </a:ln>
                <a:solidFill>
                  <a:schemeClr val="tx1"/>
                </a:solidFill>
                <a:effectLst/>
                <a:uLnTx/>
                <a:uFillTx/>
                <a:latin typeface="+mn-ea"/>
                <a:ea typeface="+mn-ea"/>
                <a:cs typeface="+mn-cs"/>
              </a:rPr>
              <a:t>GDP</a:t>
            </a:r>
            <a:r>
              <a:rPr kumimoji="0" lang="zh-CN" altLang="en-US" sz="1600" b="0" i="0" u="none" strike="noStrike" kern="1200" cap="none" spc="0" normalizeH="0" baseline="0" noProof="0" dirty="0">
                <a:ln>
                  <a:noFill/>
                </a:ln>
                <a:solidFill>
                  <a:schemeClr val="tx1"/>
                </a:solidFill>
                <a:effectLst/>
                <a:uLnTx/>
                <a:uFillTx/>
                <a:latin typeface="+mn-ea"/>
                <a:ea typeface="+mn-ea"/>
                <a:cs typeface="+mn-cs"/>
              </a:rPr>
              <a:t>及规模工业增加值难以达到“十三五”期末目标</a:t>
            </a:r>
            <a:endParaRPr kumimoji="0" lang="en-US" altLang="zh-CN" sz="1600" b="0" i="0" u="none" strike="noStrike" kern="1200" cap="none" spc="0" normalizeH="0" baseline="0" noProof="0" dirty="0">
              <a:ln>
                <a:noFill/>
              </a:ln>
              <a:solidFill>
                <a:schemeClr val="tx1"/>
              </a:solidFill>
              <a:effectLst/>
              <a:uLnTx/>
              <a:uFillTx/>
              <a:latin typeface="+mn-ea"/>
              <a:ea typeface="+mn-ea"/>
              <a:cs typeface="+mn-cs"/>
            </a:endParaRPr>
          </a:p>
          <a:p>
            <a:pPr marL="285750" marR="0" lvl="0" indent="-285750" algn="just" defTabSz="914400" rtl="0" eaLnBrk="0" fontAlgn="base" latinLnBrk="0" hangingPunct="0">
              <a:lnSpc>
                <a:spcPts val="2800"/>
              </a:lnSpc>
              <a:spcBef>
                <a:spcPct val="0"/>
              </a:spcBef>
              <a:spcAft>
                <a:spcPct val="0"/>
              </a:spcAft>
              <a:buClrTx/>
              <a:buSzTx/>
              <a:buFont typeface="Wingdings" panose="05000000000000000000" pitchFamily="2" charset="2"/>
              <a:buChar char="p"/>
              <a:defRPr/>
            </a:pPr>
            <a:r>
              <a:rPr kumimoji="0" lang="zh-CN" altLang="en-US" sz="1600" b="0" i="0" u="none" strike="noStrike" kern="1200" cap="none" spc="0" normalizeH="0" baseline="0" noProof="0" dirty="0">
                <a:ln>
                  <a:noFill/>
                </a:ln>
                <a:solidFill>
                  <a:schemeClr val="tx1"/>
                </a:solidFill>
                <a:effectLst/>
                <a:uLnTx/>
                <a:uFillTx/>
                <a:latin typeface="+mn-ea"/>
                <a:ea typeface="+mn-ea"/>
                <a:cs typeface="+mn-cs"/>
              </a:rPr>
              <a:t>固定资产投资对经济增长贡献较大，但增速连年下降，受疫情影响，下降趋势明显</a:t>
            </a:r>
            <a:endParaRPr kumimoji="0" lang="en-US" altLang="zh-CN" sz="1600" b="0" i="0" u="none" strike="noStrike" kern="1200" cap="none" spc="0" normalizeH="0" baseline="0" noProof="0" dirty="0">
              <a:ln>
                <a:noFill/>
              </a:ln>
              <a:solidFill>
                <a:schemeClr val="tx1"/>
              </a:solidFill>
              <a:effectLst/>
              <a:uLnTx/>
              <a:uFillTx/>
              <a:latin typeface="+mn-ea"/>
              <a:ea typeface="+mn-ea"/>
              <a:cs typeface="+mn-cs"/>
            </a:endParaRPr>
          </a:p>
        </p:txBody>
      </p:sp>
      <p:graphicFrame>
        <p:nvGraphicFramePr>
          <p:cNvPr id="12" name="表格 11"/>
          <p:cNvGraphicFramePr>
            <a:graphicFrameLocks noGrp="1"/>
          </p:cNvGraphicFramePr>
          <p:nvPr/>
        </p:nvGraphicFramePr>
        <p:xfrm>
          <a:off x="808038" y="2163763"/>
          <a:ext cx="10575925" cy="1382712"/>
        </p:xfrm>
        <a:graphic>
          <a:graphicData uri="http://schemas.openxmlformats.org/drawingml/2006/table">
            <a:tbl>
              <a:tblPr firstRow="1">
                <a:tableStyleId>{21E4AEA4-8DFA-4A89-87EB-49C32662AFE0}</a:tableStyleId>
              </a:tblPr>
              <a:tblGrid>
                <a:gridCol w="2131960">
                  <a:extLst>
                    <a:ext uri="{9D8B030D-6E8A-4147-A177-3AD203B41FA5}">
                      <a16:colId xmlns:a16="http://schemas.microsoft.com/office/drawing/2014/main" val="20000"/>
                    </a:ext>
                  </a:extLst>
                </a:gridCol>
                <a:gridCol w="2143759">
                  <a:extLst>
                    <a:ext uri="{9D8B030D-6E8A-4147-A177-3AD203B41FA5}">
                      <a16:colId xmlns:a16="http://schemas.microsoft.com/office/drawing/2014/main" val="20001"/>
                    </a:ext>
                  </a:extLst>
                </a:gridCol>
                <a:gridCol w="2186446">
                  <a:extLst>
                    <a:ext uri="{9D8B030D-6E8A-4147-A177-3AD203B41FA5}">
                      <a16:colId xmlns:a16="http://schemas.microsoft.com/office/drawing/2014/main" val="20002"/>
                    </a:ext>
                  </a:extLst>
                </a:gridCol>
                <a:gridCol w="2056880">
                  <a:extLst>
                    <a:ext uri="{9D8B030D-6E8A-4147-A177-3AD203B41FA5}">
                      <a16:colId xmlns:a16="http://schemas.microsoft.com/office/drawing/2014/main" val="20003"/>
                    </a:ext>
                  </a:extLst>
                </a:gridCol>
                <a:gridCol w="2056880">
                  <a:extLst>
                    <a:ext uri="{9D8B030D-6E8A-4147-A177-3AD203B41FA5}">
                      <a16:colId xmlns:a16="http://schemas.microsoft.com/office/drawing/2014/main" val="20004"/>
                    </a:ext>
                  </a:extLst>
                </a:gridCol>
              </a:tblGrid>
              <a:tr h="460904">
                <a:tc>
                  <a:txBody>
                    <a:bodyPr/>
                    <a:lstStyle/>
                    <a:p>
                      <a:pPr algn="ctr" fontAlgn="ctr"/>
                      <a:r>
                        <a:rPr lang="zh-CN" altLang="en-US" sz="1600" u="none" strike="noStrike" dirty="0">
                          <a:effectLst/>
                        </a:rPr>
                        <a:t>指标名称</a:t>
                      </a:r>
                      <a:endParaRPr lang="zh-CN" altLang="en-US" sz="1600" b="1" i="0" u="none" strike="noStrike" dirty="0">
                        <a:solidFill>
                          <a:srgbClr val="000000"/>
                        </a:solidFill>
                        <a:effectLst/>
                        <a:latin typeface="微软雅黑 Light" panose="020B0502040204020203" pitchFamily="34" charset="-122"/>
                        <a:ea typeface="微软雅黑 Light" panose="020B0502040204020203" pitchFamily="34" charset="-122"/>
                      </a:endParaRPr>
                    </a:p>
                  </a:txBody>
                  <a:tcPr marL="9525" marR="9525" marT="9518" marB="0" anchor="ctr"/>
                </a:tc>
                <a:tc>
                  <a:txBody>
                    <a:bodyPr/>
                    <a:lstStyle/>
                    <a:p>
                      <a:pPr algn="ctr" fontAlgn="ctr"/>
                      <a:r>
                        <a:rPr lang="en-US" altLang="zh-CN" sz="1600" u="none" strike="noStrike" dirty="0">
                          <a:effectLst/>
                        </a:rPr>
                        <a:t>2019</a:t>
                      </a:r>
                      <a:r>
                        <a:rPr lang="zh-CN" altLang="en-US" sz="1600" u="none" strike="noStrike" dirty="0">
                          <a:effectLst/>
                        </a:rPr>
                        <a:t>年实际数据</a:t>
                      </a:r>
                      <a:endParaRPr lang="zh-CN" altLang="en-US" sz="1600" b="1" i="0" u="none" strike="noStrike" dirty="0">
                        <a:solidFill>
                          <a:srgbClr val="000000"/>
                        </a:solidFill>
                        <a:effectLst/>
                        <a:latin typeface="微软雅黑 Light" panose="020B0502040204020203" pitchFamily="34" charset="-122"/>
                        <a:ea typeface="微软雅黑 Light" panose="020B0502040204020203" pitchFamily="34" charset="-122"/>
                      </a:endParaRPr>
                    </a:p>
                  </a:txBody>
                  <a:tcPr marL="9525" marR="9525" marT="9518" marB="0" anchor="ctr"/>
                </a:tc>
                <a:tc>
                  <a:txBody>
                    <a:bodyPr/>
                    <a:lstStyle/>
                    <a:p>
                      <a:pPr algn="ctr" fontAlgn="ctr"/>
                      <a:r>
                        <a:rPr lang="zh-CN" altLang="en-US" sz="1600" u="none" strike="noStrike" dirty="0">
                          <a:effectLst/>
                        </a:rPr>
                        <a:t>“十三五” </a:t>
                      </a:r>
                      <a:r>
                        <a:rPr lang="en-US" altLang="zh-CN" sz="1600" u="none" strike="noStrike" dirty="0">
                          <a:effectLst/>
                        </a:rPr>
                        <a:t>2020</a:t>
                      </a:r>
                      <a:r>
                        <a:rPr lang="zh-CN" altLang="en-US" sz="1600" u="none" strike="noStrike" dirty="0">
                          <a:effectLst/>
                        </a:rPr>
                        <a:t>年指标</a:t>
                      </a:r>
                      <a:endParaRPr lang="zh-CN" altLang="en-US" sz="1600" b="1" i="0" u="none" strike="noStrike" dirty="0">
                        <a:solidFill>
                          <a:srgbClr val="000000"/>
                        </a:solidFill>
                        <a:effectLst/>
                        <a:latin typeface="微软雅黑 Light" panose="020B0502040204020203" pitchFamily="34" charset="-122"/>
                        <a:ea typeface="微软雅黑 Light" panose="020B0502040204020203" pitchFamily="34" charset="-122"/>
                      </a:endParaRPr>
                    </a:p>
                  </a:txBody>
                  <a:tcPr marL="9525" marR="9525" marT="9518" marB="0" anchor="ctr"/>
                </a:tc>
                <a:tc>
                  <a:txBody>
                    <a:bodyPr/>
                    <a:lstStyle/>
                    <a:p>
                      <a:pPr algn="ctr" fontAlgn="b"/>
                      <a:r>
                        <a:rPr lang="en-US" altLang="zh-CN" sz="1600" b="1" u="none" strike="noStrike" kern="1200" dirty="0">
                          <a:solidFill>
                            <a:schemeClr val="lt1"/>
                          </a:solidFill>
                          <a:effectLst/>
                          <a:latin typeface="+mn-lt"/>
                          <a:ea typeface="+mn-ea"/>
                          <a:cs typeface="+mn-cs"/>
                        </a:rPr>
                        <a:t>2020</a:t>
                      </a:r>
                      <a:r>
                        <a:rPr lang="zh-CN" altLang="en-US" sz="1600" b="1" u="none" strike="noStrike" kern="1200" dirty="0">
                          <a:solidFill>
                            <a:schemeClr val="lt1"/>
                          </a:solidFill>
                          <a:effectLst/>
                          <a:latin typeface="+mn-lt"/>
                          <a:ea typeface="+mn-ea"/>
                          <a:cs typeface="+mn-cs"/>
                        </a:rPr>
                        <a:t>年末测算值</a:t>
                      </a:r>
                    </a:p>
                  </a:txBody>
                  <a:tcPr marL="9525" marR="9525" marT="9518" marB="0" anchor="ctr"/>
                </a:tc>
                <a:tc>
                  <a:txBody>
                    <a:bodyPr/>
                    <a:lstStyle/>
                    <a:p>
                      <a:pPr algn="ctr" fontAlgn="b"/>
                      <a:r>
                        <a:rPr lang="zh-CN" altLang="en-US" sz="1600" b="1" u="none" strike="noStrike" kern="1200" dirty="0">
                          <a:solidFill>
                            <a:schemeClr val="lt1"/>
                          </a:solidFill>
                          <a:effectLst/>
                          <a:latin typeface="+mn-lt"/>
                          <a:ea typeface="+mn-ea"/>
                          <a:cs typeface="+mn-cs"/>
                        </a:rPr>
                        <a:t>平均增速</a:t>
                      </a:r>
                    </a:p>
                  </a:txBody>
                  <a:tcPr marL="9525" marR="9525" marT="9518" marB="0" anchor="ctr"/>
                </a:tc>
                <a:extLst>
                  <a:ext uri="{0D108BD9-81ED-4DB2-BD59-A6C34878D82A}">
                    <a16:rowId xmlns:a16="http://schemas.microsoft.com/office/drawing/2014/main" val="10000"/>
                  </a:ext>
                </a:extLst>
              </a:tr>
              <a:tr h="460904">
                <a:tc>
                  <a:txBody>
                    <a:bodyPr/>
                    <a:lstStyle/>
                    <a:p>
                      <a:pPr algn="ctr" fontAlgn="ctr"/>
                      <a:r>
                        <a:rPr lang="zh-CN" altLang="en-US" sz="1600" u="none" strike="noStrike" dirty="0">
                          <a:effectLst/>
                        </a:rPr>
                        <a:t>地区生产总值（亿元）</a:t>
                      </a:r>
                      <a:endParaRPr lang="zh-CN" altLang="en-US" sz="1600" b="1" i="0" u="none" strike="noStrike" dirty="0">
                        <a:solidFill>
                          <a:srgbClr val="000000"/>
                        </a:solidFill>
                        <a:effectLst/>
                        <a:latin typeface="微软雅黑 Light" panose="020B0502040204020203" pitchFamily="34" charset="-122"/>
                        <a:ea typeface="微软雅黑 Light" panose="020B0502040204020203" pitchFamily="34" charset="-122"/>
                      </a:endParaRPr>
                    </a:p>
                  </a:txBody>
                  <a:tcPr marL="9525" marR="9525" marT="9518" marB="0" anchor="ctr"/>
                </a:tc>
                <a:tc>
                  <a:txBody>
                    <a:bodyPr/>
                    <a:lstStyle/>
                    <a:p>
                      <a:pPr algn="ctr" fontAlgn="ctr"/>
                      <a:r>
                        <a:rPr lang="en-US" altLang="zh-CN" sz="1600" u="none" strike="noStrike" dirty="0">
                          <a:effectLst/>
                        </a:rPr>
                        <a:t>39,752.10 </a:t>
                      </a:r>
                      <a:endParaRPr lang="en-US" altLang="zh-CN" sz="1600" b="0" i="0" u="none" strike="noStrike" dirty="0">
                        <a:solidFill>
                          <a:srgbClr val="000000"/>
                        </a:solidFill>
                        <a:effectLst/>
                        <a:latin typeface="微软雅黑 Light" panose="020B0502040204020203" pitchFamily="34" charset="-122"/>
                        <a:ea typeface="微软雅黑 Light" panose="020B0502040204020203" pitchFamily="34" charset="-122"/>
                      </a:endParaRPr>
                    </a:p>
                  </a:txBody>
                  <a:tcPr marL="9525" marR="9525" marT="9518" marB="0" anchor="ctr"/>
                </a:tc>
                <a:tc>
                  <a:txBody>
                    <a:bodyPr/>
                    <a:lstStyle/>
                    <a:p>
                      <a:pPr algn="ctr" fontAlgn="ctr"/>
                      <a:r>
                        <a:rPr lang="en-US" altLang="zh-CN" sz="1600" u="none" strike="noStrike">
                          <a:effectLst/>
                        </a:rPr>
                        <a:t>43,680.00 </a:t>
                      </a:r>
                      <a:endParaRPr lang="en-US" altLang="zh-CN" sz="1600" b="0" i="0" u="none" strike="noStrike">
                        <a:solidFill>
                          <a:srgbClr val="000000"/>
                        </a:solidFill>
                        <a:effectLst/>
                        <a:latin typeface="微软雅黑 Light" panose="020B0502040204020203" pitchFamily="34" charset="-122"/>
                        <a:ea typeface="微软雅黑 Light" panose="020B0502040204020203" pitchFamily="34" charset="-122"/>
                      </a:endParaRPr>
                    </a:p>
                  </a:txBody>
                  <a:tcPr marL="9525" marR="9525" marT="9518" marB="0" anchor="ctr"/>
                </a:tc>
                <a:tc>
                  <a:txBody>
                    <a:bodyPr/>
                    <a:lstStyle/>
                    <a:p>
                      <a:pPr algn="ctr" fontAlgn="b"/>
                      <a:r>
                        <a:rPr lang="en-US" altLang="zh-CN" sz="1600" u="none" strike="noStrike" dirty="0">
                          <a:effectLst/>
                        </a:rPr>
                        <a:t>42,924.32 </a:t>
                      </a:r>
                    </a:p>
                  </a:txBody>
                  <a:tcPr marL="9525" marR="9525" marT="9518" marB="0" anchor="ctr"/>
                </a:tc>
                <a:tc>
                  <a:txBody>
                    <a:bodyPr/>
                    <a:lstStyle/>
                    <a:p>
                      <a:pPr algn="ctr" fontAlgn="b"/>
                      <a:r>
                        <a:rPr lang="en-US" altLang="zh-CN" sz="1600" b="0" i="0" u="none" strike="noStrike" dirty="0">
                          <a:solidFill>
                            <a:srgbClr val="000000"/>
                          </a:solidFill>
                          <a:effectLst/>
                          <a:latin typeface="+mn-lt"/>
                          <a:ea typeface="等线" panose="02010600030101010101" pitchFamily="2" charset="-122"/>
                        </a:rPr>
                        <a:t>7.98%</a:t>
                      </a:r>
                    </a:p>
                  </a:txBody>
                  <a:tcPr marL="9525" marR="9525" marT="9518" marB="0" anchor="ctr"/>
                </a:tc>
                <a:extLst>
                  <a:ext uri="{0D108BD9-81ED-4DB2-BD59-A6C34878D82A}">
                    <a16:rowId xmlns:a16="http://schemas.microsoft.com/office/drawing/2014/main" val="10001"/>
                  </a:ext>
                </a:extLst>
              </a:tr>
              <a:tr h="460904">
                <a:tc>
                  <a:txBody>
                    <a:bodyPr/>
                    <a:lstStyle/>
                    <a:p>
                      <a:pPr algn="ctr" fontAlgn="ctr"/>
                      <a:r>
                        <a:rPr lang="zh-CN" altLang="en-US" sz="1600" u="none" strike="noStrike" dirty="0">
                          <a:effectLst/>
                        </a:rPr>
                        <a:t>规模工业增加值（亿元）</a:t>
                      </a:r>
                      <a:endParaRPr lang="zh-CN" altLang="en-US" sz="1600" b="1" i="0" u="none" strike="noStrike" dirty="0">
                        <a:solidFill>
                          <a:srgbClr val="000000"/>
                        </a:solidFill>
                        <a:effectLst/>
                        <a:latin typeface="微软雅黑 Light" panose="020B0502040204020203" pitchFamily="34" charset="-122"/>
                        <a:ea typeface="微软雅黑 Light" panose="020B0502040204020203" pitchFamily="34" charset="-122"/>
                      </a:endParaRPr>
                    </a:p>
                  </a:txBody>
                  <a:tcPr marL="9525" marR="9525" marT="9518" marB="0" anchor="ctr"/>
                </a:tc>
                <a:tc>
                  <a:txBody>
                    <a:bodyPr/>
                    <a:lstStyle/>
                    <a:p>
                      <a:pPr algn="ctr" fontAlgn="ctr"/>
                      <a:r>
                        <a:rPr lang="en-US" altLang="zh-CN" sz="1600" u="none" strike="noStrike" dirty="0">
                          <a:effectLst/>
                        </a:rPr>
                        <a:t>11,647.37 </a:t>
                      </a:r>
                      <a:r>
                        <a:rPr lang="zh-CN" altLang="en-US" sz="1600" u="none" strike="noStrike" dirty="0">
                          <a:effectLst/>
                        </a:rPr>
                        <a:t>*</a:t>
                      </a:r>
                      <a:endParaRPr lang="en-US" altLang="zh-CN" sz="1600" b="0" i="0" u="none" strike="noStrike" dirty="0">
                        <a:solidFill>
                          <a:srgbClr val="000000"/>
                        </a:solidFill>
                        <a:effectLst/>
                        <a:latin typeface="微软雅黑 Light" panose="020B0502040204020203" pitchFamily="34" charset="-122"/>
                        <a:ea typeface="微软雅黑 Light" panose="020B0502040204020203" pitchFamily="34" charset="-122"/>
                      </a:endParaRPr>
                    </a:p>
                  </a:txBody>
                  <a:tcPr marL="9525" marR="9525" marT="9518" marB="0" anchor="ctr"/>
                </a:tc>
                <a:tc>
                  <a:txBody>
                    <a:bodyPr/>
                    <a:lstStyle/>
                    <a:p>
                      <a:pPr algn="ctr" fontAlgn="ctr"/>
                      <a:r>
                        <a:rPr lang="en-US" altLang="zh-CN" sz="1600" u="none" strike="noStrike" dirty="0">
                          <a:effectLst/>
                        </a:rPr>
                        <a:t>15,690.00 </a:t>
                      </a:r>
                      <a:endParaRPr lang="en-US" altLang="zh-CN" sz="1600" b="0" i="0" u="none" strike="noStrike" dirty="0">
                        <a:solidFill>
                          <a:srgbClr val="000000"/>
                        </a:solidFill>
                        <a:effectLst/>
                        <a:latin typeface="微软雅黑 Light" panose="020B0502040204020203" pitchFamily="34" charset="-122"/>
                        <a:ea typeface="微软雅黑 Light" panose="020B0502040204020203" pitchFamily="34" charset="-122"/>
                      </a:endParaRPr>
                    </a:p>
                  </a:txBody>
                  <a:tcPr marL="9525" marR="9525" marT="9518" marB="0" anchor="ctr"/>
                </a:tc>
                <a:tc>
                  <a:txBody>
                    <a:bodyPr/>
                    <a:lstStyle/>
                    <a:p>
                      <a:pPr algn="ctr" fontAlgn="b"/>
                      <a:r>
                        <a:rPr lang="en-US" altLang="zh-CN" sz="1600" b="0" i="0" u="none" strike="noStrike" dirty="0">
                          <a:solidFill>
                            <a:srgbClr val="000000"/>
                          </a:solidFill>
                          <a:effectLst/>
                          <a:latin typeface="+mn-lt"/>
                          <a:ea typeface="+mj-ea"/>
                        </a:rPr>
                        <a:t>12,525.58 </a:t>
                      </a:r>
                    </a:p>
                  </a:txBody>
                  <a:tcPr marL="9525" marR="9525" marT="9518" marB="0" anchor="ctr"/>
                </a:tc>
                <a:tc>
                  <a:txBody>
                    <a:bodyPr/>
                    <a:lstStyle/>
                    <a:p>
                      <a:pPr algn="ctr" fontAlgn="b"/>
                      <a:r>
                        <a:rPr lang="en-US" altLang="zh-CN" sz="1600" b="0" i="0" u="none" strike="noStrike" dirty="0">
                          <a:solidFill>
                            <a:srgbClr val="000000"/>
                          </a:solidFill>
                          <a:effectLst/>
                          <a:latin typeface="+mn-lt"/>
                          <a:ea typeface="+mj-ea"/>
                        </a:rPr>
                        <a:t>7.5%</a:t>
                      </a:r>
                    </a:p>
                  </a:txBody>
                  <a:tcPr marL="9525" marR="9525" marT="9518" marB="0" anchor="ctr"/>
                </a:tc>
                <a:extLst>
                  <a:ext uri="{0D108BD9-81ED-4DB2-BD59-A6C34878D82A}">
                    <a16:rowId xmlns:a16="http://schemas.microsoft.com/office/drawing/2014/main" val="10002"/>
                  </a:ext>
                </a:extLst>
              </a:tr>
            </a:tbl>
          </a:graphicData>
        </a:graphic>
      </p:graphicFrame>
      <p:sp>
        <p:nvSpPr>
          <p:cNvPr id="18" name="文本框 17"/>
          <p:cNvSpPr txBox="1"/>
          <p:nvPr/>
        </p:nvSpPr>
        <p:spPr>
          <a:xfrm>
            <a:off x="3824288" y="1770063"/>
            <a:ext cx="5599113" cy="339725"/>
          </a:xfrm>
          <a:prstGeom prst="rect">
            <a:avLst/>
          </a:prstGeom>
          <a:noFill/>
        </p:spPr>
        <p:txBody>
          <a:bodyPr>
            <a:spAutoFit/>
          </a:bodyPr>
          <a:lstStyle/>
          <a:p>
            <a:pPr marR="0" defTabSz="914400">
              <a:buClrTx/>
              <a:buSzTx/>
              <a:buFontTx/>
              <a:defRPr/>
            </a:pPr>
            <a:r>
              <a:rPr kumimoji="0" lang="zh-CN" altLang="en-US" sz="1600" b="1" kern="1200" cap="none" spc="0" normalizeH="0" baseline="0" noProof="0" dirty="0">
                <a:latin typeface="+mn-ea"/>
                <a:ea typeface="+mn-ea"/>
                <a:cs typeface="+mn-cs"/>
              </a:rPr>
              <a:t>湖南省</a:t>
            </a:r>
            <a:r>
              <a:rPr kumimoji="0" lang="en-US" altLang="zh-CN" sz="1600" b="1" kern="1200" cap="none" spc="0" normalizeH="0" baseline="0" noProof="0" dirty="0">
                <a:latin typeface="+mn-ea"/>
                <a:ea typeface="+mn-ea"/>
                <a:cs typeface="+mn-cs"/>
              </a:rPr>
              <a:t>GDP</a:t>
            </a:r>
            <a:r>
              <a:rPr kumimoji="0" lang="zh-CN" altLang="en-US" sz="1600" b="1" kern="1200" cap="none" spc="0" normalizeH="0" baseline="0" noProof="0" dirty="0">
                <a:latin typeface="+mn-ea"/>
                <a:ea typeface="+mn-ea"/>
                <a:cs typeface="+mn-cs"/>
              </a:rPr>
              <a:t>、规模工业增加值预测值及“十三五”期末值</a:t>
            </a:r>
          </a:p>
        </p:txBody>
      </p:sp>
      <p:graphicFrame>
        <p:nvGraphicFramePr>
          <p:cNvPr id="20" name="图表 19"/>
          <p:cNvGraphicFramePr/>
          <p:nvPr/>
        </p:nvGraphicFramePr>
        <p:xfrm>
          <a:off x="808260" y="3977518"/>
          <a:ext cx="4825344" cy="2285552"/>
        </p:xfrm>
        <a:graphic>
          <a:graphicData uri="http://schemas.openxmlformats.org/drawingml/2006/chart">
            <c:chart xmlns:c="http://schemas.openxmlformats.org/drawingml/2006/chart" xmlns:r="http://schemas.openxmlformats.org/officeDocument/2006/relationships" r:id="rId3"/>
          </a:graphicData>
        </a:graphic>
      </p:graphicFrame>
      <p:sp>
        <p:nvSpPr>
          <p:cNvPr id="21" name="文本框 20"/>
          <p:cNvSpPr txBox="1"/>
          <p:nvPr/>
        </p:nvSpPr>
        <p:spPr>
          <a:xfrm>
            <a:off x="293688" y="3638550"/>
            <a:ext cx="6015038" cy="339725"/>
          </a:xfrm>
          <a:prstGeom prst="rect">
            <a:avLst/>
          </a:prstGeom>
          <a:noFill/>
        </p:spPr>
        <p:txBody>
          <a:bodyPr>
            <a:spAutoFit/>
          </a:bodyPr>
          <a:lstStyle/>
          <a:p>
            <a:pPr marR="0" defTabSz="914400">
              <a:buClrTx/>
              <a:buSzTx/>
              <a:buFontTx/>
              <a:defRPr/>
            </a:pPr>
            <a:r>
              <a:rPr kumimoji="0" lang="en-US" altLang="zh-CN" sz="1600" b="1" kern="1200" cap="none" spc="0" normalizeH="0" baseline="0" noProof="0" dirty="0">
                <a:latin typeface="+mn-ea"/>
                <a:ea typeface="+mn-ea"/>
                <a:cs typeface="+mn-cs"/>
              </a:rPr>
              <a:t>2015-2019</a:t>
            </a:r>
            <a:r>
              <a:rPr kumimoji="0" lang="zh-CN" altLang="en-US" sz="1600" b="1" kern="1200" cap="none" spc="0" normalizeH="0" baseline="0" noProof="0" dirty="0">
                <a:latin typeface="+mn-ea"/>
                <a:ea typeface="+mn-ea"/>
                <a:cs typeface="+mn-cs"/>
              </a:rPr>
              <a:t>年湖南省固定资产投资（不含农户）占</a:t>
            </a:r>
            <a:r>
              <a:rPr kumimoji="0" lang="en-US" altLang="zh-CN" sz="1600" b="1" kern="1200" cap="none" spc="0" normalizeH="0" baseline="0" noProof="0" dirty="0">
                <a:latin typeface="+mn-ea"/>
                <a:ea typeface="+mn-ea"/>
                <a:cs typeface="+mn-cs"/>
              </a:rPr>
              <a:t>GDP</a:t>
            </a:r>
            <a:r>
              <a:rPr kumimoji="0" lang="zh-CN" altLang="en-US" sz="1600" b="1" kern="1200" cap="none" spc="0" normalizeH="0" baseline="0" noProof="0" dirty="0">
                <a:latin typeface="+mn-ea"/>
                <a:ea typeface="+mn-ea"/>
                <a:cs typeface="+mn-cs"/>
              </a:rPr>
              <a:t>比重</a:t>
            </a:r>
          </a:p>
        </p:txBody>
      </p:sp>
      <p:graphicFrame>
        <p:nvGraphicFramePr>
          <p:cNvPr id="14" name="图表 13"/>
          <p:cNvGraphicFramePr/>
          <p:nvPr/>
        </p:nvGraphicFramePr>
        <p:xfrm>
          <a:off x="6308225" y="3997989"/>
          <a:ext cx="5189537" cy="2285552"/>
        </p:xfrm>
        <a:graphic>
          <a:graphicData uri="http://schemas.openxmlformats.org/drawingml/2006/chart">
            <c:chart xmlns:c="http://schemas.openxmlformats.org/drawingml/2006/chart" xmlns:r="http://schemas.openxmlformats.org/officeDocument/2006/relationships" r:id="rId4"/>
          </a:graphicData>
        </a:graphic>
      </p:graphicFrame>
      <p:sp>
        <p:nvSpPr>
          <p:cNvPr id="2" name="矩形 1"/>
          <p:cNvSpPr/>
          <p:nvPr/>
        </p:nvSpPr>
        <p:spPr>
          <a:xfrm>
            <a:off x="6194425" y="3660775"/>
            <a:ext cx="5581650" cy="33813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600" b="1" i="0" u="none" strike="noStrike" kern="1200" cap="none" spc="0" normalizeH="0" baseline="0" noProof="0" dirty="0">
                <a:ln>
                  <a:noFill/>
                </a:ln>
                <a:solidFill>
                  <a:schemeClr val="tx1"/>
                </a:solidFill>
                <a:effectLst/>
                <a:uLnTx/>
                <a:uFillTx/>
                <a:latin typeface="+mn-ea"/>
                <a:ea typeface="+mn-ea"/>
                <a:cs typeface="+mn-cs"/>
              </a:rPr>
              <a:t>2015-2020</a:t>
            </a:r>
            <a:r>
              <a:rPr kumimoji="0" lang="zh-CN" altLang="en-US" sz="1600" b="1" i="0" u="none" strike="noStrike" kern="1200" cap="none" spc="0" normalizeH="0" baseline="0" noProof="0" dirty="0">
                <a:ln>
                  <a:noFill/>
                </a:ln>
                <a:solidFill>
                  <a:schemeClr val="tx1"/>
                </a:solidFill>
                <a:effectLst/>
                <a:uLnTx/>
                <a:uFillTx/>
                <a:latin typeface="+mn-ea"/>
                <a:ea typeface="+mn-ea"/>
                <a:cs typeface="+mn-cs"/>
              </a:rPr>
              <a:t>年第一季度湖南省固定资产投资同比增速（</a:t>
            </a:r>
            <a:r>
              <a:rPr kumimoji="0" lang="en-US" altLang="zh-CN" sz="1600" b="1" i="0" u="none" strike="noStrike" kern="1200" cap="none" spc="0" normalizeH="0" baseline="0" noProof="0" dirty="0">
                <a:ln>
                  <a:noFill/>
                </a:ln>
                <a:solidFill>
                  <a:schemeClr val="tx1"/>
                </a:solidFill>
                <a:effectLst/>
                <a:uLnTx/>
                <a:uFillTx/>
                <a:latin typeface="+mn-ea"/>
                <a:ea typeface="+mn-ea"/>
                <a:cs typeface="+mn-cs"/>
              </a:rPr>
              <a:t>%</a:t>
            </a:r>
            <a:r>
              <a:rPr kumimoji="0" lang="zh-CN" altLang="en-US" sz="1600" b="1" i="0" u="none" strike="noStrike" kern="1200" cap="none" spc="0" normalizeH="0" baseline="0" noProof="0" dirty="0">
                <a:ln>
                  <a:noFill/>
                </a:ln>
                <a:solidFill>
                  <a:schemeClr val="tx1"/>
                </a:solidFill>
                <a:effectLst/>
                <a:uLnTx/>
                <a:uFillTx/>
                <a:latin typeface="+mn-ea"/>
                <a:ea typeface="+mn-ea"/>
                <a:cs typeface="+mn-cs"/>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27943" cy="6858000"/>
          </a:xfrm>
          <a:prstGeom prst="rect">
            <a:avLst/>
          </a:prstGeom>
        </p:spPr>
      </p:pic>
      <p:sp>
        <p:nvSpPr>
          <p:cNvPr id="2" name="文本框 1"/>
          <p:cNvSpPr txBox="1"/>
          <p:nvPr/>
        </p:nvSpPr>
        <p:spPr>
          <a:xfrm>
            <a:off x="3935128" y="1304880"/>
            <a:ext cx="8292815" cy="1538883"/>
          </a:xfrm>
          <a:prstGeom prst="rect">
            <a:avLst/>
          </a:prstGeom>
          <a:noFill/>
        </p:spPr>
        <p:txBody>
          <a:bodyPr wrap="square">
            <a:spAutoFit/>
          </a:bodyPr>
          <a:lstStyle/>
          <a:p>
            <a:pPr lvl="0" algn="ctr" eaLnBrk="1">
              <a:spcBef>
                <a:spcPct val="20000"/>
              </a:spcBef>
              <a:spcAft>
                <a:spcPct val="15000"/>
              </a:spcAft>
              <a:buClr>
                <a:srgbClr val="ED7D31"/>
              </a:buClr>
              <a:buSzPct val="75000"/>
              <a:defRPr/>
            </a:pPr>
            <a:r>
              <a:rPr kumimoji="0" lang="zh-CN" altLang="en-US" sz="4000" b="1" i="0" u="none" strike="noStrike" kern="1200" cap="none" spc="200" normalizeH="0" baseline="0" noProof="0" dirty="0">
                <a:ln>
                  <a:noFill/>
                </a:ln>
                <a:solidFill>
                  <a:prstClr val="white"/>
                </a:solidFill>
                <a:effectLst/>
                <a:uLnTx/>
                <a:uFillTx/>
                <a:latin typeface="Arial"/>
                <a:ea typeface="微软雅黑"/>
                <a:cs typeface="+mn-ea"/>
                <a:sym typeface="+mn-lt"/>
              </a:rPr>
              <a:t>第</a:t>
            </a:r>
            <a:r>
              <a:rPr kumimoji="0" lang="en-US" altLang="zh-CN" sz="4000" b="1" i="0" u="none" strike="noStrike" kern="1200" cap="none" spc="200" normalizeH="0" baseline="0" noProof="0" dirty="0">
                <a:ln>
                  <a:noFill/>
                </a:ln>
                <a:solidFill>
                  <a:prstClr val="white"/>
                </a:solidFill>
                <a:effectLst/>
                <a:uLnTx/>
                <a:uFillTx/>
                <a:latin typeface="Arial"/>
                <a:ea typeface="微软雅黑"/>
                <a:cs typeface="+mn-ea"/>
                <a:sym typeface="+mn-lt"/>
              </a:rPr>
              <a:t>1</a:t>
            </a:r>
            <a:r>
              <a:rPr lang="zh-CN" altLang="en-US" sz="4000" b="1" spc="200" dirty="0">
                <a:solidFill>
                  <a:prstClr val="white"/>
                </a:solidFill>
                <a:latin typeface="Arial"/>
                <a:ea typeface="微软雅黑"/>
                <a:cs typeface="+mn-ea"/>
                <a:sym typeface="+mn-lt"/>
              </a:rPr>
              <a:t>章 基础设施公募</a:t>
            </a:r>
            <a:r>
              <a:rPr lang="en-US" altLang="zh-CN" sz="4000" b="1" spc="200" dirty="0">
                <a:solidFill>
                  <a:prstClr val="white"/>
                </a:solidFill>
                <a:latin typeface="Arial"/>
                <a:ea typeface="微软雅黑"/>
                <a:cs typeface="+mn-ea"/>
                <a:sym typeface="+mn-lt"/>
              </a:rPr>
              <a:t>REITs</a:t>
            </a:r>
          </a:p>
          <a:p>
            <a:pPr lvl="0" algn="ctr" eaLnBrk="1">
              <a:spcBef>
                <a:spcPct val="20000"/>
              </a:spcBef>
              <a:spcAft>
                <a:spcPct val="15000"/>
              </a:spcAft>
              <a:buClr>
                <a:srgbClr val="ED7D31"/>
              </a:buClr>
              <a:buSzPct val="75000"/>
              <a:defRPr/>
            </a:pPr>
            <a:r>
              <a:rPr lang="zh-CN" altLang="en-US" sz="4000" b="1" spc="200" dirty="0">
                <a:solidFill>
                  <a:prstClr val="white"/>
                </a:solidFill>
                <a:latin typeface="Arial"/>
                <a:ea typeface="微软雅黑"/>
                <a:cs typeface="+mn-ea"/>
                <a:sym typeface="+mn-lt"/>
              </a:rPr>
              <a:t>试点背景及介绍</a:t>
            </a:r>
            <a:endParaRPr kumimoji="0" lang="zh-CN" altLang="en-US" sz="4000" b="1" i="0" u="none" strike="noStrike" kern="1200" cap="none" spc="200" normalizeH="0" baseline="0" noProof="0" dirty="0">
              <a:ln>
                <a:noFill/>
              </a:ln>
              <a:solidFill>
                <a:prstClr val="white"/>
              </a:solidFill>
              <a:effectLst/>
              <a:uLnTx/>
              <a:uFillTx/>
              <a:latin typeface="Arial"/>
              <a:ea typeface="微软雅黑"/>
              <a:cs typeface="+mn-ea"/>
              <a:sym typeface="+mn-lt"/>
            </a:endParaRPr>
          </a:p>
        </p:txBody>
      </p:sp>
      <p:cxnSp>
        <p:nvCxnSpPr>
          <p:cNvPr id="5" name="直接连接符 4"/>
          <p:cNvCxnSpPr/>
          <p:nvPr/>
        </p:nvCxnSpPr>
        <p:spPr>
          <a:xfrm>
            <a:off x="6350724" y="2953931"/>
            <a:ext cx="5148000" cy="0"/>
          </a:xfrm>
          <a:prstGeom prst="line">
            <a:avLst/>
          </a:prstGeom>
          <a:ln w="3175">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组合 1"/>
          <p:cNvGrpSpPr/>
          <p:nvPr/>
        </p:nvGrpSpPr>
        <p:grpSpPr>
          <a:xfrm>
            <a:off x="0" y="214313"/>
            <a:ext cx="298450" cy="658812"/>
            <a:chOff x="0" y="0"/>
            <a:chExt cx="577847" cy="659137"/>
          </a:xfrm>
        </p:grpSpPr>
        <p:sp>
          <p:nvSpPr>
            <p:cNvPr id="49167" name="矩形 3"/>
            <p:cNvSpPr/>
            <p:nvPr/>
          </p:nvSpPr>
          <p:spPr>
            <a:xfrm>
              <a:off x="0" y="0"/>
              <a:ext cx="495297" cy="659137"/>
            </a:xfrm>
            <a:prstGeom prst="rect">
              <a:avLst/>
            </a:prstGeom>
            <a:solidFill>
              <a:srgbClr val="C0000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49168" name="矩形 4"/>
            <p:cNvSpPr/>
            <p:nvPr/>
          </p:nvSpPr>
          <p:spPr>
            <a:xfrm>
              <a:off x="527047" y="0"/>
              <a:ext cx="50800" cy="659137"/>
            </a:xfrm>
            <a:prstGeom prst="rect">
              <a:avLst/>
            </a:prstGeom>
            <a:solidFill>
              <a:srgbClr val="80808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grpSp>
      <p:sp>
        <p:nvSpPr>
          <p:cNvPr id="49155" name="文本框 4"/>
          <p:cNvSpPr/>
          <p:nvPr/>
        </p:nvSpPr>
        <p:spPr>
          <a:xfrm>
            <a:off x="9510713" y="6581775"/>
            <a:ext cx="5362575" cy="27622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r>
              <a:rPr lang="zh-CN" altLang="en-US" sz="1200" b="1" dirty="0">
                <a:solidFill>
                  <a:srgbClr val="000000"/>
                </a:solidFill>
                <a:latin typeface="Arial" panose="020B0604020202020204" pitchFamily="34" charset="0"/>
                <a:ea typeface="宋体" panose="02010600030101010101" pitchFamily="2" charset="-122"/>
                <a:sym typeface="微软雅黑" panose="020B0503020204020204" pitchFamily="34" charset="-122"/>
              </a:rPr>
              <a:t>注：数据来源于湖南省历年统计公报</a:t>
            </a:r>
            <a:endParaRPr lang="zh-CN" altLang="en-US" sz="1800" dirty="0">
              <a:latin typeface="Arial" panose="020B0604020202020204" pitchFamily="34" charset="0"/>
              <a:ea typeface="宋体" panose="02010600030101010101" pitchFamily="2" charset="-122"/>
            </a:endParaRPr>
          </a:p>
        </p:txBody>
      </p:sp>
      <p:sp>
        <p:nvSpPr>
          <p:cNvPr id="2" name="矩形 5"/>
          <p:cNvSpPr>
            <a:spLocks noChangeArrowheads="1"/>
          </p:cNvSpPr>
          <p:nvPr/>
        </p:nvSpPr>
        <p:spPr bwMode="auto">
          <a:xfrm>
            <a:off x="293688" y="260350"/>
            <a:ext cx="6639959" cy="584775"/>
          </a:xfrm>
          <a:prstGeom prst="rect">
            <a:avLst/>
          </a:prstGeom>
          <a:noFill/>
          <a:ln>
            <a:noFill/>
          </a:ln>
        </p:spPr>
        <p:txBody>
          <a:bodyPr wrap="non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000000"/>
                </a:solidFill>
                <a:effectLst/>
                <a:uLnTx/>
                <a:uFillTx/>
                <a:latin typeface="+mn-ea"/>
                <a:ea typeface="+mn-ea"/>
                <a:cs typeface="+mn-cs"/>
                <a:sym typeface="微软雅黑" panose="020B0503020204020204" pitchFamily="34" charset="-122"/>
              </a:rPr>
              <a:t>1.2 </a:t>
            </a:r>
            <a:r>
              <a:rPr kumimoji="0" lang="zh-CN" altLang="en-US" sz="3200" b="1" i="0" u="none" strike="noStrike" kern="1200" cap="none" spc="0" normalizeH="0" baseline="0" noProof="0" dirty="0">
                <a:ln>
                  <a:noFill/>
                </a:ln>
                <a:solidFill>
                  <a:srgbClr val="000000"/>
                </a:solidFill>
                <a:effectLst/>
                <a:uLnTx/>
                <a:uFillTx/>
                <a:latin typeface="+mn-ea"/>
                <a:ea typeface="+mn-ea"/>
                <a:cs typeface="+mn-cs"/>
                <a:sym typeface="微软雅黑" panose="020B0503020204020204" pitchFamily="34" charset="-122"/>
              </a:rPr>
              <a:t>疫情蔓延下，经济压力大（</a:t>
            </a:r>
            <a:r>
              <a:rPr kumimoji="0" lang="en-US" altLang="zh-CN" sz="3200" b="1" i="0" u="none" strike="noStrike" kern="1200" cap="none" spc="0" normalizeH="0" baseline="0" noProof="0" dirty="0">
                <a:ln>
                  <a:noFill/>
                </a:ln>
                <a:solidFill>
                  <a:srgbClr val="000000"/>
                </a:solidFill>
                <a:effectLst/>
                <a:uLnTx/>
                <a:uFillTx/>
                <a:latin typeface="+mn-ea"/>
                <a:ea typeface="+mn-ea"/>
                <a:cs typeface="+mn-cs"/>
                <a:sym typeface="微软雅黑" panose="020B0503020204020204" pitchFamily="34" charset="-122"/>
              </a:rPr>
              <a:t>2</a:t>
            </a:r>
            <a:r>
              <a:rPr kumimoji="0" lang="zh-CN" altLang="en-US" sz="3200" b="1" i="0" u="none" strike="noStrike" kern="1200" cap="none" spc="0" normalizeH="0" baseline="0" noProof="0" dirty="0">
                <a:ln>
                  <a:noFill/>
                </a:ln>
                <a:solidFill>
                  <a:srgbClr val="000000"/>
                </a:solidFill>
                <a:effectLst/>
                <a:uLnTx/>
                <a:uFillTx/>
                <a:latin typeface="+mn-ea"/>
                <a:ea typeface="+mn-ea"/>
                <a:cs typeface="+mn-cs"/>
                <a:sym typeface="微软雅黑" panose="020B0503020204020204" pitchFamily="34" charset="-122"/>
              </a:rPr>
              <a:t>）</a:t>
            </a:r>
            <a:r>
              <a:rPr kumimoji="0" lang="en-US" altLang="zh-CN" sz="3200" b="1" i="0" u="none" strike="noStrike" kern="1200" cap="none" spc="0" normalizeH="0" baseline="0" noProof="0" dirty="0">
                <a:ln>
                  <a:noFill/>
                </a:ln>
                <a:solidFill>
                  <a:srgbClr val="000000"/>
                </a:solidFill>
                <a:effectLst/>
                <a:uLnTx/>
                <a:uFillTx/>
                <a:latin typeface="+mn-ea"/>
                <a:ea typeface="+mn-ea"/>
                <a:cs typeface="+mn-cs"/>
                <a:sym typeface="微软雅黑" panose="020B0503020204020204" pitchFamily="34" charset="-122"/>
              </a:rPr>
              <a:t> </a:t>
            </a:r>
            <a:endParaRPr kumimoji="0" lang="zh-CN" altLang="en-US" sz="3200" b="1" i="0" u="none" strike="noStrike" kern="1200" cap="none" spc="0" normalizeH="0" baseline="0" noProof="0" dirty="0">
              <a:ln>
                <a:noFill/>
              </a:ln>
              <a:solidFill>
                <a:srgbClr val="000000"/>
              </a:solidFill>
              <a:effectLst/>
              <a:uLnTx/>
              <a:uFillTx/>
              <a:latin typeface="+mn-ea"/>
              <a:ea typeface="+mn-ea"/>
              <a:cs typeface="+mn-cs"/>
              <a:sym typeface="微软雅黑" panose="020B0503020204020204" pitchFamily="34" charset="-122"/>
            </a:endParaRPr>
          </a:p>
        </p:txBody>
      </p:sp>
      <p:sp>
        <p:nvSpPr>
          <p:cNvPr id="49157" name="矩形 2"/>
          <p:cNvSpPr/>
          <p:nvPr/>
        </p:nvSpPr>
        <p:spPr>
          <a:xfrm>
            <a:off x="438150" y="923925"/>
            <a:ext cx="11753850" cy="633413"/>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285750" lvl="0" indent="-285750" algn="just" defTabSz="914400">
              <a:buFont typeface="Wingdings" panose="05000000000000000000" pitchFamily="2" charset="2"/>
              <a:buChar char="p"/>
            </a:pPr>
            <a:r>
              <a:rPr lang="zh-CN" altLang="en-US" sz="1600" dirty="0"/>
              <a:t>基础设施投资</a:t>
            </a:r>
            <a:r>
              <a:rPr lang="en-US" altLang="zh-CN" sz="1600" dirty="0"/>
              <a:t>2018</a:t>
            </a:r>
            <a:r>
              <a:rPr lang="zh-CN" altLang="en-US" sz="1600" dirty="0"/>
              <a:t>、</a:t>
            </a:r>
            <a:r>
              <a:rPr lang="en-US" altLang="zh-CN" sz="1600" dirty="0"/>
              <a:t>2019</a:t>
            </a:r>
            <a:r>
              <a:rPr lang="zh-CN" altLang="en-US" sz="1600" dirty="0"/>
              <a:t>年持续负增长，</a:t>
            </a:r>
            <a:r>
              <a:rPr lang="en-US" altLang="zh-CN" sz="1600" dirty="0"/>
              <a:t>2019</a:t>
            </a:r>
            <a:r>
              <a:rPr lang="zh-CN" altLang="en-US" sz="1600" dirty="0"/>
              <a:t>年虽略有上升，但</a:t>
            </a:r>
            <a:r>
              <a:rPr lang="en-US" altLang="zh-CN" sz="1600" dirty="0"/>
              <a:t>2020</a:t>
            </a:r>
            <a:r>
              <a:rPr lang="zh-CN" altLang="en-US" sz="1600" dirty="0"/>
              <a:t>开年受疫情影响巨大，情况不容乐观</a:t>
            </a:r>
            <a:endParaRPr lang="en-US" altLang="zh-CN" sz="1600" dirty="0"/>
          </a:p>
          <a:p>
            <a:pPr marL="285750" lvl="0" indent="-285750" algn="just" defTabSz="914400">
              <a:buFont typeface="Wingdings" panose="05000000000000000000" pitchFamily="2" charset="2"/>
              <a:buChar char="p"/>
            </a:pPr>
            <a:r>
              <a:rPr lang="zh-CN" altLang="en-US" sz="1600" dirty="0"/>
              <a:t>高速、航运等方面与兄弟省份还存在一定差距</a:t>
            </a:r>
            <a:endParaRPr lang="en-US" altLang="zh-CN" sz="1600" dirty="0"/>
          </a:p>
        </p:txBody>
      </p:sp>
      <p:sp>
        <p:nvSpPr>
          <p:cNvPr id="49158" name="灯片编号占位符 8"/>
          <p:cNvSpPr>
            <a:spLocks noGrp="1"/>
          </p:cNvSpPr>
          <p:nvPr/>
        </p:nvSpPr>
        <p:spPr>
          <a:xfrm>
            <a:off x="11536363" y="6492875"/>
            <a:ext cx="585787" cy="365125"/>
          </a:xfrm>
          <a:prstGeom prst="rect">
            <a:avLst/>
          </a:prstGeom>
          <a:noFill/>
          <a:ln w="9525">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fld id="{9A0DB2DC-4C9A-4742-B13C-FB6460FD3503}" type="slidenum">
              <a:rPr lang="zh-CN" altLang="zh-CN" sz="1400" b="1" dirty="0">
                <a:solidFill>
                  <a:srgbClr val="FFFFFF"/>
                </a:solidFill>
                <a:latin typeface="Arial" panose="020B0604020202020204" pitchFamily="34" charset="0"/>
                <a:ea typeface="宋体" panose="02010600030101010101" pitchFamily="2" charset="-122"/>
              </a:rPr>
              <a:t>40</a:t>
            </a:fld>
            <a:endParaRPr lang="zh-CN" altLang="zh-CN" sz="1400" b="1" dirty="0">
              <a:solidFill>
                <a:srgbClr val="FFFFFF"/>
              </a:solidFill>
              <a:latin typeface="Arial" panose="020B0604020202020204" pitchFamily="34" charset="0"/>
              <a:ea typeface="宋体" panose="02010600030101010101" pitchFamily="2" charset="-122"/>
            </a:endParaRPr>
          </a:p>
        </p:txBody>
      </p:sp>
      <p:grpSp>
        <p:nvGrpSpPr>
          <p:cNvPr id="49159" name="组合 21"/>
          <p:cNvGrpSpPr/>
          <p:nvPr/>
        </p:nvGrpSpPr>
        <p:grpSpPr>
          <a:xfrm>
            <a:off x="439738" y="1520825"/>
            <a:ext cx="11312525" cy="4891088"/>
            <a:chOff x="439006" y="1382043"/>
            <a:chExt cx="11313988" cy="5078728"/>
          </a:xfrm>
        </p:grpSpPr>
        <p:grpSp>
          <p:nvGrpSpPr>
            <p:cNvPr id="23" name="组合 22"/>
            <p:cNvGrpSpPr/>
            <p:nvPr/>
          </p:nvGrpSpPr>
          <p:grpSpPr>
            <a:xfrm>
              <a:off x="6541381" y="1399644"/>
              <a:ext cx="5119142" cy="2526345"/>
              <a:chOff x="609599" y="2036721"/>
              <a:chExt cx="5119142" cy="2910004"/>
            </a:xfrm>
            <a:solidFill>
              <a:schemeClr val="bg1">
                <a:lumMod val="95000"/>
              </a:schemeClr>
            </a:solidFill>
          </p:grpSpPr>
          <p:graphicFrame>
            <p:nvGraphicFramePr>
              <p:cNvPr id="33" name="图表 32"/>
              <p:cNvGraphicFramePr/>
              <p:nvPr/>
            </p:nvGraphicFramePr>
            <p:xfrm>
              <a:off x="609599" y="2589790"/>
              <a:ext cx="5023757" cy="2356935"/>
            </p:xfrm>
            <a:graphic>
              <a:graphicData uri="http://schemas.openxmlformats.org/drawingml/2006/chart">
                <c:chart xmlns:c="http://schemas.openxmlformats.org/drawingml/2006/chart" xmlns:r="http://schemas.openxmlformats.org/officeDocument/2006/relationships" r:id="rId3"/>
              </a:graphicData>
            </a:graphic>
          </p:graphicFrame>
          <p:sp>
            <p:nvSpPr>
              <p:cNvPr id="34" name="文本框 33"/>
              <p:cNvSpPr txBox="1"/>
              <p:nvPr/>
            </p:nvSpPr>
            <p:spPr>
              <a:xfrm>
                <a:off x="704984" y="2036721"/>
                <a:ext cx="5023757" cy="404970"/>
              </a:xfrm>
              <a:prstGeom prst="rect">
                <a:avLst/>
              </a:prstGeom>
              <a:solidFill>
                <a:schemeClr val="bg1"/>
              </a:solid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600" b="1" i="0" u="none" strike="noStrike" kern="1200" cap="none" spc="0" normalizeH="0" baseline="0" noProof="0" dirty="0">
                    <a:ln>
                      <a:noFill/>
                    </a:ln>
                    <a:solidFill>
                      <a:schemeClr val="tx1"/>
                    </a:solidFill>
                    <a:effectLst/>
                    <a:uLnTx/>
                    <a:uFillTx/>
                    <a:latin typeface="+mn-ea"/>
                    <a:ea typeface="+mn-ea"/>
                    <a:cs typeface="+mn-cs"/>
                  </a:rPr>
                  <a:t>2019</a:t>
                </a:r>
                <a:r>
                  <a:rPr kumimoji="0" lang="zh-CN" altLang="en-US" sz="1600" b="1" i="0" u="none" strike="noStrike" kern="1200" cap="none" spc="0" normalizeH="0" baseline="0" noProof="0" dirty="0">
                    <a:ln>
                      <a:noFill/>
                    </a:ln>
                    <a:solidFill>
                      <a:schemeClr val="tx1"/>
                    </a:solidFill>
                    <a:effectLst/>
                    <a:uLnTx/>
                    <a:uFillTx/>
                    <a:latin typeface="+mn-ea"/>
                    <a:ea typeface="+mn-ea"/>
                    <a:cs typeface="+mn-cs"/>
                  </a:rPr>
                  <a:t>年湖南、湖北、四川高速公路通车里程（公里）</a:t>
                </a:r>
              </a:p>
            </p:txBody>
          </p:sp>
        </p:grpSp>
        <p:sp>
          <p:nvSpPr>
            <p:cNvPr id="30" name="文本框 29"/>
            <p:cNvSpPr txBox="1"/>
            <p:nvPr/>
          </p:nvSpPr>
          <p:spPr bwMode="auto">
            <a:xfrm>
              <a:off x="1380515" y="1382043"/>
              <a:ext cx="4313796" cy="351110"/>
            </a:xfrm>
            <a:prstGeom prst="rect">
              <a:avLst/>
            </a:prstGeom>
            <a:noFill/>
          </p:spPr>
          <p:txBody>
            <a:bodyPr>
              <a:spAutoFit/>
            </a:bodyPr>
            <a:lstStyle/>
            <a:p>
              <a:pPr marR="0" defTabSz="914400">
                <a:buClrTx/>
                <a:buSzTx/>
                <a:buFontTx/>
                <a:defRPr/>
              </a:pPr>
              <a:r>
                <a:rPr kumimoji="0" lang="en-US" altLang="zh-CN" sz="1600" b="1" kern="1200" cap="none" spc="0" normalizeH="0" baseline="0" noProof="0" dirty="0">
                  <a:latin typeface="+mn-ea"/>
                  <a:ea typeface="+mn-ea"/>
                  <a:cs typeface="+mn-cs"/>
                </a:rPr>
                <a:t>2015-2019</a:t>
              </a:r>
              <a:r>
                <a:rPr kumimoji="0" lang="zh-CN" altLang="en-US" sz="1600" b="1" kern="1200" cap="none" spc="0" normalizeH="0" baseline="0" noProof="0" dirty="0">
                  <a:latin typeface="+mn-ea"/>
                  <a:ea typeface="+mn-ea"/>
                  <a:cs typeface="+mn-cs"/>
                </a:rPr>
                <a:t>年基础设施投资增速</a:t>
              </a:r>
            </a:p>
          </p:txBody>
        </p:sp>
        <p:graphicFrame>
          <p:nvGraphicFramePr>
            <p:cNvPr id="25" name="图表 24"/>
            <p:cNvGraphicFramePr/>
            <p:nvPr/>
          </p:nvGraphicFramePr>
          <p:xfrm>
            <a:off x="439006" y="4229452"/>
            <a:ext cx="5023756" cy="2231319"/>
          </p:xfrm>
          <a:graphic>
            <a:graphicData uri="http://schemas.openxmlformats.org/drawingml/2006/chart">
              <c:chart xmlns:c="http://schemas.openxmlformats.org/drawingml/2006/chart" xmlns:r="http://schemas.openxmlformats.org/officeDocument/2006/relationships" r:id="rId4"/>
            </a:graphicData>
          </a:graphic>
        </p:graphicFrame>
        <p:sp>
          <p:nvSpPr>
            <p:cNvPr id="26" name="文本框 25"/>
            <p:cNvSpPr txBox="1"/>
            <p:nvPr/>
          </p:nvSpPr>
          <p:spPr>
            <a:xfrm>
              <a:off x="602539" y="3937067"/>
              <a:ext cx="5212437" cy="351110"/>
            </a:xfrm>
            <a:prstGeom prst="rect">
              <a:avLst/>
            </a:prstGeom>
            <a:noFill/>
          </p:spPr>
          <p:txBody>
            <a:bodyPr>
              <a:spAutoFit/>
            </a:bodyPr>
            <a:lstStyle/>
            <a:p>
              <a:pPr marR="0" defTabSz="914400">
                <a:buClrTx/>
                <a:buSzTx/>
                <a:buFontTx/>
                <a:defRPr/>
              </a:pPr>
              <a:r>
                <a:rPr kumimoji="0" lang="en-US" altLang="zh-CN" sz="1600" b="1" kern="1200" cap="none" spc="0" normalizeH="0" baseline="0" noProof="0" dirty="0">
                  <a:latin typeface="+mn-ea"/>
                  <a:ea typeface="+mn-ea"/>
                  <a:cs typeface="+mn-cs"/>
                </a:rPr>
                <a:t>2015-2019</a:t>
              </a:r>
              <a:r>
                <a:rPr kumimoji="0" lang="zh-CN" altLang="en-US" sz="1600" b="1" kern="1200" cap="none" spc="0" normalizeH="0" baseline="0" noProof="0" dirty="0">
                  <a:latin typeface="+mn-ea"/>
                  <a:ea typeface="+mn-ea"/>
                  <a:cs typeface="+mn-cs"/>
                </a:rPr>
                <a:t>年湖南省、四川省民航周转量（亿人公里）</a:t>
              </a:r>
            </a:p>
          </p:txBody>
        </p:sp>
        <p:graphicFrame>
          <p:nvGraphicFramePr>
            <p:cNvPr id="27" name="图表 26"/>
            <p:cNvGraphicFramePr/>
            <p:nvPr/>
          </p:nvGraphicFramePr>
          <p:xfrm>
            <a:off x="6541381" y="4229452"/>
            <a:ext cx="5023755" cy="2231319"/>
          </p:xfrm>
          <a:graphic>
            <a:graphicData uri="http://schemas.openxmlformats.org/drawingml/2006/chart">
              <c:chart xmlns:c="http://schemas.openxmlformats.org/drawingml/2006/chart" xmlns:r="http://schemas.openxmlformats.org/officeDocument/2006/relationships" r:id="rId5"/>
            </a:graphicData>
          </a:graphic>
        </p:graphicFrame>
        <p:sp>
          <p:nvSpPr>
            <p:cNvPr id="28" name="文本框 27"/>
            <p:cNvSpPr txBox="1"/>
            <p:nvPr/>
          </p:nvSpPr>
          <p:spPr>
            <a:xfrm>
              <a:off x="6542145" y="3925528"/>
              <a:ext cx="5210849" cy="352758"/>
            </a:xfrm>
            <a:prstGeom prst="rect">
              <a:avLst/>
            </a:prstGeom>
            <a:noFill/>
          </p:spPr>
          <p:txBody>
            <a:bodyPr>
              <a:spAutoFit/>
            </a:bodyPr>
            <a:lstStyle/>
            <a:p>
              <a:pPr marR="0" defTabSz="914400">
                <a:buClrTx/>
                <a:buSzTx/>
                <a:buFontTx/>
                <a:defRPr/>
              </a:pPr>
              <a:r>
                <a:rPr kumimoji="0" lang="en-US" altLang="zh-CN" sz="1600" b="1" kern="1200" cap="none" spc="0" normalizeH="0" baseline="0" noProof="0" dirty="0">
                  <a:latin typeface="+mn-ea"/>
                  <a:ea typeface="+mn-ea"/>
                  <a:cs typeface="+mn-cs"/>
                </a:rPr>
                <a:t>2015-2019</a:t>
              </a:r>
              <a:r>
                <a:rPr kumimoji="0" lang="zh-CN" altLang="en-US" sz="1600" b="1" kern="1200" cap="none" spc="0" normalizeH="0" baseline="0" noProof="0" dirty="0">
                  <a:latin typeface="+mn-ea"/>
                  <a:ea typeface="+mn-ea"/>
                  <a:cs typeface="+mn-cs"/>
                </a:rPr>
                <a:t>年湖南省、四川省旅客周转量（亿人公里）</a:t>
              </a:r>
            </a:p>
          </p:txBody>
        </p:sp>
      </p:grpSp>
      <p:graphicFrame>
        <p:nvGraphicFramePr>
          <p:cNvPr id="22" name="图表 21"/>
          <p:cNvGraphicFramePr/>
          <p:nvPr/>
        </p:nvGraphicFramePr>
        <p:xfrm>
          <a:off x="455174" y="2000667"/>
          <a:ext cx="5023756" cy="1980253"/>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文本框 4"/>
          <p:cNvSpPr txBox="1"/>
          <p:nvPr/>
        </p:nvSpPr>
        <p:spPr>
          <a:xfrm>
            <a:off x="9105900" y="6211888"/>
            <a:ext cx="5362575" cy="27622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r>
              <a:rPr lang="zh-CN" altLang="en-US" sz="1200" b="1" dirty="0">
                <a:latin typeface="Arial" panose="020B0604020202020204" pitchFamily="34" charset="0"/>
                <a:sym typeface="+mn-lt"/>
              </a:rPr>
              <a:t>注：数据来源于公开资源整理</a:t>
            </a:r>
          </a:p>
        </p:txBody>
      </p:sp>
      <p:sp>
        <p:nvSpPr>
          <p:cNvPr id="6" name="矩形 5"/>
          <p:cNvSpPr/>
          <p:nvPr/>
        </p:nvSpPr>
        <p:spPr>
          <a:xfrm>
            <a:off x="293688" y="260350"/>
            <a:ext cx="8990346"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00"/>
                </a:solidFill>
                <a:effectLst/>
                <a:uLnTx/>
                <a:uFillTx/>
                <a:latin typeface="微软雅黑" panose="020B0503020204020204" pitchFamily="34" charset="-122"/>
                <a:ea typeface="宋体" panose="02010600030101010101" pitchFamily="2" charset="-122"/>
                <a:cs typeface="+mn-cs"/>
                <a:sym typeface="微软雅黑" panose="020B0503020204020204" pitchFamily="34" charset="-122"/>
              </a:rPr>
              <a:t>1.3 </a:t>
            </a:r>
            <a:r>
              <a:rPr kumimoji="0" lang="zh-CN" altLang="en-US" sz="3200" b="1" i="0" u="none" strike="noStrike" kern="1200" cap="none" spc="0" normalizeH="0" baseline="0" noProof="0" dirty="0">
                <a:ln>
                  <a:noFill/>
                </a:ln>
                <a:solidFill>
                  <a:prstClr val="black"/>
                </a:solidFill>
                <a:effectLst/>
                <a:uLnTx/>
                <a:uFillTx/>
                <a:latin typeface="+mn-ea"/>
                <a:ea typeface="+mn-ea"/>
                <a:cs typeface="+mn-ea"/>
                <a:sym typeface="+mn-lt"/>
              </a:rPr>
              <a:t>公募</a:t>
            </a:r>
            <a:r>
              <a:rPr kumimoji="0" lang="en-US" altLang="zh-CN" sz="3200" b="1" i="0" u="none" strike="noStrike" kern="1200" cap="none" spc="0" normalizeH="0" baseline="0" noProof="0" dirty="0">
                <a:ln>
                  <a:noFill/>
                </a:ln>
                <a:solidFill>
                  <a:prstClr val="black"/>
                </a:solidFill>
                <a:effectLst/>
                <a:uLnTx/>
                <a:uFillTx/>
                <a:latin typeface="+mn-ea"/>
                <a:ea typeface="+mn-ea"/>
                <a:cs typeface="+mn-ea"/>
                <a:sym typeface="+mn-lt"/>
              </a:rPr>
              <a:t>REITs</a:t>
            </a:r>
            <a:r>
              <a:rPr kumimoji="0" lang="zh-CN" altLang="en-US" sz="3200" b="1" i="0" u="none" strike="noStrike" kern="1200" cap="none" spc="0" normalizeH="0" baseline="0" noProof="0" dirty="0">
                <a:ln>
                  <a:noFill/>
                </a:ln>
                <a:solidFill>
                  <a:prstClr val="black"/>
                </a:solidFill>
                <a:effectLst/>
                <a:uLnTx/>
                <a:uFillTx/>
                <a:latin typeface="+mn-ea"/>
                <a:ea typeface="+mn-ea"/>
                <a:cs typeface="+mn-ea"/>
                <a:sym typeface="+mn-lt"/>
              </a:rPr>
              <a:t>拉动投资，有效缓解经济下行压力</a:t>
            </a:r>
          </a:p>
        </p:txBody>
      </p:sp>
      <p:sp>
        <p:nvSpPr>
          <p:cNvPr id="54" name="矩形 53"/>
          <p:cNvSpPr/>
          <p:nvPr/>
        </p:nvSpPr>
        <p:spPr>
          <a:xfrm>
            <a:off x="423863" y="782638"/>
            <a:ext cx="10587038" cy="874713"/>
          </a:xfrm>
          <a:prstGeom prst="rect">
            <a:avLst/>
          </a:prstGeom>
        </p:spPr>
        <p:txBody>
          <a:bodyPr>
            <a:spAutoFit/>
          </a:bodyPr>
          <a:lstStyle/>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p"/>
              <a:defRPr/>
            </a:pPr>
            <a:r>
              <a:rPr kumimoji="0" lang="zh-CN" altLang="en-US" sz="1800" b="0" i="0" u="none" strike="noStrike" kern="1200" cap="none" spc="0" normalizeH="0" baseline="0" noProof="0" dirty="0">
                <a:ln>
                  <a:noFill/>
                </a:ln>
                <a:solidFill>
                  <a:schemeClr val="tx1"/>
                </a:solidFill>
                <a:effectLst/>
                <a:uLnTx/>
                <a:uFillTx/>
                <a:latin typeface="+mn-ea"/>
                <a:ea typeface="+mn-ea"/>
                <a:cs typeface="+mn-cs"/>
              </a:rPr>
              <a:t>公募</a:t>
            </a:r>
            <a:r>
              <a:rPr kumimoji="0" lang="en-US" altLang="zh-CN" sz="1800" b="0" i="0" u="none" strike="noStrike" kern="1200" cap="none" spc="0" normalizeH="0" baseline="0" noProof="0" dirty="0">
                <a:ln>
                  <a:noFill/>
                </a:ln>
                <a:solidFill>
                  <a:schemeClr val="tx1"/>
                </a:solidFill>
                <a:effectLst/>
                <a:uLnTx/>
                <a:uFillTx/>
                <a:latin typeface="+mn-ea"/>
                <a:ea typeface="+mn-ea"/>
                <a:cs typeface="+mn-cs"/>
              </a:rPr>
              <a:t>REITs</a:t>
            </a:r>
            <a:r>
              <a:rPr kumimoji="0" lang="zh-CN" altLang="zh-CN" sz="1800" b="0" i="0" u="none" strike="noStrike" kern="1200" cap="none" spc="0" normalizeH="0" baseline="0" noProof="0" dirty="0">
                <a:ln>
                  <a:noFill/>
                </a:ln>
                <a:solidFill>
                  <a:schemeClr val="tx1"/>
                </a:solidFill>
                <a:effectLst/>
                <a:uLnTx/>
                <a:uFillTx/>
                <a:latin typeface="+mn-ea"/>
                <a:ea typeface="+mn-ea"/>
                <a:cs typeface="+mn-cs"/>
              </a:rPr>
              <a:t>为投资于基础设施的企业提供了规范化的退出渠道</a:t>
            </a:r>
            <a:r>
              <a:rPr kumimoji="0" lang="zh-CN" altLang="en-US" sz="1800" b="0" i="0" u="none" strike="noStrike" kern="1200" cap="none" spc="0" normalizeH="0" baseline="0" noProof="0" dirty="0">
                <a:ln>
                  <a:noFill/>
                </a:ln>
                <a:solidFill>
                  <a:schemeClr val="tx1"/>
                </a:solidFill>
                <a:effectLst/>
                <a:uLnTx/>
                <a:uFillTx/>
                <a:latin typeface="+mn-ea"/>
                <a:ea typeface="+mn-ea"/>
                <a:cs typeface="+mn-cs"/>
              </a:rPr>
              <a:t>，盘活存量资产，提升运营效率</a:t>
            </a:r>
            <a:endParaRPr kumimoji="0" lang="en-US" altLang="zh-CN" sz="1800" b="0" i="0" u="none" strike="noStrike" kern="1200" cap="none" spc="0" normalizeH="0" baseline="0" noProof="0" dirty="0">
              <a:ln>
                <a:noFill/>
              </a:ln>
              <a:solidFill>
                <a:schemeClr val="tx1"/>
              </a:solidFill>
              <a:effectLst/>
              <a:uLnTx/>
              <a:uFillTx/>
              <a:latin typeface="+mn-ea"/>
              <a:ea typeface="+mn-ea"/>
              <a:cs typeface="+mn-cs"/>
            </a:endParaRP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p"/>
              <a:defRPr/>
            </a:pPr>
            <a:r>
              <a:rPr kumimoji="0" lang="zh-CN" altLang="en-US" sz="1800" b="0" i="0" u="none" strike="noStrike" kern="1200" cap="none" spc="0" normalizeH="0" baseline="0" noProof="0" dirty="0">
                <a:ln>
                  <a:noFill/>
                </a:ln>
                <a:solidFill>
                  <a:schemeClr val="tx1"/>
                </a:solidFill>
                <a:effectLst/>
                <a:uLnTx/>
                <a:uFillTx/>
                <a:latin typeface="+mn-ea"/>
                <a:ea typeface="+mn-ea"/>
                <a:cs typeface="+mn-cs"/>
              </a:rPr>
              <a:t>成为未来地方政府城投平台的转型之路</a:t>
            </a:r>
            <a:r>
              <a:rPr kumimoji="0" lang="en-US" altLang="zh-CN" sz="1800" b="0" i="0" u="none" strike="noStrike" kern="1200" cap="none" spc="0" normalizeH="0" baseline="0" noProof="0" dirty="0">
                <a:ln>
                  <a:noFill/>
                </a:ln>
                <a:solidFill>
                  <a:schemeClr val="tx1"/>
                </a:solidFill>
                <a:effectLst/>
                <a:uLnTx/>
                <a:uFillTx/>
                <a:latin typeface="+mn-ea"/>
                <a:ea typeface="+mn-ea"/>
                <a:cs typeface="+mn-cs"/>
              </a:rPr>
              <a:t>——</a:t>
            </a:r>
            <a:r>
              <a:rPr kumimoji="0" lang="zh-CN" altLang="en-US" sz="1800" b="0" i="0" u="none" strike="noStrike" kern="1200" cap="none" spc="0" normalizeH="0" baseline="0" noProof="0" dirty="0">
                <a:ln>
                  <a:noFill/>
                </a:ln>
                <a:solidFill>
                  <a:schemeClr val="tx1"/>
                </a:solidFill>
                <a:effectLst/>
                <a:uLnTx/>
                <a:uFillTx/>
                <a:latin typeface="+mn-ea"/>
                <a:ea typeface="+mn-ea"/>
                <a:cs typeface="+mn-cs"/>
              </a:rPr>
              <a:t>城投公司转型为</a:t>
            </a:r>
            <a:r>
              <a:rPr kumimoji="0" lang="en-US" altLang="zh-CN" sz="1800" b="0" i="0" u="none" strike="noStrike" kern="1200" cap="none" spc="0" normalizeH="0" baseline="0" noProof="0" dirty="0">
                <a:ln>
                  <a:noFill/>
                </a:ln>
                <a:solidFill>
                  <a:schemeClr val="tx1"/>
                </a:solidFill>
                <a:effectLst/>
                <a:uLnTx/>
                <a:uFillTx/>
                <a:latin typeface="+mn-ea"/>
                <a:ea typeface="+mn-ea"/>
                <a:cs typeface="+mn-cs"/>
              </a:rPr>
              <a:t>REITs</a:t>
            </a:r>
            <a:r>
              <a:rPr kumimoji="0" lang="zh-CN" altLang="en-US" sz="1800" b="0" i="0" u="none" strike="noStrike" kern="1200" cap="none" spc="0" normalizeH="0" baseline="0" noProof="0" dirty="0">
                <a:ln>
                  <a:noFill/>
                </a:ln>
                <a:solidFill>
                  <a:schemeClr val="tx1"/>
                </a:solidFill>
                <a:effectLst/>
                <a:uLnTx/>
                <a:uFillTx/>
                <a:latin typeface="+mn-ea"/>
                <a:ea typeface="+mn-ea"/>
                <a:cs typeface="+mn-cs"/>
              </a:rPr>
              <a:t>管理人</a:t>
            </a:r>
          </a:p>
        </p:txBody>
      </p:sp>
      <p:grpSp>
        <p:nvGrpSpPr>
          <p:cNvPr id="51205" name="组合 58"/>
          <p:cNvGrpSpPr/>
          <p:nvPr/>
        </p:nvGrpSpPr>
        <p:grpSpPr>
          <a:xfrm>
            <a:off x="4451350" y="1704975"/>
            <a:ext cx="7265988" cy="4486275"/>
            <a:chOff x="1834822" y="1924444"/>
            <a:chExt cx="7264757" cy="4485261"/>
          </a:xfrm>
        </p:grpSpPr>
        <p:grpSp>
          <p:nvGrpSpPr>
            <p:cNvPr id="51211" name="组合 52"/>
            <p:cNvGrpSpPr/>
            <p:nvPr/>
          </p:nvGrpSpPr>
          <p:grpSpPr>
            <a:xfrm>
              <a:off x="1834822" y="1924444"/>
              <a:ext cx="7264757" cy="4485261"/>
              <a:chOff x="1659783" y="1562141"/>
              <a:chExt cx="7264757" cy="4485261"/>
            </a:xfrm>
          </p:grpSpPr>
          <p:sp>
            <p:nvSpPr>
              <p:cNvPr id="18" name="圆角矩形 70"/>
              <p:cNvSpPr/>
              <p:nvPr/>
            </p:nvSpPr>
            <p:spPr>
              <a:xfrm>
                <a:off x="2296263" y="1692287"/>
                <a:ext cx="2149111" cy="453922"/>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700" b="1" i="0" u="none" strike="noStrike" kern="1200" cap="none" spc="0" normalizeH="0" baseline="0" noProof="0" dirty="0">
                    <a:ln>
                      <a:noFill/>
                    </a:ln>
                    <a:solidFill>
                      <a:srgbClr val="C00000"/>
                    </a:solidFill>
                    <a:effectLst/>
                    <a:uLnTx/>
                    <a:uFillTx/>
                    <a:latin typeface="+mn-ea"/>
                    <a:ea typeface="+mn-ea"/>
                    <a:cs typeface="+mn-ea"/>
                    <a:sym typeface="+mn-lt"/>
                  </a:rPr>
                  <a:t>基础设施投资企业</a:t>
                </a:r>
              </a:p>
            </p:txBody>
          </p:sp>
          <p:sp>
            <p:nvSpPr>
              <p:cNvPr id="19" name="圆角矩形 70"/>
              <p:cNvSpPr/>
              <p:nvPr/>
            </p:nvSpPr>
            <p:spPr>
              <a:xfrm>
                <a:off x="2296263" y="2650920"/>
                <a:ext cx="2149111" cy="584068"/>
              </a:xfrm>
              <a:prstGeom prst="roundRect">
                <a:avLst/>
              </a:prstGeom>
              <a:solidFill>
                <a:srgbClr val="E3CFC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700" b="1" i="0" u="none" strike="noStrike" kern="1200" cap="none" spc="0" normalizeH="0" baseline="0" noProof="0" dirty="0">
                    <a:ln>
                      <a:noFill/>
                    </a:ln>
                    <a:solidFill>
                      <a:srgbClr val="C00000"/>
                    </a:solidFill>
                    <a:effectLst/>
                    <a:uLnTx/>
                    <a:uFillTx/>
                    <a:latin typeface="+mn-ea"/>
                    <a:ea typeface="+mn-ea"/>
                    <a:cs typeface="+mn-ea"/>
                    <a:sym typeface="+mn-lt"/>
                  </a:rPr>
                  <a:t>基础设施</a:t>
                </a:r>
                <a:endParaRPr kumimoji="0" lang="en-US" altLang="zh-CN" sz="1700" b="1" i="0" u="none" strike="noStrike" kern="1200" cap="none" spc="0" normalizeH="0" baseline="0" noProof="0" dirty="0">
                  <a:ln>
                    <a:noFill/>
                  </a:ln>
                  <a:solidFill>
                    <a:srgbClr val="C00000"/>
                  </a:solidFill>
                  <a:effectLst/>
                  <a:uLnTx/>
                  <a:uFillTx/>
                  <a:latin typeface="+mn-ea"/>
                  <a:ea typeface="+mn-ea"/>
                  <a:cs typeface="+mn-ea"/>
                  <a:sym typeface="+mn-lt"/>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700" b="1" i="0" u="none" strike="noStrike" kern="1200" cap="none" spc="0" normalizeH="0" baseline="0" noProof="0" dirty="0">
                    <a:ln>
                      <a:noFill/>
                    </a:ln>
                    <a:solidFill>
                      <a:srgbClr val="C00000"/>
                    </a:solidFill>
                    <a:effectLst/>
                    <a:uLnTx/>
                    <a:uFillTx/>
                    <a:latin typeface="+mn-ea"/>
                    <a:ea typeface="+mn-ea"/>
                    <a:cs typeface="+mn-ea"/>
                    <a:sym typeface="+mn-lt"/>
                  </a:rPr>
                  <a:t>（运营成熟）</a:t>
                </a:r>
              </a:p>
            </p:txBody>
          </p:sp>
          <p:sp>
            <p:nvSpPr>
              <p:cNvPr id="20" name="圆角矩形 70"/>
              <p:cNvSpPr/>
              <p:nvPr/>
            </p:nvSpPr>
            <p:spPr>
              <a:xfrm>
                <a:off x="2318484" y="4041256"/>
                <a:ext cx="2149111" cy="584068"/>
              </a:xfrm>
              <a:prstGeom prst="roundRect">
                <a:avLst/>
              </a:prstGeom>
              <a:solidFill>
                <a:srgbClr val="C0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700" b="1" i="0" u="none" strike="noStrike" kern="1200" cap="none" spc="0" normalizeH="0" baseline="0" noProof="0" dirty="0">
                    <a:ln>
                      <a:noFill/>
                    </a:ln>
                    <a:solidFill>
                      <a:schemeClr val="bg1"/>
                    </a:solidFill>
                    <a:effectLst/>
                    <a:uLnTx/>
                    <a:uFillTx/>
                    <a:latin typeface="+mn-ea"/>
                    <a:ea typeface="+mn-ea"/>
                    <a:cs typeface="+mn-ea"/>
                    <a:sym typeface="+mn-lt"/>
                  </a:rPr>
                  <a:t>公募</a:t>
                </a:r>
                <a:r>
                  <a:rPr kumimoji="0" lang="en-US" altLang="zh-CN" sz="1700" b="1" i="0" u="none" strike="noStrike" kern="1200" cap="none" spc="0" normalizeH="0" baseline="0" noProof="0" dirty="0">
                    <a:ln>
                      <a:noFill/>
                    </a:ln>
                    <a:solidFill>
                      <a:schemeClr val="bg1"/>
                    </a:solidFill>
                    <a:effectLst/>
                    <a:uLnTx/>
                    <a:uFillTx/>
                    <a:latin typeface="+mn-ea"/>
                    <a:ea typeface="+mn-ea"/>
                    <a:cs typeface="+mn-ea"/>
                    <a:sym typeface="+mn-lt"/>
                  </a:rPr>
                  <a:t>REITs</a:t>
                </a:r>
                <a:endParaRPr kumimoji="0" lang="zh-CN" altLang="en-US" sz="1700" b="1" i="0" u="none" strike="noStrike" kern="1200" cap="none" spc="0" normalizeH="0" baseline="0" noProof="0" dirty="0">
                  <a:ln>
                    <a:noFill/>
                  </a:ln>
                  <a:solidFill>
                    <a:schemeClr val="bg1"/>
                  </a:solidFill>
                  <a:effectLst/>
                  <a:uLnTx/>
                  <a:uFillTx/>
                  <a:latin typeface="+mn-ea"/>
                  <a:ea typeface="+mn-ea"/>
                  <a:cs typeface="+mn-ea"/>
                  <a:sym typeface="+mn-lt"/>
                </a:endParaRPr>
              </a:p>
            </p:txBody>
          </p:sp>
          <p:sp>
            <p:nvSpPr>
              <p:cNvPr id="21" name="圆角矩形 70"/>
              <p:cNvSpPr/>
              <p:nvPr/>
            </p:nvSpPr>
            <p:spPr>
              <a:xfrm>
                <a:off x="1659783" y="5169713"/>
                <a:ext cx="3468100" cy="87768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700" b="1" i="0" u="none" strike="noStrike" kern="1200" cap="none" spc="0" normalizeH="0" baseline="0" noProof="0" dirty="0">
                    <a:ln>
                      <a:noFill/>
                    </a:ln>
                    <a:solidFill>
                      <a:srgbClr val="C00000"/>
                    </a:solidFill>
                    <a:effectLst/>
                    <a:uLnTx/>
                    <a:uFillTx/>
                    <a:latin typeface="+mn-ea"/>
                    <a:ea typeface="+mn-ea"/>
                    <a:cs typeface="+mn-ea"/>
                    <a:sym typeface="+mn-lt"/>
                  </a:rPr>
                  <a:t>民间资本</a:t>
                </a:r>
                <a:endParaRPr kumimoji="0" lang="en-US" altLang="zh-CN" sz="1700" b="1" i="0" u="none" strike="noStrike" kern="1200" cap="none" spc="0" normalizeH="0" baseline="0" noProof="0" dirty="0">
                  <a:ln>
                    <a:noFill/>
                  </a:ln>
                  <a:solidFill>
                    <a:srgbClr val="C00000"/>
                  </a:solidFill>
                  <a:effectLst/>
                  <a:uLnTx/>
                  <a:uFillTx/>
                  <a:latin typeface="+mn-ea"/>
                  <a:ea typeface="+mn-ea"/>
                  <a:cs typeface="+mn-ea"/>
                  <a:sym typeface="+mn-lt"/>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700" b="1" i="0" u="none" strike="noStrike" kern="1200" cap="none" spc="0" normalizeH="0" baseline="0" noProof="0" dirty="0">
                    <a:ln>
                      <a:noFill/>
                    </a:ln>
                    <a:solidFill>
                      <a:srgbClr val="C00000"/>
                    </a:solidFill>
                    <a:effectLst/>
                    <a:uLnTx/>
                    <a:uFillTx/>
                    <a:latin typeface="+mn-ea"/>
                    <a:ea typeface="+mn-ea"/>
                    <a:cs typeface="+mn-ea"/>
                    <a:sym typeface="+mn-lt"/>
                  </a:rPr>
                  <a:t>专业机构投资者</a:t>
                </a:r>
                <a:r>
                  <a:rPr kumimoji="0" lang="en-US" altLang="zh-CN" sz="1700" b="1" i="0" u="none" strike="noStrike" kern="1200" cap="none" spc="0" normalizeH="0" baseline="0" noProof="0" dirty="0">
                    <a:ln>
                      <a:noFill/>
                    </a:ln>
                    <a:solidFill>
                      <a:srgbClr val="C00000"/>
                    </a:solidFill>
                    <a:effectLst/>
                    <a:uLnTx/>
                    <a:uFillTx/>
                    <a:latin typeface="+mn-ea"/>
                    <a:ea typeface="+mn-ea"/>
                    <a:cs typeface="+mn-ea"/>
                    <a:sym typeface="+mn-lt"/>
                  </a:rPr>
                  <a:t>+</a:t>
                </a:r>
                <a:r>
                  <a:rPr kumimoji="0" lang="zh-CN" altLang="en-US" sz="1700" b="1" i="0" u="none" strike="noStrike" kern="1200" cap="none" spc="0" normalizeH="0" baseline="0" noProof="0" dirty="0">
                    <a:ln>
                      <a:noFill/>
                    </a:ln>
                    <a:solidFill>
                      <a:srgbClr val="C00000"/>
                    </a:solidFill>
                    <a:effectLst/>
                    <a:uLnTx/>
                    <a:uFillTx/>
                    <a:latin typeface="+mn-ea"/>
                    <a:ea typeface="+mn-ea"/>
                    <a:cs typeface="+mn-ea"/>
                    <a:sym typeface="+mn-lt"/>
                  </a:rPr>
                  <a:t>公众投资者</a:t>
                </a:r>
              </a:p>
            </p:txBody>
          </p:sp>
          <p:sp>
            <p:nvSpPr>
              <p:cNvPr id="22" name="圆角矩形 70"/>
              <p:cNvSpPr/>
              <p:nvPr/>
            </p:nvSpPr>
            <p:spPr>
              <a:xfrm>
                <a:off x="6775429" y="1652609"/>
                <a:ext cx="2149111" cy="585655"/>
              </a:xfrm>
              <a:prstGeom prst="roundRect">
                <a:avLst/>
              </a:prstGeom>
              <a:solidFill>
                <a:srgbClr val="E3CFC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700" b="1" i="0" u="none" strike="noStrike" kern="1200" cap="none" spc="0" normalizeH="0" baseline="0" noProof="0" dirty="0">
                    <a:ln>
                      <a:noFill/>
                    </a:ln>
                    <a:solidFill>
                      <a:srgbClr val="C00000"/>
                    </a:solidFill>
                    <a:effectLst/>
                    <a:uLnTx/>
                    <a:uFillTx/>
                    <a:latin typeface="+mn-ea"/>
                    <a:ea typeface="+mn-ea"/>
                    <a:cs typeface="+mn-ea"/>
                    <a:sym typeface="+mn-lt"/>
                  </a:rPr>
                  <a:t>新建基础设施</a:t>
                </a:r>
              </a:p>
            </p:txBody>
          </p:sp>
          <p:cxnSp>
            <p:nvCxnSpPr>
              <p:cNvPr id="51219" name="直接箭头连接符 9"/>
              <p:cNvCxnSpPr>
                <a:stCxn id="18" idx="2"/>
                <a:endCxn id="19" idx="0"/>
              </p:cNvCxnSpPr>
              <p:nvPr/>
            </p:nvCxnSpPr>
            <p:spPr>
              <a:xfrm>
                <a:off x="3371357" y="2146914"/>
                <a:ext cx="0" cy="503970"/>
              </a:xfrm>
              <a:prstGeom prst="straightConnector1">
                <a:avLst/>
              </a:prstGeom>
              <a:ln w="28575" cap="flat" cmpd="sng">
                <a:solidFill>
                  <a:srgbClr val="0070C0"/>
                </a:solidFill>
                <a:prstDash val="solid"/>
                <a:headEnd type="none" w="med" len="med"/>
                <a:tailEnd type="triangle" w="med" len="med"/>
              </a:ln>
            </p:spPr>
          </p:cxnSp>
          <p:sp>
            <p:nvSpPr>
              <p:cNvPr id="11" name="文本框 10"/>
              <p:cNvSpPr txBox="1"/>
              <p:nvPr/>
            </p:nvSpPr>
            <p:spPr>
              <a:xfrm>
                <a:off x="3393039" y="2217631"/>
                <a:ext cx="1650720" cy="369803"/>
              </a:xfrm>
              <a:prstGeom prst="rect">
                <a:avLst/>
              </a:prstGeom>
              <a:noFill/>
            </p:spPr>
            <p:txBody>
              <a:bodyPr>
                <a:spAutoFit/>
              </a:bodyPr>
              <a:lstStyle/>
              <a:p>
                <a:pPr marR="0" defTabSz="914400">
                  <a:buClrTx/>
                  <a:buSzTx/>
                  <a:buFontTx/>
                  <a:defRPr/>
                </a:pPr>
                <a:r>
                  <a:rPr kumimoji="0" lang="zh-CN" altLang="en-US" kern="1200" cap="none" spc="0" normalizeH="0" baseline="0" noProof="0" dirty="0">
                    <a:solidFill>
                      <a:schemeClr val="bg1">
                        <a:lumMod val="50000"/>
                      </a:schemeClr>
                    </a:solidFill>
                    <a:latin typeface="+mn-ea"/>
                    <a:ea typeface="+mn-ea"/>
                    <a:cs typeface="+mn-cs"/>
                  </a:rPr>
                  <a:t>投资</a:t>
                </a:r>
              </a:p>
            </p:txBody>
          </p:sp>
          <p:sp>
            <p:nvSpPr>
              <p:cNvPr id="26" name="矩形 25"/>
              <p:cNvSpPr/>
              <p:nvPr/>
            </p:nvSpPr>
            <p:spPr bwMode="auto">
              <a:xfrm>
                <a:off x="1745493" y="1562141"/>
                <a:ext cx="3298266" cy="1802992"/>
              </a:xfrm>
              <a:prstGeom prst="rect">
                <a:avLst/>
              </a:prstGeom>
              <a:noFill/>
              <a:ln w="9525" cap="flat" cmpd="sng" algn="ctr">
                <a:solidFill>
                  <a:schemeClr val="tx1"/>
                </a:solidFill>
                <a:prstDash val="lgDash"/>
                <a:round/>
                <a:headEnd type="none" w="med" len="med"/>
                <a:tailEnd type="none" w="med" len="med"/>
              </a:ln>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cxnSp>
            <p:nvCxnSpPr>
              <p:cNvPr id="51222" name="直接箭头连接符 29"/>
              <p:cNvCxnSpPr>
                <a:stCxn id="26" idx="2"/>
              </p:cNvCxnSpPr>
              <p:nvPr/>
            </p:nvCxnSpPr>
            <p:spPr>
              <a:xfrm flipH="1">
                <a:off x="3393477" y="3365911"/>
                <a:ext cx="698" cy="712674"/>
              </a:xfrm>
              <a:prstGeom prst="straightConnector1">
                <a:avLst/>
              </a:prstGeom>
              <a:ln w="28575" cap="flat" cmpd="sng">
                <a:solidFill>
                  <a:srgbClr val="0070C0"/>
                </a:solidFill>
                <a:prstDash val="solid"/>
                <a:headEnd type="none" w="med" len="med"/>
                <a:tailEnd type="triangle" w="med" len="med"/>
              </a:ln>
            </p:spPr>
          </p:cxnSp>
          <p:sp>
            <p:nvSpPr>
              <p:cNvPr id="31" name="文本框 30"/>
              <p:cNvSpPr txBox="1"/>
              <p:nvPr/>
            </p:nvSpPr>
            <p:spPr>
              <a:xfrm>
                <a:off x="3497797" y="3593682"/>
                <a:ext cx="1649134" cy="369804"/>
              </a:xfrm>
              <a:prstGeom prst="rect">
                <a:avLst/>
              </a:prstGeom>
              <a:noFill/>
            </p:spPr>
            <p:txBody>
              <a:bodyPr>
                <a:spAutoFit/>
              </a:bodyPr>
              <a:lstStyle/>
              <a:p>
                <a:pPr marR="0" defTabSz="914400">
                  <a:buClrTx/>
                  <a:buSzTx/>
                  <a:buFontTx/>
                  <a:defRPr/>
                </a:pPr>
                <a:r>
                  <a:rPr kumimoji="0" lang="zh-CN" altLang="en-US" kern="1200" cap="none" spc="0" normalizeH="0" baseline="0" noProof="0" dirty="0">
                    <a:solidFill>
                      <a:schemeClr val="bg1">
                        <a:lumMod val="50000"/>
                      </a:schemeClr>
                    </a:solidFill>
                    <a:latin typeface="+mn-ea"/>
                    <a:ea typeface="+mn-ea"/>
                    <a:cs typeface="+mn-cs"/>
                  </a:rPr>
                  <a:t>出售并退出</a:t>
                </a:r>
              </a:p>
            </p:txBody>
          </p:sp>
          <p:cxnSp>
            <p:nvCxnSpPr>
              <p:cNvPr id="51224" name="直接箭头连接符 32"/>
              <p:cNvCxnSpPr>
                <a:stCxn id="18" idx="3"/>
              </p:cNvCxnSpPr>
              <p:nvPr/>
            </p:nvCxnSpPr>
            <p:spPr>
              <a:xfrm>
                <a:off x="4446115" y="1919975"/>
                <a:ext cx="2328909" cy="14512"/>
              </a:xfrm>
              <a:prstGeom prst="straightConnector1">
                <a:avLst/>
              </a:prstGeom>
              <a:ln w="28575" cap="flat" cmpd="sng">
                <a:solidFill>
                  <a:srgbClr val="0070C0"/>
                </a:solidFill>
                <a:prstDash val="solid"/>
                <a:headEnd type="none" w="med" len="med"/>
                <a:tailEnd type="triangle" w="med" len="med"/>
              </a:ln>
            </p:spPr>
          </p:cxnSp>
          <p:sp>
            <p:nvSpPr>
              <p:cNvPr id="34" name="文本框 33"/>
              <p:cNvSpPr txBox="1"/>
              <p:nvPr/>
            </p:nvSpPr>
            <p:spPr>
              <a:xfrm>
                <a:off x="5492946" y="1950991"/>
                <a:ext cx="1282483" cy="369803"/>
              </a:xfrm>
              <a:prstGeom prst="rect">
                <a:avLst/>
              </a:prstGeom>
              <a:noFill/>
            </p:spPr>
            <p:txBody>
              <a:bodyPr>
                <a:spAutoFit/>
              </a:bodyPr>
              <a:lstStyle/>
              <a:p>
                <a:pPr marR="0" defTabSz="914400">
                  <a:buClrTx/>
                  <a:buSzTx/>
                  <a:buFontTx/>
                  <a:defRPr/>
                </a:pPr>
                <a:r>
                  <a:rPr kumimoji="0" lang="zh-CN" altLang="en-US" kern="1200" cap="none" spc="0" normalizeH="0" baseline="0" noProof="0" dirty="0">
                    <a:solidFill>
                      <a:schemeClr val="bg1">
                        <a:lumMod val="50000"/>
                      </a:schemeClr>
                    </a:solidFill>
                    <a:latin typeface="+mn-ea"/>
                    <a:ea typeface="+mn-ea"/>
                    <a:cs typeface="+mn-cs"/>
                  </a:rPr>
                  <a:t>再投资</a:t>
                </a:r>
              </a:p>
            </p:txBody>
          </p:sp>
          <p:cxnSp>
            <p:nvCxnSpPr>
              <p:cNvPr id="51226" name="直接箭头连接符 35"/>
              <p:cNvCxnSpPr>
                <a:stCxn id="21" idx="0"/>
                <a:endCxn id="20" idx="2"/>
              </p:cNvCxnSpPr>
              <p:nvPr/>
            </p:nvCxnSpPr>
            <p:spPr>
              <a:xfrm flipV="1">
                <a:off x="3393477" y="4625617"/>
                <a:ext cx="0" cy="544625"/>
              </a:xfrm>
              <a:prstGeom prst="straightConnector1">
                <a:avLst/>
              </a:prstGeom>
              <a:ln w="28575" cap="flat" cmpd="sng">
                <a:solidFill>
                  <a:srgbClr val="0070C0"/>
                </a:solidFill>
                <a:prstDash val="solid"/>
                <a:headEnd type="none" w="med" len="med"/>
                <a:tailEnd type="triangle" w="med" len="med"/>
              </a:ln>
            </p:spPr>
          </p:cxnSp>
          <p:sp>
            <p:nvSpPr>
              <p:cNvPr id="38" name="文本框 37"/>
              <p:cNvSpPr txBox="1"/>
              <p:nvPr/>
            </p:nvSpPr>
            <p:spPr>
              <a:xfrm>
                <a:off x="3497797" y="4785625"/>
                <a:ext cx="1649134" cy="369803"/>
              </a:xfrm>
              <a:prstGeom prst="rect">
                <a:avLst/>
              </a:prstGeom>
              <a:noFill/>
            </p:spPr>
            <p:txBody>
              <a:bodyPr>
                <a:spAutoFit/>
              </a:bodyPr>
              <a:lstStyle/>
              <a:p>
                <a:pPr marR="0" defTabSz="914400">
                  <a:buClrTx/>
                  <a:buSzTx/>
                  <a:buFontTx/>
                  <a:defRPr/>
                </a:pPr>
                <a:r>
                  <a:rPr kumimoji="0" lang="zh-CN" altLang="en-US" kern="1200" cap="none" spc="0" normalizeH="0" baseline="0" noProof="0" dirty="0">
                    <a:solidFill>
                      <a:schemeClr val="bg1">
                        <a:lumMod val="50000"/>
                      </a:schemeClr>
                    </a:solidFill>
                    <a:latin typeface="+mn-ea"/>
                    <a:ea typeface="+mn-ea"/>
                    <a:cs typeface="+mn-cs"/>
                  </a:rPr>
                  <a:t>购买份额</a:t>
                </a:r>
              </a:p>
            </p:txBody>
          </p:sp>
          <p:sp>
            <p:nvSpPr>
              <p:cNvPr id="39" name="箭头: 右 38"/>
              <p:cNvSpPr/>
              <p:nvPr/>
            </p:nvSpPr>
            <p:spPr bwMode="auto">
              <a:xfrm>
                <a:off x="5146930" y="3566701"/>
                <a:ext cx="761871" cy="445986"/>
              </a:xfrm>
              <a:prstGeom prst="rightArrow">
                <a:avLst/>
              </a:prstGeom>
              <a:noFill/>
              <a:ln w="9525" cap="flat" cmpd="sng" algn="ctr">
                <a:solidFill>
                  <a:schemeClr val="tx1"/>
                </a:solidFill>
                <a:prstDash val="solid"/>
                <a:round/>
                <a:headEnd type="none" w="med" len="med"/>
                <a:tailEnd type="none" w="med" len="med"/>
              </a:ln>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chemeClr val="tx1"/>
                  </a:solidFill>
                  <a:effectLst/>
                  <a:uLnTx/>
                  <a:uFillTx/>
                  <a:latin typeface="+mn-ea"/>
                  <a:ea typeface="+mn-ea"/>
                  <a:cs typeface="+mn-cs"/>
                </a:endParaRPr>
              </a:p>
            </p:txBody>
          </p:sp>
          <p:sp>
            <p:nvSpPr>
              <p:cNvPr id="52" name="矩形 51"/>
              <p:cNvSpPr/>
              <p:nvPr/>
            </p:nvSpPr>
            <p:spPr bwMode="auto">
              <a:xfrm>
                <a:off x="6170694" y="3593682"/>
                <a:ext cx="2550681" cy="447574"/>
              </a:xfrm>
              <a:prstGeom prst="rect">
                <a:avLst/>
              </a:prstGeom>
              <a:noFill/>
              <a:ln w="9525" cap="flat" cmpd="sng" algn="ctr">
                <a:solidFill>
                  <a:schemeClr val="tx1"/>
                </a:solidFill>
                <a:prstDash val="lgDash"/>
                <a:round/>
                <a:headEnd type="none" w="med" len="med"/>
                <a:tailEnd type="none" w="med" len="med"/>
              </a:ln>
            </p:spPr>
            <p:txBody>
              <a:bodyPr anchor="ct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schemeClr val="tx1"/>
                    </a:solidFill>
                    <a:effectLst/>
                    <a:uLnTx/>
                    <a:uFillTx/>
                    <a:latin typeface="+mn-ea"/>
                    <a:ea typeface="+mn-ea"/>
                    <a:cs typeface="+mn-cs"/>
                  </a:rPr>
                  <a:t>盘活存量资产</a:t>
                </a:r>
              </a:p>
            </p:txBody>
          </p:sp>
        </p:grpSp>
        <p:sp>
          <p:nvSpPr>
            <p:cNvPr id="57" name="矩形 56"/>
            <p:cNvSpPr/>
            <p:nvPr/>
          </p:nvSpPr>
          <p:spPr bwMode="auto">
            <a:xfrm>
              <a:off x="6345733" y="5792308"/>
              <a:ext cx="2550681" cy="419005"/>
            </a:xfrm>
            <a:prstGeom prst="rect">
              <a:avLst/>
            </a:prstGeom>
            <a:noFill/>
            <a:ln w="9525" cap="flat" cmpd="sng" algn="ctr">
              <a:solidFill>
                <a:schemeClr val="tx1"/>
              </a:solidFill>
              <a:prstDash val="lgDash"/>
              <a:round/>
              <a:headEnd type="none" w="med" len="med"/>
              <a:tailEnd type="none" w="med" len="med"/>
            </a:ln>
          </p:spPr>
          <p:txBody>
            <a:bodyPr anchor="ct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schemeClr val="tx1"/>
                  </a:solidFill>
                  <a:effectLst/>
                  <a:uLnTx/>
                  <a:uFillTx/>
                  <a:latin typeface="+mn-ea"/>
                  <a:ea typeface="+mn-ea"/>
                  <a:cs typeface="+mn-cs"/>
                </a:rPr>
                <a:t>增加社会资本投资</a:t>
              </a:r>
            </a:p>
          </p:txBody>
        </p:sp>
        <p:sp>
          <p:nvSpPr>
            <p:cNvPr id="58" name="箭头: 右 57"/>
            <p:cNvSpPr/>
            <p:nvPr/>
          </p:nvSpPr>
          <p:spPr bwMode="auto">
            <a:xfrm>
              <a:off x="5377522" y="5747868"/>
              <a:ext cx="760284" cy="445986"/>
            </a:xfrm>
            <a:prstGeom prst="rightArrow">
              <a:avLst/>
            </a:prstGeom>
            <a:noFill/>
            <a:ln w="9525" cap="flat" cmpd="sng" algn="ctr">
              <a:solidFill>
                <a:schemeClr val="tx1"/>
              </a:solidFill>
              <a:prstDash val="solid"/>
              <a:round/>
              <a:headEnd type="none" w="med" len="med"/>
              <a:tailEnd type="none" w="med" len="med"/>
            </a:ln>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chemeClr val="tx1"/>
                </a:solidFill>
                <a:effectLst/>
                <a:uLnTx/>
                <a:uFillTx/>
                <a:latin typeface="+mn-ea"/>
                <a:ea typeface="+mn-ea"/>
                <a:cs typeface="+mn-cs"/>
              </a:endParaRPr>
            </a:p>
          </p:txBody>
        </p:sp>
      </p:grpSp>
      <p:grpSp>
        <p:nvGrpSpPr>
          <p:cNvPr id="51206" name="iṥ1íḓê"/>
          <p:cNvGrpSpPr/>
          <p:nvPr/>
        </p:nvGrpSpPr>
        <p:grpSpPr>
          <a:xfrm>
            <a:off x="792163" y="1743075"/>
            <a:ext cx="3116262" cy="3170238"/>
            <a:chOff x="3853" y="2931"/>
            <a:chExt cx="4907" cy="4992"/>
          </a:xfrm>
        </p:grpSpPr>
        <p:sp>
          <p:nvSpPr>
            <p:cNvPr id="61" name="îŝliḑè"/>
            <p:cNvSpPr txBox="1"/>
            <p:nvPr/>
          </p:nvSpPr>
          <p:spPr>
            <a:xfrm>
              <a:off x="3853" y="2931"/>
              <a:ext cx="4290" cy="2992"/>
            </a:xfrm>
            <a:prstGeom prst="rect">
              <a:avLst/>
            </a:prstGeom>
            <a:noFill/>
            <a:ln>
              <a:noFill/>
            </a:ln>
          </p:spPr>
          <p:txBody>
            <a:bodyPr anchor="b"/>
            <a:lstStyle/>
            <a:p>
              <a:pPr marR="0" defTabSz="914400">
                <a:buClrTx/>
                <a:buSzPct val="25000"/>
                <a:buFontTx/>
                <a:defRPr/>
              </a:pPr>
              <a:r>
                <a:rPr kumimoji="0" lang="zh-CN" altLang="en-US" sz="2400" b="1" kern="1200" cap="none" spc="0" normalizeH="0" baseline="0" noProof="0" dirty="0">
                  <a:latin typeface="+mn-ea"/>
                  <a:ea typeface="+mn-ea"/>
                  <a:cs typeface="+mn-cs"/>
                </a:rPr>
                <a:t>推动基础设施投融资市场化、规范化健康发展</a:t>
              </a:r>
            </a:p>
          </p:txBody>
        </p:sp>
        <p:sp>
          <p:nvSpPr>
            <p:cNvPr id="62" name="îS1íde"/>
            <p:cNvSpPr/>
            <p:nvPr/>
          </p:nvSpPr>
          <p:spPr bwMode="auto">
            <a:xfrm>
              <a:off x="4005" y="6113"/>
              <a:ext cx="637" cy="90"/>
            </a:xfrm>
            <a:prstGeom prst="rect">
              <a:avLst/>
            </a:prstGeom>
            <a:solidFill>
              <a:srgbClr val="C30D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ea"/>
                <a:ea typeface="+mn-ea"/>
                <a:cs typeface="+mn-cs"/>
              </a:endParaRPr>
            </a:p>
          </p:txBody>
        </p:sp>
        <p:sp>
          <p:nvSpPr>
            <p:cNvPr id="63" name="islïḓé"/>
            <p:cNvSpPr/>
            <p:nvPr/>
          </p:nvSpPr>
          <p:spPr bwMode="auto">
            <a:xfrm>
              <a:off x="8388" y="3458"/>
              <a:ext cx="372" cy="44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ea"/>
                <a:ea typeface="+mn-ea"/>
                <a:cs typeface="+mn-cs"/>
              </a:endParaRPr>
            </a:p>
          </p:txBody>
        </p:sp>
      </p:grpSp>
      <p:sp>
        <p:nvSpPr>
          <p:cNvPr id="51207" name="灯片编号占位符 27"/>
          <p:cNvSpPr>
            <a:spLocks noGrp="1"/>
          </p:cNvSpPr>
          <p:nvPr/>
        </p:nvSpPr>
        <p:spPr>
          <a:xfrm>
            <a:off x="11509375" y="6554788"/>
            <a:ext cx="584200" cy="365125"/>
          </a:xfrm>
          <a:prstGeom prst="rect">
            <a:avLst/>
          </a:prstGeom>
          <a:noFill/>
          <a:ln w="9525">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fld id="{9A0DB2DC-4C9A-4742-B13C-FB6460FD3503}" type="slidenum">
              <a:rPr lang="zh-CN" altLang="zh-CN" sz="1400" b="1" dirty="0">
                <a:solidFill>
                  <a:srgbClr val="FFFFFF"/>
                </a:solidFill>
                <a:latin typeface="Arial" panose="020B0604020202020204" pitchFamily="34" charset="0"/>
                <a:ea typeface="宋体" panose="02010600030101010101" pitchFamily="2" charset="-122"/>
              </a:rPr>
              <a:t>41</a:t>
            </a:fld>
            <a:endParaRPr lang="zh-CN" altLang="zh-CN" sz="1400" b="1" dirty="0">
              <a:solidFill>
                <a:srgbClr val="FFFFFF"/>
              </a:solidFill>
              <a:latin typeface="Arial" panose="020B0604020202020204" pitchFamily="34" charset="0"/>
              <a:ea typeface="宋体" panose="02010600030101010101" pitchFamily="2"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C61D3821-BF10-484A-BAB9-712879EF2C75}"/>
              </a:ext>
            </a:extLst>
          </p:cNvPr>
          <p:cNvSpPr/>
          <p:nvPr/>
        </p:nvSpPr>
        <p:spPr bwMode="auto">
          <a:xfrm>
            <a:off x="394496" y="2401677"/>
            <a:ext cx="5648324" cy="3753061"/>
          </a:xfrm>
          <a:prstGeom prst="rect">
            <a:avLst/>
          </a:prstGeom>
          <a:solidFill>
            <a:schemeClr val="bg1">
              <a:lumMod val="85000"/>
              <a:alpha val="52000"/>
            </a:schemeClr>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 name="矩形 5"/>
          <p:cNvSpPr/>
          <p:nvPr/>
        </p:nvSpPr>
        <p:spPr>
          <a:xfrm>
            <a:off x="293688" y="260350"/>
            <a:ext cx="6595460"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mn-ea"/>
                <a:ea typeface="+mn-ea"/>
                <a:cs typeface="+mn-ea"/>
                <a:sym typeface="+mn-lt"/>
              </a:rPr>
              <a:t>1.4 </a:t>
            </a:r>
            <a:r>
              <a:rPr kumimoji="0" lang="zh-CN" altLang="en-US" sz="3200" b="1" i="0" u="none" strike="noStrike" kern="1200" cap="none" spc="0" normalizeH="0" baseline="0" noProof="0" dirty="0">
                <a:ln>
                  <a:noFill/>
                </a:ln>
                <a:solidFill>
                  <a:prstClr val="black"/>
                </a:solidFill>
                <a:effectLst/>
                <a:uLnTx/>
                <a:uFillTx/>
                <a:latin typeface="+mn-ea"/>
                <a:ea typeface="+mn-ea"/>
                <a:cs typeface="+mn-ea"/>
                <a:sym typeface="+mn-lt"/>
              </a:rPr>
              <a:t>公募</a:t>
            </a:r>
            <a:r>
              <a:rPr kumimoji="0" lang="en-US" altLang="zh-CN" sz="3200" b="1" i="0" u="none" strike="noStrike" kern="1200" cap="none" spc="0" normalizeH="0" baseline="0" noProof="0" dirty="0">
                <a:ln>
                  <a:noFill/>
                </a:ln>
                <a:solidFill>
                  <a:prstClr val="black"/>
                </a:solidFill>
                <a:effectLst/>
                <a:uLnTx/>
                <a:uFillTx/>
                <a:latin typeface="+mn-ea"/>
                <a:ea typeface="+mn-ea"/>
                <a:cs typeface="+mn-ea"/>
                <a:sym typeface="+mn-lt"/>
              </a:rPr>
              <a:t>REITs——</a:t>
            </a:r>
            <a:r>
              <a:rPr kumimoji="0" lang="zh-CN" altLang="en-US" sz="3200" b="1" i="0" u="none" strike="noStrike" kern="1200" cap="none" spc="0" normalizeH="0" baseline="0" noProof="0" dirty="0">
                <a:ln>
                  <a:noFill/>
                </a:ln>
                <a:solidFill>
                  <a:prstClr val="black"/>
                </a:solidFill>
                <a:effectLst/>
                <a:uLnTx/>
                <a:uFillTx/>
                <a:latin typeface="+mn-ea"/>
                <a:ea typeface="+mn-ea"/>
                <a:cs typeface="+mn-ea"/>
                <a:sym typeface="+mn-lt"/>
              </a:rPr>
              <a:t>去杠杆、防风险</a:t>
            </a:r>
          </a:p>
        </p:txBody>
      </p:sp>
      <p:sp>
        <p:nvSpPr>
          <p:cNvPr id="7" name="矩形 6"/>
          <p:cNvSpPr/>
          <p:nvPr/>
        </p:nvSpPr>
        <p:spPr>
          <a:xfrm>
            <a:off x="439738" y="844550"/>
            <a:ext cx="11752263" cy="776288"/>
          </a:xfrm>
          <a:prstGeom prst="rect">
            <a:avLst/>
          </a:prstGeom>
        </p:spPr>
        <p:txBody>
          <a:bodyPr>
            <a:spAutoFit/>
          </a:bodyPr>
          <a:lstStyle/>
          <a:p>
            <a:pPr marL="285750" marR="0" lvl="0" indent="-285750" algn="just" defTabSz="914400" rtl="0" eaLnBrk="0" fontAlgn="base" latinLnBrk="0" hangingPunct="0">
              <a:lnSpc>
                <a:spcPts val="2800"/>
              </a:lnSpc>
              <a:spcBef>
                <a:spcPct val="0"/>
              </a:spcBef>
              <a:spcAft>
                <a:spcPct val="0"/>
              </a:spcAft>
              <a:buClrTx/>
              <a:buSzTx/>
              <a:buFont typeface="Wingdings" panose="05000000000000000000" pitchFamily="2" charset="2"/>
              <a:buChar char="p"/>
              <a:defRPr/>
            </a:pPr>
            <a:r>
              <a:rPr kumimoji="0" lang="zh-CN" altLang="en-US" sz="1800" b="0" i="0" u="none" strike="noStrike" kern="1200" cap="none" spc="0" normalizeH="0" baseline="0" noProof="0" dirty="0">
                <a:ln>
                  <a:noFill/>
                </a:ln>
                <a:solidFill>
                  <a:schemeClr val="tx1"/>
                </a:solidFill>
                <a:effectLst/>
                <a:uLnTx/>
                <a:uFillTx/>
                <a:latin typeface="+mn-ea"/>
                <a:ea typeface="+mn-ea"/>
                <a:cs typeface="+mn-cs"/>
              </a:rPr>
              <a:t>突破融资瓶颈</a:t>
            </a:r>
            <a:r>
              <a:rPr kumimoji="0" lang="zh-CN" altLang="zh-CN" sz="1800" b="0" i="0" u="none" strike="noStrike" kern="1200" cap="none" spc="0" normalizeH="0" baseline="0" noProof="0" dirty="0">
                <a:ln>
                  <a:noFill/>
                </a:ln>
                <a:solidFill>
                  <a:schemeClr val="tx1"/>
                </a:solidFill>
                <a:effectLst/>
                <a:uLnTx/>
                <a:uFillTx/>
                <a:latin typeface="+mn-ea"/>
                <a:ea typeface="+mn-ea"/>
                <a:cs typeface="+mn-cs"/>
              </a:rPr>
              <a:t>，腾出</a:t>
            </a:r>
            <a:r>
              <a:rPr kumimoji="0" lang="zh-CN" altLang="en-US" sz="1800" b="0" i="0" u="none" strike="noStrike" kern="1200" cap="none" spc="0" normalizeH="0" baseline="0" noProof="0" dirty="0">
                <a:ln>
                  <a:noFill/>
                </a:ln>
                <a:solidFill>
                  <a:schemeClr val="tx1"/>
                </a:solidFill>
                <a:effectLst/>
                <a:uLnTx/>
                <a:uFillTx/>
                <a:latin typeface="+mn-ea"/>
                <a:ea typeface="+mn-ea"/>
                <a:cs typeface="+mn-cs"/>
              </a:rPr>
              <a:t>资金投资于</a:t>
            </a:r>
            <a:r>
              <a:rPr kumimoji="0" lang="zh-CN" altLang="zh-CN" sz="1800" b="0" i="0" u="none" strike="noStrike" kern="1200" cap="none" spc="0" normalizeH="0" baseline="0" noProof="0" dirty="0">
                <a:ln>
                  <a:noFill/>
                </a:ln>
                <a:solidFill>
                  <a:schemeClr val="tx1"/>
                </a:solidFill>
                <a:effectLst/>
                <a:uLnTx/>
                <a:uFillTx/>
                <a:latin typeface="+mn-ea"/>
                <a:ea typeface="+mn-ea"/>
                <a:cs typeface="+mn-cs"/>
              </a:rPr>
              <a:t>新</a:t>
            </a:r>
            <a:r>
              <a:rPr kumimoji="0" lang="zh-CN" altLang="en-US" sz="1800" b="0" i="0" u="none" strike="noStrike" kern="1200" cap="none" spc="0" normalizeH="0" baseline="0" noProof="0" dirty="0">
                <a:ln>
                  <a:noFill/>
                </a:ln>
                <a:solidFill>
                  <a:schemeClr val="tx1"/>
                </a:solidFill>
                <a:effectLst/>
                <a:uLnTx/>
                <a:uFillTx/>
                <a:latin typeface="+mn-ea"/>
                <a:ea typeface="+mn-ea"/>
                <a:cs typeface="+mn-cs"/>
              </a:rPr>
              <a:t>的基础设施</a:t>
            </a:r>
            <a:r>
              <a:rPr kumimoji="0" lang="zh-CN" altLang="zh-CN" sz="1800" b="0" i="0" u="none" strike="noStrike" kern="1200" cap="none" spc="0" normalizeH="0" baseline="0" noProof="0" dirty="0">
                <a:ln>
                  <a:noFill/>
                </a:ln>
                <a:solidFill>
                  <a:schemeClr val="tx1"/>
                </a:solidFill>
                <a:effectLst/>
                <a:uLnTx/>
                <a:uFillTx/>
                <a:latin typeface="+mn-ea"/>
                <a:ea typeface="+mn-ea"/>
                <a:cs typeface="+mn-cs"/>
              </a:rPr>
              <a:t>项目</a:t>
            </a:r>
            <a:r>
              <a:rPr kumimoji="0" lang="zh-CN" altLang="en-US" sz="1800" b="0" i="0" u="none" strike="noStrike" kern="1200" cap="none" spc="0" normalizeH="0" baseline="0" noProof="0" dirty="0">
                <a:ln>
                  <a:noFill/>
                </a:ln>
                <a:solidFill>
                  <a:schemeClr val="tx1"/>
                </a:solidFill>
                <a:effectLst/>
                <a:uLnTx/>
                <a:uFillTx/>
                <a:latin typeface="+mn-ea"/>
                <a:ea typeface="+mn-ea"/>
                <a:cs typeface="+mn-cs"/>
              </a:rPr>
              <a:t>，提升再投资能力</a:t>
            </a:r>
            <a:r>
              <a:rPr kumimoji="0" lang="zh-CN" altLang="zh-CN" sz="1800" b="0" i="0" u="none" strike="noStrike" kern="1200" cap="none" spc="0" normalizeH="0" baseline="0" noProof="0" dirty="0">
                <a:ln>
                  <a:noFill/>
                </a:ln>
                <a:solidFill>
                  <a:schemeClr val="tx1"/>
                </a:solidFill>
                <a:effectLst/>
                <a:uLnTx/>
                <a:uFillTx/>
                <a:latin typeface="+mn-ea"/>
                <a:ea typeface="+mn-ea"/>
                <a:cs typeface="+mn-cs"/>
              </a:rPr>
              <a:t>。</a:t>
            </a:r>
            <a:endParaRPr kumimoji="0" lang="en-US" altLang="zh-CN" sz="1800" b="0" i="0" u="none" strike="noStrike" kern="1200" cap="none" spc="0" normalizeH="0" baseline="0" noProof="0" dirty="0">
              <a:ln>
                <a:noFill/>
              </a:ln>
              <a:solidFill>
                <a:schemeClr val="tx1"/>
              </a:solidFill>
              <a:effectLst/>
              <a:uLnTx/>
              <a:uFillTx/>
              <a:latin typeface="+mn-ea"/>
              <a:ea typeface="+mn-ea"/>
              <a:cs typeface="+mn-cs"/>
            </a:endParaRPr>
          </a:p>
          <a:p>
            <a:pPr marL="285750" marR="0" lvl="0" indent="-285750" algn="just" defTabSz="914400" rtl="0" eaLnBrk="0" fontAlgn="base" latinLnBrk="0" hangingPunct="0">
              <a:lnSpc>
                <a:spcPts val="2800"/>
              </a:lnSpc>
              <a:spcBef>
                <a:spcPct val="0"/>
              </a:spcBef>
              <a:spcAft>
                <a:spcPct val="0"/>
              </a:spcAft>
              <a:buClrTx/>
              <a:buSzTx/>
              <a:buFont typeface="Wingdings" panose="05000000000000000000" pitchFamily="2" charset="2"/>
              <a:buChar char="p"/>
              <a:defRPr/>
            </a:pPr>
            <a:r>
              <a:rPr kumimoji="0" lang="zh-CN" altLang="en-US" sz="1800" b="0" i="0" u="none" strike="noStrike" kern="1200" cap="none" spc="0" normalizeH="0" baseline="0" noProof="0" dirty="0">
                <a:ln>
                  <a:noFill/>
                </a:ln>
                <a:solidFill>
                  <a:schemeClr val="tx1"/>
                </a:solidFill>
                <a:effectLst/>
                <a:uLnTx/>
                <a:uFillTx/>
                <a:latin typeface="+mn-ea"/>
                <a:ea typeface="+mn-ea"/>
                <a:cs typeface="+mn-cs"/>
              </a:rPr>
              <a:t>提升直接融资比例，增加项目资本金，降低实体经济杠杆；完善储蓄转化投资机制，防范系统性风险。</a:t>
            </a:r>
            <a:endParaRPr kumimoji="0" lang="en-US" altLang="zh-CN" sz="1800" b="0" i="0" u="none" strike="noStrike" kern="1200" cap="none" spc="0" normalizeH="0" baseline="0" noProof="0" dirty="0">
              <a:ln>
                <a:noFill/>
              </a:ln>
              <a:solidFill>
                <a:schemeClr val="tx1"/>
              </a:solidFill>
              <a:effectLst/>
              <a:uLnTx/>
              <a:uFillTx/>
              <a:latin typeface="+mn-ea"/>
              <a:ea typeface="+mn-ea"/>
              <a:cs typeface="+mn-cs"/>
            </a:endParaRPr>
          </a:p>
        </p:txBody>
      </p:sp>
      <p:sp>
        <p:nvSpPr>
          <p:cNvPr id="2" name="矩形 1"/>
          <p:cNvSpPr/>
          <p:nvPr/>
        </p:nvSpPr>
        <p:spPr>
          <a:xfrm>
            <a:off x="857249" y="1925638"/>
            <a:ext cx="4364038" cy="338137"/>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600" b="1" i="0" u="none" strike="noStrike" kern="1200" cap="none" spc="0" normalizeH="0" baseline="0" noProof="0" dirty="0">
                <a:ln>
                  <a:noFill/>
                </a:ln>
                <a:solidFill>
                  <a:schemeClr val="tx1"/>
                </a:solidFill>
                <a:effectLst/>
                <a:uLnTx/>
                <a:uFillTx/>
                <a:latin typeface="+mn-ea"/>
                <a:ea typeface="+mn-ea"/>
                <a:cs typeface="+mn-cs"/>
              </a:rPr>
              <a:t>2015-2018</a:t>
            </a:r>
            <a:r>
              <a:rPr kumimoji="0" lang="zh-CN" altLang="en-US" sz="1600" b="1" i="0" u="none" strike="noStrike" kern="1200" cap="none" spc="0" normalizeH="0" baseline="0" noProof="0" dirty="0">
                <a:ln>
                  <a:noFill/>
                </a:ln>
                <a:solidFill>
                  <a:schemeClr val="tx1"/>
                </a:solidFill>
                <a:effectLst/>
                <a:uLnTx/>
                <a:uFillTx/>
                <a:latin typeface="+mn-ea"/>
                <a:ea typeface="+mn-ea"/>
                <a:cs typeface="+mn-cs"/>
              </a:rPr>
              <a:t>年湖南、湖北国有企业资产负债率</a:t>
            </a:r>
            <a:endParaRPr kumimoji="0" lang="en-US" altLang="zh-CN" sz="1600" b="1" i="0" u="none" strike="noStrike" kern="1200" cap="none" spc="0" normalizeH="0" baseline="0" noProof="0" dirty="0">
              <a:ln>
                <a:noFill/>
              </a:ln>
              <a:solidFill>
                <a:schemeClr val="tx1"/>
              </a:solidFill>
              <a:effectLst/>
              <a:uLnTx/>
              <a:uFillTx/>
              <a:latin typeface="+mn-ea"/>
              <a:ea typeface="+mn-ea"/>
              <a:cs typeface="+mn-cs"/>
            </a:endParaRPr>
          </a:p>
        </p:txBody>
      </p:sp>
      <p:sp>
        <p:nvSpPr>
          <p:cNvPr id="12" name="箭头: 右 11"/>
          <p:cNvSpPr/>
          <p:nvPr/>
        </p:nvSpPr>
        <p:spPr bwMode="auto">
          <a:xfrm>
            <a:off x="6188075" y="1857375"/>
            <a:ext cx="1035050" cy="403225"/>
          </a:xfrm>
          <a:prstGeom prst="rightArrow">
            <a:avLst/>
          </a:prstGeom>
          <a:solidFill>
            <a:schemeClr val="bg1">
              <a:lumMod val="75000"/>
            </a:schemeClr>
          </a:solidFill>
          <a:ln w="9525" cap="flat" cmpd="sng" algn="ctr">
            <a:noFill/>
            <a:prstDash val="solid"/>
            <a:round/>
            <a:headEnd type="none" w="med" len="med"/>
            <a:tailEnd type="none" w="med" len="med"/>
          </a:ln>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52230" name="组合 12"/>
          <p:cNvGrpSpPr/>
          <p:nvPr/>
        </p:nvGrpSpPr>
        <p:grpSpPr>
          <a:xfrm>
            <a:off x="7216775" y="1857375"/>
            <a:ext cx="4529138" cy="4416425"/>
            <a:chOff x="2993923" y="589936"/>
            <a:chExt cx="4853581" cy="4890156"/>
          </a:xfrm>
        </p:grpSpPr>
        <p:sp>
          <p:nvSpPr>
            <p:cNvPr id="14" name="圆角矩形 13"/>
            <p:cNvSpPr/>
            <p:nvPr/>
          </p:nvSpPr>
          <p:spPr>
            <a:xfrm>
              <a:off x="4276643" y="589936"/>
              <a:ext cx="2196275" cy="360346"/>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300" b="1" i="0" u="none" strike="noStrike" kern="1200" cap="none" spc="0" normalizeH="0" baseline="0" noProof="0" dirty="0">
                  <a:ln>
                    <a:noFill/>
                  </a:ln>
                  <a:solidFill>
                    <a:schemeClr val="bg1"/>
                  </a:solidFill>
                  <a:effectLst/>
                  <a:uLnTx/>
                  <a:uFillTx/>
                  <a:latin typeface="+mn-ea"/>
                  <a:ea typeface="+mn-ea"/>
                  <a:cs typeface="+mn-cs"/>
                </a:rPr>
                <a:t>国有控股企业负债高</a:t>
              </a:r>
            </a:p>
          </p:txBody>
        </p:sp>
        <p:sp>
          <p:nvSpPr>
            <p:cNvPr id="15" name="圆角矩形 14"/>
            <p:cNvSpPr/>
            <p:nvPr/>
          </p:nvSpPr>
          <p:spPr>
            <a:xfrm>
              <a:off x="2993923" y="1503984"/>
              <a:ext cx="2196275" cy="36034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300" b="1" i="0" u="none" strike="noStrike" kern="1200" cap="none" spc="0" normalizeH="0" baseline="0" noProof="0" dirty="0">
                  <a:ln>
                    <a:noFill/>
                  </a:ln>
                  <a:solidFill>
                    <a:schemeClr val="tx1"/>
                  </a:solidFill>
                  <a:effectLst/>
                  <a:uLnTx/>
                  <a:uFillTx/>
                  <a:latin typeface="+mn-ea"/>
                  <a:ea typeface="+mn-ea"/>
                  <a:cs typeface="+mn-cs"/>
                </a:rPr>
                <a:t>“降杠杆减负债”要求</a:t>
              </a:r>
            </a:p>
          </p:txBody>
        </p:sp>
        <p:sp>
          <p:nvSpPr>
            <p:cNvPr id="16" name="圆角矩形 15"/>
            <p:cNvSpPr/>
            <p:nvPr/>
          </p:nvSpPr>
          <p:spPr>
            <a:xfrm>
              <a:off x="2993923" y="2769589"/>
              <a:ext cx="2196275" cy="35683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300" b="1" i="0" u="none" strike="noStrike" kern="1200" cap="none" spc="0" normalizeH="0" baseline="0" noProof="0" dirty="0">
                  <a:ln>
                    <a:noFill/>
                  </a:ln>
                  <a:solidFill>
                    <a:schemeClr val="tx1"/>
                  </a:solidFill>
                  <a:effectLst/>
                  <a:uLnTx/>
                  <a:uFillTx/>
                  <a:latin typeface="+mn-ea"/>
                  <a:ea typeface="+mn-ea"/>
                  <a:cs typeface="+mn-cs"/>
                </a:rPr>
                <a:t>较难新增债务，投资受限</a:t>
              </a:r>
            </a:p>
          </p:txBody>
        </p:sp>
        <p:sp>
          <p:nvSpPr>
            <p:cNvPr id="17" name="圆角矩形 16"/>
            <p:cNvSpPr/>
            <p:nvPr/>
          </p:nvSpPr>
          <p:spPr>
            <a:xfrm>
              <a:off x="5639321" y="1503984"/>
              <a:ext cx="2196274" cy="36034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300" b="1" i="0" u="none" strike="noStrike" kern="1200" cap="none" spc="0" normalizeH="0" baseline="0" noProof="0" dirty="0">
                  <a:ln>
                    <a:noFill/>
                  </a:ln>
                  <a:solidFill>
                    <a:schemeClr val="tx1"/>
                  </a:solidFill>
                  <a:effectLst/>
                  <a:uLnTx/>
                  <a:uFillTx/>
                  <a:latin typeface="+mn-ea"/>
                  <a:ea typeface="+mn-ea"/>
                  <a:cs typeface="+mn-cs"/>
                </a:rPr>
                <a:t>地方政府债务较高</a:t>
              </a:r>
            </a:p>
          </p:txBody>
        </p:sp>
        <p:sp>
          <p:nvSpPr>
            <p:cNvPr id="18" name="圆角矩形 17"/>
            <p:cNvSpPr/>
            <p:nvPr/>
          </p:nvSpPr>
          <p:spPr>
            <a:xfrm>
              <a:off x="5639321" y="2723886"/>
              <a:ext cx="2196274" cy="36034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300" b="1" i="0" u="none" strike="noStrike" kern="1200" cap="none" spc="0" normalizeH="0" baseline="0" noProof="0" dirty="0">
                  <a:ln>
                    <a:noFill/>
                  </a:ln>
                  <a:solidFill>
                    <a:schemeClr val="tx1"/>
                  </a:solidFill>
                  <a:effectLst/>
                  <a:uLnTx/>
                  <a:uFillTx/>
                  <a:latin typeface="+mn-ea"/>
                  <a:ea typeface="+mn-ea"/>
                  <a:cs typeface="+mn-cs"/>
                </a:rPr>
                <a:t>系统性风险累积</a:t>
              </a:r>
            </a:p>
          </p:txBody>
        </p:sp>
        <p:sp>
          <p:nvSpPr>
            <p:cNvPr id="19" name="圆角矩形 18"/>
            <p:cNvSpPr/>
            <p:nvPr/>
          </p:nvSpPr>
          <p:spPr>
            <a:xfrm>
              <a:off x="4412740" y="3593990"/>
              <a:ext cx="2196275" cy="53963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300" b="1" i="0" u="none" strike="noStrike" kern="1200" cap="none" spc="0" normalizeH="0" baseline="0" noProof="0" dirty="0">
                  <a:ln>
                    <a:noFill/>
                  </a:ln>
                  <a:solidFill>
                    <a:schemeClr val="lt1"/>
                  </a:solidFill>
                  <a:effectLst/>
                  <a:uLnTx/>
                  <a:uFillTx/>
                  <a:latin typeface="+mn-ea"/>
                  <a:ea typeface="+mn-ea"/>
                  <a:cs typeface="+mn-cs"/>
                </a:rPr>
                <a:t>权益型公募</a:t>
              </a:r>
              <a:r>
                <a:rPr kumimoji="0" lang="en-US" altLang="zh-CN" sz="1300" b="1" i="0" u="none" strike="noStrike" kern="1200" cap="none" spc="0" normalizeH="0" baseline="0" noProof="0" dirty="0">
                  <a:ln>
                    <a:noFill/>
                  </a:ln>
                  <a:solidFill>
                    <a:schemeClr val="lt1"/>
                  </a:solidFill>
                  <a:effectLst/>
                  <a:uLnTx/>
                  <a:uFillTx/>
                  <a:latin typeface="+mn-ea"/>
                  <a:ea typeface="+mn-ea"/>
                  <a:cs typeface="+mn-cs"/>
                </a:rPr>
                <a:t>REITs</a:t>
              </a:r>
              <a:endParaRPr kumimoji="0" lang="zh-CN" altLang="en-US" sz="1300" b="1" i="0" u="none" strike="noStrike" kern="1200" cap="none" spc="0" normalizeH="0" baseline="0" noProof="0" dirty="0">
                <a:ln>
                  <a:noFill/>
                </a:ln>
                <a:solidFill>
                  <a:schemeClr val="lt1"/>
                </a:solidFill>
                <a:effectLst/>
                <a:uLnTx/>
                <a:uFillTx/>
                <a:latin typeface="+mn-ea"/>
                <a:ea typeface="+mn-ea"/>
                <a:cs typeface="+mn-cs"/>
              </a:endParaRPr>
            </a:p>
          </p:txBody>
        </p:sp>
        <p:sp>
          <p:nvSpPr>
            <p:cNvPr id="20" name="圆角矩形 19"/>
            <p:cNvSpPr/>
            <p:nvPr/>
          </p:nvSpPr>
          <p:spPr>
            <a:xfrm>
              <a:off x="2993923" y="4508038"/>
              <a:ext cx="2196275" cy="97205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300" b="1" i="0" u="none" strike="noStrike" kern="1200" cap="none" spc="0" normalizeH="0" baseline="0" noProof="0" dirty="0">
                  <a:ln>
                    <a:noFill/>
                  </a:ln>
                  <a:solidFill>
                    <a:schemeClr val="tx1"/>
                  </a:solidFill>
                  <a:effectLst/>
                  <a:uLnTx/>
                  <a:uFillTx/>
                  <a:latin typeface="+mn-ea"/>
                  <a:ea typeface="+mn-ea"/>
                  <a:cs typeface="+mn-cs"/>
                </a:rPr>
                <a:t>弥补新的基础设施投资资金不足，提升再投资能力</a:t>
              </a:r>
            </a:p>
          </p:txBody>
        </p:sp>
        <p:sp>
          <p:nvSpPr>
            <p:cNvPr id="21" name="圆角矩形 20"/>
            <p:cNvSpPr/>
            <p:nvPr/>
          </p:nvSpPr>
          <p:spPr>
            <a:xfrm>
              <a:off x="5639321" y="4508038"/>
              <a:ext cx="2196274" cy="97205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300" b="1" i="0" u="none" strike="noStrike" kern="1200" cap="none" spc="0" normalizeH="0" baseline="0" noProof="0" dirty="0">
                  <a:ln>
                    <a:noFill/>
                  </a:ln>
                  <a:solidFill>
                    <a:schemeClr val="tx1"/>
                  </a:solidFill>
                  <a:effectLst/>
                  <a:uLnTx/>
                  <a:uFillTx/>
                  <a:latin typeface="+mn-ea"/>
                  <a:ea typeface="+mn-ea"/>
                  <a:cs typeface="+mn-cs"/>
                </a:rPr>
                <a:t>提升直接融资比例，增加项目公司资本金，降低实体经济杠杆，有助于防范系统性金融风险</a:t>
              </a:r>
            </a:p>
          </p:txBody>
        </p:sp>
        <p:cxnSp>
          <p:nvCxnSpPr>
            <p:cNvPr id="22" name="直接箭头连接符 21"/>
            <p:cNvCxnSpPr>
              <a:stCxn id="14" idx="2"/>
              <a:endCxn id="15" idx="0"/>
            </p:cNvCxnSpPr>
            <p:nvPr/>
          </p:nvCxnSpPr>
          <p:spPr>
            <a:xfrm flipH="1">
              <a:off x="4091210" y="950282"/>
              <a:ext cx="1284421" cy="5537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直接箭头连接符 22"/>
            <p:cNvCxnSpPr>
              <a:stCxn id="15" idx="2"/>
              <a:endCxn id="16" idx="0"/>
            </p:cNvCxnSpPr>
            <p:nvPr/>
          </p:nvCxnSpPr>
          <p:spPr>
            <a:xfrm>
              <a:off x="4091210" y="1864330"/>
              <a:ext cx="0" cy="9052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直接箭头连接符 21"/>
            <p:cNvCxnSpPr>
              <a:stCxn id="20" idx="1"/>
              <a:endCxn id="16" idx="1"/>
            </p:cNvCxnSpPr>
            <p:nvPr/>
          </p:nvCxnSpPr>
          <p:spPr>
            <a:xfrm rot="10800000">
              <a:off x="2993923" y="2948883"/>
              <a:ext cx="11909" cy="2046061"/>
            </a:xfrm>
            <a:prstGeom prst="bentConnector3">
              <a:avLst>
                <a:gd name="adj1" fmla="val 1800000"/>
              </a:avLst>
            </a:prstGeom>
            <a:ln>
              <a:tailEnd type="triangle"/>
            </a:ln>
          </p:spPr>
          <p:style>
            <a:lnRef idx="1">
              <a:schemeClr val="dk1"/>
            </a:lnRef>
            <a:fillRef idx="0">
              <a:schemeClr val="dk1"/>
            </a:fillRef>
            <a:effectRef idx="0">
              <a:schemeClr val="dk1"/>
            </a:effectRef>
            <a:fontRef idx="minor">
              <a:schemeClr val="tx1"/>
            </a:fontRef>
          </p:style>
        </p:cxnSp>
        <p:cxnSp>
          <p:nvCxnSpPr>
            <p:cNvPr id="25" name="直接箭头连接符 24"/>
            <p:cNvCxnSpPr>
              <a:stCxn id="14" idx="2"/>
              <a:endCxn id="17" idx="0"/>
            </p:cNvCxnSpPr>
            <p:nvPr/>
          </p:nvCxnSpPr>
          <p:spPr>
            <a:xfrm>
              <a:off x="5375631" y="950282"/>
              <a:ext cx="1360976" cy="5537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直接箭头连接符 25"/>
            <p:cNvCxnSpPr>
              <a:stCxn id="19" idx="2"/>
              <a:endCxn id="21" idx="0"/>
            </p:cNvCxnSpPr>
            <p:nvPr/>
          </p:nvCxnSpPr>
          <p:spPr>
            <a:xfrm>
              <a:off x="5510028" y="4133629"/>
              <a:ext cx="1226579" cy="3744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直接箭头连接符 26"/>
            <p:cNvCxnSpPr>
              <a:stCxn id="18" idx="2"/>
              <a:endCxn id="19" idx="0"/>
            </p:cNvCxnSpPr>
            <p:nvPr/>
          </p:nvCxnSpPr>
          <p:spPr>
            <a:xfrm flipH="1">
              <a:off x="5510028" y="3084233"/>
              <a:ext cx="1226579" cy="5097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直接箭头连接符 27"/>
            <p:cNvCxnSpPr>
              <a:stCxn id="17" idx="2"/>
              <a:endCxn id="18" idx="0"/>
            </p:cNvCxnSpPr>
            <p:nvPr/>
          </p:nvCxnSpPr>
          <p:spPr>
            <a:xfrm>
              <a:off x="6736607" y="1864330"/>
              <a:ext cx="0" cy="8595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直接箭头连接符 28"/>
            <p:cNvCxnSpPr>
              <a:stCxn id="19" idx="2"/>
              <a:endCxn id="20" idx="0"/>
            </p:cNvCxnSpPr>
            <p:nvPr/>
          </p:nvCxnSpPr>
          <p:spPr>
            <a:xfrm flipH="1">
              <a:off x="4091210" y="4133629"/>
              <a:ext cx="1418817" cy="3744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直接箭头连接符 29"/>
            <p:cNvCxnSpPr>
              <a:stCxn id="16" idx="2"/>
              <a:endCxn id="19" idx="0"/>
            </p:cNvCxnSpPr>
            <p:nvPr/>
          </p:nvCxnSpPr>
          <p:spPr>
            <a:xfrm>
              <a:off x="4091210" y="3126419"/>
              <a:ext cx="1418817" cy="4675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直接箭头连接符 21"/>
            <p:cNvCxnSpPr>
              <a:stCxn id="21" idx="3"/>
              <a:endCxn id="18" idx="3"/>
            </p:cNvCxnSpPr>
            <p:nvPr/>
          </p:nvCxnSpPr>
          <p:spPr>
            <a:xfrm flipV="1">
              <a:off x="7835595" y="2904939"/>
              <a:ext cx="11909" cy="2090005"/>
            </a:xfrm>
            <a:prstGeom prst="bentConnector3">
              <a:avLst>
                <a:gd name="adj1" fmla="val 1800000"/>
              </a:avLst>
            </a:prstGeom>
            <a:ln>
              <a:tailEnd type="triangle"/>
            </a:ln>
          </p:spPr>
          <p:style>
            <a:lnRef idx="1">
              <a:schemeClr val="dk1"/>
            </a:lnRef>
            <a:fillRef idx="0">
              <a:schemeClr val="dk1"/>
            </a:fillRef>
            <a:effectRef idx="0">
              <a:schemeClr val="dk1"/>
            </a:effectRef>
            <a:fontRef idx="minor">
              <a:schemeClr val="tx1"/>
            </a:fontRef>
          </p:style>
        </p:cxnSp>
      </p:grpSp>
      <p:sp>
        <p:nvSpPr>
          <p:cNvPr id="52231" name="灯片编号占位符 27"/>
          <p:cNvSpPr>
            <a:spLocks noGrp="1"/>
          </p:cNvSpPr>
          <p:nvPr/>
        </p:nvSpPr>
        <p:spPr>
          <a:xfrm>
            <a:off x="11509375" y="6554788"/>
            <a:ext cx="584200" cy="365125"/>
          </a:xfrm>
          <a:prstGeom prst="rect">
            <a:avLst/>
          </a:prstGeom>
          <a:noFill/>
          <a:ln w="9525">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fld id="{9A0DB2DC-4C9A-4742-B13C-FB6460FD3503}" type="slidenum">
              <a:rPr lang="zh-CN" altLang="zh-CN" sz="1400" b="1" dirty="0">
                <a:solidFill>
                  <a:srgbClr val="FFFFFF"/>
                </a:solidFill>
                <a:latin typeface="Arial" panose="020B0604020202020204" pitchFamily="34" charset="0"/>
                <a:ea typeface="宋体" panose="02010600030101010101" pitchFamily="2" charset="-122"/>
              </a:rPr>
              <a:t>42</a:t>
            </a:fld>
            <a:endParaRPr lang="zh-CN" altLang="zh-CN" sz="1400" b="1" dirty="0">
              <a:solidFill>
                <a:srgbClr val="FFFFFF"/>
              </a:solidFill>
              <a:latin typeface="Arial" panose="020B0604020202020204" pitchFamily="34" charset="0"/>
              <a:ea typeface="宋体" panose="02010600030101010101" pitchFamily="2" charset="-122"/>
            </a:endParaRPr>
          </a:p>
        </p:txBody>
      </p:sp>
      <p:graphicFrame>
        <p:nvGraphicFramePr>
          <p:cNvPr id="32" name="图表 31">
            <a:extLst>
              <a:ext uri="{FF2B5EF4-FFF2-40B4-BE49-F238E27FC236}">
                <a16:creationId xmlns:a16="http://schemas.microsoft.com/office/drawing/2014/main" id="{333862A8-B035-4CF7-B5F4-A0E135C21F79}"/>
              </a:ext>
            </a:extLst>
          </p:cNvPr>
          <p:cNvGraphicFramePr/>
          <p:nvPr>
            <p:extLst>
              <p:ext uri="{D42A27DB-BD31-4B8C-83A1-F6EECF244321}">
                <p14:modId xmlns:p14="http://schemas.microsoft.com/office/powerpoint/2010/main" val="2615501139"/>
              </p:ext>
            </p:extLst>
          </p:nvPr>
        </p:nvGraphicFramePr>
        <p:xfrm>
          <a:off x="653256" y="2568575"/>
          <a:ext cx="5329238" cy="35861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文本框 4"/>
          <p:cNvSpPr txBox="1"/>
          <p:nvPr/>
        </p:nvSpPr>
        <p:spPr>
          <a:xfrm>
            <a:off x="9986963" y="6483350"/>
            <a:ext cx="5362575" cy="27622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r>
              <a:rPr lang="zh-CN" altLang="en-US" sz="1200" b="1" dirty="0">
                <a:latin typeface="Arial" panose="020B0604020202020204" pitchFamily="34" charset="0"/>
                <a:sym typeface="+mn-lt"/>
              </a:rPr>
              <a:t>注：资料来源于公开信息整理</a:t>
            </a:r>
          </a:p>
        </p:txBody>
      </p:sp>
      <p:sp>
        <p:nvSpPr>
          <p:cNvPr id="6" name="矩形 5"/>
          <p:cNvSpPr/>
          <p:nvPr/>
        </p:nvSpPr>
        <p:spPr>
          <a:xfrm>
            <a:off x="293688" y="260350"/>
            <a:ext cx="7759240"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mn-ea"/>
                <a:ea typeface="+mn-ea"/>
                <a:cs typeface="+mn-ea"/>
                <a:sym typeface="+mn-lt"/>
              </a:rPr>
              <a:t>1.5 </a:t>
            </a:r>
            <a:r>
              <a:rPr kumimoji="0" lang="zh-CN" altLang="en-US" sz="3200" b="1" i="0" u="none" strike="noStrike" kern="1200" cap="none" spc="0" normalizeH="0" baseline="0" noProof="0" dirty="0">
                <a:ln>
                  <a:noFill/>
                </a:ln>
                <a:solidFill>
                  <a:prstClr val="black"/>
                </a:solidFill>
                <a:effectLst/>
                <a:uLnTx/>
                <a:uFillTx/>
                <a:latin typeface="+mn-ea"/>
                <a:ea typeface="+mn-ea"/>
                <a:cs typeface="+mn-ea"/>
                <a:sym typeface="+mn-lt"/>
              </a:rPr>
              <a:t>借力公募</a:t>
            </a:r>
            <a:r>
              <a:rPr kumimoji="0" lang="en-US" altLang="zh-CN" sz="3200" b="1" i="0" u="none" strike="noStrike" kern="1200" cap="none" spc="0" normalizeH="0" baseline="0" noProof="0" dirty="0">
                <a:ln>
                  <a:noFill/>
                </a:ln>
                <a:solidFill>
                  <a:prstClr val="black"/>
                </a:solidFill>
                <a:effectLst/>
                <a:uLnTx/>
                <a:uFillTx/>
                <a:latin typeface="+mn-ea"/>
                <a:ea typeface="+mn-ea"/>
                <a:cs typeface="+mn-ea"/>
                <a:sym typeface="+mn-lt"/>
              </a:rPr>
              <a:t>REITs</a:t>
            </a:r>
            <a:r>
              <a:rPr kumimoji="0" lang="zh-CN" altLang="en-US" sz="3200" b="1" i="0" u="none" strike="noStrike" kern="1200" cap="none" spc="0" normalizeH="0" baseline="0" noProof="0" dirty="0">
                <a:ln>
                  <a:noFill/>
                </a:ln>
                <a:solidFill>
                  <a:prstClr val="black"/>
                </a:solidFill>
                <a:effectLst/>
                <a:uLnTx/>
                <a:uFillTx/>
                <a:latin typeface="+mn-ea"/>
                <a:ea typeface="+mn-ea"/>
                <a:cs typeface="+mn-ea"/>
                <a:sym typeface="+mn-lt"/>
              </a:rPr>
              <a:t>，抢抓新基建历史机遇</a:t>
            </a:r>
          </a:p>
        </p:txBody>
      </p:sp>
      <p:grpSp>
        <p:nvGrpSpPr>
          <p:cNvPr id="53252" name="组合 16"/>
          <p:cNvGrpSpPr/>
          <p:nvPr/>
        </p:nvGrpSpPr>
        <p:grpSpPr>
          <a:xfrm>
            <a:off x="754063" y="1538288"/>
            <a:ext cx="10683875" cy="4667250"/>
            <a:chOff x="343896" y="1234502"/>
            <a:chExt cx="10684151" cy="4668499"/>
          </a:xfrm>
        </p:grpSpPr>
        <p:sp>
          <p:nvSpPr>
            <p:cNvPr id="10" name="矩形 9"/>
            <p:cNvSpPr/>
            <p:nvPr/>
          </p:nvSpPr>
          <p:spPr>
            <a:xfrm>
              <a:off x="343896" y="3101902"/>
              <a:ext cx="1639929" cy="584356"/>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zh-CN" sz="1600" b="1" i="0" u="none" strike="noStrike" kern="1200" cap="none" spc="55" normalizeH="0" baseline="0" noProof="0" dirty="0">
                  <a:ln>
                    <a:noFill/>
                  </a:ln>
                  <a:solidFill>
                    <a:srgbClr val="C00000"/>
                  </a:solidFill>
                  <a:effectLst/>
                  <a:uLnTx/>
                  <a:uFillTx/>
                  <a:latin typeface="Arial" panose="020B0604020202020204" pitchFamily="34" charset="0"/>
                  <a:ea typeface="微软雅黑" panose="020B0503020204020204" pitchFamily="34" charset="-122"/>
                  <a:cs typeface="Arial" panose="020B0604020202020204" pitchFamily="34" charset="0"/>
                </a:rPr>
                <a:t>盘活存量资产支持新基建</a:t>
              </a:r>
              <a:endParaRPr kumimoji="0" lang="zh-CN" altLang="en-US" sz="1600" b="1" i="0" u="none" strike="noStrike" kern="120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2" name="矩形 11"/>
            <p:cNvSpPr/>
            <p:nvPr/>
          </p:nvSpPr>
          <p:spPr>
            <a:xfrm>
              <a:off x="4931890" y="4599314"/>
              <a:ext cx="6096157" cy="1303687"/>
            </a:xfrm>
            <a:prstGeom prst="rect">
              <a:avLst/>
            </a:prstGeom>
            <a:ln w="28575">
              <a:solidFill>
                <a:schemeClr val="accent1">
                  <a:lumMod val="50000"/>
                </a:schemeClr>
              </a:solidFill>
              <a:prstDash val="sysDash"/>
            </a:ln>
          </p:spPr>
          <p:txBody>
            <a:bodyPr>
              <a:spAutoFit/>
            </a:bodyPr>
            <a:lstStyle/>
            <a:p>
              <a:pPr marL="285750" marR="0" lvl="0" indent="-285750" algn="l" defTabSz="914400" rtl="0" eaLnBrk="0" fontAlgn="base" latinLnBrk="0" hangingPunct="0">
                <a:lnSpc>
                  <a:spcPct val="126000"/>
                </a:lnSpc>
                <a:spcBef>
                  <a:spcPct val="0"/>
                </a:spcBef>
                <a:spcAft>
                  <a:spcPct val="0"/>
                </a:spcAft>
                <a:buClrTx/>
                <a:buSzTx/>
                <a:buFont typeface="Arial" panose="020B0604020202020204" pitchFamily="34" charset="0"/>
                <a:buChar char="•"/>
                <a:defRPr/>
              </a:pPr>
              <a:r>
                <a:rPr kumimoji="0" lang="en-US" altLang="zh-CN" sz="1600" b="1" i="1"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2020</a:t>
              </a:r>
              <a:r>
                <a:rPr kumimoji="0" lang="zh-CN" altLang="en-US" sz="1600" b="1" i="1"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年</a:t>
              </a:r>
              <a:r>
                <a:rPr kumimoji="0" lang="en-US" altLang="zh-CN" sz="1600" b="1" i="1"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4</a:t>
              </a:r>
              <a:r>
                <a:rPr kumimoji="0" lang="zh-CN" altLang="en-US" sz="1600" b="1" i="1"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月</a:t>
              </a:r>
              <a:r>
                <a:rPr kumimoji="0" lang="en-US" altLang="zh-CN" sz="1600" b="1" i="1"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30</a:t>
              </a:r>
              <a:r>
                <a:rPr kumimoji="0" lang="zh-CN" altLang="en-US" sz="1600" b="1" i="1"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日，</a:t>
              </a:r>
              <a:r>
                <a:rPr kumimoji="0" lang="zh-CN" altLang="en-US" sz="1600" b="0" i="1"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中国证监会、国家发展改革委联合颁布</a:t>
              </a:r>
              <a:r>
                <a:rPr kumimoji="0" lang="en-US" altLang="zh-CN" sz="1600" b="0" i="1"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zh-CN" altLang="en-US" sz="1600" b="0" i="1"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通知</a:t>
              </a:r>
              <a:r>
                <a:rPr kumimoji="0" lang="en-US" altLang="zh-CN" sz="1600" b="0" i="1"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zh-CN" altLang="en-US" sz="1600" b="0" i="1"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以及</a:t>
              </a:r>
              <a:r>
                <a:rPr kumimoji="0" lang="en-US" altLang="zh-CN" sz="1600" b="0" i="1"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zh-CN" altLang="en-US" sz="1600" b="0" i="1"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指引</a:t>
              </a:r>
              <a:r>
                <a:rPr kumimoji="0" lang="en-US" altLang="zh-CN" sz="1600" b="0" i="1"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zh-CN" altLang="en-US" sz="1600" b="0" i="1"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，鼓励信息网络等新型基础设施，以及国家战略性新兴产业集群、高科技产业园区、特色产业园区等开展基础设施</a:t>
              </a:r>
              <a:r>
                <a:rPr kumimoji="0" lang="en-US" altLang="zh-CN" sz="1600" b="0" i="1"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REITs</a:t>
              </a:r>
              <a:r>
                <a:rPr kumimoji="0" lang="zh-CN" altLang="en-US" sz="1600" b="0" i="1"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试点。</a:t>
              </a:r>
            </a:p>
          </p:txBody>
        </p:sp>
        <p:sp>
          <p:nvSpPr>
            <p:cNvPr id="53257" name="矩形 12"/>
            <p:cNvSpPr/>
            <p:nvPr/>
          </p:nvSpPr>
          <p:spPr>
            <a:xfrm>
              <a:off x="4932047" y="1234502"/>
              <a:ext cx="6096000" cy="2564485"/>
            </a:xfrm>
            <a:prstGeom prst="rect">
              <a:avLst/>
            </a:prstGeom>
            <a:noFill/>
            <a:ln w="28575" cap="flat" cmpd="sng">
              <a:solidFill>
                <a:srgbClr val="C00000"/>
              </a:solidFill>
              <a:prstDash val="sysDash"/>
              <a:miter/>
              <a:headEnd type="none" w="med" len="med"/>
              <a:tailEnd type="none" w="med" len="med"/>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285750" lvl="0" indent="-285750" defTabSz="914400">
                <a:lnSpc>
                  <a:spcPct val="125000"/>
                </a:lnSpc>
                <a:spcBef>
                  <a:spcPct val="0"/>
                </a:spcBef>
              </a:pPr>
              <a:r>
                <a:rPr lang="en-US" altLang="zh-CN" sz="1600" b="1" i="1" dirty="0">
                  <a:latin typeface="Arial" panose="020B0604020202020204" pitchFamily="34" charset="0"/>
                  <a:cs typeface="Arial" panose="020B0604020202020204" pitchFamily="34" charset="0"/>
                </a:rPr>
                <a:t>2020</a:t>
              </a:r>
              <a:r>
                <a:rPr lang="zh-CN" altLang="en-US" sz="1600" b="1" i="1" dirty="0">
                  <a:latin typeface="Arial" panose="020B0604020202020204" pitchFamily="34" charset="0"/>
                  <a:cs typeface="Arial" panose="020B0604020202020204" pitchFamily="34" charset="0"/>
                </a:rPr>
                <a:t>年</a:t>
              </a:r>
              <a:r>
                <a:rPr lang="en-US" altLang="zh-CN" sz="1600" b="1" i="1" dirty="0">
                  <a:latin typeface="Arial" panose="020B0604020202020204" pitchFamily="34" charset="0"/>
                  <a:cs typeface="Arial" panose="020B0604020202020204" pitchFamily="34" charset="0"/>
                </a:rPr>
                <a:t>2</a:t>
              </a:r>
              <a:r>
                <a:rPr lang="zh-CN" altLang="en-US" sz="1600" b="1" i="1" dirty="0">
                  <a:latin typeface="Arial" panose="020B0604020202020204" pitchFamily="34" charset="0"/>
                  <a:cs typeface="Arial" panose="020B0604020202020204" pitchFamily="34" charset="0"/>
                </a:rPr>
                <a:t>月</a:t>
              </a:r>
              <a:r>
                <a:rPr lang="en-US" altLang="zh-CN" sz="1600" b="1" i="1" dirty="0">
                  <a:latin typeface="Arial" panose="020B0604020202020204" pitchFamily="34" charset="0"/>
                  <a:cs typeface="Arial" panose="020B0604020202020204" pitchFamily="34" charset="0"/>
                </a:rPr>
                <a:t>14</a:t>
              </a:r>
              <a:r>
                <a:rPr lang="zh-CN" altLang="en-US" sz="1600" b="1" i="1" dirty="0">
                  <a:latin typeface="Arial" panose="020B0604020202020204" pitchFamily="34" charset="0"/>
                  <a:cs typeface="Arial" panose="020B0604020202020204" pitchFamily="34" charset="0"/>
                </a:rPr>
                <a:t>日，</a:t>
              </a:r>
              <a:r>
                <a:rPr lang="zh-CN" altLang="en-US" sz="1600" i="1" dirty="0">
                  <a:latin typeface="Arial" panose="020B0604020202020204" pitchFamily="34" charset="0"/>
                  <a:cs typeface="Arial" panose="020B0604020202020204" pitchFamily="34" charset="0"/>
                </a:rPr>
                <a:t>中央全面深化改革委员会第十二次会议指出，“基础设施是经济社会发展的重要支撑，要以整体优化、协同融合为导向，统筹存量和增量、传统和新型基础设施发展，打造集约高效、经济适用、智能绿色、安全可靠的现代化基础设施体系”。</a:t>
              </a:r>
            </a:p>
            <a:p>
              <a:pPr marL="285750" lvl="0" indent="-285750" defTabSz="914400">
                <a:lnSpc>
                  <a:spcPct val="125000"/>
                </a:lnSpc>
                <a:spcBef>
                  <a:spcPct val="0"/>
                </a:spcBef>
              </a:pPr>
              <a:r>
                <a:rPr lang="en-US" altLang="zh-CN" sz="1600" b="1" i="1" dirty="0">
                  <a:latin typeface="Arial" panose="020B0604020202020204" pitchFamily="34" charset="0"/>
                  <a:cs typeface="Arial" panose="020B0604020202020204" pitchFamily="34" charset="0"/>
                </a:rPr>
                <a:t>2020</a:t>
              </a:r>
              <a:r>
                <a:rPr lang="zh-CN" altLang="en-US" sz="1600" b="1" i="1" dirty="0">
                  <a:latin typeface="Arial" panose="020B0604020202020204" pitchFamily="34" charset="0"/>
                  <a:cs typeface="Arial" panose="020B0604020202020204" pitchFamily="34" charset="0"/>
                </a:rPr>
                <a:t>年</a:t>
              </a:r>
              <a:r>
                <a:rPr lang="en-US" altLang="zh-CN" sz="1600" b="1" i="1" dirty="0">
                  <a:latin typeface="Arial" panose="020B0604020202020204" pitchFamily="34" charset="0"/>
                  <a:cs typeface="Arial" panose="020B0604020202020204" pitchFamily="34" charset="0"/>
                </a:rPr>
                <a:t>4</a:t>
              </a:r>
              <a:r>
                <a:rPr lang="zh-CN" altLang="en-US" sz="1600" b="1" i="1" dirty="0">
                  <a:latin typeface="Arial" panose="020B0604020202020204" pitchFamily="34" charset="0"/>
                  <a:cs typeface="Arial" panose="020B0604020202020204" pitchFamily="34" charset="0"/>
                </a:rPr>
                <a:t>月</a:t>
              </a:r>
              <a:r>
                <a:rPr lang="en-US" altLang="zh-CN" sz="1600" b="1" i="1" dirty="0">
                  <a:latin typeface="Arial" panose="020B0604020202020204" pitchFamily="34" charset="0"/>
                  <a:cs typeface="Arial" panose="020B0604020202020204" pitchFamily="34" charset="0"/>
                </a:rPr>
                <a:t>20</a:t>
              </a:r>
              <a:r>
                <a:rPr lang="zh-CN" altLang="en-US" sz="1600" b="1" i="1" dirty="0">
                  <a:latin typeface="Arial" panose="020B0604020202020204" pitchFamily="34" charset="0"/>
                  <a:cs typeface="Arial" panose="020B0604020202020204" pitchFamily="34" charset="0"/>
                </a:rPr>
                <a:t>日，</a:t>
              </a:r>
              <a:r>
                <a:rPr lang="zh-CN" altLang="en-US" sz="1600" i="1" dirty="0">
                  <a:latin typeface="Arial" panose="020B0604020202020204" pitchFamily="34" charset="0"/>
                  <a:cs typeface="Arial" panose="020B0604020202020204" pitchFamily="34" charset="0"/>
                </a:rPr>
                <a:t>国家发改委创新和高技术发展司司长伍浩在国家发改委新闻发布会上表示，新基建包括信息基础设施、融合基础设施和创新基础设施三方面。</a:t>
              </a:r>
              <a:endParaRPr lang="zh-CN" altLang="en-US" sz="1600" i="1" dirty="0">
                <a:latin typeface="Arial" panose="020B0604020202020204" pitchFamily="34" charset="0"/>
                <a:ea typeface="Arial" panose="020B0604020202020204" pitchFamily="34" charset="0"/>
              </a:endParaRPr>
            </a:p>
          </p:txBody>
        </p:sp>
        <p:sp>
          <p:nvSpPr>
            <p:cNvPr id="14" name="虚尾箭头 12"/>
            <p:cNvSpPr/>
            <p:nvPr/>
          </p:nvSpPr>
          <p:spPr>
            <a:xfrm rot="5400000">
              <a:off x="1667701" y="3016264"/>
              <a:ext cx="1687964" cy="912836"/>
            </a:xfrm>
            <a:prstGeom prst="striped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Arial" panose="020B0604020202020204" pitchFamily="34" charset="0"/>
                <a:ea typeface="+mn-ea"/>
                <a:cs typeface="Arial" panose="020B0604020202020204" pitchFamily="34" charset="0"/>
              </a:endParaRPr>
            </a:p>
          </p:txBody>
        </p:sp>
        <p:sp>
          <p:nvSpPr>
            <p:cNvPr id="15" name="圆角矩形 13"/>
            <p:cNvSpPr/>
            <p:nvPr/>
          </p:nvSpPr>
          <p:spPr>
            <a:xfrm>
              <a:off x="1012250" y="1567966"/>
              <a:ext cx="2895675" cy="68121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zh-CN" sz="1800" b="1" i="0" u="none" strike="noStrike" kern="1200" cap="none" spc="55"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大力倡导和发展新基建</a:t>
              </a:r>
              <a:endParaRPr kumimoji="0" lang="zh-CN" altLang="en-US"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16" name="圆角矩形 14"/>
            <p:cNvSpPr/>
            <p:nvPr/>
          </p:nvSpPr>
          <p:spPr>
            <a:xfrm>
              <a:off x="1012250" y="4799393"/>
              <a:ext cx="2895675" cy="662165"/>
            </a:xfrm>
            <a:prstGeom prst="round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55"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推行基础设施</a:t>
              </a:r>
              <a:r>
                <a:rPr kumimoji="0" lang="en-US" altLang="zh-CN" sz="1800" b="1" i="0" u="none" strike="noStrike" kern="1200" cap="none" spc="55"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REITs</a:t>
              </a:r>
              <a:endParaRPr kumimoji="0" lang="zh-CN" altLang="en-US"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pSp>
      <p:sp>
        <p:nvSpPr>
          <p:cNvPr id="19" name="矩形 18"/>
          <p:cNvSpPr/>
          <p:nvPr/>
        </p:nvSpPr>
        <p:spPr>
          <a:xfrm>
            <a:off x="439738" y="844550"/>
            <a:ext cx="11752263" cy="415925"/>
          </a:xfrm>
          <a:prstGeom prst="rect">
            <a:avLst/>
          </a:prstGeom>
        </p:spPr>
        <p:txBody>
          <a:bodyPr>
            <a:spAutoFit/>
          </a:bodyPr>
          <a:lstStyle/>
          <a:p>
            <a:pPr marL="285750" marR="0" lvl="0" indent="-285750" algn="just" defTabSz="914400" rtl="0" eaLnBrk="0" fontAlgn="base" latinLnBrk="0" hangingPunct="0">
              <a:lnSpc>
                <a:spcPts val="2800"/>
              </a:lnSpc>
              <a:spcBef>
                <a:spcPct val="0"/>
              </a:spcBef>
              <a:spcAft>
                <a:spcPct val="0"/>
              </a:spcAft>
              <a:buClrTx/>
              <a:buSzTx/>
              <a:buFont typeface="Wingdings" panose="05000000000000000000" pitchFamily="2" charset="2"/>
              <a:buChar char="p"/>
              <a:defRPr/>
            </a:pPr>
            <a:r>
              <a:rPr kumimoji="0" lang="zh-CN" altLang="en-US" sz="1800" b="0" i="0" u="none" strike="noStrike" kern="1200" cap="none" spc="0" normalizeH="0" baseline="0" noProof="0" dirty="0">
                <a:ln>
                  <a:noFill/>
                </a:ln>
                <a:solidFill>
                  <a:schemeClr val="tx1"/>
                </a:solidFill>
                <a:effectLst/>
                <a:uLnTx/>
                <a:uFillTx/>
                <a:latin typeface="+mn-ea"/>
                <a:ea typeface="+mn-ea"/>
                <a:cs typeface="+mn-cs"/>
              </a:rPr>
              <a:t>新基建概念明确后，中国证监会、国家发展改革委联合颁布</a:t>
            </a:r>
            <a:r>
              <a:rPr kumimoji="0" lang="en-US" altLang="zh-CN" sz="1800" b="0" i="0" u="none" strike="noStrike" kern="1200" cap="none" spc="0" normalizeH="0" baseline="0" noProof="0" dirty="0">
                <a:ln>
                  <a:noFill/>
                </a:ln>
                <a:solidFill>
                  <a:schemeClr val="tx1"/>
                </a:solidFill>
                <a:effectLst/>
                <a:uLnTx/>
                <a:uFillTx/>
                <a:latin typeface="+mn-ea"/>
                <a:ea typeface="+mn-ea"/>
                <a:cs typeface="+mn-cs"/>
              </a:rPr>
              <a:t>《</a:t>
            </a:r>
            <a:r>
              <a:rPr kumimoji="0" lang="zh-CN" altLang="en-US" sz="1800" b="0" i="0" u="none" strike="noStrike" kern="1200" cap="none" spc="0" normalizeH="0" baseline="0" noProof="0" dirty="0">
                <a:ln>
                  <a:noFill/>
                </a:ln>
                <a:solidFill>
                  <a:schemeClr val="tx1"/>
                </a:solidFill>
                <a:effectLst/>
                <a:uLnTx/>
                <a:uFillTx/>
                <a:latin typeface="+mn-ea"/>
                <a:ea typeface="+mn-ea"/>
                <a:cs typeface="+mn-cs"/>
              </a:rPr>
              <a:t>通知</a:t>
            </a:r>
            <a:r>
              <a:rPr kumimoji="0" lang="en-US" altLang="zh-CN" sz="1800" b="0" i="0" u="none" strike="noStrike" kern="1200" cap="none" spc="0" normalizeH="0" baseline="0" noProof="0" dirty="0">
                <a:ln>
                  <a:noFill/>
                </a:ln>
                <a:solidFill>
                  <a:schemeClr val="tx1"/>
                </a:solidFill>
                <a:effectLst/>
                <a:uLnTx/>
                <a:uFillTx/>
                <a:latin typeface="+mn-ea"/>
                <a:ea typeface="+mn-ea"/>
                <a:cs typeface="+mn-cs"/>
              </a:rPr>
              <a:t>》</a:t>
            </a:r>
            <a:r>
              <a:rPr kumimoji="0" lang="zh-CN" altLang="en-US" sz="1800" b="0" i="0" u="none" strike="noStrike" kern="1200" cap="none" spc="0" normalizeH="0" baseline="0" noProof="0" dirty="0">
                <a:ln>
                  <a:noFill/>
                </a:ln>
                <a:solidFill>
                  <a:schemeClr val="tx1"/>
                </a:solidFill>
                <a:effectLst/>
                <a:uLnTx/>
                <a:uFillTx/>
                <a:latin typeface="+mn-ea"/>
                <a:ea typeface="+mn-ea"/>
                <a:cs typeface="+mn-cs"/>
              </a:rPr>
              <a:t>以及</a:t>
            </a:r>
            <a:r>
              <a:rPr kumimoji="0" lang="en-US" altLang="zh-CN" sz="1800" b="0" i="0" u="none" strike="noStrike" kern="1200" cap="none" spc="0" normalizeH="0" baseline="0" noProof="0" dirty="0">
                <a:ln>
                  <a:noFill/>
                </a:ln>
                <a:solidFill>
                  <a:schemeClr val="tx1"/>
                </a:solidFill>
                <a:effectLst/>
                <a:uLnTx/>
                <a:uFillTx/>
                <a:latin typeface="+mn-ea"/>
                <a:ea typeface="+mn-ea"/>
                <a:cs typeface="+mn-cs"/>
              </a:rPr>
              <a:t>《</a:t>
            </a:r>
            <a:r>
              <a:rPr kumimoji="0" lang="zh-CN" altLang="en-US" sz="1800" b="0" i="0" u="none" strike="noStrike" kern="1200" cap="none" spc="0" normalizeH="0" baseline="0" noProof="0" dirty="0">
                <a:ln>
                  <a:noFill/>
                </a:ln>
                <a:solidFill>
                  <a:schemeClr val="tx1"/>
                </a:solidFill>
                <a:effectLst/>
                <a:uLnTx/>
                <a:uFillTx/>
                <a:latin typeface="+mn-ea"/>
                <a:ea typeface="+mn-ea"/>
                <a:cs typeface="+mn-cs"/>
              </a:rPr>
              <a:t>指引</a:t>
            </a:r>
            <a:r>
              <a:rPr kumimoji="0" lang="en-US" altLang="zh-CN" sz="1800" b="0" i="0" u="none" strike="noStrike" kern="1200" cap="none" spc="0" normalizeH="0" baseline="0" noProof="0" dirty="0">
                <a:ln>
                  <a:noFill/>
                </a:ln>
                <a:solidFill>
                  <a:schemeClr val="tx1"/>
                </a:solidFill>
                <a:effectLst/>
                <a:uLnTx/>
                <a:uFillTx/>
                <a:latin typeface="+mn-ea"/>
                <a:ea typeface="+mn-ea"/>
                <a:cs typeface="+mn-cs"/>
              </a:rPr>
              <a:t>》</a:t>
            </a:r>
            <a:r>
              <a:rPr kumimoji="0" lang="zh-CN" altLang="en-US" sz="1800" b="0" i="0" u="none" strike="noStrike" kern="1200" cap="none" spc="0" normalizeH="0" baseline="0" noProof="0" dirty="0">
                <a:ln>
                  <a:noFill/>
                </a:ln>
                <a:solidFill>
                  <a:schemeClr val="tx1"/>
                </a:solidFill>
                <a:effectLst/>
                <a:uLnTx/>
                <a:uFillTx/>
                <a:latin typeface="+mn-ea"/>
                <a:ea typeface="+mn-ea"/>
                <a:cs typeface="+mn-cs"/>
              </a:rPr>
              <a:t>，新基建“势在必行”</a:t>
            </a:r>
            <a:endParaRPr kumimoji="0" lang="en-US" altLang="zh-CN" sz="1800" b="0" i="0" u="none" strike="noStrike" kern="1200" cap="none" spc="0" normalizeH="0" baseline="0" noProof="0" dirty="0">
              <a:ln>
                <a:noFill/>
              </a:ln>
              <a:solidFill>
                <a:schemeClr val="tx1"/>
              </a:solidFill>
              <a:effectLst/>
              <a:uLnTx/>
              <a:uFillTx/>
              <a:latin typeface="+mn-ea"/>
              <a:ea typeface="+mn-ea"/>
              <a:cs typeface="+mn-cs"/>
            </a:endParaRPr>
          </a:p>
        </p:txBody>
      </p:sp>
      <p:sp>
        <p:nvSpPr>
          <p:cNvPr id="53254" name="灯片编号占位符 27"/>
          <p:cNvSpPr>
            <a:spLocks noGrp="1"/>
          </p:cNvSpPr>
          <p:nvPr/>
        </p:nvSpPr>
        <p:spPr>
          <a:xfrm>
            <a:off x="11509375" y="6554788"/>
            <a:ext cx="584200" cy="365125"/>
          </a:xfrm>
          <a:prstGeom prst="rect">
            <a:avLst/>
          </a:prstGeom>
          <a:noFill/>
          <a:ln w="9525">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fld id="{9A0DB2DC-4C9A-4742-B13C-FB6460FD3503}" type="slidenum">
              <a:rPr lang="zh-CN" altLang="zh-CN" sz="1400" b="1" dirty="0">
                <a:solidFill>
                  <a:srgbClr val="FFFFFF"/>
                </a:solidFill>
                <a:latin typeface="Arial" panose="020B0604020202020204" pitchFamily="34" charset="0"/>
                <a:ea typeface="宋体" panose="02010600030101010101" pitchFamily="2" charset="-122"/>
              </a:rPr>
              <a:t>43</a:t>
            </a:fld>
            <a:endParaRPr lang="zh-CN" altLang="zh-CN" sz="1400" b="1" dirty="0">
              <a:solidFill>
                <a:srgbClr val="FFFFFF"/>
              </a:solidFill>
              <a:latin typeface="Arial" panose="020B0604020202020204" pitchFamily="34" charset="0"/>
              <a:ea typeface="宋体" panose="02010600030101010101" pitchFamily="2"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组合 1"/>
          <p:cNvGrpSpPr/>
          <p:nvPr/>
        </p:nvGrpSpPr>
        <p:grpSpPr>
          <a:xfrm>
            <a:off x="0" y="214313"/>
            <a:ext cx="298450" cy="658812"/>
            <a:chOff x="0" y="0"/>
            <a:chExt cx="577847" cy="659137"/>
          </a:xfrm>
        </p:grpSpPr>
        <p:sp>
          <p:nvSpPr>
            <p:cNvPr id="54306" name="矩形 3"/>
            <p:cNvSpPr/>
            <p:nvPr/>
          </p:nvSpPr>
          <p:spPr>
            <a:xfrm>
              <a:off x="0" y="0"/>
              <a:ext cx="495297" cy="659137"/>
            </a:xfrm>
            <a:prstGeom prst="rect">
              <a:avLst/>
            </a:prstGeom>
            <a:solidFill>
              <a:srgbClr val="C0000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54307" name="矩形 4"/>
            <p:cNvSpPr/>
            <p:nvPr/>
          </p:nvSpPr>
          <p:spPr>
            <a:xfrm>
              <a:off x="527047" y="0"/>
              <a:ext cx="50800" cy="659137"/>
            </a:xfrm>
            <a:prstGeom prst="rect">
              <a:avLst/>
            </a:prstGeom>
            <a:solidFill>
              <a:srgbClr val="80808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grpSp>
      <p:sp>
        <p:nvSpPr>
          <p:cNvPr id="54275" name="文本框 4"/>
          <p:cNvSpPr/>
          <p:nvPr/>
        </p:nvSpPr>
        <p:spPr>
          <a:xfrm>
            <a:off x="9105900" y="6211888"/>
            <a:ext cx="5362575" cy="27622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r>
              <a:rPr lang="zh-CN" altLang="en-US" sz="1200" b="1" dirty="0">
                <a:solidFill>
                  <a:srgbClr val="000000"/>
                </a:solidFill>
                <a:latin typeface="Arial" panose="020B0604020202020204" pitchFamily="34" charset="0"/>
                <a:ea typeface="宋体" panose="02010600030101010101" pitchFamily="2" charset="-122"/>
                <a:sym typeface="微软雅黑" panose="020B0503020204020204" pitchFamily="34" charset="-122"/>
              </a:rPr>
              <a:t>注：资料来源于公开信息整理</a:t>
            </a:r>
            <a:endParaRPr lang="zh-CN" altLang="en-US" sz="1800" dirty="0">
              <a:latin typeface="Arial" panose="020B0604020202020204" pitchFamily="34" charset="0"/>
              <a:ea typeface="宋体" panose="02010600030101010101" pitchFamily="2" charset="-122"/>
            </a:endParaRPr>
          </a:p>
        </p:txBody>
      </p:sp>
      <p:sp>
        <p:nvSpPr>
          <p:cNvPr id="2" name="矩形 5"/>
          <p:cNvSpPr>
            <a:spLocks noChangeArrowheads="1"/>
          </p:cNvSpPr>
          <p:nvPr/>
        </p:nvSpPr>
        <p:spPr bwMode="auto">
          <a:xfrm>
            <a:off x="293688" y="260350"/>
            <a:ext cx="7759240" cy="584775"/>
          </a:xfrm>
          <a:prstGeom prst="rect">
            <a:avLst/>
          </a:prstGeom>
          <a:noFill/>
          <a:ln>
            <a:noFill/>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000000"/>
                </a:solidFill>
                <a:effectLst/>
                <a:uLnTx/>
                <a:uFillTx/>
                <a:latin typeface="+mn-ea"/>
                <a:ea typeface="+mn-ea"/>
                <a:cs typeface="+mn-cs"/>
                <a:sym typeface="微软雅黑" panose="020B0503020204020204" pitchFamily="34" charset="-122"/>
              </a:rPr>
              <a:t>1.6 </a:t>
            </a:r>
            <a:r>
              <a:rPr kumimoji="0" lang="zh-CN" altLang="en-US" sz="3200" b="1" i="0" u="none" strike="noStrike" kern="1200" cap="none" spc="0" normalizeH="0" baseline="0" noProof="0" dirty="0">
                <a:ln>
                  <a:noFill/>
                </a:ln>
                <a:solidFill>
                  <a:srgbClr val="000000"/>
                </a:solidFill>
                <a:effectLst/>
                <a:uLnTx/>
                <a:uFillTx/>
                <a:latin typeface="+mn-ea"/>
                <a:ea typeface="+mn-ea"/>
                <a:cs typeface="+mn-cs"/>
                <a:sym typeface="微软雅黑" panose="020B0503020204020204" pitchFamily="34" charset="-122"/>
              </a:rPr>
              <a:t>借力公募</a:t>
            </a:r>
            <a:r>
              <a:rPr kumimoji="0" lang="en-US" altLang="zh-CN" sz="3200" b="1" i="0" u="none" strike="noStrike" kern="1200" cap="none" spc="0" normalizeH="0" baseline="0" noProof="0" dirty="0">
                <a:ln>
                  <a:noFill/>
                </a:ln>
                <a:solidFill>
                  <a:srgbClr val="000000"/>
                </a:solidFill>
                <a:effectLst/>
                <a:uLnTx/>
                <a:uFillTx/>
                <a:latin typeface="+mn-ea"/>
                <a:ea typeface="+mn-ea"/>
                <a:cs typeface="+mn-cs"/>
                <a:sym typeface="微软雅黑" panose="020B0503020204020204" pitchFamily="34" charset="-122"/>
              </a:rPr>
              <a:t>REITs</a:t>
            </a:r>
            <a:r>
              <a:rPr kumimoji="0" lang="zh-CN" altLang="en-US" sz="3200" b="1" i="0" u="none" strike="noStrike" kern="1200" cap="none" spc="0" normalizeH="0" baseline="0" noProof="0" dirty="0">
                <a:ln>
                  <a:noFill/>
                </a:ln>
                <a:solidFill>
                  <a:srgbClr val="000000"/>
                </a:solidFill>
                <a:effectLst/>
                <a:uLnTx/>
                <a:uFillTx/>
                <a:latin typeface="+mn-ea"/>
                <a:ea typeface="+mn-ea"/>
                <a:cs typeface="+mn-cs"/>
                <a:sym typeface="微软雅黑" panose="020B0503020204020204" pitchFamily="34" charset="-122"/>
              </a:rPr>
              <a:t>，抢抓新基建历史机遇</a:t>
            </a:r>
            <a:endParaRPr kumimoji="0" lang="zh-CN" altLang="en-US" sz="3200" b="1" i="0" u="none" strike="noStrike" kern="1200" cap="none" spc="0" normalizeH="0" baseline="0" noProof="0" dirty="0">
              <a:ln>
                <a:noFill/>
              </a:ln>
              <a:solidFill>
                <a:srgbClr val="000000"/>
              </a:solidFill>
              <a:effectLst/>
              <a:uLnTx/>
              <a:uFillTx/>
              <a:latin typeface="+mn-ea"/>
              <a:ea typeface="+mn-ea"/>
              <a:cs typeface="+mn-cs"/>
            </a:endParaRPr>
          </a:p>
        </p:txBody>
      </p:sp>
      <p:sp>
        <p:nvSpPr>
          <p:cNvPr id="54277" name="矩形 10"/>
          <p:cNvSpPr/>
          <p:nvPr/>
        </p:nvSpPr>
        <p:spPr>
          <a:xfrm>
            <a:off x="242888" y="862013"/>
            <a:ext cx="11109325" cy="1131887"/>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285750" lvl="0" indent="-285750" algn="just" defTabSz="914400" eaLnBrk="1" hangingPunct="1">
              <a:lnSpc>
                <a:spcPts val="2800"/>
              </a:lnSpc>
              <a:spcBef>
                <a:spcPct val="0"/>
              </a:spcBef>
              <a:buFont typeface="Wingdings" panose="05000000000000000000" pitchFamily="2" charset="2"/>
              <a:buChar char="p"/>
            </a:pPr>
            <a:r>
              <a:rPr lang="zh-CN" altLang="en-US" sz="1600" dirty="0">
                <a:solidFill>
                  <a:srgbClr val="000000"/>
                </a:solidFill>
                <a:latin typeface="Arial" panose="020B0604020202020204" pitchFamily="34" charset="0"/>
              </a:rPr>
              <a:t>保持高新技术产业发展态势，依托公募</a:t>
            </a:r>
            <a:r>
              <a:rPr lang="en-US" altLang="zh-CN" sz="1600" dirty="0">
                <a:solidFill>
                  <a:srgbClr val="000000"/>
                </a:solidFill>
                <a:latin typeface="Arial" panose="020B0604020202020204" pitchFamily="34" charset="0"/>
              </a:rPr>
              <a:t>REITs</a:t>
            </a:r>
            <a:r>
              <a:rPr lang="zh-CN" altLang="en-US" sz="1600" dirty="0">
                <a:solidFill>
                  <a:srgbClr val="000000"/>
                </a:solidFill>
                <a:latin typeface="Arial" panose="020B0604020202020204" pitchFamily="34" charset="0"/>
              </a:rPr>
              <a:t>，重点发展信息基础设施、融合基础设施和创新基础设施等新基建，是湖南实现“弯道超车”的历史机遇</a:t>
            </a:r>
            <a:endParaRPr lang="en-US" altLang="zh-CN" sz="1600" dirty="0">
              <a:solidFill>
                <a:srgbClr val="000000"/>
              </a:solidFill>
              <a:latin typeface="Arial" panose="020B0604020202020204" pitchFamily="34" charset="0"/>
            </a:endParaRPr>
          </a:p>
          <a:p>
            <a:pPr marL="285750" lvl="0" indent="-285750" algn="just" defTabSz="914400" eaLnBrk="1" hangingPunct="1">
              <a:lnSpc>
                <a:spcPts val="2800"/>
              </a:lnSpc>
              <a:spcBef>
                <a:spcPct val="0"/>
              </a:spcBef>
              <a:buFont typeface="Wingdings" panose="05000000000000000000" pitchFamily="2" charset="2"/>
              <a:buChar char="p"/>
            </a:pPr>
            <a:endParaRPr lang="zh-CN" altLang="en-US" sz="1600" dirty="0">
              <a:solidFill>
                <a:srgbClr val="000000"/>
              </a:solidFill>
              <a:latin typeface="Arial" panose="020B0604020202020204" pitchFamily="34" charset="0"/>
            </a:endParaRPr>
          </a:p>
        </p:txBody>
      </p:sp>
      <p:grpSp>
        <p:nvGrpSpPr>
          <p:cNvPr id="54278" name="组合 2"/>
          <p:cNvGrpSpPr/>
          <p:nvPr/>
        </p:nvGrpSpPr>
        <p:grpSpPr>
          <a:xfrm>
            <a:off x="144463" y="1714500"/>
            <a:ext cx="6478587" cy="4675188"/>
            <a:chOff x="0" y="0"/>
            <a:chExt cx="6478185" cy="4674712"/>
          </a:xfrm>
        </p:grpSpPr>
        <p:sp>
          <p:nvSpPr>
            <p:cNvPr id="54292" name="矩形 1"/>
            <p:cNvSpPr/>
            <p:nvPr/>
          </p:nvSpPr>
          <p:spPr>
            <a:xfrm>
              <a:off x="36498" y="0"/>
              <a:ext cx="6441687" cy="4674712"/>
            </a:xfrm>
            <a:prstGeom prst="rect">
              <a:avLst/>
            </a:prstGeom>
            <a:solidFill>
              <a:srgbClr val="F2F2F2"/>
            </a:solidFill>
            <a:ln w="9525">
              <a:noFill/>
            </a:ln>
          </p:spPr>
          <p:txBody>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endParaRPr lang="zh-CN" altLang="zh-CN" sz="1800" b="1" i="1" dirty="0">
                <a:latin typeface="Arial" panose="020B0604020202020204" pitchFamily="34" charset="0"/>
                <a:ea typeface="宋体" panose="02010600030101010101" pitchFamily="2" charset="-122"/>
              </a:endParaRPr>
            </a:p>
          </p:txBody>
        </p:sp>
        <p:grpSp>
          <p:nvGrpSpPr>
            <p:cNvPr id="54293" name="979b914e-92df-481c-95ac-9602c3e74095" descr="CRQAAB+LCAAAAAAABADdVsFuozAQ/Rdv9xZV2BAIuSWlVHvotmqjvaxyoOAS7xKIDJFaVf33NQ404wQQTpSoW+XCjGfM87yXh9/QBYvQGGE0QBfF64qK58dlwAuPBTEPlrdZRBOxds+zFeUFozka/36rmgho+hUka1pVvYr8LUvZcr2UaTQ2Lg2RCl5AChsy6dGQLYPEYzErxN54gH7k95SHNC2qwoKv6QBVgVX23PBsvZKg3wc1FhNgucqSjAMsVW9daoHSu+dnFtLZgi6p7BJLM5YWkzR6XARRjXzKWbwoUprnVeLu6Q8NC9A2tkWj3FKWr/OF2Pyb75vXV8PptcDZCHrYH7R9JOiRBmjP94e+1QbagVIpOEvjfdRIIPiOmvtHoH+aZQkN0v0NNqQ3tbvnF51zibdYCMCCjf4EYnwK2Q2bGTRsw51gyKACm2jANk8hvBbYnuONfK8VtnWA8pQNhvrSU/rt82uPkEtri8aEaBwNFkd7LD7Q8pU1jQ/xU/ku1yEjs+YGK9xcmYZHTMiNAsbtD4YYR0rK0vKyiT2x2mATfICklA2IvqRE/1xgZGkkXqd8T+F/7YYHERMMVXXyGyyEw1/V6ZZT5fS5goUeaZilUUfVsKxqyBOZD8QnnxaU53JlBwlYrWeNfJaU14NJGielWB3JlmBuRX+K2vJwmxnIVD0QGWA0f9+/V2zBKOdS4P//ZXMgIGhqM/oC+N7R45YrR59DOfJcYbCBpfL9vXk5MIBn37v/QLE3C7z5eBu1d+gzLM1OeE1Oi8ohakP5SJbKhdajLDQMaxqEf2tFl89dgzNb1dA/gIOzjzEKcWvp4xSYtMjMPYNVkI5hunAw8jAq5q9UCEl39J0CW/oc9reK3iQdGMDDj7SsYiPxz+UVXdPaIf6ICM7MPcolnH4u4bYoTFyWT28TZtdMbWU2jhKpf7svUgm4Nw19syD4ACr7u4UGV0dEcAZYzzOcz+cZnTNzOtSgFc3F7x+F9VhBCRQAAA=="/>
            <p:cNvGrpSpPr/>
            <p:nvPr/>
          </p:nvGrpSpPr>
          <p:grpSpPr>
            <a:xfrm>
              <a:off x="0" y="331545"/>
              <a:ext cx="6368918" cy="4263591"/>
              <a:chOff x="0" y="0"/>
              <a:chExt cx="8664883" cy="5800595"/>
            </a:xfrm>
          </p:grpSpPr>
          <p:sp>
            <p:nvSpPr>
              <p:cNvPr id="54294" name="ValueBack1"/>
              <p:cNvSpPr/>
              <p:nvPr/>
            </p:nvSpPr>
            <p:spPr>
              <a:xfrm rot="10800000">
                <a:off x="3813075" y="2953865"/>
                <a:ext cx="1091739" cy="1237592"/>
              </a:xfrm>
              <a:custGeom>
                <a:avLst/>
                <a:gdLst/>
                <a:ahLst/>
                <a:cxnLst>
                  <a:cxn ang="0">
                    <a:pos x="1085120" y="0"/>
                  </a:cxn>
                  <a:cxn ang="0">
                    <a:pos x="1091739" y="143934"/>
                  </a:cxn>
                  <a:cxn ang="0">
                    <a:pos x="240610" y="982964"/>
                  </a:cxn>
                  <a:cxn ang="0">
                    <a:pos x="240417" y="1029208"/>
                  </a:cxn>
                  <a:cxn ang="0">
                    <a:pos x="342864" y="1023677"/>
                  </a:cxn>
                  <a:cxn ang="0">
                    <a:pos x="182481" y="1237592"/>
                  </a:cxn>
                  <a:cxn ang="0">
                    <a:pos x="0" y="1042187"/>
                  </a:cxn>
                  <a:cxn ang="0">
                    <a:pos x="96149" y="1036996"/>
                  </a:cxn>
                  <a:cxn ang="0">
                    <a:pos x="95385" y="1000634"/>
                  </a:cxn>
                  <a:cxn ang="0">
                    <a:pos x="1059243" y="1799"/>
                  </a:cxn>
                  <a:cxn ang="0">
                    <a:pos x="1085120" y="0"/>
                  </a:cxn>
                </a:cxnLst>
                <a:rect l="0" t="0" r="0" b="0"/>
                <a:pathLst>
                  <a:path w="1091739" h="1237592">
                    <a:moveTo>
                      <a:pt x="1085120" y="0"/>
                    </a:moveTo>
                    <a:lnTo>
                      <a:pt x="1091739" y="143934"/>
                    </a:lnTo>
                    <a:cubicBezTo>
                      <a:pt x="629690" y="165299"/>
                      <a:pt x="265488" y="532441"/>
                      <a:pt x="240610" y="982964"/>
                    </a:cubicBezTo>
                    <a:lnTo>
                      <a:pt x="240417" y="1029208"/>
                    </a:lnTo>
                    <a:lnTo>
                      <a:pt x="342864" y="1023677"/>
                    </a:lnTo>
                    <a:lnTo>
                      <a:pt x="182481" y="1237592"/>
                    </a:lnTo>
                    <a:lnTo>
                      <a:pt x="0" y="1042187"/>
                    </a:lnTo>
                    <a:lnTo>
                      <a:pt x="96149" y="1036996"/>
                    </a:lnTo>
                    <a:lnTo>
                      <a:pt x="95385" y="1000634"/>
                    </a:lnTo>
                    <a:cubicBezTo>
                      <a:pt x="111098" y="476681"/>
                      <a:pt x="523289" y="39469"/>
                      <a:pt x="1059243" y="1799"/>
                    </a:cubicBezTo>
                    <a:cubicBezTo>
                      <a:pt x="1067668" y="1200"/>
                      <a:pt x="1076093" y="600"/>
                      <a:pt x="1085120" y="0"/>
                    </a:cubicBezTo>
                    <a:close/>
                  </a:path>
                </a:pathLst>
              </a:custGeom>
              <a:solidFill>
                <a:srgbClr val="C0504C">
                  <a:alpha val="100000"/>
                </a:srgbClr>
              </a:solidFill>
              <a:ln w="0">
                <a:noFill/>
              </a:ln>
            </p:spPr>
            <p:txBody>
              <a:bodyPr/>
              <a:lstStyle/>
              <a:p>
                <a:endParaRPr lang="zh-CN" altLang="en-US"/>
              </a:p>
            </p:txBody>
          </p:sp>
          <p:sp>
            <p:nvSpPr>
              <p:cNvPr id="54295" name="ValueBack2"/>
              <p:cNvSpPr/>
              <p:nvPr/>
            </p:nvSpPr>
            <p:spPr>
              <a:xfrm>
                <a:off x="3891200" y="0"/>
                <a:ext cx="935491" cy="958383"/>
              </a:xfrm>
              <a:custGeom>
                <a:avLst/>
                <a:gdLst/>
                <a:ahLst/>
                <a:cxnLst>
                  <a:cxn ang="0">
                    <a:pos x="705049" y="0"/>
                  </a:cxn>
                  <a:cxn ang="0">
                    <a:pos x="935491" y="135569"/>
                  </a:cxn>
                  <a:cxn ang="0">
                    <a:pos x="761619" y="338671"/>
                  </a:cxn>
                  <a:cxn ang="0">
                    <a:pos x="743793" y="231951"/>
                  </a:cxn>
                  <a:cxn ang="0">
                    <a:pos x="636831" y="254785"/>
                  </a:cxn>
                  <a:cxn ang="0">
                    <a:pos x="119855" y="958383"/>
                  </a:cxn>
                  <a:cxn ang="0">
                    <a:pos x="0" y="958383"/>
                  </a:cxn>
                  <a:cxn ang="0">
                    <a:pos x="601132" y="140935"/>
                  </a:cxn>
                  <a:cxn ang="0">
                    <a:pos x="724198" y="114637"/>
                  </a:cxn>
                  <a:cxn ang="0">
                    <a:pos x="705049" y="0"/>
                  </a:cxn>
                </a:cxnLst>
                <a:rect l="0" t="0" r="0" b="0"/>
                <a:pathLst>
                  <a:path w="935491" h="958383">
                    <a:moveTo>
                      <a:pt x="705049" y="0"/>
                    </a:moveTo>
                    <a:lnTo>
                      <a:pt x="935491" y="135569"/>
                    </a:lnTo>
                    <a:lnTo>
                      <a:pt x="761619" y="338671"/>
                    </a:lnTo>
                    <a:lnTo>
                      <a:pt x="743793" y="231951"/>
                    </a:lnTo>
                    <a:lnTo>
                      <a:pt x="636831" y="254785"/>
                    </a:lnTo>
                    <a:cubicBezTo>
                      <a:pt x="334277" y="349563"/>
                      <a:pt x="119855" y="631397"/>
                      <a:pt x="119855" y="958383"/>
                    </a:cubicBezTo>
                    <a:lnTo>
                      <a:pt x="0" y="958383"/>
                    </a:lnTo>
                    <a:cubicBezTo>
                      <a:pt x="0" y="578743"/>
                      <a:pt x="249468" y="251165"/>
                      <a:pt x="601132" y="140935"/>
                    </a:cubicBezTo>
                    <a:lnTo>
                      <a:pt x="724198" y="114637"/>
                    </a:lnTo>
                    <a:lnTo>
                      <a:pt x="705049" y="0"/>
                    </a:lnTo>
                    <a:close/>
                  </a:path>
                </a:pathLst>
              </a:custGeom>
              <a:solidFill>
                <a:srgbClr val="4F81BD">
                  <a:alpha val="100000"/>
                </a:srgbClr>
              </a:solidFill>
              <a:ln w="0">
                <a:noFill/>
              </a:ln>
            </p:spPr>
            <p:txBody>
              <a:bodyPr/>
              <a:lstStyle/>
              <a:p>
                <a:endParaRPr lang="zh-CN" altLang="en-US"/>
              </a:p>
            </p:txBody>
          </p:sp>
          <p:sp>
            <p:nvSpPr>
              <p:cNvPr id="54296" name="ValueBack3"/>
              <p:cNvSpPr/>
              <p:nvPr/>
            </p:nvSpPr>
            <p:spPr>
              <a:xfrm>
                <a:off x="6872685" y="2034665"/>
                <a:ext cx="1335088" cy="2674938"/>
              </a:xfrm>
              <a:custGeom>
                <a:avLst/>
                <a:gdLst/>
                <a:ahLst/>
                <a:cxnLst>
                  <a:cxn ang="0">
                    <a:pos x="2147483646" y="0"/>
                  </a:cxn>
                  <a:cxn ang="0">
                    <a:pos x="2147483646" y="2147483646"/>
                  </a:cxn>
                  <a:cxn ang="0">
                    <a:pos x="2147483646" y="2147483646"/>
                  </a:cxn>
                  <a:cxn ang="0">
                    <a:pos x="2147483646" y="2147483646"/>
                  </a:cxn>
                  <a:cxn ang="0">
                    <a:pos x="2147483646" y="2147483646"/>
                  </a:cxn>
                  <a:cxn ang="0">
                    <a:pos x="0" y="2147483646"/>
                  </a:cxn>
                  <a:cxn ang="0">
                    <a:pos x="2147483646" y="0"/>
                  </a:cxn>
                </a:cxnLst>
                <a:rect l="0" t="0" r="0" b="0"/>
                <a:pathLst>
                  <a:path w="2222" h="4476">
                    <a:moveTo>
                      <a:pt x="118" y="0"/>
                    </a:moveTo>
                    <a:cubicBezTo>
                      <a:pt x="1524" y="545"/>
                      <a:pt x="2222" y="2126"/>
                      <a:pt x="1678" y="3532"/>
                    </a:cubicBezTo>
                    <a:cubicBezTo>
                      <a:pt x="1541" y="3886"/>
                      <a:pt x="1331" y="4208"/>
                      <a:pt x="1062" y="4476"/>
                    </a:cubicBezTo>
                    <a:lnTo>
                      <a:pt x="831" y="4245"/>
                    </a:lnTo>
                    <a:cubicBezTo>
                      <a:pt x="1769" y="3307"/>
                      <a:pt x="1769" y="1785"/>
                      <a:pt x="831" y="847"/>
                    </a:cubicBezTo>
                    <a:cubicBezTo>
                      <a:pt x="594" y="611"/>
                      <a:pt x="311" y="426"/>
                      <a:pt x="0" y="306"/>
                    </a:cubicBezTo>
                    <a:lnTo>
                      <a:pt x="118" y="0"/>
                    </a:lnTo>
                    <a:close/>
                  </a:path>
                </a:pathLst>
              </a:custGeom>
              <a:solidFill>
                <a:srgbClr val="C30D23">
                  <a:alpha val="100000"/>
                </a:srgbClr>
              </a:solidFill>
              <a:ln w="0">
                <a:noFill/>
              </a:ln>
            </p:spPr>
            <p:txBody>
              <a:bodyPr/>
              <a:lstStyle/>
              <a:p>
                <a:endParaRPr lang="zh-CN" altLang="en-US"/>
              </a:p>
            </p:txBody>
          </p:sp>
          <p:sp>
            <p:nvSpPr>
              <p:cNvPr id="54297" name="ValueShape1"/>
              <p:cNvSpPr/>
              <p:nvPr/>
            </p:nvSpPr>
            <p:spPr>
              <a:xfrm>
                <a:off x="2480077" y="1745376"/>
                <a:ext cx="2143124" cy="213987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304" h="304">
                    <a:moveTo>
                      <a:pt x="292" y="125"/>
                    </a:moveTo>
                    <a:cubicBezTo>
                      <a:pt x="272" y="125"/>
                      <a:pt x="272" y="125"/>
                      <a:pt x="272" y="125"/>
                    </a:cubicBezTo>
                    <a:cubicBezTo>
                      <a:pt x="269" y="111"/>
                      <a:pt x="263" y="97"/>
                      <a:pt x="256" y="85"/>
                    </a:cubicBezTo>
                    <a:cubicBezTo>
                      <a:pt x="270" y="71"/>
                      <a:pt x="270" y="71"/>
                      <a:pt x="270" y="71"/>
                    </a:cubicBezTo>
                    <a:cubicBezTo>
                      <a:pt x="274" y="67"/>
                      <a:pt x="274" y="59"/>
                      <a:pt x="270" y="54"/>
                    </a:cubicBezTo>
                    <a:cubicBezTo>
                      <a:pt x="249" y="34"/>
                      <a:pt x="249" y="34"/>
                      <a:pt x="249" y="34"/>
                    </a:cubicBezTo>
                    <a:cubicBezTo>
                      <a:pt x="245" y="29"/>
                      <a:pt x="237" y="29"/>
                      <a:pt x="232" y="34"/>
                    </a:cubicBezTo>
                    <a:cubicBezTo>
                      <a:pt x="218" y="48"/>
                      <a:pt x="218" y="48"/>
                      <a:pt x="218" y="48"/>
                    </a:cubicBezTo>
                    <a:cubicBezTo>
                      <a:pt x="206" y="40"/>
                      <a:pt x="193" y="34"/>
                      <a:pt x="178" y="31"/>
                    </a:cubicBezTo>
                    <a:cubicBezTo>
                      <a:pt x="178" y="12"/>
                      <a:pt x="178" y="12"/>
                      <a:pt x="178" y="12"/>
                    </a:cubicBezTo>
                    <a:cubicBezTo>
                      <a:pt x="178" y="5"/>
                      <a:pt x="173" y="0"/>
                      <a:pt x="166" y="0"/>
                    </a:cubicBezTo>
                    <a:cubicBezTo>
                      <a:pt x="137" y="0"/>
                      <a:pt x="137" y="0"/>
                      <a:pt x="137" y="0"/>
                    </a:cubicBezTo>
                    <a:cubicBezTo>
                      <a:pt x="131" y="0"/>
                      <a:pt x="125" y="5"/>
                      <a:pt x="125" y="12"/>
                    </a:cubicBezTo>
                    <a:cubicBezTo>
                      <a:pt x="125" y="31"/>
                      <a:pt x="125" y="31"/>
                      <a:pt x="125" y="31"/>
                    </a:cubicBezTo>
                    <a:cubicBezTo>
                      <a:pt x="111" y="34"/>
                      <a:pt x="97" y="40"/>
                      <a:pt x="85" y="48"/>
                    </a:cubicBezTo>
                    <a:cubicBezTo>
                      <a:pt x="71" y="34"/>
                      <a:pt x="71" y="34"/>
                      <a:pt x="71" y="34"/>
                    </a:cubicBezTo>
                    <a:cubicBezTo>
                      <a:pt x="67" y="29"/>
                      <a:pt x="59" y="29"/>
                      <a:pt x="54" y="34"/>
                    </a:cubicBezTo>
                    <a:cubicBezTo>
                      <a:pt x="34" y="54"/>
                      <a:pt x="34" y="54"/>
                      <a:pt x="34" y="54"/>
                    </a:cubicBezTo>
                    <a:cubicBezTo>
                      <a:pt x="29" y="59"/>
                      <a:pt x="29" y="67"/>
                      <a:pt x="34" y="71"/>
                    </a:cubicBezTo>
                    <a:cubicBezTo>
                      <a:pt x="48" y="85"/>
                      <a:pt x="48" y="85"/>
                      <a:pt x="48" y="85"/>
                    </a:cubicBezTo>
                    <a:cubicBezTo>
                      <a:pt x="40" y="97"/>
                      <a:pt x="35" y="111"/>
                      <a:pt x="32" y="125"/>
                    </a:cubicBezTo>
                    <a:cubicBezTo>
                      <a:pt x="12" y="125"/>
                      <a:pt x="12" y="125"/>
                      <a:pt x="12" y="125"/>
                    </a:cubicBezTo>
                    <a:cubicBezTo>
                      <a:pt x="5" y="125"/>
                      <a:pt x="0" y="131"/>
                      <a:pt x="0" y="137"/>
                    </a:cubicBezTo>
                    <a:cubicBezTo>
                      <a:pt x="0" y="166"/>
                      <a:pt x="0" y="166"/>
                      <a:pt x="0" y="166"/>
                    </a:cubicBezTo>
                    <a:cubicBezTo>
                      <a:pt x="0" y="173"/>
                      <a:pt x="5" y="178"/>
                      <a:pt x="12" y="178"/>
                    </a:cubicBezTo>
                    <a:cubicBezTo>
                      <a:pt x="32" y="178"/>
                      <a:pt x="32" y="178"/>
                      <a:pt x="32" y="178"/>
                    </a:cubicBezTo>
                    <a:cubicBezTo>
                      <a:pt x="35" y="193"/>
                      <a:pt x="41" y="206"/>
                      <a:pt x="48" y="218"/>
                    </a:cubicBezTo>
                    <a:cubicBezTo>
                      <a:pt x="34" y="232"/>
                      <a:pt x="34" y="232"/>
                      <a:pt x="34" y="232"/>
                    </a:cubicBezTo>
                    <a:cubicBezTo>
                      <a:pt x="29" y="237"/>
                      <a:pt x="29" y="245"/>
                      <a:pt x="34" y="249"/>
                    </a:cubicBezTo>
                    <a:cubicBezTo>
                      <a:pt x="54" y="270"/>
                      <a:pt x="54" y="270"/>
                      <a:pt x="54" y="270"/>
                    </a:cubicBezTo>
                    <a:cubicBezTo>
                      <a:pt x="59" y="274"/>
                      <a:pt x="67" y="274"/>
                      <a:pt x="71" y="270"/>
                    </a:cubicBezTo>
                    <a:cubicBezTo>
                      <a:pt x="86" y="255"/>
                      <a:pt x="86" y="255"/>
                      <a:pt x="86" y="255"/>
                    </a:cubicBezTo>
                    <a:cubicBezTo>
                      <a:pt x="98" y="263"/>
                      <a:pt x="111" y="268"/>
                      <a:pt x="125" y="271"/>
                    </a:cubicBezTo>
                    <a:cubicBezTo>
                      <a:pt x="125" y="292"/>
                      <a:pt x="125" y="292"/>
                      <a:pt x="125" y="292"/>
                    </a:cubicBezTo>
                    <a:cubicBezTo>
                      <a:pt x="125" y="299"/>
                      <a:pt x="131" y="304"/>
                      <a:pt x="137" y="304"/>
                    </a:cubicBezTo>
                    <a:cubicBezTo>
                      <a:pt x="166" y="304"/>
                      <a:pt x="166" y="304"/>
                      <a:pt x="166" y="304"/>
                    </a:cubicBezTo>
                    <a:cubicBezTo>
                      <a:pt x="173" y="304"/>
                      <a:pt x="178" y="299"/>
                      <a:pt x="178" y="292"/>
                    </a:cubicBezTo>
                    <a:cubicBezTo>
                      <a:pt x="178" y="271"/>
                      <a:pt x="178" y="271"/>
                      <a:pt x="178" y="271"/>
                    </a:cubicBezTo>
                    <a:cubicBezTo>
                      <a:pt x="192" y="268"/>
                      <a:pt x="206" y="263"/>
                      <a:pt x="218" y="255"/>
                    </a:cubicBezTo>
                    <a:cubicBezTo>
                      <a:pt x="232" y="270"/>
                      <a:pt x="232" y="270"/>
                      <a:pt x="232" y="270"/>
                    </a:cubicBezTo>
                    <a:cubicBezTo>
                      <a:pt x="237" y="274"/>
                      <a:pt x="245" y="274"/>
                      <a:pt x="249" y="270"/>
                    </a:cubicBezTo>
                    <a:cubicBezTo>
                      <a:pt x="270" y="249"/>
                      <a:pt x="270" y="249"/>
                      <a:pt x="270" y="249"/>
                    </a:cubicBezTo>
                    <a:cubicBezTo>
                      <a:pt x="274" y="245"/>
                      <a:pt x="274" y="237"/>
                      <a:pt x="270" y="232"/>
                    </a:cubicBezTo>
                    <a:cubicBezTo>
                      <a:pt x="255" y="218"/>
                      <a:pt x="255" y="218"/>
                      <a:pt x="255" y="218"/>
                    </a:cubicBezTo>
                    <a:cubicBezTo>
                      <a:pt x="263" y="206"/>
                      <a:pt x="269" y="193"/>
                      <a:pt x="272" y="178"/>
                    </a:cubicBezTo>
                    <a:cubicBezTo>
                      <a:pt x="292" y="178"/>
                      <a:pt x="292" y="178"/>
                      <a:pt x="292" y="178"/>
                    </a:cubicBezTo>
                    <a:cubicBezTo>
                      <a:pt x="299" y="178"/>
                      <a:pt x="304" y="173"/>
                      <a:pt x="304" y="166"/>
                    </a:cubicBezTo>
                    <a:cubicBezTo>
                      <a:pt x="304" y="137"/>
                      <a:pt x="304" y="137"/>
                      <a:pt x="304" y="137"/>
                    </a:cubicBezTo>
                    <a:cubicBezTo>
                      <a:pt x="304" y="131"/>
                      <a:pt x="299" y="125"/>
                      <a:pt x="292" y="125"/>
                    </a:cubicBezTo>
                    <a:close/>
                  </a:path>
                </a:pathLst>
              </a:custGeom>
              <a:gradFill rotWithShape="1">
                <a:gsLst>
                  <a:gs pos="0">
                    <a:srgbClr val="C0504C">
                      <a:alpha val="100000"/>
                    </a:srgbClr>
                  </a:gs>
                  <a:gs pos="3999">
                    <a:srgbClr val="C0504C">
                      <a:alpha val="100000"/>
                    </a:srgbClr>
                  </a:gs>
                  <a:gs pos="4099">
                    <a:srgbClr val="F2DADA">
                      <a:alpha val="100000"/>
                    </a:srgbClr>
                  </a:gs>
                  <a:gs pos="100000">
                    <a:srgbClr val="F2DADA">
                      <a:alpha val="100000"/>
                    </a:srgbClr>
                  </a:gs>
                </a:gsLst>
                <a:lin ang="16200000" scaled="1"/>
                <a:tileRect/>
              </a:gradFill>
              <a:ln w="9525">
                <a:noFill/>
              </a:ln>
            </p:spPr>
            <p:txBody>
              <a:bodyPr/>
              <a:lstStyle/>
              <a:p>
                <a:endParaRPr lang="zh-CN" altLang="en-US"/>
              </a:p>
            </p:txBody>
          </p:sp>
          <p:sp>
            <p:nvSpPr>
              <p:cNvPr id="54298" name="ValueShape2"/>
              <p:cNvSpPr/>
              <p:nvPr/>
            </p:nvSpPr>
            <p:spPr>
              <a:xfrm>
                <a:off x="4150505" y="386577"/>
                <a:ext cx="1907796" cy="1904899"/>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304" h="304">
                    <a:moveTo>
                      <a:pt x="292" y="125"/>
                    </a:moveTo>
                    <a:cubicBezTo>
                      <a:pt x="272" y="125"/>
                      <a:pt x="272" y="125"/>
                      <a:pt x="272" y="125"/>
                    </a:cubicBezTo>
                    <a:cubicBezTo>
                      <a:pt x="269" y="111"/>
                      <a:pt x="263" y="97"/>
                      <a:pt x="256" y="85"/>
                    </a:cubicBezTo>
                    <a:cubicBezTo>
                      <a:pt x="270" y="71"/>
                      <a:pt x="270" y="71"/>
                      <a:pt x="270" y="71"/>
                    </a:cubicBezTo>
                    <a:cubicBezTo>
                      <a:pt x="274" y="67"/>
                      <a:pt x="274" y="59"/>
                      <a:pt x="270" y="54"/>
                    </a:cubicBezTo>
                    <a:cubicBezTo>
                      <a:pt x="249" y="34"/>
                      <a:pt x="249" y="34"/>
                      <a:pt x="249" y="34"/>
                    </a:cubicBezTo>
                    <a:cubicBezTo>
                      <a:pt x="245" y="29"/>
                      <a:pt x="237" y="29"/>
                      <a:pt x="232" y="34"/>
                    </a:cubicBezTo>
                    <a:cubicBezTo>
                      <a:pt x="218" y="48"/>
                      <a:pt x="218" y="48"/>
                      <a:pt x="218" y="48"/>
                    </a:cubicBezTo>
                    <a:cubicBezTo>
                      <a:pt x="206" y="40"/>
                      <a:pt x="193" y="34"/>
                      <a:pt x="178" y="31"/>
                    </a:cubicBezTo>
                    <a:cubicBezTo>
                      <a:pt x="178" y="12"/>
                      <a:pt x="178" y="12"/>
                      <a:pt x="178" y="12"/>
                    </a:cubicBezTo>
                    <a:cubicBezTo>
                      <a:pt x="178" y="5"/>
                      <a:pt x="173" y="0"/>
                      <a:pt x="166" y="0"/>
                    </a:cubicBezTo>
                    <a:cubicBezTo>
                      <a:pt x="137" y="0"/>
                      <a:pt x="137" y="0"/>
                      <a:pt x="137" y="0"/>
                    </a:cubicBezTo>
                    <a:cubicBezTo>
                      <a:pt x="131" y="0"/>
                      <a:pt x="125" y="5"/>
                      <a:pt x="125" y="12"/>
                    </a:cubicBezTo>
                    <a:cubicBezTo>
                      <a:pt x="125" y="31"/>
                      <a:pt x="125" y="31"/>
                      <a:pt x="125" y="31"/>
                    </a:cubicBezTo>
                    <a:cubicBezTo>
                      <a:pt x="111" y="34"/>
                      <a:pt x="97" y="40"/>
                      <a:pt x="85" y="48"/>
                    </a:cubicBezTo>
                    <a:cubicBezTo>
                      <a:pt x="71" y="34"/>
                      <a:pt x="71" y="34"/>
                      <a:pt x="71" y="34"/>
                    </a:cubicBezTo>
                    <a:cubicBezTo>
                      <a:pt x="67" y="29"/>
                      <a:pt x="59" y="29"/>
                      <a:pt x="54" y="34"/>
                    </a:cubicBezTo>
                    <a:cubicBezTo>
                      <a:pt x="34" y="54"/>
                      <a:pt x="34" y="54"/>
                      <a:pt x="34" y="54"/>
                    </a:cubicBezTo>
                    <a:cubicBezTo>
                      <a:pt x="29" y="59"/>
                      <a:pt x="29" y="67"/>
                      <a:pt x="34" y="71"/>
                    </a:cubicBezTo>
                    <a:cubicBezTo>
                      <a:pt x="48" y="85"/>
                      <a:pt x="48" y="85"/>
                      <a:pt x="48" y="85"/>
                    </a:cubicBezTo>
                    <a:cubicBezTo>
                      <a:pt x="40" y="97"/>
                      <a:pt x="35" y="111"/>
                      <a:pt x="32" y="125"/>
                    </a:cubicBezTo>
                    <a:cubicBezTo>
                      <a:pt x="12" y="125"/>
                      <a:pt x="12" y="125"/>
                      <a:pt x="12" y="125"/>
                    </a:cubicBezTo>
                    <a:cubicBezTo>
                      <a:pt x="5" y="125"/>
                      <a:pt x="0" y="131"/>
                      <a:pt x="0" y="137"/>
                    </a:cubicBezTo>
                    <a:cubicBezTo>
                      <a:pt x="0" y="166"/>
                      <a:pt x="0" y="166"/>
                      <a:pt x="0" y="166"/>
                    </a:cubicBezTo>
                    <a:cubicBezTo>
                      <a:pt x="0" y="173"/>
                      <a:pt x="5" y="178"/>
                      <a:pt x="12" y="178"/>
                    </a:cubicBezTo>
                    <a:cubicBezTo>
                      <a:pt x="32" y="178"/>
                      <a:pt x="32" y="178"/>
                      <a:pt x="32" y="178"/>
                    </a:cubicBezTo>
                    <a:cubicBezTo>
                      <a:pt x="35" y="193"/>
                      <a:pt x="41" y="206"/>
                      <a:pt x="48" y="218"/>
                    </a:cubicBezTo>
                    <a:cubicBezTo>
                      <a:pt x="34" y="232"/>
                      <a:pt x="34" y="232"/>
                      <a:pt x="34" y="232"/>
                    </a:cubicBezTo>
                    <a:cubicBezTo>
                      <a:pt x="29" y="237"/>
                      <a:pt x="29" y="245"/>
                      <a:pt x="34" y="249"/>
                    </a:cubicBezTo>
                    <a:cubicBezTo>
                      <a:pt x="54" y="270"/>
                      <a:pt x="54" y="270"/>
                      <a:pt x="54" y="270"/>
                    </a:cubicBezTo>
                    <a:cubicBezTo>
                      <a:pt x="59" y="274"/>
                      <a:pt x="67" y="274"/>
                      <a:pt x="71" y="270"/>
                    </a:cubicBezTo>
                    <a:cubicBezTo>
                      <a:pt x="86" y="255"/>
                      <a:pt x="86" y="255"/>
                      <a:pt x="86" y="255"/>
                    </a:cubicBezTo>
                    <a:cubicBezTo>
                      <a:pt x="98" y="263"/>
                      <a:pt x="111" y="268"/>
                      <a:pt x="125" y="271"/>
                    </a:cubicBezTo>
                    <a:cubicBezTo>
                      <a:pt x="125" y="292"/>
                      <a:pt x="125" y="292"/>
                      <a:pt x="125" y="292"/>
                    </a:cubicBezTo>
                    <a:cubicBezTo>
                      <a:pt x="125" y="299"/>
                      <a:pt x="131" y="304"/>
                      <a:pt x="137" y="304"/>
                    </a:cubicBezTo>
                    <a:cubicBezTo>
                      <a:pt x="166" y="304"/>
                      <a:pt x="166" y="304"/>
                      <a:pt x="166" y="304"/>
                    </a:cubicBezTo>
                    <a:cubicBezTo>
                      <a:pt x="173" y="304"/>
                      <a:pt x="178" y="299"/>
                      <a:pt x="178" y="292"/>
                    </a:cubicBezTo>
                    <a:cubicBezTo>
                      <a:pt x="178" y="271"/>
                      <a:pt x="178" y="271"/>
                      <a:pt x="178" y="271"/>
                    </a:cubicBezTo>
                    <a:cubicBezTo>
                      <a:pt x="192" y="268"/>
                      <a:pt x="206" y="263"/>
                      <a:pt x="218" y="255"/>
                    </a:cubicBezTo>
                    <a:cubicBezTo>
                      <a:pt x="232" y="270"/>
                      <a:pt x="232" y="270"/>
                      <a:pt x="232" y="270"/>
                    </a:cubicBezTo>
                    <a:cubicBezTo>
                      <a:pt x="237" y="274"/>
                      <a:pt x="245" y="274"/>
                      <a:pt x="249" y="270"/>
                    </a:cubicBezTo>
                    <a:cubicBezTo>
                      <a:pt x="270" y="249"/>
                      <a:pt x="270" y="249"/>
                      <a:pt x="270" y="249"/>
                    </a:cubicBezTo>
                    <a:cubicBezTo>
                      <a:pt x="274" y="245"/>
                      <a:pt x="274" y="237"/>
                      <a:pt x="270" y="232"/>
                    </a:cubicBezTo>
                    <a:cubicBezTo>
                      <a:pt x="255" y="218"/>
                      <a:pt x="255" y="218"/>
                      <a:pt x="255" y="218"/>
                    </a:cubicBezTo>
                    <a:cubicBezTo>
                      <a:pt x="263" y="206"/>
                      <a:pt x="269" y="193"/>
                      <a:pt x="272" y="178"/>
                    </a:cubicBezTo>
                    <a:cubicBezTo>
                      <a:pt x="292" y="178"/>
                      <a:pt x="292" y="178"/>
                      <a:pt x="292" y="178"/>
                    </a:cubicBezTo>
                    <a:cubicBezTo>
                      <a:pt x="299" y="178"/>
                      <a:pt x="304" y="173"/>
                      <a:pt x="304" y="166"/>
                    </a:cubicBezTo>
                    <a:cubicBezTo>
                      <a:pt x="304" y="137"/>
                      <a:pt x="304" y="137"/>
                      <a:pt x="304" y="137"/>
                    </a:cubicBezTo>
                    <a:cubicBezTo>
                      <a:pt x="304" y="131"/>
                      <a:pt x="299" y="125"/>
                      <a:pt x="292" y="125"/>
                    </a:cubicBezTo>
                    <a:close/>
                  </a:path>
                </a:pathLst>
              </a:custGeom>
              <a:gradFill rotWithShape="1">
                <a:gsLst>
                  <a:gs pos="0">
                    <a:srgbClr val="4F81BD">
                      <a:alpha val="100000"/>
                    </a:srgbClr>
                  </a:gs>
                  <a:gs pos="7100">
                    <a:srgbClr val="4F81BD">
                      <a:alpha val="100000"/>
                    </a:srgbClr>
                  </a:gs>
                  <a:gs pos="7199">
                    <a:srgbClr val="DAE5F1">
                      <a:alpha val="100000"/>
                    </a:srgbClr>
                  </a:gs>
                  <a:gs pos="100000">
                    <a:srgbClr val="DAE5F1">
                      <a:alpha val="100000"/>
                    </a:srgbClr>
                  </a:gs>
                </a:gsLst>
                <a:lin ang="16200000" scaled="1"/>
                <a:tileRect/>
              </a:gradFill>
              <a:ln w="9525">
                <a:noFill/>
              </a:ln>
            </p:spPr>
            <p:txBody>
              <a:bodyPr/>
              <a:lstStyle/>
              <a:p>
                <a:endParaRPr lang="zh-CN" altLang="en-US"/>
              </a:p>
            </p:txBody>
          </p:sp>
          <p:sp>
            <p:nvSpPr>
              <p:cNvPr id="54299" name="ValueShape3"/>
              <p:cNvSpPr/>
              <p:nvPr/>
            </p:nvSpPr>
            <p:spPr>
              <a:xfrm>
                <a:off x="4854977" y="2387289"/>
                <a:ext cx="2460624" cy="2456889"/>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304" h="304">
                    <a:moveTo>
                      <a:pt x="292" y="125"/>
                    </a:moveTo>
                    <a:cubicBezTo>
                      <a:pt x="272" y="125"/>
                      <a:pt x="272" y="125"/>
                      <a:pt x="272" y="125"/>
                    </a:cubicBezTo>
                    <a:cubicBezTo>
                      <a:pt x="269" y="111"/>
                      <a:pt x="263" y="97"/>
                      <a:pt x="256" y="85"/>
                    </a:cubicBezTo>
                    <a:cubicBezTo>
                      <a:pt x="270" y="71"/>
                      <a:pt x="270" y="71"/>
                      <a:pt x="270" y="71"/>
                    </a:cubicBezTo>
                    <a:cubicBezTo>
                      <a:pt x="274" y="67"/>
                      <a:pt x="274" y="59"/>
                      <a:pt x="270" y="54"/>
                    </a:cubicBezTo>
                    <a:cubicBezTo>
                      <a:pt x="249" y="34"/>
                      <a:pt x="249" y="34"/>
                      <a:pt x="249" y="34"/>
                    </a:cubicBezTo>
                    <a:cubicBezTo>
                      <a:pt x="245" y="29"/>
                      <a:pt x="237" y="29"/>
                      <a:pt x="232" y="34"/>
                    </a:cubicBezTo>
                    <a:cubicBezTo>
                      <a:pt x="218" y="48"/>
                      <a:pt x="218" y="48"/>
                      <a:pt x="218" y="48"/>
                    </a:cubicBezTo>
                    <a:cubicBezTo>
                      <a:pt x="206" y="40"/>
                      <a:pt x="193" y="34"/>
                      <a:pt x="178" y="31"/>
                    </a:cubicBezTo>
                    <a:cubicBezTo>
                      <a:pt x="178" y="12"/>
                      <a:pt x="178" y="12"/>
                      <a:pt x="178" y="12"/>
                    </a:cubicBezTo>
                    <a:cubicBezTo>
                      <a:pt x="178" y="5"/>
                      <a:pt x="173" y="0"/>
                      <a:pt x="166" y="0"/>
                    </a:cubicBezTo>
                    <a:cubicBezTo>
                      <a:pt x="137" y="0"/>
                      <a:pt x="137" y="0"/>
                      <a:pt x="137" y="0"/>
                    </a:cubicBezTo>
                    <a:cubicBezTo>
                      <a:pt x="131" y="0"/>
                      <a:pt x="125" y="5"/>
                      <a:pt x="125" y="12"/>
                    </a:cubicBezTo>
                    <a:cubicBezTo>
                      <a:pt x="125" y="31"/>
                      <a:pt x="125" y="31"/>
                      <a:pt x="125" y="31"/>
                    </a:cubicBezTo>
                    <a:cubicBezTo>
                      <a:pt x="111" y="34"/>
                      <a:pt x="97" y="40"/>
                      <a:pt x="85" y="48"/>
                    </a:cubicBezTo>
                    <a:cubicBezTo>
                      <a:pt x="71" y="34"/>
                      <a:pt x="71" y="34"/>
                      <a:pt x="71" y="34"/>
                    </a:cubicBezTo>
                    <a:cubicBezTo>
                      <a:pt x="67" y="29"/>
                      <a:pt x="59" y="29"/>
                      <a:pt x="54" y="34"/>
                    </a:cubicBezTo>
                    <a:cubicBezTo>
                      <a:pt x="34" y="54"/>
                      <a:pt x="34" y="54"/>
                      <a:pt x="34" y="54"/>
                    </a:cubicBezTo>
                    <a:cubicBezTo>
                      <a:pt x="29" y="59"/>
                      <a:pt x="29" y="67"/>
                      <a:pt x="34" y="71"/>
                    </a:cubicBezTo>
                    <a:cubicBezTo>
                      <a:pt x="48" y="85"/>
                      <a:pt x="48" y="85"/>
                      <a:pt x="48" y="85"/>
                    </a:cubicBezTo>
                    <a:cubicBezTo>
                      <a:pt x="40" y="97"/>
                      <a:pt x="35" y="111"/>
                      <a:pt x="32" y="125"/>
                    </a:cubicBezTo>
                    <a:cubicBezTo>
                      <a:pt x="12" y="125"/>
                      <a:pt x="12" y="125"/>
                      <a:pt x="12" y="125"/>
                    </a:cubicBezTo>
                    <a:cubicBezTo>
                      <a:pt x="5" y="125"/>
                      <a:pt x="0" y="131"/>
                      <a:pt x="0" y="137"/>
                    </a:cubicBezTo>
                    <a:cubicBezTo>
                      <a:pt x="0" y="166"/>
                      <a:pt x="0" y="166"/>
                      <a:pt x="0" y="166"/>
                    </a:cubicBezTo>
                    <a:cubicBezTo>
                      <a:pt x="0" y="173"/>
                      <a:pt x="5" y="178"/>
                      <a:pt x="12" y="178"/>
                    </a:cubicBezTo>
                    <a:cubicBezTo>
                      <a:pt x="32" y="178"/>
                      <a:pt x="32" y="178"/>
                      <a:pt x="32" y="178"/>
                    </a:cubicBezTo>
                    <a:cubicBezTo>
                      <a:pt x="35" y="193"/>
                      <a:pt x="41" y="206"/>
                      <a:pt x="48" y="218"/>
                    </a:cubicBezTo>
                    <a:cubicBezTo>
                      <a:pt x="34" y="232"/>
                      <a:pt x="34" y="232"/>
                      <a:pt x="34" y="232"/>
                    </a:cubicBezTo>
                    <a:cubicBezTo>
                      <a:pt x="29" y="237"/>
                      <a:pt x="29" y="245"/>
                      <a:pt x="34" y="249"/>
                    </a:cubicBezTo>
                    <a:cubicBezTo>
                      <a:pt x="54" y="270"/>
                      <a:pt x="54" y="270"/>
                      <a:pt x="54" y="270"/>
                    </a:cubicBezTo>
                    <a:cubicBezTo>
                      <a:pt x="59" y="274"/>
                      <a:pt x="67" y="274"/>
                      <a:pt x="71" y="270"/>
                    </a:cubicBezTo>
                    <a:cubicBezTo>
                      <a:pt x="86" y="255"/>
                      <a:pt x="86" y="255"/>
                      <a:pt x="86" y="255"/>
                    </a:cubicBezTo>
                    <a:cubicBezTo>
                      <a:pt x="98" y="263"/>
                      <a:pt x="111" y="268"/>
                      <a:pt x="125" y="271"/>
                    </a:cubicBezTo>
                    <a:cubicBezTo>
                      <a:pt x="125" y="292"/>
                      <a:pt x="125" y="292"/>
                      <a:pt x="125" y="292"/>
                    </a:cubicBezTo>
                    <a:cubicBezTo>
                      <a:pt x="125" y="299"/>
                      <a:pt x="131" y="304"/>
                      <a:pt x="137" y="304"/>
                    </a:cubicBezTo>
                    <a:cubicBezTo>
                      <a:pt x="166" y="304"/>
                      <a:pt x="166" y="304"/>
                      <a:pt x="166" y="304"/>
                    </a:cubicBezTo>
                    <a:cubicBezTo>
                      <a:pt x="173" y="304"/>
                      <a:pt x="178" y="299"/>
                      <a:pt x="178" y="292"/>
                    </a:cubicBezTo>
                    <a:cubicBezTo>
                      <a:pt x="178" y="271"/>
                      <a:pt x="178" y="271"/>
                      <a:pt x="178" y="271"/>
                    </a:cubicBezTo>
                    <a:cubicBezTo>
                      <a:pt x="192" y="268"/>
                      <a:pt x="206" y="263"/>
                      <a:pt x="218" y="255"/>
                    </a:cubicBezTo>
                    <a:cubicBezTo>
                      <a:pt x="232" y="270"/>
                      <a:pt x="232" y="270"/>
                      <a:pt x="232" y="270"/>
                    </a:cubicBezTo>
                    <a:cubicBezTo>
                      <a:pt x="237" y="274"/>
                      <a:pt x="245" y="274"/>
                      <a:pt x="249" y="270"/>
                    </a:cubicBezTo>
                    <a:cubicBezTo>
                      <a:pt x="270" y="249"/>
                      <a:pt x="270" y="249"/>
                      <a:pt x="270" y="249"/>
                    </a:cubicBezTo>
                    <a:cubicBezTo>
                      <a:pt x="274" y="245"/>
                      <a:pt x="274" y="237"/>
                      <a:pt x="270" y="232"/>
                    </a:cubicBezTo>
                    <a:cubicBezTo>
                      <a:pt x="255" y="218"/>
                      <a:pt x="255" y="218"/>
                      <a:pt x="255" y="218"/>
                    </a:cubicBezTo>
                    <a:cubicBezTo>
                      <a:pt x="263" y="206"/>
                      <a:pt x="269" y="193"/>
                      <a:pt x="272" y="178"/>
                    </a:cubicBezTo>
                    <a:cubicBezTo>
                      <a:pt x="292" y="178"/>
                      <a:pt x="292" y="178"/>
                      <a:pt x="292" y="178"/>
                    </a:cubicBezTo>
                    <a:cubicBezTo>
                      <a:pt x="299" y="178"/>
                      <a:pt x="304" y="173"/>
                      <a:pt x="304" y="166"/>
                    </a:cubicBezTo>
                    <a:cubicBezTo>
                      <a:pt x="304" y="137"/>
                      <a:pt x="304" y="137"/>
                      <a:pt x="304" y="137"/>
                    </a:cubicBezTo>
                    <a:cubicBezTo>
                      <a:pt x="304" y="131"/>
                      <a:pt x="299" y="125"/>
                      <a:pt x="292" y="125"/>
                    </a:cubicBezTo>
                    <a:close/>
                  </a:path>
                </a:pathLst>
              </a:custGeom>
              <a:gradFill rotWithShape="1">
                <a:gsLst>
                  <a:gs pos="0">
                    <a:srgbClr val="C30D23">
                      <a:alpha val="100000"/>
                    </a:srgbClr>
                  </a:gs>
                  <a:gs pos="22400">
                    <a:srgbClr val="C30D23">
                      <a:alpha val="100000"/>
                    </a:srgbClr>
                  </a:gs>
                  <a:gs pos="22499">
                    <a:srgbClr val="D99593">
                      <a:alpha val="100000"/>
                    </a:srgbClr>
                  </a:gs>
                  <a:gs pos="100000">
                    <a:srgbClr val="D99593">
                      <a:alpha val="100000"/>
                    </a:srgbClr>
                  </a:gs>
                </a:gsLst>
                <a:lin ang="16200000" scaled="1"/>
                <a:tileRect/>
              </a:gradFill>
              <a:ln w="9525">
                <a:noFill/>
              </a:ln>
            </p:spPr>
            <p:txBody>
              <a:bodyPr/>
              <a:lstStyle/>
              <a:p>
                <a:endParaRPr lang="zh-CN" altLang="en-US"/>
              </a:p>
            </p:txBody>
          </p:sp>
          <p:sp>
            <p:nvSpPr>
              <p:cNvPr id="54300" name="ValueText1"/>
              <p:cNvSpPr/>
              <p:nvPr/>
            </p:nvSpPr>
            <p:spPr>
              <a:xfrm>
                <a:off x="3192067" y="2528653"/>
                <a:ext cx="719144" cy="457909"/>
              </a:xfrm>
              <a:prstGeom prst="rect">
                <a:avLst/>
              </a:prstGeom>
              <a:noFill/>
              <a:ln w="9525">
                <a:noFill/>
              </a:ln>
            </p:spPr>
            <p:txBody>
              <a:bodyPr wrap="none" lIns="90000" tIns="46800" rIns="90000" bIns="46800" anchor="ctr" anchorCtr="1"/>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lnSpc>
                    <a:spcPct val="96000"/>
                  </a:lnSpc>
                  <a:spcBef>
                    <a:spcPct val="0"/>
                  </a:spcBef>
                  <a:buFontTx/>
                  <a:buNone/>
                </a:pPr>
                <a:r>
                  <a:rPr lang="en-US" altLang="zh-CN" sz="2200" dirty="0">
                    <a:solidFill>
                      <a:schemeClr val="bg1"/>
                    </a:solidFill>
                    <a:latin typeface="Impact" panose="020B0806030902050204" pitchFamily="34" charset="0"/>
                    <a:ea typeface="宋体" panose="02010600030101010101" pitchFamily="2" charset="-122"/>
                    <a:sym typeface="Impact" panose="020B0806030902050204" pitchFamily="34" charset="0"/>
                  </a:rPr>
                  <a:t>4.0%</a:t>
                </a:r>
                <a:endParaRPr lang="zh-CN" altLang="en-US" sz="2200" dirty="0">
                  <a:solidFill>
                    <a:schemeClr val="bg1"/>
                  </a:solidFill>
                  <a:latin typeface="Impact" panose="020B0806030902050204" pitchFamily="34" charset="0"/>
                  <a:ea typeface="宋体" panose="02010600030101010101" pitchFamily="2" charset="-122"/>
                  <a:sym typeface="Impact" panose="020B0806030902050204" pitchFamily="34" charset="0"/>
                </a:endParaRPr>
              </a:p>
            </p:txBody>
          </p:sp>
          <p:sp>
            <p:nvSpPr>
              <p:cNvPr id="54301" name="ValueText2"/>
              <p:cNvSpPr/>
              <p:nvPr/>
            </p:nvSpPr>
            <p:spPr>
              <a:xfrm>
                <a:off x="4725612" y="1023173"/>
                <a:ext cx="719144" cy="457909"/>
              </a:xfrm>
              <a:prstGeom prst="rect">
                <a:avLst/>
              </a:prstGeom>
              <a:noFill/>
              <a:ln w="9525">
                <a:noFill/>
              </a:ln>
            </p:spPr>
            <p:txBody>
              <a:bodyPr wrap="none" lIns="90000" tIns="46800" rIns="90000" bIns="46800" anchor="ctr" anchorCtr="1"/>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lnSpc>
                    <a:spcPct val="96000"/>
                  </a:lnSpc>
                  <a:spcBef>
                    <a:spcPct val="0"/>
                  </a:spcBef>
                  <a:buFontTx/>
                  <a:buNone/>
                </a:pPr>
                <a:r>
                  <a:rPr lang="en-US" altLang="zh-CN" sz="2200" dirty="0">
                    <a:solidFill>
                      <a:schemeClr val="bg1"/>
                    </a:solidFill>
                    <a:latin typeface="Impact" panose="020B0806030902050204" pitchFamily="34" charset="0"/>
                    <a:ea typeface="宋体" panose="02010600030101010101" pitchFamily="2" charset="-122"/>
                    <a:sym typeface="Impact" panose="020B0806030902050204" pitchFamily="34" charset="0"/>
                  </a:rPr>
                  <a:t>7.1%</a:t>
                </a:r>
                <a:endParaRPr lang="zh-CN" altLang="en-US" sz="2200" dirty="0">
                  <a:solidFill>
                    <a:schemeClr val="bg1"/>
                  </a:solidFill>
                  <a:latin typeface="Impact" panose="020B0806030902050204" pitchFamily="34" charset="0"/>
                  <a:ea typeface="宋体" panose="02010600030101010101" pitchFamily="2" charset="-122"/>
                  <a:sym typeface="Impact" panose="020B0806030902050204" pitchFamily="34" charset="0"/>
                </a:endParaRPr>
              </a:p>
            </p:txBody>
          </p:sp>
          <p:sp>
            <p:nvSpPr>
              <p:cNvPr id="54302" name="ValueText3"/>
              <p:cNvSpPr/>
              <p:nvPr/>
            </p:nvSpPr>
            <p:spPr>
              <a:xfrm>
                <a:off x="5746349" y="3343707"/>
                <a:ext cx="719144" cy="457909"/>
              </a:xfrm>
              <a:prstGeom prst="rect">
                <a:avLst/>
              </a:prstGeom>
              <a:noFill/>
              <a:ln w="9525">
                <a:noFill/>
              </a:ln>
            </p:spPr>
            <p:txBody>
              <a:bodyPr wrap="none" lIns="90000" tIns="46800" rIns="90000" bIns="46800" anchor="ctr" anchorCtr="1"/>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lnSpc>
                    <a:spcPct val="96000"/>
                  </a:lnSpc>
                  <a:spcBef>
                    <a:spcPct val="0"/>
                  </a:spcBef>
                  <a:buFontTx/>
                  <a:buNone/>
                </a:pPr>
                <a:r>
                  <a:rPr lang="en-US" altLang="zh-CN" sz="2200" dirty="0">
                    <a:solidFill>
                      <a:schemeClr val="bg1"/>
                    </a:solidFill>
                    <a:latin typeface="Impact" panose="020B0806030902050204" pitchFamily="34" charset="0"/>
                    <a:ea typeface="宋体" panose="02010600030101010101" pitchFamily="2" charset="-122"/>
                    <a:sym typeface="Impact" panose="020B0806030902050204" pitchFamily="34" charset="0"/>
                  </a:rPr>
                  <a:t>22.4%</a:t>
                </a:r>
                <a:endParaRPr lang="zh-CN" altLang="en-US" sz="2200" dirty="0">
                  <a:solidFill>
                    <a:schemeClr val="bg1"/>
                  </a:solidFill>
                  <a:latin typeface="Impact" panose="020B0806030902050204" pitchFamily="34" charset="0"/>
                  <a:ea typeface="宋体" panose="02010600030101010101" pitchFamily="2" charset="-122"/>
                  <a:sym typeface="Impact" panose="020B0806030902050204" pitchFamily="34" charset="0"/>
                </a:endParaRPr>
              </a:p>
            </p:txBody>
          </p:sp>
          <p:sp>
            <p:nvSpPr>
              <p:cNvPr id="54303" name="CustomText"/>
              <p:cNvSpPr/>
              <p:nvPr/>
            </p:nvSpPr>
            <p:spPr>
              <a:xfrm>
                <a:off x="2764933" y="4494657"/>
                <a:ext cx="2981416" cy="1305938"/>
              </a:xfrm>
              <a:prstGeom prst="rect">
                <a:avLst/>
              </a:prstGeom>
              <a:noFill/>
              <a:ln w="9525">
                <a:noFill/>
              </a:ln>
            </p:spPr>
            <p:txBody>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lnSpc>
                    <a:spcPct val="150000"/>
                  </a:lnSpc>
                  <a:spcBef>
                    <a:spcPct val="0"/>
                  </a:spcBef>
                  <a:buFontTx/>
                  <a:buNone/>
                </a:pPr>
                <a:r>
                  <a:rPr lang="zh-CN" altLang="en-US" sz="1600" b="1" dirty="0">
                    <a:solidFill>
                      <a:srgbClr val="000000"/>
                    </a:solidFill>
                    <a:latin typeface="Arial" panose="020B0604020202020204" pitchFamily="34" charset="0"/>
                  </a:rPr>
                  <a:t>高新技术产业投资增长</a:t>
                </a:r>
                <a:r>
                  <a:rPr lang="en-US" altLang="zh-CN" sz="1600" b="1" dirty="0">
                    <a:solidFill>
                      <a:srgbClr val="C30D23"/>
                    </a:solidFill>
                    <a:latin typeface="Arial" panose="020B0604020202020204" pitchFamily="34" charset="0"/>
                  </a:rPr>
                  <a:t>22.4%</a:t>
                </a:r>
                <a:r>
                  <a:rPr lang="zh-CN" altLang="en-US" sz="1600" b="1" dirty="0">
                    <a:solidFill>
                      <a:srgbClr val="000000"/>
                    </a:solidFill>
                    <a:latin typeface="Arial" panose="020B0604020202020204" pitchFamily="34" charset="0"/>
                  </a:rPr>
                  <a:t>，比</a:t>
                </a:r>
                <a:r>
                  <a:rPr lang="en-US" altLang="zh-CN" sz="1600" b="1" dirty="0">
                    <a:solidFill>
                      <a:srgbClr val="000000"/>
                    </a:solidFill>
                    <a:latin typeface="Arial" panose="020B0604020202020204" pitchFamily="34" charset="0"/>
                  </a:rPr>
                  <a:t>1—2</a:t>
                </a:r>
                <a:r>
                  <a:rPr lang="zh-CN" altLang="en-US" sz="1600" b="1" dirty="0">
                    <a:solidFill>
                      <a:srgbClr val="000000"/>
                    </a:solidFill>
                    <a:latin typeface="Arial" panose="020B0604020202020204" pitchFamily="34" charset="0"/>
                  </a:rPr>
                  <a:t>月加快</a:t>
                </a:r>
                <a:r>
                  <a:rPr lang="en-US" altLang="zh-CN" sz="1800" b="1" dirty="0">
                    <a:solidFill>
                      <a:srgbClr val="C00000"/>
                    </a:solidFill>
                    <a:latin typeface="Arial" panose="020B0604020202020204" pitchFamily="34" charset="0"/>
                  </a:rPr>
                  <a:t>6.7</a:t>
                </a:r>
                <a:r>
                  <a:rPr lang="zh-CN" altLang="en-US" sz="1800" b="1" dirty="0">
                    <a:solidFill>
                      <a:srgbClr val="C00000"/>
                    </a:solidFill>
                    <a:latin typeface="Arial" panose="020B0604020202020204" pitchFamily="34" charset="0"/>
                  </a:rPr>
                  <a:t>个百分点</a:t>
                </a:r>
                <a:endParaRPr lang="en-US" altLang="zh-CN" sz="1800" b="1" dirty="0">
                  <a:solidFill>
                    <a:srgbClr val="C00000"/>
                  </a:solidFill>
                  <a:latin typeface="Arial" panose="020B0604020202020204" pitchFamily="34" charset="0"/>
                </a:endParaRPr>
              </a:p>
            </p:txBody>
          </p:sp>
          <p:sp>
            <p:nvSpPr>
              <p:cNvPr id="54304" name="CustomText"/>
              <p:cNvSpPr/>
              <p:nvPr/>
            </p:nvSpPr>
            <p:spPr>
              <a:xfrm>
                <a:off x="6113132" y="146935"/>
                <a:ext cx="2551751" cy="1540571"/>
              </a:xfrm>
              <a:prstGeom prst="rect">
                <a:avLst/>
              </a:prstGeom>
              <a:noFill/>
              <a:ln w="9525">
                <a:noFill/>
              </a:ln>
            </p:spPr>
            <p:txBody>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r" defTabSz="914400" eaLnBrk="1" hangingPunct="1">
                  <a:lnSpc>
                    <a:spcPct val="150000"/>
                  </a:lnSpc>
                  <a:spcBef>
                    <a:spcPct val="0"/>
                  </a:spcBef>
                  <a:buFontTx/>
                  <a:buNone/>
                </a:pPr>
                <a:r>
                  <a:rPr lang="zh-CN" altLang="en-US" sz="1600" b="1" dirty="0">
                    <a:solidFill>
                      <a:srgbClr val="000000"/>
                    </a:solidFill>
                    <a:latin typeface="Arial" panose="020B0604020202020204" pitchFamily="34" charset="0"/>
                  </a:rPr>
                  <a:t>计算机、通信和其他电子设备制造业增加值增长</a:t>
                </a:r>
                <a:r>
                  <a:rPr lang="en-US" altLang="zh-CN" sz="1800" b="1" dirty="0">
                    <a:solidFill>
                      <a:srgbClr val="C00000"/>
                    </a:solidFill>
                    <a:latin typeface="Arial" panose="020B0604020202020204" pitchFamily="34" charset="0"/>
                  </a:rPr>
                  <a:t>7.1%</a:t>
                </a:r>
                <a:endParaRPr lang="zh-CN" altLang="en-US" sz="1800" b="1" dirty="0">
                  <a:solidFill>
                    <a:srgbClr val="C00000"/>
                  </a:solidFill>
                  <a:latin typeface="Arial" panose="020B0604020202020204" pitchFamily="34" charset="0"/>
                </a:endParaRPr>
              </a:p>
            </p:txBody>
          </p:sp>
          <p:sp>
            <p:nvSpPr>
              <p:cNvPr id="54305" name="CustomText"/>
              <p:cNvSpPr/>
              <p:nvPr/>
            </p:nvSpPr>
            <p:spPr>
              <a:xfrm>
                <a:off x="0" y="2034665"/>
                <a:ext cx="2281063" cy="2156793"/>
              </a:xfrm>
              <a:prstGeom prst="rect">
                <a:avLst/>
              </a:prstGeom>
              <a:noFill/>
              <a:ln w="9525">
                <a:noFill/>
              </a:ln>
            </p:spPr>
            <p:txBody>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lnSpc>
                    <a:spcPct val="150000"/>
                  </a:lnSpc>
                  <a:spcBef>
                    <a:spcPct val="0"/>
                  </a:spcBef>
                  <a:buFontTx/>
                  <a:buNone/>
                </a:pPr>
                <a:r>
                  <a:rPr lang="zh-CN" altLang="en-US" sz="1600" b="1" dirty="0">
                    <a:solidFill>
                      <a:srgbClr val="000000"/>
                    </a:solidFill>
                    <a:latin typeface="Arial" panose="020B0604020202020204" pitchFamily="34" charset="0"/>
                  </a:rPr>
                  <a:t>规模以上工业高技术制造业增加值增长</a:t>
                </a:r>
                <a:r>
                  <a:rPr lang="en-US" altLang="zh-CN" sz="1600" b="1" dirty="0">
                    <a:solidFill>
                      <a:srgbClr val="C00000"/>
                    </a:solidFill>
                    <a:latin typeface="Arial" panose="020B0604020202020204" pitchFamily="34" charset="0"/>
                  </a:rPr>
                  <a:t>4%</a:t>
                </a:r>
                <a:r>
                  <a:rPr lang="zh-CN" altLang="en-US" sz="1600" b="1" dirty="0">
                    <a:solidFill>
                      <a:srgbClr val="000000"/>
                    </a:solidFill>
                    <a:latin typeface="Arial" panose="020B0604020202020204" pitchFamily="34" charset="0"/>
                  </a:rPr>
                  <a:t>，比规模以上工业平均增幅高</a:t>
                </a:r>
                <a:r>
                  <a:rPr lang="en-US" altLang="zh-CN" sz="1800" b="1" dirty="0">
                    <a:solidFill>
                      <a:srgbClr val="C00000"/>
                    </a:solidFill>
                    <a:latin typeface="Arial" panose="020B0604020202020204" pitchFamily="34" charset="0"/>
                  </a:rPr>
                  <a:t>6.1</a:t>
                </a:r>
                <a:r>
                  <a:rPr lang="zh-CN" altLang="en-US" sz="1800" b="1" dirty="0">
                    <a:solidFill>
                      <a:srgbClr val="C00000"/>
                    </a:solidFill>
                    <a:latin typeface="Arial" panose="020B0604020202020204" pitchFamily="34" charset="0"/>
                  </a:rPr>
                  <a:t>个百分点</a:t>
                </a:r>
                <a:endParaRPr lang="zh-CN" altLang="en-US" sz="1800" dirty="0">
                  <a:latin typeface="Arial" panose="020B0604020202020204" pitchFamily="34" charset="0"/>
                  <a:ea typeface="宋体" panose="02010600030101010101" pitchFamily="2" charset="-122"/>
                </a:endParaRPr>
              </a:p>
            </p:txBody>
          </p:sp>
        </p:grpSp>
      </p:grpSp>
      <p:sp>
        <p:nvSpPr>
          <p:cNvPr id="54279" name="矩形 17"/>
          <p:cNvSpPr/>
          <p:nvPr/>
        </p:nvSpPr>
        <p:spPr>
          <a:xfrm>
            <a:off x="563563" y="1844675"/>
            <a:ext cx="6096000" cy="369888"/>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r>
              <a:rPr lang="en-US" altLang="zh-CN" sz="1800" b="1" dirty="0">
                <a:solidFill>
                  <a:srgbClr val="C30D23"/>
                </a:solidFill>
                <a:latin typeface="Arial" panose="020B0604020202020204" pitchFamily="34" charset="0"/>
              </a:rPr>
              <a:t>2020</a:t>
            </a:r>
            <a:r>
              <a:rPr lang="zh-CN" altLang="en-US" sz="1800" b="1" dirty="0">
                <a:solidFill>
                  <a:srgbClr val="C30D23"/>
                </a:solidFill>
                <a:latin typeface="Arial" panose="020B0604020202020204" pitchFamily="34" charset="0"/>
              </a:rPr>
              <a:t>年第一季度</a:t>
            </a:r>
            <a:endParaRPr lang="en-US" altLang="zh-CN" sz="1800" b="1" dirty="0">
              <a:solidFill>
                <a:srgbClr val="C30D23"/>
              </a:solidFill>
              <a:latin typeface="Arial" panose="020B0604020202020204" pitchFamily="34" charset="0"/>
            </a:endParaRPr>
          </a:p>
        </p:txBody>
      </p:sp>
      <p:sp>
        <p:nvSpPr>
          <p:cNvPr id="54280" name="直接连接符 50"/>
          <p:cNvSpPr/>
          <p:nvPr/>
        </p:nvSpPr>
        <p:spPr>
          <a:xfrm>
            <a:off x="6704013" y="1966913"/>
            <a:ext cx="0" cy="4422775"/>
          </a:xfrm>
          <a:prstGeom prst="line">
            <a:avLst/>
          </a:prstGeom>
          <a:ln w="9525" cap="rnd" cmpd="sng">
            <a:solidFill>
              <a:srgbClr val="D8D8D8"/>
            </a:solidFill>
            <a:prstDash val="solid"/>
            <a:bevel/>
            <a:headEnd type="none" w="med" len="med"/>
            <a:tailEnd type="none" w="med" len="med"/>
          </a:ln>
        </p:spPr>
      </p:sp>
      <p:grpSp>
        <p:nvGrpSpPr>
          <p:cNvPr id="54281" name="íṣlíḑé"/>
          <p:cNvGrpSpPr/>
          <p:nvPr/>
        </p:nvGrpSpPr>
        <p:grpSpPr>
          <a:xfrm>
            <a:off x="6796088" y="2798763"/>
            <a:ext cx="5283200" cy="955675"/>
            <a:chOff x="0" y="0"/>
            <a:chExt cx="5284044" cy="956416"/>
          </a:xfrm>
        </p:grpSpPr>
        <p:sp>
          <p:nvSpPr>
            <p:cNvPr id="54288" name="íṡḷïḑé"/>
            <p:cNvSpPr/>
            <p:nvPr/>
          </p:nvSpPr>
          <p:spPr>
            <a:xfrm>
              <a:off x="0" y="0"/>
              <a:ext cx="956418" cy="956416"/>
            </a:xfrm>
            <a:prstGeom prst="ellipse">
              <a:avLst/>
            </a:prstGeom>
            <a:solidFill>
              <a:srgbClr val="C5D8F1"/>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2000" b="1" dirty="0">
                <a:solidFill>
                  <a:schemeClr val="bg1"/>
                </a:solidFill>
                <a:latin typeface="Arial" panose="020B0604020202020204" pitchFamily="34" charset="0"/>
                <a:ea typeface="宋体" panose="02010600030101010101" pitchFamily="2" charset="-122"/>
              </a:endParaRPr>
            </a:p>
          </p:txBody>
        </p:sp>
        <p:sp>
          <p:nvSpPr>
            <p:cNvPr id="54289" name="íšlïḓê"/>
            <p:cNvSpPr/>
            <p:nvPr/>
          </p:nvSpPr>
          <p:spPr>
            <a:xfrm>
              <a:off x="68562" y="68562"/>
              <a:ext cx="819294" cy="819292"/>
            </a:xfrm>
            <a:prstGeom prst="ellipse">
              <a:avLst/>
            </a:prstGeom>
            <a:solidFill>
              <a:srgbClr val="C00000"/>
            </a:solidFill>
            <a:ln w="38100" cap="rnd" cmpd="sng">
              <a:solidFill>
                <a:srgbClr val="C00000"/>
              </a:solidFill>
              <a:prstDash val="solid"/>
              <a:bevel/>
              <a:headEnd type="none" w="med" len="med"/>
              <a:tailEnd type="none" w="med" len="med"/>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2000" b="1" dirty="0">
                <a:solidFill>
                  <a:schemeClr val="bg1"/>
                </a:solidFill>
                <a:latin typeface="Arial" panose="020B0604020202020204" pitchFamily="34" charset="0"/>
                <a:ea typeface="宋体" panose="02010600030101010101" pitchFamily="2" charset="-122"/>
              </a:endParaRPr>
            </a:p>
          </p:txBody>
        </p:sp>
        <p:sp>
          <p:nvSpPr>
            <p:cNvPr id="54290" name="íś1ïďé"/>
            <p:cNvSpPr/>
            <p:nvPr/>
          </p:nvSpPr>
          <p:spPr>
            <a:xfrm>
              <a:off x="258828" y="295500"/>
              <a:ext cx="438762" cy="365414"/>
            </a:xfrm>
            <a:custGeom>
              <a:avLst/>
              <a:gdLst/>
              <a:ahLst/>
              <a:cxnLst>
                <a:cxn ang="0">
                  <a:pos x="359" y="638"/>
                </a:cxn>
                <a:cxn ang="0">
                  <a:pos x="359" y="679"/>
                </a:cxn>
                <a:cxn ang="0">
                  <a:pos x="436" y="650"/>
                </a:cxn>
                <a:cxn ang="0">
                  <a:pos x="359" y="638"/>
                </a:cxn>
                <a:cxn ang="0">
                  <a:pos x="310" y="444"/>
                </a:cxn>
                <a:cxn ang="0">
                  <a:pos x="49" y="469"/>
                </a:cxn>
                <a:cxn ang="0">
                  <a:pos x="49" y="661"/>
                </a:cxn>
                <a:cxn ang="0">
                  <a:pos x="310" y="686"/>
                </a:cxn>
                <a:cxn ang="0">
                  <a:pos x="310" y="444"/>
                </a:cxn>
                <a:cxn ang="0">
                  <a:pos x="332" y="393"/>
                </a:cxn>
                <a:cxn ang="0">
                  <a:pos x="351" y="399"/>
                </a:cxn>
                <a:cxn ang="0">
                  <a:pos x="359" y="417"/>
                </a:cxn>
                <a:cxn ang="0">
                  <a:pos x="359" y="589"/>
                </a:cxn>
                <a:cxn ang="0">
                  <a:pos x="533" y="616"/>
                </a:cxn>
                <a:cxn ang="0">
                  <a:pos x="553" y="638"/>
                </a:cxn>
                <a:cxn ang="0">
                  <a:pos x="538" y="662"/>
                </a:cxn>
                <a:cxn ang="0">
                  <a:pos x="343" y="736"/>
                </a:cxn>
                <a:cxn ang="0">
                  <a:pos x="343" y="735"/>
                </a:cxn>
                <a:cxn ang="0">
                  <a:pos x="335" y="736"/>
                </a:cxn>
                <a:cxn ang="0">
                  <a:pos x="332" y="736"/>
                </a:cxn>
                <a:cxn ang="0">
                  <a:pos x="22" y="706"/>
                </a:cxn>
                <a:cxn ang="0">
                  <a:pos x="0" y="682"/>
                </a:cxn>
                <a:cxn ang="0">
                  <a:pos x="0" y="447"/>
                </a:cxn>
                <a:cxn ang="0">
                  <a:pos x="22" y="423"/>
                </a:cxn>
                <a:cxn ang="0">
                  <a:pos x="332" y="393"/>
                </a:cxn>
                <a:cxn ang="0">
                  <a:pos x="528" y="0"/>
                </a:cxn>
                <a:cxn ang="0">
                  <a:pos x="682" y="131"/>
                </a:cxn>
                <a:cxn ang="0">
                  <a:pos x="674" y="223"/>
                </a:cxn>
                <a:cxn ang="0">
                  <a:pos x="625" y="342"/>
                </a:cxn>
                <a:cxn ang="0">
                  <a:pos x="706" y="413"/>
                </a:cxn>
                <a:cxn ang="0">
                  <a:pos x="844" y="462"/>
                </a:cxn>
                <a:cxn ang="0">
                  <a:pos x="884" y="565"/>
                </a:cxn>
                <a:cxn ang="0">
                  <a:pos x="884" y="699"/>
                </a:cxn>
                <a:cxn ang="0">
                  <a:pos x="568" y="699"/>
                </a:cxn>
                <a:cxn ang="0">
                  <a:pos x="600" y="632"/>
                </a:cxn>
                <a:cxn ang="0">
                  <a:pos x="540" y="569"/>
                </a:cxn>
                <a:cxn ang="0">
                  <a:pos x="406" y="548"/>
                </a:cxn>
                <a:cxn ang="0">
                  <a:pos x="406" y="417"/>
                </a:cxn>
                <a:cxn ang="0">
                  <a:pos x="401" y="393"/>
                </a:cxn>
                <a:cxn ang="0">
                  <a:pos x="431" y="342"/>
                </a:cxn>
                <a:cxn ang="0">
                  <a:pos x="382" y="223"/>
                </a:cxn>
                <a:cxn ang="0">
                  <a:pos x="374" y="131"/>
                </a:cxn>
                <a:cxn ang="0">
                  <a:pos x="528" y="0"/>
                </a:cxn>
              </a:cxnLst>
              <a:rect l="0" t="0" r="0" b="0"/>
              <a:pathLst>
                <a:path w="608274" h="506589">
                  <a:moveTo>
                    <a:pt x="246781" y="438498"/>
                  </a:moveTo>
                  <a:lnTo>
                    <a:pt x="246781" y="467297"/>
                  </a:lnTo>
                  <a:lnTo>
                    <a:pt x="300340" y="446881"/>
                  </a:lnTo>
                  <a:lnTo>
                    <a:pt x="246781" y="438498"/>
                  </a:lnTo>
                  <a:close/>
                  <a:moveTo>
                    <a:pt x="213321" y="304884"/>
                  </a:moveTo>
                  <a:lnTo>
                    <a:pt x="33460" y="322334"/>
                  </a:lnTo>
                  <a:lnTo>
                    <a:pt x="33460" y="454352"/>
                  </a:lnTo>
                  <a:lnTo>
                    <a:pt x="213321" y="471802"/>
                  </a:lnTo>
                  <a:lnTo>
                    <a:pt x="213321" y="304884"/>
                  </a:lnTo>
                  <a:close/>
                  <a:moveTo>
                    <a:pt x="228395" y="270439"/>
                  </a:moveTo>
                  <a:cubicBezTo>
                    <a:pt x="233077" y="269983"/>
                    <a:pt x="237760" y="271466"/>
                    <a:pt x="241243" y="274602"/>
                  </a:cubicBezTo>
                  <a:cubicBezTo>
                    <a:pt x="244783" y="277739"/>
                    <a:pt x="246781" y="282130"/>
                    <a:pt x="246781" y="286749"/>
                  </a:cubicBezTo>
                  <a:lnTo>
                    <a:pt x="246781" y="405252"/>
                  </a:lnTo>
                  <a:lnTo>
                    <a:pt x="366689" y="423957"/>
                  </a:lnTo>
                  <a:cubicBezTo>
                    <a:pt x="374111" y="425154"/>
                    <a:pt x="379878" y="431085"/>
                    <a:pt x="380678" y="438441"/>
                  </a:cubicBezTo>
                  <a:cubicBezTo>
                    <a:pt x="381477" y="445798"/>
                    <a:pt x="377138" y="452812"/>
                    <a:pt x="370115" y="455493"/>
                  </a:cubicBezTo>
                  <a:lnTo>
                    <a:pt x="236104" y="506589"/>
                  </a:lnTo>
                  <a:lnTo>
                    <a:pt x="235590" y="505334"/>
                  </a:lnTo>
                  <a:cubicBezTo>
                    <a:pt x="233820" y="505962"/>
                    <a:pt x="231936" y="506304"/>
                    <a:pt x="230051" y="506304"/>
                  </a:cubicBezTo>
                  <a:cubicBezTo>
                    <a:pt x="229480" y="506304"/>
                    <a:pt x="228966" y="506304"/>
                    <a:pt x="228395" y="506247"/>
                  </a:cubicBezTo>
                  <a:lnTo>
                    <a:pt x="15074" y="485546"/>
                  </a:lnTo>
                  <a:cubicBezTo>
                    <a:pt x="6509" y="484748"/>
                    <a:pt x="0" y="477676"/>
                    <a:pt x="0" y="469236"/>
                  </a:cubicBezTo>
                  <a:lnTo>
                    <a:pt x="0" y="307450"/>
                  </a:lnTo>
                  <a:cubicBezTo>
                    <a:pt x="0" y="299010"/>
                    <a:pt x="6509" y="291938"/>
                    <a:pt x="15074" y="291083"/>
                  </a:cubicBezTo>
                  <a:lnTo>
                    <a:pt x="228395" y="270439"/>
                  </a:lnTo>
                  <a:close/>
                  <a:moveTo>
                    <a:pt x="362895" y="0"/>
                  </a:moveTo>
                  <a:cubicBezTo>
                    <a:pt x="454777" y="0"/>
                    <a:pt x="466369" y="64320"/>
                    <a:pt x="468824" y="90151"/>
                  </a:cubicBezTo>
                  <a:cubicBezTo>
                    <a:pt x="468824" y="90151"/>
                    <a:pt x="507884" y="131206"/>
                    <a:pt x="463285" y="153046"/>
                  </a:cubicBezTo>
                  <a:cubicBezTo>
                    <a:pt x="463285" y="153046"/>
                    <a:pt x="463285" y="205049"/>
                    <a:pt x="429822" y="235157"/>
                  </a:cubicBezTo>
                  <a:cubicBezTo>
                    <a:pt x="429822" y="235157"/>
                    <a:pt x="401898" y="257053"/>
                    <a:pt x="485556" y="284366"/>
                  </a:cubicBezTo>
                  <a:lnTo>
                    <a:pt x="580407" y="317210"/>
                  </a:lnTo>
                  <a:cubicBezTo>
                    <a:pt x="580407" y="317210"/>
                    <a:pt x="608274" y="317210"/>
                    <a:pt x="608274" y="388316"/>
                  </a:cubicBezTo>
                  <a:lnTo>
                    <a:pt x="608274" y="480691"/>
                  </a:lnTo>
                  <a:lnTo>
                    <a:pt x="391162" y="480691"/>
                  </a:lnTo>
                  <a:cubicBezTo>
                    <a:pt x="406123" y="470598"/>
                    <a:pt x="414803" y="453207"/>
                    <a:pt x="412805" y="434960"/>
                  </a:cubicBezTo>
                  <a:cubicBezTo>
                    <a:pt x="410406" y="412892"/>
                    <a:pt x="393161" y="395045"/>
                    <a:pt x="370776" y="391566"/>
                  </a:cubicBezTo>
                  <a:lnTo>
                    <a:pt x="279065" y="377254"/>
                  </a:lnTo>
                  <a:lnTo>
                    <a:pt x="279065" y="286761"/>
                  </a:lnTo>
                  <a:cubicBezTo>
                    <a:pt x="279065" y="280945"/>
                    <a:pt x="277809" y="275357"/>
                    <a:pt x="275810" y="269997"/>
                  </a:cubicBezTo>
                  <a:cubicBezTo>
                    <a:pt x="314470" y="249754"/>
                    <a:pt x="295968" y="235157"/>
                    <a:pt x="295968" y="235157"/>
                  </a:cubicBezTo>
                  <a:cubicBezTo>
                    <a:pt x="262505" y="205049"/>
                    <a:pt x="262505" y="153046"/>
                    <a:pt x="262505" y="153046"/>
                  </a:cubicBezTo>
                  <a:cubicBezTo>
                    <a:pt x="217906" y="131206"/>
                    <a:pt x="256909" y="90151"/>
                    <a:pt x="256909" y="90151"/>
                  </a:cubicBezTo>
                  <a:cubicBezTo>
                    <a:pt x="259421" y="64320"/>
                    <a:pt x="277010" y="0"/>
                    <a:pt x="362895" y="0"/>
                  </a:cubicBezTo>
                  <a:close/>
                </a:path>
              </a:pathLst>
            </a:custGeom>
            <a:solidFill>
              <a:schemeClr val="bg1">
                <a:alpha val="100000"/>
              </a:schemeClr>
            </a:solidFill>
            <a:ln w="38100">
              <a:noFill/>
            </a:ln>
          </p:spPr>
          <p:txBody>
            <a:bodyPr/>
            <a:lstStyle/>
            <a:p>
              <a:endParaRPr lang="zh-CN" altLang="en-US"/>
            </a:p>
          </p:txBody>
        </p:sp>
        <p:sp>
          <p:nvSpPr>
            <p:cNvPr id="54291" name="íşļîdè"/>
            <p:cNvSpPr/>
            <p:nvPr/>
          </p:nvSpPr>
          <p:spPr>
            <a:xfrm>
              <a:off x="1159829" y="149304"/>
              <a:ext cx="3735827" cy="657809"/>
            </a:xfrm>
            <a:prstGeom prst="rect">
              <a:avLst/>
            </a:prstGeom>
            <a:noFill/>
            <a:ln w="9525">
              <a:noFill/>
            </a:ln>
          </p:spPr>
          <p:txBody>
            <a:bodyPr anchor="ct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lnSpc>
                  <a:spcPct val="120000"/>
                </a:lnSpc>
                <a:spcBef>
                  <a:spcPct val="0"/>
                </a:spcBef>
                <a:buFontTx/>
                <a:buNone/>
              </a:pPr>
              <a:r>
                <a:rPr lang="en-US" altLang="zh-CN" sz="1600" dirty="0">
                  <a:latin typeface="Arial" panose="020B0604020202020204" pitchFamily="34" charset="0"/>
                </a:rPr>
                <a:t>2019</a:t>
              </a:r>
              <a:r>
                <a:rPr lang="zh-CN" altLang="en-US" sz="1600" dirty="0">
                  <a:latin typeface="Arial" panose="020B0604020202020204" pitchFamily="34" charset="0"/>
                </a:rPr>
                <a:t>年，湖南以核心技术和关键产品为中心，布局</a:t>
              </a:r>
              <a:r>
                <a:rPr lang="en-US" altLang="zh-CN" sz="1600" b="1" dirty="0">
                  <a:solidFill>
                    <a:srgbClr val="C30D23"/>
                  </a:solidFill>
                  <a:latin typeface="Arial" panose="020B0604020202020204" pitchFamily="34" charset="0"/>
                </a:rPr>
                <a:t>20</a:t>
              </a:r>
              <a:r>
                <a:rPr lang="zh-CN" altLang="en-US" sz="1600" b="1" dirty="0">
                  <a:solidFill>
                    <a:srgbClr val="C30D23"/>
                  </a:solidFill>
                  <a:latin typeface="Arial" panose="020B0604020202020204" pitchFamily="34" charset="0"/>
                </a:rPr>
                <a:t>条</a:t>
              </a:r>
              <a:r>
                <a:rPr lang="zh-CN" altLang="en-US" sz="1600" dirty="0">
                  <a:latin typeface="Arial" panose="020B0604020202020204" pitchFamily="34" charset="0"/>
                </a:rPr>
                <a:t>工业新兴优势产业链</a:t>
              </a:r>
              <a:endParaRPr lang="zh-CN" altLang="en-US" sz="1800" dirty="0">
                <a:latin typeface="Arial" panose="020B0604020202020204" pitchFamily="34" charset="0"/>
                <a:ea typeface="宋体" panose="02010600030101010101" pitchFamily="2" charset="-122"/>
              </a:endParaRPr>
            </a:p>
          </p:txBody>
        </p:sp>
      </p:grpSp>
      <p:grpSp>
        <p:nvGrpSpPr>
          <p:cNvPr id="54282" name="îş1iḋe"/>
          <p:cNvGrpSpPr/>
          <p:nvPr/>
        </p:nvGrpSpPr>
        <p:grpSpPr>
          <a:xfrm>
            <a:off x="6743700" y="4727575"/>
            <a:ext cx="5335588" cy="957263"/>
            <a:chOff x="0" y="0"/>
            <a:chExt cx="5335662" cy="956416"/>
          </a:xfrm>
        </p:grpSpPr>
        <p:sp>
          <p:nvSpPr>
            <p:cNvPr id="54284" name="íṡľïḍê"/>
            <p:cNvSpPr/>
            <p:nvPr/>
          </p:nvSpPr>
          <p:spPr>
            <a:xfrm>
              <a:off x="0" y="0"/>
              <a:ext cx="956418" cy="956416"/>
            </a:xfrm>
            <a:prstGeom prst="ellipse">
              <a:avLst/>
            </a:prstGeom>
            <a:solidFill>
              <a:srgbClr val="C5D8F1"/>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2000" b="1" dirty="0">
                <a:solidFill>
                  <a:schemeClr val="bg1"/>
                </a:solidFill>
                <a:latin typeface="Arial" panose="020B0604020202020204" pitchFamily="34" charset="0"/>
                <a:ea typeface="宋体" panose="02010600030101010101" pitchFamily="2" charset="-122"/>
              </a:endParaRPr>
            </a:p>
          </p:txBody>
        </p:sp>
        <p:sp>
          <p:nvSpPr>
            <p:cNvPr id="54285" name="îś1ïḓe"/>
            <p:cNvSpPr/>
            <p:nvPr/>
          </p:nvSpPr>
          <p:spPr>
            <a:xfrm>
              <a:off x="68562" y="68562"/>
              <a:ext cx="819294" cy="819292"/>
            </a:xfrm>
            <a:prstGeom prst="ellipse">
              <a:avLst/>
            </a:prstGeom>
            <a:solidFill>
              <a:srgbClr val="C00000"/>
            </a:solidFill>
            <a:ln w="38100" cap="rnd" cmpd="sng">
              <a:solidFill>
                <a:schemeClr val="bg1"/>
              </a:solidFill>
              <a:prstDash val="solid"/>
              <a:bevel/>
              <a:headEnd type="none" w="med" len="med"/>
              <a:tailEnd type="none" w="med" len="med"/>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2000" b="1" dirty="0">
                <a:solidFill>
                  <a:schemeClr val="bg1"/>
                </a:solidFill>
                <a:latin typeface="Arial" panose="020B0604020202020204" pitchFamily="34" charset="0"/>
                <a:ea typeface="宋体" panose="02010600030101010101" pitchFamily="2" charset="-122"/>
              </a:endParaRPr>
            </a:p>
          </p:txBody>
        </p:sp>
        <p:sp>
          <p:nvSpPr>
            <p:cNvPr id="54286" name="iṣḷîḋè"/>
            <p:cNvSpPr/>
            <p:nvPr/>
          </p:nvSpPr>
          <p:spPr>
            <a:xfrm>
              <a:off x="258828" y="295500"/>
              <a:ext cx="438762" cy="365414"/>
            </a:xfrm>
            <a:custGeom>
              <a:avLst/>
              <a:gdLst/>
              <a:ahLst/>
              <a:cxnLst>
                <a:cxn ang="0">
                  <a:pos x="359" y="638"/>
                </a:cxn>
                <a:cxn ang="0">
                  <a:pos x="359" y="679"/>
                </a:cxn>
                <a:cxn ang="0">
                  <a:pos x="436" y="650"/>
                </a:cxn>
                <a:cxn ang="0">
                  <a:pos x="359" y="638"/>
                </a:cxn>
                <a:cxn ang="0">
                  <a:pos x="310" y="444"/>
                </a:cxn>
                <a:cxn ang="0">
                  <a:pos x="49" y="469"/>
                </a:cxn>
                <a:cxn ang="0">
                  <a:pos x="49" y="661"/>
                </a:cxn>
                <a:cxn ang="0">
                  <a:pos x="310" y="686"/>
                </a:cxn>
                <a:cxn ang="0">
                  <a:pos x="310" y="444"/>
                </a:cxn>
                <a:cxn ang="0">
                  <a:pos x="332" y="393"/>
                </a:cxn>
                <a:cxn ang="0">
                  <a:pos x="351" y="399"/>
                </a:cxn>
                <a:cxn ang="0">
                  <a:pos x="359" y="417"/>
                </a:cxn>
                <a:cxn ang="0">
                  <a:pos x="359" y="589"/>
                </a:cxn>
                <a:cxn ang="0">
                  <a:pos x="533" y="616"/>
                </a:cxn>
                <a:cxn ang="0">
                  <a:pos x="553" y="638"/>
                </a:cxn>
                <a:cxn ang="0">
                  <a:pos x="538" y="662"/>
                </a:cxn>
                <a:cxn ang="0">
                  <a:pos x="343" y="736"/>
                </a:cxn>
                <a:cxn ang="0">
                  <a:pos x="343" y="735"/>
                </a:cxn>
                <a:cxn ang="0">
                  <a:pos x="335" y="736"/>
                </a:cxn>
                <a:cxn ang="0">
                  <a:pos x="332" y="736"/>
                </a:cxn>
                <a:cxn ang="0">
                  <a:pos x="22" y="706"/>
                </a:cxn>
                <a:cxn ang="0">
                  <a:pos x="0" y="682"/>
                </a:cxn>
                <a:cxn ang="0">
                  <a:pos x="0" y="447"/>
                </a:cxn>
                <a:cxn ang="0">
                  <a:pos x="22" y="423"/>
                </a:cxn>
                <a:cxn ang="0">
                  <a:pos x="332" y="393"/>
                </a:cxn>
                <a:cxn ang="0">
                  <a:pos x="528" y="0"/>
                </a:cxn>
                <a:cxn ang="0">
                  <a:pos x="682" y="131"/>
                </a:cxn>
                <a:cxn ang="0">
                  <a:pos x="674" y="223"/>
                </a:cxn>
                <a:cxn ang="0">
                  <a:pos x="625" y="342"/>
                </a:cxn>
                <a:cxn ang="0">
                  <a:pos x="706" y="413"/>
                </a:cxn>
                <a:cxn ang="0">
                  <a:pos x="844" y="462"/>
                </a:cxn>
                <a:cxn ang="0">
                  <a:pos x="884" y="565"/>
                </a:cxn>
                <a:cxn ang="0">
                  <a:pos x="884" y="699"/>
                </a:cxn>
                <a:cxn ang="0">
                  <a:pos x="568" y="699"/>
                </a:cxn>
                <a:cxn ang="0">
                  <a:pos x="600" y="632"/>
                </a:cxn>
                <a:cxn ang="0">
                  <a:pos x="540" y="569"/>
                </a:cxn>
                <a:cxn ang="0">
                  <a:pos x="406" y="548"/>
                </a:cxn>
                <a:cxn ang="0">
                  <a:pos x="406" y="417"/>
                </a:cxn>
                <a:cxn ang="0">
                  <a:pos x="401" y="393"/>
                </a:cxn>
                <a:cxn ang="0">
                  <a:pos x="431" y="342"/>
                </a:cxn>
                <a:cxn ang="0">
                  <a:pos x="382" y="223"/>
                </a:cxn>
                <a:cxn ang="0">
                  <a:pos x="374" y="131"/>
                </a:cxn>
                <a:cxn ang="0">
                  <a:pos x="528" y="0"/>
                </a:cxn>
              </a:cxnLst>
              <a:rect l="0" t="0" r="0" b="0"/>
              <a:pathLst>
                <a:path w="608274" h="506589">
                  <a:moveTo>
                    <a:pt x="246781" y="438498"/>
                  </a:moveTo>
                  <a:lnTo>
                    <a:pt x="246781" y="467297"/>
                  </a:lnTo>
                  <a:lnTo>
                    <a:pt x="300340" y="446881"/>
                  </a:lnTo>
                  <a:lnTo>
                    <a:pt x="246781" y="438498"/>
                  </a:lnTo>
                  <a:close/>
                  <a:moveTo>
                    <a:pt x="213321" y="304884"/>
                  </a:moveTo>
                  <a:lnTo>
                    <a:pt x="33460" y="322334"/>
                  </a:lnTo>
                  <a:lnTo>
                    <a:pt x="33460" y="454352"/>
                  </a:lnTo>
                  <a:lnTo>
                    <a:pt x="213321" y="471802"/>
                  </a:lnTo>
                  <a:lnTo>
                    <a:pt x="213321" y="304884"/>
                  </a:lnTo>
                  <a:close/>
                  <a:moveTo>
                    <a:pt x="228395" y="270439"/>
                  </a:moveTo>
                  <a:cubicBezTo>
                    <a:pt x="233077" y="269983"/>
                    <a:pt x="237760" y="271466"/>
                    <a:pt x="241243" y="274602"/>
                  </a:cubicBezTo>
                  <a:cubicBezTo>
                    <a:pt x="244783" y="277739"/>
                    <a:pt x="246781" y="282130"/>
                    <a:pt x="246781" y="286749"/>
                  </a:cubicBezTo>
                  <a:lnTo>
                    <a:pt x="246781" y="405252"/>
                  </a:lnTo>
                  <a:lnTo>
                    <a:pt x="366689" y="423957"/>
                  </a:lnTo>
                  <a:cubicBezTo>
                    <a:pt x="374111" y="425154"/>
                    <a:pt x="379878" y="431085"/>
                    <a:pt x="380678" y="438441"/>
                  </a:cubicBezTo>
                  <a:cubicBezTo>
                    <a:pt x="381477" y="445798"/>
                    <a:pt x="377138" y="452812"/>
                    <a:pt x="370115" y="455493"/>
                  </a:cubicBezTo>
                  <a:lnTo>
                    <a:pt x="236104" y="506589"/>
                  </a:lnTo>
                  <a:lnTo>
                    <a:pt x="235590" y="505334"/>
                  </a:lnTo>
                  <a:cubicBezTo>
                    <a:pt x="233820" y="505962"/>
                    <a:pt x="231936" y="506304"/>
                    <a:pt x="230051" y="506304"/>
                  </a:cubicBezTo>
                  <a:cubicBezTo>
                    <a:pt x="229480" y="506304"/>
                    <a:pt x="228966" y="506304"/>
                    <a:pt x="228395" y="506247"/>
                  </a:cubicBezTo>
                  <a:lnTo>
                    <a:pt x="15074" y="485546"/>
                  </a:lnTo>
                  <a:cubicBezTo>
                    <a:pt x="6509" y="484748"/>
                    <a:pt x="0" y="477676"/>
                    <a:pt x="0" y="469236"/>
                  </a:cubicBezTo>
                  <a:lnTo>
                    <a:pt x="0" y="307450"/>
                  </a:lnTo>
                  <a:cubicBezTo>
                    <a:pt x="0" y="299010"/>
                    <a:pt x="6509" y="291938"/>
                    <a:pt x="15074" y="291083"/>
                  </a:cubicBezTo>
                  <a:lnTo>
                    <a:pt x="228395" y="270439"/>
                  </a:lnTo>
                  <a:close/>
                  <a:moveTo>
                    <a:pt x="362895" y="0"/>
                  </a:moveTo>
                  <a:cubicBezTo>
                    <a:pt x="454777" y="0"/>
                    <a:pt x="466369" y="64320"/>
                    <a:pt x="468824" y="90151"/>
                  </a:cubicBezTo>
                  <a:cubicBezTo>
                    <a:pt x="468824" y="90151"/>
                    <a:pt x="507884" y="131206"/>
                    <a:pt x="463285" y="153046"/>
                  </a:cubicBezTo>
                  <a:cubicBezTo>
                    <a:pt x="463285" y="153046"/>
                    <a:pt x="463285" y="205049"/>
                    <a:pt x="429822" y="235157"/>
                  </a:cubicBezTo>
                  <a:cubicBezTo>
                    <a:pt x="429822" y="235157"/>
                    <a:pt x="401898" y="257053"/>
                    <a:pt x="485556" y="284366"/>
                  </a:cubicBezTo>
                  <a:lnTo>
                    <a:pt x="580407" y="317210"/>
                  </a:lnTo>
                  <a:cubicBezTo>
                    <a:pt x="580407" y="317210"/>
                    <a:pt x="608274" y="317210"/>
                    <a:pt x="608274" y="388316"/>
                  </a:cubicBezTo>
                  <a:lnTo>
                    <a:pt x="608274" y="480691"/>
                  </a:lnTo>
                  <a:lnTo>
                    <a:pt x="391162" y="480691"/>
                  </a:lnTo>
                  <a:cubicBezTo>
                    <a:pt x="406123" y="470598"/>
                    <a:pt x="414803" y="453207"/>
                    <a:pt x="412805" y="434960"/>
                  </a:cubicBezTo>
                  <a:cubicBezTo>
                    <a:pt x="410406" y="412892"/>
                    <a:pt x="393161" y="395045"/>
                    <a:pt x="370776" y="391566"/>
                  </a:cubicBezTo>
                  <a:lnTo>
                    <a:pt x="279065" y="377254"/>
                  </a:lnTo>
                  <a:lnTo>
                    <a:pt x="279065" y="286761"/>
                  </a:lnTo>
                  <a:cubicBezTo>
                    <a:pt x="279065" y="280945"/>
                    <a:pt x="277809" y="275357"/>
                    <a:pt x="275810" y="269997"/>
                  </a:cubicBezTo>
                  <a:cubicBezTo>
                    <a:pt x="314470" y="249754"/>
                    <a:pt x="295968" y="235157"/>
                    <a:pt x="295968" y="235157"/>
                  </a:cubicBezTo>
                  <a:cubicBezTo>
                    <a:pt x="262505" y="205049"/>
                    <a:pt x="262505" y="153046"/>
                    <a:pt x="262505" y="153046"/>
                  </a:cubicBezTo>
                  <a:cubicBezTo>
                    <a:pt x="217906" y="131206"/>
                    <a:pt x="256909" y="90151"/>
                    <a:pt x="256909" y="90151"/>
                  </a:cubicBezTo>
                  <a:cubicBezTo>
                    <a:pt x="259421" y="64320"/>
                    <a:pt x="277010" y="0"/>
                    <a:pt x="362895" y="0"/>
                  </a:cubicBezTo>
                  <a:close/>
                </a:path>
              </a:pathLst>
            </a:custGeom>
            <a:solidFill>
              <a:schemeClr val="bg1">
                <a:alpha val="100000"/>
              </a:schemeClr>
            </a:solidFill>
            <a:ln w="38100">
              <a:noFill/>
            </a:ln>
          </p:spPr>
          <p:txBody>
            <a:bodyPr/>
            <a:lstStyle/>
            <a:p>
              <a:endParaRPr lang="zh-CN" altLang="en-US"/>
            </a:p>
          </p:txBody>
        </p:sp>
        <p:sp>
          <p:nvSpPr>
            <p:cNvPr id="54287" name="îṥľiḍé"/>
            <p:cNvSpPr/>
            <p:nvPr/>
          </p:nvSpPr>
          <p:spPr>
            <a:xfrm>
              <a:off x="1159829" y="149304"/>
              <a:ext cx="3735827" cy="657809"/>
            </a:xfrm>
            <a:prstGeom prst="rect">
              <a:avLst/>
            </a:prstGeom>
            <a:noFill/>
            <a:ln w="9525">
              <a:noFill/>
            </a:ln>
          </p:spPr>
          <p:txBody>
            <a:bodyPr anchor="ct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lnSpc>
                  <a:spcPct val="120000"/>
                </a:lnSpc>
                <a:spcBef>
                  <a:spcPct val="0"/>
                </a:spcBef>
                <a:buFontTx/>
                <a:buNone/>
              </a:pPr>
              <a:r>
                <a:rPr lang="en-US" altLang="zh-CN" sz="1600" dirty="0">
                  <a:latin typeface="Arial" panose="020B0604020202020204" pitchFamily="34" charset="0"/>
                </a:rPr>
                <a:t>2018</a:t>
              </a:r>
              <a:r>
                <a:rPr lang="zh-CN" altLang="en-US" sz="1600" dirty="0">
                  <a:latin typeface="Arial" panose="020B0604020202020204" pitchFamily="34" charset="0"/>
                </a:rPr>
                <a:t>年，仅信息安全产业链就吸引了国内</a:t>
              </a:r>
              <a:r>
                <a:rPr lang="en-US" altLang="zh-CN" sz="1600" b="1" dirty="0">
                  <a:solidFill>
                    <a:srgbClr val="C30D23"/>
                  </a:solidFill>
                  <a:latin typeface="Arial" panose="020B0604020202020204" pitchFamily="34" charset="0"/>
                </a:rPr>
                <a:t>10</a:t>
              </a:r>
              <a:r>
                <a:rPr lang="zh-CN" altLang="en-US" sz="1600" b="1" dirty="0">
                  <a:solidFill>
                    <a:srgbClr val="C30D23"/>
                  </a:solidFill>
                  <a:latin typeface="Arial" panose="020B0604020202020204" pitchFamily="34" charset="0"/>
                </a:rPr>
                <a:t>多家</a:t>
              </a:r>
              <a:r>
                <a:rPr lang="zh-CN" altLang="en-US" sz="1600" dirty="0">
                  <a:latin typeface="Arial" panose="020B0604020202020204" pitchFamily="34" charset="0"/>
                </a:rPr>
                <a:t>龙头企业来湘布局或追加投资</a:t>
              </a:r>
              <a:endParaRPr lang="zh-CN" altLang="en-US" sz="1800" dirty="0">
                <a:latin typeface="Arial" panose="020B0604020202020204" pitchFamily="34" charset="0"/>
                <a:ea typeface="宋体" panose="02010600030101010101" pitchFamily="2" charset="-122"/>
              </a:endParaRPr>
            </a:p>
          </p:txBody>
        </p:sp>
      </p:grpSp>
      <p:sp>
        <p:nvSpPr>
          <p:cNvPr id="54283" name="灯片编号占位符 3"/>
          <p:cNvSpPr>
            <a:spLocks noGrp="1"/>
          </p:cNvSpPr>
          <p:nvPr/>
        </p:nvSpPr>
        <p:spPr>
          <a:xfrm>
            <a:off x="11536363" y="6492875"/>
            <a:ext cx="585787" cy="365125"/>
          </a:xfrm>
          <a:prstGeom prst="rect">
            <a:avLst/>
          </a:prstGeom>
          <a:noFill/>
          <a:ln w="9525">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fld id="{9A0DB2DC-4C9A-4742-B13C-FB6460FD3503}" type="slidenum">
              <a:rPr lang="zh-CN" altLang="zh-CN" sz="1400" b="1" dirty="0">
                <a:solidFill>
                  <a:srgbClr val="FFFFFF"/>
                </a:solidFill>
                <a:latin typeface="Arial" panose="020B0604020202020204" pitchFamily="34" charset="0"/>
                <a:ea typeface="宋体" panose="02010600030101010101" pitchFamily="2" charset="-122"/>
              </a:rPr>
              <a:t>44</a:t>
            </a:fld>
            <a:endParaRPr lang="zh-CN" altLang="zh-CN" sz="1400" b="1" dirty="0">
              <a:solidFill>
                <a:srgbClr val="FFFFFF"/>
              </a:solidFill>
              <a:latin typeface="Arial" panose="020B0604020202020204" pitchFamily="34" charset="0"/>
              <a:ea typeface="宋体" panose="02010600030101010101" pitchFamily="2"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图片 2"/>
          <p:cNvPicPr>
            <a:picLocks noChangeAspect="1"/>
          </p:cNvPicPr>
          <p:nvPr/>
        </p:nvPicPr>
        <p:blipFill>
          <a:blip r:embed="rId2"/>
          <a:stretch>
            <a:fillRect/>
          </a:stretch>
        </p:blipFill>
        <p:spPr>
          <a:xfrm>
            <a:off x="9525" y="0"/>
            <a:ext cx="12226925" cy="6858000"/>
          </a:xfrm>
          <a:prstGeom prst="rect">
            <a:avLst/>
          </a:prstGeom>
          <a:noFill/>
          <a:ln w="9525">
            <a:noFill/>
          </a:ln>
        </p:spPr>
      </p:pic>
      <p:sp>
        <p:nvSpPr>
          <p:cNvPr id="15363" name="文本框 1"/>
          <p:cNvSpPr>
            <a:spLocks noChangeArrowheads="1"/>
          </p:cNvSpPr>
          <p:nvPr/>
        </p:nvSpPr>
        <p:spPr bwMode="auto">
          <a:xfrm>
            <a:off x="3357218" y="1676539"/>
            <a:ext cx="8736013" cy="707886"/>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lvl="0" algn="ctr" eaLnBrk="1">
              <a:spcAft>
                <a:spcPct val="15000"/>
              </a:spcAft>
              <a:buClr>
                <a:srgbClr val="ED7D31"/>
              </a:buClr>
              <a:buSzPct val="75000"/>
              <a:buNone/>
              <a:defRPr/>
            </a:pPr>
            <a:r>
              <a:rPr lang="zh-CN" altLang="en-US" sz="4000" b="1" dirty="0">
                <a:solidFill>
                  <a:srgbClr val="FFFFFF"/>
                </a:solidFill>
                <a:latin typeface="+mn-ea"/>
                <a:ea typeface="+mn-ea"/>
                <a:sym typeface="微软雅黑" panose="020B0503020204020204" pitchFamily="34" charset="-122"/>
              </a:rPr>
              <a:t>第</a:t>
            </a:r>
            <a:r>
              <a:rPr lang="en-US" altLang="zh-CN" sz="4000" b="1" dirty="0">
                <a:solidFill>
                  <a:srgbClr val="FFFFFF"/>
                </a:solidFill>
                <a:latin typeface="+mn-ea"/>
                <a:ea typeface="+mn-ea"/>
                <a:sym typeface="微软雅黑" panose="020B0503020204020204" pitchFamily="34" charset="-122"/>
              </a:rPr>
              <a:t>2</a:t>
            </a:r>
            <a:r>
              <a:rPr lang="zh-CN" altLang="en-US" sz="4000" b="1" dirty="0">
                <a:solidFill>
                  <a:srgbClr val="FFFFFF"/>
                </a:solidFill>
                <a:latin typeface="+mn-ea"/>
                <a:ea typeface="+mn-ea"/>
                <a:sym typeface="微软雅黑" panose="020B0503020204020204" pitchFamily="34" charset="-122"/>
              </a:rPr>
              <a:t>章 湖南省重点企业举例</a:t>
            </a:r>
          </a:p>
        </p:txBody>
      </p:sp>
      <p:sp>
        <p:nvSpPr>
          <p:cNvPr id="41988" name="直接连接符 4"/>
          <p:cNvSpPr/>
          <p:nvPr/>
        </p:nvSpPr>
        <p:spPr>
          <a:xfrm>
            <a:off x="3713163" y="2514600"/>
            <a:ext cx="8293100" cy="6350"/>
          </a:xfrm>
          <a:prstGeom prst="line">
            <a:avLst/>
          </a:prstGeom>
          <a:ln w="12700" cap="flat" cmpd="sng">
            <a:solidFill>
              <a:schemeClr val="bg1"/>
            </a:solidFill>
            <a:prstDash val="solid"/>
            <a:bevel/>
            <a:headEnd type="none" w="med" len="med"/>
            <a:tailEnd type="none" w="med" len="med"/>
          </a:ln>
        </p:spPr>
      </p:sp>
    </p:spTree>
    <p:extLst>
      <p:ext uri="{BB962C8B-B14F-4D97-AF65-F5344CB8AC3E}">
        <p14:creationId xmlns:p14="http://schemas.microsoft.com/office/powerpoint/2010/main" val="3452068201"/>
      </p:ext>
    </p:extLst>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bwMode="auto">
          <a:xfrm>
            <a:off x="444500" y="1785938"/>
            <a:ext cx="11376025" cy="1239838"/>
          </a:xfrm>
          <a:prstGeom prst="rect">
            <a:avLst/>
          </a:prstGeom>
          <a:solidFill>
            <a:schemeClr val="bg1">
              <a:lumMod val="85000"/>
              <a:alpha val="23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矩形 2"/>
          <p:cNvSpPr/>
          <p:nvPr/>
        </p:nvSpPr>
        <p:spPr bwMode="auto">
          <a:xfrm>
            <a:off x="7237413" y="5670550"/>
            <a:ext cx="4738688" cy="828675"/>
          </a:xfrm>
          <a:prstGeom prst="rect">
            <a:avLst/>
          </a:prstGeom>
          <a:solidFill>
            <a:schemeClr val="bg1">
              <a:lumMod val="85000"/>
              <a:alpha val="19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55300" name="组合 1"/>
          <p:cNvGrpSpPr/>
          <p:nvPr/>
        </p:nvGrpSpPr>
        <p:grpSpPr>
          <a:xfrm>
            <a:off x="0" y="214313"/>
            <a:ext cx="577850" cy="658812"/>
            <a:chOff x="0" y="0"/>
            <a:chExt cx="577847" cy="659137"/>
          </a:xfrm>
        </p:grpSpPr>
        <p:sp>
          <p:nvSpPr>
            <p:cNvPr id="55404" name="矩形 3"/>
            <p:cNvSpPr/>
            <p:nvPr/>
          </p:nvSpPr>
          <p:spPr>
            <a:xfrm>
              <a:off x="0" y="0"/>
              <a:ext cx="495297" cy="659137"/>
            </a:xfrm>
            <a:prstGeom prst="rect">
              <a:avLst/>
            </a:prstGeom>
            <a:solidFill>
              <a:srgbClr val="C0000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55405" name="矩形 4"/>
            <p:cNvSpPr/>
            <p:nvPr/>
          </p:nvSpPr>
          <p:spPr>
            <a:xfrm>
              <a:off x="527047" y="0"/>
              <a:ext cx="50800" cy="659137"/>
            </a:xfrm>
            <a:prstGeom prst="rect">
              <a:avLst/>
            </a:prstGeom>
            <a:solidFill>
              <a:srgbClr val="80808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grpSp>
      <p:sp>
        <p:nvSpPr>
          <p:cNvPr id="2" name="標題 4"/>
          <p:cNvSpPr>
            <a:spLocks noChangeArrowheads="1"/>
          </p:cNvSpPr>
          <p:nvPr/>
        </p:nvSpPr>
        <p:spPr bwMode="auto">
          <a:xfrm>
            <a:off x="598488" y="157163"/>
            <a:ext cx="8391525" cy="743986"/>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lvl="0" eaLnBrk="1" hangingPunct="1">
              <a:lnSpc>
                <a:spcPct val="150000"/>
              </a:lnSpc>
              <a:spcBef>
                <a:spcPct val="0"/>
              </a:spcBef>
              <a:buNone/>
              <a:defRPr/>
            </a:pPr>
            <a:r>
              <a:rPr kumimoji="0" lang="en-US" altLang="zh-CN" sz="3200" b="1" i="0" u="none" strike="noStrike" kern="1200" cap="none" spc="0" normalizeH="0" baseline="0" noProof="0" dirty="0">
                <a:ln>
                  <a:noFill/>
                </a:ln>
                <a:solidFill>
                  <a:srgbClr val="000000"/>
                </a:solidFill>
                <a:effectLst/>
                <a:uLnTx/>
                <a:uFillTx/>
                <a:latin typeface="+mn-ea"/>
                <a:ea typeface="+mn-ea"/>
                <a:cs typeface="+mn-cs"/>
                <a:sym typeface="Arial" panose="020B0604020202020204" pitchFamily="34" charset="0"/>
              </a:rPr>
              <a:t>2.1 </a:t>
            </a:r>
            <a:r>
              <a:rPr lang="zh-CN" altLang="en-US" b="1" dirty="0">
                <a:solidFill>
                  <a:srgbClr val="000000"/>
                </a:solidFill>
                <a:latin typeface="+mn-ea"/>
                <a:ea typeface="+mn-ea"/>
              </a:rPr>
              <a:t>湖南省高速公路集团有限公司</a:t>
            </a:r>
          </a:p>
        </p:txBody>
      </p:sp>
      <p:sp>
        <p:nvSpPr>
          <p:cNvPr id="55302" name="文本框 13"/>
          <p:cNvSpPr/>
          <p:nvPr/>
        </p:nvSpPr>
        <p:spPr>
          <a:xfrm>
            <a:off x="723900" y="1890713"/>
            <a:ext cx="10528300" cy="1060450"/>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285750" lvl="0" indent="-285750" algn="just" defTabSz="914400" eaLnBrk="1" hangingPunct="1">
              <a:lnSpc>
                <a:spcPct val="150000"/>
              </a:lnSpc>
              <a:spcBef>
                <a:spcPct val="0"/>
              </a:spcBef>
              <a:buFont typeface="Wingdings" panose="05000000000000000000" pitchFamily="2" charset="2"/>
              <a:buChar char="Ø"/>
            </a:pPr>
            <a:r>
              <a:rPr lang="zh-CN" altLang="en-US" sz="1400" b="1" dirty="0">
                <a:solidFill>
                  <a:srgbClr val="000000"/>
                </a:solidFill>
                <a:latin typeface="微软雅黑" panose="020B0503020204020204" pitchFamily="34" charset="-122"/>
                <a:sym typeface="微软雅黑" panose="020B0503020204020204" pitchFamily="34" charset="-122"/>
              </a:rPr>
              <a:t>主体评级</a:t>
            </a:r>
            <a:r>
              <a:rPr lang="en-US" altLang="zh-CN" sz="1400" b="1" dirty="0">
                <a:solidFill>
                  <a:srgbClr val="000000"/>
                </a:solidFill>
                <a:latin typeface="微软雅黑" panose="020B0503020204020204" pitchFamily="34" charset="-122"/>
                <a:sym typeface="微软雅黑" panose="020B0503020204020204" pitchFamily="34" charset="-122"/>
              </a:rPr>
              <a:t>AAA</a:t>
            </a:r>
            <a:r>
              <a:rPr lang="zh-CN" altLang="en-US" sz="1400" dirty="0">
                <a:solidFill>
                  <a:srgbClr val="000000"/>
                </a:solidFill>
                <a:latin typeface="微软雅黑" panose="020B0503020204020204" pitchFamily="34" charset="-122"/>
                <a:sym typeface="微软雅黑" panose="020B0503020204020204" pitchFamily="34" charset="-122"/>
              </a:rPr>
              <a:t>，实际控制人湖南省人民政府国有资产监督管理委员会。</a:t>
            </a:r>
            <a:endParaRPr lang="en-US" altLang="zh-CN" sz="1400" dirty="0">
              <a:solidFill>
                <a:srgbClr val="000000"/>
              </a:solidFill>
              <a:latin typeface="微软雅黑" panose="020B0503020204020204" pitchFamily="34" charset="-122"/>
              <a:sym typeface="微软雅黑" panose="020B0503020204020204" pitchFamily="34" charset="-122"/>
            </a:endParaRPr>
          </a:p>
          <a:p>
            <a:pPr marL="285750" lvl="0" indent="-285750" algn="just" defTabSz="914400" eaLnBrk="1" hangingPunct="1">
              <a:lnSpc>
                <a:spcPct val="150000"/>
              </a:lnSpc>
              <a:spcBef>
                <a:spcPct val="0"/>
              </a:spcBef>
              <a:buFont typeface="Wingdings" panose="05000000000000000000" pitchFamily="2" charset="2"/>
              <a:buChar char="Ø"/>
            </a:pPr>
            <a:r>
              <a:rPr lang="en-US" altLang="zh-CN" sz="1400" dirty="0">
                <a:solidFill>
                  <a:srgbClr val="000000"/>
                </a:solidFill>
                <a:latin typeface="微软雅黑" panose="020B0503020204020204" pitchFamily="34" charset="-122"/>
                <a:sym typeface="微软雅黑" panose="020B0503020204020204" pitchFamily="34" charset="-122"/>
              </a:rPr>
              <a:t>2016-2019</a:t>
            </a:r>
            <a:r>
              <a:rPr lang="zh-CN" altLang="en-US" sz="1400" dirty="0">
                <a:solidFill>
                  <a:srgbClr val="000000"/>
                </a:solidFill>
                <a:latin typeface="微软雅黑" panose="020B0503020204020204" pitchFamily="34" charset="-122"/>
                <a:sym typeface="微软雅黑" panose="020B0503020204020204" pitchFamily="34" charset="-122"/>
              </a:rPr>
              <a:t>年，随着通车里程增加和路网效应显现，公司通行费收入逐年增长，</a:t>
            </a:r>
            <a:r>
              <a:rPr lang="en-US" altLang="zh-CN" sz="1400" b="1" dirty="0">
                <a:solidFill>
                  <a:srgbClr val="000000"/>
                </a:solidFill>
                <a:latin typeface="微软雅黑" panose="020B0503020204020204" pitchFamily="34" charset="-122"/>
                <a:sym typeface="微软雅黑" panose="020B0503020204020204" pitchFamily="34" charset="-122"/>
              </a:rPr>
              <a:t>2018</a:t>
            </a:r>
            <a:r>
              <a:rPr lang="zh-CN" altLang="en-US" sz="1400" b="1" dirty="0">
                <a:solidFill>
                  <a:srgbClr val="000000"/>
                </a:solidFill>
                <a:latin typeface="微软雅黑" panose="020B0503020204020204" pitchFamily="34" charset="-122"/>
                <a:sym typeface="微软雅黑" panose="020B0503020204020204" pitchFamily="34" charset="-122"/>
              </a:rPr>
              <a:t>年公司车辆通行费收入</a:t>
            </a:r>
            <a:r>
              <a:rPr lang="en-US" altLang="zh-CN" sz="1400" b="1" dirty="0">
                <a:solidFill>
                  <a:srgbClr val="000000"/>
                </a:solidFill>
                <a:latin typeface="微软雅黑" panose="020B0503020204020204" pitchFamily="34" charset="-122"/>
                <a:sym typeface="微软雅黑" panose="020B0503020204020204" pitchFamily="34" charset="-122"/>
              </a:rPr>
              <a:t>127.43</a:t>
            </a:r>
            <a:r>
              <a:rPr lang="zh-CN" altLang="en-US" sz="1400" b="1" dirty="0">
                <a:solidFill>
                  <a:srgbClr val="000000"/>
                </a:solidFill>
                <a:latin typeface="微软雅黑" panose="020B0503020204020204" pitchFamily="34" charset="-122"/>
                <a:sym typeface="微软雅黑" panose="020B0503020204020204" pitchFamily="34" charset="-122"/>
              </a:rPr>
              <a:t>亿元，同比增长</a:t>
            </a:r>
            <a:r>
              <a:rPr lang="en-US" altLang="zh-CN" sz="1400" b="1" dirty="0">
                <a:solidFill>
                  <a:srgbClr val="000000"/>
                </a:solidFill>
                <a:latin typeface="微软雅黑" panose="020B0503020204020204" pitchFamily="34" charset="-122"/>
                <a:sym typeface="微软雅黑" panose="020B0503020204020204" pitchFamily="34" charset="-122"/>
              </a:rPr>
              <a:t>9.91%</a:t>
            </a:r>
            <a:r>
              <a:rPr lang="zh-CN" altLang="en-US" sz="1400" b="1" dirty="0">
                <a:solidFill>
                  <a:srgbClr val="000000"/>
                </a:solidFill>
                <a:latin typeface="微软雅黑" panose="020B0503020204020204" pitchFamily="34" charset="-122"/>
                <a:sym typeface="微软雅黑" panose="020B0503020204020204" pitchFamily="34" charset="-122"/>
              </a:rPr>
              <a:t>，各年毛利均保持</a:t>
            </a:r>
            <a:r>
              <a:rPr lang="en-US" altLang="zh-CN" sz="1400" b="1" dirty="0">
                <a:solidFill>
                  <a:srgbClr val="000000"/>
                </a:solidFill>
                <a:latin typeface="微软雅黑" panose="020B0503020204020204" pitchFamily="34" charset="-122"/>
                <a:sym typeface="微软雅黑" panose="020B0503020204020204" pitchFamily="34" charset="-122"/>
              </a:rPr>
              <a:t>80%</a:t>
            </a:r>
            <a:r>
              <a:rPr lang="zh-CN" altLang="en-US" sz="1400" b="1" dirty="0">
                <a:solidFill>
                  <a:srgbClr val="000000"/>
                </a:solidFill>
                <a:latin typeface="微软雅黑" panose="020B0503020204020204" pitchFamily="34" charset="-122"/>
                <a:sym typeface="微软雅黑" panose="020B0503020204020204" pitchFamily="34" charset="-122"/>
              </a:rPr>
              <a:t>以上。</a:t>
            </a:r>
            <a:endParaRPr lang="en-US" altLang="zh-CN" sz="1400" b="1" dirty="0">
              <a:solidFill>
                <a:srgbClr val="000000"/>
              </a:solidFill>
              <a:latin typeface="微软雅黑" panose="020B0503020204020204" pitchFamily="34" charset="-122"/>
              <a:sym typeface="微软雅黑" panose="020B0503020204020204" pitchFamily="34" charset="-122"/>
            </a:endParaRPr>
          </a:p>
        </p:txBody>
      </p:sp>
      <p:sp>
        <p:nvSpPr>
          <p:cNvPr id="55303" name="灯片编号占位符 1"/>
          <p:cNvSpPr>
            <a:spLocks noGrp="1"/>
          </p:cNvSpPr>
          <p:nvPr/>
        </p:nvSpPr>
        <p:spPr>
          <a:xfrm>
            <a:off x="11449050" y="6499225"/>
            <a:ext cx="639763" cy="365125"/>
          </a:xfrm>
          <a:prstGeom prst="rect">
            <a:avLst/>
          </a:prstGeom>
          <a:noFill/>
          <a:ln w="9525">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r" defTabSz="914400" eaLnBrk="1" hangingPunct="1">
              <a:spcBef>
                <a:spcPct val="0"/>
              </a:spcBef>
              <a:buFontTx/>
              <a:buNone/>
            </a:pPr>
            <a:fld id="{9A0DB2DC-4C9A-4742-B13C-FB6460FD3503}" type="slidenum">
              <a:rPr lang="zh-CN" altLang="zh-CN" sz="1400" b="1" dirty="0">
                <a:solidFill>
                  <a:srgbClr val="FFFFFF"/>
                </a:solidFill>
                <a:latin typeface="仿宋" panose="02010609060101010101" pitchFamily="49" charset="-122"/>
                <a:ea typeface="仿宋" panose="02010609060101010101" pitchFamily="49" charset="-122"/>
              </a:rPr>
              <a:t>46</a:t>
            </a:fld>
            <a:endParaRPr lang="zh-CN" altLang="zh-CN" sz="1400" b="1" dirty="0">
              <a:solidFill>
                <a:srgbClr val="FFFFFF"/>
              </a:solidFill>
              <a:latin typeface="仿宋" panose="02010609060101010101" pitchFamily="49" charset="-122"/>
              <a:ea typeface="仿宋" panose="02010609060101010101" pitchFamily="49" charset="-122"/>
            </a:endParaRPr>
          </a:p>
        </p:txBody>
      </p:sp>
      <p:pic>
        <p:nvPicPr>
          <p:cNvPr id="55304" name="图形 43" descr="教师"/>
          <p:cNvPicPr>
            <a:picLocks noChangeAspect="1"/>
          </p:cNvPicPr>
          <p:nvPr/>
        </p:nvPicPr>
        <p:blipFill>
          <a:blip r:embed="rId2"/>
          <a:stretch>
            <a:fillRect/>
          </a:stretch>
        </p:blipFill>
        <p:spPr>
          <a:xfrm>
            <a:off x="452438" y="1223963"/>
            <a:ext cx="530225" cy="528637"/>
          </a:xfrm>
          <a:prstGeom prst="rect">
            <a:avLst/>
          </a:prstGeom>
          <a:noFill/>
          <a:ln w="9525">
            <a:noFill/>
          </a:ln>
        </p:spPr>
      </p:pic>
      <p:sp>
        <p:nvSpPr>
          <p:cNvPr id="55305" name="文本框 14"/>
          <p:cNvSpPr/>
          <p:nvPr/>
        </p:nvSpPr>
        <p:spPr>
          <a:xfrm>
            <a:off x="1239838" y="1362075"/>
            <a:ext cx="3990975" cy="33972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r>
              <a:rPr lang="zh-CN" altLang="en-US" sz="1600" b="1" dirty="0">
                <a:solidFill>
                  <a:srgbClr val="C00000"/>
                </a:solidFill>
                <a:latin typeface="微软雅黑" panose="020B0503020204020204" pitchFamily="34" charset="-122"/>
                <a:sym typeface="仿宋" panose="02010609060101010101" pitchFamily="49" charset="-122"/>
              </a:rPr>
              <a:t>公司基本情况</a:t>
            </a:r>
            <a:endParaRPr lang="zh-CN" altLang="en-US" sz="1600" dirty="0">
              <a:latin typeface="Arial" panose="020B0604020202020204" pitchFamily="34" charset="0"/>
              <a:ea typeface="宋体" panose="02010600030101010101" pitchFamily="2" charset="-122"/>
            </a:endParaRPr>
          </a:p>
        </p:txBody>
      </p:sp>
      <p:graphicFrame>
        <p:nvGraphicFramePr>
          <p:cNvPr id="14" name="图表 13"/>
          <p:cNvGraphicFramePr/>
          <p:nvPr/>
        </p:nvGraphicFramePr>
        <p:xfrm>
          <a:off x="7124698" y="3009749"/>
          <a:ext cx="5067302" cy="2660634"/>
        </p:xfrm>
        <a:graphic>
          <a:graphicData uri="http://schemas.openxmlformats.org/drawingml/2006/chart">
            <c:chart xmlns:c="http://schemas.openxmlformats.org/drawingml/2006/chart" xmlns:r="http://schemas.openxmlformats.org/officeDocument/2006/relationships" r:id="rId3"/>
          </a:graphicData>
        </a:graphic>
      </p:graphicFrame>
      <p:sp>
        <p:nvSpPr>
          <p:cNvPr id="55308" name="矩形 1"/>
          <p:cNvSpPr/>
          <p:nvPr/>
        </p:nvSpPr>
        <p:spPr>
          <a:xfrm>
            <a:off x="7392988" y="5568950"/>
            <a:ext cx="4427537" cy="700088"/>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just" defTabSz="914400" eaLnBrk="1" hangingPunct="1">
              <a:lnSpc>
                <a:spcPct val="150000"/>
              </a:lnSpc>
              <a:spcBef>
                <a:spcPct val="0"/>
              </a:spcBef>
              <a:buFontTx/>
              <a:buNone/>
            </a:pPr>
            <a:r>
              <a:rPr lang="zh-CN" altLang="en-US" sz="1400" dirty="0">
                <a:solidFill>
                  <a:srgbClr val="000000"/>
                </a:solidFill>
                <a:latin typeface="微软雅黑" panose="020B0503020204020204" pitchFamily="34" charset="-122"/>
                <a:sym typeface="微软雅黑" panose="020B0503020204020204" pitchFamily="34" charset="-122"/>
              </a:rPr>
              <a:t>公司</a:t>
            </a:r>
            <a:r>
              <a:rPr lang="en-US" altLang="zh-CN" sz="1400" dirty="0">
                <a:solidFill>
                  <a:srgbClr val="000000"/>
                </a:solidFill>
                <a:latin typeface="微软雅黑" panose="020B0503020204020204" pitchFamily="34" charset="-122"/>
                <a:sym typeface="微软雅黑" panose="020B0503020204020204" pitchFamily="34" charset="-122"/>
              </a:rPr>
              <a:t>2016-2018</a:t>
            </a:r>
            <a:r>
              <a:rPr lang="zh-CN" altLang="en-US" sz="1400" dirty="0">
                <a:solidFill>
                  <a:srgbClr val="000000"/>
                </a:solidFill>
                <a:latin typeface="微软雅黑" panose="020B0503020204020204" pitchFamily="34" charset="-122"/>
                <a:sym typeface="微软雅黑" panose="020B0503020204020204" pitchFamily="34" charset="-122"/>
              </a:rPr>
              <a:t>年车辆通行费收入占比逐年上升，分别为</a:t>
            </a:r>
            <a:r>
              <a:rPr lang="en-US" altLang="zh-CN" sz="1400" dirty="0">
                <a:solidFill>
                  <a:srgbClr val="000000"/>
                </a:solidFill>
                <a:latin typeface="微软雅黑" panose="020B0503020204020204" pitchFamily="34" charset="-122"/>
                <a:sym typeface="微软雅黑" panose="020B0503020204020204" pitchFamily="34" charset="-122"/>
              </a:rPr>
              <a:t>82.13%</a:t>
            </a:r>
            <a:r>
              <a:rPr lang="zh-CN" altLang="en-US" sz="1400" dirty="0">
                <a:solidFill>
                  <a:srgbClr val="000000"/>
                </a:solidFill>
                <a:latin typeface="微软雅黑" panose="020B0503020204020204" pitchFamily="34" charset="-122"/>
                <a:sym typeface="微软雅黑" panose="020B0503020204020204" pitchFamily="34" charset="-122"/>
              </a:rPr>
              <a:t>、</a:t>
            </a:r>
            <a:r>
              <a:rPr lang="en-US" altLang="zh-CN" sz="1400" dirty="0">
                <a:solidFill>
                  <a:srgbClr val="000000"/>
                </a:solidFill>
                <a:latin typeface="微软雅黑" panose="020B0503020204020204" pitchFamily="34" charset="-122"/>
                <a:sym typeface="微软雅黑" panose="020B0503020204020204" pitchFamily="34" charset="-122"/>
              </a:rPr>
              <a:t>84.19%</a:t>
            </a:r>
            <a:r>
              <a:rPr lang="zh-CN" altLang="en-US" sz="1400" dirty="0">
                <a:solidFill>
                  <a:srgbClr val="000000"/>
                </a:solidFill>
                <a:latin typeface="微软雅黑" panose="020B0503020204020204" pitchFamily="34" charset="-122"/>
                <a:sym typeface="微软雅黑" panose="020B0503020204020204" pitchFamily="34" charset="-122"/>
              </a:rPr>
              <a:t>和</a:t>
            </a:r>
            <a:r>
              <a:rPr lang="en-US" altLang="zh-CN" sz="1400" dirty="0">
                <a:solidFill>
                  <a:srgbClr val="000000"/>
                </a:solidFill>
                <a:latin typeface="微软雅黑" panose="020B0503020204020204" pitchFamily="34" charset="-122"/>
                <a:sym typeface="微软雅黑" panose="020B0503020204020204" pitchFamily="34" charset="-122"/>
              </a:rPr>
              <a:t>90.13%</a:t>
            </a:r>
            <a:r>
              <a:rPr lang="zh-CN" altLang="en-US" sz="1400" dirty="0">
                <a:solidFill>
                  <a:srgbClr val="000000"/>
                </a:solidFill>
                <a:latin typeface="微软雅黑" panose="020B0503020204020204" pitchFamily="34" charset="-122"/>
                <a:sym typeface="微软雅黑" panose="020B0503020204020204" pitchFamily="34" charset="-122"/>
              </a:rPr>
              <a:t>。</a:t>
            </a:r>
            <a:endParaRPr lang="en-US" altLang="zh-CN" sz="1400" dirty="0">
              <a:solidFill>
                <a:srgbClr val="000000"/>
              </a:solidFill>
              <a:latin typeface="微软雅黑" panose="020B0503020204020204" pitchFamily="34" charset="-122"/>
              <a:sym typeface="微软雅黑" panose="020B0503020204020204" pitchFamily="34" charset="-122"/>
            </a:endParaRPr>
          </a:p>
        </p:txBody>
      </p:sp>
      <p:sp>
        <p:nvSpPr>
          <p:cNvPr id="55309" name="文本框 4"/>
          <p:cNvSpPr/>
          <p:nvPr/>
        </p:nvSpPr>
        <p:spPr>
          <a:xfrm>
            <a:off x="8751888" y="6269038"/>
            <a:ext cx="3336925" cy="27622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r>
              <a:rPr lang="zh-CN" altLang="en-US" sz="1200" b="1" dirty="0">
                <a:solidFill>
                  <a:srgbClr val="000000"/>
                </a:solidFill>
                <a:latin typeface="Arial" panose="020B0604020202020204" pitchFamily="34" charset="0"/>
                <a:ea typeface="宋体" panose="02010600030101010101" pitchFamily="2" charset="-122"/>
                <a:sym typeface="微软雅黑" panose="020B0503020204020204" pitchFamily="34" charset="-122"/>
              </a:rPr>
              <a:t>注：资料综合自最新的评级报告和</a:t>
            </a:r>
            <a:r>
              <a:rPr lang="en-US" altLang="zh-CN" sz="1200" b="1" dirty="0">
                <a:solidFill>
                  <a:srgbClr val="000000"/>
                </a:solidFill>
                <a:latin typeface="Arial" panose="020B0604020202020204" pitchFamily="34" charset="0"/>
                <a:ea typeface="宋体" panose="02010600030101010101" pitchFamily="2" charset="-122"/>
                <a:sym typeface="微软雅黑" panose="020B0503020204020204" pitchFamily="34" charset="-122"/>
              </a:rPr>
              <a:t>WIND</a:t>
            </a:r>
            <a:r>
              <a:rPr lang="zh-CN" altLang="en-US" sz="1200" b="1" dirty="0">
                <a:solidFill>
                  <a:srgbClr val="000000"/>
                </a:solidFill>
                <a:latin typeface="Arial" panose="020B0604020202020204" pitchFamily="34" charset="0"/>
                <a:ea typeface="宋体" panose="02010600030101010101" pitchFamily="2" charset="-122"/>
                <a:sym typeface="微软雅黑" panose="020B0503020204020204" pitchFamily="34" charset="-122"/>
              </a:rPr>
              <a:t>数据</a:t>
            </a:r>
          </a:p>
        </p:txBody>
      </p:sp>
      <p:graphicFrame>
        <p:nvGraphicFramePr>
          <p:cNvPr id="18" name="表格 17"/>
          <p:cNvGraphicFramePr>
            <a:graphicFrameLocks noGrp="1"/>
          </p:cNvGraphicFramePr>
          <p:nvPr/>
        </p:nvGraphicFramePr>
        <p:xfrm>
          <a:off x="293688" y="3130550"/>
          <a:ext cx="6865938" cy="3395667"/>
        </p:xfrm>
        <a:graphic>
          <a:graphicData uri="http://schemas.openxmlformats.org/drawingml/2006/table">
            <a:tbl>
              <a:tblPr firstRow="1" bandRow="1">
                <a:tableStyleId>{21E4AEA4-8DFA-4A89-87EB-49C32662AFE0}</a:tableStyleId>
              </a:tblPr>
              <a:tblGrid>
                <a:gridCol w="472061">
                  <a:extLst>
                    <a:ext uri="{9D8B030D-6E8A-4147-A177-3AD203B41FA5}">
                      <a16:colId xmlns:a16="http://schemas.microsoft.com/office/drawing/2014/main" val="20000"/>
                    </a:ext>
                  </a:extLst>
                </a:gridCol>
                <a:gridCol w="1177242">
                  <a:extLst>
                    <a:ext uri="{9D8B030D-6E8A-4147-A177-3AD203B41FA5}">
                      <a16:colId xmlns:a16="http://schemas.microsoft.com/office/drawing/2014/main" val="20001"/>
                    </a:ext>
                  </a:extLst>
                </a:gridCol>
                <a:gridCol w="603680">
                  <a:extLst>
                    <a:ext uri="{9D8B030D-6E8A-4147-A177-3AD203B41FA5}">
                      <a16:colId xmlns:a16="http://schemas.microsoft.com/office/drawing/2014/main" val="20002"/>
                    </a:ext>
                  </a:extLst>
                </a:gridCol>
                <a:gridCol w="736795">
                  <a:extLst>
                    <a:ext uri="{9D8B030D-6E8A-4147-A177-3AD203B41FA5}">
                      <a16:colId xmlns:a16="http://schemas.microsoft.com/office/drawing/2014/main" val="20003"/>
                    </a:ext>
                  </a:extLst>
                </a:gridCol>
                <a:gridCol w="667535">
                  <a:extLst>
                    <a:ext uri="{9D8B030D-6E8A-4147-A177-3AD203B41FA5}">
                      <a16:colId xmlns:a16="http://schemas.microsoft.com/office/drawing/2014/main" val="20004"/>
                    </a:ext>
                  </a:extLst>
                </a:gridCol>
                <a:gridCol w="689545">
                  <a:extLst>
                    <a:ext uri="{9D8B030D-6E8A-4147-A177-3AD203B41FA5}">
                      <a16:colId xmlns:a16="http://schemas.microsoft.com/office/drawing/2014/main" val="20005"/>
                    </a:ext>
                  </a:extLst>
                </a:gridCol>
                <a:gridCol w="644144">
                  <a:extLst>
                    <a:ext uri="{9D8B030D-6E8A-4147-A177-3AD203B41FA5}">
                      <a16:colId xmlns:a16="http://schemas.microsoft.com/office/drawing/2014/main" val="20006"/>
                    </a:ext>
                  </a:extLst>
                </a:gridCol>
                <a:gridCol w="521568">
                  <a:extLst>
                    <a:ext uri="{9D8B030D-6E8A-4147-A177-3AD203B41FA5}">
                      <a16:colId xmlns:a16="http://schemas.microsoft.com/office/drawing/2014/main" val="20007"/>
                    </a:ext>
                  </a:extLst>
                </a:gridCol>
                <a:gridCol w="676684">
                  <a:extLst>
                    <a:ext uri="{9D8B030D-6E8A-4147-A177-3AD203B41FA5}">
                      <a16:colId xmlns:a16="http://schemas.microsoft.com/office/drawing/2014/main" val="20008"/>
                    </a:ext>
                  </a:extLst>
                </a:gridCol>
                <a:gridCol w="676684">
                  <a:extLst>
                    <a:ext uri="{9D8B030D-6E8A-4147-A177-3AD203B41FA5}">
                      <a16:colId xmlns:a16="http://schemas.microsoft.com/office/drawing/2014/main" val="20009"/>
                    </a:ext>
                  </a:extLst>
                </a:gridCol>
              </a:tblGrid>
              <a:tr h="274302">
                <a:tc>
                  <a:txBody>
                    <a:bodyPr/>
                    <a:lstStyle/>
                    <a:p>
                      <a:pPr algn="ctr"/>
                      <a:endParaRPr lang="zh-CN" altLang="en-US" sz="1200" dirty="0"/>
                    </a:p>
                  </a:txBody>
                  <a:tcPr marL="91429" marR="91429" marT="45711" marB="45711" anchor="ctr"/>
                </a:tc>
                <a:tc gridSpan="9">
                  <a:txBody>
                    <a:bodyPr/>
                    <a:lstStyle/>
                    <a:p>
                      <a:pPr algn="l"/>
                      <a:r>
                        <a:rPr lang="zh-CN" altLang="en-US" sz="1200" dirty="0"/>
                        <a:t>表</a:t>
                      </a:r>
                      <a:r>
                        <a:rPr lang="en-US" altLang="zh-CN" sz="1200" dirty="0"/>
                        <a:t>:2016</a:t>
                      </a:r>
                      <a:r>
                        <a:rPr lang="zh-CN" altLang="en-US" sz="1200" dirty="0"/>
                        <a:t>～</a:t>
                      </a:r>
                      <a:r>
                        <a:rPr lang="en-US" altLang="zh-CN" sz="1200" dirty="0"/>
                        <a:t>2018</a:t>
                      </a:r>
                      <a:r>
                        <a:rPr lang="zh-CN" altLang="en-US" sz="1200" dirty="0"/>
                        <a:t>年及</a:t>
                      </a:r>
                      <a:r>
                        <a:rPr lang="en-US" altLang="zh-CN" sz="1200" dirty="0"/>
                        <a:t>2019</a:t>
                      </a:r>
                      <a:r>
                        <a:rPr lang="zh-CN" altLang="en-US" sz="1200" dirty="0"/>
                        <a:t>年</a:t>
                      </a:r>
                      <a:r>
                        <a:rPr lang="en-US" altLang="zh-CN" sz="1200" dirty="0"/>
                        <a:t>1</a:t>
                      </a:r>
                      <a:r>
                        <a:rPr lang="zh-CN" altLang="en-US" sz="1200" dirty="0"/>
                        <a:t>～</a:t>
                      </a:r>
                      <a:r>
                        <a:rPr lang="en-US" altLang="zh-CN" sz="1200" dirty="0"/>
                        <a:t>9</a:t>
                      </a:r>
                      <a:r>
                        <a:rPr lang="zh-CN" altLang="en-US" sz="1200" dirty="0"/>
                        <a:t>月公司营业收入及毛利润情况（单位：亿元、</a:t>
                      </a:r>
                      <a:r>
                        <a:rPr lang="en-US" altLang="zh-CN" sz="1200" dirty="0"/>
                        <a:t>%</a:t>
                      </a:r>
                      <a:r>
                        <a:rPr lang="zh-CN" altLang="en-US" sz="1200" dirty="0"/>
                        <a:t>）</a:t>
                      </a:r>
                    </a:p>
                  </a:txBody>
                  <a:tcPr marL="91429" marR="91429" marT="45711" marB="45711" anchor="ctr"/>
                </a:tc>
                <a:tc hMerge="1">
                  <a:txBody>
                    <a:bodyPr/>
                    <a:lstStyle/>
                    <a:p>
                      <a:endParaRPr lang="zh-CN"/>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3F45"/>
                    </a:solidFill>
                  </a:tcPr>
                </a:tc>
                <a:tc hMerge="1">
                  <a:txBody>
                    <a:bodyPr/>
                    <a:lstStyle/>
                    <a:p>
                      <a:endParaRPr lang="zh-CN"/>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3F45"/>
                    </a:solidFill>
                  </a:tcPr>
                </a:tc>
                <a:tc hMerge="1">
                  <a:txBody>
                    <a:bodyPr/>
                    <a:lstStyle/>
                    <a:p>
                      <a:endParaRPr lang="zh-CN"/>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3F45"/>
                    </a:solidFill>
                  </a:tcPr>
                </a:tc>
                <a:tc hMerge="1">
                  <a:txBody>
                    <a:bodyPr/>
                    <a:lstStyle/>
                    <a:p>
                      <a:endParaRPr lang="zh-CN"/>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3F45"/>
                    </a:solidFill>
                  </a:tcPr>
                </a:tc>
                <a:tc hMerge="1">
                  <a:txBody>
                    <a:bodyPr/>
                    <a:lstStyle/>
                    <a:p>
                      <a:endParaRPr lang="zh-CN"/>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3F45"/>
                    </a:solidFill>
                  </a:tcPr>
                </a:tc>
                <a:tc hMerge="1">
                  <a:txBody>
                    <a:bodyPr/>
                    <a:lstStyle/>
                    <a:p>
                      <a:endParaRPr lang="zh-CN"/>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3F45"/>
                    </a:solidFill>
                  </a:tcPr>
                </a:tc>
                <a:tc hMerge="1">
                  <a:txBody>
                    <a:bodyPr/>
                    <a:lstStyle/>
                    <a:p>
                      <a:endParaRPr lang="zh-CN"/>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3F45"/>
                    </a:solidFill>
                  </a:tcPr>
                </a:tc>
                <a:tc hMerge="1">
                  <a:txBody>
                    <a:bodyPr/>
                    <a:lstStyle/>
                    <a:p>
                      <a:endParaRPr lang="zh-CN"/>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3F45"/>
                    </a:solidFill>
                  </a:tcPr>
                </a:tc>
                <a:extLst>
                  <a:ext uri="{0D108BD9-81ED-4DB2-BD59-A6C34878D82A}">
                    <a16:rowId xmlns:a16="http://schemas.microsoft.com/office/drawing/2014/main" val="10000"/>
                  </a:ext>
                </a:extLst>
              </a:tr>
              <a:tr h="274302">
                <a:tc rowSpan="2">
                  <a:txBody>
                    <a:bodyPr/>
                    <a:lstStyle/>
                    <a:p>
                      <a:pPr algn="ctr"/>
                      <a:endParaRPr lang="zh-CN" altLang="en-US" sz="1200" dirty="0">
                        <a:solidFill>
                          <a:sysClr val="windowText" lastClr="000000"/>
                        </a:solidFill>
                      </a:endParaRPr>
                    </a:p>
                  </a:txBody>
                  <a:tcPr marL="91429" marR="91429" marT="45711" marB="45711" anchor="ctr"/>
                </a:tc>
                <a:tc rowSpan="2">
                  <a:txBody>
                    <a:bodyPr/>
                    <a:lstStyle/>
                    <a:p>
                      <a:pPr algn="l"/>
                      <a:r>
                        <a:rPr lang="zh-CN" altLang="en-US" sz="1200" dirty="0"/>
                        <a:t>项目</a:t>
                      </a:r>
                      <a:endParaRPr lang="zh-CN" altLang="en-US" sz="1200" dirty="0">
                        <a:solidFill>
                          <a:sysClr val="windowText" lastClr="000000"/>
                        </a:solidFill>
                      </a:endParaRPr>
                    </a:p>
                  </a:txBody>
                  <a:tcPr marL="91429" marR="91429" marT="45711" marB="45711" anchor="ctr"/>
                </a:tc>
                <a:tc gridSpan="2">
                  <a:txBody>
                    <a:bodyPr/>
                    <a:lstStyle/>
                    <a:p>
                      <a:pPr algn="l"/>
                      <a:r>
                        <a:rPr lang="en-US" altLang="zh-CN" sz="1200" dirty="0"/>
                        <a:t>2019</a:t>
                      </a:r>
                      <a:r>
                        <a:rPr lang="zh-CN" altLang="en-US" sz="1200" dirty="0"/>
                        <a:t>年</a:t>
                      </a:r>
                      <a:r>
                        <a:rPr lang="en-US" altLang="zh-CN" sz="1200" dirty="0"/>
                        <a:t>1</a:t>
                      </a:r>
                      <a:r>
                        <a:rPr lang="zh-CN" altLang="en-US" sz="1200" dirty="0"/>
                        <a:t>～</a:t>
                      </a:r>
                      <a:r>
                        <a:rPr lang="en-US" altLang="zh-CN" sz="1200" dirty="0"/>
                        <a:t>9</a:t>
                      </a:r>
                      <a:r>
                        <a:rPr lang="zh-CN" altLang="en-US" sz="1200" dirty="0"/>
                        <a:t>月</a:t>
                      </a:r>
                      <a:endParaRPr lang="zh-CN" altLang="en-US" sz="1200" dirty="0">
                        <a:solidFill>
                          <a:sysClr val="windowText" lastClr="000000"/>
                        </a:solidFill>
                      </a:endParaRPr>
                    </a:p>
                  </a:txBody>
                  <a:tcPr marL="91429" marR="91429" marT="45711" marB="45711" anchor="ctr"/>
                </a:tc>
                <a:tc hMerge="1">
                  <a:txBody>
                    <a:bodyPr/>
                    <a:lstStyle/>
                    <a:p>
                      <a:endParaRPr lang="zh-CN"/>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l"/>
                      <a:r>
                        <a:rPr lang="en-US" altLang="zh-CN" sz="1200" dirty="0"/>
                        <a:t>2018</a:t>
                      </a:r>
                      <a:r>
                        <a:rPr lang="zh-CN" altLang="en-US" sz="1200" dirty="0"/>
                        <a:t>年</a:t>
                      </a:r>
                      <a:endParaRPr lang="zh-CN" altLang="en-US" sz="1200" dirty="0">
                        <a:solidFill>
                          <a:sysClr val="windowText" lastClr="000000"/>
                        </a:solidFill>
                      </a:endParaRPr>
                    </a:p>
                  </a:txBody>
                  <a:tcPr marL="91429" marR="91429" marT="45711" marB="45711" anchor="ctr"/>
                </a:tc>
                <a:tc hMerge="1">
                  <a:txBody>
                    <a:bodyPr/>
                    <a:lstStyle/>
                    <a:p>
                      <a:endParaRPr lang="zh-CN"/>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l"/>
                      <a:r>
                        <a:rPr lang="en-US" altLang="zh-CN" sz="1200" dirty="0"/>
                        <a:t>2017</a:t>
                      </a:r>
                      <a:r>
                        <a:rPr lang="zh-CN" altLang="en-US" sz="1200" dirty="0"/>
                        <a:t>年</a:t>
                      </a:r>
                      <a:endParaRPr lang="zh-CN" altLang="en-US" sz="1200" dirty="0">
                        <a:solidFill>
                          <a:sysClr val="windowText" lastClr="000000"/>
                        </a:solidFill>
                      </a:endParaRPr>
                    </a:p>
                  </a:txBody>
                  <a:tcPr marL="91429" marR="91429" marT="45711" marB="45711" anchor="ctr"/>
                </a:tc>
                <a:tc hMerge="1">
                  <a:txBody>
                    <a:bodyPr/>
                    <a:lstStyle/>
                    <a:p>
                      <a:endParaRPr lang="zh-CN"/>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l"/>
                      <a:r>
                        <a:rPr lang="en-US" altLang="zh-CN" sz="1200" dirty="0"/>
                        <a:t>2016</a:t>
                      </a:r>
                      <a:r>
                        <a:rPr lang="zh-CN" altLang="en-US" sz="1200" dirty="0"/>
                        <a:t>年</a:t>
                      </a:r>
                      <a:endParaRPr lang="zh-CN" altLang="en-US" sz="1200" dirty="0">
                        <a:solidFill>
                          <a:sysClr val="windowText" lastClr="000000"/>
                        </a:solidFill>
                      </a:endParaRPr>
                    </a:p>
                  </a:txBody>
                  <a:tcPr marL="91429" marR="91429" marT="45711" marB="45711" anchor="ctr"/>
                </a:tc>
                <a:tc hMerge="1">
                  <a:txBody>
                    <a:bodyPr/>
                    <a:lstStyle/>
                    <a:p>
                      <a:endParaRPr lang="zh-CN"/>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274302">
                <a:tc vMerge="1">
                  <a:txBody>
                    <a:bodyPr/>
                    <a:lstStyle/>
                    <a:p>
                      <a:endParaRPr lang="zh-CN"/>
                    </a:p>
                  </a:txBody>
                  <a:tcPr/>
                </a:tc>
                <a:tc vMerge="1">
                  <a:txBody>
                    <a:bodyPr/>
                    <a:lstStyle/>
                    <a:p>
                      <a:endParaRPr lang="zh-CN"/>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zh-CN" altLang="en-US" sz="1200" dirty="0"/>
                        <a:t>金额</a:t>
                      </a:r>
                      <a:endParaRPr lang="zh-CN" altLang="en-US" sz="1200" dirty="0">
                        <a:solidFill>
                          <a:sysClr val="windowText" lastClr="000000"/>
                        </a:solidFill>
                      </a:endParaRPr>
                    </a:p>
                  </a:txBody>
                  <a:tcPr marL="91429" marR="91429" marT="45711" marB="45711" anchor="ctr"/>
                </a:tc>
                <a:tc>
                  <a:txBody>
                    <a:bodyPr/>
                    <a:lstStyle/>
                    <a:p>
                      <a:pPr algn="l"/>
                      <a:r>
                        <a:rPr lang="zh-CN" altLang="en-US" sz="1200" dirty="0"/>
                        <a:t>占比</a:t>
                      </a:r>
                      <a:endParaRPr lang="zh-CN" altLang="en-US" sz="1200" dirty="0">
                        <a:solidFill>
                          <a:sysClr val="windowText" lastClr="000000"/>
                        </a:solidFill>
                      </a:endParaRPr>
                    </a:p>
                  </a:txBody>
                  <a:tcPr marL="91429" marR="91429" marT="45711" marB="45711" anchor="ctr"/>
                </a:tc>
                <a:tc>
                  <a:txBody>
                    <a:bodyPr/>
                    <a:lstStyle/>
                    <a:p>
                      <a:pPr algn="l"/>
                      <a:r>
                        <a:rPr lang="zh-CN" altLang="en-US" sz="1200" dirty="0"/>
                        <a:t>金融</a:t>
                      </a:r>
                      <a:endParaRPr lang="zh-CN" altLang="en-US" sz="1200" dirty="0">
                        <a:solidFill>
                          <a:sysClr val="windowText" lastClr="000000"/>
                        </a:solidFill>
                      </a:endParaRPr>
                    </a:p>
                  </a:txBody>
                  <a:tcPr marL="91429" marR="91429" marT="45711" marB="45711" anchor="ctr"/>
                </a:tc>
                <a:tc>
                  <a:txBody>
                    <a:bodyPr/>
                    <a:lstStyle/>
                    <a:p>
                      <a:pPr algn="l"/>
                      <a:r>
                        <a:rPr lang="zh-CN" altLang="en-US" sz="1200" dirty="0"/>
                        <a:t>占比</a:t>
                      </a:r>
                      <a:endParaRPr lang="zh-CN" altLang="en-US" sz="1200" dirty="0">
                        <a:solidFill>
                          <a:sysClr val="windowText" lastClr="000000"/>
                        </a:solidFill>
                      </a:endParaRPr>
                    </a:p>
                  </a:txBody>
                  <a:tcPr marL="91429" marR="91429" marT="45711" marB="45711" anchor="ctr"/>
                </a:tc>
                <a:tc>
                  <a:txBody>
                    <a:bodyPr/>
                    <a:lstStyle/>
                    <a:p>
                      <a:pPr algn="l"/>
                      <a:r>
                        <a:rPr lang="zh-CN" altLang="en-US" sz="1200" dirty="0"/>
                        <a:t>金额</a:t>
                      </a:r>
                      <a:endParaRPr lang="zh-CN" altLang="en-US" sz="1200" dirty="0">
                        <a:solidFill>
                          <a:sysClr val="windowText" lastClr="000000"/>
                        </a:solidFill>
                      </a:endParaRPr>
                    </a:p>
                  </a:txBody>
                  <a:tcPr marL="91429" marR="91429" marT="45711" marB="45711" anchor="ctr"/>
                </a:tc>
                <a:tc>
                  <a:txBody>
                    <a:bodyPr/>
                    <a:lstStyle/>
                    <a:p>
                      <a:pPr algn="l"/>
                      <a:r>
                        <a:rPr lang="zh-CN" altLang="en-US" sz="1200" dirty="0"/>
                        <a:t>占比</a:t>
                      </a:r>
                      <a:endParaRPr lang="zh-CN" altLang="en-US" sz="1200" dirty="0">
                        <a:solidFill>
                          <a:sysClr val="windowText" lastClr="000000"/>
                        </a:solidFill>
                      </a:endParaRPr>
                    </a:p>
                  </a:txBody>
                  <a:tcPr marL="91429" marR="91429" marT="45711" marB="45711" anchor="ctr"/>
                </a:tc>
                <a:tc>
                  <a:txBody>
                    <a:bodyPr/>
                    <a:lstStyle/>
                    <a:p>
                      <a:pPr algn="l"/>
                      <a:r>
                        <a:rPr lang="zh-CN" altLang="en-US" sz="1200" dirty="0"/>
                        <a:t>金额</a:t>
                      </a:r>
                      <a:endParaRPr lang="zh-CN" altLang="en-US" sz="1200" dirty="0">
                        <a:solidFill>
                          <a:sysClr val="windowText" lastClr="000000"/>
                        </a:solidFill>
                      </a:endParaRPr>
                    </a:p>
                  </a:txBody>
                  <a:tcPr marL="91429" marR="91429" marT="45711" marB="45711" anchor="ctr"/>
                </a:tc>
                <a:tc>
                  <a:txBody>
                    <a:bodyPr/>
                    <a:lstStyle/>
                    <a:p>
                      <a:pPr algn="l"/>
                      <a:r>
                        <a:rPr lang="zh-CN" altLang="en-US" sz="1200" dirty="0"/>
                        <a:t>占比</a:t>
                      </a:r>
                      <a:endParaRPr lang="zh-CN" altLang="en-US" sz="1200" dirty="0">
                        <a:solidFill>
                          <a:sysClr val="windowText" lastClr="000000"/>
                        </a:solidFill>
                      </a:endParaRPr>
                    </a:p>
                  </a:txBody>
                  <a:tcPr marL="91429" marR="91429" marT="45711" marB="45711" anchor="ctr"/>
                </a:tc>
                <a:extLst>
                  <a:ext uri="{0D108BD9-81ED-4DB2-BD59-A6C34878D82A}">
                    <a16:rowId xmlns:a16="http://schemas.microsoft.com/office/drawing/2014/main" val="10002"/>
                  </a:ext>
                </a:extLst>
              </a:tr>
              <a:tr h="457181">
                <a:tc rowSpan="3">
                  <a:txBody>
                    <a:bodyPr/>
                    <a:lstStyle/>
                    <a:p>
                      <a:pPr algn="ctr"/>
                      <a:r>
                        <a:rPr lang="zh-CN" altLang="en-US" sz="1200" b="1" dirty="0">
                          <a:solidFill>
                            <a:schemeClr val="tx1"/>
                          </a:solidFill>
                        </a:rPr>
                        <a:t>营业收入</a:t>
                      </a:r>
                    </a:p>
                  </a:txBody>
                  <a:tcPr marL="91429" marR="91429" marT="45711" marB="45711" anchor="ctr"/>
                </a:tc>
                <a:tc>
                  <a:txBody>
                    <a:bodyPr/>
                    <a:lstStyle/>
                    <a:p>
                      <a:pPr algn="l"/>
                      <a:r>
                        <a:rPr lang="zh-CN" altLang="en-US" sz="1200" b="0" dirty="0">
                          <a:solidFill>
                            <a:schemeClr val="tx1"/>
                          </a:solidFill>
                        </a:rPr>
                        <a:t>车辆通行费</a:t>
                      </a:r>
                    </a:p>
                  </a:txBody>
                  <a:tcPr marL="91429" marR="91429" marT="45711" marB="45711" anchor="ctr"/>
                </a:tc>
                <a:tc>
                  <a:txBody>
                    <a:bodyPr/>
                    <a:lstStyle/>
                    <a:p>
                      <a:pPr algn="l"/>
                      <a:r>
                        <a:rPr lang="en-US" altLang="zh-CN" sz="1200" b="0" dirty="0">
                          <a:solidFill>
                            <a:schemeClr val="tx1"/>
                          </a:solidFill>
                        </a:rPr>
                        <a:t>111.53</a:t>
                      </a:r>
                      <a:endParaRPr lang="zh-CN" altLang="en-US" sz="1200" b="0" dirty="0">
                        <a:solidFill>
                          <a:schemeClr val="tx1"/>
                        </a:solidFill>
                      </a:endParaRPr>
                    </a:p>
                  </a:txBody>
                  <a:tcPr marL="91429" marR="91429" marT="45711" marB="45711" anchor="ctr"/>
                </a:tc>
                <a:tc>
                  <a:txBody>
                    <a:bodyPr/>
                    <a:lstStyle/>
                    <a:p>
                      <a:pPr algn="l"/>
                      <a:r>
                        <a:rPr lang="en-US" altLang="zh-CN" sz="1200" b="0" dirty="0">
                          <a:solidFill>
                            <a:schemeClr val="tx1"/>
                          </a:solidFill>
                        </a:rPr>
                        <a:t>92.96</a:t>
                      </a:r>
                      <a:endParaRPr lang="zh-CN" altLang="en-US" sz="1200" b="0" dirty="0">
                        <a:solidFill>
                          <a:schemeClr val="tx1"/>
                        </a:solidFill>
                      </a:endParaRPr>
                    </a:p>
                  </a:txBody>
                  <a:tcPr marL="91429" marR="91429" marT="45711" marB="45711" anchor="ctr"/>
                </a:tc>
                <a:tc>
                  <a:txBody>
                    <a:bodyPr/>
                    <a:lstStyle/>
                    <a:p>
                      <a:pPr algn="l"/>
                      <a:r>
                        <a:rPr lang="en-US" altLang="zh-CN" sz="1200" b="0" dirty="0">
                          <a:solidFill>
                            <a:schemeClr val="tx1"/>
                          </a:solidFill>
                        </a:rPr>
                        <a:t>127.43</a:t>
                      </a:r>
                      <a:endParaRPr lang="zh-CN" altLang="en-US" sz="1200" b="0" dirty="0">
                        <a:solidFill>
                          <a:schemeClr val="tx1"/>
                        </a:solidFill>
                      </a:endParaRPr>
                    </a:p>
                  </a:txBody>
                  <a:tcPr marL="91429" marR="91429" marT="45711" marB="45711" anchor="ctr"/>
                </a:tc>
                <a:tc>
                  <a:txBody>
                    <a:bodyPr/>
                    <a:lstStyle/>
                    <a:p>
                      <a:pPr algn="l"/>
                      <a:r>
                        <a:rPr lang="en-US" altLang="zh-CN" sz="1200" b="0" dirty="0">
                          <a:solidFill>
                            <a:schemeClr val="tx1"/>
                          </a:solidFill>
                        </a:rPr>
                        <a:t>90.13</a:t>
                      </a:r>
                      <a:endParaRPr lang="zh-CN" altLang="en-US" sz="1200" b="0" dirty="0">
                        <a:solidFill>
                          <a:schemeClr val="tx1"/>
                        </a:solidFill>
                      </a:endParaRPr>
                    </a:p>
                  </a:txBody>
                  <a:tcPr marL="91429" marR="91429" marT="45711" marB="45711" anchor="ctr"/>
                </a:tc>
                <a:tc>
                  <a:txBody>
                    <a:bodyPr/>
                    <a:lstStyle/>
                    <a:p>
                      <a:pPr algn="l"/>
                      <a:r>
                        <a:rPr lang="en-US" altLang="zh-CN" sz="1200" b="0" dirty="0">
                          <a:solidFill>
                            <a:schemeClr val="tx1"/>
                          </a:solidFill>
                        </a:rPr>
                        <a:t>115.94</a:t>
                      </a:r>
                      <a:endParaRPr lang="zh-CN" altLang="en-US" sz="1200" b="0" dirty="0">
                        <a:solidFill>
                          <a:schemeClr val="tx1"/>
                        </a:solidFill>
                      </a:endParaRPr>
                    </a:p>
                  </a:txBody>
                  <a:tcPr marL="91429" marR="91429" marT="45711" marB="45711" anchor="ctr"/>
                </a:tc>
                <a:tc>
                  <a:txBody>
                    <a:bodyPr/>
                    <a:lstStyle/>
                    <a:p>
                      <a:pPr algn="l"/>
                      <a:r>
                        <a:rPr lang="en-US" altLang="zh-CN" sz="1200" b="0" dirty="0">
                          <a:solidFill>
                            <a:schemeClr val="tx1"/>
                          </a:solidFill>
                        </a:rPr>
                        <a:t>84.19</a:t>
                      </a:r>
                      <a:endParaRPr lang="zh-CN" altLang="en-US" sz="1200" b="0" dirty="0">
                        <a:solidFill>
                          <a:schemeClr val="tx1"/>
                        </a:solidFill>
                      </a:endParaRPr>
                    </a:p>
                  </a:txBody>
                  <a:tcPr marL="91429" marR="91429" marT="45711" marB="45711" anchor="ctr"/>
                </a:tc>
                <a:tc>
                  <a:txBody>
                    <a:bodyPr/>
                    <a:lstStyle/>
                    <a:p>
                      <a:pPr algn="l"/>
                      <a:r>
                        <a:rPr lang="en-US" altLang="zh-CN" sz="1200" b="0" dirty="0">
                          <a:solidFill>
                            <a:schemeClr val="tx1"/>
                          </a:solidFill>
                        </a:rPr>
                        <a:t>101.14</a:t>
                      </a:r>
                      <a:endParaRPr lang="zh-CN" altLang="en-US" sz="1200" b="0" dirty="0">
                        <a:solidFill>
                          <a:schemeClr val="tx1"/>
                        </a:solidFill>
                      </a:endParaRPr>
                    </a:p>
                  </a:txBody>
                  <a:tcPr marL="91429" marR="91429" marT="45711" marB="45711" anchor="ctr"/>
                </a:tc>
                <a:tc>
                  <a:txBody>
                    <a:bodyPr/>
                    <a:lstStyle/>
                    <a:p>
                      <a:pPr algn="l"/>
                      <a:r>
                        <a:rPr lang="en-US" altLang="zh-CN" sz="1200" b="0" dirty="0">
                          <a:solidFill>
                            <a:schemeClr val="tx1"/>
                          </a:solidFill>
                        </a:rPr>
                        <a:t>82.13</a:t>
                      </a:r>
                      <a:endParaRPr lang="zh-CN" altLang="en-US" sz="1200" b="0" dirty="0">
                        <a:solidFill>
                          <a:schemeClr val="tx1"/>
                        </a:solidFill>
                      </a:endParaRPr>
                    </a:p>
                  </a:txBody>
                  <a:tcPr marL="91429" marR="91429" marT="45711" marB="45711" anchor="ctr"/>
                </a:tc>
                <a:extLst>
                  <a:ext uri="{0D108BD9-81ED-4DB2-BD59-A6C34878D82A}">
                    <a16:rowId xmlns:a16="http://schemas.microsoft.com/office/drawing/2014/main" val="10003"/>
                  </a:ext>
                </a:extLst>
              </a:tr>
              <a:tr h="457181">
                <a:tc vMerge="1">
                  <a:txBody>
                    <a:bodyPr/>
                    <a:lstStyle/>
                    <a:p>
                      <a:endParaRPr lang="zh-CN"/>
                    </a:p>
                  </a:txBody>
                  <a:tcPr marL="91429" marR="91429" marT="45722" marB="45722" anchor="ctr"/>
                </a:tc>
                <a:tc>
                  <a:txBody>
                    <a:bodyPr/>
                    <a:lstStyle/>
                    <a:p>
                      <a:pPr algn="l"/>
                      <a:r>
                        <a:rPr lang="zh-CN" altLang="en-US" sz="1200" dirty="0"/>
                        <a:t>其他业务</a:t>
                      </a:r>
                      <a:endParaRPr lang="zh-CN" altLang="en-US" sz="1200" dirty="0">
                        <a:solidFill>
                          <a:sysClr val="windowText" lastClr="000000"/>
                        </a:solidFill>
                      </a:endParaRPr>
                    </a:p>
                  </a:txBody>
                  <a:tcPr marL="91429" marR="91429" marT="45711" marB="45711" anchor="ctr"/>
                </a:tc>
                <a:tc>
                  <a:txBody>
                    <a:bodyPr/>
                    <a:lstStyle/>
                    <a:p>
                      <a:pPr algn="l"/>
                      <a:r>
                        <a:rPr lang="en-US" altLang="zh-CN" sz="1200" dirty="0"/>
                        <a:t>8.45</a:t>
                      </a:r>
                      <a:endParaRPr lang="zh-CN" altLang="en-US" sz="1200" dirty="0">
                        <a:solidFill>
                          <a:sysClr val="windowText" lastClr="000000"/>
                        </a:solidFill>
                      </a:endParaRPr>
                    </a:p>
                  </a:txBody>
                  <a:tcPr marL="91429" marR="91429" marT="45711" marB="45711" anchor="ctr"/>
                </a:tc>
                <a:tc>
                  <a:txBody>
                    <a:bodyPr/>
                    <a:lstStyle/>
                    <a:p>
                      <a:pPr algn="l"/>
                      <a:r>
                        <a:rPr lang="en-US" altLang="zh-CN" sz="1200" dirty="0"/>
                        <a:t>7.04</a:t>
                      </a:r>
                      <a:endParaRPr lang="zh-CN" altLang="en-US" sz="1200" dirty="0">
                        <a:solidFill>
                          <a:sysClr val="windowText" lastClr="000000"/>
                        </a:solidFill>
                      </a:endParaRPr>
                    </a:p>
                  </a:txBody>
                  <a:tcPr marL="91429" marR="91429" marT="45711" marB="45711" anchor="ctr"/>
                </a:tc>
                <a:tc>
                  <a:txBody>
                    <a:bodyPr/>
                    <a:lstStyle/>
                    <a:p>
                      <a:pPr algn="l"/>
                      <a:r>
                        <a:rPr lang="en-US" altLang="zh-CN" sz="1200" dirty="0"/>
                        <a:t>13.95</a:t>
                      </a:r>
                      <a:endParaRPr lang="zh-CN" altLang="en-US" sz="1200" dirty="0">
                        <a:solidFill>
                          <a:sysClr val="windowText" lastClr="000000"/>
                        </a:solidFill>
                      </a:endParaRPr>
                    </a:p>
                  </a:txBody>
                  <a:tcPr marL="91429" marR="91429" marT="45711" marB="45711" anchor="ctr"/>
                </a:tc>
                <a:tc>
                  <a:txBody>
                    <a:bodyPr/>
                    <a:lstStyle/>
                    <a:p>
                      <a:pPr algn="l"/>
                      <a:r>
                        <a:rPr lang="en-US" altLang="zh-CN" sz="1200" dirty="0"/>
                        <a:t>9.86</a:t>
                      </a:r>
                      <a:endParaRPr lang="zh-CN" altLang="en-US" sz="1200" dirty="0">
                        <a:solidFill>
                          <a:sysClr val="windowText" lastClr="000000"/>
                        </a:solidFill>
                      </a:endParaRPr>
                    </a:p>
                  </a:txBody>
                  <a:tcPr marL="91429" marR="91429" marT="45711" marB="45711" anchor="ctr"/>
                </a:tc>
                <a:tc>
                  <a:txBody>
                    <a:bodyPr/>
                    <a:lstStyle/>
                    <a:p>
                      <a:pPr algn="l"/>
                      <a:r>
                        <a:rPr lang="en-US" altLang="zh-CN" sz="1200" dirty="0"/>
                        <a:t>21.77</a:t>
                      </a:r>
                      <a:endParaRPr lang="zh-CN" altLang="en-US" sz="1200" dirty="0">
                        <a:solidFill>
                          <a:sysClr val="windowText" lastClr="000000"/>
                        </a:solidFill>
                      </a:endParaRPr>
                    </a:p>
                  </a:txBody>
                  <a:tcPr marL="91429" marR="91429" marT="45711" marB="45711" anchor="ctr"/>
                </a:tc>
                <a:tc>
                  <a:txBody>
                    <a:bodyPr/>
                    <a:lstStyle/>
                    <a:p>
                      <a:pPr algn="l"/>
                      <a:r>
                        <a:rPr lang="en-US" altLang="zh-CN" sz="1200" dirty="0"/>
                        <a:t>15.81</a:t>
                      </a:r>
                      <a:endParaRPr lang="zh-CN" altLang="en-US" sz="1200" dirty="0">
                        <a:solidFill>
                          <a:sysClr val="windowText" lastClr="000000"/>
                        </a:solidFill>
                      </a:endParaRPr>
                    </a:p>
                  </a:txBody>
                  <a:tcPr marL="91429" marR="91429" marT="45711" marB="45711" anchor="ctr"/>
                </a:tc>
                <a:tc>
                  <a:txBody>
                    <a:bodyPr/>
                    <a:lstStyle/>
                    <a:p>
                      <a:pPr algn="l"/>
                      <a:r>
                        <a:rPr lang="en-US" altLang="zh-CN" sz="1200" dirty="0"/>
                        <a:t>22.00</a:t>
                      </a:r>
                      <a:endParaRPr lang="zh-CN" altLang="en-US" sz="1200" dirty="0">
                        <a:solidFill>
                          <a:sysClr val="windowText" lastClr="000000"/>
                        </a:solidFill>
                      </a:endParaRPr>
                    </a:p>
                  </a:txBody>
                  <a:tcPr marL="91429" marR="91429" marT="45711" marB="45711" anchor="ctr"/>
                </a:tc>
                <a:tc>
                  <a:txBody>
                    <a:bodyPr/>
                    <a:lstStyle/>
                    <a:p>
                      <a:pPr algn="l"/>
                      <a:r>
                        <a:rPr lang="en-US" altLang="zh-CN" sz="1200" dirty="0"/>
                        <a:t>17.87</a:t>
                      </a:r>
                      <a:endParaRPr lang="zh-CN" altLang="en-US" sz="1200" dirty="0">
                        <a:solidFill>
                          <a:sysClr val="windowText" lastClr="000000"/>
                        </a:solidFill>
                      </a:endParaRPr>
                    </a:p>
                  </a:txBody>
                  <a:tcPr marL="91429" marR="91429" marT="45711" marB="45711" anchor="ctr"/>
                </a:tc>
                <a:extLst>
                  <a:ext uri="{0D108BD9-81ED-4DB2-BD59-A6C34878D82A}">
                    <a16:rowId xmlns:a16="http://schemas.microsoft.com/office/drawing/2014/main" val="10004"/>
                  </a:ext>
                </a:extLst>
              </a:tr>
              <a:tr h="400405">
                <a:tc vMerge="1">
                  <a:txBody>
                    <a:bodyPr/>
                    <a:lstStyle/>
                    <a:p>
                      <a:endParaRPr lang="zh-CN"/>
                    </a:p>
                  </a:txBody>
                  <a:tcPr marL="91429" marR="91429" marT="45722" marB="45722" anchor="ct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1" dirty="0">
                          <a:solidFill>
                            <a:sysClr val="windowText" lastClr="000000"/>
                          </a:solidFill>
                        </a:rPr>
                        <a:t>合计</a:t>
                      </a:r>
                    </a:p>
                  </a:txBody>
                  <a:tcPr marL="91429" marR="91429" marT="45711" marB="45711" anchor="ctr"/>
                </a:tc>
                <a:tc>
                  <a:txBody>
                    <a:bodyPr/>
                    <a:lstStyle/>
                    <a:p>
                      <a:pPr algn="l"/>
                      <a:r>
                        <a:rPr lang="en-US" altLang="zh-CN" sz="1200" b="1" dirty="0"/>
                        <a:t>119.98</a:t>
                      </a:r>
                      <a:endParaRPr lang="zh-CN" altLang="en-US" sz="1200" b="1" dirty="0">
                        <a:solidFill>
                          <a:sysClr val="windowText" lastClr="000000"/>
                        </a:solidFill>
                      </a:endParaRPr>
                    </a:p>
                  </a:txBody>
                  <a:tcPr marL="91429" marR="91429" marT="45711" marB="45711" anchor="ctr"/>
                </a:tc>
                <a:tc>
                  <a:txBody>
                    <a:bodyPr/>
                    <a:lstStyle/>
                    <a:p>
                      <a:pPr algn="l"/>
                      <a:r>
                        <a:rPr lang="en-US" altLang="zh-CN" sz="1200" b="1" dirty="0"/>
                        <a:t>100.00</a:t>
                      </a:r>
                      <a:endParaRPr lang="zh-CN" altLang="en-US" sz="1200" b="1" dirty="0">
                        <a:solidFill>
                          <a:sysClr val="windowText" lastClr="000000"/>
                        </a:solidFill>
                      </a:endParaRPr>
                    </a:p>
                  </a:txBody>
                  <a:tcPr marL="91429" marR="91429" marT="45711" marB="45711" anchor="ctr"/>
                </a:tc>
                <a:tc>
                  <a:txBody>
                    <a:bodyPr/>
                    <a:lstStyle/>
                    <a:p>
                      <a:pPr algn="l"/>
                      <a:r>
                        <a:rPr lang="en-US" altLang="zh-CN" sz="1200" b="1" dirty="0"/>
                        <a:t>141.38</a:t>
                      </a:r>
                      <a:endParaRPr lang="zh-CN" altLang="en-US" sz="1200" b="1" dirty="0">
                        <a:solidFill>
                          <a:sysClr val="windowText" lastClr="000000"/>
                        </a:solidFill>
                      </a:endParaRPr>
                    </a:p>
                  </a:txBody>
                  <a:tcPr marL="91429" marR="91429" marT="45711" marB="45711" anchor="ctr"/>
                </a:tc>
                <a:tc>
                  <a:txBody>
                    <a:bodyPr/>
                    <a:lstStyle/>
                    <a:p>
                      <a:pPr algn="l"/>
                      <a:r>
                        <a:rPr lang="en-US" altLang="zh-CN" sz="1200" b="1" dirty="0"/>
                        <a:t>100.00</a:t>
                      </a:r>
                      <a:endParaRPr lang="zh-CN" altLang="en-US" sz="1200" b="1" dirty="0">
                        <a:solidFill>
                          <a:sysClr val="windowText" lastClr="000000"/>
                        </a:solidFill>
                      </a:endParaRPr>
                    </a:p>
                  </a:txBody>
                  <a:tcPr marL="91429" marR="91429" marT="45711" marB="45711" anchor="ctr"/>
                </a:tc>
                <a:tc>
                  <a:txBody>
                    <a:bodyPr/>
                    <a:lstStyle/>
                    <a:p>
                      <a:pPr algn="l"/>
                      <a:r>
                        <a:rPr lang="en-US" altLang="zh-CN" sz="1200" b="1" dirty="0"/>
                        <a:t>137.71</a:t>
                      </a:r>
                      <a:endParaRPr lang="zh-CN" altLang="en-US" sz="1200" b="1" dirty="0">
                        <a:solidFill>
                          <a:sysClr val="windowText" lastClr="000000"/>
                        </a:solidFill>
                      </a:endParaRPr>
                    </a:p>
                  </a:txBody>
                  <a:tcPr marL="91429" marR="91429" marT="45711" marB="45711" anchor="ctr"/>
                </a:tc>
                <a:tc>
                  <a:txBody>
                    <a:bodyPr/>
                    <a:lstStyle/>
                    <a:p>
                      <a:pPr algn="l"/>
                      <a:r>
                        <a:rPr lang="en-US" altLang="zh-CN" sz="1200" b="1" dirty="0"/>
                        <a:t>100</a:t>
                      </a:r>
                      <a:endParaRPr lang="zh-CN" altLang="en-US" sz="1200" b="1" dirty="0">
                        <a:solidFill>
                          <a:sysClr val="windowText" lastClr="000000"/>
                        </a:solidFill>
                      </a:endParaRPr>
                    </a:p>
                  </a:txBody>
                  <a:tcPr marL="91429" marR="91429" marT="45711" marB="45711" anchor="ctr"/>
                </a:tc>
                <a:tc>
                  <a:txBody>
                    <a:bodyPr/>
                    <a:lstStyle/>
                    <a:p>
                      <a:pPr algn="l"/>
                      <a:r>
                        <a:rPr lang="en-US" altLang="zh-CN" sz="1200" b="1" dirty="0"/>
                        <a:t>123.14</a:t>
                      </a:r>
                      <a:endParaRPr lang="zh-CN" altLang="en-US" sz="1200" b="1" dirty="0">
                        <a:solidFill>
                          <a:sysClr val="windowText" lastClr="000000"/>
                        </a:solidFill>
                      </a:endParaRPr>
                    </a:p>
                  </a:txBody>
                  <a:tcPr marL="91429" marR="91429" marT="45711" marB="45711" anchor="ctr"/>
                </a:tc>
                <a:tc>
                  <a:txBody>
                    <a:bodyPr/>
                    <a:lstStyle/>
                    <a:p>
                      <a:pPr algn="l"/>
                      <a:r>
                        <a:rPr lang="en-US" altLang="zh-CN" sz="1200" b="1" dirty="0"/>
                        <a:t>100.00</a:t>
                      </a:r>
                      <a:endParaRPr lang="zh-CN" altLang="en-US" sz="1200" b="1" dirty="0">
                        <a:solidFill>
                          <a:sysClr val="windowText" lastClr="000000"/>
                        </a:solidFill>
                      </a:endParaRPr>
                    </a:p>
                  </a:txBody>
                  <a:tcPr marL="91429" marR="91429" marT="45711" marB="45711" anchor="ctr"/>
                </a:tc>
                <a:extLst>
                  <a:ext uri="{0D108BD9-81ED-4DB2-BD59-A6C34878D82A}">
                    <a16:rowId xmlns:a16="http://schemas.microsoft.com/office/drawing/2014/main" val="10005"/>
                  </a:ext>
                </a:extLst>
              </a:tr>
              <a:tr h="457181">
                <a:tc rowSpan="3">
                  <a:txBody>
                    <a:bodyPr/>
                    <a:lstStyle/>
                    <a:p>
                      <a:pPr algn="ctr"/>
                      <a:r>
                        <a:rPr lang="zh-CN" altLang="en-US" sz="1200" b="1" dirty="0">
                          <a:solidFill>
                            <a:sysClr val="windowText" lastClr="000000"/>
                          </a:solidFill>
                        </a:rPr>
                        <a:t>毛利润</a:t>
                      </a:r>
                    </a:p>
                  </a:txBody>
                  <a:tcPr marL="91429" marR="91429" marT="45711" marB="45711" anchor="ctr"/>
                </a:tc>
                <a:tc>
                  <a:txBody>
                    <a:bodyPr/>
                    <a:lstStyle/>
                    <a:p>
                      <a:pPr algn="l"/>
                      <a:r>
                        <a:rPr lang="zh-CN" altLang="en-US" sz="1200" dirty="0"/>
                        <a:t>车辆通行费</a:t>
                      </a:r>
                      <a:endParaRPr lang="zh-CN" altLang="en-US" sz="1200" dirty="0">
                        <a:solidFill>
                          <a:sysClr val="windowText" lastClr="000000"/>
                        </a:solidFill>
                      </a:endParaRPr>
                    </a:p>
                  </a:txBody>
                  <a:tcPr marL="91429" marR="91429" marT="45711" marB="45711" anchor="ctr"/>
                </a:tc>
                <a:tc>
                  <a:txBody>
                    <a:bodyPr/>
                    <a:lstStyle/>
                    <a:p>
                      <a:pPr algn="l"/>
                      <a:r>
                        <a:rPr lang="en-US" altLang="zh-CN" sz="1200" dirty="0"/>
                        <a:t>98.05</a:t>
                      </a:r>
                      <a:endParaRPr lang="zh-CN" altLang="en-US" sz="1200" dirty="0">
                        <a:solidFill>
                          <a:sysClr val="windowText" lastClr="000000"/>
                        </a:solidFill>
                      </a:endParaRPr>
                    </a:p>
                  </a:txBody>
                  <a:tcPr marL="91429" marR="91429" marT="45711" marB="45711" anchor="ctr"/>
                </a:tc>
                <a:tc>
                  <a:txBody>
                    <a:bodyPr/>
                    <a:lstStyle/>
                    <a:p>
                      <a:pPr algn="l"/>
                      <a:r>
                        <a:rPr lang="en-US" altLang="zh-CN" sz="1200" dirty="0"/>
                        <a:t>96.38</a:t>
                      </a:r>
                      <a:endParaRPr lang="zh-CN" altLang="en-US" sz="1200" dirty="0">
                        <a:solidFill>
                          <a:sysClr val="windowText" lastClr="000000"/>
                        </a:solidFill>
                      </a:endParaRPr>
                    </a:p>
                  </a:txBody>
                  <a:tcPr marL="91429" marR="91429" marT="45711" marB="45711" anchor="ctr"/>
                </a:tc>
                <a:tc>
                  <a:txBody>
                    <a:bodyPr/>
                    <a:lstStyle/>
                    <a:p>
                      <a:pPr algn="l"/>
                      <a:r>
                        <a:rPr lang="en-US" altLang="zh-CN" sz="1200" dirty="0"/>
                        <a:t>107.57</a:t>
                      </a:r>
                      <a:endParaRPr lang="zh-CN" altLang="en-US" sz="1200" dirty="0">
                        <a:solidFill>
                          <a:sysClr val="windowText" lastClr="000000"/>
                        </a:solidFill>
                      </a:endParaRPr>
                    </a:p>
                  </a:txBody>
                  <a:tcPr marL="91429" marR="91429" marT="45711" marB="45711" anchor="ctr"/>
                </a:tc>
                <a:tc>
                  <a:txBody>
                    <a:bodyPr/>
                    <a:lstStyle/>
                    <a:p>
                      <a:pPr algn="l"/>
                      <a:r>
                        <a:rPr lang="en-US" altLang="zh-CN" sz="1200" dirty="0"/>
                        <a:t>93.34</a:t>
                      </a:r>
                      <a:endParaRPr lang="zh-CN" altLang="en-US" sz="1200" dirty="0">
                        <a:solidFill>
                          <a:sysClr val="windowText" lastClr="000000"/>
                        </a:solidFill>
                      </a:endParaRPr>
                    </a:p>
                  </a:txBody>
                  <a:tcPr marL="91429" marR="91429" marT="45711" marB="45711" anchor="ctr"/>
                </a:tc>
                <a:tc>
                  <a:txBody>
                    <a:bodyPr/>
                    <a:lstStyle/>
                    <a:p>
                      <a:pPr algn="l"/>
                      <a:r>
                        <a:rPr lang="en-US" altLang="zh-CN" sz="1200" dirty="0"/>
                        <a:t>94.99</a:t>
                      </a:r>
                      <a:endParaRPr lang="zh-CN" altLang="en-US" sz="1200" dirty="0">
                        <a:solidFill>
                          <a:sysClr val="windowText" lastClr="000000"/>
                        </a:solidFill>
                      </a:endParaRPr>
                    </a:p>
                  </a:txBody>
                  <a:tcPr marL="91429" marR="91429" marT="45711" marB="45711" anchor="ctr"/>
                </a:tc>
                <a:tc>
                  <a:txBody>
                    <a:bodyPr/>
                    <a:lstStyle/>
                    <a:p>
                      <a:pPr algn="l"/>
                      <a:r>
                        <a:rPr lang="en-US" altLang="zh-CN" sz="1200" dirty="0"/>
                        <a:t>88.56</a:t>
                      </a:r>
                      <a:endParaRPr lang="zh-CN" altLang="en-US" sz="1200" dirty="0">
                        <a:solidFill>
                          <a:sysClr val="windowText" lastClr="000000"/>
                        </a:solidFill>
                      </a:endParaRPr>
                    </a:p>
                  </a:txBody>
                  <a:tcPr marL="91429" marR="91429" marT="45711" marB="45711" anchor="ctr"/>
                </a:tc>
                <a:tc>
                  <a:txBody>
                    <a:bodyPr/>
                    <a:lstStyle/>
                    <a:p>
                      <a:pPr algn="l"/>
                      <a:r>
                        <a:rPr lang="en-US" altLang="zh-CN" sz="1200" dirty="0"/>
                        <a:t>87.15</a:t>
                      </a:r>
                      <a:endParaRPr lang="zh-CN" altLang="en-US" sz="1200" dirty="0">
                        <a:solidFill>
                          <a:sysClr val="windowText" lastClr="000000"/>
                        </a:solidFill>
                      </a:endParaRPr>
                    </a:p>
                  </a:txBody>
                  <a:tcPr marL="91429" marR="91429" marT="45711" marB="45711" anchor="ctr"/>
                </a:tc>
                <a:tc>
                  <a:txBody>
                    <a:bodyPr/>
                    <a:lstStyle/>
                    <a:p>
                      <a:pPr algn="l"/>
                      <a:r>
                        <a:rPr lang="en-US" altLang="zh-CN" sz="1200" dirty="0"/>
                        <a:t>91.12</a:t>
                      </a:r>
                      <a:endParaRPr lang="zh-CN" altLang="en-US" sz="1200" dirty="0">
                        <a:solidFill>
                          <a:sysClr val="windowText" lastClr="000000"/>
                        </a:solidFill>
                      </a:endParaRPr>
                    </a:p>
                  </a:txBody>
                  <a:tcPr marL="91429" marR="91429" marT="45711" marB="45711" anchor="ctr"/>
                </a:tc>
                <a:extLst>
                  <a:ext uri="{0D108BD9-81ED-4DB2-BD59-A6C34878D82A}">
                    <a16:rowId xmlns:a16="http://schemas.microsoft.com/office/drawing/2014/main" val="10006"/>
                  </a:ext>
                </a:extLst>
              </a:tr>
              <a:tr h="400405">
                <a:tc vMerge="1">
                  <a:txBody>
                    <a:bodyPr/>
                    <a:lstStyle/>
                    <a:p>
                      <a:endParaRPr lang="zh-CN"/>
                    </a:p>
                  </a:txBody>
                  <a:tcPr marL="91429" marR="91429" marT="45722" marB="45722" anchor="ctr"/>
                </a:tc>
                <a:tc>
                  <a:txBody>
                    <a:bodyPr/>
                    <a:lstStyle/>
                    <a:p>
                      <a:pPr algn="l"/>
                      <a:r>
                        <a:rPr lang="zh-CN" altLang="en-US" sz="1200" dirty="0"/>
                        <a:t>其他业务</a:t>
                      </a:r>
                      <a:endParaRPr lang="zh-CN" altLang="en-US" sz="1200" dirty="0">
                        <a:solidFill>
                          <a:sysClr val="windowText" lastClr="000000"/>
                        </a:solidFill>
                      </a:endParaRPr>
                    </a:p>
                  </a:txBody>
                  <a:tcPr marL="91429" marR="91429" marT="45711" marB="45711" anchor="ctr"/>
                </a:tc>
                <a:tc>
                  <a:txBody>
                    <a:bodyPr/>
                    <a:lstStyle/>
                    <a:p>
                      <a:pPr algn="l"/>
                      <a:r>
                        <a:rPr lang="en-US" altLang="zh-CN" sz="1200" dirty="0"/>
                        <a:t>3.68</a:t>
                      </a:r>
                      <a:endParaRPr lang="zh-CN" altLang="en-US" sz="1200" dirty="0">
                        <a:solidFill>
                          <a:sysClr val="windowText" lastClr="000000"/>
                        </a:solidFill>
                      </a:endParaRPr>
                    </a:p>
                  </a:txBody>
                  <a:tcPr marL="91429" marR="91429" marT="45711" marB="45711" anchor="ctr"/>
                </a:tc>
                <a:tc>
                  <a:txBody>
                    <a:bodyPr/>
                    <a:lstStyle/>
                    <a:p>
                      <a:pPr algn="l"/>
                      <a:r>
                        <a:rPr lang="en-US" altLang="zh-CN" sz="1200" dirty="0"/>
                        <a:t>3.62</a:t>
                      </a:r>
                      <a:endParaRPr lang="zh-CN" altLang="en-US" sz="1200" dirty="0">
                        <a:solidFill>
                          <a:sysClr val="windowText" lastClr="000000"/>
                        </a:solidFill>
                      </a:endParaRPr>
                    </a:p>
                  </a:txBody>
                  <a:tcPr marL="91429" marR="91429" marT="45711" marB="45711" anchor="ctr"/>
                </a:tc>
                <a:tc>
                  <a:txBody>
                    <a:bodyPr/>
                    <a:lstStyle/>
                    <a:p>
                      <a:pPr algn="l"/>
                      <a:r>
                        <a:rPr lang="en-US" altLang="zh-CN" sz="1200" dirty="0"/>
                        <a:t>7.67</a:t>
                      </a:r>
                      <a:endParaRPr lang="zh-CN" altLang="en-US" sz="1200" dirty="0">
                        <a:solidFill>
                          <a:sysClr val="windowText" lastClr="000000"/>
                        </a:solidFill>
                      </a:endParaRPr>
                    </a:p>
                  </a:txBody>
                  <a:tcPr marL="91429" marR="91429" marT="45711" marB="45711" anchor="ctr"/>
                </a:tc>
                <a:tc>
                  <a:txBody>
                    <a:bodyPr/>
                    <a:lstStyle/>
                    <a:p>
                      <a:pPr algn="l"/>
                      <a:r>
                        <a:rPr lang="en-US" altLang="zh-CN" sz="1200" dirty="0"/>
                        <a:t>6.66</a:t>
                      </a:r>
                      <a:endParaRPr lang="zh-CN" altLang="en-US" sz="1200" dirty="0">
                        <a:solidFill>
                          <a:sysClr val="windowText" lastClr="000000"/>
                        </a:solidFill>
                      </a:endParaRPr>
                    </a:p>
                  </a:txBody>
                  <a:tcPr marL="91429" marR="91429" marT="45711" marB="45711" anchor="ctr"/>
                </a:tc>
                <a:tc>
                  <a:txBody>
                    <a:bodyPr/>
                    <a:lstStyle/>
                    <a:p>
                      <a:pPr algn="l"/>
                      <a:r>
                        <a:rPr lang="en-US" altLang="zh-CN" sz="1200" dirty="0"/>
                        <a:t>12.27</a:t>
                      </a:r>
                      <a:endParaRPr lang="zh-CN" altLang="en-US" sz="1200" dirty="0">
                        <a:solidFill>
                          <a:sysClr val="windowText" lastClr="000000"/>
                        </a:solidFill>
                      </a:endParaRPr>
                    </a:p>
                  </a:txBody>
                  <a:tcPr marL="91429" marR="91429" marT="45711" marB="45711" anchor="ctr"/>
                </a:tc>
                <a:tc>
                  <a:txBody>
                    <a:bodyPr/>
                    <a:lstStyle/>
                    <a:p>
                      <a:pPr algn="l"/>
                      <a:r>
                        <a:rPr lang="en-US" altLang="zh-CN" sz="1200" dirty="0"/>
                        <a:t>11.43</a:t>
                      </a:r>
                      <a:endParaRPr lang="zh-CN" altLang="en-US" sz="1200" dirty="0">
                        <a:solidFill>
                          <a:sysClr val="windowText" lastClr="000000"/>
                        </a:solidFill>
                      </a:endParaRPr>
                    </a:p>
                  </a:txBody>
                  <a:tcPr marL="91429" marR="91429" marT="45711" marB="45711" anchor="ctr"/>
                </a:tc>
                <a:tc>
                  <a:txBody>
                    <a:bodyPr/>
                    <a:lstStyle/>
                    <a:p>
                      <a:pPr algn="l"/>
                      <a:r>
                        <a:rPr lang="en-US" altLang="zh-CN" sz="1200" dirty="0"/>
                        <a:t>8.49</a:t>
                      </a:r>
                      <a:endParaRPr lang="zh-CN" altLang="en-US" sz="1200" dirty="0">
                        <a:solidFill>
                          <a:sysClr val="windowText" lastClr="000000"/>
                        </a:solidFill>
                      </a:endParaRPr>
                    </a:p>
                  </a:txBody>
                  <a:tcPr marL="91429" marR="91429" marT="45711" marB="45711" anchor="ctr"/>
                </a:tc>
                <a:tc>
                  <a:txBody>
                    <a:bodyPr/>
                    <a:lstStyle/>
                    <a:p>
                      <a:pPr algn="l"/>
                      <a:r>
                        <a:rPr lang="en-US" altLang="zh-CN" sz="1200" dirty="0"/>
                        <a:t>8.87</a:t>
                      </a:r>
                      <a:endParaRPr lang="zh-CN" altLang="en-US" sz="1200" dirty="0">
                        <a:solidFill>
                          <a:sysClr val="windowText" lastClr="000000"/>
                        </a:solidFill>
                      </a:endParaRPr>
                    </a:p>
                  </a:txBody>
                  <a:tcPr marL="91429" marR="91429" marT="45711" marB="45711" anchor="ctr"/>
                </a:tc>
                <a:extLst>
                  <a:ext uri="{0D108BD9-81ED-4DB2-BD59-A6C34878D82A}">
                    <a16:rowId xmlns:a16="http://schemas.microsoft.com/office/drawing/2014/main" val="10007"/>
                  </a:ext>
                </a:extLst>
              </a:tr>
              <a:tr h="400405">
                <a:tc vMerge="1">
                  <a:txBody>
                    <a:bodyPr/>
                    <a:lstStyle/>
                    <a:p>
                      <a:endParaRPr lang="zh-CN"/>
                    </a:p>
                  </a:txBody>
                  <a:tcPr marL="91429" marR="91429" marT="45722" marB="45722" anchor="ctr"/>
                </a:tc>
                <a:tc>
                  <a:txBody>
                    <a:bodyPr/>
                    <a:lstStyle/>
                    <a:p>
                      <a:pPr algn="l"/>
                      <a:r>
                        <a:rPr lang="zh-CN" altLang="en-US" sz="1200" b="1" dirty="0">
                          <a:solidFill>
                            <a:sysClr val="windowText" lastClr="000000"/>
                          </a:solidFill>
                        </a:rPr>
                        <a:t>合计</a:t>
                      </a:r>
                    </a:p>
                  </a:txBody>
                  <a:tcPr marL="91429" marR="91429" marT="45711" marB="45711" anchor="ctr"/>
                </a:tc>
                <a:tc>
                  <a:txBody>
                    <a:bodyPr/>
                    <a:lstStyle/>
                    <a:p>
                      <a:pPr algn="l"/>
                      <a:r>
                        <a:rPr lang="en-US" altLang="zh-CN" sz="1200" b="1" dirty="0"/>
                        <a:t>101.73</a:t>
                      </a:r>
                      <a:endParaRPr lang="zh-CN" altLang="en-US" sz="1200" b="1" dirty="0">
                        <a:solidFill>
                          <a:sysClr val="windowText" lastClr="000000"/>
                        </a:solidFill>
                      </a:endParaRPr>
                    </a:p>
                  </a:txBody>
                  <a:tcPr marL="91429" marR="91429" marT="45711" marB="45711" anchor="ctr"/>
                </a:tc>
                <a:tc>
                  <a:txBody>
                    <a:bodyPr/>
                    <a:lstStyle/>
                    <a:p>
                      <a:pPr algn="l"/>
                      <a:r>
                        <a:rPr lang="en-US" altLang="zh-CN" sz="1200" b="1" dirty="0"/>
                        <a:t>100.00</a:t>
                      </a:r>
                      <a:endParaRPr lang="zh-CN" altLang="en-US" sz="1200" b="1" dirty="0">
                        <a:solidFill>
                          <a:sysClr val="windowText" lastClr="000000"/>
                        </a:solidFill>
                      </a:endParaRPr>
                    </a:p>
                  </a:txBody>
                  <a:tcPr marL="91429" marR="91429" marT="45711" marB="45711" anchor="ctr"/>
                </a:tc>
                <a:tc>
                  <a:txBody>
                    <a:bodyPr/>
                    <a:lstStyle/>
                    <a:p>
                      <a:pPr algn="l"/>
                      <a:r>
                        <a:rPr lang="en-US" altLang="zh-CN" sz="1200" b="1" dirty="0"/>
                        <a:t>115.24</a:t>
                      </a:r>
                      <a:endParaRPr lang="zh-CN" altLang="en-US" sz="1200" b="1" dirty="0">
                        <a:solidFill>
                          <a:sysClr val="windowText" lastClr="000000"/>
                        </a:solidFill>
                      </a:endParaRPr>
                    </a:p>
                  </a:txBody>
                  <a:tcPr marL="91429" marR="91429" marT="45711" marB="45711" anchor="ctr"/>
                </a:tc>
                <a:tc>
                  <a:txBody>
                    <a:bodyPr/>
                    <a:lstStyle/>
                    <a:p>
                      <a:pPr algn="l"/>
                      <a:r>
                        <a:rPr lang="en-US" altLang="zh-CN" sz="1200" b="1" dirty="0"/>
                        <a:t>100.00</a:t>
                      </a:r>
                      <a:endParaRPr lang="zh-CN" altLang="en-US" sz="1200" b="1" dirty="0">
                        <a:solidFill>
                          <a:sysClr val="windowText" lastClr="000000"/>
                        </a:solidFill>
                      </a:endParaRPr>
                    </a:p>
                  </a:txBody>
                  <a:tcPr marL="91429" marR="91429" marT="45711" marB="45711" anchor="ctr"/>
                </a:tc>
                <a:tc>
                  <a:txBody>
                    <a:bodyPr/>
                    <a:lstStyle/>
                    <a:p>
                      <a:pPr algn="l"/>
                      <a:r>
                        <a:rPr lang="en-US" altLang="zh-CN" sz="1200" b="1" dirty="0"/>
                        <a:t>107.26</a:t>
                      </a:r>
                      <a:endParaRPr lang="zh-CN" altLang="en-US" sz="1200" b="1" dirty="0">
                        <a:solidFill>
                          <a:sysClr val="windowText" lastClr="000000"/>
                        </a:solidFill>
                      </a:endParaRPr>
                    </a:p>
                  </a:txBody>
                  <a:tcPr marL="91429" marR="91429" marT="45711" marB="45711" anchor="ctr"/>
                </a:tc>
                <a:tc>
                  <a:txBody>
                    <a:bodyPr/>
                    <a:lstStyle/>
                    <a:p>
                      <a:pPr algn="l"/>
                      <a:r>
                        <a:rPr lang="en-US" altLang="zh-CN" sz="1200" b="1" dirty="0"/>
                        <a:t>100</a:t>
                      </a:r>
                      <a:endParaRPr lang="zh-CN" altLang="en-US" sz="1200" b="1" dirty="0">
                        <a:solidFill>
                          <a:sysClr val="windowText" lastClr="000000"/>
                        </a:solidFill>
                      </a:endParaRPr>
                    </a:p>
                  </a:txBody>
                  <a:tcPr marL="91429" marR="91429" marT="45711" marB="45711" anchor="ctr"/>
                </a:tc>
                <a:tc>
                  <a:txBody>
                    <a:bodyPr/>
                    <a:lstStyle/>
                    <a:p>
                      <a:pPr algn="l"/>
                      <a:r>
                        <a:rPr lang="en-US" altLang="zh-CN" sz="1200" b="1" dirty="0"/>
                        <a:t>95.64</a:t>
                      </a:r>
                      <a:endParaRPr lang="zh-CN" altLang="en-US" sz="1200" b="1" dirty="0">
                        <a:solidFill>
                          <a:sysClr val="windowText" lastClr="000000"/>
                        </a:solidFill>
                      </a:endParaRPr>
                    </a:p>
                  </a:txBody>
                  <a:tcPr marL="91429" marR="91429" marT="45711" marB="45711" anchor="ctr"/>
                </a:tc>
                <a:tc>
                  <a:txBody>
                    <a:bodyPr/>
                    <a:lstStyle/>
                    <a:p>
                      <a:pPr algn="l"/>
                      <a:r>
                        <a:rPr lang="en-US" altLang="zh-CN" sz="1200" b="1" dirty="0"/>
                        <a:t>100.00</a:t>
                      </a:r>
                      <a:endParaRPr lang="zh-CN" altLang="en-US" sz="1200" b="1" dirty="0">
                        <a:solidFill>
                          <a:sysClr val="windowText" lastClr="000000"/>
                        </a:solidFill>
                      </a:endParaRPr>
                    </a:p>
                  </a:txBody>
                  <a:tcPr marL="91429" marR="91429" marT="45711" marB="45711" anchor="ctr"/>
                </a:tc>
                <a:extLst>
                  <a:ext uri="{0D108BD9-81ED-4DB2-BD59-A6C34878D82A}">
                    <a16:rowId xmlns:a16="http://schemas.microsoft.com/office/drawing/2014/main" val="10008"/>
                  </a:ext>
                </a:extLst>
              </a:tr>
            </a:tbl>
          </a:graphicData>
        </a:graphic>
      </p:graphicFrame>
    </p:spTree>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2" name="组合 1"/>
          <p:cNvGrpSpPr/>
          <p:nvPr/>
        </p:nvGrpSpPr>
        <p:grpSpPr>
          <a:xfrm>
            <a:off x="0" y="214313"/>
            <a:ext cx="577850" cy="658812"/>
            <a:chOff x="0" y="0"/>
            <a:chExt cx="577847" cy="659137"/>
          </a:xfrm>
        </p:grpSpPr>
        <p:sp>
          <p:nvSpPr>
            <p:cNvPr id="56415" name="矩形 3"/>
            <p:cNvSpPr/>
            <p:nvPr/>
          </p:nvSpPr>
          <p:spPr>
            <a:xfrm>
              <a:off x="0" y="0"/>
              <a:ext cx="495297" cy="659137"/>
            </a:xfrm>
            <a:prstGeom prst="rect">
              <a:avLst/>
            </a:prstGeom>
            <a:solidFill>
              <a:srgbClr val="C0000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56416" name="矩形 4"/>
            <p:cNvSpPr/>
            <p:nvPr/>
          </p:nvSpPr>
          <p:spPr>
            <a:xfrm>
              <a:off x="527047" y="0"/>
              <a:ext cx="50800" cy="659137"/>
            </a:xfrm>
            <a:prstGeom prst="rect">
              <a:avLst/>
            </a:prstGeom>
            <a:solidFill>
              <a:srgbClr val="80808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grpSp>
      <p:sp>
        <p:nvSpPr>
          <p:cNvPr id="56324" name="灯片编号占位符 1"/>
          <p:cNvSpPr>
            <a:spLocks noGrp="1"/>
          </p:cNvSpPr>
          <p:nvPr/>
        </p:nvSpPr>
        <p:spPr>
          <a:xfrm>
            <a:off x="11449050" y="6499225"/>
            <a:ext cx="639763" cy="365125"/>
          </a:xfrm>
          <a:prstGeom prst="rect">
            <a:avLst/>
          </a:prstGeom>
          <a:noFill/>
          <a:ln w="9525">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r" defTabSz="914400" eaLnBrk="1" hangingPunct="1">
              <a:spcBef>
                <a:spcPct val="0"/>
              </a:spcBef>
              <a:buFontTx/>
              <a:buNone/>
            </a:pPr>
            <a:fld id="{9A0DB2DC-4C9A-4742-B13C-FB6460FD3503}" type="slidenum">
              <a:rPr lang="zh-CN" altLang="zh-CN" sz="1400" b="1" dirty="0">
                <a:solidFill>
                  <a:srgbClr val="FFFFFF"/>
                </a:solidFill>
                <a:latin typeface="仿宋" panose="02010609060101010101" pitchFamily="49" charset="-122"/>
                <a:ea typeface="仿宋" panose="02010609060101010101" pitchFamily="49" charset="-122"/>
              </a:rPr>
              <a:t>47</a:t>
            </a:fld>
            <a:endParaRPr lang="zh-CN" altLang="zh-CN" sz="1400" b="1" dirty="0">
              <a:solidFill>
                <a:srgbClr val="FFFFFF"/>
              </a:solidFill>
              <a:latin typeface="仿宋" panose="02010609060101010101" pitchFamily="49" charset="-122"/>
              <a:ea typeface="仿宋" panose="02010609060101010101" pitchFamily="49" charset="-122"/>
            </a:endParaRPr>
          </a:p>
        </p:txBody>
      </p:sp>
      <p:pic>
        <p:nvPicPr>
          <p:cNvPr id="56325" name="图形 43" descr="教师"/>
          <p:cNvPicPr>
            <a:picLocks noChangeAspect="1"/>
          </p:cNvPicPr>
          <p:nvPr/>
        </p:nvPicPr>
        <p:blipFill>
          <a:blip r:embed="rId3"/>
          <a:stretch>
            <a:fillRect/>
          </a:stretch>
        </p:blipFill>
        <p:spPr>
          <a:xfrm>
            <a:off x="552450" y="1139462"/>
            <a:ext cx="530225" cy="530225"/>
          </a:xfrm>
          <a:prstGeom prst="rect">
            <a:avLst/>
          </a:prstGeom>
          <a:noFill/>
          <a:ln w="9525">
            <a:noFill/>
          </a:ln>
        </p:spPr>
      </p:pic>
      <p:sp>
        <p:nvSpPr>
          <p:cNvPr id="56326" name="文本框 15"/>
          <p:cNvSpPr/>
          <p:nvPr/>
        </p:nvSpPr>
        <p:spPr>
          <a:xfrm>
            <a:off x="1228725" y="1083899"/>
            <a:ext cx="5756275" cy="458788"/>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lnSpc>
                <a:spcPct val="150000"/>
              </a:lnSpc>
              <a:spcBef>
                <a:spcPct val="0"/>
              </a:spcBef>
              <a:buFontTx/>
              <a:buNone/>
            </a:pPr>
            <a:r>
              <a:rPr lang="zh-CN" altLang="en-US" sz="1800" b="1" dirty="0">
                <a:solidFill>
                  <a:srgbClr val="C00000"/>
                </a:solidFill>
                <a:latin typeface="微软雅黑" panose="020B0503020204020204" pitchFamily="34" charset="-122"/>
                <a:sym typeface="仿宋" panose="02010609060101010101" pitchFamily="49" charset="-122"/>
              </a:rPr>
              <a:t>适合发行公募</a:t>
            </a:r>
            <a:r>
              <a:rPr lang="en-US" altLang="zh-CN" sz="1800" b="1" dirty="0">
                <a:solidFill>
                  <a:srgbClr val="C00000"/>
                </a:solidFill>
                <a:latin typeface="微软雅黑" panose="020B0503020204020204" pitchFamily="34" charset="-122"/>
                <a:sym typeface="仿宋" panose="02010609060101010101" pitchFamily="49" charset="-122"/>
              </a:rPr>
              <a:t>REITS</a:t>
            </a:r>
            <a:r>
              <a:rPr lang="zh-CN" altLang="en-US" sz="1800" b="1" dirty="0">
                <a:solidFill>
                  <a:srgbClr val="C00000"/>
                </a:solidFill>
                <a:latin typeface="微软雅黑" panose="020B0503020204020204" pitchFamily="34" charset="-122"/>
                <a:sym typeface="仿宋" panose="02010609060101010101" pitchFamily="49" charset="-122"/>
              </a:rPr>
              <a:t>的资产</a:t>
            </a:r>
            <a:r>
              <a:rPr lang="en-US" altLang="zh-CN" sz="1800" b="1" dirty="0">
                <a:solidFill>
                  <a:srgbClr val="C00000"/>
                </a:solidFill>
                <a:latin typeface="微软雅黑" panose="020B0503020204020204" pitchFamily="34" charset="-122"/>
                <a:sym typeface="仿宋" panose="02010609060101010101" pitchFamily="49" charset="-122"/>
              </a:rPr>
              <a:t>——</a:t>
            </a:r>
            <a:r>
              <a:rPr lang="zh-CN" altLang="en-US" sz="1800" b="1" dirty="0">
                <a:solidFill>
                  <a:srgbClr val="C00000"/>
                </a:solidFill>
                <a:latin typeface="微软雅黑" panose="020B0503020204020204" pitchFamily="34" charset="-122"/>
                <a:sym typeface="仿宋" panose="02010609060101010101" pitchFamily="49" charset="-122"/>
              </a:rPr>
              <a:t>高速公路</a:t>
            </a:r>
            <a:endParaRPr lang="zh-CN" altLang="en-US" sz="1600" b="1" dirty="0">
              <a:solidFill>
                <a:srgbClr val="C00000"/>
              </a:solidFill>
              <a:latin typeface="微软雅黑" panose="020B0503020204020204" pitchFamily="34" charset="-122"/>
              <a:sym typeface="仿宋" panose="02010609060101010101" pitchFamily="49" charset="-122"/>
            </a:endParaRPr>
          </a:p>
        </p:txBody>
      </p:sp>
      <p:sp>
        <p:nvSpPr>
          <p:cNvPr id="56328" name="矩形 1"/>
          <p:cNvSpPr/>
          <p:nvPr/>
        </p:nvSpPr>
        <p:spPr>
          <a:xfrm>
            <a:off x="608013" y="1633174"/>
            <a:ext cx="11160125" cy="1157288"/>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just" defTabSz="914400" eaLnBrk="1" hangingPunct="1">
              <a:lnSpc>
                <a:spcPct val="150000"/>
              </a:lnSpc>
              <a:spcBef>
                <a:spcPct val="0"/>
              </a:spcBef>
              <a:buFontTx/>
              <a:buNone/>
            </a:pPr>
            <a:r>
              <a:rPr lang="zh-CN" altLang="en-US" sz="1600" dirty="0">
                <a:solidFill>
                  <a:srgbClr val="000000"/>
                </a:solidFill>
                <a:latin typeface="微软雅黑" panose="020B0503020204020204" pitchFamily="34" charset="-122"/>
              </a:rPr>
              <a:t>湖南省大部分政府还贷高速公路由集团本部负责建设、经营及管理，部分经营性高速公路主要由子公司湖南高速投资发展有限公司负责。截至</a:t>
            </a:r>
            <a:r>
              <a:rPr lang="en-US" altLang="zh-CN" sz="1600" dirty="0">
                <a:solidFill>
                  <a:srgbClr val="000000"/>
                </a:solidFill>
                <a:latin typeface="微软雅黑" panose="020B0503020204020204" pitchFamily="34" charset="-122"/>
              </a:rPr>
              <a:t>2019</a:t>
            </a:r>
            <a:r>
              <a:rPr lang="zh-CN" altLang="en-US" sz="1600" dirty="0">
                <a:solidFill>
                  <a:srgbClr val="000000"/>
                </a:solidFill>
                <a:latin typeface="微软雅黑" panose="020B0503020204020204" pitchFamily="34" charset="-122"/>
              </a:rPr>
              <a:t>年</a:t>
            </a:r>
            <a:r>
              <a:rPr lang="en-US" altLang="zh-CN" sz="1600" dirty="0">
                <a:solidFill>
                  <a:srgbClr val="000000"/>
                </a:solidFill>
                <a:latin typeface="微软雅黑" panose="020B0503020204020204" pitchFamily="34" charset="-122"/>
              </a:rPr>
              <a:t>9</a:t>
            </a:r>
            <a:r>
              <a:rPr lang="zh-CN" altLang="en-US" sz="1600" dirty="0">
                <a:solidFill>
                  <a:srgbClr val="000000"/>
                </a:solidFill>
                <a:latin typeface="微软雅黑" panose="020B0503020204020204" pitchFamily="34" charset="-122"/>
              </a:rPr>
              <a:t>月末公司已通车的高速公路共计</a:t>
            </a:r>
            <a:r>
              <a:rPr lang="en-US" altLang="zh-CN" sz="1600" dirty="0">
                <a:solidFill>
                  <a:srgbClr val="000000"/>
                </a:solidFill>
                <a:latin typeface="微软雅黑" panose="020B0503020204020204" pitchFamily="34" charset="-122"/>
              </a:rPr>
              <a:t>56</a:t>
            </a:r>
            <a:r>
              <a:rPr lang="zh-CN" altLang="en-US" sz="1600" dirty="0">
                <a:solidFill>
                  <a:srgbClr val="000000"/>
                </a:solidFill>
                <a:latin typeface="微软雅黑" panose="020B0503020204020204" pitchFamily="34" charset="-122"/>
              </a:rPr>
              <a:t>条，通车里程</a:t>
            </a:r>
            <a:r>
              <a:rPr lang="en-US" altLang="zh-CN" sz="1600" dirty="0">
                <a:solidFill>
                  <a:srgbClr val="000000"/>
                </a:solidFill>
                <a:latin typeface="微软雅黑" panose="020B0503020204020204" pitchFamily="34" charset="-122"/>
              </a:rPr>
              <a:t>4,929.36</a:t>
            </a:r>
            <a:r>
              <a:rPr lang="zh-CN" altLang="en-US" sz="1600" dirty="0">
                <a:solidFill>
                  <a:srgbClr val="000000"/>
                </a:solidFill>
                <a:latin typeface="微软雅黑" panose="020B0503020204020204" pitchFamily="34" charset="-122"/>
              </a:rPr>
              <a:t>公里，</a:t>
            </a:r>
            <a:r>
              <a:rPr lang="zh-CN" altLang="en-US" sz="1600" b="1" dirty="0">
                <a:solidFill>
                  <a:srgbClr val="C00000"/>
                </a:solidFill>
                <a:latin typeface="微软雅黑" panose="020B0503020204020204" pitchFamily="34" charset="-122"/>
              </a:rPr>
              <a:t>高速里程占湖南省全部高速公路的</a:t>
            </a:r>
            <a:r>
              <a:rPr lang="en-US" altLang="zh-CN" sz="1600" b="1" dirty="0">
                <a:solidFill>
                  <a:srgbClr val="C00000"/>
                </a:solidFill>
                <a:latin typeface="微软雅黑" panose="020B0503020204020204" pitchFamily="34" charset="-122"/>
              </a:rPr>
              <a:t>73.31%</a:t>
            </a:r>
            <a:r>
              <a:rPr lang="zh-CN" altLang="en-US" sz="1600" b="1" dirty="0">
                <a:solidFill>
                  <a:srgbClr val="C00000"/>
                </a:solidFill>
                <a:latin typeface="微软雅黑" panose="020B0503020204020204" pitchFamily="34" charset="-122"/>
              </a:rPr>
              <a:t>。</a:t>
            </a:r>
          </a:p>
        </p:txBody>
      </p:sp>
      <p:sp>
        <p:nvSpPr>
          <p:cNvPr id="56329" name="矩形 4"/>
          <p:cNvSpPr/>
          <p:nvPr/>
        </p:nvSpPr>
        <p:spPr>
          <a:xfrm>
            <a:off x="471488" y="4616450"/>
            <a:ext cx="3635375" cy="830263"/>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285750" lvl="0" indent="-285750" algn="just" defTabSz="914400" eaLnBrk="1" hangingPunct="1">
              <a:lnSpc>
                <a:spcPct val="150000"/>
              </a:lnSpc>
              <a:spcBef>
                <a:spcPct val="0"/>
              </a:spcBef>
              <a:buFont typeface="Wingdings" panose="05000000000000000000" pitchFamily="2" charset="2"/>
              <a:buChar char="Ø"/>
            </a:pPr>
            <a:r>
              <a:rPr lang="en-US" altLang="zh-CN" sz="1600" b="1" dirty="0">
                <a:solidFill>
                  <a:srgbClr val="000000"/>
                </a:solidFill>
                <a:latin typeface="微软雅黑" panose="020B0503020204020204" pitchFamily="34" charset="-122"/>
              </a:rPr>
              <a:t>51</a:t>
            </a:r>
            <a:r>
              <a:rPr lang="zh-CN" altLang="zh-CN" sz="1600" b="1" dirty="0">
                <a:solidFill>
                  <a:srgbClr val="000000"/>
                </a:solidFill>
                <a:latin typeface="微软雅黑" panose="020B0503020204020204" pitchFamily="34" charset="-122"/>
              </a:rPr>
              <a:t>条政府还贷性公路中，</a:t>
            </a:r>
            <a:r>
              <a:rPr lang="en-US" altLang="zh-CN" sz="1600" b="1" dirty="0">
                <a:solidFill>
                  <a:srgbClr val="000000"/>
                </a:solidFill>
                <a:latin typeface="微软雅黑" panose="020B0503020204020204" pitchFamily="34" charset="-122"/>
              </a:rPr>
              <a:t>8</a:t>
            </a:r>
            <a:r>
              <a:rPr lang="zh-CN" altLang="zh-CN" sz="1600" b="1" dirty="0">
                <a:solidFill>
                  <a:srgbClr val="000000"/>
                </a:solidFill>
                <a:latin typeface="微软雅黑" panose="020B0503020204020204" pitchFamily="34" charset="-122"/>
              </a:rPr>
              <a:t>条收费还未满三年。</a:t>
            </a:r>
          </a:p>
        </p:txBody>
      </p:sp>
      <p:sp>
        <p:nvSpPr>
          <p:cNvPr id="6" name="矩形: 圆角 5"/>
          <p:cNvSpPr/>
          <p:nvPr/>
        </p:nvSpPr>
        <p:spPr bwMode="auto">
          <a:xfrm>
            <a:off x="608013" y="3379788"/>
            <a:ext cx="2101850" cy="388938"/>
          </a:xfrm>
          <a:prstGeom prst="roundRect">
            <a:avLst/>
          </a:prstGeom>
          <a:solidFill>
            <a:schemeClr val="accent1">
              <a:lumMod val="75000"/>
            </a:schemeClr>
          </a:solidFill>
          <a:ln w="9525" cap="flat" cmpd="sng" algn="ctr">
            <a:no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bg1"/>
                </a:solidFill>
                <a:effectLst/>
                <a:uLnTx/>
                <a:uFillTx/>
                <a:latin typeface="+mn-ea"/>
                <a:ea typeface="+mn-ea"/>
                <a:cs typeface="+mn-cs"/>
              </a:rPr>
              <a:t>政府还贷性高速公路</a:t>
            </a:r>
          </a:p>
        </p:txBody>
      </p:sp>
      <p:sp>
        <p:nvSpPr>
          <p:cNvPr id="56331" name="矩形 6"/>
          <p:cNvSpPr/>
          <p:nvPr/>
        </p:nvSpPr>
        <p:spPr>
          <a:xfrm>
            <a:off x="458788" y="3829050"/>
            <a:ext cx="3648075" cy="787400"/>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285750" lvl="0" indent="-285750" algn="just" defTabSz="914400" eaLnBrk="1" hangingPunct="1">
              <a:lnSpc>
                <a:spcPct val="150000"/>
              </a:lnSpc>
              <a:spcBef>
                <a:spcPct val="0"/>
              </a:spcBef>
              <a:buFont typeface="Wingdings" panose="05000000000000000000" pitchFamily="2" charset="2"/>
              <a:buChar char="Ø"/>
            </a:pPr>
            <a:r>
              <a:rPr lang="zh-CN" altLang="en-US" sz="1600" dirty="0">
                <a:solidFill>
                  <a:srgbClr val="000000"/>
                </a:solidFill>
                <a:latin typeface="微软雅黑" panose="020B0503020204020204" pitchFamily="34" charset="-122"/>
              </a:rPr>
              <a:t>政府还贷性高速公路</a:t>
            </a:r>
            <a:r>
              <a:rPr lang="en-US" altLang="zh-CN" sz="1600" dirty="0">
                <a:solidFill>
                  <a:srgbClr val="000000"/>
                </a:solidFill>
                <a:latin typeface="微软雅黑" panose="020B0503020204020204" pitchFamily="34" charset="-122"/>
              </a:rPr>
              <a:t>51</a:t>
            </a:r>
            <a:r>
              <a:rPr lang="zh-CN" altLang="en-US" sz="1600" dirty="0">
                <a:solidFill>
                  <a:srgbClr val="000000"/>
                </a:solidFill>
                <a:latin typeface="微软雅黑" panose="020B0503020204020204" pitchFamily="34" charset="-122"/>
              </a:rPr>
              <a:t>条，通车里程</a:t>
            </a:r>
            <a:r>
              <a:rPr lang="en-US" altLang="zh-CN" sz="1600" dirty="0">
                <a:solidFill>
                  <a:srgbClr val="000000"/>
                </a:solidFill>
                <a:latin typeface="微软雅黑" panose="020B0503020204020204" pitchFamily="34" charset="-122"/>
              </a:rPr>
              <a:t>4,531.89</a:t>
            </a:r>
            <a:r>
              <a:rPr lang="zh-CN" altLang="en-US" sz="1600" dirty="0">
                <a:solidFill>
                  <a:srgbClr val="000000"/>
                </a:solidFill>
                <a:latin typeface="微软雅黑" panose="020B0503020204020204" pitchFamily="34" charset="-122"/>
              </a:rPr>
              <a:t>公里</a:t>
            </a:r>
            <a:r>
              <a:rPr lang="en-US" altLang="zh-CN" sz="1600" dirty="0">
                <a:solidFill>
                  <a:srgbClr val="000000"/>
                </a:solidFill>
                <a:latin typeface="微软雅黑" panose="020B0503020204020204" pitchFamily="34" charset="-122"/>
              </a:rPr>
              <a:t>;</a:t>
            </a:r>
          </a:p>
        </p:txBody>
      </p:sp>
      <p:graphicFrame>
        <p:nvGraphicFramePr>
          <p:cNvPr id="22" name="表格 21"/>
          <p:cNvGraphicFramePr>
            <a:graphicFrameLocks noGrp="1"/>
          </p:cNvGraphicFramePr>
          <p:nvPr>
            <p:custDataLst>
              <p:tags r:id="rId1"/>
            </p:custDataLst>
          </p:nvPr>
        </p:nvGraphicFramePr>
        <p:xfrm>
          <a:off x="4616450" y="2860675"/>
          <a:ext cx="7107238" cy="3362326"/>
        </p:xfrm>
        <a:graphic>
          <a:graphicData uri="http://schemas.openxmlformats.org/drawingml/2006/table">
            <a:tbl>
              <a:tblPr firstRow="1" bandRow="1">
                <a:tableStyleId>{5C22544A-7EE6-4342-B048-85BDC9FD1C3A}</a:tableStyleId>
              </a:tblPr>
              <a:tblGrid>
                <a:gridCol w="964012">
                  <a:extLst>
                    <a:ext uri="{9D8B030D-6E8A-4147-A177-3AD203B41FA5}">
                      <a16:colId xmlns:a16="http://schemas.microsoft.com/office/drawing/2014/main" val="20000"/>
                    </a:ext>
                  </a:extLst>
                </a:gridCol>
                <a:gridCol w="1332190">
                  <a:extLst>
                    <a:ext uri="{9D8B030D-6E8A-4147-A177-3AD203B41FA5}">
                      <a16:colId xmlns:a16="http://schemas.microsoft.com/office/drawing/2014/main" val="20001"/>
                    </a:ext>
                  </a:extLst>
                </a:gridCol>
                <a:gridCol w="1056817">
                  <a:extLst>
                    <a:ext uri="{9D8B030D-6E8A-4147-A177-3AD203B41FA5}">
                      <a16:colId xmlns:a16="http://schemas.microsoft.com/office/drawing/2014/main" val="20002"/>
                    </a:ext>
                  </a:extLst>
                </a:gridCol>
                <a:gridCol w="1127272">
                  <a:extLst>
                    <a:ext uri="{9D8B030D-6E8A-4147-A177-3AD203B41FA5}">
                      <a16:colId xmlns:a16="http://schemas.microsoft.com/office/drawing/2014/main" val="20003"/>
                    </a:ext>
                  </a:extLst>
                </a:gridCol>
                <a:gridCol w="966233">
                  <a:extLst>
                    <a:ext uri="{9D8B030D-6E8A-4147-A177-3AD203B41FA5}">
                      <a16:colId xmlns:a16="http://schemas.microsoft.com/office/drawing/2014/main" val="20004"/>
                    </a:ext>
                  </a:extLst>
                </a:gridCol>
                <a:gridCol w="956169">
                  <a:extLst>
                    <a:ext uri="{9D8B030D-6E8A-4147-A177-3AD203B41FA5}">
                      <a16:colId xmlns:a16="http://schemas.microsoft.com/office/drawing/2014/main" val="20005"/>
                    </a:ext>
                  </a:extLst>
                </a:gridCol>
                <a:gridCol w="704545">
                  <a:extLst>
                    <a:ext uri="{9D8B030D-6E8A-4147-A177-3AD203B41FA5}">
                      <a16:colId xmlns:a16="http://schemas.microsoft.com/office/drawing/2014/main" val="20006"/>
                    </a:ext>
                  </a:extLst>
                </a:gridCol>
              </a:tblGrid>
              <a:tr h="542354">
                <a:tc>
                  <a:txBody>
                    <a:bodyPr/>
                    <a:lstStyle/>
                    <a:p>
                      <a:pPr algn="ctr"/>
                      <a:r>
                        <a:rPr lang="zh-CN" altLang="en-US" sz="1200" dirty="0"/>
                        <a:t>序号</a:t>
                      </a:r>
                    </a:p>
                  </a:txBody>
                  <a:tcPr marL="91442" marR="91442" marT="45740" marB="45740" anchor="ctr">
                    <a:solidFill>
                      <a:schemeClr val="accent1">
                        <a:lumMod val="50000"/>
                      </a:schemeClr>
                    </a:solidFill>
                  </a:tcPr>
                </a:tc>
                <a:tc>
                  <a:txBody>
                    <a:bodyPr/>
                    <a:lstStyle/>
                    <a:p>
                      <a:pPr algn="ctr"/>
                      <a:r>
                        <a:rPr lang="zh-CN" altLang="en-US" sz="1200" dirty="0"/>
                        <a:t>路段名称</a:t>
                      </a:r>
                    </a:p>
                  </a:txBody>
                  <a:tcPr marL="91442" marR="91442" marT="45740" marB="45740" anchor="ctr">
                    <a:solidFill>
                      <a:schemeClr val="accent1">
                        <a:lumMod val="50000"/>
                      </a:schemeClr>
                    </a:solidFill>
                  </a:tcPr>
                </a:tc>
                <a:tc>
                  <a:txBody>
                    <a:bodyPr/>
                    <a:lstStyle/>
                    <a:p>
                      <a:pPr algn="ctr"/>
                      <a:r>
                        <a:rPr lang="zh-CN" altLang="en-US" sz="1200" dirty="0"/>
                        <a:t>起止点</a:t>
                      </a:r>
                    </a:p>
                  </a:txBody>
                  <a:tcPr marL="91442" marR="91442" marT="45740" marB="45740" anchor="ctr">
                    <a:solidFill>
                      <a:schemeClr val="accent1">
                        <a:lumMod val="50000"/>
                      </a:schemeClr>
                    </a:solidFill>
                  </a:tcPr>
                </a:tc>
                <a:tc>
                  <a:txBody>
                    <a:bodyPr/>
                    <a:lstStyle/>
                    <a:p>
                      <a:pPr algn="ctr"/>
                      <a:r>
                        <a:rPr lang="zh-CN" altLang="en-US" sz="1200" dirty="0"/>
                        <a:t>性质</a:t>
                      </a:r>
                    </a:p>
                  </a:txBody>
                  <a:tcPr marL="91442" marR="91442" marT="45740" marB="45740" anchor="ctr">
                    <a:solidFill>
                      <a:schemeClr val="accent1">
                        <a:lumMod val="50000"/>
                      </a:schemeClr>
                    </a:solidFill>
                  </a:tcPr>
                </a:tc>
                <a:tc>
                  <a:txBody>
                    <a:bodyPr/>
                    <a:lstStyle/>
                    <a:p>
                      <a:pPr algn="ctr"/>
                      <a:r>
                        <a:rPr lang="zh-CN" altLang="en-US" sz="1200" dirty="0"/>
                        <a:t>通车里程</a:t>
                      </a:r>
                      <a:endParaRPr lang="en-US" altLang="zh-CN" sz="1200" dirty="0"/>
                    </a:p>
                    <a:p>
                      <a:pPr algn="ctr"/>
                      <a:r>
                        <a:rPr lang="zh-CN" altLang="en-US" sz="1200" dirty="0"/>
                        <a:t>（公里）</a:t>
                      </a:r>
                    </a:p>
                  </a:txBody>
                  <a:tcPr marL="91442" marR="91442" marT="45740" marB="45740" anchor="ctr">
                    <a:solidFill>
                      <a:schemeClr val="accent1">
                        <a:lumMod val="50000"/>
                      </a:schemeClr>
                    </a:solidFill>
                  </a:tcPr>
                </a:tc>
                <a:tc>
                  <a:txBody>
                    <a:bodyPr/>
                    <a:lstStyle/>
                    <a:p>
                      <a:pPr algn="ctr"/>
                      <a:r>
                        <a:rPr lang="zh-CN" altLang="en-US" sz="1200" dirty="0"/>
                        <a:t>通车时间</a:t>
                      </a:r>
                    </a:p>
                  </a:txBody>
                  <a:tcPr marL="91442" marR="91442" marT="45740" marB="45740" anchor="ctr">
                    <a:solidFill>
                      <a:schemeClr val="accent1">
                        <a:lumMod val="50000"/>
                      </a:schemeClr>
                    </a:solidFill>
                  </a:tcPr>
                </a:tc>
                <a:tc>
                  <a:txBody>
                    <a:bodyPr/>
                    <a:lstStyle/>
                    <a:p>
                      <a:pPr algn="ctr"/>
                      <a:r>
                        <a:rPr lang="zh-CN" altLang="en-US" sz="1200" dirty="0"/>
                        <a:t>收费年限（年）</a:t>
                      </a:r>
                    </a:p>
                  </a:txBody>
                  <a:tcPr marL="91442" marR="91442" marT="45740" marB="45740" anchor="ctr">
                    <a:solidFill>
                      <a:schemeClr val="accent1">
                        <a:lumMod val="50000"/>
                      </a:schemeClr>
                    </a:solidFill>
                  </a:tcPr>
                </a:tc>
                <a:extLst>
                  <a:ext uri="{0D108BD9-81ED-4DB2-BD59-A6C34878D82A}">
                    <a16:rowId xmlns:a16="http://schemas.microsoft.com/office/drawing/2014/main" val="10000"/>
                  </a:ext>
                </a:extLst>
              </a:tr>
              <a:tr h="325412">
                <a:tc>
                  <a:txBody>
                    <a:bodyPr/>
                    <a:lstStyle/>
                    <a:p>
                      <a:pPr algn="ctr"/>
                      <a:r>
                        <a:rPr lang="en-US" altLang="zh-CN" sz="1200" dirty="0"/>
                        <a:t>1</a:t>
                      </a:r>
                      <a:endParaRPr lang="zh-CN" altLang="en-US" sz="1200" dirty="0"/>
                    </a:p>
                  </a:txBody>
                  <a:tcPr marL="91442" marR="91442" marT="45740" marB="45740" anchor="ctr"/>
                </a:tc>
                <a:tc>
                  <a:txBody>
                    <a:bodyPr/>
                    <a:lstStyle/>
                    <a:p>
                      <a:pPr algn="ctr"/>
                      <a:r>
                        <a:rPr lang="zh-CN" altLang="en-US" sz="1200" dirty="0"/>
                        <a:t>永吉高速</a:t>
                      </a:r>
                    </a:p>
                  </a:txBody>
                  <a:tcPr marL="91442" marR="91442" marT="45740" marB="45740" anchor="ctr"/>
                </a:tc>
                <a:tc>
                  <a:txBody>
                    <a:bodyPr/>
                    <a:lstStyle/>
                    <a:p>
                      <a:pPr algn="ctr"/>
                      <a:r>
                        <a:rPr lang="zh-CN" altLang="en-US" sz="1200" dirty="0"/>
                        <a:t>永顺</a:t>
                      </a:r>
                      <a:r>
                        <a:rPr lang="en-US" altLang="zh-CN" sz="1200" dirty="0"/>
                        <a:t>-</a:t>
                      </a:r>
                      <a:r>
                        <a:rPr lang="zh-CN" altLang="en-US" sz="1200" dirty="0"/>
                        <a:t>吉首</a:t>
                      </a:r>
                    </a:p>
                  </a:txBody>
                  <a:tcPr marL="91442" marR="91442" marT="45740" marB="45740" anchor="ctr"/>
                </a:tc>
                <a:tc>
                  <a:txBody>
                    <a:bodyPr/>
                    <a:lstStyle/>
                    <a:p>
                      <a:pPr algn="ctr"/>
                      <a:r>
                        <a:rPr lang="zh-CN" altLang="en-US" sz="1200" dirty="0"/>
                        <a:t>地方高速</a:t>
                      </a:r>
                    </a:p>
                  </a:txBody>
                  <a:tcPr marL="91442" marR="91442" marT="45740" marB="45740" anchor="ctr"/>
                </a:tc>
                <a:tc>
                  <a:txBody>
                    <a:bodyPr/>
                    <a:lstStyle/>
                    <a:p>
                      <a:pPr algn="ctr"/>
                      <a:r>
                        <a:rPr lang="en-US" altLang="zh-CN" sz="1200" dirty="0"/>
                        <a:t>85.57</a:t>
                      </a:r>
                      <a:endParaRPr lang="zh-CN" altLang="en-US" sz="1200" dirty="0"/>
                    </a:p>
                  </a:txBody>
                  <a:tcPr marL="91442" marR="91442" marT="45740" marB="45740" anchor="ctr"/>
                </a:tc>
                <a:tc>
                  <a:txBody>
                    <a:bodyPr/>
                    <a:lstStyle/>
                    <a:p>
                      <a:pPr algn="ctr"/>
                      <a:r>
                        <a:rPr lang="en-US" altLang="zh-CN" sz="1200" dirty="0"/>
                        <a:t>2017.11</a:t>
                      </a:r>
                      <a:endParaRPr lang="zh-CN" altLang="en-US" sz="1200" dirty="0"/>
                    </a:p>
                  </a:txBody>
                  <a:tcPr marL="91442" marR="91442" marT="45740" marB="45740" anchor="ctr"/>
                </a:tc>
                <a:tc>
                  <a:txBody>
                    <a:bodyPr/>
                    <a:lstStyle/>
                    <a:p>
                      <a:pPr algn="ctr"/>
                      <a:r>
                        <a:rPr lang="en-US" altLang="zh-CN" sz="1200" dirty="0"/>
                        <a:t>20</a:t>
                      </a:r>
                      <a:endParaRPr lang="zh-CN" altLang="en-US" sz="1200" dirty="0"/>
                    </a:p>
                  </a:txBody>
                  <a:tcPr marL="91442" marR="91442" marT="45740" marB="45740" anchor="ctr"/>
                </a:tc>
                <a:extLst>
                  <a:ext uri="{0D108BD9-81ED-4DB2-BD59-A6C34878D82A}">
                    <a16:rowId xmlns:a16="http://schemas.microsoft.com/office/drawing/2014/main" val="10001"/>
                  </a:ext>
                </a:extLst>
              </a:tr>
              <a:tr h="325412">
                <a:tc>
                  <a:txBody>
                    <a:bodyPr/>
                    <a:lstStyle/>
                    <a:p>
                      <a:pPr algn="ctr"/>
                      <a:r>
                        <a:rPr lang="en-US" altLang="zh-CN" sz="1200" dirty="0"/>
                        <a:t>2</a:t>
                      </a:r>
                      <a:endParaRPr lang="zh-CN" altLang="en-US" sz="1200" dirty="0"/>
                    </a:p>
                  </a:txBody>
                  <a:tcPr marL="91442" marR="91442" marT="45740" marB="45740" anchor="ctr"/>
                </a:tc>
                <a:tc>
                  <a:txBody>
                    <a:bodyPr/>
                    <a:lstStyle/>
                    <a:p>
                      <a:pPr algn="ctr"/>
                      <a:r>
                        <a:rPr lang="zh-CN" altLang="en-US" sz="1200" dirty="0"/>
                        <a:t>益娄高速</a:t>
                      </a:r>
                    </a:p>
                  </a:txBody>
                  <a:tcPr marL="91442" marR="91442" marT="45740" marB="45740" anchor="ctr"/>
                </a:tc>
                <a:tc>
                  <a:txBody>
                    <a:bodyPr/>
                    <a:lstStyle/>
                    <a:p>
                      <a:pPr algn="ctr"/>
                      <a:r>
                        <a:rPr lang="zh-CN" altLang="en-US" sz="1200" dirty="0"/>
                        <a:t>益阳</a:t>
                      </a:r>
                      <a:r>
                        <a:rPr lang="en-US" altLang="zh-CN" sz="1200" dirty="0"/>
                        <a:t>-</a:t>
                      </a:r>
                      <a:r>
                        <a:rPr lang="zh-CN" altLang="en-US" sz="1200" dirty="0"/>
                        <a:t>娄底</a:t>
                      </a:r>
                    </a:p>
                  </a:txBody>
                  <a:tcPr marL="91442" marR="91442" marT="45740" marB="4574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dirty="0"/>
                        <a:t>地方高速</a:t>
                      </a:r>
                    </a:p>
                  </a:txBody>
                  <a:tcPr marL="91442" marR="91442" marT="45740" marB="45740" anchor="ctr"/>
                </a:tc>
                <a:tc>
                  <a:txBody>
                    <a:bodyPr/>
                    <a:lstStyle/>
                    <a:p>
                      <a:pPr algn="ctr"/>
                      <a:r>
                        <a:rPr lang="en-US" altLang="zh-CN" sz="1200" dirty="0"/>
                        <a:t>105.93</a:t>
                      </a:r>
                      <a:endParaRPr lang="zh-CN" altLang="en-US" sz="1200" dirty="0"/>
                    </a:p>
                  </a:txBody>
                  <a:tcPr marL="91442" marR="91442" marT="45740" marB="45740" anchor="ctr"/>
                </a:tc>
                <a:tc>
                  <a:txBody>
                    <a:bodyPr/>
                    <a:lstStyle/>
                    <a:p>
                      <a:pPr algn="ctr"/>
                      <a:r>
                        <a:rPr lang="en-US" altLang="zh-CN" sz="1200" dirty="0"/>
                        <a:t>2017.12</a:t>
                      </a:r>
                      <a:endParaRPr lang="zh-CN" altLang="en-US" sz="1200" dirty="0"/>
                    </a:p>
                  </a:txBody>
                  <a:tcPr marL="91442" marR="91442" marT="45740" marB="4574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dirty="0"/>
                        <a:t>20</a:t>
                      </a:r>
                      <a:endParaRPr lang="zh-CN" altLang="en-US" sz="1200" dirty="0"/>
                    </a:p>
                  </a:txBody>
                  <a:tcPr marL="91442" marR="91442" marT="45740" marB="45740" anchor="ctr"/>
                </a:tc>
                <a:extLst>
                  <a:ext uri="{0D108BD9-81ED-4DB2-BD59-A6C34878D82A}">
                    <a16:rowId xmlns:a16="http://schemas.microsoft.com/office/drawing/2014/main" val="10002"/>
                  </a:ext>
                </a:extLst>
              </a:tr>
              <a:tr h="325412">
                <a:tc>
                  <a:txBody>
                    <a:bodyPr/>
                    <a:lstStyle/>
                    <a:p>
                      <a:pPr algn="ctr"/>
                      <a:r>
                        <a:rPr lang="en-US" altLang="zh-CN" sz="1200" dirty="0"/>
                        <a:t>3</a:t>
                      </a:r>
                      <a:endParaRPr lang="zh-CN" altLang="en-US" sz="1200" dirty="0"/>
                    </a:p>
                  </a:txBody>
                  <a:tcPr marL="91442" marR="91442" marT="45740" marB="45740" anchor="ctr"/>
                </a:tc>
                <a:tc>
                  <a:txBody>
                    <a:bodyPr/>
                    <a:lstStyle/>
                    <a:p>
                      <a:pPr algn="ctr"/>
                      <a:r>
                        <a:rPr lang="zh-CN" altLang="en-US" sz="1200" dirty="0"/>
                        <a:t>桑张高速</a:t>
                      </a:r>
                    </a:p>
                  </a:txBody>
                  <a:tcPr marL="91442" marR="91442" marT="45740" marB="45740" anchor="ctr"/>
                </a:tc>
                <a:tc>
                  <a:txBody>
                    <a:bodyPr/>
                    <a:lstStyle/>
                    <a:p>
                      <a:pPr algn="ctr"/>
                      <a:r>
                        <a:rPr lang="zh-CN" altLang="en-US" sz="1200" dirty="0"/>
                        <a:t>桑植</a:t>
                      </a:r>
                      <a:r>
                        <a:rPr lang="en-US" altLang="zh-CN" sz="1200" dirty="0"/>
                        <a:t>-</a:t>
                      </a:r>
                      <a:r>
                        <a:rPr lang="zh-CN" altLang="en-US" sz="1200" dirty="0"/>
                        <a:t>张家界</a:t>
                      </a:r>
                    </a:p>
                  </a:txBody>
                  <a:tcPr marL="91442" marR="91442" marT="45740" marB="4574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dirty="0"/>
                        <a:t>地方高速</a:t>
                      </a:r>
                    </a:p>
                  </a:txBody>
                  <a:tcPr marL="91442" marR="91442" marT="45740" marB="45740" anchor="ctr"/>
                </a:tc>
                <a:tc>
                  <a:txBody>
                    <a:bodyPr/>
                    <a:lstStyle/>
                    <a:p>
                      <a:pPr algn="ctr"/>
                      <a:r>
                        <a:rPr lang="en-US" altLang="zh-CN" sz="1200" dirty="0"/>
                        <a:t>46.95</a:t>
                      </a:r>
                      <a:endParaRPr lang="zh-CN" altLang="en-US" sz="1200" dirty="0"/>
                    </a:p>
                  </a:txBody>
                  <a:tcPr marL="91442" marR="91442" marT="45740" marB="45740" anchor="ctr"/>
                </a:tc>
                <a:tc>
                  <a:txBody>
                    <a:bodyPr/>
                    <a:lstStyle/>
                    <a:p>
                      <a:pPr algn="ctr"/>
                      <a:r>
                        <a:rPr lang="en-US" altLang="zh-CN" sz="1200" dirty="0"/>
                        <a:t>2017.12</a:t>
                      </a:r>
                      <a:endParaRPr lang="zh-CN" altLang="en-US" sz="1200" dirty="0"/>
                    </a:p>
                  </a:txBody>
                  <a:tcPr marL="91442" marR="91442" marT="45740" marB="4574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dirty="0"/>
                        <a:t>20</a:t>
                      </a:r>
                      <a:endParaRPr lang="zh-CN" altLang="en-US" sz="1200" dirty="0"/>
                    </a:p>
                  </a:txBody>
                  <a:tcPr marL="91442" marR="91442" marT="45740" marB="45740" anchor="ctr"/>
                </a:tc>
                <a:extLst>
                  <a:ext uri="{0D108BD9-81ED-4DB2-BD59-A6C34878D82A}">
                    <a16:rowId xmlns:a16="http://schemas.microsoft.com/office/drawing/2014/main" val="10003"/>
                  </a:ext>
                </a:extLst>
              </a:tr>
              <a:tr h="325412">
                <a:tc>
                  <a:txBody>
                    <a:bodyPr/>
                    <a:lstStyle/>
                    <a:p>
                      <a:pPr algn="ctr"/>
                      <a:r>
                        <a:rPr lang="en-US" altLang="zh-CN" sz="1200" dirty="0"/>
                        <a:t>4</a:t>
                      </a:r>
                      <a:endParaRPr lang="zh-CN" altLang="en-US" sz="1200" dirty="0"/>
                    </a:p>
                  </a:txBody>
                  <a:tcPr marL="91442" marR="91442" marT="45740" marB="45740" anchor="ctr"/>
                </a:tc>
                <a:tc>
                  <a:txBody>
                    <a:bodyPr/>
                    <a:lstStyle/>
                    <a:p>
                      <a:pPr algn="ctr"/>
                      <a:r>
                        <a:rPr lang="zh-CN" altLang="en-US" sz="1200" dirty="0"/>
                        <a:t>武靖高速</a:t>
                      </a:r>
                    </a:p>
                  </a:txBody>
                  <a:tcPr marL="91442" marR="91442" marT="45740" marB="45740" anchor="ctr"/>
                </a:tc>
                <a:tc>
                  <a:txBody>
                    <a:bodyPr/>
                    <a:lstStyle/>
                    <a:p>
                      <a:pPr algn="ctr"/>
                      <a:r>
                        <a:rPr lang="zh-CN" altLang="en-US" sz="1200" dirty="0"/>
                        <a:t>武冈</a:t>
                      </a:r>
                      <a:r>
                        <a:rPr lang="en-US" altLang="zh-CN" sz="1200" dirty="0"/>
                        <a:t>-</a:t>
                      </a:r>
                      <a:r>
                        <a:rPr lang="zh-CN" altLang="en-US" sz="1200" dirty="0"/>
                        <a:t>靖州</a:t>
                      </a:r>
                    </a:p>
                  </a:txBody>
                  <a:tcPr marL="91442" marR="91442" marT="45740" marB="4574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dirty="0"/>
                        <a:t>地方高速</a:t>
                      </a:r>
                    </a:p>
                  </a:txBody>
                  <a:tcPr marL="91442" marR="91442" marT="45740" marB="45740" anchor="ctr"/>
                </a:tc>
                <a:tc>
                  <a:txBody>
                    <a:bodyPr/>
                    <a:lstStyle/>
                    <a:p>
                      <a:pPr algn="ctr"/>
                      <a:r>
                        <a:rPr lang="en-US" altLang="zh-CN" sz="1200" dirty="0"/>
                        <a:t>83.54</a:t>
                      </a:r>
                      <a:endParaRPr lang="zh-CN" altLang="en-US" sz="1200" dirty="0"/>
                    </a:p>
                  </a:txBody>
                  <a:tcPr marL="91442" marR="91442" marT="45740" marB="45740" anchor="ctr"/>
                </a:tc>
                <a:tc>
                  <a:txBody>
                    <a:bodyPr/>
                    <a:lstStyle/>
                    <a:p>
                      <a:pPr algn="ctr"/>
                      <a:r>
                        <a:rPr lang="en-US" altLang="zh-CN" sz="1200" dirty="0"/>
                        <a:t>2017.12</a:t>
                      </a:r>
                      <a:endParaRPr lang="zh-CN" altLang="en-US" sz="1200" dirty="0"/>
                    </a:p>
                  </a:txBody>
                  <a:tcPr marL="91442" marR="91442" marT="45740" marB="4574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dirty="0"/>
                        <a:t>20</a:t>
                      </a:r>
                      <a:endParaRPr lang="zh-CN" altLang="en-US" sz="1200" dirty="0"/>
                    </a:p>
                  </a:txBody>
                  <a:tcPr marL="91442" marR="91442" marT="45740" marB="45740" anchor="ctr"/>
                </a:tc>
                <a:extLst>
                  <a:ext uri="{0D108BD9-81ED-4DB2-BD59-A6C34878D82A}">
                    <a16:rowId xmlns:a16="http://schemas.microsoft.com/office/drawing/2014/main" val="10004"/>
                  </a:ext>
                </a:extLst>
              </a:tr>
              <a:tr h="325412">
                <a:tc>
                  <a:txBody>
                    <a:bodyPr/>
                    <a:lstStyle/>
                    <a:p>
                      <a:pPr algn="ctr"/>
                      <a:r>
                        <a:rPr lang="en-US" altLang="zh-CN" sz="1200" dirty="0"/>
                        <a:t>5</a:t>
                      </a:r>
                      <a:endParaRPr lang="zh-CN" altLang="en-US" sz="1200" dirty="0"/>
                    </a:p>
                  </a:txBody>
                  <a:tcPr marL="91442" marR="91442" marT="45740" marB="45740" anchor="ctr"/>
                </a:tc>
                <a:tc>
                  <a:txBody>
                    <a:bodyPr/>
                    <a:lstStyle/>
                    <a:p>
                      <a:pPr algn="ctr"/>
                      <a:r>
                        <a:rPr lang="zh-CN" altLang="en-US" sz="1200" dirty="0"/>
                        <a:t>益马高速</a:t>
                      </a:r>
                    </a:p>
                  </a:txBody>
                  <a:tcPr marL="91442" marR="91442" marT="45740" marB="45740" anchor="ctr"/>
                </a:tc>
                <a:tc>
                  <a:txBody>
                    <a:bodyPr/>
                    <a:lstStyle/>
                    <a:p>
                      <a:pPr algn="ctr"/>
                      <a:r>
                        <a:rPr lang="zh-CN" altLang="en-US" sz="1200" dirty="0"/>
                        <a:t>益阳</a:t>
                      </a:r>
                      <a:r>
                        <a:rPr lang="en-US" altLang="zh-CN" sz="1200" dirty="0"/>
                        <a:t>-</a:t>
                      </a:r>
                      <a:r>
                        <a:rPr lang="zh-CN" altLang="en-US" sz="1200" dirty="0"/>
                        <a:t>马迹塘</a:t>
                      </a:r>
                    </a:p>
                  </a:txBody>
                  <a:tcPr marL="91442" marR="91442" marT="45740" marB="4574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dirty="0"/>
                        <a:t>地方高速</a:t>
                      </a:r>
                    </a:p>
                  </a:txBody>
                  <a:tcPr marL="91442" marR="91442" marT="45740" marB="45740" anchor="ctr"/>
                </a:tc>
                <a:tc>
                  <a:txBody>
                    <a:bodyPr/>
                    <a:lstStyle/>
                    <a:p>
                      <a:pPr algn="ctr"/>
                      <a:r>
                        <a:rPr lang="en-US" altLang="zh-CN" sz="1200" dirty="0"/>
                        <a:t>57.90</a:t>
                      </a:r>
                      <a:endParaRPr lang="zh-CN" altLang="en-US" sz="1200" dirty="0"/>
                    </a:p>
                  </a:txBody>
                  <a:tcPr marL="91442" marR="91442" marT="45740" marB="45740" anchor="ctr"/>
                </a:tc>
                <a:tc>
                  <a:txBody>
                    <a:bodyPr/>
                    <a:lstStyle/>
                    <a:p>
                      <a:pPr algn="ctr"/>
                      <a:r>
                        <a:rPr lang="en-US" altLang="zh-CN" sz="1200" dirty="0"/>
                        <a:t>2018.2</a:t>
                      </a:r>
                      <a:endParaRPr lang="zh-CN" altLang="en-US" sz="1200" dirty="0"/>
                    </a:p>
                  </a:txBody>
                  <a:tcPr marL="91442" marR="91442" marT="45740" marB="4574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dirty="0"/>
                        <a:t>20</a:t>
                      </a:r>
                      <a:endParaRPr lang="zh-CN" altLang="en-US" sz="1200" dirty="0"/>
                    </a:p>
                  </a:txBody>
                  <a:tcPr marL="91442" marR="91442" marT="45740" marB="45740" anchor="ctr"/>
                </a:tc>
                <a:extLst>
                  <a:ext uri="{0D108BD9-81ED-4DB2-BD59-A6C34878D82A}">
                    <a16:rowId xmlns:a16="http://schemas.microsoft.com/office/drawing/2014/main" val="10005"/>
                  </a:ext>
                </a:extLst>
              </a:tr>
              <a:tr h="325412">
                <a:tc>
                  <a:txBody>
                    <a:bodyPr/>
                    <a:lstStyle/>
                    <a:p>
                      <a:pPr algn="ctr"/>
                      <a:r>
                        <a:rPr lang="en-US" altLang="zh-CN" sz="1200" dirty="0"/>
                        <a:t>6</a:t>
                      </a:r>
                      <a:endParaRPr lang="zh-CN" altLang="en-US" sz="1200" dirty="0"/>
                    </a:p>
                  </a:txBody>
                  <a:tcPr marL="91442" marR="91442" marT="45740" marB="45740" anchor="ctr"/>
                </a:tc>
                <a:tc>
                  <a:txBody>
                    <a:bodyPr/>
                    <a:lstStyle/>
                    <a:p>
                      <a:pPr algn="ctr"/>
                      <a:r>
                        <a:rPr lang="zh-CN" altLang="en-US" sz="1200" dirty="0"/>
                        <a:t>马安高速</a:t>
                      </a:r>
                    </a:p>
                  </a:txBody>
                  <a:tcPr marL="91442" marR="91442" marT="45740" marB="45740" anchor="ctr"/>
                </a:tc>
                <a:tc>
                  <a:txBody>
                    <a:bodyPr/>
                    <a:lstStyle/>
                    <a:p>
                      <a:pPr algn="ctr"/>
                      <a:r>
                        <a:rPr lang="zh-CN" altLang="en-US" sz="1200" dirty="0"/>
                        <a:t>马迹塘</a:t>
                      </a:r>
                      <a:r>
                        <a:rPr lang="en-US" altLang="zh-CN" sz="1200" dirty="0"/>
                        <a:t>-</a:t>
                      </a:r>
                      <a:r>
                        <a:rPr lang="zh-CN" altLang="en-US" sz="1200" dirty="0"/>
                        <a:t>安化</a:t>
                      </a:r>
                    </a:p>
                  </a:txBody>
                  <a:tcPr marL="91442" marR="91442" marT="45740" marB="4574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dirty="0"/>
                        <a:t>地方高速</a:t>
                      </a:r>
                    </a:p>
                  </a:txBody>
                  <a:tcPr marL="91442" marR="91442" marT="45740" marB="45740" anchor="ctr"/>
                </a:tc>
                <a:tc>
                  <a:txBody>
                    <a:bodyPr/>
                    <a:lstStyle/>
                    <a:p>
                      <a:pPr algn="ctr"/>
                      <a:r>
                        <a:rPr lang="en-US" altLang="zh-CN" sz="1200" dirty="0"/>
                        <a:t>67.41</a:t>
                      </a:r>
                      <a:endParaRPr lang="zh-CN" altLang="en-US" sz="1200" dirty="0"/>
                    </a:p>
                  </a:txBody>
                  <a:tcPr marL="91442" marR="91442" marT="45740" marB="45740" anchor="ctr"/>
                </a:tc>
                <a:tc>
                  <a:txBody>
                    <a:bodyPr/>
                    <a:lstStyle/>
                    <a:p>
                      <a:pPr algn="ctr"/>
                      <a:r>
                        <a:rPr lang="en-US" altLang="zh-CN" sz="1200" dirty="0"/>
                        <a:t>2018.12</a:t>
                      </a:r>
                      <a:endParaRPr lang="zh-CN" altLang="en-US" sz="1200" dirty="0"/>
                    </a:p>
                  </a:txBody>
                  <a:tcPr marL="91442" marR="91442" marT="45740" marB="4574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dirty="0"/>
                        <a:t>20</a:t>
                      </a:r>
                      <a:endParaRPr lang="zh-CN" altLang="en-US" sz="1200" dirty="0"/>
                    </a:p>
                  </a:txBody>
                  <a:tcPr marL="91442" marR="91442" marT="45740" marB="45740" anchor="ctr"/>
                </a:tc>
                <a:extLst>
                  <a:ext uri="{0D108BD9-81ED-4DB2-BD59-A6C34878D82A}">
                    <a16:rowId xmlns:a16="http://schemas.microsoft.com/office/drawing/2014/main" val="10006"/>
                  </a:ext>
                </a:extLst>
              </a:tr>
              <a:tr h="542354">
                <a:tc>
                  <a:txBody>
                    <a:bodyPr/>
                    <a:lstStyle/>
                    <a:p>
                      <a:pPr algn="ctr"/>
                      <a:r>
                        <a:rPr lang="en-US" altLang="zh-CN" sz="1200" dirty="0"/>
                        <a:t>7</a:t>
                      </a:r>
                      <a:endParaRPr lang="zh-CN" altLang="en-US" sz="1200" dirty="0"/>
                    </a:p>
                  </a:txBody>
                  <a:tcPr marL="91442" marR="91442" marT="45740" marB="45740" anchor="ctr"/>
                </a:tc>
                <a:tc>
                  <a:txBody>
                    <a:bodyPr/>
                    <a:lstStyle/>
                    <a:p>
                      <a:pPr algn="ctr"/>
                      <a:r>
                        <a:rPr lang="zh-CN" altLang="en-US" sz="1200" dirty="0"/>
                        <a:t>南益高速</a:t>
                      </a:r>
                      <a:endParaRPr lang="en-US" altLang="zh-CN" sz="1200" dirty="0"/>
                    </a:p>
                    <a:p>
                      <a:pPr algn="ctr"/>
                      <a:r>
                        <a:rPr lang="zh-CN" altLang="en-US" sz="1200" dirty="0"/>
                        <a:t>（部分）</a:t>
                      </a:r>
                    </a:p>
                  </a:txBody>
                  <a:tcPr marL="91442" marR="91442" marT="45740" marB="45740" anchor="ctr"/>
                </a:tc>
                <a:tc>
                  <a:txBody>
                    <a:bodyPr/>
                    <a:lstStyle/>
                    <a:p>
                      <a:pPr algn="ctr"/>
                      <a:r>
                        <a:rPr lang="zh-CN" altLang="en-US" sz="1200" dirty="0"/>
                        <a:t>南县</a:t>
                      </a:r>
                      <a:r>
                        <a:rPr lang="en-US" altLang="zh-CN" sz="1200" dirty="0"/>
                        <a:t>-</a:t>
                      </a:r>
                      <a:r>
                        <a:rPr lang="zh-CN" altLang="en-US" sz="1200" dirty="0"/>
                        <a:t>益阳</a:t>
                      </a:r>
                    </a:p>
                  </a:txBody>
                  <a:tcPr marL="91442" marR="91442" marT="45740" marB="4574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dirty="0"/>
                        <a:t>地方高速</a:t>
                      </a:r>
                    </a:p>
                  </a:txBody>
                  <a:tcPr marL="91442" marR="91442" marT="45740" marB="45740" anchor="ctr"/>
                </a:tc>
                <a:tc>
                  <a:txBody>
                    <a:bodyPr/>
                    <a:lstStyle/>
                    <a:p>
                      <a:pPr algn="ctr"/>
                      <a:r>
                        <a:rPr lang="en-US" altLang="zh-CN" sz="1200" dirty="0"/>
                        <a:t>9.31</a:t>
                      </a:r>
                      <a:endParaRPr lang="zh-CN" altLang="en-US" sz="1200" dirty="0"/>
                    </a:p>
                  </a:txBody>
                  <a:tcPr marL="91442" marR="91442" marT="45740" marB="45740" anchor="ctr"/>
                </a:tc>
                <a:tc>
                  <a:txBody>
                    <a:bodyPr/>
                    <a:lstStyle/>
                    <a:p>
                      <a:pPr algn="ctr"/>
                      <a:r>
                        <a:rPr lang="en-US" altLang="zh-CN" sz="1200" dirty="0"/>
                        <a:t>2018.12</a:t>
                      </a:r>
                      <a:endParaRPr lang="zh-CN" altLang="en-US" sz="1200" dirty="0"/>
                    </a:p>
                  </a:txBody>
                  <a:tcPr marL="91442" marR="91442" marT="45740" marB="4574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dirty="0"/>
                        <a:t>20</a:t>
                      </a:r>
                      <a:endParaRPr lang="zh-CN" altLang="en-US" sz="1200" dirty="0"/>
                    </a:p>
                  </a:txBody>
                  <a:tcPr marL="91442" marR="91442" marT="45740" marB="45740" anchor="ctr"/>
                </a:tc>
                <a:extLst>
                  <a:ext uri="{0D108BD9-81ED-4DB2-BD59-A6C34878D82A}">
                    <a16:rowId xmlns:a16="http://schemas.microsoft.com/office/drawing/2014/main" val="10007"/>
                  </a:ext>
                </a:extLst>
              </a:tr>
              <a:tr h="325146">
                <a:tc>
                  <a:txBody>
                    <a:bodyPr/>
                    <a:lstStyle/>
                    <a:p>
                      <a:pPr algn="ctr"/>
                      <a:r>
                        <a:rPr lang="en-US" altLang="zh-CN" sz="1200" dirty="0"/>
                        <a:t>8</a:t>
                      </a:r>
                      <a:endParaRPr lang="zh-CN" altLang="en-US" sz="1200" dirty="0"/>
                    </a:p>
                  </a:txBody>
                  <a:tcPr marL="91442" marR="91442" marT="45740" marB="45740" anchor="ctr"/>
                </a:tc>
                <a:tc>
                  <a:txBody>
                    <a:bodyPr/>
                    <a:lstStyle/>
                    <a:p>
                      <a:pPr algn="ctr"/>
                      <a:r>
                        <a:rPr lang="zh-CN" altLang="en-US" sz="1200" dirty="0"/>
                        <a:t>莲株高速</a:t>
                      </a:r>
                    </a:p>
                  </a:txBody>
                  <a:tcPr marL="91442" marR="91442" marT="45740" marB="45740" anchor="ctr"/>
                </a:tc>
                <a:tc>
                  <a:txBody>
                    <a:bodyPr/>
                    <a:lstStyle/>
                    <a:p>
                      <a:pPr algn="ctr"/>
                      <a:r>
                        <a:rPr lang="zh-CN" altLang="en-US" sz="1200" dirty="0"/>
                        <a:t>莲花冲</a:t>
                      </a:r>
                      <a:r>
                        <a:rPr lang="en-US" altLang="zh-CN" sz="1200" dirty="0"/>
                        <a:t>-</a:t>
                      </a:r>
                      <a:r>
                        <a:rPr lang="zh-CN" altLang="en-US" sz="1200" dirty="0"/>
                        <a:t>株洲</a:t>
                      </a:r>
                    </a:p>
                  </a:txBody>
                  <a:tcPr marL="91442" marR="91442" marT="45740" marB="4574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dirty="0"/>
                        <a:t>地方高速</a:t>
                      </a:r>
                    </a:p>
                  </a:txBody>
                  <a:tcPr marL="91442" marR="91442" marT="45740" marB="45740" anchor="ctr"/>
                </a:tc>
                <a:tc>
                  <a:txBody>
                    <a:bodyPr/>
                    <a:lstStyle/>
                    <a:p>
                      <a:pPr algn="ctr"/>
                      <a:r>
                        <a:rPr lang="en-US" altLang="zh-CN" sz="1200" dirty="0"/>
                        <a:t>32.31</a:t>
                      </a:r>
                      <a:endParaRPr lang="zh-CN" altLang="en-US" sz="1200" dirty="0"/>
                    </a:p>
                  </a:txBody>
                  <a:tcPr marL="91442" marR="91442" marT="45740" marB="45740" anchor="ctr"/>
                </a:tc>
                <a:tc>
                  <a:txBody>
                    <a:bodyPr/>
                    <a:lstStyle/>
                    <a:p>
                      <a:pPr algn="ctr"/>
                      <a:r>
                        <a:rPr lang="en-US" altLang="zh-CN" sz="1200" dirty="0"/>
                        <a:t>2018.12</a:t>
                      </a:r>
                      <a:endParaRPr lang="zh-CN" altLang="en-US" sz="1200" dirty="0"/>
                    </a:p>
                  </a:txBody>
                  <a:tcPr marL="91442" marR="91442" marT="45740" marB="45740" anchor="ctr"/>
                </a:tc>
                <a:tc>
                  <a:txBody>
                    <a:bodyPr/>
                    <a:lstStyle/>
                    <a:p>
                      <a:pPr algn="ctr"/>
                      <a:r>
                        <a:rPr lang="en-US" altLang="zh-CN" sz="1200" dirty="0"/>
                        <a:t>20</a:t>
                      </a:r>
                      <a:endParaRPr lang="zh-CN" altLang="en-US" sz="1200" dirty="0"/>
                    </a:p>
                  </a:txBody>
                  <a:tcPr marL="91442" marR="91442" marT="45740" marB="45740" anchor="ctr"/>
                </a:tc>
                <a:extLst>
                  <a:ext uri="{0D108BD9-81ED-4DB2-BD59-A6C34878D82A}">
                    <a16:rowId xmlns:a16="http://schemas.microsoft.com/office/drawing/2014/main" val="10008"/>
                  </a:ext>
                </a:extLst>
              </a:tr>
            </a:tbl>
          </a:graphicData>
        </a:graphic>
      </p:graphicFrame>
      <p:sp>
        <p:nvSpPr>
          <p:cNvPr id="56414" name="文本框 4"/>
          <p:cNvSpPr/>
          <p:nvPr/>
        </p:nvSpPr>
        <p:spPr>
          <a:xfrm>
            <a:off x="8751888" y="6269038"/>
            <a:ext cx="3336925" cy="27622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r>
              <a:rPr lang="zh-CN" altLang="en-US" sz="1200" b="1" dirty="0">
                <a:solidFill>
                  <a:srgbClr val="000000"/>
                </a:solidFill>
                <a:latin typeface="Arial" panose="020B0604020202020204" pitchFamily="34" charset="0"/>
                <a:ea typeface="宋体" panose="02010600030101010101" pitchFamily="2" charset="-122"/>
                <a:sym typeface="微软雅黑" panose="020B0503020204020204" pitchFamily="34" charset="-122"/>
              </a:rPr>
              <a:t>注：资料综合自最新的评级报告和</a:t>
            </a:r>
            <a:r>
              <a:rPr lang="en-US" altLang="zh-CN" sz="1200" b="1" dirty="0">
                <a:solidFill>
                  <a:srgbClr val="000000"/>
                </a:solidFill>
                <a:latin typeface="Arial" panose="020B0604020202020204" pitchFamily="34" charset="0"/>
                <a:ea typeface="宋体" panose="02010600030101010101" pitchFamily="2" charset="-122"/>
                <a:sym typeface="微软雅黑" panose="020B0503020204020204" pitchFamily="34" charset="-122"/>
              </a:rPr>
              <a:t>WIND</a:t>
            </a:r>
            <a:r>
              <a:rPr lang="zh-CN" altLang="en-US" sz="1200" b="1" dirty="0">
                <a:solidFill>
                  <a:srgbClr val="000000"/>
                </a:solidFill>
                <a:latin typeface="Arial" panose="020B0604020202020204" pitchFamily="34" charset="0"/>
                <a:ea typeface="宋体" panose="02010600030101010101" pitchFamily="2" charset="-122"/>
                <a:sym typeface="微软雅黑" panose="020B0503020204020204" pitchFamily="34" charset="-122"/>
              </a:rPr>
              <a:t>数据</a:t>
            </a:r>
          </a:p>
        </p:txBody>
      </p:sp>
      <p:sp>
        <p:nvSpPr>
          <p:cNvPr id="16" name="標題 4">
            <a:extLst>
              <a:ext uri="{FF2B5EF4-FFF2-40B4-BE49-F238E27FC236}">
                <a16:creationId xmlns:a16="http://schemas.microsoft.com/office/drawing/2014/main" id="{F3D10854-DDA4-4D4F-BB4D-2DD9E8F629C8}"/>
              </a:ext>
            </a:extLst>
          </p:cNvPr>
          <p:cNvSpPr>
            <a:spLocks noChangeArrowheads="1"/>
          </p:cNvSpPr>
          <p:nvPr/>
        </p:nvSpPr>
        <p:spPr bwMode="auto">
          <a:xfrm>
            <a:off x="598488" y="157163"/>
            <a:ext cx="8391525" cy="743986"/>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lvl="0" eaLnBrk="1" hangingPunct="1">
              <a:lnSpc>
                <a:spcPct val="150000"/>
              </a:lnSpc>
              <a:spcBef>
                <a:spcPct val="0"/>
              </a:spcBef>
              <a:buNone/>
              <a:defRPr/>
            </a:pPr>
            <a:r>
              <a:rPr kumimoji="0" lang="en-US" altLang="zh-CN" sz="3200" b="1" i="0" u="none" strike="noStrike" kern="1200" cap="none" spc="0" normalizeH="0" baseline="0" noProof="0" dirty="0">
                <a:ln>
                  <a:noFill/>
                </a:ln>
                <a:solidFill>
                  <a:srgbClr val="000000"/>
                </a:solidFill>
                <a:effectLst/>
                <a:uLnTx/>
                <a:uFillTx/>
                <a:latin typeface="+mn-ea"/>
                <a:ea typeface="+mn-ea"/>
                <a:cs typeface="+mn-cs"/>
                <a:sym typeface="Arial" panose="020B0604020202020204" pitchFamily="34" charset="0"/>
              </a:rPr>
              <a:t>2.1 </a:t>
            </a:r>
            <a:r>
              <a:rPr lang="zh-CN" altLang="en-US" b="1" dirty="0">
                <a:solidFill>
                  <a:srgbClr val="000000"/>
                </a:solidFill>
                <a:latin typeface="+mn-ea"/>
                <a:ea typeface="+mn-ea"/>
              </a:rPr>
              <a:t>湖南省高速公路集团有限公司（续）</a:t>
            </a:r>
          </a:p>
        </p:txBody>
      </p:sp>
    </p:spTree>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组合 1"/>
          <p:cNvGrpSpPr/>
          <p:nvPr/>
        </p:nvGrpSpPr>
        <p:grpSpPr>
          <a:xfrm>
            <a:off x="0" y="214313"/>
            <a:ext cx="577850" cy="658812"/>
            <a:chOff x="0" y="0"/>
            <a:chExt cx="577847" cy="659137"/>
          </a:xfrm>
        </p:grpSpPr>
        <p:sp>
          <p:nvSpPr>
            <p:cNvPr id="57422" name="矩形 3"/>
            <p:cNvSpPr/>
            <p:nvPr/>
          </p:nvSpPr>
          <p:spPr>
            <a:xfrm>
              <a:off x="0" y="0"/>
              <a:ext cx="495297" cy="659137"/>
            </a:xfrm>
            <a:prstGeom prst="rect">
              <a:avLst/>
            </a:prstGeom>
            <a:solidFill>
              <a:srgbClr val="C0000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57423" name="矩形 4"/>
            <p:cNvSpPr/>
            <p:nvPr/>
          </p:nvSpPr>
          <p:spPr>
            <a:xfrm>
              <a:off x="527047" y="0"/>
              <a:ext cx="50800" cy="659137"/>
            </a:xfrm>
            <a:prstGeom prst="rect">
              <a:avLst/>
            </a:prstGeom>
            <a:solidFill>
              <a:srgbClr val="80808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grpSp>
      <p:sp>
        <p:nvSpPr>
          <p:cNvPr id="57348" name="灯片编号占位符 1"/>
          <p:cNvSpPr>
            <a:spLocks noGrp="1"/>
          </p:cNvSpPr>
          <p:nvPr/>
        </p:nvSpPr>
        <p:spPr>
          <a:xfrm>
            <a:off x="11449050" y="6499225"/>
            <a:ext cx="639763" cy="365125"/>
          </a:xfrm>
          <a:prstGeom prst="rect">
            <a:avLst/>
          </a:prstGeom>
          <a:noFill/>
          <a:ln w="9525">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r" defTabSz="914400" eaLnBrk="1" hangingPunct="1">
              <a:spcBef>
                <a:spcPct val="0"/>
              </a:spcBef>
              <a:buFontTx/>
              <a:buNone/>
            </a:pPr>
            <a:fld id="{9A0DB2DC-4C9A-4742-B13C-FB6460FD3503}" type="slidenum">
              <a:rPr lang="zh-CN" altLang="zh-CN" sz="1400" b="1" dirty="0">
                <a:solidFill>
                  <a:srgbClr val="FFFFFF"/>
                </a:solidFill>
                <a:latin typeface="仿宋" panose="02010609060101010101" pitchFamily="49" charset="-122"/>
                <a:ea typeface="仿宋" panose="02010609060101010101" pitchFamily="49" charset="-122"/>
              </a:rPr>
              <a:t>48</a:t>
            </a:fld>
            <a:endParaRPr lang="zh-CN" altLang="zh-CN" sz="1400" b="1" dirty="0">
              <a:solidFill>
                <a:srgbClr val="FFFFFF"/>
              </a:solidFill>
              <a:latin typeface="仿宋" panose="02010609060101010101" pitchFamily="49" charset="-122"/>
              <a:ea typeface="仿宋" panose="02010609060101010101" pitchFamily="49" charset="-122"/>
            </a:endParaRPr>
          </a:p>
        </p:txBody>
      </p:sp>
      <p:pic>
        <p:nvPicPr>
          <p:cNvPr id="57349" name="图形 43" descr="教师"/>
          <p:cNvPicPr>
            <a:picLocks noChangeAspect="1"/>
          </p:cNvPicPr>
          <p:nvPr/>
        </p:nvPicPr>
        <p:blipFill>
          <a:blip r:embed="rId3"/>
          <a:stretch>
            <a:fillRect/>
          </a:stretch>
        </p:blipFill>
        <p:spPr>
          <a:xfrm>
            <a:off x="598488" y="1101725"/>
            <a:ext cx="530225" cy="530225"/>
          </a:xfrm>
          <a:prstGeom prst="rect">
            <a:avLst/>
          </a:prstGeom>
          <a:noFill/>
          <a:ln w="9525">
            <a:noFill/>
          </a:ln>
        </p:spPr>
      </p:pic>
      <p:sp>
        <p:nvSpPr>
          <p:cNvPr id="57350" name="文本框 15"/>
          <p:cNvSpPr/>
          <p:nvPr/>
        </p:nvSpPr>
        <p:spPr>
          <a:xfrm>
            <a:off x="1274763" y="1046162"/>
            <a:ext cx="5756275" cy="458788"/>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lnSpc>
                <a:spcPct val="150000"/>
              </a:lnSpc>
              <a:spcBef>
                <a:spcPct val="0"/>
              </a:spcBef>
              <a:buFontTx/>
              <a:buNone/>
            </a:pPr>
            <a:r>
              <a:rPr lang="zh-CN" altLang="en-US" sz="1800" b="1" dirty="0">
                <a:solidFill>
                  <a:srgbClr val="C00000"/>
                </a:solidFill>
                <a:latin typeface="微软雅黑" panose="020B0503020204020204" pitchFamily="34" charset="-122"/>
                <a:sym typeface="仿宋" panose="02010609060101010101" pitchFamily="49" charset="-122"/>
              </a:rPr>
              <a:t>适合发行公募</a:t>
            </a:r>
            <a:r>
              <a:rPr lang="en-US" altLang="zh-CN" sz="1800" b="1" dirty="0">
                <a:solidFill>
                  <a:srgbClr val="C00000"/>
                </a:solidFill>
                <a:latin typeface="微软雅黑" panose="020B0503020204020204" pitchFamily="34" charset="-122"/>
                <a:sym typeface="仿宋" panose="02010609060101010101" pitchFamily="49" charset="-122"/>
              </a:rPr>
              <a:t>REITS</a:t>
            </a:r>
            <a:r>
              <a:rPr lang="zh-CN" altLang="en-US" sz="1800" b="1" dirty="0">
                <a:solidFill>
                  <a:srgbClr val="C00000"/>
                </a:solidFill>
                <a:latin typeface="微软雅黑" panose="020B0503020204020204" pitchFamily="34" charset="-122"/>
                <a:sym typeface="仿宋" panose="02010609060101010101" pitchFamily="49" charset="-122"/>
              </a:rPr>
              <a:t>的资产</a:t>
            </a:r>
            <a:r>
              <a:rPr lang="en-US" altLang="zh-CN" sz="1800" b="1" dirty="0">
                <a:solidFill>
                  <a:srgbClr val="C00000"/>
                </a:solidFill>
                <a:latin typeface="微软雅黑" panose="020B0503020204020204" pitchFamily="34" charset="-122"/>
                <a:sym typeface="仿宋" panose="02010609060101010101" pitchFamily="49" charset="-122"/>
              </a:rPr>
              <a:t>——</a:t>
            </a:r>
            <a:r>
              <a:rPr lang="zh-CN" altLang="en-US" sz="1800" b="1" dirty="0">
                <a:solidFill>
                  <a:srgbClr val="C00000"/>
                </a:solidFill>
                <a:latin typeface="微软雅黑" panose="020B0503020204020204" pitchFamily="34" charset="-122"/>
                <a:sym typeface="仿宋" panose="02010609060101010101" pitchFamily="49" charset="-122"/>
              </a:rPr>
              <a:t>高速公路</a:t>
            </a:r>
            <a:endParaRPr lang="zh-CN" altLang="en-US" sz="1600" b="1" dirty="0">
              <a:solidFill>
                <a:srgbClr val="C00000"/>
              </a:solidFill>
              <a:latin typeface="微软雅黑" panose="020B0503020204020204" pitchFamily="34" charset="-122"/>
              <a:sym typeface="仿宋" panose="02010609060101010101" pitchFamily="49" charset="-122"/>
            </a:endParaRPr>
          </a:p>
        </p:txBody>
      </p:sp>
      <p:sp>
        <p:nvSpPr>
          <p:cNvPr id="28" name="矩形: 圆角 27"/>
          <p:cNvSpPr/>
          <p:nvPr/>
        </p:nvSpPr>
        <p:spPr bwMode="auto">
          <a:xfrm>
            <a:off x="742951" y="1914525"/>
            <a:ext cx="2103438" cy="376238"/>
          </a:xfrm>
          <a:prstGeom prst="roundRect">
            <a:avLst/>
          </a:prstGeom>
          <a:solidFill>
            <a:schemeClr val="accent1">
              <a:lumMod val="75000"/>
            </a:schemeClr>
          </a:solidFill>
          <a:ln w="9525" cap="flat" cmpd="sng" algn="ctr">
            <a:no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bg1"/>
                </a:solidFill>
                <a:effectLst/>
                <a:uLnTx/>
                <a:uFillTx/>
                <a:latin typeface="+mn-ea"/>
                <a:ea typeface="+mn-ea"/>
                <a:cs typeface="+mn-cs"/>
              </a:rPr>
              <a:t>经营性高速公路</a:t>
            </a:r>
          </a:p>
        </p:txBody>
      </p:sp>
      <p:sp>
        <p:nvSpPr>
          <p:cNvPr id="57353" name="矩形 28"/>
          <p:cNvSpPr/>
          <p:nvPr/>
        </p:nvSpPr>
        <p:spPr>
          <a:xfrm>
            <a:off x="598488" y="2444750"/>
            <a:ext cx="3463925" cy="3046412"/>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285750" lvl="0" indent="-285750" algn="just" defTabSz="914400" eaLnBrk="1" hangingPunct="1">
              <a:lnSpc>
                <a:spcPct val="150000"/>
              </a:lnSpc>
              <a:spcBef>
                <a:spcPct val="0"/>
              </a:spcBef>
              <a:buFont typeface="Wingdings" panose="05000000000000000000" pitchFamily="2" charset="2"/>
              <a:buChar char="Ø"/>
            </a:pPr>
            <a:r>
              <a:rPr lang="zh-CN" altLang="en-US" sz="1600" dirty="0">
                <a:solidFill>
                  <a:srgbClr val="000000"/>
                </a:solidFill>
                <a:latin typeface="微软雅黑" panose="020B0503020204020204" pitchFamily="34" charset="-122"/>
              </a:rPr>
              <a:t>经营性高速由子公司</a:t>
            </a:r>
            <a:r>
              <a:rPr lang="zh-CN" altLang="en-US" sz="1600" b="1" dirty="0">
                <a:solidFill>
                  <a:srgbClr val="000000"/>
                </a:solidFill>
                <a:latin typeface="微软雅黑" panose="020B0503020204020204" pitchFamily="34" charset="-122"/>
              </a:rPr>
              <a:t>湖南高速投资发展有限公司</a:t>
            </a:r>
            <a:r>
              <a:rPr lang="zh-CN" altLang="en-US" sz="1600" dirty="0">
                <a:solidFill>
                  <a:srgbClr val="000000"/>
                </a:solidFill>
                <a:latin typeface="微软雅黑" panose="020B0503020204020204" pitchFamily="34" charset="-122"/>
              </a:rPr>
              <a:t>运营管理。</a:t>
            </a:r>
            <a:endParaRPr lang="en-US" altLang="zh-CN" sz="1600" dirty="0">
              <a:solidFill>
                <a:srgbClr val="000000"/>
              </a:solidFill>
              <a:latin typeface="微软雅黑" panose="020B0503020204020204" pitchFamily="34" charset="-122"/>
            </a:endParaRPr>
          </a:p>
          <a:p>
            <a:pPr marL="285750" lvl="0" indent="-285750" algn="just" defTabSz="914400" eaLnBrk="1" hangingPunct="1">
              <a:lnSpc>
                <a:spcPct val="150000"/>
              </a:lnSpc>
              <a:spcBef>
                <a:spcPct val="0"/>
              </a:spcBef>
              <a:buFont typeface="Wingdings" panose="05000000000000000000" pitchFamily="2" charset="2"/>
              <a:buChar char="Ø"/>
            </a:pPr>
            <a:r>
              <a:rPr lang="zh-CN" altLang="en-US" sz="1600" dirty="0">
                <a:solidFill>
                  <a:srgbClr val="000000"/>
                </a:solidFill>
                <a:latin typeface="微软雅黑" panose="020B0503020204020204" pitchFamily="34" charset="-122"/>
              </a:rPr>
              <a:t>经营性高速公路共计</a:t>
            </a:r>
            <a:r>
              <a:rPr lang="en-US" altLang="zh-CN" sz="1600" dirty="0">
                <a:solidFill>
                  <a:srgbClr val="000000"/>
                </a:solidFill>
                <a:latin typeface="微软雅黑" panose="020B0503020204020204" pitchFamily="34" charset="-122"/>
              </a:rPr>
              <a:t>5</a:t>
            </a:r>
            <a:r>
              <a:rPr lang="zh-CN" altLang="en-US" sz="1600" dirty="0">
                <a:solidFill>
                  <a:srgbClr val="000000"/>
                </a:solidFill>
                <a:latin typeface="微软雅黑" panose="020B0503020204020204" pitchFamily="34" charset="-122"/>
              </a:rPr>
              <a:t>条，通车里程</a:t>
            </a:r>
            <a:r>
              <a:rPr lang="en-US" altLang="zh-CN" sz="1600" dirty="0">
                <a:solidFill>
                  <a:srgbClr val="000000"/>
                </a:solidFill>
                <a:latin typeface="微软雅黑" panose="020B0503020204020204" pitchFamily="34" charset="-122"/>
              </a:rPr>
              <a:t>397.47</a:t>
            </a:r>
            <a:r>
              <a:rPr lang="zh-CN" altLang="en-US" sz="1600" dirty="0">
                <a:solidFill>
                  <a:srgbClr val="000000"/>
                </a:solidFill>
                <a:latin typeface="微软雅黑" panose="020B0503020204020204" pitchFamily="34" charset="-122"/>
              </a:rPr>
              <a:t>公里</a:t>
            </a:r>
            <a:endParaRPr lang="en-US" altLang="zh-CN" sz="1600" dirty="0">
              <a:solidFill>
                <a:srgbClr val="000000"/>
              </a:solidFill>
              <a:latin typeface="微软雅黑" panose="020B0503020204020204" pitchFamily="34" charset="-122"/>
            </a:endParaRPr>
          </a:p>
          <a:p>
            <a:pPr marL="285750" lvl="0" indent="-285750" algn="just" defTabSz="914400" eaLnBrk="1" hangingPunct="1">
              <a:lnSpc>
                <a:spcPct val="150000"/>
              </a:lnSpc>
              <a:spcBef>
                <a:spcPct val="0"/>
              </a:spcBef>
              <a:buFont typeface="Wingdings" panose="05000000000000000000" pitchFamily="2" charset="2"/>
              <a:buChar char="Ø"/>
            </a:pPr>
            <a:r>
              <a:rPr lang="zh-CN" altLang="en-US" sz="1600" dirty="0">
                <a:solidFill>
                  <a:srgbClr val="000000"/>
                </a:solidFill>
                <a:latin typeface="微软雅黑" panose="020B0503020204020204" pitchFamily="34" charset="-122"/>
              </a:rPr>
              <a:t>子公司名下有多条高速，部分运营时间未满三年，且体量较大，</a:t>
            </a:r>
            <a:r>
              <a:rPr lang="zh-CN" altLang="en-US" sz="1600" b="1" dirty="0">
                <a:solidFill>
                  <a:srgbClr val="000000"/>
                </a:solidFill>
                <a:latin typeface="微软雅黑" panose="020B0503020204020204" pitchFamily="34" charset="-122"/>
              </a:rPr>
              <a:t>不适合采用出让股权的方式，特许经营权转让的方式更为合适</a:t>
            </a:r>
            <a:r>
              <a:rPr lang="zh-CN" altLang="en-US" sz="1600" dirty="0">
                <a:solidFill>
                  <a:srgbClr val="000000"/>
                </a:solidFill>
                <a:latin typeface="微软雅黑" panose="020B0503020204020204" pitchFamily="34" charset="-122"/>
              </a:rPr>
              <a:t>。</a:t>
            </a:r>
            <a:endParaRPr lang="en-US" altLang="zh-CN" sz="1600" dirty="0">
              <a:solidFill>
                <a:srgbClr val="000000"/>
              </a:solidFill>
              <a:latin typeface="微软雅黑" panose="020B0503020204020204" pitchFamily="34" charset="-122"/>
            </a:endParaRPr>
          </a:p>
        </p:txBody>
      </p:sp>
      <p:graphicFrame>
        <p:nvGraphicFramePr>
          <p:cNvPr id="20" name="表格 19"/>
          <p:cNvGraphicFramePr>
            <a:graphicFrameLocks noGrp="1"/>
          </p:cNvGraphicFramePr>
          <p:nvPr>
            <p:custDataLst>
              <p:tags r:id="rId1"/>
            </p:custDataLst>
            <p:extLst>
              <p:ext uri="{D42A27DB-BD31-4B8C-83A1-F6EECF244321}">
                <p14:modId xmlns:p14="http://schemas.microsoft.com/office/powerpoint/2010/main" val="1656547878"/>
              </p:ext>
            </p:extLst>
          </p:nvPr>
        </p:nvGraphicFramePr>
        <p:xfrm>
          <a:off x="4421189" y="1914525"/>
          <a:ext cx="7416800" cy="3500436"/>
        </p:xfrm>
        <a:graphic>
          <a:graphicData uri="http://schemas.openxmlformats.org/drawingml/2006/table">
            <a:tbl>
              <a:tblPr firstRow="1" bandRow="1">
                <a:tableStyleId>{5C22544A-7EE6-4342-B048-85BDC9FD1C3A}</a:tableStyleId>
              </a:tblPr>
              <a:tblGrid>
                <a:gridCol w="548905">
                  <a:extLst>
                    <a:ext uri="{9D8B030D-6E8A-4147-A177-3AD203B41FA5}">
                      <a16:colId xmlns:a16="http://schemas.microsoft.com/office/drawing/2014/main" val="20000"/>
                    </a:ext>
                  </a:extLst>
                </a:gridCol>
                <a:gridCol w="1368794">
                  <a:extLst>
                    <a:ext uri="{9D8B030D-6E8A-4147-A177-3AD203B41FA5}">
                      <a16:colId xmlns:a16="http://schemas.microsoft.com/office/drawing/2014/main" val="20001"/>
                    </a:ext>
                  </a:extLst>
                </a:gridCol>
                <a:gridCol w="1260929">
                  <a:extLst>
                    <a:ext uri="{9D8B030D-6E8A-4147-A177-3AD203B41FA5}">
                      <a16:colId xmlns:a16="http://schemas.microsoft.com/office/drawing/2014/main" val="20002"/>
                    </a:ext>
                  </a:extLst>
                </a:gridCol>
                <a:gridCol w="1059543">
                  <a:extLst>
                    <a:ext uri="{9D8B030D-6E8A-4147-A177-3AD203B41FA5}">
                      <a16:colId xmlns:a16="http://schemas.microsoft.com/office/drawing/2014/main" val="20003"/>
                    </a:ext>
                  </a:extLst>
                </a:gridCol>
                <a:gridCol w="1059543">
                  <a:extLst>
                    <a:ext uri="{9D8B030D-6E8A-4147-A177-3AD203B41FA5}">
                      <a16:colId xmlns:a16="http://schemas.microsoft.com/office/drawing/2014/main" val="20004"/>
                    </a:ext>
                  </a:extLst>
                </a:gridCol>
                <a:gridCol w="1059543">
                  <a:extLst>
                    <a:ext uri="{9D8B030D-6E8A-4147-A177-3AD203B41FA5}">
                      <a16:colId xmlns:a16="http://schemas.microsoft.com/office/drawing/2014/main" val="20005"/>
                    </a:ext>
                  </a:extLst>
                </a:gridCol>
                <a:gridCol w="1059543">
                  <a:extLst>
                    <a:ext uri="{9D8B030D-6E8A-4147-A177-3AD203B41FA5}">
                      <a16:colId xmlns:a16="http://schemas.microsoft.com/office/drawing/2014/main" val="20006"/>
                    </a:ext>
                  </a:extLst>
                </a:gridCol>
              </a:tblGrid>
              <a:tr h="661194">
                <a:tc>
                  <a:txBody>
                    <a:bodyPr/>
                    <a:lstStyle/>
                    <a:p>
                      <a:pPr algn="ctr"/>
                      <a:r>
                        <a:rPr lang="zh-CN" altLang="en-US" sz="1400" dirty="0"/>
                        <a:t>序号</a:t>
                      </a:r>
                    </a:p>
                  </a:txBody>
                  <a:tcPr marT="45728" marB="45728">
                    <a:solidFill>
                      <a:schemeClr val="accent1">
                        <a:lumMod val="50000"/>
                      </a:schemeClr>
                    </a:solidFill>
                  </a:tcPr>
                </a:tc>
                <a:tc>
                  <a:txBody>
                    <a:bodyPr/>
                    <a:lstStyle/>
                    <a:p>
                      <a:pPr algn="ctr"/>
                      <a:r>
                        <a:rPr lang="zh-CN" altLang="en-US" sz="1400" dirty="0"/>
                        <a:t>路段名称</a:t>
                      </a:r>
                    </a:p>
                  </a:txBody>
                  <a:tcPr marT="45728" marB="45728">
                    <a:solidFill>
                      <a:schemeClr val="accent1">
                        <a:lumMod val="50000"/>
                      </a:schemeClr>
                    </a:solidFill>
                  </a:tcPr>
                </a:tc>
                <a:tc>
                  <a:txBody>
                    <a:bodyPr/>
                    <a:lstStyle/>
                    <a:p>
                      <a:pPr algn="ctr"/>
                      <a:r>
                        <a:rPr lang="zh-CN" altLang="en-US" sz="1400" dirty="0"/>
                        <a:t>起止点</a:t>
                      </a:r>
                    </a:p>
                  </a:txBody>
                  <a:tcPr marT="45728" marB="45728">
                    <a:solidFill>
                      <a:schemeClr val="accent1">
                        <a:lumMod val="50000"/>
                      </a:schemeClr>
                    </a:solidFill>
                  </a:tcPr>
                </a:tc>
                <a:tc>
                  <a:txBody>
                    <a:bodyPr/>
                    <a:lstStyle/>
                    <a:p>
                      <a:pPr algn="ctr"/>
                      <a:r>
                        <a:rPr lang="zh-CN" altLang="en-US" sz="1400" dirty="0"/>
                        <a:t>性质</a:t>
                      </a:r>
                    </a:p>
                  </a:txBody>
                  <a:tcPr marT="45728" marB="45728">
                    <a:solidFill>
                      <a:schemeClr val="accent1">
                        <a:lumMod val="50000"/>
                      </a:schemeClr>
                    </a:solidFill>
                  </a:tcPr>
                </a:tc>
                <a:tc>
                  <a:txBody>
                    <a:bodyPr/>
                    <a:lstStyle/>
                    <a:p>
                      <a:pPr algn="ctr"/>
                      <a:r>
                        <a:rPr lang="zh-CN" altLang="en-US" sz="1400" dirty="0"/>
                        <a:t>通车里程</a:t>
                      </a:r>
                      <a:endParaRPr lang="en-US" altLang="zh-CN" sz="1400" dirty="0"/>
                    </a:p>
                    <a:p>
                      <a:pPr algn="ctr"/>
                      <a:r>
                        <a:rPr lang="zh-CN" altLang="en-US" sz="1400" dirty="0"/>
                        <a:t>（公里）</a:t>
                      </a:r>
                    </a:p>
                  </a:txBody>
                  <a:tcPr marT="45728" marB="45728">
                    <a:solidFill>
                      <a:schemeClr val="accent1">
                        <a:lumMod val="50000"/>
                      </a:schemeClr>
                    </a:solidFill>
                  </a:tcPr>
                </a:tc>
                <a:tc>
                  <a:txBody>
                    <a:bodyPr/>
                    <a:lstStyle/>
                    <a:p>
                      <a:pPr algn="ctr"/>
                      <a:r>
                        <a:rPr lang="zh-CN" altLang="en-US" sz="1400" dirty="0"/>
                        <a:t>通车时间</a:t>
                      </a:r>
                    </a:p>
                  </a:txBody>
                  <a:tcPr marT="45728" marB="45728">
                    <a:solidFill>
                      <a:schemeClr val="accent1">
                        <a:lumMod val="50000"/>
                      </a:schemeClr>
                    </a:solidFill>
                  </a:tcPr>
                </a:tc>
                <a:tc>
                  <a:txBody>
                    <a:bodyPr/>
                    <a:lstStyle/>
                    <a:p>
                      <a:pPr algn="ctr"/>
                      <a:r>
                        <a:rPr lang="zh-CN" altLang="en-US" sz="1400" dirty="0"/>
                        <a:t>收费年限（年）</a:t>
                      </a:r>
                    </a:p>
                  </a:txBody>
                  <a:tcPr marT="45728" marB="45728">
                    <a:solidFill>
                      <a:schemeClr val="accent1">
                        <a:lumMod val="50000"/>
                      </a:schemeClr>
                    </a:solidFill>
                  </a:tcPr>
                </a:tc>
                <a:extLst>
                  <a:ext uri="{0D108BD9-81ED-4DB2-BD59-A6C34878D82A}">
                    <a16:rowId xmlns:a16="http://schemas.microsoft.com/office/drawing/2014/main" val="10000"/>
                  </a:ext>
                </a:extLst>
              </a:tr>
              <a:tr h="473207">
                <a:tc>
                  <a:txBody>
                    <a:bodyPr/>
                    <a:lstStyle/>
                    <a:p>
                      <a:pPr algn="ctr"/>
                      <a:r>
                        <a:rPr lang="en-US" altLang="zh-CN" sz="1400" dirty="0"/>
                        <a:t>1</a:t>
                      </a:r>
                      <a:endParaRPr lang="zh-CN" altLang="en-US" sz="1400" dirty="0"/>
                    </a:p>
                  </a:txBody>
                  <a:tcPr marT="45728" marB="45728"/>
                </a:tc>
                <a:tc>
                  <a:txBody>
                    <a:bodyPr/>
                    <a:lstStyle/>
                    <a:p>
                      <a:pPr algn="ctr"/>
                      <a:r>
                        <a:rPr lang="zh-CN" altLang="en-US" sz="1400" dirty="0"/>
                        <a:t>南岳高速</a:t>
                      </a:r>
                    </a:p>
                  </a:txBody>
                  <a:tcPr marT="45728" marB="45728"/>
                </a:tc>
                <a:tc>
                  <a:txBody>
                    <a:bodyPr/>
                    <a:lstStyle/>
                    <a:p>
                      <a:pPr algn="ctr"/>
                      <a:r>
                        <a:rPr lang="zh-CN" altLang="en-US" sz="1400" dirty="0"/>
                        <a:t>衡阳</a:t>
                      </a:r>
                      <a:r>
                        <a:rPr lang="en-US" altLang="zh-CN" sz="1400" dirty="0"/>
                        <a:t>-</a:t>
                      </a:r>
                      <a:r>
                        <a:rPr lang="zh-CN" altLang="en-US" sz="1400" dirty="0"/>
                        <a:t>南岳</a:t>
                      </a:r>
                    </a:p>
                  </a:txBody>
                  <a:tcPr marT="45728" marB="45728"/>
                </a:tc>
                <a:tc>
                  <a:txBody>
                    <a:bodyPr/>
                    <a:lstStyle/>
                    <a:p>
                      <a:pPr algn="ctr"/>
                      <a:r>
                        <a:rPr lang="zh-CN" altLang="en-US" sz="1400" dirty="0"/>
                        <a:t>地方高速</a:t>
                      </a:r>
                    </a:p>
                  </a:txBody>
                  <a:tcPr marT="45728" marB="45728"/>
                </a:tc>
                <a:tc>
                  <a:txBody>
                    <a:bodyPr/>
                    <a:lstStyle/>
                    <a:p>
                      <a:pPr algn="ctr"/>
                      <a:r>
                        <a:rPr lang="en-US" altLang="zh-CN" sz="1400" dirty="0"/>
                        <a:t>51.82</a:t>
                      </a:r>
                      <a:endParaRPr lang="zh-CN" altLang="en-US" sz="1400" dirty="0"/>
                    </a:p>
                  </a:txBody>
                  <a:tcPr marT="45728" marB="45728"/>
                </a:tc>
                <a:tc>
                  <a:txBody>
                    <a:bodyPr/>
                    <a:lstStyle/>
                    <a:p>
                      <a:pPr algn="ctr"/>
                      <a:r>
                        <a:rPr lang="en-US" altLang="zh-CN" sz="1400" dirty="0"/>
                        <a:t>2012.12</a:t>
                      </a:r>
                      <a:endParaRPr lang="zh-CN" altLang="en-US" sz="1400" dirty="0"/>
                    </a:p>
                  </a:txBody>
                  <a:tcPr marT="45728" marB="45728"/>
                </a:tc>
                <a:tc>
                  <a:txBody>
                    <a:bodyPr/>
                    <a:lstStyle/>
                    <a:p>
                      <a:pPr algn="ctr"/>
                      <a:r>
                        <a:rPr lang="en-US" altLang="zh-CN" sz="1400" dirty="0"/>
                        <a:t>30</a:t>
                      </a:r>
                      <a:endParaRPr lang="zh-CN" altLang="en-US" sz="1400" dirty="0"/>
                    </a:p>
                  </a:txBody>
                  <a:tcPr marT="45728" marB="45728"/>
                </a:tc>
                <a:extLst>
                  <a:ext uri="{0D108BD9-81ED-4DB2-BD59-A6C34878D82A}">
                    <a16:rowId xmlns:a16="http://schemas.microsoft.com/office/drawing/2014/main" val="10001"/>
                  </a:ext>
                </a:extLst>
              </a:tr>
              <a:tr h="473207">
                <a:tc>
                  <a:txBody>
                    <a:bodyPr/>
                    <a:lstStyle/>
                    <a:p>
                      <a:pPr algn="ctr"/>
                      <a:r>
                        <a:rPr lang="en-US" altLang="zh-CN" sz="1400" dirty="0"/>
                        <a:t>2</a:t>
                      </a:r>
                      <a:endParaRPr lang="zh-CN" altLang="en-US" sz="1400" dirty="0"/>
                    </a:p>
                  </a:txBody>
                  <a:tcPr marT="45728" marB="45728"/>
                </a:tc>
                <a:tc>
                  <a:txBody>
                    <a:bodyPr/>
                    <a:lstStyle/>
                    <a:p>
                      <a:pPr algn="ctr"/>
                      <a:r>
                        <a:rPr lang="zh-CN" altLang="en-US" sz="1400" dirty="0"/>
                        <a:t>新溆高速</a:t>
                      </a:r>
                    </a:p>
                  </a:txBody>
                  <a:tcPr marT="45728" marB="45728"/>
                </a:tc>
                <a:tc>
                  <a:txBody>
                    <a:bodyPr/>
                    <a:lstStyle/>
                    <a:p>
                      <a:pPr algn="ctr"/>
                      <a:r>
                        <a:rPr lang="zh-CN" altLang="en-US" sz="1400" dirty="0"/>
                        <a:t>新化</a:t>
                      </a:r>
                      <a:r>
                        <a:rPr lang="en-US" altLang="zh-CN" sz="1400" dirty="0"/>
                        <a:t>-</a:t>
                      </a:r>
                      <a:r>
                        <a:rPr lang="zh-CN" altLang="en-US" sz="1400" dirty="0"/>
                        <a:t>溆浦</a:t>
                      </a:r>
                    </a:p>
                  </a:txBody>
                  <a:tcPr marT="45728" marB="45728"/>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t>地方高速</a:t>
                      </a:r>
                    </a:p>
                  </a:txBody>
                  <a:tcPr marT="45728" marB="45728"/>
                </a:tc>
                <a:tc>
                  <a:txBody>
                    <a:bodyPr/>
                    <a:lstStyle/>
                    <a:p>
                      <a:pPr algn="ctr"/>
                      <a:r>
                        <a:rPr lang="en-US" altLang="zh-CN" sz="1400" dirty="0"/>
                        <a:t>92.68</a:t>
                      </a:r>
                      <a:endParaRPr lang="zh-CN" altLang="en-US" sz="1400" dirty="0"/>
                    </a:p>
                  </a:txBody>
                  <a:tcPr marT="45728" marB="45728"/>
                </a:tc>
                <a:tc>
                  <a:txBody>
                    <a:bodyPr/>
                    <a:lstStyle/>
                    <a:p>
                      <a:pPr algn="ctr"/>
                      <a:r>
                        <a:rPr lang="en-US" altLang="zh-CN" sz="1400" dirty="0"/>
                        <a:t>2014.12</a:t>
                      </a:r>
                      <a:endParaRPr lang="zh-CN" altLang="en-US" sz="1400" dirty="0"/>
                    </a:p>
                  </a:txBody>
                  <a:tcPr marT="45728" marB="45728"/>
                </a:tc>
                <a:tc>
                  <a:txBody>
                    <a:bodyPr/>
                    <a:lstStyle/>
                    <a:p>
                      <a:pPr algn="ctr"/>
                      <a:r>
                        <a:rPr lang="en-US" altLang="zh-CN" sz="1400" dirty="0"/>
                        <a:t>30</a:t>
                      </a:r>
                      <a:endParaRPr lang="zh-CN" altLang="en-US" sz="1400" dirty="0"/>
                    </a:p>
                  </a:txBody>
                  <a:tcPr marT="45728" marB="45728"/>
                </a:tc>
                <a:extLst>
                  <a:ext uri="{0D108BD9-81ED-4DB2-BD59-A6C34878D82A}">
                    <a16:rowId xmlns:a16="http://schemas.microsoft.com/office/drawing/2014/main" val="10002"/>
                  </a:ext>
                </a:extLst>
              </a:tr>
              <a:tr h="473207">
                <a:tc>
                  <a:txBody>
                    <a:bodyPr/>
                    <a:lstStyle/>
                    <a:p>
                      <a:pPr algn="ctr"/>
                      <a:r>
                        <a:rPr lang="en-US" altLang="zh-CN" sz="1400" dirty="0"/>
                        <a:t>3</a:t>
                      </a:r>
                      <a:endParaRPr lang="zh-CN" altLang="en-US" sz="1400" dirty="0"/>
                    </a:p>
                  </a:txBody>
                  <a:tcPr marT="45728" marB="45728"/>
                </a:tc>
                <a:tc>
                  <a:txBody>
                    <a:bodyPr/>
                    <a:lstStyle/>
                    <a:p>
                      <a:pPr algn="ctr"/>
                      <a:r>
                        <a:rPr lang="zh-CN" altLang="en-US" sz="1400" dirty="0"/>
                        <a:t>南岳东延线</a:t>
                      </a:r>
                    </a:p>
                  </a:txBody>
                  <a:tcPr marT="45728" marB="45728"/>
                </a:tc>
                <a:tc>
                  <a:txBody>
                    <a:bodyPr/>
                    <a:lstStyle/>
                    <a:p>
                      <a:pPr algn="ctr"/>
                      <a:r>
                        <a:rPr lang="en-US" altLang="zh-CN" sz="1400" dirty="0"/>
                        <a:t>-</a:t>
                      </a:r>
                      <a:endParaRPr lang="zh-CN" altLang="en-US" sz="1400" dirty="0"/>
                    </a:p>
                  </a:txBody>
                  <a:tcPr marT="45728" marB="45728"/>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t>地方高速</a:t>
                      </a:r>
                    </a:p>
                  </a:txBody>
                  <a:tcPr marT="45728" marB="45728"/>
                </a:tc>
                <a:tc>
                  <a:txBody>
                    <a:bodyPr/>
                    <a:lstStyle/>
                    <a:p>
                      <a:pPr algn="ctr"/>
                      <a:r>
                        <a:rPr lang="en-US" altLang="zh-CN" sz="1400" dirty="0"/>
                        <a:t>12.58</a:t>
                      </a:r>
                      <a:endParaRPr lang="zh-CN" altLang="en-US" sz="1400" dirty="0"/>
                    </a:p>
                  </a:txBody>
                  <a:tcPr marT="45728" marB="45728"/>
                </a:tc>
                <a:tc>
                  <a:txBody>
                    <a:bodyPr/>
                    <a:lstStyle/>
                    <a:p>
                      <a:pPr algn="ctr"/>
                      <a:r>
                        <a:rPr lang="en-US" altLang="zh-CN" sz="1400" dirty="0"/>
                        <a:t>2016.12</a:t>
                      </a:r>
                      <a:endParaRPr lang="zh-CN" altLang="en-US" sz="1400" dirty="0"/>
                    </a:p>
                  </a:txBody>
                  <a:tcPr marT="45728" marB="45728"/>
                </a:tc>
                <a:tc>
                  <a:txBody>
                    <a:bodyPr/>
                    <a:lstStyle/>
                    <a:p>
                      <a:pPr algn="ctr"/>
                      <a:r>
                        <a:rPr lang="en-US" altLang="zh-CN" sz="1400" dirty="0"/>
                        <a:t>30</a:t>
                      </a:r>
                      <a:endParaRPr lang="zh-CN" altLang="en-US" sz="1400" dirty="0"/>
                    </a:p>
                  </a:txBody>
                  <a:tcPr marT="45728" marB="45728"/>
                </a:tc>
                <a:extLst>
                  <a:ext uri="{0D108BD9-81ED-4DB2-BD59-A6C34878D82A}">
                    <a16:rowId xmlns:a16="http://schemas.microsoft.com/office/drawing/2014/main" val="10003"/>
                  </a:ext>
                </a:extLst>
              </a:tr>
              <a:tr h="473207">
                <a:tc>
                  <a:txBody>
                    <a:bodyPr/>
                    <a:lstStyle/>
                    <a:p>
                      <a:pPr algn="ctr"/>
                      <a:r>
                        <a:rPr lang="en-US" altLang="zh-CN" sz="1400" dirty="0"/>
                        <a:t>4</a:t>
                      </a:r>
                      <a:endParaRPr lang="zh-CN" altLang="en-US" sz="1400" dirty="0"/>
                    </a:p>
                  </a:txBody>
                  <a:tcPr marT="45728" marB="45728"/>
                </a:tc>
                <a:tc>
                  <a:txBody>
                    <a:bodyPr/>
                    <a:lstStyle/>
                    <a:p>
                      <a:pPr algn="ctr"/>
                      <a:r>
                        <a:rPr lang="zh-CN" altLang="en-US" sz="1400" dirty="0"/>
                        <a:t>潭衡西高速</a:t>
                      </a:r>
                    </a:p>
                  </a:txBody>
                  <a:tcPr marT="45728" marB="45728"/>
                </a:tc>
                <a:tc>
                  <a:txBody>
                    <a:bodyPr/>
                    <a:lstStyle/>
                    <a:p>
                      <a:pPr algn="ctr"/>
                      <a:r>
                        <a:rPr lang="zh-CN" altLang="en-US" sz="1400" dirty="0"/>
                        <a:t>湘潭</a:t>
                      </a:r>
                      <a:r>
                        <a:rPr lang="en-US" altLang="zh-CN" sz="1400" dirty="0"/>
                        <a:t>-</a:t>
                      </a:r>
                      <a:r>
                        <a:rPr lang="zh-CN" altLang="en-US" sz="1400" dirty="0"/>
                        <a:t>衡阳西</a:t>
                      </a:r>
                    </a:p>
                  </a:txBody>
                  <a:tcPr marT="45728" marB="45728"/>
                </a:tc>
                <a:tc>
                  <a:txBody>
                    <a:bodyPr/>
                    <a:lstStyle/>
                    <a:p>
                      <a:pPr algn="ctr"/>
                      <a:r>
                        <a:rPr lang="zh-CN" altLang="en-US" sz="1400" dirty="0"/>
                        <a:t>国高许广</a:t>
                      </a:r>
                    </a:p>
                  </a:txBody>
                  <a:tcPr marT="45728" marB="45728"/>
                </a:tc>
                <a:tc>
                  <a:txBody>
                    <a:bodyPr/>
                    <a:lstStyle/>
                    <a:p>
                      <a:pPr algn="ctr"/>
                      <a:r>
                        <a:rPr lang="en-US" altLang="zh-CN" sz="1400" dirty="0"/>
                        <a:t>138.77</a:t>
                      </a:r>
                      <a:endParaRPr lang="zh-CN" altLang="en-US" sz="1400" dirty="0"/>
                    </a:p>
                  </a:txBody>
                  <a:tcPr marT="45728" marB="45728"/>
                </a:tc>
                <a:tc>
                  <a:txBody>
                    <a:bodyPr/>
                    <a:lstStyle/>
                    <a:p>
                      <a:pPr algn="ctr"/>
                      <a:r>
                        <a:rPr lang="en-US" altLang="zh-CN" sz="1400" dirty="0"/>
                        <a:t>2018.08</a:t>
                      </a:r>
                      <a:endParaRPr lang="zh-CN" altLang="en-US" sz="1400" dirty="0"/>
                    </a:p>
                  </a:txBody>
                  <a:tcPr marT="45728" marB="45728"/>
                </a:tc>
                <a:tc>
                  <a:txBody>
                    <a:bodyPr/>
                    <a:lstStyle/>
                    <a:p>
                      <a:pPr algn="ctr"/>
                      <a:r>
                        <a:rPr lang="en-US" altLang="zh-CN" sz="1400" dirty="0"/>
                        <a:t>23</a:t>
                      </a:r>
                      <a:endParaRPr lang="zh-CN" altLang="en-US" sz="1400" dirty="0"/>
                    </a:p>
                  </a:txBody>
                  <a:tcPr marT="45728" marB="45728"/>
                </a:tc>
                <a:extLst>
                  <a:ext uri="{0D108BD9-81ED-4DB2-BD59-A6C34878D82A}">
                    <a16:rowId xmlns:a16="http://schemas.microsoft.com/office/drawing/2014/main" val="10004"/>
                  </a:ext>
                </a:extLst>
              </a:tr>
              <a:tr h="473207">
                <a:tc>
                  <a:txBody>
                    <a:bodyPr/>
                    <a:lstStyle/>
                    <a:p>
                      <a:pPr algn="ctr"/>
                      <a:r>
                        <a:rPr lang="en-US" altLang="zh-CN" sz="1400" dirty="0"/>
                        <a:t>56</a:t>
                      </a:r>
                      <a:endParaRPr lang="zh-CN" altLang="en-US" sz="1400" dirty="0"/>
                    </a:p>
                  </a:txBody>
                  <a:tcPr marT="45728" marB="45728"/>
                </a:tc>
                <a:tc>
                  <a:txBody>
                    <a:bodyPr/>
                    <a:lstStyle/>
                    <a:p>
                      <a:pPr algn="ctr"/>
                      <a:r>
                        <a:rPr lang="zh-CN" altLang="en-US" sz="1400" dirty="0"/>
                        <a:t>岳望高速</a:t>
                      </a:r>
                    </a:p>
                  </a:txBody>
                  <a:tcPr marT="45728" marB="45728"/>
                </a:tc>
                <a:tc>
                  <a:txBody>
                    <a:bodyPr/>
                    <a:lstStyle/>
                    <a:p>
                      <a:pPr algn="ctr"/>
                      <a:r>
                        <a:rPr lang="zh-CN" altLang="en-US" sz="1400" dirty="0"/>
                        <a:t>岳阳</a:t>
                      </a:r>
                      <a:r>
                        <a:rPr lang="en-US" altLang="zh-CN" sz="1400" dirty="0"/>
                        <a:t>-</a:t>
                      </a:r>
                      <a:r>
                        <a:rPr lang="zh-CN" altLang="en-US" sz="1400" dirty="0"/>
                        <a:t>望城</a:t>
                      </a:r>
                    </a:p>
                  </a:txBody>
                  <a:tcPr marT="45728" marB="45728"/>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t>国高许广</a:t>
                      </a:r>
                    </a:p>
                  </a:txBody>
                  <a:tcPr marT="45728" marB="45728"/>
                </a:tc>
                <a:tc>
                  <a:txBody>
                    <a:bodyPr/>
                    <a:lstStyle/>
                    <a:p>
                      <a:pPr algn="ctr"/>
                      <a:r>
                        <a:rPr lang="en-US" altLang="zh-CN" sz="1400" dirty="0"/>
                        <a:t>101.62</a:t>
                      </a:r>
                      <a:endParaRPr lang="zh-CN" altLang="en-US" sz="1400" dirty="0"/>
                    </a:p>
                  </a:txBody>
                  <a:tcPr marT="45728" marB="45728"/>
                </a:tc>
                <a:tc>
                  <a:txBody>
                    <a:bodyPr/>
                    <a:lstStyle/>
                    <a:p>
                      <a:pPr algn="ctr"/>
                      <a:r>
                        <a:rPr lang="en-US" altLang="zh-CN" sz="1400" dirty="0"/>
                        <a:t>2018.09</a:t>
                      </a:r>
                      <a:endParaRPr lang="zh-CN" altLang="en-US" sz="1400" dirty="0"/>
                    </a:p>
                  </a:txBody>
                  <a:tcPr marT="45728" marB="45728"/>
                </a:tc>
                <a:tc>
                  <a:txBody>
                    <a:bodyPr/>
                    <a:lstStyle/>
                    <a:p>
                      <a:pPr algn="ctr"/>
                      <a:r>
                        <a:rPr lang="en-US" altLang="zh-CN" sz="1400" dirty="0"/>
                        <a:t>-</a:t>
                      </a:r>
                      <a:endParaRPr lang="zh-CN" altLang="en-US" sz="1400" dirty="0"/>
                    </a:p>
                  </a:txBody>
                  <a:tcPr marT="45728" marB="45728"/>
                </a:tc>
                <a:extLst>
                  <a:ext uri="{0D108BD9-81ED-4DB2-BD59-A6C34878D82A}">
                    <a16:rowId xmlns:a16="http://schemas.microsoft.com/office/drawing/2014/main" val="10005"/>
                  </a:ext>
                </a:extLst>
              </a:tr>
              <a:tr h="473207">
                <a:tc>
                  <a:txBody>
                    <a:bodyPr/>
                    <a:lstStyle/>
                    <a:p>
                      <a:pPr algn="ctr"/>
                      <a:endParaRPr lang="zh-CN" altLang="en-US" sz="1400" dirty="0"/>
                    </a:p>
                  </a:txBody>
                  <a:tcPr marT="45728" marB="45728"/>
                </a:tc>
                <a:tc>
                  <a:txBody>
                    <a:bodyPr/>
                    <a:lstStyle/>
                    <a:p>
                      <a:pPr algn="ctr"/>
                      <a:r>
                        <a:rPr lang="zh-CN" altLang="en-US" sz="1400" b="1" dirty="0"/>
                        <a:t>经营性小计</a:t>
                      </a:r>
                    </a:p>
                  </a:txBody>
                  <a:tcPr marT="45728" marB="45728"/>
                </a:tc>
                <a:tc>
                  <a:txBody>
                    <a:bodyPr/>
                    <a:lstStyle/>
                    <a:p>
                      <a:pPr algn="ctr"/>
                      <a:r>
                        <a:rPr lang="en-US" altLang="zh-CN" sz="1400" b="1" dirty="0"/>
                        <a:t>-</a:t>
                      </a:r>
                      <a:endParaRPr lang="zh-CN" altLang="en-US" sz="1400" b="1" dirty="0"/>
                    </a:p>
                  </a:txBody>
                  <a:tcPr marT="45728" marB="45728"/>
                </a:tc>
                <a:tc>
                  <a:txBody>
                    <a:bodyPr/>
                    <a:lstStyle/>
                    <a:p>
                      <a:pPr algn="ctr"/>
                      <a:r>
                        <a:rPr lang="en-US" altLang="zh-CN" sz="1400" b="1" dirty="0"/>
                        <a:t>-</a:t>
                      </a:r>
                      <a:endParaRPr lang="zh-CN" altLang="en-US" sz="1400" b="1" dirty="0"/>
                    </a:p>
                  </a:txBody>
                  <a:tcPr marT="45728" marB="45728"/>
                </a:tc>
                <a:tc>
                  <a:txBody>
                    <a:bodyPr/>
                    <a:lstStyle/>
                    <a:p>
                      <a:pPr algn="ctr"/>
                      <a:r>
                        <a:rPr lang="en-US" altLang="zh-CN" sz="1400" b="1" dirty="0"/>
                        <a:t>397.47</a:t>
                      </a:r>
                      <a:endParaRPr lang="zh-CN" altLang="en-US" sz="1400" b="1" dirty="0"/>
                    </a:p>
                  </a:txBody>
                  <a:tcPr marT="45728" marB="45728"/>
                </a:tc>
                <a:tc>
                  <a:txBody>
                    <a:bodyPr/>
                    <a:lstStyle/>
                    <a:p>
                      <a:pPr algn="ctr"/>
                      <a:r>
                        <a:rPr lang="en-US" altLang="zh-CN" sz="1400" b="1" dirty="0"/>
                        <a:t>-</a:t>
                      </a:r>
                      <a:endParaRPr lang="zh-CN" altLang="en-US" sz="1400" b="1" dirty="0"/>
                    </a:p>
                  </a:txBody>
                  <a:tcPr marT="45728" marB="45728"/>
                </a:tc>
                <a:tc>
                  <a:txBody>
                    <a:bodyPr/>
                    <a:lstStyle/>
                    <a:p>
                      <a:pPr algn="ctr"/>
                      <a:r>
                        <a:rPr lang="en-US" altLang="zh-CN" sz="1400" dirty="0"/>
                        <a:t>-</a:t>
                      </a:r>
                      <a:endParaRPr lang="zh-CN" altLang="en-US" sz="1400" dirty="0"/>
                    </a:p>
                  </a:txBody>
                  <a:tcPr marT="45728" marB="45728"/>
                </a:tc>
                <a:extLst>
                  <a:ext uri="{0D108BD9-81ED-4DB2-BD59-A6C34878D82A}">
                    <a16:rowId xmlns:a16="http://schemas.microsoft.com/office/drawing/2014/main" val="10006"/>
                  </a:ext>
                </a:extLst>
              </a:tr>
            </a:tbl>
          </a:graphicData>
        </a:graphic>
      </p:graphicFrame>
      <p:sp>
        <p:nvSpPr>
          <p:cNvPr id="57420" name="文本框 4"/>
          <p:cNvSpPr/>
          <p:nvPr/>
        </p:nvSpPr>
        <p:spPr>
          <a:xfrm>
            <a:off x="8751888" y="6269038"/>
            <a:ext cx="3336925" cy="27622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r>
              <a:rPr lang="zh-CN" altLang="en-US" sz="1200" b="1" dirty="0">
                <a:solidFill>
                  <a:srgbClr val="000000"/>
                </a:solidFill>
                <a:latin typeface="Arial" panose="020B0604020202020204" pitchFamily="34" charset="0"/>
                <a:ea typeface="宋体" panose="02010600030101010101" pitchFamily="2" charset="-122"/>
                <a:sym typeface="微软雅黑" panose="020B0503020204020204" pitchFamily="34" charset="-122"/>
              </a:rPr>
              <a:t>注：资料综合自最新的评级报告和</a:t>
            </a:r>
            <a:r>
              <a:rPr lang="en-US" altLang="zh-CN" sz="1200" b="1" dirty="0">
                <a:solidFill>
                  <a:srgbClr val="000000"/>
                </a:solidFill>
                <a:latin typeface="Arial" panose="020B0604020202020204" pitchFamily="34" charset="0"/>
                <a:ea typeface="宋体" panose="02010600030101010101" pitchFamily="2" charset="-122"/>
                <a:sym typeface="微软雅黑" panose="020B0503020204020204" pitchFamily="34" charset="-122"/>
              </a:rPr>
              <a:t>WIND</a:t>
            </a:r>
            <a:r>
              <a:rPr lang="zh-CN" altLang="en-US" sz="1200" b="1" dirty="0">
                <a:solidFill>
                  <a:srgbClr val="000000"/>
                </a:solidFill>
                <a:latin typeface="Arial" panose="020B0604020202020204" pitchFamily="34" charset="0"/>
                <a:ea typeface="宋体" panose="02010600030101010101" pitchFamily="2" charset="-122"/>
                <a:sym typeface="微软雅黑" panose="020B0503020204020204" pitchFamily="34" charset="-122"/>
              </a:rPr>
              <a:t>数据</a:t>
            </a:r>
          </a:p>
        </p:txBody>
      </p:sp>
      <p:sp>
        <p:nvSpPr>
          <p:cNvPr id="57421" name="文本框 2"/>
          <p:cNvSpPr txBox="1"/>
          <p:nvPr/>
        </p:nvSpPr>
        <p:spPr>
          <a:xfrm>
            <a:off x="881063" y="5576153"/>
            <a:ext cx="10653597" cy="461665"/>
          </a:xfrm>
          <a:prstGeom prst="rect">
            <a:avLst/>
          </a:prstGeom>
          <a:noFill/>
          <a:ln w="9525">
            <a:noFill/>
          </a:ln>
        </p:spPr>
        <p:txBody>
          <a:bodyPr wrap="square">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r>
              <a:rPr lang="zh-CN" altLang="en-US" sz="1200" b="1" dirty="0">
                <a:latin typeface="Arial" panose="020B0604020202020204" pitchFamily="34" charset="0"/>
                <a:ea typeface="宋体" panose="02010600030101010101" pitchFamily="2" charset="-122"/>
              </a:rPr>
              <a:t>注：政府还贷公路的车辆通行费是国家行政事业性收费，要纳入国家财政专户管理；而经营性公路的车辆通行费则企业经营收费，由企业进行管理。经营性公路操作起来更容易。</a:t>
            </a:r>
          </a:p>
        </p:txBody>
      </p:sp>
      <p:sp>
        <p:nvSpPr>
          <p:cNvPr id="15" name="標題 4">
            <a:extLst>
              <a:ext uri="{FF2B5EF4-FFF2-40B4-BE49-F238E27FC236}">
                <a16:creationId xmlns:a16="http://schemas.microsoft.com/office/drawing/2014/main" id="{F98A26CA-AFE6-4DD6-AF62-A75BF83F5093}"/>
              </a:ext>
            </a:extLst>
          </p:cNvPr>
          <p:cNvSpPr>
            <a:spLocks noChangeArrowheads="1"/>
          </p:cNvSpPr>
          <p:nvPr/>
        </p:nvSpPr>
        <p:spPr bwMode="auto">
          <a:xfrm>
            <a:off x="598488" y="157163"/>
            <a:ext cx="8391525" cy="743986"/>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lvl="0" eaLnBrk="1" hangingPunct="1">
              <a:lnSpc>
                <a:spcPct val="150000"/>
              </a:lnSpc>
              <a:spcBef>
                <a:spcPct val="0"/>
              </a:spcBef>
              <a:buNone/>
              <a:defRPr/>
            </a:pPr>
            <a:r>
              <a:rPr kumimoji="0" lang="en-US" altLang="zh-CN" sz="3200" b="1" i="0" u="none" strike="noStrike" kern="1200" cap="none" spc="0" normalizeH="0" baseline="0" noProof="0" dirty="0">
                <a:ln>
                  <a:noFill/>
                </a:ln>
                <a:solidFill>
                  <a:srgbClr val="000000"/>
                </a:solidFill>
                <a:effectLst/>
                <a:uLnTx/>
                <a:uFillTx/>
                <a:latin typeface="+mn-ea"/>
                <a:ea typeface="+mn-ea"/>
                <a:cs typeface="+mn-cs"/>
                <a:sym typeface="Arial" panose="020B0604020202020204" pitchFamily="34" charset="0"/>
              </a:rPr>
              <a:t>2.1 </a:t>
            </a:r>
            <a:r>
              <a:rPr lang="zh-CN" altLang="en-US" b="1" dirty="0">
                <a:solidFill>
                  <a:srgbClr val="000000"/>
                </a:solidFill>
                <a:latin typeface="+mn-ea"/>
                <a:ea typeface="+mn-ea"/>
              </a:rPr>
              <a:t>湖南省高速公路集团有限公司（续）</a:t>
            </a:r>
          </a:p>
        </p:txBody>
      </p:sp>
    </p:spTree>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组合 1"/>
          <p:cNvGrpSpPr/>
          <p:nvPr/>
        </p:nvGrpSpPr>
        <p:grpSpPr>
          <a:xfrm>
            <a:off x="0" y="214313"/>
            <a:ext cx="577850" cy="658812"/>
            <a:chOff x="0" y="0"/>
            <a:chExt cx="577847" cy="659137"/>
          </a:xfrm>
        </p:grpSpPr>
        <p:sp>
          <p:nvSpPr>
            <p:cNvPr id="58465" name="矩形 3"/>
            <p:cNvSpPr/>
            <p:nvPr/>
          </p:nvSpPr>
          <p:spPr>
            <a:xfrm>
              <a:off x="0" y="0"/>
              <a:ext cx="495297" cy="659137"/>
            </a:xfrm>
            <a:prstGeom prst="rect">
              <a:avLst/>
            </a:prstGeom>
            <a:solidFill>
              <a:srgbClr val="C0000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58466" name="矩形 4"/>
            <p:cNvSpPr/>
            <p:nvPr/>
          </p:nvSpPr>
          <p:spPr>
            <a:xfrm>
              <a:off x="527047" y="0"/>
              <a:ext cx="50800" cy="659137"/>
            </a:xfrm>
            <a:prstGeom prst="rect">
              <a:avLst/>
            </a:prstGeom>
            <a:solidFill>
              <a:srgbClr val="80808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grpSp>
      <p:sp>
        <p:nvSpPr>
          <p:cNvPr id="58371" name="灯片编号占位符 1"/>
          <p:cNvSpPr>
            <a:spLocks noGrp="1"/>
          </p:cNvSpPr>
          <p:nvPr/>
        </p:nvSpPr>
        <p:spPr>
          <a:xfrm>
            <a:off x="11449050" y="6499225"/>
            <a:ext cx="639763" cy="365125"/>
          </a:xfrm>
          <a:prstGeom prst="rect">
            <a:avLst/>
          </a:prstGeom>
          <a:noFill/>
          <a:ln w="9525">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r" defTabSz="914400" eaLnBrk="1" hangingPunct="1">
              <a:spcBef>
                <a:spcPct val="0"/>
              </a:spcBef>
              <a:buFontTx/>
              <a:buNone/>
            </a:pPr>
            <a:fld id="{9A0DB2DC-4C9A-4742-B13C-FB6460FD3503}" type="slidenum">
              <a:rPr lang="zh-CN" altLang="zh-CN" sz="1400" b="1" dirty="0">
                <a:solidFill>
                  <a:srgbClr val="FFFFFF"/>
                </a:solidFill>
                <a:latin typeface="仿宋" panose="02010609060101010101" pitchFamily="49" charset="-122"/>
                <a:ea typeface="仿宋" panose="02010609060101010101" pitchFamily="49" charset="-122"/>
              </a:rPr>
              <a:t>49</a:t>
            </a:fld>
            <a:endParaRPr lang="zh-CN" altLang="zh-CN" sz="1400" b="1" dirty="0">
              <a:solidFill>
                <a:srgbClr val="FFFFFF"/>
              </a:solidFill>
              <a:latin typeface="仿宋" panose="02010609060101010101" pitchFamily="49" charset="-122"/>
              <a:ea typeface="仿宋" panose="02010609060101010101" pitchFamily="49" charset="-122"/>
            </a:endParaRPr>
          </a:p>
        </p:txBody>
      </p:sp>
      <p:sp>
        <p:nvSpPr>
          <p:cNvPr id="58372" name="矩形 2"/>
          <p:cNvSpPr/>
          <p:nvPr/>
        </p:nvSpPr>
        <p:spPr>
          <a:xfrm>
            <a:off x="598488" y="912813"/>
            <a:ext cx="184150" cy="400050"/>
          </a:xfrm>
          <a:prstGeom prst="rect">
            <a:avLst/>
          </a:prstGeom>
          <a:noFill/>
          <a:ln w="9525">
            <a:noFill/>
          </a:ln>
        </p:spPr>
        <p:txBody>
          <a:bodyPr wrap="none">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endParaRPr lang="zh-CN" altLang="en-US" sz="2000" b="1" dirty="0">
              <a:solidFill>
                <a:srgbClr val="000000"/>
              </a:solidFill>
              <a:latin typeface="微软雅黑" panose="020B0503020204020204" pitchFamily="34" charset="-122"/>
              <a:sym typeface="微软雅黑" panose="020B0503020204020204" pitchFamily="34" charset="-122"/>
            </a:endParaRPr>
          </a:p>
        </p:txBody>
      </p:sp>
      <p:graphicFrame>
        <p:nvGraphicFramePr>
          <p:cNvPr id="16" name="表格 16"/>
          <p:cNvGraphicFramePr>
            <a:graphicFrameLocks noGrp="1"/>
          </p:cNvGraphicFramePr>
          <p:nvPr>
            <p:extLst>
              <p:ext uri="{D42A27DB-BD31-4B8C-83A1-F6EECF244321}">
                <p14:modId xmlns:p14="http://schemas.microsoft.com/office/powerpoint/2010/main" val="1501528560"/>
              </p:ext>
            </p:extLst>
          </p:nvPr>
        </p:nvGraphicFramePr>
        <p:xfrm>
          <a:off x="431799" y="1281529"/>
          <a:ext cx="11328401" cy="4784726"/>
        </p:xfrm>
        <a:graphic>
          <a:graphicData uri="http://schemas.openxmlformats.org/drawingml/2006/table">
            <a:tbl>
              <a:tblPr firstRow="1" bandRow="1">
                <a:tableStyleId>{21E4AEA4-8DFA-4A89-87EB-49C32662AFE0}</a:tableStyleId>
              </a:tblPr>
              <a:tblGrid>
                <a:gridCol w="710325">
                  <a:extLst>
                    <a:ext uri="{9D8B030D-6E8A-4147-A177-3AD203B41FA5}">
                      <a16:colId xmlns:a16="http://schemas.microsoft.com/office/drawing/2014/main" val="20000"/>
                    </a:ext>
                  </a:extLst>
                </a:gridCol>
                <a:gridCol w="888422">
                  <a:extLst>
                    <a:ext uri="{9D8B030D-6E8A-4147-A177-3AD203B41FA5}">
                      <a16:colId xmlns:a16="http://schemas.microsoft.com/office/drawing/2014/main" val="20001"/>
                    </a:ext>
                  </a:extLst>
                </a:gridCol>
                <a:gridCol w="4272393">
                  <a:extLst>
                    <a:ext uri="{9D8B030D-6E8A-4147-A177-3AD203B41FA5}">
                      <a16:colId xmlns:a16="http://schemas.microsoft.com/office/drawing/2014/main" val="20002"/>
                    </a:ext>
                  </a:extLst>
                </a:gridCol>
                <a:gridCol w="1170124">
                  <a:extLst>
                    <a:ext uri="{9D8B030D-6E8A-4147-A177-3AD203B41FA5}">
                      <a16:colId xmlns:a16="http://schemas.microsoft.com/office/drawing/2014/main" val="20003"/>
                    </a:ext>
                  </a:extLst>
                </a:gridCol>
                <a:gridCol w="852457">
                  <a:extLst>
                    <a:ext uri="{9D8B030D-6E8A-4147-A177-3AD203B41FA5}">
                      <a16:colId xmlns:a16="http://schemas.microsoft.com/office/drawing/2014/main" val="20004"/>
                    </a:ext>
                  </a:extLst>
                </a:gridCol>
                <a:gridCol w="2071914">
                  <a:extLst>
                    <a:ext uri="{9D8B030D-6E8A-4147-A177-3AD203B41FA5}">
                      <a16:colId xmlns:a16="http://schemas.microsoft.com/office/drawing/2014/main" val="20005"/>
                    </a:ext>
                  </a:extLst>
                </a:gridCol>
                <a:gridCol w="1362766">
                  <a:extLst>
                    <a:ext uri="{9D8B030D-6E8A-4147-A177-3AD203B41FA5}">
                      <a16:colId xmlns:a16="http://schemas.microsoft.com/office/drawing/2014/main" val="20006"/>
                    </a:ext>
                  </a:extLst>
                </a:gridCol>
              </a:tblGrid>
              <a:tr h="375126">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zh-CN" altLang="en-US" sz="1200" u="none" strike="noStrike" cap="none" normalizeH="0" baseline="0" dirty="0">
                          <a:ln>
                            <a:noFill/>
                          </a:ln>
                          <a:effectLst/>
                          <a:sym typeface="宋体" panose="02010600030101010101" pitchFamily="2" charset="-122"/>
                        </a:rPr>
                        <a:t>序号</a:t>
                      </a:r>
                      <a:endParaRPr kumimoji="0" lang="zh-CN" altLang="zh-CN" sz="1200" b="1" i="1" u="none" strike="noStrike" cap="none" normalizeH="0" baseline="0" dirty="0">
                        <a:ln>
                          <a:noFill/>
                        </a:ln>
                        <a:solidFill>
                          <a:schemeClr val="bg1"/>
                        </a:solidFill>
                        <a:effectLst/>
                        <a:latin typeface="+mn-ea"/>
                        <a:ea typeface="+mn-ea"/>
                        <a:sym typeface="宋体" panose="02010600030101010101" pitchFamily="2" charset="-122"/>
                      </a:endParaRPr>
                    </a:p>
                  </a:txBody>
                  <a:tcPr marL="6349" marR="6349" marT="6348" marB="0" anchor="ctr" horzOverflow="overflow"/>
                </a:tc>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zh-CN" altLang="en-US" sz="1200" u="none" strike="noStrike" cap="none" normalizeH="0" baseline="0" dirty="0">
                          <a:ln>
                            <a:noFill/>
                          </a:ln>
                          <a:effectLst/>
                          <a:sym typeface="宋体" panose="02010600030101010101" pitchFamily="2" charset="-122"/>
                        </a:rPr>
                        <a:t>资产类型</a:t>
                      </a:r>
                      <a:endParaRPr kumimoji="0" lang="zh-CN" altLang="zh-CN" sz="1200" b="1" i="1" u="none" strike="noStrike" cap="none" normalizeH="0" baseline="0" dirty="0">
                        <a:ln>
                          <a:noFill/>
                        </a:ln>
                        <a:solidFill>
                          <a:schemeClr val="bg1"/>
                        </a:solidFill>
                        <a:effectLst/>
                        <a:latin typeface="+mn-ea"/>
                        <a:ea typeface="+mn-ea"/>
                        <a:sym typeface="宋体" panose="02010600030101010101" pitchFamily="2" charset="-122"/>
                      </a:endParaRPr>
                    </a:p>
                  </a:txBody>
                  <a:tcPr marL="6349" marR="6349" marT="6348" marB="0" anchor="ctr" horzOverflow="overflow"/>
                </a:tc>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b" latinLnBrk="0" hangingPunct="1">
                        <a:lnSpc>
                          <a:spcPct val="100000"/>
                        </a:lnSpc>
                        <a:spcBef>
                          <a:spcPct val="0"/>
                        </a:spcBef>
                        <a:spcAft>
                          <a:spcPct val="0"/>
                        </a:spcAft>
                        <a:buClrTx/>
                        <a:buSzTx/>
                        <a:buFontTx/>
                        <a:buNone/>
                      </a:pPr>
                      <a:r>
                        <a:rPr kumimoji="0" lang="zh-CN" altLang="zh-CN" sz="1200" u="none" strike="noStrike" cap="none" normalizeH="0" baseline="0" dirty="0">
                          <a:ln>
                            <a:noFill/>
                          </a:ln>
                          <a:effectLst/>
                          <a:sym typeface="Arial" panose="020B0604020202020204" pitchFamily="34" charset="0"/>
                        </a:rPr>
                        <a:t>产品全称</a:t>
                      </a:r>
                      <a:endParaRPr kumimoji="0" lang="zh-CN" altLang="zh-CN" sz="1200" b="1" i="1" u="none" strike="noStrike" cap="none" normalizeH="0" baseline="0" dirty="0">
                        <a:ln>
                          <a:noFill/>
                        </a:ln>
                        <a:solidFill>
                          <a:schemeClr val="bg1"/>
                        </a:solidFill>
                        <a:effectLst/>
                        <a:latin typeface="+mn-ea"/>
                        <a:ea typeface="+mn-ea"/>
                        <a:sym typeface="宋体" panose="02010600030101010101" pitchFamily="2" charset="-122"/>
                      </a:endParaRPr>
                    </a:p>
                  </a:txBody>
                  <a:tcPr marL="6349" marR="6349" marT="6348" marB="0" anchor="ctr" horzOverflow="overflow"/>
                </a:tc>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b" latinLnBrk="0" hangingPunct="1">
                        <a:lnSpc>
                          <a:spcPct val="100000"/>
                        </a:lnSpc>
                        <a:spcBef>
                          <a:spcPct val="0"/>
                        </a:spcBef>
                        <a:spcAft>
                          <a:spcPct val="0"/>
                        </a:spcAft>
                        <a:buClrTx/>
                        <a:buSzTx/>
                        <a:buFontTx/>
                        <a:buNone/>
                      </a:pPr>
                      <a:r>
                        <a:rPr kumimoji="0" lang="zh-CN" altLang="zh-CN" sz="1200" u="none" strike="noStrike" cap="none" normalizeH="0" baseline="0" dirty="0">
                          <a:ln>
                            <a:noFill/>
                          </a:ln>
                          <a:effectLst/>
                          <a:sym typeface="Arial" panose="020B0604020202020204" pitchFamily="34" charset="0"/>
                        </a:rPr>
                        <a:t>发行日期</a:t>
                      </a:r>
                      <a:endParaRPr kumimoji="0" lang="zh-CN" altLang="zh-CN" sz="1200" b="1" i="1" u="none" strike="noStrike" cap="none" normalizeH="0" baseline="0" dirty="0">
                        <a:ln>
                          <a:noFill/>
                        </a:ln>
                        <a:solidFill>
                          <a:schemeClr val="bg1"/>
                        </a:solidFill>
                        <a:effectLst/>
                        <a:latin typeface="+mn-ea"/>
                        <a:ea typeface="+mn-ea"/>
                        <a:sym typeface="宋体" panose="02010600030101010101" pitchFamily="2" charset="-122"/>
                      </a:endParaRPr>
                    </a:p>
                  </a:txBody>
                  <a:tcPr marL="6349" marR="6349" marT="6348" marB="0" anchor="ctr" horzOverflow="overflow"/>
                </a:tc>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b" latinLnBrk="0" hangingPunct="1">
                        <a:lnSpc>
                          <a:spcPct val="100000"/>
                        </a:lnSpc>
                        <a:spcBef>
                          <a:spcPct val="0"/>
                        </a:spcBef>
                        <a:spcAft>
                          <a:spcPct val="0"/>
                        </a:spcAft>
                        <a:buClrTx/>
                        <a:buSzTx/>
                        <a:buFontTx/>
                        <a:buNone/>
                      </a:pPr>
                      <a:r>
                        <a:rPr kumimoji="0" lang="zh-CN" altLang="zh-CN" sz="1200" u="none" strike="noStrike" cap="none" normalizeH="0" baseline="0" dirty="0">
                          <a:ln>
                            <a:noFill/>
                          </a:ln>
                          <a:effectLst/>
                          <a:sym typeface="Arial" panose="020B0604020202020204" pitchFamily="34" charset="0"/>
                        </a:rPr>
                        <a:t>规模（亿）</a:t>
                      </a:r>
                      <a:endParaRPr kumimoji="0" lang="zh-CN" altLang="zh-CN" sz="1200" b="1" i="1" u="none" strike="noStrike" cap="none" normalizeH="0" baseline="0" dirty="0">
                        <a:ln>
                          <a:noFill/>
                        </a:ln>
                        <a:solidFill>
                          <a:schemeClr val="bg1"/>
                        </a:solidFill>
                        <a:effectLst/>
                        <a:latin typeface="+mn-ea"/>
                        <a:ea typeface="+mn-ea"/>
                        <a:sym typeface="宋体" panose="02010600030101010101" pitchFamily="2" charset="-122"/>
                      </a:endParaRPr>
                    </a:p>
                  </a:txBody>
                  <a:tcPr marL="6349" marR="6349" marT="6348" marB="0" anchor="ctr" horzOverflow="overflow"/>
                </a:tc>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b" latinLnBrk="0" hangingPunct="1">
                        <a:lnSpc>
                          <a:spcPct val="100000"/>
                        </a:lnSpc>
                        <a:spcBef>
                          <a:spcPct val="0"/>
                        </a:spcBef>
                        <a:spcAft>
                          <a:spcPct val="0"/>
                        </a:spcAft>
                        <a:buClrTx/>
                        <a:buSzTx/>
                        <a:buFontTx/>
                        <a:buNone/>
                      </a:pPr>
                      <a:r>
                        <a:rPr kumimoji="0" lang="zh-CN" altLang="zh-CN" sz="1200" u="none" strike="noStrike" cap="none" normalizeH="0" baseline="0" dirty="0">
                          <a:ln>
                            <a:noFill/>
                          </a:ln>
                          <a:effectLst/>
                          <a:sym typeface="Arial" panose="020B0604020202020204" pitchFamily="34" charset="0"/>
                        </a:rPr>
                        <a:t>发行主体</a:t>
                      </a:r>
                      <a:endParaRPr kumimoji="0" lang="zh-CN" altLang="zh-CN" sz="1200" b="1" i="1" u="none" strike="noStrike" cap="none" normalizeH="0" baseline="0" dirty="0">
                        <a:ln>
                          <a:noFill/>
                        </a:ln>
                        <a:solidFill>
                          <a:schemeClr val="bg1"/>
                        </a:solidFill>
                        <a:effectLst/>
                        <a:latin typeface="+mn-ea"/>
                        <a:ea typeface="+mn-ea"/>
                        <a:sym typeface="宋体" panose="02010600030101010101" pitchFamily="2" charset="-122"/>
                      </a:endParaRPr>
                    </a:p>
                  </a:txBody>
                  <a:tcPr marL="6349" marR="6349" marT="6348" marB="0" anchor="ctr" horzOverflow="overflow"/>
                </a:tc>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zh-CN" altLang="en-US" sz="1200" u="none" strike="noStrike" cap="none" normalizeH="0" baseline="0" dirty="0">
                          <a:ln>
                            <a:noFill/>
                          </a:ln>
                          <a:effectLst/>
                          <a:sym typeface="宋体" panose="02010600030101010101" pitchFamily="2" charset="-122"/>
                        </a:rPr>
                        <a:t>备注</a:t>
                      </a:r>
                      <a:endParaRPr kumimoji="0" lang="zh-CN" altLang="zh-CN" sz="1200" b="1" i="1" u="none" strike="noStrike" cap="none" normalizeH="0" baseline="0" dirty="0">
                        <a:ln>
                          <a:noFill/>
                        </a:ln>
                        <a:solidFill>
                          <a:schemeClr val="bg1"/>
                        </a:solidFill>
                        <a:effectLst/>
                        <a:latin typeface="+mn-ea"/>
                        <a:ea typeface="+mn-ea"/>
                        <a:sym typeface="宋体" panose="02010600030101010101" pitchFamily="2" charset="-122"/>
                      </a:endParaRPr>
                    </a:p>
                  </a:txBody>
                  <a:tcPr marL="6349" marR="6349" marT="6348" marB="0" anchor="ctr" horzOverflow="overflow"/>
                </a:tc>
                <a:extLst>
                  <a:ext uri="{0D108BD9-81ED-4DB2-BD59-A6C34878D82A}">
                    <a16:rowId xmlns:a16="http://schemas.microsoft.com/office/drawing/2014/main" val="10000"/>
                  </a:ext>
                </a:extLst>
              </a:tr>
              <a:tr h="399899">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en-US" altLang="zh-CN" sz="1200" u="none" strike="noStrike" cap="none" normalizeH="0" baseline="0" dirty="0">
                          <a:ln>
                            <a:noFill/>
                          </a:ln>
                          <a:effectLst/>
                          <a:sym typeface="Arial" panose="020B0604020202020204" pitchFamily="34" charset="0"/>
                        </a:rPr>
                        <a:t>1</a:t>
                      </a:r>
                      <a:endParaRPr kumimoji="0" lang="zh-CN" altLang="en-US" sz="1200" b="0" i="0" u="none" strike="noStrike" cap="none" normalizeH="0" baseline="0" dirty="0">
                        <a:ln>
                          <a:noFill/>
                        </a:ln>
                        <a:solidFill>
                          <a:schemeClr val="tx1"/>
                        </a:solidFill>
                        <a:effectLst/>
                        <a:latin typeface="+mn-ea"/>
                        <a:ea typeface="+mn-ea"/>
                        <a:sym typeface="Arial" panose="020B0604020202020204" pitchFamily="34" charset="0"/>
                      </a:endParaRPr>
                    </a:p>
                  </a:txBody>
                  <a:tcPr marL="6349" marR="6349" marT="6348" marB="0" anchor="ctr" horzOverflow="overflow"/>
                </a:tc>
                <a:tc rowSpan="3">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zh-CN" altLang="en-US" sz="1200" u="none" strike="noStrike" cap="none" normalizeH="0" baseline="0" dirty="0">
                          <a:ln>
                            <a:noFill/>
                          </a:ln>
                          <a:effectLst/>
                          <a:sym typeface="Arial" panose="020B0604020202020204" pitchFamily="34" charset="0"/>
                        </a:rPr>
                        <a:t>高速公路</a:t>
                      </a:r>
                      <a:endParaRPr kumimoji="0" lang="zh-CN" altLang="en-US" sz="1200" b="0" i="0" u="none" strike="noStrike" cap="none" normalizeH="0" baseline="0" dirty="0">
                        <a:ln>
                          <a:noFill/>
                        </a:ln>
                        <a:solidFill>
                          <a:schemeClr val="tx1"/>
                        </a:solidFill>
                        <a:effectLst/>
                        <a:latin typeface="+mn-ea"/>
                        <a:ea typeface="+mn-ea"/>
                        <a:sym typeface="Arial" panose="020B0604020202020204" pitchFamily="34" charset="0"/>
                      </a:endParaRPr>
                    </a:p>
                  </a:txBody>
                  <a:tcPr marL="6349" marR="6349" marT="6348" marB="0" anchor="ctr" horzOverflow="overflow"/>
                </a:tc>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b" latinLnBrk="0" hangingPunct="1">
                        <a:lnSpc>
                          <a:spcPct val="100000"/>
                        </a:lnSpc>
                        <a:spcBef>
                          <a:spcPct val="0"/>
                        </a:spcBef>
                        <a:spcAft>
                          <a:spcPct val="0"/>
                        </a:spcAft>
                        <a:buClrTx/>
                        <a:buSzTx/>
                        <a:buFontTx/>
                        <a:buNone/>
                      </a:pPr>
                      <a:r>
                        <a:rPr kumimoji="0" lang="zh-CN" altLang="en-US" sz="1200" u="none" strike="noStrike" cap="none" normalizeH="0" baseline="0" dirty="0">
                          <a:ln>
                            <a:noFill/>
                          </a:ln>
                          <a:effectLst/>
                          <a:sym typeface="Arial" panose="020B0604020202020204" pitchFamily="34" charset="0"/>
                        </a:rPr>
                        <a:t>华泰</a:t>
                      </a:r>
                      <a:r>
                        <a:rPr kumimoji="0" lang="en-US" altLang="zh-CN" sz="1200" u="none" strike="noStrike" cap="none" normalizeH="0" baseline="0" dirty="0">
                          <a:ln>
                            <a:noFill/>
                          </a:ln>
                          <a:effectLst/>
                          <a:sym typeface="Arial" panose="020B0604020202020204" pitchFamily="34" charset="0"/>
                        </a:rPr>
                        <a:t>-</a:t>
                      </a:r>
                      <a:r>
                        <a:rPr kumimoji="0" lang="zh-CN" altLang="en-US" sz="1200" u="none" strike="noStrike" cap="none" normalizeH="0" baseline="0" dirty="0">
                          <a:ln>
                            <a:noFill/>
                          </a:ln>
                          <a:effectLst/>
                          <a:sym typeface="Arial" panose="020B0604020202020204" pitchFamily="34" charset="0"/>
                        </a:rPr>
                        <a:t>四川高速隆纳高速公路资产支持专项计划</a:t>
                      </a:r>
                      <a:endParaRPr kumimoji="0" lang="zh-CN" altLang="en-US" sz="1200" b="0" i="0" u="none" strike="noStrike" cap="none" normalizeH="0" baseline="0" dirty="0">
                        <a:ln>
                          <a:noFill/>
                        </a:ln>
                        <a:solidFill>
                          <a:schemeClr val="tx1"/>
                        </a:solidFill>
                        <a:effectLst/>
                        <a:latin typeface="+mn-ea"/>
                        <a:ea typeface="+mn-ea"/>
                        <a:sym typeface="Arial" panose="020B0604020202020204" pitchFamily="34" charset="0"/>
                      </a:endParaRPr>
                    </a:p>
                  </a:txBody>
                  <a:tcPr marL="6349" marR="6349" marT="6348" marB="0" anchor="ctr" horzOverflow="overflow"/>
                </a:tc>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b"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Arial" panose="020B0604020202020204" pitchFamily="34" charset="0"/>
                        </a:rPr>
                        <a:t>2019-12-26</a:t>
                      </a:r>
                      <a:endParaRPr kumimoji="0" lang="zh-CN" altLang="en-US" sz="1200" b="0" i="0" u="none" strike="noStrike" cap="none" normalizeH="0" baseline="0">
                        <a:ln>
                          <a:noFill/>
                        </a:ln>
                        <a:solidFill>
                          <a:schemeClr val="tx1"/>
                        </a:solidFill>
                        <a:effectLst/>
                        <a:latin typeface="+mn-ea"/>
                        <a:ea typeface="+mn-ea"/>
                        <a:sym typeface="Arial" panose="020B0604020202020204" pitchFamily="34" charset="0"/>
                      </a:endParaRPr>
                    </a:p>
                  </a:txBody>
                  <a:tcPr marL="6349" marR="6349" marT="6348" marB="0" anchor="ctr" horzOverflow="overflow"/>
                </a:tc>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b" latinLnBrk="0" hangingPunct="1">
                        <a:lnSpc>
                          <a:spcPct val="100000"/>
                        </a:lnSpc>
                        <a:spcBef>
                          <a:spcPct val="0"/>
                        </a:spcBef>
                        <a:spcAft>
                          <a:spcPct val="0"/>
                        </a:spcAft>
                        <a:buClrTx/>
                        <a:buSzTx/>
                        <a:buFontTx/>
                        <a:buNone/>
                      </a:pPr>
                      <a:r>
                        <a:rPr kumimoji="0" lang="en-US" altLang="zh-CN" sz="1200" u="none" strike="noStrike" cap="none" normalizeH="0" baseline="0" dirty="0">
                          <a:ln>
                            <a:noFill/>
                          </a:ln>
                          <a:effectLst/>
                          <a:sym typeface="Arial" panose="020B0604020202020204" pitchFamily="34" charset="0"/>
                        </a:rPr>
                        <a:t>19.77 </a:t>
                      </a:r>
                      <a:endParaRPr kumimoji="0" lang="zh-CN" altLang="en-US" sz="1200" b="0" i="0" u="none" strike="noStrike" cap="none" normalizeH="0" baseline="0" dirty="0">
                        <a:ln>
                          <a:noFill/>
                        </a:ln>
                        <a:solidFill>
                          <a:schemeClr val="tx1"/>
                        </a:solidFill>
                        <a:effectLst/>
                        <a:latin typeface="+mn-ea"/>
                        <a:ea typeface="+mn-ea"/>
                        <a:sym typeface="Arial" panose="020B0604020202020204" pitchFamily="34" charset="0"/>
                      </a:endParaRPr>
                    </a:p>
                  </a:txBody>
                  <a:tcPr marL="6349" marR="6349" marT="6348" marB="0" anchor="ctr" horzOverflow="overflow"/>
                </a:tc>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b" latinLnBrk="0" hangingPunct="1">
                        <a:lnSpc>
                          <a:spcPct val="100000"/>
                        </a:lnSpc>
                        <a:spcBef>
                          <a:spcPct val="0"/>
                        </a:spcBef>
                        <a:spcAft>
                          <a:spcPct val="0"/>
                        </a:spcAft>
                        <a:buClrTx/>
                        <a:buSzTx/>
                        <a:buFontTx/>
                        <a:buNone/>
                      </a:pPr>
                      <a:r>
                        <a:rPr kumimoji="0" lang="zh-CN" altLang="zh-CN" sz="1200" u="none" strike="noStrike" cap="none" normalizeH="0" baseline="0">
                          <a:ln>
                            <a:noFill/>
                          </a:ln>
                          <a:effectLst/>
                          <a:sym typeface="Arial" panose="020B0604020202020204" pitchFamily="34" charset="0"/>
                        </a:rPr>
                        <a:t>四川高速公路建设开发集团有限公司</a:t>
                      </a:r>
                      <a:endParaRPr kumimoji="0" lang="zh-CN" altLang="zh-CN" sz="1200" b="0" i="0" u="none" strike="noStrike" cap="none" normalizeH="0" baseline="0">
                        <a:ln>
                          <a:noFill/>
                        </a:ln>
                        <a:solidFill>
                          <a:schemeClr val="tx1"/>
                        </a:solidFill>
                        <a:effectLst/>
                        <a:latin typeface="+mn-ea"/>
                        <a:ea typeface="+mn-ea"/>
                        <a:sym typeface="Arial" panose="020B0604020202020204" pitchFamily="34" charset="0"/>
                      </a:endParaRPr>
                    </a:p>
                  </a:txBody>
                  <a:tcPr marL="6349" marR="6349" marT="6348" marB="0" anchor="ctr" horzOverflow="overflow"/>
                </a:tc>
                <a:tc>
                  <a:txBody>
                    <a:bodyPr/>
                    <a:lstStyle/>
                    <a:p>
                      <a:pPr marL="0" marR="0" lvl="0" indent="0" algn="ctr" defTabSz="0" rtl="0" eaLnBrk="1" fontAlgn="b" latinLnBrk="0" hangingPunct="1">
                        <a:lnSpc>
                          <a:spcPct val="100000"/>
                        </a:lnSpc>
                        <a:spcBef>
                          <a:spcPct val="0"/>
                        </a:spcBef>
                        <a:spcAft>
                          <a:spcPct val="0"/>
                        </a:spcAft>
                        <a:buClrTx/>
                        <a:buSzTx/>
                        <a:buFontTx/>
                        <a:buNone/>
                      </a:pPr>
                      <a:endParaRPr kumimoji="0" lang="zh-CN" altLang="zh-CN" sz="1200" b="0" i="0" u="none" strike="noStrike" cap="none" normalizeH="0" baseline="0">
                        <a:ln>
                          <a:noFill/>
                        </a:ln>
                        <a:solidFill>
                          <a:schemeClr val="tx1"/>
                        </a:solidFill>
                        <a:effectLst/>
                        <a:latin typeface="+mn-ea"/>
                        <a:ea typeface="+mn-ea"/>
                        <a:sym typeface="Arial" panose="020B0604020202020204" pitchFamily="34" charset="0"/>
                      </a:endParaRPr>
                    </a:p>
                  </a:txBody>
                  <a:tcPr marL="6349" marR="6349" marT="6348" marB="0" anchor="ctr" horzOverflow="overflow"/>
                </a:tc>
                <a:extLst>
                  <a:ext uri="{0D108BD9-81ED-4DB2-BD59-A6C34878D82A}">
                    <a16:rowId xmlns:a16="http://schemas.microsoft.com/office/drawing/2014/main" val="10001"/>
                  </a:ext>
                </a:extLst>
              </a:tr>
              <a:tr h="399899">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en-US" altLang="zh-CN" sz="1200" u="none" strike="noStrike" cap="none" normalizeH="0" baseline="0" dirty="0">
                          <a:ln>
                            <a:noFill/>
                          </a:ln>
                          <a:effectLst/>
                          <a:sym typeface="Arial" panose="020B0604020202020204" pitchFamily="34" charset="0"/>
                        </a:rPr>
                        <a:t>2</a:t>
                      </a:r>
                      <a:endParaRPr kumimoji="0" lang="zh-CN" altLang="en-US" sz="1200" b="0" i="0" u="none" strike="noStrike" cap="none" normalizeH="0" baseline="0" dirty="0">
                        <a:ln>
                          <a:noFill/>
                        </a:ln>
                        <a:solidFill>
                          <a:schemeClr val="tx1"/>
                        </a:solidFill>
                        <a:effectLst/>
                        <a:latin typeface="+mn-ea"/>
                        <a:ea typeface="+mn-ea"/>
                        <a:sym typeface="Arial" panose="020B0604020202020204" pitchFamily="34" charset="0"/>
                      </a:endParaRPr>
                    </a:p>
                  </a:txBody>
                  <a:tcPr marL="6349" marR="6349" marT="6348" marB="0" anchor="ctr" horzOverflow="overflow"/>
                </a:tc>
                <a:tc vMerge="1">
                  <a:txBody>
                    <a:bodyPr/>
                    <a:lstStyle/>
                    <a:p>
                      <a:endParaRPr lang="zh-CN"/>
                    </a:p>
                  </a:txBody>
                  <a:tcPr marL="6350" marR="6350" marT="6350" marB="0" anchor="ctr" horzOverflow="overflow">
                    <a:lnL>
                      <a:noFill/>
                    </a:lnL>
                    <a:lnR>
                      <a:noFill/>
                    </a:lnR>
                    <a:lnT>
                      <a:noFill/>
                    </a:lnT>
                    <a:lnB>
                      <a:noFill/>
                    </a:lnB>
                    <a:lnTlToBr>
                      <a:noFill/>
                    </a:lnTlToBr>
                    <a:lnBlToTr>
                      <a:noFill/>
                    </a:lnBlToTr>
                    <a:solidFill>
                      <a:srgbClr val="E8D0D0"/>
                    </a:solidFill>
                  </a:tcPr>
                </a:tc>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b" latinLnBrk="0" hangingPunct="1">
                        <a:lnSpc>
                          <a:spcPct val="100000"/>
                        </a:lnSpc>
                        <a:spcBef>
                          <a:spcPct val="0"/>
                        </a:spcBef>
                        <a:spcAft>
                          <a:spcPct val="0"/>
                        </a:spcAft>
                        <a:buClrTx/>
                        <a:buSzTx/>
                        <a:buFontTx/>
                        <a:buNone/>
                      </a:pPr>
                      <a:r>
                        <a:rPr kumimoji="0" lang="zh-CN" altLang="en-US" sz="1200" u="none" strike="noStrike" cap="none" normalizeH="0" baseline="0" dirty="0">
                          <a:ln>
                            <a:noFill/>
                          </a:ln>
                          <a:effectLst/>
                          <a:sym typeface="Arial" panose="020B0604020202020204" pitchFamily="34" charset="0"/>
                        </a:rPr>
                        <a:t>中联基金</a:t>
                      </a:r>
                      <a:r>
                        <a:rPr kumimoji="0" lang="en-US" altLang="zh-CN" sz="1200" u="none" strike="noStrike" cap="none" normalizeH="0" baseline="0" dirty="0">
                          <a:ln>
                            <a:noFill/>
                          </a:ln>
                          <a:effectLst/>
                          <a:sym typeface="Arial" panose="020B0604020202020204" pitchFamily="34" charset="0"/>
                        </a:rPr>
                        <a:t>-</a:t>
                      </a:r>
                      <a:r>
                        <a:rPr kumimoji="0" lang="zh-CN" altLang="en-US" sz="1200" u="none" strike="noStrike" cap="none" normalizeH="0" baseline="0" dirty="0">
                          <a:ln>
                            <a:noFill/>
                          </a:ln>
                          <a:effectLst/>
                          <a:sym typeface="Arial" panose="020B0604020202020204" pitchFamily="34" charset="0"/>
                        </a:rPr>
                        <a:t>浙商资管</a:t>
                      </a:r>
                      <a:r>
                        <a:rPr kumimoji="0" lang="en-US" altLang="zh-CN" sz="1200" u="none" strike="noStrike" cap="none" normalizeH="0" baseline="0" dirty="0">
                          <a:ln>
                            <a:noFill/>
                          </a:ln>
                          <a:effectLst/>
                          <a:sym typeface="Arial" panose="020B0604020202020204" pitchFamily="34" charset="0"/>
                        </a:rPr>
                        <a:t>-</a:t>
                      </a:r>
                      <a:r>
                        <a:rPr kumimoji="0" lang="zh-CN" altLang="en-US" sz="1200" u="none" strike="noStrike" cap="none" normalizeH="0" baseline="0" dirty="0">
                          <a:ln>
                            <a:noFill/>
                          </a:ln>
                          <a:effectLst/>
                          <a:sym typeface="Arial" panose="020B0604020202020204" pitchFamily="34" charset="0"/>
                        </a:rPr>
                        <a:t>沪杭甬徽杭高速资产支持专项计划</a:t>
                      </a:r>
                      <a:endParaRPr kumimoji="0" lang="zh-CN" altLang="en-US" sz="1200" b="0" i="0" u="none" strike="noStrike" cap="none" normalizeH="0" baseline="0" dirty="0">
                        <a:ln>
                          <a:noFill/>
                        </a:ln>
                        <a:solidFill>
                          <a:schemeClr val="tx1"/>
                        </a:solidFill>
                        <a:effectLst/>
                        <a:latin typeface="+mn-ea"/>
                        <a:ea typeface="+mn-ea"/>
                        <a:sym typeface="Arial" panose="020B0604020202020204" pitchFamily="34" charset="0"/>
                      </a:endParaRPr>
                    </a:p>
                  </a:txBody>
                  <a:tcPr marL="6349" marR="6349" marT="6348" marB="0" anchor="ctr" horzOverflow="overflow"/>
                </a:tc>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b" latinLnBrk="0" hangingPunct="1">
                        <a:lnSpc>
                          <a:spcPct val="100000"/>
                        </a:lnSpc>
                        <a:spcBef>
                          <a:spcPct val="0"/>
                        </a:spcBef>
                        <a:spcAft>
                          <a:spcPct val="0"/>
                        </a:spcAft>
                        <a:buClrTx/>
                        <a:buSzTx/>
                        <a:buFontTx/>
                        <a:buNone/>
                      </a:pPr>
                      <a:r>
                        <a:rPr kumimoji="0" lang="en-US" altLang="zh-CN" sz="1200" u="none" strike="noStrike" cap="none" normalizeH="0" baseline="0" dirty="0">
                          <a:ln>
                            <a:noFill/>
                          </a:ln>
                          <a:effectLst/>
                          <a:sym typeface="Arial" panose="020B0604020202020204" pitchFamily="34" charset="0"/>
                        </a:rPr>
                        <a:t>2019-09-24</a:t>
                      </a:r>
                      <a:endParaRPr kumimoji="0" lang="zh-CN" altLang="en-US" sz="1200" b="0" i="0" u="none" strike="noStrike" cap="none" normalizeH="0" baseline="0" dirty="0">
                        <a:ln>
                          <a:noFill/>
                        </a:ln>
                        <a:solidFill>
                          <a:schemeClr val="tx1"/>
                        </a:solidFill>
                        <a:effectLst/>
                        <a:latin typeface="+mn-ea"/>
                        <a:ea typeface="+mn-ea"/>
                        <a:sym typeface="Arial" panose="020B0604020202020204" pitchFamily="34" charset="0"/>
                      </a:endParaRPr>
                    </a:p>
                  </a:txBody>
                  <a:tcPr marL="6349" marR="6349" marT="6348" marB="0" anchor="ctr" horzOverflow="overflow"/>
                </a:tc>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b"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Arial" panose="020B0604020202020204" pitchFamily="34" charset="0"/>
                        </a:rPr>
                        <a:t>20.13 </a:t>
                      </a:r>
                      <a:endParaRPr kumimoji="0" lang="zh-CN" altLang="en-US" sz="1200" b="0" i="0" u="none" strike="noStrike" cap="none" normalizeH="0" baseline="0">
                        <a:ln>
                          <a:noFill/>
                        </a:ln>
                        <a:solidFill>
                          <a:schemeClr val="tx1"/>
                        </a:solidFill>
                        <a:effectLst/>
                        <a:latin typeface="+mn-ea"/>
                        <a:ea typeface="+mn-ea"/>
                        <a:sym typeface="Arial" panose="020B0604020202020204" pitchFamily="34" charset="0"/>
                      </a:endParaRPr>
                    </a:p>
                  </a:txBody>
                  <a:tcPr marL="6349" marR="6349" marT="6348" marB="0" anchor="ctr" horzOverflow="overflow"/>
                </a:tc>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b" latinLnBrk="0" hangingPunct="1">
                        <a:lnSpc>
                          <a:spcPct val="100000"/>
                        </a:lnSpc>
                        <a:spcBef>
                          <a:spcPct val="0"/>
                        </a:spcBef>
                        <a:spcAft>
                          <a:spcPct val="0"/>
                        </a:spcAft>
                        <a:buClrTx/>
                        <a:buSzTx/>
                        <a:buFontTx/>
                        <a:buNone/>
                      </a:pPr>
                      <a:r>
                        <a:rPr kumimoji="0" lang="zh-CN" altLang="zh-CN" sz="1200" u="none" strike="noStrike" cap="none" normalizeH="0" baseline="0" dirty="0">
                          <a:ln>
                            <a:noFill/>
                          </a:ln>
                          <a:effectLst/>
                          <a:sym typeface="Arial" panose="020B0604020202020204" pitchFamily="34" charset="0"/>
                        </a:rPr>
                        <a:t>浙江沪杭甬高速公路股份有限公司</a:t>
                      </a:r>
                      <a:endParaRPr kumimoji="0" lang="zh-CN" altLang="zh-CN" sz="1200" b="0" i="0" u="none" strike="noStrike" cap="none" normalizeH="0" baseline="0" dirty="0">
                        <a:ln>
                          <a:noFill/>
                        </a:ln>
                        <a:solidFill>
                          <a:schemeClr val="tx1"/>
                        </a:solidFill>
                        <a:effectLst/>
                        <a:latin typeface="+mn-ea"/>
                        <a:ea typeface="+mn-ea"/>
                        <a:sym typeface="Arial" panose="020B0604020202020204" pitchFamily="34" charset="0"/>
                      </a:endParaRPr>
                    </a:p>
                  </a:txBody>
                  <a:tcPr marL="6349" marR="6349" marT="6348" marB="0" anchor="ctr" horzOverflow="overflow"/>
                </a:tc>
                <a:tc>
                  <a:txBody>
                    <a:bodyPr/>
                    <a:lstStyle/>
                    <a:p>
                      <a:pPr marL="0" marR="0" lvl="0" indent="0" algn="ctr" defTabSz="0" rtl="0" eaLnBrk="1" fontAlgn="b" latinLnBrk="0" hangingPunct="1">
                        <a:lnSpc>
                          <a:spcPct val="100000"/>
                        </a:lnSpc>
                        <a:spcBef>
                          <a:spcPct val="0"/>
                        </a:spcBef>
                        <a:spcAft>
                          <a:spcPct val="0"/>
                        </a:spcAft>
                        <a:buClrTx/>
                        <a:buSzTx/>
                        <a:buFontTx/>
                        <a:buNone/>
                      </a:pPr>
                      <a:endParaRPr kumimoji="0" lang="zh-CN" altLang="zh-CN" sz="1200" b="0" i="0" u="none" strike="noStrike" cap="none" normalizeH="0" baseline="0" dirty="0">
                        <a:ln>
                          <a:noFill/>
                        </a:ln>
                        <a:solidFill>
                          <a:schemeClr val="tx1"/>
                        </a:solidFill>
                        <a:effectLst/>
                        <a:latin typeface="+mn-ea"/>
                        <a:ea typeface="+mn-ea"/>
                        <a:sym typeface="Arial" panose="020B0604020202020204" pitchFamily="34" charset="0"/>
                      </a:endParaRPr>
                    </a:p>
                  </a:txBody>
                  <a:tcPr marL="6349" marR="6349" marT="6348" marB="0" anchor="ctr" horzOverflow="overflow"/>
                </a:tc>
                <a:extLst>
                  <a:ext uri="{0D108BD9-81ED-4DB2-BD59-A6C34878D82A}">
                    <a16:rowId xmlns:a16="http://schemas.microsoft.com/office/drawing/2014/main" val="10002"/>
                  </a:ext>
                </a:extLst>
              </a:tr>
              <a:tr h="793935">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en-US" altLang="zh-CN" sz="1200" u="none" strike="noStrike" cap="none" normalizeH="0" baseline="0" dirty="0">
                          <a:ln>
                            <a:noFill/>
                          </a:ln>
                          <a:effectLst/>
                          <a:sym typeface="Arial" panose="020B0604020202020204" pitchFamily="34" charset="0"/>
                        </a:rPr>
                        <a:t>3</a:t>
                      </a:r>
                      <a:endParaRPr kumimoji="0" lang="zh-CN" altLang="en-US" sz="1200" b="0" i="0" u="none" strike="noStrike" cap="none" normalizeH="0" baseline="0" dirty="0">
                        <a:ln>
                          <a:noFill/>
                        </a:ln>
                        <a:solidFill>
                          <a:schemeClr val="tx1"/>
                        </a:solidFill>
                        <a:effectLst/>
                        <a:latin typeface="+mn-ea"/>
                        <a:ea typeface="+mn-ea"/>
                        <a:sym typeface="Arial" panose="020B0604020202020204" pitchFamily="34" charset="0"/>
                      </a:endParaRPr>
                    </a:p>
                  </a:txBody>
                  <a:tcPr marL="6349" marR="6349" marT="6348" marB="0" anchor="ctr" horzOverflow="overflow"/>
                </a:tc>
                <a:tc vMerge="1">
                  <a:txBody>
                    <a:bodyPr/>
                    <a:lstStyle/>
                    <a:p>
                      <a:endParaRPr lang="zh-CN"/>
                    </a:p>
                  </a:txBody>
                  <a:tcPr marL="6350" marR="6350" marT="6350" marB="0" anchor="ctr" horzOverflow="overflow">
                    <a:lnL>
                      <a:noFill/>
                    </a:lnL>
                    <a:lnR>
                      <a:noFill/>
                    </a:lnR>
                    <a:lnT>
                      <a:noFill/>
                    </a:lnT>
                    <a:lnB>
                      <a:noFill/>
                    </a:lnB>
                    <a:lnTlToBr>
                      <a:noFill/>
                    </a:lnTlToBr>
                    <a:lnBlToTr>
                      <a:noFill/>
                    </a:lnBlToTr>
                    <a:solidFill>
                      <a:srgbClr val="E8D0D0"/>
                    </a:solidFill>
                  </a:tcPr>
                </a:tc>
                <a:tc>
                  <a:txBody>
                    <a:bodyPr/>
                    <a:lstStyle/>
                    <a:p>
                      <a:pPr marL="0" marR="0" lvl="0" indent="0" algn="ctr" defTabSz="0" rtl="0" eaLnBrk="1" fontAlgn="b" latinLnBrk="0" hangingPunct="1">
                        <a:lnSpc>
                          <a:spcPct val="100000"/>
                        </a:lnSpc>
                        <a:spcBef>
                          <a:spcPct val="0"/>
                        </a:spcBef>
                        <a:spcAft>
                          <a:spcPct val="0"/>
                        </a:spcAft>
                        <a:buClrTx/>
                        <a:buSzTx/>
                        <a:buFontTx/>
                        <a:buNone/>
                      </a:pPr>
                      <a:r>
                        <a:rPr lang="zh-CN" altLang="en-US" sz="1200" dirty="0"/>
                        <a:t>上海广朔实业有限公司</a:t>
                      </a:r>
                      <a:r>
                        <a:rPr lang="en-US" altLang="zh-CN" sz="1200" dirty="0"/>
                        <a:t>2019</a:t>
                      </a:r>
                      <a:r>
                        <a:rPr lang="zh-CN" altLang="en-US" sz="1200" dirty="0"/>
                        <a:t>年第一期光证资产支持票据</a:t>
                      </a:r>
                      <a:endParaRPr lang="en-US" altLang="zh-CN" sz="1200" dirty="0">
                        <a:latin typeface="+mn-ea"/>
                        <a:ea typeface="+mn-ea"/>
                      </a:endParaRPr>
                    </a:p>
                  </a:txBody>
                  <a:tcPr marL="6349" marR="6349" marT="6348" marB="0" anchor="ctr" horzOverflow="overflow"/>
                </a:tc>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en-US" altLang="zh-CN" sz="1200" u="none" strike="noStrike" cap="none" normalizeH="0" baseline="0" dirty="0">
                          <a:ln>
                            <a:noFill/>
                          </a:ln>
                          <a:effectLst/>
                          <a:sym typeface="Arial" panose="020B0604020202020204" pitchFamily="34" charset="0"/>
                        </a:rPr>
                        <a:t>2019-6-26</a:t>
                      </a:r>
                      <a:endParaRPr kumimoji="0" lang="zh-CN" altLang="en-US" sz="1200" b="0" i="0" u="none" strike="noStrike" cap="none" normalizeH="0" baseline="0" dirty="0">
                        <a:ln>
                          <a:noFill/>
                        </a:ln>
                        <a:solidFill>
                          <a:schemeClr val="tx1"/>
                        </a:solidFill>
                        <a:effectLst/>
                        <a:latin typeface="+mn-ea"/>
                        <a:ea typeface="+mn-ea"/>
                        <a:sym typeface="Arial" panose="020B0604020202020204" pitchFamily="34" charset="0"/>
                      </a:endParaRPr>
                    </a:p>
                  </a:txBody>
                  <a:tcPr marL="6349" marR="6349" marT="6348" marB="0" anchor="ctr" horzOverflow="overflow"/>
                </a:tc>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en-US" altLang="zh-CN" sz="1200" u="none" strike="noStrike" cap="none" normalizeH="0" baseline="0" dirty="0">
                          <a:ln>
                            <a:noFill/>
                          </a:ln>
                          <a:effectLst/>
                          <a:sym typeface="Arial" panose="020B0604020202020204" pitchFamily="34" charset="0"/>
                        </a:rPr>
                        <a:t>70</a:t>
                      </a:r>
                      <a:endParaRPr kumimoji="0" lang="zh-CN" altLang="en-US" sz="1200" b="0" i="0" u="none" strike="noStrike" cap="none" normalizeH="0" baseline="0" dirty="0">
                        <a:ln>
                          <a:noFill/>
                        </a:ln>
                        <a:solidFill>
                          <a:schemeClr val="tx1"/>
                        </a:solidFill>
                        <a:effectLst/>
                        <a:latin typeface="+mn-ea"/>
                        <a:ea typeface="+mn-ea"/>
                        <a:sym typeface="Arial" panose="020B0604020202020204" pitchFamily="34" charset="0"/>
                      </a:endParaRPr>
                    </a:p>
                  </a:txBody>
                  <a:tcPr marL="6349" marR="6349" marT="6348" marB="0" anchor="ctr" horzOverflow="overflow"/>
                </a:tc>
                <a:tc>
                  <a:txBody>
                    <a:bodyPr/>
                    <a:lstStyle/>
                    <a:p>
                      <a:pPr marL="0" marR="0" lvl="0" indent="0" algn="ctr" defTabSz="0" rtl="0" eaLnBrk="1" fontAlgn="b" latinLnBrk="0" hangingPunct="1">
                        <a:lnSpc>
                          <a:spcPct val="100000"/>
                        </a:lnSpc>
                        <a:spcBef>
                          <a:spcPct val="0"/>
                        </a:spcBef>
                        <a:spcAft>
                          <a:spcPct val="0"/>
                        </a:spcAft>
                        <a:buClrTx/>
                        <a:buSzTx/>
                        <a:buFontTx/>
                        <a:buNone/>
                      </a:pPr>
                      <a:r>
                        <a:rPr lang="zh-CN" altLang="en-US" sz="1200" dirty="0"/>
                        <a:t>上海广朔实业有限公司</a:t>
                      </a:r>
                      <a:endParaRPr kumimoji="0" lang="zh-CN" altLang="zh-CN" sz="1200" b="0" i="0" u="none" strike="noStrike" cap="none" normalizeH="0" baseline="0" dirty="0">
                        <a:ln>
                          <a:noFill/>
                        </a:ln>
                        <a:solidFill>
                          <a:schemeClr val="tx1"/>
                        </a:solidFill>
                        <a:effectLst/>
                        <a:latin typeface="+mn-ea"/>
                        <a:ea typeface="+mn-ea"/>
                        <a:sym typeface="Arial" panose="020B0604020202020204" pitchFamily="34" charset="0"/>
                      </a:endParaRPr>
                    </a:p>
                  </a:txBody>
                  <a:tcPr marL="6349" marR="6349" marT="6348" marB="0" anchor="ctr" horzOverflow="overflow"/>
                </a:tc>
                <a:tc>
                  <a:txBody>
                    <a:bodyPr/>
                    <a:lstStyle/>
                    <a:p>
                      <a:pPr marL="0" marR="0" lvl="0" indent="0" algn="ctr" defTabSz="0" rtl="0" eaLnBrk="1" fontAlgn="b" latinLnBrk="0" hangingPunct="1">
                        <a:lnSpc>
                          <a:spcPct val="100000"/>
                        </a:lnSpc>
                        <a:spcBef>
                          <a:spcPct val="0"/>
                        </a:spcBef>
                        <a:spcAft>
                          <a:spcPct val="0"/>
                        </a:spcAft>
                        <a:buClrTx/>
                        <a:buSzTx/>
                        <a:buFontTx/>
                        <a:buNone/>
                        <a:defRPr/>
                      </a:pPr>
                      <a:r>
                        <a:rPr lang="zh-CN" altLang="en-US" sz="1200" dirty="0"/>
                        <a:t>高速路段：沿海高速公路秦皇岛至冀津界段</a:t>
                      </a:r>
                    </a:p>
                    <a:p>
                      <a:pPr marL="0" marR="0" lvl="0" indent="0" algn="ctr" defTabSz="0" rtl="0" eaLnBrk="1" fontAlgn="b" latinLnBrk="0" hangingPunct="1">
                        <a:lnSpc>
                          <a:spcPct val="100000"/>
                        </a:lnSpc>
                        <a:spcBef>
                          <a:spcPct val="0"/>
                        </a:spcBef>
                        <a:spcAft>
                          <a:spcPct val="0"/>
                        </a:spcAft>
                        <a:buClrTx/>
                        <a:buSzTx/>
                        <a:buFontTx/>
                        <a:buNone/>
                      </a:pPr>
                      <a:endParaRPr kumimoji="0" lang="zh-CN" altLang="zh-CN" sz="1200" b="0" i="0" u="none" strike="noStrike" cap="none" normalizeH="0" baseline="0" dirty="0">
                        <a:ln>
                          <a:noFill/>
                        </a:ln>
                        <a:solidFill>
                          <a:schemeClr val="tx1"/>
                        </a:solidFill>
                        <a:effectLst/>
                        <a:latin typeface="+mn-ea"/>
                        <a:ea typeface="+mn-ea"/>
                        <a:sym typeface="Arial" panose="020B0604020202020204" pitchFamily="34" charset="0"/>
                      </a:endParaRPr>
                    </a:p>
                  </a:txBody>
                  <a:tcPr marL="6349" marR="6349" marT="6348" marB="0" anchor="ctr" horzOverflow="overflow"/>
                </a:tc>
                <a:extLst>
                  <a:ext uri="{0D108BD9-81ED-4DB2-BD59-A6C34878D82A}">
                    <a16:rowId xmlns:a16="http://schemas.microsoft.com/office/drawing/2014/main" val="10003"/>
                  </a:ext>
                </a:extLst>
              </a:tr>
              <a:tr h="285652">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en-US" altLang="zh-CN" sz="1200" u="none" strike="noStrike" cap="none" normalizeH="0" baseline="0" dirty="0">
                          <a:ln>
                            <a:noFill/>
                          </a:ln>
                          <a:effectLst/>
                          <a:sym typeface="Arial" panose="020B0604020202020204" pitchFamily="34" charset="0"/>
                        </a:rPr>
                        <a:t>4</a:t>
                      </a:r>
                      <a:endParaRPr kumimoji="0" lang="zh-CN" altLang="en-US" sz="1200" b="0" i="0" u="none" strike="noStrike" cap="none" normalizeH="0" baseline="0" dirty="0">
                        <a:ln>
                          <a:noFill/>
                        </a:ln>
                        <a:solidFill>
                          <a:schemeClr val="tx1"/>
                        </a:solidFill>
                        <a:effectLst/>
                        <a:latin typeface="+mn-ea"/>
                        <a:ea typeface="+mn-ea"/>
                        <a:sym typeface="Arial" panose="020B0604020202020204" pitchFamily="34" charset="0"/>
                      </a:endParaRPr>
                    </a:p>
                  </a:txBody>
                  <a:tcPr marL="6349" marR="6349" marT="6348" marB="0" anchor="ctr" horzOverflow="overflow"/>
                </a:tc>
                <a:tc rowSpan="5">
                  <a:txBody>
                    <a:bodyPr/>
                    <a:lstStyle/>
                    <a:p>
                      <a:pPr marL="0" marR="0" lvl="0" indent="0" algn="ctr" defTabSz="0" rtl="0" eaLnBrk="1" fontAlgn="b" latinLnBrk="0" hangingPunct="1">
                        <a:lnSpc>
                          <a:spcPct val="100000"/>
                        </a:lnSpc>
                        <a:spcBef>
                          <a:spcPct val="0"/>
                        </a:spcBef>
                        <a:spcAft>
                          <a:spcPct val="0"/>
                        </a:spcAft>
                        <a:buClrTx/>
                        <a:buSzTx/>
                        <a:buFontTx/>
                        <a:buNone/>
                        <a:defRPr/>
                      </a:pPr>
                      <a:r>
                        <a:rPr kumimoji="0" lang="zh-CN" altLang="en-US" sz="1200" u="none" strike="noStrike" cap="none" normalizeH="0" baseline="0" dirty="0">
                          <a:ln>
                            <a:noFill/>
                          </a:ln>
                          <a:effectLst/>
                          <a:sym typeface="Arial" panose="020B0604020202020204" pitchFamily="34" charset="0"/>
                        </a:rPr>
                        <a:t>仓储物流</a:t>
                      </a:r>
                    </a:p>
                    <a:p>
                      <a:pPr marL="0" marR="0" lvl="0" indent="0" algn="ctr" defTabSz="0" rtl="0" eaLnBrk="1" fontAlgn="b" latinLnBrk="0" hangingPunct="1">
                        <a:lnSpc>
                          <a:spcPct val="100000"/>
                        </a:lnSpc>
                        <a:spcBef>
                          <a:spcPct val="0"/>
                        </a:spcBef>
                        <a:spcAft>
                          <a:spcPct val="0"/>
                        </a:spcAft>
                        <a:buClrTx/>
                        <a:buSzTx/>
                        <a:buFontTx/>
                        <a:buNone/>
                      </a:pPr>
                      <a:endParaRPr kumimoji="0" lang="zh-CN" altLang="en-US" sz="1200" b="0" i="0" u="none" strike="noStrike" cap="none" normalizeH="0" baseline="0" dirty="0">
                        <a:ln>
                          <a:noFill/>
                        </a:ln>
                        <a:solidFill>
                          <a:schemeClr val="tx1"/>
                        </a:solidFill>
                        <a:effectLst/>
                        <a:latin typeface="+mn-ea"/>
                        <a:ea typeface="+mn-ea"/>
                        <a:sym typeface="Arial" panose="020B0604020202020204" pitchFamily="34" charset="0"/>
                      </a:endParaRPr>
                    </a:p>
                  </a:txBody>
                  <a:tcPr marL="6349" marR="6349" marT="6348" marB="0" anchor="ctr" horzOverflow="overflow"/>
                </a:tc>
                <a:tc rowSpan="2">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zh-CN" altLang="en-US" sz="1200" u="none" strike="noStrike" cap="none" normalizeH="0" baseline="0" dirty="0">
                          <a:ln>
                            <a:noFill/>
                          </a:ln>
                          <a:effectLst/>
                          <a:sym typeface="Arial" panose="020B0604020202020204" pitchFamily="34" charset="0"/>
                        </a:rPr>
                        <a:t>万纬物流</a:t>
                      </a:r>
                      <a:r>
                        <a:rPr kumimoji="0" lang="en-US" altLang="zh-CN" sz="1200" u="none" strike="noStrike" cap="none" normalizeH="0" baseline="0" dirty="0">
                          <a:ln>
                            <a:noFill/>
                          </a:ln>
                          <a:effectLst/>
                          <a:sym typeface="Arial" panose="020B0604020202020204" pitchFamily="34" charset="0"/>
                        </a:rPr>
                        <a:t>-</a:t>
                      </a:r>
                      <a:r>
                        <a:rPr kumimoji="0" lang="zh-CN" altLang="en-US" sz="1200" u="none" strike="noStrike" cap="none" normalizeH="0" baseline="0" dirty="0">
                          <a:ln>
                            <a:noFill/>
                          </a:ln>
                          <a:effectLst/>
                          <a:sym typeface="Arial" panose="020B0604020202020204" pitchFamily="34" charset="0"/>
                        </a:rPr>
                        <a:t>易方达资产</a:t>
                      </a:r>
                      <a:r>
                        <a:rPr kumimoji="0" lang="en-US" altLang="zh-CN" sz="1200" u="none" strike="noStrike" cap="none" normalizeH="0" baseline="0" dirty="0">
                          <a:ln>
                            <a:noFill/>
                          </a:ln>
                          <a:effectLst/>
                          <a:sym typeface="Arial" panose="020B0604020202020204" pitchFamily="34" charset="0"/>
                        </a:rPr>
                        <a:t>-</a:t>
                      </a:r>
                      <a:r>
                        <a:rPr kumimoji="0" lang="zh-CN" altLang="en-US" sz="1200" u="none" strike="noStrike" cap="none" normalizeH="0" baseline="0" dirty="0">
                          <a:ln>
                            <a:noFill/>
                          </a:ln>
                          <a:effectLst/>
                          <a:sym typeface="Arial" panose="020B0604020202020204" pitchFamily="34" charset="0"/>
                        </a:rPr>
                        <a:t>物流仓储</a:t>
                      </a:r>
                      <a:r>
                        <a:rPr kumimoji="0" lang="en-US" altLang="zh-CN" sz="1200" u="none" strike="noStrike" cap="none" normalizeH="0" baseline="0" dirty="0">
                          <a:ln>
                            <a:noFill/>
                          </a:ln>
                          <a:effectLst/>
                          <a:sym typeface="Arial" panose="020B0604020202020204" pitchFamily="34" charset="0"/>
                        </a:rPr>
                        <a:t>1</a:t>
                      </a:r>
                      <a:r>
                        <a:rPr kumimoji="0" lang="zh-CN" altLang="en-US" sz="1200" u="none" strike="noStrike" cap="none" normalizeH="0" baseline="0" dirty="0">
                          <a:ln>
                            <a:noFill/>
                          </a:ln>
                          <a:effectLst/>
                          <a:sym typeface="Arial" panose="020B0604020202020204" pitchFamily="34" charset="0"/>
                        </a:rPr>
                        <a:t>期资产支持专项计划</a:t>
                      </a:r>
                      <a:endParaRPr kumimoji="0" lang="zh-CN" altLang="en-US" sz="1200" b="0" i="0" u="none" strike="noStrike" cap="none" normalizeH="0" baseline="0" dirty="0">
                        <a:ln>
                          <a:noFill/>
                        </a:ln>
                        <a:solidFill>
                          <a:schemeClr val="tx1"/>
                        </a:solidFill>
                        <a:effectLst/>
                        <a:latin typeface="+mn-ea"/>
                        <a:ea typeface="+mn-ea"/>
                        <a:sym typeface="Arial" panose="020B0604020202020204" pitchFamily="34" charset="0"/>
                      </a:endParaRPr>
                    </a:p>
                  </a:txBody>
                  <a:tcPr marL="6349" marR="6349" marT="6348" marB="0" anchor="ctr" horzOverflow="overflow"/>
                </a:tc>
                <a:tc rowSpan="2">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en-US" altLang="zh-CN" sz="1200" u="none" strike="noStrike" kern="1200" cap="none" normalizeH="0" baseline="0" dirty="0">
                          <a:ln>
                            <a:noFill/>
                          </a:ln>
                          <a:effectLst/>
                        </a:rPr>
                        <a:t>2020-01-07</a:t>
                      </a:r>
                      <a:endParaRPr kumimoji="0" lang="en-US" altLang="zh-CN" sz="1200" b="0" i="0" u="none" strike="noStrike" kern="1200" cap="none" normalizeH="0" baseline="0" dirty="0">
                        <a:ln>
                          <a:noFill/>
                        </a:ln>
                        <a:solidFill>
                          <a:schemeClr val="tx1"/>
                        </a:solidFill>
                        <a:effectLst/>
                        <a:latin typeface="+mn-ea"/>
                        <a:ea typeface="+mn-ea"/>
                        <a:cs typeface="+mn-cs"/>
                      </a:endParaRPr>
                    </a:p>
                  </a:txBody>
                  <a:tcPr marL="6349" marR="6349" marT="6348" marB="0" anchor="ctr"/>
                </a:tc>
                <a:tc rowSpan="2">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en-US" altLang="zh-CN" sz="1200" u="none" strike="noStrike" cap="none" normalizeH="0" baseline="0" dirty="0">
                          <a:ln>
                            <a:noFill/>
                          </a:ln>
                          <a:effectLst/>
                          <a:sym typeface="Arial" panose="020B0604020202020204" pitchFamily="34" charset="0"/>
                        </a:rPr>
                        <a:t>5.73</a:t>
                      </a:r>
                      <a:endParaRPr kumimoji="0" lang="zh-CN" altLang="en-US" sz="1200" b="0" i="0" u="none" strike="noStrike" cap="none" normalizeH="0" baseline="0" dirty="0">
                        <a:ln>
                          <a:noFill/>
                        </a:ln>
                        <a:solidFill>
                          <a:schemeClr val="tx1"/>
                        </a:solidFill>
                        <a:effectLst/>
                        <a:latin typeface="+mn-ea"/>
                        <a:ea typeface="+mn-ea"/>
                        <a:sym typeface="Arial" panose="020B0604020202020204" pitchFamily="34" charset="0"/>
                      </a:endParaRPr>
                    </a:p>
                  </a:txBody>
                  <a:tcPr marL="6349" marR="6349" marT="6348" marB="0" anchor="ctr" horzOverflow="overflow"/>
                </a:tc>
                <a:tc rowSpan="2">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zh-CN" altLang="en-US" sz="1200" u="none" strike="noStrike" cap="none" normalizeH="0" baseline="0" dirty="0">
                          <a:ln>
                            <a:noFill/>
                          </a:ln>
                          <a:effectLst/>
                          <a:sym typeface="Arial" panose="020B0604020202020204" pitchFamily="34" charset="0"/>
                        </a:rPr>
                        <a:t>珠海万纬物流发展有限公司</a:t>
                      </a:r>
                      <a:endParaRPr kumimoji="0" lang="zh-CN" altLang="zh-CN" sz="1200" b="0" i="0" u="none" strike="noStrike" cap="none" normalizeH="0" baseline="0" dirty="0">
                        <a:ln>
                          <a:noFill/>
                        </a:ln>
                        <a:solidFill>
                          <a:schemeClr val="tx1"/>
                        </a:solidFill>
                        <a:effectLst/>
                        <a:latin typeface="+mn-ea"/>
                        <a:ea typeface="+mn-ea"/>
                        <a:sym typeface="Arial" panose="020B0604020202020204" pitchFamily="34" charset="0"/>
                      </a:endParaRPr>
                    </a:p>
                  </a:txBody>
                  <a:tcPr marL="6349" marR="6349" marT="6348" marB="0" anchor="ctr" horzOverflow="overflow"/>
                </a:tc>
                <a:tc rowSpan="2">
                  <a:txBody>
                    <a:bodyPr/>
                    <a:lstStyle/>
                    <a:p>
                      <a:pPr marL="0" marR="0" lvl="0" indent="0" algn="ctr" defTabSz="0" rtl="0" eaLnBrk="1" fontAlgn="b" latinLnBrk="0" hangingPunct="1">
                        <a:lnSpc>
                          <a:spcPct val="100000"/>
                        </a:lnSpc>
                        <a:spcBef>
                          <a:spcPct val="0"/>
                        </a:spcBef>
                        <a:spcAft>
                          <a:spcPct val="0"/>
                        </a:spcAft>
                        <a:buClrTx/>
                        <a:buSzTx/>
                        <a:buFontTx/>
                        <a:buNone/>
                      </a:pPr>
                      <a:endParaRPr kumimoji="0" lang="zh-CN" altLang="zh-CN" sz="1200" b="0" i="0" u="none" strike="noStrike" cap="none" normalizeH="0" baseline="0" dirty="0">
                        <a:ln>
                          <a:noFill/>
                        </a:ln>
                        <a:solidFill>
                          <a:schemeClr val="tx1"/>
                        </a:solidFill>
                        <a:effectLst/>
                        <a:latin typeface="+mn-ea"/>
                        <a:ea typeface="+mn-ea"/>
                        <a:sym typeface="Arial" panose="020B0604020202020204" pitchFamily="34" charset="0"/>
                      </a:endParaRPr>
                    </a:p>
                  </a:txBody>
                  <a:tcPr marL="6349" marR="6349" marT="6348" marB="0" anchor="ctr" horzOverflow="overflow"/>
                </a:tc>
                <a:extLst>
                  <a:ext uri="{0D108BD9-81ED-4DB2-BD59-A6C34878D82A}">
                    <a16:rowId xmlns:a16="http://schemas.microsoft.com/office/drawing/2014/main" val="10004"/>
                  </a:ext>
                </a:extLst>
              </a:tr>
              <a:tr h="130508">
                <a:tc rowSpan="2">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en-US" altLang="zh-CN" sz="1200" u="none" strike="noStrike" cap="none" normalizeH="0" baseline="0" dirty="0">
                          <a:ln>
                            <a:noFill/>
                          </a:ln>
                          <a:effectLst/>
                          <a:sym typeface="Arial" panose="020B0604020202020204" pitchFamily="34" charset="0"/>
                        </a:rPr>
                        <a:t>5</a:t>
                      </a:r>
                      <a:endParaRPr kumimoji="0" lang="zh-CN" altLang="en-US" sz="1200" b="0" i="0" u="none" strike="noStrike" cap="none" normalizeH="0" baseline="0" dirty="0">
                        <a:ln>
                          <a:noFill/>
                        </a:ln>
                        <a:solidFill>
                          <a:schemeClr val="tx1"/>
                        </a:solidFill>
                        <a:effectLst/>
                        <a:latin typeface="+mn-ea"/>
                        <a:ea typeface="+mn-ea"/>
                        <a:sym typeface="Arial" panose="020B0604020202020204" pitchFamily="34" charset="0"/>
                      </a:endParaRPr>
                    </a:p>
                  </a:txBody>
                  <a:tcPr marL="6349" marR="6349" marT="6348" marB="0" anchor="ctr" horzOverflow="overflow"/>
                </a:tc>
                <a:tc vMerge="1">
                  <a:txBody>
                    <a:bodyPr/>
                    <a:lstStyle/>
                    <a:p>
                      <a:endParaRPr lang="zh-CN"/>
                    </a:p>
                  </a:txBody>
                  <a:tcPr marL="6350" marR="6350" marT="6350" marB="0" anchor="ctr" horzOverflow="overflow">
                    <a:lnL>
                      <a:noFill/>
                    </a:lnL>
                    <a:lnR>
                      <a:noFill/>
                    </a:lnR>
                    <a:lnT>
                      <a:noFill/>
                    </a:lnT>
                    <a:lnB>
                      <a:noFill/>
                    </a:lnB>
                    <a:lnTlToBr>
                      <a:noFill/>
                    </a:lnTlToBr>
                    <a:lnBlToTr>
                      <a:noFill/>
                    </a:lnBlToTr>
                    <a:solidFill>
                      <a:srgbClr val="E8D0D0"/>
                    </a:solidFill>
                  </a:tcPr>
                </a:tc>
                <a:tc vMerge="1">
                  <a:txBody>
                    <a:bodyPr/>
                    <a:lstStyle/>
                    <a:p>
                      <a:endParaRPr lang="zh-CN"/>
                    </a:p>
                  </a:txBody>
                  <a:tcPr marL="6350" marR="6350" marT="6350" marB="0" anchor="ctr" horzOverflow="overflow">
                    <a:lnL>
                      <a:noFill/>
                    </a:lnL>
                    <a:lnR>
                      <a:noFill/>
                    </a:lnR>
                    <a:lnT>
                      <a:noFill/>
                    </a:lnT>
                    <a:lnB>
                      <a:noFill/>
                    </a:lnB>
                    <a:lnTlToBr>
                      <a:noFill/>
                    </a:lnTlToBr>
                    <a:lnBlToTr>
                      <a:noFill/>
                    </a:lnBlToTr>
                    <a:solidFill>
                      <a:srgbClr val="E8D0D0"/>
                    </a:solidFill>
                  </a:tcPr>
                </a:tc>
                <a:tc vMerge="1">
                  <a:txBody>
                    <a:bodyPr/>
                    <a:lstStyle/>
                    <a:p>
                      <a:endParaRPr lang="zh-CN"/>
                    </a:p>
                  </a:txBody>
                  <a:tcPr marL="6350" marR="6350" marT="6350" marB="0" anchor="ctr" horzOverflow="overflow">
                    <a:lnL>
                      <a:noFill/>
                    </a:lnL>
                    <a:lnR>
                      <a:noFill/>
                    </a:lnR>
                    <a:lnT>
                      <a:noFill/>
                    </a:lnT>
                    <a:lnB>
                      <a:noFill/>
                    </a:lnB>
                    <a:lnTlToBr>
                      <a:noFill/>
                    </a:lnTlToBr>
                    <a:lnBlToTr>
                      <a:noFill/>
                    </a:lnBlToTr>
                    <a:solidFill>
                      <a:srgbClr val="E8D0D0"/>
                    </a:solidFill>
                  </a:tcPr>
                </a:tc>
                <a:tc vMerge="1">
                  <a:txBody>
                    <a:bodyPr/>
                    <a:lstStyle/>
                    <a:p>
                      <a:endParaRPr lang="zh-CN"/>
                    </a:p>
                  </a:txBody>
                  <a:tcPr marL="6350" marR="6350" marT="6350" marB="0" anchor="ctr">
                    <a:lnL>
                      <a:noFill/>
                    </a:lnL>
                    <a:lnR>
                      <a:noFill/>
                    </a:lnR>
                    <a:lnT>
                      <a:noFill/>
                    </a:lnT>
                    <a:lnB>
                      <a:noFill/>
                    </a:lnB>
                    <a:lnTlToBr>
                      <a:noFill/>
                    </a:lnTlToBr>
                    <a:lnBlToTr>
                      <a:noFill/>
                    </a:lnBlToTr>
                    <a:solidFill>
                      <a:srgbClr val="E8D0D0"/>
                    </a:solidFill>
                  </a:tcPr>
                </a:tc>
                <a:tc vMerge="1">
                  <a:txBody>
                    <a:bodyPr/>
                    <a:lstStyle/>
                    <a:p>
                      <a:endParaRPr lang="zh-CN"/>
                    </a:p>
                  </a:txBody>
                  <a:tcPr marL="6350" marR="6350" marT="6350" marB="0" anchor="ctr" horzOverflow="overflow">
                    <a:lnL>
                      <a:noFill/>
                    </a:lnL>
                    <a:lnR>
                      <a:noFill/>
                    </a:lnR>
                    <a:lnT>
                      <a:noFill/>
                    </a:lnT>
                    <a:lnB>
                      <a:noFill/>
                    </a:lnB>
                    <a:lnTlToBr>
                      <a:noFill/>
                    </a:lnTlToBr>
                    <a:lnBlToTr>
                      <a:noFill/>
                    </a:lnBlToTr>
                    <a:solidFill>
                      <a:srgbClr val="E8D0D0"/>
                    </a:solidFill>
                  </a:tcPr>
                </a:tc>
                <a:tc vMerge="1">
                  <a:txBody>
                    <a:bodyPr/>
                    <a:lstStyle/>
                    <a:p>
                      <a:endParaRPr lang="zh-CN"/>
                    </a:p>
                  </a:txBody>
                  <a:tcPr marL="6350" marR="6350" marT="6350" marB="0" anchor="ctr" horzOverflow="overflow">
                    <a:lnL>
                      <a:noFill/>
                    </a:lnL>
                    <a:lnR>
                      <a:noFill/>
                    </a:lnR>
                    <a:lnT>
                      <a:noFill/>
                    </a:lnT>
                    <a:lnB>
                      <a:noFill/>
                    </a:lnB>
                    <a:lnTlToBr>
                      <a:noFill/>
                    </a:lnTlToBr>
                    <a:lnBlToTr>
                      <a:noFill/>
                    </a:lnBlToTr>
                    <a:solidFill>
                      <a:srgbClr val="E8D0D0"/>
                    </a:solidFill>
                  </a:tcPr>
                </a:tc>
                <a:extLst>
                  <a:ext uri="{0D108BD9-81ED-4DB2-BD59-A6C34878D82A}">
                    <a16:rowId xmlns:a16="http://schemas.microsoft.com/office/drawing/2014/main" val="10005"/>
                  </a:ext>
                </a:extLst>
              </a:tr>
              <a:tr h="399899">
                <a:tc vMerge="1">
                  <a:txBody>
                    <a:bodyPr/>
                    <a:lstStyle/>
                    <a:p>
                      <a:endParaRPr lang="zh-CN"/>
                    </a:p>
                  </a:txBody>
                  <a:tcPr marL="6350" marR="6350" marT="6350" marB="0" anchor="ctr" horzOverflow="overflow">
                    <a:lnL>
                      <a:noFill/>
                    </a:lnL>
                    <a:lnR>
                      <a:noFill/>
                    </a:lnR>
                    <a:lnT>
                      <a:noFill/>
                    </a:lnT>
                    <a:lnB>
                      <a:noFill/>
                    </a:lnB>
                    <a:lnTlToBr>
                      <a:noFill/>
                    </a:lnTlToBr>
                    <a:lnBlToTr>
                      <a:noFill/>
                    </a:lnBlToTr>
                    <a:solidFill>
                      <a:srgbClr val="E8D0D0"/>
                    </a:solidFill>
                  </a:tcPr>
                </a:tc>
                <a:tc vMerge="1">
                  <a:txBody>
                    <a:bodyPr/>
                    <a:lstStyle/>
                    <a:p>
                      <a:endParaRPr lang="zh-CN"/>
                    </a:p>
                  </a:txBody>
                  <a:tcPr/>
                </a:tc>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zh-CN" altLang="en-US" sz="1200" u="none" strike="noStrike" cap="none" normalizeH="0" baseline="0">
                          <a:ln>
                            <a:noFill/>
                          </a:ln>
                          <a:effectLst/>
                          <a:sym typeface="Arial" panose="020B0604020202020204" pitchFamily="34" charset="0"/>
                        </a:rPr>
                        <a:t>菜鸟中联</a:t>
                      </a:r>
                      <a:r>
                        <a:rPr kumimoji="0" lang="en-US" altLang="zh-CN" sz="1200" u="none" strike="noStrike" cap="none" normalizeH="0" baseline="0">
                          <a:ln>
                            <a:noFill/>
                          </a:ln>
                          <a:effectLst/>
                          <a:sym typeface="Arial" panose="020B0604020202020204" pitchFamily="34" charset="0"/>
                        </a:rPr>
                        <a:t>-</a:t>
                      </a:r>
                      <a:r>
                        <a:rPr kumimoji="0" lang="zh-CN" altLang="en-US" sz="1200" u="none" strike="noStrike" cap="none" normalizeH="0" baseline="0">
                          <a:ln>
                            <a:noFill/>
                          </a:ln>
                          <a:effectLst/>
                          <a:sym typeface="Arial" panose="020B0604020202020204" pitchFamily="34" charset="0"/>
                        </a:rPr>
                        <a:t>中信证券</a:t>
                      </a:r>
                      <a:r>
                        <a:rPr kumimoji="0" lang="en-US" altLang="zh-CN" sz="1200" u="none" strike="noStrike" cap="none" normalizeH="0" baseline="0">
                          <a:ln>
                            <a:noFill/>
                          </a:ln>
                          <a:effectLst/>
                          <a:sym typeface="Arial" panose="020B0604020202020204" pitchFamily="34" charset="0"/>
                        </a:rPr>
                        <a:t>-</a:t>
                      </a:r>
                      <a:r>
                        <a:rPr kumimoji="0" lang="zh-CN" altLang="en-US" sz="1200" u="none" strike="noStrike" cap="none" normalizeH="0" baseline="0">
                          <a:ln>
                            <a:noFill/>
                          </a:ln>
                          <a:effectLst/>
                          <a:sym typeface="Arial" panose="020B0604020202020204" pitchFamily="34" charset="0"/>
                        </a:rPr>
                        <a:t>中国智能骨干网仓储资产支持专项计划</a:t>
                      </a:r>
                      <a:endParaRPr kumimoji="0" lang="zh-CN" altLang="en-US" sz="1200" b="0" i="0" u="none" strike="noStrike" cap="none" normalizeH="0" baseline="0" dirty="0">
                        <a:ln>
                          <a:noFill/>
                        </a:ln>
                        <a:solidFill>
                          <a:schemeClr val="tx1"/>
                        </a:solidFill>
                        <a:effectLst/>
                        <a:latin typeface="+mn-ea"/>
                        <a:ea typeface="+mn-ea"/>
                        <a:sym typeface="Arial" panose="020B0604020202020204" pitchFamily="34" charset="0"/>
                      </a:endParaRPr>
                    </a:p>
                  </a:txBody>
                  <a:tcPr marL="6349" marR="6349" marT="6348" marB="0" anchor="ctr" horzOverflow="overflow"/>
                </a:tc>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Arial" panose="020B0604020202020204" pitchFamily="34" charset="0"/>
                        </a:rPr>
                        <a:t>2019-3-20</a:t>
                      </a:r>
                      <a:endParaRPr kumimoji="0" lang="zh-CN" altLang="en-US" sz="1200" b="0" i="0" u="none" strike="noStrike" cap="none" normalizeH="0" baseline="0" dirty="0">
                        <a:ln>
                          <a:noFill/>
                        </a:ln>
                        <a:solidFill>
                          <a:schemeClr val="tx1"/>
                        </a:solidFill>
                        <a:effectLst/>
                        <a:latin typeface="+mn-ea"/>
                        <a:ea typeface="+mn-ea"/>
                        <a:sym typeface="Arial" panose="020B0604020202020204" pitchFamily="34" charset="0"/>
                      </a:endParaRPr>
                    </a:p>
                  </a:txBody>
                  <a:tcPr marL="6349" marR="6349" marT="6348" marB="0" anchor="ctr" horzOverflow="overflow"/>
                </a:tc>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en-US" altLang="zh-CN" sz="1200" u="none" strike="noStrike" kern="1200" cap="none" normalizeH="0" baseline="0" dirty="0">
                          <a:ln>
                            <a:noFill/>
                          </a:ln>
                          <a:effectLst/>
                        </a:rPr>
                        <a:t>19.55</a:t>
                      </a:r>
                      <a:endParaRPr kumimoji="0" lang="en-US" altLang="zh-CN" sz="1200" b="0" i="0" u="none" strike="noStrike" kern="1200" cap="none" normalizeH="0" baseline="0" dirty="0">
                        <a:ln>
                          <a:noFill/>
                        </a:ln>
                        <a:solidFill>
                          <a:schemeClr val="tx1"/>
                        </a:solidFill>
                        <a:effectLst/>
                        <a:latin typeface="+mn-ea"/>
                        <a:ea typeface="+mn-ea"/>
                        <a:cs typeface="+mn-cs"/>
                      </a:endParaRPr>
                    </a:p>
                  </a:txBody>
                  <a:tcPr marL="6349" marR="6349" marT="6348" marB="0" anchor="ctr"/>
                </a:tc>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zh-CN" altLang="en-US" sz="1200" u="none" strike="noStrike" cap="none" normalizeH="0" baseline="0">
                          <a:ln>
                            <a:noFill/>
                          </a:ln>
                          <a:effectLst/>
                          <a:sym typeface="Arial" panose="020B0604020202020204" pitchFamily="34" charset="0"/>
                        </a:rPr>
                        <a:t>上海菜鸟管理咨询有限公司</a:t>
                      </a:r>
                      <a:endParaRPr kumimoji="0" lang="zh-CN" altLang="zh-CN" sz="1200" b="0" i="0" u="none" strike="noStrike" cap="none" normalizeH="0" baseline="0" dirty="0">
                        <a:ln>
                          <a:noFill/>
                        </a:ln>
                        <a:solidFill>
                          <a:schemeClr val="tx1"/>
                        </a:solidFill>
                        <a:effectLst/>
                        <a:latin typeface="+mn-ea"/>
                        <a:ea typeface="+mn-ea"/>
                        <a:sym typeface="Arial" panose="020B0604020202020204" pitchFamily="34" charset="0"/>
                      </a:endParaRPr>
                    </a:p>
                  </a:txBody>
                  <a:tcPr marL="6349" marR="6349" marT="6348" marB="0" anchor="ctr" horzOverflow="overflow"/>
                </a:tc>
                <a:tc>
                  <a:txBody>
                    <a:bodyPr/>
                    <a:lstStyle/>
                    <a:p>
                      <a:pPr marL="0" marR="0" lvl="0" indent="0" algn="ctr" defTabSz="0" rtl="0" eaLnBrk="1" fontAlgn="b" latinLnBrk="0" hangingPunct="1">
                        <a:lnSpc>
                          <a:spcPct val="100000"/>
                        </a:lnSpc>
                        <a:spcBef>
                          <a:spcPct val="0"/>
                        </a:spcBef>
                        <a:spcAft>
                          <a:spcPct val="0"/>
                        </a:spcAft>
                        <a:buClrTx/>
                        <a:buSzTx/>
                        <a:buFontTx/>
                        <a:buNone/>
                        <a:defRPr/>
                      </a:pPr>
                      <a:r>
                        <a:rPr lang="zh-CN" altLang="en-US" sz="1200" dirty="0"/>
                        <a:t>国内首单扩募型类</a:t>
                      </a:r>
                      <a:r>
                        <a:rPr lang="en-US" altLang="zh-CN" sz="1200" dirty="0"/>
                        <a:t>REITs</a:t>
                      </a:r>
                      <a:endParaRPr lang="zh-CN" altLang="en-US" sz="1200" b="0" dirty="0"/>
                    </a:p>
                  </a:txBody>
                  <a:tcPr marL="6349" marR="6349" marT="6348" marB="0" anchor="ctr" horzOverflow="overflow"/>
                </a:tc>
                <a:extLst>
                  <a:ext uri="{0D108BD9-81ED-4DB2-BD59-A6C34878D82A}">
                    <a16:rowId xmlns:a16="http://schemas.microsoft.com/office/drawing/2014/main" val="10006"/>
                  </a:ext>
                </a:extLst>
              </a:tr>
              <a:tr h="426382">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en-US" altLang="zh-CN" sz="1200" u="none" strike="noStrike" cap="none" normalizeH="0" baseline="0" dirty="0">
                          <a:ln>
                            <a:noFill/>
                          </a:ln>
                          <a:effectLst/>
                          <a:sym typeface="Arial" panose="020B0604020202020204" pitchFamily="34" charset="0"/>
                        </a:rPr>
                        <a:t>6</a:t>
                      </a:r>
                      <a:endParaRPr kumimoji="0" lang="zh-CN" altLang="en-US" sz="1200" b="0" i="0" u="none" strike="noStrike" cap="none" normalizeH="0" baseline="0" dirty="0">
                        <a:ln>
                          <a:noFill/>
                        </a:ln>
                        <a:solidFill>
                          <a:schemeClr val="tx1"/>
                        </a:solidFill>
                        <a:effectLst/>
                        <a:latin typeface="+mn-ea"/>
                        <a:ea typeface="+mn-ea"/>
                        <a:sym typeface="Arial" panose="020B0604020202020204" pitchFamily="34" charset="0"/>
                      </a:endParaRPr>
                    </a:p>
                  </a:txBody>
                  <a:tcPr marL="6349" marR="6349" marT="6348" marB="0" anchor="ctr" horzOverflow="overflow"/>
                </a:tc>
                <a:tc vMerge="1">
                  <a:txBody>
                    <a:bodyPr/>
                    <a:lstStyle/>
                    <a:p>
                      <a:endParaRPr lang="zh-CN"/>
                    </a:p>
                  </a:txBody>
                  <a:tcPr marL="6350" marR="6350" marT="6350" marB="0" anchor="ctr" horzOverflow="overflow">
                    <a:lnL>
                      <a:noFill/>
                    </a:lnL>
                    <a:lnR>
                      <a:noFill/>
                    </a:lnR>
                    <a:lnT>
                      <a:noFill/>
                    </a:lnT>
                    <a:lnB>
                      <a:noFill/>
                    </a:lnB>
                    <a:lnTlToBr>
                      <a:noFill/>
                    </a:lnTlToBr>
                    <a:lnBlToTr>
                      <a:noFill/>
                    </a:lnBlToTr>
                    <a:solidFill>
                      <a:srgbClr val="E8D0D0"/>
                    </a:solidFill>
                  </a:tcPr>
                </a:tc>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zh-CN" altLang="en-US" sz="1200" u="none" strike="noStrike" cap="none" normalizeH="0" baseline="0" dirty="0">
                          <a:ln>
                            <a:noFill/>
                          </a:ln>
                          <a:effectLst/>
                          <a:sym typeface="Arial" panose="020B0604020202020204" pitchFamily="34" charset="0"/>
                        </a:rPr>
                        <a:t>华泰佳越</a:t>
                      </a:r>
                      <a:r>
                        <a:rPr kumimoji="0" lang="en-US" altLang="zh-CN" sz="1200" u="none" strike="noStrike" cap="none" normalizeH="0" baseline="0" dirty="0">
                          <a:ln>
                            <a:noFill/>
                          </a:ln>
                          <a:effectLst/>
                          <a:sym typeface="Arial" panose="020B0604020202020204" pitchFamily="34" charset="0"/>
                        </a:rPr>
                        <a:t>-</a:t>
                      </a:r>
                      <a:r>
                        <a:rPr kumimoji="0" lang="zh-CN" altLang="en-US" sz="1200" u="none" strike="noStrike" cap="none" normalizeH="0" baseline="0" dirty="0">
                          <a:ln>
                            <a:noFill/>
                          </a:ln>
                          <a:effectLst/>
                          <a:sym typeface="Arial" panose="020B0604020202020204" pitchFamily="34" charset="0"/>
                        </a:rPr>
                        <a:t>顺丰产业园一期第</a:t>
                      </a:r>
                      <a:r>
                        <a:rPr kumimoji="0" lang="en-US" altLang="zh-CN" sz="1200" u="none" strike="noStrike" cap="none" normalizeH="0" baseline="0" dirty="0">
                          <a:ln>
                            <a:noFill/>
                          </a:ln>
                          <a:effectLst/>
                          <a:sym typeface="Arial" panose="020B0604020202020204" pitchFamily="34" charset="0"/>
                        </a:rPr>
                        <a:t>2</a:t>
                      </a:r>
                      <a:r>
                        <a:rPr kumimoji="0" lang="zh-CN" altLang="en-US" sz="1200" u="none" strike="noStrike" cap="none" normalizeH="0" baseline="0" dirty="0">
                          <a:ln>
                            <a:noFill/>
                          </a:ln>
                          <a:effectLst/>
                          <a:sym typeface="Arial" panose="020B0604020202020204" pitchFamily="34" charset="0"/>
                        </a:rPr>
                        <a:t>号资产支持专项计划</a:t>
                      </a:r>
                      <a:endParaRPr kumimoji="0" lang="zh-CN" altLang="en-US" sz="1200" b="0" i="0" u="none" strike="noStrike" cap="none" normalizeH="0" baseline="0" dirty="0">
                        <a:ln>
                          <a:noFill/>
                        </a:ln>
                        <a:solidFill>
                          <a:schemeClr val="tx1"/>
                        </a:solidFill>
                        <a:effectLst/>
                        <a:latin typeface="+mn-ea"/>
                        <a:ea typeface="+mn-ea"/>
                        <a:sym typeface="Arial" panose="020B0604020202020204" pitchFamily="34" charset="0"/>
                      </a:endParaRPr>
                    </a:p>
                  </a:txBody>
                  <a:tcPr marL="6349" marR="6349" marT="6348" marB="0" anchor="ctr" horzOverflow="overflow"/>
                </a:tc>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en-US" altLang="zh-CN" sz="1200" u="none" strike="noStrike" cap="none" normalizeH="0" baseline="0" dirty="0">
                          <a:ln>
                            <a:noFill/>
                          </a:ln>
                          <a:effectLst/>
                          <a:sym typeface="Arial" panose="020B0604020202020204" pitchFamily="34" charset="0"/>
                        </a:rPr>
                        <a:t>2019-9-26</a:t>
                      </a:r>
                      <a:endParaRPr kumimoji="0" lang="zh-CN" altLang="en-US" sz="1200" b="0" i="0" u="none" strike="noStrike" cap="none" normalizeH="0" baseline="0" dirty="0">
                        <a:ln>
                          <a:noFill/>
                        </a:ln>
                        <a:solidFill>
                          <a:schemeClr val="tx1"/>
                        </a:solidFill>
                        <a:effectLst/>
                        <a:latin typeface="+mn-ea"/>
                        <a:ea typeface="+mn-ea"/>
                        <a:sym typeface="Arial" panose="020B0604020202020204" pitchFamily="34" charset="0"/>
                      </a:endParaRPr>
                    </a:p>
                  </a:txBody>
                  <a:tcPr marL="6349" marR="6349" marT="6348" marB="0" anchor="ctr" horzOverflow="overflow"/>
                </a:tc>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en-US" altLang="zh-CN" sz="1200" u="none" strike="noStrike" cap="none" normalizeH="0" baseline="0" dirty="0">
                          <a:ln>
                            <a:noFill/>
                          </a:ln>
                          <a:effectLst/>
                          <a:sym typeface="Arial" panose="020B0604020202020204" pitchFamily="34" charset="0"/>
                        </a:rPr>
                        <a:t>13.6</a:t>
                      </a:r>
                      <a:endParaRPr kumimoji="0" lang="zh-CN" altLang="en-US" sz="1200" b="0" i="0" u="none" strike="noStrike" cap="none" normalizeH="0" baseline="0" dirty="0">
                        <a:ln>
                          <a:noFill/>
                        </a:ln>
                        <a:solidFill>
                          <a:schemeClr val="tx1"/>
                        </a:solidFill>
                        <a:effectLst/>
                        <a:latin typeface="+mn-ea"/>
                        <a:ea typeface="+mn-ea"/>
                        <a:sym typeface="Arial" panose="020B0604020202020204" pitchFamily="34" charset="0"/>
                      </a:endParaRPr>
                    </a:p>
                  </a:txBody>
                  <a:tcPr marL="6349" marR="6349" marT="6348" marB="0" anchor="ctr" horzOverflow="overflow"/>
                </a:tc>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zh-CN" altLang="en-US" sz="1200" u="none" strike="noStrike" cap="none" normalizeH="0" baseline="0" dirty="0">
                          <a:ln>
                            <a:noFill/>
                          </a:ln>
                          <a:effectLst/>
                          <a:sym typeface="Arial" panose="020B0604020202020204" pitchFamily="34" charset="0"/>
                        </a:rPr>
                        <a:t>深圳市丰泰电商产业园资产管理有限公司</a:t>
                      </a:r>
                      <a:endParaRPr kumimoji="0" lang="zh-CN" altLang="en-US" sz="1200" b="0" i="0" u="none" strike="noStrike" cap="none" normalizeH="0" baseline="0" dirty="0">
                        <a:ln>
                          <a:noFill/>
                        </a:ln>
                        <a:solidFill>
                          <a:schemeClr val="tx1"/>
                        </a:solidFill>
                        <a:effectLst/>
                        <a:latin typeface="+mn-ea"/>
                        <a:ea typeface="+mn-ea"/>
                        <a:sym typeface="Arial" panose="020B0604020202020204" pitchFamily="34" charset="0"/>
                      </a:endParaRPr>
                    </a:p>
                  </a:txBody>
                  <a:tcPr marL="6349" marR="6349" marT="6348" marB="0" anchor="ctr" horzOverflow="overflow"/>
                </a:tc>
                <a:tc>
                  <a:txBody>
                    <a:bodyPr/>
                    <a:lstStyle/>
                    <a:p>
                      <a:pPr marL="0" marR="0" lvl="0" indent="0" algn="ctr" defTabSz="0" rtl="0" eaLnBrk="1" fontAlgn="b" latinLnBrk="0" hangingPunct="1">
                        <a:lnSpc>
                          <a:spcPct val="100000"/>
                        </a:lnSpc>
                        <a:spcBef>
                          <a:spcPct val="0"/>
                        </a:spcBef>
                        <a:spcAft>
                          <a:spcPct val="0"/>
                        </a:spcAft>
                        <a:buClrTx/>
                        <a:buSzTx/>
                        <a:buFontTx/>
                        <a:buNone/>
                      </a:pPr>
                      <a:endParaRPr kumimoji="0" lang="zh-CN" altLang="zh-CN" sz="1200" b="0" i="0" u="none" strike="noStrike" cap="none" normalizeH="0" baseline="0" dirty="0">
                        <a:ln>
                          <a:noFill/>
                        </a:ln>
                        <a:solidFill>
                          <a:schemeClr val="tx1"/>
                        </a:solidFill>
                        <a:effectLst/>
                        <a:latin typeface="+mn-ea"/>
                        <a:ea typeface="+mn-ea"/>
                        <a:sym typeface="Arial" panose="020B0604020202020204" pitchFamily="34" charset="0"/>
                      </a:endParaRPr>
                    </a:p>
                  </a:txBody>
                  <a:tcPr marL="6349" marR="6349" marT="6348" marB="0" anchor="ctr" horzOverflow="overflow"/>
                </a:tc>
                <a:extLst>
                  <a:ext uri="{0D108BD9-81ED-4DB2-BD59-A6C34878D82A}">
                    <a16:rowId xmlns:a16="http://schemas.microsoft.com/office/drawing/2014/main" val="10007"/>
                  </a:ext>
                </a:extLst>
              </a:tr>
              <a:tr h="426382">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en-US" altLang="zh-CN" sz="1200" u="none" strike="noStrike" cap="none" normalizeH="0" baseline="0" dirty="0">
                          <a:ln>
                            <a:noFill/>
                          </a:ln>
                          <a:effectLst/>
                          <a:sym typeface="Arial" panose="020B0604020202020204" pitchFamily="34" charset="0"/>
                        </a:rPr>
                        <a:t>7</a:t>
                      </a:r>
                      <a:endParaRPr kumimoji="0" lang="zh-CN" altLang="en-US" sz="1200" b="0" i="0" u="none" strike="noStrike" cap="none" normalizeH="0" baseline="0" dirty="0">
                        <a:ln>
                          <a:noFill/>
                        </a:ln>
                        <a:solidFill>
                          <a:schemeClr val="tx1"/>
                        </a:solidFill>
                        <a:effectLst/>
                        <a:latin typeface="+mn-ea"/>
                        <a:ea typeface="+mn-ea"/>
                        <a:sym typeface="Arial" panose="020B0604020202020204" pitchFamily="34" charset="0"/>
                      </a:endParaRPr>
                    </a:p>
                  </a:txBody>
                  <a:tcPr marL="6349" marR="6349" marT="6348" marB="0" anchor="ctr" horzOverflow="overflow"/>
                </a:tc>
                <a:tc vMerge="1">
                  <a:txBody>
                    <a:bodyPr/>
                    <a:lstStyle/>
                    <a:p>
                      <a:endParaRPr lang="zh-CN"/>
                    </a:p>
                  </a:txBody>
                  <a:tcPr marL="6350" marR="6350" marT="6350" marB="0" anchor="ctr" horzOverflow="overflow">
                    <a:lnL>
                      <a:noFill/>
                    </a:lnL>
                    <a:lnR>
                      <a:noFill/>
                    </a:lnR>
                    <a:lnT>
                      <a:noFill/>
                    </a:lnT>
                    <a:lnB>
                      <a:noFill/>
                    </a:lnB>
                    <a:lnTlToBr>
                      <a:noFill/>
                    </a:lnTlToBr>
                    <a:lnBlToTr>
                      <a:noFill/>
                    </a:lnBlToTr>
                    <a:solidFill>
                      <a:srgbClr val="E8D0D0"/>
                    </a:solidFill>
                  </a:tcPr>
                </a:tc>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zh-CN" altLang="en-US" sz="1200" u="none" strike="noStrike" cap="none" normalizeH="0" baseline="0" dirty="0">
                          <a:ln>
                            <a:noFill/>
                          </a:ln>
                          <a:effectLst/>
                          <a:sym typeface="Arial" panose="020B0604020202020204" pitchFamily="34" charset="0"/>
                        </a:rPr>
                        <a:t>华泰佳越</a:t>
                      </a:r>
                      <a:r>
                        <a:rPr kumimoji="0" lang="en-US" altLang="zh-CN" sz="1200" u="none" strike="noStrike" cap="none" normalizeH="0" baseline="0" dirty="0">
                          <a:ln>
                            <a:noFill/>
                          </a:ln>
                          <a:effectLst/>
                          <a:sym typeface="Arial" panose="020B0604020202020204" pitchFamily="34" charset="0"/>
                        </a:rPr>
                        <a:t>-</a:t>
                      </a:r>
                      <a:r>
                        <a:rPr kumimoji="0" lang="zh-CN" altLang="en-US" sz="1200" u="none" strike="noStrike" cap="none" normalizeH="0" baseline="0" dirty="0">
                          <a:ln>
                            <a:noFill/>
                          </a:ln>
                          <a:effectLst/>
                          <a:sym typeface="Arial" panose="020B0604020202020204" pitchFamily="34" charset="0"/>
                        </a:rPr>
                        <a:t>顺丰产业园一期第</a:t>
                      </a:r>
                      <a:r>
                        <a:rPr kumimoji="0" lang="en-US" altLang="zh-CN" sz="1200" u="none" strike="noStrike" cap="none" normalizeH="0" baseline="0" dirty="0">
                          <a:ln>
                            <a:noFill/>
                          </a:ln>
                          <a:effectLst/>
                          <a:sym typeface="Arial" panose="020B0604020202020204" pitchFamily="34" charset="0"/>
                        </a:rPr>
                        <a:t>1</a:t>
                      </a:r>
                      <a:r>
                        <a:rPr kumimoji="0" lang="zh-CN" altLang="en-US" sz="1200" u="none" strike="noStrike" cap="none" normalizeH="0" baseline="0" dirty="0">
                          <a:ln>
                            <a:noFill/>
                          </a:ln>
                          <a:effectLst/>
                          <a:sym typeface="Arial" panose="020B0604020202020204" pitchFamily="34" charset="0"/>
                        </a:rPr>
                        <a:t>号资产支持专项计划</a:t>
                      </a:r>
                      <a:endParaRPr kumimoji="0" lang="zh-CN" altLang="en-US" sz="1200" b="0" i="0" u="none" strike="noStrike" cap="none" normalizeH="0" baseline="0" dirty="0">
                        <a:ln>
                          <a:noFill/>
                        </a:ln>
                        <a:solidFill>
                          <a:schemeClr val="tx1"/>
                        </a:solidFill>
                        <a:effectLst/>
                        <a:latin typeface="+mn-ea"/>
                        <a:ea typeface="+mn-ea"/>
                        <a:sym typeface="Arial" panose="020B0604020202020204" pitchFamily="34" charset="0"/>
                      </a:endParaRPr>
                    </a:p>
                  </a:txBody>
                  <a:tcPr marL="6349" marR="6349" marT="6348" marB="0" anchor="ctr" horzOverflow="overflow"/>
                </a:tc>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en-US" altLang="zh-CN" sz="1200" u="none" strike="noStrike" cap="none" normalizeH="0" baseline="0" dirty="0">
                          <a:ln>
                            <a:noFill/>
                          </a:ln>
                          <a:effectLst/>
                          <a:sym typeface="Arial" panose="020B0604020202020204" pitchFamily="34" charset="0"/>
                        </a:rPr>
                        <a:t>2018-12-11</a:t>
                      </a:r>
                      <a:endParaRPr kumimoji="0" lang="zh-CN" altLang="en-US" sz="1200" b="0" i="0" u="none" strike="noStrike" cap="none" normalizeH="0" baseline="0" dirty="0">
                        <a:ln>
                          <a:noFill/>
                        </a:ln>
                        <a:solidFill>
                          <a:schemeClr val="tx1"/>
                        </a:solidFill>
                        <a:effectLst/>
                        <a:latin typeface="+mn-ea"/>
                        <a:ea typeface="+mn-ea"/>
                        <a:sym typeface="Arial" panose="020B0604020202020204" pitchFamily="34" charset="0"/>
                      </a:endParaRPr>
                    </a:p>
                  </a:txBody>
                  <a:tcPr marL="6349" marR="6349" marT="6348" marB="0" anchor="ctr" horzOverflow="overflow"/>
                </a:tc>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en-US" altLang="zh-CN" sz="1200" u="none" strike="noStrike" cap="none" normalizeH="0" baseline="0" dirty="0">
                          <a:ln>
                            <a:noFill/>
                          </a:ln>
                          <a:effectLst/>
                          <a:sym typeface="Arial" panose="020B0604020202020204" pitchFamily="34" charset="0"/>
                        </a:rPr>
                        <a:t>18.46</a:t>
                      </a:r>
                      <a:endParaRPr kumimoji="0" lang="zh-CN" altLang="en-US" sz="1200" b="0" i="0" u="none" strike="noStrike" cap="none" normalizeH="0" baseline="0" dirty="0">
                        <a:ln>
                          <a:noFill/>
                        </a:ln>
                        <a:solidFill>
                          <a:schemeClr val="tx1"/>
                        </a:solidFill>
                        <a:effectLst/>
                        <a:latin typeface="+mn-ea"/>
                        <a:ea typeface="+mn-ea"/>
                        <a:sym typeface="Arial" panose="020B0604020202020204" pitchFamily="34" charset="0"/>
                      </a:endParaRPr>
                    </a:p>
                  </a:txBody>
                  <a:tcPr marL="6349" marR="6349" marT="6348" marB="0" anchor="ctr" horzOverflow="overflow"/>
                </a:tc>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zh-CN" altLang="en-US" sz="1200" u="none" strike="noStrike" cap="none" normalizeH="0" baseline="0" dirty="0">
                          <a:ln>
                            <a:noFill/>
                          </a:ln>
                          <a:effectLst/>
                          <a:sym typeface="Arial" panose="020B0604020202020204" pitchFamily="34" charset="0"/>
                        </a:rPr>
                        <a:t>深圳市丰泰电商产业园资产管理有限公司</a:t>
                      </a:r>
                      <a:endParaRPr kumimoji="0" lang="zh-CN" altLang="zh-CN" sz="1200" b="0" i="0" u="none" strike="noStrike" cap="none" normalizeH="0" baseline="0" dirty="0">
                        <a:ln>
                          <a:noFill/>
                        </a:ln>
                        <a:solidFill>
                          <a:schemeClr val="tx1"/>
                        </a:solidFill>
                        <a:effectLst/>
                        <a:latin typeface="+mn-ea"/>
                        <a:ea typeface="+mn-ea"/>
                        <a:sym typeface="Arial" panose="020B0604020202020204" pitchFamily="34" charset="0"/>
                      </a:endParaRPr>
                    </a:p>
                  </a:txBody>
                  <a:tcPr marL="6349" marR="6349" marT="6348" marB="0" anchor="ctr" horzOverflow="overflow"/>
                </a:tc>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zh-CN" altLang="en-US" sz="1200" u="none" strike="noStrike" cap="none" normalizeH="0" baseline="0" dirty="0">
                          <a:ln>
                            <a:noFill/>
                          </a:ln>
                          <a:effectLst/>
                          <a:sym typeface="Arial" panose="020B0604020202020204" pitchFamily="34" charset="0"/>
                        </a:rPr>
                        <a:t>首单物流储架类</a:t>
                      </a:r>
                      <a:r>
                        <a:rPr kumimoji="0" lang="en-US" altLang="zh-CN" sz="1200" u="none" strike="noStrike" cap="none" normalizeH="0" baseline="0" dirty="0">
                          <a:ln>
                            <a:noFill/>
                          </a:ln>
                          <a:effectLst/>
                          <a:sym typeface="Arial" panose="020B0604020202020204" pitchFamily="34" charset="0"/>
                        </a:rPr>
                        <a:t>REITS</a:t>
                      </a:r>
                      <a:endParaRPr kumimoji="0" lang="en-US" altLang="zh-CN" sz="1200" b="0" i="0" u="none" strike="noStrike" cap="none" normalizeH="0" baseline="0" dirty="0">
                        <a:ln>
                          <a:noFill/>
                        </a:ln>
                        <a:solidFill>
                          <a:schemeClr val="tx1"/>
                        </a:solidFill>
                        <a:effectLst/>
                        <a:latin typeface="+mn-ea"/>
                        <a:ea typeface="+mn-ea"/>
                        <a:sym typeface="Arial" panose="020B0604020202020204" pitchFamily="34" charset="0"/>
                      </a:endParaRPr>
                    </a:p>
                  </a:txBody>
                  <a:tcPr marL="6349" marR="6349" marT="6348" marB="0" anchor="ctr" horzOverflow="overflow"/>
                </a:tc>
                <a:extLst>
                  <a:ext uri="{0D108BD9-81ED-4DB2-BD59-A6C34878D82A}">
                    <a16:rowId xmlns:a16="http://schemas.microsoft.com/office/drawing/2014/main" val="10008"/>
                  </a:ext>
                </a:extLst>
              </a:tr>
              <a:tr h="426382">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en-US" altLang="zh-CN" sz="1200" u="none" strike="noStrike" cap="none" normalizeH="0" baseline="0" dirty="0">
                          <a:ln>
                            <a:noFill/>
                          </a:ln>
                          <a:effectLst/>
                          <a:sym typeface="Arial" panose="020B0604020202020204" pitchFamily="34" charset="0"/>
                        </a:rPr>
                        <a:t>8</a:t>
                      </a:r>
                      <a:endParaRPr kumimoji="0" lang="zh-CN" altLang="en-US" sz="1200" b="0" i="0" u="none" strike="noStrike" cap="none" normalizeH="0" baseline="0" dirty="0">
                        <a:ln>
                          <a:noFill/>
                        </a:ln>
                        <a:solidFill>
                          <a:schemeClr val="tx1"/>
                        </a:solidFill>
                        <a:effectLst/>
                        <a:latin typeface="+mn-ea"/>
                        <a:ea typeface="+mn-ea"/>
                        <a:sym typeface="Arial" panose="020B0604020202020204" pitchFamily="34" charset="0"/>
                      </a:endParaRPr>
                    </a:p>
                  </a:txBody>
                  <a:tcPr marL="6349" marR="6349" marT="6348" marB="0" anchor="ctr" horzOverflow="overflow"/>
                </a:tc>
                <a:tc rowSpan="2">
                  <a:txBody>
                    <a:bodyPr/>
                    <a:lstStyle/>
                    <a:p>
                      <a:pPr marL="0" marR="0" lvl="0" indent="0" algn="ctr" defTabSz="0" rtl="0" eaLnBrk="1" fontAlgn="b" latinLnBrk="0" hangingPunct="1">
                        <a:lnSpc>
                          <a:spcPct val="100000"/>
                        </a:lnSpc>
                        <a:spcBef>
                          <a:spcPct val="0"/>
                        </a:spcBef>
                        <a:spcAft>
                          <a:spcPct val="0"/>
                        </a:spcAft>
                        <a:buClrTx/>
                        <a:buSzTx/>
                        <a:buFontTx/>
                        <a:buNone/>
                        <a:defRPr/>
                      </a:pPr>
                      <a:r>
                        <a:rPr kumimoji="0" lang="zh-CN" altLang="en-US" sz="1200" u="none" strike="noStrike" cap="none" normalizeH="0" baseline="0" dirty="0">
                          <a:ln>
                            <a:noFill/>
                          </a:ln>
                          <a:effectLst/>
                          <a:sym typeface="Arial" panose="020B0604020202020204" pitchFamily="34" charset="0"/>
                        </a:rPr>
                        <a:t>产业园区</a:t>
                      </a:r>
                    </a:p>
                    <a:p>
                      <a:pPr marL="0" marR="0" lvl="0" indent="0" algn="ctr" defTabSz="0" rtl="0" eaLnBrk="1" fontAlgn="b" latinLnBrk="0" hangingPunct="1">
                        <a:lnSpc>
                          <a:spcPct val="100000"/>
                        </a:lnSpc>
                        <a:spcBef>
                          <a:spcPct val="0"/>
                        </a:spcBef>
                        <a:spcAft>
                          <a:spcPct val="0"/>
                        </a:spcAft>
                        <a:buClrTx/>
                        <a:buSzTx/>
                        <a:buFontTx/>
                        <a:buNone/>
                      </a:pPr>
                      <a:endParaRPr kumimoji="0" lang="zh-CN" altLang="en-US" sz="1200" b="0" i="0" u="none" strike="noStrike" cap="none" normalizeH="0" baseline="0" dirty="0">
                        <a:ln>
                          <a:noFill/>
                        </a:ln>
                        <a:solidFill>
                          <a:schemeClr val="tx1"/>
                        </a:solidFill>
                        <a:effectLst/>
                        <a:latin typeface="+mn-ea"/>
                        <a:ea typeface="+mn-ea"/>
                        <a:sym typeface="Arial" panose="020B0604020202020204" pitchFamily="34" charset="0"/>
                      </a:endParaRPr>
                    </a:p>
                  </a:txBody>
                  <a:tcPr marL="6349" marR="6349" marT="6348" marB="0" anchor="ctr" horzOverflow="overflow"/>
                </a:tc>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zh-CN" altLang="en-US" sz="1200" u="none" strike="noStrike" cap="none" normalizeH="0" baseline="0" dirty="0">
                          <a:ln>
                            <a:noFill/>
                          </a:ln>
                          <a:effectLst/>
                          <a:sym typeface="Arial" panose="020B0604020202020204" pitchFamily="34" charset="0"/>
                        </a:rPr>
                        <a:t>中联前海开源</a:t>
                      </a:r>
                      <a:r>
                        <a:rPr kumimoji="0" lang="en-US" altLang="zh-CN" sz="1200" u="none" strike="noStrike" cap="none" normalizeH="0" baseline="0" dirty="0">
                          <a:ln>
                            <a:noFill/>
                          </a:ln>
                          <a:effectLst/>
                          <a:sym typeface="Arial" panose="020B0604020202020204" pitchFamily="34" charset="0"/>
                        </a:rPr>
                        <a:t>-</a:t>
                      </a:r>
                      <a:r>
                        <a:rPr kumimoji="0" lang="zh-CN" altLang="en-US" sz="1200" u="none" strike="noStrike" cap="none" normalizeH="0" baseline="0" dirty="0">
                          <a:ln>
                            <a:noFill/>
                          </a:ln>
                          <a:effectLst/>
                          <a:sym typeface="Arial" panose="020B0604020202020204" pitchFamily="34" charset="0"/>
                        </a:rPr>
                        <a:t>中集产城产业园一号第一期资产支持专项计划</a:t>
                      </a:r>
                      <a:endParaRPr kumimoji="0" lang="zh-CN" altLang="en-US" sz="1200" b="0" i="0" u="none" strike="noStrike" cap="none" normalizeH="0" baseline="0" dirty="0">
                        <a:ln>
                          <a:noFill/>
                        </a:ln>
                        <a:solidFill>
                          <a:schemeClr val="tx1"/>
                        </a:solidFill>
                        <a:effectLst/>
                        <a:latin typeface="+mn-ea"/>
                        <a:ea typeface="+mn-ea"/>
                        <a:sym typeface="Arial" panose="020B0604020202020204" pitchFamily="34" charset="0"/>
                      </a:endParaRPr>
                    </a:p>
                  </a:txBody>
                  <a:tcPr marL="6349" marR="6349" marT="6348" marB="0" anchor="ctr" horzOverflow="overflow"/>
                </a:tc>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en-US" altLang="zh-CN" sz="1200" u="none" strike="noStrike" cap="none" normalizeH="0" baseline="0" dirty="0">
                          <a:ln>
                            <a:noFill/>
                          </a:ln>
                          <a:effectLst/>
                          <a:sym typeface="Arial" panose="020B0604020202020204" pitchFamily="34" charset="0"/>
                        </a:rPr>
                        <a:t>2019-12-11</a:t>
                      </a:r>
                      <a:endParaRPr kumimoji="0" lang="zh-CN" altLang="en-US" sz="1200" b="0" i="0" u="none" strike="noStrike" cap="none" normalizeH="0" baseline="0" dirty="0">
                        <a:ln>
                          <a:noFill/>
                        </a:ln>
                        <a:solidFill>
                          <a:schemeClr val="tx1"/>
                        </a:solidFill>
                        <a:effectLst/>
                        <a:latin typeface="+mn-ea"/>
                        <a:ea typeface="+mn-ea"/>
                        <a:sym typeface="Arial" panose="020B0604020202020204" pitchFamily="34" charset="0"/>
                      </a:endParaRPr>
                    </a:p>
                  </a:txBody>
                  <a:tcPr marL="6349" marR="6349" marT="6348" marB="0" anchor="ctr" horzOverflow="overflow"/>
                </a:tc>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en-US" altLang="zh-CN" sz="1200" u="none" strike="noStrike" cap="none" normalizeH="0" baseline="0" dirty="0">
                          <a:ln>
                            <a:noFill/>
                          </a:ln>
                          <a:effectLst/>
                          <a:sym typeface="Arial" panose="020B0604020202020204" pitchFamily="34" charset="0"/>
                        </a:rPr>
                        <a:t>3.96</a:t>
                      </a:r>
                      <a:endParaRPr kumimoji="0" lang="zh-CN" altLang="en-US" sz="1200" b="0" i="0" u="none" strike="noStrike" cap="none" normalizeH="0" baseline="0" dirty="0">
                        <a:ln>
                          <a:noFill/>
                        </a:ln>
                        <a:solidFill>
                          <a:schemeClr val="tx1"/>
                        </a:solidFill>
                        <a:effectLst/>
                        <a:latin typeface="+mn-ea"/>
                        <a:ea typeface="+mn-ea"/>
                        <a:sym typeface="Arial" panose="020B0604020202020204" pitchFamily="34" charset="0"/>
                      </a:endParaRPr>
                    </a:p>
                  </a:txBody>
                  <a:tcPr marL="6349" marR="6349" marT="6348" marB="0" anchor="ctr" horzOverflow="overflow"/>
                </a:tc>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zh-CN" altLang="en-US" sz="1200" u="none" strike="noStrike" cap="none" normalizeH="0" baseline="0" dirty="0">
                          <a:ln>
                            <a:noFill/>
                          </a:ln>
                          <a:effectLst/>
                          <a:sym typeface="Arial" panose="020B0604020202020204" pitchFamily="34" charset="0"/>
                        </a:rPr>
                        <a:t>深圳市中集产城发展集团有限公司</a:t>
                      </a:r>
                      <a:endParaRPr kumimoji="0" lang="zh-CN" altLang="zh-CN" sz="1200" b="0" i="0" u="none" strike="noStrike" cap="none" normalizeH="0" baseline="0" dirty="0">
                        <a:ln>
                          <a:noFill/>
                        </a:ln>
                        <a:solidFill>
                          <a:schemeClr val="tx1"/>
                        </a:solidFill>
                        <a:effectLst/>
                        <a:latin typeface="+mn-ea"/>
                        <a:ea typeface="+mn-ea"/>
                        <a:sym typeface="Arial" panose="020B0604020202020204" pitchFamily="34" charset="0"/>
                      </a:endParaRPr>
                    </a:p>
                  </a:txBody>
                  <a:tcPr marL="6349" marR="6349" marT="6348" marB="0" anchor="ctr" horzOverflow="overflow"/>
                </a:tc>
                <a:tc>
                  <a:txBody>
                    <a:bodyPr/>
                    <a:lstStyle/>
                    <a:p>
                      <a:pPr marL="0" marR="0" lvl="0" indent="0" algn="ctr" defTabSz="0" rtl="0" eaLnBrk="1" fontAlgn="b" latinLnBrk="0" hangingPunct="1">
                        <a:lnSpc>
                          <a:spcPct val="100000"/>
                        </a:lnSpc>
                        <a:spcBef>
                          <a:spcPct val="0"/>
                        </a:spcBef>
                        <a:spcAft>
                          <a:spcPct val="0"/>
                        </a:spcAft>
                        <a:buClrTx/>
                        <a:buSzTx/>
                        <a:buFontTx/>
                        <a:buNone/>
                      </a:pPr>
                      <a:endParaRPr kumimoji="0" lang="zh-CN" altLang="zh-CN" sz="1200" b="0" i="0" u="none" strike="noStrike" cap="none" normalizeH="0" baseline="0" dirty="0">
                        <a:ln>
                          <a:noFill/>
                        </a:ln>
                        <a:solidFill>
                          <a:schemeClr val="tx1"/>
                        </a:solidFill>
                        <a:effectLst/>
                        <a:latin typeface="+mn-ea"/>
                        <a:ea typeface="+mn-ea"/>
                        <a:sym typeface="Arial" panose="020B0604020202020204" pitchFamily="34" charset="0"/>
                      </a:endParaRPr>
                    </a:p>
                  </a:txBody>
                  <a:tcPr marL="6349" marR="6349" marT="6348" marB="0" anchor="ctr" horzOverflow="overflow"/>
                </a:tc>
                <a:extLst>
                  <a:ext uri="{0D108BD9-81ED-4DB2-BD59-A6C34878D82A}">
                    <a16:rowId xmlns:a16="http://schemas.microsoft.com/office/drawing/2014/main" val="10009"/>
                  </a:ext>
                </a:extLst>
              </a:tr>
              <a:tr h="720662">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en-US" altLang="zh-CN" sz="1200" u="none" strike="noStrike" cap="none" normalizeH="0" baseline="0" dirty="0">
                          <a:ln>
                            <a:noFill/>
                          </a:ln>
                          <a:effectLst/>
                          <a:sym typeface="Arial" panose="020B0604020202020204" pitchFamily="34" charset="0"/>
                        </a:rPr>
                        <a:t>9</a:t>
                      </a:r>
                      <a:endParaRPr kumimoji="0" lang="zh-CN" altLang="en-US" sz="1200" b="0" i="0" u="none" strike="noStrike" cap="none" normalizeH="0" baseline="0" dirty="0">
                        <a:ln>
                          <a:noFill/>
                        </a:ln>
                        <a:solidFill>
                          <a:schemeClr val="tx1"/>
                        </a:solidFill>
                        <a:effectLst/>
                        <a:latin typeface="+mn-ea"/>
                        <a:ea typeface="+mn-ea"/>
                        <a:sym typeface="Arial" panose="020B0604020202020204" pitchFamily="34" charset="0"/>
                      </a:endParaRPr>
                    </a:p>
                  </a:txBody>
                  <a:tcPr marL="6349" marR="6349" marT="6348" marB="0" anchor="ctr" horzOverflow="overflow"/>
                </a:tc>
                <a:tc vMerge="1">
                  <a:txBody>
                    <a:bodyPr/>
                    <a:lstStyle/>
                    <a:p>
                      <a:endParaRPr lang="zh-CN"/>
                    </a:p>
                  </a:txBody>
                  <a:tcPr marL="6350" marR="6350" marT="6350" marB="0" anchor="ctr" horzOverflow="overflow">
                    <a:lnL>
                      <a:noFill/>
                    </a:lnL>
                    <a:lnR>
                      <a:noFill/>
                    </a:lnR>
                    <a:lnT>
                      <a:noFill/>
                    </a:lnT>
                    <a:lnB>
                      <a:noFill/>
                    </a:lnB>
                    <a:lnTlToBr>
                      <a:noFill/>
                    </a:lnTlToBr>
                    <a:lnBlToTr>
                      <a:noFill/>
                    </a:lnBlToTr>
                    <a:solidFill>
                      <a:srgbClr val="E8D0D0"/>
                    </a:solidFill>
                  </a:tcPr>
                </a:tc>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zh-CN" altLang="en-US" sz="1200" u="none" strike="noStrike" cap="none" normalizeH="0" baseline="0" dirty="0">
                          <a:ln>
                            <a:noFill/>
                          </a:ln>
                          <a:effectLst/>
                          <a:sym typeface="Arial" panose="020B0604020202020204" pitchFamily="34" charset="0"/>
                        </a:rPr>
                        <a:t>中联元联</a:t>
                      </a:r>
                      <a:r>
                        <a:rPr kumimoji="0" lang="en-US" altLang="zh-CN" sz="1200" u="none" strike="noStrike" cap="none" normalizeH="0" baseline="0" dirty="0">
                          <a:ln>
                            <a:noFill/>
                          </a:ln>
                          <a:effectLst/>
                          <a:sym typeface="Arial" panose="020B0604020202020204" pitchFamily="34" charset="0"/>
                        </a:rPr>
                        <a:t>-</a:t>
                      </a:r>
                      <a:r>
                        <a:rPr kumimoji="0" lang="zh-CN" altLang="en-US" sz="1200" u="none" strike="noStrike" cap="none" normalizeH="0" baseline="0" dirty="0">
                          <a:ln>
                            <a:noFill/>
                          </a:ln>
                          <a:effectLst/>
                          <a:sym typeface="Arial" panose="020B0604020202020204" pitchFamily="34" charset="0"/>
                        </a:rPr>
                        <a:t>前海开源</a:t>
                      </a:r>
                      <a:r>
                        <a:rPr kumimoji="0" lang="en-US" altLang="zh-CN" sz="1200" u="none" strike="noStrike" cap="none" normalizeH="0" baseline="0" dirty="0">
                          <a:ln>
                            <a:noFill/>
                          </a:ln>
                          <a:effectLst/>
                          <a:sym typeface="Arial" panose="020B0604020202020204" pitchFamily="34" charset="0"/>
                        </a:rPr>
                        <a:t>-</a:t>
                      </a:r>
                      <a:r>
                        <a:rPr kumimoji="0" lang="zh-CN" altLang="en-US" sz="1200" u="none" strike="noStrike" cap="none" normalizeH="0" baseline="0" dirty="0">
                          <a:ln>
                            <a:noFill/>
                          </a:ln>
                          <a:effectLst/>
                          <a:sym typeface="Arial" panose="020B0604020202020204" pitchFamily="34" charset="0"/>
                        </a:rPr>
                        <a:t>苏州纳米大学科技园资产支持专项计划</a:t>
                      </a:r>
                      <a:endParaRPr kumimoji="0" lang="zh-CN" altLang="en-US" sz="1200" b="0" i="0" u="none" strike="noStrike" cap="none" normalizeH="0" baseline="0" dirty="0">
                        <a:ln>
                          <a:noFill/>
                        </a:ln>
                        <a:solidFill>
                          <a:schemeClr val="tx1"/>
                        </a:solidFill>
                        <a:effectLst/>
                        <a:latin typeface="+mn-ea"/>
                        <a:ea typeface="+mn-ea"/>
                        <a:sym typeface="Arial" panose="020B0604020202020204" pitchFamily="34" charset="0"/>
                      </a:endParaRPr>
                    </a:p>
                  </a:txBody>
                  <a:tcPr marL="6349" marR="6349" marT="6348" marB="0" anchor="ctr" horzOverflow="overflow"/>
                </a:tc>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en-US" altLang="zh-CN" sz="1200" u="none" strike="noStrike" cap="none" normalizeH="0" baseline="0" dirty="0">
                          <a:ln>
                            <a:noFill/>
                          </a:ln>
                          <a:effectLst/>
                          <a:sym typeface="Arial" panose="020B0604020202020204" pitchFamily="34" charset="0"/>
                        </a:rPr>
                        <a:t>2019-11-28</a:t>
                      </a:r>
                      <a:endParaRPr kumimoji="0" lang="zh-CN" altLang="en-US" sz="1200" b="0" i="0" u="none" strike="noStrike" cap="none" normalizeH="0" baseline="0" dirty="0">
                        <a:ln>
                          <a:noFill/>
                        </a:ln>
                        <a:solidFill>
                          <a:schemeClr val="tx1"/>
                        </a:solidFill>
                        <a:effectLst/>
                        <a:latin typeface="+mn-ea"/>
                        <a:ea typeface="+mn-ea"/>
                        <a:sym typeface="Arial" panose="020B0604020202020204" pitchFamily="34" charset="0"/>
                      </a:endParaRPr>
                    </a:p>
                  </a:txBody>
                  <a:tcPr marL="6349" marR="6349" marT="6348" marB="0" anchor="ctr" horzOverflow="overflow"/>
                </a:tc>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en-US" altLang="zh-CN" sz="1200" u="none" strike="noStrike" cap="none" normalizeH="0" baseline="0" dirty="0">
                          <a:ln>
                            <a:noFill/>
                          </a:ln>
                          <a:effectLst/>
                          <a:sym typeface="Arial" panose="020B0604020202020204" pitchFamily="34" charset="0"/>
                        </a:rPr>
                        <a:t>10.20</a:t>
                      </a:r>
                      <a:endParaRPr kumimoji="0" lang="zh-CN" altLang="en-US" sz="1200" b="0" i="0" u="none" strike="noStrike" cap="none" normalizeH="0" baseline="0" dirty="0">
                        <a:ln>
                          <a:noFill/>
                        </a:ln>
                        <a:solidFill>
                          <a:schemeClr val="tx1"/>
                        </a:solidFill>
                        <a:effectLst/>
                        <a:latin typeface="+mn-ea"/>
                        <a:ea typeface="+mn-ea"/>
                        <a:sym typeface="Arial" panose="020B0604020202020204" pitchFamily="34" charset="0"/>
                      </a:endParaRPr>
                    </a:p>
                  </a:txBody>
                  <a:tcPr marL="6349" marR="6349" marT="6348" marB="0" anchor="ctr" horzOverflow="overflow"/>
                </a:tc>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zh-CN" altLang="en-US" sz="1200" u="none" strike="noStrike" cap="none" normalizeH="0" baseline="0" dirty="0">
                          <a:ln>
                            <a:noFill/>
                          </a:ln>
                          <a:effectLst/>
                          <a:sym typeface="Arial" panose="020B0604020202020204" pitchFamily="34" charset="0"/>
                        </a:rPr>
                        <a:t>苏州工业园区教育发展投资有限公司</a:t>
                      </a:r>
                      <a:endParaRPr kumimoji="0" lang="zh-CN" altLang="zh-CN" sz="1200" b="0" i="0" u="none" strike="noStrike" cap="none" normalizeH="0" baseline="0" dirty="0">
                        <a:ln>
                          <a:noFill/>
                        </a:ln>
                        <a:solidFill>
                          <a:schemeClr val="tx1"/>
                        </a:solidFill>
                        <a:effectLst/>
                        <a:latin typeface="+mn-ea"/>
                        <a:ea typeface="+mn-ea"/>
                        <a:sym typeface="Arial" panose="020B0604020202020204" pitchFamily="34" charset="0"/>
                      </a:endParaRPr>
                    </a:p>
                  </a:txBody>
                  <a:tcPr marL="6349" marR="6349" marT="6348" marB="0" anchor="ctr" horzOverflow="overflow"/>
                </a:tc>
                <a:tc>
                  <a:txBody>
                    <a:bodyPr/>
                    <a:lstStyle/>
                    <a:p>
                      <a:pPr marL="0" marR="0" lvl="0" indent="0" algn="ctr" defTabSz="0" rtl="0" eaLnBrk="1" fontAlgn="b" latinLnBrk="0" hangingPunct="1">
                        <a:lnSpc>
                          <a:spcPct val="100000"/>
                        </a:lnSpc>
                        <a:spcBef>
                          <a:spcPct val="0"/>
                        </a:spcBef>
                        <a:spcAft>
                          <a:spcPct val="0"/>
                        </a:spcAft>
                        <a:buClrTx/>
                        <a:buSzTx/>
                        <a:buFontTx/>
                        <a:buNone/>
                        <a:defRPr/>
                      </a:pPr>
                      <a:r>
                        <a:rPr lang="zh-CN" altLang="en-US" sz="1200" dirty="0"/>
                        <a:t>国内首单国家大学科技园类</a:t>
                      </a:r>
                      <a:r>
                        <a:rPr lang="en-US" altLang="zh-CN" sz="1200" dirty="0"/>
                        <a:t>REITs</a:t>
                      </a:r>
                      <a:endParaRPr lang="zh-CN" altLang="en-US" sz="1200" dirty="0"/>
                    </a:p>
                    <a:p>
                      <a:pPr marL="0" marR="0" lvl="0" indent="0" algn="ctr" defTabSz="0" rtl="0" eaLnBrk="1" fontAlgn="b" latinLnBrk="0" hangingPunct="1">
                        <a:lnSpc>
                          <a:spcPct val="100000"/>
                        </a:lnSpc>
                        <a:spcBef>
                          <a:spcPct val="0"/>
                        </a:spcBef>
                        <a:spcAft>
                          <a:spcPct val="0"/>
                        </a:spcAft>
                        <a:buClrTx/>
                        <a:buSzTx/>
                        <a:buFontTx/>
                        <a:buNone/>
                      </a:pPr>
                      <a:endParaRPr kumimoji="0" lang="zh-CN" altLang="zh-CN" sz="1200" b="0" i="0" u="none" strike="noStrike" cap="none" normalizeH="0" baseline="0" dirty="0">
                        <a:ln>
                          <a:noFill/>
                        </a:ln>
                        <a:solidFill>
                          <a:schemeClr val="tx1"/>
                        </a:solidFill>
                        <a:effectLst/>
                        <a:latin typeface="+mn-ea"/>
                        <a:ea typeface="+mn-ea"/>
                        <a:sym typeface="Arial" panose="020B0604020202020204" pitchFamily="34" charset="0"/>
                      </a:endParaRPr>
                    </a:p>
                  </a:txBody>
                  <a:tcPr marL="6349" marR="6349" marT="6348" marB="0" anchor="ctr" horzOverflow="overflow"/>
                </a:tc>
                <a:extLst>
                  <a:ext uri="{0D108BD9-81ED-4DB2-BD59-A6C34878D82A}">
                    <a16:rowId xmlns:a16="http://schemas.microsoft.com/office/drawing/2014/main" val="10010"/>
                  </a:ext>
                </a:extLst>
              </a:tr>
            </a:tbl>
          </a:graphicData>
        </a:graphic>
      </p:graphicFrame>
      <p:sp>
        <p:nvSpPr>
          <p:cNvPr id="10" name="標題 4">
            <a:extLst>
              <a:ext uri="{FF2B5EF4-FFF2-40B4-BE49-F238E27FC236}">
                <a16:creationId xmlns:a16="http://schemas.microsoft.com/office/drawing/2014/main" id="{DB1494C8-206F-4050-AB7C-143EA1B38DE5}"/>
              </a:ext>
            </a:extLst>
          </p:cNvPr>
          <p:cNvSpPr>
            <a:spLocks noChangeArrowheads="1"/>
          </p:cNvSpPr>
          <p:nvPr/>
        </p:nvSpPr>
        <p:spPr bwMode="auto">
          <a:xfrm>
            <a:off x="598488" y="157163"/>
            <a:ext cx="8391525" cy="743986"/>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lvl="0" eaLnBrk="1" hangingPunct="1">
              <a:lnSpc>
                <a:spcPct val="150000"/>
              </a:lnSpc>
              <a:spcBef>
                <a:spcPct val="0"/>
              </a:spcBef>
              <a:buNone/>
              <a:defRPr/>
            </a:pPr>
            <a:r>
              <a:rPr kumimoji="0" lang="en-US" altLang="zh-CN" sz="3200" b="1" i="0" u="none" strike="noStrike" kern="1200" cap="none" spc="0" normalizeH="0" baseline="0" noProof="0" dirty="0">
                <a:ln>
                  <a:noFill/>
                </a:ln>
                <a:solidFill>
                  <a:srgbClr val="000000"/>
                </a:solidFill>
                <a:effectLst/>
                <a:uLnTx/>
                <a:uFillTx/>
                <a:latin typeface="+mn-ea"/>
                <a:ea typeface="+mn-ea"/>
                <a:cs typeface="+mn-cs"/>
                <a:sym typeface="Arial" panose="020B0604020202020204" pitchFamily="34" charset="0"/>
              </a:rPr>
              <a:t>2.1</a:t>
            </a:r>
            <a:r>
              <a:rPr lang="zh-CN" altLang="en-US" b="1" dirty="0">
                <a:solidFill>
                  <a:srgbClr val="000000"/>
                </a:solidFill>
                <a:latin typeface="+mn-ea"/>
                <a:ea typeface="+mn-ea"/>
              </a:rPr>
              <a:t>符合本次试点范围的已发行类</a:t>
            </a:r>
            <a:r>
              <a:rPr lang="en-US" altLang="zh-CN" b="1" dirty="0">
                <a:solidFill>
                  <a:srgbClr val="000000"/>
                </a:solidFill>
                <a:latin typeface="+mn-ea"/>
                <a:ea typeface="+mn-ea"/>
              </a:rPr>
              <a:t>REITs</a:t>
            </a:r>
            <a:r>
              <a:rPr lang="zh-CN" altLang="en-US" b="1" dirty="0">
                <a:solidFill>
                  <a:srgbClr val="000000"/>
                </a:solidFill>
                <a:latin typeface="+mn-ea"/>
                <a:ea typeface="+mn-ea"/>
              </a:rPr>
              <a:t>项目</a:t>
            </a: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78658" y="905567"/>
            <a:ext cx="11476235" cy="1846339"/>
          </a:xfrm>
          <a:prstGeom prst="rect">
            <a:avLst/>
          </a:prstGeom>
        </p:spPr>
        <p:txBody>
          <a:bodyPr wrap="square">
            <a:spAutoFit/>
          </a:bodyPr>
          <a:lstStyle/>
          <a:p>
            <a:pPr marL="285750" marR="0" lvl="0" indent="-285750" algn="just" defTabSz="914400" rtl="0" eaLnBrk="1" fontAlgn="auto" latinLnBrk="0" hangingPunct="1">
              <a:lnSpc>
                <a:spcPts val="2800"/>
              </a:lnSpc>
              <a:spcBef>
                <a:spcPts val="0"/>
              </a:spcBef>
              <a:spcAft>
                <a:spcPts val="0"/>
              </a:spcAft>
              <a:buClrTx/>
              <a:buSzTx/>
              <a:buFont typeface="Wingdings" panose="05000000000000000000" pitchFamily="2" charset="2"/>
              <a:buChar char="p"/>
              <a:tabLst/>
              <a:defRPr/>
            </a:pPr>
            <a:r>
              <a:rPr kumimoji="0" lang="en-US" altLang="zh-CN" sz="1600" b="0" i="0" u="none" strike="noStrike" kern="1200" cap="none" spc="0" normalizeH="0" baseline="0" noProof="0" dirty="0">
                <a:ln>
                  <a:noFill/>
                </a:ln>
                <a:solidFill>
                  <a:prstClr val="black"/>
                </a:solidFill>
                <a:effectLst/>
                <a:uLnTx/>
                <a:uFillTx/>
                <a:latin typeface="Arial"/>
                <a:ea typeface="微软雅黑"/>
                <a:cs typeface="+mn-ea"/>
                <a:sym typeface="+mn-lt"/>
              </a:rPr>
              <a:t>2020</a:t>
            </a:r>
            <a:r>
              <a:rPr kumimoji="0" lang="zh-CN" altLang="en-US" sz="1600" b="0" i="0" u="none" strike="noStrike" kern="1200" cap="none" spc="0" normalizeH="0" baseline="0" noProof="0" dirty="0">
                <a:ln>
                  <a:noFill/>
                </a:ln>
                <a:solidFill>
                  <a:prstClr val="black"/>
                </a:solidFill>
                <a:effectLst/>
                <a:uLnTx/>
                <a:uFillTx/>
                <a:latin typeface="Arial"/>
                <a:ea typeface="微软雅黑"/>
                <a:cs typeface="+mn-ea"/>
                <a:sym typeface="+mn-lt"/>
              </a:rPr>
              <a:t>年</a:t>
            </a:r>
            <a:r>
              <a:rPr kumimoji="0" lang="en-US" altLang="zh-CN" sz="1600" b="0" i="0" u="none" strike="noStrike" kern="1200" cap="none" spc="0" normalizeH="0" baseline="0" noProof="0" dirty="0">
                <a:ln>
                  <a:noFill/>
                </a:ln>
                <a:solidFill>
                  <a:prstClr val="black"/>
                </a:solidFill>
                <a:effectLst/>
                <a:uLnTx/>
                <a:uFillTx/>
                <a:latin typeface="Arial"/>
                <a:ea typeface="微软雅黑"/>
                <a:cs typeface="+mn-ea"/>
                <a:sym typeface="+mn-lt"/>
              </a:rPr>
              <a:t>4</a:t>
            </a:r>
            <a:r>
              <a:rPr kumimoji="0" lang="zh-CN" altLang="en-US" sz="1600" b="0" i="0" u="none" strike="noStrike" kern="1200" cap="none" spc="0" normalizeH="0" baseline="0" noProof="0" dirty="0">
                <a:ln>
                  <a:noFill/>
                </a:ln>
                <a:solidFill>
                  <a:prstClr val="black"/>
                </a:solidFill>
                <a:effectLst/>
                <a:uLnTx/>
                <a:uFillTx/>
                <a:latin typeface="Arial"/>
                <a:ea typeface="微软雅黑"/>
                <a:cs typeface="+mn-ea"/>
                <a:sym typeface="+mn-lt"/>
              </a:rPr>
              <a:t>月</a:t>
            </a:r>
            <a:r>
              <a:rPr kumimoji="0" lang="en-US" altLang="zh-CN" sz="1600" b="0" i="0" u="none" strike="noStrike" kern="1200" cap="none" spc="0" normalizeH="0" baseline="0" noProof="0" dirty="0">
                <a:ln>
                  <a:noFill/>
                </a:ln>
                <a:solidFill>
                  <a:prstClr val="black"/>
                </a:solidFill>
                <a:effectLst/>
                <a:uLnTx/>
                <a:uFillTx/>
                <a:latin typeface="Arial"/>
                <a:ea typeface="微软雅黑"/>
                <a:cs typeface="+mn-ea"/>
                <a:sym typeface="+mn-lt"/>
              </a:rPr>
              <a:t>30</a:t>
            </a:r>
            <a:r>
              <a:rPr kumimoji="0" lang="zh-CN" altLang="en-US" sz="1600" b="0" i="0" u="none" strike="noStrike" kern="1200" cap="none" spc="0" normalizeH="0" baseline="0" noProof="0" dirty="0">
                <a:ln>
                  <a:noFill/>
                </a:ln>
                <a:solidFill>
                  <a:prstClr val="black"/>
                </a:solidFill>
                <a:effectLst/>
                <a:uLnTx/>
                <a:uFillTx/>
                <a:latin typeface="Arial"/>
                <a:ea typeface="微软雅黑"/>
                <a:cs typeface="+mn-ea"/>
                <a:sym typeface="+mn-lt"/>
              </a:rPr>
              <a:t>日，</a:t>
            </a:r>
            <a:r>
              <a:rPr kumimoji="0" lang="zh-CN" altLang="en-US" sz="1600" b="0" i="0" u="none" strike="noStrike" kern="1200" cap="none" spc="0" normalizeH="0" baseline="0" noProof="0" dirty="0">
                <a:ln>
                  <a:noFill/>
                </a:ln>
                <a:solidFill>
                  <a:srgbClr val="C00000"/>
                </a:solidFill>
                <a:effectLst/>
                <a:uLnTx/>
                <a:uFillTx/>
                <a:latin typeface="Arial"/>
                <a:ea typeface="微软雅黑"/>
                <a:cs typeface="+mn-ea"/>
                <a:sym typeface="+mn-lt"/>
              </a:rPr>
              <a:t>中国证监会、国家发展改革委</a:t>
            </a:r>
            <a:r>
              <a:rPr kumimoji="0" lang="zh-CN" altLang="en-US" sz="1600" b="0" i="0" u="none" strike="noStrike" kern="1200" cap="none" spc="0" normalizeH="0" baseline="0" noProof="0" dirty="0">
                <a:ln>
                  <a:noFill/>
                </a:ln>
                <a:solidFill>
                  <a:prstClr val="black"/>
                </a:solidFill>
                <a:effectLst/>
                <a:uLnTx/>
                <a:uFillTx/>
                <a:latin typeface="Arial"/>
                <a:ea typeface="微软雅黑"/>
                <a:cs typeface="+mn-ea"/>
                <a:sym typeface="+mn-lt"/>
              </a:rPr>
              <a:t>联合发布</a:t>
            </a:r>
            <a:r>
              <a:rPr kumimoji="0" lang="en-US" altLang="zh-CN" sz="1600" b="0" i="0" u="none" strike="noStrike" kern="1200" cap="none" spc="0" normalizeH="0" baseline="0" noProof="0" dirty="0">
                <a:ln>
                  <a:noFill/>
                </a:ln>
                <a:solidFill>
                  <a:prstClr val="black"/>
                </a:solidFill>
                <a:effectLst/>
                <a:uLnTx/>
                <a:uFillTx/>
                <a:latin typeface="Arial"/>
                <a:ea typeface="微软雅黑"/>
                <a:cs typeface="+mn-ea"/>
                <a:sym typeface="+mn-lt"/>
              </a:rPr>
              <a:t>《</a:t>
            </a:r>
            <a:r>
              <a:rPr kumimoji="0" lang="zh-CN" altLang="en-US" sz="1600" b="0" i="0" u="none" strike="noStrike" kern="1200" cap="none" spc="0" normalizeH="0" baseline="0" noProof="0" dirty="0">
                <a:ln>
                  <a:noFill/>
                </a:ln>
                <a:solidFill>
                  <a:prstClr val="black"/>
                </a:solidFill>
                <a:effectLst/>
                <a:uLnTx/>
                <a:uFillTx/>
                <a:latin typeface="Arial"/>
                <a:ea typeface="微软雅黑"/>
                <a:cs typeface="+mn-ea"/>
                <a:sym typeface="+mn-lt"/>
              </a:rPr>
              <a:t>关于推进基础设施领域不动产投资信托基金（</a:t>
            </a:r>
            <a:r>
              <a:rPr kumimoji="0" lang="en-US" altLang="zh-CN" sz="1600" b="0" i="0" u="none" strike="noStrike" kern="1200" cap="none" spc="0" normalizeH="0" baseline="0" noProof="0" dirty="0">
                <a:ln>
                  <a:noFill/>
                </a:ln>
                <a:solidFill>
                  <a:prstClr val="black"/>
                </a:solidFill>
                <a:effectLst/>
                <a:uLnTx/>
                <a:uFillTx/>
                <a:latin typeface="Arial"/>
                <a:ea typeface="微软雅黑"/>
                <a:cs typeface="+mn-ea"/>
                <a:sym typeface="+mn-lt"/>
              </a:rPr>
              <a:t>REITs</a:t>
            </a:r>
            <a:r>
              <a:rPr kumimoji="0" lang="zh-CN" altLang="en-US" sz="1600" b="0" i="0" u="none" strike="noStrike" kern="1200" cap="none" spc="0" normalizeH="0" baseline="0" noProof="0" dirty="0">
                <a:ln>
                  <a:noFill/>
                </a:ln>
                <a:solidFill>
                  <a:prstClr val="black"/>
                </a:solidFill>
                <a:effectLst/>
                <a:uLnTx/>
                <a:uFillTx/>
                <a:latin typeface="Arial"/>
                <a:ea typeface="微软雅黑"/>
                <a:cs typeface="+mn-ea"/>
                <a:sym typeface="+mn-lt"/>
              </a:rPr>
              <a:t>）试点相关工作的通知</a:t>
            </a:r>
            <a:r>
              <a:rPr kumimoji="0" lang="en-US" altLang="zh-CN" sz="1600" b="0" i="0" u="none" strike="noStrike" kern="1200" cap="none" spc="0" normalizeH="0" baseline="0" noProof="0" dirty="0">
                <a:ln>
                  <a:noFill/>
                </a:ln>
                <a:solidFill>
                  <a:prstClr val="black"/>
                </a:solidFill>
                <a:effectLst/>
                <a:uLnTx/>
                <a:uFillTx/>
                <a:latin typeface="Arial"/>
                <a:ea typeface="微软雅黑"/>
                <a:cs typeface="+mn-ea"/>
                <a:sym typeface="+mn-lt"/>
              </a:rPr>
              <a:t>》</a:t>
            </a:r>
            <a:r>
              <a:rPr kumimoji="0" lang="zh-CN" altLang="en-US" sz="1600" b="0" i="0" u="none" strike="noStrike" kern="1200" cap="none" spc="0" normalizeH="0" baseline="0" noProof="0" dirty="0">
                <a:ln>
                  <a:noFill/>
                </a:ln>
                <a:solidFill>
                  <a:prstClr val="black"/>
                </a:solidFill>
                <a:effectLst/>
                <a:uLnTx/>
                <a:uFillTx/>
                <a:latin typeface="Arial"/>
                <a:ea typeface="微软雅黑"/>
                <a:cs typeface="+mn-ea"/>
                <a:sym typeface="+mn-lt"/>
              </a:rPr>
              <a:t>（以下简称</a:t>
            </a:r>
            <a:r>
              <a:rPr kumimoji="0" lang="en-US" altLang="zh-CN" sz="1600" b="0" i="0" u="none" strike="noStrike" kern="1200" cap="none" spc="0" normalizeH="0" baseline="0" noProof="0" dirty="0">
                <a:ln>
                  <a:noFill/>
                </a:ln>
                <a:solidFill>
                  <a:prstClr val="black"/>
                </a:solidFill>
                <a:effectLst/>
                <a:uLnTx/>
                <a:uFillTx/>
                <a:latin typeface="Arial"/>
                <a:ea typeface="微软雅黑"/>
                <a:cs typeface="+mn-ea"/>
                <a:sym typeface="+mn-lt"/>
              </a:rPr>
              <a:t>《</a:t>
            </a:r>
            <a:r>
              <a:rPr kumimoji="0" lang="zh-CN" altLang="en-US" sz="1600" b="0" i="0" u="none" strike="noStrike" kern="1200" cap="none" spc="0" normalizeH="0" baseline="0" noProof="0" dirty="0">
                <a:ln>
                  <a:noFill/>
                </a:ln>
                <a:solidFill>
                  <a:prstClr val="black"/>
                </a:solidFill>
                <a:effectLst/>
                <a:uLnTx/>
                <a:uFillTx/>
                <a:latin typeface="Arial"/>
                <a:ea typeface="微软雅黑"/>
                <a:cs typeface="+mn-ea"/>
                <a:sym typeface="+mn-lt"/>
              </a:rPr>
              <a:t>通知</a:t>
            </a:r>
            <a:r>
              <a:rPr kumimoji="0" lang="en-US" altLang="zh-CN" sz="1600" b="0" i="0" u="none" strike="noStrike" kern="1200" cap="none" spc="0" normalizeH="0" baseline="0" noProof="0" dirty="0">
                <a:ln>
                  <a:noFill/>
                </a:ln>
                <a:solidFill>
                  <a:prstClr val="black"/>
                </a:solidFill>
                <a:effectLst/>
                <a:uLnTx/>
                <a:uFillTx/>
                <a:latin typeface="Arial"/>
                <a:ea typeface="微软雅黑"/>
                <a:cs typeface="+mn-ea"/>
                <a:sym typeface="+mn-lt"/>
              </a:rPr>
              <a:t>》</a:t>
            </a:r>
            <a:r>
              <a:rPr kumimoji="0" lang="zh-CN" altLang="en-US" sz="1600" b="0" i="0" u="none" strike="noStrike" kern="1200" cap="none" spc="0" normalizeH="0" baseline="0" noProof="0" dirty="0">
                <a:ln>
                  <a:noFill/>
                </a:ln>
                <a:solidFill>
                  <a:prstClr val="black"/>
                </a:solidFill>
                <a:effectLst/>
                <a:uLnTx/>
                <a:uFillTx/>
                <a:latin typeface="Arial"/>
                <a:ea typeface="微软雅黑"/>
                <a:cs typeface="+mn-ea"/>
                <a:sym typeface="+mn-lt"/>
              </a:rPr>
              <a:t>），</a:t>
            </a:r>
            <a:r>
              <a:rPr kumimoji="0" lang="zh-CN" altLang="en-US" sz="1600" b="0" i="0" u="none" strike="noStrike" kern="1200" cap="none" spc="0" normalizeH="0" baseline="0" noProof="0" dirty="0">
                <a:ln>
                  <a:noFill/>
                </a:ln>
                <a:solidFill>
                  <a:srgbClr val="C00000"/>
                </a:solidFill>
                <a:effectLst/>
                <a:uLnTx/>
                <a:uFillTx/>
                <a:latin typeface="Arial"/>
                <a:ea typeface="微软雅黑"/>
                <a:cs typeface="+mn-ea"/>
                <a:sym typeface="+mn-lt"/>
              </a:rPr>
              <a:t>正式启动基础设施领域的公募</a:t>
            </a:r>
            <a:r>
              <a:rPr kumimoji="0" lang="en-US" altLang="zh-CN" sz="1600" b="0" i="0" u="none" strike="noStrike" kern="1200" cap="none" spc="0" normalizeH="0" baseline="0" noProof="0" dirty="0">
                <a:ln>
                  <a:noFill/>
                </a:ln>
                <a:solidFill>
                  <a:srgbClr val="C00000"/>
                </a:solidFill>
                <a:effectLst/>
                <a:uLnTx/>
                <a:uFillTx/>
                <a:latin typeface="Arial"/>
                <a:ea typeface="微软雅黑"/>
                <a:cs typeface="+mn-ea"/>
                <a:sym typeface="+mn-lt"/>
              </a:rPr>
              <a:t>REITs</a:t>
            </a:r>
            <a:r>
              <a:rPr kumimoji="0" lang="zh-CN" altLang="en-US" sz="1600" b="0" i="0" u="none" strike="noStrike" kern="1200" cap="none" spc="0" normalizeH="0" baseline="0" noProof="0" dirty="0">
                <a:ln>
                  <a:noFill/>
                </a:ln>
                <a:solidFill>
                  <a:srgbClr val="C00000"/>
                </a:solidFill>
                <a:effectLst/>
                <a:uLnTx/>
                <a:uFillTx/>
                <a:latin typeface="Arial"/>
                <a:ea typeface="微软雅黑"/>
                <a:cs typeface="+mn-ea"/>
                <a:sym typeface="+mn-lt"/>
              </a:rPr>
              <a:t>试点工作</a:t>
            </a:r>
            <a:r>
              <a:rPr kumimoji="0" lang="zh-CN" altLang="en-US" sz="1600" b="0" i="0" u="none" strike="noStrike" kern="1200" cap="none" spc="0" normalizeH="0" baseline="0" noProof="0" dirty="0">
                <a:ln>
                  <a:noFill/>
                </a:ln>
                <a:solidFill>
                  <a:prstClr val="black"/>
                </a:solidFill>
                <a:effectLst/>
                <a:uLnTx/>
                <a:uFillTx/>
                <a:latin typeface="Arial"/>
                <a:ea typeface="微软雅黑"/>
                <a:cs typeface="+mn-ea"/>
                <a:sym typeface="+mn-lt"/>
              </a:rPr>
              <a:t>。</a:t>
            </a:r>
            <a:r>
              <a:rPr kumimoji="0" lang="en-US" altLang="zh-CN" sz="1600" b="0" i="0" u="none" strike="noStrike" kern="1200" cap="none" spc="0" normalizeH="0" baseline="0" noProof="0" dirty="0">
                <a:ln>
                  <a:noFill/>
                </a:ln>
                <a:solidFill>
                  <a:prstClr val="black"/>
                </a:solidFill>
                <a:effectLst/>
                <a:uLnTx/>
                <a:uFillTx/>
                <a:latin typeface="Arial"/>
                <a:ea typeface="微软雅黑"/>
                <a:cs typeface="+mn-ea"/>
                <a:sym typeface="+mn-lt"/>
              </a:rPr>
              <a:t>《</a:t>
            </a:r>
            <a:r>
              <a:rPr kumimoji="0" lang="zh-CN" altLang="en-US" sz="1600" b="0" i="0" u="none" strike="noStrike" kern="1200" cap="none" spc="0" normalizeH="0" baseline="0" noProof="0" dirty="0">
                <a:ln>
                  <a:noFill/>
                </a:ln>
                <a:solidFill>
                  <a:prstClr val="black"/>
                </a:solidFill>
                <a:effectLst/>
                <a:uLnTx/>
                <a:uFillTx/>
                <a:latin typeface="Arial"/>
                <a:ea typeface="微软雅黑"/>
                <a:cs typeface="+mn-ea"/>
                <a:sym typeface="+mn-lt"/>
              </a:rPr>
              <a:t>通知</a:t>
            </a:r>
            <a:r>
              <a:rPr kumimoji="0" lang="en-US" altLang="zh-CN" sz="1600" b="0" i="0" u="none" strike="noStrike" kern="1200" cap="none" spc="0" normalizeH="0" baseline="0" noProof="0" dirty="0">
                <a:ln>
                  <a:noFill/>
                </a:ln>
                <a:solidFill>
                  <a:prstClr val="black"/>
                </a:solidFill>
                <a:effectLst/>
                <a:uLnTx/>
                <a:uFillTx/>
                <a:latin typeface="Arial"/>
                <a:ea typeface="微软雅黑"/>
                <a:cs typeface="+mn-ea"/>
                <a:sym typeface="+mn-lt"/>
              </a:rPr>
              <a:t>》</a:t>
            </a:r>
            <a:r>
              <a:rPr kumimoji="0" lang="zh-CN" altLang="en-US" sz="1600" b="0" i="0" u="none" strike="noStrike" kern="1200" cap="none" spc="0" normalizeH="0" baseline="0" noProof="0" dirty="0">
                <a:ln>
                  <a:noFill/>
                </a:ln>
                <a:solidFill>
                  <a:prstClr val="black"/>
                </a:solidFill>
                <a:effectLst/>
                <a:uLnTx/>
                <a:uFillTx/>
                <a:latin typeface="Arial"/>
                <a:ea typeface="微软雅黑"/>
                <a:cs typeface="+mn-ea"/>
                <a:sym typeface="+mn-lt"/>
              </a:rPr>
              <a:t>对基础设施</a:t>
            </a:r>
            <a:r>
              <a:rPr kumimoji="0" lang="en-US" altLang="zh-CN" sz="1600" b="0" i="0" u="none" strike="noStrike" kern="1200" cap="none" spc="0" normalizeH="0" baseline="0" noProof="0" dirty="0">
                <a:ln>
                  <a:noFill/>
                </a:ln>
                <a:solidFill>
                  <a:prstClr val="black"/>
                </a:solidFill>
                <a:effectLst/>
                <a:uLnTx/>
                <a:uFillTx/>
                <a:latin typeface="Arial"/>
                <a:ea typeface="微软雅黑"/>
                <a:cs typeface="+mn-ea"/>
                <a:sym typeface="+mn-lt"/>
              </a:rPr>
              <a:t>REITs</a:t>
            </a:r>
            <a:r>
              <a:rPr kumimoji="0" lang="zh-CN" altLang="en-US" sz="1600" b="0" i="0" u="none" strike="noStrike" kern="1200" cap="none" spc="0" normalizeH="0" baseline="0" noProof="0" dirty="0">
                <a:ln>
                  <a:noFill/>
                </a:ln>
                <a:solidFill>
                  <a:prstClr val="black"/>
                </a:solidFill>
                <a:effectLst/>
                <a:uLnTx/>
                <a:uFillTx/>
                <a:latin typeface="Arial"/>
                <a:ea typeface="微软雅黑"/>
                <a:cs typeface="+mn-ea"/>
                <a:sym typeface="+mn-lt"/>
              </a:rPr>
              <a:t>试点的意义进行了全面阐释，对具体工作进行了细致地部署。</a:t>
            </a:r>
            <a:r>
              <a:rPr kumimoji="0" lang="en-US" altLang="zh-CN" sz="1600" b="0" i="0" u="none" strike="noStrike" kern="1200" cap="none" spc="0" normalizeH="0" baseline="0" noProof="0" dirty="0">
                <a:ln>
                  <a:noFill/>
                </a:ln>
                <a:solidFill>
                  <a:prstClr val="black"/>
                </a:solidFill>
                <a:effectLst/>
                <a:uLnTx/>
                <a:uFillTx/>
                <a:latin typeface="Arial"/>
                <a:ea typeface="微软雅黑"/>
                <a:cs typeface="+mn-ea"/>
                <a:sym typeface="+mn-lt"/>
              </a:rPr>
              <a:t>《</a:t>
            </a:r>
            <a:r>
              <a:rPr kumimoji="0" lang="zh-CN" altLang="en-US" sz="1600" b="0" i="0" u="none" strike="noStrike" kern="1200" cap="none" spc="0" normalizeH="0" baseline="0" noProof="0" dirty="0">
                <a:ln>
                  <a:noFill/>
                </a:ln>
                <a:solidFill>
                  <a:prstClr val="black"/>
                </a:solidFill>
                <a:effectLst/>
                <a:uLnTx/>
                <a:uFillTx/>
                <a:latin typeface="Arial"/>
                <a:ea typeface="微软雅黑"/>
                <a:cs typeface="+mn-ea"/>
                <a:sym typeface="+mn-lt"/>
              </a:rPr>
              <a:t>通知</a:t>
            </a:r>
            <a:r>
              <a:rPr kumimoji="0" lang="en-US" altLang="zh-CN" sz="1600" b="0" i="0" u="none" strike="noStrike" kern="1200" cap="none" spc="0" normalizeH="0" baseline="0" noProof="0" dirty="0">
                <a:ln>
                  <a:noFill/>
                </a:ln>
                <a:solidFill>
                  <a:prstClr val="black"/>
                </a:solidFill>
                <a:effectLst/>
                <a:uLnTx/>
                <a:uFillTx/>
                <a:latin typeface="Arial"/>
                <a:ea typeface="微软雅黑"/>
                <a:cs typeface="+mn-ea"/>
                <a:sym typeface="+mn-lt"/>
              </a:rPr>
              <a:t>》</a:t>
            </a:r>
            <a:r>
              <a:rPr kumimoji="0" lang="zh-CN" altLang="en-US" sz="1600" b="0" i="0" u="none" strike="noStrike" kern="1200" cap="none" spc="0" normalizeH="0" baseline="0" noProof="0" dirty="0">
                <a:ln>
                  <a:noFill/>
                </a:ln>
                <a:solidFill>
                  <a:prstClr val="black"/>
                </a:solidFill>
                <a:effectLst/>
                <a:uLnTx/>
                <a:uFillTx/>
                <a:latin typeface="Arial"/>
                <a:ea typeface="微软雅黑"/>
                <a:cs typeface="+mn-ea"/>
                <a:sym typeface="+mn-lt"/>
              </a:rPr>
              <a:t>的发布是中国</a:t>
            </a:r>
            <a:r>
              <a:rPr kumimoji="0" lang="en-US" altLang="zh-CN" sz="1600" b="0" i="0" u="none" strike="noStrike" kern="1200" cap="none" spc="0" normalizeH="0" baseline="0" noProof="0" dirty="0">
                <a:ln>
                  <a:noFill/>
                </a:ln>
                <a:solidFill>
                  <a:prstClr val="black"/>
                </a:solidFill>
                <a:effectLst/>
                <a:uLnTx/>
                <a:uFillTx/>
                <a:latin typeface="Arial"/>
                <a:ea typeface="微软雅黑"/>
                <a:cs typeface="+mn-ea"/>
                <a:sym typeface="+mn-lt"/>
              </a:rPr>
              <a:t>REITs</a:t>
            </a:r>
            <a:r>
              <a:rPr kumimoji="0" lang="zh-CN" altLang="en-US" sz="1600" b="0" i="0" u="none" strike="noStrike" kern="1200" cap="none" spc="0" normalizeH="0" baseline="0" noProof="0" dirty="0">
                <a:ln>
                  <a:noFill/>
                </a:ln>
                <a:solidFill>
                  <a:prstClr val="black"/>
                </a:solidFill>
                <a:effectLst/>
                <a:uLnTx/>
                <a:uFillTx/>
                <a:latin typeface="Arial"/>
                <a:ea typeface="微软雅黑"/>
                <a:cs typeface="+mn-ea"/>
                <a:sym typeface="+mn-lt"/>
              </a:rPr>
              <a:t>市场建设的一个里程碑式的事件，公募</a:t>
            </a:r>
            <a:r>
              <a:rPr kumimoji="0" lang="en-US" altLang="zh-CN" sz="1600" b="0" i="0" u="none" strike="noStrike" kern="1200" cap="none" spc="0" normalizeH="0" baseline="0" noProof="0" dirty="0">
                <a:ln>
                  <a:noFill/>
                </a:ln>
                <a:solidFill>
                  <a:prstClr val="black"/>
                </a:solidFill>
                <a:effectLst/>
                <a:uLnTx/>
                <a:uFillTx/>
                <a:latin typeface="Arial"/>
                <a:ea typeface="微软雅黑"/>
                <a:cs typeface="+mn-ea"/>
                <a:sym typeface="+mn-lt"/>
              </a:rPr>
              <a:t>REITs</a:t>
            </a:r>
            <a:r>
              <a:rPr kumimoji="0" lang="zh-CN" altLang="en-US" sz="1600" b="0" i="0" u="none" strike="noStrike" kern="1200" cap="none" spc="0" normalizeH="0" baseline="0" noProof="0" dirty="0">
                <a:ln>
                  <a:noFill/>
                </a:ln>
                <a:solidFill>
                  <a:prstClr val="black"/>
                </a:solidFill>
                <a:effectLst/>
                <a:uLnTx/>
                <a:uFillTx/>
                <a:latin typeface="Arial"/>
                <a:ea typeface="微软雅黑"/>
                <a:cs typeface="+mn-ea"/>
                <a:sym typeface="+mn-lt"/>
              </a:rPr>
              <a:t>试点对于中国不动产投融资体制改革具有重大意义。同一天，中国证监会发布</a:t>
            </a:r>
            <a:r>
              <a:rPr kumimoji="0" lang="en-US" altLang="zh-CN" sz="1600" b="0" i="0" u="none" strike="noStrike" kern="1200" cap="none" spc="0" normalizeH="0" baseline="0" noProof="0" dirty="0">
                <a:ln>
                  <a:noFill/>
                </a:ln>
                <a:solidFill>
                  <a:prstClr val="black"/>
                </a:solidFill>
                <a:effectLst/>
                <a:uLnTx/>
                <a:uFillTx/>
                <a:latin typeface="Arial"/>
                <a:ea typeface="微软雅黑"/>
                <a:cs typeface="+mn-ea"/>
                <a:sym typeface="+mn-lt"/>
              </a:rPr>
              <a:t>《</a:t>
            </a:r>
            <a:r>
              <a:rPr kumimoji="0" lang="zh-CN" altLang="en-US" sz="1600" b="0" i="0" u="none" strike="noStrike" kern="1200" cap="none" spc="0" normalizeH="0" baseline="0" noProof="0" dirty="0">
                <a:ln>
                  <a:noFill/>
                </a:ln>
                <a:solidFill>
                  <a:prstClr val="black"/>
                </a:solidFill>
                <a:effectLst/>
                <a:uLnTx/>
                <a:uFillTx/>
                <a:latin typeface="Arial"/>
                <a:ea typeface="微软雅黑"/>
                <a:cs typeface="+mn-ea"/>
                <a:sym typeface="+mn-lt"/>
              </a:rPr>
              <a:t>公开募集基础设施证券投资基金指引（试行）</a:t>
            </a:r>
            <a:r>
              <a:rPr kumimoji="0" lang="en-US" altLang="zh-CN" sz="1600" b="0" i="0" u="none" strike="noStrike" kern="1200" cap="none" spc="0" normalizeH="0" baseline="0" noProof="0" dirty="0">
                <a:ln>
                  <a:noFill/>
                </a:ln>
                <a:solidFill>
                  <a:prstClr val="black"/>
                </a:solidFill>
                <a:effectLst/>
                <a:uLnTx/>
                <a:uFillTx/>
                <a:latin typeface="Arial"/>
                <a:ea typeface="微软雅黑"/>
                <a:cs typeface="+mn-ea"/>
                <a:sym typeface="+mn-lt"/>
              </a:rPr>
              <a:t>》</a:t>
            </a:r>
            <a:r>
              <a:rPr kumimoji="0" lang="zh-CN" altLang="en-US" sz="1600" b="0" i="0" u="none" strike="noStrike" kern="1200" cap="none" spc="0" normalizeH="0" baseline="0" noProof="0" dirty="0">
                <a:ln>
                  <a:noFill/>
                </a:ln>
                <a:solidFill>
                  <a:prstClr val="black"/>
                </a:solidFill>
                <a:effectLst/>
                <a:uLnTx/>
                <a:uFillTx/>
                <a:latin typeface="Arial"/>
                <a:ea typeface="微软雅黑"/>
                <a:cs typeface="+mn-ea"/>
                <a:sym typeface="+mn-lt"/>
              </a:rPr>
              <a:t>（征求意见稿，简称</a:t>
            </a:r>
            <a:r>
              <a:rPr kumimoji="0" lang="en-US" altLang="zh-CN" sz="1600" b="0" i="0" u="none" strike="noStrike" kern="1200" cap="none" spc="0" normalizeH="0" baseline="0" noProof="0" dirty="0">
                <a:ln>
                  <a:noFill/>
                </a:ln>
                <a:solidFill>
                  <a:prstClr val="black"/>
                </a:solidFill>
                <a:effectLst/>
                <a:uLnTx/>
                <a:uFillTx/>
                <a:latin typeface="Arial"/>
                <a:ea typeface="微软雅黑"/>
                <a:cs typeface="+mn-ea"/>
                <a:sym typeface="+mn-lt"/>
              </a:rPr>
              <a:t>《</a:t>
            </a:r>
            <a:r>
              <a:rPr kumimoji="0" lang="zh-CN" altLang="en-US" sz="1600" b="0" i="0" u="none" strike="noStrike" kern="1200" cap="none" spc="0" normalizeH="0" baseline="0" noProof="0" dirty="0">
                <a:ln>
                  <a:noFill/>
                </a:ln>
                <a:solidFill>
                  <a:prstClr val="black"/>
                </a:solidFill>
                <a:effectLst/>
                <a:uLnTx/>
                <a:uFillTx/>
                <a:latin typeface="Arial"/>
                <a:ea typeface="微软雅黑"/>
                <a:cs typeface="+mn-ea"/>
                <a:sym typeface="+mn-lt"/>
              </a:rPr>
              <a:t>指引</a:t>
            </a:r>
            <a:r>
              <a:rPr kumimoji="0" lang="en-US" altLang="zh-CN" sz="1600" b="0" i="0" u="none" strike="noStrike" kern="1200" cap="none" spc="0" normalizeH="0" baseline="0" noProof="0" dirty="0">
                <a:ln>
                  <a:noFill/>
                </a:ln>
                <a:solidFill>
                  <a:prstClr val="black"/>
                </a:solidFill>
                <a:effectLst/>
                <a:uLnTx/>
                <a:uFillTx/>
                <a:latin typeface="Arial"/>
                <a:ea typeface="微软雅黑"/>
                <a:cs typeface="+mn-ea"/>
                <a:sym typeface="+mn-lt"/>
              </a:rPr>
              <a:t>》</a:t>
            </a:r>
            <a:r>
              <a:rPr kumimoji="0" lang="zh-CN" altLang="en-US" sz="1600" b="0" i="0" u="none" strike="noStrike" kern="1200" cap="none" spc="0" normalizeH="0" baseline="0" noProof="0" dirty="0">
                <a:ln>
                  <a:noFill/>
                </a:ln>
                <a:solidFill>
                  <a:prstClr val="black"/>
                </a:solidFill>
                <a:effectLst/>
                <a:uLnTx/>
                <a:uFillTx/>
                <a:latin typeface="Arial"/>
                <a:ea typeface="微软雅黑"/>
                <a:cs typeface="+mn-ea"/>
                <a:sym typeface="+mn-lt"/>
              </a:rPr>
              <a:t>），向社会公开征求意见。</a:t>
            </a:r>
            <a:endParaRPr kumimoji="0" lang="en-US" altLang="zh-CN" sz="1600" b="0" i="0" u="none" strike="noStrike" kern="1200" cap="none" spc="0" normalizeH="0" baseline="0" noProof="0" dirty="0">
              <a:ln>
                <a:noFill/>
              </a:ln>
              <a:solidFill>
                <a:prstClr val="black"/>
              </a:solidFill>
              <a:effectLst/>
              <a:uLnTx/>
              <a:uFillTx/>
              <a:latin typeface="Arial"/>
              <a:ea typeface="微软雅黑"/>
              <a:cs typeface="+mn-ea"/>
              <a:sym typeface="+mn-lt"/>
            </a:endParaRPr>
          </a:p>
        </p:txBody>
      </p:sp>
      <p:sp>
        <p:nvSpPr>
          <p:cNvPr id="24" name="文本框 23"/>
          <p:cNvSpPr txBox="1"/>
          <p:nvPr/>
        </p:nvSpPr>
        <p:spPr>
          <a:xfrm>
            <a:off x="325752" y="250956"/>
            <a:ext cx="9072469"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uLnTx/>
                <a:uFillTx/>
                <a:latin typeface="Arial"/>
                <a:ea typeface="微软雅黑"/>
                <a:cs typeface="+mn-ea"/>
                <a:sym typeface="+mn-lt"/>
              </a:rPr>
              <a:t>1.1 </a:t>
            </a:r>
            <a:r>
              <a:rPr kumimoji="0" lang="zh-CN" altLang="en-US" sz="3200" b="1" i="0" u="none" strike="noStrike" kern="1200" cap="none" spc="0" normalizeH="0" baseline="0" noProof="0" dirty="0">
                <a:ln>
                  <a:noFill/>
                </a:ln>
                <a:solidFill>
                  <a:prstClr val="black"/>
                </a:solidFill>
                <a:effectLst/>
                <a:uLnTx/>
                <a:uFillTx/>
                <a:latin typeface="Arial"/>
                <a:ea typeface="微软雅黑"/>
                <a:cs typeface="+mn-ea"/>
                <a:sym typeface="+mn-lt"/>
              </a:rPr>
              <a:t>试点通知</a:t>
            </a:r>
          </a:p>
        </p:txBody>
      </p:sp>
      <p:pic>
        <p:nvPicPr>
          <p:cNvPr id="2" name="图片 1"/>
          <p:cNvPicPr>
            <a:picLocks noChangeAspect="1"/>
          </p:cNvPicPr>
          <p:nvPr/>
        </p:nvPicPr>
        <p:blipFill>
          <a:blip r:embed="rId3"/>
          <a:stretch>
            <a:fillRect/>
          </a:stretch>
        </p:blipFill>
        <p:spPr>
          <a:xfrm>
            <a:off x="1254866" y="2751906"/>
            <a:ext cx="9682267" cy="3633173"/>
          </a:xfrm>
          <a:prstGeom prst="rect">
            <a:avLst/>
          </a:prstGeom>
        </p:spPr>
      </p:pic>
      <p:sp>
        <p:nvSpPr>
          <p:cNvPr id="7" name="灯片编号占位符 6"/>
          <p:cNvSpPr>
            <a:spLocks noGrp="1"/>
          </p:cNvSpPr>
          <p:nvPr>
            <p:ph type="sldNum" sz="quarter" idx="10"/>
          </p:nvPr>
        </p:nvSpPr>
        <p:spPr>
          <a:xfrm>
            <a:off x="11463326" y="6512396"/>
            <a:ext cx="47707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8700411-1E0C-4A0F-B8E8-50CBEDACAD0B}" type="slidenum">
              <a:rPr kumimoji="0" lang="zh-TW" altLang="en-US" sz="1800" b="1" i="0" u="none" strike="noStrike" kern="1200" cap="none" spc="0" normalizeH="0" baseline="0" noProof="0" smtClean="0">
                <a:ln>
                  <a:noFill/>
                </a:ln>
                <a:solidFill>
                  <a:srgbClr val="FFFFFF"/>
                </a:solidFill>
                <a:effectLst/>
                <a:uLnTx/>
                <a:uFillTx/>
                <a:latin typeface="Arial"/>
                <a:ea typeface="微软雅黑"/>
                <a:cs typeface="+mn-ea"/>
                <a:sym typeface="+mn-lt"/>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zh-TW" altLang="en-US" sz="1800" b="1" i="0" u="none" strike="noStrike" kern="1200" cap="none" spc="0" normalizeH="0" baseline="0" noProof="0" dirty="0">
              <a:ln>
                <a:noFill/>
              </a:ln>
              <a:solidFill>
                <a:srgbClr val="FFFFFF"/>
              </a:solidFill>
              <a:effectLst/>
              <a:uLnTx/>
              <a:uFillTx/>
              <a:latin typeface="Arial"/>
              <a:ea typeface="微软雅黑"/>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4" name="组合 1"/>
          <p:cNvGrpSpPr/>
          <p:nvPr/>
        </p:nvGrpSpPr>
        <p:grpSpPr>
          <a:xfrm>
            <a:off x="0" y="214313"/>
            <a:ext cx="577850" cy="658812"/>
            <a:chOff x="0" y="0"/>
            <a:chExt cx="577847" cy="659137"/>
          </a:xfrm>
        </p:grpSpPr>
        <p:sp>
          <p:nvSpPr>
            <p:cNvPr id="59455" name="矩形 3"/>
            <p:cNvSpPr/>
            <p:nvPr/>
          </p:nvSpPr>
          <p:spPr>
            <a:xfrm>
              <a:off x="0" y="0"/>
              <a:ext cx="495297" cy="659137"/>
            </a:xfrm>
            <a:prstGeom prst="rect">
              <a:avLst/>
            </a:prstGeom>
            <a:solidFill>
              <a:srgbClr val="C0000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59456" name="矩形 4"/>
            <p:cNvSpPr/>
            <p:nvPr/>
          </p:nvSpPr>
          <p:spPr>
            <a:xfrm>
              <a:off x="527047" y="0"/>
              <a:ext cx="50800" cy="659137"/>
            </a:xfrm>
            <a:prstGeom prst="rect">
              <a:avLst/>
            </a:prstGeom>
            <a:solidFill>
              <a:srgbClr val="80808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grpSp>
      <p:sp>
        <p:nvSpPr>
          <p:cNvPr id="59395" name="灯片编号占位符 1"/>
          <p:cNvSpPr>
            <a:spLocks noGrp="1"/>
          </p:cNvSpPr>
          <p:nvPr/>
        </p:nvSpPr>
        <p:spPr>
          <a:xfrm>
            <a:off x="11449050" y="6499225"/>
            <a:ext cx="639763" cy="365125"/>
          </a:xfrm>
          <a:prstGeom prst="rect">
            <a:avLst/>
          </a:prstGeom>
          <a:noFill/>
          <a:ln w="9525">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r" defTabSz="914400" eaLnBrk="1" hangingPunct="1">
              <a:spcBef>
                <a:spcPct val="0"/>
              </a:spcBef>
              <a:buFontTx/>
              <a:buNone/>
            </a:pPr>
            <a:fld id="{9A0DB2DC-4C9A-4742-B13C-FB6460FD3503}" type="slidenum">
              <a:rPr lang="zh-CN" altLang="zh-CN" sz="1400" b="1" dirty="0">
                <a:solidFill>
                  <a:srgbClr val="FFFFFF"/>
                </a:solidFill>
                <a:latin typeface="仿宋" panose="02010609060101010101" pitchFamily="49" charset="-122"/>
                <a:ea typeface="仿宋" panose="02010609060101010101" pitchFamily="49" charset="-122"/>
              </a:rPr>
              <a:t>50</a:t>
            </a:fld>
            <a:endParaRPr lang="zh-CN" altLang="zh-CN" sz="1400" b="1" dirty="0">
              <a:solidFill>
                <a:srgbClr val="FFFFFF"/>
              </a:solidFill>
              <a:latin typeface="仿宋" panose="02010609060101010101" pitchFamily="49" charset="-122"/>
              <a:ea typeface="仿宋" panose="02010609060101010101" pitchFamily="49" charset="-122"/>
            </a:endParaRPr>
          </a:p>
        </p:txBody>
      </p:sp>
      <p:sp>
        <p:nvSpPr>
          <p:cNvPr id="59396" name="矩形 2"/>
          <p:cNvSpPr/>
          <p:nvPr/>
        </p:nvSpPr>
        <p:spPr>
          <a:xfrm>
            <a:off x="598488" y="912813"/>
            <a:ext cx="184150" cy="400050"/>
          </a:xfrm>
          <a:prstGeom prst="rect">
            <a:avLst/>
          </a:prstGeom>
          <a:noFill/>
          <a:ln w="9525">
            <a:noFill/>
          </a:ln>
        </p:spPr>
        <p:txBody>
          <a:bodyPr wrap="none">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endParaRPr lang="zh-CN" altLang="en-US" sz="2000" b="1" dirty="0">
              <a:solidFill>
                <a:srgbClr val="000000"/>
              </a:solidFill>
              <a:latin typeface="微软雅黑" panose="020B0503020204020204" pitchFamily="34" charset="-122"/>
              <a:sym typeface="微软雅黑" panose="020B0503020204020204" pitchFamily="34" charset="-122"/>
            </a:endParaRPr>
          </a:p>
        </p:txBody>
      </p:sp>
      <p:sp>
        <p:nvSpPr>
          <p:cNvPr id="59397" name="矩形 25"/>
          <p:cNvSpPr/>
          <p:nvPr/>
        </p:nvSpPr>
        <p:spPr>
          <a:xfrm>
            <a:off x="777081" y="911226"/>
            <a:ext cx="184731" cy="338554"/>
          </a:xfrm>
          <a:prstGeom prst="rect">
            <a:avLst/>
          </a:prstGeom>
          <a:noFill/>
          <a:ln w="9525">
            <a:noFill/>
          </a:ln>
        </p:spPr>
        <p:txBody>
          <a:bodyPr wrap="none">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endParaRPr lang="zh-CN" altLang="en-US" sz="1600" b="1" dirty="0">
              <a:solidFill>
                <a:srgbClr val="000000"/>
              </a:solidFill>
              <a:latin typeface="微软雅黑" panose="020B0503020204020204" pitchFamily="34" charset="-122"/>
              <a:sym typeface="微软雅黑" panose="020B0503020204020204" pitchFamily="34" charset="-122"/>
            </a:endParaRPr>
          </a:p>
        </p:txBody>
      </p:sp>
      <p:graphicFrame>
        <p:nvGraphicFramePr>
          <p:cNvPr id="11" name="表格 10"/>
          <p:cNvGraphicFramePr>
            <a:graphicFrameLocks noGrp="1"/>
          </p:cNvGraphicFramePr>
          <p:nvPr>
            <p:extLst>
              <p:ext uri="{D42A27DB-BD31-4B8C-83A1-F6EECF244321}">
                <p14:modId xmlns:p14="http://schemas.microsoft.com/office/powerpoint/2010/main" val="3587358840"/>
              </p:ext>
            </p:extLst>
          </p:nvPr>
        </p:nvGraphicFramePr>
        <p:xfrm>
          <a:off x="196850" y="1335352"/>
          <a:ext cx="11798300" cy="5251450"/>
        </p:xfrm>
        <a:graphic>
          <a:graphicData uri="http://schemas.openxmlformats.org/drawingml/2006/table">
            <a:tbl>
              <a:tblPr firstRow="1" bandRow="1">
                <a:tableStyleId>{21E4AEA4-8DFA-4A89-87EB-49C32662AFE0}</a:tableStyleId>
              </a:tblPr>
              <a:tblGrid>
                <a:gridCol w="625889">
                  <a:extLst>
                    <a:ext uri="{9D8B030D-6E8A-4147-A177-3AD203B41FA5}">
                      <a16:colId xmlns:a16="http://schemas.microsoft.com/office/drawing/2014/main" val="20000"/>
                    </a:ext>
                  </a:extLst>
                </a:gridCol>
                <a:gridCol w="1128325">
                  <a:extLst>
                    <a:ext uri="{9D8B030D-6E8A-4147-A177-3AD203B41FA5}">
                      <a16:colId xmlns:a16="http://schemas.microsoft.com/office/drawing/2014/main" val="20001"/>
                    </a:ext>
                  </a:extLst>
                </a:gridCol>
                <a:gridCol w="921908">
                  <a:extLst>
                    <a:ext uri="{9D8B030D-6E8A-4147-A177-3AD203B41FA5}">
                      <a16:colId xmlns:a16="http://schemas.microsoft.com/office/drawing/2014/main" val="20002"/>
                    </a:ext>
                  </a:extLst>
                </a:gridCol>
                <a:gridCol w="2737849">
                  <a:extLst>
                    <a:ext uri="{9D8B030D-6E8A-4147-A177-3AD203B41FA5}">
                      <a16:colId xmlns:a16="http://schemas.microsoft.com/office/drawing/2014/main" val="20003"/>
                    </a:ext>
                  </a:extLst>
                </a:gridCol>
                <a:gridCol w="2413289">
                  <a:extLst>
                    <a:ext uri="{9D8B030D-6E8A-4147-A177-3AD203B41FA5}">
                      <a16:colId xmlns:a16="http://schemas.microsoft.com/office/drawing/2014/main" val="20004"/>
                    </a:ext>
                  </a:extLst>
                </a:gridCol>
                <a:gridCol w="2121252">
                  <a:extLst>
                    <a:ext uri="{9D8B030D-6E8A-4147-A177-3AD203B41FA5}">
                      <a16:colId xmlns:a16="http://schemas.microsoft.com/office/drawing/2014/main" val="20005"/>
                    </a:ext>
                  </a:extLst>
                </a:gridCol>
                <a:gridCol w="1849788">
                  <a:extLst>
                    <a:ext uri="{9D8B030D-6E8A-4147-A177-3AD203B41FA5}">
                      <a16:colId xmlns:a16="http://schemas.microsoft.com/office/drawing/2014/main" val="20006"/>
                    </a:ext>
                  </a:extLst>
                </a:gridCol>
              </a:tblGrid>
              <a:tr h="290684">
                <a:tc rowSpan="2">
                  <a:txBody>
                    <a:bodyPr/>
                    <a:lstStyle/>
                    <a:p>
                      <a:pPr algn="ctr" rtl="0" fontAlgn="ctr"/>
                      <a:r>
                        <a:rPr lang="zh-CN" altLang="en-US" sz="1200" u="none" strike="noStrike" dirty="0">
                          <a:effectLst/>
                          <a:latin typeface="+mn-ea"/>
                          <a:ea typeface="+mn-ea"/>
                        </a:rPr>
                        <a:t>序号</a:t>
                      </a:r>
                      <a:endParaRPr lang="zh-CN" altLang="en-US" sz="1200" b="1" i="0" u="none" strike="noStrike" dirty="0">
                        <a:solidFill>
                          <a:srgbClr val="FFFFFF"/>
                        </a:solidFill>
                        <a:effectLst/>
                        <a:latin typeface="+mn-ea"/>
                        <a:ea typeface="+mn-ea"/>
                      </a:endParaRPr>
                    </a:p>
                  </a:txBody>
                  <a:tcPr marL="5141" marR="5141" marT="5144" marB="0" anchor="ctr"/>
                </a:tc>
                <a:tc rowSpan="2">
                  <a:txBody>
                    <a:bodyPr/>
                    <a:lstStyle/>
                    <a:p>
                      <a:pPr algn="ctr" rtl="0" fontAlgn="ctr"/>
                      <a:r>
                        <a:rPr lang="zh-CN" altLang="en-US" sz="1200" u="none" strike="noStrike" dirty="0">
                          <a:effectLst/>
                          <a:latin typeface="+mn-ea"/>
                          <a:ea typeface="+mn-ea"/>
                        </a:rPr>
                        <a:t>名称</a:t>
                      </a:r>
                      <a:endParaRPr lang="zh-CN" altLang="en-US" sz="1200" b="1" i="0" u="none" strike="noStrike" dirty="0">
                        <a:solidFill>
                          <a:srgbClr val="FFFFFF"/>
                        </a:solidFill>
                        <a:effectLst/>
                        <a:latin typeface="+mn-ea"/>
                        <a:ea typeface="+mn-ea"/>
                      </a:endParaRPr>
                    </a:p>
                  </a:txBody>
                  <a:tcPr marL="5141" marR="5141" marT="5144" marB="0" anchor="ctr"/>
                </a:tc>
                <a:tc rowSpan="2">
                  <a:txBody>
                    <a:bodyPr/>
                    <a:lstStyle/>
                    <a:p>
                      <a:pPr algn="ctr" rtl="0" fontAlgn="ctr"/>
                      <a:r>
                        <a:rPr lang="zh-CN" altLang="en-US" sz="1200" u="none" strike="noStrike">
                          <a:effectLst/>
                          <a:latin typeface="+mn-ea"/>
                          <a:ea typeface="+mn-ea"/>
                        </a:rPr>
                        <a:t>发行主体</a:t>
                      </a:r>
                      <a:r>
                        <a:rPr lang="en-US" altLang="zh-CN" sz="1200" u="none" strike="noStrike">
                          <a:effectLst/>
                          <a:latin typeface="+mn-ea"/>
                          <a:ea typeface="+mn-ea"/>
                        </a:rPr>
                        <a:t>/</a:t>
                      </a:r>
                      <a:r>
                        <a:rPr lang="zh-CN" altLang="en-US" sz="1200" u="none" strike="noStrike">
                          <a:effectLst/>
                          <a:latin typeface="+mn-ea"/>
                          <a:ea typeface="+mn-ea"/>
                        </a:rPr>
                        <a:t>项目公司</a:t>
                      </a:r>
                      <a:endParaRPr lang="zh-CN" altLang="en-US" sz="1200" b="1" i="0" u="none" strike="noStrike">
                        <a:solidFill>
                          <a:srgbClr val="FFFFFF"/>
                        </a:solidFill>
                        <a:effectLst/>
                        <a:latin typeface="+mn-ea"/>
                        <a:ea typeface="+mn-ea"/>
                      </a:endParaRPr>
                    </a:p>
                  </a:txBody>
                  <a:tcPr marL="5141" marR="5141" marT="5144" marB="0" anchor="ctr"/>
                </a:tc>
                <a:tc gridSpan="4">
                  <a:txBody>
                    <a:bodyPr/>
                    <a:lstStyle/>
                    <a:p>
                      <a:pPr algn="ctr" rtl="0" fontAlgn="ctr"/>
                      <a:r>
                        <a:rPr lang="zh-CN" altLang="en-US" sz="1200" u="none" strike="noStrike" dirty="0">
                          <a:effectLst/>
                          <a:latin typeface="+mn-ea"/>
                          <a:ea typeface="+mn-ea"/>
                        </a:rPr>
                        <a:t>基础资产分析</a:t>
                      </a:r>
                      <a:endParaRPr lang="zh-CN" altLang="en-US" sz="1200" b="1" i="0" u="none" strike="noStrike" dirty="0">
                        <a:solidFill>
                          <a:srgbClr val="FFFFFF"/>
                        </a:solidFill>
                        <a:effectLst/>
                        <a:latin typeface="+mn-ea"/>
                        <a:ea typeface="+mn-ea"/>
                      </a:endParaRPr>
                    </a:p>
                  </a:txBody>
                  <a:tcPr marL="5141" marR="5141" marT="5144" marB="0" anchor="ct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270790">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ctr" rtl="0" fontAlgn="ctr"/>
                      <a:r>
                        <a:rPr lang="zh-CN" altLang="en-US" sz="1200" u="none" strike="noStrike">
                          <a:effectLst/>
                          <a:latin typeface="+mn-ea"/>
                          <a:ea typeface="+mn-ea"/>
                        </a:rPr>
                        <a:t>高速公路里程</a:t>
                      </a:r>
                      <a:endParaRPr lang="zh-CN" altLang="en-US" sz="1200" b="1" i="0" u="none" strike="noStrike">
                        <a:solidFill>
                          <a:srgbClr val="FFFFFF"/>
                        </a:solidFill>
                        <a:effectLst/>
                        <a:latin typeface="+mn-ea"/>
                        <a:ea typeface="+mn-ea"/>
                      </a:endParaRPr>
                    </a:p>
                  </a:txBody>
                  <a:tcPr marL="5141" marR="5141" marT="5144" marB="0" anchor="ctr"/>
                </a:tc>
                <a:tc>
                  <a:txBody>
                    <a:bodyPr/>
                    <a:lstStyle/>
                    <a:p>
                      <a:pPr algn="ctr" rtl="0" fontAlgn="ctr"/>
                      <a:r>
                        <a:rPr lang="zh-CN" altLang="en-US" sz="1200" u="none" strike="noStrike" dirty="0">
                          <a:effectLst/>
                          <a:latin typeface="+mn-ea"/>
                          <a:ea typeface="+mn-ea"/>
                        </a:rPr>
                        <a:t>收费标准</a:t>
                      </a:r>
                      <a:endParaRPr lang="zh-CN" altLang="en-US" sz="1200" b="1" i="0" u="none" strike="noStrike" dirty="0">
                        <a:solidFill>
                          <a:srgbClr val="FFFFFF"/>
                        </a:solidFill>
                        <a:effectLst/>
                        <a:latin typeface="+mn-ea"/>
                        <a:ea typeface="+mn-ea"/>
                      </a:endParaRPr>
                    </a:p>
                  </a:txBody>
                  <a:tcPr marL="5141" marR="5141" marT="5144" marB="0" anchor="ctr"/>
                </a:tc>
                <a:tc>
                  <a:txBody>
                    <a:bodyPr/>
                    <a:lstStyle/>
                    <a:p>
                      <a:pPr algn="ctr" rtl="0" fontAlgn="ctr"/>
                      <a:r>
                        <a:rPr lang="zh-CN" altLang="en-US" sz="1200" u="none" strike="noStrike" dirty="0">
                          <a:effectLst/>
                          <a:latin typeface="+mn-ea"/>
                          <a:ea typeface="+mn-ea"/>
                        </a:rPr>
                        <a:t>通行费收入</a:t>
                      </a:r>
                      <a:endParaRPr lang="zh-CN" altLang="en-US" sz="1200" b="1" i="0" u="none" strike="noStrike" dirty="0">
                        <a:solidFill>
                          <a:srgbClr val="FFFFFF"/>
                        </a:solidFill>
                        <a:effectLst/>
                        <a:latin typeface="+mn-ea"/>
                        <a:ea typeface="+mn-ea"/>
                      </a:endParaRPr>
                    </a:p>
                  </a:txBody>
                  <a:tcPr marL="5141" marR="5141" marT="5144" marB="0" anchor="ctr"/>
                </a:tc>
                <a:tc>
                  <a:txBody>
                    <a:bodyPr/>
                    <a:lstStyle/>
                    <a:p>
                      <a:pPr algn="ctr" rtl="0" fontAlgn="ctr"/>
                      <a:r>
                        <a:rPr lang="zh-CN" altLang="en-US" sz="1200" u="none" strike="noStrike" dirty="0">
                          <a:effectLst/>
                          <a:latin typeface="+mn-ea"/>
                          <a:ea typeface="+mn-ea"/>
                        </a:rPr>
                        <a:t>其他</a:t>
                      </a:r>
                      <a:endParaRPr lang="zh-CN" altLang="en-US" sz="1200" b="1" i="0" u="none" strike="noStrike" dirty="0">
                        <a:solidFill>
                          <a:srgbClr val="FFFFFF"/>
                        </a:solidFill>
                        <a:effectLst/>
                        <a:latin typeface="+mn-ea"/>
                        <a:ea typeface="+mn-ea"/>
                      </a:endParaRPr>
                    </a:p>
                  </a:txBody>
                  <a:tcPr marL="5141" marR="5141" marT="5144" marB="0" anchor="ctr"/>
                </a:tc>
                <a:extLst>
                  <a:ext uri="{0D108BD9-81ED-4DB2-BD59-A6C34878D82A}">
                    <a16:rowId xmlns:a16="http://schemas.microsoft.com/office/drawing/2014/main" val="10001"/>
                  </a:ext>
                </a:extLst>
              </a:tr>
              <a:tr h="1116909">
                <a:tc>
                  <a:txBody>
                    <a:bodyPr/>
                    <a:lstStyle/>
                    <a:p>
                      <a:pPr algn="ctr" fontAlgn="ctr"/>
                      <a:r>
                        <a:rPr lang="en-US" altLang="zh-CN" sz="1200" u="none" strike="noStrike">
                          <a:effectLst/>
                          <a:latin typeface="+mn-ea"/>
                          <a:ea typeface="+mn-ea"/>
                        </a:rPr>
                        <a:t>1</a:t>
                      </a:r>
                      <a:endParaRPr lang="en-US" altLang="zh-CN" sz="1200" b="0" i="0" u="none" strike="noStrike">
                        <a:solidFill>
                          <a:srgbClr val="000000"/>
                        </a:solidFill>
                        <a:effectLst/>
                        <a:latin typeface="+mn-ea"/>
                        <a:ea typeface="+mn-ea"/>
                      </a:endParaRPr>
                    </a:p>
                  </a:txBody>
                  <a:tcPr marL="5141" marR="5141" marT="5144" marB="0" anchor="ctr"/>
                </a:tc>
                <a:tc>
                  <a:txBody>
                    <a:bodyPr/>
                    <a:lstStyle/>
                    <a:p>
                      <a:pPr algn="ctr" fontAlgn="ctr"/>
                      <a:r>
                        <a:rPr lang="zh-CN" altLang="en-US" sz="1200" u="none" strike="noStrike">
                          <a:effectLst/>
                          <a:latin typeface="+mn-ea"/>
                          <a:ea typeface="+mn-ea"/>
                        </a:rPr>
                        <a:t>华泰</a:t>
                      </a:r>
                      <a:r>
                        <a:rPr lang="en-US" altLang="zh-CN" sz="1200" u="none" strike="noStrike">
                          <a:effectLst/>
                          <a:latin typeface="+mn-ea"/>
                          <a:ea typeface="+mn-ea"/>
                        </a:rPr>
                        <a:t>-</a:t>
                      </a:r>
                      <a:r>
                        <a:rPr lang="zh-CN" altLang="en-US" sz="1200" u="none" strike="noStrike">
                          <a:effectLst/>
                          <a:latin typeface="+mn-ea"/>
                          <a:ea typeface="+mn-ea"/>
                        </a:rPr>
                        <a:t>四川高速隆纳高速公路资产支持专项计划</a:t>
                      </a:r>
                      <a:endParaRPr lang="zh-CN" altLang="en-US" sz="1200" b="0" i="0" u="none" strike="noStrike">
                        <a:solidFill>
                          <a:srgbClr val="000000"/>
                        </a:solidFill>
                        <a:effectLst/>
                        <a:latin typeface="+mn-ea"/>
                        <a:ea typeface="+mn-ea"/>
                      </a:endParaRPr>
                    </a:p>
                  </a:txBody>
                  <a:tcPr marL="5141" marR="5141" marT="5144" marB="0" anchor="ctr"/>
                </a:tc>
                <a:tc>
                  <a:txBody>
                    <a:bodyPr/>
                    <a:lstStyle/>
                    <a:p>
                      <a:pPr algn="ctr" fontAlgn="ctr"/>
                      <a:r>
                        <a:rPr lang="zh-CN" altLang="en-US" sz="1200" u="none" strike="noStrike">
                          <a:effectLst/>
                          <a:latin typeface="+mn-ea"/>
                          <a:ea typeface="+mn-ea"/>
                        </a:rPr>
                        <a:t>四川高速公路建设开发集团有限公司</a:t>
                      </a:r>
                      <a:endParaRPr lang="zh-CN" altLang="en-US" sz="1200" b="0" i="0" u="none" strike="noStrike">
                        <a:solidFill>
                          <a:srgbClr val="000000"/>
                        </a:solidFill>
                        <a:effectLst/>
                        <a:latin typeface="+mn-ea"/>
                        <a:ea typeface="+mn-ea"/>
                      </a:endParaRPr>
                    </a:p>
                  </a:txBody>
                  <a:tcPr marL="5141" marR="5141" marT="5144" marB="0" anchor="ctr"/>
                </a:tc>
                <a:tc>
                  <a:txBody>
                    <a:bodyPr/>
                    <a:lstStyle/>
                    <a:p>
                      <a:pPr marL="171450" marR="0" lvl="0" indent="-171450" algn="l" defTabSz="914400" rtl="0" eaLnBrk="1" fontAlgn="t" latinLnBrk="0" hangingPunct="1">
                        <a:lnSpc>
                          <a:spcPct val="120000"/>
                        </a:lnSpc>
                        <a:spcBef>
                          <a:spcPts val="0"/>
                        </a:spcBef>
                        <a:spcAft>
                          <a:spcPts val="0"/>
                        </a:spcAft>
                        <a:buClrTx/>
                        <a:buSzTx/>
                        <a:buFont typeface="Wingdings" panose="05000000000000000000" pitchFamily="2" charset="2"/>
                        <a:buChar char="Ø"/>
                        <a:defRPr/>
                      </a:pPr>
                      <a:r>
                        <a:rPr kumimoji="0" sz="1200" u="none" strike="noStrike" kern="1200" cap="none" spc="0" normalizeH="0" baseline="0" noProof="0" dirty="0">
                          <a:ln>
                            <a:noFill/>
                          </a:ln>
                          <a:effectLst/>
                          <a:uLnTx/>
                          <a:uFillTx/>
                          <a:latin typeface="+mn-ea"/>
                          <a:ea typeface="+mn-ea"/>
                        </a:rPr>
                        <a:t>隆纳高速公路起于成渝高速公司隆昌互通式立交，经内江隆昌县，泸州市泸县、龙马潭区、江阳区，止于纳溪区渠坝，全长87.82公里（含连接线）。</a:t>
                      </a:r>
                      <a:endParaRPr kumimoji="0" sz="1200" i="0" u="none" strike="noStrike" kern="1200" cap="none" spc="0" normalizeH="0" baseline="0" noProof="0" dirty="0">
                        <a:ln>
                          <a:noFill/>
                        </a:ln>
                        <a:solidFill>
                          <a:srgbClr val="000000"/>
                        </a:solidFill>
                        <a:effectLst/>
                        <a:uLnTx/>
                        <a:uFillTx/>
                        <a:latin typeface="+mn-ea"/>
                        <a:ea typeface="+mn-ea"/>
                        <a:cs typeface="+mn-cs"/>
                      </a:endParaRPr>
                    </a:p>
                  </a:txBody>
                  <a:tcPr marL="5141" marR="5141" marT="5144" marB="0" anchor="ctr"/>
                </a:tc>
                <a:tc>
                  <a:txBody>
                    <a:bodyPr/>
                    <a:lstStyle/>
                    <a:p>
                      <a:pPr marL="171450" indent="-171450" algn="l" fontAlgn="t">
                        <a:lnSpc>
                          <a:spcPct val="120000"/>
                        </a:lnSpc>
                        <a:buFont typeface="Wingdings" panose="05000000000000000000" pitchFamily="2" charset="2"/>
                        <a:buChar char="Ø"/>
                      </a:pPr>
                      <a:r>
                        <a:rPr lang="zh-CN" altLang="en-US" sz="1200" u="none" strike="noStrike" dirty="0">
                          <a:effectLst/>
                          <a:latin typeface="+mn-ea"/>
                          <a:ea typeface="+mn-ea"/>
                        </a:rPr>
                        <a:t>客车</a:t>
                      </a:r>
                      <a:r>
                        <a:rPr lang="en-US" altLang="zh-CN" sz="1200" u="none" strike="noStrike" dirty="0">
                          <a:effectLst/>
                          <a:latin typeface="+mn-ea"/>
                          <a:ea typeface="+mn-ea"/>
                        </a:rPr>
                        <a:t>:0.35-1.40</a:t>
                      </a:r>
                      <a:r>
                        <a:rPr lang="zh-CN" altLang="en-US" sz="1200" u="none" strike="noStrike" dirty="0">
                          <a:effectLst/>
                          <a:latin typeface="+mn-ea"/>
                          <a:ea typeface="+mn-ea"/>
                        </a:rPr>
                        <a:t>元</a:t>
                      </a:r>
                      <a:r>
                        <a:rPr lang="en-US" altLang="zh-CN" sz="1200" u="none" strike="noStrike" dirty="0">
                          <a:effectLst/>
                          <a:latin typeface="+mn-ea"/>
                          <a:ea typeface="+mn-ea"/>
                        </a:rPr>
                        <a:t>/</a:t>
                      </a:r>
                      <a:r>
                        <a:rPr lang="zh-CN" altLang="en-US" sz="1200" u="none" strike="noStrike" dirty="0">
                          <a:effectLst/>
                          <a:latin typeface="+mn-ea"/>
                          <a:ea typeface="+mn-ea"/>
                        </a:rPr>
                        <a:t>公里；</a:t>
                      </a:r>
                      <a:endParaRPr lang="en-US" altLang="zh-CN" sz="1200" u="none" strike="noStrike" dirty="0">
                        <a:effectLst/>
                        <a:latin typeface="+mn-ea"/>
                        <a:ea typeface="+mn-ea"/>
                      </a:endParaRPr>
                    </a:p>
                    <a:p>
                      <a:pPr marL="171450" indent="-171450" algn="l" fontAlgn="t">
                        <a:lnSpc>
                          <a:spcPct val="120000"/>
                        </a:lnSpc>
                        <a:buFont typeface="Wingdings" panose="05000000000000000000" pitchFamily="2" charset="2"/>
                        <a:buChar char="Ø"/>
                      </a:pPr>
                      <a:r>
                        <a:rPr lang="zh-CN" altLang="en-US" sz="1200" u="none" strike="noStrike" dirty="0">
                          <a:effectLst/>
                          <a:latin typeface="+mn-ea"/>
                          <a:ea typeface="+mn-ea"/>
                        </a:rPr>
                        <a:t>货车基准费率</a:t>
                      </a:r>
                      <a:r>
                        <a:rPr lang="en-US" altLang="zh-CN" sz="1200" u="none" strike="noStrike" dirty="0">
                          <a:effectLst/>
                          <a:latin typeface="+mn-ea"/>
                          <a:ea typeface="+mn-ea"/>
                        </a:rPr>
                        <a:t>;0.075-0.65/</a:t>
                      </a:r>
                      <a:r>
                        <a:rPr lang="zh-CN" altLang="en-US" sz="1200" u="none" strike="noStrike" dirty="0">
                          <a:effectLst/>
                          <a:latin typeface="+mn-ea"/>
                          <a:ea typeface="+mn-ea"/>
                        </a:rPr>
                        <a:t>元</a:t>
                      </a:r>
                      <a:r>
                        <a:rPr lang="en-US" altLang="zh-CN" sz="1200" u="none" strike="noStrike" dirty="0">
                          <a:effectLst/>
                          <a:latin typeface="+mn-ea"/>
                          <a:ea typeface="+mn-ea"/>
                        </a:rPr>
                        <a:t>.</a:t>
                      </a:r>
                      <a:r>
                        <a:rPr lang="zh-CN" altLang="en-US" sz="1200" u="none" strike="noStrike" dirty="0">
                          <a:effectLst/>
                          <a:latin typeface="+mn-ea"/>
                          <a:ea typeface="+mn-ea"/>
                        </a:rPr>
                        <a:t>吨 ；  </a:t>
                      </a:r>
                      <a:endParaRPr lang="en-US" altLang="zh-CN" sz="1200" u="none" strike="noStrike" dirty="0">
                        <a:effectLst/>
                        <a:latin typeface="+mn-ea"/>
                        <a:ea typeface="+mn-ea"/>
                      </a:endParaRPr>
                    </a:p>
                    <a:p>
                      <a:pPr marL="171450" indent="-171450" algn="l" fontAlgn="t">
                        <a:lnSpc>
                          <a:spcPct val="120000"/>
                        </a:lnSpc>
                        <a:buFont typeface="Wingdings" panose="05000000000000000000" pitchFamily="2" charset="2"/>
                        <a:buChar char="Ø"/>
                      </a:pPr>
                      <a:r>
                        <a:rPr lang="zh-CN" altLang="en-US" sz="1200" u="none" strike="noStrike" dirty="0">
                          <a:effectLst/>
                          <a:latin typeface="+mn-ea"/>
                          <a:ea typeface="+mn-ea"/>
                        </a:rPr>
                        <a:t>特殊路段</a:t>
                      </a:r>
                      <a:r>
                        <a:rPr lang="en-US" altLang="zh-CN" sz="1200" u="none" strike="noStrike" dirty="0">
                          <a:effectLst/>
                          <a:latin typeface="+mn-ea"/>
                          <a:ea typeface="+mn-ea"/>
                        </a:rPr>
                        <a:t>;0.43-0.50</a:t>
                      </a:r>
                      <a:r>
                        <a:rPr lang="zh-CN" altLang="en-US" sz="1200" u="none" strike="noStrike" dirty="0">
                          <a:effectLst/>
                          <a:latin typeface="+mn-ea"/>
                          <a:ea typeface="+mn-ea"/>
                        </a:rPr>
                        <a:t>元</a:t>
                      </a:r>
                      <a:r>
                        <a:rPr lang="en-US" altLang="zh-CN" sz="1200" u="none" strike="noStrike" dirty="0">
                          <a:effectLst/>
                          <a:latin typeface="+mn-ea"/>
                          <a:ea typeface="+mn-ea"/>
                        </a:rPr>
                        <a:t>/</a:t>
                      </a:r>
                      <a:r>
                        <a:rPr lang="zh-CN" altLang="en-US" sz="1200" u="none" strike="noStrike" dirty="0">
                          <a:effectLst/>
                          <a:latin typeface="+mn-ea"/>
                          <a:ea typeface="+mn-ea"/>
                        </a:rPr>
                        <a:t>车公里。</a:t>
                      </a:r>
                      <a:endParaRPr lang="zh-CN" altLang="en-US" sz="1200" b="0" i="0" u="none" strike="noStrike" dirty="0">
                        <a:solidFill>
                          <a:srgbClr val="000000"/>
                        </a:solidFill>
                        <a:effectLst/>
                        <a:latin typeface="+mn-ea"/>
                        <a:ea typeface="+mn-ea"/>
                      </a:endParaRPr>
                    </a:p>
                  </a:txBody>
                  <a:tcPr marL="5141" marR="5141" marT="5144" marB="0" anchor="ctr"/>
                </a:tc>
                <a:tc>
                  <a:txBody>
                    <a:bodyPr/>
                    <a:lstStyle/>
                    <a:p>
                      <a:pPr marL="171450" marR="0" lvl="0" indent="-171450" algn="l" defTabSz="914400" rtl="0" eaLnBrk="1" fontAlgn="t" latinLnBrk="0" hangingPunct="1">
                        <a:lnSpc>
                          <a:spcPct val="120000"/>
                        </a:lnSpc>
                        <a:spcBef>
                          <a:spcPts val="0"/>
                        </a:spcBef>
                        <a:spcAft>
                          <a:spcPts val="0"/>
                        </a:spcAft>
                        <a:buClrTx/>
                        <a:buSzTx/>
                        <a:buFont typeface="Wingdings" panose="05000000000000000000" pitchFamily="2" charset="2"/>
                        <a:buChar char="Ø"/>
                        <a:defRPr/>
                      </a:pPr>
                      <a:r>
                        <a:rPr kumimoji="0" sz="1200" u="none" strike="noStrike" kern="1200" cap="none" spc="0" normalizeH="0" baseline="0" noProof="0" dirty="0">
                          <a:ln>
                            <a:noFill/>
                          </a:ln>
                          <a:effectLst/>
                          <a:uLnTx/>
                          <a:uFillTx/>
                          <a:latin typeface="+mn-ea"/>
                          <a:ea typeface="+mn-ea"/>
                        </a:rPr>
                        <a:t>2016-2018年，通行费收入分别为2.06亿元、2.36亿元和2.54亿元</a:t>
                      </a:r>
                      <a:endParaRPr kumimoji="0" sz="1200" i="0" u="none" strike="noStrike" kern="1200" cap="none" spc="0" normalizeH="0" baseline="0" noProof="0" dirty="0">
                        <a:ln>
                          <a:noFill/>
                        </a:ln>
                        <a:solidFill>
                          <a:srgbClr val="000000"/>
                        </a:solidFill>
                        <a:effectLst/>
                        <a:uLnTx/>
                        <a:uFillTx/>
                        <a:latin typeface="+mn-ea"/>
                        <a:ea typeface="+mn-ea"/>
                        <a:cs typeface="+mn-cs"/>
                      </a:endParaRPr>
                    </a:p>
                  </a:txBody>
                  <a:tcPr marL="5141" marR="5141" marT="5144" marB="0" anchor="ctr"/>
                </a:tc>
                <a:tc>
                  <a:txBody>
                    <a:bodyPr/>
                    <a:lstStyle/>
                    <a:p>
                      <a:pPr marL="171450" indent="-171450" algn="l" fontAlgn="t">
                        <a:lnSpc>
                          <a:spcPct val="120000"/>
                        </a:lnSpc>
                        <a:buFont typeface="Wingdings" panose="05000000000000000000" pitchFamily="2" charset="2"/>
                        <a:buChar char="Ø"/>
                      </a:pPr>
                      <a:r>
                        <a:rPr lang="en-US" altLang="zh-CN" sz="1200" u="none" strike="noStrike" dirty="0">
                          <a:effectLst/>
                          <a:latin typeface="+mn-ea"/>
                          <a:ea typeface="+mn-ea"/>
                        </a:rPr>
                        <a:t>2018</a:t>
                      </a:r>
                      <a:r>
                        <a:rPr lang="zh-CN" altLang="en-US" sz="1200" u="none" strike="noStrike" dirty="0">
                          <a:effectLst/>
                          <a:latin typeface="+mn-ea"/>
                          <a:ea typeface="+mn-ea"/>
                        </a:rPr>
                        <a:t>年四川高速公路公司已通车</a:t>
                      </a:r>
                      <a:r>
                        <a:rPr lang="zh-CN" altLang="en-US" sz="1200" u="none" strike="noStrike" kern="1200" dirty="0">
                          <a:effectLst/>
                          <a:latin typeface="+mn-ea"/>
                          <a:ea typeface="+mn-ea"/>
                        </a:rPr>
                        <a:t>高速公路</a:t>
                      </a:r>
                      <a:r>
                        <a:rPr lang="zh-CN" altLang="en-US" sz="1200" u="none" strike="noStrike" dirty="0">
                          <a:effectLst/>
                          <a:latin typeface="+mn-ea"/>
                          <a:ea typeface="+mn-ea"/>
                        </a:rPr>
                        <a:t>车流量</a:t>
                      </a:r>
                      <a:r>
                        <a:rPr lang="en-US" altLang="zh-CN" sz="1200" u="none" strike="noStrike" dirty="0">
                          <a:effectLst/>
                          <a:latin typeface="+mn-ea"/>
                          <a:ea typeface="+mn-ea"/>
                        </a:rPr>
                        <a:t>33,911</a:t>
                      </a:r>
                      <a:r>
                        <a:rPr lang="zh-CN" altLang="en-US" sz="1200" u="none" strike="noStrike" dirty="0">
                          <a:effectLst/>
                          <a:latin typeface="+mn-ea"/>
                          <a:ea typeface="+mn-ea"/>
                        </a:rPr>
                        <a:t>万次</a:t>
                      </a:r>
                      <a:r>
                        <a:rPr lang="en-US" altLang="zh-CN" sz="1200" u="none" strike="noStrike" dirty="0">
                          <a:effectLst/>
                          <a:latin typeface="+mn-ea"/>
                          <a:ea typeface="+mn-ea"/>
                        </a:rPr>
                        <a:t>;</a:t>
                      </a:r>
                    </a:p>
                    <a:p>
                      <a:pPr marL="171450" indent="-171450" algn="l" fontAlgn="t">
                        <a:lnSpc>
                          <a:spcPct val="120000"/>
                        </a:lnSpc>
                        <a:buFont typeface="Wingdings" panose="05000000000000000000" pitchFamily="2" charset="2"/>
                        <a:buChar char="Ø"/>
                      </a:pPr>
                      <a:r>
                        <a:rPr lang="en-US" altLang="zh-CN" sz="1200" u="none" strike="noStrike" dirty="0">
                          <a:effectLst/>
                          <a:latin typeface="+mn-ea"/>
                          <a:ea typeface="+mn-ea"/>
                        </a:rPr>
                        <a:t>2018</a:t>
                      </a:r>
                      <a:r>
                        <a:rPr lang="zh-CN" altLang="en-US" sz="1200" u="none" strike="noStrike" dirty="0">
                          <a:effectLst/>
                          <a:latin typeface="+mn-ea"/>
                          <a:ea typeface="+mn-ea"/>
                        </a:rPr>
                        <a:t>年通行费毛利率</a:t>
                      </a:r>
                      <a:r>
                        <a:rPr lang="en-US" altLang="zh-CN" sz="1200" u="none" strike="noStrike" dirty="0">
                          <a:effectLst/>
                          <a:latin typeface="+mn-ea"/>
                          <a:ea typeface="+mn-ea"/>
                        </a:rPr>
                        <a:t>52.72%</a:t>
                      </a:r>
                      <a:endParaRPr lang="en-US" altLang="zh-CN" sz="1200" b="1" i="0" u="none" strike="noStrike" dirty="0">
                        <a:solidFill>
                          <a:srgbClr val="000000"/>
                        </a:solidFill>
                        <a:effectLst/>
                        <a:latin typeface="+mn-ea"/>
                        <a:ea typeface="+mn-ea"/>
                      </a:endParaRPr>
                    </a:p>
                  </a:txBody>
                  <a:tcPr marL="5141" marR="5141" marT="5144" marB="0" anchor="ctr"/>
                </a:tc>
                <a:extLst>
                  <a:ext uri="{0D108BD9-81ED-4DB2-BD59-A6C34878D82A}">
                    <a16:rowId xmlns:a16="http://schemas.microsoft.com/office/drawing/2014/main" val="10002"/>
                  </a:ext>
                </a:extLst>
              </a:tr>
              <a:tr h="1116909">
                <a:tc>
                  <a:txBody>
                    <a:bodyPr/>
                    <a:lstStyle/>
                    <a:p>
                      <a:pPr algn="ctr" fontAlgn="ctr"/>
                      <a:r>
                        <a:rPr lang="en-US" altLang="zh-CN" sz="1200" u="none" strike="noStrike">
                          <a:effectLst/>
                          <a:latin typeface="+mn-ea"/>
                          <a:ea typeface="+mn-ea"/>
                        </a:rPr>
                        <a:t>2</a:t>
                      </a:r>
                      <a:endParaRPr lang="en-US" altLang="zh-CN" sz="1200" b="0" i="0" u="none" strike="noStrike">
                        <a:solidFill>
                          <a:srgbClr val="000000"/>
                        </a:solidFill>
                        <a:effectLst/>
                        <a:latin typeface="+mn-ea"/>
                        <a:ea typeface="+mn-ea"/>
                      </a:endParaRPr>
                    </a:p>
                  </a:txBody>
                  <a:tcPr marL="5141" marR="5141" marT="5144" marB="0" anchor="ctr"/>
                </a:tc>
                <a:tc>
                  <a:txBody>
                    <a:bodyPr/>
                    <a:lstStyle/>
                    <a:p>
                      <a:pPr algn="ctr" fontAlgn="ctr"/>
                      <a:r>
                        <a:rPr lang="zh-CN" altLang="en-US" sz="1200" u="none" strike="noStrike">
                          <a:effectLst/>
                          <a:latin typeface="+mn-ea"/>
                          <a:ea typeface="+mn-ea"/>
                        </a:rPr>
                        <a:t>中联基金</a:t>
                      </a:r>
                      <a:r>
                        <a:rPr lang="en-US" altLang="zh-CN" sz="1200" u="none" strike="noStrike">
                          <a:effectLst/>
                          <a:latin typeface="+mn-ea"/>
                          <a:ea typeface="+mn-ea"/>
                        </a:rPr>
                        <a:t>-</a:t>
                      </a:r>
                      <a:r>
                        <a:rPr lang="zh-CN" altLang="en-US" sz="1200" u="none" strike="noStrike">
                          <a:effectLst/>
                          <a:latin typeface="+mn-ea"/>
                          <a:ea typeface="+mn-ea"/>
                        </a:rPr>
                        <a:t>浙商资管</a:t>
                      </a:r>
                      <a:r>
                        <a:rPr lang="en-US" altLang="zh-CN" sz="1200" u="none" strike="noStrike">
                          <a:effectLst/>
                          <a:latin typeface="+mn-ea"/>
                          <a:ea typeface="+mn-ea"/>
                        </a:rPr>
                        <a:t>-</a:t>
                      </a:r>
                      <a:r>
                        <a:rPr lang="zh-CN" altLang="en-US" sz="1200" u="none" strike="noStrike">
                          <a:effectLst/>
                          <a:latin typeface="+mn-ea"/>
                          <a:ea typeface="+mn-ea"/>
                        </a:rPr>
                        <a:t>沪杭甬徽杭高速资产支持专项计划</a:t>
                      </a:r>
                      <a:endParaRPr lang="zh-CN" altLang="en-US" sz="1200" b="0" i="0" u="none" strike="noStrike">
                        <a:solidFill>
                          <a:srgbClr val="000000"/>
                        </a:solidFill>
                        <a:effectLst/>
                        <a:latin typeface="+mn-ea"/>
                        <a:ea typeface="+mn-ea"/>
                      </a:endParaRPr>
                    </a:p>
                  </a:txBody>
                  <a:tcPr marL="5141" marR="5141" marT="5144" marB="0" anchor="ctr"/>
                </a:tc>
                <a:tc>
                  <a:txBody>
                    <a:bodyPr/>
                    <a:lstStyle/>
                    <a:p>
                      <a:pPr algn="ctr" fontAlgn="ctr"/>
                      <a:r>
                        <a:rPr lang="zh-CN" altLang="en-US" sz="1200" u="none" strike="noStrike">
                          <a:effectLst/>
                          <a:latin typeface="+mn-ea"/>
                          <a:ea typeface="+mn-ea"/>
                        </a:rPr>
                        <a:t>浙江沪杭甬高速公路股份有限公司</a:t>
                      </a:r>
                      <a:br>
                        <a:rPr lang="zh-CN" altLang="en-US" sz="1200" u="none" strike="noStrike">
                          <a:effectLst/>
                          <a:latin typeface="+mn-ea"/>
                          <a:ea typeface="+mn-ea"/>
                        </a:rPr>
                      </a:br>
                      <a:endParaRPr lang="zh-CN" altLang="en-US" sz="1200" b="0" i="0" u="none" strike="noStrike">
                        <a:solidFill>
                          <a:srgbClr val="000000"/>
                        </a:solidFill>
                        <a:effectLst/>
                        <a:latin typeface="+mn-ea"/>
                        <a:ea typeface="+mn-ea"/>
                      </a:endParaRPr>
                    </a:p>
                  </a:txBody>
                  <a:tcPr marL="5141" marR="5141" marT="5144" marB="0" anchor="ctr"/>
                </a:tc>
                <a:tc>
                  <a:txBody>
                    <a:bodyPr/>
                    <a:lstStyle/>
                    <a:p>
                      <a:pPr marL="171450" marR="0" lvl="0" indent="-171450" algn="l" defTabSz="914400" rtl="0" eaLnBrk="1" fontAlgn="t" latinLnBrk="0" hangingPunct="1">
                        <a:lnSpc>
                          <a:spcPct val="120000"/>
                        </a:lnSpc>
                        <a:spcBef>
                          <a:spcPts val="0"/>
                        </a:spcBef>
                        <a:spcAft>
                          <a:spcPts val="0"/>
                        </a:spcAft>
                        <a:buClrTx/>
                        <a:buSzTx/>
                        <a:buFont typeface="Wingdings" panose="05000000000000000000" pitchFamily="2" charset="2"/>
                        <a:buChar char="Ø"/>
                        <a:defRPr/>
                      </a:pPr>
                      <a:r>
                        <a:rPr kumimoji="0" sz="1200" u="none" strike="noStrike" kern="1200" cap="none" spc="0" normalizeH="0" baseline="0" noProof="0" dirty="0">
                          <a:ln>
                            <a:noFill/>
                          </a:ln>
                          <a:effectLst/>
                          <a:uLnTx/>
                          <a:uFillTx/>
                          <a:latin typeface="+mn-ea"/>
                          <a:ea typeface="+mn-ea"/>
                        </a:rPr>
                        <a:t>徽杭高速公路（安徽段）。徽杭高速全长81.623公里，于2004年正式建成通车，全线按高速公路标准建设，四车道、全封闭</a:t>
                      </a:r>
                      <a:r>
                        <a:rPr kumimoji="0" lang="zh-CN" altLang="en-US" sz="1200" u="none" strike="noStrike" kern="1200" cap="none" spc="0" normalizeH="0" baseline="0" noProof="0" dirty="0">
                          <a:ln>
                            <a:noFill/>
                          </a:ln>
                          <a:effectLst/>
                          <a:uLnTx/>
                          <a:uFillTx/>
                          <a:latin typeface="+mn-ea"/>
                          <a:ea typeface="+mn-ea"/>
                        </a:rPr>
                        <a:t>。</a:t>
                      </a:r>
                      <a:endParaRPr kumimoji="0" lang="en-US" altLang="zh-CN" sz="1200" b="0" i="0" u="none" strike="noStrike" kern="1200" cap="none" spc="0" normalizeH="0" baseline="0" noProof="0" dirty="0">
                        <a:ln>
                          <a:noFill/>
                        </a:ln>
                        <a:solidFill>
                          <a:srgbClr val="000000"/>
                        </a:solidFill>
                        <a:effectLst/>
                        <a:uLnTx/>
                        <a:uFillTx/>
                        <a:latin typeface="+mn-ea"/>
                        <a:ea typeface="+mn-ea"/>
                        <a:cs typeface="+mn-cs"/>
                      </a:endParaRPr>
                    </a:p>
                  </a:txBody>
                  <a:tcPr marL="5141" marR="5141" marT="5144" marB="0" anchor="ctr"/>
                </a:tc>
                <a:tc>
                  <a:txBody>
                    <a:bodyPr/>
                    <a:lstStyle/>
                    <a:p>
                      <a:pPr marL="171450" indent="-171450" algn="l" fontAlgn="t">
                        <a:lnSpc>
                          <a:spcPct val="120000"/>
                        </a:lnSpc>
                        <a:buFont typeface="Wingdings" panose="05000000000000000000" pitchFamily="2" charset="2"/>
                        <a:buChar char="Ø"/>
                      </a:pPr>
                      <a:r>
                        <a:rPr lang="zh-CN" altLang="en-US" sz="1200" dirty="0">
                          <a:effectLst/>
                          <a:latin typeface="+mn-ea"/>
                          <a:ea typeface="+mn-ea"/>
                          <a:sym typeface="+mn-ea"/>
                        </a:rPr>
                        <a:t>客车</a:t>
                      </a:r>
                      <a:r>
                        <a:rPr lang="en-US" altLang="zh-CN" sz="1200" dirty="0">
                          <a:effectLst/>
                          <a:latin typeface="+mn-ea"/>
                          <a:ea typeface="+mn-ea"/>
                          <a:sym typeface="+mn-ea"/>
                        </a:rPr>
                        <a:t>;</a:t>
                      </a:r>
                      <a:r>
                        <a:rPr lang="zh-CN" altLang="en-US" sz="1200" dirty="0">
                          <a:effectLst/>
                          <a:latin typeface="+mn-ea"/>
                          <a:ea typeface="+mn-ea"/>
                          <a:sym typeface="+mn-ea"/>
                        </a:rPr>
                        <a:t>入口费</a:t>
                      </a:r>
                      <a:r>
                        <a:rPr lang="en-US" altLang="zh-CN" sz="1200" dirty="0">
                          <a:effectLst/>
                          <a:latin typeface="+mn-ea"/>
                          <a:ea typeface="+mn-ea"/>
                          <a:sym typeface="+mn-ea"/>
                        </a:rPr>
                        <a:t>5-20</a:t>
                      </a:r>
                      <a:r>
                        <a:rPr lang="zh-CN" altLang="en-US" sz="1200" dirty="0">
                          <a:effectLst/>
                          <a:latin typeface="+mn-ea"/>
                          <a:ea typeface="+mn-ea"/>
                          <a:sym typeface="+mn-ea"/>
                        </a:rPr>
                        <a:t>元</a:t>
                      </a:r>
                      <a:r>
                        <a:rPr lang="en-US" altLang="zh-CN" sz="1200" dirty="0">
                          <a:effectLst/>
                          <a:latin typeface="+mn-ea"/>
                          <a:ea typeface="+mn-ea"/>
                          <a:sym typeface="+mn-ea"/>
                        </a:rPr>
                        <a:t>/</a:t>
                      </a:r>
                      <a:r>
                        <a:rPr lang="zh-CN" altLang="en-US" sz="1200" dirty="0">
                          <a:effectLst/>
                          <a:latin typeface="+mn-ea"/>
                          <a:ea typeface="+mn-ea"/>
                          <a:sym typeface="+mn-ea"/>
                        </a:rPr>
                        <a:t>车</a:t>
                      </a:r>
                      <a:r>
                        <a:rPr lang="en-US" altLang="zh-CN" sz="1200" dirty="0">
                          <a:effectLst/>
                          <a:latin typeface="+mn-ea"/>
                          <a:ea typeface="+mn-ea"/>
                          <a:sym typeface="+mn-ea"/>
                        </a:rPr>
                        <a:t>+0.45-1.60/</a:t>
                      </a:r>
                      <a:r>
                        <a:rPr lang="zh-CN" altLang="en-US" sz="1200" dirty="0">
                          <a:effectLst/>
                          <a:latin typeface="+mn-ea"/>
                          <a:ea typeface="+mn-ea"/>
                          <a:sym typeface="+mn-ea"/>
                        </a:rPr>
                        <a:t>元</a:t>
                      </a:r>
                      <a:r>
                        <a:rPr lang="en-US" altLang="zh-CN" sz="1200" dirty="0">
                          <a:effectLst/>
                          <a:latin typeface="+mn-ea"/>
                          <a:ea typeface="+mn-ea"/>
                          <a:sym typeface="+mn-ea"/>
                        </a:rPr>
                        <a:t>/</a:t>
                      </a:r>
                      <a:r>
                        <a:rPr lang="zh-CN" altLang="en-US" sz="1200" dirty="0">
                          <a:effectLst/>
                          <a:latin typeface="+mn-ea"/>
                          <a:ea typeface="+mn-ea"/>
                          <a:sym typeface="+mn-ea"/>
                        </a:rPr>
                        <a:t>车公里；</a:t>
                      </a:r>
                      <a:endParaRPr lang="en-US" altLang="zh-CN" sz="1200" u="none" strike="noStrike" dirty="0">
                        <a:effectLst/>
                        <a:latin typeface="+mn-ea"/>
                        <a:ea typeface="+mn-ea"/>
                        <a:sym typeface="+mn-ea"/>
                      </a:endParaRPr>
                    </a:p>
                    <a:p>
                      <a:pPr marL="171450" indent="-171450" algn="l" fontAlgn="t">
                        <a:lnSpc>
                          <a:spcPct val="120000"/>
                        </a:lnSpc>
                        <a:buFont typeface="Wingdings" panose="05000000000000000000" pitchFamily="2" charset="2"/>
                        <a:buChar char="Ø"/>
                      </a:pPr>
                      <a:r>
                        <a:rPr lang="zh-CN" altLang="en-US" sz="1200" dirty="0">
                          <a:effectLst/>
                          <a:latin typeface="+mn-ea"/>
                          <a:ea typeface="+mn-ea"/>
                          <a:sym typeface="+mn-ea"/>
                        </a:rPr>
                        <a:t>货车</a:t>
                      </a:r>
                      <a:r>
                        <a:rPr lang="en-US" altLang="zh-CN" sz="1200" dirty="0">
                          <a:effectLst/>
                          <a:latin typeface="+mn-ea"/>
                          <a:ea typeface="+mn-ea"/>
                          <a:sym typeface="+mn-ea"/>
                        </a:rPr>
                        <a:t>0.05-0.09/</a:t>
                      </a:r>
                      <a:r>
                        <a:rPr lang="zh-CN" altLang="en-US" sz="1200" dirty="0">
                          <a:effectLst/>
                          <a:latin typeface="+mn-ea"/>
                          <a:ea typeface="+mn-ea"/>
                          <a:sym typeface="+mn-ea"/>
                        </a:rPr>
                        <a:t>元</a:t>
                      </a:r>
                      <a:r>
                        <a:rPr lang="en-US" altLang="zh-CN" sz="1200" dirty="0">
                          <a:effectLst/>
                          <a:latin typeface="+mn-ea"/>
                          <a:ea typeface="+mn-ea"/>
                          <a:sym typeface="+mn-ea"/>
                        </a:rPr>
                        <a:t>/</a:t>
                      </a:r>
                      <a:r>
                        <a:rPr lang="zh-CN" altLang="en-US" sz="1200" dirty="0">
                          <a:effectLst/>
                          <a:latin typeface="+mn-ea"/>
                          <a:ea typeface="+mn-ea"/>
                          <a:sym typeface="+mn-ea"/>
                        </a:rPr>
                        <a:t>吨</a:t>
                      </a:r>
                      <a:r>
                        <a:rPr lang="en-US" altLang="zh-CN" sz="1200" dirty="0">
                          <a:effectLst/>
                          <a:latin typeface="+mn-ea"/>
                          <a:ea typeface="+mn-ea"/>
                          <a:sym typeface="+mn-ea"/>
                        </a:rPr>
                        <a:t>/</a:t>
                      </a:r>
                      <a:r>
                        <a:rPr lang="zh-CN" altLang="en-US" sz="1200" dirty="0">
                          <a:effectLst/>
                          <a:latin typeface="+mn-ea"/>
                          <a:ea typeface="+mn-ea"/>
                          <a:sym typeface="+mn-ea"/>
                        </a:rPr>
                        <a:t>公里</a:t>
                      </a:r>
                      <a:endParaRPr lang="zh-CN" altLang="en-US" sz="1200" u="none" strike="noStrike" dirty="0">
                        <a:effectLst/>
                        <a:latin typeface="+mn-ea"/>
                        <a:ea typeface="+mn-ea"/>
                        <a:sym typeface="+mn-ea"/>
                      </a:endParaRPr>
                    </a:p>
                    <a:p>
                      <a:pPr indent="0" algn="l" fontAlgn="t">
                        <a:lnSpc>
                          <a:spcPct val="120000"/>
                        </a:lnSpc>
                        <a:buFont typeface="Wingdings" panose="05000000000000000000" pitchFamily="2" charset="2"/>
                        <a:buNone/>
                      </a:pPr>
                      <a:endParaRPr lang="zh-CN" sz="1200" b="0" i="0" u="none" strike="noStrike" dirty="0">
                        <a:solidFill>
                          <a:srgbClr val="000000"/>
                        </a:solidFill>
                        <a:effectLst/>
                        <a:latin typeface="+mn-ea"/>
                        <a:ea typeface="+mn-ea"/>
                      </a:endParaRPr>
                    </a:p>
                  </a:txBody>
                  <a:tcPr marL="5141" marR="5141" marT="5144" marB="0" anchor="ctr"/>
                </a:tc>
                <a:tc>
                  <a:txBody>
                    <a:bodyPr/>
                    <a:lstStyle/>
                    <a:p>
                      <a:pPr marL="228600" indent="-228600" algn="l" fontAlgn="t">
                        <a:lnSpc>
                          <a:spcPct val="120000"/>
                        </a:lnSpc>
                        <a:buFont typeface="Wingdings" panose="05000000000000000000" pitchFamily="2" charset="2"/>
                        <a:buChar char="Ø"/>
                      </a:pPr>
                      <a:r>
                        <a:rPr sz="1200" noProof="0" dirty="0">
                          <a:ln>
                            <a:noFill/>
                          </a:ln>
                          <a:effectLst/>
                          <a:uLnTx/>
                          <a:uFillTx/>
                          <a:latin typeface="+mn-ea"/>
                          <a:ea typeface="+mn-ea"/>
                          <a:sym typeface="+mn-ea"/>
                        </a:rPr>
                        <a:t>2016-2018年，通行费收入分别为</a:t>
                      </a:r>
                      <a:r>
                        <a:rPr lang="en-US" sz="1200" noProof="0" dirty="0">
                          <a:ln>
                            <a:noFill/>
                          </a:ln>
                          <a:effectLst/>
                          <a:uLnTx/>
                          <a:uFillTx/>
                          <a:latin typeface="+mn-ea"/>
                          <a:ea typeface="+mn-ea"/>
                          <a:sym typeface="+mn-ea"/>
                        </a:rPr>
                        <a:t>1.41</a:t>
                      </a:r>
                      <a:r>
                        <a:rPr sz="1200" noProof="0" dirty="0">
                          <a:ln>
                            <a:noFill/>
                          </a:ln>
                          <a:effectLst/>
                          <a:uLnTx/>
                          <a:uFillTx/>
                          <a:latin typeface="+mn-ea"/>
                          <a:ea typeface="+mn-ea"/>
                          <a:sym typeface="+mn-ea"/>
                        </a:rPr>
                        <a:t>亿元、</a:t>
                      </a:r>
                      <a:r>
                        <a:rPr lang="en-US" sz="1200" noProof="0" dirty="0">
                          <a:ln>
                            <a:noFill/>
                          </a:ln>
                          <a:effectLst/>
                          <a:uLnTx/>
                          <a:uFillTx/>
                          <a:latin typeface="+mn-ea"/>
                          <a:ea typeface="+mn-ea"/>
                          <a:sym typeface="+mn-ea"/>
                        </a:rPr>
                        <a:t>1.33</a:t>
                      </a:r>
                      <a:r>
                        <a:rPr sz="1200" noProof="0" dirty="0">
                          <a:ln>
                            <a:noFill/>
                          </a:ln>
                          <a:effectLst/>
                          <a:uLnTx/>
                          <a:uFillTx/>
                          <a:latin typeface="+mn-ea"/>
                          <a:ea typeface="+mn-ea"/>
                          <a:sym typeface="+mn-ea"/>
                        </a:rPr>
                        <a:t>亿元和</a:t>
                      </a:r>
                      <a:r>
                        <a:rPr lang="en-US" sz="1200" noProof="0" dirty="0">
                          <a:ln>
                            <a:noFill/>
                          </a:ln>
                          <a:effectLst/>
                          <a:uLnTx/>
                          <a:uFillTx/>
                          <a:latin typeface="+mn-ea"/>
                          <a:ea typeface="+mn-ea"/>
                          <a:sym typeface="+mn-ea"/>
                        </a:rPr>
                        <a:t>1.41</a:t>
                      </a:r>
                      <a:r>
                        <a:rPr sz="1200" noProof="0" dirty="0">
                          <a:ln>
                            <a:noFill/>
                          </a:ln>
                          <a:effectLst/>
                          <a:uLnTx/>
                          <a:uFillTx/>
                          <a:latin typeface="+mn-ea"/>
                          <a:ea typeface="+mn-ea"/>
                          <a:sym typeface="+mn-ea"/>
                        </a:rPr>
                        <a:t>亿元</a:t>
                      </a:r>
                      <a:endParaRPr lang="en-US" altLang="zh-CN" sz="1200" b="0" i="0" u="none" strike="noStrike" dirty="0">
                        <a:solidFill>
                          <a:srgbClr val="000000"/>
                        </a:solidFill>
                        <a:effectLst/>
                        <a:latin typeface="+mn-ea"/>
                        <a:ea typeface="+mn-ea"/>
                      </a:endParaRPr>
                    </a:p>
                  </a:txBody>
                  <a:tcPr marL="5141" marR="5141" marT="5144" marB="0" anchor="ctr"/>
                </a:tc>
                <a:tc>
                  <a:txBody>
                    <a:bodyPr/>
                    <a:lstStyle/>
                    <a:p>
                      <a:pPr marL="171450" indent="-171450" algn="l" fontAlgn="t">
                        <a:lnSpc>
                          <a:spcPct val="120000"/>
                        </a:lnSpc>
                        <a:buFont typeface="Wingdings" panose="05000000000000000000" pitchFamily="2" charset="2"/>
                        <a:buChar char="Ø"/>
                      </a:pPr>
                      <a:r>
                        <a:rPr lang="en-US" altLang="zh-CN" sz="1200" u="none" strike="noStrike" dirty="0">
                          <a:effectLst/>
                          <a:latin typeface="+mn-ea"/>
                          <a:ea typeface="+mn-ea"/>
                        </a:rPr>
                        <a:t>2018</a:t>
                      </a:r>
                      <a:r>
                        <a:rPr lang="zh-CN" altLang="en-US" sz="1200" u="none" strike="noStrike" dirty="0">
                          <a:effectLst/>
                          <a:latin typeface="+mn-ea"/>
                          <a:ea typeface="+mn-ea"/>
                        </a:rPr>
                        <a:t>年</a:t>
                      </a:r>
                      <a:r>
                        <a:rPr kumimoji="0" lang="zh-CN" altLang="en-US" sz="1200" u="none" strike="noStrike" kern="1200" cap="none" spc="0" normalizeH="0" baseline="0" noProof="0" dirty="0">
                          <a:ln>
                            <a:noFill/>
                          </a:ln>
                          <a:effectLst/>
                          <a:uLnTx/>
                          <a:uFillTx/>
                          <a:latin typeface="+mn-ea"/>
                          <a:ea typeface="+mn-ea"/>
                        </a:rPr>
                        <a:t>徽杭高速公路（安徽段</a:t>
                      </a:r>
                      <a:r>
                        <a:rPr lang="zh-CN" altLang="en-US" sz="1200" u="none" strike="noStrike" dirty="0">
                          <a:effectLst/>
                          <a:latin typeface="+mn-ea"/>
                          <a:ea typeface="+mn-ea"/>
                        </a:rPr>
                        <a:t>车流量</a:t>
                      </a:r>
                      <a:r>
                        <a:rPr lang="en-US" sz="1200" u="none" strike="noStrike" dirty="0">
                          <a:effectLst/>
                          <a:latin typeface="+mn-ea"/>
                          <a:ea typeface="+mn-ea"/>
                        </a:rPr>
                        <a:t>284.26</a:t>
                      </a:r>
                      <a:r>
                        <a:rPr lang="zh-CN" altLang="en-US" sz="1200" u="none" strike="noStrike" dirty="0">
                          <a:effectLst/>
                          <a:latin typeface="+mn-ea"/>
                          <a:ea typeface="+mn-ea"/>
                        </a:rPr>
                        <a:t>万次，均车单价</a:t>
                      </a:r>
                      <a:r>
                        <a:rPr lang="en-US" altLang="zh-CN" sz="1200" u="none" strike="noStrike" dirty="0">
                          <a:effectLst/>
                          <a:latin typeface="+mn-ea"/>
                          <a:ea typeface="+mn-ea"/>
                        </a:rPr>
                        <a:t>49.95</a:t>
                      </a:r>
                      <a:r>
                        <a:rPr lang="zh-CN" altLang="en-US" sz="1200" u="none" strike="noStrike" dirty="0">
                          <a:effectLst/>
                          <a:latin typeface="+mn-ea"/>
                          <a:ea typeface="+mn-ea"/>
                        </a:rPr>
                        <a:t>元；</a:t>
                      </a:r>
                      <a:endParaRPr lang="en-US" altLang="zh-CN" sz="1200" u="none" strike="noStrike" dirty="0">
                        <a:effectLst/>
                        <a:latin typeface="+mn-ea"/>
                        <a:ea typeface="+mn-ea"/>
                      </a:endParaRPr>
                    </a:p>
                    <a:p>
                      <a:pPr marL="171450" indent="-171450" algn="l" fontAlgn="t">
                        <a:lnSpc>
                          <a:spcPct val="120000"/>
                        </a:lnSpc>
                        <a:buFont typeface="Wingdings" panose="05000000000000000000" pitchFamily="2" charset="2"/>
                        <a:buChar char="Ø"/>
                      </a:pPr>
                      <a:r>
                        <a:rPr kumimoji="0" lang="en-US" altLang="zh-CN" sz="1200" u="none" strike="noStrike" kern="1200" cap="none" spc="0" normalizeH="0" baseline="0" noProof="0" dirty="0">
                          <a:ln>
                            <a:noFill/>
                          </a:ln>
                          <a:effectLst/>
                          <a:uLnTx/>
                          <a:uFillTx/>
                          <a:latin typeface="+mn-ea"/>
                          <a:ea typeface="+mn-ea"/>
                        </a:rPr>
                        <a:t>2018</a:t>
                      </a:r>
                      <a:r>
                        <a:rPr kumimoji="0" lang="zh-CN" altLang="en-US" sz="1200" u="none" strike="noStrike" kern="1200" cap="none" spc="0" normalizeH="0" baseline="0" noProof="0" dirty="0">
                          <a:ln>
                            <a:noFill/>
                          </a:ln>
                          <a:effectLst/>
                          <a:uLnTx/>
                          <a:uFillTx/>
                          <a:latin typeface="+mn-ea"/>
                          <a:ea typeface="+mn-ea"/>
                        </a:rPr>
                        <a:t>年通行费毛利率</a:t>
                      </a:r>
                      <a:r>
                        <a:rPr lang="en-US" altLang="zh-CN" sz="1200" u="none" strike="noStrike" dirty="0">
                          <a:effectLst/>
                          <a:latin typeface="+mn-ea"/>
                          <a:ea typeface="+mn-ea"/>
                        </a:rPr>
                        <a:t>65.97%.</a:t>
                      </a:r>
                      <a:endParaRPr lang="en-US" altLang="zh-CN" sz="1200" b="1" i="0" u="none" strike="noStrike" dirty="0">
                        <a:solidFill>
                          <a:srgbClr val="000000"/>
                        </a:solidFill>
                        <a:effectLst/>
                        <a:latin typeface="+mn-ea"/>
                        <a:ea typeface="+mn-ea"/>
                      </a:endParaRPr>
                    </a:p>
                  </a:txBody>
                  <a:tcPr marL="5141" marR="5141" marT="5144" marB="0" anchor="ctr"/>
                </a:tc>
                <a:extLst>
                  <a:ext uri="{0D108BD9-81ED-4DB2-BD59-A6C34878D82A}">
                    <a16:rowId xmlns:a16="http://schemas.microsoft.com/office/drawing/2014/main" val="10003"/>
                  </a:ext>
                </a:extLst>
              </a:tr>
              <a:tr h="1116909">
                <a:tc>
                  <a:txBody>
                    <a:bodyPr/>
                    <a:lstStyle/>
                    <a:p>
                      <a:pPr algn="ctr" fontAlgn="ctr"/>
                      <a:r>
                        <a:rPr lang="en-US" altLang="zh-CN" sz="1200" u="none" strike="noStrike">
                          <a:effectLst/>
                          <a:latin typeface="+mn-ea"/>
                          <a:ea typeface="+mn-ea"/>
                        </a:rPr>
                        <a:t>3</a:t>
                      </a:r>
                      <a:endParaRPr lang="en-US" altLang="zh-CN" sz="1200" b="0" i="0" u="none" strike="noStrike">
                        <a:solidFill>
                          <a:srgbClr val="000000"/>
                        </a:solidFill>
                        <a:effectLst/>
                        <a:latin typeface="+mn-ea"/>
                        <a:ea typeface="+mn-ea"/>
                      </a:endParaRPr>
                    </a:p>
                  </a:txBody>
                  <a:tcPr marL="5141" marR="5141" marT="5144" marB="0" anchor="ctr"/>
                </a:tc>
                <a:tc>
                  <a:txBody>
                    <a:bodyPr/>
                    <a:lstStyle/>
                    <a:p>
                      <a:pPr algn="ctr" fontAlgn="ctr"/>
                      <a:r>
                        <a:rPr lang="zh-CN" altLang="en-US" sz="1200" u="none" strike="noStrike" dirty="0">
                          <a:effectLst/>
                          <a:latin typeface="+mn-ea"/>
                          <a:ea typeface="+mn-ea"/>
                        </a:rPr>
                        <a:t>上海广朔实业有限公司</a:t>
                      </a:r>
                      <a:r>
                        <a:rPr lang="en-US" altLang="zh-CN" sz="1200" u="none" strike="noStrike" dirty="0">
                          <a:effectLst/>
                          <a:latin typeface="+mn-ea"/>
                          <a:ea typeface="+mn-ea"/>
                        </a:rPr>
                        <a:t>2019</a:t>
                      </a:r>
                      <a:r>
                        <a:rPr lang="zh-CN" altLang="en-US" sz="1200" u="none" strike="noStrike" dirty="0">
                          <a:effectLst/>
                          <a:latin typeface="+mn-ea"/>
                          <a:ea typeface="+mn-ea"/>
                        </a:rPr>
                        <a:t>年第一期光证资产支持票据</a:t>
                      </a:r>
                      <a:endParaRPr lang="zh-CN" altLang="en-US" sz="1200" b="0" i="0" u="none" strike="noStrike" dirty="0">
                        <a:solidFill>
                          <a:srgbClr val="000000"/>
                        </a:solidFill>
                        <a:effectLst/>
                        <a:latin typeface="+mn-ea"/>
                        <a:ea typeface="+mn-ea"/>
                      </a:endParaRPr>
                    </a:p>
                  </a:txBody>
                  <a:tcPr marL="5141" marR="5141" marT="5144" marB="0" anchor="ctr"/>
                </a:tc>
                <a:tc>
                  <a:txBody>
                    <a:bodyPr/>
                    <a:lstStyle/>
                    <a:p>
                      <a:pPr algn="ctr" fontAlgn="ctr"/>
                      <a:r>
                        <a:rPr lang="zh-CN" altLang="en-US" sz="1200" u="none" strike="noStrike">
                          <a:effectLst/>
                          <a:latin typeface="+mn-ea"/>
                          <a:ea typeface="+mn-ea"/>
                        </a:rPr>
                        <a:t>上海广朔实业有限公司</a:t>
                      </a:r>
                      <a:r>
                        <a:rPr lang="en-US" altLang="zh-CN" sz="1200" u="none" strike="noStrike">
                          <a:effectLst/>
                          <a:latin typeface="+mn-ea"/>
                          <a:ea typeface="+mn-ea"/>
                        </a:rPr>
                        <a:t>/</a:t>
                      </a:r>
                      <a:r>
                        <a:rPr lang="zh-CN" altLang="en-US" sz="1200" u="none" strike="noStrike">
                          <a:effectLst/>
                          <a:latin typeface="+mn-ea"/>
                          <a:ea typeface="+mn-ea"/>
                        </a:rPr>
                        <a:t>河北交投沿海高速公路有限公司</a:t>
                      </a:r>
                      <a:br>
                        <a:rPr lang="zh-CN" altLang="en-US" sz="1200" u="none" strike="noStrike">
                          <a:effectLst/>
                          <a:latin typeface="+mn-ea"/>
                          <a:ea typeface="+mn-ea"/>
                        </a:rPr>
                      </a:br>
                      <a:endParaRPr lang="zh-CN" altLang="en-US" sz="1200" b="0" i="0" u="none" strike="noStrike">
                        <a:solidFill>
                          <a:srgbClr val="000000"/>
                        </a:solidFill>
                        <a:effectLst/>
                        <a:latin typeface="+mn-ea"/>
                        <a:ea typeface="+mn-ea"/>
                      </a:endParaRPr>
                    </a:p>
                  </a:txBody>
                  <a:tcPr marL="5141" marR="5141" marT="5144" marB="0" anchor="ctr"/>
                </a:tc>
                <a:tc>
                  <a:txBody>
                    <a:bodyPr/>
                    <a:lstStyle/>
                    <a:p>
                      <a:pPr marL="171450" marR="0" lvl="0" indent="-171450" algn="l" defTabSz="914400" rtl="0" eaLnBrk="1" fontAlgn="t" latinLnBrk="0" hangingPunct="1">
                        <a:lnSpc>
                          <a:spcPct val="120000"/>
                        </a:lnSpc>
                        <a:spcBef>
                          <a:spcPts val="0"/>
                        </a:spcBef>
                        <a:spcAft>
                          <a:spcPts val="0"/>
                        </a:spcAft>
                        <a:buClrTx/>
                        <a:buSzTx/>
                        <a:buFont typeface="Wingdings" panose="05000000000000000000" pitchFamily="2" charset="2"/>
                        <a:buChar char="Ø"/>
                        <a:defRPr/>
                      </a:pPr>
                      <a:r>
                        <a:rPr kumimoji="0" sz="1200" u="none" strike="noStrike" kern="1200" cap="none" spc="0" normalizeH="0" baseline="0" noProof="0" dirty="0">
                          <a:ln>
                            <a:noFill/>
                          </a:ln>
                          <a:effectLst/>
                          <a:uLnTx/>
                          <a:uFillTx/>
                          <a:latin typeface="+mn-ea"/>
                          <a:ea typeface="+mn-ea"/>
                        </a:rPr>
                        <a:t>沿海高速秦皇岛至冀津界段（简称“沿海高速”）。沿海高速自2005年5月开工建设，2007年12月建成完工，总投资85.154亿元，线路总长174.493公里</a:t>
                      </a:r>
                      <a:endParaRPr kumimoji="0" sz="1200" i="0" u="none" strike="noStrike" kern="1200" cap="none" spc="0" normalizeH="0" baseline="0" noProof="0" dirty="0">
                        <a:ln>
                          <a:noFill/>
                        </a:ln>
                        <a:solidFill>
                          <a:srgbClr val="000000"/>
                        </a:solidFill>
                        <a:effectLst/>
                        <a:uLnTx/>
                        <a:uFillTx/>
                        <a:latin typeface="+mn-ea"/>
                        <a:ea typeface="+mn-ea"/>
                        <a:cs typeface="+mn-cs"/>
                      </a:endParaRPr>
                    </a:p>
                  </a:txBody>
                  <a:tcPr marL="5141" marR="5141" marT="5144" marB="0" anchor="ctr"/>
                </a:tc>
                <a:tc>
                  <a:txBody>
                    <a:bodyPr/>
                    <a:lstStyle/>
                    <a:p>
                      <a:pPr marL="171450" indent="-171450" algn="l" fontAlgn="t">
                        <a:lnSpc>
                          <a:spcPct val="120000"/>
                        </a:lnSpc>
                        <a:buFont typeface="Wingdings" panose="05000000000000000000" pitchFamily="2" charset="2"/>
                        <a:buChar char="Ø"/>
                      </a:pPr>
                      <a:r>
                        <a:rPr lang="zh-CN" altLang="en-US" sz="1200" dirty="0">
                          <a:effectLst/>
                          <a:latin typeface="+mn-ea"/>
                          <a:ea typeface="+mn-ea"/>
                          <a:sym typeface="+mn-ea"/>
                        </a:rPr>
                        <a:t>客车</a:t>
                      </a:r>
                      <a:r>
                        <a:rPr lang="en-US" altLang="zh-CN" sz="1200" dirty="0">
                          <a:effectLst/>
                          <a:latin typeface="+mn-ea"/>
                          <a:ea typeface="+mn-ea"/>
                          <a:sym typeface="+mn-ea"/>
                        </a:rPr>
                        <a:t>:0.40-1.36</a:t>
                      </a:r>
                      <a:r>
                        <a:rPr lang="zh-CN" altLang="en-US" sz="1200" dirty="0">
                          <a:effectLst/>
                          <a:latin typeface="+mn-ea"/>
                          <a:ea typeface="+mn-ea"/>
                          <a:sym typeface="+mn-ea"/>
                        </a:rPr>
                        <a:t>元</a:t>
                      </a:r>
                      <a:r>
                        <a:rPr lang="en-US" altLang="zh-CN" sz="1200" dirty="0">
                          <a:effectLst/>
                          <a:latin typeface="+mn-ea"/>
                          <a:ea typeface="+mn-ea"/>
                          <a:sym typeface="+mn-ea"/>
                        </a:rPr>
                        <a:t>/</a:t>
                      </a:r>
                      <a:r>
                        <a:rPr lang="zh-CN" altLang="en-US" sz="1200" dirty="0">
                          <a:effectLst/>
                          <a:latin typeface="+mn-ea"/>
                          <a:ea typeface="+mn-ea"/>
                          <a:sym typeface="+mn-ea"/>
                        </a:rPr>
                        <a:t>车</a:t>
                      </a:r>
                      <a:r>
                        <a:rPr lang="en-US" altLang="zh-CN" sz="1200" dirty="0">
                          <a:effectLst/>
                          <a:latin typeface="+mn-ea"/>
                          <a:ea typeface="+mn-ea"/>
                          <a:sym typeface="+mn-ea"/>
                        </a:rPr>
                        <a:t>/</a:t>
                      </a:r>
                      <a:r>
                        <a:rPr lang="zh-CN" altLang="en-US" sz="1200" dirty="0">
                          <a:effectLst/>
                          <a:latin typeface="+mn-ea"/>
                          <a:ea typeface="+mn-ea"/>
                          <a:sym typeface="+mn-ea"/>
                        </a:rPr>
                        <a:t>公里；</a:t>
                      </a:r>
                      <a:endParaRPr lang="en-US" altLang="zh-CN" sz="1200" u="none" strike="noStrike" dirty="0">
                        <a:effectLst/>
                        <a:latin typeface="+mn-ea"/>
                        <a:ea typeface="+mn-ea"/>
                        <a:sym typeface="+mn-ea"/>
                      </a:endParaRPr>
                    </a:p>
                    <a:p>
                      <a:pPr marL="171450" indent="-171450" algn="l" fontAlgn="t">
                        <a:lnSpc>
                          <a:spcPct val="120000"/>
                        </a:lnSpc>
                        <a:buFont typeface="Wingdings" panose="05000000000000000000" pitchFamily="2" charset="2"/>
                        <a:buChar char="Ø"/>
                      </a:pPr>
                      <a:r>
                        <a:rPr lang="zh-CN" altLang="en-US" sz="1200" dirty="0">
                          <a:effectLst/>
                          <a:latin typeface="+mn-ea"/>
                          <a:ea typeface="+mn-ea"/>
                          <a:sym typeface="+mn-ea"/>
                        </a:rPr>
                        <a:t>货车</a:t>
                      </a:r>
                      <a:r>
                        <a:rPr lang="en-US" altLang="zh-CN" sz="1200" dirty="0">
                          <a:effectLst/>
                          <a:latin typeface="+mn-ea"/>
                          <a:ea typeface="+mn-ea"/>
                          <a:sym typeface="+mn-ea"/>
                        </a:rPr>
                        <a:t>0.07</a:t>
                      </a:r>
                      <a:r>
                        <a:rPr lang="zh-CN" altLang="en-US" sz="1200" dirty="0">
                          <a:effectLst/>
                          <a:latin typeface="+mn-ea"/>
                          <a:ea typeface="+mn-ea"/>
                          <a:sym typeface="+mn-ea"/>
                        </a:rPr>
                        <a:t>元</a:t>
                      </a:r>
                      <a:r>
                        <a:rPr lang="en-US" altLang="zh-CN" sz="1200" dirty="0">
                          <a:effectLst/>
                          <a:latin typeface="+mn-ea"/>
                          <a:ea typeface="+mn-ea"/>
                          <a:sym typeface="+mn-ea"/>
                        </a:rPr>
                        <a:t>/</a:t>
                      </a:r>
                      <a:r>
                        <a:rPr lang="zh-CN" altLang="en-US" sz="1200" dirty="0">
                          <a:effectLst/>
                          <a:latin typeface="+mn-ea"/>
                          <a:ea typeface="+mn-ea"/>
                          <a:sym typeface="+mn-ea"/>
                        </a:rPr>
                        <a:t>吨</a:t>
                      </a:r>
                      <a:r>
                        <a:rPr lang="en-US" altLang="zh-CN" sz="1200" dirty="0">
                          <a:effectLst/>
                          <a:latin typeface="+mn-ea"/>
                          <a:ea typeface="+mn-ea"/>
                          <a:sym typeface="+mn-ea"/>
                        </a:rPr>
                        <a:t>/</a:t>
                      </a:r>
                      <a:r>
                        <a:rPr lang="zh-CN" altLang="en-US" sz="1200" dirty="0">
                          <a:effectLst/>
                          <a:latin typeface="+mn-ea"/>
                          <a:ea typeface="+mn-ea"/>
                          <a:sym typeface="+mn-ea"/>
                        </a:rPr>
                        <a:t>公里。</a:t>
                      </a:r>
                      <a:endParaRPr lang="zh-CN" altLang="en-US" sz="1200" u="none" strike="noStrike" dirty="0">
                        <a:effectLst/>
                        <a:latin typeface="+mn-ea"/>
                        <a:ea typeface="+mn-ea"/>
                        <a:sym typeface="+mn-ea"/>
                      </a:endParaRPr>
                    </a:p>
                    <a:p>
                      <a:pPr indent="0" algn="l" fontAlgn="t">
                        <a:lnSpc>
                          <a:spcPct val="120000"/>
                        </a:lnSpc>
                        <a:buFont typeface="Wingdings" panose="05000000000000000000" pitchFamily="2" charset="2"/>
                        <a:buNone/>
                      </a:pPr>
                      <a:endParaRPr lang="zh-CN" altLang="en-US" sz="1200" b="0" i="0" u="none" strike="noStrike" dirty="0">
                        <a:solidFill>
                          <a:srgbClr val="000000"/>
                        </a:solidFill>
                        <a:effectLst/>
                        <a:latin typeface="+mn-ea"/>
                        <a:ea typeface="+mn-ea"/>
                      </a:endParaRPr>
                    </a:p>
                  </a:txBody>
                  <a:tcPr marL="5141" marR="5141" marT="5144" marB="0" anchor="ctr"/>
                </a:tc>
                <a:tc>
                  <a:txBody>
                    <a:bodyPr/>
                    <a:lstStyle/>
                    <a:p>
                      <a:pPr marL="171450" marR="0" lvl="0" indent="-171450" algn="l" defTabSz="914400" rtl="0" eaLnBrk="1" fontAlgn="t" latinLnBrk="0" hangingPunct="1">
                        <a:lnSpc>
                          <a:spcPct val="120000"/>
                        </a:lnSpc>
                        <a:spcBef>
                          <a:spcPts val="0"/>
                        </a:spcBef>
                        <a:spcAft>
                          <a:spcPts val="0"/>
                        </a:spcAft>
                        <a:buClrTx/>
                        <a:buSzTx/>
                        <a:buFont typeface="Wingdings" panose="05000000000000000000" pitchFamily="2" charset="2"/>
                        <a:buChar char="Ø"/>
                        <a:defRPr/>
                      </a:pPr>
                      <a:r>
                        <a:rPr kumimoji="0" lang="en-US" altLang="zh-CN" sz="1200" u="none" strike="noStrike" kern="1200" cap="none" spc="0" normalizeH="0" baseline="0" noProof="0" dirty="0">
                          <a:ln>
                            <a:noFill/>
                          </a:ln>
                          <a:effectLst/>
                          <a:uLnTx/>
                          <a:uFillTx/>
                          <a:latin typeface="+mn-ea"/>
                          <a:ea typeface="+mn-ea"/>
                        </a:rPr>
                        <a:t>2017</a:t>
                      </a:r>
                      <a:r>
                        <a:rPr kumimoji="0" lang="zh-CN" altLang="en-US" sz="1200" u="none" strike="noStrike" kern="1200" cap="none" spc="0" normalizeH="0" baseline="0" noProof="0" dirty="0">
                          <a:ln>
                            <a:noFill/>
                          </a:ln>
                          <a:effectLst/>
                          <a:uLnTx/>
                          <a:uFillTx/>
                          <a:latin typeface="+mn-ea"/>
                          <a:ea typeface="+mn-ea"/>
                        </a:rPr>
                        <a:t>年沿海高速公路通行费收入</a:t>
                      </a:r>
                      <a:r>
                        <a:rPr kumimoji="0" lang="en-US" altLang="zh-CN" sz="1200" u="none" strike="noStrike" kern="1200" cap="none" spc="0" normalizeH="0" baseline="0" noProof="0" dirty="0">
                          <a:ln>
                            <a:noFill/>
                          </a:ln>
                          <a:effectLst/>
                          <a:uLnTx/>
                          <a:uFillTx/>
                          <a:latin typeface="+mn-ea"/>
                          <a:ea typeface="+mn-ea"/>
                        </a:rPr>
                        <a:t>13.61</a:t>
                      </a:r>
                      <a:r>
                        <a:rPr kumimoji="0" lang="zh-CN" altLang="en-US" sz="1200" u="none" strike="noStrike" kern="1200" cap="none" spc="0" normalizeH="0" baseline="0" noProof="0" dirty="0">
                          <a:ln>
                            <a:noFill/>
                          </a:ln>
                          <a:effectLst/>
                          <a:uLnTx/>
                          <a:uFillTx/>
                          <a:latin typeface="+mn-ea"/>
                          <a:ea typeface="+mn-ea"/>
                        </a:rPr>
                        <a:t>亿元。</a:t>
                      </a:r>
                      <a:endParaRPr kumimoji="0" lang="zh-CN" altLang="en-US" sz="1200" b="0" i="0" u="none" strike="noStrike" kern="1200" cap="none" spc="0" normalizeH="0" baseline="0" noProof="0" dirty="0">
                        <a:ln>
                          <a:noFill/>
                        </a:ln>
                        <a:solidFill>
                          <a:srgbClr val="000000"/>
                        </a:solidFill>
                        <a:effectLst/>
                        <a:uLnTx/>
                        <a:uFillTx/>
                        <a:latin typeface="+mn-ea"/>
                        <a:ea typeface="+mn-ea"/>
                        <a:cs typeface="+mn-cs"/>
                      </a:endParaRPr>
                    </a:p>
                  </a:txBody>
                  <a:tcPr marL="5141" marR="5141" marT="5144" marB="0" anchor="ctr"/>
                </a:tc>
                <a:tc>
                  <a:txBody>
                    <a:bodyPr/>
                    <a:lstStyle/>
                    <a:p>
                      <a:pPr marL="171450" indent="-171450" algn="l" fontAlgn="t">
                        <a:lnSpc>
                          <a:spcPct val="120000"/>
                        </a:lnSpc>
                        <a:buFont typeface="Wingdings" panose="05000000000000000000" pitchFamily="2" charset="2"/>
                        <a:buChar char="Ø"/>
                      </a:pPr>
                      <a:r>
                        <a:rPr lang="en-US" altLang="zh-CN" sz="1200" u="none" strike="noStrike" dirty="0">
                          <a:effectLst/>
                          <a:latin typeface="+mn-ea"/>
                          <a:ea typeface="+mn-ea"/>
                        </a:rPr>
                        <a:t>2017</a:t>
                      </a:r>
                      <a:r>
                        <a:rPr lang="zh-CN" altLang="en-US" sz="1200" u="none" strike="noStrike" dirty="0">
                          <a:effectLst/>
                          <a:latin typeface="+mn-ea"/>
                          <a:ea typeface="+mn-ea"/>
                        </a:rPr>
                        <a:t>年</a:t>
                      </a:r>
                      <a:r>
                        <a:rPr kumimoji="0" lang="zh-CN" altLang="en-US" sz="1200" u="none" strike="noStrike" kern="1200" cap="none" spc="0" normalizeH="0" baseline="0" noProof="0" dirty="0">
                          <a:ln>
                            <a:noFill/>
                          </a:ln>
                          <a:effectLst/>
                          <a:uLnTx/>
                          <a:uFillTx/>
                          <a:latin typeface="+mn-ea"/>
                          <a:ea typeface="+mn-ea"/>
                        </a:rPr>
                        <a:t>“沿海高速”</a:t>
                      </a:r>
                      <a:r>
                        <a:rPr lang="zh-CN" altLang="en-US" sz="1200" u="none" strike="noStrike" dirty="0">
                          <a:effectLst/>
                          <a:latin typeface="+mn-ea"/>
                          <a:ea typeface="+mn-ea"/>
                        </a:rPr>
                        <a:t>车流量合计</a:t>
                      </a:r>
                      <a:r>
                        <a:rPr lang="en-US" altLang="zh-CN" sz="1200" u="none" strike="noStrike" dirty="0">
                          <a:effectLst/>
                          <a:latin typeface="+mn-ea"/>
                          <a:ea typeface="+mn-ea"/>
                        </a:rPr>
                        <a:t>1,126.4</a:t>
                      </a:r>
                      <a:r>
                        <a:rPr lang="zh-CN" altLang="en-US" sz="1200" u="none" strike="noStrike" dirty="0">
                          <a:effectLst/>
                          <a:latin typeface="+mn-ea"/>
                          <a:ea typeface="+mn-ea"/>
                        </a:rPr>
                        <a:t>万次，</a:t>
                      </a:r>
                      <a:r>
                        <a:rPr lang="zh-CN" altLang="en-US" sz="1200" dirty="0">
                          <a:effectLst/>
                          <a:latin typeface="+mn-ea"/>
                          <a:ea typeface="+mn-ea"/>
                          <a:sym typeface="+mn-ea"/>
                        </a:rPr>
                        <a:t>均车单价</a:t>
                      </a:r>
                      <a:r>
                        <a:rPr lang="en-US" altLang="zh-CN" sz="1200" dirty="0">
                          <a:effectLst/>
                          <a:latin typeface="+mn-ea"/>
                          <a:ea typeface="+mn-ea"/>
                          <a:sym typeface="+mn-ea"/>
                        </a:rPr>
                        <a:t>120.83</a:t>
                      </a:r>
                      <a:r>
                        <a:rPr lang="zh-CN" altLang="en-US" sz="1200" dirty="0">
                          <a:effectLst/>
                          <a:latin typeface="+mn-ea"/>
                          <a:ea typeface="+mn-ea"/>
                          <a:sym typeface="+mn-ea"/>
                        </a:rPr>
                        <a:t>元</a:t>
                      </a:r>
                      <a:r>
                        <a:rPr lang="zh-CN" altLang="en-US" sz="1200" u="none" strike="noStrike" dirty="0">
                          <a:effectLst/>
                          <a:latin typeface="+mn-ea"/>
                          <a:ea typeface="+mn-ea"/>
                        </a:rPr>
                        <a:t>。</a:t>
                      </a:r>
                    </a:p>
                    <a:p>
                      <a:pPr marL="171450" indent="-171450" algn="l" fontAlgn="t">
                        <a:lnSpc>
                          <a:spcPct val="120000"/>
                        </a:lnSpc>
                        <a:buFont typeface="Wingdings" panose="05000000000000000000" pitchFamily="2" charset="2"/>
                        <a:buChar char="Ø"/>
                      </a:pPr>
                      <a:r>
                        <a:rPr lang="en-US" altLang="zh-CN" sz="1200" u="none" strike="noStrike" dirty="0">
                          <a:effectLst/>
                          <a:latin typeface="+mn-ea"/>
                          <a:ea typeface="+mn-ea"/>
                        </a:rPr>
                        <a:t>2017</a:t>
                      </a:r>
                      <a:r>
                        <a:rPr lang="zh-CN" altLang="en-US" sz="1200" u="none" strike="noStrike" dirty="0">
                          <a:effectLst/>
                          <a:latin typeface="+mn-ea"/>
                          <a:ea typeface="+mn-ea"/>
                        </a:rPr>
                        <a:t>年通行费毛利率</a:t>
                      </a:r>
                      <a:r>
                        <a:rPr lang="en-US" altLang="zh-CN" sz="1200" u="none" strike="noStrike" dirty="0">
                          <a:effectLst/>
                          <a:latin typeface="+mn-ea"/>
                          <a:ea typeface="+mn-ea"/>
                        </a:rPr>
                        <a:t>51.54%</a:t>
                      </a:r>
                      <a:r>
                        <a:rPr lang="zh-CN" altLang="en-US" sz="1200" u="none" strike="noStrike" dirty="0">
                          <a:effectLst/>
                          <a:latin typeface="+mn-ea"/>
                          <a:ea typeface="+mn-ea"/>
                        </a:rPr>
                        <a:t>。</a:t>
                      </a:r>
                      <a:endParaRPr lang="zh-CN" altLang="en-US" sz="1200" b="1" i="0" u="none" strike="noStrike" dirty="0">
                        <a:solidFill>
                          <a:srgbClr val="000000"/>
                        </a:solidFill>
                        <a:effectLst/>
                        <a:latin typeface="+mn-ea"/>
                        <a:ea typeface="+mn-ea"/>
                      </a:endParaRPr>
                    </a:p>
                  </a:txBody>
                  <a:tcPr marL="5141" marR="5141" marT="5144" marB="0" anchor="ctr"/>
                </a:tc>
                <a:extLst>
                  <a:ext uri="{0D108BD9-81ED-4DB2-BD59-A6C34878D82A}">
                    <a16:rowId xmlns:a16="http://schemas.microsoft.com/office/drawing/2014/main" val="10004"/>
                  </a:ext>
                </a:extLst>
              </a:tr>
              <a:tr h="1339249">
                <a:tc>
                  <a:txBody>
                    <a:bodyPr/>
                    <a:lstStyle/>
                    <a:p>
                      <a:pPr algn="ctr" fontAlgn="ctr"/>
                      <a:r>
                        <a:rPr lang="en-US" altLang="zh-CN" sz="1200" u="none" strike="noStrike" dirty="0">
                          <a:effectLst/>
                          <a:latin typeface="+mn-ea"/>
                          <a:ea typeface="+mn-ea"/>
                        </a:rPr>
                        <a:t>4</a:t>
                      </a:r>
                      <a:endParaRPr lang="en-US" altLang="zh-CN" sz="1200" b="1" i="0" u="none" strike="noStrike" dirty="0">
                        <a:solidFill>
                          <a:srgbClr val="000000"/>
                        </a:solidFill>
                        <a:effectLst/>
                        <a:latin typeface="+mn-ea"/>
                        <a:ea typeface="+mn-ea"/>
                      </a:endParaRPr>
                    </a:p>
                  </a:txBody>
                  <a:tcPr marL="5141" marR="5141" marT="5144" marB="0" anchor="ctr"/>
                </a:tc>
                <a:tc>
                  <a:txBody>
                    <a:bodyPr/>
                    <a:lstStyle/>
                    <a:p>
                      <a:pPr algn="ctr" fontAlgn="ctr"/>
                      <a:endParaRPr lang="en-US" altLang="zh-CN" sz="1200" b="1" i="0" u="none" strike="noStrike" dirty="0">
                        <a:solidFill>
                          <a:srgbClr val="000000"/>
                        </a:solidFill>
                        <a:effectLst/>
                        <a:latin typeface="+mn-ea"/>
                        <a:ea typeface="+mn-ea"/>
                      </a:endParaRPr>
                    </a:p>
                  </a:txBody>
                  <a:tcPr marL="5141" marR="5141" marT="5144" marB="0" anchor="ctr"/>
                </a:tc>
                <a:tc>
                  <a:txBody>
                    <a:bodyPr/>
                    <a:lstStyle/>
                    <a:p>
                      <a:pPr algn="ctr" fontAlgn="ctr"/>
                      <a:r>
                        <a:rPr lang="zh-CN" altLang="en-US" sz="1200" u="none" strike="noStrike" dirty="0">
                          <a:effectLst/>
                          <a:latin typeface="+mn-ea"/>
                          <a:ea typeface="+mn-ea"/>
                        </a:rPr>
                        <a:t>湖南省高速公路集团有限公司</a:t>
                      </a:r>
                      <a:endParaRPr lang="zh-CN" altLang="en-US" sz="1200" b="1" i="0" u="none" strike="noStrike" dirty="0">
                        <a:solidFill>
                          <a:srgbClr val="000000"/>
                        </a:solidFill>
                        <a:effectLst/>
                        <a:latin typeface="+mn-ea"/>
                        <a:ea typeface="+mn-ea"/>
                      </a:endParaRPr>
                    </a:p>
                  </a:txBody>
                  <a:tcPr marL="5141" marR="5141" marT="5144" marB="0" anchor="ctr"/>
                </a:tc>
                <a:tc>
                  <a:txBody>
                    <a:bodyPr/>
                    <a:lstStyle/>
                    <a:p>
                      <a:pPr marL="171450" indent="-171450" algn="l" fontAlgn="t">
                        <a:lnSpc>
                          <a:spcPct val="120000"/>
                        </a:lnSpc>
                        <a:buFont typeface="Wingdings" panose="05000000000000000000" pitchFamily="2" charset="2"/>
                        <a:buChar char="Ø"/>
                      </a:pPr>
                      <a:r>
                        <a:rPr lang="en-US" altLang="zh-CN" sz="1200" u="none" strike="noStrike" dirty="0">
                          <a:effectLst/>
                          <a:latin typeface="+mn-ea"/>
                          <a:ea typeface="+mn-ea"/>
                        </a:rPr>
                        <a:t>2019</a:t>
                      </a:r>
                      <a:r>
                        <a:rPr lang="zh-CN" altLang="en-US" sz="1200" u="none" strike="noStrike" dirty="0">
                          <a:effectLst/>
                          <a:latin typeface="+mn-ea"/>
                          <a:ea typeface="+mn-ea"/>
                        </a:rPr>
                        <a:t>年</a:t>
                      </a:r>
                      <a:r>
                        <a:rPr lang="en-US" altLang="zh-CN" sz="1200" u="none" strike="noStrike" dirty="0">
                          <a:effectLst/>
                          <a:latin typeface="+mn-ea"/>
                          <a:ea typeface="+mn-ea"/>
                        </a:rPr>
                        <a:t>9</a:t>
                      </a:r>
                      <a:r>
                        <a:rPr lang="zh-CN" altLang="en-US" sz="1200" u="none" strike="noStrike" dirty="0">
                          <a:effectLst/>
                          <a:latin typeface="+mn-ea"/>
                          <a:ea typeface="+mn-ea"/>
                        </a:rPr>
                        <a:t>月末公司已通车的高速公路共计</a:t>
                      </a:r>
                      <a:r>
                        <a:rPr lang="en-US" altLang="zh-CN" sz="1200" u="none" strike="noStrike" dirty="0">
                          <a:effectLst/>
                          <a:latin typeface="+mn-ea"/>
                          <a:ea typeface="+mn-ea"/>
                        </a:rPr>
                        <a:t>56</a:t>
                      </a:r>
                      <a:r>
                        <a:rPr lang="zh-CN" altLang="en-US" sz="1200" u="none" strike="noStrike" dirty="0">
                          <a:effectLst/>
                          <a:latin typeface="+mn-ea"/>
                          <a:ea typeface="+mn-ea"/>
                        </a:rPr>
                        <a:t>条，通车里程</a:t>
                      </a:r>
                      <a:r>
                        <a:rPr lang="en-US" altLang="zh-CN" sz="1200" u="none" strike="noStrike" dirty="0">
                          <a:effectLst/>
                          <a:latin typeface="+mn-ea"/>
                          <a:ea typeface="+mn-ea"/>
                        </a:rPr>
                        <a:t>4929.36</a:t>
                      </a:r>
                      <a:r>
                        <a:rPr lang="zh-CN" altLang="en-US" sz="1200" u="none" strike="noStrike" dirty="0">
                          <a:effectLst/>
                          <a:latin typeface="+mn-ea"/>
                          <a:ea typeface="+mn-ea"/>
                        </a:rPr>
                        <a:t>公里；</a:t>
                      </a:r>
                      <a:endParaRPr lang="en-US" altLang="zh-CN" sz="1200" u="none" strike="noStrike" dirty="0">
                        <a:effectLst/>
                        <a:latin typeface="+mn-ea"/>
                        <a:ea typeface="+mn-ea"/>
                      </a:endParaRPr>
                    </a:p>
                    <a:p>
                      <a:pPr marL="171450" indent="-171450" algn="l" fontAlgn="t">
                        <a:lnSpc>
                          <a:spcPct val="120000"/>
                        </a:lnSpc>
                        <a:buFont typeface="Wingdings" panose="05000000000000000000" pitchFamily="2" charset="2"/>
                        <a:buChar char="Ø"/>
                      </a:pPr>
                      <a:r>
                        <a:rPr lang="zh-CN" altLang="en-US" sz="1200" u="none" strike="noStrike" dirty="0">
                          <a:effectLst/>
                          <a:latin typeface="+mn-ea"/>
                          <a:ea typeface="+mn-ea"/>
                        </a:rPr>
                        <a:t>经营性高速公路共计</a:t>
                      </a:r>
                      <a:r>
                        <a:rPr lang="en-US" altLang="zh-CN" sz="1200" u="none" strike="noStrike" dirty="0">
                          <a:effectLst/>
                          <a:latin typeface="+mn-ea"/>
                          <a:ea typeface="+mn-ea"/>
                        </a:rPr>
                        <a:t>5</a:t>
                      </a:r>
                      <a:r>
                        <a:rPr lang="zh-CN" altLang="en-US" sz="1200" u="none" strike="noStrike" dirty="0">
                          <a:effectLst/>
                          <a:latin typeface="+mn-ea"/>
                          <a:ea typeface="+mn-ea"/>
                        </a:rPr>
                        <a:t>条，通车里程</a:t>
                      </a:r>
                      <a:r>
                        <a:rPr lang="en-US" altLang="zh-CN" sz="1200" u="none" strike="noStrike" dirty="0">
                          <a:effectLst/>
                          <a:latin typeface="+mn-ea"/>
                          <a:ea typeface="+mn-ea"/>
                        </a:rPr>
                        <a:t>397.47</a:t>
                      </a:r>
                      <a:r>
                        <a:rPr lang="zh-CN" altLang="en-US" sz="1200" u="none" strike="noStrike" dirty="0">
                          <a:effectLst/>
                          <a:latin typeface="+mn-ea"/>
                          <a:ea typeface="+mn-ea"/>
                        </a:rPr>
                        <a:t>公里</a:t>
                      </a:r>
                      <a:endParaRPr lang="zh-CN" altLang="en-US" sz="1200" b="0" i="0" u="none" strike="noStrike" dirty="0">
                        <a:solidFill>
                          <a:srgbClr val="000000"/>
                        </a:solidFill>
                        <a:effectLst/>
                        <a:latin typeface="+mn-ea"/>
                        <a:ea typeface="+mn-ea"/>
                      </a:endParaRPr>
                    </a:p>
                  </a:txBody>
                  <a:tcPr marL="5141" marR="5141" marT="5144" marB="0" anchor="ctr"/>
                </a:tc>
                <a:tc>
                  <a:txBody>
                    <a:bodyPr/>
                    <a:lstStyle/>
                    <a:p>
                      <a:pPr marL="171450" indent="-171450" algn="l" fontAlgn="t">
                        <a:lnSpc>
                          <a:spcPct val="120000"/>
                        </a:lnSpc>
                        <a:buFont typeface="Wingdings" panose="05000000000000000000" pitchFamily="2" charset="2"/>
                        <a:buChar char="Ø"/>
                      </a:pPr>
                      <a:r>
                        <a:rPr lang="zh-CN" altLang="en-US" sz="1200" u="none" strike="noStrike" dirty="0">
                          <a:effectLst/>
                          <a:latin typeface="+mn-ea"/>
                          <a:ea typeface="+mn-ea"/>
                        </a:rPr>
                        <a:t>客车</a:t>
                      </a:r>
                      <a:r>
                        <a:rPr lang="en-US" altLang="zh-CN" sz="1200" u="none" strike="noStrike" dirty="0">
                          <a:effectLst/>
                          <a:latin typeface="+mn-ea"/>
                          <a:ea typeface="+mn-ea"/>
                        </a:rPr>
                        <a:t>:0.40-1.20</a:t>
                      </a:r>
                      <a:r>
                        <a:rPr lang="zh-CN" altLang="en-US" sz="1200" u="none" strike="noStrike" dirty="0">
                          <a:effectLst/>
                          <a:latin typeface="+mn-ea"/>
                          <a:ea typeface="+mn-ea"/>
                        </a:rPr>
                        <a:t>元</a:t>
                      </a:r>
                      <a:r>
                        <a:rPr lang="en-US" altLang="zh-CN" sz="1200" u="none" strike="noStrike" dirty="0">
                          <a:effectLst/>
                          <a:latin typeface="+mn-ea"/>
                          <a:ea typeface="+mn-ea"/>
                        </a:rPr>
                        <a:t>/</a:t>
                      </a:r>
                      <a:r>
                        <a:rPr lang="zh-CN" altLang="en-US" sz="1200" u="none" strike="noStrike" dirty="0">
                          <a:effectLst/>
                          <a:latin typeface="+mn-ea"/>
                          <a:ea typeface="+mn-ea"/>
                        </a:rPr>
                        <a:t>车</a:t>
                      </a:r>
                      <a:r>
                        <a:rPr lang="en-US" altLang="zh-CN" sz="1200" u="none" strike="noStrike" dirty="0">
                          <a:effectLst/>
                          <a:latin typeface="+mn-ea"/>
                          <a:ea typeface="+mn-ea"/>
                        </a:rPr>
                        <a:t>/</a:t>
                      </a:r>
                      <a:r>
                        <a:rPr lang="zh-CN" altLang="en-US" sz="1200" u="none" strike="noStrike" dirty="0">
                          <a:effectLst/>
                          <a:latin typeface="+mn-ea"/>
                          <a:ea typeface="+mn-ea"/>
                        </a:rPr>
                        <a:t>公里；</a:t>
                      </a:r>
                      <a:endParaRPr lang="en-US" altLang="zh-CN" sz="1200" u="none" strike="noStrike" dirty="0">
                        <a:effectLst/>
                        <a:latin typeface="+mn-ea"/>
                        <a:ea typeface="+mn-ea"/>
                      </a:endParaRPr>
                    </a:p>
                    <a:p>
                      <a:pPr marL="171450" indent="-171450" algn="l" fontAlgn="t">
                        <a:lnSpc>
                          <a:spcPct val="120000"/>
                        </a:lnSpc>
                        <a:buFont typeface="Wingdings" panose="05000000000000000000" pitchFamily="2" charset="2"/>
                        <a:buChar char="Ø"/>
                      </a:pPr>
                      <a:r>
                        <a:rPr lang="zh-CN" altLang="en-US" sz="1200" u="none" strike="noStrike" dirty="0">
                          <a:effectLst/>
                          <a:latin typeface="+mn-ea"/>
                          <a:ea typeface="+mn-ea"/>
                        </a:rPr>
                        <a:t>货车</a:t>
                      </a:r>
                      <a:r>
                        <a:rPr lang="en-US" altLang="zh-CN" sz="1200" u="none" strike="noStrike" dirty="0">
                          <a:effectLst/>
                          <a:latin typeface="+mn-ea"/>
                          <a:ea typeface="+mn-ea"/>
                        </a:rPr>
                        <a:t>:</a:t>
                      </a:r>
                      <a:r>
                        <a:rPr lang="zh-CN" altLang="en-US" sz="1200" u="none" strike="noStrike" dirty="0">
                          <a:effectLst/>
                          <a:latin typeface="+mn-ea"/>
                          <a:ea typeface="+mn-ea"/>
                        </a:rPr>
                        <a:t>基本费率</a:t>
                      </a:r>
                      <a:r>
                        <a:rPr lang="en-US" altLang="zh-CN" sz="1200" u="none" strike="noStrike" dirty="0">
                          <a:effectLst/>
                          <a:latin typeface="+mn-ea"/>
                          <a:ea typeface="+mn-ea"/>
                        </a:rPr>
                        <a:t>0.08-0.10</a:t>
                      </a:r>
                      <a:r>
                        <a:rPr lang="zh-CN" altLang="en-US" sz="1200" u="none" strike="noStrike" dirty="0">
                          <a:effectLst/>
                          <a:latin typeface="+mn-ea"/>
                          <a:ea typeface="+mn-ea"/>
                        </a:rPr>
                        <a:t>元</a:t>
                      </a:r>
                      <a:r>
                        <a:rPr lang="en-US" altLang="zh-CN" sz="1200" u="none" strike="noStrike" dirty="0">
                          <a:effectLst/>
                          <a:latin typeface="+mn-ea"/>
                          <a:ea typeface="+mn-ea"/>
                        </a:rPr>
                        <a:t>/</a:t>
                      </a:r>
                      <a:r>
                        <a:rPr lang="zh-CN" altLang="en-US" sz="1200" u="none" strike="noStrike" dirty="0">
                          <a:effectLst/>
                          <a:latin typeface="+mn-ea"/>
                          <a:ea typeface="+mn-ea"/>
                        </a:rPr>
                        <a:t>吨</a:t>
                      </a:r>
                      <a:r>
                        <a:rPr lang="en-US" altLang="zh-CN" sz="1200" u="none" strike="noStrike" dirty="0">
                          <a:effectLst/>
                          <a:latin typeface="+mn-ea"/>
                          <a:ea typeface="+mn-ea"/>
                        </a:rPr>
                        <a:t>/</a:t>
                      </a:r>
                      <a:r>
                        <a:rPr lang="zh-CN" altLang="en-US" sz="1200" u="none" strike="noStrike" dirty="0">
                          <a:effectLst/>
                          <a:latin typeface="+mn-ea"/>
                          <a:ea typeface="+mn-ea"/>
                        </a:rPr>
                        <a:t>公里。</a:t>
                      </a:r>
                      <a:endParaRPr lang="zh-CN" altLang="en-US" sz="1200" b="0" i="0" u="none" strike="noStrike" dirty="0">
                        <a:solidFill>
                          <a:srgbClr val="000000"/>
                        </a:solidFill>
                        <a:effectLst/>
                        <a:latin typeface="+mn-ea"/>
                        <a:ea typeface="+mn-ea"/>
                      </a:endParaRPr>
                    </a:p>
                  </a:txBody>
                  <a:tcPr marL="5141" marR="5141" marT="5144" marB="0" anchor="ctr"/>
                </a:tc>
                <a:tc>
                  <a:txBody>
                    <a:bodyPr/>
                    <a:lstStyle/>
                    <a:p>
                      <a:pPr marL="171450" indent="-171450" algn="l" fontAlgn="t">
                        <a:lnSpc>
                          <a:spcPct val="120000"/>
                        </a:lnSpc>
                        <a:buFont typeface="Wingdings" panose="05000000000000000000" pitchFamily="2" charset="2"/>
                        <a:buChar char="Ø"/>
                      </a:pPr>
                      <a:r>
                        <a:rPr lang="en-US" altLang="zh-CN" sz="1200" u="none" strike="noStrike" dirty="0">
                          <a:effectLst/>
                          <a:latin typeface="+mn-ea"/>
                          <a:ea typeface="+mn-ea"/>
                        </a:rPr>
                        <a:t>2018</a:t>
                      </a:r>
                      <a:r>
                        <a:rPr lang="zh-CN" altLang="en-US" sz="1200" u="none" strike="noStrike" dirty="0">
                          <a:effectLst/>
                          <a:latin typeface="+mn-ea"/>
                          <a:ea typeface="+mn-ea"/>
                        </a:rPr>
                        <a:t>年通行费收入</a:t>
                      </a:r>
                      <a:r>
                        <a:rPr lang="en-US" altLang="zh-CN" sz="1200" u="none" strike="noStrike" dirty="0">
                          <a:effectLst/>
                          <a:latin typeface="+mn-ea"/>
                          <a:ea typeface="+mn-ea"/>
                        </a:rPr>
                        <a:t>127.43</a:t>
                      </a:r>
                      <a:r>
                        <a:rPr lang="zh-CN" altLang="en-US" sz="1200" u="none" strike="noStrike" dirty="0">
                          <a:effectLst/>
                          <a:latin typeface="+mn-ea"/>
                          <a:ea typeface="+mn-ea"/>
                        </a:rPr>
                        <a:t>亿元，占营业收入</a:t>
                      </a:r>
                      <a:r>
                        <a:rPr lang="en-US" altLang="zh-CN" sz="1200" u="none" strike="noStrike" dirty="0">
                          <a:effectLst/>
                          <a:latin typeface="+mn-ea"/>
                          <a:ea typeface="+mn-ea"/>
                        </a:rPr>
                        <a:t>90.13%</a:t>
                      </a:r>
                      <a:r>
                        <a:rPr lang="zh-CN" altLang="en-US" sz="1200" u="none" strike="noStrike" dirty="0">
                          <a:effectLst/>
                          <a:latin typeface="+mn-ea"/>
                          <a:ea typeface="+mn-ea"/>
                        </a:rPr>
                        <a:t>。</a:t>
                      </a:r>
                      <a:endParaRPr lang="en-US" altLang="zh-CN" sz="1200" b="0" i="0" u="none" strike="noStrike" dirty="0">
                        <a:solidFill>
                          <a:srgbClr val="000000"/>
                        </a:solidFill>
                        <a:effectLst/>
                        <a:latin typeface="+mn-ea"/>
                        <a:ea typeface="+mn-ea"/>
                      </a:endParaRPr>
                    </a:p>
                  </a:txBody>
                  <a:tcPr marL="5141" marR="5141" marT="5144" marB="0" anchor="ctr"/>
                </a:tc>
                <a:tc>
                  <a:txBody>
                    <a:bodyPr/>
                    <a:lstStyle/>
                    <a:p>
                      <a:pPr marL="171450" indent="-171450" algn="l" fontAlgn="t">
                        <a:lnSpc>
                          <a:spcPct val="120000"/>
                        </a:lnSpc>
                        <a:buFont typeface="Wingdings" panose="05000000000000000000" pitchFamily="2" charset="2"/>
                        <a:buChar char="Ø"/>
                      </a:pPr>
                      <a:r>
                        <a:rPr lang="en-US" altLang="zh-CN" sz="1200" u="none" strike="noStrike" dirty="0">
                          <a:effectLst/>
                          <a:latin typeface="+mn-ea"/>
                          <a:ea typeface="+mn-ea"/>
                        </a:rPr>
                        <a:t>2018</a:t>
                      </a:r>
                      <a:r>
                        <a:rPr lang="zh-CN" altLang="en-US" sz="1200" u="none" strike="noStrike" dirty="0">
                          <a:effectLst/>
                          <a:latin typeface="+mn-ea"/>
                          <a:ea typeface="+mn-ea"/>
                        </a:rPr>
                        <a:t>年湖南高速公路公司已通车高速公路车流量</a:t>
                      </a:r>
                      <a:r>
                        <a:rPr lang="en-US" altLang="zh-CN" sz="1200" u="none" strike="noStrike" dirty="0">
                          <a:effectLst/>
                          <a:latin typeface="+mn-ea"/>
                          <a:ea typeface="+mn-ea"/>
                        </a:rPr>
                        <a:t>31,083.4</a:t>
                      </a:r>
                      <a:r>
                        <a:rPr lang="zh-CN" altLang="en-US" sz="1200" u="none" strike="noStrike" dirty="0">
                          <a:effectLst/>
                          <a:latin typeface="+mn-ea"/>
                          <a:ea typeface="+mn-ea"/>
                        </a:rPr>
                        <a:t>万次，</a:t>
                      </a:r>
                      <a:r>
                        <a:rPr lang="zh-CN" altLang="en-US" sz="1200" dirty="0">
                          <a:effectLst/>
                          <a:latin typeface="+mn-ea"/>
                          <a:ea typeface="+mn-ea"/>
                          <a:sym typeface="+mn-ea"/>
                        </a:rPr>
                        <a:t>均车单价</a:t>
                      </a:r>
                      <a:r>
                        <a:rPr lang="en-US" altLang="zh-CN" sz="1200" dirty="0">
                          <a:effectLst/>
                          <a:latin typeface="+mn-ea"/>
                          <a:ea typeface="+mn-ea"/>
                          <a:sym typeface="+mn-ea"/>
                        </a:rPr>
                        <a:t>41.00</a:t>
                      </a:r>
                      <a:r>
                        <a:rPr lang="zh-CN" altLang="en-US" sz="1200" dirty="0">
                          <a:effectLst/>
                          <a:latin typeface="+mn-ea"/>
                          <a:ea typeface="+mn-ea"/>
                          <a:sym typeface="+mn-ea"/>
                        </a:rPr>
                        <a:t>元。</a:t>
                      </a:r>
                      <a:endParaRPr lang="en-US" altLang="zh-CN" sz="1200" u="none" strike="noStrike" dirty="0">
                        <a:effectLst/>
                        <a:latin typeface="+mn-ea"/>
                        <a:ea typeface="+mn-ea"/>
                      </a:endParaRPr>
                    </a:p>
                    <a:p>
                      <a:pPr marL="171450" indent="-171450" algn="l" fontAlgn="t">
                        <a:lnSpc>
                          <a:spcPct val="120000"/>
                        </a:lnSpc>
                        <a:buFont typeface="Wingdings" panose="05000000000000000000" pitchFamily="2" charset="2"/>
                        <a:buChar char="Ø"/>
                      </a:pPr>
                      <a:r>
                        <a:rPr lang="en-US" altLang="zh-CN" sz="1200" u="none" strike="noStrike" dirty="0">
                          <a:effectLst/>
                          <a:latin typeface="+mn-ea"/>
                          <a:ea typeface="+mn-ea"/>
                        </a:rPr>
                        <a:t>2018</a:t>
                      </a:r>
                      <a:r>
                        <a:rPr lang="zh-CN" altLang="en-US" sz="1200" u="none" strike="noStrike" dirty="0">
                          <a:effectLst/>
                          <a:latin typeface="+mn-ea"/>
                          <a:ea typeface="+mn-ea"/>
                        </a:rPr>
                        <a:t>年通行费毛利率</a:t>
                      </a:r>
                      <a:r>
                        <a:rPr lang="en-US" altLang="zh-CN" sz="1200" u="none" strike="noStrike" dirty="0">
                          <a:effectLst/>
                          <a:latin typeface="+mn-ea"/>
                          <a:ea typeface="+mn-ea"/>
                        </a:rPr>
                        <a:t>84.41%</a:t>
                      </a:r>
                      <a:r>
                        <a:rPr lang="zh-CN" altLang="en-US" sz="1200" u="none" strike="noStrike" dirty="0">
                          <a:effectLst/>
                          <a:latin typeface="+mn-ea"/>
                          <a:ea typeface="+mn-ea"/>
                        </a:rPr>
                        <a:t>。</a:t>
                      </a:r>
                      <a:endParaRPr lang="en-US" altLang="zh-CN" sz="1200" b="1" i="0" u="none" strike="noStrike" dirty="0">
                        <a:solidFill>
                          <a:srgbClr val="000000"/>
                        </a:solidFill>
                        <a:effectLst/>
                        <a:latin typeface="+mn-ea"/>
                        <a:ea typeface="+mn-ea"/>
                      </a:endParaRPr>
                    </a:p>
                  </a:txBody>
                  <a:tcPr marL="5141" marR="5141" marT="5144" marB="0" anchor="ctr"/>
                </a:tc>
                <a:extLst>
                  <a:ext uri="{0D108BD9-81ED-4DB2-BD59-A6C34878D82A}">
                    <a16:rowId xmlns:a16="http://schemas.microsoft.com/office/drawing/2014/main" val="10005"/>
                  </a:ext>
                </a:extLst>
              </a:tr>
            </a:tbl>
          </a:graphicData>
        </a:graphic>
      </p:graphicFrame>
      <p:sp>
        <p:nvSpPr>
          <p:cNvPr id="4" name="矩形 3"/>
          <p:cNvSpPr/>
          <p:nvPr/>
        </p:nvSpPr>
        <p:spPr>
          <a:xfrm>
            <a:off x="577850" y="923638"/>
            <a:ext cx="9232900" cy="307975"/>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400" b="0" i="0" u="none" strike="noStrike" kern="1200" cap="none" spc="0" normalizeH="0" baseline="0" noProof="0" dirty="0">
                <a:ln>
                  <a:noFill/>
                </a:ln>
                <a:solidFill>
                  <a:schemeClr val="tx1"/>
                </a:solidFill>
                <a:effectLst/>
                <a:uLnTx/>
                <a:uFillTx/>
                <a:latin typeface="+mn-ea"/>
                <a:ea typeface="+mn-ea"/>
                <a:cs typeface="+mn-cs"/>
              </a:rPr>
              <a:t>截止</a:t>
            </a:r>
            <a:r>
              <a:rPr kumimoji="0" lang="en-US" altLang="zh-CN" sz="1400" b="0" i="0" u="none" strike="noStrike" kern="1200" cap="none" spc="0" normalizeH="0" baseline="0" noProof="0" dirty="0">
                <a:ln>
                  <a:noFill/>
                </a:ln>
                <a:solidFill>
                  <a:schemeClr val="tx1"/>
                </a:solidFill>
                <a:effectLst/>
                <a:uLnTx/>
                <a:uFillTx/>
                <a:latin typeface="+mn-ea"/>
                <a:ea typeface="+mn-ea"/>
                <a:cs typeface="+mn-cs"/>
              </a:rPr>
              <a:t>2020</a:t>
            </a:r>
            <a:r>
              <a:rPr kumimoji="0" lang="zh-CN" altLang="en-US" sz="1400" b="0" i="0" u="none" strike="noStrike" kern="1200" cap="none" spc="0" normalizeH="0" baseline="0" noProof="0" dirty="0">
                <a:ln>
                  <a:noFill/>
                </a:ln>
                <a:solidFill>
                  <a:schemeClr val="tx1"/>
                </a:solidFill>
                <a:effectLst/>
                <a:uLnTx/>
                <a:uFillTx/>
                <a:latin typeface="+mn-ea"/>
                <a:ea typeface="+mn-ea"/>
                <a:cs typeface="+mn-cs"/>
              </a:rPr>
              <a:t>年</a:t>
            </a:r>
            <a:r>
              <a:rPr kumimoji="0" lang="en-US" altLang="zh-CN" sz="1400" b="0" i="0" u="none" strike="noStrike" kern="1200" cap="none" spc="0" normalizeH="0" baseline="0" noProof="0" dirty="0">
                <a:ln>
                  <a:noFill/>
                </a:ln>
                <a:solidFill>
                  <a:schemeClr val="tx1"/>
                </a:solidFill>
                <a:effectLst/>
                <a:uLnTx/>
                <a:uFillTx/>
                <a:latin typeface="+mn-ea"/>
                <a:ea typeface="+mn-ea"/>
                <a:cs typeface="+mn-cs"/>
              </a:rPr>
              <a:t>4</a:t>
            </a:r>
            <a:r>
              <a:rPr kumimoji="0" lang="zh-CN" altLang="en-US" sz="1400" b="0" i="0" u="none" strike="noStrike" kern="1200" cap="none" spc="0" normalizeH="0" baseline="0" noProof="0" dirty="0">
                <a:ln>
                  <a:noFill/>
                </a:ln>
                <a:solidFill>
                  <a:schemeClr val="tx1"/>
                </a:solidFill>
                <a:effectLst/>
                <a:uLnTx/>
                <a:uFillTx/>
                <a:latin typeface="+mn-ea"/>
                <a:ea typeface="+mn-ea"/>
                <a:cs typeface="+mn-cs"/>
              </a:rPr>
              <a:t>月</a:t>
            </a:r>
            <a:r>
              <a:rPr kumimoji="0" lang="en-US" altLang="zh-CN" sz="1400" b="0" i="0" u="none" strike="noStrike" kern="1200" cap="none" spc="0" normalizeH="0" baseline="0" noProof="0" dirty="0">
                <a:ln>
                  <a:noFill/>
                </a:ln>
                <a:solidFill>
                  <a:schemeClr val="tx1"/>
                </a:solidFill>
                <a:effectLst/>
                <a:uLnTx/>
                <a:uFillTx/>
                <a:latin typeface="+mn-ea"/>
                <a:ea typeface="+mn-ea"/>
                <a:cs typeface="+mn-cs"/>
              </a:rPr>
              <a:t>30</a:t>
            </a:r>
            <a:r>
              <a:rPr kumimoji="0" lang="zh-CN" altLang="en-US" sz="1400" b="0" i="0" u="none" strike="noStrike" kern="1200" cap="none" spc="0" normalizeH="0" baseline="0" noProof="0" dirty="0">
                <a:ln>
                  <a:noFill/>
                </a:ln>
                <a:solidFill>
                  <a:schemeClr val="tx1"/>
                </a:solidFill>
                <a:effectLst/>
                <a:uLnTx/>
                <a:uFillTx/>
                <a:latin typeface="+mn-ea"/>
                <a:ea typeface="+mn-ea"/>
                <a:cs typeface="+mn-cs"/>
              </a:rPr>
              <a:t>日，已发行</a:t>
            </a:r>
            <a:r>
              <a:rPr kumimoji="0" lang="en-US" altLang="zh-CN" sz="1400" b="0" i="0" u="none" strike="noStrike" kern="1200" cap="none" spc="0" normalizeH="0" baseline="0" noProof="0" dirty="0">
                <a:ln>
                  <a:noFill/>
                </a:ln>
                <a:solidFill>
                  <a:schemeClr val="tx1"/>
                </a:solidFill>
                <a:effectLst/>
                <a:uLnTx/>
                <a:uFillTx/>
                <a:latin typeface="+mn-ea"/>
                <a:ea typeface="+mn-ea"/>
                <a:cs typeface="+mn-cs"/>
              </a:rPr>
              <a:t>3</a:t>
            </a:r>
            <a:r>
              <a:rPr kumimoji="0" lang="zh-CN" altLang="en-US" sz="1400" b="0" i="0" u="none" strike="noStrike" kern="1200" cap="none" spc="0" normalizeH="0" baseline="0" noProof="0" dirty="0">
                <a:ln>
                  <a:noFill/>
                </a:ln>
                <a:solidFill>
                  <a:schemeClr val="tx1"/>
                </a:solidFill>
                <a:effectLst/>
                <a:uLnTx/>
                <a:uFillTx/>
                <a:latin typeface="+mn-ea"/>
                <a:ea typeface="+mn-ea"/>
                <a:cs typeface="+mn-cs"/>
              </a:rPr>
              <a:t>单高速公路基础资产类</a:t>
            </a:r>
            <a:r>
              <a:rPr kumimoji="0" lang="en-US" altLang="zh-CN" sz="1400" b="0" i="0" u="none" strike="noStrike" kern="1200" cap="none" spc="0" normalizeH="0" baseline="0" noProof="0" dirty="0">
                <a:ln>
                  <a:noFill/>
                </a:ln>
                <a:solidFill>
                  <a:schemeClr val="tx1"/>
                </a:solidFill>
                <a:effectLst/>
                <a:uLnTx/>
                <a:uFillTx/>
                <a:latin typeface="+mn-ea"/>
                <a:ea typeface="+mn-ea"/>
                <a:cs typeface="+mn-cs"/>
              </a:rPr>
              <a:t>REITs</a:t>
            </a:r>
            <a:r>
              <a:rPr kumimoji="0" lang="zh-CN" altLang="en-US" sz="1400" b="0" i="0" u="none" strike="noStrike" kern="1200" cap="none" spc="0" normalizeH="0" baseline="0" noProof="0" dirty="0">
                <a:ln>
                  <a:noFill/>
                </a:ln>
                <a:solidFill>
                  <a:schemeClr val="tx1"/>
                </a:solidFill>
                <a:effectLst/>
                <a:uLnTx/>
                <a:uFillTx/>
                <a:latin typeface="+mn-ea"/>
                <a:ea typeface="+mn-ea"/>
                <a:cs typeface="+mn-cs"/>
              </a:rPr>
              <a:t>产品，合计</a:t>
            </a:r>
            <a:r>
              <a:rPr kumimoji="0" lang="en-US" altLang="zh-CN" sz="1400" b="0" i="0" u="none" strike="noStrike" kern="1200" cap="none" spc="0" normalizeH="0" baseline="0" noProof="0" dirty="0">
                <a:ln>
                  <a:noFill/>
                </a:ln>
                <a:solidFill>
                  <a:schemeClr val="tx1"/>
                </a:solidFill>
                <a:effectLst/>
                <a:uLnTx/>
                <a:uFillTx/>
                <a:latin typeface="+mn-ea"/>
                <a:ea typeface="+mn-ea"/>
                <a:cs typeface="+mn-cs"/>
              </a:rPr>
              <a:t>109.90</a:t>
            </a:r>
            <a:r>
              <a:rPr kumimoji="0" lang="zh-CN" altLang="en-US" sz="1400" b="0" i="0" u="none" strike="noStrike" kern="1200" cap="none" spc="0" normalizeH="0" baseline="0" noProof="0" dirty="0">
                <a:ln>
                  <a:noFill/>
                </a:ln>
                <a:solidFill>
                  <a:schemeClr val="tx1"/>
                </a:solidFill>
                <a:effectLst/>
                <a:uLnTx/>
                <a:uFillTx/>
                <a:latin typeface="+mn-ea"/>
                <a:ea typeface="+mn-ea"/>
                <a:cs typeface="+mn-cs"/>
              </a:rPr>
              <a:t>亿元，具体发行情况如下：</a:t>
            </a:r>
          </a:p>
        </p:txBody>
      </p:sp>
      <p:sp>
        <p:nvSpPr>
          <p:cNvPr id="12" name="標題 4">
            <a:extLst>
              <a:ext uri="{FF2B5EF4-FFF2-40B4-BE49-F238E27FC236}">
                <a16:creationId xmlns:a16="http://schemas.microsoft.com/office/drawing/2014/main" id="{CD87AB87-F8EF-4BDE-9900-E1A3B8991DBB}"/>
              </a:ext>
            </a:extLst>
          </p:cNvPr>
          <p:cNvSpPr>
            <a:spLocks noChangeArrowheads="1"/>
          </p:cNvSpPr>
          <p:nvPr/>
        </p:nvSpPr>
        <p:spPr bwMode="auto">
          <a:xfrm>
            <a:off x="598488" y="157163"/>
            <a:ext cx="8391525" cy="743986"/>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lvl="0" eaLnBrk="1" hangingPunct="1">
              <a:lnSpc>
                <a:spcPct val="150000"/>
              </a:lnSpc>
              <a:spcBef>
                <a:spcPct val="0"/>
              </a:spcBef>
              <a:buNone/>
              <a:defRPr/>
            </a:pPr>
            <a:r>
              <a:rPr kumimoji="0" lang="en-US" altLang="zh-CN" sz="3200" b="1" i="0" u="none" strike="noStrike" kern="1200" cap="none" spc="0" normalizeH="0" baseline="0" noProof="0" dirty="0">
                <a:ln>
                  <a:noFill/>
                </a:ln>
                <a:solidFill>
                  <a:srgbClr val="000000"/>
                </a:solidFill>
                <a:effectLst/>
                <a:uLnTx/>
                <a:uFillTx/>
                <a:latin typeface="+mn-ea"/>
                <a:ea typeface="+mn-ea"/>
                <a:cs typeface="+mn-cs"/>
                <a:sym typeface="Arial" panose="020B0604020202020204" pitchFamily="34" charset="0"/>
              </a:rPr>
              <a:t>2.1</a:t>
            </a:r>
            <a:r>
              <a:rPr lang="zh-CN" altLang="en-US" b="1" dirty="0">
                <a:solidFill>
                  <a:srgbClr val="000000"/>
                </a:solidFill>
                <a:latin typeface="+mn-ea"/>
                <a:ea typeface="+mn-ea"/>
              </a:rPr>
              <a:t>高速公路类</a:t>
            </a:r>
            <a:r>
              <a:rPr lang="en-US" altLang="zh-CN" b="1" dirty="0">
                <a:solidFill>
                  <a:srgbClr val="000000"/>
                </a:solidFill>
                <a:latin typeface="+mn-ea"/>
                <a:ea typeface="+mn-ea"/>
              </a:rPr>
              <a:t>REITs</a:t>
            </a:r>
            <a:r>
              <a:rPr lang="zh-CN" altLang="en-US" b="1" dirty="0">
                <a:solidFill>
                  <a:srgbClr val="000000"/>
                </a:solidFill>
                <a:latin typeface="+mn-ea"/>
                <a:ea typeface="+mn-ea"/>
              </a:rPr>
              <a:t>市场发行情况</a:t>
            </a:r>
          </a:p>
        </p:txBody>
      </p:sp>
    </p:spTree>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18" name="组合 1"/>
          <p:cNvGrpSpPr/>
          <p:nvPr/>
        </p:nvGrpSpPr>
        <p:grpSpPr>
          <a:xfrm>
            <a:off x="0" y="214313"/>
            <a:ext cx="577850" cy="658812"/>
            <a:chOff x="0" y="0"/>
            <a:chExt cx="577847" cy="659137"/>
          </a:xfrm>
        </p:grpSpPr>
        <p:sp>
          <p:nvSpPr>
            <p:cNvPr id="60489" name="矩形 3"/>
            <p:cNvSpPr/>
            <p:nvPr/>
          </p:nvSpPr>
          <p:spPr>
            <a:xfrm>
              <a:off x="0" y="0"/>
              <a:ext cx="495297" cy="659137"/>
            </a:xfrm>
            <a:prstGeom prst="rect">
              <a:avLst/>
            </a:prstGeom>
            <a:solidFill>
              <a:srgbClr val="C0000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60490" name="矩形 4"/>
            <p:cNvSpPr/>
            <p:nvPr/>
          </p:nvSpPr>
          <p:spPr>
            <a:xfrm>
              <a:off x="527047" y="0"/>
              <a:ext cx="50800" cy="659137"/>
            </a:xfrm>
            <a:prstGeom prst="rect">
              <a:avLst/>
            </a:prstGeom>
            <a:solidFill>
              <a:srgbClr val="80808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grpSp>
      <p:sp>
        <p:nvSpPr>
          <p:cNvPr id="60419" name="灯片编号占位符 1"/>
          <p:cNvSpPr>
            <a:spLocks noGrp="1"/>
          </p:cNvSpPr>
          <p:nvPr/>
        </p:nvSpPr>
        <p:spPr>
          <a:xfrm>
            <a:off x="11449050" y="6499225"/>
            <a:ext cx="639763" cy="365125"/>
          </a:xfrm>
          <a:prstGeom prst="rect">
            <a:avLst/>
          </a:prstGeom>
          <a:noFill/>
          <a:ln w="9525">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r" defTabSz="914400" eaLnBrk="1" hangingPunct="1">
              <a:spcBef>
                <a:spcPct val="0"/>
              </a:spcBef>
              <a:buFontTx/>
              <a:buNone/>
            </a:pPr>
            <a:fld id="{9A0DB2DC-4C9A-4742-B13C-FB6460FD3503}" type="slidenum">
              <a:rPr lang="zh-CN" altLang="zh-CN" sz="1400" b="1" dirty="0">
                <a:solidFill>
                  <a:srgbClr val="FFFFFF"/>
                </a:solidFill>
                <a:latin typeface="仿宋" panose="02010609060101010101" pitchFamily="49" charset="-122"/>
                <a:ea typeface="仿宋" panose="02010609060101010101" pitchFamily="49" charset="-122"/>
              </a:rPr>
              <a:t>51</a:t>
            </a:fld>
            <a:endParaRPr lang="zh-CN" altLang="zh-CN" sz="1400" b="1" dirty="0">
              <a:solidFill>
                <a:srgbClr val="FFFFFF"/>
              </a:solidFill>
              <a:latin typeface="仿宋" panose="02010609060101010101" pitchFamily="49" charset="-122"/>
              <a:ea typeface="仿宋" panose="02010609060101010101" pitchFamily="49" charset="-122"/>
            </a:endParaRPr>
          </a:p>
        </p:txBody>
      </p:sp>
      <p:sp>
        <p:nvSpPr>
          <p:cNvPr id="60420" name="文本框 15"/>
          <p:cNvSpPr/>
          <p:nvPr/>
        </p:nvSpPr>
        <p:spPr>
          <a:xfrm>
            <a:off x="1390650" y="4556125"/>
            <a:ext cx="5756275" cy="368300"/>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r>
              <a:rPr lang="zh-CN" altLang="en-US" sz="1800" b="1" dirty="0">
                <a:solidFill>
                  <a:srgbClr val="C00000"/>
                </a:solidFill>
                <a:latin typeface="微软雅黑" panose="020B0503020204020204" pitchFamily="34" charset="-122"/>
                <a:sym typeface="仿宋" panose="02010609060101010101" pitchFamily="49" charset="-122"/>
              </a:rPr>
              <a:t>适合发行公募</a:t>
            </a:r>
            <a:r>
              <a:rPr lang="en-US" altLang="zh-CN" sz="1800" b="1" dirty="0">
                <a:solidFill>
                  <a:srgbClr val="C00000"/>
                </a:solidFill>
                <a:latin typeface="微软雅黑" panose="020B0503020204020204" pitchFamily="34" charset="-122"/>
                <a:sym typeface="仿宋" panose="02010609060101010101" pitchFamily="49" charset="-122"/>
              </a:rPr>
              <a:t>REITS</a:t>
            </a:r>
            <a:r>
              <a:rPr lang="zh-CN" altLang="en-US" sz="1800" b="1" dirty="0">
                <a:solidFill>
                  <a:srgbClr val="C00000"/>
                </a:solidFill>
                <a:latin typeface="微软雅黑" panose="020B0503020204020204" pitchFamily="34" charset="-122"/>
                <a:sym typeface="仿宋" panose="02010609060101010101" pitchFamily="49" charset="-122"/>
              </a:rPr>
              <a:t>的资产</a:t>
            </a:r>
            <a:endParaRPr lang="zh-CN" altLang="en-US" sz="1800" dirty="0">
              <a:latin typeface="Arial" panose="020B0604020202020204" pitchFamily="34" charset="0"/>
              <a:ea typeface="宋体" panose="02010600030101010101" pitchFamily="2" charset="-122"/>
            </a:endParaRPr>
          </a:p>
        </p:txBody>
      </p:sp>
      <p:sp>
        <p:nvSpPr>
          <p:cNvPr id="60422" name="文本框 20"/>
          <p:cNvSpPr/>
          <p:nvPr/>
        </p:nvSpPr>
        <p:spPr>
          <a:xfrm>
            <a:off x="577850" y="1924050"/>
            <a:ext cx="5053013" cy="267652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285750" lvl="0" indent="-285750" algn="just" defTabSz="914400" eaLnBrk="1" hangingPunct="1">
              <a:lnSpc>
                <a:spcPct val="150000"/>
              </a:lnSpc>
              <a:spcBef>
                <a:spcPct val="0"/>
              </a:spcBef>
              <a:buFont typeface="Wingdings" panose="05000000000000000000" pitchFamily="2" charset="2"/>
              <a:buChar char="Ø"/>
            </a:pPr>
            <a:r>
              <a:rPr lang="zh-CN" altLang="en-US" sz="1400" dirty="0">
                <a:solidFill>
                  <a:srgbClr val="000000"/>
                </a:solidFill>
                <a:latin typeface="微软雅黑" panose="020B0503020204020204" pitchFamily="34" charset="-122"/>
                <a:sym typeface="微软雅黑" panose="020B0503020204020204" pitchFamily="34" charset="-122"/>
              </a:rPr>
              <a:t>主体评级</a:t>
            </a:r>
            <a:r>
              <a:rPr lang="en-US" altLang="zh-CN" sz="1400" dirty="0">
                <a:solidFill>
                  <a:srgbClr val="000000"/>
                </a:solidFill>
                <a:latin typeface="微软雅黑" panose="020B0503020204020204" pitchFamily="34" charset="-122"/>
                <a:sym typeface="微软雅黑" panose="020B0503020204020204" pitchFamily="34" charset="-122"/>
              </a:rPr>
              <a:t>AAA</a:t>
            </a:r>
            <a:r>
              <a:rPr lang="zh-CN" altLang="en-US" sz="1400" dirty="0">
                <a:solidFill>
                  <a:srgbClr val="000000"/>
                </a:solidFill>
                <a:latin typeface="微软雅黑" panose="020B0503020204020204" pitchFamily="34" charset="-122"/>
                <a:sym typeface="微软雅黑" panose="020B0503020204020204" pitchFamily="34" charset="-122"/>
              </a:rPr>
              <a:t>，实际控制人长沙市国有资产监督管理委员会。</a:t>
            </a:r>
          </a:p>
          <a:p>
            <a:pPr marL="285750" lvl="0" indent="-285750" algn="just" defTabSz="914400" eaLnBrk="1" hangingPunct="1">
              <a:lnSpc>
                <a:spcPct val="150000"/>
              </a:lnSpc>
              <a:spcBef>
                <a:spcPct val="0"/>
              </a:spcBef>
              <a:buFont typeface="Wingdings" panose="05000000000000000000" pitchFamily="2" charset="2"/>
              <a:buChar char="Ø"/>
            </a:pPr>
            <a:r>
              <a:rPr lang="zh-CN" altLang="en-US" sz="1400" dirty="0">
                <a:solidFill>
                  <a:srgbClr val="000000"/>
                </a:solidFill>
                <a:latin typeface="微软雅黑" panose="020B0503020204020204" pitchFamily="34" charset="-122"/>
                <a:sym typeface="微软雅黑" panose="020B0503020204020204" pitchFamily="34" charset="-122"/>
              </a:rPr>
              <a:t>公司水务及污水处理业务由子公司长沙水业集团有限公司（以下简称“水业公司”）负责经营，具体可分为水务和污水处理两个业务板块。</a:t>
            </a:r>
            <a:r>
              <a:rPr lang="en-US" altLang="zh-CN" sz="1400" dirty="0">
                <a:solidFill>
                  <a:srgbClr val="000000"/>
                </a:solidFill>
                <a:latin typeface="微软雅黑" panose="020B0503020204020204" pitchFamily="34" charset="-122"/>
                <a:sym typeface="微软雅黑" panose="020B0503020204020204" pitchFamily="34" charset="-122"/>
              </a:rPr>
              <a:t>2016--2018</a:t>
            </a:r>
            <a:r>
              <a:rPr lang="zh-CN" altLang="en-US" sz="1400" dirty="0">
                <a:solidFill>
                  <a:srgbClr val="000000"/>
                </a:solidFill>
                <a:latin typeface="微软雅黑" panose="020B0503020204020204" pitchFamily="34" charset="-122"/>
                <a:sym typeface="微软雅黑" panose="020B0503020204020204" pitchFamily="34" charset="-122"/>
              </a:rPr>
              <a:t>年及</a:t>
            </a:r>
            <a:r>
              <a:rPr lang="en-US" altLang="zh-CN" sz="1400" dirty="0">
                <a:solidFill>
                  <a:srgbClr val="000000"/>
                </a:solidFill>
                <a:latin typeface="微软雅黑" panose="020B0503020204020204" pitchFamily="34" charset="-122"/>
                <a:sym typeface="微软雅黑" panose="020B0503020204020204" pitchFamily="34" charset="-122"/>
              </a:rPr>
              <a:t>2019</a:t>
            </a:r>
            <a:r>
              <a:rPr lang="zh-CN" altLang="en-US" sz="1400" dirty="0">
                <a:solidFill>
                  <a:srgbClr val="000000"/>
                </a:solidFill>
                <a:latin typeface="微软雅黑" panose="020B0503020204020204" pitchFamily="34" charset="-122"/>
                <a:sym typeface="微软雅黑" panose="020B0503020204020204" pitchFamily="34" charset="-122"/>
              </a:rPr>
              <a:t>年一季度，水业公司分别实现水务及污水处理收入</a:t>
            </a:r>
            <a:r>
              <a:rPr lang="en-US" altLang="zh-CN" sz="1400" dirty="0">
                <a:solidFill>
                  <a:srgbClr val="000000"/>
                </a:solidFill>
                <a:latin typeface="微软雅黑" panose="020B0503020204020204" pitchFamily="34" charset="-122"/>
                <a:sym typeface="微软雅黑" panose="020B0503020204020204" pitchFamily="34" charset="-122"/>
              </a:rPr>
              <a:t>13.76</a:t>
            </a:r>
            <a:r>
              <a:rPr lang="zh-CN" altLang="en-US" sz="1400" dirty="0">
                <a:solidFill>
                  <a:srgbClr val="000000"/>
                </a:solidFill>
                <a:latin typeface="微软雅黑" panose="020B0503020204020204" pitchFamily="34" charset="-122"/>
                <a:sym typeface="微软雅黑" panose="020B0503020204020204" pitchFamily="34" charset="-122"/>
              </a:rPr>
              <a:t>亿元、</a:t>
            </a:r>
            <a:r>
              <a:rPr lang="en-US" altLang="zh-CN" sz="1400" dirty="0">
                <a:solidFill>
                  <a:srgbClr val="000000"/>
                </a:solidFill>
                <a:latin typeface="微软雅黑" panose="020B0503020204020204" pitchFamily="34" charset="-122"/>
                <a:sym typeface="微软雅黑" panose="020B0503020204020204" pitchFamily="34" charset="-122"/>
              </a:rPr>
              <a:t>16.45</a:t>
            </a:r>
            <a:r>
              <a:rPr lang="zh-CN" altLang="en-US" sz="1400" dirty="0">
                <a:solidFill>
                  <a:srgbClr val="000000"/>
                </a:solidFill>
                <a:latin typeface="微软雅黑" panose="020B0503020204020204" pitchFamily="34" charset="-122"/>
                <a:sym typeface="微软雅黑" panose="020B0503020204020204" pitchFamily="34" charset="-122"/>
              </a:rPr>
              <a:t>亿元和</a:t>
            </a:r>
            <a:r>
              <a:rPr lang="en-US" altLang="zh-CN" sz="1400" dirty="0">
                <a:solidFill>
                  <a:srgbClr val="000000"/>
                </a:solidFill>
                <a:latin typeface="微软雅黑" panose="020B0503020204020204" pitchFamily="34" charset="-122"/>
                <a:sym typeface="微软雅黑" panose="020B0503020204020204" pitchFamily="34" charset="-122"/>
              </a:rPr>
              <a:t>18.02</a:t>
            </a:r>
            <a:r>
              <a:rPr lang="zh-CN" altLang="en-US" sz="1400" dirty="0">
                <a:solidFill>
                  <a:srgbClr val="000000"/>
                </a:solidFill>
                <a:latin typeface="微软雅黑" panose="020B0503020204020204" pitchFamily="34" charset="-122"/>
                <a:sym typeface="微软雅黑" panose="020B0503020204020204" pitchFamily="34" charset="-122"/>
              </a:rPr>
              <a:t>亿元及</a:t>
            </a:r>
            <a:r>
              <a:rPr lang="en-US" altLang="zh-CN" sz="1400" dirty="0">
                <a:solidFill>
                  <a:srgbClr val="000000"/>
                </a:solidFill>
                <a:latin typeface="微软雅黑" panose="020B0503020204020204" pitchFamily="34" charset="-122"/>
                <a:sym typeface="微软雅黑" panose="020B0503020204020204" pitchFamily="34" charset="-122"/>
              </a:rPr>
              <a:t>4.40</a:t>
            </a:r>
            <a:r>
              <a:rPr lang="zh-CN" altLang="en-US" sz="1400" dirty="0">
                <a:solidFill>
                  <a:srgbClr val="000000"/>
                </a:solidFill>
                <a:latin typeface="微软雅黑" panose="020B0503020204020204" pitchFamily="34" charset="-122"/>
                <a:sym typeface="微软雅黑" panose="020B0503020204020204" pitchFamily="34" charset="-122"/>
              </a:rPr>
              <a:t>亿元，近三年水务相关毛利均为</a:t>
            </a:r>
            <a:r>
              <a:rPr lang="en-US" altLang="zh-CN" sz="1400" dirty="0">
                <a:solidFill>
                  <a:srgbClr val="000000"/>
                </a:solidFill>
                <a:latin typeface="微软雅黑" panose="020B0503020204020204" pitchFamily="34" charset="-122"/>
                <a:sym typeface="微软雅黑" panose="020B0503020204020204" pitchFamily="34" charset="-122"/>
              </a:rPr>
              <a:t>30%</a:t>
            </a:r>
            <a:r>
              <a:rPr lang="zh-CN" altLang="en-US" sz="1400" dirty="0">
                <a:solidFill>
                  <a:srgbClr val="000000"/>
                </a:solidFill>
                <a:latin typeface="微软雅黑" panose="020B0503020204020204" pitchFamily="34" charset="-122"/>
                <a:sym typeface="微软雅黑" panose="020B0503020204020204" pitchFamily="34" charset="-122"/>
              </a:rPr>
              <a:t>左右。</a:t>
            </a:r>
            <a:endParaRPr lang="zh-CN" altLang="en-US" sz="1800" dirty="0">
              <a:latin typeface="Arial" panose="020B0604020202020204" pitchFamily="34" charset="0"/>
              <a:ea typeface="宋体" panose="02010600030101010101" pitchFamily="2" charset="-122"/>
            </a:endParaRPr>
          </a:p>
        </p:txBody>
      </p:sp>
      <p:sp>
        <p:nvSpPr>
          <p:cNvPr id="60423" name="矩形 21"/>
          <p:cNvSpPr/>
          <p:nvPr/>
        </p:nvSpPr>
        <p:spPr>
          <a:xfrm>
            <a:off x="906463" y="5008563"/>
            <a:ext cx="3362325" cy="584200"/>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285750" lvl="0" indent="-285750" defTabSz="914400" eaLnBrk="1" hangingPunct="1">
              <a:spcBef>
                <a:spcPct val="0"/>
              </a:spcBef>
              <a:buFont typeface="Wingdings" panose="05000000000000000000" pitchFamily="2" charset="2"/>
              <a:buChar char="Ø"/>
            </a:pPr>
            <a:r>
              <a:rPr lang="zh-CN" altLang="en-US" sz="1600" b="1" dirty="0">
                <a:solidFill>
                  <a:srgbClr val="000000"/>
                </a:solidFill>
                <a:latin typeface="微软雅黑" panose="020B0503020204020204" pitchFamily="34" charset="-122"/>
                <a:sym typeface="微软雅黑" panose="020B0503020204020204" pitchFamily="34" charset="-122"/>
              </a:rPr>
              <a:t>供水收入</a:t>
            </a:r>
          </a:p>
          <a:p>
            <a:pPr marL="285750" lvl="0" indent="-285750" defTabSz="914400" eaLnBrk="1" hangingPunct="1">
              <a:spcBef>
                <a:spcPct val="0"/>
              </a:spcBef>
              <a:buFont typeface="Wingdings" panose="05000000000000000000" pitchFamily="2" charset="2"/>
              <a:buChar char="Ø"/>
            </a:pPr>
            <a:r>
              <a:rPr lang="zh-CN" altLang="en-US" sz="1600" b="1" dirty="0">
                <a:solidFill>
                  <a:srgbClr val="000000"/>
                </a:solidFill>
                <a:latin typeface="微软雅黑" panose="020B0503020204020204" pitchFamily="34" charset="-122"/>
                <a:sym typeface="微软雅黑" panose="020B0503020204020204" pitchFamily="34" charset="-122"/>
              </a:rPr>
              <a:t>污水处理收入</a:t>
            </a:r>
            <a:endParaRPr lang="zh-CN" altLang="en-US" sz="1800" dirty="0">
              <a:latin typeface="Arial" panose="020B0604020202020204" pitchFamily="34" charset="0"/>
              <a:ea typeface="宋体" panose="02010600030101010101" pitchFamily="2" charset="-122"/>
            </a:endParaRPr>
          </a:p>
        </p:txBody>
      </p:sp>
      <p:pic>
        <p:nvPicPr>
          <p:cNvPr id="60424" name="图形 43" descr="教师"/>
          <p:cNvPicPr>
            <a:picLocks noChangeAspect="1"/>
          </p:cNvPicPr>
          <p:nvPr/>
        </p:nvPicPr>
        <p:blipFill>
          <a:blip r:embed="rId2"/>
          <a:stretch>
            <a:fillRect/>
          </a:stretch>
        </p:blipFill>
        <p:spPr>
          <a:xfrm>
            <a:off x="860425" y="1395413"/>
            <a:ext cx="530225" cy="528637"/>
          </a:xfrm>
          <a:prstGeom prst="rect">
            <a:avLst/>
          </a:prstGeom>
          <a:noFill/>
          <a:ln w="9525">
            <a:noFill/>
          </a:ln>
        </p:spPr>
      </p:pic>
      <p:pic>
        <p:nvPicPr>
          <p:cNvPr id="60425" name="图形 43" descr="教师"/>
          <p:cNvPicPr>
            <a:picLocks noChangeAspect="1"/>
          </p:cNvPicPr>
          <p:nvPr/>
        </p:nvPicPr>
        <p:blipFill>
          <a:blip r:embed="rId2"/>
          <a:stretch>
            <a:fillRect/>
          </a:stretch>
        </p:blipFill>
        <p:spPr>
          <a:xfrm>
            <a:off x="839788" y="4481513"/>
            <a:ext cx="530225" cy="530225"/>
          </a:xfrm>
          <a:prstGeom prst="rect">
            <a:avLst/>
          </a:prstGeom>
          <a:noFill/>
          <a:ln w="9525">
            <a:noFill/>
          </a:ln>
        </p:spPr>
      </p:pic>
      <p:sp>
        <p:nvSpPr>
          <p:cNvPr id="60426" name="文本框 24"/>
          <p:cNvSpPr/>
          <p:nvPr/>
        </p:nvSpPr>
        <p:spPr>
          <a:xfrm>
            <a:off x="1536700" y="1476375"/>
            <a:ext cx="3990975" cy="368300"/>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r>
              <a:rPr lang="zh-CN" altLang="en-US" sz="1800" b="1" dirty="0">
                <a:solidFill>
                  <a:srgbClr val="C00000"/>
                </a:solidFill>
                <a:latin typeface="微软雅黑" panose="020B0503020204020204" pitchFamily="34" charset="-122"/>
                <a:sym typeface="仿宋" panose="02010609060101010101" pitchFamily="49" charset="-122"/>
              </a:rPr>
              <a:t>公司基本情况</a:t>
            </a:r>
            <a:endParaRPr lang="zh-CN" altLang="en-US" sz="1800" dirty="0">
              <a:latin typeface="Arial" panose="020B0604020202020204" pitchFamily="34" charset="0"/>
              <a:ea typeface="宋体" panose="02010600030101010101" pitchFamily="2" charset="-122"/>
            </a:endParaRPr>
          </a:p>
        </p:txBody>
      </p:sp>
      <p:sp>
        <p:nvSpPr>
          <p:cNvPr id="29708" name="標題 4"/>
          <p:cNvSpPr>
            <a:spLocks noChangeArrowheads="1"/>
          </p:cNvSpPr>
          <p:nvPr/>
        </p:nvSpPr>
        <p:spPr bwMode="auto">
          <a:xfrm>
            <a:off x="666750" y="119061"/>
            <a:ext cx="8389938" cy="744538"/>
          </a:xfrm>
          <a:prstGeom prst="rect">
            <a:avLst/>
          </a:prstGeom>
          <a:noFill/>
          <a:ln>
            <a:noFill/>
          </a:ln>
        </p:spPr>
        <p:txBody>
          <a:bodyPr>
            <a:spAutoFit/>
          </a:bodyPr>
          <a:lstStyle/>
          <a:p>
            <a:pPr lvl="0" eaLnBrk="1" hangingPunct="1">
              <a:lnSpc>
                <a:spcPct val="150000"/>
              </a:lnSpc>
              <a:defRPr/>
            </a:pPr>
            <a:r>
              <a:rPr kumimoji="0" lang="en-US" altLang="zh-CN" sz="3200" b="1" i="0" u="none" strike="noStrike" kern="1200" cap="none" spc="0" normalizeH="0" baseline="0" noProof="0" dirty="0">
                <a:ln>
                  <a:noFill/>
                </a:ln>
                <a:solidFill>
                  <a:srgbClr val="000000"/>
                </a:solidFill>
                <a:effectLst/>
                <a:uLnTx/>
                <a:uFillTx/>
                <a:latin typeface="+mn-ea"/>
                <a:ea typeface="+mn-ea"/>
                <a:cs typeface="+mn-cs"/>
              </a:rPr>
              <a:t>2.2 </a:t>
            </a:r>
            <a:r>
              <a:rPr lang="zh-CN" altLang="en-US" sz="3200" b="1" dirty="0">
                <a:solidFill>
                  <a:srgbClr val="000000"/>
                </a:solidFill>
                <a:latin typeface="+mn-ea"/>
                <a:ea typeface="+mn-ea"/>
              </a:rPr>
              <a:t>长沙市城市建设投资开发集团有限公司</a:t>
            </a:r>
            <a:endParaRPr kumimoji="0" lang="zh-CN" altLang="en-US" sz="3200" b="1" i="0" u="none" strike="noStrike" kern="1200" cap="none" spc="0" normalizeH="0" baseline="0" noProof="0" dirty="0">
              <a:ln>
                <a:noFill/>
              </a:ln>
              <a:solidFill>
                <a:srgbClr val="000000"/>
              </a:solidFill>
              <a:effectLst/>
              <a:uLnTx/>
              <a:uFillTx/>
              <a:latin typeface="+mn-ea"/>
              <a:ea typeface="+mn-ea"/>
              <a:cs typeface="+mn-cs"/>
            </a:endParaRPr>
          </a:p>
        </p:txBody>
      </p:sp>
      <p:graphicFrame>
        <p:nvGraphicFramePr>
          <p:cNvPr id="19" name="表格 18"/>
          <p:cNvGraphicFramePr>
            <a:graphicFrameLocks noGrp="1"/>
          </p:cNvGraphicFramePr>
          <p:nvPr/>
        </p:nvGraphicFramePr>
        <p:xfrm>
          <a:off x="6007100" y="1709738"/>
          <a:ext cx="6081714" cy="1482724"/>
        </p:xfrm>
        <a:graphic>
          <a:graphicData uri="http://schemas.openxmlformats.org/drawingml/2006/table">
            <a:tbl>
              <a:tblPr firstRow="1" bandRow="1">
                <a:tableStyleId>{21E4AEA4-8DFA-4A89-87EB-49C32662AFE0}</a:tableStyleId>
              </a:tblPr>
              <a:tblGrid>
                <a:gridCol w="1216343">
                  <a:extLst>
                    <a:ext uri="{9D8B030D-6E8A-4147-A177-3AD203B41FA5}">
                      <a16:colId xmlns:a16="http://schemas.microsoft.com/office/drawing/2014/main" val="20000"/>
                    </a:ext>
                  </a:extLst>
                </a:gridCol>
                <a:gridCol w="1062329">
                  <a:extLst>
                    <a:ext uri="{9D8B030D-6E8A-4147-A177-3AD203B41FA5}">
                      <a16:colId xmlns:a16="http://schemas.microsoft.com/office/drawing/2014/main" val="20001"/>
                    </a:ext>
                  </a:extLst>
                </a:gridCol>
                <a:gridCol w="1370356">
                  <a:extLst>
                    <a:ext uri="{9D8B030D-6E8A-4147-A177-3AD203B41FA5}">
                      <a16:colId xmlns:a16="http://schemas.microsoft.com/office/drawing/2014/main" val="20002"/>
                    </a:ext>
                  </a:extLst>
                </a:gridCol>
                <a:gridCol w="1216343">
                  <a:extLst>
                    <a:ext uri="{9D8B030D-6E8A-4147-A177-3AD203B41FA5}">
                      <a16:colId xmlns:a16="http://schemas.microsoft.com/office/drawing/2014/main" val="20003"/>
                    </a:ext>
                  </a:extLst>
                </a:gridCol>
                <a:gridCol w="1216343">
                  <a:extLst>
                    <a:ext uri="{9D8B030D-6E8A-4147-A177-3AD203B41FA5}">
                      <a16:colId xmlns:a16="http://schemas.microsoft.com/office/drawing/2014/main" val="20004"/>
                    </a:ext>
                  </a:extLst>
                </a:gridCol>
              </a:tblGrid>
              <a:tr h="370681">
                <a:tc>
                  <a:txBody>
                    <a:bodyPr/>
                    <a:lstStyle/>
                    <a:p>
                      <a:r>
                        <a:rPr lang="zh-CN" altLang="en-US" sz="1200" dirty="0"/>
                        <a:t>项目</a:t>
                      </a:r>
                    </a:p>
                  </a:txBody>
                  <a:tcPr marT="45700" marB="45700"/>
                </a:tc>
                <a:tc>
                  <a:txBody>
                    <a:bodyPr/>
                    <a:lstStyle/>
                    <a:p>
                      <a:r>
                        <a:rPr lang="en-US" altLang="zh-CN" sz="1200" dirty="0"/>
                        <a:t>2016</a:t>
                      </a:r>
                      <a:endParaRPr lang="zh-CN" altLang="en-US" sz="1200" dirty="0"/>
                    </a:p>
                  </a:txBody>
                  <a:tcPr marT="45700" marB="45700"/>
                </a:tc>
                <a:tc>
                  <a:txBody>
                    <a:bodyPr/>
                    <a:lstStyle/>
                    <a:p>
                      <a:r>
                        <a:rPr lang="en-US" altLang="zh-CN" sz="1200" dirty="0"/>
                        <a:t>2017</a:t>
                      </a:r>
                      <a:endParaRPr lang="zh-CN" altLang="en-US" sz="1200" dirty="0"/>
                    </a:p>
                  </a:txBody>
                  <a:tcPr marT="45700" marB="45700"/>
                </a:tc>
                <a:tc>
                  <a:txBody>
                    <a:bodyPr/>
                    <a:lstStyle/>
                    <a:p>
                      <a:r>
                        <a:rPr lang="en-US" altLang="zh-CN" sz="1200" dirty="0"/>
                        <a:t>2018</a:t>
                      </a:r>
                      <a:endParaRPr lang="zh-CN" altLang="en-US" sz="1200" dirty="0"/>
                    </a:p>
                  </a:txBody>
                  <a:tcPr marT="45700" marB="45700"/>
                </a:tc>
                <a:tc>
                  <a:txBody>
                    <a:bodyPr/>
                    <a:lstStyle/>
                    <a:p>
                      <a:r>
                        <a:rPr lang="en-US" altLang="zh-CN" sz="1200" dirty="0"/>
                        <a:t>2019.1~3</a:t>
                      </a:r>
                      <a:endParaRPr lang="zh-CN" altLang="en-US" sz="1200" dirty="0"/>
                    </a:p>
                  </a:txBody>
                  <a:tcPr marT="45700" marB="45700"/>
                </a:tc>
                <a:extLst>
                  <a:ext uri="{0D108BD9-81ED-4DB2-BD59-A6C34878D82A}">
                    <a16:rowId xmlns:a16="http://schemas.microsoft.com/office/drawing/2014/main" val="10000"/>
                  </a:ext>
                </a:extLst>
              </a:tr>
              <a:tr h="370681">
                <a:tc>
                  <a:txBody>
                    <a:bodyPr/>
                    <a:lstStyle/>
                    <a:p>
                      <a:r>
                        <a:rPr lang="zh-CN" altLang="en-US" sz="1200" dirty="0"/>
                        <a:t>供水总量</a:t>
                      </a:r>
                    </a:p>
                  </a:txBody>
                  <a:tcPr marT="45700" marB="45700"/>
                </a:tc>
                <a:tc>
                  <a:txBody>
                    <a:bodyPr/>
                    <a:lstStyle/>
                    <a:p>
                      <a:r>
                        <a:rPr lang="en-US" altLang="zh-CN" sz="1200" dirty="0"/>
                        <a:t>6.74</a:t>
                      </a:r>
                      <a:endParaRPr lang="zh-CN" altLang="en-US" sz="1200" dirty="0"/>
                    </a:p>
                  </a:txBody>
                  <a:tcPr marT="45700" marB="45700"/>
                </a:tc>
                <a:tc>
                  <a:txBody>
                    <a:bodyPr/>
                    <a:lstStyle/>
                    <a:p>
                      <a:r>
                        <a:rPr lang="en-US" altLang="zh-CN" sz="1200" dirty="0"/>
                        <a:t>6.20</a:t>
                      </a:r>
                      <a:endParaRPr lang="zh-CN" altLang="en-US" sz="1200" dirty="0"/>
                    </a:p>
                  </a:txBody>
                  <a:tcPr marT="45700" marB="45700"/>
                </a:tc>
                <a:tc>
                  <a:txBody>
                    <a:bodyPr/>
                    <a:lstStyle/>
                    <a:p>
                      <a:r>
                        <a:rPr lang="en-US" altLang="zh-CN" sz="1200" dirty="0"/>
                        <a:t>6.77</a:t>
                      </a:r>
                      <a:endParaRPr lang="zh-CN" altLang="en-US" sz="1200" dirty="0"/>
                    </a:p>
                  </a:txBody>
                  <a:tcPr marT="45700" marB="45700"/>
                </a:tc>
                <a:tc>
                  <a:txBody>
                    <a:bodyPr/>
                    <a:lstStyle/>
                    <a:p>
                      <a:r>
                        <a:rPr lang="en-US" altLang="zh-CN" sz="1200" dirty="0"/>
                        <a:t>1.60</a:t>
                      </a:r>
                      <a:endParaRPr lang="zh-CN" altLang="en-US" sz="1200" dirty="0"/>
                    </a:p>
                  </a:txBody>
                  <a:tcPr marT="45700" marB="45700"/>
                </a:tc>
                <a:extLst>
                  <a:ext uri="{0D108BD9-81ED-4DB2-BD59-A6C34878D82A}">
                    <a16:rowId xmlns:a16="http://schemas.microsoft.com/office/drawing/2014/main" val="10001"/>
                  </a:ext>
                </a:extLst>
              </a:tr>
              <a:tr h="370681">
                <a:tc>
                  <a:txBody>
                    <a:bodyPr/>
                    <a:lstStyle/>
                    <a:p>
                      <a:r>
                        <a:rPr lang="zh-CN" altLang="en-US" sz="1200" dirty="0"/>
                        <a:t>售水总量</a:t>
                      </a:r>
                    </a:p>
                  </a:txBody>
                  <a:tcPr marT="45700" marB="45700"/>
                </a:tc>
                <a:tc>
                  <a:txBody>
                    <a:bodyPr/>
                    <a:lstStyle/>
                    <a:p>
                      <a:r>
                        <a:rPr lang="en-US" altLang="zh-CN" sz="1200" dirty="0"/>
                        <a:t>5.17</a:t>
                      </a:r>
                      <a:endParaRPr lang="zh-CN" altLang="en-US" sz="1200" dirty="0"/>
                    </a:p>
                  </a:txBody>
                  <a:tcPr marT="45700" marB="45700"/>
                </a:tc>
                <a:tc>
                  <a:txBody>
                    <a:bodyPr/>
                    <a:lstStyle/>
                    <a:p>
                      <a:r>
                        <a:rPr lang="en-US" altLang="zh-CN" sz="1200" dirty="0"/>
                        <a:t>4.97</a:t>
                      </a:r>
                      <a:endParaRPr lang="zh-CN" altLang="en-US" sz="1200" dirty="0"/>
                    </a:p>
                  </a:txBody>
                  <a:tcPr marT="45700" marB="45700"/>
                </a:tc>
                <a:tc>
                  <a:txBody>
                    <a:bodyPr/>
                    <a:lstStyle/>
                    <a:p>
                      <a:r>
                        <a:rPr lang="en-US" altLang="zh-CN" sz="1200" dirty="0"/>
                        <a:t>5.23</a:t>
                      </a:r>
                      <a:endParaRPr lang="zh-CN" altLang="en-US" sz="1200" dirty="0"/>
                    </a:p>
                  </a:txBody>
                  <a:tcPr marT="45700" marB="45700"/>
                </a:tc>
                <a:tc>
                  <a:txBody>
                    <a:bodyPr/>
                    <a:lstStyle/>
                    <a:p>
                      <a:r>
                        <a:rPr lang="en-US" altLang="zh-CN" sz="1200" dirty="0"/>
                        <a:t>1.18</a:t>
                      </a:r>
                      <a:endParaRPr lang="zh-CN" altLang="en-US" sz="1200" dirty="0"/>
                    </a:p>
                  </a:txBody>
                  <a:tcPr marT="45700" marB="45700"/>
                </a:tc>
                <a:extLst>
                  <a:ext uri="{0D108BD9-81ED-4DB2-BD59-A6C34878D82A}">
                    <a16:rowId xmlns:a16="http://schemas.microsoft.com/office/drawing/2014/main" val="10002"/>
                  </a:ext>
                </a:extLst>
              </a:tr>
              <a:tr h="370681">
                <a:tc>
                  <a:txBody>
                    <a:bodyPr/>
                    <a:lstStyle/>
                    <a:p>
                      <a:r>
                        <a:rPr lang="zh-CN" altLang="en-US" sz="1200" dirty="0"/>
                        <a:t>产销差率</a:t>
                      </a:r>
                    </a:p>
                  </a:txBody>
                  <a:tcPr marT="45700" marB="45700"/>
                </a:tc>
                <a:tc>
                  <a:txBody>
                    <a:bodyPr/>
                    <a:lstStyle/>
                    <a:p>
                      <a:r>
                        <a:rPr lang="en-US" altLang="zh-CN" sz="1200" dirty="0"/>
                        <a:t>23</a:t>
                      </a:r>
                      <a:r>
                        <a:rPr lang="zh-CN" altLang="en-US" sz="1200" dirty="0"/>
                        <a:t>，</a:t>
                      </a:r>
                      <a:r>
                        <a:rPr lang="en-US" altLang="zh-CN" sz="1200" dirty="0"/>
                        <a:t>29</a:t>
                      </a:r>
                      <a:endParaRPr lang="zh-CN" altLang="en-US" sz="1200" dirty="0"/>
                    </a:p>
                  </a:txBody>
                  <a:tcPr marT="45700" marB="45700"/>
                </a:tc>
                <a:tc>
                  <a:txBody>
                    <a:bodyPr/>
                    <a:lstStyle/>
                    <a:p>
                      <a:r>
                        <a:rPr lang="en-US" altLang="zh-CN" sz="1200" dirty="0"/>
                        <a:t>20.49</a:t>
                      </a:r>
                      <a:endParaRPr lang="zh-CN" altLang="en-US" sz="1200" dirty="0"/>
                    </a:p>
                  </a:txBody>
                  <a:tcPr marT="45700" marB="45700"/>
                </a:tc>
                <a:tc>
                  <a:txBody>
                    <a:bodyPr/>
                    <a:lstStyle/>
                    <a:p>
                      <a:r>
                        <a:rPr lang="en-US" altLang="zh-CN" sz="1200" dirty="0"/>
                        <a:t>23.01</a:t>
                      </a:r>
                      <a:endParaRPr lang="zh-CN" altLang="en-US" sz="1200" dirty="0"/>
                    </a:p>
                  </a:txBody>
                  <a:tcPr marT="45700" marB="45700"/>
                </a:tc>
                <a:tc>
                  <a:txBody>
                    <a:bodyPr/>
                    <a:lstStyle/>
                    <a:p>
                      <a:r>
                        <a:rPr lang="en-US" altLang="zh-CN" sz="1200" dirty="0"/>
                        <a:t>26.52</a:t>
                      </a:r>
                      <a:endParaRPr lang="zh-CN" altLang="en-US" sz="1200" dirty="0"/>
                    </a:p>
                  </a:txBody>
                  <a:tcPr marT="45700" marB="45700"/>
                </a:tc>
                <a:extLst>
                  <a:ext uri="{0D108BD9-81ED-4DB2-BD59-A6C34878D82A}">
                    <a16:rowId xmlns:a16="http://schemas.microsoft.com/office/drawing/2014/main" val="10003"/>
                  </a:ext>
                </a:extLst>
              </a:tr>
            </a:tbl>
          </a:graphicData>
        </a:graphic>
      </p:graphicFrame>
      <p:graphicFrame>
        <p:nvGraphicFramePr>
          <p:cNvPr id="20" name="表格 19"/>
          <p:cNvGraphicFramePr>
            <a:graphicFrameLocks noGrp="1"/>
          </p:cNvGraphicFramePr>
          <p:nvPr/>
        </p:nvGraphicFramePr>
        <p:xfrm>
          <a:off x="6024563" y="3805238"/>
          <a:ext cx="6064250" cy="2408237"/>
        </p:xfrm>
        <a:graphic>
          <a:graphicData uri="http://schemas.openxmlformats.org/drawingml/2006/table">
            <a:tbl>
              <a:tblPr firstRow="1" bandRow="1">
                <a:tableStyleId>{21E4AEA4-8DFA-4A89-87EB-49C32662AFE0}</a:tableStyleId>
              </a:tblPr>
              <a:tblGrid>
                <a:gridCol w="1294346">
                  <a:extLst>
                    <a:ext uri="{9D8B030D-6E8A-4147-A177-3AD203B41FA5}">
                      <a16:colId xmlns:a16="http://schemas.microsoft.com/office/drawing/2014/main" val="20000"/>
                    </a:ext>
                  </a:extLst>
                </a:gridCol>
                <a:gridCol w="1131354">
                  <a:extLst>
                    <a:ext uri="{9D8B030D-6E8A-4147-A177-3AD203B41FA5}">
                      <a16:colId xmlns:a16="http://schemas.microsoft.com/office/drawing/2014/main" val="20001"/>
                    </a:ext>
                  </a:extLst>
                </a:gridCol>
                <a:gridCol w="1212850">
                  <a:extLst>
                    <a:ext uri="{9D8B030D-6E8A-4147-A177-3AD203B41FA5}">
                      <a16:colId xmlns:a16="http://schemas.microsoft.com/office/drawing/2014/main" val="20002"/>
                    </a:ext>
                  </a:extLst>
                </a:gridCol>
                <a:gridCol w="1212850">
                  <a:extLst>
                    <a:ext uri="{9D8B030D-6E8A-4147-A177-3AD203B41FA5}">
                      <a16:colId xmlns:a16="http://schemas.microsoft.com/office/drawing/2014/main" val="20003"/>
                    </a:ext>
                  </a:extLst>
                </a:gridCol>
                <a:gridCol w="1212850">
                  <a:extLst>
                    <a:ext uri="{9D8B030D-6E8A-4147-A177-3AD203B41FA5}">
                      <a16:colId xmlns:a16="http://schemas.microsoft.com/office/drawing/2014/main" val="20004"/>
                    </a:ext>
                  </a:extLst>
                </a:gridCol>
              </a:tblGrid>
              <a:tr h="486984">
                <a:tc>
                  <a:txBody>
                    <a:bodyPr/>
                    <a:lstStyle/>
                    <a:p>
                      <a:pPr algn="ctr"/>
                      <a:r>
                        <a:rPr lang="zh-CN" altLang="en-US" sz="1200" dirty="0"/>
                        <a:t>指标</a:t>
                      </a:r>
                    </a:p>
                  </a:txBody>
                  <a:tcPr marT="45702" marB="45702" anchor="ctr"/>
                </a:tc>
                <a:tc>
                  <a:txBody>
                    <a:bodyPr/>
                    <a:lstStyle/>
                    <a:p>
                      <a:pPr algn="ctr"/>
                      <a:r>
                        <a:rPr lang="en-US" altLang="zh-CN" sz="1200" dirty="0"/>
                        <a:t>2016</a:t>
                      </a:r>
                      <a:endParaRPr lang="zh-CN" altLang="en-US" sz="1200" dirty="0"/>
                    </a:p>
                  </a:txBody>
                  <a:tcPr marT="45702" marB="45702" anchor="ctr"/>
                </a:tc>
                <a:tc>
                  <a:txBody>
                    <a:bodyPr/>
                    <a:lstStyle/>
                    <a:p>
                      <a:pPr algn="ctr"/>
                      <a:r>
                        <a:rPr lang="en-US" altLang="zh-CN" sz="1200" dirty="0"/>
                        <a:t>2017</a:t>
                      </a:r>
                      <a:endParaRPr lang="zh-CN" altLang="en-US" sz="1200" dirty="0"/>
                    </a:p>
                  </a:txBody>
                  <a:tcPr marT="45702" marB="45702" anchor="ctr"/>
                </a:tc>
                <a:tc>
                  <a:txBody>
                    <a:bodyPr/>
                    <a:lstStyle/>
                    <a:p>
                      <a:pPr algn="ctr"/>
                      <a:r>
                        <a:rPr lang="en-US" altLang="zh-CN" sz="1200" dirty="0"/>
                        <a:t>2018</a:t>
                      </a:r>
                      <a:endParaRPr lang="zh-CN" altLang="en-US" sz="1200" dirty="0"/>
                    </a:p>
                  </a:txBody>
                  <a:tcPr marT="45702" marB="45702" anchor="ctr"/>
                </a:tc>
                <a:tc>
                  <a:txBody>
                    <a:bodyPr/>
                    <a:lstStyle/>
                    <a:p>
                      <a:pPr algn="ctr"/>
                      <a:r>
                        <a:rPr lang="en-US" altLang="zh-CN" sz="1200" dirty="0"/>
                        <a:t>2019.1~3</a:t>
                      </a:r>
                      <a:endParaRPr lang="zh-CN" altLang="en-US" sz="1200" dirty="0"/>
                    </a:p>
                  </a:txBody>
                  <a:tcPr marT="45702" marB="45702" anchor="ctr"/>
                </a:tc>
                <a:extLst>
                  <a:ext uri="{0D108BD9-81ED-4DB2-BD59-A6C34878D82A}">
                    <a16:rowId xmlns:a16="http://schemas.microsoft.com/office/drawing/2014/main" val="10000"/>
                  </a:ext>
                </a:extLst>
              </a:tr>
              <a:tr h="1320861">
                <a:tc>
                  <a:txBody>
                    <a:bodyPr/>
                    <a:lstStyle/>
                    <a:p>
                      <a:pPr algn="ctr"/>
                      <a:r>
                        <a:rPr lang="zh-CN" altLang="en-US" sz="1200" dirty="0"/>
                        <a:t>污水处理厂</a:t>
                      </a:r>
                    </a:p>
                  </a:txBody>
                  <a:tcPr marT="45702" marB="4570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dirty="0"/>
                        <a:t>长善</a:t>
                      </a:r>
                      <a:r>
                        <a:rPr lang="zh-CN" altLang="en-US" sz="1200" kern="1200" dirty="0">
                          <a:effectLst/>
                        </a:rPr>
                        <a:t>垸、新港</a:t>
                      </a: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kern="1200" dirty="0">
                          <a:effectLst/>
                        </a:rPr>
                        <a:t>、花桥、新开铺</a:t>
                      </a:r>
                    </a:p>
                    <a:p>
                      <a:pPr algn="ctr"/>
                      <a:endParaRPr lang="zh-CN" altLang="en-US" sz="1200" dirty="0"/>
                    </a:p>
                  </a:txBody>
                  <a:tcPr marT="45702" marB="4570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dirty="0"/>
                        <a:t>暮云、长善</a:t>
                      </a:r>
                      <a:r>
                        <a:rPr lang="zh-CN" altLang="en-US" sz="1200" kern="1200" dirty="0">
                          <a:effectLst/>
                        </a:rPr>
                        <a:t>垸、新港、雨花、花桥、新开铺（在建：敢胜垸）</a:t>
                      </a:r>
                      <a:endParaRPr lang="zh-CN" altLang="en-US" sz="1200" kern="1200" dirty="0">
                        <a:solidFill>
                          <a:schemeClr val="dk1"/>
                        </a:solidFill>
                        <a:effectLst/>
                        <a:latin typeface="+mn-lt"/>
                        <a:ea typeface="+mn-ea"/>
                        <a:cs typeface="+mn-cs"/>
                      </a:endParaRPr>
                    </a:p>
                  </a:txBody>
                  <a:tcPr marT="45702" marB="4570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dirty="0"/>
                        <a:t>暮云、长善</a:t>
                      </a:r>
                      <a:r>
                        <a:rPr lang="zh-CN" altLang="en-US" sz="1200" kern="1200" dirty="0">
                          <a:effectLst/>
                        </a:rPr>
                        <a:t>垸、新港、雨花、花桥、新开铺（在建：敢胜垸）</a:t>
                      </a:r>
                      <a:endParaRPr lang="zh-CN" altLang="en-US" sz="1200" kern="1200" dirty="0">
                        <a:solidFill>
                          <a:schemeClr val="dk1"/>
                        </a:solidFill>
                        <a:effectLst/>
                        <a:latin typeface="+mn-lt"/>
                        <a:ea typeface="+mn-ea"/>
                        <a:cs typeface="+mn-cs"/>
                      </a:endParaRPr>
                    </a:p>
                  </a:txBody>
                  <a:tcPr marT="45702" marB="4570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dirty="0"/>
                        <a:t>暮云、长善</a:t>
                      </a:r>
                      <a:r>
                        <a:rPr lang="zh-CN" altLang="en-US" sz="1200" kern="1200" dirty="0">
                          <a:effectLst/>
                        </a:rPr>
                        <a:t>垸、新港、雨花、花桥、新开铺（在建：敢胜垸）</a:t>
                      </a:r>
                      <a:endParaRPr lang="zh-CN" altLang="en-US" sz="1200" kern="1200" dirty="0">
                        <a:solidFill>
                          <a:schemeClr val="dk1"/>
                        </a:solidFill>
                        <a:effectLst/>
                        <a:latin typeface="+mn-lt"/>
                        <a:ea typeface="+mn-ea"/>
                        <a:cs typeface="+mn-cs"/>
                      </a:endParaRPr>
                    </a:p>
                  </a:txBody>
                  <a:tcPr marT="45702" marB="45702" anchor="ctr"/>
                </a:tc>
                <a:extLst>
                  <a:ext uri="{0D108BD9-81ED-4DB2-BD59-A6C34878D82A}">
                    <a16:rowId xmlns:a16="http://schemas.microsoft.com/office/drawing/2014/main" val="10001"/>
                  </a:ext>
                </a:extLst>
              </a:tr>
              <a:tr h="600392">
                <a:tc>
                  <a:txBody>
                    <a:bodyPr/>
                    <a:lstStyle/>
                    <a:p>
                      <a:pPr algn="ctr"/>
                      <a:r>
                        <a:rPr lang="zh-CN" altLang="en-US" sz="1200" dirty="0"/>
                        <a:t>年污水处理能力</a:t>
                      </a:r>
                    </a:p>
                  </a:txBody>
                  <a:tcPr marT="45702" marB="45702" anchor="ctr"/>
                </a:tc>
                <a:tc>
                  <a:txBody>
                    <a:bodyPr/>
                    <a:lstStyle/>
                    <a:p>
                      <a:pPr algn="ctr"/>
                      <a:r>
                        <a:rPr lang="en-US" altLang="zh-CN" sz="1200" dirty="0"/>
                        <a:t>31390</a:t>
                      </a:r>
                      <a:endParaRPr lang="zh-CN" altLang="en-US" sz="1200" dirty="0"/>
                    </a:p>
                  </a:txBody>
                  <a:tcPr marT="45702" marB="45702" anchor="ctr"/>
                </a:tc>
                <a:tc>
                  <a:txBody>
                    <a:bodyPr/>
                    <a:lstStyle/>
                    <a:p>
                      <a:pPr algn="ctr"/>
                      <a:r>
                        <a:rPr lang="en-US" altLang="zh-CN" sz="1200" dirty="0"/>
                        <a:t>35405</a:t>
                      </a:r>
                      <a:endParaRPr lang="zh-CN" altLang="en-US" sz="1200" dirty="0"/>
                    </a:p>
                  </a:txBody>
                  <a:tcPr marT="45702" marB="45702" anchor="ctr"/>
                </a:tc>
                <a:tc>
                  <a:txBody>
                    <a:bodyPr/>
                    <a:lstStyle/>
                    <a:p>
                      <a:pPr algn="ctr"/>
                      <a:r>
                        <a:rPr lang="en-US" altLang="zh-CN" sz="1200" dirty="0"/>
                        <a:t>35405</a:t>
                      </a:r>
                      <a:endParaRPr lang="zh-CN" altLang="en-US" sz="1200" dirty="0"/>
                    </a:p>
                  </a:txBody>
                  <a:tcPr marT="45702" marB="45702" anchor="ctr"/>
                </a:tc>
                <a:tc>
                  <a:txBody>
                    <a:bodyPr/>
                    <a:lstStyle/>
                    <a:p>
                      <a:pPr algn="ctr"/>
                      <a:r>
                        <a:rPr lang="en-US" altLang="zh-CN" sz="1200" dirty="0"/>
                        <a:t>35405</a:t>
                      </a:r>
                      <a:endParaRPr lang="zh-CN" altLang="en-US" sz="1200" dirty="0"/>
                    </a:p>
                  </a:txBody>
                  <a:tcPr marT="45702" marB="45702" anchor="ctr"/>
                </a:tc>
                <a:extLst>
                  <a:ext uri="{0D108BD9-81ED-4DB2-BD59-A6C34878D82A}">
                    <a16:rowId xmlns:a16="http://schemas.microsoft.com/office/drawing/2014/main" val="10002"/>
                  </a:ext>
                </a:extLst>
              </a:tr>
            </a:tbl>
          </a:graphicData>
        </a:graphic>
      </p:graphicFrame>
      <p:sp>
        <p:nvSpPr>
          <p:cNvPr id="60486" name="矩形 20"/>
          <p:cNvSpPr/>
          <p:nvPr/>
        </p:nvSpPr>
        <p:spPr>
          <a:xfrm>
            <a:off x="7850188" y="1385888"/>
            <a:ext cx="2784475" cy="276225"/>
          </a:xfrm>
          <a:prstGeom prst="rect">
            <a:avLst/>
          </a:prstGeom>
          <a:noFill/>
          <a:ln w="9525">
            <a:noFill/>
          </a:ln>
        </p:spPr>
        <p:txBody>
          <a:bodyPr wrap="none">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r>
              <a:rPr lang="zh-CN" altLang="en-US" sz="1200" b="1" dirty="0">
                <a:latin typeface="微软雅黑" panose="020B0503020204020204" pitchFamily="34" charset="-122"/>
              </a:rPr>
              <a:t>近年来公司供水主要指标（亿吨、</a:t>
            </a:r>
            <a:r>
              <a:rPr lang="en-US" altLang="zh-CN" sz="1200" b="1" dirty="0">
                <a:latin typeface="微软雅黑" panose="020B0503020204020204" pitchFamily="34" charset="-122"/>
              </a:rPr>
              <a:t>%</a:t>
            </a:r>
            <a:r>
              <a:rPr lang="zh-CN" altLang="en-US" sz="1200" b="1" dirty="0">
                <a:latin typeface="微软雅黑" panose="020B0503020204020204" pitchFamily="34" charset="-122"/>
              </a:rPr>
              <a:t>）</a:t>
            </a:r>
          </a:p>
        </p:txBody>
      </p:sp>
      <p:sp>
        <p:nvSpPr>
          <p:cNvPr id="60487" name="矩形 21"/>
          <p:cNvSpPr/>
          <p:nvPr/>
        </p:nvSpPr>
        <p:spPr>
          <a:xfrm>
            <a:off x="7710488" y="3473450"/>
            <a:ext cx="2800350" cy="277813"/>
          </a:xfrm>
          <a:prstGeom prst="rect">
            <a:avLst/>
          </a:prstGeom>
          <a:noFill/>
          <a:ln w="9525">
            <a:noFill/>
          </a:ln>
        </p:spPr>
        <p:txBody>
          <a:bodyPr wrap="none">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r>
              <a:rPr lang="zh-CN" altLang="en-US" sz="1200" b="1" dirty="0">
                <a:latin typeface="微软雅黑" panose="020B0503020204020204" pitchFamily="34" charset="-122"/>
              </a:rPr>
              <a:t>近年来公司污水处理业务情况（万吨）</a:t>
            </a:r>
          </a:p>
        </p:txBody>
      </p:sp>
      <p:sp>
        <p:nvSpPr>
          <p:cNvPr id="60488" name="文本框 4"/>
          <p:cNvSpPr/>
          <p:nvPr/>
        </p:nvSpPr>
        <p:spPr>
          <a:xfrm>
            <a:off x="8751888" y="6269038"/>
            <a:ext cx="3336925" cy="27622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r>
              <a:rPr lang="zh-CN" altLang="en-US" sz="1200" b="1" dirty="0">
                <a:solidFill>
                  <a:srgbClr val="000000"/>
                </a:solidFill>
                <a:latin typeface="Arial" panose="020B0604020202020204" pitchFamily="34" charset="0"/>
                <a:ea typeface="宋体" panose="02010600030101010101" pitchFamily="2" charset="-122"/>
                <a:sym typeface="微软雅黑" panose="020B0503020204020204" pitchFamily="34" charset="-122"/>
              </a:rPr>
              <a:t>注：资料综合自最新的评级报告和</a:t>
            </a:r>
            <a:r>
              <a:rPr lang="en-US" altLang="zh-CN" sz="1200" b="1" dirty="0">
                <a:solidFill>
                  <a:srgbClr val="000000"/>
                </a:solidFill>
                <a:latin typeface="Arial" panose="020B0604020202020204" pitchFamily="34" charset="0"/>
                <a:ea typeface="宋体" panose="02010600030101010101" pitchFamily="2" charset="-122"/>
                <a:sym typeface="微软雅黑" panose="020B0503020204020204" pitchFamily="34" charset="-122"/>
              </a:rPr>
              <a:t>WIND</a:t>
            </a:r>
            <a:r>
              <a:rPr lang="zh-CN" altLang="en-US" sz="1200" b="1" dirty="0">
                <a:solidFill>
                  <a:srgbClr val="000000"/>
                </a:solidFill>
                <a:latin typeface="Arial" panose="020B0604020202020204" pitchFamily="34" charset="0"/>
                <a:ea typeface="宋体" panose="02010600030101010101" pitchFamily="2" charset="-122"/>
                <a:sym typeface="微软雅黑" panose="020B0503020204020204" pitchFamily="34" charset="-122"/>
              </a:rPr>
              <a:t>数据</a:t>
            </a:r>
          </a:p>
        </p:txBody>
      </p:sp>
    </p:spTree>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2"/>
          <p:cNvSpPr/>
          <p:nvPr/>
        </p:nvSpPr>
        <p:spPr bwMode="auto">
          <a:xfrm>
            <a:off x="598488" y="1511300"/>
            <a:ext cx="4870450" cy="4176713"/>
          </a:xfrm>
          <a:prstGeom prst="rect">
            <a:avLst/>
          </a:prstGeom>
          <a:solidFill>
            <a:schemeClr val="bg1">
              <a:lumMod val="95000"/>
            </a:schemeClr>
          </a:solidFill>
          <a:ln>
            <a:noFill/>
          </a:ln>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800" b="1" i="1"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grpSp>
        <p:nvGrpSpPr>
          <p:cNvPr id="61443" name="组合 1"/>
          <p:cNvGrpSpPr/>
          <p:nvPr/>
        </p:nvGrpSpPr>
        <p:grpSpPr>
          <a:xfrm>
            <a:off x="0" y="214313"/>
            <a:ext cx="577850" cy="658812"/>
            <a:chOff x="0" y="0"/>
            <a:chExt cx="577847" cy="659137"/>
          </a:xfrm>
        </p:grpSpPr>
        <p:sp>
          <p:nvSpPr>
            <p:cNvPr id="61464" name="矩形 3"/>
            <p:cNvSpPr/>
            <p:nvPr/>
          </p:nvSpPr>
          <p:spPr>
            <a:xfrm>
              <a:off x="0" y="0"/>
              <a:ext cx="495297" cy="659137"/>
            </a:xfrm>
            <a:prstGeom prst="rect">
              <a:avLst/>
            </a:prstGeom>
            <a:solidFill>
              <a:srgbClr val="C0000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61465" name="矩形 4"/>
            <p:cNvSpPr/>
            <p:nvPr/>
          </p:nvSpPr>
          <p:spPr>
            <a:xfrm>
              <a:off x="527047" y="0"/>
              <a:ext cx="50800" cy="659137"/>
            </a:xfrm>
            <a:prstGeom prst="rect">
              <a:avLst/>
            </a:prstGeom>
            <a:solidFill>
              <a:srgbClr val="80808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grpSp>
      <p:sp>
        <p:nvSpPr>
          <p:cNvPr id="61444" name="灯片编号占位符 1"/>
          <p:cNvSpPr>
            <a:spLocks noGrp="1"/>
          </p:cNvSpPr>
          <p:nvPr/>
        </p:nvSpPr>
        <p:spPr>
          <a:xfrm>
            <a:off x="11449050" y="6499225"/>
            <a:ext cx="639763" cy="365125"/>
          </a:xfrm>
          <a:prstGeom prst="rect">
            <a:avLst/>
          </a:prstGeom>
          <a:noFill/>
          <a:ln w="9525">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r" defTabSz="914400" eaLnBrk="1" hangingPunct="1">
              <a:spcBef>
                <a:spcPct val="0"/>
              </a:spcBef>
              <a:buFontTx/>
              <a:buNone/>
            </a:pPr>
            <a:fld id="{9A0DB2DC-4C9A-4742-B13C-FB6460FD3503}" type="slidenum">
              <a:rPr lang="zh-CN" altLang="zh-CN" sz="1400" b="1" dirty="0">
                <a:solidFill>
                  <a:srgbClr val="FFFFFF"/>
                </a:solidFill>
                <a:latin typeface="仿宋" panose="02010609060101010101" pitchFamily="49" charset="-122"/>
                <a:ea typeface="仿宋" panose="02010609060101010101" pitchFamily="49" charset="-122"/>
              </a:rPr>
              <a:t>52</a:t>
            </a:fld>
            <a:endParaRPr lang="zh-CN" altLang="zh-CN" sz="1400" b="1" dirty="0">
              <a:solidFill>
                <a:srgbClr val="FFFFFF"/>
              </a:solidFill>
              <a:latin typeface="仿宋" panose="02010609060101010101" pitchFamily="49" charset="-122"/>
              <a:ea typeface="仿宋" panose="02010609060101010101" pitchFamily="49" charset="-122"/>
            </a:endParaRPr>
          </a:p>
        </p:txBody>
      </p:sp>
      <p:sp>
        <p:nvSpPr>
          <p:cNvPr id="61447" name="文本框 15"/>
          <p:cNvSpPr/>
          <p:nvPr/>
        </p:nvSpPr>
        <p:spPr>
          <a:xfrm>
            <a:off x="2438400" y="1671638"/>
            <a:ext cx="1589088" cy="369887"/>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r>
              <a:rPr lang="zh-CN" altLang="en-US" sz="1800" b="1" dirty="0">
                <a:latin typeface="微软雅黑" panose="020B0503020204020204" pitchFamily="34" charset="-122"/>
              </a:rPr>
              <a:t>水务板块</a:t>
            </a:r>
          </a:p>
        </p:txBody>
      </p:sp>
      <p:grpSp>
        <p:nvGrpSpPr>
          <p:cNvPr id="61448" name="组合 11"/>
          <p:cNvGrpSpPr/>
          <p:nvPr/>
        </p:nvGrpSpPr>
        <p:grpSpPr>
          <a:xfrm>
            <a:off x="6580188" y="1489075"/>
            <a:ext cx="4868862" cy="4198938"/>
            <a:chOff x="6668123" y="1579868"/>
            <a:chExt cx="5100808" cy="1920460"/>
          </a:xfrm>
        </p:grpSpPr>
        <p:sp>
          <p:nvSpPr>
            <p:cNvPr id="23" name="矩形 2"/>
            <p:cNvSpPr/>
            <p:nvPr/>
          </p:nvSpPr>
          <p:spPr bwMode="auto">
            <a:xfrm>
              <a:off x="6668123" y="1579868"/>
              <a:ext cx="5100808" cy="1920460"/>
            </a:xfrm>
            <a:prstGeom prst="rect">
              <a:avLst/>
            </a:prstGeom>
            <a:solidFill>
              <a:schemeClr val="bg1">
                <a:lumMod val="95000"/>
              </a:schemeClr>
            </a:solidFill>
            <a:ln>
              <a:noFill/>
            </a:ln>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800" b="1" i="1"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61462" name="文本框 15"/>
            <p:cNvSpPr/>
            <p:nvPr/>
          </p:nvSpPr>
          <p:spPr>
            <a:xfrm>
              <a:off x="8724604" y="1614627"/>
              <a:ext cx="1496152" cy="157333"/>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r>
                <a:rPr lang="zh-CN" altLang="en-US" sz="1800" b="1" dirty="0">
                  <a:latin typeface="微软雅黑" panose="020B0503020204020204" pitchFamily="34" charset="-122"/>
                </a:rPr>
                <a:t>污水处理</a:t>
              </a:r>
            </a:p>
          </p:txBody>
        </p:sp>
        <p:sp>
          <p:nvSpPr>
            <p:cNvPr id="3" name="矩形 2"/>
            <p:cNvSpPr/>
            <p:nvPr/>
          </p:nvSpPr>
          <p:spPr>
            <a:xfrm>
              <a:off x="6856056" y="1788977"/>
              <a:ext cx="4530356" cy="1029570"/>
            </a:xfrm>
            <a:prstGeom prst="rect">
              <a:avLst/>
            </a:prstGeom>
          </p:spPr>
          <p:txBody>
            <a:bodyPr>
              <a:spAutoFit/>
            </a:bodyPr>
            <a:lstStyle/>
            <a:p>
              <a:pPr marL="171450" marR="0" lvl="0" indent="-171450" algn="just" defTabSz="914400" rtl="0" eaLnBrk="0" fontAlgn="base" latinLnBrk="0" hangingPunct="0">
                <a:lnSpc>
                  <a:spcPct val="130000"/>
                </a:lnSpc>
                <a:spcBef>
                  <a:spcPct val="0"/>
                </a:spcBef>
                <a:spcAft>
                  <a:spcPct val="0"/>
                </a:spcAft>
                <a:buClrTx/>
                <a:buSzTx/>
                <a:buFont typeface="Wingdings" panose="05000000000000000000" pitchFamily="2" charset="2"/>
                <a:buChar char="Ø"/>
                <a:defRPr/>
              </a:pPr>
              <a:r>
                <a:rPr kumimoji="0" lang="zh-CN" altLang="en-US" sz="1200" b="0" i="0" u="none" strike="noStrike" kern="1200" cap="none" spc="0" normalizeH="0" baseline="0" noProof="0" dirty="0">
                  <a:ln>
                    <a:noFill/>
                  </a:ln>
                  <a:solidFill>
                    <a:schemeClr val="tx1"/>
                  </a:solidFill>
                  <a:effectLst/>
                  <a:uLnTx/>
                  <a:uFillTx/>
                  <a:latin typeface="+mn-ea"/>
                  <a:ea typeface="+mn-ea"/>
                  <a:cs typeface="+mn-cs"/>
                </a:rPr>
                <a:t>截至</a:t>
              </a:r>
              <a:r>
                <a:rPr kumimoji="0" lang="en-US" altLang="zh-CN" sz="1200" b="0" i="0" u="none" strike="noStrike" kern="1200" cap="none" spc="0" normalizeH="0" baseline="0" noProof="0" dirty="0">
                  <a:ln>
                    <a:noFill/>
                  </a:ln>
                  <a:solidFill>
                    <a:schemeClr val="tx1"/>
                  </a:solidFill>
                  <a:effectLst/>
                  <a:uLnTx/>
                  <a:uFillTx/>
                  <a:latin typeface="+mn-ea"/>
                  <a:ea typeface="+mn-ea"/>
                  <a:cs typeface="+mn-cs"/>
                </a:rPr>
                <a:t>2019</a:t>
              </a:r>
              <a:r>
                <a:rPr kumimoji="0" lang="zh-CN" altLang="en-US" sz="1200" b="0" i="0" u="none" strike="noStrike" kern="1200" cap="none" spc="0" normalizeH="0" baseline="0" noProof="0" dirty="0">
                  <a:ln>
                    <a:noFill/>
                  </a:ln>
                  <a:solidFill>
                    <a:schemeClr val="tx1"/>
                  </a:solidFill>
                  <a:effectLst/>
                  <a:uLnTx/>
                  <a:uFillTx/>
                  <a:latin typeface="+mn-ea"/>
                  <a:ea typeface="+mn-ea"/>
                  <a:cs typeface="+mn-cs"/>
                </a:rPr>
                <a:t>年</a:t>
              </a:r>
              <a:r>
                <a:rPr kumimoji="0" lang="en-US" altLang="zh-CN" sz="1200" b="0" i="0" u="none" strike="noStrike" kern="1200" cap="none" spc="0" normalizeH="0" baseline="0" noProof="0" dirty="0">
                  <a:ln>
                    <a:noFill/>
                  </a:ln>
                  <a:solidFill>
                    <a:schemeClr val="tx1"/>
                  </a:solidFill>
                  <a:effectLst/>
                  <a:uLnTx/>
                  <a:uFillTx/>
                  <a:latin typeface="+mn-ea"/>
                  <a:ea typeface="+mn-ea"/>
                  <a:cs typeface="+mn-cs"/>
                </a:rPr>
                <a:t>3</a:t>
              </a:r>
              <a:r>
                <a:rPr kumimoji="0" lang="zh-CN" altLang="en-US" sz="1200" b="0" i="0" u="none" strike="noStrike" kern="1200" cap="none" spc="0" normalizeH="0" baseline="0" noProof="0" dirty="0">
                  <a:ln>
                    <a:noFill/>
                  </a:ln>
                  <a:solidFill>
                    <a:schemeClr val="tx1"/>
                  </a:solidFill>
                  <a:effectLst/>
                  <a:uLnTx/>
                  <a:uFillTx/>
                  <a:latin typeface="+mn-ea"/>
                  <a:ea typeface="+mn-ea"/>
                  <a:cs typeface="+mn-cs"/>
                </a:rPr>
                <a:t>月末，水业公司已投产的污水处理厂有</a:t>
              </a:r>
              <a:r>
                <a:rPr kumimoji="0" lang="en-US" altLang="zh-CN" sz="1200" b="0" i="0" u="none" strike="noStrike" kern="1200" cap="none" spc="0" normalizeH="0" baseline="0" noProof="0" dirty="0">
                  <a:ln>
                    <a:noFill/>
                  </a:ln>
                  <a:solidFill>
                    <a:schemeClr val="tx1"/>
                  </a:solidFill>
                  <a:effectLst/>
                  <a:uLnTx/>
                  <a:uFillTx/>
                  <a:latin typeface="+mn-ea"/>
                  <a:ea typeface="+mn-ea"/>
                  <a:cs typeface="+mn-cs"/>
                </a:rPr>
                <a:t>6</a:t>
              </a:r>
              <a:r>
                <a:rPr kumimoji="0" lang="zh-CN" altLang="en-US" sz="1200" b="0" i="0" u="none" strike="noStrike" kern="1200" cap="none" spc="0" normalizeH="0" baseline="0" noProof="0" dirty="0">
                  <a:ln>
                    <a:noFill/>
                  </a:ln>
                  <a:solidFill>
                    <a:schemeClr val="tx1"/>
                  </a:solidFill>
                  <a:effectLst/>
                  <a:uLnTx/>
                  <a:uFillTx/>
                  <a:latin typeface="+mn-ea"/>
                  <a:ea typeface="+mn-ea"/>
                  <a:cs typeface="+mn-cs"/>
                </a:rPr>
                <a:t>家，分布于长沙市各个区域，日污水处理能力合计为</a:t>
              </a:r>
              <a:r>
                <a:rPr kumimoji="0" lang="en-US" altLang="zh-CN" sz="1200" b="0" i="0" u="none" strike="noStrike" kern="1200" cap="none" spc="0" normalizeH="0" baseline="0" noProof="0" dirty="0">
                  <a:ln>
                    <a:noFill/>
                  </a:ln>
                  <a:solidFill>
                    <a:schemeClr val="tx1"/>
                  </a:solidFill>
                  <a:effectLst/>
                  <a:uLnTx/>
                  <a:uFillTx/>
                  <a:latin typeface="+mn-ea"/>
                  <a:ea typeface="+mn-ea"/>
                  <a:cs typeface="+mn-cs"/>
                </a:rPr>
                <a:t>97</a:t>
              </a:r>
              <a:r>
                <a:rPr kumimoji="0" lang="zh-CN" altLang="en-US" sz="1200" b="0" i="0" u="none" strike="noStrike" kern="1200" cap="none" spc="0" normalizeH="0" baseline="0" noProof="0" dirty="0">
                  <a:ln>
                    <a:noFill/>
                  </a:ln>
                  <a:solidFill>
                    <a:schemeClr val="tx1"/>
                  </a:solidFill>
                  <a:effectLst/>
                  <a:uLnTx/>
                  <a:uFillTx/>
                  <a:latin typeface="+mn-ea"/>
                  <a:ea typeface="+mn-ea"/>
                  <a:cs typeface="+mn-cs"/>
                </a:rPr>
                <a:t>万吨。</a:t>
              </a:r>
              <a:endParaRPr kumimoji="0" lang="en-US" altLang="zh-CN" sz="1200" b="0" i="0" u="none" strike="noStrike" kern="1200" cap="none" spc="0" normalizeH="0" baseline="0" noProof="0" dirty="0">
                <a:ln>
                  <a:noFill/>
                </a:ln>
                <a:solidFill>
                  <a:schemeClr val="tx1"/>
                </a:solidFill>
                <a:effectLst/>
                <a:uLnTx/>
                <a:uFillTx/>
                <a:latin typeface="+mn-ea"/>
                <a:ea typeface="+mn-ea"/>
                <a:cs typeface="+mn-cs"/>
              </a:endParaRPr>
            </a:p>
            <a:p>
              <a:pPr marL="171450" marR="0" lvl="0" indent="-171450" algn="just" defTabSz="914400" rtl="0" eaLnBrk="0" fontAlgn="base" latinLnBrk="0" hangingPunct="0">
                <a:lnSpc>
                  <a:spcPct val="130000"/>
                </a:lnSpc>
                <a:spcBef>
                  <a:spcPct val="0"/>
                </a:spcBef>
                <a:spcAft>
                  <a:spcPct val="0"/>
                </a:spcAft>
                <a:buClrTx/>
                <a:buSzTx/>
                <a:buFont typeface="Wingdings" panose="05000000000000000000" pitchFamily="2" charset="2"/>
                <a:buChar char="Ø"/>
                <a:defRPr/>
              </a:pPr>
              <a:r>
                <a:rPr kumimoji="0" lang="en-US" altLang="zh-CN" sz="1200" b="0" i="0" u="none" strike="noStrike" kern="1200" cap="none" spc="0" normalizeH="0" baseline="0" noProof="0" dirty="0">
                  <a:ln>
                    <a:noFill/>
                  </a:ln>
                  <a:solidFill>
                    <a:schemeClr val="tx1"/>
                  </a:solidFill>
                  <a:effectLst/>
                  <a:uLnTx/>
                  <a:uFillTx/>
                  <a:latin typeface="+mn-ea"/>
                  <a:ea typeface="+mn-ea"/>
                  <a:cs typeface="+mn-cs"/>
                </a:rPr>
                <a:t>2016--2018</a:t>
              </a:r>
              <a:r>
                <a:rPr kumimoji="0" lang="zh-CN" altLang="en-US" sz="1200" b="0" i="0" u="none" strike="noStrike" kern="1200" cap="none" spc="0" normalizeH="0" baseline="0" noProof="0" dirty="0">
                  <a:ln>
                    <a:noFill/>
                  </a:ln>
                  <a:solidFill>
                    <a:schemeClr val="tx1"/>
                  </a:solidFill>
                  <a:effectLst/>
                  <a:uLnTx/>
                  <a:uFillTx/>
                  <a:latin typeface="+mn-ea"/>
                  <a:ea typeface="+mn-ea"/>
                  <a:cs typeface="+mn-cs"/>
                </a:rPr>
                <a:t>年及</a:t>
              </a:r>
              <a:r>
                <a:rPr kumimoji="0" lang="en-US" altLang="zh-CN" sz="1200" b="0" i="0" u="none" strike="noStrike" kern="1200" cap="none" spc="0" normalizeH="0" baseline="0" noProof="0" dirty="0">
                  <a:ln>
                    <a:noFill/>
                  </a:ln>
                  <a:solidFill>
                    <a:schemeClr val="tx1"/>
                  </a:solidFill>
                  <a:effectLst/>
                  <a:uLnTx/>
                  <a:uFillTx/>
                  <a:latin typeface="+mn-ea"/>
                  <a:ea typeface="+mn-ea"/>
                  <a:cs typeface="+mn-cs"/>
                </a:rPr>
                <a:t>2019</a:t>
              </a:r>
              <a:r>
                <a:rPr kumimoji="0" lang="zh-CN" altLang="en-US" sz="1200" b="0" i="0" u="none" strike="noStrike" kern="1200" cap="none" spc="0" normalizeH="0" baseline="0" noProof="0" dirty="0">
                  <a:ln>
                    <a:noFill/>
                  </a:ln>
                  <a:solidFill>
                    <a:schemeClr val="tx1"/>
                  </a:solidFill>
                  <a:effectLst/>
                  <a:uLnTx/>
                  <a:uFillTx/>
                  <a:latin typeface="+mn-ea"/>
                  <a:ea typeface="+mn-ea"/>
                  <a:cs typeface="+mn-cs"/>
                </a:rPr>
                <a:t>年一季度，水业公司实际污水处理量分别为</a:t>
              </a:r>
              <a:r>
                <a:rPr kumimoji="0" lang="en-US" altLang="zh-CN" sz="1200" b="0" i="0" u="none" strike="noStrike" kern="1200" cap="none" spc="0" normalizeH="0" baseline="0" noProof="0" dirty="0">
                  <a:ln>
                    <a:noFill/>
                  </a:ln>
                  <a:solidFill>
                    <a:schemeClr val="tx1"/>
                  </a:solidFill>
                  <a:effectLst/>
                  <a:uLnTx/>
                  <a:uFillTx/>
                  <a:latin typeface="+mn-ea"/>
                  <a:ea typeface="+mn-ea"/>
                  <a:cs typeface="+mn-cs"/>
                </a:rPr>
                <a:t>2.51</a:t>
              </a:r>
              <a:r>
                <a:rPr kumimoji="0" lang="zh-CN" altLang="en-US" sz="1200" b="0" i="0" u="none" strike="noStrike" kern="1200" cap="none" spc="0" normalizeH="0" baseline="0" noProof="0" dirty="0">
                  <a:ln>
                    <a:noFill/>
                  </a:ln>
                  <a:solidFill>
                    <a:schemeClr val="tx1"/>
                  </a:solidFill>
                  <a:effectLst/>
                  <a:uLnTx/>
                  <a:uFillTx/>
                  <a:latin typeface="+mn-ea"/>
                  <a:ea typeface="+mn-ea"/>
                  <a:cs typeface="+mn-cs"/>
                </a:rPr>
                <a:t>亿吨、</a:t>
              </a:r>
              <a:r>
                <a:rPr kumimoji="0" lang="en-US" altLang="zh-CN" sz="1200" b="0" i="0" u="none" strike="noStrike" kern="1200" cap="none" spc="0" normalizeH="0" baseline="0" noProof="0" dirty="0">
                  <a:ln>
                    <a:noFill/>
                  </a:ln>
                  <a:solidFill>
                    <a:schemeClr val="tx1"/>
                  </a:solidFill>
                  <a:effectLst/>
                  <a:uLnTx/>
                  <a:uFillTx/>
                  <a:latin typeface="+mn-ea"/>
                  <a:ea typeface="+mn-ea"/>
                  <a:cs typeface="+mn-cs"/>
                </a:rPr>
                <a:t>2.94</a:t>
              </a:r>
              <a:r>
                <a:rPr kumimoji="0" lang="zh-CN" altLang="en-US" sz="1200" b="0" i="0" u="none" strike="noStrike" kern="1200" cap="none" spc="0" normalizeH="0" baseline="0" noProof="0" dirty="0">
                  <a:ln>
                    <a:noFill/>
                  </a:ln>
                  <a:solidFill>
                    <a:schemeClr val="tx1"/>
                  </a:solidFill>
                  <a:effectLst/>
                  <a:uLnTx/>
                  <a:uFillTx/>
                  <a:latin typeface="+mn-ea"/>
                  <a:ea typeface="+mn-ea"/>
                  <a:cs typeface="+mn-cs"/>
                </a:rPr>
                <a:t>亿吨、</a:t>
              </a:r>
              <a:r>
                <a:rPr kumimoji="0" lang="en-US" altLang="zh-CN" sz="1200" b="0" i="0" u="none" strike="noStrike" kern="1200" cap="none" spc="0" normalizeH="0" baseline="0" noProof="0" dirty="0">
                  <a:ln>
                    <a:noFill/>
                  </a:ln>
                  <a:solidFill>
                    <a:schemeClr val="tx1"/>
                  </a:solidFill>
                  <a:effectLst/>
                  <a:uLnTx/>
                  <a:uFillTx/>
                  <a:latin typeface="+mn-ea"/>
                  <a:ea typeface="+mn-ea"/>
                  <a:cs typeface="+mn-cs"/>
                </a:rPr>
                <a:t>3.33</a:t>
              </a:r>
              <a:r>
                <a:rPr kumimoji="0" lang="zh-CN" altLang="en-US" sz="1200" b="0" i="0" u="none" strike="noStrike" kern="1200" cap="none" spc="0" normalizeH="0" baseline="0" noProof="0" dirty="0">
                  <a:ln>
                    <a:noFill/>
                  </a:ln>
                  <a:solidFill>
                    <a:schemeClr val="tx1"/>
                  </a:solidFill>
                  <a:effectLst/>
                  <a:uLnTx/>
                  <a:uFillTx/>
                  <a:latin typeface="+mn-ea"/>
                  <a:ea typeface="+mn-ea"/>
                  <a:cs typeface="+mn-cs"/>
                </a:rPr>
                <a:t>亿吨和</a:t>
              </a:r>
              <a:r>
                <a:rPr kumimoji="0" lang="en-US" altLang="zh-CN" sz="1200" b="0" i="0" u="none" strike="noStrike" kern="1200" cap="none" spc="0" normalizeH="0" baseline="0" noProof="0" dirty="0">
                  <a:ln>
                    <a:noFill/>
                  </a:ln>
                  <a:solidFill>
                    <a:schemeClr val="tx1"/>
                  </a:solidFill>
                  <a:effectLst/>
                  <a:uLnTx/>
                  <a:uFillTx/>
                  <a:latin typeface="+mn-ea"/>
                  <a:ea typeface="+mn-ea"/>
                  <a:cs typeface="+mn-cs"/>
                </a:rPr>
                <a:t>0.92</a:t>
              </a:r>
              <a:r>
                <a:rPr kumimoji="0" lang="zh-CN" altLang="en-US" sz="1200" b="0" i="0" u="none" strike="noStrike" kern="1200" cap="none" spc="0" normalizeH="0" baseline="0" noProof="0" dirty="0">
                  <a:ln>
                    <a:noFill/>
                  </a:ln>
                  <a:solidFill>
                    <a:schemeClr val="tx1"/>
                  </a:solidFill>
                  <a:effectLst/>
                  <a:uLnTx/>
                  <a:uFillTx/>
                  <a:latin typeface="+mn-ea"/>
                  <a:ea typeface="+mn-ea"/>
                  <a:cs typeface="+mn-cs"/>
                </a:rPr>
                <a:t>亿吨。</a:t>
              </a:r>
            </a:p>
          </p:txBody>
        </p:sp>
      </p:grpSp>
      <p:sp>
        <p:nvSpPr>
          <p:cNvPr id="61449" name="矩形 3"/>
          <p:cNvSpPr/>
          <p:nvPr/>
        </p:nvSpPr>
        <p:spPr>
          <a:xfrm>
            <a:off x="835025" y="5889625"/>
            <a:ext cx="11156950" cy="584200"/>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r>
              <a:rPr lang="zh-CN" altLang="en-US" sz="1600" b="1" dirty="0">
                <a:solidFill>
                  <a:srgbClr val="C00000"/>
                </a:solidFill>
                <a:latin typeface="微软雅黑" panose="020B0503020204020204" pitchFamily="34" charset="-122"/>
              </a:rPr>
              <a:t>子公司业务模式单一，主要经营供水及污水处理，适合作为公募</a:t>
            </a:r>
            <a:r>
              <a:rPr lang="en-US" altLang="zh-CN" sz="1600" b="1" dirty="0">
                <a:solidFill>
                  <a:srgbClr val="C00000"/>
                </a:solidFill>
                <a:latin typeface="微软雅黑" panose="020B0503020204020204" pitchFamily="34" charset="-122"/>
              </a:rPr>
              <a:t>REITs</a:t>
            </a:r>
            <a:r>
              <a:rPr lang="zh-CN" altLang="en-US" sz="1600" b="1" dirty="0">
                <a:solidFill>
                  <a:srgbClr val="C00000"/>
                </a:solidFill>
                <a:latin typeface="微软雅黑" panose="020B0503020204020204" pitchFamily="34" charset="-122"/>
              </a:rPr>
              <a:t>发行主体，模式可采用特许经营转让模式或股权转让模式</a:t>
            </a:r>
          </a:p>
        </p:txBody>
      </p:sp>
      <p:sp>
        <p:nvSpPr>
          <p:cNvPr id="27" name="íṩ1iďè"/>
          <p:cNvSpPr txBox="1"/>
          <p:nvPr/>
        </p:nvSpPr>
        <p:spPr>
          <a:xfrm>
            <a:off x="958850" y="3395663"/>
            <a:ext cx="1860550" cy="446088"/>
          </a:xfrm>
          <a:prstGeom prst="rect">
            <a:avLst/>
          </a:prstGeom>
          <a:noFill/>
        </p:spPr>
        <p:txBody>
          <a:bodyPr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a:ln>
                  <a:noFill/>
                </a:ln>
                <a:solidFill>
                  <a:schemeClr val="tx1"/>
                </a:solidFill>
                <a:effectLst/>
                <a:uLnTx/>
                <a:uFillTx/>
                <a:latin typeface="+mn-ea"/>
                <a:ea typeface="+mn-ea"/>
                <a:cs typeface="+mn-cs"/>
              </a:rPr>
              <a:t>30</a:t>
            </a:r>
            <a:r>
              <a:rPr kumimoji="0" lang="zh-CN" altLang="en-US" sz="1600" b="1" i="0" u="none" strike="noStrike" kern="1200" cap="none" spc="0" normalizeH="0" baseline="0" noProof="0" dirty="0">
                <a:ln>
                  <a:noFill/>
                </a:ln>
                <a:solidFill>
                  <a:schemeClr val="tx1"/>
                </a:solidFill>
                <a:effectLst/>
                <a:uLnTx/>
                <a:uFillTx/>
                <a:latin typeface="+mn-ea"/>
                <a:ea typeface="+mn-ea"/>
                <a:cs typeface="+mn-cs"/>
              </a:rPr>
              <a:t>年特许经营权</a:t>
            </a:r>
            <a:endParaRPr kumimoji="0" lang="id-ID" sz="1600" b="1" i="0" u="none" strike="noStrike" kern="1200" cap="none" spc="0" normalizeH="0" baseline="0" noProof="0" dirty="0">
              <a:ln>
                <a:noFill/>
              </a:ln>
              <a:solidFill>
                <a:schemeClr val="tx1"/>
              </a:solidFill>
              <a:effectLst/>
              <a:uLnTx/>
              <a:uFillTx/>
              <a:latin typeface="+mn-ea"/>
              <a:ea typeface="+mn-ea"/>
              <a:cs typeface="+mn-cs"/>
            </a:endParaRPr>
          </a:p>
        </p:txBody>
      </p:sp>
      <p:sp>
        <p:nvSpPr>
          <p:cNvPr id="28" name="ïSľïďè"/>
          <p:cNvSpPr/>
          <p:nvPr/>
        </p:nvSpPr>
        <p:spPr bwMode="auto">
          <a:xfrm>
            <a:off x="979488" y="3805238"/>
            <a:ext cx="1860550" cy="2224088"/>
          </a:xfrm>
          <a:prstGeom prst="rect">
            <a:avLst/>
          </a:prstGeom>
          <a:noFill/>
          <a:ln>
            <a:noFill/>
          </a:ln>
        </p:spPr>
        <p:txBody>
          <a:bodyP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chemeClr val="tx1"/>
                </a:solidFill>
                <a:effectLst/>
                <a:uLnTx/>
                <a:uFillTx/>
                <a:latin typeface="+mn-ea"/>
                <a:ea typeface="+mn-ea"/>
                <a:cs typeface="+mn-cs"/>
              </a:rPr>
              <a:t>2015</a:t>
            </a:r>
            <a:r>
              <a:rPr kumimoji="0" lang="zh-CN" altLang="en-US" sz="1200" b="0" i="0" u="none" strike="noStrike" kern="1200" cap="none" spc="0" normalizeH="0" baseline="0" noProof="0" dirty="0">
                <a:ln>
                  <a:noFill/>
                </a:ln>
                <a:solidFill>
                  <a:schemeClr val="tx1"/>
                </a:solidFill>
                <a:effectLst/>
                <a:uLnTx/>
                <a:uFillTx/>
                <a:latin typeface="+mn-ea"/>
                <a:ea typeface="+mn-ea"/>
                <a:cs typeface="+mn-cs"/>
              </a:rPr>
              <a:t>年长沙市政府与水业公司签订了为期</a:t>
            </a:r>
            <a:r>
              <a:rPr kumimoji="0" lang="en-US" altLang="zh-CN" sz="1200" b="0" i="0" u="none" strike="noStrike" kern="1200" cap="none" spc="0" normalizeH="0" baseline="0" noProof="0" dirty="0">
                <a:ln>
                  <a:noFill/>
                </a:ln>
                <a:solidFill>
                  <a:schemeClr val="tx1"/>
                </a:solidFill>
                <a:effectLst/>
                <a:uLnTx/>
                <a:uFillTx/>
                <a:latin typeface="+mn-ea"/>
                <a:ea typeface="+mn-ea"/>
                <a:cs typeface="+mn-cs"/>
              </a:rPr>
              <a:t>30</a:t>
            </a:r>
            <a:r>
              <a:rPr kumimoji="0" lang="zh-CN" altLang="en-US" sz="1200" b="0" i="0" u="none" strike="noStrike" kern="1200" cap="none" spc="0" normalizeH="0" baseline="0" noProof="0" dirty="0">
                <a:ln>
                  <a:noFill/>
                </a:ln>
                <a:solidFill>
                  <a:schemeClr val="tx1"/>
                </a:solidFill>
                <a:effectLst/>
                <a:uLnTx/>
                <a:uFillTx/>
                <a:latin typeface="+mn-ea"/>
                <a:ea typeface="+mn-ea"/>
                <a:cs typeface="+mn-cs"/>
              </a:rPr>
              <a:t>年的特许经营协议。</a:t>
            </a: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1200" b="0" i="0" u="none" strike="noStrike" kern="1200" cap="none" spc="0" normalizeH="0" baseline="0" noProof="0" dirty="0">
              <a:ln>
                <a:noFill/>
              </a:ln>
              <a:solidFill>
                <a:schemeClr val="tx1"/>
              </a:solidFill>
              <a:effectLst/>
              <a:uLnTx/>
              <a:uFillTx/>
              <a:latin typeface="+mn-ea"/>
              <a:ea typeface="+mn-ea"/>
              <a:cs typeface="+mn-cs"/>
            </a:endParaRPr>
          </a:p>
        </p:txBody>
      </p:sp>
      <p:sp>
        <p:nvSpPr>
          <p:cNvPr id="29" name="ísļiḍé"/>
          <p:cNvSpPr/>
          <p:nvPr/>
        </p:nvSpPr>
        <p:spPr>
          <a:xfrm>
            <a:off x="1319213" y="2349500"/>
            <a:ext cx="911225" cy="911225"/>
          </a:xfrm>
          <a:prstGeom prst="ellipse">
            <a:avLst/>
          </a:prstGeom>
          <a:solidFill>
            <a:schemeClr val="bg1"/>
          </a:solidFill>
          <a:ln w="12700">
            <a:solidFill>
              <a:schemeClr val="accent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1" i="1" u="none" strike="noStrike" kern="1200" cap="none" spc="0" normalizeH="0" baseline="0" noProof="0">
              <a:ln>
                <a:noFill/>
              </a:ln>
              <a:solidFill>
                <a:schemeClr val="tx1"/>
              </a:solidFill>
              <a:effectLst/>
              <a:uLnTx/>
              <a:uFillTx/>
              <a:latin typeface="+mn-lt"/>
              <a:ea typeface="+mn-ea"/>
              <a:cs typeface="+mn-cs"/>
            </a:endParaRPr>
          </a:p>
        </p:txBody>
      </p:sp>
      <p:sp>
        <p:nvSpPr>
          <p:cNvPr id="30" name="íṩļïḑê"/>
          <p:cNvSpPr/>
          <p:nvPr/>
        </p:nvSpPr>
        <p:spPr>
          <a:xfrm>
            <a:off x="1562100" y="2670175"/>
            <a:ext cx="425450" cy="330200"/>
          </a:xfrm>
          <a:custGeom>
            <a:avLst/>
            <a:gdLst>
              <a:gd name="T0" fmla="*/ 4312 w 5733"/>
              <a:gd name="T1" fmla="*/ 1076 h 4446"/>
              <a:gd name="T2" fmla="*/ 4149 w 5733"/>
              <a:gd name="T3" fmla="*/ 1085 h 4446"/>
              <a:gd name="T4" fmla="*/ 3733 w 5733"/>
              <a:gd name="T5" fmla="*/ 378 h 4446"/>
              <a:gd name="T6" fmla="*/ 2768 w 5733"/>
              <a:gd name="T7" fmla="*/ 0 h 4446"/>
              <a:gd name="T8" fmla="*/ 1389 w 5733"/>
              <a:gd name="T9" fmla="*/ 1076 h 4446"/>
              <a:gd name="T10" fmla="*/ 0 w 5733"/>
              <a:gd name="T11" fmla="*/ 2497 h 4446"/>
              <a:gd name="T12" fmla="*/ 1421 w 5733"/>
              <a:gd name="T13" fmla="*/ 3918 h 4446"/>
              <a:gd name="T14" fmla="*/ 2255 w 5733"/>
              <a:gd name="T15" fmla="*/ 3918 h 4446"/>
              <a:gd name="T16" fmla="*/ 2484 w 5733"/>
              <a:gd name="T17" fmla="*/ 4246 h 4446"/>
              <a:gd name="T18" fmla="*/ 2867 w 5733"/>
              <a:gd name="T19" fmla="*/ 4446 h 4446"/>
              <a:gd name="T20" fmla="*/ 3249 w 5733"/>
              <a:gd name="T21" fmla="*/ 4246 h 4446"/>
              <a:gd name="T22" fmla="*/ 3478 w 5733"/>
              <a:gd name="T23" fmla="*/ 3918 h 4446"/>
              <a:gd name="T24" fmla="*/ 4312 w 5733"/>
              <a:gd name="T25" fmla="*/ 3918 h 4446"/>
              <a:gd name="T26" fmla="*/ 5733 w 5733"/>
              <a:gd name="T27" fmla="*/ 2497 h 4446"/>
              <a:gd name="T28" fmla="*/ 4312 w 5733"/>
              <a:gd name="T29" fmla="*/ 1076 h 4446"/>
              <a:gd name="T30" fmla="*/ 3698 w 5733"/>
              <a:gd name="T31" fmla="*/ 3159 h 4446"/>
              <a:gd name="T32" fmla="*/ 3031 w 5733"/>
              <a:gd name="T33" fmla="*/ 4116 h 4446"/>
              <a:gd name="T34" fmla="*/ 2867 w 5733"/>
              <a:gd name="T35" fmla="*/ 4201 h 4446"/>
              <a:gd name="T36" fmla="*/ 2703 w 5733"/>
              <a:gd name="T37" fmla="*/ 4116 h 4446"/>
              <a:gd name="T38" fmla="*/ 2035 w 5733"/>
              <a:gd name="T39" fmla="*/ 3159 h 4446"/>
              <a:gd name="T40" fmla="*/ 2022 w 5733"/>
              <a:gd name="T41" fmla="*/ 2952 h 4446"/>
              <a:gd name="T42" fmla="*/ 2200 w 5733"/>
              <a:gd name="T43" fmla="*/ 2845 h 4446"/>
              <a:gd name="T44" fmla="*/ 2480 w 5733"/>
              <a:gd name="T45" fmla="*/ 2845 h 4446"/>
              <a:gd name="T46" fmla="*/ 2480 w 5733"/>
              <a:gd name="T47" fmla="*/ 2016 h 4446"/>
              <a:gd name="T48" fmla="*/ 2680 w 5733"/>
              <a:gd name="T49" fmla="*/ 1816 h 4446"/>
              <a:gd name="T50" fmla="*/ 3053 w 5733"/>
              <a:gd name="T51" fmla="*/ 1816 h 4446"/>
              <a:gd name="T52" fmla="*/ 3253 w 5733"/>
              <a:gd name="T53" fmla="*/ 2016 h 4446"/>
              <a:gd name="T54" fmla="*/ 3253 w 5733"/>
              <a:gd name="T55" fmla="*/ 2845 h 4446"/>
              <a:gd name="T56" fmla="*/ 3534 w 5733"/>
              <a:gd name="T57" fmla="*/ 2845 h 4446"/>
              <a:gd name="T58" fmla="*/ 3711 w 5733"/>
              <a:gd name="T59" fmla="*/ 2952 h 4446"/>
              <a:gd name="T60" fmla="*/ 3698 w 5733"/>
              <a:gd name="T61" fmla="*/ 3159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733" h="4446">
                <a:moveTo>
                  <a:pt x="4312" y="1076"/>
                </a:moveTo>
                <a:cubicBezTo>
                  <a:pt x="4257" y="1076"/>
                  <a:pt x="4203" y="1079"/>
                  <a:pt x="4149" y="1085"/>
                </a:cubicBezTo>
                <a:cubicBezTo>
                  <a:pt x="4083" y="815"/>
                  <a:pt x="3940" y="570"/>
                  <a:pt x="3733" y="378"/>
                </a:cubicBezTo>
                <a:cubicBezTo>
                  <a:pt x="3470" y="134"/>
                  <a:pt x="3127" y="0"/>
                  <a:pt x="2768" y="0"/>
                </a:cubicBezTo>
                <a:cubicBezTo>
                  <a:pt x="2107" y="0"/>
                  <a:pt x="1544" y="451"/>
                  <a:pt x="1389" y="1076"/>
                </a:cubicBezTo>
                <a:cubicBezTo>
                  <a:pt x="620" y="1093"/>
                  <a:pt x="0" y="1724"/>
                  <a:pt x="0" y="2497"/>
                </a:cubicBezTo>
                <a:cubicBezTo>
                  <a:pt x="0" y="3280"/>
                  <a:pt x="637" y="3918"/>
                  <a:pt x="1421" y="3918"/>
                </a:cubicBezTo>
                <a:lnTo>
                  <a:pt x="2255" y="3918"/>
                </a:lnTo>
                <a:lnTo>
                  <a:pt x="2484" y="4246"/>
                </a:lnTo>
                <a:cubicBezTo>
                  <a:pt x="2571" y="4371"/>
                  <a:pt x="2714" y="4446"/>
                  <a:pt x="2867" y="4446"/>
                </a:cubicBezTo>
                <a:cubicBezTo>
                  <a:pt x="3019" y="4446"/>
                  <a:pt x="3162" y="4371"/>
                  <a:pt x="3249" y="4246"/>
                </a:cubicBezTo>
                <a:lnTo>
                  <a:pt x="3478" y="3918"/>
                </a:lnTo>
                <a:lnTo>
                  <a:pt x="4312" y="3918"/>
                </a:lnTo>
                <a:cubicBezTo>
                  <a:pt x="5096" y="3918"/>
                  <a:pt x="5733" y="3280"/>
                  <a:pt x="5733" y="2497"/>
                </a:cubicBezTo>
                <a:cubicBezTo>
                  <a:pt x="5733" y="1713"/>
                  <a:pt x="5096" y="1076"/>
                  <a:pt x="4312" y="1076"/>
                </a:cubicBezTo>
                <a:close/>
                <a:moveTo>
                  <a:pt x="3698" y="3159"/>
                </a:moveTo>
                <a:lnTo>
                  <a:pt x="3031" y="4116"/>
                </a:lnTo>
                <a:cubicBezTo>
                  <a:pt x="2993" y="4169"/>
                  <a:pt x="2932" y="4201"/>
                  <a:pt x="2867" y="4201"/>
                </a:cubicBezTo>
                <a:cubicBezTo>
                  <a:pt x="2801" y="4201"/>
                  <a:pt x="2740" y="4169"/>
                  <a:pt x="2703" y="4116"/>
                </a:cubicBezTo>
                <a:lnTo>
                  <a:pt x="2035" y="3159"/>
                </a:lnTo>
                <a:cubicBezTo>
                  <a:pt x="1993" y="3098"/>
                  <a:pt x="1988" y="3018"/>
                  <a:pt x="2022" y="2952"/>
                </a:cubicBezTo>
                <a:cubicBezTo>
                  <a:pt x="2057" y="2886"/>
                  <a:pt x="2125" y="2845"/>
                  <a:pt x="2200" y="2845"/>
                </a:cubicBezTo>
                <a:lnTo>
                  <a:pt x="2480" y="2845"/>
                </a:lnTo>
                <a:lnTo>
                  <a:pt x="2480" y="2016"/>
                </a:lnTo>
                <a:cubicBezTo>
                  <a:pt x="2480" y="1906"/>
                  <a:pt x="2570" y="1816"/>
                  <a:pt x="2680" y="1816"/>
                </a:cubicBezTo>
                <a:lnTo>
                  <a:pt x="3053" y="1816"/>
                </a:lnTo>
                <a:cubicBezTo>
                  <a:pt x="3164" y="1816"/>
                  <a:pt x="3253" y="1906"/>
                  <a:pt x="3253" y="2016"/>
                </a:cubicBezTo>
                <a:lnTo>
                  <a:pt x="3253" y="2845"/>
                </a:lnTo>
                <a:lnTo>
                  <a:pt x="3534" y="2845"/>
                </a:lnTo>
                <a:cubicBezTo>
                  <a:pt x="3608" y="2845"/>
                  <a:pt x="3677" y="2886"/>
                  <a:pt x="3711" y="2952"/>
                </a:cubicBezTo>
                <a:cubicBezTo>
                  <a:pt x="3746" y="3018"/>
                  <a:pt x="3740" y="3098"/>
                  <a:pt x="3698" y="3159"/>
                </a:cubicBezTo>
                <a:close/>
              </a:path>
            </a:pathLst>
          </a:custGeom>
          <a:solidFill>
            <a:schemeClr val="accent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8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1" i="1" u="none" strike="noStrike" kern="1200" cap="none" spc="0" normalizeH="0" baseline="0" noProof="0">
              <a:ln>
                <a:noFill/>
              </a:ln>
              <a:solidFill>
                <a:schemeClr val="tx1"/>
              </a:solidFill>
              <a:effectLst/>
              <a:uLnTx/>
              <a:uFillTx/>
              <a:latin typeface="+mn-lt"/>
              <a:ea typeface="+mn-ea"/>
              <a:cs typeface="+mn-cs"/>
            </a:endParaRPr>
          </a:p>
        </p:txBody>
      </p:sp>
      <p:sp>
        <p:nvSpPr>
          <p:cNvPr id="31" name="îŝlíde"/>
          <p:cNvSpPr txBox="1"/>
          <p:nvPr/>
        </p:nvSpPr>
        <p:spPr>
          <a:xfrm>
            <a:off x="3138488" y="3333750"/>
            <a:ext cx="1860550" cy="446088"/>
          </a:xfrm>
          <a:prstGeom prst="rect">
            <a:avLst/>
          </a:prstGeom>
          <a:noFill/>
        </p:spPr>
        <p:txBody>
          <a:bodyPr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mn-ea"/>
                <a:ea typeface="+mn-ea"/>
                <a:cs typeface="+mn-cs"/>
              </a:rPr>
              <a:t>供水覆盖广</a:t>
            </a:r>
            <a:endParaRPr kumimoji="0" lang="id-ID" sz="1600" b="1" i="0" u="none" strike="noStrike" kern="1200" cap="none" spc="0" normalizeH="0" baseline="0" noProof="0" dirty="0">
              <a:ln>
                <a:noFill/>
              </a:ln>
              <a:solidFill>
                <a:schemeClr val="tx1"/>
              </a:solidFill>
              <a:effectLst/>
              <a:uLnTx/>
              <a:uFillTx/>
              <a:latin typeface="+mn-ea"/>
              <a:ea typeface="+mn-ea"/>
              <a:cs typeface="+mn-cs"/>
            </a:endParaRPr>
          </a:p>
        </p:txBody>
      </p:sp>
      <p:sp>
        <p:nvSpPr>
          <p:cNvPr id="32" name="îṣlidê"/>
          <p:cNvSpPr/>
          <p:nvPr/>
        </p:nvSpPr>
        <p:spPr bwMode="auto">
          <a:xfrm>
            <a:off x="3216275" y="3743325"/>
            <a:ext cx="1860550" cy="2224088"/>
          </a:xfrm>
          <a:prstGeom prst="rect">
            <a:avLst/>
          </a:prstGeom>
          <a:noFill/>
          <a:ln>
            <a:noFill/>
          </a:ln>
        </p:spPr>
        <p:txBody>
          <a:bodyP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mn-ea"/>
                <a:ea typeface="+mn-ea"/>
                <a:cs typeface="+mn-cs"/>
              </a:rPr>
              <a:t>截至</a:t>
            </a:r>
            <a:r>
              <a:rPr kumimoji="0" lang="en-US" altLang="zh-CN" sz="1200" b="0" i="0" u="none" strike="noStrike" kern="1200" cap="none" spc="0" normalizeH="0" baseline="0" noProof="0" dirty="0">
                <a:ln>
                  <a:noFill/>
                </a:ln>
                <a:solidFill>
                  <a:schemeClr val="tx1"/>
                </a:solidFill>
                <a:effectLst/>
                <a:uLnTx/>
                <a:uFillTx/>
                <a:latin typeface="+mn-ea"/>
                <a:ea typeface="+mn-ea"/>
                <a:cs typeface="+mn-cs"/>
              </a:rPr>
              <a:t>2019</a:t>
            </a:r>
            <a:r>
              <a:rPr kumimoji="0" lang="zh-CN" altLang="en-US" sz="1200" b="0" i="0" u="none" strike="noStrike" kern="1200" cap="none" spc="0" normalizeH="0" baseline="0" noProof="0" dirty="0">
                <a:ln>
                  <a:noFill/>
                </a:ln>
                <a:solidFill>
                  <a:schemeClr val="tx1"/>
                </a:solidFill>
                <a:effectLst/>
                <a:uLnTx/>
                <a:uFillTx/>
                <a:latin typeface="+mn-ea"/>
                <a:ea typeface="+mn-ea"/>
                <a:cs typeface="+mn-cs"/>
              </a:rPr>
              <a:t>年</a:t>
            </a:r>
            <a:r>
              <a:rPr kumimoji="0" lang="en-US" altLang="zh-CN" sz="1200" b="0" i="0" u="none" strike="noStrike" kern="1200" cap="none" spc="0" normalizeH="0" baseline="0" noProof="0" dirty="0">
                <a:ln>
                  <a:noFill/>
                </a:ln>
                <a:solidFill>
                  <a:schemeClr val="tx1"/>
                </a:solidFill>
                <a:effectLst/>
                <a:uLnTx/>
                <a:uFillTx/>
                <a:latin typeface="+mn-ea"/>
                <a:ea typeface="+mn-ea"/>
                <a:cs typeface="+mn-cs"/>
              </a:rPr>
              <a:t>3</a:t>
            </a:r>
            <a:r>
              <a:rPr kumimoji="0" lang="zh-CN" altLang="en-US" sz="1200" b="0" i="0" u="none" strike="noStrike" kern="1200" cap="none" spc="0" normalizeH="0" baseline="0" noProof="0" dirty="0">
                <a:ln>
                  <a:noFill/>
                </a:ln>
                <a:solidFill>
                  <a:schemeClr val="tx1"/>
                </a:solidFill>
                <a:effectLst/>
                <a:uLnTx/>
                <a:uFillTx/>
                <a:latin typeface="+mn-ea"/>
                <a:ea typeface="+mn-ea"/>
                <a:cs typeface="+mn-cs"/>
              </a:rPr>
              <a:t>月末</a:t>
            </a:r>
            <a:r>
              <a:rPr kumimoji="0" lang="en-US" altLang="zh-CN" sz="1200" b="0" i="0" u="none" strike="noStrike" kern="1200" cap="none" spc="0" normalizeH="0" baseline="0" noProof="0" dirty="0">
                <a:ln>
                  <a:noFill/>
                </a:ln>
                <a:solidFill>
                  <a:schemeClr val="tx1"/>
                </a:solidFill>
                <a:effectLst/>
                <a:uLnTx/>
                <a:uFillTx/>
                <a:latin typeface="+mn-ea"/>
                <a:ea typeface="+mn-ea"/>
                <a:cs typeface="+mn-cs"/>
              </a:rPr>
              <a:t>,</a:t>
            </a:r>
            <a:r>
              <a:rPr kumimoji="0" lang="zh-CN" altLang="en-US" sz="1200" b="0" i="0" u="none" strike="noStrike" kern="1200" cap="none" spc="0" normalizeH="0" baseline="0" noProof="0" dirty="0">
                <a:ln>
                  <a:noFill/>
                </a:ln>
                <a:solidFill>
                  <a:schemeClr val="tx1"/>
                </a:solidFill>
                <a:effectLst/>
                <a:uLnTx/>
                <a:uFillTx/>
                <a:latin typeface="+mn-ea"/>
                <a:ea typeface="+mn-ea"/>
                <a:cs typeface="+mn-cs"/>
              </a:rPr>
              <a:t>水业公司供水管网总长度</a:t>
            </a:r>
            <a:r>
              <a:rPr kumimoji="0" lang="en-US" altLang="zh-CN" sz="1200" b="0" i="0" u="none" strike="noStrike" kern="1200" cap="none" spc="0" normalizeH="0" baseline="0" noProof="0" dirty="0">
                <a:ln>
                  <a:noFill/>
                </a:ln>
                <a:solidFill>
                  <a:schemeClr val="tx1"/>
                </a:solidFill>
                <a:effectLst/>
                <a:uLnTx/>
                <a:uFillTx/>
                <a:latin typeface="+mn-ea"/>
                <a:ea typeface="+mn-ea"/>
                <a:cs typeface="+mn-cs"/>
              </a:rPr>
              <a:t>3,884</a:t>
            </a:r>
            <a:r>
              <a:rPr kumimoji="0" lang="zh-CN" altLang="en-US" sz="1200" b="0" i="0" u="none" strike="noStrike" kern="1200" cap="none" spc="0" normalizeH="0" baseline="0" noProof="0" dirty="0">
                <a:ln>
                  <a:noFill/>
                </a:ln>
                <a:solidFill>
                  <a:schemeClr val="tx1"/>
                </a:solidFill>
                <a:effectLst/>
                <a:uLnTx/>
                <a:uFillTx/>
                <a:latin typeface="+mn-ea"/>
                <a:ea typeface="+mn-ea"/>
                <a:cs typeface="+mn-cs"/>
              </a:rPr>
              <a:t>公里，供水服务面积达</a:t>
            </a:r>
            <a:r>
              <a:rPr kumimoji="0" lang="en-US" altLang="zh-CN" sz="1200" b="0" i="0" u="none" strike="noStrike" kern="1200" cap="none" spc="0" normalizeH="0" baseline="0" noProof="0" dirty="0">
                <a:ln>
                  <a:noFill/>
                </a:ln>
                <a:solidFill>
                  <a:schemeClr val="tx1"/>
                </a:solidFill>
                <a:effectLst/>
                <a:uLnTx/>
                <a:uFillTx/>
                <a:latin typeface="+mn-ea"/>
                <a:ea typeface="+mn-ea"/>
                <a:cs typeface="+mn-cs"/>
              </a:rPr>
              <a:t>1,382</a:t>
            </a:r>
            <a:r>
              <a:rPr kumimoji="0" lang="zh-CN" altLang="en-US" sz="1200" b="0" i="0" u="none" strike="noStrike" kern="1200" cap="none" spc="0" normalizeH="0" baseline="0" noProof="0" dirty="0">
                <a:ln>
                  <a:noFill/>
                </a:ln>
                <a:solidFill>
                  <a:schemeClr val="tx1"/>
                </a:solidFill>
                <a:effectLst/>
                <a:uLnTx/>
                <a:uFillTx/>
                <a:latin typeface="+mn-ea"/>
                <a:ea typeface="+mn-ea"/>
                <a:cs typeface="+mn-cs"/>
              </a:rPr>
              <a:t>平方公里</a:t>
            </a:r>
            <a:r>
              <a:rPr kumimoji="0" lang="en-US" altLang="zh-CN" sz="1200" b="0" i="0" u="none" strike="noStrike" kern="1200" cap="none" spc="0" normalizeH="0" baseline="0" noProof="0" dirty="0">
                <a:ln>
                  <a:noFill/>
                </a:ln>
                <a:solidFill>
                  <a:schemeClr val="tx1"/>
                </a:solidFill>
                <a:effectLst/>
                <a:uLnTx/>
                <a:uFillTx/>
                <a:latin typeface="+mn-ea"/>
                <a:ea typeface="+mn-ea"/>
                <a:cs typeface="+mn-cs"/>
              </a:rPr>
              <a:t>,</a:t>
            </a:r>
            <a:r>
              <a:rPr kumimoji="0" lang="zh-CN" altLang="en-US" sz="1200" b="0" i="0" u="none" strike="noStrike" kern="1200" cap="none" spc="0" normalizeH="0" baseline="0" noProof="0" dirty="0">
                <a:ln>
                  <a:noFill/>
                </a:ln>
                <a:solidFill>
                  <a:schemeClr val="tx1"/>
                </a:solidFill>
                <a:effectLst/>
                <a:uLnTx/>
                <a:uFillTx/>
                <a:latin typeface="+mn-ea"/>
                <a:ea typeface="+mn-ea"/>
                <a:cs typeface="+mn-cs"/>
              </a:rPr>
              <a:t>覆盖了长沙市全部主城区</a:t>
            </a:r>
            <a:endParaRPr kumimoji="0" lang="en-US" altLang="zh-CN" sz="12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1200" b="0" i="0" u="none" strike="noStrike" kern="1200" cap="none" spc="0" normalizeH="0" baseline="0" noProof="0" dirty="0">
              <a:ln>
                <a:noFill/>
              </a:ln>
              <a:solidFill>
                <a:schemeClr val="tx1"/>
              </a:solidFill>
              <a:effectLst/>
              <a:uLnTx/>
              <a:uFillTx/>
              <a:latin typeface="+mn-ea"/>
              <a:ea typeface="+mn-ea"/>
              <a:cs typeface="+mn-cs"/>
            </a:endParaRPr>
          </a:p>
        </p:txBody>
      </p:sp>
      <p:sp>
        <p:nvSpPr>
          <p:cNvPr id="33" name="íṥlîdé"/>
          <p:cNvSpPr/>
          <p:nvPr/>
        </p:nvSpPr>
        <p:spPr>
          <a:xfrm>
            <a:off x="3692525" y="2303463"/>
            <a:ext cx="911225" cy="911225"/>
          </a:xfrm>
          <a:prstGeom prst="ellipse">
            <a:avLst/>
          </a:prstGeom>
          <a:solidFill>
            <a:schemeClr val="bg1"/>
          </a:solidFill>
          <a:ln w="12700">
            <a:solidFill>
              <a:schemeClr val="tx1">
                <a:lumMod val="50000"/>
                <a:lumOff val="50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1" i="1" u="none" strike="noStrike" kern="1200" cap="none" spc="0" normalizeH="0" baseline="0" noProof="0">
              <a:ln>
                <a:noFill/>
              </a:ln>
              <a:solidFill>
                <a:schemeClr val="tx1"/>
              </a:solidFill>
              <a:effectLst/>
              <a:uLnTx/>
              <a:uFillTx/>
              <a:latin typeface="+mn-lt"/>
              <a:ea typeface="+mn-ea"/>
              <a:cs typeface="+mn-cs"/>
            </a:endParaRPr>
          </a:p>
        </p:txBody>
      </p:sp>
      <p:sp>
        <p:nvSpPr>
          <p:cNvPr id="34" name="îṩlîďe"/>
          <p:cNvSpPr/>
          <p:nvPr/>
        </p:nvSpPr>
        <p:spPr>
          <a:xfrm>
            <a:off x="3932238" y="2535238"/>
            <a:ext cx="427038" cy="425450"/>
          </a:xfrm>
          <a:custGeom>
            <a:avLst/>
            <a:gdLst>
              <a:gd name="connsiteX0" fmla="*/ 301001 w 602996"/>
              <a:gd name="connsiteY0" fmla="*/ 126938 h 602040"/>
              <a:gd name="connsiteX1" fmla="*/ 353669 w 602996"/>
              <a:gd name="connsiteY1" fmla="*/ 179510 h 602040"/>
              <a:gd name="connsiteX2" fmla="*/ 353669 w 602996"/>
              <a:gd name="connsiteY2" fmla="*/ 248944 h 602040"/>
              <a:gd name="connsiteX3" fmla="*/ 423230 w 602996"/>
              <a:gd name="connsiteY3" fmla="*/ 248944 h 602040"/>
              <a:gd name="connsiteX4" fmla="*/ 475898 w 602996"/>
              <a:gd name="connsiteY4" fmla="*/ 301516 h 602040"/>
              <a:gd name="connsiteX5" fmla="*/ 423230 w 602996"/>
              <a:gd name="connsiteY5" fmla="*/ 353096 h 602040"/>
              <a:gd name="connsiteX6" fmla="*/ 353669 w 602996"/>
              <a:gd name="connsiteY6" fmla="*/ 353096 h 602040"/>
              <a:gd name="connsiteX7" fmla="*/ 353669 w 602996"/>
              <a:gd name="connsiteY7" fmla="*/ 422530 h 602040"/>
              <a:gd name="connsiteX8" fmla="*/ 301001 w 602996"/>
              <a:gd name="connsiteY8" fmla="*/ 475102 h 602040"/>
              <a:gd name="connsiteX9" fmla="*/ 249327 w 602996"/>
              <a:gd name="connsiteY9" fmla="*/ 422530 h 602040"/>
              <a:gd name="connsiteX10" fmla="*/ 249327 w 602996"/>
              <a:gd name="connsiteY10" fmla="*/ 353096 h 602040"/>
              <a:gd name="connsiteX11" fmla="*/ 179765 w 602996"/>
              <a:gd name="connsiteY11" fmla="*/ 353096 h 602040"/>
              <a:gd name="connsiteX12" fmla="*/ 127097 w 602996"/>
              <a:gd name="connsiteY12" fmla="*/ 301516 h 602040"/>
              <a:gd name="connsiteX13" fmla="*/ 179765 w 602996"/>
              <a:gd name="connsiteY13" fmla="*/ 248944 h 602040"/>
              <a:gd name="connsiteX14" fmla="*/ 249327 w 602996"/>
              <a:gd name="connsiteY14" fmla="*/ 248944 h 602040"/>
              <a:gd name="connsiteX15" fmla="*/ 249327 w 602996"/>
              <a:gd name="connsiteY15" fmla="*/ 179510 h 602040"/>
              <a:gd name="connsiteX16" fmla="*/ 301001 w 602996"/>
              <a:gd name="connsiteY16" fmla="*/ 126938 h 602040"/>
              <a:gd name="connsiteX17" fmla="*/ 301995 w 602996"/>
              <a:gd name="connsiteY17" fmla="*/ 78355 h 602040"/>
              <a:gd name="connsiteX18" fmla="*/ 78479 w 602996"/>
              <a:gd name="connsiteY18" fmla="*/ 301516 h 602040"/>
              <a:gd name="connsiteX19" fmla="*/ 301995 w 602996"/>
              <a:gd name="connsiteY19" fmla="*/ 523686 h 602040"/>
              <a:gd name="connsiteX20" fmla="*/ 524517 w 602996"/>
              <a:gd name="connsiteY20" fmla="*/ 301516 h 602040"/>
              <a:gd name="connsiteX21" fmla="*/ 301995 w 602996"/>
              <a:gd name="connsiteY21" fmla="*/ 78355 h 602040"/>
              <a:gd name="connsiteX22" fmla="*/ 301995 w 602996"/>
              <a:gd name="connsiteY22" fmla="*/ 0 h 602040"/>
              <a:gd name="connsiteX23" fmla="*/ 602996 w 602996"/>
              <a:gd name="connsiteY23" fmla="*/ 301516 h 602040"/>
              <a:gd name="connsiteX24" fmla="*/ 301995 w 602996"/>
              <a:gd name="connsiteY24" fmla="*/ 602040 h 602040"/>
              <a:gd name="connsiteX25" fmla="*/ 0 w 602996"/>
              <a:gd name="connsiteY25" fmla="*/ 301516 h 602040"/>
              <a:gd name="connsiteX26" fmla="*/ 301995 w 602996"/>
              <a:gd name="connsiteY26" fmla="*/ 0 h 60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996" h="602040">
                <a:moveTo>
                  <a:pt x="301001" y="126938"/>
                </a:moveTo>
                <a:cubicBezTo>
                  <a:pt x="330813" y="126938"/>
                  <a:pt x="353669" y="150744"/>
                  <a:pt x="353669" y="179510"/>
                </a:cubicBezTo>
                <a:lnTo>
                  <a:pt x="353669" y="248944"/>
                </a:lnTo>
                <a:lnTo>
                  <a:pt x="423230" y="248944"/>
                </a:lnTo>
                <a:cubicBezTo>
                  <a:pt x="452049" y="248944"/>
                  <a:pt x="475898" y="271758"/>
                  <a:pt x="475898" y="301516"/>
                </a:cubicBezTo>
                <a:cubicBezTo>
                  <a:pt x="475898" y="330282"/>
                  <a:pt x="452049" y="353096"/>
                  <a:pt x="423230" y="353096"/>
                </a:cubicBezTo>
                <a:lnTo>
                  <a:pt x="353669" y="353096"/>
                </a:lnTo>
                <a:lnTo>
                  <a:pt x="353669" y="422530"/>
                </a:lnTo>
                <a:cubicBezTo>
                  <a:pt x="353669" y="451296"/>
                  <a:pt x="330813" y="475102"/>
                  <a:pt x="301001" y="475102"/>
                </a:cubicBezTo>
                <a:cubicBezTo>
                  <a:pt x="272183" y="475102"/>
                  <a:pt x="249327" y="451296"/>
                  <a:pt x="249327" y="422530"/>
                </a:cubicBezTo>
                <a:lnTo>
                  <a:pt x="249327" y="353096"/>
                </a:lnTo>
                <a:lnTo>
                  <a:pt x="179765" y="353096"/>
                </a:lnTo>
                <a:cubicBezTo>
                  <a:pt x="150947" y="353096"/>
                  <a:pt x="127097" y="330282"/>
                  <a:pt x="127097" y="301516"/>
                </a:cubicBezTo>
                <a:cubicBezTo>
                  <a:pt x="127097" y="271758"/>
                  <a:pt x="150947" y="248944"/>
                  <a:pt x="179765" y="248944"/>
                </a:cubicBezTo>
                <a:lnTo>
                  <a:pt x="249327" y="248944"/>
                </a:lnTo>
                <a:lnTo>
                  <a:pt x="249327" y="179510"/>
                </a:lnTo>
                <a:cubicBezTo>
                  <a:pt x="249327" y="150744"/>
                  <a:pt x="272183" y="126938"/>
                  <a:pt x="301001" y="126938"/>
                </a:cubicBezTo>
                <a:close/>
                <a:moveTo>
                  <a:pt x="301995" y="78355"/>
                </a:moveTo>
                <a:cubicBezTo>
                  <a:pt x="178813" y="78355"/>
                  <a:pt x="78479" y="178529"/>
                  <a:pt x="78479" y="301516"/>
                </a:cubicBezTo>
                <a:cubicBezTo>
                  <a:pt x="78479" y="423511"/>
                  <a:pt x="178813" y="523686"/>
                  <a:pt x="301995" y="523686"/>
                </a:cubicBezTo>
                <a:cubicBezTo>
                  <a:pt x="424184" y="523686"/>
                  <a:pt x="524517" y="423511"/>
                  <a:pt x="524517" y="301516"/>
                </a:cubicBezTo>
                <a:cubicBezTo>
                  <a:pt x="524517" y="178529"/>
                  <a:pt x="424184" y="78355"/>
                  <a:pt x="301995" y="78355"/>
                </a:cubicBezTo>
                <a:close/>
                <a:moveTo>
                  <a:pt x="301995" y="0"/>
                </a:moveTo>
                <a:cubicBezTo>
                  <a:pt x="467893" y="0"/>
                  <a:pt x="602996" y="134889"/>
                  <a:pt x="602996" y="301516"/>
                </a:cubicBezTo>
                <a:cubicBezTo>
                  <a:pt x="602996" y="467151"/>
                  <a:pt x="467893" y="602040"/>
                  <a:pt x="301995" y="602040"/>
                </a:cubicBezTo>
                <a:cubicBezTo>
                  <a:pt x="135103" y="602040"/>
                  <a:pt x="0" y="467151"/>
                  <a:pt x="0" y="301516"/>
                </a:cubicBezTo>
                <a:cubicBezTo>
                  <a:pt x="0" y="134889"/>
                  <a:pt x="135103" y="0"/>
                  <a:pt x="301995" y="0"/>
                </a:cubicBezTo>
                <a:close/>
              </a:path>
            </a:pathLst>
          </a:custGeom>
          <a:solidFill>
            <a:schemeClr val="tx1">
              <a:lumMod val="50000"/>
              <a:lumOff val="50000"/>
            </a:schemeClr>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1" i="1" u="none" strike="noStrike" kern="1200" cap="none" spc="0" normalizeH="0" baseline="0" noProof="0">
              <a:ln>
                <a:noFill/>
              </a:ln>
              <a:solidFill>
                <a:schemeClr val="tx1"/>
              </a:solidFill>
              <a:effectLst/>
              <a:uLnTx/>
              <a:uFillTx/>
              <a:latin typeface="+mn-lt"/>
              <a:ea typeface="+mn-ea"/>
              <a:cs typeface="+mn-cs"/>
            </a:endParaRPr>
          </a:p>
        </p:txBody>
      </p:sp>
      <p:cxnSp>
        <p:nvCxnSpPr>
          <p:cNvPr id="35" name="直接连接符 34"/>
          <p:cNvCxnSpPr/>
          <p:nvPr/>
        </p:nvCxnSpPr>
        <p:spPr>
          <a:xfrm>
            <a:off x="2951163" y="3048000"/>
            <a:ext cx="0" cy="229870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aphicFrame>
        <p:nvGraphicFramePr>
          <p:cNvPr id="39" name="图表 38"/>
          <p:cNvGraphicFramePr/>
          <p:nvPr/>
        </p:nvGraphicFramePr>
        <p:xfrm>
          <a:off x="6824660" y="2835680"/>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61460" name="文本框 4"/>
          <p:cNvSpPr/>
          <p:nvPr/>
        </p:nvSpPr>
        <p:spPr>
          <a:xfrm>
            <a:off x="8751888" y="6269038"/>
            <a:ext cx="3336925" cy="27622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r>
              <a:rPr lang="zh-CN" altLang="en-US" sz="1200" b="1" dirty="0">
                <a:solidFill>
                  <a:srgbClr val="000000"/>
                </a:solidFill>
                <a:latin typeface="Arial" panose="020B0604020202020204" pitchFamily="34" charset="0"/>
                <a:ea typeface="宋体" panose="02010600030101010101" pitchFamily="2" charset="-122"/>
                <a:sym typeface="微软雅黑" panose="020B0503020204020204" pitchFamily="34" charset="-122"/>
              </a:rPr>
              <a:t>注：资料综合自最新的评级报告和</a:t>
            </a:r>
            <a:r>
              <a:rPr lang="en-US" altLang="zh-CN" sz="1200" b="1" dirty="0">
                <a:solidFill>
                  <a:srgbClr val="000000"/>
                </a:solidFill>
                <a:latin typeface="Arial" panose="020B0604020202020204" pitchFamily="34" charset="0"/>
                <a:ea typeface="宋体" panose="02010600030101010101" pitchFamily="2" charset="-122"/>
                <a:sym typeface="微软雅黑" panose="020B0503020204020204" pitchFamily="34" charset="-122"/>
              </a:rPr>
              <a:t>WIND</a:t>
            </a:r>
            <a:r>
              <a:rPr lang="zh-CN" altLang="en-US" sz="1200" b="1" dirty="0">
                <a:solidFill>
                  <a:srgbClr val="000000"/>
                </a:solidFill>
                <a:latin typeface="Arial" panose="020B0604020202020204" pitchFamily="34" charset="0"/>
                <a:ea typeface="宋体" panose="02010600030101010101" pitchFamily="2" charset="-122"/>
                <a:sym typeface="微软雅黑" panose="020B0503020204020204" pitchFamily="34" charset="-122"/>
              </a:rPr>
              <a:t>数据</a:t>
            </a:r>
          </a:p>
        </p:txBody>
      </p:sp>
      <p:sp>
        <p:nvSpPr>
          <p:cNvPr id="26" name="標題 4">
            <a:extLst>
              <a:ext uri="{FF2B5EF4-FFF2-40B4-BE49-F238E27FC236}">
                <a16:creationId xmlns:a16="http://schemas.microsoft.com/office/drawing/2014/main" id="{5A011463-F892-466C-825E-C6D725530BD9}"/>
              </a:ext>
            </a:extLst>
          </p:cNvPr>
          <p:cNvSpPr>
            <a:spLocks noChangeArrowheads="1"/>
          </p:cNvSpPr>
          <p:nvPr/>
        </p:nvSpPr>
        <p:spPr bwMode="auto">
          <a:xfrm>
            <a:off x="666750" y="119061"/>
            <a:ext cx="8730638" cy="743986"/>
          </a:xfrm>
          <a:prstGeom prst="rect">
            <a:avLst/>
          </a:prstGeom>
          <a:noFill/>
          <a:ln>
            <a:noFill/>
          </a:ln>
        </p:spPr>
        <p:txBody>
          <a:bodyPr wrap="square">
            <a:spAutoFit/>
          </a:bodyPr>
          <a:lstStyle/>
          <a:p>
            <a:pPr lvl="0" eaLnBrk="1" hangingPunct="1">
              <a:lnSpc>
                <a:spcPct val="150000"/>
              </a:lnSpc>
              <a:defRPr/>
            </a:pPr>
            <a:r>
              <a:rPr kumimoji="0" lang="en-US" altLang="zh-CN" sz="3200" b="1" i="0" u="none" strike="noStrike" kern="1200" cap="none" spc="0" normalizeH="0" baseline="0" noProof="0" dirty="0">
                <a:ln>
                  <a:noFill/>
                </a:ln>
                <a:solidFill>
                  <a:srgbClr val="000000"/>
                </a:solidFill>
                <a:effectLst/>
                <a:uLnTx/>
                <a:uFillTx/>
                <a:latin typeface="+mn-ea"/>
                <a:ea typeface="+mn-ea"/>
                <a:cs typeface="+mn-cs"/>
              </a:rPr>
              <a:t>2.2 </a:t>
            </a:r>
            <a:r>
              <a:rPr lang="zh-CN" altLang="en-US" sz="3200" b="1" dirty="0">
                <a:solidFill>
                  <a:srgbClr val="000000"/>
                </a:solidFill>
                <a:latin typeface="+mn-ea"/>
                <a:ea typeface="+mn-ea"/>
              </a:rPr>
              <a:t>长沙市城市建设投资开发集团有限公司（续）</a:t>
            </a:r>
            <a:endParaRPr kumimoji="0" lang="zh-CN" altLang="en-US" sz="3200" b="1" i="0" u="none" strike="noStrike" kern="1200" cap="none" spc="0" normalizeH="0" baseline="0" noProof="0" dirty="0">
              <a:ln>
                <a:noFill/>
              </a:ln>
              <a:solidFill>
                <a:srgbClr val="000000"/>
              </a:solidFill>
              <a:effectLst/>
              <a:uLnTx/>
              <a:uFillTx/>
              <a:latin typeface="+mn-ea"/>
              <a:ea typeface="+mn-ea"/>
              <a:cs typeface="+mn-cs"/>
            </a:endParaRPr>
          </a:p>
        </p:txBody>
      </p:sp>
    </p:spTree>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6" name="组合 1"/>
          <p:cNvGrpSpPr/>
          <p:nvPr/>
        </p:nvGrpSpPr>
        <p:grpSpPr>
          <a:xfrm>
            <a:off x="0" y="214313"/>
            <a:ext cx="577850" cy="658812"/>
            <a:chOff x="0" y="0"/>
            <a:chExt cx="577847" cy="659137"/>
          </a:xfrm>
        </p:grpSpPr>
        <p:sp>
          <p:nvSpPr>
            <p:cNvPr id="62481" name="矩形 3"/>
            <p:cNvSpPr/>
            <p:nvPr/>
          </p:nvSpPr>
          <p:spPr>
            <a:xfrm>
              <a:off x="0" y="0"/>
              <a:ext cx="495297" cy="659137"/>
            </a:xfrm>
            <a:prstGeom prst="rect">
              <a:avLst/>
            </a:prstGeom>
            <a:solidFill>
              <a:srgbClr val="C0000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62482" name="矩形 4"/>
            <p:cNvSpPr/>
            <p:nvPr/>
          </p:nvSpPr>
          <p:spPr>
            <a:xfrm>
              <a:off x="527047" y="0"/>
              <a:ext cx="50800" cy="659137"/>
            </a:xfrm>
            <a:prstGeom prst="rect">
              <a:avLst/>
            </a:prstGeom>
            <a:solidFill>
              <a:srgbClr val="80808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grpSp>
      <p:sp>
        <p:nvSpPr>
          <p:cNvPr id="2" name="文本框 13"/>
          <p:cNvSpPr>
            <a:spLocks noChangeArrowheads="1"/>
          </p:cNvSpPr>
          <p:nvPr/>
        </p:nvSpPr>
        <p:spPr bwMode="auto">
          <a:xfrm>
            <a:off x="771526" y="1671629"/>
            <a:ext cx="4651375" cy="2655888"/>
          </a:xfrm>
          <a:prstGeom prst="rect">
            <a:avLst/>
          </a:prstGeom>
          <a:noFill/>
          <a:ln>
            <a:noFill/>
          </a:ln>
        </p:spPr>
        <p:txBody>
          <a:bodyPr>
            <a:spAutoFit/>
          </a:bodyPr>
          <a:lstStyle>
            <a:lvl1pPr marL="285750" indent="-285750">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285750" marR="0" lvl="0" indent="-285750" algn="just" defTabSz="914400" rtl="0" eaLnBrk="1" fontAlgn="base" latinLnBrk="0" hangingPunct="1">
              <a:lnSpc>
                <a:spcPct val="120000"/>
              </a:lnSpc>
              <a:spcBef>
                <a:spcPct val="0"/>
              </a:spcBef>
              <a:spcAft>
                <a:spcPct val="0"/>
              </a:spcAft>
              <a:buClrTx/>
              <a:buSzTx/>
              <a:buFont typeface="Wingdings" panose="05000000000000000000" pitchFamily="2" charset="2"/>
              <a:buChar char="Ø"/>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主体评级</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AA+</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，实际控制人湖南省国资委</a:t>
            </a:r>
            <a:endPar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285750" marR="0" lvl="0" indent="-285750" algn="just" defTabSz="914400" rtl="0" eaLnBrk="1" fontAlgn="base" latinLnBrk="0" hangingPunct="1">
              <a:lnSpc>
                <a:spcPct val="120000"/>
              </a:lnSpc>
              <a:spcBef>
                <a:spcPct val="0"/>
              </a:spcBef>
              <a:spcAft>
                <a:spcPct val="0"/>
              </a:spcAft>
              <a:buClrTx/>
              <a:buSzTx/>
              <a:buFont typeface="Wingdings" panose="05000000000000000000" pitchFamily="2" charset="2"/>
              <a:buChar char="Ø"/>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公司作为湖南省国资委的出资代表，参股、控股了湖南省主要地方电力项目，是湖南省电力投资的重要参与者。</a:t>
            </a:r>
            <a:endPar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285750" marR="0" lvl="0" indent="-285750" algn="just" defTabSz="914400" rtl="0" eaLnBrk="1" fontAlgn="base" latinLnBrk="0" hangingPunct="1">
              <a:lnSpc>
                <a:spcPct val="120000"/>
              </a:lnSpc>
              <a:spcBef>
                <a:spcPct val="0"/>
              </a:spcBef>
              <a:spcAft>
                <a:spcPct val="0"/>
              </a:spcAft>
              <a:buClrTx/>
              <a:buSzTx/>
              <a:buFont typeface="Wingdings" panose="05000000000000000000" pitchFamily="2" charset="2"/>
              <a:buChar char="Ø"/>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公司目前已被确认为“气化湖南工程”投资经营 主体，未来有望形成新的收入及利润增长点</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2019</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年实现天然气收入</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1.3</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亿元，部分项目运营期限未超过三年。</a:t>
            </a:r>
            <a:endPar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285750" marR="0" lvl="0" indent="-285750" algn="just" defTabSz="914400" rtl="0" eaLnBrk="1" fontAlgn="base" latinLnBrk="0" hangingPunct="1">
              <a:lnSpc>
                <a:spcPct val="120000"/>
              </a:lnSpc>
              <a:spcBef>
                <a:spcPct val="0"/>
              </a:spcBef>
              <a:spcAft>
                <a:spcPct val="0"/>
              </a:spcAft>
              <a:buClrTx/>
              <a:buSzTx/>
              <a:buFont typeface="Wingdings" panose="05000000000000000000" pitchFamily="2" charset="2"/>
              <a:buChar char="Ø"/>
              <a:defRPr/>
            </a:pP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2019</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年公司实现总营业收入</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55.56</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亿元，同比增长</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28.7%</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；实现毛利率</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50.57%</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endPar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just" defTabSz="914400" rtl="0" eaLnBrk="1" fontAlgn="base" latinLnBrk="0" hangingPunct="1">
              <a:lnSpc>
                <a:spcPct val="12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62469" name="灯片编号占位符 1"/>
          <p:cNvSpPr>
            <a:spLocks noGrp="1"/>
          </p:cNvSpPr>
          <p:nvPr/>
        </p:nvSpPr>
        <p:spPr>
          <a:xfrm>
            <a:off x="11449050" y="6499225"/>
            <a:ext cx="639763" cy="365125"/>
          </a:xfrm>
          <a:prstGeom prst="rect">
            <a:avLst/>
          </a:prstGeom>
          <a:noFill/>
          <a:ln w="9525">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r" defTabSz="914400" eaLnBrk="1" hangingPunct="1">
              <a:spcBef>
                <a:spcPct val="0"/>
              </a:spcBef>
              <a:buFontTx/>
              <a:buNone/>
            </a:pPr>
            <a:fld id="{9A0DB2DC-4C9A-4742-B13C-FB6460FD3503}" type="slidenum">
              <a:rPr lang="zh-CN" altLang="zh-CN" sz="1400" b="1" dirty="0">
                <a:solidFill>
                  <a:srgbClr val="FFFFFF"/>
                </a:solidFill>
                <a:latin typeface="仿宋" panose="02010609060101010101" pitchFamily="49" charset="-122"/>
                <a:ea typeface="仿宋" panose="02010609060101010101" pitchFamily="49" charset="-122"/>
              </a:rPr>
              <a:t>53</a:t>
            </a:fld>
            <a:endParaRPr lang="zh-CN" altLang="zh-CN" sz="1400" b="1" dirty="0">
              <a:solidFill>
                <a:srgbClr val="FFFFFF"/>
              </a:solidFill>
              <a:latin typeface="仿宋" panose="02010609060101010101" pitchFamily="49" charset="-122"/>
              <a:ea typeface="仿宋" panose="02010609060101010101" pitchFamily="49" charset="-122"/>
            </a:endParaRPr>
          </a:p>
        </p:txBody>
      </p:sp>
      <p:pic>
        <p:nvPicPr>
          <p:cNvPr id="62470" name="图形 43" descr="教师"/>
          <p:cNvPicPr>
            <a:picLocks noChangeAspect="1"/>
          </p:cNvPicPr>
          <p:nvPr/>
        </p:nvPicPr>
        <p:blipFill>
          <a:blip r:embed="rId2"/>
          <a:stretch>
            <a:fillRect/>
          </a:stretch>
        </p:blipFill>
        <p:spPr>
          <a:xfrm>
            <a:off x="611188" y="984242"/>
            <a:ext cx="820738" cy="820737"/>
          </a:xfrm>
          <a:prstGeom prst="rect">
            <a:avLst/>
          </a:prstGeom>
          <a:noFill/>
          <a:ln w="9525">
            <a:noFill/>
          </a:ln>
        </p:spPr>
      </p:pic>
      <p:pic>
        <p:nvPicPr>
          <p:cNvPr id="62471" name="图形 43" descr="教师"/>
          <p:cNvPicPr>
            <a:picLocks noChangeAspect="1"/>
          </p:cNvPicPr>
          <p:nvPr/>
        </p:nvPicPr>
        <p:blipFill>
          <a:blip r:embed="rId2"/>
          <a:stretch>
            <a:fillRect/>
          </a:stretch>
        </p:blipFill>
        <p:spPr>
          <a:xfrm>
            <a:off x="468313" y="4589463"/>
            <a:ext cx="820737" cy="819150"/>
          </a:xfrm>
          <a:prstGeom prst="rect">
            <a:avLst/>
          </a:prstGeom>
          <a:noFill/>
          <a:ln w="9525">
            <a:noFill/>
          </a:ln>
        </p:spPr>
      </p:pic>
      <p:sp>
        <p:nvSpPr>
          <p:cNvPr id="62472" name="文本框 10"/>
          <p:cNvSpPr/>
          <p:nvPr/>
        </p:nvSpPr>
        <p:spPr>
          <a:xfrm>
            <a:off x="1431926" y="1209667"/>
            <a:ext cx="3990975" cy="368300"/>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r>
              <a:rPr lang="zh-CN" altLang="en-US" sz="1800" b="1" dirty="0">
                <a:solidFill>
                  <a:srgbClr val="C00000"/>
                </a:solidFill>
                <a:latin typeface="微软雅黑" panose="020B0503020204020204" pitchFamily="34" charset="-122"/>
                <a:sym typeface="微软雅黑" panose="020B0503020204020204" pitchFamily="34" charset="-122"/>
              </a:rPr>
              <a:t>公司基本情况</a:t>
            </a:r>
            <a:endParaRPr lang="zh-CN" altLang="en-US" sz="1800" dirty="0">
              <a:latin typeface="Arial" panose="020B0604020202020204" pitchFamily="34" charset="0"/>
              <a:ea typeface="宋体" panose="02010600030101010101" pitchFamily="2" charset="-122"/>
            </a:endParaRPr>
          </a:p>
        </p:txBody>
      </p:sp>
      <p:sp>
        <p:nvSpPr>
          <p:cNvPr id="62473" name="文本框 11"/>
          <p:cNvSpPr/>
          <p:nvPr/>
        </p:nvSpPr>
        <p:spPr>
          <a:xfrm>
            <a:off x="1373188" y="4681538"/>
            <a:ext cx="5756275" cy="369887"/>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r>
              <a:rPr lang="zh-CN" altLang="en-US" sz="1800" b="1" dirty="0">
                <a:solidFill>
                  <a:srgbClr val="C00000"/>
                </a:solidFill>
                <a:latin typeface="微软雅黑" panose="020B0503020204020204" pitchFamily="34" charset="-122"/>
              </a:rPr>
              <a:t>适合发行公募</a:t>
            </a:r>
            <a:r>
              <a:rPr lang="en-US" altLang="zh-CN" sz="1800" b="1" dirty="0">
                <a:solidFill>
                  <a:srgbClr val="C00000"/>
                </a:solidFill>
                <a:latin typeface="微软雅黑" panose="020B0503020204020204" pitchFamily="34" charset="-122"/>
                <a:ea typeface="宋体" panose="02010600030101010101" pitchFamily="2" charset="-122"/>
              </a:rPr>
              <a:t>REITS</a:t>
            </a:r>
            <a:r>
              <a:rPr lang="zh-CN" altLang="en-US" sz="1800" b="1" dirty="0">
                <a:solidFill>
                  <a:srgbClr val="C00000"/>
                </a:solidFill>
                <a:latin typeface="微软雅黑" panose="020B0503020204020204" pitchFamily="34" charset="-122"/>
              </a:rPr>
              <a:t>的资产</a:t>
            </a:r>
            <a:endParaRPr lang="zh-CN" altLang="en-US" sz="1800" dirty="0">
              <a:latin typeface="Arial" panose="020B0604020202020204" pitchFamily="34" charset="0"/>
              <a:ea typeface="宋体" panose="02010600030101010101" pitchFamily="2" charset="-122"/>
            </a:endParaRPr>
          </a:p>
        </p:txBody>
      </p:sp>
      <p:sp>
        <p:nvSpPr>
          <p:cNvPr id="62474" name="文本框 12"/>
          <p:cNvSpPr/>
          <p:nvPr/>
        </p:nvSpPr>
        <p:spPr>
          <a:xfrm>
            <a:off x="1462088" y="5173663"/>
            <a:ext cx="4872037" cy="874712"/>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lnSpc>
                <a:spcPct val="150000"/>
              </a:lnSpc>
              <a:spcBef>
                <a:spcPct val="0"/>
              </a:spcBef>
              <a:buFontTx/>
              <a:buNone/>
            </a:pPr>
            <a:r>
              <a:rPr lang="zh-CN" altLang="en-US" sz="1800" b="1" dirty="0">
                <a:solidFill>
                  <a:srgbClr val="000000"/>
                </a:solidFill>
                <a:latin typeface="微软雅黑" panose="020B0503020204020204" pitchFamily="34" charset="-122"/>
                <a:sym typeface="微软雅黑" panose="020B0503020204020204" pitchFamily="34" charset="-122"/>
              </a:rPr>
              <a:t>电力</a:t>
            </a:r>
            <a:endParaRPr lang="en-US" altLang="zh-CN" sz="1800" b="1" dirty="0">
              <a:solidFill>
                <a:srgbClr val="000000"/>
              </a:solidFill>
              <a:latin typeface="微软雅黑" panose="020B0503020204020204" pitchFamily="34" charset="-122"/>
              <a:sym typeface="微软雅黑" panose="020B0503020204020204" pitchFamily="34" charset="-122"/>
            </a:endParaRPr>
          </a:p>
          <a:p>
            <a:pPr marL="0" lvl="0" indent="0" defTabSz="914400" eaLnBrk="1" hangingPunct="1">
              <a:lnSpc>
                <a:spcPct val="150000"/>
              </a:lnSpc>
              <a:spcBef>
                <a:spcPct val="0"/>
              </a:spcBef>
              <a:buFontTx/>
              <a:buNone/>
            </a:pPr>
            <a:r>
              <a:rPr lang="zh-CN" altLang="en-US" sz="1800" b="1" dirty="0">
                <a:solidFill>
                  <a:srgbClr val="000000"/>
                </a:solidFill>
                <a:latin typeface="微软雅黑" panose="020B0503020204020204" pitchFamily="34" charset="-122"/>
                <a:sym typeface="微软雅黑" panose="020B0503020204020204" pitchFamily="34" charset="-122"/>
              </a:rPr>
              <a:t>天然气</a:t>
            </a:r>
            <a:endParaRPr lang="en-US" altLang="zh-CN" sz="1800" b="1" dirty="0">
              <a:solidFill>
                <a:srgbClr val="000000"/>
              </a:solidFill>
              <a:latin typeface="微软雅黑" panose="020B0503020204020204" pitchFamily="34" charset="-122"/>
              <a:sym typeface="微软雅黑" panose="020B0503020204020204" pitchFamily="34" charset="-122"/>
            </a:endParaRPr>
          </a:p>
        </p:txBody>
      </p:sp>
      <p:sp>
        <p:nvSpPr>
          <p:cNvPr id="36876" name="標題 4"/>
          <p:cNvSpPr/>
          <p:nvPr/>
        </p:nvSpPr>
        <p:spPr>
          <a:xfrm>
            <a:off x="611188" y="76200"/>
            <a:ext cx="8389938" cy="744538"/>
          </a:xfrm>
          <a:prstGeom prst="rect">
            <a:avLst/>
          </a:prstGeom>
          <a:noFill/>
          <a:ln w="9525">
            <a:noFill/>
          </a:ln>
        </p:spPr>
        <p:txBody>
          <a:bodyPr>
            <a:spAutoFit/>
          </a:bodyPr>
          <a:lstStyle/>
          <a:p>
            <a:pPr lvl="0" eaLnBrk="1" hangingPunct="1">
              <a:lnSpc>
                <a:spcPct val="150000"/>
              </a:lnSpc>
              <a:defRPr/>
            </a:pPr>
            <a:r>
              <a:rPr kumimoji="0" lang="en-US" altLang="zh-CN" sz="3200" b="1"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2.3</a:t>
            </a:r>
            <a:r>
              <a:rPr lang="zh-CN" altLang="en-US" sz="3200" b="1" noProof="1">
                <a:solidFill>
                  <a:srgbClr val="000000"/>
                </a:solidFill>
                <a:latin typeface="微软雅黑" panose="020B0503020204020204" pitchFamily="34" charset="-122"/>
                <a:ea typeface="微软雅黑" panose="020B0503020204020204" pitchFamily="34" charset="-122"/>
                <a:sym typeface="Arial" panose="020B0604020202020204" pitchFamily="34" charset="0"/>
              </a:rPr>
              <a:t>湖南湘投控股集团有限公司</a:t>
            </a:r>
            <a:endParaRPr kumimoji="0" lang="zh-CN" altLang="en-US" sz="3200" b="1"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pic>
        <p:nvPicPr>
          <p:cNvPr id="62476" name="图片 3"/>
          <p:cNvPicPr>
            <a:picLocks noChangeAspect="1"/>
          </p:cNvPicPr>
          <p:nvPr/>
        </p:nvPicPr>
        <p:blipFill>
          <a:blip r:embed="rId3"/>
          <a:stretch>
            <a:fillRect/>
          </a:stretch>
        </p:blipFill>
        <p:spPr>
          <a:xfrm>
            <a:off x="5715000" y="1477963"/>
            <a:ext cx="5899150" cy="1549400"/>
          </a:xfrm>
          <a:prstGeom prst="rect">
            <a:avLst/>
          </a:prstGeom>
          <a:noFill/>
          <a:ln w="9525">
            <a:noFill/>
          </a:ln>
        </p:spPr>
      </p:pic>
      <p:sp>
        <p:nvSpPr>
          <p:cNvPr id="62477" name="文本框 13"/>
          <p:cNvSpPr/>
          <p:nvPr/>
        </p:nvSpPr>
        <p:spPr>
          <a:xfrm>
            <a:off x="6472238" y="1084263"/>
            <a:ext cx="4651375" cy="330200"/>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just" defTabSz="914400" eaLnBrk="1" hangingPunct="1">
              <a:lnSpc>
                <a:spcPct val="120000"/>
              </a:lnSpc>
              <a:spcBef>
                <a:spcPct val="0"/>
              </a:spcBef>
              <a:buFontTx/>
              <a:buNone/>
            </a:pPr>
            <a:r>
              <a:rPr lang="zh-CN" altLang="en-US" sz="1400" dirty="0">
                <a:solidFill>
                  <a:srgbClr val="000000"/>
                </a:solidFill>
                <a:latin typeface="微软雅黑" panose="020B0503020204020204" pitchFamily="34" charset="-122"/>
                <a:sym typeface="微软雅黑" panose="020B0503020204020204" pitchFamily="34" charset="-122"/>
              </a:rPr>
              <a:t>公司</a:t>
            </a:r>
            <a:r>
              <a:rPr lang="en-US" altLang="zh-CN" sz="1400" dirty="0">
                <a:solidFill>
                  <a:srgbClr val="000000"/>
                </a:solidFill>
                <a:latin typeface="微软雅黑" panose="020B0503020204020204" pitchFamily="34" charset="-122"/>
                <a:sym typeface="微软雅黑" panose="020B0503020204020204" pitchFamily="34" charset="-122"/>
              </a:rPr>
              <a:t>2019</a:t>
            </a:r>
            <a:r>
              <a:rPr lang="zh-CN" altLang="en-US" sz="1400" dirty="0">
                <a:solidFill>
                  <a:srgbClr val="000000"/>
                </a:solidFill>
                <a:latin typeface="微软雅黑" panose="020B0503020204020204" pitchFamily="34" charset="-122"/>
                <a:sym typeface="微软雅黑" panose="020B0503020204020204" pitchFamily="34" charset="-122"/>
              </a:rPr>
              <a:t>年主营业务收入、成本及毛利率（亿元）</a:t>
            </a:r>
            <a:endParaRPr lang="en-US" altLang="zh-CN" sz="1400" dirty="0">
              <a:solidFill>
                <a:srgbClr val="000000"/>
              </a:solidFill>
              <a:latin typeface="微软雅黑" panose="020B0503020204020204" pitchFamily="34" charset="-122"/>
              <a:sym typeface="微软雅黑" panose="020B0503020204020204" pitchFamily="34" charset="-122"/>
            </a:endParaRPr>
          </a:p>
        </p:txBody>
      </p:sp>
      <p:sp>
        <p:nvSpPr>
          <p:cNvPr id="62478" name="文本框 13"/>
          <p:cNvSpPr/>
          <p:nvPr/>
        </p:nvSpPr>
        <p:spPr>
          <a:xfrm>
            <a:off x="6372225" y="3170238"/>
            <a:ext cx="4852988" cy="328612"/>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just" defTabSz="914400" eaLnBrk="1" hangingPunct="1">
              <a:lnSpc>
                <a:spcPct val="120000"/>
              </a:lnSpc>
              <a:spcBef>
                <a:spcPct val="0"/>
              </a:spcBef>
              <a:buFontTx/>
              <a:buNone/>
            </a:pPr>
            <a:r>
              <a:rPr lang="zh-CN" altLang="en-US" sz="1400" dirty="0">
                <a:solidFill>
                  <a:srgbClr val="000000"/>
                </a:solidFill>
                <a:latin typeface="微软雅黑" panose="020B0503020204020204" pitchFamily="34" charset="-122"/>
                <a:sym typeface="微软雅黑" panose="020B0503020204020204" pitchFamily="34" charset="-122"/>
              </a:rPr>
              <a:t>公司</a:t>
            </a:r>
            <a:r>
              <a:rPr lang="en-US" altLang="zh-CN" sz="1400" dirty="0">
                <a:solidFill>
                  <a:srgbClr val="000000"/>
                </a:solidFill>
                <a:latin typeface="微软雅黑" panose="020B0503020204020204" pitchFamily="34" charset="-122"/>
                <a:sym typeface="微软雅黑" panose="020B0503020204020204" pitchFamily="34" charset="-122"/>
              </a:rPr>
              <a:t>2019</a:t>
            </a:r>
            <a:r>
              <a:rPr lang="zh-CN" altLang="en-US" sz="1400" dirty="0">
                <a:solidFill>
                  <a:srgbClr val="000000"/>
                </a:solidFill>
                <a:latin typeface="微软雅黑" panose="020B0503020204020204" pitchFamily="34" charset="-122"/>
                <a:sym typeface="微软雅黑" panose="020B0503020204020204" pitchFamily="34" charset="-122"/>
              </a:rPr>
              <a:t>年各项主营业务收入、成本及毛利率（亿元，</a:t>
            </a:r>
            <a:r>
              <a:rPr lang="en-US" altLang="zh-CN" sz="1400" dirty="0">
                <a:solidFill>
                  <a:srgbClr val="000000"/>
                </a:solidFill>
                <a:latin typeface="微软雅黑" panose="020B0503020204020204" pitchFamily="34" charset="-122"/>
                <a:sym typeface="微软雅黑" panose="020B0503020204020204" pitchFamily="34" charset="-122"/>
              </a:rPr>
              <a:t>%</a:t>
            </a:r>
            <a:r>
              <a:rPr lang="zh-CN" altLang="en-US" sz="1400" dirty="0">
                <a:solidFill>
                  <a:srgbClr val="000000"/>
                </a:solidFill>
                <a:latin typeface="微软雅黑" panose="020B0503020204020204" pitchFamily="34" charset="-122"/>
                <a:sym typeface="微软雅黑" panose="020B0503020204020204" pitchFamily="34" charset="-122"/>
              </a:rPr>
              <a:t>）</a:t>
            </a:r>
            <a:endParaRPr lang="en-US" altLang="zh-CN" sz="1400" dirty="0">
              <a:solidFill>
                <a:srgbClr val="000000"/>
              </a:solidFill>
              <a:latin typeface="微软雅黑" panose="020B0503020204020204" pitchFamily="34" charset="-122"/>
              <a:sym typeface="微软雅黑" panose="020B0503020204020204" pitchFamily="34" charset="-122"/>
            </a:endParaRPr>
          </a:p>
        </p:txBody>
      </p:sp>
      <p:sp>
        <p:nvSpPr>
          <p:cNvPr id="62479" name="文本框 4"/>
          <p:cNvSpPr/>
          <p:nvPr/>
        </p:nvSpPr>
        <p:spPr>
          <a:xfrm>
            <a:off x="8283575" y="6543675"/>
            <a:ext cx="3336925" cy="27622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r>
              <a:rPr lang="zh-CN" altLang="en-US" sz="1200" b="1" dirty="0">
                <a:solidFill>
                  <a:schemeClr val="bg1"/>
                </a:solidFill>
                <a:latin typeface="Arial" panose="020B0604020202020204" pitchFamily="34" charset="0"/>
                <a:ea typeface="宋体" panose="02010600030101010101" pitchFamily="2" charset="-122"/>
                <a:sym typeface="微软雅黑" panose="020B0503020204020204" pitchFamily="34" charset="-122"/>
              </a:rPr>
              <a:t>注：资料综合自最新的评级报告和</a:t>
            </a:r>
            <a:r>
              <a:rPr lang="en-US" altLang="zh-CN" sz="1200" b="1" dirty="0">
                <a:solidFill>
                  <a:schemeClr val="bg1"/>
                </a:solidFill>
                <a:latin typeface="Arial" panose="020B0604020202020204" pitchFamily="34" charset="0"/>
                <a:ea typeface="宋体" panose="02010600030101010101" pitchFamily="2" charset="-122"/>
                <a:sym typeface="微软雅黑" panose="020B0503020204020204" pitchFamily="34" charset="-122"/>
              </a:rPr>
              <a:t>WIND</a:t>
            </a:r>
            <a:r>
              <a:rPr lang="zh-CN" altLang="en-US" sz="1200" b="1" dirty="0">
                <a:solidFill>
                  <a:schemeClr val="bg1"/>
                </a:solidFill>
                <a:latin typeface="Arial" panose="020B0604020202020204" pitchFamily="34" charset="0"/>
                <a:ea typeface="宋体" panose="02010600030101010101" pitchFamily="2" charset="-122"/>
                <a:sym typeface="微软雅黑" panose="020B0503020204020204" pitchFamily="34" charset="-122"/>
              </a:rPr>
              <a:t>数据</a:t>
            </a:r>
          </a:p>
        </p:txBody>
      </p:sp>
      <p:graphicFrame>
        <p:nvGraphicFramePr>
          <p:cNvPr id="19" name="图表 18"/>
          <p:cNvGraphicFramePr/>
          <p:nvPr/>
        </p:nvGraphicFramePr>
        <p:xfrm>
          <a:off x="5715000" y="3382962"/>
          <a:ext cx="5895975" cy="311626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矩形 2"/>
          <p:cNvSpPr/>
          <p:nvPr/>
        </p:nvSpPr>
        <p:spPr>
          <a:xfrm>
            <a:off x="8005763" y="2632075"/>
            <a:ext cx="3956050" cy="2632075"/>
          </a:xfrm>
          <a:prstGeom prst="rect">
            <a:avLst/>
          </a:prstGeom>
          <a:solidFill>
            <a:srgbClr val="F2F2F2"/>
          </a:solidFill>
          <a:ln w="9525">
            <a:noFill/>
          </a:ln>
        </p:spPr>
        <p:txBody>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endParaRPr lang="zh-CN" altLang="zh-CN" sz="1800" b="1" i="1" dirty="0">
              <a:latin typeface="Arial" panose="020B0604020202020204" pitchFamily="34" charset="0"/>
              <a:ea typeface="宋体" panose="02010600030101010101" pitchFamily="2" charset="-122"/>
            </a:endParaRPr>
          </a:p>
        </p:txBody>
      </p:sp>
      <p:grpSp>
        <p:nvGrpSpPr>
          <p:cNvPr id="63491" name="组合 1"/>
          <p:cNvGrpSpPr/>
          <p:nvPr/>
        </p:nvGrpSpPr>
        <p:grpSpPr>
          <a:xfrm>
            <a:off x="0" y="214313"/>
            <a:ext cx="577850" cy="658812"/>
            <a:chOff x="0" y="0"/>
            <a:chExt cx="577847" cy="659137"/>
          </a:xfrm>
        </p:grpSpPr>
        <p:sp>
          <p:nvSpPr>
            <p:cNvPr id="63502" name="矩形 3"/>
            <p:cNvSpPr/>
            <p:nvPr/>
          </p:nvSpPr>
          <p:spPr>
            <a:xfrm>
              <a:off x="0" y="0"/>
              <a:ext cx="495297" cy="659137"/>
            </a:xfrm>
            <a:prstGeom prst="rect">
              <a:avLst/>
            </a:prstGeom>
            <a:solidFill>
              <a:srgbClr val="C0000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63503" name="矩形 4"/>
            <p:cNvSpPr/>
            <p:nvPr/>
          </p:nvSpPr>
          <p:spPr>
            <a:xfrm>
              <a:off x="527047" y="0"/>
              <a:ext cx="50800" cy="659137"/>
            </a:xfrm>
            <a:prstGeom prst="rect">
              <a:avLst/>
            </a:prstGeom>
            <a:solidFill>
              <a:srgbClr val="80808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grpSp>
      <p:sp>
        <p:nvSpPr>
          <p:cNvPr id="63493" name="灯片编号占位符 1"/>
          <p:cNvSpPr>
            <a:spLocks noGrp="1"/>
          </p:cNvSpPr>
          <p:nvPr/>
        </p:nvSpPr>
        <p:spPr>
          <a:xfrm>
            <a:off x="11449050" y="6499225"/>
            <a:ext cx="639763" cy="365125"/>
          </a:xfrm>
          <a:prstGeom prst="rect">
            <a:avLst/>
          </a:prstGeom>
          <a:noFill/>
          <a:ln w="9525">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r" defTabSz="914400" eaLnBrk="1" hangingPunct="1">
              <a:spcBef>
                <a:spcPct val="0"/>
              </a:spcBef>
              <a:buFontTx/>
              <a:buNone/>
            </a:pPr>
            <a:fld id="{9A0DB2DC-4C9A-4742-B13C-FB6460FD3503}" type="slidenum">
              <a:rPr lang="zh-CN" altLang="zh-CN" sz="1400" b="1" dirty="0">
                <a:solidFill>
                  <a:srgbClr val="FFFFFF"/>
                </a:solidFill>
                <a:latin typeface="仿宋" panose="02010609060101010101" pitchFamily="49" charset="-122"/>
                <a:ea typeface="仿宋" panose="02010609060101010101" pitchFamily="49" charset="-122"/>
              </a:rPr>
              <a:t>54</a:t>
            </a:fld>
            <a:endParaRPr lang="zh-CN" altLang="zh-CN" sz="1400" b="1" dirty="0">
              <a:solidFill>
                <a:srgbClr val="FFFFFF"/>
              </a:solidFill>
              <a:latin typeface="仿宋" panose="02010609060101010101" pitchFamily="49" charset="-122"/>
              <a:ea typeface="仿宋" panose="02010609060101010101" pitchFamily="49" charset="-122"/>
            </a:endParaRPr>
          </a:p>
        </p:txBody>
      </p:sp>
      <p:sp>
        <p:nvSpPr>
          <p:cNvPr id="63494" name="文本框 10"/>
          <p:cNvSpPr/>
          <p:nvPr/>
        </p:nvSpPr>
        <p:spPr>
          <a:xfrm>
            <a:off x="649287" y="1120775"/>
            <a:ext cx="3990975" cy="368300"/>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r>
              <a:rPr lang="zh-CN" altLang="en-US" sz="1800" b="1" dirty="0">
                <a:latin typeface="微软雅黑" panose="020B0503020204020204" pitchFamily="34" charset="-122"/>
                <a:sym typeface="微软雅黑" panose="020B0503020204020204" pitchFamily="34" charset="-122"/>
              </a:rPr>
              <a:t>优质资产</a:t>
            </a:r>
            <a:r>
              <a:rPr lang="en-US" altLang="zh-CN" sz="1800" b="1" dirty="0">
                <a:latin typeface="微软雅黑" panose="020B0503020204020204" pitchFamily="34" charset="-122"/>
                <a:sym typeface="微软雅黑" panose="020B0503020204020204" pitchFamily="34" charset="-122"/>
              </a:rPr>
              <a:t>——</a:t>
            </a:r>
            <a:r>
              <a:rPr lang="zh-CN" altLang="en-US" sz="1800" b="1" dirty="0">
                <a:latin typeface="微软雅黑" panose="020B0503020204020204" pitchFamily="34" charset="-122"/>
                <a:sym typeface="微软雅黑" panose="020B0503020204020204" pitchFamily="34" charset="-122"/>
              </a:rPr>
              <a:t>电力能源</a:t>
            </a:r>
            <a:endParaRPr lang="zh-CN" altLang="en-US" sz="1800" dirty="0">
              <a:latin typeface="Arial" panose="020B0604020202020204" pitchFamily="34" charset="0"/>
              <a:ea typeface="宋体" panose="02010600030101010101" pitchFamily="2" charset="-122"/>
            </a:endParaRPr>
          </a:p>
        </p:txBody>
      </p:sp>
      <p:sp>
        <p:nvSpPr>
          <p:cNvPr id="63496" name="文本框 13"/>
          <p:cNvSpPr/>
          <p:nvPr/>
        </p:nvSpPr>
        <p:spPr>
          <a:xfrm>
            <a:off x="527050" y="1516150"/>
            <a:ext cx="11385550" cy="86677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285750" lvl="0" indent="-285750" algn="just" defTabSz="914400" eaLnBrk="1" hangingPunct="1">
              <a:lnSpc>
                <a:spcPct val="120000"/>
              </a:lnSpc>
              <a:spcBef>
                <a:spcPct val="0"/>
              </a:spcBef>
              <a:buFont typeface="Wingdings" panose="05000000000000000000" pitchFamily="2" charset="2"/>
              <a:buChar char="Ø"/>
            </a:pPr>
            <a:r>
              <a:rPr lang="zh-CN" altLang="en-US" sz="1400" dirty="0">
                <a:solidFill>
                  <a:srgbClr val="000000"/>
                </a:solidFill>
                <a:latin typeface="微软雅黑" panose="020B0503020204020204" pitchFamily="34" charset="-122"/>
                <a:sym typeface="微软雅黑" panose="020B0503020204020204" pitchFamily="34" charset="-122"/>
              </a:rPr>
              <a:t>公司电力能源板块主要由湖南湘投国际投资有限公司、湖南湘投铜湾水利水电开发有限责任公司等</a:t>
            </a:r>
            <a:r>
              <a:rPr lang="en-US" altLang="zh-CN" sz="1400" dirty="0">
                <a:solidFill>
                  <a:srgbClr val="000000"/>
                </a:solidFill>
                <a:latin typeface="微软雅黑" panose="020B0503020204020204" pitchFamily="34" charset="-122"/>
                <a:sym typeface="微软雅黑" panose="020B0503020204020204" pitchFamily="34" charset="-122"/>
              </a:rPr>
              <a:t>10</a:t>
            </a:r>
            <a:r>
              <a:rPr lang="zh-CN" altLang="en-US" sz="1400" dirty="0">
                <a:solidFill>
                  <a:srgbClr val="000000"/>
                </a:solidFill>
                <a:latin typeface="微软雅黑" panose="020B0503020204020204" pitchFamily="34" charset="-122"/>
                <a:sym typeface="微软雅黑" panose="020B0503020204020204" pitchFamily="34" charset="-122"/>
              </a:rPr>
              <a:t>家子公司负责。</a:t>
            </a:r>
            <a:endParaRPr lang="en-US" altLang="zh-CN" sz="1400" dirty="0">
              <a:solidFill>
                <a:srgbClr val="000000"/>
              </a:solidFill>
              <a:latin typeface="微软雅黑" panose="020B0503020204020204" pitchFamily="34" charset="-122"/>
              <a:sym typeface="微软雅黑" panose="020B0503020204020204" pitchFamily="34" charset="-122"/>
            </a:endParaRPr>
          </a:p>
          <a:p>
            <a:pPr marL="285750" lvl="0" indent="-285750" algn="just" defTabSz="914400" eaLnBrk="1" hangingPunct="1">
              <a:lnSpc>
                <a:spcPct val="120000"/>
              </a:lnSpc>
              <a:spcBef>
                <a:spcPct val="0"/>
              </a:spcBef>
              <a:buFont typeface="Wingdings" panose="05000000000000000000" pitchFamily="2" charset="2"/>
              <a:buChar char="Ø"/>
            </a:pPr>
            <a:r>
              <a:rPr lang="zh-CN" altLang="en-US" sz="1400" dirty="0">
                <a:solidFill>
                  <a:srgbClr val="000000"/>
                </a:solidFill>
                <a:latin typeface="微软雅黑" panose="020B0503020204020204" pitchFamily="34" charset="-122"/>
                <a:sym typeface="微软雅黑" panose="020B0503020204020204" pitchFamily="34" charset="-122"/>
              </a:rPr>
              <a:t>公司电源结构以水电为主，盈利能力较好。</a:t>
            </a:r>
            <a:r>
              <a:rPr lang="en-US" altLang="zh-CN" sz="1400" dirty="0">
                <a:solidFill>
                  <a:srgbClr val="000000"/>
                </a:solidFill>
                <a:latin typeface="微软雅黑" panose="020B0503020204020204" pitchFamily="34" charset="-122"/>
                <a:sym typeface="微软雅黑" panose="020B0503020204020204" pitchFamily="34" charset="-122"/>
              </a:rPr>
              <a:t>2016~2019</a:t>
            </a:r>
            <a:r>
              <a:rPr lang="zh-CN" altLang="en-US" sz="1400" dirty="0">
                <a:solidFill>
                  <a:srgbClr val="000000"/>
                </a:solidFill>
                <a:latin typeface="微软雅黑" panose="020B0503020204020204" pitchFamily="34" charset="-122"/>
                <a:sym typeface="微软雅黑" panose="020B0503020204020204" pitchFamily="34" charset="-122"/>
              </a:rPr>
              <a:t>年，分别实现营业收入</a:t>
            </a:r>
            <a:r>
              <a:rPr lang="en-US" altLang="zh-CN" sz="1400" dirty="0">
                <a:solidFill>
                  <a:srgbClr val="000000"/>
                </a:solidFill>
                <a:latin typeface="微软雅黑" panose="020B0503020204020204" pitchFamily="34" charset="-122"/>
                <a:sym typeface="微软雅黑" panose="020B0503020204020204" pitchFamily="34" charset="-122"/>
              </a:rPr>
              <a:t>9.36</a:t>
            </a:r>
            <a:r>
              <a:rPr lang="zh-CN" altLang="en-US" sz="1400" dirty="0">
                <a:solidFill>
                  <a:srgbClr val="000000"/>
                </a:solidFill>
                <a:latin typeface="微软雅黑" panose="020B0503020204020204" pitchFamily="34" charset="-122"/>
                <a:sym typeface="微软雅黑" panose="020B0503020204020204" pitchFamily="34" charset="-122"/>
              </a:rPr>
              <a:t>亿元、</a:t>
            </a:r>
            <a:r>
              <a:rPr lang="en-US" altLang="zh-CN" sz="1400" dirty="0">
                <a:solidFill>
                  <a:srgbClr val="000000"/>
                </a:solidFill>
                <a:latin typeface="微软雅黑" panose="020B0503020204020204" pitchFamily="34" charset="-122"/>
                <a:sym typeface="微软雅黑" panose="020B0503020204020204" pitchFamily="34" charset="-122"/>
              </a:rPr>
              <a:t>8.09</a:t>
            </a:r>
            <a:r>
              <a:rPr lang="zh-CN" altLang="en-US" sz="1400" dirty="0">
                <a:solidFill>
                  <a:srgbClr val="000000"/>
                </a:solidFill>
                <a:latin typeface="微软雅黑" panose="020B0503020204020204" pitchFamily="34" charset="-122"/>
                <a:sym typeface="微软雅黑" panose="020B0503020204020204" pitchFamily="34" charset="-122"/>
              </a:rPr>
              <a:t>亿元、</a:t>
            </a:r>
            <a:r>
              <a:rPr lang="en-US" altLang="zh-CN" sz="1400" dirty="0">
                <a:solidFill>
                  <a:srgbClr val="000000"/>
                </a:solidFill>
                <a:latin typeface="微软雅黑" panose="020B0503020204020204" pitchFamily="34" charset="-122"/>
                <a:sym typeface="微软雅黑" panose="020B0503020204020204" pitchFamily="34" charset="-122"/>
              </a:rPr>
              <a:t>7.05</a:t>
            </a:r>
            <a:r>
              <a:rPr lang="zh-CN" altLang="en-US" sz="1400" dirty="0">
                <a:solidFill>
                  <a:srgbClr val="000000"/>
                </a:solidFill>
                <a:latin typeface="微软雅黑" panose="020B0503020204020204" pitchFamily="34" charset="-122"/>
                <a:sym typeface="微软雅黑" panose="020B0503020204020204" pitchFamily="34" charset="-122"/>
              </a:rPr>
              <a:t>亿元和</a:t>
            </a:r>
            <a:r>
              <a:rPr lang="en-US" altLang="zh-CN" sz="1400" dirty="0">
                <a:solidFill>
                  <a:srgbClr val="000000"/>
                </a:solidFill>
                <a:latin typeface="微软雅黑" panose="020B0503020204020204" pitchFamily="34" charset="-122"/>
                <a:sym typeface="微软雅黑" panose="020B0503020204020204" pitchFamily="34" charset="-122"/>
              </a:rPr>
              <a:t>8.73</a:t>
            </a:r>
            <a:r>
              <a:rPr lang="zh-CN" altLang="en-US" sz="1400" dirty="0">
                <a:solidFill>
                  <a:srgbClr val="000000"/>
                </a:solidFill>
                <a:latin typeface="微软雅黑" panose="020B0503020204020204" pitchFamily="34" charset="-122"/>
                <a:sym typeface="微软雅黑" panose="020B0503020204020204" pitchFamily="34" charset="-122"/>
              </a:rPr>
              <a:t>亿元，电力能源板块系以水电为主，成本及销售定价相对稳定，毛利空间较为可观，公司电力能源板块毛利率分别为</a:t>
            </a:r>
            <a:r>
              <a:rPr lang="zh-CN" altLang="en-US" sz="1400" b="1" dirty="0">
                <a:solidFill>
                  <a:srgbClr val="000000"/>
                </a:solidFill>
                <a:latin typeface="微软雅黑" panose="020B0503020204020204" pitchFamily="34" charset="-122"/>
                <a:sym typeface="微软雅黑" panose="020B0503020204020204" pitchFamily="34" charset="-122"/>
              </a:rPr>
              <a:t>62.82%、57.62%、54.04%和 67.49%</a:t>
            </a:r>
            <a:r>
              <a:rPr lang="zh-CN" altLang="en-US" sz="1400" dirty="0">
                <a:solidFill>
                  <a:srgbClr val="000000"/>
                </a:solidFill>
                <a:latin typeface="微软雅黑" panose="020B0503020204020204" pitchFamily="34" charset="-122"/>
                <a:sym typeface="微软雅黑" panose="020B0503020204020204" pitchFamily="34" charset="-122"/>
              </a:rPr>
              <a:t>。</a:t>
            </a:r>
            <a:endParaRPr lang="en-US" altLang="zh-CN" sz="1400" dirty="0">
              <a:solidFill>
                <a:srgbClr val="000000"/>
              </a:solidFill>
              <a:latin typeface="微软雅黑" panose="020B0503020204020204" pitchFamily="34" charset="-122"/>
              <a:sym typeface="微软雅黑" panose="020B0503020204020204" pitchFamily="34" charset="-122"/>
            </a:endParaRPr>
          </a:p>
        </p:txBody>
      </p:sp>
      <p:sp>
        <p:nvSpPr>
          <p:cNvPr id="4" name="矩形 3"/>
          <p:cNvSpPr/>
          <p:nvPr/>
        </p:nvSpPr>
        <p:spPr>
          <a:xfrm>
            <a:off x="8199438" y="2789238"/>
            <a:ext cx="3568700" cy="2316163"/>
          </a:xfrm>
          <a:prstGeom prst="rect">
            <a:avLst/>
          </a:prstGeom>
        </p:spPr>
        <p:txBody>
          <a:bodyPr>
            <a:spAutoFit/>
          </a:bodyPr>
          <a:lstStyle/>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p"/>
              <a:defRPr/>
            </a:pPr>
            <a:r>
              <a:rPr kumimoji="0" lang="zh-CN" altLang="zh-CN" sz="14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rPr>
              <a:t>公司电力由</a:t>
            </a:r>
            <a:r>
              <a:rPr kumimoji="0" lang="en-US" altLang="zh-CN" sz="1400" b="1" i="0" u="none" strike="noStrike" kern="100" cap="none" spc="0" normalizeH="0" baseline="0" noProof="0" dirty="0">
                <a:ln>
                  <a:noFill/>
                </a:ln>
                <a:solidFill>
                  <a:schemeClr val="tx1"/>
                </a:solidFill>
                <a:effectLst/>
                <a:uLnTx/>
                <a:uFillTx/>
                <a:latin typeface="+mn-ea"/>
                <a:ea typeface="+mn-ea"/>
                <a:cs typeface="+mn-cs"/>
              </a:rPr>
              <a:t>10</a:t>
            </a:r>
            <a:r>
              <a:rPr kumimoji="0" lang="zh-CN" altLang="zh-CN" sz="14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rPr>
              <a:t>家子公司负责运营，每家子公司负责不同的水电站和火电站，可以根据各个项目的具体情况选择具体项目发行公募</a:t>
            </a:r>
            <a:r>
              <a:rPr kumimoji="0" lang="en-US" altLang="zh-CN" sz="1400" b="1" i="0" u="none" strike="noStrike" kern="100" cap="none" spc="0" normalizeH="0" baseline="0" noProof="0" dirty="0">
                <a:ln>
                  <a:noFill/>
                </a:ln>
                <a:solidFill>
                  <a:schemeClr val="tx1"/>
                </a:solidFill>
                <a:effectLst/>
                <a:uLnTx/>
                <a:uFillTx/>
                <a:latin typeface="+mn-ea"/>
                <a:ea typeface="+mn-ea"/>
                <a:cs typeface="+mn-cs"/>
              </a:rPr>
              <a:t>REITs</a:t>
            </a:r>
            <a:r>
              <a:rPr kumimoji="0" lang="zh-CN" altLang="en-US" sz="1400" b="1" i="0" u="none" strike="noStrike" kern="100" cap="none" spc="0" normalizeH="0" baseline="0" noProof="0" dirty="0">
                <a:ln>
                  <a:noFill/>
                </a:ln>
                <a:solidFill>
                  <a:schemeClr val="tx1"/>
                </a:solidFill>
                <a:effectLst/>
                <a:uLnTx/>
                <a:uFillTx/>
                <a:latin typeface="+mn-ea"/>
                <a:ea typeface="+mn-ea"/>
                <a:cs typeface="+mn-cs"/>
              </a:rPr>
              <a:t>。</a:t>
            </a:r>
            <a:endParaRPr kumimoji="0" lang="en-US" altLang="zh-CN" sz="14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p"/>
              <a:defRPr/>
            </a:pPr>
            <a:r>
              <a:rPr kumimoji="0" lang="zh-CN" altLang="zh-CN" sz="1400" b="1" i="0" u="none" strike="noStrike" kern="100" cap="none" spc="0" normalizeH="0" baseline="0" noProof="0" dirty="0">
                <a:ln>
                  <a:noFill/>
                </a:ln>
                <a:solidFill>
                  <a:srgbClr val="C00000"/>
                </a:solidFill>
                <a:effectLst/>
                <a:uLnTx/>
                <a:uFillTx/>
                <a:latin typeface="+mn-ea"/>
                <a:ea typeface="+mn-ea"/>
                <a:cs typeface="Times New Roman" panose="02020603050405020304" pitchFamily="18" charset="0"/>
              </a:rPr>
              <a:t>水电站属于纯现金流项目，</a:t>
            </a:r>
            <a:r>
              <a:rPr kumimoji="0" lang="zh-CN" altLang="en-US" sz="1400" b="1" i="0" u="none" strike="noStrike" kern="100" cap="none" spc="0" normalizeH="0" baseline="0" noProof="0" dirty="0">
                <a:ln>
                  <a:noFill/>
                </a:ln>
                <a:solidFill>
                  <a:srgbClr val="C00000"/>
                </a:solidFill>
                <a:effectLst/>
                <a:uLnTx/>
                <a:uFillTx/>
                <a:latin typeface="+mn-ea"/>
                <a:ea typeface="+mn-ea"/>
                <a:cs typeface="Times New Roman" panose="02020603050405020304" pitchFamily="18" charset="0"/>
              </a:rPr>
              <a:t>资产</a:t>
            </a:r>
            <a:r>
              <a:rPr kumimoji="0" lang="zh-CN" altLang="zh-CN" sz="1400" b="1" i="0" u="none" strike="noStrike" kern="100" cap="none" spc="0" normalizeH="0" baseline="0" noProof="0" dirty="0">
                <a:ln>
                  <a:noFill/>
                </a:ln>
                <a:solidFill>
                  <a:srgbClr val="C00000"/>
                </a:solidFill>
                <a:effectLst/>
                <a:uLnTx/>
                <a:uFillTx/>
                <a:latin typeface="+mn-ea"/>
                <a:ea typeface="+mn-ea"/>
                <a:cs typeface="Times New Roman" panose="02020603050405020304" pitchFamily="18" charset="0"/>
              </a:rPr>
              <a:t>非常优质，具有少投入或者零投入高产稳产项目，非常适合公募</a:t>
            </a:r>
            <a:r>
              <a:rPr kumimoji="0" lang="en-US" altLang="zh-CN" sz="1400" b="1" i="0" u="none" strike="noStrike" kern="100" cap="none" spc="0" normalizeH="0" baseline="0" noProof="0" dirty="0">
                <a:ln>
                  <a:noFill/>
                </a:ln>
                <a:solidFill>
                  <a:srgbClr val="C00000"/>
                </a:solidFill>
                <a:effectLst/>
                <a:uLnTx/>
                <a:uFillTx/>
                <a:latin typeface="+mn-ea"/>
                <a:ea typeface="+mn-ea"/>
                <a:cs typeface="+mn-cs"/>
              </a:rPr>
              <a:t>REITs</a:t>
            </a:r>
            <a:r>
              <a:rPr kumimoji="0" lang="zh-CN" altLang="zh-CN" sz="1400" b="1" i="0" u="none" strike="noStrike" kern="100" cap="none" spc="0" normalizeH="0" baseline="0" noProof="0" dirty="0">
                <a:ln>
                  <a:noFill/>
                </a:ln>
                <a:solidFill>
                  <a:srgbClr val="C00000"/>
                </a:solidFill>
                <a:effectLst/>
                <a:uLnTx/>
                <a:uFillTx/>
                <a:latin typeface="+mn-ea"/>
                <a:ea typeface="+mn-ea"/>
                <a:cs typeface="Times New Roman" panose="02020603050405020304" pitchFamily="18" charset="0"/>
              </a:rPr>
              <a:t>的要求</a:t>
            </a:r>
            <a:r>
              <a:rPr kumimoji="0" lang="zh-CN" altLang="zh-CN" sz="1400" b="0" i="0" u="none" strike="noStrike" kern="100" cap="none" spc="0" normalizeH="0" baseline="0" noProof="0" dirty="0">
                <a:ln>
                  <a:noFill/>
                </a:ln>
                <a:solidFill>
                  <a:srgbClr val="C00000"/>
                </a:solidFill>
                <a:effectLst/>
                <a:uLnTx/>
                <a:uFillTx/>
                <a:latin typeface="+mn-ea"/>
                <a:ea typeface="+mn-ea"/>
                <a:cs typeface="Times New Roman" panose="02020603050405020304" pitchFamily="18" charset="0"/>
              </a:rPr>
              <a:t>。</a:t>
            </a:r>
            <a:endParaRPr kumimoji="0" lang="zh-CN" altLang="en-US" sz="1400" b="0" i="0" u="none" strike="noStrike" kern="1200" cap="none" spc="0" normalizeH="0" baseline="0" noProof="0" dirty="0">
              <a:ln>
                <a:noFill/>
              </a:ln>
              <a:solidFill>
                <a:srgbClr val="C00000"/>
              </a:solidFill>
              <a:effectLst/>
              <a:uLnTx/>
              <a:uFillTx/>
              <a:latin typeface="+mn-ea"/>
              <a:ea typeface="+mn-ea"/>
              <a:cs typeface="+mn-cs"/>
            </a:endParaRPr>
          </a:p>
        </p:txBody>
      </p:sp>
      <p:pic>
        <p:nvPicPr>
          <p:cNvPr id="63498" name="图片 1"/>
          <p:cNvPicPr>
            <a:picLocks noChangeAspect="1"/>
          </p:cNvPicPr>
          <p:nvPr/>
        </p:nvPicPr>
        <p:blipFill>
          <a:blip r:embed="rId2"/>
          <a:stretch>
            <a:fillRect/>
          </a:stretch>
        </p:blipFill>
        <p:spPr>
          <a:xfrm>
            <a:off x="482600" y="2884488"/>
            <a:ext cx="7064375" cy="3614737"/>
          </a:xfrm>
          <a:prstGeom prst="rect">
            <a:avLst/>
          </a:prstGeom>
          <a:noFill/>
          <a:ln w="9525">
            <a:noFill/>
          </a:ln>
        </p:spPr>
      </p:pic>
      <p:sp>
        <p:nvSpPr>
          <p:cNvPr id="63499" name="文本框 16"/>
          <p:cNvSpPr txBox="1"/>
          <p:nvPr/>
        </p:nvSpPr>
        <p:spPr>
          <a:xfrm>
            <a:off x="2070100" y="2565400"/>
            <a:ext cx="5548313" cy="260350"/>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r>
              <a:rPr lang="zh-CN" altLang="en-US" sz="1100" dirty="0">
                <a:latin typeface="微软雅黑" panose="020B0503020204020204" pitchFamily="34" charset="-122"/>
              </a:rPr>
              <a:t>表：截至</a:t>
            </a:r>
            <a:r>
              <a:rPr lang="en-US" altLang="zh-CN" sz="1100" dirty="0">
                <a:latin typeface="微软雅黑" panose="020B0503020204020204" pitchFamily="34" charset="-122"/>
              </a:rPr>
              <a:t>2019</a:t>
            </a:r>
            <a:r>
              <a:rPr lang="zh-CN" altLang="en-US" sz="1100" dirty="0">
                <a:latin typeface="微软雅黑" panose="020B0503020204020204" pitchFamily="34" charset="-122"/>
              </a:rPr>
              <a:t>年</a:t>
            </a:r>
            <a:r>
              <a:rPr lang="en-US" altLang="zh-CN" sz="1100" dirty="0">
                <a:latin typeface="微软雅黑" panose="020B0503020204020204" pitchFamily="34" charset="-122"/>
              </a:rPr>
              <a:t>9</a:t>
            </a:r>
            <a:r>
              <a:rPr lang="zh-CN" altLang="en-US" sz="1100" dirty="0">
                <a:latin typeface="微软雅黑" panose="020B0503020204020204" pitchFamily="34" charset="-122"/>
              </a:rPr>
              <a:t>月末电力能源板块已运营项目情况</a:t>
            </a:r>
          </a:p>
        </p:txBody>
      </p:sp>
      <p:sp>
        <p:nvSpPr>
          <p:cNvPr id="63500" name="文本框 2"/>
          <p:cNvSpPr txBox="1"/>
          <p:nvPr/>
        </p:nvSpPr>
        <p:spPr>
          <a:xfrm>
            <a:off x="8005763" y="5367338"/>
            <a:ext cx="3956050" cy="70167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lnSpc>
                <a:spcPct val="150000"/>
              </a:lnSpc>
              <a:spcBef>
                <a:spcPct val="0"/>
              </a:spcBef>
              <a:buFontTx/>
              <a:buNone/>
            </a:pPr>
            <a:r>
              <a:rPr lang="zh-CN" altLang="en-US" sz="1400" b="1" dirty="0">
                <a:latin typeface="微软雅黑" panose="020B0503020204020204" pitchFamily="34" charset="-122"/>
              </a:rPr>
              <a:t>注：天然气项目由几家子公司运营，有采购成本，毛利中等，相比电力能源做公募稍微逊色</a:t>
            </a:r>
          </a:p>
        </p:txBody>
      </p:sp>
      <p:sp>
        <p:nvSpPr>
          <p:cNvPr id="63501" name="文本框 4"/>
          <p:cNvSpPr/>
          <p:nvPr/>
        </p:nvSpPr>
        <p:spPr>
          <a:xfrm>
            <a:off x="8751888" y="6269038"/>
            <a:ext cx="3336925" cy="27622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r>
              <a:rPr lang="zh-CN" altLang="en-US" sz="1200" b="1" dirty="0">
                <a:solidFill>
                  <a:srgbClr val="000000"/>
                </a:solidFill>
                <a:latin typeface="Arial" panose="020B0604020202020204" pitchFamily="34" charset="0"/>
                <a:ea typeface="宋体" panose="02010600030101010101" pitchFamily="2" charset="-122"/>
                <a:sym typeface="微软雅黑" panose="020B0503020204020204" pitchFamily="34" charset="-122"/>
              </a:rPr>
              <a:t>注：资料综合自最新的评级报告和</a:t>
            </a:r>
            <a:r>
              <a:rPr lang="en-US" altLang="zh-CN" sz="1200" b="1" dirty="0">
                <a:solidFill>
                  <a:srgbClr val="000000"/>
                </a:solidFill>
                <a:latin typeface="Arial" panose="020B0604020202020204" pitchFamily="34" charset="0"/>
                <a:ea typeface="宋体" panose="02010600030101010101" pitchFamily="2" charset="-122"/>
                <a:sym typeface="微软雅黑" panose="020B0503020204020204" pitchFamily="34" charset="-122"/>
              </a:rPr>
              <a:t>WIND</a:t>
            </a:r>
            <a:r>
              <a:rPr lang="zh-CN" altLang="en-US" sz="1200" b="1" dirty="0">
                <a:solidFill>
                  <a:srgbClr val="000000"/>
                </a:solidFill>
                <a:latin typeface="Arial" panose="020B0604020202020204" pitchFamily="34" charset="0"/>
                <a:ea typeface="宋体" panose="02010600030101010101" pitchFamily="2" charset="-122"/>
                <a:sym typeface="微软雅黑" panose="020B0503020204020204" pitchFamily="34" charset="-122"/>
              </a:rPr>
              <a:t>数据</a:t>
            </a:r>
          </a:p>
        </p:txBody>
      </p:sp>
      <p:sp>
        <p:nvSpPr>
          <p:cNvPr id="16" name="標題 4">
            <a:extLst>
              <a:ext uri="{FF2B5EF4-FFF2-40B4-BE49-F238E27FC236}">
                <a16:creationId xmlns:a16="http://schemas.microsoft.com/office/drawing/2014/main" id="{0D8F41F9-E345-4D87-805F-33DF6B0290A7}"/>
              </a:ext>
            </a:extLst>
          </p:cNvPr>
          <p:cNvSpPr/>
          <p:nvPr/>
        </p:nvSpPr>
        <p:spPr>
          <a:xfrm>
            <a:off x="649287" y="128587"/>
            <a:ext cx="8389938" cy="744538"/>
          </a:xfrm>
          <a:prstGeom prst="rect">
            <a:avLst/>
          </a:prstGeom>
          <a:noFill/>
          <a:ln w="9525">
            <a:noFill/>
          </a:ln>
        </p:spPr>
        <p:txBody>
          <a:bodyPr>
            <a:spAutoFit/>
          </a:bodyPr>
          <a:lstStyle/>
          <a:p>
            <a:pPr lvl="0" eaLnBrk="1" hangingPunct="1">
              <a:lnSpc>
                <a:spcPct val="150000"/>
              </a:lnSpc>
              <a:defRPr/>
            </a:pPr>
            <a:r>
              <a:rPr kumimoji="0" lang="en-US" altLang="zh-CN" sz="3200" b="1"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2.3 </a:t>
            </a:r>
            <a:r>
              <a:rPr lang="zh-CN" altLang="en-US" sz="3200" b="1" noProof="1">
                <a:solidFill>
                  <a:srgbClr val="000000"/>
                </a:solidFill>
                <a:latin typeface="微软雅黑" panose="020B0503020204020204" pitchFamily="34" charset="-122"/>
                <a:ea typeface="微软雅黑" panose="020B0503020204020204" pitchFamily="34" charset="-122"/>
                <a:sym typeface="Arial" panose="020B0604020202020204" pitchFamily="34" charset="0"/>
              </a:rPr>
              <a:t>湖南湘投控股集团有限公司（续）</a:t>
            </a:r>
            <a:endParaRPr kumimoji="0" lang="zh-CN" altLang="en-US" sz="3200" b="1"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Tree>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4" name="组合 1"/>
          <p:cNvGrpSpPr/>
          <p:nvPr/>
        </p:nvGrpSpPr>
        <p:grpSpPr>
          <a:xfrm>
            <a:off x="0" y="214313"/>
            <a:ext cx="577850" cy="658812"/>
            <a:chOff x="0" y="0"/>
            <a:chExt cx="577847" cy="659137"/>
          </a:xfrm>
        </p:grpSpPr>
        <p:sp>
          <p:nvSpPr>
            <p:cNvPr id="64529" name="矩形 3"/>
            <p:cNvSpPr/>
            <p:nvPr/>
          </p:nvSpPr>
          <p:spPr>
            <a:xfrm>
              <a:off x="0" y="0"/>
              <a:ext cx="495297" cy="659137"/>
            </a:xfrm>
            <a:prstGeom prst="rect">
              <a:avLst/>
            </a:prstGeom>
            <a:solidFill>
              <a:srgbClr val="C0000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64530" name="矩形 4"/>
            <p:cNvSpPr/>
            <p:nvPr/>
          </p:nvSpPr>
          <p:spPr>
            <a:xfrm>
              <a:off x="527047" y="0"/>
              <a:ext cx="50800" cy="659137"/>
            </a:xfrm>
            <a:prstGeom prst="rect">
              <a:avLst/>
            </a:prstGeom>
            <a:solidFill>
              <a:srgbClr val="80808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grpSp>
      <p:sp>
        <p:nvSpPr>
          <p:cNvPr id="64516" name="灯片编号占位符 3"/>
          <p:cNvSpPr>
            <a:spLocks noGrp="1"/>
          </p:cNvSpPr>
          <p:nvPr/>
        </p:nvSpPr>
        <p:spPr>
          <a:xfrm>
            <a:off x="11449050" y="6499225"/>
            <a:ext cx="639763" cy="365125"/>
          </a:xfrm>
          <a:prstGeom prst="rect">
            <a:avLst/>
          </a:prstGeom>
          <a:noFill/>
          <a:ln w="9525">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r" defTabSz="914400" eaLnBrk="1" hangingPunct="1">
              <a:spcBef>
                <a:spcPct val="0"/>
              </a:spcBef>
              <a:buFontTx/>
              <a:buNone/>
            </a:pPr>
            <a:fld id="{9A0DB2DC-4C9A-4742-B13C-FB6460FD3503}" type="slidenum">
              <a:rPr lang="zh-CN" altLang="zh-CN" sz="1400" b="1" dirty="0">
                <a:solidFill>
                  <a:srgbClr val="FFFFFF"/>
                </a:solidFill>
                <a:latin typeface="仿宋" panose="02010609060101010101" pitchFamily="49" charset="-122"/>
                <a:ea typeface="仿宋" panose="02010609060101010101" pitchFamily="49" charset="-122"/>
              </a:rPr>
              <a:t>55</a:t>
            </a:fld>
            <a:endParaRPr lang="zh-CN" altLang="zh-CN" sz="1400" b="1" dirty="0">
              <a:solidFill>
                <a:srgbClr val="FFFFFF"/>
              </a:solidFill>
              <a:latin typeface="仿宋" panose="02010609060101010101" pitchFamily="49" charset="-122"/>
              <a:ea typeface="仿宋" panose="02010609060101010101" pitchFamily="49" charset="-122"/>
            </a:endParaRPr>
          </a:p>
        </p:txBody>
      </p:sp>
      <p:pic>
        <p:nvPicPr>
          <p:cNvPr id="64517" name="图形 43" descr="教师"/>
          <p:cNvPicPr>
            <a:picLocks noChangeAspect="1"/>
          </p:cNvPicPr>
          <p:nvPr/>
        </p:nvPicPr>
        <p:blipFill>
          <a:blip r:embed="rId3"/>
          <a:stretch>
            <a:fillRect/>
          </a:stretch>
        </p:blipFill>
        <p:spPr>
          <a:xfrm>
            <a:off x="649287" y="1032669"/>
            <a:ext cx="820738" cy="819150"/>
          </a:xfrm>
          <a:prstGeom prst="rect">
            <a:avLst/>
          </a:prstGeom>
          <a:noFill/>
          <a:ln w="9525">
            <a:noFill/>
          </a:ln>
        </p:spPr>
      </p:pic>
      <p:pic>
        <p:nvPicPr>
          <p:cNvPr id="64518" name="图形 43" descr="教师"/>
          <p:cNvPicPr>
            <a:picLocks noChangeAspect="1"/>
          </p:cNvPicPr>
          <p:nvPr/>
        </p:nvPicPr>
        <p:blipFill>
          <a:blip r:embed="rId3"/>
          <a:stretch>
            <a:fillRect/>
          </a:stretch>
        </p:blipFill>
        <p:spPr>
          <a:xfrm>
            <a:off x="6711950" y="1124744"/>
            <a:ext cx="820737" cy="820737"/>
          </a:xfrm>
          <a:prstGeom prst="rect">
            <a:avLst/>
          </a:prstGeom>
          <a:noFill/>
          <a:ln w="9525">
            <a:noFill/>
          </a:ln>
        </p:spPr>
      </p:pic>
      <p:sp>
        <p:nvSpPr>
          <p:cNvPr id="64519" name="文本框 8"/>
          <p:cNvSpPr/>
          <p:nvPr/>
        </p:nvSpPr>
        <p:spPr>
          <a:xfrm>
            <a:off x="1470025" y="1567656"/>
            <a:ext cx="4410076" cy="1176861"/>
          </a:xfrm>
          <a:prstGeom prst="rect">
            <a:avLst/>
          </a:prstGeom>
          <a:noFill/>
          <a:ln w="9525">
            <a:noFill/>
          </a:ln>
        </p:spPr>
        <p:txBody>
          <a:bodyPr wrap="square">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285750" lvl="0" indent="-285750" algn="just" defTabSz="914400" eaLnBrk="1" hangingPunct="1">
              <a:lnSpc>
                <a:spcPct val="120000"/>
              </a:lnSpc>
              <a:spcBef>
                <a:spcPct val="0"/>
              </a:spcBef>
              <a:buFont typeface="Wingdings" panose="05000000000000000000" pitchFamily="2" charset="2"/>
              <a:buChar char="Ø"/>
            </a:pPr>
            <a:r>
              <a:rPr lang="zh-CN" altLang="en-US" sz="1500" dirty="0">
                <a:solidFill>
                  <a:srgbClr val="000000"/>
                </a:solidFill>
                <a:latin typeface="微软雅黑" panose="020B0503020204020204" pitchFamily="34" charset="-122"/>
                <a:sym typeface="微软雅黑" panose="020B0503020204020204" pitchFamily="34" charset="-122"/>
              </a:rPr>
              <a:t>主体评级</a:t>
            </a:r>
            <a:r>
              <a:rPr lang="en-US" altLang="zh-CN" sz="1500" dirty="0">
                <a:solidFill>
                  <a:srgbClr val="000000"/>
                </a:solidFill>
                <a:latin typeface="微软雅黑" panose="020B0503020204020204" pitchFamily="34" charset="-122"/>
                <a:sym typeface="微软雅黑" panose="020B0503020204020204" pitchFamily="34" charset="-122"/>
              </a:rPr>
              <a:t>AA+</a:t>
            </a:r>
            <a:r>
              <a:rPr lang="zh-CN" altLang="en-US" sz="1500" dirty="0">
                <a:solidFill>
                  <a:srgbClr val="000000"/>
                </a:solidFill>
                <a:latin typeface="微软雅黑" panose="020B0503020204020204" pitchFamily="34" charset="-122"/>
                <a:sym typeface="微软雅黑" panose="020B0503020204020204" pitchFamily="34" charset="-122"/>
              </a:rPr>
              <a:t>，实际控制人株洲市人民政府国有资产监督管理委员会。</a:t>
            </a:r>
            <a:endParaRPr lang="en-US" altLang="zh-CN" sz="1500" dirty="0">
              <a:solidFill>
                <a:srgbClr val="000000"/>
              </a:solidFill>
              <a:latin typeface="微软雅黑" panose="020B0503020204020204" pitchFamily="34" charset="-122"/>
              <a:sym typeface="微软雅黑" panose="020B0503020204020204" pitchFamily="34" charset="-122"/>
            </a:endParaRPr>
          </a:p>
          <a:p>
            <a:pPr marL="285750" lvl="0" indent="-285750" algn="just" defTabSz="914400" eaLnBrk="1" hangingPunct="1">
              <a:lnSpc>
                <a:spcPct val="120000"/>
              </a:lnSpc>
              <a:spcBef>
                <a:spcPct val="0"/>
              </a:spcBef>
              <a:buFont typeface="Wingdings" panose="05000000000000000000" pitchFamily="2" charset="2"/>
              <a:buChar char="Ø"/>
            </a:pPr>
            <a:r>
              <a:rPr lang="en-US" altLang="zh-CN" sz="1500" dirty="0">
                <a:solidFill>
                  <a:srgbClr val="000000"/>
                </a:solidFill>
                <a:latin typeface="微软雅黑" panose="020B0503020204020204" pitchFamily="34" charset="-122"/>
                <a:sym typeface="微软雅黑" panose="020B0503020204020204" pitchFamily="34" charset="-122"/>
              </a:rPr>
              <a:t>2019</a:t>
            </a:r>
            <a:r>
              <a:rPr lang="zh-CN" altLang="en-US" sz="1500" dirty="0">
                <a:solidFill>
                  <a:srgbClr val="000000"/>
                </a:solidFill>
                <a:latin typeface="微软雅黑" panose="020B0503020204020204" pitchFamily="34" charset="-122"/>
                <a:sym typeface="微软雅黑" panose="020B0503020204020204" pitchFamily="34" charset="-122"/>
              </a:rPr>
              <a:t>年总资产</a:t>
            </a:r>
            <a:r>
              <a:rPr lang="en-US" altLang="zh-CN" sz="1500" dirty="0">
                <a:solidFill>
                  <a:srgbClr val="000000"/>
                </a:solidFill>
                <a:latin typeface="微软雅黑" panose="020B0503020204020204" pitchFamily="34" charset="-122"/>
                <a:sym typeface="微软雅黑" panose="020B0503020204020204" pitchFamily="34" charset="-122"/>
              </a:rPr>
              <a:t>1176.17</a:t>
            </a:r>
            <a:r>
              <a:rPr lang="zh-CN" altLang="en-US" sz="1500" dirty="0">
                <a:solidFill>
                  <a:srgbClr val="000000"/>
                </a:solidFill>
                <a:latin typeface="微软雅黑" panose="020B0503020204020204" pitchFamily="34" charset="-122"/>
                <a:sym typeface="微软雅黑" panose="020B0503020204020204" pitchFamily="34" charset="-122"/>
              </a:rPr>
              <a:t>亿，所有者权益</a:t>
            </a:r>
            <a:r>
              <a:rPr lang="en-US" altLang="zh-CN" sz="1500" dirty="0">
                <a:solidFill>
                  <a:srgbClr val="000000"/>
                </a:solidFill>
                <a:latin typeface="微软雅黑" panose="020B0503020204020204" pitchFamily="34" charset="-122"/>
                <a:sym typeface="微软雅黑" panose="020B0503020204020204" pitchFamily="34" charset="-122"/>
              </a:rPr>
              <a:t>482.14</a:t>
            </a:r>
            <a:r>
              <a:rPr lang="zh-CN" altLang="en-US" sz="1500" dirty="0">
                <a:solidFill>
                  <a:srgbClr val="000000"/>
                </a:solidFill>
                <a:latin typeface="微软雅黑" panose="020B0503020204020204" pitchFamily="34" charset="-122"/>
                <a:sym typeface="微软雅黑" panose="020B0503020204020204" pitchFamily="34" charset="-122"/>
              </a:rPr>
              <a:t>亿，营业收入</a:t>
            </a:r>
            <a:r>
              <a:rPr lang="en-US" altLang="zh-CN" sz="1500" dirty="0">
                <a:solidFill>
                  <a:srgbClr val="000000"/>
                </a:solidFill>
                <a:latin typeface="微软雅黑" panose="020B0503020204020204" pitchFamily="34" charset="-122"/>
                <a:sym typeface="微软雅黑" panose="020B0503020204020204" pitchFamily="34" charset="-122"/>
              </a:rPr>
              <a:t>48.67</a:t>
            </a:r>
            <a:r>
              <a:rPr lang="zh-CN" altLang="en-US" sz="1500" dirty="0">
                <a:solidFill>
                  <a:srgbClr val="000000"/>
                </a:solidFill>
                <a:latin typeface="微软雅黑" panose="020B0503020204020204" pitchFamily="34" charset="-122"/>
                <a:sym typeface="微软雅黑" panose="020B0503020204020204" pitchFamily="34" charset="-122"/>
              </a:rPr>
              <a:t>亿元，净利润</a:t>
            </a:r>
            <a:r>
              <a:rPr lang="en-US" altLang="zh-CN" sz="1500" dirty="0">
                <a:solidFill>
                  <a:srgbClr val="000000"/>
                </a:solidFill>
                <a:latin typeface="微软雅黑" panose="020B0503020204020204" pitchFamily="34" charset="-122"/>
                <a:sym typeface="微软雅黑" panose="020B0503020204020204" pitchFamily="34" charset="-122"/>
              </a:rPr>
              <a:t>3.36</a:t>
            </a:r>
            <a:r>
              <a:rPr lang="zh-CN" altLang="en-US" sz="1500" dirty="0">
                <a:solidFill>
                  <a:srgbClr val="000000"/>
                </a:solidFill>
                <a:latin typeface="微软雅黑" panose="020B0503020204020204" pitchFamily="34" charset="-122"/>
                <a:sym typeface="微软雅黑" panose="020B0503020204020204" pitchFamily="34" charset="-122"/>
              </a:rPr>
              <a:t>亿元。</a:t>
            </a:r>
            <a:endParaRPr lang="en-US" altLang="zh-CN" sz="1500" dirty="0">
              <a:solidFill>
                <a:srgbClr val="000000"/>
              </a:solidFill>
              <a:latin typeface="微软雅黑" panose="020B0503020204020204" pitchFamily="34" charset="-122"/>
              <a:sym typeface="微软雅黑" panose="020B0503020204020204" pitchFamily="34" charset="-122"/>
            </a:endParaRPr>
          </a:p>
        </p:txBody>
      </p:sp>
      <p:sp>
        <p:nvSpPr>
          <p:cNvPr id="64520" name="文本框 9"/>
          <p:cNvSpPr/>
          <p:nvPr/>
        </p:nvSpPr>
        <p:spPr>
          <a:xfrm>
            <a:off x="1557337" y="1199356"/>
            <a:ext cx="3990975" cy="368300"/>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r>
              <a:rPr lang="zh-CN" altLang="en-US" sz="1800" b="1" dirty="0">
                <a:solidFill>
                  <a:srgbClr val="C00000"/>
                </a:solidFill>
                <a:latin typeface="微软雅黑" panose="020B0503020204020204" pitchFamily="34" charset="-122"/>
                <a:sym typeface="微软雅黑" panose="020B0503020204020204" pitchFamily="34" charset="-122"/>
              </a:rPr>
              <a:t>公司基本情况</a:t>
            </a:r>
            <a:endParaRPr lang="zh-CN" altLang="en-US" sz="1800" dirty="0">
              <a:latin typeface="Arial" panose="020B0604020202020204" pitchFamily="34" charset="0"/>
              <a:ea typeface="宋体" panose="02010600030101010101" pitchFamily="2" charset="-122"/>
            </a:endParaRPr>
          </a:p>
        </p:txBody>
      </p:sp>
      <p:sp>
        <p:nvSpPr>
          <p:cNvPr id="64521" name="文本框 10"/>
          <p:cNvSpPr/>
          <p:nvPr/>
        </p:nvSpPr>
        <p:spPr>
          <a:xfrm>
            <a:off x="7740650" y="1197769"/>
            <a:ext cx="5756275" cy="369887"/>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r>
              <a:rPr lang="zh-CN" altLang="en-US" sz="1800" b="1" dirty="0">
                <a:solidFill>
                  <a:srgbClr val="C00000"/>
                </a:solidFill>
                <a:latin typeface="微软雅黑" panose="020B0503020204020204" pitchFamily="34" charset="-122"/>
              </a:rPr>
              <a:t>适合发行公募</a:t>
            </a:r>
            <a:r>
              <a:rPr lang="en-US" altLang="zh-CN" sz="1800" b="1" dirty="0">
                <a:solidFill>
                  <a:srgbClr val="C00000"/>
                </a:solidFill>
                <a:latin typeface="微软雅黑" panose="020B0503020204020204" pitchFamily="34" charset="-122"/>
                <a:ea typeface="宋体" panose="02010600030101010101" pitchFamily="2" charset="-122"/>
              </a:rPr>
              <a:t>REITS</a:t>
            </a:r>
            <a:r>
              <a:rPr lang="zh-CN" altLang="en-US" sz="1800" b="1" dirty="0">
                <a:solidFill>
                  <a:srgbClr val="C00000"/>
                </a:solidFill>
                <a:latin typeface="微软雅黑" panose="020B0503020204020204" pitchFamily="34" charset="-122"/>
              </a:rPr>
              <a:t>的资产</a:t>
            </a:r>
            <a:endParaRPr lang="zh-CN" altLang="en-US" sz="1800" dirty="0">
              <a:latin typeface="Arial" panose="020B0604020202020204" pitchFamily="34" charset="0"/>
              <a:ea typeface="宋体" panose="02010600030101010101" pitchFamily="2" charset="-122"/>
            </a:endParaRPr>
          </a:p>
        </p:txBody>
      </p:sp>
      <p:sp>
        <p:nvSpPr>
          <p:cNvPr id="64522" name="文本框 11"/>
          <p:cNvSpPr/>
          <p:nvPr/>
        </p:nvSpPr>
        <p:spPr>
          <a:xfrm>
            <a:off x="7740650" y="1556544"/>
            <a:ext cx="5105400" cy="1198562"/>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lnSpc>
                <a:spcPct val="150000"/>
              </a:lnSpc>
              <a:spcBef>
                <a:spcPct val="0"/>
              </a:spcBef>
              <a:buFontTx/>
              <a:buNone/>
            </a:pPr>
            <a:r>
              <a:rPr lang="zh-CN" altLang="en-US" sz="1600" b="1" dirty="0">
                <a:solidFill>
                  <a:srgbClr val="000000"/>
                </a:solidFill>
                <a:latin typeface="微软雅黑" panose="020B0503020204020204" pitchFamily="34" charset="-122"/>
                <a:sym typeface="微软雅黑" panose="020B0503020204020204" pitchFamily="34" charset="-122"/>
              </a:rPr>
              <a:t>供水收入</a:t>
            </a:r>
            <a:endParaRPr lang="en-US" altLang="zh-CN" sz="1600" b="1" dirty="0">
              <a:solidFill>
                <a:srgbClr val="000000"/>
              </a:solidFill>
              <a:latin typeface="微软雅黑" panose="020B0503020204020204" pitchFamily="34" charset="-122"/>
              <a:sym typeface="微软雅黑" panose="020B0503020204020204" pitchFamily="34" charset="-122"/>
            </a:endParaRPr>
          </a:p>
          <a:p>
            <a:pPr marL="0" lvl="0" indent="0" defTabSz="914400" eaLnBrk="1" hangingPunct="1">
              <a:lnSpc>
                <a:spcPct val="150000"/>
              </a:lnSpc>
              <a:spcBef>
                <a:spcPct val="0"/>
              </a:spcBef>
              <a:buFontTx/>
              <a:buNone/>
            </a:pPr>
            <a:r>
              <a:rPr lang="zh-CN" altLang="en-US" sz="1600" b="1" dirty="0">
                <a:solidFill>
                  <a:srgbClr val="000000"/>
                </a:solidFill>
                <a:latin typeface="微软雅黑" panose="020B0503020204020204" pitchFamily="34" charset="-122"/>
                <a:sym typeface="微软雅黑" panose="020B0503020204020204" pitchFamily="34" charset="-122"/>
              </a:rPr>
              <a:t>燃气收入</a:t>
            </a:r>
            <a:endParaRPr lang="en-US" altLang="zh-CN" sz="1600" b="1" dirty="0">
              <a:solidFill>
                <a:srgbClr val="000000"/>
              </a:solidFill>
              <a:latin typeface="微软雅黑" panose="020B0503020204020204" pitchFamily="34" charset="-122"/>
              <a:sym typeface="微软雅黑" panose="020B0503020204020204" pitchFamily="34" charset="-122"/>
            </a:endParaRPr>
          </a:p>
          <a:p>
            <a:pPr marL="0" lvl="0" indent="0" defTabSz="914400" eaLnBrk="1" hangingPunct="1">
              <a:lnSpc>
                <a:spcPct val="150000"/>
              </a:lnSpc>
              <a:spcBef>
                <a:spcPct val="0"/>
              </a:spcBef>
              <a:buFontTx/>
              <a:buNone/>
            </a:pPr>
            <a:r>
              <a:rPr lang="zh-CN" altLang="en-US" sz="1600" b="1" dirty="0">
                <a:solidFill>
                  <a:srgbClr val="000000"/>
                </a:solidFill>
                <a:latin typeface="微软雅黑" panose="020B0503020204020204" pitchFamily="34" charset="-122"/>
                <a:sym typeface="微软雅黑" panose="020B0503020204020204" pitchFamily="34" charset="-122"/>
              </a:rPr>
              <a:t>污水处理收入</a:t>
            </a:r>
            <a:endParaRPr lang="zh-CN" altLang="en-US" sz="1600" b="1" dirty="0">
              <a:solidFill>
                <a:srgbClr val="000000"/>
              </a:solidFill>
              <a:latin typeface="微软雅黑" panose="020B0503020204020204" pitchFamily="34" charset="-122"/>
            </a:endParaRPr>
          </a:p>
        </p:txBody>
      </p:sp>
      <p:sp>
        <p:nvSpPr>
          <p:cNvPr id="2" name="矩形 1"/>
          <p:cNvSpPr/>
          <p:nvPr/>
        </p:nvSpPr>
        <p:spPr>
          <a:xfrm>
            <a:off x="1044374" y="3273183"/>
            <a:ext cx="6096000" cy="277813"/>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1200" b="0" i="0" u="none" strike="noStrike" kern="1200" cap="none" spc="0" normalizeH="0" baseline="0" noProof="0" dirty="0">
                <a:ln>
                  <a:noFill/>
                </a:ln>
                <a:solidFill>
                  <a:schemeClr val="tx1"/>
                </a:solidFill>
                <a:effectLst/>
                <a:uLnTx/>
                <a:uFillTx/>
                <a:latin typeface="+mn-ea"/>
                <a:ea typeface="+mn-ea"/>
                <a:cs typeface="+mn-cs"/>
              </a:rPr>
              <a:t>2017-2018</a:t>
            </a:r>
            <a:r>
              <a:rPr kumimoji="1" lang="zh-CN" altLang="en-US" sz="1200" b="0" i="0" u="none" strike="noStrike" kern="1200" cap="none" spc="0" normalizeH="0" baseline="0" noProof="0" dirty="0">
                <a:ln>
                  <a:noFill/>
                </a:ln>
                <a:solidFill>
                  <a:schemeClr val="tx1"/>
                </a:solidFill>
                <a:effectLst/>
                <a:uLnTx/>
                <a:uFillTx/>
                <a:latin typeface="+mn-ea"/>
                <a:ea typeface="+mn-ea"/>
                <a:cs typeface="+mn-cs"/>
              </a:rPr>
              <a:t>年及</a:t>
            </a:r>
            <a:r>
              <a:rPr kumimoji="1" lang="en-US" altLang="zh-CN" sz="1200" b="0" i="0" u="none" strike="noStrike" kern="1200" cap="none" spc="0" normalizeH="0" baseline="0" noProof="0" dirty="0">
                <a:ln>
                  <a:noFill/>
                </a:ln>
                <a:solidFill>
                  <a:schemeClr val="tx1"/>
                </a:solidFill>
                <a:effectLst/>
                <a:uLnTx/>
                <a:uFillTx/>
                <a:latin typeface="+mn-ea"/>
                <a:ea typeface="+mn-ea"/>
                <a:cs typeface="+mn-cs"/>
              </a:rPr>
              <a:t>2019</a:t>
            </a:r>
            <a:r>
              <a:rPr kumimoji="1" lang="zh-CN" altLang="en-US" sz="1200" b="0" i="0" u="none" strike="noStrike" kern="1200" cap="none" spc="0" normalizeH="0" baseline="0" noProof="0" dirty="0">
                <a:ln>
                  <a:noFill/>
                </a:ln>
                <a:solidFill>
                  <a:schemeClr val="tx1"/>
                </a:solidFill>
                <a:effectLst/>
                <a:uLnTx/>
                <a:uFillTx/>
                <a:latin typeface="+mn-ea"/>
                <a:ea typeface="+mn-ea"/>
                <a:cs typeface="+mn-cs"/>
              </a:rPr>
              <a:t>年</a:t>
            </a:r>
            <a:r>
              <a:rPr kumimoji="1" lang="en-US" altLang="zh-CN" sz="1200" b="0" i="0" u="none" strike="noStrike" kern="1200" cap="none" spc="0" normalizeH="0" baseline="0" noProof="0" dirty="0">
                <a:ln>
                  <a:noFill/>
                </a:ln>
                <a:solidFill>
                  <a:schemeClr val="tx1"/>
                </a:solidFill>
                <a:effectLst/>
                <a:uLnTx/>
                <a:uFillTx/>
                <a:latin typeface="+mn-ea"/>
                <a:ea typeface="+mn-ea"/>
                <a:cs typeface="+mn-cs"/>
              </a:rPr>
              <a:t>1-9</a:t>
            </a:r>
            <a:r>
              <a:rPr kumimoji="1" lang="zh-CN" altLang="en-US" sz="1200" b="0" i="0" u="none" strike="noStrike" kern="1200" cap="none" spc="0" normalizeH="0" baseline="0" noProof="0" dirty="0">
                <a:ln>
                  <a:noFill/>
                </a:ln>
                <a:solidFill>
                  <a:schemeClr val="tx1"/>
                </a:solidFill>
                <a:effectLst/>
                <a:uLnTx/>
                <a:uFillTx/>
                <a:latin typeface="+mn-ea"/>
                <a:ea typeface="+mn-ea"/>
                <a:cs typeface="+mn-cs"/>
              </a:rPr>
              <a:t>月公司主营业务收入构成（单位：万元）</a:t>
            </a:r>
            <a:endParaRPr kumimoji="0" lang="zh-CN" altLang="en-US" sz="1200" b="0" i="0" u="none" strike="noStrike" kern="1200" cap="none" spc="0" normalizeH="0" baseline="0" noProof="0" dirty="0">
              <a:ln>
                <a:noFill/>
              </a:ln>
              <a:solidFill>
                <a:schemeClr val="tx1"/>
              </a:solidFill>
              <a:effectLst/>
              <a:uLnTx/>
              <a:uFillTx/>
              <a:latin typeface="+mn-ea"/>
              <a:ea typeface="+mn-ea"/>
              <a:cs typeface="+mn-cs"/>
            </a:endParaRPr>
          </a:p>
        </p:txBody>
      </p:sp>
      <p:sp>
        <p:nvSpPr>
          <p:cNvPr id="3" name="矩形 2"/>
          <p:cNvSpPr/>
          <p:nvPr/>
        </p:nvSpPr>
        <p:spPr>
          <a:xfrm>
            <a:off x="7461250" y="3217863"/>
            <a:ext cx="4019550" cy="27622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1200" b="0" i="0" u="none" strike="noStrike" kern="1200" cap="none" spc="0" normalizeH="0" baseline="0" noProof="0" dirty="0">
                <a:ln>
                  <a:noFill/>
                </a:ln>
                <a:solidFill>
                  <a:schemeClr val="tx1"/>
                </a:solidFill>
                <a:effectLst/>
                <a:uLnTx/>
                <a:uFillTx/>
                <a:latin typeface="+mn-ea"/>
                <a:ea typeface="+mn-ea"/>
                <a:cs typeface="+mn-cs"/>
              </a:rPr>
              <a:t>2017-2018</a:t>
            </a:r>
            <a:r>
              <a:rPr kumimoji="1" lang="zh-CN" altLang="en-US" sz="1200" b="0" i="0" u="none" strike="noStrike" kern="1200" cap="none" spc="0" normalizeH="0" baseline="0" noProof="0" dirty="0">
                <a:ln>
                  <a:noFill/>
                </a:ln>
                <a:solidFill>
                  <a:schemeClr val="tx1"/>
                </a:solidFill>
                <a:effectLst/>
                <a:uLnTx/>
                <a:uFillTx/>
                <a:latin typeface="+mn-ea"/>
                <a:ea typeface="+mn-ea"/>
                <a:cs typeface="+mn-cs"/>
              </a:rPr>
              <a:t>年及</a:t>
            </a:r>
            <a:r>
              <a:rPr kumimoji="1" lang="en-US" altLang="zh-CN" sz="1200" b="0" i="0" u="none" strike="noStrike" kern="1200" cap="none" spc="0" normalizeH="0" baseline="0" noProof="0" dirty="0">
                <a:ln>
                  <a:noFill/>
                </a:ln>
                <a:solidFill>
                  <a:schemeClr val="tx1"/>
                </a:solidFill>
                <a:effectLst/>
                <a:uLnTx/>
                <a:uFillTx/>
                <a:latin typeface="+mn-ea"/>
                <a:ea typeface="+mn-ea"/>
                <a:cs typeface="+mn-cs"/>
              </a:rPr>
              <a:t>2019</a:t>
            </a:r>
            <a:r>
              <a:rPr kumimoji="1" lang="zh-CN" altLang="en-US" sz="1200" b="0" i="0" u="none" strike="noStrike" kern="1200" cap="none" spc="0" normalizeH="0" baseline="0" noProof="0" dirty="0">
                <a:ln>
                  <a:noFill/>
                </a:ln>
                <a:solidFill>
                  <a:schemeClr val="tx1"/>
                </a:solidFill>
                <a:effectLst/>
                <a:uLnTx/>
                <a:uFillTx/>
                <a:latin typeface="+mn-ea"/>
                <a:ea typeface="+mn-ea"/>
                <a:cs typeface="+mn-cs"/>
              </a:rPr>
              <a:t>年</a:t>
            </a:r>
            <a:r>
              <a:rPr kumimoji="1" lang="en-US" altLang="zh-CN" sz="1200" b="0" i="0" u="none" strike="noStrike" kern="1200" cap="none" spc="0" normalizeH="0" baseline="0" noProof="0" dirty="0">
                <a:ln>
                  <a:noFill/>
                </a:ln>
                <a:solidFill>
                  <a:schemeClr val="tx1"/>
                </a:solidFill>
                <a:effectLst/>
                <a:uLnTx/>
                <a:uFillTx/>
                <a:latin typeface="+mn-ea"/>
                <a:ea typeface="+mn-ea"/>
                <a:cs typeface="+mn-cs"/>
              </a:rPr>
              <a:t>1-9</a:t>
            </a:r>
            <a:r>
              <a:rPr kumimoji="1" lang="zh-CN" altLang="en-US" sz="1200" b="0" i="0" u="none" strike="noStrike" kern="1200" cap="none" spc="0" normalizeH="0" baseline="0" noProof="0" dirty="0">
                <a:ln>
                  <a:noFill/>
                </a:ln>
                <a:solidFill>
                  <a:schemeClr val="tx1"/>
                </a:solidFill>
                <a:effectLst/>
                <a:uLnTx/>
                <a:uFillTx/>
                <a:latin typeface="+mn-ea"/>
                <a:ea typeface="+mn-ea"/>
                <a:cs typeface="+mn-cs"/>
              </a:rPr>
              <a:t>月毛利率情况（单位：</a:t>
            </a:r>
            <a:r>
              <a:rPr kumimoji="1" lang="en-US" altLang="zh-CN" sz="1200" b="0" i="0" u="none" strike="noStrike" kern="1200" cap="none" spc="0" normalizeH="0" baseline="0" noProof="0" dirty="0">
                <a:ln>
                  <a:noFill/>
                </a:ln>
                <a:solidFill>
                  <a:schemeClr val="tx1"/>
                </a:solidFill>
                <a:effectLst/>
                <a:uLnTx/>
                <a:uFillTx/>
                <a:latin typeface="+mn-ea"/>
                <a:ea typeface="+mn-ea"/>
                <a:cs typeface="+mn-cs"/>
              </a:rPr>
              <a:t>%</a:t>
            </a:r>
            <a:r>
              <a:rPr kumimoji="1" lang="zh-CN" altLang="en-US" sz="1200" b="0" i="0" u="none" strike="noStrike" kern="1200" cap="none" spc="0" normalizeH="0" baseline="0" noProof="0" dirty="0">
                <a:ln>
                  <a:noFill/>
                </a:ln>
                <a:solidFill>
                  <a:schemeClr val="tx1"/>
                </a:solidFill>
                <a:effectLst/>
                <a:uLnTx/>
                <a:uFillTx/>
                <a:latin typeface="+mn-ea"/>
                <a:ea typeface="+mn-ea"/>
                <a:cs typeface="+mn-cs"/>
              </a:rPr>
              <a:t>）</a:t>
            </a:r>
            <a:endParaRPr kumimoji="0" lang="zh-CN" altLang="en-US" sz="1200" b="0" i="0" u="none" strike="noStrike" kern="1200" cap="none" spc="0" normalizeH="0" baseline="0" noProof="0" dirty="0">
              <a:ln>
                <a:noFill/>
              </a:ln>
              <a:solidFill>
                <a:schemeClr val="tx1"/>
              </a:solidFill>
              <a:effectLst/>
              <a:uLnTx/>
              <a:uFillTx/>
              <a:latin typeface="+mn-ea"/>
              <a:ea typeface="+mn-ea"/>
              <a:cs typeface="+mn-cs"/>
            </a:endParaRPr>
          </a:p>
        </p:txBody>
      </p:sp>
      <p:sp>
        <p:nvSpPr>
          <p:cNvPr id="64526" name="文本框 4"/>
          <p:cNvSpPr/>
          <p:nvPr/>
        </p:nvSpPr>
        <p:spPr>
          <a:xfrm>
            <a:off x="8751888" y="6269038"/>
            <a:ext cx="3336925" cy="27622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r>
              <a:rPr lang="zh-CN" altLang="en-US" sz="1200" b="1" dirty="0">
                <a:solidFill>
                  <a:srgbClr val="000000"/>
                </a:solidFill>
                <a:latin typeface="Arial" panose="020B0604020202020204" pitchFamily="34" charset="0"/>
                <a:ea typeface="宋体" panose="02010600030101010101" pitchFamily="2" charset="-122"/>
                <a:sym typeface="微软雅黑" panose="020B0503020204020204" pitchFamily="34" charset="-122"/>
              </a:rPr>
              <a:t>注：资料综合自最新的评级报告和</a:t>
            </a:r>
            <a:r>
              <a:rPr lang="en-US" altLang="zh-CN" sz="1200" b="1" dirty="0">
                <a:solidFill>
                  <a:srgbClr val="000000"/>
                </a:solidFill>
                <a:latin typeface="Arial" panose="020B0604020202020204" pitchFamily="34" charset="0"/>
                <a:ea typeface="宋体" panose="02010600030101010101" pitchFamily="2" charset="-122"/>
                <a:sym typeface="微软雅黑" panose="020B0503020204020204" pitchFamily="34" charset="-122"/>
              </a:rPr>
              <a:t>WIND</a:t>
            </a:r>
            <a:r>
              <a:rPr lang="zh-CN" altLang="en-US" sz="1200" b="1" dirty="0">
                <a:solidFill>
                  <a:srgbClr val="000000"/>
                </a:solidFill>
                <a:latin typeface="Arial" panose="020B0604020202020204" pitchFamily="34" charset="0"/>
                <a:ea typeface="宋体" panose="02010600030101010101" pitchFamily="2" charset="-122"/>
                <a:sym typeface="微软雅黑" panose="020B0503020204020204" pitchFamily="34" charset="-122"/>
              </a:rPr>
              <a:t>数据</a:t>
            </a:r>
          </a:p>
        </p:txBody>
      </p:sp>
      <p:graphicFrame>
        <p:nvGraphicFramePr>
          <p:cNvPr id="64527" name="图表 21"/>
          <p:cNvGraphicFramePr/>
          <p:nvPr>
            <p:extLst>
              <p:ext uri="{D42A27DB-BD31-4B8C-83A1-F6EECF244321}">
                <p14:modId xmlns:p14="http://schemas.microsoft.com/office/powerpoint/2010/main" val="3545307572"/>
              </p:ext>
            </p:extLst>
          </p:nvPr>
        </p:nvGraphicFramePr>
        <p:xfrm>
          <a:off x="698500" y="3711869"/>
          <a:ext cx="5280025" cy="2666706"/>
        </p:xfrm>
        <a:graphic>
          <a:graphicData uri="http://schemas.openxmlformats.org/presentationml/2006/ole">
            <mc:AlternateContent xmlns:mc="http://schemas.openxmlformats.org/markup-compatibility/2006">
              <mc:Choice xmlns:v="urn:schemas-microsoft-com:vml" Requires="v">
                <p:oleObj spid="_x0000_s3116" r:id="rId4" imgW="5285105" imgH="2853055" progId="Excel.Chart.8">
                  <p:embed/>
                </p:oleObj>
              </mc:Choice>
              <mc:Fallback>
                <p:oleObj r:id="rId4" imgW="5285105" imgH="2853055" progId="Excel.Chart.8">
                  <p:embed/>
                  <p:pic>
                    <p:nvPicPr>
                      <p:cNvPr id="0" name="图片 3076"/>
                      <p:cNvPicPr/>
                      <p:nvPr/>
                    </p:nvPicPr>
                    <p:blipFill>
                      <a:blip r:embed="rId5"/>
                      <a:stretch>
                        <a:fillRect/>
                      </a:stretch>
                    </p:blipFill>
                    <p:spPr>
                      <a:xfrm>
                        <a:off x="698500" y="3711869"/>
                        <a:ext cx="5280025" cy="2666706"/>
                      </a:xfrm>
                      <a:prstGeom prst="rect">
                        <a:avLst/>
                      </a:prstGeom>
                      <a:noFill/>
                      <a:ln w="38100">
                        <a:noFill/>
                        <a:miter/>
                      </a:ln>
                    </p:spPr>
                  </p:pic>
                </p:oleObj>
              </mc:Fallback>
            </mc:AlternateContent>
          </a:graphicData>
        </a:graphic>
      </p:graphicFrame>
      <p:graphicFrame>
        <p:nvGraphicFramePr>
          <p:cNvPr id="64528" name="图表 22"/>
          <p:cNvGraphicFramePr/>
          <p:nvPr/>
        </p:nvGraphicFramePr>
        <p:xfrm>
          <a:off x="6411913" y="3486150"/>
          <a:ext cx="5262562" cy="2916238"/>
        </p:xfrm>
        <a:graphic>
          <a:graphicData uri="http://schemas.openxmlformats.org/presentationml/2006/ole">
            <mc:AlternateContent xmlns:mc="http://schemas.openxmlformats.org/markup-compatibility/2006">
              <mc:Choice xmlns:v="urn:schemas-microsoft-com:vml" Requires="v">
                <p:oleObj spid="_x0000_s3117" r:id="rId6" imgW="5273040" imgH="2926080" progId="Excel.Chart.8">
                  <p:embed/>
                </p:oleObj>
              </mc:Choice>
              <mc:Fallback>
                <p:oleObj r:id="rId6" imgW="5273040" imgH="2926080" progId="Excel.Chart.8">
                  <p:embed/>
                  <p:pic>
                    <p:nvPicPr>
                      <p:cNvPr id="0" name="图片 3075"/>
                      <p:cNvPicPr/>
                      <p:nvPr/>
                    </p:nvPicPr>
                    <p:blipFill>
                      <a:blip r:embed="rId7"/>
                      <a:stretch>
                        <a:fillRect/>
                      </a:stretch>
                    </p:blipFill>
                    <p:spPr>
                      <a:xfrm>
                        <a:off x="6411913" y="3486150"/>
                        <a:ext cx="5262562" cy="2916238"/>
                      </a:xfrm>
                      <a:prstGeom prst="rect">
                        <a:avLst/>
                      </a:prstGeom>
                      <a:noFill/>
                      <a:ln w="38100">
                        <a:noFill/>
                        <a:miter/>
                      </a:ln>
                    </p:spPr>
                  </p:pic>
                </p:oleObj>
              </mc:Fallback>
            </mc:AlternateContent>
          </a:graphicData>
        </a:graphic>
      </p:graphicFrame>
      <p:sp>
        <p:nvSpPr>
          <p:cNvPr id="19" name="標題 4">
            <a:extLst>
              <a:ext uri="{FF2B5EF4-FFF2-40B4-BE49-F238E27FC236}">
                <a16:creationId xmlns:a16="http://schemas.microsoft.com/office/drawing/2014/main" id="{6CFFDC9D-13C1-4C3F-A42B-78E87C525653}"/>
              </a:ext>
            </a:extLst>
          </p:cNvPr>
          <p:cNvSpPr/>
          <p:nvPr/>
        </p:nvSpPr>
        <p:spPr>
          <a:xfrm>
            <a:off x="649287" y="128587"/>
            <a:ext cx="8389938" cy="744538"/>
          </a:xfrm>
          <a:prstGeom prst="rect">
            <a:avLst/>
          </a:prstGeom>
          <a:noFill/>
          <a:ln w="9525">
            <a:noFill/>
          </a:ln>
        </p:spPr>
        <p:txBody>
          <a:bodyPr>
            <a:spAutoFit/>
          </a:bodyPr>
          <a:lstStyle/>
          <a:p>
            <a:pPr lvl="0" eaLnBrk="1" hangingPunct="1">
              <a:lnSpc>
                <a:spcPct val="150000"/>
              </a:lnSpc>
              <a:defRPr/>
            </a:pPr>
            <a:r>
              <a:rPr kumimoji="0" lang="en-US" altLang="zh-CN" sz="3200" b="1"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2.4 </a:t>
            </a:r>
            <a:r>
              <a:rPr lang="zh-CN" altLang="en-US" sz="3200" b="1" noProof="1">
                <a:solidFill>
                  <a:srgbClr val="000000"/>
                </a:solidFill>
                <a:latin typeface="微软雅黑" panose="020B0503020204020204" pitchFamily="34" charset="-122"/>
                <a:ea typeface="微软雅黑" panose="020B0503020204020204" pitchFamily="34" charset="-122"/>
                <a:sym typeface="Arial" panose="020B0604020202020204" pitchFamily="34" charset="0"/>
              </a:rPr>
              <a:t>株洲市城市建设发展集团有限公司</a:t>
            </a:r>
            <a:endParaRPr kumimoji="0" lang="zh-CN" altLang="en-US" sz="3200" b="1"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矩形 2"/>
          <p:cNvSpPr/>
          <p:nvPr/>
        </p:nvSpPr>
        <p:spPr>
          <a:xfrm>
            <a:off x="460375" y="3736975"/>
            <a:ext cx="5705475" cy="2397125"/>
          </a:xfrm>
          <a:prstGeom prst="rect">
            <a:avLst/>
          </a:prstGeom>
          <a:solidFill>
            <a:srgbClr val="F2F2F2"/>
          </a:solidFill>
          <a:ln w="9525">
            <a:noFill/>
          </a:ln>
        </p:spPr>
        <p:txBody>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endParaRPr lang="zh-CN" altLang="zh-CN" sz="1800" b="1" i="1" dirty="0">
              <a:latin typeface="Arial" panose="020B0604020202020204" pitchFamily="34" charset="0"/>
              <a:ea typeface="宋体" panose="02010600030101010101" pitchFamily="2" charset="-122"/>
            </a:endParaRPr>
          </a:p>
        </p:txBody>
      </p:sp>
      <p:sp>
        <p:nvSpPr>
          <p:cNvPr id="65539" name="矩形 2"/>
          <p:cNvSpPr/>
          <p:nvPr/>
        </p:nvSpPr>
        <p:spPr>
          <a:xfrm>
            <a:off x="495300" y="1200150"/>
            <a:ext cx="5705475" cy="2397125"/>
          </a:xfrm>
          <a:prstGeom prst="rect">
            <a:avLst/>
          </a:prstGeom>
          <a:solidFill>
            <a:srgbClr val="F2F2F2"/>
          </a:solidFill>
          <a:ln w="9525">
            <a:noFill/>
          </a:ln>
        </p:spPr>
        <p:txBody>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endParaRPr lang="zh-CN" altLang="zh-CN" sz="1800" b="1" i="1" dirty="0">
              <a:latin typeface="Arial" panose="020B0604020202020204" pitchFamily="34" charset="0"/>
              <a:ea typeface="宋体" panose="02010600030101010101" pitchFamily="2" charset="-122"/>
            </a:endParaRPr>
          </a:p>
        </p:txBody>
      </p:sp>
      <p:grpSp>
        <p:nvGrpSpPr>
          <p:cNvPr id="65540" name="组合 1"/>
          <p:cNvGrpSpPr/>
          <p:nvPr/>
        </p:nvGrpSpPr>
        <p:grpSpPr>
          <a:xfrm>
            <a:off x="0" y="214313"/>
            <a:ext cx="577850" cy="658812"/>
            <a:chOff x="0" y="0"/>
            <a:chExt cx="577847" cy="659137"/>
          </a:xfrm>
        </p:grpSpPr>
        <p:sp>
          <p:nvSpPr>
            <p:cNvPr id="65551" name="矩形 3"/>
            <p:cNvSpPr/>
            <p:nvPr/>
          </p:nvSpPr>
          <p:spPr>
            <a:xfrm>
              <a:off x="0" y="0"/>
              <a:ext cx="495297" cy="659137"/>
            </a:xfrm>
            <a:prstGeom prst="rect">
              <a:avLst/>
            </a:prstGeom>
            <a:solidFill>
              <a:srgbClr val="C0000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65552" name="矩形 4"/>
            <p:cNvSpPr/>
            <p:nvPr/>
          </p:nvSpPr>
          <p:spPr>
            <a:xfrm>
              <a:off x="527047" y="0"/>
              <a:ext cx="50800" cy="659137"/>
            </a:xfrm>
            <a:prstGeom prst="rect">
              <a:avLst/>
            </a:prstGeom>
            <a:solidFill>
              <a:srgbClr val="80808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grpSp>
      <p:sp>
        <p:nvSpPr>
          <p:cNvPr id="65542" name="灯片编号占位符 3"/>
          <p:cNvSpPr>
            <a:spLocks noGrp="1"/>
          </p:cNvSpPr>
          <p:nvPr/>
        </p:nvSpPr>
        <p:spPr>
          <a:xfrm>
            <a:off x="11449050" y="6499225"/>
            <a:ext cx="639763" cy="365125"/>
          </a:xfrm>
          <a:prstGeom prst="rect">
            <a:avLst/>
          </a:prstGeom>
          <a:noFill/>
          <a:ln w="9525">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r" defTabSz="914400" eaLnBrk="1" hangingPunct="1">
              <a:spcBef>
                <a:spcPct val="0"/>
              </a:spcBef>
              <a:buFontTx/>
              <a:buNone/>
            </a:pPr>
            <a:fld id="{9A0DB2DC-4C9A-4742-B13C-FB6460FD3503}" type="slidenum">
              <a:rPr lang="zh-CN" altLang="zh-CN" sz="1400" b="1" dirty="0">
                <a:solidFill>
                  <a:srgbClr val="FFFFFF"/>
                </a:solidFill>
                <a:latin typeface="仿宋" panose="02010609060101010101" pitchFamily="49" charset="-122"/>
                <a:ea typeface="仿宋" panose="02010609060101010101" pitchFamily="49" charset="-122"/>
              </a:rPr>
              <a:t>56</a:t>
            </a:fld>
            <a:endParaRPr lang="zh-CN" altLang="zh-CN" sz="1400" b="1" dirty="0">
              <a:solidFill>
                <a:srgbClr val="FFFFFF"/>
              </a:solidFill>
              <a:latin typeface="仿宋" panose="02010609060101010101" pitchFamily="49" charset="-122"/>
              <a:ea typeface="仿宋" panose="02010609060101010101" pitchFamily="49" charset="-122"/>
            </a:endParaRPr>
          </a:p>
        </p:txBody>
      </p:sp>
      <p:sp>
        <p:nvSpPr>
          <p:cNvPr id="2" name="矩形 1"/>
          <p:cNvSpPr/>
          <p:nvPr/>
        </p:nvSpPr>
        <p:spPr>
          <a:xfrm>
            <a:off x="674688" y="1338262"/>
            <a:ext cx="4973638" cy="3138488"/>
          </a:xfrm>
          <a:prstGeom prst="rect">
            <a:avLst/>
          </a:prstGeom>
          <a:noFill/>
          <a:ln>
            <a:noFill/>
          </a:ln>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zh-CN"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自来水供水业务</a:t>
            </a:r>
            <a:endParaRPr kumimoji="0" lang="en-US" altLang="zh-CN"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a:p>
            <a:pPr marL="285750" marR="0" lvl="0" indent="-285750" algn="just"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0" lang="zh-CN"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主要由下属自来水公司运营，自来水公司拥有株洲市自来水运营方面的特许经营权，株洲市所有自来水业务均由自来水公司管理和经营。</a:t>
            </a:r>
            <a:endPar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285750" marR="0" lvl="0" indent="-285750" algn="just"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2016~2018</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年及</a:t>
            </a: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2019</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年</a:t>
            </a: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1~3</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月，公司自来水收入分别为</a:t>
            </a: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2.92</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亿元、</a:t>
            </a: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3.21</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亿元、</a:t>
            </a: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3.46</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亿元和</a:t>
            </a: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0.66</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亿元，毛利率</a:t>
            </a: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30%</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左右。</a:t>
            </a:r>
            <a:endPar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graphicFrame>
        <p:nvGraphicFramePr>
          <p:cNvPr id="13" name="图表 12"/>
          <p:cNvGraphicFramePr/>
          <p:nvPr/>
        </p:nvGraphicFramePr>
        <p:xfrm>
          <a:off x="7155179" y="1119263"/>
          <a:ext cx="5139531" cy="2564129"/>
        </p:xfrm>
        <a:graphic>
          <a:graphicData uri="http://schemas.openxmlformats.org/drawingml/2006/chart">
            <c:chart xmlns:c="http://schemas.openxmlformats.org/drawingml/2006/chart" xmlns:r="http://schemas.openxmlformats.org/officeDocument/2006/relationships" r:id="rId2"/>
          </a:graphicData>
        </a:graphic>
      </p:graphicFrame>
      <p:sp>
        <p:nvSpPr>
          <p:cNvPr id="3" name="矩形 2"/>
          <p:cNvSpPr/>
          <p:nvPr/>
        </p:nvSpPr>
        <p:spPr>
          <a:xfrm>
            <a:off x="581025" y="4016375"/>
            <a:ext cx="4906963" cy="1752600"/>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公司污水处理业务</a:t>
            </a:r>
            <a:endParaRPr kumimoji="0" lang="en-US" altLang="zh-CN"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a:p>
            <a:pPr marL="285750" marR="0" lvl="0" indent="-285750" algn="just"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由下属株洲市城市排水有限公司运营，年污水处理量</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11222</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万吨。</a:t>
            </a: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2016~2018</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年及</a:t>
            </a: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2019</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年</a:t>
            </a: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1~3</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月，公司获得的污水处理收入分别为</a:t>
            </a: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2.11</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亿元、</a:t>
            </a: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1.52</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亿元、</a:t>
            </a: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1.82</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亿元和</a:t>
            </a: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0.43</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亿元，毛利率不稳定。</a:t>
            </a:r>
          </a:p>
        </p:txBody>
      </p:sp>
      <p:pic>
        <p:nvPicPr>
          <p:cNvPr id="65547" name="图片 3"/>
          <p:cNvPicPr>
            <a:picLocks noChangeAspect="1"/>
          </p:cNvPicPr>
          <p:nvPr/>
        </p:nvPicPr>
        <p:blipFill>
          <a:blip r:embed="rId3"/>
          <a:stretch>
            <a:fillRect/>
          </a:stretch>
        </p:blipFill>
        <p:spPr>
          <a:xfrm>
            <a:off x="6299200" y="3854450"/>
            <a:ext cx="5645150" cy="2595563"/>
          </a:xfrm>
          <a:prstGeom prst="rect">
            <a:avLst/>
          </a:prstGeom>
          <a:noFill/>
          <a:ln w="9525">
            <a:noFill/>
          </a:ln>
        </p:spPr>
      </p:pic>
      <p:sp>
        <p:nvSpPr>
          <p:cNvPr id="5" name="矩形 4"/>
          <p:cNvSpPr/>
          <p:nvPr/>
        </p:nvSpPr>
        <p:spPr>
          <a:xfrm>
            <a:off x="7154863" y="3597275"/>
            <a:ext cx="3822700" cy="277813"/>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1200" b="0" i="0" u="none" strike="noStrike" kern="1200" cap="none" spc="0" normalizeH="0" baseline="0" noProof="0" dirty="0">
                <a:ln>
                  <a:noFill/>
                </a:ln>
                <a:solidFill>
                  <a:schemeClr val="tx1"/>
                </a:solidFill>
                <a:effectLst/>
                <a:uLnTx/>
                <a:uFillTx/>
                <a:latin typeface="+mn-ea"/>
                <a:ea typeface="+mn-ea"/>
                <a:cs typeface="+mn-cs"/>
              </a:rPr>
              <a:t>2016~2018</a:t>
            </a:r>
            <a:r>
              <a:rPr kumimoji="1" lang="zh-CN" altLang="en-US" sz="1200" b="0" i="0" u="none" strike="noStrike" kern="1200" cap="none" spc="0" normalizeH="0" baseline="0" noProof="0" dirty="0">
                <a:ln>
                  <a:noFill/>
                </a:ln>
                <a:solidFill>
                  <a:schemeClr val="tx1"/>
                </a:solidFill>
                <a:effectLst/>
                <a:uLnTx/>
                <a:uFillTx/>
                <a:latin typeface="+mn-ea"/>
                <a:ea typeface="+mn-ea"/>
                <a:cs typeface="+mn-cs"/>
              </a:rPr>
              <a:t>年以及</a:t>
            </a:r>
            <a:r>
              <a:rPr kumimoji="1" lang="en-US" altLang="zh-CN" sz="1200" b="0" i="0" u="none" strike="noStrike" kern="1200" cap="none" spc="0" normalizeH="0" baseline="0" noProof="0" dirty="0">
                <a:ln>
                  <a:noFill/>
                </a:ln>
                <a:solidFill>
                  <a:schemeClr val="tx1"/>
                </a:solidFill>
                <a:effectLst/>
                <a:uLnTx/>
                <a:uFillTx/>
                <a:latin typeface="+mn-ea"/>
                <a:ea typeface="+mn-ea"/>
                <a:cs typeface="+mn-cs"/>
              </a:rPr>
              <a:t>2019</a:t>
            </a:r>
            <a:r>
              <a:rPr kumimoji="1" lang="zh-CN" altLang="en-US" sz="1200" b="0" i="0" u="none" strike="noStrike" kern="1200" cap="none" spc="0" normalizeH="0" baseline="0" noProof="0" dirty="0">
                <a:ln>
                  <a:noFill/>
                </a:ln>
                <a:solidFill>
                  <a:schemeClr val="tx1"/>
                </a:solidFill>
                <a:effectLst/>
                <a:uLnTx/>
                <a:uFillTx/>
                <a:latin typeface="+mn-ea"/>
                <a:ea typeface="+mn-ea"/>
                <a:cs typeface="+mn-cs"/>
              </a:rPr>
              <a:t>年</a:t>
            </a:r>
            <a:r>
              <a:rPr kumimoji="1" lang="en-US" altLang="zh-CN" sz="1200" b="0" i="0" u="none" strike="noStrike" kern="1200" cap="none" spc="0" normalizeH="0" baseline="0" noProof="0" dirty="0">
                <a:ln>
                  <a:noFill/>
                </a:ln>
                <a:solidFill>
                  <a:schemeClr val="tx1"/>
                </a:solidFill>
                <a:effectLst/>
                <a:uLnTx/>
                <a:uFillTx/>
                <a:latin typeface="+mn-ea"/>
                <a:ea typeface="+mn-ea"/>
                <a:cs typeface="+mn-cs"/>
              </a:rPr>
              <a:t>1~3</a:t>
            </a:r>
            <a:r>
              <a:rPr kumimoji="1" lang="zh-CN" altLang="en-US" sz="1200" b="0" i="0" u="none" strike="noStrike" kern="1200" cap="none" spc="0" normalizeH="0" baseline="0" noProof="0" dirty="0">
                <a:ln>
                  <a:noFill/>
                </a:ln>
                <a:solidFill>
                  <a:schemeClr val="tx1"/>
                </a:solidFill>
                <a:effectLst/>
                <a:uLnTx/>
                <a:uFillTx/>
                <a:latin typeface="+mn-ea"/>
                <a:ea typeface="+mn-ea"/>
                <a:cs typeface="+mn-cs"/>
              </a:rPr>
              <a:t>月自来水公司运营情况</a:t>
            </a:r>
            <a:endParaRPr kumimoji="0" lang="zh-CN" altLang="en-US" sz="1200" b="0" i="0" u="none" strike="noStrike" kern="1200" cap="none" spc="0" normalizeH="0" baseline="0" noProof="0" dirty="0">
              <a:ln>
                <a:noFill/>
              </a:ln>
              <a:solidFill>
                <a:schemeClr val="tx1"/>
              </a:solidFill>
              <a:effectLst/>
              <a:uLnTx/>
              <a:uFillTx/>
              <a:latin typeface="+mn-ea"/>
              <a:ea typeface="+mn-ea"/>
              <a:cs typeface="+mn-cs"/>
            </a:endParaRPr>
          </a:p>
        </p:txBody>
      </p:sp>
      <p:sp>
        <p:nvSpPr>
          <p:cNvPr id="18" name="矩形 17"/>
          <p:cNvSpPr/>
          <p:nvPr/>
        </p:nvSpPr>
        <p:spPr>
          <a:xfrm>
            <a:off x="7705725" y="962025"/>
            <a:ext cx="2830513" cy="461963"/>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en-US" altLang="zh-CN" sz="1200" b="0" i="0" u="none" strike="noStrike" kern="1200" cap="none" spc="0" normalizeH="0" baseline="0" noProof="0" dirty="0">
                <a:ln>
                  <a:noFill/>
                </a:ln>
                <a:solidFill>
                  <a:schemeClr val="tx1"/>
                </a:solidFill>
                <a:effectLst/>
                <a:uLnTx/>
                <a:uFillTx/>
                <a:latin typeface="+mn-ea"/>
                <a:ea typeface="+mn-ea"/>
                <a:cs typeface="+mn-cs"/>
              </a:rPr>
              <a:t>2016~2018</a:t>
            </a:r>
            <a:r>
              <a:rPr kumimoji="1" lang="zh-CN" altLang="en-US" sz="1200" b="0" i="0" u="none" strike="noStrike" kern="1200" cap="none" spc="0" normalizeH="0" baseline="0" noProof="0" dirty="0">
                <a:ln>
                  <a:noFill/>
                </a:ln>
                <a:solidFill>
                  <a:schemeClr val="tx1"/>
                </a:solidFill>
                <a:effectLst/>
                <a:uLnTx/>
                <a:uFillTx/>
                <a:latin typeface="+mn-ea"/>
                <a:ea typeface="+mn-ea"/>
                <a:cs typeface="+mn-cs"/>
              </a:rPr>
              <a:t>年以及</a:t>
            </a:r>
            <a:r>
              <a:rPr kumimoji="1" lang="en-US" altLang="zh-CN" sz="1200" b="0" i="0" u="none" strike="noStrike" kern="1200" cap="none" spc="0" normalizeH="0" baseline="0" noProof="0" dirty="0">
                <a:ln>
                  <a:noFill/>
                </a:ln>
                <a:solidFill>
                  <a:schemeClr val="tx1"/>
                </a:solidFill>
                <a:effectLst/>
                <a:uLnTx/>
                <a:uFillTx/>
                <a:latin typeface="+mn-ea"/>
                <a:ea typeface="+mn-ea"/>
                <a:cs typeface="+mn-cs"/>
              </a:rPr>
              <a:t>2019</a:t>
            </a:r>
            <a:r>
              <a:rPr kumimoji="1" lang="zh-CN" altLang="en-US" sz="1200" b="0" i="0" u="none" strike="noStrike" kern="1200" cap="none" spc="0" normalizeH="0" baseline="0" noProof="0" dirty="0">
                <a:ln>
                  <a:noFill/>
                </a:ln>
                <a:solidFill>
                  <a:schemeClr val="tx1"/>
                </a:solidFill>
                <a:effectLst/>
                <a:uLnTx/>
                <a:uFillTx/>
                <a:latin typeface="+mn-ea"/>
                <a:ea typeface="+mn-ea"/>
                <a:cs typeface="+mn-cs"/>
              </a:rPr>
              <a:t>年</a:t>
            </a:r>
            <a:r>
              <a:rPr kumimoji="1" lang="en-US" altLang="zh-CN" sz="1200" b="0" i="0" u="none" strike="noStrike" kern="1200" cap="none" spc="0" normalizeH="0" baseline="0" noProof="0" dirty="0">
                <a:ln>
                  <a:noFill/>
                </a:ln>
                <a:solidFill>
                  <a:schemeClr val="tx1"/>
                </a:solidFill>
                <a:effectLst/>
                <a:uLnTx/>
                <a:uFillTx/>
                <a:latin typeface="+mn-ea"/>
                <a:ea typeface="+mn-ea"/>
                <a:cs typeface="+mn-cs"/>
              </a:rPr>
              <a:t>1~3</a:t>
            </a:r>
            <a:r>
              <a:rPr kumimoji="1" lang="zh-CN" altLang="en-US" sz="1200" b="0" i="0" u="none" strike="noStrike" kern="1200" cap="none" spc="0" normalizeH="0" baseline="0" noProof="0" dirty="0">
                <a:ln>
                  <a:noFill/>
                </a:ln>
                <a:solidFill>
                  <a:schemeClr val="tx1"/>
                </a:solidFill>
                <a:effectLst/>
                <a:uLnTx/>
                <a:uFillTx/>
                <a:latin typeface="+mn-ea"/>
                <a:ea typeface="+mn-ea"/>
                <a:cs typeface="+mn-cs"/>
              </a:rPr>
              <a:t>月公司自来水收入及污水处理收入</a:t>
            </a:r>
            <a:endParaRPr kumimoji="0" lang="zh-CN" altLang="en-US" sz="1200" b="0" i="0" u="none" strike="noStrike" kern="1200" cap="none" spc="0" normalizeH="0" baseline="0" noProof="0" dirty="0">
              <a:ln>
                <a:noFill/>
              </a:ln>
              <a:solidFill>
                <a:schemeClr val="tx1"/>
              </a:solidFill>
              <a:effectLst/>
              <a:uLnTx/>
              <a:uFillTx/>
              <a:latin typeface="+mn-ea"/>
              <a:ea typeface="+mn-ea"/>
              <a:cs typeface="+mn-cs"/>
            </a:endParaRPr>
          </a:p>
        </p:txBody>
      </p:sp>
      <p:sp>
        <p:nvSpPr>
          <p:cNvPr id="65550" name="文本框 4"/>
          <p:cNvSpPr/>
          <p:nvPr/>
        </p:nvSpPr>
        <p:spPr>
          <a:xfrm>
            <a:off x="8751888" y="6269038"/>
            <a:ext cx="3336925" cy="27622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r>
              <a:rPr lang="zh-CN" altLang="en-US" sz="1200" b="1" dirty="0">
                <a:solidFill>
                  <a:srgbClr val="000000"/>
                </a:solidFill>
                <a:latin typeface="Arial" panose="020B0604020202020204" pitchFamily="34" charset="0"/>
                <a:ea typeface="宋体" panose="02010600030101010101" pitchFamily="2" charset="-122"/>
                <a:sym typeface="微软雅黑" panose="020B0503020204020204" pitchFamily="34" charset="-122"/>
              </a:rPr>
              <a:t>注：资料综合自最新的评级报告和</a:t>
            </a:r>
            <a:r>
              <a:rPr lang="en-US" altLang="zh-CN" sz="1200" b="1" dirty="0">
                <a:solidFill>
                  <a:srgbClr val="000000"/>
                </a:solidFill>
                <a:latin typeface="Arial" panose="020B0604020202020204" pitchFamily="34" charset="0"/>
                <a:ea typeface="宋体" panose="02010600030101010101" pitchFamily="2" charset="-122"/>
                <a:sym typeface="微软雅黑" panose="020B0503020204020204" pitchFamily="34" charset="-122"/>
              </a:rPr>
              <a:t>WIND</a:t>
            </a:r>
            <a:r>
              <a:rPr lang="zh-CN" altLang="en-US" sz="1200" b="1" dirty="0">
                <a:solidFill>
                  <a:srgbClr val="000000"/>
                </a:solidFill>
                <a:latin typeface="Arial" panose="020B0604020202020204" pitchFamily="34" charset="0"/>
                <a:ea typeface="宋体" panose="02010600030101010101" pitchFamily="2" charset="-122"/>
                <a:sym typeface="微软雅黑" panose="020B0503020204020204" pitchFamily="34" charset="-122"/>
              </a:rPr>
              <a:t>数据</a:t>
            </a:r>
          </a:p>
        </p:txBody>
      </p:sp>
      <p:sp>
        <p:nvSpPr>
          <p:cNvPr id="17" name="標題 4">
            <a:extLst>
              <a:ext uri="{FF2B5EF4-FFF2-40B4-BE49-F238E27FC236}">
                <a16:creationId xmlns:a16="http://schemas.microsoft.com/office/drawing/2014/main" id="{303AB4FC-8200-4E07-B911-F91F72860EB9}"/>
              </a:ext>
            </a:extLst>
          </p:cNvPr>
          <p:cNvSpPr/>
          <p:nvPr/>
        </p:nvSpPr>
        <p:spPr>
          <a:xfrm>
            <a:off x="649287" y="128587"/>
            <a:ext cx="8389938" cy="744538"/>
          </a:xfrm>
          <a:prstGeom prst="rect">
            <a:avLst/>
          </a:prstGeom>
          <a:noFill/>
          <a:ln w="9525">
            <a:noFill/>
          </a:ln>
        </p:spPr>
        <p:txBody>
          <a:bodyPr>
            <a:spAutoFit/>
          </a:bodyPr>
          <a:lstStyle/>
          <a:p>
            <a:pPr lvl="0" eaLnBrk="1" hangingPunct="1">
              <a:lnSpc>
                <a:spcPct val="150000"/>
              </a:lnSpc>
              <a:defRPr/>
            </a:pPr>
            <a:r>
              <a:rPr kumimoji="0" lang="en-US" altLang="zh-CN" sz="3200" b="1"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2.4 </a:t>
            </a:r>
            <a:r>
              <a:rPr lang="zh-CN" altLang="en-US" sz="3200" b="1" noProof="1">
                <a:solidFill>
                  <a:srgbClr val="000000"/>
                </a:solidFill>
                <a:latin typeface="微软雅黑" panose="020B0503020204020204" pitchFamily="34" charset="-122"/>
                <a:ea typeface="微软雅黑" panose="020B0503020204020204" pitchFamily="34" charset="-122"/>
                <a:sym typeface="Arial" panose="020B0604020202020204" pitchFamily="34" charset="0"/>
              </a:rPr>
              <a:t>株洲市城市建设发展集团有限公司（续）</a:t>
            </a:r>
            <a:endParaRPr kumimoji="0" lang="zh-CN" altLang="en-US" sz="3200" b="1"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矩形 2"/>
          <p:cNvSpPr/>
          <p:nvPr/>
        </p:nvSpPr>
        <p:spPr>
          <a:xfrm>
            <a:off x="777875" y="1420813"/>
            <a:ext cx="4924425" cy="3322637"/>
          </a:xfrm>
          <a:prstGeom prst="rect">
            <a:avLst/>
          </a:prstGeom>
          <a:solidFill>
            <a:srgbClr val="F2F2F2"/>
          </a:solidFill>
          <a:ln w="9525">
            <a:noFill/>
          </a:ln>
        </p:spPr>
        <p:txBody>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endParaRPr lang="zh-CN" altLang="zh-CN" sz="1800" b="1" i="1" dirty="0">
              <a:latin typeface="Arial" panose="020B0604020202020204" pitchFamily="34" charset="0"/>
              <a:ea typeface="宋体" panose="02010600030101010101" pitchFamily="2" charset="-122"/>
            </a:endParaRPr>
          </a:p>
        </p:txBody>
      </p:sp>
      <p:grpSp>
        <p:nvGrpSpPr>
          <p:cNvPr id="66563" name="组合 1"/>
          <p:cNvGrpSpPr/>
          <p:nvPr/>
        </p:nvGrpSpPr>
        <p:grpSpPr>
          <a:xfrm>
            <a:off x="0" y="214313"/>
            <a:ext cx="577850" cy="658812"/>
            <a:chOff x="0" y="0"/>
            <a:chExt cx="577847" cy="659137"/>
          </a:xfrm>
        </p:grpSpPr>
        <p:sp>
          <p:nvSpPr>
            <p:cNvPr id="66622" name="矩形 3"/>
            <p:cNvSpPr/>
            <p:nvPr/>
          </p:nvSpPr>
          <p:spPr>
            <a:xfrm>
              <a:off x="0" y="0"/>
              <a:ext cx="495297" cy="659137"/>
            </a:xfrm>
            <a:prstGeom prst="rect">
              <a:avLst/>
            </a:prstGeom>
            <a:solidFill>
              <a:srgbClr val="C0000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66623" name="矩形 4"/>
            <p:cNvSpPr/>
            <p:nvPr/>
          </p:nvSpPr>
          <p:spPr>
            <a:xfrm>
              <a:off x="527047" y="0"/>
              <a:ext cx="50800" cy="659137"/>
            </a:xfrm>
            <a:prstGeom prst="rect">
              <a:avLst/>
            </a:prstGeom>
            <a:solidFill>
              <a:srgbClr val="80808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grpSp>
      <p:sp>
        <p:nvSpPr>
          <p:cNvPr id="66565" name="灯片编号占位符 3"/>
          <p:cNvSpPr>
            <a:spLocks noGrp="1"/>
          </p:cNvSpPr>
          <p:nvPr/>
        </p:nvSpPr>
        <p:spPr>
          <a:xfrm>
            <a:off x="11449050" y="6499225"/>
            <a:ext cx="639763" cy="365125"/>
          </a:xfrm>
          <a:prstGeom prst="rect">
            <a:avLst/>
          </a:prstGeom>
          <a:noFill/>
          <a:ln w="9525">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r" defTabSz="914400" eaLnBrk="1" hangingPunct="1">
              <a:spcBef>
                <a:spcPct val="0"/>
              </a:spcBef>
              <a:buFontTx/>
              <a:buNone/>
            </a:pPr>
            <a:fld id="{9A0DB2DC-4C9A-4742-B13C-FB6460FD3503}" type="slidenum">
              <a:rPr lang="zh-CN" altLang="zh-CN" sz="1400" b="1" dirty="0">
                <a:solidFill>
                  <a:srgbClr val="FFFFFF"/>
                </a:solidFill>
                <a:latin typeface="仿宋" panose="02010609060101010101" pitchFamily="49" charset="-122"/>
                <a:ea typeface="仿宋" panose="02010609060101010101" pitchFamily="49" charset="-122"/>
              </a:rPr>
              <a:t>57</a:t>
            </a:fld>
            <a:endParaRPr lang="zh-CN" altLang="zh-CN" sz="1400" b="1" dirty="0">
              <a:solidFill>
                <a:srgbClr val="FFFFFF"/>
              </a:solidFill>
              <a:latin typeface="仿宋" panose="02010609060101010101" pitchFamily="49" charset="-122"/>
              <a:ea typeface="仿宋" panose="02010609060101010101" pitchFamily="49" charset="-122"/>
            </a:endParaRPr>
          </a:p>
        </p:txBody>
      </p:sp>
      <p:sp>
        <p:nvSpPr>
          <p:cNvPr id="66566" name="文本框 8"/>
          <p:cNvSpPr/>
          <p:nvPr/>
        </p:nvSpPr>
        <p:spPr>
          <a:xfrm>
            <a:off x="777875" y="2006600"/>
            <a:ext cx="4681538" cy="249237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285750" lvl="0" indent="-285750" algn="just" defTabSz="914400" eaLnBrk="1" hangingPunct="1">
              <a:lnSpc>
                <a:spcPct val="150000"/>
              </a:lnSpc>
              <a:spcBef>
                <a:spcPct val="0"/>
              </a:spcBef>
              <a:buFont typeface="Wingdings" panose="05000000000000000000" pitchFamily="2" charset="2"/>
              <a:buChar char="Ø"/>
            </a:pPr>
            <a:r>
              <a:rPr lang="zh-CN" altLang="en-US" sz="1300" dirty="0">
                <a:solidFill>
                  <a:srgbClr val="000000"/>
                </a:solidFill>
                <a:latin typeface="微软雅黑" panose="020B0503020204020204" pitchFamily="34" charset="-122"/>
                <a:sym typeface="微软雅黑" panose="020B0503020204020204" pitchFamily="34" charset="-122"/>
              </a:rPr>
              <a:t>公司的燃气业务是由控股子公司株洲新奥燃气发展有限公司经营管理。</a:t>
            </a:r>
            <a:endParaRPr lang="en-US" altLang="zh-CN" sz="1300" dirty="0">
              <a:solidFill>
                <a:srgbClr val="000000"/>
              </a:solidFill>
              <a:latin typeface="微软雅黑" panose="020B0503020204020204" pitchFamily="34" charset="-122"/>
              <a:sym typeface="微软雅黑" panose="020B0503020204020204" pitchFamily="34" charset="-122"/>
            </a:endParaRPr>
          </a:p>
          <a:p>
            <a:pPr marL="285750" lvl="0" indent="-285750" algn="just" defTabSz="914400" eaLnBrk="1" hangingPunct="1">
              <a:lnSpc>
                <a:spcPct val="150000"/>
              </a:lnSpc>
              <a:spcBef>
                <a:spcPct val="0"/>
              </a:spcBef>
              <a:buFont typeface="Wingdings" panose="05000000000000000000" pitchFamily="2" charset="2"/>
              <a:buChar char="Ø"/>
            </a:pPr>
            <a:r>
              <a:rPr lang="en-US" altLang="zh-CN" sz="1300" dirty="0">
                <a:solidFill>
                  <a:srgbClr val="000000"/>
                </a:solidFill>
                <a:latin typeface="微软雅黑" panose="020B0503020204020204" pitchFamily="34" charset="-122"/>
                <a:sym typeface="微软雅黑" panose="020B0503020204020204" pitchFamily="34" charset="-122"/>
              </a:rPr>
              <a:t>2016~2018</a:t>
            </a:r>
            <a:r>
              <a:rPr lang="zh-CN" altLang="en-US" sz="1300" dirty="0">
                <a:solidFill>
                  <a:srgbClr val="000000"/>
                </a:solidFill>
                <a:latin typeface="微软雅黑" panose="020B0503020204020204" pitchFamily="34" charset="-122"/>
                <a:sym typeface="微软雅黑" panose="020B0503020204020204" pitchFamily="34" charset="-122"/>
              </a:rPr>
              <a:t>年及</a:t>
            </a:r>
            <a:r>
              <a:rPr lang="en-US" altLang="zh-CN" sz="1300" dirty="0">
                <a:solidFill>
                  <a:srgbClr val="000000"/>
                </a:solidFill>
                <a:latin typeface="微软雅黑" panose="020B0503020204020204" pitchFamily="34" charset="-122"/>
                <a:sym typeface="微软雅黑" panose="020B0503020204020204" pitchFamily="34" charset="-122"/>
              </a:rPr>
              <a:t>2019</a:t>
            </a:r>
            <a:r>
              <a:rPr lang="zh-CN" altLang="en-US" sz="1300" dirty="0">
                <a:solidFill>
                  <a:srgbClr val="000000"/>
                </a:solidFill>
                <a:latin typeface="微软雅黑" panose="020B0503020204020204" pitchFamily="34" charset="-122"/>
                <a:sym typeface="微软雅黑" panose="020B0503020204020204" pitchFamily="34" charset="-122"/>
              </a:rPr>
              <a:t>年</a:t>
            </a:r>
            <a:r>
              <a:rPr lang="en-US" altLang="zh-CN" sz="1300" dirty="0">
                <a:solidFill>
                  <a:srgbClr val="000000"/>
                </a:solidFill>
                <a:latin typeface="微软雅黑" panose="020B0503020204020204" pitchFamily="34" charset="-122"/>
                <a:sym typeface="微软雅黑" panose="020B0503020204020204" pitchFamily="34" charset="-122"/>
              </a:rPr>
              <a:t>1~3</a:t>
            </a:r>
            <a:r>
              <a:rPr lang="zh-CN" altLang="en-US" sz="1300" dirty="0">
                <a:solidFill>
                  <a:srgbClr val="000000"/>
                </a:solidFill>
                <a:latin typeface="微软雅黑" panose="020B0503020204020204" pitchFamily="34" charset="-122"/>
                <a:sym typeface="微软雅黑" panose="020B0503020204020204" pitchFamily="34" charset="-122"/>
              </a:rPr>
              <a:t>月，公司分别获得燃气收入</a:t>
            </a:r>
            <a:r>
              <a:rPr lang="en-US" altLang="zh-CN" sz="1300" dirty="0">
                <a:solidFill>
                  <a:srgbClr val="000000"/>
                </a:solidFill>
                <a:latin typeface="微软雅黑" panose="020B0503020204020204" pitchFamily="34" charset="-122"/>
                <a:sym typeface="微软雅黑" panose="020B0503020204020204" pitchFamily="34" charset="-122"/>
              </a:rPr>
              <a:t>5.43</a:t>
            </a:r>
            <a:r>
              <a:rPr lang="zh-CN" altLang="en-US" sz="1300" dirty="0">
                <a:solidFill>
                  <a:srgbClr val="000000"/>
                </a:solidFill>
                <a:latin typeface="微软雅黑" panose="020B0503020204020204" pitchFamily="34" charset="-122"/>
                <a:sym typeface="微软雅黑" panose="020B0503020204020204" pitchFamily="34" charset="-122"/>
              </a:rPr>
              <a:t>亿元、</a:t>
            </a:r>
            <a:r>
              <a:rPr lang="en-US" altLang="zh-CN" sz="1300" dirty="0">
                <a:solidFill>
                  <a:srgbClr val="000000"/>
                </a:solidFill>
                <a:latin typeface="微软雅黑" panose="020B0503020204020204" pitchFamily="34" charset="-122"/>
                <a:sym typeface="微软雅黑" panose="020B0503020204020204" pitchFamily="34" charset="-122"/>
              </a:rPr>
              <a:t>5.82</a:t>
            </a:r>
            <a:r>
              <a:rPr lang="zh-CN" altLang="en-US" sz="1300" dirty="0">
                <a:solidFill>
                  <a:srgbClr val="000000"/>
                </a:solidFill>
                <a:latin typeface="微软雅黑" panose="020B0503020204020204" pitchFamily="34" charset="-122"/>
                <a:sym typeface="微软雅黑" panose="020B0503020204020204" pitchFamily="34" charset="-122"/>
              </a:rPr>
              <a:t>亿元、</a:t>
            </a:r>
            <a:r>
              <a:rPr lang="en-US" altLang="zh-CN" sz="1300" dirty="0">
                <a:solidFill>
                  <a:srgbClr val="000000"/>
                </a:solidFill>
                <a:latin typeface="微软雅黑" panose="020B0503020204020204" pitchFamily="34" charset="-122"/>
                <a:sym typeface="微软雅黑" panose="020B0503020204020204" pitchFamily="34" charset="-122"/>
              </a:rPr>
              <a:t>6.41</a:t>
            </a:r>
            <a:r>
              <a:rPr lang="zh-CN" altLang="en-US" sz="1300" dirty="0">
                <a:solidFill>
                  <a:srgbClr val="000000"/>
                </a:solidFill>
                <a:latin typeface="微软雅黑" panose="020B0503020204020204" pitchFamily="34" charset="-122"/>
                <a:sym typeface="微软雅黑" panose="020B0503020204020204" pitchFamily="34" charset="-122"/>
              </a:rPr>
              <a:t>亿元和</a:t>
            </a:r>
            <a:r>
              <a:rPr lang="en-US" altLang="zh-CN" sz="1300" dirty="0">
                <a:solidFill>
                  <a:srgbClr val="000000"/>
                </a:solidFill>
                <a:latin typeface="微软雅黑" panose="020B0503020204020204" pitchFamily="34" charset="-122"/>
                <a:sym typeface="微软雅黑" panose="020B0503020204020204" pitchFamily="34" charset="-122"/>
              </a:rPr>
              <a:t>2.23</a:t>
            </a:r>
            <a:r>
              <a:rPr lang="zh-CN" altLang="en-US" sz="1300" dirty="0">
                <a:solidFill>
                  <a:srgbClr val="000000"/>
                </a:solidFill>
                <a:latin typeface="微软雅黑" panose="020B0503020204020204" pitchFamily="34" charset="-122"/>
                <a:sym typeface="微软雅黑" panose="020B0503020204020204" pitchFamily="34" charset="-122"/>
              </a:rPr>
              <a:t>亿元。</a:t>
            </a:r>
            <a:endParaRPr lang="en-US" altLang="zh-CN" sz="1300" dirty="0">
              <a:solidFill>
                <a:srgbClr val="000000"/>
              </a:solidFill>
              <a:latin typeface="微软雅黑" panose="020B0503020204020204" pitchFamily="34" charset="-122"/>
              <a:sym typeface="微软雅黑" panose="020B0503020204020204" pitchFamily="34" charset="-122"/>
            </a:endParaRPr>
          </a:p>
          <a:p>
            <a:pPr marL="285750" lvl="0" indent="-285750" algn="just" defTabSz="914400" eaLnBrk="1" hangingPunct="1">
              <a:lnSpc>
                <a:spcPct val="150000"/>
              </a:lnSpc>
              <a:spcBef>
                <a:spcPct val="0"/>
              </a:spcBef>
              <a:buFont typeface="Wingdings" panose="05000000000000000000" pitchFamily="2" charset="2"/>
              <a:buChar char="Ø"/>
            </a:pPr>
            <a:r>
              <a:rPr lang="zh-CN" altLang="en-US" sz="1300" dirty="0">
                <a:solidFill>
                  <a:srgbClr val="000000"/>
                </a:solidFill>
                <a:latin typeface="微软雅黑" panose="020B0503020204020204" pitchFamily="34" charset="-122"/>
                <a:sym typeface="微软雅黑" panose="020B0503020204020204" pitchFamily="34" charset="-122"/>
              </a:rPr>
              <a:t>燃气业务实现净利润分别为</a:t>
            </a:r>
            <a:r>
              <a:rPr lang="en-US" altLang="zh-CN" sz="1300" dirty="0">
                <a:solidFill>
                  <a:srgbClr val="000000"/>
                </a:solidFill>
                <a:latin typeface="微软雅黑" panose="020B0503020204020204" pitchFamily="34" charset="-122"/>
                <a:sym typeface="微软雅黑" panose="020B0503020204020204" pitchFamily="34" charset="-122"/>
              </a:rPr>
              <a:t>0.52</a:t>
            </a:r>
            <a:r>
              <a:rPr lang="zh-CN" altLang="en-US" sz="1300" dirty="0">
                <a:solidFill>
                  <a:srgbClr val="000000"/>
                </a:solidFill>
                <a:latin typeface="微软雅黑" panose="020B0503020204020204" pitchFamily="34" charset="-122"/>
                <a:sym typeface="微软雅黑" panose="020B0503020204020204" pitchFamily="34" charset="-122"/>
              </a:rPr>
              <a:t>亿元、</a:t>
            </a:r>
            <a:r>
              <a:rPr lang="en-US" altLang="zh-CN" sz="1300" dirty="0">
                <a:solidFill>
                  <a:srgbClr val="000000"/>
                </a:solidFill>
                <a:latin typeface="微软雅黑" panose="020B0503020204020204" pitchFamily="34" charset="-122"/>
                <a:sym typeface="微软雅黑" panose="020B0503020204020204" pitchFamily="34" charset="-122"/>
              </a:rPr>
              <a:t>0.32</a:t>
            </a:r>
            <a:r>
              <a:rPr lang="zh-CN" altLang="en-US" sz="1300" dirty="0">
                <a:solidFill>
                  <a:srgbClr val="000000"/>
                </a:solidFill>
                <a:latin typeface="微软雅黑" panose="020B0503020204020204" pitchFamily="34" charset="-122"/>
                <a:sym typeface="微软雅黑" panose="020B0503020204020204" pitchFamily="34" charset="-122"/>
              </a:rPr>
              <a:t>亿元、</a:t>
            </a:r>
            <a:r>
              <a:rPr lang="en-US" altLang="zh-CN" sz="1300" dirty="0">
                <a:solidFill>
                  <a:srgbClr val="000000"/>
                </a:solidFill>
                <a:latin typeface="微软雅黑" panose="020B0503020204020204" pitchFamily="34" charset="-122"/>
                <a:sym typeface="微软雅黑" panose="020B0503020204020204" pitchFamily="34" charset="-122"/>
              </a:rPr>
              <a:t>0.84</a:t>
            </a:r>
            <a:r>
              <a:rPr lang="zh-CN" altLang="en-US" sz="1300" dirty="0">
                <a:solidFill>
                  <a:srgbClr val="000000"/>
                </a:solidFill>
                <a:latin typeface="微软雅黑" panose="020B0503020204020204" pitchFamily="34" charset="-122"/>
                <a:sym typeface="微软雅黑" panose="020B0503020204020204" pitchFamily="34" charset="-122"/>
              </a:rPr>
              <a:t>亿元和</a:t>
            </a:r>
            <a:r>
              <a:rPr lang="en-US" altLang="zh-CN" sz="1300" dirty="0">
                <a:solidFill>
                  <a:srgbClr val="000000"/>
                </a:solidFill>
                <a:latin typeface="微软雅黑" panose="020B0503020204020204" pitchFamily="34" charset="-122"/>
                <a:sym typeface="微软雅黑" panose="020B0503020204020204" pitchFamily="34" charset="-122"/>
              </a:rPr>
              <a:t>0.21</a:t>
            </a:r>
            <a:r>
              <a:rPr lang="zh-CN" altLang="en-US" sz="1300" dirty="0">
                <a:solidFill>
                  <a:srgbClr val="000000"/>
                </a:solidFill>
                <a:latin typeface="微软雅黑" panose="020B0503020204020204" pitchFamily="34" charset="-122"/>
                <a:sym typeface="微软雅黑" panose="020B0503020204020204" pitchFamily="34" charset="-122"/>
              </a:rPr>
              <a:t>亿元。毛利率</a:t>
            </a:r>
            <a:r>
              <a:rPr lang="en-US" altLang="zh-CN" sz="1300" dirty="0">
                <a:solidFill>
                  <a:srgbClr val="000000"/>
                </a:solidFill>
                <a:latin typeface="微软雅黑" panose="020B0503020204020204" pitchFamily="34" charset="-122"/>
                <a:sym typeface="微软雅黑" panose="020B0503020204020204" pitchFamily="34" charset="-122"/>
              </a:rPr>
              <a:t>14%</a:t>
            </a:r>
            <a:r>
              <a:rPr lang="zh-CN" altLang="en-US" sz="1300" dirty="0">
                <a:solidFill>
                  <a:srgbClr val="000000"/>
                </a:solidFill>
                <a:latin typeface="微软雅黑" panose="020B0503020204020204" pitchFamily="34" charset="-122"/>
                <a:sym typeface="微软雅黑" panose="020B0503020204020204" pitchFamily="34" charset="-122"/>
              </a:rPr>
              <a:t>左右。</a:t>
            </a:r>
            <a:endParaRPr lang="en-US" altLang="zh-CN" sz="1300" dirty="0">
              <a:solidFill>
                <a:srgbClr val="000000"/>
              </a:solidFill>
              <a:latin typeface="微软雅黑" panose="020B0503020204020204" pitchFamily="34" charset="-122"/>
              <a:sym typeface="微软雅黑" panose="020B0503020204020204" pitchFamily="34" charset="-122"/>
            </a:endParaRPr>
          </a:p>
          <a:p>
            <a:pPr marL="285750" lvl="0" indent="-285750" algn="just" defTabSz="914400" eaLnBrk="1" hangingPunct="1">
              <a:lnSpc>
                <a:spcPct val="150000"/>
              </a:lnSpc>
              <a:spcBef>
                <a:spcPct val="0"/>
              </a:spcBef>
              <a:buFont typeface="Wingdings" panose="05000000000000000000" pitchFamily="2" charset="2"/>
              <a:buChar char="Ø"/>
            </a:pPr>
            <a:r>
              <a:rPr lang="zh-CN" altLang="en-US" sz="1300" b="1" dirty="0">
                <a:solidFill>
                  <a:srgbClr val="000000"/>
                </a:solidFill>
                <a:latin typeface="微软雅黑" panose="020B0503020204020204" pitchFamily="34" charset="-122"/>
                <a:sym typeface="微软雅黑" panose="020B0503020204020204" pitchFamily="34" charset="-122"/>
              </a:rPr>
              <a:t>公司的燃气业务在株洲市具有垄断地位，其经营稳定性较有保障。</a:t>
            </a:r>
            <a:endParaRPr lang="zh-CN" altLang="en-US" sz="1300" b="1" dirty="0">
              <a:latin typeface="Arial" panose="020B0604020202020204" pitchFamily="34" charset="0"/>
              <a:ea typeface="宋体" panose="02010600030101010101" pitchFamily="2" charset="-122"/>
            </a:endParaRPr>
          </a:p>
        </p:txBody>
      </p:sp>
      <p:sp>
        <p:nvSpPr>
          <p:cNvPr id="66567" name="文本框 9"/>
          <p:cNvSpPr/>
          <p:nvPr/>
        </p:nvSpPr>
        <p:spPr>
          <a:xfrm>
            <a:off x="1123950" y="1666875"/>
            <a:ext cx="3990975" cy="33972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r>
              <a:rPr lang="zh-CN" altLang="en-US" sz="1600" b="1" dirty="0">
                <a:latin typeface="微软雅黑" panose="020B0503020204020204" pitchFamily="34" charset="-122"/>
                <a:sym typeface="微软雅黑" panose="020B0503020204020204" pitchFamily="34" charset="-122"/>
              </a:rPr>
              <a:t>燃气</a:t>
            </a:r>
            <a:endParaRPr lang="zh-CN" altLang="en-US" sz="1600" b="1" dirty="0">
              <a:latin typeface="微软雅黑" panose="020B0503020204020204" pitchFamily="34" charset="-122"/>
            </a:endParaRPr>
          </a:p>
        </p:txBody>
      </p:sp>
      <p:sp>
        <p:nvSpPr>
          <p:cNvPr id="3" name="矩形 2"/>
          <p:cNvSpPr/>
          <p:nvPr/>
        </p:nvSpPr>
        <p:spPr>
          <a:xfrm>
            <a:off x="657225" y="4833938"/>
            <a:ext cx="10999788" cy="1384300"/>
          </a:xfrm>
          <a:prstGeom prst="rect">
            <a:avLst/>
          </a:prstGeom>
        </p:spPr>
        <p:txBody>
          <a:bodyPr>
            <a:spAutoFit/>
          </a:body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1400" b="1" i="0" u="none" strike="noStrike" kern="100" cap="none" spc="0" normalizeH="0" baseline="0" noProof="0" dirty="0">
                <a:ln>
                  <a:noFill/>
                </a:ln>
                <a:solidFill>
                  <a:srgbClr val="C00000"/>
                </a:solidFill>
                <a:effectLst/>
                <a:uLnTx/>
                <a:uFillTx/>
                <a:latin typeface="+mn-ea"/>
                <a:ea typeface="+mn-ea"/>
                <a:cs typeface="Times New Roman" panose="02020603050405020304" pitchFamily="18" charset="0"/>
              </a:rPr>
              <a:t>综上：</a:t>
            </a:r>
            <a:endParaRPr kumimoji="0" lang="en-US" altLang="zh-CN" sz="1400" b="1" i="0" u="none" strike="noStrike" kern="100" cap="none" spc="0" normalizeH="0" baseline="0" noProof="0" dirty="0">
              <a:ln>
                <a:noFill/>
              </a:ln>
              <a:solidFill>
                <a:srgbClr val="C00000"/>
              </a:solidFill>
              <a:effectLst/>
              <a:uLnTx/>
              <a:uFillTx/>
              <a:latin typeface="+mn-ea"/>
              <a:ea typeface="+mn-ea"/>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1400" b="1" i="0" u="none" strike="noStrike" kern="100" cap="none" spc="0" normalizeH="0" baseline="0" noProof="0" dirty="0">
                <a:ln>
                  <a:noFill/>
                </a:ln>
                <a:solidFill>
                  <a:srgbClr val="C00000"/>
                </a:solidFill>
                <a:effectLst/>
                <a:uLnTx/>
                <a:uFillTx/>
                <a:latin typeface="+mn-ea"/>
                <a:ea typeface="+mn-ea"/>
                <a:cs typeface="Times New Roman" panose="02020603050405020304" pitchFamily="18" charset="0"/>
                <a:sym typeface="Wingdings" panose="05000000000000000000" pitchFamily="2" charset="2"/>
              </a:rPr>
              <a:t>（</a:t>
            </a:r>
            <a:r>
              <a:rPr kumimoji="0" lang="en-US" altLang="zh-CN" sz="1400" b="1" i="0" u="none" strike="noStrike" kern="100" cap="none" spc="0" normalizeH="0" baseline="0" noProof="0" dirty="0">
                <a:ln>
                  <a:noFill/>
                </a:ln>
                <a:solidFill>
                  <a:srgbClr val="C00000"/>
                </a:solidFill>
                <a:effectLst/>
                <a:uLnTx/>
                <a:uFillTx/>
                <a:latin typeface="+mn-ea"/>
                <a:ea typeface="+mn-ea"/>
                <a:cs typeface="Times New Roman" panose="02020603050405020304" pitchFamily="18" charset="0"/>
                <a:sym typeface="Wingdings" panose="05000000000000000000" pitchFamily="2" charset="2"/>
              </a:rPr>
              <a:t>1</a:t>
            </a:r>
            <a:r>
              <a:rPr kumimoji="0" lang="zh-CN" altLang="en-US" sz="1400" b="1" i="0" u="none" strike="noStrike" kern="100" cap="none" spc="0" normalizeH="0" baseline="0" noProof="0" dirty="0">
                <a:ln>
                  <a:noFill/>
                </a:ln>
                <a:solidFill>
                  <a:srgbClr val="C00000"/>
                </a:solidFill>
                <a:effectLst/>
                <a:uLnTx/>
                <a:uFillTx/>
                <a:latin typeface="+mn-ea"/>
                <a:ea typeface="+mn-ea"/>
                <a:cs typeface="Times New Roman" panose="02020603050405020304" pitchFamily="18" charset="0"/>
                <a:sym typeface="Wingdings" panose="05000000000000000000" pitchFamily="2" charset="2"/>
              </a:rPr>
              <a:t>）</a:t>
            </a:r>
            <a:r>
              <a:rPr kumimoji="0" lang="zh-CN" altLang="en-US" sz="1400" b="1" i="0" u="none" strike="noStrike" kern="100" cap="none" spc="0" normalizeH="0" baseline="0" noProof="0" dirty="0">
                <a:ln>
                  <a:noFill/>
                </a:ln>
                <a:solidFill>
                  <a:srgbClr val="C00000"/>
                </a:solidFill>
                <a:effectLst/>
                <a:uLnTx/>
                <a:uFillTx/>
                <a:latin typeface="+mn-ea"/>
                <a:ea typeface="+mn-ea"/>
                <a:cs typeface="Times New Roman" panose="02020603050405020304" pitchFamily="18" charset="0"/>
              </a:rPr>
              <a:t>自来水公司供水业务比较稳定，售水量逐年小幅上升，业务发展平稳，排水公司年污水处理量较为稳定，污水处理收入略有增长。</a:t>
            </a:r>
            <a:endParaRPr kumimoji="0" lang="en-US" altLang="zh-CN" sz="1400" b="1" i="0" u="none" strike="noStrike" kern="100" cap="none" spc="0" normalizeH="0" baseline="0" noProof="0" dirty="0">
              <a:ln>
                <a:noFill/>
              </a:ln>
              <a:solidFill>
                <a:srgbClr val="C00000"/>
              </a:solidFill>
              <a:effectLst/>
              <a:uLnTx/>
              <a:uFillTx/>
              <a:latin typeface="+mn-ea"/>
              <a:ea typeface="+mn-ea"/>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1400" b="1" i="0" u="none" strike="noStrike" kern="100" cap="none" spc="0" normalizeH="0" baseline="0" noProof="0" dirty="0">
                <a:ln>
                  <a:noFill/>
                </a:ln>
                <a:solidFill>
                  <a:srgbClr val="C00000"/>
                </a:solidFill>
                <a:effectLst/>
                <a:uLnTx/>
                <a:uFillTx/>
                <a:latin typeface="+mn-ea"/>
                <a:ea typeface="+mn-ea"/>
                <a:cs typeface="Times New Roman" panose="02020603050405020304" pitchFamily="18" charset="0"/>
              </a:rPr>
              <a:t>（</a:t>
            </a:r>
            <a:r>
              <a:rPr kumimoji="0" lang="en-US" altLang="zh-CN" sz="1400" b="1" i="0" u="none" strike="noStrike" kern="100" cap="none" spc="0" normalizeH="0" baseline="0" noProof="0" dirty="0">
                <a:ln>
                  <a:noFill/>
                </a:ln>
                <a:solidFill>
                  <a:srgbClr val="C00000"/>
                </a:solidFill>
                <a:effectLst/>
                <a:uLnTx/>
                <a:uFillTx/>
                <a:latin typeface="+mn-ea"/>
                <a:ea typeface="+mn-ea"/>
                <a:cs typeface="Times New Roman" panose="02020603050405020304" pitchFamily="18" charset="0"/>
              </a:rPr>
              <a:t>2</a:t>
            </a:r>
            <a:r>
              <a:rPr kumimoji="0" lang="zh-CN" altLang="en-US" sz="1400" b="1" i="0" u="none" strike="noStrike" kern="100" cap="none" spc="0" normalizeH="0" baseline="0" noProof="0" dirty="0">
                <a:ln>
                  <a:noFill/>
                </a:ln>
                <a:solidFill>
                  <a:srgbClr val="C00000"/>
                </a:solidFill>
                <a:effectLst/>
                <a:uLnTx/>
                <a:uFillTx/>
                <a:latin typeface="+mn-ea"/>
                <a:ea typeface="+mn-ea"/>
                <a:cs typeface="Times New Roman" panose="02020603050405020304" pitchFamily="18" charset="0"/>
              </a:rPr>
              <a:t>）此两项收入来看，供水公司相较于排水公司更适合发行</a:t>
            </a:r>
            <a:r>
              <a:rPr kumimoji="0" lang="en-US" altLang="zh-CN" sz="1400" b="1" i="0" u="none" strike="noStrike" kern="100" cap="none" spc="0" normalizeH="0" baseline="0" noProof="0" dirty="0">
                <a:ln>
                  <a:noFill/>
                </a:ln>
                <a:solidFill>
                  <a:srgbClr val="C00000"/>
                </a:solidFill>
                <a:effectLst/>
                <a:uLnTx/>
                <a:uFillTx/>
                <a:latin typeface="+mn-ea"/>
                <a:ea typeface="+mn-ea"/>
                <a:cs typeface="Times New Roman" panose="02020603050405020304" pitchFamily="18" charset="0"/>
              </a:rPr>
              <a:t>ABS</a:t>
            </a:r>
            <a:r>
              <a:rPr kumimoji="0" lang="zh-CN" altLang="en-US" sz="1400" b="1" i="0" u="none" strike="noStrike" kern="100" cap="none" spc="0" normalizeH="0" baseline="0" noProof="0" dirty="0">
                <a:ln>
                  <a:noFill/>
                </a:ln>
                <a:solidFill>
                  <a:srgbClr val="C00000"/>
                </a:solidFill>
                <a:effectLst/>
                <a:uLnTx/>
                <a:uFillTx/>
                <a:latin typeface="+mn-ea"/>
                <a:ea typeface="+mn-ea"/>
                <a:cs typeface="Times New Roman" panose="02020603050405020304" pitchFamily="18" charset="0"/>
              </a:rPr>
              <a:t>，污水处理成本相较于供水更高，毛利率较低。</a:t>
            </a: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1400" b="1" i="0" u="none" strike="noStrike" kern="100" cap="none" spc="0" normalizeH="0" baseline="0" noProof="0" dirty="0">
                <a:ln>
                  <a:noFill/>
                </a:ln>
                <a:solidFill>
                  <a:srgbClr val="C00000"/>
                </a:solidFill>
                <a:effectLst/>
                <a:uLnTx/>
                <a:uFillTx/>
                <a:latin typeface="+mn-ea"/>
                <a:ea typeface="+mn-ea"/>
                <a:cs typeface="Times New Roman" panose="02020603050405020304" pitchFamily="18" charset="0"/>
              </a:rPr>
              <a:t>（</a:t>
            </a:r>
            <a:r>
              <a:rPr kumimoji="0" lang="en-US" altLang="zh-CN" sz="1400" b="1" i="0" u="none" strike="noStrike" kern="100" cap="none" spc="0" normalizeH="0" baseline="0" noProof="0" dirty="0">
                <a:ln>
                  <a:noFill/>
                </a:ln>
                <a:solidFill>
                  <a:srgbClr val="C00000"/>
                </a:solidFill>
                <a:effectLst/>
                <a:uLnTx/>
                <a:uFillTx/>
                <a:latin typeface="+mn-ea"/>
                <a:ea typeface="+mn-ea"/>
                <a:cs typeface="Times New Roman" panose="02020603050405020304" pitchFamily="18" charset="0"/>
              </a:rPr>
              <a:t>3</a:t>
            </a:r>
            <a:r>
              <a:rPr kumimoji="0" lang="zh-CN" altLang="en-US" sz="1400" b="1" i="0" u="none" strike="noStrike" kern="100" cap="none" spc="0" normalizeH="0" baseline="0" noProof="0" dirty="0">
                <a:ln>
                  <a:noFill/>
                </a:ln>
                <a:solidFill>
                  <a:srgbClr val="C00000"/>
                </a:solidFill>
                <a:effectLst/>
                <a:uLnTx/>
                <a:uFillTx/>
                <a:latin typeface="+mn-ea"/>
                <a:ea typeface="+mn-ea"/>
                <a:cs typeface="Times New Roman" panose="02020603050405020304" pitchFamily="18" charset="0"/>
              </a:rPr>
              <a:t>）燃气业务有采购成本，毛利不高，公募</a:t>
            </a:r>
            <a:r>
              <a:rPr kumimoji="0" lang="en-US" altLang="zh-CN" sz="1400" b="1" i="0" u="none" strike="noStrike" kern="100" cap="none" spc="0" normalizeH="0" baseline="0" noProof="0" dirty="0">
                <a:ln>
                  <a:noFill/>
                </a:ln>
                <a:solidFill>
                  <a:srgbClr val="C00000"/>
                </a:solidFill>
                <a:effectLst/>
                <a:uLnTx/>
                <a:uFillTx/>
                <a:latin typeface="+mn-ea"/>
                <a:ea typeface="+mn-ea"/>
                <a:cs typeface="Times New Roman" panose="02020603050405020304" pitchFamily="18" charset="0"/>
              </a:rPr>
              <a:t>REITs</a:t>
            </a:r>
            <a:r>
              <a:rPr kumimoji="0" lang="zh-CN" altLang="en-US" sz="1400" b="1" i="0" u="none" strike="noStrike" kern="100" cap="none" spc="0" normalizeH="0" baseline="0" noProof="0" dirty="0">
                <a:ln>
                  <a:noFill/>
                </a:ln>
                <a:solidFill>
                  <a:srgbClr val="C00000"/>
                </a:solidFill>
                <a:effectLst/>
                <a:uLnTx/>
                <a:uFillTx/>
                <a:latin typeface="+mn-ea"/>
                <a:ea typeface="+mn-ea"/>
                <a:cs typeface="Times New Roman" panose="02020603050405020304" pitchFamily="18" charset="0"/>
              </a:rPr>
              <a:t>优先性略低。</a:t>
            </a:r>
          </a:p>
        </p:txBody>
      </p:sp>
      <p:graphicFrame>
        <p:nvGraphicFramePr>
          <p:cNvPr id="13" name="表格 12"/>
          <p:cNvGraphicFramePr>
            <a:graphicFrameLocks noGrp="1"/>
          </p:cNvGraphicFramePr>
          <p:nvPr/>
        </p:nvGraphicFramePr>
        <p:xfrm>
          <a:off x="5988050" y="1792288"/>
          <a:ext cx="6089651" cy="2882898"/>
        </p:xfrm>
        <a:graphic>
          <a:graphicData uri="http://schemas.openxmlformats.org/drawingml/2006/table">
            <a:tbl>
              <a:tblPr firstRow="1" bandRow="1">
                <a:tableStyleId>{93296810-A885-4BE3-A3E7-6D5BEEA58F35}</a:tableStyleId>
              </a:tblPr>
              <a:tblGrid>
                <a:gridCol w="1592299">
                  <a:extLst>
                    <a:ext uri="{9D8B030D-6E8A-4147-A177-3AD203B41FA5}">
                      <a16:colId xmlns:a16="http://schemas.microsoft.com/office/drawing/2014/main" val="20000"/>
                    </a:ext>
                  </a:extLst>
                </a:gridCol>
                <a:gridCol w="1124338">
                  <a:extLst>
                    <a:ext uri="{9D8B030D-6E8A-4147-A177-3AD203B41FA5}">
                      <a16:colId xmlns:a16="http://schemas.microsoft.com/office/drawing/2014/main" val="20001"/>
                    </a:ext>
                  </a:extLst>
                </a:gridCol>
                <a:gridCol w="1124338">
                  <a:extLst>
                    <a:ext uri="{9D8B030D-6E8A-4147-A177-3AD203B41FA5}">
                      <a16:colId xmlns:a16="http://schemas.microsoft.com/office/drawing/2014/main" val="20002"/>
                    </a:ext>
                  </a:extLst>
                </a:gridCol>
                <a:gridCol w="1124338">
                  <a:extLst>
                    <a:ext uri="{9D8B030D-6E8A-4147-A177-3AD203B41FA5}">
                      <a16:colId xmlns:a16="http://schemas.microsoft.com/office/drawing/2014/main" val="20003"/>
                    </a:ext>
                  </a:extLst>
                </a:gridCol>
                <a:gridCol w="1124338">
                  <a:extLst>
                    <a:ext uri="{9D8B030D-6E8A-4147-A177-3AD203B41FA5}">
                      <a16:colId xmlns:a16="http://schemas.microsoft.com/office/drawing/2014/main" val="20004"/>
                    </a:ext>
                  </a:extLst>
                </a:gridCol>
              </a:tblGrid>
              <a:tr h="334878">
                <a:tc>
                  <a:txBody>
                    <a:bodyPr/>
                    <a:lstStyle/>
                    <a:p>
                      <a:r>
                        <a:rPr lang="zh-CN" altLang="en-US" sz="1200" dirty="0"/>
                        <a:t>项目</a:t>
                      </a:r>
                    </a:p>
                  </a:txBody>
                  <a:tcPr marT="45698" marB="45698"/>
                </a:tc>
                <a:tc>
                  <a:txBody>
                    <a:bodyPr/>
                    <a:lstStyle/>
                    <a:p>
                      <a:r>
                        <a:rPr lang="en-US" altLang="zh-CN" sz="1200" dirty="0"/>
                        <a:t>2016</a:t>
                      </a:r>
                      <a:endParaRPr lang="zh-CN" altLang="en-US" sz="1200" dirty="0"/>
                    </a:p>
                  </a:txBody>
                  <a:tcPr marT="45698" marB="45698"/>
                </a:tc>
                <a:tc>
                  <a:txBody>
                    <a:bodyPr/>
                    <a:lstStyle/>
                    <a:p>
                      <a:r>
                        <a:rPr lang="en-US" altLang="zh-CN" sz="1200" dirty="0"/>
                        <a:t>2017</a:t>
                      </a:r>
                      <a:endParaRPr lang="zh-CN" altLang="en-US" sz="1200" dirty="0"/>
                    </a:p>
                  </a:txBody>
                  <a:tcPr marT="45698" marB="45698"/>
                </a:tc>
                <a:tc>
                  <a:txBody>
                    <a:bodyPr/>
                    <a:lstStyle/>
                    <a:p>
                      <a:r>
                        <a:rPr lang="en-US" altLang="zh-CN" sz="1200" dirty="0"/>
                        <a:t>2018</a:t>
                      </a:r>
                      <a:endParaRPr lang="zh-CN" altLang="en-US" sz="1200" dirty="0"/>
                    </a:p>
                  </a:txBody>
                  <a:tcPr marT="45698" marB="45698"/>
                </a:tc>
                <a:tc>
                  <a:txBody>
                    <a:bodyPr/>
                    <a:lstStyle/>
                    <a:p>
                      <a:r>
                        <a:rPr lang="en-US" altLang="zh-CN" sz="1200" dirty="0"/>
                        <a:t>2019.1</a:t>
                      </a:r>
                      <a:r>
                        <a:rPr lang="zh-CN" altLang="en-US" sz="1200" dirty="0"/>
                        <a:t>～</a:t>
                      </a:r>
                      <a:r>
                        <a:rPr lang="en-US" altLang="zh-CN" sz="1200" dirty="0"/>
                        <a:t>3</a:t>
                      </a:r>
                      <a:endParaRPr lang="zh-CN" altLang="en-US" sz="1200" dirty="0"/>
                    </a:p>
                  </a:txBody>
                  <a:tcPr marT="45698" marB="45698"/>
                </a:tc>
                <a:extLst>
                  <a:ext uri="{0D108BD9-81ED-4DB2-BD59-A6C34878D82A}">
                    <a16:rowId xmlns:a16="http://schemas.microsoft.com/office/drawing/2014/main" val="10000"/>
                  </a:ext>
                </a:extLst>
              </a:tr>
              <a:tr h="334878">
                <a:tc>
                  <a:txBody>
                    <a:bodyPr/>
                    <a:lstStyle/>
                    <a:p>
                      <a:r>
                        <a:rPr lang="zh-CN" altLang="en-US" sz="1200" dirty="0"/>
                        <a:t>居民用户数（户）</a:t>
                      </a:r>
                    </a:p>
                  </a:txBody>
                  <a:tcPr marT="45698" marB="45698"/>
                </a:tc>
                <a:tc>
                  <a:txBody>
                    <a:bodyPr/>
                    <a:lstStyle/>
                    <a:p>
                      <a:r>
                        <a:rPr lang="en-US" altLang="zh-CN" sz="1200" dirty="0"/>
                        <a:t>40685</a:t>
                      </a:r>
                      <a:endParaRPr lang="zh-CN" altLang="en-US" sz="1200" dirty="0"/>
                    </a:p>
                  </a:txBody>
                  <a:tcPr marT="45698" marB="45698"/>
                </a:tc>
                <a:tc>
                  <a:txBody>
                    <a:bodyPr/>
                    <a:lstStyle/>
                    <a:p>
                      <a:r>
                        <a:rPr lang="en-US" altLang="zh-CN" sz="1200" dirty="0"/>
                        <a:t>40983</a:t>
                      </a:r>
                      <a:endParaRPr lang="zh-CN" altLang="en-US" sz="1200" dirty="0"/>
                    </a:p>
                  </a:txBody>
                  <a:tcPr marT="45698" marB="45698"/>
                </a:tc>
                <a:tc>
                  <a:txBody>
                    <a:bodyPr/>
                    <a:lstStyle/>
                    <a:p>
                      <a:r>
                        <a:rPr lang="en-US" altLang="zh-CN" sz="1200" dirty="0"/>
                        <a:t>41794</a:t>
                      </a:r>
                      <a:endParaRPr lang="zh-CN" altLang="en-US" sz="1200" dirty="0"/>
                    </a:p>
                  </a:txBody>
                  <a:tcPr marT="45698" marB="45698"/>
                </a:tc>
                <a:tc>
                  <a:txBody>
                    <a:bodyPr/>
                    <a:lstStyle/>
                    <a:p>
                      <a:r>
                        <a:rPr lang="en-US" altLang="zh-CN" sz="1200" dirty="0"/>
                        <a:t>9998</a:t>
                      </a:r>
                      <a:endParaRPr lang="zh-CN" altLang="en-US" sz="1200" dirty="0"/>
                    </a:p>
                  </a:txBody>
                  <a:tcPr marT="45698" marB="45698"/>
                </a:tc>
                <a:extLst>
                  <a:ext uri="{0D108BD9-81ED-4DB2-BD59-A6C34878D82A}">
                    <a16:rowId xmlns:a16="http://schemas.microsoft.com/office/drawing/2014/main" val="10001"/>
                  </a:ext>
                </a:extLst>
              </a:tr>
              <a:tr h="334878">
                <a:tc>
                  <a:txBody>
                    <a:bodyPr/>
                    <a:lstStyle/>
                    <a:p>
                      <a:r>
                        <a:rPr lang="zh-CN" altLang="en-US" sz="1200" dirty="0"/>
                        <a:t>工商业用户数（户）</a:t>
                      </a:r>
                    </a:p>
                  </a:txBody>
                  <a:tcPr marT="45698" marB="45698"/>
                </a:tc>
                <a:tc>
                  <a:txBody>
                    <a:bodyPr/>
                    <a:lstStyle/>
                    <a:p>
                      <a:r>
                        <a:rPr lang="en-US" altLang="zh-CN" sz="1200" dirty="0"/>
                        <a:t>130986</a:t>
                      </a:r>
                      <a:endParaRPr lang="zh-CN" altLang="en-US" sz="1200" dirty="0"/>
                    </a:p>
                  </a:txBody>
                  <a:tcPr marT="45698" marB="45698"/>
                </a:tc>
                <a:tc>
                  <a:txBody>
                    <a:bodyPr/>
                    <a:lstStyle/>
                    <a:p>
                      <a:r>
                        <a:rPr lang="en-US" altLang="zh-CN" sz="1200" dirty="0"/>
                        <a:t>131021</a:t>
                      </a:r>
                      <a:endParaRPr lang="zh-CN" altLang="en-US" sz="1200" dirty="0"/>
                    </a:p>
                  </a:txBody>
                  <a:tcPr marT="45698" marB="45698"/>
                </a:tc>
                <a:tc>
                  <a:txBody>
                    <a:bodyPr/>
                    <a:lstStyle/>
                    <a:p>
                      <a:r>
                        <a:rPr lang="en-US" altLang="zh-CN" sz="1200" dirty="0"/>
                        <a:t>138031</a:t>
                      </a:r>
                      <a:endParaRPr lang="zh-CN" altLang="en-US" sz="1200" dirty="0"/>
                    </a:p>
                  </a:txBody>
                  <a:tcPr marT="45698" marB="45698"/>
                </a:tc>
                <a:tc>
                  <a:txBody>
                    <a:bodyPr/>
                    <a:lstStyle/>
                    <a:p>
                      <a:r>
                        <a:rPr lang="en-US" altLang="zh-CN" sz="1200" dirty="0"/>
                        <a:t>30232</a:t>
                      </a:r>
                      <a:endParaRPr lang="zh-CN" altLang="en-US" sz="1200" dirty="0"/>
                    </a:p>
                  </a:txBody>
                  <a:tcPr marT="45698" marB="45698"/>
                </a:tc>
                <a:extLst>
                  <a:ext uri="{0D108BD9-81ED-4DB2-BD59-A6C34878D82A}">
                    <a16:rowId xmlns:a16="http://schemas.microsoft.com/office/drawing/2014/main" val="10002"/>
                  </a:ext>
                </a:extLst>
              </a:tr>
              <a:tr h="514462">
                <a:tc>
                  <a:txBody>
                    <a:bodyPr/>
                    <a:lstStyle/>
                    <a:p>
                      <a:r>
                        <a:rPr lang="zh-CN" altLang="en-US" sz="1200" dirty="0"/>
                        <a:t>售气量</a:t>
                      </a:r>
                      <a:endParaRPr lang="en-US" altLang="zh-CN" sz="1200" dirty="0"/>
                    </a:p>
                    <a:p>
                      <a:r>
                        <a:rPr lang="zh-CN" altLang="en-US" sz="1200" dirty="0"/>
                        <a:t>（万立方米）</a:t>
                      </a:r>
                    </a:p>
                  </a:txBody>
                  <a:tcPr marT="45698" marB="45698"/>
                </a:tc>
                <a:tc>
                  <a:txBody>
                    <a:bodyPr/>
                    <a:lstStyle/>
                    <a:p>
                      <a:r>
                        <a:rPr lang="en-US" altLang="zh-CN" sz="1200" dirty="0"/>
                        <a:t>21499</a:t>
                      </a:r>
                      <a:endParaRPr lang="zh-CN" altLang="en-US" sz="1200" dirty="0"/>
                    </a:p>
                  </a:txBody>
                  <a:tcPr marT="45698" marB="45698"/>
                </a:tc>
                <a:tc>
                  <a:txBody>
                    <a:bodyPr/>
                    <a:lstStyle/>
                    <a:p>
                      <a:r>
                        <a:rPr lang="en-US" altLang="zh-CN" sz="1200" dirty="0"/>
                        <a:t>22433.31</a:t>
                      </a:r>
                      <a:endParaRPr lang="zh-CN" altLang="en-US" sz="1200" dirty="0"/>
                    </a:p>
                  </a:txBody>
                  <a:tcPr marT="45698" marB="45698"/>
                </a:tc>
                <a:tc>
                  <a:txBody>
                    <a:bodyPr/>
                    <a:lstStyle/>
                    <a:p>
                      <a:r>
                        <a:rPr lang="en-US" altLang="zh-CN" sz="1200" dirty="0"/>
                        <a:t>23511.24</a:t>
                      </a:r>
                      <a:endParaRPr lang="zh-CN" altLang="en-US" sz="1200" dirty="0"/>
                    </a:p>
                  </a:txBody>
                  <a:tcPr marT="45698" marB="45698"/>
                </a:tc>
                <a:tc>
                  <a:txBody>
                    <a:bodyPr/>
                    <a:lstStyle/>
                    <a:p>
                      <a:r>
                        <a:rPr lang="en-US" altLang="zh-CN" sz="1200" dirty="0"/>
                        <a:t>427.24</a:t>
                      </a:r>
                      <a:endParaRPr lang="zh-CN" altLang="en-US" sz="1200" dirty="0"/>
                    </a:p>
                  </a:txBody>
                  <a:tcPr marT="45698" marB="45698"/>
                </a:tc>
                <a:extLst>
                  <a:ext uri="{0D108BD9-81ED-4DB2-BD59-A6C34878D82A}">
                    <a16:rowId xmlns:a16="http://schemas.microsoft.com/office/drawing/2014/main" val="10003"/>
                  </a:ext>
                </a:extLst>
              </a:tr>
              <a:tr h="514462">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dirty="0"/>
                        <a:t>其中：</a:t>
                      </a:r>
                      <a:r>
                        <a:rPr lang="en-US" altLang="zh-CN" sz="1200" dirty="0"/>
                        <a:t>CNG</a:t>
                      </a:r>
                      <a:r>
                        <a:rPr lang="zh-CN" altLang="en-US" sz="1200" dirty="0"/>
                        <a:t>气量（万立方米）</a:t>
                      </a:r>
                    </a:p>
                  </a:txBody>
                  <a:tcPr marT="45698" marB="45698"/>
                </a:tc>
                <a:tc>
                  <a:txBody>
                    <a:bodyPr/>
                    <a:lstStyle/>
                    <a:p>
                      <a:r>
                        <a:rPr lang="en-US" altLang="zh-CN" sz="1200" dirty="0"/>
                        <a:t>1428</a:t>
                      </a:r>
                      <a:endParaRPr lang="zh-CN" altLang="en-US" sz="1200" dirty="0"/>
                    </a:p>
                  </a:txBody>
                  <a:tcPr marT="45698" marB="45698"/>
                </a:tc>
                <a:tc>
                  <a:txBody>
                    <a:bodyPr/>
                    <a:lstStyle/>
                    <a:p>
                      <a:r>
                        <a:rPr lang="en-US" altLang="zh-CN" sz="1200" dirty="0"/>
                        <a:t>1786.42</a:t>
                      </a:r>
                      <a:endParaRPr lang="zh-CN" altLang="en-US" sz="1200" dirty="0"/>
                    </a:p>
                  </a:txBody>
                  <a:tcPr marT="45698" marB="45698"/>
                </a:tc>
                <a:tc>
                  <a:txBody>
                    <a:bodyPr/>
                    <a:lstStyle/>
                    <a:p>
                      <a:r>
                        <a:rPr lang="en-US" altLang="zh-CN" sz="1200" dirty="0"/>
                        <a:t>1791.52</a:t>
                      </a:r>
                      <a:endParaRPr lang="zh-CN" altLang="en-US" sz="1200" dirty="0"/>
                    </a:p>
                  </a:txBody>
                  <a:tcPr marT="45698" marB="45698"/>
                </a:tc>
                <a:tc>
                  <a:txBody>
                    <a:bodyPr/>
                    <a:lstStyle/>
                    <a:p>
                      <a:r>
                        <a:rPr lang="en-US" altLang="zh-CN" sz="1200" dirty="0"/>
                        <a:t>427.24</a:t>
                      </a:r>
                      <a:endParaRPr lang="zh-CN" altLang="en-US" sz="1200" dirty="0"/>
                    </a:p>
                  </a:txBody>
                  <a:tcPr marT="45698" marB="45698"/>
                </a:tc>
                <a:extLst>
                  <a:ext uri="{0D108BD9-81ED-4DB2-BD59-A6C34878D82A}">
                    <a16:rowId xmlns:a16="http://schemas.microsoft.com/office/drawing/2014/main" val="10004"/>
                  </a:ext>
                </a:extLst>
              </a:tr>
              <a:tr h="334878">
                <a:tc>
                  <a:txBody>
                    <a:bodyPr/>
                    <a:lstStyle/>
                    <a:p>
                      <a:r>
                        <a:rPr lang="zh-CN" altLang="en-US" sz="1200" dirty="0"/>
                        <a:t>销售收入（亿元）</a:t>
                      </a:r>
                    </a:p>
                  </a:txBody>
                  <a:tcPr marT="45698" marB="45698"/>
                </a:tc>
                <a:tc>
                  <a:txBody>
                    <a:bodyPr/>
                    <a:lstStyle/>
                    <a:p>
                      <a:r>
                        <a:rPr lang="en-US" altLang="zh-CN" sz="1200" dirty="0"/>
                        <a:t>5.43</a:t>
                      </a:r>
                      <a:endParaRPr lang="zh-CN" altLang="en-US" sz="1200" dirty="0"/>
                    </a:p>
                  </a:txBody>
                  <a:tcPr marT="45698" marB="45698"/>
                </a:tc>
                <a:tc>
                  <a:txBody>
                    <a:bodyPr/>
                    <a:lstStyle/>
                    <a:p>
                      <a:r>
                        <a:rPr lang="en-US" altLang="zh-CN" sz="1200" dirty="0"/>
                        <a:t>5.82</a:t>
                      </a:r>
                      <a:endParaRPr lang="zh-CN" altLang="en-US" sz="1200" dirty="0"/>
                    </a:p>
                  </a:txBody>
                  <a:tcPr marT="45698" marB="45698"/>
                </a:tc>
                <a:tc>
                  <a:txBody>
                    <a:bodyPr/>
                    <a:lstStyle/>
                    <a:p>
                      <a:r>
                        <a:rPr lang="en-US" altLang="zh-CN" sz="1200" dirty="0"/>
                        <a:t>6.41</a:t>
                      </a:r>
                      <a:endParaRPr lang="zh-CN" altLang="en-US" sz="1200" dirty="0"/>
                    </a:p>
                  </a:txBody>
                  <a:tcPr marT="45698" marB="45698"/>
                </a:tc>
                <a:tc>
                  <a:txBody>
                    <a:bodyPr/>
                    <a:lstStyle/>
                    <a:p>
                      <a:r>
                        <a:rPr lang="en-US" altLang="zh-CN" sz="1200" dirty="0"/>
                        <a:t>2.23</a:t>
                      </a:r>
                      <a:endParaRPr lang="zh-CN" altLang="en-US" sz="1200" dirty="0"/>
                    </a:p>
                  </a:txBody>
                  <a:tcPr marT="45698" marB="45698"/>
                </a:tc>
                <a:extLst>
                  <a:ext uri="{0D108BD9-81ED-4DB2-BD59-A6C34878D82A}">
                    <a16:rowId xmlns:a16="http://schemas.microsoft.com/office/drawing/2014/main" val="10005"/>
                  </a:ext>
                </a:extLst>
              </a:tr>
              <a:tr h="514462">
                <a:tc>
                  <a:txBody>
                    <a:bodyPr/>
                    <a:lstStyle/>
                    <a:p>
                      <a:r>
                        <a:rPr lang="zh-CN" altLang="en-US" sz="1200" dirty="0"/>
                        <a:t>单户安装成本（元</a:t>
                      </a:r>
                      <a:r>
                        <a:rPr lang="en-US" altLang="zh-CN" sz="1200" dirty="0"/>
                        <a:t>/</a:t>
                      </a:r>
                      <a:r>
                        <a:rPr lang="zh-CN" altLang="en-US" sz="1200" dirty="0"/>
                        <a:t>户）</a:t>
                      </a:r>
                    </a:p>
                  </a:txBody>
                  <a:tcPr marT="45698" marB="45698"/>
                </a:tc>
                <a:tc>
                  <a:txBody>
                    <a:bodyPr/>
                    <a:lstStyle/>
                    <a:p>
                      <a:r>
                        <a:rPr lang="en-US" altLang="zh-CN" sz="1200" dirty="0"/>
                        <a:t>1520</a:t>
                      </a:r>
                      <a:endParaRPr lang="zh-CN" altLang="en-US" sz="1200" dirty="0"/>
                    </a:p>
                  </a:txBody>
                  <a:tcPr marT="45698" marB="45698"/>
                </a:tc>
                <a:tc>
                  <a:txBody>
                    <a:bodyPr/>
                    <a:lstStyle/>
                    <a:p>
                      <a:r>
                        <a:rPr lang="en-US" altLang="zh-CN" sz="1200" dirty="0"/>
                        <a:t>1520</a:t>
                      </a:r>
                      <a:endParaRPr lang="zh-CN" altLang="en-US" sz="1200" dirty="0"/>
                    </a:p>
                  </a:txBody>
                  <a:tcPr marT="45698" marB="45698"/>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t>1520</a:t>
                      </a:r>
                    </a:p>
                  </a:txBody>
                  <a:tcPr marT="45698" marB="45698"/>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t>1520</a:t>
                      </a:r>
                      <a:endParaRPr lang="zh-CN" altLang="en-US" sz="1200" dirty="0"/>
                    </a:p>
                  </a:txBody>
                  <a:tcPr marT="45698" marB="45698"/>
                </a:tc>
                <a:extLst>
                  <a:ext uri="{0D108BD9-81ED-4DB2-BD59-A6C34878D82A}">
                    <a16:rowId xmlns:a16="http://schemas.microsoft.com/office/drawing/2014/main" val="10006"/>
                  </a:ext>
                </a:extLst>
              </a:tr>
            </a:tbl>
          </a:graphicData>
        </a:graphic>
      </p:graphicFrame>
      <p:sp>
        <p:nvSpPr>
          <p:cNvPr id="2" name="矩形 1"/>
          <p:cNvSpPr/>
          <p:nvPr/>
        </p:nvSpPr>
        <p:spPr>
          <a:xfrm>
            <a:off x="7077075" y="1422400"/>
            <a:ext cx="3556000" cy="277813"/>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1200" b="0" i="0" u="none" strike="noStrike" kern="1200" cap="none" spc="0" normalizeH="0" baseline="0" noProof="0" dirty="0">
                <a:ln>
                  <a:noFill/>
                </a:ln>
                <a:solidFill>
                  <a:schemeClr val="tx1"/>
                </a:solidFill>
                <a:effectLst/>
                <a:uLnTx/>
                <a:uFillTx/>
                <a:latin typeface="+mn-ea"/>
                <a:ea typeface="+mn-ea"/>
                <a:cs typeface="+mn-cs"/>
              </a:rPr>
              <a:t>2016~2018</a:t>
            </a:r>
            <a:r>
              <a:rPr kumimoji="1" lang="zh-CN" altLang="en-US" sz="1200" b="0" i="0" u="none" strike="noStrike" kern="1200" cap="none" spc="0" normalizeH="0" baseline="0" noProof="0" dirty="0">
                <a:ln>
                  <a:noFill/>
                </a:ln>
                <a:solidFill>
                  <a:schemeClr val="tx1"/>
                </a:solidFill>
                <a:effectLst/>
                <a:uLnTx/>
                <a:uFillTx/>
                <a:latin typeface="+mn-ea"/>
                <a:ea typeface="+mn-ea"/>
                <a:cs typeface="+mn-cs"/>
              </a:rPr>
              <a:t>年及</a:t>
            </a:r>
            <a:r>
              <a:rPr kumimoji="1" lang="en-US" altLang="zh-CN" sz="1200" b="0" i="0" u="none" strike="noStrike" kern="1200" cap="none" spc="0" normalizeH="0" baseline="0" noProof="0" dirty="0">
                <a:ln>
                  <a:noFill/>
                </a:ln>
                <a:solidFill>
                  <a:schemeClr val="tx1"/>
                </a:solidFill>
                <a:effectLst/>
                <a:uLnTx/>
                <a:uFillTx/>
                <a:latin typeface="+mn-ea"/>
                <a:ea typeface="+mn-ea"/>
                <a:cs typeface="+mn-cs"/>
              </a:rPr>
              <a:t>2019</a:t>
            </a:r>
            <a:r>
              <a:rPr kumimoji="1" lang="zh-CN" altLang="en-US" sz="1200" b="0" i="0" u="none" strike="noStrike" kern="1200" cap="none" spc="0" normalizeH="0" baseline="0" noProof="0" dirty="0">
                <a:ln>
                  <a:noFill/>
                </a:ln>
                <a:solidFill>
                  <a:schemeClr val="tx1"/>
                </a:solidFill>
                <a:effectLst/>
                <a:uLnTx/>
                <a:uFillTx/>
                <a:latin typeface="+mn-ea"/>
                <a:ea typeface="+mn-ea"/>
                <a:cs typeface="+mn-cs"/>
              </a:rPr>
              <a:t>年</a:t>
            </a:r>
            <a:r>
              <a:rPr kumimoji="1" lang="en-US" altLang="zh-CN" sz="1200" b="0" i="0" u="none" strike="noStrike" kern="1200" cap="none" spc="0" normalizeH="0" baseline="0" noProof="0" dirty="0">
                <a:ln>
                  <a:noFill/>
                </a:ln>
                <a:solidFill>
                  <a:schemeClr val="tx1"/>
                </a:solidFill>
                <a:effectLst/>
                <a:uLnTx/>
                <a:uFillTx/>
                <a:latin typeface="+mn-ea"/>
                <a:ea typeface="+mn-ea"/>
                <a:cs typeface="+mn-cs"/>
              </a:rPr>
              <a:t>1</a:t>
            </a:r>
            <a:r>
              <a:rPr kumimoji="1" lang="zh-CN" altLang="en-US" sz="1200" b="0" i="0" u="none" strike="noStrike" kern="1200" cap="none" spc="0" normalizeH="0" baseline="0" noProof="0" dirty="0">
                <a:ln>
                  <a:noFill/>
                </a:ln>
                <a:solidFill>
                  <a:schemeClr val="tx1"/>
                </a:solidFill>
                <a:effectLst/>
                <a:uLnTx/>
                <a:uFillTx/>
                <a:latin typeface="+mn-ea"/>
                <a:ea typeface="+mn-ea"/>
                <a:cs typeface="+mn-cs"/>
              </a:rPr>
              <a:t>～</a:t>
            </a:r>
            <a:r>
              <a:rPr kumimoji="1" lang="en-US" altLang="zh-CN" sz="1200" b="0" i="0" u="none" strike="noStrike" kern="1200" cap="none" spc="0" normalizeH="0" baseline="0" noProof="0" dirty="0">
                <a:ln>
                  <a:noFill/>
                </a:ln>
                <a:solidFill>
                  <a:schemeClr val="tx1"/>
                </a:solidFill>
                <a:effectLst/>
                <a:uLnTx/>
                <a:uFillTx/>
                <a:latin typeface="+mn-ea"/>
                <a:ea typeface="+mn-ea"/>
                <a:cs typeface="+mn-cs"/>
              </a:rPr>
              <a:t>3</a:t>
            </a:r>
            <a:r>
              <a:rPr kumimoji="1" lang="zh-CN" altLang="en-US" sz="1200" b="0" i="0" u="none" strike="noStrike" kern="1200" cap="none" spc="0" normalizeH="0" baseline="0" noProof="0" dirty="0">
                <a:ln>
                  <a:noFill/>
                </a:ln>
                <a:solidFill>
                  <a:schemeClr val="tx1"/>
                </a:solidFill>
                <a:effectLst/>
                <a:uLnTx/>
                <a:uFillTx/>
                <a:latin typeface="+mn-ea"/>
                <a:ea typeface="+mn-ea"/>
                <a:cs typeface="+mn-cs"/>
              </a:rPr>
              <a:t>月新奥燃气运营情况</a:t>
            </a:r>
            <a:endParaRPr kumimoji="0" lang="zh-CN" altLang="en-US" sz="1200" b="0" i="0" u="none" strike="noStrike" kern="1200" cap="none" spc="0" normalizeH="0" baseline="0" noProof="0" dirty="0">
              <a:ln>
                <a:noFill/>
              </a:ln>
              <a:solidFill>
                <a:schemeClr val="tx1"/>
              </a:solidFill>
              <a:effectLst/>
              <a:uLnTx/>
              <a:uFillTx/>
              <a:latin typeface="+mn-ea"/>
              <a:ea typeface="+mn-ea"/>
              <a:cs typeface="+mn-cs"/>
            </a:endParaRPr>
          </a:p>
        </p:txBody>
      </p:sp>
      <p:sp>
        <p:nvSpPr>
          <p:cNvPr id="66621" name="文本框 4"/>
          <p:cNvSpPr/>
          <p:nvPr/>
        </p:nvSpPr>
        <p:spPr>
          <a:xfrm>
            <a:off x="8751888" y="6269038"/>
            <a:ext cx="3336925" cy="27622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r>
              <a:rPr lang="zh-CN" altLang="en-US" sz="1200" b="1" dirty="0">
                <a:solidFill>
                  <a:srgbClr val="000000"/>
                </a:solidFill>
                <a:latin typeface="Arial" panose="020B0604020202020204" pitchFamily="34" charset="0"/>
                <a:ea typeface="宋体" panose="02010600030101010101" pitchFamily="2" charset="-122"/>
                <a:sym typeface="微软雅黑" panose="020B0503020204020204" pitchFamily="34" charset="-122"/>
              </a:rPr>
              <a:t>注：资料综合自最新的评级报告和</a:t>
            </a:r>
            <a:r>
              <a:rPr lang="en-US" altLang="zh-CN" sz="1200" b="1" dirty="0">
                <a:solidFill>
                  <a:srgbClr val="000000"/>
                </a:solidFill>
                <a:latin typeface="Arial" panose="020B0604020202020204" pitchFamily="34" charset="0"/>
                <a:ea typeface="宋体" panose="02010600030101010101" pitchFamily="2" charset="-122"/>
                <a:sym typeface="微软雅黑" panose="020B0503020204020204" pitchFamily="34" charset="-122"/>
              </a:rPr>
              <a:t>WIND</a:t>
            </a:r>
            <a:r>
              <a:rPr lang="zh-CN" altLang="en-US" sz="1200" b="1" dirty="0">
                <a:solidFill>
                  <a:srgbClr val="000000"/>
                </a:solidFill>
                <a:latin typeface="Arial" panose="020B0604020202020204" pitchFamily="34" charset="0"/>
                <a:ea typeface="宋体" panose="02010600030101010101" pitchFamily="2" charset="-122"/>
                <a:sym typeface="微软雅黑" panose="020B0503020204020204" pitchFamily="34" charset="-122"/>
              </a:rPr>
              <a:t>数据</a:t>
            </a:r>
          </a:p>
        </p:txBody>
      </p:sp>
      <p:sp>
        <p:nvSpPr>
          <p:cNvPr id="15" name="標題 4">
            <a:extLst>
              <a:ext uri="{FF2B5EF4-FFF2-40B4-BE49-F238E27FC236}">
                <a16:creationId xmlns:a16="http://schemas.microsoft.com/office/drawing/2014/main" id="{E362BD24-CD62-43FE-8D2B-E47D7156BD64}"/>
              </a:ext>
            </a:extLst>
          </p:cNvPr>
          <p:cNvSpPr/>
          <p:nvPr/>
        </p:nvSpPr>
        <p:spPr>
          <a:xfrm>
            <a:off x="649287" y="128587"/>
            <a:ext cx="8389938" cy="744538"/>
          </a:xfrm>
          <a:prstGeom prst="rect">
            <a:avLst/>
          </a:prstGeom>
          <a:noFill/>
          <a:ln w="9525">
            <a:noFill/>
          </a:ln>
        </p:spPr>
        <p:txBody>
          <a:bodyPr>
            <a:spAutoFit/>
          </a:bodyPr>
          <a:lstStyle/>
          <a:p>
            <a:pPr lvl="0" eaLnBrk="1" hangingPunct="1">
              <a:lnSpc>
                <a:spcPct val="150000"/>
              </a:lnSpc>
              <a:defRPr/>
            </a:pPr>
            <a:r>
              <a:rPr kumimoji="0" lang="en-US" altLang="zh-CN" sz="3200" b="1"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2.4 </a:t>
            </a:r>
            <a:r>
              <a:rPr lang="zh-CN" altLang="en-US" sz="3200" b="1" noProof="1">
                <a:solidFill>
                  <a:srgbClr val="000000"/>
                </a:solidFill>
                <a:latin typeface="微软雅黑" panose="020B0503020204020204" pitchFamily="34" charset="-122"/>
                <a:ea typeface="微软雅黑" panose="020B0503020204020204" pitchFamily="34" charset="-122"/>
                <a:sym typeface="Arial" panose="020B0604020202020204" pitchFamily="34" charset="0"/>
              </a:rPr>
              <a:t>株洲市城市建设发展集团有限公司（续）</a:t>
            </a:r>
            <a:endParaRPr kumimoji="0" lang="zh-CN" altLang="en-US" sz="3200" b="1"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6" name="组合 1"/>
          <p:cNvGrpSpPr/>
          <p:nvPr/>
        </p:nvGrpSpPr>
        <p:grpSpPr>
          <a:xfrm>
            <a:off x="0" y="214313"/>
            <a:ext cx="577850" cy="658812"/>
            <a:chOff x="0" y="0"/>
            <a:chExt cx="577847" cy="659137"/>
          </a:xfrm>
        </p:grpSpPr>
        <p:sp>
          <p:nvSpPr>
            <p:cNvPr id="67660" name="矩形 3"/>
            <p:cNvSpPr/>
            <p:nvPr/>
          </p:nvSpPr>
          <p:spPr>
            <a:xfrm>
              <a:off x="0" y="0"/>
              <a:ext cx="495297" cy="659137"/>
            </a:xfrm>
            <a:prstGeom prst="rect">
              <a:avLst/>
            </a:prstGeom>
            <a:solidFill>
              <a:srgbClr val="C0000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67661" name="矩形 4"/>
            <p:cNvSpPr/>
            <p:nvPr/>
          </p:nvSpPr>
          <p:spPr>
            <a:xfrm>
              <a:off x="527047" y="0"/>
              <a:ext cx="50800" cy="659137"/>
            </a:xfrm>
            <a:prstGeom prst="rect">
              <a:avLst/>
            </a:prstGeom>
            <a:solidFill>
              <a:srgbClr val="80808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grpSp>
      <p:sp>
        <p:nvSpPr>
          <p:cNvPr id="67587" name="文本框 13"/>
          <p:cNvSpPr/>
          <p:nvPr/>
        </p:nvSpPr>
        <p:spPr>
          <a:xfrm>
            <a:off x="719138" y="1557107"/>
            <a:ext cx="5160962" cy="2400300"/>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285750" lvl="0" indent="-285750" algn="just" defTabSz="914400" eaLnBrk="1" hangingPunct="1">
              <a:lnSpc>
                <a:spcPct val="150000"/>
              </a:lnSpc>
              <a:spcBef>
                <a:spcPct val="0"/>
              </a:spcBef>
              <a:buFont typeface="Wingdings" panose="05000000000000000000" pitchFamily="2" charset="2"/>
              <a:buChar char="Ø"/>
            </a:pPr>
            <a:r>
              <a:rPr lang="zh-CN" altLang="en-US" sz="1400" dirty="0">
                <a:solidFill>
                  <a:srgbClr val="000000"/>
                </a:solidFill>
                <a:latin typeface="微软雅黑" panose="020B0503020204020204" pitchFamily="34" charset="-122"/>
                <a:sym typeface="微软雅黑" panose="020B0503020204020204" pitchFamily="34" charset="-122"/>
              </a:rPr>
              <a:t>主体评级</a:t>
            </a:r>
            <a:r>
              <a:rPr lang="en-US" altLang="zh-CN" sz="1400" dirty="0">
                <a:solidFill>
                  <a:srgbClr val="000000"/>
                </a:solidFill>
                <a:latin typeface="微软雅黑" panose="020B0503020204020204" pitchFamily="34" charset="-122"/>
                <a:sym typeface="微软雅黑" panose="020B0503020204020204" pitchFamily="34" charset="-122"/>
              </a:rPr>
              <a:t>AA</a:t>
            </a:r>
            <a:r>
              <a:rPr lang="zh-CN" altLang="en-US" sz="1400" dirty="0">
                <a:solidFill>
                  <a:srgbClr val="000000"/>
                </a:solidFill>
                <a:latin typeface="微软雅黑" panose="020B0503020204020204" pitchFamily="34" charset="-122"/>
                <a:sym typeface="微软雅黑" panose="020B0503020204020204" pitchFamily="34" charset="-122"/>
              </a:rPr>
              <a:t>，实际控制人湖南省机场管理集团有限公司。</a:t>
            </a:r>
            <a:endParaRPr lang="en-US" altLang="zh-CN" sz="1400" dirty="0">
              <a:solidFill>
                <a:srgbClr val="000000"/>
              </a:solidFill>
              <a:latin typeface="微软雅黑" panose="020B0503020204020204" pitchFamily="34" charset="-122"/>
              <a:sym typeface="微软雅黑" panose="020B0503020204020204" pitchFamily="34" charset="-122"/>
            </a:endParaRPr>
          </a:p>
          <a:p>
            <a:pPr marL="285750" lvl="0" indent="-285750" algn="just" defTabSz="914400" eaLnBrk="1" hangingPunct="1">
              <a:lnSpc>
                <a:spcPct val="150000"/>
              </a:lnSpc>
              <a:spcBef>
                <a:spcPct val="0"/>
              </a:spcBef>
              <a:buFont typeface="Wingdings" panose="05000000000000000000" pitchFamily="2" charset="2"/>
              <a:buChar char="Ø"/>
            </a:pPr>
            <a:r>
              <a:rPr lang="zh-CN" altLang="en-US" sz="1400" dirty="0">
                <a:solidFill>
                  <a:srgbClr val="000000"/>
                </a:solidFill>
                <a:latin typeface="微软雅黑" panose="020B0503020204020204" pitchFamily="34" charset="-122"/>
                <a:sym typeface="微软雅黑" panose="020B0503020204020204" pitchFamily="34" charset="-122"/>
              </a:rPr>
              <a:t>公司代表湖南省人民政府负责全省</a:t>
            </a:r>
            <a:r>
              <a:rPr lang="en-US" altLang="zh-CN" sz="1400" dirty="0">
                <a:solidFill>
                  <a:srgbClr val="000000"/>
                </a:solidFill>
                <a:latin typeface="微软雅黑" panose="020B0503020204020204" pitchFamily="34" charset="-122"/>
                <a:sym typeface="微软雅黑" panose="020B0503020204020204" pitchFamily="34" charset="-122"/>
              </a:rPr>
              <a:t>5</a:t>
            </a:r>
            <a:r>
              <a:rPr lang="zh-CN" altLang="en-US" sz="1400" dirty="0">
                <a:solidFill>
                  <a:srgbClr val="000000"/>
                </a:solidFill>
                <a:latin typeface="微软雅黑" panose="020B0503020204020204" pitchFamily="34" charset="-122"/>
                <a:sym typeface="微软雅黑" panose="020B0503020204020204" pitchFamily="34" charset="-122"/>
              </a:rPr>
              <a:t>个机场的运营管理</a:t>
            </a:r>
            <a:r>
              <a:rPr lang="en-US" altLang="zh-CN" sz="1400" dirty="0">
                <a:solidFill>
                  <a:srgbClr val="000000"/>
                </a:solidFill>
                <a:latin typeface="微软雅黑" panose="020B0503020204020204" pitchFamily="34" charset="-122"/>
                <a:sym typeface="微软雅黑" panose="020B0503020204020204" pitchFamily="34" charset="-122"/>
              </a:rPr>
              <a:t>(</a:t>
            </a:r>
            <a:r>
              <a:rPr lang="zh-CN" altLang="en-US" sz="1400" dirty="0">
                <a:solidFill>
                  <a:srgbClr val="000000"/>
                </a:solidFill>
                <a:latin typeface="微软雅黑" panose="020B0503020204020204" pitchFamily="34" charset="-122"/>
                <a:sym typeface="微软雅黑" panose="020B0503020204020204" pitchFamily="34" charset="-122"/>
              </a:rPr>
              <a:t>长沙黄花机场、张家界荷花机场、常德桃花源机场、永州零陵机场、怀化芷江机场</a:t>
            </a:r>
            <a:r>
              <a:rPr lang="en-US" altLang="zh-CN" sz="1400" dirty="0">
                <a:solidFill>
                  <a:srgbClr val="000000"/>
                </a:solidFill>
                <a:latin typeface="微软雅黑" panose="020B0503020204020204" pitchFamily="34" charset="-122"/>
                <a:sym typeface="微软雅黑" panose="020B0503020204020204" pitchFamily="34" charset="-122"/>
              </a:rPr>
              <a:t>)</a:t>
            </a:r>
            <a:r>
              <a:rPr lang="zh-CN" altLang="en-US" sz="1400" dirty="0">
                <a:solidFill>
                  <a:srgbClr val="000000"/>
                </a:solidFill>
                <a:latin typeface="微软雅黑" panose="020B0503020204020204" pitchFamily="34" charset="-122"/>
                <a:sym typeface="微软雅黑" panose="020B0503020204020204" pitchFamily="34" charset="-122"/>
              </a:rPr>
              <a:t>，吞吐量中部地区排名第一，全国机场排名第十二；目前资料较老，且受疫情影响较大，暂时不太作为试点项目，后期可进行探讨。</a:t>
            </a:r>
            <a:endParaRPr lang="en-US" altLang="zh-CN" sz="1400" dirty="0">
              <a:solidFill>
                <a:srgbClr val="000000"/>
              </a:solidFill>
              <a:latin typeface="微软雅黑" panose="020B0503020204020204" pitchFamily="34" charset="-122"/>
              <a:sym typeface="微软雅黑" panose="020B0503020204020204" pitchFamily="34" charset="-122"/>
            </a:endParaRPr>
          </a:p>
          <a:p>
            <a:pPr marL="285750" lvl="0" indent="-285750" algn="just" defTabSz="914400" eaLnBrk="1" hangingPunct="1">
              <a:lnSpc>
                <a:spcPct val="150000"/>
              </a:lnSpc>
              <a:spcBef>
                <a:spcPct val="0"/>
              </a:spcBef>
              <a:buFont typeface="Wingdings" panose="05000000000000000000" pitchFamily="2" charset="2"/>
              <a:buChar char="Ø"/>
            </a:pPr>
            <a:r>
              <a:rPr lang="en-US" altLang="zh-CN" sz="1600" b="1" dirty="0">
                <a:solidFill>
                  <a:srgbClr val="C00000"/>
                </a:solidFill>
                <a:latin typeface="微软雅黑" panose="020B0503020204020204" pitchFamily="34" charset="-122"/>
                <a:sym typeface="微软雅黑" panose="020B0503020204020204" pitchFamily="34" charset="-122"/>
              </a:rPr>
              <a:t>5</a:t>
            </a:r>
            <a:r>
              <a:rPr lang="zh-CN" altLang="en-US" sz="1600" b="1" dirty="0">
                <a:solidFill>
                  <a:srgbClr val="C00000"/>
                </a:solidFill>
                <a:latin typeface="微软雅黑" panose="020B0503020204020204" pitchFamily="34" charset="-122"/>
                <a:sym typeface="微软雅黑" panose="020B0503020204020204" pitchFamily="34" charset="-122"/>
              </a:rPr>
              <a:t>家机场均运营满三年以上且收入稳定</a:t>
            </a:r>
            <a:r>
              <a:rPr lang="zh-CN" altLang="en-US" sz="1400" dirty="0">
                <a:solidFill>
                  <a:srgbClr val="000000"/>
                </a:solidFill>
                <a:latin typeface="微软雅黑" panose="020B0503020204020204" pitchFamily="34" charset="-122"/>
                <a:sym typeface="微软雅黑" panose="020B0503020204020204" pitchFamily="34" charset="-122"/>
              </a:rPr>
              <a:t>。</a:t>
            </a:r>
            <a:endParaRPr lang="en-US" altLang="zh-CN" sz="1400" dirty="0">
              <a:solidFill>
                <a:srgbClr val="000000"/>
              </a:solidFill>
              <a:latin typeface="微软雅黑" panose="020B0503020204020204" pitchFamily="34" charset="-122"/>
              <a:sym typeface="微软雅黑" panose="020B0503020204020204" pitchFamily="34" charset="-122"/>
            </a:endParaRPr>
          </a:p>
        </p:txBody>
      </p:sp>
      <p:sp>
        <p:nvSpPr>
          <p:cNvPr id="67588" name="灯片编号占位符 1"/>
          <p:cNvSpPr>
            <a:spLocks noGrp="1"/>
          </p:cNvSpPr>
          <p:nvPr/>
        </p:nvSpPr>
        <p:spPr>
          <a:xfrm>
            <a:off x="11449050" y="6499225"/>
            <a:ext cx="639763" cy="365125"/>
          </a:xfrm>
          <a:prstGeom prst="rect">
            <a:avLst/>
          </a:prstGeom>
          <a:noFill/>
          <a:ln w="9525">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r" defTabSz="914400" eaLnBrk="1" hangingPunct="1">
              <a:spcBef>
                <a:spcPct val="0"/>
              </a:spcBef>
              <a:buFontTx/>
              <a:buNone/>
            </a:pPr>
            <a:fld id="{9A0DB2DC-4C9A-4742-B13C-FB6460FD3503}" type="slidenum">
              <a:rPr lang="zh-CN" altLang="zh-CN" sz="1400" b="1" dirty="0">
                <a:solidFill>
                  <a:srgbClr val="FFFFFF"/>
                </a:solidFill>
                <a:latin typeface="仿宋" panose="02010609060101010101" pitchFamily="49" charset="-122"/>
                <a:ea typeface="仿宋" panose="02010609060101010101" pitchFamily="49" charset="-122"/>
              </a:rPr>
              <a:t>58</a:t>
            </a:fld>
            <a:endParaRPr lang="zh-CN" altLang="zh-CN" sz="1400" b="1" dirty="0">
              <a:solidFill>
                <a:srgbClr val="FFFFFF"/>
              </a:solidFill>
              <a:latin typeface="仿宋" panose="02010609060101010101" pitchFamily="49" charset="-122"/>
              <a:ea typeface="仿宋" panose="02010609060101010101" pitchFamily="49" charset="-122"/>
            </a:endParaRPr>
          </a:p>
        </p:txBody>
      </p:sp>
      <p:sp>
        <p:nvSpPr>
          <p:cNvPr id="67589" name="矩形 4"/>
          <p:cNvSpPr/>
          <p:nvPr/>
        </p:nvSpPr>
        <p:spPr>
          <a:xfrm>
            <a:off x="1295400" y="4781550"/>
            <a:ext cx="3362325" cy="506413"/>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lnSpc>
                <a:spcPct val="150000"/>
              </a:lnSpc>
              <a:spcBef>
                <a:spcPct val="0"/>
              </a:spcBef>
              <a:buFontTx/>
              <a:buNone/>
            </a:pPr>
            <a:r>
              <a:rPr lang="zh-CN" altLang="en-US" sz="1800" b="1" dirty="0">
                <a:solidFill>
                  <a:srgbClr val="000000"/>
                </a:solidFill>
                <a:latin typeface="微软雅黑" panose="020B0503020204020204" pitchFamily="34" charset="-122"/>
                <a:sym typeface="微软雅黑" panose="020B0503020204020204" pitchFamily="34" charset="-122"/>
              </a:rPr>
              <a:t>航空营运收入（待定）</a:t>
            </a:r>
            <a:endParaRPr lang="zh-CN" altLang="en-US" sz="1800" b="1" dirty="0">
              <a:latin typeface="Arial" panose="020B0604020202020204" pitchFamily="34" charset="0"/>
              <a:ea typeface="宋体" panose="02010600030101010101" pitchFamily="2" charset="-122"/>
            </a:endParaRPr>
          </a:p>
        </p:txBody>
      </p:sp>
      <p:pic>
        <p:nvPicPr>
          <p:cNvPr id="67590" name="图形 43" descr="教师"/>
          <p:cNvPicPr>
            <a:picLocks noChangeAspect="1"/>
          </p:cNvPicPr>
          <p:nvPr/>
        </p:nvPicPr>
        <p:blipFill>
          <a:blip r:embed="rId2"/>
          <a:stretch>
            <a:fillRect/>
          </a:stretch>
        </p:blipFill>
        <p:spPr>
          <a:xfrm>
            <a:off x="557213" y="1074507"/>
            <a:ext cx="661987" cy="661988"/>
          </a:xfrm>
          <a:prstGeom prst="rect">
            <a:avLst/>
          </a:prstGeom>
          <a:noFill/>
          <a:ln w="9525">
            <a:noFill/>
          </a:ln>
        </p:spPr>
      </p:pic>
      <p:pic>
        <p:nvPicPr>
          <p:cNvPr id="67591" name="图形 43" descr="教师"/>
          <p:cNvPicPr>
            <a:picLocks noChangeAspect="1"/>
          </p:cNvPicPr>
          <p:nvPr/>
        </p:nvPicPr>
        <p:blipFill>
          <a:blip r:embed="rId3"/>
          <a:stretch>
            <a:fillRect/>
          </a:stretch>
        </p:blipFill>
        <p:spPr>
          <a:xfrm>
            <a:off x="485775" y="4283075"/>
            <a:ext cx="663575" cy="663575"/>
          </a:xfrm>
          <a:prstGeom prst="rect">
            <a:avLst/>
          </a:prstGeom>
          <a:noFill/>
          <a:ln w="9525">
            <a:noFill/>
          </a:ln>
        </p:spPr>
      </p:pic>
      <p:sp>
        <p:nvSpPr>
          <p:cNvPr id="67592" name="文本框 14"/>
          <p:cNvSpPr/>
          <p:nvPr/>
        </p:nvSpPr>
        <p:spPr>
          <a:xfrm>
            <a:off x="1579563" y="1166582"/>
            <a:ext cx="3990975" cy="368300"/>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r>
              <a:rPr lang="zh-CN" altLang="en-US" sz="1800" b="1" dirty="0">
                <a:solidFill>
                  <a:srgbClr val="C00000"/>
                </a:solidFill>
                <a:latin typeface="微软雅黑" panose="020B0503020204020204" pitchFamily="34" charset="-122"/>
                <a:sym typeface="微软雅黑" panose="020B0503020204020204" pitchFamily="34" charset="-122"/>
              </a:rPr>
              <a:t>公司基本情况</a:t>
            </a:r>
            <a:endParaRPr lang="zh-CN" altLang="en-US" sz="1800" dirty="0">
              <a:latin typeface="Arial" panose="020B0604020202020204" pitchFamily="34" charset="0"/>
              <a:ea typeface="宋体" panose="02010600030101010101" pitchFamily="2" charset="-122"/>
            </a:endParaRPr>
          </a:p>
        </p:txBody>
      </p:sp>
      <p:sp>
        <p:nvSpPr>
          <p:cNvPr id="67593" name="文本框 15"/>
          <p:cNvSpPr/>
          <p:nvPr/>
        </p:nvSpPr>
        <p:spPr>
          <a:xfrm>
            <a:off x="1295400" y="4379913"/>
            <a:ext cx="5756275" cy="369887"/>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r>
              <a:rPr lang="zh-CN" altLang="en-US" sz="1800" b="1" dirty="0">
                <a:solidFill>
                  <a:srgbClr val="C00000"/>
                </a:solidFill>
                <a:latin typeface="微软雅黑" panose="020B0503020204020204" pitchFamily="34" charset="-122"/>
                <a:sym typeface="仿宋" panose="02010609060101010101" pitchFamily="49" charset="-122"/>
              </a:rPr>
              <a:t>适合发行公募</a:t>
            </a:r>
            <a:r>
              <a:rPr lang="en-US" altLang="zh-CN" sz="1800" b="1" dirty="0">
                <a:solidFill>
                  <a:srgbClr val="C00000"/>
                </a:solidFill>
                <a:latin typeface="微软雅黑" panose="020B0503020204020204" pitchFamily="34" charset="-122"/>
                <a:sym typeface="仿宋" panose="02010609060101010101" pitchFamily="49" charset="-122"/>
              </a:rPr>
              <a:t>REITS</a:t>
            </a:r>
            <a:r>
              <a:rPr lang="zh-CN" altLang="en-US" sz="1800" b="1" dirty="0">
                <a:solidFill>
                  <a:srgbClr val="C00000"/>
                </a:solidFill>
                <a:latin typeface="微软雅黑" panose="020B0503020204020204" pitchFamily="34" charset="-122"/>
                <a:sym typeface="仿宋" panose="02010609060101010101" pitchFamily="49" charset="-122"/>
              </a:rPr>
              <a:t>的资产：</a:t>
            </a:r>
            <a:endParaRPr lang="zh-CN" altLang="en-US" sz="1800" dirty="0">
              <a:latin typeface="Arial" panose="020B0604020202020204" pitchFamily="34" charset="0"/>
              <a:ea typeface="宋体" panose="02010600030101010101" pitchFamily="2" charset="-122"/>
            </a:endParaRPr>
          </a:p>
        </p:txBody>
      </p:sp>
      <p:graphicFrame>
        <p:nvGraphicFramePr>
          <p:cNvPr id="15" name="图表 14"/>
          <p:cNvGraphicFramePr/>
          <p:nvPr/>
        </p:nvGraphicFramePr>
        <p:xfrm>
          <a:off x="6388263" y="1274313"/>
          <a:ext cx="4886325" cy="2960285"/>
        </p:xfrm>
        <a:graphic>
          <a:graphicData uri="http://schemas.openxmlformats.org/drawingml/2006/chart">
            <c:chart xmlns:c="http://schemas.openxmlformats.org/drawingml/2006/chart" xmlns:r="http://schemas.openxmlformats.org/officeDocument/2006/relationships" r:id="rId4"/>
          </a:graphicData>
        </a:graphic>
      </p:graphicFrame>
      <p:sp>
        <p:nvSpPr>
          <p:cNvPr id="2" name="矩形 1"/>
          <p:cNvSpPr/>
          <p:nvPr/>
        </p:nvSpPr>
        <p:spPr>
          <a:xfrm>
            <a:off x="6850063" y="1049338"/>
            <a:ext cx="4365625" cy="27622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chemeClr val="tx1"/>
                </a:solidFill>
                <a:effectLst/>
                <a:uLnTx/>
                <a:uFillTx/>
                <a:latin typeface="+mn-ea"/>
                <a:ea typeface="+mn-ea"/>
                <a:cs typeface="+mn-cs"/>
              </a:rPr>
              <a:t>2015</a:t>
            </a:r>
            <a:r>
              <a:rPr kumimoji="0" lang="zh-CN" altLang="en-US" sz="1200" b="0" i="0" u="none" strike="noStrike" kern="1200" cap="none" spc="0" normalizeH="0" baseline="0" noProof="0" dirty="0">
                <a:ln>
                  <a:noFill/>
                </a:ln>
                <a:solidFill>
                  <a:schemeClr val="tx1"/>
                </a:solidFill>
                <a:effectLst/>
                <a:uLnTx/>
                <a:uFillTx/>
                <a:latin typeface="+mn-ea"/>
                <a:ea typeface="+mn-ea"/>
                <a:cs typeface="+mn-cs"/>
              </a:rPr>
              <a:t>～</a:t>
            </a:r>
            <a:r>
              <a:rPr kumimoji="0" lang="en-US" altLang="zh-CN" sz="1200" b="0" i="0" u="none" strike="noStrike" kern="1200" cap="none" spc="0" normalizeH="0" baseline="0" noProof="0" dirty="0">
                <a:ln>
                  <a:noFill/>
                </a:ln>
                <a:solidFill>
                  <a:schemeClr val="tx1"/>
                </a:solidFill>
                <a:effectLst/>
                <a:uLnTx/>
                <a:uFillTx/>
                <a:latin typeface="+mn-ea"/>
                <a:ea typeface="+mn-ea"/>
                <a:cs typeface="+mn-cs"/>
              </a:rPr>
              <a:t>2017</a:t>
            </a:r>
            <a:r>
              <a:rPr kumimoji="0" lang="zh-CN" altLang="en-US" sz="1200" b="0" i="0" u="none" strike="noStrike" kern="1200" cap="none" spc="0" normalizeH="0" baseline="0" noProof="0" dirty="0">
                <a:ln>
                  <a:noFill/>
                </a:ln>
                <a:solidFill>
                  <a:schemeClr val="tx1"/>
                </a:solidFill>
                <a:effectLst/>
                <a:uLnTx/>
                <a:uFillTx/>
                <a:latin typeface="+mn-ea"/>
                <a:ea typeface="+mn-ea"/>
                <a:cs typeface="+mn-cs"/>
              </a:rPr>
              <a:t>年及</a:t>
            </a:r>
            <a:r>
              <a:rPr kumimoji="0" lang="en-US" altLang="zh-CN" sz="1200" b="0" i="0" u="none" strike="noStrike" kern="1200" cap="none" spc="0" normalizeH="0" baseline="0" noProof="0" dirty="0">
                <a:ln>
                  <a:noFill/>
                </a:ln>
                <a:solidFill>
                  <a:schemeClr val="tx1"/>
                </a:solidFill>
                <a:effectLst/>
                <a:uLnTx/>
                <a:uFillTx/>
                <a:latin typeface="+mn-ea"/>
                <a:ea typeface="+mn-ea"/>
                <a:cs typeface="+mn-cs"/>
              </a:rPr>
              <a:t>2018</a:t>
            </a:r>
            <a:r>
              <a:rPr kumimoji="0" lang="zh-CN" altLang="en-US" sz="1200" b="0" i="0" u="none" strike="noStrike" kern="1200" cap="none" spc="0" normalizeH="0" baseline="0" noProof="0" dirty="0">
                <a:ln>
                  <a:noFill/>
                </a:ln>
                <a:solidFill>
                  <a:schemeClr val="tx1"/>
                </a:solidFill>
                <a:effectLst/>
                <a:uLnTx/>
                <a:uFillTx/>
                <a:latin typeface="+mn-ea"/>
                <a:ea typeface="+mn-ea"/>
                <a:cs typeface="+mn-cs"/>
              </a:rPr>
              <a:t>年</a:t>
            </a:r>
            <a:r>
              <a:rPr kumimoji="0" lang="en-US" altLang="zh-CN" sz="1200" b="0" i="0" u="none" strike="noStrike" kern="1200" cap="none" spc="0" normalizeH="0" baseline="0" noProof="0" dirty="0">
                <a:ln>
                  <a:noFill/>
                </a:ln>
                <a:solidFill>
                  <a:schemeClr val="tx1"/>
                </a:solidFill>
                <a:effectLst/>
                <a:uLnTx/>
                <a:uFillTx/>
                <a:latin typeface="+mn-ea"/>
                <a:ea typeface="+mn-ea"/>
                <a:cs typeface="+mn-cs"/>
              </a:rPr>
              <a:t>1</a:t>
            </a:r>
            <a:r>
              <a:rPr kumimoji="0" lang="zh-CN" altLang="en-US" sz="1200" b="0" i="0" u="none" strike="noStrike" kern="1200" cap="none" spc="0" normalizeH="0" baseline="0" noProof="0" dirty="0">
                <a:ln>
                  <a:noFill/>
                </a:ln>
                <a:solidFill>
                  <a:schemeClr val="tx1"/>
                </a:solidFill>
                <a:effectLst/>
                <a:uLnTx/>
                <a:uFillTx/>
                <a:latin typeface="+mn-ea"/>
                <a:ea typeface="+mn-ea"/>
                <a:cs typeface="+mn-cs"/>
              </a:rPr>
              <a:t>～</a:t>
            </a:r>
            <a:r>
              <a:rPr kumimoji="0" lang="en-US" altLang="zh-CN" sz="1200" b="0" i="0" u="none" strike="noStrike" kern="1200" cap="none" spc="0" normalizeH="0" baseline="0" noProof="0" dirty="0">
                <a:ln>
                  <a:noFill/>
                </a:ln>
                <a:solidFill>
                  <a:schemeClr val="tx1"/>
                </a:solidFill>
                <a:effectLst/>
                <a:uLnTx/>
                <a:uFillTx/>
                <a:latin typeface="+mn-ea"/>
                <a:ea typeface="+mn-ea"/>
                <a:cs typeface="+mn-cs"/>
              </a:rPr>
              <a:t>3</a:t>
            </a:r>
            <a:r>
              <a:rPr kumimoji="0" lang="zh-CN" altLang="en-US" sz="1200" b="0" i="0" u="none" strike="noStrike" kern="1200" cap="none" spc="0" normalizeH="0" baseline="0" noProof="0" dirty="0">
                <a:ln>
                  <a:noFill/>
                </a:ln>
                <a:solidFill>
                  <a:schemeClr val="tx1"/>
                </a:solidFill>
                <a:effectLst/>
                <a:uLnTx/>
                <a:uFillTx/>
                <a:latin typeface="+mn-ea"/>
                <a:ea typeface="+mn-ea"/>
                <a:cs typeface="+mn-cs"/>
              </a:rPr>
              <a:t>月公司营业收入及构成（亿元）</a:t>
            </a:r>
          </a:p>
        </p:txBody>
      </p:sp>
      <p:graphicFrame>
        <p:nvGraphicFramePr>
          <p:cNvPr id="4" name="表格 3"/>
          <p:cNvGraphicFramePr>
            <a:graphicFrameLocks noGrp="1"/>
          </p:cNvGraphicFramePr>
          <p:nvPr/>
        </p:nvGraphicFramePr>
        <p:xfrm>
          <a:off x="6410325" y="4394200"/>
          <a:ext cx="5245100" cy="1903414"/>
        </p:xfrm>
        <a:graphic>
          <a:graphicData uri="http://schemas.openxmlformats.org/drawingml/2006/table">
            <a:tbl>
              <a:tblPr firstRow="1" bandRow="1">
                <a:tableStyleId>{21E4AEA4-8DFA-4A89-87EB-49C32662AFE0}</a:tableStyleId>
              </a:tblPr>
              <a:tblGrid>
                <a:gridCol w="733212">
                  <a:extLst>
                    <a:ext uri="{9D8B030D-6E8A-4147-A177-3AD203B41FA5}">
                      <a16:colId xmlns:a16="http://schemas.microsoft.com/office/drawing/2014/main" val="20000"/>
                    </a:ext>
                  </a:extLst>
                </a:gridCol>
                <a:gridCol w="432365">
                  <a:extLst>
                    <a:ext uri="{9D8B030D-6E8A-4147-A177-3AD203B41FA5}">
                      <a16:colId xmlns:a16="http://schemas.microsoft.com/office/drawing/2014/main" val="20001"/>
                    </a:ext>
                  </a:extLst>
                </a:gridCol>
                <a:gridCol w="582789">
                  <a:extLst>
                    <a:ext uri="{9D8B030D-6E8A-4147-A177-3AD203B41FA5}">
                      <a16:colId xmlns:a16="http://schemas.microsoft.com/office/drawing/2014/main" val="20002"/>
                    </a:ext>
                  </a:extLst>
                </a:gridCol>
                <a:gridCol w="582789">
                  <a:extLst>
                    <a:ext uri="{9D8B030D-6E8A-4147-A177-3AD203B41FA5}">
                      <a16:colId xmlns:a16="http://schemas.microsoft.com/office/drawing/2014/main" val="20003"/>
                    </a:ext>
                  </a:extLst>
                </a:gridCol>
                <a:gridCol w="582789">
                  <a:extLst>
                    <a:ext uri="{9D8B030D-6E8A-4147-A177-3AD203B41FA5}">
                      <a16:colId xmlns:a16="http://schemas.microsoft.com/office/drawing/2014/main" val="20004"/>
                    </a:ext>
                  </a:extLst>
                </a:gridCol>
                <a:gridCol w="582930">
                  <a:extLst>
                    <a:ext uri="{9D8B030D-6E8A-4147-A177-3AD203B41FA5}">
                      <a16:colId xmlns:a16="http://schemas.microsoft.com/office/drawing/2014/main" val="20005"/>
                    </a:ext>
                  </a:extLst>
                </a:gridCol>
                <a:gridCol w="582648">
                  <a:extLst>
                    <a:ext uri="{9D8B030D-6E8A-4147-A177-3AD203B41FA5}">
                      <a16:colId xmlns:a16="http://schemas.microsoft.com/office/drawing/2014/main" val="20006"/>
                    </a:ext>
                  </a:extLst>
                </a:gridCol>
                <a:gridCol w="582789">
                  <a:extLst>
                    <a:ext uri="{9D8B030D-6E8A-4147-A177-3AD203B41FA5}">
                      <a16:colId xmlns:a16="http://schemas.microsoft.com/office/drawing/2014/main" val="20007"/>
                    </a:ext>
                  </a:extLst>
                </a:gridCol>
                <a:gridCol w="582789">
                  <a:extLst>
                    <a:ext uri="{9D8B030D-6E8A-4147-A177-3AD203B41FA5}">
                      <a16:colId xmlns:a16="http://schemas.microsoft.com/office/drawing/2014/main" val="20008"/>
                    </a:ext>
                  </a:extLst>
                </a:gridCol>
              </a:tblGrid>
              <a:tr h="371455">
                <a:tc rowSpan="2">
                  <a:txBody>
                    <a:bodyPr/>
                    <a:lstStyle/>
                    <a:p>
                      <a:pPr algn="ctr" rtl="0" fontAlgn="ctr"/>
                      <a:r>
                        <a:rPr lang="zh-CN" altLang="en-US" sz="1400" u="none" strike="noStrike" dirty="0">
                          <a:effectLst/>
                        </a:rPr>
                        <a:t>项目</a:t>
                      </a:r>
                      <a:endParaRPr lang="zh-CN" altLang="en-US" sz="1400" b="0" i="0" u="none" strike="noStrike" dirty="0">
                        <a:solidFill>
                          <a:srgbClr val="000000"/>
                        </a:solidFill>
                        <a:effectLst/>
                        <a:latin typeface="Arial" panose="020B0604020202020204" pitchFamily="34" charset="0"/>
                        <a:ea typeface="等线" panose="02010600030101010101" pitchFamily="2" charset="-122"/>
                      </a:endParaRPr>
                    </a:p>
                  </a:txBody>
                  <a:tcPr marL="6352" marR="6352" marT="6349" marB="0" anchor="ctr"/>
                </a:tc>
                <a:tc gridSpan="2">
                  <a:txBody>
                    <a:bodyPr/>
                    <a:lstStyle/>
                    <a:p>
                      <a:pPr algn="ctr" rtl="0" fontAlgn="ctr"/>
                      <a:r>
                        <a:rPr lang="en-US" altLang="zh-CN" sz="1400" u="none" strike="noStrike">
                          <a:effectLst/>
                        </a:rPr>
                        <a:t>2015</a:t>
                      </a:r>
                      <a:r>
                        <a:rPr lang="zh-CN" altLang="en-US" sz="1400" u="none" strike="noStrike">
                          <a:effectLst/>
                        </a:rPr>
                        <a:t>年</a:t>
                      </a: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6352" marR="6352" marT="6349" marB="0" anchor="ctr"/>
                </a:tc>
                <a:tc hMerge="1">
                  <a:txBody>
                    <a:bodyPr/>
                    <a:lstStyle/>
                    <a:p>
                      <a:endParaRPr lang="zh-CN"/>
                    </a:p>
                  </a:txBody>
                  <a:tcPr/>
                </a:tc>
                <a:tc gridSpan="2">
                  <a:txBody>
                    <a:bodyPr/>
                    <a:lstStyle/>
                    <a:p>
                      <a:pPr algn="ctr" rtl="0" fontAlgn="ctr"/>
                      <a:r>
                        <a:rPr lang="en-US" altLang="zh-CN" sz="1400" u="none" strike="noStrike">
                          <a:effectLst/>
                        </a:rPr>
                        <a:t>2016</a:t>
                      </a:r>
                      <a:r>
                        <a:rPr lang="zh-CN" altLang="en-US" sz="1400" u="none" strike="noStrike">
                          <a:effectLst/>
                        </a:rPr>
                        <a:t>年</a:t>
                      </a: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6352" marR="6352" marT="6349" marB="0" anchor="ctr"/>
                </a:tc>
                <a:tc hMerge="1">
                  <a:txBody>
                    <a:bodyPr/>
                    <a:lstStyle/>
                    <a:p>
                      <a:endParaRPr lang="zh-CN"/>
                    </a:p>
                  </a:txBody>
                  <a:tcPr/>
                </a:tc>
                <a:tc gridSpan="2">
                  <a:txBody>
                    <a:bodyPr/>
                    <a:lstStyle/>
                    <a:p>
                      <a:pPr algn="ctr" rtl="0" fontAlgn="ctr"/>
                      <a:r>
                        <a:rPr lang="en-US" altLang="zh-CN" sz="1400" u="none" strike="noStrike">
                          <a:effectLst/>
                        </a:rPr>
                        <a:t>2017</a:t>
                      </a:r>
                      <a:r>
                        <a:rPr lang="zh-CN" altLang="en-US" sz="1400" u="none" strike="noStrike">
                          <a:effectLst/>
                        </a:rPr>
                        <a:t>年</a:t>
                      </a: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6352" marR="6352" marT="6349" marB="0" anchor="ctr"/>
                </a:tc>
                <a:tc hMerge="1">
                  <a:txBody>
                    <a:bodyPr/>
                    <a:lstStyle/>
                    <a:p>
                      <a:endParaRPr lang="zh-CN"/>
                    </a:p>
                  </a:txBody>
                  <a:tcPr/>
                </a:tc>
                <a:tc gridSpan="2">
                  <a:txBody>
                    <a:bodyPr/>
                    <a:lstStyle/>
                    <a:p>
                      <a:pPr algn="ctr" rtl="0" fontAlgn="ctr"/>
                      <a:r>
                        <a:rPr lang="en-US" altLang="zh-CN" sz="1400" u="none" strike="noStrike">
                          <a:effectLst/>
                        </a:rPr>
                        <a:t>2018</a:t>
                      </a:r>
                      <a:r>
                        <a:rPr lang="zh-CN" altLang="en-US" sz="1400" u="none" strike="noStrike">
                          <a:effectLst/>
                        </a:rPr>
                        <a:t>年</a:t>
                      </a:r>
                      <a:r>
                        <a:rPr lang="en-US" altLang="zh-CN" sz="1400" u="none" strike="noStrike">
                          <a:effectLst/>
                        </a:rPr>
                        <a:t>1</a:t>
                      </a:r>
                      <a:r>
                        <a:rPr lang="zh-CN" altLang="en-US" sz="1400" u="none" strike="noStrike">
                          <a:effectLst/>
                        </a:rPr>
                        <a:t>～</a:t>
                      </a:r>
                      <a:r>
                        <a:rPr lang="en-US" altLang="zh-CN" sz="1400" u="none" strike="noStrike">
                          <a:effectLst/>
                        </a:rPr>
                        <a:t>3</a:t>
                      </a:r>
                      <a:r>
                        <a:rPr lang="zh-CN" altLang="en-US" sz="1400" u="none" strike="noStrike">
                          <a:effectLst/>
                        </a:rPr>
                        <a:t>月</a:t>
                      </a: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6352" marR="6352" marT="6349" marB="0" anchor="ctr"/>
                </a:tc>
                <a:tc hMerge="1">
                  <a:txBody>
                    <a:bodyPr/>
                    <a:lstStyle/>
                    <a:p>
                      <a:endParaRPr lang="zh-CN"/>
                    </a:p>
                  </a:txBody>
                  <a:tcPr/>
                </a:tc>
                <a:extLst>
                  <a:ext uri="{0D108BD9-81ED-4DB2-BD59-A6C34878D82A}">
                    <a16:rowId xmlns:a16="http://schemas.microsoft.com/office/drawing/2014/main" val="10000"/>
                  </a:ext>
                </a:extLst>
              </a:tr>
              <a:tr h="219709">
                <a:tc vMerge="1">
                  <a:txBody>
                    <a:bodyPr/>
                    <a:lstStyle/>
                    <a:p>
                      <a:endParaRPr lang="zh-CN"/>
                    </a:p>
                  </a:txBody>
                  <a:tcPr/>
                </a:tc>
                <a:tc>
                  <a:txBody>
                    <a:bodyPr/>
                    <a:lstStyle/>
                    <a:p>
                      <a:pPr algn="ctr" rtl="0" fontAlgn="ctr"/>
                      <a:r>
                        <a:rPr lang="zh-CN" altLang="en-US" sz="1400" u="none" strike="noStrike">
                          <a:effectLst/>
                        </a:rPr>
                        <a:t>金额</a:t>
                      </a:r>
                      <a:endParaRPr lang="zh-CN" altLang="en-US" sz="1400" b="0" i="0" u="none" strike="noStrike">
                        <a:solidFill>
                          <a:srgbClr val="000000"/>
                        </a:solidFill>
                        <a:effectLst/>
                        <a:latin typeface="Arial" panose="020B0604020202020204" pitchFamily="34" charset="0"/>
                        <a:ea typeface="等线" panose="02010600030101010101" pitchFamily="2" charset="-122"/>
                      </a:endParaRPr>
                    </a:p>
                  </a:txBody>
                  <a:tcPr marL="6352" marR="6352" marT="6349" marB="0" anchor="ctr"/>
                </a:tc>
                <a:tc>
                  <a:txBody>
                    <a:bodyPr/>
                    <a:lstStyle/>
                    <a:p>
                      <a:pPr algn="ctr" rtl="0" fontAlgn="ctr"/>
                      <a:r>
                        <a:rPr lang="zh-CN" altLang="en-US" sz="1400" u="none" strike="noStrike">
                          <a:effectLst/>
                        </a:rPr>
                        <a:t>占比</a:t>
                      </a:r>
                      <a:endParaRPr lang="zh-CN" altLang="en-US" sz="1400" b="0" i="0" u="none" strike="noStrike">
                        <a:solidFill>
                          <a:srgbClr val="000000"/>
                        </a:solidFill>
                        <a:effectLst/>
                        <a:latin typeface="Arial" panose="020B0604020202020204" pitchFamily="34" charset="0"/>
                        <a:ea typeface="等线" panose="02010600030101010101" pitchFamily="2" charset="-122"/>
                      </a:endParaRPr>
                    </a:p>
                  </a:txBody>
                  <a:tcPr marL="6352" marR="6352" marT="6349" marB="0" anchor="ctr"/>
                </a:tc>
                <a:tc>
                  <a:txBody>
                    <a:bodyPr/>
                    <a:lstStyle/>
                    <a:p>
                      <a:pPr algn="ctr" rtl="0" fontAlgn="ctr"/>
                      <a:r>
                        <a:rPr lang="zh-CN" altLang="en-US" sz="1400" u="none" strike="noStrike">
                          <a:effectLst/>
                        </a:rPr>
                        <a:t>金额</a:t>
                      </a:r>
                      <a:endParaRPr lang="zh-CN" altLang="en-US" sz="1400" b="0" i="0" u="none" strike="noStrike">
                        <a:solidFill>
                          <a:srgbClr val="000000"/>
                        </a:solidFill>
                        <a:effectLst/>
                        <a:latin typeface="Arial" panose="020B0604020202020204" pitchFamily="34" charset="0"/>
                        <a:ea typeface="等线" panose="02010600030101010101" pitchFamily="2" charset="-122"/>
                      </a:endParaRPr>
                    </a:p>
                  </a:txBody>
                  <a:tcPr marL="6352" marR="6352" marT="6349" marB="0" anchor="ctr"/>
                </a:tc>
                <a:tc>
                  <a:txBody>
                    <a:bodyPr/>
                    <a:lstStyle/>
                    <a:p>
                      <a:pPr algn="ctr" rtl="0" fontAlgn="ctr"/>
                      <a:r>
                        <a:rPr lang="zh-CN" altLang="en-US" sz="1400" u="none" strike="noStrike">
                          <a:effectLst/>
                        </a:rPr>
                        <a:t>占比</a:t>
                      </a:r>
                      <a:endParaRPr lang="zh-CN" altLang="en-US" sz="1400" b="0" i="0" u="none" strike="noStrike">
                        <a:solidFill>
                          <a:srgbClr val="000000"/>
                        </a:solidFill>
                        <a:effectLst/>
                        <a:latin typeface="Arial" panose="020B0604020202020204" pitchFamily="34" charset="0"/>
                        <a:ea typeface="等线" panose="02010600030101010101" pitchFamily="2" charset="-122"/>
                      </a:endParaRPr>
                    </a:p>
                  </a:txBody>
                  <a:tcPr marL="6352" marR="6352" marT="6349" marB="0" anchor="ctr"/>
                </a:tc>
                <a:tc>
                  <a:txBody>
                    <a:bodyPr/>
                    <a:lstStyle/>
                    <a:p>
                      <a:pPr algn="ctr" rtl="0" fontAlgn="ctr"/>
                      <a:r>
                        <a:rPr lang="zh-CN" altLang="en-US" sz="1400" u="none" strike="noStrike">
                          <a:effectLst/>
                        </a:rPr>
                        <a:t>金额</a:t>
                      </a:r>
                      <a:endParaRPr lang="zh-CN" altLang="en-US" sz="1400" b="0" i="0" u="none" strike="noStrike">
                        <a:solidFill>
                          <a:srgbClr val="000000"/>
                        </a:solidFill>
                        <a:effectLst/>
                        <a:latin typeface="Arial" panose="020B0604020202020204" pitchFamily="34" charset="0"/>
                        <a:ea typeface="等线" panose="02010600030101010101" pitchFamily="2" charset="-122"/>
                      </a:endParaRPr>
                    </a:p>
                  </a:txBody>
                  <a:tcPr marL="6352" marR="6352" marT="6349" marB="0" anchor="ctr"/>
                </a:tc>
                <a:tc>
                  <a:txBody>
                    <a:bodyPr/>
                    <a:lstStyle/>
                    <a:p>
                      <a:pPr algn="ctr" rtl="0" fontAlgn="ctr"/>
                      <a:r>
                        <a:rPr lang="zh-CN" altLang="en-US" sz="1400" u="none" strike="noStrike">
                          <a:effectLst/>
                        </a:rPr>
                        <a:t>占比</a:t>
                      </a:r>
                      <a:endParaRPr lang="zh-CN" altLang="en-US" sz="1400" b="0" i="0" u="none" strike="noStrike">
                        <a:solidFill>
                          <a:srgbClr val="000000"/>
                        </a:solidFill>
                        <a:effectLst/>
                        <a:latin typeface="Arial" panose="020B0604020202020204" pitchFamily="34" charset="0"/>
                        <a:ea typeface="等线" panose="02010600030101010101" pitchFamily="2" charset="-122"/>
                      </a:endParaRPr>
                    </a:p>
                  </a:txBody>
                  <a:tcPr marL="6352" marR="6352" marT="6349" marB="0" anchor="ctr"/>
                </a:tc>
                <a:tc>
                  <a:txBody>
                    <a:bodyPr/>
                    <a:lstStyle/>
                    <a:p>
                      <a:pPr algn="ctr" rtl="0" fontAlgn="ctr"/>
                      <a:r>
                        <a:rPr lang="zh-CN" altLang="en-US" sz="1400" u="none" strike="noStrike">
                          <a:effectLst/>
                        </a:rPr>
                        <a:t>金额</a:t>
                      </a:r>
                      <a:endParaRPr lang="zh-CN" altLang="en-US" sz="1400" b="0" i="0" u="none" strike="noStrike">
                        <a:solidFill>
                          <a:srgbClr val="000000"/>
                        </a:solidFill>
                        <a:effectLst/>
                        <a:latin typeface="Arial" panose="020B0604020202020204" pitchFamily="34" charset="0"/>
                        <a:ea typeface="等线" panose="02010600030101010101" pitchFamily="2" charset="-122"/>
                      </a:endParaRPr>
                    </a:p>
                  </a:txBody>
                  <a:tcPr marL="6352" marR="6352" marT="6349" marB="0" anchor="ctr"/>
                </a:tc>
                <a:tc>
                  <a:txBody>
                    <a:bodyPr/>
                    <a:lstStyle/>
                    <a:p>
                      <a:pPr algn="ctr" rtl="0" fontAlgn="ctr"/>
                      <a:r>
                        <a:rPr lang="zh-CN" altLang="en-US" sz="1400" u="none" strike="noStrike">
                          <a:effectLst/>
                        </a:rPr>
                        <a:t>占比</a:t>
                      </a:r>
                      <a:endParaRPr lang="zh-CN" altLang="en-US" sz="1400" b="0" i="0" u="none" strike="noStrike">
                        <a:solidFill>
                          <a:srgbClr val="000000"/>
                        </a:solidFill>
                        <a:effectLst/>
                        <a:latin typeface="Arial" panose="020B0604020202020204" pitchFamily="34" charset="0"/>
                        <a:ea typeface="等线" panose="02010600030101010101" pitchFamily="2" charset="-122"/>
                      </a:endParaRPr>
                    </a:p>
                  </a:txBody>
                  <a:tcPr marL="6352" marR="6352" marT="6349" marB="0" anchor="ctr"/>
                </a:tc>
                <a:extLst>
                  <a:ext uri="{0D108BD9-81ED-4DB2-BD59-A6C34878D82A}">
                    <a16:rowId xmlns:a16="http://schemas.microsoft.com/office/drawing/2014/main" val="10001"/>
                  </a:ext>
                </a:extLst>
              </a:tr>
              <a:tr h="375518">
                <a:tc>
                  <a:txBody>
                    <a:bodyPr/>
                    <a:lstStyle/>
                    <a:p>
                      <a:pPr algn="ctr" rtl="0" fontAlgn="ctr"/>
                      <a:r>
                        <a:rPr lang="zh-CN" altLang="en-US" sz="1400" b="1" u="none" strike="noStrike" dirty="0">
                          <a:effectLst/>
                        </a:rPr>
                        <a:t>营业收入</a:t>
                      </a:r>
                      <a:endParaRPr lang="zh-CN" altLang="en-US" sz="1400" b="1" i="0" u="none" strike="noStrike" dirty="0">
                        <a:solidFill>
                          <a:srgbClr val="000000"/>
                        </a:solidFill>
                        <a:effectLst/>
                        <a:latin typeface="Arial" panose="020B0604020202020204" pitchFamily="34" charset="0"/>
                        <a:ea typeface="等线" panose="02010600030101010101" pitchFamily="2" charset="-122"/>
                      </a:endParaRPr>
                    </a:p>
                  </a:txBody>
                  <a:tcPr marL="6352" marR="6352" marT="6349" marB="0" anchor="ctr"/>
                </a:tc>
                <a:tc>
                  <a:txBody>
                    <a:bodyPr/>
                    <a:lstStyle/>
                    <a:p>
                      <a:pPr algn="ctr" rtl="0" fontAlgn="ctr"/>
                      <a:r>
                        <a:rPr lang="en-US" altLang="zh-CN" sz="1400" b="1" u="none" strike="noStrike" dirty="0">
                          <a:effectLst/>
                        </a:rPr>
                        <a:t>6.97</a:t>
                      </a:r>
                      <a:endParaRPr lang="en-US" altLang="zh-CN" sz="1400" b="1" i="0" u="none" strike="noStrike" dirty="0">
                        <a:solidFill>
                          <a:srgbClr val="000000"/>
                        </a:solidFill>
                        <a:effectLst/>
                        <a:latin typeface="等线" panose="02010600030101010101" pitchFamily="2" charset="-122"/>
                        <a:ea typeface="等线" panose="02010600030101010101" pitchFamily="2" charset="-122"/>
                      </a:endParaRPr>
                    </a:p>
                  </a:txBody>
                  <a:tcPr marL="6352" marR="6352" marT="6349" marB="0" anchor="ctr"/>
                </a:tc>
                <a:tc>
                  <a:txBody>
                    <a:bodyPr/>
                    <a:lstStyle/>
                    <a:p>
                      <a:pPr algn="ctr" rtl="0" fontAlgn="ctr"/>
                      <a:r>
                        <a:rPr lang="en-US" altLang="zh-CN" sz="1400" b="1" u="none" strike="noStrike" dirty="0">
                          <a:effectLst/>
                        </a:rPr>
                        <a:t>100</a:t>
                      </a:r>
                      <a:endParaRPr lang="en-US" altLang="zh-CN" sz="1400" b="1" i="0" u="none" strike="noStrike" dirty="0">
                        <a:solidFill>
                          <a:srgbClr val="000000"/>
                        </a:solidFill>
                        <a:effectLst/>
                        <a:latin typeface="等线" panose="02010600030101010101" pitchFamily="2" charset="-122"/>
                        <a:ea typeface="等线" panose="02010600030101010101" pitchFamily="2" charset="-122"/>
                      </a:endParaRPr>
                    </a:p>
                  </a:txBody>
                  <a:tcPr marL="6352" marR="6352" marT="6349" marB="0" anchor="ctr"/>
                </a:tc>
                <a:tc>
                  <a:txBody>
                    <a:bodyPr/>
                    <a:lstStyle/>
                    <a:p>
                      <a:pPr algn="ctr" rtl="0" fontAlgn="ctr"/>
                      <a:r>
                        <a:rPr lang="en-US" altLang="zh-CN" sz="1400" b="1" u="none" strike="noStrike" dirty="0">
                          <a:effectLst/>
                        </a:rPr>
                        <a:t>8.01</a:t>
                      </a:r>
                      <a:endParaRPr lang="en-US" altLang="zh-CN" sz="1400" b="1" i="0" u="none" strike="noStrike" dirty="0">
                        <a:solidFill>
                          <a:srgbClr val="000000"/>
                        </a:solidFill>
                        <a:effectLst/>
                        <a:latin typeface="等线" panose="02010600030101010101" pitchFamily="2" charset="-122"/>
                        <a:ea typeface="等线" panose="02010600030101010101" pitchFamily="2" charset="-122"/>
                      </a:endParaRPr>
                    </a:p>
                  </a:txBody>
                  <a:tcPr marL="6352" marR="6352" marT="6349" marB="0" anchor="ctr"/>
                </a:tc>
                <a:tc>
                  <a:txBody>
                    <a:bodyPr/>
                    <a:lstStyle/>
                    <a:p>
                      <a:pPr algn="ctr" rtl="0" fontAlgn="ctr"/>
                      <a:r>
                        <a:rPr lang="en-US" altLang="zh-CN" sz="1400" b="1" u="none" strike="noStrike" dirty="0">
                          <a:effectLst/>
                        </a:rPr>
                        <a:t>100</a:t>
                      </a:r>
                      <a:endParaRPr lang="en-US" altLang="zh-CN" sz="1400" b="1" i="0" u="none" strike="noStrike" dirty="0">
                        <a:solidFill>
                          <a:srgbClr val="000000"/>
                        </a:solidFill>
                        <a:effectLst/>
                        <a:latin typeface="等线" panose="02010600030101010101" pitchFamily="2" charset="-122"/>
                        <a:ea typeface="等线" panose="02010600030101010101" pitchFamily="2" charset="-122"/>
                      </a:endParaRPr>
                    </a:p>
                  </a:txBody>
                  <a:tcPr marL="6352" marR="6352" marT="6349" marB="0" anchor="ctr"/>
                </a:tc>
                <a:tc>
                  <a:txBody>
                    <a:bodyPr/>
                    <a:lstStyle/>
                    <a:p>
                      <a:pPr algn="ctr" rtl="0" fontAlgn="ctr"/>
                      <a:r>
                        <a:rPr lang="en-US" altLang="zh-CN" sz="1400" b="1" u="none" strike="noStrike" dirty="0">
                          <a:effectLst/>
                        </a:rPr>
                        <a:t>9.94</a:t>
                      </a:r>
                      <a:endParaRPr lang="en-US" altLang="zh-CN" sz="1400" b="1" i="0" u="none" strike="noStrike" dirty="0">
                        <a:solidFill>
                          <a:srgbClr val="000000"/>
                        </a:solidFill>
                        <a:effectLst/>
                        <a:latin typeface="等线" panose="02010600030101010101" pitchFamily="2" charset="-122"/>
                        <a:ea typeface="等线" panose="02010600030101010101" pitchFamily="2" charset="-122"/>
                      </a:endParaRPr>
                    </a:p>
                  </a:txBody>
                  <a:tcPr marL="6352" marR="6352" marT="6349" marB="0" anchor="ctr"/>
                </a:tc>
                <a:tc>
                  <a:txBody>
                    <a:bodyPr/>
                    <a:lstStyle/>
                    <a:p>
                      <a:pPr algn="ctr" rtl="0" fontAlgn="ctr"/>
                      <a:r>
                        <a:rPr lang="en-US" altLang="zh-CN" sz="1400" b="1" u="none" strike="noStrike" dirty="0">
                          <a:effectLst/>
                        </a:rPr>
                        <a:t>100</a:t>
                      </a:r>
                      <a:endParaRPr lang="en-US" altLang="zh-CN" sz="1400" b="1" i="0" u="none" strike="noStrike" dirty="0">
                        <a:solidFill>
                          <a:srgbClr val="000000"/>
                        </a:solidFill>
                        <a:effectLst/>
                        <a:latin typeface="等线" panose="02010600030101010101" pitchFamily="2" charset="-122"/>
                        <a:ea typeface="等线" panose="02010600030101010101" pitchFamily="2" charset="-122"/>
                      </a:endParaRPr>
                    </a:p>
                  </a:txBody>
                  <a:tcPr marL="6352" marR="6352" marT="6349" marB="0" anchor="ctr"/>
                </a:tc>
                <a:tc>
                  <a:txBody>
                    <a:bodyPr/>
                    <a:lstStyle/>
                    <a:p>
                      <a:pPr algn="ctr" rtl="0" fontAlgn="ctr"/>
                      <a:r>
                        <a:rPr lang="en-US" altLang="zh-CN" sz="1400" b="1" u="none" strike="noStrike" dirty="0">
                          <a:effectLst/>
                        </a:rPr>
                        <a:t>3.02</a:t>
                      </a:r>
                      <a:endParaRPr lang="en-US" altLang="zh-CN" sz="1400" b="1" i="0" u="none" strike="noStrike" dirty="0">
                        <a:solidFill>
                          <a:srgbClr val="000000"/>
                        </a:solidFill>
                        <a:effectLst/>
                        <a:latin typeface="等线" panose="02010600030101010101" pitchFamily="2" charset="-122"/>
                        <a:ea typeface="等线" panose="02010600030101010101" pitchFamily="2" charset="-122"/>
                      </a:endParaRPr>
                    </a:p>
                  </a:txBody>
                  <a:tcPr marL="6352" marR="6352" marT="6349" marB="0" anchor="ctr"/>
                </a:tc>
                <a:tc>
                  <a:txBody>
                    <a:bodyPr/>
                    <a:lstStyle/>
                    <a:p>
                      <a:pPr algn="ctr" rtl="0" fontAlgn="ctr"/>
                      <a:r>
                        <a:rPr lang="en-US" altLang="zh-CN" sz="1400" b="1" u="none" strike="noStrike" dirty="0">
                          <a:effectLst/>
                        </a:rPr>
                        <a:t>100</a:t>
                      </a:r>
                      <a:endParaRPr lang="en-US" altLang="zh-CN" sz="1400" b="1" i="0" u="none" strike="noStrike" dirty="0">
                        <a:solidFill>
                          <a:srgbClr val="000000"/>
                        </a:solidFill>
                        <a:effectLst/>
                        <a:latin typeface="等线" panose="02010600030101010101" pitchFamily="2" charset="-122"/>
                        <a:ea typeface="等线" panose="02010600030101010101" pitchFamily="2" charset="-122"/>
                      </a:endParaRPr>
                    </a:p>
                  </a:txBody>
                  <a:tcPr marL="6352" marR="6352" marT="6349" marB="0" anchor="ctr"/>
                </a:tc>
                <a:extLst>
                  <a:ext uri="{0D108BD9-81ED-4DB2-BD59-A6C34878D82A}">
                    <a16:rowId xmlns:a16="http://schemas.microsoft.com/office/drawing/2014/main" val="10002"/>
                  </a:ext>
                </a:extLst>
              </a:tr>
              <a:tr h="561214">
                <a:tc>
                  <a:txBody>
                    <a:bodyPr/>
                    <a:lstStyle/>
                    <a:p>
                      <a:pPr algn="ctr" rtl="0" fontAlgn="ctr"/>
                      <a:r>
                        <a:rPr lang="zh-CN" altLang="en-US" sz="1400" u="none" strike="noStrike">
                          <a:effectLst/>
                        </a:rPr>
                        <a:t>航空性业务</a:t>
                      </a:r>
                      <a:endParaRPr lang="zh-CN" altLang="en-US" sz="1400" b="0" i="0" u="none" strike="noStrike">
                        <a:solidFill>
                          <a:srgbClr val="000000"/>
                        </a:solidFill>
                        <a:effectLst/>
                        <a:latin typeface="Arial" panose="020B0604020202020204" pitchFamily="34" charset="0"/>
                        <a:ea typeface="等线" panose="02010600030101010101" pitchFamily="2" charset="-122"/>
                      </a:endParaRPr>
                    </a:p>
                  </a:txBody>
                  <a:tcPr marL="6352" marR="6352" marT="6349" marB="0" anchor="ctr"/>
                </a:tc>
                <a:tc>
                  <a:txBody>
                    <a:bodyPr/>
                    <a:lstStyle/>
                    <a:p>
                      <a:pPr algn="ctr" rtl="0" fontAlgn="ctr"/>
                      <a:r>
                        <a:rPr lang="en-US" altLang="zh-CN" sz="1400" u="none" strike="noStrike">
                          <a:effectLst/>
                        </a:rPr>
                        <a:t>6.27</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6352" marR="6352" marT="6349" marB="0" anchor="ctr"/>
                </a:tc>
                <a:tc>
                  <a:txBody>
                    <a:bodyPr/>
                    <a:lstStyle/>
                    <a:p>
                      <a:pPr algn="ctr" rtl="0" fontAlgn="ctr"/>
                      <a:r>
                        <a:rPr lang="en-US" altLang="zh-CN" sz="1400" u="none" strike="noStrike">
                          <a:effectLst/>
                        </a:rPr>
                        <a:t>90</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6352" marR="6352" marT="6349" marB="0" anchor="ctr"/>
                </a:tc>
                <a:tc>
                  <a:txBody>
                    <a:bodyPr/>
                    <a:lstStyle/>
                    <a:p>
                      <a:pPr algn="ctr" rtl="0" fontAlgn="ctr"/>
                      <a:r>
                        <a:rPr lang="en-US" altLang="zh-CN" sz="1400" u="none" strike="noStrike">
                          <a:effectLst/>
                        </a:rPr>
                        <a:t>7.26</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6352" marR="6352" marT="6349" marB="0" anchor="ctr"/>
                </a:tc>
                <a:tc>
                  <a:txBody>
                    <a:bodyPr/>
                    <a:lstStyle/>
                    <a:p>
                      <a:pPr algn="ctr" rtl="0" fontAlgn="ctr"/>
                      <a:r>
                        <a:rPr lang="en-US" altLang="zh-CN" sz="1400" u="none" strike="noStrike">
                          <a:effectLst/>
                        </a:rPr>
                        <a:t>90.6</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6352" marR="6352" marT="6349" marB="0" anchor="ctr"/>
                </a:tc>
                <a:tc>
                  <a:txBody>
                    <a:bodyPr/>
                    <a:lstStyle/>
                    <a:p>
                      <a:pPr algn="ctr" rtl="0" fontAlgn="ctr"/>
                      <a:r>
                        <a:rPr lang="en-US" altLang="zh-CN" sz="1400" u="none" strike="noStrike">
                          <a:effectLst/>
                        </a:rPr>
                        <a:t>8.62</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6352" marR="6352" marT="6349" marB="0" anchor="ctr"/>
                </a:tc>
                <a:tc>
                  <a:txBody>
                    <a:bodyPr/>
                    <a:lstStyle/>
                    <a:p>
                      <a:pPr algn="ctr" rtl="0" fontAlgn="ctr"/>
                      <a:r>
                        <a:rPr lang="en-US" altLang="zh-CN" sz="1400" u="none" strike="noStrike" dirty="0">
                          <a:effectLst/>
                        </a:rPr>
                        <a:t>86.7</a:t>
                      </a:r>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6352" marR="6352" marT="6349" marB="0" anchor="ctr"/>
                </a:tc>
                <a:tc>
                  <a:txBody>
                    <a:bodyPr/>
                    <a:lstStyle/>
                    <a:p>
                      <a:pPr algn="ctr" rtl="0" fontAlgn="ctr"/>
                      <a:r>
                        <a:rPr lang="en-US" altLang="zh-CN" sz="1400" u="none" strike="noStrike">
                          <a:effectLst/>
                        </a:rPr>
                        <a:t>2.14</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6352" marR="6352" marT="6349" marB="0" anchor="ctr"/>
                </a:tc>
                <a:tc>
                  <a:txBody>
                    <a:bodyPr/>
                    <a:lstStyle/>
                    <a:p>
                      <a:pPr algn="ctr" rtl="0" fontAlgn="ctr"/>
                      <a:r>
                        <a:rPr lang="en-US" altLang="zh-CN" sz="1400" u="none" strike="noStrike">
                          <a:effectLst/>
                        </a:rPr>
                        <a:t>70.9</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6352" marR="6352" marT="6349" marB="0" anchor="ctr"/>
                </a:tc>
                <a:extLst>
                  <a:ext uri="{0D108BD9-81ED-4DB2-BD59-A6C34878D82A}">
                    <a16:rowId xmlns:a16="http://schemas.microsoft.com/office/drawing/2014/main" val="10003"/>
                  </a:ext>
                </a:extLst>
              </a:tr>
              <a:tr h="375518">
                <a:tc>
                  <a:txBody>
                    <a:bodyPr/>
                    <a:lstStyle/>
                    <a:p>
                      <a:pPr algn="ctr" rtl="0" fontAlgn="ctr"/>
                      <a:r>
                        <a:rPr lang="zh-CN" altLang="en-US" sz="1400" u="none" strike="noStrike">
                          <a:effectLst/>
                        </a:rPr>
                        <a:t>其他业务</a:t>
                      </a:r>
                      <a:endParaRPr lang="zh-CN" altLang="en-US" sz="1400" b="0" i="0" u="none" strike="noStrike">
                        <a:solidFill>
                          <a:srgbClr val="000000"/>
                        </a:solidFill>
                        <a:effectLst/>
                        <a:latin typeface="Arial" panose="020B0604020202020204" pitchFamily="34" charset="0"/>
                        <a:ea typeface="等线" panose="02010600030101010101" pitchFamily="2" charset="-122"/>
                      </a:endParaRPr>
                    </a:p>
                  </a:txBody>
                  <a:tcPr marL="6352" marR="6352" marT="6349" marB="0" anchor="ctr"/>
                </a:tc>
                <a:tc>
                  <a:txBody>
                    <a:bodyPr/>
                    <a:lstStyle/>
                    <a:p>
                      <a:pPr algn="ctr" rtl="0" fontAlgn="ctr"/>
                      <a:r>
                        <a:rPr lang="en-US" altLang="zh-CN" sz="1400" u="none" strike="noStrike">
                          <a:effectLst/>
                        </a:rPr>
                        <a:t>0.7</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6352" marR="6352" marT="6349" marB="0" anchor="ctr"/>
                </a:tc>
                <a:tc>
                  <a:txBody>
                    <a:bodyPr/>
                    <a:lstStyle/>
                    <a:p>
                      <a:pPr algn="ctr" rtl="0" fontAlgn="ctr"/>
                      <a:r>
                        <a:rPr lang="en-US" altLang="zh-CN" sz="1400" u="none" strike="noStrike">
                          <a:effectLst/>
                        </a:rPr>
                        <a:t>10</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6352" marR="6352" marT="6349" marB="0" anchor="ctr"/>
                </a:tc>
                <a:tc>
                  <a:txBody>
                    <a:bodyPr/>
                    <a:lstStyle/>
                    <a:p>
                      <a:pPr algn="ctr" rtl="0" fontAlgn="ctr"/>
                      <a:r>
                        <a:rPr lang="en-US" altLang="zh-CN" sz="1400" u="none" strike="noStrike">
                          <a:effectLst/>
                        </a:rPr>
                        <a:t>0.75</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6352" marR="6352" marT="6349" marB="0" anchor="ctr"/>
                </a:tc>
                <a:tc>
                  <a:txBody>
                    <a:bodyPr/>
                    <a:lstStyle/>
                    <a:p>
                      <a:pPr algn="ctr" rtl="0" fontAlgn="ctr"/>
                      <a:r>
                        <a:rPr lang="en-US" altLang="zh-CN" sz="1400" u="none" strike="noStrike">
                          <a:effectLst/>
                        </a:rPr>
                        <a:t>9.36</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6352" marR="6352" marT="6349" marB="0" anchor="ctr"/>
                </a:tc>
                <a:tc>
                  <a:txBody>
                    <a:bodyPr/>
                    <a:lstStyle/>
                    <a:p>
                      <a:pPr algn="ctr" rtl="0" fontAlgn="ctr"/>
                      <a:r>
                        <a:rPr lang="en-US" altLang="zh-CN" sz="1400" u="none" strike="noStrike">
                          <a:effectLst/>
                        </a:rPr>
                        <a:t>1.32</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6352" marR="6352" marT="6349" marB="0" anchor="ctr"/>
                </a:tc>
                <a:tc>
                  <a:txBody>
                    <a:bodyPr/>
                    <a:lstStyle/>
                    <a:p>
                      <a:pPr algn="ctr" rtl="0" fontAlgn="ctr"/>
                      <a:r>
                        <a:rPr lang="en-US" altLang="zh-CN" sz="1400" u="none" strike="noStrike">
                          <a:effectLst/>
                        </a:rPr>
                        <a:t>13.3</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6352" marR="6352" marT="6349" marB="0" anchor="ctr"/>
                </a:tc>
                <a:tc>
                  <a:txBody>
                    <a:bodyPr/>
                    <a:lstStyle/>
                    <a:p>
                      <a:pPr algn="ctr" rtl="0" fontAlgn="ctr"/>
                      <a:r>
                        <a:rPr lang="en-US" altLang="zh-CN" sz="1400" u="none" strike="noStrike">
                          <a:effectLst/>
                        </a:rPr>
                        <a:t>0.88</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6352" marR="6352" marT="6349" marB="0" anchor="ctr"/>
                </a:tc>
                <a:tc>
                  <a:txBody>
                    <a:bodyPr/>
                    <a:lstStyle/>
                    <a:p>
                      <a:pPr algn="ctr" rtl="0" fontAlgn="ctr"/>
                      <a:r>
                        <a:rPr lang="en-US" altLang="zh-CN" sz="1400" u="none" strike="noStrike" dirty="0">
                          <a:effectLst/>
                        </a:rPr>
                        <a:t>29.1</a:t>
                      </a:r>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6352" marR="6352" marT="6349" marB="0" anchor="ctr"/>
                </a:tc>
                <a:extLst>
                  <a:ext uri="{0D108BD9-81ED-4DB2-BD59-A6C34878D82A}">
                    <a16:rowId xmlns:a16="http://schemas.microsoft.com/office/drawing/2014/main" val="10004"/>
                  </a:ext>
                </a:extLst>
              </a:tr>
            </a:tbl>
          </a:graphicData>
        </a:graphic>
      </p:graphicFrame>
      <p:sp>
        <p:nvSpPr>
          <p:cNvPr id="19" name="矩形 18"/>
          <p:cNvSpPr/>
          <p:nvPr/>
        </p:nvSpPr>
        <p:spPr>
          <a:xfrm>
            <a:off x="10498138" y="4006850"/>
            <a:ext cx="1157288" cy="27622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mn-ea"/>
                <a:ea typeface="+mn-ea"/>
                <a:cs typeface="+mn-cs"/>
              </a:rPr>
              <a:t>单位：亿元</a:t>
            </a:r>
            <a:r>
              <a:rPr kumimoji="0" lang="en-US" altLang="zh-CN" sz="1200" b="0" i="0" u="none" strike="noStrike" kern="1200" cap="none" spc="0" normalizeH="0" baseline="0" noProof="0" dirty="0">
                <a:ln>
                  <a:noFill/>
                </a:ln>
                <a:solidFill>
                  <a:schemeClr val="tx1"/>
                </a:solidFill>
                <a:effectLst/>
                <a:uLnTx/>
                <a:uFillTx/>
                <a:latin typeface="+mn-ea"/>
                <a:ea typeface="+mn-ea"/>
                <a:cs typeface="+mn-cs"/>
              </a:rPr>
              <a:t>/%</a:t>
            </a:r>
            <a:endParaRPr kumimoji="0" lang="zh-CN" altLang="en-US" sz="1200" b="0" i="0" u="none" strike="noStrike" kern="1200" cap="none" spc="0" normalizeH="0" baseline="0" noProof="0" dirty="0">
              <a:ln>
                <a:noFill/>
              </a:ln>
              <a:solidFill>
                <a:schemeClr val="tx1"/>
              </a:solidFill>
              <a:effectLst/>
              <a:uLnTx/>
              <a:uFillTx/>
              <a:latin typeface="+mn-ea"/>
              <a:ea typeface="+mn-ea"/>
              <a:cs typeface="+mn-cs"/>
            </a:endParaRPr>
          </a:p>
        </p:txBody>
      </p:sp>
      <p:sp>
        <p:nvSpPr>
          <p:cNvPr id="67659" name="文本框 4"/>
          <p:cNvSpPr/>
          <p:nvPr/>
        </p:nvSpPr>
        <p:spPr>
          <a:xfrm>
            <a:off x="8751888" y="6269038"/>
            <a:ext cx="3336925" cy="27622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r>
              <a:rPr lang="zh-CN" altLang="en-US" sz="1200" b="1" dirty="0">
                <a:solidFill>
                  <a:srgbClr val="000000"/>
                </a:solidFill>
                <a:latin typeface="Arial" panose="020B0604020202020204" pitchFamily="34" charset="0"/>
                <a:ea typeface="宋体" panose="02010600030101010101" pitchFamily="2" charset="-122"/>
                <a:sym typeface="微软雅黑" panose="020B0503020204020204" pitchFamily="34" charset="-122"/>
              </a:rPr>
              <a:t>注：资料综合自最新的评级报告和</a:t>
            </a:r>
            <a:r>
              <a:rPr lang="en-US" altLang="zh-CN" sz="1200" b="1" dirty="0">
                <a:solidFill>
                  <a:srgbClr val="000000"/>
                </a:solidFill>
                <a:latin typeface="Arial" panose="020B0604020202020204" pitchFamily="34" charset="0"/>
                <a:ea typeface="宋体" panose="02010600030101010101" pitchFamily="2" charset="-122"/>
                <a:sym typeface="微软雅黑" panose="020B0503020204020204" pitchFamily="34" charset="-122"/>
              </a:rPr>
              <a:t>WIND</a:t>
            </a:r>
            <a:r>
              <a:rPr lang="zh-CN" altLang="en-US" sz="1200" b="1" dirty="0">
                <a:solidFill>
                  <a:srgbClr val="000000"/>
                </a:solidFill>
                <a:latin typeface="Arial" panose="020B0604020202020204" pitchFamily="34" charset="0"/>
                <a:ea typeface="宋体" panose="02010600030101010101" pitchFamily="2" charset="-122"/>
                <a:sym typeface="微软雅黑" panose="020B0503020204020204" pitchFamily="34" charset="-122"/>
              </a:rPr>
              <a:t>数据</a:t>
            </a:r>
          </a:p>
        </p:txBody>
      </p:sp>
      <p:sp>
        <p:nvSpPr>
          <p:cNvPr id="20" name="標題 4">
            <a:extLst>
              <a:ext uri="{FF2B5EF4-FFF2-40B4-BE49-F238E27FC236}">
                <a16:creationId xmlns:a16="http://schemas.microsoft.com/office/drawing/2014/main" id="{F8632A94-272B-4046-89C4-3D8F5DF68B17}"/>
              </a:ext>
            </a:extLst>
          </p:cNvPr>
          <p:cNvSpPr/>
          <p:nvPr/>
        </p:nvSpPr>
        <p:spPr>
          <a:xfrm>
            <a:off x="649287" y="128587"/>
            <a:ext cx="8389938" cy="744538"/>
          </a:xfrm>
          <a:prstGeom prst="rect">
            <a:avLst/>
          </a:prstGeom>
          <a:noFill/>
          <a:ln w="9525">
            <a:noFill/>
          </a:ln>
        </p:spPr>
        <p:txBody>
          <a:bodyPr>
            <a:spAutoFit/>
          </a:bodyPr>
          <a:lstStyle/>
          <a:p>
            <a:pPr lvl="0" eaLnBrk="1" hangingPunct="1">
              <a:lnSpc>
                <a:spcPct val="150000"/>
              </a:lnSpc>
              <a:defRPr/>
            </a:pPr>
            <a:r>
              <a:rPr kumimoji="0" lang="en-US" altLang="zh-CN" sz="3200" b="1"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2.5 </a:t>
            </a:r>
            <a:r>
              <a:rPr lang="zh-CN" altLang="en-US" sz="3200" b="1" noProof="1">
                <a:solidFill>
                  <a:srgbClr val="000000"/>
                </a:solidFill>
                <a:latin typeface="微软雅黑" panose="020B0503020204020204" pitchFamily="34" charset="-122"/>
                <a:ea typeface="微软雅黑" panose="020B0503020204020204" pitchFamily="34" charset="-122"/>
                <a:sym typeface="Arial" panose="020B0604020202020204" pitchFamily="34" charset="0"/>
              </a:rPr>
              <a:t>湖南机场股份有限公司</a:t>
            </a:r>
            <a:endParaRPr kumimoji="0" lang="zh-CN" altLang="en-US" sz="3200" b="1"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Tree>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矩形 2"/>
          <p:cNvSpPr/>
          <p:nvPr/>
        </p:nvSpPr>
        <p:spPr>
          <a:xfrm>
            <a:off x="6364288" y="1189038"/>
            <a:ext cx="5343525" cy="2003425"/>
          </a:xfrm>
          <a:prstGeom prst="rect">
            <a:avLst/>
          </a:prstGeom>
          <a:solidFill>
            <a:srgbClr val="F2F2F2"/>
          </a:solidFill>
          <a:ln w="9525">
            <a:noFill/>
          </a:ln>
        </p:spPr>
        <p:txBody>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endParaRPr lang="zh-CN" altLang="zh-CN" sz="1800" b="1" i="1" dirty="0">
              <a:latin typeface="Arial" panose="020B0604020202020204" pitchFamily="34" charset="0"/>
              <a:ea typeface="宋体" panose="02010600030101010101" pitchFamily="2" charset="-122"/>
            </a:endParaRPr>
          </a:p>
        </p:txBody>
      </p:sp>
      <p:sp>
        <p:nvSpPr>
          <p:cNvPr id="68611" name="矩形 2"/>
          <p:cNvSpPr/>
          <p:nvPr/>
        </p:nvSpPr>
        <p:spPr>
          <a:xfrm>
            <a:off x="495300" y="1189038"/>
            <a:ext cx="5492750" cy="2092325"/>
          </a:xfrm>
          <a:prstGeom prst="rect">
            <a:avLst/>
          </a:prstGeom>
          <a:solidFill>
            <a:srgbClr val="F2F2F2"/>
          </a:solidFill>
          <a:ln w="9525">
            <a:noFill/>
          </a:ln>
        </p:spPr>
        <p:txBody>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endParaRPr lang="zh-CN" altLang="zh-CN" sz="1800" b="1" i="1" dirty="0">
              <a:latin typeface="Arial" panose="020B0604020202020204" pitchFamily="34" charset="0"/>
              <a:ea typeface="宋体" panose="02010600030101010101" pitchFamily="2" charset="-122"/>
            </a:endParaRPr>
          </a:p>
        </p:txBody>
      </p:sp>
      <p:grpSp>
        <p:nvGrpSpPr>
          <p:cNvPr id="68612" name="组合 1"/>
          <p:cNvGrpSpPr/>
          <p:nvPr/>
        </p:nvGrpSpPr>
        <p:grpSpPr>
          <a:xfrm>
            <a:off x="0" y="214313"/>
            <a:ext cx="577850" cy="658812"/>
            <a:chOff x="0" y="0"/>
            <a:chExt cx="577847" cy="659137"/>
          </a:xfrm>
        </p:grpSpPr>
        <p:sp>
          <p:nvSpPr>
            <p:cNvPr id="68623" name="矩形 3"/>
            <p:cNvSpPr/>
            <p:nvPr/>
          </p:nvSpPr>
          <p:spPr>
            <a:xfrm>
              <a:off x="0" y="0"/>
              <a:ext cx="495297" cy="659137"/>
            </a:xfrm>
            <a:prstGeom prst="rect">
              <a:avLst/>
            </a:prstGeom>
            <a:solidFill>
              <a:srgbClr val="C0000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68624" name="矩形 4"/>
            <p:cNvSpPr/>
            <p:nvPr/>
          </p:nvSpPr>
          <p:spPr>
            <a:xfrm>
              <a:off x="527047" y="0"/>
              <a:ext cx="50800" cy="659137"/>
            </a:xfrm>
            <a:prstGeom prst="rect">
              <a:avLst/>
            </a:prstGeom>
            <a:solidFill>
              <a:srgbClr val="80808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grpSp>
      <p:sp>
        <p:nvSpPr>
          <p:cNvPr id="68613" name="灯片编号占位符 1"/>
          <p:cNvSpPr>
            <a:spLocks noGrp="1"/>
          </p:cNvSpPr>
          <p:nvPr/>
        </p:nvSpPr>
        <p:spPr>
          <a:xfrm>
            <a:off x="11449050" y="6499225"/>
            <a:ext cx="639763" cy="365125"/>
          </a:xfrm>
          <a:prstGeom prst="rect">
            <a:avLst/>
          </a:prstGeom>
          <a:noFill/>
          <a:ln w="9525">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r" defTabSz="914400" eaLnBrk="1" hangingPunct="1">
              <a:spcBef>
                <a:spcPct val="0"/>
              </a:spcBef>
              <a:buFontTx/>
              <a:buNone/>
            </a:pPr>
            <a:fld id="{9A0DB2DC-4C9A-4742-B13C-FB6460FD3503}" type="slidenum">
              <a:rPr lang="zh-CN" altLang="zh-CN" sz="1400" b="1" dirty="0">
                <a:solidFill>
                  <a:srgbClr val="FFFFFF"/>
                </a:solidFill>
                <a:latin typeface="仿宋" panose="02010609060101010101" pitchFamily="49" charset="-122"/>
                <a:ea typeface="仿宋" panose="02010609060101010101" pitchFamily="49" charset="-122"/>
              </a:rPr>
              <a:t>59</a:t>
            </a:fld>
            <a:endParaRPr lang="zh-CN" altLang="zh-CN" sz="1400" b="1" dirty="0">
              <a:solidFill>
                <a:srgbClr val="FFFFFF"/>
              </a:solidFill>
              <a:latin typeface="仿宋" panose="02010609060101010101" pitchFamily="49" charset="-122"/>
              <a:ea typeface="仿宋" panose="02010609060101010101" pitchFamily="49" charset="-122"/>
            </a:endParaRPr>
          </a:p>
        </p:txBody>
      </p:sp>
      <p:sp>
        <p:nvSpPr>
          <p:cNvPr id="68616" name="文本框 15"/>
          <p:cNvSpPr/>
          <p:nvPr/>
        </p:nvSpPr>
        <p:spPr>
          <a:xfrm>
            <a:off x="1643063" y="1347788"/>
            <a:ext cx="4071937" cy="33972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r>
              <a:rPr lang="zh-CN" altLang="en-US" sz="1600" b="1" dirty="0">
                <a:latin typeface="微软雅黑" panose="020B0503020204020204" pitchFamily="34" charset="-122"/>
              </a:rPr>
              <a:t>长沙黄花机场</a:t>
            </a:r>
            <a:r>
              <a:rPr lang="en-US" altLang="zh-CN" sz="1600" b="1" dirty="0">
                <a:latin typeface="微软雅黑" panose="020B0503020204020204" pitchFamily="34" charset="-122"/>
              </a:rPr>
              <a:t>——</a:t>
            </a:r>
            <a:r>
              <a:rPr lang="zh-CN" altLang="en-US" sz="1600" b="1" dirty="0">
                <a:latin typeface="微软雅黑" panose="020B0503020204020204" pitchFamily="34" charset="-122"/>
              </a:rPr>
              <a:t>国际航空枢纽</a:t>
            </a:r>
          </a:p>
        </p:txBody>
      </p:sp>
      <p:sp>
        <p:nvSpPr>
          <p:cNvPr id="2" name="矩形 1"/>
          <p:cNvSpPr/>
          <p:nvPr/>
        </p:nvSpPr>
        <p:spPr>
          <a:xfrm>
            <a:off x="692150" y="1608138"/>
            <a:ext cx="5156200" cy="1466850"/>
          </a:xfrm>
          <a:prstGeom prst="rect">
            <a:avLst/>
          </a:prstGeom>
        </p:spPr>
        <p:txBody>
          <a:bodyPr>
            <a:spAutoFit/>
          </a:bodyPr>
          <a:lstStyle/>
          <a:p>
            <a:pPr marL="171450" marR="0" lvl="0" indent="-171450" algn="just" defTabSz="914400" rtl="0" eaLnBrk="0" fontAlgn="base" latinLnBrk="0" hangingPunct="0">
              <a:lnSpc>
                <a:spcPct val="130000"/>
              </a:lnSpc>
              <a:spcBef>
                <a:spcPct val="0"/>
              </a:spcBef>
              <a:spcAft>
                <a:spcPct val="0"/>
              </a:spcAft>
              <a:buClrTx/>
              <a:buSzTx/>
              <a:buFont typeface="Wingdings" panose="05000000000000000000" pitchFamily="2" charset="2"/>
              <a:buChar char="Ø"/>
              <a:defRPr/>
            </a:pPr>
            <a:r>
              <a:rPr kumimoji="0" lang="en-US" altLang="zh-CN" sz="1400" b="0" i="0" u="none" strike="noStrike" kern="1200" cap="none" spc="0" normalizeH="0" baseline="0" noProof="0" dirty="0">
                <a:ln>
                  <a:noFill/>
                </a:ln>
                <a:solidFill>
                  <a:schemeClr val="tx1"/>
                </a:solidFill>
                <a:effectLst/>
                <a:uLnTx/>
                <a:uFillTx/>
                <a:latin typeface="+mn-ea"/>
                <a:ea typeface="+mn-ea"/>
                <a:cs typeface="+mn-cs"/>
              </a:rPr>
              <a:t>2017</a:t>
            </a:r>
            <a:r>
              <a:rPr kumimoji="0" lang="zh-CN" altLang="zh-CN" sz="1400" b="0" i="0" u="none" strike="noStrike" kern="1200" cap="none" spc="0" normalizeH="0" baseline="0" noProof="0" dirty="0">
                <a:ln>
                  <a:noFill/>
                </a:ln>
                <a:solidFill>
                  <a:schemeClr val="tx1"/>
                </a:solidFill>
                <a:effectLst/>
                <a:uLnTx/>
                <a:uFillTx/>
                <a:latin typeface="+mn-ea"/>
                <a:ea typeface="+mn-ea"/>
                <a:cs typeface="+mn-cs"/>
              </a:rPr>
              <a:t>年，长沙黄花机场旅客吞吐量、货邮吞吐量和飞机起降架次在全国分别位居第</a:t>
            </a:r>
            <a:r>
              <a:rPr kumimoji="0" lang="en-US" altLang="zh-CN" sz="1400" b="0" i="0" u="none" strike="noStrike" kern="1200" cap="none" spc="0" normalizeH="0" baseline="0" noProof="0" dirty="0">
                <a:ln>
                  <a:noFill/>
                </a:ln>
                <a:solidFill>
                  <a:schemeClr val="tx1"/>
                </a:solidFill>
                <a:effectLst/>
                <a:uLnTx/>
                <a:uFillTx/>
                <a:latin typeface="+mn-ea"/>
                <a:ea typeface="+mn-ea"/>
                <a:cs typeface="+mn-cs"/>
              </a:rPr>
              <a:t>14</a:t>
            </a:r>
            <a:r>
              <a:rPr kumimoji="0" lang="zh-CN" altLang="zh-CN" sz="1400" b="0" i="0" u="none" strike="noStrike" kern="1200" cap="none" spc="0" normalizeH="0" baseline="0" noProof="0" dirty="0">
                <a:ln>
                  <a:noFill/>
                </a:ln>
                <a:solidFill>
                  <a:schemeClr val="tx1"/>
                </a:solidFill>
                <a:effectLst/>
                <a:uLnTx/>
                <a:uFillTx/>
                <a:latin typeface="+mn-ea"/>
                <a:ea typeface="+mn-ea"/>
                <a:cs typeface="+mn-cs"/>
              </a:rPr>
              <a:t>位、第</a:t>
            </a:r>
            <a:r>
              <a:rPr kumimoji="0" lang="en-US" altLang="zh-CN" sz="1400" b="0" i="0" u="none" strike="noStrike" kern="1200" cap="none" spc="0" normalizeH="0" baseline="0" noProof="0" dirty="0">
                <a:ln>
                  <a:noFill/>
                </a:ln>
                <a:solidFill>
                  <a:schemeClr val="tx1"/>
                </a:solidFill>
                <a:effectLst/>
                <a:uLnTx/>
                <a:uFillTx/>
                <a:latin typeface="+mn-ea"/>
                <a:ea typeface="+mn-ea"/>
                <a:cs typeface="+mn-cs"/>
              </a:rPr>
              <a:t>21</a:t>
            </a:r>
            <a:r>
              <a:rPr kumimoji="0" lang="zh-CN" altLang="zh-CN" sz="1400" b="0" i="0" u="none" strike="noStrike" kern="1200" cap="none" spc="0" normalizeH="0" baseline="0" noProof="0" dirty="0">
                <a:ln>
                  <a:noFill/>
                </a:ln>
                <a:solidFill>
                  <a:schemeClr val="tx1"/>
                </a:solidFill>
                <a:effectLst/>
                <a:uLnTx/>
                <a:uFillTx/>
                <a:latin typeface="+mn-ea"/>
                <a:ea typeface="+mn-ea"/>
                <a:cs typeface="+mn-cs"/>
              </a:rPr>
              <a:t>位和第</a:t>
            </a:r>
            <a:r>
              <a:rPr kumimoji="0" lang="en-US" altLang="zh-CN" sz="1400" b="0" i="0" u="none" strike="noStrike" kern="1200" cap="none" spc="0" normalizeH="0" baseline="0" noProof="0" dirty="0">
                <a:ln>
                  <a:noFill/>
                </a:ln>
                <a:solidFill>
                  <a:schemeClr val="tx1"/>
                </a:solidFill>
                <a:effectLst/>
                <a:uLnTx/>
                <a:uFillTx/>
                <a:latin typeface="+mn-ea"/>
                <a:ea typeface="+mn-ea"/>
                <a:cs typeface="+mn-cs"/>
              </a:rPr>
              <a:t>17</a:t>
            </a:r>
            <a:r>
              <a:rPr kumimoji="0" lang="zh-CN" altLang="zh-CN" sz="1400" b="0" i="0" u="none" strike="noStrike" kern="1200" cap="none" spc="0" normalizeH="0" baseline="0" noProof="0" dirty="0">
                <a:ln>
                  <a:noFill/>
                </a:ln>
                <a:solidFill>
                  <a:schemeClr val="tx1"/>
                </a:solidFill>
                <a:effectLst/>
                <a:uLnTx/>
                <a:uFillTx/>
                <a:latin typeface="+mn-ea"/>
                <a:ea typeface="+mn-ea"/>
                <a:cs typeface="+mn-cs"/>
              </a:rPr>
              <a:t>位，业务量规模仍处于全国前列。同期，航班放行正常率为</a:t>
            </a:r>
            <a:r>
              <a:rPr kumimoji="0" lang="en-US" altLang="zh-CN" sz="1400" b="0" i="0" u="none" strike="noStrike" kern="1200" cap="none" spc="0" normalizeH="0" baseline="0" noProof="0" dirty="0">
                <a:ln>
                  <a:noFill/>
                </a:ln>
                <a:solidFill>
                  <a:schemeClr val="tx1"/>
                </a:solidFill>
                <a:effectLst/>
                <a:uLnTx/>
                <a:uFillTx/>
                <a:latin typeface="+mn-ea"/>
                <a:ea typeface="+mn-ea"/>
                <a:cs typeface="+mn-cs"/>
              </a:rPr>
              <a:t>80.79%</a:t>
            </a:r>
            <a:r>
              <a:rPr kumimoji="0" lang="zh-CN" altLang="zh-CN" sz="1400" b="0" i="0" u="none" strike="noStrike" kern="1200" cap="none" spc="0" normalizeH="0" baseline="0" noProof="0" dirty="0">
                <a:ln>
                  <a:noFill/>
                </a:ln>
                <a:solidFill>
                  <a:schemeClr val="tx1"/>
                </a:solidFill>
                <a:effectLst/>
                <a:uLnTx/>
                <a:uFillTx/>
                <a:latin typeface="+mn-ea"/>
                <a:ea typeface="+mn-ea"/>
                <a:cs typeface="+mn-cs"/>
              </a:rPr>
              <a:t>，较</a:t>
            </a:r>
            <a:r>
              <a:rPr kumimoji="0" lang="en-US" altLang="zh-CN" sz="1400" b="0" i="0" u="none" strike="noStrike" kern="1200" cap="none" spc="0" normalizeH="0" baseline="0" noProof="0" dirty="0">
                <a:ln>
                  <a:noFill/>
                </a:ln>
                <a:solidFill>
                  <a:schemeClr val="tx1"/>
                </a:solidFill>
                <a:effectLst/>
                <a:uLnTx/>
                <a:uFillTx/>
                <a:latin typeface="+mn-ea"/>
                <a:ea typeface="+mn-ea"/>
                <a:cs typeface="+mn-cs"/>
              </a:rPr>
              <a:t>2016</a:t>
            </a:r>
            <a:r>
              <a:rPr kumimoji="0" lang="zh-CN" altLang="zh-CN" sz="1400" b="0" i="0" u="none" strike="noStrike" kern="1200" cap="none" spc="0" normalizeH="0" baseline="0" noProof="0" dirty="0">
                <a:ln>
                  <a:noFill/>
                </a:ln>
                <a:solidFill>
                  <a:schemeClr val="tx1"/>
                </a:solidFill>
                <a:effectLst/>
                <a:uLnTx/>
                <a:uFillTx/>
                <a:latin typeface="+mn-ea"/>
                <a:ea typeface="+mn-ea"/>
                <a:cs typeface="+mn-cs"/>
              </a:rPr>
              <a:t>年上升了</a:t>
            </a:r>
            <a:r>
              <a:rPr kumimoji="0" lang="en-US" altLang="zh-CN" sz="1400" b="0" i="0" u="none" strike="noStrike" kern="1200" cap="none" spc="0" normalizeH="0" baseline="0" noProof="0" dirty="0">
                <a:ln>
                  <a:noFill/>
                </a:ln>
                <a:solidFill>
                  <a:schemeClr val="tx1"/>
                </a:solidFill>
                <a:effectLst/>
                <a:uLnTx/>
                <a:uFillTx/>
                <a:latin typeface="+mn-ea"/>
                <a:ea typeface="+mn-ea"/>
                <a:cs typeface="+mn-cs"/>
              </a:rPr>
              <a:t>5.48</a:t>
            </a:r>
            <a:r>
              <a:rPr kumimoji="0" lang="zh-CN" altLang="zh-CN" sz="1400" b="0" i="0" u="none" strike="noStrike" kern="1200" cap="none" spc="0" normalizeH="0" baseline="0" noProof="0" dirty="0">
                <a:ln>
                  <a:noFill/>
                </a:ln>
                <a:solidFill>
                  <a:schemeClr val="tx1"/>
                </a:solidFill>
                <a:effectLst/>
                <a:uLnTx/>
                <a:uFillTx/>
                <a:latin typeface="+mn-ea"/>
                <a:ea typeface="+mn-ea"/>
                <a:cs typeface="+mn-cs"/>
              </a:rPr>
              <a:t>个百分点</a:t>
            </a:r>
            <a:r>
              <a:rPr kumimoji="0" lang="zh-CN" altLang="en-US" sz="1400" b="0" i="0" u="none" strike="noStrike" kern="1200" cap="none" spc="0" normalizeH="0" baseline="0" noProof="0" dirty="0">
                <a:ln>
                  <a:noFill/>
                </a:ln>
                <a:solidFill>
                  <a:schemeClr val="tx1"/>
                </a:solidFill>
                <a:effectLst/>
                <a:uLnTx/>
                <a:uFillTx/>
                <a:latin typeface="+mn-ea"/>
                <a:ea typeface="+mn-ea"/>
                <a:cs typeface="+mn-cs"/>
              </a:rPr>
              <a:t>。</a:t>
            </a:r>
            <a:endParaRPr kumimoji="0" lang="en-US" altLang="zh-CN" sz="1400" b="0" i="0" u="none" strike="noStrike" kern="1200" cap="none" spc="0" normalizeH="0" baseline="0" noProof="0" dirty="0">
              <a:ln>
                <a:noFill/>
              </a:ln>
              <a:solidFill>
                <a:schemeClr val="tx1"/>
              </a:solidFill>
              <a:effectLst/>
              <a:uLnTx/>
              <a:uFillTx/>
              <a:latin typeface="+mn-ea"/>
              <a:ea typeface="+mn-ea"/>
              <a:cs typeface="+mn-cs"/>
            </a:endParaRPr>
          </a:p>
          <a:p>
            <a:pPr marL="171450" marR="0" lvl="0" indent="-171450" algn="just" defTabSz="914400" rtl="0" eaLnBrk="0" fontAlgn="base" latinLnBrk="0" hangingPunct="0">
              <a:lnSpc>
                <a:spcPct val="130000"/>
              </a:lnSpc>
              <a:spcBef>
                <a:spcPct val="0"/>
              </a:spcBef>
              <a:spcAft>
                <a:spcPct val="0"/>
              </a:spcAft>
              <a:buClrTx/>
              <a:buSzTx/>
              <a:buFont typeface="Wingdings" panose="05000000000000000000" pitchFamily="2" charset="2"/>
              <a:buChar char="Ø"/>
              <a:defRPr/>
            </a:pPr>
            <a:r>
              <a:rPr kumimoji="0" lang="zh-CN" altLang="en-US" sz="1400" b="0" i="0" u="none" strike="noStrike" kern="1200" cap="none" spc="0" normalizeH="0" baseline="0" noProof="0" dirty="0">
                <a:ln>
                  <a:noFill/>
                </a:ln>
                <a:solidFill>
                  <a:schemeClr val="tx1"/>
                </a:solidFill>
                <a:effectLst/>
                <a:uLnTx/>
                <a:uFillTx/>
                <a:latin typeface="+mn-ea"/>
                <a:ea typeface="+mn-ea"/>
                <a:cs typeface="+mn-cs"/>
              </a:rPr>
              <a:t>货邮吞吐量同比增长</a:t>
            </a:r>
            <a:r>
              <a:rPr kumimoji="0" lang="en-US" altLang="zh-CN" sz="1400" b="0" i="0" u="none" strike="noStrike" kern="1200" cap="none" spc="0" normalizeH="0" baseline="0" noProof="0" dirty="0">
                <a:ln>
                  <a:noFill/>
                </a:ln>
                <a:solidFill>
                  <a:schemeClr val="tx1"/>
                </a:solidFill>
                <a:effectLst/>
                <a:uLnTx/>
                <a:uFillTx/>
                <a:latin typeface="+mn-ea"/>
                <a:ea typeface="+mn-ea"/>
                <a:cs typeface="+mn-cs"/>
              </a:rPr>
              <a:t>6.5%</a:t>
            </a:r>
            <a:r>
              <a:rPr kumimoji="0" lang="zh-CN" altLang="en-US" sz="1400" b="0" i="0" u="none" strike="noStrike" kern="1200" cap="none" spc="0" normalizeH="0" baseline="0" noProof="0" dirty="0">
                <a:ln>
                  <a:noFill/>
                </a:ln>
                <a:solidFill>
                  <a:schemeClr val="tx1"/>
                </a:solidFill>
                <a:effectLst/>
                <a:uLnTx/>
                <a:uFillTx/>
                <a:latin typeface="+mn-ea"/>
                <a:ea typeface="+mn-ea"/>
                <a:cs typeface="+mn-cs"/>
              </a:rPr>
              <a:t>，年货邮保障能力达到</a:t>
            </a:r>
            <a:r>
              <a:rPr kumimoji="0" lang="en-US" altLang="zh-CN" sz="1400" b="0" i="0" u="none" strike="noStrike" kern="1200" cap="none" spc="0" normalizeH="0" baseline="0" noProof="0" dirty="0">
                <a:ln>
                  <a:noFill/>
                </a:ln>
                <a:solidFill>
                  <a:schemeClr val="tx1"/>
                </a:solidFill>
                <a:effectLst/>
                <a:uLnTx/>
                <a:uFillTx/>
                <a:latin typeface="+mn-ea"/>
                <a:ea typeface="+mn-ea"/>
                <a:cs typeface="+mn-cs"/>
              </a:rPr>
              <a:t>22</a:t>
            </a:r>
            <a:r>
              <a:rPr kumimoji="0" lang="zh-CN" altLang="en-US" sz="1400" b="0" i="0" u="none" strike="noStrike" kern="1200" cap="none" spc="0" normalizeH="0" baseline="0" noProof="0" dirty="0">
                <a:ln>
                  <a:noFill/>
                </a:ln>
                <a:solidFill>
                  <a:schemeClr val="tx1"/>
                </a:solidFill>
                <a:effectLst/>
                <a:uLnTx/>
                <a:uFillTx/>
                <a:latin typeface="+mn-ea"/>
                <a:ea typeface="+mn-ea"/>
                <a:cs typeface="+mn-cs"/>
              </a:rPr>
              <a:t>万吨。</a:t>
            </a:r>
          </a:p>
        </p:txBody>
      </p:sp>
      <p:sp>
        <p:nvSpPr>
          <p:cNvPr id="68618" name="文本框 15"/>
          <p:cNvSpPr/>
          <p:nvPr/>
        </p:nvSpPr>
        <p:spPr>
          <a:xfrm>
            <a:off x="8228013" y="1220788"/>
            <a:ext cx="4071937" cy="338138"/>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r>
              <a:rPr lang="zh-CN" altLang="en-US" sz="1600" b="1" dirty="0">
                <a:latin typeface="微软雅黑" panose="020B0503020204020204" pitchFamily="34" charset="-122"/>
              </a:rPr>
              <a:t>其他支线机场</a:t>
            </a:r>
          </a:p>
        </p:txBody>
      </p:sp>
      <p:sp>
        <p:nvSpPr>
          <p:cNvPr id="20" name="矩形 19"/>
          <p:cNvSpPr/>
          <p:nvPr/>
        </p:nvSpPr>
        <p:spPr>
          <a:xfrm>
            <a:off x="6577013" y="1608138"/>
            <a:ext cx="4683125" cy="1466850"/>
          </a:xfrm>
          <a:prstGeom prst="rect">
            <a:avLst/>
          </a:prstGeom>
        </p:spPr>
        <p:txBody>
          <a:bodyPr>
            <a:spAutoFit/>
          </a:bodyPr>
          <a:lstStyle/>
          <a:p>
            <a:pPr marL="171450" marR="0" lvl="0" indent="-171450" algn="just" defTabSz="914400" rtl="0" eaLnBrk="0" fontAlgn="base" latinLnBrk="0" hangingPunct="0">
              <a:lnSpc>
                <a:spcPct val="130000"/>
              </a:lnSpc>
              <a:spcBef>
                <a:spcPct val="0"/>
              </a:spcBef>
              <a:spcAft>
                <a:spcPct val="0"/>
              </a:spcAft>
              <a:buClrTx/>
              <a:buSzTx/>
              <a:buFont typeface="Wingdings" panose="05000000000000000000" pitchFamily="2" charset="2"/>
              <a:buChar char="Ø"/>
              <a:defRPr/>
            </a:pPr>
            <a:r>
              <a:rPr kumimoji="0" lang="zh-CN" altLang="zh-CN" sz="1400" b="0" i="0" u="none" strike="noStrike" kern="1200" cap="none" spc="0" normalizeH="0" baseline="0" noProof="0" dirty="0">
                <a:ln>
                  <a:noFill/>
                </a:ln>
                <a:solidFill>
                  <a:schemeClr val="tx1"/>
                </a:solidFill>
                <a:effectLst/>
                <a:uLnTx/>
                <a:uFillTx/>
                <a:latin typeface="+mn-ea"/>
                <a:ea typeface="+mn-ea"/>
                <a:cs typeface="+mn-cs"/>
              </a:rPr>
              <a:t>荷花机场</a:t>
            </a:r>
            <a:r>
              <a:rPr kumimoji="0" lang="en-US" altLang="zh-CN" sz="1400" b="0" i="0" u="none" strike="noStrike" kern="1200" cap="none" spc="0" normalizeH="0" baseline="0" noProof="0" dirty="0">
                <a:ln>
                  <a:noFill/>
                </a:ln>
                <a:solidFill>
                  <a:schemeClr val="tx1"/>
                </a:solidFill>
                <a:effectLst/>
                <a:uLnTx/>
                <a:uFillTx/>
                <a:latin typeface="+mn-ea"/>
                <a:ea typeface="+mn-ea"/>
                <a:cs typeface="+mn-cs"/>
              </a:rPr>
              <a:t>2017</a:t>
            </a:r>
            <a:r>
              <a:rPr kumimoji="0" lang="zh-CN" altLang="en-US" sz="1400" b="0" i="0" u="none" strike="noStrike" kern="1200" cap="none" spc="0" normalizeH="0" baseline="0" noProof="0" dirty="0">
                <a:ln>
                  <a:noFill/>
                </a:ln>
                <a:solidFill>
                  <a:schemeClr val="tx1"/>
                </a:solidFill>
                <a:effectLst/>
                <a:uLnTx/>
                <a:uFillTx/>
                <a:latin typeface="+mn-ea"/>
                <a:ea typeface="+mn-ea"/>
                <a:cs typeface="+mn-cs"/>
              </a:rPr>
              <a:t>年</a:t>
            </a:r>
            <a:r>
              <a:rPr kumimoji="0" lang="zh-CN" altLang="zh-CN" sz="1400" b="0" i="0" u="none" strike="noStrike" kern="1200" cap="none" spc="0" normalizeH="0" baseline="0" noProof="0" dirty="0">
                <a:ln>
                  <a:noFill/>
                </a:ln>
                <a:solidFill>
                  <a:schemeClr val="tx1"/>
                </a:solidFill>
                <a:effectLst/>
                <a:uLnTx/>
                <a:uFillTx/>
                <a:latin typeface="+mn-ea"/>
                <a:ea typeface="+mn-ea"/>
                <a:cs typeface="+mn-cs"/>
              </a:rPr>
              <a:t>新增了</a:t>
            </a:r>
            <a:r>
              <a:rPr kumimoji="0" lang="en-US" altLang="zh-CN" sz="1400" b="0" i="0" u="none" strike="noStrike" kern="1200" cap="none" spc="0" normalizeH="0" baseline="0" noProof="0" dirty="0">
                <a:ln>
                  <a:noFill/>
                </a:ln>
                <a:solidFill>
                  <a:schemeClr val="tx1"/>
                </a:solidFill>
                <a:effectLst/>
                <a:uLnTx/>
                <a:uFillTx/>
                <a:latin typeface="+mn-ea"/>
                <a:ea typeface="+mn-ea"/>
                <a:cs typeface="+mn-cs"/>
              </a:rPr>
              <a:t>8</a:t>
            </a:r>
            <a:r>
              <a:rPr kumimoji="0" lang="zh-CN" altLang="zh-CN" sz="1400" b="0" i="0" u="none" strike="noStrike" kern="1200" cap="none" spc="0" normalizeH="0" baseline="0" noProof="0" dirty="0">
                <a:ln>
                  <a:noFill/>
                </a:ln>
                <a:solidFill>
                  <a:schemeClr val="tx1"/>
                </a:solidFill>
                <a:effectLst/>
                <a:uLnTx/>
                <a:uFillTx/>
                <a:latin typeface="+mn-ea"/>
                <a:ea typeface="+mn-ea"/>
                <a:cs typeface="+mn-cs"/>
              </a:rPr>
              <a:t>个通航航点，其旅客吞吐量达到</a:t>
            </a:r>
            <a:r>
              <a:rPr kumimoji="0" lang="en-US" altLang="zh-CN" sz="1400" b="0" i="0" u="none" strike="noStrike" kern="1200" cap="none" spc="0" normalizeH="0" baseline="0" noProof="0" dirty="0">
                <a:ln>
                  <a:noFill/>
                </a:ln>
                <a:solidFill>
                  <a:schemeClr val="tx1"/>
                </a:solidFill>
                <a:effectLst/>
                <a:uLnTx/>
                <a:uFillTx/>
                <a:latin typeface="+mn-ea"/>
                <a:ea typeface="+mn-ea"/>
                <a:cs typeface="+mn-cs"/>
              </a:rPr>
              <a:t>177.4</a:t>
            </a:r>
            <a:r>
              <a:rPr kumimoji="0" lang="zh-CN" altLang="zh-CN" sz="1400" b="0" i="0" u="none" strike="noStrike" kern="1200" cap="none" spc="0" normalizeH="0" baseline="0" noProof="0" dirty="0">
                <a:ln>
                  <a:noFill/>
                </a:ln>
                <a:solidFill>
                  <a:schemeClr val="tx1"/>
                </a:solidFill>
                <a:effectLst/>
                <a:uLnTx/>
                <a:uFillTx/>
                <a:latin typeface="+mn-ea"/>
                <a:ea typeface="+mn-ea"/>
                <a:cs typeface="+mn-cs"/>
              </a:rPr>
              <a:t>万人次，同比增长</a:t>
            </a:r>
            <a:r>
              <a:rPr kumimoji="0" lang="en-US" altLang="zh-CN" sz="1400" b="0" i="0" u="none" strike="noStrike" kern="1200" cap="none" spc="0" normalizeH="0" baseline="0" noProof="0" dirty="0">
                <a:ln>
                  <a:noFill/>
                </a:ln>
                <a:solidFill>
                  <a:schemeClr val="tx1"/>
                </a:solidFill>
                <a:effectLst/>
                <a:uLnTx/>
                <a:uFillTx/>
                <a:latin typeface="+mn-ea"/>
                <a:ea typeface="+mn-ea"/>
                <a:cs typeface="+mn-cs"/>
              </a:rPr>
              <a:t>4.2%</a:t>
            </a:r>
            <a:r>
              <a:rPr kumimoji="0" lang="zh-CN" altLang="zh-CN" sz="1400" b="0" i="0" u="none" strike="noStrike" kern="1200" cap="none" spc="0" normalizeH="0" baseline="0" noProof="0" dirty="0">
                <a:ln>
                  <a:noFill/>
                </a:ln>
                <a:solidFill>
                  <a:schemeClr val="tx1"/>
                </a:solidFill>
                <a:effectLst/>
                <a:uLnTx/>
                <a:uFillTx/>
                <a:latin typeface="+mn-ea"/>
                <a:ea typeface="+mn-ea"/>
                <a:cs typeface="+mn-cs"/>
              </a:rPr>
              <a:t>；货邮吞吐量大幅提升，达到</a:t>
            </a:r>
            <a:r>
              <a:rPr kumimoji="0" lang="en-US" altLang="zh-CN" sz="1400" b="0" i="0" u="none" strike="noStrike" kern="1200" cap="none" spc="0" normalizeH="0" baseline="0" noProof="0" dirty="0">
                <a:ln>
                  <a:noFill/>
                </a:ln>
                <a:solidFill>
                  <a:schemeClr val="tx1"/>
                </a:solidFill>
                <a:effectLst/>
                <a:uLnTx/>
                <a:uFillTx/>
                <a:latin typeface="+mn-ea"/>
                <a:ea typeface="+mn-ea"/>
                <a:cs typeface="+mn-cs"/>
              </a:rPr>
              <a:t>1,426.3</a:t>
            </a:r>
            <a:r>
              <a:rPr kumimoji="0" lang="zh-CN" altLang="zh-CN" sz="1400" b="0" i="0" u="none" strike="noStrike" kern="1200" cap="none" spc="0" normalizeH="0" baseline="0" noProof="0" dirty="0">
                <a:ln>
                  <a:noFill/>
                </a:ln>
                <a:solidFill>
                  <a:schemeClr val="tx1"/>
                </a:solidFill>
                <a:effectLst/>
                <a:uLnTx/>
                <a:uFillTx/>
                <a:latin typeface="+mn-ea"/>
                <a:ea typeface="+mn-ea"/>
                <a:cs typeface="+mn-cs"/>
              </a:rPr>
              <a:t>吨，同比增长</a:t>
            </a:r>
            <a:r>
              <a:rPr kumimoji="0" lang="en-US" altLang="zh-CN" sz="1400" b="0" i="0" u="none" strike="noStrike" kern="1200" cap="none" spc="0" normalizeH="0" baseline="0" noProof="0" dirty="0">
                <a:ln>
                  <a:noFill/>
                </a:ln>
                <a:solidFill>
                  <a:schemeClr val="tx1"/>
                </a:solidFill>
                <a:effectLst/>
                <a:uLnTx/>
                <a:uFillTx/>
                <a:latin typeface="+mn-ea"/>
                <a:ea typeface="+mn-ea"/>
                <a:cs typeface="+mn-cs"/>
              </a:rPr>
              <a:t>40.6%</a:t>
            </a:r>
            <a:r>
              <a:rPr kumimoji="0" lang="zh-CN" altLang="zh-CN" sz="1400" b="0" i="0" u="none" strike="noStrike" kern="1200" cap="none" spc="0" normalizeH="0" baseline="0" noProof="0" dirty="0">
                <a:ln>
                  <a:noFill/>
                </a:ln>
                <a:solidFill>
                  <a:schemeClr val="tx1"/>
                </a:solidFill>
                <a:effectLst/>
                <a:uLnTx/>
                <a:uFillTx/>
                <a:latin typeface="+mn-ea"/>
                <a:ea typeface="+mn-ea"/>
                <a:cs typeface="+mn-cs"/>
              </a:rPr>
              <a:t>。</a:t>
            </a:r>
            <a:endParaRPr kumimoji="0" lang="en-US" altLang="zh-CN" sz="1400" b="0" i="0" u="none" strike="noStrike" kern="1200" cap="none" spc="0" normalizeH="0" baseline="0" noProof="0" dirty="0">
              <a:ln>
                <a:noFill/>
              </a:ln>
              <a:solidFill>
                <a:schemeClr val="tx1"/>
              </a:solidFill>
              <a:effectLst/>
              <a:uLnTx/>
              <a:uFillTx/>
              <a:latin typeface="+mn-ea"/>
              <a:ea typeface="+mn-ea"/>
              <a:cs typeface="+mn-cs"/>
            </a:endParaRPr>
          </a:p>
          <a:p>
            <a:pPr marL="171450" marR="0" lvl="0" indent="-171450" algn="just" defTabSz="914400" rtl="0" eaLnBrk="0" fontAlgn="base" latinLnBrk="0" hangingPunct="0">
              <a:lnSpc>
                <a:spcPct val="130000"/>
              </a:lnSpc>
              <a:spcBef>
                <a:spcPct val="0"/>
              </a:spcBef>
              <a:spcAft>
                <a:spcPct val="0"/>
              </a:spcAft>
              <a:buClrTx/>
              <a:buSzTx/>
              <a:buFont typeface="Wingdings" panose="05000000000000000000" pitchFamily="2" charset="2"/>
              <a:buChar char="Ø"/>
              <a:defRPr/>
            </a:pPr>
            <a:r>
              <a:rPr kumimoji="0" lang="zh-CN" altLang="zh-CN" sz="1400" b="0" i="0" u="none" strike="noStrike" kern="1200" cap="none" spc="0" normalizeH="0" baseline="0" noProof="0" dirty="0">
                <a:ln>
                  <a:noFill/>
                </a:ln>
                <a:solidFill>
                  <a:schemeClr val="tx1"/>
                </a:solidFill>
                <a:effectLst/>
                <a:uLnTx/>
                <a:uFillTx/>
                <a:latin typeface="+mn-ea"/>
                <a:ea typeface="+mn-ea"/>
                <a:cs typeface="+mn-cs"/>
              </a:rPr>
              <a:t>常德桃花源机场</a:t>
            </a:r>
            <a:r>
              <a:rPr kumimoji="0" lang="en-US" altLang="zh-CN" sz="1400" b="0" i="0" u="none" strike="noStrike" kern="1200" cap="none" spc="0" normalizeH="0" baseline="0" noProof="0" dirty="0">
                <a:ln>
                  <a:noFill/>
                </a:ln>
                <a:solidFill>
                  <a:schemeClr val="tx1"/>
                </a:solidFill>
                <a:effectLst/>
                <a:uLnTx/>
                <a:uFillTx/>
                <a:latin typeface="+mn-ea"/>
                <a:ea typeface="+mn-ea"/>
                <a:cs typeface="+mn-cs"/>
              </a:rPr>
              <a:t>2017</a:t>
            </a:r>
            <a:r>
              <a:rPr kumimoji="0" lang="zh-CN" altLang="en-US" sz="1400" b="0" i="0" u="none" strike="noStrike" kern="1200" cap="none" spc="0" normalizeH="0" baseline="0" noProof="0" dirty="0">
                <a:ln>
                  <a:noFill/>
                </a:ln>
                <a:solidFill>
                  <a:schemeClr val="tx1"/>
                </a:solidFill>
                <a:effectLst/>
                <a:uLnTx/>
                <a:uFillTx/>
                <a:latin typeface="+mn-ea"/>
                <a:ea typeface="+mn-ea"/>
                <a:cs typeface="+mn-cs"/>
              </a:rPr>
              <a:t>年</a:t>
            </a:r>
            <a:r>
              <a:rPr kumimoji="0" lang="zh-CN" altLang="zh-CN" sz="1400" b="0" i="0" u="none" strike="noStrike" kern="1200" cap="none" spc="0" normalizeH="0" baseline="0" noProof="0" dirty="0">
                <a:ln>
                  <a:noFill/>
                </a:ln>
                <a:solidFill>
                  <a:schemeClr val="tx1"/>
                </a:solidFill>
                <a:effectLst/>
                <a:uLnTx/>
                <a:uFillTx/>
                <a:latin typeface="+mn-ea"/>
                <a:ea typeface="+mn-ea"/>
                <a:cs typeface="+mn-cs"/>
              </a:rPr>
              <a:t>旅客吞吐量及货邮吞吐量同比均有提升，分别为</a:t>
            </a:r>
            <a:r>
              <a:rPr kumimoji="0" lang="en-US" altLang="zh-CN" sz="1400" b="0" i="0" u="none" strike="noStrike" kern="1200" cap="none" spc="0" normalizeH="0" baseline="0" noProof="0" dirty="0">
                <a:ln>
                  <a:noFill/>
                </a:ln>
                <a:solidFill>
                  <a:schemeClr val="tx1"/>
                </a:solidFill>
                <a:effectLst/>
                <a:uLnTx/>
                <a:uFillTx/>
                <a:latin typeface="+mn-ea"/>
                <a:ea typeface="+mn-ea"/>
                <a:cs typeface="+mn-cs"/>
              </a:rPr>
              <a:t>43.8</a:t>
            </a:r>
            <a:r>
              <a:rPr kumimoji="0" lang="zh-CN" altLang="zh-CN" sz="1400" b="0" i="0" u="none" strike="noStrike" kern="1200" cap="none" spc="0" normalizeH="0" baseline="0" noProof="0" dirty="0">
                <a:ln>
                  <a:noFill/>
                </a:ln>
                <a:solidFill>
                  <a:schemeClr val="tx1"/>
                </a:solidFill>
                <a:effectLst/>
                <a:uLnTx/>
                <a:uFillTx/>
                <a:latin typeface="+mn-ea"/>
                <a:ea typeface="+mn-ea"/>
                <a:cs typeface="+mn-cs"/>
              </a:rPr>
              <a:t>万人次和</a:t>
            </a:r>
            <a:r>
              <a:rPr kumimoji="0" lang="en-US" altLang="zh-CN" sz="1400" b="0" i="0" u="none" strike="noStrike" kern="1200" cap="none" spc="0" normalizeH="0" baseline="0" noProof="0" dirty="0">
                <a:ln>
                  <a:noFill/>
                </a:ln>
                <a:solidFill>
                  <a:schemeClr val="tx1"/>
                </a:solidFill>
                <a:effectLst/>
                <a:uLnTx/>
                <a:uFillTx/>
                <a:latin typeface="+mn-ea"/>
                <a:ea typeface="+mn-ea"/>
                <a:cs typeface="+mn-cs"/>
              </a:rPr>
              <a:t>368.7</a:t>
            </a:r>
            <a:r>
              <a:rPr kumimoji="0" lang="zh-CN" altLang="zh-CN" sz="1400" b="0" i="0" u="none" strike="noStrike" kern="1200" cap="none" spc="0" normalizeH="0" baseline="0" noProof="0" dirty="0">
                <a:ln>
                  <a:noFill/>
                </a:ln>
                <a:solidFill>
                  <a:schemeClr val="tx1"/>
                </a:solidFill>
                <a:effectLst/>
                <a:uLnTx/>
                <a:uFillTx/>
                <a:latin typeface="+mn-ea"/>
                <a:ea typeface="+mn-ea"/>
                <a:cs typeface="+mn-cs"/>
              </a:rPr>
              <a:t>吨。</a:t>
            </a:r>
            <a:endParaRPr kumimoji="0" lang="en-US" altLang="zh-CN" sz="1400" b="0" i="0" u="none" strike="noStrike" kern="1200" cap="none" spc="0" normalizeH="0" baseline="0" noProof="0" dirty="0">
              <a:ln>
                <a:noFill/>
              </a:ln>
              <a:solidFill>
                <a:schemeClr val="tx1"/>
              </a:solidFill>
              <a:effectLst/>
              <a:uLnTx/>
              <a:uFillTx/>
              <a:latin typeface="+mn-ea"/>
              <a:ea typeface="+mn-ea"/>
              <a:cs typeface="+mn-cs"/>
            </a:endParaRPr>
          </a:p>
        </p:txBody>
      </p:sp>
      <p:pic>
        <p:nvPicPr>
          <p:cNvPr id="68620" name="图片 3"/>
          <p:cNvPicPr>
            <a:picLocks noChangeAspect="1"/>
          </p:cNvPicPr>
          <p:nvPr/>
        </p:nvPicPr>
        <p:blipFill>
          <a:blip r:embed="rId2"/>
          <a:stretch>
            <a:fillRect/>
          </a:stretch>
        </p:blipFill>
        <p:spPr>
          <a:xfrm>
            <a:off x="577850" y="3511550"/>
            <a:ext cx="5410200" cy="2752725"/>
          </a:xfrm>
          <a:prstGeom prst="rect">
            <a:avLst/>
          </a:prstGeom>
          <a:noFill/>
          <a:ln w="9525">
            <a:noFill/>
          </a:ln>
        </p:spPr>
      </p:pic>
      <p:pic>
        <p:nvPicPr>
          <p:cNvPr id="68621" name="图片 4"/>
          <p:cNvPicPr>
            <a:picLocks noChangeAspect="1"/>
          </p:cNvPicPr>
          <p:nvPr/>
        </p:nvPicPr>
        <p:blipFill>
          <a:blip r:embed="rId3"/>
          <a:stretch>
            <a:fillRect/>
          </a:stretch>
        </p:blipFill>
        <p:spPr>
          <a:xfrm>
            <a:off x="6364288" y="3511550"/>
            <a:ext cx="5410200" cy="2754313"/>
          </a:xfrm>
          <a:prstGeom prst="rect">
            <a:avLst/>
          </a:prstGeom>
          <a:noFill/>
          <a:ln w="9525">
            <a:noFill/>
          </a:ln>
        </p:spPr>
      </p:pic>
      <p:sp>
        <p:nvSpPr>
          <p:cNvPr id="68622" name="文本框 4"/>
          <p:cNvSpPr/>
          <p:nvPr/>
        </p:nvSpPr>
        <p:spPr>
          <a:xfrm>
            <a:off x="8751888" y="6269038"/>
            <a:ext cx="3336925" cy="27622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r>
              <a:rPr lang="zh-CN" altLang="en-US" sz="1200" b="1" dirty="0">
                <a:solidFill>
                  <a:srgbClr val="000000"/>
                </a:solidFill>
                <a:latin typeface="Arial" panose="020B0604020202020204" pitchFamily="34" charset="0"/>
                <a:ea typeface="宋体" panose="02010600030101010101" pitchFamily="2" charset="-122"/>
                <a:sym typeface="微软雅黑" panose="020B0503020204020204" pitchFamily="34" charset="-122"/>
              </a:rPr>
              <a:t>注：资料综合自最新的评级报告和</a:t>
            </a:r>
            <a:r>
              <a:rPr lang="en-US" altLang="zh-CN" sz="1200" b="1" dirty="0">
                <a:solidFill>
                  <a:srgbClr val="000000"/>
                </a:solidFill>
                <a:latin typeface="Arial" panose="020B0604020202020204" pitchFamily="34" charset="0"/>
                <a:ea typeface="宋体" panose="02010600030101010101" pitchFamily="2" charset="-122"/>
                <a:sym typeface="微软雅黑" panose="020B0503020204020204" pitchFamily="34" charset="-122"/>
              </a:rPr>
              <a:t>WIND</a:t>
            </a:r>
            <a:r>
              <a:rPr lang="zh-CN" altLang="en-US" sz="1200" b="1" dirty="0">
                <a:solidFill>
                  <a:srgbClr val="000000"/>
                </a:solidFill>
                <a:latin typeface="Arial" panose="020B0604020202020204" pitchFamily="34" charset="0"/>
                <a:ea typeface="宋体" panose="02010600030101010101" pitchFamily="2" charset="-122"/>
                <a:sym typeface="微软雅黑" panose="020B0503020204020204" pitchFamily="34" charset="-122"/>
              </a:rPr>
              <a:t>数据</a:t>
            </a:r>
          </a:p>
        </p:txBody>
      </p:sp>
      <p:sp>
        <p:nvSpPr>
          <p:cNvPr id="17" name="標題 4">
            <a:extLst>
              <a:ext uri="{FF2B5EF4-FFF2-40B4-BE49-F238E27FC236}">
                <a16:creationId xmlns:a16="http://schemas.microsoft.com/office/drawing/2014/main" id="{25017FE2-809D-4397-8048-45DDD0BB5035}"/>
              </a:ext>
            </a:extLst>
          </p:cNvPr>
          <p:cNvSpPr/>
          <p:nvPr/>
        </p:nvSpPr>
        <p:spPr>
          <a:xfrm>
            <a:off x="692150" y="106677"/>
            <a:ext cx="8389938" cy="744538"/>
          </a:xfrm>
          <a:prstGeom prst="rect">
            <a:avLst/>
          </a:prstGeom>
          <a:noFill/>
          <a:ln w="9525">
            <a:noFill/>
          </a:ln>
        </p:spPr>
        <p:txBody>
          <a:bodyPr>
            <a:spAutoFit/>
          </a:bodyPr>
          <a:lstStyle/>
          <a:p>
            <a:pPr lvl="0" eaLnBrk="1" hangingPunct="1">
              <a:lnSpc>
                <a:spcPct val="150000"/>
              </a:lnSpc>
              <a:defRPr/>
            </a:pPr>
            <a:r>
              <a:rPr kumimoji="0" lang="en-US" altLang="zh-CN" sz="3200" b="1"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2.5 </a:t>
            </a:r>
            <a:r>
              <a:rPr lang="zh-CN" altLang="en-US" sz="3200" b="1" noProof="1">
                <a:solidFill>
                  <a:srgbClr val="000000"/>
                </a:solidFill>
                <a:latin typeface="微软雅黑" panose="020B0503020204020204" pitchFamily="34" charset="-122"/>
                <a:ea typeface="微软雅黑" panose="020B0503020204020204" pitchFamily="34" charset="-122"/>
                <a:sym typeface="Arial" panose="020B0604020202020204" pitchFamily="34" charset="0"/>
              </a:rPr>
              <a:t>湖南机场股份有限公司（续）</a:t>
            </a:r>
            <a:endParaRPr kumimoji="0" lang="zh-CN" altLang="en-US" sz="3200" b="1"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组合 1">
            <a:extLst>
              <a:ext uri="{FF2B5EF4-FFF2-40B4-BE49-F238E27FC236}">
                <a16:creationId xmlns:a16="http://schemas.microsoft.com/office/drawing/2014/main" id="{6F1EA0BB-47FB-49E9-8DD1-E3BD08FDC6D5}"/>
              </a:ext>
            </a:extLst>
          </p:cNvPr>
          <p:cNvGrpSpPr>
            <a:grpSpLocks/>
          </p:cNvGrpSpPr>
          <p:nvPr/>
        </p:nvGrpSpPr>
        <p:grpSpPr bwMode="auto">
          <a:xfrm>
            <a:off x="0" y="214313"/>
            <a:ext cx="298450" cy="658812"/>
            <a:chOff x="0" y="0"/>
            <a:chExt cx="577847" cy="659137"/>
          </a:xfrm>
        </p:grpSpPr>
        <p:sp>
          <p:nvSpPr>
            <p:cNvPr id="21529" name="矩形 3">
              <a:extLst>
                <a:ext uri="{FF2B5EF4-FFF2-40B4-BE49-F238E27FC236}">
                  <a16:creationId xmlns:a16="http://schemas.microsoft.com/office/drawing/2014/main" id="{B925AE11-D023-4635-A4BD-5CAC5B16AD29}"/>
                </a:ext>
              </a:extLst>
            </p:cNvPr>
            <p:cNvSpPr>
              <a:spLocks noChangeArrowheads="1"/>
            </p:cNvSpPr>
            <p:nvPr/>
          </p:nvSpPr>
          <p:spPr bwMode="auto">
            <a:xfrm>
              <a:off x="0" y="0"/>
              <a:ext cx="495297" cy="659137"/>
            </a:xfrm>
            <a:prstGeom prst="rect">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4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21530" name="矩形 4">
              <a:extLst>
                <a:ext uri="{FF2B5EF4-FFF2-40B4-BE49-F238E27FC236}">
                  <a16:creationId xmlns:a16="http://schemas.microsoft.com/office/drawing/2014/main" id="{279E72C0-1C3D-40DD-8254-88A0DE87F482}"/>
                </a:ext>
              </a:extLst>
            </p:cNvPr>
            <p:cNvSpPr>
              <a:spLocks noChangeArrowheads="1"/>
            </p:cNvSpPr>
            <p:nvPr/>
          </p:nvSpPr>
          <p:spPr bwMode="auto">
            <a:xfrm>
              <a:off x="527047" y="0"/>
              <a:ext cx="50800" cy="659137"/>
            </a:xfrm>
            <a:prstGeom prst="rect">
              <a:avLst/>
            </a:prstGeom>
            <a:solidFill>
              <a:srgbClr val="80808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4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grpSp>
      <p:sp>
        <p:nvSpPr>
          <p:cNvPr id="8195" name="矩形 71">
            <a:extLst>
              <a:ext uri="{FF2B5EF4-FFF2-40B4-BE49-F238E27FC236}">
                <a16:creationId xmlns:a16="http://schemas.microsoft.com/office/drawing/2014/main" id="{0B1DE12A-D48B-476C-950A-BA8F57131E7E}"/>
              </a:ext>
            </a:extLst>
          </p:cNvPr>
          <p:cNvSpPr>
            <a:spLocks noChangeArrowheads="1"/>
          </p:cNvSpPr>
          <p:nvPr/>
        </p:nvSpPr>
        <p:spPr bwMode="auto">
          <a:xfrm>
            <a:off x="600075" y="1276350"/>
            <a:ext cx="5108575" cy="5173663"/>
          </a:xfrm>
          <a:prstGeom prst="rect">
            <a:avLst/>
          </a:prstGeom>
          <a:noFill/>
          <a:ln>
            <a:noFill/>
          </a:ln>
        </p:spPr>
        <p:txBody>
          <a:bodyPr>
            <a:spAutoFit/>
          </a:bodyPr>
          <a:lstStyle>
            <a:lvl1pPr marL="285750" indent="-285750">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285750" marR="0" lvl="0" indent="-285750" algn="just" defTabSz="914400" rtl="0" eaLnBrk="1" fontAlgn="base" latinLnBrk="0" hangingPunct="1">
              <a:lnSpc>
                <a:spcPct val="150000"/>
              </a:lnSpc>
              <a:spcBef>
                <a:spcPct val="0"/>
              </a:spcBef>
              <a:spcAft>
                <a:spcPct val="0"/>
              </a:spcAft>
              <a:buClrTx/>
              <a:buSzTx/>
              <a:buFont typeface="Wingdings" panose="05000000000000000000" pitchFamily="2" charset="2"/>
              <a:buChar char="p"/>
              <a:tabLst/>
              <a:defRPr/>
            </a:pPr>
            <a:r>
              <a:rPr kumimoji="0" lang="zh-CN" altLang="en-US" sz="1600" b="1" i="0" u="none" strike="noStrike" kern="1200" cap="none" spc="0" normalizeH="0" baseline="0" noProof="0" dirty="0">
                <a:ln>
                  <a:noFill/>
                </a:ln>
                <a:solidFill>
                  <a:srgbClr val="C00000"/>
                </a:solidFill>
                <a:effectLst/>
                <a:uLnTx/>
                <a:uFillTx/>
                <a:latin typeface="微软雅黑"/>
                <a:ea typeface="微软雅黑"/>
                <a:cs typeface="+mn-cs"/>
                <a:sym typeface="微软雅黑" panose="020B0503020204020204" pitchFamily="34" charset="-122"/>
              </a:rPr>
              <a:t>什么是</a:t>
            </a:r>
            <a:r>
              <a:rPr kumimoji="0" lang="en-US" altLang="zh-CN" sz="1600" b="1" i="0" u="none" strike="noStrike" kern="1200" cap="none" spc="0" normalizeH="0" baseline="0" noProof="0" dirty="0">
                <a:ln>
                  <a:noFill/>
                </a:ln>
                <a:solidFill>
                  <a:srgbClr val="C00000"/>
                </a:solidFill>
                <a:effectLst/>
                <a:uLnTx/>
                <a:uFillTx/>
                <a:latin typeface="微软雅黑"/>
                <a:ea typeface="微软雅黑"/>
                <a:cs typeface="+mn-cs"/>
                <a:sym typeface="微软雅黑" panose="020B0503020204020204" pitchFamily="34" charset="-122"/>
              </a:rPr>
              <a:t>REITs</a:t>
            </a:r>
            <a:endParaRPr kumimoji="0" lang="zh-CN" altLang="en-US" sz="1600" b="1" i="0" u="none" strike="noStrike" kern="1200" cap="none" spc="0" normalizeH="0" baseline="0" noProof="0" dirty="0">
              <a:ln>
                <a:noFill/>
              </a:ln>
              <a:solidFill>
                <a:srgbClr val="C00000"/>
              </a:solidFill>
              <a:effectLst/>
              <a:uLnTx/>
              <a:uFillTx/>
              <a:latin typeface="微软雅黑"/>
              <a:ea typeface="微软雅黑"/>
              <a:cs typeface="+mn-cs"/>
              <a:sym typeface="微软雅黑" panose="020B0503020204020204" pitchFamily="34" charset="-122"/>
            </a:endParaRP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None/>
              <a:tabLst/>
              <a:defRPr/>
            </a:pPr>
            <a:r>
              <a:rPr kumimoji="0" lang="en-US" altLang="zh-CN" sz="1400" b="0"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      REITs</a:t>
            </a:r>
            <a:r>
              <a:rPr kumimoji="0" lang="zh-CN" altLang="en-US" sz="1400" b="0"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是</a:t>
            </a:r>
            <a:r>
              <a:rPr kumimoji="0" lang="zh-CN" altLang="en-US" sz="1400" b="0" i="0" u="none" strike="noStrike" kern="1200" cap="none" spc="0" normalizeH="0" baseline="0" noProof="0" dirty="0">
                <a:ln>
                  <a:noFill/>
                </a:ln>
                <a:solidFill>
                  <a:srgbClr val="C00000"/>
                </a:solidFill>
                <a:effectLst/>
                <a:uLnTx/>
                <a:uFillTx/>
                <a:latin typeface="微软雅黑"/>
                <a:ea typeface="微软雅黑"/>
                <a:cs typeface="+mn-cs"/>
                <a:sym typeface="微软雅黑" panose="020B0503020204020204" pitchFamily="34" charset="-122"/>
              </a:rPr>
              <a:t>资产证券化（</a:t>
            </a:r>
            <a:r>
              <a:rPr kumimoji="0" lang="en-US" altLang="zh-CN" sz="1400" b="0" i="0" u="none" strike="noStrike" kern="1200" cap="none" spc="0" normalizeH="0" baseline="0" noProof="0" dirty="0">
                <a:ln>
                  <a:noFill/>
                </a:ln>
                <a:solidFill>
                  <a:srgbClr val="C00000"/>
                </a:solidFill>
                <a:effectLst/>
                <a:uLnTx/>
                <a:uFillTx/>
                <a:latin typeface="微软雅黑"/>
                <a:ea typeface="微软雅黑"/>
                <a:cs typeface="+mn-cs"/>
                <a:sym typeface="微软雅黑" panose="020B0503020204020204" pitchFamily="34" charset="-122"/>
              </a:rPr>
              <a:t>ABS</a:t>
            </a:r>
            <a:r>
              <a:rPr kumimoji="0" lang="zh-CN" altLang="en-US" sz="1400" b="0" i="0" u="none" strike="noStrike" kern="1200" cap="none" spc="0" normalizeH="0" baseline="0" noProof="0" dirty="0">
                <a:ln>
                  <a:noFill/>
                </a:ln>
                <a:solidFill>
                  <a:srgbClr val="C00000"/>
                </a:solidFill>
                <a:effectLst/>
                <a:uLnTx/>
                <a:uFillTx/>
                <a:latin typeface="微软雅黑"/>
                <a:ea typeface="微软雅黑"/>
                <a:cs typeface="+mn-cs"/>
                <a:sym typeface="微软雅黑" panose="020B0503020204020204" pitchFamily="34" charset="-122"/>
              </a:rPr>
              <a:t>）的一个分支</a:t>
            </a:r>
            <a:r>
              <a:rPr kumimoji="0" lang="en-US" altLang="zh-CN" sz="1400" b="0"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a:t>
            </a:r>
            <a:r>
              <a:rPr kumimoji="0" lang="zh-CN" altLang="en-US" sz="1400" b="0" i="0" u="none" strike="noStrike" kern="1200" cap="none" spc="0" normalizeH="0" baseline="0" noProof="0" dirty="0">
                <a:ln>
                  <a:noFill/>
                </a:ln>
                <a:solidFill>
                  <a:srgbClr val="000000"/>
                </a:solidFill>
                <a:effectLst/>
                <a:uLnTx/>
                <a:uFillTx/>
                <a:latin typeface="微软雅黑"/>
                <a:ea typeface="微软雅黑" panose="020B0503020204020204" pitchFamily="34" charset="-122"/>
                <a:cs typeface="+mn-cs"/>
                <a:sym typeface="微软雅黑" panose="020B0503020204020204" pitchFamily="34" charset="-122"/>
              </a:rPr>
              <a:t>其本质是一种</a:t>
            </a:r>
            <a:r>
              <a:rPr kumimoji="0" lang="zh-CN" altLang="en-US" sz="1400" b="0" i="0" u="none" strike="noStrike" kern="1200" cap="none" spc="0" normalizeH="0" baseline="0" noProof="0" dirty="0">
                <a:ln>
                  <a:noFill/>
                </a:ln>
                <a:solidFill>
                  <a:srgbClr val="C00000"/>
                </a:solidFill>
                <a:effectLst/>
                <a:uLnTx/>
                <a:uFillTx/>
                <a:latin typeface="微软雅黑"/>
                <a:ea typeface="微软雅黑" panose="020B0503020204020204" pitchFamily="34" charset="-122"/>
                <a:cs typeface="+mn-cs"/>
                <a:sym typeface="微软雅黑" panose="020B0503020204020204" pitchFamily="34" charset="-122"/>
              </a:rPr>
              <a:t>股权工具</a:t>
            </a:r>
            <a:r>
              <a:rPr kumimoji="0" lang="zh-CN" altLang="en-US" sz="1400" b="0"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，实现特定物业资产组合（包括基础设施）在二级市场的打包上市。</a:t>
            </a:r>
            <a:endParaRPr kumimoji="0" lang="en-US" altLang="zh-CN" sz="1400" b="0"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endParaRP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None/>
              <a:tabLst/>
              <a:defRPr/>
            </a:pPr>
            <a:r>
              <a:rPr kumimoji="0" lang="en-US" altLang="zh-CN" sz="1400" b="0"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      REITs</a:t>
            </a:r>
            <a:r>
              <a:rPr kumimoji="0" lang="zh-CN" altLang="en-US" sz="1400" b="0"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投资人持有该资产组合的权益份额，也就是基金份额，分享资产组合的现金流收益和增值收益，承担不动产运营亏损和减值的风险。</a:t>
            </a:r>
          </a:p>
          <a:p>
            <a:pPr marL="285750" marR="0" lvl="0" indent="-285750" algn="just" defTabSz="914400" rtl="0" eaLnBrk="1" fontAlgn="base" latinLnBrk="0" hangingPunct="1">
              <a:lnSpc>
                <a:spcPct val="150000"/>
              </a:lnSpc>
              <a:spcBef>
                <a:spcPct val="0"/>
              </a:spcBef>
              <a:spcAft>
                <a:spcPct val="0"/>
              </a:spcAft>
              <a:buClrTx/>
              <a:buSzTx/>
              <a:buFont typeface="Arial" panose="020B0604020202020204" pitchFamily="34" charset="0"/>
              <a:buNone/>
              <a:tabLst/>
              <a:defRPr/>
            </a:pPr>
            <a:endParaRPr kumimoji="0" lang="en-US" altLang="zh-CN" sz="1600" b="0"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endParaRPr>
          </a:p>
          <a:p>
            <a:pPr marL="285750" marR="0" lvl="0" indent="-285750" algn="just" defTabSz="914400" rtl="0" eaLnBrk="1" fontAlgn="base" latinLnBrk="0" hangingPunct="1">
              <a:lnSpc>
                <a:spcPct val="150000"/>
              </a:lnSpc>
              <a:spcBef>
                <a:spcPct val="0"/>
              </a:spcBef>
              <a:spcAft>
                <a:spcPct val="0"/>
              </a:spcAft>
              <a:buClrTx/>
              <a:buSzTx/>
              <a:buFont typeface="Arial" panose="020B0604020202020204" pitchFamily="34" charset="0"/>
              <a:buNone/>
              <a:tabLst/>
              <a:defRPr/>
            </a:pPr>
            <a:endParaRPr kumimoji="0" lang="en-US" altLang="zh-CN" sz="1600" b="0"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endParaRPr>
          </a:p>
          <a:p>
            <a:pPr marL="285750" marR="0" lvl="0" indent="-285750" algn="just" defTabSz="914400" rtl="0" eaLnBrk="1" fontAlgn="base" latinLnBrk="0" hangingPunct="1">
              <a:lnSpc>
                <a:spcPct val="150000"/>
              </a:lnSpc>
              <a:spcBef>
                <a:spcPct val="0"/>
              </a:spcBef>
              <a:spcAft>
                <a:spcPct val="0"/>
              </a:spcAft>
              <a:buClrTx/>
              <a:buSzTx/>
              <a:buFont typeface="Wingdings" panose="05000000000000000000" pitchFamily="2" charset="2"/>
              <a:buChar char="p"/>
              <a:tabLst/>
              <a:defRPr/>
            </a:pPr>
            <a:r>
              <a:rPr kumimoji="0" lang="zh-CN" altLang="en-US" sz="1600" b="1" i="0" u="none" strike="noStrike" kern="1200" cap="none" spc="0" normalizeH="0" baseline="0" noProof="0" dirty="0">
                <a:ln>
                  <a:noFill/>
                </a:ln>
                <a:solidFill>
                  <a:srgbClr val="C00000"/>
                </a:solidFill>
                <a:effectLst/>
                <a:uLnTx/>
                <a:uFillTx/>
                <a:latin typeface="微软雅黑"/>
                <a:ea typeface="微软雅黑"/>
                <a:cs typeface="+mn-cs"/>
                <a:sym typeface="微软雅黑" panose="020B0503020204020204" pitchFamily="34" charset="-122"/>
              </a:rPr>
              <a:t>什么是公募</a:t>
            </a:r>
            <a:r>
              <a:rPr kumimoji="0" lang="en-US" altLang="zh-CN" sz="1600" b="1" i="0" u="none" strike="noStrike" kern="1200" cap="none" spc="0" normalizeH="0" baseline="0" noProof="0" dirty="0">
                <a:ln>
                  <a:noFill/>
                </a:ln>
                <a:solidFill>
                  <a:srgbClr val="C00000"/>
                </a:solidFill>
                <a:effectLst/>
                <a:uLnTx/>
                <a:uFillTx/>
                <a:latin typeface="微软雅黑"/>
                <a:ea typeface="微软雅黑"/>
                <a:cs typeface="+mn-cs"/>
                <a:sym typeface="微软雅黑" panose="020B0503020204020204" pitchFamily="34" charset="-122"/>
              </a:rPr>
              <a:t>REITs</a:t>
            </a:r>
            <a:r>
              <a:rPr kumimoji="0" lang="zh-CN" altLang="en-US" sz="1600" b="1" i="0" u="none" strike="noStrike" kern="1200" cap="none" spc="0" normalizeH="0" baseline="0" noProof="0" dirty="0">
                <a:ln>
                  <a:noFill/>
                </a:ln>
                <a:solidFill>
                  <a:srgbClr val="C00000"/>
                </a:solidFill>
                <a:effectLst/>
                <a:uLnTx/>
                <a:uFillTx/>
                <a:latin typeface="微软雅黑"/>
                <a:ea typeface="微软雅黑"/>
                <a:cs typeface="+mn-cs"/>
                <a:sym typeface="微软雅黑" panose="020B0503020204020204" pitchFamily="34" charset="-122"/>
              </a:rPr>
              <a:t>？</a:t>
            </a:r>
            <a:endParaRPr kumimoji="0" lang="en-US" altLang="zh-CN" sz="1600" b="1" i="0" u="none" strike="noStrike" kern="1200" cap="none" spc="0" normalizeH="0" baseline="0" noProof="0" dirty="0">
              <a:ln>
                <a:noFill/>
              </a:ln>
              <a:solidFill>
                <a:srgbClr val="C00000"/>
              </a:solidFill>
              <a:effectLst/>
              <a:uLnTx/>
              <a:uFillTx/>
              <a:latin typeface="微软雅黑"/>
              <a:ea typeface="微软雅黑"/>
              <a:cs typeface="+mn-cs"/>
              <a:sym typeface="微软雅黑" panose="020B0503020204020204" pitchFamily="34" charset="-122"/>
            </a:endParaRPr>
          </a:p>
          <a:p>
            <a:pPr marL="285750" marR="0" lvl="0" indent="-285750" algn="just" defTabSz="914400" rtl="0" eaLnBrk="1" fontAlgn="base" latinLnBrk="0" hangingPunct="1">
              <a:lnSpc>
                <a:spcPct val="150000"/>
              </a:lnSpc>
              <a:spcBef>
                <a:spcPct val="0"/>
              </a:spcBef>
              <a:spcAft>
                <a:spcPct val="0"/>
              </a:spcAft>
              <a:buClrTx/>
              <a:buSzTx/>
              <a:buFont typeface="Arial" panose="020B0604020202020204" pitchFamily="34" charset="0"/>
              <a:buNone/>
              <a:tabLst/>
              <a:defRPr/>
            </a:pPr>
            <a:r>
              <a:rPr kumimoji="0" lang="zh-CN" altLang="en-US" sz="1400" b="0"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      公募</a:t>
            </a:r>
            <a:r>
              <a:rPr kumimoji="0" lang="en-US" altLang="zh-CN" sz="1400" b="0"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REITs</a:t>
            </a:r>
            <a:r>
              <a:rPr kumimoji="0" lang="zh-CN" altLang="en-US" sz="1400" b="0"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是指以</a:t>
            </a:r>
            <a:r>
              <a:rPr kumimoji="0" lang="zh-CN" altLang="en-US" sz="1400" b="0" i="0" u="none" strike="noStrike" kern="1200" cap="none" spc="0" normalizeH="0" baseline="0" noProof="0" dirty="0">
                <a:ln>
                  <a:noFill/>
                </a:ln>
                <a:solidFill>
                  <a:srgbClr val="C00000"/>
                </a:solidFill>
                <a:effectLst/>
                <a:uLnTx/>
                <a:uFillTx/>
                <a:latin typeface="微软雅黑"/>
                <a:ea typeface="微软雅黑"/>
                <a:cs typeface="+mn-cs"/>
                <a:sym typeface="微软雅黑" panose="020B0503020204020204" pitchFamily="34" charset="-122"/>
              </a:rPr>
              <a:t>公募基金</a:t>
            </a:r>
            <a:r>
              <a:rPr kumimoji="0" lang="zh-CN" altLang="en-US" sz="1400" b="0"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为载体的</a:t>
            </a:r>
            <a:r>
              <a:rPr kumimoji="0" lang="en-US" altLang="zh-CN" sz="1400" b="0" i="0" u="none" strike="noStrike" kern="1200" cap="none" spc="0" normalizeH="0" baseline="0" noProof="0" dirty="0">
                <a:ln>
                  <a:noFill/>
                </a:ln>
                <a:solidFill>
                  <a:srgbClr val="000000"/>
                </a:solidFill>
                <a:effectLst/>
                <a:uLnTx/>
                <a:uFillTx/>
                <a:latin typeface="微软雅黑"/>
                <a:ea typeface="微软雅黑" panose="020B0503020204020204" pitchFamily="34" charset="-122"/>
                <a:cs typeface="+mn-cs"/>
                <a:sym typeface="微软雅黑" panose="020B0503020204020204" pitchFamily="34" charset="-122"/>
              </a:rPr>
              <a:t>REITs </a:t>
            </a:r>
            <a:r>
              <a:rPr kumimoji="0" lang="zh-CN" altLang="en-US" sz="1400" b="0"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，对接社会公众，投资门槛低、参与人数不限，</a:t>
            </a:r>
            <a:r>
              <a:rPr kumimoji="0" lang="zh-CN" altLang="en-US" sz="1400" b="0" i="0" u="none" strike="noStrike" kern="1200" cap="none" spc="0" normalizeH="0" baseline="0" noProof="0" dirty="0">
                <a:ln>
                  <a:noFill/>
                </a:ln>
                <a:solidFill>
                  <a:srgbClr val="C00000"/>
                </a:solidFill>
                <a:effectLst/>
                <a:uLnTx/>
                <a:uFillTx/>
                <a:latin typeface="微软雅黑"/>
                <a:ea typeface="微软雅黑"/>
                <a:cs typeface="+mn-cs"/>
                <a:sym typeface="微软雅黑" panose="020B0503020204020204" pitchFamily="34" charset="-122"/>
              </a:rPr>
              <a:t>是普通投资人小额参与不动产</a:t>
            </a:r>
            <a:r>
              <a:rPr kumimoji="0" lang="en-US" altLang="zh-CN" sz="1400" b="0" i="0" u="none" strike="noStrike" kern="1200" cap="none" spc="0" normalizeH="0" baseline="0" noProof="0" dirty="0">
                <a:ln>
                  <a:noFill/>
                </a:ln>
                <a:solidFill>
                  <a:srgbClr val="C00000"/>
                </a:solidFill>
                <a:effectLst/>
                <a:uLnTx/>
                <a:uFillTx/>
                <a:latin typeface="微软雅黑"/>
                <a:ea typeface="微软雅黑"/>
                <a:cs typeface="+mn-cs"/>
                <a:sym typeface="微软雅黑" panose="020B0503020204020204" pitchFamily="34" charset="-122"/>
              </a:rPr>
              <a:t>/</a:t>
            </a:r>
            <a:r>
              <a:rPr kumimoji="0" lang="zh-CN" altLang="en-US" sz="1400" b="0" i="0" u="none" strike="noStrike" kern="1200" cap="none" spc="0" normalizeH="0" baseline="0" noProof="0" dirty="0">
                <a:ln>
                  <a:noFill/>
                </a:ln>
                <a:solidFill>
                  <a:srgbClr val="C00000"/>
                </a:solidFill>
                <a:effectLst/>
                <a:uLnTx/>
                <a:uFillTx/>
                <a:latin typeface="微软雅黑"/>
                <a:ea typeface="微软雅黑"/>
                <a:cs typeface="+mn-cs"/>
                <a:sym typeface="微软雅黑" panose="020B0503020204020204" pitchFamily="34" charset="-122"/>
              </a:rPr>
              <a:t>基础设施投资的理想工具</a:t>
            </a:r>
            <a:r>
              <a:rPr kumimoji="0" lang="zh-CN" altLang="en-US" sz="1400" b="0"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a:t>
            </a:r>
            <a:endParaRPr kumimoji="0" lang="en-US" altLang="zh-CN" sz="1400" b="0"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endParaRPr>
          </a:p>
          <a:p>
            <a:pPr marL="285750" marR="0" lvl="0" indent="-285750" algn="just" defTabSz="914400" rtl="0" eaLnBrk="1" fontAlgn="base" latinLnBrk="0" hangingPunct="1">
              <a:lnSpc>
                <a:spcPct val="150000"/>
              </a:lnSpc>
              <a:spcBef>
                <a:spcPct val="0"/>
              </a:spcBef>
              <a:spcAft>
                <a:spcPct val="0"/>
              </a:spcAft>
              <a:buClrTx/>
              <a:buSzTx/>
              <a:buFont typeface="Arial" panose="020B0604020202020204" pitchFamily="34" charset="0"/>
              <a:buNone/>
              <a:tabLst/>
              <a:defRPr/>
            </a:pPr>
            <a:endParaRPr kumimoji="0" lang="en-US" altLang="zh-CN" sz="1600" b="0"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endParaRPr>
          </a:p>
          <a:p>
            <a:pPr marL="285750" marR="0" lvl="0" indent="-285750" algn="just" defTabSz="914400" rtl="0" eaLnBrk="1" fontAlgn="base" latinLnBrk="0" hangingPunct="1">
              <a:lnSpc>
                <a:spcPct val="150000"/>
              </a:lnSpc>
              <a:spcBef>
                <a:spcPct val="0"/>
              </a:spcBef>
              <a:spcAft>
                <a:spcPct val="0"/>
              </a:spcAft>
              <a:buClrTx/>
              <a:buSzTx/>
              <a:buFont typeface="Arial" panose="020B0604020202020204" pitchFamily="34" charset="0"/>
              <a:buNone/>
              <a:tabLst/>
              <a:defRPr/>
            </a:pPr>
            <a:endParaRPr kumimoji="0" lang="en-US" altLang="zh-CN" sz="1600" b="0"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endParaRPr>
          </a:p>
        </p:txBody>
      </p:sp>
      <p:sp>
        <p:nvSpPr>
          <p:cNvPr id="8196" name="文本框 23">
            <a:extLst>
              <a:ext uri="{FF2B5EF4-FFF2-40B4-BE49-F238E27FC236}">
                <a16:creationId xmlns:a16="http://schemas.microsoft.com/office/drawing/2014/main" id="{94803EC8-88C5-4081-B655-A1A09C5E7DEA}"/>
              </a:ext>
            </a:extLst>
          </p:cNvPr>
          <p:cNvSpPr>
            <a:spLocks noChangeArrowheads="1"/>
          </p:cNvSpPr>
          <p:nvPr/>
        </p:nvSpPr>
        <p:spPr bwMode="auto">
          <a:xfrm>
            <a:off x="346075" y="239713"/>
            <a:ext cx="5508625" cy="58420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1.2 </a:t>
            </a:r>
            <a:r>
              <a:rPr kumimoji="0" lang="zh-CN" altLang="en-US"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公募</a:t>
            </a:r>
            <a:r>
              <a:rPr kumimoji="0" lang="en-US" altLang="zh-CN"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REITs</a:t>
            </a:r>
            <a:r>
              <a:rPr kumimoji="0" lang="zh-CN" altLang="en-US"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的概念</a:t>
            </a:r>
            <a:endParaRPr kumimoji="0" lang="zh-CN" altLang="en-US" sz="1800" b="0" i="0" u="none" strike="noStrike" kern="1200" cap="none" spc="0" normalizeH="0" baseline="0" noProof="0" dirty="0">
              <a:ln>
                <a:noFill/>
              </a:ln>
              <a:solidFill>
                <a:srgbClr val="000000"/>
              </a:solidFill>
              <a:effectLst/>
              <a:uLnTx/>
              <a:uFillTx/>
              <a:latin typeface="微软雅黑"/>
              <a:ea typeface="微软雅黑"/>
              <a:cs typeface="+mn-cs"/>
              <a:sym typeface="Arial" panose="020B0604020202020204" pitchFamily="34" charset="0"/>
            </a:endParaRPr>
          </a:p>
        </p:txBody>
      </p:sp>
      <p:sp>
        <p:nvSpPr>
          <p:cNvPr id="21509" name="圆角矩形 4">
            <a:extLst>
              <a:ext uri="{FF2B5EF4-FFF2-40B4-BE49-F238E27FC236}">
                <a16:creationId xmlns:a16="http://schemas.microsoft.com/office/drawing/2014/main" id="{DD8FC7F9-D407-44C1-94CE-8C49157B56A0}"/>
              </a:ext>
            </a:extLst>
          </p:cNvPr>
          <p:cNvSpPr>
            <a:spLocks noChangeArrowheads="1"/>
          </p:cNvSpPr>
          <p:nvPr/>
        </p:nvSpPr>
        <p:spPr bwMode="auto">
          <a:xfrm>
            <a:off x="7453313" y="927100"/>
            <a:ext cx="1560512" cy="457200"/>
          </a:xfrm>
          <a:prstGeom prst="roundRect">
            <a:avLst>
              <a:gd name="adj" fmla="val 16667"/>
            </a:avLst>
          </a:prstGeom>
          <a:noFill/>
          <a:ln w="28575">
            <a:solidFill>
              <a:srgbClr val="C00000"/>
            </a:solidFill>
            <a:bevel/>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400" b="1"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投资者</a:t>
            </a: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21510" name="圆角矩形 11">
            <a:extLst>
              <a:ext uri="{FF2B5EF4-FFF2-40B4-BE49-F238E27FC236}">
                <a16:creationId xmlns:a16="http://schemas.microsoft.com/office/drawing/2014/main" id="{248F10E8-9B1F-47B4-BD15-EC3864762804}"/>
              </a:ext>
            </a:extLst>
          </p:cNvPr>
          <p:cNvSpPr>
            <a:spLocks noChangeArrowheads="1"/>
          </p:cNvSpPr>
          <p:nvPr/>
        </p:nvSpPr>
        <p:spPr bwMode="auto">
          <a:xfrm>
            <a:off x="7453313" y="1858963"/>
            <a:ext cx="1560512" cy="457200"/>
          </a:xfrm>
          <a:prstGeom prst="roundRect">
            <a:avLst>
              <a:gd name="adj" fmla="val 16667"/>
            </a:avLst>
          </a:prstGeom>
          <a:noFill/>
          <a:ln w="28575">
            <a:solidFill>
              <a:srgbClr val="C00000"/>
            </a:solidFill>
            <a:bevel/>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400" b="1"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基础设施</a:t>
            </a:r>
            <a:r>
              <a:rPr kumimoji="0" lang="en-US" altLang="zh-CN" sz="1400" b="1"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REITs</a:t>
            </a:r>
            <a:endParaRPr kumimoji="0" lang="zh-CN" altLang="en-US" sz="1400" b="1"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21511" name="直接箭头连接符 10">
            <a:extLst>
              <a:ext uri="{FF2B5EF4-FFF2-40B4-BE49-F238E27FC236}">
                <a16:creationId xmlns:a16="http://schemas.microsoft.com/office/drawing/2014/main" id="{67C3E632-D465-4985-B876-05B53007CF01}"/>
              </a:ext>
            </a:extLst>
          </p:cNvPr>
          <p:cNvCxnSpPr>
            <a:cxnSpLocks noChangeShapeType="1"/>
            <a:stCxn id="21509" idx="2"/>
            <a:endCxn id="21510" idx="0"/>
          </p:cNvCxnSpPr>
          <p:nvPr/>
        </p:nvCxnSpPr>
        <p:spPr bwMode="auto">
          <a:xfrm>
            <a:off x="8234363" y="1384300"/>
            <a:ext cx="0" cy="474663"/>
          </a:xfrm>
          <a:prstGeom prst="straightConnector1">
            <a:avLst/>
          </a:prstGeom>
          <a:noFill/>
          <a:ln w="28575">
            <a:solidFill>
              <a:schemeClr val="tx1"/>
            </a:solidFill>
            <a:bevel/>
            <a:headEnd/>
            <a:tailEnd type="triangle" w="med" len="med"/>
          </a:ln>
          <a:extLst>
            <a:ext uri="{909E8E84-426E-40DD-AFC4-6F175D3DCCD1}">
              <a14:hiddenFill xmlns:a14="http://schemas.microsoft.com/office/drawing/2010/main">
                <a:noFill/>
              </a14:hiddenFill>
            </a:ext>
          </a:extLst>
        </p:spPr>
      </p:cxnSp>
      <p:sp>
        <p:nvSpPr>
          <p:cNvPr id="21512" name="文本框 12">
            <a:extLst>
              <a:ext uri="{FF2B5EF4-FFF2-40B4-BE49-F238E27FC236}">
                <a16:creationId xmlns:a16="http://schemas.microsoft.com/office/drawing/2014/main" id="{AAEA95FA-779C-4D5B-BA26-9B7CF46CC5AF}"/>
              </a:ext>
            </a:extLst>
          </p:cNvPr>
          <p:cNvSpPr>
            <a:spLocks noChangeArrowheads="1"/>
          </p:cNvSpPr>
          <p:nvPr/>
        </p:nvSpPr>
        <p:spPr bwMode="auto">
          <a:xfrm>
            <a:off x="8185150" y="1446213"/>
            <a:ext cx="815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资金</a:t>
            </a: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cxnSp>
        <p:nvCxnSpPr>
          <p:cNvPr id="21513" name="直接箭头连接符 16">
            <a:extLst>
              <a:ext uri="{FF2B5EF4-FFF2-40B4-BE49-F238E27FC236}">
                <a16:creationId xmlns:a16="http://schemas.microsoft.com/office/drawing/2014/main" id="{594C5BCC-C3DE-47B8-A8F3-0CD58753F90E}"/>
              </a:ext>
            </a:extLst>
          </p:cNvPr>
          <p:cNvCxnSpPr>
            <a:cxnSpLocks noChangeShapeType="1"/>
            <a:stCxn id="21510" idx="2"/>
            <a:endCxn id="21510" idx="0"/>
          </p:cNvCxnSpPr>
          <p:nvPr/>
        </p:nvCxnSpPr>
        <p:spPr bwMode="auto">
          <a:xfrm flipH="1">
            <a:off x="8229600" y="2316163"/>
            <a:ext cx="4763" cy="549275"/>
          </a:xfrm>
          <a:prstGeom prst="straightConnector1">
            <a:avLst/>
          </a:prstGeom>
          <a:noFill/>
          <a:ln w="28575">
            <a:solidFill>
              <a:schemeClr val="tx1"/>
            </a:solidFill>
            <a:bevel/>
            <a:headEnd/>
            <a:tailEnd type="triangle" w="med" len="med"/>
          </a:ln>
          <a:extLst>
            <a:ext uri="{909E8E84-426E-40DD-AFC4-6F175D3DCCD1}">
              <a14:hiddenFill xmlns:a14="http://schemas.microsoft.com/office/drawing/2010/main">
                <a:noFill/>
              </a14:hiddenFill>
            </a:ext>
          </a:extLst>
        </p:spPr>
      </p:cxnSp>
      <p:sp>
        <p:nvSpPr>
          <p:cNvPr id="21514" name="文本框 19">
            <a:extLst>
              <a:ext uri="{FF2B5EF4-FFF2-40B4-BE49-F238E27FC236}">
                <a16:creationId xmlns:a16="http://schemas.microsoft.com/office/drawing/2014/main" id="{4A55216A-9D11-42D7-BCEB-9F968ED1EAC4}"/>
              </a:ext>
            </a:extLst>
          </p:cNvPr>
          <p:cNvSpPr>
            <a:spLocks noChangeArrowheads="1"/>
          </p:cNvSpPr>
          <p:nvPr/>
        </p:nvSpPr>
        <p:spPr bwMode="auto">
          <a:xfrm>
            <a:off x="8229600" y="2557463"/>
            <a:ext cx="1212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购买并持有</a:t>
            </a: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cxnSp>
        <p:nvCxnSpPr>
          <p:cNvPr id="21515" name="直接箭头连接符 22">
            <a:extLst>
              <a:ext uri="{FF2B5EF4-FFF2-40B4-BE49-F238E27FC236}">
                <a16:creationId xmlns:a16="http://schemas.microsoft.com/office/drawing/2014/main" id="{F4D17A0B-B2E4-4920-A09A-469A98534393}"/>
              </a:ext>
            </a:extLst>
          </p:cNvPr>
          <p:cNvCxnSpPr>
            <a:cxnSpLocks noChangeShapeType="1"/>
            <a:stCxn id="21528" idx="1"/>
            <a:endCxn id="21510" idx="3"/>
          </p:cNvCxnSpPr>
          <p:nvPr/>
        </p:nvCxnSpPr>
        <p:spPr bwMode="auto">
          <a:xfrm flipH="1">
            <a:off x="9013825" y="2063750"/>
            <a:ext cx="809625" cy="23813"/>
          </a:xfrm>
          <a:prstGeom prst="straightConnector1">
            <a:avLst/>
          </a:prstGeom>
          <a:noFill/>
          <a:ln w="19050">
            <a:solidFill>
              <a:schemeClr val="tx1"/>
            </a:solidFill>
            <a:bevel/>
            <a:headEnd/>
            <a:tailEnd type="triangle" w="med" len="med"/>
          </a:ln>
          <a:extLst>
            <a:ext uri="{909E8E84-426E-40DD-AFC4-6F175D3DCCD1}">
              <a14:hiddenFill xmlns:a14="http://schemas.microsoft.com/office/drawing/2010/main">
                <a:noFill/>
              </a14:hiddenFill>
            </a:ext>
          </a:extLst>
        </p:spPr>
      </p:cxnSp>
      <p:grpSp>
        <p:nvGrpSpPr>
          <p:cNvPr id="21516" name="组合 25">
            <a:extLst>
              <a:ext uri="{FF2B5EF4-FFF2-40B4-BE49-F238E27FC236}">
                <a16:creationId xmlns:a16="http://schemas.microsoft.com/office/drawing/2014/main" id="{805FAB91-DAF5-4E91-BFEC-12AE1B183CAD}"/>
              </a:ext>
            </a:extLst>
          </p:cNvPr>
          <p:cNvGrpSpPr>
            <a:grpSpLocks/>
          </p:cNvGrpSpPr>
          <p:nvPr/>
        </p:nvGrpSpPr>
        <p:grpSpPr bwMode="auto">
          <a:xfrm>
            <a:off x="9823450" y="1474788"/>
            <a:ext cx="1978025" cy="1177925"/>
            <a:chOff x="17194" y="118593"/>
            <a:chExt cx="2142345" cy="1415772"/>
          </a:xfrm>
        </p:grpSpPr>
        <p:pic>
          <p:nvPicPr>
            <p:cNvPr id="21527" name="图片 20">
              <a:extLst>
                <a:ext uri="{FF2B5EF4-FFF2-40B4-BE49-F238E27FC236}">
                  <a16:creationId xmlns:a16="http://schemas.microsoft.com/office/drawing/2014/main" id="{A04AE74E-2F8B-4023-890F-54CB3F3461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529" y="454428"/>
              <a:ext cx="1830994" cy="1019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8" name="文本框 26">
              <a:extLst>
                <a:ext uri="{FF2B5EF4-FFF2-40B4-BE49-F238E27FC236}">
                  <a16:creationId xmlns:a16="http://schemas.microsoft.com/office/drawing/2014/main" id="{3FB372F7-E75F-4851-A6A8-054DAF233585}"/>
                </a:ext>
              </a:extLst>
            </p:cNvPr>
            <p:cNvSpPr>
              <a:spLocks noChangeArrowheads="1"/>
            </p:cNvSpPr>
            <p:nvPr/>
          </p:nvSpPr>
          <p:spPr bwMode="auto">
            <a:xfrm>
              <a:off x="17194" y="118593"/>
              <a:ext cx="2142345" cy="1415772"/>
            </a:xfrm>
            <a:prstGeom prst="rect">
              <a:avLst/>
            </a:prstGeom>
            <a:noFill/>
            <a:ln w="9525">
              <a:solidFill>
                <a:schemeClr val="tx1"/>
              </a:solidFill>
              <a:bevel/>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专业管理</a:t>
              </a:r>
              <a:r>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运营机构</a:t>
              </a: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pic>
        <p:nvPicPr>
          <p:cNvPr id="21517" name="图片 2">
            <a:extLst>
              <a:ext uri="{FF2B5EF4-FFF2-40B4-BE49-F238E27FC236}">
                <a16:creationId xmlns:a16="http://schemas.microsoft.com/office/drawing/2014/main" id="{E4A777CB-80C7-4823-BC60-33B1F1F280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8463"/>
          <a:stretch>
            <a:fillRect/>
          </a:stretch>
        </p:blipFill>
        <p:spPr bwMode="auto">
          <a:xfrm>
            <a:off x="6854825" y="2954338"/>
            <a:ext cx="274955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文本框 30">
            <a:extLst>
              <a:ext uri="{FF2B5EF4-FFF2-40B4-BE49-F238E27FC236}">
                <a16:creationId xmlns:a16="http://schemas.microsoft.com/office/drawing/2014/main" id="{B31AF011-A838-41D1-85D5-38ED22C726E9}"/>
              </a:ext>
            </a:extLst>
          </p:cNvPr>
          <p:cNvSpPr>
            <a:spLocks noChangeArrowheads="1"/>
          </p:cNvSpPr>
          <p:nvPr/>
        </p:nvSpPr>
        <p:spPr bwMode="auto">
          <a:xfrm>
            <a:off x="6384925" y="2851150"/>
            <a:ext cx="3895725" cy="3354388"/>
          </a:xfrm>
          <a:prstGeom prst="rect">
            <a:avLst/>
          </a:prstGeom>
          <a:noFill/>
          <a:ln w="9525">
            <a:solidFill>
              <a:schemeClr val="tx1"/>
            </a:solidFill>
            <a:bevel/>
          </a:ln>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a:t>
            </a:r>
            <a:endPar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4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2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zh-CN" altLang="en-US" sz="12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仓储物流、收费公路、机场港口等交通设施；</a:t>
            </a:r>
            <a:endParaRPr kumimoji="0" lang="en-US" altLang="zh-CN" sz="12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zh-CN" altLang="en-US" sz="12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水电气热等市政工程；</a:t>
            </a:r>
            <a:endParaRPr kumimoji="0" lang="en-US" altLang="zh-CN" sz="12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zh-CN" altLang="en-US" sz="12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城镇污水垃圾处理、固废危废处理等污染治理；</a:t>
            </a:r>
            <a:endParaRPr kumimoji="0" lang="en-US" altLang="zh-CN" sz="12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zh-CN" altLang="en-US" sz="12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信息网络等新基建；</a:t>
            </a:r>
            <a:endParaRPr kumimoji="0" lang="en-US" altLang="zh-CN" sz="12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zh-CN" altLang="en-US" sz="12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产业园区等基础设施不动产</a:t>
            </a:r>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cxnSp>
        <p:nvCxnSpPr>
          <p:cNvPr id="21519" name="AutoShape 19">
            <a:extLst>
              <a:ext uri="{FF2B5EF4-FFF2-40B4-BE49-F238E27FC236}">
                <a16:creationId xmlns:a16="http://schemas.microsoft.com/office/drawing/2014/main" id="{388EAE66-53AB-4F9E-A83A-77D850147C17}"/>
              </a:ext>
            </a:extLst>
          </p:cNvPr>
          <p:cNvCxnSpPr>
            <a:cxnSpLocks noChangeShapeType="1"/>
            <a:stCxn id="7182" idx="1"/>
            <a:endCxn id="21509" idx="1"/>
          </p:cNvCxnSpPr>
          <p:nvPr/>
        </p:nvCxnSpPr>
        <p:spPr bwMode="auto">
          <a:xfrm rot="10800000" flipH="1">
            <a:off x="6384925" y="1155700"/>
            <a:ext cx="1068388" cy="3371850"/>
          </a:xfrm>
          <a:prstGeom prst="bentConnector3">
            <a:avLst>
              <a:gd name="adj1" fmla="val -21398"/>
            </a:avLst>
          </a:prstGeom>
          <a:noFill/>
          <a:ln w="28575">
            <a:solidFill>
              <a:schemeClr val="tx1"/>
            </a:solidFill>
            <a:prstDash val="lgDash"/>
            <a:bevel/>
            <a:headEnd/>
            <a:tailEnd type="triangle" w="med" len="med"/>
          </a:ln>
          <a:extLst>
            <a:ext uri="{909E8E84-426E-40DD-AFC4-6F175D3DCCD1}">
              <a14:hiddenFill xmlns:a14="http://schemas.microsoft.com/office/drawing/2010/main">
                <a:noFill/>
              </a14:hiddenFill>
            </a:ext>
          </a:extLst>
        </p:spPr>
      </p:cxnSp>
      <p:sp>
        <p:nvSpPr>
          <p:cNvPr id="21520" name="文本框 45">
            <a:extLst>
              <a:ext uri="{FF2B5EF4-FFF2-40B4-BE49-F238E27FC236}">
                <a16:creationId xmlns:a16="http://schemas.microsoft.com/office/drawing/2014/main" id="{03FA40BB-C5CD-48E8-A1DE-09920DB6FBEA}"/>
              </a:ext>
            </a:extLst>
          </p:cNvPr>
          <p:cNvSpPr>
            <a:spLocks noChangeArrowheads="1"/>
          </p:cNvSpPr>
          <p:nvPr/>
        </p:nvSpPr>
        <p:spPr bwMode="auto">
          <a:xfrm>
            <a:off x="6184900" y="1431925"/>
            <a:ext cx="4000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收益</a:t>
            </a:r>
            <a:r>
              <a:rPr kumimoji="0" lang="en-US"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亏损</a:t>
            </a: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21521" name="文本框 48">
            <a:extLst>
              <a:ext uri="{FF2B5EF4-FFF2-40B4-BE49-F238E27FC236}">
                <a16:creationId xmlns:a16="http://schemas.microsoft.com/office/drawing/2014/main" id="{3F819695-0A36-46B6-9494-14EB27ABA6F2}"/>
              </a:ext>
            </a:extLst>
          </p:cNvPr>
          <p:cNvSpPr>
            <a:spLocks noChangeArrowheads="1"/>
          </p:cNvSpPr>
          <p:nvPr/>
        </p:nvSpPr>
        <p:spPr bwMode="auto">
          <a:xfrm>
            <a:off x="8934450" y="1784350"/>
            <a:ext cx="815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管理</a:t>
            </a: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cxnSp>
        <p:nvCxnSpPr>
          <p:cNvPr id="21522" name="AutoShape 22">
            <a:extLst>
              <a:ext uri="{FF2B5EF4-FFF2-40B4-BE49-F238E27FC236}">
                <a16:creationId xmlns:a16="http://schemas.microsoft.com/office/drawing/2014/main" id="{9BFAB120-9829-400F-A0DA-27151D82F8C3}"/>
              </a:ext>
            </a:extLst>
          </p:cNvPr>
          <p:cNvCxnSpPr>
            <a:cxnSpLocks noChangeShapeType="1"/>
            <a:stCxn id="21527" idx="2"/>
            <a:endCxn id="7182" idx="3"/>
          </p:cNvCxnSpPr>
          <p:nvPr/>
        </p:nvCxnSpPr>
        <p:spPr bwMode="auto">
          <a:xfrm rot="5400000">
            <a:off x="9580563" y="3300413"/>
            <a:ext cx="1924050" cy="527050"/>
          </a:xfrm>
          <a:prstGeom prst="bentConnector2">
            <a:avLst/>
          </a:prstGeom>
          <a:noFill/>
          <a:ln w="9525">
            <a:solidFill>
              <a:schemeClr val="tx1"/>
            </a:solidFill>
            <a:bevel/>
            <a:headEnd/>
            <a:tailEnd type="triangle" w="med" len="med"/>
          </a:ln>
          <a:extLst>
            <a:ext uri="{909E8E84-426E-40DD-AFC4-6F175D3DCCD1}">
              <a14:hiddenFill xmlns:a14="http://schemas.microsoft.com/office/drawing/2010/main">
                <a:noFill/>
              </a14:hiddenFill>
            </a:ext>
          </a:extLst>
        </p:spPr>
      </p:cxnSp>
      <p:sp>
        <p:nvSpPr>
          <p:cNvPr id="21523" name="文本框 51">
            <a:extLst>
              <a:ext uri="{FF2B5EF4-FFF2-40B4-BE49-F238E27FC236}">
                <a16:creationId xmlns:a16="http://schemas.microsoft.com/office/drawing/2014/main" id="{2F6AB808-73C7-4B00-A9E3-324D61B7F0DB}"/>
              </a:ext>
            </a:extLst>
          </p:cNvPr>
          <p:cNvSpPr>
            <a:spLocks noChangeArrowheads="1"/>
          </p:cNvSpPr>
          <p:nvPr/>
        </p:nvSpPr>
        <p:spPr bwMode="auto">
          <a:xfrm>
            <a:off x="10879138" y="3406775"/>
            <a:ext cx="815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运营</a:t>
            </a: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21524" name="灯片编号占位符 27">
            <a:extLst>
              <a:ext uri="{FF2B5EF4-FFF2-40B4-BE49-F238E27FC236}">
                <a16:creationId xmlns:a16="http://schemas.microsoft.com/office/drawing/2014/main" id="{6B09098D-1620-4579-8F86-55C1C3909B1C}"/>
              </a:ext>
            </a:extLst>
          </p:cNvPr>
          <p:cNvSpPr>
            <a:spLocks noGrp="1" noChangeArrowheads="1"/>
          </p:cNvSpPr>
          <p:nvPr/>
        </p:nvSpPr>
        <p:spPr bwMode="auto">
          <a:xfrm>
            <a:off x="11509375" y="6554788"/>
            <a:ext cx="584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9" rIns="68573" bIns="34289"/>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B13912BA-7E25-470F-B9A1-2FAC12AB3C8A}" type="slidenum">
              <a:rPr kumimoji="0" lang="zh-CN" altLang="zh-CN" sz="1400" b="1"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sym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zh-CN" altLang="zh-CN" sz="1400" b="1"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2" name="圆角矩形 1">
            <a:extLst>
              <a:ext uri="{FF2B5EF4-FFF2-40B4-BE49-F238E27FC236}">
                <a16:creationId xmlns:a16="http://schemas.microsoft.com/office/drawing/2014/main" id="{DEA70686-A562-4831-9C3D-3C2F87E5B71E}"/>
              </a:ext>
            </a:extLst>
          </p:cNvPr>
          <p:cNvSpPr/>
          <p:nvPr/>
        </p:nvSpPr>
        <p:spPr bwMode="auto">
          <a:xfrm>
            <a:off x="442913" y="1276350"/>
            <a:ext cx="5411787" cy="2576513"/>
          </a:xfrm>
          <a:prstGeom prst="roundRect">
            <a:avLst>
              <a:gd name="adj" fmla="val 6405"/>
            </a:avLst>
          </a:prstGeom>
          <a:noFill/>
          <a:ln w="28575" cap="flat" cmpd="sng" algn="ctr">
            <a:solidFill>
              <a:schemeClr val="tx2">
                <a:lumMod val="75000"/>
              </a:schemeClr>
            </a:solid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6" name="圆角矩形 25">
            <a:extLst>
              <a:ext uri="{FF2B5EF4-FFF2-40B4-BE49-F238E27FC236}">
                <a16:creationId xmlns:a16="http://schemas.microsoft.com/office/drawing/2014/main" id="{6F225961-A093-4D2D-BB38-221A8498B60F}"/>
              </a:ext>
            </a:extLst>
          </p:cNvPr>
          <p:cNvSpPr/>
          <p:nvPr/>
        </p:nvSpPr>
        <p:spPr bwMode="auto">
          <a:xfrm>
            <a:off x="455613" y="4284663"/>
            <a:ext cx="5411787" cy="1690687"/>
          </a:xfrm>
          <a:prstGeom prst="roundRect">
            <a:avLst>
              <a:gd name="adj" fmla="val 4286"/>
            </a:avLst>
          </a:prstGeom>
          <a:noFill/>
          <a:ln w="31750" cap="flat" cmpd="sng" algn="ctr">
            <a:solidFill>
              <a:schemeClr val="tx2">
                <a:lumMod val="75000"/>
              </a:schemeClr>
            </a:solid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矩形 2"/>
          <p:cNvSpPr/>
          <p:nvPr/>
        </p:nvSpPr>
        <p:spPr>
          <a:xfrm>
            <a:off x="495300" y="1176335"/>
            <a:ext cx="11495088" cy="1139827"/>
          </a:xfrm>
          <a:prstGeom prst="rect">
            <a:avLst/>
          </a:prstGeom>
          <a:solidFill>
            <a:srgbClr val="F2F2F2"/>
          </a:solidFill>
          <a:ln w="9525">
            <a:noFill/>
          </a:ln>
        </p:spPr>
        <p:txBody>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endParaRPr lang="zh-CN" altLang="zh-CN" sz="1800" b="1" i="1" dirty="0">
              <a:latin typeface="Arial" panose="020B0604020202020204" pitchFamily="34" charset="0"/>
              <a:ea typeface="宋体" panose="02010600030101010101" pitchFamily="2" charset="-122"/>
            </a:endParaRPr>
          </a:p>
        </p:txBody>
      </p:sp>
      <p:grpSp>
        <p:nvGrpSpPr>
          <p:cNvPr id="69635" name="组合 1"/>
          <p:cNvGrpSpPr/>
          <p:nvPr/>
        </p:nvGrpSpPr>
        <p:grpSpPr>
          <a:xfrm>
            <a:off x="0" y="214313"/>
            <a:ext cx="577850" cy="658812"/>
            <a:chOff x="0" y="0"/>
            <a:chExt cx="577847" cy="659137"/>
          </a:xfrm>
        </p:grpSpPr>
        <p:sp>
          <p:nvSpPr>
            <p:cNvPr id="69704" name="矩形 3"/>
            <p:cNvSpPr/>
            <p:nvPr/>
          </p:nvSpPr>
          <p:spPr>
            <a:xfrm>
              <a:off x="0" y="0"/>
              <a:ext cx="495297" cy="659137"/>
            </a:xfrm>
            <a:prstGeom prst="rect">
              <a:avLst/>
            </a:prstGeom>
            <a:solidFill>
              <a:srgbClr val="C0000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69705" name="矩形 4"/>
            <p:cNvSpPr/>
            <p:nvPr/>
          </p:nvSpPr>
          <p:spPr>
            <a:xfrm>
              <a:off x="527047" y="0"/>
              <a:ext cx="50800" cy="659137"/>
            </a:xfrm>
            <a:prstGeom prst="rect">
              <a:avLst/>
            </a:prstGeom>
            <a:solidFill>
              <a:srgbClr val="80808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grpSp>
      <p:sp>
        <p:nvSpPr>
          <p:cNvPr id="69636" name="灯片编号占位符 1"/>
          <p:cNvSpPr>
            <a:spLocks noGrp="1"/>
          </p:cNvSpPr>
          <p:nvPr/>
        </p:nvSpPr>
        <p:spPr>
          <a:xfrm>
            <a:off x="11449050" y="6499225"/>
            <a:ext cx="639763" cy="365125"/>
          </a:xfrm>
          <a:prstGeom prst="rect">
            <a:avLst/>
          </a:prstGeom>
          <a:noFill/>
          <a:ln w="9525">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r" defTabSz="914400" eaLnBrk="1" hangingPunct="1">
              <a:spcBef>
                <a:spcPct val="0"/>
              </a:spcBef>
              <a:buFontTx/>
              <a:buNone/>
            </a:pPr>
            <a:fld id="{9A0DB2DC-4C9A-4742-B13C-FB6460FD3503}" type="slidenum">
              <a:rPr lang="zh-CN" altLang="zh-CN" sz="1400" b="1" dirty="0">
                <a:solidFill>
                  <a:srgbClr val="FFFFFF"/>
                </a:solidFill>
                <a:latin typeface="仿宋" panose="02010609060101010101" pitchFamily="49" charset="-122"/>
                <a:ea typeface="仿宋" panose="02010609060101010101" pitchFamily="49" charset="-122"/>
              </a:rPr>
              <a:t>60</a:t>
            </a:fld>
            <a:endParaRPr lang="zh-CN" altLang="zh-CN" sz="1400" b="1" dirty="0">
              <a:solidFill>
                <a:srgbClr val="FFFFFF"/>
              </a:solidFill>
              <a:latin typeface="仿宋" panose="02010609060101010101" pitchFamily="49" charset="-122"/>
              <a:ea typeface="仿宋" panose="02010609060101010101" pitchFamily="49" charset="-122"/>
            </a:endParaRPr>
          </a:p>
        </p:txBody>
      </p:sp>
      <p:sp>
        <p:nvSpPr>
          <p:cNvPr id="2" name="矩形 1"/>
          <p:cNvSpPr/>
          <p:nvPr/>
        </p:nvSpPr>
        <p:spPr>
          <a:xfrm>
            <a:off x="692150" y="1154426"/>
            <a:ext cx="10920413" cy="1487488"/>
          </a:xfrm>
          <a:prstGeom prst="rect">
            <a:avLst/>
          </a:prstGeom>
        </p:spPr>
        <p:txBody>
          <a:bodyPr>
            <a:spAutoFit/>
          </a:bodyPr>
          <a:lstStyle/>
          <a:p>
            <a:pPr marL="171450" marR="0" lvl="0" indent="-171450" algn="just" defTabSz="914400" rtl="0" eaLnBrk="0" fontAlgn="base" latinLnBrk="0" hangingPunct="0">
              <a:lnSpc>
                <a:spcPct val="200000"/>
              </a:lnSpc>
              <a:spcBef>
                <a:spcPct val="0"/>
              </a:spcBef>
              <a:spcAft>
                <a:spcPct val="0"/>
              </a:spcAft>
              <a:buClrTx/>
              <a:buSzTx/>
              <a:buFont typeface="Wingdings" panose="05000000000000000000" pitchFamily="2" charset="2"/>
              <a:buChar char="Ø"/>
              <a:defRPr/>
            </a:pPr>
            <a:r>
              <a:rPr kumimoji="0" lang="zh-CN" altLang="en-US" sz="1400" b="0" i="0" u="none" strike="noStrike" kern="1200" cap="none" spc="0" normalizeH="0" baseline="0" noProof="0" dirty="0">
                <a:ln>
                  <a:noFill/>
                </a:ln>
                <a:solidFill>
                  <a:schemeClr val="tx1"/>
                </a:solidFill>
                <a:effectLst/>
                <a:uLnTx/>
                <a:uFillTx/>
                <a:latin typeface="+mn-ea"/>
                <a:ea typeface="+mn-ea"/>
                <a:cs typeface="+mn-cs"/>
              </a:rPr>
              <a:t>长沙市轨道交通集团有限公司于</a:t>
            </a:r>
            <a:r>
              <a:rPr kumimoji="0" lang="en-US" altLang="zh-CN" sz="1400" b="0" i="0" u="none" strike="noStrike" kern="1200" cap="none" spc="0" normalizeH="0" baseline="0" noProof="0" dirty="0">
                <a:ln>
                  <a:noFill/>
                </a:ln>
                <a:solidFill>
                  <a:schemeClr val="tx1"/>
                </a:solidFill>
                <a:effectLst/>
                <a:uLnTx/>
                <a:uFillTx/>
                <a:latin typeface="+mn-ea"/>
                <a:ea typeface="+mn-ea"/>
                <a:cs typeface="+mn-cs"/>
              </a:rPr>
              <a:t>2006</a:t>
            </a:r>
            <a:r>
              <a:rPr kumimoji="0" lang="zh-CN" altLang="en-US" sz="1400" b="0" i="0" u="none" strike="noStrike" kern="1200" cap="none" spc="0" normalizeH="0" baseline="0" noProof="0" dirty="0">
                <a:ln>
                  <a:noFill/>
                </a:ln>
                <a:solidFill>
                  <a:schemeClr val="tx1"/>
                </a:solidFill>
                <a:effectLst/>
                <a:uLnTx/>
                <a:uFillTx/>
                <a:latin typeface="+mn-ea"/>
                <a:ea typeface="+mn-ea"/>
                <a:cs typeface="+mn-cs"/>
              </a:rPr>
              <a:t>年</a:t>
            </a:r>
            <a:r>
              <a:rPr kumimoji="0" lang="en-US" altLang="zh-CN" sz="1400" b="0" i="0" u="none" strike="noStrike" kern="1200" cap="none" spc="0" normalizeH="0" baseline="0" noProof="0" dirty="0">
                <a:ln>
                  <a:noFill/>
                </a:ln>
                <a:solidFill>
                  <a:schemeClr val="tx1"/>
                </a:solidFill>
                <a:effectLst/>
                <a:uLnTx/>
                <a:uFillTx/>
                <a:latin typeface="+mn-ea"/>
                <a:ea typeface="+mn-ea"/>
                <a:cs typeface="+mn-cs"/>
              </a:rPr>
              <a:t>6</a:t>
            </a:r>
            <a:r>
              <a:rPr kumimoji="0" lang="zh-CN" altLang="en-US" sz="1400" b="0" i="0" u="none" strike="noStrike" kern="1200" cap="none" spc="0" normalizeH="0" baseline="0" noProof="0" dirty="0">
                <a:ln>
                  <a:noFill/>
                </a:ln>
                <a:solidFill>
                  <a:schemeClr val="tx1"/>
                </a:solidFill>
                <a:effectLst/>
                <a:uLnTx/>
                <a:uFillTx/>
                <a:latin typeface="+mn-ea"/>
                <a:ea typeface="+mn-ea"/>
                <a:cs typeface="+mn-cs"/>
              </a:rPr>
              <a:t>月成立。主要承担轨道交通项目的融资、投资、建设、运营、管理。</a:t>
            </a:r>
            <a:endParaRPr kumimoji="0" lang="en-US" altLang="zh-CN" sz="1400" b="0" i="0" u="none" strike="noStrike" kern="1200" cap="none" spc="0" normalizeH="0" baseline="0" noProof="0" dirty="0">
              <a:ln>
                <a:noFill/>
              </a:ln>
              <a:solidFill>
                <a:schemeClr val="tx1"/>
              </a:solidFill>
              <a:effectLst/>
              <a:uLnTx/>
              <a:uFillTx/>
              <a:latin typeface="+mn-ea"/>
              <a:ea typeface="+mn-ea"/>
              <a:cs typeface="+mn-cs"/>
            </a:endParaRPr>
          </a:p>
          <a:p>
            <a:pPr marL="171450" marR="0" lvl="0" indent="-171450" algn="just" defTabSz="914400" rtl="0" eaLnBrk="0" fontAlgn="base" latinLnBrk="0" hangingPunct="0">
              <a:lnSpc>
                <a:spcPct val="200000"/>
              </a:lnSpc>
              <a:spcBef>
                <a:spcPct val="0"/>
              </a:spcBef>
              <a:spcAft>
                <a:spcPct val="0"/>
              </a:spcAft>
              <a:buClrTx/>
              <a:buSzTx/>
              <a:buFont typeface="Wingdings" panose="05000000000000000000" pitchFamily="2" charset="2"/>
              <a:buChar char="Ø"/>
              <a:defRPr/>
            </a:pPr>
            <a:r>
              <a:rPr kumimoji="0" lang="zh-CN" altLang="en-US" sz="1400" b="0" i="0" u="none" strike="noStrike" kern="1200" cap="none" spc="0" normalizeH="0" baseline="0" noProof="0" dirty="0">
                <a:ln>
                  <a:noFill/>
                </a:ln>
                <a:solidFill>
                  <a:schemeClr val="tx1"/>
                </a:solidFill>
                <a:effectLst/>
                <a:uLnTx/>
                <a:uFillTx/>
                <a:latin typeface="+mn-ea"/>
                <a:ea typeface="+mn-ea"/>
                <a:cs typeface="+mn-cs"/>
                <a:sym typeface="微软雅黑" panose="020B0503020204020204" pitchFamily="34" charset="-122"/>
              </a:rPr>
              <a:t>主体评级</a:t>
            </a:r>
            <a:r>
              <a:rPr kumimoji="0" lang="en-US" altLang="zh-CN" sz="1400" b="0" i="0" u="none" strike="noStrike" kern="1200" cap="none" spc="0" normalizeH="0" baseline="0" noProof="0" dirty="0">
                <a:ln>
                  <a:noFill/>
                </a:ln>
                <a:solidFill>
                  <a:schemeClr val="tx1"/>
                </a:solidFill>
                <a:effectLst/>
                <a:uLnTx/>
                <a:uFillTx/>
                <a:latin typeface="+mn-ea"/>
                <a:ea typeface="+mn-ea"/>
                <a:cs typeface="+mn-cs"/>
                <a:sym typeface="微软雅黑" panose="020B0503020204020204" pitchFamily="34" charset="-122"/>
              </a:rPr>
              <a:t>AA</a:t>
            </a:r>
            <a:r>
              <a:rPr kumimoji="0" lang="zh-CN" altLang="en-US" sz="1400" b="0" i="0" u="none" strike="noStrike" kern="1200" cap="none" spc="0" normalizeH="0" baseline="0" noProof="0" dirty="0">
                <a:ln>
                  <a:noFill/>
                </a:ln>
                <a:solidFill>
                  <a:schemeClr val="tx1"/>
                </a:solidFill>
                <a:effectLst/>
                <a:uLnTx/>
                <a:uFillTx/>
                <a:latin typeface="+mn-ea"/>
                <a:ea typeface="+mn-ea"/>
                <a:cs typeface="+mn-cs"/>
                <a:sym typeface="微软雅黑" panose="020B0503020204020204" pitchFamily="34" charset="-122"/>
              </a:rPr>
              <a:t>，实际控制人</a:t>
            </a:r>
            <a:r>
              <a:rPr kumimoji="0" lang="zh-CN" altLang="en-US" sz="1400" b="0" i="0" u="none" strike="noStrike" kern="1200" cap="none" spc="0" normalizeH="0" baseline="0" noProof="0" dirty="0">
                <a:ln>
                  <a:noFill/>
                </a:ln>
                <a:solidFill>
                  <a:schemeClr val="tx1"/>
                </a:solidFill>
                <a:effectLst/>
                <a:uLnTx/>
                <a:uFillTx/>
                <a:latin typeface="+mn-ea"/>
                <a:ea typeface="+mn-ea"/>
                <a:cs typeface="+mn-cs"/>
              </a:rPr>
              <a:t>长沙市人民政府国有资产监督管理委员会</a:t>
            </a:r>
            <a:r>
              <a:rPr kumimoji="0" lang="zh-CN" altLang="en-US" sz="1400" b="0" i="0" u="none" strike="noStrike" kern="1200" cap="none" spc="0" normalizeH="0" baseline="0" noProof="0" dirty="0">
                <a:ln>
                  <a:noFill/>
                </a:ln>
                <a:solidFill>
                  <a:schemeClr val="tx1"/>
                </a:solidFill>
                <a:effectLst/>
                <a:uLnTx/>
                <a:uFillTx/>
                <a:latin typeface="+mn-ea"/>
                <a:ea typeface="+mn-ea"/>
                <a:cs typeface="+mn-cs"/>
                <a:sym typeface="微软雅黑" panose="020B0503020204020204" pitchFamily="34" charset="-122"/>
              </a:rPr>
              <a:t>。</a:t>
            </a:r>
            <a:endParaRPr kumimoji="0" lang="en-US" altLang="zh-CN" sz="1400" b="0" i="0" u="none" strike="noStrike" kern="1200" cap="none" spc="0" normalizeH="0" baseline="0" noProof="0" dirty="0">
              <a:ln>
                <a:noFill/>
              </a:ln>
              <a:solidFill>
                <a:schemeClr val="tx1"/>
              </a:solidFill>
              <a:effectLst/>
              <a:uLnTx/>
              <a:uFillTx/>
              <a:latin typeface="+mn-ea"/>
              <a:ea typeface="+mn-ea"/>
              <a:cs typeface="+mn-cs"/>
              <a:sym typeface="微软雅黑" panose="020B0503020204020204" pitchFamily="34" charset="-122"/>
            </a:endParaRPr>
          </a:p>
          <a:p>
            <a:pPr marL="171450" marR="0" lvl="0" indent="-171450" algn="just" defTabSz="914400" rtl="0" eaLnBrk="0" fontAlgn="base" latinLnBrk="0" hangingPunct="0">
              <a:lnSpc>
                <a:spcPct val="130000"/>
              </a:lnSpc>
              <a:spcBef>
                <a:spcPct val="0"/>
              </a:spcBef>
              <a:spcAft>
                <a:spcPct val="0"/>
              </a:spcAft>
              <a:buClrTx/>
              <a:buSzTx/>
              <a:buFont typeface="Wingdings" panose="05000000000000000000" pitchFamily="2" charset="2"/>
              <a:buChar char="Ø"/>
              <a:defRPr/>
            </a:pPr>
            <a:endParaRPr kumimoji="0" lang="en-US" altLang="zh-CN" sz="1400" b="0" i="0" u="none" strike="noStrike" kern="1200" cap="none" spc="0" normalizeH="0" baseline="0" noProof="0" dirty="0">
              <a:ln>
                <a:noFill/>
              </a:ln>
              <a:solidFill>
                <a:schemeClr val="tx1"/>
              </a:solidFill>
              <a:effectLst/>
              <a:uLnTx/>
              <a:uFillTx/>
              <a:latin typeface="+mn-ea"/>
              <a:ea typeface="+mn-ea"/>
              <a:cs typeface="+mn-cs"/>
            </a:endParaRPr>
          </a:p>
          <a:p>
            <a:pPr marL="171450" marR="0" lvl="0" indent="-171450" algn="just" defTabSz="914400" rtl="0" eaLnBrk="0" fontAlgn="base" latinLnBrk="0" hangingPunct="0">
              <a:lnSpc>
                <a:spcPct val="130000"/>
              </a:lnSpc>
              <a:spcBef>
                <a:spcPct val="0"/>
              </a:spcBef>
              <a:spcAft>
                <a:spcPct val="0"/>
              </a:spcAft>
              <a:buClrTx/>
              <a:buSzTx/>
              <a:buFont typeface="Wingdings" panose="05000000000000000000" pitchFamily="2" charset="2"/>
              <a:buChar char="Ø"/>
              <a:defRPr/>
            </a:pPr>
            <a:endParaRPr kumimoji="0" lang="en-US" altLang="zh-CN" sz="1400" b="0" i="0" u="none" strike="noStrike" kern="1200" cap="none" spc="0" normalizeH="0" baseline="0" noProof="0" dirty="0">
              <a:ln>
                <a:noFill/>
              </a:ln>
              <a:solidFill>
                <a:schemeClr val="tx1"/>
              </a:solidFill>
              <a:effectLst/>
              <a:uLnTx/>
              <a:uFillTx/>
              <a:latin typeface="+mn-ea"/>
              <a:ea typeface="+mn-ea"/>
              <a:cs typeface="+mn-cs"/>
            </a:endParaRPr>
          </a:p>
        </p:txBody>
      </p:sp>
      <p:sp>
        <p:nvSpPr>
          <p:cNvPr id="69640" name="文本框 4"/>
          <p:cNvSpPr/>
          <p:nvPr/>
        </p:nvSpPr>
        <p:spPr>
          <a:xfrm>
            <a:off x="7342188" y="6223000"/>
            <a:ext cx="5353050" cy="27622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r>
              <a:rPr lang="zh-CN" altLang="en-US" sz="1200" b="1" dirty="0">
                <a:solidFill>
                  <a:srgbClr val="000000"/>
                </a:solidFill>
                <a:latin typeface="Arial" panose="020B0604020202020204" pitchFamily="34" charset="0"/>
                <a:ea typeface="宋体" panose="02010600030101010101" pitchFamily="2" charset="-122"/>
                <a:sym typeface="微软雅黑" panose="020B0503020204020204" pitchFamily="34" charset="-122"/>
              </a:rPr>
              <a:t>注：资料综合自最新评级报告，企业年度财务报告及公开信息整理</a:t>
            </a:r>
          </a:p>
        </p:txBody>
      </p:sp>
      <p:graphicFrame>
        <p:nvGraphicFramePr>
          <p:cNvPr id="3" name="表格 3"/>
          <p:cNvGraphicFramePr>
            <a:graphicFrameLocks noGrp="1"/>
          </p:cNvGraphicFramePr>
          <p:nvPr/>
        </p:nvGraphicFramePr>
        <p:xfrm>
          <a:off x="188913" y="2897188"/>
          <a:ext cx="5907087" cy="3030535"/>
        </p:xfrm>
        <a:graphic>
          <a:graphicData uri="http://schemas.openxmlformats.org/drawingml/2006/table">
            <a:tbl>
              <a:tblPr firstRow="1" bandRow="1">
                <a:tableStyleId>{21E4AEA4-8DFA-4A89-87EB-49C32662AFE0}</a:tableStyleId>
              </a:tblPr>
              <a:tblGrid>
                <a:gridCol w="1402420">
                  <a:extLst>
                    <a:ext uri="{9D8B030D-6E8A-4147-A177-3AD203B41FA5}">
                      <a16:colId xmlns:a16="http://schemas.microsoft.com/office/drawing/2014/main" val="20000"/>
                    </a:ext>
                  </a:extLst>
                </a:gridCol>
                <a:gridCol w="1505270">
                  <a:extLst>
                    <a:ext uri="{9D8B030D-6E8A-4147-A177-3AD203B41FA5}">
                      <a16:colId xmlns:a16="http://schemas.microsoft.com/office/drawing/2014/main" val="20001"/>
                    </a:ext>
                  </a:extLst>
                </a:gridCol>
                <a:gridCol w="1522625">
                  <a:extLst>
                    <a:ext uri="{9D8B030D-6E8A-4147-A177-3AD203B41FA5}">
                      <a16:colId xmlns:a16="http://schemas.microsoft.com/office/drawing/2014/main" val="20002"/>
                    </a:ext>
                  </a:extLst>
                </a:gridCol>
                <a:gridCol w="1476772">
                  <a:extLst>
                    <a:ext uri="{9D8B030D-6E8A-4147-A177-3AD203B41FA5}">
                      <a16:colId xmlns:a16="http://schemas.microsoft.com/office/drawing/2014/main" val="20003"/>
                    </a:ext>
                  </a:extLst>
                </a:gridCol>
              </a:tblGrid>
              <a:tr h="606107">
                <a:tc>
                  <a:txBody>
                    <a:bodyPr/>
                    <a:lstStyle/>
                    <a:p>
                      <a:pPr algn="ctr"/>
                      <a:r>
                        <a:rPr lang="zh-CN" altLang="en-US" sz="1400" dirty="0"/>
                        <a:t>单位：亿元</a:t>
                      </a:r>
                    </a:p>
                  </a:txBody>
                  <a:tcPr marL="91449" marR="91449" marT="45728" marB="45728" anchor="ctr" anchorCtr="1"/>
                </a:tc>
                <a:tc>
                  <a:txBody>
                    <a:bodyPr/>
                    <a:lstStyle/>
                    <a:p>
                      <a:pPr algn="ctr"/>
                      <a:r>
                        <a:rPr lang="en-US" altLang="zh-CN" sz="1400" dirty="0"/>
                        <a:t>2017</a:t>
                      </a:r>
                      <a:endParaRPr lang="zh-CN" altLang="en-US" sz="1400" dirty="0"/>
                    </a:p>
                  </a:txBody>
                  <a:tcPr marL="91449" marR="91449" marT="45728" marB="45728" anchor="ctr" anchorCtr="1"/>
                </a:tc>
                <a:tc>
                  <a:txBody>
                    <a:bodyPr/>
                    <a:lstStyle/>
                    <a:p>
                      <a:pPr algn="ctr"/>
                      <a:r>
                        <a:rPr lang="en-US" altLang="zh-CN" sz="1400" dirty="0"/>
                        <a:t>2018</a:t>
                      </a:r>
                      <a:endParaRPr lang="zh-CN" altLang="en-US" sz="1400" dirty="0"/>
                    </a:p>
                  </a:txBody>
                  <a:tcPr marL="91449" marR="91449" marT="45728" marB="45728" anchor="ctr" anchorCtr="1"/>
                </a:tc>
                <a:tc>
                  <a:txBody>
                    <a:bodyPr/>
                    <a:lstStyle/>
                    <a:p>
                      <a:pPr algn="ctr"/>
                      <a:r>
                        <a:rPr lang="en-US" altLang="zh-CN" sz="1400" dirty="0"/>
                        <a:t>2019</a:t>
                      </a:r>
                      <a:endParaRPr lang="zh-CN" altLang="en-US" sz="1400" dirty="0"/>
                    </a:p>
                  </a:txBody>
                  <a:tcPr marL="91449" marR="91449" marT="45728" marB="45728" anchor="ctr" anchorCtr="1"/>
                </a:tc>
                <a:extLst>
                  <a:ext uri="{0D108BD9-81ED-4DB2-BD59-A6C34878D82A}">
                    <a16:rowId xmlns:a16="http://schemas.microsoft.com/office/drawing/2014/main" val="10000"/>
                  </a:ext>
                </a:extLst>
              </a:tr>
              <a:tr h="606107">
                <a:tc>
                  <a:txBody>
                    <a:bodyPr/>
                    <a:lstStyle/>
                    <a:p>
                      <a:pPr algn="ctr"/>
                      <a:r>
                        <a:rPr lang="zh-CN" altLang="en-US" sz="1400" dirty="0"/>
                        <a:t>总资产</a:t>
                      </a:r>
                    </a:p>
                  </a:txBody>
                  <a:tcPr marL="91449" marR="91449" marT="45728" marB="45728" anchor="ctr" anchorCtr="1"/>
                </a:tc>
                <a:tc>
                  <a:txBody>
                    <a:bodyPr/>
                    <a:lstStyle/>
                    <a:p>
                      <a:pPr algn="ctr"/>
                      <a:r>
                        <a:rPr lang="en-US" altLang="zh-CN" sz="1400" dirty="0"/>
                        <a:t>1198.30</a:t>
                      </a:r>
                      <a:endParaRPr lang="zh-CN" altLang="en-US" sz="1400" dirty="0"/>
                    </a:p>
                  </a:txBody>
                  <a:tcPr marL="91449" marR="91449" marT="45728" marB="45728" anchor="ctr" anchorCtr="1"/>
                </a:tc>
                <a:tc>
                  <a:txBody>
                    <a:bodyPr/>
                    <a:lstStyle/>
                    <a:p>
                      <a:pPr algn="ctr"/>
                      <a:r>
                        <a:rPr lang="en-US" altLang="zh-CN" sz="1400" dirty="0"/>
                        <a:t>1247.44</a:t>
                      </a:r>
                      <a:endParaRPr lang="zh-CN" altLang="en-US" sz="1400" dirty="0"/>
                    </a:p>
                  </a:txBody>
                  <a:tcPr marL="91449" marR="91449" marT="45728" marB="45728" anchor="ctr" anchorCtr="1"/>
                </a:tc>
                <a:tc>
                  <a:txBody>
                    <a:bodyPr/>
                    <a:lstStyle/>
                    <a:p>
                      <a:pPr algn="ctr"/>
                      <a:r>
                        <a:rPr lang="en-US" altLang="zh-CN" sz="1400" dirty="0"/>
                        <a:t>1408.05</a:t>
                      </a:r>
                      <a:endParaRPr lang="zh-CN" altLang="en-US" sz="1400" dirty="0"/>
                    </a:p>
                  </a:txBody>
                  <a:tcPr marL="91449" marR="91449" marT="45728" marB="45728" anchor="ctr" anchorCtr="1"/>
                </a:tc>
                <a:extLst>
                  <a:ext uri="{0D108BD9-81ED-4DB2-BD59-A6C34878D82A}">
                    <a16:rowId xmlns:a16="http://schemas.microsoft.com/office/drawing/2014/main" val="10001"/>
                  </a:ext>
                </a:extLst>
              </a:tr>
              <a:tr h="606107">
                <a:tc>
                  <a:txBody>
                    <a:bodyPr/>
                    <a:lstStyle/>
                    <a:p>
                      <a:pPr algn="ctr"/>
                      <a:r>
                        <a:rPr lang="zh-CN" altLang="en-US" sz="1400" dirty="0"/>
                        <a:t>总负债</a:t>
                      </a:r>
                    </a:p>
                  </a:txBody>
                  <a:tcPr marL="91449" marR="91449" marT="45728" marB="45728" anchor="ctr" anchorCtr="1"/>
                </a:tc>
                <a:tc>
                  <a:txBody>
                    <a:bodyPr/>
                    <a:lstStyle/>
                    <a:p>
                      <a:pPr algn="ctr"/>
                      <a:r>
                        <a:rPr lang="en-US" altLang="zh-CN" sz="1400" dirty="0"/>
                        <a:t>652.11</a:t>
                      </a:r>
                      <a:endParaRPr lang="zh-CN" altLang="en-US" sz="1400" dirty="0"/>
                    </a:p>
                  </a:txBody>
                  <a:tcPr marL="91449" marR="91449" marT="45728" marB="45728" anchor="ctr" anchorCtr="1"/>
                </a:tc>
                <a:tc>
                  <a:txBody>
                    <a:bodyPr/>
                    <a:lstStyle/>
                    <a:p>
                      <a:pPr algn="ctr"/>
                      <a:r>
                        <a:rPr lang="en-US" altLang="zh-CN" sz="1400" dirty="0"/>
                        <a:t>678.23</a:t>
                      </a:r>
                      <a:endParaRPr lang="zh-CN" altLang="en-US" sz="1400" dirty="0"/>
                    </a:p>
                  </a:txBody>
                  <a:tcPr marL="91449" marR="91449" marT="45728" marB="45728" anchor="ctr" anchorCtr="1"/>
                </a:tc>
                <a:tc>
                  <a:txBody>
                    <a:bodyPr/>
                    <a:lstStyle/>
                    <a:p>
                      <a:pPr algn="ctr"/>
                      <a:r>
                        <a:rPr lang="en-US" altLang="zh-CN" sz="1400" dirty="0"/>
                        <a:t>779.30</a:t>
                      </a:r>
                      <a:endParaRPr lang="zh-CN" altLang="en-US" sz="1400" dirty="0"/>
                    </a:p>
                  </a:txBody>
                  <a:tcPr marL="91449" marR="91449" marT="45728" marB="45728" anchor="ctr" anchorCtr="1"/>
                </a:tc>
                <a:extLst>
                  <a:ext uri="{0D108BD9-81ED-4DB2-BD59-A6C34878D82A}">
                    <a16:rowId xmlns:a16="http://schemas.microsoft.com/office/drawing/2014/main" val="10002"/>
                  </a:ext>
                </a:extLst>
              </a:tr>
              <a:tr h="606107">
                <a:tc>
                  <a:txBody>
                    <a:bodyPr/>
                    <a:lstStyle/>
                    <a:p>
                      <a:pPr algn="ctr"/>
                      <a:r>
                        <a:rPr lang="zh-CN" altLang="en-US" sz="1400" dirty="0"/>
                        <a:t>营业收入</a:t>
                      </a:r>
                    </a:p>
                  </a:txBody>
                  <a:tcPr marL="91449" marR="91449" marT="45728" marB="45728" anchor="ctr" anchorCtr="1"/>
                </a:tc>
                <a:tc>
                  <a:txBody>
                    <a:bodyPr/>
                    <a:lstStyle/>
                    <a:p>
                      <a:pPr algn="ctr"/>
                      <a:r>
                        <a:rPr lang="en-US" altLang="zh-CN" sz="1400" dirty="0"/>
                        <a:t>10.07</a:t>
                      </a:r>
                      <a:endParaRPr lang="zh-CN" altLang="en-US" sz="1400" dirty="0"/>
                    </a:p>
                  </a:txBody>
                  <a:tcPr marL="91449" marR="91449" marT="45728" marB="45728" anchor="ctr" anchorCtr="1"/>
                </a:tc>
                <a:tc>
                  <a:txBody>
                    <a:bodyPr/>
                    <a:lstStyle/>
                    <a:p>
                      <a:pPr algn="ctr"/>
                      <a:r>
                        <a:rPr lang="en-US" altLang="zh-CN" sz="1400" dirty="0"/>
                        <a:t>38.59</a:t>
                      </a:r>
                      <a:endParaRPr lang="zh-CN" altLang="en-US" sz="1400" dirty="0"/>
                    </a:p>
                  </a:txBody>
                  <a:tcPr marL="91449" marR="91449" marT="45728" marB="45728" anchor="ctr" anchorCtr="1"/>
                </a:tc>
                <a:tc>
                  <a:txBody>
                    <a:bodyPr/>
                    <a:lstStyle/>
                    <a:p>
                      <a:pPr algn="ctr"/>
                      <a:r>
                        <a:rPr lang="en-US" altLang="zh-CN" sz="1400" dirty="0"/>
                        <a:t>18.04</a:t>
                      </a:r>
                      <a:endParaRPr lang="zh-CN" altLang="en-US" sz="1400" dirty="0"/>
                    </a:p>
                  </a:txBody>
                  <a:tcPr marL="91449" marR="91449" marT="45728" marB="45728" anchor="ctr" anchorCtr="1"/>
                </a:tc>
                <a:extLst>
                  <a:ext uri="{0D108BD9-81ED-4DB2-BD59-A6C34878D82A}">
                    <a16:rowId xmlns:a16="http://schemas.microsoft.com/office/drawing/2014/main" val="10003"/>
                  </a:ext>
                </a:extLst>
              </a:tr>
              <a:tr h="606107">
                <a:tc>
                  <a:txBody>
                    <a:bodyPr/>
                    <a:lstStyle/>
                    <a:p>
                      <a:pPr algn="ctr"/>
                      <a:r>
                        <a:rPr lang="zh-CN" altLang="en-US" sz="1400" dirty="0"/>
                        <a:t>营业成本</a:t>
                      </a:r>
                    </a:p>
                  </a:txBody>
                  <a:tcPr marL="91449" marR="91449" marT="45728" marB="45728" anchor="ctr" anchorCtr="1"/>
                </a:tc>
                <a:tc>
                  <a:txBody>
                    <a:bodyPr/>
                    <a:lstStyle/>
                    <a:p>
                      <a:pPr algn="ctr"/>
                      <a:r>
                        <a:rPr lang="en-US" altLang="zh-CN" sz="1400" dirty="0"/>
                        <a:t>10.25</a:t>
                      </a:r>
                      <a:endParaRPr lang="zh-CN" altLang="en-US" sz="1400" dirty="0"/>
                    </a:p>
                  </a:txBody>
                  <a:tcPr marL="91449" marR="91449" marT="45728" marB="45728" anchor="ctr" anchorCtr="1"/>
                </a:tc>
                <a:tc>
                  <a:txBody>
                    <a:bodyPr/>
                    <a:lstStyle/>
                    <a:p>
                      <a:pPr algn="ctr"/>
                      <a:r>
                        <a:rPr lang="en-US" altLang="zh-CN" sz="1400" dirty="0"/>
                        <a:t>38.42</a:t>
                      </a:r>
                      <a:endParaRPr lang="zh-CN" altLang="en-US" sz="1400" dirty="0"/>
                    </a:p>
                  </a:txBody>
                  <a:tcPr marL="91449" marR="91449" marT="45728" marB="45728" anchor="ctr" anchorCtr="1"/>
                </a:tc>
                <a:tc>
                  <a:txBody>
                    <a:bodyPr/>
                    <a:lstStyle/>
                    <a:p>
                      <a:pPr algn="ctr"/>
                      <a:r>
                        <a:rPr lang="en-US" altLang="zh-CN" sz="1400" dirty="0"/>
                        <a:t>8.78</a:t>
                      </a:r>
                      <a:endParaRPr lang="zh-CN" altLang="en-US" sz="1400" dirty="0"/>
                    </a:p>
                  </a:txBody>
                  <a:tcPr marL="91449" marR="91449" marT="45728" marB="45728" anchor="ctr" anchorCtr="1"/>
                </a:tc>
                <a:extLst>
                  <a:ext uri="{0D108BD9-81ED-4DB2-BD59-A6C34878D82A}">
                    <a16:rowId xmlns:a16="http://schemas.microsoft.com/office/drawing/2014/main" val="10004"/>
                  </a:ext>
                </a:extLst>
              </a:tr>
            </a:tbl>
          </a:graphicData>
        </a:graphic>
      </p:graphicFrame>
      <p:graphicFrame>
        <p:nvGraphicFramePr>
          <p:cNvPr id="8" name="表格 8"/>
          <p:cNvGraphicFramePr>
            <a:graphicFrameLocks noGrp="1"/>
          </p:cNvGraphicFramePr>
          <p:nvPr/>
        </p:nvGraphicFramePr>
        <p:xfrm>
          <a:off x="6143625" y="2889250"/>
          <a:ext cx="5945188" cy="3030539"/>
        </p:xfrm>
        <a:graphic>
          <a:graphicData uri="http://schemas.openxmlformats.org/drawingml/2006/table">
            <a:tbl>
              <a:tblPr firstRow="1" bandRow="1">
                <a:tableStyleId>{21E4AEA4-8DFA-4A89-87EB-49C32662AFE0}</a:tableStyleId>
              </a:tblPr>
              <a:tblGrid>
                <a:gridCol w="2972594">
                  <a:extLst>
                    <a:ext uri="{9D8B030D-6E8A-4147-A177-3AD203B41FA5}">
                      <a16:colId xmlns:a16="http://schemas.microsoft.com/office/drawing/2014/main" val="20000"/>
                    </a:ext>
                  </a:extLst>
                </a:gridCol>
                <a:gridCol w="2972594">
                  <a:extLst>
                    <a:ext uri="{9D8B030D-6E8A-4147-A177-3AD203B41FA5}">
                      <a16:colId xmlns:a16="http://schemas.microsoft.com/office/drawing/2014/main" val="20001"/>
                    </a:ext>
                  </a:extLst>
                </a:gridCol>
              </a:tblGrid>
              <a:tr h="307686">
                <a:tc>
                  <a:txBody>
                    <a:bodyPr/>
                    <a:lstStyle/>
                    <a:p>
                      <a:pPr algn="ctr"/>
                      <a:r>
                        <a:rPr lang="zh-CN" altLang="en-US" sz="1400" dirty="0"/>
                        <a:t>路线</a:t>
                      </a:r>
                    </a:p>
                  </a:txBody>
                  <a:tcPr marL="91445" marR="91445" marT="45728" marB="45728" anchor="ctr" anchorCtr="1"/>
                </a:tc>
                <a:tc>
                  <a:txBody>
                    <a:bodyPr/>
                    <a:lstStyle/>
                    <a:p>
                      <a:pPr algn="ctr"/>
                      <a:r>
                        <a:rPr lang="zh-CN" altLang="en-US" sz="1400" dirty="0"/>
                        <a:t>开通时间</a:t>
                      </a:r>
                    </a:p>
                  </a:txBody>
                  <a:tcPr marL="91445" marR="91445" marT="45728" marB="45728" anchor="ctr" anchorCtr="1"/>
                </a:tc>
                <a:extLst>
                  <a:ext uri="{0D108BD9-81ED-4DB2-BD59-A6C34878D82A}">
                    <a16:rowId xmlns:a16="http://schemas.microsoft.com/office/drawing/2014/main" val="10000"/>
                  </a:ext>
                </a:extLst>
              </a:tr>
              <a:tr h="388979">
                <a:tc>
                  <a:txBody>
                    <a:bodyPr/>
                    <a:lstStyle/>
                    <a:p>
                      <a:pPr algn="ctr"/>
                      <a:r>
                        <a:rPr lang="en-US" altLang="zh-CN" sz="1400" dirty="0"/>
                        <a:t>1</a:t>
                      </a:r>
                      <a:r>
                        <a:rPr lang="zh-CN" altLang="en-US" sz="1400" dirty="0"/>
                        <a:t>号线一期</a:t>
                      </a:r>
                    </a:p>
                  </a:txBody>
                  <a:tcPr marL="91445" marR="91445" marT="45728" marB="45728" anchor="ctr" anchorCtr="1"/>
                </a:tc>
                <a:tc>
                  <a:txBody>
                    <a:bodyPr/>
                    <a:lstStyle/>
                    <a:p>
                      <a:pPr algn="ctr"/>
                      <a:r>
                        <a:rPr lang="en-US" altLang="zh-CN" sz="1400" dirty="0"/>
                        <a:t>2016</a:t>
                      </a:r>
                      <a:r>
                        <a:rPr lang="zh-CN" altLang="en-US" sz="1400" dirty="0"/>
                        <a:t>年</a:t>
                      </a:r>
                      <a:r>
                        <a:rPr lang="en-US" altLang="zh-CN" sz="1400" dirty="0"/>
                        <a:t>6</a:t>
                      </a:r>
                      <a:r>
                        <a:rPr lang="zh-CN" altLang="en-US" sz="1400" dirty="0"/>
                        <a:t>月</a:t>
                      </a:r>
                      <a:r>
                        <a:rPr lang="en-US" altLang="zh-CN" sz="1400" dirty="0"/>
                        <a:t>28</a:t>
                      </a:r>
                      <a:r>
                        <a:rPr lang="zh-CN" altLang="en-US" sz="1400" dirty="0"/>
                        <a:t>日</a:t>
                      </a:r>
                    </a:p>
                  </a:txBody>
                  <a:tcPr marL="91445" marR="91445" marT="45728" marB="45728" anchor="ctr" anchorCtr="1"/>
                </a:tc>
                <a:extLst>
                  <a:ext uri="{0D108BD9-81ED-4DB2-BD59-A6C34878D82A}">
                    <a16:rowId xmlns:a16="http://schemas.microsoft.com/office/drawing/2014/main" val="10001"/>
                  </a:ext>
                </a:extLst>
              </a:tr>
              <a:tr h="388979">
                <a:tc>
                  <a:txBody>
                    <a:bodyPr/>
                    <a:lstStyle/>
                    <a:p>
                      <a:pPr algn="ctr"/>
                      <a:r>
                        <a:rPr lang="en-US" altLang="zh-CN" sz="1400" dirty="0"/>
                        <a:t>2</a:t>
                      </a:r>
                      <a:r>
                        <a:rPr lang="zh-CN" altLang="en-US" sz="1400" dirty="0"/>
                        <a:t>号线一期</a:t>
                      </a:r>
                    </a:p>
                  </a:txBody>
                  <a:tcPr marL="91445" marR="91445" marT="45728" marB="45728" anchor="ctr" anchorCtr="1"/>
                </a:tc>
                <a:tc>
                  <a:txBody>
                    <a:bodyPr/>
                    <a:lstStyle/>
                    <a:p>
                      <a:pPr algn="ctr"/>
                      <a:r>
                        <a:rPr lang="en-US" altLang="zh-CN" sz="1400" dirty="0"/>
                        <a:t>2014</a:t>
                      </a:r>
                      <a:r>
                        <a:rPr lang="zh-CN" altLang="en-US" sz="1400" dirty="0"/>
                        <a:t>年</a:t>
                      </a:r>
                      <a:r>
                        <a:rPr lang="en-US" altLang="zh-CN" sz="1400" dirty="0"/>
                        <a:t>4</a:t>
                      </a:r>
                      <a:r>
                        <a:rPr lang="zh-CN" altLang="en-US" sz="1400" dirty="0"/>
                        <a:t>月</a:t>
                      </a:r>
                      <a:r>
                        <a:rPr lang="en-US" altLang="zh-CN" sz="1400" dirty="0"/>
                        <a:t>29</a:t>
                      </a:r>
                      <a:r>
                        <a:rPr lang="zh-CN" altLang="en-US" sz="1400" dirty="0"/>
                        <a:t>日</a:t>
                      </a:r>
                    </a:p>
                  </a:txBody>
                  <a:tcPr marL="91445" marR="91445" marT="45728" marB="45728" anchor="ctr" anchorCtr="1"/>
                </a:tc>
                <a:extLst>
                  <a:ext uri="{0D108BD9-81ED-4DB2-BD59-A6C34878D82A}">
                    <a16:rowId xmlns:a16="http://schemas.microsoft.com/office/drawing/2014/main" val="10002"/>
                  </a:ext>
                </a:extLst>
              </a:tr>
              <a:tr h="388979">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dirty="0"/>
                        <a:t>2</a:t>
                      </a:r>
                      <a:r>
                        <a:rPr lang="zh-CN" altLang="en-US" sz="1400" dirty="0"/>
                        <a:t>号线西延一期</a:t>
                      </a:r>
                    </a:p>
                  </a:txBody>
                  <a:tcPr marL="91445" marR="91445" marT="45728" marB="45728" anchor="ctr" anchorCtr="1"/>
                </a:tc>
                <a:tc>
                  <a:txBody>
                    <a:bodyPr/>
                    <a:lstStyle/>
                    <a:p>
                      <a:pPr algn="ctr"/>
                      <a:r>
                        <a:rPr lang="en-US" altLang="zh-CN" sz="1400" dirty="0"/>
                        <a:t>2015</a:t>
                      </a:r>
                      <a:r>
                        <a:rPr lang="zh-CN" altLang="en-US" sz="1400" dirty="0"/>
                        <a:t>年</a:t>
                      </a:r>
                      <a:r>
                        <a:rPr lang="en-US" altLang="zh-CN" sz="1400" dirty="0"/>
                        <a:t>12</a:t>
                      </a:r>
                      <a:r>
                        <a:rPr lang="zh-CN" altLang="en-US" sz="1400" dirty="0"/>
                        <a:t>月</a:t>
                      </a:r>
                      <a:r>
                        <a:rPr lang="en-US" altLang="zh-CN" sz="1400" dirty="0"/>
                        <a:t>29</a:t>
                      </a:r>
                      <a:r>
                        <a:rPr lang="zh-CN" altLang="en-US" sz="1400" dirty="0"/>
                        <a:t>日</a:t>
                      </a:r>
                    </a:p>
                  </a:txBody>
                  <a:tcPr marL="91445" marR="91445" marT="45728" marB="45728" anchor="ctr" anchorCtr="1"/>
                </a:tc>
                <a:extLst>
                  <a:ext uri="{0D108BD9-81ED-4DB2-BD59-A6C34878D82A}">
                    <a16:rowId xmlns:a16="http://schemas.microsoft.com/office/drawing/2014/main" val="10003"/>
                  </a:ext>
                </a:extLst>
              </a:tr>
              <a:tr h="388979">
                <a:tc>
                  <a:txBody>
                    <a:bodyPr/>
                    <a:lstStyle/>
                    <a:p>
                      <a:pPr algn="ctr"/>
                      <a:r>
                        <a:rPr lang="en-US" altLang="zh-CN" sz="1400" dirty="0"/>
                        <a:t>3</a:t>
                      </a:r>
                      <a:r>
                        <a:rPr lang="zh-CN" altLang="en-US" sz="1400" dirty="0"/>
                        <a:t>号线一期</a:t>
                      </a:r>
                    </a:p>
                  </a:txBody>
                  <a:tcPr marL="91445" marR="91445" marT="45728" marB="45728" anchor="ctr" anchorCtr="1"/>
                </a:tc>
                <a:tc>
                  <a:txBody>
                    <a:bodyPr/>
                    <a:lstStyle/>
                    <a:p>
                      <a:pPr algn="ctr"/>
                      <a:r>
                        <a:rPr lang="zh-CN" altLang="en-US" sz="1400" dirty="0"/>
                        <a:t>调试阶段</a:t>
                      </a:r>
                    </a:p>
                  </a:txBody>
                  <a:tcPr marL="91445" marR="91445" marT="45728" marB="45728" anchor="ctr" anchorCtr="1"/>
                </a:tc>
                <a:extLst>
                  <a:ext uri="{0D108BD9-81ED-4DB2-BD59-A6C34878D82A}">
                    <a16:rowId xmlns:a16="http://schemas.microsoft.com/office/drawing/2014/main" val="10004"/>
                  </a:ext>
                </a:extLst>
              </a:tr>
              <a:tr h="388979">
                <a:tc>
                  <a:txBody>
                    <a:bodyPr/>
                    <a:lstStyle/>
                    <a:p>
                      <a:pPr algn="ctr"/>
                      <a:r>
                        <a:rPr lang="en-US" altLang="zh-CN" sz="1400" dirty="0"/>
                        <a:t>4</a:t>
                      </a:r>
                      <a:r>
                        <a:rPr lang="zh-CN" altLang="en-US" sz="1400" dirty="0"/>
                        <a:t>号线一期</a:t>
                      </a:r>
                    </a:p>
                  </a:txBody>
                  <a:tcPr marL="91445" marR="91445" marT="45728" marB="45728" anchor="ctr" anchorCtr="1"/>
                </a:tc>
                <a:tc>
                  <a:txBody>
                    <a:bodyPr/>
                    <a:lstStyle/>
                    <a:p>
                      <a:pPr algn="ctr"/>
                      <a:r>
                        <a:rPr lang="en-US" altLang="zh-CN" sz="1400" dirty="0"/>
                        <a:t>2019</a:t>
                      </a:r>
                      <a:r>
                        <a:rPr lang="zh-CN" altLang="en-US" sz="1400" dirty="0"/>
                        <a:t>年</a:t>
                      </a:r>
                      <a:r>
                        <a:rPr lang="en-US" altLang="zh-CN" sz="1400" dirty="0"/>
                        <a:t>5</a:t>
                      </a:r>
                      <a:r>
                        <a:rPr lang="zh-CN" altLang="en-US" sz="1400" dirty="0"/>
                        <a:t>月</a:t>
                      </a:r>
                      <a:r>
                        <a:rPr lang="en-US" altLang="zh-CN" sz="1400" dirty="0"/>
                        <a:t>26</a:t>
                      </a:r>
                      <a:r>
                        <a:rPr lang="zh-CN" altLang="en-US" sz="1400" dirty="0"/>
                        <a:t>日</a:t>
                      </a:r>
                    </a:p>
                  </a:txBody>
                  <a:tcPr marL="91445" marR="91445" marT="45728" marB="45728" anchor="ctr" anchorCtr="1"/>
                </a:tc>
                <a:extLst>
                  <a:ext uri="{0D108BD9-81ED-4DB2-BD59-A6C34878D82A}">
                    <a16:rowId xmlns:a16="http://schemas.microsoft.com/office/drawing/2014/main" val="10005"/>
                  </a:ext>
                </a:extLst>
              </a:tr>
              <a:tr h="388979">
                <a:tc>
                  <a:txBody>
                    <a:bodyPr/>
                    <a:lstStyle/>
                    <a:p>
                      <a:pPr algn="ctr"/>
                      <a:r>
                        <a:rPr lang="en-US" altLang="zh-CN" sz="1400" dirty="0"/>
                        <a:t>5</a:t>
                      </a:r>
                      <a:r>
                        <a:rPr lang="zh-CN" altLang="en-US" sz="1400" dirty="0"/>
                        <a:t>号线一期</a:t>
                      </a:r>
                    </a:p>
                  </a:txBody>
                  <a:tcPr marL="91445" marR="91445" marT="45728" marB="45728" anchor="ctr" anchorCtr="1"/>
                </a:tc>
                <a:tc>
                  <a:txBody>
                    <a:bodyPr/>
                    <a:lstStyle/>
                    <a:p>
                      <a:pPr algn="ctr"/>
                      <a:r>
                        <a:rPr lang="zh-CN" altLang="en-US" sz="1400" dirty="0"/>
                        <a:t>调试阶段</a:t>
                      </a:r>
                    </a:p>
                  </a:txBody>
                  <a:tcPr marL="91445" marR="91445" marT="45728" marB="45728" anchor="ctr" anchorCtr="1"/>
                </a:tc>
                <a:extLst>
                  <a:ext uri="{0D108BD9-81ED-4DB2-BD59-A6C34878D82A}">
                    <a16:rowId xmlns:a16="http://schemas.microsoft.com/office/drawing/2014/main" val="10006"/>
                  </a:ext>
                </a:extLst>
              </a:tr>
              <a:tr h="388979">
                <a:tc>
                  <a:txBody>
                    <a:bodyPr/>
                    <a:lstStyle/>
                    <a:p>
                      <a:pPr algn="ctr"/>
                      <a:r>
                        <a:rPr lang="en-US" altLang="zh-CN" sz="1400" dirty="0"/>
                        <a:t>6</a:t>
                      </a:r>
                      <a:r>
                        <a:rPr lang="zh-CN" altLang="en-US" sz="1400" dirty="0"/>
                        <a:t>号线</a:t>
                      </a:r>
                    </a:p>
                  </a:txBody>
                  <a:tcPr marL="91445" marR="91445" marT="45728" marB="45728" anchor="ctr" anchorCtr="1"/>
                </a:tc>
                <a:tc>
                  <a:txBody>
                    <a:bodyPr/>
                    <a:lstStyle/>
                    <a:p>
                      <a:pPr algn="ctr"/>
                      <a:r>
                        <a:rPr lang="zh-CN" altLang="en-US" sz="1400" dirty="0"/>
                        <a:t>在建</a:t>
                      </a:r>
                    </a:p>
                  </a:txBody>
                  <a:tcPr marL="91445" marR="91445" marT="45728" marB="45728" anchor="ctr" anchorCtr="1"/>
                </a:tc>
                <a:extLst>
                  <a:ext uri="{0D108BD9-81ED-4DB2-BD59-A6C34878D82A}">
                    <a16:rowId xmlns:a16="http://schemas.microsoft.com/office/drawing/2014/main" val="10007"/>
                  </a:ext>
                </a:extLst>
              </a:tr>
            </a:tbl>
          </a:graphicData>
        </a:graphic>
      </p:graphicFrame>
      <p:sp>
        <p:nvSpPr>
          <p:cNvPr id="69702" name="文本框 27"/>
          <p:cNvSpPr txBox="1"/>
          <p:nvPr/>
        </p:nvSpPr>
        <p:spPr>
          <a:xfrm>
            <a:off x="966788" y="2452688"/>
            <a:ext cx="6553200" cy="30797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r>
              <a:rPr lang="en-US" altLang="zh-CN" sz="1400" dirty="0">
                <a:solidFill>
                  <a:srgbClr val="000000"/>
                </a:solidFill>
                <a:latin typeface="微软雅黑" panose="020B0503020204020204" pitchFamily="34" charset="-122"/>
              </a:rPr>
              <a:t>2017-2019</a:t>
            </a:r>
            <a:r>
              <a:rPr lang="zh-CN" altLang="en-US" sz="1400" dirty="0">
                <a:solidFill>
                  <a:srgbClr val="000000"/>
                </a:solidFill>
                <a:latin typeface="微软雅黑" panose="020B0503020204020204" pitchFamily="34" charset="-122"/>
              </a:rPr>
              <a:t>年长沙市轨道交通集团有限公司财务指标</a:t>
            </a:r>
          </a:p>
        </p:txBody>
      </p:sp>
      <p:sp>
        <p:nvSpPr>
          <p:cNvPr id="69703" name="文本框 28"/>
          <p:cNvSpPr txBox="1"/>
          <p:nvPr/>
        </p:nvSpPr>
        <p:spPr>
          <a:xfrm>
            <a:off x="7088188" y="2466975"/>
            <a:ext cx="6553200" cy="30797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r>
              <a:rPr lang="zh-CN" altLang="en-US" sz="1400" dirty="0">
                <a:solidFill>
                  <a:srgbClr val="000000"/>
                </a:solidFill>
                <a:latin typeface="微软雅黑" panose="020B0503020204020204" pitchFamily="34" charset="-122"/>
              </a:rPr>
              <a:t>长沙市轨道交通集团有限公司运营路线及开通时间</a:t>
            </a:r>
          </a:p>
        </p:txBody>
      </p:sp>
      <p:sp>
        <p:nvSpPr>
          <p:cNvPr id="15" name="標題 4">
            <a:extLst>
              <a:ext uri="{FF2B5EF4-FFF2-40B4-BE49-F238E27FC236}">
                <a16:creationId xmlns:a16="http://schemas.microsoft.com/office/drawing/2014/main" id="{9462BE5C-C112-4896-AFD5-FEF953D78AFB}"/>
              </a:ext>
            </a:extLst>
          </p:cNvPr>
          <p:cNvSpPr/>
          <p:nvPr/>
        </p:nvSpPr>
        <p:spPr>
          <a:xfrm>
            <a:off x="609600" y="154614"/>
            <a:ext cx="8389938" cy="744538"/>
          </a:xfrm>
          <a:prstGeom prst="rect">
            <a:avLst/>
          </a:prstGeom>
          <a:noFill/>
          <a:ln w="9525">
            <a:noFill/>
          </a:ln>
        </p:spPr>
        <p:txBody>
          <a:bodyPr>
            <a:spAutoFit/>
          </a:bodyPr>
          <a:lstStyle/>
          <a:p>
            <a:pPr lvl="0" eaLnBrk="1" hangingPunct="1">
              <a:lnSpc>
                <a:spcPct val="150000"/>
              </a:lnSpc>
              <a:defRPr/>
            </a:pPr>
            <a:r>
              <a:rPr kumimoji="0" lang="en-US" altLang="zh-CN" sz="3200" b="1"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2.6 </a:t>
            </a:r>
            <a:r>
              <a:rPr lang="zh-CN" altLang="en-US" sz="3200" b="1" noProof="1">
                <a:solidFill>
                  <a:srgbClr val="000000"/>
                </a:solidFill>
                <a:latin typeface="微软雅黑" panose="020B0503020204020204" pitchFamily="34" charset="-122"/>
                <a:ea typeface="微软雅黑" panose="020B0503020204020204" pitchFamily="34" charset="-122"/>
                <a:sym typeface="Arial" panose="020B0604020202020204" pitchFamily="34" charset="0"/>
              </a:rPr>
              <a:t>长沙市轨道交通集团有限公司</a:t>
            </a:r>
            <a:endParaRPr kumimoji="0" lang="zh-CN" altLang="en-US" sz="3200" b="1"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Tree>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矩形 2"/>
          <p:cNvSpPr>
            <a:spLocks noChangeArrowheads="1"/>
          </p:cNvSpPr>
          <p:nvPr/>
        </p:nvSpPr>
        <p:spPr bwMode="auto">
          <a:xfrm>
            <a:off x="527050" y="1296988"/>
            <a:ext cx="11255375" cy="1293813"/>
          </a:xfrm>
          <a:prstGeom prst="rect">
            <a:avLst/>
          </a:prstGeom>
          <a:solidFill>
            <a:srgbClr val="F2F2F2"/>
          </a:solidFill>
          <a:ln>
            <a:noFill/>
          </a:ln>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285750" marR="0" lvl="0" indent="-285750" algn="l" defTabSz="914400" rtl="0" eaLnBrk="0" fontAlgn="base" latinLnBrk="0" hangingPunct="0">
              <a:lnSpc>
                <a:spcPts val="2000"/>
              </a:lnSpc>
              <a:spcBef>
                <a:spcPct val="0"/>
              </a:spcBef>
              <a:spcAft>
                <a:spcPct val="0"/>
              </a:spcAft>
              <a:buClrTx/>
              <a:buSzTx/>
              <a:buFont typeface="Wingdings" panose="05000000000000000000" pitchFamily="2" charset="2"/>
              <a:buChar char="Ø"/>
              <a:defRPr/>
            </a:pPr>
            <a:r>
              <a:rPr kumimoji="0" lang="zh-CN" altLang="en-US" sz="1400" b="0" i="0" u="none" strike="noStrike" kern="1200" cap="none" spc="0" normalizeH="0" baseline="0" noProof="0" dirty="0">
                <a:ln>
                  <a:noFill/>
                </a:ln>
                <a:solidFill>
                  <a:schemeClr val="tx1"/>
                </a:solidFill>
                <a:effectLst/>
                <a:uLnTx/>
                <a:uFillTx/>
                <a:latin typeface="+mn-ea"/>
                <a:ea typeface="+mn-ea"/>
                <a:cs typeface="+mn-cs"/>
                <a:sym typeface="Arial" panose="020B0604020202020204" pitchFamily="34" charset="0"/>
              </a:rPr>
              <a:t>地铁受开通时间长短、途径区域人员密集程度等因素影响，不同地铁线路的客流量和票务收入差异较大，故需获取具体线路详细运营数据，判断其是否为公募</a:t>
            </a:r>
            <a:r>
              <a:rPr kumimoji="0" lang="en-US" altLang="zh-CN" sz="1400" b="0" i="0" u="none" strike="noStrike" kern="1200" cap="none" spc="0" normalizeH="0" baseline="0" noProof="0" dirty="0">
                <a:ln>
                  <a:noFill/>
                </a:ln>
                <a:solidFill>
                  <a:schemeClr val="tx1"/>
                </a:solidFill>
                <a:effectLst/>
                <a:uLnTx/>
                <a:uFillTx/>
                <a:latin typeface="+mn-ea"/>
                <a:ea typeface="+mn-ea"/>
                <a:cs typeface="+mn-cs"/>
                <a:sym typeface="Arial" panose="020B0604020202020204" pitchFamily="34" charset="0"/>
              </a:rPr>
              <a:t>REITs</a:t>
            </a:r>
            <a:r>
              <a:rPr kumimoji="0" lang="zh-CN" altLang="en-US" sz="1400" b="0" i="0" u="none" strike="noStrike" kern="1200" cap="none" spc="0" normalizeH="0" baseline="0" noProof="0" dirty="0">
                <a:ln>
                  <a:noFill/>
                </a:ln>
                <a:solidFill>
                  <a:schemeClr val="tx1"/>
                </a:solidFill>
                <a:effectLst/>
                <a:uLnTx/>
                <a:uFillTx/>
                <a:latin typeface="+mn-ea"/>
                <a:ea typeface="+mn-ea"/>
                <a:cs typeface="+mn-cs"/>
                <a:sym typeface="Arial" panose="020B0604020202020204" pitchFamily="34" charset="0"/>
              </a:rPr>
              <a:t>合适资产。</a:t>
            </a:r>
            <a:endParaRPr kumimoji="0" lang="en-US" altLang="zh-CN" sz="1400" b="0" i="0" u="none" strike="noStrike" kern="1200" cap="none" spc="0" normalizeH="0" baseline="0" noProof="0" dirty="0">
              <a:ln>
                <a:noFill/>
              </a:ln>
              <a:solidFill>
                <a:schemeClr val="tx1"/>
              </a:solidFill>
              <a:effectLst/>
              <a:uLnTx/>
              <a:uFillTx/>
              <a:latin typeface="+mn-ea"/>
              <a:ea typeface="+mn-ea"/>
              <a:cs typeface="+mn-cs"/>
              <a:sym typeface="Arial" panose="020B0604020202020204" pitchFamily="34" charset="0"/>
            </a:endParaRPr>
          </a:p>
          <a:p>
            <a:pPr marL="285750" marR="0" lvl="0" indent="-285750" algn="l" defTabSz="914400" rtl="0" eaLnBrk="0" fontAlgn="base" latinLnBrk="0" hangingPunct="0">
              <a:lnSpc>
                <a:spcPts val="2000"/>
              </a:lnSpc>
              <a:spcBef>
                <a:spcPct val="0"/>
              </a:spcBef>
              <a:spcAft>
                <a:spcPct val="0"/>
              </a:spcAft>
              <a:buClrTx/>
              <a:buSzTx/>
              <a:buFont typeface="Wingdings" panose="05000000000000000000" pitchFamily="2" charset="2"/>
              <a:buChar char="Ø"/>
              <a:defRPr/>
            </a:pPr>
            <a:r>
              <a:rPr kumimoji="0" lang="zh-CN" altLang="en-US" sz="1400" b="0" i="0" u="none" strike="noStrike" kern="1200" cap="none" spc="0" normalizeH="0" baseline="0" noProof="0" dirty="0">
                <a:ln>
                  <a:noFill/>
                </a:ln>
                <a:solidFill>
                  <a:schemeClr val="tx1"/>
                </a:solidFill>
                <a:effectLst/>
                <a:uLnTx/>
                <a:uFillTx/>
                <a:latin typeface="+mn-ea"/>
                <a:ea typeface="+mn-ea"/>
                <a:cs typeface="+mn-cs"/>
                <a:sym typeface="Arial" panose="020B0604020202020204" pitchFamily="34" charset="0"/>
              </a:rPr>
              <a:t>长沙地铁</a:t>
            </a:r>
            <a:r>
              <a:rPr kumimoji="0" lang="en-US" altLang="zh-CN" sz="1400" b="0" i="0" u="none" strike="noStrike" kern="1200" cap="none" spc="0" normalizeH="0" baseline="0" noProof="0" dirty="0">
                <a:ln>
                  <a:noFill/>
                </a:ln>
                <a:solidFill>
                  <a:schemeClr val="tx1"/>
                </a:solidFill>
                <a:effectLst/>
                <a:uLnTx/>
                <a:uFillTx/>
                <a:latin typeface="+mn-ea"/>
                <a:ea typeface="+mn-ea"/>
                <a:cs typeface="+mn-cs"/>
                <a:sym typeface="Arial" panose="020B0604020202020204" pitchFamily="34" charset="0"/>
              </a:rPr>
              <a:t>1</a:t>
            </a:r>
            <a:r>
              <a:rPr kumimoji="0" lang="zh-CN" altLang="en-US" sz="1400" b="0" i="0" u="none" strike="noStrike" kern="1200" cap="none" spc="0" normalizeH="0" baseline="0" noProof="0" dirty="0">
                <a:ln>
                  <a:noFill/>
                </a:ln>
                <a:solidFill>
                  <a:schemeClr val="tx1"/>
                </a:solidFill>
                <a:effectLst/>
                <a:uLnTx/>
                <a:uFillTx/>
                <a:latin typeface="+mn-ea"/>
                <a:ea typeface="+mn-ea"/>
                <a:cs typeface="+mn-cs"/>
                <a:sym typeface="Arial" panose="020B0604020202020204" pitchFamily="34" charset="0"/>
              </a:rPr>
              <a:t>号线和</a:t>
            </a:r>
            <a:r>
              <a:rPr kumimoji="0" lang="en-US" altLang="zh-CN" sz="1400" b="0" i="0" u="none" strike="noStrike" kern="1200" cap="none" spc="0" normalizeH="0" baseline="0" noProof="0" dirty="0">
                <a:ln>
                  <a:noFill/>
                </a:ln>
                <a:solidFill>
                  <a:schemeClr val="tx1"/>
                </a:solidFill>
                <a:effectLst/>
                <a:uLnTx/>
                <a:uFillTx/>
                <a:latin typeface="+mn-ea"/>
                <a:ea typeface="+mn-ea"/>
                <a:cs typeface="+mn-cs"/>
                <a:sym typeface="Arial" panose="020B0604020202020204" pitchFamily="34" charset="0"/>
              </a:rPr>
              <a:t>2</a:t>
            </a:r>
            <a:r>
              <a:rPr kumimoji="0" lang="zh-CN" altLang="en-US" sz="1400" b="0" i="0" u="none" strike="noStrike" kern="1200" cap="none" spc="0" normalizeH="0" baseline="0" noProof="0" dirty="0">
                <a:ln>
                  <a:noFill/>
                </a:ln>
                <a:solidFill>
                  <a:schemeClr val="tx1"/>
                </a:solidFill>
                <a:effectLst/>
                <a:uLnTx/>
                <a:uFillTx/>
                <a:latin typeface="+mn-ea"/>
                <a:ea typeface="+mn-ea"/>
                <a:cs typeface="+mn-cs"/>
                <a:sym typeface="Arial" panose="020B0604020202020204" pitchFamily="34" charset="0"/>
              </a:rPr>
              <a:t>号线开通时间不同，其中</a:t>
            </a:r>
            <a:r>
              <a:rPr kumimoji="0" lang="en-US" altLang="zh-CN" sz="1400" b="0" i="0" u="none" strike="noStrike" kern="1200" cap="none" spc="0" normalizeH="0" baseline="0" noProof="0" dirty="0">
                <a:ln>
                  <a:noFill/>
                </a:ln>
                <a:solidFill>
                  <a:schemeClr val="tx1"/>
                </a:solidFill>
                <a:effectLst/>
                <a:uLnTx/>
                <a:uFillTx/>
                <a:latin typeface="+mn-ea"/>
                <a:ea typeface="+mn-ea"/>
                <a:cs typeface="+mn-cs"/>
                <a:sym typeface="Arial" panose="020B0604020202020204" pitchFamily="34" charset="0"/>
              </a:rPr>
              <a:t>1</a:t>
            </a:r>
            <a:r>
              <a:rPr kumimoji="0" lang="zh-CN" altLang="en-US" sz="1400" b="0" i="0" u="none" strike="noStrike" kern="1200" cap="none" spc="0" normalizeH="0" baseline="0" noProof="0" dirty="0">
                <a:ln>
                  <a:noFill/>
                </a:ln>
                <a:solidFill>
                  <a:schemeClr val="tx1"/>
                </a:solidFill>
                <a:effectLst/>
                <a:uLnTx/>
                <a:uFillTx/>
                <a:latin typeface="+mn-ea"/>
                <a:ea typeface="+mn-ea"/>
                <a:cs typeface="+mn-cs"/>
                <a:sym typeface="Arial" panose="020B0604020202020204" pitchFamily="34" charset="0"/>
              </a:rPr>
              <a:t>号线于</a:t>
            </a:r>
            <a:r>
              <a:rPr kumimoji="0" lang="en-US" altLang="zh-CN" sz="1400" b="0" i="0" u="none" strike="noStrike" kern="1200" cap="none" spc="0" normalizeH="0" baseline="0" noProof="0" dirty="0">
                <a:ln>
                  <a:noFill/>
                </a:ln>
                <a:solidFill>
                  <a:schemeClr val="tx1"/>
                </a:solidFill>
                <a:effectLst/>
                <a:uLnTx/>
                <a:uFillTx/>
                <a:latin typeface="+mn-ea"/>
                <a:ea typeface="+mn-ea"/>
                <a:cs typeface="+mn-cs"/>
                <a:sym typeface="Arial" panose="020B0604020202020204" pitchFamily="34" charset="0"/>
              </a:rPr>
              <a:t>2016</a:t>
            </a:r>
            <a:r>
              <a:rPr kumimoji="0" lang="zh-CN" altLang="en-US" sz="1400" b="0" i="0" u="none" strike="noStrike" kern="1200" cap="none" spc="0" normalizeH="0" baseline="0" noProof="0" dirty="0">
                <a:ln>
                  <a:noFill/>
                </a:ln>
                <a:solidFill>
                  <a:schemeClr val="tx1"/>
                </a:solidFill>
                <a:effectLst/>
                <a:uLnTx/>
                <a:uFillTx/>
                <a:latin typeface="+mn-ea"/>
                <a:ea typeface="+mn-ea"/>
                <a:cs typeface="+mn-cs"/>
                <a:sym typeface="Arial" panose="020B0604020202020204" pitchFamily="34" charset="0"/>
              </a:rPr>
              <a:t>年</a:t>
            </a:r>
            <a:r>
              <a:rPr kumimoji="0" lang="en-US" altLang="zh-CN" sz="1400" b="0" i="0" u="none" strike="noStrike" kern="1200" cap="none" spc="0" normalizeH="0" baseline="0" noProof="0" dirty="0">
                <a:ln>
                  <a:noFill/>
                </a:ln>
                <a:solidFill>
                  <a:schemeClr val="tx1"/>
                </a:solidFill>
                <a:effectLst/>
                <a:uLnTx/>
                <a:uFillTx/>
                <a:latin typeface="+mn-ea"/>
                <a:ea typeface="+mn-ea"/>
                <a:cs typeface="+mn-cs"/>
                <a:sym typeface="Arial" panose="020B0604020202020204" pitchFamily="34" charset="0"/>
              </a:rPr>
              <a:t>6</a:t>
            </a:r>
            <a:r>
              <a:rPr kumimoji="0" lang="zh-CN" altLang="en-US" sz="1400" b="0" i="0" u="none" strike="noStrike" kern="1200" cap="none" spc="0" normalizeH="0" baseline="0" noProof="0" dirty="0">
                <a:ln>
                  <a:noFill/>
                </a:ln>
                <a:solidFill>
                  <a:schemeClr val="tx1"/>
                </a:solidFill>
                <a:effectLst/>
                <a:uLnTx/>
                <a:uFillTx/>
                <a:latin typeface="+mn-ea"/>
                <a:ea typeface="+mn-ea"/>
                <a:cs typeface="+mn-cs"/>
                <a:sym typeface="Arial" panose="020B0604020202020204" pitchFamily="34" charset="0"/>
              </a:rPr>
              <a:t>月</a:t>
            </a:r>
            <a:r>
              <a:rPr kumimoji="0" lang="en-US" altLang="zh-CN" sz="1400" b="0" i="0" u="none" strike="noStrike" kern="1200" cap="none" spc="0" normalizeH="0" baseline="0" noProof="0" dirty="0">
                <a:ln>
                  <a:noFill/>
                </a:ln>
                <a:solidFill>
                  <a:schemeClr val="tx1"/>
                </a:solidFill>
                <a:effectLst/>
                <a:uLnTx/>
                <a:uFillTx/>
                <a:latin typeface="+mn-ea"/>
                <a:ea typeface="+mn-ea"/>
                <a:cs typeface="+mn-cs"/>
                <a:sym typeface="Arial" panose="020B0604020202020204" pitchFamily="34" charset="0"/>
              </a:rPr>
              <a:t>28</a:t>
            </a:r>
            <a:r>
              <a:rPr kumimoji="0" lang="zh-CN" altLang="en-US" sz="1400" b="0" i="0" u="none" strike="noStrike" kern="1200" cap="none" spc="0" normalizeH="0" baseline="0" noProof="0" dirty="0">
                <a:ln>
                  <a:noFill/>
                </a:ln>
                <a:solidFill>
                  <a:schemeClr val="tx1"/>
                </a:solidFill>
                <a:effectLst/>
                <a:uLnTx/>
                <a:uFillTx/>
                <a:latin typeface="+mn-ea"/>
                <a:ea typeface="+mn-ea"/>
                <a:cs typeface="+mn-cs"/>
                <a:sym typeface="Arial" panose="020B0604020202020204" pitchFamily="34" charset="0"/>
              </a:rPr>
              <a:t>日开通，</a:t>
            </a:r>
            <a:r>
              <a:rPr kumimoji="0" lang="en-US" altLang="zh-CN" sz="1400" b="0" i="0" u="none" strike="noStrike" kern="1200" cap="none" spc="0" normalizeH="0" baseline="0" noProof="0" dirty="0">
                <a:ln>
                  <a:noFill/>
                </a:ln>
                <a:solidFill>
                  <a:schemeClr val="tx1"/>
                </a:solidFill>
                <a:effectLst/>
                <a:uLnTx/>
                <a:uFillTx/>
                <a:latin typeface="+mn-ea"/>
                <a:ea typeface="+mn-ea"/>
                <a:cs typeface="+mn-cs"/>
                <a:sym typeface="Arial" panose="020B0604020202020204" pitchFamily="34" charset="0"/>
              </a:rPr>
              <a:t>2</a:t>
            </a:r>
            <a:r>
              <a:rPr kumimoji="0" lang="zh-CN" altLang="en-US" sz="1400" b="0" i="0" u="none" strike="noStrike" kern="1200" cap="none" spc="0" normalizeH="0" baseline="0" noProof="0" dirty="0">
                <a:ln>
                  <a:noFill/>
                </a:ln>
                <a:solidFill>
                  <a:schemeClr val="tx1"/>
                </a:solidFill>
                <a:effectLst/>
                <a:uLnTx/>
                <a:uFillTx/>
                <a:latin typeface="+mn-ea"/>
                <a:ea typeface="+mn-ea"/>
                <a:cs typeface="+mn-cs"/>
                <a:sym typeface="Arial" panose="020B0604020202020204" pitchFamily="34" charset="0"/>
              </a:rPr>
              <a:t>号线一期于</a:t>
            </a:r>
            <a:r>
              <a:rPr kumimoji="0" lang="en-US" altLang="zh-CN" sz="1400" b="0" i="0" u="none" strike="noStrike" kern="1200" cap="none" spc="0" normalizeH="0" baseline="0" noProof="0" dirty="0">
                <a:ln>
                  <a:noFill/>
                </a:ln>
                <a:solidFill>
                  <a:schemeClr val="tx1"/>
                </a:solidFill>
                <a:effectLst/>
                <a:uLnTx/>
                <a:uFillTx/>
                <a:latin typeface="+mn-ea"/>
                <a:ea typeface="+mn-ea"/>
                <a:cs typeface="+mn-cs"/>
                <a:sym typeface="Arial" panose="020B0604020202020204" pitchFamily="34" charset="0"/>
              </a:rPr>
              <a:t>2014</a:t>
            </a:r>
            <a:r>
              <a:rPr kumimoji="0" lang="zh-CN" altLang="en-US" sz="1400" b="0" i="0" u="none" strike="noStrike" kern="1200" cap="none" spc="0" normalizeH="0" baseline="0" noProof="0" dirty="0">
                <a:ln>
                  <a:noFill/>
                </a:ln>
                <a:solidFill>
                  <a:schemeClr val="tx1"/>
                </a:solidFill>
                <a:effectLst/>
                <a:uLnTx/>
                <a:uFillTx/>
                <a:latin typeface="+mn-ea"/>
                <a:ea typeface="+mn-ea"/>
                <a:cs typeface="+mn-cs"/>
                <a:sym typeface="Arial" panose="020B0604020202020204" pitchFamily="34" charset="0"/>
              </a:rPr>
              <a:t>年</a:t>
            </a:r>
            <a:r>
              <a:rPr kumimoji="0" lang="en-US" altLang="zh-CN" sz="1400" b="0" i="0" u="none" strike="noStrike" kern="1200" cap="none" spc="0" normalizeH="0" baseline="0" noProof="0" dirty="0">
                <a:ln>
                  <a:noFill/>
                </a:ln>
                <a:solidFill>
                  <a:schemeClr val="tx1"/>
                </a:solidFill>
                <a:effectLst/>
                <a:uLnTx/>
                <a:uFillTx/>
                <a:latin typeface="+mn-ea"/>
                <a:ea typeface="+mn-ea"/>
                <a:cs typeface="+mn-cs"/>
                <a:sym typeface="Arial" panose="020B0604020202020204" pitchFamily="34" charset="0"/>
              </a:rPr>
              <a:t>4</a:t>
            </a:r>
            <a:r>
              <a:rPr kumimoji="0" lang="zh-CN" altLang="en-US" sz="1400" b="0" i="0" u="none" strike="noStrike" kern="1200" cap="none" spc="0" normalizeH="0" baseline="0" noProof="0" dirty="0">
                <a:ln>
                  <a:noFill/>
                </a:ln>
                <a:solidFill>
                  <a:schemeClr val="tx1"/>
                </a:solidFill>
                <a:effectLst/>
                <a:uLnTx/>
                <a:uFillTx/>
                <a:latin typeface="+mn-ea"/>
                <a:ea typeface="+mn-ea"/>
                <a:cs typeface="+mn-cs"/>
                <a:sym typeface="Arial" panose="020B0604020202020204" pitchFamily="34" charset="0"/>
              </a:rPr>
              <a:t>月</a:t>
            </a:r>
            <a:r>
              <a:rPr kumimoji="0" lang="en-US" altLang="zh-CN" sz="1400" b="0" i="0" u="none" strike="noStrike" kern="1200" cap="none" spc="0" normalizeH="0" baseline="0" noProof="0" dirty="0">
                <a:ln>
                  <a:noFill/>
                </a:ln>
                <a:solidFill>
                  <a:schemeClr val="tx1"/>
                </a:solidFill>
                <a:effectLst/>
                <a:uLnTx/>
                <a:uFillTx/>
                <a:latin typeface="+mn-ea"/>
                <a:ea typeface="+mn-ea"/>
                <a:cs typeface="+mn-cs"/>
                <a:sym typeface="Arial" panose="020B0604020202020204" pitchFamily="34" charset="0"/>
              </a:rPr>
              <a:t>29</a:t>
            </a:r>
            <a:r>
              <a:rPr kumimoji="0" lang="zh-CN" altLang="en-US" sz="1400" b="0" i="0" u="none" strike="noStrike" kern="1200" cap="none" spc="0" normalizeH="0" baseline="0" noProof="0" dirty="0">
                <a:ln>
                  <a:noFill/>
                </a:ln>
                <a:solidFill>
                  <a:schemeClr val="tx1"/>
                </a:solidFill>
                <a:effectLst/>
                <a:uLnTx/>
                <a:uFillTx/>
                <a:latin typeface="+mn-ea"/>
                <a:ea typeface="+mn-ea"/>
                <a:cs typeface="+mn-cs"/>
                <a:sym typeface="Arial" panose="020B0604020202020204" pitchFamily="34" charset="0"/>
              </a:rPr>
              <a:t>日开通，</a:t>
            </a:r>
            <a:r>
              <a:rPr kumimoji="0" lang="en-US" altLang="zh-CN" sz="1400" b="0" i="0" u="none" strike="noStrike" kern="1200" cap="none" spc="0" normalizeH="0" baseline="0" noProof="0" dirty="0">
                <a:ln>
                  <a:noFill/>
                </a:ln>
                <a:solidFill>
                  <a:schemeClr val="tx1"/>
                </a:solidFill>
                <a:effectLst/>
                <a:uLnTx/>
                <a:uFillTx/>
                <a:latin typeface="+mn-ea"/>
                <a:ea typeface="+mn-ea"/>
                <a:cs typeface="+mn-cs"/>
                <a:sym typeface="Arial" panose="020B0604020202020204" pitchFamily="34" charset="0"/>
              </a:rPr>
              <a:t>2</a:t>
            </a:r>
            <a:r>
              <a:rPr kumimoji="0" lang="zh-CN" altLang="en-US" sz="1400" b="0" i="0" u="none" strike="noStrike" kern="1200" cap="none" spc="0" normalizeH="0" baseline="0" noProof="0" dirty="0">
                <a:ln>
                  <a:noFill/>
                </a:ln>
                <a:solidFill>
                  <a:schemeClr val="tx1"/>
                </a:solidFill>
                <a:effectLst/>
                <a:uLnTx/>
                <a:uFillTx/>
                <a:latin typeface="+mn-ea"/>
                <a:ea typeface="+mn-ea"/>
                <a:cs typeface="+mn-cs"/>
                <a:sym typeface="Arial" panose="020B0604020202020204" pitchFamily="34" charset="0"/>
              </a:rPr>
              <a:t>号线西延一期于</a:t>
            </a:r>
            <a:r>
              <a:rPr kumimoji="0" lang="en-US" altLang="zh-CN" sz="1400" b="0" i="0" u="none" strike="noStrike" kern="1200" cap="none" spc="0" normalizeH="0" baseline="0" noProof="0" dirty="0">
                <a:ln>
                  <a:noFill/>
                </a:ln>
                <a:solidFill>
                  <a:schemeClr val="tx1"/>
                </a:solidFill>
                <a:effectLst/>
                <a:uLnTx/>
                <a:uFillTx/>
                <a:latin typeface="+mn-ea"/>
                <a:ea typeface="+mn-ea"/>
                <a:cs typeface="+mn-cs"/>
                <a:sym typeface="Arial" panose="020B0604020202020204" pitchFamily="34" charset="0"/>
              </a:rPr>
              <a:t>2015</a:t>
            </a:r>
            <a:r>
              <a:rPr kumimoji="0" lang="zh-CN" altLang="en-US" sz="1400" b="0" i="0" u="none" strike="noStrike" kern="1200" cap="none" spc="0" normalizeH="0" baseline="0" noProof="0" dirty="0">
                <a:ln>
                  <a:noFill/>
                </a:ln>
                <a:solidFill>
                  <a:schemeClr val="tx1"/>
                </a:solidFill>
                <a:effectLst/>
                <a:uLnTx/>
                <a:uFillTx/>
                <a:latin typeface="+mn-ea"/>
                <a:ea typeface="+mn-ea"/>
                <a:cs typeface="+mn-cs"/>
                <a:sym typeface="Arial" panose="020B0604020202020204" pitchFamily="34" charset="0"/>
              </a:rPr>
              <a:t>年</a:t>
            </a:r>
            <a:r>
              <a:rPr kumimoji="0" lang="en-US" altLang="zh-CN" sz="1400" b="0" i="0" u="none" strike="noStrike" kern="1200" cap="none" spc="0" normalizeH="0" baseline="0" noProof="0" dirty="0">
                <a:ln>
                  <a:noFill/>
                </a:ln>
                <a:solidFill>
                  <a:schemeClr val="tx1"/>
                </a:solidFill>
                <a:effectLst/>
                <a:uLnTx/>
                <a:uFillTx/>
                <a:latin typeface="+mn-ea"/>
                <a:ea typeface="+mn-ea"/>
                <a:cs typeface="+mn-cs"/>
                <a:sym typeface="Arial" panose="020B0604020202020204" pitchFamily="34" charset="0"/>
              </a:rPr>
              <a:t>12</a:t>
            </a:r>
            <a:r>
              <a:rPr kumimoji="0" lang="zh-CN" altLang="en-US" sz="1400" b="0" i="0" u="none" strike="noStrike" kern="1200" cap="none" spc="0" normalizeH="0" baseline="0" noProof="0" dirty="0">
                <a:ln>
                  <a:noFill/>
                </a:ln>
                <a:solidFill>
                  <a:schemeClr val="tx1"/>
                </a:solidFill>
                <a:effectLst/>
                <a:uLnTx/>
                <a:uFillTx/>
                <a:latin typeface="+mn-ea"/>
                <a:ea typeface="+mn-ea"/>
                <a:cs typeface="+mn-cs"/>
                <a:sym typeface="Arial" panose="020B0604020202020204" pitchFamily="34" charset="0"/>
              </a:rPr>
              <a:t>月</a:t>
            </a:r>
            <a:r>
              <a:rPr kumimoji="0" lang="en-US" altLang="zh-CN" sz="1400" b="0" i="0" u="none" strike="noStrike" kern="1200" cap="none" spc="0" normalizeH="0" baseline="0" noProof="0" dirty="0">
                <a:ln>
                  <a:noFill/>
                </a:ln>
                <a:solidFill>
                  <a:schemeClr val="tx1"/>
                </a:solidFill>
                <a:effectLst/>
                <a:uLnTx/>
                <a:uFillTx/>
                <a:latin typeface="+mn-ea"/>
                <a:ea typeface="+mn-ea"/>
                <a:cs typeface="+mn-cs"/>
                <a:sym typeface="Arial" panose="020B0604020202020204" pitchFamily="34" charset="0"/>
              </a:rPr>
              <a:t>29</a:t>
            </a:r>
            <a:r>
              <a:rPr kumimoji="0" lang="zh-CN" altLang="en-US" sz="1400" b="0" i="0" u="none" strike="noStrike" kern="1200" cap="none" spc="0" normalizeH="0" baseline="0" noProof="0" dirty="0">
                <a:ln>
                  <a:noFill/>
                </a:ln>
                <a:solidFill>
                  <a:schemeClr val="tx1"/>
                </a:solidFill>
                <a:effectLst/>
                <a:uLnTx/>
                <a:uFillTx/>
                <a:latin typeface="+mn-ea"/>
                <a:ea typeface="+mn-ea"/>
                <a:cs typeface="+mn-cs"/>
                <a:sym typeface="Arial" panose="020B0604020202020204" pitchFamily="34" charset="0"/>
              </a:rPr>
              <a:t>日开通。且途径区域不同（</a:t>
            </a:r>
            <a:r>
              <a:rPr kumimoji="0" lang="en-US" altLang="zh-CN" sz="1400" b="0" i="0" u="none" strike="noStrike" kern="1200" cap="none" spc="0" normalizeH="0" baseline="0" noProof="0" dirty="0">
                <a:ln>
                  <a:noFill/>
                </a:ln>
                <a:solidFill>
                  <a:schemeClr val="tx1"/>
                </a:solidFill>
                <a:effectLst/>
                <a:uLnTx/>
                <a:uFillTx/>
                <a:latin typeface="+mn-ea"/>
                <a:ea typeface="+mn-ea"/>
                <a:cs typeface="+mn-cs"/>
                <a:sym typeface="Arial" panose="020B0604020202020204" pitchFamily="34" charset="0"/>
              </a:rPr>
              <a:t>1</a:t>
            </a:r>
            <a:r>
              <a:rPr kumimoji="0" lang="zh-CN" altLang="en-US" sz="1400" b="0" i="0" u="none" strike="noStrike" kern="1200" cap="none" spc="0" normalizeH="0" baseline="0" noProof="0" dirty="0">
                <a:ln>
                  <a:noFill/>
                </a:ln>
                <a:solidFill>
                  <a:schemeClr val="tx1"/>
                </a:solidFill>
                <a:effectLst/>
                <a:uLnTx/>
                <a:uFillTx/>
                <a:latin typeface="+mn-ea"/>
                <a:ea typeface="+mn-ea"/>
                <a:cs typeface="+mn-cs"/>
                <a:sym typeface="Arial" panose="020B0604020202020204" pitchFamily="34" charset="0"/>
              </a:rPr>
              <a:t>号线为南北方向的骨干路线  ，</a:t>
            </a:r>
            <a:r>
              <a:rPr kumimoji="0" lang="en-US" altLang="zh-CN" sz="1400" b="0" i="0" u="none" strike="noStrike" kern="1200" cap="none" spc="0" normalizeH="0" baseline="0" noProof="0" dirty="0">
                <a:ln>
                  <a:noFill/>
                </a:ln>
                <a:solidFill>
                  <a:schemeClr val="tx1"/>
                </a:solidFill>
                <a:effectLst/>
                <a:uLnTx/>
                <a:uFillTx/>
                <a:latin typeface="+mn-ea"/>
                <a:ea typeface="+mn-ea"/>
                <a:cs typeface="+mn-cs"/>
                <a:sym typeface="Arial" panose="020B0604020202020204" pitchFamily="34" charset="0"/>
              </a:rPr>
              <a:t>2</a:t>
            </a:r>
            <a:r>
              <a:rPr kumimoji="0" lang="zh-CN" altLang="en-US" sz="1400" b="0" i="0" u="none" strike="noStrike" kern="1200" cap="none" spc="0" normalizeH="0" baseline="0" noProof="0" dirty="0">
                <a:ln>
                  <a:noFill/>
                </a:ln>
                <a:solidFill>
                  <a:schemeClr val="tx1"/>
                </a:solidFill>
                <a:effectLst/>
                <a:uLnTx/>
                <a:uFillTx/>
                <a:latin typeface="+mn-ea"/>
                <a:ea typeface="+mn-ea"/>
                <a:cs typeface="+mn-cs"/>
                <a:sym typeface="Arial" panose="020B0604020202020204" pitchFamily="34" charset="0"/>
              </a:rPr>
              <a:t>号线大致呈东西走向），多方面因素综合作用，导致了两条地铁线的运营数据有较大的差异。</a:t>
            </a:r>
            <a:endParaRPr kumimoji="0" lang="zh-CN" altLang="zh-CN" sz="1400" b="0" i="0" u="none" strike="noStrike" kern="1200" cap="none" spc="0" normalizeH="0" baseline="0" noProof="0" dirty="0">
              <a:ln>
                <a:noFill/>
              </a:ln>
              <a:solidFill>
                <a:schemeClr val="tx1"/>
              </a:solidFill>
              <a:effectLst/>
              <a:uLnTx/>
              <a:uFillTx/>
              <a:latin typeface="+mn-ea"/>
              <a:ea typeface="+mn-ea"/>
              <a:cs typeface="+mn-cs"/>
              <a:sym typeface="Arial" panose="020B0604020202020204" pitchFamily="34" charset="0"/>
            </a:endParaRPr>
          </a:p>
        </p:txBody>
      </p:sp>
      <p:grpSp>
        <p:nvGrpSpPr>
          <p:cNvPr id="70659" name="组合 1"/>
          <p:cNvGrpSpPr/>
          <p:nvPr/>
        </p:nvGrpSpPr>
        <p:grpSpPr>
          <a:xfrm>
            <a:off x="0" y="214313"/>
            <a:ext cx="577850" cy="658812"/>
            <a:chOff x="0" y="0"/>
            <a:chExt cx="577847" cy="659137"/>
          </a:xfrm>
        </p:grpSpPr>
        <p:sp>
          <p:nvSpPr>
            <p:cNvPr id="70722" name="矩形 3"/>
            <p:cNvSpPr/>
            <p:nvPr/>
          </p:nvSpPr>
          <p:spPr>
            <a:xfrm>
              <a:off x="0" y="0"/>
              <a:ext cx="495297" cy="659137"/>
            </a:xfrm>
            <a:prstGeom prst="rect">
              <a:avLst/>
            </a:prstGeom>
            <a:solidFill>
              <a:srgbClr val="C0000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70723" name="矩形 4"/>
            <p:cNvSpPr/>
            <p:nvPr/>
          </p:nvSpPr>
          <p:spPr>
            <a:xfrm>
              <a:off x="527047" y="0"/>
              <a:ext cx="50800" cy="659137"/>
            </a:xfrm>
            <a:prstGeom prst="rect">
              <a:avLst/>
            </a:prstGeom>
            <a:solidFill>
              <a:srgbClr val="80808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grpSp>
      <p:sp>
        <p:nvSpPr>
          <p:cNvPr id="70660" name="灯片编号占位符 1"/>
          <p:cNvSpPr>
            <a:spLocks noGrp="1"/>
          </p:cNvSpPr>
          <p:nvPr/>
        </p:nvSpPr>
        <p:spPr>
          <a:xfrm>
            <a:off x="11449050" y="6499225"/>
            <a:ext cx="639763" cy="365125"/>
          </a:xfrm>
          <a:prstGeom prst="rect">
            <a:avLst/>
          </a:prstGeom>
          <a:noFill/>
          <a:ln w="9525">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r" defTabSz="914400" eaLnBrk="1" hangingPunct="1">
              <a:spcBef>
                <a:spcPct val="0"/>
              </a:spcBef>
              <a:buFontTx/>
              <a:buNone/>
            </a:pPr>
            <a:fld id="{9A0DB2DC-4C9A-4742-B13C-FB6460FD3503}" type="slidenum">
              <a:rPr lang="zh-CN" altLang="zh-CN" sz="1400" b="1" dirty="0">
                <a:solidFill>
                  <a:srgbClr val="FFFFFF"/>
                </a:solidFill>
                <a:latin typeface="仿宋" panose="02010609060101010101" pitchFamily="49" charset="-122"/>
                <a:ea typeface="仿宋" panose="02010609060101010101" pitchFamily="49" charset="-122"/>
              </a:rPr>
              <a:t>61</a:t>
            </a:fld>
            <a:endParaRPr lang="zh-CN" altLang="zh-CN" sz="1400" b="1" dirty="0">
              <a:solidFill>
                <a:srgbClr val="FFFFFF"/>
              </a:solidFill>
              <a:latin typeface="仿宋" panose="02010609060101010101" pitchFamily="49" charset="-122"/>
              <a:ea typeface="仿宋" panose="02010609060101010101" pitchFamily="49" charset="-122"/>
            </a:endParaRPr>
          </a:p>
        </p:txBody>
      </p:sp>
      <p:sp>
        <p:nvSpPr>
          <p:cNvPr id="2" name="矩形 1"/>
          <p:cNvSpPr/>
          <p:nvPr/>
        </p:nvSpPr>
        <p:spPr>
          <a:xfrm>
            <a:off x="642938" y="1471613"/>
            <a:ext cx="5156200" cy="625475"/>
          </a:xfrm>
          <a:prstGeom prst="rect">
            <a:avLst/>
          </a:prstGeom>
        </p:spPr>
        <p:txBody>
          <a:bodyPr>
            <a:spAutoFit/>
          </a:bodyPr>
          <a:lstStyle/>
          <a:p>
            <a:pPr marL="171450" marR="0" lvl="0" indent="-171450" algn="just" defTabSz="914400" rtl="0" eaLnBrk="0" fontAlgn="base" latinLnBrk="0" hangingPunct="0">
              <a:lnSpc>
                <a:spcPct val="130000"/>
              </a:lnSpc>
              <a:spcBef>
                <a:spcPct val="0"/>
              </a:spcBef>
              <a:spcAft>
                <a:spcPct val="0"/>
              </a:spcAft>
              <a:buClrTx/>
              <a:buSzTx/>
              <a:buFont typeface="Wingdings" panose="05000000000000000000" pitchFamily="2" charset="2"/>
              <a:buChar char="Ø"/>
              <a:defRPr/>
            </a:pPr>
            <a:endParaRPr kumimoji="0" lang="en-US" altLang="zh-CN" sz="1400" b="0" i="0" u="none" strike="noStrike" kern="1200" cap="none" spc="0" normalizeH="0" baseline="0" noProof="0" dirty="0">
              <a:ln>
                <a:noFill/>
              </a:ln>
              <a:solidFill>
                <a:schemeClr val="tx1"/>
              </a:solidFill>
              <a:effectLst/>
              <a:uLnTx/>
              <a:uFillTx/>
              <a:latin typeface="+mn-ea"/>
              <a:ea typeface="+mn-ea"/>
              <a:cs typeface="+mn-cs"/>
            </a:endParaRPr>
          </a:p>
          <a:p>
            <a:pPr marL="171450" marR="0" lvl="0" indent="-171450" algn="just" defTabSz="914400" rtl="0" eaLnBrk="0" fontAlgn="base" latinLnBrk="0" hangingPunct="0">
              <a:lnSpc>
                <a:spcPct val="130000"/>
              </a:lnSpc>
              <a:spcBef>
                <a:spcPct val="0"/>
              </a:spcBef>
              <a:spcAft>
                <a:spcPct val="0"/>
              </a:spcAft>
              <a:buClrTx/>
              <a:buSzTx/>
              <a:buFont typeface="Wingdings" panose="05000000000000000000" pitchFamily="2" charset="2"/>
              <a:buChar char="Ø"/>
              <a:defRPr/>
            </a:pPr>
            <a:endParaRPr kumimoji="0" lang="en-US" altLang="zh-CN" sz="1400" b="0" i="0" u="none" strike="noStrike" kern="1200" cap="none" spc="0" normalizeH="0" baseline="0" noProof="0" dirty="0">
              <a:ln>
                <a:noFill/>
              </a:ln>
              <a:solidFill>
                <a:schemeClr val="tx1"/>
              </a:solidFill>
              <a:effectLst/>
              <a:uLnTx/>
              <a:uFillTx/>
              <a:latin typeface="+mn-ea"/>
              <a:ea typeface="+mn-ea"/>
              <a:cs typeface="+mn-cs"/>
            </a:endParaRPr>
          </a:p>
        </p:txBody>
      </p:sp>
      <p:sp>
        <p:nvSpPr>
          <p:cNvPr id="70664" name="文本框 4"/>
          <p:cNvSpPr/>
          <p:nvPr/>
        </p:nvSpPr>
        <p:spPr>
          <a:xfrm>
            <a:off x="4443413" y="6261100"/>
            <a:ext cx="7662862" cy="461963"/>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r>
              <a:rPr lang="zh-CN" altLang="en-US" sz="1200" b="1" dirty="0">
                <a:solidFill>
                  <a:srgbClr val="000000"/>
                </a:solidFill>
                <a:latin typeface="Arial" panose="020B0604020202020204" pitchFamily="34" charset="0"/>
                <a:ea typeface="宋体" panose="02010600030101010101" pitchFamily="2" charset="-122"/>
                <a:sym typeface="微软雅黑" panose="020B0503020204020204" pitchFamily="34" charset="-122"/>
              </a:rPr>
              <a:t>注：资料综合自最新评级报告，企业年度财务报告及公开信息整理 *</a:t>
            </a:r>
            <a:r>
              <a:rPr lang="en-US" altLang="zh-CN" sz="1200" b="1" dirty="0">
                <a:solidFill>
                  <a:srgbClr val="000000"/>
                </a:solidFill>
                <a:latin typeface="Arial" panose="020B0604020202020204" pitchFamily="34" charset="0"/>
                <a:ea typeface="宋体" panose="02010600030101010101" pitchFamily="2" charset="-122"/>
                <a:sym typeface="微软雅黑" panose="020B0503020204020204" pitchFamily="34" charset="-122"/>
              </a:rPr>
              <a:t>2</a:t>
            </a:r>
            <a:r>
              <a:rPr lang="zh-CN" altLang="en-US" sz="1200" b="1" dirty="0">
                <a:solidFill>
                  <a:srgbClr val="000000"/>
                </a:solidFill>
                <a:latin typeface="Arial" panose="020B0604020202020204" pitchFamily="34" charset="0"/>
                <a:ea typeface="宋体" panose="02010600030101010101" pitchFamily="2" charset="-122"/>
                <a:sym typeface="微软雅黑" panose="020B0503020204020204" pitchFamily="34" charset="-122"/>
              </a:rPr>
              <a:t>号线一期及</a:t>
            </a:r>
            <a:r>
              <a:rPr lang="en-US" altLang="zh-CN" sz="1200" b="1" dirty="0">
                <a:solidFill>
                  <a:srgbClr val="000000"/>
                </a:solidFill>
                <a:latin typeface="Arial" panose="020B0604020202020204" pitchFamily="34" charset="0"/>
                <a:ea typeface="宋体" panose="02010600030101010101" pitchFamily="2" charset="-122"/>
                <a:sym typeface="微软雅黑" panose="020B0503020204020204" pitchFamily="34" charset="-122"/>
              </a:rPr>
              <a:t>1</a:t>
            </a:r>
            <a:r>
              <a:rPr lang="zh-CN" altLang="en-US" sz="1200" b="1" dirty="0">
                <a:solidFill>
                  <a:srgbClr val="000000"/>
                </a:solidFill>
                <a:latin typeface="Arial" panose="020B0604020202020204" pitchFamily="34" charset="0"/>
                <a:ea typeface="宋体" panose="02010600030101010101" pitchFamily="2" charset="-122"/>
                <a:sym typeface="微软雅黑" panose="020B0503020204020204" pitchFamily="34" charset="-122"/>
              </a:rPr>
              <a:t>号线票务收入均为税前收入</a:t>
            </a:r>
            <a:endParaRPr lang="en-US" altLang="zh-CN" sz="1200" b="1" dirty="0">
              <a:solidFill>
                <a:srgbClr val="000000"/>
              </a:solidFill>
              <a:latin typeface="Arial" panose="020B0604020202020204" pitchFamily="34" charset="0"/>
              <a:ea typeface="宋体" panose="02010600030101010101" pitchFamily="2" charset="-122"/>
              <a:sym typeface="微软雅黑" panose="020B0503020204020204" pitchFamily="34" charset="-122"/>
            </a:endParaRPr>
          </a:p>
          <a:p>
            <a:pPr marL="0" lvl="0" indent="0" defTabSz="914400" eaLnBrk="1" hangingPunct="1">
              <a:spcBef>
                <a:spcPct val="0"/>
              </a:spcBef>
              <a:buFontTx/>
              <a:buNone/>
            </a:pPr>
            <a:r>
              <a:rPr lang="en-US" altLang="zh-CN" sz="1200" b="1" dirty="0">
                <a:solidFill>
                  <a:srgbClr val="000000"/>
                </a:solidFill>
                <a:latin typeface="Arial" panose="020B0604020202020204" pitchFamily="34" charset="0"/>
                <a:ea typeface="宋体" panose="02010600030101010101" pitchFamily="2" charset="-122"/>
                <a:sym typeface="微软雅黑" panose="020B0503020204020204" pitchFamily="34" charset="-122"/>
              </a:rPr>
              <a:t>       </a:t>
            </a:r>
            <a:endParaRPr lang="zh-CN" altLang="en-US" sz="1200" b="1" dirty="0">
              <a:solidFill>
                <a:srgbClr val="000000"/>
              </a:solidFill>
              <a:latin typeface="Arial" panose="020B0604020202020204" pitchFamily="34" charset="0"/>
              <a:ea typeface="宋体" panose="02010600030101010101" pitchFamily="2" charset="-122"/>
              <a:sym typeface="微软雅黑" panose="020B0503020204020204" pitchFamily="34" charset="-122"/>
            </a:endParaRPr>
          </a:p>
        </p:txBody>
      </p:sp>
      <p:sp>
        <p:nvSpPr>
          <p:cNvPr id="22" name="文本框 21"/>
          <p:cNvSpPr txBox="1"/>
          <p:nvPr/>
        </p:nvSpPr>
        <p:spPr>
          <a:xfrm>
            <a:off x="8345488" y="-784225"/>
            <a:ext cx="5295900" cy="307975"/>
          </a:xfrm>
          <a:prstGeom prst="rect">
            <a:avLst/>
          </a:prstGeom>
          <a:noFill/>
        </p:spPr>
        <p:txBody>
          <a:bodyPr>
            <a:spAutoFit/>
          </a:bodyPr>
          <a:lstStyle/>
          <a:p>
            <a:pPr marR="0" defTabSz="914400">
              <a:buClrTx/>
              <a:buSzTx/>
              <a:buFontTx/>
              <a:defRPr/>
            </a:pPr>
            <a:r>
              <a:rPr kumimoji="0" lang="en-US" altLang="zh-CN" sz="1400" kern="1200" cap="none" spc="0" normalizeH="0" baseline="0" noProof="0" dirty="0">
                <a:latin typeface="+mn-ea"/>
                <a:ea typeface="+mn-ea"/>
                <a:cs typeface="+mn-cs"/>
              </a:rPr>
              <a:t>2017-2019</a:t>
            </a:r>
            <a:r>
              <a:rPr kumimoji="0" lang="zh-CN" altLang="en-US" sz="1400" kern="1200" cap="none" spc="0" normalizeH="0" baseline="0" noProof="0" dirty="0">
                <a:latin typeface="+mn-ea"/>
                <a:ea typeface="+mn-ea"/>
                <a:cs typeface="+mn-cs"/>
              </a:rPr>
              <a:t>年</a:t>
            </a:r>
            <a:r>
              <a:rPr kumimoji="0" lang="zh-CN" altLang="en-US" sz="1400" kern="1200" cap="none" spc="0" normalizeH="0" baseline="0" noProof="0" dirty="0">
                <a:latin typeface="+mn-ea"/>
                <a:ea typeface="+mn-ea"/>
                <a:cs typeface="+mn-cs"/>
                <a:sym typeface="微软雅黑" panose="020B0503020204020204" pitchFamily="34" charset="-122"/>
              </a:rPr>
              <a:t>长沙市轨道交通集团有限公司</a:t>
            </a:r>
            <a:r>
              <a:rPr kumimoji="0" lang="zh-CN" altLang="en-US" sz="1400" kern="1200" cap="none" spc="0" normalizeH="0" baseline="0" noProof="0" dirty="0">
                <a:latin typeface="+mn-ea"/>
                <a:ea typeface="+mn-ea"/>
                <a:cs typeface="+mn-cs"/>
              </a:rPr>
              <a:t>财务指标</a:t>
            </a:r>
          </a:p>
        </p:txBody>
      </p:sp>
      <p:graphicFrame>
        <p:nvGraphicFramePr>
          <p:cNvPr id="26" name="表格 10"/>
          <p:cNvGraphicFramePr>
            <a:graphicFrameLocks noGrp="1"/>
          </p:cNvGraphicFramePr>
          <p:nvPr/>
        </p:nvGraphicFramePr>
        <p:xfrm>
          <a:off x="193675" y="3044825"/>
          <a:ext cx="11804650" cy="3216276"/>
        </p:xfrm>
        <a:graphic>
          <a:graphicData uri="http://schemas.openxmlformats.org/drawingml/2006/table">
            <a:tbl>
              <a:tblPr firstRow="1" bandRow="1">
                <a:tableStyleId>{21E4AEA4-8DFA-4A89-87EB-49C32662AFE0}</a:tableStyleId>
              </a:tblPr>
              <a:tblGrid>
                <a:gridCol w="1949967">
                  <a:extLst>
                    <a:ext uri="{9D8B030D-6E8A-4147-A177-3AD203B41FA5}">
                      <a16:colId xmlns:a16="http://schemas.microsoft.com/office/drawing/2014/main" val="20000"/>
                    </a:ext>
                  </a:extLst>
                </a:gridCol>
                <a:gridCol w="1713342">
                  <a:extLst>
                    <a:ext uri="{9D8B030D-6E8A-4147-A177-3AD203B41FA5}">
                      <a16:colId xmlns:a16="http://schemas.microsoft.com/office/drawing/2014/main" val="20001"/>
                    </a:ext>
                  </a:extLst>
                </a:gridCol>
                <a:gridCol w="1501125">
                  <a:extLst>
                    <a:ext uri="{9D8B030D-6E8A-4147-A177-3AD203B41FA5}">
                      <a16:colId xmlns:a16="http://schemas.microsoft.com/office/drawing/2014/main" val="20002"/>
                    </a:ext>
                  </a:extLst>
                </a:gridCol>
                <a:gridCol w="1574255">
                  <a:extLst>
                    <a:ext uri="{9D8B030D-6E8A-4147-A177-3AD203B41FA5}">
                      <a16:colId xmlns:a16="http://schemas.microsoft.com/office/drawing/2014/main" val="20003"/>
                    </a:ext>
                  </a:extLst>
                </a:gridCol>
                <a:gridCol w="1574255">
                  <a:extLst>
                    <a:ext uri="{9D8B030D-6E8A-4147-A177-3AD203B41FA5}">
                      <a16:colId xmlns:a16="http://schemas.microsoft.com/office/drawing/2014/main" val="20004"/>
                    </a:ext>
                  </a:extLst>
                </a:gridCol>
                <a:gridCol w="1745853">
                  <a:extLst>
                    <a:ext uri="{9D8B030D-6E8A-4147-A177-3AD203B41FA5}">
                      <a16:colId xmlns:a16="http://schemas.microsoft.com/office/drawing/2014/main" val="20005"/>
                    </a:ext>
                  </a:extLst>
                </a:gridCol>
                <a:gridCol w="1745853">
                  <a:extLst>
                    <a:ext uri="{9D8B030D-6E8A-4147-A177-3AD203B41FA5}">
                      <a16:colId xmlns:a16="http://schemas.microsoft.com/office/drawing/2014/main" val="20006"/>
                    </a:ext>
                  </a:extLst>
                </a:gridCol>
              </a:tblGrid>
              <a:tr h="536046">
                <a:tc>
                  <a:txBody>
                    <a:bodyPr/>
                    <a:lstStyle/>
                    <a:p>
                      <a:pPr algn="ctr"/>
                      <a:endParaRPr lang="zh-CN" altLang="en-US" sz="1400" dirty="0">
                        <a:latin typeface="+mn-ea"/>
                        <a:ea typeface="+mn-ea"/>
                      </a:endParaRPr>
                    </a:p>
                  </a:txBody>
                  <a:tcPr marL="91435" marR="91435" marT="45718" marB="45718" anchor="ctr" anchorCtr="1"/>
                </a:tc>
                <a:tc gridSpan="2">
                  <a:txBody>
                    <a:bodyPr/>
                    <a:lstStyle/>
                    <a:p>
                      <a:pPr algn="ctr"/>
                      <a:r>
                        <a:rPr lang="en-US" altLang="zh-CN" sz="1400" dirty="0">
                          <a:latin typeface="+mn-ea"/>
                          <a:ea typeface="+mn-ea"/>
                        </a:rPr>
                        <a:t>2017</a:t>
                      </a:r>
                      <a:r>
                        <a:rPr lang="zh-CN" altLang="en-US" sz="1400" dirty="0">
                          <a:latin typeface="+mn-ea"/>
                          <a:ea typeface="+mn-ea"/>
                        </a:rPr>
                        <a:t>年</a:t>
                      </a:r>
                    </a:p>
                  </a:txBody>
                  <a:tcPr marL="91435" marR="91435" marT="45718" marB="45718" anchor="ctr" anchorCtr="1"/>
                </a:tc>
                <a:tc hMerge="1">
                  <a:txBody>
                    <a:bodyPr/>
                    <a:lstStyle/>
                    <a:p>
                      <a:endParaRPr lang="zh-CN"/>
                    </a:p>
                  </a:txBody>
                  <a:tcPr marT="45719" marB="45719" anchor="ctr" anchorCtr="1"/>
                </a:tc>
                <a:tc gridSpan="2">
                  <a:txBody>
                    <a:bodyPr/>
                    <a:lstStyle/>
                    <a:p>
                      <a:pPr algn="ctr"/>
                      <a:r>
                        <a:rPr lang="en-US" altLang="zh-CN" sz="1400" dirty="0">
                          <a:latin typeface="+mn-ea"/>
                          <a:ea typeface="+mn-ea"/>
                        </a:rPr>
                        <a:t>2018</a:t>
                      </a:r>
                      <a:r>
                        <a:rPr lang="zh-CN" altLang="en-US" sz="1400" dirty="0">
                          <a:latin typeface="+mn-ea"/>
                          <a:ea typeface="+mn-ea"/>
                        </a:rPr>
                        <a:t>年</a:t>
                      </a:r>
                    </a:p>
                  </a:txBody>
                  <a:tcPr marL="91435" marR="91435" marT="45718" marB="45718" anchor="ctr" anchorCtr="1"/>
                </a:tc>
                <a:tc hMerge="1">
                  <a:txBody>
                    <a:bodyPr/>
                    <a:lstStyle/>
                    <a:p>
                      <a:endParaRPr lang="zh-CN"/>
                    </a:p>
                  </a:txBody>
                  <a:tcPr marT="45719" marB="45719" anchor="ctr" anchorCtr="1"/>
                </a:tc>
                <a:tc gridSpan="2">
                  <a:txBody>
                    <a:bodyPr/>
                    <a:lstStyle/>
                    <a:p>
                      <a:pPr algn="ctr"/>
                      <a:r>
                        <a:rPr lang="en-US" altLang="zh-CN" sz="1400" dirty="0">
                          <a:latin typeface="+mn-ea"/>
                          <a:ea typeface="+mn-ea"/>
                        </a:rPr>
                        <a:t>2019</a:t>
                      </a:r>
                      <a:r>
                        <a:rPr lang="zh-CN" altLang="en-US" sz="1400" dirty="0">
                          <a:latin typeface="+mn-ea"/>
                          <a:ea typeface="+mn-ea"/>
                        </a:rPr>
                        <a:t>年</a:t>
                      </a:r>
                      <a:r>
                        <a:rPr lang="en-US" altLang="zh-CN" sz="1400" dirty="0">
                          <a:latin typeface="+mn-ea"/>
                          <a:ea typeface="+mn-ea"/>
                        </a:rPr>
                        <a:t>1-3</a:t>
                      </a:r>
                      <a:r>
                        <a:rPr lang="zh-CN" altLang="en-US" sz="1400" dirty="0">
                          <a:latin typeface="+mn-ea"/>
                          <a:ea typeface="+mn-ea"/>
                        </a:rPr>
                        <a:t>月</a:t>
                      </a:r>
                    </a:p>
                  </a:txBody>
                  <a:tcPr marL="91435" marR="91435" marT="45718" marB="45718" anchor="ctr" anchorCtr="1"/>
                </a:tc>
                <a:tc hMerge="1">
                  <a:txBody>
                    <a:bodyPr/>
                    <a:lstStyle/>
                    <a:p>
                      <a:endParaRPr lang="zh-CN"/>
                    </a:p>
                  </a:txBody>
                  <a:tcPr marT="45719" marB="45719" anchor="ctr" anchorCtr="1"/>
                </a:tc>
                <a:extLst>
                  <a:ext uri="{0D108BD9-81ED-4DB2-BD59-A6C34878D82A}">
                    <a16:rowId xmlns:a16="http://schemas.microsoft.com/office/drawing/2014/main" val="10000"/>
                  </a:ext>
                </a:extLst>
              </a:tr>
              <a:tr h="536046">
                <a:tc>
                  <a:txBody>
                    <a:bodyPr/>
                    <a:lstStyle/>
                    <a:p>
                      <a:pPr algn="ctr"/>
                      <a:r>
                        <a:rPr lang="zh-CN" altLang="en-US" sz="1400" dirty="0">
                          <a:latin typeface="+mn-ea"/>
                          <a:ea typeface="+mn-ea"/>
                        </a:rPr>
                        <a:t>线路</a:t>
                      </a:r>
                    </a:p>
                  </a:txBody>
                  <a:tcPr marL="91435" marR="91435" marT="45718" marB="45718" anchor="ctr" anchorCtr="1"/>
                </a:tc>
                <a:tc>
                  <a:txBody>
                    <a:bodyPr/>
                    <a:lstStyle/>
                    <a:p>
                      <a:pPr algn="ctr"/>
                      <a:r>
                        <a:rPr lang="en-US" altLang="zh-CN" sz="1400" dirty="0">
                          <a:latin typeface="+mn-ea"/>
                          <a:ea typeface="+mn-ea"/>
                        </a:rPr>
                        <a:t>1</a:t>
                      </a:r>
                      <a:r>
                        <a:rPr lang="zh-CN" altLang="en-US" sz="1400" dirty="0">
                          <a:latin typeface="+mn-ea"/>
                          <a:ea typeface="+mn-ea"/>
                        </a:rPr>
                        <a:t>号线</a:t>
                      </a:r>
                    </a:p>
                  </a:txBody>
                  <a:tcPr marL="91435" marR="91435" marT="45718" marB="45718" anchor="ctr" anchorCtr="1"/>
                </a:tc>
                <a:tc>
                  <a:txBody>
                    <a:bodyPr/>
                    <a:lstStyle/>
                    <a:p>
                      <a:pPr algn="ctr"/>
                      <a:r>
                        <a:rPr lang="en-US" altLang="zh-CN" sz="1400" dirty="0">
                          <a:latin typeface="+mn-ea"/>
                          <a:ea typeface="+mn-ea"/>
                        </a:rPr>
                        <a:t>2</a:t>
                      </a:r>
                      <a:r>
                        <a:rPr lang="zh-CN" altLang="en-US" sz="1400" dirty="0">
                          <a:latin typeface="+mn-ea"/>
                          <a:ea typeface="+mn-ea"/>
                        </a:rPr>
                        <a:t>号线</a:t>
                      </a:r>
                    </a:p>
                  </a:txBody>
                  <a:tcPr marL="91435" marR="91435" marT="45718" marB="45718" anchor="ctr" anchorCtr="1"/>
                </a:tc>
                <a:tc>
                  <a:txBody>
                    <a:bodyPr/>
                    <a:lstStyle/>
                    <a:p>
                      <a:pPr algn="ctr"/>
                      <a:r>
                        <a:rPr lang="en-US" altLang="zh-CN" sz="1400" dirty="0">
                          <a:latin typeface="+mn-ea"/>
                          <a:ea typeface="+mn-ea"/>
                        </a:rPr>
                        <a:t>1</a:t>
                      </a:r>
                      <a:r>
                        <a:rPr lang="zh-CN" altLang="en-US" sz="1400" dirty="0">
                          <a:latin typeface="+mn-ea"/>
                          <a:ea typeface="+mn-ea"/>
                        </a:rPr>
                        <a:t>号线</a:t>
                      </a:r>
                    </a:p>
                  </a:txBody>
                  <a:tcPr marL="91435" marR="91435" marT="45718" marB="45718" anchor="ctr" anchorCtr="1"/>
                </a:tc>
                <a:tc>
                  <a:txBody>
                    <a:bodyPr/>
                    <a:lstStyle/>
                    <a:p>
                      <a:pPr algn="ctr"/>
                      <a:r>
                        <a:rPr lang="en-US" altLang="zh-CN" sz="1400" dirty="0">
                          <a:latin typeface="+mn-ea"/>
                          <a:ea typeface="+mn-ea"/>
                        </a:rPr>
                        <a:t>2</a:t>
                      </a:r>
                      <a:r>
                        <a:rPr lang="zh-CN" altLang="en-US" sz="1400" dirty="0">
                          <a:latin typeface="+mn-ea"/>
                          <a:ea typeface="+mn-ea"/>
                        </a:rPr>
                        <a:t>号线</a:t>
                      </a:r>
                    </a:p>
                  </a:txBody>
                  <a:tcPr marL="91435" marR="91435" marT="45718" marB="45718" anchor="ctr" anchorCtr="1"/>
                </a:tc>
                <a:tc>
                  <a:txBody>
                    <a:bodyPr/>
                    <a:lstStyle/>
                    <a:p>
                      <a:pPr algn="ctr"/>
                      <a:r>
                        <a:rPr lang="en-US" altLang="zh-CN" sz="1400" dirty="0">
                          <a:latin typeface="+mn-ea"/>
                          <a:ea typeface="+mn-ea"/>
                        </a:rPr>
                        <a:t>1</a:t>
                      </a:r>
                      <a:r>
                        <a:rPr lang="zh-CN" altLang="en-US" sz="1400" dirty="0">
                          <a:latin typeface="+mn-ea"/>
                          <a:ea typeface="+mn-ea"/>
                        </a:rPr>
                        <a:t>号线</a:t>
                      </a:r>
                    </a:p>
                  </a:txBody>
                  <a:tcPr marL="91435" marR="91435" marT="45718" marB="45718" anchor="ctr" anchorCtr="1"/>
                </a:tc>
                <a:tc>
                  <a:txBody>
                    <a:bodyPr/>
                    <a:lstStyle/>
                    <a:p>
                      <a:pPr algn="ctr"/>
                      <a:r>
                        <a:rPr lang="en-US" altLang="zh-CN" sz="1400" dirty="0">
                          <a:latin typeface="+mn-ea"/>
                          <a:ea typeface="+mn-ea"/>
                        </a:rPr>
                        <a:t>2</a:t>
                      </a:r>
                      <a:r>
                        <a:rPr lang="zh-CN" altLang="en-US" sz="1400" dirty="0">
                          <a:latin typeface="+mn-ea"/>
                          <a:ea typeface="+mn-ea"/>
                        </a:rPr>
                        <a:t>号线</a:t>
                      </a:r>
                    </a:p>
                  </a:txBody>
                  <a:tcPr marL="91435" marR="91435" marT="45718" marB="45718" anchor="ctr" anchorCtr="1"/>
                </a:tc>
                <a:extLst>
                  <a:ext uri="{0D108BD9-81ED-4DB2-BD59-A6C34878D82A}">
                    <a16:rowId xmlns:a16="http://schemas.microsoft.com/office/drawing/2014/main" val="10001"/>
                  </a:ext>
                </a:extLst>
              </a:tr>
              <a:tr h="536046">
                <a:tc>
                  <a:txBody>
                    <a:bodyPr/>
                    <a:lstStyle/>
                    <a:p>
                      <a:pPr algn="ctr"/>
                      <a:r>
                        <a:rPr lang="zh-CN" altLang="en-US" sz="1400" dirty="0">
                          <a:latin typeface="+mn-ea"/>
                          <a:ea typeface="+mn-ea"/>
                        </a:rPr>
                        <a:t>客流量（人次</a:t>
                      </a:r>
                      <a:r>
                        <a:rPr lang="en-US" altLang="zh-CN" sz="1400" dirty="0">
                          <a:latin typeface="+mn-ea"/>
                          <a:ea typeface="+mn-ea"/>
                        </a:rPr>
                        <a:t>/</a:t>
                      </a:r>
                      <a:r>
                        <a:rPr lang="zh-CN" altLang="en-US" sz="1400" dirty="0">
                          <a:latin typeface="+mn-ea"/>
                          <a:ea typeface="+mn-ea"/>
                        </a:rPr>
                        <a:t>日）</a:t>
                      </a:r>
                    </a:p>
                  </a:txBody>
                  <a:tcPr marL="91435" marR="91435" marT="45718" marB="45718" anchor="ctr" anchorCtr="1"/>
                </a:tc>
                <a:tc>
                  <a:txBody>
                    <a:bodyPr/>
                    <a:lstStyle/>
                    <a:p>
                      <a:pPr algn="ctr"/>
                      <a:r>
                        <a:rPr lang="en-US" altLang="zh-CN" sz="1400" dirty="0">
                          <a:latin typeface="+mn-ea"/>
                          <a:ea typeface="+mn-ea"/>
                        </a:rPr>
                        <a:t>196,877</a:t>
                      </a:r>
                      <a:endParaRPr lang="zh-CN" altLang="en-US" sz="1400" dirty="0">
                        <a:latin typeface="+mn-ea"/>
                        <a:ea typeface="+mn-ea"/>
                      </a:endParaRPr>
                    </a:p>
                  </a:txBody>
                  <a:tcPr marL="91435" marR="91435" marT="45718" marB="45718" anchor="ctr" anchorCtr="1"/>
                </a:tc>
                <a:tc>
                  <a:txBody>
                    <a:bodyPr/>
                    <a:lstStyle/>
                    <a:p>
                      <a:pPr algn="ctr"/>
                      <a:r>
                        <a:rPr lang="en-US" altLang="zh-CN" sz="1400" dirty="0">
                          <a:latin typeface="+mn-ea"/>
                          <a:ea typeface="+mn-ea"/>
                        </a:rPr>
                        <a:t>336,185</a:t>
                      </a:r>
                      <a:endParaRPr lang="zh-CN" altLang="en-US" sz="1400" dirty="0">
                        <a:latin typeface="+mn-ea"/>
                        <a:ea typeface="+mn-ea"/>
                      </a:endParaRPr>
                    </a:p>
                  </a:txBody>
                  <a:tcPr marL="91435" marR="91435" marT="45718" marB="45718" anchor="ctr" anchorCtr="1"/>
                </a:tc>
                <a:tc>
                  <a:txBody>
                    <a:bodyPr/>
                    <a:lstStyle/>
                    <a:p>
                      <a:pPr algn="ctr"/>
                      <a:r>
                        <a:rPr lang="en-US" altLang="zh-CN" sz="1400" dirty="0">
                          <a:latin typeface="+mn-ea"/>
                          <a:ea typeface="+mn-ea"/>
                        </a:rPr>
                        <a:t>265,593</a:t>
                      </a:r>
                      <a:endParaRPr lang="zh-CN" altLang="en-US" sz="1400" dirty="0">
                        <a:latin typeface="+mn-ea"/>
                        <a:ea typeface="+mn-ea"/>
                      </a:endParaRPr>
                    </a:p>
                  </a:txBody>
                  <a:tcPr marL="91435" marR="91435" marT="45718" marB="45718" anchor="ctr" anchorCtr="1"/>
                </a:tc>
                <a:tc>
                  <a:txBody>
                    <a:bodyPr/>
                    <a:lstStyle/>
                    <a:p>
                      <a:pPr algn="ctr"/>
                      <a:r>
                        <a:rPr lang="en-US" altLang="zh-CN" sz="1400" dirty="0">
                          <a:latin typeface="+mn-ea"/>
                          <a:ea typeface="+mn-ea"/>
                        </a:rPr>
                        <a:t>411,114</a:t>
                      </a:r>
                      <a:endParaRPr lang="zh-CN" altLang="en-US" sz="1400" dirty="0">
                        <a:latin typeface="+mn-ea"/>
                        <a:ea typeface="+mn-ea"/>
                      </a:endParaRPr>
                    </a:p>
                  </a:txBody>
                  <a:tcPr marL="91435" marR="91435" marT="45718" marB="45718" anchor="ctr" anchorCtr="1"/>
                </a:tc>
                <a:tc>
                  <a:txBody>
                    <a:bodyPr/>
                    <a:lstStyle/>
                    <a:p>
                      <a:pPr algn="ctr"/>
                      <a:r>
                        <a:rPr lang="en-US" altLang="zh-CN" sz="1400" dirty="0">
                          <a:latin typeface="+mn-ea"/>
                          <a:ea typeface="+mn-ea"/>
                        </a:rPr>
                        <a:t>261,538</a:t>
                      </a:r>
                      <a:endParaRPr lang="zh-CN" altLang="en-US" sz="1400" dirty="0">
                        <a:latin typeface="+mn-ea"/>
                        <a:ea typeface="+mn-ea"/>
                      </a:endParaRPr>
                    </a:p>
                  </a:txBody>
                  <a:tcPr marL="91435" marR="91435" marT="45718" marB="45718" anchor="ctr" anchorCtr="1"/>
                </a:tc>
                <a:tc>
                  <a:txBody>
                    <a:bodyPr/>
                    <a:lstStyle/>
                    <a:p>
                      <a:pPr algn="ctr"/>
                      <a:r>
                        <a:rPr lang="en-US" altLang="zh-CN" sz="1400" dirty="0">
                          <a:latin typeface="+mn-ea"/>
                          <a:ea typeface="+mn-ea"/>
                        </a:rPr>
                        <a:t>386,695</a:t>
                      </a:r>
                      <a:endParaRPr lang="zh-CN" altLang="en-US" sz="1400" dirty="0">
                        <a:latin typeface="+mn-ea"/>
                        <a:ea typeface="+mn-ea"/>
                      </a:endParaRPr>
                    </a:p>
                  </a:txBody>
                  <a:tcPr marL="91435" marR="91435" marT="45718" marB="45718" anchor="ctr" anchorCtr="1"/>
                </a:tc>
                <a:extLst>
                  <a:ext uri="{0D108BD9-81ED-4DB2-BD59-A6C34878D82A}">
                    <a16:rowId xmlns:a16="http://schemas.microsoft.com/office/drawing/2014/main" val="10002"/>
                  </a:ext>
                </a:extLst>
              </a:tr>
              <a:tr h="536046">
                <a:tc>
                  <a:txBody>
                    <a:bodyPr/>
                    <a:lstStyle/>
                    <a:p>
                      <a:pPr algn="ctr"/>
                      <a:r>
                        <a:rPr lang="zh-CN" altLang="en-US" sz="1400" dirty="0">
                          <a:latin typeface="+mn-ea"/>
                          <a:ea typeface="+mn-ea"/>
                        </a:rPr>
                        <a:t>票务收入（万元）*</a:t>
                      </a:r>
                    </a:p>
                  </a:txBody>
                  <a:tcPr marL="91435" marR="91435" marT="45718" marB="45718" anchor="ctr" anchorCtr="1"/>
                </a:tc>
                <a:tc>
                  <a:txBody>
                    <a:bodyPr/>
                    <a:lstStyle/>
                    <a:p>
                      <a:pPr algn="ctr"/>
                      <a:r>
                        <a:rPr lang="en-US" altLang="zh-CN" sz="1400" dirty="0">
                          <a:latin typeface="+mn-ea"/>
                          <a:ea typeface="+mn-ea"/>
                        </a:rPr>
                        <a:t>18,548.31</a:t>
                      </a:r>
                      <a:endParaRPr lang="zh-CN" altLang="en-US" sz="1400" dirty="0">
                        <a:latin typeface="+mn-ea"/>
                        <a:ea typeface="+mn-ea"/>
                      </a:endParaRPr>
                    </a:p>
                  </a:txBody>
                  <a:tcPr marL="91435" marR="91435" marT="45718" marB="45718" anchor="ctr" anchorCtr="1"/>
                </a:tc>
                <a:tc>
                  <a:txBody>
                    <a:bodyPr/>
                    <a:lstStyle/>
                    <a:p>
                      <a:pPr algn="ctr"/>
                      <a:r>
                        <a:rPr lang="en-US" altLang="zh-CN" sz="1400" dirty="0">
                          <a:latin typeface="+mn-ea"/>
                          <a:ea typeface="+mn-ea"/>
                        </a:rPr>
                        <a:t>34,107.60</a:t>
                      </a:r>
                      <a:endParaRPr lang="zh-CN" altLang="en-US" sz="1400" dirty="0">
                        <a:latin typeface="+mn-ea"/>
                        <a:ea typeface="+mn-ea"/>
                      </a:endParaRPr>
                    </a:p>
                  </a:txBody>
                  <a:tcPr marL="91435" marR="91435" marT="45718" marB="45718" anchor="ctr" anchorCtr="1"/>
                </a:tc>
                <a:tc>
                  <a:txBody>
                    <a:bodyPr/>
                    <a:lstStyle/>
                    <a:p>
                      <a:pPr algn="ctr"/>
                      <a:r>
                        <a:rPr lang="en-US" altLang="zh-CN" sz="1400" dirty="0">
                          <a:latin typeface="+mn-ea"/>
                          <a:ea typeface="+mn-ea"/>
                        </a:rPr>
                        <a:t>17,969.25</a:t>
                      </a:r>
                      <a:endParaRPr lang="zh-CN" altLang="en-US" sz="1400" dirty="0">
                        <a:latin typeface="+mn-ea"/>
                        <a:ea typeface="+mn-ea"/>
                      </a:endParaRPr>
                    </a:p>
                  </a:txBody>
                  <a:tcPr marL="91435" marR="91435" marT="45718" marB="45718" anchor="ctr" anchorCtr="1"/>
                </a:tc>
                <a:tc>
                  <a:txBody>
                    <a:bodyPr/>
                    <a:lstStyle/>
                    <a:p>
                      <a:pPr algn="ctr"/>
                      <a:r>
                        <a:rPr lang="en-US" altLang="zh-CN" sz="1400" dirty="0">
                          <a:latin typeface="+mn-ea"/>
                          <a:ea typeface="+mn-ea"/>
                        </a:rPr>
                        <a:t>34,988.84</a:t>
                      </a:r>
                      <a:endParaRPr lang="zh-CN" altLang="en-US" sz="1400" dirty="0">
                        <a:latin typeface="+mn-ea"/>
                        <a:ea typeface="+mn-ea"/>
                      </a:endParaRPr>
                    </a:p>
                  </a:txBody>
                  <a:tcPr marL="91435" marR="91435" marT="45718" marB="45718" anchor="ctr" anchorCtr="1"/>
                </a:tc>
                <a:tc>
                  <a:txBody>
                    <a:bodyPr/>
                    <a:lstStyle/>
                    <a:p>
                      <a:pPr algn="ctr"/>
                      <a:r>
                        <a:rPr lang="en-US" altLang="zh-CN" sz="1400" dirty="0">
                          <a:latin typeface="+mn-ea"/>
                          <a:ea typeface="+mn-ea"/>
                        </a:rPr>
                        <a:t>4,362.51</a:t>
                      </a:r>
                      <a:endParaRPr lang="zh-CN" altLang="en-US" sz="1400" dirty="0">
                        <a:latin typeface="+mn-ea"/>
                        <a:ea typeface="+mn-ea"/>
                      </a:endParaRPr>
                    </a:p>
                  </a:txBody>
                  <a:tcPr marL="91435" marR="91435" marT="45718" marB="45718" anchor="ctr" anchorCtr="1"/>
                </a:tc>
                <a:tc>
                  <a:txBody>
                    <a:bodyPr/>
                    <a:lstStyle/>
                    <a:p>
                      <a:pPr algn="ctr"/>
                      <a:r>
                        <a:rPr lang="en-US" altLang="zh-CN" sz="1400" dirty="0">
                          <a:latin typeface="+mn-ea"/>
                          <a:ea typeface="+mn-ea"/>
                        </a:rPr>
                        <a:t>8,493.30</a:t>
                      </a:r>
                      <a:endParaRPr lang="zh-CN" altLang="en-US" sz="1400" dirty="0">
                        <a:latin typeface="+mn-ea"/>
                        <a:ea typeface="+mn-ea"/>
                      </a:endParaRPr>
                    </a:p>
                  </a:txBody>
                  <a:tcPr marL="91435" marR="91435" marT="45718" marB="45718" anchor="ctr" anchorCtr="1"/>
                </a:tc>
                <a:extLst>
                  <a:ext uri="{0D108BD9-81ED-4DB2-BD59-A6C34878D82A}">
                    <a16:rowId xmlns:a16="http://schemas.microsoft.com/office/drawing/2014/main" val="10003"/>
                  </a:ext>
                </a:extLst>
              </a:tr>
              <a:tr h="536046">
                <a:tc>
                  <a:txBody>
                    <a:bodyPr/>
                    <a:lstStyle/>
                    <a:p>
                      <a:pPr algn="ctr"/>
                      <a:r>
                        <a:rPr lang="zh-CN" altLang="en-US" sz="1400" dirty="0">
                          <a:latin typeface="+mn-ea"/>
                          <a:ea typeface="+mn-ea"/>
                        </a:rPr>
                        <a:t>非票务收入（万元）</a:t>
                      </a:r>
                    </a:p>
                  </a:txBody>
                  <a:tcPr marL="91435" marR="91435" marT="45718" marB="45718" anchor="ctr" anchorCtr="1"/>
                </a:tc>
                <a:tc>
                  <a:txBody>
                    <a:bodyPr/>
                    <a:lstStyle/>
                    <a:p>
                      <a:pPr algn="ctr"/>
                      <a:r>
                        <a:rPr lang="en-US" altLang="zh-CN" sz="1400" dirty="0">
                          <a:latin typeface="+mn-ea"/>
                          <a:ea typeface="+mn-ea"/>
                        </a:rPr>
                        <a:t>156.51</a:t>
                      </a:r>
                      <a:endParaRPr lang="zh-CN" altLang="en-US" sz="1400" dirty="0">
                        <a:latin typeface="+mn-ea"/>
                        <a:ea typeface="+mn-ea"/>
                      </a:endParaRPr>
                    </a:p>
                  </a:txBody>
                  <a:tcPr marL="91435" marR="91435" marT="45718" marB="45718" anchor="ctr" anchorCtr="1"/>
                </a:tc>
                <a:tc>
                  <a:txBody>
                    <a:bodyPr/>
                    <a:lstStyle/>
                    <a:p>
                      <a:pPr algn="ctr"/>
                      <a:r>
                        <a:rPr lang="en-US" altLang="zh-CN" sz="1400" dirty="0">
                          <a:latin typeface="+mn-ea"/>
                          <a:ea typeface="+mn-ea"/>
                        </a:rPr>
                        <a:t>29.73</a:t>
                      </a:r>
                      <a:endParaRPr lang="zh-CN" altLang="en-US" sz="1400" dirty="0">
                        <a:latin typeface="+mn-ea"/>
                        <a:ea typeface="+mn-ea"/>
                      </a:endParaRPr>
                    </a:p>
                  </a:txBody>
                  <a:tcPr marL="91435" marR="91435" marT="45718" marB="45718" anchor="ctr" anchorCtr="1"/>
                </a:tc>
                <a:tc>
                  <a:txBody>
                    <a:bodyPr/>
                    <a:lstStyle/>
                    <a:p>
                      <a:pPr algn="ctr"/>
                      <a:r>
                        <a:rPr lang="en-US" altLang="zh-CN" sz="1400" dirty="0">
                          <a:latin typeface="+mn-ea"/>
                          <a:ea typeface="+mn-ea"/>
                        </a:rPr>
                        <a:t>42.93</a:t>
                      </a:r>
                      <a:endParaRPr lang="zh-CN" altLang="en-US" sz="1400" dirty="0">
                        <a:latin typeface="+mn-ea"/>
                        <a:ea typeface="+mn-ea"/>
                      </a:endParaRPr>
                    </a:p>
                  </a:txBody>
                  <a:tcPr marL="91435" marR="91435" marT="45718" marB="45718" anchor="ctr" anchorCtr="1"/>
                </a:tc>
                <a:tc>
                  <a:txBody>
                    <a:bodyPr/>
                    <a:lstStyle/>
                    <a:p>
                      <a:pPr algn="ctr"/>
                      <a:r>
                        <a:rPr lang="en-US" altLang="zh-CN" sz="1400" dirty="0">
                          <a:latin typeface="+mn-ea"/>
                          <a:ea typeface="+mn-ea"/>
                        </a:rPr>
                        <a:t>123.89</a:t>
                      </a:r>
                      <a:endParaRPr lang="zh-CN" altLang="en-US" sz="1400" dirty="0">
                        <a:latin typeface="+mn-ea"/>
                        <a:ea typeface="+mn-ea"/>
                      </a:endParaRPr>
                    </a:p>
                  </a:txBody>
                  <a:tcPr marL="91435" marR="91435" marT="45718" marB="45718" anchor="ctr" anchorCtr="1"/>
                </a:tc>
                <a:tc>
                  <a:txBody>
                    <a:bodyPr/>
                    <a:lstStyle/>
                    <a:p>
                      <a:pPr algn="ctr"/>
                      <a:r>
                        <a:rPr lang="en-US" altLang="zh-CN" sz="1400" dirty="0">
                          <a:latin typeface="+mn-ea"/>
                          <a:ea typeface="+mn-ea"/>
                        </a:rPr>
                        <a:t>330.93</a:t>
                      </a:r>
                      <a:endParaRPr lang="zh-CN" altLang="en-US" sz="1400" dirty="0">
                        <a:latin typeface="+mn-ea"/>
                        <a:ea typeface="+mn-ea"/>
                      </a:endParaRPr>
                    </a:p>
                  </a:txBody>
                  <a:tcPr marL="91435" marR="91435" marT="45718" marB="45718" anchor="ctr" anchorCtr="1"/>
                </a:tc>
                <a:tc>
                  <a:txBody>
                    <a:bodyPr/>
                    <a:lstStyle/>
                    <a:p>
                      <a:pPr algn="ctr"/>
                      <a:r>
                        <a:rPr lang="en-US" altLang="zh-CN" sz="1400" dirty="0">
                          <a:latin typeface="+mn-ea"/>
                          <a:ea typeface="+mn-ea"/>
                        </a:rPr>
                        <a:t>900.16</a:t>
                      </a:r>
                      <a:endParaRPr lang="zh-CN" altLang="en-US" sz="1400" dirty="0">
                        <a:latin typeface="+mn-ea"/>
                        <a:ea typeface="+mn-ea"/>
                      </a:endParaRPr>
                    </a:p>
                  </a:txBody>
                  <a:tcPr marL="91435" marR="91435" marT="45718" marB="45718" anchor="ctr" anchorCtr="1"/>
                </a:tc>
                <a:extLst>
                  <a:ext uri="{0D108BD9-81ED-4DB2-BD59-A6C34878D82A}">
                    <a16:rowId xmlns:a16="http://schemas.microsoft.com/office/drawing/2014/main" val="10004"/>
                  </a:ext>
                </a:extLst>
              </a:tr>
              <a:tr h="536046">
                <a:tc>
                  <a:txBody>
                    <a:bodyPr/>
                    <a:lstStyle/>
                    <a:p>
                      <a:pPr algn="ctr"/>
                      <a:r>
                        <a:rPr lang="zh-CN" altLang="en-US" sz="1400" dirty="0">
                          <a:latin typeface="+mn-ea"/>
                          <a:ea typeface="+mn-ea"/>
                        </a:rPr>
                        <a:t>车公里（万车公里）</a:t>
                      </a:r>
                    </a:p>
                  </a:txBody>
                  <a:tcPr marL="91435" marR="91435" marT="45718" marB="45718" anchor="ctr" anchorCtr="1"/>
                </a:tc>
                <a:tc>
                  <a:txBody>
                    <a:bodyPr/>
                    <a:lstStyle/>
                    <a:p>
                      <a:pPr algn="ctr"/>
                      <a:r>
                        <a:rPr lang="en-US" altLang="zh-CN" sz="1400" dirty="0">
                          <a:latin typeface="+mn-ea"/>
                          <a:ea typeface="+mn-ea"/>
                        </a:rPr>
                        <a:t>1,478.91</a:t>
                      </a:r>
                      <a:endParaRPr lang="zh-CN" altLang="en-US" sz="1400" dirty="0">
                        <a:latin typeface="+mn-ea"/>
                        <a:ea typeface="+mn-ea"/>
                      </a:endParaRPr>
                    </a:p>
                  </a:txBody>
                  <a:tcPr marL="91435" marR="91435" marT="45718" marB="45718" anchor="ctr" anchorCtr="1"/>
                </a:tc>
                <a:tc>
                  <a:txBody>
                    <a:bodyPr/>
                    <a:lstStyle/>
                    <a:p>
                      <a:pPr algn="ctr"/>
                      <a:r>
                        <a:rPr lang="en-US" altLang="zh-CN" sz="1400" dirty="0">
                          <a:latin typeface="+mn-ea"/>
                          <a:ea typeface="+mn-ea"/>
                        </a:rPr>
                        <a:t>2,226.71</a:t>
                      </a:r>
                      <a:endParaRPr lang="zh-CN" altLang="en-US" sz="1400" dirty="0">
                        <a:latin typeface="+mn-ea"/>
                        <a:ea typeface="+mn-ea"/>
                      </a:endParaRPr>
                    </a:p>
                  </a:txBody>
                  <a:tcPr marL="91435" marR="91435" marT="45718" marB="45718" anchor="ctr" anchorCtr="1"/>
                </a:tc>
                <a:tc>
                  <a:txBody>
                    <a:bodyPr/>
                    <a:lstStyle/>
                    <a:p>
                      <a:pPr algn="ctr"/>
                      <a:r>
                        <a:rPr lang="en-US" altLang="zh-CN" sz="1400" dirty="0">
                          <a:latin typeface="+mn-ea"/>
                          <a:ea typeface="+mn-ea"/>
                        </a:rPr>
                        <a:t>1,540.11</a:t>
                      </a:r>
                      <a:endParaRPr lang="zh-CN" altLang="en-US" sz="1400" dirty="0">
                        <a:latin typeface="+mn-ea"/>
                        <a:ea typeface="+mn-ea"/>
                      </a:endParaRPr>
                    </a:p>
                  </a:txBody>
                  <a:tcPr marL="91435" marR="91435" marT="45718" marB="45718" anchor="ctr" anchorCtr="1"/>
                </a:tc>
                <a:tc>
                  <a:txBody>
                    <a:bodyPr/>
                    <a:lstStyle/>
                    <a:p>
                      <a:pPr algn="ctr"/>
                      <a:r>
                        <a:rPr lang="en-US" altLang="zh-CN" sz="1400" dirty="0">
                          <a:latin typeface="+mn-ea"/>
                          <a:ea typeface="+mn-ea"/>
                        </a:rPr>
                        <a:t>2,427.36</a:t>
                      </a:r>
                      <a:endParaRPr lang="zh-CN" altLang="en-US" sz="1400" dirty="0">
                        <a:latin typeface="+mn-ea"/>
                        <a:ea typeface="+mn-ea"/>
                      </a:endParaRPr>
                    </a:p>
                  </a:txBody>
                  <a:tcPr marL="91435" marR="91435" marT="45718" marB="45718" anchor="ctr" anchorCtr="1"/>
                </a:tc>
                <a:tc>
                  <a:txBody>
                    <a:bodyPr/>
                    <a:lstStyle/>
                    <a:p>
                      <a:pPr algn="ctr"/>
                      <a:r>
                        <a:rPr lang="en-US" altLang="zh-CN" sz="1400" dirty="0">
                          <a:latin typeface="+mn-ea"/>
                          <a:ea typeface="+mn-ea"/>
                        </a:rPr>
                        <a:t>385.14</a:t>
                      </a:r>
                      <a:endParaRPr lang="zh-CN" altLang="en-US" sz="1400" dirty="0">
                        <a:latin typeface="+mn-ea"/>
                        <a:ea typeface="+mn-ea"/>
                      </a:endParaRPr>
                    </a:p>
                  </a:txBody>
                  <a:tcPr marL="91435" marR="91435" marT="45718" marB="45718" anchor="ctr" anchorCtr="1"/>
                </a:tc>
                <a:tc>
                  <a:txBody>
                    <a:bodyPr/>
                    <a:lstStyle/>
                    <a:p>
                      <a:pPr algn="ctr"/>
                      <a:r>
                        <a:rPr lang="en-US" altLang="zh-CN" sz="1400" dirty="0">
                          <a:latin typeface="+mn-ea"/>
                          <a:ea typeface="+mn-ea"/>
                        </a:rPr>
                        <a:t>587.76</a:t>
                      </a:r>
                      <a:endParaRPr lang="zh-CN" altLang="en-US" sz="1400" dirty="0">
                        <a:latin typeface="+mn-ea"/>
                        <a:ea typeface="+mn-ea"/>
                      </a:endParaRPr>
                    </a:p>
                  </a:txBody>
                  <a:tcPr marL="91435" marR="91435" marT="45718" marB="45718" anchor="ctr" anchorCtr="1"/>
                </a:tc>
                <a:extLst>
                  <a:ext uri="{0D108BD9-81ED-4DB2-BD59-A6C34878D82A}">
                    <a16:rowId xmlns:a16="http://schemas.microsoft.com/office/drawing/2014/main" val="10005"/>
                  </a:ext>
                </a:extLst>
              </a:tr>
            </a:tbl>
          </a:graphicData>
        </a:graphic>
      </p:graphicFrame>
      <p:sp>
        <p:nvSpPr>
          <p:cNvPr id="70721" name="文本框 26"/>
          <p:cNvSpPr txBox="1"/>
          <p:nvPr/>
        </p:nvSpPr>
        <p:spPr>
          <a:xfrm>
            <a:off x="3765550" y="2713038"/>
            <a:ext cx="5392738" cy="30797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r>
              <a:rPr lang="en-US" altLang="zh-CN" sz="1400" dirty="0">
                <a:latin typeface="微软雅黑" panose="020B0503020204020204" pitchFamily="34" charset="-122"/>
              </a:rPr>
              <a:t>1 </a:t>
            </a:r>
            <a:r>
              <a:rPr lang="zh-CN" altLang="en-US" sz="1400" dirty="0">
                <a:latin typeface="微软雅黑" panose="020B0503020204020204" pitchFamily="34" charset="-122"/>
              </a:rPr>
              <a:t>号线和</a:t>
            </a:r>
            <a:r>
              <a:rPr lang="en-US" altLang="zh-CN" sz="1400" dirty="0">
                <a:latin typeface="微软雅黑" panose="020B0503020204020204" pitchFamily="34" charset="-122"/>
              </a:rPr>
              <a:t>2 </a:t>
            </a:r>
            <a:r>
              <a:rPr lang="zh-CN" altLang="en-US" sz="1400" dirty="0">
                <a:latin typeface="微软雅黑" panose="020B0503020204020204" pitchFamily="34" charset="-122"/>
              </a:rPr>
              <a:t>号线（含一期及西延线）线路运营数据对比</a:t>
            </a:r>
          </a:p>
        </p:txBody>
      </p:sp>
      <p:sp>
        <p:nvSpPr>
          <p:cNvPr id="15" name="標題 4">
            <a:extLst>
              <a:ext uri="{FF2B5EF4-FFF2-40B4-BE49-F238E27FC236}">
                <a16:creationId xmlns:a16="http://schemas.microsoft.com/office/drawing/2014/main" id="{C66BD851-F656-4E3A-8A60-B529119FD701}"/>
              </a:ext>
            </a:extLst>
          </p:cNvPr>
          <p:cNvSpPr/>
          <p:nvPr/>
        </p:nvSpPr>
        <p:spPr>
          <a:xfrm>
            <a:off x="609600" y="154614"/>
            <a:ext cx="8389938" cy="744538"/>
          </a:xfrm>
          <a:prstGeom prst="rect">
            <a:avLst/>
          </a:prstGeom>
          <a:noFill/>
          <a:ln w="9525">
            <a:noFill/>
          </a:ln>
        </p:spPr>
        <p:txBody>
          <a:bodyPr>
            <a:spAutoFit/>
          </a:bodyPr>
          <a:lstStyle/>
          <a:p>
            <a:pPr lvl="0" eaLnBrk="1" hangingPunct="1">
              <a:lnSpc>
                <a:spcPct val="150000"/>
              </a:lnSpc>
              <a:defRPr/>
            </a:pPr>
            <a:r>
              <a:rPr kumimoji="0" lang="en-US" altLang="zh-CN" sz="3200" b="1"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2.6 </a:t>
            </a:r>
            <a:r>
              <a:rPr lang="zh-CN" altLang="en-US" sz="3200" b="1" noProof="1">
                <a:solidFill>
                  <a:srgbClr val="000000"/>
                </a:solidFill>
                <a:latin typeface="微软雅黑" panose="020B0503020204020204" pitchFamily="34" charset="-122"/>
                <a:ea typeface="微软雅黑" panose="020B0503020204020204" pitchFamily="34" charset="-122"/>
                <a:sym typeface="Arial" panose="020B0604020202020204" pitchFamily="34" charset="0"/>
              </a:rPr>
              <a:t>长沙市轨道交通集团有限公司（续）</a:t>
            </a:r>
            <a:endParaRPr kumimoji="0" lang="zh-CN" altLang="en-US" sz="3200" b="1"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Tree>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矩形 2"/>
          <p:cNvSpPr>
            <a:spLocks noChangeArrowheads="1"/>
          </p:cNvSpPr>
          <p:nvPr/>
        </p:nvSpPr>
        <p:spPr bwMode="auto">
          <a:xfrm>
            <a:off x="609600" y="1041400"/>
            <a:ext cx="10698163" cy="2130425"/>
          </a:xfrm>
          <a:prstGeom prst="rect">
            <a:avLst/>
          </a:prstGeom>
          <a:solidFill>
            <a:srgbClr val="F2F2F2"/>
          </a:solidFill>
          <a:ln>
            <a:noFill/>
          </a:ln>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285750" marR="0" lvl="0" indent="-285750" algn="l" defTabSz="914400" rtl="0" eaLnBrk="0" fontAlgn="base" latinLnBrk="0" hangingPunct="0">
              <a:lnSpc>
                <a:spcPts val="2200"/>
              </a:lnSpc>
              <a:spcBef>
                <a:spcPct val="0"/>
              </a:spcBef>
              <a:spcAft>
                <a:spcPct val="0"/>
              </a:spcAft>
              <a:buClrTx/>
              <a:buSzTx/>
              <a:buFont typeface="Wingdings" panose="05000000000000000000" pitchFamily="2" charset="2"/>
              <a:buChar char="Ø"/>
              <a:defRPr/>
            </a:pPr>
            <a:r>
              <a:rPr kumimoji="0" lang="zh-CN" altLang="en-US" sz="1400" b="0" i="0" u="none" strike="noStrike" kern="1200" cap="none" spc="0" normalizeH="0" baseline="0" noProof="0" dirty="0">
                <a:ln>
                  <a:noFill/>
                </a:ln>
                <a:solidFill>
                  <a:schemeClr val="tx1"/>
                </a:solidFill>
                <a:effectLst/>
                <a:uLnTx/>
                <a:uFillTx/>
                <a:latin typeface="+mn-ea"/>
                <a:ea typeface="+mn-ea"/>
                <a:cs typeface="+mn-cs"/>
                <a:sym typeface="Arial" panose="020B0604020202020204" pitchFamily="34" charset="0"/>
              </a:rPr>
              <a:t>湖南城陵矶临港新区开发投资有限公司成立于</a:t>
            </a:r>
            <a:r>
              <a:rPr kumimoji="0" lang="en-US" altLang="zh-CN" sz="1400" b="0" i="0" u="none" strike="noStrike" kern="1200" cap="none" spc="0" normalizeH="0" baseline="0" noProof="0" dirty="0">
                <a:ln>
                  <a:noFill/>
                </a:ln>
                <a:solidFill>
                  <a:schemeClr val="tx1"/>
                </a:solidFill>
                <a:effectLst/>
                <a:uLnTx/>
                <a:uFillTx/>
                <a:latin typeface="+mn-ea"/>
                <a:ea typeface="+mn-ea"/>
                <a:cs typeface="+mn-cs"/>
                <a:sym typeface="Arial" panose="020B0604020202020204" pitchFamily="34" charset="0"/>
              </a:rPr>
              <a:t>2009</a:t>
            </a:r>
            <a:r>
              <a:rPr kumimoji="0" lang="zh-CN" altLang="en-US" sz="1400" b="0" i="0" u="none" strike="noStrike" kern="1200" cap="none" spc="0" normalizeH="0" baseline="0" noProof="0" dirty="0">
                <a:ln>
                  <a:noFill/>
                </a:ln>
                <a:solidFill>
                  <a:schemeClr val="tx1"/>
                </a:solidFill>
                <a:effectLst/>
                <a:uLnTx/>
                <a:uFillTx/>
                <a:latin typeface="+mn-ea"/>
                <a:ea typeface="+mn-ea"/>
                <a:cs typeface="+mn-cs"/>
                <a:sym typeface="Arial" panose="020B0604020202020204" pitchFamily="34" charset="0"/>
              </a:rPr>
              <a:t>年</a:t>
            </a:r>
            <a:r>
              <a:rPr kumimoji="0" lang="en-US" altLang="zh-CN" sz="1400" b="0" i="0" u="none" strike="noStrike" kern="1200" cap="none" spc="0" normalizeH="0" baseline="0" noProof="0" dirty="0">
                <a:ln>
                  <a:noFill/>
                </a:ln>
                <a:solidFill>
                  <a:schemeClr val="tx1"/>
                </a:solidFill>
                <a:effectLst/>
                <a:uLnTx/>
                <a:uFillTx/>
                <a:latin typeface="+mn-ea"/>
                <a:ea typeface="+mn-ea"/>
                <a:cs typeface="+mn-cs"/>
                <a:sym typeface="Arial" panose="020B0604020202020204" pitchFamily="34" charset="0"/>
              </a:rPr>
              <a:t>1</a:t>
            </a:r>
            <a:r>
              <a:rPr kumimoji="0" lang="zh-CN" altLang="en-US" sz="1400" b="0" i="0" u="none" strike="noStrike" kern="1200" cap="none" spc="0" normalizeH="0" baseline="0" noProof="0" dirty="0">
                <a:ln>
                  <a:noFill/>
                </a:ln>
                <a:solidFill>
                  <a:schemeClr val="tx1"/>
                </a:solidFill>
                <a:effectLst/>
                <a:uLnTx/>
                <a:uFillTx/>
                <a:latin typeface="+mn-ea"/>
                <a:ea typeface="+mn-ea"/>
                <a:cs typeface="+mn-cs"/>
                <a:sym typeface="Arial" panose="020B0604020202020204" pitchFamily="34" charset="0"/>
              </a:rPr>
              <a:t>月，公司注册资本</a:t>
            </a:r>
            <a:r>
              <a:rPr kumimoji="0" lang="en-US" altLang="zh-CN" sz="1400" b="0" i="0" u="none" strike="noStrike" kern="1200" cap="none" spc="0" normalizeH="0" baseline="0" noProof="0" dirty="0">
                <a:ln>
                  <a:noFill/>
                </a:ln>
                <a:solidFill>
                  <a:schemeClr val="tx1"/>
                </a:solidFill>
                <a:effectLst/>
                <a:uLnTx/>
                <a:uFillTx/>
                <a:latin typeface="+mn-ea"/>
                <a:ea typeface="+mn-ea"/>
                <a:cs typeface="+mn-cs"/>
                <a:sym typeface="Arial" panose="020B0604020202020204" pitchFamily="34" charset="0"/>
              </a:rPr>
              <a:t>5</a:t>
            </a:r>
            <a:r>
              <a:rPr kumimoji="0" lang="zh-CN" altLang="en-US" sz="1400" b="0" i="0" u="none" strike="noStrike" kern="1200" cap="none" spc="0" normalizeH="0" baseline="0" noProof="0" dirty="0">
                <a:ln>
                  <a:noFill/>
                </a:ln>
                <a:solidFill>
                  <a:schemeClr val="tx1"/>
                </a:solidFill>
                <a:effectLst/>
                <a:uLnTx/>
                <a:uFillTx/>
                <a:latin typeface="+mn-ea"/>
                <a:ea typeface="+mn-ea"/>
                <a:cs typeface="+mn-cs"/>
                <a:sym typeface="Arial" panose="020B0604020202020204" pitchFamily="34" charset="0"/>
              </a:rPr>
              <a:t>亿元。</a:t>
            </a:r>
            <a:endParaRPr kumimoji="0" lang="en-US" altLang="zh-CN" sz="1400" b="0" i="0" u="none" strike="noStrike" kern="1200" cap="none" spc="0" normalizeH="0" baseline="0" noProof="0" dirty="0">
              <a:ln>
                <a:noFill/>
              </a:ln>
              <a:solidFill>
                <a:schemeClr val="tx1"/>
              </a:solidFill>
              <a:effectLst/>
              <a:uLnTx/>
              <a:uFillTx/>
              <a:latin typeface="+mn-ea"/>
              <a:ea typeface="+mn-ea"/>
              <a:cs typeface="+mn-cs"/>
              <a:sym typeface="Arial" panose="020B0604020202020204" pitchFamily="34" charset="0"/>
            </a:endParaRPr>
          </a:p>
          <a:p>
            <a:pPr marL="285750" marR="0" lvl="0" indent="-285750" algn="l" defTabSz="914400" rtl="0" eaLnBrk="0" fontAlgn="base" latinLnBrk="0" hangingPunct="0">
              <a:lnSpc>
                <a:spcPts val="2200"/>
              </a:lnSpc>
              <a:spcBef>
                <a:spcPct val="0"/>
              </a:spcBef>
              <a:spcAft>
                <a:spcPct val="0"/>
              </a:spcAft>
              <a:buClrTx/>
              <a:buSzTx/>
              <a:buFont typeface="Wingdings" panose="05000000000000000000" pitchFamily="2" charset="2"/>
              <a:buChar char="Ø"/>
              <a:defRPr/>
            </a:pPr>
            <a:r>
              <a:rPr kumimoji="0" lang="zh-CN" altLang="en-US" sz="1400" b="0" i="0" u="none" strike="noStrike" kern="1200" cap="none" spc="0" normalizeH="0" baseline="0" noProof="0" dirty="0">
                <a:ln>
                  <a:noFill/>
                </a:ln>
                <a:solidFill>
                  <a:schemeClr val="tx1"/>
                </a:solidFill>
                <a:effectLst/>
                <a:uLnTx/>
                <a:uFillTx/>
                <a:latin typeface="+mn-ea"/>
                <a:ea typeface="+mn-ea"/>
                <a:cs typeface="+mn-cs"/>
                <a:sym typeface="Arial" panose="020B0604020202020204" pitchFamily="34" charset="0"/>
              </a:rPr>
              <a:t>该公司主要业务包含土地结算、集装箱中转装卸、土地一级开发及代建项目以及融资项目管理费。其中集装箱中转装卸业务经营主体为湖南城陵矶国际港务集团有限公司的两家下属子公司（</a:t>
            </a:r>
            <a:r>
              <a:rPr kumimoji="0" lang="zh-CN" altLang="en-US" sz="1400" b="0" i="0" u="none" strike="noStrike" kern="1200" cap="none" spc="0" normalizeH="0" baseline="0" noProof="0" dirty="0">
                <a:ln>
                  <a:noFill/>
                </a:ln>
                <a:solidFill>
                  <a:schemeClr val="tx1"/>
                </a:solidFill>
                <a:effectLst/>
                <a:uLnTx/>
                <a:uFillTx/>
                <a:latin typeface="+mn-ea"/>
                <a:ea typeface="微软雅黑" panose="020B0503020204020204" pitchFamily="34" charset="-122"/>
                <a:cs typeface="+mn-cs"/>
                <a:sym typeface="Arial" panose="020B0604020202020204" pitchFamily="34" charset="0"/>
              </a:rPr>
              <a:t>岳阳城陵矶港务有限责任公司和长沙集星集装箱码头有限公司</a:t>
            </a:r>
            <a:r>
              <a:rPr kumimoji="0" lang="zh-CN" altLang="en-US" sz="1400" b="0" i="0" u="none" strike="noStrike" kern="1200" cap="none" spc="0" normalizeH="0" baseline="0" noProof="0" dirty="0">
                <a:ln>
                  <a:noFill/>
                </a:ln>
                <a:solidFill>
                  <a:schemeClr val="tx1"/>
                </a:solidFill>
                <a:effectLst/>
                <a:uLnTx/>
                <a:uFillTx/>
                <a:latin typeface="+mn-ea"/>
                <a:ea typeface="+mn-ea"/>
                <a:cs typeface="+mn-cs"/>
                <a:sym typeface="Arial" panose="020B0604020202020204" pitchFamily="34" charset="0"/>
              </a:rPr>
              <a:t>）和岳阳城陵矶港务有限责任公司。</a:t>
            </a:r>
            <a:endParaRPr kumimoji="0" lang="en-US" altLang="zh-CN" sz="1400" b="0" i="0" u="none" strike="noStrike" kern="1200" cap="none" spc="0" normalizeH="0" baseline="0" noProof="0" dirty="0">
              <a:ln>
                <a:noFill/>
              </a:ln>
              <a:solidFill>
                <a:schemeClr val="tx1"/>
              </a:solidFill>
              <a:effectLst/>
              <a:uLnTx/>
              <a:uFillTx/>
              <a:latin typeface="+mn-ea"/>
              <a:ea typeface="+mn-ea"/>
              <a:cs typeface="+mn-cs"/>
              <a:sym typeface="Arial" panose="020B0604020202020204" pitchFamily="34" charset="0"/>
            </a:endParaRPr>
          </a:p>
          <a:p>
            <a:pPr marL="285750" marR="0" lvl="0" indent="-285750" algn="l" defTabSz="914400" rtl="0" eaLnBrk="0" fontAlgn="base" latinLnBrk="0" hangingPunct="0">
              <a:lnSpc>
                <a:spcPts val="2200"/>
              </a:lnSpc>
              <a:spcBef>
                <a:spcPct val="0"/>
              </a:spcBef>
              <a:spcAft>
                <a:spcPct val="0"/>
              </a:spcAft>
              <a:buClrTx/>
              <a:buSzTx/>
              <a:buFont typeface="Wingdings" panose="05000000000000000000" pitchFamily="2" charset="2"/>
              <a:buChar char="Ø"/>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主体评级</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AA</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，实际控制人岳阳市人民政府国有资产监督管理委员会。</a:t>
            </a:r>
            <a:endPar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285750" marR="0" lvl="0" indent="-285750" algn="l" defTabSz="914400" rtl="0" eaLnBrk="0" fontAlgn="base" latinLnBrk="0" hangingPunct="0">
              <a:lnSpc>
                <a:spcPts val="2200"/>
              </a:lnSpc>
              <a:spcBef>
                <a:spcPct val="0"/>
              </a:spcBef>
              <a:spcAft>
                <a:spcPct val="0"/>
              </a:spcAft>
              <a:buClrTx/>
              <a:buSzTx/>
              <a:buFont typeface="Wingdings" panose="05000000000000000000" pitchFamily="2" charset="2"/>
              <a:buChar char="Ø"/>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目前</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通知</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中关于基础设施</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REITs</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试点项目优先支持行业的相关表述较为笼统，暂时无法确认港口资产是否为“仓储物流、收费公路等交通设施”，需明确政策导向后进一步判断。</a:t>
            </a:r>
            <a:endPar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defRPr/>
            </a:pPr>
            <a:endParaRPr kumimoji="0" lang="zh-CN" altLang="zh-CN" sz="1400" b="0" i="0" u="none" strike="noStrike" kern="1200" cap="none" spc="0" normalizeH="0" baseline="0" noProof="0" dirty="0">
              <a:ln>
                <a:noFill/>
              </a:ln>
              <a:solidFill>
                <a:schemeClr val="tx1"/>
              </a:solidFill>
              <a:effectLst/>
              <a:uLnTx/>
              <a:uFillTx/>
              <a:latin typeface="+mn-ea"/>
              <a:ea typeface="+mn-ea"/>
              <a:cs typeface="+mn-cs"/>
              <a:sym typeface="Arial" panose="020B0604020202020204" pitchFamily="34" charset="0"/>
            </a:endParaRPr>
          </a:p>
        </p:txBody>
      </p:sp>
      <p:grpSp>
        <p:nvGrpSpPr>
          <p:cNvPr id="71683" name="组合 1"/>
          <p:cNvGrpSpPr/>
          <p:nvPr/>
        </p:nvGrpSpPr>
        <p:grpSpPr>
          <a:xfrm>
            <a:off x="0" y="214313"/>
            <a:ext cx="577850" cy="658812"/>
            <a:chOff x="0" y="0"/>
            <a:chExt cx="577847" cy="659137"/>
          </a:xfrm>
        </p:grpSpPr>
        <p:sp>
          <p:nvSpPr>
            <p:cNvPr id="71748" name="矩形 3"/>
            <p:cNvSpPr/>
            <p:nvPr/>
          </p:nvSpPr>
          <p:spPr>
            <a:xfrm>
              <a:off x="0" y="0"/>
              <a:ext cx="495297" cy="659137"/>
            </a:xfrm>
            <a:prstGeom prst="rect">
              <a:avLst/>
            </a:prstGeom>
            <a:solidFill>
              <a:srgbClr val="C0000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71749" name="矩形 4"/>
            <p:cNvSpPr/>
            <p:nvPr/>
          </p:nvSpPr>
          <p:spPr>
            <a:xfrm>
              <a:off x="527047" y="0"/>
              <a:ext cx="50800" cy="659137"/>
            </a:xfrm>
            <a:prstGeom prst="rect">
              <a:avLst/>
            </a:prstGeom>
            <a:solidFill>
              <a:srgbClr val="80808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grpSp>
      <p:sp>
        <p:nvSpPr>
          <p:cNvPr id="71684" name="灯片编号占位符 1"/>
          <p:cNvSpPr>
            <a:spLocks noGrp="1"/>
          </p:cNvSpPr>
          <p:nvPr/>
        </p:nvSpPr>
        <p:spPr>
          <a:xfrm>
            <a:off x="11449050" y="6499225"/>
            <a:ext cx="639763" cy="365125"/>
          </a:xfrm>
          <a:prstGeom prst="rect">
            <a:avLst/>
          </a:prstGeom>
          <a:noFill/>
          <a:ln w="9525">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r" defTabSz="914400" eaLnBrk="1" hangingPunct="1">
              <a:spcBef>
                <a:spcPct val="0"/>
              </a:spcBef>
              <a:buFontTx/>
              <a:buNone/>
            </a:pPr>
            <a:fld id="{9A0DB2DC-4C9A-4742-B13C-FB6460FD3503}" type="slidenum">
              <a:rPr lang="zh-CN" altLang="zh-CN" sz="1400" b="1" dirty="0">
                <a:solidFill>
                  <a:srgbClr val="FFFFFF"/>
                </a:solidFill>
                <a:latin typeface="仿宋" panose="02010609060101010101" pitchFamily="49" charset="-122"/>
                <a:ea typeface="仿宋" panose="02010609060101010101" pitchFamily="49" charset="-122"/>
              </a:rPr>
              <a:t>62</a:t>
            </a:fld>
            <a:endParaRPr lang="zh-CN" altLang="zh-CN" sz="1400" b="1" dirty="0">
              <a:solidFill>
                <a:srgbClr val="FFFFFF"/>
              </a:solidFill>
              <a:latin typeface="仿宋" panose="02010609060101010101" pitchFamily="49" charset="-122"/>
              <a:ea typeface="仿宋" panose="02010609060101010101" pitchFamily="49" charset="-122"/>
            </a:endParaRPr>
          </a:p>
        </p:txBody>
      </p:sp>
      <p:sp>
        <p:nvSpPr>
          <p:cNvPr id="71686" name="文本框 4"/>
          <p:cNvSpPr/>
          <p:nvPr/>
        </p:nvSpPr>
        <p:spPr>
          <a:xfrm>
            <a:off x="7167563" y="6230938"/>
            <a:ext cx="5338762" cy="277812"/>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r>
              <a:rPr lang="zh-CN" altLang="en-US" sz="1200" b="1" dirty="0">
                <a:solidFill>
                  <a:srgbClr val="000000"/>
                </a:solidFill>
                <a:latin typeface="Arial" panose="020B0604020202020204" pitchFamily="34" charset="0"/>
                <a:ea typeface="宋体" panose="02010600030101010101" pitchFamily="2" charset="-122"/>
                <a:sym typeface="微软雅黑" panose="020B0503020204020204" pitchFamily="34" charset="-122"/>
              </a:rPr>
              <a:t>注：资料综合自最新的评级报告，企业年度财务报告以及公开信息整理</a:t>
            </a:r>
            <a:r>
              <a:rPr lang="en-US" altLang="zh-CN" sz="1200" b="1" dirty="0">
                <a:solidFill>
                  <a:srgbClr val="000000"/>
                </a:solidFill>
                <a:latin typeface="Arial" panose="020B0604020202020204" pitchFamily="34" charset="0"/>
                <a:ea typeface="宋体" panose="02010600030101010101" pitchFamily="2" charset="-122"/>
                <a:sym typeface="微软雅黑" panose="020B0503020204020204" pitchFamily="34" charset="-122"/>
              </a:rPr>
              <a:t>       </a:t>
            </a:r>
            <a:endParaRPr lang="zh-CN" altLang="en-US" sz="1200" b="1" dirty="0">
              <a:solidFill>
                <a:srgbClr val="000000"/>
              </a:solidFill>
              <a:latin typeface="Arial" panose="020B0604020202020204" pitchFamily="34" charset="0"/>
              <a:ea typeface="宋体" panose="02010600030101010101" pitchFamily="2" charset="-122"/>
              <a:sym typeface="微软雅黑" panose="020B0503020204020204" pitchFamily="34" charset="-122"/>
            </a:endParaRPr>
          </a:p>
        </p:txBody>
      </p:sp>
      <p:graphicFrame>
        <p:nvGraphicFramePr>
          <p:cNvPr id="16" name="表格 3"/>
          <p:cNvGraphicFramePr>
            <a:graphicFrameLocks noGrp="1"/>
          </p:cNvGraphicFramePr>
          <p:nvPr/>
        </p:nvGraphicFramePr>
        <p:xfrm>
          <a:off x="111125" y="4033838"/>
          <a:ext cx="5667374" cy="1854200"/>
        </p:xfrm>
        <a:graphic>
          <a:graphicData uri="http://schemas.openxmlformats.org/drawingml/2006/table">
            <a:tbl>
              <a:tblPr firstRow="1" bandRow="1">
                <a:tableStyleId>{21E4AEA4-8DFA-4A89-87EB-49C32662AFE0}</a:tableStyleId>
              </a:tblPr>
              <a:tblGrid>
                <a:gridCol w="1392461">
                  <a:extLst>
                    <a:ext uri="{9D8B030D-6E8A-4147-A177-3AD203B41FA5}">
                      <a16:colId xmlns:a16="http://schemas.microsoft.com/office/drawing/2014/main" val="20000"/>
                    </a:ext>
                  </a:extLst>
                </a:gridCol>
                <a:gridCol w="1441225">
                  <a:extLst>
                    <a:ext uri="{9D8B030D-6E8A-4147-A177-3AD203B41FA5}">
                      <a16:colId xmlns:a16="http://schemas.microsoft.com/office/drawing/2014/main" val="20001"/>
                    </a:ext>
                  </a:extLst>
                </a:gridCol>
                <a:gridCol w="1416844">
                  <a:extLst>
                    <a:ext uri="{9D8B030D-6E8A-4147-A177-3AD203B41FA5}">
                      <a16:colId xmlns:a16="http://schemas.microsoft.com/office/drawing/2014/main" val="20002"/>
                    </a:ext>
                  </a:extLst>
                </a:gridCol>
                <a:gridCol w="1416844">
                  <a:extLst>
                    <a:ext uri="{9D8B030D-6E8A-4147-A177-3AD203B41FA5}">
                      <a16:colId xmlns:a16="http://schemas.microsoft.com/office/drawing/2014/main" val="20003"/>
                    </a:ext>
                  </a:extLst>
                </a:gridCol>
              </a:tblGrid>
              <a:tr h="370840">
                <a:tc>
                  <a:txBody>
                    <a:bodyPr/>
                    <a:lstStyle/>
                    <a:p>
                      <a:pPr algn="ctr"/>
                      <a:r>
                        <a:rPr lang="zh-CN" altLang="en-US" sz="1600" dirty="0"/>
                        <a:t>单位：亿元</a:t>
                      </a:r>
                    </a:p>
                  </a:txBody>
                  <a:tcPr marL="91422" marR="91422"/>
                </a:tc>
                <a:tc>
                  <a:txBody>
                    <a:bodyPr/>
                    <a:lstStyle/>
                    <a:p>
                      <a:pPr algn="ctr"/>
                      <a:r>
                        <a:rPr lang="en-US" altLang="zh-CN" sz="1600" dirty="0"/>
                        <a:t>2017</a:t>
                      </a:r>
                      <a:endParaRPr lang="zh-CN" altLang="en-US" sz="1600" dirty="0"/>
                    </a:p>
                  </a:txBody>
                  <a:tcPr marL="91422" marR="91422"/>
                </a:tc>
                <a:tc>
                  <a:txBody>
                    <a:bodyPr/>
                    <a:lstStyle/>
                    <a:p>
                      <a:pPr algn="ctr"/>
                      <a:r>
                        <a:rPr lang="en-US" altLang="zh-CN" sz="1600" dirty="0"/>
                        <a:t>2018</a:t>
                      </a:r>
                      <a:endParaRPr lang="zh-CN" altLang="en-US" sz="1600" dirty="0"/>
                    </a:p>
                  </a:txBody>
                  <a:tcPr marL="91422" marR="91422"/>
                </a:tc>
                <a:tc>
                  <a:txBody>
                    <a:bodyPr/>
                    <a:lstStyle/>
                    <a:p>
                      <a:pPr algn="ctr"/>
                      <a:r>
                        <a:rPr lang="en-US" altLang="zh-CN" sz="1600" dirty="0"/>
                        <a:t>2019</a:t>
                      </a:r>
                      <a:endParaRPr lang="zh-CN" altLang="en-US" sz="1600" dirty="0"/>
                    </a:p>
                  </a:txBody>
                  <a:tcPr marL="91422" marR="91422"/>
                </a:tc>
                <a:extLst>
                  <a:ext uri="{0D108BD9-81ED-4DB2-BD59-A6C34878D82A}">
                    <a16:rowId xmlns:a16="http://schemas.microsoft.com/office/drawing/2014/main" val="10000"/>
                  </a:ext>
                </a:extLst>
              </a:tr>
              <a:tr h="370840">
                <a:tc>
                  <a:txBody>
                    <a:bodyPr/>
                    <a:lstStyle/>
                    <a:p>
                      <a:pPr algn="ctr"/>
                      <a:r>
                        <a:rPr lang="zh-CN" altLang="en-US" sz="1600" dirty="0"/>
                        <a:t>总资产</a:t>
                      </a:r>
                    </a:p>
                  </a:txBody>
                  <a:tcPr marL="91422" marR="91422"/>
                </a:tc>
                <a:tc>
                  <a:txBody>
                    <a:bodyPr/>
                    <a:lstStyle/>
                    <a:p>
                      <a:pPr algn="ctr"/>
                      <a:r>
                        <a:rPr lang="en-US" altLang="zh-CN" sz="1600" dirty="0"/>
                        <a:t>359.24</a:t>
                      </a:r>
                      <a:endParaRPr lang="zh-CN" altLang="en-US" sz="1600" dirty="0"/>
                    </a:p>
                  </a:txBody>
                  <a:tcPr marL="91422" marR="91422"/>
                </a:tc>
                <a:tc>
                  <a:txBody>
                    <a:bodyPr/>
                    <a:lstStyle/>
                    <a:p>
                      <a:pPr algn="ctr"/>
                      <a:r>
                        <a:rPr lang="en-US" altLang="zh-CN" sz="1600" dirty="0"/>
                        <a:t>366.98</a:t>
                      </a:r>
                      <a:endParaRPr lang="zh-CN" altLang="en-US" sz="1600" dirty="0"/>
                    </a:p>
                  </a:txBody>
                  <a:tcPr marL="91422" marR="91422"/>
                </a:tc>
                <a:tc>
                  <a:txBody>
                    <a:bodyPr/>
                    <a:lstStyle/>
                    <a:p>
                      <a:pPr algn="ctr"/>
                      <a:r>
                        <a:rPr lang="en-US" altLang="zh-CN" sz="1600" dirty="0"/>
                        <a:t>383.26</a:t>
                      </a:r>
                      <a:endParaRPr lang="zh-CN" altLang="en-US" sz="1600" dirty="0"/>
                    </a:p>
                  </a:txBody>
                  <a:tcPr marL="91422" marR="91422"/>
                </a:tc>
                <a:extLst>
                  <a:ext uri="{0D108BD9-81ED-4DB2-BD59-A6C34878D82A}">
                    <a16:rowId xmlns:a16="http://schemas.microsoft.com/office/drawing/2014/main" val="10001"/>
                  </a:ext>
                </a:extLst>
              </a:tr>
              <a:tr h="370840">
                <a:tc>
                  <a:txBody>
                    <a:bodyPr/>
                    <a:lstStyle/>
                    <a:p>
                      <a:pPr algn="ctr"/>
                      <a:r>
                        <a:rPr lang="zh-CN" altLang="en-US" sz="1600" dirty="0"/>
                        <a:t>总负债</a:t>
                      </a:r>
                    </a:p>
                  </a:txBody>
                  <a:tcPr marL="91422" marR="91422"/>
                </a:tc>
                <a:tc>
                  <a:txBody>
                    <a:bodyPr/>
                    <a:lstStyle/>
                    <a:p>
                      <a:pPr algn="ctr"/>
                      <a:r>
                        <a:rPr lang="en-US" altLang="zh-CN" sz="1600" dirty="0"/>
                        <a:t>103.46</a:t>
                      </a:r>
                      <a:endParaRPr lang="zh-CN" altLang="en-US" sz="1600" dirty="0"/>
                    </a:p>
                  </a:txBody>
                  <a:tcPr marL="91422" marR="91422"/>
                </a:tc>
                <a:tc>
                  <a:txBody>
                    <a:bodyPr/>
                    <a:lstStyle/>
                    <a:p>
                      <a:pPr algn="ctr"/>
                      <a:r>
                        <a:rPr lang="en-US" altLang="zh-CN" sz="1600" dirty="0"/>
                        <a:t>105.27</a:t>
                      </a:r>
                      <a:endParaRPr lang="zh-CN" altLang="en-US" sz="1600" dirty="0"/>
                    </a:p>
                  </a:txBody>
                  <a:tcPr marL="91422" marR="91422"/>
                </a:tc>
                <a:tc>
                  <a:txBody>
                    <a:bodyPr/>
                    <a:lstStyle/>
                    <a:p>
                      <a:pPr algn="ctr"/>
                      <a:r>
                        <a:rPr lang="en-US" altLang="zh-CN" sz="1600" dirty="0"/>
                        <a:t>116.56</a:t>
                      </a:r>
                      <a:endParaRPr lang="zh-CN" altLang="en-US" sz="1600" dirty="0"/>
                    </a:p>
                  </a:txBody>
                  <a:tcPr marL="91422" marR="91422"/>
                </a:tc>
                <a:extLst>
                  <a:ext uri="{0D108BD9-81ED-4DB2-BD59-A6C34878D82A}">
                    <a16:rowId xmlns:a16="http://schemas.microsoft.com/office/drawing/2014/main" val="10002"/>
                  </a:ext>
                </a:extLst>
              </a:tr>
              <a:tr h="370840">
                <a:tc>
                  <a:txBody>
                    <a:bodyPr/>
                    <a:lstStyle/>
                    <a:p>
                      <a:pPr algn="ctr"/>
                      <a:r>
                        <a:rPr lang="zh-CN" altLang="en-US" sz="1600" dirty="0"/>
                        <a:t>营业收入</a:t>
                      </a:r>
                    </a:p>
                  </a:txBody>
                  <a:tcPr marL="91422" marR="91422"/>
                </a:tc>
                <a:tc>
                  <a:txBody>
                    <a:bodyPr/>
                    <a:lstStyle/>
                    <a:p>
                      <a:pPr algn="ctr"/>
                      <a:r>
                        <a:rPr lang="en-US" altLang="zh-CN" sz="1600" dirty="0"/>
                        <a:t>8.07</a:t>
                      </a:r>
                      <a:endParaRPr lang="zh-CN" altLang="en-US" sz="1600" dirty="0"/>
                    </a:p>
                  </a:txBody>
                  <a:tcPr marL="91422" marR="91422"/>
                </a:tc>
                <a:tc>
                  <a:txBody>
                    <a:bodyPr/>
                    <a:lstStyle/>
                    <a:p>
                      <a:pPr algn="ctr"/>
                      <a:r>
                        <a:rPr lang="en-US" altLang="zh-CN" sz="1600" dirty="0"/>
                        <a:t>8.05</a:t>
                      </a:r>
                      <a:endParaRPr lang="zh-CN" altLang="en-US" sz="1600" dirty="0"/>
                    </a:p>
                  </a:txBody>
                  <a:tcPr marL="91422" marR="91422"/>
                </a:tc>
                <a:tc>
                  <a:txBody>
                    <a:bodyPr/>
                    <a:lstStyle/>
                    <a:p>
                      <a:pPr algn="ctr"/>
                      <a:r>
                        <a:rPr lang="en-US" altLang="zh-CN" sz="1600" dirty="0"/>
                        <a:t>8.41</a:t>
                      </a:r>
                      <a:endParaRPr lang="zh-CN" altLang="en-US" sz="1600" dirty="0"/>
                    </a:p>
                  </a:txBody>
                  <a:tcPr marL="91422" marR="91422"/>
                </a:tc>
                <a:extLst>
                  <a:ext uri="{0D108BD9-81ED-4DB2-BD59-A6C34878D82A}">
                    <a16:rowId xmlns:a16="http://schemas.microsoft.com/office/drawing/2014/main" val="10003"/>
                  </a:ext>
                </a:extLst>
              </a:tr>
              <a:tr h="370840">
                <a:tc>
                  <a:txBody>
                    <a:bodyPr/>
                    <a:lstStyle/>
                    <a:p>
                      <a:pPr algn="ctr"/>
                      <a:r>
                        <a:rPr lang="zh-CN" altLang="en-US" sz="1600" dirty="0"/>
                        <a:t>营业成本</a:t>
                      </a:r>
                    </a:p>
                  </a:txBody>
                  <a:tcPr marL="91422" marR="91422"/>
                </a:tc>
                <a:tc>
                  <a:txBody>
                    <a:bodyPr/>
                    <a:lstStyle/>
                    <a:p>
                      <a:pPr algn="ctr"/>
                      <a:r>
                        <a:rPr lang="en-US" altLang="zh-CN" sz="1600" dirty="0"/>
                        <a:t>3.72</a:t>
                      </a:r>
                      <a:endParaRPr lang="zh-CN" altLang="en-US" sz="1600" dirty="0"/>
                    </a:p>
                  </a:txBody>
                  <a:tcPr marL="91422" marR="91422"/>
                </a:tc>
                <a:tc>
                  <a:txBody>
                    <a:bodyPr/>
                    <a:lstStyle/>
                    <a:p>
                      <a:pPr algn="ctr"/>
                      <a:r>
                        <a:rPr lang="en-US" altLang="zh-CN" sz="1600" dirty="0"/>
                        <a:t>4.36</a:t>
                      </a:r>
                      <a:endParaRPr lang="zh-CN" altLang="en-US" sz="1600" dirty="0"/>
                    </a:p>
                  </a:txBody>
                  <a:tcPr marL="91422" marR="91422"/>
                </a:tc>
                <a:tc>
                  <a:txBody>
                    <a:bodyPr/>
                    <a:lstStyle/>
                    <a:p>
                      <a:pPr algn="ctr"/>
                      <a:r>
                        <a:rPr lang="en-US" altLang="zh-CN" sz="1600" dirty="0"/>
                        <a:t>5.65</a:t>
                      </a:r>
                      <a:endParaRPr lang="zh-CN" altLang="en-US" sz="1600" dirty="0"/>
                    </a:p>
                  </a:txBody>
                  <a:tcPr marL="91422" marR="91422"/>
                </a:tc>
                <a:extLst>
                  <a:ext uri="{0D108BD9-81ED-4DB2-BD59-A6C34878D82A}">
                    <a16:rowId xmlns:a16="http://schemas.microsoft.com/office/drawing/2014/main" val="10004"/>
                  </a:ext>
                </a:extLst>
              </a:tr>
            </a:tbl>
          </a:graphicData>
        </a:graphic>
      </p:graphicFrame>
      <p:graphicFrame>
        <p:nvGraphicFramePr>
          <p:cNvPr id="4" name="表格 4"/>
          <p:cNvGraphicFramePr>
            <a:graphicFrameLocks noGrp="1"/>
          </p:cNvGraphicFramePr>
          <p:nvPr/>
        </p:nvGraphicFramePr>
        <p:xfrm>
          <a:off x="6211888" y="4021138"/>
          <a:ext cx="5876925" cy="1854200"/>
        </p:xfrm>
        <a:graphic>
          <a:graphicData uri="http://schemas.openxmlformats.org/drawingml/2006/table">
            <a:tbl>
              <a:tblPr firstRow="1" bandRow="1">
                <a:tableStyleId>{21E4AEA4-8DFA-4A89-87EB-49C32662AFE0}</a:tableStyleId>
              </a:tblPr>
              <a:tblGrid>
                <a:gridCol w="1958975">
                  <a:extLst>
                    <a:ext uri="{9D8B030D-6E8A-4147-A177-3AD203B41FA5}">
                      <a16:colId xmlns:a16="http://schemas.microsoft.com/office/drawing/2014/main" val="20000"/>
                    </a:ext>
                  </a:extLst>
                </a:gridCol>
                <a:gridCol w="1958975">
                  <a:extLst>
                    <a:ext uri="{9D8B030D-6E8A-4147-A177-3AD203B41FA5}">
                      <a16:colId xmlns:a16="http://schemas.microsoft.com/office/drawing/2014/main" val="20001"/>
                    </a:ext>
                  </a:extLst>
                </a:gridCol>
                <a:gridCol w="1958975">
                  <a:extLst>
                    <a:ext uri="{9D8B030D-6E8A-4147-A177-3AD203B41FA5}">
                      <a16:colId xmlns:a16="http://schemas.microsoft.com/office/drawing/2014/main" val="20002"/>
                    </a:ext>
                  </a:extLst>
                </a:gridCol>
              </a:tblGrid>
              <a:tr h="370840">
                <a:tc>
                  <a:txBody>
                    <a:bodyPr/>
                    <a:lstStyle/>
                    <a:p>
                      <a:pPr algn="ctr"/>
                      <a:r>
                        <a:rPr lang="zh-CN" altLang="en-US" sz="1600" dirty="0"/>
                        <a:t>单位：亿元</a:t>
                      </a:r>
                    </a:p>
                  </a:txBody>
                  <a:tcPr marL="91442" marR="91442"/>
                </a:tc>
                <a:tc>
                  <a:txBody>
                    <a:bodyPr/>
                    <a:lstStyle/>
                    <a:p>
                      <a:pPr algn="ctr"/>
                      <a:r>
                        <a:rPr lang="zh-CN" altLang="en-US" sz="1600" dirty="0"/>
                        <a:t>收入</a:t>
                      </a:r>
                    </a:p>
                  </a:txBody>
                  <a:tcPr marL="91442" marR="91442"/>
                </a:tc>
                <a:tc>
                  <a:txBody>
                    <a:bodyPr/>
                    <a:lstStyle/>
                    <a:p>
                      <a:pPr algn="ctr"/>
                      <a:r>
                        <a:rPr lang="zh-CN" altLang="en-US" sz="1600" dirty="0"/>
                        <a:t>毛利率</a:t>
                      </a:r>
                    </a:p>
                  </a:txBody>
                  <a:tcPr marL="91442" marR="91442"/>
                </a:tc>
                <a:extLst>
                  <a:ext uri="{0D108BD9-81ED-4DB2-BD59-A6C34878D82A}">
                    <a16:rowId xmlns:a16="http://schemas.microsoft.com/office/drawing/2014/main" val="10000"/>
                  </a:ext>
                </a:extLst>
              </a:tr>
              <a:tr h="370840">
                <a:tc>
                  <a:txBody>
                    <a:bodyPr/>
                    <a:lstStyle/>
                    <a:p>
                      <a:pPr algn="ctr"/>
                      <a:r>
                        <a:rPr lang="en-US" altLang="zh-CN" sz="1600" dirty="0"/>
                        <a:t>2016</a:t>
                      </a:r>
                      <a:r>
                        <a:rPr lang="zh-CN" altLang="en-US" sz="1600" dirty="0"/>
                        <a:t>年</a:t>
                      </a:r>
                    </a:p>
                  </a:txBody>
                  <a:tcPr marL="91442" marR="91442"/>
                </a:tc>
                <a:tc>
                  <a:txBody>
                    <a:bodyPr/>
                    <a:lstStyle/>
                    <a:p>
                      <a:pPr algn="ctr"/>
                      <a:r>
                        <a:rPr lang="en-US" altLang="zh-CN" sz="1600" dirty="0"/>
                        <a:t>0.79</a:t>
                      </a:r>
                      <a:endParaRPr lang="zh-CN" altLang="en-US" sz="1600" dirty="0"/>
                    </a:p>
                  </a:txBody>
                  <a:tcPr marL="91442" marR="91442"/>
                </a:tc>
                <a:tc>
                  <a:txBody>
                    <a:bodyPr/>
                    <a:lstStyle/>
                    <a:p>
                      <a:pPr algn="ctr"/>
                      <a:r>
                        <a:rPr lang="en-US" altLang="zh-CN" sz="1600" dirty="0"/>
                        <a:t>16.43%</a:t>
                      </a:r>
                      <a:endParaRPr lang="zh-CN" altLang="en-US" sz="1600" dirty="0"/>
                    </a:p>
                  </a:txBody>
                  <a:tcPr marL="91442" marR="91442"/>
                </a:tc>
                <a:extLst>
                  <a:ext uri="{0D108BD9-81ED-4DB2-BD59-A6C34878D82A}">
                    <a16:rowId xmlns:a16="http://schemas.microsoft.com/office/drawing/2014/main" val="10001"/>
                  </a:ext>
                </a:extLst>
              </a:tr>
              <a:tr h="370840">
                <a:tc>
                  <a:txBody>
                    <a:bodyPr/>
                    <a:lstStyle/>
                    <a:p>
                      <a:pPr algn="ctr"/>
                      <a:r>
                        <a:rPr lang="en-US" altLang="zh-CN" sz="1600" dirty="0"/>
                        <a:t>2017</a:t>
                      </a:r>
                      <a:r>
                        <a:rPr lang="zh-CN" altLang="en-US" sz="1600" dirty="0"/>
                        <a:t>年</a:t>
                      </a:r>
                    </a:p>
                  </a:txBody>
                  <a:tcPr marL="91442" marR="91442"/>
                </a:tc>
                <a:tc>
                  <a:txBody>
                    <a:bodyPr/>
                    <a:lstStyle/>
                    <a:p>
                      <a:pPr algn="ctr"/>
                      <a:r>
                        <a:rPr lang="en-US" altLang="zh-CN" sz="1600" dirty="0"/>
                        <a:t>1.32</a:t>
                      </a:r>
                      <a:endParaRPr lang="zh-CN" altLang="en-US" sz="1600" dirty="0"/>
                    </a:p>
                  </a:txBody>
                  <a:tcPr marL="91442" marR="91442"/>
                </a:tc>
                <a:tc>
                  <a:txBody>
                    <a:bodyPr/>
                    <a:lstStyle/>
                    <a:p>
                      <a:pPr algn="ctr"/>
                      <a:r>
                        <a:rPr lang="en-US" altLang="zh-CN" sz="1600" dirty="0"/>
                        <a:t>6.48%</a:t>
                      </a:r>
                      <a:endParaRPr lang="zh-CN" altLang="en-US" sz="1600" dirty="0"/>
                    </a:p>
                  </a:txBody>
                  <a:tcPr marL="91442" marR="91442"/>
                </a:tc>
                <a:extLst>
                  <a:ext uri="{0D108BD9-81ED-4DB2-BD59-A6C34878D82A}">
                    <a16:rowId xmlns:a16="http://schemas.microsoft.com/office/drawing/2014/main" val="10002"/>
                  </a:ext>
                </a:extLst>
              </a:tr>
              <a:tr h="370840">
                <a:tc>
                  <a:txBody>
                    <a:bodyPr/>
                    <a:lstStyle/>
                    <a:p>
                      <a:pPr algn="ctr"/>
                      <a:r>
                        <a:rPr lang="en-US" altLang="zh-CN" sz="1600" dirty="0"/>
                        <a:t>2018</a:t>
                      </a:r>
                      <a:r>
                        <a:rPr lang="zh-CN" altLang="en-US" sz="1600" dirty="0"/>
                        <a:t>年</a:t>
                      </a:r>
                    </a:p>
                  </a:txBody>
                  <a:tcPr marL="91442" marR="91442"/>
                </a:tc>
                <a:tc>
                  <a:txBody>
                    <a:bodyPr/>
                    <a:lstStyle/>
                    <a:p>
                      <a:pPr algn="ctr"/>
                      <a:r>
                        <a:rPr lang="en-US" altLang="zh-CN" sz="1600" dirty="0"/>
                        <a:t>2.75</a:t>
                      </a:r>
                      <a:endParaRPr lang="zh-CN" altLang="en-US" sz="1600" dirty="0"/>
                    </a:p>
                  </a:txBody>
                  <a:tcPr marL="91442" marR="91442"/>
                </a:tc>
                <a:tc>
                  <a:txBody>
                    <a:bodyPr/>
                    <a:lstStyle/>
                    <a:p>
                      <a:pPr algn="ctr"/>
                      <a:r>
                        <a:rPr lang="en-US" altLang="zh-CN" sz="1600" dirty="0"/>
                        <a:t>23.02%</a:t>
                      </a:r>
                      <a:endParaRPr lang="zh-CN" altLang="en-US" sz="1600" dirty="0"/>
                    </a:p>
                  </a:txBody>
                  <a:tcPr marL="91442" marR="91442"/>
                </a:tc>
                <a:extLst>
                  <a:ext uri="{0D108BD9-81ED-4DB2-BD59-A6C34878D82A}">
                    <a16:rowId xmlns:a16="http://schemas.microsoft.com/office/drawing/2014/main" val="10003"/>
                  </a:ext>
                </a:extLst>
              </a:tr>
              <a:tr h="370840">
                <a:tc>
                  <a:txBody>
                    <a:bodyPr/>
                    <a:lstStyle/>
                    <a:p>
                      <a:pPr algn="ctr"/>
                      <a:r>
                        <a:rPr lang="en-US" altLang="zh-CN" sz="1600" dirty="0"/>
                        <a:t>2019</a:t>
                      </a:r>
                      <a:r>
                        <a:rPr lang="zh-CN" altLang="en-US" sz="1600" dirty="0"/>
                        <a:t>年</a:t>
                      </a:r>
                      <a:r>
                        <a:rPr lang="en-US" altLang="zh-CN" sz="1600" dirty="0"/>
                        <a:t>1-3</a:t>
                      </a:r>
                      <a:r>
                        <a:rPr lang="zh-CN" altLang="en-US" sz="1600" dirty="0"/>
                        <a:t>月</a:t>
                      </a:r>
                    </a:p>
                  </a:txBody>
                  <a:tcPr marL="91442" marR="91442"/>
                </a:tc>
                <a:tc>
                  <a:txBody>
                    <a:bodyPr/>
                    <a:lstStyle/>
                    <a:p>
                      <a:pPr algn="ctr"/>
                      <a:r>
                        <a:rPr lang="en-US" altLang="zh-CN" sz="1600" dirty="0"/>
                        <a:t>0.64</a:t>
                      </a:r>
                      <a:endParaRPr lang="zh-CN" altLang="en-US" sz="1600" dirty="0"/>
                    </a:p>
                  </a:txBody>
                  <a:tcPr marL="91442" marR="91442"/>
                </a:tc>
                <a:tc>
                  <a:txBody>
                    <a:bodyPr/>
                    <a:lstStyle/>
                    <a:p>
                      <a:pPr algn="ctr"/>
                      <a:r>
                        <a:rPr lang="en-US" altLang="zh-CN" sz="1600" dirty="0"/>
                        <a:t>16.33%</a:t>
                      </a:r>
                      <a:endParaRPr lang="zh-CN" altLang="en-US" sz="1600" dirty="0"/>
                    </a:p>
                  </a:txBody>
                  <a:tcPr marL="91442" marR="91442"/>
                </a:tc>
                <a:extLst>
                  <a:ext uri="{0D108BD9-81ED-4DB2-BD59-A6C34878D82A}">
                    <a16:rowId xmlns:a16="http://schemas.microsoft.com/office/drawing/2014/main" val="10004"/>
                  </a:ext>
                </a:extLst>
              </a:tr>
            </a:tbl>
          </a:graphicData>
        </a:graphic>
      </p:graphicFrame>
      <p:sp>
        <p:nvSpPr>
          <p:cNvPr id="71746" name="文本框 5"/>
          <p:cNvSpPr txBox="1"/>
          <p:nvPr/>
        </p:nvSpPr>
        <p:spPr>
          <a:xfrm>
            <a:off x="495300" y="3527425"/>
            <a:ext cx="6553200" cy="30797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r>
              <a:rPr lang="en-US" altLang="zh-CN" sz="1400" dirty="0">
                <a:solidFill>
                  <a:srgbClr val="000000"/>
                </a:solidFill>
                <a:latin typeface="微软雅黑" panose="020B0503020204020204" pitchFamily="34" charset="-122"/>
              </a:rPr>
              <a:t>2017-2019</a:t>
            </a:r>
            <a:r>
              <a:rPr lang="zh-CN" altLang="en-US" sz="1400" dirty="0">
                <a:solidFill>
                  <a:srgbClr val="000000"/>
                </a:solidFill>
                <a:latin typeface="微软雅黑" panose="020B0503020204020204" pitchFamily="34" charset="-122"/>
              </a:rPr>
              <a:t>年湖南城陵矶临港新区开发投资有限公司财务指标</a:t>
            </a:r>
          </a:p>
        </p:txBody>
      </p:sp>
      <p:sp>
        <p:nvSpPr>
          <p:cNvPr id="71747" name="文本框 6"/>
          <p:cNvSpPr txBox="1"/>
          <p:nvPr/>
        </p:nvSpPr>
        <p:spPr>
          <a:xfrm>
            <a:off x="5668963" y="3503613"/>
            <a:ext cx="6727825" cy="522287"/>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a:spcBef>
                <a:spcPct val="0"/>
              </a:spcBef>
              <a:buFontTx/>
              <a:buNone/>
            </a:pPr>
            <a:r>
              <a:rPr lang="en-US" altLang="zh-CN" sz="1400" dirty="0">
                <a:solidFill>
                  <a:srgbClr val="000000"/>
                </a:solidFill>
                <a:latin typeface="微软雅黑" panose="020B0503020204020204" pitchFamily="34" charset="-122"/>
              </a:rPr>
              <a:t>2016-2018</a:t>
            </a:r>
            <a:r>
              <a:rPr lang="zh-CN" altLang="en-US" sz="1400" dirty="0">
                <a:solidFill>
                  <a:srgbClr val="000000"/>
                </a:solidFill>
                <a:latin typeface="微软雅黑" panose="020B0503020204020204" pitchFamily="34" charset="-122"/>
              </a:rPr>
              <a:t>年及</a:t>
            </a:r>
            <a:r>
              <a:rPr lang="en-US" altLang="zh-CN" sz="1400" dirty="0">
                <a:solidFill>
                  <a:srgbClr val="000000"/>
                </a:solidFill>
                <a:latin typeface="微软雅黑" panose="020B0503020204020204" pitchFamily="34" charset="-122"/>
              </a:rPr>
              <a:t>2019</a:t>
            </a:r>
            <a:r>
              <a:rPr lang="zh-CN" altLang="en-US" sz="1400" dirty="0">
                <a:solidFill>
                  <a:srgbClr val="000000"/>
                </a:solidFill>
                <a:latin typeface="微软雅黑" panose="020B0503020204020204" pitchFamily="34" charset="-122"/>
              </a:rPr>
              <a:t>年</a:t>
            </a:r>
            <a:r>
              <a:rPr lang="en-US" altLang="zh-CN" sz="1400" dirty="0">
                <a:solidFill>
                  <a:srgbClr val="000000"/>
                </a:solidFill>
                <a:latin typeface="微软雅黑" panose="020B0503020204020204" pitchFamily="34" charset="-122"/>
              </a:rPr>
              <a:t>1-3</a:t>
            </a:r>
            <a:r>
              <a:rPr lang="zh-CN" altLang="en-US" sz="1400" dirty="0">
                <a:solidFill>
                  <a:srgbClr val="000000"/>
                </a:solidFill>
                <a:latin typeface="微软雅黑" panose="020B0503020204020204" pitchFamily="34" charset="-122"/>
              </a:rPr>
              <a:t>月湖南城陵矶临港新区开发投资有限公司</a:t>
            </a:r>
            <a:endParaRPr lang="en-US" altLang="zh-CN" sz="1400" dirty="0">
              <a:solidFill>
                <a:srgbClr val="000000"/>
              </a:solidFill>
              <a:latin typeface="微软雅黑" panose="020B0503020204020204" pitchFamily="34" charset="-122"/>
            </a:endParaRPr>
          </a:p>
          <a:p>
            <a:pPr marL="0" lvl="0" indent="0" algn="ctr" defTabSz="914400">
              <a:spcBef>
                <a:spcPct val="0"/>
              </a:spcBef>
              <a:buFontTx/>
              <a:buNone/>
            </a:pPr>
            <a:r>
              <a:rPr lang="zh-CN" altLang="en-US" sz="1400" dirty="0">
                <a:solidFill>
                  <a:srgbClr val="000000"/>
                </a:solidFill>
                <a:latin typeface="微软雅黑" panose="020B0503020204020204" pitchFamily="34" charset="-122"/>
              </a:rPr>
              <a:t>集装箱中转装卸业务收入及毛利率情况</a:t>
            </a:r>
          </a:p>
        </p:txBody>
      </p:sp>
      <p:sp>
        <p:nvSpPr>
          <p:cNvPr id="14" name="標題 4">
            <a:extLst>
              <a:ext uri="{FF2B5EF4-FFF2-40B4-BE49-F238E27FC236}">
                <a16:creationId xmlns:a16="http://schemas.microsoft.com/office/drawing/2014/main" id="{A7101B18-2585-486D-9CD3-BA514E00453C}"/>
              </a:ext>
            </a:extLst>
          </p:cNvPr>
          <p:cNvSpPr/>
          <p:nvPr/>
        </p:nvSpPr>
        <p:spPr>
          <a:xfrm>
            <a:off x="609600" y="154614"/>
            <a:ext cx="8389938" cy="744538"/>
          </a:xfrm>
          <a:prstGeom prst="rect">
            <a:avLst/>
          </a:prstGeom>
          <a:noFill/>
          <a:ln w="9525">
            <a:noFill/>
          </a:ln>
        </p:spPr>
        <p:txBody>
          <a:bodyPr>
            <a:spAutoFit/>
          </a:bodyPr>
          <a:lstStyle/>
          <a:p>
            <a:pPr lvl="0" eaLnBrk="1" hangingPunct="1">
              <a:lnSpc>
                <a:spcPct val="150000"/>
              </a:lnSpc>
              <a:defRPr/>
            </a:pPr>
            <a:r>
              <a:rPr kumimoji="0" lang="en-US" altLang="zh-CN" sz="3200" b="1"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2.7 </a:t>
            </a:r>
            <a:r>
              <a:rPr lang="zh-CN" altLang="en-US" sz="3200" b="1" noProof="1">
                <a:solidFill>
                  <a:srgbClr val="000000"/>
                </a:solidFill>
                <a:latin typeface="微软雅黑" panose="020B0503020204020204" pitchFamily="34" charset="-122"/>
                <a:ea typeface="微软雅黑" panose="020B0503020204020204" pitchFamily="34" charset="-122"/>
                <a:sym typeface="Arial" panose="020B0604020202020204" pitchFamily="34" charset="0"/>
              </a:rPr>
              <a:t>湖南城陵矶临港新区开发投资有限公司</a:t>
            </a:r>
            <a:endParaRPr kumimoji="0" lang="zh-CN" altLang="en-US" sz="3200" b="1"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Tree>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图片 2"/>
          <p:cNvPicPr>
            <a:picLocks noChangeAspect="1"/>
          </p:cNvPicPr>
          <p:nvPr/>
        </p:nvPicPr>
        <p:blipFill>
          <a:blip r:embed="rId2"/>
          <a:stretch>
            <a:fillRect/>
          </a:stretch>
        </p:blipFill>
        <p:spPr>
          <a:xfrm>
            <a:off x="9525" y="0"/>
            <a:ext cx="12226925" cy="6858000"/>
          </a:xfrm>
          <a:prstGeom prst="rect">
            <a:avLst/>
          </a:prstGeom>
          <a:noFill/>
          <a:ln w="9525">
            <a:noFill/>
          </a:ln>
        </p:spPr>
      </p:pic>
      <p:sp>
        <p:nvSpPr>
          <p:cNvPr id="15363" name="文本框 1"/>
          <p:cNvSpPr>
            <a:spLocks noChangeArrowheads="1"/>
          </p:cNvSpPr>
          <p:nvPr/>
        </p:nvSpPr>
        <p:spPr bwMode="auto">
          <a:xfrm>
            <a:off x="3357218" y="1676539"/>
            <a:ext cx="8736013" cy="707886"/>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lvl="0" algn="ctr" eaLnBrk="1">
              <a:spcAft>
                <a:spcPct val="15000"/>
              </a:spcAft>
              <a:buClr>
                <a:srgbClr val="ED7D31"/>
              </a:buClr>
              <a:buSzPct val="75000"/>
              <a:buNone/>
              <a:defRPr/>
            </a:pPr>
            <a:r>
              <a:rPr lang="zh-CN" altLang="en-US" sz="4000" b="1" dirty="0">
                <a:solidFill>
                  <a:srgbClr val="FFFFFF"/>
                </a:solidFill>
                <a:latin typeface="+mn-ea"/>
                <a:ea typeface="+mn-ea"/>
                <a:sym typeface="微软雅黑" panose="020B0503020204020204" pitchFamily="34" charset="-122"/>
              </a:rPr>
              <a:t>第</a:t>
            </a:r>
            <a:r>
              <a:rPr lang="en-US" altLang="zh-CN" sz="4000" b="1" dirty="0">
                <a:solidFill>
                  <a:srgbClr val="FFFFFF"/>
                </a:solidFill>
                <a:latin typeface="+mn-ea"/>
                <a:ea typeface="+mn-ea"/>
                <a:sym typeface="微软雅黑" panose="020B0503020204020204" pitchFamily="34" charset="-122"/>
              </a:rPr>
              <a:t>3</a:t>
            </a:r>
            <a:r>
              <a:rPr lang="zh-CN" altLang="en-US" sz="4000" b="1" dirty="0">
                <a:solidFill>
                  <a:srgbClr val="FFFFFF"/>
                </a:solidFill>
                <a:latin typeface="+mn-ea"/>
                <a:ea typeface="+mn-ea"/>
                <a:sym typeface="微软雅黑" panose="020B0503020204020204" pitchFamily="34" charset="-122"/>
              </a:rPr>
              <a:t>章 湖南省其他备选企业</a:t>
            </a:r>
          </a:p>
        </p:txBody>
      </p:sp>
      <p:sp>
        <p:nvSpPr>
          <p:cNvPr id="41988" name="直接连接符 4"/>
          <p:cNvSpPr/>
          <p:nvPr/>
        </p:nvSpPr>
        <p:spPr>
          <a:xfrm>
            <a:off x="3713163" y="2514600"/>
            <a:ext cx="8293100" cy="6350"/>
          </a:xfrm>
          <a:prstGeom prst="line">
            <a:avLst/>
          </a:prstGeom>
          <a:ln w="12700" cap="flat" cmpd="sng">
            <a:solidFill>
              <a:schemeClr val="bg1"/>
            </a:solidFill>
            <a:prstDash val="solid"/>
            <a:bevel/>
            <a:headEnd type="none" w="med" len="med"/>
            <a:tailEnd type="none" w="med" len="med"/>
          </a:ln>
        </p:spPr>
      </p:sp>
    </p:spTree>
    <p:extLst>
      <p:ext uri="{BB962C8B-B14F-4D97-AF65-F5344CB8AC3E}">
        <p14:creationId xmlns:p14="http://schemas.microsoft.com/office/powerpoint/2010/main" val="4234899815"/>
      </p:ext>
    </p:extLst>
  </p:cSld>
  <p:clrMapOvr>
    <a:masterClrMapping/>
  </p:clrMapOvr>
  <p:transition spd="slow">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6" name="组合 1"/>
          <p:cNvGrpSpPr/>
          <p:nvPr/>
        </p:nvGrpSpPr>
        <p:grpSpPr>
          <a:xfrm>
            <a:off x="0" y="214313"/>
            <a:ext cx="577850" cy="658812"/>
            <a:chOff x="0" y="0"/>
            <a:chExt cx="577847" cy="659137"/>
          </a:xfrm>
        </p:grpSpPr>
        <p:sp>
          <p:nvSpPr>
            <p:cNvPr id="72758" name="矩形 3"/>
            <p:cNvSpPr/>
            <p:nvPr/>
          </p:nvSpPr>
          <p:spPr>
            <a:xfrm>
              <a:off x="0" y="0"/>
              <a:ext cx="495297" cy="659137"/>
            </a:xfrm>
            <a:prstGeom prst="rect">
              <a:avLst/>
            </a:prstGeom>
            <a:solidFill>
              <a:srgbClr val="C0000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72759" name="矩形 4"/>
            <p:cNvSpPr/>
            <p:nvPr/>
          </p:nvSpPr>
          <p:spPr>
            <a:xfrm>
              <a:off x="527047" y="0"/>
              <a:ext cx="50800" cy="659137"/>
            </a:xfrm>
            <a:prstGeom prst="rect">
              <a:avLst/>
            </a:prstGeom>
            <a:solidFill>
              <a:srgbClr val="80808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grpSp>
      <p:sp>
        <p:nvSpPr>
          <p:cNvPr id="37891" name="标题 1"/>
          <p:cNvSpPr>
            <a:spLocks noGrp="1" noChangeArrowheads="1"/>
          </p:cNvSpPr>
          <p:nvPr>
            <p:ph type="title" idx="4294967295"/>
          </p:nvPr>
        </p:nvSpPr>
        <p:spPr>
          <a:xfrm>
            <a:off x="693738" y="305411"/>
            <a:ext cx="4973142" cy="561690"/>
          </a:xfrm>
        </p:spPr>
        <p:txBody>
          <a:bodyPr vert="horz" wrap="none" lIns="68573" tIns="34289" rIns="68573" bIns="34289"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000000"/>
                </a:solidFill>
                <a:effectLst/>
                <a:uLnTx/>
                <a:uFillTx/>
                <a:latin typeface="微软雅黑" panose="020B0503020204020204" pitchFamily="34" charset="-122"/>
                <a:ea typeface="+mj-ea"/>
                <a:cs typeface="+mn-cs"/>
                <a:sym typeface="Arial" panose="020B0604020202020204" pitchFamily="34" charset="0"/>
              </a:rPr>
              <a:t>其他备选企业</a:t>
            </a:r>
            <a:r>
              <a:rPr kumimoji="0" lang="en-US" altLang="zh-CN" sz="3200" b="1" i="0" u="none" strike="noStrike" kern="1200" cap="none" spc="0" normalizeH="0" baseline="0" noProof="0" dirty="0">
                <a:ln>
                  <a:noFill/>
                </a:ln>
                <a:solidFill>
                  <a:srgbClr val="000000"/>
                </a:solidFill>
                <a:effectLst/>
                <a:uLnTx/>
                <a:uFillTx/>
                <a:latin typeface="微软雅黑" panose="020B0503020204020204" pitchFamily="34" charset="-122"/>
                <a:ea typeface="+mj-ea"/>
                <a:cs typeface="+mn-cs"/>
                <a:sym typeface="Arial" panose="020B0604020202020204" pitchFamily="34" charset="0"/>
              </a:rPr>
              <a:t>(</a:t>
            </a:r>
            <a:r>
              <a:rPr kumimoji="0" lang="zh-CN" altLang="en-US" sz="3200" b="1" i="0" u="none" strike="noStrike" kern="1200" cap="none" spc="0" normalizeH="0" baseline="0" noProof="0" dirty="0">
                <a:ln>
                  <a:noFill/>
                </a:ln>
                <a:solidFill>
                  <a:srgbClr val="000000"/>
                </a:solidFill>
                <a:effectLst/>
                <a:uLnTx/>
                <a:uFillTx/>
                <a:latin typeface="微软雅黑" panose="020B0503020204020204" pitchFamily="34" charset="-122"/>
                <a:ea typeface="+mj-ea"/>
                <a:cs typeface="+mn-cs"/>
                <a:sym typeface="Arial" panose="020B0604020202020204" pitchFamily="34" charset="0"/>
              </a:rPr>
              <a:t>非穷尽列举</a:t>
            </a:r>
            <a:r>
              <a:rPr kumimoji="0" lang="en-US" altLang="zh-CN" sz="3200" b="1" i="0" u="none" strike="noStrike" kern="1200" cap="none" spc="0" normalizeH="0" baseline="0" noProof="0" dirty="0">
                <a:ln>
                  <a:noFill/>
                </a:ln>
                <a:solidFill>
                  <a:srgbClr val="000000"/>
                </a:solidFill>
                <a:effectLst/>
                <a:uLnTx/>
                <a:uFillTx/>
                <a:latin typeface="微软雅黑" panose="020B0503020204020204" pitchFamily="34" charset="-122"/>
                <a:ea typeface="+mj-ea"/>
                <a:cs typeface="+mn-cs"/>
                <a:sym typeface="Arial" panose="020B0604020202020204" pitchFamily="34" charset="0"/>
              </a:rPr>
              <a:t>)</a:t>
            </a:r>
          </a:p>
        </p:txBody>
      </p:sp>
      <p:sp>
        <p:nvSpPr>
          <p:cNvPr id="72708" name="灯片编号占位符 3"/>
          <p:cNvSpPr>
            <a:spLocks noGrp="1"/>
          </p:cNvSpPr>
          <p:nvPr/>
        </p:nvSpPr>
        <p:spPr>
          <a:xfrm>
            <a:off x="11449050" y="6499225"/>
            <a:ext cx="639763" cy="365125"/>
          </a:xfrm>
          <a:prstGeom prst="rect">
            <a:avLst/>
          </a:prstGeom>
          <a:noFill/>
          <a:ln w="9525">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r" defTabSz="914400" eaLnBrk="1" hangingPunct="1">
              <a:spcBef>
                <a:spcPct val="0"/>
              </a:spcBef>
              <a:buFontTx/>
              <a:buNone/>
            </a:pPr>
            <a:fld id="{9A0DB2DC-4C9A-4742-B13C-FB6460FD3503}" type="slidenum">
              <a:rPr lang="zh-CN" altLang="zh-CN" sz="1400" b="1" dirty="0">
                <a:solidFill>
                  <a:srgbClr val="FFFFFF"/>
                </a:solidFill>
                <a:latin typeface="仿宋" panose="02010609060101010101" pitchFamily="49" charset="-122"/>
                <a:ea typeface="仿宋" panose="02010609060101010101" pitchFamily="49" charset="-122"/>
              </a:rPr>
              <a:t>64</a:t>
            </a:fld>
            <a:endParaRPr lang="zh-CN" altLang="zh-CN" sz="1400" b="1" dirty="0">
              <a:solidFill>
                <a:srgbClr val="FFFFFF"/>
              </a:solidFill>
              <a:latin typeface="仿宋" panose="02010609060101010101" pitchFamily="49" charset="-122"/>
              <a:ea typeface="仿宋" panose="02010609060101010101" pitchFamily="49" charset="-122"/>
            </a:endParaRPr>
          </a:p>
        </p:txBody>
      </p:sp>
      <p:graphicFrame>
        <p:nvGraphicFramePr>
          <p:cNvPr id="2" name="表格 3"/>
          <p:cNvGraphicFramePr>
            <a:graphicFrameLocks noGrp="1"/>
          </p:cNvGraphicFramePr>
          <p:nvPr>
            <p:custDataLst>
              <p:tags r:id="rId1"/>
            </p:custDataLst>
          </p:nvPr>
        </p:nvGraphicFramePr>
        <p:xfrm>
          <a:off x="660400" y="1730375"/>
          <a:ext cx="10788650" cy="4527625"/>
        </p:xfrm>
        <a:graphic>
          <a:graphicData uri="http://schemas.openxmlformats.org/drawingml/2006/table">
            <a:tbl>
              <a:tblPr firstRow="1" bandRow="1">
                <a:tableStyleId>{21E4AEA4-8DFA-4A89-87EB-49C32662AFE0}</a:tableStyleId>
              </a:tblPr>
              <a:tblGrid>
                <a:gridCol w="922584">
                  <a:extLst>
                    <a:ext uri="{9D8B030D-6E8A-4147-A177-3AD203B41FA5}">
                      <a16:colId xmlns:a16="http://schemas.microsoft.com/office/drawing/2014/main" val="20000"/>
                    </a:ext>
                  </a:extLst>
                </a:gridCol>
                <a:gridCol w="2944949">
                  <a:extLst>
                    <a:ext uri="{9D8B030D-6E8A-4147-A177-3AD203B41FA5}">
                      <a16:colId xmlns:a16="http://schemas.microsoft.com/office/drawing/2014/main" val="20001"/>
                    </a:ext>
                  </a:extLst>
                </a:gridCol>
                <a:gridCol w="2958606">
                  <a:extLst>
                    <a:ext uri="{9D8B030D-6E8A-4147-A177-3AD203B41FA5}">
                      <a16:colId xmlns:a16="http://schemas.microsoft.com/office/drawing/2014/main" val="20002"/>
                    </a:ext>
                  </a:extLst>
                </a:gridCol>
                <a:gridCol w="3962511">
                  <a:extLst>
                    <a:ext uri="{9D8B030D-6E8A-4147-A177-3AD203B41FA5}">
                      <a16:colId xmlns:a16="http://schemas.microsoft.com/office/drawing/2014/main" val="20003"/>
                    </a:ext>
                  </a:extLst>
                </a:gridCol>
              </a:tblGrid>
              <a:tr h="437617">
                <a:tc>
                  <a:txBody>
                    <a:bodyPr/>
                    <a:lstStyle/>
                    <a:p>
                      <a:pPr algn="ctr"/>
                      <a:r>
                        <a:rPr lang="zh-CN" altLang="en-US" sz="1200" dirty="0"/>
                        <a:t>序号</a:t>
                      </a:r>
                    </a:p>
                  </a:txBody>
                  <a:tcPr marL="91446" marR="91446" marT="45699" marB="45699" anchor="ctr"/>
                </a:tc>
                <a:tc>
                  <a:txBody>
                    <a:bodyPr/>
                    <a:lstStyle/>
                    <a:p>
                      <a:pPr algn="ctr"/>
                      <a:r>
                        <a:rPr lang="zh-CN" altLang="en-US" sz="1200" dirty="0"/>
                        <a:t>名称</a:t>
                      </a:r>
                    </a:p>
                  </a:txBody>
                  <a:tcPr marL="91446" marR="91446" marT="45699" marB="45699" anchor="ctr"/>
                </a:tc>
                <a:tc>
                  <a:txBody>
                    <a:bodyPr/>
                    <a:lstStyle/>
                    <a:p>
                      <a:pPr algn="ctr"/>
                      <a:r>
                        <a:rPr lang="zh-CN" altLang="en-US" sz="1200" dirty="0"/>
                        <a:t>可做公募</a:t>
                      </a:r>
                      <a:r>
                        <a:rPr lang="en-US" altLang="zh-CN" sz="1200" dirty="0"/>
                        <a:t>REITs</a:t>
                      </a:r>
                      <a:r>
                        <a:rPr lang="zh-CN" altLang="en-US" sz="1200" dirty="0"/>
                        <a:t>资产</a:t>
                      </a:r>
                    </a:p>
                  </a:txBody>
                  <a:tcPr marL="91446" marR="91446" marT="45699" marB="45699" anchor="ctr"/>
                </a:tc>
                <a:tc>
                  <a:txBody>
                    <a:bodyPr/>
                    <a:lstStyle/>
                    <a:p>
                      <a:pPr algn="ctr"/>
                      <a:r>
                        <a:rPr lang="zh-CN" altLang="en-US" sz="1200" dirty="0"/>
                        <a:t>说明</a:t>
                      </a:r>
                    </a:p>
                  </a:txBody>
                  <a:tcPr marL="91446" marR="91446" marT="45699" marB="45699" anchor="ctr"/>
                </a:tc>
                <a:extLst>
                  <a:ext uri="{0D108BD9-81ED-4DB2-BD59-A6C34878D82A}">
                    <a16:rowId xmlns:a16="http://schemas.microsoft.com/office/drawing/2014/main" val="10000"/>
                  </a:ext>
                </a:extLst>
              </a:tr>
              <a:tr h="703699">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kern="1200" dirty="0">
                          <a:solidFill>
                            <a:schemeClr val="dk1"/>
                          </a:solidFill>
                          <a:effectLst/>
                          <a:latin typeface="+mn-lt"/>
                          <a:ea typeface="+mn-ea"/>
                          <a:cs typeface="+mn-cs"/>
                        </a:rPr>
                        <a:t>1</a:t>
                      </a:r>
                      <a:endParaRPr lang="zh-CN" altLang="zh-CN" sz="1200" kern="1200" dirty="0">
                        <a:solidFill>
                          <a:schemeClr val="dk1"/>
                        </a:solidFill>
                        <a:effectLst/>
                        <a:latin typeface="+mn-lt"/>
                        <a:ea typeface="+mn-ea"/>
                        <a:cs typeface="+mn-cs"/>
                      </a:endParaRPr>
                    </a:p>
                  </a:txBody>
                  <a:tcPr marL="91446" marR="91446" marT="45699" marB="45699" anchor="ct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zh-CN" sz="1200" kern="1200" dirty="0">
                          <a:effectLst/>
                        </a:rPr>
                        <a:t>湘潭振湘国有资产经营投资有限公司</a:t>
                      </a:r>
                      <a:endParaRPr lang="zh-CN" altLang="zh-CN" sz="1200" kern="1200" dirty="0">
                        <a:solidFill>
                          <a:schemeClr val="dk1"/>
                        </a:solidFill>
                        <a:effectLst/>
                        <a:latin typeface="+mn-lt"/>
                        <a:ea typeface="+mn-ea"/>
                        <a:cs typeface="+mn-cs"/>
                      </a:endParaRPr>
                    </a:p>
                  </a:txBody>
                  <a:tcPr marL="91446" marR="91446" marT="45699" marB="45699" anchor="ctr"/>
                </a:tc>
                <a:tc>
                  <a:txBody>
                    <a:bodyPr/>
                    <a:lstStyle/>
                    <a:p>
                      <a:r>
                        <a:rPr lang="zh-CN" altLang="en-US" sz="1200" dirty="0"/>
                        <a:t>污水处理收入</a:t>
                      </a:r>
                    </a:p>
                  </a:txBody>
                  <a:tcPr marL="91446" marR="91446" marT="45699" marB="45699" anchor="ctr"/>
                </a:tc>
                <a:tc>
                  <a:txBody>
                    <a:bodyPr/>
                    <a:lstStyle/>
                    <a:p>
                      <a:r>
                        <a:rPr lang="zh-CN" altLang="en-US" sz="1200" dirty="0"/>
                        <a:t>公司污水处理毛利率、收入中等。如果未来公司收入水平进一步提升，可考虑在公司收入水平提升后发行公募</a:t>
                      </a:r>
                      <a:r>
                        <a:rPr lang="en-US" altLang="zh-CN" sz="1200" dirty="0"/>
                        <a:t>REITs</a:t>
                      </a:r>
                      <a:r>
                        <a:rPr lang="zh-CN" altLang="en-US" sz="1200" dirty="0"/>
                        <a:t>。</a:t>
                      </a:r>
                      <a:endParaRPr lang="en-US" altLang="zh-CN" sz="1200" dirty="0"/>
                    </a:p>
                  </a:txBody>
                  <a:tcPr marL="91446" marR="91446" marT="45699" marB="45699" anchor="ctr"/>
                </a:tc>
                <a:extLst>
                  <a:ext uri="{0D108BD9-81ED-4DB2-BD59-A6C34878D82A}">
                    <a16:rowId xmlns:a16="http://schemas.microsoft.com/office/drawing/2014/main" val="10001"/>
                  </a:ext>
                </a:extLst>
              </a:tr>
              <a:tr h="498446">
                <a:tc>
                  <a:txBody>
                    <a:bodyPr/>
                    <a:lstStyle/>
                    <a:p>
                      <a:r>
                        <a:rPr lang="en-US" altLang="zh-CN" sz="1200" dirty="0"/>
                        <a:t>2</a:t>
                      </a:r>
                      <a:endParaRPr lang="zh-CN" altLang="en-US" sz="1200" dirty="0"/>
                    </a:p>
                  </a:txBody>
                  <a:tcPr marL="91446" marR="91446" marT="45699" marB="45699" anchor="ctr"/>
                </a:tc>
                <a:tc>
                  <a:txBody>
                    <a:bodyPr/>
                    <a:lstStyle/>
                    <a:p>
                      <a:r>
                        <a:rPr lang="zh-CN" altLang="en-US" sz="1200" dirty="0"/>
                        <a:t>吉首华泰国有资产投资管理有限责任公司</a:t>
                      </a:r>
                    </a:p>
                  </a:txBody>
                  <a:tcPr marL="91446" marR="91446" marT="45699" marB="45699" anchor="ctr"/>
                </a:tc>
                <a:tc>
                  <a:txBody>
                    <a:bodyPr/>
                    <a:lstStyle/>
                    <a:p>
                      <a:r>
                        <a:rPr lang="zh-CN" altLang="en-US" sz="1200" dirty="0"/>
                        <a:t>供水收入</a:t>
                      </a:r>
                    </a:p>
                  </a:txBody>
                  <a:tcPr marL="91446" marR="91446" marT="45699" marB="45699" anchor="ctr"/>
                </a:tc>
                <a:tc>
                  <a:txBody>
                    <a:bodyPr/>
                    <a:lstStyle/>
                    <a:p>
                      <a:r>
                        <a:rPr lang="zh-CN" altLang="en-US" sz="1200" dirty="0"/>
                        <a:t>公司供水收入占公司整体收入比例较小，可考虑在公司收入水平提升后发行公募</a:t>
                      </a:r>
                      <a:r>
                        <a:rPr lang="en-US" altLang="zh-CN" sz="1200" dirty="0"/>
                        <a:t>REITs</a:t>
                      </a:r>
                      <a:endParaRPr lang="zh-CN" altLang="en-US" sz="1200" dirty="0"/>
                    </a:p>
                  </a:txBody>
                  <a:tcPr marL="91446" marR="91446" marT="45699" marB="45699" anchor="ctr"/>
                </a:tc>
                <a:extLst>
                  <a:ext uri="{0D108BD9-81ED-4DB2-BD59-A6C34878D82A}">
                    <a16:rowId xmlns:a16="http://schemas.microsoft.com/office/drawing/2014/main" val="10002"/>
                  </a:ext>
                </a:extLst>
              </a:tr>
              <a:tr h="498446">
                <a:tc>
                  <a:txBody>
                    <a:bodyPr/>
                    <a:lstStyle/>
                    <a:p>
                      <a:r>
                        <a:rPr lang="en-US" altLang="zh-CN" sz="1200" dirty="0"/>
                        <a:t>3</a:t>
                      </a:r>
                      <a:endParaRPr lang="zh-CN" altLang="en-US" sz="1200" dirty="0"/>
                    </a:p>
                  </a:txBody>
                  <a:tcPr marL="91446" marR="91446" marT="45699" marB="45699" anchor="ct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zh-CN" sz="1200" kern="1200" dirty="0">
                          <a:effectLst/>
                        </a:rPr>
                        <a:t>娄底市城市建设投资集团有限公司</a:t>
                      </a:r>
                    </a:p>
                  </a:txBody>
                  <a:tcPr marL="91446" marR="91446" marT="45699" marB="45699" anchor="ctr"/>
                </a:tc>
                <a:tc>
                  <a:txBody>
                    <a:bodyPr/>
                    <a:lstStyle/>
                    <a:p>
                      <a:r>
                        <a:rPr lang="zh-CN" altLang="en-US" sz="1200" dirty="0"/>
                        <a:t>水务</a:t>
                      </a:r>
                    </a:p>
                  </a:txBody>
                  <a:tcPr marL="91446" marR="91446" marT="45699" marB="45699" anchor="ctr"/>
                </a:tc>
                <a:tc>
                  <a:txBody>
                    <a:bodyPr/>
                    <a:lstStyle/>
                    <a:p>
                      <a:r>
                        <a:rPr lang="zh-CN" altLang="en-US" sz="1200" dirty="0"/>
                        <a:t>公司公开披露材料中没有业务明细，可在得到详细资料后进一步探讨</a:t>
                      </a:r>
                    </a:p>
                  </a:txBody>
                  <a:tcPr marL="91446" marR="91446" marT="45699" marB="45699" anchor="ctr"/>
                </a:tc>
                <a:extLst>
                  <a:ext uri="{0D108BD9-81ED-4DB2-BD59-A6C34878D82A}">
                    <a16:rowId xmlns:a16="http://schemas.microsoft.com/office/drawing/2014/main" val="10003"/>
                  </a:ext>
                </a:extLst>
              </a:tr>
              <a:tr h="498446">
                <a:tc>
                  <a:txBody>
                    <a:bodyPr/>
                    <a:lstStyle/>
                    <a:p>
                      <a:r>
                        <a:rPr lang="en-US" altLang="zh-CN" sz="1200" dirty="0"/>
                        <a:t>4</a:t>
                      </a:r>
                      <a:endParaRPr lang="zh-CN" altLang="en-US" sz="1200" dirty="0"/>
                    </a:p>
                  </a:txBody>
                  <a:tcPr marL="91446" marR="91446" marT="45699" marB="45699" anchor="ctr"/>
                </a:tc>
                <a:tc>
                  <a:txBody>
                    <a:bodyPr/>
                    <a:lstStyle/>
                    <a:p>
                      <a:r>
                        <a:rPr lang="zh-CN" altLang="en-US" sz="1200" dirty="0"/>
                        <a:t>株洲高科集团有限公司</a:t>
                      </a:r>
                    </a:p>
                  </a:txBody>
                  <a:tcPr marL="91446" marR="91446" marT="45699" marB="45699" anchor="ctr"/>
                </a:tc>
                <a:tc>
                  <a:txBody>
                    <a:bodyPr/>
                    <a:lstStyle/>
                    <a:p>
                      <a:r>
                        <a:rPr lang="zh-CN" altLang="en-US" sz="1200" dirty="0"/>
                        <a:t>产业园出租项目</a:t>
                      </a:r>
                    </a:p>
                  </a:txBody>
                  <a:tcPr marL="91446" marR="91446" marT="45699" marB="45699" anchor="ctr"/>
                </a:tc>
                <a:tc>
                  <a:txBody>
                    <a:bodyPr/>
                    <a:lstStyle/>
                    <a:p>
                      <a:r>
                        <a:rPr lang="zh-CN" altLang="en-US" sz="1200" dirty="0"/>
                        <a:t>从公开资料看，出租收入整体规模较小，可考虑在公司收入水平提升后发行公募</a:t>
                      </a:r>
                      <a:r>
                        <a:rPr lang="en-US" altLang="zh-CN" sz="1200" dirty="0"/>
                        <a:t>REITs</a:t>
                      </a:r>
                      <a:endParaRPr lang="zh-CN" altLang="en-US" sz="1200" dirty="0"/>
                    </a:p>
                  </a:txBody>
                  <a:tcPr marL="91446" marR="91446" marT="45699" marB="45699" anchor="ctr"/>
                </a:tc>
                <a:extLst>
                  <a:ext uri="{0D108BD9-81ED-4DB2-BD59-A6C34878D82A}">
                    <a16:rowId xmlns:a16="http://schemas.microsoft.com/office/drawing/2014/main" val="10004"/>
                  </a:ext>
                </a:extLst>
              </a:tr>
              <a:tr h="498446">
                <a:tc>
                  <a:txBody>
                    <a:bodyPr/>
                    <a:lstStyle/>
                    <a:p>
                      <a:r>
                        <a:rPr lang="en-US" altLang="zh-CN" sz="1200" dirty="0"/>
                        <a:t>5</a:t>
                      </a:r>
                      <a:endParaRPr lang="zh-CN" altLang="en-US" sz="1200" dirty="0"/>
                    </a:p>
                  </a:txBody>
                  <a:tcPr marL="91446" marR="91446" marT="45699" marB="45699" anchor="ctr"/>
                </a:tc>
                <a:tc>
                  <a:txBody>
                    <a:bodyPr/>
                    <a:lstStyle/>
                    <a:p>
                      <a:r>
                        <a:rPr lang="zh-CN" altLang="zh-CN" sz="1200" kern="1200" dirty="0">
                          <a:effectLst/>
                        </a:rPr>
                        <a:t>长沙经济技术开发集团有限</a:t>
                      </a:r>
                      <a:r>
                        <a:rPr lang="zh-CN" altLang="en-US" sz="1200" kern="1200" dirty="0">
                          <a:effectLst/>
                        </a:rPr>
                        <a:t>公司</a:t>
                      </a:r>
                      <a:endParaRPr lang="zh-CN" altLang="en-US" sz="1200" dirty="0"/>
                    </a:p>
                  </a:txBody>
                  <a:tcPr marL="91446" marR="91446" marT="45699" marB="45699" anchor="ctr"/>
                </a:tc>
                <a:tc>
                  <a:txBody>
                    <a:bodyPr/>
                    <a:lstStyle/>
                    <a:p>
                      <a:r>
                        <a:rPr lang="zh-CN" altLang="en-US" sz="1200" dirty="0"/>
                        <a:t>污水处理、供水</a:t>
                      </a:r>
                    </a:p>
                  </a:txBody>
                  <a:tcPr marL="91446" marR="91446" marT="45699" marB="45699" anchor="ctr"/>
                </a:tc>
                <a:tc>
                  <a:txBody>
                    <a:bodyPr/>
                    <a:lstStyle/>
                    <a:p>
                      <a:r>
                        <a:rPr lang="zh-CN" altLang="en-US" sz="1200" dirty="0"/>
                        <a:t>根据公开资料看，公司收入规模较小，可考虑在公司收入水平提升后发行公募</a:t>
                      </a:r>
                      <a:r>
                        <a:rPr lang="en-US" altLang="zh-CN" sz="1200" dirty="0"/>
                        <a:t>REITs</a:t>
                      </a:r>
                      <a:endParaRPr lang="zh-CN" altLang="en-US" sz="1200" dirty="0"/>
                    </a:p>
                  </a:txBody>
                  <a:tcPr marL="91446" marR="91446" marT="45699" marB="45699" anchor="ctr"/>
                </a:tc>
                <a:extLst>
                  <a:ext uri="{0D108BD9-81ED-4DB2-BD59-A6C34878D82A}">
                    <a16:rowId xmlns:a16="http://schemas.microsoft.com/office/drawing/2014/main" val="10005"/>
                  </a:ext>
                </a:extLst>
              </a:tr>
              <a:tr h="822843">
                <a:tc>
                  <a:txBody>
                    <a:bodyPr/>
                    <a:lstStyle/>
                    <a:p>
                      <a:r>
                        <a:rPr lang="en-US" altLang="zh-CN" sz="1200" dirty="0"/>
                        <a:t>6</a:t>
                      </a:r>
                      <a:endParaRPr lang="zh-CN" altLang="en-US" sz="1200" dirty="0"/>
                    </a:p>
                  </a:txBody>
                  <a:tcPr marL="91446" marR="91446" marT="45699" marB="45699" anchor="ct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zh-CN" sz="1200" kern="1200" dirty="0">
                          <a:effectLst/>
                        </a:rPr>
                        <a:t>郴州市产业投资集团有限公司</a:t>
                      </a:r>
                    </a:p>
                  </a:txBody>
                  <a:tcPr marL="91446" marR="91446" marT="45699" marB="45699" anchor="ctr"/>
                </a:tc>
                <a:tc>
                  <a:txBody>
                    <a:bodyPr/>
                    <a:lstStyle/>
                    <a:p>
                      <a:r>
                        <a:rPr lang="zh-CN" altLang="en-US" sz="1200" dirty="0"/>
                        <a:t>园区租赁</a:t>
                      </a:r>
                    </a:p>
                  </a:txBody>
                  <a:tcPr marL="91446" marR="91446" marT="45699" marB="45699" anchor="ctr"/>
                </a:tc>
                <a:tc>
                  <a:txBody>
                    <a:bodyPr/>
                    <a:lstStyle/>
                    <a:p>
                      <a:r>
                        <a:rPr lang="zh-CN" altLang="en-US" sz="1200" dirty="0"/>
                        <a:t>以目前公开资料看，公司还有其他业务板块，剥离资产或者新设项目公司都需要政府审批和缴纳大量的税，发行公募</a:t>
                      </a:r>
                      <a:r>
                        <a:rPr lang="en-US" altLang="zh-CN" sz="1200" dirty="0"/>
                        <a:t>REITs</a:t>
                      </a:r>
                      <a:r>
                        <a:rPr lang="zh-CN" altLang="en-US" sz="1200" dirty="0"/>
                        <a:t>成本较高，但可在获得详细资料后，探讨开展公募</a:t>
                      </a:r>
                      <a:r>
                        <a:rPr lang="en-US" altLang="zh-CN" sz="1200" dirty="0"/>
                        <a:t>REITs</a:t>
                      </a:r>
                      <a:r>
                        <a:rPr lang="zh-CN" altLang="en-US" sz="1200" dirty="0"/>
                        <a:t>的可行性。</a:t>
                      </a:r>
                    </a:p>
                  </a:txBody>
                  <a:tcPr marL="91446" marR="91446" marT="45699" marB="45699" anchor="ctr"/>
                </a:tc>
                <a:extLst>
                  <a:ext uri="{0D108BD9-81ED-4DB2-BD59-A6C34878D82A}">
                    <a16:rowId xmlns:a16="http://schemas.microsoft.com/office/drawing/2014/main" val="10006"/>
                  </a:ext>
                </a:extLst>
              </a:tr>
              <a:tr h="569607">
                <a:tc>
                  <a:txBody>
                    <a:bodyPr/>
                    <a:lstStyle/>
                    <a:p>
                      <a:r>
                        <a:rPr lang="en-US" altLang="zh-CN" sz="1200" dirty="0"/>
                        <a:t>7</a:t>
                      </a:r>
                      <a:endParaRPr lang="zh-CN" altLang="en-US" sz="1200" dirty="0"/>
                    </a:p>
                  </a:txBody>
                  <a:tcPr marL="91446" marR="91446" marT="45699" marB="45699" anchor="ctr"/>
                </a:tc>
                <a:tc>
                  <a:txBody>
                    <a:bodyPr/>
                    <a:lstStyle/>
                    <a:p>
                      <a:r>
                        <a:rPr lang="zh-CN" altLang="en-US" sz="1200" dirty="0"/>
                        <a:t>邵阳市城市建设投资经营集团有限公司</a:t>
                      </a:r>
                    </a:p>
                  </a:txBody>
                  <a:tcPr marL="91446" marR="91446" marT="45699" marB="45699" anchor="ctr"/>
                </a:tc>
                <a:tc>
                  <a:txBody>
                    <a:bodyPr/>
                    <a:lstStyle/>
                    <a:p>
                      <a:r>
                        <a:rPr lang="zh-CN" altLang="en-US" sz="1200" dirty="0"/>
                        <a:t>来水、燃气、污水处理</a:t>
                      </a:r>
                    </a:p>
                  </a:txBody>
                  <a:tcPr marL="91446" marR="91446" marT="45699" marB="45699" anchor="ctr"/>
                </a:tc>
                <a:tc>
                  <a:txBody>
                    <a:bodyPr/>
                    <a:lstStyle/>
                    <a:p>
                      <a:r>
                        <a:rPr lang="zh-CN" altLang="en-US" sz="1200" dirty="0"/>
                        <a:t>公开披露材料中没有三项业务明细，目前看毛利偏低，可在得到详细资料后进一步探讨。</a:t>
                      </a:r>
                      <a:endParaRPr lang="en-US" altLang="zh-CN" sz="1200" dirty="0"/>
                    </a:p>
                  </a:txBody>
                  <a:tcPr marL="91446" marR="91446" marT="45699" marB="45699" anchor="ctr"/>
                </a:tc>
                <a:extLst>
                  <a:ext uri="{0D108BD9-81ED-4DB2-BD59-A6C34878D82A}">
                    <a16:rowId xmlns:a16="http://schemas.microsoft.com/office/drawing/2014/main" val="10007"/>
                  </a:ext>
                </a:extLst>
              </a:tr>
            </a:tbl>
          </a:graphicData>
        </a:graphic>
      </p:graphicFrame>
      <p:sp>
        <p:nvSpPr>
          <p:cNvPr id="72757" name="文本框 4"/>
          <p:cNvSpPr txBox="1"/>
          <p:nvPr/>
        </p:nvSpPr>
        <p:spPr>
          <a:xfrm>
            <a:off x="660400" y="925513"/>
            <a:ext cx="10958513" cy="700087"/>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lnSpc>
                <a:spcPct val="150000"/>
              </a:lnSpc>
              <a:spcBef>
                <a:spcPct val="0"/>
              </a:spcBef>
              <a:buFontTx/>
              <a:buNone/>
            </a:pPr>
            <a:r>
              <a:rPr lang="zh-CN" altLang="en-US" sz="1400" dirty="0">
                <a:latin typeface="微软雅黑" panose="020B0503020204020204" pitchFamily="34" charset="-122"/>
              </a:rPr>
              <a:t>根据公开资料调研和初步判断，以下企业的部分资产具有做公募</a:t>
            </a:r>
            <a:r>
              <a:rPr lang="en-US" altLang="zh-CN" sz="1400" dirty="0">
                <a:latin typeface="微软雅黑" panose="020B0503020204020204" pitchFamily="34" charset="-122"/>
              </a:rPr>
              <a:t>REITs</a:t>
            </a:r>
            <a:r>
              <a:rPr lang="zh-CN" altLang="en-US" sz="1400" dirty="0">
                <a:latin typeface="微软雅黑" panose="020B0503020204020204" pitchFamily="34" charset="-122"/>
              </a:rPr>
              <a:t>可能性，但由于公开资料不全或已公开材料无法全面体现公司的实际运营情况，可在获得详细资料后进一步探讨企业发行公募</a:t>
            </a:r>
            <a:r>
              <a:rPr lang="en-US" altLang="zh-CN" sz="1400" dirty="0">
                <a:latin typeface="微软雅黑" panose="020B0503020204020204" pitchFamily="34" charset="-122"/>
              </a:rPr>
              <a:t>REITs</a:t>
            </a:r>
            <a:r>
              <a:rPr lang="zh-CN" altLang="en-US" sz="1400" dirty="0">
                <a:latin typeface="微软雅黑" panose="020B0503020204020204" pitchFamily="34" charset="-122"/>
              </a:rPr>
              <a:t>可能性。</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矩形 1"/>
          <p:cNvSpPr/>
          <p:nvPr/>
        </p:nvSpPr>
        <p:spPr>
          <a:xfrm>
            <a:off x="9515475" y="307975"/>
            <a:ext cx="2557463" cy="1220788"/>
          </a:xfrm>
          <a:prstGeom prst="rect">
            <a:avLst/>
          </a:prstGeom>
          <a:solidFill>
            <a:schemeClr val="bg1"/>
          </a:solidFill>
          <a:ln w="9525">
            <a:noFill/>
          </a:ln>
        </p:spPr>
        <p:txBody>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endParaRPr lang="zh-CN" altLang="zh-CN" sz="1800" dirty="0">
              <a:solidFill>
                <a:srgbClr val="000000"/>
              </a:solidFill>
              <a:latin typeface="Arial" panose="020B0604020202020204" pitchFamily="34" charset="0"/>
              <a:ea typeface="宋体" panose="02010600030101010101" pitchFamily="2" charset="-122"/>
            </a:endParaRPr>
          </a:p>
        </p:txBody>
      </p:sp>
      <p:pic>
        <p:nvPicPr>
          <p:cNvPr id="73731" name="图片 2"/>
          <p:cNvPicPr>
            <a:picLocks noChangeAspect="1"/>
          </p:cNvPicPr>
          <p:nvPr/>
        </p:nvPicPr>
        <p:blipFill>
          <a:blip r:embed="rId2">
            <a:clrChange>
              <a:clrFrom>
                <a:srgbClr val="EEEFEF"/>
              </a:clrFrom>
              <a:clrTo>
                <a:srgbClr val="EEEFEF">
                  <a:alpha val="0"/>
                </a:srgbClr>
              </a:clrTo>
            </a:clrChange>
          </a:blip>
          <a:stretch>
            <a:fillRect/>
          </a:stretch>
        </p:blipFill>
        <p:spPr>
          <a:xfrm>
            <a:off x="0" y="161925"/>
            <a:ext cx="12188825" cy="6210300"/>
          </a:xfrm>
          <a:prstGeom prst="rect">
            <a:avLst/>
          </a:prstGeom>
          <a:noFill/>
          <a:ln w="9525">
            <a:noFill/>
          </a:ln>
        </p:spPr>
      </p:pic>
      <p:pic>
        <p:nvPicPr>
          <p:cNvPr id="73732" name="图片 3"/>
          <p:cNvPicPr>
            <a:picLocks noChangeAspect="1"/>
          </p:cNvPicPr>
          <p:nvPr/>
        </p:nvPicPr>
        <p:blipFill>
          <a:blip r:embed="rId3"/>
          <a:stretch>
            <a:fillRect/>
          </a:stretch>
        </p:blipFill>
        <p:spPr>
          <a:xfrm>
            <a:off x="-1587" y="5505450"/>
            <a:ext cx="12190412" cy="1352550"/>
          </a:xfrm>
          <a:prstGeom prst="rect">
            <a:avLst/>
          </a:prstGeom>
          <a:noFill/>
          <a:ln w="9525">
            <a:noFill/>
          </a:ln>
        </p:spPr>
      </p:pic>
      <p:pic>
        <p:nvPicPr>
          <p:cNvPr id="73733" name="图片 2"/>
          <p:cNvPicPr>
            <a:picLocks noChangeAspect="1"/>
          </p:cNvPicPr>
          <p:nvPr/>
        </p:nvPicPr>
        <p:blipFill>
          <a:blip r:embed="rId4"/>
          <a:stretch>
            <a:fillRect/>
          </a:stretch>
        </p:blipFill>
        <p:spPr>
          <a:xfrm>
            <a:off x="9525" y="0"/>
            <a:ext cx="12226925" cy="6858000"/>
          </a:xfrm>
          <a:prstGeom prst="rect">
            <a:avLst/>
          </a:prstGeom>
          <a:noFill/>
          <a:ln w="9525">
            <a:noFill/>
          </a:ln>
        </p:spPr>
      </p:pic>
      <p:sp>
        <p:nvSpPr>
          <p:cNvPr id="73734" name="文本框 1"/>
          <p:cNvSpPr/>
          <p:nvPr/>
        </p:nvSpPr>
        <p:spPr>
          <a:xfrm>
            <a:off x="3876675" y="1684338"/>
            <a:ext cx="8736013" cy="70802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a:spcAft>
                <a:spcPct val="15000"/>
              </a:spcAft>
              <a:buClr>
                <a:srgbClr val="ED7D31"/>
              </a:buClr>
              <a:buSzPct val="75000"/>
              <a:buFontTx/>
              <a:buNone/>
            </a:pPr>
            <a:r>
              <a:rPr lang="zh-CN" altLang="en-US" sz="4000" b="1" dirty="0">
                <a:solidFill>
                  <a:srgbClr val="FFFFFF"/>
                </a:solidFill>
                <a:latin typeface="微软雅黑" panose="020B0503020204020204" pitchFamily="34" charset="-122"/>
                <a:sym typeface="微软雅黑" panose="020B0503020204020204" pitchFamily="34" charset="-122"/>
              </a:rPr>
              <a:t>第三部分 其他创新融资方式</a:t>
            </a:r>
            <a:endParaRPr lang="zh-CN" altLang="en-US" sz="1800" dirty="0">
              <a:latin typeface="微软雅黑" panose="020B0503020204020204" pitchFamily="34" charset="-122"/>
            </a:endParaRPr>
          </a:p>
        </p:txBody>
      </p:sp>
      <p:sp>
        <p:nvSpPr>
          <p:cNvPr id="73735" name="直接连接符 4"/>
          <p:cNvSpPr/>
          <p:nvPr/>
        </p:nvSpPr>
        <p:spPr>
          <a:xfrm>
            <a:off x="5486400" y="2514600"/>
            <a:ext cx="6518275" cy="6350"/>
          </a:xfrm>
          <a:prstGeom prst="line">
            <a:avLst/>
          </a:prstGeom>
          <a:ln w="12700" cap="flat" cmpd="sng">
            <a:solidFill>
              <a:schemeClr val="bg1"/>
            </a:solidFill>
            <a:prstDash val="solid"/>
            <a:bevel/>
            <a:headEnd type="none" w="med" len="med"/>
            <a:tailEnd type="none" w="med" len="med"/>
          </a:ln>
        </p:spPr>
      </p:sp>
      <p:sp>
        <p:nvSpPr>
          <p:cNvPr id="73736" name="矩形 3"/>
          <p:cNvSpPr/>
          <p:nvPr/>
        </p:nvSpPr>
        <p:spPr>
          <a:xfrm>
            <a:off x="6122988" y="2765425"/>
            <a:ext cx="3841750" cy="4198393"/>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lnSpc>
                <a:spcPct val="150000"/>
              </a:lnSpc>
              <a:spcBef>
                <a:spcPct val="0"/>
              </a:spcBef>
              <a:buNone/>
            </a:pPr>
            <a:r>
              <a:rPr lang="zh-CN" altLang="en-US" sz="1800" dirty="0">
                <a:solidFill>
                  <a:srgbClr val="FFFFFF"/>
                </a:solidFill>
                <a:latin typeface="微软雅黑" panose="020B0503020204020204" pitchFamily="34" charset="-122"/>
                <a:sym typeface="微软雅黑" panose="020B0503020204020204" pitchFamily="34" charset="-122"/>
              </a:rPr>
              <a:t>第</a:t>
            </a:r>
            <a:r>
              <a:rPr lang="en-US" altLang="zh-CN" sz="1800" dirty="0">
                <a:solidFill>
                  <a:srgbClr val="FFFFFF"/>
                </a:solidFill>
                <a:latin typeface="微软雅黑" panose="020B0503020204020204" pitchFamily="34" charset="-122"/>
                <a:sym typeface="微软雅黑" panose="020B0503020204020204" pitchFamily="34" charset="-122"/>
              </a:rPr>
              <a:t>1</a:t>
            </a:r>
            <a:r>
              <a:rPr lang="zh-CN" altLang="en-US" sz="1800" dirty="0">
                <a:solidFill>
                  <a:srgbClr val="FFFFFF"/>
                </a:solidFill>
                <a:latin typeface="微软雅黑" panose="020B0503020204020204" pitchFamily="34" charset="-122"/>
                <a:sym typeface="微软雅黑" panose="020B0503020204020204" pitchFamily="34" charset="-122"/>
              </a:rPr>
              <a:t>章  </a:t>
            </a:r>
            <a:r>
              <a:rPr lang="en-US" altLang="zh-CN" sz="1800" dirty="0">
                <a:solidFill>
                  <a:srgbClr val="FFFFFF"/>
                </a:solidFill>
                <a:latin typeface="微软雅黑" panose="020B0503020204020204" pitchFamily="34" charset="-122"/>
                <a:sym typeface="微软雅黑" panose="020B0503020204020204" pitchFamily="34" charset="-122"/>
              </a:rPr>
              <a:t>REITs\</a:t>
            </a:r>
            <a:r>
              <a:rPr lang="zh-CN" altLang="en-US" sz="1800" dirty="0">
                <a:solidFill>
                  <a:srgbClr val="FFFFFF"/>
                </a:solidFill>
                <a:latin typeface="微软雅黑" panose="020B0503020204020204" pitchFamily="34" charset="-122"/>
                <a:sym typeface="微软雅黑" panose="020B0503020204020204" pitchFamily="34" charset="-122"/>
              </a:rPr>
              <a:t>类</a:t>
            </a:r>
            <a:r>
              <a:rPr lang="en-US" altLang="zh-CN" sz="1800" dirty="0">
                <a:solidFill>
                  <a:srgbClr val="FFFFFF"/>
                </a:solidFill>
                <a:latin typeface="微软雅黑" panose="020B0503020204020204" pitchFamily="34" charset="-122"/>
                <a:sym typeface="微软雅黑" panose="020B0503020204020204" pitchFamily="34" charset="-122"/>
              </a:rPr>
              <a:t>REITs\ABS</a:t>
            </a:r>
            <a:r>
              <a:rPr lang="zh-CN" altLang="en-US" sz="1800" dirty="0">
                <a:solidFill>
                  <a:srgbClr val="FFFFFF"/>
                </a:solidFill>
                <a:latin typeface="微软雅黑" panose="020B0503020204020204" pitchFamily="34" charset="-122"/>
                <a:sym typeface="微软雅黑" panose="020B0503020204020204" pitchFamily="34" charset="-122"/>
              </a:rPr>
              <a:t>市场情况</a:t>
            </a:r>
            <a:endParaRPr lang="en-US" altLang="zh-CN" sz="1800" dirty="0">
              <a:solidFill>
                <a:srgbClr val="FFFFFF"/>
              </a:solidFill>
              <a:latin typeface="微软雅黑" panose="020B0503020204020204" pitchFamily="34" charset="-122"/>
              <a:sym typeface="微软雅黑" panose="020B0503020204020204" pitchFamily="34" charset="-122"/>
            </a:endParaRPr>
          </a:p>
          <a:p>
            <a:pPr marL="0" lvl="0" indent="0" defTabSz="914400" eaLnBrk="1" hangingPunct="1">
              <a:lnSpc>
                <a:spcPct val="150000"/>
              </a:lnSpc>
              <a:spcBef>
                <a:spcPct val="0"/>
              </a:spcBef>
              <a:buNone/>
            </a:pPr>
            <a:r>
              <a:rPr lang="zh-CN" altLang="en-US" sz="1800" dirty="0">
                <a:solidFill>
                  <a:srgbClr val="FFFFFF"/>
                </a:solidFill>
                <a:latin typeface="微软雅黑" panose="020B0503020204020204" pitchFamily="34" charset="-122"/>
                <a:sym typeface="微软雅黑" panose="020B0503020204020204" pitchFamily="34" charset="-122"/>
              </a:rPr>
              <a:t>第</a:t>
            </a:r>
            <a:r>
              <a:rPr lang="en-US" altLang="zh-CN" sz="1800" dirty="0">
                <a:solidFill>
                  <a:srgbClr val="FFFFFF"/>
                </a:solidFill>
                <a:latin typeface="微软雅黑" panose="020B0503020204020204" pitchFamily="34" charset="-122"/>
                <a:sym typeface="微软雅黑" panose="020B0503020204020204" pitchFamily="34" charset="-122"/>
              </a:rPr>
              <a:t>2</a:t>
            </a:r>
            <a:r>
              <a:rPr lang="zh-CN" altLang="en-US" sz="1800" dirty="0">
                <a:solidFill>
                  <a:srgbClr val="FFFFFF"/>
                </a:solidFill>
                <a:latin typeface="微软雅黑" panose="020B0503020204020204" pitchFamily="34" charset="-122"/>
                <a:sym typeface="微软雅黑" panose="020B0503020204020204" pitchFamily="34" charset="-122"/>
              </a:rPr>
              <a:t>章 湖南省</a:t>
            </a:r>
            <a:r>
              <a:rPr lang="en-US" altLang="zh-CN" sz="1800" dirty="0">
                <a:solidFill>
                  <a:srgbClr val="FFFFFF"/>
                </a:solidFill>
                <a:latin typeface="微软雅黑" panose="020B0503020204020204" pitchFamily="34" charset="-122"/>
                <a:sym typeface="微软雅黑" panose="020B0503020204020204" pitchFamily="34" charset="-122"/>
              </a:rPr>
              <a:t>ABS</a:t>
            </a:r>
            <a:r>
              <a:rPr lang="zh-CN" altLang="en-US" sz="1800" dirty="0">
                <a:solidFill>
                  <a:srgbClr val="FFFFFF"/>
                </a:solidFill>
                <a:latin typeface="微软雅黑" panose="020B0503020204020204" pitchFamily="34" charset="-122"/>
                <a:sym typeface="微软雅黑" panose="020B0503020204020204" pitchFamily="34" charset="-122"/>
              </a:rPr>
              <a:t>项目基础资产选择</a:t>
            </a:r>
            <a:endParaRPr lang="en-US" altLang="zh-CN" sz="1800" dirty="0">
              <a:solidFill>
                <a:srgbClr val="FFFFFF"/>
              </a:solidFill>
              <a:latin typeface="微软雅黑" panose="020B0503020204020204" pitchFamily="34" charset="-122"/>
              <a:sym typeface="微软雅黑" panose="020B0503020204020204" pitchFamily="34" charset="-122"/>
            </a:endParaRPr>
          </a:p>
          <a:p>
            <a:pPr marL="0" lvl="0" indent="0" defTabSz="914400" eaLnBrk="1" hangingPunct="1">
              <a:lnSpc>
                <a:spcPct val="150000"/>
              </a:lnSpc>
              <a:spcBef>
                <a:spcPct val="0"/>
              </a:spcBef>
              <a:buNone/>
            </a:pPr>
            <a:r>
              <a:rPr lang="zh-CN" altLang="en-US" sz="1800" dirty="0">
                <a:solidFill>
                  <a:srgbClr val="FFFFFF"/>
                </a:solidFill>
                <a:latin typeface="微软雅黑" panose="020B0503020204020204" pitchFamily="34" charset="-122"/>
                <a:sym typeface="微软雅黑" panose="020B0503020204020204" pitchFamily="34" charset="-122"/>
              </a:rPr>
              <a:t>第</a:t>
            </a:r>
            <a:r>
              <a:rPr lang="en-US" altLang="zh-CN" sz="1800" dirty="0">
                <a:solidFill>
                  <a:srgbClr val="FFFFFF"/>
                </a:solidFill>
                <a:latin typeface="微软雅黑" panose="020B0503020204020204" pitchFamily="34" charset="-122"/>
                <a:sym typeface="微软雅黑" panose="020B0503020204020204" pitchFamily="34" charset="-122"/>
              </a:rPr>
              <a:t>3</a:t>
            </a:r>
            <a:r>
              <a:rPr lang="zh-CN" altLang="en-US" sz="1800" dirty="0">
                <a:solidFill>
                  <a:srgbClr val="FFFFFF"/>
                </a:solidFill>
                <a:latin typeface="微软雅黑" panose="020B0503020204020204" pitchFamily="34" charset="-122"/>
                <a:sym typeface="微软雅黑" panose="020B0503020204020204" pitchFamily="34" charset="-122"/>
              </a:rPr>
              <a:t>章 城投公司发行</a:t>
            </a:r>
            <a:r>
              <a:rPr lang="en-US" altLang="zh-CN" sz="1800" dirty="0">
                <a:solidFill>
                  <a:srgbClr val="FFFFFF"/>
                </a:solidFill>
                <a:latin typeface="微软雅黑" panose="020B0503020204020204" pitchFamily="34" charset="-122"/>
                <a:sym typeface="微软雅黑" panose="020B0503020204020204" pitchFamily="34" charset="-122"/>
              </a:rPr>
              <a:t>ABS</a:t>
            </a:r>
            <a:r>
              <a:rPr lang="zh-CN" altLang="en-US" sz="1800" dirty="0">
                <a:solidFill>
                  <a:srgbClr val="FFFFFF"/>
                </a:solidFill>
                <a:latin typeface="微软雅黑" panose="020B0503020204020204" pitchFamily="34" charset="-122"/>
                <a:sym typeface="微软雅黑" panose="020B0503020204020204" pitchFamily="34" charset="-122"/>
              </a:rPr>
              <a:t>案例</a:t>
            </a:r>
            <a:endParaRPr lang="en-US" altLang="zh-CN" sz="1800" dirty="0">
              <a:solidFill>
                <a:srgbClr val="FFFFFF"/>
              </a:solidFill>
              <a:latin typeface="微软雅黑" panose="020B0503020204020204" pitchFamily="34" charset="-122"/>
              <a:sym typeface="微软雅黑" panose="020B0503020204020204" pitchFamily="34" charset="-122"/>
            </a:endParaRPr>
          </a:p>
          <a:p>
            <a:pPr marL="0" lvl="0" indent="0" defTabSz="914400" eaLnBrk="1" hangingPunct="1">
              <a:lnSpc>
                <a:spcPct val="150000"/>
              </a:lnSpc>
              <a:spcBef>
                <a:spcPct val="0"/>
              </a:spcBef>
              <a:buNone/>
            </a:pPr>
            <a:r>
              <a:rPr lang="zh-CN" altLang="en-US" sz="1800" dirty="0">
                <a:solidFill>
                  <a:srgbClr val="FFFFFF"/>
                </a:solidFill>
                <a:latin typeface="微软雅黑" panose="020B0503020204020204" pitchFamily="34" charset="-122"/>
                <a:sym typeface="微软雅黑" panose="020B0503020204020204" pitchFamily="34" charset="-122"/>
              </a:rPr>
              <a:t>第</a:t>
            </a:r>
            <a:r>
              <a:rPr lang="en-US" altLang="zh-CN" sz="1800" dirty="0">
                <a:solidFill>
                  <a:srgbClr val="FFFFFF"/>
                </a:solidFill>
                <a:latin typeface="微软雅黑" panose="020B0503020204020204" pitchFamily="34" charset="-122"/>
                <a:sym typeface="微软雅黑" panose="020B0503020204020204" pitchFamily="34" charset="-122"/>
              </a:rPr>
              <a:t>4</a:t>
            </a:r>
            <a:r>
              <a:rPr lang="zh-CN" altLang="en-US" sz="1800" dirty="0">
                <a:solidFill>
                  <a:srgbClr val="FFFFFF"/>
                </a:solidFill>
                <a:latin typeface="微软雅黑" panose="020B0503020204020204" pitchFamily="34" charset="-122"/>
                <a:sym typeface="微软雅黑" panose="020B0503020204020204" pitchFamily="34" charset="-122"/>
              </a:rPr>
              <a:t>章 保障房</a:t>
            </a:r>
            <a:r>
              <a:rPr lang="en-US" altLang="zh-CN" sz="1800" dirty="0">
                <a:solidFill>
                  <a:srgbClr val="FFFFFF"/>
                </a:solidFill>
                <a:latin typeface="微软雅黑" panose="020B0503020204020204" pitchFamily="34" charset="-122"/>
                <a:sym typeface="微软雅黑" panose="020B0503020204020204" pitchFamily="34" charset="-122"/>
              </a:rPr>
              <a:t>ABS</a:t>
            </a:r>
            <a:r>
              <a:rPr lang="zh-CN" altLang="en-US" sz="1800" dirty="0">
                <a:solidFill>
                  <a:srgbClr val="FFFFFF"/>
                </a:solidFill>
                <a:latin typeface="微软雅黑" panose="020B0503020204020204" pitchFamily="34" charset="-122"/>
                <a:sym typeface="微软雅黑" panose="020B0503020204020204" pitchFamily="34" charset="-122"/>
              </a:rPr>
              <a:t>介绍</a:t>
            </a:r>
            <a:endParaRPr lang="en-US" altLang="zh-CN" sz="1800" dirty="0">
              <a:solidFill>
                <a:srgbClr val="FFFFFF"/>
              </a:solidFill>
              <a:latin typeface="微软雅黑" panose="020B0503020204020204" pitchFamily="34" charset="-122"/>
              <a:sym typeface="微软雅黑" panose="020B0503020204020204" pitchFamily="34" charset="-122"/>
            </a:endParaRPr>
          </a:p>
          <a:p>
            <a:pPr marL="285750" lvl="0" indent="-285750" defTabSz="914400" eaLnBrk="1" hangingPunct="1">
              <a:lnSpc>
                <a:spcPct val="150000"/>
              </a:lnSpc>
              <a:spcBef>
                <a:spcPct val="0"/>
              </a:spcBef>
              <a:buFont typeface="Wingdings" panose="05000000000000000000" pitchFamily="2" charset="2"/>
              <a:buChar char="p"/>
            </a:pPr>
            <a:r>
              <a:rPr lang="zh-CN" altLang="en-US" sz="1800" dirty="0">
                <a:solidFill>
                  <a:srgbClr val="FFFFFF"/>
                </a:solidFill>
                <a:latin typeface="微软雅黑" panose="020B0503020204020204" pitchFamily="34" charset="-122"/>
                <a:sym typeface="微软雅黑" panose="020B0503020204020204" pitchFamily="34" charset="-122"/>
              </a:rPr>
              <a:t>附录：湖南省企业可发行城投类</a:t>
            </a:r>
            <a:r>
              <a:rPr lang="en-US" altLang="zh-CN" sz="1800" dirty="0">
                <a:solidFill>
                  <a:srgbClr val="FFFFFF"/>
                </a:solidFill>
                <a:latin typeface="微软雅黑" panose="020B0503020204020204" pitchFamily="34" charset="-122"/>
                <a:sym typeface="微软雅黑" panose="020B0503020204020204" pitchFamily="34" charset="-122"/>
              </a:rPr>
              <a:t>ABS</a:t>
            </a:r>
            <a:r>
              <a:rPr lang="zh-CN" altLang="en-US" sz="1800" dirty="0">
                <a:solidFill>
                  <a:srgbClr val="FFFFFF"/>
                </a:solidFill>
                <a:latin typeface="微软雅黑" panose="020B0503020204020204" pitchFamily="34" charset="-122"/>
                <a:sym typeface="微软雅黑" panose="020B0503020204020204" pitchFamily="34" charset="-122"/>
              </a:rPr>
              <a:t>统计</a:t>
            </a:r>
            <a:endParaRPr lang="en-US" altLang="zh-CN" sz="1800" dirty="0">
              <a:solidFill>
                <a:srgbClr val="FFFFFF"/>
              </a:solidFill>
              <a:latin typeface="微软雅黑" panose="020B0503020204020204" pitchFamily="34" charset="-122"/>
              <a:sym typeface="微软雅黑" panose="020B0503020204020204" pitchFamily="34" charset="-122"/>
            </a:endParaRPr>
          </a:p>
          <a:p>
            <a:pPr marL="0" lvl="0" indent="0" defTabSz="914400" eaLnBrk="1" hangingPunct="1">
              <a:lnSpc>
                <a:spcPct val="150000"/>
              </a:lnSpc>
              <a:spcBef>
                <a:spcPct val="0"/>
              </a:spcBef>
              <a:buNone/>
            </a:pPr>
            <a:endParaRPr lang="zh-CN" altLang="en-US" sz="1800" dirty="0">
              <a:solidFill>
                <a:srgbClr val="FFFFFF"/>
              </a:solidFill>
              <a:latin typeface="微软雅黑" panose="020B0503020204020204" pitchFamily="34" charset="-122"/>
              <a:sym typeface="微软雅黑" panose="020B0503020204020204" pitchFamily="34" charset="-122"/>
            </a:endParaRPr>
          </a:p>
          <a:p>
            <a:pPr marL="285750" lvl="0" indent="-285750" defTabSz="914400" eaLnBrk="1" hangingPunct="1">
              <a:lnSpc>
                <a:spcPct val="150000"/>
              </a:lnSpc>
              <a:spcBef>
                <a:spcPct val="0"/>
              </a:spcBef>
              <a:buFont typeface="Wingdings" panose="05000000000000000000" pitchFamily="2" charset="2"/>
              <a:buChar char="p"/>
            </a:pPr>
            <a:endParaRPr lang="zh-CN" altLang="en-US" sz="1800" dirty="0">
              <a:solidFill>
                <a:srgbClr val="FFFFFF"/>
              </a:solidFill>
              <a:latin typeface="微软雅黑" panose="020B0503020204020204" pitchFamily="34" charset="-122"/>
              <a:sym typeface="微软雅黑" panose="020B0503020204020204" pitchFamily="34" charset="-122"/>
            </a:endParaRPr>
          </a:p>
          <a:p>
            <a:pPr marL="285750" lvl="0" indent="-285750" defTabSz="914400" eaLnBrk="1" hangingPunct="1">
              <a:lnSpc>
                <a:spcPct val="150000"/>
              </a:lnSpc>
              <a:spcBef>
                <a:spcPct val="0"/>
              </a:spcBef>
              <a:buFont typeface="Wingdings" panose="05000000000000000000" pitchFamily="2" charset="2"/>
              <a:buChar char="p"/>
            </a:pPr>
            <a:endParaRPr lang="zh-CN" altLang="en-US" sz="1800" dirty="0">
              <a:solidFill>
                <a:srgbClr val="FFFFFF"/>
              </a:solidFill>
              <a:latin typeface="微软雅黑" panose="020B0503020204020204" pitchFamily="34" charset="-122"/>
              <a:sym typeface="微软雅黑" panose="020B0503020204020204" pitchFamily="34" charset="-122"/>
            </a:endParaRPr>
          </a:p>
          <a:p>
            <a:pPr marL="285750" lvl="0" indent="-285750" defTabSz="914400" eaLnBrk="1" hangingPunct="1">
              <a:lnSpc>
                <a:spcPct val="150000"/>
              </a:lnSpc>
              <a:spcBef>
                <a:spcPct val="0"/>
              </a:spcBef>
              <a:buFont typeface="Wingdings" panose="05000000000000000000" pitchFamily="2" charset="2"/>
              <a:buChar char="p"/>
            </a:pPr>
            <a:endParaRPr lang="zh-CN" altLang="en-US" sz="1800" dirty="0">
              <a:solidFill>
                <a:srgbClr val="FFFFFF"/>
              </a:solidFill>
              <a:latin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4275686554"/>
      </p:ext>
    </p:extLst>
  </p:cSld>
  <p:clrMapOvr>
    <a:masterClrMapping/>
  </p:clrMapOvr>
  <p:transition spd="slow">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矩形 1"/>
          <p:cNvSpPr/>
          <p:nvPr/>
        </p:nvSpPr>
        <p:spPr>
          <a:xfrm>
            <a:off x="9515475" y="307975"/>
            <a:ext cx="2557463" cy="1220788"/>
          </a:xfrm>
          <a:prstGeom prst="rect">
            <a:avLst/>
          </a:prstGeom>
          <a:solidFill>
            <a:schemeClr val="bg1"/>
          </a:solidFill>
          <a:ln w="9525">
            <a:noFill/>
          </a:ln>
        </p:spPr>
        <p:txBody>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endParaRPr lang="zh-CN" altLang="zh-CN" sz="1800" dirty="0">
              <a:solidFill>
                <a:srgbClr val="000000"/>
              </a:solidFill>
              <a:latin typeface="Arial" panose="020B0604020202020204" pitchFamily="34" charset="0"/>
              <a:ea typeface="宋体" panose="02010600030101010101" pitchFamily="2" charset="-122"/>
            </a:endParaRPr>
          </a:p>
        </p:txBody>
      </p:sp>
      <p:pic>
        <p:nvPicPr>
          <p:cNvPr id="73731" name="图片 2"/>
          <p:cNvPicPr>
            <a:picLocks noChangeAspect="1"/>
          </p:cNvPicPr>
          <p:nvPr/>
        </p:nvPicPr>
        <p:blipFill>
          <a:blip r:embed="rId2">
            <a:clrChange>
              <a:clrFrom>
                <a:srgbClr val="EEEFEF"/>
              </a:clrFrom>
              <a:clrTo>
                <a:srgbClr val="EEEFEF">
                  <a:alpha val="0"/>
                </a:srgbClr>
              </a:clrTo>
            </a:clrChange>
          </a:blip>
          <a:stretch>
            <a:fillRect/>
          </a:stretch>
        </p:blipFill>
        <p:spPr>
          <a:xfrm>
            <a:off x="0" y="161925"/>
            <a:ext cx="12188825" cy="6210300"/>
          </a:xfrm>
          <a:prstGeom prst="rect">
            <a:avLst/>
          </a:prstGeom>
          <a:noFill/>
          <a:ln w="9525">
            <a:noFill/>
          </a:ln>
        </p:spPr>
      </p:pic>
      <p:pic>
        <p:nvPicPr>
          <p:cNvPr id="73732" name="图片 3"/>
          <p:cNvPicPr>
            <a:picLocks noChangeAspect="1"/>
          </p:cNvPicPr>
          <p:nvPr/>
        </p:nvPicPr>
        <p:blipFill>
          <a:blip r:embed="rId3"/>
          <a:stretch>
            <a:fillRect/>
          </a:stretch>
        </p:blipFill>
        <p:spPr>
          <a:xfrm>
            <a:off x="-1587" y="5505450"/>
            <a:ext cx="12190412" cy="1352550"/>
          </a:xfrm>
          <a:prstGeom prst="rect">
            <a:avLst/>
          </a:prstGeom>
          <a:noFill/>
          <a:ln w="9525">
            <a:noFill/>
          </a:ln>
        </p:spPr>
      </p:pic>
      <p:pic>
        <p:nvPicPr>
          <p:cNvPr id="73733" name="图片 2"/>
          <p:cNvPicPr>
            <a:picLocks noChangeAspect="1"/>
          </p:cNvPicPr>
          <p:nvPr/>
        </p:nvPicPr>
        <p:blipFill>
          <a:blip r:embed="rId4"/>
          <a:stretch>
            <a:fillRect/>
          </a:stretch>
        </p:blipFill>
        <p:spPr>
          <a:xfrm>
            <a:off x="9525" y="0"/>
            <a:ext cx="12226925" cy="6858000"/>
          </a:xfrm>
          <a:prstGeom prst="rect">
            <a:avLst/>
          </a:prstGeom>
          <a:noFill/>
          <a:ln w="9525">
            <a:noFill/>
          </a:ln>
        </p:spPr>
      </p:pic>
      <p:sp>
        <p:nvSpPr>
          <p:cNvPr id="73734" name="文本框 1"/>
          <p:cNvSpPr/>
          <p:nvPr/>
        </p:nvSpPr>
        <p:spPr>
          <a:xfrm>
            <a:off x="3268662" y="1690688"/>
            <a:ext cx="8736013" cy="70802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a:spcAft>
                <a:spcPct val="15000"/>
              </a:spcAft>
              <a:buClr>
                <a:srgbClr val="ED7D31"/>
              </a:buClr>
              <a:buSzPct val="75000"/>
              <a:buFontTx/>
              <a:buNone/>
            </a:pPr>
            <a:r>
              <a:rPr lang="zh-CN" altLang="en-US" sz="4000" b="1" dirty="0">
                <a:solidFill>
                  <a:srgbClr val="FFFFFF"/>
                </a:solidFill>
                <a:latin typeface="微软雅黑" panose="020B0503020204020204" pitchFamily="34" charset="-122"/>
                <a:sym typeface="微软雅黑" panose="020B0503020204020204" pitchFamily="34" charset="-122"/>
              </a:rPr>
              <a:t>第</a:t>
            </a:r>
            <a:r>
              <a:rPr lang="en-US" altLang="zh-CN" sz="4000" b="1" dirty="0">
                <a:solidFill>
                  <a:srgbClr val="FFFFFF"/>
                </a:solidFill>
                <a:latin typeface="微软雅黑" panose="020B0503020204020204" pitchFamily="34" charset="-122"/>
                <a:sym typeface="微软雅黑" panose="020B0503020204020204" pitchFamily="34" charset="-122"/>
              </a:rPr>
              <a:t>1</a:t>
            </a:r>
            <a:r>
              <a:rPr lang="zh-CN" altLang="en-US" sz="4000" b="1" dirty="0">
                <a:solidFill>
                  <a:srgbClr val="FFFFFF"/>
                </a:solidFill>
                <a:latin typeface="微软雅黑" panose="020B0503020204020204" pitchFamily="34" charset="-122"/>
                <a:sym typeface="微软雅黑" panose="020B0503020204020204" pitchFamily="34" charset="-122"/>
              </a:rPr>
              <a:t>章 </a:t>
            </a:r>
            <a:r>
              <a:rPr lang="en-US" altLang="zh-CN" sz="4000" b="1" dirty="0">
                <a:solidFill>
                  <a:srgbClr val="FFFFFF"/>
                </a:solidFill>
                <a:latin typeface="微软雅黑" panose="020B0503020204020204" pitchFamily="34" charset="-122"/>
                <a:sym typeface="微软雅黑" panose="020B0503020204020204" pitchFamily="34" charset="-122"/>
              </a:rPr>
              <a:t>REITs\</a:t>
            </a:r>
            <a:r>
              <a:rPr lang="zh-CN" altLang="en-US" sz="4000" b="1" dirty="0">
                <a:solidFill>
                  <a:srgbClr val="FFFFFF"/>
                </a:solidFill>
                <a:latin typeface="微软雅黑" panose="020B0503020204020204" pitchFamily="34" charset="-122"/>
                <a:sym typeface="微软雅黑" panose="020B0503020204020204" pitchFamily="34" charset="-122"/>
              </a:rPr>
              <a:t>类</a:t>
            </a:r>
            <a:r>
              <a:rPr lang="en-US" altLang="zh-CN" sz="4000" b="1" dirty="0">
                <a:solidFill>
                  <a:srgbClr val="FFFFFF"/>
                </a:solidFill>
                <a:latin typeface="微软雅黑" panose="020B0503020204020204" pitchFamily="34" charset="-122"/>
                <a:sym typeface="微软雅黑" panose="020B0503020204020204" pitchFamily="34" charset="-122"/>
              </a:rPr>
              <a:t>REITs\ABS</a:t>
            </a:r>
            <a:r>
              <a:rPr lang="zh-CN" altLang="en-US" sz="4000" b="1" dirty="0">
                <a:solidFill>
                  <a:srgbClr val="FFFFFF"/>
                </a:solidFill>
                <a:latin typeface="微软雅黑" panose="020B0503020204020204" pitchFamily="34" charset="-122"/>
                <a:sym typeface="微软雅黑" panose="020B0503020204020204" pitchFamily="34" charset="-122"/>
              </a:rPr>
              <a:t>市场情况</a:t>
            </a:r>
            <a:endParaRPr lang="zh-CN" altLang="en-US" sz="1800" dirty="0">
              <a:latin typeface="微软雅黑" panose="020B0503020204020204" pitchFamily="34" charset="-122"/>
            </a:endParaRPr>
          </a:p>
        </p:txBody>
      </p:sp>
      <p:sp>
        <p:nvSpPr>
          <p:cNvPr id="73735" name="直接连接符 4"/>
          <p:cNvSpPr/>
          <p:nvPr/>
        </p:nvSpPr>
        <p:spPr>
          <a:xfrm>
            <a:off x="5365215" y="2638425"/>
            <a:ext cx="6518275" cy="6350"/>
          </a:xfrm>
          <a:prstGeom prst="line">
            <a:avLst/>
          </a:prstGeom>
          <a:ln w="12700" cap="flat" cmpd="sng">
            <a:solidFill>
              <a:schemeClr val="bg1"/>
            </a:solidFill>
            <a:prstDash val="solid"/>
            <a:bevel/>
            <a:headEnd type="none" w="med" len="med"/>
            <a:tailEnd type="none" w="med" len="med"/>
          </a:ln>
        </p:spPr>
      </p:sp>
    </p:spTree>
  </p:cSld>
  <p:clrMapOvr>
    <a:masterClrMapping/>
  </p:clrMapOvr>
  <p:transition spd="slow">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54" name="组合 1"/>
          <p:cNvGrpSpPr/>
          <p:nvPr/>
        </p:nvGrpSpPr>
        <p:grpSpPr>
          <a:xfrm>
            <a:off x="0" y="214313"/>
            <a:ext cx="298450" cy="658812"/>
            <a:chOff x="0" y="0"/>
            <a:chExt cx="577847" cy="659137"/>
          </a:xfrm>
        </p:grpSpPr>
        <p:sp>
          <p:nvSpPr>
            <p:cNvPr id="74820" name="矩形 3"/>
            <p:cNvSpPr/>
            <p:nvPr/>
          </p:nvSpPr>
          <p:spPr>
            <a:xfrm>
              <a:off x="0" y="0"/>
              <a:ext cx="495297" cy="659137"/>
            </a:xfrm>
            <a:prstGeom prst="rect">
              <a:avLst/>
            </a:prstGeom>
            <a:solidFill>
              <a:srgbClr val="C0000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74821" name="矩形 4"/>
            <p:cNvSpPr/>
            <p:nvPr/>
          </p:nvSpPr>
          <p:spPr>
            <a:xfrm>
              <a:off x="527047" y="0"/>
              <a:ext cx="50800" cy="659137"/>
            </a:xfrm>
            <a:prstGeom prst="rect">
              <a:avLst/>
            </a:prstGeom>
            <a:solidFill>
              <a:srgbClr val="80808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grpSp>
      <p:sp>
        <p:nvSpPr>
          <p:cNvPr id="74755" name="矩形 25"/>
          <p:cNvSpPr/>
          <p:nvPr/>
        </p:nvSpPr>
        <p:spPr>
          <a:xfrm>
            <a:off x="363538" y="304800"/>
            <a:ext cx="7188200" cy="584200"/>
          </a:xfrm>
          <a:prstGeom prst="rect">
            <a:avLst/>
          </a:prstGeom>
          <a:noFill/>
          <a:ln w="9525">
            <a:noFill/>
          </a:ln>
        </p:spPr>
        <p:txBody>
          <a:bodyPr wrap="none">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r>
              <a:rPr lang="en-US" altLang="zh-CN" b="1" dirty="0">
                <a:solidFill>
                  <a:srgbClr val="000000"/>
                </a:solidFill>
                <a:latin typeface="微软雅黑" panose="020B0503020204020204" pitchFamily="34" charset="-122"/>
                <a:sym typeface="微软雅黑" panose="020B0503020204020204" pitchFamily="34" charset="-122"/>
              </a:rPr>
              <a:t>1.1 REITs\</a:t>
            </a:r>
            <a:r>
              <a:rPr lang="zh-CN" altLang="en-US" b="1" dirty="0">
                <a:solidFill>
                  <a:srgbClr val="000000"/>
                </a:solidFill>
                <a:latin typeface="微软雅黑" panose="020B0503020204020204" pitchFamily="34" charset="-122"/>
                <a:sym typeface="微软雅黑" panose="020B0503020204020204" pitchFamily="34" charset="-122"/>
              </a:rPr>
              <a:t>类</a:t>
            </a:r>
            <a:r>
              <a:rPr lang="en-US" altLang="zh-CN" b="1" dirty="0">
                <a:solidFill>
                  <a:srgbClr val="000000"/>
                </a:solidFill>
                <a:latin typeface="微软雅黑" panose="020B0503020204020204" pitchFamily="34" charset="-122"/>
                <a:sym typeface="微软雅黑" panose="020B0503020204020204" pitchFamily="34" charset="-122"/>
              </a:rPr>
              <a:t>REITs\ABS</a:t>
            </a:r>
            <a:r>
              <a:rPr lang="zh-CN" altLang="en-US" b="1" dirty="0">
                <a:solidFill>
                  <a:srgbClr val="000000"/>
                </a:solidFill>
                <a:latin typeface="微软雅黑" panose="020B0503020204020204" pitchFamily="34" charset="-122"/>
                <a:sym typeface="微软雅黑" panose="020B0503020204020204" pitchFamily="34" charset="-122"/>
              </a:rPr>
              <a:t>的关系及对比</a:t>
            </a:r>
          </a:p>
        </p:txBody>
      </p:sp>
      <p:sp>
        <p:nvSpPr>
          <p:cNvPr id="74756" name="灯片编号占位符 2"/>
          <p:cNvSpPr>
            <a:spLocks noGrp="1"/>
          </p:cNvSpPr>
          <p:nvPr/>
        </p:nvSpPr>
        <p:spPr>
          <a:xfrm>
            <a:off x="11536363" y="6492875"/>
            <a:ext cx="585787" cy="365125"/>
          </a:xfrm>
          <a:prstGeom prst="rect">
            <a:avLst/>
          </a:prstGeom>
          <a:noFill/>
          <a:ln w="9525">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fld id="{9A0DB2DC-4C9A-4742-B13C-FB6460FD3503}" type="slidenum">
              <a:rPr lang="zh-CN" altLang="zh-CN" sz="1400" b="1" dirty="0">
                <a:solidFill>
                  <a:srgbClr val="FFFFFF"/>
                </a:solidFill>
                <a:latin typeface="Arial" panose="020B0604020202020204" pitchFamily="34" charset="0"/>
                <a:ea typeface="宋体" panose="02010600030101010101" pitchFamily="2" charset="-122"/>
              </a:rPr>
              <a:t>67</a:t>
            </a:fld>
            <a:endParaRPr lang="zh-CN" altLang="zh-CN" sz="1400" b="1" dirty="0">
              <a:solidFill>
                <a:srgbClr val="FFFFFF"/>
              </a:solidFill>
              <a:latin typeface="Arial" panose="020B0604020202020204" pitchFamily="34" charset="0"/>
              <a:ea typeface="宋体" panose="02010600030101010101" pitchFamily="2" charset="-122"/>
            </a:endParaRPr>
          </a:p>
        </p:txBody>
      </p:sp>
      <p:grpSp>
        <p:nvGrpSpPr>
          <p:cNvPr id="74757" name="组合 1"/>
          <p:cNvGrpSpPr/>
          <p:nvPr/>
        </p:nvGrpSpPr>
        <p:grpSpPr>
          <a:xfrm>
            <a:off x="363538" y="1116013"/>
            <a:ext cx="4678362" cy="4549775"/>
            <a:chOff x="351800" y="1422955"/>
            <a:chExt cx="4588733" cy="4498874"/>
          </a:xfrm>
        </p:grpSpPr>
        <p:sp>
          <p:nvSpPr>
            <p:cNvPr id="4101" name="圆角矩形 1"/>
            <p:cNvSpPr>
              <a:spLocks noChangeArrowheads="1"/>
            </p:cNvSpPr>
            <p:nvPr/>
          </p:nvSpPr>
          <p:spPr bwMode="auto">
            <a:xfrm>
              <a:off x="351800" y="1422955"/>
              <a:ext cx="4588733" cy="4498874"/>
            </a:xfrm>
            <a:prstGeom prst="ellipse">
              <a:avLst/>
            </a:prstGeom>
            <a:noFill/>
            <a:ln w="57150" algn="ctr">
              <a:solidFill>
                <a:schemeClr val="accent2">
                  <a:lumMod val="20000"/>
                  <a:lumOff val="80000"/>
                </a:schemeClr>
              </a:solidFill>
              <a:rou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2" name="圆角矩形 17"/>
            <p:cNvSpPr>
              <a:spLocks noChangeArrowheads="1"/>
            </p:cNvSpPr>
            <p:nvPr/>
          </p:nvSpPr>
          <p:spPr bwMode="auto">
            <a:xfrm>
              <a:off x="979305" y="2716421"/>
              <a:ext cx="3330608" cy="3169304"/>
            </a:xfrm>
            <a:prstGeom prst="ellipse">
              <a:avLst/>
            </a:prstGeom>
            <a:noFill/>
            <a:ln w="57150" algn="ctr">
              <a:solidFill>
                <a:schemeClr val="accent6">
                  <a:lumMod val="60000"/>
                  <a:lumOff val="40000"/>
                </a:schemeClr>
              </a:solidFill>
              <a:rou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4813" name="椭圆 2"/>
            <p:cNvSpPr/>
            <p:nvPr/>
          </p:nvSpPr>
          <p:spPr>
            <a:xfrm>
              <a:off x="1634643" y="4141460"/>
              <a:ext cx="2057964" cy="1742283"/>
            </a:xfrm>
            <a:prstGeom prst="ellipse">
              <a:avLst/>
            </a:prstGeom>
            <a:noFill/>
            <a:ln w="57150" cap="flat" cmpd="sng">
              <a:solidFill>
                <a:srgbClr val="C00000"/>
              </a:solidFill>
              <a:prstDash val="solid"/>
              <a:headEnd type="none" w="med" len="med"/>
              <a:tailEnd type="none" w="med" len="med"/>
            </a:ln>
          </p:spPr>
          <p:txBody>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endParaRPr lang="zh-CN" altLang="en-US" sz="1600" dirty="0">
                <a:latin typeface="Arial" panose="020B0604020202020204" pitchFamily="34" charset="0"/>
                <a:ea typeface="宋体" panose="02010600030101010101" pitchFamily="2" charset="-122"/>
              </a:endParaRPr>
            </a:p>
          </p:txBody>
        </p:sp>
        <p:sp>
          <p:nvSpPr>
            <p:cNvPr id="74814" name="文本框 3"/>
            <p:cNvSpPr txBox="1"/>
            <p:nvPr/>
          </p:nvSpPr>
          <p:spPr>
            <a:xfrm>
              <a:off x="2274801" y="1598766"/>
              <a:ext cx="1102417" cy="339064"/>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r>
                <a:rPr lang="en-US" altLang="zh-CN" sz="1600" b="1" dirty="0">
                  <a:latin typeface="微软雅黑" panose="020B0503020204020204" pitchFamily="34" charset="-122"/>
                </a:rPr>
                <a:t>ABS</a:t>
              </a:r>
              <a:endParaRPr lang="zh-CN" altLang="en-US" sz="1600" b="1" dirty="0">
                <a:latin typeface="微软雅黑" panose="020B0503020204020204" pitchFamily="34" charset="-122"/>
              </a:endParaRPr>
            </a:p>
          </p:txBody>
        </p:sp>
        <p:sp>
          <p:nvSpPr>
            <p:cNvPr id="74815" name="文本框 20"/>
            <p:cNvSpPr txBox="1"/>
            <p:nvPr/>
          </p:nvSpPr>
          <p:spPr>
            <a:xfrm>
              <a:off x="2147120" y="2802756"/>
              <a:ext cx="1487018" cy="339064"/>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r>
                <a:rPr lang="zh-CN" altLang="en-US" sz="1600" b="1" dirty="0">
                  <a:latin typeface="微软雅黑" panose="020B0503020204020204" pitchFamily="34" charset="-122"/>
                </a:rPr>
                <a:t>类</a:t>
              </a:r>
              <a:r>
                <a:rPr lang="en-US" altLang="zh-CN" sz="1600" b="1" dirty="0">
                  <a:latin typeface="微软雅黑" panose="020B0503020204020204" pitchFamily="34" charset="-122"/>
                </a:rPr>
                <a:t>REITs</a:t>
              </a:r>
              <a:endParaRPr lang="zh-CN" altLang="en-US" sz="1600" b="1" dirty="0">
                <a:latin typeface="微软雅黑" panose="020B0503020204020204" pitchFamily="34" charset="-122"/>
              </a:endParaRPr>
            </a:p>
          </p:txBody>
        </p:sp>
        <p:sp>
          <p:nvSpPr>
            <p:cNvPr id="74816" name="文本框 21"/>
            <p:cNvSpPr txBox="1"/>
            <p:nvPr/>
          </p:nvSpPr>
          <p:spPr>
            <a:xfrm flipH="1">
              <a:off x="2270130" y="4265753"/>
              <a:ext cx="1656740" cy="339064"/>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r>
                <a:rPr lang="zh-CN" altLang="en-US" sz="1600" b="1" dirty="0">
                  <a:latin typeface="微软雅黑" panose="020B0503020204020204" pitchFamily="34" charset="-122"/>
                </a:rPr>
                <a:t>公募</a:t>
              </a:r>
              <a:r>
                <a:rPr lang="en-US" altLang="zh-CN" sz="1600" b="1" dirty="0">
                  <a:latin typeface="微软雅黑" panose="020B0503020204020204" pitchFamily="34" charset="-122"/>
                </a:rPr>
                <a:t>REITs</a:t>
              </a:r>
              <a:endParaRPr lang="zh-CN" altLang="en-US" sz="1600" b="1" dirty="0">
                <a:latin typeface="微软雅黑" panose="020B0503020204020204" pitchFamily="34" charset="-122"/>
              </a:endParaRPr>
            </a:p>
          </p:txBody>
        </p:sp>
        <p:sp>
          <p:nvSpPr>
            <p:cNvPr id="74817" name="文本框 6"/>
            <p:cNvSpPr txBox="1"/>
            <p:nvPr/>
          </p:nvSpPr>
          <p:spPr>
            <a:xfrm>
              <a:off x="2147067" y="4604056"/>
              <a:ext cx="1358133" cy="954107"/>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r>
                <a:rPr lang="zh-CN" altLang="en-US" sz="1400" dirty="0">
                  <a:latin typeface="微软雅黑" panose="020B0503020204020204" pitchFamily="34" charset="-122"/>
                </a:rPr>
                <a:t>交通设施、市政工程、污染治理、新基建、产业园区</a:t>
              </a:r>
            </a:p>
          </p:txBody>
        </p:sp>
        <p:sp>
          <p:nvSpPr>
            <p:cNvPr id="74818" name="文本框 24"/>
            <p:cNvSpPr txBox="1"/>
            <p:nvPr/>
          </p:nvSpPr>
          <p:spPr>
            <a:xfrm>
              <a:off x="1570998" y="3141819"/>
              <a:ext cx="2184593" cy="522724"/>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r>
                <a:rPr lang="zh-CN" altLang="en-US" sz="1400" dirty="0">
                  <a:latin typeface="微软雅黑" panose="020B0503020204020204" pitchFamily="34" charset="-122"/>
                </a:rPr>
                <a:t>写字楼、商场、酒店、工业地产、基础设施等</a:t>
              </a:r>
            </a:p>
          </p:txBody>
        </p:sp>
        <p:sp>
          <p:nvSpPr>
            <p:cNvPr id="74819" name="文本框 25"/>
            <p:cNvSpPr txBox="1"/>
            <p:nvPr/>
          </p:nvSpPr>
          <p:spPr>
            <a:xfrm>
              <a:off x="1700237" y="1890737"/>
              <a:ext cx="2155008" cy="524293"/>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r>
                <a:rPr lang="zh-CN" altLang="en-US" sz="1400" dirty="0">
                  <a:latin typeface="微软雅黑" panose="020B0503020204020204" pitchFamily="34" charset="-122"/>
                </a:rPr>
                <a:t>几乎适用于所有行业（不含银行、汽车金融）</a:t>
              </a:r>
            </a:p>
          </p:txBody>
        </p:sp>
      </p:grpSp>
      <p:graphicFrame>
        <p:nvGraphicFramePr>
          <p:cNvPr id="16" name="表格 31"/>
          <p:cNvGraphicFramePr>
            <a:graphicFrameLocks noGrp="1"/>
          </p:cNvGraphicFramePr>
          <p:nvPr/>
        </p:nvGraphicFramePr>
        <p:xfrm>
          <a:off x="5588000" y="1116013"/>
          <a:ext cx="6302375" cy="4689474"/>
        </p:xfrm>
        <a:graphic>
          <a:graphicData uri="http://schemas.openxmlformats.org/drawingml/2006/table">
            <a:tbl>
              <a:tblPr/>
              <a:tblGrid>
                <a:gridCol w="1167839">
                  <a:extLst>
                    <a:ext uri="{9D8B030D-6E8A-4147-A177-3AD203B41FA5}">
                      <a16:colId xmlns:a16="http://schemas.microsoft.com/office/drawing/2014/main" val="20000"/>
                    </a:ext>
                  </a:extLst>
                </a:gridCol>
                <a:gridCol w="1661048">
                  <a:extLst>
                    <a:ext uri="{9D8B030D-6E8A-4147-A177-3AD203B41FA5}">
                      <a16:colId xmlns:a16="http://schemas.microsoft.com/office/drawing/2014/main" val="20001"/>
                    </a:ext>
                  </a:extLst>
                </a:gridCol>
                <a:gridCol w="1905918">
                  <a:extLst>
                    <a:ext uri="{9D8B030D-6E8A-4147-A177-3AD203B41FA5}">
                      <a16:colId xmlns:a16="http://schemas.microsoft.com/office/drawing/2014/main" val="20002"/>
                    </a:ext>
                  </a:extLst>
                </a:gridCol>
                <a:gridCol w="1567570">
                  <a:extLst>
                    <a:ext uri="{9D8B030D-6E8A-4147-A177-3AD203B41FA5}">
                      <a16:colId xmlns:a16="http://schemas.microsoft.com/office/drawing/2014/main" val="20003"/>
                    </a:ext>
                  </a:extLst>
                </a:gridCol>
              </a:tblGrid>
              <a:tr h="394963">
                <a:tc>
                  <a:txBody>
                    <a:bodyPr/>
                    <a:lstStyle>
                      <a:lvl1pPr defTabSz="0" eaLnBrk="0" hangingPunct="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eaLnBrk="0" hangingPunct="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eaLnBrk="0" hangingPunct="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eaLnBrk="0" hangingPunct="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eaLnBrk="0" hangingPunct="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pPr>
                      <a:r>
                        <a:rPr kumimoji="0" lang="zh-CN"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区别</a:t>
                      </a:r>
                      <a:endParaRPr kumimoji="0" lang="zh-CN"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91444" marR="91444" marT="45705" marB="4570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C0504D"/>
                    </a:solidFill>
                  </a:tcPr>
                </a:tc>
                <a:tc>
                  <a:txBody>
                    <a:bodyPr/>
                    <a:lstStyle>
                      <a:lvl1pPr defTabSz="0" eaLnBrk="0" hangingPunct="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eaLnBrk="0" hangingPunct="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eaLnBrk="0" hangingPunct="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eaLnBrk="0" hangingPunct="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eaLnBrk="0" hangingPunct="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REITs</a:t>
                      </a:r>
                      <a:endParaRPr kumimoji="0" lang="zh-CN" altLang="en-US"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marL="91444" marR="91444" marT="45705" marB="4570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C0504D"/>
                    </a:solidFill>
                  </a:tcPr>
                </a:tc>
                <a:tc>
                  <a:txBody>
                    <a:bodyPr/>
                    <a:lstStyle>
                      <a:lvl1pPr defTabSz="0" eaLnBrk="0" hangingPunct="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eaLnBrk="0" hangingPunct="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eaLnBrk="0" hangingPunct="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eaLnBrk="0" hangingPunct="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eaLnBrk="0" hangingPunct="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类</a:t>
                      </a:r>
                      <a:r>
                        <a:rPr kumimoji="0" lang="en-US"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REITs</a:t>
                      </a:r>
                      <a:endParaRPr kumimoji="0" lang="zh-CN" altLang="en-US"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marL="91444" marR="91444" marT="45705" marB="4570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C0504D"/>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ABS</a:t>
                      </a:r>
                      <a:endParaRPr kumimoji="0" lang="zh-CN" altLang="en-US"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marL="91444" marR="91444" marT="45705" marB="4570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C0504D"/>
                    </a:solidFill>
                  </a:tcPr>
                </a:tc>
                <a:extLst>
                  <a:ext uri="{0D108BD9-81ED-4DB2-BD59-A6C34878D82A}">
                    <a16:rowId xmlns:a16="http://schemas.microsoft.com/office/drawing/2014/main" val="10000"/>
                  </a:ext>
                </a:extLst>
              </a:tr>
              <a:tr h="569778">
                <a:tc>
                  <a:txBody>
                    <a:bodyPr/>
                    <a:lstStyle/>
                    <a:p>
                      <a:pPr marL="0" marR="0" lvl="0" indent="0" algn="ctr" defTabSz="0" rtl="0" eaLnBrk="1" fontAlgn="base" latinLnBrk="0" hangingPunct="1">
                        <a:lnSpc>
                          <a:spcPct val="100000"/>
                        </a:lnSpc>
                        <a:spcBef>
                          <a:spcPct val="0"/>
                        </a:spcBef>
                        <a:spcAft>
                          <a:spcPct val="0"/>
                        </a:spcAft>
                        <a:buClrTx/>
                        <a:buSzTx/>
                        <a:buFontTx/>
                        <a:buNone/>
                      </a:pPr>
                      <a:r>
                        <a:rPr kumimoji="0" lang="zh-CN" altLang="en-US" sz="1200" b="1" i="0" u="none" strike="noStrike" kern="1200" cap="none" normalizeH="0" baseline="0" dirty="0">
                          <a:ln>
                            <a:noFill/>
                          </a:ln>
                          <a:solidFill>
                            <a:srgbClr val="000000"/>
                          </a:solidFill>
                          <a:effectLst/>
                          <a:latin typeface="Arial" panose="020B0604020202020204" pitchFamily="34" charset="0"/>
                          <a:ea typeface="微软雅黑" panose="020B0503020204020204" pitchFamily="34" charset="-122"/>
                          <a:cs typeface="+mn-cs"/>
                          <a:sym typeface="Arial" panose="020B0604020202020204" pitchFamily="34" charset="0"/>
                        </a:rPr>
                        <a:t>项目质量要求</a:t>
                      </a:r>
                      <a:endParaRPr kumimoji="0" lang="zh-CN" altLang="zh-CN" sz="1200" b="1" i="0" u="none" strike="noStrike" kern="1200" cap="none" normalizeH="0" baseline="0" dirty="0">
                        <a:ln>
                          <a:noFill/>
                        </a:ln>
                        <a:solidFill>
                          <a:srgbClr val="000000"/>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91444" marR="91444" marT="45705" marB="4570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lvl1pPr defTabSz="0" eaLnBrk="0" hangingPunct="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eaLnBrk="0" hangingPunct="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eaLnBrk="0" hangingPunct="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eaLnBrk="0" hangingPunct="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eaLnBrk="0" hangingPunct="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高</a:t>
                      </a:r>
                      <a:endParaRPr kumimoji="0" lang="zh-CN" altLang="zh-CN"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91444" marR="91444" marT="45705" marB="4570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lvl1pPr defTabSz="0" eaLnBrk="0" hangingPunct="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eaLnBrk="0" hangingPunct="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eaLnBrk="0" hangingPunct="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eaLnBrk="0" hangingPunct="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eaLnBrk="0" hangingPunct="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中</a:t>
                      </a:r>
                      <a:endParaRPr kumimoji="0" lang="zh-CN" altLang="zh-CN"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91444" marR="91444" marT="45705" marB="4570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pPr>
                      <a:r>
                        <a:rPr kumimoji="0" lang="zh-CN" altLang="en-US" sz="1200" b="0" i="0" u="none" strike="noStrike" kern="1200" cap="none" normalizeH="0" baseline="0" dirty="0">
                          <a:ln>
                            <a:noFill/>
                          </a:ln>
                          <a:solidFill>
                            <a:srgbClr val="000000"/>
                          </a:solidFill>
                          <a:effectLst/>
                          <a:latin typeface="Arial" panose="020B0604020202020204" pitchFamily="34" charset="0"/>
                          <a:ea typeface="微软雅黑" panose="020B0503020204020204" pitchFamily="34" charset="-122"/>
                          <a:cs typeface="+mn-cs"/>
                          <a:sym typeface="Arial" panose="020B0604020202020204" pitchFamily="34" charset="0"/>
                        </a:rPr>
                        <a:t>一般</a:t>
                      </a:r>
                      <a:endParaRPr kumimoji="0" lang="zh-CN" altLang="zh-CN" sz="1200" b="0" i="0" u="none" strike="noStrike" kern="1200" cap="none" normalizeH="0" baseline="0" dirty="0">
                        <a:ln>
                          <a:noFill/>
                        </a:ln>
                        <a:solidFill>
                          <a:srgbClr val="000000"/>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91444" marR="91444" marT="45705" marB="4570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E8CFCF"/>
                    </a:solidFill>
                  </a:tcPr>
                </a:tc>
                <a:extLst>
                  <a:ext uri="{0D108BD9-81ED-4DB2-BD59-A6C34878D82A}">
                    <a16:rowId xmlns:a16="http://schemas.microsoft.com/office/drawing/2014/main" val="10001"/>
                  </a:ext>
                </a:extLst>
              </a:tr>
              <a:tr h="453985">
                <a:tc>
                  <a:txBody>
                    <a:bodyPr/>
                    <a:lstStyle>
                      <a:lvl1pPr defTabSz="0" eaLnBrk="0" hangingPunct="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eaLnBrk="0" hangingPunct="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eaLnBrk="0" hangingPunct="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eaLnBrk="0" hangingPunct="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eaLnBrk="0" hangingPunct="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pPr>
                      <a:r>
                        <a:rPr kumimoji="0" lang="zh-CN" altLang="zh-CN" sz="1200" b="1" i="0" u="none" strike="noStrike" cap="none" normalizeH="0" baseline="0" dirty="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产品属性</a:t>
                      </a:r>
                      <a:endParaRPr kumimoji="0" lang="zh-CN" altLang="zh-CN"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91444" marR="91444" marT="45705" marB="4570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lvl1pPr defTabSz="0" eaLnBrk="0" hangingPunct="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eaLnBrk="0" hangingPunct="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eaLnBrk="0" hangingPunct="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eaLnBrk="0" hangingPunct="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eaLnBrk="0" hangingPunct="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pPr>
                      <a:r>
                        <a:rPr kumimoji="0" lang="zh-CN" altLang="zh-CN" sz="1200" b="0" i="0" u="none" strike="noStrike" cap="none" normalizeH="0" baseline="0" dirty="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权益类</a:t>
                      </a:r>
                      <a:endParaRPr kumimoji="0" lang="zh-CN" altLang="zh-CN"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91444" marR="91444" marT="45705" marB="4570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lvl1pPr defTabSz="0" eaLnBrk="0" hangingPunct="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eaLnBrk="0" hangingPunct="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eaLnBrk="0" hangingPunct="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eaLnBrk="0" hangingPunct="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eaLnBrk="0" hangingPunct="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pPr>
                      <a:r>
                        <a:rPr kumimoji="0" lang="zh-CN" altLang="zh-CN" sz="1200" b="0" i="0" u="none" strike="noStrike" cap="none" normalizeH="0" baseline="0" dirty="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债权类</a:t>
                      </a:r>
                      <a:endParaRPr kumimoji="0" lang="zh-CN" altLang="zh-CN"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91444" marR="91444" marT="45705" marB="4570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pPr>
                      <a:r>
                        <a:rPr kumimoji="0" lang="zh-CN" altLang="en-US" sz="1200" b="0" i="0" u="none" strike="noStrike" kern="1200" cap="none" normalizeH="0" baseline="0" dirty="0">
                          <a:ln>
                            <a:noFill/>
                          </a:ln>
                          <a:solidFill>
                            <a:srgbClr val="000000"/>
                          </a:solidFill>
                          <a:effectLst/>
                          <a:latin typeface="Arial" panose="020B0604020202020204" pitchFamily="34" charset="0"/>
                          <a:ea typeface="微软雅黑" panose="020B0503020204020204" pitchFamily="34" charset="-122"/>
                          <a:cs typeface="+mn-cs"/>
                          <a:sym typeface="Arial" panose="020B0604020202020204" pitchFamily="34" charset="0"/>
                        </a:rPr>
                        <a:t>债权类</a:t>
                      </a:r>
                      <a:endParaRPr kumimoji="0" lang="zh-CN" altLang="zh-CN" sz="1200" b="0" i="0" u="none" strike="noStrike" kern="1200" cap="none" normalizeH="0" baseline="0" dirty="0">
                        <a:ln>
                          <a:noFill/>
                        </a:ln>
                        <a:solidFill>
                          <a:srgbClr val="000000"/>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91444" marR="91444" marT="45705" marB="4570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extLst>
                  <a:ext uri="{0D108BD9-81ED-4DB2-BD59-A6C34878D82A}">
                    <a16:rowId xmlns:a16="http://schemas.microsoft.com/office/drawing/2014/main" val="10002"/>
                  </a:ext>
                </a:extLst>
              </a:tr>
              <a:tr h="881357">
                <a:tc>
                  <a:txBody>
                    <a:bodyPr/>
                    <a:lstStyle>
                      <a:lvl1pPr defTabSz="0" eaLnBrk="0" hangingPunct="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eaLnBrk="0" hangingPunct="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eaLnBrk="0" hangingPunct="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eaLnBrk="0" hangingPunct="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eaLnBrk="0" hangingPunct="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pPr>
                      <a:r>
                        <a:rPr kumimoji="0" lang="zh-CN" altLang="zh-CN" sz="1200" b="1" i="0" u="none" strike="noStrike" cap="none" normalizeH="0" baseline="0" dirty="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税收负担</a:t>
                      </a:r>
                      <a:endParaRPr kumimoji="0" lang="zh-CN" altLang="zh-CN"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91444" marR="91444" marT="45705" marB="4570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lvl1pPr defTabSz="0" eaLnBrk="0" hangingPunct="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eaLnBrk="0" hangingPunct="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eaLnBrk="0" hangingPunct="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eaLnBrk="0" hangingPunct="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eaLnBrk="0" hangingPunct="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pPr>
                      <a:r>
                        <a:rPr kumimoji="0" lang="zh-CN" altLang="en-US" sz="1200" b="0" i="0" u="none" strike="noStrike" kern="1200" cap="none" normalizeH="0" baseline="0" dirty="0">
                          <a:ln>
                            <a:noFill/>
                          </a:ln>
                          <a:solidFill>
                            <a:srgbClr val="000000"/>
                          </a:solidFill>
                          <a:effectLst/>
                          <a:latin typeface="Arial" panose="020B0604020202020204" pitchFamily="34" charset="0"/>
                          <a:ea typeface="微软雅黑" panose="020B0503020204020204" pitchFamily="34" charset="-122"/>
                          <a:cs typeface="+mn-cs"/>
                          <a:sym typeface="Arial" panose="020B0604020202020204" pitchFamily="34" charset="0"/>
                        </a:rPr>
                        <a:t>同时</a:t>
                      </a:r>
                      <a:r>
                        <a:rPr kumimoji="0" lang="zh-CN" altLang="zh-CN" sz="1200" b="0" i="0" u="none" strike="noStrike" cap="none" normalizeH="0" baseline="0" dirty="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税收中性原则，部分国家和地区给予税收优惠政策</a:t>
                      </a:r>
                      <a:r>
                        <a:rPr kumimoji="0" lang="zh-CN" altLang="en-US" sz="1200" b="0" i="0" u="none" strike="noStrike" cap="none" normalizeH="0" baseline="0" dirty="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；收取</a:t>
                      </a:r>
                      <a:r>
                        <a:rPr kumimoji="0" lang="en-US" altLang="zh-CN" sz="1200" b="0" i="0" u="none" strike="noStrike" cap="none" normalizeH="0" baseline="0" dirty="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3%</a:t>
                      </a:r>
                      <a:r>
                        <a:rPr kumimoji="0" lang="zh-CN" altLang="en-US" sz="1200" b="0" i="0" u="none" strike="noStrike" cap="none" normalizeH="0" baseline="0" dirty="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增值税</a:t>
                      </a:r>
                      <a:endParaRPr kumimoji="0" lang="zh-CN" altLang="zh-CN"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91444" marR="91444" marT="45705" marB="4570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lvl1pPr defTabSz="0" eaLnBrk="0" hangingPunct="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eaLnBrk="0" hangingPunct="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eaLnBrk="0" hangingPunct="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eaLnBrk="0" hangingPunct="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eaLnBrk="0" hangingPunct="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高，设立阶段资产重组产生额外税收负担，运营阶段</a:t>
                      </a:r>
                      <a:r>
                        <a:rPr kumimoji="0" lang="en-US" altLang="zh-CN" sz="1200" b="0" i="0" u="none" strike="noStrike" cap="none" normalizeH="0" baseline="0" dirty="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SPV</a:t>
                      </a:r>
                      <a:r>
                        <a:rPr kumimoji="0" lang="zh-CN" altLang="en-US" sz="1200" b="0" i="0" u="none" strike="noStrike" cap="none" normalizeH="0" baseline="0" dirty="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和投资者双重税收；收取</a:t>
                      </a:r>
                      <a:r>
                        <a:rPr kumimoji="0" lang="en-US" altLang="zh-CN" sz="1200" b="0" i="0" u="none" strike="noStrike" cap="none" normalizeH="0" baseline="0" dirty="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3%</a:t>
                      </a:r>
                      <a:r>
                        <a:rPr kumimoji="0" lang="zh-CN" altLang="en-US" sz="1200" b="0" i="0" u="none" strike="noStrike" cap="none" normalizeH="0" baseline="0" dirty="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增值税</a:t>
                      </a:r>
                      <a:endParaRPr kumimoji="0" lang="zh-CN" altLang="en-US"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91444" marR="91444" marT="45705" marB="4570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pPr>
                      <a:r>
                        <a:rPr kumimoji="0" lang="zh-CN" altLang="en-US" sz="1200" b="0" i="0" u="none" strike="noStrike" kern="1200" cap="none" normalizeH="0" baseline="0" dirty="0">
                          <a:ln>
                            <a:noFill/>
                          </a:ln>
                          <a:solidFill>
                            <a:srgbClr val="000000"/>
                          </a:solidFill>
                          <a:effectLst/>
                          <a:latin typeface="Arial" panose="020B0604020202020204" pitchFamily="34" charset="0"/>
                          <a:ea typeface="微软雅黑" panose="020B0503020204020204" pitchFamily="34" charset="-122"/>
                          <a:cs typeface="+mn-cs"/>
                          <a:sym typeface="Arial" panose="020B0604020202020204" pitchFamily="34" charset="0"/>
                        </a:rPr>
                        <a:t>类比资管产品，收取</a:t>
                      </a:r>
                      <a:r>
                        <a:rPr kumimoji="0" lang="en-US" altLang="zh-CN" sz="1200" b="0" i="0" u="none" strike="noStrike" kern="1200" cap="none" normalizeH="0" baseline="0" dirty="0">
                          <a:ln>
                            <a:noFill/>
                          </a:ln>
                          <a:solidFill>
                            <a:srgbClr val="000000"/>
                          </a:solidFill>
                          <a:effectLst/>
                          <a:latin typeface="Arial" panose="020B0604020202020204" pitchFamily="34" charset="0"/>
                          <a:ea typeface="微软雅黑" panose="020B0503020204020204" pitchFamily="34" charset="-122"/>
                          <a:cs typeface="+mn-cs"/>
                          <a:sym typeface="Arial" panose="020B0604020202020204" pitchFamily="34" charset="0"/>
                        </a:rPr>
                        <a:t>3%</a:t>
                      </a:r>
                      <a:r>
                        <a:rPr kumimoji="0" lang="zh-CN" altLang="en-US" sz="1200" b="0" i="0" u="none" strike="noStrike" kern="1200" cap="none" normalizeH="0" baseline="0" dirty="0">
                          <a:ln>
                            <a:noFill/>
                          </a:ln>
                          <a:solidFill>
                            <a:srgbClr val="000000"/>
                          </a:solidFill>
                          <a:effectLst/>
                          <a:latin typeface="Arial" panose="020B0604020202020204" pitchFamily="34" charset="0"/>
                          <a:ea typeface="微软雅黑" panose="020B0503020204020204" pitchFamily="34" charset="-122"/>
                          <a:cs typeface="+mn-cs"/>
                          <a:sym typeface="Arial" panose="020B0604020202020204" pitchFamily="34" charset="0"/>
                        </a:rPr>
                        <a:t>增值税</a:t>
                      </a:r>
                    </a:p>
                  </a:txBody>
                  <a:tcPr marL="91444" marR="91444" marT="45705" marB="4570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extLst>
                  <a:ext uri="{0D108BD9-81ED-4DB2-BD59-A6C34878D82A}">
                    <a16:rowId xmlns:a16="http://schemas.microsoft.com/office/drawing/2014/main" val="10003"/>
                  </a:ext>
                </a:extLst>
              </a:tr>
              <a:tr h="453985">
                <a:tc>
                  <a:txBody>
                    <a:bodyPr/>
                    <a:lstStyle>
                      <a:lvl1pPr defTabSz="0" eaLnBrk="0" hangingPunct="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eaLnBrk="0" hangingPunct="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eaLnBrk="0" hangingPunct="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eaLnBrk="0" hangingPunct="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eaLnBrk="0" hangingPunct="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pPr>
                      <a:r>
                        <a:rPr kumimoji="0" lang="zh-CN" altLang="zh-CN" sz="1200" b="1"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增信措施</a:t>
                      </a:r>
                      <a:endParaRPr kumimoji="0" lang="zh-CN" altLang="zh-CN"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91444" marR="91444" marT="45705" marB="4570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F4E9E8"/>
                    </a:solidFill>
                  </a:tcPr>
                </a:tc>
                <a:tc>
                  <a:txBody>
                    <a:bodyPr/>
                    <a:lstStyle>
                      <a:lvl1pPr defTabSz="0" eaLnBrk="0" hangingPunct="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eaLnBrk="0" hangingPunct="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eaLnBrk="0" hangingPunct="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eaLnBrk="0" hangingPunct="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eaLnBrk="0" hangingPunct="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pPr>
                      <a:r>
                        <a:rPr kumimoji="0" lang="zh-CN" altLang="zh-CN" sz="1200" b="0" i="0" u="none" strike="noStrike" cap="none" normalizeH="0" baseline="0" dirty="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无，投资属性强</a:t>
                      </a:r>
                      <a:endParaRPr kumimoji="0" lang="zh-CN" altLang="zh-CN"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91444" marR="91444" marT="45705" marB="4570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F4E9E8"/>
                    </a:solidFill>
                  </a:tcPr>
                </a:tc>
                <a:tc>
                  <a:txBody>
                    <a:bodyPr/>
                    <a:lstStyle>
                      <a:lvl1pPr defTabSz="0" eaLnBrk="0" hangingPunct="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eaLnBrk="0" hangingPunct="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eaLnBrk="0" hangingPunct="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eaLnBrk="0" hangingPunct="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eaLnBrk="0" hangingPunct="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pPr>
                      <a:r>
                        <a:rPr kumimoji="0" lang="zh-CN" altLang="zh-CN" sz="1200" b="0" i="0" u="none" strike="noStrike" cap="none" normalizeH="0" baseline="0" dirty="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有，债性属性较强</a:t>
                      </a:r>
                      <a:endParaRPr kumimoji="0" lang="zh-CN" altLang="zh-CN"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91444" marR="91444" marT="45705" marB="4570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F4E9E8"/>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pPr>
                      <a:r>
                        <a:rPr kumimoji="0" lang="zh-CN" altLang="en-US" sz="1200" b="0" i="0" u="none" strike="noStrike" kern="1200" cap="none" normalizeH="0" baseline="0" dirty="0">
                          <a:ln>
                            <a:noFill/>
                          </a:ln>
                          <a:solidFill>
                            <a:srgbClr val="000000"/>
                          </a:solidFill>
                          <a:effectLst/>
                          <a:latin typeface="Arial" panose="020B0604020202020204" pitchFamily="34" charset="0"/>
                          <a:ea typeface="微软雅黑" panose="020B0503020204020204" pitchFamily="34" charset="-122"/>
                          <a:cs typeface="+mn-cs"/>
                          <a:sym typeface="Arial" panose="020B0604020202020204" pitchFamily="34" charset="0"/>
                        </a:rPr>
                        <a:t>可有可无</a:t>
                      </a:r>
                      <a:endParaRPr kumimoji="0" lang="zh-CN" altLang="zh-CN" sz="1200" b="0" i="0" u="none" strike="noStrike" kern="1200" cap="none" normalizeH="0" baseline="0" dirty="0">
                        <a:ln>
                          <a:noFill/>
                        </a:ln>
                        <a:solidFill>
                          <a:srgbClr val="000000"/>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91444" marR="91444" marT="45705" marB="4570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F4E9E8"/>
                    </a:solidFill>
                  </a:tcPr>
                </a:tc>
                <a:extLst>
                  <a:ext uri="{0D108BD9-81ED-4DB2-BD59-A6C34878D82A}">
                    <a16:rowId xmlns:a16="http://schemas.microsoft.com/office/drawing/2014/main" val="10004"/>
                  </a:ext>
                </a:extLst>
              </a:tr>
              <a:tr h="569778">
                <a:tc>
                  <a:txBody>
                    <a:bodyPr/>
                    <a:lstStyle>
                      <a:lvl1pPr defTabSz="0" eaLnBrk="0" hangingPunct="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eaLnBrk="0" hangingPunct="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eaLnBrk="0" hangingPunct="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eaLnBrk="0" hangingPunct="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eaLnBrk="0" hangingPunct="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dirty="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投资者门槛</a:t>
                      </a:r>
                      <a:endParaRPr kumimoji="0" lang="zh-CN" altLang="zh-CN"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91444" marR="91444" marT="45705" marB="4570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lvl1pPr defTabSz="0" eaLnBrk="0" hangingPunct="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eaLnBrk="0" hangingPunct="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eaLnBrk="0" hangingPunct="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eaLnBrk="0" hangingPunct="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eaLnBrk="0" hangingPunct="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低</a:t>
                      </a:r>
                      <a:endParaRPr kumimoji="0" lang="zh-CN" altLang="zh-CN"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91444" marR="91444" marT="45705" marB="4570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lvl1pPr defTabSz="0" eaLnBrk="0" hangingPunct="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eaLnBrk="0" hangingPunct="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eaLnBrk="0" hangingPunct="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eaLnBrk="0" hangingPunct="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eaLnBrk="0" hangingPunct="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高</a:t>
                      </a:r>
                      <a:endParaRPr kumimoji="0" lang="zh-CN" altLang="zh-CN"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91444" marR="91444" marT="45705" marB="4570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pPr>
                      <a:r>
                        <a:rPr kumimoji="0" lang="zh-CN" altLang="en-US" sz="1200" b="0" i="0" u="none" strike="noStrike" kern="1200" cap="none" normalizeH="0" baseline="0" dirty="0">
                          <a:ln>
                            <a:noFill/>
                          </a:ln>
                          <a:solidFill>
                            <a:srgbClr val="000000"/>
                          </a:solidFill>
                          <a:effectLst/>
                          <a:latin typeface="Arial" panose="020B0604020202020204" pitchFamily="34" charset="0"/>
                          <a:ea typeface="微软雅黑" panose="020B0503020204020204" pitchFamily="34" charset="-122"/>
                          <a:cs typeface="+mn-cs"/>
                          <a:sym typeface="Arial" panose="020B0604020202020204" pitchFamily="34" charset="0"/>
                        </a:rPr>
                        <a:t>高</a:t>
                      </a:r>
                      <a:endParaRPr kumimoji="0" lang="zh-CN" altLang="zh-CN" sz="1200" b="0" i="0" u="none" strike="noStrike" kern="1200" cap="none" normalizeH="0" baseline="0" dirty="0">
                        <a:ln>
                          <a:noFill/>
                        </a:ln>
                        <a:solidFill>
                          <a:srgbClr val="000000"/>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91444" marR="91444" marT="45705" marB="4570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extLst>
                  <a:ext uri="{0D108BD9-81ED-4DB2-BD59-A6C34878D82A}">
                    <a16:rowId xmlns:a16="http://schemas.microsoft.com/office/drawing/2014/main" val="10005"/>
                  </a:ext>
                </a:extLst>
              </a:tr>
              <a:tr h="569778">
                <a:tc>
                  <a:txBody>
                    <a:bodyPr/>
                    <a:lstStyle>
                      <a:lvl1pPr defTabSz="0" eaLnBrk="0" hangingPunct="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eaLnBrk="0" hangingPunct="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eaLnBrk="0" hangingPunct="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eaLnBrk="0" hangingPunct="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eaLnBrk="0" hangingPunct="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pPr>
                      <a:r>
                        <a:rPr kumimoji="0" lang="zh-CN" altLang="zh-CN" sz="1200" b="1" i="0" u="none" strike="noStrike" cap="none" normalizeH="0" baseline="0" dirty="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收入来源</a:t>
                      </a:r>
                      <a:endParaRPr kumimoji="0" lang="zh-CN" altLang="zh-CN"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91444" marR="91444" marT="45705" marB="4570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F4E9E8"/>
                    </a:solidFill>
                  </a:tcPr>
                </a:tc>
                <a:tc>
                  <a:txBody>
                    <a:bodyPr/>
                    <a:lstStyle>
                      <a:lvl1pPr defTabSz="0" eaLnBrk="0" hangingPunct="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eaLnBrk="0" hangingPunct="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eaLnBrk="0" hangingPunct="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eaLnBrk="0" hangingPunct="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eaLnBrk="0" hangingPunct="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pPr>
                      <a:r>
                        <a:rPr kumimoji="0" lang="zh-CN"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收益、项目增值</a:t>
                      </a:r>
                      <a:endParaRPr kumimoji="0" lang="zh-CN" altLang="zh-CN"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91444" marR="91444" marT="45705" marB="4570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F4E9E8"/>
                    </a:solidFill>
                  </a:tcPr>
                </a:tc>
                <a:tc>
                  <a:txBody>
                    <a:bodyPr/>
                    <a:lstStyle>
                      <a:lvl1pPr defTabSz="0" eaLnBrk="0" hangingPunct="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eaLnBrk="0" hangingPunct="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eaLnBrk="0" hangingPunct="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eaLnBrk="0" hangingPunct="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eaLnBrk="0" hangingPunct="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pPr>
                      <a:r>
                        <a:rPr kumimoji="0" lang="zh-CN" altLang="zh-CN" sz="1200" b="0" i="0" u="none" strike="noStrike" cap="none" normalizeH="0" baseline="0" dirty="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相对固定收入，如利息门票费用</a:t>
                      </a:r>
                      <a:endParaRPr kumimoji="0" lang="zh-CN" altLang="zh-CN"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91444" marR="91444" marT="45705" marB="4570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F4E9E8"/>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pPr>
                      <a:r>
                        <a:rPr kumimoji="0" lang="zh-CN" altLang="en-US" sz="1200" b="0" i="0" u="none" strike="noStrike" kern="1200" cap="none" normalizeH="0" baseline="0" dirty="0">
                          <a:ln>
                            <a:noFill/>
                          </a:ln>
                          <a:solidFill>
                            <a:srgbClr val="000000"/>
                          </a:solidFill>
                          <a:effectLst/>
                          <a:latin typeface="Arial" panose="020B0604020202020204" pitchFamily="34" charset="0"/>
                          <a:ea typeface="微软雅黑" panose="020B0503020204020204" pitchFamily="34" charset="-122"/>
                          <a:cs typeface="+mn-cs"/>
                          <a:sym typeface="Arial" panose="020B0604020202020204" pitchFamily="34" charset="0"/>
                        </a:rPr>
                        <a:t>视底层资产情况而定</a:t>
                      </a:r>
                      <a:endParaRPr kumimoji="0" lang="zh-CN" altLang="zh-CN" sz="1200" b="0" i="0" u="none" strike="noStrike" kern="1200" cap="none" normalizeH="0" baseline="0" dirty="0">
                        <a:ln>
                          <a:noFill/>
                        </a:ln>
                        <a:solidFill>
                          <a:srgbClr val="000000"/>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91444" marR="91444" marT="45705" marB="4570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F4E9E8"/>
                    </a:solidFill>
                  </a:tcPr>
                </a:tc>
                <a:extLst>
                  <a:ext uri="{0D108BD9-81ED-4DB2-BD59-A6C34878D82A}">
                    <a16:rowId xmlns:a16="http://schemas.microsoft.com/office/drawing/2014/main" val="10006"/>
                  </a:ext>
                </a:extLst>
              </a:tr>
              <a:tr h="453985">
                <a:tc>
                  <a:txBody>
                    <a:bodyPr/>
                    <a:lstStyle>
                      <a:lvl1pPr defTabSz="0" eaLnBrk="0" hangingPunct="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eaLnBrk="0" hangingPunct="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eaLnBrk="0" hangingPunct="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eaLnBrk="0" hangingPunct="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eaLnBrk="0" hangingPunct="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pPr>
                      <a:r>
                        <a:rPr kumimoji="0" lang="zh-CN" altLang="zh-CN" sz="1200" b="1" i="0" u="none" strike="noStrike" cap="none" normalizeH="0" baseline="0" dirty="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流动性</a:t>
                      </a:r>
                      <a:endParaRPr kumimoji="0" lang="zh-CN" altLang="zh-CN"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91444" marR="91444" marT="45705" marB="4570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F4E9E8"/>
                    </a:solidFill>
                  </a:tcPr>
                </a:tc>
                <a:tc>
                  <a:txBody>
                    <a:bodyPr/>
                    <a:lstStyle>
                      <a:lvl1pPr defTabSz="0" eaLnBrk="0" hangingPunct="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eaLnBrk="0" hangingPunct="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eaLnBrk="0" hangingPunct="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eaLnBrk="0" hangingPunct="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eaLnBrk="0" hangingPunct="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pPr>
                      <a:r>
                        <a:rPr kumimoji="0" lang="zh-CN"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较高</a:t>
                      </a:r>
                      <a:endParaRPr kumimoji="0" lang="zh-CN" altLang="zh-CN"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91444" marR="91444" marT="45705" marB="4570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F4E9E8"/>
                    </a:solidFill>
                  </a:tcPr>
                </a:tc>
                <a:tc>
                  <a:txBody>
                    <a:bodyPr/>
                    <a:lstStyle>
                      <a:lvl1pPr defTabSz="0" eaLnBrk="0" hangingPunct="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eaLnBrk="0" hangingPunct="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eaLnBrk="0" hangingPunct="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eaLnBrk="0" hangingPunct="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eaLnBrk="0" hangingPunct="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pPr>
                      <a:r>
                        <a:rPr kumimoji="0" lang="zh-CN" altLang="zh-CN" sz="1200" b="0" i="0" u="none" strike="noStrike" cap="none" normalizeH="0" baseline="0" dirty="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较低</a:t>
                      </a:r>
                      <a:endParaRPr kumimoji="0" lang="zh-CN" altLang="zh-CN"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91444" marR="91444" marT="45705" marB="4570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F4E9E8"/>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pPr>
                      <a:r>
                        <a:rPr kumimoji="0" lang="zh-CN" altLang="en-US" sz="1200" b="0" i="0" u="none" strike="noStrike" kern="1200" cap="none" normalizeH="0" baseline="0" dirty="0">
                          <a:ln>
                            <a:noFill/>
                          </a:ln>
                          <a:solidFill>
                            <a:srgbClr val="000000"/>
                          </a:solidFill>
                          <a:effectLst/>
                          <a:latin typeface="Arial" panose="020B0604020202020204" pitchFamily="34" charset="0"/>
                          <a:ea typeface="微软雅黑" panose="020B0503020204020204" pitchFamily="34" charset="-122"/>
                          <a:cs typeface="+mn-cs"/>
                          <a:sym typeface="Arial" panose="020B0604020202020204" pitchFamily="34" charset="0"/>
                        </a:rPr>
                        <a:t>较低</a:t>
                      </a:r>
                      <a:endParaRPr kumimoji="0" lang="zh-CN" altLang="zh-CN" sz="1200" b="0" i="0" u="none" strike="noStrike" kern="1200" cap="none" normalizeH="0" baseline="0" dirty="0">
                        <a:ln>
                          <a:noFill/>
                        </a:ln>
                        <a:solidFill>
                          <a:srgbClr val="000000"/>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91444" marR="91444" marT="45705" marB="4570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F4E9E8"/>
                    </a:solidFill>
                  </a:tcPr>
                </a:tc>
                <a:extLst>
                  <a:ext uri="{0D108BD9-81ED-4DB2-BD59-A6C34878D82A}">
                    <a16:rowId xmlns:a16="http://schemas.microsoft.com/office/drawing/2014/main" val="10007"/>
                  </a:ext>
                </a:extLst>
              </a:tr>
              <a:tr h="341865">
                <a:tc>
                  <a:txBody>
                    <a:bodyPr/>
                    <a:lstStyle>
                      <a:lvl1pPr defTabSz="0" eaLnBrk="0" hangingPunct="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eaLnBrk="0" hangingPunct="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eaLnBrk="0" hangingPunct="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eaLnBrk="0" hangingPunct="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eaLnBrk="0" hangingPunct="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pPr>
                      <a:r>
                        <a:rPr kumimoji="0" lang="zh-CN" altLang="zh-CN" sz="1200" b="1" i="0" u="none" strike="noStrike" cap="none" normalizeH="0" baseline="0" dirty="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交易结构</a:t>
                      </a:r>
                      <a:endParaRPr kumimoji="0" lang="zh-CN" altLang="zh-CN"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91444" marR="91444" marT="45705" marB="4570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lvl1pPr defTabSz="0" eaLnBrk="0" hangingPunct="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eaLnBrk="0" hangingPunct="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eaLnBrk="0" hangingPunct="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eaLnBrk="0" hangingPunct="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eaLnBrk="0" hangingPunct="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公募</a:t>
                      </a:r>
                      <a:r>
                        <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+ABS</a:t>
                      </a:r>
                      <a:endPar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endParaRPr>
                    </a:p>
                  </a:txBody>
                  <a:tcPr marL="91444" marR="91444" marT="45705" marB="4570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lvl1pPr defTabSz="0" eaLnBrk="0" hangingPunct="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eaLnBrk="0" hangingPunct="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eaLnBrk="0" hangingPunct="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eaLnBrk="0" hangingPunct="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eaLnBrk="0" hangingPunct="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私募</a:t>
                      </a:r>
                      <a:r>
                        <a:rPr kumimoji="0" lang="en-US" altLang="zh-CN" sz="1200" b="0" i="0" u="none" strike="noStrike" cap="none" normalizeH="0" baseline="0" dirty="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+ABS</a:t>
                      </a:r>
                      <a:endParaRPr kumimoji="0" lang="zh-CN" altLang="en-US" sz="1200" b="0" i="0" u="none" strike="noStrike" cap="none" normalizeH="0" baseline="0" dirty="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endParaRPr>
                    </a:p>
                  </a:txBody>
                  <a:tcPr marL="91444" marR="91444" marT="45705" marB="4570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pPr>
                      <a:r>
                        <a:rPr kumimoji="0" lang="en-US" altLang="zh-CN" sz="1200" b="0" i="0" u="none" strike="noStrike" kern="1200" cap="none" normalizeH="0" baseline="0" dirty="0">
                          <a:ln>
                            <a:noFill/>
                          </a:ln>
                          <a:solidFill>
                            <a:srgbClr val="000000"/>
                          </a:solidFill>
                          <a:effectLst/>
                          <a:latin typeface="Arial" panose="020B0604020202020204" pitchFamily="34" charset="0"/>
                          <a:ea typeface="微软雅黑" panose="020B0503020204020204" pitchFamily="34" charset="-122"/>
                          <a:cs typeface="+mn-cs"/>
                          <a:sym typeface="Arial" panose="020B0604020202020204" pitchFamily="34" charset="0"/>
                        </a:rPr>
                        <a:t>ABS</a:t>
                      </a:r>
                      <a:endParaRPr kumimoji="0" lang="zh-CN" altLang="en-US" sz="1200" b="0" i="0" u="none" strike="noStrike" kern="1200" cap="none" normalizeH="0" baseline="0" dirty="0">
                        <a:ln>
                          <a:noFill/>
                        </a:ln>
                        <a:solidFill>
                          <a:srgbClr val="000000"/>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91444" marR="91444" marT="45705" marB="4570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extLst>
                  <a:ext uri="{0D108BD9-81ED-4DB2-BD59-A6C34878D82A}">
                    <a16:rowId xmlns:a16="http://schemas.microsoft.com/office/drawing/2014/main" val="10008"/>
                  </a:ext>
                </a:extLst>
              </a:tr>
            </a:tbl>
          </a:graphicData>
        </a:graphic>
      </p:graphicFrame>
      <p:sp>
        <p:nvSpPr>
          <p:cNvPr id="17" name="文本框 1"/>
          <p:cNvSpPr txBox="1">
            <a:spLocks noChangeArrowheads="1"/>
          </p:cNvSpPr>
          <p:nvPr/>
        </p:nvSpPr>
        <p:spPr bwMode="auto">
          <a:xfrm>
            <a:off x="709613" y="5765800"/>
            <a:ext cx="10852150" cy="78740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mn-ea"/>
                <a:ea typeface="+mn-ea"/>
                <a:cs typeface="+mn-cs"/>
                <a:sym typeface="Arial" panose="020B0604020202020204" pitchFamily="34" charset="0"/>
              </a:rPr>
              <a:t>公募</a:t>
            </a:r>
            <a:r>
              <a:rPr kumimoji="0" lang="en-US" altLang="zh-CN" sz="1600" b="1" i="0" u="none" strike="noStrike" kern="1200" cap="none" spc="0" normalizeH="0" baseline="0" noProof="0" dirty="0">
                <a:ln>
                  <a:noFill/>
                </a:ln>
                <a:solidFill>
                  <a:schemeClr val="tx1"/>
                </a:solidFill>
                <a:effectLst/>
                <a:uLnTx/>
                <a:uFillTx/>
                <a:latin typeface="+mn-ea"/>
                <a:ea typeface="+mn-ea"/>
                <a:cs typeface="+mn-cs"/>
                <a:sym typeface="Arial" panose="020B0604020202020204" pitchFamily="34" charset="0"/>
              </a:rPr>
              <a:t>REITs</a:t>
            </a:r>
            <a:r>
              <a:rPr kumimoji="0" lang="zh-CN" altLang="en-US" sz="1600" b="1" i="0" u="none" strike="noStrike" kern="1200" cap="none" spc="0" normalizeH="0" baseline="0" noProof="0" dirty="0">
                <a:ln>
                  <a:noFill/>
                </a:ln>
                <a:solidFill>
                  <a:schemeClr val="tx1"/>
                </a:solidFill>
                <a:effectLst/>
                <a:uLnTx/>
                <a:uFillTx/>
                <a:latin typeface="+mn-ea"/>
                <a:ea typeface="+mn-ea"/>
                <a:cs typeface="+mn-cs"/>
                <a:sym typeface="Arial" panose="020B0604020202020204" pitchFamily="34" charset="0"/>
              </a:rPr>
              <a:t>目前在试点阶段对项目（基础资产）本身要求比较高，若部分项目暂时达不到发行公募</a:t>
            </a:r>
            <a:r>
              <a:rPr kumimoji="0" lang="en-US" altLang="zh-CN" sz="1600" b="1" i="0" u="none" strike="noStrike" kern="1200" cap="none" spc="0" normalizeH="0" baseline="0" noProof="0" dirty="0">
                <a:ln>
                  <a:noFill/>
                </a:ln>
                <a:solidFill>
                  <a:schemeClr val="tx1"/>
                </a:solidFill>
                <a:effectLst/>
                <a:uLnTx/>
                <a:uFillTx/>
                <a:latin typeface="+mn-ea"/>
                <a:ea typeface="微软雅黑" panose="020B0503020204020204" pitchFamily="34" charset="-122"/>
                <a:cs typeface="+mn-cs"/>
                <a:sym typeface="Arial" panose="020B0604020202020204" pitchFamily="34" charset="0"/>
              </a:rPr>
              <a:t>REIT</a:t>
            </a:r>
            <a:r>
              <a:rPr kumimoji="0" lang="en-US" altLang="zh-CN" sz="1600" b="1" i="0" u="none" strike="noStrike" kern="1200" cap="none" spc="0" normalizeH="0" baseline="0" noProof="0" dirty="0">
                <a:ln>
                  <a:noFill/>
                </a:ln>
                <a:solidFill>
                  <a:schemeClr val="tx1"/>
                </a:solidFill>
                <a:effectLst/>
                <a:uLnTx/>
                <a:uFillTx/>
                <a:latin typeface="+mn-ea"/>
                <a:ea typeface="+mn-ea"/>
                <a:cs typeface="+mn-cs"/>
                <a:sym typeface="Arial" panose="020B0604020202020204" pitchFamily="34" charset="0"/>
              </a:rPr>
              <a:t>s</a:t>
            </a:r>
            <a:r>
              <a:rPr kumimoji="0" lang="zh-CN" altLang="en-US" sz="1600" b="1" i="0" u="none" strike="noStrike" kern="1200" cap="none" spc="0" normalizeH="0" baseline="0" noProof="0" dirty="0">
                <a:ln>
                  <a:noFill/>
                </a:ln>
                <a:solidFill>
                  <a:schemeClr val="tx1"/>
                </a:solidFill>
                <a:effectLst/>
                <a:uLnTx/>
                <a:uFillTx/>
                <a:latin typeface="+mn-ea"/>
                <a:ea typeface="+mn-ea"/>
                <a:cs typeface="+mn-cs"/>
                <a:sym typeface="Arial" panose="020B0604020202020204" pitchFamily="34" charset="0"/>
              </a:rPr>
              <a:t>标准，还可以考虑发行类</a:t>
            </a:r>
            <a:r>
              <a:rPr kumimoji="0" lang="en-US" altLang="zh-CN" sz="1600" b="1" i="0" u="none" strike="noStrike" kern="1200" cap="none" spc="0" normalizeH="0" baseline="0" noProof="0" dirty="0">
                <a:ln>
                  <a:noFill/>
                </a:ln>
                <a:solidFill>
                  <a:schemeClr val="tx1"/>
                </a:solidFill>
                <a:effectLst/>
                <a:uLnTx/>
                <a:uFillTx/>
                <a:latin typeface="+mn-ea"/>
                <a:ea typeface="微软雅黑" panose="020B0503020204020204" pitchFamily="34" charset="-122"/>
                <a:cs typeface="+mn-cs"/>
                <a:sym typeface="Arial" panose="020B0604020202020204" pitchFamily="34" charset="0"/>
              </a:rPr>
              <a:t>REIT</a:t>
            </a:r>
            <a:r>
              <a:rPr kumimoji="0" lang="en-US" altLang="zh-CN" sz="1600" b="1" i="0" u="none" strike="noStrike" kern="1200" cap="none" spc="0" normalizeH="0" baseline="0" noProof="0" dirty="0">
                <a:ln>
                  <a:noFill/>
                </a:ln>
                <a:solidFill>
                  <a:schemeClr val="tx1"/>
                </a:solidFill>
                <a:effectLst/>
                <a:uLnTx/>
                <a:uFillTx/>
                <a:latin typeface="+mn-ea"/>
                <a:ea typeface="+mn-ea"/>
                <a:cs typeface="+mn-cs"/>
                <a:sym typeface="Arial" panose="020B0604020202020204" pitchFamily="34" charset="0"/>
              </a:rPr>
              <a:t>s</a:t>
            </a:r>
            <a:r>
              <a:rPr kumimoji="0" lang="zh-CN" altLang="en-US" sz="1600" b="1" i="0" u="none" strike="noStrike" kern="1200" cap="none" spc="0" normalizeH="0" baseline="0" noProof="0" dirty="0">
                <a:ln>
                  <a:noFill/>
                </a:ln>
                <a:solidFill>
                  <a:schemeClr val="tx1"/>
                </a:solidFill>
                <a:effectLst/>
                <a:uLnTx/>
                <a:uFillTx/>
                <a:latin typeface="+mn-ea"/>
                <a:ea typeface="+mn-ea"/>
                <a:cs typeface="+mn-cs"/>
                <a:sym typeface="Arial" panose="020B0604020202020204" pitchFamily="34" charset="0"/>
              </a:rPr>
              <a:t>以及以</a:t>
            </a:r>
            <a:r>
              <a:rPr kumimoji="0" lang="en-US" altLang="zh-CN" sz="1600" b="1" i="0" u="none" strike="noStrike" kern="1200" cap="none" spc="0" normalizeH="0" baseline="0" noProof="0" dirty="0">
                <a:ln>
                  <a:noFill/>
                </a:ln>
                <a:solidFill>
                  <a:schemeClr val="tx1"/>
                </a:solidFill>
                <a:effectLst/>
                <a:uLnTx/>
                <a:uFillTx/>
                <a:latin typeface="+mn-ea"/>
                <a:ea typeface="+mn-ea"/>
                <a:cs typeface="+mn-cs"/>
                <a:sym typeface="Arial" panose="020B0604020202020204" pitchFamily="34" charset="0"/>
              </a:rPr>
              <a:t>ABS</a:t>
            </a:r>
            <a:r>
              <a:rPr kumimoji="0" lang="zh-CN" altLang="en-US" sz="1600" b="1" i="0" u="none" strike="noStrike" kern="1200" cap="none" spc="0" normalizeH="0" baseline="0" noProof="0" dirty="0">
                <a:ln>
                  <a:noFill/>
                </a:ln>
                <a:solidFill>
                  <a:schemeClr val="tx1"/>
                </a:solidFill>
                <a:effectLst/>
                <a:uLnTx/>
                <a:uFillTx/>
                <a:latin typeface="+mn-ea"/>
                <a:ea typeface="+mn-ea"/>
                <a:cs typeface="+mn-cs"/>
                <a:sym typeface="Arial" panose="020B0604020202020204" pitchFamily="34" charset="0"/>
              </a:rPr>
              <a:t>。</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8" name="组合 1"/>
          <p:cNvGrpSpPr/>
          <p:nvPr/>
        </p:nvGrpSpPr>
        <p:grpSpPr>
          <a:xfrm>
            <a:off x="0" y="214313"/>
            <a:ext cx="298450" cy="658812"/>
            <a:chOff x="0" y="0"/>
            <a:chExt cx="577847" cy="659137"/>
          </a:xfrm>
        </p:grpSpPr>
        <p:sp>
          <p:nvSpPr>
            <p:cNvPr id="75792" name="矩形 3"/>
            <p:cNvSpPr/>
            <p:nvPr/>
          </p:nvSpPr>
          <p:spPr>
            <a:xfrm>
              <a:off x="0" y="0"/>
              <a:ext cx="495297" cy="659137"/>
            </a:xfrm>
            <a:prstGeom prst="rect">
              <a:avLst/>
            </a:prstGeom>
            <a:solidFill>
              <a:srgbClr val="C0000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75793" name="矩形 4"/>
            <p:cNvSpPr/>
            <p:nvPr/>
          </p:nvSpPr>
          <p:spPr>
            <a:xfrm>
              <a:off x="527047" y="0"/>
              <a:ext cx="50800" cy="659137"/>
            </a:xfrm>
            <a:prstGeom prst="rect">
              <a:avLst/>
            </a:prstGeom>
            <a:solidFill>
              <a:srgbClr val="80808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grpSp>
      <p:sp>
        <p:nvSpPr>
          <p:cNvPr id="75779" name="矩形 25"/>
          <p:cNvSpPr/>
          <p:nvPr/>
        </p:nvSpPr>
        <p:spPr>
          <a:xfrm>
            <a:off x="417513" y="387350"/>
            <a:ext cx="5960671" cy="584775"/>
          </a:xfrm>
          <a:prstGeom prst="rect">
            <a:avLst/>
          </a:prstGeom>
          <a:noFill/>
          <a:ln w="9525">
            <a:noFill/>
          </a:ln>
        </p:spPr>
        <p:txBody>
          <a:bodyPr wrap="none">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r>
              <a:rPr lang="en-US" altLang="zh-CN" b="1" dirty="0">
                <a:solidFill>
                  <a:srgbClr val="000000"/>
                </a:solidFill>
                <a:latin typeface="微软雅黑" panose="020B0503020204020204" pitchFamily="34" charset="-122"/>
                <a:sym typeface="微软雅黑" panose="020B0503020204020204" pitchFamily="34" charset="-122"/>
              </a:rPr>
              <a:t>1.2 </a:t>
            </a:r>
            <a:r>
              <a:rPr lang="zh-CN" altLang="en-US" b="1" dirty="0">
                <a:solidFill>
                  <a:srgbClr val="000000"/>
                </a:solidFill>
                <a:latin typeface="微软雅黑" panose="020B0503020204020204" pitchFamily="34" charset="-122"/>
                <a:sym typeface="微软雅黑" panose="020B0503020204020204" pitchFamily="34" charset="-122"/>
              </a:rPr>
              <a:t>类</a:t>
            </a:r>
            <a:r>
              <a:rPr lang="en-US" altLang="zh-CN" b="1" dirty="0">
                <a:solidFill>
                  <a:srgbClr val="000000"/>
                </a:solidFill>
                <a:latin typeface="微软雅黑" panose="020B0503020204020204" pitchFamily="34" charset="-122"/>
                <a:sym typeface="微软雅黑" panose="020B0503020204020204" pitchFamily="34" charset="-122"/>
              </a:rPr>
              <a:t>REITs</a:t>
            </a:r>
            <a:r>
              <a:rPr lang="zh-CN" altLang="en-US" b="1" dirty="0">
                <a:solidFill>
                  <a:srgbClr val="000000"/>
                </a:solidFill>
                <a:latin typeface="微软雅黑" panose="020B0503020204020204" pitchFamily="34" charset="-122"/>
                <a:sym typeface="微软雅黑" panose="020B0503020204020204" pitchFamily="34" charset="-122"/>
              </a:rPr>
              <a:t>市场发行情况（</a:t>
            </a:r>
            <a:r>
              <a:rPr lang="en-US" altLang="zh-CN" b="1" dirty="0">
                <a:solidFill>
                  <a:srgbClr val="000000"/>
                </a:solidFill>
                <a:latin typeface="微软雅黑" panose="020B0503020204020204" pitchFamily="34" charset="-122"/>
                <a:sym typeface="微软雅黑" panose="020B0503020204020204" pitchFamily="34" charset="-122"/>
              </a:rPr>
              <a:t>1</a:t>
            </a:r>
            <a:r>
              <a:rPr lang="zh-CN" altLang="en-US" b="1" dirty="0">
                <a:solidFill>
                  <a:srgbClr val="000000"/>
                </a:solidFill>
                <a:latin typeface="微软雅黑" panose="020B0503020204020204" pitchFamily="34" charset="-122"/>
                <a:sym typeface="微软雅黑" panose="020B0503020204020204" pitchFamily="34" charset="-122"/>
              </a:rPr>
              <a:t>）</a:t>
            </a:r>
          </a:p>
        </p:txBody>
      </p:sp>
      <p:sp>
        <p:nvSpPr>
          <p:cNvPr id="75780" name="灯片编号占位符 2"/>
          <p:cNvSpPr>
            <a:spLocks noGrp="1"/>
          </p:cNvSpPr>
          <p:nvPr/>
        </p:nvSpPr>
        <p:spPr>
          <a:xfrm>
            <a:off x="11536363" y="6492875"/>
            <a:ext cx="585787" cy="365125"/>
          </a:xfrm>
          <a:prstGeom prst="rect">
            <a:avLst/>
          </a:prstGeom>
          <a:noFill/>
          <a:ln w="9525">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fld id="{9A0DB2DC-4C9A-4742-B13C-FB6460FD3503}" type="slidenum">
              <a:rPr lang="zh-CN" altLang="zh-CN" sz="1400" b="1" dirty="0">
                <a:solidFill>
                  <a:srgbClr val="FFFFFF"/>
                </a:solidFill>
                <a:latin typeface="Arial" panose="020B0604020202020204" pitchFamily="34" charset="0"/>
                <a:ea typeface="宋体" panose="02010600030101010101" pitchFamily="2" charset="-122"/>
              </a:rPr>
              <a:t>68</a:t>
            </a:fld>
            <a:endParaRPr lang="zh-CN" altLang="zh-CN" sz="1400" b="1" dirty="0">
              <a:solidFill>
                <a:srgbClr val="FFFFFF"/>
              </a:solidFill>
              <a:latin typeface="Arial" panose="020B0604020202020204" pitchFamily="34" charset="0"/>
              <a:ea typeface="宋体" panose="02010600030101010101" pitchFamily="2" charset="-122"/>
            </a:endParaRPr>
          </a:p>
        </p:txBody>
      </p:sp>
      <p:sp>
        <p:nvSpPr>
          <p:cNvPr id="75781" name="文本占位符 3"/>
          <p:cNvSpPr txBox="1"/>
          <p:nvPr/>
        </p:nvSpPr>
        <p:spPr>
          <a:xfrm>
            <a:off x="531813" y="1158875"/>
            <a:ext cx="11004550" cy="1651000"/>
          </a:xfrm>
          <a:prstGeom prst="rect">
            <a:avLst/>
          </a:prstGeom>
          <a:noFill/>
          <a:ln w="9525">
            <a:noFill/>
          </a:ln>
        </p:spPr>
        <p:txBody>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342900" lvl="0" indent="-342900" algn="just" defTabSz="0">
              <a:lnSpc>
                <a:spcPct val="150000"/>
              </a:lnSpc>
              <a:spcAft>
                <a:spcPts val="600"/>
              </a:spcAft>
            </a:pPr>
            <a:r>
              <a:rPr lang="zh-CN" altLang="en-US" sz="1400" dirty="0">
                <a:latin typeface="微软雅黑" panose="020B0503020204020204" pitchFamily="34" charset="-122"/>
              </a:rPr>
              <a:t>在境内市场，尽管内地商业地产（领展、凯德、越秀）在</a:t>
            </a:r>
            <a:r>
              <a:rPr lang="en-US" altLang="zh-CN" sz="1400" dirty="0">
                <a:latin typeface="微软雅黑" panose="020B0503020204020204" pitchFamily="34" charset="-122"/>
              </a:rPr>
              <a:t>10</a:t>
            </a:r>
            <a:r>
              <a:rPr lang="zh-CN" altLang="en-US" sz="1400" dirty="0">
                <a:latin typeface="微软雅黑" panose="020B0503020204020204" pitchFamily="34" charset="-122"/>
              </a:rPr>
              <a:t>年前就开始尝试在香港等离岸资本市场发行</a:t>
            </a:r>
            <a:r>
              <a:rPr lang="en-US" altLang="zh-CN" sz="1400" dirty="0">
                <a:latin typeface="微软雅黑" panose="020B0503020204020204" pitchFamily="34" charset="-122"/>
              </a:rPr>
              <a:t>REITs</a:t>
            </a:r>
            <a:r>
              <a:rPr lang="zh-CN" altLang="en-US" sz="1400" dirty="0">
                <a:latin typeface="微软雅黑" panose="020B0503020204020204" pitchFamily="34" charset="-122"/>
              </a:rPr>
              <a:t>产品，不过受政策法规、税务等多方面的限制，完全符合国际惯例的内地商业不动产</a:t>
            </a:r>
            <a:r>
              <a:rPr lang="en-US" altLang="zh-CN" sz="1400" dirty="0">
                <a:latin typeface="微软雅黑" panose="020B0503020204020204" pitchFamily="34" charset="-122"/>
              </a:rPr>
              <a:t>REITs</a:t>
            </a:r>
            <a:r>
              <a:rPr lang="zh-CN" altLang="en-US" sz="1400" dirty="0">
                <a:latin typeface="微软雅黑" panose="020B0503020204020204" pitchFamily="34" charset="-122"/>
              </a:rPr>
              <a:t>产品始终没有正式亮相。鉴于证券交易所挂牌的资产支持专项计划具有一定的流通能力，且可以直接或者间接持有项目公司股权，因此，自</a:t>
            </a:r>
            <a:r>
              <a:rPr lang="en-US" altLang="zh-CN" sz="1400" dirty="0">
                <a:latin typeface="微软雅黑" panose="020B0503020204020204" pitchFamily="34" charset="-122"/>
              </a:rPr>
              <a:t>2014</a:t>
            </a:r>
            <a:r>
              <a:rPr lang="zh-CN" altLang="en-US" sz="1400" dirty="0">
                <a:latin typeface="微软雅黑" panose="020B0503020204020204" pitchFamily="34" charset="-122"/>
              </a:rPr>
              <a:t>年</a:t>
            </a:r>
            <a:r>
              <a:rPr lang="en-US" altLang="zh-CN" sz="1400" dirty="0">
                <a:latin typeface="微软雅黑" panose="020B0503020204020204" pitchFamily="34" charset="-122"/>
              </a:rPr>
              <a:t>5</a:t>
            </a:r>
            <a:r>
              <a:rPr lang="zh-CN" altLang="en-US" sz="1400" dirty="0">
                <a:latin typeface="微软雅黑" panose="020B0503020204020204" pitchFamily="34" charset="-122"/>
              </a:rPr>
              <a:t>月“中信启航专项资产管理计划”发行以来，证券交易所的资产证券化逐步成为了国内</a:t>
            </a:r>
            <a:r>
              <a:rPr lang="en-US" altLang="zh-CN" sz="1400" dirty="0">
                <a:latin typeface="微软雅黑" panose="020B0503020204020204" pitchFamily="34" charset="-122"/>
              </a:rPr>
              <a:t>REITs</a:t>
            </a:r>
            <a:r>
              <a:rPr lang="zh-CN" altLang="en-US" sz="1400" dirty="0">
                <a:latin typeface="微软雅黑" panose="020B0503020204020204" pitchFamily="34" charset="-122"/>
              </a:rPr>
              <a:t>类产品（由于这类产品尚不具备</a:t>
            </a:r>
            <a:r>
              <a:rPr lang="en-US" altLang="zh-CN" sz="1400" dirty="0">
                <a:latin typeface="微软雅黑" panose="020B0503020204020204" pitchFamily="34" charset="-122"/>
              </a:rPr>
              <a:t>REITs</a:t>
            </a:r>
            <a:r>
              <a:rPr lang="zh-CN" altLang="en-US" sz="1400" dirty="0">
                <a:latin typeface="微软雅黑" panose="020B0503020204020204" pitchFamily="34" charset="-122"/>
              </a:rPr>
              <a:t>的全部特征，因此常被称为“类</a:t>
            </a:r>
            <a:r>
              <a:rPr lang="en-US" altLang="zh-CN" sz="1400" dirty="0">
                <a:latin typeface="微软雅黑" panose="020B0503020204020204" pitchFamily="34" charset="-122"/>
              </a:rPr>
              <a:t>REITs”</a:t>
            </a:r>
            <a:r>
              <a:rPr lang="zh-CN" altLang="en-US" sz="1400" dirty="0">
                <a:latin typeface="微软雅黑" panose="020B0503020204020204" pitchFamily="34" charset="-122"/>
              </a:rPr>
              <a:t>）的重要运作载体。</a:t>
            </a:r>
            <a:endParaRPr lang="en-US" altLang="zh-CN" sz="1400" dirty="0">
              <a:latin typeface="微软雅黑" panose="020B0503020204020204" pitchFamily="34" charset="-122"/>
            </a:endParaRPr>
          </a:p>
          <a:p>
            <a:pPr marL="342900" lvl="0" indent="-342900" algn="just" defTabSz="0" eaLnBrk="1" hangingPunct="1">
              <a:lnSpc>
                <a:spcPct val="150000"/>
              </a:lnSpc>
            </a:pPr>
            <a:endParaRPr lang="zh-CN" altLang="en-US" sz="1400" dirty="0"/>
          </a:p>
        </p:txBody>
      </p:sp>
      <p:sp>
        <p:nvSpPr>
          <p:cNvPr id="2" name="矩形 1"/>
          <p:cNvSpPr/>
          <p:nvPr/>
        </p:nvSpPr>
        <p:spPr>
          <a:xfrm>
            <a:off x="868363" y="2854325"/>
            <a:ext cx="11387138" cy="376238"/>
          </a:xfrm>
          <a:prstGeom prst="rect">
            <a:avLst/>
          </a:prstGeom>
        </p:spPr>
        <p:txBody>
          <a:bodyPr>
            <a:spAutoFit/>
          </a:body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chemeClr val="tx1"/>
                </a:solidFill>
                <a:effectLst/>
                <a:uLnTx/>
                <a:uFillTx/>
                <a:latin typeface="+mn-ea"/>
                <a:ea typeface="+mn-ea"/>
                <a:cs typeface="+mn-cs"/>
              </a:rPr>
              <a:t>截至</a:t>
            </a:r>
            <a:r>
              <a:rPr kumimoji="0" lang="en-US" altLang="zh-CN" sz="1400" b="1" i="0" u="none" strike="noStrike" kern="1200" cap="none" spc="0" normalizeH="0" baseline="0" noProof="0" dirty="0">
                <a:ln>
                  <a:noFill/>
                </a:ln>
                <a:solidFill>
                  <a:schemeClr val="tx1"/>
                </a:solidFill>
                <a:effectLst/>
                <a:uLnTx/>
                <a:uFillTx/>
                <a:latin typeface="+mn-ea"/>
                <a:ea typeface="+mn-ea"/>
                <a:cs typeface="+mn-cs"/>
              </a:rPr>
              <a:t>2020</a:t>
            </a:r>
            <a:r>
              <a:rPr kumimoji="0" lang="zh-CN" altLang="en-US" sz="1400" b="1" i="0" u="none" strike="noStrike" kern="1200" cap="none" spc="0" normalizeH="0" baseline="0" noProof="0" dirty="0">
                <a:ln>
                  <a:noFill/>
                </a:ln>
                <a:solidFill>
                  <a:schemeClr val="tx1"/>
                </a:solidFill>
                <a:effectLst/>
                <a:uLnTx/>
                <a:uFillTx/>
                <a:latin typeface="+mn-ea"/>
                <a:ea typeface="+mn-ea"/>
                <a:cs typeface="+mn-cs"/>
              </a:rPr>
              <a:t>年</a:t>
            </a:r>
            <a:r>
              <a:rPr kumimoji="0" lang="en-US" altLang="zh-CN" sz="1400" b="1" i="0" u="none" strike="noStrike" kern="1200" cap="none" spc="0" normalizeH="0" baseline="0" noProof="0" dirty="0">
                <a:ln>
                  <a:noFill/>
                </a:ln>
                <a:solidFill>
                  <a:schemeClr val="tx1"/>
                </a:solidFill>
                <a:effectLst/>
                <a:uLnTx/>
                <a:uFillTx/>
                <a:latin typeface="+mn-ea"/>
                <a:ea typeface="+mn-ea"/>
                <a:cs typeface="+mn-cs"/>
              </a:rPr>
              <a:t>5</a:t>
            </a:r>
            <a:r>
              <a:rPr kumimoji="0" lang="zh-CN" altLang="en-US" sz="1400" b="1" i="0" u="none" strike="noStrike" kern="1200" cap="none" spc="0" normalizeH="0" baseline="0" noProof="0" dirty="0">
                <a:ln>
                  <a:noFill/>
                </a:ln>
                <a:solidFill>
                  <a:schemeClr val="tx1"/>
                </a:solidFill>
                <a:effectLst/>
                <a:uLnTx/>
                <a:uFillTx/>
                <a:latin typeface="+mn-ea"/>
                <a:ea typeface="+mn-ea"/>
                <a:cs typeface="+mn-cs"/>
              </a:rPr>
              <a:t>月，国内合计发行类</a:t>
            </a:r>
            <a:r>
              <a:rPr kumimoji="0" lang="en-US" altLang="zh-CN" sz="1400" b="1" i="0" u="none" strike="noStrike" kern="1200" cap="none" spc="0" normalizeH="0" baseline="0" noProof="0" dirty="0">
                <a:ln>
                  <a:noFill/>
                </a:ln>
                <a:solidFill>
                  <a:schemeClr val="tx1"/>
                </a:solidFill>
                <a:effectLst/>
                <a:uLnTx/>
                <a:uFillTx/>
                <a:latin typeface="+mn-ea"/>
                <a:ea typeface="+mn-ea"/>
                <a:cs typeface="+mn-cs"/>
              </a:rPr>
              <a:t>REITs</a:t>
            </a:r>
            <a:r>
              <a:rPr kumimoji="0" lang="zh-CN" altLang="en-US" sz="1400" b="1" i="0" u="none" strike="noStrike" kern="1200" cap="none" spc="0" normalizeH="0" baseline="0" noProof="0" dirty="0">
                <a:ln>
                  <a:noFill/>
                </a:ln>
                <a:solidFill>
                  <a:schemeClr val="tx1"/>
                </a:solidFill>
                <a:effectLst/>
                <a:uLnTx/>
                <a:uFillTx/>
                <a:latin typeface="+mn-ea"/>
                <a:ea typeface="+mn-ea"/>
                <a:cs typeface="+mn-cs"/>
              </a:rPr>
              <a:t>产品（含企业资产证券化产品和资产支持票据）合计</a:t>
            </a:r>
            <a:r>
              <a:rPr kumimoji="0" lang="en-US" altLang="zh-CN" sz="1400" b="1" i="0" u="none" strike="noStrike" kern="1200" cap="none" spc="0" normalizeH="0" baseline="0" noProof="0" dirty="0">
                <a:ln>
                  <a:noFill/>
                </a:ln>
                <a:solidFill>
                  <a:schemeClr val="tx1"/>
                </a:solidFill>
                <a:effectLst/>
                <a:uLnTx/>
                <a:uFillTx/>
                <a:latin typeface="+mn-ea"/>
                <a:ea typeface="+mn-ea"/>
                <a:cs typeface="+mn-cs"/>
              </a:rPr>
              <a:t>73</a:t>
            </a:r>
            <a:r>
              <a:rPr kumimoji="0" lang="zh-CN" altLang="en-US" sz="1400" b="1" i="0" u="none" strike="noStrike" kern="1200" cap="none" spc="0" normalizeH="0" baseline="0" noProof="0" dirty="0">
                <a:ln>
                  <a:noFill/>
                </a:ln>
                <a:solidFill>
                  <a:schemeClr val="tx1"/>
                </a:solidFill>
                <a:effectLst/>
                <a:uLnTx/>
                <a:uFillTx/>
                <a:latin typeface="+mn-ea"/>
                <a:ea typeface="+mn-ea"/>
                <a:cs typeface="+mn-cs"/>
              </a:rPr>
              <a:t>单，发行规模</a:t>
            </a:r>
            <a:r>
              <a:rPr kumimoji="0" lang="en-US" altLang="zh-CN" sz="1400" b="1" i="0" u="none" strike="noStrike" kern="1200" cap="none" spc="0" normalizeH="0" baseline="0" noProof="0" dirty="0">
                <a:ln>
                  <a:noFill/>
                </a:ln>
                <a:solidFill>
                  <a:schemeClr val="tx1"/>
                </a:solidFill>
                <a:effectLst/>
                <a:uLnTx/>
                <a:uFillTx/>
                <a:latin typeface="+mn-ea"/>
                <a:ea typeface="+mn-ea"/>
                <a:cs typeface="+mn-cs"/>
              </a:rPr>
              <a:t>1,449.21</a:t>
            </a:r>
            <a:r>
              <a:rPr kumimoji="0" lang="zh-CN" altLang="en-US" sz="1400" b="1" i="0" u="none" strike="noStrike" kern="1200" cap="none" spc="0" normalizeH="0" baseline="0" noProof="0" dirty="0">
                <a:ln>
                  <a:noFill/>
                </a:ln>
                <a:solidFill>
                  <a:schemeClr val="tx1"/>
                </a:solidFill>
                <a:effectLst/>
                <a:uLnTx/>
                <a:uFillTx/>
                <a:latin typeface="+mn-ea"/>
                <a:ea typeface="+mn-ea"/>
                <a:cs typeface="+mn-cs"/>
              </a:rPr>
              <a:t>亿元。</a:t>
            </a:r>
            <a:endParaRPr kumimoji="0" lang="en-US" altLang="zh-CN" sz="1400" b="1" i="0" u="none" strike="noStrike" kern="1200" cap="none" spc="0" normalizeH="0" baseline="0" noProof="0" dirty="0">
              <a:ln>
                <a:noFill/>
              </a:ln>
              <a:solidFill>
                <a:schemeClr val="tx1"/>
              </a:solidFill>
              <a:effectLst/>
              <a:uLnTx/>
              <a:uFillTx/>
              <a:latin typeface="+mn-ea"/>
              <a:ea typeface="+mn-ea"/>
              <a:cs typeface="+mn-cs"/>
            </a:endParaRPr>
          </a:p>
        </p:txBody>
      </p:sp>
      <p:sp>
        <p:nvSpPr>
          <p:cNvPr id="31" name="矩形 30"/>
          <p:cNvSpPr/>
          <p:nvPr/>
        </p:nvSpPr>
        <p:spPr>
          <a:xfrm>
            <a:off x="8647113" y="4567238"/>
            <a:ext cx="1604963" cy="1023938"/>
          </a:xfrm>
          <a:prstGeom prst="rect">
            <a:avLst/>
          </a:prstGeom>
        </p:spPr>
        <p:txBody>
          <a:bodyPr>
            <a:spAutoFit/>
          </a:body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1400" b="0" i="0" u="none" strike="noStrike" kern="1200" cap="none" spc="0" normalizeH="0" baseline="0" noProof="0" dirty="0">
                <a:ln>
                  <a:noFill/>
                </a:ln>
                <a:solidFill>
                  <a:schemeClr val="tx1"/>
                </a:solidFill>
                <a:effectLst/>
                <a:uLnTx/>
                <a:uFillTx/>
                <a:latin typeface="+mn-ea"/>
                <a:ea typeface="+mn-ea"/>
                <a:cs typeface="+mn-cs"/>
              </a:rPr>
              <a:t>64</a:t>
            </a:r>
            <a:r>
              <a:rPr kumimoji="0" lang="zh-CN" altLang="en-US" sz="1400" b="0" i="0" u="none" strike="noStrike" kern="1200" cap="none" spc="0" normalizeH="0" baseline="0" noProof="0" dirty="0">
                <a:ln>
                  <a:noFill/>
                </a:ln>
                <a:solidFill>
                  <a:schemeClr val="tx1"/>
                </a:solidFill>
                <a:effectLst/>
                <a:uLnTx/>
                <a:uFillTx/>
                <a:latin typeface="+mn-ea"/>
                <a:ea typeface="+mn-ea"/>
                <a:cs typeface="+mn-cs"/>
              </a:rPr>
              <a:t>单为商业不动产类</a:t>
            </a:r>
            <a:r>
              <a:rPr kumimoji="0" lang="en-US" altLang="zh-CN" sz="1400" b="0" i="0" u="none" strike="noStrike" kern="1200" cap="none" spc="0" normalizeH="0" baseline="0" noProof="0" dirty="0">
                <a:ln>
                  <a:noFill/>
                </a:ln>
                <a:solidFill>
                  <a:schemeClr val="tx1"/>
                </a:solidFill>
                <a:effectLst/>
                <a:uLnTx/>
                <a:uFillTx/>
                <a:latin typeface="+mn-ea"/>
                <a:ea typeface="+mn-ea"/>
                <a:cs typeface="+mn-cs"/>
              </a:rPr>
              <a:t>REITs</a:t>
            </a:r>
            <a:r>
              <a:rPr kumimoji="0" lang="zh-CN" altLang="en-US" sz="1400" b="0" i="0" u="none" strike="noStrike" kern="1200" cap="none" spc="0" normalizeH="0" baseline="0" noProof="0" dirty="0">
                <a:ln>
                  <a:noFill/>
                </a:ln>
                <a:solidFill>
                  <a:schemeClr val="tx1"/>
                </a:solidFill>
                <a:effectLst/>
                <a:uLnTx/>
                <a:uFillTx/>
                <a:latin typeface="+mn-ea"/>
                <a:ea typeface="+mn-ea"/>
                <a:cs typeface="+mn-cs"/>
              </a:rPr>
              <a:t>，规模合计</a:t>
            </a:r>
            <a:r>
              <a:rPr kumimoji="0" lang="en-US" altLang="zh-CN" sz="1400" b="1" i="0" u="none" strike="noStrike" kern="1200" cap="none" spc="0" normalizeH="0" baseline="0" noProof="0" dirty="0">
                <a:ln>
                  <a:noFill/>
                </a:ln>
                <a:solidFill>
                  <a:srgbClr val="FF0000"/>
                </a:solidFill>
                <a:effectLst/>
                <a:uLnTx/>
                <a:uFillTx/>
                <a:latin typeface="+mn-ea"/>
                <a:ea typeface="+mn-ea"/>
                <a:cs typeface="+mn-cs"/>
              </a:rPr>
              <a:t>1267.81</a:t>
            </a:r>
            <a:r>
              <a:rPr kumimoji="0" lang="zh-CN" altLang="en-US" sz="1400" b="1" i="0" u="none" strike="noStrike" kern="1200" cap="none" spc="0" normalizeH="0" baseline="0" noProof="0" dirty="0">
                <a:ln>
                  <a:noFill/>
                </a:ln>
                <a:solidFill>
                  <a:srgbClr val="FF0000"/>
                </a:solidFill>
                <a:effectLst/>
                <a:uLnTx/>
                <a:uFillTx/>
                <a:latin typeface="+mn-ea"/>
                <a:ea typeface="+mn-ea"/>
                <a:cs typeface="+mn-cs"/>
              </a:rPr>
              <a:t>亿元</a:t>
            </a:r>
          </a:p>
        </p:txBody>
      </p:sp>
      <p:grpSp>
        <p:nvGrpSpPr>
          <p:cNvPr id="75784" name="组合 35"/>
          <p:cNvGrpSpPr/>
          <p:nvPr/>
        </p:nvGrpSpPr>
        <p:grpSpPr>
          <a:xfrm>
            <a:off x="1498600" y="3414713"/>
            <a:ext cx="8753475" cy="3443287"/>
            <a:chOff x="2575728" y="2747951"/>
            <a:chExt cx="8753422" cy="3442827"/>
          </a:xfrm>
        </p:grpSpPr>
        <p:cxnSp>
          <p:nvCxnSpPr>
            <p:cNvPr id="75785" name="连接符: 肘形 32"/>
            <p:cNvCxnSpPr/>
            <p:nvPr/>
          </p:nvCxnSpPr>
          <p:spPr>
            <a:xfrm>
              <a:off x="8983980" y="4560171"/>
              <a:ext cx="640080" cy="433254"/>
            </a:xfrm>
            <a:prstGeom prst="bentConnector3">
              <a:avLst>
                <a:gd name="adj1" fmla="val 1787"/>
              </a:avLst>
            </a:prstGeom>
            <a:ln w="9525" cap="flat" cmpd="sng">
              <a:solidFill>
                <a:schemeClr val="tx1"/>
              </a:solidFill>
              <a:prstDash val="solid"/>
              <a:round/>
              <a:headEnd type="none" w="med" len="med"/>
              <a:tailEnd type="triangle" w="med" len="med"/>
            </a:ln>
          </p:spPr>
        </p:cxnSp>
        <p:graphicFrame>
          <p:nvGraphicFramePr>
            <p:cNvPr id="27" name="图表 26"/>
            <p:cNvGraphicFramePr/>
            <p:nvPr/>
          </p:nvGraphicFramePr>
          <p:xfrm>
            <a:off x="5528249" y="3007910"/>
            <a:ext cx="5139751" cy="3182868"/>
          </p:xfrm>
          <a:graphic>
            <a:graphicData uri="http://schemas.openxmlformats.org/drawingml/2006/chart">
              <c:chart xmlns:c="http://schemas.openxmlformats.org/drawingml/2006/chart" xmlns:r="http://schemas.openxmlformats.org/officeDocument/2006/relationships" r:id="rId2"/>
            </a:graphicData>
          </a:graphic>
        </p:graphicFrame>
        <p:cxnSp>
          <p:nvCxnSpPr>
            <p:cNvPr id="75787" name="连接符: 肘形 4"/>
            <p:cNvCxnSpPr/>
            <p:nvPr/>
          </p:nvCxnSpPr>
          <p:spPr>
            <a:xfrm rot="10800000">
              <a:off x="6499953" y="2996744"/>
              <a:ext cx="1683363" cy="377409"/>
            </a:xfrm>
            <a:prstGeom prst="bentConnector3">
              <a:avLst>
                <a:gd name="adj1" fmla="val -3009"/>
              </a:avLst>
            </a:prstGeom>
            <a:ln w="9525" cap="flat" cmpd="sng">
              <a:solidFill>
                <a:schemeClr val="tx1"/>
              </a:solidFill>
              <a:prstDash val="solid"/>
              <a:round/>
              <a:headEnd type="none" w="med" len="med"/>
              <a:tailEnd type="triangle" w="med" len="med"/>
            </a:ln>
          </p:spPr>
        </p:cxnSp>
        <p:grpSp>
          <p:nvGrpSpPr>
            <p:cNvPr id="75788" name="组合 29"/>
            <p:cNvGrpSpPr/>
            <p:nvPr/>
          </p:nvGrpSpPr>
          <p:grpSpPr>
            <a:xfrm>
              <a:off x="2575728" y="2747951"/>
              <a:ext cx="3924276" cy="1950041"/>
              <a:chOff x="2902562" y="4491990"/>
              <a:chExt cx="3924276" cy="1950041"/>
            </a:xfrm>
          </p:grpSpPr>
          <p:sp>
            <p:nvSpPr>
              <p:cNvPr id="75790" name="矩形 28"/>
              <p:cNvSpPr/>
              <p:nvPr/>
            </p:nvSpPr>
            <p:spPr>
              <a:xfrm>
                <a:off x="2902562" y="4491990"/>
                <a:ext cx="3924223" cy="1950041"/>
              </a:xfrm>
              <a:prstGeom prst="rect">
                <a:avLst/>
              </a:prstGeom>
              <a:noFill/>
              <a:ln w="28575" cap="flat" cmpd="sng">
                <a:solidFill>
                  <a:schemeClr val="accent1"/>
                </a:solidFill>
                <a:prstDash val="sysDot"/>
                <a:round/>
                <a:headEnd type="none" w="med" len="med"/>
                <a:tailEnd type="none" w="med" len="med"/>
              </a:ln>
            </p:spPr>
            <p:txBody>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endParaRPr lang="zh-CN" altLang="en-US" sz="1800" dirty="0">
                  <a:latin typeface="Arial" panose="020B0604020202020204" pitchFamily="34" charset="0"/>
                  <a:ea typeface="宋体" panose="02010600030101010101" pitchFamily="2" charset="-122"/>
                </a:endParaRPr>
              </a:p>
            </p:txBody>
          </p:sp>
          <p:sp>
            <p:nvSpPr>
              <p:cNvPr id="28" name="矩形 27"/>
              <p:cNvSpPr/>
              <p:nvPr/>
            </p:nvSpPr>
            <p:spPr>
              <a:xfrm>
                <a:off x="2991461" y="4572941"/>
                <a:ext cx="3835377" cy="1669827"/>
              </a:xfrm>
              <a:prstGeom prst="rect">
                <a:avLst/>
              </a:prstGeom>
            </p:spPr>
            <p:txBody>
              <a:bodyPr>
                <a:spAutoFit/>
              </a:body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1400" b="0" i="0" u="none" strike="noStrike" kern="1200" cap="none" spc="0" normalizeH="0" baseline="0" noProof="0" dirty="0">
                    <a:ln>
                      <a:noFill/>
                    </a:ln>
                    <a:solidFill>
                      <a:schemeClr val="tx1"/>
                    </a:solidFill>
                    <a:effectLst/>
                    <a:uLnTx/>
                    <a:uFillTx/>
                    <a:latin typeface="+mn-ea"/>
                    <a:ea typeface="+mn-ea"/>
                    <a:cs typeface="+mn-cs"/>
                  </a:rPr>
                  <a:t>符合本次试点范围的有</a:t>
                </a:r>
                <a:r>
                  <a:rPr kumimoji="0" lang="en-US" altLang="zh-CN" sz="1400" b="0" i="0" u="none" strike="noStrike" kern="1200" cap="none" spc="0" normalizeH="0" baseline="0" noProof="0" dirty="0">
                    <a:ln>
                      <a:noFill/>
                    </a:ln>
                    <a:solidFill>
                      <a:schemeClr val="tx1"/>
                    </a:solidFill>
                    <a:effectLst/>
                    <a:uLnTx/>
                    <a:uFillTx/>
                    <a:latin typeface="+mn-ea"/>
                    <a:ea typeface="+mn-ea"/>
                    <a:cs typeface="+mn-cs"/>
                  </a:rPr>
                  <a:t>9</a:t>
                </a:r>
                <a:r>
                  <a:rPr kumimoji="0" lang="zh-CN" altLang="en-US" sz="1400" b="0" i="0" u="none" strike="noStrike" kern="1200" cap="none" spc="0" normalizeH="0" baseline="0" noProof="0" dirty="0">
                    <a:ln>
                      <a:noFill/>
                    </a:ln>
                    <a:solidFill>
                      <a:schemeClr val="tx1"/>
                    </a:solidFill>
                    <a:effectLst/>
                    <a:uLnTx/>
                    <a:uFillTx/>
                    <a:latin typeface="+mn-ea"/>
                    <a:ea typeface="+mn-ea"/>
                    <a:cs typeface="+mn-cs"/>
                  </a:rPr>
                  <a:t>单，</a:t>
                </a:r>
                <a:r>
                  <a:rPr kumimoji="0" lang="zh-CN" altLang="en-US" sz="1400" b="1" i="0" u="none" strike="noStrike" kern="1200" cap="none" spc="0" normalizeH="0" baseline="0" noProof="0" dirty="0">
                    <a:ln>
                      <a:noFill/>
                    </a:ln>
                    <a:solidFill>
                      <a:srgbClr val="FF0000"/>
                    </a:solidFill>
                    <a:effectLst/>
                    <a:uLnTx/>
                    <a:uFillTx/>
                    <a:latin typeface="+mn-ea"/>
                    <a:ea typeface="+mn-ea"/>
                    <a:cs typeface="+mn-cs"/>
                  </a:rPr>
                  <a:t>规模合计</a:t>
                </a:r>
                <a:r>
                  <a:rPr kumimoji="0" lang="en-US" altLang="zh-CN" sz="1400" b="1" i="0" u="none" strike="noStrike" kern="1200" cap="none" spc="0" normalizeH="0" baseline="0" noProof="0" dirty="0">
                    <a:ln>
                      <a:noFill/>
                    </a:ln>
                    <a:solidFill>
                      <a:srgbClr val="FF0000"/>
                    </a:solidFill>
                    <a:effectLst/>
                    <a:uLnTx/>
                    <a:uFillTx/>
                    <a:latin typeface="+mn-ea"/>
                    <a:ea typeface="+mn-ea"/>
                    <a:cs typeface="+mn-cs"/>
                  </a:rPr>
                  <a:t>184.4</a:t>
                </a:r>
                <a:r>
                  <a:rPr kumimoji="0" lang="zh-CN" altLang="en-US" sz="1400" b="1" i="0" u="none" strike="noStrike" kern="1200" cap="none" spc="0" normalizeH="0" baseline="0" noProof="0" dirty="0">
                    <a:ln>
                      <a:noFill/>
                    </a:ln>
                    <a:solidFill>
                      <a:srgbClr val="FF0000"/>
                    </a:solidFill>
                    <a:effectLst/>
                    <a:uLnTx/>
                    <a:uFillTx/>
                    <a:latin typeface="+mn-ea"/>
                    <a:ea typeface="+mn-ea"/>
                    <a:cs typeface="+mn-cs"/>
                  </a:rPr>
                  <a:t>亿元</a:t>
                </a:r>
                <a:endParaRPr kumimoji="0" lang="en-US" altLang="zh-CN" sz="1400" b="1" i="0" u="none" strike="noStrike" kern="1200" cap="none" spc="0" normalizeH="0" baseline="0" noProof="0" dirty="0">
                  <a:ln>
                    <a:noFill/>
                  </a:ln>
                  <a:solidFill>
                    <a:srgbClr val="FF0000"/>
                  </a:solidFill>
                  <a:effectLst/>
                  <a:uLnTx/>
                  <a:uFillTx/>
                  <a:latin typeface="+mn-ea"/>
                  <a:ea typeface="+mn-ea"/>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1400" b="0" i="0" u="none" strike="noStrike" kern="1200" cap="none" spc="0" normalizeH="0" baseline="0" noProof="0" dirty="0">
                    <a:ln>
                      <a:noFill/>
                    </a:ln>
                    <a:solidFill>
                      <a:schemeClr val="tx1"/>
                    </a:solidFill>
                    <a:effectLst/>
                    <a:uLnTx/>
                    <a:uFillTx/>
                    <a:latin typeface="+mn-ea"/>
                    <a:ea typeface="+mn-ea"/>
                    <a:cs typeface="+mn-cs"/>
                  </a:rPr>
                  <a:t>包括：</a:t>
                </a:r>
                <a:r>
                  <a:rPr kumimoji="0" lang="en-US" altLang="zh-CN" sz="1400" b="0" i="0" u="none" strike="noStrike" kern="1200" cap="none" spc="0" normalizeH="0" baseline="0" noProof="0" dirty="0">
                    <a:ln>
                      <a:noFill/>
                    </a:ln>
                    <a:solidFill>
                      <a:schemeClr val="tx1"/>
                    </a:solidFill>
                    <a:effectLst/>
                    <a:uLnTx/>
                    <a:uFillTx/>
                    <a:latin typeface="+mn-ea"/>
                    <a:ea typeface="+mn-ea"/>
                    <a:cs typeface="+mn-cs"/>
                  </a:rPr>
                  <a:t>8</a:t>
                </a:r>
                <a:r>
                  <a:rPr kumimoji="0" lang="zh-CN" altLang="en-US" sz="1400" b="0" i="0" u="none" strike="noStrike" kern="1200" cap="none" spc="0" normalizeH="0" baseline="0" noProof="0" dirty="0">
                    <a:ln>
                      <a:noFill/>
                    </a:ln>
                    <a:solidFill>
                      <a:schemeClr val="tx1"/>
                    </a:solidFill>
                    <a:effectLst/>
                    <a:uLnTx/>
                    <a:uFillTx/>
                    <a:latin typeface="+mn-ea"/>
                    <a:ea typeface="+mn-ea"/>
                    <a:cs typeface="+mn-cs"/>
                  </a:rPr>
                  <a:t>单资产支持专项计划，</a:t>
                </a:r>
                <a:r>
                  <a:rPr kumimoji="0" lang="en-US" altLang="zh-CN" sz="1400" b="0" i="0" u="none" strike="noStrike" kern="1200" cap="none" spc="0" normalizeH="0" baseline="0" noProof="0" dirty="0">
                    <a:ln>
                      <a:noFill/>
                    </a:ln>
                    <a:solidFill>
                      <a:schemeClr val="tx1"/>
                    </a:solidFill>
                    <a:effectLst/>
                    <a:uLnTx/>
                    <a:uFillTx/>
                    <a:latin typeface="+mn-ea"/>
                    <a:ea typeface="+mn-ea"/>
                    <a:cs typeface="+mn-cs"/>
                  </a:rPr>
                  <a:t>1</a:t>
                </a:r>
                <a:r>
                  <a:rPr kumimoji="0" lang="zh-CN" altLang="en-US" sz="1400" b="0" i="0" u="none" strike="noStrike" kern="1200" cap="none" spc="0" normalizeH="0" baseline="0" noProof="0" dirty="0">
                    <a:ln>
                      <a:noFill/>
                    </a:ln>
                    <a:solidFill>
                      <a:schemeClr val="tx1"/>
                    </a:solidFill>
                    <a:effectLst/>
                    <a:uLnTx/>
                    <a:uFillTx/>
                    <a:latin typeface="+mn-ea"/>
                    <a:ea typeface="+mn-ea"/>
                    <a:cs typeface="+mn-cs"/>
                  </a:rPr>
                  <a:t>单资产支持票据（上海广朔实业有限公司</a:t>
                </a:r>
                <a:r>
                  <a:rPr kumimoji="0" lang="en-US" altLang="zh-CN" sz="1400" b="0" i="0" u="none" strike="noStrike" kern="1200" cap="none" spc="0" normalizeH="0" baseline="0" noProof="0" dirty="0">
                    <a:ln>
                      <a:noFill/>
                    </a:ln>
                    <a:solidFill>
                      <a:schemeClr val="tx1"/>
                    </a:solidFill>
                    <a:effectLst/>
                    <a:uLnTx/>
                    <a:uFillTx/>
                    <a:latin typeface="+mn-ea"/>
                    <a:ea typeface="+mn-ea"/>
                    <a:cs typeface="+mn-cs"/>
                  </a:rPr>
                  <a:t>2019</a:t>
                </a:r>
                <a:r>
                  <a:rPr kumimoji="0" lang="zh-CN" altLang="en-US" sz="1400" b="0" i="0" u="none" strike="noStrike" kern="1200" cap="none" spc="0" normalizeH="0" baseline="0" noProof="0" dirty="0">
                    <a:ln>
                      <a:noFill/>
                    </a:ln>
                    <a:solidFill>
                      <a:schemeClr val="tx1"/>
                    </a:solidFill>
                    <a:effectLst/>
                    <a:uLnTx/>
                    <a:uFillTx/>
                    <a:latin typeface="+mn-ea"/>
                    <a:ea typeface="+mn-ea"/>
                    <a:cs typeface="+mn-cs"/>
                  </a:rPr>
                  <a:t>年第一期光  证资产支持票据）</a:t>
                </a:r>
                <a:endParaRPr kumimoji="0" lang="en-US" altLang="zh-CN" sz="1400" b="0" i="0" u="none" strike="noStrike" kern="1200" cap="none" spc="0" normalizeH="0" baseline="0" noProof="0" dirty="0">
                  <a:ln>
                    <a:noFill/>
                  </a:ln>
                  <a:solidFill>
                    <a:schemeClr val="tx1"/>
                  </a:solidFill>
                  <a:effectLst/>
                  <a:uLnTx/>
                  <a:uFillTx/>
                  <a:latin typeface="+mn-ea"/>
                  <a:ea typeface="+mn-ea"/>
                  <a:cs typeface="+mn-cs"/>
                </a:endParaRPr>
              </a:p>
            </p:txBody>
          </p:sp>
        </p:grpSp>
        <p:sp>
          <p:nvSpPr>
            <p:cNvPr id="75789" name="矩形 40"/>
            <p:cNvSpPr/>
            <p:nvPr/>
          </p:nvSpPr>
          <p:spPr>
            <a:xfrm>
              <a:off x="9590045" y="3707805"/>
              <a:ext cx="1739105" cy="1712510"/>
            </a:xfrm>
            <a:prstGeom prst="rect">
              <a:avLst/>
            </a:prstGeom>
            <a:noFill/>
            <a:ln w="28575" cap="flat" cmpd="sng">
              <a:solidFill>
                <a:srgbClr val="C00000"/>
              </a:solidFill>
              <a:prstDash val="sysDot"/>
              <a:round/>
              <a:headEnd type="none" w="med" len="med"/>
              <a:tailEnd type="none" w="med" len="med"/>
            </a:ln>
          </p:spPr>
          <p:txBody>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endParaRPr lang="zh-CN" altLang="en-US" sz="1800" dirty="0">
                <a:latin typeface="Arial" panose="020B0604020202020204" pitchFamily="34" charset="0"/>
                <a:ea typeface="宋体" panose="02010600030101010101" pitchFamily="2" charset="-122"/>
              </a:endParaRPr>
            </a:p>
          </p:txBody>
        </p:sp>
      </p:gr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2" name="组合 1"/>
          <p:cNvGrpSpPr/>
          <p:nvPr/>
        </p:nvGrpSpPr>
        <p:grpSpPr>
          <a:xfrm>
            <a:off x="0" y="214313"/>
            <a:ext cx="298450" cy="658812"/>
            <a:chOff x="0" y="0"/>
            <a:chExt cx="577847" cy="659137"/>
          </a:xfrm>
        </p:grpSpPr>
        <p:sp>
          <p:nvSpPr>
            <p:cNvPr id="76871" name="矩形 3"/>
            <p:cNvSpPr/>
            <p:nvPr/>
          </p:nvSpPr>
          <p:spPr>
            <a:xfrm>
              <a:off x="0" y="0"/>
              <a:ext cx="495297" cy="659137"/>
            </a:xfrm>
            <a:prstGeom prst="rect">
              <a:avLst/>
            </a:prstGeom>
            <a:solidFill>
              <a:srgbClr val="C0000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76872" name="矩形 4"/>
            <p:cNvSpPr/>
            <p:nvPr/>
          </p:nvSpPr>
          <p:spPr>
            <a:xfrm>
              <a:off x="527047" y="0"/>
              <a:ext cx="50800" cy="659137"/>
            </a:xfrm>
            <a:prstGeom prst="rect">
              <a:avLst/>
            </a:prstGeom>
            <a:solidFill>
              <a:srgbClr val="80808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grpSp>
      <p:sp>
        <p:nvSpPr>
          <p:cNvPr id="76803" name="矩形 25"/>
          <p:cNvSpPr/>
          <p:nvPr/>
        </p:nvSpPr>
        <p:spPr>
          <a:xfrm>
            <a:off x="417513" y="387350"/>
            <a:ext cx="5961062" cy="584200"/>
          </a:xfrm>
          <a:prstGeom prst="rect">
            <a:avLst/>
          </a:prstGeom>
          <a:noFill/>
          <a:ln w="9525">
            <a:noFill/>
          </a:ln>
        </p:spPr>
        <p:txBody>
          <a:bodyPr wrap="none">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r>
              <a:rPr lang="en-US" altLang="zh-CN" b="1" dirty="0">
                <a:solidFill>
                  <a:srgbClr val="000000"/>
                </a:solidFill>
                <a:latin typeface="微软雅黑" panose="020B0503020204020204" pitchFamily="34" charset="-122"/>
                <a:sym typeface="微软雅黑" panose="020B0503020204020204" pitchFamily="34" charset="-122"/>
              </a:rPr>
              <a:t>1.2 </a:t>
            </a:r>
            <a:r>
              <a:rPr lang="zh-CN" altLang="en-US" b="1" dirty="0">
                <a:solidFill>
                  <a:srgbClr val="000000"/>
                </a:solidFill>
                <a:latin typeface="微软雅黑" panose="020B0503020204020204" pitchFamily="34" charset="-122"/>
                <a:sym typeface="微软雅黑" panose="020B0503020204020204" pitchFamily="34" charset="-122"/>
              </a:rPr>
              <a:t>类</a:t>
            </a:r>
            <a:r>
              <a:rPr lang="en-US" altLang="zh-CN" b="1" dirty="0">
                <a:solidFill>
                  <a:srgbClr val="000000"/>
                </a:solidFill>
                <a:latin typeface="微软雅黑" panose="020B0503020204020204" pitchFamily="34" charset="-122"/>
                <a:sym typeface="微软雅黑" panose="020B0503020204020204" pitchFamily="34" charset="-122"/>
              </a:rPr>
              <a:t>REITs</a:t>
            </a:r>
            <a:r>
              <a:rPr lang="zh-CN" altLang="en-US" b="1" dirty="0">
                <a:solidFill>
                  <a:srgbClr val="000000"/>
                </a:solidFill>
                <a:latin typeface="微软雅黑" panose="020B0503020204020204" pitchFamily="34" charset="-122"/>
                <a:sym typeface="微软雅黑" panose="020B0503020204020204" pitchFamily="34" charset="-122"/>
              </a:rPr>
              <a:t>市场发行情况（</a:t>
            </a:r>
            <a:r>
              <a:rPr lang="en-US" altLang="zh-CN" b="1" dirty="0">
                <a:solidFill>
                  <a:srgbClr val="000000"/>
                </a:solidFill>
                <a:latin typeface="微软雅黑" panose="020B0503020204020204" pitchFamily="34" charset="-122"/>
                <a:sym typeface="微软雅黑" panose="020B0503020204020204" pitchFamily="34" charset="-122"/>
              </a:rPr>
              <a:t>2</a:t>
            </a:r>
            <a:r>
              <a:rPr lang="zh-CN" altLang="en-US" b="1" dirty="0">
                <a:solidFill>
                  <a:srgbClr val="000000"/>
                </a:solidFill>
                <a:latin typeface="微软雅黑" panose="020B0503020204020204" pitchFamily="34" charset="-122"/>
                <a:sym typeface="微软雅黑" panose="020B0503020204020204" pitchFamily="34" charset="-122"/>
              </a:rPr>
              <a:t>）</a:t>
            </a:r>
          </a:p>
        </p:txBody>
      </p:sp>
      <p:sp>
        <p:nvSpPr>
          <p:cNvPr id="76804" name="灯片编号占位符 2"/>
          <p:cNvSpPr>
            <a:spLocks noGrp="1"/>
          </p:cNvSpPr>
          <p:nvPr/>
        </p:nvSpPr>
        <p:spPr>
          <a:xfrm>
            <a:off x="11536363" y="6492875"/>
            <a:ext cx="585787" cy="365125"/>
          </a:xfrm>
          <a:prstGeom prst="rect">
            <a:avLst/>
          </a:prstGeom>
          <a:noFill/>
          <a:ln w="9525">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fld id="{9A0DB2DC-4C9A-4742-B13C-FB6460FD3503}" type="slidenum">
              <a:rPr lang="zh-CN" altLang="zh-CN" sz="1400" b="1" dirty="0">
                <a:solidFill>
                  <a:srgbClr val="FFFFFF"/>
                </a:solidFill>
                <a:latin typeface="Arial" panose="020B0604020202020204" pitchFamily="34" charset="0"/>
                <a:ea typeface="宋体" panose="02010600030101010101" pitchFamily="2" charset="-122"/>
              </a:rPr>
              <a:t>69</a:t>
            </a:fld>
            <a:endParaRPr lang="zh-CN" altLang="zh-CN" sz="1400" b="1" dirty="0">
              <a:solidFill>
                <a:srgbClr val="FFFFFF"/>
              </a:solidFill>
              <a:latin typeface="Arial" panose="020B0604020202020204" pitchFamily="34" charset="0"/>
              <a:ea typeface="宋体" panose="02010600030101010101" pitchFamily="2" charset="-122"/>
            </a:endParaRPr>
          </a:p>
        </p:txBody>
      </p:sp>
      <p:sp>
        <p:nvSpPr>
          <p:cNvPr id="76805" name="文本占位符 3"/>
          <p:cNvSpPr txBox="1"/>
          <p:nvPr/>
        </p:nvSpPr>
        <p:spPr>
          <a:xfrm>
            <a:off x="593725" y="849313"/>
            <a:ext cx="11004550" cy="560387"/>
          </a:xfrm>
          <a:prstGeom prst="rect">
            <a:avLst/>
          </a:prstGeom>
          <a:noFill/>
          <a:ln w="9525">
            <a:noFill/>
          </a:ln>
        </p:spPr>
        <p:txBody>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342900" lvl="0" indent="-342900" algn="just" defTabSz="0" eaLnBrk="1" hangingPunct="1">
              <a:lnSpc>
                <a:spcPct val="150000"/>
              </a:lnSpc>
            </a:pPr>
            <a:r>
              <a:rPr lang="zh-CN" altLang="en-US" sz="1600" dirty="0"/>
              <a:t>符合本次试点范围的已发行类</a:t>
            </a:r>
            <a:r>
              <a:rPr lang="en-US" altLang="zh-CN" sz="1600" dirty="0"/>
              <a:t>REITS</a:t>
            </a:r>
            <a:r>
              <a:rPr lang="zh-CN" altLang="en-US" sz="1600" dirty="0"/>
              <a:t>项目：</a:t>
            </a:r>
          </a:p>
        </p:txBody>
      </p:sp>
      <p:graphicFrame>
        <p:nvGraphicFramePr>
          <p:cNvPr id="18" name="表格 16"/>
          <p:cNvGraphicFramePr>
            <a:graphicFrameLocks noGrp="1"/>
          </p:cNvGraphicFramePr>
          <p:nvPr/>
        </p:nvGraphicFramePr>
        <p:xfrm>
          <a:off x="128588" y="1311275"/>
          <a:ext cx="11728449" cy="5181603"/>
        </p:xfrm>
        <a:graphic>
          <a:graphicData uri="http://schemas.openxmlformats.org/drawingml/2006/table">
            <a:tbl>
              <a:tblPr/>
              <a:tblGrid>
                <a:gridCol w="735409">
                  <a:extLst>
                    <a:ext uri="{9D8B030D-6E8A-4147-A177-3AD203B41FA5}">
                      <a16:colId xmlns:a16="http://schemas.microsoft.com/office/drawing/2014/main" val="20000"/>
                    </a:ext>
                  </a:extLst>
                </a:gridCol>
                <a:gridCol w="919795">
                  <a:extLst>
                    <a:ext uri="{9D8B030D-6E8A-4147-A177-3AD203B41FA5}">
                      <a16:colId xmlns:a16="http://schemas.microsoft.com/office/drawing/2014/main" val="20001"/>
                    </a:ext>
                  </a:extLst>
                </a:gridCol>
                <a:gridCol w="4423267">
                  <a:extLst>
                    <a:ext uri="{9D8B030D-6E8A-4147-A177-3AD203B41FA5}">
                      <a16:colId xmlns:a16="http://schemas.microsoft.com/office/drawing/2014/main" val="20002"/>
                    </a:ext>
                  </a:extLst>
                </a:gridCol>
                <a:gridCol w="1211446">
                  <a:extLst>
                    <a:ext uri="{9D8B030D-6E8A-4147-A177-3AD203B41FA5}">
                      <a16:colId xmlns:a16="http://schemas.microsoft.com/office/drawing/2014/main" val="20003"/>
                    </a:ext>
                  </a:extLst>
                </a:gridCol>
                <a:gridCol w="882560">
                  <a:extLst>
                    <a:ext uri="{9D8B030D-6E8A-4147-A177-3AD203B41FA5}">
                      <a16:colId xmlns:a16="http://schemas.microsoft.com/office/drawing/2014/main" val="20004"/>
                    </a:ext>
                  </a:extLst>
                </a:gridCol>
                <a:gridCol w="2145081">
                  <a:extLst>
                    <a:ext uri="{9D8B030D-6E8A-4147-A177-3AD203B41FA5}">
                      <a16:colId xmlns:a16="http://schemas.microsoft.com/office/drawing/2014/main" val="20005"/>
                    </a:ext>
                  </a:extLst>
                </a:gridCol>
                <a:gridCol w="1410891">
                  <a:extLst>
                    <a:ext uri="{9D8B030D-6E8A-4147-A177-3AD203B41FA5}">
                      <a16:colId xmlns:a16="http://schemas.microsoft.com/office/drawing/2014/main" val="20006"/>
                    </a:ext>
                  </a:extLst>
                </a:gridCol>
              </a:tblGrid>
              <a:tr h="406241">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zh-CN" altLang="en-US" sz="1400" b="1" i="1" u="none" strike="noStrike" cap="none" normalizeH="0" baseline="0" dirty="0">
                          <a:ln>
                            <a:noFill/>
                          </a:ln>
                          <a:solidFill>
                            <a:schemeClr val="bg1"/>
                          </a:solidFill>
                          <a:effectLst/>
                          <a:latin typeface="+mn-ea"/>
                          <a:ea typeface="+mn-ea"/>
                          <a:sym typeface="宋体" panose="02010600030101010101" pitchFamily="2" charset="-122"/>
                        </a:rPr>
                        <a:t>序号</a:t>
                      </a:r>
                      <a:endParaRPr kumimoji="0" lang="zh-CN" altLang="zh-CN" sz="1400" b="1" i="1" u="none" strike="noStrike" cap="none" normalizeH="0" baseline="0" dirty="0">
                        <a:ln>
                          <a:noFill/>
                        </a:ln>
                        <a:solidFill>
                          <a:schemeClr val="bg1"/>
                        </a:solidFill>
                        <a:effectLst/>
                        <a:latin typeface="+mn-ea"/>
                        <a:ea typeface="+mn-ea"/>
                        <a:sym typeface="宋体" panose="02010600030101010101" pitchFamily="2" charset="-122"/>
                      </a:endParaRPr>
                    </a:p>
                  </a:txBody>
                  <a:tcPr marL="6350" marR="6350" marT="6349" marB="0"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zh-CN" altLang="en-US" sz="1400" b="1" i="1" u="none" strike="noStrike" cap="none" normalizeH="0" baseline="0" dirty="0">
                          <a:ln>
                            <a:noFill/>
                          </a:ln>
                          <a:solidFill>
                            <a:schemeClr val="bg1"/>
                          </a:solidFill>
                          <a:effectLst/>
                          <a:latin typeface="+mn-ea"/>
                          <a:ea typeface="+mn-ea"/>
                          <a:sym typeface="宋体" panose="02010600030101010101" pitchFamily="2" charset="-122"/>
                        </a:rPr>
                        <a:t>资产类型</a:t>
                      </a:r>
                      <a:endParaRPr kumimoji="0" lang="zh-CN" altLang="zh-CN" sz="1400" b="1" i="1" u="none" strike="noStrike" cap="none" normalizeH="0" baseline="0" dirty="0">
                        <a:ln>
                          <a:noFill/>
                        </a:ln>
                        <a:solidFill>
                          <a:schemeClr val="bg1"/>
                        </a:solidFill>
                        <a:effectLst/>
                        <a:latin typeface="+mn-ea"/>
                        <a:ea typeface="+mn-ea"/>
                        <a:sym typeface="宋体" panose="02010600030101010101" pitchFamily="2" charset="-122"/>
                      </a:endParaRPr>
                    </a:p>
                  </a:txBody>
                  <a:tcPr marL="6350" marR="6350" marT="6349" marB="0" anchor="ctr" horzOverflow="overflow">
                    <a:lnL>
                      <a:noFill/>
                    </a:lnL>
                    <a:lnR>
                      <a:noFill/>
                    </a:lnR>
                    <a:lnT>
                      <a:noFill/>
                    </a:lnT>
                    <a:lnB>
                      <a:noFill/>
                    </a:lnB>
                    <a:lnTlToBr>
                      <a:noFill/>
                    </a:lnTlToBr>
                    <a:lnBlToTr>
                      <a:noFill/>
                    </a:lnBlToTr>
                    <a:solidFill>
                      <a:schemeClr val="accent2"/>
                    </a:solidFill>
                  </a:tcPr>
                </a:tc>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b" latinLnBrk="0" hangingPunct="1">
                        <a:lnSpc>
                          <a:spcPct val="100000"/>
                        </a:lnSpc>
                        <a:spcBef>
                          <a:spcPct val="0"/>
                        </a:spcBef>
                        <a:spcAft>
                          <a:spcPct val="0"/>
                        </a:spcAft>
                        <a:buClrTx/>
                        <a:buSzTx/>
                        <a:buFontTx/>
                        <a:buNone/>
                      </a:pPr>
                      <a:r>
                        <a:rPr kumimoji="0" lang="zh-CN" altLang="zh-CN" sz="1400" b="1" i="0" u="none" strike="noStrike" cap="none" normalizeH="0" baseline="0" dirty="0">
                          <a:ln>
                            <a:noFill/>
                          </a:ln>
                          <a:solidFill>
                            <a:schemeClr val="bg1"/>
                          </a:solidFill>
                          <a:effectLst/>
                          <a:latin typeface="+mn-ea"/>
                          <a:ea typeface="+mn-ea"/>
                          <a:sym typeface="Arial" panose="020B0604020202020204" pitchFamily="34" charset="0"/>
                        </a:rPr>
                        <a:t>产品全称</a:t>
                      </a:r>
                      <a:endParaRPr kumimoji="0" lang="zh-CN" altLang="zh-CN" sz="1400" b="1" i="1" u="none" strike="noStrike" cap="none" normalizeH="0" baseline="0" dirty="0">
                        <a:ln>
                          <a:noFill/>
                        </a:ln>
                        <a:solidFill>
                          <a:schemeClr val="bg1"/>
                        </a:solidFill>
                        <a:effectLst/>
                        <a:latin typeface="+mn-ea"/>
                        <a:ea typeface="+mn-ea"/>
                        <a:sym typeface="宋体" panose="02010600030101010101" pitchFamily="2" charset="-122"/>
                      </a:endParaRPr>
                    </a:p>
                  </a:txBody>
                  <a:tcPr marL="6350" marR="6350" marT="6349" marB="0" anchor="ctr" horzOverflow="overflow">
                    <a:lnL>
                      <a:noFill/>
                    </a:lnL>
                    <a:lnR>
                      <a:noFill/>
                    </a:lnR>
                    <a:lnT>
                      <a:noFill/>
                    </a:lnT>
                    <a:lnB>
                      <a:noFill/>
                    </a:lnB>
                    <a:lnTlToBr>
                      <a:noFill/>
                    </a:lnTlToBr>
                    <a:lnBlToTr>
                      <a:noFill/>
                    </a:lnBlToTr>
                    <a:solidFill>
                      <a:schemeClr val="accent2"/>
                    </a:solidFill>
                  </a:tcPr>
                </a:tc>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b" latinLnBrk="0" hangingPunct="1">
                        <a:lnSpc>
                          <a:spcPct val="100000"/>
                        </a:lnSpc>
                        <a:spcBef>
                          <a:spcPct val="0"/>
                        </a:spcBef>
                        <a:spcAft>
                          <a:spcPct val="0"/>
                        </a:spcAft>
                        <a:buClrTx/>
                        <a:buSzTx/>
                        <a:buFontTx/>
                        <a:buNone/>
                      </a:pPr>
                      <a:r>
                        <a:rPr kumimoji="0" lang="zh-CN" altLang="zh-CN" sz="1400" b="1" i="0" u="none" strike="noStrike" cap="none" normalizeH="0" baseline="0" dirty="0">
                          <a:ln>
                            <a:noFill/>
                          </a:ln>
                          <a:solidFill>
                            <a:schemeClr val="bg1"/>
                          </a:solidFill>
                          <a:effectLst/>
                          <a:latin typeface="+mn-ea"/>
                          <a:ea typeface="+mn-ea"/>
                          <a:sym typeface="Arial" panose="020B0604020202020204" pitchFamily="34" charset="0"/>
                        </a:rPr>
                        <a:t>发行日期</a:t>
                      </a:r>
                      <a:endParaRPr kumimoji="0" lang="zh-CN" altLang="zh-CN" sz="1400" b="1" i="1" u="none" strike="noStrike" cap="none" normalizeH="0" baseline="0" dirty="0">
                        <a:ln>
                          <a:noFill/>
                        </a:ln>
                        <a:solidFill>
                          <a:schemeClr val="bg1"/>
                        </a:solidFill>
                        <a:effectLst/>
                        <a:latin typeface="+mn-ea"/>
                        <a:ea typeface="+mn-ea"/>
                        <a:sym typeface="宋体" panose="02010600030101010101" pitchFamily="2" charset="-122"/>
                      </a:endParaRPr>
                    </a:p>
                  </a:txBody>
                  <a:tcPr marL="6350" marR="6350" marT="6349" marB="0" anchor="ctr" horzOverflow="overflow">
                    <a:lnL>
                      <a:noFill/>
                    </a:lnL>
                    <a:lnR>
                      <a:noFill/>
                    </a:lnR>
                    <a:lnT>
                      <a:noFill/>
                    </a:lnT>
                    <a:lnB>
                      <a:noFill/>
                    </a:lnB>
                    <a:lnTlToBr>
                      <a:noFill/>
                    </a:lnTlToBr>
                    <a:lnBlToTr>
                      <a:noFill/>
                    </a:lnBlToTr>
                    <a:solidFill>
                      <a:schemeClr val="accent2"/>
                    </a:solidFill>
                  </a:tcPr>
                </a:tc>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b" latinLnBrk="0" hangingPunct="1">
                        <a:lnSpc>
                          <a:spcPct val="100000"/>
                        </a:lnSpc>
                        <a:spcBef>
                          <a:spcPct val="0"/>
                        </a:spcBef>
                        <a:spcAft>
                          <a:spcPct val="0"/>
                        </a:spcAft>
                        <a:buClrTx/>
                        <a:buSzTx/>
                        <a:buFontTx/>
                        <a:buNone/>
                      </a:pPr>
                      <a:r>
                        <a:rPr kumimoji="0" lang="zh-CN" altLang="zh-CN" sz="1400" b="1" i="0" u="none" strike="noStrike" cap="none" normalizeH="0" baseline="0" dirty="0">
                          <a:ln>
                            <a:noFill/>
                          </a:ln>
                          <a:solidFill>
                            <a:schemeClr val="bg1"/>
                          </a:solidFill>
                          <a:effectLst/>
                          <a:latin typeface="+mn-ea"/>
                          <a:ea typeface="+mn-ea"/>
                          <a:sym typeface="Arial" panose="020B0604020202020204" pitchFamily="34" charset="0"/>
                        </a:rPr>
                        <a:t>规模（亿）</a:t>
                      </a:r>
                      <a:endParaRPr kumimoji="0" lang="zh-CN" altLang="zh-CN" sz="1400" b="1" i="1" u="none" strike="noStrike" cap="none" normalizeH="0" baseline="0" dirty="0">
                        <a:ln>
                          <a:noFill/>
                        </a:ln>
                        <a:solidFill>
                          <a:schemeClr val="bg1"/>
                        </a:solidFill>
                        <a:effectLst/>
                        <a:latin typeface="+mn-ea"/>
                        <a:ea typeface="+mn-ea"/>
                        <a:sym typeface="宋体" panose="02010600030101010101" pitchFamily="2" charset="-122"/>
                      </a:endParaRPr>
                    </a:p>
                  </a:txBody>
                  <a:tcPr marL="6350" marR="6350" marT="6349" marB="0" anchor="ctr" horzOverflow="overflow">
                    <a:lnL>
                      <a:noFill/>
                    </a:lnL>
                    <a:lnR>
                      <a:noFill/>
                    </a:lnR>
                    <a:lnT>
                      <a:noFill/>
                    </a:lnT>
                    <a:lnB>
                      <a:noFill/>
                    </a:lnB>
                    <a:lnTlToBr>
                      <a:noFill/>
                    </a:lnTlToBr>
                    <a:lnBlToTr>
                      <a:noFill/>
                    </a:lnBlToTr>
                    <a:solidFill>
                      <a:schemeClr val="accent2"/>
                    </a:solidFill>
                  </a:tcPr>
                </a:tc>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b" latinLnBrk="0" hangingPunct="1">
                        <a:lnSpc>
                          <a:spcPct val="100000"/>
                        </a:lnSpc>
                        <a:spcBef>
                          <a:spcPct val="0"/>
                        </a:spcBef>
                        <a:spcAft>
                          <a:spcPct val="0"/>
                        </a:spcAft>
                        <a:buClrTx/>
                        <a:buSzTx/>
                        <a:buFontTx/>
                        <a:buNone/>
                      </a:pPr>
                      <a:r>
                        <a:rPr kumimoji="0" lang="zh-CN" altLang="zh-CN" sz="1400" b="1" i="0" u="none" strike="noStrike" cap="none" normalizeH="0" baseline="0" dirty="0">
                          <a:ln>
                            <a:noFill/>
                          </a:ln>
                          <a:solidFill>
                            <a:schemeClr val="bg1"/>
                          </a:solidFill>
                          <a:effectLst/>
                          <a:latin typeface="+mn-ea"/>
                          <a:ea typeface="+mn-ea"/>
                          <a:sym typeface="Arial" panose="020B0604020202020204" pitchFamily="34" charset="0"/>
                        </a:rPr>
                        <a:t>发行主体</a:t>
                      </a:r>
                      <a:endParaRPr kumimoji="0" lang="zh-CN" altLang="zh-CN" sz="1400" b="1" i="1" u="none" strike="noStrike" cap="none" normalizeH="0" baseline="0" dirty="0">
                        <a:ln>
                          <a:noFill/>
                        </a:ln>
                        <a:solidFill>
                          <a:schemeClr val="bg1"/>
                        </a:solidFill>
                        <a:effectLst/>
                        <a:latin typeface="+mn-ea"/>
                        <a:ea typeface="+mn-ea"/>
                        <a:sym typeface="宋体" panose="02010600030101010101" pitchFamily="2" charset="-122"/>
                      </a:endParaRPr>
                    </a:p>
                  </a:txBody>
                  <a:tcPr marL="6350" marR="6350" marT="6349" marB="0"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zh-CN" altLang="en-US" sz="1400" b="1" i="1" u="none" strike="noStrike" cap="none" normalizeH="0" baseline="0" dirty="0">
                          <a:ln>
                            <a:noFill/>
                          </a:ln>
                          <a:solidFill>
                            <a:schemeClr val="bg1"/>
                          </a:solidFill>
                          <a:effectLst/>
                          <a:latin typeface="+mn-ea"/>
                          <a:ea typeface="+mn-ea"/>
                          <a:sym typeface="宋体" panose="02010600030101010101" pitchFamily="2" charset="-122"/>
                        </a:rPr>
                        <a:t>备注</a:t>
                      </a:r>
                      <a:endParaRPr kumimoji="0" lang="zh-CN" altLang="zh-CN" sz="1400" b="1" i="1" u="none" strike="noStrike" cap="none" normalizeH="0" baseline="0" dirty="0">
                        <a:ln>
                          <a:noFill/>
                        </a:ln>
                        <a:solidFill>
                          <a:schemeClr val="bg1"/>
                        </a:solidFill>
                        <a:effectLst/>
                        <a:latin typeface="+mn-ea"/>
                        <a:ea typeface="+mn-ea"/>
                        <a:sym typeface="宋体" panose="02010600030101010101" pitchFamily="2" charset="-122"/>
                      </a:endParaRPr>
                    </a:p>
                  </a:txBody>
                  <a:tcPr marL="6350" marR="6350" marT="6349" marB="0" anchor="ctr" horzOverflow="overflow">
                    <a:lnL>
                      <a:noFill/>
                    </a:lnL>
                    <a:lnR>
                      <a:noFill/>
                    </a:lnR>
                    <a:lnT>
                      <a:noFill/>
                    </a:lnT>
                    <a:lnB>
                      <a:noFill/>
                    </a:lnB>
                    <a:lnTlToBr>
                      <a:noFill/>
                    </a:lnTlToBr>
                    <a:lnBlToTr>
                      <a:noFill/>
                    </a:lnBlToTr>
                    <a:solidFill>
                      <a:schemeClr val="accent2"/>
                    </a:solidFill>
                  </a:tcPr>
                </a:tc>
                <a:extLst>
                  <a:ext uri="{0D108BD9-81ED-4DB2-BD59-A6C34878D82A}">
                    <a16:rowId xmlns:a16="http://schemas.microsoft.com/office/drawing/2014/main" val="10000"/>
                  </a:ext>
                </a:extLst>
              </a:tr>
              <a:tr h="433069">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mn-ea"/>
                          <a:ea typeface="+mn-ea"/>
                          <a:sym typeface="Arial" panose="020B0604020202020204" pitchFamily="34" charset="0"/>
                        </a:rPr>
                        <a:t>1</a:t>
                      </a:r>
                      <a:endParaRPr kumimoji="0" lang="zh-CN" altLang="en-US" sz="1400" b="0" i="0" u="none" strike="noStrike" cap="none" normalizeH="0" baseline="0" dirty="0">
                        <a:ln>
                          <a:noFill/>
                        </a:ln>
                        <a:solidFill>
                          <a:schemeClr val="tx1"/>
                        </a:solidFill>
                        <a:effectLst/>
                        <a:latin typeface="+mn-ea"/>
                        <a:ea typeface="+mn-ea"/>
                        <a:sym typeface="Arial" panose="020B0604020202020204" pitchFamily="34" charset="0"/>
                      </a:endParaRPr>
                    </a:p>
                  </a:txBody>
                  <a:tcPr marL="6350" marR="6350" marT="6349" marB="0" anchor="ctr" horzOverflow="overflow">
                    <a:lnL>
                      <a:noFill/>
                    </a:lnL>
                    <a:lnR>
                      <a:noFill/>
                    </a:lnR>
                    <a:lnT>
                      <a:noFill/>
                    </a:lnT>
                    <a:lnB>
                      <a:noFill/>
                    </a:lnB>
                    <a:lnTlToBr>
                      <a:noFill/>
                    </a:lnTlToBr>
                    <a:lnBlToTr>
                      <a:noFill/>
                    </a:lnBlToTr>
                    <a:solidFill>
                      <a:srgbClr val="F4E9E9"/>
                    </a:solidFill>
                  </a:tcPr>
                </a:tc>
                <a:tc rowSpan="3">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solidFill>
                          <a:effectLst/>
                          <a:latin typeface="+mn-ea"/>
                          <a:ea typeface="+mn-ea"/>
                          <a:sym typeface="Arial" panose="020B0604020202020204" pitchFamily="34" charset="0"/>
                        </a:rPr>
                        <a:t>高速公路</a:t>
                      </a:r>
                    </a:p>
                  </a:txBody>
                  <a:tcPr marL="6350" marR="6350" marT="6349" marB="0" anchor="ctr" horzOverflow="overflow">
                    <a:lnL>
                      <a:noFill/>
                    </a:lnL>
                    <a:lnR>
                      <a:noFill/>
                    </a:lnR>
                    <a:lnT>
                      <a:noFill/>
                    </a:lnT>
                    <a:lnB>
                      <a:noFill/>
                    </a:lnB>
                    <a:lnTlToBr>
                      <a:noFill/>
                    </a:lnTlToBr>
                    <a:lnBlToTr>
                      <a:noFill/>
                    </a:lnBlToTr>
                    <a:solidFill>
                      <a:srgbClr val="F4E9E9"/>
                    </a:solidFill>
                  </a:tcPr>
                </a:tc>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b"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rgbClr val="000000"/>
                          </a:solidFill>
                          <a:effectLst/>
                          <a:latin typeface="+mn-ea"/>
                          <a:ea typeface="+mn-ea"/>
                          <a:sym typeface="Arial" panose="020B0604020202020204" pitchFamily="34" charset="0"/>
                        </a:rPr>
                        <a:t>华泰</a:t>
                      </a:r>
                      <a:r>
                        <a:rPr kumimoji="0" lang="en-US" altLang="zh-CN" sz="1400" b="0" i="0" u="none" strike="noStrike" cap="none" normalizeH="0" baseline="0" dirty="0">
                          <a:ln>
                            <a:noFill/>
                          </a:ln>
                          <a:solidFill>
                            <a:srgbClr val="000000"/>
                          </a:solidFill>
                          <a:effectLst/>
                          <a:latin typeface="+mn-ea"/>
                          <a:ea typeface="+mn-ea"/>
                          <a:sym typeface="Arial" panose="020B0604020202020204" pitchFamily="34" charset="0"/>
                        </a:rPr>
                        <a:t>-</a:t>
                      </a:r>
                      <a:r>
                        <a:rPr kumimoji="0" lang="zh-CN" altLang="en-US" sz="1400" b="0" i="0" u="none" strike="noStrike" cap="none" normalizeH="0" baseline="0" dirty="0">
                          <a:ln>
                            <a:noFill/>
                          </a:ln>
                          <a:solidFill>
                            <a:srgbClr val="000000"/>
                          </a:solidFill>
                          <a:effectLst/>
                          <a:latin typeface="+mn-ea"/>
                          <a:ea typeface="+mn-ea"/>
                          <a:sym typeface="Arial" panose="020B0604020202020204" pitchFamily="34" charset="0"/>
                        </a:rPr>
                        <a:t>四川高速隆纳高速公路资产支持专项计划</a:t>
                      </a:r>
                      <a:endParaRPr kumimoji="0" lang="zh-CN" altLang="en-US" sz="1400" b="0" i="0" u="none" strike="noStrike" cap="none" normalizeH="0" baseline="0" dirty="0">
                        <a:ln>
                          <a:noFill/>
                        </a:ln>
                        <a:solidFill>
                          <a:schemeClr val="tx1"/>
                        </a:solidFill>
                        <a:effectLst/>
                        <a:latin typeface="+mn-ea"/>
                        <a:ea typeface="+mn-ea"/>
                        <a:sym typeface="Arial" panose="020B0604020202020204" pitchFamily="34" charset="0"/>
                      </a:endParaRPr>
                    </a:p>
                  </a:txBody>
                  <a:tcPr marL="6350" marR="6350" marT="6349" marB="0" anchor="ctr" horzOverflow="overflow">
                    <a:lnL>
                      <a:noFill/>
                    </a:lnL>
                    <a:lnR>
                      <a:noFill/>
                    </a:lnR>
                    <a:lnT>
                      <a:noFill/>
                    </a:lnT>
                    <a:lnB>
                      <a:noFill/>
                    </a:lnB>
                    <a:lnTlToBr>
                      <a:noFill/>
                    </a:lnTlToBr>
                    <a:lnBlToTr>
                      <a:noFill/>
                    </a:lnBlToTr>
                    <a:solidFill>
                      <a:srgbClr val="F4E9E9"/>
                    </a:solidFill>
                  </a:tcPr>
                </a:tc>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b"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mn-ea"/>
                          <a:ea typeface="+mn-ea"/>
                          <a:sym typeface="Arial" panose="020B0604020202020204" pitchFamily="34" charset="0"/>
                        </a:rPr>
                        <a:t>2019-12-26</a:t>
                      </a:r>
                      <a:endParaRPr kumimoji="0" lang="zh-CN" altLang="en-US" sz="1400" b="0" i="0" u="none" strike="noStrike" cap="none" normalizeH="0" baseline="0">
                        <a:ln>
                          <a:noFill/>
                        </a:ln>
                        <a:solidFill>
                          <a:schemeClr val="tx1"/>
                        </a:solidFill>
                        <a:effectLst/>
                        <a:latin typeface="+mn-ea"/>
                        <a:ea typeface="+mn-ea"/>
                        <a:sym typeface="Arial" panose="020B0604020202020204" pitchFamily="34" charset="0"/>
                      </a:endParaRPr>
                    </a:p>
                  </a:txBody>
                  <a:tcPr marL="6350" marR="6350" marT="6349" marB="0" anchor="ctr" horzOverflow="overflow">
                    <a:lnL>
                      <a:noFill/>
                    </a:lnL>
                    <a:lnR>
                      <a:noFill/>
                    </a:lnR>
                    <a:lnT>
                      <a:noFill/>
                    </a:lnT>
                    <a:lnB>
                      <a:noFill/>
                    </a:lnB>
                    <a:lnTlToBr>
                      <a:noFill/>
                    </a:lnTlToBr>
                    <a:lnBlToTr>
                      <a:noFill/>
                    </a:lnBlToTr>
                    <a:solidFill>
                      <a:srgbClr val="F4E9E9"/>
                    </a:solidFill>
                  </a:tcPr>
                </a:tc>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b"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rgbClr val="000000"/>
                          </a:solidFill>
                          <a:effectLst/>
                          <a:latin typeface="+mn-ea"/>
                          <a:ea typeface="+mn-ea"/>
                          <a:sym typeface="Arial" panose="020B0604020202020204" pitchFamily="34" charset="0"/>
                        </a:rPr>
                        <a:t>19.77 </a:t>
                      </a:r>
                      <a:endParaRPr kumimoji="0" lang="zh-CN" altLang="en-US" sz="1400" b="0" i="0" u="none" strike="noStrike" cap="none" normalizeH="0" baseline="0" dirty="0">
                        <a:ln>
                          <a:noFill/>
                        </a:ln>
                        <a:solidFill>
                          <a:schemeClr val="tx1"/>
                        </a:solidFill>
                        <a:effectLst/>
                        <a:latin typeface="+mn-ea"/>
                        <a:ea typeface="+mn-ea"/>
                        <a:sym typeface="Arial" panose="020B0604020202020204" pitchFamily="34" charset="0"/>
                      </a:endParaRPr>
                    </a:p>
                  </a:txBody>
                  <a:tcPr marL="6350" marR="6350" marT="6349" marB="0" anchor="ctr" horzOverflow="overflow">
                    <a:lnL>
                      <a:noFill/>
                    </a:lnL>
                    <a:lnR>
                      <a:noFill/>
                    </a:lnR>
                    <a:lnT>
                      <a:noFill/>
                    </a:lnT>
                    <a:lnB>
                      <a:noFill/>
                    </a:lnB>
                    <a:lnTlToBr>
                      <a:noFill/>
                    </a:lnTlToBr>
                    <a:lnBlToTr>
                      <a:noFill/>
                    </a:lnBlToTr>
                    <a:solidFill>
                      <a:srgbClr val="F4E9E9"/>
                    </a:solidFill>
                  </a:tcPr>
                </a:tc>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b" latinLnBrk="0" hangingPunct="1">
                        <a:lnSpc>
                          <a:spcPct val="100000"/>
                        </a:lnSpc>
                        <a:spcBef>
                          <a:spcPct val="0"/>
                        </a:spcBef>
                        <a:spcAft>
                          <a:spcPct val="0"/>
                        </a:spcAft>
                        <a:buClrTx/>
                        <a:buSzTx/>
                        <a:buFontTx/>
                        <a:buNone/>
                      </a:pPr>
                      <a:r>
                        <a:rPr kumimoji="0" lang="zh-CN" altLang="zh-CN" sz="1400" b="0" i="0" u="none" strike="noStrike" cap="none" normalizeH="0" baseline="0">
                          <a:ln>
                            <a:noFill/>
                          </a:ln>
                          <a:solidFill>
                            <a:srgbClr val="000000"/>
                          </a:solidFill>
                          <a:effectLst/>
                          <a:latin typeface="+mn-ea"/>
                          <a:ea typeface="+mn-ea"/>
                          <a:sym typeface="Arial" panose="020B0604020202020204" pitchFamily="34" charset="0"/>
                        </a:rPr>
                        <a:t>四川高速公路建设开发集团有限公司</a:t>
                      </a:r>
                      <a:endParaRPr kumimoji="0" lang="zh-CN" altLang="zh-CN" sz="1400" b="0" i="0" u="none" strike="noStrike" cap="none" normalizeH="0" baseline="0">
                        <a:ln>
                          <a:noFill/>
                        </a:ln>
                        <a:solidFill>
                          <a:schemeClr val="tx1"/>
                        </a:solidFill>
                        <a:effectLst/>
                        <a:latin typeface="+mn-ea"/>
                        <a:ea typeface="+mn-ea"/>
                        <a:sym typeface="Arial" panose="020B0604020202020204" pitchFamily="34" charset="0"/>
                      </a:endParaRPr>
                    </a:p>
                  </a:txBody>
                  <a:tcPr marL="6350" marR="6350" marT="6349" marB="0" anchor="ctr" horzOverflow="overflow">
                    <a:lnL>
                      <a:noFill/>
                    </a:lnL>
                    <a:lnR>
                      <a:noFill/>
                    </a:lnR>
                    <a:lnT>
                      <a:noFill/>
                    </a:lnT>
                    <a:lnB>
                      <a:noFill/>
                    </a:lnB>
                    <a:lnTlToBr>
                      <a:noFill/>
                    </a:lnTlToBr>
                    <a:lnBlToTr>
                      <a:noFill/>
                    </a:lnBlToTr>
                    <a:solidFill>
                      <a:srgbClr val="F4E9E9"/>
                    </a:solidFill>
                  </a:tcPr>
                </a:tc>
                <a:tc>
                  <a:txBody>
                    <a:bodyPr/>
                    <a:lstStyle/>
                    <a:p>
                      <a:pPr marL="0" marR="0" lvl="0" indent="0" algn="ctr" defTabSz="0" rtl="0" eaLnBrk="1" fontAlgn="b" latinLnBrk="0" hangingPunct="1">
                        <a:lnSpc>
                          <a:spcPct val="100000"/>
                        </a:lnSpc>
                        <a:spcBef>
                          <a:spcPct val="0"/>
                        </a:spcBef>
                        <a:spcAft>
                          <a:spcPct val="0"/>
                        </a:spcAft>
                        <a:buClrTx/>
                        <a:buSzTx/>
                        <a:buFontTx/>
                        <a:buNone/>
                      </a:pPr>
                      <a:endParaRPr kumimoji="0" lang="zh-CN" altLang="zh-CN" sz="1400" b="0" i="0" u="none" strike="noStrike" cap="none" normalizeH="0" baseline="0">
                        <a:ln>
                          <a:noFill/>
                        </a:ln>
                        <a:solidFill>
                          <a:schemeClr val="tx1"/>
                        </a:solidFill>
                        <a:effectLst/>
                        <a:latin typeface="+mn-ea"/>
                        <a:ea typeface="+mn-ea"/>
                        <a:sym typeface="Arial" panose="020B0604020202020204" pitchFamily="34" charset="0"/>
                      </a:endParaRPr>
                    </a:p>
                  </a:txBody>
                  <a:tcPr marL="6350" marR="6350" marT="6349" marB="0" anchor="ctr" horzOverflow="overflow">
                    <a:lnL>
                      <a:noFill/>
                    </a:lnL>
                    <a:lnR>
                      <a:noFill/>
                    </a:lnR>
                    <a:lnT>
                      <a:noFill/>
                    </a:lnT>
                    <a:lnB>
                      <a:noFill/>
                    </a:lnB>
                    <a:lnTlToBr>
                      <a:noFill/>
                    </a:lnTlToBr>
                    <a:lnBlToTr>
                      <a:noFill/>
                    </a:lnBlToTr>
                    <a:solidFill>
                      <a:srgbClr val="F4E9E9"/>
                    </a:solidFill>
                  </a:tcPr>
                </a:tc>
                <a:extLst>
                  <a:ext uri="{0D108BD9-81ED-4DB2-BD59-A6C34878D82A}">
                    <a16:rowId xmlns:a16="http://schemas.microsoft.com/office/drawing/2014/main" val="10001"/>
                  </a:ext>
                </a:extLst>
              </a:tr>
              <a:tr h="433069">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mn-ea"/>
                          <a:ea typeface="+mn-ea"/>
                          <a:sym typeface="Arial" panose="020B0604020202020204" pitchFamily="34" charset="0"/>
                        </a:rPr>
                        <a:t>2</a:t>
                      </a:r>
                      <a:endParaRPr kumimoji="0" lang="zh-CN" altLang="en-US" sz="1400" b="0" i="0" u="none" strike="noStrike" cap="none" normalizeH="0" baseline="0" dirty="0">
                        <a:ln>
                          <a:noFill/>
                        </a:ln>
                        <a:solidFill>
                          <a:schemeClr val="tx1"/>
                        </a:solidFill>
                        <a:effectLst/>
                        <a:latin typeface="+mn-ea"/>
                        <a:ea typeface="+mn-ea"/>
                        <a:sym typeface="Arial" panose="020B0604020202020204" pitchFamily="34" charset="0"/>
                      </a:endParaRPr>
                    </a:p>
                  </a:txBody>
                  <a:tcPr marL="6350" marR="6350" marT="6349" marB="0" anchor="ctr" horzOverflow="overflow">
                    <a:lnL>
                      <a:noFill/>
                    </a:lnL>
                    <a:lnR>
                      <a:noFill/>
                    </a:lnR>
                    <a:lnT>
                      <a:noFill/>
                    </a:lnT>
                    <a:lnB>
                      <a:noFill/>
                    </a:lnB>
                    <a:lnTlToBr>
                      <a:noFill/>
                    </a:lnTlToBr>
                    <a:lnBlToTr>
                      <a:noFill/>
                    </a:lnBlToTr>
                    <a:solidFill>
                      <a:srgbClr val="E8D0D0"/>
                    </a:solidFill>
                  </a:tcPr>
                </a:tc>
                <a:tc vMerge="1">
                  <a:txBody>
                    <a:bodyPr/>
                    <a:lstStyle/>
                    <a:p>
                      <a:endParaRPr lang="zh-CN"/>
                    </a:p>
                  </a:txBody>
                  <a:tcPr marL="6350" marR="6350" marT="6350" marB="0" anchor="ctr" horzOverflow="overflow">
                    <a:lnL>
                      <a:noFill/>
                    </a:lnL>
                    <a:lnR>
                      <a:noFill/>
                    </a:lnR>
                    <a:lnT>
                      <a:noFill/>
                    </a:lnT>
                    <a:lnB>
                      <a:noFill/>
                    </a:lnB>
                    <a:lnTlToBr>
                      <a:noFill/>
                    </a:lnTlToBr>
                    <a:lnBlToTr>
                      <a:noFill/>
                    </a:lnBlToTr>
                    <a:solidFill>
                      <a:srgbClr val="E8D0D0"/>
                    </a:solidFill>
                  </a:tcPr>
                </a:tc>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b"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rgbClr val="000000"/>
                          </a:solidFill>
                          <a:effectLst/>
                          <a:latin typeface="+mn-ea"/>
                          <a:ea typeface="+mn-ea"/>
                          <a:sym typeface="Arial" panose="020B0604020202020204" pitchFamily="34" charset="0"/>
                        </a:rPr>
                        <a:t>中联基金</a:t>
                      </a:r>
                      <a:r>
                        <a:rPr kumimoji="0" lang="en-US" altLang="zh-CN" sz="1400" b="0" i="0" u="none" strike="noStrike" cap="none" normalizeH="0" baseline="0" dirty="0">
                          <a:ln>
                            <a:noFill/>
                          </a:ln>
                          <a:solidFill>
                            <a:srgbClr val="000000"/>
                          </a:solidFill>
                          <a:effectLst/>
                          <a:latin typeface="+mn-ea"/>
                          <a:ea typeface="+mn-ea"/>
                          <a:sym typeface="Arial" panose="020B0604020202020204" pitchFamily="34" charset="0"/>
                        </a:rPr>
                        <a:t>-</a:t>
                      </a:r>
                      <a:r>
                        <a:rPr kumimoji="0" lang="zh-CN" altLang="en-US" sz="1400" b="0" i="0" u="none" strike="noStrike" cap="none" normalizeH="0" baseline="0" dirty="0">
                          <a:ln>
                            <a:noFill/>
                          </a:ln>
                          <a:solidFill>
                            <a:srgbClr val="000000"/>
                          </a:solidFill>
                          <a:effectLst/>
                          <a:latin typeface="+mn-ea"/>
                          <a:ea typeface="+mn-ea"/>
                          <a:sym typeface="Arial" panose="020B0604020202020204" pitchFamily="34" charset="0"/>
                        </a:rPr>
                        <a:t>浙商资管</a:t>
                      </a:r>
                      <a:r>
                        <a:rPr kumimoji="0" lang="en-US" altLang="zh-CN" sz="1400" b="0" i="0" u="none" strike="noStrike" cap="none" normalizeH="0" baseline="0" dirty="0">
                          <a:ln>
                            <a:noFill/>
                          </a:ln>
                          <a:solidFill>
                            <a:srgbClr val="000000"/>
                          </a:solidFill>
                          <a:effectLst/>
                          <a:latin typeface="+mn-ea"/>
                          <a:ea typeface="+mn-ea"/>
                          <a:sym typeface="Arial" panose="020B0604020202020204" pitchFamily="34" charset="0"/>
                        </a:rPr>
                        <a:t>-</a:t>
                      </a:r>
                      <a:r>
                        <a:rPr kumimoji="0" lang="zh-CN" altLang="en-US" sz="1400" b="0" i="0" u="none" strike="noStrike" cap="none" normalizeH="0" baseline="0" dirty="0">
                          <a:ln>
                            <a:noFill/>
                          </a:ln>
                          <a:solidFill>
                            <a:srgbClr val="000000"/>
                          </a:solidFill>
                          <a:effectLst/>
                          <a:latin typeface="+mn-ea"/>
                          <a:ea typeface="+mn-ea"/>
                          <a:sym typeface="Arial" panose="020B0604020202020204" pitchFamily="34" charset="0"/>
                        </a:rPr>
                        <a:t>沪杭甬徽杭高速资产支持专项计划</a:t>
                      </a:r>
                      <a:endParaRPr kumimoji="0" lang="zh-CN" altLang="en-US" sz="1400" b="0" i="0" u="none" strike="noStrike" cap="none" normalizeH="0" baseline="0" dirty="0">
                        <a:ln>
                          <a:noFill/>
                        </a:ln>
                        <a:solidFill>
                          <a:schemeClr val="tx1"/>
                        </a:solidFill>
                        <a:effectLst/>
                        <a:latin typeface="+mn-ea"/>
                        <a:ea typeface="+mn-ea"/>
                        <a:sym typeface="Arial" panose="020B0604020202020204" pitchFamily="34" charset="0"/>
                      </a:endParaRPr>
                    </a:p>
                  </a:txBody>
                  <a:tcPr marL="6350" marR="6350" marT="6349" marB="0" anchor="ctr" horzOverflow="overflow">
                    <a:lnL>
                      <a:noFill/>
                    </a:lnL>
                    <a:lnR>
                      <a:noFill/>
                    </a:lnR>
                    <a:lnT>
                      <a:noFill/>
                    </a:lnT>
                    <a:lnB>
                      <a:noFill/>
                    </a:lnB>
                    <a:lnTlToBr>
                      <a:noFill/>
                    </a:lnTlToBr>
                    <a:lnBlToTr>
                      <a:noFill/>
                    </a:lnBlToTr>
                    <a:solidFill>
                      <a:srgbClr val="E8D0D0"/>
                    </a:solidFill>
                  </a:tcPr>
                </a:tc>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b"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mn-ea"/>
                          <a:ea typeface="+mn-ea"/>
                          <a:sym typeface="Arial" panose="020B0604020202020204" pitchFamily="34" charset="0"/>
                        </a:rPr>
                        <a:t>2019-09-24</a:t>
                      </a:r>
                      <a:endParaRPr kumimoji="0" lang="zh-CN" altLang="en-US" sz="1400" b="0" i="0" u="none" strike="noStrike" cap="none" normalizeH="0" baseline="0">
                        <a:ln>
                          <a:noFill/>
                        </a:ln>
                        <a:solidFill>
                          <a:schemeClr val="tx1"/>
                        </a:solidFill>
                        <a:effectLst/>
                        <a:latin typeface="+mn-ea"/>
                        <a:ea typeface="+mn-ea"/>
                        <a:sym typeface="Arial" panose="020B0604020202020204" pitchFamily="34" charset="0"/>
                      </a:endParaRPr>
                    </a:p>
                  </a:txBody>
                  <a:tcPr marL="6350" marR="6350" marT="6349" marB="0" anchor="ctr" horzOverflow="overflow">
                    <a:lnL>
                      <a:noFill/>
                    </a:lnL>
                    <a:lnR>
                      <a:noFill/>
                    </a:lnR>
                    <a:lnT>
                      <a:noFill/>
                    </a:lnT>
                    <a:lnB>
                      <a:noFill/>
                    </a:lnB>
                    <a:lnTlToBr>
                      <a:noFill/>
                    </a:lnTlToBr>
                    <a:lnBlToTr>
                      <a:noFill/>
                    </a:lnBlToTr>
                    <a:solidFill>
                      <a:srgbClr val="E8D0D0"/>
                    </a:solidFill>
                  </a:tcPr>
                </a:tc>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b"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mn-ea"/>
                          <a:ea typeface="+mn-ea"/>
                          <a:sym typeface="Arial" panose="020B0604020202020204" pitchFamily="34" charset="0"/>
                        </a:rPr>
                        <a:t>20.13 </a:t>
                      </a:r>
                      <a:endParaRPr kumimoji="0" lang="zh-CN" altLang="en-US" sz="1400" b="0" i="0" u="none" strike="noStrike" cap="none" normalizeH="0" baseline="0">
                        <a:ln>
                          <a:noFill/>
                        </a:ln>
                        <a:solidFill>
                          <a:schemeClr val="tx1"/>
                        </a:solidFill>
                        <a:effectLst/>
                        <a:latin typeface="+mn-ea"/>
                        <a:ea typeface="+mn-ea"/>
                        <a:sym typeface="Arial" panose="020B0604020202020204" pitchFamily="34" charset="0"/>
                      </a:endParaRPr>
                    </a:p>
                  </a:txBody>
                  <a:tcPr marL="6350" marR="6350" marT="6349" marB="0" anchor="ctr" horzOverflow="overflow">
                    <a:lnL>
                      <a:noFill/>
                    </a:lnL>
                    <a:lnR>
                      <a:noFill/>
                    </a:lnR>
                    <a:lnT>
                      <a:noFill/>
                    </a:lnT>
                    <a:lnB>
                      <a:noFill/>
                    </a:lnB>
                    <a:lnTlToBr>
                      <a:noFill/>
                    </a:lnTlToBr>
                    <a:lnBlToTr>
                      <a:noFill/>
                    </a:lnBlToTr>
                    <a:solidFill>
                      <a:srgbClr val="E8D0D0"/>
                    </a:solidFill>
                  </a:tcPr>
                </a:tc>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b" latinLnBrk="0" hangingPunct="1">
                        <a:lnSpc>
                          <a:spcPct val="100000"/>
                        </a:lnSpc>
                        <a:spcBef>
                          <a:spcPct val="0"/>
                        </a:spcBef>
                        <a:spcAft>
                          <a:spcPct val="0"/>
                        </a:spcAft>
                        <a:buClrTx/>
                        <a:buSzTx/>
                        <a:buFontTx/>
                        <a:buNone/>
                      </a:pPr>
                      <a:r>
                        <a:rPr kumimoji="0" lang="zh-CN" altLang="zh-CN" sz="1400" b="0" i="0" u="none" strike="noStrike" cap="none" normalizeH="0" baseline="0" dirty="0">
                          <a:ln>
                            <a:noFill/>
                          </a:ln>
                          <a:solidFill>
                            <a:srgbClr val="000000"/>
                          </a:solidFill>
                          <a:effectLst/>
                          <a:latin typeface="+mn-ea"/>
                          <a:ea typeface="+mn-ea"/>
                          <a:sym typeface="Arial" panose="020B0604020202020204" pitchFamily="34" charset="0"/>
                        </a:rPr>
                        <a:t>浙江沪杭甬高速公路股份有限公司</a:t>
                      </a:r>
                      <a:endParaRPr kumimoji="0" lang="zh-CN" altLang="zh-CN" sz="1400" b="0" i="0" u="none" strike="noStrike" cap="none" normalizeH="0" baseline="0" dirty="0">
                        <a:ln>
                          <a:noFill/>
                        </a:ln>
                        <a:solidFill>
                          <a:schemeClr val="tx1"/>
                        </a:solidFill>
                        <a:effectLst/>
                        <a:latin typeface="+mn-ea"/>
                        <a:ea typeface="+mn-ea"/>
                        <a:sym typeface="Arial" panose="020B0604020202020204" pitchFamily="34" charset="0"/>
                      </a:endParaRPr>
                    </a:p>
                  </a:txBody>
                  <a:tcPr marL="6350" marR="6350" marT="6349" marB="0" anchor="ctr" horzOverflow="overflow">
                    <a:lnL>
                      <a:noFill/>
                    </a:lnL>
                    <a:lnR>
                      <a:noFill/>
                    </a:lnR>
                    <a:lnT>
                      <a:noFill/>
                    </a:lnT>
                    <a:lnB>
                      <a:noFill/>
                    </a:lnB>
                    <a:lnTlToBr>
                      <a:noFill/>
                    </a:lnTlToBr>
                    <a:lnBlToTr>
                      <a:noFill/>
                    </a:lnBlToTr>
                    <a:solidFill>
                      <a:srgbClr val="E8D0D0"/>
                    </a:solidFill>
                  </a:tcPr>
                </a:tc>
                <a:tc>
                  <a:txBody>
                    <a:bodyPr/>
                    <a:lstStyle/>
                    <a:p>
                      <a:pPr marL="0" marR="0" lvl="0" indent="0" algn="ctr" defTabSz="0" rtl="0" eaLnBrk="1" fontAlgn="b" latinLnBrk="0" hangingPunct="1">
                        <a:lnSpc>
                          <a:spcPct val="100000"/>
                        </a:lnSpc>
                        <a:spcBef>
                          <a:spcPct val="0"/>
                        </a:spcBef>
                        <a:spcAft>
                          <a:spcPct val="0"/>
                        </a:spcAft>
                        <a:buClrTx/>
                        <a:buSzTx/>
                        <a:buFontTx/>
                        <a:buNone/>
                      </a:pPr>
                      <a:endParaRPr kumimoji="0" lang="zh-CN" altLang="zh-CN" sz="1400" b="0" i="0" u="none" strike="noStrike" cap="none" normalizeH="0" baseline="0" dirty="0">
                        <a:ln>
                          <a:noFill/>
                        </a:ln>
                        <a:solidFill>
                          <a:schemeClr val="tx1"/>
                        </a:solidFill>
                        <a:effectLst/>
                        <a:latin typeface="+mn-ea"/>
                        <a:ea typeface="+mn-ea"/>
                        <a:sym typeface="Arial" panose="020B0604020202020204" pitchFamily="34" charset="0"/>
                      </a:endParaRPr>
                    </a:p>
                  </a:txBody>
                  <a:tcPr marL="6350" marR="6350" marT="6349" marB="0" anchor="ctr" horzOverflow="overflow">
                    <a:lnL>
                      <a:noFill/>
                    </a:lnL>
                    <a:lnR>
                      <a:noFill/>
                    </a:lnR>
                    <a:lnT>
                      <a:noFill/>
                    </a:lnT>
                    <a:lnB>
                      <a:noFill/>
                    </a:lnB>
                    <a:lnTlToBr>
                      <a:noFill/>
                    </a:lnTlToBr>
                    <a:lnBlToTr>
                      <a:noFill/>
                    </a:lnBlToTr>
                    <a:solidFill>
                      <a:srgbClr val="E8D0D0"/>
                    </a:solidFill>
                  </a:tcPr>
                </a:tc>
                <a:extLst>
                  <a:ext uri="{0D108BD9-81ED-4DB2-BD59-A6C34878D82A}">
                    <a16:rowId xmlns:a16="http://schemas.microsoft.com/office/drawing/2014/main" val="10002"/>
                  </a:ext>
                </a:extLst>
              </a:tr>
              <a:tr h="859789">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mn-ea"/>
                          <a:ea typeface="+mn-ea"/>
                          <a:sym typeface="Arial" panose="020B0604020202020204" pitchFamily="34" charset="0"/>
                        </a:rPr>
                        <a:t>3</a:t>
                      </a:r>
                      <a:endParaRPr kumimoji="0" lang="zh-CN" altLang="en-US" sz="1400" b="0" i="0" u="none" strike="noStrike" cap="none" normalizeH="0" baseline="0" dirty="0">
                        <a:ln>
                          <a:noFill/>
                        </a:ln>
                        <a:solidFill>
                          <a:schemeClr val="tx1"/>
                        </a:solidFill>
                        <a:effectLst/>
                        <a:latin typeface="+mn-ea"/>
                        <a:ea typeface="+mn-ea"/>
                        <a:sym typeface="Arial" panose="020B0604020202020204" pitchFamily="34" charset="0"/>
                      </a:endParaRPr>
                    </a:p>
                  </a:txBody>
                  <a:tcPr marL="6350" marR="6350" marT="6349" marB="0" anchor="ctr" horzOverflow="overflow">
                    <a:lnL>
                      <a:noFill/>
                    </a:lnL>
                    <a:lnR>
                      <a:noFill/>
                    </a:lnR>
                    <a:lnT>
                      <a:noFill/>
                    </a:lnT>
                    <a:lnB>
                      <a:noFill/>
                    </a:lnB>
                    <a:lnTlToBr>
                      <a:noFill/>
                    </a:lnTlToBr>
                    <a:lnBlToTr>
                      <a:noFill/>
                    </a:lnBlToTr>
                    <a:solidFill>
                      <a:srgbClr val="E8D0D0"/>
                    </a:solidFill>
                  </a:tcPr>
                </a:tc>
                <a:tc vMerge="1">
                  <a:txBody>
                    <a:bodyPr/>
                    <a:lstStyle/>
                    <a:p>
                      <a:endParaRPr lang="zh-CN"/>
                    </a:p>
                  </a:txBody>
                  <a:tcPr marL="6350" marR="6350" marT="6350" marB="0" anchor="ctr" horzOverflow="overflow">
                    <a:lnL>
                      <a:noFill/>
                    </a:lnL>
                    <a:lnR>
                      <a:noFill/>
                    </a:lnR>
                    <a:lnT>
                      <a:noFill/>
                    </a:lnT>
                    <a:lnB>
                      <a:noFill/>
                    </a:lnB>
                    <a:lnTlToBr>
                      <a:noFill/>
                    </a:lnTlToBr>
                    <a:lnBlToTr>
                      <a:noFill/>
                    </a:lnBlToTr>
                    <a:solidFill>
                      <a:srgbClr val="E8D0D0"/>
                    </a:solidFill>
                  </a:tcPr>
                </a:tc>
                <a:tc>
                  <a:txBody>
                    <a:bodyPr/>
                    <a:lstStyle/>
                    <a:p>
                      <a:pPr marL="0" marR="0" lvl="0" indent="0" algn="ctr" defTabSz="0" rtl="0" eaLnBrk="1" fontAlgn="b" latinLnBrk="0" hangingPunct="1">
                        <a:lnSpc>
                          <a:spcPct val="100000"/>
                        </a:lnSpc>
                        <a:spcBef>
                          <a:spcPct val="0"/>
                        </a:spcBef>
                        <a:spcAft>
                          <a:spcPct val="0"/>
                        </a:spcAft>
                        <a:buClrTx/>
                        <a:buSzTx/>
                        <a:buFontTx/>
                        <a:buNone/>
                      </a:pPr>
                      <a:r>
                        <a:rPr lang="zh-CN" altLang="en-US" sz="1400" dirty="0">
                          <a:latin typeface="+mn-ea"/>
                          <a:ea typeface="+mn-ea"/>
                        </a:rPr>
                        <a:t>上海广朔实业有限公司</a:t>
                      </a:r>
                      <a:r>
                        <a:rPr lang="en-US" altLang="zh-CN" sz="1400" dirty="0">
                          <a:latin typeface="+mn-ea"/>
                          <a:ea typeface="+mn-ea"/>
                        </a:rPr>
                        <a:t>2019</a:t>
                      </a:r>
                      <a:r>
                        <a:rPr lang="zh-CN" altLang="en-US" sz="1400" dirty="0">
                          <a:latin typeface="+mn-ea"/>
                          <a:ea typeface="+mn-ea"/>
                        </a:rPr>
                        <a:t>年第一期光 证资产支持票据</a:t>
                      </a:r>
                      <a:endParaRPr lang="en-US" altLang="zh-CN" sz="1400" dirty="0">
                        <a:latin typeface="+mn-ea"/>
                        <a:ea typeface="+mn-ea"/>
                      </a:endParaRPr>
                    </a:p>
                  </a:txBody>
                  <a:tcPr marL="6350" marR="6350" marT="6349" marB="0" anchor="ctr" horzOverflow="overflow">
                    <a:lnL>
                      <a:noFill/>
                    </a:lnL>
                    <a:lnR>
                      <a:noFill/>
                    </a:lnR>
                    <a:lnT>
                      <a:noFill/>
                    </a:lnT>
                    <a:lnB>
                      <a:noFill/>
                    </a:lnB>
                    <a:lnTlToBr>
                      <a:noFill/>
                    </a:lnTlToBr>
                    <a:lnBlToTr>
                      <a:noFill/>
                    </a:lnBlToTr>
                    <a:solidFill>
                      <a:srgbClr val="E8D0D0"/>
                    </a:solidFill>
                  </a:tcPr>
                </a:tc>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mn-ea"/>
                          <a:ea typeface="+mn-ea"/>
                          <a:sym typeface="Arial" panose="020B0604020202020204" pitchFamily="34" charset="0"/>
                        </a:rPr>
                        <a:t>2019-6-26</a:t>
                      </a:r>
                      <a:endParaRPr kumimoji="0" lang="zh-CN" altLang="en-US" sz="1400" b="0" i="0" u="none" strike="noStrike" cap="none" normalizeH="0" baseline="0" dirty="0">
                        <a:ln>
                          <a:noFill/>
                        </a:ln>
                        <a:solidFill>
                          <a:schemeClr val="tx1"/>
                        </a:solidFill>
                        <a:effectLst/>
                        <a:latin typeface="+mn-ea"/>
                        <a:ea typeface="+mn-ea"/>
                        <a:sym typeface="Arial" panose="020B0604020202020204" pitchFamily="34" charset="0"/>
                      </a:endParaRPr>
                    </a:p>
                  </a:txBody>
                  <a:tcPr marL="6350" marR="6350" marT="6349" marB="0" anchor="ctr" horzOverflow="overflow">
                    <a:lnL>
                      <a:noFill/>
                    </a:lnL>
                    <a:lnR>
                      <a:noFill/>
                    </a:lnR>
                    <a:lnT>
                      <a:noFill/>
                    </a:lnT>
                    <a:lnB>
                      <a:noFill/>
                    </a:lnB>
                    <a:lnTlToBr>
                      <a:noFill/>
                    </a:lnTlToBr>
                    <a:lnBlToTr>
                      <a:noFill/>
                    </a:lnBlToTr>
                    <a:solidFill>
                      <a:srgbClr val="E8D0D0"/>
                    </a:solidFill>
                  </a:tcPr>
                </a:tc>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mn-ea"/>
                          <a:ea typeface="+mn-ea"/>
                          <a:sym typeface="Arial" panose="020B0604020202020204" pitchFamily="34" charset="0"/>
                        </a:rPr>
                        <a:t>70</a:t>
                      </a:r>
                      <a:endParaRPr kumimoji="0" lang="zh-CN" altLang="en-US" sz="1400" b="0" i="0" u="none" strike="noStrike" cap="none" normalizeH="0" baseline="0" dirty="0">
                        <a:ln>
                          <a:noFill/>
                        </a:ln>
                        <a:solidFill>
                          <a:schemeClr val="tx1"/>
                        </a:solidFill>
                        <a:effectLst/>
                        <a:latin typeface="+mn-ea"/>
                        <a:ea typeface="+mn-ea"/>
                        <a:sym typeface="Arial" panose="020B0604020202020204" pitchFamily="34" charset="0"/>
                      </a:endParaRPr>
                    </a:p>
                  </a:txBody>
                  <a:tcPr marL="6350" marR="6350" marT="6349" marB="0" anchor="ctr" horzOverflow="overflow">
                    <a:lnL>
                      <a:noFill/>
                    </a:lnL>
                    <a:lnR>
                      <a:noFill/>
                    </a:lnR>
                    <a:lnT>
                      <a:noFill/>
                    </a:lnT>
                    <a:lnB>
                      <a:noFill/>
                    </a:lnB>
                    <a:lnTlToBr>
                      <a:noFill/>
                    </a:lnTlToBr>
                    <a:lnBlToTr>
                      <a:noFill/>
                    </a:lnBlToTr>
                    <a:solidFill>
                      <a:srgbClr val="E8D0D0"/>
                    </a:solidFill>
                  </a:tcPr>
                </a:tc>
                <a:tc>
                  <a:txBody>
                    <a:bodyPr/>
                    <a:lstStyle/>
                    <a:p>
                      <a:pPr marL="0" marR="0" lvl="0" indent="0" algn="ctr" defTabSz="0" rtl="0" eaLnBrk="1" fontAlgn="b" latinLnBrk="0" hangingPunct="1">
                        <a:lnSpc>
                          <a:spcPct val="100000"/>
                        </a:lnSpc>
                        <a:spcBef>
                          <a:spcPct val="0"/>
                        </a:spcBef>
                        <a:spcAft>
                          <a:spcPct val="0"/>
                        </a:spcAft>
                        <a:buClrTx/>
                        <a:buSzTx/>
                        <a:buFontTx/>
                        <a:buNone/>
                      </a:pPr>
                      <a:r>
                        <a:rPr lang="zh-CN" altLang="en-US" sz="1400" dirty="0">
                          <a:latin typeface="+mn-ea"/>
                          <a:ea typeface="+mn-ea"/>
                        </a:rPr>
                        <a:t>上海广朔实业有限公司</a:t>
                      </a:r>
                      <a:endParaRPr kumimoji="0" lang="zh-CN" altLang="zh-CN" sz="1400" b="0" i="0" u="none" strike="noStrike" cap="none" normalizeH="0" baseline="0" dirty="0">
                        <a:ln>
                          <a:noFill/>
                        </a:ln>
                        <a:solidFill>
                          <a:schemeClr val="tx1"/>
                        </a:solidFill>
                        <a:effectLst/>
                        <a:latin typeface="+mn-ea"/>
                        <a:ea typeface="+mn-ea"/>
                        <a:sym typeface="Arial" panose="020B0604020202020204" pitchFamily="34" charset="0"/>
                      </a:endParaRPr>
                    </a:p>
                  </a:txBody>
                  <a:tcPr marL="6350" marR="6350" marT="6349" marB="0" anchor="ctr" horzOverflow="overflow">
                    <a:lnL>
                      <a:noFill/>
                    </a:lnL>
                    <a:lnR>
                      <a:noFill/>
                    </a:lnR>
                    <a:lnT>
                      <a:noFill/>
                    </a:lnT>
                    <a:lnB>
                      <a:noFill/>
                    </a:lnB>
                    <a:lnTlToBr>
                      <a:noFill/>
                    </a:lnTlToBr>
                    <a:lnBlToTr>
                      <a:noFill/>
                    </a:lnBlToTr>
                    <a:solidFill>
                      <a:srgbClr val="E8D0D0"/>
                    </a:solidFill>
                  </a:tcPr>
                </a:tc>
                <a:tc>
                  <a:txBody>
                    <a:bodyPr/>
                    <a:lstStyle/>
                    <a:p>
                      <a:pPr marL="0" marR="0" lvl="0" indent="0" algn="ctr" defTabSz="0" rtl="0" eaLnBrk="1" fontAlgn="b" latinLnBrk="0" hangingPunct="1">
                        <a:lnSpc>
                          <a:spcPct val="100000"/>
                        </a:lnSpc>
                        <a:spcBef>
                          <a:spcPct val="0"/>
                        </a:spcBef>
                        <a:spcAft>
                          <a:spcPct val="0"/>
                        </a:spcAft>
                        <a:buClrTx/>
                        <a:buSzTx/>
                        <a:buFontTx/>
                        <a:buNone/>
                        <a:defRPr/>
                      </a:pPr>
                      <a:r>
                        <a:rPr lang="zh-CN" altLang="en-US" sz="1400" dirty="0">
                          <a:latin typeface="+mn-ea"/>
                          <a:ea typeface="+mn-ea"/>
                        </a:rPr>
                        <a:t>高速路段：沿海高速公路秦皇岛至冀津界段</a:t>
                      </a:r>
                    </a:p>
                    <a:p>
                      <a:pPr marL="0" marR="0" lvl="0" indent="0" algn="ctr" defTabSz="0" rtl="0" eaLnBrk="1" fontAlgn="b" latinLnBrk="0" hangingPunct="1">
                        <a:lnSpc>
                          <a:spcPct val="100000"/>
                        </a:lnSpc>
                        <a:spcBef>
                          <a:spcPct val="0"/>
                        </a:spcBef>
                        <a:spcAft>
                          <a:spcPct val="0"/>
                        </a:spcAft>
                        <a:buClrTx/>
                        <a:buSzTx/>
                        <a:buFontTx/>
                        <a:buNone/>
                      </a:pPr>
                      <a:endParaRPr kumimoji="0" lang="zh-CN" altLang="zh-CN" sz="1400" b="0" i="0" u="none" strike="noStrike" cap="none" normalizeH="0" baseline="0" dirty="0">
                        <a:ln>
                          <a:noFill/>
                        </a:ln>
                        <a:solidFill>
                          <a:schemeClr val="tx1"/>
                        </a:solidFill>
                        <a:effectLst/>
                        <a:latin typeface="+mn-ea"/>
                        <a:ea typeface="+mn-ea"/>
                        <a:sym typeface="Arial" panose="020B0604020202020204" pitchFamily="34" charset="0"/>
                      </a:endParaRPr>
                    </a:p>
                  </a:txBody>
                  <a:tcPr marL="6350" marR="6350" marT="6349" marB="0" anchor="ctr" horzOverflow="overflow">
                    <a:lnL>
                      <a:noFill/>
                    </a:lnL>
                    <a:lnR>
                      <a:noFill/>
                    </a:lnR>
                    <a:lnT>
                      <a:noFill/>
                    </a:lnT>
                    <a:lnB>
                      <a:noFill/>
                    </a:lnB>
                    <a:lnTlToBr>
                      <a:noFill/>
                    </a:lnTlToBr>
                    <a:lnBlToTr>
                      <a:noFill/>
                    </a:lnBlToTr>
                    <a:solidFill>
                      <a:srgbClr val="E8D0D0"/>
                    </a:solidFill>
                  </a:tcPr>
                </a:tc>
                <a:extLst>
                  <a:ext uri="{0D108BD9-81ED-4DB2-BD59-A6C34878D82A}">
                    <a16:rowId xmlns:a16="http://schemas.microsoft.com/office/drawing/2014/main" val="10003"/>
                  </a:ext>
                </a:extLst>
              </a:tr>
              <a:tr h="309346">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mn-ea"/>
                          <a:ea typeface="+mn-ea"/>
                          <a:sym typeface="Arial" panose="020B0604020202020204" pitchFamily="34" charset="0"/>
                        </a:rPr>
                        <a:t>4</a:t>
                      </a:r>
                      <a:endParaRPr kumimoji="0" lang="zh-CN" altLang="en-US" sz="1400" b="0" i="0" u="none" strike="noStrike" cap="none" normalizeH="0" baseline="0" dirty="0">
                        <a:ln>
                          <a:noFill/>
                        </a:ln>
                        <a:solidFill>
                          <a:schemeClr val="tx1"/>
                        </a:solidFill>
                        <a:effectLst/>
                        <a:latin typeface="+mn-ea"/>
                        <a:ea typeface="+mn-ea"/>
                        <a:sym typeface="Arial" panose="020B0604020202020204" pitchFamily="34" charset="0"/>
                      </a:endParaRPr>
                    </a:p>
                  </a:txBody>
                  <a:tcPr marL="6350" marR="6350" marT="6349" marB="0" anchor="ctr" horzOverflow="overflow">
                    <a:lnL>
                      <a:noFill/>
                    </a:lnL>
                    <a:lnR>
                      <a:noFill/>
                    </a:lnR>
                    <a:lnT>
                      <a:noFill/>
                    </a:lnT>
                    <a:lnB>
                      <a:noFill/>
                    </a:lnB>
                    <a:lnTlToBr>
                      <a:noFill/>
                    </a:lnTlToBr>
                    <a:lnBlToTr>
                      <a:noFill/>
                    </a:lnBlToTr>
                    <a:solidFill>
                      <a:srgbClr val="E8D0D0"/>
                    </a:solidFill>
                  </a:tcPr>
                </a:tc>
                <a:tc rowSpan="5">
                  <a:txBody>
                    <a:bodyPr/>
                    <a:lstStyle/>
                    <a:p>
                      <a:pPr marL="0" marR="0" lvl="0" indent="0" algn="ctr" defTabSz="0" rtl="0" eaLnBrk="1" fontAlgn="b" latinLnBrk="0" hangingPunct="1">
                        <a:lnSpc>
                          <a:spcPct val="100000"/>
                        </a:lnSpc>
                        <a:spcBef>
                          <a:spcPct val="0"/>
                        </a:spcBef>
                        <a:spcAft>
                          <a:spcPct val="0"/>
                        </a:spcAft>
                        <a:buClrTx/>
                        <a:buSzTx/>
                        <a:buFontTx/>
                        <a:buNone/>
                        <a:defRPr/>
                      </a:pPr>
                      <a:r>
                        <a:rPr kumimoji="0" lang="zh-CN" altLang="en-US" sz="1400" b="0" i="0" u="none" strike="noStrike" cap="none" normalizeH="0" baseline="0" dirty="0">
                          <a:ln>
                            <a:noFill/>
                          </a:ln>
                          <a:solidFill>
                            <a:schemeClr val="tx1"/>
                          </a:solidFill>
                          <a:effectLst/>
                          <a:latin typeface="+mn-ea"/>
                          <a:ea typeface="+mn-ea"/>
                          <a:sym typeface="Arial" panose="020B0604020202020204" pitchFamily="34" charset="0"/>
                        </a:rPr>
                        <a:t>仓储物流</a:t>
                      </a:r>
                    </a:p>
                    <a:p>
                      <a:pPr marL="0" marR="0" lvl="0" indent="0" algn="ctr" defTabSz="0" rtl="0" eaLnBrk="1" fontAlgn="b" latinLnBrk="0" hangingPunct="1">
                        <a:lnSpc>
                          <a:spcPct val="100000"/>
                        </a:lnSpc>
                        <a:spcBef>
                          <a:spcPct val="0"/>
                        </a:spcBef>
                        <a:spcAft>
                          <a:spcPct val="0"/>
                        </a:spcAft>
                        <a:buClrTx/>
                        <a:buSzTx/>
                        <a:buFontTx/>
                        <a:buNone/>
                      </a:pPr>
                      <a:endParaRPr kumimoji="0" lang="zh-CN" altLang="en-US" sz="1400" b="0" i="0" u="none" strike="noStrike" cap="none" normalizeH="0" baseline="0" dirty="0">
                        <a:ln>
                          <a:noFill/>
                        </a:ln>
                        <a:solidFill>
                          <a:schemeClr val="tx1"/>
                        </a:solidFill>
                        <a:effectLst/>
                        <a:latin typeface="+mn-ea"/>
                        <a:ea typeface="+mn-ea"/>
                        <a:sym typeface="Arial" panose="020B0604020202020204" pitchFamily="34" charset="0"/>
                      </a:endParaRPr>
                    </a:p>
                  </a:txBody>
                  <a:tcPr marL="6350" marR="6350" marT="6349" marB="0" anchor="ctr" horzOverflow="overflow">
                    <a:lnL>
                      <a:noFill/>
                    </a:lnL>
                    <a:lnR>
                      <a:noFill/>
                    </a:lnR>
                    <a:lnT>
                      <a:noFill/>
                    </a:lnT>
                    <a:lnB>
                      <a:noFill/>
                    </a:lnB>
                    <a:lnTlToBr>
                      <a:noFill/>
                    </a:lnTlToBr>
                    <a:lnBlToTr>
                      <a:noFill/>
                    </a:lnBlToTr>
                    <a:solidFill>
                      <a:srgbClr val="E8D0D0"/>
                    </a:solidFill>
                  </a:tcPr>
                </a:tc>
                <a:tc rowSpan="2">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solidFill>
                          <a:effectLst/>
                          <a:latin typeface="+mn-ea"/>
                          <a:ea typeface="+mn-ea"/>
                          <a:sym typeface="Arial" panose="020B0604020202020204" pitchFamily="34" charset="0"/>
                        </a:rPr>
                        <a:t>万纬物流</a:t>
                      </a:r>
                      <a:r>
                        <a:rPr kumimoji="0" lang="en-US" altLang="zh-CN" sz="1400" b="0" i="0" u="none" strike="noStrike" cap="none" normalizeH="0" baseline="0" dirty="0">
                          <a:ln>
                            <a:noFill/>
                          </a:ln>
                          <a:solidFill>
                            <a:schemeClr val="tx1"/>
                          </a:solidFill>
                          <a:effectLst/>
                          <a:latin typeface="+mn-ea"/>
                          <a:ea typeface="+mn-ea"/>
                          <a:sym typeface="Arial" panose="020B0604020202020204" pitchFamily="34" charset="0"/>
                        </a:rPr>
                        <a:t>-</a:t>
                      </a:r>
                      <a:r>
                        <a:rPr kumimoji="0" lang="zh-CN" altLang="en-US" sz="1400" b="0" i="0" u="none" strike="noStrike" cap="none" normalizeH="0" baseline="0" dirty="0">
                          <a:ln>
                            <a:noFill/>
                          </a:ln>
                          <a:solidFill>
                            <a:schemeClr val="tx1"/>
                          </a:solidFill>
                          <a:effectLst/>
                          <a:latin typeface="+mn-ea"/>
                          <a:ea typeface="+mn-ea"/>
                          <a:sym typeface="Arial" panose="020B0604020202020204" pitchFamily="34" charset="0"/>
                        </a:rPr>
                        <a:t>易方达资产</a:t>
                      </a:r>
                      <a:r>
                        <a:rPr kumimoji="0" lang="en-US" altLang="zh-CN" sz="1400" b="0" i="0" u="none" strike="noStrike" cap="none" normalizeH="0" baseline="0" dirty="0">
                          <a:ln>
                            <a:noFill/>
                          </a:ln>
                          <a:solidFill>
                            <a:schemeClr val="tx1"/>
                          </a:solidFill>
                          <a:effectLst/>
                          <a:latin typeface="+mn-ea"/>
                          <a:ea typeface="+mn-ea"/>
                          <a:sym typeface="Arial" panose="020B0604020202020204" pitchFamily="34" charset="0"/>
                        </a:rPr>
                        <a:t>-</a:t>
                      </a:r>
                      <a:r>
                        <a:rPr kumimoji="0" lang="zh-CN" altLang="en-US" sz="1400" b="0" i="0" u="none" strike="noStrike" cap="none" normalizeH="0" baseline="0" dirty="0">
                          <a:ln>
                            <a:noFill/>
                          </a:ln>
                          <a:solidFill>
                            <a:schemeClr val="tx1"/>
                          </a:solidFill>
                          <a:effectLst/>
                          <a:latin typeface="+mn-ea"/>
                          <a:ea typeface="+mn-ea"/>
                          <a:sym typeface="Arial" panose="020B0604020202020204" pitchFamily="34" charset="0"/>
                        </a:rPr>
                        <a:t>物流仓储</a:t>
                      </a:r>
                      <a:r>
                        <a:rPr kumimoji="0" lang="en-US" altLang="zh-CN" sz="1400" b="0" i="0" u="none" strike="noStrike" cap="none" normalizeH="0" baseline="0" dirty="0">
                          <a:ln>
                            <a:noFill/>
                          </a:ln>
                          <a:solidFill>
                            <a:schemeClr val="tx1"/>
                          </a:solidFill>
                          <a:effectLst/>
                          <a:latin typeface="+mn-ea"/>
                          <a:ea typeface="+mn-ea"/>
                          <a:sym typeface="Arial" panose="020B0604020202020204" pitchFamily="34" charset="0"/>
                        </a:rPr>
                        <a:t>1</a:t>
                      </a:r>
                      <a:r>
                        <a:rPr kumimoji="0" lang="zh-CN" altLang="en-US" sz="1400" b="0" i="0" u="none" strike="noStrike" cap="none" normalizeH="0" baseline="0" dirty="0">
                          <a:ln>
                            <a:noFill/>
                          </a:ln>
                          <a:solidFill>
                            <a:schemeClr val="tx1"/>
                          </a:solidFill>
                          <a:effectLst/>
                          <a:latin typeface="+mn-ea"/>
                          <a:ea typeface="+mn-ea"/>
                          <a:sym typeface="Arial" panose="020B0604020202020204" pitchFamily="34" charset="0"/>
                        </a:rPr>
                        <a:t>期资产支持专项计划</a:t>
                      </a:r>
                    </a:p>
                  </a:txBody>
                  <a:tcPr marL="6350" marR="6350" marT="6349" marB="0" anchor="ctr" horzOverflow="overflow">
                    <a:lnL>
                      <a:noFill/>
                    </a:lnL>
                    <a:lnR>
                      <a:noFill/>
                    </a:lnR>
                    <a:lnT>
                      <a:noFill/>
                    </a:lnT>
                    <a:lnB>
                      <a:noFill/>
                    </a:lnB>
                    <a:lnTlToBr>
                      <a:noFill/>
                    </a:lnTlToBr>
                    <a:lnBlToTr>
                      <a:noFill/>
                    </a:lnBlToTr>
                    <a:solidFill>
                      <a:srgbClr val="E8D0D0"/>
                    </a:solidFill>
                  </a:tcPr>
                </a:tc>
                <a:tc rowSpan="2">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en-US" altLang="zh-CN" sz="1400" b="0" i="0" u="none" strike="noStrike" kern="1200" cap="none" normalizeH="0" baseline="0" dirty="0">
                          <a:ln>
                            <a:noFill/>
                          </a:ln>
                          <a:solidFill>
                            <a:schemeClr val="tx1"/>
                          </a:solidFill>
                          <a:effectLst/>
                          <a:latin typeface="+mn-ea"/>
                          <a:ea typeface="+mn-ea"/>
                          <a:cs typeface="+mn-cs"/>
                        </a:rPr>
                        <a:t>2020-01-07</a:t>
                      </a:r>
                    </a:p>
                  </a:txBody>
                  <a:tcPr marL="6350" marR="6350" marT="6349" marB="0" anchor="ctr">
                    <a:lnL>
                      <a:noFill/>
                    </a:lnL>
                    <a:lnR>
                      <a:noFill/>
                    </a:lnR>
                    <a:lnT>
                      <a:noFill/>
                    </a:lnT>
                    <a:lnB>
                      <a:noFill/>
                    </a:lnB>
                    <a:lnTlToBr>
                      <a:noFill/>
                    </a:lnTlToBr>
                    <a:lnBlToTr>
                      <a:noFill/>
                    </a:lnBlToTr>
                    <a:solidFill>
                      <a:srgbClr val="E8D0D0"/>
                    </a:solidFill>
                  </a:tcPr>
                </a:tc>
                <a:tc rowSpan="2">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mn-ea"/>
                          <a:ea typeface="+mn-ea"/>
                          <a:sym typeface="Arial" panose="020B0604020202020204" pitchFamily="34" charset="0"/>
                        </a:rPr>
                        <a:t>5.73</a:t>
                      </a:r>
                      <a:endParaRPr kumimoji="0" lang="zh-CN" altLang="en-US" sz="1400" b="0" i="0" u="none" strike="noStrike" cap="none" normalizeH="0" baseline="0" dirty="0">
                        <a:ln>
                          <a:noFill/>
                        </a:ln>
                        <a:solidFill>
                          <a:schemeClr val="tx1"/>
                        </a:solidFill>
                        <a:effectLst/>
                        <a:latin typeface="+mn-ea"/>
                        <a:ea typeface="+mn-ea"/>
                        <a:sym typeface="Arial" panose="020B0604020202020204" pitchFamily="34" charset="0"/>
                      </a:endParaRPr>
                    </a:p>
                  </a:txBody>
                  <a:tcPr marL="6350" marR="6350" marT="6349" marB="0" anchor="ctr" horzOverflow="overflow">
                    <a:lnL>
                      <a:noFill/>
                    </a:lnL>
                    <a:lnR>
                      <a:noFill/>
                    </a:lnR>
                    <a:lnT>
                      <a:noFill/>
                    </a:lnT>
                    <a:lnB>
                      <a:noFill/>
                    </a:lnB>
                    <a:lnTlToBr>
                      <a:noFill/>
                    </a:lnTlToBr>
                    <a:lnBlToTr>
                      <a:noFill/>
                    </a:lnBlToTr>
                    <a:solidFill>
                      <a:srgbClr val="E8D0D0"/>
                    </a:solidFill>
                  </a:tcPr>
                </a:tc>
                <a:tc rowSpan="2">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solidFill>
                          <a:effectLst/>
                          <a:latin typeface="+mn-ea"/>
                          <a:ea typeface="+mn-ea"/>
                          <a:sym typeface="Arial" panose="020B0604020202020204" pitchFamily="34" charset="0"/>
                        </a:rPr>
                        <a:t>珠海万纬物流发展有限公司</a:t>
                      </a:r>
                      <a:endParaRPr kumimoji="0" lang="zh-CN" altLang="zh-CN" sz="1400" b="0" i="0" u="none" strike="noStrike" cap="none" normalizeH="0" baseline="0" dirty="0">
                        <a:ln>
                          <a:noFill/>
                        </a:ln>
                        <a:solidFill>
                          <a:schemeClr val="tx1"/>
                        </a:solidFill>
                        <a:effectLst/>
                        <a:latin typeface="+mn-ea"/>
                        <a:ea typeface="+mn-ea"/>
                        <a:sym typeface="Arial" panose="020B0604020202020204" pitchFamily="34" charset="0"/>
                      </a:endParaRPr>
                    </a:p>
                  </a:txBody>
                  <a:tcPr marL="6350" marR="6350" marT="6349" marB="0" anchor="ctr" horzOverflow="overflow">
                    <a:lnL>
                      <a:noFill/>
                    </a:lnL>
                    <a:lnR>
                      <a:noFill/>
                    </a:lnR>
                    <a:lnT>
                      <a:noFill/>
                    </a:lnT>
                    <a:lnB>
                      <a:noFill/>
                    </a:lnB>
                    <a:lnTlToBr>
                      <a:noFill/>
                    </a:lnTlToBr>
                    <a:lnBlToTr>
                      <a:noFill/>
                    </a:lnBlToTr>
                    <a:solidFill>
                      <a:srgbClr val="E8D0D0"/>
                    </a:solidFill>
                  </a:tcPr>
                </a:tc>
                <a:tc rowSpan="2">
                  <a:txBody>
                    <a:bodyPr/>
                    <a:lstStyle/>
                    <a:p>
                      <a:pPr marL="0" marR="0" lvl="0" indent="0" algn="ctr" defTabSz="0" rtl="0" eaLnBrk="1" fontAlgn="b" latinLnBrk="0" hangingPunct="1">
                        <a:lnSpc>
                          <a:spcPct val="100000"/>
                        </a:lnSpc>
                        <a:spcBef>
                          <a:spcPct val="0"/>
                        </a:spcBef>
                        <a:spcAft>
                          <a:spcPct val="0"/>
                        </a:spcAft>
                        <a:buClrTx/>
                        <a:buSzTx/>
                        <a:buFontTx/>
                        <a:buNone/>
                      </a:pPr>
                      <a:endParaRPr kumimoji="0" lang="zh-CN" altLang="zh-CN" sz="1400" b="0" i="0" u="none" strike="noStrike" cap="none" normalizeH="0" baseline="0" dirty="0">
                        <a:ln>
                          <a:noFill/>
                        </a:ln>
                        <a:solidFill>
                          <a:schemeClr val="tx1"/>
                        </a:solidFill>
                        <a:effectLst/>
                        <a:latin typeface="+mn-ea"/>
                        <a:ea typeface="+mn-ea"/>
                        <a:sym typeface="Arial" panose="020B0604020202020204" pitchFamily="34" charset="0"/>
                      </a:endParaRPr>
                    </a:p>
                  </a:txBody>
                  <a:tcPr marL="6350" marR="6350" marT="6349" marB="0" anchor="ctr" horzOverflow="overflow">
                    <a:lnL>
                      <a:noFill/>
                    </a:lnL>
                    <a:lnR>
                      <a:noFill/>
                    </a:lnR>
                    <a:lnT>
                      <a:noFill/>
                    </a:lnT>
                    <a:lnB>
                      <a:noFill/>
                    </a:lnB>
                    <a:lnTlToBr>
                      <a:noFill/>
                    </a:lnTlToBr>
                    <a:lnBlToTr>
                      <a:noFill/>
                    </a:lnBlToTr>
                    <a:solidFill>
                      <a:srgbClr val="E8D0D0"/>
                    </a:solidFill>
                  </a:tcPr>
                </a:tc>
                <a:extLst>
                  <a:ext uri="{0D108BD9-81ED-4DB2-BD59-A6C34878D82A}">
                    <a16:rowId xmlns:a16="http://schemas.microsoft.com/office/drawing/2014/main" val="10004"/>
                  </a:ext>
                </a:extLst>
              </a:tr>
              <a:tr h="141334">
                <a:tc rowSpan="2">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mn-ea"/>
                          <a:ea typeface="+mn-ea"/>
                          <a:sym typeface="Arial" panose="020B0604020202020204" pitchFamily="34" charset="0"/>
                        </a:rPr>
                        <a:t>5</a:t>
                      </a:r>
                      <a:endParaRPr kumimoji="0" lang="zh-CN" altLang="en-US" sz="1400" b="0" i="0" u="none" strike="noStrike" cap="none" normalizeH="0" baseline="0" dirty="0">
                        <a:ln>
                          <a:noFill/>
                        </a:ln>
                        <a:solidFill>
                          <a:schemeClr val="tx1"/>
                        </a:solidFill>
                        <a:effectLst/>
                        <a:latin typeface="+mn-ea"/>
                        <a:ea typeface="+mn-ea"/>
                        <a:sym typeface="Arial" panose="020B0604020202020204" pitchFamily="34" charset="0"/>
                      </a:endParaRPr>
                    </a:p>
                  </a:txBody>
                  <a:tcPr marL="6350" marR="6350" marT="6349" marB="0" anchor="ctr" horzOverflow="overflow">
                    <a:lnL>
                      <a:noFill/>
                    </a:lnL>
                    <a:lnR>
                      <a:noFill/>
                    </a:lnR>
                    <a:lnT>
                      <a:noFill/>
                    </a:lnT>
                    <a:lnB>
                      <a:noFill/>
                    </a:lnB>
                    <a:lnTlToBr>
                      <a:noFill/>
                    </a:lnTlToBr>
                    <a:lnBlToTr>
                      <a:noFill/>
                    </a:lnBlToTr>
                    <a:solidFill>
                      <a:srgbClr val="E8D0D0"/>
                    </a:solidFill>
                  </a:tcPr>
                </a:tc>
                <a:tc vMerge="1">
                  <a:txBody>
                    <a:bodyPr/>
                    <a:lstStyle/>
                    <a:p>
                      <a:endParaRPr lang="zh-CN"/>
                    </a:p>
                  </a:txBody>
                  <a:tcPr marL="6350" marR="6350" marT="6350" marB="0" anchor="ctr" horzOverflow="overflow">
                    <a:lnL>
                      <a:noFill/>
                    </a:lnL>
                    <a:lnR>
                      <a:noFill/>
                    </a:lnR>
                    <a:lnT>
                      <a:noFill/>
                    </a:lnT>
                    <a:lnB>
                      <a:noFill/>
                    </a:lnB>
                    <a:lnTlToBr>
                      <a:noFill/>
                    </a:lnTlToBr>
                    <a:lnBlToTr>
                      <a:noFill/>
                    </a:lnBlToTr>
                    <a:solidFill>
                      <a:srgbClr val="E8D0D0"/>
                    </a:solidFill>
                  </a:tcPr>
                </a:tc>
                <a:tc vMerge="1">
                  <a:txBody>
                    <a:bodyPr/>
                    <a:lstStyle/>
                    <a:p>
                      <a:endParaRPr lang="zh-CN"/>
                    </a:p>
                  </a:txBody>
                  <a:tcPr marL="6350" marR="6350" marT="6350" marB="0" anchor="ctr" horzOverflow="overflow">
                    <a:lnL>
                      <a:noFill/>
                    </a:lnL>
                    <a:lnR>
                      <a:noFill/>
                    </a:lnR>
                    <a:lnT>
                      <a:noFill/>
                    </a:lnT>
                    <a:lnB>
                      <a:noFill/>
                    </a:lnB>
                    <a:lnTlToBr>
                      <a:noFill/>
                    </a:lnTlToBr>
                    <a:lnBlToTr>
                      <a:noFill/>
                    </a:lnBlToTr>
                    <a:solidFill>
                      <a:srgbClr val="E8D0D0"/>
                    </a:solidFill>
                  </a:tcPr>
                </a:tc>
                <a:tc vMerge="1">
                  <a:txBody>
                    <a:bodyPr/>
                    <a:lstStyle/>
                    <a:p>
                      <a:endParaRPr lang="zh-CN"/>
                    </a:p>
                  </a:txBody>
                  <a:tcPr marL="6350" marR="6350" marT="6350" marB="0" anchor="ctr" horzOverflow="overflow">
                    <a:lnL>
                      <a:noFill/>
                    </a:lnL>
                    <a:lnR>
                      <a:noFill/>
                    </a:lnR>
                    <a:lnT>
                      <a:noFill/>
                    </a:lnT>
                    <a:lnB>
                      <a:noFill/>
                    </a:lnB>
                    <a:lnTlToBr>
                      <a:noFill/>
                    </a:lnTlToBr>
                    <a:lnBlToTr>
                      <a:noFill/>
                    </a:lnBlToTr>
                    <a:solidFill>
                      <a:srgbClr val="E8D0D0"/>
                    </a:solidFill>
                  </a:tcPr>
                </a:tc>
                <a:tc vMerge="1">
                  <a:txBody>
                    <a:bodyPr/>
                    <a:lstStyle/>
                    <a:p>
                      <a:endParaRPr lang="zh-CN"/>
                    </a:p>
                  </a:txBody>
                  <a:tcPr marL="6350" marR="6350" marT="6350" marB="0" anchor="ctr">
                    <a:lnL>
                      <a:noFill/>
                    </a:lnL>
                    <a:lnR>
                      <a:noFill/>
                    </a:lnR>
                    <a:lnT>
                      <a:noFill/>
                    </a:lnT>
                    <a:lnB>
                      <a:noFill/>
                    </a:lnB>
                    <a:lnTlToBr>
                      <a:noFill/>
                    </a:lnTlToBr>
                    <a:lnBlToTr>
                      <a:noFill/>
                    </a:lnBlToTr>
                    <a:solidFill>
                      <a:srgbClr val="E8D0D0"/>
                    </a:solidFill>
                  </a:tcPr>
                </a:tc>
                <a:tc vMerge="1">
                  <a:txBody>
                    <a:bodyPr/>
                    <a:lstStyle/>
                    <a:p>
                      <a:endParaRPr lang="zh-CN"/>
                    </a:p>
                  </a:txBody>
                  <a:tcPr marL="6350" marR="6350" marT="6350" marB="0" anchor="ctr" horzOverflow="overflow">
                    <a:lnL>
                      <a:noFill/>
                    </a:lnL>
                    <a:lnR>
                      <a:noFill/>
                    </a:lnR>
                    <a:lnT>
                      <a:noFill/>
                    </a:lnT>
                    <a:lnB>
                      <a:noFill/>
                    </a:lnB>
                    <a:lnTlToBr>
                      <a:noFill/>
                    </a:lnTlToBr>
                    <a:lnBlToTr>
                      <a:noFill/>
                    </a:lnBlToTr>
                    <a:solidFill>
                      <a:srgbClr val="E8D0D0"/>
                    </a:solidFill>
                  </a:tcPr>
                </a:tc>
                <a:tc vMerge="1">
                  <a:txBody>
                    <a:bodyPr/>
                    <a:lstStyle/>
                    <a:p>
                      <a:endParaRPr lang="zh-CN"/>
                    </a:p>
                  </a:txBody>
                  <a:tcPr marL="6350" marR="6350" marT="6350" marB="0" anchor="ctr" horzOverflow="overflow">
                    <a:lnL>
                      <a:noFill/>
                    </a:lnL>
                    <a:lnR>
                      <a:noFill/>
                    </a:lnR>
                    <a:lnT>
                      <a:noFill/>
                    </a:lnT>
                    <a:lnB>
                      <a:noFill/>
                    </a:lnB>
                    <a:lnTlToBr>
                      <a:noFill/>
                    </a:lnTlToBr>
                    <a:lnBlToTr>
                      <a:noFill/>
                    </a:lnBlToTr>
                    <a:solidFill>
                      <a:srgbClr val="E8D0D0"/>
                    </a:solidFill>
                  </a:tcPr>
                </a:tc>
                <a:extLst>
                  <a:ext uri="{0D108BD9-81ED-4DB2-BD59-A6C34878D82A}">
                    <a16:rowId xmlns:a16="http://schemas.microsoft.com/office/drawing/2014/main" val="10005"/>
                  </a:ext>
                </a:extLst>
              </a:tr>
              <a:tr h="433069">
                <a:tc vMerge="1">
                  <a:txBody>
                    <a:bodyPr/>
                    <a:lstStyle/>
                    <a:p>
                      <a:endParaRPr lang="zh-CN"/>
                    </a:p>
                  </a:txBody>
                  <a:tcPr marL="6350" marR="6350" marT="6350" marB="0" anchor="ctr" horzOverflow="overflow">
                    <a:lnL>
                      <a:noFill/>
                    </a:lnL>
                    <a:lnR>
                      <a:noFill/>
                    </a:lnR>
                    <a:lnT>
                      <a:noFill/>
                    </a:lnT>
                    <a:lnB>
                      <a:noFill/>
                    </a:lnB>
                    <a:lnTlToBr>
                      <a:noFill/>
                    </a:lnTlToBr>
                    <a:lnBlToTr>
                      <a:noFill/>
                    </a:lnBlToTr>
                    <a:solidFill>
                      <a:srgbClr val="E8D0D0"/>
                    </a:solidFill>
                  </a:tcPr>
                </a:tc>
                <a:tc vMerge="1">
                  <a:txBody>
                    <a:bodyPr/>
                    <a:lstStyle/>
                    <a:p>
                      <a:endParaRPr lang="zh-CN"/>
                    </a:p>
                  </a:txBody>
                  <a:tcPr/>
                </a:tc>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mn-ea"/>
                          <a:ea typeface="+mn-ea"/>
                          <a:sym typeface="Arial" panose="020B0604020202020204" pitchFamily="34" charset="0"/>
                        </a:rPr>
                        <a:t>菜鸟中联</a:t>
                      </a:r>
                      <a:r>
                        <a:rPr kumimoji="0" lang="en-US" altLang="zh-CN" sz="1400" b="0" i="0" u="none" strike="noStrike" cap="none" normalizeH="0" baseline="0">
                          <a:ln>
                            <a:noFill/>
                          </a:ln>
                          <a:solidFill>
                            <a:schemeClr val="tx1"/>
                          </a:solidFill>
                          <a:effectLst/>
                          <a:latin typeface="+mn-ea"/>
                          <a:ea typeface="+mn-ea"/>
                          <a:sym typeface="Arial" panose="020B0604020202020204" pitchFamily="34" charset="0"/>
                        </a:rPr>
                        <a:t>-</a:t>
                      </a:r>
                      <a:r>
                        <a:rPr kumimoji="0" lang="zh-CN" altLang="en-US" sz="1400" b="0" i="0" u="none" strike="noStrike" cap="none" normalizeH="0" baseline="0">
                          <a:ln>
                            <a:noFill/>
                          </a:ln>
                          <a:solidFill>
                            <a:schemeClr val="tx1"/>
                          </a:solidFill>
                          <a:effectLst/>
                          <a:latin typeface="+mn-ea"/>
                          <a:ea typeface="+mn-ea"/>
                          <a:sym typeface="Arial" panose="020B0604020202020204" pitchFamily="34" charset="0"/>
                        </a:rPr>
                        <a:t>中信证券</a:t>
                      </a:r>
                      <a:r>
                        <a:rPr kumimoji="0" lang="en-US" altLang="zh-CN" sz="1400" b="0" i="0" u="none" strike="noStrike" cap="none" normalizeH="0" baseline="0">
                          <a:ln>
                            <a:noFill/>
                          </a:ln>
                          <a:solidFill>
                            <a:schemeClr val="tx1"/>
                          </a:solidFill>
                          <a:effectLst/>
                          <a:latin typeface="+mn-ea"/>
                          <a:ea typeface="+mn-ea"/>
                          <a:sym typeface="Arial" panose="020B0604020202020204" pitchFamily="34" charset="0"/>
                        </a:rPr>
                        <a:t>-</a:t>
                      </a:r>
                      <a:r>
                        <a:rPr kumimoji="0" lang="zh-CN" altLang="en-US" sz="1400" b="0" i="0" u="none" strike="noStrike" cap="none" normalizeH="0" baseline="0">
                          <a:ln>
                            <a:noFill/>
                          </a:ln>
                          <a:solidFill>
                            <a:schemeClr val="tx1"/>
                          </a:solidFill>
                          <a:effectLst/>
                          <a:latin typeface="+mn-ea"/>
                          <a:ea typeface="+mn-ea"/>
                          <a:sym typeface="Arial" panose="020B0604020202020204" pitchFamily="34" charset="0"/>
                        </a:rPr>
                        <a:t>中国智能骨干网仓储资产支持专项计划</a:t>
                      </a:r>
                      <a:endParaRPr kumimoji="0" lang="zh-CN" altLang="en-US" sz="1400" b="0" i="0" u="none" strike="noStrike" cap="none" normalizeH="0" baseline="0" dirty="0">
                        <a:ln>
                          <a:noFill/>
                        </a:ln>
                        <a:solidFill>
                          <a:schemeClr val="tx1"/>
                        </a:solidFill>
                        <a:effectLst/>
                        <a:latin typeface="+mn-ea"/>
                        <a:ea typeface="+mn-ea"/>
                        <a:sym typeface="Arial" panose="020B0604020202020204" pitchFamily="34" charset="0"/>
                      </a:endParaRPr>
                    </a:p>
                  </a:txBody>
                  <a:tcPr marL="6350" marR="6350" marT="6349" marB="0" anchor="ctr" horzOverflow="overflow">
                    <a:lnL>
                      <a:noFill/>
                    </a:lnL>
                    <a:lnR>
                      <a:noFill/>
                    </a:lnR>
                    <a:lnT>
                      <a:noFill/>
                    </a:lnT>
                    <a:lnB>
                      <a:noFill/>
                    </a:lnB>
                    <a:lnTlToBr>
                      <a:noFill/>
                    </a:lnTlToBr>
                    <a:lnBlToTr>
                      <a:noFill/>
                    </a:lnBlToTr>
                    <a:solidFill>
                      <a:srgbClr val="E8D0D0"/>
                    </a:solidFill>
                  </a:tcPr>
                </a:tc>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chemeClr val="tx1"/>
                          </a:solidFill>
                          <a:effectLst/>
                          <a:latin typeface="+mn-ea"/>
                          <a:ea typeface="+mn-ea"/>
                          <a:sym typeface="Arial" panose="020B0604020202020204" pitchFamily="34" charset="0"/>
                        </a:rPr>
                        <a:t>2019-3-20</a:t>
                      </a:r>
                      <a:endParaRPr kumimoji="0" lang="zh-CN" altLang="en-US" sz="1400" b="0" i="0" u="none" strike="noStrike" cap="none" normalizeH="0" baseline="0" dirty="0">
                        <a:ln>
                          <a:noFill/>
                        </a:ln>
                        <a:solidFill>
                          <a:schemeClr val="tx1"/>
                        </a:solidFill>
                        <a:effectLst/>
                        <a:latin typeface="+mn-ea"/>
                        <a:ea typeface="+mn-ea"/>
                        <a:sym typeface="Arial" panose="020B0604020202020204" pitchFamily="34" charset="0"/>
                      </a:endParaRPr>
                    </a:p>
                  </a:txBody>
                  <a:tcPr marL="6350" marR="6350" marT="6349" marB="0" anchor="ctr" horzOverflow="overflow">
                    <a:lnL>
                      <a:noFill/>
                    </a:lnL>
                    <a:lnR>
                      <a:noFill/>
                    </a:lnR>
                    <a:lnT>
                      <a:noFill/>
                    </a:lnT>
                    <a:lnB>
                      <a:noFill/>
                    </a:lnB>
                    <a:lnTlToBr>
                      <a:noFill/>
                    </a:lnTlToBr>
                    <a:lnBlToTr>
                      <a:noFill/>
                    </a:lnBlToTr>
                    <a:solidFill>
                      <a:srgbClr val="E8D0D0"/>
                    </a:solidFill>
                  </a:tcPr>
                </a:tc>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en-US" altLang="zh-CN" sz="1400" b="0" i="0" u="none" strike="noStrike" kern="1200" cap="none" normalizeH="0" baseline="0" dirty="0">
                          <a:ln>
                            <a:noFill/>
                          </a:ln>
                          <a:solidFill>
                            <a:schemeClr val="tx1"/>
                          </a:solidFill>
                          <a:effectLst/>
                          <a:latin typeface="+mn-ea"/>
                          <a:ea typeface="+mn-ea"/>
                          <a:cs typeface="+mn-cs"/>
                        </a:rPr>
                        <a:t>19.55</a:t>
                      </a:r>
                    </a:p>
                  </a:txBody>
                  <a:tcPr marL="6350" marR="6350" marT="6349" marB="0" anchor="ctr">
                    <a:lnL>
                      <a:noFill/>
                    </a:lnL>
                    <a:lnR>
                      <a:noFill/>
                    </a:lnR>
                    <a:lnT>
                      <a:noFill/>
                    </a:lnT>
                    <a:lnB>
                      <a:noFill/>
                    </a:lnB>
                    <a:lnTlToBr>
                      <a:noFill/>
                    </a:lnTlToBr>
                    <a:lnBlToTr>
                      <a:noFill/>
                    </a:lnBlToTr>
                    <a:solidFill>
                      <a:srgbClr val="E8D0D0"/>
                    </a:solidFill>
                  </a:tcPr>
                </a:tc>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mn-ea"/>
                          <a:ea typeface="+mn-ea"/>
                          <a:sym typeface="Arial" panose="020B0604020202020204" pitchFamily="34" charset="0"/>
                        </a:rPr>
                        <a:t>上海菜鸟管理咨询有限公司</a:t>
                      </a:r>
                      <a:endParaRPr kumimoji="0" lang="zh-CN" altLang="zh-CN" sz="1400" b="0" i="0" u="none" strike="noStrike" cap="none" normalizeH="0" baseline="0" dirty="0">
                        <a:ln>
                          <a:noFill/>
                        </a:ln>
                        <a:solidFill>
                          <a:schemeClr val="tx1"/>
                        </a:solidFill>
                        <a:effectLst/>
                        <a:latin typeface="+mn-ea"/>
                        <a:ea typeface="+mn-ea"/>
                        <a:sym typeface="Arial" panose="020B0604020202020204" pitchFamily="34" charset="0"/>
                      </a:endParaRPr>
                    </a:p>
                  </a:txBody>
                  <a:tcPr marL="6350" marR="6350" marT="6349" marB="0" anchor="ctr" horzOverflow="overflow">
                    <a:lnL>
                      <a:noFill/>
                    </a:lnL>
                    <a:lnR>
                      <a:noFill/>
                    </a:lnR>
                    <a:lnT>
                      <a:noFill/>
                    </a:lnT>
                    <a:lnB>
                      <a:noFill/>
                    </a:lnB>
                    <a:lnTlToBr>
                      <a:noFill/>
                    </a:lnTlToBr>
                    <a:lnBlToTr>
                      <a:noFill/>
                    </a:lnBlToTr>
                    <a:solidFill>
                      <a:srgbClr val="E8D0D0"/>
                    </a:solidFill>
                  </a:tcPr>
                </a:tc>
                <a:tc>
                  <a:txBody>
                    <a:bodyPr/>
                    <a:lstStyle/>
                    <a:p>
                      <a:pPr marL="0" marR="0" lvl="0" indent="0" algn="ctr" defTabSz="0" rtl="0" eaLnBrk="1" fontAlgn="b" latinLnBrk="0" hangingPunct="1">
                        <a:lnSpc>
                          <a:spcPct val="100000"/>
                        </a:lnSpc>
                        <a:spcBef>
                          <a:spcPct val="0"/>
                        </a:spcBef>
                        <a:spcAft>
                          <a:spcPct val="0"/>
                        </a:spcAft>
                        <a:buClrTx/>
                        <a:buSzTx/>
                        <a:buFontTx/>
                        <a:buNone/>
                        <a:defRPr/>
                      </a:pPr>
                      <a:r>
                        <a:rPr lang="zh-CN" altLang="en-US" sz="1400" b="0" dirty="0"/>
                        <a:t>国内首单扩募型类</a:t>
                      </a:r>
                      <a:r>
                        <a:rPr lang="en-US" altLang="zh-CN" sz="1400" b="0" dirty="0"/>
                        <a:t>REITs</a:t>
                      </a:r>
                      <a:endParaRPr lang="zh-CN" altLang="en-US" sz="1400" b="0" dirty="0"/>
                    </a:p>
                  </a:txBody>
                  <a:tcPr marL="6350" marR="6350" marT="6349" marB="0" anchor="ctr" horzOverflow="overflow">
                    <a:lnL>
                      <a:noFill/>
                    </a:lnL>
                    <a:lnR>
                      <a:noFill/>
                    </a:lnR>
                    <a:lnT>
                      <a:noFill/>
                    </a:lnT>
                    <a:lnB>
                      <a:noFill/>
                    </a:lnB>
                    <a:lnTlToBr>
                      <a:noFill/>
                    </a:lnTlToBr>
                    <a:lnBlToTr>
                      <a:noFill/>
                    </a:lnBlToTr>
                    <a:solidFill>
                      <a:srgbClr val="E8D0D0"/>
                    </a:solidFill>
                  </a:tcPr>
                </a:tc>
                <a:extLst>
                  <a:ext uri="{0D108BD9-81ED-4DB2-BD59-A6C34878D82A}">
                    <a16:rowId xmlns:a16="http://schemas.microsoft.com/office/drawing/2014/main" val="10006"/>
                  </a:ext>
                </a:extLst>
              </a:tr>
              <a:tr h="461749">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mn-ea"/>
                          <a:ea typeface="+mn-ea"/>
                          <a:sym typeface="Arial" panose="020B0604020202020204" pitchFamily="34" charset="0"/>
                        </a:rPr>
                        <a:t>6</a:t>
                      </a:r>
                      <a:endParaRPr kumimoji="0" lang="zh-CN" altLang="en-US" sz="1400" b="0" i="0" u="none" strike="noStrike" cap="none" normalizeH="0" baseline="0" dirty="0">
                        <a:ln>
                          <a:noFill/>
                        </a:ln>
                        <a:solidFill>
                          <a:schemeClr val="tx1"/>
                        </a:solidFill>
                        <a:effectLst/>
                        <a:latin typeface="+mn-ea"/>
                        <a:ea typeface="+mn-ea"/>
                        <a:sym typeface="Arial" panose="020B0604020202020204" pitchFamily="34" charset="0"/>
                      </a:endParaRPr>
                    </a:p>
                  </a:txBody>
                  <a:tcPr marL="6350" marR="6350" marT="6349" marB="0" anchor="ctr" horzOverflow="overflow">
                    <a:lnL>
                      <a:noFill/>
                    </a:lnL>
                    <a:lnR>
                      <a:noFill/>
                    </a:lnR>
                    <a:lnT>
                      <a:noFill/>
                    </a:lnT>
                    <a:lnB>
                      <a:noFill/>
                    </a:lnB>
                    <a:lnTlToBr>
                      <a:noFill/>
                    </a:lnTlToBr>
                    <a:lnBlToTr>
                      <a:noFill/>
                    </a:lnBlToTr>
                    <a:solidFill>
                      <a:srgbClr val="E8D0D0"/>
                    </a:solidFill>
                  </a:tcPr>
                </a:tc>
                <a:tc vMerge="1">
                  <a:txBody>
                    <a:bodyPr/>
                    <a:lstStyle/>
                    <a:p>
                      <a:endParaRPr lang="zh-CN"/>
                    </a:p>
                  </a:txBody>
                  <a:tcPr marL="6350" marR="6350" marT="6350" marB="0" anchor="ctr" horzOverflow="overflow">
                    <a:lnL>
                      <a:noFill/>
                    </a:lnL>
                    <a:lnR>
                      <a:noFill/>
                    </a:lnR>
                    <a:lnT>
                      <a:noFill/>
                    </a:lnT>
                    <a:lnB>
                      <a:noFill/>
                    </a:lnB>
                    <a:lnTlToBr>
                      <a:noFill/>
                    </a:lnTlToBr>
                    <a:lnBlToTr>
                      <a:noFill/>
                    </a:lnBlToTr>
                    <a:solidFill>
                      <a:srgbClr val="E8D0D0"/>
                    </a:solidFill>
                  </a:tcPr>
                </a:tc>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solidFill>
                          <a:effectLst/>
                          <a:latin typeface="+mn-ea"/>
                          <a:ea typeface="+mn-ea"/>
                          <a:sym typeface="Arial" panose="020B0604020202020204" pitchFamily="34" charset="0"/>
                        </a:rPr>
                        <a:t>华泰佳越</a:t>
                      </a:r>
                      <a:r>
                        <a:rPr kumimoji="0" lang="en-US" altLang="zh-CN" sz="1400" b="0" i="0" u="none" strike="noStrike" cap="none" normalizeH="0" baseline="0" dirty="0">
                          <a:ln>
                            <a:noFill/>
                          </a:ln>
                          <a:solidFill>
                            <a:schemeClr val="tx1"/>
                          </a:solidFill>
                          <a:effectLst/>
                          <a:latin typeface="+mn-ea"/>
                          <a:ea typeface="+mn-ea"/>
                          <a:sym typeface="Arial" panose="020B0604020202020204" pitchFamily="34" charset="0"/>
                        </a:rPr>
                        <a:t>-</a:t>
                      </a:r>
                      <a:r>
                        <a:rPr kumimoji="0" lang="zh-CN" altLang="en-US" sz="1400" b="0" i="0" u="none" strike="noStrike" cap="none" normalizeH="0" baseline="0" dirty="0">
                          <a:ln>
                            <a:noFill/>
                          </a:ln>
                          <a:solidFill>
                            <a:schemeClr val="tx1"/>
                          </a:solidFill>
                          <a:effectLst/>
                          <a:latin typeface="+mn-ea"/>
                          <a:ea typeface="+mn-ea"/>
                          <a:sym typeface="Arial" panose="020B0604020202020204" pitchFamily="34" charset="0"/>
                        </a:rPr>
                        <a:t>顺丰产业园一期第</a:t>
                      </a:r>
                      <a:r>
                        <a:rPr kumimoji="0" lang="en-US" altLang="zh-CN" sz="1400" b="0" i="0" u="none" strike="noStrike" cap="none" normalizeH="0" baseline="0" dirty="0">
                          <a:ln>
                            <a:noFill/>
                          </a:ln>
                          <a:solidFill>
                            <a:schemeClr val="tx1"/>
                          </a:solidFill>
                          <a:effectLst/>
                          <a:latin typeface="+mn-ea"/>
                          <a:ea typeface="+mn-ea"/>
                          <a:sym typeface="Arial" panose="020B0604020202020204" pitchFamily="34" charset="0"/>
                        </a:rPr>
                        <a:t>2</a:t>
                      </a:r>
                      <a:r>
                        <a:rPr kumimoji="0" lang="zh-CN" altLang="en-US" sz="1400" b="0" i="0" u="none" strike="noStrike" cap="none" normalizeH="0" baseline="0" dirty="0">
                          <a:ln>
                            <a:noFill/>
                          </a:ln>
                          <a:solidFill>
                            <a:schemeClr val="tx1"/>
                          </a:solidFill>
                          <a:effectLst/>
                          <a:latin typeface="+mn-ea"/>
                          <a:ea typeface="+mn-ea"/>
                          <a:sym typeface="Arial" panose="020B0604020202020204" pitchFamily="34" charset="0"/>
                        </a:rPr>
                        <a:t>号资产支持专项计划</a:t>
                      </a:r>
                    </a:p>
                  </a:txBody>
                  <a:tcPr marL="6350" marR="6350" marT="6349" marB="0" anchor="ctr" horzOverflow="overflow">
                    <a:lnL>
                      <a:noFill/>
                    </a:lnL>
                    <a:lnR>
                      <a:noFill/>
                    </a:lnR>
                    <a:lnT>
                      <a:noFill/>
                    </a:lnT>
                    <a:lnB>
                      <a:noFill/>
                    </a:lnB>
                    <a:lnTlToBr>
                      <a:noFill/>
                    </a:lnTlToBr>
                    <a:lnBlToTr>
                      <a:noFill/>
                    </a:lnBlToTr>
                    <a:solidFill>
                      <a:srgbClr val="E8D0D0"/>
                    </a:solidFill>
                  </a:tcPr>
                </a:tc>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mn-ea"/>
                          <a:ea typeface="+mn-ea"/>
                          <a:sym typeface="Arial" panose="020B0604020202020204" pitchFamily="34" charset="0"/>
                        </a:rPr>
                        <a:t>2019-9-26</a:t>
                      </a:r>
                      <a:endParaRPr kumimoji="0" lang="zh-CN" altLang="en-US" sz="1400" b="0" i="0" u="none" strike="noStrike" cap="none" normalizeH="0" baseline="0" dirty="0">
                        <a:ln>
                          <a:noFill/>
                        </a:ln>
                        <a:solidFill>
                          <a:schemeClr val="tx1"/>
                        </a:solidFill>
                        <a:effectLst/>
                        <a:latin typeface="+mn-ea"/>
                        <a:ea typeface="+mn-ea"/>
                        <a:sym typeface="Arial" panose="020B0604020202020204" pitchFamily="34" charset="0"/>
                      </a:endParaRPr>
                    </a:p>
                  </a:txBody>
                  <a:tcPr marL="6350" marR="6350" marT="6349" marB="0" anchor="ctr" horzOverflow="overflow">
                    <a:lnL>
                      <a:noFill/>
                    </a:lnL>
                    <a:lnR>
                      <a:noFill/>
                    </a:lnR>
                    <a:lnT>
                      <a:noFill/>
                    </a:lnT>
                    <a:lnB>
                      <a:noFill/>
                    </a:lnB>
                    <a:lnTlToBr>
                      <a:noFill/>
                    </a:lnTlToBr>
                    <a:lnBlToTr>
                      <a:noFill/>
                    </a:lnBlToTr>
                    <a:solidFill>
                      <a:srgbClr val="E8D0D0"/>
                    </a:solidFill>
                  </a:tcPr>
                </a:tc>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mn-ea"/>
                          <a:ea typeface="+mn-ea"/>
                          <a:sym typeface="Arial" panose="020B0604020202020204" pitchFamily="34" charset="0"/>
                        </a:rPr>
                        <a:t>13.6</a:t>
                      </a:r>
                      <a:endParaRPr kumimoji="0" lang="zh-CN" altLang="en-US" sz="1400" b="0" i="0" u="none" strike="noStrike" cap="none" normalizeH="0" baseline="0" dirty="0">
                        <a:ln>
                          <a:noFill/>
                        </a:ln>
                        <a:solidFill>
                          <a:schemeClr val="tx1"/>
                        </a:solidFill>
                        <a:effectLst/>
                        <a:latin typeface="+mn-ea"/>
                        <a:ea typeface="+mn-ea"/>
                        <a:sym typeface="Arial" panose="020B0604020202020204" pitchFamily="34" charset="0"/>
                      </a:endParaRPr>
                    </a:p>
                  </a:txBody>
                  <a:tcPr marL="6350" marR="6350" marT="6349" marB="0" anchor="ctr" horzOverflow="overflow">
                    <a:lnL>
                      <a:noFill/>
                    </a:lnL>
                    <a:lnR>
                      <a:noFill/>
                    </a:lnR>
                    <a:lnT>
                      <a:noFill/>
                    </a:lnT>
                    <a:lnB>
                      <a:noFill/>
                    </a:lnB>
                    <a:lnTlToBr>
                      <a:noFill/>
                    </a:lnTlToBr>
                    <a:lnBlToTr>
                      <a:noFill/>
                    </a:lnBlToTr>
                    <a:solidFill>
                      <a:srgbClr val="E8D0D0"/>
                    </a:solidFill>
                  </a:tcPr>
                </a:tc>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solidFill>
                          <a:effectLst/>
                          <a:latin typeface="+mn-ea"/>
                          <a:ea typeface="+mn-ea"/>
                          <a:sym typeface="Arial" panose="020B0604020202020204" pitchFamily="34" charset="0"/>
                        </a:rPr>
                        <a:t>深圳市丰泰电商产业园资产管理有限公司</a:t>
                      </a:r>
                    </a:p>
                  </a:txBody>
                  <a:tcPr marL="6350" marR="6350" marT="6349" marB="0" anchor="ctr" horzOverflow="overflow">
                    <a:lnL>
                      <a:noFill/>
                    </a:lnL>
                    <a:lnR>
                      <a:noFill/>
                    </a:lnR>
                    <a:lnT>
                      <a:noFill/>
                    </a:lnT>
                    <a:lnB>
                      <a:noFill/>
                    </a:lnB>
                    <a:lnTlToBr>
                      <a:noFill/>
                    </a:lnTlToBr>
                    <a:lnBlToTr>
                      <a:noFill/>
                    </a:lnBlToTr>
                    <a:solidFill>
                      <a:srgbClr val="E8D0D0"/>
                    </a:solidFill>
                  </a:tcPr>
                </a:tc>
                <a:tc>
                  <a:txBody>
                    <a:bodyPr/>
                    <a:lstStyle/>
                    <a:p>
                      <a:pPr marL="0" marR="0" lvl="0" indent="0" algn="ctr" defTabSz="0" rtl="0" eaLnBrk="1" fontAlgn="b" latinLnBrk="0" hangingPunct="1">
                        <a:lnSpc>
                          <a:spcPct val="100000"/>
                        </a:lnSpc>
                        <a:spcBef>
                          <a:spcPct val="0"/>
                        </a:spcBef>
                        <a:spcAft>
                          <a:spcPct val="0"/>
                        </a:spcAft>
                        <a:buClrTx/>
                        <a:buSzTx/>
                        <a:buFontTx/>
                        <a:buNone/>
                      </a:pPr>
                      <a:endParaRPr kumimoji="0" lang="zh-CN" altLang="zh-CN" sz="1400" b="0" i="0" u="none" strike="noStrike" cap="none" normalizeH="0" baseline="0" dirty="0">
                        <a:ln>
                          <a:noFill/>
                        </a:ln>
                        <a:solidFill>
                          <a:schemeClr val="tx1"/>
                        </a:solidFill>
                        <a:effectLst/>
                        <a:latin typeface="+mn-ea"/>
                        <a:ea typeface="+mn-ea"/>
                        <a:sym typeface="Arial" panose="020B0604020202020204" pitchFamily="34" charset="0"/>
                      </a:endParaRPr>
                    </a:p>
                  </a:txBody>
                  <a:tcPr marL="6350" marR="6350" marT="6349" marB="0" anchor="ctr" horzOverflow="overflow">
                    <a:lnL>
                      <a:noFill/>
                    </a:lnL>
                    <a:lnR>
                      <a:noFill/>
                    </a:lnR>
                    <a:lnT>
                      <a:noFill/>
                    </a:lnT>
                    <a:lnB>
                      <a:noFill/>
                    </a:lnB>
                    <a:lnTlToBr>
                      <a:noFill/>
                    </a:lnTlToBr>
                    <a:lnBlToTr>
                      <a:noFill/>
                    </a:lnBlToTr>
                    <a:solidFill>
                      <a:srgbClr val="E8D0D0"/>
                    </a:solidFill>
                  </a:tcPr>
                </a:tc>
                <a:extLst>
                  <a:ext uri="{0D108BD9-81ED-4DB2-BD59-A6C34878D82A}">
                    <a16:rowId xmlns:a16="http://schemas.microsoft.com/office/drawing/2014/main" val="10007"/>
                  </a:ext>
                </a:extLst>
              </a:tr>
              <a:tr h="461749">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mn-ea"/>
                          <a:ea typeface="+mn-ea"/>
                          <a:sym typeface="Arial" panose="020B0604020202020204" pitchFamily="34" charset="0"/>
                        </a:rPr>
                        <a:t>7</a:t>
                      </a:r>
                      <a:endParaRPr kumimoji="0" lang="zh-CN" altLang="en-US" sz="1400" b="0" i="0" u="none" strike="noStrike" cap="none" normalizeH="0" baseline="0" dirty="0">
                        <a:ln>
                          <a:noFill/>
                        </a:ln>
                        <a:solidFill>
                          <a:schemeClr val="tx1"/>
                        </a:solidFill>
                        <a:effectLst/>
                        <a:latin typeface="+mn-ea"/>
                        <a:ea typeface="+mn-ea"/>
                        <a:sym typeface="Arial" panose="020B0604020202020204" pitchFamily="34" charset="0"/>
                      </a:endParaRPr>
                    </a:p>
                  </a:txBody>
                  <a:tcPr marL="6350" marR="6350" marT="6349" marB="0" anchor="ctr" horzOverflow="overflow">
                    <a:lnL>
                      <a:noFill/>
                    </a:lnL>
                    <a:lnR>
                      <a:noFill/>
                    </a:lnR>
                    <a:lnT>
                      <a:noFill/>
                    </a:lnT>
                    <a:lnB>
                      <a:noFill/>
                    </a:lnB>
                    <a:lnTlToBr>
                      <a:noFill/>
                    </a:lnTlToBr>
                    <a:lnBlToTr>
                      <a:noFill/>
                    </a:lnBlToTr>
                    <a:solidFill>
                      <a:srgbClr val="E8D0D0"/>
                    </a:solidFill>
                  </a:tcPr>
                </a:tc>
                <a:tc vMerge="1">
                  <a:txBody>
                    <a:bodyPr/>
                    <a:lstStyle/>
                    <a:p>
                      <a:endParaRPr lang="zh-CN"/>
                    </a:p>
                  </a:txBody>
                  <a:tcPr marL="6350" marR="6350" marT="6350" marB="0" anchor="ctr" horzOverflow="overflow">
                    <a:lnL>
                      <a:noFill/>
                    </a:lnL>
                    <a:lnR>
                      <a:noFill/>
                    </a:lnR>
                    <a:lnT>
                      <a:noFill/>
                    </a:lnT>
                    <a:lnB>
                      <a:noFill/>
                    </a:lnB>
                    <a:lnTlToBr>
                      <a:noFill/>
                    </a:lnTlToBr>
                    <a:lnBlToTr>
                      <a:noFill/>
                    </a:lnBlToTr>
                    <a:solidFill>
                      <a:srgbClr val="E8D0D0"/>
                    </a:solidFill>
                  </a:tcPr>
                </a:tc>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solidFill>
                          <a:effectLst/>
                          <a:latin typeface="+mn-ea"/>
                          <a:ea typeface="+mn-ea"/>
                          <a:sym typeface="Arial" panose="020B0604020202020204" pitchFamily="34" charset="0"/>
                        </a:rPr>
                        <a:t>华泰佳越</a:t>
                      </a:r>
                      <a:r>
                        <a:rPr kumimoji="0" lang="en-US" altLang="zh-CN" sz="1400" b="0" i="0" u="none" strike="noStrike" cap="none" normalizeH="0" baseline="0" dirty="0">
                          <a:ln>
                            <a:noFill/>
                          </a:ln>
                          <a:solidFill>
                            <a:schemeClr val="tx1"/>
                          </a:solidFill>
                          <a:effectLst/>
                          <a:latin typeface="+mn-ea"/>
                          <a:ea typeface="+mn-ea"/>
                          <a:sym typeface="Arial" panose="020B0604020202020204" pitchFamily="34" charset="0"/>
                        </a:rPr>
                        <a:t>-</a:t>
                      </a:r>
                      <a:r>
                        <a:rPr kumimoji="0" lang="zh-CN" altLang="en-US" sz="1400" b="0" i="0" u="none" strike="noStrike" cap="none" normalizeH="0" baseline="0" dirty="0">
                          <a:ln>
                            <a:noFill/>
                          </a:ln>
                          <a:solidFill>
                            <a:schemeClr val="tx1"/>
                          </a:solidFill>
                          <a:effectLst/>
                          <a:latin typeface="+mn-ea"/>
                          <a:ea typeface="+mn-ea"/>
                          <a:sym typeface="Arial" panose="020B0604020202020204" pitchFamily="34" charset="0"/>
                        </a:rPr>
                        <a:t>顺丰产业园一期第</a:t>
                      </a:r>
                      <a:r>
                        <a:rPr kumimoji="0" lang="en-US" altLang="zh-CN" sz="1400" b="0" i="0" u="none" strike="noStrike" cap="none" normalizeH="0" baseline="0" dirty="0">
                          <a:ln>
                            <a:noFill/>
                          </a:ln>
                          <a:solidFill>
                            <a:schemeClr val="tx1"/>
                          </a:solidFill>
                          <a:effectLst/>
                          <a:latin typeface="+mn-ea"/>
                          <a:ea typeface="+mn-ea"/>
                          <a:sym typeface="Arial" panose="020B0604020202020204" pitchFamily="34" charset="0"/>
                        </a:rPr>
                        <a:t>1</a:t>
                      </a:r>
                      <a:r>
                        <a:rPr kumimoji="0" lang="zh-CN" altLang="en-US" sz="1400" b="0" i="0" u="none" strike="noStrike" cap="none" normalizeH="0" baseline="0" dirty="0">
                          <a:ln>
                            <a:noFill/>
                          </a:ln>
                          <a:solidFill>
                            <a:schemeClr val="tx1"/>
                          </a:solidFill>
                          <a:effectLst/>
                          <a:latin typeface="+mn-ea"/>
                          <a:ea typeface="+mn-ea"/>
                          <a:sym typeface="Arial" panose="020B0604020202020204" pitchFamily="34" charset="0"/>
                        </a:rPr>
                        <a:t>号资产支持专项计划</a:t>
                      </a:r>
                    </a:p>
                  </a:txBody>
                  <a:tcPr marL="6350" marR="6350" marT="6349" marB="0" anchor="ctr" horzOverflow="overflow">
                    <a:lnL>
                      <a:noFill/>
                    </a:lnL>
                    <a:lnR>
                      <a:noFill/>
                    </a:lnR>
                    <a:lnT>
                      <a:noFill/>
                    </a:lnT>
                    <a:lnB>
                      <a:noFill/>
                    </a:lnB>
                    <a:lnTlToBr>
                      <a:noFill/>
                    </a:lnTlToBr>
                    <a:lnBlToTr>
                      <a:noFill/>
                    </a:lnBlToTr>
                    <a:solidFill>
                      <a:srgbClr val="E8D0D0"/>
                    </a:solidFill>
                  </a:tcPr>
                </a:tc>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mn-ea"/>
                          <a:ea typeface="+mn-ea"/>
                          <a:sym typeface="Arial" panose="020B0604020202020204" pitchFamily="34" charset="0"/>
                        </a:rPr>
                        <a:t>2018-12-11</a:t>
                      </a:r>
                      <a:endParaRPr kumimoji="0" lang="zh-CN" altLang="en-US" sz="1400" b="0" i="0" u="none" strike="noStrike" cap="none" normalizeH="0" baseline="0" dirty="0">
                        <a:ln>
                          <a:noFill/>
                        </a:ln>
                        <a:solidFill>
                          <a:schemeClr val="tx1"/>
                        </a:solidFill>
                        <a:effectLst/>
                        <a:latin typeface="+mn-ea"/>
                        <a:ea typeface="+mn-ea"/>
                        <a:sym typeface="Arial" panose="020B0604020202020204" pitchFamily="34" charset="0"/>
                      </a:endParaRPr>
                    </a:p>
                  </a:txBody>
                  <a:tcPr marL="6350" marR="6350" marT="6349" marB="0" anchor="ctr" horzOverflow="overflow">
                    <a:lnL>
                      <a:noFill/>
                    </a:lnL>
                    <a:lnR>
                      <a:noFill/>
                    </a:lnR>
                    <a:lnT>
                      <a:noFill/>
                    </a:lnT>
                    <a:lnB>
                      <a:noFill/>
                    </a:lnB>
                    <a:lnTlToBr>
                      <a:noFill/>
                    </a:lnTlToBr>
                    <a:lnBlToTr>
                      <a:noFill/>
                    </a:lnBlToTr>
                    <a:solidFill>
                      <a:srgbClr val="E8D0D0"/>
                    </a:solidFill>
                  </a:tcPr>
                </a:tc>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mn-ea"/>
                          <a:ea typeface="+mn-ea"/>
                          <a:sym typeface="Arial" panose="020B0604020202020204" pitchFamily="34" charset="0"/>
                        </a:rPr>
                        <a:t>18.46</a:t>
                      </a:r>
                      <a:endParaRPr kumimoji="0" lang="zh-CN" altLang="en-US" sz="1400" b="0" i="0" u="none" strike="noStrike" cap="none" normalizeH="0" baseline="0" dirty="0">
                        <a:ln>
                          <a:noFill/>
                        </a:ln>
                        <a:solidFill>
                          <a:schemeClr val="tx1"/>
                        </a:solidFill>
                        <a:effectLst/>
                        <a:latin typeface="+mn-ea"/>
                        <a:ea typeface="+mn-ea"/>
                        <a:sym typeface="Arial" panose="020B0604020202020204" pitchFamily="34" charset="0"/>
                      </a:endParaRPr>
                    </a:p>
                  </a:txBody>
                  <a:tcPr marL="6350" marR="6350" marT="6349" marB="0" anchor="ctr" horzOverflow="overflow">
                    <a:lnL>
                      <a:noFill/>
                    </a:lnL>
                    <a:lnR>
                      <a:noFill/>
                    </a:lnR>
                    <a:lnT>
                      <a:noFill/>
                    </a:lnT>
                    <a:lnB>
                      <a:noFill/>
                    </a:lnB>
                    <a:lnTlToBr>
                      <a:noFill/>
                    </a:lnTlToBr>
                    <a:lnBlToTr>
                      <a:noFill/>
                    </a:lnBlToTr>
                    <a:solidFill>
                      <a:srgbClr val="E8D0D0"/>
                    </a:solidFill>
                  </a:tcPr>
                </a:tc>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solidFill>
                          <a:effectLst/>
                          <a:latin typeface="+mn-ea"/>
                          <a:ea typeface="+mn-ea"/>
                          <a:sym typeface="Arial" panose="020B0604020202020204" pitchFamily="34" charset="0"/>
                        </a:rPr>
                        <a:t>深圳市丰泰电商产业园资产管理有限公司</a:t>
                      </a:r>
                      <a:endParaRPr kumimoji="0" lang="zh-CN" altLang="zh-CN" sz="1400" b="0" i="0" u="none" strike="noStrike" cap="none" normalizeH="0" baseline="0" dirty="0">
                        <a:ln>
                          <a:noFill/>
                        </a:ln>
                        <a:solidFill>
                          <a:schemeClr val="tx1"/>
                        </a:solidFill>
                        <a:effectLst/>
                        <a:latin typeface="+mn-ea"/>
                        <a:ea typeface="+mn-ea"/>
                        <a:sym typeface="Arial" panose="020B0604020202020204" pitchFamily="34" charset="0"/>
                      </a:endParaRPr>
                    </a:p>
                  </a:txBody>
                  <a:tcPr marL="6350" marR="6350" marT="6349" marB="0" anchor="ctr" horzOverflow="overflow">
                    <a:lnL>
                      <a:noFill/>
                    </a:lnL>
                    <a:lnR>
                      <a:noFill/>
                    </a:lnR>
                    <a:lnT>
                      <a:noFill/>
                    </a:lnT>
                    <a:lnB>
                      <a:noFill/>
                    </a:lnB>
                    <a:lnTlToBr>
                      <a:noFill/>
                    </a:lnTlToBr>
                    <a:lnBlToTr>
                      <a:noFill/>
                    </a:lnBlToTr>
                    <a:solidFill>
                      <a:srgbClr val="E8D0D0"/>
                    </a:solidFill>
                  </a:tcPr>
                </a:tc>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solidFill>
                          <a:effectLst/>
                          <a:latin typeface="+mn-ea"/>
                          <a:ea typeface="+mn-ea"/>
                          <a:sym typeface="Arial" panose="020B0604020202020204" pitchFamily="34" charset="0"/>
                        </a:rPr>
                        <a:t>首单物流储架类</a:t>
                      </a:r>
                      <a:r>
                        <a:rPr kumimoji="0" lang="en-US" altLang="zh-CN" sz="1400" b="0" i="0" u="none" strike="noStrike" cap="none" normalizeH="0" baseline="0" dirty="0">
                          <a:ln>
                            <a:noFill/>
                          </a:ln>
                          <a:solidFill>
                            <a:schemeClr val="tx1"/>
                          </a:solidFill>
                          <a:effectLst/>
                          <a:latin typeface="+mn-ea"/>
                          <a:ea typeface="+mn-ea"/>
                          <a:sym typeface="Arial" panose="020B0604020202020204" pitchFamily="34" charset="0"/>
                        </a:rPr>
                        <a:t>REITS</a:t>
                      </a:r>
                    </a:p>
                  </a:txBody>
                  <a:tcPr marL="6350" marR="6350" marT="6349" marB="0" anchor="ctr" horzOverflow="overflow">
                    <a:lnL>
                      <a:noFill/>
                    </a:lnL>
                    <a:lnR>
                      <a:noFill/>
                    </a:lnR>
                    <a:lnT>
                      <a:noFill/>
                    </a:lnT>
                    <a:lnB>
                      <a:noFill/>
                    </a:lnB>
                    <a:lnTlToBr>
                      <a:noFill/>
                    </a:lnTlToBr>
                    <a:lnBlToTr>
                      <a:noFill/>
                    </a:lnBlToTr>
                    <a:solidFill>
                      <a:srgbClr val="E8D0D0"/>
                    </a:solidFill>
                  </a:tcPr>
                </a:tc>
                <a:extLst>
                  <a:ext uri="{0D108BD9-81ED-4DB2-BD59-A6C34878D82A}">
                    <a16:rowId xmlns:a16="http://schemas.microsoft.com/office/drawing/2014/main" val="10008"/>
                  </a:ext>
                </a:extLst>
              </a:tr>
              <a:tr h="461749">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mn-ea"/>
                          <a:ea typeface="+mn-ea"/>
                          <a:sym typeface="Arial" panose="020B0604020202020204" pitchFamily="34" charset="0"/>
                        </a:rPr>
                        <a:t>8</a:t>
                      </a:r>
                      <a:endParaRPr kumimoji="0" lang="zh-CN" altLang="en-US" sz="1400" b="0" i="0" u="none" strike="noStrike" cap="none" normalizeH="0" baseline="0" dirty="0">
                        <a:ln>
                          <a:noFill/>
                        </a:ln>
                        <a:solidFill>
                          <a:schemeClr val="tx1"/>
                        </a:solidFill>
                        <a:effectLst/>
                        <a:latin typeface="+mn-ea"/>
                        <a:ea typeface="+mn-ea"/>
                        <a:sym typeface="Arial" panose="020B0604020202020204" pitchFamily="34" charset="0"/>
                      </a:endParaRPr>
                    </a:p>
                  </a:txBody>
                  <a:tcPr marL="6350" marR="6350" marT="6349" marB="0" anchor="ctr" horzOverflow="overflow">
                    <a:lnL>
                      <a:noFill/>
                    </a:lnL>
                    <a:lnR>
                      <a:noFill/>
                    </a:lnR>
                    <a:lnT>
                      <a:noFill/>
                    </a:lnT>
                    <a:lnB>
                      <a:noFill/>
                    </a:lnB>
                    <a:lnTlToBr>
                      <a:noFill/>
                    </a:lnTlToBr>
                    <a:lnBlToTr>
                      <a:noFill/>
                    </a:lnBlToTr>
                    <a:solidFill>
                      <a:srgbClr val="E8D0D0"/>
                    </a:solidFill>
                  </a:tcPr>
                </a:tc>
                <a:tc rowSpan="2">
                  <a:txBody>
                    <a:bodyPr/>
                    <a:lstStyle/>
                    <a:p>
                      <a:pPr marL="0" marR="0" lvl="0" indent="0" algn="ctr" defTabSz="0" rtl="0" eaLnBrk="1" fontAlgn="b" latinLnBrk="0" hangingPunct="1">
                        <a:lnSpc>
                          <a:spcPct val="100000"/>
                        </a:lnSpc>
                        <a:spcBef>
                          <a:spcPct val="0"/>
                        </a:spcBef>
                        <a:spcAft>
                          <a:spcPct val="0"/>
                        </a:spcAft>
                        <a:buClrTx/>
                        <a:buSzTx/>
                        <a:buFontTx/>
                        <a:buNone/>
                        <a:defRPr/>
                      </a:pPr>
                      <a:r>
                        <a:rPr kumimoji="0" lang="zh-CN" altLang="en-US" sz="1400" b="0" i="0" u="none" strike="noStrike" cap="none" normalizeH="0" baseline="0" dirty="0">
                          <a:ln>
                            <a:noFill/>
                          </a:ln>
                          <a:solidFill>
                            <a:schemeClr val="tx1"/>
                          </a:solidFill>
                          <a:effectLst/>
                          <a:latin typeface="+mn-ea"/>
                          <a:ea typeface="+mn-ea"/>
                          <a:sym typeface="Arial" panose="020B0604020202020204" pitchFamily="34" charset="0"/>
                        </a:rPr>
                        <a:t>产业园区</a:t>
                      </a:r>
                    </a:p>
                    <a:p>
                      <a:pPr marL="0" marR="0" lvl="0" indent="0" algn="ctr" defTabSz="0" rtl="0" eaLnBrk="1" fontAlgn="b" latinLnBrk="0" hangingPunct="1">
                        <a:lnSpc>
                          <a:spcPct val="100000"/>
                        </a:lnSpc>
                        <a:spcBef>
                          <a:spcPct val="0"/>
                        </a:spcBef>
                        <a:spcAft>
                          <a:spcPct val="0"/>
                        </a:spcAft>
                        <a:buClrTx/>
                        <a:buSzTx/>
                        <a:buFontTx/>
                        <a:buNone/>
                      </a:pPr>
                      <a:endParaRPr kumimoji="0" lang="zh-CN" altLang="en-US" sz="1400" b="0" i="0" u="none" strike="noStrike" cap="none" normalizeH="0" baseline="0" dirty="0">
                        <a:ln>
                          <a:noFill/>
                        </a:ln>
                        <a:solidFill>
                          <a:schemeClr val="tx1"/>
                        </a:solidFill>
                        <a:effectLst/>
                        <a:latin typeface="+mn-ea"/>
                        <a:ea typeface="+mn-ea"/>
                        <a:sym typeface="Arial" panose="020B0604020202020204" pitchFamily="34" charset="0"/>
                      </a:endParaRPr>
                    </a:p>
                  </a:txBody>
                  <a:tcPr marL="6350" marR="6350" marT="6349" marB="0" anchor="ctr" horzOverflow="overflow">
                    <a:lnL>
                      <a:noFill/>
                    </a:lnL>
                    <a:lnR>
                      <a:noFill/>
                    </a:lnR>
                    <a:lnT>
                      <a:noFill/>
                    </a:lnT>
                    <a:lnB>
                      <a:noFill/>
                    </a:lnB>
                    <a:lnTlToBr>
                      <a:noFill/>
                    </a:lnTlToBr>
                    <a:lnBlToTr>
                      <a:noFill/>
                    </a:lnBlToTr>
                    <a:solidFill>
                      <a:srgbClr val="E8D0D0"/>
                    </a:solidFill>
                  </a:tcPr>
                </a:tc>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solidFill>
                          <a:effectLst/>
                          <a:latin typeface="+mn-ea"/>
                          <a:ea typeface="+mn-ea"/>
                          <a:sym typeface="Arial" panose="020B0604020202020204" pitchFamily="34" charset="0"/>
                        </a:rPr>
                        <a:t>中联前海开源</a:t>
                      </a:r>
                      <a:r>
                        <a:rPr kumimoji="0" lang="en-US" altLang="zh-CN" sz="1400" b="0" i="0" u="none" strike="noStrike" cap="none" normalizeH="0" baseline="0" dirty="0">
                          <a:ln>
                            <a:noFill/>
                          </a:ln>
                          <a:solidFill>
                            <a:schemeClr val="tx1"/>
                          </a:solidFill>
                          <a:effectLst/>
                          <a:latin typeface="+mn-ea"/>
                          <a:ea typeface="+mn-ea"/>
                          <a:sym typeface="Arial" panose="020B0604020202020204" pitchFamily="34" charset="0"/>
                        </a:rPr>
                        <a:t>-</a:t>
                      </a:r>
                      <a:r>
                        <a:rPr kumimoji="0" lang="zh-CN" altLang="en-US" sz="1400" b="0" i="0" u="none" strike="noStrike" cap="none" normalizeH="0" baseline="0" dirty="0">
                          <a:ln>
                            <a:noFill/>
                          </a:ln>
                          <a:solidFill>
                            <a:schemeClr val="tx1"/>
                          </a:solidFill>
                          <a:effectLst/>
                          <a:latin typeface="+mn-ea"/>
                          <a:ea typeface="+mn-ea"/>
                          <a:sym typeface="Arial" panose="020B0604020202020204" pitchFamily="34" charset="0"/>
                        </a:rPr>
                        <a:t>中集产城产业园一号第一期资产支持专项计划</a:t>
                      </a:r>
                    </a:p>
                  </a:txBody>
                  <a:tcPr marL="6350" marR="6350" marT="6349" marB="0" anchor="ctr" horzOverflow="overflow">
                    <a:lnL>
                      <a:noFill/>
                    </a:lnL>
                    <a:lnR>
                      <a:noFill/>
                    </a:lnR>
                    <a:lnT>
                      <a:noFill/>
                    </a:lnT>
                    <a:lnB>
                      <a:noFill/>
                    </a:lnB>
                    <a:lnTlToBr>
                      <a:noFill/>
                    </a:lnTlToBr>
                    <a:lnBlToTr>
                      <a:noFill/>
                    </a:lnBlToTr>
                    <a:solidFill>
                      <a:srgbClr val="E8D0D0"/>
                    </a:solidFill>
                  </a:tcPr>
                </a:tc>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mn-ea"/>
                          <a:ea typeface="+mn-ea"/>
                          <a:sym typeface="Arial" panose="020B0604020202020204" pitchFamily="34" charset="0"/>
                        </a:rPr>
                        <a:t>2019-12-11</a:t>
                      </a:r>
                      <a:endParaRPr kumimoji="0" lang="zh-CN" altLang="en-US" sz="1400" b="0" i="0" u="none" strike="noStrike" cap="none" normalizeH="0" baseline="0" dirty="0">
                        <a:ln>
                          <a:noFill/>
                        </a:ln>
                        <a:solidFill>
                          <a:schemeClr val="tx1"/>
                        </a:solidFill>
                        <a:effectLst/>
                        <a:latin typeface="+mn-ea"/>
                        <a:ea typeface="+mn-ea"/>
                        <a:sym typeface="Arial" panose="020B0604020202020204" pitchFamily="34" charset="0"/>
                      </a:endParaRPr>
                    </a:p>
                  </a:txBody>
                  <a:tcPr marL="6350" marR="6350" marT="6349" marB="0" anchor="ctr" horzOverflow="overflow">
                    <a:lnL>
                      <a:noFill/>
                    </a:lnL>
                    <a:lnR>
                      <a:noFill/>
                    </a:lnR>
                    <a:lnT>
                      <a:noFill/>
                    </a:lnT>
                    <a:lnB>
                      <a:noFill/>
                    </a:lnB>
                    <a:lnTlToBr>
                      <a:noFill/>
                    </a:lnTlToBr>
                    <a:lnBlToTr>
                      <a:noFill/>
                    </a:lnBlToTr>
                    <a:solidFill>
                      <a:srgbClr val="E8D0D0"/>
                    </a:solidFill>
                  </a:tcPr>
                </a:tc>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mn-ea"/>
                          <a:ea typeface="+mn-ea"/>
                          <a:sym typeface="Arial" panose="020B0604020202020204" pitchFamily="34" charset="0"/>
                        </a:rPr>
                        <a:t>3.96</a:t>
                      </a:r>
                      <a:endParaRPr kumimoji="0" lang="zh-CN" altLang="en-US" sz="1400" b="0" i="0" u="none" strike="noStrike" cap="none" normalizeH="0" baseline="0" dirty="0">
                        <a:ln>
                          <a:noFill/>
                        </a:ln>
                        <a:solidFill>
                          <a:schemeClr val="tx1"/>
                        </a:solidFill>
                        <a:effectLst/>
                        <a:latin typeface="+mn-ea"/>
                        <a:ea typeface="+mn-ea"/>
                        <a:sym typeface="Arial" panose="020B0604020202020204" pitchFamily="34" charset="0"/>
                      </a:endParaRPr>
                    </a:p>
                  </a:txBody>
                  <a:tcPr marL="6350" marR="6350" marT="6349" marB="0" anchor="ctr" horzOverflow="overflow">
                    <a:lnL>
                      <a:noFill/>
                    </a:lnL>
                    <a:lnR>
                      <a:noFill/>
                    </a:lnR>
                    <a:lnT>
                      <a:noFill/>
                    </a:lnT>
                    <a:lnB>
                      <a:noFill/>
                    </a:lnB>
                    <a:lnTlToBr>
                      <a:noFill/>
                    </a:lnTlToBr>
                    <a:lnBlToTr>
                      <a:noFill/>
                    </a:lnBlToTr>
                    <a:solidFill>
                      <a:srgbClr val="E8D0D0"/>
                    </a:solidFill>
                  </a:tcPr>
                </a:tc>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solidFill>
                          <a:effectLst/>
                          <a:latin typeface="+mn-ea"/>
                          <a:ea typeface="+mn-ea"/>
                          <a:sym typeface="Arial" panose="020B0604020202020204" pitchFamily="34" charset="0"/>
                        </a:rPr>
                        <a:t>深圳市中集产城发展集团有限公司</a:t>
                      </a:r>
                      <a:endParaRPr kumimoji="0" lang="zh-CN" altLang="zh-CN" sz="1400" b="0" i="0" u="none" strike="noStrike" cap="none" normalizeH="0" baseline="0" dirty="0">
                        <a:ln>
                          <a:noFill/>
                        </a:ln>
                        <a:solidFill>
                          <a:schemeClr val="tx1"/>
                        </a:solidFill>
                        <a:effectLst/>
                        <a:latin typeface="+mn-ea"/>
                        <a:ea typeface="+mn-ea"/>
                        <a:sym typeface="Arial" panose="020B0604020202020204" pitchFamily="34" charset="0"/>
                      </a:endParaRPr>
                    </a:p>
                  </a:txBody>
                  <a:tcPr marL="6350" marR="6350" marT="6349" marB="0" anchor="ctr" horzOverflow="overflow">
                    <a:lnL>
                      <a:noFill/>
                    </a:lnL>
                    <a:lnR>
                      <a:noFill/>
                    </a:lnR>
                    <a:lnT>
                      <a:noFill/>
                    </a:lnT>
                    <a:lnB>
                      <a:noFill/>
                    </a:lnB>
                    <a:lnTlToBr>
                      <a:noFill/>
                    </a:lnTlToBr>
                    <a:lnBlToTr>
                      <a:noFill/>
                    </a:lnBlToTr>
                    <a:solidFill>
                      <a:srgbClr val="E8D0D0"/>
                    </a:solidFill>
                  </a:tcPr>
                </a:tc>
                <a:tc>
                  <a:txBody>
                    <a:bodyPr/>
                    <a:lstStyle/>
                    <a:p>
                      <a:pPr marL="0" marR="0" lvl="0" indent="0" algn="ctr" defTabSz="0" rtl="0" eaLnBrk="1" fontAlgn="b" latinLnBrk="0" hangingPunct="1">
                        <a:lnSpc>
                          <a:spcPct val="100000"/>
                        </a:lnSpc>
                        <a:spcBef>
                          <a:spcPct val="0"/>
                        </a:spcBef>
                        <a:spcAft>
                          <a:spcPct val="0"/>
                        </a:spcAft>
                        <a:buClrTx/>
                        <a:buSzTx/>
                        <a:buFontTx/>
                        <a:buNone/>
                      </a:pPr>
                      <a:endParaRPr kumimoji="0" lang="zh-CN" altLang="zh-CN" sz="1400" b="0" i="0" u="none" strike="noStrike" cap="none" normalizeH="0" baseline="0" dirty="0">
                        <a:ln>
                          <a:noFill/>
                        </a:ln>
                        <a:solidFill>
                          <a:schemeClr val="tx1"/>
                        </a:solidFill>
                        <a:effectLst/>
                        <a:latin typeface="+mn-ea"/>
                        <a:ea typeface="+mn-ea"/>
                        <a:sym typeface="Arial" panose="020B0604020202020204" pitchFamily="34" charset="0"/>
                      </a:endParaRPr>
                    </a:p>
                  </a:txBody>
                  <a:tcPr marL="6350" marR="6350" marT="6349" marB="0" anchor="ctr" horzOverflow="overflow">
                    <a:lnL>
                      <a:noFill/>
                    </a:lnL>
                    <a:lnR>
                      <a:noFill/>
                    </a:lnR>
                    <a:lnT>
                      <a:noFill/>
                    </a:lnT>
                    <a:lnB>
                      <a:noFill/>
                    </a:lnB>
                    <a:lnTlToBr>
                      <a:noFill/>
                    </a:lnTlToBr>
                    <a:lnBlToTr>
                      <a:noFill/>
                    </a:lnBlToTr>
                    <a:solidFill>
                      <a:srgbClr val="E8D0D0"/>
                    </a:solidFill>
                  </a:tcPr>
                </a:tc>
                <a:extLst>
                  <a:ext uri="{0D108BD9-81ED-4DB2-BD59-A6C34878D82A}">
                    <a16:rowId xmlns:a16="http://schemas.microsoft.com/office/drawing/2014/main" val="10009"/>
                  </a:ext>
                </a:extLst>
              </a:tr>
              <a:tr h="780439">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mn-ea"/>
                          <a:ea typeface="+mn-ea"/>
                          <a:sym typeface="Arial" panose="020B0604020202020204" pitchFamily="34" charset="0"/>
                        </a:rPr>
                        <a:t>9</a:t>
                      </a:r>
                      <a:endParaRPr kumimoji="0" lang="zh-CN" altLang="en-US" sz="1400" b="0" i="0" u="none" strike="noStrike" cap="none" normalizeH="0" baseline="0" dirty="0">
                        <a:ln>
                          <a:noFill/>
                        </a:ln>
                        <a:solidFill>
                          <a:schemeClr val="tx1"/>
                        </a:solidFill>
                        <a:effectLst/>
                        <a:latin typeface="+mn-ea"/>
                        <a:ea typeface="+mn-ea"/>
                        <a:sym typeface="Arial" panose="020B0604020202020204" pitchFamily="34" charset="0"/>
                      </a:endParaRPr>
                    </a:p>
                  </a:txBody>
                  <a:tcPr marL="6350" marR="6350" marT="6349" marB="0" anchor="ctr" horzOverflow="overflow">
                    <a:lnL>
                      <a:noFill/>
                    </a:lnL>
                    <a:lnR>
                      <a:noFill/>
                    </a:lnR>
                    <a:lnT>
                      <a:noFill/>
                    </a:lnT>
                    <a:lnB>
                      <a:noFill/>
                    </a:lnB>
                    <a:lnTlToBr>
                      <a:noFill/>
                    </a:lnTlToBr>
                    <a:lnBlToTr>
                      <a:noFill/>
                    </a:lnBlToTr>
                    <a:solidFill>
                      <a:srgbClr val="E8D0D0"/>
                    </a:solidFill>
                  </a:tcPr>
                </a:tc>
                <a:tc vMerge="1">
                  <a:txBody>
                    <a:bodyPr/>
                    <a:lstStyle/>
                    <a:p>
                      <a:endParaRPr lang="zh-CN"/>
                    </a:p>
                  </a:txBody>
                  <a:tcPr marL="6350" marR="6350" marT="6350" marB="0" anchor="ctr" horzOverflow="overflow">
                    <a:lnL>
                      <a:noFill/>
                    </a:lnL>
                    <a:lnR>
                      <a:noFill/>
                    </a:lnR>
                    <a:lnT>
                      <a:noFill/>
                    </a:lnT>
                    <a:lnB>
                      <a:noFill/>
                    </a:lnB>
                    <a:lnTlToBr>
                      <a:noFill/>
                    </a:lnTlToBr>
                    <a:lnBlToTr>
                      <a:noFill/>
                    </a:lnBlToTr>
                    <a:solidFill>
                      <a:srgbClr val="E8D0D0"/>
                    </a:solidFill>
                  </a:tcPr>
                </a:tc>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solidFill>
                          <a:effectLst/>
                          <a:latin typeface="+mn-ea"/>
                          <a:ea typeface="+mn-ea"/>
                          <a:sym typeface="Arial" panose="020B0604020202020204" pitchFamily="34" charset="0"/>
                        </a:rPr>
                        <a:t>中联元联</a:t>
                      </a:r>
                      <a:r>
                        <a:rPr kumimoji="0" lang="en-US" altLang="zh-CN" sz="1400" b="0" i="0" u="none" strike="noStrike" cap="none" normalizeH="0" baseline="0" dirty="0">
                          <a:ln>
                            <a:noFill/>
                          </a:ln>
                          <a:solidFill>
                            <a:schemeClr val="tx1"/>
                          </a:solidFill>
                          <a:effectLst/>
                          <a:latin typeface="+mn-ea"/>
                          <a:ea typeface="+mn-ea"/>
                          <a:sym typeface="Arial" panose="020B0604020202020204" pitchFamily="34" charset="0"/>
                        </a:rPr>
                        <a:t>-</a:t>
                      </a:r>
                      <a:r>
                        <a:rPr kumimoji="0" lang="zh-CN" altLang="en-US" sz="1400" b="0" i="0" u="none" strike="noStrike" cap="none" normalizeH="0" baseline="0" dirty="0">
                          <a:ln>
                            <a:noFill/>
                          </a:ln>
                          <a:solidFill>
                            <a:schemeClr val="tx1"/>
                          </a:solidFill>
                          <a:effectLst/>
                          <a:latin typeface="+mn-ea"/>
                          <a:ea typeface="+mn-ea"/>
                          <a:sym typeface="Arial" panose="020B0604020202020204" pitchFamily="34" charset="0"/>
                        </a:rPr>
                        <a:t>前海开源</a:t>
                      </a:r>
                      <a:r>
                        <a:rPr kumimoji="0" lang="en-US" altLang="zh-CN" sz="1400" b="0" i="0" u="none" strike="noStrike" cap="none" normalizeH="0" baseline="0" dirty="0">
                          <a:ln>
                            <a:noFill/>
                          </a:ln>
                          <a:solidFill>
                            <a:schemeClr val="tx1"/>
                          </a:solidFill>
                          <a:effectLst/>
                          <a:latin typeface="+mn-ea"/>
                          <a:ea typeface="+mn-ea"/>
                          <a:sym typeface="Arial" panose="020B0604020202020204" pitchFamily="34" charset="0"/>
                        </a:rPr>
                        <a:t>-</a:t>
                      </a:r>
                      <a:r>
                        <a:rPr kumimoji="0" lang="zh-CN" altLang="en-US" sz="1400" b="0" i="0" u="none" strike="noStrike" cap="none" normalizeH="0" baseline="0" dirty="0">
                          <a:ln>
                            <a:noFill/>
                          </a:ln>
                          <a:solidFill>
                            <a:schemeClr val="tx1"/>
                          </a:solidFill>
                          <a:effectLst/>
                          <a:latin typeface="+mn-ea"/>
                          <a:ea typeface="+mn-ea"/>
                          <a:sym typeface="Arial" panose="020B0604020202020204" pitchFamily="34" charset="0"/>
                        </a:rPr>
                        <a:t>苏州纳米大学科技园资产支持专项计划</a:t>
                      </a:r>
                    </a:p>
                  </a:txBody>
                  <a:tcPr marL="6350" marR="6350" marT="6349" marB="0" anchor="ctr" horzOverflow="overflow">
                    <a:lnL>
                      <a:noFill/>
                    </a:lnL>
                    <a:lnR>
                      <a:noFill/>
                    </a:lnR>
                    <a:lnT>
                      <a:noFill/>
                    </a:lnT>
                    <a:lnB>
                      <a:noFill/>
                    </a:lnB>
                    <a:lnTlToBr>
                      <a:noFill/>
                    </a:lnTlToBr>
                    <a:lnBlToTr>
                      <a:noFill/>
                    </a:lnBlToTr>
                    <a:solidFill>
                      <a:srgbClr val="E8D0D0"/>
                    </a:solidFill>
                  </a:tcPr>
                </a:tc>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mn-ea"/>
                          <a:ea typeface="+mn-ea"/>
                          <a:sym typeface="Arial" panose="020B0604020202020204" pitchFamily="34" charset="0"/>
                        </a:rPr>
                        <a:t>2019-11-28</a:t>
                      </a:r>
                      <a:endParaRPr kumimoji="0" lang="zh-CN" altLang="en-US" sz="1400" b="0" i="0" u="none" strike="noStrike" cap="none" normalizeH="0" baseline="0" dirty="0">
                        <a:ln>
                          <a:noFill/>
                        </a:ln>
                        <a:solidFill>
                          <a:schemeClr val="tx1"/>
                        </a:solidFill>
                        <a:effectLst/>
                        <a:latin typeface="+mn-ea"/>
                        <a:ea typeface="+mn-ea"/>
                        <a:sym typeface="Arial" panose="020B0604020202020204" pitchFamily="34" charset="0"/>
                      </a:endParaRPr>
                    </a:p>
                  </a:txBody>
                  <a:tcPr marL="6350" marR="6350" marT="6349" marB="0" anchor="ctr" horzOverflow="overflow">
                    <a:lnL>
                      <a:noFill/>
                    </a:lnL>
                    <a:lnR>
                      <a:noFill/>
                    </a:lnR>
                    <a:lnT>
                      <a:noFill/>
                    </a:lnT>
                    <a:lnB>
                      <a:noFill/>
                    </a:lnB>
                    <a:lnTlToBr>
                      <a:noFill/>
                    </a:lnTlToBr>
                    <a:lnBlToTr>
                      <a:noFill/>
                    </a:lnBlToTr>
                    <a:solidFill>
                      <a:srgbClr val="E8D0D0"/>
                    </a:solidFill>
                  </a:tcPr>
                </a:tc>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mn-ea"/>
                          <a:ea typeface="+mn-ea"/>
                          <a:sym typeface="Arial" panose="020B0604020202020204" pitchFamily="34" charset="0"/>
                        </a:rPr>
                        <a:t>10.20</a:t>
                      </a:r>
                      <a:endParaRPr kumimoji="0" lang="zh-CN" altLang="en-US" sz="1400" b="0" i="0" u="none" strike="noStrike" cap="none" normalizeH="0" baseline="0" dirty="0">
                        <a:ln>
                          <a:noFill/>
                        </a:ln>
                        <a:solidFill>
                          <a:schemeClr val="tx1"/>
                        </a:solidFill>
                        <a:effectLst/>
                        <a:latin typeface="+mn-ea"/>
                        <a:ea typeface="+mn-ea"/>
                        <a:sym typeface="Arial" panose="020B0604020202020204" pitchFamily="34" charset="0"/>
                      </a:endParaRPr>
                    </a:p>
                  </a:txBody>
                  <a:tcPr marL="6350" marR="6350" marT="6349" marB="0" anchor="ctr" horzOverflow="overflow">
                    <a:lnL>
                      <a:noFill/>
                    </a:lnL>
                    <a:lnR>
                      <a:noFill/>
                    </a:lnR>
                    <a:lnT>
                      <a:noFill/>
                    </a:lnT>
                    <a:lnB>
                      <a:noFill/>
                    </a:lnB>
                    <a:lnTlToBr>
                      <a:noFill/>
                    </a:lnTlToBr>
                    <a:lnBlToTr>
                      <a:noFill/>
                    </a:lnBlToTr>
                    <a:solidFill>
                      <a:srgbClr val="E8D0D0"/>
                    </a:solidFill>
                  </a:tcPr>
                </a:tc>
                <a:tc>
                  <a:txBody>
                    <a:bodyPr/>
                    <a:lstStyle/>
                    <a:p>
                      <a:pPr marL="0" marR="0" lvl="0" indent="0" algn="ctr" defTabSz="0" rtl="0" eaLnBrk="1" fontAlgn="b"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solidFill>
                          <a:effectLst/>
                          <a:latin typeface="+mn-ea"/>
                          <a:ea typeface="+mn-ea"/>
                          <a:sym typeface="Arial" panose="020B0604020202020204" pitchFamily="34" charset="0"/>
                        </a:rPr>
                        <a:t>苏州工业园区教育发展投资有限公司</a:t>
                      </a:r>
                      <a:endParaRPr kumimoji="0" lang="zh-CN" altLang="zh-CN" sz="1400" b="0" i="0" u="none" strike="noStrike" cap="none" normalizeH="0" baseline="0" dirty="0">
                        <a:ln>
                          <a:noFill/>
                        </a:ln>
                        <a:solidFill>
                          <a:schemeClr val="tx1"/>
                        </a:solidFill>
                        <a:effectLst/>
                        <a:latin typeface="+mn-ea"/>
                        <a:ea typeface="+mn-ea"/>
                        <a:sym typeface="Arial" panose="020B0604020202020204" pitchFamily="34" charset="0"/>
                      </a:endParaRPr>
                    </a:p>
                  </a:txBody>
                  <a:tcPr marL="6350" marR="6350" marT="6349" marB="0" anchor="ctr" horzOverflow="overflow">
                    <a:lnL>
                      <a:noFill/>
                    </a:lnL>
                    <a:lnR>
                      <a:noFill/>
                    </a:lnR>
                    <a:lnT>
                      <a:noFill/>
                    </a:lnT>
                    <a:lnB>
                      <a:noFill/>
                    </a:lnB>
                    <a:lnTlToBr>
                      <a:noFill/>
                    </a:lnTlToBr>
                    <a:lnBlToTr>
                      <a:noFill/>
                    </a:lnBlToTr>
                    <a:solidFill>
                      <a:srgbClr val="E8D0D0"/>
                    </a:solidFill>
                  </a:tcPr>
                </a:tc>
                <a:tc>
                  <a:txBody>
                    <a:bodyPr/>
                    <a:lstStyle/>
                    <a:p>
                      <a:pPr marL="0" marR="0" lvl="0" indent="0" algn="ctr" defTabSz="0" rtl="0" eaLnBrk="1" fontAlgn="b" latinLnBrk="0" hangingPunct="1">
                        <a:lnSpc>
                          <a:spcPct val="100000"/>
                        </a:lnSpc>
                        <a:spcBef>
                          <a:spcPct val="0"/>
                        </a:spcBef>
                        <a:spcAft>
                          <a:spcPct val="0"/>
                        </a:spcAft>
                        <a:buClrTx/>
                        <a:buSzTx/>
                        <a:buFontTx/>
                        <a:buNone/>
                        <a:defRPr/>
                      </a:pPr>
                      <a:r>
                        <a:rPr lang="zh-CN" altLang="en-US" sz="1400" b="0" dirty="0"/>
                        <a:t>国内首单国家大学科技园类</a:t>
                      </a:r>
                      <a:r>
                        <a:rPr lang="en-US" altLang="zh-CN" sz="1400" b="0" dirty="0"/>
                        <a:t>REITs</a:t>
                      </a:r>
                      <a:endParaRPr lang="zh-CN" altLang="en-US" sz="1400" b="0" dirty="0"/>
                    </a:p>
                    <a:p>
                      <a:pPr marL="0" marR="0" lvl="0" indent="0" algn="ctr" defTabSz="0" rtl="0" eaLnBrk="1" fontAlgn="b" latinLnBrk="0" hangingPunct="1">
                        <a:lnSpc>
                          <a:spcPct val="100000"/>
                        </a:lnSpc>
                        <a:spcBef>
                          <a:spcPct val="0"/>
                        </a:spcBef>
                        <a:spcAft>
                          <a:spcPct val="0"/>
                        </a:spcAft>
                        <a:buClrTx/>
                        <a:buSzTx/>
                        <a:buFontTx/>
                        <a:buNone/>
                      </a:pPr>
                      <a:endParaRPr kumimoji="0" lang="zh-CN" altLang="zh-CN" sz="1400" b="0" i="0" u="none" strike="noStrike" cap="none" normalizeH="0" baseline="0" dirty="0">
                        <a:ln>
                          <a:noFill/>
                        </a:ln>
                        <a:solidFill>
                          <a:schemeClr val="tx1"/>
                        </a:solidFill>
                        <a:effectLst/>
                        <a:latin typeface="+mn-ea"/>
                        <a:ea typeface="+mn-ea"/>
                        <a:sym typeface="Arial" panose="020B0604020202020204" pitchFamily="34" charset="0"/>
                      </a:endParaRPr>
                    </a:p>
                  </a:txBody>
                  <a:tcPr marL="6350" marR="6350" marT="6349" marB="0" anchor="ctr" horzOverflow="overflow">
                    <a:lnL>
                      <a:noFill/>
                    </a:lnL>
                    <a:lnR>
                      <a:noFill/>
                    </a:lnR>
                    <a:lnT>
                      <a:noFill/>
                    </a:lnT>
                    <a:lnB>
                      <a:noFill/>
                    </a:lnB>
                    <a:lnTlToBr>
                      <a:noFill/>
                    </a:lnTlToBr>
                    <a:lnBlToTr>
                      <a:noFill/>
                    </a:lnBlToTr>
                    <a:solidFill>
                      <a:srgbClr val="E8D0D0"/>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组合 1">
            <a:extLst>
              <a:ext uri="{FF2B5EF4-FFF2-40B4-BE49-F238E27FC236}">
                <a16:creationId xmlns:a16="http://schemas.microsoft.com/office/drawing/2014/main" id="{15288186-A35C-4663-8090-889F3AA4ACB5}"/>
              </a:ext>
            </a:extLst>
          </p:cNvPr>
          <p:cNvGrpSpPr>
            <a:grpSpLocks/>
          </p:cNvGrpSpPr>
          <p:nvPr/>
        </p:nvGrpSpPr>
        <p:grpSpPr bwMode="auto">
          <a:xfrm>
            <a:off x="0" y="214313"/>
            <a:ext cx="298450" cy="658812"/>
            <a:chOff x="0" y="0"/>
            <a:chExt cx="577847" cy="659137"/>
          </a:xfrm>
        </p:grpSpPr>
        <p:sp>
          <p:nvSpPr>
            <p:cNvPr id="23575" name="矩形 3">
              <a:extLst>
                <a:ext uri="{FF2B5EF4-FFF2-40B4-BE49-F238E27FC236}">
                  <a16:creationId xmlns:a16="http://schemas.microsoft.com/office/drawing/2014/main" id="{28D0CA9A-9018-454C-BACD-48A2ABC39208}"/>
                </a:ext>
              </a:extLst>
            </p:cNvPr>
            <p:cNvSpPr>
              <a:spLocks noChangeArrowheads="1"/>
            </p:cNvSpPr>
            <p:nvPr/>
          </p:nvSpPr>
          <p:spPr bwMode="auto">
            <a:xfrm>
              <a:off x="0" y="0"/>
              <a:ext cx="495297" cy="659137"/>
            </a:xfrm>
            <a:prstGeom prst="rect">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4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23576" name="矩形 4">
              <a:extLst>
                <a:ext uri="{FF2B5EF4-FFF2-40B4-BE49-F238E27FC236}">
                  <a16:creationId xmlns:a16="http://schemas.microsoft.com/office/drawing/2014/main" id="{E8AC0D03-0B73-422A-ADF0-48D7CEC7142F}"/>
                </a:ext>
              </a:extLst>
            </p:cNvPr>
            <p:cNvSpPr>
              <a:spLocks noChangeArrowheads="1"/>
            </p:cNvSpPr>
            <p:nvPr/>
          </p:nvSpPr>
          <p:spPr bwMode="auto">
            <a:xfrm>
              <a:off x="527047" y="0"/>
              <a:ext cx="50800" cy="659137"/>
            </a:xfrm>
            <a:prstGeom prst="rect">
              <a:avLst/>
            </a:prstGeom>
            <a:solidFill>
              <a:srgbClr val="80808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4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grpSp>
      <p:sp>
        <p:nvSpPr>
          <p:cNvPr id="8196" name="文本框 23">
            <a:extLst>
              <a:ext uri="{FF2B5EF4-FFF2-40B4-BE49-F238E27FC236}">
                <a16:creationId xmlns:a16="http://schemas.microsoft.com/office/drawing/2014/main" id="{D3F9D2D1-6FAB-4F52-9D08-73DF6CC160D1}"/>
              </a:ext>
            </a:extLst>
          </p:cNvPr>
          <p:cNvSpPr>
            <a:spLocks noChangeArrowheads="1"/>
          </p:cNvSpPr>
          <p:nvPr/>
        </p:nvSpPr>
        <p:spPr bwMode="auto">
          <a:xfrm>
            <a:off x="346075" y="239713"/>
            <a:ext cx="5508625" cy="58420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1.3 </a:t>
            </a:r>
            <a:r>
              <a:rPr kumimoji="0" lang="zh-CN" altLang="en-US"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公募</a:t>
            </a:r>
            <a:r>
              <a:rPr kumimoji="0" lang="en-US" altLang="zh-CN"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REITs</a:t>
            </a:r>
            <a:r>
              <a:rPr kumimoji="0" lang="zh-CN" altLang="en-US"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收益来源</a:t>
            </a:r>
            <a:endParaRPr kumimoji="0" lang="zh-CN" altLang="en-US" sz="1800" b="0" i="0" u="none" strike="noStrike" kern="1200" cap="none" spc="0" normalizeH="0" baseline="0" noProof="0" dirty="0">
              <a:ln>
                <a:noFill/>
              </a:ln>
              <a:solidFill>
                <a:srgbClr val="000000"/>
              </a:solidFill>
              <a:effectLst/>
              <a:uLnTx/>
              <a:uFillTx/>
              <a:latin typeface="微软雅黑"/>
              <a:ea typeface="微软雅黑"/>
              <a:cs typeface="+mn-cs"/>
              <a:sym typeface="Arial" panose="020B0604020202020204" pitchFamily="34" charset="0"/>
            </a:endParaRPr>
          </a:p>
        </p:txBody>
      </p:sp>
      <p:sp>
        <p:nvSpPr>
          <p:cNvPr id="27" name="object 7">
            <a:extLst>
              <a:ext uri="{FF2B5EF4-FFF2-40B4-BE49-F238E27FC236}">
                <a16:creationId xmlns:a16="http://schemas.microsoft.com/office/drawing/2014/main" id="{1FBBFA50-B3D5-435A-ADCF-34B9DD853142}"/>
              </a:ext>
            </a:extLst>
          </p:cNvPr>
          <p:cNvSpPr txBox="1"/>
          <p:nvPr/>
        </p:nvSpPr>
        <p:spPr>
          <a:xfrm>
            <a:off x="346075" y="1076325"/>
            <a:ext cx="11331575" cy="1527175"/>
          </a:xfrm>
          <a:prstGeom prst="rect">
            <a:avLst/>
          </a:prstGeom>
        </p:spPr>
        <p:txBody>
          <a:bodyPr lIns="0" tIns="137160" rIns="0" bIns="0">
            <a:spAutoFit/>
          </a:bodyPr>
          <a:lstStyle/>
          <a:p>
            <a:pPr marL="12700" marR="0" lvl="0" indent="0" algn="l" defTabSz="914400" rtl="0" eaLnBrk="0" fontAlgn="base" latinLnBrk="0" hangingPunct="0">
              <a:lnSpc>
                <a:spcPct val="150000"/>
              </a:lnSpc>
              <a:spcBef>
                <a:spcPts val="1080"/>
              </a:spcBef>
              <a:spcAft>
                <a:spcPct val="0"/>
              </a:spcAft>
              <a:buClrTx/>
              <a:buSzPct val="90322"/>
              <a:buFontTx/>
              <a:buNone/>
              <a:tabLst>
                <a:tab pos="194310" algn="l"/>
              </a:tabLst>
              <a:defRPr/>
            </a:pPr>
            <a:r>
              <a:rPr kumimoji="0" sz="1550" b="1" i="0" u="none" strike="noStrike" kern="1200" cap="none" spc="-40" normalizeH="0" baseline="0" noProof="0" dirty="0">
                <a:ln>
                  <a:noFill/>
                </a:ln>
                <a:solidFill>
                  <a:srgbClr val="C00000"/>
                </a:solidFill>
                <a:effectLst/>
                <a:uLnTx/>
                <a:uFillTx/>
                <a:latin typeface="微软雅黑"/>
                <a:ea typeface="微软雅黑"/>
                <a:cs typeface="微软雅黑"/>
              </a:rPr>
              <a:t>REITs</a:t>
            </a:r>
            <a:r>
              <a:rPr kumimoji="0" sz="1550" b="1" i="0" u="none" strike="noStrike" kern="1200" cap="none" spc="100" normalizeH="0" baseline="0" noProof="0" dirty="0">
                <a:ln>
                  <a:noFill/>
                </a:ln>
                <a:solidFill>
                  <a:srgbClr val="C00000"/>
                </a:solidFill>
                <a:effectLst/>
                <a:uLnTx/>
                <a:uFillTx/>
                <a:latin typeface="微软雅黑"/>
                <a:ea typeface="微软雅黑"/>
                <a:cs typeface="等线"/>
              </a:rPr>
              <a:t>的收益主</a:t>
            </a:r>
            <a:r>
              <a:rPr kumimoji="0" sz="1550" b="1" i="0" u="none" strike="noStrike" kern="1200" cap="none" spc="25" normalizeH="0" baseline="0" noProof="0" dirty="0">
                <a:ln>
                  <a:noFill/>
                </a:ln>
                <a:solidFill>
                  <a:srgbClr val="C00000"/>
                </a:solidFill>
                <a:effectLst/>
                <a:uLnTx/>
                <a:uFillTx/>
                <a:latin typeface="微软雅黑"/>
                <a:ea typeface="微软雅黑"/>
                <a:cs typeface="等线"/>
              </a:rPr>
              <a:t>要</a:t>
            </a:r>
            <a:r>
              <a:rPr kumimoji="0" sz="1550" b="1" i="0" u="none" strike="noStrike" kern="1200" cap="none" spc="100" normalizeH="0" baseline="0" noProof="0" dirty="0">
                <a:ln>
                  <a:noFill/>
                </a:ln>
                <a:solidFill>
                  <a:srgbClr val="C00000"/>
                </a:solidFill>
                <a:effectLst/>
                <a:uLnTx/>
                <a:uFillTx/>
                <a:latin typeface="微软雅黑"/>
                <a:ea typeface="微软雅黑"/>
                <a:cs typeface="等线"/>
              </a:rPr>
              <a:t>来</a:t>
            </a:r>
            <a:r>
              <a:rPr kumimoji="0" sz="1550" b="1" i="0" u="none" strike="noStrike" kern="1200" cap="none" spc="-50" normalizeH="0" baseline="0" noProof="0" dirty="0">
                <a:ln>
                  <a:noFill/>
                </a:ln>
                <a:solidFill>
                  <a:srgbClr val="C00000"/>
                </a:solidFill>
                <a:effectLst/>
                <a:uLnTx/>
                <a:uFillTx/>
                <a:latin typeface="微软雅黑"/>
                <a:ea typeface="微软雅黑"/>
                <a:cs typeface="等线"/>
              </a:rPr>
              <a:t>自</a:t>
            </a:r>
            <a:r>
              <a:rPr kumimoji="0" sz="1550" b="1" i="0" u="none" strike="noStrike" kern="1200" cap="none" spc="100" normalizeH="0" baseline="0" noProof="0" dirty="0">
                <a:ln>
                  <a:noFill/>
                </a:ln>
                <a:solidFill>
                  <a:srgbClr val="C00000"/>
                </a:solidFill>
                <a:effectLst/>
                <a:uLnTx/>
                <a:uFillTx/>
                <a:latin typeface="微软雅黑"/>
                <a:ea typeface="微软雅黑"/>
                <a:cs typeface="等线"/>
              </a:rPr>
              <a:t>于</a:t>
            </a:r>
            <a:r>
              <a:rPr kumimoji="0" sz="1550" b="1" i="0" u="none" strike="noStrike" kern="1200" cap="none" spc="15" normalizeH="0" baseline="0" noProof="0" dirty="0">
                <a:ln>
                  <a:noFill/>
                </a:ln>
                <a:solidFill>
                  <a:srgbClr val="C00000"/>
                </a:solidFill>
                <a:effectLst/>
                <a:uLnTx/>
                <a:uFillTx/>
                <a:latin typeface="微软雅黑"/>
                <a:ea typeface="微软雅黑"/>
                <a:cs typeface="等线"/>
              </a:rPr>
              <a:t>租</a:t>
            </a:r>
            <a:r>
              <a:rPr kumimoji="0" sz="1550" b="1" i="0" u="none" strike="noStrike" kern="1200" cap="none" spc="100" normalizeH="0" baseline="0" noProof="0" dirty="0">
                <a:ln>
                  <a:noFill/>
                </a:ln>
                <a:solidFill>
                  <a:srgbClr val="C00000"/>
                </a:solidFill>
                <a:effectLst/>
                <a:uLnTx/>
                <a:uFillTx/>
                <a:latin typeface="微软雅黑"/>
                <a:ea typeface="微软雅黑"/>
                <a:cs typeface="等线"/>
              </a:rPr>
              <a:t>金</a:t>
            </a:r>
            <a:r>
              <a:rPr kumimoji="0" sz="1550" b="1" i="0" u="none" strike="noStrike" kern="1200" cap="none" spc="5" normalizeH="0" baseline="0" noProof="0" dirty="0">
                <a:ln>
                  <a:noFill/>
                </a:ln>
                <a:solidFill>
                  <a:srgbClr val="C00000"/>
                </a:solidFill>
                <a:effectLst/>
                <a:uLnTx/>
                <a:uFillTx/>
                <a:latin typeface="微软雅黑"/>
                <a:ea typeface="微软雅黑"/>
                <a:cs typeface="微软雅黑"/>
              </a:rPr>
              <a:t>/</a:t>
            </a:r>
            <a:r>
              <a:rPr kumimoji="0" sz="1550" b="1" i="0" u="none" strike="noStrike" kern="1200" cap="none" spc="25" normalizeH="0" baseline="0" noProof="0" dirty="0">
                <a:ln>
                  <a:noFill/>
                </a:ln>
                <a:solidFill>
                  <a:srgbClr val="C00000"/>
                </a:solidFill>
                <a:effectLst/>
                <a:uLnTx/>
                <a:uFillTx/>
                <a:latin typeface="微软雅黑"/>
                <a:ea typeface="微软雅黑"/>
                <a:cs typeface="等线"/>
              </a:rPr>
              <a:t>使</a:t>
            </a:r>
            <a:r>
              <a:rPr kumimoji="0" sz="1550" b="1" i="0" u="none" strike="noStrike" kern="1200" cap="none" spc="100" normalizeH="0" baseline="0" noProof="0" dirty="0">
                <a:ln>
                  <a:noFill/>
                </a:ln>
                <a:solidFill>
                  <a:srgbClr val="C00000"/>
                </a:solidFill>
                <a:effectLst/>
                <a:uLnTx/>
                <a:uFillTx/>
                <a:latin typeface="微软雅黑"/>
                <a:ea typeface="微软雅黑"/>
                <a:cs typeface="等线"/>
              </a:rPr>
              <a:t>用</a:t>
            </a:r>
            <a:r>
              <a:rPr kumimoji="0" sz="1550" b="1" i="0" u="none" strike="noStrike" kern="1200" cap="none" spc="25" normalizeH="0" baseline="0" noProof="0" dirty="0">
                <a:ln>
                  <a:noFill/>
                </a:ln>
                <a:solidFill>
                  <a:srgbClr val="C00000"/>
                </a:solidFill>
                <a:effectLst/>
                <a:uLnTx/>
                <a:uFillTx/>
                <a:latin typeface="微软雅黑"/>
                <a:ea typeface="微软雅黑"/>
                <a:cs typeface="等线"/>
              </a:rPr>
              <a:t>权</a:t>
            </a:r>
            <a:r>
              <a:rPr kumimoji="0" sz="1550" b="1" i="0" u="none" strike="noStrike" kern="1200" cap="none" spc="100" normalizeH="0" baseline="0" noProof="0" dirty="0">
                <a:ln>
                  <a:noFill/>
                </a:ln>
                <a:solidFill>
                  <a:srgbClr val="C00000"/>
                </a:solidFill>
                <a:effectLst/>
                <a:uLnTx/>
                <a:uFillTx/>
                <a:latin typeface="微软雅黑"/>
                <a:ea typeface="微软雅黑"/>
                <a:cs typeface="等线"/>
              </a:rPr>
              <a:t>收</a:t>
            </a:r>
            <a:r>
              <a:rPr kumimoji="0" sz="1550" b="1" i="0" u="none" strike="noStrike" kern="1200" cap="none" spc="25" normalizeH="0" baseline="0" noProof="0" dirty="0">
                <a:ln>
                  <a:noFill/>
                </a:ln>
                <a:solidFill>
                  <a:srgbClr val="C00000"/>
                </a:solidFill>
                <a:effectLst/>
                <a:uLnTx/>
                <a:uFillTx/>
                <a:latin typeface="微软雅黑"/>
                <a:ea typeface="微软雅黑"/>
                <a:cs typeface="等线"/>
              </a:rPr>
              <a:t>入</a:t>
            </a:r>
            <a:r>
              <a:rPr kumimoji="0" sz="1550" b="1" i="0" u="none" strike="noStrike" kern="1200" cap="none" spc="100" normalizeH="0" baseline="0" noProof="0" dirty="0">
                <a:ln>
                  <a:noFill/>
                </a:ln>
                <a:solidFill>
                  <a:srgbClr val="C00000"/>
                </a:solidFill>
                <a:effectLst/>
                <a:uLnTx/>
                <a:uFillTx/>
                <a:latin typeface="微软雅黑"/>
                <a:ea typeface="微软雅黑"/>
                <a:cs typeface="等线"/>
              </a:rPr>
              <a:t>和</a:t>
            </a:r>
            <a:r>
              <a:rPr kumimoji="0" sz="1550" b="1" i="0" u="none" strike="noStrike" kern="1200" cap="none" spc="-50" normalizeH="0" baseline="0" noProof="0" dirty="0">
                <a:ln>
                  <a:noFill/>
                </a:ln>
                <a:solidFill>
                  <a:srgbClr val="C00000"/>
                </a:solidFill>
                <a:effectLst/>
                <a:uLnTx/>
                <a:uFillTx/>
                <a:latin typeface="微软雅黑"/>
                <a:ea typeface="微软雅黑"/>
                <a:cs typeface="等线"/>
              </a:rPr>
              <a:t>资</a:t>
            </a:r>
            <a:r>
              <a:rPr kumimoji="0" sz="1550" b="1" i="0" u="none" strike="noStrike" kern="1200" cap="none" spc="100" normalizeH="0" baseline="0" noProof="0" dirty="0">
                <a:ln>
                  <a:noFill/>
                </a:ln>
                <a:solidFill>
                  <a:srgbClr val="C00000"/>
                </a:solidFill>
                <a:effectLst/>
                <a:uLnTx/>
                <a:uFillTx/>
                <a:latin typeface="微软雅黑"/>
                <a:ea typeface="微软雅黑"/>
                <a:cs typeface="等线"/>
              </a:rPr>
              <a:t>产</a:t>
            </a:r>
            <a:r>
              <a:rPr kumimoji="0" sz="1550" b="1" i="0" u="none" strike="noStrike" kern="1200" cap="none" spc="25" normalizeH="0" baseline="0" noProof="0" dirty="0">
                <a:ln>
                  <a:noFill/>
                </a:ln>
                <a:solidFill>
                  <a:srgbClr val="C00000"/>
                </a:solidFill>
                <a:effectLst/>
                <a:uLnTx/>
                <a:uFillTx/>
                <a:latin typeface="微软雅黑"/>
                <a:ea typeface="微软雅黑"/>
                <a:cs typeface="等线"/>
              </a:rPr>
              <a:t>增值</a:t>
            </a:r>
            <a:r>
              <a:rPr kumimoji="0" sz="1550" b="1" i="0" u="none" strike="noStrike" kern="1200" cap="none" spc="175" normalizeH="0" baseline="0" noProof="0" dirty="0">
                <a:ln>
                  <a:noFill/>
                </a:ln>
                <a:solidFill>
                  <a:srgbClr val="C00000"/>
                </a:solidFill>
                <a:effectLst/>
                <a:uLnTx/>
                <a:uFillTx/>
                <a:latin typeface="微软雅黑"/>
                <a:ea typeface="微软雅黑"/>
                <a:cs typeface="等线"/>
              </a:rPr>
              <a:t>。</a:t>
            </a:r>
            <a:r>
              <a:rPr kumimoji="0" sz="1550" b="0" i="0" u="none" strike="noStrike" kern="1200" cap="none" spc="25" normalizeH="0" baseline="0" noProof="0" dirty="0">
                <a:ln>
                  <a:noFill/>
                </a:ln>
                <a:solidFill>
                  <a:srgbClr val="000000"/>
                </a:solidFill>
                <a:effectLst/>
                <a:uLnTx/>
                <a:uFillTx/>
                <a:latin typeface="微软雅黑"/>
                <a:ea typeface="微软雅黑"/>
                <a:cs typeface="等线"/>
              </a:rPr>
              <a:t>其中租金是</a:t>
            </a:r>
            <a:r>
              <a:rPr kumimoji="0" sz="1550" b="0" i="0" u="none" strike="noStrike" kern="1200" cap="none" spc="10" normalizeH="0" baseline="0" noProof="0" dirty="0">
                <a:ln>
                  <a:noFill/>
                </a:ln>
                <a:solidFill>
                  <a:srgbClr val="000000"/>
                </a:solidFill>
                <a:effectLst/>
                <a:uLnTx/>
                <a:uFillTx/>
                <a:latin typeface="微软雅黑"/>
                <a:ea typeface="微软雅黑"/>
                <a:cs typeface="等线"/>
              </a:rPr>
              <a:t>相</a:t>
            </a:r>
            <a:r>
              <a:rPr kumimoji="0" sz="1550" b="0" i="0" u="none" strike="noStrike" kern="1200" cap="none" spc="100" normalizeH="0" baseline="0" noProof="0" dirty="0">
                <a:ln>
                  <a:noFill/>
                </a:ln>
                <a:solidFill>
                  <a:srgbClr val="000000"/>
                </a:solidFill>
                <a:effectLst/>
                <a:uLnTx/>
                <a:uFillTx/>
                <a:latin typeface="微软雅黑"/>
                <a:ea typeface="微软雅黑"/>
                <a:cs typeface="等线"/>
              </a:rPr>
              <a:t>对</a:t>
            </a:r>
            <a:r>
              <a:rPr kumimoji="0" sz="1550" b="0" i="0" u="none" strike="noStrike" kern="1200" cap="none" spc="25" normalizeH="0" baseline="0" noProof="0" dirty="0">
                <a:ln>
                  <a:noFill/>
                </a:ln>
                <a:solidFill>
                  <a:srgbClr val="000000"/>
                </a:solidFill>
                <a:effectLst/>
                <a:uLnTx/>
                <a:uFillTx/>
                <a:latin typeface="微软雅黑"/>
                <a:ea typeface="微软雅黑"/>
                <a:cs typeface="等线"/>
              </a:rPr>
              <a:t>稳定</a:t>
            </a:r>
            <a:r>
              <a:rPr kumimoji="0" sz="1550" b="0" i="0" u="none" strike="noStrike" kern="1200" cap="none" spc="100" normalizeH="0" baseline="0" noProof="0" dirty="0">
                <a:ln>
                  <a:noFill/>
                </a:ln>
                <a:solidFill>
                  <a:srgbClr val="000000"/>
                </a:solidFill>
                <a:effectLst/>
                <a:uLnTx/>
                <a:uFillTx/>
                <a:latin typeface="微软雅黑"/>
                <a:ea typeface="微软雅黑"/>
                <a:cs typeface="等线"/>
              </a:rPr>
              <a:t>的</a:t>
            </a:r>
            <a:r>
              <a:rPr kumimoji="0" sz="1550" b="0" i="0" u="none" strike="noStrike" kern="1200" cap="none" spc="25" normalizeH="0" baseline="0" noProof="0" dirty="0">
                <a:ln>
                  <a:noFill/>
                </a:ln>
                <a:solidFill>
                  <a:srgbClr val="000000"/>
                </a:solidFill>
                <a:effectLst/>
                <a:uLnTx/>
                <a:uFillTx/>
                <a:latin typeface="微软雅黑"/>
                <a:ea typeface="微软雅黑"/>
                <a:cs typeface="等线"/>
              </a:rPr>
              <a:t>收</a:t>
            </a:r>
            <a:r>
              <a:rPr kumimoji="0" sz="1550" b="0" i="0" u="none" strike="noStrike" kern="1200" cap="none" spc="15" normalizeH="0" baseline="0" noProof="0" dirty="0">
                <a:ln>
                  <a:noFill/>
                </a:ln>
                <a:solidFill>
                  <a:srgbClr val="000000"/>
                </a:solidFill>
                <a:effectLst/>
                <a:uLnTx/>
                <a:uFillTx/>
                <a:latin typeface="微软雅黑"/>
                <a:ea typeface="微软雅黑"/>
                <a:cs typeface="等线"/>
              </a:rPr>
              <a:t>益</a:t>
            </a:r>
            <a:r>
              <a:rPr kumimoji="0" sz="1550" b="0" i="0" u="none" strike="noStrike" kern="1200" cap="none" spc="100" normalizeH="0" baseline="0" noProof="0" dirty="0">
                <a:ln>
                  <a:noFill/>
                </a:ln>
                <a:solidFill>
                  <a:srgbClr val="000000"/>
                </a:solidFill>
                <a:effectLst/>
                <a:uLnTx/>
                <a:uFillTx/>
                <a:latin typeface="微软雅黑"/>
                <a:ea typeface="微软雅黑"/>
                <a:cs typeface="等线"/>
              </a:rPr>
              <a:t>，</a:t>
            </a:r>
            <a:r>
              <a:rPr kumimoji="0" sz="1550" b="0" i="0" u="none" strike="noStrike" kern="1200" cap="none" spc="25" normalizeH="0" baseline="0" noProof="0" dirty="0">
                <a:ln>
                  <a:noFill/>
                </a:ln>
                <a:solidFill>
                  <a:srgbClr val="000000"/>
                </a:solidFill>
                <a:effectLst/>
                <a:uLnTx/>
                <a:uFillTx/>
                <a:latin typeface="微软雅黑"/>
                <a:ea typeface="微软雅黑"/>
                <a:cs typeface="等线"/>
              </a:rPr>
              <a:t>也是</a:t>
            </a:r>
            <a:r>
              <a:rPr kumimoji="0" sz="1550" b="0" i="0" u="none" strike="noStrike" kern="1200" cap="none" spc="100" normalizeH="0" baseline="0" noProof="0" dirty="0">
                <a:ln>
                  <a:noFill/>
                </a:ln>
                <a:solidFill>
                  <a:srgbClr val="000000"/>
                </a:solidFill>
                <a:effectLst/>
                <a:uLnTx/>
                <a:uFillTx/>
                <a:latin typeface="微软雅黑"/>
                <a:ea typeface="微软雅黑"/>
                <a:cs typeface="等线"/>
              </a:rPr>
              <a:t>短</a:t>
            </a:r>
            <a:r>
              <a:rPr kumimoji="0" sz="1550" b="0" i="0" u="none" strike="noStrike" kern="1200" cap="none" spc="25" normalizeH="0" baseline="0" noProof="0" dirty="0">
                <a:ln>
                  <a:noFill/>
                </a:ln>
                <a:solidFill>
                  <a:srgbClr val="000000"/>
                </a:solidFill>
                <a:effectLst/>
                <a:uLnTx/>
                <a:uFillTx/>
                <a:latin typeface="微软雅黑"/>
                <a:ea typeface="微软雅黑"/>
                <a:cs typeface="等线"/>
              </a:rPr>
              <a:t>期</a:t>
            </a:r>
            <a:r>
              <a:rPr kumimoji="0" sz="1550" b="0" i="0" u="none" strike="noStrike" kern="1200" cap="none" spc="15" normalizeH="0" baseline="0" noProof="0" dirty="0">
                <a:ln>
                  <a:noFill/>
                </a:ln>
                <a:solidFill>
                  <a:srgbClr val="000000"/>
                </a:solidFill>
                <a:effectLst/>
                <a:uLnTx/>
                <a:uFillTx/>
                <a:latin typeface="微软雅黑"/>
                <a:ea typeface="微软雅黑"/>
                <a:cs typeface="等线"/>
              </a:rPr>
              <a:t>收</a:t>
            </a:r>
            <a:r>
              <a:rPr kumimoji="0" sz="1550" b="0" i="0" u="none" strike="noStrike" kern="1200" cap="none" spc="100" normalizeH="0" baseline="0" noProof="0" dirty="0">
                <a:ln>
                  <a:noFill/>
                </a:ln>
                <a:solidFill>
                  <a:srgbClr val="000000"/>
                </a:solidFill>
                <a:effectLst/>
                <a:uLnTx/>
                <a:uFillTx/>
                <a:latin typeface="微软雅黑"/>
                <a:ea typeface="微软雅黑"/>
                <a:cs typeface="等线"/>
              </a:rPr>
              <a:t>益</a:t>
            </a:r>
            <a:r>
              <a:rPr kumimoji="0" sz="1550" b="0" i="0" u="none" strike="noStrike" kern="1200" cap="none" spc="25" normalizeH="0" baseline="0" noProof="0" dirty="0">
                <a:ln>
                  <a:noFill/>
                </a:ln>
                <a:solidFill>
                  <a:srgbClr val="000000"/>
                </a:solidFill>
                <a:effectLst/>
                <a:uLnTx/>
                <a:uFillTx/>
                <a:latin typeface="微软雅黑"/>
                <a:ea typeface="微软雅黑"/>
                <a:cs typeface="等线"/>
              </a:rPr>
              <a:t>的主</a:t>
            </a:r>
            <a:r>
              <a:rPr kumimoji="0" sz="1550" b="0" i="0" u="none" strike="noStrike" kern="1200" cap="none" spc="100" normalizeH="0" baseline="0" noProof="0" dirty="0">
                <a:ln>
                  <a:noFill/>
                </a:ln>
                <a:solidFill>
                  <a:srgbClr val="000000"/>
                </a:solidFill>
                <a:effectLst/>
                <a:uLnTx/>
                <a:uFillTx/>
                <a:latin typeface="微软雅黑"/>
                <a:ea typeface="微软雅黑"/>
                <a:cs typeface="等线"/>
              </a:rPr>
              <a:t>要</a:t>
            </a:r>
            <a:r>
              <a:rPr kumimoji="0" sz="1550" b="0" i="0" u="none" strike="noStrike" kern="1200" cap="none" spc="25" normalizeH="0" baseline="0" noProof="0" dirty="0">
                <a:ln>
                  <a:noFill/>
                </a:ln>
                <a:solidFill>
                  <a:srgbClr val="000000"/>
                </a:solidFill>
                <a:effectLst/>
                <a:uLnTx/>
                <a:uFillTx/>
                <a:latin typeface="微软雅黑"/>
                <a:ea typeface="微软雅黑"/>
                <a:cs typeface="等线"/>
              </a:rPr>
              <a:t>来源。</a:t>
            </a:r>
            <a:r>
              <a:rPr kumimoji="0" sz="1550" b="0" i="0" u="none" strike="noStrike" kern="1200" cap="none" spc="15" normalizeH="0" baseline="0" noProof="0" dirty="0">
                <a:ln>
                  <a:noFill/>
                </a:ln>
                <a:solidFill>
                  <a:srgbClr val="000000"/>
                </a:solidFill>
                <a:effectLst/>
                <a:uLnTx/>
                <a:uFillTx/>
                <a:latin typeface="微软雅黑"/>
                <a:ea typeface="微软雅黑"/>
                <a:cs typeface="等线"/>
              </a:rPr>
              <a:t>租金能够在一定程度上对冲通货</a:t>
            </a:r>
            <a:r>
              <a:rPr kumimoji="0" sz="1550" b="0" i="0" u="none" strike="noStrike" kern="1200" cap="none" spc="30" normalizeH="0" baseline="0" noProof="0" dirty="0">
                <a:ln>
                  <a:noFill/>
                </a:ln>
                <a:solidFill>
                  <a:srgbClr val="000000"/>
                </a:solidFill>
                <a:effectLst/>
                <a:uLnTx/>
                <a:uFillTx/>
                <a:latin typeface="微软雅黑"/>
                <a:ea typeface="微软雅黑"/>
                <a:cs typeface="等线"/>
              </a:rPr>
              <a:t>膨</a:t>
            </a:r>
            <a:r>
              <a:rPr kumimoji="0" sz="1550" b="0" i="0" u="none" strike="noStrike" kern="1200" cap="none" spc="85" normalizeH="0" baseline="0" noProof="0" dirty="0">
                <a:ln>
                  <a:noFill/>
                </a:ln>
                <a:solidFill>
                  <a:srgbClr val="000000"/>
                </a:solidFill>
                <a:effectLst/>
                <a:uLnTx/>
                <a:uFillTx/>
                <a:latin typeface="微软雅黑"/>
                <a:ea typeface="微软雅黑"/>
                <a:cs typeface="等线"/>
              </a:rPr>
              <a:t>胀</a:t>
            </a:r>
            <a:r>
              <a:rPr kumimoji="0" sz="1550" b="0" i="0" u="none" strike="noStrike" kern="1200" cap="none" spc="25" normalizeH="0" baseline="0" noProof="0" dirty="0">
                <a:ln>
                  <a:noFill/>
                </a:ln>
                <a:solidFill>
                  <a:srgbClr val="000000"/>
                </a:solidFill>
                <a:effectLst/>
                <a:uLnTx/>
                <a:uFillTx/>
                <a:latin typeface="微软雅黑"/>
                <a:ea typeface="微软雅黑"/>
                <a:cs typeface="等线"/>
              </a:rPr>
              <a:t>，</a:t>
            </a:r>
            <a:r>
              <a:rPr kumimoji="0" sz="1550" b="0" i="0" u="none" strike="noStrike" kern="1200" cap="none" spc="15" normalizeH="0" baseline="0" noProof="0" dirty="0">
                <a:ln>
                  <a:noFill/>
                </a:ln>
                <a:solidFill>
                  <a:srgbClr val="000000"/>
                </a:solidFill>
                <a:effectLst/>
                <a:uLnTx/>
                <a:uFillTx/>
                <a:latin typeface="微软雅黑"/>
                <a:ea typeface="微软雅黑"/>
                <a:cs typeface="等线"/>
              </a:rPr>
              <a:t>主</a:t>
            </a:r>
            <a:r>
              <a:rPr kumimoji="0" sz="1550" b="0" i="0" u="none" strike="noStrike" kern="1200" cap="none" spc="85" normalizeH="0" baseline="0" noProof="0" dirty="0">
                <a:ln>
                  <a:noFill/>
                </a:ln>
                <a:solidFill>
                  <a:srgbClr val="000000"/>
                </a:solidFill>
                <a:effectLst/>
                <a:uLnTx/>
                <a:uFillTx/>
                <a:latin typeface="微软雅黑"/>
                <a:ea typeface="微软雅黑"/>
                <a:cs typeface="等线"/>
              </a:rPr>
              <a:t>要</a:t>
            </a:r>
            <a:r>
              <a:rPr kumimoji="0" sz="1550" b="0" i="0" u="none" strike="noStrike" kern="1200" cap="none" spc="15" normalizeH="0" baseline="0" noProof="0" dirty="0">
                <a:ln>
                  <a:noFill/>
                </a:ln>
                <a:solidFill>
                  <a:srgbClr val="000000"/>
                </a:solidFill>
                <a:effectLst/>
                <a:uLnTx/>
                <a:uFillTx/>
                <a:latin typeface="微软雅黑"/>
                <a:ea typeface="微软雅黑"/>
                <a:cs typeface="等线"/>
              </a:rPr>
              <a:t>可</a:t>
            </a:r>
            <a:r>
              <a:rPr kumimoji="0" sz="1550" b="0" i="0" u="none" strike="noStrike" kern="1200" cap="none" spc="25" normalizeH="0" baseline="0" noProof="0" dirty="0">
                <a:ln>
                  <a:noFill/>
                </a:ln>
                <a:solidFill>
                  <a:srgbClr val="000000"/>
                </a:solidFill>
                <a:effectLst/>
                <a:uLnTx/>
                <a:uFillTx/>
                <a:latin typeface="微软雅黑"/>
                <a:ea typeface="微软雅黑"/>
                <a:cs typeface="等线"/>
              </a:rPr>
              <a:t>以</a:t>
            </a:r>
            <a:r>
              <a:rPr kumimoji="0" sz="1550" b="0" i="0" u="none" strike="noStrike" kern="1200" cap="none" spc="85" normalizeH="0" baseline="0" noProof="0" dirty="0">
                <a:ln>
                  <a:noFill/>
                </a:ln>
                <a:solidFill>
                  <a:srgbClr val="000000"/>
                </a:solidFill>
                <a:effectLst/>
                <a:uLnTx/>
                <a:uFillTx/>
                <a:latin typeface="微软雅黑"/>
                <a:ea typeface="微软雅黑"/>
                <a:cs typeface="等线"/>
              </a:rPr>
              <a:t>通</a:t>
            </a:r>
            <a:r>
              <a:rPr kumimoji="0" sz="1550" b="0" i="0" u="none" strike="noStrike" kern="1200" cap="none" spc="25" normalizeH="0" baseline="0" noProof="0" dirty="0">
                <a:ln>
                  <a:noFill/>
                </a:ln>
                <a:solidFill>
                  <a:srgbClr val="000000"/>
                </a:solidFill>
                <a:effectLst/>
                <a:uLnTx/>
                <a:uFillTx/>
                <a:latin typeface="微软雅黑"/>
                <a:ea typeface="微软雅黑"/>
                <a:cs typeface="等线"/>
              </a:rPr>
              <a:t>过</a:t>
            </a:r>
            <a:r>
              <a:rPr kumimoji="0" sz="1550" b="0" i="0" u="none" strike="noStrike" kern="1200" cap="none" spc="15" normalizeH="0" baseline="0" noProof="0" dirty="0">
                <a:ln>
                  <a:noFill/>
                </a:ln>
                <a:solidFill>
                  <a:srgbClr val="000000"/>
                </a:solidFill>
                <a:effectLst/>
                <a:uLnTx/>
                <a:uFillTx/>
                <a:latin typeface="微软雅黑"/>
                <a:ea typeface="微软雅黑"/>
                <a:cs typeface="等线"/>
              </a:rPr>
              <a:t>提</a:t>
            </a:r>
            <a:r>
              <a:rPr kumimoji="0" sz="1550" b="0" i="0" u="none" strike="noStrike" kern="1200" cap="none" spc="85" normalizeH="0" baseline="0" noProof="0" dirty="0">
                <a:ln>
                  <a:noFill/>
                </a:ln>
                <a:solidFill>
                  <a:srgbClr val="000000"/>
                </a:solidFill>
                <a:effectLst/>
                <a:uLnTx/>
                <a:uFillTx/>
                <a:latin typeface="微软雅黑"/>
                <a:ea typeface="微软雅黑"/>
                <a:cs typeface="等线"/>
              </a:rPr>
              <a:t>高</a:t>
            </a:r>
            <a:r>
              <a:rPr kumimoji="0" sz="1550" b="0" i="0" u="none" strike="noStrike" kern="1200" cap="none" spc="15" normalizeH="0" baseline="0" noProof="0" dirty="0">
                <a:ln>
                  <a:noFill/>
                </a:ln>
                <a:solidFill>
                  <a:srgbClr val="000000"/>
                </a:solidFill>
                <a:effectLst/>
                <a:uLnTx/>
                <a:uFillTx/>
                <a:latin typeface="微软雅黑"/>
                <a:ea typeface="微软雅黑"/>
                <a:cs typeface="等线"/>
              </a:rPr>
              <a:t>现</a:t>
            </a:r>
            <a:r>
              <a:rPr kumimoji="0" sz="1550" b="0" i="0" u="none" strike="noStrike" kern="1200" cap="none" spc="25" normalizeH="0" baseline="0" noProof="0" dirty="0">
                <a:ln>
                  <a:noFill/>
                </a:ln>
                <a:solidFill>
                  <a:srgbClr val="000000"/>
                </a:solidFill>
                <a:effectLst/>
                <a:uLnTx/>
                <a:uFillTx/>
                <a:latin typeface="微软雅黑"/>
                <a:ea typeface="微软雅黑"/>
                <a:cs typeface="等线"/>
              </a:rPr>
              <a:t>有</a:t>
            </a:r>
            <a:r>
              <a:rPr kumimoji="0" sz="1550" b="0" i="0" u="none" strike="noStrike" kern="1200" cap="none" spc="85" normalizeH="0" baseline="0" noProof="0" dirty="0">
                <a:ln>
                  <a:noFill/>
                </a:ln>
                <a:solidFill>
                  <a:srgbClr val="000000"/>
                </a:solidFill>
                <a:effectLst/>
                <a:uLnTx/>
                <a:uFillTx/>
                <a:latin typeface="微软雅黑"/>
                <a:ea typeface="微软雅黑"/>
                <a:cs typeface="等线"/>
              </a:rPr>
              <a:t>项</a:t>
            </a:r>
            <a:r>
              <a:rPr kumimoji="0" sz="1550" b="0" i="0" u="none" strike="noStrike" kern="1200" cap="none" spc="25" normalizeH="0" baseline="0" noProof="0" dirty="0">
                <a:ln>
                  <a:noFill/>
                </a:ln>
                <a:solidFill>
                  <a:srgbClr val="000000"/>
                </a:solidFill>
                <a:effectLst/>
                <a:uLnTx/>
                <a:uFillTx/>
                <a:latin typeface="微软雅黑"/>
                <a:ea typeface="微软雅黑"/>
                <a:cs typeface="等线"/>
              </a:rPr>
              <a:t>目</a:t>
            </a:r>
            <a:r>
              <a:rPr kumimoji="0" sz="1550" b="0" i="0" u="none" strike="noStrike" kern="1200" cap="none" spc="15" normalizeH="0" baseline="0" noProof="0" dirty="0">
                <a:ln>
                  <a:noFill/>
                </a:ln>
                <a:solidFill>
                  <a:srgbClr val="000000"/>
                </a:solidFill>
                <a:effectLst/>
                <a:uLnTx/>
                <a:uFillTx/>
                <a:latin typeface="微软雅黑"/>
                <a:ea typeface="微软雅黑"/>
                <a:cs typeface="等线"/>
              </a:rPr>
              <a:t>的</a:t>
            </a:r>
            <a:r>
              <a:rPr kumimoji="0" sz="1550" b="0" i="0" u="none" strike="noStrike" kern="1200" cap="none" spc="85" normalizeH="0" baseline="0" noProof="0" dirty="0">
                <a:ln>
                  <a:noFill/>
                </a:ln>
                <a:solidFill>
                  <a:srgbClr val="000000"/>
                </a:solidFill>
                <a:effectLst/>
                <a:uLnTx/>
                <a:uFillTx/>
                <a:latin typeface="微软雅黑"/>
                <a:ea typeface="微软雅黑"/>
                <a:cs typeface="等线"/>
              </a:rPr>
              <a:t>盈</a:t>
            </a:r>
            <a:r>
              <a:rPr kumimoji="0" sz="1550" b="0" i="0" u="none" strike="noStrike" kern="1200" cap="none" spc="15" normalizeH="0" baseline="0" noProof="0" dirty="0">
                <a:ln>
                  <a:noFill/>
                </a:ln>
                <a:solidFill>
                  <a:srgbClr val="000000"/>
                </a:solidFill>
                <a:effectLst/>
                <a:uLnTx/>
                <a:uFillTx/>
                <a:latin typeface="微软雅黑"/>
                <a:ea typeface="微软雅黑"/>
                <a:cs typeface="等线"/>
              </a:rPr>
              <a:t>利</a:t>
            </a:r>
            <a:r>
              <a:rPr kumimoji="0" sz="1550" b="0" i="0" u="none" strike="noStrike" kern="1200" cap="none" spc="25" normalizeH="0" baseline="0" noProof="0" dirty="0">
                <a:ln>
                  <a:noFill/>
                </a:ln>
                <a:solidFill>
                  <a:srgbClr val="000000"/>
                </a:solidFill>
                <a:effectLst/>
                <a:uLnTx/>
                <a:uFillTx/>
                <a:latin typeface="微软雅黑"/>
                <a:ea typeface="微软雅黑"/>
                <a:cs typeface="等线"/>
              </a:rPr>
              <a:t>水</a:t>
            </a:r>
            <a:r>
              <a:rPr kumimoji="0" sz="1550" b="0" i="0" u="none" strike="noStrike" kern="1200" cap="none" spc="85" normalizeH="0" baseline="0" noProof="0" dirty="0">
                <a:ln>
                  <a:noFill/>
                </a:ln>
                <a:solidFill>
                  <a:srgbClr val="000000"/>
                </a:solidFill>
                <a:effectLst/>
                <a:uLnTx/>
                <a:uFillTx/>
                <a:latin typeface="微软雅黑"/>
                <a:ea typeface="微软雅黑"/>
                <a:cs typeface="等线"/>
              </a:rPr>
              <a:t>平</a:t>
            </a:r>
            <a:r>
              <a:rPr kumimoji="0" sz="1550" b="0" i="0" u="none" strike="noStrike" kern="1200" cap="none" spc="25" normalizeH="0" baseline="0" noProof="0" dirty="0">
                <a:ln>
                  <a:noFill/>
                </a:ln>
                <a:solidFill>
                  <a:srgbClr val="000000"/>
                </a:solidFill>
                <a:effectLst/>
                <a:uLnTx/>
                <a:uFillTx/>
                <a:latin typeface="微软雅黑"/>
                <a:ea typeface="微软雅黑"/>
                <a:cs typeface="等线"/>
              </a:rPr>
              <a:t>、</a:t>
            </a:r>
            <a:r>
              <a:rPr kumimoji="0" sz="1550" b="0" i="0" u="none" strike="noStrike" kern="1200" cap="none" spc="15" normalizeH="0" baseline="0" noProof="0" dirty="0">
                <a:ln>
                  <a:noFill/>
                </a:ln>
                <a:solidFill>
                  <a:srgbClr val="000000"/>
                </a:solidFill>
                <a:effectLst/>
                <a:uLnTx/>
                <a:uFillTx/>
                <a:latin typeface="微软雅黑"/>
                <a:ea typeface="微软雅黑"/>
                <a:cs typeface="等线"/>
              </a:rPr>
              <a:t>增</a:t>
            </a:r>
            <a:r>
              <a:rPr kumimoji="0" sz="1550" b="0" i="0" u="none" strike="noStrike" kern="1200" cap="none" spc="100" normalizeH="0" baseline="0" noProof="0" dirty="0">
                <a:ln>
                  <a:noFill/>
                </a:ln>
                <a:solidFill>
                  <a:srgbClr val="000000"/>
                </a:solidFill>
                <a:effectLst/>
                <a:uLnTx/>
                <a:uFillTx/>
                <a:latin typeface="微软雅黑"/>
                <a:ea typeface="微软雅黑"/>
                <a:cs typeface="等线"/>
              </a:rPr>
              <a:t>加</a:t>
            </a:r>
            <a:r>
              <a:rPr kumimoji="0" sz="1550" b="0" i="0" u="none" strike="noStrike" kern="1200" cap="none" spc="15" normalizeH="0" baseline="0" noProof="0" dirty="0">
                <a:ln>
                  <a:noFill/>
                </a:ln>
                <a:solidFill>
                  <a:srgbClr val="000000"/>
                </a:solidFill>
                <a:effectLst/>
                <a:uLnTx/>
                <a:uFillTx/>
                <a:latin typeface="微软雅黑"/>
                <a:ea typeface="微软雅黑"/>
                <a:cs typeface="等线"/>
              </a:rPr>
              <a:t>租</a:t>
            </a:r>
            <a:r>
              <a:rPr kumimoji="0" sz="1550" b="0" i="0" u="none" strike="noStrike" kern="1200" cap="none" spc="25" normalizeH="0" baseline="0" noProof="0" dirty="0">
                <a:ln>
                  <a:noFill/>
                </a:ln>
                <a:solidFill>
                  <a:srgbClr val="000000"/>
                </a:solidFill>
                <a:effectLst/>
                <a:uLnTx/>
                <a:uFillTx/>
                <a:latin typeface="微软雅黑"/>
                <a:ea typeface="微软雅黑"/>
                <a:cs typeface="等线"/>
              </a:rPr>
              <a:t>金</a:t>
            </a:r>
            <a:r>
              <a:rPr kumimoji="0" sz="1550" b="0" i="0" u="none" strike="noStrike" kern="1200" cap="none" spc="85" normalizeH="0" baseline="0" noProof="0" dirty="0">
                <a:ln>
                  <a:noFill/>
                </a:ln>
                <a:solidFill>
                  <a:srgbClr val="000000"/>
                </a:solidFill>
                <a:effectLst/>
                <a:uLnTx/>
                <a:uFillTx/>
                <a:latin typeface="微软雅黑"/>
                <a:ea typeface="微软雅黑"/>
                <a:cs typeface="等线"/>
              </a:rPr>
              <a:t>收</a:t>
            </a:r>
            <a:r>
              <a:rPr kumimoji="0" sz="1550" b="0" i="0" u="none" strike="noStrike" kern="1200" cap="none" spc="25" normalizeH="0" baseline="0" noProof="0" dirty="0">
                <a:ln>
                  <a:noFill/>
                </a:ln>
                <a:solidFill>
                  <a:srgbClr val="000000"/>
                </a:solidFill>
                <a:effectLst/>
                <a:uLnTx/>
                <a:uFillTx/>
                <a:latin typeface="微软雅黑"/>
                <a:ea typeface="微软雅黑"/>
                <a:cs typeface="等线"/>
              </a:rPr>
              <a:t>入</a:t>
            </a:r>
            <a:r>
              <a:rPr kumimoji="0" sz="1550" b="0" i="0" u="none" strike="noStrike" kern="1200" cap="none" spc="15" normalizeH="0" baseline="0" noProof="0" dirty="0">
                <a:ln>
                  <a:noFill/>
                </a:ln>
                <a:solidFill>
                  <a:srgbClr val="000000"/>
                </a:solidFill>
                <a:effectLst/>
                <a:uLnTx/>
                <a:uFillTx/>
                <a:latin typeface="微软雅黑"/>
                <a:ea typeface="微软雅黑"/>
                <a:cs typeface="等线"/>
              </a:rPr>
              <a:t>（</a:t>
            </a:r>
            <a:r>
              <a:rPr kumimoji="0" sz="1550" b="0" i="0" u="none" strike="noStrike" kern="1200" cap="none" spc="85" normalizeH="0" baseline="0" noProof="0" dirty="0">
                <a:ln>
                  <a:noFill/>
                </a:ln>
                <a:solidFill>
                  <a:srgbClr val="000000"/>
                </a:solidFill>
                <a:effectLst/>
                <a:uLnTx/>
                <a:uFillTx/>
                <a:latin typeface="微软雅黑"/>
                <a:ea typeface="微软雅黑"/>
                <a:cs typeface="等线"/>
              </a:rPr>
              <a:t>提</a:t>
            </a:r>
            <a:r>
              <a:rPr kumimoji="0" sz="1550" b="0" i="0" u="none" strike="noStrike" kern="1200" cap="none" spc="15" normalizeH="0" baseline="0" noProof="0" dirty="0">
                <a:ln>
                  <a:noFill/>
                </a:ln>
                <a:solidFill>
                  <a:srgbClr val="000000"/>
                </a:solidFill>
                <a:effectLst/>
                <a:uLnTx/>
                <a:uFillTx/>
                <a:latin typeface="微软雅黑"/>
                <a:ea typeface="微软雅黑"/>
                <a:cs typeface="等线"/>
              </a:rPr>
              <a:t>高</a:t>
            </a:r>
            <a:r>
              <a:rPr kumimoji="0" sz="1550" b="0" i="0" u="none" strike="noStrike" kern="1200" cap="none" spc="25" normalizeH="0" baseline="0" noProof="0" dirty="0">
                <a:ln>
                  <a:noFill/>
                </a:ln>
                <a:solidFill>
                  <a:srgbClr val="000000"/>
                </a:solidFill>
                <a:effectLst/>
                <a:uLnTx/>
                <a:uFillTx/>
                <a:latin typeface="微软雅黑"/>
                <a:ea typeface="微软雅黑"/>
                <a:cs typeface="等线"/>
              </a:rPr>
              <a:t>租</a:t>
            </a:r>
            <a:r>
              <a:rPr kumimoji="0" sz="1550" b="0" i="0" u="none" strike="noStrike" kern="1200" cap="none" spc="85" normalizeH="0" baseline="0" noProof="0" dirty="0">
                <a:ln>
                  <a:noFill/>
                </a:ln>
                <a:solidFill>
                  <a:srgbClr val="000000"/>
                </a:solidFill>
                <a:effectLst/>
                <a:uLnTx/>
                <a:uFillTx/>
                <a:latin typeface="微软雅黑"/>
                <a:ea typeface="微软雅黑"/>
                <a:cs typeface="等线"/>
              </a:rPr>
              <a:t>金</a:t>
            </a:r>
            <a:r>
              <a:rPr kumimoji="0" sz="1550" b="0" i="0" u="none" strike="noStrike" kern="1200" cap="none" spc="25" normalizeH="0" baseline="0" noProof="0" dirty="0">
                <a:ln>
                  <a:noFill/>
                </a:ln>
                <a:solidFill>
                  <a:srgbClr val="000000"/>
                </a:solidFill>
                <a:effectLst/>
                <a:uLnTx/>
                <a:uFillTx/>
                <a:latin typeface="微软雅黑"/>
                <a:ea typeface="微软雅黑"/>
                <a:cs typeface="等线"/>
              </a:rPr>
              <a:t>和入住率</a:t>
            </a:r>
            <a:r>
              <a:rPr kumimoji="0" sz="1550" b="0" i="0" u="none" strike="noStrike" kern="1200" cap="none" spc="5" normalizeH="0" baseline="0" noProof="0" dirty="0">
                <a:ln>
                  <a:noFill/>
                </a:ln>
                <a:solidFill>
                  <a:srgbClr val="000000"/>
                </a:solidFill>
                <a:effectLst/>
                <a:uLnTx/>
                <a:uFillTx/>
                <a:latin typeface="微软雅黑"/>
                <a:ea typeface="微软雅黑"/>
                <a:cs typeface="微软雅黑"/>
              </a:rPr>
              <a:t>/</a:t>
            </a:r>
            <a:r>
              <a:rPr kumimoji="0" sz="1550" b="0" i="0" u="none" strike="noStrike" kern="1200" cap="none" spc="25" normalizeH="0" baseline="0" noProof="0" dirty="0">
                <a:ln>
                  <a:noFill/>
                </a:ln>
                <a:solidFill>
                  <a:srgbClr val="000000"/>
                </a:solidFill>
                <a:effectLst/>
                <a:uLnTx/>
                <a:uFillTx/>
                <a:latin typeface="微软雅黑"/>
                <a:ea typeface="微软雅黑"/>
                <a:cs typeface="等线"/>
              </a:rPr>
              <a:t>使用费和使用率），</a:t>
            </a:r>
            <a:r>
              <a:rPr kumimoji="0" sz="1550" b="0" i="0" u="none" strike="noStrike" kern="1200" cap="none" spc="25" normalizeH="0" baseline="0" noProof="0" dirty="0" err="1">
                <a:ln>
                  <a:noFill/>
                </a:ln>
                <a:solidFill>
                  <a:srgbClr val="000000"/>
                </a:solidFill>
                <a:effectLst/>
                <a:uLnTx/>
                <a:uFillTx/>
                <a:latin typeface="微软雅黑"/>
                <a:ea typeface="微软雅黑"/>
                <a:cs typeface="等线"/>
              </a:rPr>
              <a:t>以及降</a:t>
            </a:r>
            <a:r>
              <a:rPr kumimoji="0" sz="1550" b="0" i="0" u="none" strike="noStrike" kern="1200" cap="none" spc="30" normalizeH="0" baseline="0" noProof="0" dirty="0" err="1">
                <a:ln>
                  <a:noFill/>
                </a:ln>
                <a:solidFill>
                  <a:srgbClr val="000000"/>
                </a:solidFill>
                <a:effectLst/>
                <a:uLnTx/>
                <a:uFillTx/>
                <a:latin typeface="微软雅黑"/>
                <a:ea typeface="微软雅黑"/>
                <a:cs typeface="等线"/>
              </a:rPr>
              <a:t>低</a:t>
            </a:r>
            <a:r>
              <a:rPr kumimoji="0" sz="1550" b="0" i="0" u="none" strike="noStrike" kern="1200" cap="none" spc="85" normalizeH="0" baseline="0" noProof="0" dirty="0" err="1">
                <a:ln>
                  <a:noFill/>
                </a:ln>
                <a:solidFill>
                  <a:srgbClr val="000000"/>
                </a:solidFill>
                <a:effectLst/>
                <a:uLnTx/>
                <a:uFillTx/>
                <a:latin typeface="微软雅黑"/>
                <a:ea typeface="微软雅黑"/>
                <a:cs typeface="等线"/>
              </a:rPr>
              <a:t>维</a:t>
            </a:r>
            <a:r>
              <a:rPr kumimoji="0" sz="1550" b="0" i="0" u="none" strike="noStrike" kern="1200" cap="none" spc="25" normalizeH="0" baseline="0" noProof="0" dirty="0" err="1">
                <a:ln>
                  <a:noFill/>
                </a:ln>
                <a:solidFill>
                  <a:srgbClr val="000000"/>
                </a:solidFill>
                <a:effectLst/>
                <a:uLnTx/>
                <a:uFillTx/>
                <a:latin typeface="微软雅黑"/>
                <a:ea typeface="微软雅黑"/>
                <a:cs typeface="等线"/>
              </a:rPr>
              <a:t>护费</a:t>
            </a:r>
            <a:r>
              <a:rPr kumimoji="0" sz="1550" b="0" i="0" u="none" strike="noStrike" kern="1200" cap="none" spc="100" normalizeH="0" baseline="0" noProof="0" dirty="0" err="1">
                <a:ln>
                  <a:noFill/>
                </a:ln>
                <a:solidFill>
                  <a:srgbClr val="000000"/>
                </a:solidFill>
                <a:effectLst/>
                <a:uLnTx/>
                <a:uFillTx/>
                <a:latin typeface="微软雅黑"/>
                <a:ea typeface="微软雅黑"/>
                <a:cs typeface="等线"/>
              </a:rPr>
              <a:t>用</a:t>
            </a:r>
            <a:r>
              <a:rPr kumimoji="0" sz="1550" b="0" i="0" u="none" strike="noStrike" kern="1200" cap="none" spc="25" normalizeH="0" baseline="0" noProof="0" dirty="0" err="1">
                <a:ln>
                  <a:noFill/>
                </a:ln>
                <a:solidFill>
                  <a:srgbClr val="000000"/>
                </a:solidFill>
                <a:effectLst/>
                <a:uLnTx/>
                <a:uFillTx/>
                <a:latin typeface="微软雅黑"/>
                <a:ea typeface="微软雅黑"/>
                <a:cs typeface="等线"/>
              </a:rPr>
              <a:t>支出</a:t>
            </a:r>
            <a:r>
              <a:rPr kumimoji="0" sz="1550" b="0" i="0" u="none" strike="noStrike" kern="1200" cap="none" spc="100" normalizeH="0" baseline="0" noProof="0" dirty="0" err="1">
                <a:ln>
                  <a:noFill/>
                </a:ln>
                <a:solidFill>
                  <a:srgbClr val="000000"/>
                </a:solidFill>
                <a:effectLst/>
                <a:uLnTx/>
                <a:uFillTx/>
                <a:latin typeface="微软雅黑"/>
                <a:ea typeface="微软雅黑"/>
                <a:cs typeface="等线"/>
              </a:rPr>
              <a:t>方</a:t>
            </a:r>
            <a:r>
              <a:rPr kumimoji="0" sz="1550" b="0" i="0" u="none" strike="noStrike" kern="1200" cap="none" spc="25" normalizeH="0" baseline="0" noProof="0" dirty="0" err="1">
                <a:ln>
                  <a:noFill/>
                </a:ln>
                <a:solidFill>
                  <a:srgbClr val="000000"/>
                </a:solidFill>
                <a:effectLst/>
                <a:uLnTx/>
                <a:uFillTx/>
                <a:latin typeface="微软雅黑"/>
                <a:ea typeface="微软雅黑"/>
                <a:cs typeface="等线"/>
              </a:rPr>
              <a:t>式等</a:t>
            </a:r>
            <a:r>
              <a:rPr kumimoji="0" sz="1550" b="0" i="0" u="none" strike="noStrike" kern="1200" cap="none" spc="100" normalizeH="0" baseline="0" noProof="0" dirty="0" err="1">
                <a:ln>
                  <a:noFill/>
                </a:ln>
                <a:solidFill>
                  <a:srgbClr val="000000"/>
                </a:solidFill>
                <a:effectLst/>
                <a:uLnTx/>
                <a:uFillTx/>
                <a:latin typeface="微软雅黑"/>
                <a:ea typeface="微软雅黑"/>
                <a:cs typeface="等线"/>
              </a:rPr>
              <a:t>实</a:t>
            </a:r>
            <a:r>
              <a:rPr kumimoji="0" sz="1550" b="0" i="0" u="none" strike="noStrike" kern="1200" cap="none" spc="25" normalizeH="0" baseline="0" noProof="0" dirty="0" err="1">
                <a:ln>
                  <a:noFill/>
                </a:ln>
                <a:solidFill>
                  <a:srgbClr val="000000"/>
                </a:solidFill>
                <a:effectLst/>
                <a:uLnTx/>
                <a:uFillTx/>
                <a:latin typeface="微软雅黑"/>
                <a:ea typeface="微软雅黑"/>
                <a:cs typeface="等线"/>
              </a:rPr>
              <a:t>现内</a:t>
            </a:r>
            <a:r>
              <a:rPr kumimoji="0" sz="1550" b="0" i="0" u="none" strike="noStrike" kern="1200" cap="none" spc="100" normalizeH="0" baseline="0" noProof="0" dirty="0" err="1">
                <a:ln>
                  <a:noFill/>
                </a:ln>
                <a:solidFill>
                  <a:srgbClr val="000000"/>
                </a:solidFill>
                <a:effectLst/>
                <a:uLnTx/>
                <a:uFillTx/>
                <a:latin typeface="微软雅黑"/>
                <a:ea typeface="微软雅黑"/>
                <a:cs typeface="等线"/>
              </a:rPr>
              <a:t>部</a:t>
            </a:r>
            <a:r>
              <a:rPr kumimoji="0" sz="1550" b="0" i="0" u="none" strike="noStrike" kern="1200" cap="none" spc="25" normalizeH="0" baseline="0" noProof="0" dirty="0" err="1">
                <a:ln>
                  <a:noFill/>
                </a:ln>
                <a:solidFill>
                  <a:srgbClr val="000000"/>
                </a:solidFill>
                <a:effectLst/>
                <a:uLnTx/>
                <a:uFillTx/>
                <a:latin typeface="微软雅黑"/>
                <a:ea typeface="微软雅黑"/>
                <a:cs typeface="等线"/>
              </a:rPr>
              <a:t>增</a:t>
            </a:r>
            <a:r>
              <a:rPr kumimoji="0" lang="zh-CN" altLang="en-US" sz="1550" b="0" i="0" u="none" strike="noStrike" kern="1200" cap="none" spc="15" normalizeH="0" baseline="0" noProof="0" dirty="0">
                <a:ln>
                  <a:noFill/>
                </a:ln>
                <a:solidFill>
                  <a:srgbClr val="000000"/>
                </a:solidFill>
                <a:effectLst/>
                <a:uLnTx/>
                <a:uFillTx/>
                <a:latin typeface="微软雅黑"/>
                <a:ea typeface="微软雅黑"/>
                <a:cs typeface="等线"/>
              </a:rPr>
              <a:t>长</a:t>
            </a:r>
            <a:r>
              <a:rPr kumimoji="0" lang="zh-CN" altLang="en-US" sz="1550" b="0" i="0" u="none" strike="noStrike" kern="1200" cap="none" spc="100" normalizeH="0" baseline="0" noProof="0" dirty="0">
                <a:ln>
                  <a:noFill/>
                </a:ln>
                <a:solidFill>
                  <a:srgbClr val="000000"/>
                </a:solidFill>
                <a:effectLst/>
                <a:uLnTx/>
                <a:uFillTx/>
                <a:latin typeface="微软雅黑"/>
                <a:ea typeface="微软雅黑"/>
                <a:cs typeface="等线"/>
              </a:rPr>
              <a:t>。</a:t>
            </a:r>
            <a:r>
              <a:rPr kumimoji="0" sz="1550" b="0" i="0" u="none" strike="noStrike" kern="1200" cap="none" spc="25" normalizeH="0" baseline="0" noProof="0" dirty="0" err="1">
                <a:ln>
                  <a:noFill/>
                </a:ln>
                <a:solidFill>
                  <a:srgbClr val="000000"/>
                </a:solidFill>
                <a:effectLst/>
                <a:uLnTx/>
                <a:uFillTx/>
                <a:latin typeface="微软雅黑"/>
                <a:ea typeface="微软雅黑"/>
                <a:cs typeface="等线"/>
              </a:rPr>
              <a:t>影响</a:t>
            </a:r>
            <a:r>
              <a:rPr kumimoji="0" sz="1550" b="0" i="0" u="none" strike="noStrike" kern="1200" cap="none" spc="100" normalizeH="0" baseline="0" noProof="0" dirty="0" err="1">
                <a:ln>
                  <a:noFill/>
                </a:ln>
                <a:solidFill>
                  <a:srgbClr val="000000"/>
                </a:solidFill>
                <a:effectLst/>
                <a:uLnTx/>
                <a:uFillTx/>
                <a:latin typeface="微软雅黑"/>
                <a:ea typeface="微软雅黑"/>
                <a:cs typeface="等线"/>
              </a:rPr>
              <a:t>前</a:t>
            </a:r>
            <a:r>
              <a:rPr kumimoji="0" sz="1550" b="0" i="0" u="none" strike="noStrike" kern="1200" cap="none" spc="25" normalizeH="0" baseline="0" noProof="0" dirty="0" err="1">
                <a:ln>
                  <a:noFill/>
                </a:ln>
                <a:solidFill>
                  <a:srgbClr val="000000"/>
                </a:solidFill>
                <a:effectLst/>
                <a:uLnTx/>
                <a:uFillTx/>
                <a:latin typeface="微软雅黑"/>
                <a:ea typeface="微软雅黑"/>
                <a:cs typeface="等线"/>
              </a:rPr>
              <a:t>者</a:t>
            </a:r>
            <a:r>
              <a:rPr kumimoji="0" sz="1550" b="0" i="0" u="none" strike="noStrike" kern="1200" cap="none" spc="15" normalizeH="0" baseline="0" noProof="0" dirty="0" err="1">
                <a:ln>
                  <a:noFill/>
                </a:ln>
                <a:solidFill>
                  <a:srgbClr val="000000"/>
                </a:solidFill>
                <a:effectLst/>
                <a:uLnTx/>
                <a:uFillTx/>
                <a:latin typeface="微软雅黑"/>
                <a:ea typeface="微软雅黑"/>
                <a:cs typeface="等线"/>
              </a:rPr>
              <a:t>的</a:t>
            </a:r>
            <a:r>
              <a:rPr kumimoji="0" sz="1550" b="0" i="0" u="none" strike="noStrike" kern="1200" cap="none" spc="100" normalizeH="0" baseline="0" noProof="0" dirty="0" err="1">
                <a:ln>
                  <a:noFill/>
                </a:ln>
                <a:solidFill>
                  <a:srgbClr val="000000"/>
                </a:solidFill>
                <a:effectLst/>
                <a:uLnTx/>
                <a:uFillTx/>
                <a:latin typeface="微软雅黑"/>
                <a:ea typeface="微软雅黑"/>
                <a:cs typeface="等线"/>
              </a:rPr>
              <a:t>主</a:t>
            </a:r>
            <a:r>
              <a:rPr kumimoji="0" sz="1550" b="0" i="0" u="none" strike="noStrike" kern="1200" cap="none" spc="25" normalizeH="0" baseline="0" noProof="0" dirty="0" err="1">
                <a:ln>
                  <a:noFill/>
                </a:ln>
                <a:solidFill>
                  <a:srgbClr val="000000"/>
                </a:solidFill>
                <a:effectLst/>
                <a:uLnTx/>
                <a:uFillTx/>
                <a:latin typeface="微软雅黑"/>
                <a:ea typeface="微软雅黑"/>
                <a:cs typeface="等线"/>
              </a:rPr>
              <a:t>要是</a:t>
            </a:r>
            <a:r>
              <a:rPr kumimoji="0" sz="1550" b="0" i="0" u="none" strike="noStrike" kern="1200" cap="none" spc="100" normalizeH="0" baseline="0" noProof="0" dirty="0" err="1">
                <a:ln>
                  <a:noFill/>
                </a:ln>
                <a:solidFill>
                  <a:srgbClr val="000000"/>
                </a:solidFill>
                <a:effectLst/>
                <a:uLnTx/>
                <a:uFillTx/>
                <a:latin typeface="微软雅黑"/>
                <a:ea typeface="微软雅黑"/>
                <a:cs typeface="等线"/>
              </a:rPr>
              <a:t>资</a:t>
            </a:r>
            <a:r>
              <a:rPr kumimoji="0" sz="1550" b="0" i="0" u="none" strike="noStrike" kern="1200" cap="none" spc="25" normalizeH="0" baseline="0" noProof="0" dirty="0" err="1">
                <a:ln>
                  <a:noFill/>
                </a:ln>
                <a:solidFill>
                  <a:srgbClr val="000000"/>
                </a:solidFill>
                <a:effectLst/>
                <a:uLnTx/>
                <a:uFillTx/>
                <a:latin typeface="微软雅黑"/>
                <a:ea typeface="微软雅黑"/>
                <a:cs typeface="等线"/>
              </a:rPr>
              <a:t>产</a:t>
            </a:r>
            <a:r>
              <a:rPr kumimoji="0" sz="1550" b="0" i="0" u="none" strike="noStrike" kern="1200" cap="none" spc="15" normalizeH="0" baseline="0" noProof="0" dirty="0" err="1">
                <a:ln>
                  <a:noFill/>
                </a:ln>
                <a:solidFill>
                  <a:srgbClr val="000000"/>
                </a:solidFill>
                <a:effectLst/>
                <a:uLnTx/>
                <a:uFillTx/>
                <a:latin typeface="微软雅黑"/>
                <a:ea typeface="微软雅黑"/>
                <a:cs typeface="等线"/>
              </a:rPr>
              <a:t>质</a:t>
            </a:r>
            <a:r>
              <a:rPr kumimoji="0" sz="1550" b="0" i="0" u="none" strike="noStrike" kern="1200" cap="none" spc="100" normalizeH="0" baseline="0" noProof="0" dirty="0" err="1">
                <a:ln>
                  <a:noFill/>
                </a:ln>
                <a:solidFill>
                  <a:srgbClr val="000000"/>
                </a:solidFill>
                <a:effectLst/>
                <a:uLnTx/>
                <a:uFillTx/>
                <a:latin typeface="微软雅黑"/>
                <a:ea typeface="微软雅黑"/>
                <a:cs typeface="等线"/>
              </a:rPr>
              <a:t>量</a:t>
            </a:r>
            <a:r>
              <a:rPr kumimoji="0" sz="1550" b="0" i="0" u="none" strike="noStrike" kern="1200" cap="none" spc="25" normalizeH="0" baseline="0" noProof="0" dirty="0" err="1">
                <a:ln>
                  <a:noFill/>
                </a:ln>
                <a:solidFill>
                  <a:srgbClr val="000000"/>
                </a:solidFill>
                <a:effectLst/>
                <a:uLnTx/>
                <a:uFillTx/>
                <a:latin typeface="微软雅黑"/>
                <a:ea typeface="微软雅黑"/>
                <a:cs typeface="等线"/>
              </a:rPr>
              <a:t>（包</a:t>
            </a:r>
            <a:r>
              <a:rPr kumimoji="0" sz="1550" b="0" i="0" u="none" strike="noStrike" kern="1200" cap="none" spc="85" normalizeH="0" baseline="0" noProof="0" dirty="0" err="1">
                <a:ln>
                  <a:noFill/>
                </a:ln>
                <a:solidFill>
                  <a:srgbClr val="000000"/>
                </a:solidFill>
                <a:effectLst/>
                <a:uLnTx/>
                <a:uFillTx/>
                <a:latin typeface="微软雅黑"/>
                <a:ea typeface="微软雅黑"/>
                <a:cs typeface="等线"/>
              </a:rPr>
              <a:t>括</a:t>
            </a:r>
            <a:r>
              <a:rPr kumimoji="0" sz="1550" b="0" i="0" u="none" strike="noStrike" kern="1200" cap="none" spc="25" normalizeH="0" baseline="0" noProof="0" dirty="0" err="1">
                <a:ln>
                  <a:noFill/>
                </a:ln>
                <a:solidFill>
                  <a:srgbClr val="000000"/>
                </a:solidFill>
                <a:effectLst/>
                <a:uLnTx/>
                <a:uFillTx/>
                <a:latin typeface="微软雅黑"/>
                <a:ea typeface="微软雅黑"/>
                <a:cs typeface="等线"/>
              </a:rPr>
              <a:t>区位、管理能力、稀缺度等</a:t>
            </a:r>
            <a:r>
              <a:rPr kumimoji="0" sz="1550" b="0" i="0" u="none" strike="noStrike" kern="1200" cap="none" spc="25" normalizeH="0" baseline="0" noProof="0" dirty="0">
                <a:ln>
                  <a:noFill/>
                </a:ln>
                <a:solidFill>
                  <a:srgbClr val="000000"/>
                </a:solidFill>
                <a:effectLst/>
                <a:uLnTx/>
                <a:uFillTx/>
                <a:latin typeface="微软雅黑"/>
                <a:ea typeface="微软雅黑"/>
                <a:cs typeface="等线"/>
              </a:rPr>
              <a:t>），影</a:t>
            </a:r>
            <a:r>
              <a:rPr kumimoji="0" sz="1550" b="0" i="0" u="none" strike="noStrike" kern="1200" cap="none" spc="0" normalizeH="0" baseline="0" noProof="0" dirty="0">
                <a:ln>
                  <a:noFill/>
                </a:ln>
                <a:solidFill>
                  <a:srgbClr val="000000"/>
                </a:solidFill>
                <a:effectLst/>
                <a:uLnTx/>
                <a:uFillTx/>
                <a:latin typeface="微软雅黑"/>
                <a:ea typeface="微软雅黑"/>
                <a:cs typeface="等线"/>
              </a:rPr>
              <a:t>响</a:t>
            </a:r>
            <a:r>
              <a:rPr kumimoji="0" sz="1550" b="0" i="0" u="none" strike="noStrike" kern="1200" cap="none" spc="85" normalizeH="0" baseline="0" noProof="0" dirty="0">
                <a:ln>
                  <a:noFill/>
                </a:ln>
                <a:solidFill>
                  <a:srgbClr val="000000"/>
                </a:solidFill>
                <a:effectLst/>
                <a:uLnTx/>
                <a:uFillTx/>
                <a:latin typeface="微软雅黑"/>
                <a:ea typeface="微软雅黑"/>
                <a:cs typeface="等线"/>
              </a:rPr>
              <a:t>后</a:t>
            </a:r>
            <a:r>
              <a:rPr kumimoji="0" sz="1550" b="0" i="0" u="none" strike="noStrike" kern="1200" cap="none" spc="25" normalizeH="0" baseline="0" noProof="0" dirty="0">
                <a:ln>
                  <a:noFill/>
                </a:ln>
                <a:solidFill>
                  <a:srgbClr val="000000"/>
                </a:solidFill>
                <a:effectLst/>
                <a:uLnTx/>
                <a:uFillTx/>
                <a:latin typeface="微软雅黑"/>
                <a:ea typeface="微软雅黑"/>
                <a:cs typeface="等线"/>
              </a:rPr>
              <a:t>者</a:t>
            </a:r>
            <a:r>
              <a:rPr kumimoji="0" sz="1550" b="0" i="0" u="none" strike="noStrike" kern="1200" cap="none" spc="15" normalizeH="0" baseline="0" noProof="0" dirty="0">
                <a:ln>
                  <a:noFill/>
                </a:ln>
                <a:solidFill>
                  <a:srgbClr val="000000"/>
                </a:solidFill>
                <a:effectLst/>
                <a:uLnTx/>
                <a:uFillTx/>
                <a:latin typeface="微软雅黑"/>
                <a:ea typeface="微软雅黑"/>
                <a:cs typeface="等线"/>
              </a:rPr>
              <a:t>的</a:t>
            </a:r>
            <a:r>
              <a:rPr kumimoji="0" sz="1550" b="0" i="0" u="none" strike="noStrike" kern="1200" cap="none" spc="100" normalizeH="0" baseline="0" noProof="0" dirty="0">
                <a:ln>
                  <a:noFill/>
                </a:ln>
                <a:solidFill>
                  <a:srgbClr val="000000"/>
                </a:solidFill>
                <a:effectLst/>
                <a:uLnTx/>
                <a:uFillTx/>
                <a:latin typeface="微软雅黑"/>
                <a:ea typeface="微软雅黑"/>
                <a:cs typeface="等线"/>
              </a:rPr>
              <a:t>主</a:t>
            </a:r>
            <a:r>
              <a:rPr kumimoji="0" sz="1550" b="0" i="0" u="none" strike="noStrike" kern="1200" cap="none" spc="15" normalizeH="0" baseline="0" noProof="0" dirty="0">
                <a:ln>
                  <a:noFill/>
                </a:ln>
                <a:solidFill>
                  <a:srgbClr val="000000"/>
                </a:solidFill>
                <a:effectLst/>
                <a:uLnTx/>
                <a:uFillTx/>
                <a:latin typeface="微软雅黑"/>
                <a:ea typeface="微软雅黑"/>
                <a:cs typeface="等线"/>
              </a:rPr>
              <a:t>要</a:t>
            </a:r>
            <a:r>
              <a:rPr kumimoji="0" sz="1550" b="0" i="0" u="none" strike="noStrike" kern="1200" cap="none" spc="25" normalizeH="0" baseline="0" noProof="0" dirty="0">
                <a:ln>
                  <a:noFill/>
                </a:ln>
                <a:solidFill>
                  <a:srgbClr val="000000"/>
                </a:solidFill>
                <a:effectLst/>
                <a:uLnTx/>
                <a:uFillTx/>
                <a:latin typeface="微软雅黑"/>
                <a:ea typeface="微软雅黑"/>
                <a:cs typeface="等线"/>
              </a:rPr>
              <a:t>是</a:t>
            </a:r>
            <a:r>
              <a:rPr kumimoji="0" sz="1550" b="0" i="0" u="none" strike="noStrike" kern="1200" cap="none" spc="85" normalizeH="0" baseline="0" noProof="0" dirty="0">
                <a:ln>
                  <a:noFill/>
                </a:ln>
                <a:solidFill>
                  <a:srgbClr val="000000"/>
                </a:solidFill>
                <a:effectLst/>
                <a:uLnTx/>
                <a:uFillTx/>
                <a:latin typeface="微软雅黑"/>
                <a:ea typeface="微软雅黑"/>
                <a:cs typeface="等线"/>
              </a:rPr>
              <a:t>利</a:t>
            </a:r>
            <a:r>
              <a:rPr kumimoji="0" sz="1550" b="0" i="0" u="none" strike="noStrike" kern="1200" cap="none" spc="15" normalizeH="0" baseline="0" noProof="0" dirty="0">
                <a:ln>
                  <a:noFill/>
                </a:ln>
                <a:solidFill>
                  <a:srgbClr val="000000"/>
                </a:solidFill>
                <a:effectLst/>
                <a:uLnTx/>
                <a:uFillTx/>
                <a:latin typeface="微软雅黑"/>
                <a:ea typeface="微软雅黑"/>
                <a:cs typeface="等线"/>
              </a:rPr>
              <a:t>率、政策规划</a:t>
            </a:r>
            <a:r>
              <a:rPr kumimoji="0" sz="1550" b="0" i="0" u="none" strike="noStrike" kern="1200" cap="none" spc="25" normalizeH="0" baseline="0" noProof="0" dirty="0">
                <a:ln>
                  <a:noFill/>
                </a:ln>
                <a:solidFill>
                  <a:srgbClr val="000000"/>
                </a:solidFill>
                <a:effectLst/>
                <a:uLnTx/>
                <a:uFillTx/>
                <a:latin typeface="微软雅黑"/>
                <a:ea typeface="微软雅黑"/>
                <a:cs typeface="等线"/>
              </a:rPr>
              <a:t>、</a:t>
            </a:r>
            <a:r>
              <a:rPr kumimoji="0" sz="1550" b="0" i="0" u="none" strike="noStrike" kern="1200" cap="none" spc="85" normalizeH="0" baseline="0" noProof="0" dirty="0">
                <a:ln>
                  <a:noFill/>
                </a:ln>
                <a:solidFill>
                  <a:srgbClr val="000000"/>
                </a:solidFill>
                <a:effectLst/>
                <a:uLnTx/>
                <a:uFillTx/>
                <a:latin typeface="微软雅黑"/>
                <a:ea typeface="微软雅黑"/>
                <a:cs typeface="等线"/>
              </a:rPr>
              <a:t>经</a:t>
            </a:r>
            <a:r>
              <a:rPr kumimoji="0" sz="1550" b="0" i="0" u="none" strike="noStrike" kern="1200" cap="none" spc="25" normalizeH="0" baseline="0" noProof="0" dirty="0">
                <a:ln>
                  <a:noFill/>
                </a:ln>
                <a:solidFill>
                  <a:srgbClr val="000000"/>
                </a:solidFill>
                <a:effectLst/>
                <a:uLnTx/>
                <a:uFillTx/>
                <a:latin typeface="微软雅黑"/>
                <a:ea typeface="微软雅黑"/>
                <a:cs typeface="等线"/>
              </a:rPr>
              <a:t>济</a:t>
            </a:r>
            <a:r>
              <a:rPr kumimoji="0" sz="1550" b="0" i="0" u="none" strike="noStrike" kern="1200" cap="none" spc="15" normalizeH="0" baseline="0" noProof="0" dirty="0">
                <a:ln>
                  <a:noFill/>
                </a:ln>
                <a:solidFill>
                  <a:srgbClr val="000000"/>
                </a:solidFill>
                <a:effectLst/>
                <a:uLnTx/>
                <a:uFillTx/>
                <a:latin typeface="微软雅黑"/>
                <a:ea typeface="微软雅黑"/>
                <a:cs typeface="等线"/>
              </a:rPr>
              <a:t>增</a:t>
            </a:r>
            <a:r>
              <a:rPr kumimoji="0" sz="1550" b="0" i="0" u="none" strike="noStrike" kern="1200" cap="none" spc="85" normalizeH="0" baseline="0" noProof="0" dirty="0">
                <a:ln>
                  <a:noFill/>
                </a:ln>
                <a:solidFill>
                  <a:srgbClr val="000000"/>
                </a:solidFill>
                <a:effectLst/>
                <a:uLnTx/>
                <a:uFillTx/>
                <a:latin typeface="微软雅黑"/>
                <a:ea typeface="微软雅黑"/>
                <a:cs typeface="等线"/>
              </a:rPr>
              <a:t>长</a:t>
            </a:r>
            <a:r>
              <a:rPr kumimoji="0" sz="1550" b="0" i="0" u="none" strike="noStrike" kern="1200" cap="none" spc="15" normalizeH="0" baseline="0" noProof="0" dirty="0">
                <a:ln>
                  <a:noFill/>
                </a:ln>
                <a:solidFill>
                  <a:srgbClr val="000000"/>
                </a:solidFill>
                <a:effectLst/>
                <a:uLnTx/>
                <a:uFillTx/>
                <a:latin typeface="微软雅黑"/>
                <a:ea typeface="微软雅黑"/>
                <a:cs typeface="等线"/>
              </a:rPr>
              <a:t>、</a:t>
            </a:r>
            <a:r>
              <a:rPr kumimoji="0" sz="1550" b="0" i="0" u="none" strike="noStrike" kern="1200" cap="none" spc="25" normalizeH="0" baseline="0" noProof="0" dirty="0">
                <a:ln>
                  <a:noFill/>
                </a:ln>
                <a:solidFill>
                  <a:srgbClr val="000000"/>
                </a:solidFill>
                <a:effectLst/>
                <a:uLnTx/>
                <a:uFillTx/>
                <a:latin typeface="微软雅黑"/>
                <a:ea typeface="微软雅黑"/>
                <a:cs typeface="等线"/>
              </a:rPr>
              <a:t>通</a:t>
            </a:r>
            <a:r>
              <a:rPr kumimoji="0" sz="1550" b="0" i="0" u="none" strike="noStrike" kern="1200" cap="none" spc="85" normalizeH="0" baseline="0" noProof="0" dirty="0">
                <a:ln>
                  <a:noFill/>
                </a:ln>
                <a:solidFill>
                  <a:srgbClr val="000000"/>
                </a:solidFill>
                <a:effectLst/>
                <a:uLnTx/>
                <a:uFillTx/>
                <a:latin typeface="微软雅黑"/>
                <a:ea typeface="微软雅黑"/>
                <a:cs typeface="等线"/>
              </a:rPr>
              <a:t>胀</a:t>
            </a:r>
            <a:r>
              <a:rPr kumimoji="0" sz="1550" b="0" i="0" u="none" strike="noStrike" kern="1200" cap="none" spc="100" normalizeH="0" baseline="0" noProof="0" dirty="0">
                <a:ln>
                  <a:noFill/>
                </a:ln>
                <a:solidFill>
                  <a:srgbClr val="000000"/>
                </a:solidFill>
                <a:effectLst/>
                <a:uLnTx/>
                <a:uFillTx/>
                <a:latin typeface="微软雅黑"/>
                <a:ea typeface="微软雅黑"/>
                <a:cs typeface="等线"/>
              </a:rPr>
              <a:t>等</a:t>
            </a:r>
            <a:r>
              <a:rPr kumimoji="0" sz="1550" b="0" i="0" u="none" strike="noStrike" kern="1200" cap="none" spc="25" normalizeH="0" baseline="0" noProof="0" dirty="0">
                <a:ln>
                  <a:noFill/>
                </a:ln>
                <a:solidFill>
                  <a:srgbClr val="000000"/>
                </a:solidFill>
                <a:effectLst/>
                <a:uLnTx/>
                <a:uFillTx/>
                <a:latin typeface="微软雅黑"/>
                <a:ea typeface="微软雅黑"/>
                <a:cs typeface="等线"/>
              </a:rPr>
              <a:t>。</a:t>
            </a:r>
            <a:endParaRPr kumimoji="0" sz="1550" b="0" i="0" u="none" strike="noStrike" kern="1200" cap="none" spc="0" normalizeH="0" baseline="0" noProof="0" dirty="0">
              <a:ln>
                <a:noFill/>
              </a:ln>
              <a:solidFill>
                <a:srgbClr val="000000"/>
              </a:solidFill>
              <a:effectLst/>
              <a:uLnTx/>
              <a:uFillTx/>
              <a:latin typeface="微软雅黑"/>
              <a:ea typeface="微软雅黑"/>
              <a:cs typeface="等线"/>
            </a:endParaRPr>
          </a:p>
        </p:txBody>
      </p:sp>
      <p:sp>
        <p:nvSpPr>
          <p:cNvPr id="28" name="object 8">
            <a:extLst>
              <a:ext uri="{FF2B5EF4-FFF2-40B4-BE49-F238E27FC236}">
                <a16:creationId xmlns:a16="http://schemas.microsoft.com/office/drawing/2014/main" id="{4F47F889-9B5A-4061-90F4-2F4C06B25B11}"/>
              </a:ext>
            </a:extLst>
          </p:cNvPr>
          <p:cNvSpPr/>
          <p:nvPr/>
        </p:nvSpPr>
        <p:spPr>
          <a:xfrm>
            <a:off x="1481138" y="2938463"/>
            <a:ext cx="1190625" cy="657225"/>
          </a:xfrm>
          <a:custGeom>
            <a:avLst/>
            <a:gdLst/>
            <a:ahLst/>
            <a:cxnLst/>
            <a:rect l="l" t="t" r="r" b="b"/>
            <a:pathLst>
              <a:path w="1190625" h="657225">
                <a:moveTo>
                  <a:pt x="1124839" y="0"/>
                </a:moveTo>
                <a:lnTo>
                  <a:pt x="65659" y="0"/>
                </a:lnTo>
                <a:lnTo>
                  <a:pt x="40076" y="5151"/>
                </a:lnTo>
                <a:lnTo>
                  <a:pt x="19208" y="19208"/>
                </a:lnTo>
                <a:lnTo>
                  <a:pt x="5151" y="40076"/>
                </a:lnTo>
                <a:lnTo>
                  <a:pt x="0" y="65659"/>
                </a:lnTo>
                <a:lnTo>
                  <a:pt x="0" y="591438"/>
                </a:lnTo>
                <a:lnTo>
                  <a:pt x="5151" y="617041"/>
                </a:lnTo>
                <a:lnTo>
                  <a:pt x="19208" y="637952"/>
                </a:lnTo>
                <a:lnTo>
                  <a:pt x="40076" y="652053"/>
                </a:lnTo>
                <a:lnTo>
                  <a:pt x="65659" y="657225"/>
                </a:lnTo>
                <a:lnTo>
                  <a:pt x="1124839" y="657225"/>
                </a:lnTo>
                <a:lnTo>
                  <a:pt x="1150441" y="652053"/>
                </a:lnTo>
                <a:lnTo>
                  <a:pt x="1171352" y="637952"/>
                </a:lnTo>
                <a:lnTo>
                  <a:pt x="1185453" y="617041"/>
                </a:lnTo>
                <a:lnTo>
                  <a:pt x="1190625" y="591438"/>
                </a:lnTo>
                <a:lnTo>
                  <a:pt x="1190625" y="65659"/>
                </a:lnTo>
                <a:lnTo>
                  <a:pt x="1185453" y="40076"/>
                </a:lnTo>
                <a:lnTo>
                  <a:pt x="1171352" y="19208"/>
                </a:lnTo>
                <a:lnTo>
                  <a:pt x="1150441" y="5151"/>
                </a:lnTo>
                <a:lnTo>
                  <a:pt x="1124839" y="0"/>
                </a:lnTo>
                <a:close/>
              </a:path>
            </a:pathLst>
          </a:custGeom>
          <a:solidFill>
            <a:srgbClr val="F6D0CC">
              <a:alpha val="90194"/>
            </a:srgbClr>
          </a:solidFill>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微软雅黑"/>
              <a:ea typeface="微软雅黑"/>
              <a:cs typeface="+mn-cs"/>
            </a:endParaRPr>
          </a:p>
        </p:txBody>
      </p:sp>
      <p:sp>
        <p:nvSpPr>
          <p:cNvPr id="29" name="object 9">
            <a:extLst>
              <a:ext uri="{FF2B5EF4-FFF2-40B4-BE49-F238E27FC236}">
                <a16:creationId xmlns:a16="http://schemas.microsoft.com/office/drawing/2014/main" id="{5B6F994C-5F70-461E-89D5-4FC5468A106B}"/>
              </a:ext>
            </a:extLst>
          </p:cNvPr>
          <p:cNvSpPr/>
          <p:nvPr/>
        </p:nvSpPr>
        <p:spPr>
          <a:xfrm>
            <a:off x="1481138" y="2938463"/>
            <a:ext cx="1190625" cy="657225"/>
          </a:xfrm>
          <a:custGeom>
            <a:avLst/>
            <a:gdLst/>
            <a:ahLst/>
            <a:cxnLst/>
            <a:rect l="l" t="t" r="r" b="b"/>
            <a:pathLst>
              <a:path w="1190625" h="657225">
                <a:moveTo>
                  <a:pt x="0" y="65659"/>
                </a:moveTo>
                <a:lnTo>
                  <a:pt x="5151" y="40076"/>
                </a:lnTo>
                <a:lnTo>
                  <a:pt x="19208" y="19208"/>
                </a:lnTo>
                <a:lnTo>
                  <a:pt x="40076" y="5151"/>
                </a:lnTo>
                <a:lnTo>
                  <a:pt x="65659" y="0"/>
                </a:lnTo>
                <a:lnTo>
                  <a:pt x="1124839" y="0"/>
                </a:lnTo>
                <a:lnTo>
                  <a:pt x="1150441" y="5151"/>
                </a:lnTo>
                <a:lnTo>
                  <a:pt x="1171352" y="19208"/>
                </a:lnTo>
                <a:lnTo>
                  <a:pt x="1185453" y="40076"/>
                </a:lnTo>
                <a:lnTo>
                  <a:pt x="1190625" y="65659"/>
                </a:lnTo>
                <a:lnTo>
                  <a:pt x="1190625" y="591438"/>
                </a:lnTo>
                <a:lnTo>
                  <a:pt x="1185453" y="617041"/>
                </a:lnTo>
                <a:lnTo>
                  <a:pt x="1171352" y="637952"/>
                </a:lnTo>
                <a:lnTo>
                  <a:pt x="1150441" y="652053"/>
                </a:lnTo>
                <a:lnTo>
                  <a:pt x="1124839" y="657225"/>
                </a:lnTo>
                <a:lnTo>
                  <a:pt x="65659" y="657225"/>
                </a:lnTo>
                <a:lnTo>
                  <a:pt x="40076" y="652053"/>
                </a:lnTo>
                <a:lnTo>
                  <a:pt x="19208" y="637952"/>
                </a:lnTo>
                <a:lnTo>
                  <a:pt x="5151" y="617041"/>
                </a:lnTo>
                <a:lnTo>
                  <a:pt x="0" y="591438"/>
                </a:lnTo>
                <a:lnTo>
                  <a:pt x="0" y="65659"/>
                </a:lnTo>
                <a:close/>
              </a:path>
            </a:pathLst>
          </a:custGeom>
          <a:solidFill>
            <a:srgbClr val="C00000"/>
          </a:solidFill>
          <a:ln w="9534">
            <a:noFill/>
          </a:ln>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600" b="0" i="0" u="none" strike="noStrike" kern="1200" cap="none" spc="0" normalizeH="0" baseline="0" noProof="0">
              <a:ln>
                <a:noFill/>
              </a:ln>
              <a:solidFill>
                <a:srgbClr val="FFFFFF"/>
              </a:solidFill>
              <a:effectLst/>
              <a:uLnTx/>
              <a:uFillTx/>
              <a:latin typeface="微软雅黑"/>
              <a:ea typeface="微软雅黑"/>
              <a:cs typeface="+mn-cs"/>
            </a:endParaRPr>
          </a:p>
        </p:txBody>
      </p:sp>
      <p:sp>
        <p:nvSpPr>
          <p:cNvPr id="30" name="object 10">
            <a:extLst>
              <a:ext uri="{FF2B5EF4-FFF2-40B4-BE49-F238E27FC236}">
                <a16:creationId xmlns:a16="http://schemas.microsoft.com/office/drawing/2014/main" id="{65D594E4-E933-421D-83F8-CC5BF2A98E1A}"/>
              </a:ext>
            </a:extLst>
          </p:cNvPr>
          <p:cNvSpPr txBox="1"/>
          <p:nvPr/>
        </p:nvSpPr>
        <p:spPr>
          <a:xfrm>
            <a:off x="1581150" y="3078163"/>
            <a:ext cx="977900" cy="261937"/>
          </a:xfrm>
          <a:prstGeom prst="rect">
            <a:avLst/>
          </a:prstGeom>
        </p:spPr>
        <p:txBody>
          <a:bodyPr lIns="0" tIns="15875" rIns="0" bIns="0">
            <a:spAutoFit/>
          </a:bodyPr>
          <a:lstStyle/>
          <a:p>
            <a:pPr marL="12700" marR="0" lvl="0" indent="0" algn="ctr" defTabSz="914400" rtl="0" eaLnBrk="0" fontAlgn="base" latinLnBrk="0" hangingPunct="0">
              <a:lnSpc>
                <a:spcPct val="100000"/>
              </a:lnSpc>
              <a:spcBef>
                <a:spcPts val="125"/>
              </a:spcBef>
              <a:spcAft>
                <a:spcPct val="0"/>
              </a:spcAft>
              <a:buClrTx/>
              <a:buSzTx/>
              <a:buFontTx/>
              <a:buNone/>
              <a:tabLst/>
              <a:defRPr/>
            </a:pPr>
            <a:r>
              <a:rPr kumimoji="0" sz="1600" b="1" i="0" u="none" strike="noStrike" kern="1200" cap="none" spc="20" normalizeH="0" baseline="0" noProof="0" dirty="0">
                <a:ln>
                  <a:noFill/>
                </a:ln>
                <a:solidFill>
                  <a:srgbClr val="FFFFFF"/>
                </a:solidFill>
                <a:effectLst/>
                <a:uLnTx/>
                <a:uFillTx/>
                <a:latin typeface="微软雅黑"/>
                <a:ea typeface="微软雅黑"/>
                <a:cs typeface="等线"/>
              </a:rPr>
              <a:t>运营收入</a:t>
            </a:r>
            <a:endParaRPr kumimoji="0" sz="1600" b="1" i="0" u="none" strike="noStrike" kern="1200" cap="none" spc="0" normalizeH="0" baseline="0" noProof="0" dirty="0">
              <a:ln>
                <a:noFill/>
              </a:ln>
              <a:solidFill>
                <a:srgbClr val="FFFFFF"/>
              </a:solidFill>
              <a:effectLst/>
              <a:uLnTx/>
              <a:uFillTx/>
              <a:latin typeface="微软雅黑"/>
              <a:ea typeface="微软雅黑"/>
              <a:cs typeface="等线"/>
            </a:endParaRPr>
          </a:p>
        </p:txBody>
      </p:sp>
      <p:sp>
        <p:nvSpPr>
          <p:cNvPr id="31" name="object 11">
            <a:extLst>
              <a:ext uri="{FF2B5EF4-FFF2-40B4-BE49-F238E27FC236}">
                <a16:creationId xmlns:a16="http://schemas.microsoft.com/office/drawing/2014/main" id="{135E24BF-70BB-4022-98A2-66BB10F07FB5}"/>
              </a:ext>
            </a:extLst>
          </p:cNvPr>
          <p:cNvSpPr/>
          <p:nvPr/>
        </p:nvSpPr>
        <p:spPr>
          <a:xfrm>
            <a:off x="3195638" y="2938463"/>
            <a:ext cx="1181100" cy="657225"/>
          </a:xfrm>
          <a:custGeom>
            <a:avLst/>
            <a:gdLst/>
            <a:ahLst/>
            <a:cxnLst/>
            <a:rect l="l" t="t" r="r" b="b"/>
            <a:pathLst>
              <a:path w="1181100" h="657225">
                <a:moveTo>
                  <a:pt x="1115314" y="0"/>
                </a:moveTo>
                <a:lnTo>
                  <a:pt x="65659" y="0"/>
                </a:lnTo>
                <a:lnTo>
                  <a:pt x="40076" y="5151"/>
                </a:lnTo>
                <a:lnTo>
                  <a:pt x="19208" y="19208"/>
                </a:lnTo>
                <a:lnTo>
                  <a:pt x="5151" y="40076"/>
                </a:lnTo>
                <a:lnTo>
                  <a:pt x="0" y="65659"/>
                </a:lnTo>
                <a:lnTo>
                  <a:pt x="0" y="591438"/>
                </a:lnTo>
                <a:lnTo>
                  <a:pt x="5151" y="617041"/>
                </a:lnTo>
                <a:lnTo>
                  <a:pt x="19208" y="637952"/>
                </a:lnTo>
                <a:lnTo>
                  <a:pt x="40076" y="652053"/>
                </a:lnTo>
                <a:lnTo>
                  <a:pt x="65659" y="657225"/>
                </a:lnTo>
                <a:lnTo>
                  <a:pt x="1115314" y="657225"/>
                </a:lnTo>
                <a:lnTo>
                  <a:pt x="1140916" y="652053"/>
                </a:lnTo>
                <a:lnTo>
                  <a:pt x="1161827" y="637952"/>
                </a:lnTo>
                <a:lnTo>
                  <a:pt x="1175928" y="617041"/>
                </a:lnTo>
                <a:lnTo>
                  <a:pt x="1181100" y="591438"/>
                </a:lnTo>
                <a:lnTo>
                  <a:pt x="1181100" y="65659"/>
                </a:lnTo>
                <a:lnTo>
                  <a:pt x="1175928" y="40076"/>
                </a:lnTo>
                <a:lnTo>
                  <a:pt x="1161827" y="19208"/>
                </a:lnTo>
                <a:lnTo>
                  <a:pt x="1140916" y="5151"/>
                </a:lnTo>
                <a:lnTo>
                  <a:pt x="1115314" y="0"/>
                </a:lnTo>
                <a:close/>
              </a:path>
            </a:pathLst>
          </a:custGeom>
          <a:solidFill>
            <a:srgbClr val="F6D0CC">
              <a:alpha val="90194"/>
            </a:srgbClr>
          </a:solidFill>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微软雅黑"/>
              <a:ea typeface="微软雅黑"/>
              <a:cs typeface="+mn-cs"/>
            </a:endParaRPr>
          </a:p>
        </p:txBody>
      </p:sp>
      <p:sp>
        <p:nvSpPr>
          <p:cNvPr id="32" name="object 12">
            <a:extLst>
              <a:ext uri="{FF2B5EF4-FFF2-40B4-BE49-F238E27FC236}">
                <a16:creationId xmlns:a16="http://schemas.microsoft.com/office/drawing/2014/main" id="{650F657E-DCD6-4E6E-BA97-7295838F35E7}"/>
              </a:ext>
            </a:extLst>
          </p:cNvPr>
          <p:cNvSpPr/>
          <p:nvPr/>
        </p:nvSpPr>
        <p:spPr>
          <a:xfrm>
            <a:off x="3195638" y="2938463"/>
            <a:ext cx="1181100" cy="657225"/>
          </a:xfrm>
          <a:custGeom>
            <a:avLst/>
            <a:gdLst/>
            <a:ahLst/>
            <a:cxnLst/>
            <a:rect l="l" t="t" r="r" b="b"/>
            <a:pathLst>
              <a:path w="1181100" h="657225">
                <a:moveTo>
                  <a:pt x="0" y="65659"/>
                </a:moveTo>
                <a:lnTo>
                  <a:pt x="5151" y="40076"/>
                </a:lnTo>
                <a:lnTo>
                  <a:pt x="19208" y="19208"/>
                </a:lnTo>
                <a:lnTo>
                  <a:pt x="40076" y="5151"/>
                </a:lnTo>
                <a:lnTo>
                  <a:pt x="65659" y="0"/>
                </a:lnTo>
                <a:lnTo>
                  <a:pt x="1115314" y="0"/>
                </a:lnTo>
                <a:lnTo>
                  <a:pt x="1140916" y="5151"/>
                </a:lnTo>
                <a:lnTo>
                  <a:pt x="1161827" y="19208"/>
                </a:lnTo>
                <a:lnTo>
                  <a:pt x="1175928" y="40076"/>
                </a:lnTo>
                <a:lnTo>
                  <a:pt x="1181100" y="65659"/>
                </a:lnTo>
                <a:lnTo>
                  <a:pt x="1181100" y="591438"/>
                </a:lnTo>
                <a:lnTo>
                  <a:pt x="1175928" y="617041"/>
                </a:lnTo>
                <a:lnTo>
                  <a:pt x="1161827" y="637952"/>
                </a:lnTo>
                <a:lnTo>
                  <a:pt x="1140916" y="652053"/>
                </a:lnTo>
                <a:lnTo>
                  <a:pt x="1115314" y="657225"/>
                </a:lnTo>
                <a:lnTo>
                  <a:pt x="65659" y="657225"/>
                </a:lnTo>
                <a:lnTo>
                  <a:pt x="40076" y="652053"/>
                </a:lnTo>
                <a:lnTo>
                  <a:pt x="19208" y="637952"/>
                </a:lnTo>
                <a:lnTo>
                  <a:pt x="5151" y="617041"/>
                </a:lnTo>
                <a:lnTo>
                  <a:pt x="0" y="591438"/>
                </a:lnTo>
                <a:lnTo>
                  <a:pt x="0" y="65659"/>
                </a:lnTo>
                <a:close/>
              </a:path>
            </a:pathLst>
          </a:custGeom>
          <a:solidFill>
            <a:srgbClr val="C00000"/>
          </a:solidFill>
          <a:ln w="9534">
            <a:noFill/>
          </a:ln>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600" b="0" i="0" u="none" strike="noStrike" kern="1200" cap="none" spc="0" normalizeH="0" baseline="0" noProof="0">
              <a:ln>
                <a:noFill/>
              </a:ln>
              <a:solidFill>
                <a:srgbClr val="FFFFFF"/>
              </a:solidFill>
              <a:effectLst/>
              <a:uLnTx/>
              <a:uFillTx/>
              <a:latin typeface="微软雅黑"/>
              <a:ea typeface="微软雅黑"/>
              <a:cs typeface="+mn-cs"/>
            </a:endParaRPr>
          </a:p>
        </p:txBody>
      </p:sp>
      <p:sp>
        <p:nvSpPr>
          <p:cNvPr id="33" name="object 13">
            <a:extLst>
              <a:ext uri="{FF2B5EF4-FFF2-40B4-BE49-F238E27FC236}">
                <a16:creationId xmlns:a16="http://schemas.microsoft.com/office/drawing/2014/main" id="{541BB572-53DE-49CC-AB2B-9808F0240168}"/>
              </a:ext>
            </a:extLst>
          </p:cNvPr>
          <p:cNvSpPr txBox="1"/>
          <p:nvPr/>
        </p:nvSpPr>
        <p:spPr>
          <a:xfrm>
            <a:off x="3292475" y="3078163"/>
            <a:ext cx="977900" cy="261937"/>
          </a:xfrm>
          <a:prstGeom prst="rect">
            <a:avLst/>
          </a:prstGeom>
        </p:spPr>
        <p:txBody>
          <a:bodyPr lIns="0" tIns="15875" rIns="0" bIns="0">
            <a:spAutoFit/>
          </a:bodyPr>
          <a:lstStyle/>
          <a:p>
            <a:pPr marL="12700" marR="0" lvl="0" indent="0" algn="ctr" defTabSz="914400" rtl="0" eaLnBrk="0" fontAlgn="base" latinLnBrk="0" hangingPunct="0">
              <a:lnSpc>
                <a:spcPct val="100000"/>
              </a:lnSpc>
              <a:spcBef>
                <a:spcPts val="125"/>
              </a:spcBef>
              <a:spcAft>
                <a:spcPct val="0"/>
              </a:spcAft>
              <a:buClrTx/>
              <a:buSzTx/>
              <a:buFontTx/>
              <a:buNone/>
              <a:tabLst/>
              <a:defRPr/>
            </a:pPr>
            <a:r>
              <a:rPr kumimoji="0" sz="1600" b="1" i="0" u="none" strike="noStrike" kern="1200" cap="none" spc="25" normalizeH="0" baseline="0" noProof="0" dirty="0">
                <a:ln>
                  <a:noFill/>
                </a:ln>
                <a:solidFill>
                  <a:srgbClr val="FFFFFF"/>
                </a:solidFill>
                <a:effectLst/>
                <a:uLnTx/>
                <a:uFillTx/>
                <a:latin typeface="微软雅黑"/>
                <a:ea typeface="微软雅黑"/>
                <a:cs typeface="等线"/>
              </a:rPr>
              <a:t>资产增值</a:t>
            </a:r>
            <a:endParaRPr kumimoji="0" sz="1600" b="1" i="0" u="none" strike="noStrike" kern="1200" cap="none" spc="0" normalizeH="0" baseline="0" noProof="0">
              <a:ln>
                <a:noFill/>
              </a:ln>
              <a:solidFill>
                <a:srgbClr val="FFFFFF"/>
              </a:solidFill>
              <a:effectLst/>
              <a:uLnTx/>
              <a:uFillTx/>
              <a:latin typeface="微软雅黑"/>
              <a:ea typeface="微软雅黑"/>
              <a:cs typeface="等线"/>
            </a:endParaRPr>
          </a:p>
        </p:txBody>
      </p:sp>
      <p:sp>
        <p:nvSpPr>
          <p:cNvPr id="34" name="object 14">
            <a:extLst>
              <a:ext uri="{FF2B5EF4-FFF2-40B4-BE49-F238E27FC236}">
                <a16:creationId xmlns:a16="http://schemas.microsoft.com/office/drawing/2014/main" id="{FE65DB51-38A7-4CCF-953C-642C3DC2161C}"/>
              </a:ext>
            </a:extLst>
          </p:cNvPr>
          <p:cNvSpPr/>
          <p:nvPr/>
        </p:nvSpPr>
        <p:spPr>
          <a:xfrm>
            <a:off x="2700338" y="5530850"/>
            <a:ext cx="495300" cy="874713"/>
          </a:xfrm>
          <a:custGeom>
            <a:avLst/>
            <a:gdLst/>
            <a:ahLst/>
            <a:cxnLst/>
            <a:rect l="l" t="t" r="r" b="b"/>
            <a:pathLst>
              <a:path w="495300" h="495300">
                <a:moveTo>
                  <a:pt x="247650" y="0"/>
                </a:moveTo>
                <a:lnTo>
                  <a:pt x="0" y="495300"/>
                </a:lnTo>
                <a:lnTo>
                  <a:pt x="495300" y="495300"/>
                </a:lnTo>
                <a:lnTo>
                  <a:pt x="247650" y="0"/>
                </a:lnTo>
                <a:close/>
              </a:path>
            </a:pathLst>
          </a:custGeom>
          <a:solidFill>
            <a:schemeClr val="accent1">
              <a:lumMod val="60000"/>
              <a:lumOff val="40000"/>
              <a:alpha val="90194"/>
            </a:schemeClr>
          </a:solidFill>
          <a:ln>
            <a:noFill/>
          </a:ln>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微软雅黑"/>
              <a:ea typeface="微软雅黑"/>
              <a:cs typeface="+mn-cs"/>
            </a:endParaRPr>
          </a:p>
        </p:txBody>
      </p:sp>
      <p:sp>
        <p:nvSpPr>
          <p:cNvPr id="35" name="object 15">
            <a:extLst>
              <a:ext uri="{FF2B5EF4-FFF2-40B4-BE49-F238E27FC236}">
                <a16:creationId xmlns:a16="http://schemas.microsoft.com/office/drawing/2014/main" id="{3987B85D-BE74-411E-BEF7-62AE00D09F85}"/>
              </a:ext>
            </a:extLst>
          </p:cNvPr>
          <p:cNvSpPr/>
          <p:nvPr/>
        </p:nvSpPr>
        <p:spPr>
          <a:xfrm>
            <a:off x="-1616075" y="5767388"/>
            <a:ext cx="495300" cy="495300"/>
          </a:xfrm>
          <a:custGeom>
            <a:avLst/>
            <a:gdLst/>
            <a:ahLst/>
            <a:cxnLst/>
            <a:rect l="l" t="t" r="r" b="b"/>
            <a:pathLst>
              <a:path w="495300" h="495300">
                <a:moveTo>
                  <a:pt x="0" y="495300"/>
                </a:moveTo>
                <a:lnTo>
                  <a:pt x="247650" y="0"/>
                </a:lnTo>
                <a:lnTo>
                  <a:pt x="495300" y="495300"/>
                </a:lnTo>
                <a:lnTo>
                  <a:pt x="0" y="495300"/>
                </a:lnTo>
                <a:close/>
              </a:path>
            </a:pathLst>
          </a:custGeom>
          <a:ln w="9534">
            <a:solidFill>
              <a:srgbClr val="F6D0CC"/>
            </a:solidFill>
          </a:ln>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微软雅黑"/>
              <a:ea typeface="微软雅黑"/>
              <a:cs typeface="+mn-cs"/>
            </a:endParaRPr>
          </a:p>
        </p:txBody>
      </p:sp>
      <p:sp>
        <p:nvSpPr>
          <p:cNvPr id="36" name="object 16">
            <a:extLst>
              <a:ext uri="{FF2B5EF4-FFF2-40B4-BE49-F238E27FC236}">
                <a16:creationId xmlns:a16="http://schemas.microsoft.com/office/drawing/2014/main" id="{97ED5C3A-47D4-4FEA-A7D8-E67B33EBB3B3}"/>
              </a:ext>
            </a:extLst>
          </p:cNvPr>
          <p:cNvSpPr/>
          <p:nvPr/>
        </p:nvSpPr>
        <p:spPr>
          <a:xfrm>
            <a:off x="1409700" y="5370513"/>
            <a:ext cx="2967038" cy="412750"/>
          </a:xfrm>
          <a:custGeom>
            <a:avLst/>
            <a:gdLst/>
            <a:ahLst/>
            <a:cxnLst/>
            <a:rect l="l" t="t" r="r" b="b"/>
            <a:pathLst>
              <a:path w="2967990" h="413385">
                <a:moveTo>
                  <a:pt x="14478" y="0"/>
                </a:moveTo>
                <a:lnTo>
                  <a:pt x="0" y="206527"/>
                </a:lnTo>
                <a:lnTo>
                  <a:pt x="2953004" y="413016"/>
                </a:lnTo>
                <a:lnTo>
                  <a:pt x="2967482" y="206527"/>
                </a:lnTo>
                <a:lnTo>
                  <a:pt x="14478" y="0"/>
                </a:lnTo>
                <a:close/>
              </a:path>
            </a:pathLst>
          </a:custGeom>
          <a:solidFill>
            <a:schemeClr val="accent1">
              <a:lumMod val="60000"/>
              <a:lumOff val="40000"/>
              <a:alpha val="90194"/>
            </a:schemeClr>
          </a:solidFill>
          <a:ln>
            <a:noFill/>
          </a:ln>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微软雅黑"/>
              <a:ea typeface="微软雅黑"/>
              <a:cs typeface="+mn-cs"/>
            </a:endParaRPr>
          </a:p>
        </p:txBody>
      </p:sp>
      <p:sp>
        <p:nvSpPr>
          <p:cNvPr id="38" name="object 18">
            <a:extLst>
              <a:ext uri="{FF2B5EF4-FFF2-40B4-BE49-F238E27FC236}">
                <a16:creationId xmlns:a16="http://schemas.microsoft.com/office/drawing/2014/main" id="{489FF418-0C11-48C1-90D1-022E52AEC7EE}"/>
              </a:ext>
            </a:extLst>
          </p:cNvPr>
          <p:cNvSpPr/>
          <p:nvPr/>
        </p:nvSpPr>
        <p:spPr>
          <a:xfrm>
            <a:off x="3130351" y="3712987"/>
            <a:ext cx="1302003" cy="1801710"/>
          </a:xfrm>
          <a:prstGeom prst="rect">
            <a:avLst/>
          </a:prstGeom>
          <a:blipFill>
            <a:blip r:embed="rId3" cstate="print">
              <a:duotone>
                <a:schemeClr val="accent1">
                  <a:shade val="45000"/>
                  <a:satMod val="135000"/>
                </a:schemeClr>
                <a:prstClr val="white"/>
              </a:duotone>
            </a:blip>
            <a:stretch>
              <a:fillRect/>
            </a:stretch>
          </a:blipFill>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微软雅黑"/>
              <a:ea typeface="微软雅黑"/>
              <a:cs typeface="+mn-cs"/>
            </a:endParaRPr>
          </a:p>
        </p:txBody>
      </p:sp>
      <p:sp>
        <p:nvSpPr>
          <p:cNvPr id="39" name="object 19">
            <a:extLst>
              <a:ext uri="{FF2B5EF4-FFF2-40B4-BE49-F238E27FC236}">
                <a16:creationId xmlns:a16="http://schemas.microsoft.com/office/drawing/2014/main" id="{BD3E1F18-7D52-41D8-9CFE-9E33E5778F20}"/>
              </a:ext>
            </a:extLst>
          </p:cNvPr>
          <p:cNvSpPr/>
          <p:nvPr/>
        </p:nvSpPr>
        <p:spPr>
          <a:xfrm>
            <a:off x="1479662" y="4106418"/>
            <a:ext cx="1259205" cy="1223136"/>
          </a:xfrm>
          <a:prstGeom prst="rect">
            <a:avLst/>
          </a:prstGeom>
          <a:blipFill>
            <a:blip r:embed="rId4" cstate="print">
              <a:duotone>
                <a:schemeClr val="accent1">
                  <a:shade val="45000"/>
                  <a:satMod val="135000"/>
                </a:schemeClr>
                <a:prstClr val="white"/>
              </a:duotone>
            </a:blip>
            <a:stretch>
              <a:fillRect/>
            </a:stretch>
          </a:blipFill>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微软雅黑"/>
              <a:ea typeface="微软雅黑"/>
              <a:cs typeface="+mn-cs"/>
            </a:endParaRPr>
          </a:p>
        </p:txBody>
      </p:sp>
      <p:sp>
        <p:nvSpPr>
          <p:cNvPr id="23572" name="object 20">
            <a:extLst>
              <a:ext uri="{FF2B5EF4-FFF2-40B4-BE49-F238E27FC236}">
                <a16:creationId xmlns:a16="http://schemas.microsoft.com/office/drawing/2014/main" id="{77D895F7-B76F-4548-9488-B81BC6397021}"/>
              </a:ext>
            </a:extLst>
          </p:cNvPr>
          <p:cNvSpPr txBox="1">
            <a:spLocks noChangeArrowheads="1"/>
          </p:cNvSpPr>
          <p:nvPr/>
        </p:nvSpPr>
        <p:spPr bwMode="auto">
          <a:xfrm>
            <a:off x="5951538" y="2551113"/>
            <a:ext cx="50800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970" rIns="0" bIns="0">
            <a:spAutoFit/>
          </a:bodyPr>
          <a:lstStyle>
            <a:lvl1pPr marL="193675" indent="-180975">
              <a:spcBef>
                <a:spcPct val="20000"/>
              </a:spcBef>
              <a:buFont typeface="Arial" panose="020B0604020202020204" pitchFamily="34" charset="0"/>
              <a:buChar char="•"/>
              <a:tabLst>
                <a:tab pos="193675" algn="l"/>
              </a:tabLst>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tabLst>
                <a:tab pos="193675" algn="l"/>
              </a:tabLst>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tabLst>
                <a:tab pos="193675" algn="l"/>
              </a:tabLst>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tabLst>
                <a:tab pos="193675"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tabLst>
                <a:tab pos="193675"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193675"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193675"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193675"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193675"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193675" marR="0" lvl="0" indent="-180975" algn="just" defTabSz="914400" rtl="0" eaLnBrk="0" fontAlgn="base" latinLnBrk="0" hangingPunct="0">
              <a:lnSpc>
                <a:spcPct val="150000"/>
              </a:lnSpc>
              <a:spcBef>
                <a:spcPts val="113"/>
              </a:spcBef>
              <a:spcAft>
                <a:spcPct val="0"/>
              </a:spcAft>
              <a:buClrTx/>
              <a:buSzPct val="90000"/>
              <a:buFont typeface="Wingdings" panose="05000000000000000000" pitchFamily="2" charset="2"/>
              <a:buChar char=""/>
              <a:tabLst>
                <a:tab pos="193675" algn="l"/>
              </a:tabLst>
              <a:defRPr/>
            </a:pPr>
            <a:r>
              <a:rPr kumimoji="0" lang="zh-CN" altLang="zh-CN" sz="1500" b="1" i="0" u="none" strike="noStrike" kern="1200" cap="none" spc="0" normalizeH="0" baseline="0" noProof="0">
                <a:ln>
                  <a:noFill/>
                </a:ln>
                <a:solidFill>
                  <a:srgbClr val="000000"/>
                </a:solidFill>
                <a:effectLst/>
                <a:uLnTx/>
                <a:uFillTx/>
                <a:latin typeface="微软雅黑" panose="020B0503020204020204" pitchFamily="34" charset="-122"/>
                <a:sym typeface="Arial" panose="020B0604020202020204" pitchFamily="34" charset="0"/>
              </a:rPr>
              <a:t>从国际经验看，资产增值是REITs产品获得高估值的主要 原因。</a:t>
            </a:r>
            <a:r>
              <a:rPr kumimoji="0" lang="zh-CN" altLang="zh-CN" sz="1500" b="0" i="0" u="none" strike="noStrike" kern="1200" cap="none" spc="0" normalizeH="0" baseline="0" noProof="0">
                <a:ln>
                  <a:noFill/>
                </a:ln>
                <a:solidFill>
                  <a:srgbClr val="000000"/>
                </a:solidFill>
                <a:effectLst/>
                <a:uLnTx/>
                <a:uFillTx/>
                <a:latin typeface="微软雅黑" panose="020B0503020204020204" pitchFamily="34" charset="-122"/>
                <a:sym typeface="Arial" panose="020B0604020202020204" pitchFamily="34" charset="0"/>
              </a:rPr>
              <a:t>在低利率宽松的环境中，其自身土地和物业价值的 升高，同时可以带来REITs产品价格的上升。</a:t>
            </a:r>
          </a:p>
        </p:txBody>
      </p:sp>
      <p:sp>
        <p:nvSpPr>
          <p:cNvPr id="23573" name="object 21">
            <a:extLst>
              <a:ext uri="{FF2B5EF4-FFF2-40B4-BE49-F238E27FC236}">
                <a16:creationId xmlns:a16="http://schemas.microsoft.com/office/drawing/2014/main" id="{AA6A26DF-A2A1-41A5-BC82-AC1BF8A825C5}"/>
              </a:ext>
            </a:extLst>
          </p:cNvPr>
          <p:cNvSpPr txBox="1">
            <a:spLocks noChangeArrowheads="1"/>
          </p:cNvSpPr>
          <p:nvPr/>
        </p:nvSpPr>
        <p:spPr bwMode="auto">
          <a:xfrm>
            <a:off x="5951538" y="4324350"/>
            <a:ext cx="508000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970" rIns="0" bIns="0">
            <a:spAutoFit/>
          </a:bodyPr>
          <a:lstStyle>
            <a:lvl1pPr marL="193675" indent="-180975">
              <a:spcBef>
                <a:spcPct val="20000"/>
              </a:spcBef>
              <a:buFont typeface="Arial" panose="020B0604020202020204" pitchFamily="34" charset="0"/>
              <a:buChar char="•"/>
              <a:tabLst>
                <a:tab pos="193675" algn="l"/>
              </a:tabLst>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tabLst>
                <a:tab pos="193675" algn="l"/>
              </a:tabLst>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tabLst>
                <a:tab pos="193675" algn="l"/>
              </a:tabLst>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tabLst>
                <a:tab pos="193675"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tabLst>
                <a:tab pos="193675"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193675"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193675"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193675"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193675"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193675" marR="0" lvl="0" indent="-180975" algn="just" defTabSz="914400" rtl="0" eaLnBrk="0" fontAlgn="base" latinLnBrk="0" hangingPunct="0">
              <a:lnSpc>
                <a:spcPct val="150000"/>
              </a:lnSpc>
              <a:spcBef>
                <a:spcPts val="113"/>
              </a:spcBef>
              <a:spcAft>
                <a:spcPct val="0"/>
              </a:spcAft>
              <a:buClrTx/>
              <a:buSzPct val="90000"/>
              <a:buFont typeface="Wingdings" panose="05000000000000000000" pitchFamily="2" charset="2"/>
              <a:buChar char=""/>
              <a:tabLst>
                <a:tab pos="193675" algn="l"/>
              </a:tabLst>
              <a:defRPr/>
            </a:pPr>
            <a:r>
              <a:rPr kumimoji="0" lang="zh-CN" altLang="zh-CN" sz="1500" b="0" i="0" u="none" strike="noStrike" kern="1200" cap="none" spc="0" normalizeH="0" baseline="0" noProof="0" dirty="0">
                <a:ln>
                  <a:noFill/>
                </a:ln>
                <a:solidFill>
                  <a:srgbClr val="000000"/>
                </a:solidFill>
                <a:effectLst/>
                <a:uLnTx/>
                <a:uFillTx/>
                <a:latin typeface="微软雅黑" panose="020B0503020204020204" pitchFamily="34" charset="-122"/>
                <a:sym typeface="Arial" panose="020B0604020202020204" pitchFamily="34" charset="0"/>
              </a:rPr>
              <a:t>投资REITs相当于普通人买商铺，商铺的</a:t>
            </a:r>
            <a:r>
              <a:rPr kumimoji="0" lang="zh-CN" altLang="zh-CN" sz="1500" b="1" i="0" u="none" strike="noStrike" kern="1200" cap="none" spc="0" normalizeH="0" baseline="0" noProof="0" dirty="0">
                <a:ln>
                  <a:noFill/>
                </a:ln>
                <a:solidFill>
                  <a:srgbClr val="000000"/>
                </a:solidFill>
                <a:effectLst/>
                <a:uLnTx/>
                <a:uFillTx/>
                <a:latin typeface="微软雅黑" panose="020B0503020204020204" pitchFamily="34" charset="-122"/>
                <a:sym typeface="Arial" panose="020B0604020202020204" pitchFamily="34" charset="0"/>
              </a:rPr>
              <a:t>价值包括两个维 度：</a:t>
            </a:r>
            <a:r>
              <a:rPr kumimoji="0" lang="zh-CN" altLang="zh-CN" sz="1500" b="0" i="0" u="none" strike="noStrike" kern="1200" cap="none" spc="0" normalizeH="0" baseline="0" noProof="0" dirty="0">
                <a:ln>
                  <a:noFill/>
                </a:ln>
                <a:solidFill>
                  <a:srgbClr val="000000"/>
                </a:solidFill>
                <a:effectLst/>
                <a:uLnTx/>
                <a:uFillTx/>
                <a:latin typeface="微软雅黑" panose="020B0503020204020204" pitchFamily="34" charset="-122"/>
                <a:sym typeface="Arial" panose="020B0604020202020204" pitchFamily="34" charset="0"/>
              </a:rPr>
              <a:t>一是全部租金收入，二是因为资金宽松、经济增长、 城市规划等原因导致商铺价值的上升。</a:t>
            </a:r>
          </a:p>
        </p:txBody>
      </p:sp>
      <p:sp>
        <p:nvSpPr>
          <p:cNvPr id="23574" name="灯片编号占位符 27">
            <a:extLst>
              <a:ext uri="{FF2B5EF4-FFF2-40B4-BE49-F238E27FC236}">
                <a16:creationId xmlns:a16="http://schemas.microsoft.com/office/drawing/2014/main" id="{626D2046-5CDE-42D1-9A93-883C43718534}"/>
              </a:ext>
            </a:extLst>
          </p:cNvPr>
          <p:cNvSpPr>
            <a:spLocks noGrp="1" noChangeArrowheads="1"/>
          </p:cNvSpPr>
          <p:nvPr/>
        </p:nvSpPr>
        <p:spPr bwMode="auto">
          <a:xfrm>
            <a:off x="11509375" y="6577013"/>
            <a:ext cx="584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9" rIns="68573" bIns="34289"/>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9144D15B-6717-46F8-A1CA-C44A659016BC}" type="slidenum">
              <a:rPr kumimoji="0" lang="zh-CN" altLang="zh-CN" sz="1400" b="1"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sym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7</a:t>
            </a:fld>
            <a:endParaRPr kumimoji="0" lang="zh-CN" altLang="zh-CN" sz="1400" b="1"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Tree>
  </p:cSld>
  <p:clrMapOvr>
    <a:masterClrMapping/>
  </p:clrMapOvr>
  <p:transition spd="med">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826" name="组合 1"/>
          <p:cNvGrpSpPr/>
          <p:nvPr/>
        </p:nvGrpSpPr>
        <p:grpSpPr>
          <a:xfrm>
            <a:off x="0" y="214313"/>
            <a:ext cx="298450" cy="658812"/>
            <a:chOff x="0" y="0"/>
            <a:chExt cx="577847" cy="659137"/>
          </a:xfrm>
        </p:grpSpPr>
        <p:sp>
          <p:nvSpPr>
            <p:cNvPr id="77867" name="矩形 3"/>
            <p:cNvSpPr/>
            <p:nvPr/>
          </p:nvSpPr>
          <p:spPr>
            <a:xfrm>
              <a:off x="0" y="0"/>
              <a:ext cx="495297" cy="659137"/>
            </a:xfrm>
            <a:prstGeom prst="rect">
              <a:avLst/>
            </a:prstGeom>
            <a:solidFill>
              <a:srgbClr val="C0000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77868" name="矩形 4"/>
            <p:cNvSpPr/>
            <p:nvPr/>
          </p:nvSpPr>
          <p:spPr>
            <a:xfrm>
              <a:off x="527047" y="0"/>
              <a:ext cx="50800" cy="659137"/>
            </a:xfrm>
            <a:prstGeom prst="rect">
              <a:avLst/>
            </a:prstGeom>
            <a:solidFill>
              <a:srgbClr val="80808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grpSp>
      <p:sp>
        <p:nvSpPr>
          <p:cNvPr id="77827" name="矩形 25"/>
          <p:cNvSpPr/>
          <p:nvPr/>
        </p:nvSpPr>
        <p:spPr>
          <a:xfrm>
            <a:off x="417513" y="387350"/>
            <a:ext cx="5960671" cy="584775"/>
          </a:xfrm>
          <a:prstGeom prst="rect">
            <a:avLst/>
          </a:prstGeom>
          <a:noFill/>
          <a:ln w="9525">
            <a:noFill/>
          </a:ln>
        </p:spPr>
        <p:txBody>
          <a:bodyPr wrap="none">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r>
              <a:rPr lang="en-US" altLang="zh-CN" b="1" dirty="0">
                <a:solidFill>
                  <a:srgbClr val="000000"/>
                </a:solidFill>
                <a:latin typeface="微软雅黑" panose="020B0503020204020204" pitchFamily="34" charset="-122"/>
                <a:sym typeface="微软雅黑" panose="020B0503020204020204" pitchFamily="34" charset="-122"/>
              </a:rPr>
              <a:t>1.2 </a:t>
            </a:r>
            <a:r>
              <a:rPr lang="zh-CN" altLang="en-US" b="1" dirty="0">
                <a:solidFill>
                  <a:srgbClr val="000000"/>
                </a:solidFill>
                <a:latin typeface="微软雅黑" panose="020B0503020204020204" pitchFamily="34" charset="-122"/>
                <a:sym typeface="微软雅黑" panose="020B0503020204020204" pitchFamily="34" charset="-122"/>
              </a:rPr>
              <a:t>类</a:t>
            </a:r>
            <a:r>
              <a:rPr lang="en-US" altLang="zh-CN" b="1" dirty="0">
                <a:solidFill>
                  <a:srgbClr val="000000"/>
                </a:solidFill>
                <a:latin typeface="微软雅黑" panose="020B0503020204020204" pitchFamily="34" charset="-122"/>
                <a:sym typeface="微软雅黑" panose="020B0503020204020204" pitchFamily="34" charset="-122"/>
              </a:rPr>
              <a:t>REITs</a:t>
            </a:r>
            <a:r>
              <a:rPr lang="zh-CN" altLang="en-US" b="1" dirty="0">
                <a:solidFill>
                  <a:srgbClr val="000000"/>
                </a:solidFill>
                <a:latin typeface="微软雅黑" panose="020B0503020204020204" pitchFamily="34" charset="-122"/>
                <a:sym typeface="微软雅黑" panose="020B0503020204020204" pitchFamily="34" charset="-122"/>
              </a:rPr>
              <a:t>市场发行情况（</a:t>
            </a:r>
            <a:r>
              <a:rPr lang="en-US" altLang="zh-CN" b="1" dirty="0">
                <a:solidFill>
                  <a:srgbClr val="000000"/>
                </a:solidFill>
                <a:latin typeface="微软雅黑" panose="020B0503020204020204" pitchFamily="34" charset="-122"/>
                <a:sym typeface="微软雅黑" panose="020B0503020204020204" pitchFamily="34" charset="-122"/>
              </a:rPr>
              <a:t>3</a:t>
            </a:r>
            <a:r>
              <a:rPr lang="zh-CN" altLang="en-US" b="1" dirty="0">
                <a:solidFill>
                  <a:srgbClr val="000000"/>
                </a:solidFill>
                <a:latin typeface="微软雅黑" panose="020B0503020204020204" pitchFamily="34" charset="-122"/>
                <a:sym typeface="微软雅黑" panose="020B0503020204020204" pitchFamily="34" charset="-122"/>
              </a:rPr>
              <a:t>）</a:t>
            </a:r>
          </a:p>
        </p:txBody>
      </p:sp>
      <p:sp>
        <p:nvSpPr>
          <p:cNvPr id="77828" name="灯片编号占位符 2"/>
          <p:cNvSpPr>
            <a:spLocks noGrp="1"/>
          </p:cNvSpPr>
          <p:nvPr/>
        </p:nvSpPr>
        <p:spPr>
          <a:xfrm>
            <a:off x="11536363" y="6492875"/>
            <a:ext cx="585787" cy="365125"/>
          </a:xfrm>
          <a:prstGeom prst="rect">
            <a:avLst/>
          </a:prstGeom>
          <a:noFill/>
          <a:ln w="9525">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fld id="{9A0DB2DC-4C9A-4742-B13C-FB6460FD3503}" type="slidenum">
              <a:rPr lang="zh-CN" altLang="zh-CN" sz="1400" b="1" dirty="0">
                <a:solidFill>
                  <a:srgbClr val="FFFFFF"/>
                </a:solidFill>
                <a:latin typeface="Arial" panose="020B0604020202020204" pitchFamily="34" charset="0"/>
                <a:ea typeface="宋体" panose="02010600030101010101" pitchFamily="2" charset="-122"/>
              </a:rPr>
              <a:t>70</a:t>
            </a:fld>
            <a:endParaRPr lang="zh-CN" altLang="zh-CN" sz="1400" b="1" dirty="0">
              <a:solidFill>
                <a:srgbClr val="FFFFFF"/>
              </a:solidFill>
              <a:latin typeface="Arial" panose="020B0604020202020204" pitchFamily="34" charset="0"/>
              <a:ea typeface="宋体" panose="02010600030101010101" pitchFamily="2" charset="-122"/>
            </a:endParaRPr>
          </a:p>
        </p:txBody>
      </p:sp>
      <p:graphicFrame>
        <p:nvGraphicFramePr>
          <p:cNvPr id="2" name="表格 2"/>
          <p:cNvGraphicFramePr>
            <a:graphicFrameLocks noGrp="1"/>
          </p:cNvGraphicFramePr>
          <p:nvPr/>
        </p:nvGraphicFramePr>
        <p:xfrm>
          <a:off x="565150" y="1709738"/>
          <a:ext cx="11061700" cy="3327400"/>
        </p:xfrm>
        <a:graphic>
          <a:graphicData uri="http://schemas.openxmlformats.org/drawingml/2006/table">
            <a:tbl>
              <a:tblPr firstRow="1" bandRow="1">
                <a:tableStyleId>{21E4AEA4-8DFA-4A89-87EB-49C32662AFE0}</a:tableStyleId>
              </a:tblPr>
              <a:tblGrid>
                <a:gridCol w="2089708">
                  <a:extLst>
                    <a:ext uri="{9D8B030D-6E8A-4147-A177-3AD203B41FA5}">
                      <a16:colId xmlns:a16="http://schemas.microsoft.com/office/drawing/2014/main" val="20000"/>
                    </a:ext>
                  </a:extLst>
                </a:gridCol>
                <a:gridCol w="2710312">
                  <a:extLst>
                    <a:ext uri="{9D8B030D-6E8A-4147-A177-3AD203B41FA5}">
                      <a16:colId xmlns:a16="http://schemas.microsoft.com/office/drawing/2014/main" val="20001"/>
                    </a:ext>
                  </a:extLst>
                </a:gridCol>
                <a:gridCol w="3745960">
                  <a:extLst>
                    <a:ext uri="{9D8B030D-6E8A-4147-A177-3AD203B41FA5}">
                      <a16:colId xmlns:a16="http://schemas.microsoft.com/office/drawing/2014/main" val="20002"/>
                    </a:ext>
                  </a:extLst>
                </a:gridCol>
                <a:gridCol w="2515720">
                  <a:extLst>
                    <a:ext uri="{9D8B030D-6E8A-4147-A177-3AD203B41FA5}">
                      <a16:colId xmlns:a16="http://schemas.microsoft.com/office/drawing/2014/main" val="20003"/>
                    </a:ext>
                  </a:extLst>
                </a:gridCol>
              </a:tblGrid>
              <a:tr h="365779">
                <a:tc>
                  <a:txBody>
                    <a:bodyPr/>
                    <a:lstStyle/>
                    <a:p>
                      <a:pPr algn="ctr">
                        <a:lnSpc>
                          <a:spcPct val="100000"/>
                        </a:lnSpc>
                      </a:pPr>
                      <a:r>
                        <a:rPr lang="zh-CN" altLang="en-US" sz="1800" b="1" dirty="0"/>
                        <a:t>种类</a:t>
                      </a:r>
                    </a:p>
                  </a:txBody>
                  <a:tcPr marL="91445" marR="91445" marT="45722" marB="45722" anchor="ctr"/>
                </a:tc>
                <a:tc>
                  <a:txBody>
                    <a:bodyPr/>
                    <a:lstStyle/>
                    <a:p>
                      <a:pPr algn="ctr">
                        <a:lnSpc>
                          <a:spcPct val="100000"/>
                        </a:lnSpc>
                      </a:pPr>
                      <a:r>
                        <a:rPr lang="zh-CN" altLang="en-US" sz="1800" b="1" dirty="0"/>
                        <a:t>底层资产</a:t>
                      </a:r>
                    </a:p>
                  </a:txBody>
                  <a:tcPr marL="91445" marR="91445" marT="45722" marB="45722" anchor="ctr"/>
                </a:tc>
                <a:tc>
                  <a:txBody>
                    <a:bodyPr/>
                    <a:lstStyle/>
                    <a:p>
                      <a:pPr algn="ctr">
                        <a:lnSpc>
                          <a:spcPct val="100000"/>
                        </a:lnSpc>
                      </a:pPr>
                      <a:r>
                        <a:rPr lang="zh-CN" altLang="en-US" sz="1800" b="1" dirty="0"/>
                        <a:t>案例</a:t>
                      </a:r>
                    </a:p>
                  </a:txBody>
                  <a:tcPr marL="91445" marR="91445" marT="45722" marB="45722" anchor="ctr"/>
                </a:tc>
                <a:tc>
                  <a:txBody>
                    <a:bodyPr/>
                    <a:lstStyle/>
                    <a:p>
                      <a:pPr algn="ctr">
                        <a:lnSpc>
                          <a:spcPct val="100000"/>
                        </a:lnSpc>
                      </a:pPr>
                      <a:r>
                        <a:rPr lang="zh-CN" altLang="en-US" sz="1800" b="1" dirty="0"/>
                        <a:t>备注</a:t>
                      </a:r>
                    </a:p>
                  </a:txBody>
                  <a:tcPr marL="91445" marR="91445" marT="45722" marB="45722" anchor="ctr"/>
                </a:tc>
                <a:extLst>
                  <a:ext uri="{0D108BD9-81ED-4DB2-BD59-A6C34878D82A}">
                    <a16:rowId xmlns:a16="http://schemas.microsoft.com/office/drawing/2014/main" val="10000"/>
                  </a:ext>
                </a:extLst>
              </a:tr>
              <a:tr h="304815">
                <a:tc>
                  <a:txBody>
                    <a:bodyPr/>
                    <a:lstStyle/>
                    <a:p>
                      <a:pPr algn="ctr">
                        <a:lnSpc>
                          <a:spcPct val="100000"/>
                        </a:lnSpc>
                      </a:pPr>
                      <a:r>
                        <a:rPr lang="zh-CN" altLang="en-US" sz="1400" b="0" dirty="0"/>
                        <a:t>办公</a:t>
                      </a:r>
                    </a:p>
                  </a:txBody>
                  <a:tcPr marL="91445" marR="91445" marT="45722" marB="45722" anchor="ctr"/>
                </a:tc>
                <a:tc>
                  <a:txBody>
                    <a:bodyPr/>
                    <a:lstStyle/>
                    <a:p>
                      <a:pPr algn="ctr">
                        <a:lnSpc>
                          <a:spcPct val="100000"/>
                        </a:lnSpc>
                      </a:pPr>
                      <a:r>
                        <a:rPr lang="zh-CN" altLang="en-US" sz="1400" b="0" dirty="0"/>
                        <a:t>写字楼</a:t>
                      </a:r>
                    </a:p>
                  </a:txBody>
                  <a:tcPr marL="91445" marR="91445" marT="45722" marB="45722" anchor="ctr"/>
                </a:tc>
                <a:tc>
                  <a:txBody>
                    <a:bodyPr/>
                    <a:lstStyle/>
                    <a:p>
                      <a:pPr algn="ctr">
                        <a:lnSpc>
                          <a:spcPct val="100000"/>
                        </a:lnSpc>
                      </a:pPr>
                      <a:r>
                        <a:rPr lang="zh-CN" altLang="en-US" sz="1400" b="0" dirty="0"/>
                        <a:t>中信启航专项资产管理计划</a:t>
                      </a:r>
                    </a:p>
                  </a:txBody>
                  <a:tcPr marL="91445" marR="91445" marT="45722" marB="45722" anchor="ctr"/>
                </a:tc>
                <a:tc>
                  <a:txBody>
                    <a:bodyPr/>
                    <a:lstStyle/>
                    <a:p>
                      <a:pPr algn="ctr">
                        <a:lnSpc>
                          <a:spcPct val="100000"/>
                        </a:lnSpc>
                      </a:pPr>
                      <a:r>
                        <a:rPr lang="zh-CN" altLang="en-US" sz="1400" b="0" dirty="0"/>
                        <a:t>国内首单类</a:t>
                      </a:r>
                      <a:r>
                        <a:rPr lang="en-US" altLang="zh-CN" sz="1400" b="0" dirty="0"/>
                        <a:t>REITs</a:t>
                      </a:r>
                      <a:endParaRPr lang="zh-CN" altLang="en-US" sz="1400" b="0" dirty="0"/>
                    </a:p>
                  </a:txBody>
                  <a:tcPr marL="91445" marR="91445" marT="45722" marB="45722" anchor="ctr"/>
                </a:tc>
                <a:extLst>
                  <a:ext uri="{0D108BD9-81ED-4DB2-BD59-A6C34878D82A}">
                    <a16:rowId xmlns:a16="http://schemas.microsoft.com/office/drawing/2014/main" val="10001"/>
                  </a:ext>
                </a:extLst>
              </a:tr>
              <a:tr h="788459">
                <a:tc>
                  <a:txBody>
                    <a:bodyPr/>
                    <a:lstStyle/>
                    <a:p>
                      <a:pPr algn="ctr">
                        <a:lnSpc>
                          <a:spcPct val="100000"/>
                        </a:lnSpc>
                      </a:pPr>
                      <a:r>
                        <a:rPr lang="zh-CN" altLang="en-US" sz="1400" b="0" dirty="0"/>
                        <a:t>商业</a:t>
                      </a:r>
                    </a:p>
                  </a:txBody>
                  <a:tcPr marL="91445" marR="91445" marT="45722" marB="45722" anchor="ctr"/>
                </a:tc>
                <a:tc>
                  <a:txBody>
                    <a:bodyPr/>
                    <a:lstStyle/>
                    <a:p>
                      <a:pPr algn="ctr">
                        <a:lnSpc>
                          <a:spcPct val="100000"/>
                        </a:lnSpc>
                      </a:pPr>
                      <a:r>
                        <a:rPr lang="zh-CN" altLang="en-US" sz="1400" b="0" dirty="0"/>
                        <a:t>购物中心、百货商场、家居商场、家电卖场、社区商业等</a:t>
                      </a:r>
                    </a:p>
                  </a:txBody>
                  <a:tcPr marL="91445" marR="91445" marT="45722" marB="4572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b="0" dirty="0"/>
                        <a:t>首誉光控</a:t>
                      </a:r>
                      <a:r>
                        <a:rPr lang="en-US" altLang="zh-CN" sz="1400" b="0" dirty="0"/>
                        <a:t>-</a:t>
                      </a:r>
                      <a:r>
                        <a:rPr lang="zh-CN" altLang="en-US" sz="1400" b="0" dirty="0"/>
                        <a:t>光控安石大融城资产支持专项计划</a:t>
                      </a:r>
                      <a:endParaRPr lang="en-US" altLang="zh-CN" sz="1400" b="0" dirty="0"/>
                    </a:p>
                    <a:p>
                      <a:pPr algn="ctr">
                        <a:lnSpc>
                          <a:spcPct val="100000"/>
                        </a:lnSpc>
                      </a:pPr>
                      <a:endParaRPr lang="zh-CN" altLang="en-US" sz="1400" b="0" dirty="0"/>
                    </a:p>
                  </a:txBody>
                  <a:tcPr marL="91445" marR="91445" marT="45722" marB="45722" anchor="ctr"/>
                </a:tc>
                <a:tc>
                  <a:txBody>
                    <a:bodyPr/>
                    <a:lstStyle/>
                    <a:p>
                      <a:pPr algn="ctr">
                        <a:lnSpc>
                          <a:spcPct val="100000"/>
                        </a:lnSpc>
                      </a:pPr>
                      <a:endParaRPr lang="zh-CN" altLang="en-US" sz="1400" b="0" dirty="0"/>
                    </a:p>
                  </a:txBody>
                  <a:tcPr marL="91445" marR="91445" marT="45722" marB="45722" anchor="ctr"/>
                </a:tc>
                <a:extLst>
                  <a:ext uri="{0D108BD9-81ED-4DB2-BD59-A6C34878D82A}">
                    <a16:rowId xmlns:a16="http://schemas.microsoft.com/office/drawing/2014/main" val="10002"/>
                  </a:ext>
                </a:extLst>
              </a:tr>
              <a:tr h="539771">
                <a:tc>
                  <a:txBody>
                    <a:bodyPr/>
                    <a:lstStyle/>
                    <a:p>
                      <a:pPr algn="ctr">
                        <a:lnSpc>
                          <a:spcPct val="100000"/>
                        </a:lnSpc>
                      </a:pPr>
                      <a:r>
                        <a:rPr lang="zh-CN" altLang="en-US" sz="1400" b="0" dirty="0"/>
                        <a:t>综合体</a:t>
                      </a:r>
                    </a:p>
                  </a:txBody>
                  <a:tcPr marL="91445" marR="91445" marT="45722" marB="45722" anchor="ctr"/>
                </a:tc>
                <a:tc>
                  <a:txBody>
                    <a:bodyPr/>
                    <a:lstStyle/>
                    <a:p>
                      <a:pPr algn="ctr">
                        <a:lnSpc>
                          <a:spcPct val="100000"/>
                        </a:lnSpc>
                      </a:pPr>
                      <a:r>
                        <a:rPr lang="zh-CN" altLang="en-US" sz="1400" b="0" dirty="0"/>
                        <a:t>商业</a:t>
                      </a:r>
                      <a:r>
                        <a:rPr lang="en-US" altLang="zh-CN" sz="1400" b="0" dirty="0"/>
                        <a:t>+</a:t>
                      </a:r>
                      <a:r>
                        <a:rPr lang="zh-CN" altLang="en-US" sz="1400" b="0" dirty="0"/>
                        <a:t>办公</a:t>
                      </a:r>
                      <a:r>
                        <a:rPr lang="en-US" altLang="zh-CN" sz="1400" b="0" dirty="0"/>
                        <a:t>+</a:t>
                      </a:r>
                      <a:r>
                        <a:rPr lang="zh-CN" altLang="en-US" sz="1400" b="0" dirty="0"/>
                        <a:t>酒店（如有）</a:t>
                      </a:r>
                      <a:r>
                        <a:rPr lang="en-US" altLang="zh-CN" sz="1400" b="0" dirty="0"/>
                        <a:t>+ </a:t>
                      </a:r>
                      <a:r>
                        <a:rPr lang="zh-CN" altLang="en-US" sz="1400" b="0" dirty="0"/>
                        <a:t>停车场（如有）</a:t>
                      </a:r>
                    </a:p>
                  </a:txBody>
                  <a:tcPr marL="91445" marR="91445" marT="45722" marB="45722" anchor="ctr"/>
                </a:tc>
                <a:tc>
                  <a:txBody>
                    <a:bodyPr/>
                    <a:lstStyle/>
                    <a:p>
                      <a:pPr algn="ctr">
                        <a:lnSpc>
                          <a:spcPct val="100000"/>
                        </a:lnSpc>
                      </a:pPr>
                      <a:r>
                        <a:rPr lang="zh-CN" altLang="en-US" sz="1400" b="0" dirty="0"/>
                        <a:t>鲁能集团</a:t>
                      </a:r>
                      <a:r>
                        <a:rPr lang="en-US" altLang="zh-CN" sz="1400" b="0" dirty="0"/>
                        <a:t>-</a:t>
                      </a:r>
                      <a:r>
                        <a:rPr lang="zh-CN" altLang="en-US" sz="1400" b="0" dirty="0"/>
                        <a:t>英大证券</a:t>
                      </a:r>
                      <a:r>
                        <a:rPr lang="en-US" altLang="zh-CN" sz="1400" b="0" dirty="0"/>
                        <a:t>-</a:t>
                      </a:r>
                      <a:r>
                        <a:rPr lang="zh-CN" altLang="en-US" sz="1400" b="0" dirty="0"/>
                        <a:t>济南贵和商业物业资产支持专项计划</a:t>
                      </a:r>
                    </a:p>
                  </a:txBody>
                  <a:tcPr marL="91445" marR="91445" marT="45722" marB="45722" anchor="ctr"/>
                </a:tc>
                <a:tc>
                  <a:txBody>
                    <a:bodyPr/>
                    <a:lstStyle/>
                    <a:p>
                      <a:pPr algn="ctr">
                        <a:lnSpc>
                          <a:spcPct val="100000"/>
                        </a:lnSpc>
                      </a:pPr>
                      <a:endParaRPr lang="zh-CN" altLang="en-US" sz="1400" b="0"/>
                    </a:p>
                  </a:txBody>
                  <a:tcPr marL="91445" marR="91445" marT="45722" marB="45722" anchor="ctr"/>
                </a:tc>
                <a:extLst>
                  <a:ext uri="{0D108BD9-81ED-4DB2-BD59-A6C34878D82A}">
                    <a16:rowId xmlns:a16="http://schemas.microsoft.com/office/drawing/2014/main" val="10003"/>
                  </a:ext>
                </a:extLst>
              </a:tr>
              <a:tr h="788805">
                <a:tc>
                  <a:txBody>
                    <a:bodyPr/>
                    <a:lstStyle/>
                    <a:p>
                      <a:pPr algn="ctr">
                        <a:lnSpc>
                          <a:spcPct val="100000"/>
                        </a:lnSpc>
                      </a:pPr>
                      <a:r>
                        <a:rPr lang="zh-CN" altLang="en-US" sz="1400" b="0" dirty="0"/>
                        <a:t>公寓</a:t>
                      </a:r>
                    </a:p>
                  </a:txBody>
                  <a:tcPr marL="91445" marR="91445" marT="45722" marB="45722" anchor="ctr"/>
                </a:tc>
                <a:tc>
                  <a:txBody>
                    <a:bodyPr/>
                    <a:lstStyle/>
                    <a:p>
                      <a:pPr algn="ctr">
                        <a:lnSpc>
                          <a:spcPct val="100000"/>
                        </a:lnSpc>
                      </a:pPr>
                      <a:r>
                        <a:rPr lang="zh-CN" altLang="en-US" sz="1400" b="0" dirty="0"/>
                        <a:t>租赁住房、长租公寓</a:t>
                      </a:r>
                    </a:p>
                  </a:txBody>
                  <a:tcPr marL="91445" marR="91445" marT="45722" marB="45722" anchor="ctr"/>
                </a:tc>
                <a:tc>
                  <a:txBody>
                    <a:bodyPr/>
                    <a:lstStyle/>
                    <a:p>
                      <a:pPr algn="ctr">
                        <a:lnSpc>
                          <a:spcPct val="100000"/>
                        </a:lnSpc>
                      </a:pPr>
                      <a:r>
                        <a:rPr lang="zh-CN" altLang="en-US" sz="1400" b="0" dirty="0"/>
                        <a:t>中联前海开源</a:t>
                      </a:r>
                      <a:r>
                        <a:rPr lang="en-US" altLang="zh-CN" sz="1400" b="0" dirty="0"/>
                        <a:t>-</a:t>
                      </a:r>
                      <a:r>
                        <a:rPr lang="zh-CN" altLang="en-US" sz="1400" b="0" dirty="0"/>
                        <a:t>保利地产租赁住房一号第一期资产支持专项计划</a:t>
                      </a:r>
                    </a:p>
                  </a:txBody>
                  <a:tcPr marL="91445" marR="91445" marT="45722" marB="45722" anchor="ctr"/>
                </a:tc>
                <a:tc>
                  <a:txBody>
                    <a:bodyPr/>
                    <a:lstStyle/>
                    <a:p>
                      <a:pPr algn="ctr">
                        <a:lnSpc>
                          <a:spcPct val="100000"/>
                        </a:lnSpc>
                      </a:pPr>
                      <a:r>
                        <a:rPr lang="zh-CN" altLang="en-US" sz="1400" b="0" dirty="0"/>
                        <a:t>国内首单储架类</a:t>
                      </a:r>
                      <a:r>
                        <a:rPr lang="en-US" altLang="zh-CN" sz="1400" b="0" dirty="0"/>
                        <a:t>REITs</a:t>
                      </a:r>
                      <a:endParaRPr lang="zh-CN" altLang="en-US" sz="1400" b="0" dirty="0"/>
                    </a:p>
                  </a:txBody>
                  <a:tcPr marL="91445" marR="91445" marT="45722" marB="45722" anchor="ctr"/>
                </a:tc>
                <a:extLst>
                  <a:ext uri="{0D108BD9-81ED-4DB2-BD59-A6C34878D82A}">
                    <a16:rowId xmlns:a16="http://schemas.microsoft.com/office/drawing/2014/main" val="10004"/>
                  </a:ext>
                </a:extLst>
              </a:tr>
              <a:tr h="539771">
                <a:tc>
                  <a:txBody>
                    <a:bodyPr/>
                    <a:lstStyle/>
                    <a:p>
                      <a:pPr algn="ctr">
                        <a:lnSpc>
                          <a:spcPct val="100000"/>
                        </a:lnSpc>
                      </a:pPr>
                      <a:r>
                        <a:rPr lang="zh-CN" altLang="en-US" sz="1400" b="0" dirty="0"/>
                        <a:t>酒店</a:t>
                      </a:r>
                    </a:p>
                  </a:txBody>
                  <a:tcPr marL="91445" marR="91445" marT="45722" marB="45722" anchor="ctr"/>
                </a:tc>
                <a:tc>
                  <a:txBody>
                    <a:bodyPr/>
                    <a:lstStyle/>
                    <a:p>
                      <a:pPr algn="ctr">
                        <a:lnSpc>
                          <a:spcPct val="100000"/>
                        </a:lnSpc>
                      </a:pPr>
                      <a:r>
                        <a:rPr lang="zh-CN" altLang="en-US" sz="1400" b="0" dirty="0"/>
                        <a:t>酒店</a:t>
                      </a:r>
                    </a:p>
                  </a:txBody>
                  <a:tcPr marL="91445" marR="91445" marT="45722" marB="45722" anchor="ctr"/>
                </a:tc>
                <a:tc>
                  <a:txBody>
                    <a:bodyPr/>
                    <a:lstStyle/>
                    <a:p>
                      <a:pPr algn="ctr">
                        <a:lnSpc>
                          <a:spcPct val="100000"/>
                        </a:lnSpc>
                      </a:pPr>
                      <a:r>
                        <a:rPr lang="zh-CN" altLang="en-US" sz="1400" b="0" dirty="0"/>
                        <a:t>中信</a:t>
                      </a:r>
                      <a:r>
                        <a:rPr lang="en-US" altLang="zh-CN" sz="1400" b="0" dirty="0"/>
                        <a:t>-</a:t>
                      </a:r>
                      <a:r>
                        <a:rPr lang="zh-CN" altLang="en-US" sz="1400" b="0" dirty="0"/>
                        <a:t>金石</a:t>
                      </a:r>
                      <a:r>
                        <a:rPr lang="en-US" altLang="zh-CN" sz="1400" b="0" dirty="0"/>
                        <a:t>-</a:t>
                      </a:r>
                      <a:r>
                        <a:rPr lang="zh-CN" altLang="en-US" sz="1400" b="0" dirty="0"/>
                        <a:t>碧桂园凤凰酒店资产支持专项计划</a:t>
                      </a:r>
                    </a:p>
                  </a:txBody>
                  <a:tcPr marL="91445" marR="91445" marT="45722" marB="45722" anchor="ctr"/>
                </a:tc>
                <a:tc>
                  <a:txBody>
                    <a:bodyPr/>
                    <a:lstStyle/>
                    <a:p>
                      <a:pPr algn="ctr">
                        <a:lnSpc>
                          <a:spcPct val="100000"/>
                        </a:lnSpc>
                      </a:pPr>
                      <a:endParaRPr lang="zh-CN" altLang="en-US" sz="1400" b="0" dirty="0"/>
                    </a:p>
                  </a:txBody>
                  <a:tcPr marL="91445" marR="91445" marT="45722" marB="45722" anchor="ctr"/>
                </a:tc>
                <a:extLst>
                  <a:ext uri="{0D108BD9-81ED-4DB2-BD59-A6C34878D82A}">
                    <a16:rowId xmlns:a16="http://schemas.microsoft.com/office/drawing/2014/main" val="10005"/>
                  </a:ext>
                </a:extLst>
              </a:tr>
            </a:tbl>
          </a:graphicData>
        </a:graphic>
      </p:graphicFrame>
      <p:sp>
        <p:nvSpPr>
          <p:cNvPr id="77866" name="矩形 4"/>
          <p:cNvSpPr/>
          <p:nvPr/>
        </p:nvSpPr>
        <p:spPr>
          <a:xfrm>
            <a:off x="417513" y="1171575"/>
            <a:ext cx="4995862" cy="338138"/>
          </a:xfrm>
          <a:prstGeom prst="rect">
            <a:avLst/>
          </a:prstGeom>
          <a:noFill/>
          <a:ln w="9525">
            <a:noFill/>
          </a:ln>
        </p:spPr>
        <p:txBody>
          <a:bodyPr wrap="none">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r>
              <a:rPr lang="zh-CN" altLang="en-US" sz="1600" dirty="0">
                <a:latin typeface="微软雅黑" panose="020B0503020204020204" pitchFamily="34" charset="-122"/>
              </a:rPr>
              <a:t>国内商业不动产类</a:t>
            </a:r>
            <a:r>
              <a:rPr lang="en-US" altLang="zh-CN" sz="1600" dirty="0">
                <a:latin typeface="微软雅黑" panose="020B0503020204020204" pitchFamily="34" charset="-122"/>
              </a:rPr>
              <a:t>REITs</a:t>
            </a:r>
            <a:r>
              <a:rPr lang="zh-CN" altLang="en-US" sz="1600" dirty="0">
                <a:latin typeface="微软雅黑" panose="020B0503020204020204" pitchFamily="34" charset="-122"/>
              </a:rPr>
              <a:t>的底层资产主要包括以下几类</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850" name="组合 1"/>
          <p:cNvGrpSpPr/>
          <p:nvPr/>
        </p:nvGrpSpPr>
        <p:grpSpPr>
          <a:xfrm>
            <a:off x="0" y="214313"/>
            <a:ext cx="298450" cy="658812"/>
            <a:chOff x="0" y="0"/>
            <a:chExt cx="577847" cy="659137"/>
          </a:xfrm>
        </p:grpSpPr>
        <p:sp>
          <p:nvSpPr>
            <p:cNvPr id="78941" name="矩形 3"/>
            <p:cNvSpPr/>
            <p:nvPr/>
          </p:nvSpPr>
          <p:spPr>
            <a:xfrm>
              <a:off x="0" y="0"/>
              <a:ext cx="495297" cy="659137"/>
            </a:xfrm>
            <a:prstGeom prst="rect">
              <a:avLst/>
            </a:prstGeom>
            <a:solidFill>
              <a:srgbClr val="C0000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78942" name="矩形 4"/>
            <p:cNvSpPr/>
            <p:nvPr/>
          </p:nvSpPr>
          <p:spPr>
            <a:xfrm>
              <a:off x="527047" y="0"/>
              <a:ext cx="50800" cy="659137"/>
            </a:xfrm>
            <a:prstGeom prst="rect">
              <a:avLst/>
            </a:prstGeom>
            <a:solidFill>
              <a:srgbClr val="80808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grpSp>
      <p:sp>
        <p:nvSpPr>
          <p:cNvPr id="78851" name="矩形 25"/>
          <p:cNvSpPr/>
          <p:nvPr/>
        </p:nvSpPr>
        <p:spPr>
          <a:xfrm>
            <a:off x="417513" y="387350"/>
            <a:ext cx="5960671" cy="584775"/>
          </a:xfrm>
          <a:prstGeom prst="rect">
            <a:avLst/>
          </a:prstGeom>
          <a:noFill/>
          <a:ln w="9525">
            <a:noFill/>
          </a:ln>
        </p:spPr>
        <p:txBody>
          <a:bodyPr wrap="none">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r>
              <a:rPr lang="en-US" altLang="zh-CN" b="1" dirty="0">
                <a:solidFill>
                  <a:srgbClr val="000000"/>
                </a:solidFill>
                <a:latin typeface="微软雅黑" panose="020B0503020204020204" pitchFamily="34" charset="-122"/>
                <a:sym typeface="微软雅黑" panose="020B0503020204020204" pitchFamily="34" charset="-122"/>
              </a:rPr>
              <a:t>1.2 </a:t>
            </a:r>
            <a:r>
              <a:rPr lang="zh-CN" altLang="en-US" b="1" dirty="0">
                <a:solidFill>
                  <a:srgbClr val="000000"/>
                </a:solidFill>
                <a:latin typeface="微软雅黑" panose="020B0503020204020204" pitchFamily="34" charset="-122"/>
                <a:sym typeface="微软雅黑" panose="020B0503020204020204" pitchFamily="34" charset="-122"/>
              </a:rPr>
              <a:t>类</a:t>
            </a:r>
            <a:r>
              <a:rPr lang="en-US" altLang="zh-CN" b="1" dirty="0">
                <a:solidFill>
                  <a:srgbClr val="000000"/>
                </a:solidFill>
                <a:latin typeface="微软雅黑" panose="020B0503020204020204" pitchFamily="34" charset="-122"/>
                <a:sym typeface="微软雅黑" panose="020B0503020204020204" pitchFamily="34" charset="-122"/>
              </a:rPr>
              <a:t>REITs</a:t>
            </a:r>
            <a:r>
              <a:rPr lang="zh-CN" altLang="en-US" b="1" dirty="0">
                <a:solidFill>
                  <a:srgbClr val="000000"/>
                </a:solidFill>
                <a:latin typeface="微软雅黑" panose="020B0503020204020204" pitchFamily="34" charset="-122"/>
                <a:sym typeface="微软雅黑" panose="020B0503020204020204" pitchFamily="34" charset="-122"/>
              </a:rPr>
              <a:t>市场发行情况（</a:t>
            </a:r>
            <a:r>
              <a:rPr lang="en-US" altLang="zh-CN" b="1" dirty="0">
                <a:solidFill>
                  <a:srgbClr val="000000"/>
                </a:solidFill>
                <a:latin typeface="微软雅黑" panose="020B0503020204020204" pitchFamily="34" charset="-122"/>
                <a:sym typeface="微软雅黑" panose="020B0503020204020204" pitchFamily="34" charset="-122"/>
              </a:rPr>
              <a:t>4</a:t>
            </a:r>
            <a:r>
              <a:rPr lang="zh-CN" altLang="en-US" b="1" dirty="0">
                <a:solidFill>
                  <a:srgbClr val="000000"/>
                </a:solidFill>
                <a:latin typeface="微软雅黑" panose="020B0503020204020204" pitchFamily="34" charset="-122"/>
                <a:sym typeface="微软雅黑" panose="020B0503020204020204" pitchFamily="34" charset="-122"/>
              </a:rPr>
              <a:t>）</a:t>
            </a:r>
          </a:p>
        </p:txBody>
      </p:sp>
      <p:sp>
        <p:nvSpPr>
          <p:cNvPr id="78852" name="灯片编号占位符 2"/>
          <p:cNvSpPr>
            <a:spLocks noGrp="1"/>
          </p:cNvSpPr>
          <p:nvPr/>
        </p:nvSpPr>
        <p:spPr>
          <a:xfrm>
            <a:off x="11536363" y="6492875"/>
            <a:ext cx="585787" cy="365125"/>
          </a:xfrm>
          <a:prstGeom prst="rect">
            <a:avLst/>
          </a:prstGeom>
          <a:noFill/>
          <a:ln w="9525">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fld id="{9A0DB2DC-4C9A-4742-B13C-FB6460FD3503}" type="slidenum">
              <a:rPr lang="zh-CN" altLang="zh-CN" sz="1400" b="1" dirty="0">
                <a:solidFill>
                  <a:srgbClr val="FFFFFF"/>
                </a:solidFill>
                <a:latin typeface="Arial" panose="020B0604020202020204" pitchFamily="34" charset="0"/>
                <a:ea typeface="宋体" panose="02010600030101010101" pitchFamily="2" charset="-122"/>
              </a:rPr>
              <a:t>71</a:t>
            </a:fld>
            <a:endParaRPr lang="zh-CN" altLang="zh-CN" sz="1400" b="1" dirty="0">
              <a:solidFill>
                <a:srgbClr val="FFFFFF"/>
              </a:solidFill>
              <a:latin typeface="Arial" panose="020B0604020202020204" pitchFamily="34" charset="0"/>
              <a:ea typeface="宋体" panose="02010600030101010101" pitchFamily="2" charset="-122"/>
            </a:endParaRPr>
          </a:p>
        </p:txBody>
      </p:sp>
      <p:graphicFrame>
        <p:nvGraphicFramePr>
          <p:cNvPr id="8" name="表格 7"/>
          <p:cNvGraphicFramePr>
            <a:graphicFrameLocks noGrp="1"/>
          </p:cNvGraphicFramePr>
          <p:nvPr/>
        </p:nvGraphicFramePr>
        <p:xfrm>
          <a:off x="561975" y="1527175"/>
          <a:ext cx="11015662" cy="3506791"/>
        </p:xfrm>
        <a:graphic>
          <a:graphicData uri="http://schemas.openxmlformats.org/drawingml/2006/table">
            <a:tbl>
              <a:tblPr>
                <a:tableStyleId>{5C22544A-7EE6-4342-B048-85BDC9FD1C3A}</a:tableStyleId>
              </a:tblPr>
              <a:tblGrid>
                <a:gridCol w="4643858">
                  <a:extLst>
                    <a:ext uri="{9D8B030D-6E8A-4147-A177-3AD203B41FA5}">
                      <a16:colId xmlns:a16="http://schemas.microsoft.com/office/drawing/2014/main" val="20000"/>
                    </a:ext>
                  </a:extLst>
                </a:gridCol>
                <a:gridCol w="1079967">
                  <a:extLst>
                    <a:ext uri="{9D8B030D-6E8A-4147-A177-3AD203B41FA5}">
                      <a16:colId xmlns:a16="http://schemas.microsoft.com/office/drawing/2014/main" val="20001"/>
                    </a:ext>
                  </a:extLst>
                </a:gridCol>
                <a:gridCol w="899972">
                  <a:extLst>
                    <a:ext uri="{9D8B030D-6E8A-4147-A177-3AD203B41FA5}">
                      <a16:colId xmlns:a16="http://schemas.microsoft.com/office/drawing/2014/main" val="20002"/>
                    </a:ext>
                  </a:extLst>
                </a:gridCol>
                <a:gridCol w="1331959">
                  <a:extLst>
                    <a:ext uri="{9D8B030D-6E8A-4147-A177-3AD203B41FA5}">
                      <a16:colId xmlns:a16="http://schemas.microsoft.com/office/drawing/2014/main" val="20003"/>
                    </a:ext>
                  </a:extLst>
                </a:gridCol>
                <a:gridCol w="3059906">
                  <a:extLst>
                    <a:ext uri="{9D8B030D-6E8A-4147-A177-3AD203B41FA5}">
                      <a16:colId xmlns:a16="http://schemas.microsoft.com/office/drawing/2014/main" val="20004"/>
                    </a:ext>
                  </a:extLst>
                </a:gridCol>
              </a:tblGrid>
              <a:tr h="278646">
                <a:tc>
                  <a:txBody>
                    <a:bodyPr/>
                    <a:lstStyle/>
                    <a:p>
                      <a:pPr algn="ctr" fontAlgn="b"/>
                      <a:r>
                        <a:rPr lang="zh-CN" altLang="en-US" sz="1200" b="1" u="none" strike="noStrike" dirty="0">
                          <a:solidFill>
                            <a:schemeClr val="bg1"/>
                          </a:solidFill>
                          <a:effectLst/>
                        </a:rPr>
                        <a:t>产品全称</a:t>
                      </a:r>
                      <a:endParaRPr lang="zh-CN" altLang="en-US" sz="1200" b="1" i="0" u="none" strike="noStrike" dirty="0">
                        <a:solidFill>
                          <a:schemeClr val="bg1"/>
                        </a:solidFill>
                        <a:effectLst/>
                        <a:latin typeface="宋体" panose="02010600030101010101" pitchFamily="2" charset="-122"/>
                        <a:ea typeface="宋体" panose="02010600030101010101" pitchFamily="2" charset="-122"/>
                      </a:endParaRPr>
                    </a:p>
                  </a:txBody>
                  <a:tcPr marL="6350" marR="6350" marT="6347" marB="0" anchor="ctr">
                    <a:solidFill>
                      <a:schemeClr val="accent2"/>
                    </a:solidFill>
                  </a:tcPr>
                </a:tc>
                <a:tc>
                  <a:txBody>
                    <a:bodyPr/>
                    <a:lstStyle/>
                    <a:p>
                      <a:pPr algn="ctr" fontAlgn="b"/>
                      <a:r>
                        <a:rPr lang="zh-CN" altLang="en-US" sz="1200" b="1" u="none" strike="noStrike" dirty="0">
                          <a:solidFill>
                            <a:schemeClr val="bg1"/>
                          </a:solidFill>
                          <a:effectLst/>
                        </a:rPr>
                        <a:t>发行日期</a:t>
                      </a:r>
                      <a:endParaRPr lang="zh-CN" altLang="en-US" sz="1200" b="1" i="0" u="none" strike="noStrike" dirty="0">
                        <a:solidFill>
                          <a:schemeClr val="bg1"/>
                        </a:solidFill>
                        <a:effectLst/>
                        <a:latin typeface="宋体" panose="02010600030101010101" pitchFamily="2" charset="-122"/>
                        <a:ea typeface="宋体" panose="02010600030101010101" pitchFamily="2" charset="-122"/>
                      </a:endParaRPr>
                    </a:p>
                  </a:txBody>
                  <a:tcPr marL="6350" marR="6350" marT="6347" marB="0" anchor="ctr">
                    <a:solidFill>
                      <a:schemeClr val="accent2"/>
                    </a:solidFill>
                  </a:tcPr>
                </a:tc>
                <a:tc>
                  <a:txBody>
                    <a:bodyPr/>
                    <a:lstStyle/>
                    <a:p>
                      <a:pPr algn="ctr" fontAlgn="b"/>
                      <a:r>
                        <a:rPr lang="zh-CN" altLang="en-US" sz="1200" b="1" u="none" strike="noStrike" dirty="0">
                          <a:solidFill>
                            <a:schemeClr val="bg1"/>
                          </a:solidFill>
                          <a:effectLst/>
                        </a:rPr>
                        <a:t>规模（亿）</a:t>
                      </a:r>
                      <a:endParaRPr lang="zh-CN" altLang="en-US" sz="1200" b="1" i="0" u="none" strike="noStrike" dirty="0">
                        <a:solidFill>
                          <a:schemeClr val="bg1"/>
                        </a:solidFill>
                        <a:effectLst/>
                        <a:latin typeface="宋体" panose="02010600030101010101" pitchFamily="2" charset="-122"/>
                        <a:ea typeface="宋体" panose="02010600030101010101" pitchFamily="2" charset="-122"/>
                      </a:endParaRPr>
                    </a:p>
                  </a:txBody>
                  <a:tcPr marL="6350" marR="6350" marT="6347" marB="0" anchor="ctr">
                    <a:solidFill>
                      <a:schemeClr val="accent2"/>
                    </a:solidFill>
                  </a:tcPr>
                </a:tc>
                <a:tc>
                  <a:txBody>
                    <a:bodyPr/>
                    <a:lstStyle/>
                    <a:p>
                      <a:pPr algn="ctr" fontAlgn="b"/>
                      <a:r>
                        <a:rPr lang="zh-CN" altLang="en-US" sz="1200" b="1" u="none" strike="noStrike" kern="1200" dirty="0">
                          <a:solidFill>
                            <a:schemeClr val="bg1"/>
                          </a:solidFill>
                          <a:effectLst/>
                          <a:latin typeface="+mn-lt"/>
                          <a:ea typeface="+mn-ea"/>
                          <a:cs typeface="+mn-cs"/>
                        </a:rPr>
                        <a:t>底层资产类型</a:t>
                      </a:r>
                    </a:p>
                  </a:txBody>
                  <a:tcPr marL="6350" marR="6350" marT="6347" marB="0" anchor="ctr">
                    <a:solidFill>
                      <a:schemeClr val="accent2"/>
                    </a:solidFill>
                  </a:tcPr>
                </a:tc>
                <a:tc>
                  <a:txBody>
                    <a:bodyPr/>
                    <a:lstStyle/>
                    <a:p>
                      <a:pPr algn="ctr" fontAlgn="b"/>
                      <a:r>
                        <a:rPr lang="zh-CN" altLang="en-US" sz="1200" b="1" u="none" strike="noStrike" kern="1200" dirty="0">
                          <a:solidFill>
                            <a:schemeClr val="bg1"/>
                          </a:solidFill>
                          <a:effectLst/>
                          <a:latin typeface="+mn-lt"/>
                          <a:ea typeface="+mn-ea"/>
                          <a:cs typeface="+mn-cs"/>
                        </a:rPr>
                        <a:t>发行主体</a:t>
                      </a:r>
                    </a:p>
                  </a:txBody>
                  <a:tcPr marL="6350" marR="6350" marT="6347" marB="0" anchor="ctr">
                    <a:solidFill>
                      <a:schemeClr val="accent2"/>
                    </a:solidFill>
                  </a:tcPr>
                </a:tc>
                <a:extLst>
                  <a:ext uri="{0D108BD9-81ED-4DB2-BD59-A6C34878D82A}">
                    <a16:rowId xmlns:a16="http://schemas.microsoft.com/office/drawing/2014/main" val="10000"/>
                  </a:ext>
                </a:extLst>
              </a:tr>
              <a:tr h="258744">
                <a:tc>
                  <a:txBody>
                    <a:bodyPr/>
                    <a:lstStyle/>
                    <a:p>
                      <a:pPr marL="0" algn="ctr" defTabSz="1218565" rtl="0" eaLnBrk="1" fontAlgn="b" latinLnBrk="0" hangingPunct="1"/>
                      <a:r>
                        <a:rPr lang="zh-CN" altLang="en-US" sz="1200" u="none" strike="noStrike" kern="1200" dirty="0">
                          <a:solidFill>
                            <a:schemeClr val="dk1"/>
                          </a:solidFill>
                          <a:effectLst/>
                          <a:latin typeface="微软雅黑" panose="020B0503020204020204" pitchFamily="34" charset="-122"/>
                          <a:ea typeface="微软雅黑" panose="020B0503020204020204" pitchFamily="34" charset="-122"/>
                          <a:cs typeface="+mn-cs"/>
                        </a:rPr>
                        <a:t>元达信</a:t>
                      </a:r>
                      <a:r>
                        <a:rPr lang="en-US" altLang="zh-CN" sz="1200" u="none" strike="noStrike" kern="1200" dirty="0">
                          <a:solidFill>
                            <a:schemeClr val="dk1"/>
                          </a:solidFill>
                          <a:effectLst/>
                          <a:latin typeface="微软雅黑" panose="020B0503020204020204" pitchFamily="34" charset="-122"/>
                          <a:ea typeface="微软雅黑" panose="020B0503020204020204" pitchFamily="34" charset="-122"/>
                          <a:cs typeface="+mn-cs"/>
                        </a:rPr>
                        <a:t>-</a:t>
                      </a:r>
                      <a:r>
                        <a:rPr lang="zh-CN" altLang="en-US" sz="1200" u="none" strike="noStrike" kern="1200" dirty="0">
                          <a:solidFill>
                            <a:schemeClr val="dk1"/>
                          </a:solidFill>
                          <a:effectLst/>
                          <a:latin typeface="微软雅黑" panose="020B0503020204020204" pitchFamily="34" charset="-122"/>
                          <a:ea typeface="微软雅黑" panose="020B0503020204020204" pitchFamily="34" charset="-122"/>
                          <a:cs typeface="+mn-cs"/>
                        </a:rPr>
                        <a:t>云南世博花园酒店资产支持专项计划</a:t>
                      </a:r>
                    </a:p>
                  </a:txBody>
                  <a:tcPr marL="6350" marR="6350" marT="6347" marB="0" anchor="ctr">
                    <a:solidFill>
                      <a:srgbClr val="F4E9E9"/>
                    </a:solidFill>
                  </a:tcPr>
                </a:tc>
                <a:tc>
                  <a:txBody>
                    <a:bodyPr/>
                    <a:lstStyle/>
                    <a:p>
                      <a:pPr marL="0" algn="ctr" defTabSz="1218565" rtl="0" eaLnBrk="1" fontAlgn="b" latinLnBrk="0" hangingPunct="1"/>
                      <a:r>
                        <a:rPr lang="en-US" altLang="zh-CN" sz="1200" u="none" strike="noStrike" kern="1200" dirty="0">
                          <a:solidFill>
                            <a:schemeClr val="dk1"/>
                          </a:solidFill>
                          <a:effectLst/>
                          <a:latin typeface="微软雅黑" panose="020B0503020204020204" pitchFamily="34" charset="-122"/>
                          <a:ea typeface="微软雅黑" panose="020B0503020204020204" pitchFamily="34" charset="-122"/>
                          <a:cs typeface="+mn-cs"/>
                        </a:rPr>
                        <a:t>2019-12-27</a:t>
                      </a:r>
                    </a:p>
                  </a:txBody>
                  <a:tcPr marL="6350" marR="6350" marT="6347" marB="0" anchor="ctr">
                    <a:solidFill>
                      <a:srgbClr val="F4E9E9"/>
                    </a:solidFill>
                  </a:tcPr>
                </a:tc>
                <a:tc>
                  <a:txBody>
                    <a:bodyPr/>
                    <a:lstStyle/>
                    <a:p>
                      <a:pPr marL="0" algn="ctr" defTabSz="1218565" rtl="0" eaLnBrk="1" fontAlgn="b" latinLnBrk="0" hangingPunct="1"/>
                      <a:r>
                        <a:rPr lang="en-US" altLang="zh-CN" sz="1200" u="none" strike="noStrike" kern="1200" dirty="0">
                          <a:solidFill>
                            <a:schemeClr val="dk1"/>
                          </a:solidFill>
                          <a:effectLst/>
                          <a:latin typeface="微软雅黑" panose="020B0503020204020204" pitchFamily="34" charset="-122"/>
                          <a:ea typeface="微软雅黑" panose="020B0503020204020204" pitchFamily="34" charset="-122"/>
                          <a:cs typeface="+mn-cs"/>
                        </a:rPr>
                        <a:t>4.00 </a:t>
                      </a:r>
                    </a:p>
                  </a:txBody>
                  <a:tcPr marL="6350" marR="6350" marT="6347" marB="0" anchor="ctr">
                    <a:solidFill>
                      <a:srgbClr val="F4E9E9"/>
                    </a:solidFill>
                  </a:tcPr>
                </a:tc>
                <a:tc>
                  <a:txBody>
                    <a:bodyPr/>
                    <a:lstStyle/>
                    <a:p>
                      <a:pPr marL="0" algn="ctr" defTabSz="1218565" rtl="0" eaLnBrk="1" fontAlgn="b" latinLnBrk="0" hangingPunct="1"/>
                      <a:r>
                        <a:rPr lang="zh-CN" altLang="en-US" sz="1200" u="none" strike="noStrike" kern="1200" dirty="0">
                          <a:solidFill>
                            <a:schemeClr val="dk1"/>
                          </a:solidFill>
                          <a:effectLst/>
                          <a:latin typeface="微软雅黑" panose="020B0503020204020204" pitchFamily="34" charset="-122"/>
                          <a:ea typeface="微软雅黑" panose="020B0503020204020204" pitchFamily="34" charset="-122"/>
                          <a:cs typeface="+mn-cs"/>
                        </a:rPr>
                        <a:t>酒店</a:t>
                      </a:r>
                      <a:endParaRPr lang="en-US" altLang="zh-CN" sz="1200" u="none" strike="noStrike" kern="1200" dirty="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47" marB="0" anchor="ctr">
                    <a:solidFill>
                      <a:srgbClr val="F4E9E9"/>
                    </a:solidFill>
                  </a:tcPr>
                </a:tc>
                <a:tc>
                  <a:txBody>
                    <a:bodyPr/>
                    <a:lstStyle/>
                    <a:p>
                      <a:pPr marL="0" algn="ctr" defTabSz="1218565" rtl="0" eaLnBrk="1" fontAlgn="b" latinLnBrk="0" hangingPunct="1"/>
                      <a:r>
                        <a:rPr lang="zh-CN" altLang="en-US" sz="1200" u="none" strike="noStrike" kern="1200">
                          <a:solidFill>
                            <a:schemeClr val="dk1"/>
                          </a:solidFill>
                          <a:effectLst/>
                          <a:latin typeface="微软雅黑" panose="020B0503020204020204" pitchFamily="34" charset="-122"/>
                          <a:ea typeface="微软雅黑" panose="020B0503020204020204" pitchFamily="34" charset="-122"/>
                          <a:cs typeface="+mn-cs"/>
                        </a:rPr>
                        <a:t>云南旅游股份有限公司</a:t>
                      </a:r>
                    </a:p>
                  </a:txBody>
                  <a:tcPr marL="6350" marR="6350" marT="6347" marB="0" anchor="ctr">
                    <a:solidFill>
                      <a:srgbClr val="F4E9E9"/>
                    </a:solidFill>
                  </a:tcPr>
                </a:tc>
                <a:extLst>
                  <a:ext uri="{0D108BD9-81ED-4DB2-BD59-A6C34878D82A}">
                    <a16:rowId xmlns:a16="http://schemas.microsoft.com/office/drawing/2014/main" val="10001"/>
                  </a:ext>
                </a:extLst>
              </a:tr>
              <a:tr h="258744">
                <a:tc>
                  <a:txBody>
                    <a:bodyPr/>
                    <a:lstStyle/>
                    <a:p>
                      <a:pPr marL="0" algn="ctr" defTabSz="1218565" rtl="0" eaLnBrk="1" fontAlgn="b" latinLnBrk="0" hangingPunct="1"/>
                      <a:r>
                        <a:rPr lang="zh-CN" altLang="en-US" sz="1200" u="none" strike="noStrike" kern="1200" dirty="0">
                          <a:solidFill>
                            <a:schemeClr val="dk1"/>
                          </a:solidFill>
                          <a:effectLst/>
                          <a:latin typeface="微软雅黑" panose="020B0503020204020204" pitchFamily="34" charset="-122"/>
                          <a:ea typeface="微软雅黑" panose="020B0503020204020204" pitchFamily="34" charset="-122"/>
                          <a:cs typeface="+mn-cs"/>
                        </a:rPr>
                        <a:t>中联前海开源</a:t>
                      </a:r>
                      <a:r>
                        <a:rPr lang="en-US" altLang="zh-CN" sz="1200" u="none" strike="noStrike" kern="1200" dirty="0">
                          <a:solidFill>
                            <a:schemeClr val="dk1"/>
                          </a:solidFill>
                          <a:effectLst/>
                          <a:latin typeface="微软雅黑" panose="020B0503020204020204" pitchFamily="34" charset="-122"/>
                          <a:ea typeface="微软雅黑" panose="020B0503020204020204" pitchFamily="34" charset="-122"/>
                          <a:cs typeface="+mn-cs"/>
                        </a:rPr>
                        <a:t>-</a:t>
                      </a:r>
                      <a:r>
                        <a:rPr lang="zh-CN" altLang="en-US" sz="1200" u="none" strike="noStrike" kern="1200" dirty="0">
                          <a:solidFill>
                            <a:schemeClr val="dk1"/>
                          </a:solidFill>
                          <a:effectLst/>
                          <a:latin typeface="微软雅黑" panose="020B0503020204020204" pitchFamily="34" charset="-122"/>
                          <a:ea typeface="微软雅黑" panose="020B0503020204020204" pitchFamily="34" charset="-122"/>
                          <a:cs typeface="+mn-cs"/>
                        </a:rPr>
                        <a:t>远洋集团二号资产支持专项计划</a:t>
                      </a:r>
                    </a:p>
                  </a:txBody>
                  <a:tcPr marL="6350" marR="6350" marT="6347" marB="0" anchor="ctr">
                    <a:solidFill>
                      <a:srgbClr val="E8D0D0"/>
                    </a:solidFill>
                  </a:tcPr>
                </a:tc>
                <a:tc>
                  <a:txBody>
                    <a:bodyPr/>
                    <a:lstStyle/>
                    <a:p>
                      <a:pPr marL="0" algn="ctr" defTabSz="1218565" rtl="0" eaLnBrk="1" fontAlgn="b" latinLnBrk="0" hangingPunct="1"/>
                      <a:r>
                        <a:rPr lang="en-US" altLang="zh-CN" sz="1200" u="none" strike="noStrike" kern="1200" dirty="0">
                          <a:solidFill>
                            <a:schemeClr val="dk1"/>
                          </a:solidFill>
                          <a:effectLst/>
                          <a:latin typeface="微软雅黑" panose="020B0503020204020204" pitchFamily="34" charset="-122"/>
                          <a:ea typeface="微软雅黑" panose="020B0503020204020204" pitchFamily="34" charset="-122"/>
                          <a:cs typeface="+mn-cs"/>
                        </a:rPr>
                        <a:t>2019-12-25</a:t>
                      </a:r>
                    </a:p>
                  </a:txBody>
                  <a:tcPr marL="6350" marR="6350" marT="6347" marB="0" anchor="ctr">
                    <a:solidFill>
                      <a:srgbClr val="E8D0D0"/>
                    </a:solidFill>
                  </a:tcPr>
                </a:tc>
                <a:tc>
                  <a:txBody>
                    <a:bodyPr/>
                    <a:lstStyle/>
                    <a:p>
                      <a:pPr marL="0" algn="ctr" defTabSz="1218565" rtl="0" eaLnBrk="1" fontAlgn="b" latinLnBrk="0" hangingPunct="1"/>
                      <a:r>
                        <a:rPr lang="en-US" altLang="zh-CN" sz="1200" u="none" strike="noStrike" kern="1200" dirty="0">
                          <a:solidFill>
                            <a:schemeClr val="dk1"/>
                          </a:solidFill>
                          <a:effectLst/>
                          <a:latin typeface="微软雅黑" panose="020B0503020204020204" pitchFamily="34" charset="-122"/>
                          <a:ea typeface="微软雅黑" panose="020B0503020204020204" pitchFamily="34" charset="-122"/>
                          <a:cs typeface="+mn-cs"/>
                        </a:rPr>
                        <a:t>13.03 </a:t>
                      </a:r>
                    </a:p>
                  </a:txBody>
                  <a:tcPr marL="6350" marR="6350" marT="6347" marB="0" anchor="ctr">
                    <a:solidFill>
                      <a:srgbClr val="E8D0D0"/>
                    </a:solidFill>
                  </a:tcPr>
                </a:tc>
                <a:tc>
                  <a:txBody>
                    <a:bodyPr/>
                    <a:lstStyle/>
                    <a:p>
                      <a:pPr marL="0" algn="ctr" defTabSz="1218565" rtl="0" eaLnBrk="1" fontAlgn="b" latinLnBrk="0" hangingPunct="1"/>
                      <a:r>
                        <a:rPr lang="zh-CN" altLang="en-US" sz="1200" u="none" strike="noStrike" kern="1200" dirty="0">
                          <a:solidFill>
                            <a:schemeClr val="dk1"/>
                          </a:solidFill>
                          <a:effectLst/>
                          <a:latin typeface="微软雅黑" panose="020B0503020204020204" pitchFamily="34" charset="-122"/>
                          <a:ea typeface="微软雅黑" panose="020B0503020204020204" pitchFamily="34" charset="-122"/>
                          <a:cs typeface="+mn-cs"/>
                        </a:rPr>
                        <a:t>写字楼</a:t>
                      </a:r>
                      <a:endParaRPr lang="en-US" altLang="zh-CN" sz="1200" u="none" strike="noStrike" kern="1200" dirty="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47" marB="0" anchor="ctr">
                    <a:solidFill>
                      <a:srgbClr val="E8D0D0"/>
                    </a:solidFill>
                  </a:tcPr>
                </a:tc>
                <a:tc>
                  <a:txBody>
                    <a:bodyPr/>
                    <a:lstStyle/>
                    <a:p>
                      <a:pPr marL="0" algn="ctr" defTabSz="1218565" rtl="0" eaLnBrk="1" fontAlgn="b" latinLnBrk="0" hangingPunct="1"/>
                      <a:r>
                        <a:rPr lang="zh-CN" altLang="en-US" sz="1200" u="none" strike="noStrike" kern="1200" dirty="0">
                          <a:solidFill>
                            <a:schemeClr val="dk1"/>
                          </a:solidFill>
                          <a:effectLst/>
                          <a:latin typeface="微软雅黑" panose="020B0503020204020204" pitchFamily="34" charset="-122"/>
                          <a:ea typeface="微软雅黑" panose="020B0503020204020204" pitchFamily="34" charset="-122"/>
                          <a:cs typeface="+mn-cs"/>
                        </a:rPr>
                        <a:t>远洋控股集团</a:t>
                      </a:r>
                      <a:r>
                        <a:rPr lang="en-US" altLang="zh-CN" sz="1200" u="none" strike="noStrike" kern="1200" dirty="0">
                          <a:solidFill>
                            <a:schemeClr val="dk1"/>
                          </a:solidFill>
                          <a:effectLst/>
                          <a:latin typeface="微软雅黑" panose="020B0503020204020204" pitchFamily="34" charset="-122"/>
                          <a:ea typeface="微软雅黑" panose="020B0503020204020204" pitchFamily="34" charset="-122"/>
                          <a:cs typeface="+mn-cs"/>
                        </a:rPr>
                        <a:t>(</a:t>
                      </a:r>
                      <a:r>
                        <a:rPr lang="zh-CN" altLang="en-US" sz="1200" u="none" strike="noStrike" kern="1200" dirty="0">
                          <a:solidFill>
                            <a:schemeClr val="dk1"/>
                          </a:solidFill>
                          <a:effectLst/>
                          <a:latin typeface="微软雅黑" panose="020B0503020204020204" pitchFamily="34" charset="-122"/>
                          <a:ea typeface="微软雅黑" panose="020B0503020204020204" pitchFamily="34" charset="-122"/>
                          <a:cs typeface="+mn-cs"/>
                        </a:rPr>
                        <a:t>中国</a:t>
                      </a:r>
                      <a:r>
                        <a:rPr lang="en-US" altLang="zh-CN" sz="1200" u="none" strike="noStrike" kern="1200" dirty="0">
                          <a:solidFill>
                            <a:schemeClr val="dk1"/>
                          </a:solidFill>
                          <a:effectLst/>
                          <a:latin typeface="微软雅黑" panose="020B0503020204020204" pitchFamily="34" charset="-122"/>
                          <a:ea typeface="微软雅黑" panose="020B0503020204020204" pitchFamily="34" charset="-122"/>
                          <a:cs typeface="+mn-cs"/>
                        </a:rPr>
                        <a:t>)</a:t>
                      </a:r>
                      <a:r>
                        <a:rPr lang="zh-CN" altLang="en-US" sz="1200" u="none" strike="noStrike" kern="1200" dirty="0">
                          <a:solidFill>
                            <a:schemeClr val="dk1"/>
                          </a:solidFill>
                          <a:effectLst/>
                          <a:latin typeface="微软雅黑" panose="020B0503020204020204" pitchFamily="34" charset="-122"/>
                          <a:ea typeface="微软雅黑" panose="020B0503020204020204" pitchFamily="34" charset="-122"/>
                          <a:cs typeface="+mn-cs"/>
                        </a:rPr>
                        <a:t>有限公司</a:t>
                      </a:r>
                    </a:p>
                  </a:txBody>
                  <a:tcPr marL="6350" marR="6350" marT="6347" marB="0" anchor="ctr">
                    <a:solidFill>
                      <a:srgbClr val="E8D0D0"/>
                    </a:solidFill>
                  </a:tcPr>
                </a:tc>
                <a:extLst>
                  <a:ext uri="{0D108BD9-81ED-4DB2-BD59-A6C34878D82A}">
                    <a16:rowId xmlns:a16="http://schemas.microsoft.com/office/drawing/2014/main" val="10002"/>
                  </a:ext>
                </a:extLst>
              </a:tr>
              <a:tr h="258744">
                <a:tc>
                  <a:txBody>
                    <a:bodyPr/>
                    <a:lstStyle/>
                    <a:p>
                      <a:pPr marL="0" algn="ctr" defTabSz="1218565" rtl="0" eaLnBrk="1" fontAlgn="b" latinLnBrk="0" hangingPunct="1"/>
                      <a:r>
                        <a:rPr lang="zh-CN" altLang="en-US" sz="1200" u="none" strike="noStrike" kern="1200" dirty="0">
                          <a:solidFill>
                            <a:schemeClr val="dk1"/>
                          </a:solidFill>
                          <a:effectLst/>
                          <a:latin typeface="微软雅黑" panose="020B0503020204020204" pitchFamily="34" charset="-122"/>
                          <a:ea typeface="微软雅黑" panose="020B0503020204020204" pitchFamily="34" charset="-122"/>
                          <a:cs typeface="+mn-cs"/>
                        </a:rPr>
                        <a:t>中联前海开源</a:t>
                      </a:r>
                      <a:r>
                        <a:rPr lang="en-US" altLang="zh-CN" sz="1200" u="none" strike="noStrike" kern="1200" dirty="0">
                          <a:solidFill>
                            <a:schemeClr val="dk1"/>
                          </a:solidFill>
                          <a:effectLst/>
                          <a:latin typeface="微软雅黑" panose="020B0503020204020204" pitchFamily="34" charset="-122"/>
                          <a:ea typeface="微软雅黑" panose="020B0503020204020204" pitchFamily="34" charset="-122"/>
                          <a:cs typeface="+mn-cs"/>
                        </a:rPr>
                        <a:t>-</a:t>
                      </a:r>
                      <a:r>
                        <a:rPr lang="zh-CN" altLang="en-US" sz="1200" u="none" strike="noStrike" kern="1200" dirty="0">
                          <a:solidFill>
                            <a:schemeClr val="dk1"/>
                          </a:solidFill>
                          <a:effectLst/>
                          <a:latin typeface="微软雅黑" panose="020B0503020204020204" pitchFamily="34" charset="-122"/>
                          <a:ea typeface="微软雅黑" panose="020B0503020204020204" pitchFamily="34" charset="-122"/>
                          <a:cs typeface="+mn-cs"/>
                        </a:rPr>
                        <a:t>华发租赁住房一号第二期资产支持专项计划</a:t>
                      </a:r>
                    </a:p>
                  </a:txBody>
                  <a:tcPr marL="6350" marR="6350" marT="6347" marB="0" anchor="ctr">
                    <a:solidFill>
                      <a:srgbClr val="F4E9E9"/>
                    </a:solidFill>
                  </a:tcPr>
                </a:tc>
                <a:tc>
                  <a:txBody>
                    <a:bodyPr/>
                    <a:lstStyle/>
                    <a:p>
                      <a:pPr marL="0" algn="ctr" defTabSz="1218565" rtl="0" eaLnBrk="1" fontAlgn="b" latinLnBrk="0" hangingPunct="1"/>
                      <a:r>
                        <a:rPr lang="en-US" altLang="zh-CN" sz="1200" u="none" strike="noStrike" kern="1200" dirty="0">
                          <a:solidFill>
                            <a:schemeClr val="dk1"/>
                          </a:solidFill>
                          <a:effectLst/>
                          <a:latin typeface="微软雅黑" panose="020B0503020204020204" pitchFamily="34" charset="-122"/>
                          <a:ea typeface="微软雅黑" panose="020B0503020204020204" pitchFamily="34" charset="-122"/>
                          <a:cs typeface="+mn-cs"/>
                        </a:rPr>
                        <a:t>2019-12-24</a:t>
                      </a:r>
                    </a:p>
                  </a:txBody>
                  <a:tcPr marL="6350" marR="6350" marT="6347" marB="0" anchor="ctr">
                    <a:solidFill>
                      <a:srgbClr val="F4E9E9"/>
                    </a:solidFill>
                  </a:tcPr>
                </a:tc>
                <a:tc>
                  <a:txBody>
                    <a:bodyPr/>
                    <a:lstStyle/>
                    <a:p>
                      <a:pPr marL="0" algn="ctr" defTabSz="1218565" rtl="0" eaLnBrk="1" fontAlgn="b" latinLnBrk="0" hangingPunct="1"/>
                      <a:r>
                        <a:rPr lang="en-US" altLang="zh-CN" sz="1200" u="none" strike="noStrike" kern="1200" dirty="0">
                          <a:solidFill>
                            <a:schemeClr val="dk1"/>
                          </a:solidFill>
                          <a:effectLst/>
                          <a:latin typeface="微软雅黑" panose="020B0503020204020204" pitchFamily="34" charset="-122"/>
                          <a:ea typeface="微软雅黑" panose="020B0503020204020204" pitchFamily="34" charset="-122"/>
                          <a:cs typeface="+mn-cs"/>
                        </a:rPr>
                        <a:t>11.29 </a:t>
                      </a:r>
                    </a:p>
                  </a:txBody>
                  <a:tcPr marL="6350" marR="6350" marT="6347" marB="0" anchor="ctr">
                    <a:solidFill>
                      <a:srgbClr val="F4E9E9"/>
                    </a:solidFill>
                  </a:tcPr>
                </a:tc>
                <a:tc>
                  <a:txBody>
                    <a:bodyPr/>
                    <a:lstStyle/>
                    <a:p>
                      <a:pPr marL="0" algn="ctr" defTabSz="1218565" rtl="0" eaLnBrk="1" fontAlgn="b" latinLnBrk="0" hangingPunct="1"/>
                      <a:r>
                        <a:rPr lang="zh-CN" altLang="en-US" sz="1200" u="none" strike="noStrike" kern="1200" dirty="0">
                          <a:solidFill>
                            <a:schemeClr val="dk1"/>
                          </a:solidFill>
                          <a:effectLst/>
                          <a:latin typeface="微软雅黑" panose="020B0503020204020204" pitchFamily="34" charset="-122"/>
                          <a:ea typeface="微软雅黑" panose="020B0503020204020204" pitchFamily="34" charset="-122"/>
                          <a:cs typeface="+mn-cs"/>
                        </a:rPr>
                        <a:t>租赁住房</a:t>
                      </a:r>
                      <a:endParaRPr lang="en-US" altLang="zh-CN" sz="1200" u="none" strike="noStrike" kern="1200" dirty="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47" marB="0" anchor="ctr">
                    <a:solidFill>
                      <a:srgbClr val="F4E9E9"/>
                    </a:solidFill>
                  </a:tcPr>
                </a:tc>
                <a:tc>
                  <a:txBody>
                    <a:bodyPr/>
                    <a:lstStyle/>
                    <a:p>
                      <a:pPr marL="0" algn="ctr" defTabSz="1218565" rtl="0" eaLnBrk="1" fontAlgn="b" latinLnBrk="0" hangingPunct="1"/>
                      <a:r>
                        <a:rPr lang="zh-CN" altLang="en-US" sz="1200" u="none" strike="noStrike" kern="1200" dirty="0">
                          <a:solidFill>
                            <a:schemeClr val="dk1"/>
                          </a:solidFill>
                          <a:effectLst/>
                          <a:latin typeface="微软雅黑" panose="020B0503020204020204" pitchFamily="34" charset="-122"/>
                          <a:ea typeface="微软雅黑" panose="020B0503020204020204" pitchFamily="34" charset="-122"/>
                          <a:cs typeface="+mn-cs"/>
                        </a:rPr>
                        <a:t>珠海华发实业股份有限公司</a:t>
                      </a:r>
                    </a:p>
                  </a:txBody>
                  <a:tcPr marL="6350" marR="6350" marT="6347" marB="0" anchor="ctr">
                    <a:solidFill>
                      <a:srgbClr val="F4E9E9"/>
                    </a:solidFill>
                  </a:tcPr>
                </a:tc>
                <a:extLst>
                  <a:ext uri="{0D108BD9-81ED-4DB2-BD59-A6C34878D82A}">
                    <a16:rowId xmlns:a16="http://schemas.microsoft.com/office/drawing/2014/main" val="10003"/>
                  </a:ext>
                </a:extLst>
              </a:tr>
              <a:tr h="258744">
                <a:tc>
                  <a:txBody>
                    <a:bodyPr/>
                    <a:lstStyle/>
                    <a:p>
                      <a:pPr marL="0" algn="ctr" defTabSz="1218565" rtl="0" eaLnBrk="1" fontAlgn="b" latinLnBrk="0" hangingPunct="1"/>
                      <a:r>
                        <a:rPr lang="zh-CN" altLang="en-US" sz="1200" u="none" strike="noStrike" kern="1200" dirty="0">
                          <a:solidFill>
                            <a:schemeClr val="dk1"/>
                          </a:solidFill>
                          <a:effectLst/>
                          <a:latin typeface="微软雅黑" panose="020B0503020204020204" pitchFamily="34" charset="-122"/>
                          <a:ea typeface="微软雅黑" panose="020B0503020204020204" pitchFamily="34" charset="-122"/>
                          <a:cs typeface="+mn-cs"/>
                        </a:rPr>
                        <a:t>中联前海开源</a:t>
                      </a:r>
                      <a:r>
                        <a:rPr lang="en-US" altLang="zh-CN" sz="1200" u="none" strike="noStrike" kern="1200" dirty="0">
                          <a:solidFill>
                            <a:schemeClr val="dk1"/>
                          </a:solidFill>
                          <a:effectLst/>
                          <a:latin typeface="微软雅黑" panose="020B0503020204020204" pitchFamily="34" charset="-122"/>
                          <a:ea typeface="微软雅黑" panose="020B0503020204020204" pitchFamily="34" charset="-122"/>
                          <a:cs typeface="+mn-cs"/>
                        </a:rPr>
                        <a:t>-</a:t>
                      </a:r>
                      <a:r>
                        <a:rPr lang="zh-CN" altLang="en-US" sz="1200" u="none" strike="noStrike" kern="1200" dirty="0">
                          <a:solidFill>
                            <a:schemeClr val="dk1"/>
                          </a:solidFill>
                          <a:effectLst/>
                          <a:latin typeface="微软雅黑" panose="020B0503020204020204" pitchFamily="34" charset="-122"/>
                          <a:ea typeface="微软雅黑" panose="020B0503020204020204" pitchFamily="34" charset="-122"/>
                          <a:cs typeface="+mn-cs"/>
                        </a:rPr>
                        <a:t>中集产城产业园一号第一期资产支持专项计划</a:t>
                      </a:r>
                    </a:p>
                  </a:txBody>
                  <a:tcPr marL="6350" marR="6350" marT="6347" marB="0" anchor="ctr">
                    <a:solidFill>
                      <a:srgbClr val="E8D0D0"/>
                    </a:solidFill>
                  </a:tcPr>
                </a:tc>
                <a:tc>
                  <a:txBody>
                    <a:bodyPr/>
                    <a:lstStyle/>
                    <a:p>
                      <a:pPr marL="0" algn="ctr" defTabSz="1218565" rtl="0" eaLnBrk="1" fontAlgn="b" latinLnBrk="0" hangingPunct="1"/>
                      <a:r>
                        <a:rPr lang="en-US" altLang="zh-CN" sz="1200" u="none" strike="noStrike" kern="1200" dirty="0">
                          <a:solidFill>
                            <a:schemeClr val="dk1"/>
                          </a:solidFill>
                          <a:effectLst/>
                          <a:latin typeface="微软雅黑" panose="020B0503020204020204" pitchFamily="34" charset="-122"/>
                          <a:ea typeface="微软雅黑" panose="020B0503020204020204" pitchFamily="34" charset="-122"/>
                          <a:cs typeface="+mn-cs"/>
                        </a:rPr>
                        <a:t>2019-12-11</a:t>
                      </a:r>
                    </a:p>
                  </a:txBody>
                  <a:tcPr marL="6350" marR="6350" marT="6347" marB="0" anchor="ctr">
                    <a:solidFill>
                      <a:srgbClr val="E8D0D0"/>
                    </a:solidFill>
                  </a:tcPr>
                </a:tc>
                <a:tc>
                  <a:txBody>
                    <a:bodyPr/>
                    <a:lstStyle/>
                    <a:p>
                      <a:pPr marL="0" algn="ctr" defTabSz="1218565" rtl="0" eaLnBrk="1" fontAlgn="b" latinLnBrk="0" hangingPunct="1"/>
                      <a:r>
                        <a:rPr lang="en-US" altLang="zh-CN" sz="1200" u="none" strike="noStrike" kern="1200" dirty="0">
                          <a:solidFill>
                            <a:schemeClr val="dk1"/>
                          </a:solidFill>
                          <a:effectLst/>
                          <a:latin typeface="微软雅黑" panose="020B0503020204020204" pitchFamily="34" charset="-122"/>
                          <a:ea typeface="微软雅黑" panose="020B0503020204020204" pitchFamily="34" charset="-122"/>
                          <a:cs typeface="+mn-cs"/>
                        </a:rPr>
                        <a:t>3.96 </a:t>
                      </a:r>
                    </a:p>
                  </a:txBody>
                  <a:tcPr marL="6350" marR="6350" marT="6347" marB="0" anchor="ctr">
                    <a:solidFill>
                      <a:srgbClr val="E8D0D0"/>
                    </a:solidFill>
                  </a:tcPr>
                </a:tc>
                <a:tc>
                  <a:txBody>
                    <a:bodyPr/>
                    <a:lstStyle/>
                    <a:p>
                      <a:pPr marL="0" algn="ctr" defTabSz="1218565" rtl="0" eaLnBrk="1" fontAlgn="b" latinLnBrk="0" hangingPunct="1"/>
                      <a:r>
                        <a:rPr lang="zh-CN" altLang="en-US" sz="1200" u="none" strike="noStrike" kern="1200" dirty="0">
                          <a:solidFill>
                            <a:schemeClr val="dk1"/>
                          </a:solidFill>
                          <a:effectLst/>
                          <a:latin typeface="微软雅黑" panose="020B0503020204020204" pitchFamily="34" charset="-122"/>
                          <a:ea typeface="微软雅黑" panose="020B0503020204020204" pitchFamily="34" charset="-122"/>
                          <a:cs typeface="+mn-cs"/>
                        </a:rPr>
                        <a:t>　租赁住房及商铺</a:t>
                      </a:r>
                    </a:p>
                  </a:txBody>
                  <a:tcPr marL="6350" marR="6350" marT="6347" marB="0" anchor="ctr">
                    <a:solidFill>
                      <a:srgbClr val="E8D0D0"/>
                    </a:solidFill>
                  </a:tcPr>
                </a:tc>
                <a:tc>
                  <a:txBody>
                    <a:bodyPr/>
                    <a:lstStyle/>
                    <a:p>
                      <a:pPr marL="0" algn="ctr" defTabSz="1218565" rtl="0" eaLnBrk="1" fontAlgn="b" latinLnBrk="0" hangingPunct="1"/>
                      <a:r>
                        <a:rPr lang="zh-CN" altLang="en-US" sz="1200" u="none" strike="noStrike" kern="1200" dirty="0">
                          <a:solidFill>
                            <a:schemeClr val="dk1"/>
                          </a:solidFill>
                          <a:effectLst/>
                          <a:latin typeface="微软雅黑" panose="020B0503020204020204" pitchFamily="34" charset="-122"/>
                          <a:ea typeface="微软雅黑" panose="020B0503020204020204" pitchFamily="34" charset="-122"/>
                          <a:cs typeface="+mn-cs"/>
                        </a:rPr>
                        <a:t>深圳市中集产城发展集团有限公司</a:t>
                      </a:r>
                    </a:p>
                  </a:txBody>
                  <a:tcPr marL="6350" marR="6350" marT="6347" marB="0" anchor="ctr">
                    <a:solidFill>
                      <a:srgbClr val="E8D0D0"/>
                    </a:solidFill>
                  </a:tcPr>
                </a:tc>
                <a:extLst>
                  <a:ext uri="{0D108BD9-81ED-4DB2-BD59-A6C34878D82A}">
                    <a16:rowId xmlns:a16="http://schemas.microsoft.com/office/drawing/2014/main" val="10004"/>
                  </a:ext>
                </a:extLst>
              </a:tr>
              <a:tr h="258744">
                <a:tc>
                  <a:txBody>
                    <a:bodyPr/>
                    <a:lstStyle/>
                    <a:p>
                      <a:pPr marL="0" algn="ctr" defTabSz="1218565" rtl="0" eaLnBrk="1" fontAlgn="b" latinLnBrk="0" hangingPunct="1"/>
                      <a:r>
                        <a:rPr lang="zh-CN" altLang="en-US" sz="1200" u="none" strike="noStrike" kern="1200" dirty="0">
                          <a:solidFill>
                            <a:schemeClr val="dk1"/>
                          </a:solidFill>
                          <a:effectLst/>
                          <a:latin typeface="微软雅黑" panose="020B0503020204020204" pitchFamily="34" charset="-122"/>
                          <a:ea typeface="微软雅黑" panose="020B0503020204020204" pitchFamily="34" charset="-122"/>
                          <a:cs typeface="+mn-cs"/>
                        </a:rPr>
                        <a:t>中联一创</a:t>
                      </a:r>
                      <a:r>
                        <a:rPr lang="en-US" altLang="zh-CN" sz="1200" u="none" strike="noStrike" kern="1200" dirty="0">
                          <a:solidFill>
                            <a:schemeClr val="dk1"/>
                          </a:solidFill>
                          <a:effectLst/>
                          <a:latin typeface="微软雅黑" panose="020B0503020204020204" pitchFamily="34" charset="-122"/>
                          <a:ea typeface="微软雅黑" panose="020B0503020204020204" pitchFamily="34" charset="-122"/>
                          <a:cs typeface="+mn-cs"/>
                        </a:rPr>
                        <a:t>-</a:t>
                      </a:r>
                      <a:r>
                        <a:rPr lang="zh-CN" altLang="en-US" sz="1200" u="none" strike="noStrike" kern="1200" dirty="0">
                          <a:solidFill>
                            <a:schemeClr val="dk1"/>
                          </a:solidFill>
                          <a:effectLst/>
                          <a:latin typeface="微软雅黑" panose="020B0503020204020204" pitchFamily="34" charset="-122"/>
                          <a:ea typeface="微软雅黑" panose="020B0503020204020204" pitchFamily="34" charset="-122"/>
                          <a:cs typeface="+mn-cs"/>
                        </a:rPr>
                        <a:t>首创钜大奥特莱斯一号第一期资产支持专项计划</a:t>
                      </a:r>
                    </a:p>
                  </a:txBody>
                  <a:tcPr marL="6350" marR="6350" marT="6347" marB="0" anchor="ctr">
                    <a:solidFill>
                      <a:srgbClr val="F4E9E9"/>
                    </a:solidFill>
                  </a:tcPr>
                </a:tc>
                <a:tc>
                  <a:txBody>
                    <a:bodyPr/>
                    <a:lstStyle/>
                    <a:p>
                      <a:pPr marL="0" algn="ctr" defTabSz="1218565" rtl="0" eaLnBrk="1" fontAlgn="b" latinLnBrk="0" hangingPunct="1"/>
                      <a:r>
                        <a:rPr lang="en-US" altLang="zh-CN" sz="1200" u="none" strike="noStrike" kern="1200" dirty="0">
                          <a:solidFill>
                            <a:schemeClr val="dk1"/>
                          </a:solidFill>
                          <a:effectLst/>
                          <a:latin typeface="微软雅黑" panose="020B0503020204020204" pitchFamily="34" charset="-122"/>
                          <a:ea typeface="微软雅黑" panose="020B0503020204020204" pitchFamily="34" charset="-122"/>
                          <a:cs typeface="+mn-cs"/>
                        </a:rPr>
                        <a:t>2019-12-09</a:t>
                      </a:r>
                    </a:p>
                  </a:txBody>
                  <a:tcPr marL="6350" marR="6350" marT="6347" marB="0" anchor="ctr">
                    <a:solidFill>
                      <a:srgbClr val="F4E9E9"/>
                    </a:solidFill>
                  </a:tcPr>
                </a:tc>
                <a:tc>
                  <a:txBody>
                    <a:bodyPr/>
                    <a:lstStyle/>
                    <a:p>
                      <a:pPr marL="0" algn="ctr" defTabSz="1218565" rtl="0" eaLnBrk="1" fontAlgn="b" latinLnBrk="0" hangingPunct="1"/>
                      <a:r>
                        <a:rPr lang="en-US" altLang="zh-CN" sz="1200" u="none" strike="noStrike" kern="1200" dirty="0">
                          <a:solidFill>
                            <a:schemeClr val="dk1"/>
                          </a:solidFill>
                          <a:effectLst/>
                          <a:latin typeface="微软雅黑" panose="020B0503020204020204" pitchFamily="34" charset="-122"/>
                          <a:ea typeface="微软雅黑" panose="020B0503020204020204" pitchFamily="34" charset="-122"/>
                          <a:cs typeface="+mn-cs"/>
                        </a:rPr>
                        <a:t>35.79 </a:t>
                      </a:r>
                    </a:p>
                  </a:txBody>
                  <a:tcPr marL="6350" marR="6350" marT="6347" marB="0" anchor="ctr">
                    <a:solidFill>
                      <a:srgbClr val="F4E9E9"/>
                    </a:solidFill>
                  </a:tcPr>
                </a:tc>
                <a:tc>
                  <a:txBody>
                    <a:bodyPr/>
                    <a:lstStyle/>
                    <a:p>
                      <a:pPr marL="0" algn="ctr" defTabSz="1218565" rtl="0" eaLnBrk="1" fontAlgn="b" latinLnBrk="0" hangingPunct="1"/>
                      <a:r>
                        <a:rPr lang="zh-CN" altLang="en-US" sz="1200" u="none" strike="noStrike" kern="1200" dirty="0">
                          <a:solidFill>
                            <a:schemeClr val="dk1"/>
                          </a:solidFill>
                          <a:effectLst/>
                          <a:latin typeface="微软雅黑" panose="020B0503020204020204" pitchFamily="34" charset="-122"/>
                          <a:ea typeface="微软雅黑" panose="020B0503020204020204" pitchFamily="34" charset="-122"/>
                          <a:cs typeface="+mn-cs"/>
                        </a:rPr>
                        <a:t>购物中心</a:t>
                      </a:r>
                      <a:endParaRPr lang="en-US" altLang="zh-CN" sz="1200" u="none" strike="noStrike" kern="1200" dirty="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47" marB="0" anchor="ctr">
                    <a:solidFill>
                      <a:srgbClr val="F4E9E9"/>
                    </a:solidFill>
                  </a:tcPr>
                </a:tc>
                <a:tc>
                  <a:txBody>
                    <a:bodyPr/>
                    <a:lstStyle/>
                    <a:p>
                      <a:pPr marL="0" algn="ctr" defTabSz="1218565" rtl="0" eaLnBrk="1" fontAlgn="b" latinLnBrk="0" hangingPunct="1"/>
                      <a:r>
                        <a:rPr lang="zh-CN" altLang="en-US" sz="1200" u="none" strike="noStrike" kern="1200" dirty="0">
                          <a:solidFill>
                            <a:schemeClr val="dk1"/>
                          </a:solidFill>
                          <a:effectLst/>
                          <a:latin typeface="微软雅黑" panose="020B0503020204020204" pitchFamily="34" charset="-122"/>
                          <a:ea typeface="微软雅黑" panose="020B0503020204020204" pitchFamily="34" charset="-122"/>
                          <a:cs typeface="+mn-cs"/>
                        </a:rPr>
                        <a:t>珠海横琴恒盛华创商业管理有限公司</a:t>
                      </a:r>
                    </a:p>
                  </a:txBody>
                  <a:tcPr marL="6350" marR="6350" marT="6347" marB="0" anchor="ctr">
                    <a:solidFill>
                      <a:srgbClr val="F4E9E9"/>
                    </a:solidFill>
                  </a:tcPr>
                </a:tc>
                <a:extLst>
                  <a:ext uri="{0D108BD9-81ED-4DB2-BD59-A6C34878D82A}">
                    <a16:rowId xmlns:a16="http://schemas.microsoft.com/office/drawing/2014/main" val="10005"/>
                  </a:ext>
                </a:extLst>
              </a:tr>
              <a:tr h="381961">
                <a:tc>
                  <a:txBody>
                    <a:bodyPr/>
                    <a:lstStyle/>
                    <a:p>
                      <a:pPr marL="0" algn="ctr" defTabSz="1218565" rtl="0" eaLnBrk="1" fontAlgn="b" latinLnBrk="0" hangingPunct="1"/>
                      <a:r>
                        <a:rPr lang="zh-CN" altLang="en-US" sz="1200" u="none" strike="noStrike" kern="1200" dirty="0">
                          <a:solidFill>
                            <a:schemeClr val="dk1"/>
                          </a:solidFill>
                          <a:effectLst/>
                          <a:latin typeface="微软雅黑" panose="020B0503020204020204" pitchFamily="34" charset="-122"/>
                          <a:ea typeface="微软雅黑" panose="020B0503020204020204" pitchFamily="34" charset="-122"/>
                          <a:cs typeface="+mn-cs"/>
                        </a:rPr>
                        <a:t>兴瀚资管</a:t>
                      </a:r>
                      <a:r>
                        <a:rPr lang="en-US" altLang="zh-CN" sz="1200" u="none" strike="noStrike" kern="1200" dirty="0">
                          <a:solidFill>
                            <a:schemeClr val="dk1"/>
                          </a:solidFill>
                          <a:effectLst/>
                          <a:latin typeface="微软雅黑" panose="020B0503020204020204" pitchFamily="34" charset="-122"/>
                          <a:ea typeface="微软雅黑" panose="020B0503020204020204" pitchFamily="34" charset="-122"/>
                          <a:cs typeface="+mn-cs"/>
                        </a:rPr>
                        <a:t>-</a:t>
                      </a:r>
                      <a:r>
                        <a:rPr lang="zh-CN" altLang="en-US" sz="1200" u="none" strike="noStrike" kern="1200" dirty="0">
                          <a:solidFill>
                            <a:schemeClr val="dk1"/>
                          </a:solidFill>
                          <a:effectLst/>
                          <a:latin typeface="微软雅黑" panose="020B0503020204020204" pitchFamily="34" charset="-122"/>
                          <a:ea typeface="微软雅黑" panose="020B0503020204020204" pitchFamily="34" charset="-122"/>
                          <a:cs typeface="+mn-cs"/>
                        </a:rPr>
                        <a:t>迈科商业中心综合体资产支持专项计划</a:t>
                      </a:r>
                    </a:p>
                  </a:txBody>
                  <a:tcPr marL="6350" marR="6350" marT="6347" marB="0" anchor="ctr">
                    <a:solidFill>
                      <a:srgbClr val="E8D0D0"/>
                    </a:solidFill>
                  </a:tcPr>
                </a:tc>
                <a:tc>
                  <a:txBody>
                    <a:bodyPr/>
                    <a:lstStyle/>
                    <a:p>
                      <a:pPr marL="0" algn="ctr" defTabSz="1218565" rtl="0" eaLnBrk="1" fontAlgn="b" latinLnBrk="0" hangingPunct="1"/>
                      <a:r>
                        <a:rPr lang="en-US" altLang="zh-CN" sz="1200" u="none" strike="noStrike" kern="1200" dirty="0">
                          <a:solidFill>
                            <a:schemeClr val="dk1"/>
                          </a:solidFill>
                          <a:effectLst/>
                          <a:latin typeface="微软雅黑" panose="020B0503020204020204" pitchFamily="34" charset="-122"/>
                          <a:ea typeface="微软雅黑" panose="020B0503020204020204" pitchFamily="34" charset="-122"/>
                          <a:cs typeface="+mn-cs"/>
                        </a:rPr>
                        <a:t>2019-12-03</a:t>
                      </a:r>
                    </a:p>
                  </a:txBody>
                  <a:tcPr marL="6350" marR="6350" marT="6347" marB="0" anchor="ctr">
                    <a:solidFill>
                      <a:srgbClr val="E8D0D0"/>
                    </a:solidFill>
                  </a:tcPr>
                </a:tc>
                <a:tc>
                  <a:txBody>
                    <a:bodyPr/>
                    <a:lstStyle/>
                    <a:p>
                      <a:pPr marL="0" algn="ctr" defTabSz="1218565" rtl="0" eaLnBrk="1" fontAlgn="b" latinLnBrk="0" hangingPunct="1"/>
                      <a:r>
                        <a:rPr lang="en-US" altLang="zh-CN" sz="1200" u="none" strike="noStrike" kern="1200" dirty="0">
                          <a:solidFill>
                            <a:schemeClr val="dk1"/>
                          </a:solidFill>
                          <a:effectLst/>
                          <a:latin typeface="微软雅黑" panose="020B0503020204020204" pitchFamily="34" charset="-122"/>
                          <a:ea typeface="微软雅黑" panose="020B0503020204020204" pitchFamily="34" charset="-122"/>
                          <a:cs typeface="+mn-cs"/>
                        </a:rPr>
                        <a:t>33.00 </a:t>
                      </a:r>
                    </a:p>
                  </a:txBody>
                  <a:tcPr marL="6350" marR="6350" marT="6347" marB="0" anchor="ctr">
                    <a:solidFill>
                      <a:srgbClr val="E8D0D0"/>
                    </a:solidFill>
                  </a:tcPr>
                </a:tc>
                <a:tc>
                  <a:txBody>
                    <a:bodyPr/>
                    <a:lstStyle/>
                    <a:p>
                      <a:pPr marL="0" algn="ctr" defTabSz="1218565" rtl="0" eaLnBrk="1" fontAlgn="b" latinLnBrk="0" hangingPunct="1"/>
                      <a:r>
                        <a:rPr lang="zh-CN" altLang="en-US" sz="1200" u="none" strike="noStrike" kern="1200" dirty="0">
                          <a:solidFill>
                            <a:schemeClr val="dk1"/>
                          </a:solidFill>
                          <a:effectLst/>
                          <a:latin typeface="微软雅黑" panose="020B0503020204020204" pitchFamily="34" charset="-122"/>
                          <a:ea typeface="微软雅黑" panose="020B0503020204020204" pitchFamily="34" charset="-122"/>
                          <a:cs typeface="+mn-cs"/>
                        </a:rPr>
                        <a:t>综合体　</a:t>
                      </a:r>
                    </a:p>
                  </a:txBody>
                  <a:tcPr marL="6350" marR="6350" marT="6347" marB="0" anchor="ctr">
                    <a:solidFill>
                      <a:srgbClr val="E8D0D0"/>
                    </a:solidFill>
                  </a:tcPr>
                </a:tc>
                <a:tc>
                  <a:txBody>
                    <a:bodyPr/>
                    <a:lstStyle/>
                    <a:p>
                      <a:pPr marL="0" algn="ctr" defTabSz="1218565" rtl="0" eaLnBrk="1" fontAlgn="b" latinLnBrk="0" hangingPunct="1"/>
                      <a:r>
                        <a:rPr lang="zh-CN" altLang="en-US" sz="1200" u="none" strike="noStrike" kern="1200" dirty="0">
                          <a:solidFill>
                            <a:schemeClr val="dk1"/>
                          </a:solidFill>
                          <a:effectLst/>
                          <a:latin typeface="微软雅黑" panose="020B0503020204020204" pitchFamily="34" charset="-122"/>
                          <a:ea typeface="微软雅黑" panose="020B0503020204020204" pitchFamily="34" charset="-122"/>
                          <a:cs typeface="+mn-cs"/>
                        </a:rPr>
                        <a:t>西安迈科金属国际集团有限公司</a:t>
                      </a:r>
                    </a:p>
                  </a:txBody>
                  <a:tcPr marL="6350" marR="6350" marT="6347" marB="0" anchor="ctr">
                    <a:solidFill>
                      <a:srgbClr val="E8D0D0"/>
                    </a:solidFill>
                  </a:tcPr>
                </a:tc>
                <a:extLst>
                  <a:ext uri="{0D108BD9-81ED-4DB2-BD59-A6C34878D82A}">
                    <a16:rowId xmlns:a16="http://schemas.microsoft.com/office/drawing/2014/main" val="10006"/>
                  </a:ext>
                </a:extLst>
              </a:tr>
              <a:tr h="258744">
                <a:tc>
                  <a:txBody>
                    <a:bodyPr/>
                    <a:lstStyle/>
                    <a:p>
                      <a:pPr marL="0" algn="ctr" defTabSz="1218565" rtl="0" eaLnBrk="1" fontAlgn="b" latinLnBrk="0" hangingPunct="1"/>
                      <a:r>
                        <a:rPr lang="zh-CN" altLang="en-US" sz="1200" u="none" strike="noStrike" kern="1200" dirty="0">
                          <a:solidFill>
                            <a:schemeClr val="dk1"/>
                          </a:solidFill>
                          <a:effectLst/>
                          <a:latin typeface="微软雅黑" panose="020B0503020204020204" pitchFamily="34" charset="-122"/>
                          <a:ea typeface="微软雅黑" panose="020B0503020204020204" pitchFamily="34" charset="-122"/>
                          <a:cs typeface="+mn-cs"/>
                        </a:rPr>
                        <a:t>光证资管</a:t>
                      </a:r>
                      <a:r>
                        <a:rPr lang="en-US" altLang="zh-CN" sz="1200" u="none" strike="noStrike" kern="1200" dirty="0">
                          <a:solidFill>
                            <a:schemeClr val="dk1"/>
                          </a:solidFill>
                          <a:effectLst/>
                          <a:latin typeface="微软雅黑" panose="020B0503020204020204" pitchFamily="34" charset="-122"/>
                          <a:ea typeface="微软雅黑" panose="020B0503020204020204" pitchFamily="34" charset="-122"/>
                          <a:cs typeface="+mn-cs"/>
                        </a:rPr>
                        <a:t>-</a:t>
                      </a:r>
                      <a:r>
                        <a:rPr lang="zh-CN" altLang="en-US" sz="1200" u="none" strike="noStrike" kern="1200" dirty="0">
                          <a:solidFill>
                            <a:schemeClr val="dk1"/>
                          </a:solidFill>
                          <a:effectLst/>
                          <a:latin typeface="微软雅黑" panose="020B0503020204020204" pitchFamily="34" charset="-122"/>
                          <a:ea typeface="微软雅黑" panose="020B0503020204020204" pitchFamily="34" charset="-122"/>
                          <a:cs typeface="+mn-cs"/>
                        </a:rPr>
                        <a:t>光控安石商业地产第</a:t>
                      </a:r>
                      <a:r>
                        <a:rPr lang="en-US" altLang="zh-CN" sz="1200" u="none" strike="noStrike" kern="1200" dirty="0">
                          <a:solidFill>
                            <a:schemeClr val="dk1"/>
                          </a:solidFill>
                          <a:effectLst/>
                          <a:latin typeface="微软雅黑" panose="020B0503020204020204" pitchFamily="34" charset="-122"/>
                          <a:ea typeface="微软雅黑" panose="020B0503020204020204" pitchFamily="34" charset="-122"/>
                          <a:cs typeface="+mn-cs"/>
                        </a:rPr>
                        <a:t>2</a:t>
                      </a:r>
                      <a:r>
                        <a:rPr lang="zh-CN" altLang="en-US" sz="1200" u="none" strike="noStrike" kern="1200" dirty="0">
                          <a:solidFill>
                            <a:schemeClr val="dk1"/>
                          </a:solidFill>
                          <a:effectLst/>
                          <a:latin typeface="微软雅黑" panose="020B0503020204020204" pitchFamily="34" charset="-122"/>
                          <a:ea typeface="微软雅黑" panose="020B0503020204020204" pitchFamily="34" charset="-122"/>
                          <a:cs typeface="+mn-cs"/>
                        </a:rPr>
                        <a:t>期观音桥大融城资产支持专项计划</a:t>
                      </a:r>
                    </a:p>
                  </a:txBody>
                  <a:tcPr marL="6350" marR="6350" marT="6347" marB="0" anchor="ctr">
                    <a:solidFill>
                      <a:srgbClr val="F4E9E9"/>
                    </a:solidFill>
                  </a:tcPr>
                </a:tc>
                <a:tc>
                  <a:txBody>
                    <a:bodyPr/>
                    <a:lstStyle/>
                    <a:p>
                      <a:pPr marL="0" algn="ctr" defTabSz="1218565" rtl="0" eaLnBrk="1" fontAlgn="b" latinLnBrk="0" hangingPunct="1"/>
                      <a:r>
                        <a:rPr lang="en-US" altLang="zh-CN" sz="1200" u="none" strike="noStrike" kern="1200" dirty="0">
                          <a:solidFill>
                            <a:schemeClr val="dk1"/>
                          </a:solidFill>
                          <a:effectLst/>
                          <a:latin typeface="微软雅黑" panose="020B0503020204020204" pitchFamily="34" charset="-122"/>
                          <a:ea typeface="微软雅黑" panose="020B0503020204020204" pitchFamily="34" charset="-122"/>
                          <a:cs typeface="+mn-cs"/>
                        </a:rPr>
                        <a:t>2019-09-04</a:t>
                      </a:r>
                    </a:p>
                  </a:txBody>
                  <a:tcPr marL="6350" marR="6350" marT="6347" marB="0" anchor="ctr">
                    <a:solidFill>
                      <a:srgbClr val="F4E9E9"/>
                    </a:solidFill>
                  </a:tcPr>
                </a:tc>
                <a:tc>
                  <a:txBody>
                    <a:bodyPr/>
                    <a:lstStyle/>
                    <a:p>
                      <a:pPr marL="0" algn="ctr" defTabSz="1218565" rtl="0" eaLnBrk="1" fontAlgn="b" latinLnBrk="0" hangingPunct="1"/>
                      <a:r>
                        <a:rPr lang="en-US" altLang="zh-CN" sz="1200" u="none" strike="noStrike" kern="1200" dirty="0">
                          <a:solidFill>
                            <a:schemeClr val="dk1"/>
                          </a:solidFill>
                          <a:effectLst/>
                          <a:latin typeface="微软雅黑" panose="020B0503020204020204" pitchFamily="34" charset="-122"/>
                          <a:ea typeface="微软雅黑" panose="020B0503020204020204" pitchFamily="34" charset="-122"/>
                          <a:cs typeface="+mn-cs"/>
                        </a:rPr>
                        <a:t>29.00 </a:t>
                      </a:r>
                    </a:p>
                  </a:txBody>
                  <a:tcPr marL="6350" marR="6350" marT="6347" marB="0" anchor="ctr">
                    <a:solidFill>
                      <a:srgbClr val="F4E9E9"/>
                    </a:solidFill>
                  </a:tcPr>
                </a:tc>
                <a:tc>
                  <a:txBody>
                    <a:bodyPr/>
                    <a:lstStyle/>
                    <a:p>
                      <a:pPr marL="0" algn="ctr" defTabSz="1218565" rtl="0" eaLnBrk="1" fontAlgn="b" latinLnBrk="0" hangingPunct="1"/>
                      <a:r>
                        <a:rPr lang="zh-CN" altLang="en-US" sz="1200" u="none" strike="noStrike" kern="1200" dirty="0">
                          <a:solidFill>
                            <a:schemeClr val="dk1"/>
                          </a:solidFill>
                          <a:effectLst/>
                          <a:latin typeface="微软雅黑" panose="020B0503020204020204" pitchFamily="34" charset="-122"/>
                          <a:ea typeface="微软雅黑" panose="020B0503020204020204" pitchFamily="34" charset="-122"/>
                          <a:cs typeface="+mn-cs"/>
                        </a:rPr>
                        <a:t>购物中心</a:t>
                      </a:r>
                      <a:endParaRPr lang="en-US" altLang="zh-CN" sz="1200" u="none" strike="noStrike" kern="1200" dirty="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47" marB="0" anchor="ctr">
                    <a:solidFill>
                      <a:srgbClr val="F4E9E9"/>
                    </a:solidFill>
                  </a:tcPr>
                </a:tc>
                <a:tc>
                  <a:txBody>
                    <a:bodyPr/>
                    <a:lstStyle/>
                    <a:p>
                      <a:pPr marL="0" algn="ctr" defTabSz="1218565" rtl="0" eaLnBrk="1" fontAlgn="b" latinLnBrk="0" hangingPunct="1"/>
                      <a:r>
                        <a:rPr lang="zh-CN" altLang="en-US" sz="1200" u="none" strike="noStrike" kern="1200" dirty="0">
                          <a:solidFill>
                            <a:schemeClr val="dk1"/>
                          </a:solidFill>
                          <a:effectLst/>
                          <a:latin typeface="微软雅黑" panose="020B0503020204020204" pitchFamily="34" charset="-122"/>
                          <a:ea typeface="微软雅黑" panose="020B0503020204020204" pitchFamily="34" charset="-122"/>
                          <a:cs typeface="+mn-cs"/>
                        </a:rPr>
                        <a:t>珠海安石宜奈投资中心</a:t>
                      </a:r>
                      <a:r>
                        <a:rPr lang="en-US" altLang="zh-CN" sz="1200" u="none" strike="noStrike" kern="1200" dirty="0">
                          <a:solidFill>
                            <a:schemeClr val="dk1"/>
                          </a:solidFill>
                          <a:effectLst/>
                          <a:latin typeface="微软雅黑" panose="020B0503020204020204" pitchFamily="34" charset="-122"/>
                          <a:ea typeface="微软雅黑" panose="020B0503020204020204" pitchFamily="34" charset="-122"/>
                          <a:cs typeface="+mn-cs"/>
                        </a:rPr>
                        <a:t>(</a:t>
                      </a:r>
                      <a:r>
                        <a:rPr lang="zh-CN" altLang="en-US" sz="1200" u="none" strike="noStrike" kern="1200" dirty="0">
                          <a:solidFill>
                            <a:schemeClr val="dk1"/>
                          </a:solidFill>
                          <a:effectLst/>
                          <a:latin typeface="微软雅黑" panose="020B0503020204020204" pitchFamily="34" charset="-122"/>
                          <a:ea typeface="微软雅黑" panose="020B0503020204020204" pitchFamily="34" charset="-122"/>
                          <a:cs typeface="+mn-cs"/>
                        </a:rPr>
                        <a:t>有限合伙</a:t>
                      </a:r>
                      <a:r>
                        <a:rPr lang="en-US" altLang="zh-CN" sz="1200" u="none" strike="noStrike" kern="1200" dirty="0">
                          <a:solidFill>
                            <a:schemeClr val="dk1"/>
                          </a:solidFill>
                          <a:effectLst/>
                          <a:latin typeface="微软雅黑" panose="020B0503020204020204" pitchFamily="34" charset="-122"/>
                          <a:ea typeface="微软雅黑" panose="020B0503020204020204" pitchFamily="34" charset="-122"/>
                          <a:cs typeface="+mn-cs"/>
                        </a:rPr>
                        <a:t>)</a:t>
                      </a:r>
                    </a:p>
                  </a:txBody>
                  <a:tcPr marL="6350" marR="6350" marT="6347" marB="0" anchor="ctr">
                    <a:solidFill>
                      <a:srgbClr val="F4E9E9"/>
                    </a:solidFill>
                  </a:tcPr>
                </a:tc>
                <a:extLst>
                  <a:ext uri="{0D108BD9-81ED-4DB2-BD59-A6C34878D82A}">
                    <a16:rowId xmlns:a16="http://schemas.microsoft.com/office/drawing/2014/main" val="10007"/>
                  </a:ext>
                </a:extLst>
              </a:tr>
              <a:tr h="258744">
                <a:tc>
                  <a:txBody>
                    <a:bodyPr/>
                    <a:lstStyle/>
                    <a:p>
                      <a:pPr marL="0" algn="ctr" defTabSz="1218565" rtl="0" eaLnBrk="1" fontAlgn="b" latinLnBrk="0" hangingPunct="1"/>
                      <a:r>
                        <a:rPr lang="zh-CN" altLang="en-US" sz="1200" u="none" strike="noStrike" kern="1200" dirty="0">
                          <a:solidFill>
                            <a:schemeClr val="dk1"/>
                          </a:solidFill>
                          <a:effectLst/>
                          <a:latin typeface="微软雅黑" panose="020B0503020204020204" pitchFamily="34" charset="-122"/>
                          <a:ea typeface="微软雅黑" panose="020B0503020204020204" pitchFamily="34" charset="-122"/>
                          <a:cs typeface="+mn-cs"/>
                        </a:rPr>
                        <a:t>中信证券</a:t>
                      </a:r>
                      <a:r>
                        <a:rPr lang="en-US" altLang="zh-CN" sz="1200" u="none" strike="noStrike" kern="1200" dirty="0">
                          <a:solidFill>
                            <a:schemeClr val="dk1"/>
                          </a:solidFill>
                          <a:effectLst/>
                          <a:latin typeface="微软雅黑" panose="020B0503020204020204" pitchFamily="34" charset="-122"/>
                          <a:ea typeface="微软雅黑" panose="020B0503020204020204" pitchFamily="34" charset="-122"/>
                          <a:cs typeface="+mn-cs"/>
                        </a:rPr>
                        <a:t>-</a:t>
                      </a:r>
                      <a:r>
                        <a:rPr lang="zh-CN" altLang="en-US" sz="1200" u="none" strike="noStrike" kern="1200" dirty="0">
                          <a:solidFill>
                            <a:schemeClr val="dk1"/>
                          </a:solidFill>
                          <a:effectLst/>
                          <a:latin typeface="微软雅黑" panose="020B0503020204020204" pitchFamily="34" charset="-122"/>
                          <a:ea typeface="微软雅黑" panose="020B0503020204020204" pitchFamily="34" charset="-122"/>
                          <a:cs typeface="+mn-cs"/>
                        </a:rPr>
                        <a:t>阳光城长租公寓</a:t>
                      </a:r>
                      <a:r>
                        <a:rPr lang="en-US" altLang="zh-CN" sz="1200" u="none" strike="noStrike" kern="1200" dirty="0">
                          <a:solidFill>
                            <a:schemeClr val="dk1"/>
                          </a:solidFill>
                          <a:effectLst/>
                          <a:latin typeface="微软雅黑" panose="020B0503020204020204" pitchFamily="34" charset="-122"/>
                          <a:ea typeface="微软雅黑" panose="020B0503020204020204" pitchFamily="34" charset="-122"/>
                          <a:cs typeface="+mn-cs"/>
                        </a:rPr>
                        <a:t>1</a:t>
                      </a:r>
                      <a:r>
                        <a:rPr lang="zh-CN" altLang="en-US" sz="1200" u="none" strike="noStrike" kern="1200" dirty="0">
                          <a:solidFill>
                            <a:schemeClr val="dk1"/>
                          </a:solidFill>
                          <a:effectLst/>
                          <a:latin typeface="微软雅黑" panose="020B0503020204020204" pitchFamily="34" charset="-122"/>
                          <a:ea typeface="微软雅黑" panose="020B0503020204020204" pitchFamily="34" charset="-122"/>
                          <a:cs typeface="+mn-cs"/>
                        </a:rPr>
                        <a:t>号资产支持专项计划</a:t>
                      </a:r>
                    </a:p>
                  </a:txBody>
                  <a:tcPr marL="6350" marR="6350" marT="6347" marB="0" anchor="ctr">
                    <a:solidFill>
                      <a:srgbClr val="F4E9E9"/>
                    </a:solidFill>
                  </a:tcPr>
                </a:tc>
                <a:tc>
                  <a:txBody>
                    <a:bodyPr/>
                    <a:lstStyle/>
                    <a:p>
                      <a:pPr marL="0" algn="ctr" defTabSz="1218565" rtl="0" eaLnBrk="1" fontAlgn="b" latinLnBrk="0" hangingPunct="1"/>
                      <a:r>
                        <a:rPr lang="en-US" altLang="zh-CN" sz="1200" u="none" strike="noStrike" kern="1200" dirty="0">
                          <a:solidFill>
                            <a:schemeClr val="dk1"/>
                          </a:solidFill>
                          <a:effectLst/>
                          <a:latin typeface="微软雅黑" panose="020B0503020204020204" pitchFamily="34" charset="-122"/>
                          <a:ea typeface="微软雅黑" panose="020B0503020204020204" pitchFamily="34" charset="-122"/>
                          <a:cs typeface="+mn-cs"/>
                        </a:rPr>
                        <a:t>2018-09-19</a:t>
                      </a:r>
                    </a:p>
                  </a:txBody>
                  <a:tcPr marL="6350" marR="6350" marT="6347" marB="0" anchor="ctr">
                    <a:solidFill>
                      <a:srgbClr val="F4E9E9"/>
                    </a:solidFill>
                  </a:tcPr>
                </a:tc>
                <a:tc>
                  <a:txBody>
                    <a:bodyPr/>
                    <a:lstStyle/>
                    <a:p>
                      <a:pPr marL="0" algn="ctr" defTabSz="1218565" rtl="0" eaLnBrk="1" fontAlgn="b" latinLnBrk="0" hangingPunct="1"/>
                      <a:r>
                        <a:rPr lang="en-US" altLang="zh-CN" sz="1200" u="none" strike="noStrike" kern="1200" dirty="0">
                          <a:solidFill>
                            <a:schemeClr val="dk1"/>
                          </a:solidFill>
                          <a:effectLst/>
                          <a:latin typeface="微软雅黑" panose="020B0503020204020204" pitchFamily="34" charset="-122"/>
                          <a:ea typeface="微软雅黑" panose="020B0503020204020204" pitchFamily="34" charset="-122"/>
                          <a:cs typeface="+mn-cs"/>
                        </a:rPr>
                        <a:t>12.10 </a:t>
                      </a:r>
                    </a:p>
                  </a:txBody>
                  <a:tcPr marL="6350" marR="6350" marT="6347" marB="0" anchor="ctr">
                    <a:solidFill>
                      <a:srgbClr val="F4E9E9"/>
                    </a:solidFill>
                  </a:tcPr>
                </a:tc>
                <a:tc>
                  <a:txBody>
                    <a:bodyPr/>
                    <a:lstStyle/>
                    <a:p>
                      <a:pPr marL="0" algn="ctr" defTabSz="1218565" rtl="0" eaLnBrk="1" fontAlgn="b" latinLnBrk="0" hangingPunct="1"/>
                      <a:r>
                        <a:rPr lang="zh-CN" altLang="en-US" sz="1200" u="none" strike="noStrike" kern="1200" dirty="0">
                          <a:solidFill>
                            <a:schemeClr val="dk1"/>
                          </a:solidFill>
                          <a:effectLst/>
                          <a:latin typeface="微软雅黑" panose="020B0503020204020204" pitchFamily="34" charset="-122"/>
                          <a:ea typeface="微软雅黑" panose="020B0503020204020204" pitchFamily="34" charset="-122"/>
                          <a:cs typeface="+mn-cs"/>
                        </a:rPr>
                        <a:t>长租公寓</a:t>
                      </a:r>
                    </a:p>
                  </a:txBody>
                  <a:tcPr marL="6350" marR="6350" marT="6347" marB="0" anchor="ctr">
                    <a:solidFill>
                      <a:srgbClr val="F4E9E9"/>
                    </a:solidFill>
                  </a:tcPr>
                </a:tc>
                <a:tc>
                  <a:txBody>
                    <a:bodyPr/>
                    <a:lstStyle/>
                    <a:p>
                      <a:pPr marL="0" marR="0" lvl="0" indent="0" algn="ctr" defTabSz="1218565" rtl="0" eaLnBrk="1" fontAlgn="b" latinLnBrk="0" hangingPunct="1">
                        <a:lnSpc>
                          <a:spcPct val="100000"/>
                        </a:lnSpc>
                        <a:spcBef>
                          <a:spcPts val="0"/>
                        </a:spcBef>
                        <a:spcAft>
                          <a:spcPts val="0"/>
                        </a:spcAft>
                        <a:buClrTx/>
                        <a:buSzTx/>
                        <a:buFontTx/>
                        <a:buNone/>
                        <a:defRPr/>
                      </a:pPr>
                      <a:r>
                        <a:rPr lang="zh-CN" altLang="en-US" sz="1200" u="none" strike="noStrike" kern="1200" dirty="0">
                          <a:solidFill>
                            <a:schemeClr val="dk1"/>
                          </a:solidFill>
                          <a:effectLst/>
                          <a:latin typeface="微软雅黑" panose="020B0503020204020204" pitchFamily="34" charset="-122"/>
                          <a:ea typeface="微软雅黑" panose="020B0503020204020204" pitchFamily="34" charset="-122"/>
                          <a:cs typeface="+mn-cs"/>
                        </a:rPr>
                        <a:t>福州开发区君凯经济发展有限公司</a:t>
                      </a:r>
                    </a:p>
                  </a:txBody>
                  <a:tcPr marL="6350" marR="6350" marT="6347" marB="0" anchor="ctr">
                    <a:solidFill>
                      <a:srgbClr val="F4E9E9"/>
                    </a:solidFill>
                  </a:tcPr>
                </a:tc>
                <a:extLst>
                  <a:ext uri="{0D108BD9-81ED-4DB2-BD59-A6C34878D82A}">
                    <a16:rowId xmlns:a16="http://schemas.microsoft.com/office/drawing/2014/main" val="10008"/>
                  </a:ext>
                </a:extLst>
              </a:tr>
              <a:tr h="258744">
                <a:tc>
                  <a:txBody>
                    <a:bodyPr/>
                    <a:lstStyle/>
                    <a:p>
                      <a:pPr marL="0" algn="ctr" defTabSz="1218565" rtl="0" eaLnBrk="1" fontAlgn="b" latinLnBrk="0" hangingPunct="1"/>
                      <a:r>
                        <a:rPr lang="zh-CN" altLang="en-US" sz="1200" u="none" strike="noStrike" kern="1200" dirty="0">
                          <a:solidFill>
                            <a:schemeClr val="dk1"/>
                          </a:solidFill>
                          <a:effectLst/>
                          <a:latin typeface="微软雅黑" panose="020B0503020204020204" pitchFamily="34" charset="-122"/>
                          <a:ea typeface="微软雅黑" panose="020B0503020204020204" pitchFamily="34" charset="-122"/>
                          <a:cs typeface="+mn-cs"/>
                        </a:rPr>
                        <a:t>华泰佳越</a:t>
                      </a:r>
                      <a:r>
                        <a:rPr lang="en-US" altLang="zh-CN" sz="1200" u="none" strike="noStrike" kern="1200" dirty="0">
                          <a:solidFill>
                            <a:schemeClr val="dk1"/>
                          </a:solidFill>
                          <a:effectLst/>
                          <a:latin typeface="微软雅黑" panose="020B0503020204020204" pitchFamily="34" charset="-122"/>
                          <a:ea typeface="微软雅黑" panose="020B0503020204020204" pitchFamily="34" charset="-122"/>
                          <a:cs typeface="+mn-cs"/>
                        </a:rPr>
                        <a:t>-</a:t>
                      </a:r>
                      <a:r>
                        <a:rPr lang="zh-CN" altLang="en-US" sz="1200" u="none" strike="noStrike" kern="1200" dirty="0">
                          <a:solidFill>
                            <a:schemeClr val="dk1"/>
                          </a:solidFill>
                          <a:effectLst/>
                          <a:latin typeface="微软雅黑" panose="020B0503020204020204" pitchFamily="34" charset="-122"/>
                          <a:ea typeface="微软雅黑" panose="020B0503020204020204" pitchFamily="34" charset="-122"/>
                          <a:cs typeface="+mn-cs"/>
                        </a:rPr>
                        <a:t>苏宁云新一期资产支持专项计划**</a:t>
                      </a:r>
                    </a:p>
                  </a:txBody>
                  <a:tcPr marL="6350" marR="6350" marT="6347" marB="0" anchor="b">
                    <a:solidFill>
                      <a:srgbClr val="E8D0D0"/>
                    </a:solidFill>
                  </a:tcPr>
                </a:tc>
                <a:tc>
                  <a:txBody>
                    <a:bodyPr/>
                    <a:lstStyle/>
                    <a:p>
                      <a:pPr marL="0" algn="ctr" defTabSz="1218565" rtl="0" eaLnBrk="1" fontAlgn="b" latinLnBrk="0" hangingPunct="1"/>
                      <a:r>
                        <a:rPr lang="en-US" altLang="zh-CN" sz="1200" u="none" strike="noStrike" kern="1200" dirty="0">
                          <a:solidFill>
                            <a:schemeClr val="dk1"/>
                          </a:solidFill>
                          <a:effectLst/>
                          <a:latin typeface="微软雅黑" panose="020B0503020204020204" pitchFamily="34" charset="-122"/>
                          <a:ea typeface="微软雅黑" panose="020B0503020204020204" pitchFamily="34" charset="-122"/>
                          <a:cs typeface="+mn-cs"/>
                        </a:rPr>
                        <a:t>2018-06-08</a:t>
                      </a:r>
                    </a:p>
                  </a:txBody>
                  <a:tcPr marL="6350" marR="6350" marT="6347" marB="0" anchor="ctr">
                    <a:solidFill>
                      <a:srgbClr val="E8D0D0"/>
                    </a:solidFill>
                  </a:tcPr>
                </a:tc>
                <a:tc>
                  <a:txBody>
                    <a:bodyPr/>
                    <a:lstStyle/>
                    <a:p>
                      <a:pPr marL="0" algn="ctr" defTabSz="1218565" rtl="0" eaLnBrk="1" fontAlgn="b" latinLnBrk="0" hangingPunct="1"/>
                      <a:r>
                        <a:rPr lang="en-US" altLang="zh-CN" sz="1200" u="none" strike="noStrike" kern="1200" dirty="0">
                          <a:solidFill>
                            <a:schemeClr val="dk1"/>
                          </a:solidFill>
                          <a:effectLst/>
                          <a:latin typeface="微软雅黑" panose="020B0503020204020204" pitchFamily="34" charset="-122"/>
                          <a:ea typeface="微软雅黑" panose="020B0503020204020204" pitchFamily="34" charset="-122"/>
                          <a:cs typeface="+mn-cs"/>
                        </a:rPr>
                        <a:t>34.92 </a:t>
                      </a:r>
                    </a:p>
                  </a:txBody>
                  <a:tcPr marL="6350" marR="6350" marT="6347" marB="0" anchor="ctr">
                    <a:solidFill>
                      <a:srgbClr val="E8D0D0"/>
                    </a:solidFill>
                  </a:tcPr>
                </a:tc>
                <a:tc>
                  <a:txBody>
                    <a:bodyPr/>
                    <a:lstStyle/>
                    <a:p>
                      <a:pPr marL="0" algn="ctr" defTabSz="1218565" rtl="0" eaLnBrk="1" fontAlgn="b" latinLnBrk="0" hangingPunct="1"/>
                      <a:r>
                        <a:rPr lang="zh-CN" altLang="en-US" sz="1200" u="none" strike="noStrike" kern="1200" dirty="0">
                          <a:solidFill>
                            <a:schemeClr val="dk1"/>
                          </a:solidFill>
                          <a:effectLst/>
                          <a:latin typeface="微软雅黑" panose="020B0503020204020204" pitchFamily="34" charset="-122"/>
                          <a:ea typeface="微软雅黑" panose="020B0503020204020204" pitchFamily="34" charset="-122"/>
                          <a:cs typeface="+mn-cs"/>
                        </a:rPr>
                        <a:t>家电卖场</a:t>
                      </a:r>
                    </a:p>
                  </a:txBody>
                  <a:tcPr marL="6350" marR="6350" marT="6347" marB="0" anchor="b">
                    <a:solidFill>
                      <a:srgbClr val="E8D0D0"/>
                    </a:solidFill>
                  </a:tcPr>
                </a:tc>
                <a:tc>
                  <a:txBody>
                    <a:bodyPr/>
                    <a:lstStyle/>
                    <a:p>
                      <a:pPr marL="0" algn="ctr" defTabSz="1218565" rtl="0" eaLnBrk="1" fontAlgn="b" latinLnBrk="0" hangingPunct="1"/>
                      <a:r>
                        <a:rPr lang="zh-CN" altLang="en-US" sz="1200" u="none" strike="noStrike" kern="1200" dirty="0">
                          <a:solidFill>
                            <a:schemeClr val="dk1"/>
                          </a:solidFill>
                          <a:effectLst/>
                          <a:latin typeface="微软雅黑" panose="020B0503020204020204" pitchFamily="34" charset="-122"/>
                          <a:ea typeface="微软雅黑" panose="020B0503020204020204" pitchFamily="34" charset="-122"/>
                          <a:cs typeface="+mn-cs"/>
                        </a:rPr>
                        <a:t>苏宁电器集团有限公司</a:t>
                      </a:r>
                    </a:p>
                  </a:txBody>
                  <a:tcPr marL="6350" marR="6350" marT="6347" marB="0" anchor="b">
                    <a:solidFill>
                      <a:srgbClr val="E8D0D0"/>
                    </a:solidFill>
                  </a:tcPr>
                </a:tc>
                <a:extLst>
                  <a:ext uri="{0D108BD9-81ED-4DB2-BD59-A6C34878D82A}">
                    <a16:rowId xmlns:a16="http://schemas.microsoft.com/office/drawing/2014/main" val="10009"/>
                  </a:ext>
                </a:extLst>
              </a:tr>
              <a:tr h="258744">
                <a:tc>
                  <a:txBody>
                    <a:bodyPr/>
                    <a:lstStyle/>
                    <a:p>
                      <a:pPr marL="0" algn="ctr" defTabSz="1218565" rtl="0" eaLnBrk="1" fontAlgn="b" latinLnBrk="0" hangingPunct="1"/>
                      <a:r>
                        <a:rPr lang="zh-CN" altLang="en-US" sz="1200" u="none" strike="noStrike" kern="1200" dirty="0">
                          <a:solidFill>
                            <a:schemeClr val="dk1"/>
                          </a:solidFill>
                          <a:effectLst/>
                          <a:latin typeface="微软雅黑" panose="020B0503020204020204" pitchFamily="34" charset="-122"/>
                          <a:ea typeface="微软雅黑" panose="020B0503020204020204" pitchFamily="34" charset="-122"/>
                          <a:cs typeface="+mn-cs"/>
                        </a:rPr>
                        <a:t>皖新光大阅嘉一期资产支持专项计划</a:t>
                      </a:r>
                    </a:p>
                  </a:txBody>
                  <a:tcPr marL="6350" marR="6350" marT="6347" marB="0" anchor="b">
                    <a:solidFill>
                      <a:srgbClr val="F4E9E9"/>
                    </a:solidFill>
                  </a:tcPr>
                </a:tc>
                <a:tc>
                  <a:txBody>
                    <a:bodyPr/>
                    <a:lstStyle/>
                    <a:p>
                      <a:pPr marL="0" algn="ctr" defTabSz="1218565" rtl="0" eaLnBrk="1" fontAlgn="b" latinLnBrk="0" hangingPunct="1"/>
                      <a:r>
                        <a:rPr lang="en-US" altLang="zh-CN" sz="1200" u="none" strike="noStrike" kern="1200" dirty="0">
                          <a:solidFill>
                            <a:schemeClr val="dk1"/>
                          </a:solidFill>
                          <a:effectLst/>
                          <a:latin typeface="微软雅黑" panose="020B0503020204020204" pitchFamily="34" charset="-122"/>
                          <a:ea typeface="微软雅黑" panose="020B0503020204020204" pitchFamily="34" charset="-122"/>
                          <a:cs typeface="+mn-cs"/>
                        </a:rPr>
                        <a:t>2018-03-30</a:t>
                      </a:r>
                    </a:p>
                  </a:txBody>
                  <a:tcPr marL="6350" marR="6350" marT="6347" marB="0" anchor="ctr">
                    <a:solidFill>
                      <a:srgbClr val="F4E9E9"/>
                    </a:solidFill>
                  </a:tcPr>
                </a:tc>
                <a:tc>
                  <a:txBody>
                    <a:bodyPr/>
                    <a:lstStyle/>
                    <a:p>
                      <a:pPr marL="0" algn="ctr" defTabSz="1218565" rtl="0" eaLnBrk="1" fontAlgn="b" latinLnBrk="0" hangingPunct="1"/>
                      <a:r>
                        <a:rPr lang="en-US" altLang="zh-CN" sz="1200" u="none" strike="noStrike" kern="1200" dirty="0">
                          <a:solidFill>
                            <a:schemeClr val="dk1"/>
                          </a:solidFill>
                          <a:effectLst/>
                          <a:latin typeface="微软雅黑" panose="020B0503020204020204" pitchFamily="34" charset="-122"/>
                          <a:ea typeface="微软雅黑" panose="020B0503020204020204" pitchFamily="34" charset="-122"/>
                          <a:cs typeface="+mn-cs"/>
                        </a:rPr>
                        <a:t>5.55 </a:t>
                      </a:r>
                    </a:p>
                  </a:txBody>
                  <a:tcPr marL="6350" marR="6350" marT="6347" marB="0" anchor="ctr">
                    <a:solidFill>
                      <a:srgbClr val="F4E9E9"/>
                    </a:solidFill>
                  </a:tcPr>
                </a:tc>
                <a:tc>
                  <a:txBody>
                    <a:bodyPr/>
                    <a:lstStyle/>
                    <a:p>
                      <a:pPr marL="0" algn="ctr" defTabSz="1218565" rtl="0" eaLnBrk="1" fontAlgn="b" latinLnBrk="0" hangingPunct="1"/>
                      <a:r>
                        <a:rPr lang="zh-CN" altLang="en-US" sz="1200" u="none" strike="noStrike" kern="1200" dirty="0">
                          <a:solidFill>
                            <a:schemeClr val="dk1"/>
                          </a:solidFill>
                          <a:effectLst/>
                          <a:latin typeface="微软雅黑" panose="020B0503020204020204" pitchFamily="34" charset="-122"/>
                          <a:ea typeface="微软雅黑" panose="020B0503020204020204" pitchFamily="34" charset="-122"/>
                          <a:cs typeface="+mn-cs"/>
                        </a:rPr>
                        <a:t>书店门店</a:t>
                      </a:r>
                    </a:p>
                  </a:txBody>
                  <a:tcPr marL="6350" marR="6350" marT="6347" marB="0" anchor="b">
                    <a:solidFill>
                      <a:srgbClr val="F4E9E9"/>
                    </a:solidFill>
                  </a:tcPr>
                </a:tc>
                <a:tc>
                  <a:txBody>
                    <a:bodyPr/>
                    <a:lstStyle/>
                    <a:p>
                      <a:pPr marL="0" algn="ctr" defTabSz="1218565" rtl="0" eaLnBrk="1" fontAlgn="b" latinLnBrk="0" hangingPunct="1"/>
                      <a:r>
                        <a:rPr lang="zh-CN" altLang="en-US" sz="1200" u="none" strike="noStrike" kern="1200" dirty="0">
                          <a:solidFill>
                            <a:schemeClr val="dk1"/>
                          </a:solidFill>
                          <a:effectLst/>
                          <a:latin typeface="微软雅黑" panose="020B0503020204020204" pitchFamily="34" charset="-122"/>
                          <a:ea typeface="微软雅黑" panose="020B0503020204020204" pitchFamily="34" charset="-122"/>
                          <a:cs typeface="+mn-cs"/>
                        </a:rPr>
                        <a:t>安徽新华传媒股份有限公司</a:t>
                      </a:r>
                    </a:p>
                  </a:txBody>
                  <a:tcPr marL="6350" marR="6350" marT="6347" marB="0" anchor="b">
                    <a:solidFill>
                      <a:srgbClr val="F4E9E9"/>
                    </a:solidFill>
                  </a:tcPr>
                </a:tc>
                <a:extLst>
                  <a:ext uri="{0D108BD9-81ED-4DB2-BD59-A6C34878D82A}">
                    <a16:rowId xmlns:a16="http://schemas.microsoft.com/office/drawing/2014/main" val="10010"/>
                  </a:ext>
                </a:extLst>
              </a:tr>
              <a:tr h="258744">
                <a:tc>
                  <a:txBody>
                    <a:bodyPr/>
                    <a:lstStyle/>
                    <a:p>
                      <a:pPr marL="0" algn="ctr" defTabSz="1218565" rtl="0" eaLnBrk="1" fontAlgn="b" latinLnBrk="0" hangingPunct="1"/>
                      <a:r>
                        <a:rPr lang="zh-CN" altLang="en-US" sz="1200" u="none" strike="noStrike" kern="1200" dirty="0">
                          <a:solidFill>
                            <a:schemeClr val="dk1"/>
                          </a:solidFill>
                          <a:effectLst/>
                          <a:latin typeface="微软雅黑" panose="020B0503020204020204" pitchFamily="34" charset="-122"/>
                          <a:ea typeface="微软雅黑" panose="020B0503020204020204" pitchFamily="34" charset="-122"/>
                          <a:cs typeface="+mn-cs"/>
                        </a:rPr>
                        <a:t>中联东吴</a:t>
                      </a:r>
                      <a:r>
                        <a:rPr lang="en-US" altLang="zh-CN" sz="1200" u="none" strike="noStrike" kern="1200" dirty="0">
                          <a:solidFill>
                            <a:schemeClr val="dk1"/>
                          </a:solidFill>
                          <a:effectLst/>
                          <a:latin typeface="微软雅黑" panose="020B0503020204020204" pitchFamily="34" charset="-122"/>
                          <a:ea typeface="微软雅黑" panose="020B0503020204020204" pitchFamily="34" charset="-122"/>
                          <a:cs typeface="+mn-cs"/>
                        </a:rPr>
                        <a:t>-</a:t>
                      </a:r>
                      <a:r>
                        <a:rPr lang="zh-CN" altLang="en-US" sz="1200" u="none" strike="noStrike" kern="1200" dirty="0">
                          <a:solidFill>
                            <a:schemeClr val="dk1"/>
                          </a:solidFill>
                          <a:effectLst/>
                          <a:latin typeface="微软雅黑" panose="020B0503020204020204" pitchFamily="34" charset="-122"/>
                          <a:ea typeface="微软雅黑" panose="020B0503020204020204" pitchFamily="34" charset="-122"/>
                          <a:cs typeface="+mn-cs"/>
                        </a:rPr>
                        <a:t>新建元邻里中心资产支持专项计划</a:t>
                      </a:r>
                    </a:p>
                  </a:txBody>
                  <a:tcPr marL="6350" marR="6350" marT="6347" marB="0" anchor="ctr">
                    <a:solidFill>
                      <a:srgbClr val="E8D0D0"/>
                    </a:solidFill>
                  </a:tcPr>
                </a:tc>
                <a:tc>
                  <a:txBody>
                    <a:bodyPr/>
                    <a:lstStyle/>
                    <a:p>
                      <a:pPr marL="0" algn="ctr" defTabSz="1218565" rtl="0" eaLnBrk="1" fontAlgn="b" latinLnBrk="0" hangingPunct="1"/>
                      <a:r>
                        <a:rPr lang="en-US" altLang="zh-CN" sz="1200" u="none" strike="noStrike" kern="1200" dirty="0">
                          <a:solidFill>
                            <a:schemeClr val="dk1"/>
                          </a:solidFill>
                          <a:effectLst/>
                          <a:latin typeface="微软雅黑" panose="020B0503020204020204" pitchFamily="34" charset="-122"/>
                          <a:ea typeface="微软雅黑" panose="020B0503020204020204" pitchFamily="34" charset="-122"/>
                          <a:cs typeface="+mn-cs"/>
                        </a:rPr>
                        <a:t>2018-02-09</a:t>
                      </a:r>
                    </a:p>
                  </a:txBody>
                  <a:tcPr marL="6350" marR="6350" marT="6347" marB="0" anchor="ctr">
                    <a:solidFill>
                      <a:srgbClr val="E8D0D0"/>
                    </a:solidFill>
                  </a:tcPr>
                </a:tc>
                <a:tc>
                  <a:txBody>
                    <a:bodyPr/>
                    <a:lstStyle/>
                    <a:p>
                      <a:pPr marL="0" algn="ctr" defTabSz="1218565" rtl="0" eaLnBrk="1" fontAlgn="b" latinLnBrk="0" hangingPunct="1"/>
                      <a:r>
                        <a:rPr lang="en-US" altLang="zh-CN" sz="1200" u="none" strike="noStrike" kern="1200" dirty="0">
                          <a:solidFill>
                            <a:schemeClr val="dk1"/>
                          </a:solidFill>
                          <a:effectLst/>
                          <a:latin typeface="微软雅黑" panose="020B0503020204020204" pitchFamily="34" charset="-122"/>
                          <a:ea typeface="微软雅黑" panose="020B0503020204020204" pitchFamily="34" charset="-122"/>
                          <a:cs typeface="+mn-cs"/>
                        </a:rPr>
                        <a:t>20.50 </a:t>
                      </a:r>
                    </a:p>
                  </a:txBody>
                  <a:tcPr marL="6350" marR="6350" marT="6347" marB="0" anchor="ctr">
                    <a:solidFill>
                      <a:srgbClr val="E8D0D0"/>
                    </a:solidFill>
                  </a:tcPr>
                </a:tc>
                <a:tc>
                  <a:txBody>
                    <a:bodyPr/>
                    <a:lstStyle/>
                    <a:p>
                      <a:pPr marL="0" algn="ctr" defTabSz="1218565" rtl="0" eaLnBrk="1" fontAlgn="b" latinLnBrk="0" hangingPunct="1"/>
                      <a:r>
                        <a:rPr lang="zh-CN" altLang="en-US" sz="1200" u="none" strike="noStrike" kern="1200" dirty="0">
                          <a:solidFill>
                            <a:schemeClr val="dk1"/>
                          </a:solidFill>
                          <a:effectLst/>
                          <a:latin typeface="微软雅黑" panose="020B0503020204020204" pitchFamily="34" charset="-122"/>
                          <a:ea typeface="微软雅黑" panose="020B0503020204020204" pitchFamily="34" charset="-122"/>
                          <a:cs typeface="+mn-cs"/>
                        </a:rPr>
                        <a:t>社区商业</a:t>
                      </a:r>
                    </a:p>
                  </a:txBody>
                  <a:tcPr marL="6350" marR="6350" marT="6347" marB="0" anchor="ctr">
                    <a:solidFill>
                      <a:srgbClr val="E8D0D0"/>
                    </a:solidFill>
                  </a:tcPr>
                </a:tc>
                <a:tc>
                  <a:txBody>
                    <a:bodyPr/>
                    <a:lstStyle/>
                    <a:p>
                      <a:pPr marL="0" algn="ctr" defTabSz="1218565" rtl="0" eaLnBrk="1" fontAlgn="b" latinLnBrk="0" hangingPunct="1"/>
                      <a:r>
                        <a:rPr lang="zh-CN" altLang="en-US" sz="1200" u="none" strike="noStrike" kern="1200" dirty="0">
                          <a:solidFill>
                            <a:schemeClr val="dk1"/>
                          </a:solidFill>
                          <a:effectLst/>
                          <a:latin typeface="微软雅黑" panose="020B0503020204020204" pitchFamily="34" charset="-122"/>
                          <a:ea typeface="微软雅黑" panose="020B0503020204020204" pitchFamily="34" charset="-122"/>
                          <a:cs typeface="+mn-cs"/>
                        </a:rPr>
                        <a:t>苏州新建元控股集团有限公司</a:t>
                      </a:r>
                    </a:p>
                  </a:txBody>
                  <a:tcPr marL="6350" marR="6350" marT="6347" marB="0" anchor="ctr">
                    <a:solidFill>
                      <a:srgbClr val="E8D0D0"/>
                    </a:solidFill>
                  </a:tcPr>
                </a:tc>
                <a:extLst>
                  <a:ext uri="{0D108BD9-81ED-4DB2-BD59-A6C34878D82A}">
                    <a16:rowId xmlns:a16="http://schemas.microsoft.com/office/drawing/2014/main" val="10011"/>
                  </a:ext>
                </a:extLst>
              </a:tr>
              <a:tr h="258744">
                <a:tc>
                  <a:txBody>
                    <a:bodyPr/>
                    <a:lstStyle/>
                    <a:p>
                      <a:pPr marL="0" algn="ctr" defTabSz="1218565" rtl="0" eaLnBrk="1" fontAlgn="b" latinLnBrk="0" hangingPunct="1"/>
                      <a:r>
                        <a:rPr lang="zh-CN" altLang="en-US" sz="1200" u="none" strike="noStrike" kern="1200" dirty="0">
                          <a:solidFill>
                            <a:schemeClr val="dk1"/>
                          </a:solidFill>
                          <a:effectLst/>
                          <a:latin typeface="微软雅黑" panose="020B0503020204020204" pitchFamily="34" charset="-122"/>
                          <a:ea typeface="微软雅黑" panose="020B0503020204020204" pitchFamily="34" charset="-122"/>
                          <a:cs typeface="+mn-cs"/>
                        </a:rPr>
                        <a:t>畅星</a:t>
                      </a:r>
                      <a:r>
                        <a:rPr lang="en-US" altLang="zh-CN" sz="1200" u="none" strike="noStrike" kern="1200" dirty="0">
                          <a:solidFill>
                            <a:schemeClr val="dk1"/>
                          </a:solidFill>
                          <a:effectLst/>
                          <a:latin typeface="微软雅黑" panose="020B0503020204020204" pitchFamily="34" charset="-122"/>
                          <a:ea typeface="微软雅黑" panose="020B0503020204020204" pitchFamily="34" charset="-122"/>
                          <a:cs typeface="+mn-cs"/>
                        </a:rPr>
                        <a:t>-</a:t>
                      </a:r>
                      <a:r>
                        <a:rPr lang="zh-CN" altLang="en-US" sz="1200" u="none" strike="noStrike" kern="1200" dirty="0">
                          <a:solidFill>
                            <a:schemeClr val="dk1"/>
                          </a:solidFill>
                          <a:effectLst/>
                          <a:latin typeface="微软雅黑" panose="020B0503020204020204" pitchFamily="34" charset="-122"/>
                          <a:ea typeface="微软雅黑" panose="020B0503020204020204" pitchFamily="34" charset="-122"/>
                          <a:cs typeface="+mn-cs"/>
                        </a:rPr>
                        <a:t>高和红星家居商场资产支持专项计划</a:t>
                      </a:r>
                    </a:p>
                  </a:txBody>
                  <a:tcPr marL="6350" marR="6350" marT="6347" marB="0" anchor="ctr">
                    <a:solidFill>
                      <a:srgbClr val="F4E9E9"/>
                    </a:solidFill>
                  </a:tcPr>
                </a:tc>
                <a:tc>
                  <a:txBody>
                    <a:bodyPr/>
                    <a:lstStyle/>
                    <a:p>
                      <a:pPr marL="0" algn="ctr" defTabSz="1218565" rtl="0" eaLnBrk="1" fontAlgn="b" latinLnBrk="0" hangingPunct="1"/>
                      <a:r>
                        <a:rPr lang="en-US" altLang="zh-CN" sz="1200" u="none" strike="noStrike" kern="1200" dirty="0">
                          <a:solidFill>
                            <a:schemeClr val="dk1"/>
                          </a:solidFill>
                          <a:effectLst/>
                          <a:latin typeface="微软雅黑" panose="020B0503020204020204" pitchFamily="34" charset="-122"/>
                          <a:ea typeface="微软雅黑" panose="020B0503020204020204" pitchFamily="34" charset="-122"/>
                          <a:cs typeface="+mn-cs"/>
                        </a:rPr>
                        <a:t>2017-09-13</a:t>
                      </a:r>
                    </a:p>
                  </a:txBody>
                  <a:tcPr marL="6350" marR="6350" marT="6347" marB="0" anchor="ctr">
                    <a:solidFill>
                      <a:srgbClr val="F4E9E9"/>
                    </a:solidFill>
                  </a:tcPr>
                </a:tc>
                <a:tc>
                  <a:txBody>
                    <a:bodyPr/>
                    <a:lstStyle/>
                    <a:p>
                      <a:pPr marL="0" algn="ctr" defTabSz="1218565" rtl="0" eaLnBrk="1" fontAlgn="b" latinLnBrk="0" hangingPunct="1"/>
                      <a:r>
                        <a:rPr lang="en-US" altLang="zh-CN" sz="1200" u="none" strike="noStrike" kern="1200" dirty="0">
                          <a:solidFill>
                            <a:schemeClr val="dk1"/>
                          </a:solidFill>
                          <a:effectLst/>
                          <a:latin typeface="微软雅黑" panose="020B0503020204020204" pitchFamily="34" charset="-122"/>
                          <a:ea typeface="微软雅黑" panose="020B0503020204020204" pitchFamily="34" charset="-122"/>
                          <a:cs typeface="+mn-cs"/>
                        </a:rPr>
                        <a:t>26.50 </a:t>
                      </a:r>
                    </a:p>
                  </a:txBody>
                  <a:tcPr marL="6350" marR="6350" marT="6347" marB="0" anchor="ctr">
                    <a:solidFill>
                      <a:srgbClr val="F4E9E9"/>
                    </a:solidFill>
                  </a:tcPr>
                </a:tc>
                <a:tc>
                  <a:txBody>
                    <a:bodyPr/>
                    <a:lstStyle/>
                    <a:p>
                      <a:pPr marL="0" algn="ctr" defTabSz="1218565" rtl="0" eaLnBrk="1" fontAlgn="b" latinLnBrk="0" hangingPunct="1"/>
                      <a:r>
                        <a:rPr lang="zh-CN" altLang="en-US" sz="1200" u="none" strike="noStrike" kern="1200" dirty="0">
                          <a:solidFill>
                            <a:schemeClr val="dk1"/>
                          </a:solidFill>
                          <a:effectLst/>
                          <a:latin typeface="微软雅黑" panose="020B0503020204020204" pitchFamily="34" charset="-122"/>
                          <a:ea typeface="微软雅黑" panose="020B0503020204020204" pitchFamily="34" charset="-122"/>
                          <a:cs typeface="+mn-cs"/>
                        </a:rPr>
                        <a:t>家居商场</a:t>
                      </a:r>
                    </a:p>
                  </a:txBody>
                  <a:tcPr marL="6350" marR="6350" marT="6347" marB="0" anchor="ctr">
                    <a:solidFill>
                      <a:srgbClr val="F4E9E9"/>
                    </a:solidFill>
                  </a:tcPr>
                </a:tc>
                <a:tc>
                  <a:txBody>
                    <a:bodyPr/>
                    <a:lstStyle/>
                    <a:p>
                      <a:pPr marL="0" algn="ctr" defTabSz="1218565" rtl="0" eaLnBrk="1" fontAlgn="b" latinLnBrk="0" hangingPunct="1"/>
                      <a:r>
                        <a:rPr lang="zh-CN" altLang="en-US" sz="1200" u="none" strike="noStrike" kern="1200" dirty="0">
                          <a:solidFill>
                            <a:schemeClr val="dk1"/>
                          </a:solidFill>
                          <a:effectLst/>
                          <a:latin typeface="微软雅黑" panose="020B0503020204020204" pitchFamily="34" charset="-122"/>
                          <a:ea typeface="微软雅黑" panose="020B0503020204020204" pitchFamily="34" charset="-122"/>
                          <a:cs typeface="+mn-cs"/>
                        </a:rPr>
                        <a:t>北京畅和信股权投资中心（有限合伙）</a:t>
                      </a:r>
                    </a:p>
                  </a:txBody>
                  <a:tcPr marL="6350" marR="6350" marT="6347" marB="0" anchor="ctr">
                    <a:solidFill>
                      <a:srgbClr val="F4E9E9"/>
                    </a:solidFill>
                  </a:tcPr>
                </a:tc>
                <a:extLst>
                  <a:ext uri="{0D108BD9-81ED-4DB2-BD59-A6C34878D82A}">
                    <a16:rowId xmlns:a16="http://schemas.microsoft.com/office/drawing/2014/main" val="10012"/>
                  </a:ext>
                </a:extLst>
              </a:tr>
            </a:tbl>
          </a:graphicData>
        </a:graphic>
      </p:graphicFrame>
      <p:sp>
        <p:nvSpPr>
          <p:cNvPr id="78939" name="文本占位符 7"/>
          <p:cNvSpPr txBox="1"/>
          <p:nvPr/>
        </p:nvSpPr>
        <p:spPr>
          <a:xfrm>
            <a:off x="623888" y="1071563"/>
            <a:ext cx="11004550" cy="401637"/>
          </a:xfrm>
          <a:prstGeom prst="rect">
            <a:avLst/>
          </a:prstGeom>
          <a:noFill/>
          <a:ln w="9525">
            <a:noFill/>
          </a:ln>
        </p:spPr>
        <p:txBody>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lvl="0" algn="just" defTabSz="914400" eaLnBrk="1" hangingPunct="1"/>
            <a:r>
              <a:rPr lang="zh-CN" altLang="en-US" sz="1400" dirty="0"/>
              <a:t>以下是部分已发行商业不动产类</a:t>
            </a:r>
            <a:r>
              <a:rPr lang="en-US" altLang="zh-CN" sz="1400" dirty="0"/>
              <a:t>REITs</a:t>
            </a:r>
            <a:r>
              <a:rPr lang="zh-CN" altLang="en-US" sz="1400" dirty="0"/>
              <a:t>产品信息：</a:t>
            </a:r>
          </a:p>
        </p:txBody>
      </p:sp>
      <p:sp>
        <p:nvSpPr>
          <p:cNvPr id="47214" name="矩形 9"/>
          <p:cNvSpPr>
            <a:spLocks noChangeArrowheads="1"/>
          </p:cNvSpPr>
          <p:nvPr/>
        </p:nvSpPr>
        <p:spPr bwMode="auto">
          <a:xfrm>
            <a:off x="561975" y="5276850"/>
            <a:ext cx="11015663" cy="614363"/>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mn-ea"/>
                <a:ea typeface="+mn-ea"/>
                <a:cs typeface="+mn-cs"/>
              </a:rPr>
              <a:t> 注：**华泰佳越</a:t>
            </a:r>
            <a:r>
              <a:rPr kumimoji="0" lang="en-US" altLang="zh-CN" sz="1200" b="0" i="0" u="none" strike="noStrike" kern="1200" cap="none" spc="0" normalizeH="0" baseline="0" noProof="0" dirty="0">
                <a:ln>
                  <a:noFill/>
                </a:ln>
                <a:solidFill>
                  <a:schemeClr val="tx1"/>
                </a:solidFill>
                <a:effectLst/>
                <a:uLnTx/>
                <a:uFillTx/>
                <a:latin typeface="+mn-ea"/>
                <a:ea typeface="+mn-ea"/>
                <a:cs typeface="+mn-cs"/>
              </a:rPr>
              <a:t>-</a:t>
            </a:r>
            <a:r>
              <a:rPr kumimoji="0" lang="zh-CN" altLang="en-US" sz="1200" b="0" i="0" u="none" strike="noStrike" kern="1200" cap="none" spc="0" normalizeH="0" baseline="0" noProof="0" dirty="0">
                <a:ln>
                  <a:noFill/>
                </a:ln>
                <a:solidFill>
                  <a:schemeClr val="tx1"/>
                </a:solidFill>
                <a:effectLst/>
                <a:uLnTx/>
                <a:uFillTx/>
                <a:latin typeface="+mn-ea"/>
                <a:ea typeface="+mn-ea"/>
                <a:cs typeface="+mn-cs"/>
              </a:rPr>
              <a:t>苏宁云新一期资产支持专项计划是国内首单承续类</a:t>
            </a:r>
            <a:r>
              <a:rPr kumimoji="0" lang="en-US" altLang="zh-CN" sz="1200" b="0" i="0" u="none" strike="noStrike" kern="1200" cap="none" spc="0" normalizeH="0" baseline="0" noProof="0" dirty="0">
                <a:ln>
                  <a:noFill/>
                </a:ln>
                <a:solidFill>
                  <a:schemeClr val="tx1"/>
                </a:solidFill>
                <a:effectLst/>
                <a:uLnTx/>
                <a:uFillTx/>
                <a:latin typeface="+mn-ea"/>
                <a:ea typeface="+mn-ea"/>
                <a:cs typeface="+mn-cs"/>
              </a:rPr>
              <a:t>REITs</a:t>
            </a:r>
            <a:r>
              <a:rPr kumimoji="0" lang="zh-CN" altLang="en-US" sz="1200" b="0" i="0" u="none" strike="noStrike" kern="1200" cap="none" spc="0" normalizeH="0" baseline="0" noProof="0" dirty="0">
                <a:ln>
                  <a:noFill/>
                </a:ln>
                <a:solidFill>
                  <a:schemeClr val="tx1"/>
                </a:solidFill>
                <a:effectLst/>
                <a:uLnTx/>
                <a:uFillTx/>
                <a:latin typeface="+mn-ea"/>
                <a:ea typeface="+mn-ea"/>
                <a:cs typeface="+mn-cs"/>
              </a:rPr>
              <a:t>，承续的原产品为中信华夏苏宁云创二期资产支持专项计划（于</a:t>
            </a:r>
            <a:r>
              <a:rPr kumimoji="0" lang="en-US" altLang="zh-CN" sz="1200" b="0" i="0" u="none" strike="noStrike" kern="1200" cap="none" spc="0" normalizeH="0" baseline="0" noProof="0" dirty="0">
                <a:ln>
                  <a:noFill/>
                </a:ln>
                <a:solidFill>
                  <a:schemeClr val="tx1"/>
                </a:solidFill>
                <a:effectLst/>
                <a:uLnTx/>
                <a:uFillTx/>
                <a:latin typeface="+mn-ea"/>
                <a:ea typeface="+mn-ea"/>
                <a:cs typeface="+mn-cs"/>
              </a:rPr>
              <a:t>2015</a:t>
            </a:r>
            <a:r>
              <a:rPr kumimoji="0" lang="zh-CN" altLang="en-US" sz="1200" b="0" i="0" u="none" strike="noStrike" kern="1200" cap="none" spc="0" normalizeH="0" baseline="0" noProof="0" dirty="0">
                <a:ln>
                  <a:noFill/>
                </a:ln>
                <a:solidFill>
                  <a:schemeClr val="tx1"/>
                </a:solidFill>
                <a:effectLst/>
                <a:uLnTx/>
                <a:uFillTx/>
                <a:latin typeface="+mn-ea"/>
                <a:ea typeface="+mn-ea"/>
                <a:cs typeface="+mn-cs"/>
              </a:rPr>
              <a:t>年</a:t>
            </a:r>
            <a:r>
              <a:rPr kumimoji="0" lang="en-US" altLang="zh-CN" sz="1200" b="0" i="0" u="none" strike="noStrike" kern="1200" cap="none" spc="0" normalizeH="0" baseline="0" noProof="0" dirty="0">
                <a:ln>
                  <a:noFill/>
                </a:ln>
                <a:solidFill>
                  <a:schemeClr val="tx1"/>
                </a:solidFill>
                <a:effectLst/>
                <a:uLnTx/>
                <a:uFillTx/>
                <a:latin typeface="+mn-ea"/>
                <a:ea typeface="+mn-ea"/>
                <a:cs typeface="+mn-cs"/>
              </a:rPr>
              <a:t>6</a:t>
            </a:r>
            <a:r>
              <a:rPr kumimoji="0" lang="zh-CN" altLang="en-US" sz="1200" b="0" i="0" u="none" strike="noStrike" kern="1200" cap="none" spc="0" normalizeH="0" baseline="0" noProof="0" dirty="0">
                <a:ln>
                  <a:noFill/>
                </a:ln>
                <a:solidFill>
                  <a:schemeClr val="tx1"/>
                </a:solidFill>
                <a:effectLst/>
                <a:uLnTx/>
                <a:uFillTx/>
                <a:latin typeface="+mn-ea"/>
                <a:ea typeface="+mn-ea"/>
                <a:cs typeface="+mn-cs"/>
              </a:rPr>
              <a:t>月</a:t>
            </a:r>
            <a:r>
              <a:rPr kumimoji="0" lang="en-US" altLang="zh-CN" sz="1200" b="0" i="0" u="none" strike="noStrike" kern="1200" cap="none" spc="0" normalizeH="0" baseline="0" noProof="0" dirty="0">
                <a:ln>
                  <a:noFill/>
                </a:ln>
                <a:solidFill>
                  <a:schemeClr val="tx1"/>
                </a:solidFill>
                <a:effectLst/>
                <a:uLnTx/>
                <a:uFillTx/>
                <a:latin typeface="+mn-ea"/>
                <a:ea typeface="+mn-ea"/>
                <a:cs typeface="+mn-cs"/>
              </a:rPr>
              <a:t>29</a:t>
            </a:r>
            <a:r>
              <a:rPr kumimoji="0" lang="zh-CN" altLang="en-US" sz="1200" b="0" i="0" u="none" strike="noStrike" kern="1200" cap="none" spc="0" normalizeH="0" baseline="0" noProof="0" dirty="0">
                <a:ln>
                  <a:noFill/>
                </a:ln>
                <a:solidFill>
                  <a:schemeClr val="tx1"/>
                </a:solidFill>
                <a:effectLst/>
                <a:uLnTx/>
                <a:uFillTx/>
                <a:latin typeface="+mn-ea"/>
                <a:ea typeface="+mn-ea"/>
                <a:cs typeface="+mn-cs"/>
              </a:rPr>
              <a:t>日发行，当时发行规模</a:t>
            </a:r>
            <a:r>
              <a:rPr kumimoji="0" lang="en-US" altLang="zh-CN" sz="1200" b="0" i="0" u="none" strike="noStrike" kern="1200" cap="none" spc="0" normalizeH="0" baseline="0" noProof="0" dirty="0">
                <a:ln>
                  <a:noFill/>
                </a:ln>
                <a:solidFill>
                  <a:schemeClr val="tx1"/>
                </a:solidFill>
                <a:effectLst/>
                <a:uLnTx/>
                <a:uFillTx/>
                <a:latin typeface="+mn-ea"/>
                <a:ea typeface="+mn-ea"/>
                <a:cs typeface="+mn-cs"/>
              </a:rPr>
              <a:t>33.35</a:t>
            </a:r>
            <a:r>
              <a:rPr kumimoji="0" lang="zh-CN" altLang="en-US" sz="1200" b="0" i="0" u="none" strike="noStrike" kern="1200" cap="none" spc="0" normalizeH="0" baseline="0" noProof="0" dirty="0">
                <a:ln>
                  <a:noFill/>
                </a:ln>
                <a:solidFill>
                  <a:schemeClr val="tx1"/>
                </a:solidFill>
                <a:effectLst/>
                <a:uLnTx/>
                <a:uFillTx/>
                <a:latin typeface="+mn-ea"/>
                <a:ea typeface="+mn-ea"/>
                <a:cs typeface="+mn-cs"/>
              </a:rPr>
              <a:t>亿元）</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74" name="组合 1"/>
          <p:cNvGrpSpPr/>
          <p:nvPr/>
        </p:nvGrpSpPr>
        <p:grpSpPr>
          <a:xfrm>
            <a:off x="0" y="214313"/>
            <a:ext cx="298450" cy="658812"/>
            <a:chOff x="0" y="0"/>
            <a:chExt cx="577847" cy="659137"/>
          </a:xfrm>
        </p:grpSpPr>
        <p:sp>
          <p:nvSpPr>
            <p:cNvPr id="79886" name="矩形 3"/>
            <p:cNvSpPr/>
            <p:nvPr/>
          </p:nvSpPr>
          <p:spPr>
            <a:xfrm>
              <a:off x="0" y="0"/>
              <a:ext cx="495297" cy="659137"/>
            </a:xfrm>
            <a:prstGeom prst="rect">
              <a:avLst/>
            </a:prstGeom>
            <a:solidFill>
              <a:srgbClr val="C0000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79887" name="矩形 4"/>
            <p:cNvSpPr/>
            <p:nvPr/>
          </p:nvSpPr>
          <p:spPr>
            <a:xfrm>
              <a:off x="527047" y="0"/>
              <a:ext cx="50800" cy="659137"/>
            </a:xfrm>
            <a:prstGeom prst="rect">
              <a:avLst/>
            </a:prstGeom>
            <a:solidFill>
              <a:srgbClr val="80808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grpSp>
      <p:sp>
        <p:nvSpPr>
          <p:cNvPr id="79875" name="矩形 25"/>
          <p:cNvSpPr/>
          <p:nvPr/>
        </p:nvSpPr>
        <p:spPr>
          <a:xfrm>
            <a:off x="417513" y="387350"/>
            <a:ext cx="4190571" cy="584775"/>
          </a:xfrm>
          <a:prstGeom prst="rect">
            <a:avLst/>
          </a:prstGeom>
          <a:noFill/>
          <a:ln w="9525">
            <a:noFill/>
          </a:ln>
        </p:spPr>
        <p:txBody>
          <a:bodyPr wrap="none">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r>
              <a:rPr lang="en-US" altLang="zh-CN" b="1" dirty="0">
                <a:solidFill>
                  <a:srgbClr val="000000"/>
                </a:solidFill>
                <a:latin typeface="+mn-ea"/>
                <a:sym typeface="微软雅黑" panose="020B0503020204020204" pitchFamily="34" charset="-122"/>
              </a:rPr>
              <a:t>1.3 </a:t>
            </a:r>
            <a:r>
              <a:rPr lang="en-US" altLang="zh-CN" b="1" dirty="0">
                <a:solidFill>
                  <a:srgbClr val="000000"/>
                </a:solidFill>
                <a:latin typeface="+mn-ea"/>
                <a:sym typeface="+mn-lt"/>
              </a:rPr>
              <a:t>ABS</a:t>
            </a:r>
            <a:r>
              <a:rPr lang="zh-CN" altLang="en-US" b="1" dirty="0">
                <a:solidFill>
                  <a:srgbClr val="000000"/>
                </a:solidFill>
                <a:latin typeface="+mn-ea"/>
                <a:sym typeface="+mn-lt"/>
              </a:rPr>
              <a:t>市场发行情况</a:t>
            </a:r>
            <a:endParaRPr lang="en-US" altLang="zh-CN" b="1" dirty="0">
              <a:solidFill>
                <a:srgbClr val="000000"/>
              </a:solidFill>
              <a:latin typeface="+mn-ea"/>
              <a:sym typeface="+mn-lt"/>
            </a:endParaRPr>
          </a:p>
        </p:txBody>
      </p:sp>
      <p:sp>
        <p:nvSpPr>
          <p:cNvPr id="79876" name="灯片编号占位符 2"/>
          <p:cNvSpPr>
            <a:spLocks noGrp="1"/>
          </p:cNvSpPr>
          <p:nvPr/>
        </p:nvSpPr>
        <p:spPr>
          <a:xfrm>
            <a:off x="11536363" y="6492875"/>
            <a:ext cx="585787" cy="365125"/>
          </a:xfrm>
          <a:prstGeom prst="rect">
            <a:avLst/>
          </a:prstGeom>
          <a:noFill/>
          <a:ln w="9525">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fld id="{9A0DB2DC-4C9A-4742-B13C-FB6460FD3503}" type="slidenum">
              <a:rPr lang="zh-CN" altLang="zh-CN" sz="1400" b="1" dirty="0">
                <a:solidFill>
                  <a:srgbClr val="FFFFFF"/>
                </a:solidFill>
                <a:latin typeface="Arial" panose="020B0604020202020204" pitchFamily="34" charset="0"/>
                <a:ea typeface="宋体" panose="02010600030101010101" pitchFamily="2" charset="-122"/>
              </a:rPr>
              <a:t>72</a:t>
            </a:fld>
            <a:endParaRPr lang="zh-CN" altLang="zh-CN" sz="1400" b="1" dirty="0">
              <a:solidFill>
                <a:srgbClr val="FFFFFF"/>
              </a:solidFill>
              <a:latin typeface="Arial" panose="020B0604020202020204" pitchFamily="34" charset="0"/>
              <a:ea typeface="宋体" panose="02010600030101010101" pitchFamily="2" charset="-122"/>
            </a:endParaRPr>
          </a:p>
        </p:txBody>
      </p:sp>
      <p:sp>
        <p:nvSpPr>
          <p:cNvPr id="79877" name="文本框 19"/>
          <p:cNvSpPr txBox="1"/>
          <p:nvPr/>
        </p:nvSpPr>
        <p:spPr>
          <a:xfrm>
            <a:off x="5319713" y="4503738"/>
            <a:ext cx="1193800" cy="338137"/>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r>
              <a:rPr lang="zh-CN" altLang="en-US" sz="1600" dirty="0">
                <a:latin typeface="Arial" panose="020B0604020202020204" pitchFamily="34" charset="0"/>
                <a:ea typeface="宋体" panose="02010600030101010101" pitchFamily="2" charset="-122"/>
              </a:rPr>
              <a:t>？  ？  ？</a:t>
            </a:r>
          </a:p>
        </p:txBody>
      </p:sp>
      <p:sp>
        <p:nvSpPr>
          <p:cNvPr id="79878" name="文本框 3"/>
          <p:cNvSpPr txBox="1"/>
          <p:nvPr/>
        </p:nvSpPr>
        <p:spPr>
          <a:xfrm>
            <a:off x="477838" y="6511925"/>
            <a:ext cx="4524375" cy="30797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r>
              <a:rPr lang="zh-CN" altLang="en-US" sz="1400" dirty="0">
                <a:latin typeface="Arial" panose="020B0604020202020204" pitchFamily="34" charset="0"/>
                <a:ea typeface="宋体" panose="02010600030101010101" pitchFamily="2" charset="-122"/>
              </a:rPr>
              <a:t>数据来源：</a:t>
            </a:r>
            <a:r>
              <a:rPr lang="en-US" altLang="zh-CN" sz="1400" dirty="0">
                <a:latin typeface="Arial" panose="020B0604020202020204" pitchFamily="34" charset="0"/>
                <a:ea typeface="宋体" panose="02010600030101010101" pitchFamily="2" charset="-122"/>
              </a:rPr>
              <a:t>wind</a:t>
            </a:r>
            <a:r>
              <a:rPr lang="zh-CN" altLang="en-US" sz="1400" dirty="0">
                <a:latin typeface="Arial" panose="020B0604020202020204" pitchFamily="34" charset="0"/>
                <a:ea typeface="宋体" panose="02010600030101010101" pitchFamily="2" charset="-122"/>
              </a:rPr>
              <a:t>、</a:t>
            </a:r>
            <a:r>
              <a:rPr lang="en-US" altLang="zh-CN" sz="1400" dirty="0">
                <a:latin typeface="Arial" panose="020B0604020202020204" pitchFamily="34" charset="0"/>
                <a:ea typeface="宋体" panose="02010600030101010101" pitchFamily="2" charset="-122"/>
              </a:rPr>
              <a:t>cnabs  </a:t>
            </a:r>
            <a:r>
              <a:rPr lang="zh-CN" altLang="en-US" sz="1400" dirty="0">
                <a:latin typeface="Arial" panose="020B0604020202020204" pitchFamily="34" charset="0"/>
                <a:ea typeface="宋体" panose="02010600030101010101" pitchFamily="2" charset="-122"/>
              </a:rPr>
              <a:t>方正证券整理</a:t>
            </a:r>
          </a:p>
        </p:txBody>
      </p:sp>
      <p:sp>
        <p:nvSpPr>
          <p:cNvPr id="2" name="矩形 1"/>
          <p:cNvSpPr/>
          <p:nvPr/>
        </p:nvSpPr>
        <p:spPr>
          <a:xfrm>
            <a:off x="614363" y="1708150"/>
            <a:ext cx="5092700" cy="339725"/>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a:ln>
                  <a:noFill/>
                </a:ln>
                <a:solidFill>
                  <a:srgbClr val="000000"/>
                </a:solidFill>
                <a:effectLst/>
                <a:uLnTx/>
                <a:uFillTx/>
                <a:latin typeface="+mn-ea"/>
                <a:ea typeface="+mn-ea"/>
                <a:cs typeface="+mn-cs"/>
                <a:sym typeface="微软雅黑" panose="020B0503020204020204" pitchFamily="34" charset="-122"/>
              </a:rPr>
              <a:t>2017~2020</a:t>
            </a:r>
            <a:r>
              <a:rPr kumimoji="0" lang="zh-CN" altLang="en-US" sz="1600" b="1" i="0" u="none" strike="noStrike" kern="1200" cap="none" spc="0" normalizeH="0" baseline="0" noProof="0" dirty="0">
                <a:ln>
                  <a:noFill/>
                </a:ln>
                <a:solidFill>
                  <a:srgbClr val="000000"/>
                </a:solidFill>
                <a:effectLst/>
                <a:uLnTx/>
                <a:uFillTx/>
                <a:latin typeface="+mn-ea"/>
                <a:ea typeface="+mn-ea"/>
                <a:cs typeface="+mn-cs"/>
                <a:sym typeface="微软雅黑" panose="020B0503020204020204" pitchFamily="34" charset="-122"/>
              </a:rPr>
              <a:t>年企业</a:t>
            </a:r>
            <a:r>
              <a:rPr kumimoji="0" lang="en-US" altLang="zh-CN" sz="1600" b="1" i="0" u="none" strike="noStrike" kern="1200" cap="none" spc="0" normalizeH="0" baseline="0" noProof="0" dirty="0">
                <a:ln>
                  <a:noFill/>
                </a:ln>
                <a:solidFill>
                  <a:srgbClr val="000000"/>
                </a:solidFill>
                <a:effectLst/>
                <a:uLnTx/>
                <a:uFillTx/>
                <a:latin typeface="+mn-ea"/>
                <a:ea typeface="+mn-ea"/>
                <a:cs typeface="+mn-cs"/>
                <a:sym typeface="微软雅黑" panose="020B0503020204020204" pitchFamily="34" charset="-122"/>
              </a:rPr>
              <a:t>ABS/</a:t>
            </a:r>
            <a:r>
              <a:rPr kumimoji="0" lang="zh-CN" altLang="en-US" sz="1600" b="1" i="0" u="none" strike="noStrike" kern="1200" cap="none" spc="0" normalizeH="0" baseline="0" noProof="0" dirty="0">
                <a:ln>
                  <a:noFill/>
                </a:ln>
                <a:solidFill>
                  <a:srgbClr val="000000"/>
                </a:solidFill>
                <a:effectLst/>
                <a:uLnTx/>
                <a:uFillTx/>
                <a:latin typeface="+mn-ea"/>
                <a:ea typeface="+mn-ea"/>
                <a:cs typeface="+mn-cs"/>
                <a:sym typeface="微软雅黑" panose="020B0503020204020204" pitchFamily="34" charset="-122"/>
              </a:rPr>
              <a:t>类</a:t>
            </a:r>
            <a:r>
              <a:rPr kumimoji="0" lang="en-US" altLang="zh-CN" sz="1600" b="1" i="0" u="none" strike="noStrike" kern="1200" cap="none" spc="0" normalizeH="0" baseline="0" noProof="0" dirty="0">
                <a:ln>
                  <a:noFill/>
                </a:ln>
                <a:solidFill>
                  <a:srgbClr val="000000"/>
                </a:solidFill>
                <a:effectLst/>
                <a:uLnTx/>
                <a:uFillTx/>
                <a:latin typeface="+mn-ea"/>
                <a:ea typeface="+mn-ea"/>
                <a:cs typeface="+mn-cs"/>
                <a:sym typeface="微软雅黑" panose="020B0503020204020204" pitchFamily="34" charset="-122"/>
              </a:rPr>
              <a:t>REITs/REITs</a:t>
            </a:r>
            <a:r>
              <a:rPr kumimoji="0" lang="zh-CN" altLang="en-US" sz="1600" b="1" i="0" u="none" strike="noStrike" kern="1200" cap="none" spc="0" normalizeH="0" baseline="0" noProof="0" dirty="0">
                <a:ln>
                  <a:noFill/>
                </a:ln>
                <a:solidFill>
                  <a:srgbClr val="000000"/>
                </a:solidFill>
                <a:effectLst/>
                <a:uLnTx/>
                <a:uFillTx/>
                <a:latin typeface="+mn-ea"/>
                <a:ea typeface="+mn-ea"/>
                <a:cs typeface="+mn-cs"/>
                <a:sym typeface="微软雅黑" panose="020B0503020204020204" pitchFamily="34" charset="-122"/>
              </a:rPr>
              <a:t>发行规模对比</a:t>
            </a:r>
          </a:p>
        </p:txBody>
      </p:sp>
      <p:sp>
        <p:nvSpPr>
          <p:cNvPr id="3" name="矩形 2"/>
          <p:cNvSpPr/>
          <p:nvPr/>
        </p:nvSpPr>
        <p:spPr>
          <a:xfrm>
            <a:off x="4371975" y="2047875"/>
            <a:ext cx="1262063" cy="27622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1" i="0" u="none" strike="noStrike" kern="1200" cap="none" spc="0" normalizeH="0" baseline="0" noProof="0" dirty="0">
                <a:ln>
                  <a:noFill/>
                </a:ln>
                <a:solidFill>
                  <a:srgbClr val="000000"/>
                </a:solidFill>
                <a:effectLst/>
                <a:uLnTx/>
                <a:uFillTx/>
                <a:latin typeface="+mn-ea"/>
                <a:ea typeface="宋体" panose="02010600030101010101" pitchFamily="2" charset="-122"/>
                <a:cs typeface="+mn-cs"/>
                <a:sym typeface="微软雅黑" panose="020B0503020204020204" pitchFamily="34" charset="-122"/>
              </a:rPr>
              <a:t>（单位：亿元）</a:t>
            </a:r>
            <a:endParaRPr kumimoji="0" lang="zh-CN" altLang="en-US" sz="12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7" name="矩形 36"/>
          <p:cNvSpPr/>
          <p:nvPr/>
        </p:nvSpPr>
        <p:spPr>
          <a:xfrm>
            <a:off x="6484938" y="1649413"/>
            <a:ext cx="5265738" cy="338138"/>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a:ln>
                  <a:noFill/>
                </a:ln>
                <a:solidFill>
                  <a:srgbClr val="000000"/>
                </a:solidFill>
                <a:effectLst/>
                <a:uLnTx/>
                <a:uFillTx/>
                <a:latin typeface="+mn-ea"/>
                <a:ea typeface="+mn-ea"/>
                <a:cs typeface="+mn-cs"/>
                <a:sym typeface="微软雅黑" panose="020B0503020204020204" pitchFamily="34" charset="-122"/>
              </a:rPr>
              <a:t>2017~2020</a:t>
            </a:r>
            <a:r>
              <a:rPr kumimoji="0" lang="zh-CN" altLang="en-US" sz="1600" b="1" i="0" u="none" strike="noStrike" kern="1200" cap="none" spc="0" normalizeH="0" baseline="0" noProof="0" dirty="0">
                <a:ln>
                  <a:noFill/>
                </a:ln>
                <a:solidFill>
                  <a:srgbClr val="000000"/>
                </a:solidFill>
                <a:effectLst/>
                <a:uLnTx/>
                <a:uFillTx/>
                <a:latin typeface="+mn-ea"/>
                <a:ea typeface="+mn-ea"/>
                <a:cs typeface="+mn-cs"/>
                <a:sym typeface="微软雅黑" panose="020B0503020204020204" pitchFamily="34" charset="-122"/>
              </a:rPr>
              <a:t>年基础设施类</a:t>
            </a:r>
            <a:r>
              <a:rPr kumimoji="0" lang="en-US" altLang="zh-CN" sz="1600" b="1" i="0" u="none" strike="noStrike" kern="1200" cap="none" spc="0" normalizeH="0" baseline="0" noProof="0" dirty="0">
                <a:ln>
                  <a:noFill/>
                </a:ln>
                <a:solidFill>
                  <a:srgbClr val="000000"/>
                </a:solidFill>
                <a:effectLst/>
                <a:uLnTx/>
                <a:uFillTx/>
                <a:latin typeface="+mn-ea"/>
                <a:ea typeface="+mn-ea"/>
                <a:cs typeface="+mn-cs"/>
                <a:sym typeface="微软雅黑" panose="020B0503020204020204" pitchFamily="34" charset="-122"/>
              </a:rPr>
              <a:t>&amp;</a:t>
            </a:r>
            <a:r>
              <a:rPr kumimoji="0" lang="zh-CN" altLang="en-US" sz="1600" b="1" i="0" u="none" strike="noStrike" kern="1200" cap="none" spc="0" normalizeH="0" baseline="0" noProof="0" dirty="0">
                <a:ln>
                  <a:noFill/>
                </a:ln>
                <a:solidFill>
                  <a:srgbClr val="000000"/>
                </a:solidFill>
                <a:effectLst/>
                <a:uLnTx/>
                <a:uFillTx/>
                <a:latin typeface="+mn-ea"/>
                <a:ea typeface="+mn-ea"/>
                <a:cs typeface="+mn-cs"/>
                <a:sym typeface="微软雅黑" panose="020B0503020204020204" pitchFamily="34" charset="-122"/>
              </a:rPr>
              <a:t>国企发行</a:t>
            </a:r>
            <a:r>
              <a:rPr kumimoji="0" lang="en-US" altLang="zh-CN" sz="1600" b="1" i="0" u="none" strike="noStrike" kern="1200" cap="none" spc="0" normalizeH="0" baseline="0" noProof="0" dirty="0">
                <a:ln>
                  <a:noFill/>
                </a:ln>
                <a:solidFill>
                  <a:srgbClr val="000000"/>
                </a:solidFill>
                <a:effectLst/>
                <a:uLnTx/>
                <a:uFillTx/>
                <a:latin typeface="+mn-ea"/>
                <a:ea typeface="+mn-ea"/>
                <a:cs typeface="+mn-cs"/>
                <a:sym typeface="微软雅黑" panose="020B0503020204020204" pitchFamily="34" charset="-122"/>
              </a:rPr>
              <a:t>ABS/</a:t>
            </a:r>
            <a:r>
              <a:rPr kumimoji="0" lang="zh-CN" altLang="en-US" sz="1600" b="1" i="0" u="none" strike="noStrike" kern="1200" cap="none" spc="0" normalizeH="0" baseline="0" noProof="0" dirty="0">
                <a:ln>
                  <a:noFill/>
                </a:ln>
                <a:solidFill>
                  <a:srgbClr val="000000"/>
                </a:solidFill>
                <a:effectLst/>
                <a:uLnTx/>
                <a:uFillTx/>
                <a:latin typeface="+mn-ea"/>
                <a:ea typeface="+mn-ea"/>
                <a:cs typeface="+mn-cs"/>
                <a:sym typeface="微软雅黑" panose="020B0503020204020204" pitchFamily="34" charset="-122"/>
              </a:rPr>
              <a:t>类</a:t>
            </a:r>
            <a:r>
              <a:rPr kumimoji="0" lang="en-US" altLang="zh-CN" sz="1600" b="1" i="0" u="none" strike="noStrike" kern="1200" cap="none" spc="0" normalizeH="0" baseline="0" noProof="0" dirty="0">
                <a:ln>
                  <a:noFill/>
                </a:ln>
                <a:solidFill>
                  <a:srgbClr val="000000"/>
                </a:solidFill>
                <a:effectLst/>
                <a:uLnTx/>
                <a:uFillTx/>
                <a:latin typeface="+mn-ea"/>
                <a:ea typeface="+mn-ea"/>
                <a:cs typeface="+mn-cs"/>
                <a:sym typeface="微软雅黑" panose="020B0503020204020204" pitchFamily="34" charset="-122"/>
              </a:rPr>
              <a:t>REITs</a:t>
            </a:r>
            <a:r>
              <a:rPr kumimoji="0" lang="zh-CN" altLang="en-US" sz="1600" b="1" i="0" u="none" strike="noStrike" kern="1200" cap="none" spc="0" normalizeH="0" baseline="0" noProof="0" dirty="0">
                <a:ln>
                  <a:noFill/>
                </a:ln>
                <a:solidFill>
                  <a:srgbClr val="000000"/>
                </a:solidFill>
                <a:effectLst/>
                <a:uLnTx/>
                <a:uFillTx/>
                <a:latin typeface="+mn-ea"/>
                <a:ea typeface="+mn-ea"/>
                <a:cs typeface="+mn-cs"/>
                <a:sym typeface="微软雅黑" panose="020B0503020204020204" pitchFamily="34" charset="-122"/>
              </a:rPr>
              <a:t>规模</a:t>
            </a:r>
          </a:p>
        </p:txBody>
      </p:sp>
      <p:pic>
        <p:nvPicPr>
          <p:cNvPr id="79882" name="图片 14"/>
          <p:cNvPicPr>
            <a:picLocks noChangeAspect="1"/>
          </p:cNvPicPr>
          <p:nvPr/>
        </p:nvPicPr>
        <p:blipFill>
          <a:blip r:embed="rId2"/>
          <a:srcRect l="7561" r="13663"/>
          <a:stretch>
            <a:fillRect/>
          </a:stretch>
        </p:blipFill>
        <p:spPr>
          <a:xfrm>
            <a:off x="338138" y="2759075"/>
            <a:ext cx="6146800" cy="2852738"/>
          </a:xfrm>
          <a:prstGeom prst="rect">
            <a:avLst/>
          </a:prstGeom>
          <a:noFill/>
          <a:ln w="9525">
            <a:noFill/>
          </a:ln>
        </p:spPr>
      </p:pic>
      <p:pic>
        <p:nvPicPr>
          <p:cNvPr id="79883" name="图片 15"/>
          <p:cNvPicPr>
            <a:picLocks noChangeAspect="1"/>
          </p:cNvPicPr>
          <p:nvPr/>
        </p:nvPicPr>
        <p:blipFill>
          <a:blip r:embed="rId3"/>
          <a:srcRect l="1126" t="3465" r="13341" b="1964"/>
          <a:stretch>
            <a:fillRect/>
          </a:stretch>
        </p:blipFill>
        <p:spPr>
          <a:xfrm>
            <a:off x="6407150" y="2768600"/>
            <a:ext cx="5421313" cy="2852738"/>
          </a:xfrm>
          <a:prstGeom prst="rect">
            <a:avLst/>
          </a:prstGeom>
          <a:noFill/>
          <a:ln w="9525">
            <a:noFill/>
          </a:ln>
        </p:spPr>
      </p:pic>
      <p:sp>
        <p:nvSpPr>
          <p:cNvPr id="44" name="矩形 43"/>
          <p:cNvSpPr/>
          <p:nvPr/>
        </p:nvSpPr>
        <p:spPr>
          <a:xfrm>
            <a:off x="10356850" y="1954213"/>
            <a:ext cx="1262063" cy="277813"/>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1" i="0" u="none" strike="noStrike" kern="1200" cap="none" spc="0" normalizeH="0" baseline="0" noProof="0" dirty="0">
                <a:ln>
                  <a:noFill/>
                </a:ln>
                <a:solidFill>
                  <a:srgbClr val="000000"/>
                </a:solidFill>
                <a:effectLst/>
                <a:uLnTx/>
                <a:uFillTx/>
                <a:latin typeface="+mn-ea"/>
                <a:ea typeface="宋体" panose="02010600030101010101" pitchFamily="2" charset="-122"/>
                <a:cs typeface="+mn-cs"/>
                <a:sym typeface="微软雅黑" panose="020B0503020204020204" pitchFamily="34" charset="-122"/>
              </a:rPr>
              <a:t>（单位：亿元）</a:t>
            </a:r>
            <a:endParaRPr kumimoji="0" lang="zh-CN" altLang="en-US" sz="12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9885" name="文本框 19"/>
          <p:cNvSpPr txBox="1"/>
          <p:nvPr/>
        </p:nvSpPr>
        <p:spPr>
          <a:xfrm>
            <a:off x="10926763" y="4503738"/>
            <a:ext cx="1195387" cy="338137"/>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r>
              <a:rPr lang="zh-CN" altLang="en-US" sz="1600" dirty="0">
                <a:latin typeface="Arial" panose="020B0604020202020204" pitchFamily="34" charset="0"/>
                <a:ea typeface="宋体" panose="02010600030101010101" pitchFamily="2" charset="-122"/>
              </a:rPr>
              <a:t>？  ？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898" name="组合 1"/>
          <p:cNvGrpSpPr/>
          <p:nvPr/>
        </p:nvGrpSpPr>
        <p:grpSpPr>
          <a:xfrm>
            <a:off x="0" y="214313"/>
            <a:ext cx="577850" cy="658812"/>
            <a:chOff x="0" y="0"/>
            <a:chExt cx="577847" cy="659137"/>
          </a:xfrm>
        </p:grpSpPr>
        <p:sp>
          <p:nvSpPr>
            <p:cNvPr id="7208" name="矩形 3"/>
            <p:cNvSpPr>
              <a:spLocks noChangeArrowheads="1"/>
            </p:cNvSpPr>
            <p:nvPr/>
          </p:nvSpPr>
          <p:spPr bwMode="auto">
            <a:xfrm>
              <a:off x="0" y="0"/>
              <a:ext cx="495297" cy="659137"/>
            </a:xfrm>
            <a:prstGeom prst="rect">
              <a:avLst/>
            </a:prstGeom>
            <a:solidFill>
              <a:srgbClr val="C00000"/>
            </a:solidFill>
            <a:ln>
              <a:noFill/>
            </a:ln>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4200" b="0"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7209" name="矩形 4"/>
            <p:cNvSpPr>
              <a:spLocks noChangeArrowheads="1"/>
            </p:cNvSpPr>
            <p:nvPr/>
          </p:nvSpPr>
          <p:spPr bwMode="auto">
            <a:xfrm>
              <a:off x="527047" y="0"/>
              <a:ext cx="50800" cy="659137"/>
            </a:xfrm>
            <a:prstGeom prst="rect">
              <a:avLst/>
            </a:prstGeom>
            <a:solidFill>
              <a:srgbClr val="808080"/>
            </a:solidFill>
            <a:ln>
              <a:noFill/>
            </a:ln>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4200" b="0" i="0" u="none" strike="noStrike" kern="1200" cap="none" spc="0" normalizeH="0" baseline="0" noProof="0">
                <a:ln>
                  <a:noFill/>
                </a:ln>
                <a:solidFill>
                  <a:srgbClr val="FFFFFF"/>
                </a:solidFill>
                <a:effectLst/>
                <a:uLnTx/>
                <a:uFillTx/>
                <a:latin typeface="+mn-lt"/>
                <a:ea typeface="+mn-ea"/>
                <a:cs typeface="+mn-ea"/>
                <a:sym typeface="+mn-lt"/>
              </a:endParaRPr>
            </a:p>
          </p:txBody>
        </p:sp>
      </p:grpSp>
      <p:sp>
        <p:nvSpPr>
          <p:cNvPr id="80899" name="标题 2"/>
          <p:cNvSpPr>
            <a:spLocks noGrp="1"/>
          </p:cNvSpPr>
          <p:nvPr>
            <p:ph type="title"/>
          </p:nvPr>
        </p:nvSpPr>
        <p:spPr>
          <a:xfrm>
            <a:off x="704850" y="182563"/>
            <a:ext cx="11004550" cy="720725"/>
          </a:xfrm>
        </p:spPr>
        <p:txBody>
          <a:bodyPr vert="horz" wrap="square" lIns="68573" tIns="34289" rIns="68573" bIns="34289" anchor="ctr">
            <a:spAutoFit/>
          </a:bodyPr>
          <a:lstStyle/>
          <a:p>
            <a:pPr algn="l" eaLnBrk="1" hangingPunct="1">
              <a:lnSpc>
                <a:spcPct val="150000"/>
              </a:lnSpc>
            </a:pPr>
            <a:r>
              <a:rPr lang="en-US" altLang="zh-CN" sz="3200" b="1" dirty="0">
                <a:solidFill>
                  <a:srgbClr val="000000"/>
                </a:solidFill>
                <a:latin typeface="+mn-ea"/>
                <a:ea typeface="+mn-ea"/>
                <a:sym typeface="+mn-lt"/>
              </a:rPr>
              <a:t>1.3 </a:t>
            </a:r>
            <a:r>
              <a:rPr lang="zh-CN" altLang="en-US" sz="3200" b="1" dirty="0">
                <a:solidFill>
                  <a:srgbClr val="000000"/>
                </a:solidFill>
                <a:latin typeface="+mn-ea"/>
                <a:ea typeface="+mn-ea"/>
                <a:sym typeface="+mn-lt"/>
              </a:rPr>
              <a:t>企业发行</a:t>
            </a:r>
            <a:r>
              <a:rPr lang="en-US" altLang="zh-CN" sz="3200" b="1" dirty="0">
                <a:solidFill>
                  <a:srgbClr val="000000"/>
                </a:solidFill>
                <a:latin typeface="+mn-ea"/>
                <a:ea typeface="+mn-ea"/>
                <a:sym typeface="+mn-lt"/>
              </a:rPr>
              <a:t>ABS</a:t>
            </a:r>
            <a:r>
              <a:rPr lang="zh-CN" altLang="en-US" sz="3200" b="1" dirty="0">
                <a:solidFill>
                  <a:srgbClr val="000000"/>
                </a:solidFill>
                <a:latin typeface="+mn-ea"/>
                <a:ea typeface="+mn-ea"/>
                <a:sym typeface="+mn-lt"/>
              </a:rPr>
              <a:t>与债券的对比</a:t>
            </a:r>
            <a:endParaRPr lang="en-US" altLang="zh-CN" sz="3200" b="1" dirty="0">
              <a:solidFill>
                <a:srgbClr val="000000"/>
              </a:solidFill>
              <a:latin typeface="+mn-ea"/>
              <a:ea typeface="+mn-ea"/>
              <a:sym typeface="+mn-lt"/>
            </a:endParaRPr>
          </a:p>
        </p:txBody>
      </p:sp>
      <p:grpSp>
        <p:nvGrpSpPr>
          <p:cNvPr id="80900" name="组合 1"/>
          <p:cNvGrpSpPr/>
          <p:nvPr/>
        </p:nvGrpSpPr>
        <p:grpSpPr>
          <a:xfrm>
            <a:off x="704850" y="1917700"/>
            <a:ext cx="11004550" cy="4373563"/>
            <a:chOff x="669925" y="1127885"/>
            <a:chExt cx="11288350" cy="4195229"/>
          </a:xfrm>
        </p:grpSpPr>
        <p:grpSp>
          <p:nvGrpSpPr>
            <p:cNvPr id="80903" name="组合 37"/>
            <p:cNvGrpSpPr/>
            <p:nvPr/>
          </p:nvGrpSpPr>
          <p:grpSpPr>
            <a:xfrm>
              <a:off x="669925" y="1133475"/>
              <a:ext cx="11070138" cy="4189639"/>
              <a:chOff x="669925" y="1133475"/>
              <a:chExt cx="11070138" cy="5157620"/>
            </a:xfrm>
          </p:grpSpPr>
          <p:grpSp>
            <p:nvGrpSpPr>
              <p:cNvPr id="80917" name="组合 39"/>
              <p:cNvGrpSpPr/>
              <p:nvPr/>
            </p:nvGrpSpPr>
            <p:grpSpPr>
              <a:xfrm>
                <a:off x="669925" y="1133475"/>
                <a:ext cx="11070138" cy="4075734"/>
                <a:chOff x="669925" y="1133475"/>
                <a:chExt cx="11070138" cy="5019113"/>
              </a:xfrm>
            </p:grpSpPr>
            <p:grpSp>
              <p:nvGrpSpPr>
                <p:cNvPr id="80921" name="#194997"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669925" y="1133475"/>
                  <a:ext cx="11070138" cy="5010434"/>
                  <a:chOff x="669925" y="1133475"/>
                  <a:chExt cx="11070138" cy="5010434"/>
                </a:xfrm>
              </p:grpSpPr>
              <p:sp>
                <p:nvSpPr>
                  <p:cNvPr id="55" name="iṥ1ïḑé"/>
                  <p:cNvSpPr/>
                  <p:nvPr/>
                </p:nvSpPr>
                <p:spPr bwMode="auto">
                  <a:xfrm>
                    <a:off x="5153022" y="1134234"/>
                    <a:ext cx="1885734" cy="1011118"/>
                  </a:xfrm>
                  <a:prstGeom prst="ellipse">
                    <a:avLst/>
                  </a:prstGeom>
                  <a:solidFill>
                    <a:srgbClr val="C00000"/>
                  </a:solidFill>
                  <a:ln w="101600" cap="flat" cmpd="sng" algn="ctr">
                    <a:solidFill>
                      <a:schemeClr val="bg1">
                        <a:lumMod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mn-ea"/>
                      <a:ea typeface="+mn-ea"/>
                      <a:cs typeface="+mn-cs"/>
                    </a:endParaRPr>
                  </a:p>
                </p:txBody>
              </p:sp>
              <p:grpSp>
                <p:nvGrpSpPr>
                  <p:cNvPr id="80926" name="ïṡļíḓe"/>
                  <p:cNvGrpSpPr/>
                  <p:nvPr/>
                </p:nvGrpSpPr>
                <p:grpSpPr>
                  <a:xfrm>
                    <a:off x="669925" y="1133475"/>
                    <a:ext cx="4436075" cy="1011784"/>
                    <a:chOff x="669925" y="1238250"/>
                    <a:chExt cx="4436075" cy="1011784"/>
                  </a:xfrm>
                </p:grpSpPr>
                <p:sp>
                  <p:nvSpPr>
                    <p:cNvPr id="66" name="iṡliḓê"/>
                    <p:cNvSpPr/>
                    <p:nvPr/>
                  </p:nvSpPr>
                  <p:spPr bwMode="auto">
                    <a:xfrm>
                      <a:off x="669925" y="1239009"/>
                      <a:ext cx="4435872" cy="1011118"/>
                    </a:xfrm>
                    <a:prstGeom prst="homePlate">
                      <a:avLst/>
                    </a:prstGeom>
                    <a:solidFill>
                      <a:schemeClr val="accent3">
                        <a:lumMod val="50000"/>
                        <a:alpha val="20000"/>
                      </a:schemeClr>
                    </a:solidFill>
                    <a:ln w="38100">
                      <a:no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dk1"/>
                        </a:solidFill>
                        <a:effectLst/>
                        <a:uLnTx/>
                        <a:uFillTx/>
                        <a:latin typeface="+mn-ea"/>
                        <a:ea typeface="+mn-ea"/>
                        <a:cs typeface="+mn-cs"/>
                      </a:endParaRPr>
                    </a:p>
                  </p:txBody>
                </p:sp>
                <p:sp>
                  <p:nvSpPr>
                    <p:cNvPr id="6183" name="ïşliḍe"/>
                    <p:cNvSpPr txBox="1">
                      <a:spLocks noChangeArrowheads="1"/>
                    </p:cNvSpPr>
                    <p:nvPr/>
                  </p:nvSpPr>
                  <p:spPr bwMode="auto">
                    <a:xfrm>
                      <a:off x="669925" y="1239009"/>
                      <a:ext cx="3934312" cy="1011118"/>
                    </a:xfrm>
                    <a:prstGeom prst="rect">
                      <a:avLst/>
                    </a:prstGeom>
                    <a:noFill/>
                    <a:ln>
                      <a:noFill/>
                    </a:ln>
                  </p:spPr>
                  <p:txBody>
                    <a:bodyPr lIns="90000" tIns="46800" rIns="90000" bIns="46800" anchor="ctr"/>
                    <a:lstStyle>
                      <a:lvl1pPr marL="171450" indent="-1714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defRPr/>
                      </a:pPr>
                      <a:r>
                        <a:rPr kumimoji="0" lang="en-US" altLang="zh-CN" sz="1400" b="1" i="0" u="none" strike="noStrike" kern="1200" cap="none" spc="0" normalizeH="0" baseline="0" noProof="0" dirty="0">
                          <a:ln>
                            <a:noFill/>
                          </a:ln>
                          <a:solidFill>
                            <a:schemeClr val="tx1"/>
                          </a:solidFill>
                          <a:effectLst/>
                          <a:uLnTx/>
                          <a:uFillTx/>
                          <a:latin typeface="+mn-ea"/>
                          <a:ea typeface="+mn-ea"/>
                          <a:cs typeface="+mn-cs"/>
                        </a:rPr>
                        <a:t>ABS</a:t>
                      </a:r>
                      <a:r>
                        <a:rPr kumimoji="0" lang="zh-CN" altLang="en-US" sz="1400" b="1" i="0" u="none" strike="noStrike" kern="1200" cap="none" spc="0" normalizeH="0" baseline="0" noProof="0" dirty="0">
                          <a:ln>
                            <a:noFill/>
                          </a:ln>
                          <a:solidFill>
                            <a:schemeClr val="tx1"/>
                          </a:solidFill>
                          <a:effectLst/>
                          <a:uLnTx/>
                          <a:uFillTx/>
                          <a:latin typeface="+mn-ea"/>
                          <a:ea typeface="+mn-ea"/>
                          <a:cs typeface="+mn-cs"/>
                        </a:rPr>
                        <a:t>可将未来</a:t>
                      </a:r>
                      <a:r>
                        <a:rPr kumimoji="0" lang="en-US" altLang="zh-CN" sz="1400" b="1" i="0" u="none" strike="noStrike" kern="1200" cap="none" spc="0" normalizeH="0" baseline="0" noProof="0" dirty="0">
                          <a:ln>
                            <a:noFill/>
                          </a:ln>
                          <a:solidFill>
                            <a:schemeClr val="tx1"/>
                          </a:solidFill>
                          <a:effectLst/>
                          <a:uLnTx/>
                          <a:uFillTx/>
                          <a:latin typeface="+mn-ea"/>
                          <a:ea typeface="+mn-ea"/>
                          <a:cs typeface="+mn-cs"/>
                        </a:rPr>
                        <a:t>5-10</a:t>
                      </a:r>
                      <a:r>
                        <a:rPr kumimoji="0" lang="zh-CN" altLang="en-US" sz="1400" b="1" i="0" u="none" strike="noStrike" kern="1200" cap="none" spc="0" normalizeH="0" baseline="0" noProof="0" dirty="0">
                          <a:ln>
                            <a:noFill/>
                          </a:ln>
                          <a:solidFill>
                            <a:schemeClr val="tx1"/>
                          </a:solidFill>
                          <a:effectLst/>
                          <a:uLnTx/>
                          <a:uFillTx/>
                          <a:latin typeface="+mn-ea"/>
                          <a:ea typeface="+mn-ea"/>
                          <a:cs typeface="+mn-cs"/>
                        </a:rPr>
                        <a:t>年现金流提前变现，可实现资产盘活</a:t>
                      </a:r>
                    </a:p>
                  </p:txBody>
                </p:sp>
              </p:grpSp>
              <p:sp>
                <p:nvSpPr>
                  <p:cNvPr id="57" name="îśľíďè"/>
                  <p:cNvSpPr/>
                  <p:nvPr/>
                </p:nvSpPr>
                <p:spPr bwMode="auto">
                  <a:xfrm>
                    <a:off x="669925" y="2468541"/>
                    <a:ext cx="4435872" cy="1008811"/>
                  </a:xfrm>
                  <a:prstGeom prst="homePlate">
                    <a:avLst/>
                  </a:prstGeom>
                  <a:solidFill>
                    <a:schemeClr val="accent3">
                      <a:lumMod val="50000"/>
                      <a:alpha val="20000"/>
                    </a:schemeClr>
                  </a:solidFill>
                  <a:ln w="38100">
                    <a:no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dk1"/>
                      </a:solidFill>
                      <a:effectLst/>
                      <a:uLnTx/>
                      <a:uFillTx/>
                      <a:latin typeface="+mn-ea"/>
                      <a:ea typeface="+mn-ea"/>
                      <a:cs typeface="+mn-cs"/>
                    </a:endParaRPr>
                  </a:p>
                </p:txBody>
              </p:sp>
              <p:sp>
                <p:nvSpPr>
                  <p:cNvPr id="58" name="iṧḻíde"/>
                  <p:cNvSpPr/>
                  <p:nvPr/>
                </p:nvSpPr>
                <p:spPr bwMode="auto">
                  <a:xfrm>
                    <a:off x="669925" y="3798231"/>
                    <a:ext cx="4435872" cy="1011118"/>
                  </a:xfrm>
                  <a:prstGeom prst="homePlate">
                    <a:avLst/>
                  </a:prstGeom>
                  <a:solidFill>
                    <a:schemeClr val="accent3">
                      <a:lumMod val="50000"/>
                      <a:alpha val="20000"/>
                    </a:schemeClr>
                  </a:solidFill>
                  <a:ln w="38100">
                    <a:no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dk1"/>
                      </a:solidFill>
                      <a:effectLst/>
                      <a:uLnTx/>
                      <a:uFillTx/>
                      <a:latin typeface="+mn-ea"/>
                      <a:ea typeface="+mn-ea"/>
                      <a:cs typeface="+mn-cs"/>
                    </a:endParaRPr>
                  </a:p>
                </p:txBody>
              </p:sp>
              <p:sp>
                <p:nvSpPr>
                  <p:cNvPr id="59" name="iṧļïḍe"/>
                  <p:cNvSpPr/>
                  <p:nvPr/>
                </p:nvSpPr>
                <p:spPr bwMode="auto">
                  <a:xfrm>
                    <a:off x="669925" y="5132538"/>
                    <a:ext cx="4435872" cy="1011118"/>
                  </a:xfrm>
                  <a:prstGeom prst="homePlate">
                    <a:avLst/>
                  </a:prstGeom>
                  <a:solidFill>
                    <a:schemeClr val="accent3">
                      <a:lumMod val="50000"/>
                      <a:alpha val="20000"/>
                    </a:schemeClr>
                  </a:solidFill>
                  <a:ln w="38100">
                    <a:no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dk1"/>
                      </a:solidFill>
                      <a:effectLst/>
                      <a:uLnTx/>
                      <a:uFillTx/>
                      <a:latin typeface="+mn-ea"/>
                      <a:ea typeface="+mn-ea"/>
                      <a:cs typeface="+mn-cs"/>
                    </a:endParaRPr>
                  </a:p>
                </p:txBody>
              </p:sp>
              <p:grpSp>
                <p:nvGrpSpPr>
                  <p:cNvPr id="80930" name="ï$ľïḋé"/>
                  <p:cNvGrpSpPr/>
                  <p:nvPr/>
                </p:nvGrpSpPr>
                <p:grpSpPr>
                  <a:xfrm>
                    <a:off x="5543423" y="1133680"/>
                    <a:ext cx="6183519" cy="1011159"/>
                    <a:chOff x="5543423" y="1133680"/>
                    <a:chExt cx="6183519" cy="1011159"/>
                  </a:xfrm>
                </p:grpSpPr>
                <p:sp>
                  <p:nvSpPr>
                    <p:cNvPr id="64" name="iślíḑê"/>
                    <p:cNvSpPr/>
                    <p:nvPr/>
                  </p:nvSpPr>
                  <p:spPr bwMode="auto">
                    <a:xfrm flipH="1">
                      <a:off x="7087609" y="1134234"/>
                      <a:ext cx="4639427" cy="1011118"/>
                    </a:xfrm>
                    <a:prstGeom prst="homePlate">
                      <a:avLst/>
                    </a:prstGeom>
                    <a:solidFill>
                      <a:schemeClr val="accent2">
                        <a:alpha val="20000"/>
                      </a:schemeClr>
                    </a:solidFill>
                    <a:ln w="38100">
                      <a:no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dk1"/>
                        </a:solidFill>
                        <a:effectLst/>
                        <a:uLnTx/>
                        <a:uFillTx/>
                        <a:latin typeface="+mn-ea"/>
                        <a:ea typeface="+mn-ea"/>
                        <a:cs typeface="+mn-cs"/>
                      </a:endParaRPr>
                    </a:p>
                  </p:txBody>
                </p:sp>
                <p:sp>
                  <p:nvSpPr>
                    <p:cNvPr id="6181" name="i$1íďê"/>
                    <p:cNvSpPr txBox="1">
                      <a:spLocks noChangeArrowheads="1"/>
                    </p:cNvSpPr>
                    <p:nvPr/>
                  </p:nvSpPr>
                  <p:spPr bwMode="auto">
                    <a:xfrm>
                      <a:off x="5543848" y="1348924"/>
                      <a:ext cx="1086169" cy="461698"/>
                    </a:xfrm>
                    <a:prstGeom prst="rect">
                      <a:avLst/>
                    </a:prstGeom>
                    <a:noFill/>
                    <a:ln>
                      <a:noFill/>
                    </a:ln>
                  </p:spPr>
                  <p:txBody>
                    <a:bodyPr wrap="none" lIns="90000" tIns="46800" rIns="90000" bIns="4680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1"/>
                          </a:solidFill>
                          <a:effectLst/>
                          <a:uLnTx/>
                          <a:uFillTx/>
                          <a:latin typeface="+mn-ea"/>
                          <a:ea typeface="+mn-ea"/>
                          <a:cs typeface="+mn-cs"/>
                        </a:rPr>
                        <a:t>资产盘活</a:t>
                      </a:r>
                      <a:endParaRPr kumimoji="0" lang="en-US" altLang="zh-CN" sz="1800" b="1" i="0" u="none" strike="noStrike" kern="1200" cap="none" spc="0" normalizeH="0" baseline="0" noProof="0" dirty="0">
                        <a:ln>
                          <a:noFill/>
                        </a:ln>
                        <a:solidFill>
                          <a:schemeClr val="bg1"/>
                        </a:solidFill>
                        <a:effectLst/>
                        <a:uLnTx/>
                        <a:uFillTx/>
                        <a:latin typeface="+mn-ea"/>
                        <a:ea typeface="+mn-ea"/>
                        <a:cs typeface="+mn-cs"/>
                      </a:endParaRPr>
                    </a:p>
                  </p:txBody>
                </p:sp>
              </p:grpSp>
              <p:sp>
                <p:nvSpPr>
                  <p:cNvPr id="61" name="iśľïḑê"/>
                  <p:cNvSpPr/>
                  <p:nvPr/>
                </p:nvSpPr>
                <p:spPr bwMode="auto">
                  <a:xfrm flipH="1">
                    <a:off x="7087610" y="2369277"/>
                    <a:ext cx="4652454" cy="1110383"/>
                  </a:xfrm>
                  <a:prstGeom prst="homePlate">
                    <a:avLst/>
                  </a:prstGeom>
                  <a:solidFill>
                    <a:schemeClr val="accent2">
                      <a:alpha val="20000"/>
                    </a:schemeClr>
                  </a:solidFill>
                  <a:ln w="38100">
                    <a:no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dk1"/>
                      </a:solidFill>
                      <a:effectLst/>
                      <a:uLnTx/>
                      <a:uFillTx/>
                      <a:latin typeface="+mn-ea"/>
                      <a:ea typeface="+mn-ea"/>
                      <a:cs typeface="+mn-cs"/>
                    </a:endParaRPr>
                  </a:p>
                </p:txBody>
              </p:sp>
              <p:sp>
                <p:nvSpPr>
                  <p:cNvPr id="62" name="iṧ1îḑe"/>
                  <p:cNvSpPr/>
                  <p:nvPr/>
                </p:nvSpPr>
                <p:spPr bwMode="auto">
                  <a:xfrm flipH="1">
                    <a:off x="7087610" y="3798231"/>
                    <a:ext cx="4652454" cy="1011118"/>
                  </a:xfrm>
                  <a:prstGeom prst="homePlate">
                    <a:avLst/>
                  </a:prstGeom>
                  <a:solidFill>
                    <a:schemeClr val="accent2">
                      <a:alpha val="20000"/>
                    </a:schemeClr>
                  </a:solidFill>
                  <a:ln w="38100">
                    <a:no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dk1"/>
                      </a:solidFill>
                      <a:effectLst/>
                      <a:uLnTx/>
                      <a:uFillTx/>
                      <a:latin typeface="+mn-ea"/>
                      <a:ea typeface="+mn-ea"/>
                      <a:cs typeface="+mn-cs"/>
                    </a:endParaRPr>
                  </a:p>
                </p:txBody>
              </p:sp>
              <p:sp>
                <p:nvSpPr>
                  <p:cNvPr id="63" name="íṩḷíḋê"/>
                  <p:cNvSpPr/>
                  <p:nvPr/>
                </p:nvSpPr>
                <p:spPr bwMode="auto">
                  <a:xfrm flipH="1">
                    <a:off x="7087610" y="5132538"/>
                    <a:ext cx="4652454" cy="1011118"/>
                  </a:xfrm>
                  <a:prstGeom prst="homePlate">
                    <a:avLst/>
                  </a:prstGeom>
                  <a:solidFill>
                    <a:schemeClr val="accent2">
                      <a:alpha val="20000"/>
                    </a:schemeClr>
                  </a:solidFill>
                  <a:ln w="38100">
                    <a:no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dk1"/>
                      </a:solidFill>
                      <a:effectLst/>
                      <a:uLnTx/>
                      <a:uFillTx/>
                      <a:latin typeface="+mn-ea"/>
                      <a:ea typeface="+mn-ea"/>
                      <a:cs typeface="+mn-cs"/>
                    </a:endParaRPr>
                  </a:p>
                </p:txBody>
              </p:sp>
            </p:grpSp>
            <p:sp>
              <p:nvSpPr>
                <p:cNvPr id="52" name="iṥ1ïḑé"/>
                <p:cNvSpPr/>
                <p:nvPr/>
              </p:nvSpPr>
              <p:spPr bwMode="auto">
                <a:xfrm>
                  <a:off x="5143252" y="2452382"/>
                  <a:ext cx="1885734" cy="1011118"/>
                </a:xfrm>
                <a:prstGeom prst="ellipse">
                  <a:avLst/>
                </a:prstGeom>
                <a:solidFill>
                  <a:srgbClr val="C00000"/>
                </a:solidFill>
                <a:ln w="101600" cap="flat" cmpd="sng" algn="ctr">
                  <a:solidFill>
                    <a:schemeClr val="bg1">
                      <a:lumMod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mn-ea"/>
                    <a:ea typeface="+mn-ea"/>
                    <a:cs typeface="+mn-cs"/>
                  </a:endParaRPr>
                </a:p>
              </p:txBody>
            </p:sp>
            <p:sp>
              <p:nvSpPr>
                <p:cNvPr id="53" name="iṥ1ïḑé"/>
                <p:cNvSpPr/>
                <p:nvPr/>
              </p:nvSpPr>
              <p:spPr bwMode="auto">
                <a:xfrm>
                  <a:off x="5153022" y="3807465"/>
                  <a:ext cx="1885734" cy="1011118"/>
                </a:xfrm>
                <a:prstGeom prst="ellipse">
                  <a:avLst/>
                </a:prstGeom>
                <a:solidFill>
                  <a:srgbClr val="C00000"/>
                </a:solidFill>
                <a:ln w="101600" cap="flat" cmpd="sng" algn="ctr">
                  <a:solidFill>
                    <a:schemeClr val="bg1">
                      <a:lumMod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mn-ea"/>
                    <a:ea typeface="+mn-ea"/>
                    <a:cs typeface="+mn-cs"/>
                  </a:endParaRPr>
                </a:p>
              </p:txBody>
            </p:sp>
            <p:sp>
              <p:nvSpPr>
                <p:cNvPr id="54" name="iṥ1ïḑé"/>
                <p:cNvSpPr/>
                <p:nvPr/>
              </p:nvSpPr>
              <p:spPr bwMode="auto">
                <a:xfrm>
                  <a:off x="5195362" y="5141772"/>
                  <a:ext cx="1885734" cy="1011118"/>
                </a:xfrm>
                <a:prstGeom prst="ellipse">
                  <a:avLst/>
                </a:prstGeom>
                <a:solidFill>
                  <a:srgbClr val="C00000"/>
                </a:solidFill>
                <a:ln w="101600" cap="flat" cmpd="sng" algn="ctr">
                  <a:solidFill>
                    <a:schemeClr val="bg1">
                      <a:lumMod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mn-ea"/>
                    <a:ea typeface="+mn-ea"/>
                    <a:cs typeface="+mn-cs"/>
                  </a:endParaRPr>
                </a:p>
              </p:txBody>
            </p:sp>
          </p:grpSp>
          <p:sp>
            <p:nvSpPr>
              <p:cNvPr id="42" name="iṧļïḍe"/>
              <p:cNvSpPr/>
              <p:nvPr/>
            </p:nvSpPr>
            <p:spPr bwMode="auto">
              <a:xfrm>
                <a:off x="669925" y="5460650"/>
                <a:ext cx="4435872" cy="822947"/>
              </a:xfrm>
              <a:prstGeom prst="homePlate">
                <a:avLst/>
              </a:prstGeom>
              <a:solidFill>
                <a:schemeClr val="accent3">
                  <a:lumMod val="50000"/>
                  <a:alpha val="20000"/>
                </a:schemeClr>
              </a:solidFill>
              <a:ln w="38100">
                <a:no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dk1"/>
                  </a:solidFill>
                  <a:effectLst/>
                  <a:uLnTx/>
                  <a:uFillTx/>
                  <a:latin typeface="+mn-ea"/>
                  <a:ea typeface="+mn-ea"/>
                  <a:cs typeface="+mn-cs"/>
                </a:endParaRPr>
              </a:p>
            </p:txBody>
          </p:sp>
          <p:sp>
            <p:nvSpPr>
              <p:cNvPr id="44" name="iṥ1ïḑé"/>
              <p:cNvSpPr/>
              <p:nvPr/>
            </p:nvSpPr>
            <p:spPr bwMode="auto">
              <a:xfrm>
                <a:off x="5195362" y="5470024"/>
                <a:ext cx="1884105" cy="821071"/>
              </a:xfrm>
              <a:prstGeom prst="ellipse">
                <a:avLst/>
              </a:prstGeom>
              <a:solidFill>
                <a:srgbClr val="C00000"/>
              </a:solidFill>
              <a:ln w="101600" cap="flat" cmpd="sng" algn="ctr">
                <a:solidFill>
                  <a:schemeClr val="bg1">
                    <a:lumMod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mn-ea"/>
                  <a:ea typeface="+mn-ea"/>
                  <a:cs typeface="+mn-cs"/>
                </a:endParaRPr>
              </a:p>
            </p:txBody>
          </p:sp>
          <p:sp>
            <p:nvSpPr>
              <p:cNvPr id="46" name="íṩḷíḋê"/>
              <p:cNvSpPr/>
              <p:nvPr/>
            </p:nvSpPr>
            <p:spPr bwMode="auto">
              <a:xfrm flipH="1">
                <a:off x="7169032" y="5460650"/>
                <a:ext cx="4558005" cy="822947"/>
              </a:xfrm>
              <a:prstGeom prst="homePlate">
                <a:avLst/>
              </a:prstGeom>
              <a:solidFill>
                <a:schemeClr val="accent2">
                  <a:alpha val="20000"/>
                </a:schemeClr>
              </a:solidFill>
              <a:ln w="38100">
                <a:no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dk1"/>
                  </a:solidFill>
                  <a:effectLst/>
                  <a:uLnTx/>
                  <a:uFillTx/>
                  <a:latin typeface="+mn-ea"/>
                  <a:ea typeface="+mn-ea"/>
                  <a:cs typeface="+mn-cs"/>
                </a:endParaRPr>
              </a:p>
            </p:txBody>
          </p:sp>
        </p:grpSp>
        <p:sp>
          <p:nvSpPr>
            <p:cNvPr id="6150" name="ïşliḍe"/>
            <p:cNvSpPr txBox="1">
              <a:spLocks noChangeArrowheads="1"/>
            </p:cNvSpPr>
            <p:nvPr/>
          </p:nvSpPr>
          <p:spPr bwMode="auto">
            <a:xfrm>
              <a:off x="669925" y="2012614"/>
              <a:ext cx="3934312" cy="666973"/>
            </a:xfrm>
            <a:prstGeom prst="rect">
              <a:avLst/>
            </a:prstGeom>
            <a:noFill/>
            <a:ln>
              <a:noFill/>
            </a:ln>
          </p:spPr>
          <p:txBody>
            <a:bodyPr lIns="90000" tIns="46800" rIns="90000" bIns="46800" anchor="ctr"/>
            <a:lstStyle>
              <a:lvl1pPr marL="171450" indent="-1714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defRPr/>
              </a:pPr>
              <a:r>
                <a:rPr kumimoji="0" lang="en-US" altLang="zh-CN" sz="1400" b="1" i="0" u="none" strike="noStrike" kern="1200" cap="none" spc="0" normalizeH="0" baseline="0" noProof="0">
                  <a:ln>
                    <a:noFill/>
                  </a:ln>
                  <a:solidFill>
                    <a:schemeClr val="tx1"/>
                  </a:solidFill>
                  <a:effectLst/>
                  <a:uLnTx/>
                  <a:uFillTx/>
                  <a:latin typeface="+mn-ea"/>
                  <a:ea typeface="+mn-ea"/>
                  <a:cs typeface="+mn-cs"/>
                </a:rPr>
                <a:t>ABS</a:t>
              </a:r>
              <a:r>
                <a:rPr kumimoji="0" lang="zh-CN" altLang="en-US" sz="1400" b="1" i="0" u="none" strike="noStrike" kern="1200" cap="none" spc="0" normalizeH="0" baseline="0" noProof="0">
                  <a:ln>
                    <a:noFill/>
                  </a:ln>
                  <a:solidFill>
                    <a:schemeClr val="tx1"/>
                  </a:solidFill>
                  <a:effectLst/>
                  <a:uLnTx/>
                  <a:uFillTx/>
                  <a:latin typeface="+mn-ea"/>
                  <a:ea typeface="+mn-ea"/>
                  <a:cs typeface="+mn-cs"/>
                </a:rPr>
                <a:t>不限制资金用途</a:t>
              </a:r>
            </a:p>
          </p:txBody>
        </p:sp>
        <p:sp>
          <p:nvSpPr>
            <p:cNvPr id="6151" name="ïşliḍe"/>
            <p:cNvSpPr txBox="1">
              <a:spLocks noChangeArrowheads="1"/>
            </p:cNvSpPr>
            <p:nvPr/>
          </p:nvSpPr>
          <p:spPr bwMode="auto">
            <a:xfrm>
              <a:off x="669925" y="2877547"/>
              <a:ext cx="3934312" cy="668495"/>
            </a:xfrm>
            <a:prstGeom prst="rect">
              <a:avLst/>
            </a:prstGeom>
            <a:noFill/>
            <a:ln>
              <a:noFill/>
            </a:ln>
          </p:spPr>
          <p:txBody>
            <a:bodyPr lIns="90000" tIns="46800" rIns="90000" bIns="46800" anchor="ctr"/>
            <a:lstStyle>
              <a:lvl1pPr marL="171450" indent="-1714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defRPr/>
              </a:pPr>
              <a:r>
                <a:rPr kumimoji="0" lang="zh-CN" altLang="en-US" sz="1400" b="1" i="0" u="none" strike="noStrike" kern="1200" cap="none" spc="0" normalizeH="0" baseline="0" noProof="0" dirty="0">
                  <a:ln>
                    <a:noFill/>
                  </a:ln>
                  <a:solidFill>
                    <a:schemeClr val="tx1"/>
                  </a:solidFill>
                  <a:effectLst/>
                  <a:uLnTx/>
                  <a:uFillTx/>
                  <a:latin typeface="+mn-ea"/>
                  <a:ea typeface="+mn-ea"/>
                  <a:cs typeface="+mn-cs"/>
                </a:rPr>
                <a:t>在主体评级较低的情况下，可实现债项评级高于主体评级，从而降低融资成本。</a:t>
              </a:r>
            </a:p>
          </p:txBody>
        </p:sp>
        <p:sp>
          <p:nvSpPr>
            <p:cNvPr id="6152" name="ïşliḍe"/>
            <p:cNvSpPr txBox="1">
              <a:spLocks noChangeArrowheads="1"/>
            </p:cNvSpPr>
            <p:nvPr/>
          </p:nvSpPr>
          <p:spPr bwMode="auto">
            <a:xfrm>
              <a:off x="669925" y="3757707"/>
              <a:ext cx="3934312" cy="666973"/>
            </a:xfrm>
            <a:prstGeom prst="rect">
              <a:avLst/>
            </a:prstGeom>
            <a:noFill/>
            <a:ln>
              <a:noFill/>
            </a:ln>
          </p:spPr>
          <p:txBody>
            <a:bodyPr lIns="90000" tIns="46800" rIns="90000" bIns="46800" anchor="ctr"/>
            <a:lstStyle>
              <a:lvl1pPr marL="171450" indent="-1714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defRPr/>
              </a:pPr>
              <a:r>
                <a:rPr kumimoji="0" lang="zh-CN" altLang="en-US" sz="1400" b="1" i="0" u="none" strike="noStrike" kern="1200" cap="none" spc="0" normalizeH="0" baseline="0" noProof="0">
                  <a:ln>
                    <a:noFill/>
                  </a:ln>
                  <a:solidFill>
                    <a:schemeClr val="tx1"/>
                  </a:solidFill>
                  <a:effectLst/>
                  <a:uLnTx/>
                  <a:uFillTx/>
                  <a:latin typeface="+mn-ea"/>
                  <a:ea typeface="+mn-ea"/>
                  <a:cs typeface="+mn-cs"/>
                </a:rPr>
                <a:t>较为新颖的融资工具，物业建设期发债，成熟期发</a:t>
              </a:r>
              <a:r>
                <a:rPr kumimoji="0" lang="en-US" altLang="zh-CN" sz="1400" b="1" i="0" u="none" strike="noStrike" kern="1200" cap="none" spc="0" normalizeH="0" baseline="0" noProof="0">
                  <a:ln>
                    <a:noFill/>
                  </a:ln>
                  <a:solidFill>
                    <a:schemeClr val="tx1"/>
                  </a:solidFill>
                  <a:effectLst/>
                  <a:uLnTx/>
                  <a:uFillTx/>
                  <a:latin typeface="+mn-ea"/>
                  <a:ea typeface="+mn-ea"/>
                  <a:cs typeface="+mn-cs"/>
                </a:rPr>
                <a:t>ABS, </a:t>
              </a:r>
              <a:r>
                <a:rPr kumimoji="0" lang="zh-CN" altLang="en-US" sz="1400" b="1" i="0" u="none" strike="noStrike" kern="1200" cap="none" spc="0" normalizeH="0" baseline="0" noProof="0">
                  <a:ln>
                    <a:noFill/>
                  </a:ln>
                  <a:solidFill>
                    <a:schemeClr val="tx1"/>
                  </a:solidFill>
                  <a:effectLst/>
                  <a:uLnTx/>
                  <a:uFillTx/>
                  <a:latin typeface="+mn-ea"/>
                  <a:ea typeface="+mn-ea"/>
                  <a:cs typeface="+mn-cs"/>
                </a:rPr>
                <a:t>增加融资工具</a:t>
              </a:r>
            </a:p>
          </p:txBody>
        </p:sp>
        <p:sp>
          <p:nvSpPr>
            <p:cNvPr id="6153" name="ïşliḍe"/>
            <p:cNvSpPr txBox="1">
              <a:spLocks noChangeArrowheads="1"/>
            </p:cNvSpPr>
            <p:nvPr/>
          </p:nvSpPr>
          <p:spPr bwMode="auto">
            <a:xfrm>
              <a:off x="669925" y="4636345"/>
              <a:ext cx="3934312" cy="666973"/>
            </a:xfrm>
            <a:prstGeom prst="rect">
              <a:avLst/>
            </a:prstGeom>
            <a:noFill/>
            <a:ln>
              <a:noFill/>
            </a:ln>
          </p:spPr>
          <p:txBody>
            <a:bodyPr lIns="90000" tIns="46800" rIns="90000" bIns="46800" anchor="ctr"/>
            <a:lstStyle>
              <a:lvl1pPr marL="171450" indent="-1714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defRPr/>
              </a:pPr>
              <a:r>
                <a:rPr kumimoji="0" lang="zh-CN" altLang="en-US" sz="1400" b="1" i="0" u="none" strike="noStrike" kern="1200" cap="none" spc="0" normalizeH="0" baseline="0" noProof="0">
                  <a:ln>
                    <a:noFill/>
                  </a:ln>
                  <a:solidFill>
                    <a:schemeClr val="tx1"/>
                  </a:solidFill>
                  <a:effectLst/>
                  <a:uLnTx/>
                  <a:uFillTx/>
                  <a:latin typeface="+mn-ea"/>
                  <a:ea typeface="+mn-ea"/>
                  <a:cs typeface="+mn-cs"/>
                </a:rPr>
                <a:t>银行对</a:t>
              </a:r>
              <a:r>
                <a:rPr kumimoji="0" lang="en-US" altLang="zh-CN" sz="1400" b="1" i="0" u="none" strike="noStrike" kern="1200" cap="none" spc="0" normalizeH="0" baseline="0" noProof="0">
                  <a:ln>
                    <a:noFill/>
                  </a:ln>
                  <a:solidFill>
                    <a:schemeClr val="tx1"/>
                  </a:solidFill>
                  <a:effectLst/>
                  <a:uLnTx/>
                  <a:uFillTx/>
                  <a:latin typeface="+mn-ea"/>
                  <a:ea typeface="+mn-ea"/>
                  <a:cs typeface="+mn-cs"/>
                </a:rPr>
                <a:t>ABS</a:t>
              </a:r>
              <a:r>
                <a:rPr kumimoji="0" lang="zh-CN" altLang="en-US" sz="1400" b="1" i="0" u="none" strike="noStrike" kern="1200" cap="none" spc="0" normalizeH="0" baseline="0" noProof="0">
                  <a:ln>
                    <a:noFill/>
                  </a:ln>
                  <a:solidFill>
                    <a:schemeClr val="tx1"/>
                  </a:solidFill>
                  <a:effectLst/>
                  <a:uLnTx/>
                  <a:uFillTx/>
                  <a:latin typeface="+mn-ea"/>
                  <a:ea typeface="+mn-ea"/>
                  <a:cs typeface="+mn-cs"/>
                </a:rPr>
                <a:t>的风险资本计提为</a:t>
              </a:r>
              <a:r>
                <a:rPr kumimoji="0" lang="en-US" altLang="zh-CN" sz="1400" b="1" i="0" u="none" strike="noStrike" kern="1200" cap="none" spc="0" normalizeH="0" baseline="0" noProof="0">
                  <a:ln>
                    <a:noFill/>
                  </a:ln>
                  <a:solidFill>
                    <a:schemeClr val="tx1"/>
                  </a:solidFill>
                  <a:effectLst/>
                  <a:uLnTx/>
                  <a:uFillTx/>
                  <a:latin typeface="+mn-ea"/>
                  <a:ea typeface="+mn-ea"/>
                  <a:cs typeface="+mn-cs"/>
                </a:rPr>
                <a:t>20%</a:t>
              </a:r>
              <a:r>
                <a:rPr kumimoji="0" lang="zh-CN" altLang="en-US" sz="1400" b="1" i="0" u="none" strike="noStrike" kern="1200" cap="none" spc="0" normalizeH="0" baseline="0" noProof="0">
                  <a:ln>
                    <a:noFill/>
                  </a:ln>
                  <a:solidFill>
                    <a:schemeClr val="tx1"/>
                  </a:solidFill>
                  <a:effectLst/>
                  <a:uLnTx/>
                  <a:uFillTx/>
                  <a:latin typeface="+mn-ea"/>
                  <a:ea typeface="+mn-ea"/>
                  <a:cs typeface="+mn-cs"/>
                </a:rPr>
                <a:t>，风险资本计提比例直接影响投资者意愿和资金成本</a:t>
              </a:r>
            </a:p>
          </p:txBody>
        </p:sp>
        <p:sp>
          <p:nvSpPr>
            <p:cNvPr id="6154" name="ïşliḍe"/>
            <p:cNvSpPr txBox="1">
              <a:spLocks noChangeArrowheads="1"/>
            </p:cNvSpPr>
            <p:nvPr/>
          </p:nvSpPr>
          <p:spPr bwMode="auto">
            <a:xfrm>
              <a:off x="7587541" y="4631777"/>
              <a:ext cx="3935941" cy="666973"/>
            </a:xfrm>
            <a:prstGeom prst="rect">
              <a:avLst/>
            </a:prstGeom>
            <a:noFill/>
            <a:ln>
              <a:noFill/>
            </a:ln>
          </p:spPr>
          <p:txBody>
            <a:bodyPr lIns="90000" tIns="46800" rIns="90000" bIns="46800" anchor="ctr"/>
            <a:lstStyle>
              <a:lvl1pPr marL="171450" indent="-1714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defRPr/>
              </a:pPr>
              <a:r>
                <a:rPr kumimoji="0" lang="zh-CN" altLang="en-US" sz="1400" b="1" i="0" u="none" strike="noStrike" kern="1200" cap="none" spc="0" normalizeH="0" baseline="0" noProof="0">
                  <a:ln>
                    <a:noFill/>
                  </a:ln>
                  <a:solidFill>
                    <a:schemeClr val="tx1"/>
                  </a:solidFill>
                  <a:effectLst/>
                  <a:uLnTx/>
                  <a:uFillTx/>
                  <a:latin typeface="+mn-ea"/>
                  <a:ea typeface="+mn-ea"/>
                  <a:cs typeface="+mn-cs"/>
                </a:rPr>
                <a:t>银行对一般债券的风险资本计提为</a:t>
              </a:r>
              <a:r>
                <a:rPr kumimoji="0" lang="en-US" altLang="zh-CN" sz="1400" b="1" i="0" u="none" strike="noStrike" kern="1200" cap="none" spc="0" normalizeH="0" baseline="0" noProof="0">
                  <a:ln>
                    <a:noFill/>
                  </a:ln>
                  <a:solidFill>
                    <a:schemeClr val="tx1"/>
                  </a:solidFill>
                  <a:effectLst/>
                  <a:uLnTx/>
                  <a:uFillTx/>
                  <a:latin typeface="+mn-ea"/>
                  <a:ea typeface="+mn-ea"/>
                  <a:cs typeface="+mn-cs"/>
                </a:rPr>
                <a:t>100%</a:t>
              </a:r>
              <a:endParaRPr kumimoji="0" lang="zh-CN" altLang="en-US" sz="1400" b="1" i="0" u="none" strike="noStrike" kern="1200" cap="none" spc="0" normalizeH="0" baseline="0" noProof="0">
                <a:ln>
                  <a:noFill/>
                </a:ln>
                <a:solidFill>
                  <a:schemeClr val="tx1"/>
                </a:solidFill>
                <a:effectLst/>
                <a:uLnTx/>
                <a:uFillTx/>
                <a:latin typeface="+mn-ea"/>
                <a:ea typeface="+mn-ea"/>
                <a:cs typeface="+mn-cs"/>
              </a:endParaRPr>
            </a:p>
          </p:txBody>
        </p:sp>
        <p:sp>
          <p:nvSpPr>
            <p:cNvPr id="6155" name="ïşliḍe"/>
            <p:cNvSpPr txBox="1">
              <a:spLocks noChangeArrowheads="1"/>
            </p:cNvSpPr>
            <p:nvPr/>
          </p:nvSpPr>
          <p:spPr bwMode="auto">
            <a:xfrm>
              <a:off x="7566371" y="3753139"/>
              <a:ext cx="4173693" cy="666973"/>
            </a:xfrm>
            <a:prstGeom prst="rect">
              <a:avLst/>
            </a:prstGeom>
            <a:noFill/>
            <a:ln>
              <a:noFill/>
            </a:ln>
          </p:spPr>
          <p:txBody>
            <a:bodyPr lIns="90000" tIns="46800" rIns="90000" bIns="46800" anchor="ctr"/>
            <a:lstStyle>
              <a:lvl1pPr marL="171450" indent="-1714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defRPr/>
              </a:pPr>
              <a:r>
                <a:rPr kumimoji="0" lang="zh-CN" altLang="en-US" sz="1400" b="1" i="0" u="none" strike="noStrike" kern="1200" cap="none" spc="0" normalizeH="0" baseline="0" noProof="0">
                  <a:ln>
                    <a:noFill/>
                  </a:ln>
                  <a:solidFill>
                    <a:schemeClr val="tx1"/>
                  </a:solidFill>
                  <a:effectLst/>
                  <a:uLnTx/>
                  <a:uFillTx/>
                  <a:latin typeface="+mn-ea"/>
                  <a:ea typeface="+mn-ea"/>
                  <a:cs typeface="+mn-cs"/>
                </a:rPr>
                <a:t>传统融资工具</a:t>
              </a:r>
            </a:p>
          </p:txBody>
        </p:sp>
        <p:sp>
          <p:nvSpPr>
            <p:cNvPr id="6156" name="ïşliḍe"/>
            <p:cNvSpPr txBox="1">
              <a:spLocks noChangeArrowheads="1"/>
            </p:cNvSpPr>
            <p:nvPr/>
          </p:nvSpPr>
          <p:spPr bwMode="auto">
            <a:xfrm>
              <a:off x="7566371" y="2877547"/>
              <a:ext cx="3934312" cy="668495"/>
            </a:xfrm>
            <a:prstGeom prst="rect">
              <a:avLst/>
            </a:prstGeom>
            <a:noFill/>
            <a:ln>
              <a:noFill/>
            </a:ln>
          </p:spPr>
          <p:txBody>
            <a:bodyPr lIns="90000" tIns="46800" rIns="90000" bIns="46800" anchor="ctr"/>
            <a:lstStyle>
              <a:lvl1pPr marL="171450" indent="-1714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defRPr/>
              </a:pPr>
              <a:r>
                <a:rPr kumimoji="0" lang="zh-CN" altLang="en-US" sz="1400" b="1" i="0" u="none" strike="noStrike" kern="1200" cap="none" spc="0" normalizeH="0" baseline="0" noProof="0" dirty="0">
                  <a:ln>
                    <a:noFill/>
                  </a:ln>
                  <a:solidFill>
                    <a:schemeClr val="tx1"/>
                  </a:solidFill>
                  <a:effectLst/>
                  <a:uLnTx/>
                  <a:uFillTx/>
                  <a:latin typeface="+mn-ea"/>
                  <a:ea typeface="+mn-ea"/>
                  <a:cs typeface="+mn-cs"/>
                </a:rPr>
                <a:t>债券评级在不加第三方增信机构的情况下，完全依赖于主体评级</a:t>
              </a:r>
            </a:p>
          </p:txBody>
        </p:sp>
        <p:sp>
          <p:nvSpPr>
            <p:cNvPr id="6157" name="ïşliḍe"/>
            <p:cNvSpPr txBox="1">
              <a:spLocks noChangeArrowheads="1"/>
            </p:cNvSpPr>
            <p:nvPr/>
          </p:nvSpPr>
          <p:spPr bwMode="auto">
            <a:xfrm>
              <a:off x="7567999" y="2017182"/>
              <a:ext cx="4390276" cy="666973"/>
            </a:xfrm>
            <a:prstGeom prst="rect">
              <a:avLst/>
            </a:prstGeom>
            <a:noFill/>
            <a:ln>
              <a:noFill/>
            </a:ln>
          </p:spPr>
          <p:txBody>
            <a:bodyPr lIns="90000" tIns="46800" rIns="90000" bIns="46800" anchor="ctr"/>
            <a:lstStyle>
              <a:lvl1pPr marL="171450" indent="-1714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defRPr/>
              </a:pPr>
              <a:r>
                <a:rPr kumimoji="0" lang="zh-CN" altLang="en-US" sz="1300" b="1" i="0" u="none" strike="noStrike" kern="1200" cap="none" spc="0" normalizeH="0" baseline="0" noProof="0" dirty="0">
                  <a:ln>
                    <a:noFill/>
                  </a:ln>
                  <a:solidFill>
                    <a:schemeClr val="tx1"/>
                  </a:solidFill>
                  <a:effectLst/>
                  <a:uLnTx/>
                  <a:uFillTx/>
                  <a:latin typeface="+mn-ea"/>
                  <a:ea typeface="+mn-ea"/>
                  <a:cs typeface="+mn-cs"/>
                </a:rPr>
                <a:t>债券募集资金用途受限（公司债不得用于弥补亏损和非生产性支出，企业债还需与政府审批项目有关）</a:t>
              </a:r>
            </a:p>
          </p:txBody>
        </p:sp>
        <p:sp>
          <p:nvSpPr>
            <p:cNvPr id="6158" name="ïşliḍe"/>
            <p:cNvSpPr txBox="1">
              <a:spLocks noChangeArrowheads="1"/>
            </p:cNvSpPr>
            <p:nvPr/>
          </p:nvSpPr>
          <p:spPr bwMode="auto">
            <a:xfrm>
              <a:off x="7587541" y="1127885"/>
              <a:ext cx="4035276" cy="666973"/>
            </a:xfrm>
            <a:prstGeom prst="rect">
              <a:avLst/>
            </a:prstGeom>
            <a:noFill/>
            <a:ln>
              <a:noFill/>
            </a:ln>
          </p:spPr>
          <p:txBody>
            <a:bodyPr lIns="90000" tIns="46800" rIns="90000" bIns="46800" anchor="ctr"/>
            <a:lstStyle>
              <a:lvl1pPr marL="171450" indent="-1714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defRPr/>
              </a:pPr>
              <a:r>
                <a:rPr kumimoji="0" lang="zh-CN" altLang="en-US" sz="1400" b="1" i="0" u="none" strike="noStrike" kern="1200" cap="none" spc="0" normalizeH="0" baseline="0" noProof="0" dirty="0">
                  <a:ln>
                    <a:noFill/>
                  </a:ln>
                  <a:solidFill>
                    <a:schemeClr val="tx1"/>
                  </a:solidFill>
                  <a:effectLst/>
                  <a:uLnTx/>
                  <a:uFillTx/>
                  <a:latin typeface="+mn-ea"/>
                  <a:ea typeface="+mn-ea"/>
                  <a:cs typeface="+mn-cs"/>
                </a:rPr>
                <a:t>债券融资不以项目资产未来产生的现金流为基础。</a:t>
              </a:r>
            </a:p>
          </p:txBody>
        </p:sp>
        <p:sp>
          <p:nvSpPr>
            <p:cNvPr id="6159" name="i$1íďê"/>
            <p:cNvSpPr txBox="1">
              <a:spLocks noChangeArrowheads="1"/>
            </p:cNvSpPr>
            <p:nvPr/>
          </p:nvSpPr>
          <p:spPr bwMode="auto">
            <a:xfrm>
              <a:off x="5547105" y="2166413"/>
              <a:ext cx="1086169" cy="306077"/>
            </a:xfrm>
            <a:prstGeom prst="rect">
              <a:avLst/>
            </a:prstGeom>
            <a:noFill/>
            <a:ln>
              <a:noFill/>
            </a:ln>
          </p:spPr>
          <p:txBody>
            <a:bodyPr wrap="none" lIns="90000" tIns="46800" rIns="90000" bIns="4680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1"/>
                  </a:solidFill>
                  <a:effectLst/>
                  <a:uLnTx/>
                  <a:uFillTx/>
                  <a:latin typeface="+mn-ea"/>
                  <a:ea typeface="+mn-ea"/>
                  <a:cs typeface="+mn-cs"/>
                </a:rPr>
                <a:t>资金用途</a:t>
              </a:r>
            </a:p>
          </p:txBody>
        </p:sp>
        <p:sp>
          <p:nvSpPr>
            <p:cNvPr id="6160" name="i$1íďê"/>
            <p:cNvSpPr txBox="1">
              <a:spLocks noChangeArrowheads="1"/>
            </p:cNvSpPr>
            <p:nvPr/>
          </p:nvSpPr>
          <p:spPr bwMode="auto">
            <a:xfrm>
              <a:off x="5558504" y="3057234"/>
              <a:ext cx="1086170" cy="306076"/>
            </a:xfrm>
            <a:prstGeom prst="rect">
              <a:avLst/>
            </a:prstGeom>
            <a:noFill/>
            <a:ln>
              <a:noFill/>
            </a:ln>
          </p:spPr>
          <p:txBody>
            <a:bodyPr wrap="none" lIns="90000" tIns="46800" rIns="90000" bIns="4680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1"/>
                  </a:solidFill>
                  <a:effectLst/>
                  <a:uLnTx/>
                  <a:uFillTx/>
                  <a:latin typeface="+mn-ea"/>
                  <a:ea typeface="+mn-ea"/>
                  <a:cs typeface="+mn-cs"/>
                </a:rPr>
                <a:t>融资成本</a:t>
              </a:r>
              <a:endParaRPr kumimoji="0" lang="en-US" altLang="zh-CN" sz="1800" b="1" i="0" u="none" strike="noStrike" kern="1200" cap="none" spc="0" normalizeH="0" baseline="0" noProof="0" dirty="0">
                <a:ln>
                  <a:noFill/>
                </a:ln>
                <a:solidFill>
                  <a:schemeClr val="bg1"/>
                </a:solidFill>
                <a:effectLst/>
                <a:uLnTx/>
                <a:uFillTx/>
                <a:latin typeface="+mn-ea"/>
                <a:ea typeface="+mn-ea"/>
                <a:cs typeface="+mn-cs"/>
              </a:endParaRPr>
            </a:p>
          </p:txBody>
        </p:sp>
        <p:sp>
          <p:nvSpPr>
            <p:cNvPr id="6161" name="i$1íďê"/>
            <p:cNvSpPr txBox="1">
              <a:spLocks noChangeArrowheads="1"/>
            </p:cNvSpPr>
            <p:nvPr/>
          </p:nvSpPr>
          <p:spPr bwMode="auto">
            <a:xfrm>
              <a:off x="5592701" y="3932825"/>
              <a:ext cx="1086169" cy="306077"/>
            </a:xfrm>
            <a:prstGeom prst="rect">
              <a:avLst/>
            </a:prstGeom>
            <a:noFill/>
            <a:ln>
              <a:noFill/>
            </a:ln>
          </p:spPr>
          <p:txBody>
            <a:bodyPr wrap="none" lIns="90000" tIns="46800" rIns="90000" bIns="4680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1"/>
                  </a:solidFill>
                  <a:effectLst/>
                  <a:uLnTx/>
                  <a:uFillTx/>
                  <a:latin typeface="+mn-ea"/>
                  <a:ea typeface="+mn-ea"/>
                  <a:cs typeface="+mn-cs"/>
                </a:rPr>
                <a:t>融资渠道</a:t>
              </a:r>
              <a:endParaRPr kumimoji="0" lang="en-US" altLang="zh-CN" sz="1800" b="1" i="0" u="none" strike="noStrike" kern="1200" cap="none" spc="0" normalizeH="0" baseline="0" noProof="0" dirty="0">
                <a:ln>
                  <a:noFill/>
                </a:ln>
                <a:solidFill>
                  <a:schemeClr val="bg1"/>
                </a:solidFill>
                <a:effectLst/>
                <a:uLnTx/>
                <a:uFillTx/>
                <a:latin typeface="+mn-ea"/>
                <a:ea typeface="+mn-ea"/>
                <a:cs typeface="+mn-cs"/>
              </a:endParaRPr>
            </a:p>
          </p:txBody>
        </p:sp>
        <p:sp>
          <p:nvSpPr>
            <p:cNvPr id="6162" name="i$1íďê"/>
            <p:cNvSpPr txBox="1">
              <a:spLocks noChangeArrowheads="1"/>
            </p:cNvSpPr>
            <p:nvPr/>
          </p:nvSpPr>
          <p:spPr bwMode="auto">
            <a:xfrm>
              <a:off x="5389146" y="4814509"/>
              <a:ext cx="1086170" cy="306076"/>
            </a:xfrm>
            <a:prstGeom prst="rect">
              <a:avLst/>
            </a:prstGeom>
            <a:noFill/>
            <a:ln>
              <a:noFill/>
            </a:ln>
          </p:spPr>
          <p:txBody>
            <a:bodyPr wrap="none" lIns="90000" tIns="46800" rIns="90000" bIns="4680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1"/>
                  </a:solidFill>
                  <a:effectLst/>
                  <a:uLnTx/>
                  <a:uFillTx/>
                  <a:latin typeface="+mn-ea"/>
                  <a:ea typeface="+mn-ea"/>
                  <a:cs typeface="+mn-cs"/>
                </a:rPr>
                <a:t>风险资本占用</a:t>
              </a:r>
              <a:endParaRPr kumimoji="0" lang="en-US" altLang="zh-CN" sz="1800" b="1" i="0" u="none" strike="noStrike" kern="1200" cap="none" spc="0" normalizeH="0" baseline="0" noProof="0" dirty="0">
                <a:ln>
                  <a:noFill/>
                </a:ln>
                <a:solidFill>
                  <a:schemeClr val="bg1"/>
                </a:solidFill>
                <a:effectLst/>
                <a:uLnTx/>
                <a:uFillTx/>
                <a:latin typeface="+mn-ea"/>
                <a:ea typeface="+mn-ea"/>
                <a:cs typeface="+mn-cs"/>
              </a:endParaRPr>
            </a:p>
          </p:txBody>
        </p:sp>
      </p:grpSp>
      <p:sp>
        <p:nvSpPr>
          <p:cNvPr id="80901" name="标题 2"/>
          <p:cNvSpPr txBox="1"/>
          <p:nvPr/>
        </p:nvSpPr>
        <p:spPr>
          <a:xfrm>
            <a:off x="782638" y="1300163"/>
            <a:ext cx="11004550" cy="354012"/>
          </a:xfrm>
          <a:prstGeom prst="rect">
            <a:avLst/>
          </a:prstGeom>
          <a:noFill/>
          <a:ln w="9525">
            <a:noFill/>
          </a:ln>
        </p:spPr>
        <p:txBody>
          <a:bodyPr lIns="68573" tIns="34289" rIns="68573" bIns="34289" anchor="ct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lnSpc>
                <a:spcPct val="150000"/>
              </a:lnSpc>
              <a:spcBef>
                <a:spcPct val="0"/>
              </a:spcBef>
              <a:buFontTx/>
              <a:buNone/>
            </a:pPr>
            <a:r>
              <a:rPr lang="zh-CN" altLang="en-US" sz="1400" b="1" dirty="0">
                <a:solidFill>
                  <a:srgbClr val="000000"/>
                </a:solidFill>
                <a:sym typeface="+mn-lt"/>
              </a:rPr>
              <a:t>相较企业发行债券融资，企业</a:t>
            </a:r>
            <a:r>
              <a:rPr lang="en-US" altLang="zh-CN" sz="1400" b="1" dirty="0">
                <a:solidFill>
                  <a:srgbClr val="000000"/>
                </a:solidFill>
                <a:sym typeface="+mn-lt"/>
              </a:rPr>
              <a:t>ABS</a:t>
            </a:r>
            <a:r>
              <a:rPr lang="zh-CN" altLang="en-US" sz="1400" b="1" dirty="0">
                <a:solidFill>
                  <a:srgbClr val="000000"/>
                </a:solidFill>
                <a:sym typeface="+mn-lt"/>
              </a:rPr>
              <a:t>是一种新增的融资方式，但发行</a:t>
            </a:r>
            <a:r>
              <a:rPr lang="en-US" altLang="zh-CN" sz="1400" b="1" dirty="0">
                <a:solidFill>
                  <a:srgbClr val="000000"/>
                </a:solidFill>
                <a:sym typeface="+mn-lt"/>
              </a:rPr>
              <a:t>ABS</a:t>
            </a:r>
            <a:r>
              <a:rPr lang="zh-CN" altLang="en-US" sz="1400" b="1" dirty="0">
                <a:solidFill>
                  <a:srgbClr val="000000"/>
                </a:solidFill>
                <a:sym typeface="+mn-lt"/>
              </a:rPr>
              <a:t>并不影响企业发行债券的额度。</a:t>
            </a:r>
            <a:endParaRPr lang="en-US" altLang="zh-CN" sz="1400" b="1" dirty="0">
              <a:solidFill>
                <a:srgbClr val="000000"/>
              </a:solidFill>
              <a:sym typeface="+mn-lt"/>
            </a:endParaRPr>
          </a:p>
        </p:txBody>
      </p:sp>
      <p:sp>
        <p:nvSpPr>
          <p:cNvPr id="80902" name="灯片编号占位符 2"/>
          <p:cNvSpPr>
            <a:spLocks noGrp="1"/>
          </p:cNvSpPr>
          <p:nvPr/>
        </p:nvSpPr>
        <p:spPr>
          <a:xfrm>
            <a:off x="11536363" y="6492875"/>
            <a:ext cx="585787" cy="365125"/>
          </a:xfrm>
          <a:prstGeom prst="rect">
            <a:avLst/>
          </a:prstGeom>
          <a:noFill/>
          <a:ln w="9525">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fld id="{9A0DB2DC-4C9A-4742-B13C-FB6460FD3503}" type="slidenum">
              <a:rPr lang="zh-CN" altLang="zh-CN" sz="1400" b="1" dirty="0">
                <a:solidFill>
                  <a:srgbClr val="FFFFFF"/>
                </a:solidFill>
                <a:latin typeface="Arial" panose="020B0604020202020204" pitchFamily="34" charset="0"/>
                <a:ea typeface="宋体" panose="02010600030101010101" pitchFamily="2" charset="-122"/>
              </a:rPr>
              <a:t>73</a:t>
            </a:fld>
            <a:endParaRPr lang="zh-CN" altLang="zh-CN" sz="1400" b="1" dirty="0">
              <a:solidFill>
                <a:srgbClr val="FFFFFF"/>
              </a:solidFill>
              <a:latin typeface="Arial" panose="020B0604020202020204" pitchFamily="34" charset="0"/>
              <a:ea typeface="宋体" panose="02010600030101010101" pitchFamily="2" charset="-122"/>
            </a:endParaRPr>
          </a:p>
        </p:txBody>
      </p:sp>
    </p:spTree>
  </p:cSld>
  <p:clrMapOvr>
    <a:masterClrMapping/>
  </p:clrMapOvr>
  <p:transition spd="med">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2" name="组合 1"/>
          <p:cNvGrpSpPr/>
          <p:nvPr/>
        </p:nvGrpSpPr>
        <p:grpSpPr>
          <a:xfrm>
            <a:off x="0" y="214313"/>
            <a:ext cx="577850" cy="658812"/>
            <a:chOff x="0" y="0"/>
            <a:chExt cx="577847" cy="659137"/>
          </a:xfrm>
        </p:grpSpPr>
        <p:sp>
          <p:nvSpPr>
            <p:cNvPr id="6315" name="矩形 3"/>
            <p:cNvSpPr>
              <a:spLocks noChangeArrowheads="1"/>
            </p:cNvSpPr>
            <p:nvPr/>
          </p:nvSpPr>
          <p:spPr bwMode="auto">
            <a:xfrm>
              <a:off x="0" y="0"/>
              <a:ext cx="495297" cy="659137"/>
            </a:xfrm>
            <a:prstGeom prst="rect">
              <a:avLst/>
            </a:prstGeom>
            <a:solidFill>
              <a:srgbClr val="C00000"/>
            </a:solidFill>
            <a:ln>
              <a:noFill/>
            </a:ln>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4200" b="0"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6316" name="矩形 4"/>
            <p:cNvSpPr>
              <a:spLocks noChangeArrowheads="1"/>
            </p:cNvSpPr>
            <p:nvPr/>
          </p:nvSpPr>
          <p:spPr bwMode="auto">
            <a:xfrm>
              <a:off x="527047" y="0"/>
              <a:ext cx="50800" cy="659137"/>
            </a:xfrm>
            <a:prstGeom prst="rect">
              <a:avLst/>
            </a:prstGeom>
            <a:solidFill>
              <a:srgbClr val="808080"/>
            </a:solidFill>
            <a:ln>
              <a:noFill/>
            </a:ln>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4200" b="0" i="0" u="none" strike="noStrike" kern="1200" cap="none" spc="0" normalizeH="0" baseline="0" noProof="0">
                <a:ln>
                  <a:noFill/>
                </a:ln>
                <a:solidFill>
                  <a:srgbClr val="FFFFFF"/>
                </a:solidFill>
                <a:effectLst/>
                <a:uLnTx/>
                <a:uFillTx/>
                <a:latin typeface="+mn-lt"/>
                <a:ea typeface="+mn-ea"/>
                <a:cs typeface="+mn-ea"/>
                <a:sym typeface="+mn-lt"/>
              </a:endParaRPr>
            </a:p>
          </p:txBody>
        </p:sp>
      </p:grpSp>
      <p:sp>
        <p:nvSpPr>
          <p:cNvPr id="81923" name="标题 2"/>
          <p:cNvSpPr>
            <a:spLocks noGrp="1"/>
          </p:cNvSpPr>
          <p:nvPr>
            <p:ph type="title"/>
          </p:nvPr>
        </p:nvSpPr>
        <p:spPr>
          <a:xfrm>
            <a:off x="660400" y="128626"/>
            <a:ext cx="11004550" cy="719138"/>
          </a:xfrm>
        </p:spPr>
        <p:txBody>
          <a:bodyPr vert="horz" wrap="square" lIns="68573" tIns="34289" rIns="68573" bIns="34289" anchor="ctr">
            <a:spAutoFit/>
          </a:bodyPr>
          <a:lstStyle/>
          <a:p>
            <a:pPr algn="l" eaLnBrk="1" hangingPunct="1">
              <a:lnSpc>
                <a:spcPct val="150000"/>
              </a:lnSpc>
            </a:pPr>
            <a:r>
              <a:rPr lang="en-US" altLang="zh-CN" sz="3200" b="1" dirty="0">
                <a:solidFill>
                  <a:srgbClr val="000000"/>
                </a:solidFill>
                <a:latin typeface="+mn-ea"/>
                <a:ea typeface="+mn-ea"/>
                <a:sym typeface="+mn-lt"/>
              </a:rPr>
              <a:t>1.3 ABS</a:t>
            </a:r>
            <a:r>
              <a:rPr lang="zh-CN" altLang="en-US" sz="3200" b="1" dirty="0">
                <a:solidFill>
                  <a:srgbClr val="000000"/>
                </a:solidFill>
                <a:latin typeface="+mn-ea"/>
                <a:ea typeface="+mn-ea"/>
                <a:sym typeface="+mn-lt"/>
              </a:rPr>
              <a:t>基础资产情况</a:t>
            </a:r>
            <a:endParaRPr lang="en-US" altLang="zh-CN" sz="3200" b="1" dirty="0">
              <a:solidFill>
                <a:srgbClr val="000000"/>
              </a:solidFill>
              <a:latin typeface="+mn-ea"/>
              <a:ea typeface="+mn-ea"/>
              <a:sym typeface="+mn-lt"/>
            </a:endParaRPr>
          </a:p>
        </p:txBody>
      </p:sp>
      <p:sp>
        <p:nvSpPr>
          <p:cNvPr id="81924" name="文本框 1"/>
          <p:cNvSpPr txBox="1"/>
          <p:nvPr/>
        </p:nvSpPr>
        <p:spPr>
          <a:xfrm>
            <a:off x="495300" y="933450"/>
            <a:ext cx="11202988" cy="1144588"/>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285750" lvl="0" indent="-285750" defTabSz="914400">
              <a:lnSpc>
                <a:spcPct val="125000"/>
              </a:lnSpc>
              <a:spcBef>
                <a:spcPct val="0"/>
              </a:spcBef>
              <a:buFont typeface="Wingdings" panose="05000000000000000000" pitchFamily="2" charset="2"/>
              <a:buChar char="p"/>
            </a:pPr>
            <a:r>
              <a:rPr lang="zh-CN" altLang="en-US" sz="1400" dirty="0">
                <a:latin typeface="Arial" panose="020B0604020202020204" pitchFamily="34" charset="0"/>
                <a:sym typeface="+mn-lt"/>
              </a:rPr>
              <a:t>截止到</a:t>
            </a:r>
            <a:r>
              <a:rPr lang="en-US" altLang="zh-CN" sz="1400" dirty="0">
                <a:latin typeface="Arial" panose="020B0604020202020204" pitchFamily="34" charset="0"/>
                <a:sym typeface="+mn-lt"/>
              </a:rPr>
              <a:t>2019</a:t>
            </a:r>
            <a:r>
              <a:rPr lang="zh-CN" altLang="en-US" sz="1400" dirty="0">
                <a:latin typeface="Arial" panose="020B0604020202020204" pitchFamily="34" charset="0"/>
                <a:sym typeface="+mn-lt"/>
              </a:rPr>
              <a:t>年</a:t>
            </a:r>
            <a:r>
              <a:rPr lang="en-US" altLang="zh-CN" sz="1400" dirty="0">
                <a:latin typeface="Arial" panose="020B0604020202020204" pitchFamily="34" charset="0"/>
                <a:sym typeface="+mn-lt"/>
              </a:rPr>
              <a:t>12</a:t>
            </a:r>
            <a:r>
              <a:rPr lang="zh-CN" altLang="en-US" sz="1400" dirty="0">
                <a:latin typeface="Arial" panose="020B0604020202020204" pitchFamily="34" charset="0"/>
                <a:sym typeface="+mn-lt"/>
              </a:rPr>
              <a:t>月</a:t>
            </a:r>
            <a:r>
              <a:rPr lang="en-US" altLang="zh-CN" sz="1400" dirty="0">
                <a:latin typeface="Arial" panose="020B0604020202020204" pitchFamily="34" charset="0"/>
                <a:sym typeface="+mn-lt"/>
              </a:rPr>
              <a:t>31</a:t>
            </a:r>
            <a:r>
              <a:rPr lang="zh-CN" altLang="en-US" sz="1400" dirty="0">
                <a:latin typeface="Arial" panose="020B0604020202020204" pitchFamily="34" charset="0"/>
                <a:sym typeface="+mn-lt"/>
              </a:rPr>
              <a:t>日，全市场共发行</a:t>
            </a:r>
            <a:r>
              <a:rPr lang="en-US" altLang="zh-CN" sz="1400" b="1" dirty="0">
                <a:latin typeface="Arial" panose="020B0604020202020204" pitchFamily="34" charset="0"/>
                <a:sym typeface="+mn-lt"/>
              </a:rPr>
              <a:t>2866</a:t>
            </a:r>
            <a:r>
              <a:rPr lang="zh-CN" altLang="en-US" sz="1400" b="1" dirty="0">
                <a:latin typeface="Arial" panose="020B0604020202020204" pitchFamily="34" charset="0"/>
                <a:sym typeface="+mn-lt"/>
              </a:rPr>
              <a:t>只</a:t>
            </a:r>
            <a:r>
              <a:rPr lang="zh-CN" altLang="en-US" sz="1400" dirty="0">
                <a:latin typeface="Arial" panose="020B0604020202020204" pitchFamily="34" charset="0"/>
                <a:sym typeface="+mn-lt"/>
              </a:rPr>
              <a:t>企业</a:t>
            </a:r>
            <a:r>
              <a:rPr lang="en-US" altLang="zh-CN" sz="1400" dirty="0">
                <a:latin typeface="Arial" panose="020B0604020202020204" pitchFamily="34" charset="0"/>
                <a:sym typeface="+mn-lt"/>
              </a:rPr>
              <a:t>ABS</a:t>
            </a:r>
            <a:r>
              <a:rPr lang="zh-CN" altLang="en-US" sz="1400" dirty="0">
                <a:latin typeface="Arial" panose="020B0604020202020204" pitchFamily="34" charset="0"/>
                <a:sym typeface="+mn-lt"/>
              </a:rPr>
              <a:t>产品，累计发行金额达到</a:t>
            </a:r>
            <a:r>
              <a:rPr lang="en-US" altLang="zh-CN" sz="1400" b="1" dirty="0">
                <a:latin typeface="Arial" panose="020B0604020202020204" pitchFamily="34" charset="0"/>
                <a:sym typeface="+mn-lt"/>
              </a:rPr>
              <a:t>36868.59</a:t>
            </a:r>
            <a:r>
              <a:rPr lang="zh-CN" altLang="en-US" sz="1400" b="1" dirty="0">
                <a:latin typeface="Arial" panose="020B0604020202020204" pitchFamily="34" charset="0"/>
                <a:sym typeface="+mn-lt"/>
              </a:rPr>
              <a:t>亿元</a:t>
            </a:r>
            <a:r>
              <a:rPr lang="zh-CN" altLang="en-US" sz="1400" dirty="0">
                <a:latin typeface="Arial" panose="020B0604020202020204" pitchFamily="34" charset="0"/>
                <a:sym typeface="+mn-lt"/>
              </a:rPr>
              <a:t>，当前余额存量为</a:t>
            </a:r>
            <a:r>
              <a:rPr lang="en-US" altLang="zh-CN" sz="1400" dirty="0">
                <a:latin typeface="Arial" panose="020B0604020202020204" pitchFamily="34" charset="0"/>
                <a:sym typeface="+mn-lt"/>
              </a:rPr>
              <a:t>18801.99</a:t>
            </a:r>
            <a:r>
              <a:rPr lang="zh-CN" altLang="en-US" sz="1400" dirty="0">
                <a:latin typeface="Arial" panose="020B0604020202020204" pitchFamily="34" charset="0"/>
                <a:sym typeface="+mn-lt"/>
              </a:rPr>
              <a:t>亿元。</a:t>
            </a:r>
            <a:r>
              <a:rPr lang="en-US" altLang="zh-CN" sz="1400" dirty="0">
                <a:latin typeface="Arial" panose="020B0604020202020204" pitchFamily="34" charset="0"/>
                <a:sym typeface="+mn-lt"/>
              </a:rPr>
              <a:t>2019</a:t>
            </a:r>
            <a:r>
              <a:rPr lang="zh-CN" altLang="en-US" sz="1400" dirty="0">
                <a:latin typeface="Arial" panose="020B0604020202020204" pitchFamily="34" charset="0"/>
                <a:sym typeface="+mn-lt"/>
              </a:rPr>
              <a:t>年全年共发行</a:t>
            </a:r>
            <a:r>
              <a:rPr lang="en-US" altLang="zh-CN" sz="1400" dirty="0">
                <a:latin typeface="Arial" panose="020B0604020202020204" pitchFamily="34" charset="0"/>
                <a:sym typeface="+mn-lt"/>
              </a:rPr>
              <a:t>1005</a:t>
            </a:r>
            <a:r>
              <a:rPr lang="zh-CN" altLang="en-US" sz="1400" dirty="0">
                <a:latin typeface="Arial" panose="020B0604020202020204" pitchFamily="34" charset="0"/>
                <a:sym typeface="+mn-lt"/>
              </a:rPr>
              <a:t>只</a:t>
            </a:r>
            <a:r>
              <a:rPr lang="en-US" altLang="zh-CN" sz="1400" dirty="0">
                <a:latin typeface="Arial" panose="020B0604020202020204" pitchFamily="34" charset="0"/>
                <a:sym typeface="+mn-lt"/>
              </a:rPr>
              <a:t>ABS</a:t>
            </a:r>
            <a:r>
              <a:rPr lang="zh-CN" altLang="en-US" sz="1400" dirty="0">
                <a:latin typeface="Arial" panose="020B0604020202020204" pitchFamily="34" charset="0"/>
                <a:sym typeface="+mn-lt"/>
              </a:rPr>
              <a:t>产品，发行总金额为</a:t>
            </a:r>
            <a:r>
              <a:rPr lang="en-US" altLang="zh-CN" sz="1400" dirty="0">
                <a:latin typeface="Arial" panose="020B0604020202020204" pitchFamily="34" charset="0"/>
                <a:sym typeface="+mn-lt"/>
              </a:rPr>
              <a:t>10931.35</a:t>
            </a:r>
            <a:r>
              <a:rPr lang="zh-CN" altLang="en-US" sz="1400" dirty="0">
                <a:latin typeface="Arial" panose="020B0604020202020204" pitchFamily="34" charset="0"/>
                <a:sym typeface="+mn-lt"/>
              </a:rPr>
              <a:t>亿元，同比增长</a:t>
            </a:r>
            <a:r>
              <a:rPr lang="en-US" altLang="zh-CN" sz="1400" dirty="0">
                <a:latin typeface="Arial" panose="020B0604020202020204" pitchFamily="34" charset="0"/>
                <a:sym typeface="+mn-lt"/>
              </a:rPr>
              <a:t>13%</a:t>
            </a:r>
            <a:r>
              <a:rPr lang="zh-CN" altLang="en-US" sz="1400" dirty="0">
                <a:latin typeface="Arial" panose="020B0604020202020204" pitchFamily="34" charset="0"/>
                <a:sym typeface="+mn-lt"/>
              </a:rPr>
              <a:t>。</a:t>
            </a:r>
            <a:endParaRPr lang="en-US" altLang="zh-CN" sz="1400" dirty="0">
              <a:latin typeface="Arial" panose="020B0604020202020204" pitchFamily="34" charset="0"/>
              <a:sym typeface="+mn-lt"/>
            </a:endParaRPr>
          </a:p>
          <a:p>
            <a:pPr marL="285750" lvl="0" indent="-285750" defTabSz="914400">
              <a:lnSpc>
                <a:spcPct val="125000"/>
              </a:lnSpc>
              <a:spcBef>
                <a:spcPct val="0"/>
              </a:spcBef>
              <a:buFont typeface="Wingdings" panose="05000000000000000000" pitchFamily="2" charset="2"/>
              <a:buChar char="p"/>
            </a:pPr>
            <a:r>
              <a:rPr lang="zh-CN" altLang="en-US" sz="1400" dirty="0">
                <a:latin typeface="Arial" panose="020B0604020202020204" pitchFamily="34" charset="0"/>
                <a:sym typeface="+mn-lt"/>
              </a:rPr>
              <a:t>截至到</a:t>
            </a:r>
            <a:r>
              <a:rPr lang="en-US" altLang="zh-CN" sz="1400" dirty="0">
                <a:latin typeface="Arial" panose="020B0604020202020204" pitchFamily="34" charset="0"/>
                <a:sym typeface="+mn-lt"/>
              </a:rPr>
              <a:t>2019</a:t>
            </a:r>
            <a:r>
              <a:rPr lang="zh-CN" altLang="en-US" sz="1400" dirty="0">
                <a:latin typeface="Arial" panose="020B0604020202020204" pitchFamily="34" charset="0"/>
                <a:sym typeface="+mn-lt"/>
              </a:rPr>
              <a:t>年</a:t>
            </a:r>
            <a:r>
              <a:rPr lang="en-US" altLang="zh-CN" sz="1400" dirty="0">
                <a:latin typeface="Arial" panose="020B0604020202020204" pitchFamily="34" charset="0"/>
                <a:sym typeface="+mn-lt"/>
              </a:rPr>
              <a:t>12</a:t>
            </a:r>
            <a:r>
              <a:rPr lang="zh-CN" altLang="en-US" sz="1400" dirty="0">
                <a:latin typeface="Arial" panose="020B0604020202020204" pitchFamily="34" charset="0"/>
                <a:sym typeface="+mn-lt"/>
              </a:rPr>
              <a:t>月</a:t>
            </a:r>
            <a:r>
              <a:rPr lang="en-US" altLang="zh-CN" sz="1400" dirty="0">
                <a:latin typeface="Arial" panose="020B0604020202020204" pitchFamily="34" charset="0"/>
                <a:sym typeface="+mn-lt"/>
              </a:rPr>
              <a:t>31</a:t>
            </a:r>
            <a:r>
              <a:rPr lang="zh-CN" altLang="en-US" sz="1400" dirty="0">
                <a:latin typeface="Arial" panose="020B0604020202020204" pitchFamily="34" charset="0"/>
                <a:sym typeface="+mn-lt"/>
              </a:rPr>
              <a:t>日，企业</a:t>
            </a:r>
            <a:r>
              <a:rPr lang="en-US" altLang="zh-CN" sz="1400" dirty="0">
                <a:latin typeface="Arial" panose="020B0604020202020204" pitchFamily="34" charset="0"/>
                <a:sym typeface="+mn-lt"/>
              </a:rPr>
              <a:t>ABS</a:t>
            </a:r>
            <a:r>
              <a:rPr lang="zh-CN" altLang="en-US" sz="1400" dirty="0">
                <a:latin typeface="Arial" panose="020B0604020202020204" pitchFamily="34" charset="0"/>
                <a:sym typeface="+mn-lt"/>
              </a:rPr>
              <a:t>共涉及</a:t>
            </a:r>
            <a:r>
              <a:rPr lang="en-US" altLang="zh-CN" sz="1400" b="1" dirty="0">
                <a:latin typeface="Arial" panose="020B0604020202020204" pitchFamily="34" charset="0"/>
                <a:sym typeface="+mn-lt"/>
              </a:rPr>
              <a:t>19</a:t>
            </a:r>
            <a:r>
              <a:rPr lang="zh-CN" altLang="en-US" sz="1400" b="1" dirty="0">
                <a:latin typeface="Arial" panose="020B0604020202020204" pitchFamily="34" charset="0"/>
                <a:sym typeface="+mn-lt"/>
              </a:rPr>
              <a:t>类基础资产</a:t>
            </a:r>
            <a:r>
              <a:rPr lang="zh-CN" altLang="en-US" sz="1400" dirty="0">
                <a:latin typeface="Arial" panose="020B0604020202020204" pitchFamily="34" charset="0"/>
                <a:sym typeface="+mn-lt"/>
              </a:rPr>
              <a:t>（大类），其中存量与发行规模最高的五类资产分别是应收账款、租赁租金、小额贷款、企业债权、信托受益权。发行规模排名第一的是应收账款，当前发行总规模占总市场发行量的</a:t>
            </a:r>
            <a:r>
              <a:rPr lang="en-US" altLang="zh-CN" sz="1400" dirty="0">
                <a:latin typeface="Arial" panose="020B0604020202020204" pitchFamily="34" charset="0"/>
                <a:sym typeface="+mn-lt"/>
              </a:rPr>
              <a:t>26%</a:t>
            </a:r>
            <a:r>
              <a:rPr lang="zh-CN" altLang="en-US" sz="1400" dirty="0">
                <a:latin typeface="Arial" panose="020B0604020202020204" pitchFamily="34" charset="0"/>
                <a:sym typeface="+mn-lt"/>
              </a:rPr>
              <a:t>左右。</a:t>
            </a:r>
          </a:p>
        </p:txBody>
      </p:sp>
      <p:sp>
        <p:nvSpPr>
          <p:cNvPr id="81925" name="矩形 2"/>
          <p:cNvSpPr/>
          <p:nvPr/>
        </p:nvSpPr>
        <p:spPr>
          <a:xfrm>
            <a:off x="247650" y="6551613"/>
            <a:ext cx="8328025" cy="260350"/>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r>
              <a:rPr lang="zh-CN" altLang="en-US" sz="1100" b="1" dirty="0">
                <a:latin typeface="Arial" panose="020B0604020202020204" pitchFamily="34" charset="0"/>
                <a:sym typeface="+mn-lt"/>
              </a:rPr>
              <a:t>注：其他包括</a:t>
            </a:r>
            <a:r>
              <a:rPr lang="en-US" altLang="zh-CN" sz="1100" b="1" dirty="0">
                <a:latin typeface="Arial" panose="020B0604020202020204" pitchFamily="34" charset="0"/>
                <a:sym typeface="+mn-lt"/>
              </a:rPr>
              <a:t>“</a:t>
            </a:r>
            <a:r>
              <a:rPr lang="zh-CN" altLang="en-US" sz="1100" b="1" dirty="0">
                <a:latin typeface="Arial" panose="020B0604020202020204" pitchFamily="34" charset="0"/>
                <a:sym typeface="+mn-lt"/>
              </a:rPr>
              <a:t>航空票款</a:t>
            </a:r>
            <a:r>
              <a:rPr lang="en-US" altLang="zh-CN" sz="1100" b="1" dirty="0">
                <a:latin typeface="Arial" panose="020B0604020202020204" pitchFamily="34" charset="0"/>
                <a:sym typeface="+mn-lt"/>
              </a:rPr>
              <a:t>”“BT</a:t>
            </a:r>
            <a:r>
              <a:rPr lang="zh-CN" altLang="en-US" sz="1100" b="1" dirty="0">
                <a:latin typeface="Arial" panose="020B0604020202020204" pitchFamily="34" charset="0"/>
                <a:sym typeface="+mn-lt"/>
              </a:rPr>
              <a:t>回购款</a:t>
            </a:r>
            <a:r>
              <a:rPr lang="en-US" altLang="zh-CN" sz="1100" b="1" dirty="0">
                <a:latin typeface="Arial" panose="020B0604020202020204" pitchFamily="34" charset="0"/>
                <a:sym typeface="+mn-lt"/>
              </a:rPr>
              <a:t>”“</a:t>
            </a:r>
            <a:r>
              <a:rPr lang="zh-CN" altLang="en-US" sz="1100" b="1" dirty="0">
                <a:latin typeface="Arial" panose="020B0604020202020204" pitchFamily="34" charset="0"/>
                <a:sym typeface="+mn-lt"/>
              </a:rPr>
              <a:t>住房公积金贷款</a:t>
            </a:r>
            <a:r>
              <a:rPr lang="en-US" altLang="zh-CN" sz="1100" b="1" dirty="0">
                <a:latin typeface="Arial" panose="020B0604020202020204" pitchFamily="34" charset="0"/>
                <a:sym typeface="+mn-lt"/>
              </a:rPr>
              <a:t>”“</a:t>
            </a:r>
            <a:r>
              <a:rPr lang="zh-CN" altLang="en-US" sz="1100" b="1" dirty="0">
                <a:latin typeface="Arial" panose="020B0604020202020204" pitchFamily="34" charset="0"/>
                <a:sym typeface="+mn-lt"/>
              </a:rPr>
              <a:t>股票质押回购债权</a:t>
            </a:r>
            <a:r>
              <a:rPr lang="en-US" altLang="zh-CN" sz="1100" b="1" dirty="0">
                <a:latin typeface="Arial" panose="020B0604020202020204" pitchFamily="34" charset="0"/>
                <a:sym typeface="+mn-lt"/>
              </a:rPr>
              <a:t>”</a:t>
            </a:r>
            <a:r>
              <a:rPr lang="zh-CN" altLang="en-US" sz="1100" b="1" dirty="0">
                <a:latin typeface="Arial" panose="020B0604020202020204" pitchFamily="34" charset="0"/>
                <a:sym typeface="+mn-lt"/>
              </a:rPr>
              <a:t>，</a:t>
            </a:r>
            <a:r>
              <a:rPr lang="en-US" altLang="zh-CN" sz="1100" b="1" dirty="0">
                <a:latin typeface="Arial" panose="020B0604020202020204" pitchFamily="34" charset="0"/>
                <a:sym typeface="+mn-lt"/>
              </a:rPr>
              <a:t> 2019</a:t>
            </a:r>
            <a:r>
              <a:rPr lang="zh-CN" altLang="en-US" sz="1100" b="1" dirty="0">
                <a:latin typeface="Arial" panose="020B0604020202020204" pitchFamily="34" charset="0"/>
                <a:sym typeface="+mn-lt"/>
              </a:rPr>
              <a:t>年这四类基础资产未有新产品发售。</a:t>
            </a:r>
          </a:p>
        </p:txBody>
      </p:sp>
      <p:graphicFrame>
        <p:nvGraphicFramePr>
          <p:cNvPr id="3" name="表格 2"/>
          <p:cNvGraphicFramePr>
            <a:graphicFrameLocks noGrp="1"/>
          </p:cNvGraphicFramePr>
          <p:nvPr>
            <p:extLst>
              <p:ext uri="{D42A27DB-BD31-4B8C-83A1-F6EECF244321}">
                <p14:modId xmlns:p14="http://schemas.microsoft.com/office/powerpoint/2010/main" val="2503071062"/>
              </p:ext>
            </p:extLst>
          </p:nvPr>
        </p:nvGraphicFramePr>
        <p:xfrm>
          <a:off x="441325" y="2078038"/>
          <a:ext cx="10917237" cy="4473576"/>
        </p:xfrm>
        <a:graphic>
          <a:graphicData uri="http://schemas.openxmlformats.org/drawingml/2006/table">
            <a:tbl>
              <a:tblPr firstRow="1" bandRow="1">
                <a:tableStyleId>{21E4AEA4-8DFA-4A89-87EB-49C32662AFE0}</a:tableStyleId>
              </a:tblPr>
              <a:tblGrid>
                <a:gridCol w="560686">
                  <a:extLst>
                    <a:ext uri="{9D8B030D-6E8A-4147-A177-3AD203B41FA5}">
                      <a16:colId xmlns:a16="http://schemas.microsoft.com/office/drawing/2014/main" val="20000"/>
                    </a:ext>
                  </a:extLst>
                </a:gridCol>
                <a:gridCol w="2022906">
                  <a:extLst>
                    <a:ext uri="{9D8B030D-6E8A-4147-A177-3AD203B41FA5}">
                      <a16:colId xmlns:a16="http://schemas.microsoft.com/office/drawing/2014/main" val="20001"/>
                    </a:ext>
                  </a:extLst>
                </a:gridCol>
                <a:gridCol w="1883743">
                  <a:extLst>
                    <a:ext uri="{9D8B030D-6E8A-4147-A177-3AD203B41FA5}">
                      <a16:colId xmlns:a16="http://schemas.microsoft.com/office/drawing/2014/main" val="20002"/>
                    </a:ext>
                  </a:extLst>
                </a:gridCol>
                <a:gridCol w="1542893">
                  <a:extLst>
                    <a:ext uri="{9D8B030D-6E8A-4147-A177-3AD203B41FA5}">
                      <a16:colId xmlns:a16="http://schemas.microsoft.com/office/drawing/2014/main" val="20003"/>
                    </a:ext>
                  </a:extLst>
                </a:gridCol>
                <a:gridCol w="2363754">
                  <a:extLst>
                    <a:ext uri="{9D8B030D-6E8A-4147-A177-3AD203B41FA5}">
                      <a16:colId xmlns:a16="http://schemas.microsoft.com/office/drawing/2014/main" val="20004"/>
                    </a:ext>
                  </a:extLst>
                </a:gridCol>
                <a:gridCol w="2543255">
                  <a:extLst>
                    <a:ext uri="{9D8B030D-6E8A-4147-A177-3AD203B41FA5}">
                      <a16:colId xmlns:a16="http://schemas.microsoft.com/office/drawing/2014/main" val="20005"/>
                    </a:ext>
                  </a:extLst>
                </a:gridCol>
              </a:tblGrid>
              <a:tr h="497064">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u="none" strike="noStrike" cap="none" normalizeH="0" baseline="0" dirty="0">
                          <a:ln>
                            <a:noFill/>
                          </a:ln>
                          <a:solidFill>
                            <a:schemeClr val="bg1"/>
                          </a:solidFill>
                          <a:effectLst/>
                          <a:sym typeface="+mn-lt"/>
                        </a:rPr>
                        <a:t>序号</a:t>
                      </a:r>
                      <a:endParaRPr kumimoji="0" lang="zh-CN" altLang="en-US" sz="1200" b="0"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mn-lt"/>
                      </a:endParaRPr>
                    </a:p>
                  </a:txBody>
                  <a:tcPr marL="9525" marR="9525" marT="9525"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u="none" strike="noStrike" cap="none" normalizeH="0" baseline="0" dirty="0">
                          <a:ln>
                            <a:noFill/>
                          </a:ln>
                          <a:solidFill>
                            <a:schemeClr val="bg1"/>
                          </a:solidFill>
                          <a:effectLst/>
                          <a:sym typeface="+mn-lt"/>
                        </a:rPr>
                        <a:t>基础资产类型</a:t>
                      </a:r>
                      <a:endParaRPr kumimoji="0" lang="zh-CN" altLang="en-US" sz="1200" b="0"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mn-lt"/>
                      </a:endParaRPr>
                    </a:p>
                  </a:txBody>
                  <a:tcPr marL="9525" marR="9525" marT="9525"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u="none" strike="noStrike" cap="none" normalizeH="0" baseline="0" dirty="0">
                          <a:ln>
                            <a:noFill/>
                          </a:ln>
                          <a:solidFill>
                            <a:schemeClr val="bg1"/>
                          </a:solidFill>
                          <a:effectLst/>
                          <a:sym typeface="+mn-lt"/>
                        </a:rPr>
                        <a:t>累计发行总额（亿元）</a:t>
                      </a:r>
                      <a:endParaRPr kumimoji="0" lang="zh-CN" altLang="en-US" sz="1200" b="0"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mn-lt"/>
                      </a:endParaRPr>
                    </a:p>
                  </a:txBody>
                  <a:tcPr marL="9525" marR="9525" marT="9525"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u="none" strike="noStrike" cap="none" normalizeH="0" baseline="0" dirty="0">
                          <a:ln>
                            <a:noFill/>
                          </a:ln>
                          <a:solidFill>
                            <a:schemeClr val="bg1"/>
                          </a:solidFill>
                          <a:effectLst/>
                          <a:sym typeface="+mn-lt"/>
                        </a:rPr>
                        <a:t>当前余额（亿元）</a:t>
                      </a:r>
                      <a:endParaRPr kumimoji="0" lang="zh-CN" altLang="en-US" sz="1200" b="0"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mn-lt"/>
                      </a:endParaRPr>
                    </a:p>
                  </a:txBody>
                  <a:tcPr marL="9525" marR="9525" marT="9525"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u="none" strike="noStrike" cap="none" normalizeH="0" baseline="0" dirty="0">
                          <a:ln>
                            <a:noFill/>
                          </a:ln>
                          <a:solidFill>
                            <a:schemeClr val="bg1"/>
                          </a:solidFill>
                          <a:effectLst/>
                          <a:sym typeface="+mn-lt"/>
                        </a:rPr>
                        <a:t>2019</a:t>
                      </a:r>
                      <a:r>
                        <a:rPr kumimoji="0" lang="zh-CN" altLang="en-US" sz="1200" u="none" strike="noStrike" cap="none" normalizeH="0" baseline="0" dirty="0">
                          <a:ln>
                            <a:noFill/>
                          </a:ln>
                          <a:solidFill>
                            <a:schemeClr val="bg1"/>
                          </a:solidFill>
                          <a:effectLst/>
                          <a:sym typeface="+mn-lt"/>
                        </a:rPr>
                        <a:t>年新发行总额（亿元）</a:t>
                      </a:r>
                      <a:endParaRPr kumimoji="0" lang="zh-CN" altLang="en-US" sz="1200" b="0"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mn-lt"/>
                      </a:endParaRPr>
                    </a:p>
                  </a:txBody>
                  <a:tcPr marL="9525" marR="9525" marT="9525"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u="none" strike="noStrike" cap="none" normalizeH="0" baseline="0" dirty="0">
                          <a:ln>
                            <a:noFill/>
                          </a:ln>
                          <a:solidFill>
                            <a:schemeClr val="bg1"/>
                          </a:solidFill>
                          <a:effectLst/>
                          <a:sym typeface="+mn-lt"/>
                        </a:rPr>
                        <a:t>2019</a:t>
                      </a:r>
                      <a:r>
                        <a:rPr kumimoji="0" lang="zh-CN" altLang="en-US" sz="1200" u="none" strike="noStrike" cap="none" normalizeH="0" baseline="0" dirty="0">
                          <a:ln>
                            <a:noFill/>
                          </a:ln>
                          <a:solidFill>
                            <a:schemeClr val="bg1"/>
                          </a:solidFill>
                          <a:effectLst/>
                          <a:sym typeface="+mn-lt"/>
                        </a:rPr>
                        <a:t>年平均发行数额（亿元）</a:t>
                      </a:r>
                      <a:endParaRPr kumimoji="0" lang="zh-CN" altLang="en-US" sz="1200" b="0"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mn-lt"/>
                      </a:endParaRPr>
                    </a:p>
                  </a:txBody>
                  <a:tcPr marL="9525" marR="9525" marT="9525" marB="0" anchor="ctr" horzOverflow="overflow"/>
                </a:tc>
                <a:extLst>
                  <a:ext uri="{0D108BD9-81ED-4DB2-BD59-A6C34878D82A}">
                    <a16:rowId xmlns:a16="http://schemas.microsoft.com/office/drawing/2014/main" val="10000"/>
                  </a:ext>
                </a:extLst>
              </a:tr>
              <a:tr h="248532">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dirty="0">
                          <a:ln>
                            <a:noFill/>
                          </a:ln>
                          <a:effectLst/>
                          <a:sym typeface="+mn-lt"/>
                        </a:rPr>
                        <a:t>1</a:t>
                      </a:r>
                      <a:endParaRPr kumimoji="0" lang="en-US" altLang="zh-CN" sz="1200" b="0" i="0" u="none" strike="noStrike" cap="none" normalizeH="0" baseline="0" dirty="0">
                        <a:ln>
                          <a:noFill/>
                        </a:ln>
                        <a:solidFill>
                          <a:srgbClr val="000000"/>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u="none" strike="noStrike" cap="none" normalizeH="0" baseline="0" dirty="0">
                          <a:ln>
                            <a:noFill/>
                          </a:ln>
                          <a:effectLst/>
                          <a:sym typeface="+mn-lt"/>
                        </a:rPr>
                        <a:t>应收账款</a:t>
                      </a:r>
                      <a:endParaRPr kumimoji="0" lang="zh-CN" altLang="en-US" sz="12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mn-lt"/>
                      </a:endParaRPr>
                    </a:p>
                  </a:txBody>
                  <a:tcPr marL="9525" marR="9525" marT="9525"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dirty="0">
                          <a:ln>
                            <a:noFill/>
                          </a:ln>
                          <a:effectLst/>
                          <a:sym typeface="+mn-lt"/>
                        </a:rPr>
                        <a:t>9510.29 </a:t>
                      </a:r>
                      <a:endParaRPr kumimoji="0" lang="en-US" altLang="zh-CN" sz="1200" b="0"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dirty="0">
                          <a:ln>
                            <a:noFill/>
                          </a:ln>
                          <a:effectLst/>
                          <a:sym typeface="+mn-lt"/>
                        </a:rPr>
                        <a:t>5345.72 </a:t>
                      </a:r>
                      <a:endParaRPr kumimoji="0" lang="en-US" altLang="zh-CN" sz="1200" b="0"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dirty="0">
                          <a:ln>
                            <a:noFill/>
                          </a:ln>
                          <a:effectLst/>
                          <a:sym typeface="+mn-lt"/>
                        </a:rPr>
                        <a:t>3362.19 </a:t>
                      </a:r>
                      <a:endParaRPr kumimoji="0" lang="en-US" altLang="zh-CN" sz="1200" b="0"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dirty="0">
                          <a:ln>
                            <a:noFill/>
                          </a:ln>
                          <a:effectLst/>
                          <a:sym typeface="+mn-lt"/>
                        </a:rPr>
                        <a:t>7.59 </a:t>
                      </a:r>
                      <a:endParaRPr kumimoji="0" lang="en-US" altLang="zh-CN" sz="1200" b="0"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mn-lt"/>
                      </a:endParaRPr>
                    </a:p>
                  </a:txBody>
                  <a:tcPr marL="9525" marR="9525" marT="9525" marB="0" horzOverflow="overflow"/>
                </a:tc>
                <a:extLst>
                  <a:ext uri="{0D108BD9-81ED-4DB2-BD59-A6C34878D82A}">
                    <a16:rowId xmlns:a16="http://schemas.microsoft.com/office/drawing/2014/main" val="10001"/>
                  </a:ext>
                </a:extLst>
              </a:tr>
              <a:tr h="248532">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2</a:t>
                      </a:r>
                      <a:endPar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u="none" strike="noStrike" cap="none" normalizeH="0" baseline="0" dirty="0">
                          <a:ln>
                            <a:noFill/>
                          </a:ln>
                          <a:effectLst/>
                          <a:sym typeface="+mn-lt"/>
                        </a:rPr>
                        <a:t>小额贷款</a:t>
                      </a:r>
                      <a:endParaRPr kumimoji="0" lang="zh-CN" altLang="en-US" sz="1200" b="1" i="0" u="none" strike="noStrike" cap="none" normalizeH="0" baseline="0" dirty="0">
                        <a:ln>
                          <a:noFill/>
                        </a:ln>
                        <a:solidFill>
                          <a:srgbClr val="000000"/>
                        </a:solidFill>
                        <a:effectLst/>
                        <a:latin typeface="Arial" panose="020B0604020202020204" pitchFamily="34" charset="0"/>
                        <a:ea typeface="微软雅黑" panose="020B0503020204020204" pitchFamily="34" charset="-122"/>
                        <a:sym typeface="+mn-lt"/>
                      </a:endParaRPr>
                    </a:p>
                  </a:txBody>
                  <a:tcPr marL="9525" marR="9525" marT="9525"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6876.42 </a:t>
                      </a:r>
                      <a:endParaRPr kumimoji="0" lang="en-US" altLang="zh-CN" sz="1200" b="0" i="0" u="none" strike="noStrike" cap="none" normalizeH="0" baseline="0">
                        <a:ln>
                          <a:noFill/>
                        </a:ln>
                        <a:solidFill>
                          <a:srgbClr val="010101"/>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2009.41 </a:t>
                      </a:r>
                      <a:endParaRPr kumimoji="0" lang="en-US" altLang="zh-CN" sz="1200" b="0" i="0" u="none" strike="noStrike" cap="none" normalizeH="0" baseline="0">
                        <a:ln>
                          <a:noFill/>
                        </a:ln>
                        <a:solidFill>
                          <a:srgbClr val="010101"/>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dirty="0">
                          <a:ln>
                            <a:noFill/>
                          </a:ln>
                          <a:effectLst/>
                          <a:sym typeface="+mn-lt"/>
                        </a:rPr>
                        <a:t>1155.91 </a:t>
                      </a:r>
                      <a:endParaRPr kumimoji="0" lang="en-US" altLang="zh-CN" sz="1200" b="0" i="0" u="none" strike="noStrike" cap="none" normalizeH="0" baseline="0" dirty="0">
                        <a:ln>
                          <a:noFill/>
                        </a:ln>
                        <a:solidFill>
                          <a:srgbClr val="010101"/>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dirty="0">
                          <a:ln>
                            <a:noFill/>
                          </a:ln>
                          <a:effectLst/>
                          <a:sym typeface="+mn-lt"/>
                        </a:rPr>
                        <a:t>16.75 </a:t>
                      </a:r>
                      <a:endParaRPr kumimoji="0" lang="en-US" altLang="zh-CN" sz="1200" b="0" i="0" u="none" strike="noStrike" cap="none" normalizeH="0" baseline="0" dirty="0">
                        <a:ln>
                          <a:noFill/>
                        </a:ln>
                        <a:solidFill>
                          <a:srgbClr val="010101"/>
                        </a:solidFill>
                        <a:effectLst/>
                        <a:latin typeface="Arial" panose="020B0604020202020204" pitchFamily="34" charset="0"/>
                        <a:ea typeface="微软雅黑" panose="020B0503020204020204" pitchFamily="34" charset="-122"/>
                        <a:sym typeface="+mn-lt"/>
                      </a:endParaRPr>
                    </a:p>
                  </a:txBody>
                  <a:tcPr marL="9525" marR="9525" marT="9525" marB="0" horzOverflow="overflow"/>
                </a:tc>
                <a:extLst>
                  <a:ext uri="{0D108BD9-81ED-4DB2-BD59-A6C34878D82A}">
                    <a16:rowId xmlns:a16="http://schemas.microsoft.com/office/drawing/2014/main" val="10002"/>
                  </a:ext>
                </a:extLst>
              </a:tr>
              <a:tr h="248532">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3</a:t>
                      </a:r>
                      <a:endPar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u="none" strike="noStrike" cap="none" normalizeH="0" baseline="0" dirty="0">
                          <a:ln>
                            <a:noFill/>
                          </a:ln>
                          <a:effectLst/>
                          <a:sym typeface="+mn-lt"/>
                        </a:rPr>
                        <a:t>其他企业债权</a:t>
                      </a:r>
                      <a:endParaRPr kumimoji="0" lang="zh-CN" altLang="en-US" sz="1200" b="1" i="0" u="none" strike="noStrike" cap="none" normalizeH="0" baseline="0" dirty="0">
                        <a:ln>
                          <a:noFill/>
                        </a:ln>
                        <a:solidFill>
                          <a:srgbClr val="000000"/>
                        </a:solidFill>
                        <a:effectLst/>
                        <a:latin typeface="Arial" panose="020B0604020202020204" pitchFamily="34" charset="0"/>
                        <a:ea typeface="微软雅黑" panose="020B0503020204020204" pitchFamily="34" charset="-122"/>
                        <a:sym typeface="+mn-lt"/>
                      </a:endParaRPr>
                    </a:p>
                  </a:txBody>
                  <a:tcPr marL="9525" marR="9525" marT="9525"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5879.31 </a:t>
                      </a:r>
                      <a:endParaRPr kumimoji="0" lang="en-US" altLang="zh-CN" sz="1200" b="0" i="0" u="none" strike="noStrike" cap="none" normalizeH="0" baseline="0">
                        <a:ln>
                          <a:noFill/>
                        </a:ln>
                        <a:solidFill>
                          <a:srgbClr val="010101"/>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3961.84 </a:t>
                      </a:r>
                      <a:endParaRPr kumimoji="0" lang="en-US" altLang="zh-CN" sz="1200" b="0" i="0" u="none" strike="noStrike" cap="none" normalizeH="0" baseline="0">
                        <a:ln>
                          <a:noFill/>
                        </a:ln>
                        <a:solidFill>
                          <a:srgbClr val="262328"/>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dirty="0">
                          <a:ln>
                            <a:noFill/>
                          </a:ln>
                          <a:effectLst/>
                          <a:sym typeface="+mn-lt"/>
                        </a:rPr>
                        <a:t>3206.80 </a:t>
                      </a:r>
                      <a:endParaRPr kumimoji="0" lang="en-US" altLang="zh-CN" sz="1200" b="0" i="0" u="none" strike="noStrike" cap="none" normalizeH="0" baseline="0" dirty="0">
                        <a:ln>
                          <a:noFill/>
                        </a:ln>
                        <a:solidFill>
                          <a:srgbClr val="262328"/>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dirty="0">
                          <a:ln>
                            <a:noFill/>
                          </a:ln>
                          <a:effectLst/>
                          <a:sym typeface="+mn-lt"/>
                        </a:rPr>
                        <a:t>13.88 </a:t>
                      </a:r>
                      <a:endParaRPr kumimoji="0" lang="en-US" altLang="zh-CN" sz="1200" b="0" i="0" u="none" strike="noStrike" cap="none" normalizeH="0" baseline="0" dirty="0">
                        <a:ln>
                          <a:noFill/>
                        </a:ln>
                        <a:solidFill>
                          <a:srgbClr val="010101"/>
                        </a:solidFill>
                        <a:effectLst/>
                        <a:latin typeface="Arial" panose="020B0604020202020204" pitchFamily="34" charset="0"/>
                        <a:ea typeface="微软雅黑" panose="020B0503020204020204" pitchFamily="34" charset="-122"/>
                        <a:sym typeface="+mn-lt"/>
                      </a:endParaRPr>
                    </a:p>
                  </a:txBody>
                  <a:tcPr marL="9525" marR="9525" marT="9525" marB="0" horzOverflow="overflow"/>
                </a:tc>
                <a:extLst>
                  <a:ext uri="{0D108BD9-81ED-4DB2-BD59-A6C34878D82A}">
                    <a16:rowId xmlns:a16="http://schemas.microsoft.com/office/drawing/2014/main" val="10003"/>
                  </a:ext>
                </a:extLst>
              </a:tr>
              <a:tr h="248532">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4</a:t>
                      </a:r>
                      <a:endPar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u="none" strike="noStrike" cap="none" normalizeH="0" baseline="0" dirty="0">
                          <a:ln>
                            <a:noFill/>
                          </a:ln>
                          <a:effectLst/>
                          <a:sym typeface="+mn-lt"/>
                        </a:rPr>
                        <a:t>租赁租金</a:t>
                      </a:r>
                      <a:endParaRPr kumimoji="0" lang="zh-CN" altLang="en-US" sz="1200" b="1" i="0" u="none" strike="noStrike" cap="none" normalizeH="0" baseline="0" dirty="0">
                        <a:ln>
                          <a:noFill/>
                        </a:ln>
                        <a:solidFill>
                          <a:srgbClr val="000000"/>
                        </a:solidFill>
                        <a:effectLst/>
                        <a:latin typeface="Arial" panose="020B0604020202020204" pitchFamily="34" charset="0"/>
                        <a:ea typeface="微软雅黑" panose="020B0503020204020204" pitchFamily="34" charset="-122"/>
                        <a:sym typeface="+mn-lt"/>
                      </a:endParaRPr>
                    </a:p>
                  </a:txBody>
                  <a:tcPr marL="9525" marR="9525" marT="9525"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dirty="0">
                          <a:ln>
                            <a:noFill/>
                          </a:ln>
                          <a:effectLst/>
                          <a:sym typeface="+mn-lt"/>
                        </a:rPr>
                        <a:t>5000.74 </a:t>
                      </a:r>
                      <a:endParaRPr kumimoji="0" lang="en-US" altLang="zh-CN" sz="1200" b="0" i="0" u="none" strike="noStrike" cap="none" normalizeH="0" baseline="0" dirty="0">
                        <a:ln>
                          <a:noFill/>
                        </a:ln>
                        <a:solidFill>
                          <a:srgbClr val="010101"/>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2541.69 </a:t>
                      </a:r>
                      <a:endParaRPr kumimoji="0" lang="en-US" altLang="zh-CN" sz="1200" b="0" i="0" u="none" strike="noStrike" cap="none" normalizeH="0" baseline="0">
                        <a:ln>
                          <a:noFill/>
                        </a:ln>
                        <a:solidFill>
                          <a:srgbClr val="010101"/>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1264.52 </a:t>
                      </a:r>
                      <a:endParaRPr kumimoji="0" lang="en-US" altLang="zh-CN" sz="1200" b="0" i="0" u="none" strike="noStrike" cap="none" normalizeH="0" baseline="0">
                        <a:ln>
                          <a:noFill/>
                        </a:ln>
                        <a:solidFill>
                          <a:srgbClr val="010101"/>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12.16 </a:t>
                      </a:r>
                      <a:endParaRPr kumimoji="0" lang="en-US" altLang="zh-CN" sz="1200" b="0" i="0" u="none" strike="noStrike" cap="none" normalizeH="0" baseline="0">
                        <a:ln>
                          <a:noFill/>
                        </a:ln>
                        <a:solidFill>
                          <a:srgbClr val="010101"/>
                        </a:solidFill>
                        <a:effectLst/>
                        <a:latin typeface="Arial" panose="020B0604020202020204" pitchFamily="34" charset="0"/>
                        <a:ea typeface="微软雅黑" panose="020B0503020204020204" pitchFamily="34" charset="-122"/>
                        <a:sym typeface="+mn-lt"/>
                      </a:endParaRPr>
                    </a:p>
                  </a:txBody>
                  <a:tcPr marL="9525" marR="9525" marT="9525" marB="0" horzOverflow="overflow"/>
                </a:tc>
                <a:extLst>
                  <a:ext uri="{0D108BD9-81ED-4DB2-BD59-A6C34878D82A}">
                    <a16:rowId xmlns:a16="http://schemas.microsoft.com/office/drawing/2014/main" val="10004"/>
                  </a:ext>
                </a:extLst>
              </a:tr>
              <a:tr h="248532">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5</a:t>
                      </a:r>
                      <a:endPar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u="none" strike="noStrike" cap="none" normalizeH="0" baseline="0" dirty="0">
                          <a:ln>
                            <a:noFill/>
                          </a:ln>
                          <a:effectLst/>
                          <a:sym typeface="+mn-lt"/>
                        </a:rPr>
                        <a:t>信托收益权</a:t>
                      </a:r>
                      <a:endParaRPr kumimoji="0" lang="zh-CN" altLang="en-US" sz="1200" b="1" i="0" u="none" strike="noStrike" cap="none" normalizeH="0" baseline="0" dirty="0">
                        <a:ln>
                          <a:noFill/>
                        </a:ln>
                        <a:solidFill>
                          <a:srgbClr val="000000"/>
                        </a:solidFill>
                        <a:effectLst/>
                        <a:latin typeface="Arial" panose="020B0604020202020204" pitchFamily="34" charset="0"/>
                        <a:ea typeface="微软雅黑" panose="020B0503020204020204" pitchFamily="34" charset="-122"/>
                        <a:sym typeface="+mn-lt"/>
                      </a:endParaRPr>
                    </a:p>
                  </a:txBody>
                  <a:tcPr marL="9525" marR="9525" marT="9525"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3267.00 </a:t>
                      </a:r>
                      <a:endParaRPr kumimoji="0" lang="en-US" altLang="zh-CN" sz="1200" b="0" i="0" u="none" strike="noStrike" cap="none" normalizeH="0" baseline="0">
                        <a:ln>
                          <a:noFill/>
                        </a:ln>
                        <a:solidFill>
                          <a:srgbClr val="262328"/>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1473.93 </a:t>
                      </a:r>
                      <a:endParaRPr kumimoji="0" lang="en-US" altLang="zh-CN" sz="1200" b="0" i="0" u="none" strike="noStrike" cap="none" normalizeH="0" baseline="0">
                        <a:ln>
                          <a:noFill/>
                        </a:ln>
                        <a:solidFill>
                          <a:srgbClr val="010101"/>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660.41 </a:t>
                      </a:r>
                      <a:endParaRPr kumimoji="0" lang="en-US" altLang="zh-CN" sz="1200" b="0" i="0" u="none" strike="noStrike" cap="none" normalizeH="0" baseline="0">
                        <a:ln>
                          <a:noFill/>
                        </a:ln>
                        <a:solidFill>
                          <a:srgbClr val="010101"/>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14.36 </a:t>
                      </a:r>
                      <a:endParaRPr kumimoji="0" lang="en-US" altLang="zh-CN" sz="1200" b="0" i="0" u="none" strike="noStrike" cap="none" normalizeH="0" baseline="0">
                        <a:ln>
                          <a:noFill/>
                        </a:ln>
                        <a:solidFill>
                          <a:srgbClr val="010101"/>
                        </a:solidFill>
                        <a:effectLst/>
                        <a:latin typeface="Arial" panose="020B0604020202020204" pitchFamily="34" charset="0"/>
                        <a:ea typeface="微软雅黑" panose="020B0503020204020204" pitchFamily="34" charset="-122"/>
                        <a:sym typeface="+mn-lt"/>
                      </a:endParaRPr>
                    </a:p>
                  </a:txBody>
                  <a:tcPr marL="9525" marR="9525" marT="9525" marB="0" horzOverflow="overflow"/>
                </a:tc>
                <a:extLst>
                  <a:ext uri="{0D108BD9-81ED-4DB2-BD59-A6C34878D82A}">
                    <a16:rowId xmlns:a16="http://schemas.microsoft.com/office/drawing/2014/main" val="10005"/>
                  </a:ext>
                </a:extLst>
              </a:tr>
              <a:tr h="248532">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6</a:t>
                      </a:r>
                      <a:endPar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u="none" strike="noStrike" cap="none" normalizeH="0" baseline="0" dirty="0">
                          <a:ln>
                            <a:noFill/>
                          </a:ln>
                          <a:effectLst/>
                          <a:sym typeface="+mn-lt"/>
                        </a:rPr>
                        <a:t>基础设施收费</a:t>
                      </a:r>
                      <a:endParaRPr kumimoji="0" lang="zh-CN" altLang="en-US" sz="1200" b="1" i="0" u="none" strike="noStrike" cap="none" normalizeH="0" baseline="0" dirty="0">
                        <a:ln>
                          <a:noFill/>
                        </a:ln>
                        <a:solidFill>
                          <a:srgbClr val="000000"/>
                        </a:solidFill>
                        <a:effectLst/>
                        <a:latin typeface="Arial" panose="020B0604020202020204" pitchFamily="34" charset="0"/>
                        <a:ea typeface="微软雅黑" panose="020B0503020204020204" pitchFamily="34" charset="-122"/>
                        <a:sym typeface="+mn-lt"/>
                      </a:endParaRPr>
                    </a:p>
                  </a:txBody>
                  <a:tcPr marL="9525" marR="9525" marT="9525"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1593.63 </a:t>
                      </a:r>
                      <a:endParaRPr kumimoji="0" lang="en-US" altLang="zh-CN" sz="1200" b="0" i="0" u="none" strike="noStrike" cap="none" normalizeH="0" baseline="0">
                        <a:ln>
                          <a:noFill/>
                        </a:ln>
                        <a:solidFill>
                          <a:srgbClr val="2F3442"/>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905.12 </a:t>
                      </a:r>
                      <a:endParaRPr kumimoji="0" lang="en-US" altLang="zh-CN" sz="1200" b="0" i="0" u="none" strike="noStrike" cap="none" normalizeH="0" baseline="0">
                        <a:ln>
                          <a:noFill/>
                        </a:ln>
                        <a:solidFill>
                          <a:srgbClr val="262328"/>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268.11 </a:t>
                      </a:r>
                      <a:endPar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9.25 </a:t>
                      </a:r>
                      <a:endParaRPr kumimoji="0" lang="en-US" altLang="zh-CN" sz="1200" b="0" i="0" u="none" strike="noStrike" cap="none" normalizeH="0" baseline="0">
                        <a:ln>
                          <a:noFill/>
                        </a:ln>
                        <a:solidFill>
                          <a:srgbClr val="262328"/>
                        </a:solidFill>
                        <a:effectLst/>
                        <a:latin typeface="Arial" panose="020B0604020202020204" pitchFamily="34" charset="0"/>
                        <a:ea typeface="微软雅黑" panose="020B0503020204020204" pitchFamily="34" charset="-122"/>
                        <a:sym typeface="+mn-lt"/>
                      </a:endParaRPr>
                    </a:p>
                  </a:txBody>
                  <a:tcPr marL="9525" marR="9525" marT="9525" marB="0" horzOverflow="overflow"/>
                </a:tc>
                <a:extLst>
                  <a:ext uri="{0D108BD9-81ED-4DB2-BD59-A6C34878D82A}">
                    <a16:rowId xmlns:a16="http://schemas.microsoft.com/office/drawing/2014/main" val="10006"/>
                  </a:ext>
                </a:extLst>
              </a:tr>
              <a:tr h="248532">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7</a:t>
                      </a:r>
                      <a:endPar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u="none" strike="noStrike" cap="none" normalizeH="0" baseline="0" dirty="0">
                          <a:ln>
                            <a:noFill/>
                          </a:ln>
                          <a:effectLst/>
                          <a:sym typeface="+mn-lt"/>
                        </a:rPr>
                        <a:t>保理融资债权</a:t>
                      </a:r>
                      <a:endParaRPr kumimoji="0" lang="zh-CN" altLang="en-US" sz="1200" b="1" i="0" u="none" strike="noStrike" cap="none" normalizeH="0" baseline="0" dirty="0">
                        <a:ln>
                          <a:noFill/>
                        </a:ln>
                        <a:solidFill>
                          <a:srgbClr val="000000"/>
                        </a:solidFill>
                        <a:effectLst/>
                        <a:latin typeface="Arial" panose="020B0604020202020204" pitchFamily="34" charset="0"/>
                        <a:ea typeface="微软雅黑" panose="020B0503020204020204" pitchFamily="34" charset="-122"/>
                        <a:sym typeface="+mn-lt"/>
                      </a:endParaRPr>
                    </a:p>
                  </a:txBody>
                  <a:tcPr marL="9525" marR="9525" marT="9525"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1145.55 </a:t>
                      </a:r>
                      <a:endParaRPr kumimoji="0" lang="en-US" altLang="zh-CN" sz="1200" b="0" i="0" u="none" strike="noStrike" cap="none" normalizeH="0" baseline="0">
                        <a:ln>
                          <a:noFill/>
                        </a:ln>
                        <a:solidFill>
                          <a:srgbClr val="2F3442"/>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347.29 </a:t>
                      </a:r>
                      <a:endParaRPr kumimoji="0" lang="en-US" altLang="zh-CN" sz="1200" b="0" i="0" u="none" strike="noStrike" cap="none" normalizeH="0" baseline="0">
                        <a:ln>
                          <a:noFill/>
                        </a:ln>
                        <a:solidFill>
                          <a:srgbClr val="262328"/>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368.26 </a:t>
                      </a:r>
                      <a:endParaRPr kumimoji="0" lang="en-US" altLang="zh-CN" sz="1200" b="0" i="0" u="none" strike="noStrike" cap="none" normalizeH="0" baseline="0">
                        <a:ln>
                          <a:noFill/>
                        </a:ln>
                        <a:solidFill>
                          <a:srgbClr val="262328"/>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8.56 </a:t>
                      </a:r>
                      <a:endParaRPr kumimoji="0" lang="en-US" altLang="zh-CN" sz="1200" b="0" i="0" u="none" strike="noStrike" cap="none" normalizeH="0" baseline="0">
                        <a:ln>
                          <a:noFill/>
                        </a:ln>
                        <a:solidFill>
                          <a:srgbClr val="262328"/>
                        </a:solidFill>
                        <a:effectLst/>
                        <a:latin typeface="Arial" panose="020B0604020202020204" pitchFamily="34" charset="0"/>
                        <a:ea typeface="微软雅黑" panose="020B0503020204020204" pitchFamily="34" charset="-122"/>
                        <a:sym typeface="+mn-lt"/>
                      </a:endParaRPr>
                    </a:p>
                  </a:txBody>
                  <a:tcPr marL="9525" marR="9525" marT="9525" marB="0" horzOverflow="overflow"/>
                </a:tc>
                <a:extLst>
                  <a:ext uri="{0D108BD9-81ED-4DB2-BD59-A6C34878D82A}">
                    <a16:rowId xmlns:a16="http://schemas.microsoft.com/office/drawing/2014/main" val="10007"/>
                  </a:ext>
                </a:extLst>
              </a:tr>
              <a:tr h="248532">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8</a:t>
                      </a:r>
                      <a:endPar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u="none" strike="noStrike" cap="none" normalizeH="0" baseline="0" dirty="0">
                          <a:ln>
                            <a:noFill/>
                          </a:ln>
                          <a:effectLst/>
                          <a:sym typeface="+mn-lt"/>
                        </a:rPr>
                        <a:t>不动产投资信托</a:t>
                      </a:r>
                      <a:r>
                        <a:rPr kumimoji="0" lang="en-US" altLang="zh-CN" sz="1200" u="none" strike="noStrike" cap="none" normalizeH="0" baseline="0" dirty="0">
                          <a:ln>
                            <a:noFill/>
                          </a:ln>
                          <a:effectLst/>
                          <a:sym typeface="+mn-lt"/>
                        </a:rPr>
                        <a:t>REITs</a:t>
                      </a:r>
                      <a:endParaRPr kumimoji="0" lang="en-US" altLang="zh-CN" sz="1200" b="1" i="0" u="none" strike="noStrike" cap="none" normalizeH="0" baseline="0" dirty="0">
                        <a:ln>
                          <a:noFill/>
                        </a:ln>
                        <a:solidFill>
                          <a:srgbClr val="000000"/>
                        </a:solidFill>
                        <a:effectLst/>
                        <a:latin typeface="Arial" panose="020B0604020202020204" pitchFamily="34" charset="0"/>
                        <a:ea typeface="微软雅黑" panose="020B0503020204020204" pitchFamily="34" charset="-122"/>
                        <a:sym typeface="+mn-lt"/>
                      </a:endParaRPr>
                    </a:p>
                  </a:txBody>
                  <a:tcPr marL="9525" marR="9525" marT="9525"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1109.00 </a:t>
                      </a:r>
                      <a:endParaRPr kumimoji="0" lang="en-US" altLang="zh-CN" sz="1200" b="0" i="0" u="none" strike="noStrike" cap="none" normalizeH="0" baseline="0">
                        <a:ln>
                          <a:noFill/>
                        </a:ln>
                        <a:solidFill>
                          <a:srgbClr val="2F3442"/>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837.63 </a:t>
                      </a:r>
                      <a:endParaRPr kumimoji="0" lang="en-US" altLang="zh-CN" sz="1200" b="0" i="0" u="none" strike="noStrike" cap="none" normalizeH="0" baseline="0">
                        <a:ln>
                          <a:noFill/>
                        </a:ln>
                        <a:solidFill>
                          <a:srgbClr val="262328"/>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215.77 </a:t>
                      </a:r>
                      <a:endParaRPr kumimoji="0" lang="en-US" altLang="zh-CN" sz="1200" b="0" i="0" u="none" strike="noStrike" cap="none" normalizeH="0" baseline="0">
                        <a:ln>
                          <a:noFill/>
                        </a:ln>
                        <a:solidFill>
                          <a:srgbClr val="262328"/>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19.62 </a:t>
                      </a:r>
                      <a:endParaRPr kumimoji="0" lang="en-US" altLang="zh-CN" sz="1200" b="0" i="0" u="none" strike="noStrike" cap="none" normalizeH="0" baseline="0">
                        <a:ln>
                          <a:noFill/>
                        </a:ln>
                        <a:solidFill>
                          <a:srgbClr val="262328"/>
                        </a:solidFill>
                        <a:effectLst/>
                        <a:latin typeface="Arial" panose="020B0604020202020204" pitchFamily="34" charset="0"/>
                        <a:ea typeface="微软雅黑" panose="020B0503020204020204" pitchFamily="34" charset="-122"/>
                        <a:sym typeface="+mn-lt"/>
                      </a:endParaRPr>
                    </a:p>
                  </a:txBody>
                  <a:tcPr marL="9525" marR="9525" marT="9525" marB="0" horzOverflow="overflow"/>
                </a:tc>
                <a:extLst>
                  <a:ext uri="{0D108BD9-81ED-4DB2-BD59-A6C34878D82A}">
                    <a16:rowId xmlns:a16="http://schemas.microsoft.com/office/drawing/2014/main" val="10008"/>
                  </a:ext>
                </a:extLst>
              </a:tr>
              <a:tr h="248532">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9</a:t>
                      </a:r>
                      <a:endPar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u="none" strike="noStrike" cap="none" normalizeH="0" baseline="0" dirty="0">
                          <a:ln>
                            <a:noFill/>
                          </a:ln>
                          <a:effectLst/>
                          <a:sym typeface="+mn-lt"/>
                        </a:rPr>
                        <a:t>商业房地产抵押贷款</a:t>
                      </a:r>
                      <a:endParaRPr kumimoji="0" lang="zh-CN" altLang="en-US" sz="1200" b="1" i="0" u="none" strike="noStrike" cap="none" normalizeH="0" baseline="0" dirty="0">
                        <a:ln>
                          <a:noFill/>
                        </a:ln>
                        <a:solidFill>
                          <a:srgbClr val="000000"/>
                        </a:solidFill>
                        <a:effectLst/>
                        <a:latin typeface="Arial" panose="020B0604020202020204" pitchFamily="34" charset="0"/>
                        <a:ea typeface="微软雅黑" panose="020B0503020204020204" pitchFamily="34" charset="-122"/>
                        <a:sym typeface="+mn-lt"/>
                      </a:endParaRPr>
                    </a:p>
                  </a:txBody>
                  <a:tcPr marL="9525" marR="9525" marT="9525"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935.34 </a:t>
                      </a:r>
                      <a:endParaRPr kumimoji="0" lang="en-US" altLang="zh-CN" sz="1200" b="0" i="0" u="none" strike="noStrike" cap="none" normalizeH="0" baseline="0">
                        <a:ln>
                          <a:noFill/>
                        </a:ln>
                        <a:solidFill>
                          <a:srgbClr val="262328"/>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746.97 </a:t>
                      </a:r>
                      <a:endParaRPr kumimoji="0" lang="en-US" altLang="zh-CN" sz="1200" b="0" i="0" u="none" strike="noStrike" cap="none" normalizeH="0" baseline="0">
                        <a:ln>
                          <a:noFill/>
                        </a:ln>
                        <a:solidFill>
                          <a:srgbClr val="262328"/>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147.91 </a:t>
                      </a:r>
                      <a:endParaRPr kumimoji="0" lang="en-US" altLang="zh-CN" sz="1200" b="0" i="0" u="none" strike="noStrike" cap="none" normalizeH="0" baseline="0">
                        <a:ln>
                          <a:noFill/>
                        </a:ln>
                        <a:solidFill>
                          <a:srgbClr val="262328"/>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11.38 </a:t>
                      </a:r>
                      <a:endParaRPr kumimoji="0" lang="en-US" altLang="zh-CN" sz="1200" b="0" i="0" u="none" strike="noStrike" cap="none" normalizeH="0" baseline="0">
                        <a:ln>
                          <a:noFill/>
                        </a:ln>
                        <a:solidFill>
                          <a:srgbClr val="2F3442"/>
                        </a:solidFill>
                        <a:effectLst/>
                        <a:latin typeface="Arial" panose="020B0604020202020204" pitchFamily="34" charset="0"/>
                        <a:ea typeface="微软雅黑" panose="020B0503020204020204" pitchFamily="34" charset="-122"/>
                        <a:sym typeface="+mn-lt"/>
                      </a:endParaRPr>
                    </a:p>
                  </a:txBody>
                  <a:tcPr marL="9525" marR="9525" marT="9525" marB="0" horzOverflow="overflow"/>
                </a:tc>
                <a:extLst>
                  <a:ext uri="{0D108BD9-81ED-4DB2-BD59-A6C34878D82A}">
                    <a16:rowId xmlns:a16="http://schemas.microsoft.com/office/drawing/2014/main" val="10009"/>
                  </a:ext>
                </a:extLst>
              </a:tr>
              <a:tr h="248532">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10</a:t>
                      </a:r>
                      <a:endPar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u="none" strike="noStrike" cap="none" normalizeH="0" baseline="0" dirty="0">
                          <a:ln>
                            <a:noFill/>
                          </a:ln>
                          <a:effectLst/>
                          <a:sym typeface="+mn-lt"/>
                        </a:rPr>
                        <a:t>融资融券债权</a:t>
                      </a:r>
                      <a:endParaRPr kumimoji="0" lang="zh-CN" altLang="en-US" sz="1200" b="1" i="0" u="none" strike="noStrike" cap="none" normalizeH="0" baseline="0" dirty="0">
                        <a:ln>
                          <a:noFill/>
                        </a:ln>
                        <a:solidFill>
                          <a:srgbClr val="000000"/>
                        </a:solidFill>
                        <a:effectLst/>
                        <a:latin typeface="Arial" panose="020B0604020202020204" pitchFamily="34" charset="0"/>
                        <a:ea typeface="微软雅黑" panose="020B0503020204020204" pitchFamily="34" charset="-122"/>
                        <a:sym typeface="+mn-lt"/>
                      </a:endParaRPr>
                    </a:p>
                  </a:txBody>
                  <a:tcPr marL="9525" marR="9525" marT="9525"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755.49 </a:t>
                      </a:r>
                      <a:endParaRPr kumimoji="0" lang="en-US" altLang="zh-CN" sz="1200" b="0" i="0" u="none" strike="noStrike" cap="none" normalizeH="0" baseline="0">
                        <a:ln>
                          <a:noFill/>
                        </a:ln>
                        <a:solidFill>
                          <a:srgbClr val="262328"/>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340.99 </a:t>
                      </a:r>
                      <a:endParaRPr kumimoji="0" lang="en-US" altLang="zh-CN" sz="1200" b="0" i="0" u="none" strike="noStrike" cap="none" normalizeH="0" baseline="0">
                        <a:ln>
                          <a:noFill/>
                        </a:ln>
                        <a:solidFill>
                          <a:srgbClr val="262328"/>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200.00 </a:t>
                      </a:r>
                      <a:endParaRPr kumimoji="0" lang="en-US" altLang="zh-CN" sz="1200" b="0" i="0" u="none" strike="noStrike" cap="none" normalizeH="0" baseline="0">
                        <a:ln>
                          <a:noFill/>
                        </a:ln>
                        <a:solidFill>
                          <a:srgbClr val="262328"/>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25.00 </a:t>
                      </a:r>
                      <a:endParaRPr kumimoji="0" lang="en-US" altLang="zh-CN" sz="1200" b="0" i="0" u="none" strike="noStrike" cap="none" normalizeH="0" baseline="0">
                        <a:ln>
                          <a:noFill/>
                        </a:ln>
                        <a:solidFill>
                          <a:srgbClr val="262328"/>
                        </a:solidFill>
                        <a:effectLst/>
                        <a:latin typeface="Arial" panose="020B0604020202020204" pitchFamily="34" charset="0"/>
                        <a:ea typeface="微软雅黑" panose="020B0503020204020204" pitchFamily="34" charset="-122"/>
                        <a:sym typeface="+mn-lt"/>
                      </a:endParaRPr>
                    </a:p>
                  </a:txBody>
                  <a:tcPr marL="9525" marR="9525" marT="9525" marB="0" horzOverflow="overflow"/>
                </a:tc>
                <a:extLst>
                  <a:ext uri="{0D108BD9-81ED-4DB2-BD59-A6C34878D82A}">
                    <a16:rowId xmlns:a16="http://schemas.microsoft.com/office/drawing/2014/main" val="10010"/>
                  </a:ext>
                </a:extLst>
              </a:tr>
              <a:tr h="248532">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11</a:t>
                      </a:r>
                      <a:endPar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u="none" strike="noStrike" cap="none" normalizeH="0" baseline="0" dirty="0">
                          <a:ln>
                            <a:noFill/>
                          </a:ln>
                          <a:effectLst/>
                          <a:sym typeface="+mn-lt"/>
                        </a:rPr>
                        <a:t>委托贷款</a:t>
                      </a:r>
                      <a:endParaRPr kumimoji="0" lang="zh-CN" altLang="en-US" sz="1200" b="1" i="0" u="none" strike="noStrike" cap="none" normalizeH="0" baseline="0" dirty="0">
                        <a:ln>
                          <a:noFill/>
                        </a:ln>
                        <a:solidFill>
                          <a:srgbClr val="000000"/>
                        </a:solidFill>
                        <a:effectLst/>
                        <a:latin typeface="Arial" panose="020B0604020202020204" pitchFamily="34" charset="0"/>
                        <a:ea typeface="微软雅黑" panose="020B0503020204020204" pitchFamily="34" charset="-122"/>
                        <a:sym typeface="+mn-lt"/>
                      </a:endParaRPr>
                    </a:p>
                  </a:txBody>
                  <a:tcPr marL="9525" marR="9525" marT="9525"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167.60 </a:t>
                      </a:r>
                      <a:endParaRPr kumimoji="0" lang="en-US" altLang="zh-CN" sz="1200" b="0" i="0" u="none" strike="noStrike" cap="none" normalizeH="0" baseline="0">
                        <a:ln>
                          <a:noFill/>
                        </a:ln>
                        <a:solidFill>
                          <a:srgbClr val="262328"/>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22.99 </a:t>
                      </a:r>
                      <a:endParaRPr kumimoji="0" lang="en-US" altLang="zh-CN" sz="1200" b="0" i="0" u="none" strike="noStrike" cap="none" normalizeH="0" baseline="0">
                        <a:ln>
                          <a:noFill/>
                        </a:ln>
                        <a:solidFill>
                          <a:srgbClr val="262328"/>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10.63 </a:t>
                      </a:r>
                      <a:endParaRPr kumimoji="0" lang="en-US" altLang="zh-CN" sz="1200" b="0" i="0" u="none" strike="noStrike" cap="none" normalizeH="0" baseline="0">
                        <a:ln>
                          <a:noFill/>
                        </a:ln>
                        <a:solidFill>
                          <a:srgbClr val="2F3442"/>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5.32 </a:t>
                      </a:r>
                      <a:endParaRPr kumimoji="0" lang="en-US" altLang="zh-CN" sz="1200" b="0" i="0" u="none" strike="noStrike" cap="none" normalizeH="0" baseline="0">
                        <a:ln>
                          <a:noFill/>
                        </a:ln>
                        <a:solidFill>
                          <a:srgbClr val="262328"/>
                        </a:solidFill>
                        <a:effectLst/>
                        <a:latin typeface="Arial" panose="020B0604020202020204" pitchFamily="34" charset="0"/>
                        <a:ea typeface="微软雅黑" panose="020B0503020204020204" pitchFamily="34" charset="-122"/>
                        <a:sym typeface="+mn-lt"/>
                      </a:endParaRPr>
                    </a:p>
                  </a:txBody>
                  <a:tcPr marL="9525" marR="9525" marT="9525" marB="0" horzOverflow="overflow"/>
                </a:tc>
                <a:extLst>
                  <a:ext uri="{0D108BD9-81ED-4DB2-BD59-A6C34878D82A}">
                    <a16:rowId xmlns:a16="http://schemas.microsoft.com/office/drawing/2014/main" val="10011"/>
                  </a:ext>
                </a:extLst>
              </a:tr>
              <a:tr h="248532">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12</a:t>
                      </a:r>
                      <a:endPar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PPP</a:t>
                      </a:r>
                      <a:r>
                        <a:rPr kumimoji="0" lang="zh-CN" altLang="en-US" sz="1200" u="none" strike="noStrike" cap="none" normalizeH="0" baseline="0">
                          <a:ln>
                            <a:noFill/>
                          </a:ln>
                          <a:effectLst/>
                          <a:sym typeface="+mn-lt"/>
                        </a:rPr>
                        <a:t>项目</a:t>
                      </a:r>
                      <a:endParaRPr kumimoji="0" lang="zh-CN" altLang="en-US" sz="1200" b="1"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mn-lt"/>
                      </a:endParaRPr>
                    </a:p>
                  </a:txBody>
                  <a:tcPr marL="9525" marR="9525" marT="9525"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112.34 </a:t>
                      </a:r>
                      <a:endParaRPr kumimoji="0" lang="en-US" altLang="zh-CN" sz="1200" b="0" i="0" u="none" strike="noStrike" cap="none" normalizeH="0" baseline="0">
                        <a:ln>
                          <a:noFill/>
                        </a:ln>
                        <a:solidFill>
                          <a:srgbClr val="2F3442"/>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96.84 </a:t>
                      </a:r>
                      <a:endParaRPr kumimoji="0" lang="en-US" altLang="zh-CN" sz="1200" b="0" i="0" u="none" strike="noStrike" cap="none" normalizeH="0" baseline="0">
                        <a:ln>
                          <a:noFill/>
                        </a:ln>
                        <a:solidFill>
                          <a:srgbClr val="262328"/>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12.44 </a:t>
                      </a:r>
                      <a:endParaRPr kumimoji="0" lang="en-US" altLang="zh-CN" sz="1200" b="0" i="0" u="none" strike="noStrike" cap="none" normalizeH="0" baseline="0">
                        <a:ln>
                          <a:noFill/>
                        </a:ln>
                        <a:solidFill>
                          <a:srgbClr val="2F3442"/>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6.22 </a:t>
                      </a:r>
                      <a:endParaRPr kumimoji="0" lang="en-US" altLang="zh-CN" sz="1200" b="0" i="0" u="none" strike="noStrike" cap="none" normalizeH="0" baseline="0">
                        <a:ln>
                          <a:noFill/>
                        </a:ln>
                        <a:solidFill>
                          <a:srgbClr val="262328"/>
                        </a:solidFill>
                        <a:effectLst/>
                        <a:latin typeface="Arial" panose="020B0604020202020204" pitchFamily="34" charset="0"/>
                        <a:ea typeface="微软雅黑" panose="020B0503020204020204" pitchFamily="34" charset="-122"/>
                        <a:sym typeface="+mn-lt"/>
                      </a:endParaRPr>
                    </a:p>
                  </a:txBody>
                  <a:tcPr marL="9525" marR="9525" marT="9525" marB="0" horzOverflow="overflow"/>
                </a:tc>
                <a:extLst>
                  <a:ext uri="{0D108BD9-81ED-4DB2-BD59-A6C34878D82A}">
                    <a16:rowId xmlns:a16="http://schemas.microsoft.com/office/drawing/2014/main" val="10012"/>
                  </a:ext>
                </a:extLst>
              </a:tr>
              <a:tr h="248532">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13</a:t>
                      </a:r>
                      <a:endPar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zh-CN" altLang="en-US" sz="1200" u="none" strike="noStrike" cap="none" normalizeH="0" baseline="0">
                          <a:ln>
                            <a:noFill/>
                          </a:ln>
                          <a:effectLst/>
                          <a:sym typeface="+mn-lt"/>
                        </a:rPr>
                        <a:t>门票收入</a:t>
                      </a:r>
                      <a:endParaRPr kumimoji="0" lang="zh-CN" altLang="en-US" sz="1200" b="1"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mn-lt"/>
                      </a:endParaRPr>
                    </a:p>
                  </a:txBody>
                  <a:tcPr marL="9525" marR="9525" marT="9525"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98.62 </a:t>
                      </a:r>
                      <a:endPar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32.11 </a:t>
                      </a:r>
                      <a:endPar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8.00 </a:t>
                      </a:r>
                      <a:endPar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8.00 </a:t>
                      </a:r>
                      <a:endPar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mn-lt"/>
                      </a:endParaRPr>
                    </a:p>
                  </a:txBody>
                  <a:tcPr marL="9525" marR="9525" marT="9525" marB="0" horzOverflow="overflow"/>
                </a:tc>
                <a:extLst>
                  <a:ext uri="{0D108BD9-81ED-4DB2-BD59-A6C34878D82A}">
                    <a16:rowId xmlns:a16="http://schemas.microsoft.com/office/drawing/2014/main" val="10013"/>
                  </a:ext>
                </a:extLst>
              </a:tr>
              <a:tr h="248532">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14</a:t>
                      </a:r>
                      <a:endPar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zh-CN" altLang="en-US" sz="1200" u="none" strike="noStrike" cap="none" normalizeH="0" baseline="0" dirty="0">
                          <a:ln>
                            <a:noFill/>
                          </a:ln>
                          <a:effectLst/>
                          <a:sym typeface="+mn-lt"/>
                        </a:rPr>
                        <a:t>棚改</a:t>
                      </a:r>
                      <a:r>
                        <a:rPr kumimoji="0" lang="en-US" altLang="zh-CN" sz="1200" u="none" strike="noStrike" cap="none" normalizeH="0" baseline="0" dirty="0">
                          <a:ln>
                            <a:noFill/>
                          </a:ln>
                          <a:effectLst/>
                          <a:sym typeface="+mn-lt"/>
                        </a:rPr>
                        <a:t>/</a:t>
                      </a:r>
                      <a:r>
                        <a:rPr kumimoji="0" lang="zh-CN" altLang="en-US" sz="1200" u="none" strike="noStrike" cap="none" normalizeH="0" baseline="0" dirty="0">
                          <a:ln>
                            <a:noFill/>
                          </a:ln>
                          <a:effectLst/>
                          <a:sym typeface="+mn-lt"/>
                        </a:rPr>
                        <a:t>保障房</a:t>
                      </a:r>
                      <a:endParaRPr kumimoji="0" lang="zh-CN" altLang="en-US" sz="1200" b="1" i="0" u="none" strike="noStrike" cap="none" normalizeH="0" baseline="0" dirty="0">
                        <a:ln>
                          <a:noFill/>
                        </a:ln>
                        <a:solidFill>
                          <a:srgbClr val="000000"/>
                        </a:solidFill>
                        <a:effectLst/>
                        <a:latin typeface="Arial" panose="020B0604020202020204" pitchFamily="34" charset="0"/>
                        <a:ea typeface="微软雅黑" panose="020B0503020204020204" pitchFamily="34" charset="-122"/>
                        <a:sym typeface="+mn-lt"/>
                      </a:endParaRPr>
                    </a:p>
                  </a:txBody>
                  <a:tcPr marL="9525" marR="9525" marT="9525"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64.73 </a:t>
                      </a:r>
                      <a:endPar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30.73 </a:t>
                      </a:r>
                      <a:endPar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25.40 </a:t>
                      </a:r>
                      <a:endPar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12.70 </a:t>
                      </a:r>
                      <a:endPar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mn-lt"/>
                      </a:endParaRPr>
                    </a:p>
                  </a:txBody>
                  <a:tcPr marL="9525" marR="9525" marT="9525" marB="0" horzOverflow="overflow"/>
                </a:tc>
                <a:extLst>
                  <a:ext uri="{0D108BD9-81ED-4DB2-BD59-A6C34878D82A}">
                    <a16:rowId xmlns:a16="http://schemas.microsoft.com/office/drawing/2014/main" val="10014"/>
                  </a:ext>
                </a:extLst>
              </a:tr>
              <a:tr h="248532">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15</a:t>
                      </a:r>
                      <a:endPar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zh-CN" altLang="en-US" sz="1200" u="none" strike="noStrike" cap="none" normalizeH="0" baseline="0" dirty="0">
                          <a:ln>
                            <a:noFill/>
                          </a:ln>
                          <a:effectLst/>
                          <a:sym typeface="+mn-lt"/>
                        </a:rPr>
                        <a:t>保单贷款</a:t>
                      </a:r>
                      <a:endParaRPr kumimoji="0" lang="zh-CN" altLang="en-US" sz="1200" b="1" i="0" u="none" strike="noStrike" cap="none" normalizeH="0" baseline="0" dirty="0">
                        <a:ln>
                          <a:noFill/>
                        </a:ln>
                        <a:solidFill>
                          <a:srgbClr val="000000"/>
                        </a:solidFill>
                        <a:effectLst/>
                        <a:latin typeface="Arial" panose="020B0604020202020204" pitchFamily="34" charset="0"/>
                        <a:ea typeface="微软雅黑" panose="020B0503020204020204" pitchFamily="34" charset="-122"/>
                        <a:sym typeface="+mn-lt"/>
                      </a:endParaRPr>
                    </a:p>
                  </a:txBody>
                  <a:tcPr marL="9525" marR="9525" marT="9525"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40.00 </a:t>
                      </a:r>
                      <a:endPar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25.00 </a:t>
                      </a:r>
                      <a:endPar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zh-CN" altLang="en-US" sz="1200" u="none" strike="noStrike" cap="none" normalizeH="0" baseline="0" dirty="0">
                          <a:ln>
                            <a:noFill/>
                          </a:ln>
                          <a:effectLst/>
                          <a:sym typeface="+mn-lt"/>
                        </a:rPr>
                        <a:t>　</a:t>
                      </a:r>
                      <a:r>
                        <a:rPr kumimoji="0" lang="en-US" altLang="zh-CN" sz="1200" u="none" strike="noStrike" cap="none" normalizeH="0" baseline="0" dirty="0">
                          <a:ln>
                            <a:noFill/>
                          </a:ln>
                          <a:effectLst/>
                          <a:sym typeface="+mn-lt"/>
                        </a:rPr>
                        <a:t>25.00</a:t>
                      </a:r>
                      <a:endParaRPr kumimoji="0" lang="zh-CN" altLang="en-US" sz="1200" b="0" i="0" u="none" strike="noStrike" cap="none" normalizeH="0" baseline="0" dirty="0">
                        <a:ln>
                          <a:noFill/>
                        </a:ln>
                        <a:solidFill>
                          <a:srgbClr val="000000"/>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dirty="0">
                          <a:ln>
                            <a:noFill/>
                          </a:ln>
                          <a:effectLst/>
                          <a:sym typeface="+mn-lt"/>
                        </a:rPr>
                        <a:t>25.00</a:t>
                      </a:r>
                      <a:r>
                        <a:rPr kumimoji="0" lang="zh-CN" altLang="en-US" sz="1200" u="none" strike="noStrike" cap="none" normalizeH="0" baseline="0" dirty="0">
                          <a:ln>
                            <a:noFill/>
                          </a:ln>
                          <a:effectLst/>
                          <a:sym typeface="+mn-lt"/>
                        </a:rPr>
                        <a:t>　</a:t>
                      </a:r>
                      <a:endParaRPr kumimoji="0" lang="zh-CN" altLang="en-US" sz="1200" b="0" i="0" u="none" strike="noStrike" cap="none" normalizeH="0" baseline="0" dirty="0">
                        <a:ln>
                          <a:noFill/>
                        </a:ln>
                        <a:solidFill>
                          <a:srgbClr val="000000"/>
                        </a:solidFill>
                        <a:effectLst/>
                        <a:latin typeface="Arial" panose="020B0604020202020204" pitchFamily="34" charset="0"/>
                        <a:ea typeface="微软雅黑" panose="020B0503020204020204" pitchFamily="34" charset="-122"/>
                        <a:sym typeface="+mn-lt"/>
                      </a:endParaRPr>
                    </a:p>
                  </a:txBody>
                  <a:tcPr marL="9525" marR="9525" marT="9525" marB="0" horzOverflow="overflow"/>
                </a:tc>
                <a:extLst>
                  <a:ext uri="{0D108BD9-81ED-4DB2-BD59-A6C34878D82A}">
                    <a16:rowId xmlns:a16="http://schemas.microsoft.com/office/drawing/2014/main" val="10015"/>
                  </a:ext>
                </a:extLst>
              </a:tr>
              <a:tr h="248532">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a:ln>
                            <a:noFill/>
                          </a:ln>
                          <a:effectLst/>
                          <a:sym typeface="+mn-lt"/>
                        </a:rPr>
                        <a:t>16</a:t>
                      </a:r>
                      <a:endPar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zh-CN" altLang="en-US" sz="1200" u="none" strike="noStrike" cap="none" normalizeH="0" baseline="0" dirty="0">
                          <a:ln>
                            <a:noFill/>
                          </a:ln>
                          <a:effectLst/>
                          <a:sym typeface="+mn-lt"/>
                        </a:rPr>
                        <a:t>其他</a:t>
                      </a:r>
                      <a:endParaRPr kumimoji="0" lang="zh-CN" altLang="en-US" sz="1200" b="1" i="0" u="none" strike="noStrike" cap="none" normalizeH="0" baseline="0" dirty="0">
                        <a:ln>
                          <a:noFill/>
                        </a:ln>
                        <a:solidFill>
                          <a:srgbClr val="000000"/>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dirty="0">
                          <a:ln>
                            <a:noFill/>
                          </a:ln>
                          <a:effectLst/>
                          <a:sym typeface="+mn-lt"/>
                        </a:rPr>
                        <a:t>312.52</a:t>
                      </a:r>
                      <a:endParaRPr kumimoji="0" lang="en-US" altLang="zh-CN" sz="1200" b="0" i="0" u="none" strike="noStrike" cap="none" normalizeH="0" baseline="0" dirty="0">
                        <a:ln>
                          <a:noFill/>
                        </a:ln>
                        <a:solidFill>
                          <a:srgbClr val="000000"/>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dirty="0">
                          <a:ln>
                            <a:noFill/>
                          </a:ln>
                          <a:effectLst/>
                          <a:sym typeface="+mn-lt"/>
                        </a:rPr>
                        <a:t>83.73</a:t>
                      </a:r>
                      <a:endParaRPr kumimoji="0" lang="en-US" altLang="zh-CN" sz="1200" b="0" i="0" u="none" strike="noStrike" cap="none" normalizeH="0" baseline="0" dirty="0">
                        <a:ln>
                          <a:noFill/>
                        </a:ln>
                        <a:solidFill>
                          <a:srgbClr val="000000"/>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dirty="0">
                          <a:ln>
                            <a:noFill/>
                          </a:ln>
                          <a:effectLst/>
                          <a:sym typeface="+mn-lt"/>
                        </a:rPr>
                        <a:t>-</a:t>
                      </a:r>
                      <a:endParaRPr kumimoji="0" lang="en-US" altLang="zh-CN" sz="1200" b="0" i="0" u="none" strike="noStrike" cap="none" normalizeH="0" baseline="0" dirty="0">
                        <a:ln>
                          <a:noFill/>
                        </a:ln>
                        <a:solidFill>
                          <a:srgbClr val="000000"/>
                        </a:solidFill>
                        <a:effectLst/>
                        <a:latin typeface="Arial" panose="020B0604020202020204" pitchFamily="34" charset="0"/>
                        <a:ea typeface="微软雅黑" panose="020B0503020204020204" pitchFamily="34" charset="-122"/>
                        <a:sym typeface="+mn-lt"/>
                      </a:endParaRPr>
                    </a:p>
                  </a:txBody>
                  <a:tcPr marL="9525" marR="9525" marT="9525" marB="0"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zh-CN" sz="1200" u="none" strike="noStrike" cap="none" normalizeH="0" baseline="0" dirty="0">
                          <a:ln>
                            <a:noFill/>
                          </a:ln>
                          <a:effectLst/>
                          <a:sym typeface="+mn-lt"/>
                        </a:rPr>
                        <a:t>-</a:t>
                      </a:r>
                      <a:endParaRPr kumimoji="0" lang="en-US" altLang="zh-CN" sz="1200" b="0" i="0" u="none" strike="noStrike" cap="none" normalizeH="0" baseline="0" dirty="0">
                        <a:ln>
                          <a:noFill/>
                        </a:ln>
                        <a:solidFill>
                          <a:srgbClr val="000000"/>
                        </a:solidFill>
                        <a:effectLst/>
                        <a:latin typeface="Arial" panose="020B0604020202020204" pitchFamily="34" charset="0"/>
                        <a:ea typeface="微软雅黑" panose="020B0503020204020204" pitchFamily="34" charset="-122"/>
                        <a:sym typeface="+mn-lt"/>
                      </a:endParaRPr>
                    </a:p>
                  </a:txBody>
                  <a:tcPr marL="9525" marR="9525" marT="9525" marB="0" horzOverflow="overflow"/>
                </a:tc>
                <a:extLst>
                  <a:ext uri="{0D108BD9-81ED-4DB2-BD59-A6C34878D82A}">
                    <a16:rowId xmlns:a16="http://schemas.microsoft.com/office/drawing/2014/main" val="10016"/>
                  </a:ext>
                </a:extLst>
              </a:tr>
            </a:tbl>
          </a:graphicData>
        </a:graphic>
      </p:graphicFrame>
      <p:sp>
        <p:nvSpPr>
          <p:cNvPr id="82054" name="矩形 3"/>
          <p:cNvSpPr/>
          <p:nvPr/>
        </p:nvSpPr>
        <p:spPr>
          <a:xfrm>
            <a:off x="7986713" y="6551613"/>
            <a:ext cx="4086225" cy="260350"/>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r>
              <a:rPr lang="zh-CN" altLang="en-US" sz="1100" b="1" dirty="0">
                <a:latin typeface="Arial" panose="020B0604020202020204" pitchFamily="34" charset="0"/>
                <a:sym typeface="+mn-lt"/>
              </a:rPr>
              <a:t>数据来源：深交所</a:t>
            </a:r>
            <a:r>
              <a:rPr lang="en-US" altLang="zh-CN" sz="1100" b="1" dirty="0">
                <a:latin typeface="Arial" panose="020B0604020202020204" pitchFamily="34" charset="0"/>
                <a:sym typeface="+mn-lt"/>
              </a:rPr>
              <a:t>《</a:t>
            </a:r>
            <a:r>
              <a:rPr lang="zh-CN" altLang="en-US" sz="1100" b="1" dirty="0">
                <a:latin typeface="Arial" panose="020B0604020202020204" pitchFamily="34" charset="0"/>
                <a:sym typeface="+mn-lt"/>
              </a:rPr>
              <a:t>企业资产证券化市场概况 （</a:t>
            </a:r>
            <a:r>
              <a:rPr lang="en-US" altLang="zh-CN" sz="1100" b="1" dirty="0">
                <a:latin typeface="Arial" panose="020B0604020202020204" pitchFamily="34" charset="0"/>
                <a:sym typeface="+mn-lt"/>
              </a:rPr>
              <a:t>2019</a:t>
            </a:r>
            <a:r>
              <a:rPr lang="zh-CN" altLang="en-US" sz="1100" b="1" dirty="0">
                <a:latin typeface="Arial" panose="020B0604020202020204" pitchFamily="34" charset="0"/>
                <a:sym typeface="+mn-lt"/>
              </a:rPr>
              <a:t>年度）</a:t>
            </a:r>
            <a:r>
              <a:rPr lang="en-US" altLang="zh-CN" sz="1100" b="1" dirty="0">
                <a:latin typeface="Arial" panose="020B0604020202020204" pitchFamily="34" charset="0"/>
                <a:sym typeface="+mn-lt"/>
              </a:rPr>
              <a:t>》</a:t>
            </a:r>
            <a:endParaRPr lang="zh-CN" altLang="en-US" sz="1100" b="1" dirty="0">
              <a:latin typeface="Arial" panose="020B0604020202020204" pitchFamily="34" charset="0"/>
              <a:sym typeface="+mn-lt"/>
            </a:endParaRPr>
          </a:p>
        </p:txBody>
      </p:sp>
      <p:sp>
        <p:nvSpPr>
          <p:cNvPr id="82055" name="灯片编号占位符 2"/>
          <p:cNvSpPr>
            <a:spLocks noGrp="1"/>
          </p:cNvSpPr>
          <p:nvPr/>
        </p:nvSpPr>
        <p:spPr>
          <a:xfrm>
            <a:off x="11780838" y="6551613"/>
            <a:ext cx="584200" cy="365125"/>
          </a:xfrm>
          <a:prstGeom prst="rect">
            <a:avLst/>
          </a:prstGeom>
          <a:noFill/>
          <a:ln w="9525">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fld id="{9A0DB2DC-4C9A-4742-B13C-FB6460FD3503}" type="slidenum">
              <a:rPr lang="zh-CN" altLang="zh-CN" sz="1400" b="1" dirty="0">
                <a:solidFill>
                  <a:srgbClr val="FFFFFF"/>
                </a:solidFill>
                <a:latin typeface="Arial" panose="020B0604020202020204" pitchFamily="34" charset="0"/>
                <a:ea typeface="宋体" panose="02010600030101010101" pitchFamily="2" charset="-122"/>
              </a:rPr>
              <a:t>74</a:t>
            </a:fld>
            <a:endParaRPr lang="zh-CN" altLang="zh-CN" sz="1400" b="1" dirty="0">
              <a:solidFill>
                <a:srgbClr val="FFFFFF"/>
              </a:solidFill>
              <a:latin typeface="Arial" panose="020B0604020202020204" pitchFamily="34" charset="0"/>
              <a:ea typeface="宋体" panose="02010600030101010101" pitchFamily="2" charset="-122"/>
            </a:endParaRPr>
          </a:p>
        </p:txBody>
      </p:sp>
      <p:sp>
        <p:nvSpPr>
          <p:cNvPr id="82056" name="矩形 3"/>
          <p:cNvSpPr/>
          <p:nvPr/>
        </p:nvSpPr>
        <p:spPr>
          <a:xfrm>
            <a:off x="125413" y="2552700"/>
            <a:ext cx="11887200" cy="260350"/>
          </a:xfrm>
          <a:prstGeom prst="rect">
            <a:avLst/>
          </a:prstGeom>
          <a:noFill/>
          <a:ln w="19050" cap="flat" cmpd="sng">
            <a:solidFill>
              <a:srgbClr val="C00000"/>
            </a:solidFill>
            <a:prstDash val="dash"/>
            <a:round/>
            <a:headEnd type="none" w="med" len="med"/>
            <a:tailEnd type="none" w="med" len="med"/>
          </a:ln>
        </p:spPr>
        <p:txBody>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None/>
            </a:pPr>
            <a:endParaRPr lang="zh-CN" altLang="en-US" sz="1800" dirty="0">
              <a:latin typeface="Arial" panose="020B0604020202020204" pitchFamily="34" charset="0"/>
              <a:ea typeface="宋体" panose="02010600030101010101" pitchFamily="2" charset="-122"/>
            </a:endParaRPr>
          </a:p>
        </p:txBody>
      </p:sp>
      <p:sp>
        <p:nvSpPr>
          <p:cNvPr id="82057" name="矩形 13"/>
          <p:cNvSpPr/>
          <p:nvPr/>
        </p:nvSpPr>
        <p:spPr>
          <a:xfrm>
            <a:off x="122238" y="3757613"/>
            <a:ext cx="11887200" cy="560387"/>
          </a:xfrm>
          <a:prstGeom prst="rect">
            <a:avLst/>
          </a:prstGeom>
          <a:noFill/>
          <a:ln w="19050" cap="flat" cmpd="sng">
            <a:solidFill>
              <a:srgbClr val="C00000"/>
            </a:solidFill>
            <a:prstDash val="dash"/>
            <a:round/>
            <a:headEnd type="none" w="med" len="med"/>
            <a:tailEnd type="none" w="med" len="med"/>
          </a:ln>
        </p:spPr>
        <p:txBody>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None/>
            </a:pPr>
            <a:endParaRPr lang="zh-CN" altLang="en-US" sz="1800" dirty="0">
              <a:latin typeface="Arial" panose="020B0604020202020204" pitchFamily="34" charset="0"/>
              <a:ea typeface="宋体" panose="02010600030101010101" pitchFamily="2" charset="-122"/>
            </a:endParaRPr>
          </a:p>
        </p:txBody>
      </p:sp>
      <p:sp>
        <p:nvSpPr>
          <p:cNvPr id="82058" name="矩形 16"/>
          <p:cNvSpPr/>
          <p:nvPr/>
        </p:nvSpPr>
        <p:spPr>
          <a:xfrm>
            <a:off x="92075" y="5260975"/>
            <a:ext cx="11887200" cy="798513"/>
          </a:xfrm>
          <a:prstGeom prst="rect">
            <a:avLst/>
          </a:prstGeom>
          <a:noFill/>
          <a:ln w="19050" cap="flat" cmpd="sng">
            <a:solidFill>
              <a:srgbClr val="C00000"/>
            </a:solidFill>
            <a:prstDash val="dash"/>
            <a:round/>
            <a:headEnd type="none" w="med" len="med"/>
            <a:tailEnd type="none" w="med" len="med"/>
          </a:ln>
        </p:spPr>
        <p:txBody>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transition spd="med">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矩形 1"/>
          <p:cNvSpPr/>
          <p:nvPr/>
        </p:nvSpPr>
        <p:spPr>
          <a:xfrm>
            <a:off x="9515475" y="307975"/>
            <a:ext cx="2557463" cy="1220788"/>
          </a:xfrm>
          <a:prstGeom prst="rect">
            <a:avLst/>
          </a:prstGeom>
          <a:solidFill>
            <a:schemeClr val="bg1"/>
          </a:solidFill>
          <a:ln w="9525">
            <a:noFill/>
          </a:ln>
        </p:spPr>
        <p:txBody>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endParaRPr lang="zh-CN" altLang="zh-CN" sz="1800" dirty="0">
              <a:solidFill>
                <a:srgbClr val="000000"/>
              </a:solidFill>
              <a:latin typeface="Arial" panose="020B0604020202020204" pitchFamily="34" charset="0"/>
              <a:ea typeface="宋体" panose="02010600030101010101" pitchFamily="2" charset="-122"/>
            </a:endParaRPr>
          </a:p>
        </p:txBody>
      </p:sp>
      <p:pic>
        <p:nvPicPr>
          <p:cNvPr id="73731" name="图片 2"/>
          <p:cNvPicPr>
            <a:picLocks noChangeAspect="1"/>
          </p:cNvPicPr>
          <p:nvPr/>
        </p:nvPicPr>
        <p:blipFill>
          <a:blip r:embed="rId2">
            <a:clrChange>
              <a:clrFrom>
                <a:srgbClr val="EEEFEF"/>
              </a:clrFrom>
              <a:clrTo>
                <a:srgbClr val="EEEFEF">
                  <a:alpha val="0"/>
                </a:srgbClr>
              </a:clrTo>
            </a:clrChange>
          </a:blip>
          <a:stretch>
            <a:fillRect/>
          </a:stretch>
        </p:blipFill>
        <p:spPr>
          <a:xfrm>
            <a:off x="0" y="161925"/>
            <a:ext cx="12188825" cy="6210300"/>
          </a:xfrm>
          <a:prstGeom prst="rect">
            <a:avLst/>
          </a:prstGeom>
          <a:noFill/>
          <a:ln w="9525">
            <a:noFill/>
          </a:ln>
        </p:spPr>
      </p:pic>
      <p:pic>
        <p:nvPicPr>
          <p:cNvPr id="73732" name="图片 3"/>
          <p:cNvPicPr>
            <a:picLocks noChangeAspect="1"/>
          </p:cNvPicPr>
          <p:nvPr/>
        </p:nvPicPr>
        <p:blipFill>
          <a:blip r:embed="rId3"/>
          <a:stretch>
            <a:fillRect/>
          </a:stretch>
        </p:blipFill>
        <p:spPr>
          <a:xfrm>
            <a:off x="-1587" y="5505450"/>
            <a:ext cx="12190412" cy="1352550"/>
          </a:xfrm>
          <a:prstGeom prst="rect">
            <a:avLst/>
          </a:prstGeom>
          <a:noFill/>
          <a:ln w="9525">
            <a:noFill/>
          </a:ln>
        </p:spPr>
      </p:pic>
      <p:pic>
        <p:nvPicPr>
          <p:cNvPr id="73733" name="图片 2"/>
          <p:cNvPicPr>
            <a:picLocks noChangeAspect="1"/>
          </p:cNvPicPr>
          <p:nvPr/>
        </p:nvPicPr>
        <p:blipFill>
          <a:blip r:embed="rId4"/>
          <a:stretch>
            <a:fillRect/>
          </a:stretch>
        </p:blipFill>
        <p:spPr>
          <a:xfrm>
            <a:off x="0" y="0"/>
            <a:ext cx="12226925" cy="6858000"/>
          </a:xfrm>
          <a:prstGeom prst="rect">
            <a:avLst/>
          </a:prstGeom>
          <a:noFill/>
          <a:ln w="9525">
            <a:noFill/>
          </a:ln>
        </p:spPr>
      </p:pic>
      <p:sp>
        <p:nvSpPr>
          <p:cNvPr id="73734" name="文本框 1"/>
          <p:cNvSpPr/>
          <p:nvPr/>
        </p:nvSpPr>
        <p:spPr>
          <a:xfrm>
            <a:off x="3116511" y="1719777"/>
            <a:ext cx="8736013" cy="70802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a:spcAft>
                <a:spcPct val="15000"/>
              </a:spcAft>
              <a:buClr>
                <a:srgbClr val="ED7D31"/>
              </a:buClr>
              <a:buSzPct val="75000"/>
              <a:buFontTx/>
              <a:buNone/>
            </a:pPr>
            <a:r>
              <a:rPr lang="zh-CN" altLang="en-US" sz="4000" b="1" dirty="0">
                <a:solidFill>
                  <a:srgbClr val="FFFFFF"/>
                </a:solidFill>
                <a:latin typeface="微软雅黑" panose="020B0503020204020204" pitchFamily="34" charset="-122"/>
                <a:sym typeface="微软雅黑" panose="020B0503020204020204" pitchFamily="34" charset="-122"/>
              </a:rPr>
              <a:t>第</a:t>
            </a:r>
            <a:r>
              <a:rPr lang="en-US" altLang="zh-CN" sz="4000" b="1" dirty="0">
                <a:solidFill>
                  <a:srgbClr val="FFFFFF"/>
                </a:solidFill>
                <a:latin typeface="微软雅黑" panose="020B0503020204020204" pitchFamily="34" charset="-122"/>
                <a:sym typeface="微软雅黑" panose="020B0503020204020204" pitchFamily="34" charset="-122"/>
              </a:rPr>
              <a:t>2</a:t>
            </a:r>
            <a:r>
              <a:rPr lang="zh-CN" altLang="en-US" sz="4000" b="1" dirty="0">
                <a:solidFill>
                  <a:srgbClr val="FFFFFF"/>
                </a:solidFill>
                <a:latin typeface="微软雅黑" panose="020B0503020204020204" pitchFamily="34" charset="-122"/>
                <a:sym typeface="微软雅黑" panose="020B0503020204020204" pitchFamily="34" charset="-122"/>
              </a:rPr>
              <a:t>章 湖南省</a:t>
            </a:r>
            <a:r>
              <a:rPr lang="en-US" altLang="zh-CN" sz="4000" b="1" dirty="0">
                <a:solidFill>
                  <a:srgbClr val="FFFFFF"/>
                </a:solidFill>
                <a:latin typeface="微软雅黑" panose="020B0503020204020204" pitchFamily="34" charset="-122"/>
                <a:sym typeface="微软雅黑" panose="020B0503020204020204" pitchFamily="34" charset="-122"/>
              </a:rPr>
              <a:t>ABS</a:t>
            </a:r>
            <a:r>
              <a:rPr lang="zh-CN" altLang="en-US" sz="4000" b="1" dirty="0">
                <a:solidFill>
                  <a:srgbClr val="FFFFFF"/>
                </a:solidFill>
                <a:latin typeface="微软雅黑" panose="020B0503020204020204" pitchFamily="34" charset="-122"/>
                <a:sym typeface="微软雅黑" panose="020B0503020204020204" pitchFamily="34" charset="-122"/>
              </a:rPr>
              <a:t>项目基础资产选择</a:t>
            </a:r>
          </a:p>
        </p:txBody>
      </p:sp>
      <p:sp>
        <p:nvSpPr>
          <p:cNvPr id="73735" name="直接连接符 4"/>
          <p:cNvSpPr/>
          <p:nvPr/>
        </p:nvSpPr>
        <p:spPr>
          <a:xfrm>
            <a:off x="5486400" y="2514600"/>
            <a:ext cx="6518275" cy="6350"/>
          </a:xfrm>
          <a:prstGeom prst="line">
            <a:avLst/>
          </a:prstGeom>
          <a:ln w="12700" cap="flat" cmpd="sng">
            <a:solidFill>
              <a:schemeClr val="bg1"/>
            </a:solidFill>
            <a:prstDash val="solid"/>
            <a:bevel/>
            <a:headEnd type="none" w="med" len="med"/>
            <a:tailEnd type="none" w="med" len="med"/>
          </a:ln>
        </p:spPr>
      </p:sp>
    </p:spTree>
    <p:extLst>
      <p:ext uri="{BB962C8B-B14F-4D97-AF65-F5344CB8AC3E}">
        <p14:creationId xmlns:p14="http://schemas.microsoft.com/office/powerpoint/2010/main" val="2754258481"/>
      </p:ext>
    </p:extLst>
  </p:cSld>
  <p:clrMapOvr>
    <a:masterClrMapping/>
  </p:clrMapOvr>
  <p:transition spd="slow">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970" name="组合 1"/>
          <p:cNvGrpSpPr/>
          <p:nvPr/>
        </p:nvGrpSpPr>
        <p:grpSpPr>
          <a:xfrm>
            <a:off x="0" y="214313"/>
            <a:ext cx="577850" cy="658812"/>
            <a:chOff x="0" y="0"/>
            <a:chExt cx="577847" cy="659137"/>
          </a:xfrm>
        </p:grpSpPr>
        <p:sp>
          <p:nvSpPr>
            <p:cNvPr id="8199" name="矩形 3"/>
            <p:cNvSpPr>
              <a:spLocks noChangeArrowheads="1"/>
            </p:cNvSpPr>
            <p:nvPr/>
          </p:nvSpPr>
          <p:spPr bwMode="auto">
            <a:xfrm>
              <a:off x="0" y="0"/>
              <a:ext cx="495297" cy="659137"/>
            </a:xfrm>
            <a:prstGeom prst="rect">
              <a:avLst/>
            </a:prstGeom>
            <a:solidFill>
              <a:srgbClr val="C00000"/>
            </a:solidFill>
            <a:ln>
              <a:noFill/>
            </a:ln>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4200" b="0"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8200" name="矩形 4"/>
            <p:cNvSpPr>
              <a:spLocks noChangeArrowheads="1"/>
            </p:cNvSpPr>
            <p:nvPr/>
          </p:nvSpPr>
          <p:spPr bwMode="auto">
            <a:xfrm>
              <a:off x="527047" y="0"/>
              <a:ext cx="50800" cy="659137"/>
            </a:xfrm>
            <a:prstGeom prst="rect">
              <a:avLst/>
            </a:prstGeom>
            <a:solidFill>
              <a:srgbClr val="808080"/>
            </a:solidFill>
            <a:ln>
              <a:noFill/>
            </a:ln>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4200" b="0" i="0" u="none" strike="noStrike" kern="1200" cap="none" spc="0" normalizeH="0" baseline="0" noProof="0">
                <a:ln>
                  <a:noFill/>
                </a:ln>
                <a:solidFill>
                  <a:srgbClr val="FFFFFF"/>
                </a:solidFill>
                <a:effectLst/>
                <a:uLnTx/>
                <a:uFillTx/>
                <a:latin typeface="+mn-lt"/>
                <a:ea typeface="+mn-ea"/>
                <a:cs typeface="+mn-ea"/>
                <a:sym typeface="+mn-lt"/>
              </a:endParaRPr>
            </a:p>
          </p:txBody>
        </p:sp>
      </p:grpSp>
      <p:sp>
        <p:nvSpPr>
          <p:cNvPr id="83971" name="标题 1"/>
          <p:cNvSpPr>
            <a:spLocks noGrp="1"/>
          </p:cNvSpPr>
          <p:nvPr>
            <p:ph type="title"/>
          </p:nvPr>
        </p:nvSpPr>
        <p:spPr>
          <a:xfrm>
            <a:off x="660400" y="284163"/>
            <a:ext cx="11004550" cy="658812"/>
          </a:xfrm>
        </p:spPr>
        <p:txBody>
          <a:bodyPr vert="horz" wrap="square" lIns="68573" tIns="34289" rIns="68573" bIns="34289" anchor="ctr"/>
          <a:lstStyle/>
          <a:p>
            <a:pPr algn="l" eaLnBrk="1" hangingPunct="1"/>
            <a:r>
              <a:rPr lang="en-US" altLang="zh-CN" sz="3200" b="1" dirty="0">
                <a:solidFill>
                  <a:srgbClr val="000000"/>
                </a:solidFill>
                <a:latin typeface="+mn-ea"/>
                <a:ea typeface="+mn-ea"/>
                <a:sym typeface="+mn-lt"/>
              </a:rPr>
              <a:t>2.1 </a:t>
            </a:r>
            <a:r>
              <a:rPr lang="zh-CN" altLang="en-US" sz="3200" b="1" dirty="0">
                <a:latin typeface="+mn-ea"/>
                <a:ea typeface="+mn-ea"/>
                <a:sym typeface="+mn-lt"/>
              </a:rPr>
              <a:t>为湖南省“量体裁衣”</a:t>
            </a:r>
            <a:r>
              <a:rPr lang="en-US" altLang="zh-CN" sz="3200" b="1" dirty="0">
                <a:latin typeface="+mn-ea"/>
                <a:ea typeface="+mn-ea"/>
                <a:sym typeface="+mn-lt"/>
              </a:rPr>
              <a:t>,</a:t>
            </a:r>
            <a:r>
              <a:rPr lang="zh-CN" altLang="en-US" sz="3200" b="1" dirty="0">
                <a:latin typeface="+mn-ea"/>
                <a:ea typeface="+mn-ea"/>
                <a:sym typeface="+mn-lt"/>
              </a:rPr>
              <a:t>挑选</a:t>
            </a:r>
            <a:r>
              <a:rPr lang="en-US" altLang="zh-CN" sz="3200" b="1" dirty="0">
                <a:latin typeface="+mn-ea"/>
                <a:ea typeface="+mn-ea"/>
                <a:sym typeface="+mn-lt"/>
              </a:rPr>
              <a:t>6</a:t>
            </a:r>
            <a:r>
              <a:rPr lang="zh-CN" altLang="en-US" sz="3200" b="1" dirty="0">
                <a:latin typeface="+mn-ea"/>
                <a:ea typeface="+mn-ea"/>
                <a:sym typeface="+mn-lt"/>
              </a:rPr>
              <a:t>类适配</a:t>
            </a:r>
            <a:r>
              <a:rPr lang="en-US" altLang="zh-CN" sz="3200" b="1" dirty="0">
                <a:latin typeface="+mn-ea"/>
                <a:ea typeface="+mn-ea"/>
                <a:sym typeface="+mn-lt"/>
              </a:rPr>
              <a:t>ABS</a:t>
            </a:r>
            <a:r>
              <a:rPr lang="zh-CN" altLang="en-US" sz="3200" b="1" dirty="0">
                <a:latin typeface="+mn-ea"/>
                <a:ea typeface="+mn-ea"/>
                <a:sym typeface="+mn-lt"/>
              </a:rPr>
              <a:t>类型</a:t>
            </a:r>
          </a:p>
        </p:txBody>
      </p:sp>
      <p:sp>
        <p:nvSpPr>
          <p:cNvPr id="83972" name="文本框 8"/>
          <p:cNvSpPr>
            <a:spLocks noChangeArrowheads="1"/>
          </p:cNvSpPr>
          <p:nvPr/>
        </p:nvSpPr>
        <p:spPr bwMode="auto">
          <a:xfrm>
            <a:off x="593725" y="857250"/>
            <a:ext cx="11004550" cy="1023938"/>
          </a:xfrm>
          <a:prstGeom prst="rect">
            <a:avLst/>
          </a:prstGeom>
          <a:noFill/>
          <a:ln>
            <a:noFill/>
          </a:ln>
        </p:spPr>
        <p:txBody>
          <a:bodyPr>
            <a:spAutoFit/>
          </a:bodyPr>
          <a:lstStyle>
            <a:lvl1pPr marL="285750" indent="-285750">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285750" marR="0" lvl="0" indent="-285750" algn="just" defTabSz="914400" rtl="0" eaLnBrk="1" fontAlgn="base" latinLnBrk="0" hangingPunct="1">
              <a:lnSpc>
                <a:spcPct val="150000"/>
              </a:lnSpc>
              <a:spcBef>
                <a:spcPct val="0"/>
              </a:spcBef>
              <a:spcAft>
                <a:spcPct val="0"/>
              </a:spcAft>
              <a:buClrTx/>
              <a:buSzTx/>
              <a:buFont typeface="Wingdings" panose="05000000000000000000" pitchFamily="2" charset="2"/>
              <a:buChar char="p"/>
              <a:defRPr/>
            </a:pPr>
            <a:r>
              <a:rPr kumimoji="0" lang="en-US" altLang="zh-CN"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mn-lt"/>
              </a:rPr>
              <a:t>ABS</a:t>
            </a:r>
            <a:r>
              <a:rPr kumimoji="0" lang="zh-CN" altLang="en-US"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mn-lt"/>
              </a:rPr>
              <a:t>基础资产类型众多，结合湖南省部分企业实际情况，为湖南省企业“量体裁衣” ，挑选出</a:t>
            </a:r>
            <a:r>
              <a:rPr kumimoji="0" lang="en-US" altLang="zh-CN"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mn-lt"/>
              </a:rPr>
              <a:t>6</a:t>
            </a:r>
            <a:r>
              <a:rPr kumimoji="0" lang="zh-CN" altLang="en-US"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mn-lt"/>
              </a:rPr>
              <a:t>类</a:t>
            </a:r>
            <a:r>
              <a:rPr kumimoji="0" lang="en-US" altLang="zh-CN"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mn-lt"/>
              </a:rPr>
              <a:t>ABS</a:t>
            </a:r>
            <a:r>
              <a:rPr kumimoji="0" lang="zh-CN" altLang="en-US"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mn-lt"/>
              </a:rPr>
              <a:t>。</a:t>
            </a:r>
            <a:endParaRPr kumimoji="0" lang="en-US" altLang="zh-CN"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mn-lt"/>
            </a:endParaRPr>
          </a:p>
          <a:p>
            <a:pPr marL="285750" marR="0" lvl="0" indent="-285750" algn="just" defTabSz="914400" rtl="0" eaLnBrk="1" fontAlgn="base" latinLnBrk="0" hangingPunct="1">
              <a:lnSpc>
                <a:spcPct val="150000"/>
              </a:lnSpc>
              <a:spcBef>
                <a:spcPct val="0"/>
              </a:spcBef>
              <a:spcAft>
                <a:spcPct val="0"/>
              </a:spcAft>
              <a:buClrTx/>
              <a:buSzTx/>
              <a:buFont typeface="Wingdings" panose="05000000000000000000" pitchFamily="2" charset="2"/>
              <a:buChar char="p"/>
              <a:defRPr/>
            </a:pPr>
            <a:r>
              <a:rPr kumimoji="0" lang="zh-CN" altLang="en-US"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mn-lt"/>
              </a:rPr>
              <a:t>根据公开资料，对湖南省评级</a:t>
            </a:r>
            <a:r>
              <a:rPr kumimoji="0" lang="en-US" altLang="zh-CN"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mn-lt"/>
              </a:rPr>
              <a:t>AA</a:t>
            </a:r>
            <a:r>
              <a:rPr kumimoji="0" lang="zh-CN" altLang="en-US"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mn-lt"/>
              </a:rPr>
              <a:t>以上的企业进行分析，初步筛选出</a:t>
            </a:r>
            <a:r>
              <a:rPr lang="en-US" altLang="zh-CN" sz="1400" dirty="0">
                <a:solidFill>
                  <a:srgbClr val="000000"/>
                </a:solidFill>
                <a:latin typeface="Arial" panose="020B0604020202020204" pitchFamily="34" charset="0"/>
                <a:sym typeface="+mn-lt"/>
              </a:rPr>
              <a:t>41</a:t>
            </a:r>
            <a:r>
              <a:rPr kumimoji="0" lang="zh-CN" altLang="en-US"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mn-lt"/>
              </a:rPr>
              <a:t>家企业适配</a:t>
            </a:r>
            <a:r>
              <a:rPr kumimoji="0" lang="en-US" altLang="zh-CN"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mn-lt"/>
              </a:rPr>
              <a:t>6</a:t>
            </a:r>
            <a:r>
              <a:rPr kumimoji="0" lang="zh-CN" altLang="en-US"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mn-lt"/>
              </a:rPr>
              <a:t>类</a:t>
            </a:r>
            <a:r>
              <a:rPr kumimoji="0" lang="en-US" altLang="zh-CN"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mn-lt"/>
              </a:rPr>
              <a:t>ABS</a:t>
            </a:r>
            <a:r>
              <a:rPr kumimoji="0" lang="zh-CN" altLang="en-US"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mn-lt"/>
              </a:rPr>
              <a:t>，除保障房、</a:t>
            </a:r>
            <a:r>
              <a:rPr kumimoji="0" lang="en-US" altLang="zh-CN"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mn-lt"/>
              </a:rPr>
              <a:t>PPP</a:t>
            </a:r>
            <a:r>
              <a:rPr kumimoji="0" lang="zh-CN" altLang="en-US"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mn-lt"/>
              </a:rPr>
              <a:t>项目的预计发行规模仍需获取进一步资料进行判断外，其余</a:t>
            </a:r>
            <a:r>
              <a:rPr kumimoji="0" lang="en-US" altLang="zh-CN"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mn-lt"/>
              </a:rPr>
              <a:t>4</a:t>
            </a:r>
            <a:r>
              <a:rPr kumimoji="0" lang="zh-CN" altLang="en-US"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mn-lt"/>
              </a:rPr>
              <a:t>类</a:t>
            </a:r>
            <a:r>
              <a:rPr kumimoji="0" lang="en-US" altLang="zh-CN"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mn-lt"/>
              </a:rPr>
              <a:t>ABS</a:t>
            </a:r>
            <a:r>
              <a:rPr kumimoji="0" lang="zh-CN" altLang="en-US"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mn-lt"/>
              </a:rPr>
              <a:t>预计可发行规模超过</a:t>
            </a:r>
            <a:r>
              <a:rPr kumimoji="0" lang="en-US" altLang="zh-CN"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mn-lt"/>
              </a:rPr>
              <a:t>1000</a:t>
            </a:r>
            <a:r>
              <a:rPr kumimoji="0" lang="zh-CN" altLang="en-US"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mn-lt"/>
              </a:rPr>
              <a:t>亿元。</a:t>
            </a:r>
          </a:p>
        </p:txBody>
      </p:sp>
      <p:graphicFrame>
        <p:nvGraphicFramePr>
          <p:cNvPr id="9" name="表格 8"/>
          <p:cNvGraphicFramePr>
            <a:graphicFrameLocks noGrp="1"/>
          </p:cNvGraphicFramePr>
          <p:nvPr>
            <p:custDataLst>
              <p:tags r:id="rId1"/>
            </p:custDataLst>
            <p:extLst>
              <p:ext uri="{D42A27DB-BD31-4B8C-83A1-F6EECF244321}">
                <p14:modId xmlns:p14="http://schemas.microsoft.com/office/powerpoint/2010/main" val="1511656284"/>
              </p:ext>
            </p:extLst>
          </p:nvPr>
        </p:nvGraphicFramePr>
        <p:xfrm>
          <a:off x="660400" y="1935163"/>
          <a:ext cx="10937875" cy="4384679"/>
        </p:xfrm>
        <a:graphic>
          <a:graphicData uri="http://schemas.openxmlformats.org/drawingml/2006/table">
            <a:tbl>
              <a:tblPr firstRow="1" bandRow="1">
                <a:tableStyleId>{93296810-A885-4BE3-A3E7-6D5BEEA58F35}</a:tableStyleId>
              </a:tblPr>
              <a:tblGrid>
                <a:gridCol w="455478">
                  <a:extLst>
                    <a:ext uri="{9D8B030D-6E8A-4147-A177-3AD203B41FA5}">
                      <a16:colId xmlns:a16="http://schemas.microsoft.com/office/drawing/2014/main" val="20000"/>
                    </a:ext>
                  </a:extLst>
                </a:gridCol>
                <a:gridCol w="2138765">
                  <a:extLst>
                    <a:ext uri="{9D8B030D-6E8A-4147-A177-3AD203B41FA5}">
                      <a16:colId xmlns:a16="http://schemas.microsoft.com/office/drawing/2014/main" val="20001"/>
                    </a:ext>
                  </a:extLst>
                </a:gridCol>
                <a:gridCol w="2322182">
                  <a:extLst>
                    <a:ext uri="{9D8B030D-6E8A-4147-A177-3AD203B41FA5}">
                      <a16:colId xmlns:a16="http://schemas.microsoft.com/office/drawing/2014/main" val="20002"/>
                    </a:ext>
                  </a:extLst>
                </a:gridCol>
                <a:gridCol w="1443905">
                  <a:extLst>
                    <a:ext uri="{9D8B030D-6E8A-4147-A177-3AD203B41FA5}">
                      <a16:colId xmlns:a16="http://schemas.microsoft.com/office/drawing/2014/main" val="20003"/>
                    </a:ext>
                  </a:extLst>
                </a:gridCol>
                <a:gridCol w="1193370">
                  <a:extLst>
                    <a:ext uri="{9D8B030D-6E8A-4147-A177-3AD203B41FA5}">
                      <a16:colId xmlns:a16="http://schemas.microsoft.com/office/drawing/2014/main" val="20004"/>
                    </a:ext>
                  </a:extLst>
                </a:gridCol>
                <a:gridCol w="3384175">
                  <a:extLst>
                    <a:ext uri="{9D8B030D-6E8A-4147-A177-3AD203B41FA5}">
                      <a16:colId xmlns:a16="http://schemas.microsoft.com/office/drawing/2014/main" val="20005"/>
                    </a:ext>
                  </a:extLst>
                </a:gridCol>
              </a:tblGrid>
              <a:tr h="448791">
                <a:tc>
                  <a:txBody>
                    <a:bodyPr/>
                    <a:lstStyle/>
                    <a:p>
                      <a:pPr marL="0" algn="ctr" defTabSz="914400" rtl="0" eaLnBrk="1" fontAlgn="b" latinLnBrk="0" hangingPunct="1"/>
                      <a:r>
                        <a:rPr lang="zh-CN" altLang="en-US" sz="1400" b="1" u="none" strike="noStrike" kern="1200" dirty="0">
                          <a:solidFill>
                            <a:schemeClr val="lt1"/>
                          </a:solidFill>
                          <a:effectLst/>
                          <a:latin typeface="+mn-ea"/>
                          <a:ea typeface="+mn-ea"/>
                          <a:cs typeface="+mn-cs"/>
                        </a:rPr>
                        <a:t>序号</a:t>
                      </a:r>
                    </a:p>
                  </a:txBody>
                  <a:tcPr marL="6251" marR="6251" marT="6253" marB="0" anchor="ctr"/>
                </a:tc>
                <a:tc gridSpan="3">
                  <a:txBody>
                    <a:bodyPr/>
                    <a:lstStyle/>
                    <a:p>
                      <a:pPr algn="ctr" rtl="0" fontAlgn="b"/>
                      <a:r>
                        <a:rPr lang="zh-CN" altLang="en-US" sz="1400" u="none" strike="noStrike" dirty="0">
                          <a:effectLst/>
                          <a:latin typeface="+mn-ea"/>
                          <a:ea typeface="+mn-ea"/>
                        </a:rPr>
                        <a:t>基础资产</a:t>
                      </a:r>
                      <a:endParaRPr lang="zh-CN" altLang="en-US" sz="1400" b="0" i="0" u="none" strike="noStrike" dirty="0">
                        <a:solidFill>
                          <a:srgbClr val="000000"/>
                        </a:solidFill>
                        <a:effectLst/>
                        <a:latin typeface="+mn-ea"/>
                        <a:ea typeface="+mn-ea"/>
                      </a:endParaRPr>
                    </a:p>
                  </a:txBody>
                  <a:tcPr marL="6251" marR="6251" marT="6253" marB="0" anchor="ctr"/>
                </a:tc>
                <a:tc hMerge="1">
                  <a:txBody>
                    <a:bodyPr/>
                    <a:lstStyle/>
                    <a:p>
                      <a:endParaRPr lang="zh-CN"/>
                    </a:p>
                  </a:txBody>
                  <a:tcPr/>
                </a:tc>
                <a:tc hMerge="1">
                  <a:txBody>
                    <a:bodyPr/>
                    <a:lstStyle/>
                    <a:p>
                      <a:endParaRPr lang="zh-CN"/>
                    </a:p>
                  </a:txBody>
                  <a:tcPr/>
                </a:tc>
                <a:tc>
                  <a:txBody>
                    <a:bodyPr/>
                    <a:lstStyle/>
                    <a:p>
                      <a:pPr algn="ctr" rtl="0" fontAlgn="b"/>
                      <a:r>
                        <a:rPr lang="zh-CN" altLang="en-US" sz="1400" u="none" strike="noStrike" dirty="0">
                          <a:effectLst/>
                          <a:latin typeface="+mn-ea"/>
                          <a:ea typeface="+mn-ea"/>
                        </a:rPr>
                        <a:t>适配企业数量</a:t>
                      </a:r>
                      <a:endParaRPr lang="zh-CN" altLang="en-US" sz="1400" b="0" i="0" u="none" strike="noStrike" dirty="0">
                        <a:solidFill>
                          <a:srgbClr val="000000"/>
                        </a:solidFill>
                        <a:effectLst/>
                        <a:latin typeface="+mn-ea"/>
                        <a:ea typeface="+mn-ea"/>
                      </a:endParaRPr>
                    </a:p>
                  </a:txBody>
                  <a:tcPr marL="6251" marR="6251" marT="6253" marB="0" anchor="ctr"/>
                </a:tc>
                <a:tc>
                  <a:txBody>
                    <a:bodyPr/>
                    <a:lstStyle/>
                    <a:p>
                      <a:pPr algn="ctr" rtl="0" fontAlgn="b"/>
                      <a:r>
                        <a:rPr lang="zh-CN" altLang="en-US" sz="1400" u="none" strike="noStrike" dirty="0">
                          <a:effectLst/>
                          <a:latin typeface="+mn-ea"/>
                          <a:ea typeface="+mn-ea"/>
                        </a:rPr>
                        <a:t>预计可发行规模（亿元）</a:t>
                      </a:r>
                      <a:endParaRPr lang="zh-CN" altLang="en-US" sz="1400" b="0" i="0" u="none" strike="noStrike" dirty="0">
                        <a:solidFill>
                          <a:srgbClr val="000000"/>
                        </a:solidFill>
                        <a:effectLst/>
                        <a:latin typeface="+mn-ea"/>
                        <a:ea typeface="+mn-ea"/>
                      </a:endParaRPr>
                    </a:p>
                  </a:txBody>
                  <a:tcPr marL="6251" marR="6251" marT="6253" marB="0" anchor="ctr"/>
                </a:tc>
                <a:extLst>
                  <a:ext uri="{0D108BD9-81ED-4DB2-BD59-A6C34878D82A}">
                    <a16:rowId xmlns:a16="http://schemas.microsoft.com/office/drawing/2014/main" val="10000"/>
                  </a:ext>
                </a:extLst>
              </a:tr>
              <a:tr h="357808">
                <a:tc rowSpan="6">
                  <a:txBody>
                    <a:bodyPr/>
                    <a:lstStyle/>
                    <a:p>
                      <a:pPr algn="ctr" fontAlgn="ctr"/>
                      <a:r>
                        <a:rPr lang="en-US" altLang="zh-CN" sz="1400" b="1" i="0" u="none" strike="noStrike" dirty="0">
                          <a:solidFill>
                            <a:srgbClr val="000000"/>
                          </a:solidFill>
                          <a:effectLst/>
                          <a:latin typeface="+mn-ea"/>
                          <a:ea typeface="+mn-ea"/>
                        </a:rPr>
                        <a:t>1</a:t>
                      </a:r>
                      <a:endParaRPr lang="zh-CN" altLang="en-US" sz="1400" b="1" i="0" u="none" strike="noStrike" dirty="0">
                        <a:solidFill>
                          <a:srgbClr val="000000"/>
                        </a:solidFill>
                        <a:effectLst/>
                        <a:latin typeface="+mn-ea"/>
                        <a:ea typeface="+mn-ea"/>
                      </a:endParaRPr>
                    </a:p>
                  </a:txBody>
                  <a:tcPr marL="6251" marR="6251" marT="6253" marB="0" anchor="ctr"/>
                </a:tc>
                <a:tc rowSpan="6">
                  <a:txBody>
                    <a:bodyPr/>
                    <a:lstStyle/>
                    <a:p>
                      <a:pPr algn="ctr" fontAlgn="ctr"/>
                      <a:r>
                        <a:rPr lang="zh-CN" altLang="en-US" sz="1400" b="1" u="none" strike="noStrike" dirty="0">
                          <a:effectLst/>
                          <a:latin typeface="+mn-ea"/>
                          <a:ea typeface="+mn-ea"/>
                        </a:rPr>
                        <a:t>基础设施收费</a:t>
                      </a:r>
                      <a:endParaRPr lang="zh-CN" altLang="en-US" sz="1400" b="1" i="0" u="none" strike="noStrike" dirty="0">
                        <a:solidFill>
                          <a:srgbClr val="000000"/>
                        </a:solidFill>
                        <a:effectLst/>
                        <a:latin typeface="+mn-ea"/>
                        <a:ea typeface="+mn-ea"/>
                      </a:endParaRPr>
                    </a:p>
                  </a:txBody>
                  <a:tcPr marL="6251" marR="6251" marT="6253" marB="0" anchor="ctr"/>
                </a:tc>
                <a:tc rowSpan="4">
                  <a:txBody>
                    <a:bodyPr/>
                    <a:lstStyle/>
                    <a:p>
                      <a:pPr algn="ctr" fontAlgn="ctr"/>
                      <a:r>
                        <a:rPr lang="zh-CN" altLang="en-US" sz="1400" u="none" strike="noStrike" dirty="0">
                          <a:effectLst/>
                          <a:latin typeface="+mn-ea"/>
                          <a:ea typeface="+mn-ea"/>
                        </a:rPr>
                        <a:t>市政设施</a:t>
                      </a:r>
                      <a:endParaRPr lang="zh-CN" altLang="en-US" sz="1400" b="0" i="0" u="none" strike="noStrike" dirty="0">
                        <a:solidFill>
                          <a:srgbClr val="000000"/>
                        </a:solidFill>
                        <a:effectLst/>
                        <a:latin typeface="+mn-ea"/>
                        <a:ea typeface="+mn-ea"/>
                      </a:endParaRPr>
                    </a:p>
                  </a:txBody>
                  <a:tcPr marL="6251" marR="6251" marT="6253" marB="0" anchor="ctr"/>
                </a:tc>
                <a:tc>
                  <a:txBody>
                    <a:bodyPr/>
                    <a:lstStyle/>
                    <a:p>
                      <a:pPr algn="ctr" rtl="0" fontAlgn="b"/>
                      <a:r>
                        <a:rPr lang="zh-CN" altLang="en-US" sz="1400" u="none" strike="noStrike" dirty="0">
                          <a:effectLst/>
                          <a:latin typeface="+mn-ea"/>
                          <a:ea typeface="+mn-ea"/>
                        </a:rPr>
                        <a:t>供水</a:t>
                      </a:r>
                      <a:endParaRPr lang="zh-CN" altLang="en-US" sz="1400" b="0" i="0" u="none" strike="noStrike" dirty="0">
                        <a:solidFill>
                          <a:srgbClr val="000000"/>
                        </a:solidFill>
                        <a:effectLst/>
                        <a:latin typeface="+mn-ea"/>
                        <a:ea typeface="+mn-ea"/>
                      </a:endParaRPr>
                    </a:p>
                  </a:txBody>
                  <a:tcPr marL="6251" marR="6251" marT="6253" marB="0" anchor="ctr"/>
                </a:tc>
                <a:tc>
                  <a:txBody>
                    <a:bodyPr/>
                    <a:lstStyle/>
                    <a:p>
                      <a:pPr algn="ctr" rtl="0" fontAlgn="b"/>
                      <a:r>
                        <a:rPr lang="en-US" altLang="zh-CN" sz="1400" u="none" strike="noStrike" dirty="0">
                          <a:solidFill>
                            <a:schemeClr val="tx1"/>
                          </a:solidFill>
                          <a:effectLst/>
                          <a:latin typeface="+mn-ea"/>
                          <a:ea typeface="+mn-ea"/>
                        </a:rPr>
                        <a:t>10</a:t>
                      </a:r>
                      <a:endParaRPr lang="en-US" altLang="zh-CN" sz="1400" b="0" i="0" u="none" strike="noStrike" dirty="0">
                        <a:solidFill>
                          <a:schemeClr val="tx1"/>
                        </a:solidFill>
                        <a:effectLst/>
                        <a:latin typeface="+mn-ea"/>
                        <a:ea typeface="+mn-ea"/>
                      </a:endParaRPr>
                    </a:p>
                  </a:txBody>
                  <a:tcPr marL="6251" marR="6251" marT="6253" marB="0" anchor="ctr"/>
                </a:tc>
                <a:tc>
                  <a:txBody>
                    <a:bodyPr/>
                    <a:lstStyle/>
                    <a:p>
                      <a:pPr marL="0" algn="ctr" defTabSz="914400" rtl="0" eaLnBrk="1" fontAlgn="b" latinLnBrk="0" hangingPunct="1"/>
                      <a:r>
                        <a:rPr lang="en-US" altLang="zh-CN" sz="1400" u="none" strike="noStrike" kern="1200" dirty="0">
                          <a:solidFill>
                            <a:schemeClr val="tx1"/>
                          </a:solidFill>
                          <a:effectLst/>
                          <a:latin typeface="+mn-ea"/>
                          <a:ea typeface="+mn-ea"/>
                          <a:cs typeface="+mn-cs"/>
                        </a:rPr>
                        <a:t>168.4</a:t>
                      </a:r>
                    </a:p>
                  </a:txBody>
                  <a:tcPr marL="9525" marR="9525" marT="9526" marB="0" anchor="ctr"/>
                </a:tc>
                <a:extLst>
                  <a:ext uri="{0D108BD9-81ED-4DB2-BD59-A6C34878D82A}">
                    <a16:rowId xmlns:a16="http://schemas.microsoft.com/office/drawing/2014/main" val="10001"/>
                  </a:ext>
                </a:extLst>
              </a:tr>
              <a:tr h="357808">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ctr" rtl="0" fontAlgn="b"/>
                      <a:r>
                        <a:rPr lang="zh-CN" altLang="en-US" sz="1400" u="none" strike="noStrike" dirty="0">
                          <a:effectLst/>
                          <a:latin typeface="+mn-ea"/>
                          <a:ea typeface="+mn-ea"/>
                        </a:rPr>
                        <a:t>供电</a:t>
                      </a:r>
                      <a:endParaRPr lang="zh-CN" altLang="en-US" sz="1400" b="0" i="0" u="none" strike="noStrike" dirty="0">
                        <a:solidFill>
                          <a:srgbClr val="000000"/>
                        </a:solidFill>
                        <a:effectLst/>
                        <a:latin typeface="+mn-ea"/>
                        <a:ea typeface="+mn-ea"/>
                      </a:endParaRPr>
                    </a:p>
                  </a:txBody>
                  <a:tcPr marL="6251" marR="6251" marT="6253" marB="0" anchor="ctr"/>
                </a:tc>
                <a:tc>
                  <a:txBody>
                    <a:bodyPr/>
                    <a:lstStyle/>
                    <a:p>
                      <a:pPr algn="ctr" rtl="0" fontAlgn="b"/>
                      <a:r>
                        <a:rPr lang="en-US" altLang="zh-CN" sz="1400" u="none" strike="noStrike" dirty="0">
                          <a:solidFill>
                            <a:schemeClr val="tx1"/>
                          </a:solidFill>
                          <a:effectLst/>
                          <a:latin typeface="+mn-ea"/>
                          <a:ea typeface="+mn-ea"/>
                        </a:rPr>
                        <a:t>5</a:t>
                      </a:r>
                      <a:endParaRPr lang="en-US" altLang="zh-CN" sz="1400" b="0" i="0" u="none" strike="noStrike" dirty="0">
                        <a:solidFill>
                          <a:schemeClr val="tx1"/>
                        </a:solidFill>
                        <a:effectLst/>
                        <a:latin typeface="+mn-ea"/>
                        <a:ea typeface="+mn-ea"/>
                      </a:endParaRPr>
                    </a:p>
                  </a:txBody>
                  <a:tcPr marL="6251" marR="6251" marT="6253" marB="0" anchor="ctr"/>
                </a:tc>
                <a:tc>
                  <a:txBody>
                    <a:bodyPr/>
                    <a:lstStyle/>
                    <a:p>
                      <a:pPr marL="0" algn="ctr" defTabSz="914400" rtl="0" eaLnBrk="1" fontAlgn="b" latinLnBrk="0" hangingPunct="1"/>
                      <a:r>
                        <a:rPr lang="en-US" altLang="zh-CN" sz="1400" u="none" strike="noStrike" kern="1200" dirty="0">
                          <a:solidFill>
                            <a:schemeClr val="tx1"/>
                          </a:solidFill>
                          <a:effectLst/>
                          <a:latin typeface="+mn-ea"/>
                          <a:ea typeface="+mn-ea"/>
                          <a:cs typeface="+mn-cs"/>
                        </a:rPr>
                        <a:t>155.69</a:t>
                      </a:r>
                    </a:p>
                  </a:txBody>
                  <a:tcPr marL="9525" marR="9525" marT="9526" marB="0" anchor="ctr"/>
                </a:tc>
                <a:extLst>
                  <a:ext uri="{0D108BD9-81ED-4DB2-BD59-A6C34878D82A}">
                    <a16:rowId xmlns:a16="http://schemas.microsoft.com/office/drawing/2014/main" val="10002"/>
                  </a:ext>
                </a:extLst>
              </a:tr>
              <a:tr h="357808">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ctr" rtl="0" fontAlgn="b"/>
                      <a:r>
                        <a:rPr lang="zh-CN" altLang="en-US" sz="1400" u="none" strike="noStrike" dirty="0">
                          <a:effectLst/>
                          <a:latin typeface="+mn-ea"/>
                          <a:ea typeface="+mn-ea"/>
                        </a:rPr>
                        <a:t>燃气</a:t>
                      </a:r>
                      <a:endParaRPr lang="zh-CN" altLang="en-US" sz="1400" b="0" i="0" u="none" strike="noStrike" dirty="0">
                        <a:solidFill>
                          <a:srgbClr val="000000"/>
                        </a:solidFill>
                        <a:effectLst/>
                        <a:latin typeface="+mn-ea"/>
                        <a:ea typeface="+mn-ea"/>
                      </a:endParaRPr>
                    </a:p>
                  </a:txBody>
                  <a:tcPr marL="6251" marR="6251" marT="6253" marB="0" anchor="ctr"/>
                </a:tc>
                <a:tc>
                  <a:txBody>
                    <a:bodyPr/>
                    <a:lstStyle/>
                    <a:p>
                      <a:pPr algn="ctr" rtl="0" fontAlgn="b"/>
                      <a:r>
                        <a:rPr lang="en-US" altLang="zh-CN" sz="1400" u="none" strike="noStrike" dirty="0">
                          <a:solidFill>
                            <a:schemeClr val="tx1"/>
                          </a:solidFill>
                          <a:effectLst/>
                          <a:latin typeface="+mn-ea"/>
                          <a:ea typeface="+mn-ea"/>
                        </a:rPr>
                        <a:t>3</a:t>
                      </a:r>
                      <a:endParaRPr lang="en-US" altLang="zh-CN" sz="1400" b="0" i="0" u="none" strike="noStrike" dirty="0">
                        <a:solidFill>
                          <a:schemeClr val="tx1"/>
                        </a:solidFill>
                        <a:effectLst/>
                        <a:latin typeface="+mn-ea"/>
                        <a:ea typeface="+mn-ea"/>
                      </a:endParaRPr>
                    </a:p>
                  </a:txBody>
                  <a:tcPr marL="6251" marR="6251" marT="6253" marB="0" anchor="ctr"/>
                </a:tc>
                <a:tc>
                  <a:txBody>
                    <a:bodyPr/>
                    <a:lstStyle/>
                    <a:p>
                      <a:pPr marL="0" algn="ctr" defTabSz="914400" rtl="0" eaLnBrk="1" fontAlgn="b" latinLnBrk="0" hangingPunct="1"/>
                      <a:r>
                        <a:rPr lang="en-US" altLang="zh-CN" sz="1400" u="none" strike="noStrike" kern="1200" dirty="0">
                          <a:solidFill>
                            <a:schemeClr val="tx1"/>
                          </a:solidFill>
                          <a:effectLst/>
                          <a:latin typeface="+mn-ea"/>
                          <a:ea typeface="+mn-ea"/>
                          <a:cs typeface="+mn-cs"/>
                        </a:rPr>
                        <a:t>70.00</a:t>
                      </a:r>
                    </a:p>
                  </a:txBody>
                  <a:tcPr marL="9525" marR="9525" marT="9526" marB="0" anchor="ctr"/>
                </a:tc>
                <a:extLst>
                  <a:ext uri="{0D108BD9-81ED-4DB2-BD59-A6C34878D82A}">
                    <a16:rowId xmlns:a16="http://schemas.microsoft.com/office/drawing/2014/main" val="10003"/>
                  </a:ext>
                </a:extLst>
              </a:tr>
              <a:tr h="357808">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ctr" rtl="0" fontAlgn="b"/>
                      <a:r>
                        <a:rPr lang="zh-CN" altLang="en-US" sz="1400" u="none" strike="noStrike" dirty="0">
                          <a:effectLst/>
                          <a:latin typeface="+mn-ea"/>
                          <a:ea typeface="+mn-ea"/>
                        </a:rPr>
                        <a:t>污水处理</a:t>
                      </a:r>
                      <a:endParaRPr lang="zh-CN" altLang="en-US" sz="1400" b="0" i="0" u="none" strike="noStrike" dirty="0">
                        <a:solidFill>
                          <a:srgbClr val="000000"/>
                        </a:solidFill>
                        <a:effectLst/>
                        <a:latin typeface="+mn-ea"/>
                        <a:ea typeface="+mn-ea"/>
                      </a:endParaRPr>
                    </a:p>
                  </a:txBody>
                  <a:tcPr marL="6251" marR="6251" marT="6253" marB="0" anchor="ctr"/>
                </a:tc>
                <a:tc>
                  <a:txBody>
                    <a:bodyPr/>
                    <a:lstStyle/>
                    <a:p>
                      <a:pPr algn="ctr" rtl="0" fontAlgn="b"/>
                      <a:r>
                        <a:rPr lang="en-US" altLang="zh-CN" sz="1400" b="0" i="0" u="none" strike="noStrike" dirty="0">
                          <a:solidFill>
                            <a:schemeClr val="tx1"/>
                          </a:solidFill>
                          <a:effectLst/>
                          <a:latin typeface="+mn-ea"/>
                          <a:ea typeface="+mn-ea"/>
                        </a:rPr>
                        <a:t>6</a:t>
                      </a:r>
                    </a:p>
                  </a:txBody>
                  <a:tcPr marL="6251" marR="6251" marT="6253" marB="0" anchor="ctr"/>
                </a:tc>
                <a:tc>
                  <a:txBody>
                    <a:bodyPr/>
                    <a:lstStyle/>
                    <a:p>
                      <a:pPr marL="0" algn="ctr" defTabSz="914400" rtl="0" eaLnBrk="1" fontAlgn="b" latinLnBrk="0" hangingPunct="1"/>
                      <a:r>
                        <a:rPr lang="en-US" altLang="zh-CN" sz="1400" u="none" strike="noStrike" kern="1200" dirty="0">
                          <a:solidFill>
                            <a:schemeClr val="tx1"/>
                          </a:solidFill>
                          <a:effectLst/>
                          <a:latin typeface="+mn-ea"/>
                          <a:ea typeface="+mn-ea"/>
                          <a:cs typeface="+mn-cs"/>
                        </a:rPr>
                        <a:t>42.4</a:t>
                      </a:r>
                    </a:p>
                  </a:txBody>
                  <a:tcPr marL="9525" marR="9525" marT="9526" marB="0" anchor="ctr"/>
                </a:tc>
                <a:extLst>
                  <a:ext uri="{0D108BD9-81ED-4DB2-BD59-A6C34878D82A}">
                    <a16:rowId xmlns:a16="http://schemas.microsoft.com/office/drawing/2014/main" val="10004"/>
                  </a:ext>
                </a:extLst>
              </a:tr>
              <a:tr h="357808">
                <a:tc vMerge="1">
                  <a:txBody>
                    <a:bodyPr/>
                    <a:lstStyle/>
                    <a:p>
                      <a:endParaRPr lang="zh-CN"/>
                    </a:p>
                  </a:txBody>
                  <a:tcPr/>
                </a:tc>
                <a:tc vMerge="1">
                  <a:txBody>
                    <a:bodyPr/>
                    <a:lstStyle/>
                    <a:p>
                      <a:endParaRPr lang="zh-CN"/>
                    </a:p>
                  </a:txBody>
                  <a:tcPr/>
                </a:tc>
                <a:tc rowSpan="2">
                  <a:txBody>
                    <a:bodyPr/>
                    <a:lstStyle/>
                    <a:p>
                      <a:pPr algn="ctr" fontAlgn="ctr"/>
                      <a:r>
                        <a:rPr lang="zh-CN" altLang="en-US" sz="1400" u="none" strike="noStrike">
                          <a:effectLst/>
                          <a:latin typeface="+mn-ea"/>
                          <a:ea typeface="+mn-ea"/>
                        </a:rPr>
                        <a:t>交通设施</a:t>
                      </a:r>
                      <a:endParaRPr lang="zh-CN" altLang="en-US" sz="1400" b="0" i="0" u="none" strike="noStrike">
                        <a:solidFill>
                          <a:srgbClr val="000000"/>
                        </a:solidFill>
                        <a:effectLst/>
                        <a:latin typeface="+mn-ea"/>
                        <a:ea typeface="+mn-ea"/>
                      </a:endParaRPr>
                    </a:p>
                  </a:txBody>
                  <a:tcPr marL="6251" marR="6251" marT="6253" marB="0" anchor="ctr"/>
                </a:tc>
                <a:tc>
                  <a:txBody>
                    <a:bodyPr/>
                    <a:lstStyle/>
                    <a:p>
                      <a:pPr algn="ctr" rtl="0" fontAlgn="b"/>
                      <a:r>
                        <a:rPr lang="zh-CN" altLang="en-US" sz="1400" u="none" strike="noStrike" dirty="0">
                          <a:effectLst/>
                          <a:latin typeface="+mn-ea"/>
                          <a:ea typeface="+mn-ea"/>
                        </a:rPr>
                        <a:t>公路通行费</a:t>
                      </a:r>
                      <a:endParaRPr lang="zh-CN" altLang="en-US" sz="1400" b="0" i="0" u="none" strike="noStrike" dirty="0">
                        <a:solidFill>
                          <a:srgbClr val="000000"/>
                        </a:solidFill>
                        <a:effectLst/>
                        <a:latin typeface="+mn-ea"/>
                        <a:ea typeface="+mn-ea"/>
                      </a:endParaRPr>
                    </a:p>
                  </a:txBody>
                  <a:tcPr marL="6251" marR="6251" marT="6253" marB="0" anchor="ctr"/>
                </a:tc>
                <a:tc>
                  <a:txBody>
                    <a:bodyPr/>
                    <a:lstStyle/>
                    <a:p>
                      <a:pPr algn="ctr" rtl="0" fontAlgn="b"/>
                      <a:r>
                        <a:rPr lang="en-US" altLang="zh-CN" sz="1400" b="0" i="0" u="none" strike="noStrike" dirty="0">
                          <a:solidFill>
                            <a:schemeClr val="tx1"/>
                          </a:solidFill>
                          <a:effectLst/>
                          <a:latin typeface="+mn-ea"/>
                          <a:ea typeface="+mn-ea"/>
                        </a:rPr>
                        <a:t>4</a:t>
                      </a:r>
                    </a:p>
                  </a:txBody>
                  <a:tcPr marL="6251" marR="6251" marT="6253" marB="0" anchor="ctr"/>
                </a:tc>
                <a:tc>
                  <a:txBody>
                    <a:bodyPr/>
                    <a:lstStyle/>
                    <a:p>
                      <a:pPr marL="0" algn="ctr" defTabSz="914400" rtl="0" eaLnBrk="1" fontAlgn="b" latinLnBrk="0" hangingPunct="1"/>
                      <a:r>
                        <a:rPr lang="en-US" altLang="zh-CN" sz="1400" u="none" strike="noStrike" kern="1200" dirty="0">
                          <a:solidFill>
                            <a:schemeClr val="tx1"/>
                          </a:solidFill>
                          <a:effectLst/>
                          <a:latin typeface="+mn-ea"/>
                          <a:ea typeface="+mn-ea"/>
                          <a:cs typeface="+mn-cs"/>
                        </a:rPr>
                        <a:t>216.30</a:t>
                      </a:r>
                    </a:p>
                  </a:txBody>
                  <a:tcPr marL="9525" marR="9525" marT="9526" marB="0" anchor="ctr"/>
                </a:tc>
                <a:extLst>
                  <a:ext uri="{0D108BD9-81ED-4DB2-BD59-A6C34878D82A}">
                    <a16:rowId xmlns:a16="http://schemas.microsoft.com/office/drawing/2014/main" val="10005"/>
                  </a:ext>
                </a:extLst>
              </a:tr>
              <a:tr h="357808">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ctr" rtl="0" fontAlgn="b"/>
                      <a:r>
                        <a:rPr lang="zh-CN" altLang="en-US" sz="1400" u="none" strike="noStrike">
                          <a:effectLst/>
                          <a:latin typeface="+mn-ea"/>
                          <a:ea typeface="+mn-ea"/>
                        </a:rPr>
                        <a:t>客运（公交）</a:t>
                      </a:r>
                      <a:endParaRPr lang="zh-CN" altLang="en-US" sz="1400" b="0" i="0" u="none" strike="noStrike">
                        <a:solidFill>
                          <a:srgbClr val="000000"/>
                        </a:solidFill>
                        <a:effectLst/>
                        <a:latin typeface="+mn-ea"/>
                        <a:ea typeface="+mn-ea"/>
                      </a:endParaRPr>
                    </a:p>
                  </a:txBody>
                  <a:tcPr marL="6251" marR="6251" marT="6253" marB="0" anchor="ctr"/>
                </a:tc>
                <a:tc>
                  <a:txBody>
                    <a:bodyPr/>
                    <a:lstStyle/>
                    <a:p>
                      <a:pPr algn="ctr" rtl="0" fontAlgn="b"/>
                      <a:r>
                        <a:rPr lang="en-US" altLang="zh-CN" sz="1400" u="none" strike="noStrike" dirty="0">
                          <a:solidFill>
                            <a:schemeClr val="tx1"/>
                          </a:solidFill>
                          <a:effectLst/>
                          <a:latin typeface="+mn-ea"/>
                          <a:ea typeface="+mn-ea"/>
                        </a:rPr>
                        <a:t>2</a:t>
                      </a:r>
                      <a:endParaRPr lang="en-US" altLang="zh-CN" sz="1400" b="0" i="0" u="none" strike="noStrike" dirty="0">
                        <a:solidFill>
                          <a:schemeClr val="tx1"/>
                        </a:solidFill>
                        <a:effectLst/>
                        <a:latin typeface="+mn-ea"/>
                        <a:ea typeface="+mn-ea"/>
                      </a:endParaRPr>
                    </a:p>
                  </a:txBody>
                  <a:tcPr marL="6251" marR="6251" marT="6253" marB="0" anchor="ctr"/>
                </a:tc>
                <a:tc>
                  <a:txBody>
                    <a:bodyPr/>
                    <a:lstStyle/>
                    <a:p>
                      <a:pPr marL="0" algn="ctr" defTabSz="914400" rtl="0" eaLnBrk="1" fontAlgn="b" latinLnBrk="0" hangingPunct="1"/>
                      <a:r>
                        <a:rPr lang="en-US" altLang="zh-CN" sz="1400" u="none" strike="noStrike" kern="1200" dirty="0">
                          <a:solidFill>
                            <a:schemeClr val="tx1"/>
                          </a:solidFill>
                          <a:effectLst/>
                          <a:latin typeface="+mn-ea"/>
                          <a:ea typeface="+mn-ea"/>
                          <a:cs typeface="+mn-cs"/>
                        </a:rPr>
                        <a:t>14.5</a:t>
                      </a:r>
                    </a:p>
                  </a:txBody>
                  <a:tcPr marL="9525" marR="9525" marT="9526" marB="0" anchor="ctr"/>
                </a:tc>
                <a:extLst>
                  <a:ext uri="{0D108BD9-81ED-4DB2-BD59-A6C34878D82A}">
                    <a16:rowId xmlns:a16="http://schemas.microsoft.com/office/drawing/2014/main" val="10006"/>
                  </a:ext>
                </a:extLst>
              </a:tr>
              <a:tr h="357808">
                <a:tc>
                  <a:txBody>
                    <a:bodyPr/>
                    <a:lstStyle/>
                    <a:p>
                      <a:pPr algn="ctr" fontAlgn="ctr"/>
                      <a:r>
                        <a:rPr lang="en-US" altLang="zh-CN" sz="1400" b="1" i="0" u="none" strike="noStrike" dirty="0">
                          <a:solidFill>
                            <a:srgbClr val="000000"/>
                          </a:solidFill>
                          <a:effectLst/>
                          <a:latin typeface="+mn-ea"/>
                          <a:ea typeface="+mn-ea"/>
                        </a:rPr>
                        <a:t>2</a:t>
                      </a:r>
                      <a:endParaRPr lang="zh-CN" altLang="en-US" sz="1400" b="1" i="0" u="none" strike="noStrike" dirty="0">
                        <a:solidFill>
                          <a:srgbClr val="000000"/>
                        </a:solidFill>
                        <a:effectLst/>
                        <a:latin typeface="+mn-ea"/>
                        <a:ea typeface="+mn-ea"/>
                      </a:endParaRPr>
                    </a:p>
                  </a:txBody>
                  <a:tcPr marL="6251" marR="6251" marT="6253" marB="0" anchor="ctr"/>
                </a:tc>
                <a:tc gridSpan="2">
                  <a:txBody>
                    <a:bodyPr/>
                    <a:lstStyle/>
                    <a:p>
                      <a:pPr algn="ctr" fontAlgn="ctr"/>
                      <a:r>
                        <a:rPr lang="zh-CN" altLang="en-US" sz="1400" b="1" u="none" strike="noStrike" dirty="0">
                          <a:effectLst/>
                          <a:latin typeface="+mn-ea"/>
                          <a:ea typeface="+mn-ea"/>
                        </a:rPr>
                        <a:t>保理融资债权</a:t>
                      </a:r>
                      <a:endParaRPr lang="zh-CN" altLang="en-US" sz="1400" b="1" i="0" u="none" strike="noStrike" dirty="0">
                        <a:solidFill>
                          <a:srgbClr val="000000"/>
                        </a:solidFill>
                        <a:effectLst/>
                        <a:latin typeface="+mn-ea"/>
                        <a:ea typeface="+mn-ea"/>
                      </a:endParaRPr>
                    </a:p>
                  </a:txBody>
                  <a:tcPr marL="6251" marR="6251" marT="6253" marB="0" anchor="ctr"/>
                </a:tc>
                <a:tc hMerge="1">
                  <a:txBody>
                    <a:bodyPr/>
                    <a:lstStyle/>
                    <a:p>
                      <a:endParaRPr lang="zh-CN"/>
                    </a:p>
                  </a:txBody>
                  <a:tcPr/>
                </a:tc>
                <a:tc>
                  <a:txBody>
                    <a:bodyPr/>
                    <a:lstStyle/>
                    <a:p>
                      <a:pPr algn="ctr" rtl="0" fontAlgn="b"/>
                      <a:r>
                        <a:rPr lang="zh-CN" altLang="en-US" sz="1400" u="none" strike="noStrike" dirty="0">
                          <a:effectLst/>
                          <a:latin typeface="+mn-ea"/>
                          <a:ea typeface="+mn-ea"/>
                        </a:rPr>
                        <a:t>核心企业供应链</a:t>
                      </a:r>
                      <a:endParaRPr lang="zh-CN" altLang="en-US" sz="1400" b="0" i="0" u="none" strike="noStrike" dirty="0">
                        <a:solidFill>
                          <a:srgbClr val="000000"/>
                        </a:solidFill>
                        <a:effectLst/>
                        <a:latin typeface="+mn-ea"/>
                        <a:ea typeface="+mn-ea"/>
                      </a:endParaRPr>
                    </a:p>
                  </a:txBody>
                  <a:tcPr marL="6251" marR="6251" marT="6253" marB="0" anchor="ctr"/>
                </a:tc>
                <a:tc>
                  <a:txBody>
                    <a:bodyPr/>
                    <a:lstStyle/>
                    <a:p>
                      <a:pPr algn="ctr" rtl="0" fontAlgn="b"/>
                      <a:r>
                        <a:rPr lang="en-US" altLang="zh-CN" sz="1400" u="none" strike="noStrike" dirty="0">
                          <a:solidFill>
                            <a:schemeClr val="tx1"/>
                          </a:solidFill>
                          <a:effectLst/>
                          <a:latin typeface="+mn-ea"/>
                          <a:ea typeface="+mn-ea"/>
                        </a:rPr>
                        <a:t>5</a:t>
                      </a:r>
                      <a:endParaRPr lang="en-US" altLang="zh-CN" sz="1400" b="0" i="0" u="none" strike="noStrike" dirty="0">
                        <a:solidFill>
                          <a:schemeClr val="tx1"/>
                        </a:solidFill>
                        <a:effectLst/>
                        <a:latin typeface="+mn-ea"/>
                        <a:ea typeface="+mn-ea"/>
                      </a:endParaRPr>
                    </a:p>
                  </a:txBody>
                  <a:tcPr marL="6251" marR="6251" marT="6253" marB="0" anchor="ctr"/>
                </a:tc>
                <a:tc>
                  <a:txBody>
                    <a:bodyPr/>
                    <a:lstStyle/>
                    <a:p>
                      <a:pPr marL="0" algn="ctr" defTabSz="914400" rtl="0" eaLnBrk="1" fontAlgn="b" latinLnBrk="0" hangingPunct="1"/>
                      <a:r>
                        <a:rPr lang="en-US" altLang="zh-CN" sz="1400" u="none" strike="noStrike" kern="1200" dirty="0">
                          <a:solidFill>
                            <a:schemeClr val="tx1"/>
                          </a:solidFill>
                          <a:effectLst/>
                          <a:latin typeface="+mn-ea"/>
                          <a:ea typeface="+mn-ea"/>
                          <a:cs typeface="+mn-cs"/>
                        </a:rPr>
                        <a:t>260.00</a:t>
                      </a:r>
                    </a:p>
                  </a:txBody>
                  <a:tcPr marL="9525" marR="9525" marT="9526" marB="0" anchor="ctr"/>
                </a:tc>
                <a:extLst>
                  <a:ext uri="{0D108BD9-81ED-4DB2-BD59-A6C34878D82A}">
                    <a16:rowId xmlns:a16="http://schemas.microsoft.com/office/drawing/2014/main" val="10007"/>
                  </a:ext>
                </a:extLst>
              </a:tr>
              <a:tr h="357808">
                <a:tc>
                  <a:txBody>
                    <a:bodyPr/>
                    <a:lstStyle/>
                    <a:p>
                      <a:pPr algn="ctr" fontAlgn="ctr"/>
                      <a:r>
                        <a:rPr lang="en-US" altLang="zh-CN" sz="1400" b="1" i="0" u="none" strike="noStrike" dirty="0">
                          <a:solidFill>
                            <a:srgbClr val="000000"/>
                          </a:solidFill>
                          <a:effectLst/>
                          <a:latin typeface="+mn-ea"/>
                          <a:ea typeface="+mn-ea"/>
                        </a:rPr>
                        <a:t>3</a:t>
                      </a:r>
                      <a:endParaRPr lang="zh-CN" altLang="en-US" sz="1400" b="1" i="0" u="none" strike="noStrike" dirty="0">
                        <a:solidFill>
                          <a:srgbClr val="000000"/>
                        </a:solidFill>
                        <a:effectLst/>
                        <a:latin typeface="+mn-ea"/>
                        <a:ea typeface="+mn-ea"/>
                      </a:endParaRPr>
                    </a:p>
                  </a:txBody>
                  <a:tcPr marL="6251" marR="6251" marT="6253" marB="0" anchor="ctr"/>
                </a:tc>
                <a:tc gridSpan="2">
                  <a:txBody>
                    <a:bodyPr/>
                    <a:lstStyle/>
                    <a:p>
                      <a:pPr algn="ctr" fontAlgn="ctr"/>
                      <a:r>
                        <a:rPr lang="zh-CN" altLang="en-US" sz="1400" b="1" u="none" strike="noStrike" dirty="0">
                          <a:effectLst/>
                          <a:latin typeface="+mn-ea"/>
                          <a:ea typeface="+mn-ea"/>
                        </a:rPr>
                        <a:t>应收账款</a:t>
                      </a:r>
                      <a:endParaRPr lang="zh-CN" altLang="en-US" sz="1400" b="1" i="0" u="none" strike="noStrike" dirty="0">
                        <a:solidFill>
                          <a:srgbClr val="000000"/>
                        </a:solidFill>
                        <a:effectLst/>
                        <a:latin typeface="+mn-ea"/>
                        <a:ea typeface="+mn-ea"/>
                      </a:endParaRPr>
                    </a:p>
                  </a:txBody>
                  <a:tcPr marL="6251" marR="6251" marT="6253" marB="0" anchor="ctr"/>
                </a:tc>
                <a:tc hMerge="1">
                  <a:txBody>
                    <a:bodyPr/>
                    <a:lstStyle/>
                    <a:p>
                      <a:endParaRPr lang="zh-CN"/>
                    </a:p>
                  </a:txBody>
                  <a:tcPr/>
                </a:tc>
                <a:tc>
                  <a:txBody>
                    <a:bodyPr/>
                    <a:lstStyle/>
                    <a:p>
                      <a:pPr algn="ctr" rtl="0" fontAlgn="b"/>
                      <a:r>
                        <a:rPr lang="zh-CN" altLang="en-US" sz="1400" u="none" strike="noStrike">
                          <a:effectLst/>
                          <a:latin typeface="+mn-ea"/>
                          <a:ea typeface="+mn-ea"/>
                        </a:rPr>
                        <a:t>应收账款</a:t>
                      </a:r>
                      <a:endParaRPr lang="zh-CN" altLang="en-US" sz="1400" b="0" i="0" u="none" strike="noStrike">
                        <a:solidFill>
                          <a:srgbClr val="000000"/>
                        </a:solidFill>
                        <a:effectLst/>
                        <a:latin typeface="+mn-ea"/>
                        <a:ea typeface="+mn-ea"/>
                      </a:endParaRPr>
                    </a:p>
                  </a:txBody>
                  <a:tcPr marL="6251" marR="6251" marT="6253" marB="0" anchor="ctr"/>
                </a:tc>
                <a:tc>
                  <a:txBody>
                    <a:bodyPr/>
                    <a:lstStyle/>
                    <a:p>
                      <a:pPr algn="ctr" rtl="0" fontAlgn="b"/>
                      <a:r>
                        <a:rPr lang="en-US" altLang="zh-CN" sz="1400" u="none" strike="noStrike" dirty="0">
                          <a:solidFill>
                            <a:schemeClr val="tx1"/>
                          </a:solidFill>
                          <a:effectLst/>
                          <a:latin typeface="+mn-ea"/>
                          <a:ea typeface="+mn-ea"/>
                        </a:rPr>
                        <a:t>3</a:t>
                      </a:r>
                      <a:endParaRPr lang="en-US" altLang="zh-CN" sz="1400" b="0" i="0" u="none" strike="noStrike" dirty="0">
                        <a:solidFill>
                          <a:schemeClr val="tx1"/>
                        </a:solidFill>
                        <a:effectLst/>
                        <a:latin typeface="+mn-ea"/>
                        <a:ea typeface="+mn-ea"/>
                      </a:endParaRPr>
                    </a:p>
                  </a:txBody>
                  <a:tcPr marL="6251" marR="6251" marT="6253" marB="0" anchor="ctr"/>
                </a:tc>
                <a:tc>
                  <a:txBody>
                    <a:bodyPr/>
                    <a:lstStyle/>
                    <a:p>
                      <a:pPr marL="0" algn="ctr" defTabSz="914400" rtl="0" eaLnBrk="1" fontAlgn="b" latinLnBrk="0" hangingPunct="1"/>
                      <a:r>
                        <a:rPr lang="en-US" altLang="zh-CN" sz="1400" u="none" strike="noStrike" kern="1200" dirty="0">
                          <a:solidFill>
                            <a:schemeClr val="tx1"/>
                          </a:solidFill>
                          <a:effectLst/>
                          <a:latin typeface="+mn-ea"/>
                          <a:ea typeface="+mn-ea"/>
                          <a:cs typeface="+mn-cs"/>
                        </a:rPr>
                        <a:t>150.00</a:t>
                      </a:r>
                    </a:p>
                  </a:txBody>
                  <a:tcPr marL="9525" marR="9525" marT="9526" marB="0" anchor="ctr"/>
                </a:tc>
                <a:extLst>
                  <a:ext uri="{0D108BD9-81ED-4DB2-BD59-A6C34878D82A}">
                    <a16:rowId xmlns:a16="http://schemas.microsoft.com/office/drawing/2014/main" val="10008"/>
                  </a:ext>
                </a:extLst>
              </a:tr>
              <a:tr h="357808">
                <a:tc>
                  <a:txBody>
                    <a:bodyPr/>
                    <a:lstStyle/>
                    <a:p>
                      <a:pPr algn="ctr" fontAlgn="ctr"/>
                      <a:r>
                        <a:rPr lang="en-US" altLang="zh-CN" sz="1400" b="1" i="0" u="none" strike="noStrike" dirty="0">
                          <a:solidFill>
                            <a:srgbClr val="000000"/>
                          </a:solidFill>
                          <a:effectLst/>
                          <a:latin typeface="+mn-ea"/>
                          <a:ea typeface="+mn-ea"/>
                        </a:rPr>
                        <a:t>4</a:t>
                      </a:r>
                      <a:endParaRPr lang="zh-CN" altLang="en-US" sz="1400" b="1" i="0" u="none" strike="noStrike" dirty="0">
                        <a:solidFill>
                          <a:srgbClr val="000000"/>
                        </a:solidFill>
                        <a:effectLst/>
                        <a:latin typeface="+mn-ea"/>
                        <a:ea typeface="+mn-ea"/>
                      </a:endParaRPr>
                    </a:p>
                  </a:txBody>
                  <a:tcPr marL="6251" marR="6251" marT="6253" marB="0" anchor="ctr"/>
                </a:tc>
                <a:tc gridSpan="2">
                  <a:txBody>
                    <a:bodyPr/>
                    <a:lstStyle/>
                    <a:p>
                      <a:pPr algn="ctr" fontAlgn="ctr"/>
                      <a:r>
                        <a:rPr lang="zh-CN" altLang="en-US" sz="1400" b="1" u="none" strike="noStrike" dirty="0">
                          <a:effectLst/>
                          <a:latin typeface="+mn-ea"/>
                          <a:ea typeface="+mn-ea"/>
                        </a:rPr>
                        <a:t>门票收入</a:t>
                      </a:r>
                      <a:endParaRPr lang="zh-CN" altLang="en-US" sz="1400" b="1" i="0" u="none" strike="noStrike" dirty="0">
                        <a:solidFill>
                          <a:srgbClr val="000000"/>
                        </a:solidFill>
                        <a:effectLst/>
                        <a:latin typeface="+mn-ea"/>
                        <a:ea typeface="+mn-ea"/>
                      </a:endParaRPr>
                    </a:p>
                  </a:txBody>
                  <a:tcPr marL="6251" marR="6251" marT="6253" marB="0" anchor="ctr"/>
                </a:tc>
                <a:tc hMerge="1">
                  <a:txBody>
                    <a:bodyPr/>
                    <a:lstStyle/>
                    <a:p>
                      <a:endParaRPr lang="zh-CN"/>
                    </a:p>
                  </a:txBody>
                  <a:tcPr/>
                </a:tc>
                <a:tc>
                  <a:txBody>
                    <a:bodyPr/>
                    <a:lstStyle/>
                    <a:p>
                      <a:pPr algn="ctr" rtl="0" fontAlgn="b"/>
                      <a:r>
                        <a:rPr lang="zh-CN" altLang="en-US" sz="1400" u="none" strike="noStrike" dirty="0">
                          <a:effectLst/>
                          <a:latin typeface="+mn-ea"/>
                          <a:ea typeface="+mn-ea"/>
                        </a:rPr>
                        <a:t>景区门票</a:t>
                      </a:r>
                      <a:endParaRPr lang="zh-CN" altLang="en-US" sz="1400" b="0" i="0" u="none" strike="noStrike" dirty="0">
                        <a:solidFill>
                          <a:srgbClr val="000000"/>
                        </a:solidFill>
                        <a:effectLst/>
                        <a:latin typeface="+mn-ea"/>
                        <a:ea typeface="+mn-ea"/>
                      </a:endParaRPr>
                    </a:p>
                  </a:txBody>
                  <a:tcPr marL="6251" marR="6251" marT="6253" marB="0" anchor="ctr"/>
                </a:tc>
                <a:tc>
                  <a:txBody>
                    <a:bodyPr/>
                    <a:lstStyle/>
                    <a:p>
                      <a:pPr algn="ctr" rtl="0" fontAlgn="b"/>
                      <a:r>
                        <a:rPr lang="en-US" altLang="zh-CN" sz="1400" b="0" i="0" u="none" strike="noStrike" dirty="0">
                          <a:solidFill>
                            <a:schemeClr val="tx1"/>
                          </a:solidFill>
                          <a:effectLst/>
                          <a:latin typeface="+mn-ea"/>
                          <a:ea typeface="+mn-ea"/>
                        </a:rPr>
                        <a:t>3</a:t>
                      </a:r>
                    </a:p>
                  </a:txBody>
                  <a:tcPr marL="6251" marR="6251" marT="6253" marB="0" anchor="ctr"/>
                </a:tc>
                <a:tc>
                  <a:txBody>
                    <a:bodyPr/>
                    <a:lstStyle/>
                    <a:p>
                      <a:pPr marL="0" algn="ctr" defTabSz="914400" rtl="0" eaLnBrk="1" fontAlgn="b" latinLnBrk="0" hangingPunct="1"/>
                      <a:r>
                        <a:rPr lang="en-US" altLang="zh-CN" sz="1400" u="none" strike="noStrike" kern="1200" dirty="0">
                          <a:solidFill>
                            <a:schemeClr val="tx1"/>
                          </a:solidFill>
                          <a:effectLst/>
                          <a:latin typeface="+mn-ea"/>
                          <a:ea typeface="+mn-ea"/>
                          <a:cs typeface="+mn-cs"/>
                        </a:rPr>
                        <a:t>22.5</a:t>
                      </a:r>
                    </a:p>
                  </a:txBody>
                  <a:tcPr marL="9525" marR="9525" marT="9526" marB="0" anchor="ctr"/>
                </a:tc>
                <a:extLst>
                  <a:ext uri="{0D108BD9-81ED-4DB2-BD59-A6C34878D82A}">
                    <a16:rowId xmlns:a16="http://schemas.microsoft.com/office/drawing/2014/main" val="10009"/>
                  </a:ext>
                </a:extLst>
              </a:tr>
              <a:tr h="357808">
                <a:tc>
                  <a:txBody>
                    <a:bodyPr/>
                    <a:lstStyle/>
                    <a:p>
                      <a:pPr algn="ctr" fontAlgn="ctr"/>
                      <a:r>
                        <a:rPr lang="en-US" altLang="zh-CN" sz="1400" b="1" i="0" u="none" strike="noStrike" dirty="0">
                          <a:solidFill>
                            <a:srgbClr val="000000"/>
                          </a:solidFill>
                          <a:effectLst/>
                          <a:latin typeface="+mn-ea"/>
                          <a:ea typeface="+mn-ea"/>
                        </a:rPr>
                        <a:t>5</a:t>
                      </a:r>
                      <a:endParaRPr lang="zh-CN" altLang="en-US" sz="1400" b="1" i="0" u="none" strike="noStrike" dirty="0">
                        <a:solidFill>
                          <a:srgbClr val="000000"/>
                        </a:solidFill>
                        <a:effectLst/>
                        <a:latin typeface="+mn-ea"/>
                        <a:ea typeface="+mn-ea"/>
                      </a:endParaRPr>
                    </a:p>
                  </a:txBody>
                  <a:tcPr marL="6251" marR="6251" marT="6253" marB="0" anchor="ctr"/>
                </a:tc>
                <a:tc gridSpan="2">
                  <a:txBody>
                    <a:bodyPr/>
                    <a:lstStyle/>
                    <a:p>
                      <a:pPr algn="ctr" fontAlgn="ctr"/>
                      <a:r>
                        <a:rPr lang="zh-CN" altLang="en-US" sz="1400" b="1" u="none" strike="noStrike" dirty="0">
                          <a:effectLst/>
                          <a:latin typeface="+mn-ea"/>
                          <a:ea typeface="+mn-ea"/>
                        </a:rPr>
                        <a:t>棚改</a:t>
                      </a:r>
                      <a:r>
                        <a:rPr lang="en-US" altLang="zh-CN" sz="1400" b="1" u="none" strike="noStrike" dirty="0">
                          <a:effectLst/>
                          <a:latin typeface="+mn-ea"/>
                          <a:ea typeface="+mn-ea"/>
                        </a:rPr>
                        <a:t>/</a:t>
                      </a:r>
                      <a:r>
                        <a:rPr lang="zh-CN" altLang="en-US" sz="1400" b="1" u="none" strike="noStrike" dirty="0">
                          <a:effectLst/>
                          <a:latin typeface="+mn-ea"/>
                          <a:ea typeface="+mn-ea"/>
                        </a:rPr>
                        <a:t>保障房</a:t>
                      </a:r>
                      <a:endParaRPr lang="zh-CN" altLang="en-US" sz="1400" b="1" i="0" u="none" strike="noStrike" dirty="0">
                        <a:solidFill>
                          <a:srgbClr val="000000"/>
                        </a:solidFill>
                        <a:effectLst/>
                        <a:latin typeface="+mn-ea"/>
                        <a:ea typeface="+mn-ea"/>
                      </a:endParaRPr>
                    </a:p>
                  </a:txBody>
                  <a:tcPr marL="6251" marR="6251" marT="6253" marB="0" anchor="ctr"/>
                </a:tc>
                <a:tc hMerge="1">
                  <a:txBody>
                    <a:bodyPr/>
                    <a:lstStyle/>
                    <a:p>
                      <a:endParaRPr lang="zh-CN"/>
                    </a:p>
                  </a:txBody>
                  <a:tcPr/>
                </a:tc>
                <a:tc>
                  <a:txBody>
                    <a:bodyPr/>
                    <a:lstStyle/>
                    <a:p>
                      <a:pPr algn="ctr" rtl="0" fontAlgn="b"/>
                      <a:r>
                        <a:rPr lang="zh-CN" altLang="en-US" sz="1400" u="none" strike="noStrike" dirty="0">
                          <a:effectLst/>
                          <a:latin typeface="+mn-ea"/>
                          <a:ea typeface="+mn-ea"/>
                        </a:rPr>
                        <a:t>保障房</a:t>
                      </a:r>
                      <a:endParaRPr lang="zh-CN" altLang="en-US" sz="1400" b="0" i="0" u="none" strike="noStrike" dirty="0">
                        <a:solidFill>
                          <a:srgbClr val="000000"/>
                        </a:solidFill>
                        <a:effectLst/>
                        <a:latin typeface="+mn-ea"/>
                        <a:ea typeface="+mn-ea"/>
                      </a:endParaRPr>
                    </a:p>
                  </a:txBody>
                  <a:tcPr marL="6251" marR="6251" marT="6253" marB="0" anchor="ctr"/>
                </a:tc>
                <a:tc>
                  <a:txBody>
                    <a:bodyPr/>
                    <a:lstStyle/>
                    <a:p>
                      <a:pPr algn="ctr" rtl="0" fontAlgn="b"/>
                      <a:r>
                        <a:rPr lang="en-US" altLang="zh-CN" sz="1400" u="none" strike="noStrike" dirty="0">
                          <a:solidFill>
                            <a:schemeClr val="tx1"/>
                          </a:solidFill>
                          <a:effectLst/>
                          <a:latin typeface="+mn-ea"/>
                          <a:ea typeface="+mn-ea"/>
                        </a:rPr>
                        <a:t>28</a:t>
                      </a:r>
                      <a:endParaRPr lang="en-US" altLang="zh-CN" sz="1400" b="0" i="0" u="none" strike="noStrike" dirty="0">
                        <a:solidFill>
                          <a:schemeClr val="tx1"/>
                        </a:solidFill>
                        <a:effectLst/>
                        <a:latin typeface="+mn-ea"/>
                        <a:ea typeface="+mn-ea"/>
                      </a:endParaRPr>
                    </a:p>
                  </a:txBody>
                  <a:tcPr marL="6251" marR="6251" marT="6253" marB="0" anchor="ctr"/>
                </a:tc>
                <a:tc>
                  <a:txBody>
                    <a:bodyPr/>
                    <a:lstStyle/>
                    <a:p>
                      <a:pPr algn="ctr" rtl="0" fontAlgn="ctr"/>
                      <a:r>
                        <a:rPr lang="zh-CN" altLang="en-US" sz="1400" u="none" strike="noStrike" dirty="0">
                          <a:effectLst/>
                          <a:latin typeface="+mn-ea"/>
                          <a:ea typeface="+mn-ea"/>
                        </a:rPr>
                        <a:t>需获取进一步资料用于判断发行规模</a:t>
                      </a:r>
                      <a:endParaRPr lang="zh-CN" altLang="en-US" sz="1400" b="0" i="0" u="none" strike="noStrike" dirty="0">
                        <a:solidFill>
                          <a:srgbClr val="000000"/>
                        </a:solidFill>
                        <a:effectLst/>
                        <a:latin typeface="+mn-ea"/>
                        <a:ea typeface="+mn-ea"/>
                      </a:endParaRPr>
                    </a:p>
                  </a:txBody>
                  <a:tcPr marL="6251" marR="6251" marT="6253" marB="0" anchor="ctr"/>
                </a:tc>
                <a:extLst>
                  <a:ext uri="{0D108BD9-81ED-4DB2-BD59-A6C34878D82A}">
                    <a16:rowId xmlns:a16="http://schemas.microsoft.com/office/drawing/2014/main" val="10010"/>
                  </a:ext>
                </a:extLst>
              </a:tr>
              <a:tr h="357808">
                <a:tc>
                  <a:txBody>
                    <a:bodyPr/>
                    <a:lstStyle/>
                    <a:p>
                      <a:pPr algn="ctr" rtl="0" fontAlgn="b"/>
                      <a:r>
                        <a:rPr lang="en-US" altLang="zh-CN" sz="1400" b="1" i="0" u="none" strike="noStrike" dirty="0">
                          <a:solidFill>
                            <a:srgbClr val="000000"/>
                          </a:solidFill>
                          <a:effectLst/>
                          <a:latin typeface="+mn-ea"/>
                          <a:ea typeface="+mn-ea"/>
                        </a:rPr>
                        <a:t>6</a:t>
                      </a:r>
                      <a:endParaRPr lang="zh-CN" altLang="en-US" sz="1400" b="1" i="0" u="none" strike="noStrike" dirty="0">
                        <a:solidFill>
                          <a:srgbClr val="000000"/>
                        </a:solidFill>
                        <a:effectLst/>
                        <a:latin typeface="+mn-ea"/>
                        <a:ea typeface="+mn-ea"/>
                      </a:endParaRPr>
                    </a:p>
                  </a:txBody>
                  <a:tcPr marL="6251" marR="6251" marT="6253" marB="0" anchor="ctr"/>
                </a:tc>
                <a:tc gridSpan="3">
                  <a:txBody>
                    <a:bodyPr/>
                    <a:lstStyle/>
                    <a:p>
                      <a:pPr algn="ctr" rtl="0" fontAlgn="b"/>
                      <a:r>
                        <a:rPr lang="en-US" sz="1400" b="1" u="none" strike="noStrike" dirty="0">
                          <a:effectLst/>
                          <a:latin typeface="+mn-ea"/>
                          <a:ea typeface="+mn-ea"/>
                        </a:rPr>
                        <a:t>PPP</a:t>
                      </a:r>
                      <a:r>
                        <a:rPr lang="zh-CN" altLang="en-US" sz="1400" b="1" u="none" strike="noStrike" dirty="0">
                          <a:effectLst/>
                          <a:latin typeface="+mn-ea"/>
                          <a:ea typeface="+mn-ea"/>
                        </a:rPr>
                        <a:t>项目</a:t>
                      </a:r>
                      <a:endParaRPr lang="zh-CN" altLang="en-US" sz="1400" b="1" i="0" u="none" strike="noStrike" dirty="0">
                        <a:solidFill>
                          <a:srgbClr val="000000"/>
                        </a:solidFill>
                        <a:effectLst/>
                        <a:latin typeface="+mn-ea"/>
                        <a:ea typeface="+mn-ea"/>
                      </a:endParaRPr>
                    </a:p>
                  </a:txBody>
                  <a:tcPr marL="6251" marR="6251" marT="6253" marB="0" anchor="ctr"/>
                </a:tc>
                <a:tc hMerge="1">
                  <a:txBody>
                    <a:bodyPr/>
                    <a:lstStyle/>
                    <a:p>
                      <a:endParaRPr lang="zh-CN"/>
                    </a:p>
                  </a:txBody>
                  <a:tcPr/>
                </a:tc>
                <a:tc hMerge="1">
                  <a:txBody>
                    <a:bodyPr/>
                    <a:lstStyle/>
                    <a:p>
                      <a:endParaRPr lang="zh-CN"/>
                    </a:p>
                  </a:txBody>
                  <a:tcPr/>
                </a:tc>
                <a:tc>
                  <a:txBody>
                    <a:bodyPr/>
                    <a:lstStyle/>
                    <a:p>
                      <a:pPr algn="ctr" rtl="0" fontAlgn="b"/>
                      <a:r>
                        <a:rPr lang="en-US" altLang="zh-CN" sz="1400" u="none" strike="noStrike" dirty="0">
                          <a:effectLst/>
                          <a:latin typeface="+mn-ea"/>
                          <a:ea typeface="+mn-ea"/>
                        </a:rPr>
                        <a:t>3</a:t>
                      </a:r>
                      <a:endParaRPr lang="en-US" altLang="zh-CN" sz="1400" b="0" i="0" u="none" strike="noStrike" dirty="0">
                        <a:solidFill>
                          <a:srgbClr val="000000"/>
                        </a:solidFill>
                        <a:effectLst/>
                        <a:latin typeface="+mn-ea"/>
                        <a:ea typeface="+mn-ea"/>
                      </a:endParaRPr>
                    </a:p>
                  </a:txBody>
                  <a:tcPr marL="6251" marR="6251" marT="6253" marB="0" anchor="ctr"/>
                </a:tc>
                <a:tc>
                  <a:txBody>
                    <a:bodyPr/>
                    <a:lstStyle/>
                    <a:p>
                      <a:pPr algn="ctr" rtl="0" fontAlgn="ctr"/>
                      <a:r>
                        <a:rPr lang="zh-CN" altLang="en-US" sz="1400" u="none" strike="noStrike" dirty="0">
                          <a:effectLst/>
                          <a:latin typeface="+mn-ea"/>
                          <a:ea typeface="+mn-ea"/>
                        </a:rPr>
                        <a:t>需获取进一步资料用于判断发行规模</a:t>
                      </a:r>
                      <a:endParaRPr lang="zh-CN" altLang="en-US" sz="1400" b="0" i="0" u="none" strike="noStrike" dirty="0">
                        <a:solidFill>
                          <a:srgbClr val="000000"/>
                        </a:solidFill>
                        <a:effectLst/>
                        <a:latin typeface="+mn-ea"/>
                        <a:ea typeface="+mn-ea"/>
                      </a:endParaRPr>
                    </a:p>
                  </a:txBody>
                  <a:tcPr marL="6251" marR="6251" marT="6253" marB="0" anchor="ctr"/>
                </a:tc>
                <a:extLst>
                  <a:ext uri="{0D108BD9-81ED-4DB2-BD59-A6C34878D82A}">
                    <a16:rowId xmlns:a16="http://schemas.microsoft.com/office/drawing/2014/main" val="10011"/>
                  </a:ext>
                </a:extLst>
              </a:tr>
            </a:tbl>
          </a:graphicData>
        </a:graphic>
      </p:graphicFrame>
      <p:sp>
        <p:nvSpPr>
          <p:cNvPr id="83974" name="文本框 10"/>
          <p:cNvSpPr txBox="1"/>
          <p:nvPr/>
        </p:nvSpPr>
        <p:spPr>
          <a:xfrm>
            <a:off x="9185275" y="6546850"/>
            <a:ext cx="2413000" cy="27622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r>
              <a:rPr lang="zh-CN" altLang="en-US" sz="1200" b="1" dirty="0">
                <a:latin typeface="Arial" panose="020B0604020202020204" pitchFamily="34" charset="0"/>
                <a:sym typeface="+mn-lt"/>
              </a:rPr>
              <a:t>注：数据来源于公开资料整理</a:t>
            </a:r>
          </a:p>
        </p:txBody>
      </p:sp>
      <p:sp>
        <p:nvSpPr>
          <p:cNvPr id="83975" name="灯片编号占位符 2"/>
          <p:cNvSpPr>
            <a:spLocks noGrp="1"/>
          </p:cNvSpPr>
          <p:nvPr/>
        </p:nvSpPr>
        <p:spPr>
          <a:xfrm>
            <a:off x="11536363" y="6492875"/>
            <a:ext cx="585787" cy="365125"/>
          </a:xfrm>
          <a:prstGeom prst="rect">
            <a:avLst/>
          </a:prstGeom>
          <a:noFill/>
          <a:ln w="9525">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fld id="{9A0DB2DC-4C9A-4742-B13C-FB6460FD3503}" type="slidenum">
              <a:rPr lang="zh-CN" altLang="zh-CN" sz="1400" b="1" dirty="0">
                <a:solidFill>
                  <a:srgbClr val="FFFFFF"/>
                </a:solidFill>
                <a:latin typeface="Arial" panose="020B0604020202020204" pitchFamily="34" charset="0"/>
                <a:ea typeface="宋体" panose="02010600030101010101" pitchFamily="2" charset="-122"/>
              </a:rPr>
              <a:t>76</a:t>
            </a:fld>
            <a:endParaRPr lang="zh-CN" altLang="zh-CN" sz="1400" b="1" dirty="0">
              <a:solidFill>
                <a:srgbClr val="FFFFFF"/>
              </a:solidFill>
              <a:latin typeface="Arial" panose="020B0604020202020204" pitchFamily="34" charset="0"/>
              <a:ea typeface="宋体" panose="02010600030101010101" pitchFamily="2" charset="-122"/>
            </a:endParaRPr>
          </a:p>
        </p:txBody>
      </p:sp>
    </p:spTree>
  </p:cSld>
  <p:clrMapOvr>
    <a:masterClrMapping/>
  </p:clrMapOvr>
  <p:transition spd="med">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018" name="组合 1"/>
          <p:cNvGrpSpPr/>
          <p:nvPr/>
        </p:nvGrpSpPr>
        <p:grpSpPr>
          <a:xfrm>
            <a:off x="0" y="214313"/>
            <a:ext cx="577850" cy="658812"/>
            <a:chOff x="0" y="0"/>
            <a:chExt cx="577847" cy="659137"/>
          </a:xfrm>
        </p:grpSpPr>
        <p:sp>
          <p:nvSpPr>
            <p:cNvPr id="86039" name="矩形 3"/>
            <p:cNvSpPr/>
            <p:nvPr/>
          </p:nvSpPr>
          <p:spPr>
            <a:xfrm>
              <a:off x="0" y="0"/>
              <a:ext cx="495297" cy="659137"/>
            </a:xfrm>
            <a:prstGeom prst="rect">
              <a:avLst/>
            </a:prstGeom>
            <a:solidFill>
              <a:srgbClr val="C0000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86040" name="矩形 4"/>
            <p:cNvSpPr/>
            <p:nvPr/>
          </p:nvSpPr>
          <p:spPr>
            <a:xfrm>
              <a:off x="527047" y="0"/>
              <a:ext cx="50800" cy="659137"/>
            </a:xfrm>
            <a:prstGeom prst="rect">
              <a:avLst/>
            </a:prstGeom>
            <a:solidFill>
              <a:srgbClr val="80808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grpSp>
      <p:sp>
        <p:nvSpPr>
          <p:cNvPr id="86019" name="标题 2"/>
          <p:cNvSpPr>
            <a:spLocks noGrp="1"/>
          </p:cNvSpPr>
          <p:nvPr>
            <p:ph type="title"/>
          </p:nvPr>
        </p:nvSpPr>
        <p:spPr>
          <a:xfrm>
            <a:off x="687388" y="153988"/>
            <a:ext cx="11004550" cy="719137"/>
          </a:xfrm>
        </p:spPr>
        <p:txBody>
          <a:bodyPr vert="horz" wrap="square" lIns="68573" tIns="34289" rIns="68573" bIns="34289" anchor="ctr">
            <a:spAutoFit/>
          </a:bodyPr>
          <a:lstStyle/>
          <a:p>
            <a:pPr algn="l" eaLnBrk="1" hangingPunct="1">
              <a:lnSpc>
                <a:spcPct val="150000"/>
              </a:lnSpc>
            </a:pPr>
            <a:r>
              <a:rPr lang="en-US" altLang="zh-CN" sz="3200" b="1" dirty="0">
                <a:solidFill>
                  <a:srgbClr val="000000"/>
                </a:solidFill>
                <a:latin typeface="+mn-ea"/>
                <a:ea typeface="+mn-ea"/>
                <a:sym typeface="微软雅黑" panose="020B0503020204020204" pitchFamily="34" charset="-122"/>
              </a:rPr>
              <a:t>2.2 </a:t>
            </a:r>
            <a:r>
              <a:rPr lang="zh-CN" altLang="en-US" sz="3200" b="1" dirty="0">
                <a:solidFill>
                  <a:srgbClr val="000000"/>
                </a:solidFill>
                <a:latin typeface="+mn-ea"/>
                <a:ea typeface="+mn-ea"/>
                <a:sym typeface="微软雅黑" panose="020B0503020204020204" pitchFamily="34" charset="-122"/>
              </a:rPr>
              <a:t>国企</a:t>
            </a:r>
            <a:r>
              <a:rPr lang="en-US" altLang="zh-CN" sz="3200" b="1" dirty="0">
                <a:solidFill>
                  <a:srgbClr val="000000"/>
                </a:solidFill>
                <a:latin typeface="+mn-ea"/>
                <a:ea typeface="+mn-ea"/>
                <a:sym typeface="微软雅黑" panose="020B0503020204020204" pitchFamily="34" charset="-122"/>
              </a:rPr>
              <a:t>&amp;城投</a:t>
            </a:r>
            <a:r>
              <a:rPr lang="zh-CN" altLang="en-US" sz="3200" b="1" dirty="0">
                <a:solidFill>
                  <a:srgbClr val="000000"/>
                </a:solidFill>
                <a:latin typeface="+mn-ea"/>
                <a:ea typeface="+mn-ea"/>
                <a:sym typeface="微软雅黑" panose="020B0503020204020204" pitchFamily="34" charset="-122"/>
              </a:rPr>
              <a:t>公司发行</a:t>
            </a:r>
            <a:r>
              <a:rPr lang="en-US" altLang="zh-CN" sz="3200" b="1" dirty="0">
                <a:solidFill>
                  <a:srgbClr val="000000"/>
                </a:solidFill>
                <a:latin typeface="+mn-ea"/>
                <a:ea typeface="+mn-ea"/>
                <a:sym typeface="微软雅黑" panose="020B0503020204020204" pitchFamily="34" charset="-122"/>
              </a:rPr>
              <a:t>ABS</a:t>
            </a:r>
            <a:r>
              <a:rPr lang="zh-CN" altLang="en-US" sz="3200" b="1" dirty="0">
                <a:solidFill>
                  <a:srgbClr val="000000"/>
                </a:solidFill>
                <a:latin typeface="+mn-ea"/>
                <a:ea typeface="+mn-ea"/>
                <a:sym typeface="微软雅黑" panose="020B0503020204020204" pitchFamily="34" charset="-122"/>
              </a:rPr>
              <a:t>优势</a:t>
            </a:r>
            <a:endParaRPr lang="en-US" altLang="zh-CN" sz="2800" b="1" dirty="0">
              <a:solidFill>
                <a:srgbClr val="000000"/>
              </a:solidFill>
              <a:latin typeface="+mn-ea"/>
              <a:ea typeface="+mn-ea"/>
              <a:sym typeface="微软雅黑" panose="020B0503020204020204" pitchFamily="34" charset="-122"/>
            </a:endParaRPr>
          </a:p>
        </p:txBody>
      </p:sp>
      <p:grpSp>
        <p:nvGrpSpPr>
          <p:cNvPr id="86020" name="组合 1"/>
          <p:cNvGrpSpPr/>
          <p:nvPr/>
        </p:nvGrpSpPr>
        <p:grpSpPr>
          <a:xfrm>
            <a:off x="687388" y="2946400"/>
            <a:ext cx="4991100" cy="874713"/>
            <a:chOff x="1327150" y="1473411"/>
            <a:chExt cx="4990976" cy="874712"/>
          </a:xfrm>
        </p:grpSpPr>
        <p:sp>
          <p:nvSpPr>
            <p:cNvPr id="3" name="平行四边形 2"/>
            <p:cNvSpPr/>
            <p:nvPr/>
          </p:nvSpPr>
          <p:spPr bwMode="auto">
            <a:xfrm>
              <a:off x="1327150" y="1473411"/>
              <a:ext cx="1008037" cy="874712"/>
            </a:xfrm>
            <a:prstGeom prst="parallelogram">
              <a:avLst/>
            </a:prstGeom>
            <a:solidFill>
              <a:srgbClr val="C00000"/>
            </a:solidFill>
            <a:ln w="9525" cap="flat" cmpd="sng" algn="ctr">
              <a:noFill/>
              <a:prstDash val="solid"/>
              <a:round/>
              <a:headEnd type="none" w="med" len="med"/>
              <a:tailEnd type="none" w="med" len="med"/>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1" u="none" strike="noStrike" kern="1200" cap="none" spc="0" normalizeH="0" baseline="0" noProof="0" dirty="0">
                  <a:ln>
                    <a:noFill/>
                  </a:ln>
                  <a:solidFill>
                    <a:schemeClr val="bg1"/>
                  </a:solidFill>
                  <a:effectLst/>
                  <a:uLnTx/>
                  <a:uFillTx/>
                  <a:latin typeface="+mn-ea"/>
                  <a:ea typeface="+mn-ea"/>
                  <a:cs typeface="+mn-cs"/>
                </a:rPr>
                <a:t>02</a:t>
              </a:r>
              <a:endParaRPr kumimoji="0" lang="zh-CN" altLang="en-US" sz="2000" b="1" i="1" u="none" strike="noStrike" kern="1200" cap="none" spc="0" normalizeH="0" baseline="0" noProof="0" dirty="0">
                <a:ln>
                  <a:noFill/>
                </a:ln>
                <a:solidFill>
                  <a:schemeClr val="bg1"/>
                </a:solidFill>
                <a:effectLst/>
                <a:uLnTx/>
                <a:uFillTx/>
                <a:latin typeface="+mn-ea"/>
                <a:ea typeface="+mn-ea"/>
                <a:cs typeface="+mn-cs"/>
              </a:endParaRPr>
            </a:p>
          </p:txBody>
        </p:sp>
        <p:sp>
          <p:nvSpPr>
            <p:cNvPr id="32" name="平行四边形 31"/>
            <p:cNvSpPr/>
            <p:nvPr/>
          </p:nvSpPr>
          <p:spPr bwMode="auto">
            <a:xfrm>
              <a:off x="2135167" y="1473411"/>
              <a:ext cx="4182959" cy="874712"/>
            </a:xfrm>
            <a:prstGeom prst="parallelogram">
              <a:avLst/>
            </a:prstGeom>
            <a:solidFill>
              <a:schemeClr val="bg1">
                <a:lumMod val="85000"/>
              </a:schemeClr>
            </a:solidFill>
            <a:ln w="9525" cap="flat" cmpd="sng" algn="ctr">
              <a:noFill/>
              <a:prstDash val="solid"/>
              <a:round/>
              <a:headEnd type="none" w="med" len="med"/>
              <a:tailEnd type="none" w="med" len="med"/>
            </a:ln>
            <a:effectLst/>
          </p:spPr>
          <p:txBody>
            <a:bodyPr anchor="ct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chemeClr val="tx1"/>
                  </a:solidFill>
                  <a:effectLst/>
                  <a:uLnTx/>
                  <a:uFillTx/>
                  <a:latin typeface="+mn-ea"/>
                  <a:ea typeface="+mn-ea"/>
                  <a:cs typeface="+mn-cs"/>
                </a:rPr>
                <a:t>国企</a:t>
              </a:r>
              <a:r>
                <a:rPr kumimoji="0" lang="en-US" altLang="zh-CN" sz="1400" b="1" i="0" u="none" strike="noStrike" kern="1200" cap="none" spc="0" normalizeH="0" baseline="0" noProof="0" dirty="0">
                  <a:ln>
                    <a:noFill/>
                  </a:ln>
                  <a:solidFill>
                    <a:schemeClr val="tx1"/>
                  </a:solidFill>
                  <a:effectLst/>
                  <a:uLnTx/>
                  <a:uFillTx/>
                  <a:latin typeface="+mn-ea"/>
                  <a:ea typeface="+mn-ea"/>
                  <a:cs typeface="+mn-cs"/>
                </a:rPr>
                <a:t>&amp;</a:t>
              </a:r>
              <a:r>
                <a:rPr kumimoji="0" lang="zh-CN" altLang="en-US" sz="1400" b="1" i="0" u="none" strike="noStrike" kern="1200" cap="none" spc="0" normalizeH="0" baseline="0" noProof="0" dirty="0">
                  <a:ln>
                    <a:noFill/>
                  </a:ln>
                  <a:solidFill>
                    <a:schemeClr val="tx1"/>
                  </a:solidFill>
                  <a:effectLst/>
                  <a:uLnTx/>
                  <a:uFillTx/>
                  <a:latin typeface="+mn-ea"/>
                  <a:ea typeface="+mn-ea"/>
                  <a:cs typeface="+mn-cs"/>
                </a:rPr>
                <a:t>城投类公司资产证券化相比债券更易获得金融机构认可</a:t>
              </a:r>
            </a:p>
          </p:txBody>
        </p:sp>
      </p:grpSp>
      <p:grpSp>
        <p:nvGrpSpPr>
          <p:cNvPr id="86021" name="组合 33"/>
          <p:cNvGrpSpPr/>
          <p:nvPr/>
        </p:nvGrpSpPr>
        <p:grpSpPr>
          <a:xfrm>
            <a:off x="1004888" y="1716088"/>
            <a:ext cx="4991100" cy="874712"/>
            <a:chOff x="1327150" y="1473411"/>
            <a:chExt cx="4990976" cy="874712"/>
          </a:xfrm>
        </p:grpSpPr>
        <p:sp>
          <p:nvSpPr>
            <p:cNvPr id="35" name="平行四边形 34"/>
            <p:cNvSpPr/>
            <p:nvPr/>
          </p:nvSpPr>
          <p:spPr bwMode="auto">
            <a:xfrm>
              <a:off x="1327150" y="1473411"/>
              <a:ext cx="1008037" cy="874712"/>
            </a:xfrm>
            <a:prstGeom prst="parallelogram">
              <a:avLst/>
            </a:prstGeom>
            <a:solidFill>
              <a:srgbClr val="C00000"/>
            </a:solidFill>
            <a:ln w="9525" cap="flat" cmpd="sng" algn="ctr">
              <a:noFill/>
              <a:prstDash val="solid"/>
              <a:round/>
              <a:headEnd type="none" w="med" len="med"/>
              <a:tailEnd type="none" w="med" len="med"/>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1" u="none" strike="noStrike" kern="1200" cap="none" spc="0" normalizeH="0" baseline="0" noProof="0" dirty="0">
                  <a:ln>
                    <a:noFill/>
                  </a:ln>
                  <a:solidFill>
                    <a:schemeClr val="bg1"/>
                  </a:solidFill>
                  <a:effectLst/>
                  <a:uLnTx/>
                  <a:uFillTx/>
                  <a:latin typeface="+mn-ea"/>
                  <a:ea typeface="+mn-ea"/>
                  <a:cs typeface="+mn-cs"/>
                </a:rPr>
                <a:t>01</a:t>
              </a:r>
              <a:endParaRPr kumimoji="0" lang="zh-CN" altLang="en-US" sz="2000" b="1" i="1" u="none" strike="noStrike" kern="1200" cap="none" spc="0" normalizeH="0" baseline="0" noProof="0" dirty="0">
                <a:ln>
                  <a:noFill/>
                </a:ln>
                <a:solidFill>
                  <a:schemeClr val="bg1"/>
                </a:solidFill>
                <a:effectLst/>
                <a:uLnTx/>
                <a:uFillTx/>
                <a:latin typeface="+mn-ea"/>
                <a:ea typeface="+mn-ea"/>
                <a:cs typeface="+mn-cs"/>
              </a:endParaRPr>
            </a:p>
          </p:txBody>
        </p:sp>
        <p:sp>
          <p:nvSpPr>
            <p:cNvPr id="36" name="平行四边形 35"/>
            <p:cNvSpPr/>
            <p:nvPr/>
          </p:nvSpPr>
          <p:spPr bwMode="auto">
            <a:xfrm>
              <a:off x="2135167" y="1473411"/>
              <a:ext cx="4182959" cy="874712"/>
            </a:xfrm>
            <a:prstGeom prst="parallelogram">
              <a:avLst/>
            </a:prstGeom>
            <a:solidFill>
              <a:schemeClr val="bg1">
                <a:lumMod val="85000"/>
              </a:schemeClr>
            </a:solidFill>
            <a:ln w="9525" cap="flat" cmpd="sng" algn="ctr">
              <a:noFill/>
              <a:prstDash val="solid"/>
              <a:round/>
              <a:headEnd type="none" w="med" len="med"/>
              <a:tailEnd type="none" w="med" len="med"/>
            </a:ln>
            <a:effectLst/>
          </p:spPr>
          <p:txBody>
            <a:bodyPr anchor="ct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chemeClr val="tx1"/>
                  </a:solidFill>
                  <a:effectLst/>
                  <a:uLnTx/>
                  <a:uFillTx/>
                  <a:latin typeface="+mn-ea"/>
                  <a:ea typeface="+mn-ea"/>
                  <a:cs typeface="+mn-cs"/>
                </a:rPr>
                <a:t>国企</a:t>
              </a:r>
              <a:r>
                <a:rPr kumimoji="0" lang="en-US" altLang="zh-CN" sz="1400" b="1" i="0" u="none" strike="noStrike" kern="1200" cap="none" spc="0" normalizeH="0" baseline="0" noProof="0" dirty="0">
                  <a:ln>
                    <a:noFill/>
                  </a:ln>
                  <a:solidFill>
                    <a:schemeClr val="tx1"/>
                  </a:solidFill>
                  <a:effectLst/>
                  <a:uLnTx/>
                  <a:uFillTx/>
                  <a:latin typeface="+mn-ea"/>
                  <a:ea typeface="+mn-ea"/>
                  <a:cs typeface="+mn-cs"/>
                </a:rPr>
                <a:t>&amp;</a:t>
              </a:r>
              <a:r>
                <a:rPr kumimoji="0" lang="zh-CN" altLang="en-US" sz="1400" b="1" i="0" u="none" strike="noStrike" kern="1200" cap="none" spc="0" normalizeH="0" baseline="0" noProof="0" dirty="0">
                  <a:ln>
                    <a:noFill/>
                  </a:ln>
                  <a:solidFill>
                    <a:schemeClr val="tx1"/>
                  </a:solidFill>
                  <a:effectLst/>
                  <a:uLnTx/>
                  <a:uFillTx/>
                  <a:latin typeface="+mn-ea"/>
                  <a:ea typeface="+mn-ea"/>
                  <a:cs typeface="+mn-cs"/>
                </a:rPr>
                <a:t>城投公司可将未来</a:t>
              </a:r>
              <a:r>
                <a:rPr kumimoji="0" lang="en-US" altLang="zh-CN" sz="1400" b="1" i="0" u="none" strike="noStrike" kern="1200" cap="none" spc="0" normalizeH="0" baseline="0" noProof="0" dirty="0">
                  <a:ln>
                    <a:noFill/>
                  </a:ln>
                  <a:solidFill>
                    <a:schemeClr val="tx1"/>
                  </a:solidFill>
                  <a:effectLst/>
                  <a:uLnTx/>
                  <a:uFillTx/>
                  <a:latin typeface="+mn-ea"/>
                  <a:ea typeface="+mn-ea"/>
                  <a:cs typeface="+mn-cs"/>
                </a:rPr>
                <a:t>5-10</a:t>
              </a:r>
              <a:r>
                <a:rPr kumimoji="0" lang="zh-CN" altLang="en-US" sz="1400" b="1" i="0" u="none" strike="noStrike" kern="1200" cap="none" spc="0" normalizeH="0" baseline="0" noProof="0" dirty="0">
                  <a:ln>
                    <a:noFill/>
                  </a:ln>
                  <a:solidFill>
                    <a:schemeClr val="tx1"/>
                  </a:solidFill>
                  <a:effectLst/>
                  <a:uLnTx/>
                  <a:uFillTx/>
                  <a:latin typeface="+mn-ea"/>
                  <a:ea typeface="+mn-ea"/>
                  <a:cs typeface="+mn-cs"/>
                </a:rPr>
                <a:t>年现金流提前变现，可实现资产盘活</a:t>
              </a:r>
            </a:p>
          </p:txBody>
        </p:sp>
      </p:grpSp>
      <p:grpSp>
        <p:nvGrpSpPr>
          <p:cNvPr id="86022" name="组合 36"/>
          <p:cNvGrpSpPr/>
          <p:nvPr/>
        </p:nvGrpSpPr>
        <p:grpSpPr>
          <a:xfrm>
            <a:off x="330200" y="4359275"/>
            <a:ext cx="4991100" cy="874713"/>
            <a:chOff x="1327150" y="1473411"/>
            <a:chExt cx="4990976" cy="874712"/>
          </a:xfrm>
        </p:grpSpPr>
        <p:sp>
          <p:nvSpPr>
            <p:cNvPr id="39" name="平行四边形 38"/>
            <p:cNvSpPr/>
            <p:nvPr/>
          </p:nvSpPr>
          <p:spPr bwMode="auto">
            <a:xfrm>
              <a:off x="1327150" y="1473411"/>
              <a:ext cx="1008038" cy="874712"/>
            </a:xfrm>
            <a:prstGeom prst="parallelogram">
              <a:avLst/>
            </a:prstGeom>
            <a:solidFill>
              <a:srgbClr val="C00000"/>
            </a:solidFill>
            <a:ln w="9525" cap="flat" cmpd="sng" algn="ctr">
              <a:noFill/>
              <a:prstDash val="solid"/>
              <a:round/>
              <a:headEnd type="none" w="med" len="med"/>
              <a:tailEnd type="none" w="med" len="med"/>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1" u="none" strike="noStrike" kern="1200" cap="none" spc="0" normalizeH="0" baseline="0" noProof="0" dirty="0">
                  <a:ln>
                    <a:noFill/>
                  </a:ln>
                  <a:solidFill>
                    <a:schemeClr val="bg1"/>
                  </a:solidFill>
                  <a:effectLst/>
                  <a:uLnTx/>
                  <a:uFillTx/>
                  <a:latin typeface="+mn-ea"/>
                  <a:ea typeface="+mn-ea"/>
                  <a:cs typeface="+mn-cs"/>
                </a:rPr>
                <a:t>03</a:t>
              </a:r>
              <a:endParaRPr kumimoji="0" lang="zh-CN" altLang="en-US" sz="2000" b="1" i="1" u="none" strike="noStrike" kern="1200" cap="none" spc="0" normalizeH="0" baseline="0" noProof="0" dirty="0">
                <a:ln>
                  <a:noFill/>
                </a:ln>
                <a:solidFill>
                  <a:schemeClr val="bg1"/>
                </a:solidFill>
                <a:effectLst/>
                <a:uLnTx/>
                <a:uFillTx/>
                <a:latin typeface="+mn-ea"/>
                <a:ea typeface="+mn-ea"/>
                <a:cs typeface="+mn-cs"/>
              </a:endParaRPr>
            </a:p>
          </p:txBody>
        </p:sp>
        <p:sp>
          <p:nvSpPr>
            <p:cNvPr id="41" name="平行四边形 40"/>
            <p:cNvSpPr/>
            <p:nvPr/>
          </p:nvSpPr>
          <p:spPr bwMode="auto">
            <a:xfrm>
              <a:off x="2135168" y="1473411"/>
              <a:ext cx="4182958" cy="874712"/>
            </a:xfrm>
            <a:prstGeom prst="parallelogram">
              <a:avLst/>
            </a:prstGeom>
            <a:solidFill>
              <a:schemeClr val="bg1">
                <a:lumMod val="85000"/>
              </a:schemeClr>
            </a:solidFill>
            <a:ln w="9525" cap="flat" cmpd="sng" algn="ctr">
              <a:noFill/>
              <a:prstDash val="solid"/>
              <a:round/>
              <a:headEnd type="none" w="med" len="med"/>
              <a:tailEnd type="none" w="med" len="med"/>
            </a:ln>
            <a:effectLst/>
          </p:spPr>
          <p:txBody>
            <a:bodyPr anchor="ct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chemeClr val="tx1"/>
                  </a:solidFill>
                  <a:effectLst/>
                  <a:uLnTx/>
                  <a:uFillTx/>
                  <a:latin typeface="+mn-ea"/>
                  <a:ea typeface="+mn-ea"/>
                  <a:cs typeface="+mn-cs"/>
                </a:rPr>
                <a:t>建设期发债，成熟期发</a:t>
              </a:r>
              <a:r>
                <a:rPr kumimoji="0" lang="en-US" altLang="zh-CN" sz="1400" b="1" i="0" u="none" strike="noStrike" kern="1200" cap="none" spc="0" normalizeH="0" baseline="0" noProof="0" dirty="0">
                  <a:ln>
                    <a:noFill/>
                  </a:ln>
                  <a:solidFill>
                    <a:schemeClr val="tx1"/>
                  </a:solidFill>
                  <a:effectLst/>
                  <a:uLnTx/>
                  <a:uFillTx/>
                  <a:latin typeface="+mn-ea"/>
                  <a:ea typeface="+mn-ea"/>
                  <a:cs typeface="+mn-cs"/>
                </a:rPr>
                <a:t>ABS,</a:t>
              </a:r>
              <a:r>
                <a:rPr kumimoji="0" lang="zh-CN" altLang="en-US" sz="1400" b="1" i="0" u="none" strike="noStrike" kern="1200" cap="none" spc="0" normalizeH="0" baseline="0" noProof="0" dirty="0">
                  <a:ln>
                    <a:noFill/>
                  </a:ln>
                  <a:solidFill>
                    <a:schemeClr val="tx1"/>
                  </a:solidFill>
                  <a:effectLst/>
                  <a:uLnTx/>
                  <a:uFillTx/>
                  <a:latin typeface="+mn-ea"/>
                  <a:ea typeface="+mn-ea"/>
                  <a:cs typeface="+mn-cs"/>
                </a:rPr>
                <a:t>为国企、城投类企业增加融资工具</a:t>
              </a:r>
            </a:p>
          </p:txBody>
        </p:sp>
      </p:grpSp>
      <p:grpSp>
        <p:nvGrpSpPr>
          <p:cNvPr id="86023" name="组合 42"/>
          <p:cNvGrpSpPr/>
          <p:nvPr/>
        </p:nvGrpSpPr>
        <p:grpSpPr>
          <a:xfrm>
            <a:off x="6308725" y="2994025"/>
            <a:ext cx="4991100" cy="874713"/>
            <a:chOff x="1327150" y="1473411"/>
            <a:chExt cx="4990976" cy="874712"/>
          </a:xfrm>
        </p:grpSpPr>
        <p:sp>
          <p:nvSpPr>
            <p:cNvPr id="45" name="平行四边形 44"/>
            <p:cNvSpPr/>
            <p:nvPr/>
          </p:nvSpPr>
          <p:spPr bwMode="auto">
            <a:xfrm>
              <a:off x="1327150" y="1473411"/>
              <a:ext cx="1008038" cy="874712"/>
            </a:xfrm>
            <a:prstGeom prst="parallelogram">
              <a:avLst/>
            </a:prstGeom>
            <a:solidFill>
              <a:srgbClr val="C00000"/>
            </a:solidFill>
            <a:ln w="9525" cap="flat" cmpd="sng" algn="ctr">
              <a:noFill/>
              <a:prstDash val="solid"/>
              <a:round/>
              <a:headEnd type="none" w="med" len="med"/>
              <a:tailEnd type="none" w="med" len="med"/>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1" u="none" strike="noStrike" kern="1200" cap="none" spc="0" normalizeH="0" baseline="0" noProof="0" dirty="0">
                  <a:ln>
                    <a:noFill/>
                  </a:ln>
                  <a:solidFill>
                    <a:schemeClr val="bg1"/>
                  </a:solidFill>
                  <a:effectLst/>
                  <a:uLnTx/>
                  <a:uFillTx/>
                  <a:latin typeface="+mn-ea"/>
                  <a:ea typeface="+mn-ea"/>
                  <a:cs typeface="+mn-cs"/>
                </a:rPr>
                <a:t>05</a:t>
              </a:r>
              <a:endParaRPr kumimoji="0" lang="zh-CN" altLang="en-US" sz="2000" b="1" i="1" u="none" strike="noStrike" kern="1200" cap="none" spc="0" normalizeH="0" baseline="0" noProof="0" dirty="0">
                <a:ln>
                  <a:noFill/>
                </a:ln>
                <a:solidFill>
                  <a:schemeClr val="bg1"/>
                </a:solidFill>
                <a:effectLst/>
                <a:uLnTx/>
                <a:uFillTx/>
                <a:latin typeface="+mn-ea"/>
                <a:ea typeface="+mn-ea"/>
                <a:cs typeface="+mn-cs"/>
              </a:endParaRPr>
            </a:p>
          </p:txBody>
        </p:sp>
        <p:sp>
          <p:nvSpPr>
            <p:cNvPr id="46" name="平行四边形 45"/>
            <p:cNvSpPr/>
            <p:nvPr/>
          </p:nvSpPr>
          <p:spPr bwMode="auto">
            <a:xfrm>
              <a:off x="2135168" y="1473411"/>
              <a:ext cx="4182958" cy="874712"/>
            </a:xfrm>
            <a:prstGeom prst="parallelogram">
              <a:avLst/>
            </a:prstGeom>
            <a:solidFill>
              <a:schemeClr val="bg1">
                <a:lumMod val="85000"/>
              </a:schemeClr>
            </a:solidFill>
            <a:ln w="9525" cap="flat" cmpd="sng" algn="ctr">
              <a:noFill/>
              <a:prstDash val="solid"/>
              <a:round/>
              <a:headEnd type="none" w="med" len="med"/>
              <a:tailEnd type="none" w="med" len="med"/>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dirty="0">
                  <a:ln>
                    <a:noFill/>
                  </a:ln>
                  <a:solidFill>
                    <a:schemeClr val="tx1"/>
                  </a:solidFill>
                  <a:effectLst/>
                  <a:uLnTx/>
                  <a:uFillTx/>
                  <a:latin typeface="+mn-ea"/>
                  <a:ea typeface="+mn-ea"/>
                  <a:cs typeface="+mn-cs"/>
                </a:rPr>
                <a:t>ABS</a:t>
              </a:r>
              <a:r>
                <a:rPr kumimoji="0" lang="zh-CN" altLang="en-US" sz="1400" b="1" i="0" u="none" strike="noStrike" kern="1200" cap="none" spc="0" normalizeH="0" baseline="0" noProof="0" dirty="0">
                  <a:ln>
                    <a:noFill/>
                  </a:ln>
                  <a:solidFill>
                    <a:schemeClr val="tx1"/>
                  </a:solidFill>
                  <a:effectLst/>
                  <a:uLnTx/>
                  <a:uFillTx/>
                  <a:latin typeface="+mn-ea"/>
                  <a:ea typeface="+mn-ea"/>
                  <a:cs typeface="+mn-cs"/>
                </a:rPr>
                <a:t>不限制资金用途，债券募集资金用途受限。</a:t>
              </a:r>
              <a:endParaRPr kumimoji="0" lang="en-US" altLang="zh-CN" sz="1400" b="1"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mn-ea"/>
                  <a:ea typeface="+mn-ea"/>
                  <a:cs typeface="+mn-cs"/>
                </a:rPr>
                <a:t>（公司债不得用于弥补亏损和非生产性支出，企业债还需与政府审批项目有关））</a:t>
              </a:r>
            </a:p>
          </p:txBody>
        </p:sp>
      </p:grpSp>
      <p:grpSp>
        <p:nvGrpSpPr>
          <p:cNvPr id="86024" name="组合 46"/>
          <p:cNvGrpSpPr/>
          <p:nvPr/>
        </p:nvGrpSpPr>
        <p:grpSpPr>
          <a:xfrm>
            <a:off x="6626225" y="1716088"/>
            <a:ext cx="4991100" cy="874712"/>
            <a:chOff x="1327150" y="1473411"/>
            <a:chExt cx="4990976" cy="874712"/>
          </a:xfrm>
        </p:grpSpPr>
        <p:sp>
          <p:nvSpPr>
            <p:cNvPr id="48" name="平行四边形 47"/>
            <p:cNvSpPr/>
            <p:nvPr/>
          </p:nvSpPr>
          <p:spPr bwMode="auto">
            <a:xfrm>
              <a:off x="1327150" y="1473411"/>
              <a:ext cx="1008038" cy="874712"/>
            </a:xfrm>
            <a:prstGeom prst="parallelogram">
              <a:avLst/>
            </a:prstGeom>
            <a:solidFill>
              <a:srgbClr val="C00000"/>
            </a:solidFill>
            <a:ln w="9525" cap="flat" cmpd="sng" algn="ctr">
              <a:noFill/>
              <a:prstDash val="solid"/>
              <a:round/>
              <a:headEnd type="none" w="med" len="med"/>
              <a:tailEnd type="none" w="med" len="med"/>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1" u="none" strike="noStrike" kern="1200" cap="none" spc="0" normalizeH="0" baseline="0" noProof="0" dirty="0">
                  <a:ln>
                    <a:noFill/>
                  </a:ln>
                  <a:solidFill>
                    <a:schemeClr val="bg1"/>
                  </a:solidFill>
                  <a:effectLst/>
                  <a:uLnTx/>
                  <a:uFillTx/>
                  <a:latin typeface="+mn-ea"/>
                  <a:ea typeface="+mn-ea"/>
                  <a:cs typeface="+mn-cs"/>
                </a:rPr>
                <a:t>04</a:t>
              </a:r>
              <a:endParaRPr kumimoji="0" lang="zh-CN" altLang="en-US" sz="2000" b="1" i="1" u="none" strike="noStrike" kern="1200" cap="none" spc="0" normalizeH="0" baseline="0" noProof="0" dirty="0">
                <a:ln>
                  <a:noFill/>
                </a:ln>
                <a:solidFill>
                  <a:schemeClr val="bg1"/>
                </a:solidFill>
                <a:effectLst/>
                <a:uLnTx/>
                <a:uFillTx/>
                <a:latin typeface="+mn-ea"/>
                <a:ea typeface="+mn-ea"/>
                <a:cs typeface="+mn-cs"/>
              </a:endParaRPr>
            </a:p>
          </p:txBody>
        </p:sp>
        <p:sp>
          <p:nvSpPr>
            <p:cNvPr id="49" name="平行四边形 48"/>
            <p:cNvSpPr/>
            <p:nvPr/>
          </p:nvSpPr>
          <p:spPr bwMode="auto">
            <a:xfrm>
              <a:off x="2135168" y="1473411"/>
              <a:ext cx="4182958" cy="874712"/>
            </a:xfrm>
            <a:prstGeom prst="parallelogram">
              <a:avLst/>
            </a:prstGeom>
            <a:solidFill>
              <a:schemeClr val="bg1">
                <a:lumMod val="85000"/>
              </a:schemeClr>
            </a:solidFill>
            <a:ln w="9525" cap="flat" cmpd="sng" algn="ctr">
              <a:noFill/>
              <a:prstDash val="solid"/>
              <a:round/>
              <a:headEnd type="none" w="med" len="med"/>
              <a:tailEnd type="none" w="med" len="med"/>
            </a:ln>
            <a:effectLst/>
          </p:spPr>
          <p:txBody>
            <a:bodyPr anchor="ct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低评级主体可实现债项评级高于主体评级，降低融资成本</a:t>
              </a:r>
            </a:p>
          </p:txBody>
        </p:sp>
      </p:grpSp>
      <p:grpSp>
        <p:nvGrpSpPr>
          <p:cNvPr id="86025" name="组合 49"/>
          <p:cNvGrpSpPr/>
          <p:nvPr/>
        </p:nvGrpSpPr>
        <p:grpSpPr>
          <a:xfrm>
            <a:off x="5951538" y="4359275"/>
            <a:ext cx="4991100" cy="874713"/>
            <a:chOff x="1327150" y="1473411"/>
            <a:chExt cx="4990976" cy="874712"/>
          </a:xfrm>
        </p:grpSpPr>
        <p:sp>
          <p:nvSpPr>
            <p:cNvPr id="51" name="平行四边形 50"/>
            <p:cNvSpPr/>
            <p:nvPr/>
          </p:nvSpPr>
          <p:spPr bwMode="auto">
            <a:xfrm>
              <a:off x="1327150" y="1473411"/>
              <a:ext cx="1008037" cy="874712"/>
            </a:xfrm>
            <a:prstGeom prst="parallelogram">
              <a:avLst/>
            </a:prstGeom>
            <a:solidFill>
              <a:srgbClr val="C00000"/>
            </a:solidFill>
            <a:ln w="9525" cap="flat" cmpd="sng" algn="ctr">
              <a:noFill/>
              <a:prstDash val="solid"/>
              <a:round/>
              <a:headEnd type="none" w="med" len="med"/>
              <a:tailEnd type="none" w="med" len="med"/>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1" u="none" strike="noStrike" kern="1200" cap="none" spc="0" normalizeH="0" baseline="0" noProof="0" dirty="0">
                  <a:ln>
                    <a:noFill/>
                  </a:ln>
                  <a:solidFill>
                    <a:schemeClr val="bg1"/>
                  </a:solidFill>
                  <a:effectLst/>
                  <a:uLnTx/>
                  <a:uFillTx/>
                  <a:latin typeface="+mn-ea"/>
                  <a:ea typeface="+mn-ea"/>
                  <a:cs typeface="+mn-cs"/>
                </a:rPr>
                <a:t>06</a:t>
              </a:r>
              <a:endParaRPr kumimoji="0" lang="zh-CN" altLang="en-US" sz="2000" b="1" i="1" u="none" strike="noStrike" kern="1200" cap="none" spc="0" normalizeH="0" baseline="0" noProof="0" dirty="0">
                <a:ln>
                  <a:noFill/>
                </a:ln>
                <a:solidFill>
                  <a:schemeClr val="bg1"/>
                </a:solidFill>
                <a:effectLst/>
                <a:uLnTx/>
                <a:uFillTx/>
                <a:latin typeface="+mn-ea"/>
                <a:ea typeface="+mn-ea"/>
                <a:cs typeface="+mn-cs"/>
              </a:endParaRPr>
            </a:p>
          </p:txBody>
        </p:sp>
        <p:sp>
          <p:nvSpPr>
            <p:cNvPr id="52" name="平行四边形 51"/>
            <p:cNvSpPr/>
            <p:nvPr/>
          </p:nvSpPr>
          <p:spPr bwMode="auto">
            <a:xfrm>
              <a:off x="2135167" y="1473411"/>
              <a:ext cx="4182959" cy="874712"/>
            </a:xfrm>
            <a:prstGeom prst="parallelogram">
              <a:avLst/>
            </a:prstGeom>
            <a:solidFill>
              <a:schemeClr val="bg1">
                <a:lumMod val="85000"/>
              </a:schemeClr>
            </a:solidFill>
            <a:ln w="9525" cap="flat" cmpd="sng" algn="ctr">
              <a:noFill/>
              <a:prstDash val="solid"/>
              <a:round/>
              <a:headEnd type="none" w="med" len="med"/>
              <a:tailEnd type="none" w="med" len="med"/>
            </a:ln>
            <a:effectLst/>
          </p:spPr>
          <p:txBody>
            <a:bodyPr anchor="ct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chemeClr val="tx1"/>
                  </a:solidFill>
                  <a:effectLst/>
                  <a:uLnTx/>
                  <a:uFillTx/>
                  <a:latin typeface="+mn-ea"/>
                  <a:ea typeface="+mn-ea"/>
                  <a:cs typeface="+mn-cs"/>
                </a:rPr>
                <a:t>部分类型项目</a:t>
              </a:r>
              <a:r>
                <a:rPr kumimoji="0" lang="en-US" altLang="zh-CN" sz="1400" b="1" i="0" u="none" strike="noStrike" kern="1200" cap="none" spc="0" normalizeH="0" baseline="0" noProof="0" dirty="0">
                  <a:ln>
                    <a:noFill/>
                  </a:ln>
                  <a:solidFill>
                    <a:schemeClr val="tx1"/>
                  </a:solidFill>
                  <a:effectLst/>
                  <a:uLnTx/>
                  <a:uFillTx/>
                  <a:latin typeface="+mn-ea"/>
                  <a:ea typeface="+mn-ea"/>
                  <a:cs typeface="+mn-cs"/>
                </a:rPr>
                <a:t>AA+</a:t>
              </a:r>
              <a:r>
                <a:rPr kumimoji="0" lang="zh-CN" altLang="en-US" sz="1400" b="1" i="0" u="none" strike="noStrike" kern="1200" cap="none" spc="0" normalizeH="0" baseline="0" noProof="0" dirty="0">
                  <a:ln>
                    <a:noFill/>
                  </a:ln>
                  <a:solidFill>
                    <a:schemeClr val="tx1"/>
                  </a:solidFill>
                  <a:effectLst/>
                  <a:uLnTx/>
                  <a:uFillTx/>
                  <a:latin typeface="+mn-ea"/>
                  <a:ea typeface="+mn-ea"/>
                  <a:cs typeface="+mn-cs"/>
                </a:rPr>
                <a:t>及以上企业可用毛收入测算规模，发行规模大</a:t>
              </a:r>
            </a:p>
          </p:txBody>
        </p:sp>
      </p:grpSp>
      <p:sp>
        <p:nvSpPr>
          <p:cNvPr id="86026" name="灯片编号占位符 2"/>
          <p:cNvSpPr>
            <a:spLocks noGrp="1"/>
          </p:cNvSpPr>
          <p:nvPr/>
        </p:nvSpPr>
        <p:spPr>
          <a:xfrm>
            <a:off x="11536363" y="6492875"/>
            <a:ext cx="585787" cy="365125"/>
          </a:xfrm>
          <a:prstGeom prst="rect">
            <a:avLst/>
          </a:prstGeom>
          <a:noFill/>
          <a:ln w="9525">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fld id="{9A0DB2DC-4C9A-4742-B13C-FB6460FD3503}" type="slidenum">
              <a:rPr lang="zh-CN" altLang="zh-CN" sz="1400" b="1" dirty="0">
                <a:solidFill>
                  <a:srgbClr val="FFFFFF"/>
                </a:solidFill>
                <a:latin typeface="Arial" panose="020B0604020202020204" pitchFamily="34" charset="0"/>
                <a:ea typeface="宋体" panose="02010600030101010101" pitchFamily="2" charset="-122"/>
              </a:rPr>
              <a:t>77</a:t>
            </a:fld>
            <a:endParaRPr lang="zh-CN" altLang="zh-CN" sz="1400" b="1" dirty="0">
              <a:solidFill>
                <a:srgbClr val="FFFFFF"/>
              </a:solidFill>
              <a:latin typeface="Arial" panose="020B0604020202020204" pitchFamily="34" charset="0"/>
              <a:ea typeface="宋体" panose="02010600030101010101" pitchFamily="2" charset="-122"/>
            </a:endParaRPr>
          </a:p>
        </p:txBody>
      </p:sp>
    </p:spTree>
  </p:cSld>
  <p:clrMapOvr>
    <a:masterClrMapping/>
  </p:clrMapOvr>
  <p:transition spd="med">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042" name="组合 1"/>
          <p:cNvGrpSpPr/>
          <p:nvPr/>
        </p:nvGrpSpPr>
        <p:grpSpPr>
          <a:xfrm>
            <a:off x="0" y="214313"/>
            <a:ext cx="577850" cy="658812"/>
            <a:chOff x="0" y="0"/>
            <a:chExt cx="577847" cy="659137"/>
          </a:xfrm>
        </p:grpSpPr>
        <p:sp>
          <p:nvSpPr>
            <p:cNvPr id="87131" name="矩形 3"/>
            <p:cNvSpPr/>
            <p:nvPr/>
          </p:nvSpPr>
          <p:spPr>
            <a:xfrm>
              <a:off x="0" y="0"/>
              <a:ext cx="495297" cy="659137"/>
            </a:xfrm>
            <a:prstGeom prst="rect">
              <a:avLst/>
            </a:prstGeom>
            <a:solidFill>
              <a:srgbClr val="C0000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87132" name="矩形 4"/>
            <p:cNvSpPr/>
            <p:nvPr/>
          </p:nvSpPr>
          <p:spPr>
            <a:xfrm>
              <a:off x="527047" y="0"/>
              <a:ext cx="50800" cy="659137"/>
            </a:xfrm>
            <a:prstGeom prst="rect">
              <a:avLst/>
            </a:prstGeom>
            <a:solidFill>
              <a:srgbClr val="80808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grpSp>
      <p:sp>
        <p:nvSpPr>
          <p:cNvPr id="87043" name="标题 2"/>
          <p:cNvSpPr>
            <a:spLocks noGrp="1"/>
          </p:cNvSpPr>
          <p:nvPr>
            <p:ph type="title"/>
          </p:nvPr>
        </p:nvSpPr>
        <p:spPr>
          <a:xfrm>
            <a:off x="660400" y="150577"/>
            <a:ext cx="11004550" cy="719138"/>
          </a:xfrm>
        </p:spPr>
        <p:txBody>
          <a:bodyPr vert="horz" wrap="square" lIns="68573" tIns="34289" rIns="68573" bIns="34289" anchor="ctr">
            <a:spAutoFit/>
          </a:bodyPr>
          <a:lstStyle/>
          <a:p>
            <a:pPr algn="l" eaLnBrk="1" hangingPunct="1">
              <a:lnSpc>
                <a:spcPct val="150000"/>
              </a:lnSpc>
            </a:pPr>
            <a:r>
              <a:rPr lang="en-US" altLang="zh-CN" sz="3200" b="1" dirty="0">
                <a:solidFill>
                  <a:srgbClr val="000000"/>
                </a:solidFill>
                <a:latin typeface="+mn-ea"/>
                <a:ea typeface="+mn-ea"/>
                <a:sym typeface="微软雅黑" panose="020B0503020204020204" pitchFamily="34" charset="-122"/>
              </a:rPr>
              <a:t>2.3  </a:t>
            </a:r>
            <a:r>
              <a:rPr lang="zh-CN" altLang="en-US" sz="3200" b="1" dirty="0">
                <a:solidFill>
                  <a:srgbClr val="000000"/>
                </a:solidFill>
                <a:latin typeface="+mn-ea"/>
                <a:ea typeface="+mn-ea"/>
                <a:sym typeface="微软雅黑" panose="020B0503020204020204" pitchFamily="34" charset="-122"/>
              </a:rPr>
              <a:t>六种类型</a:t>
            </a:r>
            <a:r>
              <a:rPr lang="en-US" altLang="zh-CN" sz="3200" b="1" dirty="0">
                <a:solidFill>
                  <a:srgbClr val="000000"/>
                </a:solidFill>
                <a:latin typeface="+mn-ea"/>
                <a:ea typeface="+mn-ea"/>
                <a:sym typeface="微软雅黑" panose="020B0503020204020204" pitchFamily="34" charset="-122"/>
              </a:rPr>
              <a:t>ABS</a:t>
            </a:r>
            <a:r>
              <a:rPr lang="zh-CN" altLang="en-US" sz="3200" b="1" dirty="0">
                <a:solidFill>
                  <a:srgbClr val="000000"/>
                </a:solidFill>
                <a:latin typeface="+mn-ea"/>
                <a:ea typeface="+mn-ea"/>
                <a:sym typeface="微软雅黑" panose="020B0503020204020204" pitchFamily="34" charset="-122"/>
              </a:rPr>
              <a:t>发行情况</a:t>
            </a:r>
            <a:endParaRPr lang="en-US" altLang="zh-CN" sz="2800" b="1" dirty="0">
              <a:solidFill>
                <a:srgbClr val="000000"/>
              </a:solidFill>
              <a:latin typeface="+mn-ea"/>
              <a:ea typeface="+mn-ea"/>
              <a:sym typeface="微软雅黑" panose="020B0503020204020204" pitchFamily="34" charset="-122"/>
            </a:endParaRPr>
          </a:p>
        </p:txBody>
      </p:sp>
      <p:sp>
        <p:nvSpPr>
          <p:cNvPr id="34" name="矩形: 圆角 33"/>
          <p:cNvSpPr/>
          <p:nvPr/>
        </p:nvSpPr>
        <p:spPr bwMode="auto">
          <a:xfrm>
            <a:off x="577850" y="952500"/>
            <a:ext cx="10536238" cy="534988"/>
          </a:xfrm>
          <a:prstGeom prst="roundRect">
            <a:avLst>
              <a:gd name="adj" fmla="val 0"/>
            </a:avLst>
          </a:prstGeom>
          <a:noFill/>
          <a:ln w="9525" cap="flat" cmpd="sng" algn="ctr">
            <a:noFill/>
            <a:prstDash val="solid"/>
            <a:round/>
            <a:headEnd type="none" w="med" len="med"/>
            <a:tailEnd type="none" w="med" len="med"/>
          </a:ln>
          <a:effectLst/>
        </p:spPr>
        <p:txBody>
          <a:bodyPr anchor="ct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dirty="0">
                <a:ln>
                  <a:noFill/>
                </a:ln>
                <a:solidFill>
                  <a:schemeClr val="tx1"/>
                </a:solidFill>
                <a:effectLst/>
                <a:uLnTx/>
                <a:uFillTx/>
                <a:latin typeface="+mn-ea"/>
                <a:ea typeface="+mn-ea"/>
                <a:cs typeface="+mn-cs"/>
              </a:rPr>
              <a:t>截至</a:t>
            </a:r>
            <a:r>
              <a:rPr kumimoji="0" lang="en-US" altLang="zh-CN" sz="1400" b="0" i="0" u="none" strike="noStrike" kern="1200" cap="none" spc="0" normalizeH="0" baseline="0" noProof="0" dirty="0">
                <a:ln>
                  <a:noFill/>
                </a:ln>
                <a:solidFill>
                  <a:schemeClr val="tx1"/>
                </a:solidFill>
                <a:effectLst/>
                <a:uLnTx/>
                <a:uFillTx/>
                <a:latin typeface="+mn-ea"/>
                <a:ea typeface="+mn-ea"/>
                <a:cs typeface="+mn-cs"/>
              </a:rPr>
              <a:t>2020</a:t>
            </a:r>
            <a:r>
              <a:rPr kumimoji="0" lang="zh-CN" altLang="en-US" sz="1400" b="0" i="0" u="none" strike="noStrike" kern="1200" cap="none" spc="0" normalizeH="0" baseline="0" noProof="0" dirty="0">
                <a:ln>
                  <a:noFill/>
                </a:ln>
                <a:solidFill>
                  <a:schemeClr val="tx1"/>
                </a:solidFill>
                <a:effectLst/>
                <a:uLnTx/>
                <a:uFillTx/>
                <a:latin typeface="+mn-ea"/>
                <a:ea typeface="+mn-ea"/>
                <a:cs typeface="+mn-cs"/>
              </a:rPr>
              <a:t>年，</a:t>
            </a:r>
            <a:r>
              <a:rPr kumimoji="0" lang="en-US" altLang="zh-CN" sz="1400" b="0" i="0" u="none" strike="noStrike" kern="1200" cap="none" spc="0" normalizeH="0" baseline="0" noProof="0" dirty="0">
                <a:ln>
                  <a:noFill/>
                </a:ln>
                <a:solidFill>
                  <a:schemeClr val="tx1"/>
                </a:solidFill>
                <a:effectLst/>
                <a:uLnTx/>
                <a:uFillTx/>
                <a:latin typeface="+mn-ea"/>
                <a:ea typeface="+mn-ea"/>
                <a:cs typeface="+mn-cs"/>
              </a:rPr>
              <a:t>6</a:t>
            </a:r>
            <a:r>
              <a:rPr kumimoji="0" lang="zh-CN" altLang="en-US" sz="1400" b="0" i="0" u="none" strike="noStrike" kern="1200" cap="none" spc="0" normalizeH="0" baseline="0" noProof="0" dirty="0">
                <a:ln>
                  <a:noFill/>
                </a:ln>
                <a:solidFill>
                  <a:schemeClr val="tx1"/>
                </a:solidFill>
                <a:effectLst/>
                <a:uLnTx/>
                <a:uFillTx/>
                <a:latin typeface="+mn-ea"/>
                <a:ea typeface="+mn-ea"/>
                <a:cs typeface="+mn-cs"/>
              </a:rPr>
              <a:t>种资产类型</a:t>
            </a:r>
            <a:r>
              <a:rPr kumimoji="0" lang="en-US" altLang="zh-CN" sz="1400" b="0" i="0" u="none" strike="noStrike" kern="1200" cap="none" spc="0" normalizeH="0" baseline="0" noProof="0" dirty="0">
                <a:ln>
                  <a:noFill/>
                </a:ln>
                <a:solidFill>
                  <a:schemeClr val="tx1"/>
                </a:solidFill>
                <a:effectLst/>
                <a:uLnTx/>
                <a:uFillTx/>
                <a:latin typeface="+mn-ea"/>
                <a:ea typeface="+mn-ea"/>
                <a:cs typeface="+mn-cs"/>
              </a:rPr>
              <a:t>ABS</a:t>
            </a:r>
            <a:r>
              <a:rPr kumimoji="0" lang="zh-CN" altLang="en-US" sz="1400" b="0" i="0" u="none" strike="noStrike" kern="1200" cap="none" spc="0" normalizeH="0" baseline="0" noProof="0" dirty="0">
                <a:ln>
                  <a:noFill/>
                </a:ln>
                <a:solidFill>
                  <a:schemeClr val="tx1"/>
                </a:solidFill>
                <a:effectLst/>
                <a:uLnTx/>
                <a:uFillTx/>
                <a:latin typeface="+mn-ea"/>
                <a:ea typeface="+mn-ea"/>
                <a:cs typeface="+mn-cs"/>
              </a:rPr>
              <a:t>产品发行规模约</a:t>
            </a:r>
            <a:r>
              <a:rPr kumimoji="0" lang="en-US" altLang="zh-CN" sz="1400" b="0" i="0" u="none" strike="noStrike" kern="1200" cap="none" spc="0" normalizeH="0" baseline="0" noProof="0" dirty="0">
                <a:ln>
                  <a:noFill/>
                </a:ln>
                <a:solidFill>
                  <a:schemeClr val="tx1"/>
                </a:solidFill>
                <a:effectLst/>
                <a:uLnTx/>
                <a:uFillTx/>
                <a:latin typeface="+mn-ea"/>
                <a:ea typeface="+mn-ea"/>
                <a:cs typeface="+mn-cs"/>
              </a:rPr>
              <a:t>1.4</a:t>
            </a:r>
            <a:r>
              <a:rPr kumimoji="0" lang="zh-CN" altLang="en-US" sz="1400" b="0" i="0" u="none" strike="noStrike" kern="1200" cap="none" spc="0" normalizeH="0" baseline="0" noProof="0" dirty="0">
                <a:ln>
                  <a:noFill/>
                </a:ln>
                <a:solidFill>
                  <a:schemeClr val="tx1"/>
                </a:solidFill>
                <a:effectLst/>
                <a:uLnTx/>
                <a:uFillTx/>
                <a:latin typeface="+mn-ea"/>
                <a:ea typeface="+mn-ea"/>
                <a:cs typeface="+mn-cs"/>
              </a:rPr>
              <a:t>万亿元，其中，基础设施收费类</a:t>
            </a:r>
            <a:r>
              <a:rPr kumimoji="0" lang="en-US" altLang="zh-CN" sz="1400" b="0" i="0" u="none" strike="noStrike" kern="1200" cap="none" spc="0" normalizeH="0" baseline="0" noProof="0" dirty="0">
                <a:ln>
                  <a:noFill/>
                </a:ln>
                <a:solidFill>
                  <a:schemeClr val="tx1"/>
                </a:solidFill>
                <a:effectLst/>
                <a:uLnTx/>
                <a:uFillTx/>
                <a:latin typeface="+mn-ea"/>
                <a:ea typeface="+mn-ea"/>
                <a:cs typeface="+mn-cs"/>
              </a:rPr>
              <a:t>ABS</a:t>
            </a:r>
            <a:r>
              <a:rPr kumimoji="0" lang="zh-CN" altLang="en-US" sz="1400" b="0" i="0" u="none" strike="noStrike" kern="1200" cap="none" spc="0" normalizeH="0" baseline="0" noProof="0" dirty="0">
                <a:ln>
                  <a:noFill/>
                </a:ln>
                <a:solidFill>
                  <a:schemeClr val="tx1"/>
                </a:solidFill>
                <a:effectLst/>
                <a:uLnTx/>
                <a:uFillTx/>
                <a:latin typeface="+mn-ea"/>
                <a:ea typeface="+mn-ea"/>
                <a:cs typeface="+mn-cs"/>
              </a:rPr>
              <a:t>占比约</a:t>
            </a:r>
            <a:r>
              <a:rPr kumimoji="0" lang="en-US" altLang="zh-CN" sz="1400" b="0" i="0" u="none" strike="noStrike" kern="1200" cap="none" spc="0" normalizeH="0" baseline="0" noProof="0" dirty="0">
                <a:ln>
                  <a:noFill/>
                </a:ln>
                <a:solidFill>
                  <a:schemeClr val="tx1"/>
                </a:solidFill>
                <a:effectLst/>
                <a:uLnTx/>
                <a:uFillTx/>
                <a:latin typeface="+mn-ea"/>
                <a:ea typeface="+mn-ea"/>
                <a:cs typeface="+mn-cs"/>
              </a:rPr>
              <a:t>11%</a:t>
            </a:r>
            <a:r>
              <a:rPr kumimoji="0" lang="zh-CN" altLang="en-US" sz="1400" b="0" i="0" u="none" strike="noStrike" kern="1200" cap="none" spc="0" normalizeH="0" baseline="0" noProof="0" dirty="0">
                <a:ln>
                  <a:noFill/>
                </a:ln>
                <a:solidFill>
                  <a:schemeClr val="tx1"/>
                </a:solidFill>
                <a:effectLst/>
                <a:uLnTx/>
                <a:uFillTx/>
                <a:latin typeface="+mn-ea"/>
                <a:ea typeface="+mn-ea"/>
                <a:cs typeface="+mn-cs"/>
              </a:rPr>
              <a:t>。</a:t>
            </a:r>
          </a:p>
        </p:txBody>
      </p:sp>
      <p:sp>
        <p:nvSpPr>
          <p:cNvPr id="37" name="矩形: 圆角 36"/>
          <p:cNvSpPr/>
          <p:nvPr/>
        </p:nvSpPr>
        <p:spPr bwMode="auto">
          <a:xfrm>
            <a:off x="5951538" y="5949950"/>
            <a:ext cx="5695950" cy="625475"/>
          </a:xfrm>
          <a:prstGeom prst="roundRect">
            <a:avLst>
              <a:gd name="adj" fmla="val 0"/>
            </a:avLst>
          </a:prstGeom>
          <a:noFill/>
          <a:ln w="9525" cap="flat" cmpd="sng" algn="ctr">
            <a:noFill/>
            <a:prstDash val="solid"/>
            <a:round/>
            <a:headEnd type="none" w="med" len="med"/>
            <a:tailEnd type="none" w="med" len="med"/>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dirty="0">
                <a:ln>
                  <a:noFill/>
                </a:ln>
                <a:solidFill>
                  <a:schemeClr val="tx1"/>
                </a:solidFill>
                <a:effectLst/>
                <a:uLnTx/>
                <a:uFillTx/>
                <a:latin typeface="+mn-ea"/>
                <a:ea typeface="+mn-ea"/>
                <a:cs typeface="+mn-cs"/>
              </a:rPr>
              <a:t>注：不同信息来源统计口径有所不同，以上数据可能与实际存在误差</a:t>
            </a:r>
          </a:p>
        </p:txBody>
      </p:sp>
      <p:sp>
        <p:nvSpPr>
          <p:cNvPr id="3" name="矩形 2"/>
          <p:cNvSpPr/>
          <p:nvPr/>
        </p:nvSpPr>
        <p:spPr>
          <a:xfrm>
            <a:off x="247650" y="6135688"/>
            <a:ext cx="1168400" cy="25400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050" b="0"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数据来源：</a:t>
            </a:r>
            <a:r>
              <a:rPr kumimoji="0" lang="en-US" altLang="zh-CN" sz="1050" b="0"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wind</a:t>
            </a:r>
            <a:endParaRPr kumimoji="0" lang="zh-CN" altLang="en-US" sz="105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7047" name="灯片编号占位符 2"/>
          <p:cNvSpPr>
            <a:spLocks noGrp="1"/>
          </p:cNvSpPr>
          <p:nvPr/>
        </p:nvSpPr>
        <p:spPr>
          <a:xfrm>
            <a:off x="11536363" y="6492875"/>
            <a:ext cx="585787" cy="365125"/>
          </a:xfrm>
          <a:prstGeom prst="rect">
            <a:avLst/>
          </a:prstGeom>
          <a:noFill/>
          <a:ln w="9525">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fld id="{9A0DB2DC-4C9A-4742-B13C-FB6460FD3503}" type="slidenum">
              <a:rPr lang="zh-CN" altLang="zh-CN" sz="1400" b="1" dirty="0">
                <a:solidFill>
                  <a:srgbClr val="FFFFFF"/>
                </a:solidFill>
                <a:latin typeface="Arial" panose="020B0604020202020204" pitchFamily="34" charset="0"/>
                <a:ea typeface="宋体" panose="02010600030101010101" pitchFamily="2" charset="-122"/>
              </a:rPr>
              <a:t>78</a:t>
            </a:fld>
            <a:endParaRPr lang="zh-CN" altLang="zh-CN" sz="1400" b="1" dirty="0">
              <a:solidFill>
                <a:srgbClr val="FFFFFF"/>
              </a:solidFill>
              <a:latin typeface="Arial" panose="020B0604020202020204" pitchFamily="34" charset="0"/>
              <a:ea typeface="宋体" panose="02010600030101010101" pitchFamily="2" charset="-122"/>
            </a:endParaRPr>
          </a:p>
        </p:txBody>
      </p:sp>
      <p:graphicFrame>
        <p:nvGraphicFramePr>
          <p:cNvPr id="17" name="表格 16"/>
          <p:cNvGraphicFramePr>
            <a:graphicFrameLocks noGrp="1"/>
          </p:cNvGraphicFramePr>
          <p:nvPr/>
        </p:nvGraphicFramePr>
        <p:xfrm>
          <a:off x="247650" y="1535113"/>
          <a:ext cx="6630988" cy="4529137"/>
        </p:xfrm>
        <a:graphic>
          <a:graphicData uri="http://schemas.openxmlformats.org/drawingml/2006/table">
            <a:tbl>
              <a:tblPr firstRow="1" bandRow="1">
                <a:tableStyleId>{93296810-A885-4BE3-A3E7-6D5BEEA58F35}</a:tableStyleId>
              </a:tblPr>
              <a:tblGrid>
                <a:gridCol w="276130">
                  <a:extLst>
                    <a:ext uri="{9D8B030D-6E8A-4147-A177-3AD203B41FA5}">
                      <a16:colId xmlns:a16="http://schemas.microsoft.com/office/drawing/2014/main" val="20000"/>
                    </a:ext>
                  </a:extLst>
                </a:gridCol>
                <a:gridCol w="1015230">
                  <a:extLst>
                    <a:ext uri="{9D8B030D-6E8A-4147-A177-3AD203B41FA5}">
                      <a16:colId xmlns:a16="http://schemas.microsoft.com/office/drawing/2014/main" val="20001"/>
                    </a:ext>
                  </a:extLst>
                </a:gridCol>
                <a:gridCol w="893885">
                  <a:extLst>
                    <a:ext uri="{9D8B030D-6E8A-4147-A177-3AD203B41FA5}">
                      <a16:colId xmlns:a16="http://schemas.microsoft.com/office/drawing/2014/main" val="20002"/>
                    </a:ext>
                  </a:extLst>
                </a:gridCol>
                <a:gridCol w="1670649">
                  <a:extLst>
                    <a:ext uri="{9D8B030D-6E8A-4147-A177-3AD203B41FA5}">
                      <a16:colId xmlns:a16="http://schemas.microsoft.com/office/drawing/2014/main" val="20003"/>
                    </a:ext>
                  </a:extLst>
                </a:gridCol>
                <a:gridCol w="1141697">
                  <a:extLst>
                    <a:ext uri="{9D8B030D-6E8A-4147-A177-3AD203B41FA5}">
                      <a16:colId xmlns:a16="http://schemas.microsoft.com/office/drawing/2014/main" val="20004"/>
                    </a:ext>
                  </a:extLst>
                </a:gridCol>
                <a:gridCol w="1633397">
                  <a:extLst>
                    <a:ext uri="{9D8B030D-6E8A-4147-A177-3AD203B41FA5}">
                      <a16:colId xmlns:a16="http://schemas.microsoft.com/office/drawing/2014/main" val="20005"/>
                    </a:ext>
                  </a:extLst>
                </a:gridCol>
              </a:tblGrid>
              <a:tr h="544007">
                <a:tc>
                  <a:txBody>
                    <a:bodyPr/>
                    <a:lstStyle/>
                    <a:p>
                      <a:pPr marL="0" algn="ctr" defTabSz="914400" rtl="0" eaLnBrk="1" fontAlgn="b" latinLnBrk="0" hangingPunct="1"/>
                      <a:r>
                        <a:rPr lang="zh-CN" altLang="en-US" sz="1400" b="1" u="none" strike="noStrike" kern="1200" dirty="0">
                          <a:solidFill>
                            <a:schemeClr val="lt1"/>
                          </a:solidFill>
                          <a:effectLst/>
                          <a:latin typeface="+mn-ea"/>
                          <a:ea typeface="+mn-ea"/>
                          <a:cs typeface="+mn-cs"/>
                        </a:rPr>
                        <a:t>序号</a:t>
                      </a:r>
                    </a:p>
                  </a:txBody>
                  <a:tcPr marL="6251" marR="6251" marT="6254" marB="0" anchor="ctr"/>
                </a:tc>
                <a:tc gridSpan="3">
                  <a:txBody>
                    <a:bodyPr/>
                    <a:lstStyle/>
                    <a:p>
                      <a:pPr algn="ctr" rtl="0" fontAlgn="b"/>
                      <a:r>
                        <a:rPr lang="zh-CN" altLang="en-US" sz="1400" u="none" strike="noStrike" dirty="0">
                          <a:effectLst/>
                          <a:latin typeface="+mn-ea"/>
                          <a:ea typeface="+mn-ea"/>
                        </a:rPr>
                        <a:t>基础资产</a:t>
                      </a:r>
                      <a:endParaRPr lang="zh-CN" altLang="en-US" sz="1400" b="0" i="0" u="none" strike="noStrike" dirty="0">
                        <a:solidFill>
                          <a:srgbClr val="000000"/>
                        </a:solidFill>
                        <a:effectLst/>
                        <a:latin typeface="+mn-ea"/>
                        <a:ea typeface="+mn-ea"/>
                      </a:endParaRPr>
                    </a:p>
                  </a:txBody>
                  <a:tcPr marL="6251" marR="6251" marT="6254" marB="0" anchor="ctr"/>
                </a:tc>
                <a:tc hMerge="1">
                  <a:txBody>
                    <a:bodyPr/>
                    <a:lstStyle/>
                    <a:p>
                      <a:endParaRPr lang="zh-CN"/>
                    </a:p>
                  </a:txBody>
                  <a:tcPr/>
                </a:tc>
                <a:tc hMerge="1">
                  <a:txBody>
                    <a:bodyPr/>
                    <a:lstStyle/>
                    <a:p>
                      <a:endParaRPr lang="zh-CN"/>
                    </a:p>
                  </a:txBody>
                  <a:tcPr/>
                </a:tc>
                <a:tc>
                  <a:txBody>
                    <a:bodyPr/>
                    <a:lstStyle/>
                    <a:p>
                      <a:pPr algn="ctr" rtl="0" fontAlgn="b"/>
                      <a:r>
                        <a:rPr lang="zh-CN" altLang="en-US" sz="1400" b="1" i="0" u="none" strike="noStrike" dirty="0">
                          <a:solidFill>
                            <a:schemeClr val="bg1"/>
                          </a:solidFill>
                          <a:effectLst/>
                          <a:latin typeface="+mn-ea"/>
                          <a:ea typeface="+mn-ea"/>
                        </a:rPr>
                        <a:t>规模（亿元）</a:t>
                      </a:r>
                    </a:p>
                  </a:txBody>
                  <a:tcPr marL="6251" marR="6251" marT="6254" marB="0" anchor="ctr"/>
                </a:tc>
                <a:tc>
                  <a:txBody>
                    <a:bodyPr/>
                    <a:lstStyle/>
                    <a:p>
                      <a:pPr algn="ctr" rtl="0" fontAlgn="b"/>
                      <a:r>
                        <a:rPr lang="zh-CN" altLang="en-US" sz="1400" b="1" i="0" u="none" strike="noStrike" dirty="0">
                          <a:solidFill>
                            <a:schemeClr val="bg1"/>
                          </a:solidFill>
                          <a:effectLst/>
                          <a:latin typeface="+mn-ea"/>
                          <a:ea typeface="+mn-ea"/>
                        </a:rPr>
                        <a:t>数量（个）</a:t>
                      </a:r>
                    </a:p>
                  </a:txBody>
                  <a:tcPr marL="6251" marR="6251" marT="6254" marB="0" anchor="ctr"/>
                </a:tc>
                <a:extLst>
                  <a:ext uri="{0D108BD9-81ED-4DB2-BD59-A6C34878D82A}">
                    <a16:rowId xmlns:a16="http://schemas.microsoft.com/office/drawing/2014/main" val="10000"/>
                  </a:ext>
                </a:extLst>
              </a:tr>
              <a:tr h="278189">
                <a:tc rowSpan="6">
                  <a:txBody>
                    <a:bodyPr/>
                    <a:lstStyle/>
                    <a:p>
                      <a:pPr algn="ctr" fontAlgn="ctr"/>
                      <a:r>
                        <a:rPr lang="en-US" altLang="zh-CN" sz="1400" b="1" i="0" u="none" strike="noStrike" dirty="0">
                          <a:solidFill>
                            <a:srgbClr val="000000"/>
                          </a:solidFill>
                          <a:effectLst/>
                          <a:latin typeface="+mn-ea"/>
                          <a:ea typeface="+mn-ea"/>
                        </a:rPr>
                        <a:t>1</a:t>
                      </a:r>
                      <a:endParaRPr lang="zh-CN" altLang="en-US" sz="1400" b="1" i="0" u="none" strike="noStrike" dirty="0">
                        <a:solidFill>
                          <a:srgbClr val="000000"/>
                        </a:solidFill>
                        <a:effectLst/>
                        <a:latin typeface="+mn-ea"/>
                        <a:ea typeface="+mn-ea"/>
                      </a:endParaRPr>
                    </a:p>
                  </a:txBody>
                  <a:tcPr marL="6251" marR="6251" marT="6254" marB="0" anchor="ctr"/>
                </a:tc>
                <a:tc rowSpan="7">
                  <a:txBody>
                    <a:bodyPr/>
                    <a:lstStyle/>
                    <a:p>
                      <a:pPr algn="ctr" fontAlgn="ctr"/>
                      <a:r>
                        <a:rPr lang="zh-CN" altLang="en-US" sz="1400" b="1" u="none" strike="noStrike" dirty="0">
                          <a:effectLst/>
                          <a:latin typeface="+mn-ea"/>
                          <a:ea typeface="+mn-ea"/>
                        </a:rPr>
                        <a:t>基础设施收费</a:t>
                      </a:r>
                      <a:endParaRPr lang="zh-CN" altLang="en-US" sz="1400" b="1" i="0" u="none" strike="noStrike" dirty="0">
                        <a:solidFill>
                          <a:srgbClr val="000000"/>
                        </a:solidFill>
                        <a:effectLst/>
                        <a:latin typeface="+mn-ea"/>
                        <a:ea typeface="+mn-ea"/>
                      </a:endParaRPr>
                    </a:p>
                  </a:txBody>
                  <a:tcPr marL="6251" marR="6251" marT="6254" marB="0" anchor="ctr"/>
                </a:tc>
                <a:tc rowSpan="4">
                  <a:txBody>
                    <a:bodyPr/>
                    <a:lstStyle/>
                    <a:p>
                      <a:pPr algn="ctr" fontAlgn="ctr"/>
                      <a:r>
                        <a:rPr lang="zh-CN" altLang="en-US" sz="1400" u="none" strike="noStrike" dirty="0">
                          <a:effectLst/>
                          <a:latin typeface="+mn-ea"/>
                          <a:ea typeface="+mn-ea"/>
                        </a:rPr>
                        <a:t>市政设施</a:t>
                      </a:r>
                      <a:endParaRPr lang="zh-CN" altLang="en-US" sz="1400" b="0" i="0" u="none" strike="noStrike" dirty="0">
                        <a:solidFill>
                          <a:srgbClr val="000000"/>
                        </a:solidFill>
                        <a:effectLst/>
                        <a:latin typeface="+mn-ea"/>
                        <a:ea typeface="+mn-ea"/>
                      </a:endParaRPr>
                    </a:p>
                  </a:txBody>
                  <a:tcPr marL="6251" marR="6251" marT="6254" marB="0" anchor="ctr"/>
                </a:tc>
                <a:tc>
                  <a:txBody>
                    <a:bodyPr/>
                    <a:lstStyle/>
                    <a:p>
                      <a:pPr algn="ctr" rtl="0" fontAlgn="b"/>
                      <a:r>
                        <a:rPr lang="zh-CN" altLang="en-US" sz="1400" u="none" strike="noStrike" dirty="0">
                          <a:effectLst/>
                          <a:latin typeface="+mn-ea"/>
                          <a:ea typeface="+mn-ea"/>
                        </a:rPr>
                        <a:t>供水</a:t>
                      </a:r>
                      <a:endParaRPr lang="zh-CN" altLang="en-US" sz="1400" b="0" i="0" u="none" strike="noStrike" dirty="0">
                        <a:solidFill>
                          <a:srgbClr val="000000"/>
                        </a:solidFill>
                        <a:effectLst/>
                        <a:latin typeface="+mn-ea"/>
                        <a:ea typeface="+mn-ea"/>
                      </a:endParaRPr>
                    </a:p>
                  </a:txBody>
                  <a:tcPr marL="6251" marR="6251" marT="6254" marB="0" anchor="ctr"/>
                </a:tc>
                <a:tc>
                  <a:txBody>
                    <a:bodyPr/>
                    <a:lstStyle/>
                    <a:p>
                      <a:pPr algn="ctr" rtl="0" fontAlgn="b"/>
                      <a:r>
                        <a:rPr lang="en-US" altLang="zh-CN" sz="1400" b="0" i="0" u="none" strike="noStrike" dirty="0">
                          <a:solidFill>
                            <a:schemeClr val="tx1"/>
                          </a:solidFill>
                          <a:effectLst/>
                          <a:latin typeface="Times New Roman" panose="02020603050405020304" pitchFamily="18" charset="0"/>
                        </a:rPr>
                        <a:t>164.83 </a:t>
                      </a:r>
                    </a:p>
                  </a:txBody>
                  <a:tcPr marL="6350" marR="6350" marT="6351" marB="0" anchor="b"/>
                </a:tc>
                <a:tc>
                  <a:txBody>
                    <a:bodyPr/>
                    <a:lstStyle/>
                    <a:p>
                      <a:pPr algn="ctr" fontAlgn="b"/>
                      <a:r>
                        <a:rPr lang="en-US" altLang="zh-CN" sz="1400" u="none" strike="noStrike">
                          <a:effectLst/>
                        </a:rPr>
                        <a:t>27</a:t>
                      </a:r>
                      <a:endParaRPr lang="en-US" altLang="zh-CN" sz="1400" b="0" i="0" u="none" strike="noStrike">
                        <a:effectLst/>
                        <a:latin typeface="Arial" panose="020B0604020202020204" pitchFamily="34" charset="0"/>
                      </a:endParaRPr>
                    </a:p>
                  </a:txBody>
                  <a:tcPr marL="6350" marR="6350" marT="6351" marB="0" anchor="b"/>
                </a:tc>
                <a:extLst>
                  <a:ext uri="{0D108BD9-81ED-4DB2-BD59-A6C34878D82A}">
                    <a16:rowId xmlns:a16="http://schemas.microsoft.com/office/drawing/2014/main" val="10001"/>
                  </a:ext>
                </a:extLst>
              </a:tr>
              <a:tr h="278189">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ctr" rtl="0" fontAlgn="b"/>
                      <a:r>
                        <a:rPr lang="zh-CN" altLang="en-US" sz="1400" u="none" strike="noStrike" dirty="0">
                          <a:effectLst/>
                          <a:latin typeface="+mn-ea"/>
                          <a:ea typeface="+mn-ea"/>
                        </a:rPr>
                        <a:t>供电</a:t>
                      </a:r>
                      <a:endParaRPr lang="zh-CN" altLang="en-US" sz="1400" b="0" i="0" u="none" strike="noStrike" dirty="0">
                        <a:solidFill>
                          <a:srgbClr val="000000"/>
                        </a:solidFill>
                        <a:effectLst/>
                        <a:latin typeface="+mn-ea"/>
                        <a:ea typeface="+mn-ea"/>
                      </a:endParaRPr>
                    </a:p>
                  </a:txBody>
                  <a:tcPr marL="6251" marR="6251" marT="6254" marB="0" anchor="ctr"/>
                </a:tc>
                <a:tc>
                  <a:txBody>
                    <a:bodyPr/>
                    <a:lstStyle/>
                    <a:p>
                      <a:pPr algn="ctr" rtl="0" fontAlgn="b"/>
                      <a:r>
                        <a:rPr lang="en-US" altLang="zh-CN" sz="1400" b="0" i="0" u="none" strike="noStrike">
                          <a:solidFill>
                            <a:srgbClr val="000000"/>
                          </a:solidFill>
                          <a:effectLst/>
                          <a:latin typeface="Times New Roman" panose="02020603050405020304" pitchFamily="18" charset="0"/>
                        </a:rPr>
                        <a:t>266.88 </a:t>
                      </a:r>
                    </a:p>
                  </a:txBody>
                  <a:tcPr marL="6350" marR="6350" marT="6351" marB="0" anchor="b"/>
                </a:tc>
                <a:tc>
                  <a:txBody>
                    <a:bodyPr/>
                    <a:lstStyle/>
                    <a:p>
                      <a:pPr algn="ctr" fontAlgn="b"/>
                      <a:r>
                        <a:rPr lang="en-US" altLang="zh-CN" sz="1400" u="none" strike="noStrike">
                          <a:effectLst/>
                        </a:rPr>
                        <a:t>31</a:t>
                      </a:r>
                      <a:endParaRPr lang="en-US" altLang="zh-CN" sz="1400" b="0" i="0" u="none" strike="noStrike">
                        <a:effectLst/>
                        <a:latin typeface="Arial" panose="020B0604020202020204" pitchFamily="34" charset="0"/>
                      </a:endParaRPr>
                    </a:p>
                  </a:txBody>
                  <a:tcPr marL="6350" marR="6350" marT="6351" marB="0" anchor="b"/>
                </a:tc>
                <a:extLst>
                  <a:ext uri="{0D108BD9-81ED-4DB2-BD59-A6C34878D82A}">
                    <a16:rowId xmlns:a16="http://schemas.microsoft.com/office/drawing/2014/main" val="10002"/>
                  </a:ext>
                </a:extLst>
              </a:tr>
              <a:tr h="278189">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ctr" rtl="0" fontAlgn="b"/>
                      <a:r>
                        <a:rPr lang="zh-CN" altLang="en-US" sz="1400" u="none" strike="noStrike" dirty="0">
                          <a:effectLst/>
                          <a:latin typeface="+mn-ea"/>
                          <a:ea typeface="+mn-ea"/>
                        </a:rPr>
                        <a:t>燃气、天然气</a:t>
                      </a:r>
                      <a:endParaRPr lang="zh-CN" altLang="en-US" sz="1400" b="0" i="0" u="none" strike="noStrike" dirty="0">
                        <a:solidFill>
                          <a:srgbClr val="000000"/>
                        </a:solidFill>
                        <a:effectLst/>
                        <a:latin typeface="+mn-ea"/>
                        <a:ea typeface="+mn-ea"/>
                      </a:endParaRPr>
                    </a:p>
                  </a:txBody>
                  <a:tcPr marL="6251" marR="6251" marT="6254" marB="0" anchor="ctr"/>
                </a:tc>
                <a:tc>
                  <a:txBody>
                    <a:bodyPr/>
                    <a:lstStyle/>
                    <a:p>
                      <a:pPr algn="ctr" rtl="0" fontAlgn="b"/>
                      <a:r>
                        <a:rPr lang="en-US" altLang="zh-CN" sz="1400" b="0" i="0" u="none" strike="noStrike">
                          <a:solidFill>
                            <a:srgbClr val="000000"/>
                          </a:solidFill>
                          <a:effectLst/>
                          <a:latin typeface="Times New Roman" panose="02020603050405020304" pitchFamily="18" charset="0"/>
                        </a:rPr>
                        <a:t>282.95 </a:t>
                      </a:r>
                    </a:p>
                  </a:txBody>
                  <a:tcPr marL="6350" marR="6350" marT="6351" marB="0" anchor="b"/>
                </a:tc>
                <a:tc>
                  <a:txBody>
                    <a:bodyPr/>
                    <a:lstStyle/>
                    <a:p>
                      <a:pPr algn="ctr" fontAlgn="b"/>
                      <a:r>
                        <a:rPr lang="en-US" altLang="zh-CN" sz="1400" u="none" strike="noStrike" dirty="0">
                          <a:effectLst/>
                        </a:rPr>
                        <a:t>36</a:t>
                      </a:r>
                      <a:endParaRPr lang="en-US" altLang="zh-CN" sz="1400" b="0" i="0" u="none" strike="noStrike" dirty="0">
                        <a:effectLst/>
                        <a:latin typeface="Arial" panose="020B0604020202020204" pitchFamily="34" charset="0"/>
                      </a:endParaRPr>
                    </a:p>
                  </a:txBody>
                  <a:tcPr marL="6350" marR="6350" marT="6351" marB="0" anchor="b"/>
                </a:tc>
                <a:extLst>
                  <a:ext uri="{0D108BD9-81ED-4DB2-BD59-A6C34878D82A}">
                    <a16:rowId xmlns:a16="http://schemas.microsoft.com/office/drawing/2014/main" val="10003"/>
                  </a:ext>
                </a:extLst>
              </a:tr>
              <a:tr h="278189">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ctr" rtl="0" fontAlgn="b"/>
                      <a:r>
                        <a:rPr lang="zh-CN" altLang="en-US" sz="1400" u="none" strike="noStrike" dirty="0">
                          <a:effectLst/>
                          <a:latin typeface="+mn-ea"/>
                          <a:ea typeface="+mn-ea"/>
                        </a:rPr>
                        <a:t>污水处理</a:t>
                      </a:r>
                      <a:endParaRPr lang="zh-CN" altLang="en-US" sz="1400" b="0" i="0" u="none" strike="noStrike" dirty="0">
                        <a:solidFill>
                          <a:srgbClr val="000000"/>
                        </a:solidFill>
                        <a:effectLst/>
                        <a:latin typeface="+mn-ea"/>
                        <a:ea typeface="+mn-ea"/>
                      </a:endParaRPr>
                    </a:p>
                  </a:txBody>
                  <a:tcPr marL="6251" marR="6251" marT="6254" marB="0" anchor="ctr"/>
                </a:tc>
                <a:tc>
                  <a:txBody>
                    <a:bodyPr/>
                    <a:lstStyle/>
                    <a:p>
                      <a:pPr algn="ctr" rtl="0" fontAlgn="b"/>
                      <a:r>
                        <a:rPr lang="en-US" altLang="zh-CN" sz="1400" b="0" i="0" u="none" strike="noStrike" dirty="0">
                          <a:solidFill>
                            <a:srgbClr val="000000"/>
                          </a:solidFill>
                          <a:effectLst/>
                          <a:latin typeface="Times New Roman" panose="02020603050405020304" pitchFamily="18" charset="0"/>
                        </a:rPr>
                        <a:t>48.61 </a:t>
                      </a:r>
                    </a:p>
                  </a:txBody>
                  <a:tcPr marL="6350" marR="6350" marT="6351" marB="0" anchor="b"/>
                </a:tc>
                <a:tc>
                  <a:txBody>
                    <a:bodyPr/>
                    <a:lstStyle/>
                    <a:p>
                      <a:pPr algn="ctr" fontAlgn="b"/>
                      <a:r>
                        <a:rPr lang="en-US" altLang="zh-CN" sz="1400" u="none" strike="noStrike" dirty="0">
                          <a:effectLst/>
                        </a:rPr>
                        <a:t>8</a:t>
                      </a:r>
                      <a:endParaRPr lang="en-US" altLang="zh-CN" sz="1400" b="0" i="0" u="none" strike="noStrike" dirty="0">
                        <a:effectLst/>
                        <a:latin typeface="Arial" panose="020B0604020202020204" pitchFamily="34" charset="0"/>
                      </a:endParaRPr>
                    </a:p>
                  </a:txBody>
                  <a:tcPr marL="6350" marR="6350" marT="6351" marB="0" anchor="b"/>
                </a:tc>
                <a:extLst>
                  <a:ext uri="{0D108BD9-81ED-4DB2-BD59-A6C34878D82A}">
                    <a16:rowId xmlns:a16="http://schemas.microsoft.com/office/drawing/2014/main" val="10004"/>
                  </a:ext>
                </a:extLst>
              </a:tr>
              <a:tr h="278189">
                <a:tc vMerge="1">
                  <a:txBody>
                    <a:bodyPr/>
                    <a:lstStyle/>
                    <a:p>
                      <a:endParaRPr lang="zh-CN"/>
                    </a:p>
                  </a:txBody>
                  <a:tcPr/>
                </a:tc>
                <a:tc vMerge="1">
                  <a:txBody>
                    <a:bodyPr/>
                    <a:lstStyle/>
                    <a:p>
                      <a:endParaRPr lang="zh-CN"/>
                    </a:p>
                  </a:txBody>
                  <a:tcPr/>
                </a:tc>
                <a:tc rowSpan="3">
                  <a:txBody>
                    <a:bodyPr/>
                    <a:lstStyle/>
                    <a:p>
                      <a:pPr algn="ctr" fontAlgn="ctr"/>
                      <a:r>
                        <a:rPr lang="zh-CN" altLang="en-US" sz="1400" u="none" strike="noStrike" dirty="0">
                          <a:effectLst/>
                          <a:latin typeface="+mn-ea"/>
                          <a:ea typeface="+mn-ea"/>
                        </a:rPr>
                        <a:t>交通设施</a:t>
                      </a:r>
                      <a:endParaRPr lang="zh-CN" altLang="en-US" sz="1400" b="0" i="0" u="none" strike="noStrike" dirty="0">
                        <a:solidFill>
                          <a:srgbClr val="000000"/>
                        </a:solidFill>
                        <a:effectLst/>
                        <a:latin typeface="+mn-ea"/>
                        <a:ea typeface="+mn-ea"/>
                      </a:endParaRPr>
                    </a:p>
                  </a:txBody>
                  <a:tcPr marL="6251" marR="6251" marT="6254" marB="0" anchor="ctr"/>
                </a:tc>
                <a:tc>
                  <a:txBody>
                    <a:bodyPr/>
                    <a:lstStyle/>
                    <a:p>
                      <a:pPr algn="ctr" rtl="0" fontAlgn="b"/>
                      <a:r>
                        <a:rPr lang="zh-CN" altLang="en-US" sz="1400" b="0" i="0" u="none" strike="noStrike" dirty="0">
                          <a:solidFill>
                            <a:srgbClr val="000000"/>
                          </a:solidFill>
                          <a:effectLst/>
                          <a:latin typeface="+mn-ea"/>
                          <a:ea typeface="+mn-ea"/>
                        </a:rPr>
                        <a:t>高速公路</a:t>
                      </a:r>
                    </a:p>
                  </a:txBody>
                  <a:tcPr marL="6251" marR="6251" marT="6254" marB="0" anchor="ctr"/>
                </a:tc>
                <a:tc>
                  <a:txBody>
                    <a:bodyPr/>
                    <a:lstStyle/>
                    <a:p>
                      <a:pPr algn="ctr" rtl="0" fontAlgn="b"/>
                      <a:r>
                        <a:rPr lang="en-US" altLang="zh-CN" sz="1400" b="0" i="0" u="none" strike="noStrike">
                          <a:solidFill>
                            <a:srgbClr val="000000"/>
                          </a:solidFill>
                          <a:effectLst/>
                          <a:latin typeface="Times New Roman" panose="02020603050405020304" pitchFamily="18" charset="0"/>
                        </a:rPr>
                        <a:t>302.20 </a:t>
                      </a:r>
                    </a:p>
                  </a:txBody>
                  <a:tcPr marL="6350" marR="6350" marT="6351" marB="0" anchor="b"/>
                </a:tc>
                <a:tc>
                  <a:txBody>
                    <a:bodyPr/>
                    <a:lstStyle/>
                    <a:p>
                      <a:pPr algn="ctr" fontAlgn="b"/>
                      <a:r>
                        <a:rPr lang="en-US" altLang="zh-CN" sz="1400" u="none" strike="noStrike" dirty="0">
                          <a:effectLst/>
                        </a:rPr>
                        <a:t>15</a:t>
                      </a:r>
                      <a:endParaRPr lang="en-US" altLang="zh-CN" sz="1400" b="0" i="0" u="none" strike="noStrike" dirty="0">
                        <a:effectLst/>
                        <a:latin typeface="Arial" panose="020B0604020202020204" pitchFamily="34" charset="0"/>
                      </a:endParaRPr>
                    </a:p>
                  </a:txBody>
                  <a:tcPr marL="6350" marR="6350" marT="6351" marB="0" anchor="b"/>
                </a:tc>
                <a:extLst>
                  <a:ext uri="{0D108BD9-81ED-4DB2-BD59-A6C34878D82A}">
                    <a16:rowId xmlns:a16="http://schemas.microsoft.com/office/drawing/2014/main" val="10005"/>
                  </a:ext>
                </a:extLst>
              </a:tr>
              <a:tr h="278189">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ctr" rtl="0" fontAlgn="b"/>
                      <a:r>
                        <a:rPr lang="zh-CN" altLang="en-US" sz="1400" u="none" strike="noStrike" dirty="0">
                          <a:effectLst/>
                          <a:latin typeface="+mn-ea"/>
                          <a:ea typeface="+mn-ea"/>
                        </a:rPr>
                        <a:t>客运（公交）</a:t>
                      </a:r>
                      <a:endParaRPr lang="zh-CN" altLang="en-US" sz="1400" b="0" i="0" u="none" strike="noStrike" dirty="0">
                        <a:solidFill>
                          <a:srgbClr val="000000"/>
                        </a:solidFill>
                        <a:effectLst/>
                        <a:latin typeface="+mn-ea"/>
                        <a:ea typeface="+mn-ea"/>
                      </a:endParaRPr>
                    </a:p>
                  </a:txBody>
                  <a:tcPr marL="6251" marR="6251" marT="6254" marB="0" anchor="ctr"/>
                </a:tc>
                <a:tc>
                  <a:txBody>
                    <a:bodyPr/>
                    <a:lstStyle/>
                    <a:p>
                      <a:pPr algn="ctr" rtl="0" fontAlgn="b"/>
                      <a:r>
                        <a:rPr lang="en-US" altLang="zh-CN" sz="1400" b="0" i="0" u="none" strike="noStrike">
                          <a:solidFill>
                            <a:srgbClr val="000000"/>
                          </a:solidFill>
                          <a:effectLst/>
                          <a:latin typeface="Times New Roman" panose="02020603050405020304" pitchFamily="18" charset="0"/>
                        </a:rPr>
                        <a:t>303.17 </a:t>
                      </a:r>
                    </a:p>
                  </a:txBody>
                  <a:tcPr marL="6350" marR="6350" marT="6351" marB="0" anchor="b"/>
                </a:tc>
                <a:tc>
                  <a:txBody>
                    <a:bodyPr/>
                    <a:lstStyle/>
                    <a:p>
                      <a:pPr algn="ctr" fontAlgn="b"/>
                      <a:r>
                        <a:rPr lang="en-US" altLang="zh-CN" sz="1400" u="none" strike="noStrike" dirty="0">
                          <a:effectLst/>
                        </a:rPr>
                        <a:t>35</a:t>
                      </a:r>
                      <a:endParaRPr lang="en-US" altLang="zh-CN" sz="1400" b="0" i="0" u="none" strike="noStrike" dirty="0">
                        <a:effectLst/>
                        <a:latin typeface="Arial" panose="020B0604020202020204" pitchFamily="34" charset="0"/>
                      </a:endParaRPr>
                    </a:p>
                  </a:txBody>
                  <a:tcPr marL="6350" marR="6350" marT="6351" marB="0" anchor="b"/>
                </a:tc>
                <a:extLst>
                  <a:ext uri="{0D108BD9-81ED-4DB2-BD59-A6C34878D82A}">
                    <a16:rowId xmlns:a16="http://schemas.microsoft.com/office/drawing/2014/main" val="10006"/>
                  </a:ext>
                </a:extLst>
              </a:tr>
              <a:tr h="278189">
                <a:tc>
                  <a:txBody>
                    <a:bodyPr/>
                    <a:lstStyle/>
                    <a:p>
                      <a:pPr algn="ctr" fontAlgn="ctr"/>
                      <a:endParaRPr lang="zh-CN" altLang="en-US" sz="1400" b="1" i="0" u="none" strike="noStrike" dirty="0">
                        <a:solidFill>
                          <a:srgbClr val="000000"/>
                        </a:solidFill>
                        <a:effectLst/>
                        <a:latin typeface="+mn-ea"/>
                        <a:ea typeface="+mn-ea"/>
                      </a:endParaRPr>
                    </a:p>
                  </a:txBody>
                  <a:tcPr marL="6251" marR="6251" marT="6254" marB="0" anchor="ctr"/>
                </a:tc>
                <a:tc vMerge="1">
                  <a:txBody>
                    <a:bodyPr/>
                    <a:lstStyle/>
                    <a:p>
                      <a:endParaRPr lang="zh-CN"/>
                    </a:p>
                  </a:txBody>
                  <a:tcPr marL="6251" marR="6251" marT="6253" marB="0" anchor="ctr"/>
                </a:tc>
                <a:tc vMerge="1">
                  <a:txBody>
                    <a:bodyPr/>
                    <a:lstStyle/>
                    <a:p>
                      <a:endParaRPr lang="zh-CN"/>
                    </a:p>
                  </a:txBody>
                  <a:tcPr marL="6251" marR="6251" marT="6253" marB="0" anchor="ctr"/>
                </a:tc>
                <a:tc>
                  <a:txBody>
                    <a:bodyPr/>
                    <a:lstStyle/>
                    <a:p>
                      <a:pPr algn="ctr" rtl="0" fontAlgn="b"/>
                      <a:r>
                        <a:rPr lang="zh-CN" altLang="en-US" sz="1400" b="0" i="0" u="none" strike="noStrike" dirty="0">
                          <a:solidFill>
                            <a:srgbClr val="000000"/>
                          </a:solidFill>
                          <a:effectLst/>
                          <a:latin typeface="+mn-ea"/>
                          <a:ea typeface="+mn-ea"/>
                        </a:rPr>
                        <a:t>停车费</a:t>
                      </a:r>
                    </a:p>
                  </a:txBody>
                  <a:tcPr marL="6251" marR="6251" marT="6254" marB="0" anchor="ctr"/>
                </a:tc>
                <a:tc>
                  <a:txBody>
                    <a:bodyPr/>
                    <a:lstStyle/>
                    <a:p>
                      <a:pPr algn="ctr" rtl="0" fontAlgn="b"/>
                      <a:r>
                        <a:rPr lang="en-US" altLang="zh-CN" sz="1400" b="0" i="0" u="none" strike="noStrike">
                          <a:solidFill>
                            <a:srgbClr val="000000"/>
                          </a:solidFill>
                          <a:effectLst/>
                          <a:latin typeface="Arial" panose="020B0604020202020204" pitchFamily="34" charset="0"/>
                        </a:rPr>
                        <a:t>8.64 </a:t>
                      </a:r>
                    </a:p>
                  </a:txBody>
                  <a:tcPr marL="6350" marR="6350" marT="6351" marB="0" anchor="b"/>
                </a:tc>
                <a:tc>
                  <a:txBody>
                    <a:bodyPr/>
                    <a:lstStyle/>
                    <a:p>
                      <a:pPr algn="ctr" fontAlgn="b"/>
                      <a:r>
                        <a:rPr lang="en-US" altLang="zh-CN" sz="1400" b="0" i="0" u="none" strike="noStrike" dirty="0">
                          <a:effectLst/>
                          <a:latin typeface="Arial" panose="020B0604020202020204" pitchFamily="34" charset="0"/>
                        </a:rPr>
                        <a:t>1</a:t>
                      </a:r>
                    </a:p>
                  </a:txBody>
                  <a:tcPr marL="6350" marR="6350" marT="6351" marB="0" anchor="b"/>
                </a:tc>
                <a:extLst>
                  <a:ext uri="{0D108BD9-81ED-4DB2-BD59-A6C34878D82A}">
                    <a16:rowId xmlns:a16="http://schemas.microsoft.com/office/drawing/2014/main" val="10007"/>
                  </a:ext>
                </a:extLst>
              </a:tr>
              <a:tr h="278189">
                <a:tc>
                  <a:txBody>
                    <a:bodyPr/>
                    <a:lstStyle/>
                    <a:p>
                      <a:pPr algn="ctr" fontAlgn="ctr"/>
                      <a:r>
                        <a:rPr lang="en-US" altLang="zh-CN" sz="1400" b="1" i="0" u="none" strike="noStrike" dirty="0">
                          <a:solidFill>
                            <a:srgbClr val="000000"/>
                          </a:solidFill>
                          <a:effectLst/>
                          <a:latin typeface="+mn-ea"/>
                          <a:ea typeface="+mn-ea"/>
                        </a:rPr>
                        <a:t>2</a:t>
                      </a:r>
                      <a:endParaRPr lang="zh-CN" altLang="en-US" sz="1400" b="1" i="0" u="none" strike="noStrike" dirty="0">
                        <a:solidFill>
                          <a:srgbClr val="000000"/>
                        </a:solidFill>
                        <a:effectLst/>
                        <a:latin typeface="+mn-ea"/>
                        <a:ea typeface="+mn-ea"/>
                      </a:endParaRPr>
                    </a:p>
                  </a:txBody>
                  <a:tcPr marL="6251" marR="6251" marT="6254" marB="0" anchor="ctr"/>
                </a:tc>
                <a:tc gridSpan="2">
                  <a:txBody>
                    <a:bodyPr/>
                    <a:lstStyle/>
                    <a:p>
                      <a:pPr algn="ctr" fontAlgn="ctr"/>
                      <a:r>
                        <a:rPr lang="zh-CN" altLang="en-US" sz="1400" b="1" u="none" strike="noStrike" dirty="0">
                          <a:effectLst/>
                          <a:latin typeface="+mn-ea"/>
                          <a:ea typeface="+mn-ea"/>
                        </a:rPr>
                        <a:t>保理融资债权</a:t>
                      </a:r>
                      <a:endParaRPr lang="zh-CN" altLang="en-US" sz="1400" b="1" i="0" u="none" strike="noStrike" dirty="0">
                        <a:solidFill>
                          <a:srgbClr val="000000"/>
                        </a:solidFill>
                        <a:effectLst/>
                        <a:latin typeface="+mn-ea"/>
                        <a:ea typeface="+mn-ea"/>
                      </a:endParaRPr>
                    </a:p>
                  </a:txBody>
                  <a:tcPr marL="6251" marR="6251" marT="6254" marB="0" anchor="ctr"/>
                </a:tc>
                <a:tc hMerge="1">
                  <a:txBody>
                    <a:bodyPr/>
                    <a:lstStyle/>
                    <a:p>
                      <a:endParaRPr lang="zh-CN"/>
                    </a:p>
                  </a:txBody>
                  <a:tcPr/>
                </a:tc>
                <a:tc>
                  <a:txBody>
                    <a:bodyPr/>
                    <a:lstStyle/>
                    <a:p>
                      <a:pPr algn="ctr" rtl="0" fontAlgn="b"/>
                      <a:r>
                        <a:rPr lang="zh-CN" altLang="en-US" sz="1400" u="none" strike="noStrike" dirty="0">
                          <a:effectLst/>
                          <a:latin typeface="+mn-ea"/>
                          <a:ea typeface="+mn-ea"/>
                        </a:rPr>
                        <a:t>核心企业供应链</a:t>
                      </a:r>
                      <a:endParaRPr lang="zh-CN" altLang="en-US" sz="1400" b="0" i="0" u="none" strike="noStrike" dirty="0">
                        <a:solidFill>
                          <a:srgbClr val="000000"/>
                        </a:solidFill>
                        <a:effectLst/>
                        <a:latin typeface="+mn-ea"/>
                        <a:ea typeface="+mn-ea"/>
                      </a:endParaRPr>
                    </a:p>
                  </a:txBody>
                  <a:tcPr marL="6251" marR="6251" marT="6254" marB="0" anchor="ctr"/>
                </a:tc>
                <a:tc>
                  <a:txBody>
                    <a:bodyPr/>
                    <a:lstStyle/>
                    <a:p>
                      <a:pPr algn="ctr" rtl="0" fontAlgn="b"/>
                      <a:r>
                        <a:rPr lang="en-US" altLang="zh-CN" sz="1400" b="0" i="0" u="none" strike="noStrike">
                          <a:solidFill>
                            <a:srgbClr val="000000"/>
                          </a:solidFill>
                          <a:effectLst/>
                          <a:latin typeface="Times New Roman" panose="02020603050405020304" pitchFamily="18" charset="0"/>
                        </a:rPr>
                        <a:t>5031.76 </a:t>
                      </a:r>
                    </a:p>
                  </a:txBody>
                  <a:tcPr marL="6350" marR="6350" marT="6351" marB="0" anchor="b"/>
                </a:tc>
                <a:tc>
                  <a:txBody>
                    <a:bodyPr/>
                    <a:lstStyle/>
                    <a:p>
                      <a:pPr algn="ctr" fontAlgn="b"/>
                      <a:r>
                        <a:rPr lang="en-US" altLang="zh-CN" sz="1400" u="none" strike="noStrike" dirty="0">
                          <a:effectLst/>
                        </a:rPr>
                        <a:t>779</a:t>
                      </a:r>
                      <a:endParaRPr lang="en-US" altLang="zh-CN" sz="1400" b="0" i="0" u="none" strike="noStrike" dirty="0">
                        <a:effectLst/>
                        <a:latin typeface="Arial" panose="020B0604020202020204" pitchFamily="34" charset="0"/>
                      </a:endParaRPr>
                    </a:p>
                  </a:txBody>
                  <a:tcPr marL="6350" marR="6350" marT="6351" marB="0" anchor="b"/>
                </a:tc>
                <a:extLst>
                  <a:ext uri="{0D108BD9-81ED-4DB2-BD59-A6C34878D82A}">
                    <a16:rowId xmlns:a16="http://schemas.microsoft.com/office/drawing/2014/main" val="10008"/>
                  </a:ext>
                </a:extLst>
              </a:tr>
              <a:tr h="278189">
                <a:tc>
                  <a:txBody>
                    <a:bodyPr/>
                    <a:lstStyle/>
                    <a:p>
                      <a:pPr algn="ctr" fontAlgn="ctr"/>
                      <a:r>
                        <a:rPr lang="en-US" altLang="zh-CN" sz="1400" b="1" i="0" u="none" strike="noStrike" dirty="0">
                          <a:solidFill>
                            <a:srgbClr val="000000"/>
                          </a:solidFill>
                          <a:effectLst/>
                          <a:latin typeface="+mn-ea"/>
                          <a:ea typeface="+mn-ea"/>
                        </a:rPr>
                        <a:t>3</a:t>
                      </a:r>
                      <a:endParaRPr lang="zh-CN" altLang="en-US" sz="1400" b="1" i="0" u="none" strike="noStrike" dirty="0">
                        <a:solidFill>
                          <a:srgbClr val="000000"/>
                        </a:solidFill>
                        <a:effectLst/>
                        <a:latin typeface="+mn-ea"/>
                        <a:ea typeface="+mn-ea"/>
                      </a:endParaRPr>
                    </a:p>
                  </a:txBody>
                  <a:tcPr marL="6251" marR="6251" marT="6254" marB="0" anchor="ctr"/>
                </a:tc>
                <a:tc gridSpan="2">
                  <a:txBody>
                    <a:bodyPr/>
                    <a:lstStyle/>
                    <a:p>
                      <a:pPr algn="ctr" fontAlgn="ctr"/>
                      <a:r>
                        <a:rPr lang="zh-CN" altLang="en-US" sz="1400" b="1" u="none" strike="noStrike" dirty="0">
                          <a:effectLst/>
                          <a:latin typeface="+mn-ea"/>
                          <a:ea typeface="+mn-ea"/>
                        </a:rPr>
                        <a:t>应收账款</a:t>
                      </a:r>
                      <a:endParaRPr lang="zh-CN" altLang="en-US" sz="1400" b="1" i="0" u="none" strike="noStrike" dirty="0">
                        <a:solidFill>
                          <a:srgbClr val="000000"/>
                        </a:solidFill>
                        <a:effectLst/>
                        <a:latin typeface="+mn-ea"/>
                        <a:ea typeface="+mn-ea"/>
                      </a:endParaRPr>
                    </a:p>
                  </a:txBody>
                  <a:tcPr marL="6251" marR="6251" marT="6254" marB="0" anchor="ctr"/>
                </a:tc>
                <a:tc hMerge="1">
                  <a:txBody>
                    <a:bodyPr/>
                    <a:lstStyle/>
                    <a:p>
                      <a:endParaRPr lang="zh-CN"/>
                    </a:p>
                  </a:txBody>
                  <a:tcPr/>
                </a:tc>
                <a:tc>
                  <a:txBody>
                    <a:bodyPr/>
                    <a:lstStyle/>
                    <a:p>
                      <a:pPr algn="ctr" rtl="0" fontAlgn="b"/>
                      <a:r>
                        <a:rPr lang="zh-CN" altLang="en-US" sz="1400" u="none" strike="noStrike">
                          <a:effectLst/>
                          <a:latin typeface="+mn-ea"/>
                          <a:ea typeface="+mn-ea"/>
                        </a:rPr>
                        <a:t>应收账款</a:t>
                      </a:r>
                      <a:endParaRPr lang="zh-CN" altLang="en-US" sz="1400" b="0" i="0" u="none" strike="noStrike">
                        <a:solidFill>
                          <a:srgbClr val="000000"/>
                        </a:solidFill>
                        <a:effectLst/>
                        <a:latin typeface="+mn-ea"/>
                        <a:ea typeface="+mn-ea"/>
                      </a:endParaRPr>
                    </a:p>
                  </a:txBody>
                  <a:tcPr marL="6251" marR="6251" marT="6254" marB="0" anchor="ctr"/>
                </a:tc>
                <a:tc>
                  <a:txBody>
                    <a:bodyPr/>
                    <a:lstStyle/>
                    <a:p>
                      <a:pPr algn="ctr" rtl="0" fontAlgn="b"/>
                      <a:r>
                        <a:rPr lang="en-US" altLang="zh-CN" sz="1400" b="0" i="0" u="none" strike="noStrike">
                          <a:solidFill>
                            <a:srgbClr val="000000"/>
                          </a:solidFill>
                          <a:effectLst/>
                          <a:latin typeface="Times New Roman" panose="02020603050405020304" pitchFamily="18" charset="0"/>
                        </a:rPr>
                        <a:t>6634.82 </a:t>
                      </a:r>
                    </a:p>
                  </a:txBody>
                  <a:tcPr marL="6350" marR="6350" marT="6351" marB="0" anchor="b"/>
                </a:tc>
                <a:tc>
                  <a:txBody>
                    <a:bodyPr/>
                    <a:lstStyle/>
                    <a:p>
                      <a:pPr algn="ctr" fontAlgn="b"/>
                      <a:r>
                        <a:rPr lang="en-US" altLang="zh-CN" sz="1400" u="none" strike="noStrike" dirty="0">
                          <a:effectLst/>
                        </a:rPr>
                        <a:t>519</a:t>
                      </a:r>
                      <a:endParaRPr lang="en-US" altLang="zh-CN" sz="1400" b="0" i="0" u="none" strike="noStrike" dirty="0">
                        <a:effectLst/>
                        <a:latin typeface="Arial" panose="020B0604020202020204" pitchFamily="34" charset="0"/>
                      </a:endParaRPr>
                    </a:p>
                  </a:txBody>
                  <a:tcPr marL="6350" marR="6350" marT="6351" marB="0" anchor="b"/>
                </a:tc>
                <a:extLst>
                  <a:ext uri="{0D108BD9-81ED-4DB2-BD59-A6C34878D82A}">
                    <a16:rowId xmlns:a16="http://schemas.microsoft.com/office/drawing/2014/main" val="10009"/>
                  </a:ext>
                </a:extLst>
              </a:tr>
              <a:tr h="278189">
                <a:tc>
                  <a:txBody>
                    <a:bodyPr/>
                    <a:lstStyle/>
                    <a:p>
                      <a:pPr algn="ctr" fontAlgn="ctr"/>
                      <a:r>
                        <a:rPr lang="en-US" altLang="zh-CN" sz="1400" b="1" i="0" u="none" strike="noStrike" dirty="0">
                          <a:solidFill>
                            <a:srgbClr val="000000"/>
                          </a:solidFill>
                          <a:effectLst/>
                          <a:latin typeface="+mn-ea"/>
                          <a:ea typeface="+mn-ea"/>
                        </a:rPr>
                        <a:t>4</a:t>
                      </a:r>
                      <a:endParaRPr lang="zh-CN" altLang="en-US" sz="1400" b="1" i="0" u="none" strike="noStrike" dirty="0">
                        <a:solidFill>
                          <a:srgbClr val="000000"/>
                        </a:solidFill>
                        <a:effectLst/>
                        <a:latin typeface="+mn-ea"/>
                        <a:ea typeface="+mn-ea"/>
                      </a:endParaRPr>
                    </a:p>
                  </a:txBody>
                  <a:tcPr marL="6251" marR="6251" marT="6254" marB="0" anchor="ctr"/>
                </a:tc>
                <a:tc gridSpan="2">
                  <a:txBody>
                    <a:bodyPr/>
                    <a:lstStyle/>
                    <a:p>
                      <a:pPr algn="ctr" fontAlgn="ctr"/>
                      <a:r>
                        <a:rPr lang="zh-CN" altLang="en-US" sz="1400" b="1" u="none" strike="noStrike" dirty="0">
                          <a:effectLst/>
                          <a:latin typeface="+mn-ea"/>
                          <a:ea typeface="+mn-ea"/>
                        </a:rPr>
                        <a:t>门票收入</a:t>
                      </a:r>
                      <a:endParaRPr lang="zh-CN" altLang="en-US" sz="1400" b="1" i="0" u="none" strike="noStrike" dirty="0">
                        <a:solidFill>
                          <a:srgbClr val="000000"/>
                        </a:solidFill>
                        <a:effectLst/>
                        <a:latin typeface="+mn-ea"/>
                        <a:ea typeface="+mn-ea"/>
                      </a:endParaRPr>
                    </a:p>
                  </a:txBody>
                  <a:tcPr marL="6251" marR="6251" marT="6254" marB="0" anchor="ctr"/>
                </a:tc>
                <a:tc hMerge="1">
                  <a:txBody>
                    <a:bodyPr/>
                    <a:lstStyle/>
                    <a:p>
                      <a:endParaRPr lang="zh-CN"/>
                    </a:p>
                  </a:txBody>
                  <a:tcPr/>
                </a:tc>
                <a:tc>
                  <a:txBody>
                    <a:bodyPr/>
                    <a:lstStyle/>
                    <a:p>
                      <a:pPr algn="ctr" rtl="0" fontAlgn="b"/>
                      <a:r>
                        <a:rPr lang="zh-CN" altLang="en-US" sz="1400" u="none" strike="noStrike" dirty="0">
                          <a:effectLst/>
                          <a:latin typeface="+mn-ea"/>
                          <a:ea typeface="+mn-ea"/>
                        </a:rPr>
                        <a:t>景区门票</a:t>
                      </a:r>
                      <a:endParaRPr lang="zh-CN" altLang="en-US" sz="1400" b="0" i="0" u="none" strike="noStrike" dirty="0">
                        <a:solidFill>
                          <a:srgbClr val="000000"/>
                        </a:solidFill>
                        <a:effectLst/>
                        <a:latin typeface="+mn-ea"/>
                        <a:ea typeface="+mn-ea"/>
                      </a:endParaRPr>
                    </a:p>
                  </a:txBody>
                  <a:tcPr marL="6251" marR="6251" marT="6254" marB="0" anchor="ctr"/>
                </a:tc>
                <a:tc>
                  <a:txBody>
                    <a:bodyPr/>
                    <a:lstStyle/>
                    <a:p>
                      <a:pPr algn="ctr" rtl="0" fontAlgn="b"/>
                      <a:r>
                        <a:rPr lang="en-US" altLang="zh-CN" sz="1400" b="0" i="0" u="none" strike="noStrike">
                          <a:solidFill>
                            <a:srgbClr val="000000"/>
                          </a:solidFill>
                          <a:effectLst/>
                          <a:latin typeface="Times New Roman" panose="02020603050405020304" pitchFamily="18" charset="0"/>
                        </a:rPr>
                        <a:t>113.78 </a:t>
                      </a:r>
                    </a:p>
                  </a:txBody>
                  <a:tcPr marL="6350" marR="6350" marT="6351" marB="0" anchor="b"/>
                </a:tc>
                <a:tc>
                  <a:txBody>
                    <a:bodyPr/>
                    <a:lstStyle/>
                    <a:p>
                      <a:pPr algn="ctr" fontAlgn="b"/>
                      <a:r>
                        <a:rPr lang="en-US" altLang="zh-CN" sz="1400" u="none" strike="noStrike" dirty="0">
                          <a:effectLst/>
                        </a:rPr>
                        <a:t>12</a:t>
                      </a:r>
                      <a:endParaRPr lang="en-US" altLang="zh-CN" sz="1400" b="0" i="0" u="none" strike="noStrike" dirty="0">
                        <a:effectLst/>
                        <a:latin typeface="Arial" panose="020B0604020202020204" pitchFamily="34" charset="0"/>
                      </a:endParaRPr>
                    </a:p>
                  </a:txBody>
                  <a:tcPr marL="6350" marR="6350" marT="6351" marB="0" anchor="b"/>
                </a:tc>
                <a:extLst>
                  <a:ext uri="{0D108BD9-81ED-4DB2-BD59-A6C34878D82A}">
                    <a16:rowId xmlns:a16="http://schemas.microsoft.com/office/drawing/2014/main" val="10010"/>
                  </a:ext>
                </a:extLst>
              </a:tr>
              <a:tr h="278189">
                <a:tc>
                  <a:txBody>
                    <a:bodyPr/>
                    <a:lstStyle/>
                    <a:p>
                      <a:pPr algn="ctr" fontAlgn="ctr"/>
                      <a:r>
                        <a:rPr lang="en-US" altLang="zh-CN" sz="1400" b="1" i="0" u="none" strike="noStrike" dirty="0">
                          <a:solidFill>
                            <a:srgbClr val="000000"/>
                          </a:solidFill>
                          <a:effectLst/>
                          <a:latin typeface="+mn-ea"/>
                          <a:ea typeface="+mn-ea"/>
                        </a:rPr>
                        <a:t>5</a:t>
                      </a:r>
                      <a:endParaRPr lang="zh-CN" altLang="en-US" sz="1400" b="1" i="0" u="none" strike="noStrike" dirty="0">
                        <a:solidFill>
                          <a:srgbClr val="000000"/>
                        </a:solidFill>
                        <a:effectLst/>
                        <a:latin typeface="+mn-ea"/>
                        <a:ea typeface="+mn-ea"/>
                      </a:endParaRPr>
                    </a:p>
                  </a:txBody>
                  <a:tcPr marL="6251" marR="6251" marT="6254" marB="0" anchor="ctr"/>
                </a:tc>
                <a:tc gridSpan="2">
                  <a:txBody>
                    <a:bodyPr/>
                    <a:lstStyle/>
                    <a:p>
                      <a:pPr algn="ctr" fontAlgn="ctr"/>
                      <a:r>
                        <a:rPr lang="zh-CN" altLang="en-US" sz="1400" b="1" u="none" strike="noStrike" dirty="0">
                          <a:effectLst/>
                          <a:latin typeface="+mn-ea"/>
                          <a:ea typeface="+mn-ea"/>
                        </a:rPr>
                        <a:t>棚改</a:t>
                      </a:r>
                      <a:r>
                        <a:rPr lang="en-US" altLang="zh-CN" sz="1400" b="1" u="none" strike="noStrike" dirty="0">
                          <a:effectLst/>
                          <a:latin typeface="+mn-ea"/>
                          <a:ea typeface="+mn-ea"/>
                        </a:rPr>
                        <a:t>/</a:t>
                      </a:r>
                      <a:r>
                        <a:rPr lang="zh-CN" altLang="en-US" sz="1400" b="1" u="none" strike="noStrike" dirty="0">
                          <a:effectLst/>
                          <a:latin typeface="+mn-ea"/>
                          <a:ea typeface="+mn-ea"/>
                        </a:rPr>
                        <a:t>保障房</a:t>
                      </a:r>
                      <a:endParaRPr lang="zh-CN" altLang="en-US" sz="1400" b="1" i="0" u="none" strike="noStrike" dirty="0">
                        <a:solidFill>
                          <a:srgbClr val="000000"/>
                        </a:solidFill>
                        <a:effectLst/>
                        <a:latin typeface="+mn-ea"/>
                        <a:ea typeface="+mn-ea"/>
                      </a:endParaRPr>
                    </a:p>
                  </a:txBody>
                  <a:tcPr marL="6251" marR="6251" marT="6254" marB="0" anchor="ctr"/>
                </a:tc>
                <a:tc hMerge="1">
                  <a:txBody>
                    <a:bodyPr/>
                    <a:lstStyle/>
                    <a:p>
                      <a:endParaRPr lang="zh-CN"/>
                    </a:p>
                  </a:txBody>
                  <a:tcPr/>
                </a:tc>
                <a:tc>
                  <a:txBody>
                    <a:bodyPr/>
                    <a:lstStyle/>
                    <a:p>
                      <a:pPr algn="ctr" rtl="0" fontAlgn="b"/>
                      <a:r>
                        <a:rPr lang="zh-CN" altLang="en-US" sz="1400" u="none" strike="noStrike" dirty="0">
                          <a:effectLst/>
                          <a:latin typeface="+mn-ea"/>
                          <a:ea typeface="+mn-ea"/>
                        </a:rPr>
                        <a:t>保障房</a:t>
                      </a:r>
                      <a:endParaRPr lang="zh-CN" altLang="en-US" sz="1400" b="0" i="0" u="none" strike="noStrike" dirty="0">
                        <a:solidFill>
                          <a:srgbClr val="000000"/>
                        </a:solidFill>
                        <a:effectLst/>
                        <a:latin typeface="+mn-ea"/>
                        <a:ea typeface="+mn-ea"/>
                      </a:endParaRPr>
                    </a:p>
                  </a:txBody>
                  <a:tcPr marL="6251" marR="6251" marT="6254" marB="0" anchor="ctr"/>
                </a:tc>
                <a:tc>
                  <a:txBody>
                    <a:bodyPr/>
                    <a:lstStyle/>
                    <a:p>
                      <a:pPr algn="ctr" fontAlgn="b"/>
                      <a:r>
                        <a:rPr lang="en-US" altLang="zh-CN" sz="1200" b="0" i="0" u="none" strike="noStrike">
                          <a:effectLst/>
                          <a:latin typeface="Arial" panose="020B0604020202020204" pitchFamily="34" charset="0"/>
                        </a:rPr>
                        <a:t>367.77</a:t>
                      </a:r>
                    </a:p>
                  </a:txBody>
                  <a:tcPr marL="6350" marR="6350" marT="6351" marB="0" anchor="b"/>
                </a:tc>
                <a:tc>
                  <a:txBody>
                    <a:bodyPr/>
                    <a:lstStyle/>
                    <a:p>
                      <a:pPr algn="ctr" fontAlgn="b"/>
                      <a:r>
                        <a:rPr lang="en-US" altLang="zh-CN" sz="1200" b="0" i="0" u="none" strike="noStrike" dirty="0">
                          <a:effectLst/>
                          <a:latin typeface="Arial" panose="020B0604020202020204" pitchFamily="34" charset="0"/>
                        </a:rPr>
                        <a:t>39</a:t>
                      </a:r>
                    </a:p>
                  </a:txBody>
                  <a:tcPr marL="6350" marR="6350" marT="6351" marB="0" anchor="b"/>
                </a:tc>
                <a:extLst>
                  <a:ext uri="{0D108BD9-81ED-4DB2-BD59-A6C34878D82A}">
                    <a16:rowId xmlns:a16="http://schemas.microsoft.com/office/drawing/2014/main" val="10011"/>
                  </a:ext>
                </a:extLst>
              </a:tr>
              <a:tr h="278189">
                <a:tc>
                  <a:txBody>
                    <a:bodyPr/>
                    <a:lstStyle/>
                    <a:p>
                      <a:pPr algn="ctr" rtl="0" fontAlgn="b"/>
                      <a:r>
                        <a:rPr lang="en-US" altLang="zh-CN" sz="1400" b="1" i="0" u="none" strike="noStrike" dirty="0">
                          <a:solidFill>
                            <a:srgbClr val="000000"/>
                          </a:solidFill>
                          <a:effectLst/>
                          <a:latin typeface="+mn-ea"/>
                          <a:ea typeface="+mn-ea"/>
                        </a:rPr>
                        <a:t>6</a:t>
                      </a:r>
                      <a:endParaRPr lang="zh-CN" altLang="en-US" sz="1400" b="1" i="0" u="none" strike="noStrike" dirty="0">
                        <a:solidFill>
                          <a:srgbClr val="000000"/>
                        </a:solidFill>
                        <a:effectLst/>
                        <a:latin typeface="+mn-ea"/>
                        <a:ea typeface="+mn-ea"/>
                      </a:endParaRPr>
                    </a:p>
                  </a:txBody>
                  <a:tcPr marL="6251" marR="6251" marT="6254" marB="0" anchor="ctr"/>
                </a:tc>
                <a:tc gridSpan="3">
                  <a:txBody>
                    <a:bodyPr/>
                    <a:lstStyle/>
                    <a:p>
                      <a:pPr algn="ctr" rtl="0" fontAlgn="b"/>
                      <a:r>
                        <a:rPr lang="en-US" sz="1400" b="1" u="none" strike="noStrike" dirty="0">
                          <a:effectLst/>
                          <a:latin typeface="+mn-ea"/>
                          <a:ea typeface="+mn-ea"/>
                        </a:rPr>
                        <a:t>PPP</a:t>
                      </a:r>
                      <a:r>
                        <a:rPr lang="zh-CN" altLang="en-US" sz="1400" b="1" u="none" strike="noStrike" dirty="0">
                          <a:effectLst/>
                          <a:latin typeface="+mn-ea"/>
                          <a:ea typeface="+mn-ea"/>
                        </a:rPr>
                        <a:t>项目</a:t>
                      </a:r>
                      <a:endParaRPr lang="zh-CN" altLang="en-US" sz="1400" b="1" i="0" u="none" strike="noStrike" dirty="0">
                        <a:solidFill>
                          <a:srgbClr val="000000"/>
                        </a:solidFill>
                        <a:effectLst/>
                        <a:latin typeface="+mn-ea"/>
                        <a:ea typeface="+mn-ea"/>
                      </a:endParaRPr>
                    </a:p>
                  </a:txBody>
                  <a:tcPr marL="6251" marR="6251" marT="6254" marB="0" anchor="ctr"/>
                </a:tc>
                <a:tc hMerge="1">
                  <a:txBody>
                    <a:bodyPr/>
                    <a:lstStyle/>
                    <a:p>
                      <a:endParaRPr lang="zh-CN"/>
                    </a:p>
                  </a:txBody>
                  <a:tcPr/>
                </a:tc>
                <a:tc hMerge="1">
                  <a:txBody>
                    <a:bodyPr/>
                    <a:lstStyle/>
                    <a:p>
                      <a:endParaRPr lang="zh-CN"/>
                    </a:p>
                  </a:txBody>
                  <a:tcPr/>
                </a:tc>
                <a:tc>
                  <a:txBody>
                    <a:bodyPr/>
                    <a:lstStyle/>
                    <a:p>
                      <a:pPr algn="ctr" rtl="0" fontAlgn="b"/>
                      <a:r>
                        <a:rPr lang="en-US" altLang="zh-CN" sz="1400" b="0" i="0" u="none" strike="noStrike">
                          <a:solidFill>
                            <a:srgbClr val="000000"/>
                          </a:solidFill>
                          <a:effectLst/>
                          <a:latin typeface="Times New Roman" panose="02020603050405020304" pitchFamily="18" charset="0"/>
                        </a:rPr>
                        <a:t>158.89 </a:t>
                      </a:r>
                    </a:p>
                  </a:txBody>
                  <a:tcPr marL="6350" marR="6350" marT="6351" marB="0" anchor="b"/>
                </a:tc>
                <a:tc>
                  <a:txBody>
                    <a:bodyPr/>
                    <a:lstStyle/>
                    <a:p>
                      <a:pPr algn="ctr" fontAlgn="b"/>
                      <a:r>
                        <a:rPr lang="en-US" altLang="zh-CN" sz="1400" u="none" strike="noStrike" dirty="0">
                          <a:effectLst/>
                        </a:rPr>
                        <a:t>16</a:t>
                      </a:r>
                      <a:endParaRPr lang="en-US" altLang="zh-CN" sz="1400" b="0" i="0" u="none" strike="noStrike" dirty="0">
                        <a:effectLst/>
                        <a:latin typeface="Arial" panose="020B0604020202020204" pitchFamily="34" charset="0"/>
                      </a:endParaRPr>
                    </a:p>
                  </a:txBody>
                  <a:tcPr marL="6350" marR="6350" marT="6351" marB="0" anchor="b"/>
                </a:tc>
                <a:extLst>
                  <a:ext uri="{0D108BD9-81ED-4DB2-BD59-A6C34878D82A}">
                    <a16:rowId xmlns:a16="http://schemas.microsoft.com/office/drawing/2014/main" val="10012"/>
                  </a:ext>
                </a:extLst>
              </a:tr>
              <a:tr h="646862">
                <a:tc>
                  <a:txBody>
                    <a:bodyPr/>
                    <a:lstStyle/>
                    <a:p>
                      <a:pPr algn="ctr" rtl="0" fontAlgn="b"/>
                      <a:endParaRPr lang="zh-CN" altLang="en-US" sz="1400" b="1" i="0" u="none" strike="noStrike" dirty="0">
                        <a:solidFill>
                          <a:srgbClr val="000000"/>
                        </a:solidFill>
                        <a:effectLst/>
                        <a:latin typeface="+mn-ea"/>
                        <a:ea typeface="+mn-ea"/>
                      </a:endParaRPr>
                    </a:p>
                  </a:txBody>
                  <a:tcPr marL="6251" marR="6251" marT="6254" marB="0" anchor="ctr"/>
                </a:tc>
                <a:tc gridSpan="3">
                  <a:txBody>
                    <a:bodyPr/>
                    <a:lstStyle/>
                    <a:p>
                      <a:pPr algn="ctr" rtl="0" fontAlgn="b"/>
                      <a:r>
                        <a:rPr lang="zh-CN" altLang="en-US" sz="1400" b="1" i="0" u="none" strike="noStrike" dirty="0">
                          <a:solidFill>
                            <a:srgbClr val="000000"/>
                          </a:solidFill>
                          <a:effectLst/>
                          <a:latin typeface="+mn-ea"/>
                          <a:ea typeface="+mn-ea"/>
                        </a:rPr>
                        <a:t>合计</a:t>
                      </a:r>
                    </a:p>
                  </a:txBody>
                  <a:tcPr marL="6251" marR="6251" marT="6254" marB="0" anchor="ctr"/>
                </a:tc>
                <a:tc hMerge="1">
                  <a:txBody>
                    <a:bodyPr/>
                    <a:lstStyle/>
                    <a:p>
                      <a:endParaRPr lang="zh-CN"/>
                    </a:p>
                  </a:txBody>
                  <a:tcPr/>
                </a:tc>
                <a:tc hMerge="1">
                  <a:txBody>
                    <a:bodyPr/>
                    <a:lstStyle/>
                    <a:p>
                      <a:endParaRPr lang="zh-CN"/>
                    </a:p>
                  </a:txBody>
                  <a:tcPr/>
                </a:tc>
                <a:tc>
                  <a:txBody>
                    <a:bodyPr/>
                    <a:lstStyle/>
                    <a:p>
                      <a:pPr algn="ctr" fontAlgn="b"/>
                      <a:r>
                        <a:rPr lang="en-US" altLang="zh-CN" sz="1200" b="0" i="0" u="none" strike="noStrike">
                          <a:effectLst/>
                          <a:latin typeface="微软雅黑" panose="020B0503020204020204" pitchFamily="34" charset="-122"/>
                          <a:ea typeface="微软雅黑" panose="020B0503020204020204" pitchFamily="34" charset="-122"/>
                        </a:rPr>
                        <a:t>13808.0813</a:t>
                      </a:r>
                    </a:p>
                  </a:txBody>
                  <a:tcPr marL="6350" marR="6350" marT="6351" marB="0" anchor="ctr"/>
                </a:tc>
                <a:tc>
                  <a:txBody>
                    <a:bodyPr/>
                    <a:lstStyle/>
                    <a:p>
                      <a:pPr algn="ctr" fontAlgn="b"/>
                      <a:r>
                        <a:rPr lang="en-US" altLang="zh-CN" sz="1200" b="0" i="0" u="none" strike="noStrike" dirty="0">
                          <a:effectLst/>
                          <a:latin typeface="微软雅黑" panose="020B0503020204020204" pitchFamily="34" charset="-122"/>
                          <a:ea typeface="微软雅黑" panose="020B0503020204020204" pitchFamily="34" charset="-122"/>
                        </a:rPr>
                        <a:t>1531</a:t>
                      </a:r>
                    </a:p>
                  </a:txBody>
                  <a:tcPr marL="6350" marR="6350" marT="6351" marB="0" anchor="ctr"/>
                </a:tc>
                <a:extLst>
                  <a:ext uri="{0D108BD9-81ED-4DB2-BD59-A6C34878D82A}">
                    <a16:rowId xmlns:a16="http://schemas.microsoft.com/office/drawing/2014/main" val="10013"/>
                  </a:ext>
                </a:extLst>
              </a:tr>
            </a:tbl>
          </a:graphicData>
        </a:graphic>
      </p:graphicFrame>
      <p:graphicFrame>
        <p:nvGraphicFramePr>
          <p:cNvPr id="18" name="图表 17"/>
          <p:cNvGraphicFramePr/>
          <p:nvPr/>
        </p:nvGraphicFramePr>
        <p:xfrm>
          <a:off x="7326924" y="2099147"/>
          <a:ext cx="4749799" cy="308736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6" name="组合 1"/>
          <p:cNvGrpSpPr/>
          <p:nvPr/>
        </p:nvGrpSpPr>
        <p:grpSpPr>
          <a:xfrm>
            <a:off x="0" y="214313"/>
            <a:ext cx="577850" cy="658812"/>
            <a:chOff x="0" y="0"/>
            <a:chExt cx="577847" cy="659137"/>
          </a:xfrm>
        </p:grpSpPr>
        <p:sp>
          <p:nvSpPr>
            <p:cNvPr id="88247" name="矩形 3"/>
            <p:cNvSpPr/>
            <p:nvPr/>
          </p:nvSpPr>
          <p:spPr>
            <a:xfrm>
              <a:off x="0" y="0"/>
              <a:ext cx="495297" cy="659137"/>
            </a:xfrm>
            <a:prstGeom prst="rect">
              <a:avLst/>
            </a:prstGeom>
            <a:solidFill>
              <a:srgbClr val="C0000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88248" name="矩形 4"/>
            <p:cNvSpPr/>
            <p:nvPr/>
          </p:nvSpPr>
          <p:spPr>
            <a:xfrm>
              <a:off x="527047" y="0"/>
              <a:ext cx="50800" cy="659137"/>
            </a:xfrm>
            <a:prstGeom prst="rect">
              <a:avLst/>
            </a:prstGeom>
            <a:solidFill>
              <a:srgbClr val="80808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grpSp>
      <p:sp>
        <p:nvSpPr>
          <p:cNvPr id="88067" name="标题 2"/>
          <p:cNvSpPr>
            <a:spLocks noGrp="1"/>
          </p:cNvSpPr>
          <p:nvPr>
            <p:ph type="title"/>
          </p:nvPr>
        </p:nvSpPr>
        <p:spPr>
          <a:xfrm>
            <a:off x="577850" y="184150"/>
            <a:ext cx="11004550" cy="719138"/>
          </a:xfrm>
        </p:spPr>
        <p:txBody>
          <a:bodyPr vert="horz" wrap="square" lIns="68573" tIns="34289" rIns="68573" bIns="34289" anchor="ctr">
            <a:spAutoFit/>
          </a:bodyPr>
          <a:lstStyle/>
          <a:p>
            <a:pPr algn="l" eaLnBrk="1" hangingPunct="1">
              <a:lnSpc>
                <a:spcPct val="150000"/>
              </a:lnSpc>
            </a:pPr>
            <a:r>
              <a:rPr lang="en-US" altLang="zh-CN" sz="3200" b="1" dirty="0">
                <a:solidFill>
                  <a:srgbClr val="000000"/>
                </a:solidFill>
                <a:latin typeface="微软雅黑" panose="020B0503020204020204" pitchFamily="34" charset="-122"/>
                <a:sym typeface="微软雅黑" panose="020B0503020204020204" pitchFamily="34" charset="-122"/>
              </a:rPr>
              <a:t>2.3 </a:t>
            </a:r>
            <a:r>
              <a:rPr lang="zh-CN" altLang="en-US" sz="3200" b="1" dirty="0">
                <a:solidFill>
                  <a:srgbClr val="000000"/>
                </a:solidFill>
                <a:latin typeface="微软雅黑" panose="020B0503020204020204" pitchFamily="34" charset="-122"/>
                <a:sym typeface="微软雅黑" panose="020B0503020204020204" pitchFamily="34" charset="-122"/>
              </a:rPr>
              <a:t>六种类型</a:t>
            </a:r>
            <a:r>
              <a:rPr lang="en-US" altLang="zh-CN" sz="3200" b="1" dirty="0">
                <a:solidFill>
                  <a:srgbClr val="000000"/>
                </a:solidFill>
                <a:latin typeface="微软雅黑" panose="020B0503020204020204" pitchFamily="34" charset="-122"/>
                <a:sym typeface="微软雅黑" panose="020B0503020204020204" pitchFamily="34" charset="-122"/>
              </a:rPr>
              <a:t>ABS</a:t>
            </a:r>
            <a:r>
              <a:rPr lang="zh-CN" altLang="en-US" sz="3200" b="1" dirty="0">
                <a:solidFill>
                  <a:srgbClr val="000000"/>
                </a:solidFill>
                <a:latin typeface="微软雅黑" panose="020B0503020204020204" pitchFamily="34" charset="-122"/>
                <a:sym typeface="微软雅黑" panose="020B0503020204020204" pitchFamily="34" charset="-122"/>
              </a:rPr>
              <a:t>发行情况</a:t>
            </a:r>
            <a:endParaRPr lang="en-US" altLang="zh-CN" sz="2800" b="1" dirty="0">
              <a:solidFill>
                <a:srgbClr val="000000"/>
              </a:solidFill>
              <a:latin typeface="微软雅黑" panose="020B0503020204020204" pitchFamily="34" charset="-122"/>
              <a:sym typeface="微软雅黑" panose="020B0503020204020204" pitchFamily="34" charset="-122"/>
            </a:endParaRPr>
          </a:p>
        </p:txBody>
      </p:sp>
      <p:sp>
        <p:nvSpPr>
          <p:cNvPr id="5" name="矩形 4"/>
          <p:cNvSpPr/>
          <p:nvPr/>
        </p:nvSpPr>
        <p:spPr>
          <a:xfrm>
            <a:off x="742950" y="1192213"/>
            <a:ext cx="4613275" cy="36830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000000"/>
                </a:solidFill>
                <a:effectLst/>
                <a:uLnTx/>
                <a:uFillTx/>
                <a:latin typeface="+mn-ea"/>
                <a:ea typeface="+mn-ea"/>
                <a:cs typeface="+mn-cs"/>
                <a:sym typeface="微软雅黑" panose="020B0503020204020204" pitchFamily="34" charset="-122"/>
              </a:rPr>
              <a:t>六种类型</a:t>
            </a:r>
            <a:r>
              <a:rPr kumimoji="0" lang="en-US" altLang="zh-CN" sz="1800" b="1" i="0" u="none" strike="noStrike" kern="1200" cap="none" spc="0" normalizeH="0" baseline="0" noProof="0" dirty="0">
                <a:ln>
                  <a:noFill/>
                </a:ln>
                <a:solidFill>
                  <a:srgbClr val="000000"/>
                </a:solidFill>
                <a:effectLst/>
                <a:uLnTx/>
                <a:uFillTx/>
                <a:latin typeface="+mn-ea"/>
                <a:ea typeface="+mn-ea"/>
                <a:cs typeface="+mn-cs"/>
                <a:sym typeface="微软雅黑" panose="020B0503020204020204" pitchFamily="34" charset="-122"/>
              </a:rPr>
              <a:t>ABS</a:t>
            </a:r>
            <a:r>
              <a:rPr kumimoji="0" lang="zh-CN" altLang="en-US" sz="1800" b="1" i="0" u="none" strike="noStrike" kern="1200" cap="none" spc="0" normalizeH="0" baseline="0" noProof="0" dirty="0">
                <a:ln>
                  <a:noFill/>
                </a:ln>
                <a:solidFill>
                  <a:srgbClr val="000000"/>
                </a:solidFill>
                <a:effectLst/>
                <a:uLnTx/>
                <a:uFillTx/>
                <a:latin typeface="+mn-ea"/>
                <a:ea typeface="+mn-ea"/>
                <a:cs typeface="+mn-cs"/>
                <a:sym typeface="微软雅黑" panose="020B0503020204020204" pitchFamily="34" charset="-122"/>
              </a:rPr>
              <a:t>在各地区发行情况概览</a:t>
            </a:r>
            <a:endParaRPr kumimoji="0" lang="zh-CN" altLang="en-US" sz="1800" b="0" i="0" u="none" strike="noStrike" kern="1200" cap="none" spc="0" normalizeH="0" baseline="0" noProof="0" dirty="0">
              <a:ln>
                <a:noFill/>
              </a:ln>
              <a:solidFill>
                <a:schemeClr val="tx1"/>
              </a:solidFill>
              <a:effectLst/>
              <a:uLnTx/>
              <a:uFillTx/>
              <a:latin typeface="+mn-ea"/>
              <a:ea typeface="+mn-ea"/>
              <a:cs typeface="+mn-cs"/>
            </a:endParaRPr>
          </a:p>
        </p:txBody>
      </p:sp>
      <p:sp>
        <p:nvSpPr>
          <p:cNvPr id="13" name="矩形 12"/>
          <p:cNvSpPr/>
          <p:nvPr/>
        </p:nvSpPr>
        <p:spPr>
          <a:xfrm>
            <a:off x="268288" y="6461125"/>
            <a:ext cx="1847850" cy="3698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数据来源</a:t>
            </a:r>
            <a:r>
              <a:rPr kumimoji="0" lang="en-US" altLang="zh-CN" sz="1800" b="0"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cn</a:t>
            </a:r>
            <a:r>
              <a:rPr kumimoji="0" lang="en-US" altLang="zh-CN" sz="1800" b="0"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-abs</a:t>
            </a:r>
            <a:endParaRPr kumimoji="0" lang="zh-CN" altLang="en-US"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8070" name="灯片编号占位符 2"/>
          <p:cNvSpPr>
            <a:spLocks noGrp="1"/>
          </p:cNvSpPr>
          <p:nvPr/>
        </p:nvSpPr>
        <p:spPr>
          <a:xfrm>
            <a:off x="11536363" y="6492875"/>
            <a:ext cx="585787" cy="365125"/>
          </a:xfrm>
          <a:prstGeom prst="rect">
            <a:avLst/>
          </a:prstGeom>
          <a:noFill/>
          <a:ln w="9525">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fld id="{9A0DB2DC-4C9A-4742-B13C-FB6460FD3503}" type="slidenum">
              <a:rPr lang="zh-CN" altLang="zh-CN" sz="1400" b="1" dirty="0">
                <a:solidFill>
                  <a:srgbClr val="FFFFFF"/>
                </a:solidFill>
                <a:latin typeface="Arial" panose="020B0604020202020204" pitchFamily="34" charset="0"/>
                <a:ea typeface="宋体" panose="02010600030101010101" pitchFamily="2" charset="-122"/>
              </a:rPr>
              <a:t>79</a:t>
            </a:fld>
            <a:endParaRPr lang="zh-CN" altLang="zh-CN" sz="1400" b="1" dirty="0">
              <a:solidFill>
                <a:srgbClr val="FFFFFF"/>
              </a:solidFill>
              <a:latin typeface="Arial" panose="020B0604020202020204" pitchFamily="34" charset="0"/>
              <a:ea typeface="宋体" panose="02010600030101010101" pitchFamily="2" charset="-122"/>
            </a:endParaRPr>
          </a:p>
        </p:txBody>
      </p:sp>
      <p:pic>
        <p:nvPicPr>
          <p:cNvPr id="88071" name="图片 6"/>
          <p:cNvPicPr>
            <a:picLocks noChangeAspect="1"/>
          </p:cNvPicPr>
          <p:nvPr/>
        </p:nvPicPr>
        <p:blipFill>
          <a:blip r:embed="rId2"/>
          <a:stretch>
            <a:fillRect/>
          </a:stretch>
        </p:blipFill>
        <p:spPr>
          <a:xfrm>
            <a:off x="-666750" y="1624013"/>
            <a:ext cx="7432675" cy="4398962"/>
          </a:xfrm>
          <a:prstGeom prst="rect">
            <a:avLst/>
          </a:prstGeom>
          <a:noFill/>
          <a:ln w="9525">
            <a:noFill/>
          </a:ln>
        </p:spPr>
      </p:pic>
      <p:graphicFrame>
        <p:nvGraphicFramePr>
          <p:cNvPr id="3" name="表格 2"/>
          <p:cNvGraphicFramePr>
            <a:graphicFrameLocks noGrp="1"/>
          </p:cNvGraphicFramePr>
          <p:nvPr>
            <p:extLst>
              <p:ext uri="{D42A27DB-BD31-4B8C-83A1-F6EECF244321}">
                <p14:modId xmlns:p14="http://schemas.microsoft.com/office/powerpoint/2010/main" val="2497052383"/>
              </p:ext>
            </p:extLst>
          </p:nvPr>
        </p:nvGraphicFramePr>
        <p:xfrm>
          <a:off x="5356225" y="1154113"/>
          <a:ext cx="3765549" cy="4830761"/>
        </p:xfrm>
        <a:graphic>
          <a:graphicData uri="http://schemas.openxmlformats.org/drawingml/2006/table">
            <a:tbl>
              <a:tblPr firstRow="1" bandRow="1">
                <a:tableStyleId>{21E4AEA4-8DFA-4A89-87EB-49C32662AFE0}</a:tableStyleId>
              </a:tblPr>
              <a:tblGrid>
                <a:gridCol w="759744">
                  <a:extLst>
                    <a:ext uri="{9D8B030D-6E8A-4147-A177-3AD203B41FA5}">
                      <a16:colId xmlns:a16="http://schemas.microsoft.com/office/drawing/2014/main" val="20000"/>
                    </a:ext>
                  </a:extLst>
                </a:gridCol>
                <a:gridCol w="759744">
                  <a:extLst>
                    <a:ext uri="{9D8B030D-6E8A-4147-A177-3AD203B41FA5}">
                      <a16:colId xmlns:a16="http://schemas.microsoft.com/office/drawing/2014/main" val="20001"/>
                    </a:ext>
                  </a:extLst>
                </a:gridCol>
                <a:gridCol w="955186">
                  <a:extLst>
                    <a:ext uri="{9D8B030D-6E8A-4147-A177-3AD203B41FA5}">
                      <a16:colId xmlns:a16="http://schemas.microsoft.com/office/drawing/2014/main" val="20002"/>
                    </a:ext>
                  </a:extLst>
                </a:gridCol>
                <a:gridCol w="1290875">
                  <a:extLst>
                    <a:ext uri="{9D8B030D-6E8A-4147-A177-3AD203B41FA5}">
                      <a16:colId xmlns:a16="http://schemas.microsoft.com/office/drawing/2014/main" val="20003"/>
                    </a:ext>
                  </a:extLst>
                </a:gridCol>
              </a:tblGrid>
              <a:tr h="531225">
                <a:tc>
                  <a:txBody>
                    <a:bodyPr/>
                    <a:lstStyle/>
                    <a:p>
                      <a:pPr algn="ctr" fontAlgn="ctr"/>
                      <a:r>
                        <a:rPr lang="zh-CN" altLang="en-US" sz="1400" b="1" i="0" u="none" strike="noStrike" dirty="0">
                          <a:solidFill>
                            <a:schemeClr val="bg1"/>
                          </a:solidFill>
                          <a:effectLst/>
                          <a:latin typeface="等线" panose="02010600030101010101" pitchFamily="2" charset="-122"/>
                          <a:ea typeface="等线" panose="02010600030101010101" pitchFamily="2" charset="-122"/>
                        </a:rPr>
                        <a:t>序号</a:t>
                      </a:r>
                    </a:p>
                  </a:txBody>
                  <a:tcPr marL="3548" marR="3548" marT="3546" marB="0" anchor="ctr"/>
                </a:tc>
                <a:tc>
                  <a:txBody>
                    <a:bodyPr/>
                    <a:lstStyle/>
                    <a:p>
                      <a:pPr algn="ctr" fontAlgn="ctr"/>
                      <a:r>
                        <a:rPr lang="zh-CN" altLang="en-US" sz="1200" u="none" strike="noStrike" dirty="0">
                          <a:effectLst/>
                        </a:rPr>
                        <a:t>地区</a:t>
                      </a:r>
                      <a:endParaRPr lang="zh-CN" altLang="en-US" sz="1200" b="1" i="0" u="none" strike="noStrike" dirty="0">
                        <a:solidFill>
                          <a:srgbClr val="000000"/>
                        </a:solidFill>
                        <a:effectLst/>
                        <a:latin typeface="等线" panose="02010600030101010101" pitchFamily="2" charset="-122"/>
                        <a:ea typeface="等线" panose="02010600030101010101" pitchFamily="2" charset="-122"/>
                      </a:endParaRPr>
                    </a:p>
                  </a:txBody>
                  <a:tcPr marL="3548" marR="3548" marT="3546" marB="0" anchor="ctr"/>
                </a:tc>
                <a:tc>
                  <a:txBody>
                    <a:bodyPr/>
                    <a:lstStyle/>
                    <a:p>
                      <a:pPr algn="ctr" fontAlgn="ctr"/>
                      <a:r>
                        <a:rPr lang="zh-CN" altLang="en-US" sz="1200" u="none" strike="noStrike" dirty="0">
                          <a:effectLst/>
                        </a:rPr>
                        <a:t>发行金额</a:t>
                      </a:r>
                      <a:r>
                        <a:rPr lang="en-US" altLang="zh-CN" sz="1200" u="none" strike="noStrike" dirty="0">
                          <a:effectLst/>
                        </a:rPr>
                        <a:t>(</a:t>
                      </a:r>
                      <a:r>
                        <a:rPr lang="zh-CN" altLang="en-US" sz="1200" u="none" strike="noStrike" dirty="0">
                          <a:effectLst/>
                        </a:rPr>
                        <a:t>亿</a:t>
                      </a:r>
                      <a:r>
                        <a:rPr lang="en-US" altLang="zh-CN" sz="1200" u="none" strike="noStrike" dirty="0">
                          <a:effectLst/>
                        </a:rPr>
                        <a:t>)</a:t>
                      </a:r>
                      <a:endParaRPr lang="en-US" altLang="zh-CN" sz="1200" b="1" i="0" u="none" strike="noStrike" dirty="0">
                        <a:solidFill>
                          <a:srgbClr val="000000"/>
                        </a:solidFill>
                        <a:effectLst/>
                        <a:latin typeface="等线" panose="02010600030101010101" pitchFamily="2" charset="-122"/>
                        <a:ea typeface="等线" panose="02010600030101010101" pitchFamily="2" charset="-122"/>
                      </a:endParaRPr>
                    </a:p>
                  </a:txBody>
                  <a:tcPr marL="3548" marR="3548" marT="3546" marB="0" anchor="ctr"/>
                </a:tc>
                <a:tc>
                  <a:txBody>
                    <a:bodyPr/>
                    <a:lstStyle/>
                    <a:p>
                      <a:pPr algn="ctr" fontAlgn="ctr"/>
                      <a:r>
                        <a:rPr lang="zh-CN" altLang="en-US" sz="1200" u="none" strike="noStrike" dirty="0">
                          <a:effectLst/>
                        </a:rPr>
                        <a:t>单数（个）</a:t>
                      </a:r>
                      <a:endParaRPr lang="zh-CN" altLang="en-US" sz="1200" b="1" i="0" u="none" strike="noStrike" dirty="0">
                        <a:solidFill>
                          <a:srgbClr val="000000"/>
                        </a:solidFill>
                        <a:effectLst/>
                        <a:latin typeface="等线" panose="02010600030101010101" pitchFamily="2" charset="-122"/>
                        <a:ea typeface="等线" panose="02010600030101010101" pitchFamily="2" charset="-122"/>
                      </a:endParaRPr>
                    </a:p>
                  </a:txBody>
                  <a:tcPr marL="3548" marR="3548" marT="3546" marB="0" anchor="ctr"/>
                </a:tc>
                <a:extLst>
                  <a:ext uri="{0D108BD9-81ED-4DB2-BD59-A6C34878D82A}">
                    <a16:rowId xmlns:a16="http://schemas.microsoft.com/office/drawing/2014/main" val="10000"/>
                  </a:ext>
                </a:extLst>
              </a:tr>
              <a:tr h="195772">
                <a:tc>
                  <a:txBody>
                    <a:bodyPr/>
                    <a:lstStyle/>
                    <a:p>
                      <a:pPr algn="ctr" fontAlgn="ctr"/>
                      <a:r>
                        <a:rPr lang="en-US" altLang="zh-CN" sz="1200" u="none" strike="noStrike" dirty="0">
                          <a:effectLst/>
                        </a:rPr>
                        <a:t>1</a:t>
                      </a:r>
                      <a:endParaRPr lang="zh-CN" altLang="en-US" sz="1200" b="0" i="0" u="none" strike="noStrike" dirty="0">
                        <a:solidFill>
                          <a:srgbClr val="000000"/>
                        </a:solidFill>
                        <a:effectLst/>
                        <a:latin typeface="等线" panose="02010600030101010101" pitchFamily="2" charset="-122"/>
                        <a:ea typeface="等线" panose="02010600030101010101" pitchFamily="2" charset="-122"/>
                      </a:endParaRPr>
                    </a:p>
                  </a:txBody>
                  <a:tcPr marL="3548" marR="3548" marT="3546" marB="0" anchor="ctr"/>
                </a:tc>
                <a:tc>
                  <a:txBody>
                    <a:bodyPr/>
                    <a:lstStyle/>
                    <a:p>
                      <a:pPr algn="ctr" fontAlgn="ctr"/>
                      <a:r>
                        <a:rPr lang="zh-CN" altLang="en-US" sz="1200" u="none" strike="noStrike">
                          <a:effectLst/>
                        </a:rPr>
                        <a:t>广东省</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3548" marR="3548" marT="3546" marB="0" anchor="ctr"/>
                </a:tc>
                <a:tc>
                  <a:txBody>
                    <a:bodyPr/>
                    <a:lstStyle/>
                    <a:p>
                      <a:pPr algn="ctr" rtl="0" fontAlgn="ctr"/>
                      <a:r>
                        <a:rPr lang="en-US" altLang="zh-CN" sz="1200" b="0" i="0" u="none" strike="noStrike" dirty="0">
                          <a:solidFill>
                            <a:schemeClr val="tx1"/>
                          </a:solidFill>
                          <a:effectLst/>
                          <a:latin typeface="Times New Roman" panose="02020603050405020304" pitchFamily="18" charset="0"/>
                        </a:rPr>
                        <a:t>4796.14 </a:t>
                      </a:r>
                    </a:p>
                  </a:txBody>
                  <a:tcPr marL="6350" marR="6350" marT="6350" marB="0" anchor="ctr"/>
                </a:tc>
                <a:tc>
                  <a:txBody>
                    <a:bodyPr/>
                    <a:lstStyle/>
                    <a:p>
                      <a:pPr algn="ctr" fontAlgn="ctr"/>
                      <a:r>
                        <a:rPr lang="en-US" altLang="zh-CN" sz="1200" u="none" strike="noStrike">
                          <a:effectLst/>
                        </a:rPr>
                        <a:t>681</a:t>
                      </a:r>
                      <a:endParaRPr lang="en-US" altLang="zh-CN" sz="1200" b="0" i="0" u="none" strike="noStrike">
                        <a:solidFill>
                          <a:srgbClr val="000000"/>
                        </a:solidFill>
                        <a:effectLst/>
                        <a:latin typeface="等线" panose="02010600030101010101" pitchFamily="2" charset="-122"/>
                        <a:ea typeface="等线" panose="02010600030101010101" pitchFamily="2" charset="-122"/>
                      </a:endParaRPr>
                    </a:p>
                  </a:txBody>
                  <a:tcPr marL="3548" marR="3548" marT="3546" marB="0" anchor="ctr"/>
                </a:tc>
                <a:extLst>
                  <a:ext uri="{0D108BD9-81ED-4DB2-BD59-A6C34878D82A}">
                    <a16:rowId xmlns:a16="http://schemas.microsoft.com/office/drawing/2014/main" val="10001"/>
                  </a:ext>
                </a:extLst>
              </a:tr>
              <a:tr h="195772">
                <a:tc>
                  <a:txBody>
                    <a:bodyPr/>
                    <a:lstStyle/>
                    <a:p>
                      <a:pPr algn="ctr" fontAlgn="ctr"/>
                      <a:r>
                        <a:rPr lang="en-US" altLang="zh-CN" sz="1200" u="none" strike="noStrike" dirty="0">
                          <a:effectLst/>
                        </a:rPr>
                        <a:t>2</a:t>
                      </a:r>
                      <a:endParaRPr lang="zh-CN" altLang="en-US" sz="1200" b="0" i="0" u="none" strike="noStrike" dirty="0">
                        <a:solidFill>
                          <a:srgbClr val="000000"/>
                        </a:solidFill>
                        <a:effectLst/>
                        <a:latin typeface="等线" panose="02010600030101010101" pitchFamily="2" charset="-122"/>
                        <a:ea typeface="等线" panose="02010600030101010101" pitchFamily="2" charset="-122"/>
                      </a:endParaRPr>
                    </a:p>
                  </a:txBody>
                  <a:tcPr marL="3548" marR="3548" marT="3546" marB="0" anchor="ctr"/>
                </a:tc>
                <a:tc>
                  <a:txBody>
                    <a:bodyPr/>
                    <a:lstStyle/>
                    <a:p>
                      <a:pPr algn="ctr" fontAlgn="ctr"/>
                      <a:r>
                        <a:rPr lang="zh-CN" altLang="en-US" sz="1200" u="none" strike="noStrike">
                          <a:effectLst/>
                        </a:rPr>
                        <a:t>北京</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3548" marR="3548" marT="3546" marB="0" anchor="ctr"/>
                </a:tc>
                <a:tc>
                  <a:txBody>
                    <a:bodyPr/>
                    <a:lstStyle/>
                    <a:p>
                      <a:pPr algn="ctr" rtl="0" fontAlgn="ctr"/>
                      <a:r>
                        <a:rPr lang="en-US" altLang="zh-CN" sz="1200" b="0" i="0" u="none" strike="noStrike" dirty="0">
                          <a:solidFill>
                            <a:srgbClr val="000000"/>
                          </a:solidFill>
                          <a:effectLst/>
                          <a:latin typeface="Times New Roman" panose="02020603050405020304" pitchFamily="18" charset="0"/>
                        </a:rPr>
                        <a:t>3374.62 </a:t>
                      </a:r>
                    </a:p>
                  </a:txBody>
                  <a:tcPr marL="6350" marR="6350" marT="6350" marB="0" anchor="ctr"/>
                </a:tc>
                <a:tc>
                  <a:txBody>
                    <a:bodyPr/>
                    <a:lstStyle/>
                    <a:p>
                      <a:pPr algn="ctr" fontAlgn="ctr"/>
                      <a:r>
                        <a:rPr lang="en-US" altLang="zh-CN" sz="1200" u="none" strike="noStrike">
                          <a:effectLst/>
                        </a:rPr>
                        <a:t>215</a:t>
                      </a:r>
                      <a:endParaRPr lang="en-US" altLang="zh-CN" sz="1200" b="0" i="0" u="none" strike="noStrike">
                        <a:solidFill>
                          <a:srgbClr val="000000"/>
                        </a:solidFill>
                        <a:effectLst/>
                        <a:latin typeface="等线" panose="02010600030101010101" pitchFamily="2" charset="-122"/>
                        <a:ea typeface="等线" panose="02010600030101010101" pitchFamily="2" charset="-122"/>
                      </a:endParaRPr>
                    </a:p>
                  </a:txBody>
                  <a:tcPr marL="3548" marR="3548" marT="3546" marB="0" anchor="ctr"/>
                </a:tc>
                <a:extLst>
                  <a:ext uri="{0D108BD9-81ED-4DB2-BD59-A6C34878D82A}">
                    <a16:rowId xmlns:a16="http://schemas.microsoft.com/office/drawing/2014/main" val="10002"/>
                  </a:ext>
                </a:extLst>
              </a:tr>
              <a:tr h="195772">
                <a:tc>
                  <a:txBody>
                    <a:bodyPr/>
                    <a:lstStyle/>
                    <a:p>
                      <a:pPr algn="ctr" fontAlgn="ctr"/>
                      <a:r>
                        <a:rPr lang="en-US" altLang="zh-CN" sz="1200" u="none" strike="noStrike" dirty="0">
                          <a:effectLst/>
                        </a:rPr>
                        <a:t>3</a:t>
                      </a:r>
                      <a:endParaRPr lang="zh-CN" altLang="en-US" sz="1200" b="0" i="0" u="none" strike="noStrike" dirty="0">
                        <a:solidFill>
                          <a:srgbClr val="000000"/>
                        </a:solidFill>
                        <a:effectLst/>
                        <a:latin typeface="等线" panose="02010600030101010101" pitchFamily="2" charset="-122"/>
                        <a:ea typeface="等线" panose="02010600030101010101" pitchFamily="2" charset="-122"/>
                      </a:endParaRPr>
                    </a:p>
                  </a:txBody>
                  <a:tcPr marL="3548" marR="3548" marT="3546" marB="0" anchor="ctr"/>
                </a:tc>
                <a:tc>
                  <a:txBody>
                    <a:bodyPr/>
                    <a:lstStyle/>
                    <a:p>
                      <a:pPr algn="ctr" fontAlgn="ctr"/>
                      <a:r>
                        <a:rPr lang="zh-CN" altLang="en-US" sz="1200" u="none" strike="noStrike">
                          <a:effectLst/>
                        </a:rPr>
                        <a:t>上海</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3548" marR="3548" marT="3546" marB="0" anchor="ctr"/>
                </a:tc>
                <a:tc>
                  <a:txBody>
                    <a:bodyPr/>
                    <a:lstStyle/>
                    <a:p>
                      <a:pPr algn="ctr" rtl="0" fontAlgn="ctr"/>
                      <a:r>
                        <a:rPr lang="en-US" altLang="zh-CN" sz="1200" b="0" i="0" u="none" strike="noStrike">
                          <a:solidFill>
                            <a:srgbClr val="000000"/>
                          </a:solidFill>
                          <a:effectLst/>
                          <a:latin typeface="Times New Roman" panose="02020603050405020304" pitchFamily="18" charset="0"/>
                        </a:rPr>
                        <a:t>1357.10 </a:t>
                      </a:r>
                    </a:p>
                  </a:txBody>
                  <a:tcPr marL="6350" marR="6350" marT="6350" marB="0" anchor="ctr"/>
                </a:tc>
                <a:tc>
                  <a:txBody>
                    <a:bodyPr/>
                    <a:lstStyle/>
                    <a:p>
                      <a:pPr algn="ctr" fontAlgn="ctr"/>
                      <a:r>
                        <a:rPr lang="en-US" altLang="zh-CN" sz="1200" u="none" strike="noStrike">
                          <a:effectLst/>
                        </a:rPr>
                        <a:t>122</a:t>
                      </a:r>
                      <a:endParaRPr lang="en-US" altLang="zh-CN" sz="1200" b="0" i="0" u="none" strike="noStrike">
                        <a:solidFill>
                          <a:srgbClr val="000000"/>
                        </a:solidFill>
                        <a:effectLst/>
                        <a:latin typeface="等线" panose="02010600030101010101" pitchFamily="2" charset="-122"/>
                        <a:ea typeface="等线" panose="02010600030101010101" pitchFamily="2" charset="-122"/>
                      </a:endParaRPr>
                    </a:p>
                  </a:txBody>
                  <a:tcPr marL="3548" marR="3548" marT="3546" marB="0" anchor="ctr"/>
                </a:tc>
                <a:extLst>
                  <a:ext uri="{0D108BD9-81ED-4DB2-BD59-A6C34878D82A}">
                    <a16:rowId xmlns:a16="http://schemas.microsoft.com/office/drawing/2014/main" val="10003"/>
                  </a:ext>
                </a:extLst>
              </a:tr>
              <a:tr h="195772">
                <a:tc>
                  <a:txBody>
                    <a:bodyPr/>
                    <a:lstStyle/>
                    <a:p>
                      <a:pPr algn="ctr" fontAlgn="ctr"/>
                      <a:r>
                        <a:rPr lang="en-US" altLang="zh-CN" sz="1200" u="none" strike="noStrike" dirty="0">
                          <a:effectLst/>
                        </a:rPr>
                        <a:t>4</a:t>
                      </a:r>
                      <a:endParaRPr lang="zh-CN" altLang="en-US" sz="1200" b="0" i="0" u="none" strike="noStrike" dirty="0">
                        <a:solidFill>
                          <a:srgbClr val="000000"/>
                        </a:solidFill>
                        <a:effectLst/>
                        <a:latin typeface="等线" panose="02010600030101010101" pitchFamily="2" charset="-122"/>
                        <a:ea typeface="等线" panose="02010600030101010101" pitchFamily="2" charset="-122"/>
                      </a:endParaRPr>
                    </a:p>
                  </a:txBody>
                  <a:tcPr marL="3548" marR="3548" marT="3546" marB="0" anchor="ctr"/>
                </a:tc>
                <a:tc>
                  <a:txBody>
                    <a:bodyPr/>
                    <a:lstStyle/>
                    <a:p>
                      <a:pPr algn="ctr" fontAlgn="ctr"/>
                      <a:r>
                        <a:rPr lang="zh-CN" altLang="en-US" sz="1200" u="none" strike="noStrike">
                          <a:effectLst/>
                        </a:rPr>
                        <a:t>江苏省</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3548" marR="3548" marT="3546" marB="0" anchor="ctr"/>
                </a:tc>
                <a:tc>
                  <a:txBody>
                    <a:bodyPr/>
                    <a:lstStyle/>
                    <a:p>
                      <a:pPr algn="ctr" rtl="0" fontAlgn="ctr"/>
                      <a:r>
                        <a:rPr lang="en-US" altLang="zh-CN" sz="1200" b="0" i="0" u="none" strike="noStrike">
                          <a:solidFill>
                            <a:srgbClr val="000000"/>
                          </a:solidFill>
                          <a:effectLst/>
                          <a:latin typeface="Times New Roman" panose="02020603050405020304" pitchFamily="18" charset="0"/>
                        </a:rPr>
                        <a:t>570.00 </a:t>
                      </a:r>
                    </a:p>
                  </a:txBody>
                  <a:tcPr marL="6350" marR="6350" marT="6350" marB="0" anchor="ctr"/>
                </a:tc>
                <a:tc>
                  <a:txBody>
                    <a:bodyPr/>
                    <a:lstStyle/>
                    <a:p>
                      <a:pPr algn="ctr" fontAlgn="ctr"/>
                      <a:r>
                        <a:rPr lang="en-US" altLang="zh-CN" sz="1200" u="none" strike="noStrike">
                          <a:effectLst/>
                        </a:rPr>
                        <a:t>73</a:t>
                      </a:r>
                      <a:endParaRPr lang="en-US" altLang="zh-CN" sz="1200" b="0" i="0" u="none" strike="noStrike">
                        <a:solidFill>
                          <a:srgbClr val="000000"/>
                        </a:solidFill>
                        <a:effectLst/>
                        <a:latin typeface="等线" panose="02010600030101010101" pitchFamily="2" charset="-122"/>
                        <a:ea typeface="等线" panose="02010600030101010101" pitchFamily="2" charset="-122"/>
                      </a:endParaRPr>
                    </a:p>
                  </a:txBody>
                  <a:tcPr marL="3548" marR="3548" marT="3546" marB="0" anchor="ctr"/>
                </a:tc>
                <a:extLst>
                  <a:ext uri="{0D108BD9-81ED-4DB2-BD59-A6C34878D82A}">
                    <a16:rowId xmlns:a16="http://schemas.microsoft.com/office/drawing/2014/main" val="10004"/>
                  </a:ext>
                </a:extLst>
              </a:tr>
              <a:tr h="195772">
                <a:tc>
                  <a:txBody>
                    <a:bodyPr/>
                    <a:lstStyle/>
                    <a:p>
                      <a:pPr algn="ctr" fontAlgn="ctr"/>
                      <a:r>
                        <a:rPr lang="en-US" altLang="zh-CN" sz="1200" u="none" strike="noStrike" dirty="0">
                          <a:effectLst/>
                        </a:rPr>
                        <a:t>5</a:t>
                      </a:r>
                      <a:endParaRPr lang="zh-CN" altLang="en-US" sz="1200" b="0" i="0" u="none" strike="noStrike" dirty="0">
                        <a:solidFill>
                          <a:srgbClr val="000000"/>
                        </a:solidFill>
                        <a:effectLst/>
                        <a:latin typeface="等线" panose="02010600030101010101" pitchFamily="2" charset="-122"/>
                        <a:ea typeface="等线" panose="02010600030101010101" pitchFamily="2" charset="-122"/>
                      </a:endParaRPr>
                    </a:p>
                  </a:txBody>
                  <a:tcPr marL="3548" marR="3548" marT="3546" marB="0" anchor="ctr"/>
                </a:tc>
                <a:tc>
                  <a:txBody>
                    <a:bodyPr/>
                    <a:lstStyle/>
                    <a:p>
                      <a:pPr algn="ctr" fontAlgn="ctr"/>
                      <a:r>
                        <a:rPr lang="zh-CN" altLang="en-US" sz="1200" u="none" strike="noStrike">
                          <a:effectLst/>
                        </a:rPr>
                        <a:t>天津</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3548" marR="3548" marT="3546" marB="0" anchor="ctr"/>
                </a:tc>
                <a:tc>
                  <a:txBody>
                    <a:bodyPr/>
                    <a:lstStyle/>
                    <a:p>
                      <a:pPr algn="ctr" rtl="0" fontAlgn="ctr"/>
                      <a:r>
                        <a:rPr lang="en-US" altLang="zh-CN" sz="1200" b="0" i="0" u="none" strike="noStrike">
                          <a:solidFill>
                            <a:srgbClr val="000000"/>
                          </a:solidFill>
                          <a:effectLst/>
                          <a:latin typeface="Times New Roman" panose="02020603050405020304" pitchFamily="18" charset="0"/>
                        </a:rPr>
                        <a:t>485.27 </a:t>
                      </a:r>
                    </a:p>
                  </a:txBody>
                  <a:tcPr marL="6350" marR="6350" marT="6350" marB="0" anchor="ctr"/>
                </a:tc>
                <a:tc>
                  <a:txBody>
                    <a:bodyPr/>
                    <a:lstStyle/>
                    <a:p>
                      <a:pPr algn="ctr" fontAlgn="ctr"/>
                      <a:r>
                        <a:rPr lang="en-US" altLang="zh-CN" sz="1200" u="none" strike="noStrike">
                          <a:effectLst/>
                        </a:rPr>
                        <a:t>66</a:t>
                      </a:r>
                      <a:endParaRPr lang="en-US" altLang="zh-CN" sz="1200" b="0" i="0" u="none" strike="noStrike">
                        <a:solidFill>
                          <a:srgbClr val="000000"/>
                        </a:solidFill>
                        <a:effectLst/>
                        <a:latin typeface="等线" panose="02010600030101010101" pitchFamily="2" charset="-122"/>
                        <a:ea typeface="等线" panose="02010600030101010101" pitchFamily="2" charset="-122"/>
                      </a:endParaRPr>
                    </a:p>
                  </a:txBody>
                  <a:tcPr marL="3548" marR="3548" marT="3546" marB="0" anchor="ctr"/>
                </a:tc>
                <a:extLst>
                  <a:ext uri="{0D108BD9-81ED-4DB2-BD59-A6C34878D82A}">
                    <a16:rowId xmlns:a16="http://schemas.microsoft.com/office/drawing/2014/main" val="10005"/>
                  </a:ext>
                </a:extLst>
              </a:tr>
              <a:tr h="195772">
                <a:tc>
                  <a:txBody>
                    <a:bodyPr/>
                    <a:lstStyle/>
                    <a:p>
                      <a:pPr algn="ctr" fontAlgn="ctr"/>
                      <a:r>
                        <a:rPr lang="en-US" altLang="zh-CN" sz="1200" u="none" strike="noStrike" dirty="0">
                          <a:effectLst/>
                        </a:rPr>
                        <a:t>6</a:t>
                      </a:r>
                      <a:endParaRPr lang="zh-CN" altLang="en-US" sz="1200" b="0" i="0" u="none" strike="noStrike" dirty="0">
                        <a:solidFill>
                          <a:srgbClr val="000000"/>
                        </a:solidFill>
                        <a:effectLst/>
                        <a:latin typeface="等线" panose="02010600030101010101" pitchFamily="2" charset="-122"/>
                        <a:ea typeface="等线" panose="02010600030101010101" pitchFamily="2" charset="-122"/>
                      </a:endParaRPr>
                    </a:p>
                  </a:txBody>
                  <a:tcPr marL="3548" marR="3548" marT="3546" marB="0" anchor="ctr"/>
                </a:tc>
                <a:tc>
                  <a:txBody>
                    <a:bodyPr/>
                    <a:lstStyle/>
                    <a:p>
                      <a:pPr algn="ctr" fontAlgn="ctr"/>
                      <a:r>
                        <a:rPr lang="zh-CN" altLang="en-US" sz="1200" u="none" strike="noStrike">
                          <a:effectLst/>
                        </a:rPr>
                        <a:t>福建省</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3548" marR="3548" marT="3546" marB="0" anchor="ctr"/>
                </a:tc>
                <a:tc>
                  <a:txBody>
                    <a:bodyPr/>
                    <a:lstStyle/>
                    <a:p>
                      <a:pPr algn="ctr" rtl="0" fontAlgn="ctr"/>
                      <a:r>
                        <a:rPr lang="en-US" altLang="zh-CN" sz="1200" b="0" i="0" u="none" strike="noStrike">
                          <a:solidFill>
                            <a:srgbClr val="000000"/>
                          </a:solidFill>
                          <a:effectLst/>
                          <a:latin typeface="Times New Roman" panose="02020603050405020304" pitchFamily="18" charset="0"/>
                        </a:rPr>
                        <a:t>389.18 </a:t>
                      </a:r>
                    </a:p>
                  </a:txBody>
                  <a:tcPr marL="6350" marR="6350" marT="6350" marB="0" anchor="ctr"/>
                </a:tc>
                <a:tc>
                  <a:txBody>
                    <a:bodyPr/>
                    <a:lstStyle/>
                    <a:p>
                      <a:pPr algn="ctr" fontAlgn="ctr"/>
                      <a:r>
                        <a:rPr lang="en-US" altLang="zh-CN" sz="1200" u="none" strike="noStrike">
                          <a:effectLst/>
                        </a:rPr>
                        <a:t>41</a:t>
                      </a:r>
                      <a:endParaRPr lang="en-US" altLang="zh-CN" sz="1200" b="0" i="0" u="none" strike="noStrike">
                        <a:solidFill>
                          <a:srgbClr val="000000"/>
                        </a:solidFill>
                        <a:effectLst/>
                        <a:latin typeface="等线" panose="02010600030101010101" pitchFamily="2" charset="-122"/>
                        <a:ea typeface="等线" panose="02010600030101010101" pitchFamily="2" charset="-122"/>
                      </a:endParaRPr>
                    </a:p>
                  </a:txBody>
                  <a:tcPr marL="3548" marR="3548" marT="3546" marB="0" anchor="ctr"/>
                </a:tc>
                <a:extLst>
                  <a:ext uri="{0D108BD9-81ED-4DB2-BD59-A6C34878D82A}">
                    <a16:rowId xmlns:a16="http://schemas.microsoft.com/office/drawing/2014/main" val="10006"/>
                  </a:ext>
                </a:extLst>
              </a:tr>
              <a:tr h="195772">
                <a:tc>
                  <a:txBody>
                    <a:bodyPr/>
                    <a:lstStyle/>
                    <a:p>
                      <a:pPr algn="ctr" fontAlgn="ctr"/>
                      <a:r>
                        <a:rPr lang="en-US" altLang="zh-CN" sz="1200" u="none" strike="noStrike" dirty="0">
                          <a:effectLst/>
                        </a:rPr>
                        <a:t>7</a:t>
                      </a:r>
                      <a:endParaRPr lang="zh-CN" altLang="en-US" sz="1200" b="0" i="0" u="none" strike="noStrike" dirty="0">
                        <a:solidFill>
                          <a:srgbClr val="000000"/>
                        </a:solidFill>
                        <a:effectLst/>
                        <a:latin typeface="等线" panose="02010600030101010101" pitchFamily="2" charset="-122"/>
                        <a:ea typeface="等线" panose="02010600030101010101" pitchFamily="2" charset="-122"/>
                      </a:endParaRPr>
                    </a:p>
                  </a:txBody>
                  <a:tcPr marL="3548" marR="3548" marT="3546" marB="0" anchor="ctr"/>
                </a:tc>
                <a:tc>
                  <a:txBody>
                    <a:bodyPr/>
                    <a:lstStyle/>
                    <a:p>
                      <a:pPr algn="ctr" fontAlgn="ctr"/>
                      <a:r>
                        <a:rPr lang="zh-CN" altLang="en-US" sz="1200" u="none" strike="noStrike" dirty="0">
                          <a:effectLst/>
                        </a:rPr>
                        <a:t>浙江省</a:t>
                      </a:r>
                      <a:endParaRPr lang="zh-CN" altLang="en-US" sz="1200" b="0" i="0" u="none" strike="noStrike" dirty="0">
                        <a:solidFill>
                          <a:srgbClr val="000000"/>
                        </a:solidFill>
                        <a:effectLst/>
                        <a:latin typeface="等线" panose="02010600030101010101" pitchFamily="2" charset="-122"/>
                        <a:ea typeface="等线" panose="02010600030101010101" pitchFamily="2" charset="-122"/>
                      </a:endParaRPr>
                    </a:p>
                  </a:txBody>
                  <a:tcPr marL="3548" marR="3548" marT="3546" marB="0" anchor="ctr"/>
                </a:tc>
                <a:tc>
                  <a:txBody>
                    <a:bodyPr/>
                    <a:lstStyle/>
                    <a:p>
                      <a:pPr algn="ctr" rtl="0" fontAlgn="ctr"/>
                      <a:r>
                        <a:rPr lang="en-US" altLang="zh-CN" sz="1200" b="0" i="0" u="none" strike="noStrike">
                          <a:solidFill>
                            <a:srgbClr val="000000"/>
                          </a:solidFill>
                          <a:effectLst/>
                          <a:latin typeface="Times New Roman" panose="02020603050405020304" pitchFamily="18" charset="0"/>
                        </a:rPr>
                        <a:t>310.92 </a:t>
                      </a:r>
                    </a:p>
                  </a:txBody>
                  <a:tcPr marL="6350" marR="6350" marT="6350" marB="0" anchor="ctr"/>
                </a:tc>
                <a:tc>
                  <a:txBody>
                    <a:bodyPr/>
                    <a:lstStyle/>
                    <a:p>
                      <a:pPr algn="ctr" fontAlgn="ctr"/>
                      <a:r>
                        <a:rPr lang="en-US" altLang="zh-CN" sz="1200" u="none" strike="noStrike">
                          <a:effectLst/>
                        </a:rPr>
                        <a:t>44</a:t>
                      </a:r>
                      <a:endParaRPr lang="en-US" altLang="zh-CN" sz="1200" b="0" i="0" u="none" strike="noStrike">
                        <a:solidFill>
                          <a:srgbClr val="000000"/>
                        </a:solidFill>
                        <a:effectLst/>
                        <a:latin typeface="等线" panose="02010600030101010101" pitchFamily="2" charset="-122"/>
                        <a:ea typeface="等线" panose="02010600030101010101" pitchFamily="2" charset="-122"/>
                      </a:endParaRPr>
                    </a:p>
                  </a:txBody>
                  <a:tcPr marL="3548" marR="3548" marT="3546" marB="0" anchor="ctr"/>
                </a:tc>
                <a:extLst>
                  <a:ext uri="{0D108BD9-81ED-4DB2-BD59-A6C34878D82A}">
                    <a16:rowId xmlns:a16="http://schemas.microsoft.com/office/drawing/2014/main" val="10007"/>
                  </a:ext>
                </a:extLst>
              </a:tr>
              <a:tr h="195772">
                <a:tc>
                  <a:txBody>
                    <a:bodyPr/>
                    <a:lstStyle/>
                    <a:p>
                      <a:pPr algn="ctr" fontAlgn="ctr"/>
                      <a:r>
                        <a:rPr lang="en-US" altLang="zh-CN" sz="1200" u="none" strike="noStrike" dirty="0">
                          <a:effectLst/>
                        </a:rPr>
                        <a:t>8</a:t>
                      </a:r>
                      <a:endParaRPr lang="zh-CN" altLang="en-US" sz="1200" b="0" i="0" u="none" strike="noStrike" dirty="0">
                        <a:solidFill>
                          <a:srgbClr val="000000"/>
                        </a:solidFill>
                        <a:effectLst/>
                        <a:latin typeface="等线" panose="02010600030101010101" pitchFamily="2" charset="-122"/>
                        <a:ea typeface="等线" panose="02010600030101010101" pitchFamily="2" charset="-122"/>
                      </a:endParaRPr>
                    </a:p>
                  </a:txBody>
                  <a:tcPr marL="3548" marR="3548" marT="3546" marB="0" anchor="ctr"/>
                </a:tc>
                <a:tc>
                  <a:txBody>
                    <a:bodyPr/>
                    <a:lstStyle/>
                    <a:p>
                      <a:pPr algn="ctr" fontAlgn="ctr"/>
                      <a:r>
                        <a:rPr lang="zh-CN" altLang="en-US" sz="1200" u="none" strike="noStrike" dirty="0">
                          <a:effectLst/>
                        </a:rPr>
                        <a:t>山东省</a:t>
                      </a:r>
                      <a:endParaRPr lang="zh-CN" altLang="en-US" sz="1200" b="0" i="0" u="none" strike="noStrike" dirty="0">
                        <a:solidFill>
                          <a:srgbClr val="000000"/>
                        </a:solidFill>
                        <a:effectLst/>
                        <a:latin typeface="等线" panose="02010600030101010101" pitchFamily="2" charset="-122"/>
                        <a:ea typeface="等线" panose="02010600030101010101" pitchFamily="2" charset="-122"/>
                      </a:endParaRPr>
                    </a:p>
                  </a:txBody>
                  <a:tcPr marL="3548" marR="3548" marT="3546" marB="0" anchor="ctr"/>
                </a:tc>
                <a:tc>
                  <a:txBody>
                    <a:bodyPr/>
                    <a:lstStyle/>
                    <a:p>
                      <a:pPr algn="ctr" rtl="0" fontAlgn="ctr"/>
                      <a:r>
                        <a:rPr lang="en-US" altLang="zh-CN" sz="1200" b="0" i="0" u="none" strike="noStrike">
                          <a:solidFill>
                            <a:srgbClr val="000000"/>
                          </a:solidFill>
                          <a:effectLst/>
                          <a:latin typeface="Times New Roman" panose="02020603050405020304" pitchFamily="18" charset="0"/>
                        </a:rPr>
                        <a:t>252.75 </a:t>
                      </a:r>
                    </a:p>
                  </a:txBody>
                  <a:tcPr marL="6350" marR="6350" marT="6350" marB="0" anchor="ctr"/>
                </a:tc>
                <a:tc>
                  <a:txBody>
                    <a:bodyPr/>
                    <a:lstStyle/>
                    <a:p>
                      <a:pPr algn="ctr" fontAlgn="ctr"/>
                      <a:r>
                        <a:rPr lang="en-US" altLang="zh-CN" sz="1200" u="none" strike="noStrike" dirty="0">
                          <a:effectLst/>
                        </a:rPr>
                        <a:t>41</a:t>
                      </a:r>
                      <a:endParaRPr lang="en-US" altLang="zh-CN" sz="1200" b="0" i="0" u="none" strike="noStrike" dirty="0">
                        <a:solidFill>
                          <a:srgbClr val="000000"/>
                        </a:solidFill>
                        <a:effectLst/>
                        <a:latin typeface="等线" panose="02010600030101010101" pitchFamily="2" charset="-122"/>
                        <a:ea typeface="等线" panose="02010600030101010101" pitchFamily="2" charset="-122"/>
                      </a:endParaRPr>
                    </a:p>
                  </a:txBody>
                  <a:tcPr marL="3548" marR="3548" marT="3546" marB="0" anchor="ctr"/>
                </a:tc>
                <a:extLst>
                  <a:ext uri="{0D108BD9-81ED-4DB2-BD59-A6C34878D82A}">
                    <a16:rowId xmlns:a16="http://schemas.microsoft.com/office/drawing/2014/main" val="10008"/>
                  </a:ext>
                </a:extLst>
              </a:tr>
              <a:tr h="195772">
                <a:tc>
                  <a:txBody>
                    <a:bodyPr/>
                    <a:lstStyle/>
                    <a:p>
                      <a:pPr algn="ctr" fontAlgn="ctr"/>
                      <a:r>
                        <a:rPr lang="en-US" altLang="zh-CN" sz="1200" u="none" strike="noStrike" dirty="0">
                          <a:effectLst/>
                        </a:rPr>
                        <a:t>9</a:t>
                      </a:r>
                      <a:endParaRPr lang="zh-CN" altLang="en-US" sz="1200" b="0" i="0" u="none" strike="noStrike" dirty="0">
                        <a:solidFill>
                          <a:srgbClr val="000000"/>
                        </a:solidFill>
                        <a:effectLst/>
                        <a:latin typeface="等线" panose="02010600030101010101" pitchFamily="2" charset="-122"/>
                        <a:ea typeface="等线" panose="02010600030101010101" pitchFamily="2" charset="-122"/>
                      </a:endParaRPr>
                    </a:p>
                  </a:txBody>
                  <a:tcPr marL="3548" marR="3548" marT="3546" marB="0" anchor="ctr"/>
                </a:tc>
                <a:tc>
                  <a:txBody>
                    <a:bodyPr/>
                    <a:lstStyle/>
                    <a:p>
                      <a:pPr algn="ctr" fontAlgn="ctr"/>
                      <a:r>
                        <a:rPr lang="zh-CN" altLang="en-US" sz="1200" u="none" strike="noStrike">
                          <a:effectLst/>
                        </a:rPr>
                        <a:t>云南省</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3548" marR="3548" marT="3546" marB="0" anchor="ctr"/>
                </a:tc>
                <a:tc>
                  <a:txBody>
                    <a:bodyPr/>
                    <a:lstStyle/>
                    <a:p>
                      <a:pPr algn="ctr" rtl="0" fontAlgn="ctr"/>
                      <a:r>
                        <a:rPr lang="en-US" altLang="zh-CN" sz="1200" b="0" i="0" u="none" strike="noStrike">
                          <a:solidFill>
                            <a:srgbClr val="000000"/>
                          </a:solidFill>
                          <a:effectLst/>
                          <a:latin typeface="Times New Roman" panose="02020603050405020304" pitchFamily="18" charset="0"/>
                        </a:rPr>
                        <a:t>239.79 </a:t>
                      </a:r>
                    </a:p>
                  </a:txBody>
                  <a:tcPr marL="6350" marR="6350" marT="6350" marB="0" anchor="ctr"/>
                </a:tc>
                <a:tc>
                  <a:txBody>
                    <a:bodyPr/>
                    <a:lstStyle/>
                    <a:p>
                      <a:pPr algn="ctr" fontAlgn="ctr"/>
                      <a:r>
                        <a:rPr lang="en-US" altLang="zh-CN" sz="1200" u="none" strike="noStrike">
                          <a:effectLst/>
                        </a:rPr>
                        <a:t>17</a:t>
                      </a:r>
                      <a:endParaRPr lang="en-US" altLang="zh-CN" sz="1200" b="0" i="0" u="none" strike="noStrike">
                        <a:solidFill>
                          <a:srgbClr val="000000"/>
                        </a:solidFill>
                        <a:effectLst/>
                        <a:latin typeface="等线" panose="02010600030101010101" pitchFamily="2" charset="-122"/>
                        <a:ea typeface="等线" panose="02010600030101010101" pitchFamily="2" charset="-122"/>
                      </a:endParaRPr>
                    </a:p>
                  </a:txBody>
                  <a:tcPr marL="3548" marR="3548" marT="3546" marB="0" anchor="ctr"/>
                </a:tc>
                <a:extLst>
                  <a:ext uri="{0D108BD9-81ED-4DB2-BD59-A6C34878D82A}">
                    <a16:rowId xmlns:a16="http://schemas.microsoft.com/office/drawing/2014/main" val="10009"/>
                  </a:ext>
                </a:extLst>
              </a:tr>
              <a:tr h="195772">
                <a:tc>
                  <a:txBody>
                    <a:bodyPr/>
                    <a:lstStyle/>
                    <a:p>
                      <a:pPr algn="ctr" fontAlgn="ctr"/>
                      <a:r>
                        <a:rPr lang="en-US" altLang="zh-CN" sz="1200" u="none" strike="noStrike" dirty="0">
                          <a:effectLst/>
                        </a:rPr>
                        <a:t>10</a:t>
                      </a:r>
                      <a:endParaRPr lang="zh-CN" altLang="en-US" sz="1200" b="0" i="0" u="none" strike="noStrike" dirty="0">
                        <a:solidFill>
                          <a:srgbClr val="000000"/>
                        </a:solidFill>
                        <a:effectLst/>
                        <a:latin typeface="等线" panose="02010600030101010101" pitchFamily="2" charset="-122"/>
                        <a:ea typeface="等线" panose="02010600030101010101" pitchFamily="2" charset="-122"/>
                      </a:endParaRPr>
                    </a:p>
                  </a:txBody>
                  <a:tcPr marL="3548" marR="3548" marT="3546" marB="0" anchor="ctr"/>
                </a:tc>
                <a:tc>
                  <a:txBody>
                    <a:bodyPr/>
                    <a:lstStyle/>
                    <a:p>
                      <a:pPr algn="ctr" fontAlgn="ctr"/>
                      <a:r>
                        <a:rPr lang="zh-CN" altLang="en-US" sz="1200" u="none" strike="noStrike">
                          <a:effectLst/>
                        </a:rPr>
                        <a:t>河北省</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3548" marR="3548" marT="3546" marB="0" anchor="ctr"/>
                </a:tc>
                <a:tc>
                  <a:txBody>
                    <a:bodyPr/>
                    <a:lstStyle/>
                    <a:p>
                      <a:pPr algn="ctr" rtl="0" fontAlgn="ctr"/>
                      <a:r>
                        <a:rPr lang="en-US" altLang="zh-CN" sz="1200" b="0" i="0" u="none" strike="noStrike">
                          <a:solidFill>
                            <a:srgbClr val="000000"/>
                          </a:solidFill>
                          <a:effectLst/>
                          <a:latin typeface="Times New Roman" panose="02020603050405020304" pitchFamily="18" charset="0"/>
                        </a:rPr>
                        <a:t>210.24 </a:t>
                      </a:r>
                    </a:p>
                  </a:txBody>
                  <a:tcPr marL="6350" marR="6350" marT="6350" marB="0" anchor="ctr"/>
                </a:tc>
                <a:tc>
                  <a:txBody>
                    <a:bodyPr/>
                    <a:lstStyle/>
                    <a:p>
                      <a:pPr algn="ctr" fontAlgn="ctr"/>
                      <a:r>
                        <a:rPr lang="en-US" altLang="zh-CN" sz="1200" u="none" strike="noStrike">
                          <a:effectLst/>
                        </a:rPr>
                        <a:t>15</a:t>
                      </a:r>
                      <a:endParaRPr lang="en-US" altLang="zh-CN" sz="1200" b="0" i="0" u="none" strike="noStrike">
                        <a:solidFill>
                          <a:srgbClr val="000000"/>
                        </a:solidFill>
                        <a:effectLst/>
                        <a:latin typeface="等线" panose="02010600030101010101" pitchFamily="2" charset="-122"/>
                        <a:ea typeface="等线" panose="02010600030101010101" pitchFamily="2" charset="-122"/>
                      </a:endParaRPr>
                    </a:p>
                  </a:txBody>
                  <a:tcPr marL="3548" marR="3548" marT="3546" marB="0" anchor="ctr"/>
                </a:tc>
                <a:extLst>
                  <a:ext uri="{0D108BD9-81ED-4DB2-BD59-A6C34878D82A}">
                    <a16:rowId xmlns:a16="http://schemas.microsoft.com/office/drawing/2014/main" val="10010"/>
                  </a:ext>
                </a:extLst>
              </a:tr>
              <a:tr h="195772">
                <a:tc>
                  <a:txBody>
                    <a:bodyPr/>
                    <a:lstStyle/>
                    <a:p>
                      <a:pPr algn="ctr" fontAlgn="ctr"/>
                      <a:r>
                        <a:rPr lang="en-US" altLang="zh-CN" sz="1200" u="none" strike="noStrike" dirty="0">
                          <a:effectLst/>
                        </a:rPr>
                        <a:t>11</a:t>
                      </a:r>
                      <a:endParaRPr lang="zh-CN" altLang="en-US" sz="1200" b="0" i="0" u="none" strike="noStrike" dirty="0">
                        <a:solidFill>
                          <a:srgbClr val="000000"/>
                        </a:solidFill>
                        <a:effectLst/>
                        <a:latin typeface="等线" panose="02010600030101010101" pitchFamily="2" charset="-122"/>
                        <a:ea typeface="等线" panose="02010600030101010101" pitchFamily="2" charset="-122"/>
                      </a:endParaRPr>
                    </a:p>
                  </a:txBody>
                  <a:tcPr marL="3548" marR="3548" marT="3546" marB="0" anchor="ctr"/>
                </a:tc>
                <a:tc>
                  <a:txBody>
                    <a:bodyPr/>
                    <a:lstStyle/>
                    <a:p>
                      <a:pPr algn="ctr" fontAlgn="ctr"/>
                      <a:r>
                        <a:rPr lang="zh-CN" altLang="en-US" sz="1200" u="none" strike="noStrike">
                          <a:effectLst/>
                        </a:rPr>
                        <a:t>湖北省</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3548" marR="3548" marT="3546" marB="0" anchor="ctr"/>
                </a:tc>
                <a:tc>
                  <a:txBody>
                    <a:bodyPr/>
                    <a:lstStyle/>
                    <a:p>
                      <a:pPr algn="ctr" rtl="0" fontAlgn="ctr"/>
                      <a:r>
                        <a:rPr lang="en-US" altLang="zh-CN" sz="1200" b="0" i="0" u="none" strike="noStrike">
                          <a:solidFill>
                            <a:srgbClr val="000000"/>
                          </a:solidFill>
                          <a:effectLst/>
                          <a:latin typeface="Times New Roman" panose="02020603050405020304" pitchFamily="18" charset="0"/>
                        </a:rPr>
                        <a:t>206.43 </a:t>
                      </a:r>
                    </a:p>
                  </a:txBody>
                  <a:tcPr marL="6350" marR="6350" marT="6350" marB="0" anchor="ctr"/>
                </a:tc>
                <a:tc>
                  <a:txBody>
                    <a:bodyPr/>
                    <a:lstStyle/>
                    <a:p>
                      <a:pPr algn="ctr" fontAlgn="ctr"/>
                      <a:r>
                        <a:rPr lang="en-US" altLang="zh-CN" sz="1200" u="none" strike="noStrike">
                          <a:effectLst/>
                        </a:rPr>
                        <a:t>17</a:t>
                      </a:r>
                      <a:endParaRPr lang="en-US" altLang="zh-CN" sz="1200" b="0" i="0" u="none" strike="noStrike">
                        <a:solidFill>
                          <a:srgbClr val="000000"/>
                        </a:solidFill>
                        <a:effectLst/>
                        <a:latin typeface="等线" panose="02010600030101010101" pitchFamily="2" charset="-122"/>
                        <a:ea typeface="等线" panose="02010600030101010101" pitchFamily="2" charset="-122"/>
                      </a:endParaRPr>
                    </a:p>
                  </a:txBody>
                  <a:tcPr marL="3548" marR="3548" marT="3546" marB="0" anchor="ctr"/>
                </a:tc>
                <a:extLst>
                  <a:ext uri="{0D108BD9-81ED-4DB2-BD59-A6C34878D82A}">
                    <a16:rowId xmlns:a16="http://schemas.microsoft.com/office/drawing/2014/main" val="10011"/>
                  </a:ext>
                </a:extLst>
              </a:tr>
              <a:tr h="195772">
                <a:tc>
                  <a:txBody>
                    <a:bodyPr/>
                    <a:lstStyle/>
                    <a:p>
                      <a:pPr algn="ctr" fontAlgn="ctr"/>
                      <a:r>
                        <a:rPr lang="en-US" altLang="zh-CN" sz="1200" u="none" strike="noStrike" dirty="0">
                          <a:effectLst/>
                        </a:rPr>
                        <a:t>12</a:t>
                      </a:r>
                      <a:endParaRPr lang="zh-CN" altLang="en-US" sz="1200" b="0" i="0" u="none" strike="noStrike" dirty="0">
                        <a:solidFill>
                          <a:srgbClr val="000000"/>
                        </a:solidFill>
                        <a:effectLst/>
                        <a:latin typeface="等线" panose="02010600030101010101" pitchFamily="2" charset="-122"/>
                        <a:ea typeface="等线" panose="02010600030101010101" pitchFamily="2" charset="-122"/>
                      </a:endParaRPr>
                    </a:p>
                  </a:txBody>
                  <a:tcPr marL="3548" marR="3548" marT="3546" marB="0" anchor="ctr"/>
                </a:tc>
                <a:tc>
                  <a:txBody>
                    <a:bodyPr/>
                    <a:lstStyle/>
                    <a:p>
                      <a:pPr algn="ctr" fontAlgn="ctr"/>
                      <a:r>
                        <a:rPr lang="zh-CN" altLang="en-US" sz="1200" u="none" strike="noStrike">
                          <a:effectLst/>
                        </a:rPr>
                        <a:t>四川省</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3548" marR="3548" marT="3546" marB="0" anchor="ctr"/>
                </a:tc>
                <a:tc>
                  <a:txBody>
                    <a:bodyPr/>
                    <a:lstStyle/>
                    <a:p>
                      <a:pPr algn="ctr" rtl="0" fontAlgn="ctr"/>
                      <a:r>
                        <a:rPr lang="en-US" altLang="zh-CN" sz="1200" b="0" i="0" u="none" strike="noStrike">
                          <a:solidFill>
                            <a:srgbClr val="000000"/>
                          </a:solidFill>
                          <a:effectLst/>
                          <a:latin typeface="Times New Roman" panose="02020603050405020304" pitchFamily="18" charset="0"/>
                        </a:rPr>
                        <a:t>167.16 </a:t>
                      </a:r>
                    </a:p>
                  </a:txBody>
                  <a:tcPr marL="6350" marR="6350" marT="6350" marB="0" anchor="ctr"/>
                </a:tc>
                <a:tc>
                  <a:txBody>
                    <a:bodyPr/>
                    <a:lstStyle/>
                    <a:p>
                      <a:pPr algn="ctr" fontAlgn="ctr"/>
                      <a:r>
                        <a:rPr lang="en-US" altLang="zh-CN" sz="1200" u="none" strike="noStrike">
                          <a:effectLst/>
                        </a:rPr>
                        <a:t>18</a:t>
                      </a:r>
                      <a:endParaRPr lang="en-US" altLang="zh-CN" sz="1200" b="0" i="0" u="none" strike="noStrike">
                        <a:solidFill>
                          <a:srgbClr val="000000"/>
                        </a:solidFill>
                        <a:effectLst/>
                        <a:latin typeface="等线" panose="02010600030101010101" pitchFamily="2" charset="-122"/>
                        <a:ea typeface="等线" panose="02010600030101010101" pitchFamily="2" charset="-122"/>
                      </a:endParaRPr>
                    </a:p>
                  </a:txBody>
                  <a:tcPr marL="3548" marR="3548" marT="3546" marB="0" anchor="ctr"/>
                </a:tc>
                <a:extLst>
                  <a:ext uri="{0D108BD9-81ED-4DB2-BD59-A6C34878D82A}">
                    <a16:rowId xmlns:a16="http://schemas.microsoft.com/office/drawing/2014/main" val="10012"/>
                  </a:ext>
                </a:extLst>
              </a:tr>
              <a:tr h="195772">
                <a:tc>
                  <a:txBody>
                    <a:bodyPr/>
                    <a:lstStyle/>
                    <a:p>
                      <a:pPr algn="ctr" fontAlgn="ctr"/>
                      <a:r>
                        <a:rPr lang="en-US" altLang="zh-CN" sz="1200" u="none" strike="noStrike" dirty="0">
                          <a:effectLst/>
                        </a:rPr>
                        <a:t>13</a:t>
                      </a:r>
                      <a:endParaRPr lang="zh-CN" altLang="en-US" sz="1200" b="0" i="0" u="none" strike="noStrike" dirty="0">
                        <a:solidFill>
                          <a:srgbClr val="000000"/>
                        </a:solidFill>
                        <a:effectLst/>
                        <a:latin typeface="等线" panose="02010600030101010101" pitchFamily="2" charset="-122"/>
                        <a:ea typeface="等线" panose="02010600030101010101" pitchFamily="2" charset="-122"/>
                      </a:endParaRPr>
                    </a:p>
                  </a:txBody>
                  <a:tcPr marL="3548" marR="3548" marT="3546" marB="0" anchor="ctr"/>
                </a:tc>
                <a:tc>
                  <a:txBody>
                    <a:bodyPr/>
                    <a:lstStyle/>
                    <a:p>
                      <a:pPr algn="ctr" fontAlgn="ctr"/>
                      <a:r>
                        <a:rPr lang="zh-CN" altLang="en-US" sz="1200" u="none" strike="noStrike">
                          <a:effectLst/>
                        </a:rPr>
                        <a:t>湖南省</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3548" marR="3548" marT="3546" marB="0" anchor="ctr"/>
                </a:tc>
                <a:tc>
                  <a:txBody>
                    <a:bodyPr/>
                    <a:lstStyle/>
                    <a:p>
                      <a:pPr algn="ctr" rtl="0" fontAlgn="ctr"/>
                      <a:r>
                        <a:rPr lang="en-US" altLang="zh-CN" sz="1200" b="0" i="0" u="none" strike="noStrike" dirty="0">
                          <a:solidFill>
                            <a:srgbClr val="000000"/>
                          </a:solidFill>
                          <a:effectLst/>
                          <a:latin typeface="Times New Roman" panose="02020603050405020304" pitchFamily="18" charset="0"/>
                        </a:rPr>
                        <a:t>171.57</a:t>
                      </a:r>
                    </a:p>
                  </a:txBody>
                  <a:tcPr marL="6350" marR="6350" marT="6350" marB="0" anchor="ctr"/>
                </a:tc>
                <a:tc>
                  <a:txBody>
                    <a:bodyPr/>
                    <a:lstStyle/>
                    <a:p>
                      <a:pPr algn="ctr" fontAlgn="ctr"/>
                      <a:r>
                        <a:rPr lang="en-US" altLang="zh-CN" sz="1200" b="0" i="0" u="none" strike="noStrike" dirty="0">
                          <a:solidFill>
                            <a:srgbClr val="000000"/>
                          </a:solidFill>
                          <a:effectLst/>
                          <a:latin typeface="+mn-ea"/>
                          <a:ea typeface="+mn-ea"/>
                        </a:rPr>
                        <a:t>20</a:t>
                      </a:r>
                    </a:p>
                  </a:txBody>
                  <a:tcPr marL="3548" marR="3548" marT="3546" marB="0" anchor="ctr"/>
                </a:tc>
                <a:extLst>
                  <a:ext uri="{0D108BD9-81ED-4DB2-BD59-A6C34878D82A}">
                    <a16:rowId xmlns:a16="http://schemas.microsoft.com/office/drawing/2014/main" val="10013"/>
                  </a:ext>
                </a:extLst>
              </a:tr>
              <a:tr h="195772">
                <a:tc>
                  <a:txBody>
                    <a:bodyPr/>
                    <a:lstStyle/>
                    <a:p>
                      <a:pPr algn="ctr" fontAlgn="ctr"/>
                      <a:r>
                        <a:rPr lang="en-US" altLang="zh-CN" sz="1200" u="none" strike="noStrike" dirty="0">
                          <a:effectLst/>
                        </a:rPr>
                        <a:t>14</a:t>
                      </a:r>
                      <a:endParaRPr lang="zh-CN" altLang="en-US" sz="1200" b="0" i="0" u="none" strike="noStrike" dirty="0">
                        <a:solidFill>
                          <a:srgbClr val="000000"/>
                        </a:solidFill>
                        <a:effectLst/>
                        <a:latin typeface="等线" panose="02010600030101010101" pitchFamily="2" charset="-122"/>
                        <a:ea typeface="等线" panose="02010600030101010101" pitchFamily="2" charset="-122"/>
                      </a:endParaRPr>
                    </a:p>
                  </a:txBody>
                  <a:tcPr marL="3548" marR="3548" marT="3546" marB="0" anchor="ctr"/>
                </a:tc>
                <a:tc>
                  <a:txBody>
                    <a:bodyPr/>
                    <a:lstStyle/>
                    <a:p>
                      <a:pPr algn="ctr" fontAlgn="ctr"/>
                      <a:r>
                        <a:rPr lang="zh-CN" altLang="en-US" sz="1200" u="none" strike="noStrike">
                          <a:effectLst/>
                        </a:rPr>
                        <a:t>河南省</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3548" marR="3548" marT="3546" marB="0" anchor="ctr"/>
                </a:tc>
                <a:tc>
                  <a:txBody>
                    <a:bodyPr/>
                    <a:lstStyle/>
                    <a:p>
                      <a:pPr algn="ctr" rtl="0" fontAlgn="ctr"/>
                      <a:r>
                        <a:rPr lang="en-US" altLang="zh-CN" sz="1200" b="0" i="0" u="none" strike="noStrike">
                          <a:solidFill>
                            <a:srgbClr val="000000"/>
                          </a:solidFill>
                          <a:effectLst/>
                          <a:latin typeface="Times New Roman" panose="02020603050405020304" pitchFamily="18" charset="0"/>
                        </a:rPr>
                        <a:t>145.68 </a:t>
                      </a:r>
                    </a:p>
                  </a:txBody>
                  <a:tcPr marL="6350" marR="6350" marT="6350" marB="0" anchor="ctr"/>
                </a:tc>
                <a:tc>
                  <a:txBody>
                    <a:bodyPr/>
                    <a:lstStyle/>
                    <a:p>
                      <a:pPr algn="ctr" fontAlgn="ctr"/>
                      <a:r>
                        <a:rPr lang="en-US" altLang="zh-CN" sz="1200" u="none" strike="noStrike">
                          <a:effectLst/>
                        </a:rPr>
                        <a:t>17</a:t>
                      </a:r>
                      <a:endParaRPr lang="en-US" altLang="zh-CN" sz="1200" b="0" i="0" u="none" strike="noStrike">
                        <a:solidFill>
                          <a:srgbClr val="000000"/>
                        </a:solidFill>
                        <a:effectLst/>
                        <a:latin typeface="等线" panose="02010600030101010101" pitchFamily="2" charset="-122"/>
                        <a:ea typeface="等线" panose="02010600030101010101" pitchFamily="2" charset="-122"/>
                      </a:endParaRPr>
                    </a:p>
                  </a:txBody>
                  <a:tcPr marL="3548" marR="3548" marT="3546" marB="0" anchor="ctr"/>
                </a:tc>
                <a:extLst>
                  <a:ext uri="{0D108BD9-81ED-4DB2-BD59-A6C34878D82A}">
                    <a16:rowId xmlns:a16="http://schemas.microsoft.com/office/drawing/2014/main" val="10014"/>
                  </a:ext>
                </a:extLst>
              </a:tr>
              <a:tr h="195772">
                <a:tc>
                  <a:txBody>
                    <a:bodyPr/>
                    <a:lstStyle/>
                    <a:p>
                      <a:pPr algn="ctr" fontAlgn="ctr"/>
                      <a:r>
                        <a:rPr lang="en-US" altLang="zh-CN" sz="1200" u="none" strike="noStrike" dirty="0">
                          <a:effectLst/>
                        </a:rPr>
                        <a:t>15</a:t>
                      </a:r>
                      <a:endParaRPr lang="zh-CN" altLang="en-US" sz="1200" b="0" i="0" u="none" strike="noStrike" dirty="0">
                        <a:solidFill>
                          <a:srgbClr val="000000"/>
                        </a:solidFill>
                        <a:effectLst/>
                        <a:latin typeface="等线" panose="02010600030101010101" pitchFamily="2" charset="-122"/>
                        <a:ea typeface="等线" panose="02010600030101010101" pitchFamily="2" charset="-122"/>
                      </a:endParaRPr>
                    </a:p>
                  </a:txBody>
                  <a:tcPr marL="3548" marR="3548" marT="3546" marB="0" anchor="ctr"/>
                </a:tc>
                <a:tc>
                  <a:txBody>
                    <a:bodyPr/>
                    <a:lstStyle/>
                    <a:p>
                      <a:pPr algn="ctr" fontAlgn="ctr"/>
                      <a:r>
                        <a:rPr lang="zh-CN" altLang="en-US" sz="1200" u="none" strike="noStrike">
                          <a:effectLst/>
                        </a:rPr>
                        <a:t>重庆</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3548" marR="3548" marT="3546" marB="0" anchor="ctr"/>
                </a:tc>
                <a:tc>
                  <a:txBody>
                    <a:bodyPr/>
                    <a:lstStyle/>
                    <a:p>
                      <a:pPr algn="ctr" rtl="0" fontAlgn="ctr"/>
                      <a:r>
                        <a:rPr lang="en-US" altLang="zh-CN" sz="1200" b="0" i="0" u="none" strike="noStrike">
                          <a:solidFill>
                            <a:srgbClr val="000000"/>
                          </a:solidFill>
                          <a:effectLst/>
                          <a:latin typeface="Times New Roman" panose="02020603050405020304" pitchFamily="18" charset="0"/>
                        </a:rPr>
                        <a:t>142.68 </a:t>
                      </a:r>
                    </a:p>
                  </a:txBody>
                  <a:tcPr marL="6350" marR="6350" marT="6350" marB="0" anchor="ctr"/>
                </a:tc>
                <a:tc>
                  <a:txBody>
                    <a:bodyPr/>
                    <a:lstStyle/>
                    <a:p>
                      <a:pPr algn="ctr" fontAlgn="ctr"/>
                      <a:r>
                        <a:rPr lang="en-US" altLang="zh-CN" sz="1200" u="none" strike="noStrike">
                          <a:effectLst/>
                        </a:rPr>
                        <a:t>19</a:t>
                      </a:r>
                      <a:endParaRPr lang="en-US" altLang="zh-CN" sz="1200" b="0" i="0" u="none" strike="noStrike">
                        <a:solidFill>
                          <a:srgbClr val="000000"/>
                        </a:solidFill>
                        <a:effectLst/>
                        <a:latin typeface="等线" panose="02010600030101010101" pitchFamily="2" charset="-122"/>
                        <a:ea typeface="等线" panose="02010600030101010101" pitchFamily="2" charset="-122"/>
                      </a:endParaRPr>
                    </a:p>
                  </a:txBody>
                  <a:tcPr marL="3548" marR="3548" marT="3546" marB="0" anchor="ctr"/>
                </a:tc>
                <a:extLst>
                  <a:ext uri="{0D108BD9-81ED-4DB2-BD59-A6C34878D82A}">
                    <a16:rowId xmlns:a16="http://schemas.microsoft.com/office/drawing/2014/main" val="10015"/>
                  </a:ext>
                </a:extLst>
              </a:tr>
              <a:tr h="195772">
                <a:tc>
                  <a:txBody>
                    <a:bodyPr/>
                    <a:lstStyle/>
                    <a:p>
                      <a:pPr algn="ctr" fontAlgn="ctr"/>
                      <a:r>
                        <a:rPr lang="en-US" altLang="zh-CN" sz="1200" u="none" strike="noStrike" dirty="0">
                          <a:effectLst/>
                        </a:rPr>
                        <a:t>16</a:t>
                      </a:r>
                      <a:endParaRPr lang="zh-CN" altLang="en-US" sz="1200" b="0" i="0" u="none" strike="noStrike" dirty="0">
                        <a:solidFill>
                          <a:srgbClr val="000000"/>
                        </a:solidFill>
                        <a:effectLst/>
                        <a:latin typeface="等线" panose="02010600030101010101" pitchFamily="2" charset="-122"/>
                        <a:ea typeface="等线" panose="02010600030101010101" pitchFamily="2" charset="-122"/>
                      </a:endParaRPr>
                    </a:p>
                  </a:txBody>
                  <a:tcPr marL="3548" marR="3548" marT="3546" marB="0" anchor="ctr"/>
                </a:tc>
                <a:tc>
                  <a:txBody>
                    <a:bodyPr/>
                    <a:lstStyle/>
                    <a:p>
                      <a:pPr algn="ctr" fontAlgn="ctr"/>
                      <a:r>
                        <a:rPr lang="zh-CN" altLang="en-US" sz="1200" u="none" strike="noStrike">
                          <a:effectLst/>
                        </a:rPr>
                        <a:t>陕西省</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3548" marR="3548" marT="3546" marB="0" anchor="ctr"/>
                </a:tc>
                <a:tc>
                  <a:txBody>
                    <a:bodyPr/>
                    <a:lstStyle/>
                    <a:p>
                      <a:pPr algn="ctr" rtl="0" fontAlgn="ctr"/>
                      <a:r>
                        <a:rPr lang="en-US" altLang="zh-CN" sz="1200" b="0" i="0" u="none" strike="noStrike">
                          <a:solidFill>
                            <a:srgbClr val="000000"/>
                          </a:solidFill>
                          <a:effectLst/>
                          <a:latin typeface="Times New Roman" panose="02020603050405020304" pitchFamily="18" charset="0"/>
                        </a:rPr>
                        <a:t>110.81 </a:t>
                      </a:r>
                    </a:p>
                  </a:txBody>
                  <a:tcPr marL="6350" marR="6350" marT="6350" marB="0" anchor="ctr"/>
                </a:tc>
                <a:tc>
                  <a:txBody>
                    <a:bodyPr/>
                    <a:lstStyle/>
                    <a:p>
                      <a:pPr algn="ctr" fontAlgn="ctr"/>
                      <a:r>
                        <a:rPr lang="en-US" altLang="zh-CN" sz="1200" u="none" strike="noStrike" dirty="0">
                          <a:effectLst/>
                        </a:rPr>
                        <a:t>12</a:t>
                      </a:r>
                      <a:endParaRPr lang="en-US" altLang="zh-CN" sz="1200" b="0" i="0" u="none" strike="noStrike" dirty="0">
                        <a:solidFill>
                          <a:srgbClr val="000000"/>
                        </a:solidFill>
                        <a:effectLst/>
                        <a:latin typeface="等线" panose="02010600030101010101" pitchFamily="2" charset="-122"/>
                        <a:ea typeface="等线" panose="02010600030101010101" pitchFamily="2" charset="-122"/>
                      </a:endParaRPr>
                    </a:p>
                  </a:txBody>
                  <a:tcPr marL="3548" marR="3548" marT="3546" marB="0" anchor="ctr"/>
                </a:tc>
                <a:extLst>
                  <a:ext uri="{0D108BD9-81ED-4DB2-BD59-A6C34878D82A}">
                    <a16:rowId xmlns:a16="http://schemas.microsoft.com/office/drawing/2014/main" val="10016"/>
                  </a:ext>
                </a:extLst>
              </a:tr>
              <a:tr h="195772">
                <a:tc>
                  <a:txBody>
                    <a:bodyPr/>
                    <a:lstStyle/>
                    <a:p>
                      <a:pPr algn="ctr" fontAlgn="ctr"/>
                      <a:r>
                        <a:rPr lang="en-US" altLang="zh-CN" sz="1200" u="none" strike="noStrike" dirty="0">
                          <a:effectLst/>
                        </a:rPr>
                        <a:t>17</a:t>
                      </a:r>
                      <a:endParaRPr lang="zh-CN" altLang="en-US" sz="1200" b="0" i="0" u="none" strike="noStrike" dirty="0">
                        <a:solidFill>
                          <a:srgbClr val="000000"/>
                        </a:solidFill>
                        <a:effectLst/>
                        <a:latin typeface="等线" panose="02010600030101010101" pitchFamily="2" charset="-122"/>
                        <a:ea typeface="等线" panose="02010600030101010101" pitchFamily="2" charset="-122"/>
                      </a:endParaRPr>
                    </a:p>
                  </a:txBody>
                  <a:tcPr marL="3548" marR="3548" marT="3546" marB="0" anchor="ctr"/>
                </a:tc>
                <a:tc>
                  <a:txBody>
                    <a:bodyPr/>
                    <a:lstStyle/>
                    <a:p>
                      <a:pPr algn="ctr" fontAlgn="ctr"/>
                      <a:r>
                        <a:rPr lang="zh-CN" altLang="en-US" sz="1200" u="none" strike="noStrike" dirty="0">
                          <a:effectLst/>
                        </a:rPr>
                        <a:t>安徽省</a:t>
                      </a:r>
                      <a:endParaRPr lang="zh-CN" altLang="en-US" sz="1200" b="0" i="0" u="none" strike="noStrike" dirty="0">
                        <a:solidFill>
                          <a:srgbClr val="000000"/>
                        </a:solidFill>
                        <a:effectLst/>
                        <a:latin typeface="等线" panose="02010600030101010101" pitchFamily="2" charset="-122"/>
                        <a:ea typeface="等线" panose="02010600030101010101" pitchFamily="2" charset="-122"/>
                      </a:endParaRPr>
                    </a:p>
                  </a:txBody>
                  <a:tcPr marL="3548" marR="3548" marT="3546" marB="0" anchor="ctr"/>
                </a:tc>
                <a:tc>
                  <a:txBody>
                    <a:bodyPr/>
                    <a:lstStyle/>
                    <a:p>
                      <a:pPr algn="ctr" rtl="0" fontAlgn="ctr"/>
                      <a:r>
                        <a:rPr lang="en-US" altLang="zh-CN" sz="1200" b="0" i="0" u="none" strike="noStrike">
                          <a:solidFill>
                            <a:srgbClr val="000000"/>
                          </a:solidFill>
                          <a:effectLst/>
                          <a:latin typeface="Times New Roman" panose="02020603050405020304" pitchFamily="18" charset="0"/>
                        </a:rPr>
                        <a:t>88.96 </a:t>
                      </a:r>
                    </a:p>
                  </a:txBody>
                  <a:tcPr marL="6350" marR="6350" marT="6350" marB="0" anchor="ctr"/>
                </a:tc>
                <a:tc>
                  <a:txBody>
                    <a:bodyPr/>
                    <a:lstStyle/>
                    <a:p>
                      <a:pPr algn="ctr" fontAlgn="ctr"/>
                      <a:r>
                        <a:rPr lang="en-US" altLang="zh-CN" sz="1200" u="none" strike="noStrike">
                          <a:effectLst/>
                        </a:rPr>
                        <a:t>10</a:t>
                      </a:r>
                      <a:endParaRPr lang="en-US" altLang="zh-CN" sz="1200" b="0" i="0" u="none" strike="noStrike">
                        <a:solidFill>
                          <a:srgbClr val="000000"/>
                        </a:solidFill>
                        <a:effectLst/>
                        <a:latin typeface="等线" panose="02010600030101010101" pitchFamily="2" charset="-122"/>
                        <a:ea typeface="等线" panose="02010600030101010101" pitchFamily="2" charset="-122"/>
                      </a:endParaRPr>
                    </a:p>
                  </a:txBody>
                  <a:tcPr marL="3548" marR="3548" marT="3546" marB="0" anchor="ctr"/>
                </a:tc>
                <a:extLst>
                  <a:ext uri="{0D108BD9-81ED-4DB2-BD59-A6C34878D82A}">
                    <a16:rowId xmlns:a16="http://schemas.microsoft.com/office/drawing/2014/main" val="10017"/>
                  </a:ext>
                </a:extLst>
              </a:tr>
              <a:tr h="195772">
                <a:tc>
                  <a:txBody>
                    <a:bodyPr/>
                    <a:lstStyle/>
                    <a:p>
                      <a:pPr algn="ctr" fontAlgn="ctr"/>
                      <a:r>
                        <a:rPr lang="en-US" altLang="zh-CN" sz="1200" u="none" strike="noStrike" dirty="0">
                          <a:effectLst/>
                        </a:rPr>
                        <a:t>18</a:t>
                      </a:r>
                      <a:endParaRPr lang="zh-CN" altLang="en-US" sz="1200" b="0" i="0" u="none" strike="noStrike" dirty="0">
                        <a:solidFill>
                          <a:srgbClr val="000000"/>
                        </a:solidFill>
                        <a:effectLst/>
                        <a:latin typeface="等线" panose="02010600030101010101" pitchFamily="2" charset="-122"/>
                        <a:ea typeface="等线" panose="02010600030101010101" pitchFamily="2" charset="-122"/>
                      </a:endParaRPr>
                    </a:p>
                  </a:txBody>
                  <a:tcPr marL="3548" marR="3548" marT="3546" marB="0" anchor="ctr"/>
                </a:tc>
                <a:tc>
                  <a:txBody>
                    <a:bodyPr/>
                    <a:lstStyle/>
                    <a:p>
                      <a:pPr algn="ctr" fontAlgn="ctr"/>
                      <a:r>
                        <a:rPr lang="zh-CN" altLang="en-US" sz="1200" u="none" strike="noStrike" dirty="0">
                          <a:effectLst/>
                        </a:rPr>
                        <a:t>贵州省</a:t>
                      </a:r>
                      <a:endParaRPr lang="zh-CN" altLang="en-US" sz="1200" b="0" i="0" u="none" strike="noStrike" dirty="0">
                        <a:solidFill>
                          <a:srgbClr val="000000"/>
                        </a:solidFill>
                        <a:effectLst/>
                        <a:latin typeface="等线" panose="02010600030101010101" pitchFamily="2" charset="-122"/>
                        <a:ea typeface="等线" panose="02010600030101010101" pitchFamily="2" charset="-122"/>
                      </a:endParaRPr>
                    </a:p>
                  </a:txBody>
                  <a:tcPr marL="3548" marR="3548" marT="3546" marB="0" anchor="ctr"/>
                </a:tc>
                <a:tc>
                  <a:txBody>
                    <a:bodyPr/>
                    <a:lstStyle/>
                    <a:p>
                      <a:pPr algn="ctr" rtl="0" fontAlgn="ctr"/>
                      <a:r>
                        <a:rPr lang="en-US" altLang="zh-CN" sz="1200" b="0" i="0" u="none" strike="noStrike">
                          <a:solidFill>
                            <a:srgbClr val="000000"/>
                          </a:solidFill>
                          <a:effectLst/>
                          <a:latin typeface="Times New Roman" panose="02020603050405020304" pitchFamily="18" charset="0"/>
                        </a:rPr>
                        <a:t>84.72 </a:t>
                      </a:r>
                    </a:p>
                  </a:txBody>
                  <a:tcPr marL="6350" marR="6350" marT="6350" marB="0" anchor="ctr"/>
                </a:tc>
                <a:tc>
                  <a:txBody>
                    <a:bodyPr/>
                    <a:lstStyle/>
                    <a:p>
                      <a:pPr algn="ctr" fontAlgn="ctr"/>
                      <a:r>
                        <a:rPr lang="en-US" altLang="zh-CN" sz="1200" u="none" strike="noStrike">
                          <a:effectLst/>
                        </a:rPr>
                        <a:t>11</a:t>
                      </a:r>
                      <a:endParaRPr lang="en-US" altLang="zh-CN" sz="1200" b="0" i="0" u="none" strike="noStrike">
                        <a:solidFill>
                          <a:srgbClr val="000000"/>
                        </a:solidFill>
                        <a:effectLst/>
                        <a:latin typeface="等线" panose="02010600030101010101" pitchFamily="2" charset="-122"/>
                        <a:ea typeface="等线" panose="02010600030101010101" pitchFamily="2" charset="-122"/>
                      </a:endParaRPr>
                    </a:p>
                  </a:txBody>
                  <a:tcPr marL="3548" marR="3548" marT="3546" marB="0" anchor="ctr"/>
                </a:tc>
                <a:extLst>
                  <a:ext uri="{0D108BD9-81ED-4DB2-BD59-A6C34878D82A}">
                    <a16:rowId xmlns:a16="http://schemas.microsoft.com/office/drawing/2014/main" val="10018"/>
                  </a:ext>
                </a:extLst>
              </a:tr>
              <a:tr h="387820">
                <a:tc>
                  <a:txBody>
                    <a:bodyPr/>
                    <a:lstStyle/>
                    <a:p>
                      <a:pPr algn="ctr" fontAlgn="ctr"/>
                      <a:r>
                        <a:rPr lang="en-US" altLang="zh-CN" sz="1200" u="none" strike="noStrike" dirty="0">
                          <a:effectLst/>
                        </a:rPr>
                        <a:t>19</a:t>
                      </a:r>
                      <a:endParaRPr lang="zh-CN" altLang="en-US" sz="1200" b="0" i="0" u="none" strike="noStrike" dirty="0">
                        <a:solidFill>
                          <a:srgbClr val="000000"/>
                        </a:solidFill>
                        <a:effectLst/>
                        <a:latin typeface="等线" panose="02010600030101010101" pitchFamily="2" charset="-122"/>
                        <a:ea typeface="等线" panose="02010600030101010101" pitchFamily="2" charset="-122"/>
                      </a:endParaRPr>
                    </a:p>
                  </a:txBody>
                  <a:tcPr marL="3548" marR="3548" marT="3546" marB="0" anchor="ctr"/>
                </a:tc>
                <a:tc>
                  <a:txBody>
                    <a:bodyPr/>
                    <a:lstStyle/>
                    <a:p>
                      <a:pPr algn="ctr" fontAlgn="ctr"/>
                      <a:r>
                        <a:rPr lang="zh-CN" altLang="en-US" sz="1200" u="none" strike="noStrike" dirty="0">
                          <a:effectLst/>
                        </a:rPr>
                        <a:t>新疆维吾尔自治区</a:t>
                      </a:r>
                      <a:endParaRPr lang="zh-CN" altLang="en-US" sz="1200" b="0" i="0" u="none" strike="noStrike" dirty="0">
                        <a:solidFill>
                          <a:srgbClr val="000000"/>
                        </a:solidFill>
                        <a:effectLst/>
                        <a:latin typeface="等线" panose="02010600030101010101" pitchFamily="2" charset="-122"/>
                        <a:ea typeface="等线" panose="02010600030101010101" pitchFamily="2" charset="-122"/>
                      </a:endParaRPr>
                    </a:p>
                  </a:txBody>
                  <a:tcPr marL="3548" marR="3548" marT="3546" marB="0" anchor="ctr"/>
                </a:tc>
                <a:tc>
                  <a:txBody>
                    <a:bodyPr/>
                    <a:lstStyle/>
                    <a:p>
                      <a:pPr algn="ctr" rtl="0" fontAlgn="ctr"/>
                      <a:r>
                        <a:rPr lang="en-US" altLang="zh-CN" sz="1200" b="0" i="0" u="none" strike="noStrike">
                          <a:solidFill>
                            <a:srgbClr val="000000"/>
                          </a:solidFill>
                          <a:effectLst/>
                          <a:latin typeface="Times New Roman" panose="02020603050405020304" pitchFamily="18" charset="0"/>
                        </a:rPr>
                        <a:t>74.96 </a:t>
                      </a:r>
                    </a:p>
                  </a:txBody>
                  <a:tcPr marL="6350" marR="6350" marT="6350" marB="0" anchor="ctr"/>
                </a:tc>
                <a:tc>
                  <a:txBody>
                    <a:bodyPr/>
                    <a:lstStyle/>
                    <a:p>
                      <a:pPr algn="ctr" fontAlgn="ctr"/>
                      <a:r>
                        <a:rPr lang="en-US" altLang="zh-CN" sz="1200" u="none" strike="noStrike" dirty="0">
                          <a:effectLst/>
                        </a:rPr>
                        <a:t>10</a:t>
                      </a:r>
                      <a:endParaRPr lang="en-US" altLang="zh-CN" sz="1200" b="0" i="0" u="none" strike="noStrike" dirty="0">
                        <a:solidFill>
                          <a:srgbClr val="000000"/>
                        </a:solidFill>
                        <a:effectLst/>
                        <a:latin typeface="等线" panose="02010600030101010101" pitchFamily="2" charset="-122"/>
                        <a:ea typeface="等线" panose="02010600030101010101" pitchFamily="2" charset="-122"/>
                      </a:endParaRPr>
                    </a:p>
                  </a:txBody>
                  <a:tcPr marL="3548" marR="3548" marT="3546" marB="0" anchor="ctr"/>
                </a:tc>
                <a:extLst>
                  <a:ext uri="{0D108BD9-81ED-4DB2-BD59-A6C34878D82A}">
                    <a16:rowId xmlns:a16="http://schemas.microsoft.com/office/drawing/2014/main" val="10019"/>
                  </a:ext>
                </a:extLst>
              </a:tr>
              <a:tr h="387820">
                <a:tc>
                  <a:txBody>
                    <a:bodyPr/>
                    <a:lstStyle/>
                    <a:p>
                      <a:pPr algn="ctr" fontAlgn="ctr"/>
                      <a:r>
                        <a:rPr lang="en-US" altLang="zh-CN" sz="1200" u="none" strike="noStrike" dirty="0">
                          <a:effectLst/>
                        </a:rPr>
                        <a:t>20</a:t>
                      </a:r>
                      <a:endParaRPr lang="zh-CN" altLang="en-US" sz="1200" b="0" i="0" u="none" strike="noStrike" dirty="0">
                        <a:solidFill>
                          <a:srgbClr val="000000"/>
                        </a:solidFill>
                        <a:effectLst/>
                        <a:latin typeface="等线" panose="02010600030101010101" pitchFamily="2" charset="-122"/>
                        <a:ea typeface="等线" panose="02010600030101010101" pitchFamily="2" charset="-122"/>
                      </a:endParaRPr>
                    </a:p>
                  </a:txBody>
                  <a:tcPr marL="3548" marR="3548" marT="3546" marB="0" anchor="ctr"/>
                </a:tc>
                <a:tc>
                  <a:txBody>
                    <a:bodyPr/>
                    <a:lstStyle/>
                    <a:p>
                      <a:pPr algn="ctr" fontAlgn="ctr"/>
                      <a:r>
                        <a:rPr lang="zh-CN" altLang="en-US" sz="1200" u="none" strike="noStrike">
                          <a:effectLst/>
                        </a:rPr>
                        <a:t>内蒙古自治区</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3548" marR="3548" marT="3546" marB="0" anchor="ctr"/>
                </a:tc>
                <a:tc>
                  <a:txBody>
                    <a:bodyPr/>
                    <a:lstStyle/>
                    <a:p>
                      <a:pPr algn="ctr" rtl="0" fontAlgn="ctr"/>
                      <a:r>
                        <a:rPr lang="en-US" altLang="zh-CN" sz="1200" b="0" i="0" u="none" strike="noStrike" dirty="0">
                          <a:solidFill>
                            <a:srgbClr val="000000"/>
                          </a:solidFill>
                          <a:effectLst/>
                          <a:latin typeface="Times New Roman" panose="02020603050405020304" pitchFamily="18" charset="0"/>
                        </a:rPr>
                        <a:t>67.60 </a:t>
                      </a:r>
                    </a:p>
                  </a:txBody>
                  <a:tcPr marL="6350" marR="6350" marT="6350" marB="0" anchor="ctr"/>
                </a:tc>
                <a:tc>
                  <a:txBody>
                    <a:bodyPr/>
                    <a:lstStyle/>
                    <a:p>
                      <a:pPr algn="ctr" fontAlgn="ctr"/>
                      <a:r>
                        <a:rPr lang="en-US" altLang="zh-CN" sz="1200" u="none" strike="noStrike" dirty="0">
                          <a:effectLst/>
                        </a:rPr>
                        <a:t>6</a:t>
                      </a:r>
                      <a:endParaRPr lang="en-US" altLang="zh-CN" sz="1200" b="0" i="0" u="none" strike="noStrike" dirty="0">
                        <a:solidFill>
                          <a:srgbClr val="000000"/>
                        </a:solidFill>
                        <a:effectLst/>
                        <a:latin typeface="等线" panose="02010600030101010101" pitchFamily="2" charset="-122"/>
                        <a:ea typeface="等线" panose="02010600030101010101" pitchFamily="2" charset="-122"/>
                      </a:endParaRPr>
                    </a:p>
                  </a:txBody>
                  <a:tcPr marL="3548" marR="3548" marT="3546" marB="0" anchor="ctr"/>
                </a:tc>
                <a:extLst>
                  <a:ext uri="{0D108BD9-81ED-4DB2-BD59-A6C34878D82A}">
                    <a16:rowId xmlns:a16="http://schemas.microsoft.com/office/drawing/2014/main" val="10020"/>
                  </a:ext>
                </a:extLst>
              </a:tr>
            </a:tbl>
          </a:graphicData>
        </a:graphic>
      </p:graphicFrame>
      <p:graphicFrame>
        <p:nvGraphicFramePr>
          <p:cNvPr id="9" name="表格 8"/>
          <p:cNvGraphicFramePr>
            <a:graphicFrameLocks noGrp="1"/>
          </p:cNvGraphicFramePr>
          <p:nvPr/>
        </p:nvGraphicFramePr>
        <p:xfrm>
          <a:off x="9245600" y="1154113"/>
          <a:ext cx="2816224" cy="3786191"/>
        </p:xfrm>
        <a:graphic>
          <a:graphicData uri="http://schemas.openxmlformats.org/drawingml/2006/table">
            <a:tbl>
              <a:tblPr firstRow="1" bandRow="1">
                <a:tableStyleId>{21E4AEA4-8DFA-4A89-87EB-49C32662AFE0}</a:tableStyleId>
              </a:tblPr>
              <a:tblGrid>
                <a:gridCol w="704056">
                  <a:extLst>
                    <a:ext uri="{9D8B030D-6E8A-4147-A177-3AD203B41FA5}">
                      <a16:colId xmlns:a16="http://schemas.microsoft.com/office/drawing/2014/main" val="20000"/>
                    </a:ext>
                  </a:extLst>
                </a:gridCol>
                <a:gridCol w="704056">
                  <a:extLst>
                    <a:ext uri="{9D8B030D-6E8A-4147-A177-3AD203B41FA5}">
                      <a16:colId xmlns:a16="http://schemas.microsoft.com/office/drawing/2014/main" val="20001"/>
                    </a:ext>
                  </a:extLst>
                </a:gridCol>
                <a:gridCol w="704056">
                  <a:extLst>
                    <a:ext uri="{9D8B030D-6E8A-4147-A177-3AD203B41FA5}">
                      <a16:colId xmlns:a16="http://schemas.microsoft.com/office/drawing/2014/main" val="20002"/>
                    </a:ext>
                  </a:extLst>
                </a:gridCol>
                <a:gridCol w="704056">
                  <a:extLst>
                    <a:ext uri="{9D8B030D-6E8A-4147-A177-3AD203B41FA5}">
                      <a16:colId xmlns:a16="http://schemas.microsoft.com/office/drawing/2014/main" val="20003"/>
                    </a:ext>
                  </a:extLst>
                </a:gridCol>
              </a:tblGrid>
              <a:tr h="518261">
                <a:tc>
                  <a:txBody>
                    <a:bodyPr/>
                    <a:lstStyle/>
                    <a:p>
                      <a:pPr marL="0" algn="ctr" defTabSz="914400" rtl="0" eaLnBrk="1" fontAlgn="ctr" latinLnBrk="0" hangingPunct="1"/>
                      <a:r>
                        <a:rPr lang="zh-CN" altLang="en-US" sz="1200" u="none" strike="noStrike" kern="1200" dirty="0">
                          <a:effectLst/>
                        </a:rPr>
                        <a:t>序号</a:t>
                      </a:r>
                      <a:endParaRPr lang="en-US" altLang="zh-CN" sz="1200" b="1" i="0" u="none" strike="noStrike" kern="1200" dirty="0">
                        <a:solidFill>
                          <a:srgbClr val="000000"/>
                        </a:solidFill>
                        <a:effectLst/>
                        <a:latin typeface="等线" panose="02010600030101010101" pitchFamily="2" charset="-122"/>
                        <a:ea typeface="等线" panose="02010600030101010101" pitchFamily="2" charset="-122"/>
                        <a:cs typeface="+mn-cs"/>
                      </a:endParaRPr>
                    </a:p>
                  </a:txBody>
                  <a:tcPr marL="0" marR="0" marT="0" marB="0" anchor="ctr"/>
                </a:tc>
                <a:tc>
                  <a:txBody>
                    <a:bodyPr/>
                    <a:lstStyle/>
                    <a:p>
                      <a:pPr marL="0" algn="ctr" defTabSz="914400" rtl="0" eaLnBrk="1" fontAlgn="ctr" latinLnBrk="0" hangingPunct="1"/>
                      <a:r>
                        <a:rPr lang="zh-CN" altLang="en-US" sz="1200" u="none" strike="noStrike" kern="1200" dirty="0">
                          <a:effectLst/>
                        </a:rPr>
                        <a:t>地区</a:t>
                      </a:r>
                      <a:endParaRPr lang="zh-CN" altLang="en-US" sz="1200" b="1" i="0" u="none" strike="noStrike" kern="1200" dirty="0">
                        <a:solidFill>
                          <a:srgbClr val="000000"/>
                        </a:solidFill>
                        <a:effectLst/>
                        <a:latin typeface="等线" panose="02010600030101010101" pitchFamily="2" charset="-122"/>
                        <a:ea typeface="等线" panose="02010600030101010101" pitchFamily="2" charset="-122"/>
                        <a:cs typeface="+mn-cs"/>
                      </a:endParaRPr>
                    </a:p>
                  </a:txBody>
                  <a:tcPr marL="0" marR="0" marT="0" marB="0" anchor="ctr"/>
                </a:tc>
                <a:tc>
                  <a:txBody>
                    <a:bodyPr/>
                    <a:lstStyle/>
                    <a:p>
                      <a:pPr marL="0" algn="ctr" defTabSz="914400" rtl="0" eaLnBrk="1" fontAlgn="ctr" latinLnBrk="0" hangingPunct="1"/>
                      <a:r>
                        <a:rPr lang="zh-CN" altLang="en-US" sz="1200" u="none" strike="noStrike" kern="1200" dirty="0">
                          <a:effectLst/>
                        </a:rPr>
                        <a:t>发行金额（亿元）</a:t>
                      </a:r>
                      <a:endParaRPr lang="en-US" altLang="zh-CN" sz="1200" b="1" i="0" u="none" strike="noStrike" kern="1200" dirty="0">
                        <a:solidFill>
                          <a:srgbClr val="000000"/>
                        </a:solidFill>
                        <a:effectLst/>
                        <a:latin typeface="等线" panose="02010600030101010101" pitchFamily="2" charset="-122"/>
                        <a:ea typeface="等线" panose="02010600030101010101" pitchFamily="2" charset="-122"/>
                        <a:cs typeface="+mn-cs"/>
                      </a:endParaRPr>
                    </a:p>
                  </a:txBody>
                  <a:tcPr marL="0" marR="0" marT="0" marB="0" anchor="ctr"/>
                </a:tc>
                <a:tc>
                  <a:txBody>
                    <a:bodyPr/>
                    <a:lstStyle/>
                    <a:p>
                      <a:pPr marL="0" algn="ctr" defTabSz="914400" rtl="0" eaLnBrk="1" fontAlgn="ctr" latinLnBrk="0" hangingPunct="1"/>
                      <a:r>
                        <a:rPr lang="zh-CN" altLang="en-US" sz="1200" u="none" strike="noStrike" kern="1200" dirty="0">
                          <a:effectLst/>
                        </a:rPr>
                        <a:t>单数（个）</a:t>
                      </a:r>
                      <a:endParaRPr lang="en-US" altLang="zh-CN" sz="1200" b="1" i="0" u="none" strike="noStrike" kern="1200" dirty="0">
                        <a:solidFill>
                          <a:srgbClr val="000000"/>
                        </a:solidFill>
                        <a:effectLst/>
                        <a:latin typeface="等线" panose="02010600030101010101" pitchFamily="2" charset="-122"/>
                        <a:ea typeface="等线" panose="02010600030101010101" pitchFamily="2" charset="-122"/>
                        <a:cs typeface="+mn-cs"/>
                      </a:endParaRPr>
                    </a:p>
                  </a:txBody>
                  <a:tcPr marL="0" marR="0" marT="0" marB="0" anchor="ctr"/>
                </a:tc>
                <a:extLst>
                  <a:ext uri="{0D108BD9-81ED-4DB2-BD59-A6C34878D82A}">
                    <a16:rowId xmlns:a16="http://schemas.microsoft.com/office/drawing/2014/main" val="10000"/>
                  </a:ext>
                </a:extLst>
              </a:tr>
              <a:tr h="278926">
                <a:tc>
                  <a:txBody>
                    <a:bodyPr/>
                    <a:lstStyle/>
                    <a:p>
                      <a:pPr marL="0" algn="ctr" defTabSz="914400" rtl="0" eaLnBrk="1" fontAlgn="ctr" latinLnBrk="0" hangingPunct="1"/>
                      <a:r>
                        <a:rPr lang="en-US" altLang="zh-CN" sz="1200" u="none" strike="noStrike" kern="1200">
                          <a:effectLst/>
                        </a:rPr>
                        <a:t>21</a:t>
                      </a:r>
                      <a:endParaRPr lang="en-US" altLang="zh-CN" sz="1200" b="1" i="0" u="none" strike="noStrike" kern="1200">
                        <a:solidFill>
                          <a:srgbClr val="000000"/>
                        </a:solidFill>
                        <a:effectLst/>
                        <a:latin typeface="等线" panose="02010600030101010101" pitchFamily="2" charset="-122"/>
                        <a:ea typeface="等线" panose="02010600030101010101" pitchFamily="2" charset="-122"/>
                        <a:cs typeface="+mn-cs"/>
                      </a:endParaRPr>
                    </a:p>
                  </a:txBody>
                  <a:tcPr marL="0" marR="0" marT="0" marB="0" anchor="ctr"/>
                </a:tc>
                <a:tc>
                  <a:txBody>
                    <a:bodyPr/>
                    <a:lstStyle/>
                    <a:p>
                      <a:pPr marL="0" algn="ctr" defTabSz="914400" rtl="0" eaLnBrk="1" fontAlgn="ctr" latinLnBrk="0" hangingPunct="1"/>
                      <a:r>
                        <a:rPr lang="zh-CN" altLang="en-US" sz="1200" u="none" strike="noStrike" kern="1200">
                          <a:effectLst/>
                        </a:rPr>
                        <a:t>山西省</a:t>
                      </a:r>
                      <a:endParaRPr lang="zh-CN" altLang="en-US" sz="1200" b="1" i="0" u="none" strike="noStrike" kern="1200">
                        <a:solidFill>
                          <a:srgbClr val="000000"/>
                        </a:solidFill>
                        <a:effectLst/>
                        <a:latin typeface="等线" panose="02010600030101010101" pitchFamily="2" charset="-122"/>
                        <a:ea typeface="等线" panose="02010600030101010101" pitchFamily="2" charset="-122"/>
                        <a:cs typeface="+mn-cs"/>
                      </a:endParaRPr>
                    </a:p>
                  </a:txBody>
                  <a:tcPr marL="0" marR="0" marT="0" marB="0" anchor="ctr"/>
                </a:tc>
                <a:tc>
                  <a:txBody>
                    <a:bodyPr/>
                    <a:lstStyle/>
                    <a:p>
                      <a:pPr marL="0" algn="ctr" defTabSz="914400" rtl="0" eaLnBrk="1" fontAlgn="ctr" latinLnBrk="0" hangingPunct="1"/>
                      <a:r>
                        <a:rPr lang="en-US" altLang="zh-CN" sz="1200" u="none" strike="noStrike" kern="1200">
                          <a:effectLst/>
                        </a:rPr>
                        <a:t>62.52 </a:t>
                      </a:r>
                      <a:endParaRPr lang="en-US" altLang="zh-CN" sz="1200" b="1" i="0" u="none" strike="noStrike" kern="1200">
                        <a:solidFill>
                          <a:srgbClr val="000000"/>
                        </a:solidFill>
                        <a:effectLst/>
                        <a:latin typeface="等线" panose="02010600030101010101" pitchFamily="2" charset="-122"/>
                        <a:ea typeface="等线" panose="02010600030101010101" pitchFamily="2" charset="-122"/>
                        <a:cs typeface="+mn-cs"/>
                      </a:endParaRPr>
                    </a:p>
                  </a:txBody>
                  <a:tcPr marL="0" marR="0" marT="0" marB="0" anchor="ctr"/>
                </a:tc>
                <a:tc>
                  <a:txBody>
                    <a:bodyPr/>
                    <a:lstStyle/>
                    <a:p>
                      <a:pPr marL="0" algn="ctr" defTabSz="914400" rtl="0" eaLnBrk="1" fontAlgn="ctr" latinLnBrk="0" hangingPunct="1"/>
                      <a:r>
                        <a:rPr lang="en-US" altLang="zh-CN" sz="1200" u="none" strike="noStrike" kern="1200">
                          <a:effectLst/>
                        </a:rPr>
                        <a:t>8</a:t>
                      </a:r>
                      <a:endParaRPr lang="en-US" altLang="zh-CN" sz="1200" b="1" i="0" u="none" strike="noStrike" kern="1200">
                        <a:solidFill>
                          <a:srgbClr val="000000"/>
                        </a:solidFill>
                        <a:effectLst/>
                        <a:latin typeface="等线" panose="02010600030101010101" pitchFamily="2" charset="-122"/>
                        <a:ea typeface="等线" panose="02010600030101010101" pitchFamily="2" charset="-122"/>
                        <a:cs typeface="+mn-cs"/>
                      </a:endParaRPr>
                    </a:p>
                  </a:txBody>
                  <a:tcPr marL="0" marR="0" marT="0" marB="0" anchor="ctr"/>
                </a:tc>
                <a:extLst>
                  <a:ext uri="{0D108BD9-81ED-4DB2-BD59-A6C34878D82A}">
                    <a16:rowId xmlns:a16="http://schemas.microsoft.com/office/drawing/2014/main" val="10001"/>
                  </a:ext>
                </a:extLst>
              </a:tr>
              <a:tr h="278926">
                <a:tc>
                  <a:txBody>
                    <a:bodyPr/>
                    <a:lstStyle/>
                    <a:p>
                      <a:pPr marL="0" algn="ctr" defTabSz="914400" rtl="0" eaLnBrk="1" fontAlgn="ctr" latinLnBrk="0" hangingPunct="1"/>
                      <a:r>
                        <a:rPr lang="en-US" altLang="zh-CN" sz="1200" u="none" strike="noStrike" kern="1200">
                          <a:effectLst/>
                        </a:rPr>
                        <a:t>22</a:t>
                      </a:r>
                      <a:endParaRPr lang="en-US" altLang="zh-CN" sz="1200" b="1" i="0" u="none" strike="noStrike" kern="1200">
                        <a:solidFill>
                          <a:srgbClr val="000000"/>
                        </a:solidFill>
                        <a:effectLst/>
                        <a:latin typeface="等线" panose="02010600030101010101" pitchFamily="2" charset="-122"/>
                        <a:ea typeface="等线" panose="02010600030101010101" pitchFamily="2" charset="-122"/>
                        <a:cs typeface="+mn-cs"/>
                      </a:endParaRPr>
                    </a:p>
                  </a:txBody>
                  <a:tcPr marL="0" marR="0" marT="0" marB="0" anchor="ctr"/>
                </a:tc>
                <a:tc>
                  <a:txBody>
                    <a:bodyPr/>
                    <a:lstStyle/>
                    <a:p>
                      <a:pPr marL="0" algn="ctr" defTabSz="914400" rtl="0" eaLnBrk="1" fontAlgn="ctr" latinLnBrk="0" hangingPunct="1"/>
                      <a:r>
                        <a:rPr lang="zh-CN" altLang="en-US" sz="1200" u="none" strike="noStrike" kern="1200">
                          <a:effectLst/>
                        </a:rPr>
                        <a:t>黑龙江省</a:t>
                      </a:r>
                      <a:endParaRPr lang="zh-CN" altLang="en-US" sz="1200" b="1" i="0" u="none" strike="noStrike" kern="1200">
                        <a:solidFill>
                          <a:srgbClr val="000000"/>
                        </a:solidFill>
                        <a:effectLst/>
                        <a:latin typeface="等线" panose="02010600030101010101" pitchFamily="2" charset="-122"/>
                        <a:ea typeface="等线" panose="02010600030101010101" pitchFamily="2" charset="-122"/>
                        <a:cs typeface="+mn-cs"/>
                      </a:endParaRPr>
                    </a:p>
                  </a:txBody>
                  <a:tcPr marL="0" marR="0" marT="0" marB="0" anchor="ctr"/>
                </a:tc>
                <a:tc>
                  <a:txBody>
                    <a:bodyPr/>
                    <a:lstStyle/>
                    <a:p>
                      <a:pPr marL="0" algn="ctr" defTabSz="914400" rtl="0" eaLnBrk="1" fontAlgn="ctr" latinLnBrk="0" hangingPunct="1"/>
                      <a:r>
                        <a:rPr lang="en-US" altLang="zh-CN" sz="1200" u="none" strike="noStrike" kern="1200">
                          <a:effectLst/>
                        </a:rPr>
                        <a:t>54.96 </a:t>
                      </a:r>
                      <a:endParaRPr lang="en-US" altLang="zh-CN" sz="1200" b="1" i="0" u="none" strike="noStrike" kern="1200">
                        <a:solidFill>
                          <a:srgbClr val="000000"/>
                        </a:solidFill>
                        <a:effectLst/>
                        <a:latin typeface="等线" panose="02010600030101010101" pitchFamily="2" charset="-122"/>
                        <a:ea typeface="等线" panose="02010600030101010101" pitchFamily="2" charset="-122"/>
                        <a:cs typeface="+mn-cs"/>
                      </a:endParaRPr>
                    </a:p>
                  </a:txBody>
                  <a:tcPr marL="0" marR="0" marT="0" marB="0" anchor="ctr"/>
                </a:tc>
                <a:tc>
                  <a:txBody>
                    <a:bodyPr/>
                    <a:lstStyle/>
                    <a:p>
                      <a:pPr marL="0" algn="ctr" defTabSz="914400" rtl="0" eaLnBrk="1" fontAlgn="ctr" latinLnBrk="0" hangingPunct="1"/>
                      <a:r>
                        <a:rPr lang="en-US" altLang="zh-CN" sz="1200" u="none" strike="noStrike" kern="1200">
                          <a:effectLst/>
                        </a:rPr>
                        <a:t>6</a:t>
                      </a:r>
                      <a:endParaRPr lang="en-US" altLang="zh-CN" sz="1200" b="1" i="0" u="none" strike="noStrike" kern="1200">
                        <a:solidFill>
                          <a:srgbClr val="000000"/>
                        </a:solidFill>
                        <a:effectLst/>
                        <a:latin typeface="等线" panose="02010600030101010101" pitchFamily="2" charset="-122"/>
                        <a:ea typeface="等线" panose="02010600030101010101" pitchFamily="2" charset="-122"/>
                        <a:cs typeface="+mn-cs"/>
                      </a:endParaRPr>
                    </a:p>
                  </a:txBody>
                  <a:tcPr marL="0" marR="0" marT="0" marB="0" anchor="ctr"/>
                </a:tc>
                <a:extLst>
                  <a:ext uri="{0D108BD9-81ED-4DB2-BD59-A6C34878D82A}">
                    <a16:rowId xmlns:a16="http://schemas.microsoft.com/office/drawing/2014/main" val="10002"/>
                  </a:ext>
                </a:extLst>
              </a:tr>
              <a:tr h="278926">
                <a:tc>
                  <a:txBody>
                    <a:bodyPr/>
                    <a:lstStyle/>
                    <a:p>
                      <a:pPr marL="0" algn="ctr" defTabSz="914400" rtl="0" eaLnBrk="1" fontAlgn="ctr" latinLnBrk="0" hangingPunct="1"/>
                      <a:r>
                        <a:rPr lang="en-US" altLang="zh-CN" sz="1200" u="none" strike="noStrike" kern="1200">
                          <a:effectLst/>
                        </a:rPr>
                        <a:t>23</a:t>
                      </a:r>
                      <a:endParaRPr lang="en-US" altLang="zh-CN" sz="1200" b="1" i="0" u="none" strike="noStrike" kern="1200">
                        <a:solidFill>
                          <a:srgbClr val="000000"/>
                        </a:solidFill>
                        <a:effectLst/>
                        <a:latin typeface="等线" panose="02010600030101010101" pitchFamily="2" charset="-122"/>
                        <a:ea typeface="等线" panose="02010600030101010101" pitchFamily="2" charset="-122"/>
                        <a:cs typeface="+mn-cs"/>
                      </a:endParaRPr>
                    </a:p>
                  </a:txBody>
                  <a:tcPr marL="0" marR="0" marT="0" marB="0" anchor="ctr"/>
                </a:tc>
                <a:tc>
                  <a:txBody>
                    <a:bodyPr/>
                    <a:lstStyle/>
                    <a:p>
                      <a:pPr marL="0" algn="ctr" defTabSz="914400" rtl="0" eaLnBrk="1" fontAlgn="ctr" latinLnBrk="0" hangingPunct="1"/>
                      <a:r>
                        <a:rPr lang="zh-CN" altLang="en-US" sz="1200" u="none" strike="noStrike" kern="1200">
                          <a:effectLst/>
                        </a:rPr>
                        <a:t>辽宁省</a:t>
                      </a:r>
                      <a:endParaRPr lang="zh-CN" altLang="en-US" sz="1200" b="1" i="0" u="none" strike="noStrike" kern="1200">
                        <a:solidFill>
                          <a:srgbClr val="000000"/>
                        </a:solidFill>
                        <a:effectLst/>
                        <a:latin typeface="等线" panose="02010600030101010101" pitchFamily="2" charset="-122"/>
                        <a:ea typeface="等线" panose="02010600030101010101" pitchFamily="2" charset="-122"/>
                        <a:cs typeface="+mn-cs"/>
                      </a:endParaRPr>
                    </a:p>
                  </a:txBody>
                  <a:tcPr marL="0" marR="0" marT="0" marB="0" anchor="ctr"/>
                </a:tc>
                <a:tc>
                  <a:txBody>
                    <a:bodyPr/>
                    <a:lstStyle/>
                    <a:p>
                      <a:pPr marL="0" algn="ctr" defTabSz="914400" rtl="0" eaLnBrk="1" fontAlgn="ctr" latinLnBrk="0" hangingPunct="1"/>
                      <a:r>
                        <a:rPr lang="en-US" altLang="zh-CN" sz="1200" u="none" strike="noStrike" kern="1200">
                          <a:effectLst/>
                        </a:rPr>
                        <a:t>48.74 </a:t>
                      </a:r>
                      <a:endParaRPr lang="en-US" altLang="zh-CN" sz="1200" b="1" i="0" u="none" strike="noStrike" kern="1200">
                        <a:solidFill>
                          <a:srgbClr val="000000"/>
                        </a:solidFill>
                        <a:effectLst/>
                        <a:latin typeface="等线" panose="02010600030101010101" pitchFamily="2" charset="-122"/>
                        <a:ea typeface="等线" panose="02010600030101010101" pitchFamily="2" charset="-122"/>
                        <a:cs typeface="+mn-cs"/>
                      </a:endParaRPr>
                    </a:p>
                  </a:txBody>
                  <a:tcPr marL="0" marR="0" marT="0" marB="0" anchor="ctr"/>
                </a:tc>
                <a:tc>
                  <a:txBody>
                    <a:bodyPr/>
                    <a:lstStyle/>
                    <a:p>
                      <a:pPr marL="0" algn="ctr" defTabSz="914400" rtl="0" eaLnBrk="1" fontAlgn="ctr" latinLnBrk="0" hangingPunct="1"/>
                      <a:r>
                        <a:rPr lang="en-US" altLang="zh-CN" sz="1200" u="none" strike="noStrike" kern="1200">
                          <a:effectLst/>
                        </a:rPr>
                        <a:t>6</a:t>
                      </a:r>
                      <a:endParaRPr lang="en-US" altLang="zh-CN" sz="1200" b="1" i="0" u="none" strike="noStrike" kern="1200">
                        <a:solidFill>
                          <a:srgbClr val="000000"/>
                        </a:solidFill>
                        <a:effectLst/>
                        <a:latin typeface="等线" panose="02010600030101010101" pitchFamily="2" charset="-122"/>
                        <a:ea typeface="等线" panose="02010600030101010101" pitchFamily="2" charset="-122"/>
                        <a:cs typeface="+mn-cs"/>
                      </a:endParaRPr>
                    </a:p>
                  </a:txBody>
                  <a:tcPr marL="0" marR="0" marT="0" marB="0" anchor="ctr"/>
                </a:tc>
                <a:extLst>
                  <a:ext uri="{0D108BD9-81ED-4DB2-BD59-A6C34878D82A}">
                    <a16:rowId xmlns:a16="http://schemas.microsoft.com/office/drawing/2014/main" val="10003"/>
                  </a:ext>
                </a:extLst>
              </a:tr>
              <a:tr h="278926">
                <a:tc>
                  <a:txBody>
                    <a:bodyPr/>
                    <a:lstStyle/>
                    <a:p>
                      <a:pPr marL="0" algn="ctr" defTabSz="914400" rtl="0" eaLnBrk="1" fontAlgn="ctr" latinLnBrk="0" hangingPunct="1"/>
                      <a:r>
                        <a:rPr lang="en-US" altLang="zh-CN" sz="1200" u="none" strike="noStrike" kern="1200">
                          <a:effectLst/>
                        </a:rPr>
                        <a:t>24</a:t>
                      </a:r>
                      <a:endParaRPr lang="en-US" altLang="zh-CN" sz="1200" b="1" i="0" u="none" strike="noStrike" kern="1200">
                        <a:solidFill>
                          <a:srgbClr val="000000"/>
                        </a:solidFill>
                        <a:effectLst/>
                        <a:latin typeface="等线" panose="02010600030101010101" pitchFamily="2" charset="-122"/>
                        <a:ea typeface="等线" panose="02010600030101010101" pitchFamily="2" charset="-122"/>
                        <a:cs typeface="+mn-cs"/>
                      </a:endParaRPr>
                    </a:p>
                  </a:txBody>
                  <a:tcPr marL="0" marR="0" marT="0" marB="0" anchor="ctr"/>
                </a:tc>
                <a:tc>
                  <a:txBody>
                    <a:bodyPr/>
                    <a:lstStyle/>
                    <a:p>
                      <a:pPr marL="0" algn="ctr" defTabSz="914400" rtl="0" eaLnBrk="1" fontAlgn="ctr" latinLnBrk="0" hangingPunct="1"/>
                      <a:r>
                        <a:rPr lang="zh-CN" altLang="en-US" sz="1200" u="none" strike="noStrike" kern="1200">
                          <a:effectLst/>
                        </a:rPr>
                        <a:t>吉林省</a:t>
                      </a:r>
                      <a:endParaRPr lang="zh-CN" altLang="en-US" sz="1200" b="1" i="0" u="none" strike="noStrike" kern="1200">
                        <a:solidFill>
                          <a:srgbClr val="000000"/>
                        </a:solidFill>
                        <a:effectLst/>
                        <a:latin typeface="等线" panose="02010600030101010101" pitchFamily="2" charset="-122"/>
                        <a:ea typeface="等线" panose="02010600030101010101" pitchFamily="2" charset="-122"/>
                        <a:cs typeface="+mn-cs"/>
                      </a:endParaRPr>
                    </a:p>
                  </a:txBody>
                  <a:tcPr marL="0" marR="0" marT="0" marB="0" anchor="ctr"/>
                </a:tc>
                <a:tc>
                  <a:txBody>
                    <a:bodyPr/>
                    <a:lstStyle/>
                    <a:p>
                      <a:pPr marL="0" algn="ctr" defTabSz="914400" rtl="0" eaLnBrk="1" fontAlgn="ctr" latinLnBrk="0" hangingPunct="1"/>
                      <a:r>
                        <a:rPr lang="en-US" altLang="zh-CN" sz="1200" u="none" strike="noStrike" kern="1200">
                          <a:effectLst/>
                        </a:rPr>
                        <a:t>39.20 </a:t>
                      </a:r>
                      <a:endParaRPr lang="en-US" altLang="zh-CN" sz="1200" b="1" i="0" u="none" strike="noStrike" kern="1200">
                        <a:solidFill>
                          <a:srgbClr val="000000"/>
                        </a:solidFill>
                        <a:effectLst/>
                        <a:latin typeface="等线" panose="02010600030101010101" pitchFamily="2" charset="-122"/>
                        <a:ea typeface="等线" panose="02010600030101010101" pitchFamily="2" charset="-122"/>
                        <a:cs typeface="+mn-cs"/>
                      </a:endParaRPr>
                    </a:p>
                  </a:txBody>
                  <a:tcPr marL="0" marR="0" marT="0" marB="0" anchor="ctr"/>
                </a:tc>
                <a:tc>
                  <a:txBody>
                    <a:bodyPr/>
                    <a:lstStyle/>
                    <a:p>
                      <a:pPr marL="0" algn="ctr" defTabSz="914400" rtl="0" eaLnBrk="1" fontAlgn="ctr" latinLnBrk="0" hangingPunct="1"/>
                      <a:r>
                        <a:rPr lang="en-US" altLang="zh-CN" sz="1200" u="none" strike="noStrike" kern="1200">
                          <a:effectLst/>
                        </a:rPr>
                        <a:t>6</a:t>
                      </a:r>
                      <a:endParaRPr lang="en-US" altLang="zh-CN" sz="1200" b="1" i="0" u="none" strike="noStrike" kern="1200">
                        <a:solidFill>
                          <a:srgbClr val="000000"/>
                        </a:solidFill>
                        <a:effectLst/>
                        <a:latin typeface="等线" panose="02010600030101010101" pitchFamily="2" charset="-122"/>
                        <a:ea typeface="等线" panose="02010600030101010101" pitchFamily="2" charset="-122"/>
                        <a:cs typeface="+mn-cs"/>
                      </a:endParaRPr>
                    </a:p>
                  </a:txBody>
                  <a:tcPr marL="0" marR="0" marT="0" marB="0" anchor="ctr"/>
                </a:tc>
                <a:extLst>
                  <a:ext uri="{0D108BD9-81ED-4DB2-BD59-A6C34878D82A}">
                    <a16:rowId xmlns:a16="http://schemas.microsoft.com/office/drawing/2014/main" val="10004"/>
                  </a:ext>
                </a:extLst>
              </a:tr>
              <a:tr h="518261">
                <a:tc>
                  <a:txBody>
                    <a:bodyPr/>
                    <a:lstStyle/>
                    <a:p>
                      <a:pPr marL="0" algn="ctr" defTabSz="914400" rtl="0" eaLnBrk="1" fontAlgn="ctr" latinLnBrk="0" hangingPunct="1"/>
                      <a:r>
                        <a:rPr lang="en-US" altLang="zh-CN" sz="1200" u="none" strike="noStrike" kern="1200">
                          <a:effectLst/>
                        </a:rPr>
                        <a:t>25</a:t>
                      </a:r>
                      <a:endParaRPr lang="en-US" altLang="zh-CN" sz="1200" b="1" i="0" u="none" strike="noStrike" kern="1200">
                        <a:solidFill>
                          <a:srgbClr val="000000"/>
                        </a:solidFill>
                        <a:effectLst/>
                        <a:latin typeface="等线" panose="02010600030101010101" pitchFamily="2" charset="-122"/>
                        <a:ea typeface="等线" panose="02010600030101010101" pitchFamily="2" charset="-122"/>
                        <a:cs typeface="+mn-cs"/>
                      </a:endParaRPr>
                    </a:p>
                  </a:txBody>
                  <a:tcPr marL="0" marR="0" marT="0" marB="0" anchor="ctr"/>
                </a:tc>
                <a:tc>
                  <a:txBody>
                    <a:bodyPr/>
                    <a:lstStyle/>
                    <a:p>
                      <a:pPr marL="0" algn="ctr" defTabSz="914400" rtl="0" eaLnBrk="1" fontAlgn="ctr" latinLnBrk="0" hangingPunct="1"/>
                      <a:r>
                        <a:rPr lang="zh-CN" altLang="en-US" sz="1200" u="none" strike="noStrike" kern="1200">
                          <a:effectLst/>
                        </a:rPr>
                        <a:t>广西壮族自治区</a:t>
                      </a:r>
                      <a:endParaRPr lang="zh-CN" altLang="en-US" sz="1200" b="1" i="0" u="none" strike="noStrike" kern="1200">
                        <a:solidFill>
                          <a:srgbClr val="000000"/>
                        </a:solidFill>
                        <a:effectLst/>
                        <a:latin typeface="等线" panose="02010600030101010101" pitchFamily="2" charset="-122"/>
                        <a:ea typeface="等线" panose="02010600030101010101" pitchFamily="2" charset="-122"/>
                        <a:cs typeface="+mn-cs"/>
                      </a:endParaRPr>
                    </a:p>
                  </a:txBody>
                  <a:tcPr marL="0" marR="0" marT="0" marB="0" anchor="ctr"/>
                </a:tc>
                <a:tc>
                  <a:txBody>
                    <a:bodyPr/>
                    <a:lstStyle/>
                    <a:p>
                      <a:pPr marL="0" algn="ctr" defTabSz="914400" rtl="0" eaLnBrk="1" fontAlgn="ctr" latinLnBrk="0" hangingPunct="1"/>
                      <a:r>
                        <a:rPr lang="en-US" altLang="zh-CN" sz="1200" u="none" strike="noStrike" kern="1200">
                          <a:effectLst/>
                        </a:rPr>
                        <a:t>31.20 </a:t>
                      </a:r>
                      <a:endParaRPr lang="en-US" altLang="zh-CN" sz="1200" b="1" i="0" u="none" strike="noStrike" kern="1200">
                        <a:solidFill>
                          <a:srgbClr val="000000"/>
                        </a:solidFill>
                        <a:effectLst/>
                        <a:latin typeface="等线" panose="02010600030101010101" pitchFamily="2" charset="-122"/>
                        <a:ea typeface="等线" panose="02010600030101010101" pitchFamily="2" charset="-122"/>
                        <a:cs typeface="+mn-cs"/>
                      </a:endParaRPr>
                    </a:p>
                  </a:txBody>
                  <a:tcPr marL="0" marR="0" marT="0" marB="0" anchor="ctr"/>
                </a:tc>
                <a:tc>
                  <a:txBody>
                    <a:bodyPr/>
                    <a:lstStyle/>
                    <a:p>
                      <a:pPr marL="0" algn="ctr" defTabSz="914400" rtl="0" eaLnBrk="1" fontAlgn="ctr" latinLnBrk="0" hangingPunct="1"/>
                      <a:r>
                        <a:rPr lang="en-US" altLang="zh-CN" sz="1200" u="none" strike="noStrike" kern="1200">
                          <a:effectLst/>
                        </a:rPr>
                        <a:t>4</a:t>
                      </a:r>
                      <a:endParaRPr lang="en-US" altLang="zh-CN" sz="1200" b="1" i="0" u="none" strike="noStrike" kern="1200">
                        <a:solidFill>
                          <a:srgbClr val="000000"/>
                        </a:solidFill>
                        <a:effectLst/>
                        <a:latin typeface="等线" panose="02010600030101010101" pitchFamily="2" charset="-122"/>
                        <a:ea typeface="等线" panose="02010600030101010101" pitchFamily="2" charset="-122"/>
                        <a:cs typeface="+mn-cs"/>
                      </a:endParaRPr>
                    </a:p>
                  </a:txBody>
                  <a:tcPr marL="0" marR="0" marT="0" marB="0" anchor="ctr"/>
                </a:tc>
                <a:extLst>
                  <a:ext uri="{0D108BD9-81ED-4DB2-BD59-A6C34878D82A}">
                    <a16:rowId xmlns:a16="http://schemas.microsoft.com/office/drawing/2014/main" val="10005"/>
                  </a:ext>
                </a:extLst>
              </a:tr>
              <a:tr h="278926">
                <a:tc>
                  <a:txBody>
                    <a:bodyPr/>
                    <a:lstStyle/>
                    <a:p>
                      <a:pPr marL="0" algn="ctr" defTabSz="914400" rtl="0" eaLnBrk="1" fontAlgn="ctr" latinLnBrk="0" hangingPunct="1"/>
                      <a:r>
                        <a:rPr lang="en-US" altLang="zh-CN" sz="1200" u="none" strike="noStrike" kern="1200">
                          <a:effectLst/>
                        </a:rPr>
                        <a:t>26</a:t>
                      </a:r>
                      <a:endParaRPr lang="en-US" altLang="zh-CN" sz="1200" b="1" i="0" u="none" strike="noStrike" kern="1200">
                        <a:solidFill>
                          <a:srgbClr val="000000"/>
                        </a:solidFill>
                        <a:effectLst/>
                        <a:latin typeface="等线" panose="02010600030101010101" pitchFamily="2" charset="-122"/>
                        <a:ea typeface="等线" panose="02010600030101010101" pitchFamily="2" charset="-122"/>
                        <a:cs typeface="+mn-cs"/>
                      </a:endParaRPr>
                    </a:p>
                  </a:txBody>
                  <a:tcPr marL="0" marR="0" marT="0" marB="0" anchor="ctr"/>
                </a:tc>
                <a:tc>
                  <a:txBody>
                    <a:bodyPr/>
                    <a:lstStyle/>
                    <a:p>
                      <a:pPr marL="0" algn="ctr" defTabSz="914400" rtl="0" eaLnBrk="1" fontAlgn="ctr" latinLnBrk="0" hangingPunct="1"/>
                      <a:r>
                        <a:rPr lang="zh-CN" altLang="en-US" sz="1200" u="none" strike="noStrike" kern="1200">
                          <a:effectLst/>
                        </a:rPr>
                        <a:t>江西省</a:t>
                      </a:r>
                      <a:endParaRPr lang="zh-CN" altLang="en-US" sz="1200" b="1" i="0" u="none" strike="noStrike" kern="1200">
                        <a:solidFill>
                          <a:srgbClr val="000000"/>
                        </a:solidFill>
                        <a:effectLst/>
                        <a:latin typeface="等线" panose="02010600030101010101" pitchFamily="2" charset="-122"/>
                        <a:ea typeface="等线" panose="02010600030101010101" pitchFamily="2" charset="-122"/>
                        <a:cs typeface="+mn-cs"/>
                      </a:endParaRPr>
                    </a:p>
                  </a:txBody>
                  <a:tcPr marL="0" marR="0" marT="0" marB="0" anchor="ctr"/>
                </a:tc>
                <a:tc>
                  <a:txBody>
                    <a:bodyPr/>
                    <a:lstStyle/>
                    <a:p>
                      <a:pPr marL="0" algn="ctr" defTabSz="914400" rtl="0" eaLnBrk="1" fontAlgn="ctr" latinLnBrk="0" hangingPunct="1"/>
                      <a:r>
                        <a:rPr lang="en-US" altLang="zh-CN" sz="1200" u="none" strike="noStrike" kern="1200">
                          <a:effectLst/>
                        </a:rPr>
                        <a:t>25.37 </a:t>
                      </a:r>
                      <a:endParaRPr lang="en-US" altLang="zh-CN" sz="1200" b="1" i="0" u="none" strike="noStrike" kern="1200">
                        <a:solidFill>
                          <a:srgbClr val="000000"/>
                        </a:solidFill>
                        <a:effectLst/>
                        <a:latin typeface="等线" panose="02010600030101010101" pitchFamily="2" charset="-122"/>
                        <a:ea typeface="等线" panose="02010600030101010101" pitchFamily="2" charset="-122"/>
                        <a:cs typeface="+mn-cs"/>
                      </a:endParaRPr>
                    </a:p>
                  </a:txBody>
                  <a:tcPr marL="0" marR="0" marT="0" marB="0" anchor="ctr"/>
                </a:tc>
                <a:tc>
                  <a:txBody>
                    <a:bodyPr/>
                    <a:lstStyle/>
                    <a:p>
                      <a:pPr marL="0" algn="ctr" defTabSz="914400" rtl="0" eaLnBrk="1" fontAlgn="ctr" latinLnBrk="0" hangingPunct="1"/>
                      <a:r>
                        <a:rPr lang="en-US" altLang="zh-CN" sz="1200" u="none" strike="noStrike" kern="1200">
                          <a:effectLst/>
                        </a:rPr>
                        <a:t>3</a:t>
                      </a:r>
                      <a:endParaRPr lang="en-US" altLang="zh-CN" sz="1200" b="1" i="0" u="none" strike="noStrike" kern="1200">
                        <a:solidFill>
                          <a:srgbClr val="000000"/>
                        </a:solidFill>
                        <a:effectLst/>
                        <a:latin typeface="等线" panose="02010600030101010101" pitchFamily="2" charset="-122"/>
                        <a:ea typeface="等线" panose="02010600030101010101" pitchFamily="2" charset="-122"/>
                        <a:cs typeface="+mn-cs"/>
                      </a:endParaRPr>
                    </a:p>
                  </a:txBody>
                  <a:tcPr marL="0" marR="0" marT="0" marB="0" anchor="ctr"/>
                </a:tc>
                <a:extLst>
                  <a:ext uri="{0D108BD9-81ED-4DB2-BD59-A6C34878D82A}">
                    <a16:rowId xmlns:a16="http://schemas.microsoft.com/office/drawing/2014/main" val="10006"/>
                  </a:ext>
                </a:extLst>
              </a:tr>
              <a:tr h="518261">
                <a:tc>
                  <a:txBody>
                    <a:bodyPr/>
                    <a:lstStyle/>
                    <a:p>
                      <a:pPr marL="0" algn="ctr" defTabSz="914400" rtl="0" eaLnBrk="1" fontAlgn="ctr" latinLnBrk="0" hangingPunct="1"/>
                      <a:r>
                        <a:rPr lang="en-US" altLang="zh-CN" sz="1200" u="none" strike="noStrike" kern="1200">
                          <a:effectLst/>
                        </a:rPr>
                        <a:t>27</a:t>
                      </a:r>
                      <a:endParaRPr lang="en-US" altLang="zh-CN" sz="1200" b="1" i="0" u="none" strike="noStrike" kern="1200">
                        <a:solidFill>
                          <a:srgbClr val="000000"/>
                        </a:solidFill>
                        <a:effectLst/>
                        <a:latin typeface="等线" panose="02010600030101010101" pitchFamily="2" charset="-122"/>
                        <a:ea typeface="等线" panose="02010600030101010101" pitchFamily="2" charset="-122"/>
                        <a:cs typeface="+mn-cs"/>
                      </a:endParaRPr>
                    </a:p>
                  </a:txBody>
                  <a:tcPr marL="0" marR="0" marT="0" marB="0" anchor="ctr"/>
                </a:tc>
                <a:tc>
                  <a:txBody>
                    <a:bodyPr/>
                    <a:lstStyle/>
                    <a:p>
                      <a:pPr marL="0" algn="ctr" defTabSz="914400" rtl="0" eaLnBrk="1" fontAlgn="ctr" latinLnBrk="0" hangingPunct="1"/>
                      <a:r>
                        <a:rPr lang="zh-CN" altLang="en-US" sz="1200" u="none" strike="noStrike" kern="1200">
                          <a:effectLst/>
                        </a:rPr>
                        <a:t>宁夏回族自治区</a:t>
                      </a:r>
                      <a:endParaRPr lang="zh-CN" altLang="en-US" sz="1200" b="1" i="0" u="none" strike="noStrike" kern="1200">
                        <a:solidFill>
                          <a:srgbClr val="000000"/>
                        </a:solidFill>
                        <a:effectLst/>
                        <a:latin typeface="等线" panose="02010600030101010101" pitchFamily="2" charset="-122"/>
                        <a:ea typeface="等线" panose="02010600030101010101" pitchFamily="2" charset="-122"/>
                        <a:cs typeface="+mn-cs"/>
                      </a:endParaRPr>
                    </a:p>
                  </a:txBody>
                  <a:tcPr marL="0" marR="0" marT="0" marB="0" anchor="ctr"/>
                </a:tc>
                <a:tc>
                  <a:txBody>
                    <a:bodyPr/>
                    <a:lstStyle/>
                    <a:p>
                      <a:pPr marL="0" algn="ctr" defTabSz="914400" rtl="0" eaLnBrk="1" fontAlgn="ctr" latinLnBrk="0" hangingPunct="1"/>
                      <a:r>
                        <a:rPr lang="en-US" altLang="zh-CN" sz="1200" u="none" strike="noStrike" kern="1200">
                          <a:effectLst/>
                        </a:rPr>
                        <a:t>14.10 </a:t>
                      </a:r>
                      <a:endParaRPr lang="en-US" altLang="zh-CN" sz="1200" b="1" i="0" u="none" strike="noStrike" kern="1200">
                        <a:solidFill>
                          <a:srgbClr val="000000"/>
                        </a:solidFill>
                        <a:effectLst/>
                        <a:latin typeface="等线" panose="02010600030101010101" pitchFamily="2" charset="-122"/>
                        <a:ea typeface="等线" panose="02010600030101010101" pitchFamily="2" charset="-122"/>
                        <a:cs typeface="+mn-cs"/>
                      </a:endParaRPr>
                    </a:p>
                  </a:txBody>
                  <a:tcPr marL="0" marR="0" marT="0" marB="0" anchor="ctr"/>
                </a:tc>
                <a:tc>
                  <a:txBody>
                    <a:bodyPr/>
                    <a:lstStyle/>
                    <a:p>
                      <a:pPr marL="0" algn="ctr" defTabSz="914400" rtl="0" eaLnBrk="1" fontAlgn="ctr" latinLnBrk="0" hangingPunct="1"/>
                      <a:r>
                        <a:rPr lang="en-US" altLang="zh-CN" sz="1200" u="none" strike="noStrike" kern="1200">
                          <a:effectLst/>
                        </a:rPr>
                        <a:t>2</a:t>
                      </a:r>
                      <a:endParaRPr lang="en-US" altLang="zh-CN" sz="1200" b="1" i="0" u="none" strike="noStrike" kern="1200">
                        <a:solidFill>
                          <a:srgbClr val="000000"/>
                        </a:solidFill>
                        <a:effectLst/>
                        <a:latin typeface="等线" panose="02010600030101010101" pitchFamily="2" charset="-122"/>
                        <a:ea typeface="等线" panose="02010600030101010101" pitchFamily="2" charset="-122"/>
                        <a:cs typeface="+mn-cs"/>
                      </a:endParaRPr>
                    </a:p>
                  </a:txBody>
                  <a:tcPr marL="0" marR="0" marT="0" marB="0" anchor="ctr"/>
                </a:tc>
                <a:extLst>
                  <a:ext uri="{0D108BD9-81ED-4DB2-BD59-A6C34878D82A}">
                    <a16:rowId xmlns:a16="http://schemas.microsoft.com/office/drawing/2014/main" val="10007"/>
                  </a:ext>
                </a:extLst>
              </a:tr>
              <a:tr h="278926">
                <a:tc>
                  <a:txBody>
                    <a:bodyPr/>
                    <a:lstStyle/>
                    <a:p>
                      <a:pPr marL="0" algn="ctr" defTabSz="914400" rtl="0" eaLnBrk="1" fontAlgn="ctr" latinLnBrk="0" hangingPunct="1"/>
                      <a:r>
                        <a:rPr lang="en-US" altLang="zh-CN" sz="1200" u="none" strike="noStrike" kern="1200">
                          <a:effectLst/>
                        </a:rPr>
                        <a:t>28</a:t>
                      </a:r>
                      <a:endParaRPr lang="en-US" altLang="zh-CN" sz="1200" b="1" i="0" u="none" strike="noStrike" kern="1200">
                        <a:solidFill>
                          <a:srgbClr val="000000"/>
                        </a:solidFill>
                        <a:effectLst/>
                        <a:latin typeface="等线" panose="02010600030101010101" pitchFamily="2" charset="-122"/>
                        <a:ea typeface="等线" panose="02010600030101010101" pitchFamily="2" charset="-122"/>
                        <a:cs typeface="+mn-cs"/>
                      </a:endParaRPr>
                    </a:p>
                  </a:txBody>
                  <a:tcPr marL="0" marR="0" marT="0" marB="0" anchor="ctr"/>
                </a:tc>
                <a:tc>
                  <a:txBody>
                    <a:bodyPr/>
                    <a:lstStyle/>
                    <a:p>
                      <a:pPr marL="0" algn="ctr" defTabSz="914400" rtl="0" eaLnBrk="1" fontAlgn="ctr" latinLnBrk="0" hangingPunct="1"/>
                      <a:r>
                        <a:rPr lang="zh-CN" altLang="en-US" sz="1200" u="none" strike="noStrike" kern="1200">
                          <a:effectLst/>
                        </a:rPr>
                        <a:t>海南省</a:t>
                      </a:r>
                      <a:endParaRPr lang="zh-CN" altLang="en-US" sz="1200" b="1" i="0" u="none" strike="noStrike" kern="1200">
                        <a:solidFill>
                          <a:srgbClr val="000000"/>
                        </a:solidFill>
                        <a:effectLst/>
                        <a:latin typeface="等线" panose="02010600030101010101" pitchFamily="2" charset="-122"/>
                        <a:ea typeface="等线" panose="02010600030101010101" pitchFamily="2" charset="-122"/>
                        <a:cs typeface="+mn-cs"/>
                      </a:endParaRPr>
                    </a:p>
                  </a:txBody>
                  <a:tcPr marL="0" marR="0" marT="0" marB="0" anchor="ctr"/>
                </a:tc>
                <a:tc>
                  <a:txBody>
                    <a:bodyPr/>
                    <a:lstStyle/>
                    <a:p>
                      <a:pPr marL="0" algn="ctr" defTabSz="914400" rtl="0" eaLnBrk="1" fontAlgn="ctr" latinLnBrk="0" hangingPunct="1"/>
                      <a:r>
                        <a:rPr lang="en-US" altLang="zh-CN" sz="1200" u="none" strike="noStrike" kern="1200">
                          <a:effectLst/>
                        </a:rPr>
                        <a:t>8.00 </a:t>
                      </a:r>
                      <a:endParaRPr lang="en-US" altLang="zh-CN" sz="1200" b="1" i="0" u="none" strike="noStrike" kern="1200">
                        <a:solidFill>
                          <a:srgbClr val="000000"/>
                        </a:solidFill>
                        <a:effectLst/>
                        <a:latin typeface="等线" panose="02010600030101010101" pitchFamily="2" charset="-122"/>
                        <a:ea typeface="等线" panose="02010600030101010101" pitchFamily="2" charset="-122"/>
                        <a:cs typeface="+mn-cs"/>
                      </a:endParaRPr>
                    </a:p>
                  </a:txBody>
                  <a:tcPr marL="0" marR="0" marT="0" marB="0" anchor="ctr"/>
                </a:tc>
                <a:tc>
                  <a:txBody>
                    <a:bodyPr/>
                    <a:lstStyle/>
                    <a:p>
                      <a:pPr marL="0" algn="ctr" defTabSz="914400" rtl="0" eaLnBrk="1" fontAlgn="ctr" latinLnBrk="0" hangingPunct="1"/>
                      <a:r>
                        <a:rPr lang="en-US" altLang="zh-CN" sz="1200" u="none" strike="noStrike" kern="1200">
                          <a:effectLst/>
                        </a:rPr>
                        <a:t>2</a:t>
                      </a:r>
                      <a:endParaRPr lang="en-US" altLang="zh-CN" sz="1200" b="1" i="0" u="none" strike="noStrike" kern="1200">
                        <a:solidFill>
                          <a:srgbClr val="000000"/>
                        </a:solidFill>
                        <a:effectLst/>
                        <a:latin typeface="等线" panose="02010600030101010101" pitchFamily="2" charset="-122"/>
                        <a:ea typeface="等线" panose="02010600030101010101" pitchFamily="2" charset="-122"/>
                        <a:cs typeface="+mn-cs"/>
                      </a:endParaRPr>
                    </a:p>
                  </a:txBody>
                  <a:tcPr marL="0" marR="0" marT="0" marB="0" anchor="ctr"/>
                </a:tc>
                <a:extLst>
                  <a:ext uri="{0D108BD9-81ED-4DB2-BD59-A6C34878D82A}">
                    <a16:rowId xmlns:a16="http://schemas.microsoft.com/office/drawing/2014/main" val="10008"/>
                  </a:ext>
                </a:extLst>
              </a:tr>
              <a:tr h="278926">
                <a:tc>
                  <a:txBody>
                    <a:bodyPr/>
                    <a:lstStyle/>
                    <a:p>
                      <a:pPr marL="0" algn="ctr" defTabSz="914400" rtl="0" eaLnBrk="1" fontAlgn="ctr" latinLnBrk="0" hangingPunct="1"/>
                      <a:r>
                        <a:rPr lang="en-US" altLang="zh-CN" sz="1200" u="none" strike="noStrike" kern="1200">
                          <a:effectLst/>
                        </a:rPr>
                        <a:t>29</a:t>
                      </a:r>
                      <a:endParaRPr lang="en-US" altLang="zh-CN" sz="1200" b="1" i="0" u="none" strike="noStrike" kern="1200">
                        <a:solidFill>
                          <a:srgbClr val="000000"/>
                        </a:solidFill>
                        <a:effectLst/>
                        <a:latin typeface="等线" panose="02010600030101010101" pitchFamily="2" charset="-122"/>
                        <a:ea typeface="等线" panose="02010600030101010101" pitchFamily="2" charset="-122"/>
                        <a:cs typeface="+mn-cs"/>
                      </a:endParaRPr>
                    </a:p>
                  </a:txBody>
                  <a:tcPr marL="0" marR="0" marT="0" marB="0" anchor="ctr"/>
                </a:tc>
                <a:tc>
                  <a:txBody>
                    <a:bodyPr/>
                    <a:lstStyle/>
                    <a:p>
                      <a:pPr marL="0" algn="ctr" defTabSz="914400" rtl="0" eaLnBrk="1" fontAlgn="ctr" latinLnBrk="0" hangingPunct="1"/>
                      <a:r>
                        <a:rPr lang="zh-CN" altLang="en-US" sz="1200" u="none" strike="noStrike" kern="1200">
                          <a:effectLst/>
                        </a:rPr>
                        <a:t>厦门</a:t>
                      </a:r>
                      <a:endParaRPr lang="zh-CN" altLang="en-US" sz="1200" b="1" i="0" u="none" strike="noStrike" kern="1200">
                        <a:solidFill>
                          <a:srgbClr val="000000"/>
                        </a:solidFill>
                        <a:effectLst/>
                        <a:latin typeface="等线" panose="02010600030101010101" pitchFamily="2" charset="-122"/>
                        <a:ea typeface="等线" panose="02010600030101010101" pitchFamily="2" charset="-122"/>
                        <a:cs typeface="+mn-cs"/>
                      </a:endParaRPr>
                    </a:p>
                  </a:txBody>
                  <a:tcPr marL="0" marR="0" marT="0" marB="0" anchor="ctr"/>
                </a:tc>
                <a:tc>
                  <a:txBody>
                    <a:bodyPr/>
                    <a:lstStyle/>
                    <a:p>
                      <a:pPr marL="0" algn="ctr" defTabSz="914400" rtl="0" eaLnBrk="1" fontAlgn="ctr" latinLnBrk="0" hangingPunct="1"/>
                      <a:r>
                        <a:rPr lang="en-US" altLang="zh-CN" sz="1200" u="none" strike="noStrike" kern="1200">
                          <a:effectLst/>
                        </a:rPr>
                        <a:t>5.00 </a:t>
                      </a:r>
                      <a:endParaRPr lang="en-US" altLang="zh-CN" sz="1200" b="1" i="0" u="none" strike="noStrike" kern="1200">
                        <a:solidFill>
                          <a:srgbClr val="000000"/>
                        </a:solidFill>
                        <a:effectLst/>
                        <a:latin typeface="等线" panose="02010600030101010101" pitchFamily="2" charset="-122"/>
                        <a:ea typeface="等线" panose="02010600030101010101" pitchFamily="2" charset="-122"/>
                        <a:cs typeface="+mn-cs"/>
                      </a:endParaRPr>
                    </a:p>
                  </a:txBody>
                  <a:tcPr marL="0" marR="0" marT="0" marB="0" anchor="ctr"/>
                </a:tc>
                <a:tc>
                  <a:txBody>
                    <a:bodyPr/>
                    <a:lstStyle/>
                    <a:p>
                      <a:pPr marL="0" algn="ctr" defTabSz="914400" rtl="0" eaLnBrk="1" fontAlgn="ctr" latinLnBrk="0" hangingPunct="1"/>
                      <a:r>
                        <a:rPr lang="en-US" altLang="zh-CN" sz="1200" u="none" strike="noStrike" kern="1200">
                          <a:effectLst/>
                        </a:rPr>
                        <a:t>1</a:t>
                      </a:r>
                      <a:endParaRPr lang="en-US" altLang="zh-CN" sz="1200" b="1" i="0" u="none" strike="noStrike" kern="1200">
                        <a:solidFill>
                          <a:srgbClr val="000000"/>
                        </a:solidFill>
                        <a:effectLst/>
                        <a:latin typeface="等线" panose="02010600030101010101" pitchFamily="2" charset="-122"/>
                        <a:ea typeface="等线" panose="02010600030101010101" pitchFamily="2" charset="-122"/>
                        <a:cs typeface="+mn-cs"/>
                      </a:endParaRPr>
                    </a:p>
                  </a:txBody>
                  <a:tcPr marL="0" marR="0" marT="0" marB="0" anchor="ctr"/>
                </a:tc>
                <a:extLst>
                  <a:ext uri="{0D108BD9-81ED-4DB2-BD59-A6C34878D82A}">
                    <a16:rowId xmlns:a16="http://schemas.microsoft.com/office/drawing/2014/main" val="10009"/>
                  </a:ext>
                </a:extLst>
              </a:tr>
              <a:tr h="278926">
                <a:tc>
                  <a:txBody>
                    <a:bodyPr/>
                    <a:lstStyle/>
                    <a:p>
                      <a:pPr marL="0" algn="ctr" defTabSz="914400" rtl="0" eaLnBrk="1" fontAlgn="ctr" latinLnBrk="0" hangingPunct="1"/>
                      <a:r>
                        <a:rPr lang="en-US" altLang="zh-CN" sz="1200" u="none" strike="noStrike" kern="1200">
                          <a:effectLst/>
                        </a:rPr>
                        <a:t>30</a:t>
                      </a:r>
                      <a:endParaRPr lang="en-US" altLang="zh-CN" sz="1200" b="1" i="0" u="none" strike="noStrike" kern="1200">
                        <a:solidFill>
                          <a:srgbClr val="000000"/>
                        </a:solidFill>
                        <a:effectLst/>
                        <a:latin typeface="等线" panose="02010600030101010101" pitchFamily="2" charset="-122"/>
                        <a:ea typeface="等线" panose="02010600030101010101" pitchFamily="2" charset="-122"/>
                        <a:cs typeface="+mn-cs"/>
                      </a:endParaRPr>
                    </a:p>
                  </a:txBody>
                  <a:tcPr marL="0" marR="0" marT="0" marB="0" anchor="ctr"/>
                </a:tc>
                <a:tc>
                  <a:txBody>
                    <a:bodyPr/>
                    <a:lstStyle/>
                    <a:p>
                      <a:pPr marL="0" algn="ctr" defTabSz="914400" rtl="0" eaLnBrk="1" fontAlgn="ctr" latinLnBrk="0" hangingPunct="1"/>
                      <a:r>
                        <a:rPr lang="zh-CN" altLang="en-US" sz="1200" u="none" strike="noStrike" kern="1200">
                          <a:effectLst/>
                        </a:rPr>
                        <a:t>深圳</a:t>
                      </a:r>
                      <a:endParaRPr lang="zh-CN" altLang="en-US" sz="1200" b="1" i="0" u="none" strike="noStrike" kern="1200">
                        <a:solidFill>
                          <a:srgbClr val="000000"/>
                        </a:solidFill>
                        <a:effectLst/>
                        <a:latin typeface="等线" panose="02010600030101010101" pitchFamily="2" charset="-122"/>
                        <a:ea typeface="等线" panose="02010600030101010101" pitchFamily="2" charset="-122"/>
                        <a:cs typeface="+mn-cs"/>
                      </a:endParaRPr>
                    </a:p>
                  </a:txBody>
                  <a:tcPr marL="0" marR="0" marT="0" marB="0" anchor="ctr"/>
                </a:tc>
                <a:tc>
                  <a:txBody>
                    <a:bodyPr/>
                    <a:lstStyle/>
                    <a:p>
                      <a:pPr marL="0" algn="ctr" defTabSz="914400" rtl="0" eaLnBrk="1" fontAlgn="ctr" latinLnBrk="0" hangingPunct="1"/>
                      <a:r>
                        <a:rPr lang="en-US" altLang="zh-CN" sz="1200" u="none" strike="noStrike" kern="1200">
                          <a:effectLst/>
                        </a:rPr>
                        <a:t>1.39 </a:t>
                      </a:r>
                      <a:endParaRPr lang="en-US" altLang="zh-CN" sz="1200" b="1" i="0" u="none" strike="noStrike" kern="1200">
                        <a:solidFill>
                          <a:srgbClr val="000000"/>
                        </a:solidFill>
                        <a:effectLst/>
                        <a:latin typeface="等线" panose="02010600030101010101" pitchFamily="2" charset="-122"/>
                        <a:ea typeface="等线" panose="02010600030101010101" pitchFamily="2" charset="-122"/>
                        <a:cs typeface="+mn-cs"/>
                      </a:endParaRPr>
                    </a:p>
                  </a:txBody>
                  <a:tcPr marL="0" marR="0" marT="0" marB="0" anchor="ctr"/>
                </a:tc>
                <a:tc>
                  <a:txBody>
                    <a:bodyPr/>
                    <a:lstStyle/>
                    <a:p>
                      <a:pPr marL="0" algn="ctr" defTabSz="914400" rtl="0" eaLnBrk="1" fontAlgn="ctr" latinLnBrk="0" hangingPunct="1"/>
                      <a:r>
                        <a:rPr lang="en-US" altLang="zh-CN" sz="1200" u="none" strike="noStrike" kern="1200" dirty="0">
                          <a:effectLst/>
                        </a:rPr>
                        <a:t>1</a:t>
                      </a:r>
                      <a:endParaRPr lang="en-US" altLang="zh-CN" sz="1200" b="1" i="0" u="none" strike="noStrike" kern="1200" dirty="0">
                        <a:solidFill>
                          <a:srgbClr val="000000"/>
                        </a:solidFill>
                        <a:effectLst/>
                        <a:latin typeface="等线" panose="02010600030101010101" pitchFamily="2" charset="-122"/>
                        <a:ea typeface="等线" panose="02010600030101010101" pitchFamily="2" charset="-122"/>
                        <a:cs typeface="+mn-cs"/>
                      </a:endParaRPr>
                    </a:p>
                  </a:txBody>
                  <a:tcPr marL="0" marR="0" marT="0" marB="0" anchor="ctr"/>
                </a:tc>
                <a:extLst>
                  <a:ext uri="{0D108BD9-81ED-4DB2-BD59-A6C34878D82A}">
                    <a16:rowId xmlns:a16="http://schemas.microsoft.com/office/drawing/2014/main" val="10010"/>
                  </a:ext>
                </a:extLst>
              </a:tr>
            </a:tbl>
          </a:graphicData>
        </a:graphic>
      </p:graphicFrame>
      <p:sp>
        <p:nvSpPr>
          <p:cNvPr id="88246" name="文本框 9"/>
          <p:cNvSpPr txBox="1"/>
          <p:nvPr/>
        </p:nvSpPr>
        <p:spPr>
          <a:xfrm>
            <a:off x="5373688" y="6048375"/>
            <a:ext cx="6473825" cy="30797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r>
              <a:rPr lang="zh-CN" altLang="en-US" sz="1400" dirty="0">
                <a:latin typeface="微软雅黑" panose="020B0503020204020204" pitchFamily="34" charset="-122"/>
              </a:rPr>
              <a:t>注：表格数据中未统计原始权益人待定项目</a:t>
            </a: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bject 7">
            <a:extLst>
              <a:ext uri="{FF2B5EF4-FFF2-40B4-BE49-F238E27FC236}">
                <a16:creationId xmlns:a16="http://schemas.microsoft.com/office/drawing/2014/main" id="{2149F005-D812-456C-A287-860A78BDB819}"/>
              </a:ext>
            </a:extLst>
          </p:cNvPr>
          <p:cNvSpPr txBox="1">
            <a:spLocks noChangeArrowheads="1"/>
          </p:cNvSpPr>
          <p:nvPr/>
        </p:nvSpPr>
        <p:spPr bwMode="auto">
          <a:xfrm>
            <a:off x="352425" y="877888"/>
            <a:ext cx="1080770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8890" rIns="0" bIns="0">
            <a:spAutoFit/>
          </a:bodyPr>
          <a:lstStyle>
            <a:lvl1pPr marL="298450" indent="-285750">
              <a:spcBef>
                <a:spcPct val="20000"/>
              </a:spcBef>
              <a:buFont typeface="Arial" panose="020B0604020202020204" pitchFamily="34" charset="0"/>
              <a:buChar char="•"/>
              <a:tabLst>
                <a:tab pos="298450" algn="l"/>
              </a:tabLst>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tabLst>
                <a:tab pos="298450" algn="l"/>
              </a:tabLst>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tabLst>
                <a:tab pos="298450" algn="l"/>
              </a:tabLst>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tabLst>
                <a:tab pos="298450"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tabLst>
                <a:tab pos="298450"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298450"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298450"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298450"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298450"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298450" marR="0" lvl="0" indent="-285750" algn="just" defTabSz="914400" rtl="0" eaLnBrk="0" fontAlgn="base" latinLnBrk="0" hangingPunct="0">
              <a:lnSpc>
                <a:spcPct val="103000"/>
              </a:lnSpc>
              <a:spcBef>
                <a:spcPts val="75"/>
              </a:spcBef>
              <a:spcAft>
                <a:spcPct val="0"/>
              </a:spcAft>
              <a:buClrTx/>
              <a:buSzTx/>
              <a:buFont typeface="Wingdings" panose="05000000000000000000" pitchFamily="2" charset="2"/>
              <a:buChar char=""/>
              <a:tabLst>
                <a:tab pos="298450" algn="l"/>
              </a:tabLst>
              <a:defRPr/>
            </a:pPr>
            <a:r>
              <a:rPr kumimoji="0" lang="zh-CN" altLang="zh-CN" sz="1400" b="0" i="0" u="none" strike="noStrike" kern="1200" cap="none" spc="0" normalizeH="0" baseline="0" noProof="0" dirty="0">
                <a:ln>
                  <a:noFill/>
                </a:ln>
                <a:solidFill>
                  <a:srgbClr val="000000"/>
                </a:solidFill>
                <a:effectLst/>
                <a:uLnTx/>
                <a:uFillTx/>
                <a:latin typeface="微软雅黑" panose="020B0503020204020204" pitchFamily="34" charset="-122"/>
                <a:sym typeface="Arial" panose="020B0604020202020204" pitchFamily="34" charset="0"/>
              </a:rPr>
              <a:t>美国REITs从数量和总市值均排名全球前列，总发行量247只，总市值超1万亿美元，从资产类型看，多元化组合型REITs是市场主流，其组合穿透后配置资产类型多样，但是主要仍以商业不动产如办公楼、酒店、公 寓为主，以抵押贷款为辅，从市值看，物流仓储、一般仓储（这里多指美国人经常租用存放个人用品的仓库</a:t>
            </a:r>
          </a:p>
          <a:p>
            <a:pPr marL="298450" marR="0" lvl="0" indent="-285750" algn="l" defTabSz="914400" rtl="0" eaLnBrk="0" fontAlgn="base" latinLnBrk="0" hangingPunct="0">
              <a:lnSpc>
                <a:spcPct val="101000"/>
              </a:lnSpc>
              <a:spcBef>
                <a:spcPts val="75"/>
              </a:spcBef>
              <a:spcAft>
                <a:spcPct val="0"/>
              </a:spcAft>
              <a:buClrTx/>
              <a:buSzTx/>
              <a:buFontTx/>
              <a:buNone/>
              <a:tabLst>
                <a:tab pos="298450" algn="l"/>
              </a:tabLst>
              <a:defRPr/>
            </a:pPr>
            <a:r>
              <a:rPr kumimoji="0" lang="zh-CN" altLang="zh-CN" sz="1400" b="0" i="0" u="none" strike="noStrike" kern="1200" cap="none" spc="0" normalizeH="0" baseline="0" noProof="0" dirty="0">
                <a:ln>
                  <a:noFill/>
                </a:ln>
                <a:solidFill>
                  <a:srgbClr val="000000"/>
                </a:solidFill>
                <a:effectLst/>
                <a:uLnTx/>
                <a:uFillTx/>
                <a:latin typeface="微软雅黑" panose="020B0503020204020204" pitchFamily="34" charset="-122"/>
                <a:sym typeface="Arial" panose="020B0604020202020204" pitchFamily="34" charset="0"/>
              </a:rPr>
              <a:t>） 、医疗康养类REITs发行总量超过2500亿美元，多元投资和工业建筑中，专注投资于数据中心、通讯基础设 施的REITs产品各有5只，对国内新基建板块REITs的落地有很好的指导意义。</a:t>
            </a:r>
          </a:p>
        </p:txBody>
      </p:sp>
      <p:sp>
        <p:nvSpPr>
          <p:cNvPr id="28675" name="object 10">
            <a:extLst>
              <a:ext uri="{FF2B5EF4-FFF2-40B4-BE49-F238E27FC236}">
                <a16:creationId xmlns:a16="http://schemas.microsoft.com/office/drawing/2014/main" id="{D103F896-E089-4952-B4A3-B4EA8B299B41}"/>
              </a:ext>
            </a:extLst>
          </p:cNvPr>
          <p:cNvSpPr txBox="1">
            <a:spLocks noChangeArrowheads="1"/>
          </p:cNvSpPr>
          <p:nvPr/>
        </p:nvSpPr>
        <p:spPr bwMode="auto">
          <a:xfrm>
            <a:off x="5902325" y="6418263"/>
            <a:ext cx="131763"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5400">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25400" marR="0" lvl="0" indent="0" algn="l" defTabSz="914400" rtl="0" eaLnBrk="0" fontAlgn="base" latinLnBrk="0" hangingPunct="0">
              <a:lnSpc>
                <a:spcPts val="1313"/>
              </a:lnSpc>
              <a:spcBef>
                <a:spcPct val="0"/>
              </a:spcBef>
              <a:spcAft>
                <a:spcPct val="0"/>
              </a:spcAft>
              <a:buClrTx/>
              <a:buSzTx/>
              <a:buFontTx/>
              <a:buNone/>
              <a:tabLst/>
              <a:defRPr/>
            </a:pPr>
            <a:r>
              <a:rPr kumimoji="0" lang="zh-CN" altLang="zh-CN" sz="1200" b="0" i="0" u="none" strike="noStrike" kern="1200" cap="none" spc="0" normalizeH="0" baseline="0" noProof="0">
                <a:ln>
                  <a:noFill/>
                </a:ln>
                <a:solidFill>
                  <a:srgbClr val="888888"/>
                </a:solidFill>
                <a:effectLst/>
                <a:uLnTx/>
                <a:uFillTx/>
                <a:latin typeface="等线" panose="02010600030101010101" pitchFamily="2" charset="-122"/>
                <a:ea typeface="等线" panose="02010600030101010101" pitchFamily="2" charset="-122"/>
                <a:cs typeface="+mn-cs"/>
                <a:sym typeface="Arial" panose="020B0604020202020204" pitchFamily="34" charset="0"/>
              </a:rPr>
              <a:t>7</a:t>
            </a:r>
            <a:endParaRPr kumimoji="0" lang="zh-CN" altLang="zh-CN" sz="1200" b="0" i="0" u="none" strike="noStrike" kern="1200" cap="none" spc="0" normalizeH="0" baseline="0" noProof="0">
              <a:ln>
                <a:noFill/>
              </a:ln>
              <a:solidFill>
                <a:srgbClr val="000000"/>
              </a:solidFill>
              <a:effectLst/>
              <a:uLnTx/>
              <a:uFillTx/>
              <a:latin typeface="等线" panose="02010600030101010101" pitchFamily="2" charset="-122"/>
              <a:ea typeface="等线" panose="02010600030101010101" pitchFamily="2" charset="-122"/>
              <a:cs typeface="+mn-cs"/>
              <a:sym typeface="Arial" panose="020B0604020202020204" pitchFamily="34" charset="0"/>
            </a:endParaRPr>
          </a:p>
        </p:txBody>
      </p:sp>
      <p:graphicFrame>
        <p:nvGraphicFramePr>
          <p:cNvPr id="8" name="object 8">
            <a:extLst>
              <a:ext uri="{FF2B5EF4-FFF2-40B4-BE49-F238E27FC236}">
                <a16:creationId xmlns:a16="http://schemas.microsoft.com/office/drawing/2014/main" id="{288ABAD5-7156-4A35-ABE4-1A33258DF4CA}"/>
              </a:ext>
            </a:extLst>
          </p:cNvPr>
          <p:cNvGraphicFramePr>
            <a:graphicFrameLocks noGrp="1"/>
          </p:cNvGraphicFramePr>
          <p:nvPr/>
        </p:nvGraphicFramePr>
        <p:xfrm>
          <a:off x="833438" y="2106613"/>
          <a:ext cx="10425112" cy="4178302"/>
        </p:xfrm>
        <a:graphic>
          <a:graphicData uri="http://schemas.openxmlformats.org/drawingml/2006/table">
            <a:tbl>
              <a:tblPr/>
              <a:tblGrid>
                <a:gridCol w="2603500">
                  <a:extLst>
                    <a:ext uri="{9D8B030D-6E8A-4147-A177-3AD203B41FA5}">
                      <a16:colId xmlns:a16="http://schemas.microsoft.com/office/drawing/2014/main" val="20000"/>
                    </a:ext>
                  </a:extLst>
                </a:gridCol>
                <a:gridCol w="2401887">
                  <a:extLst>
                    <a:ext uri="{9D8B030D-6E8A-4147-A177-3AD203B41FA5}">
                      <a16:colId xmlns:a16="http://schemas.microsoft.com/office/drawing/2014/main" val="20001"/>
                    </a:ext>
                  </a:extLst>
                </a:gridCol>
                <a:gridCol w="871538">
                  <a:extLst>
                    <a:ext uri="{9D8B030D-6E8A-4147-A177-3AD203B41FA5}">
                      <a16:colId xmlns:a16="http://schemas.microsoft.com/office/drawing/2014/main" val="20002"/>
                    </a:ext>
                  </a:extLst>
                </a:gridCol>
                <a:gridCol w="1509712">
                  <a:extLst>
                    <a:ext uri="{9D8B030D-6E8A-4147-A177-3AD203B41FA5}">
                      <a16:colId xmlns:a16="http://schemas.microsoft.com/office/drawing/2014/main" val="20003"/>
                    </a:ext>
                  </a:extLst>
                </a:gridCol>
                <a:gridCol w="749300">
                  <a:extLst>
                    <a:ext uri="{9D8B030D-6E8A-4147-A177-3AD203B41FA5}">
                      <a16:colId xmlns:a16="http://schemas.microsoft.com/office/drawing/2014/main" val="20004"/>
                    </a:ext>
                  </a:extLst>
                </a:gridCol>
                <a:gridCol w="973138">
                  <a:extLst>
                    <a:ext uri="{9D8B030D-6E8A-4147-A177-3AD203B41FA5}">
                      <a16:colId xmlns:a16="http://schemas.microsoft.com/office/drawing/2014/main" val="20005"/>
                    </a:ext>
                  </a:extLst>
                </a:gridCol>
                <a:gridCol w="1316037">
                  <a:extLst>
                    <a:ext uri="{9D8B030D-6E8A-4147-A177-3AD203B41FA5}">
                      <a16:colId xmlns:a16="http://schemas.microsoft.com/office/drawing/2014/main" val="20006"/>
                    </a:ext>
                  </a:extLst>
                </a:gridCol>
              </a:tblGrid>
              <a:tr h="644525">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ts val="50"/>
                        </a:spcBef>
                        <a:spcAft>
                          <a:spcPct val="0"/>
                        </a:spcAft>
                        <a:buClrTx/>
                        <a:buSzTx/>
                        <a:buFontTx/>
                        <a:buNone/>
                        <a:tabLst/>
                      </a:pPr>
                      <a:endParaRPr kumimoji="0" lang="zh-CN" altLang="zh-CN" sz="1200" b="1" i="0" u="none" strike="noStrike" cap="none" normalizeH="0" baseline="0">
                        <a:ln>
                          <a:noFill/>
                        </a:ln>
                        <a:solidFill>
                          <a:srgbClr val="FFFFFF"/>
                        </a:solidFill>
                        <a:effectLst/>
                        <a:latin typeface="Times New Roman" panose="02020603050405020304" pitchFamily="18" charset="0"/>
                        <a:ea typeface="微软雅黑"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200" b="1" i="0" u="none" strike="noStrike" cap="none" normalizeH="0" baseline="0">
                          <a:ln>
                            <a:noFill/>
                          </a:ln>
                          <a:solidFill>
                            <a:srgbClr val="FFFFFF"/>
                          </a:solidFill>
                          <a:effectLst/>
                          <a:latin typeface="Times New Roman" panose="02020603050405020304" pitchFamily="18" charset="0"/>
                          <a:ea typeface="微软雅黑" panose="020B0503020204020204" pitchFamily="34" charset="-122"/>
                        </a:rPr>
                        <a:t>发行人行业</a:t>
                      </a:r>
                      <a:endParaRPr kumimoji="0" lang="zh-CN" altLang="zh-CN" sz="1200" b="1" i="0" u="none" strike="noStrike" cap="none" normalizeH="0" baseline="0">
                        <a:ln>
                          <a:noFill/>
                        </a:ln>
                        <a:solidFill>
                          <a:srgbClr val="FFFFFF"/>
                        </a:solidFill>
                        <a:effectLst/>
                        <a:latin typeface="宋体" panose="02010600030101010101" pitchFamily="2" charset="-122"/>
                        <a:ea typeface="微软雅黑" panose="020B0503020204020204" pitchFamily="34" charset="-122"/>
                        <a:cs typeface="宋体" panose="02010600030101010101" pitchFamily="2" charset="-122"/>
                      </a:endParaRPr>
                    </a:p>
                  </a:txBody>
                  <a:tcPr marL="0" marR="0" marT="571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ts val="25"/>
                        </a:spcBef>
                        <a:spcAft>
                          <a:spcPct val="0"/>
                        </a:spcAft>
                        <a:buClrTx/>
                        <a:buSzTx/>
                        <a:buFontTx/>
                        <a:buNone/>
                        <a:tabLst/>
                      </a:pPr>
                      <a:endParaRPr kumimoji="0" lang="zh-CN" altLang="zh-CN" sz="1200" b="1" i="0" u="none" strike="noStrike" cap="none" normalizeH="0" baseline="0">
                        <a:ln>
                          <a:noFill/>
                        </a:ln>
                        <a:solidFill>
                          <a:srgbClr val="FFFFFF"/>
                        </a:solidFill>
                        <a:effectLst/>
                        <a:latin typeface="Times New Roman" panose="02020603050405020304" pitchFamily="18" charset="0"/>
                        <a:ea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1200" b="1" i="0" u="none" strike="noStrike" cap="none" normalizeH="0" baseline="0">
                          <a:ln>
                            <a:noFill/>
                          </a:ln>
                          <a:solidFill>
                            <a:srgbClr val="FFFFFF"/>
                          </a:solidFill>
                          <a:effectLst/>
                          <a:latin typeface="Times New Roman" panose="02020603050405020304" pitchFamily="18" charset="0"/>
                          <a:ea typeface="微软雅黑" panose="020B0503020204020204" pitchFamily="34" charset="-122"/>
                        </a:rPr>
                        <a:t>行业（ 中文）</a:t>
                      </a:r>
                      <a:endParaRPr kumimoji="0" lang="zh-CN" altLang="zh-CN" sz="1200" b="1" i="0" u="none" strike="noStrike" cap="none" normalizeH="0" baseline="0">
                        <a:ln>
                          <a:noFill/>
                        </a:ln>
                        <a:solidFill>
                          <a:srgbClr val="FFFFFF"/>
                        </a:solidFill>
                        <a:effectLst/>
                        <a:latin typeface="宋体" panose="02010600030101010101" pitchFamily="2" charset="-122"/>
                        <a:ea typeface="微软雅黑" panose="020B0503020204020204" pitchFamily="34" charset="-122"/>
                        <a:cs typeface="宋体" panose="02010600030101010101" pitchFamily="2" charset="-122"/>
                      </a:endParaRPr>
                    </a:p>
                  </a:txBody>
                  <a:tcPr marL="0" marR="0" marT="381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6513">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36513" marR="0" lvl="0" indent="0" algn="ctr" defTabSz="914400" rtl="0" eaLnBrk="1" fontAlgn="base" latinLnBrk="0" hangingPunct="1">
                        <a:lnSpc>
                          <a:spcPct val="100000"/>
                        </a:lnSpc>
                        <a:spcBef>
                          <a:spcPts val="900"/>
                        </a:spcBef>
                        <a:spcAft>
                          <a:spcPct val="0"/>
                        </a:spcAft>
                        <a:buClrTx/>
                        <a:buSzTx/>
                        <a:buFontTx/>
                        <a:buNone/>
                        <a:tabLst/>
                      </a:pPr>
                      <a:r>
                        <a:rPr kumimoji="0" lang="zh-CN" altLang="zh-CN" sz="1200" b="1" i="0" u="none" strike="noStrike" cap="none" normalizeH="0" baseline="5000">
                          <a:ln>
                            <a:noFill/>
                          </a:ln>
                          <a:solidFill>
                            <a:srgbClr val="FFFFFF"/>
                          </a:solidFill>
                          <a:effectLst/>
                          <a:latin typeface="Times New Roman" panose="02020603050405020304" pitchFamily="18" charset="0"/>
                          <a:ea typeface="微软雅黑" panose="020B0503020204020204" pitchFamily="34" charset="-122"/>
                        </a:rPr>
                        <a:t>REITs</a:t>
                      </a:r>
                      <a:r>
                        <a:rPr kumimoji="0" lang="zh-CN" altLang="zh-CN" sz="1200" b="1" i="0" u="none" strike="noStrike" cap="none" normalizeH="0" baseline="0">
                          <a:ln>
                            <a:noFill/>
                          </a:ln>
                          <a:solidFill>
                            <a:srgbClr val="FFFFFF"/>
                          </a:solidFill>
                          <a:effectLst/>
                          <a:latin typeface="Times New Roman" panose="02020603050405020304" pitchFamily="18" charset="0"/>
                          <a:ea typeface="微软雅黑" panose="020B0503020204020204" pitchFamily="34" charset="-122"/>
                        </a:rPr>
                        <a:t>数量</a:t>
                      </a:r>
                      <a:endParaRPr kumimoji="0" lang="zh-CN" altLang="zh-CN" sz="1200" b="1" i="0" u="none" strike="noStrike" cap="none" normalizeH="0" baseline="0">
                        <a:ln>
                          <a:noFill/>
                        </a:ln>
                        <a:solidFill>
                          <a:srgbClr val="FFFFFF"/>
                        </a:solidFill>
                        <a:effectLst/>
                        <a:latin typeface="宋体" panose="02010600030101010101" pitchFamily="2" charset="-122"/>
                        <a:ea typeface="微软雅黑" panose="020B0503020204020204" pitchFamily="34" charset="-122"/>
                        <a:cs typeface="宋体" panose="02010600030101010101" pitchFamily="2" charset="-122"/>
                      </a:endParaRPr>
                    </a:p>
                  </a:txBody>
                  <a:tcPr marL="0" marR="0" marT="11366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ts val="50"/>
                        </a:spcBef>
                        <a:spcAft>
                          <a:spcPct val="0"/>
                        </a:spcAft>
                        <a:buClrTx/>
                        <a:buSzTx/>
                        <a:buFontTx/>
                        <a:buNone/>
                        <a:tabLst/>
                      </a:pPr>
                      <a:endParaRPr kumimoji="0" lang="zh-CN" altLang="zh-CN" sz="1200" b="1" i="0" u="none" strike="noStrike" cap="none" normalizeH="0" baseline="0">
                        <a:ln>
                          <a:noFill/>
                        </a:ln>
                        <a:solidFill>
                          <a:srgbClr val="FFFFFF"/>
                        </a:solidFill>
                        <a:effectLst/>
                        <a:latin typeface="Times New Roman" panose="02020603050405020304" pitchFamily="18" charset="0"/>
                        <a:ea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1200" b="1" i="0" u="none" strike="noStrike" cap="none" normalizeH="0" baseline="0">
                          <a:ln>
                            <a:noFill/>
                          </a:ln>
                          <a:solidFill>
                            <a:srgbClr val="FFFFFF"/>
                          </a:solidFill>
                          <a:effectLst/>
                          <a:latin typeface="Times New Roman" panose="02020603050405020304" pitchFamily="18" charset="0"/>
                          <a:ea typeface="微软雅黑" panose="020B0503020204020204" pitchFamily="34" charset="-122"/>
                        </a:rPr>
                        <a:t>总市值（亿美元）</a:t>
                      </a:r>
                      <a:endParaRPr kumimoji="0" lang="zh-CN" altLang="zh-CN" sz="1200" b="1" i="0" u="none" strike="noStrike" cap="none" normalizeH="0" baseline="0">
                        <a:ln>
                          <a:noFill/>
                        </a:ln>
                        <a:solidFill>
                          <a:srgbClr val="FFFFFF"/>
                        </a:solidFill>
                        <a:effectLst/>
                        <a:latin typeface="宋体" panose="02010600030101010101" pitchFamily="2" charset="-122"/>
                        <a:ea typeface="微软雅黑" panose="020B0503020204020204" pitchFamily="34" charset="-122"/>
                        <a:cs typeface="宋体" panose="02010600030101010101" pitchFamily="2" charset="-122"/>
                      </a:endParaRPr>
                    </a:p>
                  </a:txBody>
                  <a:tcPr marL="0" marR="0" marT="571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ts val="900"/>
                        </a:spcBef>
                        <a:spcAft>
                          <a:spcPct val="0"/>
                        </a:spcAft>
                        <a:buClrTx/>
                        <a:buSzTx/>
                        <a:buFontTx/>
                        <a:buNone/>
                        <a:tabLst/>
                      </a:pPr>
                      <a:r>
                        <a:rPr kumimoji="0" lang="zh-CN" altLang="zh-CN" sz="1200" b="1" i="0" u="none" strike="noStrike" cap="none" normalizeH="0" baseline="0">
                          <a:ln>
                            <a:noFill/>
                          </a:ln>
                          <a:solidFill>
                            <a:srgbClr val="FFFFFF"/>
                          </a:solidFill>
                          <a:effectLst/>
                          <a:latin typeface="Times New Roman" panose="02020603050405020304" pitchFamily="18" charset="0"/>
                          <a:ea typeface="微软雅黑" panose="020B0503020204020204" pitchFamily="34" charset="-122"/>
                        </a:rPr>
                        <a:t>平均</a:t>
                      </a:r>
                      <a:r>
                        <a:rPr kumimoji="0" lang="zh-CN" altLang="zh-CN" sz="1200" b="1" i="0" u="none" strike="noStrike" cap="none" normalizeH="0" baseline="5000">
                          <a:ln>
                            <a:noFill/>
                          </a:ln>
                          <a:solidFill>
                            <a:srgbClr val="FFFFFF"/>
                          </a:solidFill>
                          <a:effectLst/>
                          <a:latin typeface="Times New Roman" panose="02020603050405020304" pitchFamily="18" charset="0"/>
                          <a:ea typeface="微软雅黑" panose="020B0503020204020204" pitchFamily="34" charset="-122"/>
                        </a:rPr>
                        <a:t>PE</a:t>
                      </a:r>
                      <a:endParaRPr kumimoji="0" lang="zh-CN" altLang="zh-CN" sz="1200" b="1" i="0" u="none" strike="noStrike" cap="none" normalizeH="0" baseline="5000">
                        <a:ln>
                          <a:noFill/>
                        </a:ln>
                        <a:solidFill>
                          <a:srgbClr val="FFFFFF"/>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11366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ts val="25"/>
                        </a:spcBef>
                        <a:spcAft>
                          <a:spcPct val="0"/>
                        </a:spcAft>
                        <a:buClrTx/>
                        <a:buSzTx/>
                        <a:buFontTx/>
                        <a:buNone/>
                        <a:tabLst/>
                      </a:pPr>
                      <a:endParaRPr kumimoji="0" lang="zh-CN" altLang="zh-CN" sz="1200" b="1" i="0" u="none" strike="noStrike" cap="none" normalizeH="0" baseline="0">
                        <a:ln>
                          <a:noFill/>
                        </a:ln>
                        <a:solidFill>
                          <a:srgbClr val="FFFFFF"/>
                        </a:solidFill>
                        <a:effectLst/>
                        <a:latin typeface="Times New Roman" panose="02020603050405020304" pitchFamily="18" charset="0"/>
                        <a:ea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1200" b="1" i="0" u="none" strike="noStrike" cap="none" normalizeH="0" baseline="0">
                          <a:ln>
                            <a:noFill/>
                          </a:ln>
                          <a:solidFill>
                            <a:srgbClr val="FFFFFF"/>
                          </a:solidFill>
                          <a:effectLst/>
                          <a:latin typeface="Times New Roman" panose="02020603050405020304" pitchFamily="18" charset="0"/>
                          <a:ea typeface="微软雅黑" panose="020B0503020204020204" pitchFamily="34" charset="-122"/>
                        </a:rPr>
                        <a:t>平均股息率</a:t>
                      </a:r>
                      <a:endParaRPr kumimoji="0" lang="zh-CN" altLang="zh-CN" sz="1200" b="1" i="0" u="none" strike="noStrike" cap="none" normalizeH="0" baseline="0">
                        <a:ln>
                          <a:noFill/>
                        </a:ln>
                        <a:solidFill>
                          <a:srgbClr val="FFFFFF"/>
                        </a:solidFill>
                        <a:effectLst/>
                        <a:latin typeface="宋体" panose="02010600030101010101" pitchFamily="2" charset="-122"/>
                        <a:ea typeface="微软雅黑" panose="020B0503020204020204" pitchFamily="34" charset="-122"/>
                        <a:cs typeface="宋体" panose="02010600030101010101" pitchFamily="2" charset="-122"/>
                      </a:endParaRPr>
                    </a:p>
                  </a:txBody>
                  <a:tcPr marL="0" marR="0" marT="381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ts val="25"/>
                        </a:spcBef>
                        <a:spcAft>
                          <a:spcPct val="0"/>
                        </a:spcAft>
                        <a:buClrTx/>
                        <a:buSzTx/>
                        <a:buFontTx/>
                        <a:buNone/>
                        <a:tabLst/>
                      </a:pPr>
                      <a:endParaRPr kumimoji="0" lang="zh-CN" altLang="zh-CN" sz="1200" b="1" i="0" u="none" strike="noStrike" cap="none" normalizeH="0" baseline="0">
                        <a:ln>
                          <a:noFill/>
                        </a:ln>
                        <a:solidFill>
                          <a:srgbClr val="FFFFFF"/>
                        </a:solidFill>
                        <a:effectLst/>
                        <a:latin typeface="Times New Roman" panose="02020603050405020304" pitchFamily="18" charset="0"/>
                        <a:ea typeface="微软雅黑"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200" b="1" i="0" u="none" strike="noStrike" cap="none" normalizeH="0" baseline="0">
                          <a:ln>
                            <a:noFill/>
                          </a:ln>
                          <a:solidFill>
                            <a:srgbClr val="FFFFFF"/>
                          </a:solidFill>
                          <a:effectLst/>
                          <a:latin typeface="Times New Roman" panose="02020603050405020304" pitchFamily="18" charset="0"/>
                          <a:ea typeface="微软雅黑" panose="020B0503020204020204" pitchFamily="34" charset="-122"/>
                        </a:rPr>
                        <a:t>今年来平均回报</a:t>
                      </a:r>
                      <a:r>
                        <a:rPr kumimoji="0" lang="zh-CN" altLang="en-US" sz="1200" b="1" i="0" u="none" strike="noStrike" cap="none" normalizeH="0" baseline="0">
                          <a:ln>
                            <a:noFill/>
                          </a:ln>
                          <a:solidFill>
                            <a:srgbClr val="FFFFFF"/>
                          </a:solidFill>
                          <a:effectLst/>
                          <a:latin typeface="Times New Roman" panose="02020603050405020304" pitchFamily="18" charset="0"/>
                          <a:ea typeface="微软雅黑" panose="020B0503020204020204" pitchFamily="34" charset="-122"/>
                        </a:rPr>
                        <a:t>率</a:t>
                      </a:r>
                      <a:endParaRPr kumimoji="0" lang="zh-CN" altLang="zh-CN" sz="1200" b="1" i="0" u="none" strike="noStrike" cap="none" normalizeH="0" baseline="0">
                        <a:ln>
                          <a:noFill/>
                        </a:ln>
                        <a:solidFill>
                          <a:srgbClr val="FFFFFF"/>
                        </a:solidFill>
                        <a:effectLst/>
                        <a:latin typeface="宋体" panose="02010600030101010101" pitchFamily="2" charset="-122"/>
                        <a:ea typeface="微软雅黑" panose="020B0503020204020204" pitchFamily="34" charset="-122"/>
                        <a:cs typeface="宋体" panose="02010600030101010101" pitchFamily="2" charset="-122"/>
                      </a:endParaRPr>
                    </a:p>
                  </a:txBody>
                  <a:tcPr marL="0" marR="0" marT="381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217488">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r" defTabSz="914400" rtl="0" eaLnBrk="1" fontAlgn="base" latinLnBrk="0" hangingPunct="1">
                        <a:lnSpc>
                          <a:spcPts val="1213"/>
                        </a:lnSpc>
                        <a:spcBef>
                          <a:spcPct val="0"/>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REITS-Warehouse/Industr</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marL="187325">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187325" marR="0" lvl="0" indent="0" algn="ctr" defTabSz="914400" rtl="0" eaLnBrk="1" fontAlgn="base" latinLnBrk="0" hangingPunct="1">
                        <a:lnSpc>
                          <a:spcPct val="100000"/>
                        </a:lnSpc>
                        <a:spcBef>
                          <a:spcPts val="175"/>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物流仓储</a:t>
                      </a:r>
                      <a:endParaRPr kumimoji="0" lang="zh-CN" altLang="zh-CN" sz="1200" b="0" i="0" u="none" strike="noStrike" cap="none" normalizeH="0" baseline="0">
                        <a:ln>
                          <a:noFill/>
                        </a:ln>
                        <a:solidFill>
                          <a:srgbClr val="000000"/>
                        </a:solidFill>
                        <a:effectLst/>
                        <a:latin typeface="宋体" panose="02010600030101010101" pitchFamily="2" charset="-122"/>
                        <a:ea typeface="微软雅黑" panose="020B0503020204020204" pitchFamily="34" charset="-122"/>
                        <a:cs typeface="宋体" panose="02010600030101010101" pitchFamily="2" charset="-122"/>
                      </a:endParaRPr>
                    </a:p>
                  </a:txBody>
                  <a:tcPr marL="0" marR="0" marT="2286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marL="26988">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26988" marR="0" lvl="0" indent="0" algn="ctr" defTabSz="914400" rtl="0" eaLnBrk="1" fontAlgn="base" latinLnBrk="0" hangingPunct="1">
                        <a:lnSpc>
                          <a:spcPts val="1213"/>
                        </a:lnSpc>
                        <a:spcBef>
                          <a:spcPct val="0"/>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15</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ts val="1213"/>
                        </a:lnSpc>
                        <a:spcBef>
                          <a:spcPct val="0"/>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1110.46</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ts val="1213"/>
                        </a:lnSpc>
                        <a:spcBef>
                          <a:spcPct val="0"/>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97.41</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marL="58738">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58738" marR="0" lvl="0" indent="0" algn="ctr" defTabSz="914400" rtl="0" eaLnBrk="1" fontAlgn="base" latinLnBrk="0" hangingPunct="1">
                        <a:lnSpc>
                          <a:spcPts val="1213"/>
                        </a:lnSpc>
                        <a:spcBef>
                          <a:spcPct val="0"/>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4.18</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marL="428625">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428625" marR="0" lvl="0" indent="0" algn="l" defTabSz="914400" rtl="0" eaLnBrk="1" fontAlgn="base" latinLnBrk="0" hangingPunct="1">
                        <a:lnSpc>
                          <a:spcPts val="1213"/>
                        </a:lnSpc>
                        <a:spcBef>
                          <a:spcPct val="0"/>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-5.05</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10001"/>
                  </a:ext>
                </a:extLst>
              </a:tr>
              <a:tr h="227013">
                <a:tc>
                  <a:txBody>
                    <a:bodyPr/>
                    <a:lstStyle>
                      <a:lvl1pPr marL="754063">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754063" marR="0" lvl="0" indent="0" algn="l"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REITS-Storage</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marL="169863">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169863" marR="0" lvl="0" indent="0" algn="ctr" defTabSz="914400" rtl="0" eaLnBrk="1" fontAlgn="base" latinLnBrk="0" hangingPunct="1">
                        <a:lnSpc>
                          <a:spcPct val="100000"/>
                        </a:lnSpc>
                        <a:spcBef>
                          <a:spcPts val="263"/>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仓储</a:t>
                      </a:r>
                      <a:endParaRPr kumimoji="0" lang="zh-CN" altLang="zh-CN" sz="1200" b="0" i="0" u="none" strike="noStrike" cap="none" normalizeH="0" baseline="0">
                        <a:ln>
                          <a:noFill/>
                        </a:ln>
                        <a:solidFill>
                          <a:srgbClr val="000000"/>
                        </a:solidFill>
                        <a:effectLst/>
                        <a:latin typeface="宋体" panose="02010600030101010101" pitchFamily="2" charset="-122"/>
                        <a:ea typeface="微软雅黑" panose="020B0503020204020204" pitchFamily="34" charset="-122"/>
                        <a:cs typeface="宋体" panose="02010600030101010101" pitchFamily="2" charset="-122"/>
                      </a:endParaRPr>
                    </a:p>
                  </a:txBody>
                  <a:tcPr marL="0" marR="0" marT="33019"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marL="36513">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36513" marR="0" lvl="0" indent="0" algn="ctr"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8</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649.73</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36.10</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marL="58738">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58738" marR="0" lvl="0" indent="0" algn="ctr"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6.17</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marL="390525">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390525" marR="0" lvl="0" indent="0" algn="l"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-15.47</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10002"/>
                  </a:ext>
                </a:extLst>
              </a:tr>
              <a:tr h="228600">
                <a:tc>
                  <a:txBody>
                    <a:bodyPr/>
                    <a:lstStyle>
                      <a:lvl1pPr marL="611188">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611188" marR="0" lvl="0" indent="0" algn="l"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REITS-SingleTenant</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marL="169863">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169863" marR="0" lvl="0" indent="0" algn="ctr" defTabSz="914400" rtl="0" eaLnBrk="1" fontAlgn="base" latinLnBrk="0" hangingPunct="1">
                        <a:lnSpc>
                          <a:spcPct val="100000"/>
                        </a:lnSpc>
                        <a:spcBef>
                          <a:spcPts val="263"/>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商铺</a:t>
                      </a:r>
                      <a:endParaRPr kumimoji="0" lang="zh-CN" altLang="zh-CN" sz="1200" b="0" i="0" u="none" strike="noStrike" cap="none" normalizeH="0" baseline="0">
                        <a:ln>
                          <a:noFill/>
                        </a:ln>
                        <a:solidFill>
                          <a:srgbClr val="000000"/>
                        </a:solidFill>
                        <a:effectLst/>
                        <a:latin typeface="宋体" panose="02010600030101010101" pitchFamily="2" charset="-122"/>
                        <a:ea typeface="微软雅黑" panose="020B0503020204020204" pitchFamily="34" charset="-122"/>
                        <a:cs typeface="宋体" panose="02010600030101010101" pitchFamily="2" charset="-122"/>
                      </a:endParaRPr>
                    </a:p>
                  </a:txBody>
                  <a:tcPr marL="0" marR="0" marT="3302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marL="36513">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36513" marR="0" lvl="0" indent="0" algn="ctr"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8</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396.22</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25.93</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marL="58738">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58738" marR="0" lvl="0" indent="0" algn="ctr"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6.08</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marL="390525">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390525" marR="0" lvl="0" indent="0" algn="l"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-28.96</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10003"/>
                  </a:ext>
                </a:extLst>
              </a:tr>
              <a:tr h="228600">
                <a:tc>
                  <a:txBody>
                    <a:bodyPr/>
                    <a:lstStyle>
                      <a:lvl1pPr marL="477838">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477838" marR="0" lvl="0" indent="0" algn="l"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REITS-ShoppingCenters</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marL="187325">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187325" marR="0" lvl="0" indent="0" algn="ctr" defTabSz="914400" rtl="0" eaLnBrk="1" fontAlgn="base" latinLnBrk="0" hangingPunct="1">
                        <a:lnSpc>
                          <a:spcPct val="100000"/>
                        </a:lnSpc>
                        <a:spcBef>
                          <a:spcPts val="263"/>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购物中心</a:t>
                      </a:r>
                      <a:endParaRPr kumimoji="0" lang="zh-CN" altLang="zh-CN" sz="1200" b="0" i="0" u="none" strike="noStrike" cap="none" normalizeH="0" baseline="0">
                        <a:ln>
                          <a:noFill/>
                        </a:ln>
                        <a:solidFill>
                          <a:srgbClr val="000000"/>
                        </a:solidFill>
                        <a:effectLst/>
                        <a:latin typeface="宋体" panose="02010600030101010101" pitchFamily="2" charset="-122"/>
                        <a:ea typeface="微软雅黑" panose="020B0503020204020204" pitchFamily="34" charset="-122"/>
                        <a:cs typeface="宋体" panose="02010600030101010101" pitchFamily="2" charset="-122"/>
                      </a:endParaRPr>
                    </a:p>
                  </a:txBody>
                  <a:tcPr marL="0" marR="0" marT="3302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marL="26988">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26988" marR="0" lvl="0" indent="0" algn="ctr"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23</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343.11</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33.86</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marL="58738">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58738" marR="0" lvl="0" indent="0" algn="ctr"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9.90</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marL="390525">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390525" marR="0" lvl="0" indent="0" algn="l"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-46.88</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10004"/>
                  </a:ext>
                </a:extLst>
              </a:tr>
              <a:tr h="228600">
                <a:tc>
                  <a:txBody>
                    <a:bodyPr/>
                    <a:lstStyle>
                      <a:lvl1pPr marL="573088">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573088" marR="0" lvl="0" indent="0" algn="l"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REITS-RegionalMalls</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marL="150813">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150813" marR="0" lvl="0" indent="0" algn="ctr" defTabSz="914400" rtl="0" eaLnBrk="1" fontAlgn="base" latinLnBrk="0" hangingPunct="1">
                        <a:lnSpc>
                          <a:spcPct val="100000"/>
                        </a:lnSpc>
                        <a:spcBef>
                          <a:spcPts val="263"/>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区域性购物中心（商业街）</a:t>
                      </a:r>
                      <a:endParaRPr kumimoji="0" lang="zh-CN" altLang="zh-CN" sz="1200" b="0" i="0" u="none" strike="noStrike" cap="none" normalizeH="0" baseline="0">
                        <a:ln>
                          <a:noFill/>
                        </a:ln>
                        <a:solidFill>
                          <a:srgbClr val="000000"/>
                        </a:solidFill>
                        <a:effectLst/>
                        <a:latin typeface="宋体" panose="02010600030101010101" pitchFamily="2" charset="-122"/>
                        <a:ea typeface="微软雅黑" panose="020B0503020204020204" pitchFamily="34" charset="-122"/>
                        <a:cs typeface="宋体" panose="02010600030101010101" pitchFamily="2" charset="-122"/>
                      </a:endParaRPr>
                    </a:p>
                  </a:txBody>
                  <a:tcPr marL="0" marR="0" marT="33019"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marL="36513">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36513" marR="0" lvl="0" indent="0" algn="ctr"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9</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228.49</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7.90</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marL="49213">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49213" marR="0" lvl="0" indent="0" algn="ctr"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56.75</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marL="390525">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390525" marR="0" lvl="0" indent="0" algn="l"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-52.81</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10005"/>
                  </a:ext>
                </a:extLst>
              </a:tr>
              <a:tr h="228600">
                <a:tc>
                  <a:txBody>
                    <a:bodyPr/>
                    <a:lstStyle>
                      <a:lvl1pPr marL="563563">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563563" marR="0" lvl="0" indent="0" algn="l"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REITS-OfficeProperty</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marL="169863">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169863" marR="0" lvl="0" indent="0" algn="ctr" defTabSz="914400" rtl="0" eaLnBrk="1" fontAlgn="base" latinLnBrk="0" hangingPunct="1">
                        <a:lnSpc>
                          <a:spcPct val="100000"/>
                        </a:lnSpc>
                        <a:spcBef>
                          <a:spcPts val="263"/>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办公楼</a:t>
                      </a:r>
                      <a:endParaRPr kumimoji="0" lang="zh-CN" altLang="zh-CN" sz="1200" b="0" i="0" u="none" strike="noStrike" cap="none" normalizeH="0" baseline="0">
                        <a:ln>
                          <a:noFill/>
                        </a:ln>
                        <a:solidFill>
                          <a:srgbClr val="000000"/>
                        </a:solidFill>
                        <a:effectLst/>
                        <a:latin typeface="宋体" panose="02010600030101010101" pitchFamily="2" charset="-122"/>
                        <a:ea typeface="微软雅黑" panose="020B0503020204020204" pitchFamily="34" charset="-122"/>
                        <a:cs typeface="宋体" panose="02010600030101010101" pitchFamily="2" charset="-122"/>
                      </a:endParaRPr>
                    </a:p>
                  </a:txBody>
                  <a:tcPr marL="0" marR="0" marT="3302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marL="26988">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26988" marR="0" lvl="0" indent="0" algn="ctr"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26</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941.63</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53.89</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marL="58738">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58738" marR="0" lvl="0" indent="0" algn="ctr"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6.23</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marL="390525">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390525" marR="0" lvl="0" indent="0" algn="l"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-26.20</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10006"/>
                  </a:ext>
                </a:extLst>
              </a:tr>
              <a:tr h="228600">
                <a:tc>
                  <a:txBody>
                    <a:bodyPr/>
                    <a:lstStyle>
                      <a:lvl1pPr marL="696913">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696913" marR="0" lvl="0" indent="0" algn="l"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REITS-Mortgage</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marL="188913">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188913" marR="0" lvl="0" indent="0" algn="ctr" defTabSz="914400" rtl="0" eaLnBrk="1" fontAlgn="base" latinLnBrk="0" hangingPunct="1">
                        <a:lnSpc>
                          <a:spcPct val="100000"/>
                        </a:lnSpc>
                        <a:spcBef>
                          <a:spcPts val="263"/>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抵押贷款</a:t>
                      </a:r>
                      <a:endParaRPr kumimoji="0" lang="zh-CN" altLang="zh-CN" sz="1200" b="0" i="0" u="none" strike="noStrike" cap="none" normalizeH="0" baseline="0">
                        <a:ln>
                          <a:noFill/>
                        </a:ln>
                        <a:solidFill>
                          <a:srgbClr val="000000"/>
                        </a:solidFill>
                        <a:effectLst/>
                        <a:latin typeface="宋体" panose="02010600030101010101" pitchFamily="2" charset="-122"/>
                        <a:ea typeface="微软雅黑" panose="020B0503020204020204" pitchFamily="34" charset="-122"/>
                        <a:cs typeface="宋体" panose="02010600030101010101" pitchFamily="2" charset="-122"/>
                      </a:endParaRPr>
                    </a:p>
                  </a:txBody>
                  <a:tcPr marL="0" marR="0" marT="3302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marL="26988">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26988" marR="0" lvl="0" indent="0" algn="ctr"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43</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394.31</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12.19</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marL="58738">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58738" marR="0" lvl="0" indent="0" algn="ctr"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141.84</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marL="390525">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390525" marR="0" lvl="0" indent="0" algn="l"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-44.63</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10007"/>
                  </a:ext>
                </a:extLst>
              </a:tr>
              <a:tr h="228600">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r"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REITS-ManufacturedHomes</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marL="158750">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158750" marR="0" lvl="0" indent="0" algn="ctr" defTabSz="914400" rtl="0" eaLnBrk="1" fontAlgn="base" latinLnBrk="0" hangingPunct="1">
                        <a:lnSpc>
                          <a:spcPct val="100000"/>
                        </a:lnSpc>
                        <a:spcBef>
                          <a:spcPts val="263"/>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工业建筑</a:t>
                      </a:r>
                      <a:endParaRPr kumimoji="0" lang="zh-CN" altLang="zh-CN" sz="1200" b="0" i="0" u="none" strike="noStrike" cap="none" normalizeH="0" baseline="0">
                        <a:ln>
                          <a:noFill/>
                        </a:ln>
                        <a:solidFill>
                          <a:srgbClr val="000000"/>
                        </a:solidFill>
                        <a:effectLst/>
                        <a:latin typeface="宋体" panose="02010600030101010101" pitchFamily="2" charset="-122"/>
                        <a:ea typeface="微软雅黑" panose="020B0503020204020204" pitchFamily="34" charset="-122"/>
                        <a:cs typeface="宋体" panose="02010600030101010101" pitchFamily="2" charset="-122"/>
                      </a:endParaRPr>
                    </a:p>
                  </a:txBody>
                  <a:tcPr marL="0" marR="0" marT="33019"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marL="36513">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36513" marR="0" lvl="0" indent="0" algn="ctr"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3</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244.73</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71.93</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marL="58738">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58738" marR="0" lvl="0" indent="0" algn="ctr"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5.77</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marL="390525">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390525" marR="0" lvl="0" indent="0" algn="l"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-11.45</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10008"/>
                  </a:ext>
                </a:extLst>
              </a:tr>
              <a:tr h="228600">
                <a:tc>
                  <a:txBody>
                    <a:bodyPr/>
                    <a:lstStyle>
                      <a:lvl1pPr marL="792163">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792163" marR="0" lvl="0" indent="0" algn="l"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REITS-Hotels</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marL="169863">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169863" marR="0" lvl="0" indent="0" algn="ctr" defTabSz="914400" rtl="0" eaLnBrk="1" fontAlgn="base" latinLnBrk="0" hangingPunct="1">
                        <a:lnSpc>
                          <a:spcPct val="100000"/>
                        </a:lnSpc>
                        <a:spcBef>
                          <a:spcPts val="263"/>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酒店</a:t>
                      </a:r>
                      <a:endParaRPr kumimoji="0" lang="zh-CN" altLang="zh-CN" sz="1200" b="0" i="0" u="none" strike="noStrike" cap="none" normalizeH="0" baseline="0">
                        <a:ln>
                          <a:noFill/>
                        </a:ln>
                        <a:solidFill>
                          <a:srgbClr val="000000"/>
                        </a:solidFill>
                        <a:effectLst/>
                        <a:latin typeface="宋体" panose="02010600030101010101" pitchFamily="2" charset="-122"/>
                        <a:ea typeface="微软雅黑" panose="020B0503020204020204" pitchFamily="34" charset="-122"/>
                        <a:cs typeface="宋体" panose="02010600030101010101" pitchFamily="2" charset="-122"/>
                      </a:endParaRPr>
                    </a:p>
                  </a:txBody>
                  <a:tcPr marL="0" marR="0" marT="3302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marL="26988">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26988" marR="0" lvl="0" indent="0" algn="ctr"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18</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311.53</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27.12</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marL="49213">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49213" marR="0" lvl="0" indent="0" algn="ctr"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17.30</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marL="390525">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390525" marR="0" lvl="0" indent="0" algn="l"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-56.29</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10009"/>
                  </a:ext>
                </a:extLst>
              </a:tr>
              <a:tr h="228600">
                <a:tc>
                  <a:txBody>
                    <a:bodyPr/>
                    <a:lstStyle>
                      <a:lvl1pPr marL="668338">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668338" marR="0" lvl="0" indent="0" algn="l"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REITS-HealthCare</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marL="169863">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169863" marR="0" lvl="0" indent="0" algn="ctr" defTabSz="914400" rtl="0" eaLnBrk="1" fontAlgn="base" latinLnBrk="0" hangingPunct="1">
                        <a:lnSpc>
                          <a:spcPct val="100000"/>
                        </a:lnSpc>
                        <a:spcBef>
                          <a:spcPts val="263"/>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康养</a:t>
                      </a:r>
                      <a:endParaRPr kumimoji="0" lang="zh-CN" altLang="zh-CN" sz="1200" b="0" i="0" u="none" strike="noStrike" cap="none" normalizeH="0" baseline="0">
                        <a:ln>
                          <a:noFill/>
                        </a:ln>
                        <a:solidFill>
                          <a:srgbClr val="000000"/>
                        </a:solidFill>
                        <a:effectLst/>
                        <a:latin typeface="宋体" panose="02010600030101010101" pitchFamily="2" charset="-122"/>
                        <a:ea typeface="微软雅黑" panose="020B0503020204020204" pitchFamily="34" charset="-122"/>
                        <a:cs typeface="宋体" panose="02010600030101010101" pitchFamily="2" charset="-122"/>
                      </a:endParaRPr>
                    </a:p>
                  </a:txBody>
                  <a:tcPr marL="0" marR="0" marT="3302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marL="26988">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26988" marR="0" lvl="0" indent="0" algn="ctr"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17</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831.05</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42.24</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marL="58738">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58738" marR="0" lvl="0" indent="0" algn="ctr"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8.22</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marL="390525">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390525" marR="0" lvl="0" indent="0" algn="l"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-27.66</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10010"/>
                  </a:ext>
                </a:extLst>
              </a:tr>
              <a:tr h="227013">
                <a:tc>
                  <a:txBody>
                    <a:bodyPr/>
                    <a:lstStyle>
                      <a:lvl1pPr marL="668338">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668338" marR="0" lvl="0" indent="0" algn="l"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REITS-Diversified</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marL="158750">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158750" marR="0" lvl="0" indent="0" algn="ctr" defTabSz="914400" rtl="0" eaLnBrk="1" fontAlgn="base" latinLnBrk="0" hangingPunct="1">
                        <a:lnSpc>
                          <a:spcPct val="100000"/>
                        </a:lnSpc>
                        <a:spcBef>
                          <a:spcPts val="263"/>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多元投资</a:t>
                      </a:r>
                      <a:endParaRPr kumimoji="0" lang="zh-CN" altLang="zh-CN" sz="1200" b="0" i="0" u="none" strike="noStrike" cap="none" normalizeH="0" baseline="0">
                        <a:ln>
                          <a:noFill/>
                        </a:ln>
                        <a:solidFill>
                          <a:srgbClr val="000000"/>
                        </a:solidFill>
                        <a:effectLst/>
                        <a:latin typeface="宋体" panose="02010600030101010101" pitchFamily="2" charset="-122"/>
                        <a:ea typeface="微软雅黑" panose="020B0503020204020204" pitchFamily="34" charset="-122"/>
                        <a:cs typeface="宋体" panose="02010600030101010101" pitchFamily="2" charset="-122"/>
                      </a:endParaRPr>
                    </a:p>
                  </a:txBody>
                  <a:tcPr marL="0" marR="0" marT="33019"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marL="26988">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26988" marR="0" lvl="0" indent="0" algn="ctr"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52</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4096.06</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70.32</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marL="58738">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58738" marR="0" lvl="0" indent="0" algn="ctr"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8.77</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marL="390525">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390525" marR="0" lvl="0" indent="0" algn="l"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-22.10</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10011"/>
                  </a:ext>
                </a:extLst>
              </a:tr>
              <a:tr h="228600">
                <a:tc>
                  <a:txBody>
                    <a:bodyPr/>
                    <a:lstStyle>
                      <a:lvl1pPr marL="630238">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630238" marR="0" lvl="0" indent="0" algn="l"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REITS-Apartments</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marL="169863">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169863" marR="0" lvl="0" indent="0" algn="ctr" defTabSz="914400" rtl="0" eaLnBrk="1" fontAlgn="base" latinLnBrk="0" hangingPunct="1">
                        <a:lnSpc>
                          <a:spcPct val="100000"/>
                        </a:lnSpc>
                        <a:spcBef>
                          <a:spcPts val="263"/>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公寓</a:t>
                      </a:r>
                      <a:endParaRPr kumimoji="0" lang="zh-CN" altLang="zh-CN" sz="1200" b="0" i="0" u="none" strike="noStrike" cap="none" normalizeH="0" baseline="0">
                        <a:ln>
                          <a:noFill/>
                        </a:ln>
                        <a:solidFill>
                          <a:srgbClr val="000000"/>
                        </a:solidFill>
                        <a:effectLst/>
                        <a:latin typeface="宋体" panose="02010600030101010101" pitchFamily="2" charset="-122"/>
                        <a:ea typeface="微软雅黑" panose="020B0503020204020204" pitchFamily="34" charset="-122"/>
                        <a:cs typeface="宋体" panose="02010600030101010101" pitchFamily="2" charset="-122"/>
                      </a:endParaRPr>
                    </a:p>
                  </a:txBody>
                  <a:tcPr marL="0" marR="0" marT="3302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marL="25400">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25400" marR="0" lvl="0" indent="0" algn="ctr"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21</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1306.69</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64.72</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marL="58738">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58738" marR="0" lvl="0" indent="0" algn="ctr"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8.33</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marL="390525">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390525" marR="0" lvl="0" indent="0" algn="l"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-21.34</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10012"/>
                  </a:ext>
                </a:extLst>
              </a:tr>
              <a:tr h="228600">
                <a:tc>
                  <a:txBody>
                    <a:bodyPr/>
                    <a:lstStyle>
                      <a:lvl1pPr marL="449263">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449263" marR="0" lvl="0" indent="0" algn="l"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RealEstateOper/Develop</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marL="188913">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188913" marR="0" lvl="0" indent="0" algn="ctr" defTabSz="914400" rtl="0" eaLnBrk="1" fontAlgn="base" latinLnBrk="0" hangingPunct="1">
                        <a:lnSpc>
                          <a:spcPct val="100000"/>
                        </a:lnSpc>
                        <a:spcBef>
                          <a:spcPts val="263"/>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研发中心</a:t>
                      </a:r>
                      <a:endParaRPr kumimoji="0" lang="zh-CN" altLang="zh-CN" sz="1200" b="0" i="0" u="none" strike="noStrike" cap="none" normalizeH="0" baseline="0">
                        <a:ln>
                          <a:noFill/>
                        </a:ln>
                        <a:solidFill>
                          <a:srgbClr val="000000"/>
                        </a:solidFill>
                        <a:effectLst/>
                        <a:latin typeface="宋体" panose="02010600030101010101" pitchFamily="2" charset="-122"/>
                        <a:ea typeface="微软雅黑" panose="020B0503020204020204" pitchFamily="34" charset="-122"/>
                        <a:cs typeface="宋体" panose="02010600030101010101" pitchFamily="2" charset="-122"/>
                      </a:endParaRPr>
                    </a:p>
                  </a:txBody>
                  <a:tcPr marL="0" marR="0" marT="3302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marL="36513">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36513" marR="0" lvl="0" indent="0" algn="ctr"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2</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gridSpan="2">
                  <a:txBody>
                    <a:bodyPr/>
                    <a:lstStyle>
                      <a:lvl1pPr marL="374650">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374650" marR="0" lvl="0" indent="0" algn="l" defTabSz="914400" rtl="0" eaLnBrk="1" fontAlgn="base" latinLnBrk="0" hangingPunct="1">
                        <a:lnSpc>
                          <a:spcPct val="100000"/>
                        </a:lnSpc>
                        <a:spcBef>
                          <a:spcPts val="263"/>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无公开数据</a:t>
                      </a:r>
                      <a:endParaRPr kumimoji="0" lang="zh-CN" altLang="zh-CN" sz="1200" b="0" i="0" u="none" strike="noStrike" cap="none" normalizeH="0" baseline="0">
                        <a:ln>
                          <a:noFill/>
                        </a:ln>
                        <a:solidFill>
                          <a:srgbClr val="000000"/>
                        </a:solidFill>
                        <a:effectLst/>
                        <a:latin typeface="宋体" panose="02010600030101010101" pitchFamily="2" charset="-122"/>
                        <a:ea typeface="微软雅黑" panose="020B0503020204020204" pitchFamily="34" charset="-122"/>
                        <a:cs typeface="宋体" panose="02010600030101010101" pitchFamily="2" charset="-122"/>
                      </a:endParaRPr>
                    </a:p>
                  </a:txBody>
                  <a:tcPr marL="0" marR="0" marT="3302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hMerge="1">
                  <a:txBody>
                    <a:bodyPr/>
                    <a:lstStyle/>
                    <a:p>
                      <a:endParaRPr lang="zh-CN" altLang="en-US"/>
                    </a:p>
                  </a:txBody>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10013"/>
                  </a:ext>
                </a:extLst>
              </a:tr>
              <a:tr h="227013">
                <a:tc>
                  <a:txBody>
                    <a:bodyPr/>
                    <a:lstStyle>
                      <a:lvl1pPr marL="449263">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449263" marR="0" lvl="0" indent="0" algn="l"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RealEstateMgmnt/Servic</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marL="160338">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160338" marR="0" lvl="0" indent="0" algn="ctr" defTabSz="914400" rtl="0" eaLnBrk="1" fontAlgn="base" latinLnBrk="0" hangingPunct="1">
                        <a:lnSpc>
                          <a:spcPct val="100000"/>
                        </a:lnSpc>
                        <a:spcBef>
                          <a:spcPts val="263"/>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不动产服务</a:t>
                      </a:r>
                      <a:endParaRPr kumimoji="0" lang="zh-CN" altLang="zh-CN" sz="1200" b="0" i="0" u="none" strike="noStrike" cap="none" normalizeH="0" baseline="0">
                        <a:ln>
                          <a:noFill/>
                        </a:ln>
                        <a:solidFill>
                          <a:srgbClr val="000000"/>
                        </a:solidFill>
                        <a:effectLst/>
                        <a:latin typeface="宋体" panose="02010600030101010101" pitchFamily="2" charset="-122"/>
                        <a:ea typeface="微软雅黑" panose="020B0503020204020204" pitchFamily="34" charset="-122"/>
                        <a:cs typeface="宋体" panose="02010600030101010101" pitchFamily="2" charset="-122"/>
                      </a:endParaRPr>
                    </a:p>
                  </a:txBody>
                  <a:tcPr marL="0" marR="0" marT="3302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marL="36513">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36513" marR="0" lvl="0" indent="0" algn="ctr"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2</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26.27</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51.69</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marL="58738">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58738" marR="0" lvl="0" indent="0" algn="ctr"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1.19</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marL="409575">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409575" marR="0" lvl="0" indent="0" algn="l"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28.54</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10014"/>
                  </a:ext>
                </a:extLst>
              </a:tr>
              <a:tr h="349250">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marL="46038">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46038" marR="0" lvl="0" indent="0" algn="ctr"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247</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10880.30</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45.79</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marL="53975">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53975" marR="0" lvl="0" indent="0" algn="ctr"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21.59</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marL="390525">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390525" marR="0" lvl="0" indent="0" algn="l" defTabSz="914400" rtl="0" eaLnBrk="1" fontAlgn="base" latinLnBrk="0" hangingPunct="1">
                        <a:lnSpc>
                          <a:spcPct val="100000"/>
                        </a:lnSpc>
                        <a:spcBef>
                          <a:spcPts val="38"/>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-25.41</a:t>
                      </a:r>
                      <a:endParaRPr kumimoji="0" lang="zh-CN" altLang="zh-CN" sz="1200" b="0" i="0" u="none" strike="noStrike" cap="none" normalizeH="0" baseline="0">
                        <a:ln>
                          <a:noFill/>
                        </a:ln>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marL="0" marR="0" marT="444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10015"/>
                  </a:ext>
                </a:extLst>
              </a:tr>
            </a:tbl>
          </a:graphicData>
        </a:graphic>
      </p:graphicFrame>
      <p:sp>
        <p:nvSpPr>
          <p:cNvPr id="28814" name="object 9">
            <a:extLst>
              <a:ext uri="{FF2B5EF4-FFF2-40B4-BE49-F238E27FC236}">
                <a16:creationId xmlns:a16="http://schemas.microsoft.com/office/drawing/2014/main" id="{5DFAB3BD-2093-4784-9ADB-7F440C076B8C}"/>
              </a:ext>
            </a:extLst>
          </p:cNvPr>
          <p:cNvSpPr txBox="1">
            <a:spLocks noChangeArrowheads="1"/>
          </p:cNvSpPr>
          <p:nvPr/>
        </p:nvSpPr>
        <p:spPr bwMode="auto">
          <a:xfrm>
            <a:off x="646113" y="6281738"/>
            <a:ext cx="2305050"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5875" rIns="0" bIns="0">
            <a:spAutoFit/>
          </a:bodyPr>
          <a:lstStyle>
            <a:lvl1pPr marL="12700">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12700" marR="0" lvl="0" indent="0" algn="l" defTabSz="914400" rtl="0" eaLnBrk="0" fontAlgn="base" latinLnBrk="0" hangingPunct="0">
              <a:lnSpc>
                <a:spcPct val="100000"/>
              </a:lnSpc>
              <a:spcBef>
                <a:spcPts val="125"/>
              </a:spcBef>
              <a:spcAft>
                <a:spcPct val="0"/>
              </a:spcAft>
              <a:buClrTx/>
              <a:buSzTx/>
              <a:buFontTx/>
              <a:buNone/>
              <a:tabLst/>
              <a:defRPr/>
            </a:pPr>
            <a:r>
              <a:rPr kumimoji="0" lang="zh-CN" altLang="zh-CN" sz="9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数据来源：bloomberg</a:t>
            </a:r>
            <a:endParaRPr kumimoji="0" lang="zh-CN" altLang="zh-CN" sz="900" b="0"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sym typeface="Arial" panose="020B0604020202020204" pitchFamily="34" charset="0"/>
            </a:endParaRPr>
          </a:p>
        </p:txBody>
      </p:sp>
      <p:sp>
        <p:nvSpPr>
          <p:cNvPr id="12" name="文本框 23">
            <a:extLst>
              <a:ext uri="{FF2B5EF4-FFF2-40B4-BE49-F238E27FC236}">
                <a16:creationId xmlns:a16="http://schemas.microsoft.com/office/drawing/2014/main" id="{C83CD129-6400-435B-8BC2-22E798A7923E}"/>
              </a:ext>
            </a:extLst>
          </p:cNvPr>
          <p:cNvSpPr>
            <a:spLocks noChangeArrowheads="1"/>
          </p:cNvSpPr>
          <p:nvPr/>
        </p:nvSpPr>
        <p:spPr bwMode="auto">
          <a:xfrm>
            <a:off x="352425" y="215900"/>
            <a:ext cx="5502275" cy="58420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1.4 </a:t>
            </a:r>
            <a:r>
              <a:rPr kumimoji="0" lang="zh-CN" altLang="en-US"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国际经验（</a:t>
            </a:r>
            <a:r>
              <a:rPr kumimoji="0" lang="en-US" altLang="zh-CN"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1</a:t>
            </a:r>
            <a:r>
              <a:rPr kumimoji="0" lang="zh-CN" altLang="en-US"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a:t>
            </a:r>
            <a:r>
              <a:rPr kumimoji="0" lang="en-US" altLang="zh-CN"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a:t>
            </a:r>
            <a:r>
              <a:rPr kumimoji="0" lang="zh-CN" altLang="en-US"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美国</a:t>
            </a:r>
            <a:endParaRPr kumimoji="0" lang="zh-CN" altLang="en-US" sz="1800" b="0" i="0" u="none" strike="noStrike" kern="1200" cap="none" spc="0" normalizeH="0" baseline="0" noProof="0" dirty="0">
              <a:ln>
                <a:noFill/>
              </a:ln>
              <a:solidFill>
                <a:srgbClr val="000000"/>
              </a:solidFill>
              <a:effectLst/>
              <a:uLnTx/>
              <a:uFillTx/>
              <a:latin typeface="微软雅黑"/>
              <a:ea typeface="微软雅黑"/>
              <a:cs typeface="+mn-cs"/>
              <a:sym typeface="Arial" panose="020B0604020202020204" pitchFamily="34" charset="0"/>
            </a:endParaRPr>
          </a:p>
        </p:txBody>
      </p:sp>
      <p:grpSp>
        <p:nvGrpSpPr>
          <p:cNvPr id="28816" name="组合 1">
            <a:extLst>
              <a:ext uri="{FF2B5EF4-FFF2-40B4-BE49-F238E27FC236}">
                <a16:creationId xmlns:a16="http://schemas.microsoft.com/office/drawing/2014/main" id="{A32452DB-2622-486D-8426-18D7C96D20A0}"/>
              </a:ext>
            </a:extLst>
          </p:cNvPr>
          <p:cNvGrpSpPr>
            <a:grpSpLocks/>
          </p:cNvGrpSpPr>
          <p:nvPr/>
        </p:nvGrpSpPr>
        <p:grpSpPr bwMode="auto">
          <a:xfrm>
            <a:off x="0" y="214313"/>
            <a:ext cx="298450" cy="658812"/>
            <a:chOff x="0" y="0"/>
            <a:chExt cx="577847" cy="659137"/>
          </a:xfrm>
        </p:grpSpPr>
        <p:sp>
          <p:nvSpPr>
            <p:cNvPr id="28818" name="矩形 3">
              <a:extLst>
                <a:ext uri="{FF2B5EF4-FFF2-40B4-BE49-F238E27FC236}">
                  <a16:creationId xmlns:a16="http://schemas.microsoft.com/office/drawing/2014/main" id="{E4AB4A48-91A1-4EEE-9391-E8BE3848D816}"/>
                </a:ext>
              </a:extLst>
            </p:cNvPr>
            <p:cNvSpPr>
              <a:spLocks noChangeArrowheads="1"/>
            </p:cNvSpPr>
            <p:nvPr/>
          </p:nvSpPr>
          <p:spPr bwMode="auto">
            <a:xfrm>
              <a:off x="0" y="0"/>
              <a:ext cx="495297" cy="659137"/>
            </a:xfrm>
            <a:prstGeom prst="rect">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4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28819" name="矩形 4">
              <a:extLst>
                <a:ext uri="{FF2B5EF4-FFF2-40B4-BE49-F238E27FC236}">
                  <a16:creationId xmlns:a16="http://schemas.microsoft.com/office/drawing/2014/main" id="{570193BB-2166-435D-AAEC-3BA41BCCDA66}"/>
                </a:ext>
              </a:extLst>
            </p:cNvPr>
            <p:cNvSpPr>
              <a:spLocks noChangeArrowheads="1"/>
            </p:cNvSpPr>
            <p:nvPr/>
          </p:nvSpPr>
          <p:spPr bwMode="auto">
            <a:xfrm>
              <a:off x="527047" y="0"/>
              <a:ext cx="50800" cy="659137"/>
            </a:xfrm>
            <a:prstGeom prst="rect">
              <a:avLst/>
            </a:prstGeom>
            <a:solidFill>
              <a:srgbClr val="80808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4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grpSp>
      <p:sp>
        <p:nvSpPr>
          <p:cNvPr id="28817" name="灯片编号占位符 27">
            <a:extLst>
              <a:ext uri="{FF2B5EF4-FFF2-40B4-BE49-F238E27FC236}">
                <a16:creationId xmlns:a16="http://schemas.microsoft.com/office/drawing/2014/main" id="{88CE3713-C844-405B-ACE3-537187EB469F}"/>
              </a:ext>
            </a:extLst>
          </p:cNvPr>
          <p:cNvSpPr>
            <a:spLocks noGrp="1" noChangeArrowheads="1"/>
          </p:cNvSpPr>
          <p:nvPr/>
        </p:nvSpPr>
        <p:spPr bwMode="auto">
          <a:xfrm>
            <a:off x="11509375" y="6554788"/>
            <a:ext cx="584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9" rIns="68573" bIns="34289"/>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C430A699-2C4D-4B2B-874F-4735873455E3}" type="slidenum">
              <a:rPr kumimoji="0" lang="zh-CN" altLang="zh-CN" sz="1400" b="1"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sym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8</a:t>
            </a:fld>
            <a:endParaRPr kumimoji="0" lang="zh-CN" altLang="zh-CN" sz="1400" b="1"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090" name="组合 1"/>
          <p:cNvGrpSpPr/>
          <p:nvPr/>
        </p:nvGrpSpPr>
        <p:grpSpPr>
          <a:xfrm>
            <a:off x="0" y="214313"/>
            <a:ext cx="577850" cy="658812"/>
            <a:chOff x="0" y="0"/>
            <a:chExt cx="577847" cy="659137"/>
          </a:xfrm>
        </p:grpSpPr>
        <p:sp>
          <p:nvSpPr>
            <p:cNvPr id="8199" name="矩形 3"/>
            <p:cNvSpPr>
              <a:spLocks noChangeArrowheads="1"/>
            </p:cNvSpPr>
            <p:nvPr/>
          </p:nvSpPr>
          <p:spPr bwMode="auto">
            <a:xfrm>
              <a:off x="0" y="0"/>
              <a:ext cx="495297" cy="659137"/>
            </a:xfrm>
            <a:prstGeom prst="rect">
              <a:avLst/>
            </a:prstGeom>
            <a:solidFill>
              <a:srgbClr val="C00000"/>
            </a:solidFill>
            <a:ln>
              <a:noFill/>
            </a:ln>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4200" b="0"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8200" name="矩形 4"/>
            <p:cNvSpPr>
              <a:spLocks noChangeArrowheads="1"/>
            </p:cNvSpPr>
            <p:nvPr/>
          </p:nvSpPr>
          <p:spPr bwMode="auto">
            <a:xfrm>
              <a:off x="527047" y="0"/>
              <a:ext cx="50800" cy="659137"/>
            </a:xfrm>
            <a:prstGeom prst="rect">
              <a:avLst/>
            </a:prstGeom>
            <a:solidFill>
              <a:srgbClr val="808080"/>
            </a:solidFill>
            <a:ln>
              <a:noFill/>
            </a:ln>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4200" b="0" i="0" u="none" strike="noStrike" kern="1200" cap="none" spc="0" normalizeH="0" baseline="0" noProof="0">
                <a:ln>
                  <a:noFill/>
                </a:ln>
                <a:solidFill>
                  <a:srgbClr val="FFFFFF"/>
                </a:solidFill>
                <a:effectLst/>
                <a:uLnTx/>
                <a:uFillTx/>
                <a:latin typeface="+mn-lt"/>
                <a:ea typeface="+mn-ea"/>
                <a:cs typeface="+mn-ea"/>
                <a:sym typeface="+mn-lt"/>
              </a:endParaRPr>
            </a:p>
          </p:txBody>
        </p:sp>
      </p:grpSp>
      <p:sp>
        <p:nvSpPr>
          <p:cNvPr id="89091" name="标题 1"/>
          <p:cNvSpPr>
            <a:spLocks noGrp="1"/>
          </p:cNvSpPr>
          <p:nvPr>
            <p:ph type="title"/>
          </p:nvPr>
        </p:nvSpPr>
        <p:spPr>
          <a:xfrm>
            <a:off x="660400" y="284163"/>
            <a:ext cx="11004550" cy="658812"/>
          </a:xfrm>
        </p:spPr>
        <p:txBody>
          <a:bodyPr vert="horz" wrap="square" lIns="68573" tIns="34289" rIns="68573" bIns="34289" anchor="ctr"/>
          <a:lstStyle/>
          <a:p>
            <a:pPr algn="l" eaLnBrk="1" hangingPunct="1"/>
            <a:r>
              <a:rPr lang="en-US" altLang="zh-CN" sz="3200" b="1" dirty="0">
                <a:latin typeface="微软雅黑" panose="020B0503020204020204" pitchFamily="34" charset="-122"/>
                <a:sym typeface="+mn-lt"/>
              </a:rPr>
              <a:t>2.4 </a:t>
            </a:r>
            <a:r>
              <a:rPr lang="zh-CN" altLang="en-US" sz="3200" b="1" dirty="0">
                <a:latin typeface="微软雅黑" panose="020B0503020204020204" pitchFamily="34" charset="-122"/>
                <a:sym typeface="+mn-lt"/>
              </a:rPr>
              <a:t>适配</a:t>
            </a:r>
            <a:r>
              <a:rPr lang="en-US" altLang="zh-CN" sz="3200" b="1" dirty="0">
                <a:latin typeface="微软雅黑" panose="020B0503020204020204" pitchFamily="34" charset="-122"/>
                <a:sym typeface="+mn-lt"/>
              </a:rPr>
              <a:t>ABS</a:t>
            </a:r>
            <a:r>
              <a:rPr lang="zh-CN" altLang="en-US" sz="3200" b="1" dirty="0">
                <a:latin typeface="微软雅黑" panose="020B0503020204020204" pitchFamily="34" charset="-122"/>
                <a:sym typeface="+mn-lt"/>
              </a:rPr>
              <a:t>类型</a:t>
            </a:r>
            <a:r>
              <a:rPr lang="en-US" altLang="zh-CN" sz="3200" b="1" dirty="0">
                <a:latin typeface="微软雅黑" panose="020B0503020204020204" pitchFamily="34" charset="-122"/>
                <a:sym typeface="+mn-lt"/>
              </a:rPr>
              <a:t>—</a:t>
            </a:r>
            <a:r>
              <a:rPr lang="zh-CN" altLang="en-US" sz="3200" b="1" dirty="0">
                <a:latin typeface="微软雅黑" panose="020B0503020204020204" pitchFamily="34" charset="-122"/>
                <a:sym typeface="+mn-lt"/>
              </a:rPr>
              <a:t>基础设施收费</a:t>
            </a:r>
            <a:r>
              <a:rPr lang="en-US" altLang="zh-CN" sz="3200" b="1" dirty="0">
                <a:latin typeface="微软雅黑" panose="020B0503020204020204" pitchFamily="34" charset="-122"/>
                <a:sym typeface="+mn-lt"/>
              </a:rPr>
              <a:t>—</a:t>
            </a:r>
            <a:r>
              <a:rPr lang="zh-CN" altLang="en-US" sz="3200" b="1" dirty="0">
                <a:latin typeface="微软雅黑" panose="020B0503020204020204" pitchFamily="34" charset="-122"/>
                <a:sym typeface="+mn-lt"/>
              </a:rPr>
              <a:t>市政设施</a:t>
            </a:r>
            <a:r>
              <a:rPr lang="en-US" altLang="zh-CN" sz="3200" b="1" dirty="0">
                <a:latin typeface="微软雅黑" panose="020B0503020204020204" pitchFamily="34" charset="-122"/>
                <a:sym typeface="+mn-lt"/>
              </a:rPr>
              <a:t>1</a:t>
            </a:r>
            <a:endParaRPr lang="zh-CN" altLang="en-US" sz="3200" b="1" dirty="0">
              <a:latin typeface="微软雅黑" panose="020B0503020204020204" pitchFamily="34" charset="-122"/>
              <a:sym typeface="+mn-lt"/>
            </a:endParaRPr>
          </a:p>
        </p:txBody>
      </p:sp>
      <p:sp>
        <p:nvSpPr>
          <p:cNvPr id="89092" name="文本框 8"/>
          <p:cNvSpPr/>
          <p:nvPr/>
        </p:nvSpPr>
        <p:spPr>
          <a:xfrm>
            <a:off x="593725" y="857250"/>
            <a:ext cx="11004550" cy="1754188"/>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285750" lvl="0" indent="-285750" algn="just" defTabSz="914400" eaLnBrk="1" hangingPunct="1">
              <a:lnSpc>
                <a:spcPct val="150000"/>
              </a:lnSpc>
              <a:spcBef>
                <a:spcPct val="0"/>
              </a:spcBef>
              <a:buFont typeface="Wingdings" panose="05000000000000000000" pitchFamily="2" charset="2"/>
              <a:buChar char="p"/>
            </a:pPr>
            <a:r>
              <a:rPr lang="zh-CN" altLang="en-US" sz="1600" b="1" dirty="0">
                <a:solidFill>
                  <a:srgbClr val="000000"/>
                </a:solidFill>
                <a:latin typeface="Arial" panose="020B0604020202020204" pitchFamily="34" charset="0"/>
                <a:sym typeface="+mn-lt"/>
              </a:rPr>
              <a:t>燃气、供电、供水收费收益权</a:t>
            </a:r>
            <a:r>
              <a:rPr lang="en-US" altLang="zh-CN" sz="1600" b="1" dirty="0">
                <a:solidFill>
                  <a:srgbClr val="000000"/>
                </a:solidFill>
                <a:latin typeface="Arial" panose="020B0604020202020204" pitchFamily="34" charset="0"/>
                <a:sym typeface="+mn-lt"/>
              </a:rPr>
              <a:t>ABS</a:t>
            </a:r>
          </a:p>
          <a:p>
            <a:pPr marL="285750" lvl="0" indent="-285750" algn="just" defTabSz="914400">
              <a:buChar char="•"/>
            </a:pPr>
            <a:r>
              <a:rPr lang="zh-CN" altLang="en-US" sz="1500" b="1" dirty="0">
                <a:latin typeface="Arial" panose="020B0604020202020204" pitchFamily="34" charset="0"/>
                <a:sym typeface="+mn-lt"/>
              </a:rPr>
              <a:t>适合证券化：</a:t>
            </a:r>
            <a:r>
              <a:rPr lang="zh-CN" altLang="zh-CN" sz="1500" dirty="0">
                <a:latin typeface="Arial" panose="020B0604020202020204" pitchFamily="34" charset="0"/>
                <a:sym typeface="+mn-lt"/>
              </a:rPr>
              <a:t>水务</a:t>
            </a:r>
            <a:r>
              <a:rPr lang="zh-CN" altLang="en-US" sz="1500" dirty="0">
                <a:latin typeface="Arial" panose="020B0604020202020204" pitchFamily="34" charset="0"/>
                <a:sym typeface="+mn-lt"/>
              </a:rPr>
              <a:t>、电力、燃气</a:t>
            </a:r>
            <a:r>
              <a:rPr lang="zh-CN" altLang="zh-CN" sz="1500" dirty="0">
                <a:latin typeface="Arial" panose="020B0604020202020204" pitchFamily="34" charset="0"/>
                <a:sym typeface="+mn-lt"/>
              </a:rPr>
              <a:t>资产</a:t>
            </a:r>
            <a:r>
              <a:rPr lang="zh-CN" altLang="en-US" sz="1500" dirty="0">
                <a:latin typeface="Arial" panose="020B0604020202020204" pitchFamily="34" charset="0"/>
                <a:sym typeface="+mn-lt"/>
              </a:rPr>
              <a:t>属于国计民生资产，</a:t>
            </a:r>
            <a:r>
              <a:rPr lang="zh-CN" altLang="zh-CN" sz="1500" dirty="0">
                <a:latin typeface="Arial" panose="020B0604020202020204" pitchFamily="34" charset="0"/>
                <a:sym typeface="+mn-lt"/>
              </a:rPr>
              <a:t>具有现金流稳定、违约风险小的特性</a:t>
            </a:r>
            <a:r>
              <a:rPr lang="zh-CN" altLang="en-US" sz="1500" dirty="0">
                <a:latin typeface="Arial" panose="020B0604020202020204" pitchFamily="34" charset="0"/>
                <a:sym typeface="+mn-lt"/>
              </a:rPr>
              <a:t>，同时伴随着国家经济的发展，对其的需求也同步呈现增长趋势</a:t>
            </a:r>
            <a:r>
              <a:rPr lang="zh-CN" altLang="zh-CN" sz="1500" dirty="0">
                <a:latin typeface="Arial" panose="020B0604020202020204" pitchFamily="34" charset="0"/>
                <a:sym typeface="+mn-lt"/>
              </a:rPr>
              <a:t>；而特许经营的特点也意味着其面临的竞争比较小，这些特点有均有利于</a:t>
            </a:r>
            <a:r>
              <a:rPr lang="zh-CN" altLang="en-US" sz="1500" dirty="0">
                <a:latin typeface="Arial" panose="020B0604020202020204" pitchFamily="34" charset="0"/>
                <a:sym typeface="+mn-lt"/>
              </a:rPr>
              <a:t>这三类</a:t>
            </a:r>
            <a:r>
              <a:rPr lang="zh-CN" altLang="zh-CN" sz="1500" dirty="0">
                <a:latin typeface="Arial" panose="020B0604020202020204" pitchFamily="34" charset="0"/>
                <a:sym typeface="+mn-lt"/>
              </a:rPr>
              <a:t>资产进行证券化</a:t>
            </a:r>
            <a:r>
              <a:rPr lang="zh-CN" altLang="en-US" sz="1500" dirty="0">
                <a:latin typeface="Arial" panose="020B0604020202020204" pitchFamily="34" charset="0"/>
                <a:sym typeface="+mn-lt"/>
              </a:rPr>
              <a:t>；</a:t>
            </a:r>
            <a:endParaRPr lang="en-US" altLang="zh-CN" sz="1500" dirty="0">
              <a:latin typeface="Arial" panose="020B0604020202020204" pitchFamily="34" charset="0"/>
              <a:sym typeface="+mn-lt"/>
            </a:endParaRPr>
          </a:p>
          <a:p>
            <a:pPr marL="285750" lvl="0" indent="-285750" algn="just" defTabSz="914400">
              <a:buChar char="•"/>
            </a:pPr>
            <a:r>
              <a:rPr lang="zh-CN" altLang="en-US" sz="1500" b="1" dirty="0">
                <a:latin typeface="Arial" panose="020B0604020202020204" pitchFamily="34" charset="0"/>
                <a:sym typeface="+mn-ea"/>
              </a:rPr>
              <a:t>盘活存量：</a:t>
            </a:r>
            <a:r>
              <a:rPr lang="zh-CN" altLang="en-US" sz="1500" dirty="0">
                <a:latin typeface="Arial" panose="020B0604020202020204" pitchFamily="34" charset="0"/>
                <a:sym typeface="+mn-ea"/>
              </a:rPr>
              <a:t>为特许经营项目公司有效地盘活存量资产，</a:t>
            </a:r>
            <a:r>
              <a:rPr lang="zh-CN" altLang="zh-CN" sz="1500" dirty="0">
                <a:latin typeface="Arial" panose="020B0604020202020204" pitchFamily="34" charset="0"/>
                <a:sym typeface="+mn-lt"/>
              </a:rPr>
              <a:t>弥补</a:t>
            </a:r>
            <a:r>
              <a:rPr lang="zh-CN" altLang="en-US" sz="1500" dirty="0">
                <a:latin typeface="Arial" panose="020B0604020202020204" pitchFamily="34" charset="0"/>
                <a:sym typeface="+mn-lt"/>
              </a:rPr>
              <a:t>基础设施领域</a:t>
            </a:r>
            <a:r>
              <a:rPr lang="zh-CN" altLang="zh-CN" sz="1500" dirty="0">
                <a:latin typeface="Arial" panose="020B0604020202020204" pitchFamily="34" charset="0"/>
                <a:sym typeface="+mn-lt"/>
              </a:rPr>
              <a:t>资金的短缺</a:t>
            </a:r>
            <a:r>
              <a:rPr lang="zh-CN" altLang="en-US" sz="1500" dirty="0">
                <a:latin typeface="Arial" panose="020B0604020202020204" pitchFamily="34" charset="0"/>
                <a:sym typeface="+mn-lt"/>
              </a:rPr>
              <a:t>；</a:t>
            </a:r>
            <a:endParaRPr lang="en-US" altLang="zh-CN" sz="1500" dirty="0">
              <a:latin typeface="Arial" panose="020B0604020202020204" pitchFamily="34" charset="0"/>
              <a:sym typeface="+mn-lt"/>
            </a:endParaRPr>
          </a:p>
          <a:p>
            <a:pPr marL="285750" lvl="0" indent="-285750" algn="just" defTabSz="914400">
              <a:buChar char="•"/>
            </a:pPr>
            <a:r>
              <a:rPr lang="zh-CN" altLang="en-US" sz="1500" b="1" dirty="0">
                <a:latin typeface="Arial" panose="020B0604020202020204" pitchFamily="34" charset="0"/>
                <a:sym typeface="+mn-ea"/>
              </a:rPr>
              <a:t>降低风险：</a:t>
            </a:r>
            <a:r>
              <a:rPr lang="zh-CN" altLang="en-US" sz="1500" dirty="0">
                <a:latin typeface="Arial" panose="020B0604020202020204" pitchFamily="34" charset="0"/>
                <a:sym typeface="+mn-ea"/>
              </a:rPr>
              <a:t>增加融资渠道，提高资金运作效率</a:t>
            </a:r>
            <a:r>
              <a:rPr lang="zh-CN" altLang="en-US" sz="1500" dirty="0">
                <a:latin typeface="Arial" panose="020B0604020202020204" pitchFamily="34" charset="0"/>
                <a:sym typeface="+mn-lt"/>
              </a:rPr>
              <a:t>，</a:t>
            </a:r>
            <a:r>
              <a:rPr lang="zh-CN" altLang="zh-CN" sz="1500" dirty="0">
                <a:latin typeface="Arial" panose="020B0604020202020204" pitchFamily="34" charset="0"/>
                <a:sym typeface="+mn-lt"/>
              </a:rPr>
              <a:t>增加</a:t>
            </a:r>
            <a:r>
              <a:rPr lang="zh-CN" altLang="en-US" sz="1500" dirty="0">
                <a:latin typeface="Arial" panose="020B0604020202020204" pitchFamily="34" charset="0"/>
                <a:sym typeface="+mn-lt"/>
              </a:rPr>
              <a:t>企业</a:t>
            </a:r>
            <a:r>
              <a:rPr lang="zh-CN" altLang="zh-CN" sz="1500" dirty="0">
                <a:latin typeface="Arial" panose="020B0604020202020204" pitchFamily="34" charset="0"/>
                <a:sym typeface="+mn-lt"/>
              </a:rPr>
              <a:t>财务灵活性，降低企业经营风险。</a:t>
            </a:r>
          </a:p>
        </p:txBody>
      </p:sp>
      <p:sp>
        <p:nvSpPr>
          <p:cNvPr id="89093" name="文本框 10"/>
          <p:cNvSpPr txBox="1"/>
          <p:nvPr/>
        </p:nvSpPr>
        <p:spPr>
          <a:xfrm>
            <a:off x="9945688" y="6542088"/>
            <a:ext cx="1960562" cy="277812"/>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r>
              <a:rPr lang="zh-CN" altLang="en-US" sz="1200" b="1" dirty="0">
                <a:latin typeface="Arial" panose="020B0604020202020204" pitchFamily="34" charset="0"/>
                <a:sym typeface="+mn-lt"/>
              </a:rPr>
              <a:t>注：数据来源于</a:t>
            </a:r>
            <a:r>
              <a:rPr lang="en-US" altLang="zh-CN" sz="1200" b="1" dirty="0">
                <a:latin typeface="Arial" panose="020B0604020202020204" pitchFamily="34" charset="0"/>
                <a:sym typeface="+mn-lt"/>
              </a:rPr>
              <a:t>wind</a:t>
            </a:r>
            <a:endParaRPr lang="zh-CN" altLang="en-US" sz="1200" b="1" dirty="0">
              <a:latin typeface="Arial" panose="020B0604020202020204" pitchFamily="34" charset="0"/>
              <a:sym typeface="+mn-lt"/>
            </a:endParaRPr>
          </a:p>
        </p:txBody>
      </p:sp>
      <p:sp>
        <p:nvSpPr>
          <p:cNvPr id="3" name="矩形 2"/>
          <p:cNvSpPr/>
          <p:nvPr/>
        </p:nvSpPr>
        <p:spPr>
          <a:xfrm>
            <a:off x="892175" y="2782888"/>
            <a:ext cx="2860675" cy="33972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mn-ea"/>
                <a:ea typeface="+mn-ea"/>
                <a:cs typeface="+mn-cs"/>
              </a:rPr>
              <a:t>燃气</a:t>
            </a:r>
            <a:r>
              <a:rPr kumimoji="0" lang="en-US" altLang="zh-CN" sz="1600" b="1" i="0" u="none" strike="noStrike" kern="1200" cap="none" spc="0" normalizeH="0" baseline="0" noProof="0" dirty="0">
                <a:ln>
                  <a:noFill/>
                </a:ln>
                <a:solidFill>
                  <a:schemeClr val="tx1"/>
                </a:solidFill>
                <a:effectLst/>
                <a:uLnTx/>
                <a:uFillTx/>
                <a:latin typeface="+mn-ea"/>
                <a:ea typeface="+mn-ea"/>
                <a:cs typeface="+mn-cs"/>
              </a:rPr>
              <a:t>ABS</a:t>
            </a:r>
            <a:r>
              <a:rPr kumimoji="0" lang="zh-CN" altLang="en-US" sz="1600" b="1" i="0" u="none" strike="noStrike" kern="1200" cap="none" spc="0" normalizeH="0" baseline="0" noProof="0" dirty="0">
                <a:ln>
                  <a:noFill/>
                </a:ln>
                <a:solidFill>
                  <a:schemeClr val="tx1"/>
                </a:solidFill>
                <a:effectLst/>
                <a:uLnTx/>
                <a:uFillTx/>
                <a:latin typeface="+mn-ea"/>
                <a:ea typeface="+mn-ea"/>
                <a:cs typeface="+mn-cs"/>
              </a:rPr>
              <a:t>各地区发行规模占比</a:t>
            </a:r>
          </a:p>
        </p:txBody>
      </p:sp>
      <p:sp>
        <p:nvSpPr>
          <p:cNvPr id="16" name="矩形 15"/>
          <p:cNvSpPr/>
          <p:nvPr/>
        </p:nvSpPr>
        <p:spPr>
          <a:xfrm>
            <a:off x="5003800" y="2781300"/>
            <a:ext cx="2860675" cy="33972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mn-ea"/>
                <a:ea typeface="+mn-ea"/>
                <a:cs typeface="+mn-cs"/>
              </a:rPr>
              <a:t>供电</a:t>
            </a:r>
            <a:r>
              <a:rPr kumimoji="0" lang="en-US" altLang="zh-CN" sz="1600" b="1" i="0" u="none" strike="noStrike" kern="1200" cap="none" spc="0" normalizeH="0" baseline="0" noProof="0" dirty="0">
                <a:ln>
                  <a:noFill/>
                </a:ln>
                <a:solidFill>
                  <a:schemeClr val="tx1"/>
                </a:solidFill>
                <a:effectLst/>
                <a:uLnTx/>
                <a:uFillTx/>
                <a:latin typeface="+mn-ea"/>
                <a:ea typeface="+mn-ea"/>
                <a:cs typeface="+mn-cs"/>
              </a:rPr>
              <a:t>ABS</a:t>
            </a:r>
            <a:r>
              <a:rPr kumimoji="0" lang="zh-CN" altLang="en-US" sz="1600" b="1" i="0" u="none" strike="noStrike" kern="1200" cap="none" spc="0" normalizeH="0" baseline="0" noProof="0" dirty="0">
                <a:ln>
                  <a:noFill/>
                </a:ln>
                <a:solidFill>
                  <a:schemeClr val="tx1"/>
                </a:solidFill>
                <a:effectLst/>
                <a:uLnTx/>
                <a:uFillTx/>
                <a:latin typeface="+mn-ea"/>
                <a:ea typeface="+mn-ea"/>
                <a:cs typeface="+mn-cs"/>
              </a:rPr>
              <a:t>各地区发行规模占比</a:t>
            </a:r>
          </a:p>
        </p:txBody>
      </p:sp>
      <p:sp>
        <p:nvSpPr>
          <p:cNvPr id="17" name="矩形 16"/>
          <p:cNvSpPr/>
          <p:nvPr/>
        </p:nvSpPr>
        <p:spPr>
          <a:xfrm>
            <a:off x="9115425" y="2781300"/>
            <a:ext cx="2860675" cy="33972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mn-ea"/>
                <a:ea typeface="+mn-ea"/>
                <a:cs typeface="+mn-cs"/>
              </a:rPr>
              <a:t>供水</a:t>
            </a:r>
            <a:r>
              <a:rPr kumimoji="0" lang="en-US" altLang="zh-CN" sz="1600" b="1" i="0" u="none" strike="noStrike" kern="1200" cap="none" spc="0" normalizeH="0" baseline="0" noProof="0" dirty="0">
                <a:ln>
                  <a:noFill/>
                </a:ln>
                <a:solidFill>
                  <a:schemeClr val="tx1"/>
                </a:solidFill>
                <a:effectLst/>
                <a:uLnTx/>
                <a:uFillTx/>
                <a:latin typeface="+mn-ea"/>
                <a:ea typeface="+mn-ea"/>
                <a:cs typeface="+mn-cs"/>
              </a:rPr>
              <a:t>ABS</a:t>
            </a:r>
            <a:r>
              <a:rPr kumimoji="0" lang="zh-CN" altLang="en-US" sz="1600" b="1" i="0" u="none" strike="noStrike" kern="1200" cap="none" spc="0" normalizeH="0" baseline="0" noProof="0" dirty="0">
                <a:ln>
                  <a:noFill/>
                </a:ln>
                <a:solidFill>
                  <a:schemeClr val="tx1"/>
                </a:solidFill>
                <a:effectLst/>
                <a:uLnTx/>
                <a:uFillTx/>
                <a:latin typeface="+mn-ea"/>
                <a:ea typeface="+mn-ea"/>
                <a:cs typeface="+mn-cs"/>
              </a:rPr>
              <a:t>各地区发行规模占比</a:t>
            </a:r>
          </a:p>
        </p:txBody>
      </p:sp>
      <p:graphicFrame>
        <p:nvGraphicFramePr>
          <p:cNvPr id="89097" name="图表 11"/>
          <p:cNvGraphicFramePr/>
          <p:nvPr/>
        </p:nvGraphicFramePr>
        <p:xfrm>
          <a:off x="-612775" y="2936875"/>
          <a:ext cx="5567363" cy="3148013"/>
        </p:xfrm>
        <a:graphic>
          <a:graphicData uri="http://schemas.openxmlformats.org/presentationml/2006/ole">
            <mc:AlternateContent xmlns:mc="http://schemas.openxmlformats.org/markup-compatibility/2006">
              <mc:Choice xmlns:v="urn:schemas-microsoft-com:vml" Requires="v">
                <p:oleObj spid="_x0000_s4157" r:id="rId4" imgW="5571490" imgH="3151505" progId="Excel.Chart.8">
                  <p:embed/>
                </p:oleObj>
              </mc:Choice>
              <mc:Fallback>
                <p:oleObj r:id="rId4" imgW="5571490" imgH="3151505" progId="Excel.Chart.8">
                  <p:embed/>
                  <p:pic>
                    <p:nvPicPr>
                      <p:cNvPr id="0" name="图片 3080"/>
                      <p:cNvPicPr/>
                      <p:nvPr/>
                    </p:nvPicPr>
                    <p:blipFill>
                      <a:blip r:embed="rId5"/>
                      <a:stretch>
                        <a:fillRect/>
                      </a:stretch>
                    </p:blipFill>
                    <p:spPr>
                      <a:xfrm>
                        <a:off x="-612775" y="2936875"/>
                        <a:ext cx="5567363" cy="3148013"/>
                      </a:xfrm>
                      <a:prstGeom prst="rect">
                        <a:avLst/>
                      </a:prstGeom>
                      <a:noFill/>
                      <a:ln w="38100">
                        <a:noFill/>
                        <a:miter/>
                      </a:ln>
                    </p:spPr>
                  </p:pic>
                </p:oleObj>
              </mc:Fallback>
            </mc:AlternateContent>
          </a:graphicData>
        </a:graphic>
      </p:graphicFrame>
      <p:graphicFrame>
        <p:nvGraphicFramePr>
          <p:cNvPr id="89098" name="图表 14"/>
          <p:cNvGraphicFramePr/>
          <p:nvPr/>
        </p:nvGraphicFramePr>
        <p:xfrm>
          <a:off x="3752850" y="2971800"/>
          <a:ext cx="4954588" cy="3783013"/>
        </p:xfrm>
        <a:graphic>
          <a:graphicData uri="http://schemas.openxmlformats.org/presentationml/2006/ole">
            <mc:AlternateContent xmlns:mc="http://schemas.openxmlformats.org/markup-compatibility/2006">
              <mc:Choice xmlns:v="urn:schemas-microsoft-com:vml" Requires="v">
                <p:oleObj spid="_x0000_s4158" r:id="rId6" imgW="5066030" imgH="3931920" progId="Excel.Chart.8">
                  <p:embed/>
                </p:oleObj>
              </mc:Choice>
              <mc:Fallback>
                <p:oleObj r:id="rId6" imgW="5066030" imgH="3931920" progId="Excel.Chart.8">
                  <p:embed/>
                  <p:pic>
                    <p:nvPicPr>
                      <p:cNvPr id="0" name="图片 3082"/>
                      <p:cNvPicPr/>
                      <p:nvPr/>
                    </p:nvPicPr>
                    <p:blipFill>
                      <a:blip r:embed="rId7"/>
                      <a:stretch>
                        <a:fillRect/>
                      </a:stretch>
                    </p:blipFill>
                    <p:spPr>
                      <a:xfrm>
                        <a:off x="3752850" y="2971800"/>
                        <a:ext cx="4954588" cy="3783013"/>
                      </a:xfrm>
                      <a:prstGeom prst="rect">
                        <a:avLst/>
                      </a:prstGeom>
                      <a:noFill/>
                      <a:ln w="38100">
                        <a:noFill/>
                        <a:miter/>
                      </a:ln>
                    </p:spPr>
                  </p:pic>
                </p:oleObj>
              </mc:Fallback>
            </mc:AlternateContent>
          </a:graphicData>
        </a:graphic>
      </p:graphicFrame>
      <p:graphicFrame>
        <p:nvGraphicFramePr>
          <p:cNvPr id="89099" name="图表 18"/>
          <p:cNvGraphicFramePr/>
          <p:nvPr/>
        </p:nvGraphicFramePr>
        <p:xfrm>
          <a:off x="8091488" y="2990850"/>
          <a:ext cx="4954587" cy="3235325"/>
        </p:xfrm>
        <a:graphic>
          <a:graphicData uri="http://schemas.openxmlformats.org/presentationml/2006/ole">
            <mc:AlternateContent xmlns:mc="http://schemas.openxmlformats.org/markup-compatibility/2006">
              <mc:Choice xmlns:v="urn:schemas-microsoft-com:vml" Requires="v">
                <p:oleObj spid="_x0000_s4159" r:id="rId8" imgW="5242560" imgH="3523615" progId="Excel.Chart.8">
                  <p:embed/>
                </p:oleObj>
              </mc:Choice>
              <mc:Fallback>
                <p:oleObj r:id="rId8" imgW="5242560" imgH="3523615" progId="Excel.Chart.8">
                  <p:embed/>
                  <p:pic>
                    <p:nvPicPr>
                      <p:cNvPr id="0" name="图片 3081"/>
                      <p:cNvPicPr/>
                      <p:nvPr/>
                    </p:nvPicPr>
                    <p:blipFill>
                      <a:blip r:embed="rId9"/>
                      <a:stretch>
                        <a:fillRect/>
                      </a:stretch>
                    </p:blipFill>
                    <p:spPr>
                      <a:xfrm>
                        <a:off x="8091488" y="2990850"/>
                        <a:ext cx="4954587" cy="3235325"/>
                      </a:xfrm>
                      <a:prstGeom prst="rect">
                        <a:avLst/>
                      </a:prstGeom>
                      <a:noFill/>
                      <a:ln w="38100">
                        <a:noFill/>
                        <a:miter/>
                      </a:ln>
                    </p:spPr>
                  </p:pic>
                </p:oleObj>
              </mc:Fallback>
            </mc:AlternateContent>
          </a:graphicData>
        </a:graphic>
      </p:graphicFrame>
      <p:sp>
        <p:nvSpPr>
          <p:cNvPr id="89100" name="文本框 10"/>
          <p:cNvSpPr txBox="1"/>
          <p:nvPr/>
        </p:nvSpPr>
        <p:spPr>
          <a:xfrm>
            <a:off x="892175" y="6537325"/>
            <a:ext cx="8631238" cy="27622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r>
              <a:rPr lang="zh-CN" altLang="en-US" sz="1200" b="1" dirty="0">
                <a:latin typeface="Arial" panose="020B0604020202020204" pitchFamily="34" charset="0"/>
                <a:sym typeface="+mn-lt"/>
              </a:rPr>
              <a:t>注：各类型</a:t>
            </a:r>
            <a:r>
              <a:rPr lang="en-US" altLang="zh-CN" sz="1200" b="1" dirty="0">
                <a:latin typeface="Arial" panose="020B0604020202020204" pitchFamily="34" charset="0"/>
                <a:sym typeface="+mn-lt"/>
              </a:rPr>
              <a:t>ABS</a:t>
            </a:r>
            <a:r>
              <a:rPr lang="zh-CN" altLang="en-US" sz="1200" b="1" dirty="0">
                <a:latin typeface="Arial" panose="020B0604020202020204" pitchFamily="34" charset="0"/>
                <a:sym typeface="+mn-lt"/>
              </a:rPr>
              <a:t>各地区发行规模占比饼状图中标示出</a:t>
            </a:r>
            <a:r>
              <a:rPr lang="en-US" altLang="zh-CN" sz="1200" b="1" dirty="0">
                <a:latin typeface="Arial" panose="020B0604020202020204" pitchFamily="34" charset="0"/>
                <a:sym typeface="+mn-lt"/>
              </a:rPr>
              <a:t>GDP</a:t>
            </a:r>
            <a:r>
              <a:rPr lang="zh-CN" altLang="en-US" sz="1200" b="1" dirty="0">
                <a:latin typeface="Arial" panose="020B0604020202020204" pitchFamily="34" charset="0"/>
                <a:sym typeface="+mn-lt"/>
              </a:rPr>
              <a:t>的省份为与湖南省</a:t>
            </a:r>
            <a:r>
              <a:rPr lang="en-US" altLang="zh-CN" sz="1200" b="1" dirty="0">
                <a:latin typeface="Arial" panose="020B0604020202020204" pitchFamily="34" charset="0"/>
                <a:sym typeface="+mn-lt"/>
              </a:rPr>
              <a:t>2019</a:t>
            </a:r>
            <a:r>
              <a:rPr lang="zh-CN" altLang="en-US" sz="1200" b="1" dirty="0">
                <a:latin typeface="Arial" panose="020B0604020202020204" pitchFamily="34" charset="0"/>
                <a:sym typeface="+mn-lt"/>
              </a:rPr>
              <a:t>年</a:t>
            </a:r>
            <a:r>
              <a:rPr lang="en-US" altLang="zh-CN" sz="1200" b="1" dirty="0">
                <a:latin typeface="Arial" panose="020B0604020202020204" pitchFamily="34" charset="0"/>
                <a:sym typeface="+mn-lt"/>
              </a:rPr>
              <a:t>GDP</a:t>
            </a:r>
            <a:r>
              <a:rPr lang="zh-CN" altLang="en-US" sz="1200" b="1" dirty="0">
                <a:latin typeface="Arial" panose="020B0604020202020204" pitchFamily="34" charset="0"/>
                <a:sym typeface="+mn-lt"/>
              </a:rPr>
              <a:t>接近的省份</a:t>
            </a:r>
          </a:p>
        </p:txBody>
      </p:sp>
      <p:sp>
        <p:nvSpPr>
          <p:cNvPr id="89101" name="灯片编号占位符 2"/>
          <p:cNvSpPr>
            <a:spLocks noGrp="1"/>
          </p:cNvSpPr>
          <p:nvPr/>
        </p:nvSpPr>
        <p:spPr>
          <a:xfrm>
            <a:off x="11536363" y="6492875"/>
            <a:ext cx="585787" cy="365125"/>
          </a:xfrm>
          <a:prstGeom prst="rect">
            <a:avLst/>
          </a:prstGeom>
          <a:noFill/>
          <a:ln w="9525">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fld id="{9A0DB2DC-4C9A-4742-B13C-FB6460FD3503}" type="slidenum">
              <a:rPr lang="zh-CN" altLang="zh-CN" sz="1400" b="1" dirty="0">
                <a:solidFill>
                  <a:srgbClr val="FFFFFF"/>
                </a:solidFill>
                <a:latin typeface="Arial" panose="020B0604020202020204" pitchFamily="34" charset="0"/>
                <a:ea typeface="宋体" panose="02010600030101010101" pitchFamily="2" charset="-122"/>
              </a:rPr>
              <a:t>80</a:t>
            </a:fld>
            <a:endParaRPr lang="zh-CN" altLang="zh-CN" sz="1400" b="1" dirty="0">
              <a:solidFill>
                <a:srgbClr val="FFFFFF"/>
              </a:solidFill>
              <a:latin typeface="Arial" panose="020B0604020202020204" pitchFamily="34" charset="0"/>
              <a:ea typeface="宋体" panose="02010600030101010101" pitchFamily="2" charset="-122"/>
            </a:endParaRPr>
          </a:p>
        </p:txBody>
      </p:sp>
    </p:spTree>
  </p:cSld>
  <p:clrMapOvr>
    <a:masterClrMapping/>
  </p:clrMapOvr>
  <p:transition spd="med">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138" name="组合 1"/>
          <p:cNvGrpSpPr/>
          <p:nvPr/>
        </p:nvGrpSpPr>
        <p:grpSpPr>
          <a:xfrm>
            <a:off x="0" y="214313"/>
            <a:ext cx="577850" cy="658812"/>
            <a:chOff x="0" y="0"/>
            <a:chExt cx="577847" cy="659137"/>
          </a:xfrm>
        </p:grpSpPr>
        <p:sp>
          <p:nvSpPr>
            <p:cNvPr id="9223" name="矩形 3"/>
            <p:cNvSpPr>
              <a:spLocks noChangeArrowheads="1"/>
            </p:cNvSpPr>
            <p:nvPr/>
          </p:nvSpPr>
          <p:spPr bwMode="auto">
            <a:xfrm>
              <a:off x="0" y="0"/>
              <a:ext cx="495297" cy="659137"/>
            </a:xfrm>
            <a:prstGeom prst="rect">
              <a:avLst/>
            </a:prstGeom>
            <a:solidFill>
              <a:srgbClr val="C00000"/>
            </a:solidFill>
            <a:ln>
              <a:noFill/>
            </a:ln>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4200" b="0"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9224" name="矩形 4"/>
            <p:cNvSpPr>
              <a:spLocks noChangeArrowheads="1"/>
            </p:cNvSpPr>
            <p:nvPr/>
          </p:nvSpPr>
          <p:spPr bwMode="auto">
            <a:xfrm>
              <a:off x="527047" y="0"/>
              <a:ext cx="50800" cy="659137"/>
            </a:xfrm>
            <a:prstGeom prst="rect">
              <a:avLst/>
            </a:prstGeom>
            <a:solidFill>
              <a:srgbClr val="808080"/>
            </a:solidFill>
            <a:ln>
              <a:noFill/>
            </a:ln>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4200" b="0" i="0" u="none" strike="noStrike" kern="1200" cap="none" spc="0" normalizeH="0" baseline="0" noProof="0">
                <a:ln>
                  <a:noFill/>
                </a:ln>
                <a:solidFill>
                  <a:srgbClr val="FFFFFF"/>
                </a:solidFill>
                <a:effectLst/>
                <a:uLnTx/>
                <a:uFillTx/>
                <a:latin typeface="+mn-lt"/>
                <a:ea typeface="+mn-ea"/>
                <a:cs typeface="+mn-ea"/>
                <a:sym typeface="+mn-lt"/>
              </a:endParaRPr>
            </a:p>
          </p:txBody>
        </p:sp>
      </p:grpSp>
      <p:sp>
        <p:nvSpPr>
          <p:cNvPr id="9220" name="灯片编号占位符 2"/>
          <p:cNvSpPr>
            <a:spLocks noGrp="1" noChangeArrowheads="1"/>
          </p:cNvSpPr>
          <p:nvPr/>
        </p:nvSpPr>
        <p:spPr bwMode="auto">
          <a:xfrm>
            <a:off x="11449050" y="6562725"/>
            <a:ext cx="477838" cy="365125"/>
          </a:xfrm>
          <a:prstGeom prst="rect">
            <a:avLst/>
          </a:prstGeom>
          <a:noFill/>
          <a:ln>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r" defTabSz="914400" eaLnBrk="1" hangingPunct="1">
              <a:spcBef>
                <a:spcPct val="0"/>
              </a:spcBef>
              <a:buNone/>
            </a:pPr>
            <a:fld id="{9A0DB2DC-4C9A-4742-B13C-FB6460FD3503}" type="slidenum">
              <a:rPr lang="zh-CN" altLang="zh-CN" sz="1400" b="1" dirty="0">
                <a:solidFill>
                  <a:schemeClr val="bg1"/>
                </a:solidFill>
                <a:ea typeface="微软雅黑" panose="020B0503020204020204" pitchFamily="34" charset="-122"/>
                <a:sym typeface="+mn-lt"/>
              </a:rPr>
              <a:t>81</a:t>
            </a:fld>
            <a:endParaRPr lang="zh-CN" altLang="zh-CN" sz="1400" b="1" dirty="0">
              <a:solidFill>
                <a:schemeClr val="bg1"/>
              </a:solidFill>
              <a:ea typeface="微软雅黑" panose="020B0503020204020204" pitchFamily="34" charset="-122"/>
              <a:sym typeface="+mn-lt"/>
            </a:endParaRPr>
          </a:p>
        </p:txBody>
      </p:sp>
      <p:graphicFrame>
        <p:nvGraphicFramePr>
          <p:cNvPr id="2" name="表格 1"/>
          <p:cNvGraphicFramePr>
            <a:graphicFrameLocks noGrp="1"/>
          </p:cNvGraphicFramePr>
          <p:nvPr>
            <p:custDataLst>
              <p:tags r:id="rId1"/>
            </p:custDataLst>
            <p:extLst>
              <p:ext uri="{D42A27DB-BD31-4B8C-83A1-F6EECF244321}">
                <p14:modId xmlns:p14="http://schemas.microsoft.com/office/powerpoint/2010/main" val="1566803719"/>
              </p:ext>
            </p:extLst>
          </p:nvPr>
        </p:nvGraphicFramePr>
        <p:xfrm>
          <a:off x="1133475" y="1710426"/>
          <a:ext cx="10058399" cy="4180783"/>
        </p:xfrm>
        <a:graphic>
          <a:graphicData uri="http://schemas.openxmlformats.org/drawingml/2006/table">
            <a:tbl>
              <a:tblPr firstRow="1" bandRow="1">
                <a:tableStyleId>{93296810-A885-4BE3-A3E7-6D5BEEA58F35}</a:tableStyleId>
              </a:tblPr>
              <a:tblGrid>
                <a:gridCol w="637494">
                  <a:extLst>
                    <a:ext uri="{9D8B030D-6E8A-4147-A177-3AD203B41FA5}">
                      <a16:colId xmlns:a16="http://schemas.microsoft.com/office/drawing/2014/main" val="20000"/>
                    </a:ext>
                  </a:extLst>
                </a:gridCol>
                <a:gridCol w="4664494">
                  <a:extLst>
                    <a:ext uri="{9D8B030D-6E8A-4147-A177-3AD203B41FA5}">
                      <a16:colId xmlns:a16="http://schemas.microsoft.com/office/drawing/2014/main" val="20001"/>
                    </a:ext>
                  </a:extLst>
                </a:gridCol>
                <a:gridCol w="949126">
                  <a:extLst>
                    <a:ext uri="{9D8B030D-6E8A-4147-A177-3AD203B41FA5}">
                      <a16:colId xmlns:a16="http://schemas.microsoft.com/office/drawing/2014/main" val="20002"/>
                    </a:ext>
                  </a:extLst>
                </a:gridCol>
                <a:gridCol w="2513024">
                  <a:extLst>
                    <a:ext uri="{9D8B030D-6E8A-4147-A177-3AD203B41FA5}">
                      <a16:colId xmlns:a16="http://schemas.microsoft.com/office/drawing/2014/main" val="20003"/>
                    </a:ext>
                  </a:extLst>
                </a:gridCol>
                <a:gridCol w="1294261">
                  <a:extLst>
                    <a:ext uri="{9D8B030D-6E8A-4147-A177-3AD203B41FA5}">
                      <a16:colId xmlns:a16="http://schemas.microsoft.com/office/drawing/2014/main" val="20004"/>
                    </a:ext>
                  </a:extLst>
                </a:gridCol>
              </a:tblGrid>
              <a:tr h="61821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Arial" panose="020B0604020202020204" pitchFamily="34" charset="0"/>
                          <a:ea typeface="微软雅黑" panose="020B0503020204020204" pitchFamily="34" charset="-122"/>
                          <a:sym typeface="+mn-lt"/>
                        </a:rPr>
                        <a:t>序号</a:t>
                      </a:r>
                    </a:p>
                  </a:txBody>
                  <a:tcPr marL="5013" marR="5013" marT="501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u="none" strike="noStrike" cap="none" normalizeH="0" baseline="0" dirty="0">
                          <a:ln>
                            <a:noFill/>
                          </a:ln>
                          <a:solidFill>
                            <a:srgbClr val="FFFFFF"/>
                          </a:solidFill>
                          <a:effectLst/>
                          <a:sym typeface="+mn-lt"/>
                        </a:rPr>
                        <a:t>企业名称</a:t>
                      </a:r>
                      <a:endParaRPr kumimoji="0" lang="zh-CN" altLang="en-US" sz="1400" b="1" i="0" u="none" strike="noStrike" cap="none" normalizeH="0" baseline="0" dirty="0">
                        <a:ln>
                          <a:noFill/>
                        </a:ln>
                        <a:solidFill>
                          <a:srgbClr val="FFFFFF"/>
                        </a:solidFill>
                        <a:effectLst/>
                        <a:latin typeface="Arial" panose="020B0604020202020204" pitchFamily="34" charset="0"/>
                        <a:ea typeface="微软雅黑" panose="020B0503020204020204" pitchFamily="34" charset="-122"/>
                        <a:sym typeface="+mn-lt"/>
                      </a:endParaRPr>
                    </a:p>
                  </a:txBody>
                  <a:tcPr marL="5013" marR="5013" marT="501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u="none" strike="noStrike" cap="none" normalizeH="0" baseline="0" dirty="0">
                          <a:ln>
                            <a:noFill/>
                          </a:ln>
                          <a:solidFill>
                            <a:srgbClr val="FFFFFF"/>
                          </a:solidFill>
                          <a:effectLst/>
                          <a:sym typeface="+mn-lt"/>
                        </a:rPr>
                        <a:t>最新评级</a:t>
                      </a:r>
                      <a:endParaRPr kumimoji="0" lang="zh-CN" altLang="en-US" sz="1400" b="1" i="0" u="none" strike="noStrike" cap="none" normalizeH="0" baseline="0" dirty="0">
                        <a:ln>
                          <a:noFill/>
                        </a:ln>
                        <a:solidFill>
                          <a:srgbClr val="FFFFFF"/>
                        </a:solidFill>
                        <a:effectLst/>
                        <a:latin typeface="Arial" panose="020B0604020202020204" pitchFamily="34" charset="0"/>
                        <a:ea typeface="微软雅黑" panose="020B0503020204020204" pitchFamily="34" charset="-122"/>
                        <a:sym typeface="+mn-lt"/>
                      </a:endParaRPr>
                    </a:p>
                  </a:txBody>
                  <a:tcPr marL="5013" marR="5013" marT="501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u="none" strike="noStrike" cap="none" normalizeH="0" baseline="0" dirty="0">
                          <a:ln>
                            <a:noFill/>
                          </a:ln>
                          <a:solidFill>
                            <a:srgbClr val="FFFFFF"/>
                          </a:solidFill>
                          <a:effectLst/>
                          <a:sym typeface="+mn-lt"/>
                        </a:rPr>
                        <a:t>最近一年此资产对应收入</a:t>
                      </a:r>
                      <a:r>
                        <a:rPr kumimoji="0" lang="en-US" altLang="zh-CN" sz="1400" b="1" u="none" strike="noStrike" cap="none" normalizeH="0" baseline="0" dirty="0">
                          <a:ln>
                            <a:noFill/>
                          </a:ln>
                          <a:solidFill>
                            <a:srgbClr val="FFFFFF"/>
                          </a:solidFill>
                          <a:effectLst/>
                          <a:sym typeface="+mn-lt"/>
                        </a:rPr>
                        <a:t>/</a:t>
                      </a:r>
                      <a:r>
                        <a:rPr kumimoji="0" lang="zh-CN" altLang="en-US" sz="1400" b="1" u="none" strike="noStrike" cap="none" normalizeH="0" baseline="0" dirty="0">
                          <a:ln>
                            <a:noFill/>
                          </a:ln>
                          <a:solidFill>
                            <a:srgbClr val="FFFFFF"/>
                          </a:solidFill>
                          <a:effectLst/>
                          <a:sym typeface="+mn-lt"/>
                        </a:rPr>
                        <a:t>规模（亿元）</a:t>
                      </a:r>
                      <a:endParaRPr kumimoji="0" lang="zh-CN" altLang="en-US" sz="1400" b="1" i="0" u="none" strike="noStrike" cap="none" normalizeH="0" baseline="0" dirty="0">
                        <a:ln>
                          <a:noFill/>
                        </a:ln>
                        <a:solidFill>
                          <a:srgbClr val="FFFFFF"/>
                        </a:solidFill>
                        <a:effectLst/>
                        <a:latin typeface="Arial" panose="020B0604020202020204" pitchFamily="34" charset="0"/>
                        <a:ea typeface="微软雅黑" panose="020B0503020204020204" pitchFamily="34" charset="-122"/>
                        <a:sym typeface="+mn-lt"/>
                      </a:endParaRPr>
                    </a:p>
                  </a:txBody>
                  <a:tcPr marL="5013" marR="5013" marT="501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u="none" strike="noStrike" cap="none" normalizeH="0" baseline="0" dirty="0">
                          <a:ln>
                            <a:noFill/>
                          </a:ln>
                          <a:solidFill>
                            <a:srgbClr val="FFFFFF"/>
                          </a:solidFill>
                          <a:effectLst/>
                          <a:sym typeface="+mn-lt"/>
                        </a:rPr>
                        <a:t>预计发行规模（亿元）</a:t>
                      </a:r>
                      <a:endParaRPr kumimoji="0" lang="zh-CN" altLang="en-US" sz="1400" b="1" i="0" u="none" strike="noStrike" cap="none" normalizeH="0" baseline="0" dirty="0">
                        <a:ln>
                          <a:noFill/>
                        </a:ln>
                        <a:solidFill>
                          <a:srgbClr val="FFFFFF"/>
                        </a:solidFill>
                        <a:effectLst/>
                        <a:latin typeface="Arial" panose="020B0604020202020204" pitchFamily="34" charset="0"/>
                        <a:ea typeface="微软雅黑" panose="020B0503020204020204" pitchFamily="34" charset="-122"/>
                        <a:sym typeface="+mn-lt"/>
                      </a:endParaRPr>
                    </a:p>
                  </a:txBody>
                  <a:tcPr marL="5013" marR="5013" marT="5012" marB="0" anchor="ctr" horzOverflow="overflow"/>
                </a:tc>
                <a:extLst>
                  <a:ext uri="{0D108BD9-81ED-4DB2-BD59-A6C34878D82A}">
                    <a16:rowId xmlns:a16="http://schemas.microsoft.com/office/drawing/2014/main" val="10000"/>
                  </a:ext>
                </a:extLst>
              </a:tr>
              <a:tr h="45935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1</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5013" marR="5013" marT="501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u="none" strike="noStrike" cap="none" normalizeH="0" baseline="0" dirty="0">
                          <a:ln>
                            <a:noFill/>
                          </a:ln>
                          <a:solidFill>
                            <a:schemeClr val="tx1"/>
                          </a:solidFill>
                          <a:effectLst/>
                          <a:sym typeface="+mn-lt"/>
                        </a:rPr>
                        <a:t>长沙市城市建设投资开发集团有限公司</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5013" marR="5013" marT="501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a:ln>
                            <a:noFill/>
                          </a:ln>
                          <a:solidFill>
                            <a:schemeClr val="tx1"/>
                          </a:solidFill>
                          <a:effectLst/>
                          <a:sym typeface="+mn-lt"/>
                        </a:rPr>
                        <a:t>AAA</a:t>
                      </a:r>
                      <a:endParaRPr kumimoji="0" lang="en-US" altLang="zh-CN" sz="14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mn-lt"/>
                      </a:endParaRPr>
                    </a:p>
                  </a:txBody>
                  <a:tcPr marL="5013" marR="5013" marT="501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20.34</a:t>
                      </a:r>
                      <a:r>
                        <a:rPr kumimoji="0" lang="zh-CN" altLang="en-US" sz="1400" b="0" u="none" strike="noStrike" cap="none" normalizeH="0" baseline="0" dirty="0">
                          <a:ln>
                            <a:noFill/>
                          </a:ln>
                          <a:solidFill>
                            <a:schemeClr val="tx1"/>
                          </a:solidFill>
                          <a:effectLst/>
                          <a:sym typeface="+mn-lt"/>
                        </a:rPr>
                        <a:t>（供水</a:t>
                      </a:r>
                      <a:r>
                        <a:rPr kumimoji="0" lang="en-US" altLang="zh-CN" sz="1400" b="0" u="none" strike="noStrike" cap="none" normalizeH="0" baseline="0" dirty="0">
                          <a:ln>
                            <a:noFill/>
                          </a:ln>
                          <a:solidFill>
                            <a:schemeClr val="tx1"/>
                          </a:solidFill>
                          <a:effectLst/>
                          <a:sym typeface="+mn-lt"/>
                        </a:rPr>
                        <a:t>+</a:t>
                      </a:r>
                      <a:r>
                        <a:rPr kumimoji="0" lang="zh-CN" altLang="en-US" sz="1400" b="0" u="none" strike="noStrike" cap="none" normalizeH="0" baseline="0" dirty="0">
                          <a:ln>
                            <a:noFill/>
                          </a:ln>
                          <a:solidFill>
                            <a:schemeClr val="tx1"/>
                          </a:solidFill>
                          <a:effectLst/>
                          <a:sym typeface="+mn-lt"/>
                        </a:rPr>
                        <a:t>污水处理）</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5013" marR="5013" marT="5012" marB="0" anchor="ctr" horzOverflow="overflow"/>
                </a:tc>
                <a:tc>
                  <a:txBody>
                    <a:bodyPr/>
                    <a:lstStyle/>
                    <a:p>
                      <a:pPr algn="ctr" rtl="0" fontAlgn="ctr"/>
                      <a:r>
                        <a:rPr lang="en-US" altLang="zh-CN" sz="1400" b="0" i="0" u="none" strike="noStrike">
                          <a:solidFill>
                            <a:srgbClr val="000000"/>
                          </a:solidFill>
                          <a:effectLst/>
                          <a:latin typeface="Arial" panose="020B0604020202020204" pitchFamily="34" charset="0"/>
                          <a:ea typeface="等线" panose="02010600030101010101" pitchFamily="2" charset="-122"/>
                        </a:rPr>
                        <a:t>100.00</a:t>
                      </a:r>
                    </a:p>
                  </a:txBody>
                  <a:tcPr marL="9525" marR="9525" marT="9525" marB="0" anchor="ctr"/>
                </a:tc>
                <a:extLst>
                  <a:ext uri="{0D108BD9-81ED-4DB2-BD59-A6C34878D82A}">
                    <a16:rowId xmlns:a16="http://schemas.microsoft.com/office/drawing/2014/main" val="10001"/>
                  </a:ext>
                </a:extLst>
              </a:tr>
              <a:tr h="344802">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2</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5013" marR="5013" marT="501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u="none" strike="noStrike" cap="none" normalizeH="0" baseline="0" dirty="0">
                          <a:ln>
                            <a:noFill/>
                          </a:ln>
                          <a:solidFill>
                            <a:schemeClr val="tx1"/>
                          </a:solidFill>
                          <a:effectLst/>
                          <a:sym typeface="+mn-lt"/>
                        </a:rPr>
                        <a:t>株洲市城市建设发展集团有限公司</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5013" marR="5013" marT="501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AA+</a:t>
                      </a:r>
                      <a:endPar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5013" marR="5013" marT="501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a:ln>
                            <a:noFill/>
                          </a:ln>
                          <a:solidFill>
                            <a:schemeClr val="tx1"/>
                          </a:solidFill>
                          <a:effectLst/>
                          <a:sym typeface="+mn-lt"/>
                        </a:rPr>
                        <a:t>3.46</a:t>
                      </a:r>
                      <a:endParaRPr kumimoji="0" lang="zh-CN" altLang="en-US" sz="14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mn-lt"/>
                      </a:endParaRPr>
                    </a:p>
                  </a:txBody>
                  <a:tcPr marL="5013" marR="5013" marT="5012" marB="0" anchor="ctr" horzOverflow="overflow"/>
                </a:tc>
                <a:tc>
                  <a:txBody>
                    <a:bodyPr/>
                    <a:lstStyle/>
                    <a:p>
                      <a:pPr algn="ctr" rtl="0" fontAlgn="ctr"/>
                      <a:r>
                        <a:rPr lang="en-US" altLang="zh-CN" sz="1400" b="0" i="0" u="none" strike="noStrike">
                          <a:solidFill>
                            <a:srgbClr val="000000"/>
                          </a:solidFill>
                          <a:effectLst/>
                          <a:latin typeface="Arial" panose="020B0604020202020204" pitchFamily="34" charset="0"/>
                          <a:ea typeface="等线" panose="02010600030101010101" pitchFamily="2" charset="-122"/>
                        </a:rPr>
                        <a:t>24.00</a:t>
                      </a:r>
                    </a:p>
                  </a:txBody>
                  <a:tcPr marL="9525" marR="9525" marT="9525" marB="0" anchor="ctr"/>
                </a:tc>
                <a:extLst>
                  <a:ext uri="{0D108BD9-81ED-4DB2-BD59-A6C34878D82A}">
                    <a16:rowId xmlns:a16="http://schemas.microsoft.com/office/drawing/2014/main" val="10002"/>
                  </a:ext>
                </a:extLst>
              </a:tr>
              <a:tr h="344802">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3</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5013" marR="5013" marT="501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u="none" strike="noStrike" cap="none" normalizeH="0" baseline="0" dirty="0">
                          <a:ln>
                            <a:noFill/>
                          </a:ln>
                          <a:solidFill>
                            <a:schemeClr val="tx1"/>
                          </a:solidFill>
                          <a:effectLst/>
                          <a:sym typeface="+mn-lt"/>
                        </a:rPr>
                        <a:t>怀化市水业投资总公司</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5013" marR="5013" marT="501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a:ln>
                            <a:noFill/>
                          </a:ln>
                          <a:solidFill>
                            <a:schemeClr val="tx1"/>
                          </a:solidFill>
                          <a:effectLst/>
                          <a:sym typeface="+mn-lt"/>
                        </a:rPr>
                        <a:t>AA</a:t>
                      </a:r>
                      <a:endParaRPr kumimoji="0" lang="en-US" altLang="zh-CN" sz="14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mn-lt"/>
                      </a:endParaRPr>
                    </a:p>
                  </a:txBody>
                  <a:tcPr marL="5013" marR="5013" marT="501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1.15</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5013" marR="5013" marT="5012" marB="0" anchor="b" horzOverflow="overflow"/>
                </a:tc>
                <a:tc>
                  <a:txBody>
                    <a:bodyPr/>
                    <a:lstStyle/>
                    <a:p>
                      <a:pPr algn="ctr" rtl="0" fontAlgn="b"/>
                      <a:r>
                        <a:rPr lang="en-US" altLang="zh-CN" sz="1400" b="0" i="0" u="none" strike="noStrike">
                          <a:solidFill>
                            <a:srgbClr val="000000"/>
                          </a:solidFill>
                          <a:effectLst/>
                          <a:latin typeface="Arial" panose="020B0604020202020204" pitchFamily="34" charset="0"/>
                          <a:ea typeface="等线" panose="02010600030101010101" pitchFamily="2" charset="-122"/>
                        </a:rPr>
                        <a:t>8.00</a:t>
                      </a:r>
                    </a:p>
                  </a:txBody>
                  <a:tcPr marL="9525" marR="9525" marT="9525" marB="0" anchor="b"/>
                </a:tc>
                <a:extLst>
                  <a:ext uri="{0D108BD9-81ED-4DB2-BD59-A6C34878D82A}">
                    <a16:rowId xmlns:a16="http://schemas.microsoft.com/office/drawing/2014/main" val="10003"/>
                  </a:ext>
                </a:extLst>
              </a:tr>
              <a:tr h="344802">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4</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5013" marR="5013" marT="501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u="none" strike="noStrike" cap="none" normalizeH="0" baseline="0" dirty="0">
                          <a:ln>
                            <a:noFill/>
                          </a:ln>
                          <a:solidFill>
                            <a:schemeClr val="tx1"/>
                          </a:solidFill>
                          <a:effectLst/>
                          <a:sym typeface="+mn-lt"/>
                        </a:rPr>
                        <a:t>娄底市城市建设投资集团有限公司</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5013" marR="5013" marT="501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AA</a:t>
                      </a:r>
                      <a:endPar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5013" marR="5013" marT="501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a:ln>
                            <a:noFill/>
                          </a:ln>
                          <a:solidFill>
                            <a:schemeClr val="tx1"/>
                          </a:solidFill>
                          <a:effectLst/>
                          <a:sym typeface="+mn-lt"/>
                        </a:rPr>
                        <a:t>0.92</a:t>
                      </a:r>
                      <a:endParaRPr kumimoji="0" lang="en-US" altLang="zh-CN" sz="14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mn-lt"/>
                      </a:endParaRPr>
                    </a:p>
                  </a:txBody>
                  <a:tcPr marL="5013" marR="5013" marT="5012" marB="0" anchor="ctr" horzOverflow="overflow"/>
                </a:tc>
                <a:tc>
                  <a:txBody>
                    <a:bodyPr/>
                    <a:lstStyle/>
                    <a:p>
                      <a:pPr algn="ctr" rtl="0" fontAlgn="ctr"/>
                      <a:r>
                        <a:rPr lang="en-US" altLang="zh-CN" sz="1400" b="0" i="0" u="none" strike="noStrike">
                          <a:solidFill>
                            <a:srgbClr val="000000"/>
                          </a:solidFill>
                          <a:effectLst/>
                          <a:latin typeface="Arial" panose="020B0604020202020204" pitchFamily="34" charset="0"/>
                          <a:ea typeface="等线" panose="02010600030101010101" pitchFamily="2" charset="-122"/>
                        </a:rPr>
                        <a:t>6.00</a:t>
                      </a:r>
                    </a:p>
                  </a:txBody>
                  <a:tcPr marL="9525" marR="9525" marT="9525" marB="0" anchor="ctr"/>
                </a:tc>
                <a:extLst>
                  <a:ext uri="{0D108BD9-81ED-4DB2-BD59-A6C34878D82A}">
                    <a16:rowId xmlns:a16="http://schemas.microsoft.com/office/drawing/2014/main" val="10004"/>
                  </a:ext>
                </a:extLst>
              </a:tr>
              <a:tr h="344802">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5</a:t>
                      </a:r>
                    </a:p>
                  </a:txBody>
                  <a:tcPr marL="5013" marR="5013" marT="501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u="none" strike="noStrike" cap="none" normalizeH="0" baseline="0" dirty="0">
                          <a:ln>
                            <a:noFill/>
                          </a:ln>
                          <a:solidFill>
                            <a:schemeClr val="tx1"/>
                          </a:solidFill>
                          <a:effectLst/>
                          <a:sym typeface="+mn-lt"/>
                        </a:rPr>
                        <a:t>永州市零陵城建投资有限公司</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5013" marR="5013" marT="501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AA</a:t>
                      </a:r>
                      <a:endPar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5013" marR="5013" marT="501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a:ln>
                            <a:noFill/>
                          </a:ln>
                          <a:solidFill>
                            <a:schemeClr val="tx1"/>
                          </a:solidFill>
                          <a:effectLst/>
                          <a:sym typeface="+mn-lt"/>
                        </a:rPr>
                        <a:t>0.85</a:t>
                      </a:r>
                      <a:endParaRPr kumimoji="0" lang="en-US" altLang="zh-CN" sz="14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mn-lt"/>
                      </a:endParaRPr>
                    </a:p>
                  </a:txBody>
                  <a:tcPr marL="5013" marR="5013" marT="5012" marB="0" anchor="ctr" horzOverflow="overflow"/>
                </a:tc>
                <a:tc>
                  <a:txBody>
                    <a:bodyPr/>
                    <a:lstStyle/>
                    <a:p>
                      <a:pPr algn="ctr" rtl="0" fontAlgn="ctr"/>
                      <a:r>
                        <a:rPr lang="en-US" altLang="zh-CN" sz="1400" b="0" i="0" u="none" strike="noStrike">
                          <a:solidFill>
                            <a:srgbClr val="000000"/>
                          </a:solidFill>
                          <a:effectLst/>
                          <a:latin typeface="Arial" panose="020B0604020202020204" pitchFamily="34" charset="0"/>
                          <a:ea typeface="等线" panose="02010600030101010101" pitchFamily="2" charset="-122"/>
                        </a:rPr>
                        <a:t>5.50</a:t>
                      </a:r>
                    </a:p>
                  </a:txBody>
                  <a:tcPr marL="9525" marR="9525" marT="9525" marB="0" anchor="ctr"/>
                </a:tc>
                <a:extLst>
                  <a:ext uri="{0D108BD9-81ED-4DB2-BD59-A6C34878D82A}">
                    <a16:rowId xmlns:a16="http://schemas.microsoft.com/office/drawing/2014/main" val="10005"/>
                  </a:ext>
                </a:extLst>
              </a:tr>
              <a:tr h="344802">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6</a:t>
                      </a:r>
                    </a:p>
                  </a:txBody>
                  <a:tcPr marL="5013" marR="5013" marT="501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u="none" strike="noStrike" cap="none" normalizeH="0" baseline="0" dirty="0">
                          <a:ln>
                            <a:noFill/>
                          </a:ln>
                          <a:solidFill>
                            <a:schemeClr val="tx1"/>
                          </a:solidFill>
                          <a:effectLst/>
                          <a:sym typeface="+mn-lt"/>
                        </a:rPr>
                        <a:t>湖南金阳投资集团有限公司</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5013" marR="5013" marT="501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AA</a:t>
                      </a:r>
                      <a:endPar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5013" marR="5013" marT="501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0.56</a:t>
                      </a:r>
                      <a:endPar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5013" marR="5013" marT="5012" marB="0" anchor="ctr" horzOverflow="overflow"/>
                </a:tc>
                <a:tc>
                  <a:txBody>
                    <a:bodyPr/>
                    <a:lstStyle/>
                    <a:p>
                      <a:pPr algn="ctr" rtl="0" fontAlgn="ctr"/>
                      <a:r>
                        <a:rPr lang="en-US" altLang="zh-CN" sz="1400" b="0" i="0" u="none" strike="noStrike">
                          <a:solidFill>
                            <a:srgbClr val="000000"/>
                          </a:solidFill>
                          <a:effectLst/>
                          <a:latin typeface="Arial" panose="020B0604020202020204" pitchFamily="34" charset="0"/>
                          <a:ea typeface="等线" panose="02010600030101010101" pitchFamily="2" charset="-122"/>
                        </a:rPr>
                        <a:t>3.50</a:t>
                      </a:r>
                    </a:p>
                  </a:txBody>
                  <a:tcPr marL="9525" marR="9525" marT="9525" marB="0" anchor="ctr"/>
                </a:tc>
                <a:extLst>
                  <a:ext uri="{0D108BD9-81ED-4DB2-BD59-A6C34878D82A}">
                    <a16:rowId xmlns:a16="http://schemas.microsoft.com/office/drawing/2014/main" val="10006"/>
                  </a:ext>
                </a:extLst>
              </a:tr>
              <a:tr h="344802">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7</a:t>
                      </a:r>
                    </a:p>
                  </a:txBody>
                  <a:tcPr marL="5013" marR="5013" marT="501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u="none" strike="noStrike" cap="none" normalizeH="0" baseline="0" dirty="0">
                          <a:ln>
                            <a:noFill/>
                          </a:ln>
                          <a:solidFill>
                            <a:schemeClr val="tx1"/>
                          </a:solidFill>
                          <a:effectLst/>
                          <a:sym typeface="+mn-lt"/>
                        </a:rPr>
                        <a:t>浏阳市水利建设投资有限公司</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5013" marR="5013" marT="501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AA</a:t>
                      </a:r>
                      <a:endPar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5013" marR="5013" marT="501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0.49</a:t>
                      </a:r>
                      <a:endPar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5013" marR="5013" marT="5012" marB="0" anchor="ctr" horzOverflow="overflow"/>
                </a:tc>
                <a:tc>
                  <a:txBody>
                    <a:bodyPr/>
                    <a:lstStyle/>
                    <a:p>
                      <a:pPr algn="ctr" rtl="0" fontAlgn="ctr"/>
                      <a:r>
                        <a:rPr lang="en-US" altLang="zh-CN" sz="1400" b="0" i="0" u="none" strike="noStrike">
                          <a:solidFill>
                            <a:srgbClr val="000000"/>
                          </a:solidFill>
                          <a:effectLst/>
                          <a:latin typeface="Arial" panose="020B0604020202020204" pitchFamily="34" charset="0"/>
                          <a:ea typeface="等线" panose="02010600030101010101" pitchFamily="2" charset="-122"/>
                        </a:rPr>
                        <a:t>3.00</a:t>
                      </a:r>
                    </a:p>
                  </a:txBody>
                  <a:tcPr marL="9525" marR="9525" marT="9525" marB="0" anchor="ctr"/>
                </a:tc>
                <a:extLst>
                  <a:ext uri="{0D108BD9-81ED-4DB2-BD59-A6C34878D82A}">
                    <a16:rowId xmlns:a16="http://schemas.microsoft.com/office/drawing/2014/main" val="10007"/>
                  </a:ext>
                </a:extLst>
              </a:tr>
              <a:tr h="344802">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8</a:t>
                      </a:r>
                    </a:p>
                  </a:txBody>
                  <a:tcPr marL="5013" marR="5013" marT="501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u="none" strike="noStrike" cap="none" normalizeH="0" baseline="0" dirty="0">
                          <a:ln>
                            <a:noFill/>
                          </a:ln>
                          <a:solidFill>
                            <a:schemeClr val="tx1"/>
                          </a:solidFill>
                          <a:effectLst/>
                          <a:sym typeface="+mn-lt"/>
                        </a:rPr>
                        <a:t>邵阳赛双清建设投资经营集团有限公司</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5013" marR="5013" marT="501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a:ln>
                            <a:noFill/>
                          </a:ln>
                          <a:solidFill>
                            <a:schemeClr val="tx1"/>
                          </a:solidFill>
                          <a:effectLst/>
                          <a:sym typeface="+mn-lt"/>
                        </a:rPr>
                        <a:t>AA</a:t>
                      </a:r>
                      <a:endParaRPr kumimoji="0" lang="en-US" altLang="zh-CN" sz="14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mn-lt"/>
                      </a:endParaRPr>
                    </a:p>
                  </a:txBody>
                  <a:tcPr marL="5013" marR="5013" marT="501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0.21</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5013" marR="5013" marT="5012" marB="0" anchor="b" horzOverflow="overflow"/>
                </a:tc>
                <a:tc>
                  <a:txBody>
                    <a:bodyPr/>
                    <a:lstStyle/>
                    <a:p>
                      <a:pPr algn="ctr" rtl="0" fontAlgn="b"/>
                      <a:r>
                        <a:rPr lang="en-US" altLang="zh-CN" sz="1400" b="0" i="0" u="none" strike="noStrike">
                          <a:solidFill>
                            <a:srgbClr val="000000"/>
                          </a:solidFill>
                          <a:effectLst/>
                          <a:latin typeface="Arial" panose="020B0604020202020204" pitchFamily="34" charset="0"/>
                          <a:ea typeface="等线" panose="02010600030101010101" pitchFamily="2" charset="-122"/>
                        </a:rPr>
                        <a:t>1.47</a:t>
                      </a:r>
                    </a:p>
                  </a:txBody>
                  <a:tcPr marL="9525" marR="9525" marT="9525" marB="0" anchor="b"/>
                </a:tc>
                <a:extLst>
                  <a:ext uri="{0D108BD9-81ED-4DB2-BD59-A6C34878D82A}">
                    <a16:rowId xmlns:a16="http://schemas.microsoft.com/office/drawing/2014/main" val="10008"/>
                  </a:ext>
                </a:extLst>
              </a:tr>
              <a:tr h="344802">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9</a:t>
                      </a:r>
                    </a:p>
                  </a:txBody>
                  <a:tcPr marL="5013" marR="5013" marT="501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u="none" strike="noStrike" cap="none" normalizeH="0" baseline="0" dirty="0">
                          <a:ln>
                            <a:noFill/>
                          </a:ln>
                          <a:solidFill>
                            <a:schemeClr val="tx1"/>
                          </a:solidFill>
                          <a:effectLst/>
                          <a:sym typeface="+mn-lt"/>
                        </a:rPr>
                        <a:t>永兴银都投资发展集团有限公司</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5013" marR="5013" marT="501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a:ln>
                            <a:noFill/>
                          </a:ln>
                          <a:solidFill>
                            <a:schemeClr val="tx1"/>
                          </a:solidFill>
                          <a:effectLst/>
                          <a:sym typeface="+mn-lt"/>
                        </a:rPr>
                        <a:t>AA</a:t>
                      </a:r>
                      <a:endParaRPr kumimoji="0" lang="en-US" altLang="zh-CN" sz="14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mn-lt"/>
                      </a:endParaRPr>
                    </a:p>
                  </a:txBody>
                  <a:tcPr marL="5013" marR="5013" marT="501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0.18</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5013" marR="5013" marT="5012" marB="0" anchor="b" horzOverflow="overflow"/>
                </a:tc>
                <a:tc>
                  <a:txBody>
                    <a:bodyPr/>
                    <a:lstStyle/>
                    <a:p>
                      <a:pPr algn="ctr" rtl="0" fontAlgn="b"/>
                      <a:r>
                        <a:rPr lang="en-US" altLang="zh-CN" sz="1400" b="0" i="0" u="none" strike="noStrike" dirty="0">
                          <a:solidFill>
                            <a:srgbClr val="000000"/>
                          </a:solidFill>
                          <a:effectLst/>
                          <a:latin typeface="Arial" panose="020B0604020202020204" pitchFamily="34" charset="0"/>
                          <a:ea typeface="等线" panose="02010600030101010101" pitchFamily="2" charset="-122"/>
                        </a:rPr>
                        <a:t>1.27</a:t>
                      </a:r>
                    </a:p>
                  </a:txBody>
                  <a:tcPr marL="9525" marR="9525" marT="9525" marB="0" anchor="b"/>
                </a:tc>
                <a:extLst>
                  <a:ext uri="{0D108BD9-81ED-4DB2-BD59-A6C34878D82A}">
                    <a16:rowId xmlns:a16="http://schemas.microsoft.com/office/drawing/2014/main" val="10009"/>
                  </a:ext>
                </a:extLst>
              </a:tr>
              <a:tr h="344802">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1</a:t>
                      </a:r>
                      <a:r>
                        <a:rPr kumimoji="0" 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0</a:t>
                      </a:r>
                    </a:p>
                  </a:txBody>
                  <a:tcPr marL="5013" marR="5013" marT="501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u="none" strike="noStrike" cap="none" normalizeH="0" baseline="0" dirty="0">
                          <a:ln>
                            <a:noFill/>
                          </a:ln>
                          <a:solidFill>
                            <a:schemeClr val="tx1"/>
                          </a:solidFill>
                          <a:effectLst/>
                          <a:sym typeface="+mn-lt"/>
                        </a:rPr>
                        <a:t>资兴市城市建设投资有限责任公司</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5013" marR="5013" marT="501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AA</a:t>
                      </a:r>
                      <a:endPar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5013" marR="5013" marT="501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0.18</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5013" marR="5013" marT="5012" marB="0" anchor="b" horzOverflow="overflow"/>
                </a:tc>
                <a:tc>
                  <a:txBody>
                    <a:bodyPr/>
                    <a:lstStyle/>
                    <a:p>
                      <a:pPr algn="ctr" rtl="0" fontAlgn="b"/>
                      <a:r>
                        <a:rPr lang="en-US" altLang="zh-CN" sz="1400" b="0" i="0" u="none" strike="noStrike" dirty="0">
                          <a:solidFill>
                            <a:srgbClr val="000000"/>
                          </a:solidFill>
                          <a:effectLst/>
                          <a:latin typeface="Arial" panose="020B0604020202020204" pitchFamily="34" charset="0"/>
                          <a:ea typeface="等线" panose="02010600030101010101" pitchFamily="2" charset="-122"/>
                        </a:rPr>
                        <a:t>1.26</a:t>
                      </a:r>
                    </a:p>
                  </a:txBody>
                  <a:tcPr marL="9525" marR="9525" marT="9525" marB="0" anchor="b"/>
                </a:tc>
                <a:extLst>
                  <a:ext uri="{0D108BD9-81ED-4DB2-BD59-A6C34878D82A}">
                    <a16:rowId xmlns:a16="http://schemas.microsoft.com/office/drawing/2014/main" val="10010"/>
                  </a:ext>
                </a:extLst>
              </a:tr>
            </a:tbl>
          </a:graphicData>
        </a:graphic>
      </p:graphicFrame>
      <p:sp>
        <p:nvSpPr>
          <p:cNvPr id="91232" name="矩形 3"/>
          <p:cNvSpPr/>
          <p:nvPr/>
        </p:nvSpPr>
        <p:spPr>
          <a:xfrm>
            <a:off x="4491038" y="966788"/>
            <a:ext cx="3209925" cy="369887"/>
          </a:xfrm>
          <a:prstGeom prst="rect">
            <a:avLst/>
          </a:prstGeom>
          <a:noFill/>
          <a:ln w="9525">
            <a:noFill/>
          </a:ln>
        </p:spPr>
        <p:txBody>
          <a:bodyPr wrap="none">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r>
              <a:rPr lang="zh-CN" altLang="en-US" sz="1800" b="1" dirty="0">
                <a:latin typeface="Arial" panose="020B0604020202020204" pitchFamily="34" charset="0"/>
                <a:sym typeface="+mn-lt"/>
              </a:rPr>
              <a:t>湖南省供水</a:t>
            </a:r>
            <a:r>
              <a:rPr lang="en-US" altLang="zh-CN" sz="1800" b="1" dirty="0">
                <a:latin typeface="Arial" panose="020B0604020202020204" pitchFamily="34" charset="0"/>
                <a:sym typeface="+mn-lt"/>
              </a:rPr>
              <a:t>ABS</a:t>
            </a:r>
            <a:r>
              <a:rPr lang="zh-CN" altLang="en-US" sz="1800" b="1" dirty="0">
                <a:latin typeface="Arial" panose="020B0604020202020204" pitchFamily="34" charset="0"/>
                <a:sym typeface="+mn-lt"/>
              </a:rPr>
              <a:t>潜在匹配企业</a:t>
            </a:r>
            <a:endParaRPr lang="zh-CN" altLang="en-US" sz="1800" dirty="0">
              <a:latin typeface="Arial" panose="020B0604020202020204" pitchFamily="34" charset="0"/>
              <a:sym typeface="+mn-lt"/>
            </a:endParaRPr>
          </a:p>
        </p:txBody>
      </p:sp>
      <p:sp>
        <p:nvSpPr>
          <p:cNvPr id="67681" name="标题 1"/>
          <p:cNvSpPr txBox="1">
            <a:spLocks noChangeArrowheads="1"/>
          </p:cNvSpPr>
          <p:nvPr/>
        </p:nvSpPr>
        <p:spPr bwMode="auto">
          <a:xfrm>
            <a:off x="660400" y="284163"/>
            <a:ext cx="11004550" cy="658813"/>
          </a:xfrm>
          <a:prstGeom prst="rect">
            <a:avLst/>
          </a:prstGeom>
          <a:noFill/>
          <a:ln>
            <a:noFill/>
          </a:ln>
        </p:spPr>
        <p:txBody>
          <a:bodyPr lIns="68573" tIns="34289" rIns="68573" bIns="34289"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lvl="0" eaLnBrk="1" hangingPunct="1">
              <a:spcBef>
                <a:spcPct val="0"/>
              </a:spcBef>
              <a:buNone/>
              <a:defRPr/>
            </a:pPr>
            <a:r>
              <a:rPr lang="en-US" altLang="zh-CN" b="1" dirty="0">
                <a:latin typeface="微软雅黑" panose="020B0503020204020204" pitchFamily="34" charset="-122"/>
                <a:sym typeface="+mn-lt"/>
              </a:rPr>
              <a:t>2.4 </a:t>
            </a:r>
            <a:r>
              <a:rPr kumimoji="0" lang="zh-CN" altLang="en-US" sz="3200" b="1" i="0" u="none" strike="noStrike" kern="1200" cap="none" spc="0" normalizeH="0" baseline="0" noProof="0" dirty="0">
                <a:ln>
                  <a:noFill/>
                </a:ln>
                <a:solidFill>
                  <a:schemeClr val="tx1"/>
                </a:solidFill>
                <a:effectLst/>
                <a:uLnTx/>
                <a:uFillTx/>
                <a:latin typeface="+mn-ea"/>
                <a:ea typeface="+mn-ea"/>
                <a:cs typeface="+mn-cs"/>
                <a:sym typeface="+mn-lt"/>
              </a:rPr>
              <a:t>适配</a:t>
            </a:r>
            <a:r>
              <a:rPr kumimoji="0" lang="en-US" altLang="zh-CN" sz="3200" b="1" i="0" u="none" strike="noStrike" kern="1200" cap="none" spc="0" normalizeH="0" baseline="0" noProof="0" dirty="0">
                <a:ln>
                  <a:noFill/>
                </a:ln>
                <a:solidFill>
                  <a:schemeClr val="tx1"/>
                </a:solidFill>
                <a:effectLst/>
                <a:uLnTx/>
                <a:uFillTx/>
                <a:latin typeface="+mn-ea"/>
                <a:ea typeface="+mn-ea"/>
                <a:cs typeface="+mn-cs"/>
                <a:sym typeface="+mn-lt"/>
              </a:rPr>
              <a:t>ABS</a:t>
            </a:r>
            <a:r>
              <a:rPr kumimoji="0" lang="zh-CN" altLang="en-US" sz="3200" b="1" i="0" u="none" strike="noStrike" kern="1200" cap="none" spc="0" normalizeH="0" baseline="0" noProof="0" dirty="0">
                <a:ln>
                  <a:noFill/>
                </a:ln>
                <a:solidFill>
                  <a:schemeClr val="tx1"/>
                </a:solidFill>
                <a:effectLst/>
                <a:uLnTx/>
                <a:uFillTx/>
                <a:latin typeface="+mn-ea"/>
                <a:ea typeface="+mn-ea"/>
                <a:cs typeface="+mn-cs"/>
                <a:sym typeface="+mn-lt"/>
              </a:rPr>
              <a:t>类型</a:t>
            </a:r>
            <a:r>
              <a:rPr kumimoji="0" lang="en-US" altLang="zh-CN" sz="3200" b="1" i="0" u="none" strike="noStrike" kern="1200" cap="none" spc="0" normalizeH="0" baseline="0" noProof="0" dirty="0">
                <a:ln>
                  <a:noFill/>
                </a:ln>
                <a:solidFill>
                  <a:schemeClr val="tx1"/>
                </a:solidFill>
                <a:effectLst/>
                <a:uLnTx/>
                <a:uFillTx/>
                <a:latin typeface="+mn-ea"/>
                <a:ea typeface="+mn-ea"/>
                <a:cs typeface="+mn-cs"/>
                <a:sym typeface="+mn-lt"/>
              </a:rPr>
              <a:t>—</a:t>
            </a:r>
            <a:r>
              <a:rPr kumimoji="0" lang="zh-CN" altLang="en-US" sz="3200" b="1" i="0" u="none" strike="noStrike" kern="1200" cap="none" spc="0" normalizeH="0" baseline="0" noProof="0" dirty="0">
                <a:ln>
                  <a:noFill/>
                </a:ln>
                <a:solidFill>
                  <a:schemeClr val="tx1"/>
                </a:solidFill>
                <a:effectLst/>
                <a:uLnTx/>
                <a:uFillTx/>
                <a:latin typeface="+mn-ea"/>
                <a:ea typeface="+mn-ea"/>
                <a:cs typeface="+mn-cs"/>
                <a:sym typeface="+mn-lt"/>
              </a:rPr>
              <a:t>基础设施收费</a:t>
            </a:r>
            <a:r>
              <a:rPr kumimoji="0" lang="en-US" altLang="zh-CN" sz="3200" b="1" i="0" u="none" strike="noStrike" kern="1200" cap="none" spc="0" normalizeH="0" baseline="0" noProof="0" dirty="0">
                <a:ln>
                  <a:noFill/>
                </a:ln>
                <a:solidFill>
                  <a:schemeClr val="tx1"/>
                </a:solidFill>
                <a:effectLst/>
                <a:uLnTx/>
                <a:uFillTx/>
                <a:latin typeface="+mn-ea"/>
                <a:ea typeface="+mn-ea"/>
                <a:cs typeface="+mn-cs"/>
                <a:sym typeface="+mn-lt"/>
              </a:rPr>
              <a:t>—</a:t>
            </a:r>
            <a:r>
              <a:rPr kumimoji="0" lang="zh-CN" altLang="en-US" sz="3200" b="1" i="0" u="none" strike="noStrike" kern="1200" cap="none" spc="0" normalizeH="0" baseline="0" noProof="0" dirty="0">
                <a:ln>
                  <a:noFill/>
                </a:ln>
                <a:solidFill>
                  <a:schemeClr val="tx1"/>
                </a:solidFill>
                <a:effectLst/>
                <a:uLnTx/>
                <a:uFillTx/>
                <a:latin typeface="+mn-ea"/>
                <a:ea typeface="+mn-ea"/>
                <a:cs typeface="+mn-cs"/>
                <a:sym typeface="+mn-lt"/>
              </a:rPr>
              <a:t>市政设施</a:t>
            </a:r>
            <a:r>
              <a:rPr kumimoji="0" lang="en-US" altLang="zh-CN" sz="3200" b="1" i="0" u="none" strike="noStrike" kern="1200" cap="none" spc="0" normalizeH="0" baseline="0" noProof="0" dirty="0">
                <a:ln>
                  <a:noFill/>
                </a:ln>
                <a:solidFill>
                  <a:schemeClr val="tx1"/>
                </a:solidFill>
                <a:effectLst/>
                <a:uLnTx/>
                <a:uFillTx/>
                <a:latin typeface="+mn-ea"/>
                <a:ea typeface="+mn-ea"/>
                <a:cs typeface="+mn-cs"/>
                <a:sym typeface="+mn-lt"/>
              </a:rPr>
              <a:t>1</a:t>
            </a:r>
            <a:endParaRPr kumimoji="0" lang="zh-CN" altLang="en-US" sz="3200" b="1" i="0" u="none" strike="noStrike" kern="1200" cap="none" spc="0" normalizeH="0" baseline="0" noProof="0" dirty="0">
              <a:ln>
                <a:noFill/>
              </a:ln>
              <a:solidFill>
                <a:schemeClr val="tx1"/>
              </a:solidFill>
              <a:effectLst/>
              <a:uLnTx/>
              <a:uFillTx/>
              <a:latin typeface="+mn-ea"/>
              <a:ea typeface="+mn-ea"/>
              <a:cs typeface="+mn-cs"/>
              <a:sym typeface="+mn-lt"/>
            </a:endParaRPr>
          </a:p>
        </p:txBody>
      </p:sp>
      <p:sp>
        <p:nvSpPr>
          <p:cNvPr id="91234" name="文本框 8"/>
          <p:cNvSpPr txBox="1"/>
          <p:nvPr/>
        </p:nvSpPr>
        <p:spPr>
          <a:xfrm>
            <a:off x="9185275" y="6546850"/>
            <a:ext cx="2413000" cy="27622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r>
              <a:rPr lang="zh-CN" altLang="en-US" sz="1200" b="1" dirty="0">
                <a:latin typeface="Arial" panose="020B0604020202020204" pitchFamily="34" charset="0"/>
                <a:sym typeface="+mn-lt"/>
              </a:rPr>
              <a:t>注：数据来源于公开资料整理</a:t>
            </a:r>
          </a:p>
        </p:txBody>
      </p:sp>
    </p:spTree>
  </p:cSld>
  <p:clrMapOvr>
    <a:masterClrMapping/>
  </p:clrMapOvr>
  <p:transition spd="med">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86" name="组合 1"/>
          <p:cNvGrpSpPr/>
          <p:nvPr/>
        </p:nvGrpSpPr>
        <p:grpSpPr>
          <a:xfrm>
            <a:off x="0" y="214313"/>
            <a:ext cx="577850" cy="658812"/>
            <a:chOff x="0" y="0"/>
            <a:chExt cx="577847" cy="659137"/>
          </a:xfrm>
        </p:grpSpPr>
        <p:sp>
          <p:nvSpPr>
            <p:cNvPr id="12317" name="矩形 3"/>
            <p:cNvSpPr>
              <a:spLocks noChangeArrowheads="1"/>
            </p:cNvSpPr>
            <p:nvPr/>
          </p:nvSpPr>
          <p:spPr bwMode="auto">
            <a:xfrm>
              <a:off x="0" y="0"/>
              <a:ext cx="495297" cy="659137"/>
            </a:xfrm>
            <a:prstGeom prst="rect">
              <a:avLst/>
            </a:prstGeom>
            <a:solidFill>
              <a:srgbClr val="C00000"/>
            </a:solidFill>
            <a:ln>
              <a:noFill/>
            </a:ln>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4200" b="0"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12318" name="矩形 4"/>
            <p:cNvSpPr>
              <a:spLocks noChangeArrowheads="1"/>
            </p:cNvSpPr>
            <p:nvPr/>
          </p:nvSpPr>
          <p:spPr bwMode="auto">
            <a:xfrm>
              <a:off x="527047" y="0"/>
              <a:ext cx="50800" cy="659137"/>
            </a:xfrm>
            <a:prstGeom prst="rect">
              <a:avLst/>
            </a:prstGeom>
            <a:solidFill>
              <a:srgbClr val="808080"/>
            </a:solidFill>
            <a:ln>
              <a:noFill/>
            </a:ln>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4200" b="0" i="0" u="none" strike="noStrike" kern="1200" cap="none" spc="0" normalizeH="0" baseline="0" noProof="0">
                <a:ln>
                  <a:noFill/>
                </a:ln>
                <a:solidFill>
                  <a:srgbClr val="FFFFFF"/>
                </a:solidFill>
                <a:effectLst/>
                <a:uLnTx/>
                <a:uFillTx/>
                <a:latin typeface="+mn-lt"/>
                <a:ea typeface="+mn-ea"/>
                <a:cs typeface="+mn-ea"/>
                <a:sym typeface="+mn-lt"/>
              </a:endParaRPr>
            </a:p>
          </p:txBody>
        </p:sp>
      </p:grpSp>
      <p:sp>
        <p:nvSpPr>
          <p:cNvPr id="12291" name="灯片编号占位符 3"/>
          <p:cNvSpPr>
            <a:spLocks noGrp="1" noChangeArrowheads="1"/>
          </p:cNvSpPr>
          <p:nvPr/>
        </p:nvSpPr>
        <p:spPr bwMode="auto">
          <a:xfrm>
            <a:off x="11449050" y="6499225"/>
            <a:ext cx="639763" cy="365125"/>
          </a:xfrm>
          <a:prstGeom prst="rect">
            <a:avLst/>
          </a:prstGeom>
          <a:noFill/>
          <a:ln>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r" defTabSz="914400" eaLnBrk="1" hangingPunct="1">
              <a:spcBef>
                <a:spcPct val="0"/>
              </a:spcBef>
              <a:buNone/>
            </a:pPr>
            <a:fld id="{9A0DB2DC-4C9A-4742-B13C-FB6460FD3503}" type="slidenum">
              <a:rPr lang="zh-CN" altLang="zh-CN" sz="1400" b="1" dirty="0">
                <a:solidFill>
                  <a:srgbClr val="FFFFFF"/>
                </a:solidFill>
                <a:ea typeface="微软雅黑" panose="020B0503020204020204" pitchFamily="34" charset="-122"/>
                <a:sym typeface="+mn-lt"/>
              </a:rPr>
              <a:t>82</a:t>
            </a:fld>
            <a:endParaRPr lang="zh-CN" altLang="zh-CN" sz="1400" b="1" dirty="0">
              <a:solidFill>
                <a:srgbClr val="FFFFFF"/>
              </a:solidFill>
              <a:ea typeface="微软雅黑" panose="020B0503020204020204" pitchFamily="34" charset="-122"/>
              <a:sym typeface="+mn-lt"/>
            </a:endParaRPr>
          </a:p>
        </p:txBody>
      </p:sp>
      <p:graphicFrame>
        <p:nvGraphicFramePr>
          <p:cNvPr id="2" name="表格 1"/>
          <p:cNvGraphicFramePr>
            <a:graphicFrameLocks noGrp="1"/>
          </p:cNvGraphicFramePr>
          <p:nvPr/>
        </p:nvGraphicFramePr>
        <p:xfrm>
          <a:off x="1044575" y="1658938"/>
          <a:ext cx="10091738" cy="2263776"/>
        </p:xfrm>
        <a:graphic>
          <a:graphicData uri="http://schemas.openxmlformats.org/drawingml/2006/table">
            <a:tbl>
              <a:tblPr firstRow="1" bandRow="1">
                <a:tableStyleId>{93296810-A885-4BE3-A3E7-6D5BEEA58F35}</a:tableStyleId>
              </a:tblPr>
              <a:tblGrid>
                <a:gridCol w="473982">
                  <a:extLst>
                    <a:ext uri="{9D8B030D-6E8A-4147-A177-3AD203B41FA5}">
                      <a16:colId xmlns:a16="http://schemas.microsoft.com/office/drawing/2014/main" val="20000"/>
                    </a:ext>
                  </a:extLst>
                </a:gridCol>
                <a:gridCol w="3461657">
                  <a:extLst>
                    <a:ext uri="{9D8B030D-6E8A-4147-A177-3AD203B41FA5}">
                      <a16:colId xmlns:a16="http://schemas.microsoft.com/office/drawing/2014/main" val="20001"/>
                    </a:ext>
                  </a:extLst>
                </a:gridCol>
                <a:gridCol w="1175657">
                  <a:extLst>
                    <a:ext uri="{9D8B030D-6E8A-4147-A177-3AD203B41FA5}">
                      <a16:colId xmlns:a16="http://schemas.microsoft.com/office/drawing/2014/main" val="20002"/>
                    </a:ext>
                  </a:extLst>
                </a:gridCol>
                <a:gridCol w="2939143">
                  <a:extLst>
                    <a:ext uri="{9D8B030D-6E8A-4147-A177-3AD203B41FA5}">
                      <a16:colId xmlns:a16="http://schemas.microsoft.com/office/drawing/2014/main" val="20003"/>
                    </a:ext>
                  </a:extLst>
                </a:gridCol>
                <a:gridCol w="2041299">
                  <a:extLst>
                    <a:ext uri="{9D8B030D-6E8A-4147-A177-3AD203B41FA5}">
                      <a16:colId xmlns:a16="http://schemas.microsoft.com/office/drawing/2014/main" val="20004"/>
                    </a:ext>
                  </a:extLst>
                </a:gridCol>
              </a:tblGrid>
              <a:tr h="643941">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Arial" panose="020B0604020202020204" pitchFamily="34" charset="0"/>
                          <a:ea typeface="微软雅黑" panose="020B0503020204020204" pitchFamily="34" charset="-122"/>
                          <a:sym typeface="+mn-lt"/>
                        </a:rPr>
                        <a:t>序号</a:t>
                      </a:r>
                    </a:p>
                  </a:txBody>
                  <a:tcPr marL="3783" marR="3783" marT="378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u="none" strike="noStrike" cap="none" normalizeH="0" baseline="0" dirty="0">
                          <a:ln>
                            <a:noFill/>
                          </a:ln>
                          <a:solidFill>
                            <a:srgbClr val="FFFFFF"/>
                          </a:solidFill>
                          <a:effectLst/>
                          <a:sym typeface="+mn-lt"/>
                        </a:rPr>
                        <a:t>企业名称</a:t>
                      </a:r>
                      <a:endParaRPr kumimoji="0" lang="zh-CN" altLang="en-US" sz="1400" b="1" i="0" u="none" strike="noStrike" cap="none" normalizeH="0" baseline="0" dirty="0">
                        <a:ln>
                          <a:noFill/>
                        </a:ln>
                        <a:solidFill>
                          <a:srgbClr val="FFFFFF"/>
                        </a:solidFill>
                        <a:effectLst/>
                        <a:latin typeface="Arial" panose="020B0604020202020204" pitchFamily="34" charset="0"/>
                        <a:ea typeface="微软雅黑" panose="020B0503020204020204" pitchFamily="34" charset="-122"/>
                        <a:sym typeface="+mn-lt"/>
                      </a:endParaRPr>
                    </a:p>
                  </a:txBody>
                  <a:tcPr marL="3783" marR="3783" marT="378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u="none" strike="noStrike" cap="none" normalizeH="0" baseline="0" dirty="0">
                          <a:ln>
                            <a:noFill/>
                          </a:ln>
                          <a:solidFill>
                            <a:srgbClr val="FFFFFF"/>
                          </a:solidFill>
                          <a:effectLst/>
                          <a:sym typeface="+mn-lt"/>
                        </a:rPr>
                        <a:t>最新评级</a:t>
                      </a:r>
                      <a:endParaRPr kumimoji="0" lang="zh-CN" altLang="en-US" sz="1400" b="1" i="0" u="none" strike="noStrike" cap="none" normalizeH="0" baseline="0" dirty="0">
                        <a:ln>
                          <a:noFill/>
                        </a:ln>
                        <a:solidFill>
                          <a:srgbClr val="FFFFFF"/>
                        </a:solidFill>
                        <a:effectLst/>
                        <a:latin typeface="Arial" panose="020B0604020202020204" pitchFamily="34" charset="0"/>
                        <a:ea typeface="微软雅黑" panose="020B0503020204020204" pitchFamily="34" charset="-122"/>
                        <a:sym typeface="+mn-lt"/>
                      </a:endParaRPr>
                    </a:p>
                  </a:txBody>
                  <a:tcPr marL="3783" marR="3783" marT="378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u="none" strike="noStrike" cap="none" normalizeH="0" baseline="0" dirty="0">
                          <a:ln>
                            <a:noFill/>
                          </a:ln>
                          <a:solidFill>
                            <a:srgbClr val="FFFFFF"/>
                          </a:solidFill>
                          <a:effectLst/>
                          <a:sym typeface="+mn-lt"/>
                        </a:rPr>
                        <a:t>最近一年此资产对应收入</a:t>
                      </a:r>
                      <a:r>
                        <a:rPr kumimoji="0" lang="en-US" altLang="zh-CN" sz="1400" b="1" u="none" strike="noStrike" cap="none" normalizeH="0" baseline="0" dirty="0">
                          <a:ln>
                            <a:noFill/>
                          </a:ln>
                          <a:solidFill>
                            <a:srgbClr val="FFFFFF"/>
                          </a:solidFill>
                          <a:effectLst/>
                          <a:sym typeface="+mn-lt"/>
                        </a:rPr>
                        <a:t>/</a:t>
                      </a:r>
                      <a:r>
                        <a:rPr kumimoji="0" lang="zh-CN" altLang="en-US" sz="1400" b="1" u="none" strike="noStrike" cap="none" normalizeH="0" baseline="0" dirty="0">
                          <a:ln>
                            <a:noFill/>
                          </a:ln>
                          <a:solidFill>
                            <a:srgbClr val="FFFFFF"/>
                          </a:solidFill>
                          <a:effectLst/>
                          <a:sym typeface="+mn-lt"/>
                        </a:rPr>
                        <a:t>规模（亿元）</a:t>
                      </a:r>
                      <a:endParaRPr kumimoji="0" lang="zh-CN" altLang="en-US" sz="1400" b="1" i="0" u="none" strike="noStrike" cap="none" normalizeH="0" baseline="0" dirty="0">
                        <a:ln>
                          <a:noFill/>
                        </a:ln>
                        <a:solidFill>
                          <a:srgbClr val="FFFFFF"/>
                        </a:solidFill>
                        <a:effectLst/>
                        <a:latin typeface="Arial" panose="020B0604020202020204" pitchFamily="34" charset="0"/>
                        <a:ea typeface="微软雅黑" panose="020B0503020204020204" pitchFamily="34" charset="-122"/>
                        <a:sym typeface="+mn-lt"/>
                      </a:endParaRPr>
                    </a:p>
                  </a:txBody>
                  <a:tcPr marL="3783" marR="3783" marT="378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u="none" strike="noStrike" cap="none" normalizeH="0" baseline="0" dirty="0">
                          <a:ln>
                            <a:noFill/>
                          </a:ln>
                          <a:solidFill>
                            <a:srgbClr val="FFFFFF"/>
                          </a:solidFill>
                          <a:effectLst/>
                          <a:sym typeface="+mn-lt"/>
                        </a:rPr>
                        <a:t>预计发行规模（亿元）</a:t>
                      </a:r>
                      <a:endParaRPr kumimoji="0" lang="zh-CN" altLang="en-US" sz="1400" b="1" i="0" u="none" strike="noStrike" cap="none" normalizeH="0" baseline="0" dirty="0">
                        <a:ln>
                          <a:noFill/>
                        </a:ln>
                        <a:solidFill>
                          <a:srgbClr val="FFFFFF"/>
                        </a:solidFill>
                        <a:effectLst/>
                        <a:latin typeface="Arial" panose="020B0604020202020204" pitchFamily="34" charset="0"/>
                        <a:ea typeface="微软雅黑" panose="020B0503020204020204" pitchFamily="34" charset="-122"/>
                        <a:sym typeface="+mn-lt"/>
                      </a:endParaRPr>
                    </a:p>
                  </a:txBody>
                  <a:tcPr marL="3783" marR="3783" marT="3782" marB="0" anchor="ctr" horzOverflow="overflow"/>
                </a:tc>
                <a:extLst>
                  <a:ext uri="{0D108BD9-81ED-4DB2-BD59-A6C34878D82A}">
                    <a16:rowId xmlns:a16="http://schemas.microsoft.com/office/drawing/2014/main" val="10000"/>
                  </a:ext>
                </a:extLst>
              </a:tr>
              <a:tr h="323967">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1</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3783" marR="3783" marT="378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u="none" strike="noStrike" cap="none" normalizeH="0" baseline="0" dirty="0">
                          <a:ln>
                            <a:noFill/>
                          </a:ln>
                          <a:solidFill>
                            <a:schemeClr val="tx1"/>
                          </a:solidFill>
                          <a:effectLst/>
                          <a:sym typeface="+mn-lt"/>
                        </a:rPr>
                        <a:t>大唐华银电力股份有限公司</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3783" marR="3783" marT="378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a:ln>
                            <a:noFill/>
                          </a:ln>
                          <a:solidFill>
                            <a:schemeClr val="tx1"/>
                          </a:solidFill>
                          <a:effectLst/>
                          <a:sym typeface="+mn-lt"/>
                        </a:rPr>
                        <a:t>AA+</a:t>
                      </a:r>
                      <a:endParaRPr kumimoji="0" lang="en-US" altLang="zh-CN" sz="14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mn-lt"/>
                      </a:endParaRPr>
                    </a:p>
                  </a:txBody>
                  <a:tcPr marL="3783" marR="3783" marT="378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a:ln>
                            <a:noFill/>
                          </a:ln>
                          <a:solidFill>
                            <a:schemeClr val="tx1"/>
                          </a:solidFill>
                          <a:effectLst/>
                          <a:sym typeface="+mn-lt"/>
                        </a:rPr>
                        <a:t>87.99</a:t>
                      </a:r>
                      <a:endParaRPr kumimoji="0" lang="zh-CN" altLang="en-US" sz="14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mn-lt"/>
                      </a:endParaRPr>
                    </a:p>
                  </a:txBody>
                  <a:tcPr marL="3783" marR="3783" marT="378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u="none" strike="noStrike" cap="none" normalizeH="0" baseline="0" dirty="0">
                          <a:ln>
                            <a:noFill/>
                          </a:ln>
                          <a:solidFill>
                            <a:schemeClr val="tx1"/>
                          </a:solidFill>
                          <a:effectLst/>
                          <a:sym typeface="+mn-lt"/>
                        </a:rPr>
                        <a:t>大于</a:t>
                      </a:r>
                      <a:r>
                        <a:rPr kumimoji="0" lang="en-US" altLang="zh-CN" sz="1400" b="0" u="none" strike="noStrike" cap="none" normalizeH="0" baseline="0" dirty="0">
                          <a:ln>
                            <a:noFill/>
                          </a:ln>
                          <a:solidFill>
                            <a:schemeClr val="tx1"/>
                          </a:solidFill>
                          <a:effectLst/>
                          <a:sym typeface="+mn-lt"/>
                        </a:rPr>
                        <a:t>100.00</a:t>
                      </a:r>
                      <a:endPar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3783" marR="3783" marT="3782" marB="0" anchor="ctr" horzOverflow="overflow"/>
                </a:tc>
                <a:extLst>
                  <a:ext uri="{0D108BD9-81ED-4DB2-BD59-A6C34878D82A}">
                    <a16:rowId xmlns:a16="http://schemas.microsoft.com/office/drawing/2014/main" val="10001"/>
                  </a:ext>
                </a:extLst>
              </a:tr>
              <a:tr h="323967">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2</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3783" marR="3783" marT="378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u="none" strike="noStrike" cap="none" normalizeH="0" baseline="0" dirty="0">
                          <a:ln>
                            <a:noFill/>
                          </a:ln>
                          <a:solidFill>
                            <a:schemeClr val="tx1"/>
                          </a:solidFill>
                          <a:effectLst/>
                          <a:sym typeface="+mn-lt"/>
                        </a:rPr>
                        <a:t>湖南湘投控股集团有限公司</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3783" marR="3783" marT="378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AA+</a:t>
                      </a:r>
                      <a:endPar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3783" marR="3783" marT="378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a:ln>
                            <a:noFill/>
                          </a:ln>
                          <a:solidFill>
                            <a:schemeClr val="tx1"/>
                          </a:solidFill>
                          <a:effectLst/>
                          <a:sym typeface="+mn-lt"/>
                        </a:rPr>
                        <a:t>7.05</a:t>
                      </a:r>
                      <a:endParaRPr kumimoji="0" lang="zh-CN" altLang="en-US" sz="14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mn-lt"/>
                      </a:endParaRPr>
                    </a:p>
                  </a:txBody>
                  <a:tcPr marL="3783" marR="3783" marT="378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50.00</a:t>
                      </a:r>
                      <a:endPar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3783" marR="3783" marT="3782" marB="0" anchor="ctr" horzOverflow="overflow"/>
                </a:tc>
                <a:extLst>
                  <a:ext uri="{0D108BD9-81ED-4DB2-BD59-A6C34878D82A}">
                    <a16:rowId xmlns:a16="http://schemas.microsoft.com/office/drawing/2014/main" val="10002"/>
                  </a:ext>
                </a:extLst>
              </a:tr>
              <a:tr h="323967">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3</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3783" marR="3783" marT="378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u="none" strike="noStrike" cap="none" normalizeH="0" baseline="0" dirty="0">
                          <a:ln>
                            <a:noFill/>
                          </a:ln>
                          <a:solidFill>
                            <a:schemeClr val="tx1"/>
                          </a:solidFill>
                          <a:effectLst/>
                          <a:sym typeface="+mn-lt"/>
                        </a:rPr>
                        <a:t>怀化市水业投资总公司</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3783" marR="3783" marT="378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AA</a:t>
                      </a:r>
                      <a:endPar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3783" marR="3783" marT="378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0.53</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3783" marR="3783" marT="3782" marB="0" anchor="b"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en-US" altLang="zh-CN" sz="1400" b="0" u="none" strike="noStrike" cap="none" normalizeH="0" baseline="0">
                          <a:ln>
                            <a:noFill/>
                          </a:ln>
                          <a:solidFill>
                            <a:schemeClr val="tx1"/>
                          </a:solidFill>
                          <a:effectLst/>
                          <a:sym typeface="+mn-lt"/>
                        </a:rPr>
                        <a:t>3.69</a:t>
                      </a:r>
                      <a:endParaRPr kumimoji="0" lang="en-US" altLang="zh-CN" sz="14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mn-lt"/>
                      </a:endParaRPr>
                    </a:p>
                  </a:txBody>
                  <a:tcPr marL="3783" marR="3783" marT="3782" marB="0" anchor="b" horzOverflow="overflow"/>
                </a:tc>
                <a:extLst>
                  <a:ext uri="{0D108BD9-81ED-4DB2-BD59-A6C34878D82A}">
                    <a16:rowId xmlns:a16="http://schemas.microsoft.com/office/drawing/2014/main" val="10003"/>
                  </a:ext>
                </a:extLst>
              </a:tr>
              <a:tr h="323967">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4</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3783" marR="3783" marT="378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u="none" strike="noStrike" cap="none" normalizeH="0" baseline="0" dirty="0">
                          <a:ln>
                            <a:noFill/>
                          </a:ln>
                          <a:solidFill>
                            <a:schemeClr val="tx1"/>
                          </a:solidFill>
                          <a:effectLst/>
                          <a:sym typeface="+mn-lt"/>
                        </a:rPr>
                        <a:t>永兴银都投资发展集团有限公司</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3783" marR="3783" marT="378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AA</a:t>
                      </a:r>
                      <a:endPar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3783" marR="3783" marT="378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0.25</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3783" marR="3783" marT="3782" marB="0" anchor="b"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en-US" altLang="zh-CN" sz="1400" b="0" u="none" strike="noStrike" cap="none" normalizeH="0" baseline="0">
                          <a:ln>
                            <a:noFill/>
                          </a:ln>
                          <a:solidFill>
                            <a:schemeClr val="tx1"/>
                          </a:solidFill>
                          <a:effectLst/>
                          <a:sym typeface="+mn-lt"/>
                        </a:rPr>
                        <a:t>1.72</a:t>
                      </a:r>
                      <a:endParaRPr kumimoji="0" lang="en-US" altLang="zh-CN" sz="14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mn-lt"/>
                      </a:endParaRPr>
                    </a:p>
                  </a:txBody>
                  <a:tcPr marL="3783" marR="3783" marT="3782" marB="0" anchor="b" horzOverflow="overflow"/>
                </a:tc>
                <a:extLst>
                  <a:ext uri="{0D108BD9-81ED-4DB2-BD59-A6C34878D82A}">
                    <a16:rowId xmlns:a16="http://schemas.microsoft.com/office/drawing/2014/main" val="10004"/>
                  </a:ext>
                </a:extLst>
              </a:tr>
              <a:tr h="323967">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5</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3783" marR="3783" marT="378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u="none" strike="noStrike" cap="none" normalizeH="0" baseline="0" dirty="0">
                          <a:ln>
                            <a:noFill/>
                          </a:ln>
                          <a:solidFill>
                            <a:schemeClr val="tx1"/>
                          </a:solidFill>
                          <a:effectLst/>
                          <a:sym typeface="+mn-lt"/>
                        </a:rPr>
                        <a:t>邵阳赛双清建设投资经营集团有限公司</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3783" marR="3783" marT="378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AA</a:t>
                      </a:r>
                      <a:endPar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3783" marR="3783" marT="378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0.04</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3783" marR="3783" marT="3782" marB="0" anchor="b"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0.28</a:t>
                      </a:r>
                      <a:endPar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3783" marR="3783" marT="3782" marB="0" anchor="b" horzOverflow="overflow"/>
                </a:tc>
                <a:extLst>
                  <a:ext uri="{0D108BD9-81ED-4DB2-BD59-A6C34878D82A}">
                    <a16:rowId xmlns:a16="http://schemas.microsoft.com/office/drawing/2014/main" val="10005"/>
                  </a:ext>
                </a:extLst>
              </a:tr>
            </a:tbl>
          </a:graphicData>
        </a:graphic>
      </p:graphicFrame>
      <p:sp>
        <p:nvSpPr>
          <p:cNvPr id="93232" name="矩形 3"/>
          <p:cNvSpPr/>
          <p:nvPr/>
        </p:nvSpPr>
        <p:spPr>
          <a:xfrm>
            <a:off x="4484688" y="1228725"/>
            <a:ext cx="3211512" cy="368300"/>
          </a:xfrm>
          <a:prstGeom prst="rect">
            <a:avLst/>
          </a:prstGeom>
          <a:noFill/>
          <a:ln w="9525">
            <a:noFill/>
          </a:ln>
        </p:spPr>
        <p:txBody>
          <a:bodyPr wrap="none">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r>
              <a:rPr lang="zh-CN" altLang="en-US" sz="1800" b="1" dirty="0">
                <a:latin typeface="Arial" panose="020B0604020202020204" pitchFamily="34" charset="0"/>
                <a:sym typeface="+mn-lt"/>
              </a:rPr>
              <a:t>湖南省供电</a:t>
            </a:r>
            <a:r>
              <a:rPr lang="en-US" altLang="zh-CN" sz="1800" b="1" dirty="0">
                <a:latin typeface="Arial" panose="020B0604020202020204" pitchFamily="34" charset="0"/>
                <a:sym typeface="+mn-lt"/>
              </a:rPr>
              <a:t>ABS</a:t>
            </a:r>
            <a:r>
              <a:rPr lang="zh-CN" altLang="en-US" sz="1800" b="1" dirty="0">
                <a:latin typeface="Arial" panose="020B0604020202020204" pitchFamily="34" charset="0"/>
                <a:sym typeface="+mn-lt"/>
              </a:rPr>
              <a:t>潜在匹配企业</a:t>
            </a:r>
            <a:endParaRPr lang="zh-CN" altLang="en-US" sz="1800" dirty="0">
              <a:latin typeface="Arial" panose="020B0604020202020204" pitchFamily="34" charset="0"/>
              <a:sym typeface="+mn-lt"/>
            </a:endParaRPr>
          </a:p>
        </p:txBody>
      </p:sp>
      <p:graphicFrame>
        <p:nvGraphicFramePr>
          <p:cNvPr id="11" name="表格 10"/>
          <p:cNvGraphicFramePr>
            <a:graphicFrameLocks noGrp="1"/>
          </p:cNvGraphicFramePr>
          <p:nvPr/>
        </p:nvGraphicFramePr>
        <p:xfrm>
          <a:off x="1044575" y="4660900"/>
          <a:ext cx="10091738" cy="1614487"/>
        </p:xfrm>
        <a:graphic>
          <a:graphicData uri="http://schemas.openxmlformats.org/drawingml/2006/table">
            <a:tbl>
              <a:tblPr firstRow="1" bandRow="1">
                <a:tableStyleId>{93296810-A885-4BE3-A3E7-6D5BEEA58F35}</a:tableStyleId>
              </a:tblPr>
              <a:tblGrid>
                <a:gridCol w="457654">
                  <a:extLst>
                    <a:ext uri="{9D8B030D-6E8A-4147-A177-3AD203B41FA5}">
                      <a16:colId xmlns:a16="http://schemas.microsoft.com/office/drawing/2014/main" val="20000"/>
                    </a:ext>
                  </a:extLst>
                </a:gridCol>
                <a:gridCol w="3494314">
                  <a:extLst>
                    <a:ext uri="{9D8B030D-6E8A-4147-A177-3AD203B41FA5}">
                      <a16:colId xmlns:a16="http://schemas.microsoft.com/office/drawing/2014/main" val="20001"/>
                    </a:ext>
                  </a:extLst>
                </a:gridCol>
                <a:gridCol w="1191986">
                  <a:extLst>
                    <a:ext uri="{9D8B030D-6E8A-4147-A177-3AD203B41FA5}">
                      <a16:colId xmlns:a16="http://schemas.microsoft.com/office/drawing/2014/main" val="20002"/>
                    </a:ext>
                  </a:extLst>
                </a:gridCol>
                <a:gridCol w="3004457">
                  <a:extLst>
                    <a:ext uri="{9D8B030D-6E8A-4147-A177-3AD203B41FA5}">
                      <a16:colId xmlns:a16="http://schemas.microsoft.com/office/drawing/2014/main" val="20003"/>
                    </a:ext>
                  </a:extLst>
                </a:gridCol>
                <a:gridCol w="1943327">
                  <a:extLst>
                    <a:ext uri="{9D8B030D-6E8A-4147-A177-3AD203B41FA5}">
                      <a16:colId xmlns:a16="http://schemas.microsoft.com/office/drawing/2014/main" val="20004"/>
                    </a:ext>
                  </a:extLst>
                </a:gridCol>
              </a:tblGrid>
              <a:tr h="643747">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Arial" panose="020B0604020202020204" pitchFamily="34" charset="0"/>
                          <a:ea typeface="微软雅黑" panose="020B0503020204020204" pitchFamily="34" charset="-122"/>
                          <a:sym typeface="+mn-lt"/>
                        </a:rPr>
                        <a:t>序号</a:t>
                      </a:r>
                    </a:p>
                  </a:txBody>
                  <a:tcPr marL="3783" marR="3783" marT="3776"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u="none" strike="noStrike" cap="none" normalizeH="0" baseline="0" dirty="0">
                          <a:ln>
                            <a:noFill/>
                          </a:ln>
                          <a:solidFill>
                            <a:srgbClr val="FFFFFF"/>
                          </a:solidFill>
                          <a:effectLst/>
                          <a:sym typeface="+mn-lt"/>
                        </a:rPr>
                        <a:t>企业名称</a:t>
                      </a:r>
                      <a:endParaRPr kumimoji="0" lang="zh-CN" altLang="en-US" sz="1400" b="1" i="0" u="none" strike="noStrike" cap="none" normalizeH="0" baseline="0" dirty="0">
                        <a:ln>
                          <a:noFill/>
                        </a:ln>
                        <a:solidFill>
                          <a:srgbClr val="FFFFFF"/>
                        </a:solidFill>
                        <a:effectLst/>
                        <a:latin typeface="Arial" panose="020B0604020202020204" pitchFamily="34" charset="0"/>
                        <a:ea typeface="微软雅黑" panose="020B0503020204020204" pitchFamily="34" charset="-122"/>
                        <a:sym typeface="+mn-lt"/>
                      </a:endParaRPr>
                    </a:p>
                  </a:txBody>
                  <a:tcPr marL="3783" marR="3783" marT="3776"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u="none" strike="noStrike" cap="none" normalizeH="0" baseline="0" dirty="0">
                          <a:ln>
                            <a:noFill/>
                          </a:ln>
                          <a:solidFill>
                            <a:srgbClr val="FFFFFF"/>
                          </a:solidFill>
                          <a:effectLst/>
                          <a:sym typeface="+mn-lt"/>
                        </a:rPr>
                        <a:t>最新评级</a:t>
                      </a:r>
                      <a:endParaRPr kumimoji="0" lang="zh-CN" altLang="en-US" sz="1400" b="1" i="0" u="none" strike="noStrike" cap="none" normalizeH="0" baseline="0" dirty="0">
                        <a:ln>
                          <a:noFill/>
                        </a:ln>
                        <a:solidFill>
                          <a:srgbClr val="FFFFFF"/>
                        </a:solidFill>
                        <a:effectLst/>
                        <a:latin typeface="Arial" panose="020B0604020202020204" pitchFamily="34" charset="0"/>
                        <a:ea typeface="微软雅黑" panose="020B0503020204020204" pitchFamily="34" charset="-122"/>
                        <a:sym typeface="+mn-lt"/>
                      </a:endParaRPr>
                    </a:p>
                  </a:txBody>
                  <a:tcPr marL="3783" marR="3783" marT="3776"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u="none" strike="noStrike" cap="none" normalizeH="0" baseline="0" dirty="0">
                          <a:ln>
                            <a:noFill/>
                          </a:ln>
                          <a:solidFill>
                            <a:srgbClr val="FFFFFF"/>
                          </a:solidFill>
                          <a:effectLst/>
                          <a:sym typeface="+mn-lt"/>
                        </a:rPr>
                        <a:t>最近一年此资产对应收入</a:t>
                      </a:r>
                      <a:r>
                        <a:rPr kumimoji="0" lang="en-US" altLang="zh-CN" sz="1400" b="1" u="none" strike="noStrike" cap="none" normalizeH="0" baseline="0" dirty="0">
                          <a:ln>
                            <a:noFill/>
                          </a:ln>
                          <a:solidFill>
                            <a:srgbClr val="FFFFFF"/>
                          </a:solidFill>
                          <a:effectLst/>
                          <a:sym typeface="+mn-lt"/>
                        </a:rPr>
                        <a:t>/</a:t>
                      </a:r>
                      <a:r>
                        <a:rPr kumimoji="0" lang="zh-CN" altLang="en-US" sz="1400" b="1" u="none" strike="noStrike" cap="none" normalizeH="0" baseline="0" dirty="0">
                          <a:ln>
                            <a:noFill/>
                          </a:ln>
                          <a:solidFill>
                            <a:srgbClr val="FFFFFF"/>
                          </a:solidFill>
                          <a:effectLst/>
                          <a:sym typeface="+mn-lt"/>
                        </a:rPr>
                        <a:t>规模（亿元）</a:t>
                      </a:r>
                      <a:endParaRPr kumimoji="0" lang="zh-CN" altLang="en-US" sz="1400" b="1" i="0" u="none" strike="noStrike" cap="none" normalizeH="0" baseline="0" dirty="0">
                        <a:ln>
                          <a:noFill/>
                        </a:ln>
                        <a:solidFill>
                          <a:srgbClr val="FFFFFF"/>
                        </a:solidFill>
                        <a:effectLst/>
                        <a:latin typeface="Arial" panose="020B0604020202020204" pitchFamily="34" charset="0"/>
                        <a:ea typeface="微软雅黑" panose="020B0503020204020204" pitchFamily="34" charset="-122"/>
                        <a:sym typeface="+mn-lt"/>
                      </a:endParaRPr>
                    </a:p>
                  </a:txBody>
                  <a:tcPr marL="3783" marR="3783" marT="3776"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u="none" strike="noStrike" cap="none" normalizeH="0" baseline="0" dirty="0">
                          <a:ln>
                            <a:noFill/>
                          </a:ln>
                          <a:solidFill>
                            <a:schemeClr val="bg1"/>
                          </a:solidFill>
                          <a:effectLst/>
                          <a:sym typeface="+mn-lt"/>
                        </a:rPr>
                        <a:t>预计发行规模（亿元）</a:t>
                      </a:r>
                      <a:endParaRPr kumimoji="0" lang="zh-CN" altLang="en-US"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mn-lt"/>
                      </a:endParaRPr>
                    </a:p>
                  </a:txBody>
                  <a:tcPr marL="3783" marR="3783" marT="3776" marB="0" anchor="ctr" horzOverflow="overflow"/>
                </a:tc>
                <a:extLst>
                  <a:ext uri="{0D108BD9-81ED-4DB2-BD59-A6C34878D82A}">
                    <a16:rowId xmlns:a16="http://schemas.microsoft.com/office/drawing/2014/main" val="10000"/>
                  </a:ext>
                </a:extLst>
              </a:tr>
              <a:tr h="32358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1</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3783" marR="3783" marT="3776"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u="none" strike="noStrike" cap="none" normalizeH="0" baseline="0" dirty="0">
                          <a:ln>
                            <a:noFill/>
                          </a:ln>
                          <a:solidFill>
                            <a:schemeClr val="tx1"/>
                          </a:solidFill>
                          <a:effectLst/>
                          <a:sym typeface="+mn-lt"/>
                        </a:rPr>
                        <a:t>株洲市城市建设发展集团有限公司</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3783" marR="3783" marT="3776"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a:ln>
                            <a:noFill/>
                          </a:ln>
                          <a:solidFill>
                            <a:schemeClr val="tx1"/>
                          </a:solidFill>
                          <a:effectLst/>
                          <a:sym typeface="+mn-lt"/>
                        </a:rPr>
                        <a:t>AA+</a:t>
                      </a:r>
                      <a:endParaRPr kumimoji="0" lang="en-US" altLang="zh-CN" sz="14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mn-lt"/>
                      </a:endParaRPr>
                    </a:p>
                  </a:txBody>
                  <a:tcPr marL="3783" marR="3783" marT="3776"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a:ln>
                            <a:noFill/>
                          </a:ln>
                          <a:solidFill>
                            <a:schemeClr val="tx1"/>
                          </a:solidFill>
                          <a:effectLst/>
                          <a:sym typeface="+mn-lt"/>
                        </a:rPr>
                        <a:t>6.41</a:t>
                      </a:r>
                      <a:endParaRPr kumimoji="0" lang="zh-CN" altLang="en-US" sz="14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mn-lt"/>
                      </a:endParaRPr>
                    </a:p>
                  </a:txBody>
                  <a:tcPr marL="3783" marR="3783" marT="3776"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40.00</a:t>
                      </a:r>
                      <a:endPar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3783" marR="3783" marT="3776" marB="0" anchor="ctr" horzOverflow="overflow"/>
                </a:tc>
                <a:extLst>
                  <a:ext uri="{0D108BD9-81ED-4DB2-BD59-A6C34878D82A}">
                    <a16:rowId xmlns:a16="http://schemas.microsoft.com/office/drawing/2014/main" val="10001"/>
                  </a:ext>
                </a:extLst>
              </a:tr>
              <a:tr h="32358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2</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3783" marR="3783" marT="3776"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u="none" strike="noStrike" cap="none" normalizeH="0" baseline="0" dirty="0">
                          <a:ln>
                            <a:noFill/>
                          </a:ln>
                          <a:solidFill>
                            <a:schemeClr val="tx1"/>
                          </a:solidFill>
                          <a:effectLst/>
                          <a:sym typeface="+mn-lt"/>
                        </a:rPr>
                        <a:t>长沙市城市建设投资开发集团有限公司</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3783" marR="3783" marT="3776"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AAA</a:t>
                      </a:r>
                      <a:endPar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3783" marR="3783" marT="3776"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3.55</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3783" marR="3783" marT="3776"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24.00</a:t>
                      </a:r>
                      <a:endPar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3783" marR="3783" marT="3776" marB="0" anchor="ctr" horzOverflow="overflow"/>
                </a:tc>
                <a:extLst>
                  <a:ext uri="{0D108BD9-81ED-4DB2-BD59-A6C34878D82A}">
                    <a16:rowId xmlns:a16="http://schemas.microsoft.com/office/drawing/2014/main" val="10002"/>
                  </a:ext>
                </a:extLst>
              </a:tr>
              <a:tr h="32358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3</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3783" marR="3783" marT="3776"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u="none" strike="noStrike" cap="none" normalizeH="0" baseline="0" dirty="0">
                          <a:ln>
                            <a:noFill/>
                          </a:ln>
                          <a:solidFill>
                            <a:schemeClr val="tx1"/>
                          </a:solidFill>
                          <a:effectLst/>
                          <a:sym typeface="+mn-lt"/>
                        </a:rPr>
                        <a:t>湖南湘投控股集团有限公司</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3783" marR="3783" marT="3776"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AA+</a:t>
                      </a:r>
                      <a:endPar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3783" marR="3783" marT="3776"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0.86</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3783" marR="3783" marT="3776"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6.00</a:t>
                      </a:r>
                      <a:endPar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3783" marR="3783" marT="3776" marB="0" anchor="ctr" horzOverflow="overflow"/>
                </a:tc>
                <a:extLst>
                  <a:ext uri="{0D108BD9-81ED-4DB2-BD59-A6C34878D82A}">
                    <a16:rowId xmlns:a16="http://schemas.microsoft.com/office/drawing/2014/main" val="10003"/>
                  </a:ext>
                </a:extLst>
              </a:tr>
            </a:tbl>
          </a:graphicData>
        </a:graphic>
      </p:graphicFrame>
      <p:sp>
        <p:nvSpPr>
          <p:cNvPr id="93265" name="矩形 11"/>
          <p:cNvSpPr/>
          <p:nvPr/>
        </p:nvSpPr>
        <p:spPr>
          <a:xfrm>
            <a:off x="4484688" y="4227513"/>
            <a:ext cx="3211512" cy="368300"/>
          </a:xfrm>
          <a:prstGeom prst="rect">
            <a:avLst/>
          </a:prstGeom>
          <a:noFill/>
          <a:ln w="9525">
            <a:noFill/>
          </a:ln>
        </p:spPr>
        <p:txBody>
          <a:bodyPr wrap="none">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r>
              <a:rPr lang="zh-CN" altLang="en-US" sz="1800" b="1" dirty="0">
                <a:latin typeface="Arial" panose="020B0604020202020204" pitchFamily="34" charset="0"/>
                <a:sym typeface="+mn-lt"/>
              </a:rPr>
              <a:t>湖南省供气</a:t>
            </a:r>
            <a:r>
              <a:rPr lang="en-US" altLang="zh-CN" sz="1800" b="1" dirty="0">
                <a:latin typeface="Arial" panose="020B0604020202020204" pitchFamily="34" charset="0"/>
                <a:sym typeface="+mn-lt"/>
              </a:rPr>
              <a:t>ABS</a:t>
            </a:r>
            <a:r>
              <a:rPr lang="zh-CN" altLang="en-US" sz="1800" b="1" dirty="0">
                <a:latin typeface="Arial" panose="020B0604020202020204" pitchFamily="34" charset="0"/>
                <a:sym typeface="+mn-lt"/>
              </a:rPr>
              <a:t>潜在匹配企业</a:t>
            </a:r>
            <a:endParaRPr lang="zh-CN" altLang="en-US" sz="1800" dirty="0">
              <a:latin typeface="Arial" panose="020B0604020202020204" pitchFamily="34" charset="0"/>
              <a:sym typeface="+mn-lt"/>
            </a:endParaRPr>
          </a:p>
        </p:txBody>
      </p:sp>
      <p:sp>
        <p:nvSpPr>
          <p:cNvPr id="93266" name="标题 1"/>
          <p:cNvSpPr txBox="1"/>
          <p:nvPr/>
        </p:nvSpPr>
        <p:spPr>
          <a:xfrm>
            <a:off x="660400" y="284163"/>
            <a:ext cx="11004550" cy="658812"/>
          </a:xfrm>
          <a:prstGeom prst="rect">
            <a:avLst/>
          </a:prstGeom>
          <a:noFill/>
          <a:ln w="9525">
            <a:noFill/>
          </a:ln>
        </p:spPr>
        <p:txBody>
          <a:bodyPr lIns="68573" tIns="34289" rIns="68573" bIns="34289"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r>
              <a:rPr lang="en-US" altLang="zh-CN" b="1" dirty="0">
                <a:latin typeface="微软雅黑" panose="020B0503020204020204" pitchFamily="34" charset="-122"/>
                <a:sym typeface="+mn-lt"/>
              </a:rPr>
              <a:t>2.4 </a:t>
            </a:r>
            <a:r>
              <a:rPr lang="en-US" altLang="zh-CN" b="1" dirty="0">
                <a:latin typeface="Arial" panose="020B0604020202020204" pitchFamily="34" charset="0"/>
                <a:sym typeface="+mn-lt"/>
              </a:rPr>
              <a:t> </a:t>
            </a:r>
            <a:r>
              <a:rPr lang="zh-CN" altLang="en-US" b="1" dirty="0">
                <a:latin typeface="Arial" panose="020B0604020202020204" pitchFamily="34" charset="0"/>
                <a:sym typeface="+mn-lt"/>
              </a:rPr>
              <a:t>适配</a:t>
            </a:r>
            <a:r>
              <a:rPr lang="en-US" altLang="zh-CN" b="1" dirty="0">
                <a:latin typeface="Arial" panose="020B0604020202020204" pitchFamily="34" charset="0"/>
                <a:sym typeface="+mn-lt"/>
              </a:rPr>
              <a:t>ABS</a:t>
            </a:r>
            <a:r>
              <a:rPr lang="zh-CN" altLang="en-US" b="1" dirty="0">
                <a:latin typeface="Arial" panose="020B0604020202020204" pitchFamily="34" charset="0"/>
                <a:sym typeface="+mn-lt"/>
              </a:rPr>
              <a:t>类型</a:t>
            </a:r>
            <a:r>
              <a:rPr lang="en-US" altLang="zh-CN" b="1" dirty="0">
                <a:latin typeface="Arial" panose="020B0604020202020204" pitchFamily="34" charset="0"/>
                <a:sym typeface="+mn-lt"/>
              </a:rPr>
              <a:t>—</a:t>
            </a:r>
            <a:r>
              <a:rPr lang="zh-CN" altLang="en-US" b="1" dirty="0">
                <a:latin typeface="Arial" panose="020B0604020202020204" pitchFamily="34" charset="0"/>
                <a:sym typeface="+mn-lt"/>
              </a:rPr>
              <a:t>基础设施收费</a:t>
            </a:r>
            <a:r>
              <a:rPr lang="en-US" altLang="zh-CN" b="1" dirty="0">
                <a:latin typeface="Arial" panose="020B0604020202020204" pitchFamily="34" charset="0"/>
                <a:sym typeface="+mn-lt"/>
              </a:rPr>
              <a:t>—</a:t>
            </a:r>
            <a:r>
              <a:rPr lang="zh-CN" altLang="en-US" b="1" dirty="0">
                <a:latin typeface="Arial" panose="020B0604020202020204" pitchFamily="34" charset="0"/>
                <a:sym typeface="+mn-lt"/>
              </a:rPr>
              <a:t>市政设施</a:t>
            </a:r>
            <a:r>
              <a:rPr lang="en-US" altLang="zh-CN" b="1" dirty="0">
                <a:latin typeface="Arial" panose="020B0604020202020204" pitchFamily="34" charset="0"/>
                <a:sym typeface="+mn-lt"/>
              </a:rPr>
              <a:t>1</a:t>
            </a:r>
            <a:endParaRPr lang="zh-CN" altLang="en-US" b="1" dirty="0">
              <a:latin typeface="Arial" panose="020B0604020202020204" pitchFamily="34" charset="0"/>
              <a:sym typeface="+mn-lt"/>
            </a:endParaRPr>
          </a:p>
        </p:txBody>
      </p:sp>
      <p:sp>
        <p:nvSpPr>
          <p:cNvPr id="93267" name="文本框 11"/>
          <p:cNvSpPr txBox="1"/>
          <p:nvPr/>
        </p:nvSpPr>
        <p:spPr>
          <a:xfrm>
            <a:off x="9185275" y="6546850"/>
            <a:ext cx="2413000" cy="27622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r>
              <a:rPr lang="zh-CN" altLang="en-US" sz="1200" b="1" dirty="0">
                <a:latin typeface="Arial" panose="020B0604020202020204" pitchFamily="34" charset="0"/>
                <a:sym typeface="+mn-lt"/>
              </a:rPr>
              <a:t>注：数据来源于公开资料整理</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210" name="组合 1"/>
          <p:cNvGrpSpPr/>
          <p:nvPr/>
        </p:nvGrpSpPr>
        <p:grpSpPr>
          <a:xfrm>
            <a:off x="0" y="214313"/>
            <a:ext cx="577850" cy="658812"/>
            <a:chOff x="0" y="0"/>
            <a:chExt cx="577847" cy="659137"/>
          </a:xfrm>
        </p:grpSpPr>
        <p:sp>
          <p:nvSpPr>
            <p:cNvPr id="12317" name="矩形 3"/>
            <p:cNvSpPr>
              <a:spLocks noChangeArrowheads="1"/>
            </p:cNvSpPr>
            <p:nvPr/>
          </p:nvSpPr>
          <p:spPr bwMode="auto">
            <a:xfrm>
              <a:off x="0" y="0"/>
              <a:ext cx="495297" cy="659137"/>
            </a:xfrm>
            <a:prstGeom prst="rect">
              <a:avLst/>
            </a:prstGeom>
            <a:solidFill>
              <a:srgbClr val="C00000"/>
            </a:solidFill>
            <a:ln>
              <a:noFill/>
            </a:ln>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4200" b="0"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12318" name="矩形 4"/>
            <p:cNvSpPr>
              <a:spLocks noChangeArrowheads="1"/>
            </p:cNvSpPr>
            <p:nvPr/>
          </p:nvSpPr>
          <p:spPr bwMode="auto">
            <a:xfrm>
              <a:off x="527047" y="0"/>
              <a:ext cx="50800" cy="659137"/>
            </a:xfrm>
            <a:prstGeom prst="rect">
              <a:avLst/>
            </a:prstGeom>
            <a:solidFill>
              <a:srgbClr val="808080"/>
            </a:solidFill>
            <a:ln>
              <a:noFill/>
            </a:ln>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4200" b="0" i="0" u="none" strike="noStrike" kern="1200" cap="none" spc="0" normalizeH="0" baseline="0" noProof="0">
                <a:ln>
                  <a:noFill/>
                </a:ln>
                <a:solidFill>
                  <a:srgbClr val="FFFFFF"/>
                </a:solidFill>
                <a:effectLst/>
                <a:uLnTx/>
                <a:uFillTx/>
                <a:latin typeface="+mn-lt"/>
                <a:ea typeface="+mn-ea"/>
                <a:cs typeface="+mn-ea"/>
                <a:sym typeface="+mn-lt"/>
              </a:endParaRPr>
            </a:p>
          </p:txBody>
        </p:sp>
      </p:grpSp>
      <p:sp>
        <p:nvSpPr>
          <p:cNvPr id="12291" name="灯片编号占位符 3"/>
          <p:cNvSpPr>
            <a:spLocks noGrp="1" noChangeArrowheads="1"/>
          </p:cNvSpPr>
          <p:nvPr/>
        </p:nvSpPr>
        <p:spPr bwMode="auto">
          <a:xfrm>
            <a:off x="11449050" y="6499225"/>
            <a:ext cx="639763" cy="365125"/>
          </a:xfrm>
          <a:prstGeom prst="rect">
            <a:avLst/>
          </a:prstGeom>
          <a:noFill/>
          <a:ln>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r" defTabSz="914400" eaLnBrk="1" hangingPunct="1">
              <a:spcBef>
                <a:spcPct val="0"/>
              </a:spcBef>
              <a:buNone/>
            </a:pPr>
            <a:fld id="{9A0DB2DC-4C9A-4742-B13C-FB6460FD3503}" type="slidenum">
              <a:rPr lang="zh-CN" altLang="zh-CN" sz="1400" b="1" dirty="0">
                <a:solidFill>
                  <a:srgbClr val="FFFFFF"/>
                </a:solidFill>
                <a:ea typeface="微软雅黑" panose="020B0503020204020204" pitchFamily="34" charset="-122"/>
                <a:sym typeface="+mn-lt"/>
              </a:rPr>
              <a:t>83</a:t>
            </a:fld>
            <a:endParaRPr lang="zh-CN" altLang="zh-CN" sz="1400" b="1" dirty="0">
              <a:solidFill>
                <a:srgbClr val="FFFFFF"/>
              </a:solidFill>
              <a:ea typeface="微软雅黑" panose="020B0503020204020204" pitchFamily="34" charset="-122"/>
              <a:sym typeface="+mn-lt"/>
            </a:endParaRPr>
          </a:p>
        </p:txBody>
      </p:sp>
      <p:sp>
        <p:nvSpPr>
          <p:cNvPr id="94212" name="矩形 1"/>
          <p:cNvSpPr/>
          <p:nvPr/>
        </p:nvSpPr>
        <p:spPr>
          <a:xfrm>
            <a:off x="660400" y="952500"/>
            <a:ext cx="11428413" cy="157162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285750" lvl="0" indent="-285750" algn="just" defTabSz="914400">
              <a:lnSpc>
                <a:spcPct val="150000"/>
              </a:lnSpc>
              <a:spcBef>
                <a:spcPct val="0"/>
              </a:spcBef>
              <a:buFont typeface="Wingdings" panose="05000000000000000000" pitchFamily="2" charset="2"/>
              <a:buChar char="p"/>
            </a:pPr>
            <a:r>
              <a:rPr lang="zh-CN" altLang="en-US" sz="1800" b="1" dirty="0">
                <a:latin typeface="Arial" panose="020B0604020202020204" pitchFamily="34" charset="0"/>
                <a:sym typeface="+mn-lt"/>
              </a:rPr>
              <a:t>污水处理</a:t>
            </a:r>
            <a:r>
              <a:rPr lang="en-US" altLang="zh-CN" sz="1800" b="1" dirty="0">
                <a:latin typeface="Arial" panose="020B0604020202020204" pitchFamily="34" charset="0"/>
                <a:sym typeface="+mn-lt"/>
              </a:rPr>
              <a:t>ABS</a:t>
            </a:r>
            <a:endParaRPr lang="en-US" altLang="zh-CN" sz="1800" dirty="0">
              <a:solidFill>
                <a:srgbClr val="333333"/>
              </a:solidFill>
              <a:latin typeface="Arial" panose="020B0604020202020204" pitchFamily="34" charset="0"/>
              <a:sym typeface="+mn-lt"/>
            </a:endParaRPr>
          </a:p>
          <a:p>
            <a:pPr marL="285750" lvl="0" indent="-285750" algn="just" defTabSz="914400">
              <a:lnSpc>
                <a:spcPct val="150000"/>
              </a:lnSpc>
              <a:spcBef>
                <a:spcPct val="0"/>
              </a:spcBef>
              <a:buChar char="•"/>
            </a:pPr>
            <a:r>
              <a:rPr lang="zh-CN" altLang="en-US" sz="1600" b="1" dirty="0">
                <a:solidFill>
                  <a:srgbClr val="333333"/>
                </a:solidFill>
                <a:latin typeface="Arial" panose="020B0604020202020204" pitchFamily="34" charset="0"/>
                <a:sym typeface="+mn-lt"/>
              </a:rPr>
              <a:t>政策鼓励：</a:t>
            </a:r>
            <a:r>
              <a:rPr lang="zh-CN" altLang="zh-CN" sz="1600" dirty="0">
                <a:solidFill>
                  <a:srgbClr val="333333"/>
                </a:solidFill>
                <a:latin typeface="Arial" panose="020B0604020202020204" pitchFamily="34" charset="0"/>
                <a:sym typeface="+mn-lt"/>
              </a:rPr>
              <a:t>符合绿色产业政策的水费</a:t>
            </a:r>
            <a:r>
              <a:rPr lang="en-US" altLang="zh-CN" sz="1600" dirty="0">
                <a:solidFill>
                  <a:srgbClr val="333333"/>
                </a:solidFill>
                <a:latin typeface="Arial" panose="020B0604020202020204" pitchFamily="34" charset="0"/>
                <a:sym typeface="+mn-lt"/>
              </a:rPr>
              <a:t>/</a:t>
            </a:r>
            <a:r>
              <a:rPr lang="zh-CN" altLang="zh-CN" sz="1600" dirty="0">
                <a:solidFill>
                  <a:srgbClr val="333333"/>
                </a:solidFill>
                <a:latin typeface="Arial" panose="020B0604020202020204" pitchFamily="34" charset="0"/>
                <a:sym typeface="+mn-lt"/>
              </a:rPr>
              <a:t>污水处理费</a:t>
            </a:r>
            <a:r>
              <a:rPr lang="en-US" altLang="zh-CN" sz="1600" dirty="0">
                <a:solidFill>
                  <a:srgbClr val="333333"/>
                </a:solidFill>
                <a:latin typeface="Arial" panose="020B0604020202020204" pitchFamily="34" charset="0"/>
                <a:sym typeface="+mn-lt"/>
              </a:rPr>
              <a:t>ABS</a:t>
            </a:r>
            <a:r>
              <a:rPr lang="zh-CN" altLang="zh-CN" sz="1600" dirty="0">
                <a:solidFill>
                  <a:srgbClr val="333333"/>
                </a:solidFill>
                <a:latin typeface="Arial" panose="020B0604020202020204" pitchFamily="34" charset="0"/>
                <a:sym typeface="+mn-lt"/>
              </a:rPr>
              <a:t>受到监管政策鼓励。</a:t>
            </a:r>
            <a:endParaRPr lang="zh-CN" altLang="zh-CN" sz="1600" dirty="0">
              <a:latin typeface="Arial" panose="020B0604020202020204" pitchFamily="34" charset="0"/>
              <a:sym typeface="+mn-lt"/>
            </a:endParaRPr>
          </a:p>
          <a:p>
            <a:pPr marL="285750" lvl="0" indent="-285750" algn="just" defTabSz="914400">
              <a:lnSpc>
                <a:spcPct val="150000"/>
              </a:lnSpc>
              <a:spcBef>
                <a:spcPct val="0"/>
              </a:spcBef>
              <a:buChar char="•"/>
            </a:pPr>
            <a:r>
              <a:rPr lang="zh-CN" altLang="zh-CN" sz="1600" b="1" dirty="0">
                <a:latin typeface="Arial" panose="020B0604020202020204" pitchFamily="34" charset="0"/>
                <a:sym typeface="+mn-lt"/>
              </a:rPr>
              <a:t>融资期限</a:t>
            </a:r>
            <a:r>
              <a:rPr lang="zh-CN" altLang="en-US" sz="1600" dirty="0">
                <a:latin typeface="Arial" panose="020B0604020202020204" pitchFamily="34" charset="0"/>
                <a:sym typeface="+mn-lt"/>
              </a:rPr>
              <a:t>：</a:t>
            </a:r>
            <a:r>
              <a:rPr lang="zh-CN" altLang="zh-CN" sz="1600" dirty="0">
                <a:latin typeface="Arial" panose="020B0604020202020204" pitchFamily="34" charset="0"/>
                <a:sym typeface="+mn-lt"/>
              </a:rPr>
              <a:t>一般为</a:t>
            </a:r>
            <a:r>
              <a:rPr lang="en-US" altLang="zh-CN" sz="1600" dirty="0">
                <a:latin typeface="Arial" panose="020B0604020202020204" pitchFamily="34" charset="0"/>
                <a:sym typeface="+mn-lt"/>
              </a:rPr>
              <a:t>5-10</a:t>
            </a:r>
            <a:r>
              <a:rPr lang="zh-CN" altLang="zh-CN" sz="1600" dirty="0">
                <a:latin typeface="Arial" panose="020B0604020202020204" pitchFamily="34" charset="0"/>
                <a:sym typeface="+mn-lt"/>
              </a:rPr>
              <a:t>年</a:t>
            </a:r>
            <a:r>
              <a:rPr lang="zh-CN" altLang="en-US" sz="1600" dirty="0">
                <a:latin typeface="Arial" panose="020B0604020202020204" pitchFamily="34" charset="0"/>
                <a:sym typeface="+mn-lt"/>
              </a:rPr>
              <a:t>，相较于一般企业债与其他类型</a:t>
            </a:r>
            <a:r>
              <a:rPr lang="en-US" altLang="zh-CN" sz="1600" dirty="0">
                <a:latin typeface="Arial" panose="020B0604020202020204" pitchFamily="34" charset="0"/>
                <a:sym typeface="+mn-lt"/>
              </a:rPr>
              <a:t>ABS</a:t>
            </a:r>
            <a:r>
              <a:rPr lang="zh-CN" altLang="en-US" sz="1600" dirty="0">
                <a:latin typeface="Arial" panose="020B0604020202020204" pitchFamily="34" charset="0"/>
                <a:sym typeface="+mn-lt"/>
              </a:rPr>
              <a:t>，期限更长</a:t>
            </a:r>
            <a:r>
              <a:rPr lang="zh-CN" altLang="zh-CN" sz="1600" dirty="0">
                <a:latin typeface="Arial" panose="020B0604020202020204" pitchFamily="34" charset="0"/>
                <a:sym typeface="+mn-lt"/>
              </a:rPr>
              <a:t>。</a:t>
            </a:r>
            <a:endParaRPr lang="en-US" altLang="zh-CN" sz="1600" dirty="0">
              <a:latin typeface="Arial" panose="020B0604020202020204" pitchFamily="34" charset="0"/>
              <a:sym typeface="+mn-lt"/>
            </a:endParaRPr>
          </a:p>
          <a:p>
            <a:pPr marL="285750" lvl="0" indent="-285750" algn="just" defTabSz="914400">
              <a:lnSpc>
                <a:spcPct val="150000"/>
              </a:lnSpc>
              <a:spcBef>
                <a:spcPct val="0"/>
              </a:spcBef>
              <a:buChar char="•"/>
            </a:pPr>
            <a:r>
              <a:rPr lang="zh-CN" altLang="en-US" sz="1600" b="1" dirty="0">
                <a:latin typeface="Arial" panose="020B0604020202020204" pitchFamily="34" charset="0"/>
                <a:sym typeface="+mn-lt"/>
              </a:rPr>
              <a:t>降低企业经营风险</a:t>
            </a:r>
            <a:r>
              <a:rPr lang="zh-CN" altLang="en-US" sz="1600" dirty="0">
                <a:latin typeface="Arial" panose="020B0604020202020204" pitchFamily="34" charset="0"/>
                <a:sym typeface="+mn-lt"/>
              </a:rPr>
              <a:t>：增加融资渠道，提高资金运作效率，增加企业财务灵活性，降低企业经营风险。</a:t>
            </a:r>
          </a:p>
        </p:txBody>
      </p:sp>
      <p:graphicFrame>
        <p:nvGraphicFramePr>
          <p:cNvPr id="3" name="表格 2"/>
          <p:cNvGraphicFramePr>
            <a:graphicFrameLocks noGrp="1"/>
          </p:cNvGraphicFramePr>
          <p:nvPr>
            <p:custDataLst>
              <p:tags r:id="rId2"/>
            </p:custDataLst>
            <p:extLst>
              <p:ext uri="{D42A27DB-BD31-4B8C-83A1-F6EECF244321}">
                <p14:modId xmlns:p14="http://schemas.microsoft.com/office/powerpoint/2010/main" val="2972496417"/>
              </p:ext>
            </p:extLst>
          </p:nvPr>
        </p:nvGraphicFramePr>
        <p:xfrm>
          <a:off x="5362575" y="3440608"/>
          <a:ext cx="6475414" cy="2891931"/>
        </p:xfrm>
        <a:graphic>
          <a:graphicData uri="http://schemas.openxmlformats.org/drawingml/2006/table">
            <a:tbl>
              <a:tblPr firstRow="1" bandRow="1">
                <a:tableStyleId>{93296810-A885-4BE3-A3E7-6D5BEEA58F35}</a:tableStyleId>
              </a:tblPr>
              <a:tblGrid>
                <a:gridCol w="536791">
                  <a:extLst>
                    <a:ext uri="{9D8B030D-6E8A-4147-A177-3AD203B41FA5}">
                      <a16:colId xmlns:a16="http://schemas.microsoft.com/office/drawing/2014/main" val="20000"/>
                    </a:ext>
                  </a:extLst>
                </a:gridCol>
                <a:gridCol w="3091751">
                  <a:extLst>
                    <a:ext uri="{9D8B030D-6E8A-4147-A177-3AD203B41FA5}">
                      <a16:colId xmlns:a16="http://schemas.microsoft.com/office/drawing/2014/main" val="20001"/>
                    </a:ext>
                  </a:extLst>
                </a:gridCol>
                <a:gridCol w="789473">
                  <a:extLst>
                    <a:ext uri="{9D8B030D-6E8A-4147-A177-3AD203B41FA5}">
                      <a16:colId xmlns:a16="http://schemas.microsoft.com/office/drawing/2014/main" val="20002"/>
                    </a:ext>
                  </a:extLst>
                </a:gridCol>
                <a:gridCol w="1364896">
                  <a:extLst>
                    <a:ext uri="{9D8B030D-6E8A-4147-A177-3AD203B41FA5}">
                      <a16:colId xmlns:a16="http://schemas.microsoft.com/office/drawing/2014/main" val="20003"/>
                    </a:ext>
                  </a:extLst>
                </a:gridCol>
                <a:gridCol w="692503">
                  <a:extLst>
                    <a:ext uri="{9D8B030D-6E8A-4147-A177-3AD203B41FA5}">
                      <a16:colId xmlns:a16="http://schemas.microsoft.com/office/drawing/2014/main" val="20004"/>
                    </a:ext>
                  </a:extLst>
                </a:gridCol>
              </a:tblGrid>
              <a:tr h="727452">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Arial" panose="020B0604020202020204" pitchFamily="34" charset="0"/>
                          <a:ea typeface="微软雅黑" panose="020B0503020204020204" pitchFamily="34" charset="-122"/>
                          <a:sym typeface="+mn-lt"/>
                        </a:rPr>
                        <a:t>序号</a:t>
                      </a:r>
                    </a:p>
                  </a:txBody>
                  <a:tcPr marL="5013" marR="5013" marT="5016"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u="none" strike="noStrike" cap="none" normalizeH="0" baseline="0" dirty="0">
                          <a:ln>
                            <a:noFill/>
                          </a:ln>
                          <a:solidFill>
                            <a:srgbClr val="FFFFFF"/>
                          </a:solidFill>
                          <a:effectLst/>
                          <a:sym typeface="+mn-lt"/>
                        </a:rPr>
                        <a:t>企业名称</a:t>
                      </a:r>
                      <a:endParaRPr kumimoji="0" lang="zh-CN" altLang="en-US" sz="1400" b="1" i="0" u="none" strike="noStrike" cap="none" normalizeH="0" baseline="0" dirty="0">
                        <a:ln>
                          <a:noFill/>
                        </a:ln>
                        <a:solidFill>
                          <a:srgbClr val="FFFFFF"/>
                        </a:solidFill>
                        <a:effectLst/>
                        <a:latin typeface="Arial" panose="020B0604020202020204" pitchFamily="34" charset="0"/>
                        <a:ea typeface="微软雅黑" panose="020B0503020204020204" pitchFamily="34" charset="-122"/>
                        <a:sym typeface="+mn-lt"/>
                      </a:endParaRPr>
                    </a:p>
                  </a:txBody>
                  <a:tcPr marL="5013" marR="5013" marT="5016"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u="none" strike="noStrike" cap="none" normalizeH="0" baseline="0" dirty="0">
                          <a:ln>
                            <a:noFill/>
                          </a:ln>
                          <a:solidFill>
                            <a:srgbClr val="FFFFFF"/>
                          </a:solidFill>
                          <a:effectLst/>
                          <a:sym typeface="+mn-lt"/>
                        </a:rPr>
                        <a:t>最新评级</a:t>
                      </a:r>
                      <a:endParaRPr kumimoji="0" lang="zh-CN" altLang="en-US" sz="1400" b="1" i="0" u="none" strike="noStrike" cap="none" normalizeH="0" baseline="0" dirty="0">
                        <a:ln>
                          <a:noFill/>
                        </a:ln>
                        <a:solidFill>
                          <a:srgbClr val="FFFFFF"/>
                        </a:solidFill>
                        <a:effectLst/>
                        <a:latin typeface="Arial" panose="020B0604020202020204" pitchFamily="34" charset="0"/>
                        <a:ea typeface="微软雅黑" panose="020B0503020204020204" pitchFamily="34" charset="-122"/>
                        <a:sym typeface="+mn-lt"/>
                      </a:endParaRPr>
                    </a:p>
                  </a:txBody>
                  <a:tcPr marL="5013" marR="5013" marT="5016"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u="none" strike="noStrike" cap="none" normalizeH="0" baseline="0" dirty="0">
                          <a:ln>
                            <a:noFill/>
                          </a:ln>
                          <a:solidFill>
                            <a:srgbClr val="FFFFFF"/>
                          </a:solidFill>
                          <a:effectLst/>
                          <a:sym typeface="+mn-lt"/>
                        </a:rPr>
                        <a:t>最近一年此资产对应收入</a:t>
                      </a:r>
                      <a:r>
                        <a:rPr kumimoji="0" lang="en-US" altLang="zh-CN" sz="1400" b="1" u="none" strike="noStrike" cap="none" normalizeH="0" baseline="0" dirty="0">
                          <a:ln>
                            <a:noFill/>
                          </a:ln>
                          <a:solidFill>
                            <a:srgbClr val="FFFFFF"/>
                          </a:solidFill>
                          <a:effectLst/>
                          <a:sym typeface="+mn-lt"/>
                        </a:rPr>
                        <a:t>/</a:t>
                      </a:r>
                      <a:r>
                        <a:rPr kumimoji="0" lang="zh-CN" altLang="en-US" sz="1400" b="1" u="none" strike="noStrike" cap="none" normalizeH="0" baseline="0" dirty="0">
                          <a:ln>
                            <a:noFill/>
                          </a:ln>
                          <a:solidFill>
                            <a:srgbClr val="FFFFFF"/>
                          </a:solidFill>
                          <a:effectLst/>
                          <a:sym typeface="+mn-lt"/>
                        </a:rPr>
                        <a:t>规模（亿元）</a:t>
                      </a:r>
                      <a:endParaRPr kumimoji="0" lang="zh-CN" altLang="en-US" sz="1400" b="1" i="0" u="none" strike="noStrike" cap="none" normalizeH="0" baseline="0" dirty="0">
                        <a:ln>
                          <a:noFill/>
                        </a:ln>
                        <a:solidFill>
                          <a:srgbClr val="FFFFFF"/>
                        </a:solidFill>
                        <a:effectLst/>
                        <a:latin typeface="Arial" panose="020B0604020202020204" pitchFamily="34" charset="0"/>
                        <a:ea typeface="微软雅黑" panose="020B0503020204020204" pitchFamily="34" charset="-122"/>
                        <a:sym typeface="+mn-lt"/>
                      </a:endParaRPr>
                    </a:p>
                  </a:txBody>
                  <a:tcPr marL="5013" marR="5013" marT="5016"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u="none" strike="noStrike" cap="none" normalizeH="0" baseline="0" dirty="0">
                          <a:ln>
                            <a:noFill/>
                          </a:ln>
                          <a:solidFill>
                            <a:srgbClr val="FFFFFF"/>
                          </a:solidFill>
                          <a:effectLst/>
                          <a:sym typeface="+mn-lt"/>
                        </a:rPr>
                        <a:t>预计发行规模（亿元）</a:t>
                      </a:r>
                      <a:endParaRPr kumimoji="0" lang="zh-CN" altLang="en-US" sz="1400" b="1" i="0" u="none" strike="noStrike" cap="none" normalizeH="0" baseline="0" dirty="0">
                        <a:ln>
                          <a:noFill/>
                        </a:ln>
                        <a:solidFill>
                          <a:srgbClr val="FFFFFF"/>
                        </a:solidFill>
                        <a:effectLst/>
                        <a:latin typeface="Arial" panose="020B0604020202020204" pitchFamily="34" charset="0"/>
                        <a:ea typeface="微软雅黑" panose="020B0503020204020204" pitchFamily="34" charset="-122"/>
                        <a:sym typeface="+mn-lt"/>
                      </a:endParaRPr>
                    </a:p>
                  </a:txBody>
                  <a:tcPr marL="5013" marR="5013" marT="5016" marB="0" anchor="ctr" horzOverflow="overflow"/>
                </a:tc>
                <a:extLst>
                  <a:ext uri="{0D108BD9-81ED-4DB2-BD59-A6C34878D82A}">
                    <a16:rowId xmlns:a16="http://schemas.microsoft.com/office/drawing/2014/main" val="10000"/>
                  </a:ext>
                </a:extLst>
              </a:tr>
              <a:tr h="335526">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1</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5013" marR="5013" marT="5016"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u="none" strike="noStrike" cap="none" normalizeH="0" baseline="0" dirty="0">
                          <a:ln>
                            <a:noFill/>
                          </a:ln>
                          <a:solidFill>
                            <a:schemeClr val="tx1"/>
                          </a:solidFill>
                          <a:effectLst/>
                          <a:sym typeface="+mn-lt"/>
                        </a:rPr>
                        <a:t>株洲市城市建设发展集团有限公司</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5013" marR="5013" marT="5016"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AA+</a:t>
                      </a:r>
                      <a:endPar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5013" marR="5013" marT="5016"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a:ln>
                            <a:noFill/>
                          </a:ln>
                          <a:solidFill>
                            <a:schemeClr val="tx1"/>
                          </a:solidFill>
                          <a:effectLst/>
                          <a:sym typeface="+mn-lt"/>
                        </a:rPr>
                        <a:t>1.82</a:t>
                      </a:r>
                      <a:endParaRPr kumimoji="0" lang="zh-CN" altLang="en-US" sz="14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mn-lt"/>
                      </a:endParaRPr>
                    </a:p>
                  </a:txBody>
                  <a:tcPr marL="5013" marR="5013" marT="5016"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12.00</a:t>
                      </a:r>
                      <a:endPar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5013" marR="5013" marT="5016" marB="0" anchor="ctr" horzOverflow="overflow"/>
                </a:tc>
                <a:extLst>
                  <a:ext uri="{0D108BD9-81ED-4DB2-BD59-A6C34878D82A}">
                    <a16:rowId xmlns:a16="http://schemas.microsoft.com/office/drawing/2014/main" val="10001"/>
                  </a:ext>
                </a:extLst>
              </a:tr>
              <a:tr h="335526">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2</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5013" marR="5013" marT="5016"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u="none" strike="noStrike" cap="none" normalizeH="0" baseline="0" dirty="0">
                          <a:ln>
                            <a:noFill/>
                          </a:ln>
                          <a:solidFill>
                            <a:schemeClr val="tx1"/>
                          </a:solidFill>
                          <a:effectLst/>
                          <a:sym typeface="+mn-lt"/>
                        </a:rPr>
                        <a:t>湘潭振湘国有资产经营投资有限公司</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5013" marR="5013" marT="5016"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AA</a:t>
                      </a:r>
                      <a:endPar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5013" marR="5013" marT="5016"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1.02</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5013" marR="5013" marT="5016"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7.00</a:t>
                      </a:r>
                      <a:endPar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5013" marR="5013" marT="5016" marB="0" anchor="ctr" horzOverflow="overflow"/>
                </a:tc>
                <a:extLst>
                  <a:ext uri="{0D108BD9-81ED-4DB2-BD59-A6C34878D82A}">
                    <a16:rowId xmlns:a16="http://schemas.microsoft.com/office/drawing/2014/main" val="10002"/>
                  </a:ext>
                </a:extLst>
              </a:tr>
              <a:tr h="335526">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3</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5013" marR="5013" marT="5016"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u="none" strike="noStrike" cap="none" normalizeH="0" baseline="0" dirty="0">
                          <a:ln>
                            <a:noFill/>
                          </a:ln>
                          <a:solidFill>
                            <a:schemeClr val="tx1"/>
                          </a:solidFill>
                          <a:effectLst/>
                          <a:sym typeface="+mn-lt"/>
                        </a:rPr>
                        <a:t>长沙经济技术开发集团有限公司</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5013" marR="5013" marT="5016"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AA+</a:t>
                      </a:r>
                      <a:endPar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5013" marR="5013" marT="5016"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0.61</a:t>
                      </a:r>
                      <a:endPar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5013" marR="5013" marT="5016"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4.00</a:t>
                      </a:r>
                      <a:endPar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5013" marR="5013" marT="5016" marB="0" anchor="ctr" horzOverflow="overflow"/>
                </a:tc>
                <a:extLst>
                  <a:ext uri="{0D108BD9-81ED-4DB2-BD59-A6C34878D82A}">
                    <a16:rowId xmlns:a16="http://schemas.microsoft.com/office/drawing/2014/main" val="10003"/>
                  </a:ext>
                </a:extLst>
              </a:tr>
              <a:tr h="335526">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4</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5013" marR="5013" marT="5016"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u="none" strike="noStrike" cap="none" normalizeH="0" baseline="0" dirty="0">
                          <a:ln>
                            <a:noFill/>
                          </a:ln>
                          <a:solidFill>
                            <a:schemeClr val="tx1"/>
                          </a:solidFill>
                          <a:effectLst/>
                          <a:sym typeface="+mn-lt"/>
                        </a:rPr>
                        <a:t>湖南金阳投资集团有限公司</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5013" marR="5013" marT="5016"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AA</a:t>
                      </a:r>
                      <a:endPar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5013" marR="5013" marT="5016"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0.45</a:t>
                      </a:r>
                      <a:endPar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5013" marR="5013" marT="5016"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3.00</a:t>
                      </a:r>
                      <a:endPar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5013" marR="5013" marT="5016" marB="0" anchor="ctr" horzOverflow="overflow"/>
                </a:tc>
                <a:extLst>
                  <a:ext uri="{0D108BD9-81ED-4DB2-BD59-A6C34878D82A}">
                    <a16:rowId xmlns:a16="http://schemas.microsoft.com/office/drawing/2014/main" val="10004"/>
                  </a:ext>
                </a:extLst>
              </a:tr>
              <a:tr h="335526">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5</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5013" marR="5013" marT="5016"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u="none" strike="noStrike" cap="none" normalizeH="0" baseline="0" dirty="0">
                          <a:ln>
                            <a:noFill/>
                          </a:ln>
                          <a:solidFill>
                            <a:schemeClr val="tx1"/>
                          </a:solidFill>
                          <a:effectLst/>
                          <a:sym typeface="+mn-lt"/>
                        </a:rPr>
                        <a:t>怀化市水业投资总公司</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5013" marR="5013" marT="5016"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a:ln>
                            <a:noFill/>
                          </a:ln>
                          <a:solidFill>
                            <a:schemeClr val="tx1"/>
                          </a:solidFill>
                          <a:effectLst/>
                          <a:sym typeface="+mn-lt"/>
                        </a:rPr>
                        <a:t>AA</a:t>
                      </a:r>
                      <a:endParaRPr kumimoji="0" lang="en-US" altLang="zh-CN" sz="14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mn-lt"/>
                      </a:endParaRPr>
                    </a:p>
                  </a:txBody>
                  <a:tcPr marL="5013" marR="5013" marT="5016"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0.34</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5013" marR="5013" marT="5016" marB="0" anchor="b"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2.40</a:t>
                      </a:r>
                      <a:endPar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5013" marR="5013" marT="5016" marB="0" anchor="b" horzOverflow="overflow"/>
                </a:tc>
                <a:extLst>
                  <a:ext uri="{0D108BD9-81ED-4DB2-BD59-A6C34878D82A}">
                    <a16:rowId xmlns:a16="http://schemas.microsoft.com/office/drawing/2014/main" val="10005"/>
                  </a:ext>
                </a:extLst>
              </a:tr>
              <a:tr h="486849">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6</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5013" marR="5013" marT="5016"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u="none" strike="noStrike" cap="none" normalizeH="0" baseline="0" dirty="0">
                          <a:ln>
                            <a:noFill/>
                          </a:ln>
                          <a:solidFill>
                            <a:srgbClr val="FF0000"/>
                          </a:solidFill>
                          <a:effectLst/>
                          <a:sym typeface="+mn-lt"/>
                        </a:rPr>
                        <a:t>邵阳市城市建设投资经营集团有限公司</a:t>
                      </a:r>
                      <a:endParaRPr kumimoji="0" lang="zh-CN" altLang="en-US" sz="1400" b="0" i="0" u="none" strike="noStrike" cap="none" normalizeH="0" baseline="0" dirty="0">
                        <a:ln>
                          <a:noFill/>
                        </a:ln>
                        <a:solidFill>
                          <a:srgbClr val="FF0000"/>
                        </a:solidFill>
                        <a:effectLst/>
                        <a:latin typeface="Arial" panose="020B0604020202020204" pitchFamily="34" charset="0"/>
                        <a:ea typeface="微软雅黑" panose="020B0503020204020204" pitchFamily="34" charset="-122"/>
                        <a:sym typeface="+mn-lt"/>
                      </a:endParaRPr>
                    </a:p>
                  </a:txBody>
                  <a:tcPr marL="5013" marR="5013" marT="501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rgbClr val="FF0000"/>
                          </a:solidFill>
                          <a:effectLst/>
                          <a:sym typeface="+mn-lt"/>
                        </a:rPr>
                        <a:t>AA</a:t>
                      </a:r>
                      <a:endParaRPr kumimoji="0" lang="en-US" altLang="zh-CN" sz="1400" b="0" i="0" u="none" strike="noStrike" cap="none" normalizeH="0" baseline="0" dirty="0">
                        <a:ln>
                          <a:noFill/>
                        </a:ln>
                        <a:solidFill>
                          <a:srgbClr val="FF0000"/>
                        </a:solidFill>
                        <a:effectLst/>
                        <a:latin typeface="Arial" panose="020B0604020202020204" pitchFamily="34" charset="0"/>
                        <a:ea typeface="微软雅黑" panose="020B0503020204020204" pitchFamily="34" charset="-122"/>
                        <a:sym typeface="+mn-lt"/>
                      </a:endParaRPr>
                    </a:p>
                  </a:txBody>
                  <a:tcPr marL="5013" marR="5013" marT="501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rgbClr val="FF0000"/>
                          </a:solidFill>
                          <a:effectLst/>
                          <a:sym typeface="+mn-lt"/>
                        </a:rPr>
                        <a:t>2</a:t>
                      </a:r>
                      <a:r>
                        <a:rPr kumimoji="0" lang="zh-CN" altLang="en-US" sz="1400" b="0" u="none" strike="noStrike" cap="none" normalizeH="0" baseline="0" dirty="0">
                          <a:ln>
                            <a:noFill/>
                          </a:ln>
                          <a:solidFill>
                            <a:srgbClr val="FF0000"/>
                          </a:solidFill>
                          <a:effectLst/>
                          <a:sym typeface="+mn-lt"/>
                        </a:rPr>
                        <a:t>（污水处理</a:t>
                      </a:r>
                      <a:r>
                        <a:rPr kumimoji="0" lang="en-US" altLang="zh-CN" sz="1400" b="0" u="none" strike="noStrike" cap="none" normalizeH="0" baseline="0" dirty="0">
                          <a:ln>
                            <a:noFill/>
                          </a:ln>
                          <a:solidFill>
                            <a:srgbClr val="FF0000"/>
                          </a:solidFill>
                          <a:effectLst/>
                          <a:sym typeface="+mn-lt"/>
                        </a:rPr>
                        <a:t>+</a:t>
                      </a:r>
                      <a:r>
                        <a:rPr kumimoji="0" lang="zh-CN" altLang="en-US" sz="1400" b="0" u="none" strike="noStrike" cap="none" normalizeH="0" baseline="0" dirty="0">
                          <a:ln>
                            <a:noFill/>
                          </a:ln>
                          <a:solidFill>
                            <a:srgbClr val="FF0000"/>
                          </a:solidFill>
                          <a:effectLst/>
                          <a:sym typeface="+mn-lt"/>
                        </a:rPr>
                        <a:t>燃气）</a:t>
                      </a:r>
                      <a:endParaRPr kumimoji="0" lang="zh-CN" altLang="en-US" sz="1400" b="0" i="0" u="none" strike="noStrike" cap="none" normalizeH="0" baseline="0" dirty="0">
                        <a:ln>
                          <a:noFill/>
                        </a:ln>
                        <a:solidFill>
                          <a:srgbClr val="FF0000"/>
                        </a:solidFill>
                        <a:effectLst/>
                        <a:latin typeface="Arial" panose="020B0604020202020204" pitchFamily="34" charset="0"/>
                        <a:ea typeface="微软雅黑" panose="020B0503020204020204" pitchFamily="34" charset="-122"/>
                        <a:sym typeface="+mn-lt"/>
                      </a:endParaRPr>
                    </a:p>
                  </a:txBody>
                  <a:tcPr marL="5013" marR="5013" marT="5012" marB="0" anchor="ctr" horzOverflow="overflow"/>
                </a:tc>
                <a:tc>
                  <a:txBody>
                    <a:bodyPr/>
                    <a:lstStyle/>
                    <a:p>
                      <a:pPr algn="ctr" rtl="0" fontAlgn="ctr"/>
                      <a:r>
                        <a:rPr lang="en-US" altLang="zh-CN" sz="1400" b="0" i="0" u="none" strike="noStrike" dirty="0">
                          <a:solidFill>
                            <a:srgbClr val="FF0000"/>
                          </a:solidFill>
                          <a:effectLst/>
                          <a:latin typeface="Arial" panose="020B0604020202020204" pitchFamily="34" charset="0"/>
                          <a:ea typeface="等线" panose="02010600030101010101" pitchFamily="2" charset="-122"/>
                        </a:rPr>
                        <a:t>14.00</a:t>
                      </a:r>
                    </a:p>
                  </a:txBody>
                  <a:tcPr marL="9525" marR="9525" marT="9525" marB="0" anchor="ctr"/>
                </a:tc>
                <a:extLst>
                  <a:ext uri="{0D108BD9-81ED-4DB2-BD59-A6C34878D82A}">
                    <a16:rowId xmlns:a16="http://schemas.microsoft.com/office/drawing/2014/main" val="2694928551"/>
                  </a:ext>
                </a:extLst>
              </a:tr>
            </a:tbl>
          </a:graphicData>
        </a:graphic>
      </p:graphicFrame>
      <p:sp>
        <p:nvSpPr>
          <p:cNvPr id="94257" name="矩形 11"/>
          <p:cNvSpPr/>
          <p:nvPr/>
        </p:nvSpPr>
        <p:spPr>
          <a:xfrm>
            <a:off x="7027863" y="2722563"/>
            <a:ext cx="3282950" cy="338137"/>
          </a:xfrm>
          <a:prstGeom prst="rect">
            <a:avLst/>
          </a:prstGeom>
          <a:noFill/>
          <a:ln w="9525">
            <a:noFill/>
          </a:ln>
        </p:spPr>
        <p:txBody>
          <a:bodyPr wrap="none">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r>
              <a:rPr lang="zh-CN" altLang="en-US" sz="1600" b="1" dirty="0">
                <a:latin typeface="Arial" panose="020B0604020202020204" pitchFamily="34" charset="0"/>
                <a:sym typeface="+mn-lt"/>
              </a:rPr>
              <a:t>湖南省污水处理</a:t>
            </a:r>
            <a:r>
              <a:rPr lang="en-US" altLang="zh-CN" sz="1600" b="1" dirty="0">
                <a:latin typeface="Arial" panose="020B0604020202020204" pitchFamily="34" charset="0"/>
                <a:sym typeface="+mn-lt"/>
              </a:rPr>
              <a:t>ABS</a:t>
            </a:r>
            <a:r>
              <a:rPr lang="zh-CN" altLang="en-US" sz="1600" b="1" dirty="0">
                <a:latin typeface="Arial" panose="020B0604020202020204" pitchFamily="34" charset="0"/>
                <a:sym typeface="+mn-lt"/>
              </a:rPr>
              <a:t>潜在匹配企业</a:t>
            </a:r>
            <a:endParaRPr lang="zh-CN" altLang="en-US" sz="1600" dirty="0">
              <a:latin typeface="Arial" panose="020B0604020202020204" pitchFamily="34" charset="0"/>
              <a:sym typeface="+mn-lt"/>
            </a:endParaRPr>
          </a:p>
        </p:txBody>
      </p:sp>
      <p:sp>
        <p:nvSpPr>
          <p:cNvPr id="94258" name="标题 1"/>
          <p:cNvSpPr txBox="1"/>
          <p:nvPr/>
        </p:nvSpPr>
        <p:spPr>
          <a:xfrm>
            <a:off x="660400" y="284163"/>
            <a:ext cx="11004550" cy="658812"/>
          </a:xfrm>
          <a:prstGeom prst="rect">
            <a:avLst/>
          </a:prstGeom>
          <a:noFill/>
          <a:ln w="9525">
            <a:noFill/>
          </a:ln>
        </p:spPr>
        <p:txBody>
          <a:bodyPr lIns="68573" tIns="34289" rIns="68573" bIns="34289"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r>
              <a:rPr lang="en-US" altLang="zh-CN" b="1" dirty="0">
                <a:latin typeface="微软雅黑" panose="020B0503020204020204" pitchFamily="34" charset="-122"/>
                <a:sym typeface="+mn-lt"/>
              </a:rPr>
              <a:t>2.4</a:t>
            </a:r>
            <a:r>
              <a:rPr lang="en-US" altLang="zh-CN" b="1" dirty="0">
                <a:latin typeface="Arial" panose="020B0604020202020204" pitchFamily="34" charset="0"/>
                <a:sym typeface="+mn-lt"/>
              </a:rPr>
              <a:t> </a:t>
            </a:r>
            <a:r>
              <a:rPr lang="zh-CN" altLang="en-US" b="1" dirty="0">
                <a:latin typeface="Arial" panose="020B0604020202020204" pitchFamily="34" charset="0"/>
                <a:sym typeface="+mn-lt"/>
              </a:rPr>
              <a:t>适配</a:t>
            </a:r>
            <a:r>
              <a:rPr lang="en-US" altLang="zh-CN" b="1" dirty="0">
                <a:latin typeface="Arial" panose="020B0604020202020204" pitchFamily="34" charset="0"/>
                <a:sym typeface="+mn-lt"/>
              </a:rPr>
              <a:t>ABS</a:t>
            </a:r>
            <a:r>
              <a:rPr lang="zh-CN" altLang="en-US" b="1" dirty="0">
                <a:latin typeface="Arial" panose="020B0604020202020204" pitchFamily="34" charset="0"/>
                <a:sym typeface="+mn-lt"/>
              </a:rPr>
              <a:t>类型</a:t>
            </a:r>
            <a:r>
              <a:rPr lang="en-US" altLang="zh-CN" b="1" dirty="0">
                <a:latin typeface="Arial" panose="020B0604020202020204" pitchFamily="34" charset="0"/>
                <a:sym typeface="+mn-lt"/>
              </a:rPr>
              <a:t>—</a:t>
            </a:r>
            <a:r>
              <a:rPr lang="zh-CN" altLang="en-US" b="1" dirty="0">
                <a:latin typeface="Arial" panose="020B0604020202020204" pitchFamily="34" charset="0"/>
                <a:sym typeface="+mn-lt"/>
              </a:rPr>
              <a:t>基础设施收费</a:t>
            </a:r>
            <a:r>
              <a:rPr lang="en-US" altLang="zh-CN" b="1" dirty="0">
                <a:latin typeface="Arial" panose="020B0604020202020204" pitchFamily="34" charset="0"/>
                <a:sym typeface="+mn-lt"/>
              </a:rPr>
              <a:t>—</a:t>
            </a:r>
            <a:r>
              <a:rPr lang="zh-CN" altLang="en-US" b="1" dirty="0">
                <a:latin typeface="Arial" panose="020B0604020202020204" pitchFamily="34" charset="0"/>
                <a:sym typeface="+mn-lt"/>
              </a:rPr>
              <a:t>市政设施</a:t>
            </a:r>
            <a:r>
              <a:rPr lang="en-US" altLang="zh-CN" b="1" dirty="0">
                <a:latin typeface="Arial" panose="020B0604020202020204" pitchFamily="34" charset="0"/>
                <a:sym typeface="+mn-lt"/>
              </a:rPr>
              <a:t>2</a:t>
            </a:r>
            <a:endParaRPr lang="zh-CN" altLang="en-US" b="1" dirty="0">
              <a:latin typeface="Arial" panose="020B0604020202020204" pitchFamily="34" charset="0"/>
              <a:sym typeface="+mn-lt"/>
            </a:endParaRPr>
          </a:p>
        </p:txBody>
      </p:sp>
      <p:sp>
        <p:nvSpPr>
          <p:cNvPr id="14" name="矩形 13"/>
          <p:cNvSpPr/>
          <p:nvPr/>
        </p:nvSpPr>
        <p:spPr>
          <a:xfrm>
            <a:off x="1457325" y="2722563"/>
            <a:ext cx="3270250" cy="33813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mn-ea"/>
                <a:ea typeface="+mn-ea"/>
                <a:cs typeface="+mn-cs"/>
              </a:rPr>
              <a:t>污水治理</a:t>
            </a:r>
            <a:r>
              <a:rPr kumimoji="0" lang="en-US" altLang="zh-CN" sz="1600" b="1" i="0" u="none" strike="noStrike" kern="1200" cap="none" spc="0" normalizeH="0" baseline="0" noProof="0" dirty="0">
                <a:ln>
                  <a:noFill/>
                </a:ln>
                <a:solidFill>
                  <a:schemeClr val="tx1"/>
                </a:solidFill>
                <a:effectLst/>
                <a:uLnTx/>
                <a:uFillTx/>
                <a:latin typeface="+mn-ea"/>
                <a:ea typeface="+mn-ea"/>
                <a:cs typeface="+mn-cs"/>
              </a:rPr>
              <a:t>ABS</a:t>
            </a:r>
            <a:r>
              <a:rPr kumimoji="0" lang="zh-CN" altLang="en-US" sz="1600" b="1" i="0" u="none" strike="noStrike" kern="1200" cap="none" spc="0" normalizeH="0" baseline="0" noProof="0" dirty="0">
                <a:ln>
                  <a:noFill/>
                </a:ln>
                <a:solidFill>
                  <a:schemeClr val="tx1"/>
                </a:solidFill>
                <a:effectLst/>
                <a:uLnTx/>
                <a:uFillTx/>
                <a:latin typeface="+mn-ea"/>
                <a:ea typeface="+mn-ea"/>
                <a:cs typeface="+mn-cs"/>
              </a:rPr>
              <a:t>各地区发行规模占比</a:t>
            </a:r>
          </a:p>
        </p:txBody>
      </p:sp>
      <p:sp>
        <p:nvSpPr>
          <p:cNvPr id="94260" name="文本框 10"/>
          <p:cNvSpPr txBox="1"/>
          <p:nvPr/>
        </p:nvSpPr>
        <p:spPr>
          <a:xfrm>
            <a:off x="9185275" y="6546850"/>
            <a:ext cx="2413000" cy="27622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r>
              <a:rPr lang="zh-CN" altLang="en-US" sz="1200" b="1" dirty="0">
                <a:latin typeface="Arial" panose="020B0604020202020204" pitchFamily="34" charset="0"/>
                <a:sym typeface="+mn-lt"/>
              </a:rPr>
              <a:t>注：数据来源于公开资料整理</a:t>
            </a:r>
          </a:p>
        </p:txBody>
      </p:sp>
      <p:sp>
        <p:nvSpPr>
          <p:cNvPr id="94261" name="文本框 11"/>
          <p:cNvSpPr txBox="1"/>
          <p:nvPr/>
        </p:nvSpPr>
        <p:spPr>
          <a:xfrm>
            <a:off x="3960813" y="6543675"/>
            <a:ext cx="2413000" cy="27622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r>
              <a:rPr lang="zh-CN" altLang="en-US" sz="1200" b="1" dirty="0">
                <a:latin typeface="Arial" panose="020B0604020202020204" pitchFamily="34" charset="0"/>
                <a:sym typeface="+mn-lt"/>
              </a:rPr>
              <a:t>注：数据来源于</a:t>
            </a:r>
            <a:r>
              <a:rPr lang="en-US" altLang="zh-CN" sz="1200" b="1" dirty="0">
                <a:latin typeface="Arial" panose="020B0604020202020204" pitchFamily="34" charset="0"/>
                <a:sym typeface="+mn-lt"/>
              </a:rPr>
              <a:t>wind</a:t>
            </a:r>
            <a:endParaRPr lang="zh-CN" altLang="en-US" sz="1200" b="1" dirty="0">
              <a:latin typeface="Arial" panose="020B0604020202020204" pitchFamily="34" charset="0"/>
              <a:sym typeface="+mn-lt"/>
            </a:endParaRPr>
          </a:p>
        </p:txBody>
      </p:sp>
      <p:graphicFrame>
        <p:nvGraphicFramePr>
          <p:cNvPr id="94262" name="图表 14"/>
          <p:cNvGraphicFramePr/>
          <p:nvPr/>
        </p:nvGraphicFramePr>
        <p:xfrm>
          <a:off x="822325" y="2906713"/>
          <a:ext cx="4540250" cy="3241675"/>
        </p:xfrm>
        <a:graphic>
          <a:graphicData uri="http://schemas.openxmlformats.org/presentationml/2006/ole">
            <mc:AlternateContent xmlns:mc="http://schemas.openxmlformats.org/markup-compatibility/2006">
              <mc:Choice xmlns:v="urn:schemas-microsoft-com:vml" Requires="v">
                <p:oleObj spid="_x0000_s5143" r:id="rId4" imgW="4547870" imgH="3249295" progId="Excel.Chart.8">
                  <p:embed/>
                </p:oleObj>
              </mc:Choice>
              <mc:Fallback>
                <p:oleObj r:id="rId4" imgW="4547870" imgH="3249295" progId="Excel.Chart.8">
                  <p:embed/>
                  <p:pic>
                    <p:nvPicPr>
                      <p:cNvPr id="0" name="图片 3085"/>
                      <p:cNvPicPr/>
                      <p:nvPr/>
                    </p:nvPicPr>
                    <p:blipFill>
                      <a:blip r:embed="rId5"/>
                      <a:stretch>
                        <a:fillRect/>
                      </a:stretch>
                    </p:blipFill>
                    <p:spPr>
                      <a:xfrm>
                        <a:off x="822325" y="2906713"/>
                        <a:ext cx="4540250" cy="3241675"/>
                      </a:xfrm>
                      <a:prstGeom prst="rect">
                        <a:avLst/>
                      </a:prstGeom>
                      <a:noFill/>
                      <a:ln w="38100">
                        <a:noFill/>
                        <a:miter/>
                      </a:ln>
                    </p:spPr>
                  </p:pic>
                </p:oleObj>
              </mc:Fallback>
            </mc:AlternateContent>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234" name="组合 1"/>
          <p:cNvGrpSpPr/>
          <p:nvPr/>
        </p:nvGrpSpPr>
        <p:grpSpPr>
          <a:xfrm>
            <a:off x="0" y="214313"/>
            <a:ext cx="577850" cy="658812"/>
            <a:chOff x="0" y="0"/>
            <a:chExt cx="577847" cy="659137"/>
          </a:xfrm>
        </p:grpSpPr>
        <p:sp>
          <p:nvSpPr>
            <p:cNvPr id="8199" name="矩形 3"/>
            <p:cNvSpPr>
              <a:spLocks noChangeArrowheads="1"/>
            </p:cNvSpPr>
            <p:nvPr/>
          </p:nvSpPr>
          <p:spPr bwMode="auto">
            <a:xfrm>
              <a:off x="0" y="0"/>
              <a:ext cx="495297" cy="659137"/>
            </a:xfrm>
            <a:prstGeom prst="rect">
              <a:avLst/>
            </a:prstGeom>
            <a:solidFill>
              <a:srgbClr val="C00000"/>
            </a:solidFill>
            <a:ln>
              <a:noFill/>
            </a:ln>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4200" b="0"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8200" name="矩形 4"/>
            <p:cNvSpPr>
              <a:spLocks noChangeArrowheads="1"/>
            </p:cNvSpPr>
            <p:nvPr/>
          </p:nvSpPr>
          <p:spPr bwMode="auto">
            <a:xfrm>
              <a:off x="527047" y="0"/>
              <a:ext cx="50800" cy="659137"/>
            </a:xfrm>
            <a:prstGeom prst="rect">
              <a:avLst/>
            </a:prstGeom>
            <a:solidFill>
              <a:srgbClr val="808080"/>
            </a:solidFill>
            <a:ln>
              <a:noFill/>
            </a:ln>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4200" b="0" i="0" u="none" strike="noStrike" kern="1200" cap="none" spc="0" normalizeH="0" baseline="0" noProof="0">
                <a:ln>
                  <a:noFill/>
                </a:ln>
                <a:solidFill>
                  <a:srgbClr val="FFFFFF"/>
                </a:solidFill>
                <a:effectLst/>
                <a:uLnTx/>
                <a:uFillTx/>
                <a:latin typeface="+mn-lt"/>
                <a:ea typeface="+mn-ea"/>
                <a:cs typeface="+mn-ea"/>
                <a:sym typeface="+mn-lt"/>
              </a:endParaRPr>
            </a:p>
          </p:txBody>
        </p:sp>
      </p:grpSp>
      <p:sp>
        <p:nvSpPr>
          <p:cNvPr id="61443" name="标题 1"/>
          <p:cNvSpPr>
            <a:spLocks noGrp="1" noChangeArrowheads="1"/>
          </p:cNvSpPr>
          <p:nvPr>
            <p:ph type="title" idx="4294967295"/>
          </p:nvPr>
        </p:nvSpPr>
        <p:spPr>
          <a:xfrm>
            <a:off x="660400" y="284163"/>
            <a:ext cx="11004550" cy="658813"/>
          </a:xfrm>
        </p:spPr>
        <p:txBody>
          <a:bodyPr vert="horz" wrap="square" lIns="68573" tIns="34289" rIns="68573" bIns="34289" numCol="1" anchor="ctr" anchorCtr="0" compatLnSpc="1"/>
          <a:lstStyle/>
          <a:p>
            <a:pPr lvl="0" algn="l" eaLnBrk="1" hangingPunct="1">
              <a:defRPr/>
            </a:pPr>
            <a:r>
              <a:rPr lang="en-US" altLang="zh-CN" sz="3200" b="1" dirty="0">
                <a:latin typeface="微软雅黑" panose="020B0503020204020204" pitchFamily="34" charset="-122"/>
                <a:sym typeface="+mn-lt"/>
              </a:rPr>
              <a:t>2.5</a:t>
            </a:r>
            <a:r>
              <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mj-ea"/>
                <a:cs typeface="+mn-cs"/>
                <a:sym typeface="+mn-lt"/>
              </a:rPr>
              <a:t> </a:t>
            </a:r>
            <a:r>
              <a:rPr kumimoji="0" lang="zh-CN" altLang="en-US" sz="3200" b="1" i="0" u="none" strike="noStrike" kern="1200" cap="none" spc="0" normalizeH="0" baseline="0" noProof="0" dirty="0">
                <a:ln>
                  <a:noFill/>
                </a:ln>
                <a:solidFill>
                  <a:schemeClr val="tx1"/>
                </a:solidFill>
                <a:effectLst/>
                <a:uLnTx/>
                <a:uFillTx/>
                <a:latin typeface="Arial" panose="020B0604020202020204" pitchFamily="34" charset="0"/>
                <a:ea typeface="+mj-ea"/>
                <a:cs typeface="+mn-cs"/>
                <a:sym typeface="+mn-lt"/>
              </a:rPr>
              <a:t>适配</a:t>
            </a:r>
            <a:r>
              <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mj-ea"/>
                <a:cs typeface="+mn-cs"/>
                <a:sym typeface="+mn-lt"/>
              </a:rPr>
              <a:t>ABS</a:t>
            </a:r>
            <a:r>
              <a:rPr kumimoji="0" lang="zh-CN" altLang="en-US" sz="3200" b="1" i="0" u="none" strike="noStrike" kern="1200" cap="none" spc="0" normalizeH="0" baseline="0" noProof="0" dirty="0">
                <a:ln>
                  <a:noFill/>
                </a:ln>
                <a:solidFill>
                  <a:schemeClr val="tx1"/>
                </a:solidFill>
                <a:effectLst/>
                <a:uLnTx/>
                <a:uFillTx/>
                <a:latin typeface="Arial" panose="020B0604020202020204" pitchFamily="34" charset="0"/>
                <a:ea typeface="+mj-ea"/>
                <a:cs typeface="+mn-cs"/>
                <a:sym typeface="+mn-lt"/>
              </a:rPr>
              <a:t>类型</a:t>
            </a:r>
            <a:r>
              <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mj-ea"/>
                <a:cs typeface="+mn-cs"/>
                <a:sym typeface="+mn-lt"/>
              </a:rPr>
              <a:t>—</a:t>
            </a:r>
            <a:r>
              <a:rPr kumimoji="0" lang="zh-CN" altLang="en-US" sz="3200" b="1" i="0" u="none" strike="noStrike" kern="1200" cap="none" spc="0" normalizeH="0" baseline="0" noProof="0" dirty="0">
                <a:ln>
                  <a:noFill/>
                </a:ln>
                <a:solidFill>
                  <a:schemeClr val="tx1"/>
                </a:solidFill>
                <a:effectLst/>
                <a:uLnTx/>
                <a:uFillTx/>
                <a:latin typeface="Arial" panose="020B0604020202020204" pitchFamily="34" charset="0"/>
                <a:ea typeface="+mj-ea"/>
                <a:cs typeface="+mn-cs"/>
                <a:sym typeface="+mn-lt"/>
              </a:rPr>
              <a:t>基础设施收费</a:t>
            </a:r>
            <a:r>
              <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mj-ea"/>
                <a:cs typeface="+mn-cs"/>
                <a:sym typeface="+mn-lt"/>
              </a:rPr>
              <a:t>—</a:t>
            </a:r>
            <a:r>
              <a:rPr kumimoji="0" lang="zh-CN" altLang="en-US" sz="3200" b="1" i="0" u="none" strike="noStrike" kern="1200" cap="none" spc="0" normalizeH="0" baseline="0" noProof="0" dirty="0">
                <a:ln>
                  <a:noFill/>
                </a:ln>
                <a:solidFill>
                  <a:schemeClr val="tx1"/>
                </a:solidFill>
                <a:effectLst/>
                <a:uLnTx/>
                <a:uFillTx/>
                <a:latin typeface="Arial" panose="020B0604020202020204" pitchFamily="34" charset="0"/>
                <a:ea typeface="+mj-ea"/>
                <a:cs typeface="+mn-cs"/>
                <a:sym typeface="+mn-lt"/>
              </a:rPr>
              <a:t>交通设施</a:t>
            </a:r>
            <a:r>
              <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mj-ea"/>
                <a:cs typeface="+mn-cs"/>
                <a:sym typeface="+mn-lt"/>
              </a:rPr>
              <a:t>1</a:t>
            </a:r>
            <a:endParaRPr kumimoji="0" lang="zh-CN" altLang="en-US" sz="3200" b="1" i="0" u="none" strike="noStrike" kern="1200" cap="none" spc="0" normalizeH="0" baseline="0" noProof="0" dirty="0">
              <a:ln>
                <a:noFill/>
              </a:ln>
              <a:solidFill>
                <a:schemeClr val="tx1"/>
              </a:solidFill>
              <a:effectLst/>
              <a:uLnTx/>
              <a:uFillTx/>
              <a:latin typeface="Arial" panose="020B0604020202020204" pitchFamily="34" charset="0"/>
              <a:ea typeface="+mj-ea"/>
              <a:cs typeface="+mn-cs"/>
              <a:sym typeface="+mn-lt"/>
            </a:endParaRPr>
          </a:p>
        </p:txBody>
      </p:sp>
      <p:sp>
        <p:nvSpPr>
          <p:cNvPr id="95236" name="文本框 8"/>
          <p:cNvSpPr/>
          <p:nvPr/>
        </p:nvSpPr>
        <p:spPr>
          <a:xfrm>
            <a:off x="609600" y="952500"/>
            <a:ext cx="11296650" cy="1716088"/>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285750" lvl="0" indent="-285750" algn="just" defTabSz="914400" eaLnBrk="1" hangingPunct="1">
              <a:lnSpc>
                <a:spcPct val="150000"/>
              </a:lnSpc>
              <a:spcBef>
                <a:spcPct val="0"/>
              </a:spcBef>
              <a:buFont typeface="Wingdings" panose="05000000000000000000" pitchFamily="2" charset="2"/>
              <a:buChar char="p"/>
            </a:pPr>
            <a:r>
              <a:rPr lang="zh-CN" altLang="en-US" sz="1600" b="1" dirty="0">
                <a:solidFill>
                  <a:srgbClr val="000000"/>
                </a:solidFill>
                <a:latin typeface="Arial" panose="020B0604020202020204" pitchFamily="34" charset="0"/>
                <a:sym typeface="+mn-lt"/>
              </a:rPr>
              <a:t>高速公路</a:t>
            </a:r>
            <a:r>
              <a:rPr lang="en-US" altLang="zh-CN" sz="1600" b="1" dirty="0">
                <a:solidFill>
                  <a:srgbClr val="000000"/>
                </a:solidFill>
                <a:latin typeface="Arial" panose="020B0604020202020204" pitchFamily="34" charset="0"/>
                <a:sym typeface="+mn-lt"/>
              </a:rPr>
              <a:t>ABS</a:t>
            </a:r>
          </a:p>
          <a:p>
            <a:pPr marL="285750" lvl="0" indent="-285750" algn="just" defTabSz="914400" eaLnBrk="1" hangingPunct="1">
              <a:lnSpc>
                <a:spcPct val="150000"/>
              </a:lnSpc>
              <a:spcBef>
                <a:spcPct val="0"/>
              </a:spcBef>
              <a:buChar char="•"/>
            </a:pPr>
            <a:r>
              <a:rPr lang="zh-CN" altLang="en-US" sz="1400" b="1" dirty="0">
                <a:solidFill>
                  <a:srgbClr val="000000"/>
                </a:solidFill>
                <a:latin typeface="Arial" panose="020B0604020202020204" pitchFamily="34" charset="0"/>
                <a:sym typeface="+mn-lt"/>
              </a:rPr>
              <a:t>降低融资成本：</a:t>
            </a:r>
            <a:r>
              <a:rPr lang="zh-CN" altLang="en-US" sz="1400" dirty="0">
                <a:solidFill>
                  <a:srgbClr val="000000"/>
                </a:solidFill>
                <a:latin typeface="Arial" panose="020B0604020202020204" pitchFamily="34" charset="0"/>
                <a:sym typeface="+mn-lt"/>
              </a:rPr>
              <a:t>高速公路建设及运营成本所需资金量大，政府投入通常无法完全满足其需求，银行贷款则成本较高，资产证券化通过提升证券评级，有效降低融资成本，改善企业债务结构；</a:t>
            </a:r>
            <a:endParaRPr lang="en-US" altLang="zh-CN" sz="1400" dirty="0">
              <a:solidFill>
                <a:srgbClr val="000000"/>
              </a:solidFill>
              <a:latin typeface="Arial" panose="020B0604020202020204" pitchFamily="34" charset="0"/>
              <a:sym typeface="+mn-lt"/>
            </a:endParaRPr>
          </a:p>
          <a:p>
            <a:pPr marL="285750" lvl="0" indent="-285750" algn="just" defTabSz="914400" eaLnBrk="1" hangingPunct="1">
              <a:lnSpc>
                <a:spcPct val="150000"/>
              </a:lnSpc>
              <a:spcBef>
                <a:spcPct val="0"/>
              </a:spcBef>
              <a:buChar char="•"/>
            </a:pPr>
            <a:r>
              <a:rPr lang="zh-CN" altLang="en-US" sz="1400" b="1" dirty="0">
                <a:solidFill>
                  <a:srgbClr val="000000"/>
                </a:solidFill>
                <a:latin typeface="Arial" panose="020B0604020202020204" pitchFamily="34" charset="0"/>
                <a:sym typeface="+mn-lt"/>
              </a:rPr>
              <a:t>融资期限拉长：</a:t>
            </a:r>
            <a:r>
              <a:rPr lang="zh-CN" altLang="en-US" sz="1400" dirty="0">
                <a:solidFill>
                  <a:srgbClr val="000000"/>
                </a:solidFill>
                <a:latin typeface="Arial" panose="020B0604020202020204" pitchFamily="34" charset="0"/>
                <a:sym typeface="+mn-lt"/>
              </a:rPr>
              <a:t>大多数高速公路投资回报周期长，而银行贷款等方式融资期限较短，难以满足资金需要，资产证券化可拉长企业融资期限，特别是类</a:t>
            </a:r>
            <a:r>
              <a:rPr lang="en-US" altLang="zh-CN" sz="1400" dirty="0">
                <a:solidFill>
                  <a:srgbClr val="000000"/>
                </a:solidFill>
                <a:latin typeface="Arial" panose="020B0604020202020204" pitchFamily="34" charset="0"/>
                <a:sym typeface="+mn-lt"/>
              </a:rPr>
              <a:t>REITs</a:t>
            </a:r>
            <a:r>
              <a:rPr lang="zh-CN" altLang="en-US" sz="1400" dirty="0">
                <a:solidFill>
                  <a:srgbClr val="000000"/>
                </a:solidFill>
                <a:latin typeface="Arial" panose="020B0604020202020204" pitchFamily="34" charset="0"/>
                <a:sym typeface="+mn-lt"/>
              </a:rPr>
              <a:t>产品，目前发行产品期限最长做到</a:t>
            </a:r>
            <a:r>
              <a:rPr lang="en-US" altLang="zh-CN" sz="1400" dirty="0">
                <a:solidFill>
                  <a:srgbClr val="000000"/>
                </a:solidFill>
                <a:latin typeface="Arial" panose="020B0604020202020204" pitchFamily="34" charset="0"/>
                <a:sym typeface="+mn-lt"/>
              </a:rPr>
              <a:t>15</a:t>
            </a:r>
            <a:r>
              <a:rPr lang="zh-CN" altLang="en-US" sz="1400" dirty="0">
                <a:solidFill>
                  <a:srgbClr val="000000"/>
                </a:solidFill>
                <a:latin typeface="Arial" panose="020B0604020202020204" pitchFamily="34" charset="0"/>
                <a:sym typeface="+mn-lt"/>
              </a:rPr>
              <a:t>年</a:t>
            </a:r>
            <a:r>
              <a:rPr lang="en-US" altLang="zh-CN" sz="1400" dirty="0">
                <a:solidFill>
                  <a:srgbClr val="000000"/>
                </a:solidFill>
                <a:latin typeface="Arial" panose="020B0604020202020204" pitchFamily="34" charset="0"/>
                <a:sym typeface="+mn-lt"/>
              </a:rPr>
              <a:t>.</a:t>
            </a:r>
            <a:endParaRPr lang="zh-CN" altLang="en-US" sz="1400" dirty="0">
              <a:solidFill>
                <a:srgbClr val="000000"/>
              </a:solidFill>
              <a:latin typeface="Arial" panose="020B0604020202020204" pitchFamily="34" charset="0"/>
              <a:sym typeface="+mn-lt"/>
            </a:endParaRPr>
          </a:p>
        </p:txBody>
      </p:sp>
      <p:sp>
        <p:nvSpPr>
          <p:cNvPr id="95237" name="文本框 10"/>
          <p:cNvSpPr txBox="1"/>
          <p:nvPr/>
        </p:nvSpPr>
        <p:spPr>
          <a:xfrm>
            <a:off x="4406900" y="6551613"/>
            <a:ext cx="1960563" cy="27622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r>
              <a:rPr lang="zh-CN" altLang="en-US" sz="1200" b="1" dirty="0">
                <a:latin typeface="Arial" panose="020B0604020202020204" pitchFamily="34" charset="0"/>
                <a:sym typeface="+mn-lt"/>
              </a:rPr>
              <a:t>注：数据来源于</a:t>
            </a:r>
            <a:r>
              <a:rPr lang="en-US" altLang="zh-CN" sz="1200" b="1" dirty="0">
                <a:latin typeface="Arial" panose="020B0604020202020204" pitchFamily="34" charset="0"/>
                <a:sym typeface="+mn-lt"/>
              </a:rPr>
              <a:t>wind</a:t>
            </a:r>
            <a:endParaRPr lang="zh-CN" altLang="en-US" sz="1200" b="1" dirty="0">
              <a:latin typeface="Arial" panose="020B0604020202020204" pitchFamily="34" charset="0"/>
              <a:sym typeface="+mn-lt"/>
            </a:endParaRPr>
          </a:p>
        </p:txBody>
      </p:sp>
      <p:sp>
        <p:nvSpPr>
          <p:cNvPr id="16" name="矩形 15"/>
          <p:cNvSpPr/>
          <p:nvPr/>
        </p:nvSpPr>
        <p:spPr>
          <a:xfrm>
            <a:off x="1231900" y="2978150"/>
            <a:ext cx="3270250" cy="33813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mn-ea"/>
                <a:ea typeface="+mn-ea"/>
                <a:cs typeface="+mn-cs"/>
              </a:rPr>
              <a:t>高速公路</a:t>
            </a:r>
            <a:r>
              <a:rPr kumimoji="0" lang="en-US" altLang="zh-CN" sz="1600" b="1" i="0" u="none" strike="noStrike" kern="1200" cap="none" spc="0" normalizeH="0" baseline="0" noProof="0" dirty="0">
                <a:ln>
                  <a:noFill/>
                </a:ln>
                <a:solidFill>
                  <a:schemeClr val="tx1"/>
                </a:solidFill>
                <a:effectLst/>
                <a:uLnTx/>
                <a:uFillTx/>
                <a:latin typeface="+mn-ea"/>
                <a:ea typeface="+mn-ea"/>
                <a:cs typeface="+mn-cs"/>
              </a:rPr>
              <a:t>ABS</a:t>
            </a:r>
            <a:r>
              <a:rPr kumimoji="0" lang="zh-CN" altLang="en-US" sz="1600" b="1" i="0" u="none" strike="noStrike" kern="1200" cap="none" spc="0" normalizeH="0" baseline="0" noProof="0" dirty="0">
                <a:ln>
                  <a:noFill/>
                </a:ln>
                <a:solidFill>
                  <a:schemeClr val="tx1"/>
                </a:solidFill>
                <a:effectLst/>
                <a:uLnTx/>
                <a:uFillTx/>
                <a:latin typeface="+mn-ea"/>
                <a:ea typeface="+mn-ea"/>
                <a:cs typeface="+mn-cs"/>
              </a:rPr>
              <a:t>各地区发行规模占比</a:t>
            </a:r>
          </a:p>
        </p:txBody>
      </p:sp>
      <p:graphicFrame>
        <p:nvGraphicFramePr>
          <p:cNvPr id="17" name="表格 16"/>
          <p:cNvGraphicFramePr>
            <a:graphicFrameLocks noGrp="1"/>
          </p:cNvGraphicFramePr>
          <p:nvPr>
            <p:extLst>
              <p:ext uri="{D42A27DB-BD31-4B8C-83A1-F6EECF244321}">
                <p14:modId xmlns:p14="http://schemas.microsoft.com/office/powerpoint/2010/main" val="2952752850"/>
              </p:ext>
            </p:extLst>
          </p:nvPr>
        </p:nvGraphicFramePr>
        <p:xfrm>
          <a:off x="6096000" y="3429000"/>
          <a:ext cx="5810251" cy="2793840"/>
        </p:xfrm>
        <a:graphic>
          <a:graphicData uri="http://schemas.openxmlformats.org/drawingml/2006/table">
            <a:tbl>
              <a:tblPr firstRow="1" bandRow="1">
                <a:tableStyleId>{93296810-A885-4BE3-A3E7-6D5BEEA58F35}</a:tableStyleId>
              </a:tblPr>
              <a:tblGrid>
                <a:gridCol w="575973">
                  <a:extLst>
                    <a:ext uri="{9D8B030D-6E8A-4147-A177-3AD203B41FA5}">
                      <a16:colId xmlns:a16="http://schemas.microsoft.com/office/drawing/2014/main" val="20000"/>
                    </a:ext>
                  </a:extLst>
                </a:gridCol>
                <a:gridCol w="2709288">
                  <a:extLst>
                    <a:ext uri="{9D8B030D-6E8A-4147-A177-3AD203B41FA5}">
                      <a16:colId xmlns:a16="http://schemas.microsoft.com/office/drawing/2014/main" val="20001"/>
                    </a:ext>
                  </a:extLst>
                </a:gridCol>
                <a:gridCol w="445064">
                  <a:extLst>
                    <a:ext uri="{9D8B030D-6E8A-4147-A177-3AD203B41FA5}">
                      <a16:colId xmlns:a16="http://schemas.microsoft.com/office/drawing/2014/main" val="20002"/>
                    </a:ext>
                  </a:extLst>
                </a:gridCol>
                <a:gridCol w="1199787">
                  <a:extLst>
                    <a:ext uri="{9D8B030D-6E8A-4147-A177-3AD203B41FA5}">
                      <a16:colId xmlns:a16="http://schemas.microsoft.com/office/drawing/2014/main" val="20003"/>
                    </a:ext>
                  </a:extLst>
                </a:gridCol>
                <a:gridCol w="880139">
                  <a:extLst>
                    <a:ext uri="{9D8B030D-6E8A-4147-A177-3AD203B41FA5}">
                      <a16:colId xmlns:a16="http://schemas.microsoft.com/office/drawing/2014/main" val="20004"/>
                    </a:ext>
                  </a:extLst>
                </a:gridCol>
              </a:tblGrid>
              <a:tr h="692632">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Arial" panose="020B0604020202020204" pitchFamily="34" charset="0"/>
                          <a:ea typeface="微软雅黑" panose="020B0503020204020204" pitchFamily="34" charset="-122"/>
                          <a:sym typeface="+mn-lt"/>
                        </a:rPr>
                        <a:t>序号</a:t>
                      </a:r>
                    </a:p>
                  </a:txBody>
                  <a:tcPr marL="3783" marR="3783" marT="3783"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u="none" strike="noStrike" cap="none" normalizeH="0" baseline="0" dirty="0">
                          <a:ln>
                            <a:noFill/>
                          </a:ln>
                          <a:solidFill>
                            <a:srgbClr val="FFFFFF"/>
                          </a:solidFill>
                          <a:effectLst/>
                          <a:sym typeface="+mn-lt"/>
                        </a:rPr>
                        <a:t>企业名称</a:t>
                      </a:r>
                      <a:endParaRPr kumimoji="0" lang="zh-CN" altLang="en-US" sz="1400" b="1" i="0" u="none" strike="noStrike" cap="none" normalizeH="0" baseline="0" dirty="0">
                        <a:ln>
                          <a:noFill/>
                        </a:ln>
                        <a:solidFill>
                          <a:srgbClr val="FFFFFF"/>
                        </a:solidFill>
                        <a:effectLst/>
                        <a:latin typeface="Arial" panose="020B0604020202020204" pitchFamily="34" charset="0"/>
                        <a:ea typeface="微软雅黑" panose="020B0503020204020204" pitchFamily="34" charset="-122"/>
                        <a:sym typeface="+mn-lt"/>
                      </a:endParaRPr>
                    </a:p>
                  </a:txBody>
                  <a:tcPr marL="3783" marR="3783" marT="3783"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u="none" strike="noStrike" cap="none" normalizeH="0" baseline="0" dirty="0">
                          <a:ln>
                            <a:noFill/>
                          </a:ln>
                          <a:solidFill>
                            <a:srgbClr val="FFFFFF"/>
                          </a:solidFill>
                          <a:effectLst/>
                          <a:sym typeface="+mn-lt"/>
                        </a:rPr>
                        <a:t>最新评级</a:t>
                      </a:r>
                      <a:endParaRPr kumimoji="0" lang="zh-CN" altLang="en-US" sz="1400" b="1" i="0" u="none" strike="noStrike" cap="none" normalizeH="0" baseline="0" dirty="0">
                        <a:ln>
                          <a:noFill/>
                        </a:ln>
                        <a:solidFill>
                          <a:srgbClr val="FFFFFF"/>
                        </a:solidFill>
                        <a:effectLst/>
                        <a:latin typeface="Arial" panose="020B0604020202020204" pitchFamily="34" charset="0"/>
                        <a:ea typeface="微软雅黑" panose="020B0503020204020204" pitchFamily="34" charset="-122"/>
                        <a:sym typeface="+mn-lt"/>
                      </a:endParaRPr>
                    </a:p>
                  </a:txBody>
                  <a:tcPr marL="3783" marR="3783" marT="3783"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u="none" strike="noStrike" cap="none" normalizeH="0" baseline="0" dirty="0">
                          <a:ln>
                            <a:noFill/>
                          </a:ln>
                          <a:solidFill>
                            <a:srgbClr val="FFFFFF"/>
                          </a:solidFill>
                          <a:effectLst/>
                          <a:sym typeface="+mn-lt"/>
                        </a:rPr>
                        <a:t>最近一年此资产对应收入</a:t>
                      </a:r>
                      <a:r>
                        <a:rPr kumimoji="0" lang="en-US" altLang="zh-CN" sz="1400" b="1" u="none" strike="noStrike" cap="none" normalizeH="0" baseline="0" dirty="0">
                          <a:ln>
                            <a:noFill/>
                          </a:ln>
                          <a:solidFill>
                            <a:srgbClr val="FFFFFF"/>
                          </a:solidFill>
                          <a:effectLst/>
                          <a:sym typeface="+mn-lt"/>
                        </a:rPr>
                        <a:t>/</a:t>
                      </a:r>
                      <a:r>
                        <a:rPr kumimoji="0" lang="zh-CN" altLang="en-US" sz="1400" b="1" u="none" strike="noStrike" cap="none" normalizeH="0" baseline="0" dirty="0">
                          <a:ln>
                            <a:noFill/>
                          </a:ln>
                          <a:solidFill>
                            <a:srgbClr val="FFFFFF"/>
                          </a:solidFill>
                          <a:effectLst/>
                          <a:sym typeface="+mn-lt"/>
                        </a:rPr>
                        <a:t>规模（亿元）</a:t>
                      </a:r>
                      <a:endParaRPr kumimoji="0" lang="zh-CN" altLang="en-US" sz="1400" b="1" i="0" u="none" strike="noStrike" cap="none" normalizeH="0" baseline="0" dirty="0">
                        <a:ln>
                          <a:noFill/>
                        </a:ln>
                        <a:solidFill>
                          <a:srgbClr val="FFFFFF"/>
                        </a:solidFill>
                        <a:effectLst/>
                        <a:latin typeface="Arial" panose="020B0604020202020204" pitchFamily="34" charset="0"/>
                        <a:ea typeface="微软雅黑" panose="020B0503020204020204" pitchFamily="34" charset="-122"/>
                        <a:sym typeface="+mn-lt"/>
                      </a:endParaRPr>
                    </a:p>
                  </a:txBody>
                  <a:tcPr marL="3783" marR="3783" marT="3783"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u="none" strike="noStrike" cap="none" normalizeH="0" baseline="0" dirty="0">
                          <a:ln>
                            <a:noFill/>
                          </a:ln>
                          <a:solidFill>
                            <a:srgbClr val="FFFFFF"/>
                          </a:solidFill>
                          <a:effectLst/>
                          <a:sym typeface="+mn-lt"/>
                        </a:rPr>
                        <a:t>预计发行规模（亿元）</a:t>
                      </a:r>
                      <a:endParaRPr kumimoji="0" lang="zh-CN" altLang="en-US" sz="1400" b="1" i="0" u="none" strike="noStrike" cap="none" normalizeH="0" baseline="0" dirty="0">
                        <a:ln>
                          <a:noFill/>
                        </a:ln>
                        <a:solidFill>
                          <a:srgbClr val="FFFFFF"/>
                        </a:solidFill>
                        <a:effectLst/>
                        <a:latin typeface="Arial" panose="020B0604020202020204" pitchFamily="34" charset="0"/>
                        <a:ea typeface="微软雅黑" panose="020B0503020204020204" pitchFamily="34" charset="-122"/>
                        <a:sym typeface="+mn-lt"/>
                      </a:endParaRPr>
                    </a:p>
                  </a:txBody>
                  <a:tcPr marL="3783" marR="3783" marT="3783" marB="0" anchor="ctr" horzOverflow="overflow"/>
                </a:tc>
                <a:extLst>
                  <a:ext uri="{0D108BD9-81ED-4DB2-BD59-A6C34878D82A}">
                    <a16:rowId xmlns:a16="http://schemas.microsoft.com/office/drawing/2014/main" val="10000"/>
                  </a:ext>
                </a:extLst>
              </a:tr>
              <a:tr h="525302">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1</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9527" marR="9527" marT="9525"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u="none" strike="noStrike" cap="none" normalizeH="0" baseline="0" dirty="0">
                          <a:ln>
                            <a:noFill/>
                          </a:ln>
                          <a:solidFill>
                            <a:schemeClr val="tx1"/>
                          </a:solidFill>
                          <a:effectLst/>
                          <a:sym typeface="+mn-lt"/>
                        </a:rPr>
                        <a:t>湖南省高速公路集团有限公司</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9527" marR="9527" marT="9525"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AAA</a:t>
                      </a:r>
                      <a:endPar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9527" marR="9527" marT="9525"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127.43</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9527" marR="9527" marT="9525"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u="none" strike="noStrike" cap="none" normalizeH="0" baseline="0" dirty="0">
                          <a:ln>
                            <a:noFill/>
                          </a:ln>
                          <a:solidFill>
                            <a:schemeClr val="tx1"/>
                          </a:solidFill>
                          <a:effectLst/>
                          <a:sym typeface="+mn-lt"/>
                        </a:rPr>
                        <a:t>大于</a:t>
                      </a:r>
                      <a:r>
                        <a:rPr kumimoji="0" lang="en-US" altLang="zh-CN" sz="1400" b="0" u="none" strike="noStrike" cap="none" normalizeH="0" baseline="0" dirty="0">
                          <a:ln>
                            <a:noFill/>
                          </a:ln>
                          <a:solidFill>
                            <a:schemeClr val="tx1"/>
                          </a:solidFill>
                          <a:effectLst/>
                          <a:sym typeface="+mn-lt"/>
                        </a:rPr>
                        <a:t>100.00</a:t>
                      </a:r>
                      <a:endPar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9527" marR="9527" marT="9525" marB="0" anchor="ctr" horzOverflow="overflow"/>
                </a:tc>
                <a:extLst>
                  <a:ext uri="{0D108BD9-81ED-4DB2-BD59-A6C34878D82A}">
                    <a16:rowId xmlns:a16="http://schemas.microsoft.com/office/drawing/2014/main" val="10001"/>
                  </a:ext>
                </a:extLst>
              </a:tr>
              <a:tr h="525302">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2</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9527" marR="9527" marT="9525"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现代投资股份有限公司</a:t>
                      </a:r>
                    </a:p>
                  </a:txBody>
                  <a:tcPr marL="9527" marR="9527" marT="9525"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AA+</a:t>
                      </a:r>
                    </a:p>
                  </a:txBody>
                  <a:tcPr marL="9527" marR="9527" marT="9525"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25.09</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9527" marR="9527" marT="9525"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大于</a:t>
                      </a:r>
                      <a:r>
                        <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100.00</a:t>
                      </a:r>
                    </a:p>
                  </a:txBody>
                  <a:tcPr marL="9527" marR="9527" marT="9525" marB="0" anchor="ctr" horzOverflow="overflow"/>
                </a:tc>
                <a:extLst>
                  <a:ext uri="{0D108BD9-81ED-4DB2-BD59-A6C34878D82A}">
                    <a16:rowId xmlns:a16="http://schemas.microsoft.com/office/drawing/2014/main" val="10002"/>
                  </a:ext>
                </a:extLst>
              </a:tr>
              <a:tr h="525302">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3</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9527" marR="9527" marT="9525"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u="none" strike="noStrike" cap="none" normalizeH="0" baseline="0" dirty="0">
                          <a:ln>
                            <a:noFill/>
                          </a:ln>
                          <a:solidFill>
                            <a:schemeClr val="tx1"/>
                          </a:solidFill>
                          <a:effectLst/>
                          <a:sym typeface="+mn-lt"/>
                        </a:rPr>
                        <a:t>湖南高速投资发展有限公司</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9527" marR="9527" marT="9525"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AA</a:t>
                      </a:r>
                      <a:endPar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9527" marR="9527" marT="9525"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1.91</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9527" marR="9527" marT="9525"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14.00</a:t>
                      </a:r>
                      <a:endPar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9527" marR="9527" marT="9525" marB="0" anchor="ctr" horzOverflow="overflow"/>
                </a:tc>
                <a:extLst>
                  <a:ext uri="{0D108BD9-81ED-4DB2-BD59-A6C34878D82A}">
                    <a16:rowId xmlns:a16="http://schemas.microsoft.com/office/drawing/2014/main" val="10003"/>
                  </a:ext>
                </a:extLst>
              </a:tr>
              <a:tr h="525302">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4</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9527" marR="9527" marT="9525"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u="none" strike="noStrike" cap="none" normalizeH="0" baseline="0" dirty="0">
                          <a:ln>
                            <a:noFill/>
                          </a:ln>
                          <a:solidFill>
                            <a:schemeClr val="tx1"/>
                          </a:solidFill>
                          <a:effectLst/>
                          <a:sym typeface="+mn-lt"/>
                        </a:rPr>
                        <a:t>益阳市交通投资运营集团有限公司</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9527" marR="9527" marT="9525"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AA</a:t>
                      </a:r>
                      <a:endPar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9527" marR="9527" marT="9525"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0.48</a:t>
                      </a:r>
                      <a:endPar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9527" marR="9527" marT="9525"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2.30</a:t>
                      </a:r>
                      <a:endPar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9527" marR="9527" marT="9525" marB="0" anchor="ctr" horzOverflow="overflow"/>
                </a:tc>
                <a:extLst>
                  <a:ext uri="{0D108BD9-81ED-4DB2-BD59-A6C34878D82A}">
                    <a16:rowId xmlns:a16="http://schemas.microsoft.com/office/drawing/2014/main" val="10004"/>
                  </a:ext>
                </a:extLst>
              </a:tr>
            </a:tbl>
          </a:graphicData>
        </a:graphic>
      </p:graphicFrame>
      <p:sp>
        <p:nvSpPr>
          <p:cNvPr id="95277" name="矩形 17"/>
          <p:cNvSpPr/>
          <p:nvPr/>
        </p:nvSpPr>
        <p:spPr>
          <a:xfrm>
            <a:off x="7285038" y="2960688"/>
            <a:ext cx="2873375" cy="338137"/>
          </a:xfrm>
          <a:prstGeom prst="rect">
            <a:avLst/>
          </a:prstGeom>
          <a:noFill/>
          <a:ln w="9525">
            <a:noFill/>
          </a:ln>
        </p:spPr>
        <p:txBody>
          <a:bodyPr wrap="none">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r>
              <a:rPr lang="zh-CN" altLang="en-US" sz="1600" b="1" dirty="0">
                <a:latin typeface="Arial" panose="020B0604020202020204" pitchFamily="34" charset="0"/>
                <a:sym typeface="+mn-lt"/>
              </a:rPr>
              <a:t>湖南省公路</a:t>
            </a:r>
            <a:r>
              <a:rPr lang="en-US" altLang="zh-CN" sz="1600" b="1" dirty="0">
                <a:latin typeface="Arial" panose="020B0604020202020204" pitchFamily="34" charset="0"/>
                <a:sym typeface="+mn-lt"/>
              </a:rPr>
              <a:t>ABS</a:t>
            </a:r>
            <a:r>
              <a:rPr lang="zh-CN" altLang="en-US" sz="1600" b="1" dirty="0">
                <a:latin typeface="Arial" panose="020B0604020202020204" pitchFamily="34" charset="0"/>
                <a:sym typeface="+mn-lt"/>
              </a:rPr>
              <a:t>潜在匹配企业</a:t>
            </a:r>
            <a:endParaRPr lang="zh-CN" altLang="en-US" sz="1600" dirty="0">
              <a:latin typeface="Arial" panose="020B0604020202020204" pitchFamily="34" charset="0"/>
              <a:sym typeface="+mn-lt"/>
            </a:endParaRPr>
          </a:p>
        </p:txBody>
      </p:sp>
      <p:sp>
        <p:nvSpPr>
          <p:cNvPr id="95278" name="文本框 11"/>
          <p:cNvSpPr txBox="1"/>
          <p:nvPr/>
        </p:nvSpPr>
        <p:spPr>
          <a:xfrm>
            <a:off x="9642475" y="6567488"/>
            <a:ext cx="2413000" cy="27622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r>
              <a:rPr lang="zh-CN" altLang="en-US" sz="1200" b="1" dirty="0">
                <a:latin typeface="Arial" panose="020B0604020202020204" pitchFamily="34" charset="0"/>
                <a:sym typeface="+mn-lt"/>
              </a:rPr>
              <a:t>注：数据来源于公开资料整理</a:t>
            </a:r>
          </a:p>
        </p:txBody>
      </p:sp>
      <p:graphicFrame>
        <p:nvGraphicFramePr>
          <p:cNvPr id="95279" name="图表 11"/>
          <p:cNvGraphicFramePr/>
          <p:nvPr/>
        </p:nvGraphicFramePr>
        <p:xfrm>
          <a:off x="946150" y="3429000"/>
          <a:ext cx="4683125" cy="2879725"/>
        </p:xfrm>
        <a:graphic>
          <a:graphicData uri="http://schemas.openxmlformats.org/presentationml/2006/ole">
            <mc:AlternateContent xmlns:mc="http://schemas.openxmlformats.org/markup-compatibility/2006">
              <mc:Choice xmlns:v="urn:schemas-microsoft-com:vml" Requires="v">
                <p:oleObj spid="_x0000_s6166" r:id="rId4" imgW="4687570" imgH="2883535" progId="Excel.Chart.8">
                  <p:embed/>
                </p:oleObj>
              </mc:Choice>
              <mc:Fallback>
                <p:oleObj r:id="rId4" imgW="4687570" imgH="2883535" progId="Excel.Chart.8">
                  <p:embed/>
                  <p:pic>
                    <p:nvPicPr>
                      <p:cNvPr id="0" name="图片 3084"/>
                      <p:cNvPicPr/>
                      <p:nvPr/>
                    </p:nvPicPr>
                    <p:blipFill>
                      <a:blip r:embed="rId5"/>
                      <a:stretch>
                        <a:fillRect/>
                      </a:stretch>
                    </p:blipFill>
                    <p:spPr>
                      <a:xfrm>
                        <a:off x="946150" y="3429000"/>
                        <a:ext cx="4683125" cy="2879725"/>
                      </a:xfrm>
                      <a:prstGeom prst="rect">
                        <a:avLst/>
                      </a:prstGeom>
                      <a:noFill/>
                      <a:ln w="38100">
                        <a:noFill/>
                        <a:miter/>
                      </a:ln>
                    </p:spPr>
                  </p:pic>
                </p:oleObj>
              </mc:Fallback>
            </mc:AlternateContent>
          </a:graphicData>
        </a:graphic>
      </p:graphicFrame>
      <p:sp>
        <p:nvSpPr>
          <p:cNvPr id="95280" name="灯片编号占位符 2"/>
          <p:cNvSpPr>
            <a:spLocks noGrp="1"/>
          </p:cNvSpPr>
          <p:nvPr/>
        </p:nvSpPr>
        <p:spPr>
          <a:xfrm>
            <a:off x="11536363" y="6492875"/>
            <a:ext cx="585787" cy="365125"/>
          </a:xfrm>
          <a:prstGeom prst="rect">
            <a:avLst/>
          </a:prstGeom>
          <a:noFill/>
          <a:ln w="9525">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fld id="{9A0DB2DC-4C9A-4742-B13C-FB6460FD3503}" type="slidenum">
              <a:rPr lang="zh-CN" altLang="zh-CN" sz="1400" b="1" dirty="0">
                <a:solidFill>
                  <a:srgbClr val="FFFFFF"/>
                </a:solidFill>
                <a:latin typeface="Arial" panose="020B0604020202020204" pitchFamily="34" charset="0"/>
                <a:ea typeface="宋体" panose="02010600030101010101" pitchFamily="2" charset="-122"/>
              </a:rPr>
              <a:t>84</a:t>
            </a:fld>
            <a:endParaRPr lang="zh-CN" altLang="zh-CN" sz="1400" b="1" dirty="0">
              <a:solidFill>
                <a:srgbClr val="FFFFFF"/>
              </a:solidFill>
              <a:latin typeface="Arial" panose="020B0604020202020204" pitchFamily="34" charset="0"/>
              <a:ea typeface="宋体" panose="02010600030101010101" pitchFamily="2" charset="-122"/>
            </a:endParaRPr>
          </a:p>
        </p:txBody>
      </p:sp>
    </p:spTree>
  </p:cSld>
  <p:clrMapOvr>
    <a:masterClrMapping/>
  </p:clrMapOvr>
  <p:transition spd="med">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282" name="组合 1"/>
          <p:cNvGrpSpPr/>
          <p:nvPr/>
        </p:nvGrpSpPr>
        <p:grpSpPr>
          <a:xfrm>
            <a:off x="0" y="214313"/>
            <a:ext cx="577850" cy="658812"/>
            <a:chOff x="0" y="0"/>
            <a:chExt cx="577847" cy="659137"/>
          </a:xfrm>
        </p:grpSpPr>
        <p:sp>
          <p:nvSpPr>
            <p:cNvPr id="8199" name="矩形 3"/>
            <p:cNvSpPr>
              <a:spLocks noChangeArrowheads="1"/>
            </p:cNvSpPr>
            <p:nvPr/>
          </p:nvSpPr>
          <p:spPr bwMode="auto">
            <a:xfrm>
              <a:off x="0" y="0"/>
              <a:ext cx="495297" cy="659137"/>
            </a:xfrm>
            <a:prstGeom prst="rect">
              <a:avLst/>
            </a:prstGeom>
            <a:solidFill>
              <a:srgbClr val="C00000"/>
            </a:solidFill>
            <a:ln>
              <a:noFill/>
            </a:ln>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4200" b="0"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8200" name="矩形 4"/>
            <p:cNvSpPr>
              <a:spLocks noChangeArrowheads="1"/>
            </p:cNvSpPr>
            <p:nvPr/>
          </p:nvSpPr>
          <p:spPr bwMode="auto">
            <a:xfrm>
              <a:off x="527047" y="0"/>
              <a:ext cx="50800" cy="659137"/>
            </a:xfrm>
            <a:prstGeom prst="rect">
              <a:avLst/>
            </a:prstGeom>
            <a:solidFill>
              <a:srgbClr val="808080"/>
            </a:solidFill>
            <a:ln>
              <a:noFill/>
            </a:ln>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4200" b="0" i="0" u="none" strike="noStrike" kern="1200" cap="none" spc="0" normalizeH="0" baseline="0" noProof="0">
                <a:ln>
                  <a:noFill/>
                </a:ln>
                <a:solidFill>
                  <a:srgbClr val="FFFFFF"/>
                </a:solidFill>
                <a:effectLst/>
                <a:uLnTx/>
                <a:uFillTx/>
                <a:latin typeface="+mn-lt"/>
                <a:ea typeface="+mn-ea"/>
                <a:cs typeface="+mn-ea"/>
                <a:sym typeface="+mn-lt"/>
              </a:endParaRPr>
            </a:p>
          </p:txBody>
        </p:sp>
      </p:grpSp>
      <p:sp>
        <p:nvSpPr>
          <p:cNvPr id="63491" name="标题 1"/>
          <p:cNvSpPr>
            <a:spLocks noGrp="1" noChangeArrowheads="1"/>
          </p:cNvSpPr>
          <p:nvPr>
            <p:ph type="title" idx="4294967295"/>
          </p:nvPr>
        </p:nvSpPr>
        <p:spPr>
          <a:xfrm>
            <a:off x="660400" y="284163"/>
            <a:ext cx="11004550" cy="658813"/>
          </a:xfrm>
        </p:spPr>
        <p:txBody>
          <a:bodyPr vert="horz" wrap="square" lIns="68573" tIns="34289" rIns="68573" bIns="34289" numCol="1" anchor="ctr" anchorCtr="0" compatLnSpc="1"/>
          <a:lstStyle/>
          <a:p>
            <a:pPr lvl="0" algn="l" eaLnBrk="1" hangingPunct="1">
              <a:defRPr/>
            </a:pPr>
            <a:r>
              <a:rPr lang="en-US" altLang="zh-CN" sz="3200" b="1" dirty="0">
                <a:latin typeface="微软雅黑" panose="020B0503020204020204" pitchFamily="34" charset="-122"/>
                <a:sym typeface="+mn-lt"/>
              </a:rPr>
              <a:t>2.5 </a:t>
            </a:r>
            <a:r>
              <a:rPr kumimoji="0" lang="zh-CN" altLang="en-US" sz="3200" b="1" i="0" u="none" strike="noStrike" kern="1200" cap="none" spc="0" normalizeH="0" baseline="0" noProof="0" dirty="0">
                <a:ln>
                  <a:noFill/>
                </a:ln>
                <a:solidFill>
                  <a:schemeClr val="tx1"/>
                </a:solidFill>
                <a:effectLst/>
                <a:uLnTx/>
                <a:uFillTx/>
                <a:latin typeface="Arial" panose="020B0604020202020204" pitchFamily="34" charset="0"/>
                <a:ea typeface="+mj-ea"/>
                <a:cs typeface="+mn-cs"/>
                <a:sym typeface="+mn-lt"/>
              </a:rPr>
              <a:t>适配</a:t>
            </a:r>
            <a:r>
              <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mj-ea"/>
                <a:cs typeface="+mn-cs"/>
                <a:sym typeface="+mn-lt"/>
              </a:rPr>
              <a:t>ABS</a:t>
            </a:r>
            <a:r>
              <a:rPr kumimoji="0" lang="zh-CN" altLang="en-US" sz="3200" b="1" i="0" u="none" strike="noStrike" kern="1200" cap="none" spc="0" normalizeH="0" baseline="0" noProof="0" dirty="0">
                <a:ln>
                  <a:noFill/>
                </a:ln>
                <a:solidFill>
                  <a:schemeClr val="tx1"/>
                </a:solidFill>
                <a:effectLst/>
                <a:uLnTx/>
                <a:uFillTx/>
                <a:latin typeface="Arial" panose="020B0604020202020204" pitchFamily="34" charset="0"/>
                <a:ea typeface="+mj-ea"/>
                <a:cs typeface="+mn-cs"/>
                <a:sym typeface="+mn-lt"/>
              </a:rPr>
              <a:t>类型</a:t>
            </a:r>
            <a:r>
              <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mj-ea"/>
                <a:cs typeface="+mn-cs"/>
                <a:sym typeface="+mn-lt"/>
              </a:rPr>
              <a:t>—</a:t>
            </a:r>
            <a:r>
              <a:rPr kumimoji="0" lang="zh-CN" altLang="en-US" sz="3200" b="1" i="0" u="none" strike="noStrike" kern="1200" cap="none" spc="0" normalizeH="0" baseline="0" noProof="0" dirty="0">
                <a:ln>
                  <a:noFill/>
                </a:ln>
                <a:solidFill>
                  <a:schemeClr val="tx1"/>
                </a:solidFill>
                <a:effectLst/>
                <a:uLnTx/>
                <a:uFillTx/>
                <a:latin typeface="Arial" panose="020B0604020202020204" pitchFamily="34" charset="0"/>
                <a:ea typeface="+mj-ea"/>
                <a:cs typeface="+mn-cs"/>
                <a:sym typeface="+mn-lt"/>
              </a:rPr>
              <a:t>基础设施收费</a:t>
            </a:r>
            <a:r>
              <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mj-ea"/>
                <a:cs typeface="+mn-cs"/>
                <a:sym typeface="+mn-lt"/>
              </a:rPr>
              <a:t>—</a:t>
            </a:r>
            <a:r>
              <a:rPr kumimoji="0" lang="zh-CN" altLang="en-US" sz="3200" b="1" i="0" u="none" strike="noStrike" kern="1200" cap="none" spc="0" normalizeH="0" baseline="0" noProof="0" dirty="0">
                <a:ln>
                  <a:noFill/>
                </a:ln>
                <a:solidFill>
                  <a:schemeClr val="tx1"/>
                </a:solidFill>
                <a:effectLst/>
                <a:uLnTx/>
                <a:uFillTx/>
                <a:latin typeface="Arial" panose="020B0604020202020204" pitchFamily="34" charset="0"/>
                <a:ea typeface="+mj-ea"/>
                <a:cs typeface="+mn-cs"/>
                <a:sym typeface="+mn-lt"/>
              </a:rPr>
              <a:t>交通设施</a:t>
            </a:r>
            <a:r>
              <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mj-ea"/>
                <a:cs typeface="+mn-cs"/>
                <a:sym typeface="+mn-lt"/>
              </a:rPr>
              <a:t>2</a:t>
            </a:r>
            <a:endParaRPr kumimoji="0" lang="zh-CN" altLang="en-US" sz="3200" b="1" i="0" u="none" strike="noStrike" kern="1200" cap="none" spc="0" normalizeH="0" baseline="0" noProof="0" dirty="0">
              <a:ln>
                <a:noFill/>
              </a:ln>
              <a:solidFill>
                <a:schemeClr val="tx1"/>
              </a:solidFill>
              <a:effectLst/>
              <a:uLnTx/>
              <a:uFillTx/>
              <a:latin typeface="Arial" panose="020B0604020202020204" pitchFamily="34" charset="0"/>
              <a:ea typeface="+mj-ea"/>
              <a:cs typeface="+mn-cs"/>
              <a:sym typeface="+mn-lt"/>
            </a:endParaRPr>
          </a:p>
        </p:txBody>
      </p:sp>
      <p:sp>
        <p:nvSpPr>
          <p:cNvPr id="97284" name="文本框 8"/>
          <p:cNvSpPr/>
          <p:nvPr/>
        </p:nvSpPr>
        <p:spPr>
          <a:xfrm>
            <a:off x="631825" y="949325"/>
            <a:ext cx="11004550" cy="1716088"/>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285750" lvl="0" indent="-285750" algn="just" defTabSz="914400" eaLnBrk="1" hangingPunct="1">
              <a:lnSpc>
                <a:spcPct val="150000"/>
              </a:lnSpc>
              <a:spcBef>
                <a:spcPct val="0"/>
              </a:spcBef>
              <a:buFont typeface="Wingdings" panose="05000000000000000000" pitchFamily="2" charset="2"/>
              <a:buChar char="p"/>
            </a:pPr>
            <a:r>
              <a:rPr lang="zh-CN" altLang="en-US" sz="1600" b="1" dirty="0">
                <a:solidFill>
                  <a:srgbClr val="000000"/>
                </a:solidFill>
                <a:latin typeface="Arial" panose="020B0604020202020204" pitchFamily="34" charset="0"/>
                <a:sym typeface="+mn-lt"/>
              </a:rPr>
              <a:t>公交客运</a:t>
            </a:r>
            <a:r>
              <a:rPr lang="en-US" altLang="zh-CN" sz="1600" b="1" dirty="0">
                <a:solidFill>
                  <a:srgbClr val="000000"/>
                </a:solidFill>
                <a:latin typeface="Arial" panose="020B0604020202020204" pitchFamily="34" charset="0"/>
                <a:sym typeface="+mn-lt"/>
              </a:rPr>
              <a:t>ABS</a:t>
            </a:r>
          </a:p>
          <a:p>
            <a:pPr marL="285750" lvl="0" indent="-285750" algn="just" defTabSz="914400" eaLnBrk="1" hangingPunct="1">
              <a:lnSpc>
                <a:spcPct val="150000"/>
              </a:lnSpc>
              <a:spcBef>
                <a:spcPct val="0"/>
              </a:spcBef>
              <a:buChar char="•"/>
            </a:pPr>
            <a:r>
              <a:rPr lang="zh-CN" altLang="en-US" sz="1400" b="1" dirty="0">
                <a:solidFill>
                  <a:srgbClr val="000000"/>
                </a:solidFill>
                <a:latin typeface="Arial" panose="020B0604020202020204" pitchFamily="34" charset="0"/>
                <a:sym typeface="+mn-lt"/>
              </a:rPr>
              <a:t>促进运营规范化：</a:t>
            </a:r>
            <a:r>
              <a:rPr lang="zh-CN" altLang="en-US" sz="1400" dirty="0">
                <a:solidFill>
                  <a:srgbClr val="000000"/>
                </a:solidFill>
                <a:latin typeface="Arial" panose="020B0604020202020204" pitchFamily="34" charset="0"/>
                <a:sym typeface="+mn-lt"/>
              </a:rPr>
              <a:t>资产证券化产品是一个标准化债券，监管机构对于基础资产、参与各方都有较高的信息披露要求。因此中介机构在基础尽调、产品设计中可以帮助企业重新梳理运营车辆及运营方式、明确票价制定和调整机制、规范票款收取流程以及账务处理等。</a:t>
            </a:r>
            <a:endParaRPr lang="en-US" altLang="zh-CN" sz="1400" dirty="0">
              <a:solidFill>
                <a:srgbClr val="000000"/>
              </a:solidFill>
              <a:latin typeface="Arial" panose="020B0604020202020204" pitchFamily="34" charset="0"/>
              <a:sym typeface="+mn-lt"/>
            </a:endParaRPr>
          </a:p>
          <a:p>
            <a:pPr marL="285750" lvl="0" indent="-285750" algn="just" defTabSz="914400" eaLnBrk="1" hangingPunct="1">
              <a:lnSpc>
                <a:spcPct val="150000"/>
              </a:lnSpc>
              <a:spcBef>
                <a:spcPct val="0"/>
              </a:spcBef>
              <a:buChar char="•"/>
            </a:pPr>
            <a:r>
              <a:rPr lang="zh-CN" altLang="en-US" sz="1400" b="1" dirty="0">
                <a:solidFill>
                  <a:srgbClr val="000000"/>
                </a:solidFill>
                <a:latin typeface="Arial" panose="020B0604020202020204" pitchFamily="34" charset="0"/>
                <a:sym typeface="+mn-lt"/>
              </a:rPr>
              <a:t>降低融资成本、拓宽融资渠道：</a:t>
            </a:r>
            <a:r>
              <a:rPr lang="zh-CN" altLang="en-US" sz="1400" dirty="0">
                <a:solidFill>
                  <a:srgbClr val="000000"/>
                </a:solidFill>
                <a:latin typeface="Arial" panose="020B0604020202020204" pitchFamily="34" charset="0"/>
                <a:sym typeface="+mn-lt"/>
              </a:rPr>
              <a:t>由于公交企业大多数是考虑公益性和社会效益为主的国有企业，其整体盈利能力偏弱。随着公交企业车辆更新和场站建设需求增大，通过资产证券化产品的发行可在一定程度上拓宽企业融资渠道，降低融资成本。</a:t>
            </a:r>
          </a:p>
        </p:txBody>
      </p:sp>
      <p:sp>
        <p:nvSpPr>
          <p:cNvPr id="97285" name="文本框 10"/>
          <p:cNvSpPr txBox="1"/>
          <p:nvPr/>
        </p:nvSpPr>
        <p:spPr>
          <a:xfrm>
            <a:off x="4135438" y="6543675"/>
            <a:ext cx="1960562" cy="277813"/>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r>
              <a:rPr lang="zh-CN" altLang="en-US" sz="1200" b="1" dirty="0">
                <a:latin typeface="Arial" panose="020B0604020202020204" pitchFamily="34" charset="0"/>
                <a:sym typeface="+mn-lt"/>
              </a:rPr>
              <a:t>注：数据来源于</a:t>
            </a:r>
            <a:r>
              <a:rPr lang="en-US" altLang="zh-CN" sz="1200" b="1" dirty="0">
                <a:latin typeface="Arial" panose="020B0604020202020204" pitchFamily="34" charset="0"/>
                <a:sym typeface="+mn-lt"/>
              </a:rPr>
              <a:t>wind</a:t>
            </a:r>
            <a:endParaRPr lang="zh-CN" altLang="en-US" sz="1200" b="1" dirty="0">
              <a:latin typeface="Arial" panose="020B0604020202020204" pitchFamily="34" charset="0"/>
              <a:sym typeface="+mn-lt"/>
            </a:endParaRPr>
          </a:p>
        </p:txBody>
      </p:sp>
      <p:sp>
        <p:nvSpPr>
          <p:cNvPr id="15" name="矩形 14"/>
          <p:cNvSpPr/>
          <p:nvPr/>
        </p:nvSpPr>
        <p:spPr>
          <a:xfrm>
            <a:off x="1563688" y="3009900"/>
            <a:ext cx="3270250" cy="33813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mn-ea"/>
                <a:ea typeface="+mn-ea"/>
                <a:cs typeface="+mn-cs"/>
              </a:rPr>
              <a:t>公交客运</a:t>
            </a:r>
            <a:r>
              <a:rPr kumimoji="0" lang="en-US" altLang="zh-CN" sz="1600" b="1" i="0" u="none" strike="noStrike" kern="1200" cap="none" spc="0" normalizeH="0" baseline="0" noProof="0" dirty="0">
                <a:ln>
                  <a:noFill/>
                </a:ln>
                <a:solidFill>
                  <a:schemeClr val="tx1"/>
                </a:solidFill>
                <a:effectLst/>
                <a:uLnTx/>
                <a:uFillTx/>
                <a:latin typeface="+mn-ea"/>
                <a:ea typeface="+mn-ea"/>
                <a:cs typeface="+mn-cs"/>
              </a:rPr>
              <a:t>ABS</a:t>
            </a:r>
            <a:r>
              <a:rPr kumimoji="0" lang="zh-CN" altLang="en-US" sz="1600" b="1" i="0" u="none" strike="noStrike" kern="1200" cap="none" spc="0" normalizeH="0" baseline="0" noProof="0" dirty="0">
                <a:ln>
                  <a:noFill/>
                </a:ln>
                <a:solidFill>
                  <a:schemeClr val="tx1"/>
                </a:solidFill>
                <a:effectLst/>
                <a:uLnTx/>
                <a:uFillTx/>
                <a:latin typeface="+mn-ea"/>
                <a:ea typeface="+mn-ea"/>
                <a:cs typeface="+mn-cs"/>
              </a:rPr>
              <a:t>各地区发行规模占比</a:t>
            </a:r>
          </a:p>
        </p:txBody>
      </p:sp>
      <p:graphicFrame>
        <p:nvGraphicFramePr>
          <p:cNvPr id="9" name="表格 8"/>
          <p:cNvGraphicFramePr>
            <a:graphicFrameLocks noGrp="1"/>
          </p:cNvGraphicFramePr>
          <p:nvPr>
            <p:custDataLst>
              <p:tags r:id="rId2"/>
            </p:custDataLst>
          </p:nvPr>
        </p:nvGraphicFramePr>
        <p:xfrm>
          <a:off x="5665788" y="3351213"/>
          <a:ext cx="6172200" cy="1944954"/>
        </p:xfrm>
        <a:graphic>
          <a:graphicData uri="http://schemas.openxmlformats.org/drawingml/2006/table">
            <a:tbl>
              <a:tblPr firstRow="1" bandRow="1">
                <a:tableStyleId>{93296810-A885-4BE3-A3E7-6D5BEEA58F35}</a:tableStyleId>
              </a:tblPr>
              <a:tblGrid>
                <a:gridCol w="489500">
                  <a:extLst>
                    <a:ext uri="{9D8B030D-6E8A-4147-A177-3AD203B41FA5}">
                      <a16:colId xmlns:a16="http://schemas.microsoft.com/office/drawing/2014/main" val="20000"/>
                    </a:ext>
                  </a:extLst>
                </a:gridCol>
                <a:gridCol w="2955955">
                  <a:extLst>
                    <a:ext uri="{9D8B030D-6E8A-4147-A177-3AD203B41FA5}">
                      <a16:colId xmlns:a16="http://schemas.microsoft.com/office/drawing/2014/main" val="20001"/>
                    </a:ext>
                  </a:extLst>
                </a:gridCol>
                <a:gridCol w="898104">
                  <a:extLst>
                    <a:ext uri="{9D8B030D-6E8A-4147-A177-3AD203B41FA5}">
                      <a16:colId xmlns:a16="http://schemas.microsoft.com/office/drawing/2014/main" val="20002"/>
                    </a:ext>
                  </a:extLst>
                </a:gridCol>
                <a:gridCol w="1103769">
                  <a:extLst>
                    <a:ext uri="{9D8B030D-6E8A-4147-A177-3AD203B41FA5}">
                      <a16:colId xmlns:a16="http://schemas.microsoft.com/office/drawing/2014/main" val="20003"/>
                    </a:ext>
                  </a:extLst>
                </a:gridCol>
                <a:gridCol w="724872">
                  <a:extLst>
                    <a:ext uri="{9D8B030D-6E8A-4147-A177-3AD203B41FA5}">
                      <a16:colId xmlns:a16="http://schemas.microsoft.com/office/drawing/2014/main" val="20004"/>
                    </a:ext>
                  </a:extLst>
                </a:gridCol>
              </a:tblGrid>
              <a:tr h="1070508">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Arial" panose="020B0604020202020204" pitchFamily="34" charset="0"/>
                          <a:ea typeface="微软雅黑" panose="020B0503020204020204" pitchFamily="34" charset="-122"/>
                          <a:sym typeface="+mn-lt"/>
                        </a:rPr>
                        <a:t>序号</a:t>
                      </a:r>
                    </a:p>
                  </a:txBody>
                  <a:tcPr marL="3783" marR="3783" marT="378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u="none" strike="noStrike" cap="none" normalizeH="0" baseline="0" dirty="0">
                          <a:ln>
                            <a:noFill/>
                          </a:ln>
                          <a:solidFill>
                            <a:srgbClr val="FFFFFF"/>
                          </a:solidFill>
                          <a:effectLst/>
                          <a:sym typeface="+mn-lt"/>
                        </a:rPr>
                        <a:t>企业名称</a:t>
                      </a:r>
                      <a:endParaRPr kumimoji="0" lang="zh-CN" altLang="en-US" sz="1400" b="1" i="0" u="none" strike="noStrike" cap="none" normalizeH="0" baseline="0" dirty="0">
                        <a:ln>
                          <a:noFill/>
                        </a:ln>
                        <a:solidFill>
                          <a:srgbClr val="FFFFFF"/>
                        </a:solidFill>
                        <a:effectLst/>
                        <a:latin typeface="Arial" panose="020B0604020202020204" pitchFamily="34" charset="0"/>
                        <a:ea typeface="微软雅黑" panose="020B0503020204020204" pitchFamily="34" charset="-122"/>
                        <a:sym typeface="+mn-lt"/>
                      </a:endParaRPr>
                    </a:p>
                  </a:txBody>
                  <a:tcPr marL="3783" marR="3783" marT="378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u="none" strike="noStrike" cap="none" normalizeH="0" baseline="0" dirty="0">
                          <a:ln>
                            <a:noFill/>
                          </a:ln>
                          <a:solidFill>
                            <a:srgbClr val="FFFFFF"/>
                          </a:solidFill>
                          <a:effectLst/>
                          <a:sym typeface="+mn-lt"/>
                        </a:rPr>
                        <a:t>最新评级</a:t>
                      </a:r>
                      <a:endParaRPr kumimoji="0" lang="zh-CN" altLang="en-US" sz="1400" b="1" i="0" u="none" strike="noStrike" cap="none" normalizeH="0" baseline="0" dirty="0">
                        <a:ln>
                          <a:noFill/>
                        </a:ln>
                        <a:solidFill>
                          <a:srgbClr val="FFFFFF"/>
                        </a:solidFill>
                        <a:effectLst/>
                        <a:latin typeface="Arial" panose="020B0604020202020204" pitchFamily="34" charset="0"/>
                        <a:ea typeface="微软雅黑" panose="020B0503020204020204" pitchFamily="34" charset="-122"/>
                        <a:sym typeface="+mn-lt"/>
                      </a:endParaRPr>
                    </a:p>
                  </a:txBody>
                  <a:tcPr marL="3783" marR="3783" marT="378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u="none" strike="noStrike" cap="none" normalizeH="0" baseline="0" dirty="0">
                          <a:ln>
                            <a:noFill/>
                          </a:ln>
                          <a:solidFill>
                            <a:srgbClr val="FFFFFF"/>
                          </a:solidFill>
                          <a:effectLst/>
                          <a:sym typeface="+mn-lt"/>
                        </a:rPr>
                        <a:t>最近一年此资产对应收入</a:t>
                      </a:r>
                      <a:r>
                        <a:rPr kumimoji="0" lang="en-US" altLang="zh-CN" sz="1400" b="1" u="none" strike="noStrike" cap="none" normalizeH="0" baseline="0" dirty="0">
                          <a:ln>
                            <a:noFill/>
                          </a:ln>
                          <a:solidFill>
                            <a:srgbClr val="FFFFFF"/>
                          </a:solidFill>
                          <a:effectLst/>
                          <a:sym typeface="+mn-lt"/>
                        </a:rPr>
                        <a:t>/</a:t>
                      </a:r>
                      <a:r>
                        <a:rPr kumimoji="0" lang="zh-CN" altLang="en-US" sz="1400" b="1" u="none" strike="noStrike" cap="none" normalizeH="0" baseline="0" dirty="0">
                          <a:ln>
                            <a:noFill/>
                          </a:ln>
                          <a:solidFill>
                            <a:srgbClr val="FFFFFF"/>
                          </a:solidFill>
                          <a:effectLst/>
                          <a:sym typeface="+mn-lt"/>
                        </a:rPr>
                        <a:t>规模（亿元）</a:t>
                      </a:r>
                      <a:endParaRPr kumimoji="0" lang="zh-CN" altLang="en-US" sz="1400" b="1" i="0" u="none" strike="noStrike" cap="none" normalizeH="0" baseline="0" dirty="0">
                        <a:ln>
                          <a:noFill/>
                        </a:ln>
                        <a:solidFill>
                          <a:srgbClr val="FFFFFF"/>
                        </a:solidFill>
                        <a:effectLst/>
                        <a:latin typeface="Arial" panose="020B0604020202020204" pitchFamily="34" charset="0"/>
                        <a:ea typeface="微软雅黑" panose="020B0503020204020204" pitchFamily="34" charset="-122"/>
                        <a:sym typeface="+mn-lt"/>
                      </a:endParaRPr>
                    </a:p>
                  </a:txBody>
                  <a:tcPr marL="3783" marR="3783" marT="378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u="none" strike="noStrike" cap="none" normalizeH="0" baseline="0" dirty="0">
                          <a:ln>
                            <a:noFill/>
                          </a:ln>
                          <a:solidFill>
                            <a:srgbClr val="FFFFFF"/>
                          </a:solidFill>
                          <a:effectLst/>
                          <a:sym typeface="+mn-lt"/>
                        </a:rPr>
                        <a:t>预计发行规模（亿元）</a:t>
                      </a:r>
                      <a:endParaRPr kumimoji="0" lang="zh-CN" altLang="en-US" sz="1400" b="1" i="0" u="none" strike="noStrike" cap="none" normalizeH="0" baseline="0" dirty="0">
                        <a:ln>
                          <a:noFill/>
                        </a:ln>
                        <a:solidFill>
                          <a:srgbClr val="FFFFFF"/>
                        </a:solidFill>
                        <a:effectLst/>
                        <a:latin typeface="Arial" panose="020B0604020202020204" pitchFamily="34" charset="0"/>
                        <a:ea typeface="微软雅黑" panose="020B0503020204020204" pitchFamily="34" charset="-122"/>
                        <a:sym typeface="+mn-lt"/>
                      </a:endParaRPr>
                    </a:p>
                  </a:txBody>
                  <a:tcPr marL="3783" marR="3783" marT="3782" marB="0" anchor="ctr" horzOverflow="overflow"/>
                </a:tc>
                <a:extLst>
                  <a:ext uri="{0D108BD9-81ED-4DB2-BD59-A6C34878D82A}">
                    <a16:rowId xmlns:a16="http://schemas.microsoft.com/office/drawing/2014/main" val="10000"/>
                  </a:ext>
                </a:extLst>
              </a:tr>
              <a:tr h="437223">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1</a:t>
                      </a:r>
                    </a:p>
                  </a:txBody>
                  <a:tcPr marL="3783" marR="3783" marT="378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u="none" strike="noStrike" cap="none" normalizeH="0" baseline="0" dirty="0">
                          <a:ln>
                            <a:noFill/>
                          </a:ln>
                          <a:solidFill>
                            <a:schemeClr val="tx1"/>
                          </a:solidFill>
                          <a:effectLst/>
                          <a:sym typeface="+mn-lt"/>
                        </a:rPr>
                        <a:t>株洲市城市建设发展集团有限公司</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3783" marR="3783" marT="378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AA+</a:t>
                      </a:r>
                      <a:endPar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3783" marR="3783" marT="378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1.89</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3783" marR="3783" marT="378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12</a:t>
                      </a:r>
                      <a:endPar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3783" marR="3783" marT="3782" marB="0" anchor="ctr" horzOverflow="overflow"/>
                </a:tc>
                <a:extLst>
                  <a:ext uri="{0D108BD9-81ED-4DB2-BD59-A6C34878D82A}">
                    <a16:rowId xmlns:a16="http://schemas.microsoft.com/office/drawing/2014/main" val="10001"/>
                  </a:ext>
                </a:extLst>
              </a:tr>
              <a:tr h="437223">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2</a:t>
                      </a:r>
                    </a:p>
                  </a:txBody>
                  <a:tcPr marL="3783" marR="3783" marT="378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u="none" strike="noStrike" cap="none" normalizeH="0" baseline="0" dirty="0">
                          <a:ln>
                            <a:noFill/>
                          </a:ln>
                          <a:solidFill>
                            <a:schemeClr val="tx1"/>
                          </a:solidFill>
                          <a:effectLst/>
                          <a:sym typeface="+mn-lt"/>
                        </a:rPr>
                        <a:t>娄底市城市建设投资集团有限公司</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3783" marR="3783" marT="378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a:ln>
                            <a:noFill/>
                          </a:ln>
                          <a:solidFill>
                            <a:schemeClr val="tx1"/>
                          </a:solidFill>
                          <a:effectLst/>
                          <a:sym typeface="+mn-lt"/>
                        </a:rPr>
                        <a:t>AA</a:t>
                      </a:r>
                      <a:endParaRPr kumimoji="0" lang="en-US" altLang="zh-CN" sz="14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mn-lt"/>
                      </a:endParaRPr>
                    </a:p>
                  </a:txBody>
                  <a:tcPr marL="3783" marR="3783" marT="378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0.40</a:t>
                      </a:r>
                      <a:endPar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3783" marR="3783" marT="3782"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2.5</a:t>
                      </a:r>
                      <a:endPar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3783" marR="3783" marT="3782" marB="0" anchor="ctr" horzOverflow="overflow"/>
                </a:tc>
                <a:extLst>
                  <a:ext uri="{0D108BD9-81ED-4DB2-BD59-A6C34878D82A}">
                    <a16:rowId xmlns:a16="http://schemas.microsoft.com/office/drawing/2014/main" val="10002"/>
                  </a:ext>
                </a:extLst>
              </a:tr>
            </a:tbl>
          </a:graphicData>
        </a:graphic>
      </p:graphicFrame>
      <p:sp>
        <p:nvSpPr>
          <p:cNvPr id="97325" name="矩形 9"/>
          <p:cNvSpPr/>
          <p:nvPr/>
        </p:nvSpPr>
        <p:spPr>
          <a:xfrm>
            <a:off x="7170738" y="2978150"/>
            <a:ext cx="3673475" cy="33972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r>
              <a:rPr lang="zh-CN" altLang="en-US" sz="1600" b="1" dirty="0">
                <a:latin typeface="Arial" panose="020B0604020202020204" pitchFamily="34" charset="0"/>
                <a:sym typeface="+mn-lt"/>
              </a:rPr>
              <a:t>湖南省公交客运</a:t>
            </a:r>
            <a:r>
              <a:rPr lang="en-US" altLang="zh-CN" sz="1600" b="1" dirty="0">
                <a:latin typeface="Arial" panose="020B0604020202020204" pitchFamily="34" charset="0"/>
                <a:sym typeface="+mn-lt"/>
              </a:rPr>
              <a:t>ABS</a:t>
            </a:r>
            <a:r>
              <a:rPr lang="zh-CN" altLang="en-US" sz="1600" b="1" dirty="0">
                <a:latin typeface="Arial" panose="020B0604020202020204" pitchFamily="34" charset="0"/>
                <a:sym typeface="+mn-lt"/>
              </a:rPr>
              <a:t>潜在匹配企业</a:t>
            </a:r>
            <a:endParaRPr lang="zh-CN" altLang="en-US" sz="1600" dirty="0">
              <a:latin typeface="Arial" panose="020B0604020202020204" pitchFamily="34" charset="0"/>
              <a:sym typeface="+mn-lt"/>
            </a:endParaRPr>
          </a:p>
        </p:txBody>
      </p:sp>
      <p:sp>
        <p:nvSpPr>
          <p:cNvPr id="97326" name="文本框 11"/>
          <p:cNvSpPr txBox="1"/>
          <p:nvPr/>
        </p:nvSpPr>
        <p:spPr>
          <a:xfrm>
            <a:off x="9185275" y="6546850"/>
            <a:ext cx="2413000" cy="27622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r>
              <a:rPr lang="zh-CN" altLang="en-US" sz="1200" b="1" dirty="0">
                <a:latin typeface="Arial" panose="020B0604020202020204" pitchFamily="34" charset="0"/>
                <a:sym typeface="+mn-lt"/>
              </a:rPr>
              <a:t>注：数据来源于公开资料整理</a:t>
            </a:r>
          </a:p>
        </p:txBody>
      </p:sp>
      <p:graphicFrame>
        <p:nvGraphicFramePr>
          <p:cNvPr id="97327" name="图表 12"/>
          <p:cNvGraphicFramePr/>
          <p:nvPr/>
        </p:nvGraphicFramePr>
        <p:xfrm>
          <a:off x="441325" y="3325813"/>
          <a:ext cx="5099050" cy="2717800"/>
        </p:xfrm>
        <a:graphic>
          <a:graphicData uri="http://schemas.openxmlformats.org/presentationml/2006/ole">
            <mc:AlternateContent xmlns:mc="http://schemas.openxmlformats.org/markup-compatibility/2006">
              <mc:Choice xmlns:v="urn:schemas-microsoft-com:vml" Requires="v">
                <p:oleObj spid="_x0000_s7190" r:id="rId5" imgW="5102225" imgH="2724785" progId="Excel.Chart.8">
                  <p:embed/>
                </p:oleObj>
              </mc:Choice>
              <mc:Fallback>
                <p:oleObj r:id="rId5" imgW="5102225" imgH="2724785" progId="Excel.Chart.8">
                  <p:embed/>
                  <p:pic>
                    <p:nvPicPr>
                      <p:cNvPr id="0" name="图片 3078"/>
                      <p:cNvPicPr/>
                      <p:nvPr/>
                    </p:nvPicPr>
                    <p:blipFill>
                      <a:blip r:embed="rId6"/>
                      <a:stretch>
                        <a:fillRect/>
                      </a:stretch>
                    </p:blipFill>
                    <p:spPr>
                      <a:xfrm>
                        <a:off x="441325" y="3325813"/>
                        <a:ext cx="5099050" cy="2717800"/>
                      </a:xfrm>
                      <a:prstGeom prst="rect">
                        <a:avLst/>
                      </a:prstGeom>
                      <a:noFill/>
                      <a:ln w="38100">
                        <a:noFill/>
                        <a:miter/>
                      </a:ln>
                    </p:spPr>
                  </p:pic>
                </p:oleObj>
              </mc:Fallback>
            </mc:AlternateContent>
          </a:graphicData>
        </a:graphic>
      </p:graphicFrame>
      <p:sp>
        <p:nvSpPr>
          <p:cNvPr id="97328" name="灯片编号占位符 2"/>
          <p:cNvSpPr>
            <a:spLocks noGrp="1"/>
          </p:cNvSpPr>
          <p:nvPr/>
        </p:nvSpPr>
        <p:spPr>
          <a:xfrm>
            <a:off x="11536363" y="6492875"/>
            <a:ext cx="585787" cy="365125"/>
          </a:xfrm>
          <a:prstGeom prst="rect">
            <a:avLst/>
          </a:prstGeom>
          <a:noFill/>
          <a:ln w="9525">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fld id="{9A0DB2DC-4C9A-4742-B13C-FB6460FD3503}" type="slidenum">
              <a:rPr lang="zh-CN" altLang="zh-CN" sz="1400" b="1" dirty="0">
                <a:solidFill>
                  <a:srgbClr val="FFFFFF"/>
                </a:solidFill>
                <a:latin typeface="Arial" panose="020B0604020202020204" pitchFamily="34" charset="0"/>
                <a:ea typeface="宋体" panose="02010600030101010101" pitchFamily="2" charset="-122"/>
              </a:rPr>
              <a:t>85</a:t>
            </a:fld>
            <a:endParaRPr lang="zh-CN" altLang="zh-CN" sz="1400" b="1" dirty="0">
              <a:solidFill>
                <a:srgbClr val="FFFFFF"/>
              </a:solidFill>
              <a:latin typeface="Arial" panose="020B0604020202020204" pitchFamily="34" charset="0"/>
              <a:ea typeface="宋体" panose="02010600030101010101" pitchFamily="2" charset="-122"/>
            </a:endParaRPr>
          </a:p>
        </p:txBody>
      </p:sp>
    </p:spTree>
  </p:cSld>
  <p:clrMapOvr>
    <a:masterClrMapping/>
  </p:clrMapOvr>
  <p:transition spd="med">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330" name="组合 1"/>
          <p:cNvGrpSpPr/>
          <p:nvPr/>
        </p:nvGrpSpPr>
        <p:grpSpPr>
          <a:xfrm>
            <a:off x="0" y="214313"/>
            <a:ext cx="577850" cy="658812"/>
            <a:chOff x="0" y="0"/>
            <a:chExt cx="577847" cy="659137"/>
          </a:xfrm>
        </p:grpSpPr>
        <p:sp>
          <p:nvSpPr>
            <p:cNvPr id="13320" name="矩形 3"/>
            <p:cNvSpPr>
              <a:spLocks noChangeArrowheads="1"/>
            </p:cNvSpPr>
            <p:nvPr/>
          </p:nvSpPr>
          <p:spPr bwMode="auto">
            <a:xfrm>
              <a:off x="0" y="0"/>
              <a:ext cx="495297" cy="659137"/>
            </a:xfrm>
            <a:prstGeom prst="rect">
              <a:avLst/>
            </a:prstGeom>
            <a:solidFill>
              <a:srgbClr val="C00000"/>
            </a:solidFill>
            <a:ln>
              <a:noFill/>
            </a:ln>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4200" b="0"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13321" name="矩形 4"/>
            <p:cNvSpPr>
              <a:spLocks noChangeArrowheads="1"/>
            </p:cNvSpPr>
            <p:nvPr/>
          </p:nvSpPr>
          <p:spPr bwMode="auto">
            <a:xfrm>
              <a:off x="527047" y="0"/>
              <a:ext cx="50800" cy="659137"/>
            </a:xfrm>
            <a:prstGeom prst="rect">
              <a:avLst/>
            </a:prstGeom>
            <a:solidFill>
              <a:srgbClr val="808080"/>
            </a:solidFill>
            <a:ln>
              <a:noFill/>
            </a:ln>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4200" b="0" i="0" u="none" strike="noStrike" kern="1200" cap="none" spc="0" normalizeH="0" baseline="0" noProof="0">
                <a:ln>
                  <a:noFill/>
                </a:ln>
                <a:solidFill>
                  <a:srgbClr val="FFFFFF"/>
                </a:solidFill>
                <a:effectLst/>
                <a:uLnTx/>
                <a:uFillTx/>
                <a:latin typeface="+mn-lt"/>
                <a:ea typeface="+mn-ea"/>
                <a:cs typeface="+mn-ea"/>
                <a:sym typeface="+mn-lt"/>
              </a:endParaRPr>
            </a:p>
          </p:txBody>
        </p:sp>
      </p:grpSp>
      <p:sp>
        <p:nvSpPr>
          <p:cNvPr id="13316" name="灯片编号占位符 2"/>
          <p:cNvSpPr>
            <a:spLocks noGrp="1" noChangeArrowheads="1"/>
          </p:cNvSpPr>
          <p:nvPr/>
        </p:nvSpPr>
        <p:spPr bwMode="auto">
          <a:xfrm>
            <a:off x="11449050" y="6499225"/>
            <a:ext cx="639763" cy="365125"/>
          </a:xfrm>
          <a:prstGeom prst="rect">
            <a:avLst/>
          </a:prstGeom>
          <a:noFill/>
          <a:ln>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r" defTabSz="914400" eaLnBrk="1" hangingPunct="1">
              <a:spcBef>
                <a:spcPct val="0"/>
              </a:spcBef>
              <a:buNone/>
            </a:pPr>
            <a:fld id="{9A0DB2DC-4C9A-4742-B13C-FB6460FD3503}" type="slidenum">
              <a:rPr lang="zh-CN" altLang="zh-CN" sz="1400" b="1" i="1" dirty="0">
                <a:solidFill>
                  <a:srgbClr val="FFFFFF"/>
                </a:solidFill>
                <a:ea typeface="微软雅黑" panose="020B0503020204020204" pitchFamily="34" charset="-122"/>
                <a:sym typeface="+mn-lt"/>
              </a:rPr>
              <a:t>86</a:t>
            </a:fld>
            <a:endParaRPr lang="zh-CN" altLang="zh-CN" sz="1400" b="1" i="1" dirty="0">
              <a:solidFill>
                <a:srgbClr val="FFFFFF"/>
              </a:solidFill>
              <a:ea typeface="微软雅黑" panose="020B0503020204020204" pitchFamily="34" charset="-122"/>
              <a:sym typeface="+mn-lt"/>
            </a:endParaRPr>
          </a:p>
        </p:txBody>
      </p:sp>
      <p:sp>
        <p:nvSpPr>
          <p:cNvPr id="99332" name="标题 1"/>
          <p:cNvSpPr txBox="1"/>
          <p:nvPr/>
        </p:nvSpPr>
        <p:spPr>
          <a:xfrm>
            <a:off x="693738" y="201613"/>
            <a:ext cx="11004550" cy="658812"/>
          </a:xfrm>
          <a:prstGeom prst="rect">
            <a:avLst/>
          </a:prstGeom>
          <a:noFill/>
          <a:ln w="9525">
            <a:noFill/>
          </a:ln>
        </p:spPr>
        <p:txBody>
          <a:bodyPr lIns="68573" tIns="34289" rIns="68573" bIns="34289"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r>
              <a:rPr lang="en-US" altLang="zh-CN" b="1" dirty="0">
                <a:latin typeface="微软雅黑" panose="020B0503020204020204" pitchFamily="34" charset="-122"/>
                <a:sym typeface="+mn-lt"/>
              </a:rPr>
              <a:t>2.6 </a:t>
            </a:r>
            <a:r>
              <a:rPr lang="zh-CN" altLang="en-US" b="1" dirty="0">
                <a:latin typeface="Arial" panose="020B0604020202020204" pitchFamily="34" charset="0"/>
                <a:sym typeface="+mn-lt"/>
              </a:rPr>
              <a:t>适配</a:t>
            </a:r>
            <a:r>
              <a:rPr lang="en-US" altLang="zh-CN" b="1" dirty="0">
                <a:latin typeface="Arial" panose="020B0604020202020204" pitchFamily="34" charset="0"/>
                <a:sym typeface="+mn-lt"/>
              </a:rPr>
              <a:t>ABS</a:t>
            </a:r>
            <a:r>
              <a:rPr lang="zh-CN" altLang="en-US" b="1" dirty="0">
                <a:latin typeface="Arial" panose="020B0604020202020204" pitchFamily="34" charset="0"/>
                <a:sym typeface="+mn-lt"/>
              </a:rPr>
              <a:t>类型</a:t>
            </a:r>
            <a:r>
              <a:rPr lang="en-US" altLang="zh-CN" b="1" dirty="0">
                <a:latin typeface="Arial" panose="020B0604020202020204" pitchFamily="34" charset="0"/>
                <a:sym typeface="+mn-lt"/>
              </a:rPr>
              <a:t>—</a:t>
            </a:r>
            <a:r>
              <a:rPr lang="zh-CN" altLang="en-US" b="1" dirty="0">
                <a:latin typeface="Arial" panose="020B0604020202020204" pitchFamily="34" charset="0"/>
                <a:sym typeface="+mn-lt"/>
              </a:rPr>
              <a:t>核心企业供应链</a:t>
            </a:r>
          </a:p>
        </p:txBody>
      </p:sp>
      <p:sp>
        <p:nvSpPr>
          <p:cNvPr id="99333" name="文本框 8"/>
          <p:cNvSpPr/>
          <p:nvPr/>
        </p:nvSpPr>
        <p:spPr>
          <a:xfrm>
            <a:off x="444500" y="860425"/>
            <a:ext cx="11004550" cy="2563813"/>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285750" lvl="0" indent="-285750" algn="just" defTabSz="914400" eaLnBrk="1" hangingPunct="1">
              <a:lnSpc>
                <a:spcPct val="125000"/>
              </a:lnSpc>
              <a:spcBef>
                <a:spcPct val="0"/>
              </a:spcBef>
              <a:buFont typeface="Wingdings" panose="05000000000000000000" pitchFamily="2" charset="2"/>
              <a:buChar char="p"/>
            </a:pPr>
            <a:r>
              <a:rPr lang="zh-CN" altLang="en-US" sz="1800" b="1" dirty="0">
                <a:solidFill>
                  <a:srgbClr val="000000"/>
                </a:solidFill>
                <a:latin typeface="Arial" panose="020B0604020202020204" pitchFamily="34" charset="0"/>
                <a:sym typeface="+mn-lt"/>
              </a:rPr>
              <a:t>供应链</a:t>
            </a:r>
            <a:r>
              <a:rPr lang="en-US" altLang="zh-CN" sz="1800" b="1" dirty="0">
                <a:solidFill>
                  <a:srgbClr val="000000"/>
                </a:solidFill>
                <a:latin typeface="Arial" panose="020B0604020202020204" pitchFamily="34" charset="0"/>
                <a:sym typeface="+mn-lt"/>
              </a:rPr>
              <a:t>ABS</a:t>
            </a:r>
          </a:p>
          <a:p>
            <a:pPr marL="285750" lvl="0" indent="-285750" algn="just" defTabSz="914400" eaLnBrk="1" hangingPunct="1">
              <a:lnSpc>
                <a:spcPct val="125000"/>
              </a:lnSpc>
              <a:spcBef>
                <a:spcPct val="0"/>
              </a:spcBef>
              <a:buChar char="•"/>
            </a:pPr>
            <a:r>
              <a:rPr lang="zh-CN" altLang="en-US" sz="1600" b="1" dirty="0">
                <a:solidFill>
                  <a:srgbClr val="000000"/>
                </a:solidFill>
                <a:latin typeface="Arial" panose="020B0604020202020204" pitchFamily="34" charset="0"/>
                <a:sym typeface="+mn-lt"/>
              </a:rPr>
              <a:t>拓宽融资渠道、降低有息负债：</a:t>
            </a:r>
            <a:r>
              <a:rPr lang="zh-CN" altLang="en-US" sz="1600" dirty="0">
                <a:solidFill>
                  <a:srgbClr val="000000"/>
                </a:solidFill>
                <a:latin typeface="Arial" panose="020B0604020202020204" pitchFamily="34" charset="0"/>
                <a:sym typeface="+mn-lt"/>
              </a:rPr>
              <a:t>供应链</a:t>
            </a:r>
            <a:r>
              <a:rPr lang="en-US" altLang="zh-CN" sz="1600" dirty="0">
                <a:solidFill>
                  <a:srgbClr val="000000"/>
                </a:solidFill>
                <a:latin typeface="Arial" panose="020B0604020202020204" pitchFamily="34" charset="0"/>
                <a:sym typeface="+mn-lt"/>
              </a:rPr>
              <a:t>ABS</a:t>
            </a:r>
            <a:r>
              <a:rPr lang="zh-CN" altLang="en-US" sz="1600" dirty="0">
                <a:solidFill>
                  <a:srgbClr val="000000"/>
                </a:solidFill>
                <a:latin typeface="Arial" panose="020B0604020202020204" pitchFamily="34" charset="0"/>
                <a:sym typeface="+mn-lt"/>
              </a:rPr>
              <a:t>有效拓宽企业融资渠道，优化企业融资结构。供应链融资会计处理记“应付账款”，可有效降低企业的有息负债；</a:t>
            </a:r>
            <a:endParaRPr lang="en-US" altLang="zh-CN" sz="1600" dirty="0">
              <a:solidFill>
                <a:srgbClr val="000000"/>
              </a:solidFill>
              <a:latin typeface="Arial" panose="020B0604020202020204" pitchFamily="34" charset="0"/>
              <a:sym typeface="+mn-lt"/>
            </a:endParaRPr>
          </a:p>
          <a:p>
            <a:pPr marL="285750" lvl="0" indent="-285750" algn="just" defTabSz="914400" eaLnBrk="1" hangingPunct="1">
              <a:lnSpc>
                <a:spcPct val="125000"/>
              </a:lnSpc>
              <a:spcBef>
                <a:spcPct val="0"/>
              </a:spcBef>
              <a:buChar char="•"/>
            </a:pPr>
            <a:r>
              <a:rPr lang="zh-CN" altLang="en-US" sz="1600" b="1" dirty="0">
                <a:solidFill>
                  <a:srgbClr val="000000"/>
                </a:solidFill>
                <a:latin typeface="Arial" panose="020B0604020202020204" pitchFamily="34" charset="0"/>
                <a:sym typeface="+mn-lt"/>
              </a:rPr>
              <a:t>降低融资成本或增加额外收入：</a:t>
            </a:r>
            <a:r>
              <a:rPr lang="zh-CN" altLang="en-US" sz="1600" dirty="0">
                <a:solidFill>
                  <a:srgbClr val="000000"/>
                </a:solidFill>
                <a:latin typeface="Arial" panose="020B0604020202020204" pitchFamily="34" charset="0"/>
                <a:sym typeface="+mn-lt"/>
              </a:rPr>
              <a:t>反向保理为储架发行产品，可选择市场流动性较好时点发行；反向保理为下游中小供货商提供低成本融资，同时可获得中小供货商一定补偿支付</a:t>
            </a:r>
            <a:endParaRPr lang="en-US" altLang="zh-CN" sz="1600" dirty="0">
              <a:solidFill>
                <a:srgbClr val="000000"/>
              </a:solidFill>
              <a:latin typeface="Arial" panose="020B0604020202020204" pitchFamily="34" charset="0"/>
              <a:sym typeface="+mn-lt"/>
            </a:endParaRPr>
          </a:p>
          <a:p>
            <a:pPr marL="285750" lvl="0" indent="-285750" algn="just" defTabSz="914400" eaLnBrk="1" hangingPunct="1">
              <a:lnSpc>
                <a:spcPct val="125000"/>
              </a:lnSpc>
              <a:spcBef>
                <a:spcPct val="0"/>
              </a:spcBef>
              <a:buChar char="•"/>
            </a:pPr>
            <a:r>
              <a:rPr lang="zh-CN" altLang="en-US" sz="1600" b="1" dirty="0">
                <a:solidFill>
                  <a:srgbClr val="000000"/>
                </a:solidFill>
                <a:latin typeface="Arial" panose="020B0604020202020204" pitchFamily="34" charset="0"/>
                <a:sym typeface="+mn-lt"/>
              </a:rPr>
              <a:t>对供应商，盘活企业生产力，节省财务成本：</a:t>
            </a:r>
            <a:r>
              <a:rPr lang="zh-CN" altLang="en-US" sz="1600" dirty="0">
                <a:solidFill>
                  <a:srgbClr val="000000"/>
                </a:solidFill>
                <a:latin typeface="Arial" panose="020B0604020202020204" pitchFamily="34" charset="0"/>
                <a:sym typeface="+mn-lt"/>
              </a:rPr>
              <a:t>填补资金缺口、加快周转、盘活企业生产力；扩宽融资渠道、盘活存量资产，有效减轻了企业对银行依赖。风险转移、节省财务成本，中小企业能够转移应收帐款的风险给保理商，减少财务在催收账款方面的投入。</a:t>
            </a:r>
          </a:p>
        </p:txBody>
      </p:sp>
      <p:graphicFrame>
        <p:nvGraphicFramePr>
          <p:cNvPr id="15" name="表格 14"/>
          <p:cNvGraphicFramePr>
            <a:graphicFrameLocks noGrp="1"/>
          </p:cNvGraphicFramePr>
          <p:nvPr/>
        </p:nvGraphicFramePr>
        <p:xfrm>
          <a:off x="552450" y="3881438"/>
          <a:ext cx="11004551" cy="2330449"/>
        </p:xfrm>
        <a:graphic>
          <a:graphicData uri="http://schemas.openxmlformats.org/drawingml/2006/table">
            <a:tbl>
              <a:tblPr firstRow="1" bandRow="1">
                <a:tableStyleId>{93296810-A885-4BE3-A3E7-6D5BEEA58F35}</a:tableStyleId>
              </a:tblPr>
              <a:tblGrid>
                <a:gridCol w="557893">
                  <a:extLst>
                    <a:ext uri="{9D8B030D-6E8A-4147-A177-3AD203B41FA5}">
                      <a16:colId xmlns:a16="http://schemas.microsoft.com/office/drawing/2014/main" val="20000"/>
                    </a:ext>
                  </a:extLst>
                </a:gridCol>
                <a:gridCol w="3673928">
                  <a:extLst>
                    <a:ext uri="{9D8B030D-6E8A-4147-A177-3AD203B41FA5}">
                      <a16:colId xmlns:a16="http://schemas.microsoft.com/office/drawing/2014/main" val="20001"/>
                    </a:ext>
                  </a:extLst>
                </a:gridCol>
                <a:gridCol w="1436915">
                  <a:extLst>
                    <a:ext uri="{9D8B030D-6E8A-4147-A177-3AD203B41FA5}">
                      <a16:colId xmlns:a16="http://schemas.microsoft.com/office/drawing/2014/main" val="20002"/>
                    </a:ext>
                  </a:extLst>
                </a:gridCol>
                <a:gridCol w="3510643">
                  <a:extLst>
                    <a:ext uri="{9D8B030D-6E8A-4147-A177-3AD203B41FA5}">
                      <a16:colId xmlns:a16="http://schemas.microsoft.com/office/drawing/2014/main" val="20003"/>
                    </a:ext>
                  </a:extLst>
                </a:gridCol>
                <a:gridCol w="1825172">
                  <a:extLst>
                    <a:ext uri="{9D8B030D-6E8A-4147-A177-3AD203B41FA5}">
                      <a16:colId xmlns:a16="http://schemas.microsoft.com/office/drawing/2014/main" val="20004"/>
                    </a:ext>
                  </a:extLst>
                </a:gridCol>
              </a:tblGrid>
              <a:tr h="470734">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Arial" panose="020B0604020202020204" pitchFamily="34" charset="0"/>
                          <a:ea typeface="微软雅黑" panose="020B0503020204020204" pitchFamily="34" charset="-122"/>
                          <a:sym typeface="+mn-lt"/>
                        </a:rPr>
                        <a:t>序号</a:t>
                      </a:r>
                    </a:p>
                  </a:txBody>
                  <a:tcPr marL="3783" marR="3783" marT="3783"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u="none" strike="noStrike" cap="none" normalizeH="0" baseline="0" dirty="0">
                          <a:ln>
                            <a:noFill/>
                          </a:ln>
                          <a:solidFill>
                            <a:srgbClr val="FFFFFF"/>
                          </a:solidFill>
                          <a:effectLst/>
                          <a:sym typeface="+mn-lt"/>
                        </a:rPr>
                        <a:t>企业名称</a:t>
                      </a:r>
                      <a:endParaRPr kumimoji="0" lang="zh-CN" altLang="en-US" sz="1400" b="1" i="0" u="none" strike="noStrike" cap="none" normalizeH="0" baseline="0" dirty="0">
                        <a:ln>
                          <a:noFill/>
                        </a:ln>
                        <a:solidFill>
                          <a:srgbClr val="FFFFFF"/>
                        </a:solidFill>
                        <a:effectLst/>
                        <a:latin typeface="Arial" panose="020B0604020202020204" pitchFamily="34" charset="0"/>
                        <a:ea typeface="微软雅黑" panose="020B0503020204020204" pitchFamily="34" charset="-122"/>
                        <a:sym typeface="+mn-lt"/>
                      </a:endParaRPr>
                    </a:p>
                  </a:txBody>
                  <a:tcPr marL="3783" marR="3783" marT="3783"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u="none" strike="noStrike" cap="none" normalizeH="0" baseline="0" dirty="0">
                          <a:ln>
                            <a:noFill/>
                          </a:ln>
                          <a:solidFill>
                            <a:srgbClr val="FFFFFF"/>
                          </a:solidFill>
                          <a:effectLst/>
                          <a:sym typeface="+mn-lt"/>
                        </a:rPr>
                        <a:t>最新评级</a:t>
                      </a:r>
                      <a:endParaRPr kumimoji="0" lang="zh-CN" altLang="en-US" sz="1400" b="1" i="0" u="none" strike="noStrike" cap="none" normalizeH="0" baseline="0" dirty="0">
                        <a:ln>
                          <a:noFill/>
                        </a:ln>
                        <a:solidFill>
                          <a:srgbClr val="FFFFFF"/>
                        </a:solidFill>
                        <a:effectLst/>
                        <a:latin typeface="Arial" panose="020B0604020202020204" pitchFamily="34" charset="0"/>
                        <a:ea typeface="微软雅黑" panose="020B0503020204020204" pitchFamily="34" charset="-122"/>
                        <a:sym typeface="+mn-lt"/>
                      </a:endParaRPr>
                    </a:p>
                  </a:txBody>
                  <a:tcPr marL="3783" marR="3783" marT="3783"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u="none" strike="noStrike" cap="none" normalizeH="0" baseline="0" dirty="0">
                          <a:ln>
                            <a:noFill/>
                          </a:ln>
                          <a:solidFill>
                            <a:srgbClr val="FFFFFF"/>
                          </a:solidFill>
                          <a:effectLst/>
                          <a:sym typeface="+mn-lt"/>
                        </a:rPr>
                        <a:t>最近一年此资产对应收入</a:t>
                      </a:r>
                      <a:r>
                        <a:rPr kumimoji="0" lang="en-US" altLang="zh-CN" sz="1400" b="1" u="none" strike="noStrike" cap="none" normalizeH="0" baseline="0" dirty="0">
                          <a:ln>
                            <a:noFill/>
                          </a:ln>
                          <a:solidFill>
                            <a:srgbClr val="FFFFFF"/>
                          </a:solidFill>
                          <a:effectLst/>
                          <a:sym typeface="+mn-lt"/>
                        </a:rPr>
                        <a:t>/</a:t>
                      </a:r>
                      <a:r>
                        <a:rPr kumimoji="0" lang="zh-CN" altLang="en-US" sz="1400" b="1" u="none" strike="noStrike" cap="none" normalizeH="0" baseline="0" dirty="0">
                          <a:ln>
                            <a:noFill/>
                          </a:ln>
                          <a:solidFill>
                            <a:srgbClr val="FFFFFF"/>
                          </a:solidFill>
                          <a:effectLst/>
                          <a:sym typeface="+mn-lt"/>
                        </a:rPr>
                        <a:t>规模（亿元）</a:t>
                      </a:r>
                      <a:endParaRPr kumimoji="0" lang="zh-CN" altLang="en-US" sz="1400" b="1" i="0" u="none" strike="noStrike" cap="none" normalizeH="0" baseline="0" dirty="0">
                        <a:ln>
                          <a:noFill/>
                        </a:ln>
                        <a:solidFill>
                          <a:srgbClr val="FFFFFF"/>
                        </a:solidFill>
                        <a:effectLst/>
                        <a:latin typeface="Arial" panose="020B0604020202020204" pitchFamily="34" charset="0"/>
                        <a:ea typeface="微软雅黑" panose="020B0503020204020204" pitchFamily="34" charset="-122"/>
                        <a:sym typeface="+mn-lt"/>
                      </a:endParaRPr>
                    </a:p>
                  </a:txBody>
                  <a:tcPr marL="3783" marR="3783" marT="3783"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u="none" strike="noStrike" cap="none" normalizeH="0" baseline="0" dirty="0">
                          <a:ln>
                            <a:noFill/>
                          </a:ln>
                          <a:solidFill>
                            <a:srgbClr val="FFFFFF"/>
                          </a:solidFill>
                          <a:effectLst/>
                          <a:sym typeface="+mn-lt"/>
                        </a:rPr>
                        <a:t>预计发行规模（亿元）</a:t>
                      </a:r>
                      <a:endParaRPr kumimoji="0" lang="zh-CN" altLang="en-US" sz="1400" b="1" i="0" u="none" strike="noStrike" cap="none" normalizeH="0" baseline="0" dirty="0">
                        <a:ln>
                          <a:noFill/>
                        </a:ln>
                        <a:solidFill>
                          <a:srgbClr val="FFFFFF"/>
                        </a:solidFill>
                        <a:effectLst/>
                        <a:latin typeface="Arial" panose="020B0604020202020204" pitchFamily="34" charset="0"/>
                        <a:ea typeface="微软雅黑" panose="020B0503020204020204" pitchFamily="34" charset="-122"/>
                        <a:sym typeface="+mn-lt"/>
                      </a:endParaRPr>
                    </a:p>
                  </a:txBody>
                  <a:tcPr marL="3783" marR="3783" marT="3783" marB="0" anchor="ctr" horzOverflow="overflow"/>
                </a:tc>
                <a:extLst>
                  <a:ext uri="{0D108BD9-81ED-4DB2-BD59-A6C34878D82A}">
                    <a16:rowId xmlns:a16="http://schemas.microsoft.com/office/drawing/2014/main" val="10000"/>
                  </a:ext>
                </a:extLst>
              </a:tr>
              <a:tr h="371943">
                <a:tc>
                  <a:txBody>
                    <a:bodyPr/>
                    <a:lstStyle/>
                    <a:p>
                      <a:pPr marL="0" marR="0" lvl="0" indent="0" algn="ctr" defTabSz="914400" rtl="0" eaLnBrk="1" fontAlgn="b"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1</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9526" marR="9526" marT="9519" marB="0" anchor="b"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中国建筑第五工程局有限公司</a:t>
                      </a:r>
                    </a:p>
                  </a:txBody>
                  <a:tcPr marL="9526" marR="9526" marT="9519" marB="0" anchor="b"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mn-lt"/>
                        </a:rPr>
                        <a:t>AAA</a:t>
                      </a:r>
                    </a:p>
                  </a:txBody>
                  <a:tcPr marL="9526" marR="9526" marT="9519" marB="0" anchor="b"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mn-lt"/>
                        </a:rPr>
                        <a:t>430.34</a:t>
                      </a:r>
                    </a:p>
                  </a:txBody>
                  <a:tcPr marL="9526" marR="9526" marT="9519" marB="0" anchor="b"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大于</a:t>
                      </a:r>
                      <a:r>
                        <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100.00</a:t>
                      </a:r>
                    </a:p>
                  </a:txBody>
                  <a:tcPr marL="9526" marR="9526" marT="9519" marB="0" anchor="b" horzOverflow="overflow"/>
                </a:tc>
                <a:extLst>
                  <a:ext uri="{0D108BD9-81ED-4DB2-BD59-A6C34878D82A}">
                    <a16:rowId xmlns:a16="http://schemas.microsoft.com/office/drawing/2014/main" val="10001"/>
                  </a:ext>
                </a:extLst>
              </a:tr>
              <a:tr h="371943">
                <a:tc>
                  <a:txBody>
                    <a:bodyPr/>
                    <a:lstStyle/>
                    <a:p>
                      <a:pPr marL="0" marR="0" lvl="0" indent="0" algn="ctr" defTabSz="914400" rtl="0" eaLnBrk="1" fontAlgn="b"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2</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9526" marR="9526" marT="9519" marB="0" anchor="b"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中联重科股份有限公司</a:t>
                      </a:r>
                    </a:p>
                  </a:txBody>
                  <a:tcPr marL="9526" marR="9526" marT="9519" marB="0" anchor="b"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AAA</a:t>
                      </a:r>
                    </a:p>
                  </a:txBody>
                  <a:tcPr marL="9526" marR="9526" marT="9519" marB="0" anchor="b"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mn-lt"/>
                        </a:rPr>
                        <a:t>93.01</a:t>
                      </a:r>
                    </a:p>
                  </a:txBody>
                  <a:tcPr marL="9526" marR="9526" marT="9519" marB="0" anchor="b"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50.00</a:t>
                      </a:r>
                    </a:p>
                  </a:txBody>
                  <a:tcPr marL="9526" marR="9526" marT="9519" marB="0" anchor="b" horzOverflow="overflow"/>
                </a:tc>
                <a:extLst>
                  <a:ext uri="{0D108BD9-81ED-4DB2-BD59-A6C34878D82A}">
                    <a16:rowId xmlns:a16="http://schemas.microsoft.com/office/drawing/2014/main" val="10002"/>
                  </a:ext>
                </a:extLst>
              </a:tr>
              <a:tr h="371943">
                <a:tc>
                  <a:txBody>
                    <a:bodyPr/>
                    <a:lstStyle/>
                    <a:p>
                      <a:pPr marL="0" marR="0" lvl="0" indent="0" algn="ctr" defTabSz="914400" rtl="0" eaLnBrk="1" fontAlgn="b"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3</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9526" marR="9526" marT="9519" marB="0" anchor="b"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长沙市轨道交通集团有限公司</a:t>
                      </a:r>
                    </a:p>
                  </a:txBody>
                  <a:tcPr marL="9526" marR="9526" marT="9519" marB="0" anchor="b"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AAA</a:t>
                      </a:r>
                    </a:p>
                  </a:txBody>
                  <a:tcPr marL="9526" marR="9526" marT="9519" marB="0" anchor="b"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105.10</a:t>
                      </a:r>
                    </a:p>
                  </a:txBody>
                  <a:tcPr marL="9526" marR="9526" marT="9519" marB="0" anchor="b"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50.00.</a:t>
                      </a:r>
                    </a:p>
                  </a:txBody>
                  <a:tcPr marL="9526" marR="9526" marT="9519" marB="0" anchor="b" horzOverflow="overflow"/>
                </a:tc>
                <a:extLst>
                  <a:ext uri="{0D108BD9-81ED-4DB2-BD59-A6C34878D82A}">
                    <a16:rowId xmlns:a16="http://schemas.microsoft.com/office/drawing/2014/main" val="10003"/>
                  </a:ext>
                </a:extLst>
              </a:tr>
              <a:tr h="371943">
                <a:tc>
                  <a:txBody>
                    <a:bodyPr/>
                    <a:lstStyle/>
                    <a:p>
                      <a:pPr marL="0" marR="0" lvl="0" indent="0" algn="ctr" defTabSz="914400" rtl="0" eaLnBrk="1" fontAlgn="b"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4</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9526" marR="9526" marT="9519" marB="0" anchor="b"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湖南建工集团有限公司</a:t>
                      </a:r>
                    </a:p>
                  </a:txBody>
                  <a:tcPr marL="9526" marR="9526" marT="9519" marB="0" anchor="b"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AA+</a:t>
                      </a:r>
                    </a:p>
                  </a:txBody>
                  <a:tcPr marL="9526" marR="9526" marT="951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86.89</a:t>
                      </a:r>
                    </a:p>
                  </a:txBody>
                  <a:tcPr marL="9526" marR="9526" marT="9519" marB="0" anchor="b"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40.00</a:t>
                      </a:r>
                    </a:p>
                  </a:txBody>
                  <a:tcPr marL="9526" marR="9526" marT="9519" marB="0" anchor="b" horzOverflow="overflow"/>
                </a:tc>
                <a:extLst>
                  <a:ext uri="{0D108BD9-81ED-4DB2-BD59-A6C34878D82A}">
                    <a16:rowId xmlns:a16="http://schemas.microsoft.com/office/drawing/2014/main" val="10004"/>
                  </a:ext>
                </a:extLst>
              </a:tr>
              <a:tr h="371943">
                <a:tc>
                  <a:txBody>
                    <a:bodyPr/>
                    <a:lstStyle/>
                    <a:p>
                      <a:pPr marL="0" marR="0" lvl="0" indent="0" algn="ctr" defTabSz="914400" rtl="0" eaLnBrk="1" fontAlgn="b"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5</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9526" marR="9526" marT="9519" marB="0" anchor="b"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株洲时代新材料科技股份有限公司</a:t>
                      </a:r>
                    </a:p>
                  </a:txBody>
                  <a:tcPr marL="9526" marR="9526" marT="9519" marB="0" anchor="b"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AA+</a:t>
                      </a:r>
                    </a:p>
                  </a:txBody>
                  <a:tcPr marL="9526" marR="9526" marT="951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24.03</a:t>
                      </a:r>
                    </a:p>
                  </a:txBody>
                  <a:tcPr marL="9526" marR="9526" marT="9519" marB="0" anchor="b"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20.00</a:t>
                      </a:r>
                    </a:p>
                  </a:txBody>
                  <a:tcPr marL="9526" marR="9526" marT="9519" marB="0" anchor="b" horzOverflow="overflow"/>
                </a:tc>
                <a:extLst>
                  <a:ext uri="{0D108BD9-81ED-4DB2-BD59-A6C34878D82A}">
                    <a16:rowId xmlns:a16="http://schemas.microsoft.com/office/drawing/2014/main" val="10005"/>
                  </a:ext>
                </a:extLst>
              </a:tr>
            </a:tbl>
          </a:graphicData>
        </a:graphic>
      </p:graphicFrame>
      <p:sp>
        <p:nvSpPr>
          <p:cNvPr id="99378" name="矩形 15"/>
          <p:cNvSpPr/>
          <p:nvPr/>
        </p:nvSpPr>
        <p:spPr>
          <a:xfrm>
            <a:off x="4454525" y="3546475"/>
            <a:ext cx="3078163" cy="338138"/>
          </a:xfrm>
          <a:prstGeom prst="rect">
            <a:avLst/>
          </a:prstGeom>
          <a:noFill/>
          <a:ln w="9525">
            <a:noFill/>
          </a:ln>
        </p:spPr>
        <p:txBody>
          <a:bodyPr wrap="none">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r>
              <a:rPr lang="zh-CN" altLang="en-US" sz="1600" b="1" dirty="0">
                <a:latin typeface="Arial" panose="020B0604020202020204" pitchFamily="34" charset="0"/>
                <a:sym typeface="+mn-lt"/>
              </a:rPr>
              <a:t>湖南省供应链</a:t>
            </a:r>
            <a:r>
              <a:rPr lang="en-US" altLang="zh-CN" sz="1600" b="1" dirty="0">
                <a:latin typeface="Arial" panose="020B0604020202020204" pitchFamily="34" charset="0"/>
                <a:sym typeface="+mn-lt"/>
              </a:rPr>
              <a:t>ABS</a:t>
            </a:r>
            <a:r>
              <a:rPr lang="zh-CN" altLang="en-US" sz="1600" b="1" dirty="0">
                <a:latin typeface="Arial" panose="020B0604020202020204" pitchFamily="34" charset="0"/>
                <a:sym typeface="+mn-lt"/>
              </a:rPr>
              <a:t>潜在匹配企业</a:t>
            </a:r>
            <a:endParaRPr lang="zh-CN" altLang="en-US" sz="1600" dirty="0">
              <a:latin typeface="Arial" panose="020B0604020202020204" pitchFamily="34" charset="0"/>
              <a:sym typeface="+mn-lt"/>
            </a:endParaRPr>
          </a:p>
        </p:txBody>
      </p:sp>
      <p:sp>
        <p:nvSpPr>
          <p:cNvPr id="99379" name="文本框 9"/>
          <p:cNvSpPr txBox="1"/>
          <p:nvPr/>
        </p:nvSpPr>
        <p:spPr>
          <a:xfrm>
            <a:off x="9185275" y="6546850"/>
            <a:ext cx="2413000" cy="27622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r>
              <a:rPr lang="zh-CN" altLang="en-US" sz="1200" b="1" dirty="0">
                <a:latin typeface="Arial" panose="020B0604020202020204" pitchFamily="34" charset="0"/>
                <a:sym typeface="+mn-lt"/>
              </a:rPr>
              <a:t>注：数据来源于公开资料整理</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354" name="组合 1"/>
          <p:cNvGrpSpPr/>
          <p:nvPr/>
        </p:nvGrpSpPr>
        <p:grpSpPr>
          <a:xfrm>
            <a:off x="0" y="214313"/>
            <a:ext cx="577850" cy="658812"/>
            <a:chOff x="0" y="0"/>
            <a:chExt cx="577847" cy="659137"/>
          </a:xfrm>
        </p:grpSpPr>
        <p:sp>
          <p:nvSpPr>
            <p:cNvPr id="12317" name="矩形 3"/>
            <p:cNvSpPr>
              <a:spLocks noChangeArrowheads="1"/>
            </p:cNvSpPr>
            <p:nvPr/>
          </p:nvSpPr>
          <p:spPr bwMode="auto">
            <a:xfrm>
              <a:off x="0" y="0"/>
              <a:ext cx="495297" cy="659137"/>
            </a:xfrm>
            <a:prstGeom prst="rect">
              <a:avLst/>
            </a:prstGeom>
            <a:solidFill>
              <a:srgbClr val="C00000"/>
            </a:solidFill>
            <a:ln>
              <a:noFill/>
            </a:ln>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4200" b="0"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12318" name="矩形 4"/>
            <p:cNvSpPr>
              <a:spLocks noChangeArrowheads="1"/>
            </p:cNvSpPr>
            <p:nvPr/>
          </p:nvSpPr>
          <p:spPr bwMode="auto">
            <a:xfrm>
              <a:off x="527047" y="0"/>
              <a:ext cx="50800" cy="659137"/>
            </a:xfrm>
            <a:prstGeom prst="rect">
              <a:avLst/>
            </a:prstGeom>
            <a:solidFill>
              <a:srgbClr val="808080"/>
            </a:solidFill>
            <a:ln>
              <a:noFill/>
            </a:ln>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4200" b="0" i="0" u="none" strike="noStrike" kern="1200" cap="none" spc="0" normalizeH="0" baseline="0" noProof="0">
                <a:ln>
                  <a:noFill/>
                </a:ln>
                <a:solidFill>
                  <a:srgbClr val="FFFFFF"/>
                </a:solidFill>
                <a:effectLst/>
                <a:uLnTx/>
                <a:uFillTx/>
                <a:latin typeface="+mn-lt"/>
                <a:ea typeface="+mn-ea"/>
                <a:cs typeface="+mn-ea"/>
                <a:sym typeface="+mn-lt"/>
              </a:endParaRPr>
            </a:p>
          </p:txBody>
        </p:sp>
      </p:grpSp>
      <p:sp>
        <p:nvSpPr>
          <p:cNvPr id="12291" name="灯片编号占位符 3"/>
          <p:cNvSpPr>
            <a:spLocks noGrp="1" noChangeArrowheads="1"/>
          </p:cNvSpPr>
          <p:nvPr/>
        </p:nvSpPr>
        <p:spPr bwMode="auto">
          <a:xfrm>
            <a:off x="11449050" y="6499225"/>
            <a:ext cx="639763" cy="365125"/>
          </a:xfrm>
          <a:prstGeom prst="rect">
            <a:avLst/>
          </a:prstGeom>
          <a:noFill/>
          <a:ln>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r" defTabSz="914400" eaLnBrk="1" hangingPunct="1">
              <a:spcBef>
                <a:spcPct val="0"/>
              </a:spcBef>
              <a:buNone/>
            </a:pPr>
            <a:fld id="{9A0DB2DC-4C9A-4742-B13C-FB6460FD3503}" type="slidenum">
              <a:rPr lang="zh-CN" altLang="zh-CN" sz="1400" b="1" dirty="0">
                <a:solidFill>
                  <a:srgbClr val="FFFFFF"/>
                </a:solidFill>
                <a:ea typeface="微软雅黑" panose="020B0503020204020204" pitchFamily="34" charset="-122"/>
                <a:sym typeface="+mn-lt"/>
              </a:rPr>
              <a:t>87</a:t>
            </a:fld>
            <a:endParaRPr lang="zh-CN" altLang="zh-CN" sz="1400" b="1" dirty="0">
              <a:solidFill>
                <a:srgbClr val="FFFFFF"/>
              </a:solidFill>
              <a:ea typeface="微软雅黑" panose="020B0503020204020204" pitchFamily="34" charset="-122"/>
              <a:sym typeface="+mn-lt"/>
            </a:endParaRPr>
          </a:p>
        </p:txBody>
      </p:sp>
      <p:sp>
        <p:nvSpPr>
          <p:cNvPr id="100356" name="矩形 2"/>
          <p:cNvSpPr/>
          <p:nvPr/>
        </p:nvSpPr>
        <p:spPr>
          <a:xfrm>
            <a:off x="693738" y="908050"/>
            <a:ext cx="11144250" cy="199072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285750" lvl="0" indent="-285750" algn="just" defTabSz="914400">
              <a:spcBef>
                <a:spcPct val="0"/>
              </a:spcBef>
              <a:buFont typeface="Wingdings" panose="05000000000000000000" pitchFamily="2" charset="2"/>
              <a:buChar char="p"/>
            </a:pPr>
            <a:r>
              <a:rPr lang="zh-CN" altLang="en-US" sz="1600" b="1" dirty="0">
                <a:latin typeface="Arial" panose="020B0604020202020204" pitchFamily="34" charset="0"/>
                <a:sym typeface="+mn-lt"/>
              </a:rPr>
              <a:t>应收账款</a:t>
            </a:r>
            <a:r>
              <a:rPr lang="en-US" altLang="zh-CN" sz="1600" b="1" dirty="0">
                <a:latin typeface="Arial" panose="020B0604020202020204" pitchFamily="34" charset="0"/>
                <a:sym typeface="+mn-lt"/>
              </a:rPr>
              <a:t>ABS</a:t>
            </a:r>
          </a:p>
          <a:p>
            <a:pPr marL="285750" lvl="0" indent="-285750" algn="just" defTabSz="914400">
              <a:lnSpc>
                <a:spcPct val="130000"/>
              </a:lnSpc>
              <a:spcBef>
                <a:spcPct val="0"/>
              </a:spcBef>
              <a:buChar char="•"/>
            </a:pPr>
            <a:r>
              <a:rPr lang="zh-CN" altLang="en-US" sz="1400" dirty="0">
                <a:latin typeface="Arial" panose="020B0604020202020204" pitchFamily="34" charset="0"/>
                <a:sym typeface="+mn-lt"/>
              </a:rPr>
              <a:t>提高公司资产的质量，加强流动性，改善公司融资能力。同时，这种融资方式通常融资费用较低。</a:t>
            </a:r>
          </a:p>
          <a:p>
            <a:pPr marL="285750" lvl="0" indent="-285750" algn="just" defTabSz="914400">
              <a:lnSpc>
                <a:spcPct val="130000"/>
              </a:lnSpc>
              <a:spcBef>
                <a:spcPct val="0"/>
              </a:spcBef>
              <a:buChar char="•"/>
            </a:pPr>
            <a:r>
              <a:rPr lang="zh-CN" altLang="en-US" sz="1400" dirty="0">
                <a:latin typeface="Arial" panose="020B0604020202020204" pitchFamily="34" charset="0"/>
                <a:sym typeface="+mn-lt"/>
              </a:rPr>
              <a:t>减少交易成本。应收账款证券化由专门的机构进行，作为应收账款的拥有者来说，只要将应收账款出售给这样的机构就可以免去对应收账款的跟踪、追缴之苦，减少坏账损失，从而大大降低交易成本。</a:t>
            </a:r>
          </a:p>
          <a:p>
            <a:pPr marL="285750" lvl="0" indent="-285750" algn="just" defTabSz="914400">
              <a:lnSpc>
                <a:spcPct val="130000"/>
              </a:lnSpc>
              <a:spcBef>
                <a:spcPct val="0"/>
              </a:spcBef>
              <a:buChar char="•"/>
            </a:pPr>
            <a:r>
              <a:rPr lang="zh-CN" altLang="en-US" sz="1400" dirty="0">
                <a:latin typeface="Arial" panose="020B0604020202020204" pitchFamily="34" charset="0"/>
                <a:sym typeface="+mn-lt"/>
              </a:rPr>
              <a:t>央企、地方国企发行因国资委系统的内部考核要求，发行应收账款</a:t>
            </a:r>
            <a:r>
              <a:rPr lang="en-US" altLang="zh-CN" sz="1400" dirty="0">
                <a:latin typeface="Arial" panose="020B0604020202020204" pitchFamily="34" charset="0"/>
                <a:sym typeface="+mn-lt"/>
              </a:rPr>
              <a:t>ABS</a:t>
            </a:r>
            <a:r>
              <a:rPr lang="zh-CN" altLang="en-US" sz="1400" dirty="0">
                <a:latin typeface="Arial" panose="020B0604020202020204" pitchFamily="34" charset="0"/>
                <a:sym typeface="+mn-lt"/>
              </a:rPr>
              <a:t>的动力较强。</a:t>
            </a:r>
            <a:r>
              <a:rPr lang="en-US" altLang="zh-CN" sz="1400" dirty="0">
                <a:latin typeface="Arial" panose="020B0604020202020204" pitchFamily="34" charset="0"/>
                <a:sym typeface="+mn-lt"/>
              </a:rPr>
              <a:t>ABS</a:t>
            </a:r>
            <a:r>
              <a:rPr lang="zh-CN" altLang="en-US" sz="1400" dirty="0">
                <a:latin typeface="Arial" panose="020B0604020202020204" pitchFamily="34" charset="0"/>
                <a:sym typeface="+mn-lt"/>
              </a:rPr>
              <a:t>的发行可以直接改善综合绩效评价指标，降低应收账款余额，从而直接改善应收账款周转率和总资产周转率，提高资产负债率</a:t>
            </a:r>
            <a:r>
              <a:rPr lang="en-US" altLang="zh-CN" sz="1400" dirty="0">
                <a:latin typeface="Arial" panose="020B0604020202020204" pitchFamily="34" charset="0"/>
                <a:sym typeface="+mn-lt"/>
              </a:rPr>
              <a:t>(ROE)</a:t>
            </a:r>
            <a:r>
              <a:rPr lang="zh-CN" altLang="en-US" sz="1400" dirty="0">
                <a:latin typeface="Arial" panose="020B0604020202020204" pitchFamily="34" charset="0"/>
                <a:sym typeface="+mn-lt"/>
              </a:rPr>
              <a:t>水平。同时，如果能借此实现“真实出表”，还可进一步降低企业财务杠杆</a:t>
            </a:r>
            <a:r>
              <a:rPr lang="en-US" altLang="zh-CN" sz="1400" dirty="0">
                <a:latin typeface="Arial" panose="020B0604020202020204" pitchFamily="34" charset="0"/>
                <a:sym typeface="+mn-lt"/>
              </a:rPr>
              <a:t>(</a:t>
            </a:r>
            <a:r>
              <a:rPr lang="zh-CN" altLang="en-US" sz="1400" dirty="0">
                <a:latin typeface="Arial" panose="020B0604020202020204" pitchFamily="34" charset="0"/>
                <a:sym typeface="+mn-lt"/>
              </a:rPr>
              <a:t>资产负债率</a:t>
            </a:r>
            <a:r>
              <a:rPr lang="en-US" altLang="zh-CN" sz="1400" dirty="0">
                <a:latin typeface="Arial" panose="020B0604020202020204" pitchFamily="34" charset="0"/>
                <a:sym typeface="+mn-lt"/>
              </a:rPr>
              <a:t>)</a:t>
            </a:r>
            <a:r>
              <a:rPr lang="zh-CN" altLang="en-US" sz="1400" dirty="0">
                <a:latin typeface="Arial" panose="020B0604020202020204" pitchFamily="34" charset="0"/>
                <a:sym typeface="+mn-lt"/>
              </a:rPr>
              <a:t>。</a:t>
            </a:r>
          </a:p>
        </p:txBody>
      </p:sp>
      <p:graphicFrame>
        <p:nvGraphicFramePr>
          <p:cNvPr id="4" name="表格 3"/>
          <p:cNvGraphicFramePr>
            <a:graphicFrameLocks noGrp="1"/>
          </p:cNvGraphicFramePr>
          <p:nvPr/>
        </p:nvGraphicFramePr>
        <p:xfrm>
          <a:off x="5811838" y="3690938"/>
          <a:ext cx="6261101" cy="2473324"/>
        </p:xfrm>
        <a:graphic>
          <a:graphicData uri="http://schemas.openxmlformats.org/drawingml/2006/table">
            <a:tbl>
              <a:tblPr firstRow="1" bandRow="1">
                <a:tableStyleId>{93296810-A885-4BE3-A3E7-6D5BEEA58F35}</a:tableStyleId>
              </a:tblPr>
              <a:tblGrid>
                <a:gridCol w="513792">
                  <a:extLst>
                    <a:ext uri="{9D8B030D-6E8A-4147-A177-3AD203B41FA5}">
                      <a16:colId xmlns:a16="http://schemas.microsoft.com/office/drawing/2014/main" val="20000"/>
                    </a:ext>
                  </a:extLst>
                </a:gridCol>
                <a:gridCol w="2370462">
                  <a:extLst>
                    <a:ext uri="{9D8B030D-6E8A-4147-A177-3AD203B41FA5}">
                      <a16:colId xmlns:a16="http://schemas.microsoft.com/office/drawing/2014/main" val="20001"/>
                    </a:ext>
                  </a:extLst>
                </a:gridCol>
                <a:gridCol w="855216">
                  <a:extLst>
                    <a:ext uri="{9D8B030D-6E8A-4147-A177-3AD203B41FA5}">
                      <a16:colId xmlns:a16="http://schemas.microsoft.com/office/drawing/2014/main" val="20002"/>
                    </a:ext>
                  </a:extLst>
                </a:gridCol>
                <a:gridCol w="1572580">
                  <a:extLst>
                    <a:ext uri="{9D8B030D-6E8A-4147-A177-3AD203B41FA5}">
                      <a16:colId xmlns:a16="http://schemas.microsoft.com/office/drawing/2014/main" val="20003"/>
                    </a:ext>
                  </a:extLst>
                </a:gridCol>
                <a:gridCol w="949051">
                  <a:extLst>
                    <a:ext uri="{9D8B030D-6E8A-4147-A177-3AD203B41FA5}">
                      <a16:colId xmlns:a16="http://schemas.microsoft.com/office/drawing/2014/main" val="20004"/>
                    </a:ext>
                  </a:extLst>
                </a:gridCol>
              </a:tblGrid>
              <a:tr h="763084">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Arial" panose="020B0604020202020204" pitchFamily="34" charset="0"/>
                          <a:ea typeface="微软雅黑" panose="020B0503020204020204" pitchFamily="34" charset="-122"/>
                          <a:sym typeface="+mn-lt"/>
                        </a:rPr>
                        <a:t>序号</a:t>
                      </a:r>
                    </a:p>
                  </a:txBody>
                  <a:tcPr marL="3783" marR="3783" marT="3781"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u="none" strike="noStrike" cap="none" normalizeH="0" baseline="0" dirty="0">
                          <a:ln>
                            <a:noFill/>
                          </a:ln>
                          <a:solidFill>
                            <a:srgbClr val="FFFFFF"/>
                          </a:solidFill>
                          <a:effectLst/>
                          <a:sym typeface="+mn-lt"/>
                        </a:rPr>
                        <a:t>企业名称</a:t>
                      </a:r>
                      <a:endParaRPr kumimoji="0" lang="zh-CN" altLang="en-US" sz="1400" b="1" i="0" u="none" strike="noStrike" cap="none" normalizeH="0" baseline="0" dirty="0">
                        <a:ln>
                          <a:noFill/>
                        </a:ln>
                        <a:solidFill>
                          <a:srgbClr val="FFFFFF"/>
                        </a:solidFill>
                        <a:effectLst/>
                        <a:latin typeface="Arial" panose="020B0604020202020204" pitchFamily="34" charset="0"/>
                        <a:ea typeface="微软雅黑" panose="020B0503020204020204" pitchFamily="34" charset="-122"/>
                        <a:sym typeface="+mn-lt"/>
                      </a:endParaRPr>
                    </a:p>
                  </a:txBody>
                  <a:tcPr marL="3783" marR="3783" marT="3781"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u="none" strike="noStrike" cap="none" normalizeH="0" baseline="0" dirty="0">
                          <a:ln>
                            <a:noFill/>
                          </a:ln>
                          <a:solidFill>
                            <a:srgbClr val="FFFFFF"/>
                          </a:solidFill>
                          <a:effectLst/>
                          <a:sym typeface="+mn-lt"/>
                        </a:rPr>
                        <a:t>最新评级</a:t>
                      </a:r>
                      <a:endParaRPr kumimoji="0" lang="zh-CN" altLang="en-US" sz="1400" b="1" i="0" u="none" strike="noStrike" cap="none" normalizeH="0" baseline="0" dirty="0">
                        <a:ln>
                          <a:noFill/>
                        </a:ln>
                        <a:solidFill>
                          <a:srgbClr val="FFFFFF"/>
                        </a:solidFill>
                        <a:effectLst/>
                        <a:latin typeface="Arial" panose="020B0604020202020204" pitchFamily="34" charset="0"/>
                        <a:ea typeface="微软雅黑" panose="020B0503020204020204" pitchFamily="34" charset="-122"/>
                        <a:sym typeface="+mn-lt"/>
                      </a:endParaRPr>
                    </a:p>
                  </a:txBody>
                  <a:tcPr marL="3783" marR="3783" marT="3781"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u="none" strike="noStrike" cap="none" normalizeH="0" baseline="0" dirty="0">
                          <a:ln>
                            <a:noFill/>
                          </a:ln>
                          <a:solidFill>
                            <a:srgbClr val="FFFFFF"/>
                          </a:solidFill>
                          <a:effectLst/>
                          <a:sym typeface="+mn-lt"/>
                        </a:rPr>
                        <a:t>最近一年此资产对应收入</a:t>
                      </a:r>
                      <a:r>
                        <a:rPr kumimoji="0" lang="en-US" altLang="zh-CN" sz="1400" b="1" u="none" strike="noStrike" cap="none" normalizeH="0" baseline="0" dirty="0">
                          <a:ln>
                            <a:noFill/>
                          </a:ln>
                          <a:solidFill>
                            <a:srgbClr val="FFFFFF"/>
                          </a:solidFill>
                          <a:effectLst/>
                          <a:sym typeface="+mn-lt"/>
                        </a:rPr>
                        <a:t>/</a:t>
                      </a:r>
                      <a:r>
                        <a:rPr kumimoji="0" lang="zh-CN" altLang="en-US" sz="1400" b="1" u="none" strike="noStrike" cap="none" normalizeH="0" baseline="0" dirty="0">
                          <a:ln>
                            <a:noFill/>
                          </a:ln>
                          <a:solidFill>
                            <a:srgbClr val="FFFFFF"/>
                          </a:solidFill>
                          <a:effectLst/>
                          <a:sym typeface="+mn-lt"/>
                        </a:rPr>
                        <a:t>规模（亿元）</a:t>
                      </a:r>
                      <a:endParaRPr kumimoji="0" lang="zh-CN" altLang="en-US" sz="1400" b="1" i="0" u="none" strike="noStrike" cap="none" normalizeH="0" baseline="0" dirty="0">
                        <a:ln>
                          <a:noFill/>
                        </a:ln>
                        <a:solidFill>
                          <a:srgbClr val="FFFFFF"/>
                        </a:solidFill>
                        <a:effectLst/>
                        <a:latin typeface="Arial" panose="020B0604020202020204" pitchFamily="34" charset="0"/>
                        <a:ea typeface="微软雅黑" panose="020B0503020204020204" pitchFamily="34" charset="-122"/>
                        <a:sym typeface="+mn-lt"/>
                      </a:endParaRPr>
                    </a:p>
                  </a:txBody>
                  <a:tcPr marL="3783" marR="3783" marT="3781"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u="none" strike="noStrike" cap="none" normalizeH="0" baseline="0" dirty="0">
                          <a:ln>
                            <a:noFill/>
                          </a:ln>
                          <a:solidFill>
                            <a:srgbClr val="FFFFFF"/>
                          </a:solidFill>
                          <a:effectLst/>
                          <a:sym typeface="+mn-lt"/>
                        </a:rPr>
                        <a:t>预计发行规模（亿元）</a:t>
                      </a:r>
                      <a:endParaRPr kumimoji="0" lang="zh-CN" altLang="en-US" sz="1400" b="1" i="0" u="none" strike="noStrike" cap="none" normalizeH="0" baseline="0" dirty="0">
                        <a:ln>
                          <a:noFill/>
                        </a:ln>
                        <a:solidFill>
                          <a:srgbClr val="FFFFFF"/>
                        </a:solidFill>
                        <a:effectLst/>
                        <a:latin typeface="Arial" panose="020B0604020202020204" pitchFamily="34" charset="0"/>
                        <a:ea typeface="微软雅黑" panose="020B0503020204020204" pitchFamily="34" charset="-122"/>
                        <a:sym typeface="+mn-lt"/>
                      </a:endParaRPr>
                    </a:p>
                  </a:txBody>
                  <a:tcPr marL="3783" marR="3783" marT="3781" marB="0" anchor="ctr" horzOverflow="overflow"/>
                </a:tc>
                <a:extLst>
                  <a:ext uri="{0D108BD9-81ED-4DB2-BD59-A6C34878D82A}">
                    <a16:rowId xmlns:a16="http://schemas.microsoft.com/office/drawing/2014/main" val="10000"/>
                  </a:ext>
                </a:extLst>
              </a:tr>
              <a:tr h="570080">
                <a:tc>
                  <a:txBody>
                    <a:bodyPr/>
                    <a:lstStyle/>
                    <a:p>
                      <a:pPr marL="0" marR="0" lvl="0" indent="0" algn="ctr" defTabSz="914400" rtl="0" eaLnBrk="1" fontAlgn="b"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1</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9527" marR="9527" marT="9519" marB="0" anchor="b"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zh-CN" altLang="en-US" sz="1400" b="0" u="none" strike="noStrike" cap="none" normalizeH="0" baseline="0" dirty="0">
                          <a:ln>
                            <a:noFill/>
                          </a:ln>
                          <a:solidFill>
                            <a:schemeClr val="tx1"/>
                          </a:solidFill>
                          <a:effectLst/>
                          <a:sym typeface="+mn-lt"/>
                        </a:rPr>
                        <a:t>中联重科股份有限公司</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9527" marR="9527" marT="9519" marB="0" anchor="b"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en-US" altLang="zh-CN" sz="1400" b="0" u="none" strike="noStrike" cap="none" normalizeH="0" baseline="0">
                          <a:ln>
                            <a:noFill/>
                          </a:ln>
                          <a:solidFill>
                            <a:schemeClr val="tx1"/>
                          </a:solidFill>
                          <a:effectLst/>
                          <a:sym typeface="+mn-lt"/>
                        </a:rPr>
                        <a:t>AAA</a:t>
                      </a:r>
                      <a:endParaRPr kumimoji="0" lang="en-US" altLang="zh-CN" sz="14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mn-lt"/>
                      </a:endParaRPr>
                    </a:p>
                  </a:txBody>
                  <a:tcPr marL="9527" marR="9527" marT="9519" marB="0" anchor="b"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en-US" altLang="zh-CN" sz="1400" b="0" u="none" strike="noStrike" cap="none" normalizeH="0" baseline="0">
                          <a:ln>
                            <a:noFill/>
                          </a:ln>
                          <a:solidFill>
                            <a:schemeClr val="tx1"/>
                          </a:solidFill>
                          <a:effectLst/>
                          <a:sym typeface="+mn-lt"/>
                        </a:rPr>
                        <a:t>254.04</a:t>
                      </a:r>
                      <a:endParaRPr kumimoji="0" lang="en-US" altLang="zh-CN" sz="14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mn-lt"/>
                      </a:endParaRPr>
                    </a:p>
                  </a:txBody>
                  <a:tcPr marL="9527" marR="9527" marT="9519" marB="0" anchor="b"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en-US" altLang="zh-CN" sz="1400" b="0" u="none" strike="noStrike" cap="none" normalizeH="0" baseline="0">
                          <a:ln>
                            <a:noFill/>
                          </a:ln>
                          <a:solidFill>
                            <a:schemeClr val="tx1"/>
                          </a:solidFill>
                          <a:effectLst/>
                          <a:sym typeface="+mn-lt"/>
                        </a:rPr>
                        <a:t>50</a:t>
                      </a:r>
                      <a:endParaRPr kumimoji="0" lang="en-US" altLang="zh-CN" sz="14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mn-lt"/>
                      </a:endParaRPr>
                    </a:p>
                  </a:txBody>
                  <a:tcPr marL="9527" marR="9527" marT="9519" marB="0" anchor="b" horzOverflow="overflow"/>
                </a:tc>
                <a:extLst>
                  <a:ext uri="{0D108BD9-81ED-4DB2-BD59-A6C34878D82A}">
                    <a16:rowId xmlns:a16="http://schemas.microsoft.com/office/drawing/2014/main" val="10001"/>
                  </a:ext>
                </a:extLst>
              </a:tr>
              <a:tr h="570080">
                <a:tc>
                  <a:txBody>
                    <a:bodyPr/>
                    <a:lstStyle/>
                    <a:p>
                      <a:pPr marL="0" marR="0" lvl="0" indent="0" algn="ctr" defTabSz="914400" rtl="0" eaLnBrk="1" fontAlgn="b"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2</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9527" marR="9527" marT="9519" marB="0" anchor="b"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zh-CN" altLang="en-US" sz="1400" b="0" u="none" strike="noStrike" cap="none" normalizeH="0" baseline="0" dirty="0">
                          <a:ln>
                            <a:noFill/>
                          </a:ln>
                          <a:solidFill>
                            <a:schemeClr val="tx1"/>
                          </a:solidFill>
                          <a:effectLst/>
                          <a:sym typeface="+mn-lt"/>
                        </a:rPr>
                        <a:t>中国建筑第五工程局有限公司</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9527" marR="9527" marT="9519" marB="0" anchor="b"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AAA</a:t>
                      </a:r>
                      <a:endPar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9527" marR="9527" marT="9519" marB="0" anchor="b"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168.58</a:t>
                      </a:r>
                      <a:endPar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9527" marR="9527" marT="9519" marB="0" anchor="b"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en-US" altLang="zh-CN" sz="1400" b="0" u="none" strike="noStrike" cap="none" normalizeH="0" baseline="0">
                          <a:ln>
                            <a:noFill/>
                          </a:ln>
                          <a:solidFill>
                            <a:schemeClr val="tx1"/>
                          </a:solidFill>
                          <a:effectLst/>
                          <a:sym typeface="+mn-lt"/>
                        </a:rPr>
                        <a:t>50</a:t>
                      </a:r>
                      <a:endParaRPr kumimoji="0" lang="en-US" altLang="zh-CN" sz="14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mn-lt"/>
                      </a:endParaRPr>
                    </a:p>
                  </a:txBody>
                  <a:tcPr marL="9527" marR="9527" marT="9519" marB="0" anchor="b" horzOverflow="overflow"/>
                </a:tc>
                <a:extLst>
                  <a:ext uri="{0D108BD9-81ED-4DB2-BD59-A6C34878D82A}">
                    <a16:rowId xmlns:a16="http://schemas.microsoft.com/office/drawing/2014/main" val="10002"/>
                  </a:ext>
                </a:extLst>
              </a:tr>
              <a:tr h="570080">
                <a:tc>
                  <a:txBody>
                    <a:bodyPr/>
                    <a:lstStyle/>
                    <a:p>
                      <a:pPr marL="0" marR="0" lvl="0" indent="0" algn="ctr" defTabSz="914400" rtl="0" eaLnBrk="1" fontAlgn="b"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3</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9527" marR="9527" marT="9519" marB="0" anchor="b"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zh-CN" altLang="en-US" sz="1400" b="0" u="none" strike="noStrike" cap="none" normalizeH="0" baseline="0" dirty="0">
                          <a:ln>
                            <a:noFill/>
                          </a:ln>
                          <a:solidFill>
                            <a:schemeClr val="tx1"/>
                          </a:solidFill>
                          <a:effectLst/>
                          <a:sym typeface="+mn-lt"/>
                        </a:rPr>
                        <a:t>湖南建工集团有限公司</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9527" marR="9527" marT="9519" marB="0" anchor="b"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a:ln>
                            <a:noFill/>
                          </a:ln>
                          <a:solidFill>
                            <a:schemeClr val="tx1"/>
                          </a:solidFill>
                          <a:effectLst/>
                          <a:sym typeface="+mn-lt"/>
                        </a:rPr>
                        <a:t>AA+</a:t>
                      </a:r>
                      <a:endParaRPr kumimoji="0" lang="en-US" altLang="zh-CN" sz="14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mn-lt"/>
                      </a:endParaRPr>
                    </a:p>
                  </a:txBody>
                  <a:tcPr marL="9527" marR="9527" marT="951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125.05</a:t>
                      </a:r>
                      <a:endPar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9527" marR="9527" marT="9519" marB="0" anchor="b"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50</a:t>
                      </a:r>
                      <a:endPar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9527" marR="9527" marT="9519" marB="0" anchor="b" horzOverflow="overflow"/>
                </a:tc>
                <a:extLst>
                  <a:ext uri="{0D108BD9-81ED-4DB2-BD59-A6C34878D82A}">
                    <a16:rowId xmlns:a16="http://schemas.microsoft.com/office/drawing/2014/main" val="10003"/>
                  </a:ext>
                </a:extLst>
              </a:tr>
            </a:tbl>
          </a:graphicData>
        </a:graphic>
      </p:graphicFrame>
      <p:sp>
        <p:nvSpPr>
          <p:cNvPr id="100389" name="矩形 5"/>
          <p:cNvSpPr/>
          <p:nvPr/>
        </p:nvSpPr>
        <p:spPr>
          <a:xfrm>
            <a:off x="7181850" y="3149600"/>
            <a:ext cx="3282950" cy="338138"/>
          </a:xfrm>
          <a:prstGeom prst="rect">
            <a:avLst/>
          </a:prstGeom>
          <a:noFill/>
          <a:ln w="9525">
            <a:noFill/>
          </a:ln>
        </p:spPr>
        <p:txBody>
          <a:bodyPr wrap="none">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r>
              <a:rPr lang="zh-CN" altLang="en-US" sz="1600" b="1" dirty="0">
                <a:latin typeface="Arial" panose="020B0604020202020204" pitchFamily="34" charset="0"/>
                <a:sym typeface="+mn-lt"/>
              </a:rPr>
              <a:t>湖南省应收账款</a:t>
            </a:r>
            <a:r>
              <a:rPr lang="en-US" altLang="zh-CN" sz="1600" b="1" dirty="0">
                <a:latin typeface="Arial" panose="020B0604020202020204" pitchFamily="34" charset="0"/>
                <a:sym typeface="+mn-lt"/>
              </a:rPr>
              <a:t>ABS</a:t>
            </a:r>
            <a:r>
              <a:rPr lang="zh-CN" altLang="en-US" sz="1600" b="1" dirty="0">
                <a:latin typeface="Arial" panose="020B0604020202020204" pitchFamily="34" charset="0"/>
                <a:sym typeface="+mn-lt"/>
              </a:rPr>
              <a:t>潜在匹配企业</a:t>
            </a:r>
            <a:endParaRPr lang="zh-CN" altLang="en-US" sz="1600" dirty="0">
              <a:latin typeface="Arial" panose="020B0604020202020204" pitchFamily="34" charset="0"/>
              <a:sym typeface="+mn-lt"/>
            </a:endParaRPr>
          </a:p>
        </p:txBody>
      </p:sp>
      <p:sp>
        <p:nvSpPr>
          <p:cNvPr id="100390" name="标题 1"/>
          <p:cNvSpPr txBox="1"/>
          <p:nvPr/>
        </p:nvSpPr>
        <p:spPr>
          <a:xfrm>
            <a:off x="693738" y="201613"/>
            <a:ext cx="11004550" cy="658812"/>
          </a:xfrm>
          <a:prstGeom prst="rect">
            <a:avLst/>
          </a:prstGeom>
          <a:noFill/>
          <a:ln w="9525">
            <a:noFill/>
          </a:ln>
        </p:spPr>
        <p:txBody>
          <a:bodyPr lIns="68573" tIns="34289" rIns="68573" bIns="34289"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r>
              <a:rPr lang="en-US" altLang="zh-CN" b="1" dirty="0">
                <a:latin typeface="微软雅黑" panose="020B0503020204020204" pitchFamily="34" charset="-122"/>
                <a:ea typeface="微软雅黑" panose="020B0503020204020204" pitchFamily="34" charset="-122"/>
                <a:sym typeface="+mn-lt"/>
              </a:rPr>
              <a:t>2.7 </a:t>
            </a:r>
            <a:r>
              <a:rPr lang="zh-CN" altLang="en-US" b="1" dirty="0">
                <a:latin typeface="微软雅黑" panose="020B0503020204020204" pitchFamily="34" charset="-122"/>
                <a:ea typeface="微软雅黑" panose="020B0503020204020204" pitchFamily="34" charset="-122"/>
                <a:sym typeface="+mn-lt"/>
              </a:rPr>
              <a:t>适配</a:t>
            </a:r>
            <a:r>
              <a:rPr lang="en-US" altLang="zh-CN" b="1" dirty="0">
                <a:latin typeface="微软雅黑" panose="020B0503020204020204" pitchFamily="34" charset="-122"/>
                <a:ea typeface="微软雅黑" panose="020B0503020204020204" pitchFamily="34" charset="-122"/>
                <a:sym typeface="+mn-lt"/>
              </a:rPr>
              <a:t>ABS</a:t>
            </a:r>
            <a:r>
              <a:rPr lang="zh-CN" altLang="en-US" b="1" dirty="0">
                <a:latin typeface="微软雅黑" panose="020B0503020204020204" pitchFamily="34" charset="-122"/>
                <a:ea typeface="微软雅黑" panose="020B0503020204020204" pitchFamily="34" charset="-122"/>
                <a:sym typeface="+mn-lt"/>
              </a:rPr>
              <a:t>类型</a:t>
            </a:r>
            <a:r>
              <a:rPr lang="en-US" altLang="zh-CN" b="1" dirty="0">
                <a:latin typeface="微软雅黑" panose="020B0503020204020204" pitchFamily="34" charset="-122"/>
                <a:ea typeface="微软雅黑" panose="020B0503020204020204" pitchFamily="34" charset="-122"/>
                <a:sym typeface="+mn-lt"/>
              </a:rPr>
              <a:t>—</a:t>
            </a:r>
            <a:r>
              <a:rPr lang="zh-CN" altLang="en-US" b="1" dirty="0">
                <a:latin typeface="微软雅黑" panose="020B0503020204020204" pitchFamily="34" charset="-122"/>
                <a:ea typeface="微软雅黑" panose="020B0503020204020204" pitchFamily="34" charset="-122"/>
                <a:sym typeface="+mn-lt"/>
              </a:rPr>
              <a:t>应收账款</a:t>
            </a:r>
          </a:p>
        </p:txBody>
      </p:sp>
      <p:sp>
        <p:nvSpPr>
          <p:cNvPr id="13" name="矩形 12"/>
          <p:cNvSpPr/>
          <p:nvPr/>
        </p:nvSpPr>
        <p:spPr>
          <a:xfrm>
            <a:off x="1563688" y="3090863"/>
            <a:ext cx="3270250" cy="33813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mn-ea"/>
                <a:ea typeface="+mn-ea"/>
                <a:cs typeface="+mn-cs"/>
              </a:rPr>
              <a:t>应收账款</a:t>
            </a:r>
            <a:r>
              <a:rPr kumimoji="0" lang="en-US" altLang="zh-CN" sz="1600" b="1" i="0" u="none" strike="noStrike" kern="1200" cap="none" spc="0" normalizeH="0" baseline="0" noProof="0" dirty="0">
                <a:ln>
                  <a:noFill/>
                </a:ln>
                <a:solidFill>
                  <a:schemeClr val="tx1"/>
                </a:solidFill>
                <a:effectLst/>
                <a:uLnTx/>
                <a:uFillTx/>
                <a:latin typeface="+mn-ea"/>
                <a:ea typeface="+mn-ea"/>
                <a:cs typeface="+mn-cs"/>
              </a:rPr>
              <a:t>ABS</a:t>
            </a:r>
            <a:r>
              <a:rPr kumimoji="0" lang="zh-CN" altLang="en-US" sz="1600" b="1" i="0" u="none" strike="noStrike" kern="1200" cap="none" spc="0" normalizeH="0" baseline="0" noProof="0" dirty="0">
                <a:ln>
                  <a:noFill/>
                </a:ln>
                <a:solidFill>
                  <a:schemeClr val="tx1"/>
                </a:solidFill>
                <a:effectLst/>
                <a:uLnTx/>
                <a:uFillTx/>
                <a:latin typeface="+mn-ea"/>
                <a:ea typeface="+mn-ea"/>
                <a:cs typeface="+mn-cs"/>
              </a:rPr>
              <a:t>各地区发行规模占比</a:t>
            </a:r>
          </a:p>
        </p:txBody>
      </p:sp>
      <p:sp>
        <p:nvSpPr>
          <p:cNvPr id="100392" name="文本框 10"/>
          <p:cNvSpPr txBox="1"/>
          <p:nvPr/>
        </p:nvSpPr>
        <p:spPr>
          <a:xfrm>
            <a:off x="9185275" y="6546850"/>
            <a:ext cx="2413000" cy="27622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r>
              <a:rPr lang="zh-CN" altLang="en-US" sz="1200" b="1" dirty="0">
                <a:latin typeface="Arial" panose="020B0604020202020204" pitchFamily="34" charset="0"/>
                <a:sym typeface="+mn-lt"/>
              </a:rPr>
              <a:t>注：数据来源于公开资料整理</a:t>
            </a:r>
          </a:p>
        </p:txBody>
      </p:sp>
      <p:sp>
        <p:nvSpPr>
          <p:cNvPr id="100393" name="文本框 11"/>
          <p:cNvSpPr txBox="1"/>
          <p:nvPr/>
        </p:nvSpPr>
        <p:spPr>
          <a:xfrm>
            <a:off x="4235450" y="6542088"/>
            <a:ext cx="1960563" cy="277812"/>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r>
              <a:rPr lang="zh-CN" altLang="en-US" sz="1200" b="1" dirty="0">
                <a:latin typeface="Arial" panose="020B0604020202020204" pitchFamily="34" charset="0"/>
                <a:sym typeface="+mn-lt"/>
              </a:rPr>
              <a:t>注：数据来源于</a:t>
            </a:r>
            <a:r>
              <a:rPr lang="en-US" altLang="zh-CN" sz="1200" b="1" dirty="0">
                <a:latin typeface="Arial" panose="020B0604020202020204" pitchFamily="34" charset="0"/>
                <a:sym typeface="+mn-lt"/>
              </a:rPr>
              <a:t>wind</a:t>
            </a:r>
            <a:endParaRPr lang="zh-CN" altLang="en-US" sz="1200" b="1" dirty="0">
              <a:latin typeface="Arial" panose="020B0604020202020204" pitchFamily="34" charset="0"/>
              <a:sym typeface="+mn-lt"/>
            </a:endParaRPr>
          </a:p>
        </p:txBody>
      </p:sp>
      <p:graphicFrame>
        <p:nvGraphicFramePr>
          <p:cNvPr id="100394" name="图表 14"/>
          <p:cNvGraphicFramePr/>
          <p:nvPr/>
        </p:nvGraphicFramePr>
        <p:xfrm>
          <a:off x="693738" y="3419475"/>
          <a:ext cx="5118100" cy="2951163"/>
        </p:xfrm>
        <a:graphic>
          <a:graphicData uri="http://schemas.openxmlformats.org/presentationml/2006/ole">
            <mc:AlternateContent xmlns:mc="http://schemas.openxmlformats.org/markup-compatibility/2006">
              <mc:Choice xmlns:v="urn:schemas-microsoft-com:vml" Requires="v">
                <p:oleObj spid="_x0000_s8214" r:id="rId3" imgW="4681855" imgH="2670175" progId="Excel.Chart.8">
                  <p:embed/>
                </p:oleObj>
              </mc:Choice>
              <mc:Fallback>
                <p:oleObj r:id="rId3" imgW="4681855" imgH="2670175" progId="Excel.Chart.8">
                  <p:embed/>
                  <p:pic>
                    <p:nvPicPr>
                      <p:cNvPr id="0" name="图片 3079"/>
                      <p:cNvPicPr/>
                      <p:nvPr/>
                    </p:nvPicPr>
                    <p:blipFill>
                      <a:blip r:embed="rId4"/>
                      <a:stretch>
                        <a:fillRect/>
                      </a:stretch>
                    </p:blipFill>
                    <p:spPr>
                      <a:xfrm>
                        <a:off x="693738" y="3419475"/>
                        <a:ext cx="5118100" cy="2951163"/>
                      </a:xfrm>
                      <a:prstGeom prst="rect">
                        <a:avLst/>
                      </a:prstGeom>
                      <a:noFill/>
                      <a:ln w="38100">
                        <a:noFill/>
                        <a:miter/>
                      </a:ln>
                    </p:spPr>
                  </p:pic>
                </p:oleObj>
              </mc:Fallback>
            </mc:AlternateContent>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378" name="组合 1"/>
          <p:cNvGrpSpPr/>
          <p:nvPr/>
        </p:nvGrpSpPr>
        <p:grpSpPr>
          <a:xfrm>
            <a:off x="0" y="214313"/>
            <a:ext cx="577850" cy="658812"/>
            <a:chOff x="0" y="0"/>
            <a:chExt cx="577847" cy="659137"/>
          </a:xfrm>
        </p:grpSpPr>
        <p:sp>
          <p:nvSpPr>
            <p:cNvPr id="12317" name="矩形 3"/>
            <p:cNvSpPr>
              <a:spLocks noChangeArrowheads="1"/>
            </p:cNvSpPr>
            <p:nvPr/>
          </p:nvSpPr>
          <p:spPr bwMode="auto">
            <a:xfrm>
              <a:off x="0" y="0"/>
              <a:ext cx="495297" cy="659137"/>
            </a:xfrm>
            <a:prstGeom prst="rect">
              <a:avLst/>
            </a:prstGeom>
            <a:solidFill>
              <a:srgbClr val="C00000"/>
            </a:solidFill>
            <a:ln>
              <a:noFill/>
            </a:ln>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4200" b="0"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12318" name="矩形 4"/>
            <p:cNvSpPr>
              <a:spLocks noChangeArrowheads="1"/>
            </p:cNvSpPr>
            <p:nvPr/>
          </p:nvSpPr>
          <p:spPr bwMode="auto">
            <a:xfrm>
              <a:off x="527047" y="0"/>
              <a:ext cx="50800" cy="659137"/>
            </a:xfrm>
            <a:prstGeom prst="rect">
              <a:avLst/>
            </a:prstGeom>
            <a:solidFill>
              <a:srgbClr val="808080"/>
            </a:solidFill>
            <a:ln>
              <a:noFill/>
            </a:ln>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4200" b="0" i="0" u="none" strike="noStrike" kern="1200" cap="none" spc="0" normalizeH="0" baseline="0" noProof="0">
                <a:ln>
                  <a:noFill/>
                </a:ln>
                <a:solidFill>
                  <a:srgbClr val="FFFFFF"/>
                </a:solidFill>
                <a:effectLst/>
                <a:uLnTx/>
                <a:uFillTx/>
                <a:latin typeface="+mn-lt"/>
                <a:ea typeface="+mn-ea"/>
                <a:cs typeface="+mn-ea"/>
                <a:sym typeface="+mn-lt"/>
              </a:endParaRPr>
            </a:p>
          </p:txBody>
        </p:sp>
      </p:grpSp>
      <p:sp>
        <p:nvSpPr>
          <p:cNvPr id="12291" name="灯片编号占位符 3"/>
          <p:cNvSpPr>
            <a:spLocks noGrp="1" noChangeArrowheads="1"/>
          </p:cNvSpPr>
          <p:nvPr/>
        </p:nvSpPr>
        <p:spPr bwMode="auto">
          <a:xfrm>
            <a:off x="11449050" y="6499225"/>
            <a:ext cx="639763" cy="365125"/>
          </a:xfrm>
          <a:prstGeom prst="rect">
            <a:avLst/>
          </a:prstGeom>
          <a:noFill/>
          <a:ln>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r" defTabSz="914400" eaLnBrk="1" hangingPunct="1">
              <a:spcBef>
                <a:spcPct val="0"/>
              </a:spcBef>
              <a:buNone/>
            </a:pPr>
            <a:fld id="{9A0DB2DC-4C9A-4742-B13C-FB6460FD3503}" type="slidenum">
              <a:rPr lang="zh-CN" altLang="zh-CN" sz="1400" b="1" dirty="0">
                <a:solidFill>
                  <a:srgbClr val="FFFFFF"/>
                </a:solidFill>
                <a:ea typeface="微软雅黑" panose="020B0503020204020204" pitchFamily="34" charset="-122"/>
                <a:sym typeface="+mn-lt"/>
              </a:rPr>
              <a:t>88</a:t>
            </a:fld>
            <a:endParaRPr lang="zh-CN" altLang="zh-CN" sz="1400" b="1" dirty="0">
              <a:solidFill>
                <a:srgbClr val="FFFFFF"/>
              </a:solidFill>
              <a:ea typeface="微软雅黑" panose="020B0503020204020204" pitchFamily="34" charset="-122"/>
              <a:sym typeface="+mn-lt"/>
            </a:endParaRPr>
          </a:p>
        </p:txBody>
      </p:sp>
      <p:sp>
        <p:nvSpPr>
          <p:cNvPr id="101380" name="标题 1"/>
          <p:cNvSpPr txBox="1"/>
          <p:nvPr/>
        </p:nvSpPr>
        <p:spPr>
          <a:xfrm>
            <a:off x="763588" y="296863"/>
            <a:ext cx="11004550" cy="658812"/>
          </a:xfrm>
          <a:prstGeom prst="rect">
            <a:avLst/>
          </a:prstGeom>
          <a:noFill/>
          <a:ln w="9525">
            <a:noFill/>
          </a:ln>
        </p:spPr>
        <p:txBody>
          <a:bodyPr lIns="68573" tIns="34289" rIns="68573" bIns="34289"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r>
              <a:rPr lang="en-US" altLang="zh-CN" b="1" dirty="0">
                <a:latin typeface="+mn-ea"/>
                <a:sym typeface="+mn-lt"/>
              </a:rPr>
              <a:t>2.8 </a:t>
            </a:r>
            <a:r>
              <a:rPr lang="zh-CN" altLang="en-US" b="1" dirty="0">
                <a:latin typeface="+mn-ea"/>
                <a:sym typeface="+mn-lt"/>
              </a:rPr>
              <a:t>适配</a:t>
            </a:r>
            <a:r>
              <a:rPr lang="en-US" altLang="zh-CN" b="1" dirty="0">
                <a:latin typeface="+mn-ea"/>
                <a:sym typeface="+mn-lt"/>
              </a:rPr>
              <a:t>ABS</a:t>
            </a:r>
            <a:r>
              <a:rPr lang="zh-CN" altLang="en-US" b="1" dirty="0">
                <a:latin typeface="+mn-ea"/>
                <a:sym typeface="+mn-lt"/>
              </a:rPr>
              <a:t>类型</a:t>
            </a:r>
            <a:r>
              <a:rPr lang="en-US" altLang="zh-CN" b="1" dirty="0">
                <a:latin typeface="+mn-ea"/>
                <a:sym typeface="+mn-lt"/>
              </a:rPr>
              <a:t>—</a:t>
            </a:r>
            <a:r>
              <a:rPr lang="zh-CN" altLang="en-US" b="1" dirty="0">
                <a:latin typeface="+mn-ea"/>
                <a:sym typeface="+mn-lt"/>
              </a:rPr>
              <a:t>景区门票</a:t>
            </a:r>
            <a:r>
              <a:rPr lang="en-US" altLang="zh-CN" b="1" dirty="0">
                <a:latin typeface="+mn-ea"/>
                <a:sym typeface="+mn-lt"/>
              </a:rPr>
              <a:t>ABS</a:t>
            </a:r>
            <a:endParaRPr lang="zh-CN" altLang="en-US" b="1" dirty="0">
              <a:latin typeface="+mn-ea"/>
              <a:sym typeface="+mn-lt"/>
            </a:endParaRPr>
          </a:p>
        </p:txBody>
      </p:sp>
      <p:sp>
        <p:nvSpPr>
          <p:cNvPr id="101381" name="矩形 1"/>
          <p:cNvSpPr/>
          <p:nvPr/>
        </p:nvSpPr>
        <p:spPr>
          <a:xfrm>
            <a:off x="577850" y="1012825"/>
            <a:ext cx="11215688" cy="1300163"/>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285750" lvl="0" indent="-285750" algn="just" defTabSz="914400">
              <a:spcBef>
                <a:spcPct val="0"/>
              </a:spcBef>
              <a:buFont typeface="Wingdings" panose="05000000000000000000" pitchFamily="2" charset="2"/>
              <a:buChar char="p"/>
            </a:pPr>
            <a:r>
              <a:rPr lang="zh-CN" altLang="en-US" sz="1800" b="1" dirty="0">
                <a:latin typeface="Arial" panose="020B0604020202020204" pitchFamily="34" charset="0"/>
                <a:sym typeface="+mn-lt"/>
              </a:rPr>
              <a:t>景区门票</a:t>
            </a:r>
            <a:r>
              <a:rPr lang="en-US" altLang="zh-CN" sz="1800" b="1" dirty="0">
                <a:latin typeface="Arial" panose="020B0604020202020204" pitchFamily="34" charset="0"/>
                <a:sym typeface="+mn-lt"/>
              </a:rPr>
              <a:t>ABS</a:t>
            </a:r>
            <a:endParaRPr lang="en-US" altLang="zh-CN" sz="1800" dirty="0">
              <a:latin typeface="Arial" panose="020B0604020202020204" pitchFamily="34" charset="0"/>
              <a:sym typeface="+mn-lt"/>
            </a:endParaRPr>
          </a:p>
          <a:p>
            <a:pPr marL="285750" lvl="0" indent="-285750" algn="just" defTabSz="914400" eaLnBrk="1" hangingPunct="1">
              <a:lnSpc>
                <a:spcPct val="150000"/>
              </a:lnSpc>
              <a:spcBef>
                <a:spcPct val="0"/>
              </a:spcBef>
              <a:buChar char="•"/>
            </a:pPr>
            <a:r>
              <a:rPr lang="zh-CN" altLang="zh-CN" sz="1400" dirty="0">
                <a:solidFill>
                  <a:srgbClr val="000000"/>
                </a:solidFill>
                <a:latin typeface="Arial" panose="020B0604020202020204" pitchFamily="34" charset="0"/>
                <a:sym typeface="+mn-lt"/>
              </a:rPr>
              <a:t>目前景区门票</a:t>
            </a:r>
            <a:r>
              <a:rPr lang="en-US" altLang="zh-CN" sz="1400" dirty="0">
                <a:solidFill>
                  <a:srgbClr val="000000"/>
                </a:solidFill>
                <a:latin typeface="Arial" panose="020B0604020202020204" pitchFamily="34" charset="0"/>
                <a:sym typeface="+mn-lt"/>
              </a:rPr>
              <a:t>ABS</a:t>
            </a:r>
            <a:r>
              <a:rPr lang="zh-CN" altLang="zh-CN" sz="1400" dirty="0">
                <a:solidFill>
                  <a:srgbClr val="000000"/>
                </a:solidFill>
                <a:latin typeface="Arial" panose="020B0604020202020204" pitchFamily="34" charset="0"/>
                <a:sym typeface="+mn-lt"/>
              </a:rPr>
              <a:t>发行体量很小，受行业需求和政策鼓励等有利因素的推动，景区</a:t>
            </a:r>
            <a:r>
              <a:rPr lang="en-US" altLang="zh-CN" sz="1400" dirty="0">
                <a:solidFill>
                  <a:srgbClr val="000000"/>
                </a:solidFill>
                <a:latin typeface="Arial" panose="020B0604020202020204" pitchFamily="34" charset="0"/>
                <a:sym typeface="+mn-lt"/>
              </a:rPr>
              <a:t>ABS</a:t>
            </a:r>
            <a:r>
              <a:rPr lang="zh-CN" altLang="zh-CN" sz="1400" dirty="0">
                <a:solidFill>
                  <a:srgbClr val="000000"/>
                </a:solidFill>
                <a:latin typeface="Arial" panose="020B0604020202020204" pitchFamily="34" charset="0"/>
                <a:sym typeface="+mn-lt"/>
              </a:rPr>
              <a:t>发行潜力较大。</a:t>
            </a:r>
          </a:p>
          <a:p>
            <a:pPr marL="285750" lvl="0" indent="-285750" algn="just" defTabSz="914400" eaLnBrk="1" hangingPunct="1">
              <a:lnSpc>
                <a:spcPct val="150000"/>
              </a:lnSpc>
              <a:spcBef>
                <a:spcPct val="0"/>
              </a:spcBef>
              <a:buChar char="•"/>
            </a:pPr>
            <a:r>
              <a:rPr lang="zh-CN" altLang="zh-CN" sz="1400" dirty="0">
                <a:solidFill>
                  <a:srgbClr val="000000"/>
                </a:solidFill>
                <a:latin typeface="Arial" panose="020B0604020202020204" pitchFamily="34" charset="0"/>
                <a:sym typeface="+mn-lt"/>
              </a:rPr>
              <a:t>稳定的现金流保证了基础资产证券化的基础，基础资产证券化可以循环滚动发行弥补投资人对于旅游行业投资金额达和回报周期长的考量。</a:t>
            </a:r>
          </a:p>
          <a:p>
            <a:pPr marL="285750" lvl="0" indent="-285750" algn="just" defTabSz="914400" eaLnBrk="1" hangingPunct="1">
              <a:lnSpc>
                <a:spcPct val="150000"/>
              </a:lnSpc>
              <a:spcBef>
                <a:spcPct val="0"/>
              </a:spcBef>
              <a:buChar char="•"/>
            </a:pPr>
            <a:r>
              <a:rPr lang="zh-CN" altLang="zh-CN" sz="1400" dirty="0">
                <a:solidFill>
                  <a:srgbClr val="000000"/>
                </a:solidFill>
                <a:latin typeface="Arial" panose="020B0604020202020204" pitchFamily="34" charset="0"/>
                <a:sym typeface="+mn-lt"/>
              </a:rPr>
              <a:t>依赖基础资产产生的现金流和结构化设计，强化基础资产信用，弱化发行人的主体评级，突破了发行主体的资信限制。</a:t>
            </a:r>
          </a:p>
        </p:txBody>
      </p:sp>
      <p:sp>
        <p:nvSpPr>
          <p:cNvPr id="101382" name="矩形 3"/>
          <p:cNvSpPr/>
          <p:nvPr/>
        </p:nvSpPr>
        <p:spPr>
          <a:xfrm>
            <a:off x="6891338" y="2697163"/>
            <a:ext cx="3282950" cy="338137"/>
          </a:xfrm>
          <a:prstGeom prst="rect">
            <a:avLst/>
          </a:prstGeom>
          <a:noFill/>
          <a:ln w="9525">
            <a:noFill/>
          </a:ln>
        </p:spPr>
        <p:txBody>
          <a:bodyPr wrap="none">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r>
              <a:rPr lang="zh-CN" altLang="en-US" sz="1600" b="1" dirty="0">
                <a:latin typeface="Arial" panose="020B0604020202020204" pitchFamily="34" charset="0"/>
                <a:sym typeface="+mn-lt"/>
              </a:rPr>
              <a:t>湖南省景区门票</a:t>
            </a:r>
            <a:r>
              <a:rPr lang="en-US" altLang="zh-CN" sz="1600" b="1" dirty="0">
                <a:latin typeface="Arial" panose="020B0604020202020204" pitchFamily="34" charset="0"/>
                <a:sym typeface="+mn-lt"/>
              </a:rPr>
              <a:t>ABS</a:t>
            </a:r>
            <a:r>
              <a:rPr lang="zh-CN" altLang="en-US" sz="1600" b="1" dirty="0">
                <a:latin typeface="Arial" panose="020B0604020202020204" pitchFamily="34" charset="0"/>
                <a:sym typeface="+mn-lt"/>
              </a:rPr>
              <a:t>潜在匹配企业</a:t>
            </a:r>
            <a:endParaRPr lang="zh-CN" altLang="en-US" sz="1600" dirty="0">
              <a:latin typeface="Arial" panose="020B0604020202020204" pitchFamily="34" charset="0"/>
              <a:sym typeface="+mn-lt"/>
            </a:endParaRPr>
          </a:p>
        </p:txBody>
      </p:sp>
      <p:sp>
        <p:nvSpPr>
          <p:cNvPr id="12" name="矩形 11"/>
          <p:cNvSpPr/>
          <p:nvPr/>
        </p:nvSpPr>
        <p:spPr>
          <a:xfrm>
            <a:off x="1046163" y="2697163"/>
            <a:ext cx="3270250" cy="33813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mn-ea"/>
                <a:ea typeface="+mn-ea"/>
                <a:cs typeface="+mn-cs"/>
              </a:rPr>
              <a:t>景区门票</a:t>
            </a:r>
            <a:r>
              <a:rPr kumimoji="0" lang="en-US" altLang="zh-CN" sz="1600" b="1" i="0" u="none" strike="noStrike" kern="1200" cap="none" spc="0" normalizeH="0" baseline="0" noProof="0" dirty="0">
                <a:ln>
                  <a:noFill/>
                </a:ln>
                <a:solidFill>
                  <a:schemeClr val="tx1"/>
                </a:solidFill>
                <a:effectLst/>
                <a:uLnTx/>
                <a:uFillTx/>
                <a:latin typeface="+mn-ea"/>
                <a:ea typeface="+mn-ea"/>
                <a:cs typeface="+mn-cs"/>
              </a:rPr>
              <a:t>ABS</a:t>
            </a:r>
            <a:r>
              <a:rPr kumimoji="0" lang="zh-CN" altLang="en-US" sz="1600" b="1" i="0" u="none" strike="noStrike" kern="1200" cap="none" spc="0" normalizeH="0" baseline="0" noProof="0" dirty="0">
                <a:ln>
                  <a:noFill/>
                </a:ln>
                <a:solidFill>
                  <a:schemeClr val="tx1"/>
                </a:solidFill>
                <a:effectLst/>
                <a:uLnTx/>
                <a:uFillTx/>
                <a:latin typeface="+mn-ea"/>
                <a:ea typeface="+mn-ea"/>
                <a:cs typeface="+mn-cs"/>
              </a:rPr>
              <a:t>各地区发行规模占比</a:t>
            </a:r>
          </a:p>
        </p:txBody>
      </p:sp>
      <p:sp>
        <p:nvSpPr>
          <p:cNvPr id="101384" name="文本框 12"/>
          <p:cNvSpPr txBox="1"/>
          <p:nvPr/>
        </p:nvSpPr>
        <p:spPr>
          <a:xfrm>
            <a:off x="9185275" y="6546850"/>
            <a:ext cx="2413000" cy="27622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r>
              <a:rPr lang="zh-CN" altLang="en-US" sz="1200" b="1" dirty="0">
                <a:latin typeface="Arial" panose="020B0604020202020204" pitchFamily="34" charset="0"/>
                <a:sym typeface="+mn-lt"/>
              </a:rPr>
              <a:t>注：数据来源于公开资料整理</a:t>
            </a:r>
          </a:p>
        </p:txBody>
      </p:sp>
      <p:sp>
        <p:nvSpPr>
          <p:cNvPr id="101385" name="文本框 13"/>
          <p:cNvSpPr txBox="1"/>
          <p:nvPr/>
        </p:nvSpPr>
        <p:spPr>
          <a:xfrm>
            <a:off x="3254375" y="6542088"/>
            <a:ext cx="1960563" cy="277812"/>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r>
              <a:rPr lang="zh-CN" altLang="en-US" sz="1200" b="1" dirty="0">
                <a:latin typeface="Arial" panose="020B0604020202020204" pitchFamily="34" charset="0"/>
                <a:sym typeface="+mn-lt"/>
              </a:rPr>
              <a:t>注：数据来源于</a:t>
            </a:r>
            <a:r>
              <a:rPr lang="en-US" altLang="zh-CN" sz="1200" b="1" dirty="0">
                <a:latin typeface="Arial" panose="020B0604020202020204" pitchFamily="34" charset="0"/>
                <a:sym typeface="+mn-lt"/>
              </a:rPr>
              <a:t>wind</a:t>
            </a:r>
            <a:endParaRPr lang="zh-CN" altLang="en-US" sz="1200" b="1" dirty="0">
              <a:latin typeface="Arial" panose="020B0604020202020204" pitchFamily="34" charset="0"/>
              <a:sym typeface="+mn-lt"/>
            </a:endParaRPr>
          </a:p>
        </p:txBody>
      </p:sp>
      <p:graphicFrame>
        <p:nvGraphicFramePr>
          <p:cNvPr id="101386" name="图表 14"/>
          <p:cNvGraphicFramePr/>
          <p:nvPr/>
        </p:nvGraphicFramePr>
        <p:xfrm>
          <a:off x="490538" y="3052763"/>
          <a:ext cx="4060825" cy="3184525"/>
        </p:xfrm>
        <a:graphic>
          <a:graphicData uri="http://schemas.openxmlformats.org/presentationml/2006/ole">
            <mc:AlternateContent xmlns:mc="http://schemas.openxmlformats.org/markup-compatibility/2006">
              <mc:Choice xmlns:v="urn:schemas-microsoft-com:vml" Requires="v">
                <p:oleObj spid="_x0000_s9238" r:id="rId4" imgW="3627120" imgH="2853055" progId="Excel.Chart.8">
                  <p:embed/>
                </p:oleObj>
              </mc:Choice>
              <mc:Fallback>
                <p:oleObj r:id="rId4" imgW="3627120" imgH="2853055" progId="Excel.Chart.8">
                  <p:embed/>
                  <p:pic>
                    <p:nvPicPr>
                      <p:cNvPr id="0" name="图片 3077"/>
                      <p:cNvPicPr/>
                      <p:nvPr/>
                    </p:nvPicPr>
                    <p:blipFill>
                      <a:blip r:embed="rId5"/>
                      <a:stretch>
                        <a:fillRect/>
                      </a:stretch>
                    </p:blipFill>
                    <p:spPr>
                      <a:xfrm>
                        <a:off x="490538" y="3052763"/>
                        <a:ext cx="4060825" cy="3184525"/>
                      </a:xfrm>
                      <a:prstGeom prst="rect">
                        <a:avLst/>
                      </a:prstGeom>
                      <a:noFill/>
                      <a:ln w="38100">
                        <a:noFill/>
                        <a:miter/>
                      </a:ln>
                    </p:spPr>
                  </p:pic>
                </p:oleObj>
              </mc:Fallback>
            </mc:AlternateContent>
          </a:graphicData>
        </a:graphic>
      </p:graphicFrame>
      <p:graphicFrame>
        <p:nvGraphicFramePr>
          <p:cNvPr id="14" name="表格 13"/>
          <p:cNvGraphicFramePr>
            <a:graphicFrameLocks noGrp="1"/>
          </p:cNvGraphicFramePr>
          <p:nvPr>
            <p:custDataLst>
              <p:tags r:id="rId2"/>
            </p:custDataLst>
          </p:nvPr>
        </p:nvGraphicFramePr>
        <p:xfrm>
          <a:off x="4440238" y="3135313"/>
          <a:ext cx="7618411" cy="2697163"/>
        </p:xfrm>
        <a:graphic>
          <a:graphicData uri="http://schemas.openxmlformats.org/drawingml/2006/table">
            <a:tbl>
              <a:tblPr firstRow="1" bandRow="1">
                <a:tableStyleId>{93296810-A885-4BE3-A3E7-6D5BEEA58F35}</a:tableStyleId>
              </a:tblPr>
              <a:tblGrid>
                <a:gridCol w="275941">
                  <a:extLst>
                    <a:ext uri="{9D8B030D-6E8A-4147-A177-3AD203B41FA5}">
                      <a16:colId xmlns:a16="http://schemas.microsoft.com/office/drawing/2014/main" val="20000"/>
                    </a:ext>
                  </a:extLst>
                </a:gridCol>
                <a:gridCol w="2889501">
                  <a:extLst>
                    <a:ext uri="{9D8B030D-6E8A-4147-A177-3AD203B41FA5}">
                      <a16:colId xmlns:a16="http://schemas.microsoft.com/office/drawing/2014/main" val="20001"/>
                    </a:ext>
                  </a:extLst>
                </a:gridCol>
                <a:gridCol w="422370">
                  <a:extLst>
                    <a:ext uri="{9D8B030D-6E8A-4147-A177-3AD203B41FA5}">
                      <a16:colId xmlns:a16="http://schemas.microsoft.com/office/drawing/2014/main" val="20002"/>
                    </a:ext>
                  </a:extLst>
                </a:gridCol>
                <a:gridCol w="1249025">
                  <a:extLst>
                    <a:ext uri="{9D8B030D-6E8A-4147-A177-3AD203B41FA5}">
                      <a16:colId xmlns:a16="http://schemas.microsoft.com/office/drawing/2014/main" val="20003"/>
                    </a:ext>
                  </a:extLst>
                </a:gridCol>
                <a:gridCol w="827238">
                  <a:extLst>
                    <a:ext uri="{9D8B030D-6E8A-4147-A177-3AD203B41FA5}">
                      <a16:colId xmlns:a16="http://schemas.microsoft.com/office/drawing/2014/main" val="20004"/>
                    </a:ext>
                  </a:extLst>
                </a:gridCol>
                <a:gridCol w="1954336">
                  <a:extLst>
                    <a:ext uri="{9D8B030D-6E8A-4147-A177-3AD203B41FA5}">
                      <a16:colId xmlns:a16="http://schemas.microsoft.com/office/drawing/2014/main" val="20005"/>
                    </a:ext>
                  </a:extLst>
                </a:gridCol>
              </a:tblGrid>
              <a:tr h="822502">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Arial" panose="020B0604020202020204" pitchFamily="34" charset="0"/>
                          <a:ea typeface="微软雅黑" panose="020B0503020204020204" pitchFamily="34" charset="-122"/>
                          <a:sym typeface="+mn-lt"/>
                        </a:rPr>
                        <a:t>序号</a:t>
                      </a:r>
                    </a:p>
                  </a:txBody>
                  <a:tcPr marL="3783" marR="3783" marT="3785"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u="none" strike="noStrike" cap="none" normalizeH="0" baseline="0" dirty="0">
                          <a:ln>
                            <a:noFill/>
                          </a:ln>
                          <a:solidFill>
                            <a:srgbClr val="FFFFFF"/>
                          </a:solidFill>
                          <a:effectLst/>
                          <a:sym typeface="+mn-lt"/>
                        </a:rPr>
                        <a:t>企业名称</a:t>
                      </a:r>
                      <a:endParaRPr kumimoji="0" lang="zh-CN" altLang="en-US" sz="1400" b="1" i="0" u="none" strike="noStrike" cap="none" normalizeH="0" baseline="0" dirty="0">
                        <a:ln>
                          <a:noFill/>
                        </a:ln>
                        <a:solidFill>
                          <a:srgbClr val="FFFFFF"/>
                        </a:solidFill>
                        <a:effectLst/>
                        <a:latin typeface="Arial" panose="020B0604020202020204" pitchFamily="34" charset="0"/>
                        <a:ea typeface="微软雅黑" panose="020B0503020204020204" pitchFamily="34" charset="-122"/>
                        <a:sym typeface="+mn-lt"/>
                      </a:endParaRPr>
                    </a:p>
                  </a:txBody>
                  <a:tcPr marL="3783" marR="3783" marT="3785"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u="none" strike="noStrike" cap="none" normalizeH="0" baseline="0" dirty="0">
                          <a:ln>
                            <a:noFill/>
                          </a:ln>
                          <a:solidFill>
                            <a:srgbClr val="FFFFFF"/>
                          </a:solidFill>
                          <a:effectLst/>
                          <a:sym typeface="+mn-lt"/>
                        </a:rPr>
                        <a:t>最新评级</a:t>
                      </a:r>
                      <a:endParaRPr kumimoji="0" lang="zh-CN" altLang="en-US" sz="1400" b="1" i="0" u="none" strike="noStrike" cap="none" normalizeH="0" baseline="0" dirty="0">
                        <a:ln>
                          <a:noFill/>
                        </a:ln>
                        <a:solidFill>
                          <a:srgbClr val="FFFFFF"/>
                        </a:solidFill>
                        <a:effectLst/>
                        <a:latin typeface="Arial" panose="020B0604020202020204" pitchFamily="34" charset="0"/>
                        <a:ea typeface="微软雅黑" panose="020B0503020204020204" pitchFamily="34" charset="-122"/>
                        <a:sym typeface="+mn-lt"/>
                      </a:endParaRPr>
                    </a:p>
                  </a:txBody>
                  <a:tcPr marL="3783" marR="3783" marT="3785"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u="none" strike="noStrike" cap="none" normalizeH="0" baseline="0" dirty="0">
                          <a:ln>
                            <a:noFill/>
                          </a:ln>
                          <a:solidFill>
                            <a:srgbClr val="FFFFFF"/>
                          </a:solidFill>
                          <a:effectLst/>
                          <a:sym typeface="+mn-lt"/>
                        </a:rPr>
                        <a:t>最近一年此资产对应收入</a:t>
                      </a:r>
                      <a:r>
                        <a:rPr kumimoji="0" lang="en-US" altLang="zh-CN" sz="1400" b="1" u="none" strike="noStrike" cap="none" normalizeH="0" baseline="0" dirty="0">
                          <a:ln>
                            <a:noFill/>
                          </a:ln>
                          <a:solidFill>
                            <a:srgbClr val="FFFFFF"/>
                          </a:solidFill>
                          <a:effectLst/>
                          <a:sym typeface="+mn-lt"/>
                        </a:rPr>
                        <a:t>/</a:t>
                      </a:r>
                      <a:r>
                        <a:rPr kumimoji="0" lang="zh-CN" altLang="en-US" sz="1400" b="1" u="none" strike="noStrike" cap="none" normalizeH="0" baseline="0" dirty="0">
                          <a:ln>
                            <a:noFill/>
                          </a:ln>
                          <a:solidFill>
                            <a:srgbClr val="FFFFFF"/>
                          </a:solidFill>
                          <a:effectLst/>
                          <a:sym typeface="+mn-lt"/>
                        </a:rPr>
                        <a:t>规模（亿元）</a:t>
                      </a:r>
                      <a:endParaRPr kumimoji="0" lang="zh-CN" altLang="en-US" sz="1400" b="1" i="0" u="none" strike="noStrike" cap="none" normalizeH="0" baseline="0" dirty="0">
                        <a:ln>
                          <a:noFill/>
                        </a:ln>
                        <a:solidFill>
                          <a:srgbClr val="FFFFFF"/>
                        </a:solidFill>
                        <a:effectLst/>
                        <a:latin typeface="Arial" panose="020B0604020202020204" pitchFamily="34" charset="0"/>
                        <a:ea typeface="微软雅黑" panose="020B0503020204020204" pitchFamily="34" charset="-122"/>
                        <a:sym typeface="+mn-lt"/>
                      </a:endParaRPr>
                    </a:p>
                  </a:txBody>
                  <a:tcPr marL="3783" marR="3783" marT="3785"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u="none" strike="noStrike" cap="none" normalizeH="0" baseline="0" dirty="0">
                          <a:ln>
                            <a:noFill/>
                          </a:ln>
                          <a:solidFill>
                            <a:srgbClr val="FFFFFF"/>
                          </a:solidFill>
                          <a:effectLst/>
                          <a:sym typeface="+mn-lt"/>
                        </a:rPr>
                        <a:t>预计发行规模（亿元）</a:t>
                      </a:r>
                      <a:endParaRPr kumimoji="0" lang="zh-CN" altLang="en-US" sz="1400" b="1" i="0" u="none" strike="noStrike" cap="none" normalizeH="0" baseline="0" dirty="0">
                        <a:ln>
                          <a:noFill/>
                        </a:ln>
                        <a:solidFill>
                          <a:srgbClr val="FFFFFF"/>
                        </a:solidFill>
                        <a:effectLst/>
                        <a:latin typeface="Arial" panose="020B0604020202020204" pitchFamily="34" charset="0"/>
                        <a:ea typeface="微软雅黑" panose="020B0503020204020204" pitchFamily="34" charset="-122"/>
                        <a:sym typeface="+mn-lt"/>
                      </a:endParaRPr>
                    </a:p>
                  </a:txBody>
                  <a:tcPr marL="3783" marR="3783" marT="378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Arial" panose="020B0604020202020204" pitchFamily="34" charset="0"/>
                          <a:ea typeface="微软雅黑" panose="020B0503020204020204" pitchFamily="34" charset="-122"/>
                          <a:sym typeface="+mn-lt"/>
                        </a:rPr>
                        <a:t>运营景区</a:t>
                      </a:r>
                    </a:p>
                  </a:txBody>
                  <a:tcPr marL="3783" marR="3783" marT="3785" marB="0" anchor="ctr" horzOverflow="overflow"/>
                </a:tc>
                <a:extLst>
                  <a:ext uri="{0D108BD9-81ED-4DB2-BD59-A6C34878D82A}">
                    <a16:rowId xmlns:a16="http://schemas.microsoft.com/office/drawing/2014/main" val="10000"/>
                  </a:ext>
                </a:extLst>
              </a:tr>
              <a:tr h="857372">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sz="1400" b="0" u="none" strike="noStrike" kern="1200" cap="none" normalizeH="0" baseline="0" dirty="0">
                          <a:ln>
                            <a:noFill/>
                          </a:ln>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1</a:t>
                      </a:r>
                    </a:p>
                  </a:txBody>
                  <a:tcPr marL="91439" marR="91439" marT="45719" marB="45719" anchor="ctr"/>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u="none" strike="noStrike" cap="none" normalizeH="0" baseline="0" dirty="0">
                          <a:ln>
                            <a:noFill/>
                          </a:ln>
                          <a:solidFill>
                            <a:schemeClr val="tx1"/>
                          </a:solidFill>
                          <a:effectLst/>
                          <a:sym typeface="+mn-lt"/>
                        </a:rPr>
                        <a:t>张家界市经济发展投资集团有限公司</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3783" marR="3783" marT="3785"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AA</a:t>
                      </a:r>
                      <a:endPar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3783" marR="3783" marT="3785"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6.45</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3783" marR="3783" marT="3785"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19</a:t>
                      </a:r>
                      <a:endPar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3783" marR="3783" marT="378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张家界宝峰湖景区</a:t>
                      </a:r>
                      <a:r>
                        <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(5A </a:t>
                      </a:r>
                      <a:r>
                        <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级</a:t>
                      </a:r>
                      <a:r>
                        <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a:t>
                      </a:r>
                      <a:r>
                        <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、十里画廊风景区</a:t>
                      </a:r>
                      <a:r>
                        <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(5A</a:t>
                      </a:r>
                      <a:r>
                        <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级</a:t>
                      </a:r>
                      <a:r>
                        <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a:t>
                      </a:r>
                      <a:r>
                        <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、杨家界索道等，武陵源景区</a:t>
                      </a:r>
                      <a:endPar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3783" marR="3783" marT="3785" marB="0" anchor="ctr" horzOverflow="overflow"/>
                </a:tc>
                <a:extLst>
                  <a:ext uri="{0D108BD9-81ED-4DB2-BD59-A6C34878D82A}">
                    <a16:rowId xmlns:a16="http://schemas.microsoft.com/office/drawing/2014/main" val="10001"/>
                  </a:ext>
                </a:extLst>
              </a:tr>
              <a:tr h="550061">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kern="1200" cap="none" normalizeH="0" baseline="0" dirty="0">
                          <a:ln>
                            <a:noFill/>
                          </a:ln>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2</a:t>
                      </a:r>
                      <a:endParaRPr kumimoji="0" lang="zh-CN" altLang="en-US" sz="1400" b="0" u="none" strike="noStrike" kern="1200" cap="none" normalizeH="0" baseline="0" dirty="0">
                        <a:ln>
                          <a:noFill/>
                        </a:ln>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91439" marR="91439" marT="45719" marB="45719" anchor="ctr"/>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u="none" strike="noStrike" cap="none" normalizeH="0" baseline="0" dirty="0">
                          <a:ln>
                            <a:noFill/>
                          </a:ln>
                          <a:solidFill>
                            <a:schemeClr val="tx1"/>
                          </a:solidFill>
                          <a:effectLst/>
                          <a:sym typeface="+mn-lt"/>
                        </a:rPr>
                        <a:t>吉首华泰国有资产投资管理有限责任公司</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3783" marR="3783" marT="3785"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AA</a:t>
                      </a:r>
                      <a:endPar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3783" marR="3783" marT="3785"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0.77</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3783" marR="3783" marT="3785"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2.3</a:t>
                      </a:r>
                      <a:endPar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3783" marR="3783" marT="378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矮寨景区项目和乾州古城项目</a:t>
                      </a:r>
                      <a:endPar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3783" marR="3783" marT="3785" marB="0" anchor="ctr" horzOverflow="overflow"/>
                </a:tc>
                <a:extLst>
                  <a:ext uri="{0D108BD9-81ED-4DB2-BD59-A6C34878D82A}">
                    <a16:rowId xmlns:a16="http://schemas.microsoft.com/office/drawing/2014/main" val="10002"/>
                  </a:ext>
                </a:extLst>
              </a:tr>
              <a:tr h="467228">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sz="1400" b="0" u="none" strike="noStrike" kern="1200" cap="none" normalizeH="0" baseline="0" dirty="0">
                          <a:ln>
                            <a:noFill/>
                          </a:ln>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3</a:t>
                      </a:r>
                    </a:p>
                  </a:txBody>
                  <a:tcPr marL="91439" marR="91439" marT="45719" marB="45719" anchor="ctr"/>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u="none" strike="noStrike" cap="none" normalizeH="0" baseline="0" dirty="0">
                          <a:ln>
                            <a:noFill/>
                          </a:ln>
                          <a:solidFill>
                            <a:schemeClr val="tx1"/>
                          </a:solidFill>
                          <a:effectLst/>
                          <a:sym typeface="+mn-lt"/>
                        </a:rPr>
                        <a:t>资兴市城市建设投资有限责任公司</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3783" marR="3783" marT="3785"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a:ln>
                            <a:noFill/>
                          </a:ln>
                          <a:solidFill>
                            <a:schemeClr val="tx1"/>
                          </a:solidFill>
                          <a:effectLst/>
                          <a:sym typeface="+mn-lt"/>
                        </a:rPr>
                        <a:t>AA</a:t>
                      </a:r>
                      <a:endParaRPr kumimoji="0" lang="en-US" altLang="zh-CN" sz="14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mn-lt"/>
                      </a:endParaRPr>
                    </a:p>
                  </a:txBody>
                  <a:tcPr marL="3783" marR="3783" marT="3785"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0.42</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3783" marR="3783" marT="3785"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1.2</a:t>
                      </a:r>
                      <a:endPar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3783" marR="3783" marT="3785"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东江湖风景旅游区</a:t>
                      </a:r>
                      <a:endPar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3783" marR="3783" marT="3785" marB="0" anchor="ctr" horzOverflow="overflow"/>
                </a:tc>
                <a:extLst>
                  <a:ext uri="{0D108BD9-81ED-4DB2-BD59-A6C34878D82A}">
                    <a16:rowId xmlns:a16="http://schemas.microsoft.com/office/drawing/2014/main" val="10003"/>
                  </a:ext>
                </a:extLst>
              </a:tr>
            </a:tbl>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02" name="组合 1"/>
          <p:cNvGrpSpPr/>
          <p:nvPr/>
        </p:nvGrpSpPr>
        <p:grpSpPr>
          <a:xfrm>
            <a:off x="0" y="214313"/>
            <a:ext cx="577850" cy="658812"/>
            <a:chOff x="0" y="0"/>
            <a:chExt cx="577847" cy="659137"/>
          </a:xfrm>
        </p:grpSpPr>
        <p:sp>
          <p:nvSpPr>
            <p:cNvPr id="12317" name="矩形 3"/>
            <p:cNvSpPr>
              <a:spLocks noChangeArrowheads="1"/>
            </p:cNvSpPr>
            <p:nvPr/>
          </p:nvSpPr>
          <p:spPr bwMode="auto">
            <a:xfrm>
              <a:off x="0" y="0"/>
              <a:ext cx="495297" cy="659137"/>
            </a:xfrm>
            <a:prstGeom prst="rect">
              <a:avLst/>
            </a:prstGeom>
            <a:solidFill>
              <a:srgbClr val="C00000"/>
            </a:solidFill>
            <a:ln>
              <a:noFill/>
            </a:ln>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4200" b="0"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12318" name="矩形 4"/>
            <p:cNvSpPr>
              <a:spLocks noChangeArrowheads="1"/>
            </p:cNvSpPr>
            <p:nvPr/>
          </p:nvSpPr>
          <p:spPr bwMode="auto">
            <a:xfrm>
              <a:off x="527047" y="0"/>
              <a:ext cx="50800" cy="659137"/>
            </a:xfrm>
            <a:prstGeom prst="rect">
              <a:avLst/>
            </a:prstGeom>
            <a:solidFill>
              <a:srgbClr val="808080"/>
            </a:solidFill>
            <a:ln>
              <a:noFill/>
            </a:ln>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4200" b="0" i="0" u="none" strike="noStrike" kern="1200" cap="none" spc="0" normalizeH="0" baseline="0" noProof="0">
                <a:ln>
                  <a:noFill/>
                </a:ln>
                <a:solidFill>
                  <a:srgbClr val="FFFFFF"/>
                </a:solidFill>
                <a:effectLst/>
                <a:uLnTx/>
                <a:uFillTx/>
                <a:latin typeface="+mn-lt"/>
                <a:ea typeface="+mn-ea"/>
                <a:cs typeface="+mn-ea"/>
                <a:sym typeface="+mn-lt"/>
              </a:endParaRPr>
            </a:p>
          </p:txBody>
        </p:sp>
      </p:grpSp>
      <p:sp>
        <p:nvSpPr>
          <p:cNvPr id="12291" name="灯片编号占位符 3"/>
          <p:cNvSpPr>
            <a:spLocks noGrp="1" noChangeArrowheads="1"/>
          </p:cNvSpPr>
          <p:nvPr/>
        </p:nvSpPr>
        <p:spPr bwMode="auto">
          <a:xfrm>
            <a:off x="11449050" y="6499225"/>
            <a:ext cx="639763" cy="365125"/>
          </a:xfrm>
          <a:prstGeom prst="rect">
            <a:avLst/>
          </a:prstGeom>
          <a:noFill/>
          <a:ln>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r" defTabSz="914400" eaLnBrk="1" hangingPunct="1">
              <a:spcBef>
                <a:spcPct val="0"/>
              </a:spcBef>
              <a:buNone/>
            </a:pPr>
            <a:fld id="{9A0DB2DC-4C9A-4742-B13C-FB6460FD3503}" type="slidenum">
              <a:rPr lang="zh-CN" altLang="zh-CN" sz="1400" b="1" dirty="0">
                <a:solidFill>
                  <a:srgbClr val="FFFFFF"/>
                </a:solidFill>
                <a:ea typeface="微软雅黑" panose="020B0503020204020204" pitchFamily="34" charset="-122"/>
                <a:sym typeface="+mn-lt"/>
              </a:rPr>
              <a:t>89</a:t>
            </a:fld>
            <a:endParaRPr lang="zh-CN" altLang="zh-CN" sz="1400" b="1" dirty="0">
              <a:solidFill>
                <a:srgbClr val="FFFFFF"/>
              </a:solidFill>
              <a:ea typeface="微软雅黑" panose="020B0503020204020204" pitchFamily="34" charset="-122"/>
              <a:sym typeface="+mn-lt"/>
            </a:endParaRPr>
          </a:p>
        </p:txBody>
      </p:sp>
      <p:sp>
        <p:nvSpPr>
          <p:cNvPr id="12292" name="标题 1"/>
          <p:cNvSpPr txBox="1">
            <a:spLocks noChangeArrowheads="1"/>
          </p:cNvSpPr>
          <p:nvPr/>
        </p:nvSpPr>
        <p:spPr bwMode="auto">
          <a:xfrm>
            <a:off x="763588" y="296863"/>
            <a:ext cx="11004550" cy="658813"/>
          </a:xfrm>
          <a:prstGeom prst="rect">
            <a:avLst/>
          </a:prstGeom>
          <a:noFill/>
          <a:ln>
            <a:noFill/>
          </a:ln>
        </p:spPr>
        <p:txBody>
          <a:bodyPr lIns="68573" tIns="34289" rIns="68573" bIns="34289"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en-US" altLang="zh-CN" b="1" dirty="0">
                <a:latin typeface="+mn-ea"/>
                <a:ea typeface="+mn-ea"/>
                <a:sym typeface="+mn-lt"/>
              </a:rPr>
              <a:t>2.9</a:t>
            </a:r>
            <a:r>
              <a:rPr kumimoji="0" lang="en-US" altLang="zh-CN" sz="3200" b="1" i="0" u="none" strike="noStrike" kern="1200" cap="none" spc="0" normalizeH="0" baseline="0" noProof="0" dirty="0">
                <a:ln>
                  <a:noFill/>
                </a:ln>
                <a:solidFill>
                  <a:schemeClr val="tx1"/>
                </a:solidFill>
                <a:effectLst/>
                <a:uLnTx/>
                <a:uFillTx/>
                <a:latin typeface="+mn-ea"/>
                <a:ea typeface="+mn-ea"/>
                <a:cs typeface="+mn-cs"/>
                <a:sym typeface="+mn-lt"/>
              </a:rPr>
              <a:t> </a:t>
            </a:r>
            <a:r>
              <a:rPr kumimoji="0" lang="zh-CN" altLang="en-US" sz="3200" b="1" i="0" u="none" strike="noStrike" kern="1200" cap="none" spc="0" normalizeH="0" baseline="0" noProof="0" dirty="0">
                <a:ln>
                  <a:noFill/>
                </a:ln>
                <a:solidFill>
                  <a:schemeClr val="tx1"/>
                </a:solidFill>
                <a:effectLst/>
                <a:uLnTx/>
                <a:uFillTx/>
                <a:latin typeface="+mn-ea"/>
                <a:ea typeface="+mn-ea"/>
                <a:cs typeface="+mn-cs"/>
                <a:sym typeface="+mn-lt"/>
              </a:rPr>
              <a:t>适配</a:t>
            </a:r>
            <a:r>
              <a:rPr kumimoji="0" lang="en-US" altLang="zh-CN" sz="3200" b="1" i="0" u="none" strike="noStrike" kern="1200" cap="none" spc="0" normalizeH="0" baseline="0" noProof="0" dirty="0">
                <a:ln>
                  <a:noFill/>
                </a:ln>
                <a:solidFill>
                  <a:schemeClr val="tx1"/>
                </a:solidFill>
                <a:effectLst/>
                <a:uLnTx/>
                <a:uFillTx/>
                <a:latin typeface="+mn-ea"/>
                <a:ea typeface="+mn-ea"/>
                <a:cs typeface="+mn-cs"/>
                <a:sym typeface="+mn-lt"/>
              </a:rPr>
              <a:t>ABS</a:t>
            </a:r>
            <a:r>
              <a:rPr kumimoji="0" lang="zh-CN" altLang="en-US" sz="3200" b="1" i="0" u="none" strike="noStrike" kern="1200" cap="none" spc="0" normalizeH="0" baseline="0" noProof="0" dirty="0">
                <a:ln>
                  <a:noFill/>
                </a:ln>
                <a:solidFill>
                  <a:schemeClr val="tx1"/>
                </a:solidFill>
                <a:effectLst/>
                <a:uLnTx/>
                <a:uFillTx/>
                <a:latin typeface="+mn-ea"/>
                <a:ea typeface="+mn-ea"/>
                <a:cs typeface="+mn-cs"/>
                <a:sym typeface="+mn-lt"/>
              </a:rPr>
              <a:t>类型</a:t>
            </a:r>
            <a:r>
              <a:rPr kumimoji="0" lang="en-US" altLang="zh-CN" sz="3200" b="1" i="0" u="none" strike="noStrike" kern="1200" cap="none" spc="0" normalizeH="0" baseline="0" noProof="0" dirty="0">
                <a:ln>
                  <a:noFill/>
                </a:ln>
                <a:solidFill>
                  <a:schemeClr val="tx1"/>
                </a:solidFill>
                <a:effectLst/>
                <a:uLnTx/>
                <a:uFillTx/>
                <a:latin typeface="+mn-ea"/>
                <a:ea typeface="+mn-ea"/>
                <a:cs typeface="+mn-cs"/>
                <a:sym typeface="+mn-lt"/>
              </a:rPr>
              <a:t>—</a:t>
            </a:r>
            <a:r>
              <a:rPr kumimoji="0" lang="en-US" altLang="zh-CN" sz="3200" b="1" i="0" u="none" strike="noStrike" kern="1200" cap="none" spc="0" normalizeH="0" baseline="0" noProof="0" dirty="0">
                <a:ln>
                  <a:noFill/>
                </a:ln>
                <a:solidFill>
                  <a:schemeClr val="tx1"/>
                </a:solidFill>
                <a:effectLst/>
                <a:uLnTx/>
                <a:uFillTx/>
                <a:latin typeface="+mn-ea"/>
                <a:ea typeface="+mn-ea"/>
                <a:cs typeface="+mn-ea"/>
                <a:sym typeface="+mn-lt"/>
              </a:rPr>
              <a:t> </a:t>
            </a:r>
            <a:r>
              <a:rPr kumimoji="0" lang="zh-CN" altLang="en-US" sz="3200" b="1" i="0" u="none" strike="noStrike" kern="1200" cap="none" spc="0" normalizeH="0" baseline="0" noProof="0" dirty="0">
                <a:ln>
                  <a:noFill/>
                </a:ln>
                <a:solidFill>
                  <a:schemeClr val="tx1"/>
                </a:solidFill>
                <a:effectLst/>
                <a:uLnTx/>
                <a:uFillTx/>
                <a:latin typeface="+mn-ea"/>
                <a:ea typeface="+mn-ea"/>
                <a:cs typeface="+mn-ea"/>
                <a:sym typeface="+mn-lt"/>
              </a:rPr>
              <a:t>保障房</a:t>
            </a:r>
            <a:r>
              <a:rPr kumimoji="0" lang="en-US" altLang="zh-CN" sz="3200" b="1" i="0" u="none" strike="noStrike" kern="1200" cap="none" spc="0" normalizeH="0" baseline="0" noProof="0" dirty="0">
                <a:ln>
                  <a:noFill/>
                </a:ln>
                <a:solidFill>
                  <a:schemeClr val="tx1"/>
                </a:solidFill>
                <a:effectLst/>
                <a:uLnTx/>
                <a:uFillTx/>
                <a:latin typeface="+mn-ea"/>
                <a:ea typeface="+mn-ea"/>
                <a:cs typeface="+mn-ea"/>
                <a:sym typeface="+mn-lt"/>
              </a:rPr>
              <a:t>ABS</a:t>
            </a:r>
            <a:endParaRPr kumimoji="0" lang="zh-CN" altLang="en-US" sz="3200" b="1" i="0" u="none" strike="noStrike" kern="1200" cap="none" spc="0" normalizeH="0" baseline="0" noProof="0" dirty="0">
              <a:ln>
                <a:noFill/>
              </a:ln>
              <a:solidFill>
                <a:schemeClr val="tx1"/>
              </a:solidFill>
              <a:effectLst/>
              <a:uLnTx/>
              <a:uFillTx/>
              <a:latin typeface="+mn-ea"/>
              <a:ea typeface="+mn-ea"/>
              <a:cs typeface="+mn-ea"/>
              <a:sym typeface="+mn-lt"/>
            </a:endParaRPr>
          </a:p>
        </p:txBody>
      </p:sp>
      <p:sp>
        <p:nvSpPr>
          <p:cNvPr id="102405" name="矩形 2"/>
          <p:cNvSpPr/>
          <p:nvPr/>
        </p:nvSpPr>
        <p:spPr>
          <a:xfrm>
            <a:off x="595313" y="1003300"/>
            <a:ext cx="10621962" cy="1624013"/>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285750" lvl="0" indent="-285750" algn="just" defTabSz="914400">
              <a:spcBef>
                <a:spcPct val="0"/>
              </a:spcBef>
              <a:buFont typeface="Wingdings" panose="05000000000000000000" pitchFamily="2" charset="2"/>
              <a:buChar char="p"/>
            </a:pPr>
            <a:r>
              <a:rPr lang="zh-CN" altLang="en-US" sz="1800" b="1" dirty="0">
                <a:latin typeface="Arial" panose="020B0604020202020204" pitchFamily="34" charset="0"/>
                <a:sym typeface="+mn-lt"/>
              </a:rPr>
              <a:t>保障房</a:t>
            </a:r>
            <a:r>
              <a:rPr lang="en-US" altLang="zh-CN" sz="1800" b="1" dirty="0">
                <a:latin typeface="Arial" panose="020B0604020202020204" pitchFamily="34" charset="0"/>
                <a:sym typeface="+mn-lt"/>
              </a:rPr>
              <a:t>ABS</a:t>
            </a:r>
          </a:p>
          <a:p>
            <a:pPr marL="285750" lvl="0" indent="-285750" algn="just" defTabSz="914400" eaLnBrk="1" hangingPunct="1">
              <a:lnSpc>
                <a:spcPct val="150000"/>
              </a:lnSpc>
              <a:spcBef>
                <a:spcPct val="0"/>
              </a:spcBef>
              <a:buChar char="•"/>
            </a:pPr>
            <a:r>
              <a:rPr lang="en-US" altLang="zh-CN" sz="1400" dirty="0">
                <a:solidFill>
                  <a:srgbClr val="000000"/>
                </a:solidFill>
                <a:latin typeface="Arial" panose="020B0604020202020204" pitchFamily="34" charset="0"/>
                <a:sym typeface="+mn-lt"/>
              </a:rPr>
              <a:t>2014</a:t>
            </a:r>
            <a:r>
              <a:rPr lang="zh-CN" altLang="zh-CN" sz="1400" dirty="0">
                <a:solidFill>
                  <a:srgbClr val="000000"/>
                </a:solidFill>
                <a:latin typeface="Arial" panose="020B0604020202020204" pitchFamily="34" charset="0"/>
                <a:sym typeface="+mn-lt"/>
              </a:rPr>
              <a:t>年</a:t>
            </a:r>
            <a:r>
              <a:rPr lang="en-US" altLang="zh-CN" sz="1400" dirty="0">
                <a:solidFill>
                  <a:srgbClr val="000000"/>
                </a:solidFill>
                <a:latin typeface="Arial" panose="020B0604020202020204" pitchFamily="34" charset="0"/>
                <a:sym typeface="+mn-lt"/>
              </a:rPr>
              <a:t>12</a:t>
            </a:r>
            <a:r>
              <a:rPr lang="zh-CN" altLang="zh-CN" sz="1400" dirty="0">
                <a:solidFill>
                  <a:srgbClr val="000000"/>
                </a:solidFill>
                <a:latin typeface="Arial" panose="020B0604020202020204" pitchFamily="34" charset="0"/>
                <a:sym typeface="+mn-lt"/>
              </a:rPr>
              <a:t>月</a:t>
            </a:r>
            <a:r>
              <a:rPr lang="en-US" altLang="zh-CN" sz="1400" dirty="0">
                <a:solidFill>
                  <a:srgbClr val="000000"/>
                </a:solidFill>
                <a:latin typeface="Arial" panose="020B0604020202020204" pitchFamily="34" charset="0"/>
                <a:sym typeface="+mn-lt"/>
              </a:rPr>
              <a:t>24</a:t>
            </a:r>
            <a:r>
              <a:rPr lang="zh-CN" altLang="zh-CN" sz="1400" dirty="0">
                <a:solidFill>
                  <a:srgbClr val="000000"/>
                </a:solidFill>
                <a:latin typeface="Arial" panose="020B0604020202020204" pitchFamily="34" charset="0"/>
                <a:sym typeface="+mn-lt"/>
              </a:rPr>
              <a:t>日，中国证券投资基金业协会发布</a:t>
            </a:r>
            <a:r>
              <a:rPr lang="zh-CN" altLang="zh-CN" sz="1400" b="1" dirty="0">
                <a:solidFill>
                  <a:srgbClr val="000000"/>
                </a:solidFill>
                <a:latin typeface="Arial" panose="020B0604020202020204" pitchFamily="34" charset="0"/>
                <a:sym typeface="+mn-lt"/>
              </a:rPr>
              <a:t>《资产证券化业务基础资产负面清单》，</a:t>
            </a:r>
            <a:r>
              <a:rPr lang="zh-CN" altLang="zh-CN" sz="1400" dirty="0">
                <a:solidFill>
                  <a:srgbClr val="000000"/>
                </a:solidFill>
                <a:latin typeface="Arial" panose="020B0604020202020204" pitchFamily="34" charset="0"/>
                <a:sym typeface="+mn-lt"/>
              </a:rPr>
              <a:t>规定列入国家保障房计划且已开工建设的保障房可以作为基础资产发行</a:t>
            </a:r>
            <a:r>
              <a:rPr lang="en-US" altLang="zh-CN" sz="1400" dirty="0">
                <a:solidFill>
                  <a:srgbClr val="000000"/>
                </a:solidFill>
                <a:latin typeface="Arial" panose="020B0604020202020204" pitchFamily="34" charset="0"/>
                <a:sym typeface="+mn-lt"/>
              </a:rPr>
              <a:t>ABS</a:t>
            </a:r>
            <a:r>
              <a:rPr lang="zh-CN" altLang="zh-CN" sz="1400" dirty="0">
                <a:solidFill>
                  <a:srgbClr val="000000"/>
                </a:solidFill>
                <a:latin typeface="Arial" panose="020B0604020202020204" pitchFamily="34" charset="0"/>
                <a:sym typeface="+mn-lt"/>
              </a:rPr>
              <a:t>，极大的扩展了保障房建设的融资渠道。</a:t>
            </a:r>
          </a:p>
          <a:p>
            <a:pPr marL="285750" lvl="0" indent="-285750" algn="just" defTabSz="914400" eaLnBrk="1" hangingPunct="1">
              <a:lnSpc>
                <a:spcPct val="150000"/>
              </a:lnSpc>
              <a:spcBef>
                <a:spcPct val="0"/>
              </a:spcBef>
              <a:buChar char="•"/>
            </a:pPr>
            <a:r>
              <a:rPr lang="zh-CN" altLang="zh-CN" sz="1400" dirty="0">
                <a:solidFill>
                  <a:srgbClr val="000000"/>
                </a:solidFill>
                <a:latin typeface="Arial" panose="020B0604020202020204" pitchFamily="34" charset="0"/>
                <a:sym typeface="+mn-lt"/>
              </a:rPr>
              <a:t>在资产证券化业务领域，保障房项目也得到相关部门支持。</a:t>
            </a:r>
          </a:p>
          <a:p>
            <a:pPr marL="285750" lvl="0" indent="-285750" algn="just" defTabSz="914400" eaLnBrk="1" hangingPunct="1">
              <a:lnSpc>
                <a:spcPct val="150000"/>
              </a:lnSpc>
              <a:spcBef>
                <a:spcPct val="0"/>
              </a:spcBef>
              <a:buChar char="•"/>
            </a:pPr>
            <a:r>
              <a:rPr lang="zh-CN" altLang="zh-CN" sz="1400" dirty="0">
                <a:solidFill>
                  <a:srgbClr val="000000"/>
                </a:solidFill>
                <a:latin typeface="Arial" panose="020B0604020202020204" pitchFamily="34" charset="0"/>
                <a:sym typeface="+mn-lt"/>
              </a:rPr>
              <a:t>保障房是国家重点民生工程，国务院、发改委多次发文支持我国保障房建设。</a:t>
            </a:r>
          </a:p>
        </p:txBody>
      </p:sp>
      <p:sp>
        <p:nvSpPr>
          <p:cNvPr id="13" name="矩形 12"/>
          <p:cNvSpPr/>
          <p:nvPr/>
        </p:nvSpPr>
        <p:spPr>
          <a:xfrm>
            <a:off x="4176713" y="2597150"/>
            <a:ext cx="3065463" cy="33813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mn-ea"/>
                <a:ea typeface="+mn-ea"/>
                <a:cs typeface="+mn-cs"/>
              </a:rPr>
              <a:t>保障房</a:t>
            </a:r>
            <a:r>
              <a:rPr kumimoji="0" lang="en-US" altLang="zh-CN" sz="1600" b="1" i="0" u="none" strike="noStrike" kern="1200" cap="none" spc="0" normalizeH="0" baseline="0" noProof="0" dirty="0">
                <a:ln>
                  <a:noFill/>
                </a:ln>
                <a:solidFill>
                  <a:schemeClr val="tx1"/>
                </a:solidFill>
                <a:effectLst/>
                <a:uLnTx/>
                <a:uFillTx/>
                <a:latin typeface="+mn-ea"/>
                <a:ea typeface="+mn-ea"/>
                <a:cs typeface="+mn-cs"/>
              </a:rPr>
              <a:t>ABS</a:t>
            </a:r>
            <a:r>
              <a:rPr kumimoji="0" lang="zh-CN" altLang="en-US" sz="1600" b="1" i="0" u="none" strike="noStrike" kern="1200" cap="none" spc="0" normalizeH="0" baseline="0" noProof="0" dirty="0">
                <a:ln>
                  <a:noFill/>
                </a:ln>
                <a:solidFill>
                  <a:schemeClr val="tx1"/>
                </a:solidFill>
                <a:effectLst/>
                <a:uLnTx/>
                <a:uFillTx/>
                <a:latin typeface="+mn-ea"/>
                <a:ea typeface="+mn-ea"/>
                <a:cs typeface="+mn-cs"/>
              </a:rPr>
              <a:t>各地区发行规模占比</a:t>
            </a:r>
          </a:p>
        </p:txBody>
      </p:sp>
      <p:sp>
        <p:nvSpPr>
          <p:cNvPr id="102407" name="文本框 11"/>
          <p:cNvSpPr txBox="1"/>
          <p:nvPr/>
        </p:nvSpPr>
        <p:spPr>
          <a:xfrm>
            <a:off x="9413875" y="6499225"/>
            <a:ext cx="1960563" cy="277813"/>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r>
              <a:rPr lang="zh-CN" altLang="en-US" sz="1200" b="1" dirty="0">
                <a:latin typeface="Arial" panose="020B0604020202020204" pitchFamily="34" charset="0"/>
                <a:sym typeface="+mn-lt"/>
              </a:rPr>
              <a:t>注：数据来源于</a:t>
            </a:r>
            <a:r>
              <a:rPr lang="en-US" altLang="zh-CN" sz="1200" b="1" dirty="0">
                <a:latin typeface="Arial" panose="020B0604020202020204" pitchFamily="34" charset="0"/>
                <a:sym typeface="+mn-lt"/>
              </a:rPr>
              <a:t>wind</a:t>
            </a:r>
            <a:endParaRPr lang="zh-CN" altLang="en-US" sz="1200" b="1" dirty="0">
              <a:latin typeface="Arial" panose="020B0604020202020204" pitchFamily="34" charset="0"/>
              <a:sym typeface="+mn-lt"/>
            </a:endParaRPr>
          </a:p>
        </p:txBody>
      </p:sp>
      <p:pic>
        <p:nvPicPr>
          <p:cNvPr id="102408" name="图片 2"/>
          <p:cNvPicPr>
            <a:picLocks noChangeAspect="1"/>
          </p:cNvPicPr>
          <p:nvPr/>
        </p:nvPicPr>
        <p:blipFill>
          <a:blip r:embed="rId2"/>
          <a:stretch>
            <a:fillRect/>
          </a:stretch>
        </p:blipFill>
        <p:spPr>
          <a:xfrm>
            <a:off x="1393825" y="2608263"/>
            <a:ext cx="8631238" cy="3952875"/>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bject 7">
            <a:extLst>
              <a:ext uri="{FF2B5EF4-FFF2-40B4-BE49-F238E27FC236}">
                <a16:creationId xmlns:a16="http://schemas.microsoft.com/office/drawing/2014/main" id="{CCABB652-2AD7-4D56-9364-4286A30B07B3}"/>
              </a:ext>
            </a:extLst>
          </p:cNvPr>
          <p:cNvSpPr txBox="1">
            <a:spLocks noChangeArrowheads="1"/>
          </p:cNvSpPr>
          <p:nvPr/>
        </p:nvSpPr>
        <p:spPr bwMode="auto">
          <a:xfrm>
            <a:off x="565150" y="1008063"/>
            <a:ext cx="10629900" cy="159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8890" rIns="0" bIns="0">
            <a:spAutoFit/>
          </a:bodyPr>
          <a:lstStyle>
            <a:lvl1pPr marL="298450" indent="-285750">
              <a:spcBef>
                <a:spcPct val="20000"/>
              </a:spcBef>
              <a:buFont typeface="Arial" panose="020B0604020202020204" pitchFamily="34" charset="0"/>
              <a:buChar char="•"/>
              <a:tabLst>
                <a:tab pos="298450" algn="l"/>
              </a:tabLst>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tabLst>
                <a:tab pos="298450" algn="l"/>
              </a:tabLst>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tabLst>
                <a:tab pos="298450" algn="l"/>
              </a:tabLst>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tabLst>
                <a:tab pos="298450"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tabLst>
                <a:tab pos="298450"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298450"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298450"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298450"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298450" algn="l"/>
              </a:tabLst>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298450" marR="0" lvl="0" indent="-285750" algn="just" defTabSz="914400" rtl="0" eaLnBrk="0" fontAlgn="base" latinLnBrk="0" hangingPunct="0">
              <a:lnSpc>
                <a:spcPct val="150000"/>
              </a:lnSpc>
              <a:spcBef>
                <a:spcPts val="75"/>
              </a:spcBef>
              <a:spcAft>
                <a:spcPct val="0"/>
              </a:spcAft>
              <a:buClrTx/>
              <a:buSzTx/>
              <a:buFont typeface="Wingdings" panose="05000000000000000000" pitchFamily="2" charset="2"/>
              <a:buChar char=""/>
              <a:tabLst>
                <a:tab pos="298450" algn="l"/>
              </a:tabLst>
              <a:defRPr/>
            </a:pPr>
            <a:r>
              <a:rPr kumimoji="0" lang="zh-CN" altLang="zh-CN" sz="1400" b="0" i="0" u="none" strike="noStrike" kern="1200" cap="none" spc="0" normalizeH="0" baseline="0" noProof="0" dirty="0">
                <a:ln>
                  <a:noFill/>
                </a:ln>
                <a:solidFill>
                  <a:srgbClr val="000000"/>
                </a:solidFill>
                <a:effectLst/>
                <a:uLnTx/>
                <a:uFillTx/>
                <a:latin typeface="微软雅黑" panose="020B0503020204020204" pitchFamily="34" charset="-122"/>
                <a:sym typeface="Arial" panose="020B0604020202020204" pitchFamily="34" charset="0"/>
              </a:rPr>
              <a:t>亚洲REITs总发行数量194只，主要发行场所集中在日本、泰国和新加坡，日本的REITs投向分布较为集中，主要分布在办公楼宇、公寓和仓储物流三个大类。</a:t>
            </a:r>
          </a:p>
          <a:p>
            <a:pPr marL="298450" marR="0" lvl="0" indent="-285750" algn="just" defTabSz="914400" rtl="0" eaLnBrk="0" fontAlgn="base" latinLnBrk="0" hangingPunct="0">
              <a:lnSpc>
                <a:spcPct val="150000"/>
              </a:lnSpc>
              <a:spcBef>
                <a:spcPts val="75"/>
              </a:spcBef>
              <a:spcAft>
                <a:spcPct val="0"/>
              </a:spcAft>
              <a:buClrTx/>
              <a:buSzTx/>
              <a:buFont typeface="Wingdings" panose="05000000000000000000" pitchFamily="2" charset="2"/>
              <a:buChar char=""/>
              <a:tabLst>
                <a:tab pos="298450" algn="l"/>
              </a:tabLst>
              <a:defRPr/>
            </a:pPr>
            <a:r>
              <a:rPr kumimoji="0" lang="zh-CN" altLang="zh-CN" sz="1400" b="0" i="0" u="none" strike="noStrike" kern="1200" cap="none" spc="0" normalizeH="0" baseline="0" noProof="0" dirty="0">
                <a:ln>
                  <a:noFill/>
                </a:ln>
                <a:solidFill>
                  <a:srgbClr val="000000"/>
                </a:solidFill>
                <a:effectLst/>
                <a:uLnTx/>
                <a:uFillTx/>
                <a:latin typeface="微软雅黑" panose="020B0503020204020204" pitchFamily="34" charset="-122"/>
                <a:sym typeface="Arial" panose="020B0604020202020204" pitchFamily="34" charset="0"/>
              </a:rPr>
              <a:t>新加坡因其税收制度完善、海外资金流通量大，因此许多中国物业海外REITs发行的首选地，新加坡REITs的发展模式主要是一个或几个大型地产投资集团或资产管理公司管理多只REITs,新加坡也是资产最具多元化的REITs发行地，其物业资产遍布中国大陆、中国香港、印尼、印度、马来西亚等亚洲主要发展中经济体。其中最为人熟知的管理机构为凯德置地和ARA资产管理（长江实业控股）。</a:t>
            </a:r>
          </a:p>
        </p:txBody>
      </p:sp>
      <p:grpSp>
        <p:nvGrpSpPr>
          <p:cNvPr id="29699" name="组合 40">
            <a:extLst>
              <a:ext uri="{FF2B5EF4-FFF2-40B4-BE49-F238E27FC236}">
                <a16:creationId xmlns:a16="http://schemas.microsoft.com/office/drawing/2014/main" id="{6A11335F-9856-444F-A49F-6BFCA2BD1C50}"/>
              </a:ext>
            </a:extLst>
          </p:cNvPr>
          <p:cNvGrpSpPr>
            <a:grpSpLocks/>
          </p:cNvGrpSpPr>
          <p:nvPr/>
        </p:nvGrpSpPr>
        <p:grpSpPr bwMode="auto">
          <a:xfrm>
            <a:off x="209550" y="3203575"/>
            <a:ext cx="3768725" cy="2822575"/>
            <a:chOff x="146050" y="3001543"/>
            <a:chExt cx="3602672" cy="2502002"/>
          </a:xfrm>
        </p:grpSpPr>
        <p:sp>
          <p:nvSpPr>
            <p:cNvPr id="8" name="object 8">
              <a:extLst>
                <a:ext uri="{FF2B5EF4-FFF2-40B4-BE49-F238E27FC236}">
                  <a16:creationId xmlns:a16="http://schemas.microsoft.com/office/drawing/2014/main" id="{F8AEC89F-75AC-4CB3-B684-EC7BA3FC98C5}"/>
                </a:ext>
              </a:extLst>
            </p:cNvPr>
            <p:cNvSpPr/>
            <p:nvPr/>
          </p:nvSpPr>
          <p:spPr>
            <a:xfrm>
              <a:off x="485982" y="4829497"/>
              <a:ext cx="104712" cy="218116"/>
            </a:xfrm>
            <a:custGeom>
              <a:avLst/>
              <a:gdLst/>
              <a:ahLst/>
              <a:cxnLst/>
              <a:rect l="l" t="t" r="r" b="b"/>
              <a:pathLst>
                <a:path w="104775" h="219075">
                  <a:moveTo>
                    <a:pt x="104775" y="0"/>
                  </a:moveTo>
                  <a:lnTo>
                    <a:pt x="0" y="0"/>
                  </a:lnTo>
                  <a:lnTo>
                    <a:pt x="0" y="219075"/>
                  </a:lnTo>
                  <a:lnTo>
                    <a:pt x="104775" y="219075"/>
                  </a:lnTo>
                  <a:lnTo>
                    <a:pt x="104775" y="0"/>
                  </a:lnTo>
                  <a:close/>
                </a:path>
              </a:pathLst>
            </a:custGeom>
            <a:solidFill>
              <a:srgbClr val="FFBC46"/>
            </a:solidFill>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微软雅黑"/>
                <a:ea typeface="微软雅黑"/>
                <a:cs typeface="+mn-cs"/>
              </a:endParaRPr>
            </a:p>
          </p:txBody>
        </p:sp>
        <p:sp>
          <p:nvSpPr>
            <p:cNvPr id="9" name="object 9">
              <a:extLst>
                <a:ext uri="{FF2B5EF4-FFF2-40B4-BE49-F238E27FC236}">
                  <a16:creationId xmlns:a16="http://schemas.microsoft.com/office/drawing/2014/main" id="{DA2C91F2-9D7A-494D-BE4C-0BA0AF59AB9E}"/>
                </a:ext>
              </a:extLst>
            </p:cNvPr>
            <p:cNvSpPr/>
            <p:nvPr/>
          </p:nvSpPr>
          <p:spPr>
            <a:xfrm>
              <a:off x="1161294" y="3876822"/>
              <a:ext cx="106229" cy="1170791"/>
            </a:xfrm>
            <a:custGeom>
              <a:avLst/>
              <a:gdLst/>
              <a:ahLst/>
              <a:cxnLst/>
              <a:rect l="l" t="t" r="r" b="b"/>
              <a:pathLst>
                <a:path w="104775" h="1171575">
                  <a:moveTo>
                    <a:pt x="104775" y="0"/>
                  </a:moveTo>
                  <a:lnTo>
                    <a:pt x="0" y="0"/>
                  </a:lnTo>
                  <a:lnTo>
                    <a:pt x="0" y="1171575"/>
                  </a:lnTo>
                  <a:lnTo>
                    <a:pt x="104775" y="1171575"/>
                  </a:lnTo>
                  <a:lnTo>
                    <a:pt x="104775" y="0"/>
                  </a:lnTo>
                  <a:close/>
                </a:path>
              </a:pathLst>
            </a:custGeom>
            <a:solidFill>
              <a:srgbClr val="FFBC46"/>
            </a:solidFill>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微软雅黑"/>
                <a:ea typeface="微软雅黑"/>
                <a:cs typeface="+mn-cs"/>
              </a:endParaRPr>
            </a:p>
          </p:txBody>
        </p:sp>
        <p:sp>
          <p:nvSpPr>
            <p:cNvPr id="10" name="object 10">
              <a:extLst>
                <a:ext uri="{FF2B5EF4-FFF2-40B4-BE49-F238E27FC236}">
                  <a16:creationId xmlns:a16="http://schemas.microsoft.com/office/drawing/2014/main" id="{E0468C5A-8F89-4FC2-9D3F-87AF726F985A}"/>
                </a:ext>
              </a:extLst>
            </p:cNvPr>
            <p:cNvSpPr/>
            <p:nvPr/>
          </p:nvSpPr>
          <p:spPr>
            <a:xfrm>
              <a:off x="1495156" y="4923779"/>
              <a:ext cx="104711" cy="123834"/>
            </a:xfrm>
            <a:custGeom>
              <a:avLst/>
              <a:gdLst/>
              <a:ahLst/>
              <a:cxnLst/>
              <a:rect l="l" t="t" r="r" b="b"/>
              <a:pathLst>
                <a:path w="104775" h="123825">
                  <a:moveTo>
                    <a:pt x="104775" y="0"/>
                  </a:moveTo>
                  <a:lnTo>
                    <a:pt x="0" y="0"/>
                  </a:lnTo>
                  <a:lnTo>
                    <a:pt x="0" y="123825"/>
                  </a:lnTo>
                  <a:lnTo>
                    <a:pt x="104775" y="123825"/>
                  </a:lnTo>
                  <a:lnTo>
                    <a:pt x="104775" y="0"/>
                  </a:lnTo>
                  <a:close/>
                </a:path>
              </a:pathLst>
            </a:custGeom>
            <a:solidFill>
              <a:srgbClr val="FFBC46"/>
            </a:solidFill>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微软雅黑"/>
                <a:ea typeface="微软雅黑"/>
                <a:cs typeface="+mn-cs"/>
              </a:endParaRPr>
            </a:p>
          </p:txBody>
        </p:sp>
        <p:sp>
          <p:nvSpPr>
            <p:cNvPr id="11" name="object 11">
              <a:extLst>
                <a:ext uri="{FF2B5EF4-FFF2-40B4-BE49-F238E27FC236}">
                  <a16:creationId xmlns:a16="http://schemas.microsoft.com/office/drawing/2014/main" id="{AC549A86-DECF-4727-ADEF-9155FFA82B6E}"/>
                </a:ext>
              </a:extLst>
            </p:cNvPr>
            <p:cNvSpPr/>
            <p:nvPr/>
          </p:nvSpPr>
          <p:spPr>
            <a:xfrm>
              <a:off x="1838123" y="4733807"/>
              <a:ext cx="104711" cy="313805"/>
            </a:xfrm>
            <a:custGeom>
              <a:avLst/>
              <a:gdLst/>
              <a:ahLst/>
              <a:cxnLst/>
              <a:rect l="l" t="t" r="r" b="b"/>
              <a:pathLst>
                <a:path w="104775" h="314325">
                  <a:moveTo>
                    <a:pt x="104775" y="0"/>
                  </a:moveTo>
                  <a:lnTo>
                    <a:pt x="0" y="0"/>
                  </a:lnTo>
                  <a:lnTo>
                    <a:pt x="0" y="314325"/>
                  </a:lnTo>
                  <a:lnTo>
                    <a:pt x="104775" y="314325"/>
                  </a:lnTo>
                  <a:lnTo>
                    <a:pt x="104775" y="0"/>
                  </a:lnTo>
                  <a:close/>
                </a:path>
              </a:pathLst>
            </a:custGeom>
            <a:solidFill>
              <a:srgbClr val="FFBC46"/>
            </a:solidFill>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微软雅黑"/>
                <a:ea typeface="微软雅黑"/>
                <a:cs typeface="+mn-cs"/>
              </a:endParaRPr>
            </a:p>
          </p:txBody>
        </p:sp>
        <p:sp>
          <p:nvSpPr>
            <p:cNvPr id="12" name="object 12">
              <a:extLst>
                <a:ext uri="{FF2B5EF4-FFF2-40B4-BE49-F238E27FC236}">
                  <a16:creationId xmlns:a16="http://schemas.microsoft.com/office/drawing/2014/main" id="{E9F124F1-A83C-4418-A3CD-4317CCCE906A}"/>
                </a:ext>
              </a:extLst>
            </p:cNvPr>
            <p:cNvSpPr/>
            <p:nvPr/>
          </p:nvSpPr>
          <p:spPr>
            <a:xfrm>
              <a:off x="2171984" y="5029319"/>
              <a:ext cx="104711" cy="0"/>
            </a:xfrm>
            <a:custGeom>
              <a:avLst/>
              <a:gdLst/>
              <a:ahLst/>
              <a:cxnLst/>
              <a:rect l="l" t="t" r="r" b="b"/>
              <a:pathLst>
                <a:path w="104775">
                  <a:moveTo>
                    <a:pt x="0" y="0"/>
                  </a:moveTo>
                  <a:lnTo>
                    <a:pt x="104775" y="0"/>
                  </a:lnTo>
                </a:path>
              </a:pathLst>
            </a:custGeom>
            <a:ln w="38100">
              <a:solidFill>
                <a:srgbClr val="FFBC46"/>
              </a:solidFill>
            </a:ln>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微软雅黑"/>
                <a:ea typeface="微软雅黑"/>
                <a:cs typeface="+mn-cs"/>
              </a:endParaRPr>
            </a:p>
          </p:txBody>
        </p:sp>
        <p:sp>
          <p:nvSpPr>
            <p:cNvPr id="13" name="object 13">
              <a:extLst>
                <a:ext uri="{FF2B5EF4-FFF2-40B4-BE49-F238E27FC236}">
                  <a16:creationId xmlns:a16="http://schemas.microsoft.com/office/drawing/2014/main" id="{6578485E-6904-4E16-B6B1-C83808135493}"/>
                </a:ext>
              </a:extLst>
            </p:cNvPr>
            <p:cNvSpPr/>
            <p:nvPr/>
          </p:nvSpPr>
          <p:spPr>
            <a:xfrm>
              <a:off x="2514951" y="5039169"/>
              <a:ext cx="104711" cy="0"/>
            </a:xfrm>
            <a:custGeom>
              <a:avLst/>
              <a:gdLst/>
              <a:ahLst/>
              <a:cxnLst/>
              <a:rect l="l" t="t" r="r" b="b"/>
              <a:pathLst>
                <a:path w="104775">
                  <a:moveTo>
                    <a:pt x="0" y="0"/>
                  </a:moveTo>
                  <a:lnTo>
                    <a:pt x="104775" y="0"/>
                  </a:lnTo>
                </a:path>
              </a:pathLst>
            </a:custGeom>
            <a:ln w="19050">
              <a:solidFill>
                <a:srgbClr val="FFBC46"/>
              </a:solidFill>
            </a:ln>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微软雅黑"/>
                <a:ea typeface="微软雅黑"/>
                <a:cs typeface="+mn-cs"/>
              </a:endParaRPr>
            </a:p>
          </p:txBody>
        </p:sp>
        <p:sp>
          <p:nvSpPr>
            <p:cNvPr id="14" name="object 14">
              <a:extLst>
                <a:ext uri="{FF2B5EF4-FFF2-40B4-BE49-F238E27FC236}">
                  <a16:creationId xmlns:a16="http://schemas.microsoft.com/office/drawing/2014/main" id="{FB830F6F-B0AB-49F2-A3F0-E80A918FAFAF}"/>
                </a:ext>
              </a:extLst>
            </p:cNvPr>
            <p:cNvSpPr/>
            <p:nvPr/>
          </p:nvSpPr>
          <p:spPr>
            <a:xfrm>
              <a:off x="2847295" y="4382007"/>
              <a:ext cx="104712" cy="665605"/>
            </a:xfrm>
            <a:custGeom>
              <a:avLst/>
              <a:gdLst/>
              <a:ahLst/>
              <a:cxnLst/>
              <a:rect l="l" t="t" r="r" b="b"/>
              <a:pathLst>
                <a:path w="104775" h="666750">
                  <a:moveTo>
                    <a:pt x="104775" y="0"/>
                  </a:moveTo>
                  <a:lnTo>
                    <a:pt x="0" y="0"/>
                  </a:lnTo>
                  <a:lnTo>
                    <a:pt x="0" y="666750"/>
                  </a:lnTo>
                  <a:lnTo>
                    <a:pt x="104775" y="666750"/>
                  </a:lnTo>
                  <a:lnTo>
                    <a:pt x="104775" y="0"/>
                  </a:lnTo>
                  <a:close/>
                </a:path>
              </a:pathLst>
            </a:custGeom>
            <a:solidFill>
              <a:srgbClr val="FFBC46"/>
            </a:solidFill>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微软雅黑"/>
                <a:ea typeface="微软雅黑"/>
                <a:cs typeface="+mn-cs"/>
              </a:endParaRPr>
            </a:p>
          </p:txBody>
        </p:sp>
        <p:sp>
          <p:nvSpPr>
            <p:cNvPr id="15" name="object 15">
              <a:extLst>
                <a:ext uri="{FF2B5EF4-FFF2-40B4-BE49-F238E27FC236}">
                  <a16:creationId xmlns:a16="http://schemas.microsoft.com/office/drawing/2014/main" id="{41913F14-27DF-43B5-AD8F-DCE4BE9B2364}"/>
                </a:ext>
              </a:extLst>
            </p:cNvPr>
            <p:cNvSpPr/>
            <p:nvPr/>
          </p:nvSpPr>
          <p:spPr>
            <a:xfrm>
              <a:off x="3190262" y="4190628"/>
              <a:ext cx="104712" cy="856984"/>
            </a:xfrm>
            <a:custGeom>
              <a:avLst/>
              <a:gdLst/>
              <a:ahLst/>
              <a:cxnLst/>
              <a:rect l="l" t="t" r="r" b="b"/>
              <a:pathLst>
                <a:path w="104775" h="857250">
                  <a:moveTo>
                    <a:pt x="104775" y="0"/>
                  </a:moveTo>
                  <a:lnTo>
                    <a:pt x="0" y="0"/>
                  </a:lnTo>
                  <a:lnTo>
                    <a:pt x="0" y="857250"/>
                  </a:lnTo>
                  <a:lnTo>
                    <a:pt x="104775" y="857250"/>
                  </a:lnTo>
                  <a:lnTo>
                    <a:pt x="104775" y="0"/>
                  </a:lnTo>
                  <a:close/>
                </a:path>
              </a:pathLst>
            </a:custGeom>
            <a:solidFill>
              <a:srgbClr val="FFBC46"/>
            </a:solidFill>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微软雅黑"/>
                <a:ea typeface="微软雅黑"/>
                <a:cs typeface="+mn-cs"/>
              </a:endParaRPr>
            </a:p>
          </p:txBody>
        </p:sp>
        <p:sp>
          <p:nvSpPr>
            <p:cNvPr id="16" name="object 16">
              <a:extLst>
                <a:ext uri="{FF2B5EF4-FFF2-40B4-BE49-F238E27FC236}">
                  <a16:creationId xmlns:a16="http://schemas.microsoft.com/office/drawing/2014/main" id="{5726666D-3877-4B79-A120-AC135BA98BAE}"/>
                </a:ext>
              </a:extLst>
            </p:cNvPr>
            <p:cNvSpPr/>
            <p:nvPr/>
          </p:nvSpPr>
          <p:spPr>
            <a:xfrm>
              <a:off x="3524124" y="4923779"/>
              <a:ext cx="104712" cy="123834"/>
            </a:xfrm>
            <a:custGeom>
              <a:avLst/>
              <a:gdLst/>
              <a:ahLst/>
              <a:cxnLst/>
              <a:rect l="l" t="t" r="r" b="b"/>
              <a:pathLst>
                <a:path w="104775" h="123825">
                  <a:moveTo>
                    <a:pt x="104775" y="0"/>
                  </a:moveTo>
                  <a:lnTo>
                    <a:pt x="0" y="0"/>
                  </a:lnTo>
                  <a:lnTo>
                    <a:pt x="0" y="123825"/>
                  </a:lnTo>
                  <a:lnTo>
                    <a:pt x="104775" y="123825"/>
                  </a:lnTo>
                  <a:lnTo>
                    <a:pt x="104775" y="0"/>
                  </a:lnTo>
                  <a:close/>
                </a:path>
              </a:pathLst>
            </a:custGeom>
            <a:solidFill>
              <a:srgbClr val="FFBC46"/>
            </a:solidFill>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微软雅黑"/>
                <a:ea typeface="微软雅黑"/>
                <a:cs typeface="+mn-cs"/>
              </a:endParaRPr>
            </a:p>
          </p:txBody>
        </p:sp>
        <p:sp>
          <p:nvSpPr>
            <p:cNvPr id="17" name="object 17">
              <a:extLst>
                <a:ext uri="{FF2B5EF4-FFF2-40B4-BE49-F238E27FC236}">
                  <a16:creationId xmlns:a16="http://schemas.microsoft.com/office/drawing/2014/main" id="{06D7FAFE-44B5-43F3-AB06-213670F967C0}"/>
                </a:ext>
              </a:extLst>
            </p:cNvPr>
            <p:cNvSpPr/>
            <p:nvPr/>
          </p:nvSpPr>
          <p:spPr>
            <a:xfrm>
              <a:off x="366096" y="5053241"/>
              <a:ext cx="3382626" cy="0"/>
            </a:xfrm>
            <a:custGeom>
              <a:avLst/>
              <a:gdLst/>
              <a:ahLst/>
              <a:cxnLst/>
              <a:rect l="l" t="t" r="r" b="b"/>
              <a:pathLst>
                <a:path w="3382010">
                  <a:moveTo>
                    <a:pt x="0" y="0"/>
                  </a:moveTo>
                  <a:lnTo>
                    <a:pt x="3381438" y="0"/>
                  </a:lnTo>
                </a:path>
              </a:pathLst>
            </a:custGeom>
            <a:ln w="9525">
              <a:solidFill>
                <a:srgbClr val="D9D9D9"/>
              </a:solidFill>
            </a:ln>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微软雅黑"/>
                <a:ea typeface="微软雅黑"/>
                <a:cs typeface="+mn-cs"/>
              </a:endParaRPr>
            </a:p>
          </p:txBody>
        </p:sp>
        <p:sp>
          <p:nvSpPr>
            <p:cNvPr id="18" name="object 18">
              <a:extLst>
                <a:ext uri="{FF2B5EF4-FFF2-40B4-BE49-F238E27FC236}">
                  <a16:creationId xmlns:a16="http://schemas.microsoft.com/office/drawing/2014/main" id="{DC50FED7-FBAF-4BCD-B87E-38F247F22378}"/>
                </a:ext>
              </a:extLst>
            </p:cNvPr>
            <p:cNvSpPr txBox="1"/>
            <p:nvPr/>
          </p:nvSpPr>
          <p:spPr>
            <a:xfrm>
              <a:off x="806186" y="4778837"/>
              <a:ext cx="165413" cy="133684"/>
            </a:xfrm>
            <a:prstGeom prst="rect">
              <a:avLst/>
            </a:prstGeom>
          </p:spPr>
          <p:txBody>
            <a:bodyPr lIns="0" tIns="12700" rIns="0" bIns="0">
              <a:spAutoFit/>
            </a:bodyPr>
            <a:lstStyle/>
            <a:p>
              <a:pPr marL="12700" marR="0" lvl="0" indent="0" algn="l" defTabSz="914400" rtl="0" eaLnBrk="0" fontAlgn="base" latinLnBrk="0" hangingPunct="0">
                <a:lnSpc>
                  <a:spcPct val="100000"/>
                </a:lnSpc>
                <a:spcBef>
                  <a:spcPts val="100"/>
                </a:spcBef>
                <a:spcAft>
                  <a:spcPct val="0"/>
                </a:spcAft>
                <a:buClrTx/>
                <a:buSzTx/>
                <a:buFontTx/>
                <a:buNone/>
                <a:tabLst/>
                <a:defRPr/>
              </a:pPr>
              <a:r>
                <a:rPr kumimoji="0" sz="900" b="0" i="0" u="heavy" strike="noStrike" kern="1200" cap="none" spc="0" normalizeH="0" baseline="0" noProof="0" dirty="0">
                  <a:ln>
                    <a:noFill/>
                  </a:ln>
                  <a:solidFill>
                    <a:srgbClr val="585858"/>
                  </a:solidFill>
                  <a:effectLst/>
                  <a:uLnTx/>
                  <a:uFill>
                    <a:solidFill>
                      <a:srgbClr val="FFBC46"/>
                    </a:solidFill>
                  </a:uFill>
                  <a:latin typeface="微软雅黑"/>
                  <a:ea typeface="微软雅黑"/>
                  <a:cs typeface="Times New Roman"/>
                </a:rPr>
                <a:t> </a:t>
              </a:r>
              <a:r>
                <a:rPr kumimoji="0" sz="900" b="0" i="0" u="heavy" strike="noStrike" kern="1200" cap="none" spc="-25" normalizeH="0" baseline="0" noProof="0" dirty="0">
                  <a:ln>
                    <a:noFill/>
                  </a:ln>
                  <a:solidFill>
                    <a:srgbClr val="585858"/>
                  </a:solidFill>
                  <a:effectLst/>
                  <a:uLnTx/>
                  <a:uFill>
                    <a:solidFill>
                      <a:srgbClr val="FFBC46"/>
                    </a:solidFill>
                  </a:uFill>
                  <a:latin typeface="微软雅黑"/>
                  <a:ea typeface="微软雅黑"/>
                  <a:cs typeface="Times New Roman"/>
                </a:rPr>
                <a:t> </a:t>
              </a:r>
              <a:endParaRPr kumimoji="0" sz="900" b="0" i="0" u="none" strike="noStrike" kern="1200" cap="none" spc="0" normalizeH="0" baseline="0" noProof="0">
                <a:ln>
                  <a:noFill/>
                </a:ln>
                <a:solidFill>
                  <a:srgbClr val="000000"/>
                </a:solidFill>
                <a:effectLst/>
                <a:uLnTx/>
                <a:uFillTx/>
                <a:latin typeface="微软雅黑"/>
                <a:ea typeface="微软雅黑"/>
                <a:cs typeface="Times New Roman"/>
              </a:endParaRPr>
            </a:p>
          </p:txBody>
        </p:sp>
        <p:sp>
          <p:nvSpPr>
            <p:cNvPr id="19" name="object 19">
              <a:extLst>
                <a:ext uri="{FF2B5EF4-FFF2-40B4-BE49-F238E27FC236}">
                  <a16:creationId xmlns:a16="http://schemas.microsoft.com/office/drawing/2014/main" id="{3B20E4BA-F755-439B-9B17-067B812B0636}"/>
                </a:ext>
              </a:extLst>
            </p:cNvPr>
            <p:cNvSpPr txBox="1"/>
            <p:nvPr/>
          </p:nvSpPr>
          <p:spPr>
            <a:xfrm>
              <a:off x="146050" y="3606639"/>
              <a:ext cx="147203" cy="1355134"/>
            </a:xfrm>
            <a:prstGeom prst="rect">
              <a:avLst/>
            </a:prstGeom>
          </p:spPr>
          <p:txBody>
            <a:bodyPr lIns="0" tIns="62229" rIns="0" bIns="0">
              <a:spAutoFit/>
            </a:bodyPr>
            <a:lstStyle/>
            <a:p>
              <a:pPr marL="12700" marR="0" lvl="0" indent="0" algn="l" defTabSz="914400" rtl="0" eaLnBrk="0" fontAlgn="base" latinLnBrk="0" hangingPunct="0">
                <a:lnSpc>
                  <a:spcPct val="100000"/>
                </a:lnSpc>
                <a:spcBef>
                  <a:spcPts val="489"/>
                </a:spcBef>
                <a:spcAft>
                  <a:spcPct val="0"/>
                </a:spcAft>
                <a:buClrTx/>
                <a:buSzTx/>
                <a:buFontTx/>
                <a:buNone/>
                <a:tabLst/>
                <a:defRPr/>
              </a:pPr>
              <a:r>
                <a:rPr kumimoji="0" sz="900" b="0" i="0" u="none" strike="noStrike" kern="1200" cap="none" spc="-25" normalizeH="0" baseline="0" noProof="0" dirty="0">
                  <a:ln>
                    <a:noFill/>
                  </a:ln>
                  <a:solidFill>
                    <a:srgbClr val="585858"/>
                  </a:solidFill>
                  <a:effectLst/>
                  <a:uLnTx/>
                  <a:uFillTx/>
                  <a:latin typeface="微软雅黑"/>
                  <a:ea typeface="微软雅黑"/>
                  <a:cs typeface="等线"/>
                </a:rPr>
                <a:t>70</a:t>
              </a:r>
              <a:endParaRPr kumimoji="0" sz="900" b="0" i="0" u="none" strike="noStrike" kern="1200" cap="none" spc="0" normalizeH="0" baseline="0" noProof="0">
                <a:ln>
                  <a:noFill/>
                </a:ln>
                <a:solidFill>
                  <a:srgbClr val="000000"/>
                </a:solidFill>
                <a:effectLst/>
                <a:uLnTx/>
                <a:uFillTx/>
                <a:latin typeface="微软雅黑"/>
                <a:ea typeface="微软雅黑"/>
                <a:cs typeface="等线"/>
              </a:endParaRPr>
            </a:p>
            <a:p>
              <a:pPr marL="12700" marR="0" lvl="0" indent="0" algn="l" defTabSz="914400" rtl="0" eaLnBrk="0" fontAlgn="base" latinLnBrk="0" hangingPunct="0">
                <a:lnSpc>
                  <a:spcPct val="100000"/>
                </a:lnSpc>
                <a:spcBef>
                  <a:spcPts val="390"/>
                </a:spcBef>
                <a:spcAft>
                  <a:spcPct val="0"/>
                </a:spcAft>
                <a:buClrTx/>
                <a:buSzTx/>
                <a:buFontTx/>
                <a:buNone/>
                <a:tabLst/>
                <a:defRPr/>
              </a:pPr>
              <a:r>
                <a:rPr kumimoji="0" sz="900" b="0" i="0" u="none" strike="noStrike" kern="1200" cap="none" spc="-25" normalizeH="0" baseline="0" noProof="0" dirty="0">
                  <a:ln>
                    <a:noFill/>
                  </a:ln>
                  <a:solidFill>
                    <a:srgbClr val="585858"/>
                  </a:solidFill>
                  <a:effectLst/>
                  <a:uLnTx/>
                  <a:uFillTx/>
                  <a:latin typeface="微软雅黑"/>
                  <a:ea typeface="微软雅黑"/>
                  <a:cs typeface="等线"/>
                </a:rPr>
                <a:t>60</a:t>
              </a:r>
              <a:endParaRPr kumimoji="0" sz="900" b="0" i="0" u="none" strike="noStrike" kern="1200" cap="none" spc="0" normalizeH="0" baseline="0" noProof="0">
                <a:ln>
                  <a:noFill/>
                </a:ln>
                <a:solidFill>
                  <a:srgbClr val="000000"/>
                </a:solidFill>
                <a:effectLst/>
                <a:uLnTx/>
                <a:uFillTx/>
                <a:latin typeface="微软雅黑"/>
                <a:ea typeface="微软雅黑"/>
                <a:cs typeface="等线"/>
              </a:endParaRPr>
            </a:p>
            <a:p>
              <a:pPr marL="12700" marR="0" lvl="0" indent="0" algn="l" defTabSz="914400" rtl="0" eaLnBrk="0" fontAlgn="base" latinLnBrk="0" hangingPunct="0">
                <a:lnSpc>
                  <a:spcPct val="100000"/>
                </a:lnSpc>
                <a:spcBef>
                  <a:spcPts val="395"/>
                </a:spcBef>
                <a:spcAft>
                  <a:spcPct val="0"/>
                </a:spcAft>
                <a:buClrTx/>
                <a:buSzTx/>
                <a:buFontTx/>
                <a:buNone/>
                <a:tabLst/>
                <a:defRPr/>
              </a:pPr>
              <a:r>
                <a:rPr kumimoji="0" sz="900" b="0" i="0" u="none" strike="noStrike" kern="1200" cap="none" spc="-25" normalizeH="0" baseline="0" noProof="0" dirty="0">
                  <a:ln>
                    <a:noFill/>
                  </a:ln>
                  <a:solidFill>
                    <a:srgbClr val="585858"/>
                  </a:solidFill>
                  <a:effectLst/>
                  <a:uLnTx/>
                  <a:uFillTx/>
                  <a:latin typeface="微软雅黑"/>
                  <a:ea typeface="微软雅黑"/>
                  <a:cs typeface="等线"/>
                </a:rPr>
                <a:t>50</a:t>
              </a:r>
              <a:endParaRPr kumimoji="0" sz="900" b="0" i="0" u="none" strike="noStrike" kern="1200" cap="none" spc="0" normalizeH="0" baseline="0" noProof="0">
                <a:ln>
                  <a:noFill/>
                </a:ln>
                <a:solidFill>
                  <a:srgbClr val="000000"/>
                </a:solidFill>
                <a:effectLst/>
                <a:uLnTx/>
                <a:uFillTx/>
                <a:latin typeface="微软雅黑"/>
                <a:ea typeface="微软雅黑"/>
                <a:cs typeface="等线"/>
              </a:endParaRPr>
            </a:p>
            <a:p>
              <a:pPr marL="12700" marR="0" lvl="0" indent="0" algn="l" defTabSz="914400" rtl="0" eaLnBrk="0" fontAlgn="base" latinLnBrk="0" hangingPunct="0">
                <a:lnSpc>
                  <a:spcPct val="100000"/>
                </a:lnSpc>
                <a:spcBef>
                  <a:spcPts val="395"/>
                </a:spcBef>
                <a:spcAft>
                  <a:spcPct val="0"/>
                </a:spcAft>
                <a:buClrTx/>
                <a:buSzTx/>
                <a:buFontTx/>
                <a:buNone/>
                <a:tabLst/>
                <a:defRPr/>
              </a:pPr>
              <a:r>
                <a:rPr kumimoji="0" sz="900" b="0" i="0" u="none" strike="noStrike" kern="1200" cap="none" spc="-25" normalizeH="0" baseline="0" noProof="0" dirty="0">
                  <a:ln>
                    <a:noFill/>
                  </a:ln>
                  <a:solidFill>
                    <a:srgbClr val="585858"/>
                  </a:solidFill>
                  <a:effectLst/>
                  <a:uLnTx/>
                  <a:uFillTx/>
                  <a:latin typeface="微软雅黑"/>
                  <a:ea typeface="微软雅黑"/>
                  <a:cs typeface="等线"/>
                </a:rPr>
                <a:t>40</a:t>
              </a:r>
              <a:endParaRPr kumimoji="0" sz="900" b="0" i="0" u="none" strike="noStrike" kern="1200" cap="none" spc="0" normalizeH="0" baseline="0" noProof="0">
                <a:ln>
                  <a:noFill/>
                </a:ln>
                <a:solidFill>
                  <a:srgbClr val="000000"/>
                </a:solidFill>
                <a:effectLst/>
                <a:uLnTx/>
                <a:uFillTx/>
                <a:latin typeface="微软雅黑"/>
                <a:ea typeface="微软雅黑"/>
                <a:cs typeface="等线"/>
              </a:endParaRPr>
            </a:p>
            <a:p>
              <a:pPr marL="12700" marR="0" lvl="0" indent="0" algn="l" defTabSz="914400" rtl="0" eaLnBrk="0" fontAlgn="base" latinLnBrk="0" hangingPunct="0">
                <a:lnSpc>
                  <a:spcPct val="100000"/>
                </a:lnSpc>
                <a:spcBef>
                  <a:spcPts val="395"/>
                </a:spcBef>
                <a:spcAft>
                  <a:spcPct val="0"/>
                </a:spcAft>
                <a:buClrTx/>
                <a:buSzTx/>
                <a:buFontTx/>
                <a:buNone/>
                <a:tabLst/>
                <a:defRPr/>
              </a:pPr>
              <a:r>
                <a:rPr kumimoji="0" sz="900" b="0" i="0" u="none" strike="noStrike" kern="1200" cap="none" spc="-25" normalizeH="0" baseline="0" noProof="0" dirty="0">
                  <a:ln>
                    <a:noFill/>
                  </a:ln>
                  <a:solidFill>
                    <a:srgbClr val="585858"/>
                  </a:solidFill>
                  <a:effectLst/>
                  <a:uLnTx/>
                  <a:uFillTx/>
                  <a:latin typeface="微软雅黑"/>
                  <a:ea typeface="微软雅黑"/>
                  <a:cs typeface="等线"/>
                </a:rPr>
                <a:t>30</a:t>
              </a:r>
              <a:endParaRPr kumimoji="0" sz="900" b="0" i="0" u="none" strike="noStrike" kern="1200" cap="none" spc="0" normalizeH="0" baseline="0" noProof="0">
                <a:ln>
                  <a:noFill/>
                </a:ln>
                <a:solidFill>
                  <a:srgbClr val="000000"/>
                </a:solidFill>
                <a:effectLst/>
                <a:uLnTx/>
                <a:uFillTx/>
                <a:latin typeface="微软雅黑"/>
                <a:ea typeface="微软雅黑"/>
                <a:cs typeface="等线"/>
              </a:endParaRPr>
            </a:p>
            <a:p>
              <a:pPr marL="12700" marR="0" lvl="0" indent="0" algn="l" defTabSz="914400" rtl="0" eaLnBrk="0" fontAlgn="base" latinLnBrk="0" hangingPunct="0">
                <a:lnSpc>
                  <a:spcPct val="100000"/>
                </a:lnSpc>
                <a:spcBef>
                  <a:spcPts val="390"/>
                </a:spcBef>
                <a:spcAft>
                  <a:spcPct val="0"/>
                </a:spcAft>
                <a:buClrTx/>
                <a:buSzTx/>
                <a:buFontTx/>
                <a:buNone/>
                <a:tabLst/>
                <a:defRPr/>
              </a:pPr>
              <a:r>
                <a:rPr kumimoji="0" sz="900" b="0" i="0" u="none" strike="noStrike" kern="1200" cap="none" spc="-25" normalizeH="0" baseline="0" noProof="0" dirty="0">
                  <a:ln>
                    <a:noFill/>
                  </a:ln>
                  <a:solidFill>
                    <a:srgbClr val="585858"/>
                  </a:solidFill>
                  <a:effectLst/>
                  <a:uLnTx/>
                  <a:uFillTx/>
                  <a:latin typeface="微软雅黑"/>
                  <a:ea typeface="微软雅黑"/>
                  <a:cs typeface="等线"/>
                </a:rPr>
                <a:t>20</a:t>
              </a:r>
              <a:endParaRPr kumimoji="0" sz="900" b="0" i="0" u="none" strike="noStrike" kern="1200" cap="none" spc="0" normalizeH="0" baseline="0" noProof="0">
                <a:ln>
                  <a:noFill/>
                </a:ln>
                <a:solidFill>
                  <a:srgbClr val="000000"/>
                </a:solidFill>
                <a:effectLst/>
                <a:uLnTx/>
                <a:uFillTx/>
                <a:latin typeface="微软雅黑"/>
                <a:ea typeface="微软雅黑"/>
                <a:cs typeface="等线"/>
              </a:endParaRPr>
            </a:p>
            <a:p>
              <a:pPr marL="12700" marR="0" lvl="0" indent="0" algn="l" defTabSz="914400" rtl="0" eaLnBrk="0" fontAlgn="base" latinLnBrk="0" hangingPunct="0">
                <a:lnSpc>
                  <a:spcPct val="100000"/>
                </a:lnSpc>
                <a:spcBef>
                  <a:spcPts val="395"/>
                </a:spcBef>
                <a:spcAft>
                  <a:spcPct val="0"/>
                </a:spcAft>
                <a:buClrTx/>
                <a:buSzTx/>
                <a:buFontTx/>
                <a:buNone/>
                <a:tabLst/>
                <a:defRPr/>
              </a:pPr>
              <a:r>
                <a:rPr kumimoji="0" sz="900" b="0" i="0" u="none" strike="noStrike" kern="1200" cap="none" spc="-25" normalizeH="0" baseline="0" noProof="0" dirty="0">
                  <a:ln>
                    <a:noFill/>
                  </a:ln>
                  <a:solidFill>
                    <a:srgbClr val="585858"/>
                  </a:solidFill>
                  <a:effectLst/>
                  <a:uLnTx/>
                  <a:uFillTx/>
                  <a:latin typeface="微软雅黑"/>
                  <a:ea typeface="微软雅黑"/>
                  <a:cs typeface="等线"/>
                </a:rPr>
                <a:t>10</a:t>
              </a:r>
              <a:endParaRPr kumimoji="0" sz="900" b="0" i="0" u="none" strike="noStrike" kern="1200" cap="none" spc="0" normalizeH="0" baseline="0" noProof="0">
                <a:ln>
                  <a:noFill/>
                </a:ln>
                <a:solidFill>
                  <a:srgbClr val="000000"/>
                </a:solidFill>
                <a:effectLst/>
                <a:uLnTx/>
                <a:uFillTx/>
                <a:latin typeface="微软雅黑"/>
                <a:ea typeface="微软雅黑"/>
                <a:cs typeface="等线"/>
              </a:endParaRPr>
            </a:p>
            <a:p>
              <a:pPr marL="73025" marR="0" lvl="0" indent="0" algn="l" defTabSz="914400" rtl="0" eaLnBrk="0" fontAlgn="base" latinLnBrk="0" hangingPunct="0">
                <a:lnSpc>
                  <a:spcPct val="100000"/>
                </a:lnSpc>
                <a:spcBef>
                  <a:spcPts val="395"/>
                </a:spcBef>
                <a:spcAft>
                  <a:spcPct val="0"/>
                </a:spcAft>
                <a:buClrTx/>
                <a:buSzTx/>
                <a:buFontTx/>
                <a:buNone/>
                <a:tabLst/>
                <a:defRPr/>
              </a:pPr>
              <a:r>
                <a:rPr kumimoji="0" sz="900" b="0" i="0" u="none" strike="noStrike" kern="1200" cap="none" spc="0" normalizeH="0" baseline="0" noProof="0" dirty="0">
                  <a:ln>
                    <a:noFill/>
                  </a:ln>
                  <a:solidFill>
                    <a:srgbClr val="585858"/>
                  </a:solidFill>
                  <a:effectLst/>
                  <a:uLnTx/>
                  <a:uFillTx/>
                  <a:latin typeface="微软雅黑"/>
                  <a:ea typeface="微软雅黑"/>
                  <a:cs typeface="等线"/>
                </a:rPr>
                <a:t>0</a:t>
              </a:r>
              <a:endParaRPr kumimoji="0" sz="900" b="0" i="0" u="none" strike="noStrike" kern="1200" cap="none" spc="0" normalizeH="0" baseline="0" noProof="0">
                <a:ln>
                  <a:noFill/>
                </a:ln>
                <a:solidFill>
                  <a:srgbClr val="000000"/>
                </a:solidFill>
                <a:effectLst/>
                <a:uLnTx/>
                <a:uFillTx/>
                <a:latin typeface="微软雅黑"/>
                <a:ea typeface="微软雅黑"/>
                <a:cs typeface="等线"/>
              </a:endParaRPr>
            </a:p>
          </p:txBody>
        </p:sp>
        <p:sp>
          <p:nvSpPr>
            <p:cNvPr id="20" name="object 20">
              <a:extLst>
                <a:ext uri="{FF2B5EF4-FFF2-40B4-BE49-F238E27FC236}">
                  <a16:creationId xmlns:a16="http://schemas.microsoft.com/office/drawing/2014/main" id="{39FE0895-286F-427E-95FC-699B6EB444CF}"/>
                </a:ext>
              </a:extLst>
            </p:cNvPr>
            <p:cNvSpPr/>
            <p:nvPr/>
          </p:nvSpPr>
          <p:spPr>
            <a:xfrm>
              <a:off x="352437" y="5154559"/>
              <a:ext cx="201835" cy="197008"/>
            </a:xfrm>
            <a:prstGeom prst="rect">
              <a:avLst/>
            </a:prstGeom>
            <a:blipFill>
              <a:blip r:embed="rId2" cstate="print"/>
              <a:stretch>
                <a:fillRect/>
              </a:stretch>
            </a:blipFill>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微软雅黑"/>
                <a:ea typeface="微软雅黑"/>
                <a:cs typeface="+mn-cs"/>
              </a:endParaRPr>
            </a:p>
          </p:txBody>
        </p:sp>
        <p:sp>
          <p:nvSpPr>
            <p:cNvPr id="21" name="object 21">
              <a:extLst>
                <a:ext uri="{FF2B5EF4-FFF2-40B4-BE49-F238E27FC236}">
                  <a16:creationId xmlns:a16="http://schemas.microsoft.com/office/drawing/2014/main" id="{58478CA0-4952-422A-87D5-E9387D1C1840}"/>
                </a:ext>
              </a:extLst>
            </p:cNvPr>
            <p:cNvSpPr/>
            <p:nvPr/>
          </p:nvSpPr>
          <p:spPr>
            <a:xfrm>
              <a:off x="690852" y="5146116"/>
              <a:ext cx="212457" cy="202637"/>
            </a:xfrm>
            <a:prstGeom prst="rect">
              <a:avLst/>
            </a:prstGeom>
            <a:blipFill>
              <a:blip r:embed="rId3" cstate="print"/>
              <a:stretch>
                <a:fillRect/>
              </a:stretch>
            </a:blipFill>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微软雅黑"/>
                <a:ea typeface="微软雅黑"/>
                <a:cs typeface="+mn-cs"/>
              </a:endParaRPr>
            </a:p>
          </p:txBody>
        </p:sp>
        <p:sp>
          <p:nvSpPr>
            <p:cNvPr id="22" name="object 22">
              <a:extLst>
                <a:ext uri="{FF2B5EF4-FFF2-40B4-BE49-F238E27FC236}">
                  <a16:creationId xmlns:a16="http://schemas.microsoft.com/office/drawing/2014/main" id="{9FBBDB06-493E-4951-BE7D-38EB1A79B2F2}"/>
                </a:ext>
              </a:extLst>
            </p:cNvPr>
            <p:cNvSpPr/>
            <p:nvPr/>
          </p:nvSpPr>
          <p:spPr>
            <a:xfrm>
              <a:off x="1033819" y="5158781"/>
              <a:ext cx="195764" cy="194194"/>
            </a:xfrm>
            <a:prstGeom prst="rect">
              <a:avLst/>
            </a:prstGeom>
            <a:blipFill>
              <a:blip r:embed="rId4" cstate="print"/>
              <a:stretch>
                <a:fillRect/>
              </a:stretch>
            </a:blipFill>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微软雅黑"/>
                <a:ea typeface="微软雅黑"/>
                <a:cs typeface="+mn-cs"/>
              </a:endParaRPr>
            </a:p>
          </p:txBody>
        </p:sp>
        <p:sp>
          <p:nvSpPr>
            <p:cNvPr id="23" name="object 23">
              <a:extLst>
                <a:ext uri="{FF2B5EF4-FFF2-40B4-BE49-F238E27FC236}">
                  <a16:creationId xmlns:a16="http://schemas.microsoft.com/office/drawing/2014/main" id="{DB0E0F0E-7F1C-4F6A-93B4-3207DB5B2A55}"/>
                </a:ext>
              </a:extLst>
            </p:cNvPr>
            <p:cNvSpPr/>
            <p:nvPr/>
          </p:nvSpPr>
          <p:spPr>
            <a:xfrm>
              <a:off x="1364646" y="5143302"/>
              <a:ext cx="553907" cy="360243"/>
            </a:xfrm>
            <a:prstGeom prst="rect">
              <a:avLst/>
            </a:prstGeom>
            <a:blipFill>
              <a:blip r:embed="rId5" cstate="print"/>
              <a:stretch>
                <a:fillRect/>
              </a:stretch>
            </a:blipFill>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微软雅黑"/>
                <a:ea typeface="微软雅黑"/>
                <a:cs typeface="+mn-cs"/>
              </a:endParaRPr>
            </a:p>
          </p:txBody>
        </p:sp>
        <p:sp>
          <p:nvSpPr>
            <p:cNvPr id="24" name="object 24">
              <a:extLst>
                <a:ext uri="{FF2B5EF4-FFF2-40B4-BE49-F238E27FC236}">
                  <a16:creationId xmlns:a16="http://schemas.microsoft.com/office/drawing/2014/main" id="{15ACE45F-CDF6-4C02-A4E6-EF86384C682A}"/>
                </a:ext>
              </a:extLst>
            </p:cNvPr>
            <p:cNvSpPr/>
            <p:nvPr/>
          </p:nvSpPr>
          <p:spPr>
            <a:xfrm>
              <a:off x="1968632" y="5151745"/>
              <a:ext cx="288335" cy="278626"/>
            </a:xfrm>
            <a:custGeom>
              <a:avLst/>
              <a:gdLst/>
              <a:ahLst/>
              <a:cxnLst/>
              <a:rect l="l" t="t" r="r" b="b"/>
              <a:pathLst>
                <a:path w="288289" h="279400">
                  <a:moveTo>
                    <a:pt x="54864" y="252730"/>
                  </a:moveTo>
                  <a:lnTo>
                    <a:pt x="53593" y="252730"/>
                  </a:lnTo>
                  <a:lnTo>
                    <a:pt x="45593" y="254000"/>
                  </a:lnTo>
                  <a:lnTo>
                    <a:pt x="48113" y="260350"/>
                  </a:lnTo>
                  <a:lnTo>
                    <a:pt x="49942" y="266700"/>
                  </a:lnTo>
                  <a:lnTo>
                    <a:pt x="51057" y="273050"/>
                  </a:lnTo>
                  <a:lnTo>
                    <a:pt x="51435" y="279400"/>
                  </a:lnTo>
                  <a:lnTo>
                    <a:pt x="54102" y="279400"/>
                  </a:lnTo>
                  <a:lnTo>
                    <a:pt x="56515" y="278130"/>
                  </a:lnTo>
                  <a:lnTo>
                    <a:pt x="58801" y="278130"/>
                  </a:lnTo>
                  <a:lnTo>
                    <a:pt x="57531" y="271780"/>
                  </a:lnTo>
                  <a:lnTo>
                    <a:pt x="56134" y="265430"/>
                  </a:lnTo>
                  <a:lnTo>
                    <a:pt x="53593" y="256540"/>
                  </a:lnTo>
                  <a:lnTo>
                    <a:pt x="53593" y="255269"/>
                  </a:lnTo>
                  <a:lnTo>
                    <a:pt x="54864" y="252730"/>
                  </a:lnTo>
                  <a:close/>
                </a:path>
                <a:path w="288289" h="279400">
                  <a:moveTo>
                    <a:pt x="60172" y="241300"/>
                  </a:moveTo>
                  <a:lnTo>
                    <a:pt x="51816" y="241300"/>
                  </a:lnTo>
                  <a:lnTo>
                    <a:pt x="69850" y="260350"/>
                  </a:lnTo>
                  <a:lnTo>
                    <a:pt x="71755" y="261619"/>
                  </a:lnTo>
                  <a:lnTo>
                    <a:pt x="72390" y="262890"/>
                  </a:lnTo>
                  <a:lnTo>
                    <a:pt x="71628" y="264159"/>
                  </a:lnTo>
                  <a:lnTo>
                    <a:pt x="71374" y="265430"/>
                  </a:lnTo>
                  <a:lnTo>
                    <a:pt x="70739" y="266700"/>
                  </a:lnTo>
                  <a:lnTo>
                    <a:pt x="68453" y="269240"/>
                  </a:lnTo>
                  <a:lnTo>
                    <a:pt x="66929" y="270509"/>
                  </a:lnTo>
                  <a:lnTo>
                    <a:pt x="65024" y="271780"/>
                  </a:lnTo>
                  <a:lnTo>
                    <a:pt x="67818" y="271780"/>
                  </a:lnTo>
                  <a:lnTo>
                    <a:pt x="70358" y="273050"/>
                  </a:lnTo>
                  <a:lnTo>
                    <a:pt x="72643" y="275590"/>
                  </a:lnTo>
                  <a:lnTo>
                    <a:pt x="77343" y="269240"/>
                  </a:lnTo>
                  <a:lnTo>
                    <a:pt x="79629" y="266700"/>
                  </a:lnTo>
                  <a:lnTo>
                    <a:pt x="79629" y="264159"/>
                  </a:lnTo>
                  <a:lnTo>
                    <a:pt x="80264" y="261619"/>
                  </a:lnTo>
                  <a:lnTo>
                    <a:pt x="78740" y="259080"/>
                  </a:lnTo>
                  <a:lnTo>
                    <a:pt x="75311" y="256540"/>
                  </a:lnTo>
                  <a:lnTo>
                    <a:pt x="60172" y="241300"/>
                  </a:lnTo>
                  <a:close/>
                </a:path>
                <a:path w="288289" h="279400">
                  <a:moveTo>
                    <a:pt x="40893" y="199390"/>
                  </a:moveTo>
                  <a:lnTo>
                    <a:pt x="40386" y="199390"/>
                  </a:lnTo>
                  <a:lnTo>
                    <a:pt x="31368" y="203200"/>
                  </a:lnTo>
                  <a:lnTo>
                    <a:pt x="34162" y="207009"/>
                  </a:lnTo>
                  <a:lnTo>
                    <a:pt x="36449" y="214630"/>
                  </a:lnTo>
                  <a:lnTo>
                    <a:pt x="38354" y="222250"/>
                  </a:lnTo>
                  <a:lnTo>
                    <a:pt x="31496" y="228600"/>
                  </a:lnTo>
                  <a:lnTo>
                    <a:pt x="39243" y="228600"/>
                  </a:lnTo>
                  <a:lnTo>
                    <a:pt x="47879" y="237490"/>
                  </a:lnTo>
                  <a:lnTo>
                    <a:pt x="36449" y="248919"/>
                  </a:lnTo>
                  <a:lnTo>
                    <a:pt x="34036" y="251459"/>
                  </a:lnTo>
                  <a:lnTo>
                    <a:pt x="30734" y="254000"/>
                  </a:lnTo>
                  <a:lnTo>
                    <a:pt x="35814" y="259080"/>
                  </a:lnTo>
                  <a:lnTo>
                    <a:pt x="37973" y="256540"/>
                  </a:lnTo>
                  <a:lnTo>
                    <a:pt x="42037" y="251459"/>
                  </a:lnTo>
                  <a:lnTo>
                    <a:pt x="51816" y="241300"/>
                  </a:lnTo>
                  <a:lnTo>
                    <a:pt x="60172" y="241300"/>
                  </a:lnTo>
                  <a:lnTo>
                    <a:pt x="56387" y="237490"/>
                  </a:lnTo>
                  <a:lnTo>
                    <a:pt x="60325" y="233680"/>
                  </a:lnTo>
                  <a:lnTo>
                    <a:pt x="52324" y="233680"/>
                  </a:lnTo>
                  <a:lnTo>
                    <a:pt x="43815" y="224790"/>
                  </a:lnTo>
                  <a:lnTo>
                    <a:pt x="51011" y="217169"/>
                  </a:lnTo>
                  <a:lnTo>
                    <a:pt x="42926" y="217169"/>
                  </a:lnTo>
                  <a:lnTo>
                    <a:pt x="40131" y="205740"/>
                  </a:lnTo>
                  <a:lnTo>
                    <a:pt x="40131" y="204469"/>
                  </a:lnTo>
                  <a:lnTo>
                    <a:pt x="40259" y="203200"/>
                  </a:lnTo>
                  <a:lnTo>
                    <a:pt x="40512" y="203200"/>
                  </a:lnTo>
                  <a:lnTo>
                    <a:pt x="41275" y="200659"/>
                  </a:lnTo>
                  <a:lnTo>
                    <a:pt x="40893" y="199390"/>
                  </a:lnTo>
                  <a:close/>
                </a:path>
                <a:path w="288289" h="279400">
                  <a:moveTo>
                    <a:pt x="63118" y="151130"/>
                  </a:moveTo>
                  <a:lnTo>
                    <a:pt x="53212" y="151130"/>
                  </a:lnTo>
                  <a:lnTo>
                    <a:pt x="52070" y="156209"/>
                  </a:lnTo>
                  <a:lnTo>
                    <a:pt x="48768" y="163830"/>
                  </a:lnTo>
                  <a:lnTo>
                    <a:pt x="43434" y="172719"/>
                  </a:lnTo>
                  <a:lnTo>
                    <a:pt x="41656" y="176530"/>
                  </a:lnTo>
                  <a:lnTo>
                    <a:pt x="40005" y="177800"/>
                  </a:lnTo>
                  <a:lnTo>
                    <a:pt x="38481" y="180340"/>
                  </a:lnTo>
                  <a:lnTo>
                    <a:pt x="37592" y="180340"/>
                  </a:lnTo>
                  <a:lnTo>
                    <a:pt x="36956" y="181609"/>
                  </a:lnTo>
                  <a:lnTo>
                    <a:pt x="41021" y="184150"/>
                  </a:lnTo>
                  <a:lnTo>
                    <a:pt x="43306" y="186690"/>
                  </a:lnTo>
                  <a:lnTo>
                    <a:pt x="44323" y="186690"/>
                  </a:lnTo>
                  <a:lnTo>
                    <a:pt x="61468" y="204469"/>
                  </a:lnTo>
                  <a:lnTo>
                    <a:pt x="69467" y="212090"/>
                  </a:lnTo>
                  <a:lnTo>
                    <a:pt x="75930" y="219709"/>
                  </a:lnTo>
                  <a:lnTo>
                    <a:pt x="80845" y="226059"/>
                  </a:lnTo>
                  <a:lnTo>
                    <a:pt x="84201" y="231140"/>
                  </a:lnTo>
                  <a:lnTo>
                    <a:pt x="87884" y="237490"/>
                  </a:lnTo>
                  <a:lnTo>
                    <a:pt x="89408" y="245109"/>
                  </a:lnTo>
                  <a:lnTo>
                    <a:pt x="88773" y="254000"/>
                  </a:lnTo>
                  <a:lnTo>
                    <a:pt x="91948" y="252730"/>
                  </a:lnTo>
                  <a:lnTo>
                    <a:pt x="97281" y="252730"/>
                  </a:lnTo>
                  <a:lnTo>
                    <a:pt x="95922" y="245109"/>
                  </a:lnTo>
                  <a:lnTo>
                    <a:pt x="81041" y="215900"/>
                  </a:lnTo>
                  <a:lnTo>
                    <a:pt x="74455" y="208280"/>
                  </a:lnTo>
                  <a:lnTo>
                    <a:pt x="66167" y="199390"/>
                  </a:lnTo>
                  <a:lnTo>
                    <a:pt x="70310" y="195580"/>
                  </a:lnTo>
                  <a:lnTo>
                    <a:pt x="62103" y="195580"/>
                  </a:lnTo>
                  <a:lnTo>
                    <a:pt x="46101" y="180340"/>
                  </a:lnTo>
                  <a:lnTo>
                    <a:pt x="51689" y="170180"/>
                  </a:lnTo>
                  <a:lnTo>
                    <a:pt x="55372" y="163830"/>
                  </a:lnTo>
                  <a:lnTo>
                    <a:pt x="57404" y="158750"/>
                  </a:lnTo>
                  <a:lnTo>
                    <a:pt x="58293" y="157480"/>
                  </a:lnTo>
                  <a:lnTo>
                    <a:pt x="59562" y="154940"/>
                  </a:lnTo>
                  <a:lnTo>
                    <a:pt x="61214" y="153669"/>
                  </a:lnTo>
                  <a:lnTo>
                    <a:pt x="62356" y="152400"/>
                  </a:lnTo>
                  <a:lnTo>
                    <a:pt x="63373" y="152400"/>
                  </a:lnTo>
                  <a:lnTo>
                    <a:pt x="63118" y="151130"/>
                  </a:lnTo>
                  <a:close/>
                </a:path>
                <a:path w="288289" h="279400">
                  <a:moveTo>
                    <a:pt x="39243" y="228600"/>
                  </a:moveTo>
                  <a:lnTo>
                    <a:pt x="25273" y="228600"/>
                  </a:lnTo>
                  <a:lnTo>
                    <a:pt x="30987" y="229869"/>
                  </a:lnTo>
                  <a:lnTo>
                    <a:pt x="23241" y="237490"/>
                  </a:lnTo>
                  <a:lnTo>
                    <a:pt x="21462" y="238759"/>
                  </a:lnTo>
                  <a:lnTo>
                    <a:pt x="19177" y="241300"/>
                  </a:lnTo>
                  <a:lnTo>
                    <a:pt x="16256" y="242569"/>
                  </a:lnTo>
                  <a:lnTo>
                    <a:pt x="21336" y="247650"/>
                  </a:lnTo>
                  <a:lnTo>
                    <a:pt x="23749" y="245109"/>
                  </a:lnTo>
                  <a:lnTo>
                    <a:pt x="25781" y="242569"/>
                  </a:lnTo>
                  <a:lnTo>
                    <a:pt x="27305" y="241300"/>
                  </a:lnTo>
                  <a:lnTo>
                    <a:pt x="39243" y="228600"/>
                  </a:lnTo>
                  <a:close/>
                </a:path>
                <a:path w="288289" h="279400">
                  <a:moveTo>
                    <a:pt x="66802" y="233680"/>
                  </a:moveTo>
                  <a:lnTo>
                    <a:pt x="65278" y="240030"/>
                  </a:lnTo>
                  <a:lnTo>
                    <a:pt x="70231" y="241300"/>
                  </a:lnTo>
                  <a:lnTo>
                    <a:pt x="75692" y="242569"/>
                  </a:lnTo>
                  <a:lnTo>
                    <a:pt x="81406" y="245109"/>
                  </a:lnTo>
                  <a:lnTo>
                    <a:pt x="83185" y="237490"/>
                  </a:lnTo>
                  <a:lnTo>
                    <a:pt x="77343" y="236219"/>
                  </a:lnTo>
                  <a:lnTo>
                    <a:pt x="71881" y="234950"/>
                  </a:lnTo>
                  <a:lnTo>
                    <a:pt x="66802" y="233680"/>
                  </a:lnTo>
                  <a:close/>
                </a:path>
                <a:path w="288289" h="279400">
                  <a:moveTo>
                    <a:pt x="66167" y="218440"/>
                  </a:moveTo>
                  <a:lnTo>
                    <a:pt x="64008" y="220980"/>
                  </a:lnTo>
                  <a:lnTo>
                    <a:pt x="62103" y="223519"/>
                  </a:lnTo>
                  <a:lnTo>
                    <a:pt x="60325" y="224790"/>
                  </a:lnTo>
                  <a:lnTo>
                    <a:pt x="52324" y="233680"/>
                  </a:lnTo>
                  <a:lnTo>
                    <a:pt x="60325" y="233680"/>
                  </a:lnTo>
                  <a:lnTo>
                    <a:pt x="64262" y="229869"/>
                  </a:lnTo>
                  <a:lnTo>
                    <a:pt x="65912" y="228600"/>
                  </a:lnTo>
                  <a:lnTo>
                    <a:pt x="68199" y="226059"/>
                  </a:lnTo>
                  <a:lnTo>
                    <a:pt x="71120" y="223519"/>
                  </a:lnTo>
                  <a:lnTo>
                    <a:pt x="66167" y="218440"/>
                  </a:lnTo>
                  <a:close/>
                </a:path>
                <a:path w="288289" h="279400">
                  <a:moveTo>
                    <a:pt x="86778" y="189230"/>
                  </a:moveTo>
                  <a:lnTo>
                    <a:pt x="77216" y="189230"/>
                  </a:lnTo>
                  <a:lnTo>
                    <a:pt x="113156" y="224790"/>
                  </a:lnTo>
                  <a:lnTo>
                    <a:pt x="115443" y="227330"/>
                  </a:lnTo>
                  <a:lnTo>
                    <a:pt x="118364" y="231140"/>
                  </a:lnTo>
                  <a:lnTo>
                    <a:pt x="123825" y="226059"/>
                  </a:lnTo>
                  <a:lnTo>
                    <a:pt x="121031" y="223519"/>
                  </a:lnTo>
                  <a:lnTo>
                    <a:pt x="118491" y="220980"/>
                  </a:lnTo>
                  <a:lnTo>
                    <a:pt x="116205" y="218440"/>
                  </a:lnTo>
                  <a:lnTo>
                    <a:pt x="86778" y="189230"/>
                  </a:lnTo>
                  <a:close/>
                </a:path>
                <a:path w="288289" h="279400">
                  <a:moveTo>
                    <a:pt x="35306" y="187959"/>
                  </a:moveTo>
                  <a:lnTo>
                    <a:pt x="32766" y="190500"/>
                  </a:lnTo>
                  <a:lnTo>
                    <a:pt x="30734" y="193040"/>
                  </a:lnTo>
                  <a:lnTo>
                    <a:pt x="29337" y="195580"/>
                  </a:lnTo>
                  <a:lnTo>
                    <a:pt x="20066" y="204469"/>
                  </a:lnTo>
                  <a:lnTo>
                    <a:pt x="19304" y="204469"/>
                  </a:lnTo>
                  <a:lnTo>
                    <a:pt x="3556" y="220980"/>
                  </a:lnTo>
                  <a:lnTo>
                    <a:pt x="0" y="223519"/>
                  </a:lnTo>
                  <a:lnTo>
                    <a:pt x="4953" y="228600"/>
                  </a:lnTo>
                  <a:lnTo>
                    <a:pt x="8128" y="224790"/>
                  </a:lnTo>
                  <a:lnTo>
                    <a:pt x="10160" y="222250"/>
                  </a:lnTo>
                  <a:lnTo>
                    <a:pt x="33401" y="199390"/>
                  </a:lnTo>
                  <a:lnTo>
                    <a:pt x="34925" y="198119"/>
                  </a:lnTo>
                  <a:lnTo>
                    <a:pt x="37211" y="195580"/>
                  </a:lnTo>
                  <a:lnTo>
                    <a:pt x="40259" y="193040"/>
                  </a:lnTo>
                  <a:lnTo>
                    <a:pt x="35306" y="187959"/>
                  </a:lnTo>
                  <a:close/>
                </a:path>
                <a:path w="288289" h="279400">
                  <a:moveTo>
                    <a:pt x="31623" y="222250"/>
                  </a:moveTo>
                  <a:lnTo>
                    <a:pt x="15240" y="222250"/>
                  </a:lnTo>
                  <a:lnTo>
                    <a:pt x="14605" y="228600"/>
                  </a:lnTo>
                  <a:lnTo>
                    <a:pt x="31496" y="228600"/>
                  </a:lnTo>
                  <a:lnTo>
                    <a:pt x="31623" y="222250"/>
                  </a:lnTo>
                  <a:close/>
                </a:path>
                <a:path w="288289" h="279400">
                  <a:moveTo>
                    <a:pt x="54737" y="204469"/>
                  </a:moveTo>
                  <a:lnTo>
                    <a:pt x="52324" y="208280"/>
                  </a:lnTo>
                  <a:lnTo>
                    <a:pt x="50418" y="209550"/>
                  </a:lnTo>
                  <a:lnTo>
                    <a:pt x="42926" y="217169"/>
                  </a:lnTo>
                  <a:lnTo>
                    <a:pt x="51011" y="217169"/>
                  </a:lnTo>
                  <a:lnTo>
                    <a:pt x="54610" y="213359"/>
                  </a:lnTo>
                  <a:lnTo>
                    <a:pt x="56896" y="212090"/>
                  </a:lnTo>
                  <a:lnTo>
                    <a:pt x="59817" y="209550"/>
                  </a:lnTo>
                  <a:lnTo>
                    <a:pt x="54737" y="204469"/>
                  </a:lnTo>
                  <a:close/>
                </a:path>
                <a:path w="288289" h="279400">
                  <a:moveTo>
                    <a:pt x="19812" y="198119"/>
                  </a:moveTo>
                  <a:lnTo>
                    <a:pt x="3302" y="198119"/>
                  </a:lnTo>
                  <a:lnTo>
                    <a:pt x="3175" y="205740"/>
                  </a:lnTo>
                  <a:lnTo>
                    <a:pt x="9398" y="204469"/>
                  </a:lnTo>
                  <a:lnTo>
                    <a:pt x="20066" y="204469"/>
                  </a:lnTo>
                  <a:lnTo>
                    <a:pt x="19812" y="198119"/>
                  </a:lnTo>
                  <a:close/>
                </a:path>
                <a:path w="288289" h="279400">
                  <a:moveTo>
                    <a:pt x="110871" y="116840"/>
                  </a:moveTo>
                  <a:lnTo>
                    <a:pt x="102489" y="116840"/>
                  </a:lnTo>
                  <a:lnTo>
                    <a:pt x="117856" y="133350"/>
                  </a:lnTo>
                  <a:lnTo>
                    <a:pt x="104648" y="146050"/>
                  </a:lnTo>
                  <a:lnTo>
                    <a:pt x="102616" y="148590"/>
                  </a:lnTo>
                  <a:lnTo>
                    <a:pt x="100330" y="149859"/>
                  </a:lnTo>
                  <a:lnTo>
                    <a:pt x="97917" y="151130"/>
                  </a:lnTo>
                  <a:lnTo>
                    <a:pt x="100456" y="153669"/>
                  </a:lnTo>
                  <a:lnTo>
                    <a:pt x="102616" y="154940"/>
                  </a:lnTo>
                  <a:lnTo>
                    <a:pt x="104393" y="157480"/>
                  </a:lnTo>
                  <a:lnTo>
                    <a:pt x="142367" y="195580"/>
                  </a:lnTo>
                  <a:lnTo>
                    <a:pt x="144145" y="196850"/>
                  </a:lnTo>
                  <a:lnTo>
                    <a:pt x="145796" y="199390"/>
                  </a:lnTo>
                  <a:lnTo>
                    <a:pt x="147320" y="200659"/>
                  </a:lnTo>
                  <a:lnTo>
                    <a:pt x="152908" y="195580"/>
                  </a:lnTo>
                  <a:lnTo>
                    <a:pt x="150749" y="194309"/>
                  </a:lnTo>
                  <a:lnTo>
                    <a:pt x="148717" y="193040"/>
                  </a:lnTo>
                  <a:lnTo>
                    <a:pt x="146939" y="190500"/>
                  </a:lnTo>
                  <a:lnTo>
                    <a:pt x="144145" y="187959"/>
                  </a:lnTo>
                  <a:lnTo>
                    <a:pt x="147935" y="184150"/>
                  </a:lnTo>
                  <a:lnTo>
                    <a:pt x="139954" y="184150"/>
                  </a:lnTo>
                  <a:lnTo>
                    <a:pt x="107442" y="151130"/>
                  </a:lnTo>
                  <a:lnTo>
                    <a:pt x="121793" y="137159"/>
                  </a:lnTo>
                  <a:lnTo>
                    <a:pt x="130968" y="137159"/>
                  </a:lnTo>
                  <a:lnTo>
                    <a:pt x="126365" y="132080"/>
                  </a:lnTo>
                  <a:lnTo>
                    <a:pt x="130317" y="128269"/>
                  </a:lnTo>
                  <a:lnTo>
                    <a:pt x="122301" y="128269"/>
                  </a:lnTo>
                  <a:lnTo>
                    <a:pt x="110871" y="116840"/>
                  </a:lnTo>
                  <a:close/>
                </a:path>
                <a:path w="288289" h="279400">
                  <a:moveTo>
                    <a:pt x="87630" y="168909"/>
                  </a:moveTo>
                  <a:lnTo>
                    <a:pt x="85090" y="172719"/>
                  </a:lnTo>
                  <a:lnTo>
                    <a:pt x="83185" y="175259"/>
                  </a:lnTo>
                  <a:lnTo>
                    <a:pt x="62103" y="195580"/>
                  </a:lnTo>
                  <a:lnTo>
                    <a:pt x="70310" y="195580"/>
                  </a:lnTo>
                  <a:lnTo>
                    <a:pt x="77216" y="189230"/>
                  </a:lnTo>
                  <a:lnTo>
                    <a:pt x="86778" y="189230"/>
                  </a:lnTo>
                  <a:lnTo>
                    <a:pt x="81661" y="184150"/>
                  </a:lnTo>
                  <a:lnTo>
                    <a:pt x="85725" y="180340"/>
                  </a:lnTo>
                  <a:lnTo>
                    <a:pt x="87376" y="179069"/>
                  </a:lnTo>
                  <a:lnTo>
                    <a:pt x="89789" y="176530"/>
                  </a:lnTo>
                  <a:lnTo>
                    <a:pt x="92710" y="173990"/>
                  </a:lnTo>
                  <a:lnTo>
                    <a:pt x="87630" y="168909"/>
                  </a:lnTo>
                  <a:close/>
                </a:path>
                <a:path w="288289" h="279400">
                  <a:moveTo>
                    <a:pt x="165546" y="101600"/>
                  </a:moveTo>
                  <a:lnTo>
                    <a:pt x="156718" y="101600"/>
                  </a:lnTo>
                  <a:lnTo>
                    <a:pt x="189230" y="134619"/>
                  </a:lnTo>
                  <a:lnTo>
                    <a:pt x="139954" y="184150"/>
                  </a:lnTo>
                  <a:lnTo>
                    <a:pt x="147935" y="184150"/>
                  </a:lnTo>
                  <a:lnTo>
                    <a:pt x="193421" y="138430"/>
                  </a:lnTo>
                  <a:lnTo>
                    <a:pt x="201930" y="138430"/>
                  </a:lnTo>
                  <a:lnTo>
                    <a:pt x="165546" y="101600"/>
                  </a:lnTo>
                  <a:close/>
                </a:path>
                <a:path w="288289" h="279400">
                  <a:moveTo>
                    <a:pt x="130968" y="137159"/>
                  </a:moveTo>
                  <a:lnTo>
                    <a:pt x="121793" y="137159"/>
                  </a:lnTo>
                  <a:lnTo>
                    <a:pt x="128271" y="144780"/>
                  </a:lnTo>
                  <a:lnTo>
                    <a:pt x="132286" y="151130"/>
                  </a:lnTo>
                  <a:lnTo>
                    <a:pt x="133848" y="158750"/>
                  </a:lnTo>
                  <a:lnTo>
                    <a:pt x="132969" y="165100"/>
                  </a:lnTo>
                  <a:lnTo>
                    <a:pt x="135762" y="162559"/>
                  </a:lnTo>
                  <a:lnTo>
                    <a:pt x="138811" y="161290"/>
                  </a:lnTo>
                  <a:lnTo>
                    <a:pt x="141986" y="161290"/>
                  </a:lnTo>
                  <a:lnTo>
                    <a:pt x="141081" y="154940"/>
                  </a:lnTo>
                  <a:lnTo>
                    <a:pt x="138175" y="147319"/>
                  </a:lnTo>
                  <a:lnTo>
                    <a:pt x="133270" y="139700"/>
                  </a:lnTo>
                  <a:lnTo>
                    <a:pt x="130968" y="137159"/>
                  </a:lnTo>
                  <a:close/>
                </a:path>
                <a:path w="288289" h="279400">
                  <a:moveTo>
                    <a:pt x="201930" y="138430"/>
                  </a:moveTo>
                  <a:lnTo>
                    <a:pt x="193421" y="138430"/>
                  </a:lnTo>
                  <a:lnTo>
                    <a:pt x="197485" y="142240"/>
                  </a:lnTo>
                  <a:lnTo>
                    <a:pt x="199262" y="144780"/>
                  </a:lnTo>
                  <a:lnTo>
                    <a:pt x="200787" y="147319"/>
                  </a:lnTo>
                  <a:lnTo>
                    <a:pt x="206375" y="140969"/>
                  </a:lnTo>
                  <a:lnTo>
                    <a:pt x="204089" y="139700"/>
                  </a:lnTo>
                  <a:lnTo>
                    <a:pt x="201930" y="138430"/>
                  </a:lnTo>
                  <a:close/>
                </a:path>
                <a:path w="288289" h="279400">
                  <a:moveTo>
                    <a:pt x="142112" y="68580"/>
                  </a:moveTo>
                  <a:lnTo>
                    <a:pt x="140462" y="69850"/>
                  </a:lnTo>
                  <a:lnTo>
                    <a:pt x="138937" y="72389"/>
                  </a:lnTo>
                  <a:lnTo>
                    <a:pt x="77978" y="133350"/>
                  </a:lnTo>
                  <a:lnTo>
                    <a:pt x="76454" y="134619"/>
                  </a:lnTo>
                  <a:lnTo>
                    <a:pt x="74422" y="137159"/>
                  </a:lnTo>
                  <a:lnTo>
                    <a:pt x="72136" y="138430"/>
                  </a:lnTo>
                  <a:lnTo>
                    <a:pt x="77343" y="143509"/>
                  </a:lnTo>
                  <a:lnTo>
                    <a:pt x="79121" y="140969"/>
                  </a:lnTo>
                  <a:lnTo>
                    <a:pt x="80772" y="138430"/>
                  </a:lnTo>
                  <a:lnTo>
                    <a:pt x="102489" y="116840"/>
                  </a:lnTo>
                  <a:lnTo>
                    <a:pt x="110871" y="116840"/>
                  </a:lnTo>
                  <a:lnTo>
                    <a:pt x="107061" y="113030"/>
                  </a:lnTo>
                  <a:lnTo>
                    <a:pt x="117602" y="101600"/>
                  </a:lnTo>
                  <a:lnTo>
                    <a:pt x="125984" y="101600"/>
                  </a:lnTo>
                  <a:lnTo>
                    <a:pt x="122174" y="97790"/>
                  </a:lnTo>
                  <a:lnTo>
                    <a:pt x="141605" y="78739"/>
                  </a:lnTo>
                  <a:lnTo>
                    <a:pt x="143129" y="76200"/>
                  </a:lnTo>
                  <a:lnTo>
                    <a:pt x="145034" y="74930"/>
                  </a:lnTo>
                  <a:lnTo>
                    <a:pt x="147320" y="73660"/>
                  </a:lnTo>
                  <a:lnTo>
                    <a:pt x="142112" y="68580"/>
                  </a:lnTo>
                  <a:close/>
                </a:path>
                <a:path w="288289" h="279400">
                  <a:moveTo>
                    <a:pt x="146261" y="121919"/>
                  </a:moveTo>
                  <a:lnTo>
                    <a:pt x="136906" y="121919"/>
                  </a:lnTo>
                  <a:lnTo>
                    <a:pt x="152527" y="137159"/>
                  </a:lnTo>
                  <a:lnTo>
                    <a:pt x="155702" y="140969"/>
                  </a:lnTo>
                  <a:lnTo>
                    <a:pt x="158496" y="142240"/>
                  </a:lnTo>
                  <a:lnTo>
                    <a:pt x="160909" y="140969"/>
                  </a:lnTo>
                  <a:lnTo>
                    <a:pt x="162687" y="139700"/>
                  </a:lnTo>
                  <a:lnTo>
                    <a:pt x="165481" y="138430"/>
                  </a:lnTo>
                  <a:lnTo>
                    <a:pt x="169418" y="133350"/>
                  </a:lnTo>
                  <a:lnTo>
                    <a:pt x="157606" y="133350"/>
                  </a:lnTo>
                  <a:lnTo>
                    <a:pt x="155829" y="132080"/>
                  </a:lnTo>
                  <a:lnTo>
                    <a:pt x="146261" y="121919"/>
                  </a:lnTo>
                  <a:close/>
                </a:path>
                <a:path w="288289" h="279400">
                  <a:moveTo>
                    <a:pt x="169672" y="121919"/>
                  </a:moveTo>
                  <a:lnTo>
                    <a:pt x="165862" y="127000"/>
                  </a:lnTo>
                  <a:lnTo>
                    <a:pt x="163322" y="129540"/>
                  </a:lnTo>
                  <a:lnTo>
                    <a:pt x="160909" y="132080"/>
                  </a:lnTo>
                  <a:lnTo>
                    <a:pt x="160655" y="132080"/>
                  </a:lnTo>
                  <a:lnTo>
                    <a:pt x="159131" y="133350"/>
                  </a:lnTo>
                  <a:lnTo>
                    <a:pt x="169418" y="133350"/>
                  </a:lnTo>
                  <a:lnTo>
                    <a:pt x="171069" y="132080"/>
                  </a:lnTo>
                  <a:lnTo>
                    <a:pt x="174244" y="129540"/>
                  </a:lnTo>
                  <a:lnTo>
                    <a:pt x="171958" y="127000"/>
                  </a:lnTo>
                  <a:lnTo>
                    <a:pt x="170434" y="124459"/>
                  </a:lnTo>
                  <a:lnTo>
                    <a:pt x="169672" y="121919"/>
                  </a:lnTo>
                  <a:close/>
                </a:path>
                <a:path w="288289" h="279400">
                  <a:moveTo>
                    <a:pt x="125984" y="101600"/>
                  </a:moveTo>
                  <a:lnTo>
                    <a:pt x="117602" y="101600"/>
                  </a:lnTo>
                  <a:lnTo>
                    <a:pt x="132969" y="118109"/>
                  </a:lnTo>
                  <a:lnTo>
                    <a:pt x="122301" y="128269"/>
                  </a:lnTo>
                  <a:lnTo>
                    <a:pt x="130317" y="128269"/>
                  </a:lnTo>
                  <a:lnTo>
                    <a:pt x="136906" y="121919"/>
                  </a:lnTo>
                  <a:lnTo>
                    <a:pt x="146261" y="121919"/>
                  </a:lnTo>
                  <a:lnTo>
                    <a:pt x="141478" y="116840"/>
                  </a:lnTo>
                  <a:lnTo>
                    <a:pt x="145287" y="113030"/>
                  </a:lnTo>
                  <a:lnTo>
                    <a:pt x="137414" y="113030"/>
                  </a:lnTo>
                  <a:lnTo>
                    <a:pt x="125984" y="101600"/>
                  </a:lnTo>
                  <a:close/>
                </a:path>
                <a:path w="288289" h="279400">
                  <a:moveTo>
                    <a:pt x="282321" y="45719"/>
                  </a:moveTo>
                  <a:lnTo>
                    <a:pt x="280797" y="46989"/>
                  </a:lnTo>
                  <a:lnTo>
                    <a:pt x="278638" y="49530"/>
                  </a:lnTo>
                  <a:lnTo>
                    <a:pt x="276225" y="52069"/>
                  </a:lnTo>
                  <a:lnTo>
                    <a:pt x="220345" y="107950"/>
                  </a:lnTo>
                  <a:lnTo>
                    <a:pt x="217931" y="110490"/>
                  </a:lnTo>
                  <a:lnTo>
                    <a:pt x="215392" y="113030"/>
                  </a:lnTo>
                  <a:lnTo>
                    <a:pt x="212598" y="115569"/>
                  </a:lnTo>
                  <a:lnTo>
                    <a:pt x="218059" y="120650"/>
                  </a:lnTo>
                  <a:lnTo>
                    <a:pt x="220091" y="118109"/>
                  </a:lnTo>
                  <a:lnTo>
                    <a:pt x="222250" y="115569"/>
                  </a:lnTo>
                  <a:lnTo>
                    <a:pt x="224536" y="113030"/>
                  </a:lnTo>
                  <a:lnTo>
                    <a:pt x="280416" y="57150"/>
                  </a:lnTo>
                  <a:lnTo>
                    <a:pt x="282702" y="54610"/>
                  </a:lnTo>
                  <a:lnTo>
                    <a:pt x="285242" y="52069"/>
                  </a:lnTo>
                  <a:lnTo>
                    <a:pt x="287909" y="50800"/>
                  </a:lnTo>
                  <a:lnTo>
                    <a:pt x="282321" y="45719"/>
                  </a:lnTo>
                  <a:close/>
                </a:path>
                <a:path w="288289" h="279400">
                  <a:moveTo>
                    <a:pt x="157226" y="92709"/>
                  </a:moveTo>
                  <a:lnTo>
                    <a:pt x="155321" y="95250"/>
                  </a:lnTo>
                  <a:lnTo>
                    <a:pt x="153670" y="96519"/>
                  </a:lnTo>
                  <a:lnTo>
                    <a:pt x="152019" y="99059"/>
                  </a:lnTo>
                  <a:lnTo>
                    <a:pt x="137414" y="113030"/>
                  </a:lnTo>
                  <a:lnTo>
                    <a:pt x="145287" y="113030"/>
                  </a:lnTo>
                  <a:lnTo>
                    <a:pt x="156718" y="101600"/>
                  </a:lnTo>
                  <a:lnTo>
                    <a:pt x="165546" y="101600"/>
                  </a:lnTo>
                  <a:lnTo>
                    <a:pt x="160528" y="96519"/>
                  </a:lnTo>
                  <a:lnTo>
                    <a:pt x="158750" y="95250"/>
                  </a:lnTo>
                  <a:lnTo>
                    <a:pt x="157226" y="92709"/>
                  </a:lnTo>
                  <a:close/>
                </a:path>
                <a:path w="288289" h="279400">
                  <a:moveTo>
                    <a:pt x="245618" y="33019"/>
                  </a:moveTo>
                  <a:lnTo>
                    <a:pt x="205486" y="74930"/>
                  </a:lnTo>
                  <a:lnTo>
                    <a:pt x="202819" y="76200"/>
                  </a:lnTo>
                  <a:lnTo>
                    <a:pt x="199898" y="78739"/>
                  </a:lnTo>
                  <a:lnTo>
                    <a:pt x="205612" y="83819"/>
                  </a:lnTo>
                  <a:lnTo>
                    <a:pt x="207645" y="81280"/>
                  </a:lnTo>
                  <a:lnTo>
                    <a:pt x="211962" y="76200"/>
                  </a:lnTo>
                  <a:lnTo>
                    <a:pt x="243967" y="44450"/>
                  </a:lnTo>
                  <a:lnTo>
                    <a:pt x="246380" y="41910"/>
                  </a:lnTo>
                  <a:lnTo>
                    <a:pt x="248793" y="40639"/>
                  </a:lnTo>
                  <a:lnTo>
                    <a:pt x="251333" y="38100"/>
                  </a:lnTo>
                  <a:lnTo>
                    <a:pt x="245618" y="33019"/>
                  </a:lnTo>
                  <a:close/>
                </a:path>
                <a:path w="288289" h="279400">
                  <a:moveTo>
                    <a:pt x="209296" y="0"/>
                  </a:moveTo>
                  <a:lnTo>
                    <a:pt x="207772" y="0"/>
                  </a:lnTo>
                  <a:lnTo>
                    <a:pt x="199009" y="3810"/>
                  </a:lnTo>
                  <a:lnTo>
                    <a:pt x="201360" y="10160"/>
                  </a:lnTo>
                  <a:lnTo>
                    <a:pt x="203628" y="16510"/>
                  </a:lnTo>
                  <a:lnTo>
                    <a:pt x="205777" y="25400"/>
                  </a:lnTo>
                  <a:lnTo>
                    <a:pt x="207772" y="33019"/>
                  </a:lnTo>
                  <a:lnTo>
                    <a:pt x="179705" y="62230"/>
                  </a:lnTo>
                  <a:lnTo>
                    <a:pt x="177292" y="63500"/>
                  </a:lnTo>
                  <a:lnTo>
                    <a:pt x="174752" y="66039"/>
                  </a:lnTo>
                  <a:lnTo>
                    <a:pt x="171831" y="68580"/>
                  </a:lnTo>
                  <a:lnTo>
                    <a:pt x="177546" y="73660"/>
                  </a:lnTo>
                  <a:lnTo>
                    <a:pt x="182245" y="68580"/>
                  </a:lnTo>
                  <a:lnTo>
                    <a:pt x="184023" y="66039"/>
                  </a:lnTo>
                  <a:lnTo>
                    <a:pt x="222423" y="27939"/>
                  </a:lnTo>
                  <a:lnTo>
                    <a:pt x="213741" y="27939"/>
                  </a:lnTo>
                  <a:lnTo>
                    <a:pt x="212598" y="22860"/>
                  </a:lnTo>
                  <a:lnTo>
                    <a:pt x="211074" y="16510"/>
                  </a:lnTo>
                  <a:lnTo>
                    <a:pt x="209423" y="10160"/>
                  </a:lnTo>
                  <a:lnTo>
                    <a:pt x="208534" y="7619"/>
                  </a:lnTo>
                  <a:lnTo>
                    <a:pt x="208534" y="3810"/>
                  </a:lnTo>
                  <a:lnTo>
                    <a:pt x="209423" y="2539"/>
                  </a:lnTo>
                  <a:lnTo>
                    <a:pt x="209804" y="1269"/>
                  </a:lnTo>
                  <a:lnTo>
                    <a:pt x="209296" y="0"/>
                  </a:lnTo>
                  <a:close/>
                </a:path>
                <a:path w="288289" h="279400">
                  <a:moveTo>
                    <a:pt x="195580" y="36830"/>
                  </a:moveTo>
                  <a:lnTo>
                    <a:pt x="168656" y="36830"/>
                  </a:lnTo>
                  <a:lnTo>
                    <a:pt x="168529" y="44450"/>
                  </a:lnTo>
                  <a:lnTo>
                    <a:pt x="188924" y="44450"/>
                  </a:lnTo>
                  <a:lnTo>
                    <a:pt x="194945" y="45719"/>
                  </a:lnTo>
                  <a:lnTo>
                    <a:pt x="195580" y="36830"/>
                  </a:lnTo>
                  <a:close/>
                </a:path>
                <a:path w="288289" h="279400">
                  <a:moveTo>
                    <a:pt x="234315" y="6350"/>
                  </a:moveTo>
                  <a:lnTo>
                    <a:pt x="232537" y="8889"/>
                  </a:lnTo>
                  <a:lnTo>
                    <a:pt x="230505" y="11430"/>
                  </a:lnTo>
                  <a:lnTo>
                    <a:pt x="228219" y="12700"/>
                  </a:lnTo>
                  <a:lnTo>
                    <a:pt x="213741" y="27939"/>
                  </a:lnTo>
                  <a:lnTo>
                    <a:pt x="222423" y="27939"/>
                  </a:lnTo>
                  <a:lnTo>
                    <a:pt x="232664" y="17780"/>
                  </a:lnTo>
                  <a:lnTo>
                    <a:pt x="234823" y="15239"/>
                  </a:lnTo>
                  <a:lnTo>
                    <a:pt x="237236" y="13969"/>
                  </a:lnTo>
                  <a:lnTo>
                    <a:pt x="239903" y="11430"/>
                  </a:lnTo>
                  <a:lnTo>
                    <a:pt x="234315" y="6350"/>
                  </a:lnTo>
                  <a:close/>
                </a:path>
              </a:pathLst>
            </a:custGeom>
            <a:solidFill>
              <a:srgbClr val="585858"/>
            </a:solidFill>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微软雅黑"/>
                <a:ea typeface="微软雅黑"/>
                <a:cs typeface="+mn-cs"/>
              </a:endParaRPr>
            </a:p>
          </p:txBody>
        </p:sp>
        <p:sp>
          <p:nvSpPr>
            <p:cNvPr id="25" name="object 25">
              <a:extLst>
                <a:ext uri="{FF2B5EF4-FFF2-40B4-BE49-F238E27FC236}">
                  <a16:creationId xmlns:a16="http://schemas.microsoft.com/office/drawing/2014/main" id="{09634195-CFEC-4A01-83EC-A0DC1A9A47BC}"/>
                </a:ext>
              </a:extLst>
            </p:cNvPr>
            <p:cNvSpPr/>
            <p:nvPr/>
          </p:nvSpPr>
          <p:spPr>
            <a:xfrm>
              <a:off x="2326775" y="5148931"/>
              <a:ext cx="267089" cy="285662"/>
            </a:xfrm>
            <a:custGeom>
              <a:avLst/>
              <a:gdLst/>
              <a:ahLst/>
              <a:cxnLst/>
              <a:rect l="l" t="t" r="r" b="b"/>
              <a:pathLst>
                <a:path w="266700" h="285114">
                  <a:moveTo>
                    <a:pt x="40766" y="214248"/>
                  </a:moveTo>
                  <a:lnTo>
                    <a:pt x="30733" y="214248"/>
                  </a:lnTo>
                  <a:lnTo>
                    <a:pt x="63881" y="247395"/>
                  </a:lnTo>
                  <a:lnTo>
                    <a:pt x="38988" y="272288"/>
                  </a:lnTo>
                  <a:lnTo>
                    <a:pt x="36449" y="274573"/>
                  </a:lnTo>
                  <a:lnTo>
                    <a:pt x="33781" y="276732"/>
                  </a:lnTo>
                  <a:lnTo>
                    <a:pt x="30861" y="278891"/>
                  </a:lnTo>
                  <a:lnTo>
                    <a:pt x="36575" y="284606"/>
                  </a:lnTo>
                  <a:lnTo>
                    <a:pt x="38862" y="281558"/>
                  </a:lnTo>
                  <a:lnTo>
                    <a:pt x="41148" y="278891"/>
                  </a:lnTo>
                  <a:lnTo>
                    <a:pt x="43306" y="276478"/>
                  </a:lnTo>
                  <a:lnTo>
                    <a:pt x="77546" y="242315"/>
                  </a:lnTo>
                  <a:lnTo>
                    <a:pt x="68833" y="242315"/>
                  </a:lnTo>
                  <a:lnTo>
                    <a:pt x="40766" y="214248"/>
                  </a:lnTo>
                  <a:close/>
                </a:path>
                <a:path w="266700" h="285114">
                  <a:moveTo>
                    <a:pt x="100203" y="209550"/>
                  </a:moveTo>
                  <a:lnTo>
                    <a:pt x="98170" y="212344"/>
                  </a:lnTo>
                  <a:lnTo>
                    <a:pt x="96012" y="215010"/>
                  </a:lnTo>
                  <a:lnTo>
                    <a:pt x="93725" y="217423"/>
                  </a:lnTo>
                  <a:lnTo>
                    <a:pt x="68833" y="242315"/>
                  </a:lnTo>
                  <a:lnTo>
                    <a:pt x="77546" y="242315"/>
                  </a:lnTo>
                  <a:lnTo>
                    <a:pt x="100330" y="219582"/>
                  </a:lnTo>
                  <a:lnTo>
                    <a:pt x="102997" y="217423"/>
                  </a:lnTo>
                  <a:lnTo>
                    <a:pt x="105918" y="215264"/>
                  </a:lnTo>
                  <a:lnTo>
                    <a:pt x="100203" y="209550"/>
                  </a:lnTo>
                  <a:close/>
                </a:path>
                <a:path w="266700" h="285114">
                  <a:moveTo>
                    <a:pt x="9906" y="180212"/>
                  </a:moveTo>
                  <a:lnTo>
                    <a:pt x="9525" y="180212"/>
                  </a:lnTo>
                  <a:lnTo>
                    <a:pt x="9017" y="180466"/>
                  </a:lnTo>
                  <a:lnTo>
                    <a:pt x="1524" y="186308"/>
                  </a:lnTo>
                  <a:lnTo>
                    <a:pt x="4572" y="188722"/>
                  </a:lnTo>
                  <a:lnTo>
                    <a:pt x="7366" y="191007"/>
                  </a:lnTo>
                  <a:lnTo>
                    <a:pt x="9651" y="193166"/>
                  </a:lnTo>
                  <a:lnTo>
                    <a:pt x="26162" y="209676"/>
                  </a:lnTo>
                  <a:lnTo>
                    <a:pt x="7874" y="227964"/>
                  </a:lnTo>
                  <a:lnTo>
                    <a:pt x="5714" y="229997"/>
                  </a:lnTo>
                  <a:lnTo>
                    <a:pt x="3048" y="232155"/>
                  </a:lnTo>
                  <a:lnTo>
                    <a:pt x="0" y="234441"/>
                  </a:lnTo>
                  <a:lnTo>
                    <a:pt x="5842" y="240283"/>
                  </a:lnTo>
                  <a:lnTo>
                    <a:pt x="8128" y="237235"/>
                  </a:lnTo>
                  <a:lnTo>
                    <a:pt x="10413" y="234695"/>
                  </a:lnTo>
                  <a:lnTo>
                    <a:pt x="12445" y="232536"/>
                  </a:lnTo>
                  <a:lnTo>
                    <a:pt x="30733" y="214248"/>
                  </a:lnTo>
                  <a:lnTo>
                    <a:pt x="40766" y="214248"/>
                  </a:lnTo>
                  <a:lnTo>
                    <a:pt x="35687" y="209169"/>
                  </a:lnTo>
                  <a:lnTo>
                    <a:pt x="40258" y="204597"/>
                  </a:lnTo>
                  <a:lnTo>
                    <a:pt x="31114" y="204597"/>
                  </a:lnTo>
                  <a:lnTo>
                    <a:pt x="15620" y="189102"/>
                  </a:lnTo>
                  <a:lnTo>
                    <a:pt x="11556" y="185165"/>
                  </a:lnTo>
                  <a:lnTo>
                    <a:pt x="9906" y="182879"/>
                  </a:lnTo>
                  <a:lnTo>
                    <a:pt x="10541" y="182117"/>
                  </a:lnTo>
                  <a:lnTo>
                    <a:pt x="10509" y="181101"/>
                  </a:lnTo>
                  <a:lnTo>
                    <a:pt x="10413" y="180720"/>
                  </a:lnTo>
                  <a:lnTo>
                    <a:pt x="9906" y="180212"/>
                  </a:lnTo>
                  <a:close/>
                </a:path>
                <a:path w="266700" h="285114">
                  <a:moveTo>
                    <a:pt x="56006" y="178434"/>
                  </a:moveTo>
                  <a:lnTo>
                    <a:pt x="54000" y="181228"/>
                  </a:lnTo>
                  <a:lnTo>
                    <a:pt x="52069" y="183641"/>
                  </a:lnTo>
                  <a:lnTo>
                    <a:pt x="31114" y="204597"/>
                  </a:lnTo>
                  <a:lnTo>
                    <a:pt x="40258" y="204597"/>
                  </a:lnTo>
                  <a:lnTo>
                    <a:pt x="54356" y="190500"/>
                  </a:lnTo>
                  <a:lnTo>
                    <a:pt x="56642" y="188340"/>
                  </a:lnTo>
                  <a:lnTo>
                    <a:pt x="59181" y="186308"/>
                  </a:lnTo>
                  <a:lnTo>
                    <a:pt x="61849" y="184276"/>
                  </a:lnTo>
                  <a:lnTo>
                    <a:pt x="56006" y="178434"/>
                  </a:lnTo>
                  <a:close/>
                </a:path>
                <a:path w="266700" h="285114">
                  <a:moveTo>
                    <a:pt x="81406" y="129539"/>
                  </a:moveTo>
                  <a:lnTo>
                    <a:pt x="72389" y="129539"/>
                  </a:lnTo>
                  <a:lnTo>
                    <a:pt x="117475" y="174625"/>
                  </a:lnTo>
                  <a:lnTo>
                    <a:pt x="108712" y="184530"/>
                  </a:lnTo>
                  <a:lnTo>
                    <a:pt x="107950" y="185292"/>
                  </a:lnTo>
                  <a:lnTo>
                    <a:pt x="107314" y="186181"/>
                  </a:lnTo>
                  <a:lnTo>
                    <a:pt x="106680" y="186689"/>
                  </a:lnTo>
                  <a:lnTo>
                    <a:pt x="105156" y="188213"/>
                  </a:lnTo>
                  <a:lnTo>
                    <a:pt x="104139" y="188975"/>
                  </a:lnTo>
                  <a:lnTo>
                    <a:pt x="102869" y="189864"/>
                  </a:lnTo>
                  <a:lnTo>
                    <a:pt x="109219" y="194944"/>
                  </a:lnTo>
                  <a:lnTo>
                    <a:pt x="110870" y="192023"/>
                  </a:lnTo>
                  <a:lnTo>
                    <a:pt x="113759" y="188213"/>
                  </a:lnTo>
                  <a:lnTo>
                    <a:pt x="117185" y="184276"/>
                  </a:lnTo>
                  <a:lnTo>
                    <a:pt x="129613" y="169798"/>
                  </a:lnTo>
                  <a:lnTo>
                    <a:pt x="121666" y="169798"/>
                  </a:lnTo>
                  <a:lnTo>
                    <a:pt x="108585" y="156717"/>
                  </a:lnTo>
                  <a:lnTo>
                    <a:pt x="112757" y="152526"/>
                  </a:lnTo>
                  <a:lnTo>
                    <a:pt x="104393" y="152526"/>
                  </a:lnTo>
                  <a:lnTo>
                    <a:pt x="93725" y="141731"/>
                  </a:lnTo>
                  <a:lnTo>
                    <a:pt x="97790" y="137667"/>
                  </a:lnTo>
                  <a:lnTo>
                    <a:pt x="89535" y="137667"/>
                  </a:lnTo>
                  <a:lnTo>
                    <a:pt x="81406" y="129539"/>
                  </a:lnTo>
                  <a:close/>
                </a:path>
                <a:path w="266700" h="285114">
                  <a:moveTo>
                    <a:pt x="146285" y="128015"/>
                  </a:moveTo>
                  <a:lnTo>
                    <a:pt x="137160" y="128015"/>
                  </a:lnTo>
                  <a:lnTo>
                    <a:pt x="148336" y="139191"/>
                  </a:lnTo>
                  <a:lnTo>
                    <a:pt x="121666" y="169798"/>
                  </a:lnTo>
                  <a:lnTo>
                    <a:pt x="129613" y="169798"/>
                  </a:lnTo>
                  <a:lnTo>
                    <a:pt x="152400" y="143255"/>
                  </a:lnTo>
                  <a:lnTo>
                    <a:pt x="161417" y="143255"/>
                  </a:lnTo>
                  <a:lnTo>
                    <a:pt x="156591" y="138429"/>
                  </a:lnTo>
                  <a:lnTo>
                    <a:pt x="160363" y="134111"/>
                  </a:lnTo>
                  <a:lnTo>
                    <a:pt x="152400" y="134111"/>
                  </a:lnTo>
                  <a:lnTo>
                    <a:pt x="146285" y="128015"/>
                  </a:lnTo>
                  <a:close/>
                </a:path>
                <a:path w="266700" h="285114">
                  <a:moveTo>
                    <a:pt x="161417" y="143255"/>
                  </a:moveTo>
                  <a:lnTo>
                    <a:pt x="152400" y="143255"/>
                  </a:lnTo>
                  <a:lnTo>
                    <a:pt x="165988" y="156844"/>
                  </a:lnTo>
                  <a:lnTo>
                    <a:pt x="167767" y="158876"/>
                  </a:lnTo>
                  <a:lnTo>
                    <a:pt x="169418" y="161162"/>
                  </a:lnTo>
                  <a:lnTo>
                    <a:pt x="174879" y="155701"/>
                  </a:lnTo>
                  <a:lnTo>
                    <a:pt x="171957" y="153415"/>
                  </a:lnTo>
                  <a:lnTo>
                    <a:pt x="169799" y="151637"/>
                  </a:lnTo>
                  <a:lnTo>
                    <a:pt x="161417" y="143255"/>
                  </a:lnTo>
                  <a:close/>
                </a:path>
                <a:path w="266700" h="285114">
                  <a:moveTo>
                    <a:pt x="131381" y="113156"/>
                  </a:moveTo>
                  <a:lnTo>
                    <a:pt x="122300" y="113156"/>
                  </a:lnTo>
                  <a:lnTo>
                    <a:pt x="132969" y="123825"/>
                  </a:lnTo>
                  <a:lnTo>
                    <a:pt x="104393" y="152526"/>
                  </a:lnTo>
                  <a:lnTo>
                    <a:pt x="112757" y="152526"/>
                  </a:lnTo>
                  <a:lnTo>
                    <a:pt x="137160" y="128015"/>
                  </a:lnTo>
                  <a:lnTo>
                    <a:pt x="146285" y="128015"/>
                  </a:lnTo>
                  <a:lnTo>
                    <a:pt x="131381" y="113156"/>
                  </a:lnTo>
                  <a:close/>
                </a:path>
                <a:path w="266700" h="285114">
                  <a:moveTo>
                    <a:pt x="120776" y="72008"/>
                  </a:moveTo>
                  <a:lnTo>
                    <a:pt x="118872" y="74549"/>
                  </a:lnTo>
                  <a:lnTo>
                    <a:pt x="117348" y="76453"/>
                  </a:lnTo>
                  <a:lnTo>
                    <a:pt x="115950" y="77724"/>
                  </a:lnTo>
                  <a:lnTo>
                    <a:pt x="59181" y="134492"/>
                  </a:lnTo>
                  <a:lnTo>
                    <a:pt x="57531" y="136270"/>
                  </a:lnTo>
                  <a:lnTo>
                    <a:pt x="55372" y="138048"/>
                  </a:lnTo>
                  <a:lnTo>
                    <a:pt x="52831" y="139953"/>
                  </a:lnTo>
                  <a:lnTo>
                    <a:pt x="58038" y="145033"/>
                  </a:lnTo>
                  <a:lnTo>
                    <a:pt x="60070" y="142239"/>
                  </a:lnTo>
                  <a:lnTo>
                    <a:pt x="61849" y="140080"/>
                  </a:lnTo>
                  <a:lnTo>
                    <a:pt x="63373" y="138683"/>
                  </a:lnTo>
                  <a:lnTo>
                    <a:pt x="72389" y="129539"/>
                  </a:lnTo>
                  <a:lnTo>
                    <a:pt x="81406" y="129539"/>
                  </a:lnTo>
                  <a:lnTo>
                    <a:pt x="76962" y="125094"/>
                  </a:lnTo>
                  <a:lnTo>
                    <a:pt x="105537" y="96392"/>
                  </a:lnTo>
                  <a:lnTo>
                    <a:pt x="114567" y="96392"/>
                  </a:lnTo>
                  <a:lnTo>
                    <a:pt x="110108" y="91947"/>
                  </a:lnTo>
                  <a:lnTo>
                    <a:pt x="120142" y="81914"/>
                  </a:lnTo>
                  <a:lnTo>
                    <a:pt x="121412" y="80518"/>
                  </a:lnTo>
                  <a:lnTo>
                    <a:pt x="123317" y="78866"/>
                  </a:lnTo>
                  <a:lnTo>
                    <a:pt x="125856" y="77088"/>
                  </a:lnTo>
                  <a:lnTo>
                    <a:pt x="120776" y="72008"/>
                  </a:lnTo>
                  <a:close/>
                </a:path>
                <a:path w="266700" h="285114">
                  <a:moveTo>
                    <a:pt x="114567" y="96392"/>
                  </a:moveTo>
                  <a:lnTo>
                    <a:pt x="105537" y="96392"/>
                  </a:lnTo>
                  <a:lnTo>
                    <a:pt x="118110" y="108965"/>
                  </a:lnTo>
                  <a:lnTo>
                    <a:pt x="89535" y="137667"/>
                  </a:lnTo>
                  <a:lnTo>
                    <a:pt x="97790" y="137667"/>
                  </a:lnTo>
                  <a:lnTo>
                    <a:pt x="122300" y="113156"/>
                  </a:lnTo>
                  <a:lnTo>
                    <a:pt x="131381" y="113156"/>
                  </a:lnTo>
                  <a:lnTo>
                    <a:pt x="114567" y="96392"/>
                  </a:lnTo>
                  <a:close/>
                </a:path>
                <a:path w="266700" h="285114">
                  <a:moveTo>
                    <a:pt x="167767" y="115061"/>
                  </a:moveTo>
                  <a:lnTo>
                    <a:pt x="166116" y="118109"/>
                  </a:lnTo>
                  <a:lnTo>
                    <a:pt x="164211" y="120903"/>
                  </a:lnTo>
                  <a:lnTo>
                    <a:pt x="161798" y="123316"/>
                  </a:lnTo>
                  <a:lnTo>
                    <a:pt x="152400" y="134111"/>
                  </a:lnTo>
                  <a:lnTo>
                    <a:pt x="160363" y="134111"/>
                  </a:lnTo>
                  <a:lnTo>
                    <a:pt x="166243" y="127380"/>
                  </a:lnTo>
                  <a:lnTo>
                    <a:pt x="167005" y="126364"/>
                  </a:lnTo>
                  <a:lnTo>
                    <a:pt x="170306" y="123062"/>
                  </a:lnTo>
                  <a:lnTo>
                    <a:pt x="171704" y="121792"/>
                  </a:lnTo>
                  <a:lnTo>
                    <a:pt x="173228" y="120522"/>
                  </a:lnTo>
                  <a:lnTo>
                    <a:pt x="167767" y="115061"/>
                  </a:lnTo>
                  <a:close/>
                </a:path>
                <a:path w="266700" h="285114">
                  <a:moveTo>
                    <a:pt x="211962" y="84708"/>
                  </a:moveTo>
                  <a:lnTo>
                    <a:pt x="210211" y="96392"/>
                  </a:lnTo>
                  <a:lnTo>
                    <a:pt x="207883" y="106425"/>
                  </a:lnTo>
                  <a:lnTo>
                    <a:pt x="204912" y="115061"/>
                  </a:lnTo>
                  <a:lnTo>
                    <a:pt x="201422" y="122047"/>
                  </a:lnTo>
                  <a:lnTo>
                    <a:pt x="210566" y="122681"/>
                  </a:lnTo>
                  <a:lnTo>
                    <a:pt x="218439" y="91058"/>
                  </a:lnTo>
                  <a:lnTo>
                    <a:pt x="219075" y="89153"/>
                  </a:lnTo>
                  <a:lnTo>
                    <a:pt x="220091" y="87883"/>
                  </a:lnTo>
                  <a:lnTo>
                    <a:pt x="220853" y="86740"/>
                  </a:lnTo>
                  <a:lnTo>
                    <a:pt x="220980" y="85725"/>
                  </a:lnTo>
                  <a:lnTo>
                    <a:pt x="220599" y="85343"/>
                  </a:lnTo>
                  <a:lnTo>
                    <a:pt x="220091" y="85216"/>
                  </a:lnTo>
                  <a:lnTo>
                    <a:pt x="219075" y="85216"/>
                  </a:lnTo>
                  <a:lnTo>
                    <a:pt x="211962" y="84708"/>
                  </a:lnTo>
                  <a:close/>
                </a:path>
                <a:path w="266700" h="285114">
                  <a:moveTo>
                    <a:pt x="172593" y="53720"/>
                  </a:moveTo>
                  <a:lnTo>
                    <a:pt x="163322" y="53720"/>
                  </a:lnTo>
                  <a:lnTo>
                    <a:pt x="198374" y="88772"/>
                  </a:lnTo>
                  <a:lnTo>
                    <a:pt x="183769" y="103377"/>
                  </a:lnTo>
                  <a:lnTo>
                    <a:pt x="181863" y="105028"/>
                  </a:lnTo>
                  <a:lnTo>
                    <a:pt x="179324" y="106679"/>
                  </a:lnTo>
                  <a:lnTo>
                    <a:pt x="184404" y="111759"/>
                  </a:lnTo>
                  <a:lnTo>
                    <a:pt x="186413" y="108965"/>
                  </a:lnTo>
                  <a:lnTo>
                    <a:pt x="188087" y="106933"/>
                  </a:lnTo>
                  <a:lnTo>
                    <a:pt x="189737" y="105409"/>
                  </a:lnTo>
                  <a:lnTo>
                    <a:pt x="211074" y="84073"/>
                  </a:lnTo>
                  <a:lnTo>
                    <a:pt x="202945" y="84073"/>
                  </a:lnTo>
                  <a:lnTo>
                    <a:pt x="192912" y="74168"/>
                  </a:lnTo>
                  <a:lnTo>
                    <a:pt x="196850" y="70231"/>
                  </a:lnTo>
                  <a:lnTo>
                    <a:pt x="189103" y="70231"/>
                  </a:lnTo>
                  <a:lnTo>
                    <a:pt x="179958" y="61213"/>
                  </a:lnTo>
                  <a:lnTo>
                    <a:pt x="183895" y="57276"/>
                  </a:lnTo>
                  <a:lnTo>
                    <a:pt x="176149" y="57276"/>
                  </a:lnTo>
                  <a:lnTo>
                    <a:pt x="172593" y="53720"/>
                  </a:lnTo>
                  <a:close/>
                </a:path>
                <a:path w="266700" h="285114">
                  <a:moveTo>
                    <a:pt x="228091" y="48259"/>
                  </a:moveTo>
                  <a:lnTo>
                    <a:pt x="218820" y="48259"/>
                  </a:lnTo>
                  <a:lnTo>
                    <a:pt x="228726" y="58293"/>
                  </a:lnTo>
                  <a:lnTo>
                    <a:pt x="202945" y="84073"/>
                  </a:lnTo>
                  <a:lnTo>
                    <a:pt x="211074" y="84073"/>
                  </a:lnTo>
                  <a:lnTo>
                    <a:pt x="241554" y="53593"/>
                  </a:lnTo>
                  <a:lnTo>
                    <a:pt x="233425" y="53593"/>
                  </a:lnTo>
                  <a:lnTo>
                    <a:pt x="228091" y="48259"/>
                  </a:lnTo>
                  <a:close/>
                </a:path>
                <a:path w="266700" h="285114">
                  <a:moveTo>
                    <a:pt x="264413" y="55499"/>
                  </a:moveTo>
                  <a:lnTo>
                    <a:pt x="255025" y="58293"/>
                  </a:lnTo>
                  <a:lnTo>
                    <a:pt x="246046" y="61102"/>
                  </a:lnTo>
                  <a:lnTo>
                    <a:pt x="237392" y="63946"/>
                  </a:lnTo>
                  <a:lnTo>
                    <a:pt x="229107" y="66801"/>
                  </a:lnTo>
                  <a:lnTo>
                    <a:pt x="229869" y="73913"/>
                  </a:lnTo>
                  <a:lnTo>
                    <a:pt x="239460" y="70391"/>
                  </a:lnTo>
                  <a:lnTo>
                    <a:pt x="248777" y="67452"/>
                  </a:lnTo>
                  <a:lnTo>
                    <a:pt x="257784" y="65109"/>
                  </a:lnTo>
                  <a:lnTo>
                    <a:pt x="266445" y="63372"/>
                  </a:lnTo>
                  <a:lnTo>
                    <a:pt x="264413" y="55499"/>
                  </a:lnTo>
                  <a:close/>
                </a:path>
                <a:path w="266700" h="285114">
                  <a:moveTo>
                    <a:pt x="215137" y="35306"/>
                  </a:moveTo>
                  <a:lnTo>
                    <a:pt x="205867" y="35306"/>
                  </a:lnTo>
                  <a:lnTo>
                    <a:pt x="214883" y="44450"/>
                  </a:lnTo>
                  <a:lnTo>
                    <a:pt x="189103" y="70231"/>
                  </a:lnTo>
                  <a:lnTo>
                    <a:pt x="196850" y="70231"/>
                  </a:lnTo>
                  <a:lnTo>
                    <a:pt x="218820" y="48259"/>
                  </a:lnTo>
                  <a:lnTo>
                    <a:pt x="228091" y="48259"/>
                  </a:lnTo>
                  <a:lnTo>
                    <a:pt x="215137" y="35306"/>
                  </a:lnTo>
                  <a:close/>
                </a:path>
                <a:path w="266700" h="285114">
                  <a:moveTo>
                    <a:pt x="154050" y="31114"/>
                  </a:moveTo>
                  <a:lnTo>
                    <a:pt x="153669" y="31241"/>
                  </a:lnTo>
                  <a:lnTo>
                    <a:pt x="153035" y="31750"/>
                  </a:lnTo>
                  <a:lnTo>
                    <a:pt x="145795" y="37337"/>
                  </a:lnTo>
                  <a:lnTo>
                    <a:pt x="148462" y="39243"/>
                  </a:lnTo>
                  <a:lnTo>
                    <a:pt x="150875" y="41401"/>
                  </a:lnTo>
                  <a:lnTo>
                    <a:pt x="153162" y="43561"/>
                  </a:lnTo>
                  <a:lnTo>
                    <a:pt x="159257" y="49656"/>
                  </a:lnTo>
                  <a:lnTo>
                    <a:pt x="150113" y="58927"/>
                  </a:lnTo>
                  <a:lnTo>
                    <a:pt x="148589" y="60578"/>
                  </a:lnTo>
                  <a:lnTo>
                    <a:pt x="146685" y="62102"/>
                  </a:lnTo>
                  <a:lnTo>
                    <a:pt x="144399" y="63626"/>
                  </a:lnTo>
                  <a:lnTo>
                    <a:pt x="149479" y="68580"/>
                  </a:lnTo>
                  <a:lnTo>
                    <a:pt x="151256" y="66039"/>
                  </a:lnTo>
                  <a:lnTo>
                    <a:pt x="152907" y="64007"/>
                  </a:lnTo>
                  <a:lnTo>
                    <a:pt x="154431" y="62737"/>
                  </a:lnTo>
                  <a:lnTo>
                    <a:pt x="163322" y="53720"/>
                  </a:lnTo>
                  <a:lnTo>
                    <a:pt x="172593" y="53720"/>
                  </a:lnTo>
                  <a:lnTo>
                    <a:pt x="168020" y="49149"/>
                  </a:lnTo>
                  <a:lnTo>
                    <a:pt x="172085" y="45084"/>
                  </a:lnTo>
                  <a:lnTo>
                    <a:pt x="163956" y="45084"/>
                  </a:lnTo>
                  <a:lnTo>
                    <a:pt x="157987" y="39243"/>
                  </a:lnTo>
                  <a:lnTo>
                    <a:pt x="155320" y="36575"/>
                  </a:lnTo>
                  <a:lnTo>
                    <a:pt x="154050" y="34416"/>
                  </a:lnTo>
                  <a:lnTo>
                    <a:pt x="154431" y="32893"/>
                  </a:lnTo>
                  <a:lnTo>
                    <a:pt x="154431" y="31495"/>
                  </a:lnTo>
                  <a:lnTo>
                    <a:pt x="154050" y="31114"/>
                  </a:lnTo>
                  <a:close/>
                </a:path>
                <a:path w="266700" h="285114">
                  <a:moveTo>
                    <a:pt x="203200" y="23368"/>
                  </a:moveTo>
                  <a:lnTo>
                    <a:pt x="193801" y="23368"/>
                  </a:lnTo>
                  <a:lnTo>
                    <a:pt x="201930" y="31495"/>
                  </a:lnTo>
                  <a:lnTo>
                    <a:pt x="176149" y="57276"/>
                  </a:lnTo>
                  <a:lnTo>
                    <a:pt x="183895" y="57276"/>
                  </a:lnTo>
                  <a:lnTo>
                    <a:pt x="205867" y="35306"/>
                  </a:lnTo>
                  <a:lnTo>
                    <a:pt x="215137" y="35306"/>
                  </a:lnTo>
                  <a:lnTo>
                    <a:pt x="203200" y="23368"/>
                  </a:lnTo>
                  <a:close/>
                </a:path>
                <a:path w="266700" h="285114">
                  <a:moveTo>
                    <a:pt x="251206" y="34925"/>
                  </a:moveTo>
                  <a:lnTo>
                    <a:pt x="249428" y="37464"/>
                  </a:lnTo>
                  <a:lnTo>
                    <a:pt x="247650" y="39624"/>
                  </a:lnTo>
                  <a:lnTo>
                    <a:pt x="245872" y="41147"/>
                  </a:lnTo>
                  <a:lnTo>
                    <a:pt x="233425" y="53593"/>
                  </a:lnTo>
                  <a:lnTo>
                    <a:pt x="241554" y="53593"/>
                  </a:lnTo>
                  <a:lnTo>
                    <a:pt x="251587" y="43561"/>
                  </a:lnTo>
                  <a:lnTo>
                    <a:pt x="253619" y="41782"/>
                  </a:lnTo>
                  <a:lnTo>
                    <a:pt x="256158" y="39877"/>
                  </a:lnTo>
                  <a:lnTo>
                    <a:pt x="251206" y="34925"/>
                  </a:lnTo>
                  <a:close/>
                </a:path>
                <a:path w="266700" h="285114">
                  <a:moveTo>
                    <a:pt x="184531" y="634"/>
                  </a:moveTo>
                  <a:lnTo>
                    <a:pt x="184150" y="762"/>
                  </a:lnTo>
                  <a:lnTo>
                    <a:pt x="183514" y="1269"/>
                  </a:lnTo>
                  <a:lnTo>
                    <a:pt x="176275" y="6857"/>
                  </a:lnTo>
                  <a:lnTo>
                    <a:pt x="179069" y="8889"/>
                  </a:lnTo>
                  <a:lnTo>
                    <a:pt x="181863" y="11302"/>
                  </a:lnTo>
                  <a:lnTo>
                    <a:pt x="184657" y="14224"/>
                  </a:lnTo>
                  <a:lnTo>
                    <a:pt x="189737" y="19303"/>
                  </a:lnTo>
                  <a:lnTo>
                    <a:pt x="163956" y="45084"/>
                  </a:lnTo>
                  <a:lnTo>
                    <a:pt x="172085" y="45084"/>
                  </a:lnTo>
                  <a:lnTo>
                    <a:pt x="193801" y="23368"/>
                  </a:lnTo>
                  <a:lnTo>
                    <a:pt x="203200" y="23368"/>
                  </a:lnTo>
                  <a:lnTo>
                    <a:pt x="198500" y="18668"/>
                  </a:lnTo>
                  <a:lnTo>
                    <a:pt x="202506" y="14605"/>
                  </a:lnTo>
                  <a:lnTo>
                    <a:pt x="194437" y="14605"/>
                  </a:lnTo>
                  <a:lnTo>
                    <a:pt x="187325" y="7493"/>
                  </a:lnTo>
                  <a:lnTo>
                    <a:pt x="185928" y="5968"/>
                  </a:lnTo>
                  <a:lnTo>
                    <a:pt x="185547" y="5206"/>
                  </a:lnTo>
                  <a:lnTo>
                    <a:pt x="185038" y="4444"/>
                  </a:lnTo>
                  <a:lnTo>
                    <a:pt x="184966" y="4190"/>
                  </a:lnTo>
                  <a:lnTo>
                    <a:pt x="184912" y="1015"/>
                  </a:lnTo>
                  <a:lnTo>
                    <a:pt x="184531" y="634"/>
                  </a:lnTo>
                  <a:close/>
                </a:path>
                <a:path w="266700" h="285114">
                  <a:moveTo>
                    <a:pt x="208025" y="0"/>
                  </a:moveTo>
                  <a:lnTo>
                    <a:pt x="206501" y="2158"/>
                  </a:lnTo>
                  <a:lnTo>
                    <a:pt x="204850" y="4190"/>
                  </a:lnTo>
                  <a:lnTo>
                    <a:pt x="194437" y="14605"/>
                  </a:lnTo>
                  <a:lnTo>
                    <a:pt x="202506" y="14605"/>
                  </a:lnTo>
                  <a:lnTo>
                    <a:pt x="207263" y="9778"/>
                  </a:lnTo>
                  <a:lnTo>
                    <a:pt x="208533" y="8381"/>
                  </a:lnTo>
                  <a:lnTo>
                    <a:pt x="213106" y="4952"/>
                  </a:lnTo>
                  <a:lnTo>
                    <a:pt x="208025" y="0"/>
                  </a:lnTo>
                  <a:close/>
                </a:path>
              </a:pathLst>
            </a:custGeom>
            <a:solidFill>
              <a:srgbClr val="585858"/>
            </a:solidFill>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微软雅黑"/>
                <a:ea typeface="微软雅黑"/>
                <a:cs typeface="+mn-cs"/>
              </a:endParaRPr>
            </a:p>
          </p:txBody>
        </p:sp>
        <p:sp>
          <p:nvSpPr>
            <p:cNvPr id="26" name="object 26">
              <a:extLst>
                <a:ext uri="{FF2B5EF4-FFF2-40B4-BE49-F238E27FC236}">
                  <a16:creationId xmlns:a16="http://schemas.microsoft.com/office/drawing/2014/main" id="{B5DFDE01-2BEB-41B6-94B3-A3E952EDACB0}"/>
                </a:ext>
              </a:extLst>
            </p:cNvPr>
            <p:cNvSpPr/>
            <p:nvPr/>
          </p:nvSpPr>
          <p:spPr>
            <a:xfrm>
              <a:off x="2636356" y="5154559"/>
              <a:ext cx="292887" cy="282848"/>
            </a:xfrm>
            <a:prstGeom prst="rect">
              <a:avLst/>
            </a:prstGeom>
            <a:blipFill>
              <a:blip r:embed="rId6" cstate="print"/>
              <a:stretch>
                <a:fillRect/>
              </a:stretch>
            </a:blipFill>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微软雅黑"/>
                <a:ea typeface="微软雅黑"/>
                <a:cs typeface="+mn-cs"/>
              </a:endParaRPr>
            </a:p>
          </p:txBody>
        </p:sp>
        <p:sp>
          <p:nvSpPr>
            <p:cNvPr id="27" name="object 27">
              <a:extLst>
                <a:ext uri="{FF2B5EF4-FFF2-40B4-BE49-F238E27FC236}">
                  <a16:creationId xmlns:a16="http://schemas.microsoft.com/office/drawing/2014/main" id="{85459618-EE08-4239-8BB8-4369C08A76E6}"/>
                </a:ext>
              </a:extLst>
            </p:cNvPr>
            <p:cNvSpPr/>
            <p:nvPr/>
          </p:nvSpPr>
          <p:spPr>
            <a:xfrm>
              <a:off x="3053682" y="5147524"/>
              <a:ext cx="209422" cy="204044"/>
            </a:xfrm>
            <a:prstGeom prst="rect">
              <a:avLst/>
            </a:prstGeom>
            <a:blipFill>
              <a:blip r:embed="rId7" cstate="print"/>
              <a:stretch>
                <a:fillRect/>
              </a:stretch>
            </a:blipFill>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微软雅黑"/>
                <a:ea typeface="微软雅黑"/>
                <a:cs typeface="+mn-cs"/>
              </a:endParaRPr>
            </a:p>
          </p:txBody>
        </p:sp>
        <p:sp>
          <p:nvSpPr>
            <p:cNvPr id="28" name="object 28">
              <a:extLst>
                <a:ext uri="{FF2B5EF4-FFF2-40B4-BE49-F238E27FC236}">
                  <a16:creationId xmlns:a16="http://schemas.microsoft.com/office/drawing/2014/main" id="{F1037B49-CE69-4C62-9B14-132D76A7D9D6}"/>
                </a:ext>
              </a:extLst>
            </p:cNvPr>
            <p:cNvSpPr/>
            <p:nvPr/>
          </p:nvSpPr>
          <p:spPr>
            <a:xfrm>
              <a:off x="3417895" y="5147524"/>
              <a:ext cx="177554" cy="199822"/>
            </a:xfrm>
            <a:prstGeom prst="rect">
              <a:avLst/>
            </a:prstGeom>
            <a:blipFill>
              <a:blip r:embed="rId8" cstate="print"/>
              <a:stretch>
                <a:fillRect/>
              </a:stretch>
            </a:blipFill>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微软雅黑"/>
                <a:ea typeface="微软雅黑"/>
                <a:cs typeface="+mn-cs"/>
              </a:endParaRPr>
            </a:p>
          </p:txBody>
        </p:sp>
        <p:sp>
          <p:nvSpPr>
            <p:cNvPr id="29" name="object 29">
              <a:extLst>
                <a:ext uri="{FF2B5EF4-FFF2-40B4-BE49-F238E27FC236}">
                  <a16:creationId xmlns:a16="http://schemas.microsoft.com/office/drawing/2014/main" id="{1C3E4737-FD41-4BF8-AD55-8ABD881D8FD1}"/>
                </a:ext>
              </a:extLst>
            </p:cNvPr>
            <p:cNvSpPr txBox="1"/>
            <p:nvPr/>
          </p:nvSpPr>
          <p:spPr>
            <a:xfrm>
              <a:off x="853230" y="3001543"/>
              <a:ext cx="2417463" cy="205451"/>
            </a:xfrm>
            <a:prstGeom prst="rect">
              <a:avLst/>
            </a:prstGeom>
          </p:spPr>
          <p:txBody>
            <a:bodyPr lIns="0" tIns="15875" rIns="0" bIns="0">
              <a:spAutoFit/>
            </a:bodyPr>
            <a:lstStyle/>
            <a:p>
              <a:pPr marL="12700" marR="0" lvl="0" indent="0" algn="l" defTabSz="914400" rtl="0" eaLnBrk="0" fontAlgn="base" latinLnBrk="0" hangingPunct="0">
                <a:lnSpc>
                  <a:spcPct val="100000"/>
                </a:lnSpc>
                <a:spcBef>
                  <a:spcPts val="125"/>
                </a:spcBef>
                <a:spcAft>
                  <a:spcPct val="0"/>
                </a:spcAft>
                <a:buClrTx/>
                <a:buSzTx/>
                <a:buFontTx/>
                <a:buNone/>
                <a:tabLst/>
                <a:defRPr/>
              </a:pPr>
              <a:r>
                <a:rPr kumimoji="0" sz="1400" b="0" i="0" u="none" strike="noStrike" kern="1200" cap="none" spc="15" normalizeH="0" baseline="0" noProof="0" dirty="0">
                  <a:ln>
                    <a:noFill/>
                  </a:ln>
                  <a:solidFill>
                    <a:srgbClr val="585858"/>
                  </a:solidFill>
                  <a:effectLst/>
                  <a:uLnTx/>
                  <a:uFillTx/>
                  <a:latin typeface="微软雅黑"/>
                  <a:ea typeface="微软雅黑"/>
                  <a:cs typeface="等线"/>
                </a:rPr>
                <a:t>亚洲各大交易</a:t>
              </a:r>
              <a:r>
                <a:rPr kumimoji="0" sz="1400" b="0" i="0" u="none" strike="noStrike" kern="1200" cap="none" spc="25" normalizeH="0" baseline="0" noProof="0" dirty="0">
                  <a:ln>
                    <a:noFill/>
                  </a:ln>
                  <a:solidFill>
                    <a:srgbClr val="585858"/>
                  </a:solidFill>
                  <a:effectLst/>
                  <a:uLnTx/>
                  <a:uFillTx/>
                  <a:latin typeface="微软雅黑"/>
                  <a:ea typeface="微软雅黑"/>
                  <a:cs typeface="等线"/>
                </a:rPr>
                <a:t>所</a:t>
              </a:r>
              <a:r>
                <a:rPr kumimoji="0" sz="1400" b="0" i="0" u="none" strike="noStrike" kern="1200" cap="none" spc="5" normalizeH="0" baseline="0" noProof="0" dirty="0">
                  <a:ln>
                    <a:noFill/>
                  </a:ln>
                  <a:solidFill>
                    <a:srgbClr val="585858"/>
                  </a:solidFill>
                  <a:effectLst/>
                  <a:uLnTx/>
                  <a:uFillTx/>
                  <a:latin typeface="微软雅黑"/>
                  <a:ea typeface="微软雅黑"/>
                  <a:cs typeface="等线"/>
                </a:rPr>
                <a:t>REITs</a:t>
              </a:r>
              <a:r>
                <a:rPr kumimoji="0" sz="1400" b="0" i="0" u="none" strike="noStrike" kern="1200" cap="none" spc="-55" normalizeH="0" baseline="0" noProof="0" dirty="0">
                  <a:ln>
                    <a:noFill/>
                  </a:ln>
                  <a:solidFill>
                    <a:srgbClr val="585858"/>
                  </a:solidFill>
                  <a:effectLst/>
                  <a:uLnTx/>
                  <a:uFillTx/>
                  <a:latin typeface="微软雅黑"/>
                  <a:ea typeface="微软雅黑"/>
                  <a:cs typeface="等线"/>
                </a:rPr>
                <a:t>存</a:t>
              </a:r>
              <a:r>
                <a:rPr kumimoji="0" sz="1400" b="0" i="0" u="none" strike="noStrike" kern="1200" cap="none" spc="25" normalizeH="0" baseline="0" noProof="0" dirty="0">
                  <a:ln>
                    <a:noFill/>
                  </a:ln>
                  <a:solidFill>
                    <a:srgbClr val="585858"/>
                  </a:solidFill>
                  <a:effectLst/>
                  <a:uLnTx/>
                  <a:uFillTx/>
                  <a:latin typeface="微软雅黑"/>
                  <a:ea typeface="微软雅黑"/>
                  <a:cs typeface="等线"/>
                </a:rPr>
                <a:t>续</a:t>
              </a:r>
              <a:r>
                <a:rPr kumimoji="0" sz="1400" b="0" i="0" u="none" strike="noStrike" kern="1200" cap="none" spc="10" normalizeH="0" baseline="0" noProof="0" dirty="0">
                  <a:ln>
                    <a:noFill/>
                  </a:ln>
                  <a:solidFill>
                    <a:srgbClr val="585858"/>
                  </a:solidFill>
                  <a:effectLst/>
                  <a:uLnTx/>
                  <a:uFillTx/>
                  <a:latin typeface="微软雅黑"/>
                  <a:ea typeface="微软雅黑"/>
                  <a:cs typeface="等线"/>
                </a:rPr>
                <a:t>数</a:t>
              </a:r>
              <a:r>
                <a:rPr kumimoji="0" sz="1400" b="0" i="0" u="none" strike="noStrike" kern="1200" cap="none" spc="25" normalizeH="0" baseline="0" noProof="0" dirty="0">
                  <a:ln>
                    <a:noFill/>
                  </a:ln>
                  <a:solidFill>
                    <a:srgbClr val="585858"/>
                  </a:solidFill>
                  <a:effectLst/>
                  <a:uLnTx/>
                  <a:uFillTx/>
                  <a:latin typeface="微软雅黑"/>
                  <a:ea typeface="微软雅黑"/>
                  <a:cs typeface="等线"/>
                </a:rPr>
                <a:t>量</a:t>
              </a:r>
              <a:endParaRPr kumimoji="0" sz="1400" b="0" i="0" u="none" strike="noStrike" kern="1200" cap="none" spc="0" normalizeH="0" baseline="0" noProof="0" dirty="0">
                <a:ln>
                  <a:noFill/>
                </a:ln>
                <a:solidFill>
                  <a:srgbClr val="000000"/>
                </a:solidFill>
                <a:effectLst/>
                <a:uLnTx/>
                <a:uFillTx/>
                <a:latin typeface="微软雅黑"/>
                <a:ea typeface="微软雅黑"/>
                <a:cs typeface="等线"/>
              </a:endParaRPr>
            </a:p>
          </p:txBody>
        </p:sp>
      </p:grpSp>
      <p:sp>
        <p:nvSpPr>
          <p:cNvPr id="29700" name="object 30">
            <a:extLst>
              <a:ext uri="{FF2B5EF4-FFF2-40B4-BE49-F238E27FC236}">
                <a16:creationId xmlns:a16="http://schemas.microsoft.com/office/drawing/2014/main" id="{758DBCA7-3BD5-48EB-9F2D-A8A351FA654E}"/>
              </a:ext>
            </a:extLst>
          </p:cNvPr>
          <p:cNvSpPr txBox="1">
            <a:spLocks noChangeArrowheads="1"/>
          </p:cNvSpPr>
          <p:nvPr/>
        </p:nvSpPr>
        <p:spPr bwMode="auto">
          <a:xfrm>
            <a:off x="6669088" y="6257925"/>
            <a:ext cx="2274887"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5875" rIns="0" bIns="0">
            <a:spAutoFit/>
          </a:bodyPr>
          <a:lstStyle>
            <a:lvl1pPr marL="12700">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12700" marR="0" lvl="0" indent="0" algn="l" defTabSz="914400" rtl="0" eaLnBrk="0" fontAlgn="base" latinLnBrk="0" hangingPunct="0">
              <a:lnSpc>
                <a:spcPct val="100000"/>
              </a:lnSpc>
              <a:spcBef>
                <a:spcPts val="125"/>
              </a:spcBef>
              <a:spcAft>
                <a:spcPct val="0"/>
              </a:spcAft>
              <a:buClrTx/>
              <a:buSzTx/>
              <a:buFontTx/>
              <a:buNone/>
              <a:tabLst/>
              <a:defRPr/>
            </a:pPr>
            <a:r>
              <a:rPr kumimoji="0" lang="zh-CN" altLang="zh-CN" sz="900" b="0" i="0" u="none" strike="noStrike" kern="1200" cap="none" spc="0" normalizeH="0" baseline="0" noProof="0">
                <a:ln>
                  <a:noFill/>
                </a:ln>
                <a:solidFill>
                  <a:srgbClr val="000000"/>
                </a:solidFill>
                <a:effectLst/>
                <a:uLnTx/>
                <a:uFillTx/>
                <a:latin typeface="等线" panose="02010600030101010101" pitchFamily="2" charset="-122"/>
                <a:ea typeface="等线" panose="02010600030101010101" pitchFamily="2" charset="-122"/>
                <a:cs typeface="+mn-cs"/>
                <a:sym typeface="Arial" panose="020B0604020202020204" pitchFamily="34" charset="0"/>
              </a:rPr>
              <a:t>数据来源：bloombe rg, </a:t>
            </a:r>
          </a:p>
        </p:txBody>
      </p:sp>
      <p:graphicFrame>
        <p:nvGraphicFramePr>
          <p:cNvPr id="31" name="object 31">
            <a:extLst>
              <a:ext uri="{FF2B5EF4-FFF2-40B4-BE49-F238E27FC236}">
                <a16:creationId xmlns:a16="http://schemas.microsoft.com/office/drawing/2014/main" id="{A69AB66F-9B6E-4939-A738-831B383B9350}"/>
              </a:ext>
            </a:extLst>
          </p:cNvPr>
          <p:cNvGraphicFramePr>
            <a:graphicFrameLocks noGrp="1"/>
          </p:cNvGraphicFramePr>
          <p:nvPr/>
        </p:nvGraphicFramePr>
        <p:xfrm>
          <a:off x="3883025" y="3735388"/>
          <a:ext cx="3833813" cy="2292350"/>
        </p:xfrm>
        <a:graphic>
          <a:graphicData uri="http://schemas.openxmlformats.org/drawingml/2006/table">
            <a:tbl>
              <a:tblPr firstRow="1" bandRow="1">
                <a:tableStyleId>{21E4AEA4-8DFA-4A89-87EB-49C32662AFE0}</a:tableStyleId>
              </a:tblPr>
              <a:tblGrid>
                <a:gridCol w="846578">
                  <a:extLst>
                    <a:ext uri="{9D8B030D-6E8A-4147-A177-3AD203B41FA5}">
                      <a16:colId xmlns:a16="http://schemas.microsoft.com/office/drawing/2014/main" val="20000"/>
                    </a:ext>
                  </a:extLst>
                </a:gridCol>
                <a:gridCol w="407467">
                  <a:extLst>
                    <a:ext uri="{9D8B030D-6E8A-4147-A177-3AD203B41FA5}">
                      <a16:colId xmlns:a16="http://schemas.microsoft.com/office/drawing/2014/main" val="20001"/>
                    </a:ext>
                  </a:extLst>
                </a:gridCol>
                <a:gridCol w="978956">
                  <a:extLst>
                    <a:ext uri="{9D8B030D-6E8A-4147-A177-3AD203B41FA5}">
                      <a16:colId xmlns:a16="http://schemas.microsoft.com/office/drawing/2014/main" val="20002"/>
                    </a:ext>
                  </a:extLst>
                </a:gridCol>
                <a:gridCol w="417154">
                  <a:extLst>
                    <a:ext uri="{9D8B030D-6E8A-4147-A177-3AD203B41FA5}">
                      <a16:colId xmlns:a16="http://schemas.microsoft.com/office/drawing/2014/main" val="20003"/>
                    </a:ext>
                  </a:extLst>
                </a:gridCol>
                <a:gridCol w="601838">
                  <a:extLst>
                    <a:ext uri="{9D8B030D-6E8A-4147-A177-3AD203B41FA5}">
                      <a16:colId xmlns:a16="http://schemas.microsoft.com/office/drawing/2014/main" val="20004"/>
                    </a:ext>
                  </a:extLst>
                </a:gridCol>
                <a:gridCol w="581820">
                  <a:extLst>
                    <a:ext uri="{9D8B030D-6E8A-4147-A177-3AD203B41FA5}">
                      <a16:colId xmlns:a16="http://schemas.microsoft.com/office/drawing/2014/main" val="20005"/>
                    </a:ext>
                  </a:extLst>
                </a:gridCol>
              </a:tblGrid>
              <a:tr h="454025">
                <a:tc>
                  <a:txBody>
                    <a:bodyPr/>
                    <a:lstStyle/>
                    <a:p>
                      <a:pPr>
                        <a:lnSpc>
                          <a:spcPct val="100000"/>
                        </a:lnSpc>
                        <a:spcBef>
                          <a:spcPts val="5"/>
                        </a:spcBef>
                      </a:pPr>
                      <a:endParaRPr sz="950" u="none"/>
                    </a:p>
                    <a:p>
                      <a:pPr marL="2540" algn="ctr">
                        <a:lnSpc>
                          <a:spcPct val="100000"/>
                        </a:lnSpc>
                      </a:pPr>
                      <a:r>
                        <a:rPr sz="1100" u="none" spc="15" dirty="0"/>
                        <a:t>发行人行业</a:t>
                      </a:r>
                      <a:endParaRPr sz="1100" u="none">
                        <a:latin typeface="等线"/>
                        <a:cs typeface="等线"/>
                      </a:endParaRPr>
                    </a:p>
                  </a:txBody>
                  <a:tcPr marL="0" marR="0" marT="635" marB="0"/>
                </a:tc>
                <a:tc>
                  <a:txBody>
                    <a:bodyPr/>
                    <a:lstStyle/>
                    <a:p>
                      <a:pPr>
                        <a:lnSpc>
                          <a:spcPct val="100000"/>
                        </a:lnSpc>
                        <a:spcBef>
                          <a:spcPts val="5"/>
                        </a:spcBef>
                      </a:pPr>
                      <a:endParaRPr sz="950" u="none"/>
                    </a:p>
                    <a:p>
                      <a:pPr algn="ctr">
                        <a:lnSpc>
                          <a:spcPct val="100000"/>
                        </a:lnSpc>
                      </a:pPr>
                      <a:r>
                        <a:rPr sz="1100" u="none" spc="15" dirty="0"/>
                        <a:t>数量</a:t>
                      </a:r>
                      <a:endParaRPr sz="1100" u="none">
                        <a:latin typeface="等线"/>
                        <a:cs typeface="等线"/>
                      </a:endParaRPr>
                    </a:p>
                  </a:txBody>
                  <a:tcPr marL="0" marR="0" marT="635" marB="0"/>
                </a:tc>
                <a:tc>
                  <a:txBody>
                    <a:bodyPr/>
                    <a:lstStyle/>
                    <a:p>
                      <a:pPr algn="ctr">
                        <a:lnSpc>
                          <a:spcPct val="100000"/>
                        </a:lnSpc>
                        <a:spcBef>
                          <a:spcPts val="305"/>
                        </a:spcBef>
                      </a:pPr>
                      <a:r>
                        <a:rPr sz="1100" u="none" spc="25" dirty="0"/>
                        <a:t>总市值</a:t>
                      </a:r>
                      <a:endParaRPr sz="1100" u="none" dirty="0"/>
                    </a:p>
                    <a:p>
                      <a:pPr marL="7620" algn="ctr">
                        <a:lnSpc>
                          <a:spcPct val="100000"/>
                        </a:lnSpc>
                        <a:spcBef>
                          <a:spcPts val="254"/>
                        </a:spcBef>
                      </a:pPr>
                      <a:r>
                        <a:rPr sz="1100" u="none" spc="25" dirty="0"/>
                        <a:t>（万亿日元）</a:t>
                      </a:r>
                      <a:endParaRPr sz="1100" u="none" dirty="0">
                        <a:latin typeface="等线"/>
                        <a:cs typeface="等线"/>
                      </a:endParaRPr>
                    </a:p>
                  </a:txBody>
                  <a:tcPr marL="0" marR="0" marT="38735" marB="0"/>
                </a:tc>
                <a:tc>
                  <a:txBody>
                    <a:bodyPr/>
                    <a:lstStyle/>
                    <a:p>
                      <a:pPr marL="75565">
                        <a:lnSpc>
                          <a:spcPct val="100000"/>
                        </a:lnSpc>
                        <a:spcBef>
                          <a:spcPts val="305"/>
                        </a:spcBef>
                      </a:pPr>
                      <a:r>
                        <a:rPr sz="1100" u="none" dirty="0"/>
                        <a:t>平均</a:t>
                      </a:r>
                      <a:endParaRPr sz="1100" u="none"/>
                    </a:p>
                    <a:p>
                      <a:pPr marL="104139">
                        <a:lnSpc>
                          <a:spcPct val="100000"/>
                        </a:lnSpc>
                        <a:spcBef>
                          <a:spcPts val="254"/>
                        </a:spcBef>
                      </a:pPr>
                      <a:r>
                        <a:rPr sz="1100" u="none" spc="0" dirty="0"/>
                        <a:t>P/E</a:t>
                      </a:r>
                      <a:endParaRPr sz="1100" u="none">
                        <a:latin typeface="等线"/>
                        <a:cs typeface="等线"/>
                      </a:endParaRPr>
                    </a:p>
                  </a:txBody>
                  <a:tcPr marL="0" marR="0" marT="38735" marB="0"/>
                </a:tc>
                <a:tc>
                  <a:txBody>
                    <a:bodyPr/>
                    <a:lstStyle/>
                    <a:p>
                      <a:pPr marL="224154" indent="-209550">
                        <a:lnSpc>
                          <a:spcPct val="119500"/>
                        </a:lnSpc>
                        <a:spcBef>
                          <a:spcPts val="45"/>
                        </a:spcBef>
                      </a:pPr>
                      <a:r>
                        <a:rPr sz="1100" u="none" dirty="0"/>
                        <a:t>平均股息 </a:t>
                      </a:r>
                      <a:r>
                        <a:rPr sz="1100" u="none" spc="25" dirty="0"/>
                        <a:t>率</a:t>
                      </a:r>
                      <a:endParaRPr sz="1100" u="none">
                        <a:latin typeface="等线"/>
                        <a:cs typeface="等线"/>
                      </a:endParaRPr>
                    </a:p>
                  </a:txBody>
                  <a:tcPr marL="0" marR="0" marT="5715" marB="0"/>
                </a:tc>
                <a:tc>
                  <a:txBody>
                    <a:bodyPr/>
                    <a:lstStyle/>
                    <a:p>
                      <a:pPr marL="135255" indent="-133350">
                        <a:lnSpc>
                          <a:spcPct val="119500"/>
                        </a:lnSpc>
                        <a:spcBef>
                          <a:spcPts val="45"/>
                        </a:spcBef>
                      </a:pPr>
                      <a:r>
                        <a:rPr sz="1100" u="none" dirty="0"/>
                        <a:t>年初至今 </a:t>
                      </a:r>
                      <a:r>
                        <a:rPr sz="1100" u="none" spc="25" dirty="0"/>
                        <a:t>回报</a:t>
                      </a:r>
                      <a:endParaRPr sz="1100" u="none" dirty="0">
                        <a:latin typeface="等线"/>
                        <a:cs typeface="等线"/>
                      </a:endParaRPr>
                    </a:p>
                  </a:txBody>
                  <a:tcPr marL="0" marR="0" marT="5715" marB="0"/>
                </a:tc>
                <a:extLst>
                  <a:ext uri="{0D108BD9-81ED-4DB2-BD59-A6C34878D82A}">
                    <a16:rowId xmlns:a16="http://schemas.microsoft.com/office/drawing/2014/main" val="10000"/>
                  </a:ext>
                </a:extLst>
              </a:tr>
              <a:tr h="229870">
                <a:tc>
                  <a:txBody>
                    <a:bodyPr/>
                    <a:lstStyle/>
                    <a:p>
                      <a:pPr marL="12065" algn="ctr">
                        <a:lnSpc>
                          <a:spcPct val="100000"/>
                        </a:lnSpc>
                        <a:spcBef>
                          <a:spcPts val="140"/>
                        </a:spcBef>
                      </a:pPr>
                      <a:r>
                        <a:rPr sz="1100" u="none" spc="15" dirty="0"/>
                        <a:t>仓储物流</a:t>
                      </a:r>
                      <a:endParaRPr sz="1100" u="none">
                        <a:latin typeface="等线"/>
                        <a:cs typeface="等线"/>
                      </a:endParaRPr>
                    </a:p>
                  </a:txBody>
                  <a:tcPr marL="0" marR="0" marT="17780" marB="0"/>
                </a:tc>
                <a:tc>
                  <a:txBody>
                    <a:bodyPr/>
                    <a:lstStyle/>
                    <a:p>
                      <a:pPr marL="2540" algn="ctr">
                        <a:lnSpc>
                          <a:spcPct val="100000"/>
                        </a:lnSpc>
                        <a:spcBef>
                          <a:spcPts val="140"/>
                        </a:spcBef>
                      </a:pPr>
                      <a:r>
                        <a:rPr sz="1100" u="none" dirty="0"/>
                        <a:t>7</a:t>
                      </a:r>
                      <a:endParaRPr sz="1100" u="none">
                        <a:latin typeface="等线"/>
                        <a:cs typeface="等线"/>
                      </a:endParaRPr>
                    </a:p>
                  </a:txBody>
                  <a:tcPr marL="0" marR="0" marT="17780" marB="0"/>
                </a:tc>
                <a:tc>
                  <a:txBody>
                    <a:bodyPr/>
                    <a:lstStyle/>
                    <a:p>
                      <a:pPr marL="11430" algn="ctr">
                        <a:lnSpc>
                          <a:spcPct val="100000"/>
                        </a:lnSpc>
                        <a:spcBef>
                          <a:spcPts val="265"/>
                        </a:spcBef>
                      </a:pPr>
                      <a:r>
                        <a:rPr sz="1100" u="none" dirty="0"/>
                        <a:t>2.04</a:t>
                      </a:r>
                      <a:endParaRPr sz="1100" u="none">
                        <a:latin typeface="等线"/>
                        <a:cs typeface="等线"/>
                      </a:endParaRPr>
                    </a:p>
                  </a:txBody>
                  <a:tcPr marL="0" marR="0" marT="33655" marB="0"/>
                </a:tc>
                <a:tc>
                  <a:txBody>
                    <a:bodyPr/>
                    <a:lstStyle/>
                    <a:p>
                      <a:pPr marL="46990">
                        <a:lnSpc>
                          <a:spcPct val="100000"/>
                        </a:lnSpc>
                        <a:spcBef>
                          <a:spcPts val="265"/>
                        </a:spcBef>
                      </a:pPr>
                      <a:r>
                        <a:rPr sz="1100" u="none" dirty="0"/>
                        <a:t>30.63</a:t>
                      </a:r>
                      <a:endParaRPr sz="1100" u="none">
                        <a:latin typeface="等线"/>
                        <a:cs typeface="等线"/>
                      </a:endParaRPr>
                    </a:p>
                  </a:txBody>
                  <a:tcPr marL="0" marR="0" marT="33655" marB="0"/>
                </a:tc>
                <a:tc>
                  <a:txBody>
                    <a:bodyPr/>
                    <a:lstStyle/>
                    <a:p>
                      <a:pPr marL="157480">
                        <a:lnSpc>
                          <a:spcPct val="100000"/>
                        </a:lnSpc>
                        <a:spcBef>
                          <a:spcPts val="265"/>
                        </a:spcBef>
                      </a:pPr>
                      <a:r>
                        <a:rPr sz="1100" u="none" dirty="0"/>
                        <a:t>3.58</a:t>
                      </a:r>
                      <a:endParaRPr sz="1100" u="none">
                        <a:latin typeface="等线"/>
                        <a:cs typeface="等线"/>
                      </a:endParaRPr>
                    </a:p>
                  </a:txBody>
                  <a:tcPr marL="0" marR="0" marT="33655" marB="0"/>
                </a:tc>
                <a:tc>
                  <a:txBody>
                    <a:bodyPr/>
                    <a:lstStyle/>
                    <a:p>
                      <a:pPr marL="144780">
                        <a:lnSpc>
                          <a:spcPct val="100000"/>
                        </a:lnSpc>
                        <a:spcBef>
                          <a:spcPts val="265"/>
                        </a:spcBef>
                      </a:pPr>
                      <a:r>
                        <a:rPr sz="1100" u="none" dirty="0"/>
                        <a:t>5.04</a:t>
                      </a:r>
                      <a:endParaRPr sz="1100" u="none">
                        <a:latin typeface="等线"/>
                        <a:cs typeface="等线"/>
                      </a:endParaRPr>
                    </a:p>
                  </a:txBody>
                  <a:tcPr marL="0" marR="0" marT="33655" marB="0"/>
                </a:tc>
                <a:extLst>
                  <a:ext uri="{0D108BD9-81ED-4DB2-BD59-A6C34878D82A}">
                    <a16:rowId xmlns:a16="http://schemas.microsoft.com/office/drawing/2014/main" val="10001"/>
                  </a:ext>
                </a:extLst>
              </a:tr>
              <a:tr h="210185">
                <a:tc>
                  <a:txBody>
                    <a:bodyPr/>
                    <a:lstStyle/>
                    <a:p>
                      <a:pPr marL="12065" algn="ctr">
                        <a:lnSpc>
                          <a:spcPts val="1315"/>
                        </a:lnSpc>
                      </a:pPr>
                      <a:r>
                        <a:rPr sz="1100" u="none" spc="25" dirty="0"/>
                        <a:t>购物中心</a:t>
                      </a:r>
                      <a:endParaRPr sz="1100" u="none">
                        <a:latin typeface="等线"/>
                        <a:cs typeface="等线"/>
                      </a:endParaRPr>
                    </a:p>
                  </a:txBody>
                  <a:tcPr marL="0" marR="0" marT="0" marB="0"/>
                </a:tc>
                <a:tc>
                  <a:txBody>
                    <a:bodyPr/>
                    <a:lstStyle/>
                    <a:p>
                      <a:pPr marL="1905" algn="ctr">
                        <a:lnSpc>
                          <a:spcPts val="1315"/>
                        </a:lnSpc>
                      </a:pPr>
                      <a:r>
                        <a:rPr sz="1100" u="none" dirty="0"/>
                        <a:t>4</a:t>
                      </a:r>
                      <a:endParaRPr sz="1100" u="none">
                        <a:latin typeface="等线"/>
                        <a:cs typeface="等线"/>
                      </a:endParaRPr>
                    </a:p>
                  </a:txBody>
                  <a:tcPr marL="0" marR="0" marT="0" marB="0"/>
                </a:tc>
                <a:tc>
                  <a:txBody>
                    <a:bodyPr/>
                    <a:lstStyle/>
                    <a:p>
                      <a:pPr marL="11430" algn="ctr">
                        <a:lnSpc>
                          <a:spcPct val="100000"/>
                        </a:lnSpc>
                        <a:spcBef>
                          <a:spcPts val="114"/>
                        </a:spcBef>
                      </a:pPr>
                      <a:r>
                        <a:rPr sz="1100" u="none" dirty="0"/>
                        <a:t>0.84</a:t>
                      </a:r>
                      <a:endParaRPr sz="1100" u="none">
                        <a:latin typeface="等线"/>
                        <a:cs typeface="等线"/>
                      </a:endParaRPr>
                    </a:p>
                  </a:txBody>
                  <a:tcPr marL="0" marR="0" marT="14604" marB="0"/>
                </a:tc>
                <a:tc>
                  <a:txBody>
                    <a:bodyPr/>
                    <a:lstStyle/>
                    <a:p>
                      <a:pPr marL="46990">
                        <a:lnSpc>
                          <a:spcPct val="100000"/>
                        </a:lnSpc>
                        <a:spcBef>
                          <a:spcPts val="114"/>
                        </a:spcBef>
                      </a:pPr>
                      <a:r>
                        <a:rPr sz="1100" u="none" dirty="0"/>
                        <a:t>15.77</a:t>
                      </a:r>
                      <a:endParaRPr sz="1100" u="none" dirty="0">
                        <a:latin typeface="等线"/>
                        <a:cs typeface="等线"/>
                      </a:endParaRPr>
                    </a:p>
                  </a:txBody>
                  <a:tcPr marL="0" marR="0" marT="14604" marB="0"/>
                </a:tc>
                <a:tc>
                  <a:txBody>
                    <a:bodyPr/>
                    <a:lstStyle/>
                    <a:p>
                      <a:pPr marL="157480">
                        <a:lnSpc>
                          <a:spcPct val="100000"/>
                        </a:lnSpc>
                        <a:spcBef>
                          <a:spcPts val="114"/>
                        </a:spcBef>
                      </a:pPr>
                      <a:r>
                        <a:rPr sz="1100" u="none" dirty="0"/>
                        <a:t>6.32</a:t>
                      </a:r>
                      <a:endParaRPr sz="1100" u="none">
                        <a:latin typeface="等线"/>
                        <a:cs typeface="等线"/>
                      </a:endParaRPr>
                    </a:p>
                  </a:txBody>
                  <a:tcPr marL="0" marR="0" marT="14604" marB="0"/>
                </a:tc>
                <a:tc>
                  <a:txBody>
                    <a:bodyPr/>
                    <a:lstStyle/>
                    <a:p>
                      <a:pPr marL="68580">
                        <a:lnSpc>
                          <a:spcPct val="100000"/>
                        </a:lnSpc>
                        <a:spcBef>
                          <a:spcPts val="114"/>
                        </a:spcBef>
                      </a:pPr>
                      <a:r>
                        <a:rPr sz="1100" u="none" spc="0" dirty="0"/>
                        <a:t>-29.98</a:t>
                      </a:r>
                      <a:endParaRPr sz="1100" u="none">
                        <a:latin typeface="等线"/>
                        <a:cs typeface="等线"/>
                      </a:endParaRPr>
                    </a:p>
                  </a:txBody>
                  <a:tcPr marL="0" marR="0" marT="14604" marB="0"/>
                </a:tc>
                <a:extLst>
                  <a:ext uri="{0D108BD9-81ED-4DB2-BD59-A6C34878D82A}">
                    <a16:rowId xmlns:a16="http://schemas.microsoft.com/office/drawing/2014/main" val="10002"/>
                  </a:ext>
                </a:extLst>
              </a:tr>
              <a:tr h="210820">
                <a:tc>
                  <a:txBody>
                    <a:bodyPr/>
                    <a:lstStyle/>
                    <a:p>
                      <a:pPr marL="2540" algn="ctr">
                        <a:lnSpc>
                          <a:spcPts val="1315"/>
                        </a:lnSpc>
                      </a:pPr>
                      <a:r>
                        <a:rPr sz="1100" u="none" spc="15" dirty="0"/>
                        <a:t>办公楼</a:t>
                      </a:r>
                      <a:endParaRPr sz="1100" u="none">
                        <a:latin typeface="等线"/>
                        <a:cs typeface="等线"/>
                      </a:endParaRPr>
                    </a:p>
                  </a:txBody>
                  <a:tcPr marL="0" marR="0" marT="0" marB="0"/>
                </a:tc>
                <a:tc>
                  <a:txBody>
                    <a:bodyPr/>
                    <a:lstStyle/>
                    <a:p>
                      <a:pPr algn="ctr">
                        <a:lnSpc>
                          <a:spcPts val="1315"/>
                        </a:lnSpc>
                      </a:pPr>
                      <a:r>
                        <a:rPr sz="1100" u="none" spc="-15" dirty="0"/>
                        <a:t>14</a:t>
                      </a:r>
                      <a:endParaRPr sz="1100" u="none">
                        <a:latin typeface="等线"/>
                        <a:cs typeface="等线"/>
                      </a:endParaRPr>
                    </a:p>
                  </a:txBody>
                  <a:tcPr marL="0" marR="0" marT="0" marB="0"/>
                </a:tc>
                <a:tc>
                  <a:txBody>
                    <a:bodyPr/>
                    <a:lstStyle/>
                    <a:p>
                      <a:pPr marL="11430" algn="ctr">
                        <a:lnSpc>
                          <a:spcPct val="100000"/>
                        </a:lnSpc>
                        <a:spcBef>
                          <a:spcPts val="120"/>
                        </a:spcBef>
                      </a:pPr>
                      <a:r>
                        <a:rPr sz="1100" u="none" dirty="0"/>
                        <a:t>3.89</a:t>
                      </a:r>
                      <a:endParaRPr sz="1100" u="none">
                        <a:latin typeface="等线"/>
                        <a:cs typeface="等线"/>
                      </a:endParaRPr>
                    </a:p>
                  </a:txBody>
                  <a:tcPr marL="0" marR="0" marT="15240" marB="0"/>
                </a:tc>
                <a:tc>
                  <a:txBody>
                    <a:bodyPr/>
                    <a:lstStyle/>
                    <a:p>
                      <a:pPr marL="46990">
                        <a:lnSpc>
                          <a:spcPct val="100000"/>
                        </a:lnSpc>
                        <a:spcBef>
                          <a:spcPts val="120"/>
                        </a:spcBef>
                      </a:pPr>
                      <a:r>
                        <a:rPr sz="1100" u="none" dirty="0"/>
                        <a:t>20.89</a:t>
                      </a:r>
                      <a:endParaRPr sz="1100" u="none">
                        <a:latin typeface="等线"/>
                        <a:cs typeface="等线"/>
                      </a:endParaRPr>
                    </a:p>
                  </a:txBody>
                  <a:tcPr marL="0" marR="0" marT="15240" marB="0"/>
                </a:tc>
                <a:tc>
                  <a:txBody>
                    <a:bodyPr/>
                    <a:lstStyle/>
                    <a:p>
                      <a:pPr marL="157480">
                        <a:lnSpc>
                          <a:spcPct val="100000"/>
                        </a:lnSpc>
                        <a:spcBef>
                          <a:spcPts val="120"/>
                        </a:spcBef>
                      </a:pPr>
                      <a:r>
                        <a:rPr sz="1100" u="none" dirty="0"/>
                        <a:t>4.96</a:t>
                      </a:r>
                      <a:endParaRPr sz="1100" u="none">
                        <a:latin typeface="等线"/>
                        <a:cs typeface="等线"/>
                      </a:endParaRPr>
                    </a:p>
                  </a:txBody>
                  <a:tcPr marL="0" marR="0" marT="15240" marB="0"/>
                </a:tc>
                <a:tc>
                  <a:txBody>
                    <a:bodyPr/>
                    <a:lstStyle/>
                    <a:p>
                      <a:pPr marL="68580">
                        <a:lnSpc>
                          <a:spcPct val="100000"/>
                        </a:lnSpc>
                        <a:spcBef>
                          <a:spcPts val="120"/>
                        </a:spcBef>
                      </a:pPr>
                      <a:r>
                        <a:rPr sz="1100" u="none" spc="0" dirty="0"/>
                        <a:t>-27.82</a:t>
                      </a:r>
                      <a:endParaRPr sz="1100" u="none">
                        <a:latin typeface="等线"/>
                        <a:cs typeface="等线"/>
                      </a:endParaRPr>
                    </a:p>
                  </a:txBody>
                  <a:tcPr marL="0" marR="0" marT="15240" marB="0"/>
                </a:tc>
                <a:extLst>
                  <a:ext uri="{0D108BD9-81ED-4DB2-BD59-A6C34878D82A}">
                    <a16:rowId xmlns:a16="http://schemas.microsoft.com/office/drawing/2014/main" val="10003"/>
                  </a:ext>
                </a:extLst>
              </a:tr>
              <a:tr h="210185">
                <a:tc>
                  <a:txBody>
                    <a:bodyPr/>
                    <a:lstStyle/>
                    <a:p>
                      <a:pPr marL="12065" algn="ctr">
                        <a:lnSpc>
                          <a:spcPts val="1315"/>
                        </a:lnSpc>
                      </a:pPr>
                      <a:r>
                        <a:rPr sz="1100" u="none" spc="25" dirty="0"/>
                        <a:t>酒店</a:t>
                      </a:r>
                      <a:endParaRPr sz="1100" u="none">
                        <a:latin typeface="等线"/>
                        <a:cs typeface="等线"/>
                      </a:endParaRPr>
                    </a:p>
                  </a:txBody>
                  <a:tcPr marL="0" marR="0" marT="0" marB="0"/>
                </a:tc>
                <a:tc>
                  <a:txBody>
                    <a:bodyPr/>
                    <a:lstStyle/>
                    <a:p>
                      <a:pPr marL="1905" algn="ctr">
                        <a:lnSpc>
                          <a:spcPts val="1315"/>
                        </a:lnSpc>
                      </a:pPr>
                      <a:r>
                        <a:rPr sz="1100" u="none" dirty="0"/>
                        <a:t>4</a:t>
                      </a:r>
                      <a:endParaRPr sz="1100" u="none">
                        <a:latin typeface="等线"/>
                        <a:cs typeface="等线"/>
                      </a:endParaRPr>
                    </a:p>
                  </a:txBody>
                  <a:tcPr marL="0" marR="0" marT="0" marB="0"/>
                </a:tc>
                <a:tc>
                  <a:txBody>
                    <a:bodyPr/>
                    <a:lstStyle/>
                    <a:p>
                      <a:pPr marL="11430" algn="ctr">
                        <a:lnSpc>
                          <a:spcPct val="100000"/>
                        </a:lnSpc>
                        <a:spcBef>
                          <a:spcPts val="114"/>
                        </a:spcBef>
                      </a:pPr>
                      <a:r>
                        <a:rPr sz="1100" u="none" dirty="0"/>
                        <a:t>0.31</a:t>
                      </a:r>
                      <a:endParaRPr sz="1100" u="none">
                        <a:latin typeface="等线"/>
                        <a:cs typeface="等线"/>
                      </a:endParaRPr>
                    </a:p>
                  </a:txBody>
                  <a:tcPr marL="0" marR="0" marT="14604" marB="0"/>
                </a:tc>
                <a:tc>
                  <a:txBody>
                    <a:bodyPr/>
                    <a:lstStyle/>
                    <a:p>
                      <a:pPr marL="46990">
                        <a:lnSpc>
                          <a:spcPct val="100000"/>
                        </a:lnSpc>
                        <a:spcBef>
                          <a:spcPts val="114"/>
                        </a:spcBef>
                      </a:pPr>
                      <a:r>
                        <a:rPr sz="1100" u="none" dirty="0"/>
                        <a:t>10.93</a:t>
                      </a:r>
                      <a:endParaRPr sz="1100" u="none">
                        <a:latin typeface="等线"/>
                        <a:cs typeface="等线"/>
                      </a:endParaRPr>
                    </a:p>
                  </a:txBody>
                  <a:tcPr marL="0" marR="0" marT="14604" marB="0"/>
                </a:tc>
                <a:tc>
                  <a:txBody>
                    <a:bodyPr/>
                    <a:lstStyle/>
                    <a:p>
                      <a:pPr marL="119380">
                        <a:lnSpc>
                          <a:spcPct val="100000"/>
                        </a:lnSpc>
                        <a:spcBef>
                          <a:spcPts val="114"/>
                        </a:spcBef>
                      </a:pPr>
                      <a:r>
                        <a:rPr sz="1100" u="none" dirty="0"/>
                        <a:t>11.05</a:t>
                      </a:r>
                      <a:endParaRPr sz="1100" u="none">
                        <a:latin typeface="等线"/>
                        <a:cs typeface="等线"/>
                      </a:endParaRPr>
                    </a:p>
                  </a:txBody>
                  <a:tcPr marL="0" marR="0" marT="14604" marB="0"/>
                </a:tc>
                <a:tc>
                  <a:txBody>
                    <a:bodyPr/>
                    <a:lstStyle/>
                    <a:p>
                      <a:pPr marL="68580">
                        <a:lnSpc>
                          <a:spcPct val="100000"/>
                        </a:lnSpc>
                        <a:spcBef>
                          <a:spcPts val="114"/>
                        </a:spcBef>
                      </a:pPr>
                      <a:r>
                        <a:rPr sz="1100" u="none" spc="0" dirty="0"/>
                        <a:t>-43.97</a:t>
                      </a:r>
                      <a:endParaRPr sz="1100" u="none">
                        <a:latin typeface="等线"/>
                        <a:cs typeface="等线"/>
                      </a:endParaRPr>
                    </a:p>
                  </a:txBody>
                  <a:tcPr marL="0" marR="0" marT="14604" marB="0"/>
                </a:tc>
                <a:extLst>
                  <a:ext uri="{0D108BD9-81ED-4DB2-BD59-A6C34878D82A}">
                    <a16:rowId xmlns:a16="http://schemas.microsoft.com/office/drawing/2014/main" val="10004"/>
                  </a:ext>
                </a:extLst>
              </a:tr>
              <a:tr h="210820">
                <a:tc>
                  <a:txBody>
                    <a:bodyPr/>
                    <a:lstStyle/>
                    <a:p>
                      <a:pPr marL="12065" algn="ctr">
                        <a:lnSpc>
                          <a:spcPts val="1315"/>
                        </a:lnSpc>
                      </a:pPr>
                      <a:r>
                        <a:rPr sz="1100" u="none" spc="15" dirty="0"/>
                        <a:t>康养</a:t>
                      </a:r>
                      <a:endParaRPr sz="1100" u="none">
                        <a:latin typeface="等线"/>
                        <a:cs typeface="等线"/>
                      </a:endParaRPr>
                    </a:p>
                  </a:txBody>
                  <a:tcPr marL="0" marR="0" marT="0" marB="0"/>
                </a:tc>
                <a:tc>
                  <a:txBody>
                    <a:bodyPr/>
                    <a:lstStyle/>
                    <a:p>
                      <a:pPr marL="2540" algn="ctr">
                        <a:lnSpc>
                          <a:spcPts val="1315"/>
                        </a:lnSpc>
                      </a:pPr>
                      <a:r>
                        <a:rPr sz="1100" u="none" dirty="0"/>
                        <a:t>1</a:t>
                      </a:r>
                      <a:endParaRPr sz="1100" u="none">
                        <a:latin typeface="等线"/>
                        <a:cs typeface="等线"/>
                      </a:endParaRPr>
                    </a:p>
                  </a:txBody>
                  <a:tcPr marL="0" marR="0" marT="0" marB="0"/>
                </a:tc>
                <a:tc>
                  <a:txBody>
                    <a:bodyPr/>
                    <a:lstStyle/>
                    <a:p>
                      <a:pPr marL="11430" algn="ctr">
                        <a:lnSpc>
                          <a:spcPct val="100000"/>
                        </a:lnSpc>
                        <a:spcBef>
                          <a:spcPts val="120"/>
                        </a:spcBef>
                      </a:pPr>
                      <a:r>
                        <a:rPr sz="1100" u="none" dirty="0"/>
                        <a:t>0.04</a:t>
                      </a:r>
                      <a:endParaRPr sz="1100" u="none">
                        <a:latin typeface="等线"/>
                        <a:cs typeface="等线"/>
                      </a:endParaRPr>
                    </a:p>
                  </a:txBody>
                  <a:tcPr marL="0" marR="0" marT="15240" marB="0"/>
                </a:tc>
                <a:tc>
                  <a:txBody>
                    <a:bodyPr/>
                    <a:lstStyle/>
                    <a:p>
                      <a:pPr marL="46990">
                        <a:lnSpc>
                          <a:spcPct val="100000"/>
                        </a:lnSpc>
                        <a:spcBef>
                          <a:spcPts val="120"/>
                        </a:spcBef>
                      </a:pPr>
                      <a:r>
                        <a:rPr sz="1100" u="none" dirty="0"/>
                        <a:t>18.44</a:t>
                      </a:r>
                      <a:endParaRPr sz="1100" u="none">
                        <a:latin typeface="等线"/>
                        <a:cs typeface="等线"/>
                      </a:endParaRPr>
                    </a:p>
                  </a:txBody>
                  <a:tcPr marL="0" marR="0" marT="15240" marB="0"/>
                </a:tc>
                <a:tc>
                  <a:txBody>
                    <a:bodyPr/>
                    <a:lstStyle/>
                    <a:p>
                      <a:pPr marL="157480">
                        <a:lnSpc>
                          <a:spcPct val="100000"/>
                        </a:lnSpc>
                        <a:spcBef>
                          <a:spcPts val="120"/>
                        </a:spcBef>
                      </a:pPr>
                      <a:r>
                        <a:rPr sz="1100" u="none" dirty="0"/>
                        <a:t>5.65</a:t>
                      </a:r>
                      <a:endParaRPr sz="1100" u="none">
                        <a:latin typeface="等线"/>
                        <a:cs typeface="等线"/>
                      </a:endParaRPr>
                    </a:p>
                  </a:txBody>
                  <a:tcPr marL="0" marR="0" marT="15240" marB="0"/>
                </a:tc>
                <a:tc>
                  <a:txBody>
                    <a:bodyPr/>
                    <a:lstStyle/>
                    <a:p>
                      <a:pPr marL="68580">
                        <a:lnSpc>
                          <a:spcPct val="100000"/>
                        </a:lnSpc>
                        <a:spcBef>
                          <a:spcPts val="120"/>
                        </a:spcBef>
                      </a:pPr>
                      <a:r>
                        <a:rPr sz="1100" u="none" spc="0" dirty="0"/>
                        <a:t>-10.92</a:t>
                      </a:r>
                      <a:endParaRPr sz="1100" u="none">
                        <a:latin typeface="等线"/>
                        <a:cs typeface="等线"/>
                      </a:endParaRPr>
                    </a:p>
                  </a:txBody>
                  <a:tcPr marL="0" marR="0" marT="15240" marB="0"/>
                </a:tc>
                <a:extLst>
                  <a:ext uri="{0D108BD9-81ED-4DB2-BD59-A6C34878D82A}">
                    <a16:rowId xmlns:a16="http://schemas.microsoft.com/office/drawing/2014/main" val="10005"/>
                  </a:ext>
                </a:extLst>
              </a:tr>
              <a:tr h="210185">
                <a:tc>
                  <a:txBody>
                    <a:bodyPr/>
                    <a:lstStyle/>
                    <a:p>
                      <a:pPr marL="12065" algn="ctr">
                        <a:lnSpc>
                          <a:spcPts val="1315"/>
                        </a:lnSpc>
                      </a:pPr>
                      <a:r>
                        <a:rPr sz="1100" u="none" spc="25" dirty="0"/>
                        <a:t>多元投资</a:t>
                      </a:r>
                      <a:endParaRPr sz="1100" u="none">
                        <a:latin typeface="等线"/>
                        <a:cs typeface="等线"/>
                      </a:endParaRPr>
                    </a:p>
                  </a:txBody>
                  <a:tcPr marL="0" marR="0" marT="0" marB="0"/>
                </a:tc>
                <a:tc>
                  <a:txBody>
                    <a:bodyPr/>
                    <a:lstStyle/>
                    <a:p>
                      <a:pPr algn="ctr">
                        <a:lnSpc>
                          <a:spcPts val="1315"/>
                        </a:lnSpc>
                      </a:pPr>
                      <a:r>
                        <a:rPr sz="1100" u="none" spc="-15" dirty="0"/>
                        <a:t>25</a:t>
                      </a:r>
                      <a:endParaRPr sz="1100" u="none">
                        <a:latin typeface="等线"/>
                        <a:cs typeface="等线"/>
                      </a:endParaRPr>
                    </a:p>
                  </a:txBody>
                  <a:tcPr marL="0" marR="0" marT="0" marB="0"/>
                </a:tc>
                <a:tc>
                  <a:txBody>
                    <a:bodyPr/>
                    <a:lstStyle/>
                    <a:p>
                      <a:pPr marL="11430" algn="ctr">
                        <a:lnSpc>
                          <a:spcPct val="100000"/>
                        </a:lnSpc>
                        <a:spcBef>
                          <a:spcPts val="114"/>
                        </a:spcBef>
                      </a:pPr>
                      <a:r>
                        <a:rPr sz="1100" u="none" dirty="0"/>
                        <a:t>3.61</a:t>
                      </a:r>
                      <a:endParaRPr sz="1100" u="none">
                        <a:latin typeface="等线"/>
                        <a:cs typeface="等线"/>
                      </a:endParaRPr>
                    </a:p>
                  </a:txBody>
                  <a:tcPr marL="0" marR="0" marT="14604" marB="0"/>
                </a:tc>
                <a:tc>
                  <a:txBody>
                    <a:bodyPr/>
                    <a:lstStyle/>
                    <a:p>
                      <a:pPr marL="46990">
                        <a:lnSpc>
                          <a:spcPct val="100000"/>
                        </a:lnSpc>
                        <a:spcBef>
                          <a:spcPts val="114"/>
                        </a:spcBef>
                      </a:pPr>
                      <a:r>
                        <a:rPr sz="1100" u="none" dirty="0"/>
                        <a:t>18.85</a:t>
                      </a:r>
                      <a:endParaRPr sz="1100" u="none">
                        <a:latin typeface="等线"/>
                        <a:cs typeface="等线"/>
                      </a:endParaRPr>
                    </a:p>
                  </a:txBody>
                  <a:tcPr marL="0" marR="0" marT="14604" marB="0"/>
                </a:tc>
                <a:tc>
                  <a:txBody>
                    <a:bodyPr/>
                    <a:lstStyle/>
                    <a:p>
                      <a:pPr marL="157480">
                        <a:lnSpc>
                          <a:spcPct val="100000"/>
                        </a:lnSpc>
                        <a:spcBef>
                          <a:spcPts val="114"/>
                        </a:spcBef>
                      </a:pPr>
                      <a:r>
                        <a:rPr sz="1100" u="none" dirty="0"/>
                        <a:t>5.77</a:t>
                      </a:r>
                      <a:endParaRPr sz="1100" u="none">
                        <a:latin typeface="等线"/>
                        <a:cs typeface="等线"/>
                      </a:endParaRPr>
                    </a:p>
                  </a:txBody>
                  <a:tcPr marL="0" marR="0" marT="14604" marB="0"/>
                </a:tc>
                <a:tc>
                  <a:txBody>
                    <a:bodyPr/>
                    <a:lstStyle/>
                    <a:p>
                      <a:pPr marL="68580">
                        <a:lnSpc>
                          <a:spcPct val="100000"/>
                        </a:lnSpc>
                        <a:spcBef>
                          <a:spcPts val="114"/>
                        </a:spcBef>
                      </a:pPr>
                      <a:r>
                        <a:rPr sz="1100" u="none" spc="0" dirty="0"/>
                        <a:t>-22.83</a:t>
                      </a:r>
                      <a:endParaRPr sz="1100" u="none">
                        <a:latin typeface="等线"/>
                        <a:cs typeface="等线"/>
                      </a:endParaRPr>
                    </a:p>
                  </a:txBody>
                  <a:tcPr marL="0" marR="0" marT="14604" marB="0"/>
                </a:tc>
                <a:extLst>
                  <a:ext uri="{0D108BD9-81ED-4DB2-BD59-A6C34878D82A}">
                    <a16:rowId xmlns:a16="http://schemas.microsoft.com/office/drawing/2014/main" val="10006"/>
                  </a:ext>
                </a:extLst>
              </a:tr>
              <a:tr h="219075">
                <a:tc>
                  <a:txBody>
                    <a:bodyPr/>
                    <a:lstStyle/>
                    <a:p>
                      <a:pPr marL="12065" algn="ctr">
                        <a:lnSpc>
                          <a:spcPts val="1315"/>
                        </a:lnSpc>
                      </a:pPr>
                      <a:r>
                        <a:rPr sz="1100" u="none" spc="15" dirty="0"/>
                        <a:t>公寓</a:t>
                      </a:r>
                      <a:endParaRPr sz="1100" u="none">
                        <a:latin typeface="等线"/>
                        <a:cs typeface="等线"/>
                      </a:endParaRPr>
                    </a:p>
                  </a:txBody>
                  <a:tcPr marL="0" marR="0" marT="0" marB="0"/>
                </a:tc>
                <a:tc>
                  <a:txBody>
                    <a:bodyPr/>
                    <a:lstStyle/>
                    <a:p>
                      <a:pPr marL="2540" algn="ctr">
                        <a:lnSpc>
                          <a:spcPts val="1315"/>
                        </a:lnSpc>
                      </a:pPr>
                      <a:r>
                        <a:rPr sz="1100" u="none" dirty="0"/>
                        <a:t>8</a:t>
                      </a:r>
                      <a:endParaRPr sz="1100" u="none">
                        <a:latin typeface="等线"/>
                        <a:cs typeface="等线"/>
                      </a:endParaRPr>
                    </a:p>
                  </a:txBody>
                  <a:tcPr marL="0" marR="0" marT="0" marB="0"/>
                </a:tc>
                <a:tc>
                  <a:txBody>
                    <a:bodyPr/>
                    <a:lstStyle/>
                    <a:p>
                      <a:pPr marL="11430" algn="ctr">
                        <a:lnSpc>
                          <a:spcPct val="100000"/>
                        </a:lnSpc>
                        <a:spcBef>
                          <a:spcPts val="120"/>
                        </a:spcBef>
                      </a:pPr>
                      <a:r>
                        <a:rPr sz="1100" u="none" dirty="0"/>
                        <a:t>2.19</a:t>
                      </a:r>
                      <a:endParaRPr sz="1100" u="none">
                        <a:latin typeface="等线"/>
                        <a:cs typeface="等线"/>
                      </a:endParaRPr>
                    </a:p>
                  </a:txBody>
                  <a:tcPr marL="0" marR="0" marT="15240" marB="0"/>
                </a:tc>
                <a:tc>
                  <a:txBody>
                    <a:bodyPr/>
                    <a:lstStyle/>
                    <a:p>
                      <a:pPr marL="46990">
                        <a:lnSpc>
                          <a:spcPct val="100000"/>
                        </a:lnSpc>
                        <a:spcBef>
                          <a:spcPts val="120"/>
                        </a:spcBef>
                      </a:pPr>
                      <a:r>
                        <a:rPr sz="1100" u="none" dirty="0"/>
                        <a:t>23.57</a:t>
                      </a:r>
                      <a:endParaRPr sz="1100" u="none">
                        <a:latin typeface="等线"/>
                        <a:cs typeface="等线"/>
                      </a:endParaRPr>
                    </a:p>
                  </a:txBody>
                  <a:tcPr marL="0" marR="0" marT="15240" marB="0"/>
                </a:tc>
                <a:tc>
                  <a:txBody>
                    <a:bodyPr/>
                    <a:lstStyle/>
                    <a:p>
                      <a:pPr marL="157480">
                        <a:lnSpc>
                          <a:spcPct val="100000"/>
                        </a:lnSpc>
                        <a:spcBef>
                          <a:spcPts val="120"/>
                        </a:spcBef>
                      </a:pPr>
                      <a:r>
                        <a:rPr sz="1100" u="none" dirty="0"/>
                        <a:t>5.17</a:t>
                      </a:r>
                      <a:endParaRPr sz="1100" u="none">
                        <a:latin typeface="等线"/>
                        <a:cs typeface="等线"/>
                      </a:endParaRPr>
                    </a:p>
                  </a:txBody>
                  <a:tcPr marL="0" marR="0" marT="15240" marB="0"/>
                </a:tc>
                <a:tc>
                  <a:txBody>
                    <a:bodyPr/>
                    <a:lstStyle/>
                    <a:p>
                      <a:pPr marL="68580">
                        <a:lnSpc>
                          <a:spcPct val="100000"/>
                        </a:lnSpc>
                        <a:spcBef>
                          <a:spcPts val="120"/>
                        </a:spcBef>
                      </a:pPr>
                      <a:r>
                        <a:rPr sz="1100" u="none" spc="0" dirty="0"/>
                        <a:t>-12.23</a:t>
                      </a:r>
                      <a:endParaRPr sz="1100" u="none">
                        <a:latin typeface="等线"/>
                        <a:cs typeface="等线"/>
                      </a:endParaRPr>
                    </a:p>
                  </a:txBody>
                  <a:tcPr marL="0" marR="0" marT="15240" marB="0"/>
                </a:tc>
                <a:extLst>
                  <a:ext uri="{0D108BD9-81ED-4DB2-BD59-A6C34878D82A}">
                    <a16:rowId xmlns:a16="http://schemas.microsoft.com/office/drawing/2014/main" val="10007"/>
                  </a:ext>
                </a:extLst>
              </a:tr>
              <a:tr h="179705">
                <a:tc>
                  <a:txBody>
                    <a:bodyPr/>
                    <a:lstStyle/>
                    <a:p>
                      <a:pPr>
                        <a:lnSpc>
                          <a:spcPct val="100000"/>
                        </a:lnSpc>
                      </a:pPr>
                      <a:endParaRPr sz="1000" u="none">
                        <a:latin typeface="Times New Roman"/>
                        <a:cs typeface="Times New Roman"/>
                      </a:endParaRPr>
                    </a:p>
                  </a:txBody>
                  <a:tcPr marL="0" marR="0" marT="0" marB="0"/>
                </a:tc>
                <a:tc>
                  <a:txBody>
                    <a:bodyPr/>
                    <a:lstStyle/>
                    <a:p>
                      <a:pPr>
                        <a:lnSpc>
                          <a:spcPct val="100000"/>
                        </a:lnSpc>
                      </a:pPr>
                      <a:endParaRPr sz="1000" u="none">
                        <a:latin typeface="Times New Roman"/>
                        <a:cs typeface="Times New Roman"/>
                      </a:endParaRPr>
                    </a:p>
                  </a:txBody>
                  <a:tcPr marL="0" marR="0" marT="0" marB="0"/>
                </a:tc>
                <a:tc>
                  <a:txBody>
                    <a:bodyPr/>
                    <a:lstStyle/>
                    <a:p>
                      <a:pPr>
                        <a:lnSpc>
                          <a:spcPts val="1260"/>
                        </a:lnSpc>
                        <a:spcBef>
                          <a:spcPts val="55"/>
                        </a:spcBef>
                        <a:tabLst>
                          <a:tab pos="313690" algn="l"/>
                          <a:tab pos="1009650" algn="l"/>
                        </a:tabLst>
                      </a:pPr>
                      <a:r>
                        <a:rPr sz="1100" u="none" dirty="0">
                          <a:uFill>
                            <a:solidFill>
                              <a:srgbClr val="E84B21"/>
                            </a:solidFill>
                          </a:uFill>
                        </a:rPr>
                        <a:t> </a:t>
                      </a:r>
                      <a:r>
                        <a:rPr lang="en-US" altLang="zh-CN" sz="1100" u="none" dirty="0">
                          <a:uFill>
                            <a:solidFill>
                              <a:srgbClr val="E84B21"/>
                            </a:solidFill>
                          </a:uFill>
                        </a:rPr>
                        <a:t>12.92</a:t>
                      </a:r>
                      <a:endParaRPr sz="1100" u="none" dirty="0">
                        <a:latin typeface="等线"/>
                        <a:cs typeface="等线"/>
                      </a:endParaRPr>
                    </a:p>
                  </a:txBody>
                  <a:tcPr marL="0" marR="0" marT="6985" marB="0"/>
                </a:tc>
                <a:tc>
                  <a:txBody>
                    <a:bodyPr/>
                    <a:lstStyle/>
                    <a:p>
                      <a:pPr marL="46990">
                        <a:lnSpc>
                          <a:spcPts val="1260"/>
                        </a:lnSpc>
                        <a:spcBef>
                          <a:spcPts val="55"/>
                        </a:spcBef>
                        <a:tabLst>
                          <a:tab pos="567690" algn="l"/>
                        </a:tabLst>
                      </a:pPr>
                      <a:r>
                        <a:rPr sz="1100" u="none" dirty="0">
                          <a:uFill>
                            <a:solidFill>
                              <a:srgbClr val="E84B21"/>
                            </a:solidFill>
                          </a:uFill>
                        </a:rPr>
                        <a:t>19.87	</a:t>
                      </a:r>
                      <a:endParaRPr sz="1100" u="none">
                        <a:latin typeface="等线"/>
                        <a:cs typeface="等线"/>
                      </a:endParaRPr>
                    </a:p>
                  </a:txBody>
                  <a:tcPr marL="0" marR="0" marT="6985" marB="0"/>
                </a:tc>
                <a:tc>
                  <a:txBody>
                    <a:bodyPr/>
                    <a:lstStyle/>
                    <a:p>
                      <a:pPr marL="157480">
                        <a:lnSpc>
                          <a:spcPts val="1260"/>
                        </a:lnSpc>
                        <a:spcBef>
                          <a:spcPts val="55"/>
                        </a:spcBef>
                        <a:tabLst>
                          <a:tab pos="660400" algn="l"/>
                        </a:tabLst>
                      </a:pPr>
                      <a:r>
                        <a:rPr sz="1100" u="none" spc="0" dirty="0">
                          <a:uFill>
                            <a:solidFill>
                              <a:srgbClr val="E84B21"/>
                            </a:solidFill>
                          </a:uFill>
                        </a:rPr>
                        <a:t>6.07	</a:t>
                      </a:r>
                      <a:endParaRPr sz="1100" u="none">
                        <a:latin typeface="等线"/>
                        <a:cs typeface="等线"/>
                      </a:endParaRPr>
                    </a:p>
                  </a:txBody>
                  <a:tcPr marL="0" marR="0" marT="6985" marB="0"/>
                </a:tc>
                <a:tc>
                  <a:txBody>
                    <a:bodyPr/>
                    <a:lstStyle/>
                    <a:p>
                      <a:pPr marL="68580">
                        <a:lnSpc>
                          <a:spcPts val="1260"/>
                        </a:lnSpc>
                        <a:spcBef>
                          <a:spcPts val="55"/>
                        </a:spcBef>
                      </a:pPr>
                      <a:r>
                        <a:rPr sz="1100" u="none" spc="0" dirty="0">
                          <a:uFill>
                            <a:solidFill>
                              <a:srgbClr val="E84B21"/>
                            </a:solidFill>
                          </a:uFill>
                        </a:rPr>
                        <a:t>-20.39</a:t>
                      </a:r>
                      <a:r>
                        <a:rPr sz="1100" u="none" spc="-20" dirty="0">
                          <a:uFill>
                            <a:solidFill>
                              <a:srgbClr val="E84B21"/>
                            </a:solidFill>
                          </a:uFill>
                        </a:rPr>
                        <a:t> </a:t>
                      </a:r>
                      <a:endParaRPr sz="1100" u="none" dirty="0">
                        <a:latin typeface="等线"/>
                        <a:cs typeface="等线"/>
                      </a:endParaRPr>
                    </a:p>
                  </a:txBody>
                  <a:tcPr marL="0" marR="0" marT="6985" marB="0"/>
                </a:tc>
                <a:extLst>
                  <a:ext uri="{0D108BD9-81ED-4DB2-BD59-A6C34878D82A}">
                    <a16:rowId xmlns:a16="http://schemas.microsoft.com/office/drawing/2014/main" val="10008"/>
                  </a:ext>
                </a:extLst>
              </a:tr>
            </a:tbl>
          </a:graphicData>
        </a:graphic>
      </p:graphicFrame>
      <p:graphicFrame>
        <p:nvGraphicFramePr>
          <p:cNvPr id="32" name="object 32">
            <a:extLst>
              <a:ext uri="{FF2B5EF4-FFF2-40B4-BE49-F238E27FC236}">
                <a16:creationId xmlns:a16="http://schemas.microsoft.com/office/drawing/2014/main" id="{6C90722B-44B7-4012-8FBB-6A42FB6369EA}"/>
              </a:ext>
            </a:extLst>
          </p:cNvPr>
          <p:cNvGraphicFramePr>
            <a:graphicFrameLocks noGrp="1"/>
          </p:cNvGraphicFramePr>
          <p:nvPr/>
        </p:nvGraphicFramePr>
        <p:xfrm>
          <a:off x="8031163" y="3697288"/>
          <a:ext cx="4040187" cy="2381252"/>
        </p:xfrm>
        <a:graphic>
          <a:graphicData uri="http://schemas.openxmlformats.org/drawingml/2006/table">
            <a:tbl>
              <a:tblPr/>
              <a:tblGrid>
                <a:gridCol w="825500">
                  <a:extLst>
                    <a:ext uri="{9D8B030D-6E8A-4147-A177-3AD203B41FA5}">
                      <a16:colId xmlns:a16="http://schemas.microsoft.com/office/drawing/2014/main" val="20000"/>
                    </a:ext>
                  </a:extLst>
                </a:gridCol>
                <a:gridCol w="379412">
                  <a:extLst>
                    <a:ext uri="{9D8B030D-6E8A-4147-A177-3AD203B41FA5}">
                      <a16:colId xmlns:a16="http://schemas.microsoft.com/office/drawing/2014/main" val="20001"/>
                    </a:ext>
                  </a:extLst>
                </a:gridCol>
                <a:gridCol w="835025">
                  <a:extLst>
                    <a:ext uri="{9D8B030D-6E8A-4147-A177-3AD203B41FA5}">
                      <a16:colId xmlns:a16="http://schemas.microsoft.com/office/drawing/2014/main" val="20002"/>
                    </a:ext>
                  </a:extLst>
                </a:gridCol>
                <a:gridCol w="839788">
                  <a:extLst>
                    <a:ext uri="{9D8B030D-6E8A-4147-A177-3AD203B41FA5}">
                      <a16:colId xmlns:a16="http://schemas.microsoft.com/office/drawing/2014/main" val="20003"/>
                    </a:ext>
                  </a:extLst>
                </a:gridCol>
                <a:gridCol w="615950">
                  <a:extLst>
                    <a:ext uri="{9D8B030D-6E8A-4147-A177-3AD203B41FA5}">
                      <a16:colId xmlns:a16="http://schemas.microsoft.com/office/drawing/2014/main" val="20004"/>
                    </a:ext>
                  </a:extLst>
                </a:gridCol>
                <a:gridCol w="544512">
                  <a:extLst>
                    <a:ext uri="{9D8B030D-6E8A-4147-A177-3AD203B41FA5}">
                      <a16:colId xmlns:a16="http://schemas.microsoft.com/office/drawing/2014/main" val="20005"/>
                    </a:ext>
                  </a:extLst>
                </a:gridCol>
              </a:tblGrid>
              <a:tr h="568325">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ts val="50"/>
                        </a:spcBef>
                        <a:spcAft>
                          <a:spcPct val="0"/>
                        </a:spcAft>
                        <a:buClrTx/>
                        <a:buSzTx/>
                        <a:buFontTx/>
                        <a:buNone/>
                        <a:tabLst/>
                      </a:pPr>
                      <a:endParaRPr kumimoji="0" lang="zh-CN" altLang="zh-CN" sz="1100" b="1" i="0" u="none" strike="noStrike" cap="none" normalizeH="0" baseline="0">
                        <a:ln>
                          <a:noFill/>
                        </a:ln>
                        <a:solidFill>
                          <a:srgbClr val="FFFFFF"/>
                        </a:solidFill>
                        <a:effectLst/>
                        <a:latin typeface="Times New Roman" panose="02020603050405020304" pitchFamily="18" charset="0"/>
                        <a:ea typeface="微软雅黑"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100" b="1" i="0" u="none" strike="noStrike" cap="none" normalizeH="0" baseline="0">
                          <a:ln>
                            <a:noFill/>
                          </a:ln>
                          <a:solidFill>
                            <a:srgbClr val="FFFFFF"/>
                          </a:solidFill>
                          <a:effectLst/>
                          <a:latin typeface="Times New Roman" panose="02020603050405020304" pitchFamily="18" charset="0"/>
                          <a:ea typeface="微软雅黑" panose="020B0503020204020204" pitchFamily="34" charset="-122"/>
                        </a:rPr>
                        <a:t>发行人行业</a:t>
                      </a:r>
                      <a:endParaRPr kumimoji="0" lang="zh-CN" altLang="zh-CN" sz="1100" b="1" i="0" u="none" strike="noStrike" cap="none" normalizeH="0" baseline="0">
                        <a:ln>
                          <a:noFill/>
                        </a:ln>
                        <a:solidFill>
                          <a:srgbClr val="FFFFFF"/>
                        </a:solidFill>
                        <a:effectLst/>
                        <a:latin typeface="等线" panose="02010600030101010101" pitchFamily="2" charset="-122"/>
                        <a:ea typeface="微软雅黑" panose="020B0503020204020204" pitchFamily="34" charset="-122"/>
                        <a:cs typeface="等线" panose="02010600030101010101" pitchFamily="2" charset="-122"/>
                      </a:endParaRPr>
                    </a:p>
                  </a:txBody>
                  <a:tcPr marL="0" marR="0" marT="571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ts val="50"/>
                        </a:spcBef>
                        <a:spcAft>
                          <a:spcPct val="0"/>
                        </a:spcAft>
                        <a:buClrTx/>
                        <a:buSzTx/>
                        <a:buFontTx/>
                        <a:buNone/>
                        <a:tabLst/>
                      </a:pPr>
                      <a:endParaRPr kumimoji="0" lang="zh-CN" altLang="zh-CN" sz="1100" b="1" i="0" u="none" strike="noStrike" cap="none" normalizeH="0" baseline="0">
                        <a:ln>
                          <a:noFill/>
                        </a:ln>
                        <a:solidFill>
                          <a:srgbClr val="FFFFFF"/>
                        </a:solidFill>
                        <a:effectLst/>
                        <a:latin typeface="Times New Roman" panose="02020603050405020304" pitchFamily="18" charset="0"/>
                        <a:ea typeface="微软雅黑"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100" b="1" i="0" u="none" strike="noStrike" cap="none" normalizeH="0" baseline="0">
                          <a:ln>
                            <a:noFill/>
                          </a:ln>
                          <a:solidFill>
                            <a:srgbClr val="FFFFFF"/>
                          </a:solidFill>
                          <a:effectLst/>
                          <a:latin typeface="Times New Roman" panose="02020603050405020304" pitchFamily="18" charset="0"/>
                          <a:ea typeface="微软雅黑" panose="020B0503020204020204" pitchFamily="34" charset="-122"/>
                        </a:rPr>
                        <a:t>数量</a:t>
                      </a:r>
                      <a:endParaRPr kumimoji="0" lang="zh-CN" altLang="zh-CN" sz="1100" b="1" i="0" u="none" strike="noStrike" cap="none" normalizeH="0" baseline="0">
                        <a:ln>
                          <a:noFill/>
                        </a:ln>
                        <a:solidFill>
                          <a:srgbClr val="FFFFFF"/>
                        </a:solidFill>
                        <a:effectLst/>
                        <a:latin typeface="等线" panose="02010600030101010101" pitchFamily="2" charset="-122"/>
                        <a:ea typeface="微软雅黑" panose="020B0503020204020204" pitchFamily="34" charset="-122"/>
                        <a:cs typeface="等线" panose="02010600030101010101" pitchFamily="2" charset="-122"/>
                      </a:endParaRPr>
                    </a:p>
                  </a:txBody>
                  <a:tcPr marL="0" marR="0" marT="571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ts val="513"/>
                        </a:spcBef>
                        <a:spcAft>
                          <a:spcPct val="0"/>
                        </a:spcAft>
                        <a:buClrTx/>
                        <a:buSzTx/>
                        <a:buFontTx/>
                        <a:buNone/>
                        <a:tabLst/>
                      </a:pPr>
                      <a:r>
                        <a:rPr kumimoji="0" lang="zh-CN" altLang="zh-CN" sz="1100" b="1" i="0" u="none" strike="noStrike" cap="none" normalizeH="0" baseline="0">
                          <a:ln>
                            <a:noFill/>
                          </a:ln>
                          <a:solidFill>
                            <a:srgbClr val="FFFFFF"/>
                          </a:solidFill>
                          <a:effectLst/>
                          <a:latin typeface="Times New Roman" panose="02020603050405020304" pitchFamily="18" charset="0"/>
                          <a:ea typeface="微软雅黑" panose="020B0503020204020204" pitchFamily="34" charset="-122"/>
                        </a:rPr>
                        <a:t>总市值</a:t>
                      </a:r>
                    </a:p>
                    <a:p>
                      <a:pPr marL="0" marR="0" lvl="0" indent="0" algn="ctr" defTabSz="914400" rtl="0" eaLnBrk="1" fontAlgn="base" latinLnBrk="0" hangingPunct="1">
                        <a:lnSpc>
                          <a:spcPct val="100000"/>
                        </a:lnSpc>
                        <a:spcBef>
                          <a:spcPts val="263"/>
                        </a:spcBef>
                        <a:spcAft>
                          <a:spcPct val="0"/>
                        </a:spcAft>
                        <a:buClrTx/>
                        <a:buSzTx/>
                        <a:buFontTx/>
                        <a:buNone/>
                        <a:tabLst/>
                      </a:pPr>
                      <a:r>
                        <a:rPr kumimoji="0" lang="zh-CN" altLang="zh-CN" sz="1100" b="1" i="0" u="none" strike="noStrike" cap="none" normalizeH="0" baseline="0">
                          <a:ln>
                            <a:noFill/>
                          </a:ln>
                          <a:solidFill>
                            <a:srgbClr val="FFFFFF"/>
                          </a:solidFill>
                          <a:effectLst/>
                          <a:latin typeface="Times New Roman" panose="02020603050405020304" pitchFamily="18" charset="0"/>
                          <a:ea typeface="微软雅黑" panose="020B0503020204020204" pitchFamily="34" charset="-122"/>
                        </a:rPr>
                        <a:t>（亿新元）</a:t>
                      </a:r>
                      <a:endParaRPr kumimoji="0" lang="zh-CN" altLang="zh-CN" sz="1100" b="1" i="0" u="none" strike="noStrike" cap="none" normalizeH="0" baseline="0">
                        <a:ln>
                          <a:noFill/>
                        </a:ln>
                        <a:solidFill>
                          <a:srgbClr val="FFFFFF"/>
                        </a:solidFill>
                        <a:effectLst/>
                        <a:latin typeface="等线" panose="02010600030101010101" pitchFamily="2" charset="-122"/>
                        <a:ea typeface="微软雅黑" panose="020B0503020204020204" pitchFamily="34" charset="-122"/>
                        <a:cs typeface="等线" panose="02010600030101010101" pitchFamily="2" charset="-122"/>
                      </a:endParaRPr>
                    </a:p>
                  </a:txBody>
                  <a:tcPr marL="0" marR="0" marT="6540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ts val="50"/>
                        </a:spcBef>
                        <a:spcAft>
                          <a:spcPct val="0"/>
                        </a:spcAft>
                        <a:buClrTx/>
                        <a:buSzTx/>
                        <a:buFontTx/>
                        <a:buNone/>
                        <a:tabLst/>
                      </a:pPr>
                      <a:endParaRPr kumimoji="0" lang="zh-CN" altLang="zh-CN" sz="1100" b="1" i="0" u="none" strike="noStrike" cap="none" normalizeH="0" baseline="0">
                        <a:ln>
                          <a:noFill/>
                        </a:ln>
                        <a:solidFill>
                          <a:srgbClr val="FFFFFF"/>
                        </a:solidFill>
                        <a:effectLst/>
                        <a:latin typeface="Times New Roman" panose="02020603050405020304" pitchFamily="18" charset="0"/>
                        <a:ea typeface="微软雅黑"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100" b="1" i="0" u="none" strike="noStrike" cap="none" normalizeH="0" baseline="0">
                          <a:ln>
                            <a:noFill/>
                          </a:ln>
                          <a:solidFill>
                            <a:srgbClr val="FFFFFF"/>
                          </a:solidFill>
                          <a:effectLst/>
                          <a:latin typeface="Times New Roman" panose="02020603050405020304" pitchFamily="18" charset="0"/>
                          <a:ea typeface="微软雅黑" panose="020B0503020204020204" pitchFamily="34" charset="-122"/>
                        </a:rPr>
                        <a:t>平均股息率</a:t>
                      </a:r>
                      <a:endParaRPr kumimoji="0" lang="zh-CN" altLang="zh-CN" sz="1100" b="1" i="0" u="none" strike="noStrike" cap="none" normalizeH="0" baseline="0">
                        <a:ln>
                          <a:noFill/>
                        </a:ln>
                        <a:solidFill>
                          <a:srgbClr val="FFFFFF"/>
                        </a:solidFill>
                        <a:effectLst/>
                        <a:latin typeface="等线" panose="02010600030101010101" pitchFamily="2" charset="-122"/>
                        <a:ea typeface="微软雅黑" panose="020B0503020204020204" pitchFamily="34" charset="-122"/>
                        <a:cs typeface="等线" panose="02010600030101010101" pitchFamily="2" charset="-122"/>
                      </a:endParaRPr>
                    </a:p>
                  </a:txBody>
                  <a:tcPr marL="0" marR="0" marT="571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ts val="50"/>
                        </a:spcBef>
                        <a:spcAft>
                          <a:spcPct val="0"/>
                        </a:spcAft>
                        <a:buClrTx/>
                        <a:buSzTx/>
                        <a:buFontTx/>
                        <a:buNone/>
                        <a:tabLst/>
                      </a:pPr>
                      <a:endParaRPr kumimoji="0" lang="zh-CN" altLang="zh-CN" sz="1100" b="1" i="0" u="none" strike="noStrike" cap="none" normalizeH="0" baseline="0">
                        <a:ln>
                          <a:noFill/>
                        </a:ln>
                        <a:solidFill>
                          <a:srgbClr val="FFFFFF"/>
                        </a:solidFill>
                        <a:effectLst/>
                        <a:latin typeface="Times New Roman" panose="02020603050405020304" pitchFamily="18" charset="0"/>
                        <a:ea typeface="微软雅黑"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100" b="1" i="0" u="none" strike="noStrike" cap="none" normalizeH="0" baseline="0">
                          <a:ln>
                            <a:noFill/>
                          </a:ln>
                          <a:solidFill>
                            <a:srgbClr val="FFFFFF"/>
                          </a:solidFill>
                          <a:effectLst/>
                          <a:latin typeface="Times New Roman" panose="02020603050405020304" pitchFamily="18" charset="0"/>
                          <a:ea typeface="微软雅黑" panose="020B0503020204020204" pitchFamily="34" charset="-122"/>
                        </a:rPr>
                        <a:t>平均P/E</a:t>
                      </a:r>
                      <a:endParaRPr kumimoji="0" lang="zh-CN" altLang="zh-CN" sz="1100" b="1" i="0" u="none" strike="noStrike" cap="none" normalizeH="0" baseline="0">
                        <a:ln>
                          <a:noFill/>
                        </a:ln>
                        <a:solidFill>
                          <a:srgbClr val="FFFFFF"/>
                        </a:solidFill>
                        <a:effectLst/>
                        <a:latin typeface="等线" panose="02010600030101010101" pitchFamily="2" charset="-122"/>
                        <a:ea typeface="微软雅黑" panose="020B0503020204020204" pitchFamily="34" charset="-122"/>
                        <a:cs typeface="等线" panose="02010600030101010101" pitchFamily="2" charset="-122"/>
                      </a:endParaRPr>
                    </a:p>
                  </a:txBody>
                  <a:tcPr marL="0" marR="0" marT="571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925">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34925" marR="0" lvl="0" indent="0" algn="l" defTabSz="914400" rtl="0" eaLnBrk="1" fontAlgn="base" latinLnBrk="0" hangingPunct="1">
                        <a:lnSpc>
                          <a:spcPct val="120000"/>
                        </a:lnSpc>
                        <a:spcBef>
                          <a:spcPts val="263"/>
                        </a:spcBef>
                        <a:spcAft>
                          <a:spcPct val="0"/>
                        </a:spcAft>
                        <a:buClrTx/>
                        <a:buSzTx/>
                        <a:buFontTx/>
                        <a:buNone/>
                        <a:tabLst/>
                      </a:pPr>
                      <a:r>
                        <a:rPr kumimoji="0" lang="zh-CN" altLang="zh-CN" sz="1100" b="1" i="0" u="none" strike="noStrike" cap="none" normalizeH="0" baseline="0">
                          <a:ln>
                            <a:noFill/>
                          </a:ln>
                          <a:solidFill>
                            <a:srgbClr val="FFFFFF"/>
                          </a:solidFill>
                          <a:effectLst/>
                          <a:latin typeface="Times New Roman" panose="02020603050405020304" pitchFamily="18" charset="0"/>
                          <a:ea typeface="微软雅黑" panose="020B0503020204020204" pitchFamily="34" charset="-122"/>
                        </a:rPr>
                        <a:t>年初至 今回报</a:t>
                      </a:r>
                      <a:endParaRPr kumimoji="0" lang="zh-CN" altLang="zh-CN" sz="1100" b="1" i="0" u="none" strike="noStrike" cap="none" normalizeH="0" baseline="0">
                        <a:ln>
                          <a:noFill/>
                        </a:ln>
                        <a:solidFill>
                          <a:srgbClr val="FFFFFF"/>
                        </a:solidFill>
                        <a:effectLst/>
                        <a:latin typeface="等线" panose="02010600030101010101" pitchFamily="2" charset="-122"/>
                        <a:ea typeface="微软雅黑" panose="020B0503020204020204" pitchFamily="34" charset="-122"/>
                        <a:cs typeface="等线" panose="02010600030101010101" pitchFamily="2" charset="-122"/>
                      </a:endParaRPr>
                    </a:p>
                  </a:txBody>
                  <a:tcPr marL="0" marR="0" marT="3302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257175">
                <a:tc>
                  <a:txBody>
                    <a:bodyPr/>
                    <a:lstStyle>
                      <a:lvl1pPr marL="101600">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101600" marR="0" lvl="0" indent="0" algn="l" defTabSz="914400" rtl="0" eaLnBrk="1" fontAlgn="base" latinLnBrk="0" hangingPunct="1">
                        <a:lnSpc>
                          <a:spcPct val="100000"/>
                        </a:lnSpc>
                        <a:spcBef>
                          <a:spcPts val="138"/>
                        </a:spcBef>
                        <a:spcAft>
                          <a:spcPct val="0"/>
                        </a:spcAft>
                        <a:buClrTx/>
                        <a:buSzTx/>
                        <a:buFontTx/>
                        <a:buNone/>
                        <a:tabLst/>
                      </a:pPr>
                      <a:r>
                        <a:rPr kumimoji="0" lang="zh-CN" altLang="zh-CN" sz="11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购物中心</a:t>
                      </a:r>
                      <a:endParaRPr kumimoji="0" lang="zh-CN" altLang="zh-CN" sz="1100" b="0" i="0" u="none" strike="noStrike" cap="none" normalizeH="0" baseline="0">
                        <a:ln>
                          <a:noFill/>
                        </a:ln>
                        <a:solidFill>
                          <a:srgbClr val="000000"/>
                        </a:solidFill>
                        <a:effectLst/>
                        <a:latin typeface="等线" panose="02010600030101010101" pitchFamily="2" charset="-122"/>
                        <a:ea typeface="微软雅黑" panose="020B0503020204020204" pitchFamily="34" charset="-122"/>
                        <a:cs typeface="等线" panose="02010600030101010101" pitchFamily="2" charset="-122"/>
                      </a:endParaRPr>
                    </a:p>
                  </a:txBody>
                  <a:tcPr marL="0" marR="0" marT="1778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marL="6350">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6350" marR="0" lvl="0" indent="0" algn="ctr" defTabSz="914400" rtl="0" eaLnBrk="1" fontAlgn="base" latinLnBrk="0" hangingPunct="1">
                        <a:lnSpc>
                          <a:spcPct val="100000"/>
                        </a:lnSpc>
                        <a:spcBef>
                          <a:spcPts val="138"/>
                        </a:spcBef>
                        <a:spcAft>
                          <a:spcPct val="0"/>
                        </a:spcAft>
                        <a:buClrTx/>
                        <a:buSzTx/>
                        <a:buFontTx/>
                        <a:buNone/>
                        <a:tabLst/>
                      </a:pPr>
                      <a:r>
                        <a:rPr kumimoji="0" lang="zh-CN" altLang="zh-CN" sz="11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7</a:t>
                      </a:r>
                      <a:endParaRPr kumimoji="0" lang="zh-CN" altLang="zh-CN" sz="1100" b="0" i="0" u="none" strike="noStrike" cap="none" normalizeH="0" baseline="0">
                        <a:ln>
                          <a:noFill/>
                        </a:ln>
                        <a:solidFill>
                          <a:srgbClr val="000000"/>
                        </a:solidFill>
                        <a:effectLst/>
                        <a:latin typeface="等线" panose="02010600030101010101" pitchFamily="2" charset="-122"/>
                        <a:ea typeface="微软雅黑" panose="020B0503020204020204" pitchFamily="34" charset="-122"/>
                        <a:cs typeface="等线" panose="02010600030101010101" pitchFamily="2" charset="-122"/>
                      </a:endParaRPr>
                    </a:p>
                  </a:txBody>
                  <a:tcPr marL="0" marR="0" marT="1778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marL="184150">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184150" marR="0" lvl="0" indent="0" algn="l" defTabSz="914400" rtl="0" eaLnBrk="1" fontAlgn="base" latinLnBrk="0" hangingPunct="1">
                        <a:lnSpc>
                          <a:spcPct val="100000"/>
                        </a:lnSpc>
                        <a:spcBef>
                          <a:spcPts val="263"/>
                        </a:spcBef>
                        <a:spcAft>
                          <a:spcPct val="0"/>
                        </a:spcAft>
                        <a:buClrTx/>
                        <a:buSzTx/>
                        <a:buFontTx/>
                        <a:buNone/>
                        <a:tabLst/>
                      </a:pPr>
                      <a:r>
                        <a:rPr kumimoji="0" lang="zh-CN" altLang="zh-CN" sz="11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114.09</a:t>
                      </a:r>
                      <a:endParaRPr kumimoji="0" lang="zh-CN" altLang="zh-CN" sz="1100" b="0" i="0" u="none" strike="noStrike" cap="none" normalizeH="0" baseline="0">
                        <a:ln>
                          <a:noFill/>
                        </a:ln>
                        <a:solidFill>
                          <a:srgbClr val="000000"/>
                        </a:solidFill>
                        <a:effectLst/>
                        <a:latin typeface="等线" panose="02010600030101010101" pitchFamily="2" charset="-122"/>
                        <a:ea typeface="微软雅黑" panose="020B0503020204020204" pitchFamily="34" charset="-122"/>
                        <a:cs typeface="等线" panose="02010600030101010101" pitchFamily="2" charset="-122"/>
                      </a:endParaRPr>
                    </a:p>
                  </a:txBody>
                  <a:tcPr marL="0" marR="0" marT="3365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marL="265113">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265113" marR="0" lvl="0" indent="0" algn="l" defTabSz="914400" rtl="0" eaLnBrk="1" fontAlgn="base" latinLnBrk="0" hangingPunct="1">
                        <a:lnSpc>
                          <a:spcPct val="100000"/>
                        </a:lnSpc>
                        <a:spcBef>
                          <a:spcPts val="263"/>
                        </a:spcBef>
                        <a:spcAft>
                          <a:spcPct val="0"/>
                        </a:spcAft>
                        <a:buClrTx/>
                        <a:buSzTx/>
                        <a:buFontTx/>
                        <a:buNone/>
                        <a:tabLst/>
                      </a:pPr>
                      <a:r>
                        <a:rPr kumimoji="0" lang="zh-CN" altLang="zh-CN" sz="11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8.29</a:t>
                      </a:r>
                      <a:endParaRPr kumimoji="0" lang="zh-CN" altLang="zh-CN" sz="1100" b="0" i="0" u="none" strike="noStrike" cap="none" normalizeH="0" baseline="0">
                        <a:ln>
                          <a:noFill/>
                        </a:ln>
                        <a:solidFill>
                          <a:srgbClr val="000000"/>
                        </a:solidFill>
                        <a:effectLst/>
                        <a:latin typeface="等线" panose="02010600030101010101" pitchFamily="2" charset="-122"/>
                        <a:ea typeface="微软雅黑" panose="020B0503020204020204" pitchFamily="34" charset="-122"/>
                        <a:cs typeface="等线" panose="02010600030101010101" pitchFamily="2" charset="-122"/>
                      </a:endParaRPr>
                    </a:p>
                  </a:txBody>
                  <a:tcPr marL="0" marR="0" marT="3365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marL="123825">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123825" marR="0" lvl="0" indent="0" algn="l" defTabSz="914400" rtl="0" eaLnBrk="1" fontAlgn="base" latinLnBrk="0" hangingPunct="1">
                        <a:lnSpc>
                          <a:spcPct val="100000"/>
                        </a:lnSpc>
                        <a:spcBef>
                          <a:spcPts val="263"/>
                        </a:spcBef>
                        <a:spcAft>
                          <a:spcPct val="0"/>
                        </a:spcAft>
                        <a:buClrTx/>
                        <a:buSzTx/>
                        <a:buFontTx/>
                        <a:buNone/>
                        <a:tabLst/>
                      </a:pPr>
                      <a:r>
                        <a:rPr kumimoji="0" lang="zh-CN" altLang="zh-CN" sz="11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10.18</a:t>
                      </a:r>
                      <a:endParaRPr kumimoji="0" lang="zh-CN" altLang="zh-CN" sz="1100" b="0" i="0" u="none" strike="noStrike" cap="none" normalizeH="0" baseline="0">
                        <a:ln>
                          <a:noFill/>
                        </a:ln>
                        <a:solidFill>
                          <a:srgbClr val="000000"/>
                        </a:solidFill>
                        <a:effectLst/>
                        <a:latin typeface="等线" panose="02010600030101010101" pitchFamily="2" charset="-122"/>
                        <a:ea typeface="微软雅黑" panose="020B0503020204020204" pitchFamily="34" charset="-122"/>
                        <a:cs typeface="等线" panose="02010600030101010101" pitchFamily="2" charset="-122"/>
                      </a:endParaRPr>
                    </a:p>
                  </a:txBody>
                  <a:tcPr marL="0" marR="0" marT="3365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marL="44450">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44450" marR="0" lvl="0" indent="0" algn="l" defTabSz="914400" rtl="0" eaLnBrk="1" fontAlgn="base" latinLnBrk="0" hangingPunct="1">
                        <a:lnSpc>
                          <a:spcPct val="100000"/>
                        </a:lnSpc>
                        <a:spcBef>
                          <a:spcPts val="263"/>
                        </a:spcBef>
                        <a:spcAft>
                          <a:spcPct val="0"/>
                        </a:spcAft>
                        <a:buClrTx/>
                        <a:buSzTx/>
                        <a:buFontTx/>
                        <a:buNone/>
                        <a:tabLst/>
                      </a:pPr>
                      <a:r>
                        <a:rPr kumimoji="0" lang="zh-CN" altLang="zh-CN" sz="11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-21.91</a:t>
                      </a:r>
                      <a:endParaRPr kumimoji="0" lang="zh-CN" altLang="zh-CN" sz="1100" b="0" i="0" u="none" strike="noStrike" cap="none" normalizeH="0" baseline="0">
                        <a:ln>
                          <a:noFill/>
                        </a:ln>
                        <a:solidFill>
                          <a:srgbClr val="000000"/>
                        </a:solidFill>
                        <a:effectLst/>
                        <a:latin typeface="等线" panose="02010600030101010101" pitchFamily="2" charset="-122"/>
                        <a:ea typeface="微软雅黑" panose="020B0503020204020204" pitchFamily="34" charset="-122"/>
                        <a:cs typeface="等线" panose="02010600030101010101" pitchFamily="2" charset="-122"/>
                      </a:endParaRPr>
                    </a:p>
                  </a:txBody>
                  <a:tcPr marL="0" marR="0" marT="3365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10001"/>
                  </a:ext>
                </a:extLst>
              </a:tr>
              <a:tr h="236538">
                <a:tc>
                  <a:txBody>
                    <a:bodyPr/>
                    <a:lstStyle>
                      <a:lvl1pPr marL="23813">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23813" marR="0" lvl="0" indent="0" algn="l" defTabSz="914400" rtl="0" eaLnBrk="1" fontAlgn="base" latinLnBrk="0" hangingPunct="1">
                        <a:lnSpc>
                          <a:spcPts val="1313"/>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多元化投资</a:t>
                      </a:r>
                      <a:endParaRPr kumimoji="0" lang="zh-CN" altLang="zh-CN" sz="1100" b="0" i="0" u="none" strike="noStrike" cap="none" normalizeH="0" baseline="0">
                        <a:ln>
                          <a:noFill/>
                        </a:ln>
                        <a:solidFill>
                          <a:srgbClr val="000000"/>
                        </a:solidFill>
                        <a:effectLst/>
                        <a:latin typeface="等线" panose="02010600030101010101" pitchFamily="2" charset="-122"/>
                        <a:ea typeface="微软雅黑" panose="020B0503020204020204" pitchFamily="34" charset="-122"/>
                        <a:cs typeface="等线"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marL="104775">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104775" marR="0" lvl="0" indent="0" algn="l" defTabSz="914400" rtl="0" eaLnBrk="1" fontAlgn="base" latinLnBrk="0" hangingPunct="1">
                        <a:lnSpc>
                          <a:spcPts val="1313"/>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13</a:t>
                      </a:r>
                      <a:endParaRPr kumimoji="0" lang="zh-CN" altLang="zh-CN" sz="1100" b="0" i="0" u="none" strike="noStrike" cap="none" normalizeH="0" baseline="0">
                        <a:ln>
                          <a:noFill/>
                        </a:ln>
                        <a:solidFill>
                          <a:srgbClr val="000000"/>
                        </a:solidFill>
                        <a:effectLst/>
                        <a:latin typeface="等线" panose="02010600030101010101" pitchFamily="2" charset="-122"/>
                        <a:ea typeface="微软雅黑" panose="020B0503020204020204" pitchFamily="34" charset="-122"/>
                        <a:cs typeface="等线"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marL="184150">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184150" marR="0" lvl="0" indent="0" algn="l" defTabSz="914400" rtl="0" eaLnBrk="1" fontAlgn="base" latinLnBrk="0" hangingPunct="1">
                        <a:lnSpc>
                          <a:spcPct val="100000"/>
                        </a:lnSpc>
                        <a:spcBef>
                          <a:spcPts val="113"/>
                        </a:spcBef>
                        <a:spcAft>
                          <a:spcPct val="0"/>
                        </a:spcAft>
                        <a:buClrTx/>
                        <a:buSzTx/>
                        <a:buFontTx/>
                        <a:buNone/>
                        <a:tabLst/>
                      </a:pPr>
                      <a:r>
                        <a:rPr kumimoji="0" lang="zh-CN" altLang="zh-CN" sz="11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442.05</a:t>
                      </a:r>
                      <a:endParaRPr kumimoji="0" lang="zh-CN" altLang="zh-CN" sz="1100" b="0" i="0" u="none" strike="noStrike" cap="none" normalizeH="0" baseline="0">
                        <a:ln>
                          <a:noFill/>
                        </a:ln>
                        <a:solidFill>
                          <a:srgbClr val="000000"/>
                        </a:solidFill>
                        <a:effectLst/>
                        <a:latin typeface="等线" panose="02010600030101010101" pitchFamily="2" charset="-122"/>
                        <a:ea typeface="微软雅黑" panose="020B0503020204020204" pitchFamily="34" charset="-122"/>
                        <a:cs typeface="等线" panose="02010600030101010101" pitchFamily="2" charset="-122"/>
                      </a:endParaRPr>
                    </a:p>
                  </a:txBody>
                  <a:tcPr marL="0" marR="0" marT="1460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marL="265113">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265113" marR="0" lvl="0" indent="0" algn="l" defTabSz="914400" rtl="0" eaLnBrk="1" fontAlgn="base" latinLnBrk="0" hangingPunct="1">
                        <a:lnSpc>
                          <a:spcPct val="100000"/>
                        </a:lnSpc>
                        <a:spcBef>
                          <a:spcPts val="113"/>
                        </a:spcBef>
                        <a:spcAft>
                          <a:spcPct val="0"/>
                        </a:spcAft>
                        <a:buClrTx/>
                        <a:buSzTx/>
                        <a:buFontTx/>
                        <a:buNone/>
                        <a:tabLst/>
                      </a:pPr>
                      <a:r>
                        <a:rPr kumimoji="0" lang="zh-CN" altLang="zh-CN" sz="11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6.51</a:t>
                      </a:r>
                      <a:endParaRPr kumimoji="0" lang="zh-CN" altLang="zh-CN" sz="1100" b="0" i="0" u="none" strike="noStrike" cap="none" normalizeH="0" baseline="0">
                        <a:ln>
                          <a:noFill/>
                        </a:ln>
                        <a:solidFill>
                          <a:srgbClr val="000000"/>
                        </a:solidFill>
                        <a:effectLst/>
                        <a:latin typeface="等线" panose="02010600030101010101" pitchFamily="2" charset="-122"/>
                        <a:ea typeface="微软雅黑" panose="020B0503020204020204" pitchFamily="34" charset="-122"/>
                        <a:cs typeface="等线" panose="02010600030101010101" pitchFamily="2" charset="-122"/>
                      </a:endParaRPr>
                    </a:p>
                  </a:txBody>
                  <a:tcPr marL="0" marR="0" marT="1460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marL="123825">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123825" marR="0" lvl="0" indent="0" algn="l" defTabSz="914400" rtl="0" eaLnBrk="1" fontAlgn="base" latinLnBrk="0" hangingPunct="1">
                        <a:lnSpc>
                          <a:spcPct val="100000"/>
                        </a:lnSpc>
                        <a:spcBef>
                          <a:spcPts val="113"/>
                        </a:spcBef>
                        <a:spcAft>
                          <a:spcPct val="0"/>
                        </a:spcAft>
                        <a:buClrTx/>
                        <a:buSzTx/>
                        <a:buFontTx/>
                        <a:buNone/>
                        <a:tabLst/>
                      </a:pPr>
                      <a:r>
                        <a:rPr kumimoji="0" lang="zh-CN" altLang="zh-CN" sz="11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16.57</a:t>
                      </a:r>
                      <a:endParaRPr kumimoji="0" lang="zh-CN" altLang="zh-CN" sz="1100" b="0" i="0" u="none" strike="noStrike" cap="none" normalizeH="0" baseline="0">
                        <a:ln>
                          <a:noFill/>
                        </a:ln>
                        <a:solidFill>
                          <a:srgbClr val="000000"/>
                        </a:solidFill>
                        <a:effectLst/>
                        <a:latin typeface="等线" panose="02010600030101010101" pitchFamily="2" charset="-122"/>
                        <a:ea typeface="微软雅黑" panose="020B0503020204020204" pitchFamily="34" charset="-122"/>
                        <a:cs typeface="等线" panose="02010600030101010101" pitchFamily="2" charset="-122"/>
                      </a:endParaRPr>
                    </a:p>
                  </a:txBody>
                  <a:tcPr marL="0" marR="0" marT="1460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marL="44450">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44450" marR="0" lvl="0" indent="0" algn="l" defTabSz="914400" rtl="0" eaLnBrk="1" fontAlgn="base" latinLnBrk="0" hangingPunct="1">
                        <a:lnSpc>
                          <a:spcPct val="100000"/>
                        </a:lnSpc>
                        <a:spcBef>
                          <a:spcPts val="113"/>
                        </a:spcBef>
                        <a:spcAft>
                          <a:spcPct val="0"/>
                        </a:spcAft>
                        <a:buClrTx/>
                        <a:buSzTx/>
                        <a:buFontTx/>
                        <a:buNone/>
                        <a:tabLst/>
                      </a:pPr>
                      <a:r>
                        <a:rPr kumimoji="0" lang="zh-CN" altLang="zh-CN" sz="11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-17.38</a:t>
                      </a:r>
                      <a:endParaRPr kumimoji="0" lang="zh-CN" altLang="zh-CN" sz="1100" b="0" i="0" u="none" strike="noStrike" cap="none" normalizeH="0" baseline="0">
                        <a:ln>
                          <a:noFill/>
                        </a:ln>
                        <a:solidFill>
                          <a:srgbClr val="000000"/>
                        </a:solidFill>
                        <a:effectLst/>
                        <a:latin typeface="等线" panose="02010600030101010101" pitchFamily="2" charset="-122"/>
                        <a:ea typeface="微软雅黑" panose="020B0503020204020204" pitchFamily="34" charset="-122"/>
                        <a:cs typeface="等线" panose="02010600030101010101" pitchFamily="2" charset="-122"/>
                      </a:endParaRPr>
                    </a:p>
                  </a:txBody>
                  <a:tcPr marL="0" marR="0" marT="1460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10002"/>
                  </a:ext>
                </a:extLst>
              </a:tr>
              <a:tr h="236538">
                <a:tc>
                  <a:txBody>
                    <a:bodyPr/>
                    <a:lstStyle>
                      <a:lvl1pPr marL="168275">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168275" marR="0" lvl="0" indent="0" algn="l" defTabSz="914400" rtl="0" eaLnBrk="1" fontAlgn="base" latinLnBrk="0" hangingPunct="1">
                        <a:lnSpc>
                          <a:spcPts val="1313"/>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办公楼</a:t>
                      </a:r>
                      <a:endParaRPr kumimoji="0" lang="zh-CN" altLang="zh-CN" sz="1100" b="0" i="0" u="none" strike="noStrike" cap="none" normalizeH="0" baseline="0">
                        <a:ln>
                          <a:noFill/>
                        </a:ln>
                        <a:solidFill>
                          <a:srgbClr val="000000"/>
                        </a:solidFill>
                        <a:effectLst/>
                        <a:latin typeface="等线" panose="02010600030101010101" pitchFamily="2" charset="-122"/>
                        <a:ea typeface="微软雅黑" panose="020B0503020204020204" pitchFamily="34" charset="-122"/>
                        <a:cs typeface="等线"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marL="6350">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6350" marR="0" lvl="0" indent="0" algn="ctr" defTabSz="914400" rtl="0" eaLnBrk="1" fontAlgn="base" latinLnBrk="0" hangingPunct="1">
                        <a:lnSpc>
                          <a:spcPts val="1313"/>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5</a:t>
                      </a:r>
                      <a:endParaRPr kumimoji="0" lang="zh-CN" altLang="zh-CN" sz="1100" b="0" i="0" u="none" strike="noStrike" cap="none" normalizeH="0" baseline="0">
                        <a:ln>
                          <a:noFill/>
                        </a:ln>
                        <a:solidFill>
                          <a:srgbClr val="000000"/>
                        </a:solidFill>
                        <a:effectLst/>
                        <a:latin typeface="等线" panose="02010600030101010101" pitchFamily="2" charset="-122"/>
                        <a:ea typeface="微软雅黑" panose="020B0503020204020204" pitchFamily="34" charset="-122"/>
                        <a:cs typeface="等线"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marL="222250">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222250" marR="0" lvl="0" indent="0" algn="l" defTabSz="914400" rtl="0" eaLnBrk="1" fontAlgn="base" latinLnBrk="0" hangingPunct="1">
                        <a:lnSpc>
                          <a:spcPct val="100000"/>
                        </a:lnSpc>
                        <a:spcBef>
                          <a:spcPts val="113"/>
                        </a:spcBef>
                        <a:spcAft>
                          <a:spcPct val="0"/>
                        </a:spcAft>
                        <a:buClrTx/>
                        <a:buSzTx/>
                        <a:buFontTx/>
                        <a:buNone/>
                        <a:tabLst/>
                      </a:pPr>
                      <a:r>
                        <a:rPr kumimoji="0" lang="zh-CN" altLang="zh-CN" sz="11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73.16</a:t>
                      </a:r>
                      <a:endParaRPr kumimoji="0" lang="zh-CN" altLang="zh-CN" sz="1100" b="0" i="0" u="none" strike="noStrike" cap="none" normalizeH="0" baseline="0">
                        <a:ln>
                          <a:noFill/>
                        </a:ln>
                        <a:solidFill>
                          <a:srgbClr val="000000"/>
                        </a:solidFill>
                        <a:effectLst/>
                        <a:latin typeface="等线" panose="02010600030101010101" pitchFamily="2" charset="-122"/>
                        <a:ea typeface="微软雅黑" panose="020B0503020204020204" pitchFamily="34" charset="-122"/>
                        <a:cs typeface="等线" panose="02010600030101010101" pitchFamily="2" charset="-122"/>
                      </a:endParaRPr>
                    </a:p>
                  </a:txBody>
                  <a:tcPr marL="0" marR="0" marT="1460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marL="265113">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265113" marR="0" lvl="0" indent="0" algn="l" defTabSz="914400" rtl="0" eaLnBrk="1" fontAlgn="base" latinLnBrk="0" hangingPunct="1">
                        <a:lnSpc>
                          <a:spcPct val="100000"/>
                        </a:lnSpc>
                        <a:spcBef>
                          <a:spcPts val="113"/>
                        </a:spcBef>
                        <a:spcAft>
                          <a:spcPct val="0"/>
                        </a:spcAft>
                        <a:buClrTx/>
                        <a:buSzTx/>
                        <a:buFontTx/>
                        <a:buNone/>
                        <a:tabLst/>
                      </a:pPr>
                      <a:r>
                        <a:rPr kumimoji="0" lang="zh-CN" altLang="zh-CN" sz="11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8.09</a:t>
                      </a:r>
                      <a:endParaRPr kumimoji="0" lang="zh-CN" altLang="zh-CN" sz="1100" b="0" i="0" u="none" strike="noStrike" cap="none" normalizeH="0" baseline="0">
                        <a:ln>
                          <a:noFill/>
                        </a:ln>
                        <a:solidFill>
                          <a:srgbClr val="000000"/>
                        </a:solidFill>
                        <a:effectLst/>
                        <a:latin typeface="等线" panose="02010600030101010101" pitchFamily="2" charset="-122"/>
                        <a:ea typeface="微软雅黑" panose="020B0503020204020204" pitchFamily="34" charset="-122"/>
                        <a:cs typeface="等线" panose="02010600030101010101" pitchFamily="2" charset="-122"/>
                      </a:endParaRPr>
                    </a:p>
                  </a:txBody>
                  <a:tcPr marL="0" marR="0" marT="1460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marL="123825">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123825" marR="0" lvl="0" indent="0" algn="l" defTabSz="914400" rtl="0" eaLnBrk="1" fontAlgn="base" latinLnBrk="0" hangingPunct="1">
                        <a:lnSpc>
                          <a:spcPct val="100000"/>
                        </a:lnSpc>
                        <a:spcBef>
                          <a:spcPts val="113"/>
                        </a:spcBef>
                        <a:spcAft>
                          <a:spcPct val="0"/>
                        </a:spcAft>
                        <a:buClrTx/>
                        <a:buSzTx/>
                        <a:buFontTx/>
                        <a:buNone/>
                        <a:tabLst/>
                      </a:pPr>
                      <a:r>
                        <a:rPr kumimoji="0" lang="zh-CN" altLang="zh-CN" sz="11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14.28</a:t>
                      </a:r>
                      <a:endParaRPr kumimoji="0" lang="zh-CN" altLang="zh-CN" sz="1100" b="0" i="0" u="none" strike="noStrike" cap="none" normalizeH="0" baseline="0">
                        <a:ln>
                          <a:noFill/>
                        </a:ln>
                        <a:solidFill>
                          <a:srgbClr val="000000"/>
                        </a:solidFill>
                        <a:effectLst/>
                        <a:latin typeface="等线" panose="02010600030101010101" pitchFamily="2" charset="-122"/>
                        <a:ea typeface="微软雅黑" panose="020B0503020204020204" pitchFamily="34" charset="-122"/>
                        <a:cs typeface="等线" panose="02010600030101010101" pitchFamily="2" charset="-122"/>
                      </a:endParaRPr>
                    </a:p>
                  </a:txBody>
                  <a:tcPr marL="0" marR="0" marT="1460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marL="44450">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44450" marR="0" lvl="0" indent="0" algn="l" defTabSz="914400" rtl="0" eaLnBrk="1" fontAlgn="base" latinLnBrk="0" hangingPunct="1">
                        <a:lnSpc>
                          <a:spcPct val="100000"/>
                        </a:lnSpc>
                        <a:spcBef>
                          <a:spcPts val="113"/>
                        </a:spcBef>
                        <a:spcAft>
                          <a:spcPct val="0"/>
                        </a:spcAft>
                        <a:buClrTx/>
                        <a:buSzTx/>
                        <a:buFontTx/>
                        <a:buNone/>
                        <a:tabLst/>
                      </a:pPr>
                      <a:r>
                        <a:rPr kumimoji="0" lang="zh-CN" altLang="zh-CN" sz="11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-20.58</a:t>
                      </a:r>
                      <a:endParaRPr kumimoji="0" lang="zh-CN" altLang="zh-CN" sz="1100" b="0" i="0" u="none" strike="noStrike" cap="none" normalizeH="0" baseline="0">
                        <a:ln>
                          <a:noFill/>
                        </a:ln>
                        <a:solidFill>
                          <a:srgbClr val="000000"/>
                        </a:solidFill>
                        <a:effectLst/>
                        <a:latin typeface="等线" panose="02010600030101010101" pitchFamily="2" charset="-122"/>
                        <a:ea typeface="微软雅黑" panose="020B0503020204020204" pitchFamily="34" charset="-122"/>
                        <a:cs typeface="等线" panose="02010600030101010101" pitchFamily="2" charset="-122"/>
                      </a:endParaRPr>
                    </a:p>
                  </a:txBody>
                  <a:tcPr marL="0" marR="0" marT="1460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10003"/>
                  </a:ext>
                </a:extLst>
              </a:tr>
              <a:tr h="236538">
                <a:tc>
                  <a:txBody>
                    <a:bodyPr/>
                    <a:lstStyle>
                      <a:lvl1pPr marL="101600">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101600" marR="0" lvl="0" indent="0" algn="l" defTabSz="914400" rtl="0" eaLnBrk="1" fontAlgn="base" latinLnBrk="0" hangingPunct="1">
                        <a:lnSpc>
                          <a:spcPts val="1313"/>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物流仓储</a:t>
                      </a:r>
                      <a:endParaRPr kumimoji="0" lang="zh-CN" altLang="zh-CN" sz="1100" b="0" i="0" u="none" strike="noStrike" cap="none" normalizeH="0" baseline="0">
                        <a:ln>
                          <a:noFill/>
                        </a:ln>
                        <a:solidFill>
                          <a:srgbClr val="000000"/>
                        </a:solidFill>
                        <a:effectLst/>
                        <a:latin typeface="等线" panose="02010600030101010101" pitchFamily="2" charset="-122"/>
                        <a:ea typeface="微软雅黑" panose="020B0503020204020204" pitchFamily="34" charset="-122"/>
                        <a:cs typeface="等线"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marL="6350">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6350" marR="0" lvl="0" indent="0" algn="ctr" defTabSz="914400" rtl="0" eaLnBrk="1" fontAlgn="base" latinLnBrk="0" hangingPunct="1">
                        <a:lnSpc>
                          <a:spcPts val="1313"/>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6</a:t>
                      </a:r>
                      <a:endParaRPr kumimoji="0" lang="zh-CN" altLang="zh-CN" sz="1100" b="0" i="0" u="none" strike="noStrike" cap="none" normalizeH="0" baseline="0">
                        <a:ln>
                          <a:noFill/>
                        </a:ln>
                        <a:solidFill>
                          <a:srgbClr val="000000"/>
                        </a:solidFill>
                        <a:effectLst/>
                        <a:latin typeface="等线" panose="02010600030101010101" pitchFamily="2" charset="-122"/>
                        <a:ea typeface="微软雅黑" panose="020B0503020204020204" pitchFamily="34" charset="-122"/>
                        <a:cs typeface="等线"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marL="184150">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184150" marR="0" lvl="0" indent="0" algn="l" defTabSz="914400" rtl="0" eaLnBrk="1" fontAlgn="base" latinLnBrk="0" hangingPunct="1">
                        <a:lnSpc>
                          <a:spcPct val="100000"/>
                        </a:lnSpc>
                        <a:spcBef>
                          <a:spcPts val="125"/>
                        </a:spcBef>
                        <a:spcAft>
                          <a:spcPct val="0"/>
                        </a:spcAft>
                        <a:buClrTx/>
                        <a:buSzTx/>
                        <a:buFontTx/>
                        <a:buNone/>
                        <a:tabLst/>
                      </a:pPr>
                      <a:r>
                        <a:rPr kumimoji="0" lang="zh-CN" altLang="zh-CN" sz="11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110.89</a:t>
                      </a:r>
                      <a:endParaRPr kumimoji="0" lang="zh-CN" altLang="zh-CN" sz="1100" b="0" i="0" u="none" strike="noStrike" cap="none" normalizeH="0" baseline="0">
                        <a:ln>
                          <a:noFill/>
                        </a:ln>
                        <a:solidFill>
                          <a:srgbClr val="000000"/>
                        </a:solidFill>
                        <a:effectLst/>
                        <a:latin typeface="等线" panose="02010600030101010101" pitchFamily="2" charset="-122"/>
                        <a:ea typeface="微软雅黑" panose="020B0503020204020204" pitchFamily="34" charset="-122"/>
                        <a:cs typeface="等线" panose="02010600030101010101" pitchFamily="2" charset="-122"/>
                      </a:endParaRPr>
                    </a:p>
                  </a:txBody>
                  <a:tcPr marL="0" marR="0" marT="1524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marL="265113">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265113" marR="0" lvl="0" indent="0" algn="l" defTabSz="914400" rtl="0" eaLnBrk="1" fontAlgn="base" latinLnBrk="0" hangingPunct="1">
                        <a:lnSpc>
                          <a:spcPct val="100000"/>
                        </a:lnSpc>
                        <a:spcBef>
                          <a:spcPts val="125"/>
                        </a:spcBef>
                        <a:spcAft>
                          <a:spcPct val="0"/>
                        </a:spcAft>
                        <a:buClrTx/>
                        <a:buSzTx/>
                        <a:buFontTx/>
                        <a:buNone/>
                        <a:tabLst/>
                      </a:pPr>
                      <a:r>
                        <a:rPr kumimoji="0" lang="zh-CN" altLang="zh-CN" sz="11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8.62</a:t>
                      </a:r>
                      <a:endParaRPr kumimoji="0" lang="zh-CN" altLang="zh-CN" sz="1100" b="0" i="0" u="none" strike="noStrike" cap="none" normalizeH="0" baseline="0">
                        <a:ln>
                          <a:noFill/>
                        </a:ln>
                        <a:solidFill>
                          <a:srgbClr val="000000"/>
                        </a:solidFill>
                        <a:effectLst/>
                        <a:latin typeface="等线" panose="02010600030101010101" pitchFamily="2" charset="-122"/>
                        <a:ea typeface="微软雅黑" panose="020B0503020204020204" pitchFamily="34" charset="-122"/>
                        <a:cs typeface="等线" panose="02010600030101010101" pitchFamily="2" charset="-122"/>
                      </a:endParaRPr>
                    </a:p>
                  </a:txBody>
                  <a:tcPr marL="0" marR="0" marT="1524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marL="123825">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123825" marR="0" lvl="0" indent="0" algn="l" defTabSz="914400" rtl="0" eaLnBrk="1" fontAlgn="base" latinLnBrk="0" hangingPunct="1">
                        <a:lnSpc>
                          <a:spcPct val="100000"/>
                        </a:lnSpc>
                        <a:spcBef>
                          <a:spcPts val="125"/>
                        </a:spcBef>
                        <a:spcAft>
                          <a:spcPct val="0"/>
                        </a:spcAft>
                        <a:buClrTx/>
                        <a:buSzTx/>
                        <a:buFontTx/>
                        <a:buNone/>
                        <a:tabLst/>
                      </a:pPr>
                      <a:r>
                        <a:rPr kumimoji="0" lang="zh-CN" altLang="zh-CN" sz="11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65.42</a:t>
                      </a:r>
                      <a:endParaRPr kumimoji="0" lang="zh-CN" altLang="zh-CN" sz="1100" b="0" i="0" u="none" strike="noStrike" cap="none" normalizeH="0" baseline="0">
                        <a:ln>
                          <a:noFill/>
                        </a:ln>
                        <a:solidFill>
                          <a:srgbClr val="000000"/>
                        </a:solidFill>
                        <a:effectLst/>
                        <a:latin typeface="等线" panose="02010600030101010101" pitchFamily="2" charset="-122"/>
                        <a:ea typeface="微软雅黑" panose="020B0503020204020204" pitchFamily="34" charset="-122"/>
                        <a:cs typeface="等线" panose="02010600030101010101" pitchFamily="2" charset="-122"/>
                      </a:endParaRPr>
                    </a:p>
                  </a:txBody>
                  <a:tcPr marL="0" marR="0" marT="1524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marL="44450">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44450" marR="0" lvl="0" indent="0" algn="l" defTabSz="914400" rtl="0" eaLnBrk="1" fontAlgn="base" latinLnBrk="0" hangingPunct="1">
                        <a:lnSpc>
                          <a:spcPct val="100000"/>
                        </a:lnSpc>
                        <a:spcBef>
                          <a:spcPts val="125"/>
                        </a:spcBef>
                        <a:spcAft>
                          <a:spcPct val="0"/>
                        </a:spcAft>
                        <a:buClrTx/>
                        <a:buSzTx/>
                        <a:buFontTx/>
                        <a:buNone/>
                        <a:tabLst/>
                      </a:pPr>
                      <a:r>
                        <a:rPr kumimoji="0" lang="zh-CN" altLang="zh-CN" sz="11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-16.34</a:t>
                      </a:r>
                      <a:endParaRPr kumimoji="0" lang="zh-CN" altLang="zh-CN" sz="1100" b="0" i="0" u="none" strike="noStrike" cap="none" normalizeH="0" baseline="0">
                        <a:ln>
                          <a:noFill/>
                        </a:ln>
                        <a:solidFill>
                          <a:srgbClr val="000000"/>
                        </a:solidFill>
                        <a:effectLst/>
                        <a:latin typeface="等线" panose="02010600030101010101" pitchFamily="2" charset="-122"/>
                        <a:ea typeface="微软雅黑" panose="020B0503020204020204" pitchFamily="34" charset="-122"/>
                        <a:cs typeface="等线" panose="02010600030101010101" pitchFamily="2" charset="-122"/>
                      </a:endParaRPr>
                    </a:p>
                  </a:txBody>
                  <a:tcPr marL="0" marR="0" marT="1524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10004"/>
                  </a:ext>
                </a:extLst>
              </a:tr>
              <a:tr h="450850">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ts val="1313"/>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区域性购物</a:t>
                      </a:r>
                    </a:p>
                    <a:p>
                      <a:pPr marL="0" marR="0" lvl="0" indent="0" algn="ctr" defTabSz="914400" rtl="0" eaLnBrk="1" fontAlgn="base" latinLnBrk="0" hangingPunct="1">
                        <a:lnSpc>
                          <a:spcPct val="100000"/>
                        </a:lnSpc>
                        <a:spcBef>
                          <a:spcPts val="250"/>
                        </a:spcBef>
                        <a:spcAft>
                          <a:spcPct val="0"/>
                        </a:spcAft>
                        <a:buClrTx/>
                        <a:buSzTx/>
                        <a:buFontTx/>
                        <a:buNone/>
                        <a:tabLst/>
                      </a:pPr>
                      <a:r>
                        <a:rPr kumimoji="0" lang="zh-CN" altLang="zh-CN" sz="11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中心</a:t>
                      </a:r>
                      <a:endParaRPr kumimoji="0" lang="zh-CN" altLang="zh-CN" sz="1100" b="0" i="0" u="none" strike="noStrike" cap="none" normalizeH="0" baseline="0">
                        <a:ln>
                          <a:noFill/>
                        </a:ln>
                        <a:solidFill>
                          <a:srgbClr val="000000"/>
                        </a:solidFill>
                        <a:effectLst/>
                        <a:latin typeface="等线" panose="02010600030101010101" pitchFamily="2" charset="-122"/>
                        <a:ea typeface="微软雅黑" panose="020B0503020204020204" pitchFamily="34" charset="-122"/>
                        <a:cs typeface="等线"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marL="6350">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6350" marR="0" lvl="0" indent="0" algn="ctr" defTabSz="914400" rtl="0" eaLnBrk="1" fontAlgn="base" latinLnBrk="0" hangingPunct="1">
                        <a:lnSpc>
                          <a:spcPct val="100000"/>
                        </a:lnSpc>
                        <a:spcBef>
                          <a:spcPts val="788"/>
                        </a:spcBef>
                        <a:spcAft>
                          <a:spcPct val="0"/>
                        </a:spcAft>
                        <a:buClrTx/>
                        <a:buSzTx/>
                        <a:buFontTx/>
                        <a:buNone/>
                        <a:tabLst/>
                      </a:pPr>
                      <a:r>
                        <a:rPr kumimoji="0" lang="zh-CN" altLang="zh-CN" sz="11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2</a:t>
                      </a:r>
                      <a:endParaRPr kumimoji="0" lang="zh-CN" altLang="zh-CN" sz="1100" b="0" i="0" u="none" strike="noStrike" cap="none" normalizeH="0" baseline="0">
                        <a:ln>
                          <a:noFill/>
                        </a:ln>
                        <a:solidFill>
                          <a:srgbClr val="000000"/>
                        </a:solidFill>
                        <a:effectLst/>
                        <a:latin typeface="等线" panose="02010600030101010101" pitchFamily="2" charset="-122"/>
                        <a:ea typeface="微软雅黑" panose="020B0503020204020204" pitchFamily="34" charset="-122"/>
                        <a:cs typeface="等线" panose="02010600030101010101" pitchFamily="2" charset="-122"/>
                      </a:endParaRPr>
                    </a:p>
                  </a:txBody>
                  <a:tcPr marL="0" marR="0" marT="9969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marL="222250">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222250" marR="0" lvl="0" indent="0" algn="l" defTabSz="914400" rtl="0" eaLnBrk="1" fontAlgn="base" latinLnBrk="0" hangingPunct="1">
                        <a:lnSpc>
                          <a:spcPct val="100000"/>
                        </a:lnSpc>
                        <a:spcBef>
                          <a:spcPts val="913"/>
                        </a:spcBef>
                        <a:spcAft>
                          <a:spcPct val="0"/>
                        </a:spcAft>
                        <a:buClrTx/>
                        <a:buSzTx/>
                        <a:buFontTx/>
                        <a:buNone/>
                        <a:tabLst/>
                      </a:pPr>
                      <a:r>
                        <a:rPr kumimoji="0" lang="zh-CN" altLang="zh-CN" sz="11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45.09</a:t>
                      </a:r>
                      <a:endParaRPr kumimoji="0" lang="zh-CN" altLang="zh-CN" sz="1100" b="0" i="0" u="none" strike="noStrike" cap="none" normalizeH="0" baseline="0">
                        <a:ln>
                          <a:noFill/>
                        </a:ln>
                        <a:solidFill>
                          <a:srgbClr val="000000"/>
                        </a:solidFill>
                        <a:effectLst/>
                        <a:latin typeface="等线" panose="02010600030101010101" pitchFamily="2" charset="-122"/>
                        <a:ea typeface="微软雅黑" panose="020B0503020204020204" pitchFamily="34" charset="-122"/>
                        <a:cs typeface="等线" panose="02010600030101010101" pitchFamily="2" charset="-122"/>
                      </a:endParaRPr>
                    </a:p>
                  </a:txBody>
                  <a:tcPr marL="0" marR="0" marT="11557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marL="265113">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265113" marR="0" lvl="0" indent="0" algn="l" defTabSz="914400" rtl="0" eaLnBrk="1" fontAlgn="base" latinLnBrk="0" hangingPunct="1">
                        <a:lnSpc>
                          <a:spcPct val="100000"/>
                        </a:lnSpc>
                        <a:spcBef>
                          <a:spcPts val="913"/>
                        </a:spcBef>
                        <a:spcAft>
                          <a:spcPct val="0"/>
                        </a:spcAft>
                        <a:buClrTx/>
                        <a:buSzTx/>
                        <a:buFontTx/>
                        <a:buNone/>
                        <a:tabLst/>
                      </a:pPr>
                      <a:r>
                        <a:rPr kumimoji="0" lang="zh-CN" altLang="zh-CN" sz="11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5.41</a:t>
                      </a:r>
                      <a:endParaRPr kumimoji="0" lang="zh-CN" altLang="zh-CN" sz="1100" b="0" i="0" u="none" strike="noStrike" cap="none" normalizeH="0" baseline="0">
                        <a:ln>
                          <a:noFill/>
                        </a:ln>
                        <a:solidFill>
                          <a:srgbClr val="000000"/>
                        </a:solidFill>
                        <a:effectLst/>
                        <a:latin typeface="等线" panose="02010600030101010101" pitchFamily="2" charset="-122"/>
                        <a:ea typeface="微软雅黑" panose="020B0503020204020204" pitchFamily="34" charset="-122"/>
                        <a:cs typeface="等线" panose="02010600030101010101" pitchFamily="2" charset="-122"/>
                      </a:endParaRPr>
                    </a:p>
                  </a:txBody>
                  <a:tcPr marL="0" marR="0" marT="11557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marL="123825">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123825" marR="0" lvl="0" indent="0" algn="l" defTabSz="914400" rtl="0" eaLnBrk="1" fontAlgn="base" latinLnBrk="0" hangingPunct="1">
                        <a:lnSpc>
                          <a:spcPct val="100000"/>
                        </a:lnSpc>
                        <a:spcBef>
                          <a:spcPts val="913"/>
                        </a:spcBef>
                        <a:spcAft>
                          <a:spcPct val="0"/>
                        </a:spcAft>
                        <a:buClrTx/>
                        <a:buSzTx/>
                        <a:buFontTx/>
                        <a:buNone/>
                        <a:tabLst/>
                      </a:pPr>
                      <a:r>
                        <a:rPr kumimoji="0" lang="zh-CN" altLang="zh-CN" sz="11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11.11</a:t>
                      </a:r>
                      <a:endParaRPr kumimoji="0" lang="zh-CN" altLang="zh-CN" sz="1100" b="0" i="0" u="none" strike="noStrike" cap="none" normalizeH="0" baseline="0">
                        <a:ln>
                          <a:noFill/>
                        </a:ln>
                        <a:solidFill>
                          <a:srgbClr val="000000"/>
                        </a:solidFill>
                        <a:effectLst/>
                        <a:latin typeface="等线" panose="02010600030101010101" pitchFamily="2" charset="-122"/>
                        <a:ea typeface="微软雅黑" panose="020B0503020204020204" pitchFamily="34" charset="-122"/>
                        <a:cs typeface="等线" panose="02010600030101010101" pitchFamily="2" charset="-122"/>
                      </a:endParaRPr>
                    </a:p>
                  </a:txBody>
                  <a:tcPr marL="0" marR="0" marT="11557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marL="44450">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44450" marR="0" lvl="0" indent="0" algn="l" defTabSz="914400" rtl="0" eaLnBrk="1" fontAlgn="base" latinLnBrk="0" hangingPunct="1">
                        <a:lnSpc>
                          <a:spcPct val="100000"/>
                        </a:lnSpc>
                        <a:spcBef>
                          <a:spcPts val="913"/>
                        </a:spcBef>
                        <a:spcAft>
                          <a:spcPct val="0"/>
                        </a:spcAft>
                        <a:buClrTx/>
                        <a:buSzTx/>
                        <a:buFontTx/>
                        <a:buNone/>
                        <a:tabLst/>
                      </a:pPr>
                      <a:r>
                        <a:rPr kumimoji="0" lang="zh-CN" altLang="zh-CN" sz="11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-25.25</a:t>
                      </a:r>
                      <a:endParaRPr kumimoji="0" lang="zh-CN" altLang="zh-CN" sz="1100" b="0" i="0" u="none" strike="noStrike" cap="none" normalizeH="0" baseline="0">
                        <a:ln>
                          <a:noFill/>
                        </a:ln>
                        <a:solidFill>
                          <a:srgbClr val="000000"/>
                        </a:solidFill>
                        <a:effectLst/>
                        <a:latin typeface="等线" panose="02010600030101010101" pitchFamily="2" charset="-122"/>
                        <a:ea typeface="微软雅黑" panose="020B0503020204020204" pitchFamily="34" charset="-122"/>
                        <a:cs typeface="等线" panose="02010600030101010101" pitchFamily="2" charset="-122"/>
                      </a:endParaRPr>
                    </a:p>
                  </a:txBody>
                  <a:tcPr marL="0" marR="0" marT="11557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10005"/>
                  </a:ext>
                </a:extLst>
              </a:tr>
              <a:tr h="395288">
                <a:tc>
                  <a:txBody>
                    <a:bodyPr/>
                    <a:lstStyle>
                      <a:lvl1pPr>
                        <a:spcBef>
                          <a:spcPct val="20000"/>
                        </a:spcBef>
                        <a:buFont typeface="Arial" panose="020B0604020202020204" pitchFamily="34" charset="0"/>
                        <a:tabLst>
                          <a:tab pos="244475" algn="l"/>
                          <a:tab pos="922338" algn="l"/>
                        </a:tabLst>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tabLst>
                          <a:tab pos="244475" algn="l"/>
                          <a:tab pos="922338" algn="l"/>
                        </a:tabLst>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tabLst>
                          <a:tab pos="244475" algn="l"/>
                          <a:tab pos="922338" algn="l"/>
                        </a:tabLst>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tabLst>
                          <a:tab pos="244475" algn="l"/>
                          <a:tab pos="922338" algn="l"/>
                        </a:tabLst>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tabLst>
                          <a:tab pos="244475" algn="l"/>
                          <a:tab pos="922338" algn="l"/>
                        </a:tabLst>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tabLst>
                          <a:tab pos="244475" algn="l"/>
                          <a:tab pos="922338" algn="l"/>
                        </a:tabLst>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tabLst>
                          <a:tab pos="244475" algn="l"/>
                          <a:tab pos="922338" algn="l"/>
                        </a:tabLst>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tabLst>
                          <a:tab pos="244475" algn="l"/>
                          <a:tab pos="922338" algn="l"/>
                        </a:tabLst>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tabLst>
                          <a:tab pos="244475" algn="l"/>
                          <a:tab pos="922338" algn="l"/>
                        </a:tabLst>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ts val="63"/>
                        </a:spcBef>
                        <a:spcAft>
                          <a:spcPct val="0"/>
                        </a:spcAft>
                        <a:buClrTx/>
                        <a:buSzTx/>
                        <a:buFontTx/>
                        <a:buNone/>
                        <a:tabLst>
                          <a:tab pos="244475" algn="l"/>
                          <a:tab pos="922338" algn="l"/>
                        </a:tabLst>
                      </a:pPr>
                      <a:r>
                        <a:rPr kumimoji="0" lang="zh-CN" altLang="zh-CN" sz="11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 	康养</a:t>
                      </a:r>
                      <a:endParaRPr kumimoji="0" lang="zh-CN" altLang="zh-CN" sz="1100" b="0" i="0" u="none" strike="noStrike" cap="none" normalizeH="0" baseline="0">
                        <a:ln>
                          <a:noFill/>
                        </a:ln>
                        <a:solidFill>
                          <a:srgbClr val="000000"/>
                        </a:solidFill>
                        <a:effectLst/>
                        <a:latin typeface="等线" panose="02010600030101010101" pitchFamily="2" charset="-122"/>
                        <a:ea typeface="微软雅黑" panose="020B0503020204020204" pitchFamily="34" charset="-122"/>
                        <a:cs typeface="等线" panose="02010600030101010101" pitchFamily="2" charset="-122"/>
                      </a:endParaRPr>
                    </a:p>
                  </a:txBody>
                  <a:tcPr marL="0" marR="0" marT="762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marL="142875">
                        <a:spcBef>
                          <a:spcPct val="20000"/>
                        </a:spcBef>
                        <a:buFont typeface="Arial" panose="020B0604020202020204" pitchFamily="34" charset="0"/>
                        <a:tabLst>
                          <a:tab pos="581025" algn="l"/>
                        </a:tabLst>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tabLst>
                          <a:tab pos="581025" algn="l"/>
                        </a:tabLst>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tabLst>
                          <a:tab pos="581025" algn="l"/>
                        </a:tabLst>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tabLst>
                          <a:tab pos="581025" algn="l"/>
                        </a:tabLst>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tabLst>
                          <a:tab pos="581025" algn="l"/>
                        </a:tabLst>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tabLst>
                          <a:tab pos="581025" algn="l"/>
                        </a:tabLst>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tabLst>
                          <a:tab pos="581025" algn="l"/>
                        </a:tabLst>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tabLst>
                          <a:tab pos="581025" algn="l"/>
                        </a:tabLst>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tabLst>
                          <a:tab pos="581025" algn="l"/>
                        </a:tabLst>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142875" marR="0" lvl="0" indent="0" algn="l" defTabSz="914400" rtl="0" eaLnBrk="1" fontAlgn="base" latinLnBrk="0" hangingPunct="1">
                        <a:lnSpc>
                          <a:spcPct val="100000"/>
                        </a:lnSpc>
                        <a:spcBef>
                          <a:spcPts val="63"/>
                        </a:spcBef>
                        <a:spcAft>
                          <a:spcPct val="0"/>
                        </a:spcAft>
                        <a:buClrTx/>
                        <a:buSzTx/>
                        <a:buFontTx/>
                        <a:buNone/>
                        <a:tabLst>
                          <a:tab pos="581025" algn="l"/>
                        </a:tabLst>
                      </a:pPr>
                      <a:r>
                        <a:rPr kumimoji="0" lang="zh-CN" altLang="zh-CN" sz="11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2	</a:t>
                      </a:r>
                      <a:endParaRPr kumimoji="0" lang="zh-CN" altLang="zh-CN" sz="1100" b="0" i="0" u="none" strike="noStrike" cap="none" normalizeH="0" baseline="0">
                        <a:ln>
                          <a:noFill/>
                        </a:ln>
                        <a:solidFill>
                          <a:srgbClr val="000000"/>
                        </a:solidFill>
                        <a:effectLst/>
                        <a:latin typeface="等线" panose="02010600030101010101" pitchFamily="2" charset="-122"/>
                        <a:ea typeface="微软雅黑" panose="020B0503020204020204" pitchFamily="34" charset="-122"/>
                        <a:cs typeface="等线" panose="02010600030101010101" pitchFamily="2" charset="-122"/>
                      </a:endParaRPr>
                    </a:p>
                  </a:txBody>
                  <a:tcPr marL="0" marR="0" marT="762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marL="222250">
                        <a:spcBef>
                          <a:spcPct val="20000"/>
                        </a:spcBef>
                        <a:buFont typeface="Arial" panose="020B0604020202020204" pitchFamily="34" charset="0"/>
                        <a:tabLst>
                          <a:tab pos="1052513" algn="l"/>
                        </a:tabLst>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tabLst>
                          <a:tab pos="1052513" algn="l"/>
                        </a:tabLst>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tabLst>
                          <a:tab pos="1052513" algn="l"/>
                        </a:tabLst>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tabLst>
                          <a:tab pos="1052513" algn="l"/>
                        </a:tabLst>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tabLst>
                          <a:tab pos="1052513" algn="l"/>
                        </a:tabLst>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tabLst>
                          <a:tab pos="1052513" algn="l"/>
                        </a:tabLst>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tabLst>
                          <a:tab pos="1052513" algn="l"/>
                        </a:tabLst>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tabLst>
                          <a:tab pos="1052513" algn="l"/>
                        </a:tabLst>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tabLst>
                          <a:tab pos="1052513" algn="l"/>
                        </a:tabLst>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222250" marR="0" lvl="0" indent="0" algn="l" defTabSz="914400" rtl="0" eaLnBrk="1" fontAlgn="base" latinLnBrk="0" hangingPunct="1">
                        <a:lnSpc>
                          <a:spcPts val="1263"/>
                        </a:lnSpc>
                        <a:spcBef>
                          <a:spcPts val="188"/>
                        </a:spcBef>
                        <a:spcAft>
                          <a:spcPct val="0"/>
                        </a:spcAft>
                        <a:buClrTx/>
                        <a:buSzTx/>
                        <a:buFontTx/>
                        <a:buNone/>
                        <a:tabLst>
                          <a:tab pos="1052513" algn="l"/>
                        </a:tabLst>
                      </a:pPr>
                      <a:r>
                        <a:rPr kumimoji="0" lang="zh-CN" altLang="zh-CN" sz="11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26.34	</a:t>
                      </a:r>
                      <a:endParaRPr kumimoji="0" lang="zh-CN" altLang="zh-CN" sz="1100" b="0" i="0" u="none" strike="noStrike" cap="none" normalizeH="0" baseline="0">
                        <a:ln>
                          <a:noFill/>
                        </a:ln>
                        <a:solidFill>
                          <a:srgbClr val="000000"/>
                        </a:solidFill>
                        <a:effectLst/>
                        <a:latin typeface="等线" panose="02010600030101010101" pitchFamily="2" charset="-122"/>
                        <a:ea typeface="微软雅黑" panose="020B0503020204020204" pitchFamily="34" charset="-122"/>
                        <a:cs typeface="等线" panose="02010600030101010101" pitchFamily="2" charset="-122"/>
                      </a:endParaRPr>
                    </a:p>
                  </a:txBody>
                  <a:tcPr marL="0" marR="0" marT="2349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marL="265113">
                        <a:spcBef>
                          <a:spcPct val="20000"/>
                        </a:spcBef>
                        <a:buFont typeface="Arial" panose="020B0604020202020204" pitchFamily="34" charset="0"/>
                        <a:tabLst>
                          <a:tab pos="917575" algn="l"/>
                        </a:tabLst>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tabLst>
                          <a:tab pos="917575" algn="l"/>
                        </a:tabLst>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tabLst>
                          <a:tab pos="917575" algn="l"/>
                        </a:tabLst>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tabLst>
                          <a:tab pos="917575" algn="l"/>
                        </a:tabLst>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tabLst>
                          <a:tab pos="917575" algn="l"/>
                        </a:tabLst>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tabLst>
                          <a:tab pos="917575" algn="l"/>
                        </a:tabLst>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tabLst>
                          <a:tab pos="917575" algn="l"/>
                        </a:tabLst>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tabLst>
                          <a:tab pos="917575" algn="l"/>
                        </a:tabLst>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tabLst>
                          <a:tab pos="917575" algn="l"/>
                        </a:tabLst>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265113" marR="0" lvl="0" indent="0" algn="l" defTabSz="914400" rtl="0" eaLnBrk="1" fontAlgn="base" latinLnBrk="0" hangingPunct="1">
                        <a:lnSpc>
                          <a:spcPts val="1263"/>
                        </a:lnSpc>
                        <a:spcBef>
                          <a:spcPts val="188"/>
                        </a:spcBef>
                        <a:spcAft>
                          <a:spcPct val="0"/>
                        </a:spcAft>
                        <a:buClrTx/>
                        <a:buSzTx/>
                        <a:buFontTx/>
                        <a:buNone/>
                        <a:tabLst>
                          <a:tab pos="917575" algn="l"/>
                        </a:tabLst>
                      </a:pPr>
                      <a:r>
                        <a:rPr kumimoji="0" lang="zh-CN" altLang="zh-CN" sz="11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7.27	</a:t>
                      </a:r>
                      <a:endParaRPr kumimoji="0" lang="zh-CN" altLang="zh-CN" sz="1100" b="0" i="0" u="none" strike="noStrike" cap="none" normalizeH="0" baseline="0">
                        <a:ln>
                          <a:noFill/>
                        </a:ln>
                        <a:solidFill>
                          <a:srgbClr val="000000"/>
                        </a:solidFill>
                        <a:effectLst/>
                        <a:latin typeface="等线" panose="02010600030101010101" pitchFamily="2" charset="-122"/>
                        <a:ea typeface="微软雅黑" panose="020B0503020204020204" pitchFamily="34" charset="-122"/>
                        <a:cs typeface="等线" panose="02010600030101010101" pitchFamily="2" charset="-122"/>
                      </a:endParaRPr>
                    </a:p>
                  </a:txBody>
                  <a:tcPr marL="0" marR="0" marT="2349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marL="123825">
                        <a:spcBef>
                          <a:spcPct val="20000"/>
                        </a:spcBef>
                        <a:buFont typeface="Arial" panose="020B0604020202020204" pitchFamily="34" charset="0"/>
                        <a:tabLst>
                          <a:tab pos="663575" algn="l"/>
                        </a:tabLst>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tabLst>
                          <a:tab pos="663575" algn="l"/>
                        </a:tabLst>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tabLst>
                          <a:tab pos="663575" algn="l"/>
                        </a:tabLst>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tabLst>
                          <a:tab pos="663575" algn="l"/>
                        </a:tabLst>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tabLst>
                          <a:tab pos="663575" algn="l"/>
                        </a:tabLst>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tabLst>
                          <a:tab pos="663575" algn="l"/>
                        </a:tabLst>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tabLst>
                          <a:tab pos="663575" algn="l"/>
                        </a:tabLst>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tabLst>
                          <a:tab pos="663575" algn="l"/>
                        </a:tabLst>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tabLst>
                          <a:tab pos="663575" algn="l"/>
                        </a:tabLst>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123825" marR="0" lvl="0" indent="0" algn="l" defTabSz="914400" rtl="0" eaLnBrk="1" fontAlgn="base" latinLnBrk="0" hangingPunct="1">
                        <a:lnSpc>
                          <a:spcPts val="1263"/>
                        </a:lnSpc>
                        <a:spcBef>
                          <a:spcPts val="188"/>
                        </a:spcBef>
                        <a:spcAft>
                          <a:spcPct val="0"/>
                        </a:spcAft>
                        <a:buClrTx/>
                        <a:buSzTx/>
                        <a:buFontTx/>
                        <a:buNone/>
                        <a:tabLst>
                          <a:tab pos="663575" algn="l"/>
                        </a:tabLst>
                      </a:pPr>
                      <a:r>
                        <a:rPr kumimoji="0" lang="zh-CN" altLang="zh-CN" sz="11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15.44	</a:t>
                      </a:r>
                      <a:endParaRPr kumimoji="0" lang="zh-CN" altLang="zh-CN" sz="1100" b="0" i="0" u="none" strike="noStrike" cap="none" normalizeH="0" baseline="0">
                        <a:ln>
                          <a:noFill/>
                        </a:ln>
                        <a:solidFill>
                          <a:srgbClr val="000000"/>
                        </a:solidFill>
                        <a:effectLst/>
                        <a:latin typeface="等线" panose="02010600030101010101" pitchFamily="2" charset="-122"/>
                        <a:ea typeface="微软雅黑" panose="020B0503020204020204" pitchFamily="34" charset="-122"/>
                        <a:cs typeface="等线" panose="02010600030101010101" pitchFamily="2" charset="-122"/>
                      </a:endParaRPr>
                    </a:p>
                  </a:txBody>
                  <a:tcPr marL="0" marR="0" marT="2349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marL="82550">
                        <a:spcBef>
                          <a:spcPct val="20000"/>
                        </a:spcBef>
                        <a:buFont typeface="Arial" panose="020B0604020202020204" pitchFamily="34" charset="0"/>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82550" marR="0" lvl="0" indent="0" algn="l" defTabSz="914400" rtl="0" eaLnBrk="1" fontAlgn="base" latinLnBrk="0" hangingPunct="1">
                        <a:lnSpc>
                          <a:spcPts val="1263"/>
                        </a:lnSpc>
                        <a:spcBef>
                          <a:spcPts val="188"/>
                        </a:spcBef>
                        <a:spcAft>
                          <a:spcPct val="0"/>
                        </a:spcAft>
                        <a:buClrTx/>
                        <a:buSzTx/>
                        <a:buFontTx/>
                        <a:buNone/>
                        <a:tabLst/>
                      </a:pPr>
                      <a:r>
                        <a:rPr kumimoji="0" lang="zh-CN" altLang="zh-CN" sz="1100" b="0" i="0" u="none" strike="noStrike" cap="none" normalizeH="0" baseline="0">
                          <a:ln>
                            <a:noFill/>
                          </a:ln>
                          <a:solidFill>
                            <a:srgbClr val="000000"/>
                          </a:solidFill>
                          <a:effectLst/>
                          <a:latin typeface="Times New Roman" panose="02020603050405020304" pitchFamily="18" charset="0"/>
                          <a:ea typeface="微软雅黑" panose="020B0503020204020204" pitchFamily="34" charset="-122"/>
                        </a:rPr>
                        <a:t>-7.70 </a:t>
                      </a:r>
                      <a:endParaRPr kumimoji="0" lang="zh-CN" altLang="zh-CN" sz="1100" b="0" i="0" u="none" strike="noStrike" cap="none" normalizeH="0" baseline="0">
                        <a:ln>
                          <a:noFill/>
                        </a:ln>
                        <a:solidFill>
                          <a:srgbClr val="000000"/>
                        </a:solidFill>
                        <a:effectLst/>
                        <a:latin typeface="等线" panose="02010600030101010101" pitchFamily="2" charset="-122"/>
                        <a:ea typeface="微软雅黑" panose="020B0503020204020204" pitchFamily="34" charset="-122"/>
                        <a:cs typeface="等线" panose="02010600030101010101" pitchFamily="2" charset="-122"/>
                      </a:endParaRPr>
                    </a:p>
                  </a:txBody>
                  <a:tcPr marL="0" marR="0" marT="2349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10006"/>
                  </a:ext>
                </a:extLst>
              </a:tr>
            </a:tbl>
          </a:graphicData>
        </a:graphic>
      </p:graphicFrame>
      <p:sp>
        <p:nvSpPr>
          <p:cNvPr id="33" name="object 33">
            <a:extLst>
              <a:ext uri="{FF2B5EF4-FFF2-40B4-BE49-F238E27FC236}">
                <a16:creationId xmlns:a16="http://schemas.microsoft.com/office/drawing/2014/main" id="{04088629-FF4E-47B0-B821-88F31CA1C131}"/>
              </a:ext>
            </a:extLst>
          </p:cNvPr>
          <p:cNvSpPr txBox="1"/>
          <p:nvPr/>
        </p:nvSpPr>
        <p:spPr>
          <a:xfrm>
            <a:off x="5146675" y="3186113"/>
            <a:ext cx="2014538" cy="231775"/>
          </a:xfrm>
          <a:prstGeom prst="rect">
            <a:avLst/>
          </a:prstGeom>
        </p:spPr>
        <p:txBody>
          <a:bodyPr lIns="0" tIns="15875" rIns="0" bIns="0">
            <a:spAutoFit/>
          </a:bodyPr>
          <a:lstStyle/>
          <a:p>
            <a:pPr marL="12700" marR="0" lvl="0" indent="0" algn="l" defTabSz="914400" rtl="0" eaLnBrk="0" fontAlgn="base" latinLnBrk="0" hangingPunct="0">
              <a:lnSpc>
                <a:spcPct val="100000"/>
              </a:lnSpc>
              <a:spcBef>
                <a:spcPts val="125"/>
              </a:spcBef>
              <a:spcAft>
                <a:spcPct val="0"/>
              </a:spcAft>
              <a:buClrTx/>
              <a:buSzTx/>
              <a:buFontTx/>
              <a:buNone/>
              <a:tabLst/>
              <a:defRPr/>
            </a:pPr>
            <a:r>
              <a:rPr kumimoji="0" sz="1400" b="0" i="0" u="none" strike="noStrike" kern="1200" cap="none" spc="15" normalizeH="0" baseline="0" noProof="0" dirty="0">
                <a:ln>
                  <a:noFill/>
                </a:ln>
                <a:solidFill>
                  <a:srgbClr val="000000"/>
                </a:solidFill>
                <a:effectLst/>
                <a:uLnTx/>
                <a:uFillTx/>
                <a:latin typeface="微软雅黑"/>
                <a:ea typeface="微软雅黑"/>
                <a:cs typeface="等线"/>
              </a:rPr>
              <a:t>日本</a:t>
            </a:r>
            <a:r>
              <a:rPr kumimoji="0" sz="1400" b="0" i="0" u="none" strike="noStrike" kern="1200" cap="none" spc="25" normalizeH="0" baseline="0" noProof="0" dirty="0">
                <a:ln>
                  <a:noFill/>
                </a:ln>
                <a:solidFill>
                  <a:srgbClr val="000000"/>
                </a:solidFill>
                <a:effectLst/>
                <a:uLnTx/>
                <a:uFillTx/>
                <a:latin typeface="微软雅黑"/>
                <a:ea typeface="微软雅黑"/>
                <a:cs typeface="等线"/>
              </a:rPr>
              <a:t>REITs行</a:t>
            </a:r>
            <a:r>
              <a:rPr kumimoji="0" sz="1400" b="0" i="0" u="none" strike="noStrike" kern="1200" cap="none" spc="10" normalizeH="0" baseline="0" noProof="0" dirty="0">
                <a:ln>
                  <a:noFill/>
                </a:ln>
                <a:solidFill>
                  <a:srgbClr val="000000"/>
                </a:solidFill>
                <a:effectLst/>
                <a:uLnTx/>
                <a:uFillTx/>
                <a:latin typeface="微软雅黑"/>
                <a:ea typeface="微软雅黑"/>
                <a:cs typeface="等线"/>
              </a:rPr>
              <a:t>业</a:t>
            </a:r>
            <a:r>
              <a:rPr kumimoji="0" sz="1400" b="0" i="0" u="none" strike="noStrike" kern="1200" cap="none" spc="-55" normalizeH="0" baseline="0" noProof="0" dirty="0">
                <a:ln>
                  <a:noFill/>
                </a:ln>
                <a:solidFill>
                  <a:srgbClr val="000000"/>
                </a:solidFill>
                <a:effectLst/>
                <a:uLnTx/>
                <a:uFillTx/>
                <a:latin typeface="微软雅黑"/>
                <a:ea typeface="微软雅黑"/>
                <a:cs typeface="等线"/>
              </a:rPr>
              <a:t>分</a:t>
            </a:r>
            <a:r>
              <a:rPr kumimoji="0" sz="1400" b="0" i="0" u="none" strike="noStrike" kern="1200" cap="none" spc="25" normalizeH="0" baseline="0" noProof="0" dirty="0">
                <a:ln>
                  <a:noFill/>
                </a:ln>
                <a:solidFill>
                  <a:srgbClr val="000000"/>
                </a:solidFill>
                <a:effectLst/>
                <a:uLnTx/>
                <a:uFillTx/>
                <a:latin typeface="微软雅黑"/>
                <a:ea typeface="微软雅黑"/>
                <a:cs typeface="等线"/>
              </a:rPr>
              <a:t>布</a:t>
            </a:r>
            <a:endParaRPr kumimoji="0" sz="1400" b="0" i="0" u="none" strike="noStrike" kern="1200" cap="none" spc="0" normalizeH="0" baseline="0" noProof="0" dirty="0">
              <a:ln>
                <a:noFill/>
              </a:ln>
              <a:solidFill>
                <a:srgbClr val="000000"/>
              </a:solidFill>
              <a:effectLst/>
              <a:uLnTx/>
              <a:uFillTx/>
              <a:latin typeface="微软雅黑"/>
              <a:ea typeface="微软雅黑"/>
              <a:cs typeface="等线"/>
            </a:endParaRPr>
          </a:p>
        </p:txBody>
      </p:sp>
      <p:sp>
        <p:nvSpPr>
          <p:cNvPr id="34" name="object 34">
            <a:extLst>
              <a:ext uri="{FF2B5EF4-FFF2-40B4-BE49-F238E27FC236}">
                <a16:creationId xmlns:a16="http://schemas.microsoft.com/office/drawing/2014/main" id="{8EF9017B-D750-4F70-B4B6-6CF50996661D}"/>
              </a:ext>
            </a:extLst>
          </p:cNvPr>
          <p:cNvSpPr txBox="1"/>
          <p:nvPr/>
        </p:nvSpPr>
        <p:spPr>
          <a:xfrm>
            <a:off x="9302750" y="3170238"/>
            <a:ext cx="1703388" cy="447675"/>
          </a:xfrm>
          <a:prstGeom prst="rect">
            <a:avLst/>
          </a:prstGeom>
        </p:spPr>
        <p:txBody>
          <a:bodyPr lIns="0" tIns="15875" rIns="0" bIns="0">
            <a:spAutoFit/>
          </a:bodyPr>
          <a:lstStyle/>
          <a:p>
            <a:pPr marL="12700" marR="0" lvl="0" indent="0" algn="l" defTabSz="914400" rtl="0" eaLnBrk="0" fontAlgn="base" latinLnBrk="0" hangingPunct="0">
              <a:lnSpc>
                <a:spcPct val="100000"/>
              </a:lnSpc>
              <a:spcBef>
                <a:spcPts val="125"/>
              </a:spcBef>
              <a:spcAft>
                <a:spcPct val="0"/>
              </a:spcAft>
              <a:buClrTx/>
              <a:buSzTx/>
              <a:buFontTx/>
              <a:buNone/>
              <a:tabLst/>
              <a:defRPr/>
            </a:pPr>
            <a:r>
              <a:rPr kumimoji="0" sz="1400" b="0" i="0" u="none" strike="noStrike" kern="1200" cap="none" spc="15" normalizeH="0" baseline="0" noProof="0" dirty="0">
                <a:ln>
                  <a:noFill/>
                </a:ln>
                <a:solidFill>
                  <a:srgbClr val="000000"/>
                </a:solidFill>
                <a:effectLst/>
                <a:uLnTx/>
                <a:uFillTx/>
                <a:latin typeface="微软雅黑"/>
                <a:ea typeface="微软雅黑"/>
                <a:cs typeface="等线"/>
              </a:rPr>
              <a:t>新加</a:t>
            </a:r>
            <a:r>
              <a:rPr kumimoji="0" sz="1400" b="0" i="0" u="none" strike="noStrike" kern="1200" cap="none" spc="25" normalizeH="0" baseline="0" noProof="0" dirty="0">
                <a:ln>
                  <a:noFill/>
                </a:ln>
                <a:solidFill>
                  <a:srgbClr val="000000"/>
                </a:solidFill>
                <a:effectLst/>
                <a:uLnTx/>
                <a:uFillTx/>
                <a:latin typeface="微软雅黑"/>
                <a:ea typeface="微软雅黑"/>
                <a:cs typeface="等线"/>
              </a:rPr>
              <a:t>坡REITs行</a:t>
            </a:r>
            <a:r>
              <a:rPr kumimoji="0" sz="1400" b="0" i="0" u="none" strike="noStrike" kern="1200" cap="none" spc="-55" normalizeH="0" baseline="0" noProof="0" dirty="0">
                <a:ln>
                  <a:noFill/>
                </a:ln>
                <a:solidFill>
                  <a:srgbClr val="000000"/>
                </a:solidFill>
                <a:effectLst/>
                <a:uLnTx/>
                <a:uFillTx/>
                <a:latin typeface="微软雅黑"/>
                <a:ea typeface="微软雅黑"/>
                <a:cs typeface="等线"/>
              </a:rPr>
              <a:t>业</a:t>
            </a:r>
            <a:r>
              <a:rPr kumimoji="0" sz="1400" b="0" i="0" u="none" strike="noStrike" kern="1200" cap="none" spc="25" normalizeH="0" baseline="0" noProof="0" dirty="0">
                <a:ln>
                  <a:noFill/>
                </a:ln>
                <a:solidFill>
                  <a:srgbClr val="000000"/>
                </a:solidFill>
                <a:effectLst/>
                <a:uLnTx/>
                <a:uFillTx/>
                <a:latin typeface="微软雅黑"/>
                <a:ea typeface="微软雅黑"/>
                <a:cs typeface="等线"/>
              </a:rPr>
              <a:t>分布</a:t>
            </a:r>
            <a:endParaRPr kumimoji="0" sz="1400" b="0" i="0" u="none" strike="noStrike" kern="1200" cap="none" spc="0" normalizeH="0" baseline="0" noProof="0" dirty="0">
              <a:ln>
                <a:noFill/>
              </a:ln>
              <a:solidFill>
                <a:srgbClr val="000000"/>
              </a:solidFill>
              <a:effectLst/>
              <a:uLnTx/>
              <a:uFillTx/>
              <a:latin typeface="微软雅黑"/>
              <a:ea typeface="微软雅黑"/>
              <a:cs typeface="等线"/>
            </a:endParaRPr>
          </a:p>
        </p:txBody>
      </p:sp>
      <p:sp>
        <p:nvSpPr>
          <p:cNvPr id="37" name="文本框 23">
            <a:extLst>
              <a:ext uri="{FF2B5EF4-FFF2-40B4-BE49-F238E27FC236}">
                <a16:creationId xmlns:a16="http://schemas.microsoft.com/office/drawing/2014/main" id="{BEC13CC4-98D2-4BDF-B7B1-E42F26785461}"/>
              </a:ext>
            </a:extLst>
          </p:cNvPr>
          <p:cNvSpPr>
            <a:spLocks noChangeArrowheads="1"/>
          </p:cNvSpPr>
          <p:nvPr/>
        </p:nvSpPr>
        <p:spPr bwMode="auto">
          <a:xfrm>
            <a:off x="439738" y="277813"/>
            <a:ext cx="5502275" cy="58420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1.4 </a:t>
            </a:r>
            <a:r>
              <a:rPr kumimoji="0" lang="zh-CN" altLang="en-US"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国际经验（</a:t>
            </a:r>
            <a:r>
              <a:rPr kumimoji="0" lang="en-US" altLang="zh-CN"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2</a:t>
            </a:r>
            <a:r>
              <a:rPr kumimoji="0" lang="zh-CN" altLang="en-US"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a:t>
            </a:r>
            <a:r>
              <a:rPr kumimoji="0" lang="en-US" altLang="zh-CN"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a:t>
            </a:r>
            <a:r>
              <a:rPr kumimoji="0" lang="zh-CN" altLang="en-US" sz="3200" b="1" i="0" u="none" strike="noStrike" kern="1200" cap="none" spc="0" normalizeH="0" baseline="0" noProof="0" dirty="0">
                <a:ln>
                  <a:noFill/>
                </a:ln>
                <a:solidFill>
                  <a:srgbClr val="000000"/>
                </a:solidFill>
                <a:effectLst/>
                <a:uLnTx/>
                <a:uFillTx/>
                <a:latin typeface="微软雅黑"/>
                <a:ea typeface="微软雅黑"/>
                <a:cs typeface="+mn-cs"/>
                <a:sym typeface="微软雅黑" panose="020B0503020204020204" pitchFamily="34" charset="-122"/>
              </a:rPr>
              <a:t>亚洲</a:t>
            </a:r>
            <a:endParaRPr kumimoji="0" lang="zh-CN" altLang="en-US" sz="1800" b="0" i="0" u="none" strike="noStrike" kern="1200" cap="none" spc="0" normalizeH="0" baseline="0" noProof="0" dirty="0">
              <a:ln>
                <a:noFill/>
              </a:ln>
              <a:solidFill>
                <a:srgbClr val="000000"/>
              </a:solidFill>
              <a:effectLst/>
              <a:uLnTx/>
              <a:uFillTx/>
              <a:latin typeface="微软雅黑"/>
              <a:ea typeface="微软雅黑"/>
              <a:cs typeface="+mn-cs"/>
              <a:sym typeface="Arial" panose="020B0604020202020204" pitchFamily="34" charset="0"/>
            </a:endParaRPr>
          </a:p>
        </p:txBody>
      </p:sp>
      <p:grpSp>
        <p:nvGrpSpPr>
          <p:cNvPr id="29834" name="组合 1">
            <a:extLst>
              <a:ext uri="{FF2B5EF4-FFF2-40B4-BE49-F238E27FC236}">
                <a16:creationId xmlns:a16="http://schemas.microsoft.com/office/drawing/2014/main" id="{18634418-C55F-4CE3-BCD8-491F5B3059C7}"/>
              </a:ext>
            </a:extLst>
          </p:cNvPr>
          <p:cNvGrpSpPr>
            <a:grpSpLocks/>
          </p:cNvGrpSpPr>
          <p:nvPr/>
        </p:nvGrpSpPr>
        <p:grpSpPr bwMode="auto">
          <a:xfrm>
            <a:off x="0" y="214313"/>
            <a:ext cx="298450" cy="658812"/>
            <a:chOff x="0" y="0"/>
            <a:chExt cx="577847" cy="659137"/>
          </a:xfrm>
        </p:grpSpPr>
        <p:sp>
          <p:nvSpPr>
            <p:cNvPr id="29836" name="矩形 3">
              <a:extLst>
                <a:ext uri="{FF2B5EF4-FFF2-40B4-BE49-F238E27FC236}">
                  <a16:creationId xmlns:a16="http://schemas.microsoft.com/office/drawing/2014/main" id="{C6898F61-32AF-4F62-91E9-70448FE140C9}"/>
                </a:ext>
              </a:extLst>
            </p:cNvPr>
            <p:cNvSpPr>
              <a:spLocks noChangeArrowheads="1"/>
            </p:cNvSpPr>
            <p:nvPr/>
          </p:nvSpPr>
          <p:spPr bwMode="auto">
            <a:xfrm>
              <a:off x="0" y="0"/>
              <a:ext cx="495297" cy="659137"/>
            </a:xfrm>
            <a:prstGeom prst="rect">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4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29837" name="矩形 4">
              <a:extLst>
                <a:ext uri="{FF2B5EF4-FFF2-40B4-BE49-F238E27FC236}">
                  <a16:creationId xmlns:a16="http://schemas.microsoft.com/office/drawing/2014/main" id="{955D5F88-FAFD-4584-877B-7F9E52DE2412}"/>
                </a:ext>
              </a:extLst>
            </p:cNvPr>
            <p:cNvSpPr>
              <a:spLocks noChangeArrowheads="1"/>
            </p:cNvSpPr>
            <p:nvPr/>
          </p:nvSpPr>
          <p:spPr bwMode="auto">
            <a:xfrm>
              <a:off x="527047" y="0"/>
              <a:ext cx="50800" cy="659137"/>
            </a:xfrm>
            <a:prstGeom prst="rect">
              <a:avLst/>
            </a:prstGeom>
            <a:solidFill>
              <a:srgbClr val="80808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4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grpSp>
      <p:sp>
        <p:nvSpPr>
          <p:cNvPr id="29835" name="灯片编号占位符 27">
            <a:extLst>
              <a:ext uri="{FF2B5EF4-FFF2-40B4-BE49-F238E27FC236}">
                <a16:creationId xmlns:a16="http://schemas.microsoft.com/office/drawing/2014/main" id="{25A806A2-1E3B-4E47-A3B9-53DBA9E27C51}"/>
              </a:ext>
            </a:extLst>
          </p:cNvPr>
          <p:cNvSpPr>
            <a:spLocks noGrp="1" noChangeArrowheads="1"/>
          </p:cNvSpPr>
          <p:nvPr/>
        </p:nvSpPr>
        <p:spPr bwMode="auto">
          <a:xfrm>
            <a:off x="11509375" y="6554788"/>
            <a:ext cx="584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9" rIns="68573" bIns="34289"/>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7621D3A6-61BC-48E2-A148-1964BF5C7BD6}" type="slidenum">
              <a:rPr kumimoji="0" lang="zh-CN" altLang="zh-CN" sz="1400" b="1"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sym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9</a:t>
            </a:fld>
            <a:endParaRPr kumimoji="0" lang="zh-CN" altLang="zh-CN" sz="1400" b="1"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426" name="组合 1"/>
          <p:cNvGrpSpPr/>
          <p:nvPr/>
        </p:nvGrpSpPr>
        <p:grpSpPr>
          <a:xfrm>
            <a:off x="0" y="214313"/>
            <a:ext cx="577850" cy="658812"/>
            <a:chOff x="0" y="0"/>
            <a:chExt cx="577847" cy="659137"/>
          </a:xfrm>
        </p:grpSpPr>
        <p:sp>
          <p:nvSpPr>
            <p:cNvPr id="12317" name="矩形 3"/>
            <p:cNvSpPr>
              <a:spLocks noChangeArrowheads="1"/>
            </p:cNvSpPr>
            <p:nvPr/>
          </p:nvSpPr>
          <p:spPr bwMode="auto">
            <a:xfrm>
              <a:off x="0" y="0"/>
              <a:ext cx="495297" cy="659137"/>
            </a:xfrm>
            <a:prstGeom prst="rect">
              <a:avLst/>
            </a:prstGeom>
            <a:solidFill>
              <a:srgbClr val="C00000"/>
            </a:solidFill>
            <a:ln>
              <a:noFill/>
            </a:ln>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4200" b="0"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12318" name="矩形 4"/>
            <p:cNvSpPr>
              <a:spLocks noChangeArrowheads="1"/>
            </p:cNvSpPr>
            <p:nvPr/>
          </p:nvSpPr>
          <p:spPr bwMode="auto">
            <a:xfrm>
              <a:off x="527047" y="0"/>
              <a:ext cx="50800" cy="659137"/>
            </a:xfrm>
            <a:prstGeom prst="rect">
              <a:avLst/>
            </a:prstGeom>
            <a:solidFill>
              <a:srgbClr val="808080"/>
            </a:solidFill>
            <a:ln>
              <a:noFill/>
            </a:ln>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4200" b="0" i="0" u="none" strike="noStrike" kern="1200" cap="none" spc="0" normalizeH="0" baseline="0" noProof="0">
                <a:ln>
                  <a:noFill/>
                </a:ln>
                <a:solidFill>
                  <a:srgbClr val="FFFFFF"/>
                </a:solidFill>
                <a:effectLst/>
                <a:uLnTx/>
                <a:uFillTx/>
                <a:latin typeface="+mn-lt"/>
                <a:ea typeface="+mn-ea"/>
                <a:cs typeface="+mn-ea"/>
                <a:sym typeface="+mn-lt"/>
              </a:endParaRPr>
            </a:p>
          </p:txBody>
        </p:sp>
      </p:grpSp>
      <p:sp>
        <p:nvSpPr>
          <p:cNvPr id="12291" name="灯片编号占位符 3"/>
          <p:cNvSpPr>
            <a:spLocks noGrp="1" noChangeArrowheads="1"/>
          </p:cNvSpPr>
          <p:nvPr/>
        </p:nvSpPr>
        <p:spPr bwMode="auto">
          <a:xfrm>
            <a:off x="11449050" y="6499225"/>
            <a:ext cx="639763" cy="365125"/>
          </a:xfrm>
          <a:prstGeom prst="rect">
            <a:avLst/>
          </a:prstGeom>
          <a:noFill/>
          <a:ln>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r" defTabSz="914400" eaLnBrk="1" hangingPunct="1">
              <a:spcBef>
                <a:spcPct val="0"/>
              </a:spcBef>
              <a:buNone/>
            </a:pPr>
            <a:fld id="{9A0DB2DC-4C9A-4742-B13C-FB6460FD3503}" type="slidenum">
              <a:rPr lang="zh-CN" altLang="zh-CN" sz="1400" b="1" dirty="0">
                <a:solidFill>
                  <a:srgbClr val="FFFFFF"/>
                </a:solidFill>
                <a:ea typeface="微软雅黑" panose="020B0503020204020204" pitchFamily="34" charset="-122"/>
                <a:sym typeface="+mn-lt"/>
              </a:rPr>
              <a:t>90</a:t>
            </a:fld>
            <a:endParaRPr lang="zh-CN" altLang="zh-CN" sz="1400" b="1" dirty="0">
              <a:solidFill>
                <a:srgbClr val="FFFFFF"/>
              </a:solidFill>
              <a:ea typeface="微软雅黑" panose="020B0503020204020204" pitchFamily="34" charset="-122"/>
              <a:sym typeface="+mn-lt"/>
            </a:endParaRPr>
          </a:p>
        </p:txBody>
      </p:sp>
      <p:sp>
        <p:nvSpPr>
          <p:cNvPr id="12292" name="标题 1"/>
          <p:cNvSpPr txBox="1">
            <a:spLocks noChangeArrowheads="1"/>
          </p:cNvSpPr>
          <p:nvPr/>
        </p:nvSpPr>
        <p:spPr bwMode="auto">
          <a:xfrm>
            <a:off x="763588" y="296863"/>
            <a:ext cx="11004550" cy="658813"/>
          </a:xfrm>
          <a:prstGeom prst="rect">
            <a:avLst/>
          </a:prstGeom>
          <a:noFill/>
          <a:ln>
            <a:noFill/>
          </a:ln>
        </p:spPr>
        <p:txBody>
          <a:bodyPr lIns="68573" tIns="34289" rIns="68573" bIns="34289"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lvl="0" eaLnBrk="1" hangingPunct="1">
              <a:spcBef>
                <a:spcPct val="0"/>
              </a:spcBef>
              <a:buNone/>
              <a:defRPr/>
            </a:pPr>
            <a:r>
              <a:rPr lang="en-US" altLang="zh-CN" b="1" dirty="0">
                <a:latin typeface="+mn-ea"/>
                <a:ea typeface="+mn-ea"/>
                <a:sym typeface="+mn-lt"/>
              </a:rPr>
              <a:t>2.10 </a:t>
            </a:r>
            <a:r>
              <a:rPr kumimoji="0" lang="zh-CN" altLang="en-US" sz="320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mn-cs"/>
                <a:sym typeface="+mn-lt"/>
              </a:rPr>
              <a:t>适配</a:t>
            </a:r>
            <a:r>
              <a:rPr kumimoji="0" lang="en-US" altLang="zh-CN" sz="320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mn-cs"/>
                <a:sym typeface="+mn-lt"/>
              </a:rPr>
              <a:t>ABS</a:t>
            </a:r>
            <a:r>
              <a:rPr kumimoji="0" lang="zh-CN" altLang="en-US" sz="320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mn-cs"/>
                <a:sym typeface="+mn-lt"/>
              </a:rPr>
              <a:t>类型</a:t>
            </a:r>
            <a:r>
              <a:rPr kumimoji="0" lang="en-US" altLang="zh-CN" sz="320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mn-cs"/>
                <a:sym typeface="+mn-lt"/>
              </a:rPr>
              <a:t>—</a:t>
            </a:r>
            <a:r>
              <a:rPr kumimoji="0" lang="zh-CN" altLang="en-US" sz="3200" b="1" i="0" u="none" strike="noStrike" kern="1200" cap="none" spc="0" normalizeH="0" baseline="0" noProof="0" dirty="0">
                <a:ln>
                  <a:noFill/>
                </a:ln>
                <a:solidFill>
                  <a:schemeClr val="tx1"/>
                </a:solidFill>
                <a:effectLst/>
                <a:uLnTx/>
                <a:uFillTx/>
                <a:latin typeface="+mn-lt"/>
                <a:ea typeface="+mn-ea"/>
                <a:cs typeface="+mn-ea"/>
                <a:sym typeface="+mn-lt"/>
              </a:rPr>
              <a:t>保障房</a:t>
            </a:r>
            <a:r>
              <a:rPr kumimoji="0" lang="en-US" altLang="zh-CN" sz="3200" b="1" i="0" u="none" strike="noStrike" kern="1200" cap="none" spc="0" normalizeH="0" baseline="0" noProof="0" dirty="0">
                <a:ln>
                  <a:noFill/>
                </a:ln>
                <a:solidFill>
                  <a:schemeClr val="tx1"/>
                </a:solidFill>
                <a:effectLst/>
                <a:uLnTx/>
                <a:uFillTx/>
                <a:latin typeface="+mn-lt"/>
                <a:ea typeface="+mn-ea"/>
                <a:cs typeface="+mn-ea"/>
                <a:sym typeface="+mn-lt"/>
              </a:rPr>
              <a:t>ABS</a:t>
            </a:r>
            <a:endParaRPr kumimoji="0" lang="zh-CN" altLang="en-US" sz="3200" b="1" i="0" u="none" strike="noStrike" kern="1200" cap="none" spc="0" normalizeH="0" baseline="0" noProof="0" dirty="0">
              <a:ln>
                <a:noFill/>
              </a:ln>
              <a:solidFill>
                <a:schemeClr val="tx1"/>
              </a:solidFill>
              <a:effectLst/>
              <a:uLnTx/>
              <a:uFillTx/>
              <a:latin typeface="+mn-lt"/>
              <a:ea typeface="+mn-ea"/>
              <a:cs typeface="+mn-ea"/>
              <a:sym typeface="+mn-lt"/>
            </a:endParaRPr>
          </a:p>
        </p:txBody>
      </p:sp>
      <p:graphicFrame>
        <p:nvGraphicFramePr>
          <p:cNvPr id="10" name="表格 9"/>
          <p:cNvGraphicFramePr>
            <a:graphicFrameLocks noGrp="1"/>
          </p:cNvGraphicFramePr>
          <p:nvPr>
            <p:custDataLst>
              <p:tags r:id="rId1"/>
            </p:custDataLst>
          </p:nvPr>
        </p:nvGraphicFramePr>
        <p:xfrm>
          <a:off x="185738" y="1414463"/>
          <a:ext cx="5807075" cy="4666023"/>
        </p:xfrm>
        <a:graphic>
          <a:graphicData uri="http://schemas.openxmlformats.org/drawingml/2006/table">
            <a:tbl>
              <a:tblPr firstRow="1" bandRow="1">
                <a:tableStyleId>{93296810-A885-4BE3-A3E7-6D5BEEA58F35}</a:tableStyleId>
              </a:tblPr>
              <a:tblGrid>
                <a:gridCol w="358317">
                  <a:extLst>
                    <a:ext uri="{9D8B030D-6E8A-4147-A177-3AD203B41FA5}">
                      <a16:colId xmlns:a16="http://schemas.microsoft.com/office/drawing/2014/main" val="20000"/>
                    </a:ext>
                  </a:extLst>
                </a:gridCol>
                <a:gridCol w="1996597">
                  <a:extLst>
                    <a:ext uri="{9D8B030D-6E8A-4147-A177-3AD203B41FA5}">
                      <a16:colId xmlns:a16="http://schemas.microsoft.com/office/drawing/2014/main" val="20001"/>
                    </a:ext>
                  </a:extLst>
                </a:gridCol>
                <a:gridCol w="824999">
                  <a:extLst>
                    <a:ext uri="{9D8B030D-6E8A-4147-A177-3AD203B41FA5}">
                      <a16:colId xmlns:a16="http://schemas.microsoft.com/office/drawing/2014/main" val="20002"/>
                    </a:ext>
                  </a:extLst>
                </a:gridCol>
                <a:gridCol w="2627162">
                  <a:extLst>
                    <a:ext uri="{9D8B030D-6E8A-4147-A177-3AD203B41FA5}">
                      <a16:colId xmlns:a16="http://schemas.microsoft.com/office/drawing/2014/main" val="20003"/>
                    </a:ext>
                  </a:extLst>
                </a:gridCol>
              </a:tblGrid>
              <a:tr h="360491">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mn-lt"/>
                        </a:rPr>
                        <a:t>序号</a:t>
                      </a:r>
                    </a:p>
                  </a:txBody>
                  <a:tcPr marL="3783" marR="3783" marT="3778"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1" u="none" strike="noStrike" cap="none" normalizeH="0" baseline="0" dirty="0">
                          <a:ln>
                            <a:noFill/>
                          </a:ln>
                          <a:solidFill>
                            <a:schemeClr val="bg1"/>
                          </a:solidFill>
                          <a:effectLst/>
                          <a:sym typeface="+mn-lt"/>
                        </a:rPr>
                        <a:t>企业名称</a:t>
                      </a:r>
                      <a:endParaRPr kumimoji="0" lang="zh-CN" altLang="en-US" sz="11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mn-lt"/>
                      </a:endParaRPr>
                    </a:p>
                  </a:txBody>
                  <a:tcPr marL="3783" marR="3783" marT="3778"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1" u="none" strike="noStrike" cap="none" normalizeH="0" baseline="0" dirty="0">
                          <a:ln>
                            <a:noFill/>
                          </a:ln>
                          <a:solidFill>
                            <a:schemeClr val="bg1"/>
                          </a:solidFill>
                          <a:effectLst/>
                          <a:sym typeface="+mn-lt"/>
                        </a:rPr>
                        <a:t>最新评级</a:t>
                      </a:r>
                      <a:endParaRPr kumimoji="0" lang="zh-CN" altLang="en-US" sz="11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mn-lt"/>
                      </a:endParaRPr>
                    </a:p>
                  </a:txBody>
                  <a:tcPr marL="3783" marR="3783" marT="3778"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1" u="none" strike="noStrike" cap="none" normalizeH="0" baseline="0" dirty="0">
                          <a:ln>
                            <a:noFill/>
                          </a:ln>
                          <a:solidFill>
                            <a:schemeClr val="bg1"/>
                          </a:solidFill>
                          <a:effectLst/>
                          <a:sym typeface="+mn-lt"/>
                        </a:rPr>
                        <a:t>最近一年此资产对应收入</a:t>
                      </a:r>
                      <a:r>
                        <a:rPr kumimoji="0" lang="en-US" altLang="zh-CN" sz="1100" b="1" u="none" strike="noStrike" cap="none" normalizeH="0" baseline="0" dirty="0">
                          <a:ln>
                            <a:noFill/>
                          </a:ln>
                          <a:solidFill>
                            <a:schemeClr val="bg1"/>
                          </a:solidFill>
                          <a:effectLst/>
                          <a:sym typeface="+mn-lt"/>
                        </a:rPr>
                        <a:t>/</a:t>
                      </a:r>
                      <a:r>
                        <a:rPr kumimoji="0" lang="zh-CN" altLang="en-US" sz="1100" b="1" u="none" strike="noStrike" cap="none" normalizeH="0" baseline="0" dirty="0">
                          <a:ln>
                            <a:noFill/>
                          </a:ln>
                          <a:solidFill>
                            <a:schemeClr val="bg1"/>
                          </a:solidFill>
                          <a:effectLst/>
                          <a:sym typeface="+mn-lt"/>
                        </a:rPr>
                        <a:t>规模（亿元）</a:t>
                      </a:r>
                      <a:endParaRPr kumimoji="0" lang="zh-CN" altLang="en-US" sz="11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mn-lt"/>
                      </a:endParaRPr>
                    </a:p>
                  </a:txBody>
                  <a:tcPr marL="3783" marR="3783" marT="3778" marB="0" anchor="ctr" horzOverflow="overflow"/>
                </a:tc>
                <a:extLst>
                  <a:ext uri="{0D108BD9-81ED-4DB2-BD59-A6C34878D82A}">
                    <a16:rowId xmlns:a16="http://schemas.microsoft.com/office/drawing/2014/main" val="10000"/>
                  </a:ext>
                </a:extLst>
              </a:tr>
              <a:tr h="339364">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1</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u="none" strike="noStrike" cap="none" normalizeH="0" baseline="0" dirty="0">
                          <a:ln>
                            <a:noFill/>
                          </a:ln>
                          <a:solidFill>
                            <a:schemeClr val="tx1"/>
                          </a:solidFill>
                          <a:effectLst/>
                          <a:sym typeface="+mn-lt"/>
                        </a:rPr>
                        <a:t>长沙市城市建设投资开发集团有限公司</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u="none" strike="noStrike" cap="none" normalizeH="0" baseline="0">
                          <a:ln>
                            <a:noFill/>
                          </a:ln>
                          <a:solidFill>
                            <a:schemeClr val="tx1"/>
                          </a:solidFill>
                          <a:effectLst/>
                          <a:sym typeface="+mn-lt"/>
                        </a:rPr>
                        <a:t>AAA</a:t>
                      </a:r>
                      <a:endPar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u="none" strike="noStrike" cap="none" normalizeH="0" baseline="0">
                          <a:ln>
                            <a:noFill/>
                          </a:ln>
                          <a:solidFill>
                            <a:schemeClr val="tx1"/>
                          </a:solidFill>
                          <a:effectLst/>
                          <a:sym typeface="+mn-lt"/>
                        </a:rPr>
                        <a:t>棚户区改造项目</a:t>
                      </a:r>
                      <a:endParaRPr kumimoji="0" lang="zh-CN" altLang="en-US"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extLst>
                  <a:ext uri="{0D108BD9-81ED-4DB2-BD59-A6C34878D82A}">
                    <a16:rowId xmlns:a16="http://schemas.microsoft.com/office/drawing/2014/main" val="10001"/>
                  </a:ext>
                </a:extLst>
              </a:tr>
              <a:tr h="275712">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2</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u="none" strike="noStrike" cap="none" normalizeH="0" baseline="0" dirty="0">
                          <a:ln>
                            <a:noFill/>
                          </a:ln>
                          <a:solidFill>
                            <a:schemeClr val="tx1"/>
                          </a:solidFill>
                          <a:effectLst/>
                          <a:sym typeface="+mn-lt"/>
                        </a:rPr>
                        <a:t>长沙市轨道交通集团有限公司</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u="none" strike="noStrike" cap="none" normalizeH="0" baseline="0">
                          <a:ln>
                            <a:noFill/>
                          </a:ln>
                          <a:solidFill>
                            <a:schemeClr val="tx1"/>
                          </a:solidFill>
                          <a:effectLst/>
                          <a:sym typeface="+mn-lt"/>
                        </a:rPr>
                        <a:t>AAA</a:t>
                      </a:r>
                      <a:endPar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u="none" strike="noStrike" cap="none" normalizeH="0" baseline="0">
                          <a:ln>
                            <a:noFill/>
                          </a:ln>
                          <a:solidFill>
                            <a:schemeClr val="tx1"/>
                          </a:solidFill>
                          <a:effectLst/>
                          <a:sym typeface="+mn-lt"/>
                        </a:rPr>
                        <a:t>棚户区改造</a:t>
                      </a:r>
                      <a:endParaRPr kumimoji="0" lang="zh-CN" altLang="en-US"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extLst>
                  <a:ext uri="{0D108BD9-81ED-4DB2-BD59-A6C34878D82A}">
                    <a16:rowId xmlns:a16="http://schemas.microsoft.com/office/drawing/2014/main" val="10002"/>
                  </a:ext>
                </a:extLst>
              </a:tr>
              <a:tr h="339364">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3</a:t>
                      </a: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u="none" strike="noStrike" cap="none" normalizeH="0" baseline="0" dirty="0">
                          <a:ln>
                            <a:noFill/>
                          </a:ln>
                          <a:solidFill>
                            <a:schemeClr val="tx1"/>
                          </a:solidFill>
                          <a:effectLst/>
                          <a:sym typeface="+mn-lt"/>
                        </a:rPr>
                        <a:t>常德市经济建设投资集团有限公司</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u="none" strike="noStrike" cap="none" normalizeH="0" baseline="0">
                          <a:ln>
                            <a:noFill/>
                          </a:ln>
                          <a:solidFill>
                            <a:schemeClr val="tx1"/>
                          </a:solidFill>
                          <a:effectLst/>
                          <a:sym typeface="+mn-lt"/>
                        </a:rPr>
                        <a:t>AA+</a:t>
                      </a:r>
                      <a:endPar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u="none" strike="noStrike" cap="none" normalizeH="0" baseline="0">
                          <a:ln>
                            <a:noFill/>
                          </a:ln>
                          <a:solidFill>
                            <a:schemeClr val="tx1"/>
                          </a:solidFill>
                          <a:effectLst/>
                          <a:sym typeface="+mn-lt"/>
                        </a:rPr>
                        <a:t>规模未知</a:t>
                      </a:r>
                      <a:endParaRPr kumimoji="0" lang="zh-CN" altLang="en-US"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extLst>
                  <a:ext uri="{0D108BD9-81ED-4DB2-BD59-A6C34878D82A}">
                    <a16:rowId xmlns:a16="http://schemas.microsoft.com/office/drawing/2014/main" val="10003"/>
                  </a:ext>
                </a:extLst>
              </a:tr>
              <a:tr h="275712">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4</a:t>
                      </a: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u="none" strike="noStrike" cap="none" normalizeH="0" baseline="0" dirty="0">
                          <a:ln>
                            <a:noFill/>
                          </a:ln>
                          <a:solidFill>
                            <a:schemeClr val="tx1"/>
                          </a:solidFill>
                          <a:effectLst/>
                          <a:sym typeface="+mn-lt"/>
                        </a:rPr>
                        <a:t>长沙高新控股集团有限公司</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u="none" strike="noStrike" cap="none" normalizeH="0" baseline="0">
                          <a:ln>
                            <a:noFill/>
                          </a:ln>
                          <a:solidFill>
                            <a:schemeClr val="tx1"/>
                          </a:solidFill>
                          <a:effectLst/>
                          <a:sym typeface="+mn-lt"/>
                        </a:rPr>
                        <a:t>AA+</a:t>
                      </a:r>
                      <a:endPar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u="none" strike="noStrike" cap="none" normalizeH="0" baseline="0" dirty="0">
                          <a:ln>
                            <a:noFill/>
                          </a:ln>
                          <a:solidFill>
                            <a:schemeClr val="tx1"/>
                          </a:solidFill>
                          <a:effectLst/>
                          <a:sym typeface="+mn-lt"/>
                        </a:rPr>
                        <a:t>1.2</a:t>
                      </a:r>
                      <a:endParaRPr kumimoji="0" lang="en-US" altLang="zh-CN"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extLst>
                  <a:ext uri="{0D108BD9-81ED-4DB2-BD59-A6C34878D82A}">
                    <a16:rowId xmlns:a16="http://schemas.microsoft.com/office/drawing/2014/main" val="10004"/>
                  </a:ext>
                </a:extLst>
              </a:tr>
              <a:tr h="339364">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5</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u="none" strike="noStrike" cap="none" normalizeH="0" baseline="0" dirty="0">
                          <a:ln>
                            <a:noFill/>
                          </a:ln>
                          <a:solidFill>
                            <a:schemeClr val="tx1"/>
                          </a:solidFill>
                          <a:effectLst/>
                          <a:sym typeface="+mn-lt"/>
                        </a:rPr>
                        <a:t>长沙市芙蓉城市建设投资有限责任公司</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u="none" strike="noStrike" cap="none" normalizeH="0" baseline="0">
                          <a:ln>
                            <a:noFill/>
                          </a:ln>
                          <a:solidFill>
                            <a:schemeClr val="tx1"/>
                          </a:solidFill>
                          <a:effectLst/>
                          <a:sym typeface="+mn-lt"/>
                        </a:rPr>
                        <a:t>AA+</a:t>
                      </a:r>
                      <a:endPar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u="none" strike="noStrike" cap="none" normalizeH="0" baseline="0" dirty="0">
                          <a:ln>
                            <a:noFill/>
                          </a:ln>
                          <a:solidFill>
                            <a:schemeClr val="tx1"/>
                          </a:solidFill>
                          <a:effectLst/>
                          <a:sym typeface="+mn-lt"/>
                        </a:rPr>
                        <a:t>0.14</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extLst>
                  <a:ext uri="{0D108BD9-81ED-4DB2-BD59-A6C34878D82A}">
                    <a16:rowId xmlns:a16="http://schemas.microsoft.com/office/drawing/2014/main" val="10005"/>
                  </a:ext>
                </a:extLst>
              </a:tr>
              <a:tr h="275712">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6</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u="none" strike="noStrike" cap="none" normalizeH="0" baseline="0" dirty="0">
                          <a:ln>
                            <a:noFill/>
                          </a:ln>
                          <a:solidFill>
                            <a:schemeClr val="tx1"/>
                          </a:solidFill>
                          <a:effectLst/>
                          <a:sym typeface="+mn-lt"/>
                        </a:rPr>
                        <a:t>湖南湘江新区投资集团有限公司</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u="none" strike="noStrike" cap="none" normalizeH="0" baseline="0">
                          <a:ln>
                            <a:noFill/>
                          </a:ln>
                          <a:solidFill>
                            <a:schemeClr val="tx1"/>
                          </a:solidFill>
                          <a:effectLst/>
                          <a:sym typeface="+mn-lt"/>
                        </a:rPr>
                        <a:t>AA+</a:t>
                      </a:r>
                      <a:endPar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u="none" strike="noStrike" cap="none" normalizeH="0" baseline="0" dirty="0">
                          <a:ln>
                            <a:noFill/>
                          </a:ln>
                          <a:solidFill>
                            <a:schemeClr val="tx1"/>
                          </a:solidFill>
                          <a:effectLst/>
                          <a:sym typeface="+mn-lt"/>
                        </a:rPr>
                        <a:t>保障房建设项目</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extLst>
                  <a:ext uri="{0D108BD9-81ED-4DB2-BD59-A6C34878D82A}">
                    <a16:rowId xmlns:a16="http://schemas.microsoft.com/office/drawing/2014/main" val="10006"/>
                  </a:ext>
                </a:extLst>
              </a:tr>
              <a:tr h="275712">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7</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u="none" strike="noStrike" cap="none" normalizeH="0" baseline="0" dirty="0">
                          <a:ln>
                            <a:noFill/>
                          </a:ln>
                          <a:solidFill>
                            <a:schemeClr val="tx1"/>
                          </a:solidFill>
                          <a:effectLst/>
                          <a:sym typeface="+mn-lt"/>
                        </a:rPr>
                        <a:t>郴州市百福投资集团有限公司</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u="none" strike="noStrike" cap="none" normalizeH="0" baseline="0">
                          <a:ln>
                            <a:noFill/>
                          </a:ln>
                          <a:solidFill>
                            <a:schemeClr val="tx1"/>
                          </a:solidFill>
                          <a:effectLst/>
                          <a:sym typeface="+mn-lt"/>
                        </a:rPr>
                        <a:t>AA</a:t>
                      </a:r>
                      <a:endPar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u="none" strike="noStrike" cap="none" normalizeH="0" baseline="0" dirty="0">
                          <a:ln>
                            <a:noFill/>
                          </a:ln>
                          <a:solidFill>
                            <a:schemeClr val="tx1"/>
                          </a:solidFill>
                          <a:effectLst/>
                          <a:sym typeface="+mn-lt"/>
                        </a:rPr>
                        <a:t>规模未知</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extLst>
                  <a:ext uri="{0D108BD9-81ED-4DB2-BD59-A6C34878D82A}">
                    <a16:rowId xmlns:a16="http://schemas.microsoft.com/office/drawing/2014/main" val="10007"/>
                  </a:ext>
                </a:extLst>
              </a:tr>
              <a:tr h="339364">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8</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u="none" strike="noStrike" cap="none" normalizeH="0" baseline="0" dirty="0">
                          <a:ln>
                            <a:noFill/>
                          </a:ln>
                          <a:solidFill>
                            <a:schemeClr val="tx1"/>
                          </a:solidFill>
                          <a:effectLst/>
                          <a:sym typeface="+mn-lt"/>
                        </a:rPr>
                        <a:t>长沙市雨花城市建设投资集团有限公司</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u="none" strike="noStrike" cap="none" normalizeH="0" baseline="0">
                          <a:ln>
                            <a:noFill/>
                          </a:ln>
                          <a:solidFill>
                            <a:schemeClr val="tx1"/>
                          </a:solidFill>
                          <a:effectLst/>
                          <a:sym typeface="+mn-lt"/>
                        </a:rPr>
                        <a:t>AA</a:t>
                      </a:r>
                      <a:endPar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u="none" strike="noStrike" cap="none" normalizeH="0" baseline="0" dirty="0">
                          <a:ln>
                            <a:noFill/>
                          </a:ln>
                          <a:solidFill>
                            <a:schemeClr val="tx1"/>
                          </a:solidFill>
                          <a:effectLst/>
                          <a:sym typeface="+mn-lt"/>
                        </a:rPr>
                        <a:t>1.13</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extLst>
                  <a:ext uri="{0D108BD9-81ED-4DB2-BD59-A6C34878D82A}">
                    <a16:rowId xmlns:a16="http://schemas.microsoft.com/office/drawing/2014/main" val="10008"/>
                  </a:ext>
                </a:extLst>
              </a:tr>
              <a:tr h="275712">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9</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u="none" strike="noStrike" cap="none" normalizeH="0" baseline="0" dirty="0">
                          <a:ln>
                            <a:noFill/>
                          </a:ln>
                          <a:solidFill>
                            <a:schemeClr val="tx1"/>
                          </a:solidFill>
                          <a:effectLst/>
                          <a:sym typeface="+mn-lt"/>
                        </a:rPr>
                        <a:t>长沙麓山投资控股集团有限公司</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u="none" strike="noStrike" cap="none" normalizeH="0" baseline="0">
                          <a:ln>
                            <a:noFill/>
                          </a:ln>
                          <a:solidFill>
                            <a:schemeClr val="tx1"/>
                          </a:solidFill>
                          <a:effectLst/>
                          <a:sym typeface="+mn-lt"/>
                        </a:rPr>
                        <a:t>AA</a:t>
                      </a:r>
                      <a:endPar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u="none" strike="noStrike" cap="none" normalizeH="0" baseline="0" dirty="0">
                          <a:ln>
                            <a:noFill/>
                          </a:ln>
                          <a:solidFill>
                            <a:schemeClr val="tx1"/>
                          </a:solidFill>
                          <a:effectLst/>
                          <a:sym typeface="+mn-lt"/>
                        </a:rPr>
                        <a:t>3.47</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extLst>
                  <a:ext uri="{0D108BD9-81ED-4DB2-BD59-A6C34878D82A}">
                    <a16:rowId xmlns:a16="http://schemas.microsoft.com/office/drawing/2014/main" val="10009"/>
                  </a:ext>
                </a:extLst>
              </a:tr>
              <a:tr h="275712">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10</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u="none" strike="noStrike" cap="none" normalizeH="0" baseline="0" dirty="0">
                          <a:ln>
                            <a:noFill/>
                          </a:ln>
                          <a:solidFill>
                            <a:schemeClr val="tx1"/>
                          </a:solidFill>
                          <a:effectLst/>
                          <a:sym typeface="+mn-lt"/>
                        </a:rPr>
                        <a:t>长沙市城北投资有限公司</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u="none" strike="noStrike" cap="none" normalizeH="0" baseline="0">
                          <a:ln>
                            <a:noFill/>
                          </a:ln>
                          <a:solidFill>
                            <a:schemeClr val="tx1"/>
                          </a:solidFill>
                          <a:effectLst/>
                          <a:sym typeface="+mn-lt"/>
                        </a:rPr>
                        <a:t>AA</a:t>
                      </a:r>
                      <a:endPar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u="none" strike="noStrike" cap="none" normalizeH="0" baseline="0">
                          <a:ln>
                            <a:noFill/>
                          </a:ln>
                          <a:solidFill>
                            <a:schemeClr val="tx1"/>
                          </a:solidFill>
                          <a:effectLst/>
                          <a:sym typeface="+mn-lt"/>
                        </a:rPr>
                        <a:t>7.55</a:t>
                      </a:r>
                      <a:endPar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extLst>
                  <a:ext uri="{0D108BD9-81ED-4DB2-BD59-A6C34878D82A}">
                    <a16:rowId xmlns:a16="http://schemas.microsoft.com/office/drawing/2014/main" val="10010"/>
                  </a:ext>
                </a:extLst>
              </a:tr>
              <a:tr h="339364">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11</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u="none" strike="noStrike" cap="none" normalizeH="0" baseline="0" dirty="0">
                          <a:ln>
                            <a:noFill/>
                          </a:ln>
                          <a:solidFill>
                            <a:schemeClr val="tx1"/>
                          </a:solidFill>
                          <a:effectLst/>
                          <a:sym typeface="+mn-lt"/>
                        </a:rPr>
                        <a:t>醴陵市渌江投资控股集团有限公司</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u="none" strike="noStrike" cap="none" normalizeH="0" baseline="0">
                          <a:ln>
                            <a:noFill/>
                          </a:ln>
                          <a:solidFill>
                            <a:schemeClr val="tx1"/>
                          </a:solidFill>
                          <a:effectLst/>
                          <a:sym typeface="+mn-lt"/>
                        </a:rPr>
                        <a:t>AA</a:t>
                      </a:r>
                      <a:endPar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u="none" strike="noStrike" cap="none" normalizeH="0" baseline="0">
                          <a:ln>
                            <a:noFill/>
                          </a:ln>
                          <a:solidFill>
                            <a:schemeClr val="tx1"/>
                          </a:solidFill>
                          <a:effectLst/>
                          <a:sym typeface="+mn-lt"/>
                        </a:rPr>
                        <a:t>2.61</a:t>
                      </a:r>
                      <a:endPar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extLst>
                  <a:ext uri="{0D108BD9-81ED-4DB2-BD59-A6C34878D82A}">
                    <a16:rowId xmlns:a16="http://schemas.microsoft.com/office/drawing/2014/main" val="10011"/>
                  </a:ext>
                </a:extLst>
              </a:tr>
              <a:tr h="275712">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12</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u="none" strike="noStrike" cap="none" normalizeH="0" baseline="0" dirty="0">
                          <a:ln>
                            <a:noFill/>
                          </a:ln>
                          <a:solidFill>
                            <a:schemeClr val="tx1"/>
                          </a:solidFill>
                          <a:effectLst/>
                          <a:sym typeface="+mn-lt"/>
                        </a:rPr>
                        <a:t>衡阳市滨江新区投资有限公司</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u="none" strike="noStrike" cap="none" normalizeH="0" baseline="0">
                          <a:ln>
                            <a:noFill/>
                          </a:ln>
                          <a:solidFill>
                            <a:schemeClr val="tx1"/>
                          </a:solidFill>
                          <a:effectLst/>
                          <a:sym typeface="+mn-lt"/>
                        </a:rPr>
                        <a:t>AA</a:t>
                      </a:r>
                      <a:endPar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u="none" strike="noStrike" cap="none" normalizeH="0" baseline="0" dirty="0">
                          <a:ln>
                            <a:noFill/>
                          </a:ln>
                          <a:solidFill>
                            <a:schemeClr val="tx1"/>
                          </a:solidFill>
                          <a:effectLst/>
                          <a:sym typeface="+mn-lt"/>
                        </a:rPr>
                        <a:t>12.61</a:t>
                      </a:r>
                      <a:endParaRPr kumimoji="0" lang="en-US" altLang="zh-CN"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extLst>
                  <a:ext uri="{0D108BD9-81ED-4DB2-BD59-A6C34878D82A}">
                    <a16:rowId xmlns:a16="http://schemas.microsoft.com/office/drawing/2014/main" val="10012"/>
                  </a:ext>
                </a:extLst>
              </a:tr>
              <a:tr h="339364">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13</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u="none" strike="noStrike" cap="none" normalizeH="0" baseline="0" dirty="0">
                          <a:ln>
                            <a:noFill/>
                          </a:ln>
                          <a:solidFill>
                            <a:schemeClr val="tx1"/>
                          </a:solidFill>
                          <a:effectLst/>
                          <a:sym typeface="+mn-lt"/>
                        </a:rPr>
                        <a:t>株洲循环经济投资发展集团有限公司</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u="none" strike="noStrike" cap="none" normalizeH="0" baseline="0">
                          <a:ln>
                            <a:noFill/>
                          </a:ln>
                          <a:solidFill>
                            <a:schemeClr val="tx1"/>
                          </a:solidFill>
                          <a:effectLst/>
                          <a:sym typeface="+mn-lt"/>
                        </a:rPr>
                        <a:t>AA</a:t>
                      </a:r>
                      <a:endPar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u="none" strike="noStrike" cap="none" normalizeH="0" baseline="0">
                          <a:ln>
                            <a:noFill/>
                          </a:ln>
                          <a:solidFill>
                            <a:schemeClr val="tx1"/>
                          </a:solidFill>
                          <a:effectLst/>
                          <a:sym typeface="+mn-lt"/>
                        </a:rPr>
                        <a:t>0.07</a:t>
                      </a:r>
                      <a:endPar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extLst>
                  <a:ext uri="{0D108BD9-81ED-4DB2-BD59-A6C34878D82A}">
                    <a16:rowId xmlns:a16="http://schemas.microsoft.com/office/drawing/2014/main" val="10013"/>
                  </a:ext>
                </a:extLst>
              </a:tr>
              <a:tr h="339364">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14</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u="none" strike="noStrike" cap="none" normalizeH="0" baseline="0" dirty="0">
                          <a:ln>
                            <a:noFill/>
                          </a:ln>
                          <a:solidFill>
                            <a:schemeClr val="tx1"/>
                          </a:solidFill>
                          <a:effectLst/>
                          <a:sym typeface="+mn-lt"/>
                        </a:rPr>
                        <a:t>常德市文化旅游投资开发集团有限公司</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u="none" strike="noStrike" cap="none" normalizeH="0" baseline="0">
                          <a:ln>
                            <a:noFill/>
                          </a:ln>
                          <a:solidFill>
                            <a:schemeClr val="tx1"/>
                          </a:solidFill>
                          <a:effectLst/>
                          <a:sym typeface="+mn-lt"/>
                        </a:rPr>
                        <a:t>AA</a:t>
                      </a:r>
                      <a:endPar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u="none" strike="noStrike" cap="none" normalizeH="0" baseline="0" dirty="0">
                          <a:ln>
                            <a:noFill/>
                          </a:ln>
                          <a:solidFill>
                            <a:schemeClr val="tx1"/>
                          </a:solidFill>
                          <a:effectLst/>
                          <a:sym typeface="+mn-lt"/>
                        </a:rPr>
                        <a:t>19.7</a:t>
                      </a:r>
                      <a:endParaRPr kumimoji="0" lang="en-US" altLang="zh-CN"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extLst>
                  <a:ext uri="{0D108BD9-81ED-4DB2-BD59-A6C34878D82A}">
                    <a16:rowId xmlns:a16="http://schemas.microsoft.com/office/drawing/2014/main" val="10014"/>
                  </a:ext>
                </a:extLst>
              </a:tr>
            </a:tbl>
          </a:graphicData>
        </a:graphic>
      </p:graphicFrame>
      <p:sp>
        <p:nvSpPr>
          <p:cNvPr id="103516" name="矩形 11"/>
          <p:cNvSpPr/>
          <p:nvPr/>
        </p:nvSpPr>
        <p:spPr>
          <a:xfrm>
            <a:off x="4545013" y="995363"/>
            <a:ext cx="3441700" cy="368300"/>
          </a:xfrm>
          <a:prstGeom prst="rect">
            <a:avLst/>
          </a:prstGeom>
          <a:noFill/>
          <a:ln w="9525">
            <a:noFill/>
          </a:ln>
        </p:spPr>
        <p:txBody>
          <a:bodyPr wrap="none">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r>
              <a:rPr lang="zh-CN" altLang="en-US" sz="1800" b="1" dirty="0">
                <a:latin typeface="Arial" panose="020B0604020202020204" pitchFamily="34" charset="0"/>
                <a:sym typeface="+mn-lt"/>
              </a:rPr>
              <a:t>湖南省保障房</a:t>
            </a:r>
            <a:r>
              <a:rPr lang="en-US" altLang="zh-CN" sz="1800" b="1" dirty="0">
                <a:latin typeface="Arial" panose="020B0604020202020204" pitchFamily="34" charset="0"/>
                <a:sym typeface="+mn-lt"/>
              </a:rPr>
              <a:t>ABS</a:t>
            </a:r>
            <a:r>
              <a:rPr lang="zh-CN" altLang="en-US" sz="1800" b="1" dirty="0">
                <a:latin typeface="Arial" panose="020B0604020202020204" pitchFamily="34" charset="0"/>
                <a:sym typeface="+mn-lt"/>
              </a:rPr>
              <a:t>潜在匹配企业</a:t>
            </a:r>
            <a:endParaRPr lang="zh-CN" altLang="en-US" sz="1800" dirty="0">
              <a:latin typeface="Arial" panose="020B0604020202020204" pitchFamily="34" charset="0"/>
              <a:sym typeface="+mn-lt"/>
            </a:endParaRPr>
          </a:p>
        </p:txBody>
      </p:sp>
      <p:sp>
        <p:nvSpPr>
          <p:cNvPr id="103517" name="文本框 10"/>
          <p:cNvSpPr txBox="1"/>
          <p:nvPr/>
        </p:nvSpPr>
        <p:spPr>
          <a:xfrm>
            <a:off x="9185275" y="6546850"/>
            <a:ext cx="2413000" cy="27622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r>
              <a:rPr lang="zh-CN" altLang="en-US" sz="1200" b="1" dirty="0">
                <a:latin typeface="Arial" panose="020B0604020202020204" pitchFamily="34" charset="0"/>
                <a:sym typeface="+mn-lt"/>
              </a:rPr>
              <a:t>注：数据来源于公开资料整理</a:t>
            </a:r>
          </a:p>
        </p:txBody>
      </p:sp>
      <p:graphicFrame>
        <p:nvGraphicFramePr>
          <p:cNvPr id="2" name="表格 1"/>
          <p:cNvGraphicFramePr>
            <a:graphicFrameLocks noGrp="1"/>
          </p:cNvGraphicFramePr>
          <p:nvPr>
            <p:custDataLst>
              <p:tags r:id="rId2"/>
            </p:custDataLst>
          </p:nvPr>
        </p:nvGraphicFramePr>
        <p:xfrm>
          <a:off x="6231255" y="1425575"/>
          <a:ext cx="5857875" cy="4677034"/>
        </p:xfrm>
        <a:graphic>
          <a:graphicData uri="http://schemas.openxmlformats.org/drawingml/2006/table">
            <a:tbl>
              <a:tblPr firstRow="1" bandRow="1">
                <a:tableStyleId>{93296810-A885-4BE3-A3E7-6D5BEEA58F35}</a:tableStyleId>
              </a:tblPr>
              <a:tblGrid>
                <a:gridCol w="361315">
                  <a:extLst>
                    <a:ext uri="{9D8B030D-6E8A-4147-A177-3AD203B41FA5}">
                      <a16:colId xmlns:a16="http://schemas.microsoft.com/office/drawing/2014/main" val="20000"/>
                    </a:ext>
                  </a:extLst>
                </a:gridCol>
                <a:gridCol w="2128520">
                  <a:extLst>
                    <a:ext uri="{9D8B030D-6E8A-4147-A177-3AD203B41FA5}">
                      <a16:colId xmlns:a16="http://schemas.microsoft.com/office/drawing/2014/main" val="20001"/>
                    </a:ext>
                  </a:extLst>
                </a:gridCol>
                <a:gridCol w="779145">
                  <a:extLst>
                    <a:ext uri="{9D8B030D-6E8A-4147-A177-3AD203B41FA5}">
                      <a16:colId xmlns:a16="http://schemas.microsoft.com/office/drawing/2014/main" val="20002"/>
                    </a:ext>
                  </a:extLst>
                </a:gridCol>
                <a:gridCol w="2588895">
                  <a:extLst>
                    <a:ext uri="{9D8B030D-6E8A-4147-A177-3AD203B41FA5}">
                      <a16:colId xmlns:a16="http://schemas.microsoft.com/office/drawing/2014/main" val="20003"/>
                    </a:ext>
                  </a:extLst>
                </a:gridCol>
              </a:tblGrid>
              <a:tr h="32385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mn-lt"/>
                        </a:rPr>
                        <a:t>序号</a:t>
                      </a:r>
                    </a:p>
                  </a:txBody>
                  <a:tcPr marL="3783" marR="3783" marT="3778"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1" u="none" strike="noStrike" cap="none" normalizeH="0" baseline="0" dirty="0">
                          <a:ln>
                            <a:noFill/>
                          </a:ln>
                          <a:solidFill>
                            <a:schemeClr val="bg1"/>
                          </a:solidFill>
                          <a:effectLst/>
                          <a:sym typeface="+mn-lt"/>
                        </a:rPr>
                        <a:t>企业名称</a:t>
                      </a:r>
                      <a:endParaRPr kumimoji="0" lang="zh-CN" altLang="en-US" sz="11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mn-lt"/>
                      </a:endParaRPr>
                    </a:p>
                  </a:txBody>
                  <a:tcPr marL="3783" marR="3783" marT="3778"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1" u="none" strike="noStrike" cap="none" normalizeH="0" baseline="0" dirty="0">
                          <a:ln>
                            <a:noFill/>
                          </a:ln>
                          <a:solidFill>
                            <a:schemeClr val="bg1"/>
                          </a:solidFill>
                          <a:effectLst/>
                          <a:sym typeface="+mn-lt"/>
                        </a:rPr>
                        <a:t>最新评级</a:t>
                      </a:r>
                      <a:endParaRPr kumimoji="0" lang="zh-CN" altLang="en-US" sz="11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mn-lt"/>
                      </a:endParaRPr>
                    </a:p>
                  </a:txBody>
                  <a:tcPr marL="3783" marR="3783" marT="3778"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1" u="none" strike="noStrike" cap="none" normalizeH="0" baseline="0" dirty="0">
                          <a:ln>
                            <a:noFill/>
                          </a:ln>
                          <a:solidFill>
                            <a:schemeClr val="bg1"/>
                          </a:solidFill>
                          <a:effectLst/>
                          <a:sym typeface="+mn-lt"/>
                        </a:rPr>
                        <a:t>最近一年此资产对应收入</a:t>
                      </a:r>
                      <a:r>
                        <a:rPr kumimoji="0" lang="en-US" altLang="zh-CN" sz="1100" b="1" u="none" strike="noStrike" cap="none" normalizeH="0" baseline="0" dirty="0">
                          <a:ln>
                            <a:noFill/>
                          </a:ln>
                          <a:solidFill>
                            <a:schemeClr val="bg1"/>
                          </a:solidFill>
                          <a:effectLst/>
                          <a:sym typeface="+mn-lt"/>
                        </a:rPr>
                        <a:t>/</a:t>
                      </a:r>
                      <a:r>
                        <a:rPr kumimoji="0" lang="zh-CN" altLang="en-US" sz="1100" b="1" u="none" strike="noStrike" cap="none" normalizeH="0" baseline="0" dirty="0">
                          <a:ln>
                            <a:noFill/>
                          </a:ln>
                          <a:solidFill>
                            <a:schemeClr val="bg1"/>
                          </a:solidFill>
                          <a:effectLst/>
                          <a:sym typeface="+mn-lt"/>
                        </a:rPr>
                        <a:t>规模（亿元）</a:t>
                      </a:r>
                      <a:endParaRPr kumimoji="0" lang="zh-CN" altLang="en-US" sz="11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mn-lt"/>
                      </a:endParaRPr>
                    </a:p>
                  </a:txBody>
                  <a:tcPr marL="3783" marR="3783" marT="3778" marB="0" anchor="ctr" horzOverflow="overflow"/>
                </a:tc>
                <a:extLst>
                  <a:ext uri="{0D108BD9-81ED-4DB2-BD59-A6C34878D82A}">
                    <a16:rowId xmlns:a16="http://schemas.microsoft.com/office/drawing/2014/main" val="10000"/>
                  </a:ext>
                </a:extLst>
              </a:tr>
              <a:tr h="42481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15</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u="none" strike="noStrike" cap="none" normalizeH="0" baseline="0" dirty="0">
                          <a:ln>
                            <a:noFill/>
                          </a:ln>
                          <a:solidFill>
                            <a:schemeClr val="tx1"/>
                          </a:solidFill>
                          <a:effectLst/>
                          <a:sym typeface="+mn-lt"/>
                        </a:rPr>
                        <a:t>湖南城陵矶临港新区开发投资有限公司</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u="none" strike="noStrike" cap="none" normalizeH="0" baseline="0" dirty="0">
                          <a:ln>
                            <a:noFill/>
                          </a:ln>
                          <a:solidFill>
                            <a:schemeClr val="tx1"/>
                          </a:solidFill>
                          <a:effectLst/>
                          <a:sym typeface="+mn-lt"/>
                        </a:rPr>
                        <a:t>AA</a:t>
                      </a:r>
                      <a:endParaRPr kumimoji="0" lang="en-US" altLang="zh-CN"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u="none" strike="noStrike" cap="none" normalizeH="0" baseline="0" dirty="0">
                          <a:ln>
                            <a:noFill/>
                          </a:ln>
                          <a:solidFill>
                            <a:schemeClr val="tx1"/>
                          </a:solidFill>
                          <a:effectLst/>
                          <a:sym typeface="+mn-lt"/>
                        </a:rPr>
                        <a:t>0.20</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extLst>
                  <a:ext uri="{0D108BD9-81ED-4DB2-BD59-A6C34878D82A}">
                    <a16:rowId xmlns:a16="http://schemas.microsoft.com/office/drawing/2014/main" val="10001"/>
                  </a:ext>
                </a:extLst>
              </a:tr>
              <a:tr h="21590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16</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u="none" strike="noStrike" cap="none" normalizeH="0" baseline="0" dirty="0">
                          <a:ln>
                            <a:noFill/>
                          </a:ln>
                          <a:solidFill>
                            <a:schemeClr val="tx1"/>
                          </a:solidFill>
                          <a:effectLst/>
                          <a:sym typeface="+mn-lt"/>
                        </a:rPr>
                        <a:t>长沙雨花经开开发建设有限公司</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u="none" strike="noStrike" cap="none" normalizeH="0" baseline="0">
                          <a:ln>
                            <a:noFill/>
                          </a:ln>
                          <a:solidFill>
                            <a:schemeClr val="tx1"/>
                          </a:solidFill>
                          <a:effectLst/>
                          <a:sym typeface="+mn-lt"/>
                        </a:rPr>
                        <a:t>AA</a:t>
                      </a:r>
                      <a:endPar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u="none" strike="noStrike" cap="none" normalizeH="0" baseline="0" dirty="0">
                          <a:ln>
                            <a:noFill/>
                          </a:ln>
                          <a:solidFill>
                            <a:schemeClr val="tx1"/>
                          </a:solidFill>
                          <a:effectLst/>
                          <a:sym typeface="+mn-lt"/>
                        </a:rPr>
                        <a:t>3.40</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extLst>
                  <a:ext uri="{0D108BD9-81ED-4DB2-BD59-A6C34878D82A}">
                    <a16:rowId xmlns:a16="http://schemas.microsoft.com/office/drawing/2014/main" val="10002"/>
                  </a:ext>
                </a:extLst>
              </a:tr>
              <a:tr h="42481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17</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u="none" strike="noStrike" cap="none" normalizeH="0" baseline="0" dirty="0">
                          <a:ln>
                            <a:noFill/>
                          </a:ln>
                          <a:solidFill>
                            <a:schemeClr val="tx1"/>
                          </a:solidFill>
                          <a:effectLst/>
                          <a:sym typeface="+mn-lt"/>
                        </a:rPr>
                        <a:t>常德市鼎城江南新城建设投资开发有限公司</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u="none" strike="noStrike" cap="none" normalizeH="0" baseline="0">
                          <a:ln>
                            <a:noFill/>
                          </a:ln>
                          <a:solidFill>
                            <a:schemeClr val="tx1"/>
                          </a:solidFill>
                          <a:effectLst/>
                          <a:sym typeface="+mn-lt"/>
                        </a:rPr>
                        <a:t>AA</a:t>
                      </a:r>
                      <a:endPar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en-US" altLang="zh-CN" sz="1100" b="0" u="none" strike="noStrike" cap="none" normalizeH="0" baseline="0" dirty="0">
                          <a:ln>
                            <a:noFill/>
                          </a:ln>
                          <a:solidFill>
                            <a:schemeClr val="tx1"/>
                          </a:solidFill>
                          <a:effectLst/>
                          <a:sym typeface="+mn-lt"/>
                        </a:rPr>
                        <a:t>0.02</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extLst>
                  <a:ext uri="{0D108BD9-81ED-4DB2-BD59-A6C34878D82A}">
                    <a16:rowId xmlns:a16="http://schemas.microsoft.com/office/drawing/2014/main" val="10003"/>
                  </a:ext>
                </a:extLst>
              </a:tr>
              <a:tr h="21463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18</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u="none" strike="noStrike" cap="none" normalizeH="0" baseline="0" dirty="0">
                          <a:ln>
                            <a:noFill/>
                          </a:ln>
                          <a:solidFill>
                            <a:schemeClr val="tx1"/>
                          </a:solidFill>
                          <a:effectLst/>
                          <a:sym typeface="+mn-lt"/>
                        </a:rPr>
                        <a:t>湘潭高新集团有限公司</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u="none" strike="noStrike" cap="none" normalizeH="0" baseline="0">
                          <a:ln>
                            <a:noFill/>
                          </a:ln>
                          <a:solidFill>
                            <a:schemeClr val="tx1"/>
                          </a:solidFill>
                          <a:effectLst/>
                          <a:sym typeface="+mn-lt"/>
                        </a:rPr>
                        <a:t>AA</a:t>
                      </a:r>
                      <a:endPar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en-US" altLang="zh-CN" sz="1100" b="0" u="none" strike="noStrike" cap="none" normalizeH="0" baseline="0" dirty="0">
                          <a:ln>
                            <a:noFill/>
                          </a:ln>
                          <a:solidFill>
                            <a:schemeClr val="tx1"/>
                          </a:solidFill>
                          <a:effectLst/>
                          <a:sym typeface="+mn-lt"/>
                        </a:rPr>
                        <a:t>3.32</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extLst>
                  <a:ext uri="{0D108BD9-81ED-4DB2-BD59-A6C34878D82A}">
                    <a16:rowId xmlns:a16="http://schemas.microsoft.com/office/drawing/2014/main" val="10004"/>
                  </a:ext>
                </a:extLst>
              </a:tr>
              <a:tr h="21526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19</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u="none" strike="noStrike" cap="none" normalizeH="0" baseline="0" dirty="0">
                          <a:ln>
                            <a:noFill/>
                          </a:ln>
                          <a:solidFill>
                            <a:schemeClr val="tx1"/>
                          </a:solidFill>
                          <a:effectLst/>
                          <a:sym typeface="+mn-lt"/>
                        </a:rPr>
                        <a:t>资兴市城市建设投资有限责任公司</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u="none" strike="noStrike" cap="none" normalizeH="0" baseline="0">
                          <a:ln>
                            <a:noFill/>
                          </a:ln>
                          <a:solidFill>
                            <a:schemeClr val="tx1"/>
                          </a:solidFill>
                          <a:effectLst/>
                          <a:sym typeface="+mn-lt"/>
                        </a:rPr>
                        <a:t>AA</a:t>
                      </a:r>
                      <a:endPar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zh-CN" altLang="en-US" sz="1100" b="0" u="none" strike="noStrike" cap="none" normalizeH="0" baseline="0">
                          <a:ln>
                            <a:noFill/>
                          </a:ln>
                          <a:solidFill>
                            <a:schemeClr val="tx1"/>
                          </a:solidFill>
                          <a:effectLst/>
                          <a:sym typeface="+mn-lt"/>
                        </a:rPr>
                        <a:t>涉及棚户区改造项目</a:t>
                      </a:r>
                      <a:endParaRPr kumimoji="0" lang="zh-CN" altLang="en-US"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extLst>
                  <a:ext uri="{0D108BD9-81ED-4DB2-BD59-A6C34878D82A}">
                    <a16:rowId xmlns:a16="http://schemas.microsoft.com/office/drawing/2014/main" val="10005"/>
                  </a:ext>
                </a:extLst>
              </a:tr>
              <a:tr h="21526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20</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u="none" strike="noStrike" cap="none" normalizeH="0" baseline="0" dirty="0">
                          <a:ln>
                            <a:noFill/>
                          </a:ln>
                          <a:solidFill>
                            <a:schemeClr val="tx1"/>
                          </a:solidFill>
                          <a:effectLst/>
                          <a:sym typeface="+mn-lt"/>
                        </a:rPr>
                        <a:t>湖南德山建设投资股份有限公司</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u="none" strike="noStrike" cap="none" normalizeH="0" baseline="0">
                          <a:ln>
                            <a:noFill/>
                          </a:ln>
                          <a:solidFill>
                            <a:schemeClr val="tx1"/>
                          </a:solidFill>
                          <a:effectLst/>
                          <a:sym typeface="+mn-lt"/>
                        </a:rPr>
                        <a:t>AA</a:t>
                      </a:r>
                      <a:endPar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zh-CN" altLang="en-US" sz="1100" b="0" u="none" strike="noStrike" cap="none" normalizeH="0" baseline="0">
                          <a:ln>
                            <a:noFill/>
                          </a:ln>
                          <a:solidFill>
                            <a:schemeClr val="tx1"/>
                          </a:solidFill>
                          <a:effectLst/>
                          <a:sym typeface="+mn-lt"/>
                        </a:rPr>
                        <a:t>涉及棚户区改造项目和园区建设</a:t>
                      </a:r>
                      <a:endParaRPr kumimoji="0" lang="zh-CN" altLang="en-US"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extLst>
                  <a:ext uri="{0D108BD9-81ED-4DB2-BD59-A6C34878D82A}">
                    <a16:rowId xmlns:a16="http://schemas.microsoft.com/office/drawing/2014/main" val="10006"/>
                  </a:ext>
                </a:extLst>
              </a:tr>
              <a:tr h="21463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21</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u="none" strike="noStrike" cap="none" normalizeH="0" baseline="0" dirty="0">
                          <a:ln>
                            <a:noFill/>
                          </a:ln>
                          <a:solidFill>
                            <a:schemeClr val="tx1"/>
                          </a:solidFill>
                          <a:effectLst/>
                          <a:sym typeface="+mn-lt"/>
                        </a:rPr>
                        <a:t>永兴银都投资发展集团有限公司</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u="none" strike="noStrike" cap="none" normalizeH="0" baseline="0">
                          <a:ln>
                            <a:noFill/>
                          </a:ln>
                          <a:solidFill>
                            <a:schemeClr val="tx1"/>
                          </a:solidFill>
                          <a:effectLst/>
                          <a:sym typeface="+mn-lt"/>
                        </a:rPr>
                        <a:t>AA</a:t>
                      </a:r>
                      <a:endPar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zh-CN" altLang="en-US" sz="1100" b="0" u="none" strike="noStrike" cap="none" normalizeH="0" baseline="0">
                          <a:ln>
                            <a:noFill/>
                          </a:ln>
                          <a:solidFill>
                            <a:schemeClr val="tx1"/>
                          </a:solidFill>
                          <a:effectLst/>
                          <a:sym typeface="+mn-lt"/>
                        </a:rPr>
                        <a:t>涉及保障房建设和棚户区改造项目</a:t>
                      </a:r>
                      <a:endParaRPr kumimoji="0" lang="zh-CN" altLang="en-US"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extLst>
                  <a:ext uri="{0D108BD9-81ED-4DB2-BD59-A6C34878D82A}">
                    <a16:rowId xmlns:a16="http://schemas.microsoft.com/office/drawing/2014/main" val="10007"/>
                  </a:ext>
                </a:extLst>
              </a:tr>
              <a:tr h="21526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22</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u="none" strike="noStrike" cap="none" normalizeH="0" baseline="0" dirty="0">
                          <a:ln>
                            <a:noFill/>
                          </a:ln>
                          <a:solidFill>
                            <a:schemeClr val="tx1"/>
                          </a:solidFill>
                          <a:effectLst/>
                          <a:sym typeface="+mn-lt"/>
                        </a:rPr>
                        <a:t>资兴市成诚投资有限公司</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u="none" strike="noStrike" cap="none" normalizeH="0" baseline="0">
                          <a:ln>
                            <a:noFill/>
                          </a:ln>
                          <a:solidFill>
                            <a:schemeClr val="tx1"/>
                          </a:solidFill>
                          <a:effectLst/>
                          <a:sym typeface="+mn-lt"/>
                        </a:rPr>
                        <a:t>AA</a:t>
                      </a:r>
                      <a:endPar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zh-CN" altLang="en-US" sz="1100" b="0" u="none" strike="noStrike" cap="none" normalizeH="0" baseline="0">
                          <a:ln>
                            <a:noFill/>
                          </a:ln>
                          <a:solidFill>
                            <a:schemeClr val="tx1"/>
                          </a:solidFill>
                          <a:effectLst/>
                          <a:sym typeface="+mn-lt"/>
                        </a:rPr>
                        <a:t>涉及安置房建设</a:t>
                      </a:r>
                      <a:endParaRPr kumimoji="0" lang="zh-CN" altLang="en-US"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extLst>
                  <a:ext uri="{0D108BD9-81ED-4DB2-BD59-A6C34878D82A}">
                    <a16:rowId xmlns:a16="http://schemas.microsoft.com/office/drawing/2014/main" val="10008"/>
                  </a:ext>
                </a:extLst>
              </a:tr>
              <a:tr h="42545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23</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u="none" strike="noStrike" cap="none" normalizeH="0" baseline="0" dirty="0">
                          <a:ln>
                            <a:noFill/>
                          </a:ln>
                          <a:solidFill>
                            <a:schemeClr val="tx1"/>
                          </a:solidFill>
                          <a:effectLst/>
                          <a:sym typeface="+mn-lt"/>
                        </a:rPr>
                        <a:t>岳阳经济开发区开发建设投资有限公司</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u="none" strike="noStrike" cap="none" normalizeH="0" baseline="0" dirty="0">
                          <a:ln>
                            <a:noFill/>
                          </a:ln>
                          <a:solidFill>
                            <a:schemeClr val="tx1"/>
                          </a:solidFill>
                          <a:effectLst/>
                          <a:sym typeface="+mn-lt"/>
                        </a:rPr>
                        <a:t>AA</a:t>
                      </a:r>
                      <a:endParaRPr kumimoji="0" lang="en-US" altLang="zh-CN"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en-US" altLang="zh-CN" sz="1100" b="0" u="none" strike="noStrike" cap="none" normalizeH="0" baseline="0" dirty="0">
                          <a:ln>
                            <a:noFill/>
                          </a:ln>
                          <a:solidFill>
                            <a:schemeClr val="tx1"/>
                          </a:solidFill>
                          <a:effectLst/>
                          <a:sym typeface="+mn-lt"/>
                        </a:rPr>
                        <a:t>5.29</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extLst>
                  <a:ext uri="{0D108BD9-81ED-4DB2-BD59-A6C34878D82A}">
                    <a16:rowId xmlns:a16="http://schemas.microsoft.com/office/drawing/2014/main" val="10009"/>
                  </a:ext>
                </a:extLst>
              </a:tr>
              <a:tr h="21526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24</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u="none" strike="noStrike" cap="none" normalizeH="0" baseline="0" dirty="0">
                          <a:ln>
                            <a:noFill/>
                          </a:ln>
                          <a:solidFill>
                            <a:schemeClr val="tx1"/>
                          </a:solidFill>
                          <a:effectLst/>
                          <a:sym typeface="+mn-lt"/>
                        </a:rPr>
                        <a:t>岳阳惠华投资发展有限公司</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u="none" strike="noStrike" cap="none" normalizeH="0" baseline="0" dirty="0">
                          <a:ln>
                            <a:noFill/>
                          </a:ln>
                          <a:solidFill>
                            <a:schemeClr val="tx1"/>
                          </a:solidFill>
                          <a:effectLst/>
                          <a:sym typeface="+mn-lt"/>
                        </a:rPr>
                        <a:t>AA</a:t>
                      </a:r>
                      <a:endParaRPr kumimoji="0" lang="en-US" altLang="zh-CN"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zh-CN" altLang="en-US" sz="1100" b="0" u="none" strike="noStrike" cap="none" normalizeH="0" baseline="0" dirty="0">
                          <a:ln>
                            <a:noFill/>
                          </a:ln>
                          <a:solidFill>
                            <a:schemeClr val="tx1"/>
                          </a:solidFill>
                          <a:effectLst/>
                          <a:sym typeface="+mn-lt"/>
                        </a:rPr>
                        <a:t>涉及安置区建设</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extLst>
                  <a:ext uri="{0D108BD9-81ED-4DB2-BD59-A6C34878D82A}">
                    <a16:rowId xmlns:a16="http://schemas.microsoft.com/office/drawing/2014/main" val="10010"/>
                  </a:ext>
                </a:extLst>
              </a:tr>
              <a:tr h="42481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25</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u="none" strike="noStrike" cap="none" normalizeH="0" baseline="0" dirty="0">
                          <a:ln>
                            <a:noFill/>
                          </a:ln>
                          <a:solidFill>
                            <a:schemeClr val="tx1"/>
                          </a:solidFill>
                          <a:effectLst/>
                          <a:sym typeface="+mn-lt"/>
                        </a:rPr>
                        <a:t>湘潭市万楼新城开发建设投资有限公司</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u="none" strike="noStrike" cap="none" normalizeH="0" baseline="0">
                          <a:ln>
                            <a:noFill/>
                          </a:ln>
                          <a:solidFill>
                            <a:schemeClr val="tx1"/>
                          </a:solidFill>
                          <a:effectLst/>
                          <a:sym typeface="+mn-lt"/>
                        </a:rPr>
                        <a:t>AA</a:t>
                      </a:r>
                      <a:endPar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zh-CN" altLang="en-US" sz="1100" b="0" u="none" strike="noStrike" cap="none" normalizeH="0" baseline="0" dirty="0">
                          <a:ln>
                            <a:noFill/>
                          </a:ln>
                          <a:solidFill>
                            <a:schemeClr val="tx1"/>
                          </a:solidFill>
                          <a:effectLst/>
                          <a:sym typeface="+mn-lt"/>
                        </a:rPr>
                        <a:t>涉及安置区建设</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extLst>
                  <a:ext uri="{0D108BD9-81ED-4DB2-BD59-A6C34878D82A}">
                    <a16:rowId xmlns:a16="http://schemas.microsoft.com/office/drawing/2014/main" val="10011"/>
                  </a:ext>
                </a:extLst>
              </a:tr>
              <a:tr h="50673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26</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u="none" strike="noStrike" cap="none" normalizeH="0" baseline="0" dirty="0">
                          <a:ln>
                            <a:noFill/>
                          </a:ln>
                          <a:solidFill>
                            <a:schemeClr val="tx1"/>
                          </a:solidFill>
                          <a:effectLst/>
                          <a:sym typeface="+mn-lt"/>
                        </a:rPr>
                        <a:t>长沙开福城市建设投资有限公司</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u="none" strike="noStrike" cap="none" normalizeH="0" baseline="0">
                          <a:ln>
                            <a:noFill/>
                          </a:ln>
                          <a:solidFill>
                            <a:schemeClr val="tx1"/>
                          </a:solidFill>
                          <a:effectLst/>
                          <a:sym typeface="+mn-lt"/>
                        </a:rPr>
                        <a:t>AA</a:t>
                      </a:r>
                      <a:endPar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u="none" strike="noStrike" cap="none" normalizeH="0" baseline="0" dirty="0">
                          <a:ln>
                            <a:noFill/>
                          </a:ln>
                          <a:solidFill>
                            <a:schemeClr val="tx1"/>
                          </a:solidFill>
                          <a:effectLst/>
                          <a:sym typeface="+mn-lt"/>
                        </a:rPr>
                        <a:t>截至 </a:t>
                      </a:r>
                      <a:r>
                        <a:rPr kumimoji="0" lang="en-US" altLang="zh-CN" sz="1100" b="0" u="none" strike="noStrike" cap="none" normalizeH="0" baseline="0" dirty="0">
                          <a:ln>
                            <a:noFill/>
                          </a:ln>
                          <a:solidFill>
                            <a:schemeClr val="tx1"/>
                          </a:solidFill>
                          <a:effectLst/>
                          <a:sym typeface="+mn-lt"/>
                        </a:rPr>
                        <a:t>2018 </a:t>
                      </a:r>
                      <a:r>
                        <a:rPr kumimoji="0" lang="zh-CN" altLang="en-US" sz="1100" b="0" u="none" strike="noStrike" cap="none" normalizeH="0" baseline="0" dirty="0">
                          <a:ln>
                            <a:noFill/>
                          </a:ln>
                          <a:solidFill>
                            <a:schemeClr val="tx1"/>
                          </a:solidFill>
                          <a:effectLst/>
                          <a:sym typeface="+mn-lt"/>
                        </a:rPr>
                        <a:t>年末，公司自营安置房项目为福泽园项目和油铺街项目，目前项目皆已完工</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extLst>
                  <a:ext uri="{0D108BD9-81ED-4DB2-BD59-A6C34878D82A}">
                    <a16:rowId xmlns:a16="http://schemas.microsoft.com/office/drawing/2014/main" val="10012"/>
                  </a:ext>
                </a:extLst>
              </a:tr>
              <a:tr h="42545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27</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u="none" strike="noStrike" cap="none" normalizeH="0" baseline="0" dirty="0">
                          <a:ln>
                            <a:noFill/>
                          </a:ln>
                          <a:solidFill>
                            <a:schemeClr val="tx1"/>
                          </a:solidFill>
                          <a:effectLst/>
                          <a:sym typeface="+mn-lt"/>
                        </a:rPr>
                        <a:t>娄底锑都投资发展有限公司</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u="none" strike="noStrike" cap="none" normalizeH="0" baseline="0" dirty="0">
                          <a:ln>
                            <a:noFill/>
                          </a:ln>
                          <a:solidFill>
                            <a:schemeClr val="tx1"/>
                          </a:solidFill>
                          <a:effectLst/>
                          <a:sym typeface="+mn-lt"/>
                        </a:rPr>
                        <a:t>AA</a:t>
                      </a:r>
                      <a:endParaRPr kumimoji="0" lang="en-US" altLang="zh-CN"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u="none" strike="noStrike" cap="none" normalizeH="0" baseline="0" dirty="0">
                          <a:ln>
                            <a:noFill/>
                          </a:ln>
                          <a:solidFill>
                            <a:schemeClr val="tx1"/>
                          </a:solidFill>
                          <a:effectLst/>
                          <a:sym typeface="+mn-lt"/>
                        </a:rPr>
                        <a:t>冷水江市和盛家园城市棚户区</a:t>
                      </a:r>
                      <a:r>
                        <a:rPr kumimoji="0" lang="en-US" altLang="zh-CN" sz="1100" b="0" u="none" strike="noStrike" cap="none" normalizeH="0" baseline="0" dirty="0">
                          <a:ln>
                            <a:noFill/>
                          </a:ln>
                          <a:solidFill>
                            <a:schemeClr val="tx1"/>
                          </a:solidFill>
                          <a:effectLst/>
                          <a:sym typeface="+mn-lt"/>
                        </a:rPr>
                        <a:t>(</a:t>
                      </a:r>
                      <a:r>
                        <a:rPr kumimoji="0" lang="zh-CN" altLang="en-US" sz="1100" b="0" u="none" strike="noStrike" cap="none" normalizeH="0" baseline="0" dirty="0">
                          <a:ln>
                            <a:noFill/>
                          </a:ln>
                          <a:solidFill>
                            <a:schemeClr val="tx1"/>
                          </a:solidFill>
                          <a:effectLst/>
                          <a:sym typeface="+mn-lt"/>
                        </a:rPr>
                        <a:t>城中村</a:t>
                      </a:r>
                      <a:r>
                        <a:rPr kumimoji="0" lang="en-US" altLang="zh-CN" sz="1100" b="0" u="none" strike="noStrike" cap="none" normalizeH="0" baseline="0" dirty="0">
                          <a:ln>
                            <a:noFill/>
                          </a:ln>
                          <a:solidFill>
                            <a:schemeClr val="tx1"/>
                          </a:solidFill>
                          <a:effectLst/>
                          <a:sym typeface="+mn-lt"/>
                        </a:rPr>
                        <a:t>)</a:t>
                      </a:r>
                      <a:r>
                        <a:rPr kumimoji="0" lang="zh-CN" altLang="en-US" sz="1100" b="0" u="none" strike="noStrike" cap="none" normalizeH="0" baseline="0" dirty="0">
                          <a:ln>
                            <a:noFill/>
                          </a:ln>
                          <a:solidFill>
                            <a:schemeClr val="tx1"/>
                          </a:solidFill>
                          <a:effectLst/>
                          <a:sym typeface="+mn-lt"/>
                        </a:rPr>
                        <a:t>改造，购买服务合同金额为</a:t>
                      </a:r>
                      <a:r>
                        <a:rPr kumimoji="0" lang="en-US" altLang="zh-CN" sz="1100" b="0" u="none" strike="noStrike" cap="none" normalizeH="0" baseline="0" dirty="0">
                          <a:ln>
                            <a:noFill/>
                          </a:ln>
                          <a:solidFill>
                            <a:schemeClr val="tx1"/>
                          </a:solidFill>
                          <a:effectLst/>
                          <a:sym typeface="+mn-lt"/>
                        </a:rPr>
                        <a:t>156,600.00</a:t>
                      </a:r>
                      <a:r>
                        <a:rPr kumimoji="0" lang="zh-CN" altLang="en-US" sz="1100" b="0" u="none" strike="noStrike" cap="none" normalizeH="0" baseline="0" dirty="0">
                          <a:ln>
                            <a:noFill/>
                          </a:ln>
                          <a:solidFill>
                            <a:schemeClr val="tx1"/>
                          </a:solidFill>
                          <a:effectLst/>
                          <a:sym typeface="+mn-lt"/>
                        </a:rPr>
                        <a:t>万元</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extLst>
                  <a:ext uri="{0D108BD9-81ED-4DB2-BD59-A6C34878D82A}">
                    <a16:rowId xmlns:a16="http://schemas.microsoft.com/office/drawing/2014/main" val="10013"/>
                  </a:ext>
                </a:extLst>
              </a:tr>
              <a:tr h="21463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28</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u="none" strike="noStrike" cap="none" normalizeH="0" baseline="0" dirty="0">
                          <a:ln>
                            <a:noFill/>
                          </a:ln>
                          <a:solidFill>
                            <a:schemeClr val="tx1"/>
                          </a:solidFill>
                          <a:effectLst/>
                          <a:sym typeface="+mn-lt"/>
                        </a:rPr>
                        <a:t>株洲市地产集团有限公司</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u="none" strike="noStrike" cap="none" normalizeH="0" baseline="0" dirty="0">
                          <a:ln>
                            <a:noFill/>
                          </a:ln>
                          <a:solidFill>
                            <a:schemeClr val="tx1"/>
                          </a:solidFill>
                          <a:effectLst/>
                          <a:sym typeface="+mn-lt"/>
                        </a:rPr>
                        <a:t>AA</a:t>
                      </a:r>
                      <a:endParaRPr kumimoji="0" lang="en-US" altLang="zh-CN"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u="none" strike="noStrike" cap="none" normalizeH="0" baseline="0" dirty="0">
                          <a:ln>
                            <a:noFill/>
                          </a:ln>
                          <a:solidFill>
                            <a:schemeClr val="tx1"/>
                          </a:solidFill>
                          <a:effectLst/>
                          <a:sym typeface="+mn-lt"/>
                        </a:rPr>
                        <a:t>安置房</a:t>
                      </a:r>
                      <a:endPar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4074" marR="4074" marT="4069" marB="0" anchor="ctr" horzOverflow="overflow"/>
                </a:tc>
                <a:extLst>
                  <a:ext uri="{0D108BD9-81ED-4DB2-BD59-A6C34878D82A}">
                    <a16:rowId xmlns:a16="http://schemas.microsoft.com/office/drawing/2014/main" val="10014"/>
                  </a:ext>
                </a:extLst>
              </a:tr>
            </a:tbl>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450" name="组合 1"/>
          <p:cNvGrpSpPr/>
          <p:nvPr/>
        </p:nvGrpSpPr>
        <p:grpSpPr>
          <a:xfrm>
            <a:off x="0" y="214313"/>
            <a:ext cx="577850" cy="658812"/>
            <a:chOff x="0" y="0"/>
            <a:chExt cx="577847" cy="659137"/>
          </a:xfrm>
        </p:grpSpPr>
        <p:sp>
          <p:nvSpPr>
            <p:cNvPr id="12317" name="矩形 3"/>
            <p:cNvSpPr>
              <a:spLocks noChangeArrowheads="1"/>
            </p:cNvSpPr>
            <p:nvPr/>
          </p:nvSpPr>
          <p:spPr bwMode="auto">
            <a:xfrm>
              <a:off x="0" y="0"/>
              <a:ext cx="495297" cy="659137"/>
            </a:xfrm>
            <a:prstGeom prst="rect">
              <a:avLst/>
            </a:prstGeom>
            <a:solidFill>
              <a:srgbClr val="C00000"/>
            </a:solidFill>
            <a:ln>
              <a:noFill/>
            </a:ln>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4200" b="0"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12318" name="矩形 4"/>
            <p:cNvSpPr>
              <a:spLocks noChangeArrowheads="1"/>
            </p:cNvSpPr>
            <p:nvPr/>
          </p:nvSpPr>
          <p:spPr bwMode="auto">
            <a:xfrm>
              <a:off x="527047" y="0"/>
              <a:ext cx="50800" cy="659137"/>
            </a:xfrm>
            <a:prstGeom prst="rect">
              <a:avLst/>
            </a:prstGeom>
            <a:solidFill>
              <a:srgbClr val="808080"/>
            </a:solidFill>
            <a:ln>
              <a:noFill/>
            </a:ln>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4200" b="0" i="0" u="none" strike="noStrike" kern="1200" cap="none" spc="0" normalizeH="0" baseline="0" noProof="0">
                <a:ln>
                  <a:noFill/>
                </a:ln>
                <a:solidFill>
                  <a:srgbClr val="FFFFFF"/>
                </a:solidFill>
                <a:effectLst/>
                <a:uLnTx/>
                <a:uFillTx/>
                <a:latin typeface="+mn-lt"/>
                <a:ea typeface="+mn-ea"/>
                <a:cs typeface="+mn-ea"/>
                <a:sym typeface="+mn-lt"/>
              </a:endParaRPr>
            </a:p>
          </p:txBody>
        </p:sp>
      </p:grpSp>
      <p:sp>
        <p:nvSpPr>
          <p:cNvPr id="12291" name="灯片编号占位符 3"/>
          <p:cNvSpPr>
            <a:spLocks noGrp="1" noChangeArrowheads="1"/>
          </p:cNvSpPr>
          <p:nvPr/>
        </p:nvSpPr>
        <p:spPr bwMode="auto">
          <a:xfrm>
            <a:off x="11449050" y="6499225"/>
            <a:ext cx="639763" cy="365125"/>
          </a:xfrm>
          <a:prstGeom prst="rect">
            <a:avLst/>
          </a:prstGeom>
          <a:noFill/>
          <a:ln>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r" defTabSz="914400" eaLnBrk="1" hangingPunct="1">
              <a:spcBef>
                <a:spcPct val="0"/>
              </a:spcBef>
              <a:buNone/>
            </a:pPr>
            <a:fld id="{9A0DB2DC-4C9A-4742-B13C-FB6460FD3503}" type="slidenum">
              <a:rPr lang="zh-CN" altLang="zh-CN" sz="1400" b="1" dirty="0">
                <a:solidFill>
                  <a:srgbClr val="FFFFFF"/>
                </a:solidFill>
                <a:ea typeface="微软雅黑" panose="020B0503020204020204" pitchFamily="34" charset="-122"/>
                <a:sym typeface="+mn-lt"/>
              </a:rPr>
              <a:t>91</a:t>
            </a:fld>
            <a:endParaRPr lang="zh-CN" altLang="zh-CN" sz="1400" b="1" dirty="0">
              <a:solidFill>
                <a:srgbClr val="FFFFFF"/>
              </a:solidFill>
              <a:ea typeface="微软雅黑" panose="020B0503020204020204" pitchFamily="34" charset="-122"/>
              <a:sym typeface="+mn-lt"/>
            </a:endParaRPr>
          </a:p>
        </p:txBody>
      </p:sp>
      <p:sp>
        <p:nvSpPr>
          <p:cNvPr id="104452" name="标题 1"/>
          <p:cNvSpPr txBox="1"/>
          <p:nvPr/>
        </p:nvSpPr>
        <p:spPr>
          <a:xfrm>
            <a:off x="763588" y="296863"/>
            <a:ext cx="11004550" cy="658812"/>
          </a:xfrm>
          <a:prstGeom prst="rect">
            <a:avLst/>
          </a:prstGeom>
          <a:noFill/>
          <a:ln w="9525">
            <a:noFill/>
          </a:ln>
        </p:spPr>
        <p:txBody>
          <a:bodyPr lIns="68573" tIns="34289" rIns="68573" bIns="34289"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spcBef>
                <a:spcPct val="0"/>
              </a:spcBef>
              <a:buFontTx/>
              <a:buNone/>
            </a:pPr>
            <a:r>
              <a:rPr lang="en-US" altLang="zh-CN" b="1" dirty="0">
                <a:latin typeface="+mn-ea"/>
                <a:sym typeface="+mn-lt"/>
              </a:rPr>
              <a:t>2.11 </a:t>
            </a:r>
            <a:r>
              <a:rPr lang="zh-CN" altLang="en-US" b="1" dirty="0">
                <a:latin typeface="+mn-ea"/>
                <a:sym typeface="+mn-lt"/>
              </a:rPr>
              <a:t>适配</a:t>
            </a:r>
            <a:r>
              <a:rPr lang="en-US" altLang="zh-CN" b="1" dirty="0">
                <a:latin typeface="+mn-ea"/>
                <a:sym typeface="+mn-lt"/>
              </a:rPr>
              <a:t>ABS</a:t>
            </a:r>
            <a:r>
              <a:rPr lang="zh-CN" altLang="en-US" b="1" dirty="0">
                <a:latin typeface="+mn-ea"/>
                <a:sym typeface="+mn-lt"/>
              </a:rPr>
              <a:t>类型</a:t>
            </a:r>
            <a:r>
              <a:rPr lang="en-US" altLang="zh-CN" b="1" dirty="0">
                <a:latin typeface="+mn-ea"/>
                <a:sym typeface="+mn-lt"/>
              </a:rPr>
              <a:t>— PPP</a:t>
            </a:r>
            <a:r>
              <a:rPr lang="zh-CN" altLang="en-US" b="1" dirty="0">
                <a:latin typeface="+mn-ea"/>
                <a:sym typeface="+mn-lt"/>
              </a:rPr>
              <a:t>项目</a:t>
            </a:r>
            <a:r>
              <a:rPr lang="en-US" altLang="zh-CN" b="1" dirty="0">
                <a:latin typeface="+mn-ea"/>
                <a:sym typeface="+mn-lt"/>
              </a:rPr>
              <a:t>ABS</a:t>
            </a:r>
            <a:endParaRPr lang="zh-CN" altLang="en-US" b="1" dirty="0">
              <a:latin typeface="+mn-ea"/>
              <a:sym typeface="+mn-lt"/>
            </a:endParaRPr>
          </a:p>
        </p:txBody>
      </p:sp>
      <p:graphicFrame>
        <p:nvGraphicFramePr>
          <p:cNvPr id="2" name="表格 1"/>
          <p:cNvGraphicFramePr>
            <a:graphicFrameLocks noGrp="1"/>
          </p:cNvGraphicFramePr>
          <p:nvPr/>
        </p:nvGraphicFramePr>
        <p:xfrm>
          <a:off x="6253163" y="3729038"/>
          <a:ext cx="5835650" cy="2570162"/>
        </p:xfrm>
        <a:graphic>
          <a:graphicData uri="http://schemas.openxmlformats.org/drawingml/2006/table">
            <a:tbl>
              <a:tblPr firstRow="1" bandRow="1">
                <a:tableStyleId>{93296810-A885-4BE3-A3E7-6D5BEEA58F35}</a:tableStyleId>
              </a:tblPr>
              <a:tblGrid>
                <a:gridCol w="554774">
                  <a:extLst>
                    <a:ext uri="{9D8B030D-6E8A-4147-A177-3AD203B41FA5}">
                      <a16:colId xmlns:a16="http://schemas.microsoft.com/office/drawing/2014/main" val="20000"/>
                    </a:ext>
                  </a:extLst>
                </a:gridCol>
                <a:gridCol w="1430996">
                  <a:extLst>
                    <a:ext uri="{9D8B030D-6E8A-4147-A177-3AD203B41FA5}">
                      <a16:colId xmlns:a16="http://schemas.microsoft.com/office/drawing/2014/main" val="20001"/>
                    </a:ext>
                  </a:extLst>
                </a:gridCol>
                <a:gridCol w="824180">
                  <a:extLst>
                    <a:ext uri="{9D8B030D-6E8A-4147-A177-3AD203B41FA5}">
                      <a16:colId xmlns:a16="http://schemas.microsoft.com/office/drawing/2014/main" val="20002"/>
                    </a:ext>
                  </a:extLst>
                </a:gridCol>
                <a:gridCol w="3025700">
                  <a:extLst>
                    <a:ext uri="{9D8B030D-6E8A-4147-A177-3AD203B41FA5}">
                      <a16:colId xmlns:a16="http://schemas.microsoft.com/office/drawing/2014/main" val="20003"/>
                    </a:ext>
                  </a:extLst>
                </a:gridCol>
              </a:tblGrid>
              <a:tr h="420979">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Arial" panose="020B0604020202020204" pitchFamily="34" charset="0"/>
                          <a:ea typeface="微软雅黑" panose="020B0503020204020204" pitchFamily="34" charset="-122"/>
                          <a:sym typeface="+mn-lt"/>
                        </a:rPr>
                        <a:t>序号</a:t>
                      </a:r>
                    </a:p>
                  </a:txBody>
                  <a:tcPr marL="3783" marR="3783" marT="3783"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u="none" strike="noStrike" cap="none" normalizeH="0" baseline="0" dirty="0">
                          <a:ln>
                            <a:noFill/>
                          </a:ln>
                          <a:solidFill>
                            <a:srgbClr val="FFFFFF"/>
                          </a:solidFill>
                          <a:effectLst/>
                          <a:sym typeface="+mn-lt"/>
                        </a:rPr>
                        <a:t>企业名称</a:t>
                      </a:r>
                      <a:endParaRPr kumimoji="0" lang="zh-CN" altLang="en-US" sz="1400" b="1" i="0" u="none" strike="noStrike" cap="none" normalizeH="0" baseline="0" dirty="0">
                        <a:ln>
                          <a:noFill/>
                        </a:ln>
                        <a:solidFill>
                          <a:srgbClr val="FFFFFF"/>
                        </a:solidFill>
                        <a:effectLst/>
                        <a:latin typeface="Arial" panose="020B0604020202020204" pitchFamily="34" charset="0"/>
                        <a:ea typeface="微软雅黑" panose="020B0503020204020204" pitchFamily="34" charset="-122"/>
                        <a:sym typeface="+mn-lt"/>
                      </a:endParaRPr>
                    </a:p>
                  </a:txBody>
                  <a:tcPr marL="3783" marR="3783" marT="3783"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u="none" strike="noStrike" cap="none" normalizeH="0" baseline="0" dirty="0">
                          <a:ln>
                            <a:noFill/>
                          </a:ln>
                          <a:solidFill>
                            <a:srgbClr val="FFFFFF"/>
                          </a:solidFill>
                          <a:effectLst/>
                          <a:sym typeface="+mn-lt"/>
                        </a:rPr>
                        <a:t>最新评级</a:t>
                      </a:r>
                      <a:endParaRPr kumimoji="0" lang="zh-CN" altLang="en-US" sz="1400" b="1" i="0" u="none" strike="noStrike" cap="none" normalizeH="0" baseline="0" dirty="0">
                        <a:ln>
                          <a:noFill/>
                        </a:ln>
                        <a:solidFill>
                          <a:srgbClr val="FFFFFF"/>
                        </a:solidFill>
                        <a:effectLst/>
                        <a:latin typeface="Arial" panose="020B0604020202020204" pitchFamily="34" charset="0"/>
                        <a:ea typeface="微软雅黑" panose="020B0503020204020204" pitchFamily="34" charset="-122"/>
                        <a:sym typeface="+mn-lt"/>
                      </a:endParaRPr>
                    </a:p>
                  </a:txBody>
                  <a:tcPr marL="3783" marR="3783" marT="3783"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u="none" strike="noStrike" cap="none" normalizeH="0" baseline="0" dirty="0">
                          <a:ln>
                            <a:noFill/>
                          </a:ln>
                          <a:solidFill>
                            <a:srgbClr val="FFFFFF"/>
                          </a:solidFill>
                          <a:effectLst/>
                          <a:sym typeface="+mn-lt"/>
                        </a:rPr>
                        <a:t>最近一年此资产对应收入</a:t>
                      </a:r>
                      <a:r>
                        <a:rPr kumimoji="0" lang="en-US" altLang="zh-CN" sz="1400" b="1" u="none" strike="noStrike" cap="none" normalizeH="0" baseline="0" dirty="0">
                          <a:ln>
                            <a:noFill/>
                          </a:ln>
                          <a:solidFill>
                            <a:srgbClr val="FFFFFF"/>
                          </a:solidFill>
                          <a:effectLst/>
                          <a:sym typeface="+mn-lt"/>
                        </a:rPr>
                        <a:t>/</a:t>
                      </a:r>
                      <a:r>
                        <a:rPr kumimoji="0" lang="zh-CN" altLang="en-US" sz="1400" b="1" u="none" strike="noStrike" cap="none" normalizeH="0" baseline="0" dirty="0">
                          <a:ln>
                            <a:noFill/>
                          </a:ln>
                          <a:solidFill>
                            <a:srgbClr val="FFFFFF"/>
                          </a:solidFill>
                          <a:effectLst/>
                          <a:sym typeface="+mn-lt"/>
                        </a:rPr>
                        <a:t>规模（亿元）</a:t>
                      </a:r>
                      <a:endParaRPr kumimoji="0" lang="zh-CN" altLang="en-US" sz="1400" b="1" i="0" u="none" strike="noStrike" cap="none" normalizeH="0" baseline="0" dirty="0">
                        <a:ln>
                          <a:noFill/>
                        </a:ln>
                        <a:solidFill>
                          <a:srgbClr val="FFFFFF"/>
                        </a:solidFill>
                        <a:effectLst/>
                        <a:latin typeface="Arial" panose="020B0604020202020204" pitchFamily="34" charset="0"/>
                        <a:ea typeface="微软雅黑" panose="020B0503020204020204" pitchFamily="34" charset="-122"/>
                        <a:sym typeface="+mn-lt"/>
                      </a:endParaRPr>
                    </a:p>
                  </a:txBody>
                  <a:tcPr marL="3783" marR="3783" marT="3783" marB="0" anchor="ctr" horzOverflow="overflow"/>
                </a:tc>
                <a:extLst>
                  <a:ext uri="{0D108BD9-81ED-4DB2-BD59-A6C34878D82A}">
                    <a16:rowId xmlns:a16="http://schemas.microsoft.com/office/drawing/2014/main" val="10000"/>
                  </a:ext>
                </a:extLst>
              </a:tr>
              <a:tr h="85865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1</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5091" marR="5091" marT="5091"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u="none" strike="noStrike" cap="none" normalizeH="0" baseline="0" dirty="0">
                          <a:ln>
                            <a:noFill/>
                          </a:ln>
                          <a:solidFill>
                            <a:schemeClr val="tx1"/>
                          </a:solidFill>
                          <a:effectLst/>
                          <a:sym typeface="+mn-lt"/>
                        </a:rPr>
                        <a:t>中国建筑第五工程局有限公司</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5091" marR="5091" marT="5091"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AAA</a:t>
                      </a:r>
                      <a:endPar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5091" marR="5091" marT="5091"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PPP</a:t>
                      </a:r>
                      <a:r>
                        <a:rPr kumimoji="0" lang="zh-CN" altLang="en-US" sz="1400" b="0" u="none" strike="noStrike" cap="none" normalizeH="0" baseline="0" dirty="0">
                          <a:ln>
                            <a:noFill/>
                          </a:ln>
                          <a:solidFill>
                            <a:schemeClr val="tx1"/>
                          </a:solidFill>
                          <a:effectLst/>
                          <a:sym typeface="+mn-lt"/>
                        </a:rPr>
                        <a:t>项目，截至</a:t>
                      </a:r>
                      <a:r>
                        <a:rPr kumimoji="0" lang="en-US" altLang="zh-CN" sz="1400" b="0" u="none" strike="noStrike" cap="none" normalizeH="0" baseline="0" dirty="0">
                          <a:ln>
                            <a:noFill/>
                          </a:ln>
                          <a:solidFill>
                            <a:schemeClr val="tx1"/>
                          </a:solidFill>
                          <a:effectLst/>
                          <a:sym typeface="+mn-lt"/>
                        </a:rPr>
                        <a:t>2019</a:t>
                      </a:r>
                      <a:r>
                        <a:rPr kumimoji="0" lang="zh-CN" altLang="en-US" sz="1400" b="0" u="none" strike="noStrike" cap="none" normalizeH="0" baseline="0" dirty="0">
                          <a:ln>
                            <a:noFill/>
                          </a:ln>
                          <a:solidFill>
                            <a:schemeClr val="tx1"/>
                          </a:solidFill>
                          <a:effectLst/>
                          <a:sym typeface="+mn-lt"/>
                        </a:rPr>
                        <a:t>年</a:t>
                      </a:r>
                      <a:r>
                        <a:rPr kumimoji="0" lang="en-US" altLang="zh-CN" sz="1400" b="0" u="none" strike="noStrike" cap="none" normalizeH="0" baseline="0" dirty="0">
                          <a:ln>
                            <a:noFill/>
                          </a:ln>
                          <a:solidFill>
                            <a:schemeClr val="tx1"/>
                          </a:solidFill>
                          <a:effectLst/>
                          <a:sym typeface="+mn-lt"/>
                        </a:rPr>
                        <a:t>3</a:t>
                      </a:r>
                      <a:r>
                        <a:rPr kumimoji="0" lang="zh-CN" altLang="en-US" sz="1400" b="0" u="none" strike="noStrike" cap="none" normalizeH="0" baseline="0" dirty="0">
                          <a:ln>
                            <a:noFill/>
                          </a:ln>
                          <a:solidFill>
                            <a:schemeClr val="tx1"/>
                          </a:solidFill>
                          <a:effectLst/>
                          <a:sym typeface="+mn-lt"/>
                        </a:rPr>
                        <a:t>月末，公司在手</a:t>
                      </a:r>
                      <a:r>
                        <a:rPr kumimoji="0" lang="en-US" altLang="zh-CN" sz="1400" b="0" u="none" strike="noStrike" cap="none" normalizeH="0" baseline="0" dirty="0">
                          <a:ln>
                            <a:noFill/>
                          </a:ln>
                          <a:solidFill>
                            <a:schemeClr val="tx1"/>
                          </a:solidFill>
                          <a:effectLst/>
                          <a:sym typeface="+mn-lt"/>
                        </a:rPr>
                        <a:t>PPP</a:t>
                      </a:r>
                      <a:r>
                        <a:rPr kumimoji="0" lang="zh-CN" altLang="en-US" sz="1400" b="0" u="none" strike="noStrike" cap="none" normalizeH="0" baseline="0" dirty="0">
                          <a:ln>
                            <a:noFill/>
                          </a:ln>
                          <a:solidFill>
                            <a:schemeClr val="tx1"/>
                          </a:solidFill>
                          <a:effectLst/>
                          <a:sym typeface="+mn-lt"/>
                        </a:rPr>
                        <a:t>项目</a:t>
                      </a:r>
                      <a:r>
                        <a:rPr kumimoji="0" lang="en-US" altLang="zh-CN" sz="1400" b="0" u="none" strike="noStrike" cap="none" normalizeH="0" baseline="0" dirty="0">
                          <a:ln>
                            <a:noFill/>
                          </a:ln>
                          <a:solidFill>
                            <a:schemeClr val="tx1"/>
                          </a:solidFill>
                          <a:effectLst/>
                          <a:sym typeface="+mn-lt"/>
                        </a:rPr>
                        <a:t>41</a:t>
                      </a:r>
                      <a:r>
                        <a:rPr kumimoji="0" lang="zh-CN" altLang="en-US" sz="1400" b="0" u="none" strike="noStrike" cap="none" normalizeH="0" baseline="0" dirty="0">
                          <a:ln>
                            <a:noFill/>
                          </a:ln>
                          <a:solidFill>
                            <a:schemeClr val="tx1"/>
                          </a:solidFill>
                          <a:effectLst/>
                          <a:sym typeface="+mn-lt"/>
                        </a:rPr>
                        <a:t>个，其中控股项目</a:t>
                      </a:r>
                      <a:r>
                        <a:rPr kumimoji="0" lang="en-US" altLang="zh-CN" sz="1400" b="0" u="none" strike="noStrike" cap="none" normalizeH="0" baseline="0" dirty="0">
                          <a:ln>
                            <a:noFill/>
                          </a:ln>
                          <a:solidFill>
                            <a:schemeClr val="tx1"/>
                          </a:solidFill>
                          <a:effectLst/>
                          <a:sym typeface="+mn-lt"/>
                        </a:rPr>
                        <a:t>31</a:t>
                      </a:r>
                      <a:r>
                        <a:rPr kumimoji="0" lang="zh-CN" altLang="en-US" sz="1400" b="0" u="none" strike="noStrike" cap="none" normalizeH="0" baseline="0" dirty="0">
                          <a:ln>
                            <a:noFill/>
                          </a:ln>
                          <a:solidFill>
                            <a:schemeClr val="tx1"/>
                          </a:solidFill>
                          <a:effectLst/>
                          <a:sym typeface="+mn-lt"/>
                        </a:rPr>
                        <a:t>个，预计总投资为</a:t>
                      </a:r>
                      <a:r>
                        <a:rPr kumimoji="0" lang="en-US" altLang="zh-CN" sz="1400" b="0" u="none" strike="noStrike" cap="none" normalizeH="0" baseline="0" dirty="0">
                          <a:ln>
                            <a:noFill/>
                          </a:ln>
                          <a:solidFill>
                            <a:schemeClr val="tx1"/>
                          </a:solidFill>
                          <a:effectLst/>
                          <a:sym typeface="+mn-lt"/>
                        </a:rPr>
                        <a:t>584.69</a:t>
                      </a:r>
                      <a:r>
                        <a:rPr kumimoji="0" lang="zh-CN" altLang="en-US" sz="1400" b="0" u="none" strike="noStrike" cap="none" normalizeH="0" baseline="0" dirty="0">
                          <a:ln>
                            <a:noFill/>
                          </a:ln>
                          <a:solidFill>
                            <a:schemeClr val="tx1"/>
                          </a:solidFill>
                          <a:effectLst/>
                          <a:sym typeface="+mn-lt"/>
                        </a:rPr>
                        <a:t>亿元，已完成投资额</a:t>
                      </a:r>
                      <a:r>
                        <a:rPr kumimoji="0" lang="en-US" altLang="zh-CN" sz="1400" b="0" u="none" strike="noStrike" cap="none" normalizeH="0" baseline="0" dirty="0">
                          <a:ln>
                            <a:noFill/>
                          </a:ln>
                          <a:solidFill>
                            <a:schemeClr val="tx1"/>
                          </a:solidFill>
                          <a:effectLst/>
                          <a:sym typeface="+mn-lt"/>
                        </a:rPr>
                        <a:t>216.13</a:t>
                      </a:r>
                      <a:r>
                        <a:rPr kumimoji="0" lang="zh-CN" altLang="en-US" sz="1400" b="0" u="none" strike="noStrike" cap="none" normalizeH="0" baseline="0" dirty="0">
                          <a:ln>
                            <a:noFill/>
                          </a:ln>
                          <a:solidFill>
                            <a:schemeClr val="tx1"/>
                          </a:solidFill>
                          <a:effectLst/>
                          <a:sym typeface="+mn-lt"/>
                        </a:rPr>
                        <a:t>亿元</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5091" marR="5091" marT="5091" marB="0" anchor="ctr" horzOverflow="overflow"/>
                </a:tc>
                <a:extLst>
                  <a:ext uri="{0D108BD9-81ED-4DB2-BD59-A6C34878D82A}">
                    <a16:rowId xmlns:a16="http://schemas.microsoft.com/office/drawing/2014/main" val="10001"/>
                  </a:ext>
                </a:extLst>
              </a:tr>
              <a:tr h="645264">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2</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5091" marR="5091" marT="5091"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u="none" strike="noStrike" cap="none" normalizeH="0" baseline="0" dirty="0">
                          <a:ln>
                            <a:noFill/>
                          </a:ln>
                          <a:solidFill>
                            <a:schemeClr val="tx1"/>
                          </a:solidFill>
                          <a:effectLst/>
                          <a:sym typeface="+mn-lt"/>
                        </a:rPr>
                        <a:t>中国水利水电第八工程局有限公司</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5091" marR="5091" marT="5091"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AA+</a:t>
                      </a:r>
                      <a:endPar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5091" marR="5091" marT="5091"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a:ln>
                            <a:noFill/>
                          </a:ln>
                          <a:solidFill>
                            <a:schemeClr val="tx1"/>
                          </a:solidFill>
                          <a:effectLst/>
                          <a:sym typeface="+mn-lt"/>
                        </a:rPr>
                        <a:t>PPP</a:t>
                      </a:r>
                      <a:r>
                        <a:rPr kumimoji="0" lang="zh-CN" altLang="en-US" sz="1400" b="0" u="none" strike="noStrike" cap="none" normalizeH="0" baseline="0">
                          <a:ln>
                            <a:noFill/>
                          </a:ln>
                          <a:solidFill>
                            <a:schemeClr val="tx1"/>
                          </a:solidFill>
                          <a:effectLst/>
                          <a:sym typeface="+mn-lt"/>
                        </a:rPr>
                        <a:t>项目规模未知</a:t>
                      </a:r>
                      <a:endParaRPr kumimoji="0" lang="zh-CN" altLang="en-US" sz="14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mn-lt"/>
                      </a:endParaRPr>
                    </a:p>
                  </a:txBody>
                  <a:tcPr marL="5091" marR="5091" marT="5091" marB="0" anchor="ctr" horzOverflow="overflow"/>
                </a:tc>
                <a:extLst>
                  <a:ext uri="{0D108BD9-81ED-4DB2-BD59-A6C34878D82A}">
                    <a16:rowId xmlns:a16="http://schemas.microsoft.com/office/drawing/2014/main" val="10002"/>
                  </a:ext>
                </a:extLst>
              </a:tr>
              <a:tr h="645264">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rPr>
                        <a:t>3</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5091" marR="5091" marT="5091"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u="none" strike="noStrike" cap="none" normalizeH="0" baseline="0" dirty="0">
                          <a:ln>
                            <a:noFill/>
                          </a:ln>
                          <a:solidFill>
                            <a:schemeClr val="tx1"/>
                          </a:solidFill>
                          <a:effectLst/>
                          <a:sym typeface="+mn-lt"/>
                        </a:rPr>
                        <a:t>中国电建集团中南勘测设计研究院有限公司</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5091" marR="5091" marT="5091"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AA+</a:t>
                      </a:r>
                      <a:endParaRPr kumimoji="0" lang="en-US" altLang="zh-CN"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5091" marR="5091" marT="5091" marB="0" anchor="ctr" horzOverflow="overflow"/>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u="none" strike="noStrike" cap="none" normalizeH="0" baseline="0" dirty="0">
                          <a:ln>
                            <a:noFill/>
                          </a:ln>
                          <a:solidFill>
                            <a:schemeClr val="tx1"/>
                          </a:solidFill>
                          <a:effectLst/>
                          <a:sym typeface="+mn-lt"/>
                        </a:rPr>
                        <a:t>PPP</a:t>
                      </a:r>
                      <a:r>
                        <a:rPr kumimoji="0" lang="zh-CN" altLang="en-US" sz="1400" b="0" u="none" strike="noStrike" cap="none" normalizeH="0" baseline="0" dirty="0">
                          <a:ln>
                            <a:noFill/>
                          </a:ln>
                          <a:solidFill>
                            <a:schemeClr val="tx1"/>
                          </a:solidFill>
                          <a:effectLst/>
                          <a:sym typeface="+mn-lt"/>
                        </a:rPr>
                        <a:t>项目</a:t>
                      </a:r>
                      <a:endParaRPr kumimoji="0" lang="zh-CN"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mn-lt"/>
                      </a:endParaRPr>
                    </a:p>
                  </a:txBody>
                  <a:tcPr marL="5091" marR="5091" marT="5091" marB="0" anchor="ctr" horzOverflow="overflow"/>
                </a:tc>
                <a:extLst>
                  <a:ext uri="{0D108BD9-81ED-4DB2-BD59-A6C34878D82A}">
                    <a16:rowId xmlns:a16="http://schemas.microsoft.com/office/drawing/2014/main" val="10003"/>
                  </a:ext>
                </a:extLst>
              </a:tr>
            </a:tbl>
          </a:graphicData>
        </a:graphic>
      </p:graphicFrame>
      <p:sp>
        <p:nvSpPr>
          <p:cNvPr id="104480" name="矩形 3"/>
          <p:cNvSpPr/>
          <p:nvPr/>
        </p:nvSpPr>
        <p:spPr>
          <a:xfrm>
            <a:off x="495300" y="974725"/>
            <a:ext cx="11344275" cy="1760538"/>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285750" lvl="0" indent="-285750" algn="just" defTabSz="914400">
              <a:lnSpc>
                <a:spcPct val="125000"/>
              </a:lnSpc>
              <a:spcBef>
                <a:spcPct val="0"/>
              </a:spcBef>
              <a:buFont typeface="Wingdings" panose="05000000000000000000" pitchFamily="2" charset="2"/>
              <a:buChar char="p"/>
            </a:pPr>
            <a:r>
              <a:rPr lang="en-US" altLang="zh-CN" sz="1800" b="1" dirty="0">
                <a:latin typeface="Arial" panose="020B0604020202020204" pitchFamily="34" charset="0"/>
                <a:sym typeface="+mn-lt"/>
              </a:rPr>
              <a:t>PPP</a:t>
            </a:r>
            <a:r>
              <a:rPr lang="zh-CN" altLang="en-US" sz="1800" b="1" dirty="0">
                <a:latin typeface="Arial" panose="020B0604020202020204" pitchFamily="34" charset="0"/>
                <a:sym typeface="+mn-lt"/>
              </a:rPr>
              <a:t>项目</a:t>
            </a:r>
            <a:r>
              <a:rPr lang="en-US" altLang="zh-CN" sz="1800" b="1" dirty="0">
                <a:latin typeface="Arial" panose="020B0604020202020204" pitchFamily="34" charset="0"/>
                <a:sym typeface="+mn-lt"/>
              </a:rPr>
              <a:t>ABS</a:t>
            </a:r>
          </a:p>
          <a:p>
            <a:pPr marL="285750" lvl="0" indent="-285750" algn="just" defTabSz="914400">
              <a:lnSpc>
                <a:spcPct val="125000"/>
              </a:lnSpc>
              <a:spcBef>
                <a:spcPct val="0"/>
              </a:spcBef>
              <a:buChar char="•"/>
            </a:pPr>
            <a:r>
              <a:rPr lang="zh-CN" altLang="zh-CN" sz="1400" b="1" dirty="0">
                <a:latin typeface="Arial" panose="020B0604020202020204" pitchFamily="34" charset="0"/>
                <a:sym typeface="+mn-lt"/>
              </a:rPr>
              <a:t>提高</a:t>
            </a:r>
            <a:r>
              <a:rPr lang="en-US" altLang="zh-CN" sz="1400" b="1" dirty="0">
                <a:latin typeface="Arial" panose="020B0604020202020204" pitchFamily="34" charset="0"/>
                <a:sym typeface="+mn-lt"/>
              </a:rPr>
              <a:t>PPP</a:t>
            </a:r>
            <a:r>
              <a:rPr lang="zh-CN" altLang="zh-CN" sz="1400" b="1" dirty="0">
                <a:latin typeface="Arial" panose="020B0604020202020204" pitchFamily="34" charset="0"/>
                <a:sym typeface="+mn-lt"/>
              </a:rPr>
              <a:t>项目资产流动性：</a:t>
            </a:r>
            <a:r>
              <a:rPr lang="en-US" altLang="zh-CN" sz="1400" dirty="0">
                <a:latin typeface="Arial" panose="020B0604020202020204" pitchFamily="34" charset="0"/>
                <a:sym typeface="+mn-lt"/>
              </a:rPr>
              <a:t>PPP</a:t>
            </a:r>
            <a:r>
              <a:rPr lang="zh-CN" altLang="zh-CN" sz="1400" dirty="0">
                <a:latin typeface="Arial" panose="020B0604020202020204" pitchFamily="34" charset="0"/>
                <a:sym typeface="+mn-lt"/>
              </a:rPr>
              <a:t>项目公司存在设立时间短，资产少，可变现度差，银行授信额度低，融资困难等特点，通过</a:t>
            </a:r>
            <a:r>
              <a:rPr lang="en-US" altLang="zh-CN" sz="1400" dirty="0">
                <a:latin typeface="Arial" panose="020B0604020202020204" pitchFamily="34" charset="0"/>
                <a:sym typeface="+mn-lt"/>
              </a:rPr>
              <a:t>PPP</a:t>
            </a:r>
            <a:r>
              <a:rPr lang="zh-CN" altLang="zh-CN" sz="1400" dirty="0">
                <a:latin typeface="Arial" panose="020B0604020202020204" pitchFamily="34" charset="0"/>
                <a:sym typeface="+mn-lt"/>
              </a:rPr>
              <a:t>项目资产证券化隔离主体风险，提高</a:t>
            </a:r>
            <a:r>
              <a:rPr lang="en-US" altLang="zh-CN" sz="1400" dirty="0">
                <a:latin typeface="Arial" panose="020B0604020202020204" pitchFamily="34" charset="0"/>
                <a:sym typeface="+mn-lt"/>
              </a:rPr>
              <a:t>PPP</a:t>
            </a:r>
            <a:r>
              <a:rPr lang="zh-CN" altLang="zh-CN" sz="1400" dirty="0">
                <a:latin typeface="Arial" panose="020B0604020202020204" pitchFamily="34" charset="0"/>
                <a:sym typeface="+mn-lt"/>
              </a:rPr>
              <a:t>项目资产流动性，实现融资最大化</a:t>
            </a:r>
          </a:p>
          <a:p>
            <a:pPr marL="285750" lvl="0" indent="-285750" algn="just" defTabSz="914400">
              <a:lnSpc>
                <a:spcPct val="125000"/>
              </a:lnSpc>
              <a:spcBef>
                <a:spcPct val="0"/>
              </a:spcBef>
              <a:buChar char="•"/>
            </a:pPr>
            <a:r>
              <a:rPr lang="zh-CN" altLang="zh-CN" sz="1400" b="1" dirty="0">
                <a:latin typeface="Arial" panose="020B0604020202020204" pitchFamily="34" charset="0"/>
                <a:sym typeface="+mn-lt"/>
              </a:rPr>
              <a:t>解决社会资本退出问题：</a:t>
            </a:r>
            <a:r>
              <a:rPr lang="zh-CN" altLang="zh-CN" sz="1400" dirty="0">
                <a:latin typeface="Arial" panose="020B0604020202020204" pitchFamily="34" charset="0"/>
                <a:sym typeface="+mn-lt"/>
              </a:rPr>
              <a:t>在合作周期很长（一般是</a:t>
            </a:r>
            <a:r>
              <a:rPr lang="en-US" altLang="zh-CN" sz="1400" dirty="0">
                <a:latin typeface="Arial" panose="020B0604020202020204" pitchFamily="34" charset="0"/>
                <a:sym typeface="+mn-lt"/>
              </a:rPr>
              <a:t>10-30</a:t>
            </a:r>
            <a:r>
              <a:rPr lang="zh-CN" altLang="zh-CN" sz="1400" dirty="0">
                <a:latin typeface="Arial" panose="020B0604020202020204" pitchFamily="34" charset="0"/>
                <a:sym typeface="+mn-lt"/>
              </a:rPr>
              <a:t>年）的</a:t>
            </a:r>
            <a:r>
              <a:rPr lang="en-US" altLang="zh-CN" sz="1400" dirty="0">
                <a:latin typeface="Arial" panose="020B0604020202020204" pitchFamily="34" charset="0"/>
                <a:sym typeface="+mn-lt"/>
              </a:rPr>
              <a:t>PPP</a:t>
            </a:r>
            <a:r>
              <a:rPr lang="zh-CN" altLang="zh-CN" sz="1400" dirty="0">
                <a:latin typeface="Arial" panose="020B0604020202020204" pitchFamily="34" charset="0"/>
                <a:sym typeface="+mn-lt"/>
              </a:rPr>
              <a:t>项目中，社会资本方通过资产证券化运作实现退出，可以提前收回投资</a:t>
            </a:r>
          </a:p>
          <a:p>
            <a:pPr marL="285750" lvl="0" indent="-285750" algn="just" defTabSz="914400">
              <a:lnSpc>
                <a:spcPct val="125000"/>
              </a:lnSpc>
              <a:spcBef>
                <a:spcPct val="0"/>
              </a:spcBef>
              <a:buChar char="•"/>
            </a:pPr>
            <a:r>
              <a:rPr lang="zh-CN" altLang="zh-CN" sz="1400" b="1" dirty="0">
                <a:latin typeface="Arial" panose="020B0604020202020204" pitchFamily="34" charset="0"/>
                <a:sym typeface="+mn-lt"/>
              </a:rPr>
              <a:t>提高</a:t>
            </a:r>
            <a:r>
              <a:rPr lang="en-US" altLang="zh-CN" sz="1400" b="1" dirty="0">
                <a:latin typeface="Arial" panose="020B0604020202020204" pitchFamily="34" charset="0"/>
                <a:sym typeface="+mn-lt"/>
              </a:rPr>
              <a:t>PPP</a:t>
            </a:r>
            <a:r>
              <a:rPr lang="zh-CN" altLang="zh-CN" sz="1400" b="1" dirty="0">
                <a:latin typeface="Arial" panose="020B0604020202020204" pitchFamily="34" charset="0"/>
                <a:sym typeface="+mn-lt"/>
              </a:rPr>
              <a:t>项目规范程度：</a:t>
            </a:r>
            <a:r>
              <a:rPr lang="zh-CN" altLang="zh-CN" sz="1400" dirty="0">
                <a:latin typeface="Arial" panose="020B0604020202020204" pitchFamily="34" charset="0"/>
                <a:sym typeface="+mn-lt"/>
              </a:rPr>
              <a:t>有的地方在推动</a:t>
            </a:r>
            <a:r>
              <a:rPr lang="en-US" altLang="zh-CN" sz="1400" dirty="0">
                <a:latin typeface="Arial" panose="020B0604020202020204" pitchFamily="34" charset="0"/>
                <a:sym typeface="+mn-lt"/>
              </a:rPr>
              <a:t>PPP</a:t>
            </a:r>
            <a:r>
              <a:rPr lang="zh-CN" altLang="zh-CN" sz="1400" dirty="0">
                <a:latin typeface="Arial" panose="020B0604020202020204" pitchFamily="34" charset="0"/>
                <a:sym typeface="+mn-lt"/>
              </a:rPr>
              <a:t>项目时重建设、轻运营，</a:t>
            </a:r>
            <a:r>
              <a:rPr lang="en-US" altLang="zh-CN" sz="1400" dirty="0">
                <a:latin typeface="Arial" panose="020B0604020202020204" pitchFamily="34" charset="0"/>
                <a:sym typeface="+mn-lt"/>
              </a:rPr>
              <a:t>PPP+ABS</a:t>
            </a:r>
            <a:r>
              <a:rPr lang="zh-CN" altLang="zh-CN" sz="1400" dirty="0">
                <a:latin typeface="Arial" panose="020B0604020202020204" pitchFamily="34" charset="0"/>
                <a:sym typeface="+mn-lt"/>
              </a:rPr>
              <a:t>，有利于促进</a:t>
            </a:r>
            <a:r>
              <a:rPr lang="en-US" altLang="zh-CN" sz="1400" dirty="0">
                <a:latin typeface="Arial" panose="020B0604020202020204" pitchFamily="34" charset="0"/>
                <a:sym typeface="+mn-lt"/>
              </a:rPr>
              <a:t>PPP</a:t>
            </a:r>
            <a:r>
              <a:rPr lang="zh-CN" altLang="zh-CN" sz="1400" dirty="0">
                <a:latin typeface="Arial" panose="020B0604020202020204" pitchFamily="34" charset="0"/>
                <a:sym typeface="+mn-lt"/>
              </a:rPr>
              <a:t>项目依法合规运作、保证工程质量、提高运营水平、规范内部管理</a:t>
            </a:r>
          </a:p>
        </p:txBody>
      </p:sp>
      <p:sp>
        <p:nvSpPr>
          <p:cNvPr id="104481" name="文本框 4"/>
          <p:cNvSpPr txBox="1"/>
          <p:nvPr/>
        </p:nvSpPr>
        <p:spPr>
          <a:xfrm>
            <a:off x="7200900" y="3378200"/>
            <a:ext cx="4638675" cy="30797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r>
              <a:rPr lang="zh-CN" altLang="en-US" sz="1400" b="1" dirty="0">
                <a:latin typeface="Arial" panose="020B0604020202020204" pitchFamily="34" charset="0"/>
                <a:sym typeface="+mn-lt"/>
              </a:rPr>
              <a:t>湖南省</a:t>
            </a:r>
            <a:r>
              <a:rPr lang="en-US" altLang="zh-CN" sz="1400" b="1" dirty="0">
                <a:latin typeface="Arial" panose="020B0604020202020204" pitchFamily="34" charset="0"/>
                <a:sym typeface="+mn-lt"/>
              </a:rPr>
              <a:t>PPP</a:t>
            </a:r>
            <a:r>
              <a:rPr lang="zh-CN" altLang="en-US" sz="1400" b="1" dirty="0">
                <a:latin typeface="Arial" panose="020B0604020202020204" pitchFamily="34" charset="0"/>
                <a:sym typeface="+mn-lt"/>
              </a:rPr>
              <a:t>项目</a:t>
            </a:r>
            <a:r>
              <a:rPr lang="en-US" altLang="zh-CN" sz="1400" b="1" dirty="0">
                <a:latin typeface="Arial" panose="020B0604020202020204" pitchFamily="34" charset="0"/>
                <a:sym typeface="+mn-lt"/>
              </a:rPr>
              <a:t>ABS</a:t>
            </a:r>
            <a:r>
              <a:rPr lang="zh-CN" altLang="en-US" sz="1400" b="1" dirty="0">
                <a:latin typeface="Arial" panose="020B0604020202020204" pitchFamily="34" charset="0"/>
                <a:sym typeface="+mn-lt"/>
              </a:rPr>
              <a:t>潜在匹配企业</a:t>
            </a:r>
          </a:p>
        </p:txBody>
      </p:sp>
      <p:sp>
        <p:nvSpPr>
          <p:cNvPr id="12" name="矩形 11"/>
          <p:cNvSpPr/>
          <p:nvPr/>
        </p:nvSpPr>
        <p:spPr>
          <a:xfrm>
            <a:off x="1530350" y="3379788"/>
            <a:ext cx="3263900" cy="33813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600" b="1" i="0" u="none" strike="noStrike" kern="1200" cap="none" spc="0" normalizeH="0" baseline="0" noProof="0" dirty="0">
                <a:ln>
                  <a:noFill/>
                </a:ln>
                <a:solidFill>
                  <a:schemeClr val="tx1"/>
                </a:solidFill>
                <a:effectLst/>
                <a:uLnTx/>
                <a:uFillTx/>
                <a:latin typeface="+mn-ea"/>
                <a:ea typeface="+mn-ea"/>
                <a:cs typeface="+mn-cs"/>
              </a:rPr>
              <a:t>PPP</a:t>
            </a:r>
            <a:r>
              <a:rPr kumimoji="0" lang="zh-CN" altLang="en-US" sz="1600" b="1" i="0" u="none" strike="noStrike" kern="1200" cap="none" spc="0" normalizeH="0" baseline="0" noProof="0" dirty="0">
                <a:ln>
                  <a:noFill/>
                </a:ln>
                <a:solidFill>
                  <a:schemeClr val="tx1"/>
                </a:solidFill>
                <a:effectLst/>
                <a:uLnTx/>
                <a:uFillTx/>
                <a:latin typeface="+mn-ea"/>
                <a:ea typeface="+mn-ea"/>
                <a:cs typeface="+mn-cs"/>
              </a:rPr>
              <a:t>项目</a:t>
            </a:r>
            <a:r>
              <a:rPr kumimoji="0" lang="en-US" altLang="zh-CN" sz="1600" b="1" i="0" u="none" strike="noStrike" kern="1200" cap="none" spc="0" normalizeH="0" baseline="0" noProof="0" dirty="0">
                <a:ln>
                  <a:noFill/>
                </a:ln>
                <a:solidFill>
                  <a:schemeClr val="tx1"/>
                </a:solidFill>
                <a:effectLst/>
                <a:uLnTx/>
                <a:uFillTx/>
                <a:latin typeface="+mn-ea"/>
                <a:ea typeface="+mn-ea"/>
                <a:cs typeface="+mn-cs"/>
              </a:rPr>
              <a:t>ABS</a:t>
            </a:r>
            <a:r>
              <a:rPr kumimoji="0" lang="zh-CN" altLang="en-US" sz="1600" b="1" i="0" u="none" strike="noStrike" kern="1200" cap="none" spc="0" normalizeH="0" baseline="0" noProof="0" dirty="0">
                <a:ln>
                  <a:noFill/>
                </a:ln>
                <a:solidFill>
                  <a:schemeClr val="tx1"/>
                </a:solidFill>
                <a:effectLst/>
                <a:uLnTx/>
                <a:uFillTx/>
                <a:latin typeface="+mn-ea"/>
                <a:ea typeface="+mn-ea"/>
                <a:cs typeface="+mn-cs"/>
              </a:rPr>
              <a:t>各地区发行规模占比</a:t>
            </a:r>
          </a:p>
        </p:txBody>
      </p:sp>
      <p:sp>
        <p:nvSpPr>
          <p:cNvPr id="104483" name="文本框 10"/>
          <p:cNvSpPr txBox="1"/>
          <p:nvPr/>
        </p:nvSpPr>
        <p:spPr>
          <a:xfrm>
            <a:off x="9185275" y="6546850"/>
            <a:ext cx="2413000" cy="27622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r>
              <a:rPr lang="zh-CN" altLang="en-US" sz="1200" b="1" dirty="0">
                <a:latin typeface="Arial" panose="020B0604020202020204" pitchFamily="34" charset="0"/>
                <a:sym typeface="+mn-lt"/>
              </a:rPr>
              <a:t>注：数据来源于公开资料整理</a:t>
            </a:r>
          </a:p>
        </p:txBody>
      </p:sp>
      <p:sp>
        <p:nvSpPr>
          <p:cNvPr id="104484" name="文本框 12"/>
          <p:cNvSpPr txBox="1"/>
          <p:nvPr/>
        </p:nvSpPr>
        <p:spPr>
          <a:xfrm>
            <a:off x="4424363" y="6542088"/>
            <a:ext cx="1960562" cy="277812"/>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r>
              <a:rPr lang="zh-CN" altLang="en-US" sz="1200" b="1" dirty="0">
                <a:latin typeface="Arial" panose="020B0604020202020204" pitchFamily="34" charset="0"/>
                <a:sym typeface="+mn-lt"/>
              </a:rPr>
              <a:t>注：数据来源于</a:t>
            </a:r>
            <a:r>
              <a:rPr lang="en-US" altLang="zh-CN" sz="1200" b="1" dirty="0">
                <a:latin typeface="Arial" panose="020B0604020202020204" pitchFamily="34" charset="0"/>
                <a:sym typeface="+mn-lt"/>
              </a:rPr>
              <a:t>wind</a:t>
            </a:r>
            <a:endParaRPr lang="zh-CN" altLang="en-US" sz="1200" b="1" dirty="0">
              <a:latin typeface="Arial" panose="020B0604020202020204" pitchFamily="34" charset="0"/>
              <a:sym typeface="+mn-lt"/>
            </a:endParaRPr>
          </a:p>
        </p:txBody>
      </p:sp>
      <p:graphicFrame>
        <p:nvGraphicFramePr>
          <p:cNvPr id="104485" name="图表 12"/>
          <p:cNvGraphicFramePr/>
          <p:nvPr/>
        </p:nvGraphicFramePr>
        <p:xfrm>
          <a:off x="657225" y="3427413"/>
          <a:ext cx="5281613" cy="2855912"/>
        </p:xfrm>
        <a:graphic>
          <a:graphicData uri="http://schemas.openxmlformats.org/presentationml/2006/ole">
            <mc:AlternateContent xmlns:mc="http://schemas.openxmlformats.org/markup-compatibility/2006">
              <mc:Choice xmlns:v="urn:schemas-microsoft-com:vml" Requires="v">
                <p:oleObj spid="_x0000_s10263" r:id="rId3" imgW="4578350" imgH="2523490" progId="Excel.Chart.8">
                  <p:embed/>
                </p:oleObj>
              </mc:Choice>
              <mc:Fallback>
                <p:oleObj r:id="rId3" imgW="4578350" imgH="2523490" progId="Excel.Chart.8">
                  <p:embed/>
                  <p:pic>
                    <p:nvPicPr>
                      <p:cNvPr id="0" name="图片 3083"/>
                      <p:cNvPicPr/>
                      <p:nvPr/>
                    </p:nvPicPr>
                    <p:blipFill>
                      <a:blip r:embed="rId4"/>
                      <a:stretch>
                        <a:fillRect/>
                      </a:stretch>
                    </p:blipFill>
                    <p:spPr>
                      <a:xfrm>
                        <a:off x="657225" y="3427413"/>
                        <a:ext cx="5281613" cy="2855912"/>
                      </a:xfrm>
                      <a:prstGeom prst="rect">
                        <a:avLst/>
                      </a:prstGeom>
                      <a:noFill/>
                      <a:ln w="38100">
                        <a:noFill/>
                        <a:miter/>
                      </a:ln>
                    </p:spPr>
                  </p:pic>
                </p:oleObj>
              </mc:Fallback>
            </mc:AlternateContent>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矩形 1"/>
          <p:cNvSpPr/>
          <p:nvPr/>
        </p:nvSpPr>
        <p:spPr>
          <a:xfrm>
            <a:off x="9515475" y="307975"/>
            <a:ext cx="2557463" cy="1220788"/>
          </a:xfrm>
          <a:prstGeom prst="rect">
            <a:avLst/>
          </a:prstGeom>
          <a:solidFill>
            <a:schemeClr val="bg1"/>
          </a:solidFill>
          <a:ln w="9525">
            <a:noFill/>
          </a:ln>
        </p:spPr>
        <p:txBody>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FontTx/>
              <a:buNone/>
            </a:pPr>
            <a:endParaRPr lang="zh-CN" altLang="zh-CN" sz="1800" dirty="0">
              <a:solidFill>
                <a:srgbClr val="000000"/>
              </a:solidFill>
              <a:latin typeface="Arial" panose="020B0604020202020204" pitchFamily="34" charset="0"/>
              <a:ea typeface="宋体" panose="02010600030101010101" pitchFamily="2" charset="-122"/>
            </a:endParaRPr>
          </a:p>
        </p:txBody>
      </p:sp>
      <p:pic>
        <p:nvPicPr>
          <p:cNvPr id="73731" name="图片 2"/>
          <p:cNvPicPr>
            <a:picLocks noChangeAspect="1"/>
          </p:cNvPicPr>
          <p:nvPr/>
        </p:nvPicPr>
        <p:blipFill>
          <a:blip r:embed="rId2">
            <a:clrChange>
              <a:clrFrom>
                <a:srgbClr val="EEEFEF"/>
              </a:clrFrom>
              <a:clrTo>
                <a:srgbClr val="EEEFEF">
                  <a:alpha val="0"/>
                </a:srgbClr>
              </a:clrTo>
            </a:clrChange>
          </a:blip>
          <a:stretch>
            <a:fillRect/>
          </a:stretch>
        </p:blipFill>
        <p:spPr>
          <a:xfrm>
            <a:off x="0" y="161925"/>
            <a:ext cx="12188825" cy="6210300"/>
          </a:xfrm>
          <a:prstGeom prst="rect">
            <a:avLst/>
          </a:prstGeom>
          <a:noFill/>
          <a:ln w="9525">
            <a:noFill/>
          </a:ln>
        </p:spPr>
      </p:pic>
      <p:pic>
        <p:nvPicPr>
          <p:cNvPr id="73732" name="图片 3"/>
          <p:cNvPicPr>
            <a:picLocks noChangeAspect="1"/>
          </p:cNvPicPr>
          <p:nvPr/>
        </p:nvPicPr>
        <p:blipFill>
          <a:blip r:embed="rId3"/>
          <a:stretch>
            <a:fillRect/>
          </a:stretch>
        </p:blipFill>
        <p:spPr>
          <a:xfrm>
            <a:off x="-1587" y="5505450"/>
            <a:ext cx="12190412" cy="1352550"/>
          </a:xfrm>
          <a:prstGeom prst="rect">
            <a:avLst/>
          </a:prstGeom>
          <a:noFill/>
          <a:ln w="9525">
            <a:noFill/>
          </a:ln>
        </p:spPr>
      </p:pic>
      <p:pic>
        <p:nvPicPr>
          <p:cNvPr id="73733" name="图片 2"/>
          <p:cNvPicPr>
            <a:picLocks noChangeAspect="1"/>
          </p:cNvPicPr>
          <p:nvPr/>
        </p:nvPicPr>
        <p:blipFill>
          <a:blip r:embed="rId4"/>
          <a:stretch>
            <a:fillRect/>
          </a:stretch>
        </p:blipFill>
        <p:spPr>
          <a:xfrm>
            <a:off x="0" y="0"/>
            <a:ext cx="12226925" cy="6858000"/>
          </a:xfrm>
          <a:prstGeom prst="rect">
            <a:avLst/>
          </a:prstGeom>
          <a:noFill/>
          <a:ln w="9525">
            <a:noFill/>
          </a:ln>
        </p:spPr>
      </p:pic>
      <p:sp>
        <p:nvSpPr>
          <p:cNvPr id="73734" name="文本框 1"/>
          <p:cNvSpPr/>
          <p:nvPr/>
        </p:nvSpPr>
        <p:spPr>
          <a:xfrm>
            <a:off x="3116511" y="1719777"/>
            <a:ext cx="8736013" cy="70802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a:spcAft>
                <a:spcPct val="15000"/>
              </a:spcAft>
              <a:buClr>
                <a:srgbClr val="ED7D31"/>
              </a:buClr>
              <a:buSzPct val="75000"/>
              <a:buFontTx/>
              <a:buNone/>
            </a:pPr>
            <a:r>
              <a:rPr lang="zh-CN" altLang="en-US" sz="4000" b="1" dirty="0">
                <a:solidFill>
                  <a:srgbClr val="FFFFFF"/>
                </a:solidFill>
                <a:latin typeface="微软雅黑" panose="020B0503020204020204" pitchFamily="34" charset="-122"/>
                <a:sym typeface="微软雅黑" panose="020B0503020204020204" pitchFamily="34" charset="-122"/>
              </a:rPr>
              <a:t>第</a:t>
            </a:r>
            <a:r>
              <a:rPr lang="en-US" altLang="zh-CN" sz="4000" b="1" dirty="0">
                <a:solidFill>
                  <a:srgbClr val="FFFFFF"/>
                </a:solidFill>
                <a:latin typeface="微软雅黑" panose="020B0503020204020204" pitchFamily="34" charset="-122"/>
                <a:sym typeface="微软雅黑" panose="020B0503020204020204" pitchFamily="34" charset="-122"/>
              </a:rPr>
              <a:t>3</a:t>
            </a:r>
            <a:r>
              <a:rPr lang="zh-CN" altLang="en-US" sz="4000" b="1" dirty="0">
                <a:solidFill>
                  <a:srgbClr val="FFFFFF"/>
                </a:solidFill>
                <a:latin typeface="微软雅黑" panose="020B0503020204020204" pitchFamily="34" charset="-122"/>
                <a:sym typeface="微软雅黑" panose="020B0503020204020204" pitchFamily="34" charset="-122"/>
              </a:rPr>
              <a:t>章  城投公司发行</a:t>
            </a:r>
            <a:r>
              <a:rPr lang="en-US" altLang="zh-CN" sz="4000" b="1" dirty="0">
                <a:solidFill>
                  <a:srgbClr val="FFFFFF"/>
                </a:solidFill>
                <a:latin typeface="微软雅黑" panose="020B0503020204020204" pitchFamily="34" charset="-122"/>
                <a:sym typeface="微软雅黑" panose="020B0503020204020204" pitchFamily="34" charset="-122"/>
              </a:rPr>
              <a:t>ABS</a:t>
            </a:r>
            <a:r>
              <a:rPr lang="zh-CN" altLang="en-US" sz="4000" b="1" dirty="0">
                <a:solidFill>
                  <a:srgbClr val="FFFFFF"/>
                </a:solidFill>
                <a:latin typeface="微软雅黑" panose="020B0503020204020204" pitchFamily="34" charset="-122"/>
                <a:sym typeface="微软雅黑" panose="020B0503020204020204" pitchFamily="34" charset="-122"/>
              </a:rPr>
              <a:t>案例</a:t>
            </a:r>
          </a:p>
        </p:txBody>
      </p:sp>
      <p:sp>
        <p:nvSpPr>
          <p:cNvPr id="73735" name="直接连接符 4"/>
          <p:cNvSpPr/>
          <p:nvPr/>
        </p:nvSpPr>
        <p:spPr>
          <a:xfrm>
            <a:off x="5486400" y="2514600"/>
            <a:ext cx="6518275" cy="6350"/>
          </a:xfrm>
          <a:prstGeom prst="line">
            <a:avLst/>
          </a:prstGeom>
          <a:ln w="12700" cap="flat" cmpd="sng">
            <a:solidFill>
              <a:schemeClr val="bg1"/>
            </a:solidFill>
            <a:prstDash val="solid"/>
            <a:bevel/>
            <a:headEnd type="none" w="med" len="med"/>
            <a:tailEnd type="none" w="med" len="med"/>
          </a:ln>
        </p:spPr>
      </p:sp>
    </p:spTree>
    <p:extLst>
      <p:ext uri="{BB962C8B-B14F-4D97-AF65-F5344CB8AC3E}">
        <p14:creationId xmlns:p14="http://schemas.microsoft.com/office/powerpoint/2010/main" val="2278318106"/>
      </p:ext>
    </p:extLst>
  </p:cSld>
  <p:clrMapOvr>
    <a:masterClrMapping/>
  </p:clrMapOvr>
  <p:transition spd="slow">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474" name="组合 1"/>
          <p:cNvGrpSpPr/>
          <p:nvPr/>
        </p:nvGrpSpPr>
        <p:grpSpPr>
          <a:xfrm>
            <a:off x="0" y="214313"/>
            <a:ext cx="577850" cy="658812"/>
            <a:chOff x="0" y="0"/>
            <a:chExt cx="577847" cy="659137"/>
          </a:xfrm>
        </p:grpSpPr>
        <p:sp>
          <p:nvSpPr>
            <p:cNvPr id="105584" name="矩形 3"/>
            <p:cNvSpPr/>
            <p:nvPr/>
          </p:nvSpPr>
          <p:spPr>
            <a:xfrm>
              <a:off x="0" y="0"/>
              <a:ext cx="495297" cy="659137"/>
            </a:xfrm>
            <a:prstGeom prst="rect">
              <a:avLst/>
            </a:prstGeom>
            <a:solidFill>
              <a:srgbClr val="C0000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105585" name="矩形 4"/>
            <p:cNvSpPr/>
            <p:nvPr/>
          </p:nvSpPr>
          <p:spPr>
            <a:xfrm>
              <a:off x="527047" y="0"/>
              <a:ext cx="50800" cy="659137"/>
            </a:xfrm>
            <a:prstGeom prst="rect">
              <a:avLst/>
            </a:prstGeom>
            <a:solidFill>
              <a:srgbClr val="80808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grpSp>
      <p:sp>
        <p:nvSpPr>
          <p:cNvPr id="105475" name="灯片编号占位符 1"/>
          <p:cNvSpPr>
            <a:spLocks noGrp="1"/>
          </p:cNvSpPr>
          <p:nvPr/>
        </p:nvSpPr>
        <p:spPr>
          <a:xfrm>
            <a:off x="11449050" y="6499225"/>
            <a:ext cx="639763" cy="365125"/>
          </a:xfrm>
          <a:prstGeom prst="rect">
            <a:avLst/>
          </a:prstGeom>
          <a:noFill/>
          <a:ln w="9525">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r" defTabSz="914400" eaLnBrk="1" hangingPunct="1">
              <a:spcBef>
                <a:spcPct val="0"/>
              </a:spcBef>
              <a:buFontTx/>
              <a:buNone/>
            </a:pPr>
            <a:fld id="{9A0DB2DC-4C9A-4742-B13C-FB6460FD3503}" type="slidenum">
              <a:rPr lang="zh-CN" altLang="zh-CN" sz="1400" b="1" dirty="0">
                <a:solidFill>
                  <a:schemeClr val="bg1"/>
                </a:solidFill>
                <a:latin typeface="仿宋" panose="02010609060101010101" pitchFamily="49" charset="-122"/>
                <a:ea typeface="仿宋" panose="02010609060101010101" pitchFamily="49" charset="-122"/>
              </a:rPr>
              <a:t>93</a:t>
            </a:fld>
            <a:endParaRPr lang="zh-CN" altLang="zh-CN" sz="1400" b="1" dirty="0">
              <a:solidFill>
                <a:schemeClr val="bg1"/>
              </a:solidFill>
              <a:latin typeface="仿宋" panose="02010609060101010101" pitchFamily="49" charset="-122"/>
              <a:ea typeface="仿宋" panose="02010609060101010101" pitchFamily="49" charset="-122"/>
            </a:endParaRPr>
          </a:p>
        </p:txBody>
      </p:sp>
      <p:graphicFrame>
        <p:nvGraphicFramePr>
          <p:cNvPr id="46087" name="表格 10"/>
          <p:cNvGraphicFramePr>
            <a:graphicFrameLocks noGrp="1"/>
          </p:cNvGraphicFramePr>
          <p:nvPr/>
        </p:nvGraphicFramePr>
        <p:xfrm>
          <a:off x="1246188" y="1366838"/>
          <a:ext cx="9825037" cy="4967283"/>
        </p:xfrm>
        <a:graphic>
          <a:graphicData uri="http://schemas.openxmlformats.org/drawingml/2006/table">
            <a:tbl>
              <a:tblPr/>
              <a:tblGrid>
                <a:gridCol w="532883">
                  <a:extLst>
                    <a:ext uri="{9D8B030D-6E8A-4147-A177-3AD203B41FA5}">
                      <a16:colId xmlns:a16="http://schemas.microsoft.com/office/drawing/2014/main" val="20000"/>
                    </a:ext>
                  </a:extLst>
                </a:gridCol>
                <a:gridCol w="1327451">
                  <a:extLst>
                    <a:ext uri="{9D8B030D-6E8A-4147-A177-3AD203B41FA5}">
                      <a16:colId xmlns:a16="http://schemas.microsoft.com/office/drawing/2014/main" val="20001"/>
                    </a:ext>
                  </a:extLst>
                </a:gridCol>
                <a:gridCol w="1298903">
                  <a:extLst>
                    <a:ext uri="{9D8B030D-6E8A-4147-A177-3AD203B41FA5}">
                      <a16:colId xmlns:a16="http://schemas.microsoft.com/office/drawing/2014/main" val="20002"/>
                    </a:ext>
                  </a:extLst>
                </a:gridCol>
                <a:gridCol w="4429593">
                  <a:extLst>
                    <a:ext uri="{9D8B030D-6E8A-4147-A177-3AD203B41FA5}">
                      <a16:colId xmlns:a16="http://schemas.microsoft.com/office/drawing/2014/main" val="20003"/>
                    </a:ext>
                  </a:extLst>
                </a:gridCol>
                <a:gridCol w="1187885">
                  <a:extLst>
                    <a:ext uri="{9D8B030D-6E8A-4147-A177-3AD203B41FA5}">
                      <a16:colId xmlns:a16="http://schemas.microsoft.com/office/drawing/2014/main" val="20004"/>
                    </a:ext>
                  </a:extLst>
                </a:gridCol>
                <a:gridCol w="1048322">
                  <a:extLst>
                    <a:ext uri="{9D8B030D-6E8A-4147-A177-3AD203B41FA5}">
                      <a16:colId xmlns:a16="http://schemas.microsoft.com/office/drawing/2014/main" val="20005"/>
                    </a:ext>
                  </a:extLst>
                </a:gridCol>
              </a:tblGrid>
              <a:tr h="447533">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endParaRPr kumimoji="0" lang="zh-CN" altLang="zh-CN" sz="1200" b="0" i="0" u="sng" strike="noStrike" cap="none" normalizeH="0" baseline="0" dirty="0">
                        <a:ln>
                          <a:noFill/>
                        </a:ln>
                        <a:solidFill>
                          <a:schemeClr val="bg1"/>
                        </a:solidFill>
                        <a:effectLst/>
                        <a:latin typeface="+mn-ea"/>
                        <a:ea typeface="+mn-ea"/>
                        <a:sym typeface="仿宋" panose="02010609060101010101" pitchFamily="49" charset="-122"/>
                      </a:endParaRPr>
                    </a:p>
                  </a:txBody>
                  <a:tcPr marL="12700" marR="12700" marT="12702" marB="45727"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C0504D"/>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zh-CN" altLang="zh-CN" sz="1200" b="0" i="0" u="sng" strike="noStrike" cap="none" normalizeH="0" baseline="0" dirty="0">
                          <a:ln>
                            <a:noFill/>
                          </a:ln>
                          <a:solidFill>
                            <a:srgbClr val="FFFFFF"/>
                          </a:solidFill>
                          <a:effectLst/>
                          <a:latin typeface="+mn-ea"/>
                          <a:ea typeface="+mn-ea"/>
                          <a:cs typeface="Arial" panose="020B0604020202020204" pitchFamily="34" charset="0"/>
                          <a:sym typeface="Arial" panose="020B0604020202020204" pitchFamily="34" charset="0"/>
                        </a:rPr>
                        <a:t>类别</a:t>
                      </a:r>
                      <a:endParaRPr kumimoji="0" lang="zh-CN" altLang="zh-CN" sz="1200" b="0" i="0" u="sng" strike="noStrike" cap="none" normalizeH="0" baseline="0" dirty="0">
                        <a:ln>
                          <a:noFill/>
                        </a:ln>
                        <a:solidFill>
                          <a:schemeClr val="bg1"/>
                        </a:solidFill>
                        <a:effectLst/>
                        <a:latin typeface="+mn-ea"/>
                        <a:ea typeface="+mn-ea"/>
                        <a:sym typeface="仿宋" panose="02010609060101010101" pitchFamily="49" charset="-122"/>
                      </a:endParaRPr>
                    </a:p>
                  </a:txBody>
                  <a:tcPr marL="12700" marR="12700" marT="12702" marB="45727"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C0504D"/>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zh-CN" altLang="zh-CN" sz="1200" b="0" i="0" u="sng" strike="noStrike" cap="none" normalizeH="0" baseline="0">
                          <a:ln>
                            <a:noFill/>
                          </a:ln>
                          <a:solidFill>
                            <a:srgbClr val="FFFFFF"/>
                          </a:solidFill>
                          <a:effectLst/>
                          <a:latin typeface="+mn-ea"/>
                          <a:ea typeface="+mn-ea"/>
                          <a:cs typeface="Arial" panose="020B0604020202020204" pitchFamily="34" charset="0"/>
                          <a:sym typeface="Arial" panose="020B0604020202020204" pitchFamily="34" charset="0"/>
                        </a:rPr>
                        <a:t>产品类型</a:t>
                      </a:r>
                      <a:endParaRPr kumimoji="0" lang="zh-CN" altLang="zh-CN" sz="1200" b="0" i="0" u="sng" strike="noStrike" cap="none" normalizeH="0" baseline="0">
                        <a:ln>
                          <a:noFill/>
                        </a:ln>
                        <a:solidFill>
                          <a:schemeClr val="bg1"/>
                        </a:solidFill>
                        <a:effectLst/>
                        <a:latin typeface="+mn-ea"/>
                        <a:ea typeface="+mn-ea"/>
                        <a:sym typeface="仿宋" panose="02010609060101010101" pitchFamily="49" charset="-122"/>
                      </a:endParaRPr>
                    </a:p>
                  </a:txBody>
                  <a:tcPr marL="12700" marR="12700" marT="12702" marB="45727"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C0504D"/>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zh-CN" altLang="zh-CN" sz="1200" b="0" i="0" u="sng" strike="noStrike" cap="none" normalizeH="0" baseline="0">
                          <a:ln>
                            <a:noFill/>
                          </a:ln>
                          <a:solidFill>
                            <a:srgbClr val="FFFFFF"/>
                          </a:solidFill>
                          <a:effectLst/>
                          <a:latin typeface="+mn-ea"/>
                          <a:ea typeface="+mn-ea"/>
                          <a:cs typeface="Arial" panose="020B0604020202020204" pitchFamily="34" charset="0"/>
                          <a:sym typeface="Arial" panose="020B0604020202020204" pitchFamily="34" charset="0"/>
                        </a:rPr>
                        <a:t>名称</a:t>
                      </a:r>
                      <a:endParaRPr kumimoji="0" lang="zh-CN" altLang="zh-CN" sz="1200" b="0" i="0" u="sng" strike="noStrike" cap="none" normalizeH="0" baseline="0">
                        <a:ln>
                          <a:noFill/>
                        </a:ln>
                        <a:solidFill>
                          <a:schemeClr val="bg1"/>
                        </a:solidFill>
                        <a:effectLst/>
                        <a:latin typeface="+mn-ea"/>
                        <a:ea typeface="+mn-ea"/>
                        <a:sym typeface="仿宋" panose="02010609060101010101" pitchFamily="49" charset="-122"/>
                      </a:endParaRPr>
                    </a:p>
                  </a:txBody>
                  <a:tcPr marL="12700" marR="12700" marT="12702" marB="45727"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C0504D"/>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zh-CN" altLang="zh-CN" sz="1200" b="0" i="0" u="sng" strike="noStrike" cap="none" normalizeH="0" baseline="0">
                          <a:ln>
                            <a:noFill/>
                          </a:ln>
                          <a:solidFill>
                            <a:srgbClr val="FFFFFF"/>
                          </a:solidFill>
                          <a:effectLst/>
                          <a:latin typeface="+mn-ea"/>
                          <a:ea typeface="+mn-ea"/>
                          <a:cs typeface="Arial" panose="020B0604020202020204" pitchFamily="34" charset="0"/>
                          <a:sym typeface="Arial" panose="020B0604020202020204" pitchFamily="34" charset="0"/>
                        </a:rPr>
                        <a:t>发行日期</a:t>
                      </a:r>
                      <a:endParaRPr kumimoji="0" lang="zh-CN" altLang="zh-CN" sz="1200" b="0" i="0" u="sng" strike="noStrike" cap="none" normalizeH="0" baseline="0">
                        <a:ln>
                          <a:noFill/>
                        </a:ln>
                        <a:solidFill>
                          <a:schemeClr val="bg1"/>
                        </a:solidFill>
                        <a:effectLst/>
                        <a:latin typeface="+mn-ea"/>
                        <a:ea typeface="+mn-ea"/>
                        <a:sym typeface="仿宋" panose="02010609060101010101" pitchFamily="49" charset="-122"/>
                      </a:endParaRPr>
                    </a:p>
                  </a:txBody>
                  <a:tcPr marL="12700" marR="12700" marT="12702" marB="45727"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C0504D"/>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zh-CN" altLang="zh-CN" sz="1200" b="0" i="0" u="sng" strike="noStrike" cap="none" normalizeH="0" baseline="0" dirty="0">
                          <a:ln>
                            <a:noFill/>
                          </a:ln>
                          <a:solidFill>
                            <a:srgbClr val="FFFFFF"/>
                          </a:solidFill>
                          <a:effectLst/>
                          <a:latin typeface="+mn-ea"/>
                          <a:ea typeface="+mn-ea"/>
                          <a:cs typeface="Arial" panose="020B0604020202020204" pitchFamily="34" charset="0"/>
                          <a:sym typeface="Arial" panose="020B0604020202020204" pitchFamily="34" charset="0"/>
                        </a:rPr>
                        <a:t>资金规模</a:t>
                      </a:r>
                      <a:r>
                        <a:rPr kumimoji="0" lang="zh-CN" altLang="en-US" sz="1200" b="0" i="0" u="sng" strike="noStrike" cap="none" normalizeH="0" baseline="0" dirty="0">
                          <a:ln>
                            <a:noFill/>
                          </a:ln>
                          <a:solidFill>
                            <a:srgbClr val="FFFFFF"/>
                          </a:solidFill>
                          <a:effectLst/>
                          <a:latin typeface="+mn-ea"/>
                          <a:ea typeface="+mn-ea"/>
                          <a:cs typeface="Arial" panose="020B0604020202020204" pitchFamily="34" charset="0"/>
                          <a:sym typeface="Arial" panose="020B0604020202020204" pitchFamily="34" charset="0"/>
                        </a:rPr>
                        <a:t>（亿元）</a:t>
                      </a:r>
                      <a:endParaRPr kumimoji="0" lang="zh-CN" altLang="zh-CN" sz="1200" b="0" i="0" u="sng" strike="noStrike" cap="none" normalizeH="0" baseline="0" dirty="0">
                        <a:ln>
                          <a:noFill/>
                        </a:ln>
                        <a:solidFill>
                          <a:schemeClr val="bg1"/>
                        </a:solidFill>
                        <a:effectLst/>
                        <a:latin typeface="+mn-ea"/>
                        <a:ea typeface="+mn-ea"/>
                        <a:sym typeface="仿宋" panose="02010609060101010101" pitchFamily="49" charset="-122"/>
                      </a:endParaRPr>
                    </a:p>
                  </a:txBody>
                  <a:tcPr marL="12700" marR="12700" marT="12702" marB="45727"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C0504D"/>
                    </a:solidFill>
                  </a:tcPr>
                </a:tc>
                <a:extLst>
                  <a:ext uri="{0D108BD9-81ED-4DB2-BD59-A6C34878D82A}">
                    <a16:rowId xmlns:a16="http://schemas.microsoft.com/office/drawing/2014/main" val="10000"/>
                  </a:ext>
                </a:extLst>
              </a:tr>
              <a:tr h="349111">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en-US" altLang="zh-CN" sz="1200" b="0" i="0" u="sng" strike="noStrike" cap="none" normalizeH="0" baseline="0" dirty="0">
                          <a:ln>
                            <a:noFill/>
                          </a:ln>
                          <a:solidFill>
                            <a:srgbClr val="000000"/>
                          </a:solidFill>
                          <a:effectLst/>
                          <a:latin typeface="+mn-ea"/>
                          <a:ea typeface="+mn-ea"/>
                          <a:cs typeface="Arial" panose="020B0604020202020204" pitchFamily="34" charset="0"/>
                          <a:sym typeface="Arial" panose="020B0604020202020204" pitchFamily="34" charset="0"/>
                        </a:rPr>
                        <a:t>1</a:t>
                      </a:r>
                      <a:endParaRPr kumimoji="0" lang="en-US" altLang="zh-CN" sz="1200" b="0" i="0" u="sng" strike="noStrike" cap="none" normalizeH="0" baseline="0" dirty="0">
                        <a:ln>
                          <a:noFill/>
                        </a:ln>
                        <a:solidFill>
                          <a:srgbClr val="000000"/>
                        </a:solidFill>
                        <a:effectLst/>
                        <a:latin typeface="+mn-ea"/>
                        <a:ea typeface="+mn-ea"/>
                        <a:sym typeface="仿宋" panose="02010609060101010101" pitchFamily="49" charset="-122"/>
                      </a:endParaRPr>
                    </a:p>
                  </a:txBody>
                  <a:tcPr marL="12700" marR="12700" marT="12702" marB="45727"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zh-CN" altLang="en-US" sz="1200" b="0" i="0" u="none" strike="noStrike" dirty="0">
                          <a:solidFill>
                            <a:srgbClr val="000000"/>
                          </a:solidFill>
                          <a:effectLst/>
                          <a:latin typeface="+mn-ea"/>
                          <a:ea typeface="+mn-ea"/>
                        </a:rPr>
                        <a:t>融资租赁</a:t>
                      </a:r>
                    </a:p>
                  </a:txBody>
                  <a:tcPr marL="6350" marR="6350" marT="6350"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algn="l" fontAlgn="ctr"/>
                      <a:r>
                        <a:rPr lang="zh-CN" altLang="en-US" sz="1200" b="0" i="0" u="none" strike="noStrike" dirty="0">
                          <a:solidFill>
                            <a:srgbClr val="000000"/>
                          </a:solidFill>
                          <a:effectLst/>
                          <a:latin typeface="+mn-ea"/>
                          <a:ea typeface="+mn-ea"/>
                        </a:rPr>
                        <a:t>融资租赁</a:t>
                      </a:r>
                    </a:p>
                  </a:txBody>
                  <a:tcPr marL="12700" marR="12700" marT="12702" marB="45727"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zh-CN" altLang="en-US" sz="1200" b="0" i="0" u="none" strike="noStrike" dirty="0">
                          <a:solidFill>
                            <a:srgbClr val="000000"/>
                          </a:solidFill>
                          <a:effectLst/>
                          <a:latin typeface="+mn-ea"/>
                          <a:ea typeface="+mn-ea"/>
                        </a:rPr>
                        <a:t>青岛城投租赁一期资产支持专项计划</a:t>
                      </a:r>
                    </a:p>
                  </a:txBody>
                  <a:tcPr marL="6350" marR="6350" marT="6350"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en-US" altLang="zh-CN" sz="1200" b="0" i="0" u="none" strike="noStrike">
                          <a:solidFill>
                            <a:srgbClr val="000000"/>
                          </a:solidFill>
                          <a:effectLst/>
                          <a:latin typeface="+mn-ea"/>
                          <a:ea typeface="+mn-ea"/>
                        </a:rPr>
                        <a:t>2016 </a:t>
                      </a:r>
                    </a:p>
                  </a:txBody>
                  <a:tcPr marL="6350" marR="6350" marT="6350"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en-US" altLang="zh-CN" sz="1200" b="0" i="0" u="none" strike="noStrike">
                          <a:solidFill>
                            <a:srgbClr val="000000"/>
                          </a:solidFill>
                          <a:effectLst/>
                          <a:latin typeface="+mn-ea"/>
                          <a:ea typeface="+mn-ea"/>
                        </a:rPr>
                        <a:t>3.70 </a:t>
                      </a:r>
                    </a:p>
                  </a:txBody>
                  <a:tcPr marL="6350" marR="6350" marT="6350"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extLst>
                  <a:ext uri="{0D108BD9-81ED-4DB2-BD59-A6C34878D82A}">
                    <a16:rowId xmlns:a16="http://schemas.microsoft.com/office/drawing/2014/main" val="10001"/>
                  </a:ext>
                </a:extLst>
              </a:tr>
              <a:tr h="349111">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en-US" altLang="zh-CN" sz="1200" b="0" i="0" u="sng" strike="noStrike" cap="none" normalizeH="0" baseline="0" dirty="0">
                          <a:ln>
                            <a:noFill/>
                          </a:ln>
                          <a:solidFill>
                            <a:srgbClr val="000000"/>
                          </a:solidFill>
                          <a:effectLst/>
                          <a:latin typeface="+mn-ea"/>
                          <a:ea typeface="+mn-ea"/>
                          <a:cs typeface="Arial" panose="020B0604020202020204" pitchFamily="34" charset="0"/>
                          <a:sym typeface="Arial" panose="020B0604020202020204" pitchFamily="34" charset="0"/>
                        </a:rPr>
                        <a:t>2</a:t>
                      </a:r>
                      <a:endParaRPr kumimoji="0" lang="en-US" altLang="zh-CN" sz="1200" b="0" i="0" u="sng" strike="noStrike" cap="none" normalizeH="0" baseline="0" dirty="0">
                        <a:ln>
                          <a:noFill/>
                        </a:ln>
                        <a:solidFill>
                          <a:srgbClr val="000000"/>
                        </a:solidFill>
                        <a:effectLst/>
                        <a:latin typeface="+mn-ea"/>
                        <a:ea typeface="+mn-ea"/>
                        <a:sym typeface="仿宋" panose="02010609060101010101" pitchFamily="49" charset="-122"/>
                      </a:endParaRPr>
                    </a:p>
                  </a:txBody>
                  <a:tcPr marL="12700" marR="12700" marT="12702" marB="45727"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zh-CN" altLang="en-US" sz="1200" b="0" i="0" u="none" strike="noStrike" dirty="0">
                          <a:solidFill>
                            <a:srgbClr val="000000"/>
                          </a:solidFill>
                          <a:effectLst/>
                          <a:latin typeface="+mn-ea"/>
                          <a:ea typeface="+mn-ea"/>
                        </a:rPr>
                        <a:t>热力收费收益权</a:t>
                      </a:r>
                    </a:p>
                  </a:txBody>
                  <a:tcPr marL="6350" marR="6350" marT="6350"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zh-CN" altLang="zh-CN" sz="1200" b="0" i="0" strike="noStrike" cap="none" normalizeH="0" baseline="0" dirty="0">
                          <a:ln>
                            <a:noFill/>
                          </a:ln>
                          <a:solidFill>
                            <a:srgbClr val="000000"/>
                          </a:solidFill>
                          <a:effectLst/>
                          <a:latin typeface="+mn-ea"/>
                          <a:ea typeface="+mn-ea"/>
                          <a:cs typeface="Arial" panose="020B0604020202020204" pitchFamily="34" charset="0"/>
                          <a:sym typeface="Arial" panose="020B0604020202020204" pitchFamily="34" charset="0"/>
                        </a:rPr>
                        <a:t>收费收益权</a:t>
                      </a:r>
                    </a:p>
                  </a:txBody>
                  <a:tcPr marL="12700" marR="12700" marT="12702" marB="45727"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zh-CN" altLang="en-US" sz="1200" b="0" i="0" u="none" strike="noStrike">
                          <a:solidFill>
                            <a:srgbClr val="000000"/>
                          </a:solidFill>
                          <a:effectLst/>
                          <a:latin typeface="+mn-ea"/>
                          <a:ea typeface="+mn-ea"/>
                        </a:rPr>
                        <a:t>青州益能供热收费收益权资产支持专项计划</a:t>
                      </a:r>
                    </a:p>
                  </a:txBody>
                  <a:tcPr marL="6350" marR="6350" marT="6350"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en-US" altLang="zh-CN" sz="1200" b="0" i="0" u="none" strike="noStrike">
                          <a:solidFill>
                            <a:srgbClr val="000000"/>
                          </a:solidFill>
                          <a:effectLst/>
                          <a:latin typeface="+mn-ea"/>
                          <a:ea typeface="+mn-ea"/>
                        </a:rPr>
                        <a:t>2016 </a:t>
                      </a:r>
                    </a:p>
                  </a:txBody>
                  <a:tcPr marL="6350" marR="6350" marT="6350"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en-US" altLang="zh-CN" sz="1200" b="0" i="0" u="none" strike="noStrike">
                          <a:solidFill>
                            <a:srgbClr val="000000"/>
                          </a:solidFill>
                          <a:effectLst/>
                          <a:latin typeface="+mn-ea"/>
                          <a:ea typeface="+mn-ea"/>
                        </a:rPr>
                        <a:t>2.45 </a:t>
                      </a:r>
                    </a:p>
                  </a:txBody>
                  <a:tcPr marL="6350" marR="6350" marT="6350"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extLst>
                  <a:ext uri="{0D108BD9-81ED-4DB2-BD59-A6C34878D82A}">
                    <a16:rowId xmlns:a16="http://schemas.microsoft.com/office/drawing/2014/main" val="10002"/>
                  </a:ext>
                </a:extLst>
              </a:tr>
              <a:tr h="349111">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en-US" altLang="zh-CN" sz="1200" b="0" i="0" u="sng" strike="noStrike" cap="none" normalizeH="0" baseline="0" dirty="0">
                          <a:ln>
                            <a:noFill/>
                          </a:ln>
                          <a:solidFill>
                            <a:srgbClr val="000000"/>
                          </a:solidFill>
                          <a:effectLst/>
                          <a:latin typeface="+mn-ea"/>
                          <a:ea typeface="+mn-ea"/>
                          <a:cs typeface="Arial" panose="020B0604020202020204" pitchFamily="34" charset="0"/>
                          <a:sym typeface="Arial" panose="020B0604020202020204" pitchFamily="34" charset="0"/>
                        </a:rPr>
                        <a:t>3</a:t>
                      </a:r>
                      <a:endParaRPr kumimoji="0" lang="en-US" altLang="zh-CN" sz="1200" b="0" i="0" u="sng" strike="noStrike" cap="none" normalizeH="0" baseline="0" dirty="0">
                        <a:ln>
                          <a:noFill/>
                        </a:ln>
                        <a:solidFill>
                          <a:srgbClr val="000000"/>
                        </a:solidFill>
                        <a:effectLst/>
                        <a:latin typeface="+mn-ea"/>
                        <a:ea typeface="+mn-ea"/>
                        <a:sym typeface="仿宋" panose="02010609060101010101" pitchFamily="49" charset="-122"/>
                      </a:endParaRPr>
                    </a:p>
                  </a:txBody>
                  <a:tcPr marL="12700" marR="12700" marT="12702" marB="45727"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zh-CN" altLang="en-US" sz="1200" b="0" i="0" u="none" strike="noStrike" dirty="0">
                          <a:solidFill>
                            <a:srgbClr val="000000"/>
                          </a:solidFill>
                          <a:effectLst/>
                          <a:latin typeface="+mn-ea"/>
                          <a:ea typeface="+mn-ea"/>
                        </a:rPr>
                        <a:t>融资租赁</a:t>
                      </a:r>
                    </a:p>
                  </a:txBody>
                  <a:tcPr marL="6350" marR="6350" marT="6350"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algn="l" fontAlgn="ctr"/>
                      <a:r>
                        <a:rPr lang="zh-CN" altLang="en-US" sz="1200" b="0" i="0" u="none" strike="noStrike" dirty="0">
                          <a:solidFill>
                            <a:srgbClr val="000000"/>
                          </a:solidFill>
                          <a:effectLst/>
                          <a:latin typeface="+mn-ea"/>
                          <a:ea typeface="+mn-ea"/>
                        </a:rPr>
                        <a:t>融资租赁</a:t>
                      </a:r>
                    </a:p>
                  </a:txBody>
                  <a:tcPr marL="12700" marR="12700" marT="12702" marB="45727"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zh-CN" altLang="en-US" sz="1200" b="0" i="0" u="none" strike="noStrike">
                          <a:solidFill>
                            <a:srgbClr val="000000"/>
                          </a:solidFill>
                          <a:effectLst/>
                          <a:latin typeface="+mn-ea"/>
                          <a:ea typeface="+mn-ea"/>
                        </a:rPr>
                        <a:t>青岛城投租赁二期资产支持专项计划</a:t>
                      </a:r>
                    </a:p>
                  </a:txBody>
                  <a:tcPr marL="6350" marR="6350" marT="6350"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en-US" altLang="zh-CN" sz="1200" b="0" i="0" u="none" strike="noStrike">
                          <a:solidFill>
                            <a:srgbClr val="000000"/>
                          </a:solidFill>
                          <a:effectLst/>
                          <a:latin typeface="+mn-ea"/>
                          <a:ea typeface="+mn-ea"/>
                        </a:rPr>
                        <a:t>2017 </a:t>
                      </a:r>
                    </a:p>
                  </a:txBody>
                  <a:tcPr marL="6350" marR="6350" marT="6350"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en-US" altLang="zh-CN" sz="1200" b="0" i="0" u="none" strike="noStrike">
                          <a:solidFill>
                            <a:srgbClr val="000000"/>
                          </a:solidFill>
                          <a:effectLst/>
                          <a:latin typeface="+mn-ea"/>
                          <a:ea typeface="+mn-ea"/>
                        </a:rPr>
                        <a:t>6.30 </a:t>
                      </a:r>
                    </a:p>
                  </a:txBody>
                  <a:tcPr marL="6350" marR="6350" marT="6350"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extLst>
                  <a:ext uri="{0D108BD9-81ED-4DB2-BD59-A6C34878D82A}">
                    <a16:rowId xmlns:a16="http://schemas.microsoft.com/office/drawing/2014/main" val="10003"/>
                  </a:ext>
                </a:extLst>
              </a:tr>
              <a:tr h="349111">
                <a:tc>
                  <a:txBody>
                    <a:body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en-US" altLang="zh-CN" sz="1200" b="0" i="0" u="sng" strike="noStrike" cap="none" normalizeH="0" baseline="0" dirty="0">
                          <a:ln>
                            <a:noFill/>
                          </a:ln>
                          <a:solidFill>
                            <a:srgbClr val="000000"/>
                          </a:solidFill>
                          <a:effectLst/>
                          <a:latin typeface="+mn-ea"/>
                          <a:ea typeface="+mn-ea"/>
                          <a:sym typeface="仿宋" panose="02010609060101010101" pitchFamily="49" charset="-122"/>
                        </a:rPr>
                        <a:t>4</a:t>
                      </a:r>
                    </a:p>
                  </a:txBody>
                  <a:tcPr marL="12700" marR="12700" marT="12702" marB="45727"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zh-CN" altLang="en-US" sz="1200" b="0" i="0" u="none" strike="noStrike" dirty="0">
                          <a:solidFill>
                            <a:srgbClr val="000000"/>
                          </a:solidFill>
                          <a:effectLst/>
                          <a:latin typeface="+mn-ea"/>
                          <a:ea typeface="+mn-ea"/>
                        </a:rPr>
                        <a:t>融资租赁</a:t>
                      </a:r>
                    </a:p>
                  </a:txBody>
                  <a:tcPr marL="6350" marR="6350" marT="6350"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algn="l" fontAlgn="ctr"/>
                      <a:r>
                        <a:rPr lang="zh-CN" altLang="en-US" sz="1200" b="0" i="0" u="none" strike="noStrike" dirty="0">
                          <a:solidFill>
                            <a:srgbClr val="000000"/>
                          </a:solidFill>
                          <a:effectLst/>
                          <a:latin typeface="+mn-ea"/>
                          <a:ea typeface="+mn-ea"/>
                        </a:rPr>
                        <a:t>融资租赁</a:t>
                      </a:r>
                    </a:p>
                  </a:txBody>
                  <a:tcPr marL="12700" marR="12700" marT="12702" marB="45727"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zh-CN" altLang="en-US" sz="1200" b="0" i="0" u="none" strike="noStrike">
                          <a:solidFill>
                            <a:srgbClr val="000000"/>
                          </a:solidFill>
                          <a:effectLst/>
                          <a:latin typeface="+mn-ea"/>
                          <a:ea typeface="+mn-ea"/>
                        </a:rPr>
                        <a:t>广发恒进</a:t>
                      </a:r>
                      <a:r>
                        <a:rPr lang="en-US" altLang="zh-CN" sz="1200" b="0" i="0" u="none" strike="noStrike">
                          <a:solidFill>
                            <a:srgbClr val="000000"/>
                          </a:solidFill>
                          <a:effectLst/>
                          <a:latin typeface="+mn-ea"/>
                          <a:ea typeface="+mn-ea"/>
                        </a:rPr>
                        <a:t>-</a:t>
                      </a:r>
                      <a:r>
                        <a:rPr lang="zh-CN" altLang="en-US" sz="1200" b="0" i="0" u="none" strike="noStrike">
                          <a:solidFill>
                            <a:srgbClr val="000000"/>
                          </a:solidFill>
                          <a:effectLst/>
                          <a:latin typeface="+mn-ea"/>
                          <a:ea typeface="+mn-ea"/>
                        </a:rPr>
                        <a:t>青岛城投租赁</a:t>
                      </a:r>
                      <a:r>
                        <a:rPr lang="en-US" altLang="zh-CN" sz="1200" b="0" i="0" u="none" strike="noStrike">
                          <a:solidFill>
                            <a:srgbClr val="000000"/>
                          </a:solidFill>
                          <a:effectLst/>
                          <a:latin typeface="+mn-ea"/>
                          <a:ea typeface="+mn-ea"/>
                        </a:rPr>
                        <a:t>2018</a:t>
                      </a:r>
                      <a:r>
                        <a:rPr lang="zh-CN" altLang="en-US" sz="1200" b="0" i="0" u="none" strike="noStrike">
                          <a:solidFill>
                            <a:srgbClr val="000000"/>
                          </a:solidFill>
                          <a:effectLst/>
                          <a:latin typeface="+mn-ea"/>
                          <a:ea typeface="+mn-ea"/>
                        </a:rPr>
                        <a:t>年</a:t>
                      </a:r>
                      <a:r>
                        <a:rPr lang="en-US" altLang="zh-CN" sz="1200" b="0" i="0" u="none" strike="noStrike">
                          <a:solidFill>
                            <a:srgbClr val="000000"/>
                          </a:solidFill>
                          <a:effectLst/>
                          <a:latin typeface="+mn-ea"/>
                          <a:ea typeface="+mn-ea"/>
                        </a:rPr>
                        <a:t>1</a:t>
                      </a:r>
                      <a:r>
                        <a:rPr lang="zh-CN" altLang="en-US" sz="1200" b="0" i="0" u="none" strike="noStrike">
                          <a:solidFill>
                            <a:srgbClr val="000000"/>
                          </a:solidFill>
                          <a:effectLst/>
                          <a:latin typeface="+mn-ea"/>
                          <a:ea typeface="+mn-ea"/>
                        </a:rPr>
                        <a:t>期资产支持专项计划</a:t>
                      </a:r>
                    </a:p>
                  </a:txBody>
                  <a:tcPr marL="6350" marR="6350" marT="6350"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en-US" altLang="zh-CN" sz="1200" b="0" i="0" u="none" strike="noStrike">
                          <a:solidFill>
                            <a:srgbClr val="000000"/>
                          </a:solidFill>
                          <a:effectLst/>
                          <a:latin typeface="+mn-ea"/>
                          <a:ea typeface="+mn-ea"/>
                        </a:rPr>
                        <a:t>2018 </a:t>
                      </a:r>
                    </a:p>
                  </a:txBody>
                  <a:tcPr marL="6350" marR="6350" marT="6350"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en-US" altLang="zh-CN" sz="1200" b="0" i="0" u="none" strike="noStrike">
                          <a:solidFill>
                            <a:srgbClr val="000000"/>
                          </a:solidFill>
                          <a:effectLst/>
                          <a:latin typeface="+mn-ea"/>
                          <a:ea typeface="+mn-ea"/>
                        </a:rPr>
                        <a:t>9.59 </a:t>
                      </a:r>
                    </a:p>
                  </a:txBody>
                  <a:tcPr marL="6350" marR="6350" marT="6350"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extLst>
                  <a:ext uri="{0D108BD9-81ED-4DB2-BD59-A6C34878D82A}">
                    <a16:rowId xmlns:a16="http://schemas.microsoft.com/office/drawing/2014/main" val="10004"/>
                  </a:ext>
                </a:extLst>
              </a:tr>
              <a:tr h="347034">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en-US" altLang="zh-CN" sz="1200" b="0" i="0" u="sng" strike="noStrike" cap="none" normalizeH="0" baseline="0" dirty="0">
                          <a:ln>
                            <a:noFill/>
                          </a:ln>
                          <a:solidFill>
                            <a:srgbClr val="000000"/>
                          </a:solidFill>
                          <a:effectLst/>
                          <a:latin typeface="+mn-ea"/>
                          <a:ea typeface="+mn-ea"/>
                          <a:cs typeface="Arial" panose="020B0604020202020204" pitchFamily="34" charset="0"/>
                          <a:sym typeface="Arial" panose="020B0604020202020204" pitchFamily="34" charset="0"/>
                        </a:rPr>
                        <a:t>5</a:t>
                      </a:r>
                      <a:endParaRPr kumimoji="0" lang="en-US" altLang="zh-CN" sz="1200" b="0" i="0" u="sng" strike="noStrike" cap="none" normalizeH="0" baseline="0" dirty="0">
                        <a:ln>
                          <a:noFill/>
                        </a:ln>
                        <a:solidFill>
                          <a:srgbClr val="000000"/>
                        </a:solidFill>
                        <a:effectLst/>
                        <a:latin typeface="+mn-ea"/>
                        <a:ea typeface="+mn-ea"/>
                        <a:sym typeface="仿宋" panose="02010609060101010101" pitchFamily="49" charset="-122"/>
                      </a:endParaRPr>
                    </a:p>
                  </a:txBody>
                  <a:tcPr marL="12700" marR="12700" marT="12702" marB="45727"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zh-CN" altLang="en-US" sz="1200" b="0" i="0" u="none" strike="noStrike" dirty="0">
                          <a:solidFill>
                            <a:srgbClr val="000000"/>
                          </a:solidFill>
                          <a:effectLst/>
                          <a:latin typeface="+mn-ea"/>
                          <a:ea typeface="+mn-ea"/>
                        </a:rPr>
                        <a:t>融资租赁</a:t>
                      </a:r>
                    </a:p>
                  </a:txBody>
                  <a:tcPr marL="6350" marR="6350" marT="6350"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algn="l" fontAlgn="ctr"/>
                      <a:r>
                        <a:rPr lang="zh-CN" altLang="en-US" sz="1200" b="0" i="0" u="none" strike="noStrike" dirty="0">
                          <a:solidFill>
                            <a:srgbClr val="000000"/>
                          </a:solidFill>
                          <a:effectLst/>
                          <a:latin typeface="+mn-ea"/>
                          <a:ea typeface="+mn-ea"/>
                        </a:rPr>
                        <a:t>融资租赁</a:t>
                      </a:r>
                    </a:p>
                  </a:txBody>
                  <a:tcPr marL="12700" marR="12700" marT="12702" marB="45727"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zh-CN" altLang="en-US" sz="1200" b="0" i="0" u="none" strike="noStrike">
                          <a:solidFill>
                            <a:srgbClr val="000000"/>
                          </a:solidFill>
                          <a:effectLst/>
                          <a:latin typeface="+mn-ea"/>
                          <a:ea typeface="+mn-ea"/>
                        </a:rPr>
                        <a:t>广发恒进</a:t>
                      </a:r>
                      <a:r>
                        <a:rPr lang="en-US" altLang="zh-CN" sz="1200" b="0" i="0" u="none" strike="noStrike">
                          <a:solidFill>
                            <a:srgbClr val="000000"/>
                          </a:solidFill>
                          <a:effectLst/>
                          <a:latin typeface="+mn-ea"/>
                          <a:ea typeface="+mn-ea"/>
                        </a:rPr>
                        <a:t>-</a:t>
                      </a:r>
                      <a:r>
                        <a:rPr lang="zh-CN" altLang="en-US" sz="1200" b="0" i="0" u="none" strike="noStrike">
                          <a:solidFill>
                            <a:srgbClr val="000000"/>
                          </a:solidFill>
                          <a:effectLst/>
                          <a:latin typeface="+mn-ea"/>
                          <a:ea typeface="+mn-ea"/>
                        </a:rPr>
                        <a:t>青岛城投租赁三期资产支持专项计划</a:t>
                      </a:r>
                    </a:p>
                  </a:txBody>
                  <a:tcPr marL="6350" marR="6350" marT="6350"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en-US" altLang="zh-CN" sz="1200" b="0" i="0" u="none" strike="noStrike">
                          <a:solidFill>
                            <a:srgbClr val="000000"/>
                          </a:solidFill>
                          <a:effectLst/>
                          <a:latin typeface="+mn-ea"/>
                          <a:ea typeface="+mn-ea"/>
                        </a:rPr>
                        <a:t>2018 </a:t>
                      </a:r>
                    </a:p>
                  </a:txBody>
                  <a:tcPr marL="6350" marR="6350" marT="6350"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en-US" altLang="zh-CN" sz="1200" b="0" i="0" u="none" strike="noStrike">
                          <a:solidFill>
                            <a:srgbClr val="000000"/>
                          </a:solidFill>
                          <a:effectLst/>
                          <a:latin typeface="+mn-ea"/>
                          <a:ea typeface="+mn-ea"/>
                        </a:rPr>
                        <a:t>10.50 </a:t>
                      </a:r>
                    </a:p>
                  </a:txBody>
                  <a:tcPr marL="6350" marR="6350" marT="6350"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extLst>
                  <a:ext uri="{0D108BD9-81ED-4DB2-BD59-A6C34878D82A}">
                    <a16:rowId xmlns:a16="http://schemas.microsoft.com/office/drawing/2014/main" val="10005"/>
                  </a:ext>
                </a:extLst>
              </a:tr>
              <a:tr h="347034">
                <a:tc>
                  <a:txBody>
                    <a:body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en-US" altLang="zh-CN" sz="1200" b="0" i="0" u="sng" strike="noStrike" cap="none" normalizeH="0" baseline="0" dirty="0">
                          <a:ln>
                            <a:noFill/>
                          </a:ln>
                          <a:solidFill>
                            <a:srgbClr val="000000"/>
                          </a:solidFill>
                          <a:effectLst/>
                          <a:latin typeface="+mn-ea"/>
                          <a:ea typeface="+mn-ea"/>
                          <a:sym typeface="仿宋" panose="02010609060101010101" pitchFamily="49" charset="-122"/>
                        </a:rPr>
                        <a:t>6</a:t>
                      </a:r>
                    </a:p>
                  </a:txBody>
                  <a:tcPr marL="12700" marR="12700" marT="12702" marB="45727"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en-US" sz="1200" b="0" i="0" u="none" strike="noStrike" dirty="0">
                          <a:solidFill>
                            <a:srgbClr val="000000"/>
                          </a:solidFill>
                          <a:effectLst/>
                          <a:latin typeface="+mn-ea"/>
                          <a:ea typeface="+mn-ea"/>
                        </a:rPr>
                        <a:t>PPP</a:t>
                      </a:r>
                    </a:p>
                  </a:txBody>
                  <a:tcPr marL="6350" marR="6350" marT="6350"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en-US" altLang="zh-CN" sz="1200" b="0" i="0" u="none" strike="noStrike" dirty="0">
                          <a:solidFill>
                            <a:srgbClr val="000000"/>
                          </a:solidFill>
                          <a:effectLst/>
                          <a:latin typeface="+mn-ea"/>
                          <a:ea typeface="+mn-ea"/>
                        </a:rPr>
                        <a:t>PPP</a:t>
                      </a:r>
                      <a:endParaRPr lang="zh-CN" altLang="en-US" sz="1200" b="0" i="0" u="none" strike="noStrike" dirty="0">
                        <a:solidFill>
                          <a:srgbClr val="000000"/>
                        </a:solidFill>
                        <a:effectLst/>
                        <a:latin typeface="+mn-ea"/>
                        <a:ea typeface="+mn-ea"/>
                      </a:endParaRPr>
                    </a:p>
                  </a:txBody>
                  <a:tcPr marL="6350" marR="6350" marT="6350"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zh-CN" altLang="en-US" sz="1200" b="0" i="0" u="none" strike="noStrike">
                          <a:solidFill>
                            <a:srgbClr val="000000"/>
                          </a:solidFill>
                          <a:effectLst/>
                          <a:latin typeface="+mn-ea"/>
                          <a:ea typeface="+mn-ea"/>
                        </a:rPr>
                        <a:t>国君资管山财大莱芜校区</a:t>
                      </a:r>
                      <a:r>
                        <a:rPr lang="en-US" altLang="zh-CN" sz="1200" b="0" i="0" u="none" strike="noStrike">
                          <a:solidFill>
                            <a:srgbClr val="000000"/>
                          </a:solidFill>
                          <a:effectLst/>
                          <a:latin typeface="+mn-ea"/>
                          <a:ea typeface="+mn-ea"/>
                        </a:rPr>
                        <a:t>PPP</a:t>
                      </a:r>
                      <a:r>
                        <a:rPr lang="zh-CN" altLang="en-US" sz="1200" b="0" i="0" u="none" strike="noStrike">
                          <a:solidFill>
                            <a:srgbClr val="000000"/>
                          </a:solidFill>
                          <a:effectLst/>
                          <a:latin typeface="+mn-ea"/>
                          <a:ea typeface="+mn-ea"/>
                        </a:rPr>
                        <a:t>资产支持专项计划</a:t>
                      </a:r>
                    </a:p>
                  </a:txBody>
                  <a:tcPr marL="6350" marR="6350" marT="6350"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en-US" altLang="zh-CN" sz="1200" b="0" i="0" u="none" strike="noStrike">
                          <a:solidFill>
                            <a:srgbClr val="000000"/>
                          </a:solidFill>
                          <a:effectLst/>
                          <a:latin typeface="+mn-ea"/>
                          <a:ea typeface="+mn-ea"/>
                        </a:rPr>
                        <a:t>2018 </a:t>
                      </a:r>
                    </a:p>
                  </a:txBody>
                  <a:tcPr marL="6350" marR="6350" marT="6350"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en-US" altLang="zh-CN" sz="1200" b="0" i="0" u="none" strike="noStrike">
                          <a:solidFill>
                            <a:srgbClr val="000000"/>
                          </a:solidFill>
                          <a:effectLst/>
                          <a:latin typeface="+mn-ea"/>
                          <a:ea typeface="+mn-ea"/>
                        </a:rPr>
                        <a:t>6.70 </a:t>
                      </a:r>
                    </a:p>
                  </a:txBody>
                  <a:tcPr marL="6350" marR="6350" marT="6350"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extLst>
                  <a:ext uri="{0D108BD9-81ED-4DB2-BD59-A6C34878D82A}">
                    <a16:rowId xmlns:a16="http://schemas.microsoft.com/office/drawing/2014/main" val="10006"/>
                  </a:ext>
                </a:extLst>
              </a:tr>
              <a:tr h="347034">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en-US" altLang="zh-CN" sz="1200" b="0" i="0" u="sng" strike="noStrike" cap="none" normalizeH="0" baseline="0" dirty="0">
                          <a:ln>
                            <a:noFill/>
                          </a:ln>
                          <a:solidFill>
                            <a:srgbClr val="000000"/>
                          </a:solidFill>
                          <a:effectLst/>
                          <a:latin typeface="+mn-ea"/>
                          <a:ea typeface="+mn-ea"/>
                          <a:cs typeface="Arial" panose="020B0604020202020204" pitchFamily="34" charset="0"/>
                          <a:sym typeface="Arial" panose="020B0604020202020204" pitchFamily="34" charset="0"/>
                        </a:rPr>
                        <a:t>7</a:t>
                      </a:r>
                      <a:endParaRPr kumimoji="0" lang="en-US" altLang="zh-CN" sz="1200" b="0" i="0" u="sng" strike="noStrike" cap="none" normalizeH="0" baseline="0" dirty="0">
                        <a:ln>
                          <a:noFill/>
                        </a:ln>
                        <a:solidFill>
                          <a:srgbClr val="000000"/>
                        </a:solidFill>
                        <a:effectLst/>
                        <a:latin typeface="+mn-ea"/>
                        <a:ea typeface="+mn-ea"/>
                        <a:sym typeface="仿宋" panose="02010609060101010101" pitchFamily="49" charset="-122"/>
                      </a:endParaRPr>
                    </a:p>
                  </a:txBody>
                  <a:tcPr marL="12700" marR="12700" marT="12702" marB="45727"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zh-CN" altLang="en-US" sz="1200" b="0" i="0" u="none" strike="noStrike" dirty="0">
                          <a:solidFill>
                            <a:srgbClr val="000000"/>
                          </a:solidFill>
                          <a:effectLst/>
                          <a:latin typeface="+mn-ea"/>
                          <a:ea typeface="+mn-ea"/>
                        </a:rPr>
                        <a:t>保障房</a:t>
                      </a:r>
                      <a:r>
                        <a:rPr lang="en-US" altLang="zh-CN" sz="1200" b="0" i="0" u="none" strike="noStrike" dirty="0">
                          <a:solidFill>
                            <a:srgbClr val="000000"/>
                          </a:solidFill>
                          <a:effectLst/>
                          <a:latin typeface="+mn-ea"/>
                          <a:ea typeface="+mn-ea"/>
                        </a:rPr>
                        <a:t>/</a:t>
                      </a:r>
                      <a:r>
                        <a:rPr lang="zh-CN" altLang="en-US" sz="1200" b="0" i="0" u="none" strike="noStrike" dirty="0">
                          <a:solidFill>
                            <a:srgbClr val="000000"/>
                          </a:solidFill>
                          <a:effectLst/>
                          <a:latin typeface="+mn-ea"/>
                          <a:ea typeface="+mn-ea"/>
                        </a:rPr>
                        <a:t>安置房</a:t>
                      </a:r>
                    </a:p>
                  </a:txBody>
                  <a:tcPr marL="6350" marR="6350" marT="6350"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zh-CN" altLang="en-US" sz="1200" b="0" i="0" strike="noStrike" cap="none" normalizeH="0" baseline="0" dirty="0">
                          <a:ln>
                            <a:noFill/>
                          </a:ln>
                          <a:solidFill>
                            <a:srgbClr val="000000"/>
                          </a:solidFill>
                          <a:effectLst/>
                          <a:latin typeface="+mn-ea"/>
                          <a:ea typeface="+mn-ea"/>
                          <a:cs typeface="Arial" panose="020B0604020202020204" pitchFamily="34" charset="0"/>
                          <a:sym typeface="Arial" panose="020B0604020202020204" pitchFamily="34" charset="0"/>
                        </a:rPr>
                        <a:t>信托收益权</a:t>
                      </a:r>
                      <a:endParaRPr kumimoji="0" lang="zh-CN" altLang="zh-CN" sz="1200" b="0" i="0" strike="noStrike" cap="none" normalizeH="0" baseline="0" dirty="0">
                        <a:ln>
                          <a:noFill/>
                        </a:ln>
                        <a:solidFill>
                          <a:srgbClr val="000000"/>
                        </a:solidFill>
                        <a:effectLst/>
                        <a:latin typeface="+mn-ea"/>
                        <a:ea typeface="+mn-ea"/>
                        <a:cs typeface="Arial" panose="020B0604020202020204" pitchFamily="34" charset="0"/>
                        <a:sym typeface="Arial" panose="020B0604020202020204" pitchFamily="34" charset="0"/>
                      </a:endParaRPr>
                    </a:p>
                  </a:txBody>
                  <a:tcPr marL="12700" marR="12700" marT="12702" marB="45727"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zh-CN" altLang="en-US" sz="1200" b="0" i="0" u="none" strike="noStrike">
                          <a:solidFill>
                            <a:srgbClr val="000000"/>
                          </a:solidFill>
                          <a:effectLst/>
                          <a:latin typeface="+mn-ea"/>
                          <a:ea typeface="+mn-ea"/>
                        </a:rPr>
                        <a:t>国开</a:t>
                      </a:r>
                      <a:r>
                        <a:rPr lang="en-US" altLang="zh-CN" sz="1200" b="0" i="0" u="none" strike="noStrike">
                          <a:solidFill>
                            <a:srgbClr val="000000"/>
                          </a:solidFill>
                          <a:effectLst/>
                          <a:latin typeface="+mn-ea"/>
                          <a:ea typeface="+mn-ea"/>
                        </a:rPr>
                        <a:t>-</a:t>
                      </a:r>
                      <a:r>
                        <a:rPr lang="zh-CN" altLang="en-US" sz="1200" b="0" i="0" u="none" strike="noStrike">
                          <a:solidFill>
                            <a:srgbClr val="000000"/>
                          </a:solidFill>
                          <a:effectLst/>
                          <a:latin typeface="+mn-ea"/>
                          <a:ea typeface="+mn-ea"/>
                        </a:rPr>
                        <a:t>杭州青山湖安置房信托受益权资产支持专项计划</a:t>
                      </a:r>
                    </a:p>
                  </a:txBody>
                  <a:tcPr marL="6350" marR="6350" marT="6350"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en-US" altLang="zh-CN" sz="1200" b="0" i="0" u="none" strike="noStrike">
                          <a:solidFill>
                            <a:srgbClr val="000000"/>
                          </a:solidFill>
                          <a:effectLst/>
                          <a:latin typeface="+mn-ea"/>
                          <a:ea typeface="+mn-ea"/>
                        </a:rPr>
                        <a:t>2018 </a:t>
                      </a:r>
                    </a:p>
                  </a:txBody>
                  <a:tcPr marL="6350" marR="6350" marT="6350"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en-US" altLang="zh-CN" sz="1200" b="0" i="0" u="none" strike="noStrike">
                          <a:solidFill>
                            <a:srgbClr val="000000"/>
                          </a:solidFill>
                          <a:effectLst/>
                          <a:latin typeface="+mn-ea"/>
                          <a:ea typeface="+mn-ea"/>
                        </a:rPr>
                        <a:t>9.50 </a:t>
                      </a:r>
                    </a:p>
                  </a:txBody>
                  <a:tcPr marL="6350" marR="6350" marT="6350"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extLst>
                  <a:ext uri="{0D108BD9-81ED-4DB2-BD59-A6C34878D82A}">
                    <a16:rowId xmlns:a16="http://schemas.microsoft.com/office/drawing/2014/main" val="10007"/>
                  </a:ext>
                </a:extLst>
              </a:tr>
              <a:tr h="347034">
                <a:tc>
                  <a:txBody>
                    <a:body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en-US" altLang="zh-CN" sz="1200" b="0" i="0" u="sng" strike="noStrike" cap="none" normalizeH="0" baseline="0" dirty="0">
                          <a:ln>
                            <a:noFill/>
                          </a:ln>
                          <a:solidFill>
                            <a:srgbClr val="000000"/>
                          </a:solidFill>
                          <a:effectLst/>
                          <a:latin typeface="+mn-ea"/>
                          <a:ea typeface="+mn-ea"/>
                          <a:sym typeface="仿宋" panose="02010609060101010101" pitchFamily="49" charset="-122"/>
                        </a:rPr>
                        <a:t>8</a:t>
                      </a:r>
                    </a:p>
                  </a:txBody>
                  <a:tcPr marL="12700" marR="12700" marT="12702" marB="45727"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zh-CN" altLang="en-US" sz="1200" b="0" i="0" u="none" strike="noStrike" dirty="0">
                          <a:solidFill>
                            <a:srgbClr val="000000"/>
                          </a:solidFill>
                          <a:effectLst/>
                          <a:latin typeface="+mn-ea"/>
                          <a:ea typeface="+mn-ea"/>
                        </a:rPr>
                        <a:t>企业债权</a:t>
                      </a:r>
                    </a:p>
                  </a:txBody>
                  <a:tcPr marL="6350" marR="6350" marT="6350"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zh-CN" altLang="en-US" sz="1200" b="0" i="0" u="none" strike="noStrike" dirty="0">
                          <a:solidFill>
                            <a:srgbClr val="000000"/>
                          </a:solidFill>
                          <a:effectLst/>
                          <a:latin typeface="+mn-ea"/>
                          <a:ea typeface="+mn-ea"/>
                        </a:rPr>
                        <a:t>企业债权</a:t>
                      </a:r>
                    </a:p>
                  </a:txBody>
                  <a:tcPr marL="6350" marR="6350" marT="6350"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zh-CN" altLang="en-US" sz="1200" b="0" i="0" u="none" strike="noStrike">
                          <a:solidFill>
                            <a:srgbClr val="000000"/>
                          </a:solidFill>
                          <a:effectLst/>
                          <a:latin typeface="+mn-ea"/>
                          <a:ea typeface="+mn-ea"/>
                        </a:rPr>
                        <a:t>天资</a:t>
                      </a:r>
                      <a:r>
                        <a:rPr lang="en-US" altLang="zh-CN" sz="1200" b="0" i="0" u="none" strike="noStrike">
                          <a:solidFill>
                            <a:srgbClr val="000000"/>
                          </a:solidFill>
                          <a:effectLst/>
                          <a:latin typeface="+mn-ea"/>
                          <a:ea typeface="+mn-ea"/>
                        </a:rPr>
                        <a:t>2018</a:t>
                      </a:r>
                      <a:r>
                        <a:rPr lang="zh-CN" altLang="en-US" sz="1200" b="0" i="0" u="none" strike="noStrike">
                          <a:solidFill>
                            <a:srgbClr val="000000"/>
                          </a:solidFill>
                          <a:effectLst/>
                          <a:latin typeface="+mn-ea"/>
                          <a:ea typeface="+mn-ea"/>
                        </a:rPr>
                        <a:t>年第一期资产支持专项计划</a:t>
                      </a:r>
                    </a:p>
                  </a:txBody>
                  <a:tcPr marL="6350" marR="6350" marT="6350"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en-US" altLang="zh-CN" sz="1200" b="0" i="0" u="none" strike="noStrike">
                          <a:solidFill>
                            <a:srgbClr val="000000"/>
                          </a:solidFill>
                          <a:effectLst/>
                          <a:latin typeface="+mn-ea"/>
                          <a:ea typeface="+mn-ea"/>
                        </a:rPr>
                        <a:t>2018 </a:t>
                      </a:r>
                    </a:p>
                  </a:txBody>
                  <a:tcPr marL="6350" marR="6350" marT="6350"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en-US" altLang="zh-CN" sz="1200" b="0" i="0" u="none" strike="noStrike">
                          <a:solidFill>
                            <a:srgbClr val="000000"/>
                          </a:solidFill>
                          <a:effectLst/>
                          <a:latin typeface="+mn-ea"/>
                          <a:ea typeface="+mn-ea"/>
                        </a:rPr>
                        <a:t>47.10 </a:t>
                      </a:r>
                    </a:p>
                  </a:txBody>
                  <a:tcPr marL="6350" marR="6350" marT="6350"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extLst>
                  <a:ext uri="{0D108BD9-81ED-4DB2-BD59-A6C34878D82A}">
                    <a16:rowId xmlns:a16="http://schemas.microsoft.com/office/drawing/2014/main" val="10008"/>
                  </a:ext>
                </a:extLst>
              </a:tr>
              <a:tr h="347034">
                <a:tc>
                  <a:txBody>
                    <a:body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en-US" altLang="zh-CN" sz="1200" b="0" i="0" u="sng" strike="noStrike" cap="none" normalizeH="0" baseline="0" dirty="0">
                          <a:ln>
                            <a:noFill/>
                          </a:ln>
                          <a:solidFill>
                            <a:srgbClr val="000000"/>
                          </a:solidFill>
                          <a:effectLst/>
                          <a:latin typeface="+mn-ea"/>
                          <a:ea typeface="+mn-ea"/>
                          <a:sym typeface="仿宋" panose="02010609060101010101" pitchFamily="49" charset="-122"/>
                        </a:rPr>
                        <a:t>9</a:t>
                      </a:r>
                    </a:p>
                  </a:txBody>
                  <a:tcPr marL="12700" marR="12700" marT="12702" marB="45727"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zh-CN" altLang="en-US" sz="1200" b="0" i="0" u="none" strike="noStrike" dirty="0">
                          <a:solidFill>
                            <a:srgbClr val="000000"/>
                          </a:solidFill>
                          <a:effectLst/>
                          <a:latin typeface="+mn-ea"/>
                          <a:ea typeface="+mn-ea"/>
                        </a:rPr>
                        <a:t>融资租赁</a:t>
                      </a:r>
                    </a:p>
                  </a:txBody>
                  <a:tcPr marL="6350" marR="6350" marT="6350"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defRPr/>
                      </a:pPr>
                      <a:r>
                        <a:rPr lang="zh-CN" altLang="en-US" sz="1200" b="0" i="0" u="none" strike="noStrike" dirty="0">
                          <a:solidFill>
                            <a:srgbClr val="000000"/>
                          </a:solidFill>
                          <a:effectLst/>
                          <a:latin typeface="+mn-ea"/>
                          <a:ea typeface="+mn-ea"/>
                        </a:rPr>
                        <a:t>融资租赁</a:t>
                      </a:r>
                    </a:p>
                  </a:txBody>
                  <a:tcPr marL="6350" marR="6350" marT="6350"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zh-CN" altLang="en-US" sz="1200" b="0" i="0" u="none" strike="noStrike">
                          <a:solidFill>
                            <a:srgbClr val="000000"/>
                          </a:solidFill>
                          <a:effectLst/>
                          <a:latin typeface="+mn-ea"/>
                          <a:ea typeface="+mn-ea"/>
                        </a:rPr>
                        <a:t>华泰</a:t>
                      </a:r>
                      <a:r>
                        <a:rPr lang="en-US" altLang="zh-CN" sz="1200" b="0" i="0" u="none" strike="noStrike">
                          <a:solidFill>
                            <a:srgbClr val="000000"/>
                          </a:solidFill>
                          <a:effectLst/>
                          <a:latin typeface="+mn-ea"/>
                          <a:ea typeface="+mn-ea"/>
                        </a:rPr>
                        <a:t>-</a:t>
                      </a:r>
                      <a:r>
                        <a:rPr lang="zh-CN" altLang="en-US" sz="1200" b="0" i="0" u="none" strike="noStrike">
                          <a:solidFill>
                            <a:srgbClr val="000000"/>
                          </a:solidFill>
                          <a:effectLst/>
                          <a:latin typeface="+mn-ea"/>
                          <a:ea typeface="+mn-ea"/>
                        </a:rPr>
                        <a:t>青岛城乡租赁第七期资产支持专项计划</a:t>
                      </a:r>
                    </a:p>
                  </a:txBody>
                  <a:tcPr marL="6350" marR="6350" marT="6350"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en-US" altLang="zh-CN" sz="1200" b="0" i="0" u="none" strike="noStrike">
                          <a:solidFill>
                            <a:srgbClr val="000000"/>
                          </a:solidFill>
                          <a:effectLst/>
                          <a:latin typeface="+mn-ea"/>
                          <a:ea typeface="+mn-ea"/>
                        </a:rPr>
                        <a:t>2019 </a:t>
                      </a:r>
                    </a:p>
                  </a:txBody>
                  <a:tcPr marL="6350" marR="6350" marT="6350"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en-US" altLang="zh-CN" sz="1200" b="0" i="0" u="none" strike="noStrike">
                          <a:solidFill>
                            <a:srgbClr val="000000"/>
                          </a:solidFill>
                          <a:effectLst/>
                          <a:latin typeface="+mn-ea"/>
                          <a:ea typeface="+mn-ea"/>
                        </a:rPr>
                        <a:t>11.15 </a:t>
                      </a:r>
                    </a:p>
                  </a:txBody>
                  <a:tcPr marL="6350" marR="6350" marT="6350"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extLst>
                  <a:ext uri="{0D108BD9-81ED-4DB2-BD59-A6C34878D82A}">
                    <a16:rowId xmlns:a16="http://schemas.microsoft.com/office/drawing/2014/main" val="10009"/>
                  </a:ext>
                </a:extLst>
              </a:tr>
              <a:tr h="347034">
                <a:tc>
                  <a:txBody>
                    <a:body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en-US" altLang="zh-CN" sz="1200" b="0" i="0" u="sng" strike="noStrike" cap="none" normalizeH="0" baseline="0" dirty="0">
                          <a:ln>
                            <a:noFill/>
                          </a:ln>
                          <a:solidFill>
                            <a:srgbClr val="000000"/>
                          </a:solidFill>
                          <a:effectLst/>
                          <a:latin typeface="+mn-ea"/>
                          <a:ea typeface="+mn-ea"/>
                          <a:sym typeface="仿宋" panose="02010609060101010101" pitchFamily="49" charset="-122"/>
                        </a:rPr>
                        <a:t>10</a:t>
                      </a:r>
                    </a:p>
                  </a:txBody>
                  <a:tcPr marL="12700" marR="12700" marT="12702" marB="45727"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zh-CN" altLang="en-US" sz="1200" b="0" i="0" u="none" strike="noStrike" dirty="0">
                          <a:solidFill>
                            <a:srgbClr val="000000"/>
                          </a:solidFill>
                          <a:effectLst/>
                          <a:latin typeface="+mn-ea"/>
                          <a:ea typeface="+mn-ea"/>
                        </a:rPr>
                        <a:t>融资租赁</a:t>
                      </a:r>
                    </a:p>
                  </a:txBody>
                  <a:tcPr marL="6350" marR="6350" marT="6350"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defRPr/>
                      </a:pPr>
                      <a:r>
                        <a:rPr lang="zh-CN" altLang="en-US" sz="1200" b="0" i="0" u="none" strike="noStrike" dirty="0">
                          <a:solidFill>
                            <a:srgbClr val="000000"/>
                          </a:solidFill>
                          <a:effectLst/>
                          <a:latin typeface="+mn-ea"/>
                          <a:ea typeface="+mn-ea"/>
                        </a:rPr>
                        <a:t>融资租赁</a:t>
                      </a:r>
                    </a:p>
                  </a:txBody>
                  <a:tcPr marL="6350" marR="6350" marT="6350"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zh-CN" altLang="en-US" sz="1200" b="0" i="0" u="none" strike="noStrike">
                          <a:solidFill>
                            <a:srgbClr val="000000"/>
                          </a:solidFill>
                          <a:effectLst/>
                          <a:latin typeface="+mn-ea"/>
                          <a:ea typeface="+mn-ea"/>
                        </a:rPr>
                        <a:t>天风</a:t>
                      </a:r>
                      <a:r>
                        <a:rPr lang="en-US" altLang="zh-CN" sz="1200" b="0" i="0" u="none" strike="noStrike">
                          <a:solidFill>
                            <a:srgbClr val="000000"/>
                          </a:solidFill>
                          <a:effectLst/>
                          <a:latin typeface="+mn-ea"/>
                          <a:ea typeface="+mn-ea"/>
                        </a:rPr>
                        <a:t>-</a:t>
                      </a:r>
                      <a:r>
                        <a:rPr lang="zh-CN" altLang="en-US" sz="1200" b="0" i="0" u="none" strike="noStrike">
                          <a:solidFill>
                            <a:srgbClr val="000000"/>
                          </a:solidFill>
                          <a:effectLst/>
                          <a:latin typeface="+mn-ea"/>
                          <a:ea typeface="+mn-ea"/>
                        </a:rPr>
                        <a:t>青岛城乡租赁第六期资产支持专项计划</a:t>
                      </a:r>
                    </a:p>
                  </a:txBody>
                  <a:tcPr marL="6350" marR="6350" marT="6350"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en-US" altLang="zh-CN" sz="1200" b="0" i="0" u="none" strike="noStrike">
                          <a:solidFill>
                            <a:srgbClr val="000000"/>
                          </a:solidFill>
                          <a:effectLst/>
                          <a:latin typeface="+mn-ea"/>
                          <a:ea typeface="+mn-ea"/>
                        </a:rPr>
                        <a:t>2019 </a:t>
                      </a:r>
                    </a:p>
                  </a:txBody>
                  <a:tcPr marL="6350" marR="6350" marT="6350"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en-US" altLang="zh-CN" sz="1200" b="0" i="0" u="none" strike="noStrike">
                          <a:solidFill>
                            <a:srgbClr val="000000"/>
                          </a:solidFill>
                          <a:effectLst/>
                          <a:latin typeface="+mn-ea"/>
                          <a:ea typeface="+mn-ea"/>
                        </a:rPr>
                        <a:t>13.21 </a:t>
                      </a:r>
                    </a:p>
                  </a:txBody>
                  <a:tcPr marL="6350" marR="6350" marT="6350"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extLst>
                  <a:ext uri="{0D108BD9-81ED-4DB2-BD59-A6C34878D82A}">
                    <a16:rowId xmlns:a16="http://schemas.microsoft.com/office/drawing/2014/main" val="10010"/>
                  </a:ext>
                </a:extLst>
              </a:tr>
              <a:tr h="347034">
                <a:tc>
                  <a:txBody>
                    <a:body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en-US" altLang="zh-CN" sz="1200" b="0" i="0" u="sng" strike="noStrike" cap="none" normalizeH="0" baseline="0" dirty="0">
                          <a:ln>
                            <a:noFill/>
                          </a:ln>
                          <a:solidFill>
                            <a:srgbClr val="000000"/>
                          </a:solidFill>
                          <a:effectLst/>
                          <a:latin typeface="+mn-ea"/>
                          <a:ea typeface="+mn-ea"/>
                          <a:sym typeface="仿宋" panose="02010609060101010101" pitchFamily="49" charset="-122"/>
                        </a:rPr>
                        <a:t>11</a:t>
                      </a:r>
                    </a:p>
                  </a:txBody>
                  <a:tcPr marL="12700" marR="12700" marT="12702" marB="45727"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zh-CN" altLang="en-US" sz="1200" b="0" i="0" u="none" strike="noStrike" dirty="0">
                          <a:solidFill>
                            <a:srgbClr val="000000"/>
                          </a:solidFill>
                          <a:effectLst/>
                          <a:latin typeface="+mn-ea"/>
                          <a:ea typeface="+mn-ea"/>
                        </a:rPr>
                        <a:t>融资租赁</a:t>
                      </a:r>
                    </a:p>
                  </a:txBody>
                  <a:tcPr marL="6350" marR="6350" marT="6350"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defRPr/>
                      </a:pPr>
                      <a:r>
                        <a:rPr lang="zh-CN" altLang="en-US" sz="1200" b="0" i="0" u="none" strike="noStrike" dirty="0">
                          <a:solidFill>
                            <a:srgbClr val="000000"/>
                          </a:solidFill>
                          <a:effectLst/>
                          <a:latin typeface="+mn-ea"/>
                          <a:ea typeface="+mn-ea"/>
                        </a:rPr>
                        <a:t>融资租赁</a:t>
                      </a:r>
                    </a:p>
                  </a:txBody>
                  <a:tcPr marL="6350" marR="6350" marT="6350"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zh-CN" altLang="en-US" sz="1200" b="0" i="0" u="none" strike="noStrike">
                          <a:solidFill>
                            <a:srgbClr val="000000"/>
                          </a:solidFill>
                          <a:effectLst/>
                          <a:latin typeface="+mn-ea"/>
                          <a:ea typeface="+mn-ea"/>
                        </a:rPr>
                        <a:t>天风</a:t>
                      </a:r>
                      <a:r>
                        <a:rPr lang="en-US" altLang="zh-CN" sz="1200" b="0" i="0" u="none" strike="noStrike">
                          <a:solidFill>
                            <a:srgbClr val="000000"/>
                          </a:solidFill>
                          <a:effectLst/>
                          <a:latin typeface="+mn-ea"/>
                          <a:ea typeface="+mn-ea"/>
                        </a:rPr>
                        <a:t>-</a:t>
                      </a:r>
                      <a:r>
                        <a:rPr lang="zh-CN" altLang="en-US" sz="1200" b="0" i="0" u="none" strike="noStrike">
                          <a:solidFill>
                            <a:srgbClr val="000000"/>
                          </a:solidFill>
                          <a:effectLst/>
                          <a:latin typeface="+mn-ea"/>
                          <a:ea typeface="+mn-ea"/>
                        </a:rPr>
                        <a:t>青岛城乡租赁第五期资产支持专项计划</a:t>
                      </a:r>
                    </a:p>
                  </a:txBody>
                  <a:tcPr marL="6350" marR="6350" marT="6350"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en-US" altLang="zh-CN" sz="1200" b="0" i="0" u="none" strike="noStrike">
                          <a:solidFill>
                            <a:srgbClr val="000000"/>
                          </a:solidFill>
                          <a:effectLst/>
                          <a:latin typeface="+mn-ea"/>
                          <a:ea typeface="+mn-ea"/>
                        </a:rPr>
                        <a:t>2019 </a:t>
                      </a:r>
                    </a:p>
                  </a:txBody>
                  <a:tcPr marL="6350" marR="6350" marT="6350"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en-US" altLang="zh-CN" sz="1200" b="0" i="0" u="none" strike="noStrike">
                          <a:solidFill>
                            <a:srgbClr val="000000"/>
                          </a:solidFill>
                          <a:effectLst/>
                          <a:latin typeface="+mn-ea"/>
                          <a:ea typeface="+mn-ea"/>
                        </a:rPr>
                        <a:t>12.00 </a:t>
                      </a:r>
                    </a:p>
                  </a:txBody>
                  <a:tcPr marL="6350" marR="6350" marT="6350"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extLst>
                  <a:ext uri="{0D108BD9-81ED-4DB2-BD59-A6C34878D82A}">
                    <a16:rowId xmlns:a16="http://schemas.microsoft.com/office/drawing/2014/main" val="10011"/>
                  </a:ext>
                </a:extLst>
              </a:tr>
              <a:tr h="347034">
                <a:tc>
                  <a:txBody>
                    <a:body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en-US" altLang="zh-CN" sz="1200" b="0" i="0" u="sng" strike="noStrike" cap="none" normalizeH="0" baseline="0" dirty="0">
                          <a:ln>
                            <a:noFill/>
                          </a:ln>
                          <a:solidFill>
                            <a:srgbClr val="000000"/>
                          </a:solidFill>
                          <a:effectLst/>
                          <a:latin typeface="+mn-ea"/>
                          <a:ea typeface="+mn-ea"/>
                          <a:sym typeface="仿宋" panose="02010609060101010101" pitchFamily="49" charset="-122"/>
                        </a:rPr>
                        <a:t>12</a:t>
                      </a:r>
                    </a:p>
                  </a:txBody>
                  <a:tcPr marL="12700" marR="12700" marT="12702" marB="45727"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zh-CN" altLang="en-US" sz="1200" b="0" i="0" u="none" strike="noStrike">
                          <a:solidFill>
                            <a:srgbClr val="000000"/>
                          </a:solidFill>
                          <a:effectLst/>
                          <a:latin typeface="+mn-ea"/>
                          <a:ea typeface="+mn-ea"/>
                        </a:rPr>
                        <a:t>企业债权</a:t>
                      </a:r>
                    </a:p>
                  </a:txBody>
                  <a:tcPr marL="6350" marR="6350" marT="6350"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zh-CN" altLang="en-US" sz="1200" b="0" i="0" u="none" strike="noStrike" dirty="0">
                          <a:solidFill>
                            <a:srgbClr val="000000"/>
                          </a:solidFill>
                          <a:effectLst/>
                          <a:latin typeface="+mn-ea"/>
                          <a:ea typeface="+mn-ea"/>
                        </a:rPr>
                        <a:t>企业债权</a:t>
                      </a:r>
                    </a:p>
                  </a:txBody>
                  <a:tcPr marL="6350" marR="6350" marT="6350"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zh-CN" altLang="en-US" sz="1200" b="0" i="0" u="none" strike="noStrike">
                          <a:solidFill>
                            <a:srgbClr val="000000"/>
                          </a:solidFill>
                          <a:effectLst/>
                          <a:latin typeface="+mn-ea"/>
                          <a:ea typeface="+mn-ea"/>
                        </a:rPr>
                        <a:t>天琦</a:t>
                      </a:r>
                      <a:r>
                        <a:rPr lang="en-US" altLang="zh-CN" sz="1200" b="0" i="0" u="none" strike="noStrike">
                          <a:solidFill>
                            <a:srgbClr val="000000"/>
                          </a:solidFill>
                          <a:effectLst/>
                          <a:latin typeface="+mn-ea"/>
                          <a:ea typeface="+mn-ea"/>
                        </a:rPr>
                        <a:t>2019</a:t>
                      </a:r>
                      <a:r>
                        <a:rPr lang="zh-CN" altLang="en-US" sz="1200" b="0" i="0" u="none" strike="noStrike">
                          <a:solidFill>
                            <a:srgbClr val="000000"/>
                          </a:solidFill>
                          <a:effectLst/>
                          <a:latin typeface="+mn-ea"/>
                          <a:ea typeface="+mn-ea"/>
                        </a:rPr>
                        <a:t>年第一期资产支持专项计划</a:t>
                      </a:r>
                    </a:p>
                  </a:txBody>
                  <a:tcPr marL="6350" marR="6350" marT="6350"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en-US" altLang="zh-CN" sz="1200" b="0" i="0" u="none" strike="noStrike">
                          <a:solidFill>
                            <a:srgbClr val="000000"/>
                          </a:solidFill>
                          <a:effectLst/>
                          <a:latin typeface="+mn-ea"/>
                          <a:ea typeface="+mn-ea"/>
                        </a:rPr>
                        <a:t>2019 </a:t>
                      </a:r>
                    </a:p>
                  </a:txBody>
                  <a:tcPr marL="6350" marR="6350" marT="6350"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en-US" altLang="zh-CN" sz="1200" b="0" i="0" u="none" strike="noStrike">
                          <a:solidFill>
                            <a:srgbClr val="000000"/>
                          </a:solidFill>
                          <a:effectLst/>
                          <a:latin typeface="+mn-ea"/>
                          <a:ea typeface="+mn-ea"/>
                        </a:rPr>
                        <a:t>53.10 </a:t>
                      </a:r>
                    </a:p>
                  </a:txBody>
                  <a:tcPr marL="6350" marR="6350" marT="6350"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extLst>
                  <a:ext uri="{0D108BD9-81ED-4DB2-BD59-A6C34878D82A}">
                    <a16:rowId xmlns:a16="http://schemas.microsoft.com/office/drawing/2014/main" val="10012"/>
                  </a:ext>
                </a:extLst>
              </a:tr>
              <a:tr h="347034">
                <a:tc>
                  <a:txBody>
                    <a:body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en-US" altLang="zh-CN" sz="1200" b="0" i="0" u="sng" strike="noStrike" cap="none" normalizeH="0" baseline="0" dirty="0">
                          <a:ln>
                            <a:noFill/>
                          </a:ln>
                          <a:solidFill>
                            <a:srgbClr val="000000"/>
                          </a:solidFill>
                          <a:effectLst/>
                          <a:latin typeface="+mn-ea"/>
                          <a:ea typeface="+mn-ea"/>
                          <a:sym typeface="仿宋" panose="02010609060101010101" pitchFamily="49" charset="-122"/>
                        </a:rPr>
                        <a:t>13</a:t>
                      </a:r>
                    </a:p>
                  </a:txBody>
                  <a:tcPr marL="12700" marR="12700" marT="12702" marB="45727"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zh-CN" altLang="en-US" sz="1200" b="0" i="0" u="none" strike="noStrike" dirty="0">
                          <a:solidFill>
                            <a:srgbClr val="000000"/>
                          </a:solidFill>
                          <a:effectLst/>
                          <a:latin typeface="+mn-ea"/>
                          <a:ea typeface="+mn-ea"/>
                        </a:rPr>
                        <a:t>融资租赁</a:t>
                      </a:r>
                    </a:p>
                  </a:txBody>
                  <a:tcPr marL="6350" marR="6350" marT="6350"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zh-CN" altLang="en-US" sz="1200" b="0" i="0" u="none" strike="noStrike" dirty="0">
                          <a:solidFill>
                            <a:srgbClr val="000000"/>
                          </a:solidFill>
                          <a:effectLst/>
                          <a:latin typeface="+mn-ea"/>
                          <a:ea typeface="+mn-ea"/>
                        </a:rPr>
                        <a:t>融资租赁</a:t>
                      </a:r>
                    </a:p>
                  </a:txBody>
                  <a:tcPr marL="6350" marR="6350" marT="6350"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zh-CN" altLang="en-US" sz="1200" b="0" i="0" u="none" strike="noStrike" dirty="0">
                          <a:solidFill>
                            <a:srgbClr val="000000"/>
                          </a:solidFill>
                          <a:effectLst/>
                          <a:latin typeface="+mn-ea"/>
                          <a:ea typeface="+mn-ea"/>
                        </a:rPr>
                        <a:t>交银施罗德</a:t>
                      </a:r>
                      <a:r>
                        <a:rPr lang="en-US" altLang="zh-CN" sz="1200" b="0" i="0" u="none" strike="noStrike" dirty="0">
                          <a:solidFill>
                            <a:srgbClr val="000000"/>
                          </a:solidFill>
                          <a:effectLst/>
                          <a:latin typeface="+mn-ea"/>
                          <a:ea typeface="+mn-ea"/>
                        </a:rPr>
                        <a:t>-</a:t>
                      </a:r>
                      <a:r>
                        <a:rPr lang="zh-CN" altLang="en-US" sz="1200" b="0" i="0" u="none" strike="noStrike" dirty="0">
                          <a:solidFill>
                            <a:srgbClr val="000000"/>
                          </a:solidFill>
                          <a:effectLst/>
                          <a:latin typeface="+mn-ea"/>
                          <a:ea typeface="+mn-ea"/>
                        </a:rPr>
                        <a:t>青岛城乡租赁第八期资产支持专项计划</a:t>
                      </a:r>
                    </a:p>
                  </a:txBody>
                  <a:tcPr marL="6350" marR="6350" marT="6350"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en-US" altLang="zh-CN" sz="1200" b="0" i="0" u="none" strike="noStrike" dirty="0">
                          <a:solidFill>
                            <a:srgbClr val="000000"/>
                          </a:solidFill>
                          <a:effectLst/>
                          <a:latin typeface="+mn-ea"/>
                          <a:ea typeface="+mn-ea"/>
                        </a:rPr>
                        <a:t>2020 </a:t>
                      </a:r>
                    </a:p>
                  </a:txBody>
                  <a:tcPr marL="6350" marR="6350" marT="6350"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en-US" altLang="zh-CN" sz="1200" b="0" i="0" u="none" strike="noStrike" dirty="0">
                          <a:solidFill>
                            <a:srgbClr val="000000"/>
                          </a:solidFill>
                          <a:effectLst/>
                          <a:latin typeface="+mn-ea"/>
                          <a:ea typeface="+mn-ea"/>
                        </a:rPr>
                        <a:t>14.48 </a:t>
                      </a:r>
                    </a:p>
                  </a:txBody>
                  <a:tcPr marL="6350" marR="6350" marT="6350"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extLst>
                  <a:ext uri="{0D108BD9-81ED-4DB2-BD59-A6C34878D82A}">
                    <a16:rowId xmlns:a16="http://schemas.microsoft.com/office/drawing/2014/main" val="10013"/>
                  </a:ext>
                </a:extLst>
              </a:tr>
            </a:tbl>
          </a:graphicData>
        </a:graphic>
      </p:graphicFrame>
      <p:sp>
        <p:nvSpPr>
          <p:cNvPr id="105583" name="标题 2"/>
          <p:cNvSpPr txBox="1"/>
          <p:nvPr/>
        </p:nvSpPr>
        <p:spPr>
          <a:xfrm>
            <a:off x="660400" y="214313"/>
            <a:ext cx="11004550" cy="719137"/>
          </a:xfrm>
          <a:prstGeom prst="rect">
            <a:avLst/>
          </a:prstGeom>
          <a:noFill/>
          <a:ln w="9525">
            <a:noFill/>
          </a:ln>
        </p:spPr>
        <p:txBody>
          <a:bodyPr lIns="68573" tIns="34289" rIns="68573" bIns="34289" anchor="ct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lnSpc>
                <a:spcPct val="150000"/>
              </a:lnSpc>
              <a:spcBef>
                <a:spcPct val="0"/>
              </a:spcBef>
              <a:buFontTx/>
              <a:buNone/>
            </a:pPr>
            <a:r>
              <a:rPr lang="en-US" altLang="zh-CN" b="1" dirty="0">
                <a:solidFill>
                  <a:srgbClr val="000000"/>
                </a:solidFill>
                <a:latin typeface="+mn-ea"/>
                <a:sym typeface="微软雅黑" panose="020B0503020204020204" pitchFamily="34" charset="-122"/>
              </a:rPr>
              <a:t>3.1 </a:t>
            </a:r>
            <a:r>
              <a:rPr lang="zh-CN" altLang="en-US" b="1" dirty="0">
                <a:solidFill>
                  <a:srgbClr val="000000"/>
                </a:solidFill>
                <a:latin typeface="+mn-ea"/>
                <a:sym typeface="微软雅黑" panose="020B0503020204020204" pitchFamily="34" charset="-122"/>
              </a:rPr>
              <a:t>城投公司已发行</a:t>
            </a:r>
            <a:r>
              <a:rPr lang="en-US" altLang="zh-CN" b="1" dirty="0">
                <a:solidFill>
                  <a:srgbClr val="000000"/>
                </a:solidFill>
                <a:latin typeface="+mn-ea"/>
                <a:sym typeface="微软雅黑" panose="020B0503020204020204" pitchFamily="34" charset="-122"/>
              </a:rPr>
              <a:t>ABS</a:t>
            </a:r>
            <a:r>
              <a:rPr lang="zh-CN" altLang="en-US" b="1" dirty="0">
                <a:solidFill>
                  <a:srgbClr val="000000"/>
                </a:solidFill>
                <a:latin typeface="+mn-ea"/>
                <a:sym typeface="微软雅黑" panose="020B0503020204020204" pitchFamily="34" charset="-122"/>
              </a:rPr>
              <a:t>举例</a:t>
            </a:r>
            <a:r>
              <a:rPr lang="en-US" altLang="zh-CN" b="1" dirty="0">
                <a:solidFill>
                  <a:srgbClr val="000000"/>
                </a:solidFill>
                <a:latin typeface="+mn-ea"/>
                <a:sym typeface="微软雅黑" panose="020B0503020204020204" pitchFamily="34" charset="-122"/>
              </a:rPr>
              <a:t>——</a:t>
            </a:r>
            <a:r>
              <a:rPr lang="zh-CN" altLang="en-US" b="1" dirty="0">
                <a:solidFill>
                  <a:srgbClr val="000000"/>
                </a:solidFill>
                <a:latin typeface="+mn-ea"/>
                <a:sym typeface="微软雅黑" panose="020B0503020204020204" pitchFamily="34" charset="-122"/>
              </a:rPr>
              <a:t>山东</a:t>
            </a:r>
            <a:endParaRPr lang="en-US" altLang="zh-CN" sz="2800" b="1" dirty="0">
              <a:solidFill>
                <a:srgbClr val="000000"/>
              </a:solidFill>
              <a:latin typeface="+mn-ea"/>
              <a:sym typeface="微软雅黑" panose="020B0503020204020204" pitchFamily="34" charset="-122"/>
            </a:endParaRPr>
          </a:p>
        </p:txBody>
      </p:sp>
    </p:spTree>
  </p:cSld>
  <p:clrMapOvr>
    <a:masterClrMapping/>
  </p:clrMapOvr>
  <p:transition spd="med">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522" name="组合 1"/>
          <p:cNvGrpSpPr/>
          <p:nvPr/>
        </p:nvGrpSpPr>
        <p:grpSpPr>
          <a:xfrm>
            <a:off x="0" y="214313"/>
            <a:ext cx="577850" cy="658812"/>
            <a:chOff x="0" y="0"/>
            <a:chExt cx="577847" cy="659137"/>
          </a:xfrm>
        </p:grpSpPr>
        <p:sp>
          <p:nvSpPr>
            <p:cNvPr id="107576" name="矩形 3"/>
            <p:cNvSpPr/>
            <p:nvPr/>
          </p:nvSpPr>
          <p:spPr>
            <a:xfrm>
              <a:off x="0" y="0"/>
              <a:ext cx="495297" cy="659137"/>
            </a:xfrm>
            <a:prstGeom prst="rect">
              <a:avLst/>
            </a:prstGeom>
            <a:solidFill>
              <a:srgbClr val="C0000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107577" name="矩形 4"/>
            <p:cNvSpPr/>
            <p:nvPr/>
          </p:nvSpPr>
          <p:spPr>
            <a:xfrm>
              <a:off x="527047" y="0"/>
              <a:ext cx="50800" cy="659137"/>
            </a:xfrm>
            <a:prstGeom prst="rect">
              <a:avLst/>
            </a:prstGeom>
            <a:solidFill>
              <a:srgbClr val="80808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grpSp>
      <p:sp>
        <p:nvSpPr>
          <p:cNvPr id="107523" name="灯片编号占位符 1"/>
          <p:cNvSpPr>
            <a:spLocks noGrp="1"/>
          </p:cNvSpPr>
          <p:nvPr/>
        </p:nvSpPr>
        <p:spPr>
          <a:xfrm>
            <a:off x="11449050" y="6499225"/>
            <a:ext cx="639763" cy="365125"/>
          </a:xfrm>
          <a:prstGeom prst="rect">
            <a:avLst/>
          </a:prstGeom>
          <a:noFill/>
          <a:ln w="9525">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r" defTabSz="914400" eaLnBrk="1" hangingPunct="1">
              <a:spcBef>
                <a:spcPct val="0"/>
              </a:spcBef>
              <a:buFontTx/>
              <a:buNone/>
            </a:pPr>
            <a:fld id="{9A0DB2DC-4C9A-4742-B13C-FB6460FD3503}" type="slidenum">
              <a:rPr lang="zh-CN" altLang="zh-CN" sz="1400" b="1" dirty="0">
                <a:solidFill>
                  <a:schemeClr val="bg1"/>
                </a:solidFill>
                <a:latin typeface="仿宋" panose="02010609060101010101" pitchFamily="49" charset="-122"/>
                <a:ea typeface="仿宋" panose="02010609060101010101" pitchFamily="49" charset="-122"/>
              </a:rPr>
              <a:t>94</a:t>
            </a:fld>
            <a:endParaRPr lang="zh-CN" altLang="zh-CN" sz="1400" b="1" dirty="0">
              <a:solidFill>
                <a:schemeClr val="bg1"/>
              </a:solidFill>
              <a:latin typeface="仿宋" panose="02010609060101010101" pitchFamily="49" charset="-122"/>
              <a:ea typeface="仿宋" panose="02010609060101010101" pitchFamily="49" charset="-122"/>
            </a:endParaRPr>
          </a:p>
        </p:txBody>
      </p:sp>
      <p:graphicFrame>
        <p:nvGraphicFramePr>
          <p:cNvPr id="46087" name="表格 10"/>
          <p:cNvGraphicFramePr>
            <a:graphicFrameLocks noGrp="1"/>
          </p:cNvGraphicFramePr>
          <p:nvPr/>
        </p:nvGraphicFramePr>
        <p:xfrm>
          <a:off x="939800" y="1331913"/>
          <a:ext cx="9693275" cy="4589461"/>
        </p:xfrm>
        <a:graphic>
          <a:graphicData uri="http://schemas.openxmlformats.org/drawingml/2006/table">
            <a:tbl>
              <a:tblPr/>
              <a:tblGrid>
                <a:gridCol w="426522">
                  <a:extLst>
                    <a:ext uri="{9D8B030D-6E8A-4147-A177-3AD203B41FA5}">
                      <a16:colId xmlns:a16="http://schemas.microsoft.com/office/drawing/2014/main" val="20000"/>
                    </a:ext>
                  </a:extLst>
                </a:gridCol>
                <a:gridCol w="1784701">
                  <a:extLst>
                    <a:ext uri="{9D8B030D-6E8A-4147-A177-3AD203B41FA5}">
                      <a16:colId xmlns:a16="http://schemas.microsoft.com/office/drawing/2014/main" val="20001"/>
                    </a:ext>
                  </a:extLst>
                </a:gridCol>
                <a:gridCol w="905647">
                  <a:extLst>
                    <a:ext uri="{9D8B030D-6E8A-4147-A177-3AD203B41FA5}">
                      <a16:colId xmlns:a16="http://schemas.microsoft.com/office/drawing/2014/main" val="20002"/>
                    </a:ext>
                  </a:extLst>
                </a:gridCol>
                <a:gridCol w="4370188">
                  <a:extLst>
                    <a:ext uri="{9D8B030D-6E8A-4147-A177-3AD203B41FA5}">
                      <a16:colId xmlns:a16="http://schemas.microsoft.com/office/drawing/2014/main" val="20003"/>
                    </a:ext>
                  </a:extLst>
                </a:gridCol>
                <a:gridCol w="1171954">
                  <a:extLst>
                    <a:ext uri="{9D8B030D-6E8A-4147-A177-3AD203B41FA5}">
                      <a16:colId xmlns:a16="http://schemas.microsoft.com/office/drawing/2014/main" val="20004"/>
                    </a:ext>
                  </a:extLst>
                </a:gridCol>
                <a:gridCol w="1034263">
                  <a:extLst>
                    <a:ext uri="{9D8B030D-6E8A-4147-A177-3AD203B41FA5}">
                      <a16:colId xmlns:a16="http://schemas.microsoft.com/office/drawing/2014/main" val="20005"/>
                    </a:ext>
                  </a:extLst>
                </a:gridCol>
              </a:tblGrid>
              <a:tr h="835356">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endParaRPr kumimoji="0" lang="zh-CN" altLang="zh-CN" sz="1400" b="0" i="0" u="sng" strike="noStrike" cap="none" normalizeH="0" baseline="0" dirty="0">
                        <a:ln>
                          <a:noFill/>
                        </a:ln>
                        <a:solidFill>
                          <a:schemeClr val="bg1"/>
                        </a:solidFill>
                        <a:effectLst/>
                        <a:latin typeface="+mn-ea"/>
                        <a:ea typeface="+mn-ea"/>
                        <a:sym typeface="仿宋" panose="02010609060101010101" pitchFamily="49" charset="-122"/>
                      </a:endParaRPr>
                    </a:p>
                  </a:txBody>
                  <a:tcPr marL="12701" marR="12701" marT="12704" marB="45733"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C0504D"/>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zh-CN" altLang="zh-CN" sz="1400" b="0" i="0" u="sng" strike="noStrike" cap="none" normalizeH="0" baseline="0" dirty="0">
                          <a:ln>
                            <a:noFill/>
                          </a:ln>
                          <a:solidFill>
                            <a:srgbClr val="FFFFFF"/>
                          </a:solidFill>
                          <a:effectLst/>
                          <a:latin typeface="+mn-ea"/>
                          <a:ea typeface="+mn-ea"/>
                          <a:cs typeface="Arial" panose="020B0604020202020204" pitchFamily="34" charset="0"/>
                          <a:sym typeface="Arial" panose="020B0604020202020204" pitchFamily="34" charset="0"/>
                        </a:rPr>
                        <a:t>类别</a:t>
                      </a:r>
                      <a:endParaRPr kumimoji="0" lang="zh-CN" altLang="zh-CN" sz="1400" b="0" i="0" u="sng" strike="noStrike" cap="none" normalizeH="0" baseline="0" dirty="0">
                        <a:ln>
                          <a:noFill/>
                        </a:ln>
                        <a:solidFill>
                          <a:schemeClr val="bg1"/>
                        </a:solidFill>
                        <a:effectLst/>
                        <a:latin typeface="+mn-ea"/>
                        <a:ea typeface="+mn-ea"/>
                        <a:sym typeface="仿宋" panose="02010609060101010101" pitchFamily="49" charset="-122"/>
                      </a:endParaRPr>
                    </a:p>
                  </a:txBody>
                  <a:tcPr marL="12701" marR="12701" marT="12704" marB="45733"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C0504D"/>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zh-CN" altLang="zh-CN" sz="1400" b="0" i="0" u="sng" strike="noStrike" cap="none" normalizeH="0" baseline="0">
                          <a:ln>
                            <a:noFill/>
                          </a:ln>
                          <a:solidFill>
                            <a:srgbClr val="FFFFFF"/>
                          </a:solidFill>
                          <a:effectLst/>
                          <a:latin typeface="+mn-ea"/>
                          <a:ea typeface="+mn-ea"/>
                          <a:cs typeface="Arial" panose="020B0604020202020204" pitchFamily="34" charset="0"/>
                          <a:sym typeface="Arial" panose="020B0604020202020204" pitchFamily="34" charset="0"/>
                        </a:rPr>
                        <a:t>产品类型</a:t>
                      </a:r>
                      <a:endParaRPr kumimoji="0" lang="zh-CN" altLang="zh-CN" sz="1400" b="0" i="0" u="sng" strike="noStrike" cap="none" normalizeH="0" baseline="0">
                        <a:ln>
                          <a:noFill/>
                        </a:ln>
                        <a:solidFill>
                          <a:schemeClr val="bg1"/>
                        </a:solidFill>
                        <a:effectLst/>
                        <a:latin typeface="+mn-ea"/>
                        <a:ea typeface="+mn-ea"/>
                        <a:sym typeface="仿宋" panose="02010609060101010101" pitchFamily="49" charset="-122"/>
                      </a:endParaRPr>
                    </a:p>
                  </a:txBody>
                  <a:tcPr marL="12701" marR="12701" marT="12704" marB="45733"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C0504D"/>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zh-CN" altLang="zh-CN" sz="1400" b="0" i="0" u="sng" strike="noStrike" cap="none" normalizeH="0" baseline="0">
                          <a:ln>
                            <a:noFill/>
                          </a:ln>
                          <a:solidFill>
                            <a:srgbClr val="FFFFFF"/>
                          </a:solidFill>
                          <a:effectLst/>
                          <a:latin typeface="+mn-ea"/>
                          <a:ea typeface="+mn-ea"/>
                          <a:cs typeface="Arial" panose="020B0604020202020204" pitchFamily="34" charset="0"/>
                          <a:sym typeface="Arial" panose="020B0604020202020204" pitchFamily="34" charset="0"/>
                        </a:rPr>
                        <a:t>名称</a:t>
                      </a:r>
                      <a:endParaRPr kumimoji="0" lang="zh-CN" altLang="zh-CN" sz="1400" b="0" i="0" u="sng" strike="noStrike" cap="none" normalizeH="0" baseline="0">
                        <a:ln>
                          <a:noFill/>
                        </a:ln>
                        <a:solidFill>
                          <a:schemeClr val="bg1"/>
                        </a:solidFill>
                        <a:effectLst/>
                        <a:latin typeface="+mn-ea"/>
                        <a:ea typeface="+mn-ea"/>
                        <a:sym typeface="仿宋" panose="02010609060101010101" pitchFamily="49" charset="-122"/>
                      </a:endParaRPr>
                    </a:p>
                  </a:txBody>
                  <a:tcPr marL="12701" marR="12701" marT="12704" marB="45733"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C0504D"/>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zh-CN" altLang="zh-CN" sz="1400" b="0" i="0" u="sng" strike="noStrike" cap="none" normalizeH="0" baseline="0" dirty="0">
                          <a:ln>
                            <a:noFill/>
                          </a:ln>
                          <a:solidFill>
                            <a:srgbClr val="FFFFFF"/>
                          </a:solidFill>
                          <a:effectLst/>
                          <a:latin typeface="+mn-ea"/>
                          <a:ea typeface="+mn-ea"/>
                          <a:cs typeface="Arial" panose="020B0604020202020204" pitchFamily="34" charset="0"/>
                          <a:sym typeface="Arial" panose="020B0604020202020204" pitchFamily="34" charset="0"/>
                        </a:rPr>
                        <a:t>发行日期</a:t>
                      </a:r>
                      <a:endParaRPr kumimoji="0" lang="zh-CN" altLang="zh-CN" sz="1400" b="0" i="0" u="sng" strike="noStrike" cap="none" normalizeH="0" baseline="0" dirty="0">
                        <a:ln>
                          <a:noFill/>
                        </a:ln>
                        <a:solidFill>
                          <a:schemeClr val="bg1"/>
                        </a:solidFill>
                        <a:effectLst/>
                        <a:latin typeface="+mn-ea"/>
                        <a:ea typeface="+mn-ea"/>
                        <a:sym typeface="仿宋" panose="02010609060101010101" pitchFamily="49" charset="-122"/>
                      </a:endParaRPr>
                    </a:p>
                  </a:txBody>
                  <a:tcPr marL="12701" marR="12701" marT="12704" marB="45733"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C0504D"/>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zh-CN" altLang="zh-CN" sz="1400" b="0" i="0" u="sng" strike="noStrike" cap="none" normalizeH="0" baseline="0" dirty="0">
                          <a:ln>
                            <a:noFill/>
                          </a:ln>
                          <a:solidFill>
                            <a:srgbClr val="FFFFFF"/>
                          </a:solidFill>
                          <a:effectLst/>
                          <a:latin typeface="+mn-ea"/>
                          <a:ea typeface="+mn-ea"/>
                          <a:cs typeface="Arial" panose="020B0604020202020204" pitchFamily="34" charset="0"/>
                          <a:sym typeface="Arial" panose="020B0604020202020204" pitchFamily="34" charset="0"/>
                        </a:rPr>
                        <a:t>资金规模</a:t>
                      </a:r>
                      <a:r>
                        <a:rPr kumimoji="0" lang="zh-CN" altLang="en-US" sz="1400" b="0" i="0" u="sng" strike="noStrike" cap="none" normalizeH="0" baseline="0" dirty="0">
                          <a:ln>
                            <a:noFill/>
                          </a:ln>
                          <a:solidFill>
                            <a:srgbClr val="FFFFFF"/>
                          </a:solidFill>
                          <a:effectLst/>
                          <a:latin typeface="+mn-ea"/>
                          <a:ea typeface="+mn-ea"/>
                          <a:cs typeface="Arial" panose="020B0604020202020204" pitchFamily="34" charset="0"/>
                          <a:sym typeface="Arial" panose="020B0604020202020204" pitchFamily="34" charset="0"/>
                        </a:rPr>
                        <a:t>（亿元）</a:t>
                      </a:r>
                      <a:endParaRPr kumimoji="0" lang="zh-CN" altLang="zh-CN" sz="1400" b="0" i="0" u="sng" strike="noStrike" cap="none" normalizeH="0" baseline="0" dirty="0">
                        <a:ln>
                          <a:noFill/>
                        </a:ln>
                        <a:solidFill>
                          <a:schemeClr val="bg1"/>
                        </a:solidFill>
                        <a:effectLst/>
                        <a:latin typeface="+mn-ea"/>
                        <a:ea typeface="+mn-ea"/>
                        <a:sym typeface="仿宋" panose="02010609060101010101" pitchFamily="49" charset="-122"/>
                      </a:endParaRPr>
                    </a:p>
                  </a:txBody>
                  <a:tcPr marL="12701" marR="12701" marT="12704" marB="45733"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C0504D"/>
                    </a:solidFill>
                  </a:tcPr>
                </a:tc>
                <a:extLst>
                  <a:ext uri="{0D108BD9-81ED-4DB2-BD59-A6C34878D82A}">
                    <a16:rowId xmlns:a16="http://schemas.microsoft.com/office/drawing/2014/main" val="10000"/>
                  </a:ext>
                </a:extLst>
              </a:tr>
              <a:tr h="874625">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en-US" altLang="zh-CN" sz="1400" b="0" i="0" u="sng" strike="noStrike" cap="none" normalizeH="0" baseline="0" dirty="0">
                          <a:ln>
                            <a:noFill/>
                          </a:ln>
                          <a:solidFill>
                            <a:srgbClr val="000000"/>
                          </a:solidFill>
                          <a:effectLst/>
                          <a:latin typeface="+mn-ea"/>
                          <a:ea typeface="+mn-ea"/>
                          <a:cs typeface="Arial" panose="020B0604020202020204" pitchFamily="34" charset="0"/>
                          <a:sym typeface="Arial" panose="020B0604020202020204" pitchFamily="34" charset="0"/>
                        </a:rPr>
                        <a:t>1</a:t>
                      </a:r>
                      <a:endParaRPr kumimoji="0" lang="en-US" altLang="zh-CN" sz="1400" b="0" i="0" u="sng" strike="noStrike" cap="none" normalizeH="0" baseline="0" dirty="0">
                        <a:ln>
                          <a:noFill/>
                        </a:ln>
                        <a:solidFill>
                          <a:srgbClr val="000000"/>
                        </a:solidFill>
                        <a:effectLst/>
                        <a:latin typeface="+mn-ea"/>
                        <a:ea typeface="+mn-ea"/>
                        <a:sym typeface="仿宋" panose="02010609060101010101" pitchFamily="49" charset="-122"/>
                      </a:endParaRPr>
                    </a:p>
                  </a:txBody>
                  <a:tcPr marL="12701" marR="12701" marT="12704" marB="45733"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ctr" fontAlgn="ctr"/>
                      <a:r>
                        <a:rPr lang="zh-CN" altLang="en-US" sz="1400" b="0" i="0" u="none" strike="noStrike" dirty="0">
                          <a:solidFill>
                            <a:srgbClr val="000000"/>
                          </a:solidFill>
                          <a:effectLst/>
                          <a:latin typeface="+mn-ea"/>
                          <a:ea typeface="+mn-ea"/>
                        </a:rPr>
                        <a:t>类</a:t>
                      </a:r>
                      <a:r>
                        <a:rPr lang="en-US" altLang="zh-CN" sz="1400" b="0" i="0" u="none" strike="noStrike" dirty="0" err="1">
                          <a:solidFill>
                            <a:srgbClr val="000000"/>
                          </a:solidFill>
                          <a:effectLst/>
                          <a:latin typeface="+mn-ea"/>
                          <a:ea typeface="+mn-ea"/>
                        </a:rPr>
                        <a:t>Reits</a:t>
                      </a:r>
                      <a:endParaRPr lang="zh-CN" altLang="en-US" sz="1400" b="0" i="0" u="none" strike="noStrike" dirty="0">
                        <a:solidFill>
                          <a:srgbClr val="000000"/>
                        </a:solidFill>
                        <a:effectLst/>
                        <a:latin typeface="+mn-ea"/>
                        <a:ea typeface="+mn-ea"/>
                      </a:endParaRPr>
                    </a:p>
                  </a:txBody>
                  <a:tcPr marL="6350" marR="6350" marT="6351"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algn="ctr" fontAlgn="ctr"/>
                      <a:r>
                        <a:rPr lang="zh-CN" altLang="en-US" sz="1400" b="0" i="0" u="none" strike="noStrike" dirty="0">
                          <a:solidFill>
                            <a:srgbClr val="000000"/>
                          </a:solidFill>
                          <a:effectLst/>
                          <a:latin typeface="+mn-ea"/>
                          <a:ea typeface="+mn-ea"/>
                        </a:rPr>
                        <a:t>类</a:t>
                      </a:r>
                      <a:r>
                        <a:rPr lang="en-US" altLang="zh-CN" sz="1400" b="0" i="0" u="none" strike="noStrike" dirty="0" err="1">
                          <a:solidFill>
                            <a:srgbClr val="000000"/>
                          </a:solidFill>
                          <a:effectLst/>
                          <a:latin typeface="+mn-ea"/>
                          <a:ea typeface="+mn-ea"/>
                        </a:rPr>
                        <a:t>Reits</a:t>
                      </a:r>
                      <a:endParaRPr lang="en-US" altLang="zh-CN" sz="1400" b="0" i="0" u="none" strike="noStrike" dirty="0">
                        <a:solidFill>
                          <a:srgbClr val="000000"/>
                        </a:solidFill>
                        <a:effectLst/>
                        <a:latin typeface="+mn-ea"/>
                        <a:ea typeface="+mn-ea"/>
                      </a:endParaRPr>
                    </a:p>
                  </a:txBody>
                  <a:tcPr marL="12701" marR="12701" marT="12704" marB="45733"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ctr" fontAlgn="ctr"/>
                      <a:r>
                        <a:rPr lang="zh-CN" altLang="en-US" sz="1400" b="0" i="0" u="none" strike="noStrike" dirty="0">
                          <a:solidFill>
                            <a:srgbClr val="000000"/>
                          </a:solidFill>
                          <a:effectLst/>
                          <a:latin typeface="+mn-ea"/>
                          <a:ea typeface="+mn-ea"/>
                        </a:rPr>
                        <a:t>恒泰浩睿</a:t>
                      </a:r>
                      <a:r>
                        <a:rPr lang="en-US" altLang="zh-CN" sz="1400" b="0" i="0" u="none" strike="noStrike" dirty="0">
                          <a:solidFill>
                            <a:srgbClr val="000000"/>
                          </a:solidFill>
                          <a:effectLst/>
                          <a:latin typeface="+mn-ea"/>
                          <a:ea typeface="+mn-ea"/>
                        </a:rPr>
                        <a:t>-</a:t>
                      </a:r>
                      <a:r>
                        <a:rPr lang="zh-CN" altLang="en-US" sz="1400" b="0" i="0" u="none" strike="noStrike" dirty="0">
                          <a:solidFill>
                            <a:srgbClr val="000000"/>
                          </a:solidFill>
                          <a:effectLst/>
                          <a:latin typeface="+mn-ea"/>
                          <a:ea typeface="+mn-ea"/>
                        </a:rPr>
                        <a:t>彩云之南酒店资产支持专项计划</a:t>
                      </a:r>
                    </a:p>
                  </a:txBody>
                  <a:tcPr marL="6350" marR="6350" marT="6351"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ctr" fontAlgn="ctr"/>
                      <a:r>
                        <a:rPr lang="en-US" altLang="zh-CN" sz="1400" b="0" i="0" u="none" strike="noStrike" dirty="0">
                          <a:solidFill>
                            <a:srgbClr val="000000"/>
                          </a:solidFill>
                          <a:effectLst/>
                          <a:latin typeface="+mn-ea"/>
                          <a:ea typeface="+mn-ea"/>
                        </a:rPr>
                        <a:t>2015 </a:t>
                      </a:r>
                    </a:p>
                  </a:txBody>
                  <a:tcPr marL="6350" marR="6350" marT="6351"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ctr" fontAlgn="ctr"/>
                      <a:r>
                        <a:rPr lang="en-US" altLang="zh-CN" sz="1400" b="0" i="0" u="none" strike="noStrike" dirty="0">
                          <a:solidFill>
                            <a:srgbClr val="000000"/>
                          </a:solidFill>
                          <a:effectLst/>
                          <a:latin typeface="+mn-ea"/>
                          <a:ea typeface="+mn-ea"/>
                        </a:rPr>
                        <a:t>58.00 </a:t>
                      </a:r>
                    </a:p>
                  </a:txBody>
                  <a:tcPr marL="6350" marR="6350" marT="6351"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extLst>
                  <a:ext uri="{0D108BD9-81ED-4DB2-BD59-A6C34878D82A}">
                    <a16:rowId xmlns:a16="http://schemas.microsoft.com/office/drawing/2014/main" val="10001"/>
                  </a:ext>
                </a:extLst>
              </a:tr>
              <a:tr h="874625">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en-US" altLang="zh-CN" sz="1400" b="0" i="0" u="sng" strike="noStrike" cap="none" normalizeH="0" baseline="0" dirty="0">
                          <a:ln>
                            <a:noFill/>
                          </a:ln>
                          <a:solidFill>
                            <a:srgbClr val="000000"/>
                          </a:solidFill>
                          <a:effectLst/>
                          <a:latin typeface="+mn-ea"/>
                          <a:ea typeface="+mn-ea"/>
                          <a:cs typeface="Arial" panose="020B0604020202020204" pitchFamily="34" charset="0"/>
                          <a:sym typeface="Arial" panose="020B0604020202020204" pitchFamily="34" charset="0"/>
                        </a:rPr>
                        <a:t>2</a:t>
                      </a:r>
                      <a:endParaRPr kumimoji="0" lang="en-US" altLang="zh-CN" sz="1400" b="0" i="0" u="sng" strike="noStrike" cap="none" normalizeH="0" baseline="0" dirty="0">
                        <a:ln>
                          <a:noFill/>
                        </a:ln>
                        <a:solidFill>
                          <a:srgbClr val="000000"/>
                        </a:solidFill>
                        <a:effectLst/>
                        <a:latin typeface="+mn-ea"/>
                        <a:ea typeface="+mn-ea"/>
                        <a:sym typeface="仿宋" panose="02010609060101010101" pitchFamily="49" charset="-122"/>
                      </a:endParaRPr>
                    </a:p>
                  </a:txBody>
                  <a:tcPr marL="12701" marR="12701" marT="12704" marB="45733"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ctr" fontAlgn="ctr"/>
                      <a:r>
                        <a:rPr lang="en-US" altLang="zh-CN" sz="1400" b="0" i="0" u="none" strike="noStrike" dirty="0">
                          <a:solidFill>
                            <a:srgbClr val="000000"/>
                          </a:solidFill>
                          <a:effectLst/>
                          <a:latin typeface="+mn-ea"/>
                          <a:ea typeface="+mn-ea"/>
                        </a:rPr>
                        <a:t>CMBS</a:t>
                      </a:r>
                    </a:p>
                  </a:txBody>
                  <a:tcPr marL="6350" marR="6350" marT="6351"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en-US" altLang="zh-CN" sz="1400" b="0" i="0" strike="noStrike" cap="none" normalizeH="0" baseline="0" dirty="0">
                          <a:ln>
                            <a:noFill/>
                          </a:ln>
                          <a:solidFill>
                            <a:srgbClr val="000000"/>
                          </a:solidFill>
                          <a:effectLst/>
                          <a:latin typeface="+mn-ea"/>
                          <a:ea typeface="+mn-ea"/>
                          <a:cs typeface="Arial" panose="020B0604020202020204" pitchFamily="34" charset="0"/>
                          <a:sym typeface="Arial" panose="020B0604020202020204" pitchFamily="34" charset="0"/>
                        </a:rPr>
                        <a:t>CMBS</a:t>
                      </a:r>
                      <a:endParaRPr kumimoji="0" lang="zh-CN" altLang="zh-CN" sz="1400" b="0" i="0" strike="noStrike" cap="none" normalizeH="0" baseline="0" dirty="0">
                        <a:ln>
                          <a:noFill/>
                        </a:ln>
                        <a:solidFill>
                          <a:srgbClr val="000000"/>
                        </a:solidFill>
                        <a:effectLst/>
                        <a:latin typeface="+mn-ea"/>
                        <a:ea typeface="+mn-ea"/>
                        <a:cs typeface="Arial" panose="020B0604020202020204" pitchFamily="34" charset="0"/>
                        <a:sym typeface="Arial" panose="020B0604020202020204" pitchFamily="34" charset="0"/>
                      </a:endParaRPr>
                    </a:p>
                  </a:txBody>
                  <a:tcPr marL="12701" marR="12701" marT="12704" marB="45733"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ctr" fontAlgn="ctr"/>
                      <a:r>
                        <a:rPr lang="zh-CN" altLang="en-US" sz="1400" b="0" i="0" u="none" strike="noStrike">
                          <a:solidFill>
                            <a:srgbClr val="000000"/>
                          </a:solidFill>
                          <a:effectLst/>
                          <a:latin typeface="+mn-ea"/>
                          <a:ea typeface="+mn-ea"/>
                        </a:rPr>
                        <a:t>开源</a:t>
                      </a:r>
                      <a:r>
                        <a:rPr lang="en-US" altLang="zh-CN" sz="1400" b="0" i="0" u="none" strike="noStrike">
                          <a:solidFill>
                            <a:srgbClr val="000000"/>
                          </a:solidFill>
                          <a:effectLst/>
                          <a:latin typeface="+mn-ea"/>
                          <a:ea typeface="+mn-ea"/>
                        </a:rPr>
                        <a:t>-</a:t>
                      </a:r>
                      <a:r>
                        <a:rPr lang="zh-CN" altLang="en-US" sz="1400" b="0" i="0" u="none" strike="noStrike">
                          <a:solidFill>
                            <a:srgbClr val="000000"/>
                          </a:solidFill>
                          <a:effectLst/>
                          <a:latin typeface="+mn-ea"/>
                          <a:ea typeface="+mn-ea"/>
                        </a:rPr>
                        <a:t>云城投置业成都银泰中心资产支持专项计划</a:t>
                      </a:r>
                    </a:p>
                  </a:txBody>
                  <a:tcPr marL="6350" marR="6350" marT="6351"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ctr" fontAlgn="ctr"/>
                      <a:r>
                        <a:rPr lang="en-US" altLang="zh-CN" sz="1400" b="0" i="0" u="none" strike="noStrike">
                          <a:solidFill>
                            <a:srgbClr val="000000"/>
                          </a:solidFill>
                          <a:effectLst/>
                          <a:latin typeface="+mn-ea"/>
                          <a:ea typeface="+mn-ea"/>
                        </a:rPr>
                        <a:t>2017 </a:t>
                      </a:r>
                    </a:p>
                  </a:txBody>
                  <a:tcPr marL="6350" marR="6350" marT="6351"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ctr" fontAlgn="ctr"/>
                      <a:r>
                        <a:rPr lang="en-US" altLang="zh-CN" sz="1400" b="0" i="0" u="none" strike="noStrike">
                          <a:solidFill>
                            <a:srgbClr val="000000"/>
                          </a:solidFill>
                          <a:effectLst/>
                          <a:latin typeface="+mn-ea"/>
                          <a:ea typeface="+mn-ea"/>
                        </a:rPr>
                        <a:t>35.00 </a:t>
                      </a:r>
                    </a:p>
                  </a:txBody>
                  <a:tcPr marL="6350" marR="6350" marT="6351"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extLst>
                  <a:ext uri="{0D108BD9-81ED-4DB2-BD59-A6C34878D82A}">
                    <a16:rowId xmlns:a16="http://schemas.microsoft.com/office/drawing/2014/main" val="10002"/>
                  </a:ext>
                </a:extLst>
              </a:tr>
              <a:tr h="668285">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en-US" altLang="zh-CN" sz="1400" b="0" i="0" u="sng" strike="noStrike" cap="none" normalizeH="0" baseline="0" dirty="0">
                          <a:ln>
                            <a:noFill/>
                          </a:ln>
                          <a:solidFill>
                            <a:srgbClr val="000000"/>
                          </a:solidFill>
                          <a:effectLst/>
                          <a:latin typeface="+mn-ea"/>
                          <a:ea typeface="+mn-ea"/>
                          <a:cs typeface="Arial" panose="020B0604020202020204" pitchFamily="34" charset="0"/>
                          <a:sym typeface="Arial" panose="020B0604020202020204" pitchFamily="34" charset="0"/>
                        </a:rPr>
                        <a:t>3</a:t>
                      </a:r>
                      <a:endParaRPr kumimoji="0" lang="en-US" altLang="zh-CN" sz="1400" b="0" i="0" u="sng" strike="noStrike" cap="none" normalizeH="0" baseline="0" dirty="0">
                        <a:ln>
                          <a:noFill/>
                        </a:ln>
                        <a:solidFill>
                          <a:srgbClr val="000000"/>
                        </a:solidFill>
                        <a:effectLst/>
                        <a:latin typeface="+mn-ea"/>
                        <a:ea typeface="+mn-ea"/>
                        <a:sym typeface="仿宋" panose="02010609060101010101" pitchFamily="49" charset="-122"/>
                      </a:endParaRPr>
                    </a:p>
                  </a:txBody>
                  <a:tcPr marL="12701" marR="12701" marT="12704" marB="45733"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ctr" fontAlgn="ctr"/>
                      <a:r>
                        <a:rPr lang="en-US" altLang="zh-CN" sz="1400" b="0" i="0" u="none" strike="noStrike" dirty="0">
                          <a:solidFill>
                            <a:srgbClr val="000000"/>
                          </a:solidFill>
                          <a:effectLst/>
                          <a:latin typeface="+mn-ea"/>
                          <a:ea typeface="+mn-ea"/>
                        </a:rPr>
                        <a:t>CMBS</a:t>
                      </a:r>
                    </a:p>
                  </a:txBody>
                  <a:tcPr marL="6350" marR="6350" marT="6351"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en-US" altLang="zh-CN" sz="1400" b="0" i="0" strike="noStrike" cap="none" normalizeH="0" baseline="0" dirty="0">
                          <a:ln>
                            <a:noFill/>
                          </a:ln>
                          <a:solidFill>
                            <a:srgbClr val="000000"/>
                          </a:solidFill>
                          <a:effectLst/>
                          <a:latin typeface="+mn-ea"/>
                          <a:ea typeface="+mn-ea"/>
                          <a:cs typeface="Arial" panose="020B0604020202020204" pitchFamily="34" charset="0"/>
                          <a:sym typeface="Arial" panose="020B0604020202020204" pitchFamily="34" charset="0"/>
                        </a:rPr>
                        <a:t>CMBS</a:t>
                      </a:r>
                      <a:endParaRPr kumimoji="0" lang="zh-CN" altLang="zh-CN" sz="1400" b="0" i="0" strike="noStrike" cap="none" normalizeH="0" baseline="0" dirty="0">
                        <a:ln>
                          <a:noFill/>
                        </a:ln>
                        <a:solidFill>
                          <a:srgbClr val="000000"/>
                        </a:solidFill>
                        <a:effectLst/>
                        <a:latin typeface="+mn-ea"/>
                        <a:ea typeface="+mn-ea"/>
                        <a:cs typeface="Arial" panose="020B0604020202020204" pitchFamily="34" charset="0"/>
                        <a:sym typeface="Arial" panose="020B0604020202020204" pitchFamily="34" charset="0"/>
                      </a:endParaRPr>
                    </a:p>
                  </a:txBody>
                  <a:tcPr marL="12701" marR="12701" marT="12704" marB="45733"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ctr" fontAlgn="ctr"/>
                      <a:r>
                        <a:rPr lang="zh-CN" altLang="en-US" sz="1400" b="0" i="0" u="none" strike="noStrike" dirty="0">
                          <a:solidFill>
                            <a:srgbClr val="000000"/>
                          </a:solidFill>
                          <a:effectLst/>
                          <a:latin typeface="+mn-ea"/>
                          <a:ea typeface="+mn-ea"/>
                        </a:rPr>
                        <a:t>渤海汇金</a:t>
                      </a:r>
                      <a:r>
                        <a:rPr lang="en-US" altLang="zh-CN" sz="1400" b="0" i="0" u="none" strike="noStrike" dirty="0">
                          <a:solidFill>
                            <a:srgbClr val="000000"/>
                          </a:solidFill>
                          <a:effectLst/>
                          <a:latin typeface="+mn-ea"/>
                          <a:ea typeface="+mn-ea"/>
                        </a:rPr>
                        <a:t>-</a:t>
                      </a:r>
                      <a:r>
                        <a:rPr lang="zh-CN" altLang="en-US" sz="1400" b="0" i="0" u="none" strike="noStrike" dirty="0">
                          <a:solidFill>
                            <a:srgbClr val="000000"/>
                          </a:solidFill>
                          <a:effectLst/>
                          <a:latin typeface="+mn-ea"/>
                          <a:ea typeface="+mn-ea"/>
                        </a:rPr>
                        <a:t>云城投银泰城资产支持专项计划</a:t>
                      </a:r>
                    </a:p>
                  </a:txBody>
                  <a:tcPr marL="6350" marR="6350" marT="6351"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ctr" fontAlgn="ctr"/>
                      <a:r>
                        <a:rPr lang="en-US" altLang="zh-CN" sz="1400" b="0" i="0" u="none" strike="noStrike" dirty="0">
                          <a:solidFill>
                            <a:srgbClr val="000000"/>
                          </a:solidFill>
                          <a:effectLst/>
                          <a:latin typeface="+mn-ea"/>
                          <a:ea typeface="+mn-ea"/>
                        </a:rPr>
                        <a:t>2019 </a:t>
                      </a:r>
                    </a:p>
                  </a:txBody>
                  <a:tcPr marL="6350" marR="6350" marT="6351"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ctr" fontAlgn="ctr"/>
                      <a:r>
                        <a:rPr lang="en-US" altLang="zh-CN" sz="1400" b="0" i="0" u="none" strike="noStrike" dirty="0">
                          <a:solidFill>
                            <a:srgbClr val="000000"/>
                          </a:solidFill>
                          <a:effectLst/>
                          <a:latin typeface="+mn-ea"/>
                          <a:ea typeface="+mn-ea"/>
                        </a:rPr>
                        <a:t>33.00 </a:t>
                      </a:r>
                    </a:p>
                  </a:txBody>
                  <a:tcPr marL="6350" marR="6350" marT="6351"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extLst>
                  <a:ext uri="{0D108BD9-81ED-4DB2-BD59-A6C34878D82A}">
                    <a16:rowId xmlns:a16="http://schemas.microsoft.com/office/drawing/2014/main" val="10003"/>
                  </a:ext>
                </a:extLst>
              </a:tr>
              <a:tr h="668285">
                <a:tc>
                  <a:txBody>
                    <a:body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en-US" altLang="zh-CN" sz="1400" b="0" i="0" u="sng" strike="noStrike" cap="none" normalizeH="0" baseline="0" dirty="0">
                          <a:ln>
                            <a:noFill/>
                          </a:ln>
                          <a:solidFill>
                            <a:srgbClr val="000000"/>
                          </a:solidFill>
                          <a:effectLst/>
                          <a:latin typeface="+mn-ea"/>
                          <a:ea typeface="+mn-ea"/>
                          <a:sym typeface="仿宋" panose="02010609060101010101" pitchFamily="49" charset="-122"/>
                        </a:rPr>
                        <a:t>4</a:t>
                      </a:r>
                    </a:p>
                  </a:txBody>
                  <a:tcPr marL="12701" marR="12701" marT="12704" marB="45733"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ctr" fontAlgn="ctr"/>
                      <a:r>
                        <a:rPr lang="zh-CN" altLang="en-US" sz="1400" b="0" i="0" u="none" strike="noStrike" dirty="0">
                          <a:solidFill>
                            <a:srgbClr val="000000"/>
                          </a:solidFill>
                          <a:effectLst/>
                          <a:latin typeface="+mn-ea"/>
                          <a:ea typeface="+mn-ea"/>
                        </a:rPr>
                        <a:t>棚改</a:t>
                      </a:r>
                    </a:p>
                  </a:txBody>
                  <a:tcPr marL="6350" marR="6350" marT="6351"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zh-CN" altLang="en-US" sz="1400" b="0" i="0" strike="noStrike" cap="none" normalizeH="0" baseline="0" dirty="0">
                          <a:ln>
                            <a:noFill/>
                          </a:ln>
                          <a:solidFill>
                            <a:srgbClr val="000000"/>
                          </a:solidFill>
                          <a:effectLst/>
                          <a:latin typeface="+mn-ea"/>
                          <a:ea typeface="+mn-ea"/>
                          <a:cs typeface="Arial" panose="020B0604020202020204" pitchFamily="34" charset="0"/>
                          <a:sym typeface="Arial" panose="020B0604020202020204" pitchFamily="34" charset="0"/>
                        </a:rPr>
                        <a:t>信托收益权</a:t>
                      </a:r>
                      <a:endParaRPr kumimoji="0" lang="zh-CN" altLang="zh-CN" sz="1400" b="0" i="0" strike="noStrike" cap="none" normalizeH="0" baseline="0" dirty="0">
                        <a:ln>
                          <a:noFill/>
                        </a:ln>
                        <a:solidFill>
                          <a:srgbClr val="000000"/>
                        </a:solidFill>
                        <a:effectLst/>
                        <a:latin typeface="+mn-ea"/>
                        <a:ea typeface="+mn-ea"/>
                        <a:cs typeface="Arial" panose="020B0604020202020204" pitchFamily="34" charset="0"/>
                        <a:sym typeface="Arial" panose="020B0604020202020204" pitchFamily="34" charset="0"/>
                      </a:endParaRPr>
                    </a:p>
                  </a:txBody>
                  <a:tcPr marL="12701" marR="12701" marT="12704" marB="45733"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ctr" fontAlgn="ctr"/>
                      <a:r>
                        <a:rPr lang="zh-CN" altLang="en-US" sz="1400" b="0" i="0" u="none" strike="noStrike" dirty="0">
                          <a:solidFill>
                            <a:srgbClr val="000000"/>
                          </a:solidFill>
                          <a:effectLst/>
                          <a:latin typeface="+mn-ea"/>
                          <a:ea typeface="+mn-ea"/>
                        </a:rPr>
                        <a:t>国开</a:t>
                      </a:r>
                      <a:r>
                        <a:rPr lang="en-US" altLang="zh-CN" sz="1400" b="0" i="0" u="none" strike="noStrike" dirty="0">
                          <a:solidFill>
                            <a:srgbClr val="000000"/>
                          </a:solidFill>
                          <a:effectLst/>
                          <a:latin typeface="+mn-ea"/>
                          <a:ea typeface="+mn-ea"/>
                        </a:rPr>
                        <a:t>-</a:t>
                      </a:r>
                      <a:r>
                        <a:rPr lang="zh-CN" altLang="en-US" sz="1400" b="0" i="0" u="none" strike="noStrike" dirty="0">
                          <a:solidFill>
                            <a:srgbClr val="000000"/>
                          </a:solidFill>
                          <a:effectLst/>
                          <a:latin typeface="+mn-ea"/>
                          <a:ea typeface="+mn-ea"/>
                        </a:rPr>
                        <a:t>云南城乡投保山棚改安置房资产支持专项计划</a:t>
                      </a:r>
                    </a:p>
                  </a:txBody>
                  <a:tcPr marL="6350" marR="6350" marT="6351"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ctr" fontAlgn="ctr"/>
                      <a:r>
                        <a:rPr lang="en-US" altLang="zh-CN" sz="1400" b="0" i="0" u="none" strike="noStrike" dirty="0">
                          <a:solidFill>
                            <a:srgbClr val="000000"/>
                          </a:solidFill>
                          <a:effectLst/>
                          <a:latin typeface="+mn-ea"/>
                          <a:ea typeface="+mn-ea"/>
                        </a:rPr>
                        <a:t>2019 </a:t>
                      </a:r>
                    </a:p>
                  </a:txBody>
                  <a:tcPr marL="6350" marR="6350" marT="6351"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ctr" fontAlgn="ctr"/>
                      <a:r>
                        <a:rPr lang="en-US" altLang="zh-CN" sz="1400" b="0" i="0" u="none" strike="noStrike" dirty="0">
                          <a:solidFill>
                            <a:srgbClr val="000000"/>
                          </a:solidFill>
                          <a:effectLst/>
                          <a:latin typeface="+mn-ea"/>
                          <a:ea typeface="+mn-ea"/>
                        </a:rPr>
                        <a:t>10.50 </a:t>
                      </a:r>
                    </a:p>
                  </a:txBody>
                  <a:tcPr marL="6350" marR="6350" marT="6351"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extLst>
                  <a:ext uri="{0D108BD9-81ED-4DB2-BD59-A6C34878D82A}">
                    <a16:rowId xmlns:a16="http://schemas.microsoft.com/office/drawing/2014/main" val="10004"/>
                  </a:ext>
                </a:extLst>
              </a:tr>
              <a:tr h="668285">
                <a:tc>
                  <a:txBody>
                    <a:body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en-US" altLang="zh-CN" sz="1400" b="0" i="0" u="sng" strike="noStrike" cap="none" normalizeH="0" baseline="0" dirty="0">
                          <a:ln>
                            <a:noFill/>
                          </a:ln>
                          <a:solidFill>
                            <a:srgbClr val="000000"/>
                          </a:solidFill>
                          <a:effectLst/>
                          <a:latin typeface="+mn-ea"/>
                          <a:ea typeface="+mn-ea"/>
                          <a:sym typeface="仿宋" panose="02010609060101010101" pitchFamily="49" charset="-122"/>
                        </a:rPr>
                        <a:t>5</a:t>
                      </a:r>
                    </a:p>
                  </a:txBody>
                  <a:tcPr marL="12701" marR="12701" marT="12704" marB="45733"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ctr" fontAlgn="ctr"/>
                      <a:r>
                        <a:rPr lang="zh-CN" altLang="en-US" sz="1400" b="0" i="0" u="none" strike="noStrike" dirty="0">
                          <a:solidFill>
                            <a:srgbClr val="000000"/>
                          </a:solidFill>
                          <a:effectLst/>
                          <a:latin typeface="+mn-ea"/>
                          <a:ea typeface="+mn-ea"/>
                        </a:rPr>
                        <a:t>景区门票</a:t>
                      </a:r>
                    </a:p>
                  </a:txBody>
                  <a:tcPr marL="6350" marR="6350" marT="6351"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zh-CN" altLang="en-US" sz="1400" b="0" i="0" strike="noStrike" cap="none" normalizeH="0" baseline="0" dirty="0">
                          <a:ln>
                            <a:noFill/>
                          </a:ln>
                          <a:solidFill>
                            <a:srgbClr val="000000"/>
                          </a:solidFill>
                          <a:effectLst/>
                          <a:latin typeface="+mn-ea"/>
                          <a:ea typeface="+mn-ea"/>
                          <a:cs typeface="Arial" panose="020B0604020202020204" pitchFamily="34" charset="0"/>
                          <a:sym typeface="Arial" panose="020B0604020202020204" pitchFamily="34" charset="0"/>
                        </a:rPr>
                        <a:t>收费收益权</a:t>
                      </a:r>
                      <a:endParaRPr kumimoji="0" lang="zh-CN" altLang="zh-CN" sz="1400" b="0" i="0" strike="noStrike" cap="none" normalizeH="0" baseline="0" dirty="0">
                        <a:ln>
                          <a:noFill/>
                        </a:ln>
                        <a:solidFill>
                          <a:srgbClr val="000000"/>
                        </a:solidFill>
                        <a:effectLst/>
                        <a:latin typeface="+mn-ea"/>
                        <a:ea typeface="+mn-ea"/>
                        <a:cs typeface="Arial" panose="020B0604020202020204" pitchFamily="34" charset="0"/>
                        <a:sym typeface="Arial" panose="020B0604020202020204" pitchFamily="34" charset="0"/>
                      </a:endParaRPr>
                    </a:p>
                  </a:txBody>
                  <a:tcPr marL="12701" marR="12701" marT="12704" marB="45733"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ctr" fontAlgn="ctr"/>
                      <a:r>
                        <a:rPr lang="zh-CN" altLang="en-US" sz="1400" b="0" i="0" u="none" strike="noStrike" dirty="0">
                          <a:solidFill>
                            <a:srgbClr val="000000"/>
                          </a:solidFill>
                          <a:effectLst/>
                          <a:latin typeface="+mn-ea"/>
                          <a:ea typeface="+mn-ea"/>
                        </a:rPr>
                        <a:t>开源</a:t>
                      </a:r>
                      <a:r>
                        <a:rPr lang="en-US" altLang="zh-CN" sz="1400" b="0" i="0" u="none" strike="noStrike" dirty="0">
                          <a:solidFill>
                            <a:srgbClr val="000000"/>
                          </a:solidFill>
                          <a:effectLst/>
                          <a:latin typeface="+mn-ea"/>
                          <a:ea typeface="+mn-ea"/>
                        </a:rPr>
                        <a:t>-</a:t>
                      </a:r>
                      <a:r>
                        <a:rPr lang="zh-CN" altLang="en-US" sz="1400" b="0" i="0" u="none" strike="noStrike" dirty="0">
                          <a:solidFill>
                            <a:srgbClr val="000000"/>
                          </a:solidFill>
                          <a:effectLst/>
                          <a:latin typeface="+mn-ea"/>
                          <a:ea typeface="+mn-ea"/>
                        </a:rPr>
                        <a:t>普者黑国家级景区扶贫资产支持专项计划</a:t>
                      </a:r>
                    </a:p>
                  </a:txBody>
                  <a:tcPr marL="6350" marR="6350" marT="6351"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ctr" fontAlgn="ctr"/>
                      <a:r>
                        <a:rPr lang="en-US" altLang="zh-CN" sz="1400" b="0" i="0" u="none" strike="noStrike" dirty="0">
                          <a:solidFill>
                            <a:srgbClr val="000000"/>
                          </a:solidFill>
                          <a:effectLst/>
                          <a:latin typeface="+mn-ea"/>
                          <a:ea typeface="+mn-ea"/>
                        </a:rPr>
                        <a:t>2019</a:t>
                      </a:r>
                    </a:p>
                  </a:txBody>
                  <a:tcPr marL="6350" marR="6350" marT="6351"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ctr" fontAlgn="ctr"/>
                      <a:r>
                        <a:rPr lang="en-US" altLang="zh-CN" sz="1400" b="0" i="0" u="none" strike="noStrike" dirty="0">
                          <a:solidFill>
                            <a:srgbClr val="000000"/>
                          </a:solidFill>
                          <a:effectLst/>
                          <a:latin typeface="+mn-ea"/>
                          <a:ea typeface="+mn-ea"/>
                        </a:rPr>
                        <a:t>7.5</a:t>
                      </a:r>
                    </a:p>
                  </a:txBody>
                  <a:tcPr marL="6350" marR="6350" marT="6351"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extLst>
                  <a:ext uri="{0D108BD9-81ED-4DB2-BD59-A6C34878D82A}">
                    <a16:rowId xmlns:a16="http://schemas.microsoft.com/office/drawing/2014/main" val="10005"/>
                  </a:ext>
                </a:extLst>
              </a:tr>
            </a:tbl>
          </a:graphicData>
        </a:graphic>
      </p:graphicFrame>
      <p:sp>
        <p:nvSpPr>
          <p:cNvPr id="107575" name="标题 2"/>
          <p:cNvSpPr txBox="1"/>
          <p:nvPr/>
        </p:nvSpPr>
        <p:spPr>
          <a:xfrm>
            <a:off x="660400" y="214313"/>
            <a:ext cx="11004550" cy="719137"/>
          </a:xfrm>
          <a:prstGeom prst="rect">
            <a:avLst/>
          </a:prstGeom>
          <a:noFill/>
          <a:ln w="9525">
            <a:noFill/>
          </a:ln>
        </p:spPr>
        <p:txBody>
          <a:bodyPr lIns="68573" tIns="34289" rIns="68573" bIns="34289" anchor="ct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lnSpc>
                <a:spcPct val="150000"/>
              </a:lnSpc>
              <a:spcBef>
                <a:spcPct val="0"/>
              </a:spcBef>
              <a:buFontTx/>
              <a:buNone/>
            </a:pPr>
            <a:r>
              <a:rPr lang="en-US" altLang="zh-CN" b="1" dirty="0">
                <a:solidFill>
                  <a:srgbClr val="000000"/>
                </a:solidFill>
                <a:latin typeface="+mn-ea"/>
                <a:sym typeface="微软雅黑" panose="020B0503020204020204" pitchFamily="34" charset="-122"/>
              </a:rPr>
              <a:t>3.2 </a:t>
            </a:r>
            <a:r>
              <a:rPr lang="zh-CN" altLang="en-US" b="1" dirty="0">
                <a:solidFill>
                  <a:srgbClr val="000000"/>
                </a:solidFill>
                <a:latin typeface="+mn-ea"/>
                <a:sym typeface="微软雅黑" panose="020B0503020204020204" pitchFamily="34" charset="-122"/>
              </a:rPr>
              <a:t>城投公司已发行</a:t>
            </a:r>
            <a:r>
              <a:rPr lang="en-US" altLang="zh-CN" b="1" dirty="0">
                <a:solidFill>
                  <a:srgbClr val="000000"/>
                </a:solidFill>
                <a:latin typeface="+mn-ea"/>
                <a:sym typeface="微软雅黑" panose="020B0503020204020204" pitchFamily="34" charset="-122"/>
              </a:rPr>
              <a:t>ABS</a:t>
            </a:r>
            <a:r>
              <a:rPr lang="zh-CN" altLang="en-US" b="1" dirty="0">
                <a:solidFill>
                  <a:srgbClr val="000000"/>
                </a:solidFill>
                <a:latin typeface="+mn-ea"/>
                <a:sym typeface="微软雅黑" panose="020B0503020204020204" pitchFamily="34" charset="-122"/>
              </a:rPr>
              <a:t>举例</a:t>
            </a:r>
            <a:r>
              <a:rPr lang="en-US" altLang="zh-CN" b="1" dirty="0">
                <a:solidFill>
                  <a:srgbClr val="000000"/>
                </a:solidFill>
                <a:latin typeface="+mn-ea"/>
                <a:sym typeface="微软雅黑" panose="020B0503020204020204" pitchFamily="34" charset="-122"/>
              </a:rPr>
              <a:t>——</a:t>
            </a:r>
            <a:r>
              <a:rPr lang="zh-CN" altLang="en-US" b="1" dirty="0">
                <a:solidFill>
                  <a:srgbClr val="000000"/>
                </a:solidFill>
                <a:latin typeface="+mn-ea"/>
                <a:sym typeface="微软雅黑" panose="020B0503020204020204" pitchFamily="34" charset="-122"/>
              </a:rPr>
              <a:t>云南</a:t>
            </a:r>
            <a:endParaRPr lang="en-US" altLang="zh-CN" sz="2800" b="1" dirty="0">
              <a:solidFill>
                <a:srgbClr val="000000"/>
              </a:solidFill>
              <a:latin typeface="+mn-ea"/>
              <a:sym typeface="微软雅黑" panose="020B0503020204020204" pitchFamily="34" charset="-122"/>
            </a:endParaRPr>
          </a:p>
        </p:txBody>
      </p:sp>
    </p:spTree>
  </p:cSld>
  <p:clrMapOvr>
    <a:masterClrMapping/>
  </p:clrMapOvr>
  <p:transition spd="med">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570" name="组合 1"/>
          <p:cNvGrpSpPr/>
          <p:nvPr/>
        </p:nvGrpSpPr>
        <p:grpSpPr>
          <a:xfrm>
            <a:off x="0" y="214313"/>
            <a:ext cx="577850" cy="658812"/>
            <a:chOff x="0" y="0"/>
            <a:chExt cx="577847" cy="659137"/>
          </a:xfrm>
        </p:grpSpPr>
        <p:sp>
          <p:nvSpPr>
            <p:cNvPr id="109652" name="矩形 3"/>
            <p:cNvSpPr/>
            <p:nvPr/>
          </p:nvSpPr>
          <p:spPr>
            <a:xfrm>
              <a:off x="0" y="0"/>
              <a:ext cx="495297" cy="659137"/>
            </a:xfrm>
            <a:prstGeom prst="rect">
              <a:avLst/>
            </a:prstGeom>
            <a:solidFill>
              <a:srgbClr val="C0000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109653" name="矩形 4"/>
            <p:cNvSpPr/>
            <p:nvPr/>
          </p:nvSpPr>
          <p:spPr>
            <a:xfrm>
              <a:off x="527047" y="0"/>
              <a:ext cx="50800" cy="659137"/>
            </a:xfrm>
            <a:prstGeom prst="rect">
              <a:avLst/>
            </a:prstGeom>
            <a:solidFill>
              <a:srgbClr val="80808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grpSp>
      <p:sp>
        <p:nvSpPr>
          <p:cNvPr id="109571" name="灯片编号占位符 1"/>
          <p:cNvSpPr>
            <a:spLocks noGrp="1"/>
          </p:cNvSpPr>
          <p:nvPr/>
        </p:nvSpPr>
        <p:spPr>
          <a:xfrm>
            <a:off x="11449050" y="6499225"/>
            <a:ext cx="639763" cy="365125"/>
          </a:xfrm>
          <a:prstGeom prst="rect">
            <a:avLst/>
          </a:prstGeom>
          <a:noFill/>
          <a:ln w="9525">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r" defTabSz="914400" eaLnBrk="1" hangingPunct="1">
              <a:spcBef>
                <a:spcPct val="0"/>
              </a:spcBef>
              <a:buFontTx/>
              <a:buNone/>
            </a:pPr>
            <a:fld id="{9A0DB2DC-4C9A-4742-B13C-FB6460FD3503}" type="slidenum">
              <a:rPr lang="zh-CN" altLang="zh-CN" sz="1400" b="1" dirty="0">
                <a:solidFill>
                  <a:schemeClr val="bg1"/>
                </a:solidFill>
                <a:latin typeface="仿宋" panose="02010609060101010101" pitchFamily="49" charset="-122"/>
                <a:ea typeface="仿宋" panose="02010609060101010101" pitchFamily="49" charset="-122"/>
              </a:rPr>
              <a:t>95</a:t>
            </a:fld>
            <a:endParaRPr lang="zh-CN" altLang="zh-CN" sz="1400" b="1" dirty="0">
              <a:solidFill>
                <a:schemeClr val="bg1"/>
              </a:solidFill>
              <a:latin typeface="仿宋" panose="02010609060101010101" pitchFamily="49" charset="-122"/>
              <a:ea typeface="仿宋" panose="02010609060101010101" pitchFamily="49" charset="-122"/>
            </a:endParaRPr>
          </a:p>
        </p:txBody>
      </p:sp>
      <p:graphicFrame>
        <p:nvGraphicFramePr>
          <p:cNvPr id="46087" name="表格 10"/>
          <p:cNvGraphicFramePr>
            <a:graphicFrameLocks noGrp="1"/>
          </p:cNvGraphicFramePr>
          <p:nvPr/>
        </p:nvGraphicFramePr>
        <p:xfrm>
          <a:off x="760413" y="1574800"/>
          <a:ext cx="10115550" cy="4549777"/>
        </p:xfrm>
        <a:graphic>
          <a:graphicData uri="http://schemas.openxmlformats.org/drawingml/2006/table">
            <a:tbl>
              <a:tblPr/>
              <a:tblGrid>
                <a:gridCol w="548640">
                  <a:extLst>
                    <a:ext uri="{9D8B030D-6E8A-4147-A177-3AD203B41FA5}">
                      <a16:colId xmlns:a16="http://schemas.microsoft.com/office/drawing/2014/main" val="20000"/>
                    </a:ext>
                  </a:extLst>
                </a:gridCol>
                <a:gridCol w="1366702">
                  <a:extLst>
                    <a:ext uri="{9D8B030D-6E8A-4147-A177-3AD203B41FA5}">
                      <a16:colId xmlns:a16="http://schemas.microsoft.com/office/drawing/2014/main" val="20001"/>
                    </a:ext>
                  </a:extLst>
                </a:gridCol>
                <a:gridCol w="1337310">
                  <a:extLst>
                    <a:ext uri="{9D8B030D-6E8A-4147-A177-3AD203B41FA5}">
                      <a16:colId xmlns:a16="http://schemas.microsoft.com/office/drawing/2014/main" val="20002"/>
                    </a:ext>
                  </a:extLst>
                </a:gridCol>
                <a:gridCol w="4560570">
                  <a:extLst>
                    <a:ext uri="{9D8B030D-6E8A-4147-A177-3AD203B41FA5}">
                      <a16:colId xmlns:a16="http://schemas.microsoft.com/office/drawing/2014/main" val="20003"/>
                    </a:ext>
                  </a:extLst>
                </a:gridCol>
                <a:gridCol w="1223009">
                  <a:extLst>
                    <a:ext uri="{9D8B030D-6E8A-4147-A177-3AD203B41FA5}">
                      <a16:colId xmlns:a16="http://schemas.microsoft.com/office/drawing/2014/main" val="20004"/>
                    </a:ext>
                  </a:extLst>
                </a:gridCol>
                <a:gridCol w="1079319">
                  <a:extLst>
                    <a:ext uri="{9D8B030D-6E8A-4147-A177-3AD203B41FA5}">
                      <a16:colId xmlns:a16="http://schemas.microsoft.com/office/drawing/2014/main" val="20005"/>
                    </a:ext>
                  </a:extLst>
                </a:gridCol>
              </a:tblGrid>
              <a:tr h="556465">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endParaRPr kumimoji="0" lang="zh-CN" altLang="zh-CN" sz="1200" b="0" i="0" u="sng" strike="noStrike" cap="none" normalizeH="0" baseline="0" dirty="0">
                        <a:ln>
                          <a:noFill/>
                        </a:ln>
                        <a:solidFill>
                          <a:schemeClr val="bg1"/>
                        </a:solidFill>
                        <a:effectLst/>
                        <a:latin typeface="+mn-ea"/>
                        <a:ea typeface="+mn-ea"/>
                        <a:sym typeface="仿宋" panose="02010609060101010101" pitchFamily="49" charset="-122"/>
                      </a:endParaRPr>
                    </a:p>
                  </a:txBody>
                  <a:tcPr marL="12701" marR="12701" marT="12705" marB="45738"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C0504D"/>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zh-CN" altLang="zh-CN" sz="1200" b="0" i="0" u="sng" strike="noStrike" cap="none" normalizeH="0" baseline="0">
                          <a:ln>
                            <a:noFill/>
                          </a:ln>
                          <a:solidFill>
                            <a:srgbClr val="FFFFFF"/>
                          </a:solidFill>
                          <a:effectLst/>
                          <a:latin typeface="+mn-ea"/>
                          <a:ea typeface="+mn-ea"/>
                          <a:cs typeface="Arial" panose="020B0604020202020204" pitchFamily="34" charset="0"/>
                          <a:sym typeface="Arial" panose="020B0604020202020204" pitchFamily="34" charset="0"/>
                        </a:rPr>
                        <a:t>类别</a:t>
                      </a:r>
                      <a:endParaRPr kumimoji="0" lang="zh-CN" altLang="zh-CN" sz="1200" b="0" i="0" u="sng" strike="noStrike" cap="none" normalizeH="0" baseline="0">
                        <a:ln>
                          <a:noFill/>
                        </a:ln>
                        <a:solidFill>
                          <a:schemeClr val="bg1"/>
                        </a:solidFill>
                        <a:effectLst/>
                        <a:latin typeface="+mn-ea"/>
                        <a:ea typeface="+mn-ea"/>
                        <a:sym typeface="仿宋" panose="02010609060101010101" pitchFamily="49" charset="-122"/>
                      </a:endParaRPr>
                    </a:p>
                  </a:txBody>
                  <a:tcPr marL="12701" marR="12701" marT="12705" marB="45738"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C0504D"/>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zh-CN" altLang="zh-CN" sz="1200" b="0" i="0" u="sng" strike="noStrike" cap="none" normalizeH="0" baseline="0">
                          <a:ln>
                            <a:noFill/>
                          </a:ln>
                          <a:solidFill>
                            <a:srgbClr val="FFFFFF"/>
                          </a:solidFill>
                          <a:effectLst/>
                          <a:latin typeface="+mn-ea"/>
                          <a:ea typeface="+mn-ea"/>
                          <a:cs typeface="Arial" panose="020B0604020202020204" pitchFamily="34" charset="0"/>
                          <a:sym typeface="Arial" panose="020B0604020202020204" pitchFamily="34" charset="0"/>
                        </a:rPr>
                        <a:t>产品类型</a:t>
                      </a:r>
                      <a:endParaRPr kumimoji="0" lang="zh-CN" altLang="zh-CN" sz="1200" b="0" i="0" u="sng" strike="noStrike" cap="none" normalizeH="0" baseline="0">
                        <a:ln>
                          <a:noFill/>
                        </a:ln>
                        <a:solidFill>
                          <a:schemeClr val="bg1"/>
                        </a:solidFill>
                        <a:effectLst/>
                        <a:latin typeface="+mn-ea"/>
                        <a:ea typeface="+mn-ea"/>
                        <a:sym typeface="仿宋" panose="02010609060101010101" pitchFamily="49" charset="-122"/>
                      </a:endParaRPr>
                    </a:p>
                  </a:txBody>
                  <a:tcPr marL="12701" marR="12701" marT="12705" marB="45738"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C0504D"/>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zh-CN" altLang="zh-CN" sz="1200" b="0" i="0" u="sng" strike="noStrike" cap="none" normalizeH="0" baseline="0">
                          <a:ln>
                            <a:noFill/>
                          </a:ln>
                          <a:solidFill>
                            <a:srgbClr val="FFFFFF"/>
                          </a:solidFill>
                          <a:effectLst/>
                          <a:latin typeface="+mn-ea"/>
                          <a:ea typeface="+mn-ea"/>
                          <a:cs typeface="Arial" panose="020B0604020202020204" pitchFamily="34" charset="0"/>
                          <a:sym typeface="Arial" panose="020B0604020202020204" pitchFamily="34" charset="0"/>
                        </a:rPr>
                        <a:t>名称</a:t>
                      </a:r>
                      <a:endParaRPr kumimoji="0" lang="zh-CN" altLang="zh-CN" sz="1200" b="0" i="0" u="sng" strike="noStrike" cap="none" normalizeH="0" baseline="0">
                        <a:ln>
                          <a:noFill/>
                        </a:ln>
                        <a:solidFill>
                          <a:schemeClr val="bg1"/>
                        </a:solidFill>
                        <a:effectLst/>
                        <a:latin typeface="+mn-ea"/>
                        <a:ea typeface="+mn-ea"/>
                        <a:sym typeface="仿宋" panose="02010609060101010101" pitchFamily="49" charset="-122"/>
                      </a:endParaRPr>
                    </a:p>
                  </a:txBody>
                  <a:tcPr marL="12701" marR="12701" marT="12705" marB="45738"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C0504D"/>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zh-CN" altLang="zh-CN" sz="1200" b="0" i="0" u="sng" strike="noStrike" cap="none" normalizeH="0" baseline="0">
                          <a:ln>
                            <a:noFill/>
                          </a:ln>
                          <a:solidFill>
                            <a:srgbClr val="FFFFFF"/>
                          </a:solidFill>
                          <a:effectLst/>
                          <a:latin typeface="+mn-ea"/>
                          <a:ea typeface="+mn-ea"/>
                          <a:cs typeface="Arial" panose="020B0604020202020204" pitchFamily="34" charset="0"/>
                          <a:sym typeface="Arial" panose="020B0604020202020204" pitchFamily="34" charset="0"/>
                        </a:rPr>
                        <a:t>发行日期</a:t>
                      </a:r>
                      <a:endParaRPr kumimoji="0" lang="zh-CN" altLang="zh-CN" sz="1200" b="0" i="0" u="sng" strike="noStrike" cap="none" normalizeH="0" baseline="0">
                        <a:ln>
                          <a:noFill/>
                        </a:ln>
                        <a:solidFill>
                          <a:schemeClr val="bg1"/>
                        </a:solidFill>
                        <a:effectLst/>
                        <a:latin typeface="+mn-ea"/>
                        <a:ea typeface="+mn-ea"/>
                        <a:sym typeface="仿宋" panose="02010609060101010101" pitchFamily="49" charset="-122"/>
                      </a:endParaRPr>
                    </a:p>
                  </a:txBody>
                  <a:tcPr marL="12701" marR="12701" marT="12705" marB="45738"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C0504D"/>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zh-CN" altLang="zh-CN" sz="1200" b="0" i="0" u="sng" strike="noStrike" cap="none" normalizeH="0" baseline="0" dirty="0">
                          <a:ln>
                            <a:noFill/>
                          </a:ln>
                          <a:solidFill>
                            <a:srgbClr val="FFFFFF"/>
                          </a:solidFill>
                          <a:effectLst/>
                          <a:latin typeface="+mn-ea"/>
                          <a:ea typeface="+mn-ea"/>
                          <a:cs typeface="Arial" panose="020B0604020202020204" pitchFamily="34" charset="0"/>
                          <a:sym typeface="Arial" panose="020B0604020202020204" pitchFamily="34" charset="0"/>
                        </a:rPr>
                        <a:t>资金规模</a:t>
                      </a:r>
                      <a:r>
                        <a:rPr kumimoji="0" lang="zh-CN" altLang="en-US" sz="1200" b="0" i="0" u="sng" strike="noStrike" cap="none" normalizeH="0" baseline="0" dirty="0">
                          <a:ln>
                            <a:noFill/>
                          </a:ln>
                          <a:solidFill>
                            <a:srgbClr val="FFFFFF"/>
                          </a:solidFill>
                          <a:effectLst/>
                          <a:latin typeface="+mn-ea"/>
                          <a:ea typeface="+mn-ea"/>
                          <a:cs typeface="Arial" panose="020B0604020202020204" pitchFamily="34" charset="0"/>
                          <a:sym typeface="Arial" panose="020B0604020202020204" pitchFamily="34" charset="0"/>
                        </a:rPr>
                        <a:t>（亿元）</a:t>
                      </a:r>
                      <a:endParaRPr kumimoji="0" lang="zh-CN" altLang="zh-CN" sz="1200" b="0" i="0" u="sng" strike="noStrike" cap="none" normalizeH="0" baseline="0" dirty="0">
                        <a:ln>
                          <a:noFill/>
                        </a:ln>
                        <a:solidFill>
                          <a:schemeClr val="bg1"/>
                        </a:solidFill>
                        <a:effectLst/>
                        <a:latin typeface="+mn-ea"/>
                        <a:ea typeface="+mn-ea"/>
                        <a:sym typeface="仿宋" panose="02010609060101010101" pitchFamily="49" charset="-122"/>
                      </a:endParaRPr>
                    </a:p>
                  </a:txBody>
                  <a:tcPr marL="12701" marR="12701" marT="12705" marB="45738"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C0504D"/>
                    </a:solidFill>
                  </a:tcPr>
                </a:tc>
                <a:extLst>
                  <a:ext uri="{0D108BD9-81ED-4DB2-BD59-A6C34878D82A}">
                    <a16:rowId xmlns:a16="http://schemas.microsoft.com/office/drawing/2014/main" val="10000"/>
                  </a:ext>
                </a:extLst>
              </a:tr>
              <a:tr h="445173">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en-US" altLang="zh-CN" sz="1200" b="0" i="0" u="sng" strike="noStrike" cap="none" normalizeH="0" baseline="0" dirty="0">
                          <a:ln>
                            <a:noFill/>
                          </a:ln>
                          <a:solidFill>
                            <a:srgbClr val="000000"/>
                          </a:solidFill>
                          <a:effectLst/>
                          <a:latin typeface="+mn-ea"/>
                          <a:ea typeface="+mn-ea"/>
                          <a:cs typeface="Arial" panose="020B0604020202020204" pitchFamily="34" charset="0"/>
                          <a:sym typeface="Arial" panose="020B0604020202020204" pitchFamily="34" charset="0"/>
                        </a:rPr>
                        <a:t>1</a:t>
                      </a:r>
                      <a:endParaRPr kumimoji="0" lang="en-US" altLang="zh-CN" sz="1200" b="0" i="0" u="sng" strike="noStrike" cap="none" normalizeH="0" baseline="0" dirty="0">
                        <a:ln>
                          <a:noFill/>
                        </a:ln>
                        <a:solidFill>
                          <a:srgbClr val="000000"/>
                        </a:solidFill>
                        <a:effectLst/>
                        <a:latin typeface="+mn-ea"/>
                        <a:ea typeface="+mn-ea"/>
                        <a:sym typeface="仿宋" panose="02010609060101010101" pitchFamily="49" charset="-122"/>
                      </a:endParaRPr>
                    </a:p>
                  </a:txBody>
                  <a:tcPr marL="12701" marR="12701" marT="12705" marB="45738"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zh-CN" altLang="zh-CN" sz="1200" b="0" i="0" strike="noStrike" cap="none" normalizeH="0" baseline="0" dirty="0">
                          <a:ln>
                            <a:noFill/>
                          </a:ln>
                          <a:solidFill>
                            <a:srgbClr val="000000"/>
                          </a:solidFill>
                          <a:effectLst/>
                          <a:latin typeface="+mn-ea"/>
                          <a:ea typeface="+mn-ea"/>
                          <a:cs typeface="Arial" panose="020B0604020202020204" pitchFamily="34" charset="0"/>
                          <a:sym typeface="Arial" panose="020B0604020202020204" pitchFamily="34" charset="0"/>
                        </a:rPr>
                        <a:t>供水类ABS</a:t>
                      </a:r>
                    </a:p>
                  </a:txBody>
                  <a:tcPr marL="12701" marR="12701" marT="12705" marB="45738"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zh-CN" altLang="zh-CN" sz="1200" b="0" i="0" strike="noStrike" cap="none" normalizeH="0" baseline="0" dirty="0">
                          <a:ln>
                            <a:noFill/>
                          </a:ln>
                          <a:solidFill>
                            <a:srgbClr val="000000"/>
                          </a:solidFill>
                          <a:effectLst/>
                          <a:latin typeface="+mn-ea"/>
                          <a:ea typeface="+mn-ea"/>
                          <a:cs typeface="Arial" panose="020B0604020202020204" pitchFamily="34" charset="0"/>
                          <a:sym typeface="Arial" panose="020B0604020202020204" pitchFamily="34" charset="0"/>
                        </a:rPr>
                        <a:t>收费收益权</a:t>
                      </a:r>
                    </a:p>
                  </a:txBody>
                  <a:tcPr marL="12701" marR="12701" marT="12705" marB="45738"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zh-CN" altLang="en-US" sz="1200" b="0" i="0" u="none" strike="noStrike">
                          <a:solidFill>
                            <a:srgbClr val="000000"/>
                          </a:solidFill>
                          <a:effectLst/>
                          <a:latin typeface="+mn-ea"/>
                          <a:ea typeface="+mn-ea"/>
                        </a:rPr>
                        <a:t>南京城建污水处理收费资产支持收益专项资产管理计划</a:t>
                      </a:r>
                    </a:p>
                  </a:txBody>
                  <a:tcPr marL="6350" marR="6350" marT="6352"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en-US" altLang="zh-CN" sz="1200" b="0" i="0" u="none" strike="noStrike">
                          <a:solidFill>
                            <a:srgbClr val="000000"/>
                          </a:solidFill>
                          <a:effectLst/>
                          <a:latin typeface="+mn-ea"/>
                          <a:ea typeface="+mn-ea"/>
                        </a:rPr>
                        <a:t>2006 </a:t>
                      </a:r>
                    </a:p>
                  </a:txBody>
                  <a:tcPr marL="6350" marR="6350" marT="6352"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en-US" altLang="zh-CN" sz="1200" b="0" i="0" u="none" strike="noStrike" dirty="0">
                          <a:solidFill>
                            <a:srgbClr val="000000"/>
                          </a:solidFill>
                          <a:effectLst/>
                          <a:latin typeface="+mn-ea"/>
                          <a:ea typeface="+mn-ea"/>
                        </a:rPr>
                        <a:t>7.21 </a:t>
                      </a:r>
                    </a:p>
                  </a:txBody>
                  <a:tcPr marL="6350" marR="6350" marT="6352"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extLst>
                  <a:ext uri="{0D108BD9-81ED-4DB2-BD59-A6C34878D82A}">
                    <a16:rowId xmlns:a16="http://schemas.microsoft.com/office/drawing/2014/main" val="10001"/>
                  </a:ext>
                </a:extLst>
              </a:tr>
              <a:tr h="445173">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en-US" altLang="zh-CN" sz="1200" b="0" i="0" u="sng" strike="noStrike" cap="none" normalizeH="0" baseline="0" dirty="0">
                          <a:ln>
                            <a:noFill/>
                          </a:ln>
                          <a:solidFill>
                            <a:srgbClr val="000000"/>
                          </a:solidFill>
                          <a:effectLst/>
                          <a:latin typeface="+mn-ea"/>
                          <a:ea typeface="+mn-ea"/>
                          <a:cs typeface="Arial" panose="020B0604020202020204" pitchFamily="34" charset="0"/>
                          <a:sym typeface="Arial" panose="020B0604020202020204" pitchFamily="34" charset="0"/>
                        </a:rPr>
                        <a:t>2</a:t>
                      </a:r>
                      <a:endParaRPr kumimoji="0" lang="en-US" altLang="zh-CN" sz="1200" b="0" i="0" u="sng" strike="noStrike" cap="none" normalizeH="0" baseline="0" dirty="0">
                        <a:ln>
                          <a:noFill/>
                        </a:ln>
                        <a:solidFill>
                          <a:srgbClr val="000000"/>
                        </a:solidFill>
                        <a:effectLst/>
                        <a:latin typeface="+mn-ea"/>
                        <a:ea typeface="+mn-ea"/>
                        <a:sym typeface="仿宋" panose="02010609060101010101" pitchFamily="49" charset="-122"/>
                      </a:endParaRPr>
                    </a:p>
                  </a:txBody>
                  <a:tcPr marL="12701" marR="12701" marT="12705" marB="45738"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zh-CN" altLang="zh-CN" sz="1200" b="0" i="0" strike="noStrike" cap="none" normalizeH="0" baseline="0" dirty="0">
                          <a:ln>
                            <a:noFill/>
                          </a:ln>
                          <a:solidFill>
                            <a:srgbClr val="000000"/>
                          </a:solidFill>
                          <a:effectLst/>
                          <a:latin typeface="+mn-ea"/>
                          <a:ea typeface="+mn-ea"/>
                          <a:cs typeface="Arial" panose="020B0604020202020204" pitchFamily="34" charset="0"/>
                          <a:sym typeface="Arial" panose="020B0604020202020204" pitchFamily="34" charset="0"/>
                        </a:rPr>
                        <a:t>客运ABS</a:t>
                      </a:r>
                    </a:p>
                  </a:txBody>
                  <a:tcPr marL="12701" marR="12701" marT="12705" marB="45738"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zh-CN" altLang="zh-CN" sz="1200" b="0" i="0" strike="noStrike" cap="none" normalizeH="0" baseline="0" dirty="0">
                          <a:ln>
                            <a:noFill/>
                          </a:ln>
                          <a:solidFill>
                            <a:srgbClr val="000000"/>
                          </a:solidFill>
                          <a:effectLst/>
                          <a:latin typeface="+mn-ea"/>
                          <a:ea typeface="+mn-ea"/>
                          <a:cs typeface="Arial" panose="020B0604020202020204" pitchFamily="34" charset="0"/>
                          <a:sym typeface="Arial" panose="020B0604020202020204" pitchFamily="34" charset="0"/>
                        </a:rPr>
                        <a:t>收费收益权</a:t>
                      </a:r>
                    </a:p>
                  </a:txBody>
                  <a:tcPr marL="12701" marR="12701" marT="12705" marB="45738"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zh-CN" altLang="en-US" sz="1200" b="0" i="0" u="none" strike="noStrike" dirty="0">
                          <a:solidFill>
                            <a:srgbClr val="000000"/>
                          </a:solidFill>
                          <a:effectLst/>
                          <a:latin typeface="+mn-ea"/>
                          <a:ea typeface="+mn-ea"/>
                        </a:rPr>
                        <a:t>南京公用控股污水处理收费收益权专项资产管理计划</a:t>
                      </a:r>
                    </a:p>
                  </a:txBody>
                  <a:tcPr marL="6350" marR="6350" marT="6352"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en-US" altLang="zh-CN" sz="1200" b="0" i="0" u="none" strike="noStrike" dirty="0">
                          <a:solidFill>
                            <a:srgbClr val="000000"/>
                          </a:solidFill>
                          <a:effectLst/>
                          <a:latin typeface="+mn-ea"/>
                          <a:ea typeface="+mn-ea"/>
                        </a:rPr>
                        <a:t>2012 </a:t>
                      </a:r>
                    </a:p>
                  </a:txBody>
                  <a:tcPr marL="6350" marR="6350" marT="6352"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en-US" altLang="zh-CN" sz="1200" b="0" i="0" u="none" strike="noStrike" dirty="0">
                          <a:solidFill>
                            <a:srgbClr val="000000"/>
                          </a:solidFill>
                          <a:effectLst/>
                          <a:latin typeface="+mn-ea"/>
                          <a:ea typeface="+mn-ea"/>
                        </a:rPr>
                        <a:t>13.30 </a:t>
                      </a:r>
                    </a:p>
                  </a:txBody>
                  <a:tcPr marL="6350" marR="6350" marT="6352"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extLst>
                  <a:ext uri="{0D108BD9-81ED-4DB2-BD59-A6C34878D82A}">
                    <a16:rowId xmlns:a16="http://schemas.microsoft.com/office/drawing/2014/main" val="10002"/>
                  </a:ext>
                </a:extLst>
              </a:tr>
              <a:tr h="445173">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en-US" altLang="zh-CN" sz="1200" b="0" i="0" u="sng" strike="noStrike" cap="none" normalizeH="0" baseline="0" dirty="0">
                          <a:ln>
                            <a:noFill/>
                          </a:ln>
                          <a:solidFill>
                            <a:srgbClr val="000000"/>
                          </a:solidFill>
                          <a:effectLst/>
                          <a:latin typeface="+mn-ea"/>
                          <a:ea typeface="+mn-ea"/>
                          <a:cs typeface="Arial" panose="020B0604020202020204" pitchFamily="34" charset="0"/>
                          <a:sym typeface="Arial" panose="020B0604020202020204" pitchFamily="34" charset="0"/>
                        </a:rPr>
                        <a:t>3</a:t>
                      </a:r>
                      <a:endParaRPr kumimoji="0" lang="en-US" altLang="zh-CN" sz="1200" b="0" i="0" u="sng" strike="noStrike" cap="none" normalizeH="0" baseline="0" dirty="0">
                        <a:ln>
                          <a:noFill/>
                        </a:ln>
                        <a:solidFill>
                          <a:srgbClr val="000000"/>
                        </a:solidFill>
                        <a:effectLst/>
                        <a:latin typeface="+mn-ea"/>
                        <a:ea typeface="+mn-ea"/>
                        <a:sym typeface="仿宋" panose="02010609060101010101" pitchFamily="49" charset="-122"/>
                      </a:endParaRPr>
                    </a:p>
                  </a:txBody>
                  <a:tcPr marL="12701" marR="12701" marT="12705" marB="45738"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defRPr/>
                      </a:pPr>
                      <a:r>
                        <a:rPr kumimoji="0" lang="zh-CN" altLang="zh-CN" sz="1200" b="0" i="0" strike="noStrike" cap="none" normalizeH="0" baseline="0" dirty="0">
                          <a:ln>
                            <a:noFill/>
                          </a:ln>
                          <a:solidFill>
                            <a:srgbClr val="000000"/>
                          </a:solidFill>
                          <a:effectLst/>
                          <a:latin typeface="+mn-ea"/>
                          <a:ea typeface="+mn-ea"/>
                          <a:cs typeface="Arial" panose="020B0604020202020204" pitchFamily="34" charset="0"/>
                          <a:sym typeface="Arial" panose="020B0604020202020204" pitchFamily="34" charset="0"/>
                        </a:rPr>
                        <a:t>公交ABS</a:t>
                      </a:r>
                    </a:p>
                  </a:txBody>
                  <a:tcPr marL="12701" marR="12701" marT="12705" marB="45738"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zh-CN" altLang="zh-CN" sz="1200" b="0" i="0" strike="noStrike" cap="none" normalizeH="0" baseline="0" dirty="0">
                          <a:ln>
                            <a:noFill/>
                          </a:ln>
                          <a:solidFill>
                            <a:srgbClr val="000000"/>
                          </a:solidFill>
                          <a:effectLst/>
                          <a:latin typeface="+mn-ea"/>
                          <a:ea typeface="+mn-ea"/>
                          <a:cs typeface="Arial" panose="020B0604020202020204" pitchFamily="34" charset="0"/>
                          <a:sym typeface="Arial" panose="020B0604020202020204" pitchFamily="34" charset="0"/>
                        </a:rPr>
                        <a:t>收费收益权</a:t>
                      </a:r>
                    </a:p>
                  </a:txBody>
                  <a:tcPr marL="12701" marR="12701" marT="12705" marB="45738"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zh-CN" altLang="en-US" sz="1200" b="0" i="0" u="none" strike="noStrike" dirty="0">
                          <a:solidFill>
                            <a:srgbClr val="000000"/>
                          </a:solidFill>
                          <a:effectLst/>
                          <a:latin typeface="+mn-ea"/>
                          <a:ea typeface="+mn-ea"/>
                        </a:rPr>
                        <a:t>南京公交集团公交经营收费收益权资产支持专项计划</a:t>
                      </a:r>
                    </a:p>
                  </a:txBody>
                  <a:tcPr marL="6350" marR="6350" marT="6352"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en-US" altLang="zh-CN" sz="1200" b="0" i="0" u="none" strike="noStrike" dirty="0">
                          <a:solidFill>
                            <a:srgbClr val="000000"/>
                          </a:solidFill>
                          <a:effectLst/>
                          <a:latin typeface="+mn-ea"/>
                          <a:ea typeface="+mn-ea"/>
                        </a:rPr>
                        <a:t>2015 </a:t>
                      </a:r>
                    </a:p>
                  </a:txBody>
                  <a:tcPr marL="6350" marR="6350" marT="6352"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en-US" altLang="zh-CN" sz="1200" b="0" i="0" u="none" strike="noStrike" dirty="0">
                          <a:solidFill>
                            <a:srgbClr val="000000"/>
                          </a:solidFill>
                          <a:effectLst/>
                          <a:latin typeface="+mn-ea"/>
                          <a:ea typeface="+mn-ea"/>
                        </a:rPr>
                        <a:t>15.80 </a:t>
                      </a:r>
                    </a:p>
                  </a:txBody>
                  <a:tcPr marL="6350" marR="6350" marT="6352"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extLst>
                  <a:ext uri="{0D108BD9-81ED-4DB2-BD59-A6C34878D82A}">
                    <a16:rowId xmlns:a16="http://schemas.microsoft.com/office/drawing/2014/main" val="10003"/>
                  </a:ext>
                </a:extLst>
              </a:tr>
              <a:tr h="445173">
                <a:tc>
                  <a:txBody>
                    <a:body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en-US" altLang="zh-CN" sz="1200" b="0" i="0" u="sng" strike="noStrike" cap="none" normalizeH="0" baseline="0" dirty="0">
                          <a:ln>
                            <a:noFill/>
                          </a:ln>
                          <a:solidFill>
                            <a:srgbClr val="000000"/>
                          </a:solidFill>
                          <a:effectLst/>
                          <a:latin typeface="+mn-ea"/>
                          <a:ea typeface="+mn-ea"/>
                          <a:sym typeface="仿宋" panose="02010609060101010101" pitchFamily="49" charset="-122"/>
                        </a:rPr>
                        <a:t>4</a:t>
                      </a:r>
                    </a:p>
                  </a:txBody>
                  <a:tcPr marL="12701" marR="12701" marT="12705" marB="45738"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defRPr/>
                      </a:pPr>
                      <a:r>
                        <a:rPr kumimoji="0" lang="zh-CN" altLang="zh-CN" sz="1200" b="0" i="0" strike="noStrike" cap="none" normalizeH="0" baseline="0">
                          <a:ln>
                            <a:noFill/>
                          </a:ln>
                          <a:solidFill>
                            <a:srgbClr val="000000"/>
                          </a:solidFill>
                          <a:effectLst/>
                          <a:latin typeface="+mn-ea"/>
                          <a:ea typeface="+mn-ea"/>
                          <a:cs typeface="Arial" panose="020B0604020202020204" pitchFamily="34" charset="0"/>
                          <a:sym typeface="Arial" panose="020B0604020202020204" pitchFamily="34" charset="0"/>
                        </a:rPr>
                        <a:t>供水类ABS</a:t>
                      </a:r>
                    </a:p>
                  </a:txBody>
                  <a:tcPr marL="12701" marR="12701" marT="12705" marB="45738"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zh-CN" altLang="en-US" sz="1200" b="0" i="0" u="none" strike="noStrike">
                          <a:solidFill>
                            <a:srgbClr val="000000"/>
                          </a:solidFill>
                          <a:effectLst/>
                          <a:latin typeface="+mn-ea"/>
                          <a:ea typeface="+mn-ea"/>
                        </a:rPr>
                        <a:t>收费收益权</a:t>
                      </a:r>
                      <a:endParaRPr lang="zh-CN" altLang="en-US" sz="1200" b="0" i="0" u="none" strike="noStrike" dirty="0">
                        <a:solidFill>
                          <a:srgbClr val="000000"/>
                        </a:solidFill>
                        <a:effectLst/>
                        <a:latin typeface="+mn-ea"/>
                        <a:ea typeface="+mn-ea"/>
                      </a:endParaRPr>
                    </a:p>
                  </a:txBody>
                  <a:tcPr marL="6350" marR="6350" marT="6352"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zh-CN" altLang="en-US" sz="1200" b="0" i="0" u="none" strike="noStrike" dirty="0">
                          <a:solidFill>
                            <a:srgbClr val="000000"/>
                          </a:solidFill>
                          <a:effectLst/>
                          <a:latin typeface="+mn-ea"/>
                          <a:ea typeface="+mn-ea"/>
                        </a:rPr>
                        <a:t>启东供水收费收益权资产支持专项计划</a:t>
                      </a:r>
                    </a:p>
                  </a:txBody>
                  <a:tcPr marL="6350" marR="6350" marT="6352"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en-US" altLang="zh-CN" sz="1200" b="0" i="0" u="none" strike="noStrike" dirty="0">
                          <a:solidFill>
                            <a:srgbClr val="000000"/>
                          </a:solidFill>
                          <a:effectLst/>
                          <a:latin typeface="+mn-ea"/>
                          <a:ea typeface="+mn-ea"/>
                        </a:rPr>
                        <a:t>2016 </a:t>
                      </a:r>
                    </a:p>
                  </a:txBody>
                  <a:tcPr marL="6350" marR="6350" marT="6352"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en-US" altLang="zh-CN" sz="1200" b="0" i="0" u="none" strike="noStrike" dirty="0">
                          <a:solidFill>
                            <a:srgbClr val="000000"/>
                          </a:solidFill>
                          <a:effectLst/>
                          <a:latin typeface="+mn-ea"/>
                          <a:ea typeface="+mn-ea"/>
                        </a:rPr>
                        <a:t>8.15 </a:t>
                      </a:r>
                    </a:p>
                  </a:txBody>
                  <a:tcPr marL="6350" marR="6350" marT="6352"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extLst>
                  <a:ext uri="{0D108BD9-81ED-4DB2-BD59-A6C34878D82A}">
                    <a16:rowId xmlns:a16="http://schemas.microsoft.com/office/drawing/2014/main" val="10004"/>
                  </a:ext>
                </a:extLst>
              </a:tr>
              <a:tr h="442524">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en-US" altLang="zh-CN" sz="1200" b="0" i="0" u="sng" strike="noStrike" cap="none" normalizeH="0" baseline="0" dirty="0">
                          <a:ln>
                            <a:noFill/>
                          </a:ln>
                          <a:solidFill>
                            <a:srgbClr val="000000"/>
                          </a:solidFill>
                          <a:effectLst/>
                          <a:latin typeface="+mn-ea"/>
                          <a:ea typeface="+mn-ea"/>
                          <a:cs typeface="Arial" panose="020B0604020202020204" pitchFamily="34" charset="0"/>
                          <a:sym typeface="Arial" panose="020B0604020202020204" pitchFamily="34" charset="0"/>
                        </a:rPr>
                        <a:t>5</a:t>
                      </a:r>
                      <a:endParaRPr kumimoji="0" lang="en-US" altLang="zh-CN" sz="1200" b="0" i="0" u="sng" strike="noStrike" cap="none" normalizeH="0" baseline="0" dirty="0">
                        <a:ln>
                          <a:noFill/>
                        </a:ln>
                        <a:solidFill>
                          <a:srgbClr val="000000"/>
                        </a:solidFill>
                        <a:effectLst/>
                        <a:latin typeface="+mn-ea"/>
                        <a:ea typeface="+mn-ea"/>
                        <a:sym typeface="仿宋" panose="02010609060101010101" pitchFamily="49" charset="-122"/>
                      </a:endParaRPr>
                    </a:p>
                  </a:txBody>
                  <a:tcPr marL="12701" marR="12701" marT="12705" marB="45738"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zh-CN" altLang="en-US" sz="1200" b="0" i="0" strike="noStrike" cap="none" normalizeH="0" baseline="0" dirty="0">
                          <a:ln>
                            <a:noFill/>
                          </a:ln>
                          <a:solidFill>
                            <a:srgbClr val="000000"/>
                          </a:solidFill>
                          <a:effectLst/>
                          <a:latin typeface="+mn-ea"/>
                          <a:ea typeface="+mn-ea"/>
                          <a:cs typeface="Arial" panose="020B0604020202020204" pitchFamily="34" charset="0"/>
                          <a:sym typeface="Arial" panose="020B0604020202020204" pitchFamily="34" charset="0"/>
                        </a:rPr>
                        <a:t>保障房（安置房）</a:t>
                      </a:r>
                      <a:r>
                        <a:rPr kumimoji="0" lang="zh-CN" altLang="zh-CN" sz="1200" b="0" i="0" strike="noStrike" cap="none" normalizeH="0" baseline="0" dirty="0">
                          <a:ln>
                            <a:noFill/>
                          </a:ln>
                          <a:solidFill>
                            <a:srgbClr val="000000"/>
                          </a:solidFill>
                          <a:effectLst/>
                          <a:latin typeface="+mn-ea"/>
                          <a:ea typeface="+mn-ea"/>
                          <a:cs typeface="Arial" panose="020B0604020202020204" pitchFamily="34" charset="0"/>
                          <a:sym typeface="Arial" panose="020B0604020202020204" pitchFamily="34" charset="0"/>
                        </a:rPr>
                        <a:t>ABS</a:t>
                      </a:r>
                    </a:p>
                  </a:txBody>
                  <a:tcPr marL="12701" marR="12701" marT="12705" marB="45738"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zh-CN" altLang="en-US" sz="1200" b="0" i="0" u="none" strike="noStrike" dirty="0">
                          <a:solidFill>
                            <a:srgbClr val="000000"/>
                          </a:solidFill>
                          <a:effectLst/>
                          <a:latin typeface="+mn-ea"/>
                          <a:ea typeface="+mn-ea"/>
                        </a:rPr>
                        <a:t>信托受益权</a:t>
                      </a:r>
                    </a:p>
                  </a:txBody>
                  <a:tcPr marL="6350" marR="6350" marT="6352"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zh-CN" altLang="en-US" sz="1200" b="0" i="0" u="none" strike="noStrike" dirty="0">
                          <a:solidFill>
                            <a:srgbClr val="000000"/>
                          </a:solidFill>
                          <a:effectLst/>
                          <a:latin typeface="+mn-ea"/>
                          <a:ea typeface="+mn-ea"/>
                        </a:rPr>
                        <a:t>中泰湘财</a:t>
                      </a:r>
                      <a:r>
                        <a:rPr lang="en-US" altLang="zh-CN" sz="1200" b="0" i="0" u="none" strike="noStrike" dirty="0">
                          <a:solidFill>
                            <a:srgbClr val="000000"/>
                          </a:solidFill>
                          <a:effectLst/>
                          <a:latin typeface="+mn-ea"/>
                          <a:ea typeface="+mn-ea"/>
                        </a:rPr>
                        <a:t>-</a:t>
                      </a:r>
                      <a:r>
                        <a:rPr lang="zh-CN" altLang="en-US" sz="1200" b="0" i="0" u="none" strike="noStrike" dirty="0">
                          <a:solidFill>
                            <a:srgbClr val="000000"/>
                          </a:solidFill>
                          <a:effectLst/>
                          <a:latin typeface="+mn-ea"/>
                          <a:ea typeface="+mn-ea"/>
                        </a:rPr>
                        <a:t>邳州安置房信托受益权资产支持专项计划</a:t>
                      </a:r>
                    </a:p>
                  </a:txBody>
                  <a:tcPr marL="6350" marR="6350" marT="6352"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en-US" altLang="zh-CN" sz="1200" b="0" i="0" u="none" strike="noStrike">
                          <a:solidFill>
                            <a:srgbClr val="000000"/>
                          </a:solidFill>
                          <a:effectLst/>
                          <a:latin typeface="+mn-ea"/>
                          <a:ea typeface="+mn-ea"/>
                        </a:rPr>
                        <a:t>2018 </a:t>
                      </a:r>
                    </a:p>
                  </a:txBody>
                  <a:tcPr marL="6350" marR="6350" marT="6352"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en-US" altLang="zh-CN" sz="1200" b="0" i="0" u="none" strike="noStrike" dirty="0">
                          <a:solidFill>
                            <a:srgbClr val="000000"/>
                          </a:solidFill>
                          <a:effectLst/>
                          <a:latin typeface="+mn-ea"/>
                          <a:ea typeface="+mn-ea"/>
                        </a:rPr>
                        <a:t>2.23 </a:t>
                      </a:r>
                    </a:p>
                  </a:txBody>
                  <a:tcPr marL="6350" marR="6350" marT="6352"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extLst>
                  <a:ext uri="{0D108BD9-81ED-4DB2-BD59-A6C34878D82A}">
                    <a16:rowId xmlns:a16="http://schemas.microsoft.com/office/drawing/2014/main" val="10005"/>
                  </a:ext>
                </a:extLst>
              </a:tr>
              <a:tr h="442524">
                <a:tc>
                  <a:txBody>
                    <a:body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en-US" altLang="zh-CN" sz="1200" b="0" i="0" u="sng" strike="noStrike" cap="none" normalizeH="0" baseline="0" dirty="0">
                          <a:ln>
                            <a:noFill/>
                          </a:ln>
                          <a:solidFill>
                            <a:srgbClr val="000000"/>
                          </a:solidFill>
                          <a:effectLst/>
                          <a:latin typeface="+mn-ea"/>
                          <a:ea typeface="+mn-ea"/>
                          <a:sym typeface="仿宋" panose="02010609060101010101" pitchFamily="49" charset="-122"/>
                        </a:rPr>
                        <a:t>6</a:t>
                      </a:r>
                    </a:p>
                  </a:txBody>
                  <a:tcPr marL="12701" marR="12701" marT="12705" marB="45738"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zh-CN" altLang="en-US" sz="1200" b="0" i="0" strike="noStrike" cap="none" normalizeH="0" baseline="0" dirty="0">
                          <a:ln>
                            <a:noFill/>
                          </a:ln>
                          <a:solidFill>
                            <a:srgbClr val="000000"/>
                          </a:solidFill>
                          <a:effectLst/>
                          <a:latin typeface="+mn-ea"/>
                          <a:ea typeface="+mn-ea"/>
                          <a:cs typeface="Arial" panose="020B0604020202020204" pitchFamily="34" charset="0"/>
                          <a:sym typeface="Arial" panose="020B0604020202020204" pitchFamily="34" charset="0"/>
                        </a:rPr>
                        <a:t>应收账款</a:t>
                      </a:r>
                      <a:endParaRPr kumimoji="0" lang="zh-CN" altLang="zh-CN" sz="1200" b="0" i="0" strike="noStrike" cap="none" normalizeH="0" baseline="0" dirty="0">
                        <a:ln>
                          <a:noFill/>
                        </a:ln>
                        <a:solidFill>
                          <a:srgbClr val="000000"/>
                        </a:solidFill>
                        <a:effectLst/>
                        <a:latin typeface="+mn-ea"/>
                        <a:ea typeface="+mn-ea"/>
                        <a:cs typeface="Arial" panose="020B0604020202020204" pitchFamily="34" charset="0"/>
                        <a:sym typeface="Arial" panose="020B0604020202020204" pitchFamily="34" charset="0"/>
                      </a:endParaRPr>
                    </a:p>
                  </a:txBody>
                  <a:tcPr marL="12701" marR="12701" marT="12705" marB="45738"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zh-CN" altLang="en-US" sz="1200" b="0" i="0" u="none" strike="noStrike">
                          <a:solidFill>
                            <a:srgbClr val="000000"/>
                          </a:solidFill>
                          <a:effectLst/>
                          <a:latin typeface="+mn-ea"/>
                          <a:ea typeface="+mn-ea"/>
                        </a:rPr>
                        <a:t>票据收益权</a:t>
                      </a:r>
                    </a:p>
                  </a:txBody>
                  <a:tcPr marL="6350" marR="6350" marT="6352"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zh-CN" altLang="en-US" sz="1200" b="0" i="0" u="none" strike="noStrike" dirty="0">
                          <a:solidFill>
                            <a:srgbClr val="000000"/>
                          </a:solidFill>
                          <a:effectLst/>
                          <a:latin typeface="+mn-ea"/>
                          <a:ea typeface="+mn-ea"/>
                        </a:rPr>
                        <a:t>华泰资管</a:t>
                      </a:r>
                      <a:r>
                        <a:rPr lang="en-US" altLang="zh-CN" sz="1200" b="0" i="0" u="none" strike="noStrike" dirty="0">
                          <a:solidFill>
                            <a:srgbClr val="000000"/>
                          </a:solidFill>
                          <a:effectLst/>
                          <a:latin typeface="+mn-ea"/>
                          <a:ea typeface="+mn-ea"/>
                        </a:rPr>
                        <a:t>-</a:t>
                      </a:r>
                      <a:r>
                        <a:rPr lang="zh-CN" altLang="en-US" sz="1200" b="0" i="0" u="none" strike="noStrike" dirty="0">
                          <a:solidFill>
                            <a:srgbClr val="000000"/>
                          </a:solidFill>
                          <a:effectLst/>
                          <a:latin typeface="+mn-ea"/>
                          <a:ea typeface="+mn-ea"/>
                        </a:rPr>
                        <a:t>中信银行睿信</a:t>
                      </a:r>
                      <a:r>
                        <a:rPr lang="en-US" altLang="zh-CN" sz="1200" b="0" i="0" u="none" strike="noStrike" dirty="0">
                          <a:solidFill>
                            <a:srgbClr val="000000"/>
                          </a:solidFill>
                          <a:effectLst/>
                          <a:latin typeface="+mn-ea"/>
                          <a:ea typeface="+mn-ea"/>
                        </a:rPr>
                        <a:t>2</a:t>
                      </a:r>
                      <a:r>
                        <a:rPr lang="zh-CN" altLang="en-US" sz="1200" b="0" i="0" u="none" strike="noStrike" dirty="0">
                          <a:solidFill>
                            <a:srgbClr val="000000"/>
                          </a:solidFill>
                          <a:effectLst/>
                          <a:latin typeface="+mn-ea"/>
                          <a:ea typeface="+mn-ea"/>
                        </a:rPr>
                        <a:t>号资产支持专项计划</a:t>
                      </a:r>
                    </a:p>
                  </a:txBody>
                  <a:tcPr marL="6350" marR="6350" marT="6352"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en-US" altLang="zh-CN" sz="1200" b="0" i="0" u="none" strike="noStrike">
                          <a:solidFill>
                            <a:srgbClr val="000000"/>
                          </a:solidFill>
                          <a:effectLst/>
                          <a:latin typeface="+mn-ea"/>
                          <a:ea typeface="+mn-ea"/>
                        </a:rPr>
                        <a:t>2018 </a:t>
                      </a:r>
                    </a:p>
                  </a:txBody>
                  <a:tcPr marL="6350" marR="6350" marT="6352"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en-US" altLang="zh-CN" sz="1200" b="0" i="0" u="none" strike="noStrike">
                          <a:solidFill>
                            <a:srgbClr val="000000"/>
                          </a:solidFill>
                          <a:effectLst/>
                          <a:latin typeface="+mn-ea"/>
                          <a:ea typeface="+mn-ea"/>
                        </a:rPr>
                        <a:t>10.71 </a:t>
                      </a:r>
                    </a:p>
                  </a:txBody>
                  <a:tcPr marL="6350" marR="6350" marT="6352"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extLst>
                  <a:ext uri="{0D108BD9-81ED-4DB2-BD59-A6C34878D82A}">
                    <a16:rowId xmlns:a16="http://schemas.microsoft.com/office/drawing/2014/main" val="10006"/>
                  </a:ext>
                </a:extLst>
              </a:tr>
              <a:tr h="442524">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en-US" altLang="zh-CN" sz="1200" b="0" i="0" u="sng" strike="noStrike" cap="none" normalizeH="0" baseline="0" dirty="0">
                          <a:ln>
                            <a:noFill/>
                          </a:ln>
                          <a:solidFill>
                            <a:srgbClr val="000000"/>
                          </a:solidFill>
                          <a:effectLst/>
                          <a:latin typeface="+mn-ea"/>
                          <a:ea typeface="+mn-ea"/>
                          <a:cs typeface="Arial" panose="020B0604020202020204" pitchFamily="34" charset="0"/>
                          <a:sym typeface="Arial" panose="020B0604020202020204" pitchFamily="34" charset="0"/>
                        </a:rPr>
                        <a:t>7</a:t>
                      </a:r>
                      <a:endParaRPr kumimoji="0" lang="en-US" altLang="zh-CN" sz="1200" b="0" i="0" u="sng" strike="noStrike" cap="none" normalizeH="0" baseline="0" dirty="0">
                        <a:ln>
                          <a:noFill/>
                        </a:ln>
                        <a:solidFill>
                          <a:srgbClr val="000000"/>
                        </a:solidFill>
                        <a:effectLst/>
                        <a:latin typeface="+mn-ea"/>
                        <a:ea typeface="+mn-ea"/>
                        <a:sym typeface="仿宋" panose="02010609060101010101" pitchFamily="49" charset="-122"/>
                      </a:endParaRPr>
                    </a:p>
                  </a:txBody>
                  <a:tcPr marL="12701" marR="12701" marT="12705" marB="45738"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zh-CN" altLang="en-US" sz="1200" b="0" i="0" strike="noStrike" cap="none" normalizeH="0" baseline="0" dirty="0">
                          <a:ln>
                            <a:noFill/>
                          </a:ln>
                          <a:solidFill>
                            <a:srgbClr val="000000"/>
                          </a:solidFill>
                          <a:effectLst/>
                          <a:latin typeface="+mn-ea"/>
                          <a:ea typeface="+mn-ea"/>
                          <a:cs typeface="Arial" panose="020B0604020202020204" pitchFamily="34" charset="0"/>
                          <a:sym typeface="Arial" panose="020B0604020202020204" pitchFamily="34" charset="0"/>
                        </a:rPr>
                        <a:t>天然气ABS</a:t>
                      </a:r>
                      <a:endParaRPr kumimoji="0" lang="zh-CN" altLang="en-US" sz="1200" b="0" i="0" strike="noStrike" cap="none" normalizeH="0" baseline="0" dirty="0">
                        <a:ln>
                          <a:noFill/>
                        </a:ln>
                        <a:solidFill>
                          <a:srgbClr val="000000"/>
                        </a:solidFill>
                        <a:effectLst/>
                        <a:latin typeface="+mn-ea"/>
                        <a:ea typeface="+mn-ea"/>
                        <a:sym typeface="仿宋" panose="02010609060101010101" pitchFamily="49" charset="-122"/>
                      </a:endParaRPr>
                    </a:p>
                  </a:txBody>
                  <a:tcPr marL="12701" marR="12701" marT="12705" marB="45738"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zh-CN" altLang="zh-CN" sz="1200" b="0" i="0" strike="noStrike" cap="none" normalizeH="0" baseline="0" dirty="0">
                          <a:ln>
                            <a:noFill/>
                          </a:ln>
                          <a:solidFill>
                            <a:srgbClr val="000000"/>
                          </a:solidFill>
                          <a:effectLst/>
                          <a:latin typeface="+mn-ea"/>
                          <a:ea typeface="+mn-ea"/>
                          <a:cs typeface="Arial" panose="020B0604020202020204" pitchFamily="34" charset="0"/>
                          <a:sym typeface="Arial" panose="020B0604020202020204" pitchFamily="34" charset="0"/>
                        </a:rPr>
                        <a:t>收费收益权</a:t>
                      </a:r>
                    </a:p>
                  </a:txBody>
                  <a:tcPr marL="12701" marR="12701" marT="12705" marB="45738"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zh-CN" altLang="en-US" sz="1200" b="0" i="0" u="none" strike="noStrike" dirty="0">
                          <a:solidFill>
                            <a:srgbClr val="000000"/>
                          </a:solidFill>
                          <a:effectLst/>
                          <a:latin typeface="+mn-ea"/>
                          <a:ea typeface="+mn-ea"/>
                        </a:rPr>
                        <a:t>东吴</a:t>
                      </a:r>
                      <a:r>
                        <a:rPr lang="en-US" altLang="zh-CN" sz="1200" b="0" i="0" u="none" strike="noStrike" dirty="0">
                          <a:solidFill>
                            <a:srgbClr val="000000"/>
                          </a:solidFill>
                          <a:effectLst/>
                          <a:latin typeface="+mn-ea"/>
                          <a:ea typeface="+mn-ea"/>
                        </a:rPr>
                        <a:t>-</a:t>
                      </a:r>
                      <a:r>
                        <a:rPr lang="zh-CN" altLang="en-US" sz="1200" b="0" i="0" u="none" strike="noStrike" dirty="0">
                          <a:solidFill>
                            <a:srgbClr val="000000"/>
                          </a:solidFill>
                          <a:effectLst/>
                          <a:latin typeface="+mn-ea"/>
                          <a:ea typeface="+mn-ea"/>
                        </a:rPr>
                        <a:t>苏城</a:t>
                      </a:r>
                      <a:r>
                        <a:rPr lang="en-US" altLang="zh-CN" sz="1200" b="0" i="0" u="none" strike="noStrike" dirty="0">
                          <a:solidFill>
                            <a:srgbClr val="000000"/>
                          </a:solidFill>
                          <a:effectLst/>
                          <a:latin typeface="+mn-ea"/>
                          <a:ea typeface="+mn-ea"/>
                        </a:rPr>
                        <a:t>1</a:t>
                      </a:r>
                      <a:r>
                        <a:rPr lang="zh-CN" altLang="en-US" sz="1200" b="0" i="0" u="none" strike="noStrike" dirty="0">
                          <a:solidFill>
                            <a:srgbClr val="000000"/>
                          </a:solidFill>
                          <a:effectLst/>
                          <a:latin typeface="+mn-ea"/>
                          <a:ea typeface="+mn-ea"/>
                        </a:rPr>
                        <a:t>号天然气收费收益权资产支持专项计划</a:t>
                      </a:r>
                    </a:p>
                  </a:txBody>
                  <a:tcPr marL="6350" marR="6350" marT="6352"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en-US" altLang="zh-CN" sz="1200" b="0" i="0" u="none" strike="noStrike" dirty="0">
                          <a:solidFill>
                            <a:srgbClr val="000000"/>
                          </a:solidFill>
                          <a:effectLst/>
                          <a:latin typeface="+mn-ea"/>
                          <a:ea typeface="+mn-ea"/>
                        </a:rPr>
                        <a:t>2019 </a:t>
                      </a:r>
                    </a:p>
                  </a:txBody>
                  <a:tcPr marL="6350" marR="6350" marT="6352"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en-US" altLang="zh-CN" sz="1200" b="0" i="0" u="none" strike="noStrike" dirty="0">
                          <a:solidFill>
                            <a:srgbClr val="000000"/>
                          </a:solidFill>
                          <a:effectLst/>
                          <a:latin typeface="+mn-ea"/>
                          <a:ea typeface="+mn-ea"/>
                        </a:rPr>
                        <a:t>17.35 </a:t>
                      </a:r>
                    </a:p>
                  </a:txBody>
                  <a:tcPr marL="6350" marR="6350" marT="6352"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extLst>
                  <a:ext uri="{0D108BD9-81ED-4DB2-BD59-A6C34878D82A}">
                    <a16:rowId xmlns:a16="http://schemas.microsoft.com/office/drawing/2014/main" val="10007"/>
                  </a:ext>
                </a:extLst>
              </a:tr>
              <a:tr h="442524">
                <a:tc>
                  <a:txBody>
                    <a:body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en-US" altLang="zh-CN" sz="1200" b="0" i="0" u="sng" strike="noStrike" cap="none" normalizeH="0" baseline="0" dirty="0">
                          <a:ln>
                            <a:noFill/>
                          </a:ln>
                          <a:solidFill>
                            <a:srgbClr val="000000"/>
                          </a:solidFill>
                          <a:effectLst/>
                          <a:latin typeface="+mn-ea"/>
                          <a:ea typeface="+mn-ea"/>
                          <a:sym typeface="仿宋" panose="02010609060101010101" pitchFamily="49" charset="-122"/>
                        </a:rPr>
                        <a:t>8</a:t>
                      </a:r>
                    </a:p>
                  </a:txBody>
                  <a:tcPr marL="12701" marR="12701" marT="12705" marB="45738"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zh-CN" altLang="en-US" sz="1200" b="0" i="0" strike="noStrike" cap="none" normalizeH="0" baseline="0" dirty="0">
                          <a:ln>
                            <a:noFill/>
                          </a:ln>
                          <a:solidFill>
                            <a:srgbClr val="000000"/>
                          </a:solidFill>
                          <a:effectLst/>
                          <a:latin typeface="+mn-ea"/>
                          <a:ea typeface="+mn-ea"/>
                          <a:cs typeface="Arial" panose="020B0604020202020204" pitchFamily="34" charset="0"/>
                          <a:sym typeface="Arial" panose="020B0604020202020204" pitchFamily="34" charset="0"/>
                        </a:rPr>
                        <a:t>保障房（安置房）</a:t>
                      </a:r>
                      <a:r>
                        <a:rPr kumimoji="0" lang="en-US" altLang="zh-CN" sz="1200" b="0" i="0" strike="noStrike" cap="none" normalizeH="0" baseline="0" dirty="0">
                          <a:ln>
                            <a:noFill/>
                          </a:ln>
                          <a:solidFill>
                            <a:srgbClr val="000000"/>
                          </a:solidFill>
                          <a:effectLst/>
                          <a:latin typeface="+mn-ea"/>
                          <a:ea typeface="+mn-ea"/>
                          <a:cs typeface="Arial" panose="020B0604020202020204" pitchFamily="34" charset="0"/>
                          <a:sym typeface="Arial" panose="020B0604020202020204" pitchFamily="34" charset="0"/>
                        </a:rPr>
                        <a:t>ABS</a:t>
                      </a:r>
                      <a:endParaRPr kumimoji="0" lang="zh-CN" altLang="zh-CN" sz="1200" b="0" i="0" strike="noStrike" cap="none" normalizeH="0" baseline="0" dirty="0">
                        <a:ln>
                          <a:noFill/>
                        </a:ln>
                        <a:solidFill>
                          <a:srgbClr val="000000"/>
                        </a:solidFill>
                        <a:effectLst/>
                        <a:latin typeface="+mn-ea"/>
                        <a:ea typeface="+mn-ea"/>
                        <a:cs typeface="Arial" panose="020B0604020202020204" pitchFamily="34" charset="0"/>
                        <a:sym typeface="Arial" panose="020B0604020202020204" pitchFamily="34" charset="0"/>
                      </a:endParaRPr>
                    </a:p>
                  </a:txBody>
                  <a:tcPr marL="12701" marR="12701" marT="12705" marB="45738"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zh-CN" altLang="en-US" sz="1200" b="0" i="0" u="none" strike="noStrike" dirty="0">
                          <a:solidFill>
                            <a:srgbClr val="000000"/>
                          </a:solidFill>
                          <a:effectLst/>
                          <a:latin typeface="+mn-ea"/>
                          <a:ea typeface="+mn-ea"/>
                        </a:rPr>
                        <a:t>信托受益权</a:t>
                      </a:r>
                    </a:p>
                  </a:txBody>
                  <a:tcPr marL="6350" marR="6350" marT="6352"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zh-CN" altLang="en-US" sz="1200" b="0" i="0" u="none" strike="noStrike" dirty="0">
                          <a:solidFill>
                            <a:srgbClr val="000000"/>
                          </a:solidFill>
                          <a:effectLst/>
                          <a:latin typeface="+mn-ea"/>
                          <a:ea typeface="+mn-ea"/>
                        </a:rPr>
                        <a:t>江海</a:t>
                      </a:r>
                      <a:r>
                        <a:rPr lang="en-US" altLang="zh-CN" sz="1200" b="0" i="0" u="none" strike="noStrike" dirty="0">
                          <a:solidFill>
                            <a:srgbClr val="000000"/>
                          </a:solidFill>
                          <a:effectLst/>
                          <a:latin typeface="+mn-ea"/>
                          <a:ea typeface="+mn-ea"/>
                        </a:rPr>
                        <a:t>-</a:t>
                      </a:r>
                      <a:r>
                        <a:rPr lang="zh-CN" altLang="en-US" sz="1200" b="0" i="0" u="none" strike="noStrike" dirty="0">
                          <a:solidFill>
                            <a:srgbClr val="000000"/>
                          </a:solidFill>
                          <a:effectLst/>
                          <a:latin typeface="+mn-ea"/>
                          <a:ea typeface="+mn-ea"/>
                        </a:rPr>
                        <a:t>启东安置房信托受益权资产支持专项计划</a:t>
                      </a:r>
                    </a:p>
                  </a:txBody>
                  <a:tcPr marL="6350" marR="6350" marT="6352"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en-US" altLang="zh-CN" sz="1200" b="0" i="0" u="none" strike="noStrike" dirty="0">
                          <a:solidFill>
                            <a:srgbClr val="000000"/>
                          </a:solidFill>
                          <a:effectLst/>
                          <a:latin typeface="+mn-ea"/>
                          <a:ea typeface="+mn-ea"/>
                        </a:rPr>
                        <a:t>2019 </a:t>
                      </a:r>
                    </a:p>
                  </a:txBody>
                  <a:tcPr marL="6350" marR="6350" marT="6352"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en-US" altLang="zh-CN" sz="1200" b="0" i="0" u="none" strike="noStrike">
                          <a:solidFill>
                            <a:srgbClr val="000000"/>
                          </a:solidFill>
                          <a:effectLst/>
                          <a:latin typeface="+mn-ea"/>
                          <a:ea typeface="+mn-ea"/>
                        </a:rPr>
                        <a:t>6.60 </a:t>
                      </a:r>
                    </a:p>
                  </a:txBody>
                  <a:tcPr marL="6350" marR="6350" marT="6352"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extLst>
                  <a:ext uri="{0D108BD9-81ED-4DB2-BD59-A6C34878D82A}">
                    <a16:rowId xmlns:a16="http://schemas.microsoft.com/office/drawing/2014/main" val="10008"/>
                  </a:ext>
                </a:extLst>
              </a:tr>
              <a:tr h="442524">
                <a:tc>
                  <a:txBody>
                    <a:body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en-US" altLang="zh-CN" sz="1200" b="0" i="0" u="sng" strike="noStrike" cap="none" normalizeH="0" baseline="0" dirty="0">
                          <a:ln>
                            <a:noFill/>
                          </a:ln>
                          <a:solidFill>
                            <a:srgbClr val="000000"/>
                          </a:solidFill>
                          <a:effectLst/>
                          <a:latin typeface="+mn-ea"/>
                          <a:ea typeface="+mn-ea"/>
                          <a:sym typeface="仿宋" panose="02010609060101010101" pitchFamily="49" charset="-122"/>
                        </a:rPr>
                        <a:t>9</a:t>
                      </a:r>
                    </a:p>
                  </a:txBody>
                  <a:tcPr marL="12701" marR="12701" marT="12705" marB="45738"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defRPr/>
                      </a:pPr>
                      <a:r>
                        <a:rPr kumimoji="0" lang="zh-CN" altLang="en-US" sz="1200" b="0" i="0" strike="noStrike" cap="none" normalizeH="0" baseline="0" dirty="0">
                          <a:ln>
                            <a:noFill/>
                          </a:ln>
                          <a:solidFill>
                            <a:srgbClr val="000000"/>
                          </a:solidFill>
                          <a:effectLst/>
                          <a:latin typeface="+mn-ea"/>
                          <a:ea typeface="+mn-ea"/>
                          <a:cs typeface="Arial" panose="020B0604020202020204" pitchFamily="34" charset="0"/>
                          <a:sym typeface="Arial" panose="020B0604020202020204" pitchFamily="34" charset="0"/>
                        </a:rPr>
                        <a:t>保障房（安置房）</a:t>
                      </a:r>
                      <a:r>
                        <a:rPr kumimoji="0" lang="en-US" altLang="zh-CN" sz="1200" b="0" i="0" strike="noStrike" cap="none" normalizeH="0" baseline="0" dirty="0">
                          <a:ln>
                            <a:noFill/>
                          </a:ln>
                          <a:solidFill>
                            <a:srgbClr val="000000"/>
                          </a:solidFill>
                          <a:effectLst/>
                          <a:latin typeface="+mn-ea"/>
                          <a:ea typeface="+mn-ea"/>
                          <a:cs typeface="Arial" panose="020B0604020202020204" pitchFamily="34" charset="0"/>
                          <a:sym typeface="Arial" panose="020B0604020202020204" pitchFamily="34" charset="0"/>
                        </a:rPr>
                        <a:t>ABS</a:t>
                      </a:r>
                      <a:endParaRPr kumimoji="0" lang="zh-CN" altLang="zh-CN" sz="1200" b="0" i="0" strike="noStrike" cap="none" normalizeH="0" baseline="0" dirty="0">
                        <a:ln>
                          <a:noFill/>
                        </a:ln>
                        <a:solidFill>
                          <a:srgbClr val="000000"/>
                        </a:solidFill>
                        <a:effectLst/>
                        <a:latin typeface="+mn-ea"/>
                        <a:ea typeface="+mn-ea"/>
                        <a:cs typeface="Arial" panose="020B0604020202020204" pitchFamily="34" charset="0"/>
                        <a:sym typeface="Arial" panose="020B0604020202020204" pitchFamily="34" charset="0"/>
                      </a:endParaRPr>
                    </a:p>
                  </a:txBody>
                  <a:tcPr marL="12701" marR="12701" marT="12705" marB="45738"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zh-CN" altLang="en-US" sz="1200" b="0" i="0" u="none" strike="noStrike" dirty="0">
                          <a:solidFill>
                            <a:srgbClr val="000000"/>
                          </a:solidFill>
                          <a:effectLst/>
                          <a:latin typeface="+mn-ea"/>
                          <a:ea typeface="+mn-ea"/>
                        </a:rPr>
                        <a:t>信托受益权</a:t>
                      </a:r>
                    </a:p>
                  </a:txBody>
                  <a:tcPr marL="6350" marR="6350" marT="6352"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zh-CN" altLang="en-US" sz="1200" b="0" i="0" u="none" strike="noStrike" dirty="0">
                          <a:solidFill>
                            <a:srgbClr val="000000"/>
                          </a:solidFill>
                          <a:effectLst/>
                          <a:latin typeface="+mn-ea"/>
                          <a:ea typeface="+mn-ea"/>
                        </a:rPr>
                        <a:t>万联证券</a:t>
                      </a:r>
                      <a:r>
                        <a:rPr lang="en-US" altLang="zh-CN" sz="1200" b="0" i="0" u="none" strike="noStrike" dirty="0">
                          <a:solidFill>
                            <a:srgbClr val="000000"/>
                          </a:solidFill>
                          <a:effectLst/>
                          <a:latin typeface="+mn-ea"/>
                          <a:ea typeface="+mn-ea"/>
                        </a:rPr>
                        <a:t>—</a:t>
                      </a:r>
                      <a:r>
                        <a:rPr lang="zh-CN" altLang="en-US" sz="1200" b="0" i="0" u="none" strike="noStrike" dirty="0">
                          <a:solidFill>
                            <a:srgbClr val="000000"/>
                          </a:solidFill>
                          <a:effectLst/>
                          <a:latin typeface="+mn-ea"/>
                          <a:ea typeface="+mn-ea"/>
                        </a:rPr>
                        <a:t>靖江安置房信托受益权资产支持专项计划</a:t>
                      </a:r>
                    </a:p>
                  </a:txBody>
                  <a:tcPr marL="6350" marR="6350" marT="6352"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en-US" altLang="zh-CN" sz="1200" b="0" i="0" u="none" strike="noStrike" dirty="0">
                          <a:solidFill>
                            <a:srgbClr val="000000"/>
                          </a:solidFill>
                          <a:effectLst/>
                          <a:latin typeface="+mn-ea"/>
                          <a:ea typeface="+mn-ea"/>
                        </a:rPr>
                        <a:t>2020 </a:t>
                      </a:r>
                    </a:p>
                  </a:txBody>
                  <a:tcPr marL="6350" marR="6350" marT="6352"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en-US" altLang="zh-CN" sz="1200" b="0" i="0" u="none" strike="noStrike" dirty="0">
                          <a:solidFill>
                            <a:srgbClr val="000000"/>
                          </a:solidFill>
                          <a:effectLst/>
                          <a:latin typeface="+mn-ea"/>
                          <a:ea typeface="+mn-ea"/>
                        </a:rPr>
                        <a:t>4.70 </a:t>
                      </a:r>
                    </a:p>
                  </a:txBody>
                  <a:tcPr marL="6350" marR="6350" marT="6352"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extLst>
                  <a:ext uri="{0D108BD9-81ED-4DB2-BD59-A6C34878D82A}">
                    <a16:rowId xmlns:a16="http://schemas.microsoft.com/office/drawing/2014/main" val="10009"/>
                  </a:ext>
                </a:extLst>
              </a:tr>
            </a:tbl>
          </a:graphicData>
        </a:graphic>
      </p:graphicFrame>
      <p:sp>
        <p:nvSpPr>
          <p:cNvPr id="109651" name="标题 2"/>
          <p:cNvSpPr txBox="1"/>
          <p:nvPr/>
        </p:nvSpPr>
        <p:spPr>
          <a:xfrm>
            <a:off x="660400" y="214313"/>
            <a:ext cx="11004550" cy="719137"/>
          </a:xfrm>
          <a:prstGeom prst="rect">
            <a:avLst/>
          </a:prstGeom>
          <a:noFill/>
          <a:ln w="9525">
            <a:noFill/>
          </a:ln>
        </p:spPr>
        <p:txBody>
          <a:bodyPr lIns="68573" tIns="34289" rIns="68573" bIns="34289" anchor="ct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lnSpc>
                <a:spcPct val="150000"/>
              </a:lnSpc>
              <a:spcBef>
                <a:spcPct val="0"/>
              </a:spcBef>
              <a:buFontTx/>
              <a:buNone/>
            </a:pPr>
            <a:r>
              <a:rPr lang="en-US" altLang="zh-CN" b="1" dirty="0">
                <a:solidFill>
                  <a:srgbClr val="000000"/>
                </a:solidFill>
                <a:latin typeface="+mn-ea"/>
                <a:sym typeface="微软雅黑" panose="020B0503020204020204" pitchFamily="34" charset="-122"/>
              </a:rPr>
              <a:t>3.3 </a:t>
            </a:r>
            <a:r>
              <a:rPr lang="zh-CN" altLang="en-US" b="1" dirty="0">
                <a:solidFill>
                  <a:srgbClr val="000000"/>
                </a:solidFill>
                <a:sym typeface="微软雅黑" panose="020B0503020204020204" pitchFamily="34" charset="-122"/>
              </a:rPr>
              <a:t>城投公司已发行</a:t>
            </a:r>
            <a:r>
              <a:rPr lang="en-US" altLang="zh-CN" b="1" dirty="0">
                <a:solidFill>
                  <a:srgbClr val="000000"/>
                </a:solidFill>
                <a:sym typeface="微软雅黑" panose="020B0503020204020204" pitchFamily="34" charset="-122"/>
              </a:rPr>
              <a:t>ABS</a:t>
            </a:r>
            <a:r>
              <a:rPr lang="zh-CN" altLang="en-US" b="1" dirty="0">
                <a:solidFill>
                  <a:srgbClr val="000000"/>
                </a:solidFill>
                <a:sym typeface="微软雅黑" panose="020B0503020204020204" pitchFamily="34" charset="-122"/>
              </a:rPr>
              <a:t>举例</a:t>
            </a:r>
            <a:r>
              <a:rPr lang="en-US" altLang="zh-CN" b="1" dirty="0">
                <a:solidFill>
                  <a:srgbClr val="000000"/>
                </a:solidFill>
                <a:sym typeface="微软雅黑" panose="020B0503020204020204" pitchFamily="34" charset="-122"/>
              </a:rPr>
              <a:t>——</a:t>
            </a:r>
            <a:r>
              <a:rPr lang="zh-CN" altLang="en-US" b="1" dirty="0">
                <a:solidFill>
                  <a:srgbClr val="000000"/>
                </a:solidFill>
                <a:sym typeface="微软雅黑" panose="020B0503020204020204" pitchFamily="34" charset="-122"/>
              </a:rPr>
              <a:t>江苏</a:t>
            </a:r>
            <a:endParaRPr lang="en-US" altLang="zh-CN" sz="2800" b="1" dirty="0">
              <a:solidFill>
                <a:srgbClr val="000000"/>
              </a:solidFill>
              <a:sym typeface="微软雅黑" panose="020B0503020204020204" pitchFamily="34" charset="-122"/>
            </a:endParaRPr>
          </a:p>
        </p:txBody>
      </p:sp>
    </p:spTree>
  </p:cSld>
  <p:clrMapOvr>
    <a:masterClrMapping/>
  </p:clrMapOvr>
  <p:transition spd="med">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618" name="组合 1"/>
          <p:cNvGrpSpPr/>
          <p:nvPr/>
        </p:nvGrpSpPr>
        <p:grpSpPr>
          <a:xfrm>
            <a:off x="0" y="214313"/>
            <a:ext cx="577850" cy="658812"/>
            <a:chOff x="0" y="0"/>
            <a:chExt cx="577847" cy="659137"/>
          </a:xfrm>
        </p:grpSpPr>
        <p:sp>
          <p:nvSpPr>
            <p:cNvPr id="111679" name="矩形 3"/>
            <p:cNvSpPr/>
            <p:nvPr/>
          </p:nvSpPr>
          <p:spPr>
            <a:xfrm>
              <a:off x="0" y="0"/>
              <a:ext cx="495297" cy="659137"/>
            </a:xfrm>
            <a:prstGeom prst="rect">
              <a:avLst/>
            </a:prstGeom>
            <a:solidFill>
              <a:srgbClr val="C0000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111680" name="矩形 4"/>
            <p:cNvSpPr/>
            <p:nvPr/>
          </p:nvSpPr>
          <p:spPr>
            <a:xfrm>
              <a:off x="527047" y="0"/>
              <a:ext cx="50800" cy="659137"/>
            </a:xfrm>
            <a:prstGeom prst="rect">
              <a:avLst/>
            </a:prstGeom>
            <a:solidFill>
              <a:srgbClr val="80808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grpSp>
      <p:sp>
        <p:nvSpPr>
          <p:cNvPr id="111619" name="灯片编号占位符 1"/>
          <p:cNvSpPr>
            <a:spLocks noGrp="1"/>
          </p:cNvSpPr>
          <p:nvPr/>
        </p:nvSpPr>
        <p:spPr>
          <a:xfrm>
            <a:off x="11449050" y="6499225"/>
            <a:ext cx="639763" cy="365125"/>
          </a:xfrm>
          <a:prstGeom prst="rect">
            <a:avLst/>
          </a:prstGeom>
          <a:noFill/>
          <a:ln w="9525">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r" defTabSz="914400" eaLnBrk="1" hangingPunct="1">
              <a:spcBef>
                <a:spcPct val="0"/>
              </a:spcBef>
              <a:buFontTx/>
              <a:buNone/>
            </a:pPr>
            <a:fld id="{9A0DB2DC-4C9A-4742-B13C-FB6460FD3503}" type="slidenum">
              <a:rPr lang="zh-CN" altLang="zh-CN" sz="1400" b="1" dirty="0">
                <a:solidFill>
                  <a:schemeClr val="bg1"/>
                </a:solidFill>
                <a:latin typeface="仿宋" panose="02010609060101010101" pitchFamily="49" charset="-122"/>
                <a:ea typeface="仿宋" panose="02010609060101010101" pitchFamily="49" charset="-122"/>
              </a:rPr>
              <a:t>96</a:t>
            </a:fld>
            <a:endParaRPr lang="zh-CN" altLang="zh-CN" sz="1400" b="1" dirty="0">
              <a:solidFill>
                <a:schemeClr val="bg1"/>
              </a:solidFill>
              <a:latin typeface="仿宋" panose="02010609060101010101" pitchFamily="49" charset="-122"/>
              <a:ea typeface="仿宋" panose="02010609060101010101" pitchFamily="49" charset="-122"/>
            </a:endParaRPr>
          </a:p>
        </p:txBody>
      </p:sp>
      <p:graphicFrame>
        <p:nvGraphicFramePr>
          <p:cNvPr id="46087" name="表格 10"/>
          <p:cNvGraphicFramePr>
            <a:graphicFrameLocks noGrp="1"/>
          </p:cNvGraphicFramePr>
          <p:nvPr/>
        </p:nvGraphicFramePr>
        <p:xfrm>
          <a:off x="825500" y="1563688"/>
          <a:ext cx="10183812" cy="3648074"/>
        </p:xfrm>
        <a:graphic>
          <a:graphicData uri="http://schemas.openxmlformats.org/drawingml/2006/table">
            <a:tbl>
              <a:tblPr/>
              <a:tblGrid>
                <a:gridCol w="552342">
                  <a:extLst>
                    <a:ext uri="{9D8B030D-6E8A-4147-A177-3AD203B41FA5}">
                      <a16:colId xmlns:a16="http://schemas.microsoft.com/office/drawing/2014/main" val="20000"/>
                    </a:ext>
                  </a:extLst>
                </a:gridCol>
                <a:gridCol w="1375925">
                  <a:extLst>
                    <a:ext uri="{9D8B030D-6E8A-4147-A177-3AD203B41FA5}">
                      <a16:colId xmlns:a16="http://schemas.microsoft.com/office/drawing/2014/main" val="20001"/>
                    </a:ext>
                  </a:extLst>
                </a:gridCol>
                <a:gridCol w="1346334">
                  <a:extLst>
                    <a:ext uri="{9D8B030D-6E8A-4147-A177-3AD203B41FA5}">
                      <a16:colId xmlns:a16="http://schemas.microsoft.com/office/drawing/2014/main" val="20002"/>
                    </a:ext>
                  </a:extLst>
                </a:gridCol>
                <a:gridCol w="4591346">
                  <a:extLst>
                    <a:ext uri="{9D8B030D-6E8A-4147-A177-3AD203B41FA5}">
                      <a16:colId xmlns:a16="http://schemas.microsoft.com/office/drawing/2014/main" val="20003"/>
                    </a:ext>
                  </a:extLst>
                </a:gridCol>
                <a:gridCol w="1231262">
                  <a:extLst>
                    <a:ext uri="{9D8B030D-6E8A-4147-A177-3AD203B41FA5}">
                      <a16:colId xmlns:a16="http://schemas.microsoft.com/office/drawing/2014/main" val="20004"/>
                    </a:ext>
                  </a:extLst>
                </a:gridCol>
                <a:gridCol w="1086603">
                  <a:extLst>
                    <a:ext uri="{9D8B030D-6E8A-4147-A177-3AD203B41FA5}">
                      <a16:colId xmlns:a16="http://schemas.microsoft.com/office/drawing/2014/main" val="20005"/>
                    </a:ext>
                  </a:extLst>
                </a:gridCol>
              </a:tblGrid>
              <a:tr h="630530">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endParaRPr kumimoji="0" lang="zh-CN" altLang="zh-CN" sz="1400" b="0" i="0" u="sng" strike="noStrike" cap="none" normalizeH="0" baseline="0" dirty="0">
                        <a:ln>
                          <a:noFill/>
                        </a:ln>
                        <a:solidFill>
                          <a:schemeClr val="bg1"/>
                        </a:solidFill>
                        <a:effectLst/>
                        <a:latin typeface="+mn-ea"/>
                        <a:ea typeface="+mn-ea"/>
                        <a:sym typeface="仿宋" panose="02010609060101010101" pitchFamily="49" charset="-122"/>
                      </a:endParaRPr>
                    </a:p>
                  </a:txBody>
                  <a:tcPr marL="12702" marR="12702" marT="12708" marB="45749"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C0504D"/>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zh-CN" altLang="zh-CN" sz="1400" b="0" i="0" u="sng" strike="noStrike" cap="none" normalizeH="0" baseline="0">
                          <a:ln>
                            <a:noFill/>
                          </a:ln>
                          <a:solidFill>
                            <a:srgbClr val="FFFFFF"/>
                          </a:solidFill>
                          <a:effectLst/>
                          <a:latin typeface="+mn-ea"/>
                          <a:ea typeface="+mn-ea"/>
                          <a:cs typeface="Arial" panose="020B0604020202020204" pitchFamily="34" charset="0"/>
                          <a:sym typeface="Arial" panose="020B0604020202020204" pitchFamily="34" charset="0"/>
                        </a:rPr>
                        <a:t>类别</a:t>
                      </a:r>
                      <a:endParaRPr kumimoji="0" lang="zh-CN" altLang="zh-CN" sz="1400" b="0" i="0" u="sng" strike="noStrike" cap="none" normalizeH="0" baseline="0">
                        <a:ln>
                          <a:noFill/>
                        </a:ln>
                        <a:solidFill>
                          <a:schemeClr val="bg1"/>
                        </a:solidFill>
                        <a:effectLst/>
                        <a:latin typeface="+mn-ea"/>
                        <a:ea typeface="+mn-ea"/>
                        <a:sym typeface="仿宋" panose="02010609060101010101" pitchFamily="49" charset="-122"/>
                      </a:endParaRPr>
                    </a:p>
                  </a:txBody>
                  <a:tcPr marL="12702" marR="12702" marT="12708" marB="45749"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C0504D"/>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zh-CN" altLang="zh-CN" sz="1400" b="0" i="0" u="sng" strike="noStrike" cap="none" normalizeH="0" baseline="0">
                          <a:ln>
                            <a:noFill/>
                          </a:ln>
                          <a:solidFill>
                            <a:srgbClr val="FFFFFF"/>
                          </a:solidFill>
                          <a:effectLst/>
                          <a:latin typeface="+mn-ea"/>
                          <a:ea typeface="+mn-ea"/>
                          <a:cs typeface="Arial" panose="020B0604020202020204" pitchFamily="34" charset="0"/>
                          <a:sym typeface="Arial" panose="020B0604020202020204" pitchFamily="34" charset="0"/>
                        </a:rPr>
                        <a:t>产品类型</a:t>
                      </a:r>
                      <a:endParaRPr kumimoji="0" lang="zh-CN" altLang="zh-CN" sz="1400" b="0" i="0" u="sng" strike="noStrike" cap="none" normalizeH="0" baseline="0">
                        <a:ln>
                          <a:noFill/>
                        </a:ln>
                        <a:solidFill>
                          <a:schemeClr val="bg1"/>
                        </a:solidFill>
                        <a:effectLst/>
                        <a:latin typeface="+mn-ea"/>
                        <a:ea typeface="+mn-ea"/>
                        <a:sym typeface="仿宋" panose="02010609060101010101" pitchFamily="49" charset="-122"/>
                      </a:endParaRPr>
                    </a:p>
                  </a:txBody>
                  <a:tcPr marL="12702" marR="12702" marT="12708" marB="45749"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C0504D"/>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zh-CN" altLang="zh-CN" sz="1400" b="0" i="0" u="sng" strike="noStrike" cap="none" normalizeH="0" baseline="0" dirty="0">
                          <a:ln>
                            <a:noFill/>
                          </a:ln>
                          <a:solidFill>
                            <a:srgbClr val="FFFFFF"/>
                          </a:solidFill>
                          <a:effectLst/>
                          <a:latin typeface="+mn-ea"/>
                          <a:ea typeface="+mn-ea"/>
                          <a:cs typeface="Arial" panose="020B0604020202020204" pitchFamily="34" charset="0"/>
                          <a:sym typeface="Arial" panose="020B0604020202020204" pitchFamily="34" charset="0"/>
                        </a:rPr>
                        <a:t>名称</a:t>
                      </a:r>
                      <a:endParaRPr kumimoji="0" lang="zh-CN" altLang="zh-CN" sz="1400" b="0" i="0" u="sng" strike="noStrike" cap="none" normalizeH="0" baseline="0" dirty="0">
                        <a:ln>
                          <a:noFill/>
                        </a:ln>
                        <a:solidFill>
                          <a:schemeClr val="bg1"/>
                        </a:solidFill>
                        <a:effectLst/>
                        <a:latin typeface="+mn-ea"/>
                        <a:ea typeface="+mn-ea"/>
                        <a:sym typeface="仿宋" panose="02010609060101010101" pitchFamily="49" charset="-122"/>
                      </a:endParaRPr>
                    </a:p>
                  </a:txBody>
                  <a:tcPr marL="12702" marR="12702" marT="12708" marB="45749"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C0504D"/>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zh-CN" altLang="zh-CN" sz="1400" b="0" i="0" u="sng" strike="noStrike" cap="none" normalizeH="0" baseline="0">
                          <a:ln>
                            <a:noFill/>
                          </a:ln>
                          <a:solidFill>
                            <a:srgbClr val="FFFFFF"/>
                          </a:solidFill>
                          <a:effectLst/>
                          <a:latin typeface="+mn-ea"/>
                          <a:ea typeface="+mn-ea"/>
                          <a:cs typeface="Arial" panose="020B0604020202020204" pitchFamily="34" charset="0"/>
                          <a:sym typeface="Arial" panose="020B0604020202020204" pitchFamily="34" charset="0"/>
                        </a:rPr>
                        <a:t>发行日期</a:t>
                      </a:r>
                      <a:endParaRPr kumimoji="0" lang="zh-CN" altLang="zh-CN" sz="1400" b="0" i="0" u="sng" strike="noStrike" cap="none" normalizeH="0" baseline="0">
                        <a:ln>
                          <a:noFill/>
                        </a:ln>
                        <a:solidFill>
                          <a:schemeClr val="bg1"/>
                        </a:solidFill>
                        <a:effectLst/>
                        <a:latin typeface="+mn-ea"/>
                        <a:ea typeface="+mn-ea"/>
                        <a:sym typeface="仿宋" panose="02010609060101010101" pitchFamily="49" charset="-122"/>
                      </a:endParaRPr>
                    </a:p>
                  </a:txBody>
                  <a:tcPr marL="12702" marR="12702" marT="12708" marB="45749"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C0504D"/>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zh-CN" altLang="zh-CN" sz="1400" b="0" i="0" u="sng" strike="noStrike" cap="none" normalizeH="0" baseline="0" dirty="0">
                          <a:ln>
                            <a:noFill/>
                          </a:ln>
                          <a:solidFill>
                            <a:srgbClr val="FFFFFF"/>
                          </a:solidFill>
                          <a:effectLst/>
                          <a:latin typeface="+mn-ea"/>
                          <a:ea typeface="+mn-ea"/>
                          <a:cs typeface="Arial" panose="020B0604020202020204" pitchFamily="34" charset="0"/>
                          <a:sym typeface="Arial" panose="020B0604020202020204" pitchFamily="34" charset="0"/>
                        </a:rPr>
                        <a:t>资金规模</a:t>
                      </a:r>
                      <a:r>
                        <a:rPr kumimoji="0" lang="zh-CN" altLang="en-US" sz="1400" b="0" i="0" u="sng" strike="noStrike" cap="none" normalizeH="0" baseline="0" dirty="0">
                          <a:ln>
                            <a:noFill/>
                          </a:ln>
                          <a:solidFill>
                            <a:srgbClr val="FFFFFF"/>
                          </a:solidFill>
                          <a:effectLst/>
                          <a:latin typeface="+mn-ea"/>
                          <a:ea typeface="+mn-ea"/>
                          <a:cs typeface="Arial" panose="020B0604020202020204" pitchFamily="34" charset="0"/>
                          <a:sym typeface="Arial" panose="020B0604020202020204" pitchFamily="34" charset="0"/>
                        </a:rPr>
                        <a:t>（亿元）</a:t>
                      </a:r>
                      <a:endParaRPr kumimoji="0" lang="zh-CN" altLang="zh-CN" sz="1400" b="0" i="0" u="sng" strike="noStrike" cap="none" normalizeH="0" baseline="0" dirty="0">
                        <a:ln>
                          <a:noFill/>
                        </a:ln>
                        <a:solidFill>
                          <a:schemeClr val="bg1"/>
                        </a:solidFill>
                        <a:effectLst/>
                        <a:latin typeface="+mn-ea"/>
                        <a:ea typeface="+mn-ea"/>
                        <a:sym typeface="仿宋" panose="02010609060101010101" pitchFamily="49" charset="-122"/>
                      </a:endParaRPr>
                    </a:p>
                  </a:txBody>
                  <a:tcPr marL="12702" marR="12702" marT="12708" marB="45749"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C0504D"/>
                    </a:solidFill>
                  </a:tcPr>
                </a:tc>
                <a:extLst>
                  <a:ext uri="{0D108BD9-81ED-4DB2-BD59-A6C34878D82A}">
                    <a16:rowId xmlns:a16="http://schemas.microsoft.com/office/drawing/2014/main" val="10000"/>
                  </a:ext>
                </a:extLst>
              </a:tr>
              <a:tr h="504425">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en-US" altLang="zh-CN" sz="1400" b="0" i="0" u="sng" strike="noStrike" cap="none" normalizeH="0" baseline="0" dirty="0">
                          <a:ln>
                            <a:noFill/>
                          </a:ln>
                          <a:solidFill>
                            <a:srgbClr val="000000"/>
                          </a:solidFill>
                          <a:effectLst/>
                          <a:latin typeface="+mn-ea"/>
                          <a:ea typeface="+mn-ea"/>
                          <a:cs typeface="Arial" panose="020B0604020202020204" pitchFamily="34" charset="0"/>
                          <a:sym typeface="Arial" panose="020B0604020202020204" pitchFamily="34" charset="0"/>
                        </a:rPr>
                        <a:t>1</a:t>
                      </a:r>
                      <a:endParaRPr kumimoji="0" lang="en-US" altLang="zh-CN" sz="1400" b="0" i="0" u="sng" strike="noStrike" cap="none" normalizeH="0" baseline="0" dirty="0">
                        <a:ln>
                          <a:noFill/>
                        </a:ln>
                        <a:solidFill>
                          <a:srgbClr val="000000"/>
                        </a:solidFill>
                        <a:effectLst/>
                        <a:latin typeface="+mn-ea"/>
                        <a:ea typeface="+mn-ea"/>
                        <a:sym typeface="仿宋" panose="02010609060101010101" pitchFamily="49" charset="-122"/>
                      </a:endParaRPr>
                    </a:p>
                  </a:txBody>
                  <a:tcPr marL="12702" marR="12702" marT="12708" marB="45749"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zh-CN" altLang="en-US" sz="1400" b="0" i="0" strike="noStrike" cap="none" normalizeH="0" baseline="0" dirty="0">
                          <a:ln>
                            <a:noFill/>
                          </a:ln>
                          <a:solidFill>
                            <a:srgbClr val="000000"/>
                          </a:solidFill>
                          <a:effectLst/>
                          <a:latin typeface="+mn-ea"/>
                          <a:ea typeface="+mn-ea"/>
                          <a:cs typeface="Arial" panose="020B0604020202020204" pitchFamily="34" charset="0"/>
                          <a:sym typeface="Arial" panose="020B0604020202020204" pitchFamily="34" charset="0"/>
                        </a:rPr>
                        <a:t>天然气</a:t>
                      </a:r>
                      <a:r>
                        <a:rPr kumimoji="0" lang="zh-CN" altLang="zh-CN" sz="1400" b="0" i="0" strike="noStrike" cap="none" normalizeH="0" baseline="0" dirty="0">
                          <a:ln>
                            <a:noFill/>
                          </a:ln>
                          <a:solidFill>
                            <a:srgbClr val="000000"/>
                          </a:solidFill>
                          <a:effectLst/>
                          <a:latin typeface="+mn-ea"/>
                          <a:ea typeface="+mn-ea"/>
                          <a:cs typeface="Arial" panose="020B0604020202020204" pitchFamily="34" charset="0"/>
                          <a:sym typeface="Arial" panose="020B0604020202020204" pitchFamily="34" charset="0"/>
                        </a:rPr>
                        <a:t>ABS</a:t>
                      </a:r>
                    </a:p>
                  </a:txBody>
                  <a:tcPr marL="12702" marR="12702" marT="12708" marB="45749"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zh-CN" altLang="en-US" sz="1400" b="0" i="0" u="none" strike="noStrike" dirty="0">
                          <a:solidFill>
                            <a:srgbClr val="000000"/>
                          </a:solidFill>
                          <a:effectLst/>
                          <a:latin typeface="+mn-ea"/>
                          <a:ea typeface="+mn-ea"/>
                        </a:rPr>
                        <a:t>收费收益权</a:t>
                      </a:r>
                    </a:p>
                  </a:txBody>
                  <a:tcPr marL="6350" marR="6350" marT="6352"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zh-CN" altLang="en-US" sz="1400" b="0" i="0" u="none" strike="noStrike" dirty="0">
                          <a:solidFill>
                            <a:srgbClr val="000000"/>
                          </a:solidFill>
                          <a:effectLst/>
                          <a:latin typeface="+mn-ea"/>
                          <a:ea typeface="+mn-ea"/>
                        </a:rPr>
                        <a:t>嘉兴天然气收费收益权资产支持专项计划</a:t>
                      </a:r>
                    </a:p>
                  </a:txBody>
                  <a:tcPr marL="6350" marR="6350" marT="6352"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en-US" altLang="zh-CN" sz="1400" b="0" i="0" u="none" strike="noStrike" dirty="0">
                          <a:solidFill>
                            <a:srgbClr val="000000"/>
                          </a:solidFill>
                          <a:effectLst/>
                          <a:latin typeface="+mn-ea"/>
                          <a:ea typeface="+mn-ea"/>
                        </a:rPr>
                        <a:t>2015 </a:t>
                      </a:r>
                    </a:p>
                  </a:txBody>
                  <a:tcPr marL="6350" marR="6350" marT="6352"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en-US" altLang="zh-CN" sz="1400" b="0" i="0" u="none" strike="noStrike" dirty="0">
                          <a:solidFill>
                            <a:srgbClr val="000000"/>
                          </a:solidFill>
                          <a:effectLst/>
                          <a:latin typeface="+mn-ea"/>
                          <a:ea typeface="+mn-ea"/>
                        </a:rPr>
                        <a:t>7.21 </a:t>
                      </a:r>
                    </a:p>
                  </a:txBody>
                  <a:tcPr marL="6350" marR="6350" marT="6354"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extLst>
                  <a:ext uri="{0D108BD9-81ED-4DB2-BD59-A6C34878D82A}">
                    <a16:rowId xmlns:a16="http://schemas.microsoft.com/office/drawing/2014/main" val="10001"/>
                  </a:ext>
                </a:extLst>
              </a:tr>
              <a:tr h="504425">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en-US" altLang="zh-CN" sz="1400" b="0" i="0" u="sng" strike="noStrike" cap="none" normalizeH="0" baseline="0" dirty="0">
                          <a:ln>
                            <a:noFill/>
                          </a:ln>
                          <a:solidFill>
                            <a:srgbClr val="000000"/>
                          </a:solidFill>
                          <a:effectLst/>
                          <a:latin typeface="+mn-ea"/>
                          <a:ea typeface="+mn-ea"/>
                          <a:cs typeface="Arial" panose="020B0604020202020204" pitchFamily="34" charset="0"/>
                          <a:sym typeface="Arial" panose="020B0604020202020204" pitchFamily="34" charset="0"/>
                        </a:rPr>
                        <a:t>2</a:t>
                      </a:r>
                      <a:endParaRPr kumimoji="0" lang="en-US" altLang="zh-CN" sz="1400" b="0" i="0" u="sng" strike="noStrike" cap="none" normalizeH="0" baseline="0" dirty="0">
                        <a:ln>
                          <a:noFill/>
                        </a:ln>
                        <a:solidFill>
                          <a:srgbClr val="000000"/>
                        </a:solidFill>
                        <a:effectLst/>
                        <a:latin typeface="+mn-ea"/>
                        <a:ea typeface="+mn-ea"/>
                        <a:sym typeface="仿宋" panose="02010609060101010101" pitchFamily="49" charset="-122"/>
                      </a:endParaRPr>
                    </a:p>
                  </a:txBody>
                  <a:tcPr marL="12702" marR="12702" marT="12708" marB="45749"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defRPr/>
                      </a:pPr>
                      <a:r>
                        <a:rPr kumimoji="0" lang="zh-CN" altLang="en-US" sz="1400" b="0" i="0" strike="noStrike" cap="none" normalizeH="0" baseline="0" dirty="0">
                          <a:ln>
                            <a:noFill/>
                          </a:ln>
                          <a:solidFill>
                            <a:srgbClr val="000000"/>
                          </a:solidFill>
                          <a:effectLst/>
                          <a:latin typeface="+mn-ea"/>
                          <a:ea typeface="+mn-ea"/>
                          <a:cs typeface="Arial" panose="020B0604020202020204" pitchFamily="34" charset="0"/>
                          <a:sym typeface="Arial" panose="020B0604020202020204" pitchFamily="34" charset="0"/>
                        </a:rPr>
                        <a:t>供水</a:t>
                      </a:r>
                      <a:r>
                        <a:rPr kumimoji="0" lang="zh-CN" altLang="zh-CN" sz="1400" b="0" i="0" strike="noStrike" cap="none" normalizeH="0" baseline="0" dirty="0">
                          <a:ln>
                            <a:noFill/>
                          </a:ln>
                          <a:solidFill>
                            <a:srgbClr val="000000"/>
                          </a:solidFill>
                          <a:effectLst/>
                          <a:latin typeface="+mn-ea"/>
                          <a:ea typeface="+mn-ea"/>
                          <a:cs typeface="Arial" panose="020B0604020202020204" pitchFamily="34" charset="0"/>
                          <a:sym typeface="Arial" panose="020B0604020202020204" pitchFamily="34" charset="0"/>
                        </a:rPr>
                        <a:t>ABS</a:t>
                      </a:r>
                    </a:p>
                  </a:txBody>
                  <a:tcPr marL="12702" marR="12702" marT="12708" marB="45749"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zh-CN" altLang="en-US" sz="1400" b="0" i="0" u="none" strike="noStrike" dirty="0">
                          <a:solidFill>
                            <a:srgbClr val="000000"/>
                          </a:solidFill>
                          <a:effectLst/>
                          <a:latin typeface="+mn-ea"/>
                          <a:ea typeface="+mn-ea"/>
                        </a:rPr>
                        <a:t>收费收益权</a:t>
                      </a:r>
                    </a:p>
                  </a:txBody>
                  <a:tcPr marL="6350" marR="6350" marT="6352"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zh-CN" altLang="en-US" sz="1400" b="0" i="0" u="none" strike="noStrike" dirty="0">
                          <a:solidFill>
                            <a:srgbClr val="000000"/>
                          </a:solidFill>
                          <a:effectLst/>
                          <a:latin typeface="+mn-ea"/>
                          <a:ea typeface="+mn-ea"/>
                        </a:rPr>
                        <a:t>富阳水务资产收费收益权资产支持专项计划</a:t>
                      </a:r>
                    </a:p>
                  </a:txBody>
                  <a:tcPr marL="6350" marR="6350" marT="6352"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en-US" altLang="zh-CN" sz="1400" b="0" i="0" u="none" strike="noStrike" dirty="0">
                          <a:solidFill>
                            <a:srgbClr val="000000"/>
                          </a:solidFill>
                          <a:effectLst/>
                          <a:latin typeface="+mn-ea"/>
                          <a:ea typeface="+mn-ea"/>
                        </a:rPr>
                        <a:t>2015 </a:t>
                      </a:r>
                    </a:p>
                  </a:txBody>
                  <a:tcPr marL="6350" marR="6350" marT="6352"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en-US" altLang="zh-CN" sz="1400" b="0" i="0" u="none" strike="noStrike" dirty="0">
                          <a:solidFill>
                            <a:srgbClr val="000000"/>
                          </a:solidFill>
                          <a:effectLst/>
                          <a:latin typeface="+mn-ea"/>
                          <a:ea typeface="+mn-ea"/>
                        </a:rPr>
                        <a:t>15.80 </a:t>
                      </a:r>
                    </a:p>
                  </a:txBody>
                  <a:tcPr marL="6350" marR="6350" marT="6354"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extLst>
                  <a:ext uri="{0D108BD9-81ED-4DB2-BD59-A6C34878D82A}">
                    <a16:rowId xmlns:a16="http://schemas.microsoft.com/office/drawing/2014/main" val="10002"/>
                  </a:ext>
                </a:extLst>
              </a:tr>
              <a:tr h="504425">
                <a:tc>
                  <a:txBody>
                    <a:body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en-US" altLang="zh-CN" sz="1400" b="0" i="0" u="sng" strike="noStrike" cap="none" normalizeH="0" baseline="0" dirty="0">
                          <a:ln>
                            <a:noFill/>
                          </a:ln>
                          <a:solidFill>
                            <a:srgbClr val="000000"/>
                          </a:solidFill>
                          <a:effectLst/>
                          <a:latin typeface="+mn-ea"/>
                          <a:ea typeface="+mn-ea"/>
                          <a:sym typeface="仿宋" panose="02010609060101010101" pitchFamily="49" charset="-122"/>
                        </a:rPr>
                        <a:t>3</a:t>
                      </a:r>
                    </a:p>
                  </a:txBody>
                  <a:tcPr marL="12702" marR="12702" marT="12708" marB="45749"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zh-CN" altLang="en-US" sz="1400" b="0" i="0" strike="noStrike" cap="none" normalizeH="0" baseline="0" dirty="0">
                          <a:ln>
                            <a:noFill/>
                          </a:ln>
                          <a:solidFill>
                            <a:srgbClr val="000000"/>
                          </a:solidFill>
                          <a:effectLst/>
                          <a:latin typeface="+mn-ea"/>
                          <a:ea typeface="+mn-ea"/>
                          <a:cs typeface="Arial" panose="020B0604020202020204" pitchFamily="34" charset="0"/>
                          <a:sym typeface="Arial" panose="020B0604020202020204" pitchFamily="34" charset="0"/>
                        </a:rPr>
                        <a:t>公交</a:t>
                      </a:r>
                      <a:r>
                        <a:rPr kumimoji="0" lang="en-US" altLang="zh-CN" sz="1400" b="0" i="0" strike="noStrike" cap="none" normalizeH="0" baseline="0" dirty="0">
                          <a:ln>
                            <a:noFill/>
                          </a:ln>
                          <a:solidFill>
                            <a:srgbClr val="000000"/>
                          </a:solidFill>
                          <a:effectLst/>
                          <a:latin typeface="+mn-ea"/>
                          <a:ea typeface="+mn-ea"/>
                          <a:cs typeface="Arial" panose="020B0604020202020204" pitchFamily="34" charset="0"/>
                          <a:sym typeface="Arial" panose="020B0604020202020204" pitchFamily="34" charset="0"/>
                        </a:rPr>
                        <a:t>ABS</a:t>
                      </a:r>
                      <a:endParaRPr kumimoji="0" lang="zh-CN" altLang="zh-CN" sz="1400" b="0" i="0" strike="noStrike" cap="none" normalizeH="0" baseline="0" dirty="0">
                        <a:ln>
                          <a:noFill/>
                        </a:ln>
                        <a:solidFill>
                          <a:srgbClr val="000000"/>
                        </a:solidFill>
                        <a:effectLst/>
                        <a:latin typeface="+mn-ea"/>
                        <a:ea typeface="+mn-ea"/>
                        <a:cs typeface="Arial" panose="020B0604020202020204" pitchFamily="34" charset="0"/>
                        <a:sym typeface="Arial" panose="020B0604020202020204" pitchFamily="34" charset="0"/>
                      </a:endParaRPr>
                    </a:p>
                  </a:txBody>
                  <a:tcPr marL="12702" marR="12702" marT="12708" marB="45749"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zh-CN" altLang="en-US" sz="1400" b="0" i="0" u="none" strike="noStrike" dirty="0">
                          <a:solidFill>
                            <a:srgbClr val="000000"/>
                          </a:solidFill>
                          <a:effectLst/>
                          <a:latin typeface="+mn-ea"/>
                          <a:ea typeface="+mn-ea"/>
                        </a:rPr>
                        <a:t>收费路桥收益权</a:t>
                      </a:r>
                    </a:p>
                  </a:txBody>
                  <a:tcPr marL="6350" marR="6350" marT="6352"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zh-CN" altLang="en-US" sz="1400" b="0" i="0" u="none" strike="noStrike" dirty="0">
                          <a:solidFill>
                            <a:srgbClr val="000000"/>
                          </a:solidFill>
                          <a:effectLst/>
                          <a:latin typeface="+mn-ea"/>
                          <a:ea typeface="+mn-ea"/>
                        </a:rPr>
                        <a:t>华福</a:t>
                      </a:r>
                      <a:r>
                        <a:rPr lang="en-US" altLang="zh-CN" sz="1400" b="0" i="0" u="none" strike="noStrike" dirty="0">
                          <a:solidFill>
                            <a:srgbClr val="000000"/>
                          </a:solidFill>
                          <a:effectLst/>
                          <a:latin typeface="+mn-ea"/>
                          <a:ea typeface="+mn-ea"/>
                        </a:rPr>
                        <a:t>-</a:t>
                      </a:r>
                      <a:r>
                        <a:rPr lang="zh-CN" altLang="en-US" sz="1400" b="0" i="0" u="none" strike="noStrike" dirty="0">
                          <a:solidFill>
                            <a:srgbClr val="000000"/>
                          </a:solidFill>
                          <a:effectLst/>
                          <a:latin typeface="+mn-ea"/>
                          <a:ea typeface="+mn-ea"/>
                        </a:rPr>
                        <a:t>临安公交经营收费权资产支持专项计划</a:t>
                      </a:r>
                    </a:p>
                  </a:txBody>
                  <a:tcPr marL="6350" marR="6350" marT="6352"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en-US" altLang="zh-CN" sz="1400" b="0" i="0" u="none" strike="noStrike" dirty="0">
                          <a:solidFill>
                            <a:srgbClr val="000000"/>
                          </a:solidFill>
                          <a:effectLst/>
                          <a:latin typeface="+mn-ea"/>
                          <a:ea typeface="+mn-ea"/>
                        </a:rPr>
                        <a:t>2016 </a:t>
                      </a:r>
                    </a:p>
                  </a:txBody>
                  <a:tcPr marL="6350" marR="6350" marT="6352"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en-US" altLang="zh-CN" sz="1400" b="0" i="0" u="none" strike="noStrike">
                          <a:solidFill>
                            <a:srgbClr val="000000"/>
                          </a:solidFill>
                          <a:effectLst/>
                          <a:latin typeface="+mn-ea"/>
                          <a:ea typeface="+mn-ea"/>
                        </a:rPr>
                        <a:t>10.71 </a:t>
                      </a:r>
                    </a:p>
                  </a:txBody>
                  <a:tcPr marL="6350" marR="6350" marT="6354"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extLst>
                  <a:ext uri="{0D108BD9-81ED-4DB2-BD59-A6C34878D82A}">
                    <a16:rowId xmlns:a16="http://schemas.microsoft.com/office/drawing/2014/main" val="10003"/>
                  </a:ext>
                </a:extLst>
              </a:tr>
              <a:tr h="501423">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en-US" altLang="zh-CN" sz="1400" b="0" i="0" u="sng" strike="noStrike" cap="none" normalizeH="0" baseline="0" dirty="0">
                          <a:ln>
                            <a:noFill/>
                          </a:ln>
                          <a:solidFill>
                            <a:srgbClr val="000000"/>
                          </a:solidFill>
                          <a:effectLst/>
                          <a:latin typeface="+mn-ea"/>
                          <a:ea typeface="+mn-ea"/>
                          <a:cs typeface="Arial" panose="020B0604020202020204" pitchFamily="34" charset="0"/>
                          <a:sym typeface="Arial" panose="020B0604020202020204" pitchFamily="34" charset="0"/>
                        </a:rPr>
                        <a:t>4</a:t>
                      </a:r>
                      <a:endParaRPr kumimoji="0" lang="en-US" altLang="zh-CN" sz="1400" b="0" i="0" u="sng" strike="noStrike" cap="none" normalizeH="0" baseline="0" dirty="0">
                        <a:ln>
                          <a:noFill/>
                        </a:ln>
                        <a:solidFill>
                          <a:srgbClr val="000000"/>
                        </a:solidFill>
                        <a:effectLst/>
                        <a:latin typeface="+mn-ea"/>
                        <a:ea typeface="+mn-ea"/>
                        <a:sym typeface="仿宋" panose="02010609060101010101" pitchFamily="49" charset="-122"/>
                      </a:endParaRPr>
                    </a:p>
                  </a:txBody>
                  <a:tcPr marL="12702" marR="12702" marT="12708" marB="45749"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zh-CN" altLang="en-US" sz="1400" b="0" i="0" strike="noStrike" cap="none" normalizeH="0" baseline="0" dirty="0">
                          <a:ln>
                            <a:noFill/>
                          </a:ln>
                          <a:solidFill>
                            <a:srgbClr val="000000"/>
                          </a:solidFill>
                          <a:effectLst/>
                          <a:latin typeface="+mn-ea"/>
                          <a:ea typeface="+mn-ea"/>
                          <a:cs typeface="Arial" panose="020B0604020202020204" pitchFamily="34" charset="0"/>
                          <a:sym typeface="Arial" panose="020B0604020202020204" pitchFamily="34" charset="0"/>
                        </a:rPr>
                        <a:t>保障房</a:t>
                      </a:r>
                      <a:r>
                        <a:rPr kumimoji="0" lang="en-US" altLang="zh-CN" sz="1400" b="0" i="0" strike="noStrike" cap="none" normalizeH="0" baseline="0" dirty="0">
                          <a:ln>
                            <a:noFill/>
                          </a:ln>
                          <a:solidFill>
                            <a:srgbClr val="000000"/>
                          </a:solidFill>
                          <a:effectLst/>
                          <a:latin typeface="+mn-ea"/>
                          <a:ea typeface="+mn-ea"/>
                          <a:cs typeface="Arial" panose="020B0604020202020204" pitchFamily="34" charset="0"/>
                          <a:sym typeface="Arial" panose="020B0604020202020204" pitchFamily="34" charset="0"/>
                        </a:rPr>
                        <a:t>ABS</a:t>
                      </a:r>
                      <a:endParaRPr kumimoji="0" lang="zh-CN" altLang="zh-CN" sz="1400" b="0" i="0" strike="noStrike" cap="none" normalizeH="0" baseline="0" dirty="0">
                        <a:ln>
                          <a:noFill/>
                        </a:ln>
                        <a:solidFill>
                          <a:srgbClr val="000000"/>
                        </a:solidFill>
                        <a:effectLst/>
                        <a:latin typeface="+mn-ea"/>
                        <a:ea typeface="+mn-ea"/>
                        <a:cs typeface="Arial" panose="020B0604020202020204" pitchFamily="34" charset="0"/>
                        <a:sym typeface="Arial" panose="020B0604020202020204" pitchFamily="34" charset="0"/>
                      </a:endParaRPr>
                    </a:p>
                  </a:txBody>
                  <a:tcPr marL="12702" marR="12702" marT="12708" marB="45749"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zh-CN" altLang="en-US" sz="1400" b="0" i="0" u="none" strike="noStrike" dirty="0">
                          <a:solidFill>
                            <a:srgbClr val="000000"/>
                          </a:solidFill>
                          <a:effectLst/>
                          <a:latin typeface="+mn-ea"/>
                          <a:ea typeface="+mn-ea"/>
                        </a:rPr>
                        <a:t>信托受益权</a:t>
                      </a:r>
                    </a:p>
                  </a:txBody>
                  <a:tcPr marL="6350" marR="6350" marT="6352"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zh-CN" altLang="en-US" sz="1400" b="0" i="0" u="none" strike="noStrike" dirty="0">
                          <a:solidFill>
                            <a:srgbClr val="000000"/>
                          </a:solidFill>
                          <a:effectLst/>
                          <a:latin typeface="+mn-ea"/>
                          <a:ea typeface="+mn-ea"/>
                        </a:rPr>
                        <a:t>农银穗盈</a:t>
                      </a:r>
                      <a:r>
                        <a:rPr lang="en-US" altLang="zh-CN" sz="1400" b="0" i="0" u="none" strike="noStrike" dirty="0">
                          <a:solidFill>
                            <a:srgbClr val="000000"/>
                          </a:solidFill>
                          <a:effectLst/>
                          <a:latin typeface="+mn-ea"/>
                          <a:ea typeface="+mn-ea"/>
                        </a:rPr>
                        <a:t>-</a:t>
                      </a:r>
                      <a:r>
                        <a:rPr lang="zh-CN" altLang="en-US" sz="1400" b="0" i="0" u="none" strike="noStrike" dirty="0">
                          <a:solidFill>
                            <a:srgbClr val="000000"/>
                          </a:solidFill>
                          <a:effectLst/>
                          <a:latin typeface="+mn-ea"/>
                          <a:ea typeface="+mn-ea"/>
                        </a:rPr>
                        <a:t>光证资管</a:t>
                      </a:r>
                      <a:r>
                        <a:rPr lang="en-US" altLang="zh-CN" sz="1400" b="0" i="0" u="none" strike="noStrike" dirty="0">
                          <a:solidFill>
                            <a:srgbClr val="000000"/>
                          </a:solidFill>
                          <a:effectLst/>
                          <a:latin typeface="+mn-ea"/>
                          <a:ea typeface="+mn-ea"/>
                        </a:rPr>
                        <a:t>-</a:t>
                      </a:r>
                      <a:r>
                        <a:rPr lang="zh-CN" altLang="en-US" sz="1400" b="0" i="0" u="none" strike="noStrike" dirty="0">
                          <a:solidFill>
                            <a:srgbClr val="000000"/>
                          </a:solidFill>
                          <a:effectLst/>
                          <a:latin typeface="+mn-ea"/>
                          <a:ea typeface="+mn-ea"/>
                        </a:rPr>
                        <a:t>宁海棚改安居可持续发展资产支持专项计划</a:t>
                      </a:r>
                    </a:p>
                  </a:txBody>
                  <a:tcPr marL="6350" marR="6350" marT="6352"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en-US" altLang="zh-CN" sz="1400" b="0" i="0" u="none" strike="noStrike">
                          <a:solidFill>
                            <a:srgbClr val="000000"/>
                          </a:solidFill>
                          <a:effectLst/>
                          <a:latin typeface="+mn-ea"/>
                          <a:ea typeface="+mn-ea"/>
                        </a:rPr>
                        <a:t>2017 </a:t>
                      </a:r>
                    </a:p>
                  </a:txBody>
                  <a:tcPr marL="6350" marR="6350" marT="6352"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en-US" altLang="zh-CN" sz="1400" b="0" i="0" u="none" strike="noStrike" dirty="0">
                          <a:solidFill>
                            <a:srgbClr val="000000"/>
                          </a:solidFill>
                          <a:effectLst/>
                          <a:latin typeface="+mn-ea"/>
                          <a:ea typeface="+mn-ea"/>
                        </a:rPr>
                        <a:t>13.30 </a:t>
                      </a:r>
                    </a:p>
                  </a:txBody>
                  <a:tcPr marL="6350" marR="6350" marT="6354"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extLst>
                  <a:ext uri="{0D108BD9-81ED-4DB2-BD59-A6C34878D82A}">
                    <a16:rowId xmlns:a16="http://schemas.microsoft.com/office/drawing/2014/main" val="10004"/>
                  </a:ext>
                </a:extLst>
              </a:tr>
              <a:tr h="501423">
                <a:tc>
                  <a:txBody>
                    <a:body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en-US" altLang="zh-CN" sz="1400" b="0" i="0" u="sng" strike="noStrike" cap="none" normalizeH="0" baseline="0" dirty="0">
                          <a:ln>
                            <a:noFill/>
                          </a:ln>
                          <a:solidFill>
                            <a:srgbClr val="000000"/>
                          </a:solidFill>
                          <a:effectLst/>
                          <a:latin typeface="+mn-ea"/>
                          <a:ea typeface="+mn-ea"/>
                          <a:sym typeface="仿宋" panose="02010609060101010101" pitchFamily="49" charset="-122"/>
                        </a:rPr>
                        <a:t>5</a:t>
                      </a:r>
                    </a:p>
                  </a:txBody>
                  <a:tcPr marL="12702" marR="12702" marT="12708" marB="45749"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zh-CN" altLang="en-US" sz="1400" b="0" i="0" strike="noStrike" cap="none" normalizeH="0" baseline="0" dirty="0">
                          <a:ln>
                            <a:noFill/>
                          </a:ln>
                          <a:solidFill>
                            <a:srgbClr val="000000"/>
                          </a:solidFill>
                          <a:effectLst/>
                          <a:latin typeface="+mn-ea"/>
                          <a:ea typeface="+mn-ea"/>
                          <a:cs typeface="Arial" panose="020B0604020202020204" pitchFamily="34" charset="0"/>
                          <a:sym typeface="Arial" panose="020B0604020202020204" pitchFamily="34" charset="0"/>
                        </a:rPr>
                        <a:t>保障房</a:t>
                      </a:r>
                      <a:r>
                        <a:rPr kumimoji="0" lang="en-US" altLang="zh-CN" sz="1400" b="0" i="0" strike="noStrike" cap="none" normalizeH="0" baseline="0" dirty="0">
                          <a:ln>
                            <a:noFill/>
                          </a:ln>
                          <a:solidFill>
                            <a:srgbClr val="000000"/>
                          </a:solidFill>
                          <a:effectLst/>
                          <a:latin typeface="+mn-ea"/>
                          <a:ea typeface="+mn-ea"/>
                          <a:cs typeface="Arial" panose="020B0604020202020204" pitchFamily="34" charset="0"/>
                          <a:sym typeface="Arial" panose="020B0604020202020204" pitchFamily="34" charset="0"/>
                        </a:rPr>
                        <a:t>ABS</a:t>
                      </a:r>
                      <a:endParaRPr kumimoji="0" lang="zh-CN" altLang="zh-CN" sz="1400" b="0" i="0" strike="noStrike" cap="none" normalizeH="0" baseline="0" dirty="0">
                        <a:ln>
                          <a:noFill/>
                        </a:ln>
                        <a:solidFill>
                          <a:srgbClr val="000000"/>
                        </a:solidFill>
                        <a:effectLst/>
                        <a:latin typeface="+mn-ea"/>
                        <a:ea typeface="+mn-ea"/>
                        <a:cs typeface="Arial" panose="020B0604020202020204" pitchFamily="34" charset="0"/>
                        <a:sym typeface="Arial" panose="020B0604020202020204" pitchFamily="34" charset="0"/>
                      </a:endParaRPr>
                    </a:p>
                  </a:txBody>
                  <a:tcPr marL="12702" marR="12702" marT="12708" marB="45749"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zh-CN" altLang="en-US" sz="1400" b="0" i="0" u="none" strike="noStrike" dirty="0">
                          <a:solidFill>
                            <a:srgbClr val="000000"/>
                          </a:solidFill>
                          <a:effectLst/>
                          <a:latin typeface="+mn-ea"/>
                          <a:ea typeface="+mn-ea"/>
                        </a:rPr>
                        <a:t>信托受益权</a:t>
                      </a:r>
                    </a:p>
                  </a:txBody>
                  <a:tcPr marL="6350" marR="6350" marT="6352"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zh-CN" altLang="en-US" sz="1400" b="0" i="0" u="none" strike="noStrike" dirty="0">
                          <a:solidFill>
                            <a:srgbClr val="000000"/>
                          </a:solidFill>
                          <a:effectLst/>
                          <a:latin typeface="+mn-ea"/>
                          <a:ea typeface="+mn-ea"/>
                        </a:rPr>
                        <a:t>国开</a:t>
                      </a:r>
                      <a:r>
                        <a:rPr lang="en-US" altLang="zh-CN" sz="1400" b="0" i="0" u="none" strike="noStrike" dirty="0">
                          <a:solidFill>
                            <a:srgbClr val="000000"/>
                          </a:solidFill>
                          <a:effectLst/>
                          <a:latin typeface="+mn-ea"/>
                          <a:ea typeface="+mn-ea"/>
                        </a:rPr>
                        <a:t>—</a:t>
                      </a:r>
                      <a:r>
                        <a:rPr lang="zh-CN" altLang="en-US" sz="1400" b="0" i="0" u="none" strike="noStrike" dirty="0">
                          <a:solidFill>
                            <a:srgbClr val="000000"/>
                          </a:solidFill>
                          <a:effectLst/>
                          <a:latin typeface="+mn-ea"/>
                          <a:ea typeface="+mn-ea"/>
                        </a:rPr>
                        <a:t>杭州富阳城投保障房信托受益权资产支持专项计划</a:t>
                      </a:r>
                    </a:p>
                  </a:txBody>
                  <a:tcPr marL="6350" marR="6350" marT="6352"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en-US" altLang="zh-CN" sz="1400" b="0" i="0" u="none" strike="noStrike" dirty="0">
                          <a:solidFill>
                            <a:srgbClr val="000000"/>
                          </a:solidFill>
                          <a:effectLst/>
                          <a:latin typeface="+mn-ea"/>
                          <a:ea typeface="+mn-ea"/>
                        </a:rPr>
                        <a:t>2018 </a:t>
                      </a:r>
                    </a:p>
                  </a:txBody>
                  <a:tcPr marL="6350" marR="6350" marT="6352"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en-US" altLang="zh-CN" sz="1400" b="0" i="0" u="none" strike="noStrike" dirty="0">
                          <a:solidFill>
                            <a:srgbClr val="000000"/>
                          </a:solidFill>
                          <a:effectLst/>
                          <a:latin typeface="+mn-ea"/>
                          <a:ea typeface="+mn-ea"/>
                        </a:rPr>
                        <a:t>8.15 </a:t>
                      </a:r>
                    </a:p>
                  </a:txBody>
                  <a:tcPr marL="6350" marR="6350" marT="6354"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extLst>
                  <a:ext uri="{0D108BD9-81ED-4DB2-BD59-A6C34878D82A}">
                    <a16:rowId xmlns:a16="http://schemas.microsoft.com/office/drawing/2014/main" val="10005"/>
                  </a:ext>
                </a:extLst>
              </a:tr>
              <a:tr h="501423">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en-US" altLang="zh-CN" sz="1400" b="0" i="0" u="sng" strike="noStrike" cap="none" normalizeH="0" baseline="0" dirty="0">
                          <a:ln>
                            <a:noFill/>
                          </a:ln>
                          <a:solidFill>
                            <a:srgbClr val="000000"/>
                          </a:solidFill>
                          <a:effectLst/>
                          <a:latin typeface="+mn-ea"/>
                          <a:ea typeface="+mn-ea"/>
                          <a:cs typeface="Arial" panose="020B0604020202020204" pitchFamily="34" charset="0"/>
                          <a:sym typeface="Arial" panose="020B0604020202020204" pitchFamily="34" charset="0"/>
                        </a:rPr>
                        <a:t>6</a:t>
                      </a:r>
                      <a:endParaRPr kumimoji="0" lang="en-US" altLang="zh-CN" sz="1400" b="0" i="0" u="sng" strike="noStrike" cap="none" normalizeH="0" baseline="0" dirty="0">
                        <a:ln>
                          <a:noFill/>
                        </a:ln>
                        <a:solidFill>
                          <a:srgbClr val="000000"/>
                        </a:solidFill>
                        <a:effectLst/>
                        <a:latin typeface="+mn-ea"/>
                        <a:ea typeface="+mn-ea"/>
                        <a:sym typeface="仿宋" panose="02010609060101010101" pitchFamily="49" charset="-122"/>
                      </a:endParaRPr>
                    </a:p>
                  </a:txBody>
                  <a:tcPr marL="12702" marR="12702" marT="12708" marB="45749"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zh-CN" altLang="en-US" sz="1400" b="0" i="0" strike="noStrike" kern="1200" cap="none" normalizeH="0" baseline="0" dirty="0">
                          <a:ln>
                            <a:noFill/>
                          </a:ln>
                          <a:solidFill>
                            <a:srgbClr val="000000"/>
                          </a:solidFill>
                          <a:effectLst/>
                          <a:latin typeface="+mn-ea"/>
                          <a:ea typeface="+mn-ea"/>
                          <a:cs typeface="Arial" panose="020B0604020202020204" pitchFamily="34" charset="0"/>
                          <a:sym typeface="Arial" panose="020B0604020202020204" pitchFamily="34" charset="0"/>
                        </a:rPr>
                        <a:t>保障房</a:t>
                      </a:r>
                      <a:r>
                        <a:rPr kumimoji="0" lang="en-US" altLang="zh-CN" sz="1400" b="0" i="0" strike="noStrike" kern="1200" cap="none" normalizeH="0" baseline="0" dirty="0">
                          <a:ln>
                            <a:noFill/>
                          </a:ln>
                          <a:solidFill>
                            <a:srgbClr val="000000"/>
                          </a:solidFill>
                          <a:effectLst/>
                          <a:latin typeface="+mn-ea"/>
                          <a:ea typeface="+mn-ea"/>
                          <a:cs typeface="Arial" panose="020B0604020202020204" pitchFamily="34" charset="0"/>
                          <a:sym typeface="Arial" panose="020B0604020202020204" pitchFamily="34" charset="0"/>
                        </a:rPr>
                        <a:t>ABS</a:t>
                      </a:r>
                      <a:endParaRPr kumimoji="0" lang="zh-CN" altLang="zh-CN" sz="1400" b="0" i="0" strike="noStrike" kern="1200" cap="none" normalizeH="0" baseline="0" dirty="0">
                        <a:ln>
                          <a:noFill/>
                        </a:ln>
                        <a:solidFill>
                          <a:srgbClr val="000000"/>
                        </a:solidFill>
                        <a:effectLst/>
                        <a:latin typeface="+mn-ea"/>
                        <a:ea typeface="+mn-ea"/>
                        <a:cs typeface="Arial" panose="020B0604020202020204" pitchFamily="34" charset="0"/>
                        <a:sym typeface="Arial" panose="020B0604020202020204" pitchFamily="34" charset="0"/>
                      </a:endParaRPr>
                    </a:p>
                  </a:txBody>
                  <a:tcPr marL="12702" marR="12702" marT="12708" marB="45749"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zh-CN" altLang="en-US" sz="1400" b="0" i="0" u="none" strike="noStrike" dirty="0">
                          <a:solidFill>
                            <a:srgbClr val="000000"/>
                          </a:solidFill>
                          <a:effectLst/>
                          <a:latin typeface="+mn-ea"/>
                          <a:ea typeface="+mn-ea"/>
                        </a:rPr>
                        <a:t>信托受益权</a:t>
                      </a:r>
                    </a:p>
                  </a:txBody>
                  <a:tcPr marL="6350" marR="6350" marT="6352"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zh-CN" altLang="en-US" sz="1400" b="0" i="0" u="none" strike="noStrike" dirty="0">
                          <a:solidFill>
                            <a:srgbClr val="000000"/>
                          </a:solidFill>
                          <a:effectLst/>
                          <a:latin typeface="+mn-ea"/>
                          <a:ea typeface="+mn-ea"/>
                        </a:rPr>
                        <a:t>国开</a:t>
                      </a:r>
                      <a:r>
                        <a:rPr lang="en-US" altLang="zh-CN" sz="1400" b="0" i="0" u="none" strike="noStrike" dirty="0">
                          <a:solidFill>
                            <a:srgbClr val="000000"/>
                          </a:solidFill>
                          <a:effectLst/>
                          <a:latin typeface="+mn-ea"/>
                          <a:ea typeface="+mn-ea"/>
                        </a:rPr>
                        <a:t>—</a:t>
                      </a:r>
                      <a:r>
                        <a:rPr lang="zh-CN" altLang="en-US" sz="1400" b="0" i="0" u="none" strike="noStrike" dirty="0">
                          <a:solidFill>
                            <a:srgbClr val="000000"/>
                          </a:solidFill>
                          <a:effectLst/>
                          <a:latin typeface="+mn-ea"/>
                          <a:ea typeface="+mn-ea"/>
                        </a:rPr>
                        <a:t>杭州富阳城投保障房信托受益权资产支持专项计划</a:t>
                      </a:r>
                    </a:p>
                  </a:txBody>
                  <a:tcPr marL="6350" marR="6350" marT="6352"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en-US" altLang="zh-CN" sz="1400" b="0" i="0" u="none" strike="noStrike" dirty="0">
                          <a:solidFill>
                            <a:srgbClr val="000000"/>
                          </a:solidFill>
                          <a:effectLst/>
                          <a:latin typeface="+mn-ea"/>
                          <a:ea typeface="+mn-ea"/>
                        </a:rPr>
                        <a:t>2019 </a:t>
                      </a:r>
                    </a:p>
                  </a:txBody>
                  <a:tcPr marL="6350" marR="6350" marT="6352"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p>
                      <a:pPr algn="l" fontAlgn="ctr"/>
                      <a:r>
                        <a:rPr lang="en-US" altLang="zh-CN" sz="1400" b="0" i="0" u="none" strike="noStrike" dirty="0">
                          <a:solidFill>
                            <a:srgbClr val="000000"/>
                          </a:solidFill>
                          <a:effectLst/>
                          <a:latin typeface="+mn-ea"/>
                          <a:ea typeface="+mn-ea"/>
                        </a:rPr>
                        <a:t>2.23 </a:t>
                      </a:r>
                    </a:p>
                  </a:txBody>
                  <a:tcPr marL="6350" marR="6350" marT="6354" marB="0" anchor="ctr">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extLst>
                  <a:ext uri="{0D108BD9-81ED-4DB2-BD59-A6C34878D82A}">
                    <a16:rowId xmlns:a16="http://schemas.microsoft.com/office/drawing/2014/main" val="10006"/>
                  </a:ext>
                </a:extLst>
              </a:tr>
            </a:tbl>
          </a:graphicData>
        </a:graphic>
      </p:graphicFrame>
      <p:sp>
        <p:nvSpPr>
          <p:cNvPr id="111678" name="标题 2"/>
          <p:cNvSpPr txBox="1"/>
          <p:nvPr/>
        </p:nvSpPr>
        <p:spPr>
          <a:xfrm>
            <a:off x="660400" y="214313"/>
            <a:ext cx="11004550" cy="719137"/>
          </a:xfrm>
          <a:prstGeom prst="rect">
            <a:avLst/>
          </a:prstGeom>
          <a:noFill/>
          <a:ln w="9525">
            <a:noFill/>
          </a:ln>
        </p:spPr>
        <p:txBody>
          <a:bodyPr lIns="68573" tIns="34289" rIns="68573" bIns="34289" anchor="ct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lnSpc>
                <a:spcPct val="150000"/>
              </a:lnSpc>
              <a:spcBef>
                <a:spcPct val="0"/>
              </a:spcBef>
              <a:buFontTx/>
              <a:buNone/>
            </a:pPr>
            <a:r>
              <a:rPr lang="en-US" altLang="zh-CN" b="1" dirty="0">
                <a:solidFill>
                  <a:srgbClr val="000000"/>
                </a:solidFill>
                <a:latin typeface="+mn-ea"/>
                <a:sym typeface="微软雅黑" panose="020B0503020204020204" pitchFamily="34" charset="-122"/>
              </a:rPr>
              <a:t>3.4 </a:t>
            </a:r>
            <a:r>
              <a:rPr lang="zh-CN" altLang="en-US" b="1" dirty="0">
                <a:solidFill>
                  <a:srgbClr val="000000"/>
                </a:solidFill>
                <a:latin typeface="+mn-ea"/>
                <a:sym typeface="微软雅黑" panose="020B0503020204020204" pitchFamily="34" charset="-122"/>
              </a:rPr>
              <a:t>城投公司已发行</a:t>
            </a:r>
            <a:r>
              <a:rPr lang="en-US" altLang="zh-CN" b="1" dirty="0">
                <a:solidFill>
                  <a:srgbClr val="000000"/>
                </a:solidFill>
                <a:latin typeface="+mn-ea"/>
                <a:sym typeface="微软雅黑" panose="020B0503020204020204" pitchFamily="34" charset="-122"/>
              </a:rPr>
              <a:t>ABS</a:t>
            </a:r>
            <a:r>
              <a:rPr lang="zh-CN" altLang="en-US" b="1" dirty="0">
                <a:solidFill>
                  <a:srgbClr val="000000"/>
                </a:solidFill>
                <a:latin typeface="+mn-ea"/>
                <a:sym typeface="微软雅黑" panose="020B0503020204020204" pitchFamily="34" charset="-122"/>
              </a:rPr>
              <a:t>举例</a:t>
            </a:r>
            <a:r>
              <a:rPr lang="en-US" altLang="zh-CN" b="1" dirty="0">
                <a:solidFill>
                  <a:srgbClr val="000000"/>
                </a:solidFill>
                <a:latin typeface="+mn-ea"/>
                <a:sym typeface="微软雅黑" panose="020B0503020204020204" pitchFamily="34" charset="-122"/>
              </a:rPr>
              <a:t>——</a:t>
            </a:r>
            <a:r>
              <a:rPr lang="zh-CN" altLang="en-US" b="1" dirty="0">
                <a:solidFill>
                  <a:srgbClr val="000000"/>
                </a:solidFill>
                <a:latin typeface="+mn-ea"/>
                <a:sym typeface="微软雅黑" panose="020B0503020204020204" pitchFamily="34" charset="-122"/>
              </a:rPr>
              <a:t>浙江</a:t>
            </a:r>
            <a:endParaRPr lang="en-US" altLang="zh-CN" sz="2800" b="1" dirty="0">
              <a:solidFill>
                <a:srgbClr val="000000"/>
              </a:solidFill>
              <a:latin typeface="+mn-ea"/>
              <a:sym typeface="微软雅黑" panose="020B0503020204020204" pitchFamily="34" charset="-122"/>
            </a:endParaRPr>
          </a:p>
        </p:txBody>
      </p:sp>
    </p:spTree>
  </p:cSld>
  <p:clrMapOvr>
    <a:masterClrMapping/>
  </p:clrMapOvr>
  <p:transition spd="med">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666" name="组合 1"/>
          <p:cNvGrpSpPr/>
          <p:nvPr/>
        </p:nvGrpSpPr>
        <p:grpSpPr>
          <a:xfrm>
            <a:off x="0" y="214313"/>
            <a:ext cx="577850" cy="658812"/>
            <a:chOff x="0" y="0"/>
            <a:chExt cx="577847" cy="659137"/>
          </a:xfrm>
        </p:grpSpPr>
        <p:sp>
          <p:nvSpPr>
            <p:cNvPr id="113753" name="矩形 3"/>
            <p:cNvSpPr/>
            <p:nvPr/>
          </p:nvSpPr>
          <p:spPr>
            <a:xfrm>
              <a:off x="0" y="0"/>
              <a:ext cx="495297" cy="659137"/>
            </a:xfrm>
            <a:prstGeom prst="rect">
              <a:avLst/>
            </a:prstGeom>
            <a:solidFill>
              <a:srgbClr val="C0000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113754" name="矩形 4"/>
            <p:cNvSpPr/>
            <p:nvPr/>
          </p:nvSpPr>
          <p:spPr>
            <a:xfrm>
              <a:off x="527047" y="0"/>
              <a:ext cx="50800" cy="659137"/>
            </a:xfrm>
            <a:prstGeom prst="rect">
              <a:avLst/>
            </a:prstGeom>
            <a:solidFill>
              <a:srgbClr val="80808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grpSp>
      <p:sp>
        <p:nvSpPr>
          <p:cNvPr id="113667" name="灯片编号占位符 3"/>
          <p:cNvSpPr>
            <a:spLocks noGrp="1"/>
          </p:cNvSpPr>
          <p:nvPr/>
        </p:nvSpPr>
        <p:spPr>
          <a:xfrm>
            <a:off x="11449050" y="6499225"/>
            <a:ext cx="639763" cy="365125"/>
          </a:xfrm>
          <a:prstGeom prst="rect">
            <a:avLst/>
          </a:prstGeom>
          <a:noFill/>
          <a:ln w="9525">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r" defTabSz="914400" eaLnBrk="1" hangingPunct="1">
              <a:spcBef>
                <a:spcPct val="0"/>
              </a:spcBef>
              <a:buNone/>
            </a:pPr>
            <a:fld id="{9A0DB2DC-4C9A-4742-B13C-FB6460FD3503}" type="slidenum">
              <a:rPr lang="zh-CN" altLang="zh-CN" sz="1400" b="1" dirty="0">
                <a:solidFill>
                  <a:srgbClr val="FFFFFF"/>
                </a:solidFill>
                <a:latin typeface="仿宋" panose="02010609060101010101" pitchFamily="49" charset="-122"/>
                <a:ea typeface="仿宋" panose="02010609060101010101" pitchFamily="49" charset="-122"/>
              </a:rPr>
              <a:t>97</a:t>
            </a:fld>
            <a:endParaRPr lang="zh-CN" altLang="zh-CN" sz="1400" b="1" dirty="0">
              <a:solidFill>
                <a:srgbClr val="FFFFFF"/>
              </a:solidFill>
              <a:latin typeface="仿宋" panose="02010609060101010101" pitchFamily="49" charset="-122"/>
              <a:ea typeface="仿宋" panose="02010609060101010101" pitchFamily="49" charset="-122"/>
            </a:endParaRPr>
          </a:p>
        </p:txBody>
      </p:sp>
      <p:sp>
        <p:nvSpPr>
          <p:cNvPr id="113668" name="标题 2"/>
          <p:cNvSpPr>
            <a:spLocks noGrp="1"/>
          </p:cNvSpPr>
          <p:nvPr>
            <p:ph type="title"/>
          </p:nvPr>
        </p:nvSpPr>
        <p:spPr>
          <a:xfrm>
            <a:off x="596900" y="233363"/>
            <a:ext cx="11004550" cy="719137"/>
          </a:xfrm>
        </p:spPr>
        <p:txBody>
          <a:bodyPr vert="horz" wrap="square" lIns="68573" tIns="34289" rIns="68573" bIns="34289" anchor="ctr">
            <a:spAutoFit/>
          </a:bodyPr>
          <a:lstStyle/>
          <a:p>
            <a:pPr algn="l" eaLnBrk="1" hangingPunct="1">
              <a:lnSpc>
                <a:spcPct val="150000"/>
              </a:lnSpc>
            </a:pPr>
            <a:r>
              <a:rPr lang="en-US" altLang="zh-CN" sz="3200" b="1" dirty="0">
                <a:solidFill>
                  <a:srgbClr val="000000"/>
                </a:solidFill>
                <a:latin typeface="+mn-ea"/>
                <a:ea typeface="+mn-ea"/>
                <a:sym typeface="微软雅黑" panose="020B0503020204020204" pitchFamily="34" charset="-122"/>
              </a:rPr>
              <a:t>3.5  城投</a:t>
            </a:r>
            <a:r>
              <a:rPr lang="zh-CN" altLang="en-US" sz="3200" b="1" dirty="0">
                <a:solidFill>
                  <a:srgbClr val="000000"/>
                </a:solidFill>
                <a:latin typeface="+mn-ea"/>
                <a:ea typeface="+mn-ea"/>
                <a:sym typeface="微软雅黑" panose="020B0503020204020204" pitchFamily="34" charset="-122"/>
              </a:rPr>
              <a:t>公司可发行</a:t>
            </a:r>
            <a:r>
              <a:rPr lang="en-US" altLang="zh-CN" sz="3200" b="1" dirty="0">
                <a:solidFill>
                  <a:srgbClr val="000000"/>
                </a:solidFill>
                <a:latin typeface="+mn-ea"/>
                <a:ea typeface="+mn-ea"/>
                <a:sym typeface="微软雅黑" panose="020B0503020204020204" pitchFamily="34" charset="-122"/>
              </a:rPr>
              <a:t>ABS</a:t>
            </a:r>
            <a:r>
              <a:rPr lang="zh-CN" altLang="en-US" sz="3200" b="1" dirty="0">
                <a:solidFill>
                  <a:srgbClr val="000000"/>
                </a:solidFill>
                <a:latin typeface="+mn-ea"/>
                <a:ea typeface="+mn-ea"/>
                <a:sym typeface="微软雅黑" panose="020B0503020204020204" pitchFamily="34" charset="-122"/>
              </a:rPr>
              <a:t>举例</a:t>
            </a:r>
            <a:endParaRPr lang="en-US" altLang="zh-CN" sz="2400" b="1" dirty="0">
              <a:solidFill>
                <a:srgbClr val="000000"/>
              </a:solidFill>
              <a:latin typeface="+mn-ea"/>
              <a:ea typeface="+mn-ea"/>
              <a:sym typeface="微软雅黑" panose="020B0503020204020204" pitchFamily="34" charset="-122"/>
            </a:endParaRPr>
          </a:p>
        </p:txBody>
      </p:sp>
      <p:sp>
        <p:nvSpPr>
          <p:cNvPr id="46085" name="文本框 14"/>
          <p:cNvSpPr>
            <a:spLocks noChangeArrowheads="1"/>
          </p:cNvSpPr>
          <p:nvPr/>
        </p:nvSpPr>
        <p:spPr bwMode="auto">
          <a:xfrm>
            <a:off x="3173413" y="1028700"/>
            <a:ext cx="6557963" cy="400050"/>
          </a:xfrm>
          <a:prstGeom prst="rect">
            <a:avLst/>
          </a:prstGeom>
          <a:noFill/>
          <a:ln>
            <a:noFill/>
          </a:ln>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sym typeface="微软雅黑" panose="020B0503020204020204" pitchFamily="34" charset="-122"/>
              </a:rPr>
              <a:t>——</a:t>
            </a:r>
            <a:r>
              <a:rPr kumimoji="0" lang="zh-CN" altLang="en-US" sz="2000" b="1" i="0" u="none" strike="noStrike" kern="1200" cap="none" spc="0" normalizeH="0" baseline="0" noProof="0" dirty="0">
                <a:ln>
                  <a:noFill/>
                </a:ln>
                <a:solidFill>
                  <a:schemeClr val="tx1"/>
                </a:solidFill>
                <a:effectLst/>
                <a:uLnTx/>
                <a:uFillTx/>
                <a:latin typeface="微软雅黑" panose="020B0503020204020204" pitchFamily="34" charset="-122"/>
                <a:ea typeface="+mj-ea"/>
                <a:cs typeface="+mj-cs"/>
                <a:sym typeface="微软雅黑" panose="020B0503020204020204" pitchFamily="34" charset="-122"/>
              </a:rPr>
              <a:t>云南省能源投资集团有限公司</a:t>
            </a:r>
            <a:endParaRPr kumimoji="0" lang="zh-CN" altLang="en-US" sz="2000" b="1" i="0" u="none" strike="noStrike" kern="1200" cap="none" spc="0" normalizeH="0" baseline="0" noProof="0" dirty="0">
              <a:ln>
                <a:noFill/>
              </a:ln>
              <a:solidFill>
                <a:schemeClr val="tx1"/>
              </a:solidFill>
              <a:effectLst/>
              <a:uLnTx/>
              <a:uFillTx/>
              <a:latin typeface="微软雅黑" panose="020B0503020204020204" pitchFamily="34" charset="-122"/>
              <a:ea typeface="+mj-ea"/>
              <a:cs typeface="+mj-cs"/>
              <a:sym typeface="仿宋" panose="02010609060101010101" pitchFamily="49" charset="-122"/>
            </a:endParaRPr>
          </a:p>
        </p:txBody>
      </p:sp>
      <p:graphicFrame>
        <p:nvGraphicFramePr>
          <p:cNvPr id="47112" name="表格 9"/>
          <p:cNvGraphicFramePr>
            <a:graphicFrameLocks noGrp="1"/>
          </p:cNvGraphicFramePr>
          <p:nvPr/>
        </p:nvGraphicFramePr>
        <p:xfrm>
          <a:off x="841375" y="2790825"/>
          <a:ext cx="7324725" cy="3419478"/>
        </p:xfrm>
        <a:graphic>
          <a:graphicData uri="http://schemas.openxmlformats.org/drawingml/2006/table">
            <a:tbl>
              <a:tblPr/>
              <a:tblGrid>
                <a:gridCol w="2997200">
                  <a:extLst>
                    <a:ext uri="{9D8B030D-6E8A-4147-A177-3AD203B41FA5}">
                      <a16:colId xmlns:a16="http://schemas.microsoft.com/office/drawing/2014/main" val="20000"/>
                    </a:ext>
                  </a:extLst>
                </a:gridCol>
                <a:gridCol w="2163763">
                  <a:extLst>
                    <a:ext uri="{9D8B030D-6E8A-4147-A177-3AD203B41FA5}">
                      <a16:colId xmlns:a16="http://schemas.microsoft.com/office/drawing/2014/main" val="20001"/>
                    </a:ext>
                  </a:extLst>
                </a:gridCol>
                <a:gridCol w="2163762">
                  <a:extLst>
                    <a:ext uri="{9D8B030D-6E8A-4147-A177-3AD203B41FA5}">
                      <a16:colId xmlns:a16="http://schemas.microsoft.com/office/drawing/2014/main" val="20002"/>
                    </a:ext>
                  </a:extLst>
                </a:gridCol>
              </a:tblGrid>
              <a:tr h="227013">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l" defTabSz="0" rtl="0" eaLnBrk="1" fontAlgn="t" latinLnBrk="0" hangingPunct="1">
                        <a:lnSpc>
                          <a:spcPct val="100000"/>
                        </a:lnSpc>
                        <a:spcBef>
                          <a:spcPct val="0"/>
                        </a:spcBef>
                        <a:spcAft>
                          <a:spcPct val="0"/>
                        </a:spcAft>
                        <a:buClrTx/>
                        <a:buSzTx/>
                        <a:buFontTx/>
                        <a:buNone/>
                      </a:pPr>
                      <a:r>
                        <a:rPr kumimoji="0" lang="zh-CN" altLang="zh-CN" sz="1400" b="1" i="0" u="none" strike="noStrike" cap="none" normalizeH="0" baseline="0">
                          <a:ln>
                            <a:noFill/>
                          </a:ln>
                          <a:solidFill>
                            <a:srgbClr val="FFFFFF"/>
                          </a:solidFill>
                          <a:effectLst/>
                          <a:latin typeface="Arial" panose="020B0604020202020204" pitchFamily="34" charset="0"/>
                          <a:ea typeface="微软雅黑" panose="020B0503020204020204" pitchFamily="34" charset="-122"/>
                          <a:sym typeface="Arial" panose="020B0604020202020204" pitchFamily="34" charset="0"/>
                        </a:rPr>
                        <a:t>项目</a:t>
                      </a:r>
                      <a:endParaRPr kumimoji="0" lang="zh-CN" altLang="zh-CN" sz="1400" b="1" i="1" u="none" strike="noStrike" cap="none" normalizeH="0" baseline="0">
                        <a:ln>
                          <a:noFill/>
                        </a:ln>
                        <a:solidFill>
                          <a:srgbClr val="FFFFFF"/>
                        </a:solidFill>
                        <a:effectLst/>
                        <a:latin typeface="仿宋" panose="02010609060101010101" pitchFamily="49" charset="-122"/>
                        <a:ea typeface="仿宋" panose="02010609060101010101" pitchFamily="49" charset="-122"/>
                        <a:sym typeface="仿宋" panose="02010609060101010101" pitchFamily="49" charset="-122"/>
                      </a:endParaRPr>
                    </a:p>
                  </a:txBody>
                  <a:tcPr marL="9525" marR="9525" marT="9525" marB="0"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C0504D"/>
                    </a:solidFill>
                  </a:tcPr>
                </a:tc>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l" defTabSz="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a:ln>
                            <a:noFill/>
                          </a:ln>
                          <a:solidFill>
                            <a:srgbClr val="FFFFFF"/>
                          </a:solidFill>
                          <a:effectLst/>
                          <a:latin typeface="Arial" panose="020B0604020202020204" pitchFamily="34" charset="0"/>
                          <a:ea typeface="微软雅黑" panose="020B0503020204020204" pitchFamily="34" charset="-122"/>
                          <a:sym typeface="Arial" panose="020B0604020202020204" pitchFamily="34" charset="0"/>
                        </a:rPr>
                        <a:t>2019-12-31</a:t>
                      </a:r>
                      <a:endParaRPr kumimoji="0" lang="en-US" altLang="zh-CN" sz="1400" b="1" i="1" u="none" strike="noStrike" cap="none" normalizeH="0" baseline="0">
                        <a:ln>
                          <a:noFill/>
                        </a:ln>
                        <a:solidFill>
                          <a:srgbClr val="FFFFFF"/>
                        </a:solidFill>
                        <a:effectLst/>
                        <a:latin typeface="仿宋" panose="02010609060101010101" pitchFamily="49" charset="-122"/>
                        <a:ea typeface="仿宋" panose="02010609060101010101" pitchFamily="49" charset="-122"/>
                        <a:sym typeface="仿宋" panose="02010609060101010101" pitchFamily="49" charset="-122"/>
                      </a:endParaRPr>
                    </a:p>
                  </a:txBody>
                  <a:tcPr marL="9525" marR="9525" marT="9525" marB="0"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C0504D"/>
                    </a:solidFill>
                  </a:tcPr>
                </a:tc>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l" defTabSz="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a:ln>
                            <a:noFill/>
                          </a:ln>
                          <a:solidFill>
                            <a:srgbClr val="FFFFFF"/>
                          </a:solidFill>
                          <a:effectLst/>
                          <a:latin typeface="Arial" panose="020B0604020202020204" pitchFamily="34" charset="0"/>
                          <a:ea typeface="微软雅黑" panose="020B0503020204020204" pitchFamily="34" charset="-122"/>
                          <a:sym typeface="Arial" panose="020B0604020202020204" pitchFamily="34" charset="0"/>
                        </a:rPr>
                        <a:t>2018-12-31</a:t>
                      </a:r>
                      <a:endParaRPr kumimoji="0" lang="en-US" altLang="zh-CN" sz="1400" b="1" i="1" u="none" strike="noStrike" cap="none" normalizeH="0" baseline="0">
                        <a:ln>
                          <a:noFill/>
                        </a:ln>
                        <a:solidFill>
                          <a:srgbClr val="FFFFFF"/>
                        </a:solidFill>
                        <a:effectLst/>
                        <a:latin typeface="仿宋" panose="02010609060101010101" pitchFamily="49" charset="-122"/>
                        <a:ea typeface="仿宋" panose="02010609060101010101" pitchFamily="49" charset="-122"/>
                        <a:sym typeface="仿宋" panose="02010609060101010101" pitchFamily="49" charset="-122"/>
                      </a:endParaRPr>
                    </a:p>
                  </a:txBody>
                  <a:tcPr marL="9525" marR="9525" marT="9525" marB="0"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C0504D"/>
                    </a:solidFill>
                  </a:tcPr>
                </a:tc>
                <a:extLst>
                  <a:ext uri="{0D108BD9-81ED-4DB2-BD59-A6C34878D82A}">
                    <a16:rowId xmlns:a16="http://schemas.microsoft.com/office/drawing/2014/main" val="10000"/>
                  </a:ext>
                </a:extLst>
              </a:tr>
              <a:tr h="228600">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l" defTabSz="0" rtl="0" eaLnBrk="1" fontAlgn="ctr" latinLnBrk="0" hangingPunct="1">
                        <a:lnSpc>
                          <a:spcPct val="100000"/>
                        </a:lnSpc>
                        <a:spcBef>
                          <a:spcPct val="0"/>
                        </a:spcBef>
                        <a:spcAft>
                          <a:spcPct val="0"/>
                        </a:spcAft>
                        <a:buClrTx/>
                        <a:buSzTx/>
                        <a:buFontTx/>
                        <a:buNone/>
                      </a:pPr>
                      <a:r>
                        <a:rPr kumimoji="0" lang="zh-CN"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应收账款（亿元）</a:t>
                      </a:r>
                      <a:endParaRPr kumimoji="0" lang="zh-CN" altLang="zh-CN" sz="1400" b="1" i="1" u="none" strike="noStrike" cap="none" normalizeH="0" baseline="0">
                        <a:ln>
                          <a:noFill/>
                        </a:ln>
                        <a:solidFill>
                          <a:srgbClr val="000000"/>
                        </a:solidFill>
                        <a:effectLst/>
                        <a:latin typeface="仿宋" panose="02010609060101010101" pitchFamily="49" charset="-122"/>
                        <a:ea typeface="仿宋" panose="02010609060101010101" pitchFamily="49" charset="-122"/>
                        <a:sym typeface="仿宋" panose="02010609060101010101" pitchFamily="49" charset="-122"/>
                      </a:endParaRPr>
                    </a:p>
                  </a:txBody>
                  <a:tcPr marL="9525" marR="9525" marT="9525" marB="0"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t"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67.54</a:t>
                      </a:r>
                      <a:endParaRPr kumimoji="0" lang="en-US" altLang="zh-CN" sz="1400" b="1" i="1" u="none" strike="noStrike" cap="none" normalizeH="0" baseline="0">
                        <a:ln>
                          <a:noFill/>
                        </a:ln>
                        <a:solidFill>
                          <a:srgbClr val="000000"/>
                        </a:solidFill>
                        <a:effectLst/>
                        <a:latin typeface="仿宋" panose="02010609060101010101" pitchFamily="49" charset="-122"/>
                        <a:ea typeface="仿宋" panose="02010609060101010101" pitchFamily="49" charset="-122"/>
                        <a:sym typeface="仿宋" panose="02010609060101010101" pitchFamily="49" charset="-122"/>
                      </a:endParaRPr>
                    </a:p>
                  </a:txBody>
                  <a:tcPr marL="9525" marR="9525" marT="9525" marB="0"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t"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44.44</a:t>
                      </a:r>
                      <a:endParaRPr kumimoji="0" lang="en-US" altLang="zh-CN" sz="1400" b="1" i="1" u="none" strike="noStrike" cap="none" normalizeH="0" baseline="0">
                        <a:ln>
                          <a:noFill/>
                        </a:ln>
                        <a:solidFill>
                          <a:srgbClr val="000000"/>
                        </a:solidFill>
                        <a:effectLst/>
                        <a:latin typeface="仿宋" panose="02010609060101010101" pitchFamily="49" charset="-122"/>
                        <a:ea typeface="仿宋" panose="02010609060101010101" pitchFamily="49" charset="-122"/>
                        <a:sym typeface="仿宋" panose="02010609060101010101" pitchFamily="49" charset="-122"/>
                      </a:endParaRPr>
                    </a:p>
                  </a:txBody>
                  <a:tcPr marL="9525" marR="9525" marT="9525" marB="0"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extLst>
                  <a:ext uri="{0D108BD9-81ED-4DB2-BD59-A6C34878D82A}">
                    <a16:rowId xmlns:a16="http://schemas.microsoft.com/office/drawing/2014/main" val="10001"/>
                  </a:ext>
                </a:extLst>
              </a:tr>
              <a:tr h="227013">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l" defTabSz="0" rtl="0" eaLnBrk="1" fontAlgn="ctr" latinLnBrk="0" hangingPunct="1">
                        <a:lnSpc>
                          <a:spcPct val="100000"/>
                        </a:lnSpc>
                        <a:spcBef>
                          <a:spcPct val="0"/>
                        </a:spcBef>
                        <a:spcAft>
                          <a:spcPct val="0"/>
                        </a:spcAft>
                        <a:buClrTx/>
                        <a:buSzTx/>
                        <a:buFontTx/>
                        <a:buNone/>
                      </a:pPr>
                      <a:r>
                        <a:rPr kumimoji="0" lang="zh-CN"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应付账款（亿元）</a:t>
                      </a:r>
                      <a:endParaRPr kumimoji="0" lang="zh-CN" altLang="zh-CN" sz="1400" b="1" i="1" u="none" strike="noStrike" cap="none" normalizeH="0" baseline="0">
                        <a:ln>
                          <a:noFill/>
                        </a:ln>
                        <a:solidFill>
                          <a:srgbClr val="000000"/>
                        </a:solidFill>
                        <a:effectLst/>
                        <a:latin typeface="仿宋" panose="02010609060101010101" pitchFamily="49" charset="-122"/>
                        <a:ea typeface="仿宋" panose="02010609060101010101" pitchFamily="49" charset="-122"/>
                        <a:sym typeface="仿宋" panose="02010609060101010101" pitchFamily="49" charset="-122"/>
                      </a:endParaRPr>
                    </a:p>
                  </a:txBody>
                  <a:tcPr marL="9525" marR="9525" marT="9525" marB="0"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F4E9E8"/>
                    </a:solidFill>
                  </a:tcPr>
                </a:tc>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t"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62.91</a:t>
                      </a:r>
                      <a:endParaRPr kumimoji="0" lang="en-US" altLang="zh-CN" sz="1400" b="1" i="1" u="none" strike="noStrike" cap="none" normalizeH="0" baseline="0">
                        <a:ln>
                          <a:noFill/>
                        </a:ln>
                        <a:solidFill>
                          <a:srgbClr val="000000"/>
                        </a:solidFill>
                        <a:effectLst/>
                        <a:latin typeface="仿宋" panose="02010609060101010101" pitchFamily="49" charset="-122"/>
                        <a:ea typeface="仿宋" panose="02010609060101010101" pitchFamily="49" charset="-122"/>
                        <a:sym typeface="仿宋" panose="02010609060101010101" pitchFamily="49" charset="-122"/>
                      </a:endParaRPr>
                    </a:p>
                  </a:txBody>
                  <a:tcPr marL="9525" marR="9525" marT="9525" marB="0"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F4E9E8"/>
                    </a:solidFill>
                  </a:tcPr>
                </a:tc>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t"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47.28</a:t>
                      </a:r>
                      <a:endParaRPr kumimoji="0" lang="en-US" altLang="zh-CN" sz="1400" b="1" i="1" u="none" strike="noStrike" cap="none" normalizeH="0" baseline="0">
                        <a:ln>
                          <a:noFill/>
                        </a:ln>
                        <a:solidFill>
                          <a:srgbClr val="000000"/>
                        </a:solidFill>
                        <a:effectLst/>
                        <a:latin typeface="仿宋" panose="02010609060101010101" pitchFamily="49" charset="-122"/>
                        <a:ea typeface="仿宋" panose="02010609060101010101" pitchFamily="49" charset="-122"/>
                        <a:sym typeface="仿宋" panose="02010609060101010101" pitchFamily="49" charset="-122"/>
                      </a:endParaRPr>
                    </a:p>
                  </a:txBody>
                  <a:tcPr marL="9525" marR="9525" marT="9525" marB="0"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F4E9E8"/>
                    </a:solidFill>
                  </a:tcPr>
                </a:tc>
                <a:extLst>
                  <a:ext uri="{0D108BD9-81ED-4DB2-BD59-A6C34878D82A}">
                    <a16:rowId xmlns:a16="http://schemas.microsoft.com/office/drawing/2014/main" val="10002"/>
                  </a:ext>
                </a:extLst>
              </a:tr>
              <a:tr h="228600">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l" defTabSz="0" rtl="0" eaLnBrk="1" fontAlgn="ctr"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PPP</a:t>
                      </a:r>
                      <a:r>
                        <a:rPr kumimoji="0" lang="zh-CN" altLang="en-US"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项目</a:t>
                      </a:r>
                      <a:endParaRPr kumimoji="0" lang="zh-CN" altLang="en-US" sz="1400" b="1" i="1" u="none" strike="noStrike" cap="none" normalizeH="0" baseline="0">
                        <a:ln>
                          <a:noFill/>
                        </a:ln>
                        <a:solidFill>
                          <a:srgbClr val="000000"/>
                        </a:solidFill>
                        <a:effectLst/>
                        <a:latin typeface="仿宋" panose="02010609060101010101" pitchFamily="49" charset="-122"/>
                        <a:ea typeface="仿宋" panose="02010609060101010101" pitchFamily="49" charset="-122"/>
                        <a:sym typeface="仿宋" panose="02010609060101010101" pitchFamily="49" charset="-122"/>
                      </a:endParaRPr>
                    </a:p>
                  </a:txBody>
                  <a:tcPr marL="9525" marR="9525" marT="9525" marB="0"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t" latinLnBrk="0" hangingPunct="1">
                        <a:lnSpc>
                          <a:spcPct val="100000"/>
                        </a:lnSpc>
                        <a:spcBef>
                          <a:spcPct val="0"/>
                        </a:spcBef>
                        <a:spcAft>
                          <a:spcPct val="0"/>
                        </a:spcAft>
                        <a:buClrTx/>
                        <a:buSzTx/>
                        <a:buFontTx/>
                        <a:buNone/>
                      </a:pPr>
                      <a:endParaRPr kumimoji="0" lang="zh-CN" altLang="zh-CN" sz="1400" b="1" i="1" u="none" strike="noStrike" cap="none" normalizeH="0" baseline="0">
                        <a:ln>
                          <a:noFill/>
                        </a:ln>
                        <a:solidFill>
                          <a:srgbClr val="000000"/>
                        </a:solidFill>
                        <a:effectLst/>
                        <a:latin typeface="仿宋" panose="02010609060101010101" pitchFamily="49" charset="-122"/>
                        <a:ea typeface="仿宋" panose="02010609060101010101" pitchFamily="49" charset="-122"/>
                        <a:sym typeface="仿宋" panose="02010609060101010101" pitchFamily="49" charset="-122"/>
                      </a:endParaRPr>
                    </a:p>
                  </a:txBody>
                  <a:tcPr marL="9525" marR="9525" marT="9525" marB="0"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t" latinLnBrk="0" hangingPunct="1">
                        <a:lnSpc>
                          <a:spcPct val="100000"/>
                        </a:lnSpc>
                        <a:spcBef>
                          <a:spcPct val="0"/>
                        </a:spcBef>
                        <a:spcAft>
                          <a:spcPct val="0"/>
                        </a:spcAft>
                        <a:buClrTx/>
                        <a:buSzTx/>
                        <a:buFontTx/>
                        <a:buNone/>
                      </a:pPr>
                      <a:endParaRPr kumimoji="0" lang="zh-CN" altLang="zh-CN" sz="1400" b="1" i="1" u="none" strike="noStrike" cap="none" normalizeH="0" baseline="0">
                        <a:ln>
                          <a:noFill/>
                        </a:ln>
                        <a:solidFill>
                          <a:srgbClr val="000000"/>
                        </a:solidFill>
                        <a:effectLst/>
                        <a:latin typeface="仿宋" panose="02010609060101010101" pitchFamily="49" charset="-122"/>
                        <a:ea typeface="仿宋" panose="02010609060101010101" pitchFamily="49" charset="-122"/>
                        <a:sym typeface="仿宋" panose="02010609060101010101" pitchFamily="49" charset="-122"/>
                      </a:endParaRPr>
                    </a:p>
                  </a:txBody>
                  <a:tcPr marL="9525" marR="9525" marT="9525" marB="0"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extLst>
                  <a:ext uri="{0D108BD9-81ED-4DB2-BD59-A6C34878D82A}">
                    <a16:rowId xmlns:a16="http://schemas.microsoft.com/office/drawing/2014/main" val="10003"/>
                  </a:ext>
                </a:extLst>
              </a:tr>
              <a:tr h="228600">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l" defTabSz="0" rtl="0" eaLnBrk="1" fontAlgn="ctr" latinLnBrk="0" hangingPunct="1">
                        <a:lnSpc>
                          <a:spcPct val="100000"/>
                        </a:lnSpc>
                        <a:spcBef>
                          <a:spcPct val="0"/>
                        </a:spcBef>
                        <a:spcAft>
                          <a:spcPct val="0"/>
                        </a:spcAft>
                        <a:buClrTx/>
                        <a:buSzTx/>
                        <a:buFontTx/>
                        <a:buNone/>
                      </a:pPr>
                      <a:r>
                        <a:rPr kumimoji="0" lang="zh-CN"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营业总收入（亿元）</a:t>
                      </a:r>
                      <a:endParaRPr kumimoji="0" lang="zh-CN" altLang="zh-CN" sz="1400" b="1" i="1" u="none" strike="noStrike" cap="none" normalizeH="0" baseline="0">
                        <a:ln>
                          <a:noFill/>
                        </a:ln>
                        <a:solidFill>
                          <a:srgbClr val="000000"/>
                        </a:solidFill>
                        <a:effectLst/>
                        <a:latin typeface="仿宋" panose="02010609060101010101" pitchFamily="49" charset="-122"/>
                        <a:ea typeface="仿宋" panose="02010609060101010101" pitchFamily="49" charset="-122"/>
                        <a:sym typeface="仿宋" panose="02010609060101010101" pitchFamily="49" charset="-122"/>
                      </a:endParaRPr>
                    </a:p>
                  </a:txBody>
                  <a:tcPr marL="9525" marR="9525" marT="9525" marB="0"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F4E9E8"/>
                    </a:solidFill>
                  </a:tcPr>
                </a:tc>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t"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1,123.13 </a:t>
                      </a:r>
                      <a:endParaRPr kumimoji="0" lang="en-US" altLang="zh-CN" sz="1400" b="1" i="1" u="none" strike="noStrike" cap="none" normalizeH="0" baseline="0">
                        <a:ln>
                          <a:noFill/>
                        </a:ln>
                        <a:solidFill>
                          <a:srgbClr val="000000"/>
                        </a:solidFill>
                        <a:effectLst/>
                        <a:latin typeface="仿宋" panose="02010609060101010101" pitchFamily="49" charset="-122"/>
                        <a:ea typeface="仿宋" panose="02010609060101010101" pitchFamily="49" charset="-122"/>
                        <a:sym typeface="仿宋" panose="02010609060101010101" pitchFamily="49" charset="-122"/>
                      </a:endParaRPr>
                    </a:p>
                  </a:txBody>
                  <a:tcPr marL="9525" marR="9525" marT="9525" marB="0"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F4E9E8"/>
                    </a:solidFill>
                  </a:tcPr>
                </a:tc>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t"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904.52 </a:t>
                      </a:r>
                      <a:endParaRPr kumimoji="0" lang="en-US" altLang="zh-CN" sz="1400" b="1" i="1" u="none" strike="noStrike" cap="none" normalizeH="0" baseline="0">
                        <a:ln>
                          <a:noFill/>
                        </a:ln>
                        <a:solidFill>
                          <a:srgbClr val="000000"/>
                        </a:solidFill>
                        <a:effectLst/>
                        <a:latin typeface="仿宋" panose="02010609060101010101" pitchFamily="49" charset="-122"/>
                        <a:ea typeface="仿宋" panose="02010609060101010101" pitchFamily="49" charset="-122"/>
                        <a:sym typeface="仿宋" panose="02010609060101010101" pitchFamily="49" charset="-122"/>
                      </a:endParaRPr>
                    </a:p>
                  </a:txBody>
                  <a:tcPr marL="9525" marR="9525" marT="9525" marB="0"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F4E9E8"/>
                    </a:solidFill>
                  </a:tcPr>
                </a:tc>
                <a:extLst>
                  <a:ext uri="{0D108BD9-81ED-4DB2-BD59-A6C34878D82A}">
                    <a16:rowId xmlns:a16="http://schemas.microsoft.com/office/drawing/2014/main" val="10004"/>
                  </a:ext>
                </a:extLst>
              </a:tr>
              <a:tr h="227013">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l" defTabSz="0" rtl="0" eaLnBrk="1" fontAlgn="ctr" latinLnBrk="0" hangingPunct="1">
                        <a:lnSpc>
                          <a:spcPct val="100000"/>
                        </a:lnSpc>
                        <a:spcBef>
                          <a:spcPct val="0"/>
                        </a:spcBef>
                        <a:spcAft>
                          <a:spcPct val="0"/>
                        </a:spcAft>
                        <a:buClrTx/>
                        <a:buSzTx/>
                        <a:buFontTx/>
                        <a:buNone/>
                      </a:pPr>
                      <a:r>
                        <a:rPr kumimoji="0" lang="zh-CN"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　　物流贸易</a:t>
                      </a:r>
                      <a:endParaRPr kumimoji="0" lang="zh-CN" altLang="zh-CN" sz="1400" b="1" i="1" u="none" strike="noStrike" cap="none" normalizeH="0" baseline="0">
                        <a:ln>
                          <a:noFill/>
                        </a:ln>
                        <a:solidFill>
                          <a:srgbClr val="000000"/>
                        </a:solidFill>
                        <a:effectLst/>
                        <a:latin typeface="仿宋" panose="02010609060101010101" pitchFamily="49" charset="-122"/>
                        <a:ea typeface="仿宋" panose="02010609060101010101" pitchFamily="49" charset="-122"/>
                        <a:sym typeface="仿宋" panose="02010609060101010101" pitchFamily="49" charset="-122"/>
                      </a:endParaRPr>
                    </a:p>
                  </a:txBody>
                  <a:tcPr marL="9525" marR="9525" marT="9525" marB="0"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t"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963.32 </a:t>
                      </a:r>
                      <a:endParaRPr kumimoji="0" lang="en-US" altLang="zh-CN" sz="1400" b="1" i="1" u="none" strike="noStrike" cap="none" normalizeH="0" baseline="0">
                        <a:ln>
                          <a:noFill/>
                        </a:ln>
                        <a:solidFill>
                          <a:srgbClr val="000000"/>
                        </a:solidFill>
                        <a:effectLst/>
                        <a:latin typeface="仿宋" panose="02010609060101010101" pitchFamily="49" charset="-122"/>
                        <a:ea typeface="仿宋" panose="02010609060101010101" pitchFamily="49" charset="-122"/>
                        <a:sym typeface="仿宋" panose="02010609060101010101" pitchFamily="49" charset="-122"/>
                      </a:endParaRPr>
                    </a:p>
                  </a:txBody>
                  <a:tcPr marL="9525" marR="9525" marT="9525" marB="0"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t"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796.49 </a:t>
                      </a:r>
                      <a:endParaRPr kumimoji="0" lang="en-US" altLang="zh-CN" sz="1400" b="1" i="1" u="none" strike="noStrike" cap="none" normalizeH="0" baseline="0">
                        <a:ln>
                          <a:noFill/>
                        </a:ln>
                        <a:solidFill>
                          <a:srgbClr val="000000"/>
                        </a:solidFill>
                        <a:effectLst/>
                        <a:latin typeface="仿宋" panose="02010609060101010101" pitchFamily="49" charset="-122"/>
                        <a:ea typeface="仿宋" panose="02010609060101010101" pitchFamily="49" charset="-122"/>
                        <a:sym typeface="仿宋" panose="02010609060101010101" pitchFamily="49" charset="-122"/>
                      </a:endParaRPr>
                    </a:p>
                  </a:txBody>
                  <a:tcPr marL="9525" marR="9525" marT="9525" marB="0"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extLst>
                  <a:ext uri="{0D108BD9-81ED-4DB2-BD59-A6C34878D82A}">
                    <a16:rowId xmlns:a16="http://schemas.microsoft.com/office/drawing/2014/main" val="10005"/>
                  </a:ext>
                </a:extLst>
              </a:tr>
              <a:tr h="228600">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l" defTabSz="0" rtl="0" eaLnBrk="1" fontAlgn="ctr" latinLnBrk="0" hangingPunct="1">
                        <a:lnSpc>
                          <a:spcPct val="100000"/>
                        </a:lnSpc>
                        <a:spcBef>
                          <a:spcPct val="0"/>
                        </a:spcBef>
                        <a:spcAft>
                          <a:spcPct val="0"/>
                        </a:spcAft>
                        <a:buClrTx/>
                        <a:buSzTx/>
                        <a:buFontTx/>
                        <a:buNone/>
                      </a:pPr>
                      <a:r>
                        <a:rPr kumimoji="0" lang="zh-CN"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　　投资收益</a:t>
                      </a:r>
                      <a:endParaRPr kumimoji="0" lang="zh-CN" altLang="zh-CN" sz="1400" b="1" i="1" u="none" strike="noStrike" cap="none" normalizeH="0" baseline="0">
                        <a:ln>
                          <a:noFill/>
                        </a:ln>
                        <a:solidFill>
                          <a:srgbClr val="000000"/>
                        </a:solidFill>
                        <a:effectLst/>
                        <a:latin typeface="仿宋" panose="02010609060101010101" pitchFamily="49" charset="-122"/>
                        <a:ea typeface="仿宋" panose="02010609060101010101" pitchFamily="49" charset="-122"/>
                        <a:sym typeface="仿宋" panose="02010609060101010101" pitchFamily="49" charset="-122"/>
                      </a:endParaRPr>
                    </a:p>
                  </a:txBody>
                  <a:tcPr marL="9525" marR="9525" marT="9525" marB="0"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F4E9E8"/>
                    </a:solidFill>
                  </a:tcPr>
                </a:tc>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t"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34.33 </a:t>
                      </a:r>
                      <a:endParaRPr kumimoji="0" lang="en-US" altLang="zh-CN" sz="1400" b="1" i="1" u="none" strike="noStrike" cap="none" normalizeH="0" baseline="0">
                        <a:ln>
                          <a:noFill/>
                        </a:ln>
                        <a:solidFill>
                          <a:srgbClr val="000000"/>
                        </a:solidFill>
                        <a:effectLst/>
                        <a:latin typeface="仿宋" panose="02010609060101010101" pitchFamily="49" charset="-122"/>
                        <a:ea typeface="仿宋" panose="02010609060101010101" pitchFamily="49" charset="-122"/>
                        <a:sym typeface="仿宋" panose="02010609060101010101" pitchFamily="49" charset="-122"/>
                      </a:endParaRPr>
                    </a:p>
                  </a:txBody>
                  <a:tcPr marL="9525" marR="9525" marT="9525" marB="0"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F4E9E8"/>
                    </a:solidFill>
                  </a:tcPr>
                </a:tc>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t"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35.50 </a:t>
                      </a:r>
                      <a:endParaRPr kumimoji="0" lang="en-US" altLang="zh-CN" sz="1400" b="1" i="1" u="none" strike="noStrike" cap="none" normalizeH="0" baseline="0">
                        <a:ln>
                          <a:noFill/>
                        </a:ln>
                        <a:solidFill>
                          <a:srgbClr val="000000"/>
                        </a:solidFill>
                        <a:effectLst/>
                        <a:latin typeface="仿宋" panose="02010609060101010101" pitchFamily="49" charset="-122"/>
                        <a:ea typeface="仿宋" panose="02010609060101010101" pitchFamily="49" charset="-122"/>
                        <a:sym typeface="仿宋" panose="02010609060101010101" pitchFamily="49" charset="-122"/>
                      </a:endParaRPr>
                    </a:p>
                  </a:txBody>
                  <a:tcPr marL="9525" marR="9525" marT="9525" marB="0"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F4E9E8"/>
                    </a:solidFill>
                  </a:tcPr>
                </a:tc>
                <a:extLst>
                  <a:ext uri="{0D108BD9-81ED-4DB2-BD59-A6C34878D82A}">
                    <a16:rowId xmlns:a16="http://schemas.microsoft.com/office/drawing/2014/main" val="10006"/>
                  </a:ext>
                </a:extLst>
              </a:tr>
              <a:tr h="227013">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l" defTabSz="0" rtl="0" eaLnBrk="1" fontAlgn="ctr" latinLnBrk="0" hangingPunct="1">
                        <a:lnSpc>
                          <a:spcPct val="100000"/>
                        </a:lnSpc>
                        <a:spcBef>
                          <a:spcPct val="0"/>
                        </a:spcBef>
                        <a:spcAft>
                          <a:spcPct val="0"/>
                        </a:spcAft>
                        <a:buClrTx/>
                        <a:buSzTx/>
                        <a:buFontTx/>
                        <a:buNone/>
                      </a:pPr>
                      <a:r>
                        <a:rPr kumimoji="0" lang="zh-CN"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　　电力</a:t>
                      </a:r>
                      <a:endParaRPr kumimoji="0" lang="zh-CN" altLang="zh-CN" sz="1400" b="1" i="1" u="none" strike="noStrike" cap="none" normalizeH="0" baseline="0">
                        <a:ln>
                          <a:noFill/>
                        </a:ln>
                        <a:solidFill>
                          <a:srgbClr val="000000"/>
                        </a:solidFill>
                        <a:effectLst/>
                        <a:latin typeface="仿宋" panose="02010609060101010101" pitchFamily="49" charset="-122"/>
                        <a:ea typeface="仿宋" panose="02010609060101010101" pitchFamily="49" charset="-122"/>
                        <a:sym typeface="仿宋" panose="02010609060101010101" pitchFamily="49" charset="-122"/>
                      </a:endParaRPr>
                    </a:p>
                  </a:txBody>
                  <a:tcPr marL="9525" marR="9525" marT="9525" marB="0"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t"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20.28 </a:t>
                      </a:r>
                      <a:endParaRPr kumimoji="0" lang="en-US" altLang="zh-CN" sz="1400" b="1" i="1" u="none" strike="noStrike" cap="none" normalizeH="0" baseline="0">
                        <a:ln>
                          <a:noFill/>
                        </a:ln>
                        <a:solidFill>
                          <a:srgbClr val="000000"/>
                        </a:solidFill>
                        <a:effectLst/>
                        <a:latin typeface="仿宋" panose="02010609060101010101" pitchFamily="49" charset="-122"/>
                        <a:ea typeface="仿宋" panose="02010609060101010101" pitchFamily="49" charset="-122"/>
                        <a:sym typeface="仿宋" panose="02010609060101010101" pitchFamily="49" charset="-122"/>
                      </a:endParaRPr>
                    </a:p>
                  </a:txBody>
                  <a:tcPr marL="9525" marR="9525" marT="9525" marB="0"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t"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18.26 </a:t>
                      </a:r>
                      <a:endParaRPr kumimoji="0" lang="en-US" altLang="zh-CN" sz="1400" b="1" i="1" u="none" strike="noStrike" cap="none" normalizeH="0" baseline="0">
                        <a:ln>
                          <a:noFill/>
                        </a:ln>
                        <a:solidFill>
                          <a:srgbClr val="000000"/>
                        </a:solidFill>
                        <a:effectLst/>
                        <a:latin typeface="仿宋" panose="02010609060101010101" pitchFamily="49" charset="-122"/>
                        <a:ea typeface="仿宋" panose="02010609060101010101" pitchFamily="49" charset="-122"/>
                        <a:sym typeface="仿宋" panose="02010609060101010101" pitchFamily="49" charset="-122"/>
                      </a:endParaRPr>
                    </a:p>
                  </a:txBody>
                  <a:tcPr marL="9525" marR="9525" marT="9525" marB="0"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extLst>
                  <a:ext uri="{0D108BD9-81ED-4DB2-BD59-A6C34878D82A}">
                    <a16:rowId xmlns:a16="http://schemas.microsoft.com/office/drawing/2014/main" val="10007"/>
                  </a:ext>
                </a:extLst>
              </a:tr>
              <a:tr h="228600">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l" defTabSz="0" rtl="0" eaLnBrk="1" fontAlgn="ctr" latinLnBrk="0" hangingPunct="1">
                        <a:lnSpc>
                          <a:spcPct val="100000"/>
                        </a:lnSpc>
                        <a:spcBef>
                          <a:spcPct val="0"/>
                        </a:spcBef>
                        <a:spcAft>
                          <a:spcPct val="0"/>
                        </a:spcAft>
                        <a:buClrTx/>
                        <a:buSzTx/>
                        <a:buFontTx/>
                        <a:buNone/>
                      </a:pPr>
                      <a:r>
                        <a:rPr kumimoji="0" lang="zh-CN"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　　氯碱化工</a:t>
                      </a:r>
                      <a:endParaRPr kumimoji="0" lang="zh-CN" altLang="zh-CN" sz="1400" b="1" i="1" u="none" strike="noStrike" cap="none" normalizeH="0" baseline="0">
                        <a:ln>
                          <a:noFill/>
                        </a:ln>
                        <a:solidFill>
                          <a:srgbClr val="000000"/>
                        </a:solidFill>
                        <a:effectLst/>
                        <a:latin typeface="仿宋" panose="02010609060101010101" pitchFamily="49" charset="-122"/>
                        <a:ea typeface="仿宋" panose="02010609060101010101" pitchFamily="49" charset="-122"/>
                        <a:sym typeface="仿宋" panose="02010609060101010101" pitchFamily="49" charset="-122"/>
                      </a:endParaRPr>
                    </a:p>
                  </a:txBody>
                  <a:tcPr marL="9525" marR="9525" marT="9525" marB="0"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F4E9E8"/>
                    </a:solidFill>
                  </a:tcPr>
                </a:tc>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t"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20.64 </a:t>
                      </a:r>
                      <a:endParaRPr kumimoji="0" lang="en-US" altLang="zh-CN" sz="1400" b="1" i="1" u="none" strike="noStrike" cap="none" normalizeH="0" baseline="0">
                        <a:ln>
                          <a:noFill/>
                        </a:ln>
                        <a:solidFill>
                          <a:srgbClr val="000000"/>
                        </a:solidFill>
                        <a:effectLst/>
                        <a:latin typeface="仿宋" panose="02010609060101010101" pitchFamily="49" charset="-122"/>
                        <a:ea typeface="仿宋" panose="02010609060101010101" pitchFamily="49" charset="-122"/>
                        <a:sym typeface="仿宋" panose="02010609060101010101" pitchFamily="49" charset="-122"/>
                      </a:endParaRPr>
                    </a:p>
                  </a:txBody>
                  <a:tcPr marL="9525" marR="9525" marT="9525" marB="0"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F4E9E8"/>
                    </a:solidFill>
                  </a:tcPr>
                </a:tc>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t"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17.57 </a:t>
                      </a:r>
                      <a:endParaRPr kumimoji="0" lang="en-US" altLang="zh-CN" sz="1400" b="1" i="1" u="none" strike="noStrike" cap="none" normalizeH="0" baseline="0">
                        <a:ln>
                          <a:noFill/>
                        </a:ln>
                        <a:solidFill>
                          <a:srgbClr val="000000"/>
                        </a:solidFill>
                        <a:effectLst/>
                        <a:latin typeface="仿宋" panose="02010609060101010101" pitchFamily="49" charset="-122"/>
                        <a:ea typeface="仿宋" panose="02010609060101010101" pitchFamily="49" charset="-122"/>
                        <a:sym typeface="仿宋" panose="02010609060101010101" pitchFamily="49" charset="-122"/>
                      </a:endParaRPr>
                    </a:p>
                  </a:txBody>
                  <a:tcPr marL="9525" marR="9525" marT="9525" marB="0"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F4E9E8"/>
                    </a:solidFill>
                  </a:tcPr>
                </a:tc>
                <a:extLst>
                  <a:ext uri="{0D108BD9-81ED-4DB2-BD59-A6C34878D82A}">
                    <a16:rowId xmlns:a16="http://schemas.microsoft.com/office/drawing/2014/main" val="10008"/>
                  </a:ext>
                </a:extLst>
              </a:tr>
              <a:tr h="228600">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l" defTabSz="0" rtl="0" eaLnBrk="1" fontAlgn="ctr" latinLnBrk="0" hangingPunct="1">
                        <a:lnSpc>
                          <a:spcPct val="100000"/>
                        </a:lnSpc>
                        <a:spcBef>
                          <a:spcPct val="0"/>
                        </a:spcBef>
                        <a:spcAft>
                          <a:spcPct val="0"/>
                        </a:spcAft>
                        <a:buClrTx/>
                        <a:buSzTx/>
                        <a:buFontTx/>
                        <a:buNone/>
                      </a:pPr>
                      <a:r>
                        <a:rPr kumimoji="0" lang="zh-CN"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　　工程施工</a:t>
                      </a:r>
                      <a:endParaRPr kumimoji="0" lang="zh-CN" altLang="zh-CN" sz="1400" b="1" i="1" u="none" strike="noStrike" cap="none" normalizeH="0" baseline="0">
                        <a:ln>
                          <a:noFill/>
                        </a:ln>
                        <a:solidFill>
                          <a:srgbClr val="000000"/>
                        </a:solidFill>
                        <a:effectLst/>
                        <a:latin typeface="仿宋" panose="02010609060101010101" pitchFamily="49" charset="-122"/>
                        <a:ea typeface="仿宋" panose="02010609060101010101" pitchFamily="49" charset="-122"/>
                        <a:sym typeface="仿宋" panose="02010609060101010101" pitchFamily="49" charset="-122"/>
                      </a:endParaRPr>
                    </a:p>
                  </a:txBody>
                  <a:tcPr marL="9525" marR="9525" marT="9525" marB="0"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t"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36.33 </a:t>
                      </a:r>
                      <a:endParaRPr kumimoji="0" lang="en-US" altLang="zh-CN" sz="1400" b="1" i="1" u="none" strike="noStrike" cap="none" normalizeH="0" baseline="0">
                        <a:ln>
                          <a:noFill/>
                        </a:ln>
                        <a:solidFill>
                          <a:srgbClr val="000000"/>
                        </a:solidFill>
                        <a:effectLst/>
                        <a:latin typeface="仿宋" panose="02010609060101010101" pitchFamily="49" charset="-122"/>
                        <a:ea typeface="仿宋" panose="02010609060101010101" pitchFamily="49" charset="-122"/>
                        <a:sym typeface="仿宋" panose="02010609060101010101" pitchFamily="49" charset="-122"/>
                      </a:endParaRPr>
                    </a:p>
                  </a:txBody>
                  <a:tcPr marL="9525" marR="9525" marT="9525" marB="0"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t"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11.59 </a:t>
                      </a:r>
                      <a:endParaRPr kumimoji="0" lang="en-US" altLang="zh-CN" sz="1400" b="1" i="1" u="none" strike="noStrike" cap="none" normalizeH="0" baseline="0">
                        <a:ln>
                          <a:noFill/>
                        </a:ln>
                        <a:solidFill>
                          <a:srgbClr val="000000"/>
                        </a:solidFill>
                        <a:effectLst/>
                        <a:latin typeface="仿宋" panose="02010609060101010101" pitchFamily="49" charset="-122"/>
                        <a:ea typeface="仿宋" panose="02010609060101010101" pitchFamily="49" charset="-122"/>
                        <a:sym typeface="仿宋" panose="02010609060101010101" pitchFamily="49" charset="-122"/>
                      </a:endParaRPr>
                    </a:p>
                  </a:txBody>
                  <a:tcPr marL="9525" marR="9525" marT="9525" marB="0"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extLst>
                  <a:ext uri="{0D108BD9-81ED-4DB2-BD59-A6C34878D82A}">
                    <a16:rowId xmlns:a16="http://schemas.microsoft.com/office/drawing/2014/main" val="10009"/>
                  </a:ext>
                </a:extLst>
              </a:tr>
              <a:tr h="227013">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l" defTabSz="0" rtl="0" eaLnBrk="1" fontAlgn="ctr" latinLnBrk="0" hangingPunct="1">
                        <a:lnSpc>
                          <a:spcPct val="100000"/>
                        </a:lnSpc>
                        <a:spcBef>
                          <a:spcPct val="0"/>
                        </a:spcBef>
                        <a:spcAft>
                          <a:spcPct val="0"/>
                        </a:spcAft>
                        <a:buClrTx/>
                        <a:buSzTx/>
                        <a:buFontTx/>
                        <a:buNone/>
                      </a:pPr>
                      <a:r>
                        <a:rPr kumimoji="0" lang="zh-CN"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　　盐化工</a:t>
                      </a:r>
                      <a:endParaRPr kumimoji="0" lang="zh-CN" altLang="zh-CN" sz="1400" b="1" i="1" u="none" strike="noStrike" cap="none" normalizeH="0" baseline="0">
                        <a:ln>
                          <a:noFill/>
                        </a:ln>
                        <a:solidFill>
                          <a:srgbClr val="000000"/>
                        </a:solidFill>
                        <a:effectLst/>
                        <a:latin typeface="仿宋" panose="02010609060101010101" pitchFamily="49" charset="-122"/>
                        <a:ea typeface="仿宋" panose="02010609060101010101" pitchFamily="49" charset="-122"/>
                        <a:sym typeface="仿宋" panose="02010609060101010101" pitchFamily="49" charset="-122"/>
                      </a:endParaRPr>
                    </a:p>
                  </a:txBody>
                  <a:tcPr marL="9525" marR="9525" marT="9525" marB="0"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F4E9E8"/>
                    </a:solidFill>
                  </a:tcPr>
                </a:tc>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t"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10.26 </a:t>
                      </a:r>
                      <a:endParaRPr kumimoji="0" lang="en-US" altLang="zh-CN" sz="1400" b="1" i="1" u="none" strike="noStrike" cap="none" normalizeH="0" baseline="0">
                        <a:ln>
                          <a:noFill/>
                        </a:ln>
                        <a:solidFill>
                          <a:srgbClr val="000000"/>
                        </a:solidFill>
                        <a:effectLst/>
                        <a:latin typeface="仿宋" panose="02010609060101010101" pitchFamily="49" charset="-122"/>
                        <a:ea typeface="仿宋" panose="02010609060101010101" pitchFamily="49" charset="-122"/>
                        <a:sym typeface="仿宋" panose="02010609060101010101" pitchFamily="49" charset="-122"/>
                      </a:endParaRPr>
                    </a:p>
                  </a:txBody>
                  <a:tcPr marL="9525" marR="9525" marT="9525" marB="0"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F4E9E8"/>
                    </a:solidFill>
                  </a:tcPr>
                </a:tc>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t"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9.41 </a:t>
                      </a:r>
                      <a:endParaRPr kumimoji="0" lang="en-US" altLang="zh-CN" sz="1400" b="1" i="1" u="none" strike="noStrike" cap="none" normalizeH="0" baseline="0">
                        <a:ln>
                          <a:noFill/>
                        </a:ln>
                        <a:solidFill>
                          <a:srgbClr val="000000"/>
                        </a:solidFill>
                        <a:effectLst/>
                        <a:latin typeface="仿宋" panose="02010609060101010101" pitchFamily="49" charset="-122"/>
                        <a:ea typeface="仿宋" panose="02010609060101010101" pitchFamily="49" charset="-122"/>
                        <a:sym typeface="仿宋" panose="02010609060101010101" pitchFamily="49" charset="-122"/>
                      </a:endParaRPr>
                    </a:p>
                  </a:txBody>
                  <a:tcPr marL="9525" marR="9525" marT="9525" marB="0"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F4E9E8"/>
                    </a:solidFill>
                  </a:tcPr>
                </a:tc>
                <a:extLst>
                  <a:ext uri="{0D108BD9-81ED-4DB2-BD59-A6C34878D82A}">
                    <a16:rowId xmlns:a16="http://schemas.microsoft.com/office/drawing/2014/main" val="10010"/>
                  </a:ext>
                </a:extLst>
              </a:tr>
              <a:tr h="228600">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l" defTabSz="0" rtl="0" eaLnBrk="1" fontAlgn="ctr" latinLnBrk="0" hangingPunct="1">
                        <a:lnSpc>
                          <a:spcPct val="100000"/>
                        </a:lnSpc>
                        <a:spcBef>
                          <a:spcPct val="0"/>
                        </a:spcBef>
                        <a:spcAft>
                          <a:spcPct val="0"/>
                        </a:spcAft>
                        <a:buClrTx/>
                        <a:buSzTx/>
                        <a:buFontTx/>
                        <a:buNone/>
                      </a:pPr>
                      <a:r>
                        <a:rPr kumimoji="0" lang="zh-CN"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　　金融投资板块</a:t>
                      </a:r>
                      <a:endParaRPr kumimoji="0" lang="zh-CN" altLang="zh-CN" sz="1400" b="1" i="1" u="none" strike="noStrike" cap="none" normalizeH="0" baseline="0">
                        <a:ln>
                          <a:noFill/>
                        </a:ln>
                        <a:solidFill>
                          <a:srgbClr val="000000"/>
                        </a:solidFill>
                        <a:effectLst/>
                        <a:latin typeface="仿宋" panose="02010609060101010101" pitchFamily="49" charset="-122"/>
                        <a:ea typeface="仿宋" panose="02010609060101010101" pitchFamily="49" charset="-122"/>
                        <a:sym typeface="仿宋" panose="02010609060101010101" pitchFamily="49" charset="-122"/>
                      </a:endParaRPr>
                    </a:p>
                  </a:txBody>
                  <a:tcPr marL="9525" marR="9525" marT="9525" marB="0"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t"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12.26 </a:t>
                      </a:r>
                      <a:endParaRPr kumimoji="0" lang="en-US" altLang="zh-CN" sz="1400" b="1" i="1" u="none" strike="noStrike" cap="none" normalizeH="0" baseline="0">
                        <a:ln>
                          <a:noFill/>
                        </a:ln>
                        <a:solidFill>
                          <a:srgbClr val="000000"/>
                        </a:solidFill>
                        <a:effectLst/>
                        <a:latin typeface="仿宋" panose="02010609060101010101" pitchFamily="49" charset="-122"/>
                        <a:ea typeface="仿宋" panose="02010609060101010101" pitchFamily="49" charset="-122"/>
                        <a:sym typeface="仿宋" panose="02010609060101010101" pitchFamily="49" charset="-122"/>
                      </a:endParaRPr>
                    </a:p>
                  </a:txBody>
                  <a:tcPr marL="9525" marR="9525" marT="9525" marB="0"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t"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8.81 </a:t>
                      </a:r>
                      <a:endParaRPr kumimoji="0" lang="en-US" altLang="zh-CN" sz="1400" b="1" i="1" u="none" strike="noStrike" cap="none" normalizeH="0" baseline="0">
                        <a:ln>
                          <a:noFill/>
                        </a:ln>
                        <a:solidFill>
                          <a:srgbClr val="000000"/>
                        </a:solidFill>
                        <a:effectLst/>
                        <a:latin typeface="仿宋" panose="02010609060101010101" pitchFamily="49" charset="-122"/>
                        <a:ea typeface="仿宋" panose="02010609060101010101" pitchFamily="49" charset="-122"/>
                        <a:sym typeface="仿宋" panose="02010609060101010101" pitchFamily="49" charset="-122"/>
                      </a:endParaRPr>
                    </a:p>
                  </a:txBody>
                  <a:tcPr marL="9525" marR="9525" marT="9525" marB="0"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extLst>
                  <a:ext uri="{0D108BD9-81ED-4DB2-BD59-A6C34878D82A}">
                    <a16:rowId xmlns:a16="http://schemas.microsoft.com/office/drawing/2014/main" val="10011"/>
                  </a:ext>
                </a:extLst>
              </a:tr>
              <a:tr h="227013">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l" defTabSz="0" rtl="0" eaLnBrk="1" fontAlgn="ctr" latinLnBrk="0" hangingPunct="1">
                        <a:lnSpc>
                          <a:spcPct val="100000"/>
                        </a:lnSpc>
                        <a:spcBef>
                          <a:spcPct val="0"/>
                        </a:spcBef>
                        <a:spcAft>
                          <a:spcPct val="0"/>
                        </a:spcAft>
                        <a:buClrTx/>
                        <a:buSzTx/>
                        <a:buFontTx/>
                        <a:buNone/>
                      </a:pPr>
                      <a:r>
                        <a:rPr kumimoji="0" lang="zh-CN"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　　天然气</a:t>
                      </a:r>
                      <a:endParaRPr kumimoji="0" lang="zh-CN" altLang="zh-CN" sz="1400" b="1" i="1" u="none" strike="noStrike" cap="none" normalizeH="0" baseline="0">
                        <a:ln>
                          <a:noFill/>
                        </a:ln>
                        <a:solidFill>
                          <a:srgbClr val="000000"/>
                        </a:solidFill>
                        <a:effectLst/>
                        <a:latin typeface="仿宋" panose="02010609060101010101" pitchFamily="49" charset="-122"/>
                        <a:ea typeface="仿宋" panose="02010609060101010101" pitchFamily="49" charset="-122"/>
                        <a:sym typeface="仿宋" panose="02010609060101010101" pitchFamily="49" charset="-122"/>
                      </a:endParaRPr>
                    </a:p>
                  </a:txBody>
                  <a:tcPr marL="9525" marR="9525" marT="9525" marB="0"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F4E9E8"/>
                    </a:solidFill>
                  </a:tcPr>
                </a:tc>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t"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2.71 </a:t>
                      </a:r>
                      <a:endParaRPr kumimoji="0" lang="en-US" altLang="zh-CN" sz="1400" b="1" i="1" u="none" strike="noStrike" cap="none" normalizeH="0" baseline="0">
                        <a:ln>
                          <a:noFill/>
                        </a:ln>
                        <a:solidFill>
                          <a:srgbClr val="000000"/>
                        </a:solidFill>
                        <a:effectLst/>
                        <a:latin typeface="仿宋" panose="02010609060101010101" pitchFamily="49" charset="-122"/>
                        <a:ea typeface="仿宋" panose="02010609060101010101" pitchFamily="49" charset="-122"/>
                        <a:sym typeface="仿宋" panose="02010609060101010101" pitchFamily="49" charset="-122"/>
                      </a:endParaRPr>
                    </a:p>
                  </a:txBody>
                  <a:tcPr marL="9525" marR="9525" marT="9525" marB="0"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F4E9E8"/>
                    </a:solidFill>
                  </a:tcPr>
                </a:tc>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t"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2.35 </a:t>
                      </a:r>
                      <a:endParaRPr kumimoji="0" lang="en-US" altLang="zh-CN" sz="1400" b="1" i="1" u="none" strike="noStrike" cap="none" normalizeH="0" baseline="0">
                        <a:ln>
                          <a:noFill/>
                        </a:ln>
                        <a:solidFill>
                          <a:srgbClr val="000000"/>
                        </a:solidFill>
                        <a:effectLst/>
                        <a:latin typeface="仿宋" panose="02010609060101010101" pitchFamily="49" charset="-122"/>
                        <a:ea typeface="仿宋" panose="02010609060101010101" pitchFamily="49" charset="-122"/>
                        <a:sym typeface="仿宋" panose="02010609060101010101" pitchFamily="49" charset="-122"/>
                      </a:endParaRPr>
                    </a:p>
                  </a:txBody>
                  <a:tcPr marL="9525" marR="9525" marT="9525" marB="0"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F4E9E8"/>
                    </a:solidFill>
                  </a:tcPr>
                </a:tc>
                <a:extLst>
                  <a:ext uri="{0D108BD9-81ED-4DB2-BD59-A6C34878D82A}">
                    <a16:rowId xmlns:a16="http://schemas.microsoft.com/office/drawing/2014/main" val="10012"/>
                  </a:ext>
                </a:extLst>
              </a:tr>
              <a:tr h="228600">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l" defTabSz="0" rtl="0" eaLnBrk="1" fontAlgn="ctr" latinLnBrk="0" hangingPunct="1">
                        <a:lnSpc>
                          <a:spcPct val="100000"/>
                        </a:lnSpc>
                        <a:spcBef>
                          <a:spcPct val="0"/>
                        </a:spcBef>
                        <a:spcAft>
                          <a:spcPct val="0"/>
                        </a:spcAft>
                        <a:buClrTx/>
                        <a:buSzTx/>
                        <a:buFontTx/>
                        <a:buNone/>
                      </a:pPr>
                      <a:r>
                        <a:rPr kumimoji="0" lang="zh-CN"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　　煤炭</a:t>
                      </a:r>
                      <a:endParaRPr kumimoji="0" lang="zh-CN" altLang="zh-CN" sz="1400" b="1" i="1" u="none" strike="noStrike" cap="none" normalizeH="0" baseline="0">
                        <a:ln>
                          <a:noFill/>
                        </a:ln>
                        <a:solidFill>
                          <a:srgbClr val="000000"/>
                        </a:solidFill>
                        <a:effectLst/>
                        <a:latin typeface="仿宋" panose="02010609060101010101" pitchFamily="49" charset="-122"/>
                        <a:ea typeface="仿宋" panose="02010609060101010101" pitchFamily="49" charset="-122"/>
                        <a:sym typeface="仿宋" panose="02010609060101010101" pitchFamily="49" charset="-122"/>
                      </a:endParaRPr>
                    </a:p>
                  </a:txBody>
                  <a:tcPr marL="9525" marR="9525" marT="9525" marB="0"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t"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9.20 </a:t>
                      </a:r>
                      <a:endParaRPr kumimoji="0" lang="en-US" altLang="zh-CN" sz="1400" b="1" i="1" u="none" strike="noStrike" cap="none" normalizeH="0" baseline="0">
                        <a:ln>
                          <a:noFill/>
                        </a:ln>
                        <a:solidFill>
                          <a:srgbClr val="000000"/>
                        </a:solidFill>
                        <a:effectLst/>
                        <a:latin typeface="仿宋" panose="02010609060101010101" pitchFamily="49" charset="-122"/>
                        <a:ea typeface="仿宋" panose="02010609060101010101" pitchFamily="49" charset="-122"/>
                        <a:sym typeface="仿宋" panose="02010609060101010101" pitchFamily="49" charset="-122"/>
                      </a:endParaRPr>
                    </a:p>
                  </a:txBody>
                  <a:tcPr marL="9525" marR="9525" marT="9525" marB="0"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t"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0.48 </a:t>
                      </a:r>
                      <a:endParaRPr kumimoji="0" lang="en-US" altLang="zh-CN" sz="1400" b="1" i="1" u="none" strike="noStrike" cap="none" normalizeH="0" baseline="0">
                        <a:ln>
                          <a:noFill/>
                        </a:ln>
                        <a:solidFill>
                          <a:srgbClr val="000000"/>
                        </a:solidFill>
                        <a:effectLst/>
                        <a:latin typeface="仿宋" panose="02010609060101010101" pitchFamily="49" charset="-122"/>
                        <a:ea typeface="仿宋" panose="02010609060101010101" pitchFamily="49" charset="-122"/>
                        <a:sym typeface="仿宋" panose="02010609060101010101" pitchFamily="49" charset="-122"/>
                      </a:endParaRPr>
                    </a:p>
                  </a:txBody>
                  <a:tcPr marL="9525" marR="9525" marT="9525" marB="0"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extLst>
                  <a:ext uri="{0D108BD9-81ED-4DB2-BD59-A6C34878D82A}">
                    <a16:rowId xmlns:a16="http://schemas.microsoft.com/office/drawing/2014/main" val="10013"/>
                  </a:ext>
                </a:extLst>
              </a:tr>
              <a:tr h="228600">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l" defTabSz="0" rtl="0" eaLnBrk="1" fontAlgn="ctr" latinLnBrk="0" hangingPunct="1">
                        <a:lnSpc>
                          <a:spcPct val="100000"/>
                        </a:lnSpc>
                        <a:spcBef>
                          <a:spcPct val="0"/>
                        </a:spcBef>
                        <a:spcAft>
                          <a:spcPct val="0"/>
                        </a:spcAft>
                        <a:buClrTx/>
                        <a:buSzTx/>
                        <a:buFontTx/>
                        <a:buNone/>
                      </a:pPr>
                      <a:r>
                        <a:rPr kumimoji="0" lang="zh-CN"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    其他业务</a:t>
                      </a:r>
                      <a:endParaRPr kumimoji="0" lang="zh-CN" altLang="zh-CN" sz="1400" b="1" i="1" u="none" strike="noStrike" cap="none" normalizeH="0" baseline="0">
                        <a:ln>
                          <a:noFill/>
                        </a:ln>
                        <a:solidFill>
                          <a:srgbClr val="000000"/>
                        </a:solidFill>
                        <a:effectLst/>
                        <a:latin typeface="仿宋" panose="02010609060101010101" pitchFamily="49" charset="-122"/>
                        <a:ea typeface="仿宋" panose="02010609060101010101" pitchFamily="49" charset="-122"/>
                        <a:sym typeface="仿宋" panose="02010609060101010101" pitchFamily="49" charset="-122"/>
                      </a:endParaRPr>
                    </a:p>
                  </a:txBody>
                  <a:tcPr marL="9525" marR="9525" marT="9525" marB="0"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F4E9E8"/>
                    </a:solidFill>
                  </a:tcPr>
                </a:tc>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t"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13.80 </a:t>
                      </a:r>
                      <a:endParaRPr kumimoji="0" lang="en-US" altLang="zh-CN" sz="1400" b="1" i="1" u="none" strike="noStrike" cap="none" normalizeH="0" baseline="0">
                        <a:ln>
                          <a:noFill/>
                        </a:ln>
                        <a:solidFill>
                          <a:srgbClr val="000000"/>
                        </a:solidFill>
                        <a:effectLst/>
                        <a:latin typeface="仿宋" panose="02010609060101010101" pitchFamily="49" charset="-122"/>
                        <a:ea typeface="仿宋" panose="02010609060101010101" pitchFamily="49" charset="-122"/>
                        <a:sym typeface="仿宋" panose="02010609060101010101" pitchFamily="49" charset="-122"/>
                      </a:endParaRPr>
                    </a:p>
                  </a:txBody>
                  <a:tcPr marL="9525" marR="9525" marT="9525" marB="0"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F4E9E8"/>
                    </a:solidFill>
                  </a:tcPr>
                </a:tc>
                <a:tc>
                  <a:txBody>
                    <a:bodyPr/>
                    <a:lstStyle>
                      <a:lvl1pPr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ctr" defTabSz="0" rtl="0" eaLnBrk="1" fontAlgn="t"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8.90 </a:t>
                      </a:r>
                      <a:endParaRPr kumimoji="0" lang="en-US" altLang="zh-CN" sz="1400" b="1" i="1" u="none" strike="noStrike" cap="none" normalizeH="0" baseline="0">
                        <a:ln>
                          <a:noFill/>
                        </a:ln>
                        <a:solidFill>
                          <a:srgbClr val="000000"/>
                        </a:solidFill>
                        <a:effectLst/>
                        <a:latin typeface="仿宋" panose="02010609060101010101" pitchFamily="49" charset="-122"/>
                        <a:ea typeface="仿宋" panose="02010609060101010101" pitchFamily="49" charset="-122"/>
                        <a:sym typeface="仿宋" panose="02010609060101010101" pitchFamily="49" charset="-122"/>
                      </a:endParaRPr>
                    </a:p>
                  </a:txBody>
                  <a:tcPr marL="9525" marR="9525" marT="9525" marB="0"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F4E9E8"/>
                    </a:solidFill>
                  </a:tcPr>
                </a:tc>
                <a:extLst>
                  <a:ext uri="{0D108BD9-81ED-4DB2-BD59-A6C34878D82A}">
                    <a16:rowId xmlns:a16="http://schemas.microsoft.com/office/drawing/2014/main" val="10014"/>
                  </a:ext>
                </a:extLst>
              </a:tr>
            </a:tbl>
          </a:graphicData>
        </a:graphic>
      </p:graphicFrame>
      <p:sp>
        <p:nvSpPr>
          <p:cNvPr id="113736" name="矩形 18"/>
          <p:cNvSpPr/>
          <p:nvPr/>
        </p:nvSpPr>
        <p:spPr>
          <a:xfrm>
            <a:off x="552450" y="1443038"/>
            <a:ext cx="10871200" cy="1023937"/>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285750" lvl="0" indent="-285750" defTabSz="914400" eaLnBrk="1" hangingPunct="1">
              <a:lnSpc>
                <a:spcPct val="150000"/>
              </a:lnSpc>
              <a:spcBef>
                <a:spcPct val="0"/>
              </a:spcBef>
              <a:buFont typeface="Wingdings" panose="05000000000000000000" pitchFamily="2" charset="2"/>
              <a:buChar char="Ø"/>
            </a:pPr>
            <a:r>
              <a:rPr lang="en-US" altLang="zh-CN" sz="1400" dirty="0">
                <a:solidFill>
                  <a:srgbClr val="000000"/>
                </a:solidFill>
                <a:latin typeface="微软雅黑" panose="020B0503020204020204" pitchFamily="34" charset="-122"/>
                <a:sym typeface="微软雅黑" panose="020B0503020204020204" pitchFamily="34" charset="-122"/>
              </a:rPr>
              <a:t>2019</a:t>
            </a:r>
            <a:r>
              <a:rPr lang="zh-CN" altLang="en-US" sz="1400" dirty="0">
                <a:solidFill>
                  <a:srgbClr val="000000"/>
                </a:solidFill>
                <a:latin typeface="微软雅黑" panose="020B0503020204020204" pitchFamily="34" charset="-122"/>
                <a:sym typeface="微软雅黑" panose="020B0503020204020204" pitchFamily="34" charset="-122"/>
              </a:rPr>
              <a:t>年末，公司总资产</a:t>
            </a:r>
            <a:r>
              <a:rPr lang="en-US" altLang="zh-CN" sz="1400" dirty="0">
                <a:solidFill>
                  <a:srgbClr val="000000"/>
                </a:solidFill>
                <a:latin typeface="微软雅黑" panose="020B0503020204020204" pitchFamily="34" charset="-122"/>
                <a:sym typeface="微软雅黑" panose="020B0503020204020204" pitchFamily="34" charset="-122"/>
              </a:rPr>
              <a:t>1888.42</a:t>
            </a:r>
            <a:r>
              <a:rPr lang="zh-CN" altLang="en-US" sz="1400" dirty="0">
                <a:solidFill>
                  <a:srgbClr val="000000"/>
                </a:solidFill>
                <a:latin typeface="微软雅黑" panose="020B0503020204020204" pitchFamily="34" charset="-122"/>
                <a:sym typeface="微软雅黑" panose="020B0503020204020204" pitchFamily="34" charset="-122"/>
              </a:rPr>
              <a:t>亿元，所有者权益</a:t>
            </a:r>
            <a:r>
              <a:rPr lang="en-US" altLang="zh-CN" sz="1400" dirty="0">
                <a:solidFill>
                  <a:srgbClr val="000000"/>
                </a:solidFill>
                <a:latin typeface="微软雅黑" panose="020B0503020204020204" pitchFamily="34" charset="-122"/>
                <a:sym typeface="微软雅黑" panose="020B0503020204020204" pitchFamily="34" charset="-122"/>
              </a:rPr>
              <a:t>720.97</a:t>
            </a:r>
            <a:r>
              <a:rPr lang="zh-CN" altLang="en-US" sz="1400" dirty="0">
                <a:solidFill>
                  <a:srgbClr val="000000"/>
                </a:solidFill>
                <a:latin typeface="微软雅黑" panose="020B0503020204020204" pitchFamily="34" charset="-122"/>
                <a:sym typeface="微软雅黑" panose="020B0503020204020204" pitchFamily="34" charset="-122"/>
              </a:rPr>
              <a:t>亿元，实控人为云南省国资委。</a:t>
            </a:r>
            <a:endParaRPr lang="en-US" altLang="zh-CN" sz="1400" dirty="0">
              <a:solidFill>
                <a:srgbClr val="000000"/>
              </a:solidFill>
              <a:latin typeface="微软雅黑" panose="020B0503020204020204" pitchFamily="34" charset="-122"/>
              <a:sym typeface="微软雅黑" panose="020B0503020204020204" pitchFamily="34" charset="-122"/>
            </a:endParaRPr>
          </a:p>
          <a:p>
            <a:pPr marL="285750" lvl="0" indent="-285750" defTabSz="914400" eaLnBrk="1" hangingPunct="1">
              <a:lnSpc>
                <a:spcPct val="150000"/>
              </a:lnSpc>
              <a:spcBef>
                <a:spcPct val="0"/>
              </a:spcBef>
              <a:buFont typeface="Wingdings" panose="05000000000000000000" pitchFamily="2" charset="2"/>
              <a:buChar char="Ø"/>
            </a:pPr>
            <a:r>
              <a:rPr lang="zh-CN" altLang="en-US" sz="1400" dirty="0">
                <a:solidFill>
                  <a:srgbClr val="000000"/>
                </a:solidFill>
                <a:latin typeface="微软雅黑" panose="020B0503020204020204" pitchFamily="34" charset="-122"/>
                <a:sym typeface="微软雅黑" panose="020B0503020204020204" pitchFamily="34" charset="-122"/>
              </a:rPr>
              <a:t>经营范围：电力、煤炭等能源的投资及管理；环保、新能源等电力能源相关产业、产品的投资及管理；参与油气资源及管网项目的投资；其他项目投资、经营；与投资行业相关的技术服务、投资策划及其咨询管理，信息服务。</a:t>
            </a:r>
            <a:endParaRPr lang="zh-CN" altLang="en-US" sz="1400" dirty="0">
              <a:latin typeface="Arial" panose="020B0604020202020204" pitchFamily="34" charset="0"/>
              <a:ea typeface="宋体" panose="02010600030101010101" pitchFamily="2" charset="-122"/>
            </a:endParaRPr>
          </a:p>
        </p:txBody>
      </p:sp>
      <p:grpSp>
        <p:nvGrpSpPr>
          <p:cNvPr id="113737" name="组合 5"/>
          <p:cNvGrpSpPr/>
          <p:nvPr/>
        </p:nvGrpSpPr>
        <p:grpSpPr>
          <a:xfrm>
            <a:off x="8318500" y="2974975"/>
            <a:ext cx="3395663" cy="2789238"/>
            <a:chOff x="0" y="0"/>
            <a:chExt cx="3395313" cy="2789714"/>
          </a:xfrm>
        </p:grpSpPr>
        <p:grpSp>
          <p:nvGrpSpPr>
            <p:cNvPr id="113738" name="组合 4"/>
            <p:cNvGrpSpPr/>
            <p:nvPr/>
          </p:nvGrpSpPr>
          <p:grpSpPr>
            <a:xfrm>
              <a:off x="0" y="0"/>
              <a:ext cx="3395313" cy="2789714"/>
              <a:chOff x="0" y="0"/>
              <a:chExt cx="3395313" cy="2789714"/>
            </a:xfrm>
          </p:grpSpPr>
          <p:grpSp>
            <p:nvGrpSpPr>
              <p:cNvPr id="113740" name="组合 1"/>
              <p:cNvGrpSpPr/>
              <p:nvPr/>
            </p:nvGrpSpPr>
            <p:grpSpPr>
              <a:xfrm>
                <a:off x="0" y="0"/>
                <a:ext cx="3395313" cy="2789714"/>
                <a:chOff x="0" y="0"/>
                <a:chExt cx="3395313" cy="2789714"/>
              </a:xfrm>
            </p:grpSpPr>
            <p:grpSp>
              <p:nvGrpSpPr>
                <p:cNvPr id="113742" name="组合 11"/>
                <p:cNvGrpSpPr/>
                <p:nvPr/>
              </p:nvGrpSpPr>
              <p:grpSpPr>
                <a:xfrm>
                  <a:off x="0" y="1121542"/>
                  <a:ext cx="3395313" cy="1668172"/>
                  <a:chOff x="0" y="0"/>
                  <a:chExt cx="3395313" cy="1668172"/>
                </a:xfrm>
              </p:grpSpPr>
              <p:sp>
                <p:nvSpPr>
                  <p:cNvPr id="113747" name="文本框 15"/>
                  <p:cNvSpPr/>
                  <p:nvPr/>
                </p:nvSpPr>
                <p:spPr>
                  <a:xfrm>
                    <a:off x="880914" y="531347"/>
                    <a:ext cx="1623770" cy="418191"/>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lnSpc>
                        <a:spcPct val="150000"/>
                      </a:lnSpc>
                      <a:spcBef>
                        <a:spcPct val="0"/>
                      </a:spcBef>
                      <a:buNone/>
                    </a:pPr>
                    <a:r>
                      <a:rPr lang="zh-CN" altLang="en-US" sz="1600" b="1" dirty="0">
                        <a:solidFill>
                          <a:srgbClr val="000000"/>
                        </a:solidFill>
                        <a:latin typeface="微软雅黑" panose="020B0503020204020204" pitchFamily="34" charset="-122"/>
                        <a:sym typeface="仿宋" panose="02010609060101010101" pitchFamily="49" charset="-122"/>
                      </a:rPr>
                      <a:t>电力</a:t>
                    </a:r>
                    <a:r>
                      <a:rPr lang="en-US" altLang="zh-CN" sz="1600" b="1" dirty="0">
                        <a:solidFill>
                          <a:srgbClr val="000000"/>
                        </a:solidFill>
                        <a:latin typeface="微软雅黑" panose="020B0503020204020204" pitchFamily="34" charset="-122"/>
                        <a:ea typeface="宋体" panose="02010600030101010101" pitchFamily="2" charset="-122"/>
                        <a:sym typeface="仿宋" panose="02010609060101010101" pitchFamily="49" charset="-122"/>
                      </a:rPr>
                      <a:t>ABS</a:t>
                    </a:r>
                    <a:endParaRPr lang="zh-CN" altLang="en-US" sz="1600" b="1" dirty="0">
                      <a:solidFill>
                        <a:srgbClr val="000000"/>
                      </a:solidFill>
                      <a:latin typeface="微软雅黑" panose="020B0503020204020204" pitchFamily="34" charset="-122"/>
                      <a:sym typeface="仿宋" panose="02010609060101010101" pitchFamily="49" charset="-122"/>
                    </a:endParaRPr>
                  </a:p>
                </p:txBody>
              </p:sp>
              <p:sp>
                <p:nvSpPr>
                  <p:cNvPr id="113748" name="文本框 12"/>
                  <p:cNvSpPr/>
                  <p:nvPr/>
                </p:nvSpPr>
                <p:spPr>
                  <a:xfrm>
                    <a:off x="880914" y="1249981"/>
                    <a:ext cx="1623770" cy="418191"/>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lnSpc>
                        <a:spcPct val="150000"/>
                      </a:lnSpc>
                      <a:spcBef>
                        <a:spcPct val="0"/>
                      </a:spcBef>
                      <a:buNone/>
                    </a:pPr>
                    <a:r>
                      <a:rPr lang="zh-CN" altLang="en-US" sz="1600" b="1" dirty="0">
                        <a:solidFill>
                          <a:srgbClr val="000000"/>
                        </a:solidFill>
                        <a:latin typeface="微软雅黑" panose="020B0503020204020204" pitchFamily="34" charset="-122"/>
                        <a:sym typeface="仿宋" panose="02010609060101010101" pitchFamily="49" charset="-122"/>
                      </a:rPr>
                      <a:t>燃气</a:t>
                    </a:r>
                    <a:r>
                      <a:rPr lang="en-US" altLang="zh-CN" sz="1600" b="1" dirty="0">
                        <a:solidFill>
                          <a:srgbClr val="000000"/>
                        </a:solidFill>
                        <a:latin typeface="微软雅黑" panose="020B0503020204020204" pitchFamily="34" charset="-122"/>
                        <a:ea typeface="宋体" panose="02010600030101010101" pitchFamily="2" charset="-122"/>
                        <a:sym typeface="仿宋" panose="02010609060101010101" pitchFamily="49" charset="-122"/>
                      </a:rPr>
                      <a:t>ABS</a:t>
                    </a:r>
                    <a:endParaRPr lang="zh-CN" altLang="en-US" sz="1600" b="1" dirty="0">
                      <a:solidFill>
                        <a:srgbClr val="000000"/>
                      </a:solidFill>
                      <a:latin typeface="微软雅黑" panose="020B0503020204020204" pitchFamily="34" charset="-122"/>
                      <a:sym typeface="仿宋" panose="02010609060101010101" pitchFamily="49" charset="-122"/>
                    </a:endParaRPr>
                  </a:p>
                </p:txBody>
              </p:sp>
              <p:sp>
                <p:nvSpPr>
                  <p:cNvPr id="113749" name="文本框 13"/>
                  <p:cNvSpPr/>
                  <p:nvPr/>
                </p:nvSpPr>
                <p:spPr>
                  <a:xfrm>
                    <a:off x="880912" y="0"/>
                    <a:ext cx="2514401" cy="418191"/>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lnSpc>
                        <a:spcPct val="150000"/>
                      </a:lnSpc>
                      <a:spcBef>
                        <a:spcPct val="0"/>
                      </a:spcBef>
                      <a:buNone/>
                    </a:pPr>
                    <a:r>
                      <a:rPr lang="zh-CN" altLang="en-US" sz="1600" b="1" dirty="0">
                        <a:solidFill>
                          <a:srgbClr val="000000"/>
                        </a:solidFill>
                        <a:latin typeface="微软雅黑" panose="020B0503020204020204" pitchFamily="34" charset="-122"/>
                        <a:sym typeface="仿宋" panose="02010609060101010101" pitchFamily="49" charset="-122"/>
                      </a:rPr>
                      <a:t>仓储物流公募</a:t>
                    </a:r>
                    <a:r>
                      <a:rPr lang="en-US" altLang="zh-CN" sz="1600" b="1" dirty="0">
                        <a:solidFill>
                          <a:srgbClr val="000000"/>
                        </a:solidFill>
                        <a:latin typeface="微软雅黑" panose="020B0503020204020204" pitchFamily="34" charset="-122"/>
                        <a:ea typeface="宋体" panose="02010600030101010101" pitchFamily="2" charset="-122"/>
                        <a:sym typeface="仿宋" panose="02010609060101010101" pitchFamily="49" charset="-122"/>
                      </a:rPr>
                      <a:t>REITs</a:t>
                    </a:r>
                    <a:endParaRPr lang="zh-CN" altLang="en-US" sz="1600" b="1" dirty="0">
                      <a:solidFill>
                        <a:srgbClr val="000000"/>
                      </a:solidFill>
                      <a:latin typeface="微软雅黑" panose="020B0503020204020204" pitchFamily="34" charset="-122"/>
                      <a:sym typeface="仿宋" panose="02010609060101010101" pitchFamily="49" charset="-122"/>
                    </a:endParaRPr>
                  </a:p>
                </p:txBody>
              </p:sp>
              <p:sp>
                <p:nvSpPr>
                  <p:cNvPr id="113750" name="右箭头 10"/>
                  <p:cNvSpPr/>
                  <p:nvPr/>
                </p:nvSpPr>
                <p:spPr>
                  <a:xfrm>
                    <a:off x="0" y="87274"/>
                    <a:ext cx="578224" cy="279719"/>
                  </a:xfrm>
                  <a:prstGeom prst="rightArrow">
                    <a:avLst>
                      <a:gd name="adj1" fmla="val 50000"/>
                      <a:gd name="adj2" fmla="val 49994"/>
                    </a:avLst>
                  </a:prstGeom>
                  <a:solidFill>
                    <a:srgbClr val="C00000"/>
                  </a:solidFill>
                  <a:ln w="9525">
                    <a:noFill/>
                  </a:ln>
                </p:spPr>
                <p:txBody>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None/>
                    </a:pPr>
                    <a:endParaRPr lang="zh-CN" altLang="zh-CN" sz="1800" b="1" i="1" dirty="0">
                      <a:latin typeface="微软雅黑" panose="020B0503020204020204" pitchFamily="34" charset="-122"/>
                      <a:ea typeface="宋体" panose="02010600030101010101" pitchFamily="2" charset="-122"/>
                      <a:sym typeface="微软雅黑" panose="020B0503020204020204" pitchFamily="34" charset="-122"/>
                    </a:endParaRPr>
                  </a:p>
                </p:txBody>
              </p:sp>
              <p:sp>
                <p:nvSpPr>
                  <p:cNvPr id="113751" name="右箭头 16"/>
                  <p:cNvSpPr/>
                  <p:nvPr/>
                </p:nvSpPr>
                <p:spPr>
                  <a:xfrm>
                    <a:off x="0" y="655585"/>
                    <a:ext cx="578224" cy="279719"/>
                  </a:xfrm>
                  <a:prstGeom prst="rightArrow">
                    <a:avLst>
                      <a:gd name="adj1" fmla="val 50000"/>
                      <a:gd name="adj2" fmla="val 49994"/>
                    </a:avLst>
                  </a:prstGeom>
                  <a:solidFill>
                    <a:srgbClr val="C00000"/>
                  </a:solidFill>
                  <a:ln w="9525">
                    <a:noFill/>
                  </a:ln>
                </p:spPr>
                <p:txBody>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None/>
                    </a:pPr>
                    <a:endParaRPr lang="zh-CN" altLang="zh-CN" sz="1800" b="1" i="1" dirty="0">
                      <a:latin typeface="微软雅黑" panose="020B0503020204020204" pitchFamily="34" charset="-122"/>
                      <a:ea typeface="宋体" panose="02010600030101010101" pitchFamily="2" charset="-122"/>
                      <a:sym typeface="微软雅黑" panose="020B0503020204020204" pitchFamily="34" charset="-122"/>
                    </a:endParaRPr>
                  </a:p>
                </p:txBody>
              </p:sp>
              <p:sp>
                <p:nvSpPr>
                  <p:cNvPr id="113752" name="右箭头 17"/>
                  <p:cNvSpPr/>
                  <p:nvPr/>
                </p:nvSpPr>
                <p:spPr>
                  <a:xfrm>
                    <a:off x="0" y="1374219"/>
                    <a:ext cx="578224" cy="279719"/>
                  </a:xfrm>
                  <a:prstGeom prst="rightArrow">
                    <a:avLst>
                      <a:gd name="adj1" fmla="val 50000"/>
                      <a:gd name="adj2" fmla="val 49994"/>
                    </a:avLst>
                  </a:prstGeom>
                  <a:solidFill>
                    <a:srgbClr val="C00000"/>
                  </a:solidFill>
                  <a:ln w="9525">
                    <a:noFill/>
                  </a:ln>
                </p:spPr>
                <p:txBody>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None/>
                    </a:pPr>
                    <a:endParaRPr lang="zh-CN" altLang="zh-CN" sz="1800" b="1" i="1" dirty="0">
                      <a:latin typeface="微软雅黑" panose="020B0503020204020204" pitchFamily="34" charset="-122"/>
                      <a:ea typeface="宋体" panose="02010600030101010101" pitchFamily="2" charset="-122"/>
                      <a:sym typeface="微软雅黑" panose="020B0503020204020204" pitchFamily="34" charset="-122"/>
                    </a:endParaRPr>
                  </a:p>
                </p:txBody>
              </p:sp>
            </p:grpSp>
            <p:sp>
              <p:nvSpPr>
                <p:cNvPr id="113743" name="文本框 19"/>
                <p:cNvSpPr/>
                <p:nvPr/>
              </p:nvSpPr>
              <p:spPr>
                <a:xfrm>
                  <a:off x="880912" y="0"/>
                  <a:ext cx="2514401" cy="418191"/>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lnSpc>
                      <a:spcPct val="150000"/>
                    </a:lnSpc>
                    <a:spcBef>
                      <a:spcPct val="0"/>
                    </a:spcBef>
                    <a:buNone/>
                  </a:pPr>
                  <a:r>
                    <a:rPr lang="zh-CN" altLang="en-US" sz="1600" b="1" dirty="0">
                      <a:solidFill>
                        <a:srgbClr val="000000"/>
                      </a:solidFill>
                      <a:latin typeface="微软雅黑" panose="020B0503020204020204" pitchFamily="34" charset="-122"/>
                      <a:sym typeface="仿宋" panose="02010609060101010101" pitchFamily="49" charset="-122"/>
                    </a:rPr>
                    <a:t>应收账款</a:t>
                  </a:r>
                  <a:r>
                    <a:rPr lang="en-US" altLang="zh-CN" sz="1600" b="1" dirty="0">
                      <a:solidFill>
                        <a:srgbClr val="000000"/>
                      </a:solidFill>
                      <a:latin typeface="微软雅黑" panose="020B0503020204020204" pitchFamily="34" charset="-122"/>
                      <a:ea typeface="宋体" panose="02010600030101010101" pitchFamily="2" charset="-122"/>
                      <a:sym typeface="仿宋" panose="02010609060101010101" pitchFamily="49" charset="-122"/>
                    </a:rPr>
                    <a:t>ABS</a:t>
                  </a:r>
                  <a:endParaRPr lang="zh-CN" altLang="en-US" sz="1600" b="1" dirty="0">
                    <a:solidFill>
                      <a:srgbClr val="000000"/>
                    </a:solidFill>
                    <a:latin typeface="微软雅黑" panose="020B0503020204020204" pitchFamily="34" charset="-122"/>
                    <a:sym typeface="仿宋" panose="02010609060101010101" pitchFamily="49" charset="-122"/>
                  </a:endParaRPr>
                </a:p>
              </p:txBody>
            </p:sp>
            <p:sp>
              <p:nvSpPr>
                <p:cNvPr id="113744" name="右箭头 20"/>
                <p:cNvSpPr/>
                <p:nvPr/>
              </p:nvSpPr>
              <p:spPr>
                <a:xfrm>
                  <a:off x="0" y="87274"/>
                  <a:ext cx="578224" cy="279719"/>
                </a:xfrm>
                <a:prstGeom prst="rightArrow">
                  <a:avLst>
                    <a:gd name="adj1" fmla="val 50000"/>
                    <a:gd name="adj2" fmla="val 49994"/>
                  </a:avLst>
                </a:prstGeom>
                <a:solidFill>
                  <a:srgbClr val="C00000"/>
                </a:solidFill>
                <a:ln w="9525">
                  <a:noFill/>
                </a:ln>
              </p:spPr>
              <p:txBody>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None/>
                  </a:pPr>
                  <a:endParaRPr lang="zh-CN" altLang="zh-CN" sz="1800" b="1" i="1" dirty="0">
                    <a:latin typeface="微软雅黑" panose="020B0503020204020204" pitchFamily="34" charset="-122"/>
                    <a:ea typeface="宋体" panose="02010600030101010101" pitchFamily="2" charset="-122"/>
                    <a:sym typeface="微软雅黑" panose="020B0503020204020204" pitchFamily="34" charset="-122"/>
                  </a:endParaRPr>
                </a:p>
              </p:txBody>
            </p:sp>
            <p:sp>
              <p:nvSpPr>
                <p:cNvPr id="113745" name="文本框 21"/>
                <p:cNvSpPr/>
                <p:nvPr/>
              </p:nvSpPr>
              <p:spPr>
                <a:xfrm>
                  <a:off x="880912" y="330194"/>
                  <a:ext cx="2514401" cy="418191"/>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lnSpc>
                      <a:spcPct val="150000"/>
                    </a:lnSpc>
                    <a:spcBef>
                      <a:spcPct val="0"/>
                    </a:spcBef>
                    <a:buNone/>
                  </a:pPr>
                  <a:r>
                    <a:rPr lang="zh-CN" altLang="en-US" sz="1600" b="1" dirty="0">
                      <a:solidFill>
                        <a:srgbClr val="000000"/>
                      </a:solidFill>
                      <a:latin typeface="微软雅黑" panose="020B0503020204020204" pitchFamily="34" charset="-122"/>
                      <a:sym typeface="仿宋" panose="02010609060101010101" pitchFamily="49" charset="-122"/>
                    </a:rPr>
                    <a:t>供应链</a:t>
                  </a:r>
                  <a:r>
                    <a:rPr lang="en-US" altLang="zh-CN" sz="1600" b="1" dirty="0">
                      <a:solidFill>
                        <a:srgbClr val="000000"/>
                      </a:solidFill>
                      <a:latin typeface="微软雅黑" panose="020B0503020204020204" pitchFamily="34" charset="-122"/>
                      <a:ea typeface="宋体" panose="02010600030101010101" pitchFamily="2" charset="-122"/>
                      <a:sym typeface="仿宋" panose="02010609060101010101" pitchFamily="49" charset="-122"/>
                    </a:rPr>
                    <a:t>ABS</a:t>
                  </a:r>
                  <a:endParaRPr lang="zh-CN" altLang="en-US" sz="1600" b="1" dirty="0">
                    <a:solidFill>
                      <a:srgbClr val="000000"/>
                    </a:solidFill>
                    <a:latin typeface="微软雅黑" panose="020B0503020204020204" pitchFamily="34" charset="-122"/>
                    <a:sym typeface="仿宋" panose="02010609060101010101" pitchFamily="49" charset="-122"/>
                  </a:endParaRPr>
                </a:p>
              </p:txBody>
            </p:sp>
            <p:sp>
              <p:nvSpPr>
                <p:cNvPr id="113746" name="右箭头 22"/>
                <p:cNvSpPr/>
                <p:nvPr/>
              </p:nvSpPr>
              <p:spPr>
                <a:xfrm>
                  <a:off x="0" y="417468"/>
                  <a:ext cx="578224" cy="279719"/>
                </a:xfrm>
                <a:prstGeom prst="rightArrow">
                  <a:avLst>
                    <a:gd name="adj1" fmla="val 50000"/>
                    <a:gd name="adj2" fmla="val 49994"/>
                  </a:avLst>
                </a:prstGeom>
                <a:solidFill>
                  <a:srgbClr val="C00000"/>
                </a:solidFill>
                <a:ln w="9525">
                  <a:noFill/>
                </a:ln>
              </p:spPr>
              <p:txBody>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None/>
                  </a:pPr>
                  <a:endParaRPr lang="zh-CN" altLang="zh-CN" sz="1800" b="1" i="1" dirty="0">
                    <a:latin typeface="微软雅黑" panose="020B0503020204020204" pitchFamily="34" charset="-122"/>
                    <a:ea typeface="宋体" panose="02010600030101010101" pitchFamily="2" charset="-122"/>
                    <a:sym typeface="微软雅黑" panose="020B0503020204020204" pitchFamily="34" charset="-122"/>
                  </a:endParaRPr>
                </a:p>
              </p:txBody>
            </p:sp>
          </p:grpSp>
          <p:sp>
            <p:nvSpPr>
              <p:cNvPr id="113741" name="文本框 25"/>
              <p:cNvSpPr/>
              <p:nvPr/>
            </p:nvSpPr>
            <p:spPr>
              <a:xfrm>
                <a:off x="880912" y="617346"/>
                <a:ext cx="2514401" cy="418191"/>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lnSpc>
                    <a:spcPct val="150000"/>
                  </a:lnSpc>
                  <a:spcBef>
                    <a:spcPct val="0"/>
                  </a:spcBef>
                  <a:buNone/>
                </a:pPr>
                <a:r>
                  <a:rPr lang="en-US" altLang="zh-CN" sz="1600" b="1" dirty="0">
                    <a:solidFill>
                      <a:srgbClr val="000000"/>
                    </a:solidFill>
                    <a:latin typeface="微软雅黑" panose="020B0503020204020204" pitchFamily="34" charset="-122"/>
                    <a:ea typeface="宋体" panose="02010600030101010101" pitchFamily="2" charset="-122"/>
                    <a:sym typeface="仿宋" panose="02010609060101010101" pitchFamily="49" charset="-122"/>
                  </a:rPr>
                  <a:t>PPP</a:t>
                </a:r>
                <a:r>
                  <a:rPr lang="zh-CN" altLang="en-US" sz="1600" b="1" dirty="0">
                    <a:solidFill>
                      <a:srgbClr val="000000"/>
                    </a:solidFill>
                    <a:latin typeface="微软雅黑" panose="020B0503020204020204" pitchFamily="34" charset="-122"/>
                    <a:sym typeface="仿宋" panose="02010609060101010101" pitchFamily="49" charset="-122"/>
                  </a:rPr>
                  <a:t>项目收益权</a:t>
                </a:r>
                <a:r>
                  <a:rPr lang="en-US" altLang="zh-CN" sz="1600" b="1" dirty="0">
                    <a:solidFill>
                      <a:srgbClr val="000000"/>
                    </a:solidFill>
                    <a:latin typeface="微软雅黑" panose="020B0503020204020204" pitchFamily="34" charset="-122"/>
                    <a:ea typeface="宋体" panose="02010600030101010101" pitchFamily="2" charset="-122"/>
                    <a:sym typeface="仿宋" panose="02010609060101010101" pitchFamily="49" charset="-122"/>
                  </a:rPr>
                  <a:t>ABS</a:t>
                </a:r>
                <a:endParaRPr lang="zh-CN" altLang="en-US" sz="1600" b="1" dirty="0">
                  <a:solidFill>
                    <a:srgbClr val="000000"/>
                  </a:solidFill>
                  <a:latin typeface="微软雅黑" panose="020B0503020204020204" pitchFamily="34" charset="-122"/>
                  <a:sym typeface="仿宋" panose="02010609060101010101" pitchFamily="49" charset="-122"/>
                </a:endParaRPr>
              </a:p>
            </p:txBody>
          </p:sp>
        </p:grpSp>
        <p:sp>
          <p:nvSpPr>
            <p:cNvPr id="113739" name="右箭头 26"/>
            <p:cNvSpPr/>
            <p:nvPr/>
          </p:nvSpPr>
          <p:spPr>
            <a:xfrm>
              <a:off x="0" y="718067"/>
              <a:ext cx="578224" cy="279719"/>
            </a:xfrm>
            <a:prstGeom prst="rightArrow">
              <a:avLst>
                <a:gd name="adj1" fmla="val 50000"/>
                <a:gd name="adj2" fmla="val 49994"/>
              </a:avLst>
            </a:prstGeom>
            <a:solidFill>
              <a:srgbClr val="C00000"/>
            </a:solidFill>
            <a:ln w="9525">
              <a:noFill/>
            </a:ln>
          </p:spPr>
          <p:txBody>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a:spcBef>
                  <a:spcPct val="0"/>
                </a:spcBef>
                <a:buNone/>
              </a:pPr>
              <a:endParaRPr lang="zh-CN" altLang="zh-CN" sz="1800" b="1" i="1" dirty="0">
                <a:latin typeface="微软雅黑" panose="020B0503020204020204" pitchFamily="34" charset="-122"/>
                <a:ea typeface="宋体" panose="02010600030101010101" pitchFamily="2" charset="-122"/>
                <a:sym typeface="微软雅黑" panose="020B0503020204020204" pitchFamily="34" charset="-122"/>
              </a:endParaRPr>
            </a:p>
          </p:txBody>
        </p:sp>
      </p:gr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690" name="组合 1"/>
          <p:cNvGrpSpPr/>
          <p:nvPr/>
        </p:nvGrpSpPr>
        <p:grpSpPr>
          <a:xfrm>
            <a:off x="0" y="214313"/>
            <a:ext cx="577850" cy="658812"/>
            <a:chOff x="0" y="0"/>
            <a:chExt cx="577847" cy="659137"/>
          </a:xfrm>
        </p:grpSpPr>
        <p:sp>
          <p:nvSpPr>
            <p:cNvPr id="114760" name="矩形 3"/>
            <p:cNvSpPr/>
            <p:nvPr/>
          </p:nvSpPr>
          <p:spPr>
            <a:xfrm>
              <a:off x="0" y="0"/>
              <a:ext cx="495297" cy="659137"/>
            </a:xfrm>
            <a:prstGeom prst="rect">
              <a:avLst/>
            </a:prstGeom>
            <a:solidFill>
              <a:srgbClr val="C0000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114761" name="矩形 4"/>
            <p:cNvSpPr/>
            <p:nvPr/>
          </p:nvSpPr>
          <p:spPr>
            <a:xfrm>
              <a:off x="527047" y="0"/>
              <a:ext cx="50800" cy="659137"/>
            </a:xfrm>
            <a:prstGeom prst="rect">
              <a:avLst/>
            </a:prstGeom>
            <a:solidFill>
              <a:srgbClr val="80808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grpSp>
      <p:sp>
        <p:nvSpPr>
          <p:cNvPr id="114691" name="灯片编号占位符 3"/>
          <p:cNvSpPr>
            <a:spLocks noGrp="1"/>
          </p:cNvSpPr>
          <p:nvPr/>
        </p:nvSpPr>
        <p:spPr>
          <a:xfrm>
            <a:off x="11449050" y="6499225"/>
            <a:ext cx="639763" cy="365125"/>
          </a:xfrm>
          <a:prstGeom prst="rect">
            <a:avLst/>
          </a:prstGeom>
          <a:noFill/>
          <a:ln w="9525">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r" defTabSz="914400" eaLnBrk="1" hangingPunct="1">
              <a:spcBef>
                <a:spcPct val="0"/>
              </a:spcBef>
              <a:buNone/>
            </a:pPr>
            <a:fld id="{9A0DB2DC-4C9A-4742-B13C-FB6460FD3503}" type="slidenum">
              <a:rPr lang="zh-CN" altLang="zh-CN" sz="1400" b="1" dirty="0">
                <a:solidFill>
                  <a:srgbClr val="FFFFFF"/>
                </a:solidFill>
                <a:latin typeface="仿宋" panose="02010609060101010101" pitchFamily="49" charset="-122"/>
                <a:ea typeface="仿宋" panose="02010609060101010101" pitchFamily="49" charset="-122"/>
              </a:rPr>
              <a:t>98</a:t>
            </a:fld>
            <a:endParaRPr lang="zh-CN" altLang="zh-CN" sz="1400" b="1" dirty="0">
              <a:solidFill>
                <a:srgbClr val="FFFFFF"/>
              </a:solidFill>
              <a:latin typeface="仿宋" panose="02010609060101010101" pitchFamily="49" charset="-122"/>
              <a:ea typeface="仿宋" panose="02010609060101010101" pitchFamily="49" charset="-122"/>
            </a:endParaRPr>
          </a:p>
        </p:txBody>
      </p:sp>
      <p:sp>
        <p:nvSpPr>
          <p:cNvPr id="114692" name="标题 2"/>
          <p:cNvSpPr>
            <a:spLocks noGrp="1"/>
          </p:cNvSpPr>
          <p:nvPr>
            <p:ph type="title"/>
          </p:nvPr>
        </p:nvSpPr>
        <p:spPr>
          <a:xfrm>
            <a:off x="596900" y="233363"/>
            <a:ext cx="11004550" cy="719137"/>
          </a:xfrm>
        </p:spPr>
        <p:txBody>
          <a:bodyPr vert="horz" wrap="square" lIns="68573" tIns="34289" rIns="68573" bIns="34289" anchor="ctr">
            <a:spAutoFit/>
          </a:bodyPr>
          <a:lstStyle/>
          <a:p>
            <a:pPr algn="l" eaLnBrk="1" hangingPunct="1">
              <a:lnSpc>
                <a:spcPct val="150000"/>
              </a:lnSpc>
            </a:pPr>
            <a:r>
              <a:rPr lang="en-US" altLang="zh-CN" sz="3200" b="1" dirty="0">
                <a:solidFill>
                  <a:srgbClr val="000000"/>
                </a:solidFill>
                <a:latin typeface="+mn-ea"/>
                <a:ea typeface="+mn-ea"/>
                <a:sym typeface="微软雅黑" panose="020B0503020204020204" pitchFamily="34" charset="-122"/>
              </a:rPr>
              <a:t>3.6  城投</a:t>
            </a:r>
            <a:r>
              <a:rPr lang="zh-CN" altLang="en-US" sz="3200" b="1" dirty="0">
                <a:solidFill>
                  <a:srgbClr val="000000"/>
                </a:solidFill>
                <a:latin typeface="+mn-ea"/>
                <a:ea typeface="+mn-ea"/>
                <a:sym typeface="微软雅黑" panose="020B0503020204020204" pitchFamily="34" charset="-122"/>
              </a:rPr>
              <a:t>公司可发行</a:t>
            </a:r>
            <a:r>
              <a:rPr lang="en-US" altLang="zh-CN" sz="3200" b="1" dirty="0">
                <a:solidFill>
                  <a:srgbClr val="000000"/>
                </a:solidFill>
                <a:latin typeface="+mn-ea"/>
                <a:ea typeface="+mn-ea"/>
                <a:sym typeface="微软雅黑" panose="020B0503020204020204" pitchFamily="34" charset="-122"/>
              </a:rPr>
              <a:t>ABS</a:t>
            </a:r>
            <a:r>
              <a:rPr lang="zh-CN" altLang="en-US" sz="3200" b="1" dirty="0">
                <a:solidFill>
                  <a:srgbClr val="000000"/>
                </a:solidFill>
                <a:latin typeface="+mn-ea"/>
                <a:ea typeface="+mn-ea"/>
                <a:sym typeface="微软雅黑" panose="020B0503020204020204" pitchFamily="34" charset="-122"/>
              </a:rPr>
              <a:t>举例</a:t>
            </a:r>
            <a:endParaRPr lang="en-US" altLang="zh-CN" sz="2400" b="1" dirty="0">
              <a:solidFill>
                <a:srgbClr val="000000"/>
              </a:solidFill>
              <a:latin typeface="+mn-ea"/>
              <a:ea typeface="+mn-ea"/>
              <a:sym typeface="微软雅黑" panose="020B0503020204020204" pitchFamily="34" charset="-122"/>
            </a:endParaRPr>
          </a:p>
        </p:txBody>
      </p:sp>
      <p:sp>
        <p:nvSpPr>
          <p:cNvPr id="46085" name="文本框 14"/>
          <p:cNvSpPr>
            <a:spLocks noChangeArrowheads="1"/>
          </p:cNvSpPr>
          <p:nvPr/>
        </p:nvSpPr>
        <p:spPr bwMode="auto">
          <a:xfrm>
            <a:off x="2727325" y="1041400"/>
            <a:ext cx="6569075" cy="400050"/>
          </a:xfrm>
          <a:prstGeom prst="rect">
            <a:avLst/>
          </a:prstGeom>
          <a:noFill/>
          <a:ln>
            <a:noFill/>
          </a:ln>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dirty="0">
                <a:ln>
                  <a:noFill/>
                </a:ln>
                <a:solidFill>
                  <a:srgbClr val="000000"/>
                </a:solidFill>
                <a:effectLst/>
                <a:uLnTx/>
                <a:uFillTx/>
                <a:latin typeface="+mn-ea"/>
                <a:ea typeface="+mn-ea"/>
                <a:cs typeface="+mn-cs"/>
                <a:sym typeface="微软雅黑" panose="020B0503020204020204" pitchFamily="34" charset="-122"/>
              </a:rPr>
              <a:t>——</a:t>
            </a:r>
            <a:r>
              <a:rPr kumimoji="0" lang="zh-CN" altLang="en-US" sz="2000" b="1" i="0" u="none" strike="noStrike" kern="1200" cap="none" spc="0" normalizeH="0" baseline="0" noProof="0" dirty="0">
                <a:ln>
                  <a:noFill/>
                </a:ln>
                <a:solidFill>
                  <a:srgbClr val="000000"/>
                </a:solidFill>
                <a:effectLst/>
                <a:uLnTx/>
                <a:uFillTx/>
                <a:latin typeface="+mn-ea"/>
                <a:ea typeface="+mn-ea"/>
                <a:cs typeface="+mn-cs"/>
                <a:sym typeface="微软雅黑" panose="020B0503020204020204" pitchFamily="34" charset="-122"/>
              </a:rPr>
              <a:t>合肥市建设投资控股</a:t>
            </a:r>
            <a:r>
              <a:rPr kumimoji="0" lang="en-US" altLang="zh-CN" sz="2000" b="1" i="0" u="none" strike="noStrike" kern="1200" cap="none" spc="0" normalizeH="0" baseline="0" noProof="0" dirty="0">
                <a:ln>
                  <a:noFill/>
                </a:ln>
                <a:solidFill>
                  <a:srgbClr val="000000"/>
                </a:solidFill>
                <a:effectLst/>
                <a:uLnTx/>
                <a:uFillTx/>
                <a:latin typeface="+mn-ea"/>
                <a:ea typeface="+mn-ea"/>
                <a:cs typeface="+mn-cs"/>
                <a:sym typeface="微软雅黑" panose="020B0503020204020204" pitchFamily="34" charset="-122"/>
              </a:rPr>
              <a:t>(</a:t>
            </a:r>
            <a:r>
              <a:rPr kumimoji="0" lang="zh-CN" altLang="en-US" sz="2000" b="1" i="0" u="none" strike="noStrike" kern="1200" cap="none" spc="0" normalizeH="0" baseline="0" noProof="0" dirty="0">
                <a:ln>
                  <a:noFill/>
                </a:ln>
                <a:solidFill>
                  <a:srgbClr val="000000"/>
                </a:solidFill>
                <a:effectLst/>
                <a:uLnTx/>
                <a:uFillTx/>
                <a:latin typeface="+mn-ea"/>
                <a:ea typeface="+mn-ea"/>
                <a:cs typeface="+mn-cs"/>
                <a:sym typeface="微软雅黑" panose="020B0503020204020204" pitchFamily="34" charset="-122"/>
              </a:rPr>
              <a:t>集团</a:t>
            </a:r>
            <a:r>
              <a:rPr kumimoji="0" lang="en-US" altLang="zh-CN" sz="2000" b="1" i="0" u="none" strike="noStrike" kern="1200" cap="none" spc="0" normalizeH="0" baseline="0" noProof="0" dirty="0">
                <a:ln>
                  <a:noFill/>
                </a:ln>
                <a:solidFill>
                  <a:srgbClr val="000000"/>
                </a:solidFill>
                <a:effectLst/>
                <a:uLnTx/>
                <a:uFillTx/>
                <a:latin typeface="+mn-ea"/>
                <a:ea typeface="+mn-ea"/>
                <a:cs typeface="+mn-cs"/>
                <a:sym typeface="微软雅黑" panose="020B0503020204020204" pitchFamily="34" charset="-122"/>
              </a:rPr>
              <a:t>)</a:t>
            </a:r>
            <a:r>
              <a:rPr kumimoji="0" lang="zh-CN" altLang="en-US" sz="2000" b="1" i="0" u="none" strike="noStrike" kern="1200" cap="none" spc="0" normalizeH="0" baseline="0" noProof="0" dirty="0">
                <a:ln>
                  <a:noFill/>
                </a:ln>
                <a:solidFill>
                  <a:srgbClr val="000000"/>
                </a:solidFill>
                <a:effectLst/>
                <a:uLnTx/>
                <a:uFillTx/>
                <a:latin typeface="+mn-ea"/>
                <a:ea typeface="+mn-ea"/>
                <a:cs typeface="+mn-cs"/>
                <a:sym typeface="微软雅黑" panose="020B0503020204020204" pitchFamily="34" charset="-122"/>
              </a:rPr>
              <a:t>有限公司</a:t>
            </a:r>
            <a:endParaRPr kumimoji="0" lang="zh-CN" altLang="en-US" sz="2000" b="1" i="0" u="none" strike="noStrike" kern="1200" cap="none" spc="0" normalizeH="0" baseline="0" noProof="0" dirty="0">
              <a:ln>
                <a:noFill/>
              </a:ln>
              <a:solidFill>
                <a:srgbClr val="C00000"/>
              </a:solidFill>
              <a:effectLst/>
              <a:uLnTx/>
              <a:uFillTx/>
              <a:latin typeface="+mn-ea"/>
              <a:ea typeface="+mn-ea"/>
              <a:cs typeface="+mn-cs"/>
              <a:sym typeface="仿宋" panose="02010609060101010101" pitchFamily="49" charset="-122"/>
            </a:endParaRPr>
          </a:p>
        </p:txBody>
      </p:sp>
      <p:sp>
        <p:nvSpPr>
          <p:cNvPr id="114694" name="矩形 18"/>
          <p:cNvSpPr/>
          <p:nvPr/>
        </p:nvSpPr>
        <p:spPr>
          <a:xfrm>
            <a:off x="596900" y="1516063"/>
            <a:ext cx="10871200" cy="1023937"/>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285750" lvl="0" indent="-285750" defTabSz="914400" eaLnBrk="1" hangingPunct="1">
              <a:lnSpc>
                <a:spcPct val="150000"/>
              </a:lnSpc>
              <a:spcBef>
                <a:spcPct val="0"/>
              </a:spcBef>
              <a:buFont typeface="Wingdings" panose="05000000000000000000" pitchFamily="2" charset="2"/>
              <a:buChar char="Ø"/>
            </a:pPr>
            <a:r>
              <a:rPr lang="en-US" altLang="zh-CN" sz="1400" dirty="0">
                <a:solidFill>
                  <a:srgbClr val="000000"/>
                </a:solidFill>
                <a:latin typeface="微软雅黑" panose="020B0503020204020204" pitchFamily="34" charset="-122"/>
                <a:sym typeface="微软雅黑" panose="020B0503020204020204" pitchFamily="34" charset="-122"/>
              </a:rPr>
              <a:t>2019</a:t>
            </a:r>
            <a:r>
              <a:rPr lang="zh-CN" altLang="en-US" sz="1400" dirty="0">
                <a:solidFill>
                  <a:srgbClr val="000000"/>
                </a:solidFill>
                <a:latin typeface="微软雅黑" panose="020B0503020204020204" pitchFamily="34" charset="-122"/>
                <a:sym typeface="微软雅黑" panose="020B0503020204020204" pitchFamily="34" charset="-122"/>
              </a:rPr>
              <a:t>年末，公司总资产</a:t>
            </a:r>
            <a:r>
              <a:rPr lang="en-US" altLang="zh-CN" sz="1400" dirty="0">
                <a:solidFill>
                  <a:srgbClr val="000000"/>
                </a:solidFill>
                <a:latin typeface="微软雅黑" panose="020B0503020204020204" pitchFamily="34" charset="-122"/>
                <a:sym typeface="微软雅黑" panose="020B0503020204020204" pitchFamily="34" charset="-122"/>
              </a:rPr>
              <a:t>4422.93</a:t>
            </a:r>
            <a:r>
              <a:rPr lang="zh-CN" altLang="en-US" sz="1400" dirty="0">
                <a:solidFill>
                  <a:srgbClr val="000000"/>
                </a:solidFill>
                <a:latin typeface="微软雅黑" panose="020B0503020204020204" pitchFamily="34" charset="-122"/>
                <a:sym typeface="微软雅黑" panose="020B0503020204020204" pitchFamily="34" charset="-122"/>
              </a:rPr>
              <a:t>亿元，所有者权益</a:t>
            </a:r>
            <a:r>
              <a:rPr lang="en-US" altLang="zh-CN" sz="1400" dirty="0">
                <a:solidFill>
                  <a:srgbClr val="000000"/>
                </a:solidFill>
                <a:latin typeface="微软雅黑" panose="020B0503020204020204" pitchFamily="34" charset="-122"/>
                <a:sym typeface="微软雅黑" panose="020B0503020204020204" pitchFamily="34" charset="-122"/>
              </a:rPr>
              <a:t>1874.84</a:t>
            </a:r>
            <a:r>
              <a:rPr lang="zh-CN" altLang="en-US" sz="1400" dirty="0">
                <a:solidFill>
                  <a:srgbClr val="000000"/>
                </a:solidFill>
                <a:latin typeface="微软雅黑" panose="020B0503020204020204" pitchFamily="34" charset="-122"/>
                <a:sym typeface="微软雅黑" panose="020B0503020204020204" pitchFamily="34" charset="-122"/>
              </a:rPr>
              <a:t>亿元</a:t>
            </a:r>
          </a:p>
          <a:p>
            <a:pPr marL="285750" lvl="0" indent="-285750" defTabSz="914400" eaLnBrk="1" hangingPunct="1">
              <a:lnSpc>
                <a:spcPct val="150000"/>
              </a:lnSpc>
              <a:spcBef>
                <a:spcPct val="0"/>
              </a:spcBef>
              <a:buFont typeface="Wingdings" panose="05000000000000000000" pitchFamily="2" charset="2"/>
              <a:buChar char="Ø"/>
            </a:pPr>
            <a:r>
              <a:rPr lang="zh-CN" altLang="en-US" sz="1400" dirty="0">
                <a:solidFill>
                  <a:srgbClr val="000000"/>
                </a:solidFill>
                <a:latin typeface="微软雅黑" panose="020B0503020204020204" pitchFamily="34" charset="-122"/>
                <a:sym typeface="微软雅黑" panose="020B0503020204020204" pitchFamily="34" charset="-122"/>
              </a:rPr>
              <a:t>经营范围：作为合肥市国有资产的主要经营主体，公司目前参与的业务板块相对较多，主要可以分为实业经营、公共事业运营、房地产和市政配套建设。</a:t>
            </a:r>
          </a:p>
        </p:txBody>
      </p:sp>
      <p:graphicFrame>
        <p:nvGraphicFramePr>
          <p:cNvPr id="26" name="表格 25"/>
          <p:cNvGraphicFramePr>
            <a:graphicFrameLocks noGrp="1"/>
          </p:cNvGraphicFramePr>
          <p:nvPr/>
        </p:nvGraphicFramePr>
        <p:xfrm>
          <a:off x="827088" y="2681288"/>
          <a:ext cx="6946901" cy="3502030"/>
        </p:xfrm>
        <a:graphic>
          <a:graphicData uri="http://schemas.openxmlformats.org/drawingml/2006/table">
            <a:tbl>
              <a:tblPr firstRow="1" bandRow="1">
                <a:tableStyleId>{21E4AEA4-8DFA-4A89-87EB-49C32662AFE0}</a:tableStyleId>
              </a:tblPr>
              <a:tblGrid>
                <a:gridCol w="2841959">
                  <a:extLst>
                    <a:ext uri="{9D8B030D-6E8A-4147-A177-3AD203B41FA5}">
                      <a16:colId xmlns:a16="http://schemas.microsoft.com/office/drawing/2014/main" val="20000"/>
                    </a:ext>
                  </a:extLst>
                </a:gridCol>
                <a:gridCol w="2052471">
                  <a:extLst>
                    <a:ext uri="{9D8B030D-6E8A-4147-A177-3AD203B41FA5}">
                      <a16:colId xmlns:a16="http://schemas.microsoft.com/office/drawing/2014/main" val="20001"/>
                    </a:ext>
                  </a:extLst>
                </a:gridCol>
                <a:gridCol w="2052471">
                  <a:extLst>
                    <a:ext uri="{9D8B030D-6E8A-4147-A177-3AD203B41FA5}">
                      <a16:colId xmlns:a16="http://schemas.microsoft.com/office/drawing/2014/main" val="20002"/>
                    </a:ext>
                  </a:extLst>
                </a:gridCol>
              </a:tblGrid>
              <a:tr h="350203">
                <a:tc>
                  <a:txBody>
                    <a:bodyPr/>
                    <a:lstStyle/>
                    <a:p>
                      <a:pPr algn="l" fontAlgn="t"/>
                      <a:r>
                        <a:rPr lang="zh-CN" altLang="en-US" sz="1400" u="none" strike="noStrike" dirty="0">
                          <a:effectLst/>
                        </a:rPr>
                        <a:t>项目</a:t>
                      </a:r>
                      <a:endParaRPr lang="zh-CN" altLang="en-US" sz="1400" b="1" i="0" u="none" strike="noStrike" dirty="0">
                        <a:solidFill>
                          <a:srgbClr val="FFFFFF"/>
                        </a:solidFill>
                        <a:effectLst/>
                        <a:latin typeface="仿宋" panose="02010609060101010101" pitchFamily="49" charset="-122"/>
                        <a:ea typeface="仿宋" panose="02010609060101010101" pitchFamily="49" charset="-122"/>
                      </a:endParaRPr>
                    </a:p>
                  </a:txBody>
                  <a:tcPr marL="9526" marR="9526" marT="9525" marB="0"/>
                </a:tc>
                <a:tc>
                  <a:txBody>
                    <a:bodyPr/>
                    <a:lstStyle/>
                    <a:p>
                      <a:pPr algn="ctr" fontAlgn="ctr"/>
                      <a:r>
                        <a:rPr lang="en-US" altLang="zh-CN" sz="1400" u="none" strike="noStrike" dirty="0">
                          <a:effectLst/>
                        </a:rPr>
                        <a:t>2019-12-31</a:t>
                      </a:r>
                      <a:endParaRPr lang="en-US" altLang="zh-CN" sz="1400" b="1" i="0" u="none" strike="noStrike" dirty="0">
                        <a:solidFill>
                          <a:srgbClr val="FFFFFF"/>
                        </a:solidFill>
                        <a:effectLst/>
                        <a:latin typeface="仿宋" panose="02010609060101010101" pitchFamily="49" charset="-122"/>
                        <a:ea typeface="仿宋" panose="02010609060101010101" pitchFamily="49" charset="-122"/>
                      </a:endParaRPr>
                    </a:p>
                  </a:txBody>
                  <a:tcPr marL="9526" marR="9526" marT="9525" marB="0" anchor="ctr"/>
                </a:tc>
                <a:tc>
                  <a:txBody>
                    <a:bodyPr/>
                    <a:lstStyle/>
                    <a:p>
                      <a:pPr algn="ctr" fontAlgn="ctr"/>
                      <a:r>
                        <a:rPr lang="en-US" altLang="zh-CN" sz="1400" u="none" strike="noStrike" dirty="0">
                          <a:effectLst/>
                        </a:rPr>
                        <a:t>2018-12-31</a:t>
                      </a:r>
                      <a:endParaRPr lang="en-US" altLang="zh-CN" sz="1400" b="1" i="0" u="none" strike="noStrike" dirty="0">
                        <a:solidFill>
                          <a:srgbClr val="FFFFFF"/>
                        </a:solidFill>
                        <a:effectLst/>
                        <a:latin typeface="仿宋" panose="02010609060101010101" pitchFamily="49" charset="-122"/>
                        <a:ea typeface="仿宋" panose="02010609060101010101" pitchFamily="49" charset="-122"/>
                      </a:endParaRPr>
                    </a:p>
                  </a:txBody>
                  <a:tcPr marL="9526" marR="9526" marT="9525" marB="0" anchor="ctr"/>
                </a:tc>
                <a:extLst>
                  <a:ext uri="{0D108BD9-81ED-4DB2-BD59-A6C34878D82A}">
                    <a16:rowId xmlns:a16="http://schemas.microsoft.com/office/drawing/2014/main" val="10000"/>
                  </a:ext>
                </a:extLst>
              </a:tr>
              <a:tr h="350203">
                <a:tc>
                  <a:txBody>
                    <a:bodyPr/>
                    <a:lstStyle/>
                    <a:p>
                      <a:pPr marL="0" marR="0" lvl="0" indent="0" algn="l" defTabSz="1218565" rtl="0" eaLnBrk="1" fontAlgn="ctr" latinLnBrk="0" hangingPunct="1">
                        <a:lnSpc>
                          <a:spcPct val="100000"/>
                        </a:lnSpc>
                        <a:spcBef>
                          <a:spcPts val="0"/>
                        </a:spcBef>
                        <a:spcAft>
                          <a:spcPts val="0"/>
                        </a:spcAft>
                        <a:buClrTx/>
                        <a:buSzTx/>
                        <a:buFontTx/>
                        <a:buNone/>
                        <a:defRPr/>
                      </a:pPr>
                      <a:r>
                        <a:rPr lang="zh-CN" altLang="en-US" sz="1400" u="none" strike="noStrike" dirty="0">
                          <a:effectLst/>
                        </a:rPr>
                        <a:t>应收账款（亿元）</a:t>
                      </a:r>
                      <a:endParaRPr lang="zh-CN" altLang="en-US" sz="1400" b="0" i="0" u="none" strike="noStrike" dirty="0">
                        <a:solidFill>
                          <a:srgbClr val="000000"/>
                        </a:solidFill>
                        <a:effectLst/>
                        <a:latin typeface="仿宋" panose="02010609060101010101" pitchFamily="49" charset="-122"/>
                        <a:ea typeface="仿宋" panose="02010609060101010101" pitchFamily="49" charset="-122"/>
                      </a:endParaRPr>
                    </a:p>
                  </a:txBody>
                  <a:tcPr marL="9526" marR="9526" marT="9525" marB="0" anchor="ctr"/>
                </a:tc>
                <a:tc>
                  <a:txBody>
                    <a:bodyPr/>
                    <a:lstStyle/>
                    <a:p>
                      <a:pPr algn="ctr" fontAlgn="t"/>
                      <a:r>
                        <a:rPr lang="en-US" altLang="zh-CN" sz="1400" u="none" strike="noStrike" dirty="0">
                          <a:effectLst/>
                        </a:rPr>
                        <a:t>16.42</a:t>
                      </a:r>
                      <a:endParaRPr lang="en-US" altLang="zh-CN" sz="1400" b="0" i="0" u="none" strike="noStrike" dirty="0">
                        <a:solidFill>
                          <a:srgbClr val="000000"/>
                        </a:solidFill>
                        <a:effectLst/>
                        <a:latin typeface="仿宋" panose="02010609060101010101" pitchFamily="49" charset="-122"/>
                        <a:ea typeface="仿宋" panose="02010609060101010101" pitchFamily="49" charset="-122"/>
                      </a:endParaRPr>
                    </a:p>
                  </a:txBody>
                  <a:tcPr marL="9526" marR="9526" marT="9525" marB="0"/>
                </a:tc>
                <a:tc>
                  <a:txBody>
                    <a:bodyPr/>
                    <a:lstStyle/>
                    <a:p>
                      <a:pPr algn="ctr" fontAlgn="t"/>
                      <a:r>
                        <a:rPr lang="en-US" altLang="zh-CN" sz="1400" u="none" strike="noStrike" dirty="0">
                          <a:effectLst/>
                        </a:rPr>
                        <a:t>24.21</a:t>
                      </a:r>
                      <a:endParaRPr lang="en-US" altLang="zh-CN" sz="1400" b="0" i="0" u="none" strike="noStrike" dirty="0">
                        <a:solidFill>
                          <a:srgbClr val="000000"/>
                        </a:solidFill>
                        <a:effectLst/>
                        <a:latin typeface="仿宋" panose="02010609060101010101" pitchFamily="49" charset="-122"/>
                        <a:ea typeface="仿宋" panose="02010609060101010101" pitchFamily="49" charset="-122"/>
                      </a:endParaRPr>
                    </a:p>
                  </a:txBody>
                  <a:tcPr marL="9526" marR="9526" marT="9525" marB="0"/>
                </a:tc>
                <a:extLst>
                  <a:ext uri="{0D108BD9-81ED-4DB2-BD59-A6C34878D82A}">
                    <a16:rowId xmlns:a16="http://schemas.microsoft.com/office/drawing/2014/main" val="10001"/>
                  </a:ext>
                </a:extLst>
              </a:tr>
              <a:tr h="350203">
                <a:tc>
                  <a:txBody>
                    <a:bodyPr/>
                    <a:lstStyle/>
                    <a:p>
                      <a:pPr marL="0" marR="0" lvl="0" indent="0" algn="l" defTabSz="1218565" rtl="0" eaLnBrk="1" fontAlgn="ctr" latinLnBrk="0" hangingPunct="1">
                        <a:lnSpc>
                          <a:spcPct val="100000"/>
                        </a:lnSpc>
                        <a:spcBef>
                          <a:spcPts val="0"/>
                        </a:spcBef>
                        <a:spcAft>
                          <a:spcPts val="0"/>
                        </a:spcAft>
                        <a:buClrTx/>
                        <a:buSzTx/>
                        <a:buFontTx/>
                        <a:buNone/>
                        <a:defRPr/>
                      </a:pPr>
                      <a:r>
                        <a:rPr lang="zh-CN" altLang="en-US" sz="1400" u="none" strike="noStrike" dirty="0">
                          <a:effectLst/>
                        </a:rPr>
                        <a:t>应付账款（亿元）</a:t>
                      </a:r>
                      <a:endParaRPr lang="zh-CN" altLang="en-US" sz="1400" b="0" i="0" u="none" strike="noStrike" dirty="0">
                        <a:solidFill>
                          <a:srgbClr val="000000"/>
                        </a:solidFill>
                        <a:effectLst/>
                        <a:latin typeface="仿宋" panose="02010609060101010101" pitchFamily="49" charset="-122"/>
                        <a:ea typeface="仿宋" panose="02010609060101010101" pitchFamily="49" charset="-122"/>
                      </a:endParaRPr>
                    </a:p>
                  </a:txBody>
                  <a:tcPr marL="9526" marR="9526" marT="9525" marB="0" anchor="ctr"/>
                </a:tc>
                <a:tc>
                  <a:txBody>
                    <a:bodyPr/>
                    <a:lstStyle/>
                    <a:p>
                      <a:pPr algn="ctr" fontAlgn="t"/>
                      <a:r>
                        <a:rPr lang="en-US" altLang="zh-CN" sz="1400" u="none" strike="noStrike" dirty="0">
                          <a:effectLst/>
                        </a:rPr>
                        <a:t>83.84</a:t>
                      </a:r>
                      <a:endParaRPr lang="en-US" altLang="zh-CN" sz="1400" b="0" i="0" u="none" strike="noStrike" dirty="0">
                        <a:solidFill>
                          <a:srgbClr val="000000"/>
                        </a:solidFill>
                        <a:effectLst/>
                        <a:latin typeface="仿宋" panose="02010609060101010101" pitchFamily="49" charset="-122"/>
                        <a:ea typeface="仿宋" panose="02010609060101010101" pitchFamily="49" charset="-122"/>
                      </a:endParaRPr>
                    </a:p>
                  </a:txBody>
                  <a:tcPr marL="9526" marR="9526" marT="9525" marB="0"/>
                </a:tc>
                <a:tc>
                  <a:txBody>
                    <a:bodyPr/>
                    <a:lstStyle/>
                    <a:p>
                      <a:pPr algn="ctr" fontAlgn="t"/>
                      <a:r>
                        <a:rPr lang="en-US" altLang="zh-CN" sz="1400" u="none" strike="noStrike" dirty="0">
                          <a:effectLst/>
                        </a:rPr>
                        <a:t>72.93</a:t>
                      </a:r>
                      <a:endParaRPr lang="en-US" altLang="zh-CN" sz="1400" b="0" i="0" u="none" strike="noStrike" dirty="0">
                        <a:solidFill>
                          <a:srgbClr val="000000"/>
                        </a:solidFill>
                        <a:effectLst/>
                        <a:latin typeface="仿宋" panose="02010609060101010101" pitchFamily="49" charset="-122"/>
                        <a:ea typeface="仿宋" panose="02010609060101010101" pitchFamily="49" charset="-122"/>
                      </a:endParaRPr>
                    </a:p>
                  </a:txBody>
                  <a:tcPr marL="9526" marR="9526" marT="9525" marB="0"/>
                </a:tc>
                <a:extLst>
                  <a:ext uri="{0D108BD9-81ED-4DB2-BD59-A6C34878D82A}">
                    <a16:rowId xmlns:a16="http://schemas.microsoft.com/office/drawing/2014/main" val="10002"/>
                  </a:ext>
                </a:extLst>
              </a:tr>
              <a:tr h="350203">
                <a:tc>
                  <a:txBody>
                    <a:bodyPr/>
                    <a:lstStyle/>
                    <a:p>
                      <a:pPr algn="l" fontAlgn="ctr"/>
                      <a:r>
                        <a:rPr lang="zh-CN" altLang="en-US" sz="1400" u="none" strike="noStrike" dirty="0">
                          <a:effectLst/>
                        </a:rPr>
                        <a:t>公用事业板块收入</a:t>
                      </a:r>
                      <a:endParaRPr lang="zh-CN" altLang="en-US" sz="1400" b="1" i="0" u="none" strike="noStrike" dirty="0">
                        <a:solidFill>
                          <a:schemeClr val="bg1"/>
                        </a:solidFill>
                        <a:effectLst/>
                        <a:latin typeface="仿宋" panose="02010609060101010101" pitchFamily="49" charset="-122"/>
                        <a:ea typeface="仿宋" panose="02010609060101010101" pitchFamily="49" charset="-122"/>
                      </a:endParaRPr>
                    </a:p>
                  </a:txBody>
                  <a:tcPr marL="9526" marR="9526" marT="9525" marB="0" anchor="ctr"/>
                </a:tc>
                <a:tc>
                  <a:txBody>
                    <a:bodyPr/>
                    <a:lstStyle/>
                    <a:p>
                      <a:pPr algn="ctr" fontAlgn="t"/>
                      <a:r>
                        <a:rPr lang="en-US" altLang="zh-CN" sz="1400" u="none" strike="noStrike" dirty="0">
                          <a:effectLst/>
                        </a:rPr>
                        <a:t>2019</a:t>
                      </a:r>
                      <a:r>
                        <a:rPr lang="zh-CN" altLang="en-US" sz="1400" u="none" strike="noStrike" dirty="0">
                          <a:effectLst/>
                        </a:rPr>
                        <a:t>年</a:t>
                      </a:r>
                      <a:r>
                        <a:rPr lang="en-US" altLang="zh-CN" sz="1400" u="none" strike="noStrike" dirty="0">
                          <a:effectLst/>
                        </a:rPr>
                        <a:t>1-9</a:t>
                      </a:r>
                      <a:r>
                        <a:rPr lang="zh-CN" altLang="en-US" sz="1400" u="none" strike="noStrike" dirty="0">
                          <a:effectLst/>
                        </a:rPr>
                        <a:t>月</a:t>
                      </a:r>
                      <a:endParaRPr lang="en-US" altLang="zh-CN" sz="1400" b="1" i="0" u="none" strike="noStrike" dirty="0">
                        <a:solidFill>
                          <a:schemeClr val="bg1"/>
                        </a:solidFill>
                        <a:effectLst/>
                        <a:latin typeface="仿宋" panose="02010609060101010101" pitchFamily="49" charset="-122"/>
                        <a:ea typeface="仿宋" panose="02010609060101010101" pitchFamily="49" charset="-122"/>
                      </a:endParaRPr>
                    </a:p>
                  </a:txBody>
                  <a:tcPr marL="9526" marR="9526" marT="9525" marB="0"/>
                </a:tc>
                <a:tc>
                  <a:txBody>
                    <a:bodyPr/>
                    <a:lstStyle/>
                    <a:p>
                      <a:pPr algn="ctr" fontAlgn="t"/>
                      <a:r>
                        <a:rPr lang="en-US" altLang="zh-CN" sz="1400" u="none" strike="noStrike" dirty="0">
                          <a:effectLst/>
                        </a:rPr>
                        <a:t>2018</a:t>
                      </a:r>
                      <a:r>
                        <a:rPr lang="zh-CN" altLang="en-US" sz="1400" u="none" strike="noStrike" dirty="0">
                          <a:effectLst/>
                        </a:rPr>
                        <a:t>年度</a:t>
                      </a:r>
                      <a:endParaRPr lang="en-US" altLang="zh-CN" sz="1400" b="1" i="0" u="none" strike="noStrike" dirty="0">
                        <a:solidFill>
                          <a:schemeClr val="bg1"/>
                        </a:solidFill>
                        <a:effectLst/>
                        <a:latin typeface="仿宋" panose="02010609060101010101" pitchFamily="49" charset="-122"/>
                        <a:ea typeface="仿宋" panose="02010609060101010101" pitchFamily="49" charset="-122"/>
                      </a:endParaRPr>
                    </a:p>
                  </a:txBody>
                  <a:tcPr marL="9526" marR="9526" marT="9525" marB="0"/>
                </a:tc>
                <a:extLst>
                  <a:ext uri="{0D108BD9-81ED-4DB2-BD59-A6C34878D82A}">
                    <a16:rowId xmlns:a16="http://schemas.microsoft.com/office/drawing/2014/main" val="10003"/>
                  </a:ext>
                </a:extLst>
              </a:tr>
              <a:tr h="350203">
                <a:tc>
                  <a:txBody>
                    <a:bodyPr/>
                    <a:lstStyle/>
                    <a:p>
                      <a:pPr algn="l" fontAlgn="ctr"/>
                      <a:r>
                        <a:rPr lang="zh-CN" altLang="en-US" sz="1400" u="none" strike="noStrike" dirty="0">
                          <a:effectLst/>
                        </a:rPr>
                        <a:t>公交业务</a:t>
                      </a:r>
                      <a:endParaRPr lang="zh-CN" altLang="en-US" sz="1400" b="0" i="0" u="none" strike="noStrike" dirty="0">
                        <a:solidFill>
                          <a:srgbClr val="000000"/>
                        </a:solidFill>
                        <a:effectLst/>
                        <a:latin typeface="仿宋" panose="02010609060101010101" pitchFamily="49" charset="-122"/>
                        <a:ea typeface="仿宋" panose="02010609060101010101" pitchFamily="49" charset="-122"/>
                      </a:endParaRPr>
                    </a:p>
                  </a:txBody>
                  <a:tcPr marL="9526" marR="9526" marT="9525" marB="0" anchor="ctr"/>
                </a:tc>
                <a:tc>
                  <a:txBody>
                    <a:bodyPr/>
                    <a:lstStyle/>
                    <a:p>
                      <a:pPr algn="ctr" fontAlgn="t"/>
                      <a:r>
                        <a:rPr lang="en-US" altLang="zh-CN" sz="1400" u="none" strike="noStrike" dirty="0">
                          <a:effectLst/>
                        </a:rPr>
                        <a:t>6.30</a:t>
                      </a:r>
                      <a:endParaRPr lang="en-US" altLang="zh-CN" sz="1400" b="0" i="0" u="none" strike="noStrike" dirty="0">
                        <a:solidFill>
                          <a:srgbClr val="000000"/>
                        </a:solidFill>
                        <a:effectLst/>
                        <a:latin typeface="仿宋" panose="02010609060101010101" pitchFamily="49" charset="-122"/>
                        <a:ea typeface="仿宋" panose="02010609060101010101" pitchFamily="49" charset="-122"/>
                      </a:endParaRPr>
                    </a:p>
                  </a:txBody>
                  <a:tcPr marL="9526" marR="9526" marT="9525" marB="0"/>
                </a:tc>
                <a:tc>
                  <a:txBody>
                    <a:bodyPr/>
                    <a:lstStyle/>
                    <a:p>
                      <a:pPr algn="ctr" fontAlgn="t"/>
                      <a:r>
                        <a:rPr lang="en-US" altLang="zh-CN" sz="1400" u="none" strike="noStrike" dirty="0">
                          <a:effectLst/>
                        </a:rPr>
                        <a:t>6.30</a:t>
                      </a:r>
                      <a:endParaRPr lang="en-US" altLang="zh-CN" sz="1400" b="0" i="0" u="none" strike="noStrike" dirty="0">
                        <a:solidFill>
                          <a:srgbClr val="000000"/>
                        </a:solidFill>
                        <a:effectLst/>
                        <a:latin typeface="仿宋" panose="02010609060101010101" pitchFamily="49" charset="-122"/>
                        <a:ea typeface="仿宋" panose="02010609060101010101" pitchFamily="49" charset="-122"/>
                      </a:endParaRPr>
                    </a:p>
                  </a:txBody>
                  <a:tcPr marL="9526" marR="9526" marT="9525" marB="0"/>
                </a:tc>
                <a:extLst>
                  <a:ext uri="{0D108BD9-81ED-4DB2-BD59-A6C34878D82A}">
                    <a16:rowId xmlns:a16="http://schemas.microsoft.com/office/drawing/2014/main" val="10004"/>
                  </a:ext>
                </a:extLst>
              </a:tr>
              <a:tr h="350203">
                <a:tc>
                  <a:txBody>
                    <a:bodyPr/>
                    <a:lstStyle/>
                    <a:p>
                      <a:pPr algn="l" fontAlgn="ctr"/>
                      <a:r>
                        <a:rPr lang="zh-CN" altLang="en-US" sz="1400" u="none" strike="noStrike" dirty="0">
                          <a:effectLst/>
                        </a:rPr>
                        <a:t>客运业务</a:t>
                      </a:r>
                      <a:endParaRPr lang="zh-CN" altLang="en-US" sz="1400" b="0" i="0" u="none" strike="noStrike" dirty="0">
                        <a:solidFill>
                          <a:srgbClr val="000000"/>
                        </a:solidFill>
                        <a:effectLst/>
                        <a:latin typeface="仿宋" panose="02010609060101010101" pitchFamily="49" charset="-122"/>
                        <a:ea typeface="仿宋" panose="02010609060101010101" pitchFamily="49" charset="-122"/>
                      </a:endParaRPr>
                    </a:p>
                  </a:txBody>
                  <a:tcPr marL="9526" marR="9526" marT="9525" marB="0" anchor="ctr"/>
                </a:tc>
                <a:tc>
                  <a:txBody>
                    <a:bodyPr/>
                    <a:lstStyle/>
                    <a:p>
                      <a:pPr algn="ctr" fontAlgn="t"/>
                      <a:r>
                        <a:rPr lang="en-US" altLang="zh-CN" sz="1400" u="none" strike="noStrike" dirty="0">
                          <a:effectLst/>
                        </a:rPr>
                        <a:t>4.26</a:t>
                      </a:r>
                      <a:endParaRPr lang="en-US" altLang="zh-CN" sz="1400" b="0" i="0" u="none" strike="noStrike" dirty="0">
                        <a:solidFill>
                          <a:srgbClr val="000000"/>
                        </a:solidFill>
                        <a:effectLst/>
                        <a:latin typeface="仿宋" panose="02010609060101010101" pitchFamily="49" charset="-122"/>
                        <a:ea typeface="仿宋" panose="02010609060101010101" pitchFamily="49" charset="-122"/>
                      </a:endParaRPr>
                    </a:p>
                  </a:txBody>
                  <a:tcPr marL="9526" marR="9526" marT="9525" marB="0"/>
                </a:tc>
                <a:tc>
                  <a:txBody>
                    <a:bodyPr/>
                    <a:lstStyle/>
                    <a:p>
                      <a:pPr algn="ctr" fontAlgn="t"/>
                      <a:r>
                        <a:rPr lang="en-US" altLang="zh-CN" sz="1400" u="none" strike="noStrike" dirty="0">
                          <a:effectLst/>
                        </a:rPr>
                        <a:t>4.13</a:t>
                      </a:r>
                      <a:endParaRPr lang="en-US" altLang="zh-CN" sz="1400" b="0" i="0" u="none" strike="noStrike" dirty="0">
                        <a:solidFill>
                          <a:srgbClr val="000000"/>
                        </a:solidFill>
                        <a:effectLst/>
                        <a:latin typeface="仿宋" panose="02010609060101010101" pitchFamily="49" charset="-122"/>
                        <a:ea typeface="仿宋" panose="02010609060101010101" pitchFamily="49" charset="-122"/>
                      </a:endParaRPr>
                    </a:p>
                  </a:txBody>
                  <a:tcPr marL="9526" marR="9526" marT="9525" marB="0"/>
                </a:tc>
                <a:extLst>
                  <a:ext uri="{0D108BD9-81ED-4DB2-BD59-A6C34878D82A}">
                    <a16:rowId xmlns:a16="http://schemas.microsoft.com/office/drawing/2014/main" val="10005"/>
                  </a:ext>
                </a:extLst>
              </a:tr>
              <a:tr h="350203">
                <a:tc>
                  <a:txBody>
                    <a:bodyPr/>
                    <a:lstStyle/>
                    <a:p>
                      <a:pPr algn="l" fontAlgn="ctr"/>
                      <a:r>
                        <a:rPr lang="zh-CN" altLang="en-US" sz="1400" u="none" strike="noStrike" dirty="0">
                          <a:effectLst/>
                        </a:rPr>
                        <a:t>公路业务</a:t>
                      </a:r>
                      <a:endParaRPr lang="zh-CN" altLang="en-US" sz="1400" b="0" i="0" u="none" strike="noStrike" dirty="0">
                        <a:solidFill>
                          <a:srgbClr val="000000"/>
                        </a:solidFill>
                        <a:effectLst/>
                        <a:latin typeface="仿宋" panose="02010609060101010101" pitchFamily="49" charset="-122"/>
                        <a:ea typeface="仿宋" panose="02010609060101010101" pitchFamily="49" charset="-122"/>
                      </a:endParaRPr>
                    </a:p>
                  </a:txBody>
                  <a:tcPr marL="9526" marR="9526" marT="9525" marB="0" anchor="ctr"/>
                </a:tc>
                <a:tc>
                  <a:txBody>
                    <a:bodyPr/>
                    <a:lstStyle/>
                    <a:p>
                      <a:pPr algn="ctr" fontAlgn="t"/>
                      <a:r>
                        <a:rPr lang="en-US" altLang="zh-CN" sz="1400" u="none" strike="noStrike" dirty="0">
                          <a:effectLst/>
                        </a:rPr>
                        <a:t>2.82</a:t>
                      </a:r>
                      <a:endParaRPr lang="en-US" altLang="zh-CN" sz="1400" b="0" i="0" u="none" strike="noStrike" dirty="0">
                        <a:solidFill>
                          <a:srgbClr val="000000"/>
                        </a:solidFill>
                        <a:effectLst/>
                        <a:latin typeface="仿宋" panose="02010609060101010101" pitchFamily="49" charset="-122"/>
                        <a:ea typeface="仿宋" panose="02010609060101010101" pitchFamily="49" charset="-122"/>
                      </a:endParaRPr>
                    </a:p>
                  </a:txBody>
                  <a:tcPr marL="9526" marR="9526" marT="9525" marB="0"/>
                </a:tc>
                <a:tc>
                  <a:txBody>
                    <a:bodyPr/>
                    <a:lstStyle/>
                    <a:p>
                      <a:pPr algn="ctr" fontAlgn="t"/>
                      <a:r>
                        <a:rPr lang="en-US" altLang="zh-CN" sz="1400" u="none" strike="noStrike" dirty="0">
                          <a:effectLst/>
                        </a:rPr>
                        <a:t>4.53</a:t>
                      </a:r>
                      <a:endParaRPr lang="en-US" altLang="zh-CN" sz="1400" b="0" i="0" u="none" strike="noStrike" dirty="0">
                        <a:solidFill>
                          <a:srgbClr val="000000"/>
                        </a:solidFill>
                        <a:effectLst/>
                        <a:latin typeface="仿宋" panose="02010609060101010101" pitchFamily="49" charset="-122"/>
                        <a:ea typeface="仿宋" panose="02010609060101010101" pitchFamily="49" charset="-122"/>
                      </a:endParaRPr>
                    </a:p>
                  </a:txBody>
                  <a:tcPr marL="9526" marR="9526" marT="9525" marB="0"/>
                </a:tc>
                <a:extLst>
                  <a:ext uri="{0D108BD9-81ED-4DB2-BD59-A6C34878D82A}">
                    <a16:rowId xmlns:a16="http://schemas.microsoft.com/office/drawing/2014/main" val="10006"/>
                  </a:ext>
                </a:extLst>
              </a:tr>
              <a:tr h="350203">
                <a:tc>
                  <a:txBody>
                    <a:bodyPr/>
                    <a:lstStyle/>
                    <a:p>
                      <a:pPr algn="l" fontAlgn="ctr"/>
                      <a:r>
                        <a:rPr lang="zh-CN" altLang="en-US" sz="1400" u="none" strike="noStrike" dirty="0">
                          <a:effectLst/>
                        </a:rPr>
                        <a:t>燃气业务</a:t>
                      </a:r>
                      <a:endParaRPr lang="zh-CN" altLang="en-US" sz="1400" b="0" i="0" u="none" strike="noStrike" dirty="0">
                        <a:solidFill>
                          <a:srgbClr val="000000"/>
                        </a:solidFill>
                        <a:effectLst/>
                        <a:latin typeface="仿宋" panose="02010609060101010101" pitchFamily="49" charset="-122"/>
                        <a:ea typeface="仿宋" panose="02010609060101010101" pitchFamily="49" charset="-122"/>
                      </a:endParaRPr>
                    </a:p>
                  </a:txBody>
                  <a:tcPr marL="9526" marR="9526" marT="9525" marB="0" anchor="ctr"/>
                </a:tc>
                <a:tc>
                  <a:txBody>
                    <a:bodyPr/>
                    <a:lstStyle/>
                    <a:p>
                      <a:pPr algn="ctr" fontAlgn="t"/>
                      <a:r>
                        <a:rPr lang="en-US" altLang="zh-CN" sz="1400" u="none" strike="noStrike" dirty="0">
                          <a:effectLst/>
                        </a:rPr>
                        <a:t>23.83</a:t>
                      </a:r>
                      <a:endParaRPr lang="en-US" altLang="zh-CN" sz="1400" b="0" i="0" u="none" strike="noStrike" dirty="0">
                        <a:solidFill>
                          <a:srgbClr val="000000"/>
                        </a:solidFill>
                        <a:effectLst/>
                        <a:latin typeface="仿宋" panose="02010609060101010101" pitchFamily="49" charset="-122"/>
                        <a:ea typeface="仿宋" panose="02010609060101010101" pitchFamily="49" charset="-122"/>
                      </a:endParaRPr>
                    </a:p>
                  </a:txBody>
                  <a:tcPr marL="9526" marR="9526" marT="9525" marB="0"/>
                </a:tc>
                <a:tc>
                  <a:txBody>
                    <a:bodyPr/>
                    <a:lstStyle/>
                    <a:p>
                      <a:pPr algn="ctr" fontAlgn="t"/>
                      <a:r>
                        <a:rPr lang="en-US" altLang="zh-CN" sz="1400" u="none" strike="noStrike" dirty="0">
                          <a:effectLst/>
                        </a:rPr>
                        <a:t>20.04</a:t>
                      </a:r>
                      <a:endParaRPr lang="en-US" altLang="zh-CN" sz="1400" b="0" i="0" u="none" strike="noStrike" dirty="0">
                        <a:solidFill>
                          <a:srgbClr val="000000"/>
                        </a:solidFill>
                        <a:effectLst/>
                        <a:latin typeface="仿宋" panose="02010609060101010101" pitchFamily="49" charset="-122"/>
                        <a:ea typeface="仿宋" panose="02010609060101010101" pitchFamily="49" charset="-122"/>
                      </a:endParaRPr>
                    </a:p>
                  </a:txBody>
                  <a:tcPr marL="9526" marR="9526" marT="9525" marB="0"/>
                </a:tc>
                <a:extLst>
                  <a:ext uri="{0D108BD9-81ED-4DB2-BD59-A6C34878D82A}">
                    <a16:rowId xmlns:a16="http://schemas.microsoft.com/office/drawing/2014/main" val="10007"/>
                  </a:ext>
                </a:extLst>
              </a:tr>
              <a:tr h="350203">
                <a:tc>
                  <a:txBody>
                    <a:bodyPr/>
                    <a:lstStyle/>
                    <a:p>
                      <a:pPr algn="l" fontAlgn="ctr"/>
                      <a:r>
                        <a:rPr lang="zh-CN" altLang="en-US" sz="1400" u="none" strike="noStrike" dirty="0">
                          <a:effectLst/>
                        </a:rPr>
                        <a:t>供水业务</a:t>
                      </a:r>
                      <a:endParaRPr lang="zh-CN" altLang="en-US" sz="1400" b="0" i="0" u="none" strike="noStrike" dirty="0">
                        <a:solidFill>
                          <a:srgbClr val="000000"/>
                        </a:solidFill>
                        <a:effectLst/>
                        <a:latin typeface="仿宋" panose="02010609060101010101" pitchFamily="49" charset="-122"/>
                        <a:ea typeface="仿宋" panose="02010609060101010101" pitchFamily="49" charset="-122"/>
                      </a:endParaRPr>
                    </a:p>
                  </a:txBody>
                  <a:tcPr marL="9526" marR="9526" marT="9525" marB="0" anchor="ctr"/>
                </a:tc>
                <a:tc>
                  <a:txBody>
                    <a:bodyPr/>
                    <a:lstStyle/>
                    <a:p>
                      <a:pPr algn="ctr" fontAlgn="t"/>
                      <a:r>
                        <a:rPr lang="en-US" altLang="zh-CN" sz="1400" u="none" strike="noStrike" dirty="0">
                          <a:effectLst/>
                        </a:rPr>
                        <a:t>14.42</a:t>
                      </a:r>
                      <a:endParaRPr lang="en-US" altLang="zh-CN" sz="1400" b="0" i="0" u="none" strike="noStrike" dirty="0">
                        <a:solidFill>
                          <a:srgbClr val="000000"/>
                        </a:solidFill>
                        <a:effectLst/>
                        <a:latin typeface="仿宋" panose="02010609060101010101" pitchFamily="49" charset="-122"/>
                        <a:ea typeface="仿宋" panose="02010609060101010101" pitchFamily="49" charset="-122"/>
                      </a:endParaRPr>
                    </a:p>
                  </a:txBody>
                  <a:tcPr marL="9526" marR="9526" marT="9525" marB="0"/>
                </a:tc>
                <a:tc>
                  <a:txBody>
                    <a:bodyPr/>
                    <a:lstStyle/>
                    <a:p>
                      <a:pPr algn="ctr" fontAlgn="t"/>
                      <a:r>
                        <a:rPr lang="en-US" altLang="zh-CN" sz="1400" u="none" strike="noStrike" dirty="0">
                          <a:effectLst/>
                        </a:rPr>
                        <a:t>13.40</a:t>
                      </a:r>
                      <a:endParaRPr lang="en-US" altLang="zh-CN" sz="1400" b="0" i="0" u="none" strike="noStrike" dirty="0">
                        <a:solidFill>
                          <a:srgbClr val="000000"/>
                        </a:solidFill>
                        <a:effectLst/>
                        <a:latin typeface="仿宋" panose="02010609060101010101" pitchFamily="49" charset="-122"/>
                        <a:ea typeface="仿宋" panose="02010609060101010101" pitchFamily="49" charset="-122"/>
                      </a:endParaRPr>
                    </a:p>
                  </a:txBody>
                  <a:tcPr marL="9526" marR="9526" marT="9525" marB="0"/>
                </a:tc>
                <a:extLst>
                  <a:ext uri="{0D108BD9-81ED-4DB2-BD59-A6C34878D82A}">
                    <a16:rowId xmlns:a16="http://schemas.microsoft.com/office/drawing/2014/main" val="10008"/>
                  </a:ext>
                </a:extLst>
              </a:tr>
              <a:tr h="350203">
                <a:tc>
                  <a:txBody>
                    <a:bodyPr/>
                    <a:lstStyle/>
                    <a:p>
                      <a:pPr algn="l" fontAlgn="ctr"/>
                      <a:r>
                        <a:rPr lang="zh-CN" altLang="en-US" sz="1400" u="none" strike="noStrike" dirty="0">
                          <a:effectLst/>
                        </a:rPr>
                        <a:t>热电业务</a:t>
                      </a:r>
                      <a:endParaRPr lang="zh-CN" altLang="en-US" sz="1400" b="0" i="0" u="none" strike="noStrike" dirty="0">
                        <a:solidFill>
                          <a:srgbClr val="000000"/>
                        </a:solidFill>
                        <a:effectLst/>
                        <a:latin typeface="仿宋" panose="02010609060101010101" pitchFamily="49" charset="-122"/>
                        <a:ea typeface="仿宋" panose="02010609060101010101" pitchFamily="49" charset="-122"/>
                      </a:endParaRPr>
                    </a:p>
                  </a:txBody>
                  <a:tcPr marL="9526" marR="9526" marT="9525" marB="0" anchor="ctr"/>
                </a:tc>
                <a:tc>
                  <a:txBody>
                    <a:bodyPr/>
                    <a:lstStyle/>
                    <a:p>
                      <a:pPr algn="ctr" fontAlgn="t"/>
                      <a:r>
                        <a:rPr lang="en-US" altLang="zh-CN" sz="1400" u="none" strike="noStrike" dirty="0">
                          <a:effectLst/>
                        </a:rPr>
                        <a:t>9.99</a:t>
                      </a:r>
                      <a:endParaRPr lang="en-US" altLang="zh-CN" sz="1400" b="0" i="0" u="none" strike="noStrike" dirty="0">
                        <a:solidFill>
                          <a:srgbClr val="000000"/>
                        </a:solidFill>
                        <a:effectLst/>
                        <a:latin typeface="仿宋" panose="02010609060101010101" pitchFamily="49" charset="-122"/>
                        <a:ea typeface="仿宋" panose="02010609060101010101" pitchFamily="49" charset="-122"/>
                      </a:endParaRPr>
                    </a:p>
                  </a:txBody>
                  <a:tcPr marL="9526" marR="9526" marT="9525" marB="0"/>
                </a:tc>
                <a:tc>
                  <a:txBody>
                    <a:bodyPr/>
                    <a:lstStyle/>
                    <a:p>
                      <a:pPr algn="ctr" fontAlgn="t"/>
                      <a:r>
                        <a:rPr lang="en-US" altLang="zh-CN" sz="1400" u="none" strike="noStrike" dirty="0">
                          <a:effectLst/>
                        </a:rPr>
                        <a:t>12.19</a:t>
                      </a:r>
                      <a:endParaRPr lang="en-US" altLang="zh-CN" sz="1400" b="0" i="0" u="none" strike="noStrike" dirty="0">
                        <a:solidFill>
                          <a:srgbClr val="000000"/>
                        </a:solidFill>
                        <a:effectLst/>
                        <a:latin typeface="仿宋" panose="02010609060101010101" pitchFamily="49" charset="-122"/>
                        <a:ea typeface="仿宋" panose="02010609060101010101" pitchFamily="49" charset="-122"/>
                      </a:endParaRPr>
                    </a:p>
                  </a:txBody>
                  <a:tcPr marL="9526" marR="9526" marT="9525" marB="0"/>
                </a:tc>
                <a:extLst>
                  <a:ext uri="{0D108BD9-81ED-4DB2-BD59-A6C34878D82A}">
                    <a16:rowId xmlns:a16="http://schemas.microsoft.com/office/drawing/2014/main" val="10009"/>
                  </a:ext>
                </a:extLst>
              </a:tr>
            </a:tbl>
          </a:graphicData>
        </a:graphic>
      </p:graphicFrame>
      <p:sp>
        <p:nvSpPr>
          <p:cNvPr id="66613" name="文本框 30"/>
          <p:cNvSpPr txBox="1">
            <a:spLocks noChangeArrowheads="1"/>
          </p:cNvSpPr>
          <p:nvPr/>
        </p:nvSpPr>
        <p:spPr bwMode="auto">
          <a:xfrm>
            <a:off x="8728075" y="4735513"/>
            <a:ext cx="3255963" cy="338138"/>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schemeClr val="tx1"/>
                </a:solidFill>
                <a:effectLst/>
                <a:uLnTx/>
                <a:uFillTx/>
                <a:latin typeface="+mn-ea"/>
                <a:ea typeface="+mn-ea"/>
                <a:cs typeface="+mn-cs"/>
                <a:sym typeface="+mn-ea"/>
              </a:rPr>
              <a:t>公路公募</a:t>
            </a:r>
            <a:r>
              <a:rPr kumimoji="0" lang="en-US" altLang="zh-CN" sz="1600" b="1" i="0" u="none" strike="noStrike" kern="1200" cap="none" spc="0" normalizeH="0" baseline="0" noProof="0">
                <a:ln>
                  <a:noFill/>
                </a:ln>
                <a:solidFill>
                  <a:schemeClr val="tx1"/>
                </a:solidFill>
                <a:effectLst/>
                <a:uLnTx/>
                <a:uFillTx/>
                <a:latin typeface="+mn-ea"/>
                <a:ea typeface="+mn-ea"/>
                <a:cs typeface="+mn-cs"/>
                <a:sym typeface="+mn-ea"/>
              </a:rPr>
              <a:t>REITs/</a:t>
            </a:r>
            <a:r>
              <a:rPr kumimoji="0" lang="zh-CN" altLang="en-US" sz="1600" b="1" i="0" u="none" strike="noStrike" kern="1200" cap="none" spc="0" normalizeH="0" baseline="0" noProof="0">
                <a:ln>
                  <a:noFill/>
                </a:ln>
                <a:solidFill>
                  <a:schemeClr val="tx1"/>
                </a:solidFill>
                <a:effectLst/>
                <a:uLnTx/>
                <a:uFillTx/>
                <a:latin typeface="+mn-ea"/>
                <a:ea typeface="+mn-ea"/>
                <a:cs typeface="+mn-cs"/>
                <a:sym typeface="+mn-ea"/>
              </a:rPr>
              <a:t>通行费</a:t>
            </a:r>
            <a:r>
              <a:rPr kumimoji="0" lang="en-US" altLang="zh-CN" sz="1600" b="1" i="0" u="none" strike="noStrike" kern="1200" cap="none" spc="0" normalizeH="0" baseline="0" noProof="0">
                <a:ln>
                  <a:noFill/>
                </a:ln>
                <a:solidFill>
                  <a:schemeClr val="tx1"/>
                </a:solidFill>
                <a:effectLst/>
                <a:uLnTx/>
                <a:uFillTx/>
                <a:latin typeface="+mn-ea"/>
                <a:ea typeface="+mn-ea"/>
                <a:cs typeface="+mn-cs"/>
                <a:sym typeface="+mn-ea"/>
              </a:rPr>
              <a:t>ABS</a:t>
            </a:r>
            <a:endParaRPr kumimoji="0" lang="zh-CN" altLang="en-US" sz="1600" b="1" i="0" u="none" strike="noStrike" kern="1200" cap="none" spc="0" normalizeH="0" baseline="0" noProof="0">
              <a:ln>
                <a:noFill/>
              </a:ln>
              <a:solidFill>
                <a:schemeClr val="tx1"/>
              </a:solidFill>
              <a:effectLst/>
              <a:uLnTx/>
              <a:uFillTx/>
              <a:latin typeface="+mn-ea"/>
              <a:ea typeface="+mn-ea"/>
              <a:cs typeface="+mn-cs"/>
              <a:sym typeface="+mn-ea"/>
            </a:endParaRPr>
          </a:p>
        </p:txBody>
      </p:sp>
      <p:sp>
        <p:nvSpPr>
          <p:cNvPr id="66614" name="文本框 42"/>
          <p:cNvSpPr txBox="1">
            <a:spLocks noChangeArrowheads="1"/>
          </p:cNvSpPr>
          <p:nvPr/>
        </p:nvSpPr>
        <p:spPr bwMode="auto">
          <a:xfrm>
            <a:off x="8734425" y="4411663"/>
            <a:ext cx="3255963" cy="338138"/>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schemeClr val="tx1"/>
                </a:solidFill>
                <a:effectLst/>
                <a:uLnTx/>
                <a:uFillTx/>
                <a:latin typeface="+mn-ea"/>
                <a:ea typeface="+mn-ea"/>
                <a:cs typeface="+mn-cs"/>
                <a:sym typeface="+mn-ea"/>
              </a:rPr>
              <a:t>客运收入</a:t>
            </a:r>
            <a:r>
              <a:rPr kumimoji="0" lang="en-US" altLang="zh-CN" sz="1600" b="1" i="0" u="none" strike="noStrike" kern="1200" cap="none" spc="0" normalizeH="0" baseline="0" noProof="0">
                <a:ln>
                  <a:noFill/>
                </a:ln>
                <a:solidFill>
                  <a:schemeClr val="tx1"/>
                </a:solidFill>
                <a:effectLst/>
                <a:uLnTx/>
                <a:uFillTx/>
                <a:latin typeface="+mn-ea"/>
                <a:ea typeface="+mn-ea"/>
                <a:cs typeface="+mn-cs"/>
                <a:sym typeface="+mn-ea"/>
              </a:rPr>
              <a:t>ABS</a:t>
            </a:r>
            <a:endParaRPr kumimoji="0" lang="zh-CN" altLang="en-US" sz="1600" b="1" i="0" u="none" strike="noStrike" kern="1200" cap="none" spc="0" normalizeH="0" baseline="0" noProof="0">
              <a:ln>
                <a:noFill/>
              </a:ln>
              <a:solidFill>
                <a:schemeClr val="tx1"/>
              </a:solidFill>
              <a:effectLst/>
              <a:uLnTx/>
              <a:uFillTx/>
              <a:latin typeface="+mn-ea"/>
              <a:ea typeface="+mn-ea"/>
              <a:cs typeface="+mn-cs"/>
              <a:sym typeface="+mn-ea"/>
            </a:endParaRPr>
          </a:p>
        </p:txBody>
      </p:sp>
      <p:sp>
        <p:nvSpPr>
          <p:cNvPr id="66615" name="文本框 44"/>
          <p:cNvSpPr txBox="1">
            <a:spLocks noChangeArrowheads="1"/>
          </p:cNvSpPr>
          <p:nvPr/>
        </p:nvSpPr>
        <p:spPr bwMode="auto">
          <a:xfrm>
            <a:off x="8734425" y="4054475"/>
            <a:ext cx="3255963" cy="338138"/>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mn-ea"/>
                <a:ea typeface="+mn-ea"/>
                <a:cs typeface="+mn-cs"/>
                <a:sym typeface="+mn-ea"/>
              </a:rPr>
              <a:t>公交收入</a:t>
            </a:r>
            <a:r>
              <a:rPr kumimoji="0" lang="en-US" altLang="zh-CN" sz="1600" b="1" i="0" u="none" strike="noStrike" kern="1200" cap="none" spc="0" normalizeH="0" baseline="0" noProof="0" dirty="0">
                <a:ln>
                  <a:noFill/>
                </a:ln>
                <a:solidFill>
                  <a:schemeClr val="tx1"/>
                </a:solidFill>
                <a:effectLst/>
                <a:uLnTx/>
                <a:uFillTx/>
                <a:latin typeface="+mn-ea"/>
                <a:ea typeface="+mn-ea"/>
                <a:cs typeface="+mn-cs"/>
                <a:sym typeface="+mn-ea"/>
              </a:rPr>
              <a:t>ABS</a:t>
            </a:r>
            <a:endParaRPr kumimoji="0" lang="zh-CN" altLang="en-US" sz="1600" b="1" i="0" u="none" strike="noStrike" kern="1200" cap="none" spc="0" normalizeH="0" baseline="0" noProof="0" dirty="0">
              <a:ln>
                <a:noFill/>
              </a:ln>
              <a:solidFill>
                <a:schemeClr val="tx1"/>
              </a:solidFill>
              <a:effectLst/>
              <a:uLnTx/>
              <a:uFillTx/>
              <a:latin typeface="+mn-ea"/>
              <a:ea typeface="+mn-ea"/>
              <a:cs typeface="+mn-cs"/>
              <a:sym typeface="+mn-ea"/>
            </a:endParaRPr>
          </a:p>
        </p:txBody>
      </p:sp>
      <p:grpSp>
        <p:nvGrpSpPr>
          <p:cNvPr id="114744" name="组合 4"/>
          <p:cNvGrpSpPr/>
          <p:nvPr/>
        </p:nvGrpSpPr>
        <p:grpSpPr>
          <a:xfrm>
            <a:off x="7789863" y="2789238"/>
            <a:ext cx="4749800" cy="3389312"/>
            <a:chOff x="8054372" y="2614856"/>
            <a:chExt cx="4303472" cy="2736947"/>
          </a:xfrm>
        </p:grpSpPr>
        <p:grpSp>
          <p:nvGrpSpPr>
            <p:cNvPr id="114745" name="组合 2"/>
            <p:cNvGrpSpPr/>
            <p:nvPr/>
          </p:nvGrpSpPr>
          <p:grpSpPr>
            <a:xfrm>
              <a:off x="8054372" y="4414564"/>
              <a:ext cx="4303472" cy="937239"/>
              <a:chOff x="8054372" y="4414564"/>
              <a:chExt cx="4303472" cy="937239"/>
            </a:xfrm>
          </p:grpSpPr>
          <p:sp>
            <p:nvSpPr>
              <p:cNvPr id="37" name="文本框 36"/>
              <p:cNvSpPr txBox="1"/>
              <p:nvPr/>
            </p:nvSpPr>
            <p:spPr>
              <a:xfrm>
                <a:off x="8934628" y="4676220"/>
                <a:ext cx="3423216" cy="337150"/>
              </a:xfrm>
              <a:prstGeom prst="rect">
                <a:avLst/>
              </a:prstGeom>
              <a:noFill/>
            </p:spPr>
            <p:txBody>
              <a:bodyPr>
                <a:spAutoFit/>
              </a:bodyPr>
              <a:lstStyle/>
              <a:p>
                <a:pPr marR="0" defTabSz="914400" fontAlgn="auto">
                  <a:lnSpc>
                    <a:spcPct val="150000"/>
                  </a:lnSpc>
                  <a:buClrTx/>
                  <a:buSzTx/>
                  <a:buFontTx/>
                  <a:defRPr/>
                </a:pPr>
                <a:r>
                  <a:rPr kumimoji="0" lang="zh-CN" altLang="en-US" sz="1600" b="1" kern="1200" cap="none" spc="0" normalizeH="0" baseline="0" noProof="0" dirty="0">
                    <a:latin typeface="+mn-ea"/>
                    <a:ea typeface="+mn-ea"/>
                    <a:cs typeface="仿宋" panose="02010609060101010101" pitchFamily="49" charset="-122"/>
                    <a:sym typeface="+mn-ea"/>
                  </a:rPr>
                  <a:t>供水公募</a:t>
                </a:r>
                <a:r>
                  <a:rPr kumimoji="0" lang="en-US" altLang="zh-CN" sz="1600" b="1" kern="1200" cap="none" spc="0" normalizeH="0" baseline="0" noProof="0" dirty="0">
                    <a:latin typeface="+mn-ea"/>
                    <a:ea typeface="+mn-ea"/>
                    <a:cs typeface="仿宋" panose="02010609060101010101" pitchFamily="49" charset="-122"/>
                    <a:sym typeface="+mn-ea"/>
                  </a:rPr>
                  <a:t>REITs /</a:t>
                </a:r>
                <a:r>
                  <a:rPr kumimoji="0" lang="zh-CN" altLang="en-US" sz="1600" b="1" kern="1200" cap="none" spc="0" normalizeH="0" baseline="0" noProof="0" dirty="0">
                    <a:latin typeface="+mn-ea"/>
                    <a:ea typeface="+mn-ea"/>
                    <a:cs typeface="仿宋" panose="02010609060101010101" pitchFamily="49" charset="-122"/>
                    <a:sym typeface="+mn-ea"/>
                  </a:rPr>
                  <a:t>供水</a:t>
                </a:r>
                <a:r>
                  <a:rPr kumimoji="0" lang="en-US" altLang="zh-CN" sz="1600" b="1" kern="1200" cap="none" spc="0" normalizeH="0" baseline="0" noProof="0" dirty="0">
                    <a:latin typeface="+mn-ea"/>
                    <a:ea typeface="+mn-ea"/>
                    <a:cs typeface="仿宋" panose="02010609060101010101" pitchFamily="49" charset="-122"/>
                    <a:sym typeface="+mn-ea"/>
                  </a:rPr>
                  <a:t>ABS</a:t>
                </a:r>
                <a:endParaRPr kumimoji="0" lang="zh-CN" altLang="en-US" sz="1600" b="1" kern="1200" cap="none" spc="0" normalizeH="0" baseline="0" noProof="0" dirty="0">
                  <a:latin typeface="+mn-ea"/>
                  <a:ea typeface="+mn-ea"/>
                  <a:cs typeface="仿宋" panose="02010609060101010101" pitchFamily="49" charset="-122"/>
                  <a:sym typeface="+mn-ea"/>
                </a:endParaRPr>
              </a:p>
            </p:txBody>
          </p:sp>
          <p:sp>
            <p:nvSpPr>
              <p:cNvPr id="38" name="文本框 37"/>
              <p:cNvSpPr txBox="1"/>
              <p:nvPr/>
            </p:nvSpPr>
            <p:spPr>
              <a:xfrm>
                <a:off x="8934628" y="4414704"/>
                <a:ext cx="2515632" cy="337150"/>
              </a:xfrm>
              <a:prstGeom prst="rect">
                <a:avLst/>
              </a:prstGeom>
              <a:noFill/>
            </p:spPr>
            <p:txBody>
              <a:bodyPr>
                <a:spAutoFit/>
              </a:bodyPr>
              <a:lstStyle/>
              <a:p>
                <a:pPr marR="0" defTabSz="914400" fontAlgn="auto">
                  <a:lnSpc>
                    <a:spcPct val="150000"/>
                  </a:lnSpc>
                  <a:buClrTx/>
                  <a:buSzTx/>
                  <a:buFontTx/>
                  <a:defRPr/>
                </a:pPr>
                <a:r>
                  <a:rPr kumimoji="0" lang="zh-CN" altLang="en-US" sz="1600" b="1" kern="1200" cap="none" spc="0" normalizeH="0" baseline="0" noProof="0" dirty="0">
                    <a:latin typeface="+mn-ea"/>
                    <a:ea typeface="+mn-ea"/>
                    <a:cs typeface="仿宋" panose="02010609060101010101" pitchFamily="49" charset="-122"/>
                    <a:sym typeface="+mn-ea"/>
                  </a:rPr>
                  <a:t>燃气公募</a:t>
                </a:r>
                <a:r>
                  <a:rPr kumimoji="0" lang="en-US" altLang="zh-CN" sz="1600" b="1" kern="1200" cap="none" spc="0" normalizeH="0" baseline="0" noProof="0" dirty="0">
                    <a:latin typeface="+mn-ea"/>
                    <a:ea typeface="+mn-ea"/>
                    <a:cs typeface="仿宋" panose="02010609060101010101" pitchFamily="49" charset="-122"/>
                    <a:sym typeface="+mn-ea"/>
                  </a:rPr>
                  <a:t>REITs/</a:t>
                </a:r>
                <a:r>
                  <a:rPr kumimoji="0" lang="zh-CN" altLang="en-US" sz="1600" b="1" kern="1200" cap="none" spc="0" normalizeH="0" baseline="0" noProof="0" dirty="0">
                    <a:latin typeface="+mn-ea"/>
                    <a:ea typeface="+mn-ea"/>
                    <a:cs typeface="仿宋" panose="02010609060101010101" pitchFamily="49" charset="-122"/>
                    <a:sym typeface="+mn-ea"/>
                  </a:rPr>
                  <a:t>燃气</a:t>
                </a:r>
                <a:r>
                  <a:rPr kumimoji="0" lang="en-US" altLang="zh-CN" sz="1600" b="1" kern="1200" cap="none" spc="0" normalizeH="0" baseline="0" noProof="0" dirty="0">
                    <a:latin typeface="+mn-ea"/>
                    <a:ea typeface="+mn-ea"/>
                    <a:cs typeface="仿宋" panose="02010609060101010101" pitchFamily="49" charset="-122"/>
                    <a:sym typeface="+mn-ea"/>
                  </a:rPr>
                  <a:t>ABS</a:t>
                </a:r>
                <a:endParaRPr kumimoji="0" lang="zh-CN" altLang="en-US" sz="1600" b="1" kern="1200" cap="none" spc="0" normalizeH="0" baseline="0" noProof="0" dirty="0">
                  <a:latin typeface="+mn-ea"/>
                  <a:ea typeface="+mn-ea"/>
                  <a:cs typeface="仿宋" panose="02010609060101010101" pitchFamily="49" charset="-122"/>
                  <a:sym typeface="+mn-ea"/>
                </a:endParaRPr>
              </a:p>
            </p:txBody>
          </p:sp>
          <p:sp>
            <p:nvSpPr>
              <p:cNvPr id="39" name="文本框 38"/>
              <p:cNvSpPr txBox="1"/>
              <p:nvPr/>
            </p:nvSpPr>
            <p:spPr>
              <a:xfrm>
                <a:off x="8934628" y="4976194"/>
                <a:ext cx="2515632" cy="337150"/>
              </a:xfrm>
              <a:prstGeom prst="rect">
                <a:avLst/>
              </a:prstGeom>
              <a:noFill/>
            </p:spPr>
            <p:txBody>
              <a:bodyPr>
                <a:spAutoFit/>
              </a:bodyPr>
              <a:lstStyle/>
              <a:p>
                <a:pPr marR="0" defTabSz="914400" fontAlgn="auto">
                  <a:lnSpc>
                    <a:spcPct val="150000"/>
                  </a:lnSpc>
                  <a:buClrTx/>
                  <a:buSzTx/>
                  <a:buFontTx/>
                  <a:defRPr/>
                </a:pPr>
                <a:r>
                  <a:rPr kumimoji="0" lang="zh-CN" altLang="en-US" sz="1600" b="1" kern="1200" cap="none" spc="0" normalizeH="0" baseline="0" noProof="0" dirty="0">
                    <a:latin typeface="+mn-ea"/>
                    <a:ea typeface="+mn-ea"/>
                    <a:cs typeface="仿宋" panose="02010609060101010101" pitchFamily="49" charset="-122"/>
                    <a:sym typeface="+mn-ea"/>
                  </a:rPr>
                  <a:t>热电公募</a:t>
                </a:r>
                <a:r>
                  <a:rPr kumimoji="0" lang="en-US" altLang="zh-CN" sz="1600" b="1" kern="1200" cap="none" spc="0" normalizeH="0" baseline="0" noProof="0" dirty="0">
                    <a:latin typeface="+mn-ea"/>
                    <a:ea typeface="+mn-ea"/>
                    <a:cs typeface="仿宋" panose="02010609060101010101" pitchFamily="49" charset="-122"/>
                    <a:sym typeface="+mn-ea"/>
                  </a:rPr>
                  <a:t>REITs/</a:t>
                </a:r>
                <a:r>
                  <a:rPr kumimoji="0" lang="zh-CN" altLang="en-US" sz="1600" b="1" kern="1200" cap="none" spc="0" normalizeH="0" baseline="0" noProof="0" dirty="0">
                    <a:latin typeface="+mn-ea"/>
                    <a:ea typeface="+mn-ea"/>
                    <a:cs typeface="仿宋" panose="02010609060101010101" pitchFamily="49" charset="-122"/>
                    <a:sym typeface="+mn-ea"/>
                  </a:rPr>
                  <a:t>热电</a:t>
                </a:r>
                <a:r>
                  <a:rPr kumimoji="0" lang="en-US" altLang="zh-CN" sz="1600" b="1" kern="1200" cap="none" spc="0" normalizeH="0" baseline="0" noProof="0" dirty="0">
                    <a:latin typeface="+mn-ea"/>
                    <a:ea typeface="+mn-ea"/>
                    <a:cs typeface="仿宋" panose="02010609060101010101" pitchFamily="49" charset="-122"/>
                    <a:sym typeface="+mn-ea"/>
                  </a:rPr>
                  <a:t>ABS</a:t>
                </a:r>
                <a:endParaRPr kumimoji="0" lang="zh-CN" altLang="en-US" sz="1600" b="1" kern="1200" cap="none" spc="0" normalizeH="0" baseline="0" noProof="0" dirty="0">
                  <a:latin typeface="+mn-ea"/>
                  <a:ea typeface="+mn-ea"/>
                  <a:cs typeface="仿宋" panose="02010609060101010101" pitchFamily="49" charset="-122"/>
                  <a:sym typeface="+mn-ea"/>
                </a:endParaRPr>
              </a:p>
            </p:txBody>
          </p:sp>
          <p:sp>
            <p:nvSpPr>
              <p:cNvPr id="40" name="右箭头 10"/>
              <p:cNvSpPr/>
              <p:nvPr/>
            </p:nvSpPr>
            <p:spPr bwMode="auto">
              <a:xfrm>
                <a:off x="8054372" y="5072340"/>
                <a:ext cx="578207" cy="279463"/>
              </a:xfrm>
              <a:prstGeom prst="rightArrow">
                <a:avLst/>
              </a:prstGeom>
              <a:solidFill>
                <a:srgbClr val="C00000"/>
              </a:solidFill>
              <a:ln w="9525" cap="flat" cmpd="sng" algn="ctr">
                <a:noFill/>
                <a:prstDash val="solid"/>
                <a:round/>
                <a:headEnd type="none" w="med" len="med"/>
                <a:tailEnd type="none" w="med" len="med"/>
              </a:ln>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sp>
            <p:nvSpPr>
              <p:cNvPr id="41" name="右箭头 16"/>
              <p:cNvSpPr/>
              <p:nvPr/>
            </p:nvSpPr>
            <p:spPr bwMode="auto">
              <a:xfrm>
                <a:off x="8064440" y="4773647"/>
                <a:ext cx="578207" cy="279463"/>
              </a:xfrm>
              <a:prstGeom prst="rightArrow">
                <a:avLst/>
              </a:prstGeom>
              <a:solidFill>
                <a:srgbClr val="C00000"/>
              </a:solidFill>
              <a:ln w="9525" cap="flat" cmpd="sng" algn="ctr">
                <a:noFill/>
                <a:prstDash val="solid"/>
                <a:round/>
                <a:headEnd type="none" w="med" len="med"/>
                <a:tailEnd type="none" w="med" len="med"/>
              </a:ln>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sp>
            <p:nvSpPr>
              <p:cNvPr id="42" name="右箭头 17"/>
              <p:cNvSpPr/>
              <p:nvPr/>
            </p:nvSpPr>
            <p:spPr bwMode="auto">
              <a:xfrm>
                <a:off x="8070193" y="4536488"/>
                <a:ext cx="578207" cy="279463"/>
              </a:xfrm>
              <a:prstGeom prst="rightArrow">
                <a:avLst/>
              </a:prstGeom>
              <a:solidFill>
                <a:srgbClr val="C00000"/>
              </a:solidFill>
              <a:ln w="9525" cap="flat" cmpd="sng" algn="ctr">
                <a:noFill/>
                <a:prstDash val="solid"/>
                <a:round/>
                <a:headEnd type="none" w="med" len="med"/>
                <a:tailEnd type="none" w="med" len="med"/>
              </a:ln>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grpSp>
        <p:grpSp>
          <p:nvGrpSpPr>
            <p:cNvPr id="114746" name="组合 3"/>
            <p:cNvGrpSpPr/>
            <p:nvPr/>
          </p:nvGrpSpPr>
          <p:grpSpPr>
            <a:xfrm>
              <a:off x="8054372" y="2614856"/>
              <a:ext cx="3395313" cy="1887737"/>
              <a:chOff x="8054372" y="2614856"/>
              <a:chExt cx="3395313" cy="1887737"/>
            </a:xfrm>
          </p:grpSpPr>
          <p:sp>
            <p:nvSpPr>
              <p:cNvPr id="33" name="文本框 32"/>
              <p:cNvSpPr txBox="1"/>
              <p:nvPr/>
            </p:nvSpPr>
            <p:spPr>
              <a:xfrm>
                <a:off x="8936065" y="2614856"/>
                <a:ext cx="2514194" cy="338433"/>
              </a:xfrm>
              <a:prstGeom prst="rect">
                <a:avLst/>
              </a:prstGeom>
              <a:noFill/>
            </p:spPr>
            <p:txBody>
              <a:bodyPr>
                <a:spAutoFit/>
              </a:bodyPr>
              <a:lstStyle/>
              <a:p>
                <a:pPr marR="0" defTabSz="914400" fontAlgn="auto">
                  <a:lnSpc>
                    <a:spcPct val="150000"/>
                  </a:lnSpc>
                  <a:buClrTx/>
                  <a:buSzTx/>
                  <a:buFontTx/>
                  <a:defRPr/>
                </a:pPr>
                <a:r>
                  <a:rPr kumimoji="0" lang="zh-CN" altLang="en-US" sz="1600" b="1" kern="1200" cap="none" spc="0" normalizeH="0" baseline="0" noProof="0" dirty="0">
                    <a:latin typeface="+mn-ea"/>
                    <a:ea typeface="+mn-ea"/>
                    <a:cs typeface="仿宋" panose="02010609060101010101" pitchFamily="49" charset="-122"/>
                    <a:sym typeface="+mn-ea"/>
                  </a:rPr>
                  <a:t>应收账款</a:t>
                </a:r>
                <a:r>
                  <a:rPr kumimoji="0" lang="en-US" altLang="zh-CN" sz="1600" b="1" kern="1200" cap="none" spc="0" normalizeH="0" baseline="0" noProof="0" dirty="0">
                    <a:latin typeface="+mn-ea"/>
                    <a:ea typeface="+mn-ea"/>
                    <a:cs typeface="仿宋" panose="02010609060101010101" pitchFamily="49" charset="-122"/>
                    <a:sym typeface="+mn-ea"/>
                  </a:rPr>
                  <a:t>ABS</a:t>
                </a:r>
                <a:endParaRPr kumimoji="0" lang="zh-CN" altLang="en-US" sz="1600" b="1" kern="1200" cap="none" spc="0" normalizeH="0" baseline="0" noProof="0" dirty="0">
                  <a:latin typeface="+mn-ea"/>
                  <a:ea typeface="+mn-ea"/>
                  <a:cs typeface="仿宋" panose="02010609060101010101" pitchFamily="49" charset="-122"/>
                  <a:sym typeface="+mn-ea"/>
                </a:endParaRPr>
              </a:p>
            </p:txBody>
          </p:sp>
          <p:sp>
            <p:nvSpPr>
              <p:cNvPr id="34" name="右箭头 20"/>
              <p:cNvSpPr/>
              <p:nvPr/>
            </p:nvSpPr>
            <p:spPr bwMode="auto">
              <a:xfrm>
                <a:off x="8054372" y="2702028"/>
                <a:ext cx="578207" cy="279463"/>
              </a:xfrm>
              <a:prstGeom prst="rightArrow">
                <a:avLst/>
              </a:prstGeom>
              <a:solidFill>
                <a:srgbClr val="C00000"/>
              </a:solidFill>
              <a:ln w="9525" cap="flat" cmpd="sng" algn="ctr">
                <a:noFill/>
                <a:prstDash val="solid"/>
                <a:round/>
                <a:headEnd type="none" w="med" len="med"/>
                <a:tailEnd type="none" w="med" len="med"/>
              </a:ln>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sp>
            <p:nvSpPr>
              <p:cNvPr id="35" name="文本框 34"/>
              <p:cNvSpPr txBox="1"/>
              <p:nvPr/>
            </p:nvSpPr>
            <p:spPr>
              <a:xfrm>
                <a:off x="8936065" y="2945597"/>
                <a:ext cx="2514194" cy="337150"/>
              </a:xfrm>
              <a:prstGeom prst="rect">
                <a:avLst/>
              </a:prstGeom>
              <a:noFill/>
            </p:spPr>
            <p:txBody>
              <a:bodyPr>
                <a:spAutoFit/>
              </a:bodyPr>
              <a:lstStyle/>
              <a:p>
                <a:pPr marR="0" defTabSz="914400" fontAlgn="auto">
                  <a:lnSpc>
                    <a:spcPct val="150000"/>
                  </a:lnSpc>
                  <a:buClrTx/>
                  <a:buSzTx/>
                  <a:buFontTx/>
                  <a:defRPr/>
                </a:pPr>
                <a:r>
                  <a:rPr kumimoji="0" lang="zh-CN" altLang="en-US" sz="1600" b="1" kern="1200" cap="none" spc="0" normalizeH="0" baseline="0" noProof="0" dirty="0">
                    <a:latin typeface="+mn-ea"/>
                    <a:ea typeface="+mn-ea"/>
                    <a:cs typeface="仿宋" panose="02010609060101010101" pitchFamily="49" charset="-122"/>
                    <a:sym typeface="+mn-ea"/>
                  </a:rPr>
                  <a:t>供应链</a:t>
                </a:r>
                <a:r>
                  <a:rPr kumimoji="0" lang="en-US" altLang="zh-CN" sz="1600" b="1" kern="1200" cap="none" spc="0" normalizeH="0" baseline="0" noProof="0" dirty="0">
                    <a:latin typeface="+mn-ea"/>
                    <a:ea typeface="+mn-ea"/>
                    <a:cs typeface="仿宋" panose="02010609060101010101" pitchFamily="49" charset="-122"/>
                    <a:sym typeface="+mn-ea"/>
                  </a:rPr>
                  <a:t>ABS</a:t>
                </a:r>
                <a:endParaRPr kumimoji="0" lang="zh-CN" altLang="en-US" sz="1600" b="1" kern="1200" cap="none" spc="0" normalizeH="0" baseline="0" noProof="0" dirty="0">
                  <a:latin typeface="+mn-ea"/>
                  <a:ea typeface="+mn-ea"/>
                  <a:cs typeface="仿宋" panose="02010609060101010101" pitchFamily="49" charset="-122"/>
                  <a:sym typeface="+mn-ea"/>
                </a:endParaRPr>
              </a:p>
            </p:txBody>
          </p:sp>
          <p:sp>
            <p:nvSpPr>
              <p:cNvPr id="36" name="右箭头 22"/>
              <p:cNvSpPr/>
              <p:nvPr/>
            </p:nvSpPr>
            <p:spPr bwMode="auto">
              <a:xfrm>
                <a:off x="8054372" y="3032769"/>
                <a:ext cx="578207" cy="279463"/>
              </a:xfrm>
              <a:prstGeom prst="rightArrow">
                <a:avLst/>
              </a:prstGeom>
              <a:solidFill>
                <a:srgbClr val="C00000"/>
              </a:solidFill>
              <a:ln w="9525" cap="flat" cmpd="sng" algn="ctr">
                <a:noFill/>
                <a:prstDash val="solid"/>
                <a:round/>
                <a:headEnd type="none" w="med" len="med"/>
                <a:tailEnd type="none" w="med" len="med"/>
              </a:ln>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sp>
            <p:nvSpPr>
              <p:cNvPr id="29" name="右箭头 26"/>
              <p:cNvSpPr/>
              <p:nvPr/>
            </p:nvSpPr>
            <p:spPr bwMode="auto">
              <a:xfrm>
                <a:off x="8054372" y="4223693"/>
                <a:ext cx="578207" cy="279463"/>
              </a:xfrm>
              <a:prstGeom prst="rightArrow">
                <a:avLst/>
              </a:prstGeom>
              <a:solidFill>
                <a:srgbClr val="C00000"/>
              </a:solidFill>
              <a:ln w="9525" cap="flat" cmpd="sng" algn="ctr">
                <a:noFill/>
                <a:prstDash val="solid"/>
                <a:round/>
                <a:headEnd type="none" w="med" len="med"/>
                <a:tailEnd type="none" w="med" len="med"/>
              </a:ln>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sp>
            <p:nvSpPr>
              <p:cNvPr id="44" name="右箭头 27"/>
              <p:cNvSpPr/>
              <p:nvPr/>
            </p:nvSpPr>
            <p:spPr bwMode="auto">
              <a:xfrm>
                <a:off x="8054372" y="3926283"/>
                <a:ext cx="578207" cy="280746"/>
              </a:xfrm>
              <a:prstGeom prst="rightArrow">
                <a:avLst/>
              </a:prstGeom>
              <a:solidFill>
                <a:srgbClr val="C00000"/>
              </a:solidFill>
              <a:ln w="9525" cap="flat" cmpd="sng" algn="ctr">
                <a:noFill/>
                <a:prstDash val="solid"/>
                <a:round/>
                <a:headEnd type="none" w="med" len="med"/>
                <a:tailEnd type="none" w="med" len="med"/>
              </a:ln>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sp>
            <p:nvSpPr>
              <p:cNvPr id="46" name="右箭头 29"/>
              <p:cNvSpPr/>
              <p:nvPr/>
            </p:nvSpPr>
            <p:spPr bwMode="auto">
              <a:xfrm>
                <a:off x="8054372" y="3645538"/>
                <a:ext cx="578207" cy="279463"/>
              </a:xfrm>
              <a:prstGeom prst="rightArrow">
                <a:avLst/>
              </a:prstGeom>
              <a:solidFill>
                <a:srgbClr val="C00000"/>
              </a:solidFill>
              <a:ln w="9525" cap="flat" cmpd="sng" algn="ctr">
                <a:noFill/>
                <a:prstDash val="solid"/>
                <a:round/>
                <a:headEnd type="none" w="med" len="med"/>
                <a:tailEnd type="none" w="med" len="med"/>
              </a:ln>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grpSp>
      </p:gr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714" name="组合 1"/>
          <p:cNvGrpSpPr/>
          <p:nvPr/>
        </p:nvGrpSpPr>
        <p:grpSpPr>
          <a:xfrm>
            <a:off x="0" y="214313"/>
            <a:ext cx="577850" cy="658812"/>
            <a:chOff x="0" y="0"/>
            <a:chExt cx="577847" cy="659137"/>
          </a:xfrm>
        </p:grpSpPr>
        <p:sp>
          <p:nvSpPr>
            <p:cNvPr id="115769" name="矩形 3"/>
            <p:cNvSpPr/>
            <p:nvPr/>
          </p:nvSpPr>
          <p:spPr>
            <a:xfrm>
              <a:off x="0" y="0"/>
              <a:ext cx="495297" cy="659137"/>
            </a:xfrm>
            <a:prstGeom prst="rect">
              <a:avLst/>
            </a:prstGeom>
            <a:solidFill>
              <a:srgbClr val="C0000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115770" name="矩形 4"/>
            <p:cNvSpPr/>
            <p:nvPr/>
          </p:nvSpPr>
          <p:spPr>
            <a:xfrm>
              <a:off x="527047" y="0"/>
              <a:ext cx="50800" cy="659137"/>
            </a:xfrm>
            <a:prstGeom prst="rect">
              <a:avLst/>
            </a:prstGeom>
            <a:solidFill>
              <a:srgbClr val="808080"/>
            </a:solidFill>
            <a:ln w="12700">
              <a:noFill/>
            </a:ln>
          </p:spPr>
          <p:txBody>
            <a:bodyPr anchor="ct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ctr" defTabSz="914400" eaLnBrk="1" hangingPunct="1">
                <a:spcBef>
                  <a:spcPct val="0"/>
                </a:spcBef>
                <a:buFontTx/>
                <a:buNone/>
              </a:pPr>
              <a:endParaRPr lang="zh-CN" altLang="zh-CN" sz="4200"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grpSp>
      <p:sp>
        <p:nvSpPr>
          <p:cNvPr id="115715" name="灯片编号占位符 1"/>
          <p:cNvSpPr>
            <a:spLocks noGrp="1"/>
          </p:cNvSpPr>
          <p:nvPr/>
        </p:nvSpPr>
        <p:spPr>
          <a:xfrm>
            <a:off x="11449050" y="6499225"/>
            <a:ext cx="639763" cy="365125"/>
          </a:xfrm>
          <a:prstGeom prst="rect">
            <a:avLst/>
          </a:prstGeom>
          <a:noFill/>
          <a:ln w="9525">
            <a:noFill/>
          </a:ln>
        </p:spPr>
        <p:txBody>
          <a:bodyPr lIns="68573" tIns="34289" rIns="68573" bIns="34289"/>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algn="r" defTabSz="914400" eaLnBrk="1" hangingPunct="1">
              <a:spcBef>
                <a:spcPct val="0"/>
              </a:spcBef>
              <a:buFontTx/>
              <a:buNone/>
            </a:pPr>
            <a:fld id="{9A0DB2DC-4C9A-4742-B13C-FB6460FD3503}" type="slidenum">
              <a:rPr lang="zh-CN" altLang="zh-CN" sz="1400" b="1" dirty="0">
                <a:solidFill>
                  <a:schemeClr val="bg1"/>
                </a:solidFill>
                <a:latin typeface="仿宋" panose="02010609060101010101" pitchFamily="49" charset="-122"/>
                <a:ea typeface="仿宋" panose="02010609060101010101" pitchFamily="49" charset="-122"/>
              </a:rPr>
              <a:t>99</a:t>
            </a:fld>
            <a:endParaRPr lang="zh-CN" altLang="zh-CN" sz="1400" b="1" dirty="0">
              <a:solidFill>
                <a:schemeClr val="bg1"/>
              </a:solidFill>
              <a:latin typeface="仿宋" panose="02010609060101010101" pitchFamily="49" charset="-122"/>
              <a:ea typeface="仿宋" panose="02010609060101010101" pitchFamily="49" charset="-122"/>
            </a:endParaRPr>
          </a:p>
        </p:txBody>
      </p:sp>
      <p:graphicFrame>
        <p:nvGraphicFramePr>
          <p:cNvPr id="46087" name="表格 10"/>
          <p:cNvGraphicFramePr>
            <a:graphicFrameLocks noGrp="1"/>
          </p:cNvGraphicFramePr>
          <p:nvPr/>
        </p:nvGraphicFramePr>
        <p:xfrm>
          <a:off x="709613" y="2009775"/>
          <a:ext cx="10383837" cy="4027487"/>
        </p:xfrm>
        <a:graphic>
          <a:graphicData uri="http://schemas.openxmlformats.org/drawingml/2006/table">
            <a:tbl>
              <a:tblPr/>
              <a:tblGrid>
                <a:gridCol w="563191">
                  <a:extLst>
                    <a:ext uri="{9D8B030D-6E8A-4147-A177-3AD203B41FA5}">
                      <a16:colId xmlns:a16="http://schemas.microsoft.com/office/drawing/2014/main" val="20000"/>
                    </a:ext>
                  </a:extLst>
                </a:gridCol>
                <a:gridCol w="1402950">
                  <a:extLst>
                    <a:ext uri="{9D8B030D-6E8A-4147-A177-3AD203B41FA5}">
                      <a16:colId xmlns:a16="http://schemas.microsoft.com/office/drawing/2014/main" val="20001"/>
                    </a:ext>
                  </a:extLst>
                </a:gridCol>
                <a:gridCol w="1372778">
                  <a:extLst>
                    <a:ext uri="{9D8B030D-6E8A-4147-A177-3AD203B41FA5}">
                      <a16:colId xmlns:a16="http://schemas.microsoft.com/office/drawing/2014/main" val="20002"/>
                    </a:ext>
                  </a:extLst>
                </a:gridCol>
                <a:gridCol w="4681527">
                  <a:extLst>
                    <a:ext uri="{9D8B030D-6E8A-4147-A177-3AD203B41FA5}">
                      <a16:colId xmlns:a16="http://schemas.microsoft.com/office/drawing/2014/main" val="20003"/>
                    </a:ext>
                  </a:extLst>
                </a:gridCol>
                <a:gridCol w="1255446">
                  <a:extLst>
                    <a:ext uri="{9D8B030D-6E8A-4147-A177-3AD203B41FA5}">
                      <a16:colId xmlns:a16="http://schemas.microsoft.com/office/drawing/2014/main" val="20004"/>
                    </a:ext>
                  </a:extLst>
                </a:gridCol>
                <a:gridCol w="1107945">
                  <a:extLst>
                    <a:ext uri="{9D8B030D-6E8A-4147-A177-3AD203B41FA5}">
                      <a16:colId xmlns:a16="http://schemas.microsoft.com/office/drawing/2014/main" val="20005"/>
                    </a:ext>
                  </a:extLst>
                </a:gridCol>
              </a:tblGrid>
              <a:tr h="726607">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endParaRPr kumimoji="0" lang="zh-CN" altLang="zh-CN" sz="1400" b="0" i="0" u="sng" strike="noStrike" cap="none" normalizeH="0" baseline="0" dirty="0">
                        <a:ln>
                          <a:noFill/>
                        </a:ln>
                        <a:solidFill>
                          <a:schemeClr val="bg1"/>
                        </a:solidFill>
                        <a:effectLst/>
                        <a:latin typeface="仿宋" panose="02010609060101010101" pitchFamily="49" charset="-122"/>
                        <a:ea typeface="仿宋" panose="02010609060101010101" pitchFamily="49" charset="-122"/>
                        <a:sym typeface="仿宋" panose="02010609060101010101" pitchFamily="49" charset="-122"/>
                      </a:endParaRPr>
                    </a:p>
                  </a:txBody>
                  <a:tcPr marL="12701" marR="12701" marT="12701" marB="45722"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C0504D"/>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zh-CN" altLang="zh-CN" sz="1400" b="0" i="0" u="sng" strike="noStrike" cap="none" normalizeH="0" baseline="0">
                          <a:ln>
                            <a:noFill/>
                          </a:ln>
                          <a:solidFill>
                            <a:srgbClr val="FFFFFF"/>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类别</a:t>
                      </a:r>
                      <a:endParaRPr kumimoji="0" lang="zh-CN" altLang="zh-CN" sz="1400" b="0" i="0" u="sng" strike="noStrike" cap="none" normalizeH="0" baseline="0">
                        <a:ln>
                          <a:noFill/>
                        </a:ln>
                        <a:solidFill>
                          <a:schemeClr val="bg1"/>
                        </a:solidFill>
                        <a:effectLst/>
                        <a:latin typeface="仿宋" panose="02010609060101010101" pitchFamily="49" charset="-122"/>
                        <a:ea typeface="仿宋" panose="02010609060101010101" pitchFamily="49" charset="-122"/>
                        <a:sym typeface="仿宋" panose="02010609060101010101" pitchFamily="49" charset="-122"/>
                      </a:endParaRPr>
                    </a:p>
                  </a:txBody>
                  <a:tcPr marL="12701" marR="12701" marT="12701" marB="45722"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C0504D"/>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zh-CN" altLang="zh-CN" sz="1400" b="0" i="0" u="sng" strike="noStrike" cap="none" normalizeH="0" baseline="0">
                          <a:ln>
                            <a:noFill/>
                          </a:ln>
                          <a:solidFill>
                            <a:srgbClr val="FFFFFF"/>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产品类型</a:t>
                      </a:r>
                      <a:endParaRPr kumimoji="0" lang="zh-CN" altLang="zh-CN" sz="1400" b="0" i="0" u="sng" strike="noStrike" cap="none" normalizeH="0" baseline="0">
                        <a:ln>
                          <a:noFill/>
                        </a:ln>
                        <a:solidFill>
                          <a:schemeClr val="bg1"/>
                        </a:solidFill>
                        <a:effectLst/>
                        <a:latin typeface="仿宋" panose="02010609060101010101" pitchFamily="49" charset="-122"/>
                        <a:ea typeface="仿宋" panose="02010609060101010101" pitchFamily="49" charset="-122"/>
                        <a:sym typeface="仿宋" panose="02010609060101010101" pitchFamily="49" charset="-122"/>
                      </a:endParaRPr>
                    </a:p>
                  </a:txBody>
                  <a:tcPr marL="12701" marR="12701" marT="12701" marB="45722"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C0504D"/>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zh-CN" altLang="zh-CN" sz="1400" b="0" i="0" u="sng" strike="noStrike" cap="none" normalizeH="0" baseline="0">
                          <a:ln>
                            <a:noFill/>
                          </a:ln>
                          <a:solidFill>
                            <a:srgbClr val="FFFFFF"/>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名称</a:t>
                      </a:r>
                      <a:endParaRPr kumimoji="0" lang="zh-CN" altLang="zh-CN" sz="1400" b="0" i="0" u="sng" strike="noStrike" cap="none" normalizeH="0" baseline="0">
                        <a:ln>
                          <a:noFill/>
                        </a:ln>
                        <a:solidFill>
                          <a:schemeClr val="bg1"/>
                        </a:solidFill>
                        <a:effectLst/>
                        <a:latin typeface="仿宋" panose="02010609060101010101" pitchFamily="49" charset="-122"/>
                        <a:ea typeface="仿宋" panose="02010609060101010101" pitchFamily="49" charset="-122"/>
                        <a:sym typeface="仿宋" panose="02010609060101010101" pitchFamily="49" charset="-122"/>
                      </a:endParaRPr>
                    </a:p>
                  </a:txBody>
                  <a:tcPr marL="12701" marR="12701" marT="12701" marB="45722"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C0504D"/>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zh-CN" altLang="zh-CN" sz="1400" b="0" i="0" u="sng" strike="noStrike" cap="none" normalizeH="0" baseline="0">
                          <a:ln>
                            <a:noFill/>
                          </a:ln>
                          <a:solidFill>
                            <a:srgbClr val="FFFFFF"/>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发行日期</a:t>
                      </a:r>
                      <a:endParaRPr kumimoji="0" lang="zh-CN" altLang="zh-CN" sz="1400" b="0" i="0" u="sng" strike="noStrike" cap="none" normalizeH="0" baseline="0">
                        <a:ln>
                          <a:noFill/>
                        </a:ln>
                        <a:solidFill>
                          <a:schemeClr val="bg1"/>
                        </a:solidFill>
                        <a:effectLst/>
                        <a:latin typeface="仿宋" panose="02010609060101010101" pitchFamily="49" charset="-122"/>
                        <a:ea typeface="仿宋" panose="02010609060101010101" pitchFamily="49" charset="-122"/>
                        <a:sym typeface="仿宋" panose="02010609060101010101" pitchFamily="49" charset="-122"/>
                      </a:endParaRPr>
                    </a:p>
                  </a:txBody>
                  <a:tcPr marL="12701" marR="12701" marT="12701" marB="45722"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C0504D"/>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zh-CN" altLang="zh-CN" sz="1400" b="0" i="0" u="sng" strike="noStrike" cap="none" normalizeH="0" baseline="0">
                          <a:ln>
                            <a:noFill/>
                          </a:ln>
                          <a:solidFill>
                            <a:srgbClr val="FFFFFF"/>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资金规模</a:t>
                      </a:r>
                      <a:endParaRPr kumimoji="0" lang="zh-CN" altLang="zh-CN" sz="1400" b="0" i="0" u="sng" strike="noStrike" cap="none" normalizeH="0" baseline="0">
                        <a:ln>
                          <a:noFill/>
                        </a:ln>
                        <a:solidFill>
                          <a:schemeClr val="bg1"/>
                        </a:solidFill>
                        <a:effectLst/>
                        <a:latin typeface="仿宋" panose="02010609060101010101" pitchFamily="49" charset="-122"/>
                        <a:ea typeface="仿宋" panose="02010609060101010101" pitchFamily="49" charset="-122"/>
                        <a:sym typeface="仿宋" panose="02010609060101010101" pitchFamily="49" charset="-122"/>
                      </a:endParaRPr>
                    </a:p>
                  </a:txBody>
                  <a:tcPr marL="12701" marR="12701" marT="12701" marB="45722"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C0504D"/>
                    </a:solidFill>
                  </a:tcPr>
                </a:tc>
                <a:extLst>
                  <a:ext uri="{0D108BD9-81ED-4DB2-BD59-A6C34878D82A}">
                    <a16:rowId xmlns:a16="http://schemas.microsoft.com/office/drawing/2014/main" val="10000"/>
                  </a:ext>
                </a:extLst>
              </a:tr>
              <a:tr h="570908">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en-US" altLang="zh-CN" sz="1400" b="0" i="0" u="sng" strike="noStrike" cap="none" normalizeH="0" baseline="0">
                          <a:ln>
                            <a:noFill/>
                          </a:ln>
                          <a:solidFill>
                            <a:srgbClr val="000000"/>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a:t>
                      </a:r>
                      <a:endParaRPr kumimoji="0" lang="en-US" altLang="zh-CN" sz="1400" b="0" i="0" u="sng" strike="noStrike" cap="none" normalizeH="0" baseline="0">
                        <a:ln>
                          <a:noFill/>
                        </a:ln>
                        <a:solidFill>
                          <a:srgbClr val="000000"/>
                        </a:solidFill>
                        <a:effectLst/>
                        <a:latin typeface="仿宋" panose="02010609060101010101" pitchFamily="49" charset="-122"/>
                        <a:ea typeface="仿宋" panose="02010609060101010101" pitchFamily="49" charset="-122"/>
                        <a:sym typeface="仿宋" panose="02010609060101010101" pitchFamily="49" charset="-122"/>
                      </a:endParaRPr>
                    </a:p>
                  </a:txBody>
                  <a:tcPr marL="12701" marR="12701" marT="12701" marB="45722"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zh-CN" altLang="zh-CN" sz="1400" b="0" i="0" strike="noStrike" cap="none" normalizeH="0" baseline="0">
                          <a:ln>
                            <a:noFill/>
                          </a:ln>
                          <a:solidFill>
                            <a:srgbClr val="000000"/>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供水类ABS</a:t>
                      </a:r>
                    </a:p>
                  </a:txBody>
                  <a:tcPr marL="12701" marR="12701" marT="12701" marB="45722"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zh-CN" altLang="zh-CN" sz="1400" b="0" i="0" strike="noStrike" cap="none" normalizeH="0" baseline="0">
                          <a:ln>
                            <a:noFill/>
                          </a:ln>
                          <a:solidFill>
                            <a:srgbClr val="000000"/>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收费收益权</a:t>
                      </a:r>
                    </a:p>
                  </a:txBody>
                  <a:tcPr marL="12701" marR="12701" marT="12701" marB="45722"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zh-CN" altLang="zh-CN" sz="1400" b="0" i="0" strike="noStrike" cap="none" normalizeH="0" baseline="0" dirty="0">
                          <a:ln>
                            <a:noFill/>
                          </a:ln>
                          <a:solidFill>
                            <a:srgbClr val="000000"/>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遵投集团供水收益权资产支持专项计划</a:t>
                      </a:r>
                    </a:p>
                  </a:txBody>
                  <a:tcPr marL="12701" marR="12701" marT="12701" marB="45722"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en-US" altLang="zh-CN" sz="1400" b="0" i="0" strike="noStrike" cap="none" normalizeH="0" baseline="0">
                          <a:ln>
                            <a:noFill/>
                          </a:ln>
                          <a:solidFill>
                            <a:srgbClr val="000000"/>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2019/9/3</a:t>
                      </a:r>
                    </a:p>
                  </a:txBody>
                  <a:tcPr marL="12701" marR="12701" marT="12701" marB="45722"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zh-CN" altLang="zh-CN" sz="1400" b="0" i="0" strike="noStrike" cap="none" normalizeH="0" baseline="0">
                          <a:ln>
                            <a:noFill/>
                          </a:ln>
                          <a:solidFill>
                            <a:srgbClr val="000000"/>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9.5亿</a:t>
                      </a:r>
                    </a:p>
                  </a:txBody>
                  <a:tcPr marL="12701" marR="12701" marT="12701" marB="45722"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extLst>
                  <a:ext uri="{0D108BD9-81ED-4DB2-BD59-A6C34878D82A}">
                    <a16:rowId xmlns:a16="http://schemas.microsoft.com/office/drawing/2014/main" val="10001"/>
                  </a:ext>
                </a:extLst>
              </a:tr>
              <a:tr h="577827">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en-US" altLang="zh-CN" sz="1400" b="0" i="0" u="sng" strike="noStrike" cap="none" normalizeH="0" baseline="0">
                          <a:ln>
                            <a:noFill/>
                          </a:ln>
                          <a:solidFill>
                            <a:srgbClr val="000000"/>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a:t>
                      </a:r>
                      <a:endParaRPr kumimoji="0" lang="en-US" altLang="zh-CN" sz="1400" b="0" i="0" u="sng" strike="noStrike" cap="none" normalizeH="0" baseline="0">
                        <a:ln>
                          <a:noFill/>
                        </a:ln>
                        <a:solidFill>
                          <a:srgbClr val="000000"/>
                        </a:solidFill>
                        <a:effectLst/>
                        <a:latin typeface="仿宋" panose="02010609060101010101" pitchFamily="49" charset="-122"/>
                        <a:ea typeface="仿宋" panose="02010609060101010101" pitchFamily="49" charset="-122"/>
                        <a:sym typeface="仿宋" panose="02010609060101010101" pitchFamily="49" charset="-122"/>
                      </a:endParaRPr>
                    </a:p>
                  </a:txBody>
                  <a:tcPr marL="12701" marR="12701" marT="12701" marB="45722"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F4E9E8"/>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zh-CN" altLang="zh-CN" sz="1400" b="0" i="0" strike="noStrike" cap="none" normalizeH="0" baseline="0">
                          <a:ln>
                            <a:noFill/>
                          </a:ln>
                          <a:solidFill>
                            <a:srgbClr val="000000"/>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客运ABS</a:t>
                      </a:r>
                    </a:p>
                  </a:txBody>
                  <a:tcPr marL="12701" marR="12701" marT="12701" marB="45722"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F4E9E8"/>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zh-CN" altLang="zh-CN" sz="1400" b="0" i="0" strike="noStrike" cap="none" normalizeH="0" baseline="0">
                          <a:ln>
                            <a:noFill/>
                          </a:ln>
                          <a:solidFill>
                            <a:srgbClr val="000000"/>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收费收益权</a:t>
                      </a:r>
                    </a:p>
                  </a:txBody>
                  <a:tcPr marL="12701" marR="12701" marT="12701" marB="45722"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F4E9E8"/>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zh-CN" altLang="zh-CN" sz="1400" b="0" i="0" strike="noStrike" cap="none" normalizeH="0" baseline="0" dirty="0">
                          <a:ln>
                            <a:noFill/>
                          </a:ln>
                          <a:solidFill>
                            <a:srgbClr val="000000"/>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遵运集团客运收费收益权资产支持专项计划</a:t>
                      </a:r>
                    </a:p>
                  </a:txBody>
                  <a:tcPr marL="12701" marR="12701" marT="12701" marB="45722"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F4E9E8"/>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en-US" altLang="zh-CN" sz="1400" b="0" i="0" strike="noStrike" cap="none" normalizeH="0" baseline="0" dirty="0">
                          <a:ln>
                            <a:noFill/>
                          </a:ln>
                          <a:solidFill>
                            <a:srgbClr val="000000"/>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2019/9/6</a:t>
                      </a:r>
                    </a:p>
                  </a:txBody>
                  <a:tcPr marL="12701" marR="12701" marT="12701" marB="45722"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F4E9E8"/>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zh-CN" altLang="zh-CN" sz="1400" b="0" i="0" strike="noStrike" cap="none" normalizeH="0" baseline="0">
                          <a:ln>
                            <a:noFill/>
                          </a:ln>
                          <a:solidFill>
                            <a:srgbClr val="000000"/>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6.73亿</a:t>
                      </a:r>
                    </a:p>
                  </a:txBody>
                  <a:tcPr marL="12701" marR="12701" marT="12701" marB="45722"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F4E9E8"/>
                    </a:solidFill>
                  </a:tcPr>
                </a:tc>
                <a:extLst>
                  <a:ext uri="{0D108BD9-81ED-4DB2-BD59-A6C34878D82A}">
                    <a16:rowId xmlns:a16="http://schemas.microsoft.com/office/drawing/2014/main" val="10002"/>
                  </a:ext>
                </a:extLst>
              </a:tr>
              <a:tr h="581286">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en-US" altLang="zh-CN" sz="1400" b="0" i="0" u="sng" strike="noStrike" cap="none" normalizeH="0" baseline="0">
                          <a:ln>
                            <a:noFill/>
                          </a:ln>
                          <a:solidFill>
                            <a:srgbClr val="000000"/>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3</a:t>
                      </a:r>
                      <a:endParaRPr kumimoji="0" lang="en-US" altLang="zh-CN" sz="1400" b="0" i="0" u="sng" strike="noStrike" cap="none" normalizeH="0" baseline="0">
                        <a:ln>
                          <a:noFill/>
                        </a:ln>
                        <a:solidFill>
                          <a:srgbClr val="000000"/>
                        </a:solidFill>
                        <a:effectLst/>
                        <a:latin typeface="仿宋" panose="02010609060101010101" pitchFamily="49" charset="-122"/>
                        <a:ea typeface="仿宋" panose="02010609060101010101" pitchFamily="49" charset="-122"/>
                        <a:sym typeface="仿宋" panose="02010609060101010101" pitchFamily="49" charset="-122"/>
                      </a:endParaRPr>
                    </a:p>
                  </a:txBody>
                  <a:tcPr marL="12701" marR="12701" marT="12701" marB="45722"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zh-CN" altLang="zh-CN" sz="1400" b="0" i="0" strike="noStrike" cap="none" normalizeH="0" baseline="0">
                          <a:ln>
                            <a:noFill/>
                          </a:ln>
                          <a:solidFill>
                            <a:srgbClr val="000000"/>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公交ABS</a:t>
                      </a:r>
                    </a:p>
                  </a:txBody>
                  <a:tcPr marL="12701" marR="12701" marT="12701" marB="45722"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zh-CN" altLang="zh-CN" sz="1400" b="0" i="0" strike="noStrike" cap="none" normalizeH="0" baseline="0">
                          <a:ln>
                            <a:noFill/>
                          </a:ln>
                          <a:solidFill>
                            <a:srgbClr val="000000"/>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收费收益权</a:t>
                      </a:r>
                    </a:p>
                  </a:txBody>
                  <a:tcPr marL="12701" marR="12701" marT="12701" marB="45722"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zh-CN" altLang="zh-CN" sz="1400" b="0" i="0" strike="noStrike" cap="none" normalizeH="0" baseline="0" dirty="0">
                          <a:ln>
                            <a:noFill/>
                          </a:ln>
                          <a:solidFill>
                            <a:srgbClr val="000000"/>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遵义公交集团公交客票收入资产支持专项计划</a:t>
                      </a:r>
                    </a:p>
                  </a:txBody>
                  <a:tcPr marL="12701" marR="12701" marT="12701" marB="45722"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en-US" altLang="zh-CN" sz="1400" b="0" i="0" strike="noStrike" cap="none" normalizeH="0" baseline="0">
                          <a:ln>
                            <a:noFill/>
                          </a:ln>
                          <a:solidFill>
                            <a:srgbClr val="000000"/>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2017/6/14</a:t>
                      </a:r>
                    </a:p>
                  </a:txBody>
                  <a:tcPr marL="12701" marR="12701" marT="12701" marB="45722"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zh-CN" altLang="zh-CN" sz="1400" b="0" i="0" strike="noStrike" cap="none" normalizeH="0" baseline="0" dirty="0">
                          <a:ln>
                            <a:noFill/>
                          </a:ln>
                          <a:solidFill>
                            <a:srgbClr val="000000"/>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5亿</a:t>
                      </a:r>
                    </a:p>
                  </a:txBody>
                  <a:tcPr marL="12701" marR="12701" marT="12701" marB="45722"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extLst>
                  <a:ext uri="{0D108BD9-81ED-4DB2-BD59-A6C34878D82A}">
                    <a16:rowId xmlns:a16="http://schemas.microsoft.com/office/drawing/2014/main" val="10003"/>
                  </a:ext>
                </a:extLst>
              </a:tr>
              <a:tr h="993032">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en-US" altLang="zh-CN" sz="1400" b="0" i="0" u="sng" strike="noStrike" cap="none" normalizeH="0" baseline="0">
                          <a:ln>
                            <a:noFill/>
                          </a:ln>
                          <a:solidFill>
                            <a:srgbClr val="000000"/>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a:t>
                      </a:r>
                      <a:endParaRPr kumimoji="0" lang="en-US" altLang="zh-CN" sz="1400" b="0" i="0" u="sng" strike="noStrike" cap="none" normalizeH="0" baseline="0">
                        <a:ln>
                          <a:noFill/>
                        </a:ln>
                        <a:solidFill>
                          <a:srgbClr val="000000"/>
                        </a:solidFill>
                        <a:effectLst/>
                        <a:latin typeface="仿宋" panose="02010609060101010101" pitchFamily="49" charset="-122"/>
                        <a:ea typeface="仿宋" panose="02010609060101010101" pitchFamily="49" charset="-122"/>
                        <a:sym typeface="仿宋" panose="02010609060101010101" pitchFamily="49" charset="-122"/>
                      </a:endParaRPr>
                    </a:p>
                  </a:txBody>
                  <a:tcPr marL="12701" marR="12701" marT="12701" marB="45722"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F4E9E8"/>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en-US" altLang="zh-CN" sz="1400" b="0" i="0" strike="noStrike" cap="none" normalizeH="0" baseline="0">
                          <a:ln>
                            <a:noFill/>
                          </a:ln>
                          <a:solidFill>
                            <a:srgbClr val="000000"/>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PPP</a:t>
                      </a:r>
                      <a:r>
                        <a:rPr kumimoji="0" lang="zh-CN" altLang="en-US" sz="1400" b="0" i="0" strike="noStrike" cap="none" normalizeH="0" baseline="0">
                          <a:ln>
                            <a:noFill/>
                          </a:ln>
                          <a:solidFill>
                            <a:srgbClr val="000000"/>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项目ABS</a:t>
                      </a:r>
                      <a:endParaRPr kumimoji="0" lang="zh-CN" altLang="en-US" sz="1400" b="0" i="0" strike="noStrike" cap="none" normalizeH="0" baseline="0">
                        <a:ln>
                          <a:noFill/>
                        </a:ln>
                        <a:solidFill>
                          <a:srgbClr val="000000"/>
                        </a:solidFill>
                        <a:effectLst/>
                        <a:latin typeface="仿宋" panose="02010609060101010101" pitchFamily="49" charset="-122"/>
                        <a:ea typeface="仿宋" panose="02010609060101010101" pitchFamily="49" charset="-122"/>
                        <a:sym typeface="仿宋" panose="02010609060101010101" pitchFamily="49" charset="-122"/>
                      </a:endParaRPr>
                    </a:p>
                  </a:txBody>
                  <a:tcPr marL="12701" marR="12701" marT="12701" marB="45722"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F4E9E8"/>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en-US" altLang="zh-CN" sz="1400" b="0" i="0" strike="noStrike" cap="none" normalizeH="0" baseline="0">
                          <a:ln>
                            <a:noFill/>
                          </a:ln>
                          <a:solidFill>
                            <a:srgbClr val="000000"/>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PPP</a:t>
                      </a:r>
                      <a:r>
                        <a:rPr kumimoji="0" lang="zh-CN" altLang="en-US" sz="1400" b="0" i="0" strike="noStrike" cap="none" normalizeH="0" baseline="0">
                          <a:ln>
                            <a:noFill/>
                          </a:ln>
                          <a:solidFill>
                            <a:srgbClr val="000000"/>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项目收益权</a:t>
                      </a:r>
                      <a:endParaRPr kumimoji="0" lang="zh-CN" altLang="en-US" sz="1400" b="0" i="0" strike="noStrike" cap="none" normalizeH="0" baseline="0">
                        <a:ln>
                          <a:noFill/>
                        </a:ln>
                        <a:solidFill>
                          <a:srgbClr val="000000"/>
                        </a:solidFill>
                        <a:effectLst/>
                        <a:latin typeface="仿宋" panose="02010609060101010101" pitchFamily="49" charset="-122"/>
                        <a:ea typeface="仿宋" panose="02010609060101010101" pitchFamily="49" charset="-122"/>
                        <a:sym typeface="仿宋" panose="02010609060101010101" pitchFamily="49" charset="-122"/>
                      </a:endParaRPr>
                    </a:p>
                  </a:txBody>
                  <a:tcPr marL="12701" marR="12701" marT="12701" marB="45722"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F4E9E8"/>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zh-CN" altLang="en-US" sz="1400" b="0" i="0" strike="noStrike" cap="none" normalizeH="0" baseline="0" dirty="0">
                          <a:ln>
                            <a:noFill/>
                          </a:ln>
                          <a:solidFill>
                            <a:srgbClr val="000000"/>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上海宝冶贵州新蒲经济开发区</a:t>
                      </a:r>
                      <a:r>
                        <a:rPr kumimoji="0" lang="en-US" altLang="zh-CN" sz="1400" b="0" i="0" strike="noStrike" cap="none" normalizeH="0" baseline="0" dirty="0">
                          <a:ln>
                            <a:noFill/>
                          </a:ln>
                          <a:solidFill>
                            <a:srgbClr val="000000"/>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PPP</a:t>
                      </a:r>
                      <a:r>
                        <a:rPr kumimoji="0" lang="zh-CN" altLang="en-US" sz="1400" b="0" i="0" strike="noStrike" cap="none" normalizeH="0" baseline="0" dirty="0">
                          <a:ln>
                            <a:noFill/>
                          </a:ln>
                          <a:solidFill>
                            <a:srgbClr val="000000"/>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项目收益权资产支持专项计划</a:t>
                      </a:r>
                      <a:endParaRPr kumimoji="0" lang="zh-CN" altLang="en-US" sz="1400" b="0" i="0" strike="noStrike" cap="none" normalizeH="0" baseline="0" dirty="0">
                        <a:ln>
                          <a:noFill/>
                        </a:ln>
                        <a:solidFill>
                          <a:srgbClr val="000000"/>
                        </a:solidFill>
                        <a:effectLst/>
                        <a:latin typeface="仿宋" panose="02010609060101010101" pitchFamily="49" charset="-122"/>
                        <a:ea typeface="仿宋" panose="02010609060101010101" pitchFamily="49" charset="-122"/>
                        <a:sym typeface="仿宋" panose="02010609060101010101" pitchFamily="49" charset="-122"/>
                      </a:endParaRPr>
                    </a:p>
                  </a:txBody>
                  <a:tcPr marL="12701" marR="12701" marT="12701" marB="45722"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F4E9E8"/>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en-US" altLang="zh-CN" sz="1400" b="0" i="0" strike="noStrike" cap="none" normalizeH="0" baseline="0">
                          <a:ln>
                            <a:noFill/>
                          </a:ln>
                          <a:solidFill>
                            <a:srgbClr val="000000"/>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2019-12-26</a:t>
                      </a:r>
                    </a:p>
                  </a:txBody>
                  <a:tcPr marL="12701" marR="12701" marT="12701" marB="45722"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F4E9E8"/>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en-US" altLang="zh-CN" sz="1400" b="0" i="0" strike="noStrike" cap="none" normalizeH="0" baseline="0">
                          <a:ln>
                            <a:noFill/>
                          </a:ln>
                          <a:solidFill>
                            <a:srgbClr val="000000"/>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6.89</a:t>
                      </a:r>
                      <a:r>
                        <a:rPr kumimoji="0" lang="zh-CN" altLang="en-US" sz="1400" b="0" i="0" strike="noStrike" cap="none" normalizeH="0" baseline="0">
                          <a:ln>
                            <a:noFill/>
                          </a:ln>
                          <a:solidFill>
                            <a:srgbClr val="000000"/>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亿</a:t>
                      </a:r>
                      <a:endParaRPr kumimoji="0" lang="zh-CN" altLang="en-US" sz="1400" b="0" i="0" strike="noStrike" cap="none" normalizeH="0" baseline="0">
                        <a:ln>
                          <a:noFill/>
                        </a:ln>
                        <a:solidFill>
                          <a:srgbClr val="000000"/>
                        </a:solidFill>
                        <a:effectLst/>
                        <a:latin typeface="仿宋" panose="02010609060101010101" pitchFamily="49" charset="-122"/>
                        <a:ea typeface="仿宋" panose="02010609060101010101" pitchFamily="49" charset="-122"/>
                        <a:sym typeface="仿宋" panose="02010609060101010101" pitchFamily="49" charset="-122"/>
                      </a:endParaRPr>
                    </a:p>
                  </a:txBody>
                  <a:tcPr marL="12701" marR="12701" marT="12701" marB="45722"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F4E9E8"/>
                    </a:solidFill>
                  </a:tcPr>
                </a:tc>
                <a:extLst>
                  <a:ext uri="{0D108BD9-81ED-4DB2-BD59-A6C34878D82A}">
                    <a16:rowId xmlns:a16="http://schemas.microsoft.com/office/drawing/2014/main" val="10004"/>
                  </a:ext>
                </a:extLst>
              </a:tr>
              <a:tr h="577827">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en-US" altLang="zh-CN" sz="1400" b="0" i="0" u="sng" strike="noStrike" cap="none" normalizeH="0" baseline="0">
                          <a:ln>
                            <a:noFill/>
                          </a:ln>
                          <a:solidFill>
                            <a:srgbClr val="000000"/>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5</a:t>
                      </a:r>
                      <a:endParaRPr kumimoji="0" lang="en-US" altLang="zh-CN" sz="1400" b="0" i="0" u="sng" strike="noStrike" cap="none" normalizeH="0" baseline="0">
                        <a:ln>
                          <a:noFill/>
                        </a:ln>
                        <a:solidFill>
                          <a:srgbClr val="000000"/>
                        </a:solidFill>
                        <a:effectLst/>
                        <a:latin typeface="仿宋" panose="02010609060101010101" pitchFamily="49" charset="-122"/>
                        <a:ea typeface="仿宋" panose="02010609060101010101" pitchFamily="49" charset="-122"/>
                        <a:sym typeface="仿宋" panose="02010609060101010101" pitchFamily="49" charset="-122"/>
                      </a:endParaRPr>
                    </a:p>
                  </a:txBody>
                  <a:tcPr marL="12701" marR="12701" marT="12701" marB="45722"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zh-CN" altLang="zh-CN" sz="1400" b="0" i="0" strike="noStrike" cap="none" normalizeH="0" baseline="0">
                          <a:ln>
                            <a:noFill/>
                          </a:ln>
                          <a:solidFill>
                            <a:srgbClr val="000000"/>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应收账款ABS</a:t>
                      </a:r>
                    </a:p>
                  </a:txBody>
                  <a:tcPr marL="12701" marR="12701" marT="12701" marB="45722"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zh-CN" altLang="zh-CN" sz="1400" b="0" i="0" strike="noStrike" cap="none" normalizeH="0" baseline="0">
                          <a:ln>
                            <a:noFill/>
                          </a:ln>
                          <a:solidFill>
                            <a:srgbClr val="000000"/>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应收账款</a:t>
                      </a:r>
                    </a:p>
                  </a:txBody>
                  <a:tcPr marL="12701" marR="12701" marT="12701" marB="45722"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zh-CN" altLang="zh-CN" sz="1400" b="0" i="0" strike="noStrike" cap="none" normalizeH="0" baseline="0" dirty="0">
                          <a:ln>
                            <a:noFill/>
                          </a:ln>
                          <a:solidFill>
                            <a:srgbClr val="000000"/>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遵义道桥应收账款资产支持专项计划</a:t>
                      </a:r>
                    </a:p>
                  </a:txBody>
                  <a:tcPr marL="12701" marR="12701" marT="12701" marB="45722"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en-US" altLang="zh-CN" sz="1400" b="0" i="0" strike="noStrike" cap="none" normalizeH="0" baseline="0">
                          <a:ln>
                            <a:noFill/>
                          </a:ln>
                          <a:solidFill>
                            <a:srgbClr val="000000"/>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2018/12/4</a:t>
                      </a:r>
                    </a:p>
                  </a:txBody>
                  <a:tcPr marL="12701" marR="12701" marT="12701" marB="45722"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tc>
                  <a:txBody>
                    <a:bodyPr/>
                    <a:lstStyle>
                      <a:lvl1pPr marL="228600" indent="-228600" defTabSz="0">
                        <a:spcBef>
                          <a:spcPct val="20000"/>
                        </a:spcBef>
                        <a:defRPr sz="28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228600" indent="-228600" defTabSz="0">
                        <a:spcBef>
                          <a:spcPct val="20000"/>
                        </a:spcBef>
                        <a:defRPr sz="2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228600" indent="-228600" defTabSz="0">
                        <a:spcBef>
                          <a:spcPct val="20000"/>
                        </a:spcBef>
                        <a:defRPr sz="16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28600" indent="-228600" defTabSz="0">
                        <a:spcBef>
                          <a:spcPct val="20000"/>
                        </a:spcBef>
                        <a:defRPr>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6858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1430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6002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057400" indent="-228600" defTabSz="0" fontAlgn="base">
                        <a:spcBef>
                          <a:spcPct val="2000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228600" marR="0" lvl="0" indent="-228600" algn="ctr" defTabSz="0" rtl="0" eaLnBrk="0" fontAlgn="base" latinLnBrk="0" hangingPunct="0">
                        <a:lnSpc>
                          <a:spcPct val="100000"/>
                        </a:lnSpc>
                        <a:spcBef>
                          <a:spcPts val="1000"/>
                        </a:spcBef>
                        <a:spcAft>
                          <a:spcPct val="0"/>
                        </a:spcAft>
                        <a:buClrTx/>
                        <a:buSzTx/>
                        <a:buFont typeface="Arial" panose="020B0604020202020204" pitchFamily="34" charset="0"/>
                        <a:buNone/>
                      </a:pPr>
                      <a:r>
                        <a:rPr kumimoji="0" lang="zh-CN" altLang="zh-CN" sz="1400" b="0" i="0" strike="noStrike" cap="none" normalizeH="0" baseline="0" dirty="0">
                          <a:ln>
                            <a:noFill/>
                          </a:ln>
                          <a:solidFill>
                            <a:srgbClr val="000000"/>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10.43亿</a:t>
                      </a:r>
                    </a:p>
                  </a:txBody>
                  <a:tcPr marL="12701" marR="12701" marT="12701" marB="45722"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8CFCF"/>
                    </a:solidFill>
                  </a:tcPr>
                </a:tc>
                <a:extLst>
                  <a:ext uri="{0D108BD9-81ED-4DB2-BD59-A6C34878D82A}">
                    <a16:rowId xmlns:a16="http://schemas.microsoft.com/office/drawing/2014/main" val="10005"/>
                  </a:ext>
                </a:extLst>
              </a:tr>
            </a:tbl>
          </a:graphicData>
        </a:graphic>
      </p:graphicFrame>
      <p:sp>
        <p:nvSpPr>
          <p:cNvPr id="115767" name="文本框 3"/>
          <p:cNvSpPr/>
          <p:nvPr/>
        </p:nvSpPr>
        <p:spPr>
          <a:xfrm>
            <a:off x="654050" y="1228725"/>
            <a:ext cx="10928350" cy="58737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285750" lvl="0" indent="-285750" defTabSz="914400">
              <a:lnSpc>
                <a:spcPct val="120000"/>
              </a:lnSpc>
              <a:spcBef>
                <a:spcPct val="0"/>
              </a:spcBef>
              <a:buFont typeface="Wingdings" panose="05000000000000000000" pitchFamily="2" charset="2"/>
              <a:buChar char="p"/>
            </a:pPr>
            <a:r>
              <a:rPr lang="zh-CN" altLang="en-US" sz="1400" dirty="0">
                <a:solidFill>
                  <a:srgbClr val="000000"/>
                </a:solidFill>
                <a:latin typeface="微软雅黑" panose="020B0503020204020204" pitchFamily="34" charset="-122"/>
                <a:sym typeface="微软雅黑" panose="020B0503020204020204" pitchFamily="34" charset="-122"/>
              </a:rPr>
              <a:t>以贵州遵义市为例，遵义市城投企业已发行</a:t>
            </a:r>
            <a:r>
              <a:rPr lang="en-US" altLang="zh-CN" sz="1400" dirty="0">
                <a:solidFill>
                  <a:srgbClr val="000000"/>
                </a:solidFill>
                <a:latin typeface="微软雅黑" panose="020B0503020204020204" pitchFamily="34" charset="-122"/>
                <a:sym typeface="微软雅黑" panose="020B0503020204020204" pitchFamily="34" charset="-122"/>
              </a:rPr>
              <a:t>5</a:t>
            </a:r>
            <a:r>
              <a:rPr lang="zh-CN" altLang="en-US" sz="1400" dirty="0">
                <a:solidFill>
                  <a:srgbClr val="000000"/>
                </a:solidFill>
                <a:latin typeface="微软雅黑" panose="020B0503020204020204" pitchFamily="34" charset="-122"/>
                <a:sym typeface="微软雅黑" panose="020B0503020204020204" pitchFamily="34" charset="-122"/>
              </a:rPr>
              <a:t>种不同类型的</a:t>
            </a:r>
            <a:r>
              <a:rPr lang="en-US" altLang="zh-CN" sz="1400" dirty="0">
                <a:solidFill>
                  <a:srgbClr val="000000"/>
                </a:solidFill>
                <a:latin typeface="微软雅黑" panose="020B0503020204020204" pitchFamily="34" charset="-122"/>
                <a:sym typeface="微软雅黑" panose="020B0503020204020204" pitchFamily="34" charset="-122"/>
              </a:rPr>
              <a:t>ABS</a:t>
            </a:r>
            <a:r>
              <a:rPr lang="zh-CN" altLang="en-US" sz="1400" dirty="0">
                <a:solidFill>
                  <a:srgbClr val="000000"/>
                </a:solidFill>
                <a:latin typeface="微软雅黑" panose="020B0503020204020204" pitchFamily="34" charset="-122"/>
                <a:sym typeface="微软雅黑" panose="020B0503020204020204" pitchFamily="34" charset="-122"/>
              </a:rPr>
              <a:t>。遵义市处于贵州省，资本市场上投资者对云贵地区的产品认可度一般，但遵义市的城投企业融资一直走在市场的前列，一直不断尝试新的融资工具。</a:t>
            </a:r>
            <a:endParaRPr lang="en-US" altLang="zh-CN" sz="1400" dirty="0">
              <a:solidFill>
                <a:srgbClr val="000000"/>
              </a:solidFill>
              <a:latin typeface="微软雅黑" panose="020B0503020204020204" pitchFamily="34" charset="-122"/>
              <a:sym typeface="微软雅黑" panose="020B0503020204020204" pitchFamily="34" charset="-122"/>
            </a:endParaRPr>
          </a:p>
        </p:txBody>
      </p:sp>
      <p:sp>
        <p:nvSpPr>
          <p:cNvPr id="115768" name="标题 2"/>
          <p:cNvSpPr txBox="1"/>
          <p:nvPr/>
        </p:nvSpPr>
        <p:spPr>
          <a:xfrm>
            <a:off x="763588" y="153988"/>
            <a:ext cx="11004550" cy="719137"/>
          </a:xfrm>
          <a:prstGeom prst="rect">
            <a:avLst/>
          </a:prstGeom>
          <a:noFill/>
          <a:ln w="9525">
            <a:noFill/>
          </a:ln>
        </p:spPr>
        <p:txBody>
          <a:bodyPr lIns="68573" tIns="34289" rIns="68573" bIns="34289" anchor="ctr">
            <a:spAutoFit/>
          </a:bodyPr>
          <a:lst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stStyle>
          <a:p>
            <a:pPr marL="0" lvl="0" indent="0" defTabSz="914400" eaLnBrk="1" hangingPunct="1">
              <a:lnSpc>
                <a:spcPct val="150000"/>
              </a:lnSpc>
              <a:spcBef>
                <a:spcPct val="0"/>
              </a:spcBef>
              <a:buFontTx/>
              <a:buNone/>
            </a:pPr>
            <a:r>
              <a:rPr lang="en-US" altLang="zh-CN"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3.7 城投</a:t>
            </a:r>
            <a:r>
              <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公司可发行</a:t>
            </a:r>
            <a:r>
              <a:rPr lang="en-US" altLang="zh-CN"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ABS</a:t>
            </a:r>
            <a:r>
              <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举例</a:t>
            </a:r>
            <a:r>
              <a:rPr lang="en-US" altLang="zh-CN"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遵义市</a:t>
            </a:r>
            <a:endParaRPr lang="en-US" altLang="zh-CN" sz="2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2f4da0ea-dce8-4508-8261-a4aeefc35fdd}"/>
</p:tagLst>
</file>

<file path=ppt/tags/tag10.xml><?xml version="1.0" encoding="utf-8"?>
<p:tagLst xmlns:a="http://schemas.openxmlformats.org/drawingml/2006/main" xmlns:r="http://schemas.openxmlformats.org/officeDocument/2006/relationships" xmlns:p="http://schemas.openxmlformats.org/presentationml/2006/main">
  <p:tag name="KSO_WM_UNIT_TABLE_BEAUTIFY" val="smartTable{be024ac3-9a4c-48d3-bedb-c7080f55d335}"/>
</p:tagLst>
</file>

<file path=ppt/tags/tag11.xml><?xml version="1.0" encoding="utf-8"?>
<p:tagLst xmlns:a="http://schemas.openxmlformats.org/drawingml/2006/main" xmlns:r="http://schemas.openxmlformats.org/officeDocument/2006/relationships" xmlns:p="http://schemas.openxmlformats.org/presentationml/2006/main">
  <p:tag name="KSO_WM_UNIT_TABLE_BEAUTIFY" val="smartTable{03a4555f-f1b2-47d5-afdc-a72329780a77}"/>
</p:tagLst>
</file>

<file path=ppt/tags/tag12.xml><?xml version="1.0" encoding="utf-8"?>
<p:tagLst xmlns:a="http://schemas.openxmlformats.org/drawingml/2006/main" xmlns:r="http://schemas.openxmlformats.org/officeDocument/2006/relationships" xmlns:p="http://schemas.openxmlformats.org/presentationml/2006/main">
  <p:tag name="KSO_WM_UNIT_TABLE_BEAUTIFY" val="smartTable{06e3348e-bb1d-45b1-a47f-2a3ca7eed7b3}"/>
</p:tagLst>
</file>

<file path=ppt/tags/tag13.xml><?xml version="1.0" encoding="utf-8"?>
<p:tagLst xmlns:a="http://schemas.openxmlformats.org/drawingml/2006/main" xmlns:r="http://schemas.openxmlformats.org/officeDocument/2006/relationships" xmlns:p="http://schemas.openxmlformats.org/presentationml/2006/main">
  <p:tag name="KSO_WM_UNIT_TABLE_BEAUTIFY" val="smartTable{d3e21175-e3a0-4de1-b94a-694ee11ab52d}"/>
</p:tagLst>
</file>

<file path=ppt/tags/tag14.xml><?xml version="1.0" encoding="utf-8"?>
<p:tagLst xmlns:a="http://schemas.openxmlformats.org/drawingml/2006/main" xmlns:r="http://schemas.openxmlformats.org/officeDocument/2006/relationships" xmlns:p="http://schemas.openxmlformats.org/presentationml/2006/main">
  <p:tag name="KSO_WM_UNIT_TABLE_BEAUTIFY" val="smartTable{fc4f1ac4-bac1-43bd-89a7-c84d0b50a661}"/>
</p:tagLst>
</file>

<file path=ppt/tags/tag15.xml><?xml version="1.0" encoding="utf-8"?>
<p:tagLst xmlns:a="http://schemas.openxmlformats.org/drawingml/2006/main" xmlns:r="http://schemas.openxmlformats.org/officeDocument/2006/relationships" xmlns:p="http://schemas.openxmlformats.org/presentationml/2006/main">
  <p:tag name="KSO_WM_UNIT_TABLE_BEAUTIFY" val="smartTable{42f9925f-7ab9-45ec-825e-38bdf14f27e3}"/>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5b874cf0-38b7-4110-bcb4-da1036e1fd99}"/>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0fbb99f9-02d1-4ebb-97e3-33c189187f8c}"/>
</p:tagLst>
</file>

<file path=ppt/tags/tag4.xml><?xml version="1.0" encoding="utf-8"?>
<p:tagLst xmlns:a="http://schemas.openxmlformats.org/drawingml/2006/main" xmlns:r="http://schemas.openxmlformats.org/officeDocument/2006/relationships" xmlns:p="http://schemas.openxmlformats.org/presentationml/2006/main">
  <p:tag name="KSO_WM_UNIT_TABLE_BEAUTIFY" val="smartTable{862c539b-a0e0-4a1d-b954-9b0af1600c00}"/>
</p:tagLst>
</file>

<file path=ppt/tags/tag5.xml><?xml version="1.0" encoding="utf-8"?>
<p:tagLst xmlns:a="http://schemas.openxmlformats.org/drawingml/2006/main" xmlns:r="http://schemas.openxmlformats.org/officeDocument/2006/relationships" xmlns:p="http://schemas.openxmlformats.org/presentationml/2006/main">
  <p:tag name="KSO_WM_UNIT_TABLE_BEAUTIFY" val="smartTable{5a0ddfac-0321-4778-8979-03ac718a7099}"/>
</p:tagLst>
</file>

<file path=ppt/tags/tag6.xml><?xml version="1.0" encoding="utf-8"?>
<p:tagLst xmlns:a="http://schemas.openxmlformats.org/drawingml/2006/main" xmlns:r="http://schemas.openxmlformats.org/officeDocument/2006/relationships" xmlns:p="http://schemas.openxmlformats.org/presentationml/2006/main">
  <p:tag name="KSO_WM_UNIT_TABLE_BEAUTIFY" val="smartTable{f7d71c1d-c4ae-4f56-a254-ba70041a54c7}"/>
</p:tagLst>
</file>

<file path=ppt/tags/tag7.xml><?xml version="1.0" encoding="utf-8"?>
<p:tagLst xmlns:a="http://schemas.openxmlformats.org/drawingml/2006/main" xmlns:r="http://schemas.openxmlformats.org/officeDocument/2006/relationships" xmlns:p="http://schemas.openxmlformats.org/presentationml/2006/main">
  <p:tag name="KSO_WM_UNIT_TABLE_BEAUTIFY" val="smartTable{06dfc976-ad64-4564-8ff6-058820e69cc2}"/>
</p:tagLst>
</file>

<file path=ppt/tags/tag8.xml><?xml version="1.0" encoding="utf-8"?>
<p:tagLst xmlns:a="http://schemas.openxmlformats.org/drawingml/2006/main" xmlns:r="http://schemas.openxmlformats.org/officeDocument/2006/relationships" xmlns:p="http://schemas.openxmlformats.org/presentationml/2006/main">
  <p:tag name="KSO_WM_UNIT_TABLE_BEAUTIFY" val="smartTable{3aa87a3e-243b-47ac-9890-12fc8d68288c}"/>
</p:tagLst>
</file>

<file path=ppt/tags/tag9.xml><?xml version="1.0" encoding="utf-8"?>
<p:tagLst xmlns:a="http://schemas.openxmlformats.org/drawingml/2006/main" xmlns:r="http://schemas.openxmlformats.org/officeDocument/2006/relationships" xmlns:p="http://schemas.openxmlformats.org/presentationml/2006/main">
  <p:tag name="KSO_WM_UNIT_TABLE_BEAUTIFY" val="smartTable{bd65b28b-a043-4038-8e11-8bfb5fb9732b}"/>
</p:tagLst>
</file>

<file path=ppt/theme/theme1.xml><?xml version="1.0" encoding="utf-8"?>
<a:theme xmlns:a="http://schemas.openxmlformats.org/drawingml/2006/main" name="2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默认字体">
      <a:majorFont>
        <a:latin typeface="Times New Roman"/>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默认字体">
      <a:majorFont>
        <a:latin typeface="Times New Roman"/>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默认字体">
      <a:majorFont>
        <a:latin typeface="Times New Roman"/>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默认字体">
      <a:majorFont>
        <a:latin typeface="Times New Roman"/>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ef1krm0">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ef1krm0">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主题">
  <a:themeElements>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ef1krm0">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主题">
  <a:themeElements>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xhdhnsgx">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默认字体">
      <a:majorFont>
        <a:latin typeface="Times New Roman"/>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默认字体">
    <a:majorFont>
      <a:latin typeface="Times New Roman"/>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1343</TotalTime>
  <Words>20866</Words>
  <Application>Microsoft Office PowerPoint</Application>
  <PresentationFormat>宽屏</PresentationFormat>
  <Paragraphs>3565</Paragraphs>
  <Slides>112</Slides>
  <Notes>18</Notes>
  <HiddenSlides>0</HiddenSlides>
  <MMClips>0</MMClips>
  <ScaleCrop>false</ScaleCrop>
  <HeadingPairs>
    <vt:vector size="8" baseType="variant">
      <vt:variant>
        <vt:lpstr>已用的字体</vt:lpstr>
      </vt:variant>
      <vt:variant>
        <vt:i4>12</vt:i4>
      </vt:variant>
      <vt:variant>
        <vt:lpstr>主题</vt:lpstr>
      </vt:variant>
      <vt:variant>
        <vt:i4>9</vt:i4>
      </vt:variant>
      <vt:variant>
        <vt:lpstr>嵌入 OLE 服务器</vt:lpstr>
      </vt:variant>
      <vt:variant>
        <vt:i4>1</vt:i4>
      </vt:variant>
      <vt:variant>
        <vt:lpstr>幻灯片标题</vt:lpstr>
      </vt:variant>
      <vt:variant>
        <vt:i4>112</vt:i4>
      </vt:variant>
    </vt:vector>
  </HeadingPairs>
  <TitlesOfParts>
    <vt:vector size="134" baseType="lpstr">
      <vt:lpstr>等线</vt:lpstr>
      <vt:lpstr>仿宋</vt:lpstr>
      <vt:lpstr>黑体</vt:lpstr>
      <vt:lpstr>楷体</vt:lpstr>
      <vt:lpstr>宋体</vt:lpstr>
      <vt:lpstr>微软雅黑</vt:lpstr>
      <vt:lpstr>微软雅黑 Light</vt:lpstr>
      <vt:lpstr>Arial</vt:lpstr>
      <vt:lpstr>Calibri</vt:lpstr>
      <vt:lpstr>Impact</vt:lpstr>
      <vt:lpstr>Times New Roman</vt:lpstr>
      <vt:lpstr>Wingdings</vt:lpstr>
      <vt:lpstr>2_Office 主题</vt:lpstr>
      <vt:lpstr>Office 主题</vt:lpstr>
      <vt:lpstr>1_Office 主题</vt:lpstr>
      <vt:lpstr>3_Office 主题</vt:lpstr>
      <vt:lpstr>4_Office 主题</vt:lpstr>
      <vt:lpstr>5_Office 主题</vt:lpstr>
      <vt:lpstr>6_Office 主题</vt:lpstr>
      <vt:lpstr>7_Office 主题</vt:lpstr>
      <vt:lpstr>8_Office 主题</vt:lpstr>
      <vt:lpstr>Microsoft Excel Chart</vt:lpstr>
      <vt:lpstr>公募REITs试点相关政策和业务                           ——湖南省国有企业地方城投创新融资方式交流</vt:lpstr>
      <vt:lpstr>目录 Contents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其他备选企业(非穷尽列举)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1.3 企业发行ABS与债券的对比</vt:lpstr>
      <vt:lpstr>1.3 ABS基础资产情况</vt:lpstr>
      <vt:lpstr>PowerPoint 演示文稿</vt:lpstr>
      <vt:lpstr>2.1 为湖南省“量体裁衣”,挑选6类适配ABS类型</vt:lpstr>
      <vt:lpstr>2.2 国企&amp;城投公司发行ABS优势</vt:lpstr>
      <vt:lpstr>2.3  六种类型ABS发行情况</vt:lpstr>
      <vt:lpstr>2.3 六种类型ABS发行情况</vt:lpstr>
      <vt:lpstr>2.4 适配ABS类型—基础设施收费—市政设施1</vt:lpstr>
      <vt:lpstr>PowerPoint 演示文稿</vt:lpstr>
      <vt:lpstr>PowerPoint 演示文稿</vt:lpstr>
      <vt:lpstr>PowerPoint 演示文稿</vt:lpstr>
      <vt:lpstr>2.5 适配ABS类型—基础设施收费—交通设施1</vt:lpstr>
      <vt:lpstr>2.5 适配ABS类型—基础设施收费—交通设施2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3.5  城投公司可发行ABS举例</vt:lpstr>
      <vt:lpstr>3.6  城投公司可发行ABS举例</vt:lpstr>
      <vt:lpstr>PowerPoint 演示文稿</vt:lpstr>
      <vt:lpstr>PowerPoint 演示文稿</vt:lpstr>
      <vt:lpstr>4.1 保障房概述</vt:lpstr>
      <vt:lpstr>4.2 保障房ABS项目需关注法律要点</vt:lpstr>
      <vt:lpstr>PowerPoint 演示文稿</vt:lpstr>
      <vt:lpstr>4.3 保障房ABS项目应满足监管要求</vt:lpstr>
      <vt:lpstr>4.4 保障房ABS项目交易要素表</vt:lpstr>
      <vt:lpstr>4.4 保障房项目交易结构及流程</vt:lpstr>
      <vt:lpstr>附录： 湖南省国企&amp;城投可发行ABS统计</vt:lpstr>
      <vt:lpstr>附录： 湖南省国企&amp;城投可发行ABS统计</vt:lpstr>
      <vt:lpstr>PowerPoint 演示文稿</vt:lpstr>
      <vt:lpstr>PowerPoint 演示文稿</vt:lpstr>
      <vt:lpstr>附录： 湖南省国企&amp;城投可发行ABS统计</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方正证券股份有限公司</dc:title>
  <dc:creator>姚远志</dc:creator>
  <cp:lastModifiedBy>yang yichuan</cp:lastModifiedBy>
  <cp:revision>1906</cp:revision>
  <dcterms:created xsi:type="dcterms:W3CDTF">2017-08-24T07:46:00Z</dcterms:created>
  <dcterms:modified xsi:type="dcterms:W3CDTF">2020-06-16T07:26:50Z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